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notesSlides/notesSlide8.xml" ContentType="application/vnd.openxmlformats-officedocument.presentationml.notesSlide+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notesSlides/notesSlide10.xml" ContentType="application/vnd.openxmlformats-officedocument.presentationml.notesSlide+xml"/>
  <Override PartName="/ppt/tags/tag48.xml" ContentType="application/vnd.openxmlformats-officedocument.presentationml.tags+xml"/>
  <Override PartName="/ppt/notesSlides/notesSlide11.xml" ContentType="application/vnd.openxmlformats-officedocument.presentationml.notesSlide+xml"/>
  <Override PartName="/ppt/tags/tag49.xml" ContentType="application/vnd.openxmlformats-officedocument.presentationml.tags+xml"/>
  <Override PartName="/ppt/notesSlides/notesSlide1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3"/>
  </p:notesMasterIdLst>
  <p:handoutMasterIdLst>
    <p:handoutMasterId r:id="rId304"/>
  </p:handoutMasterIdLst>
  <p:sldIdLst>
    <p:sldId id="256" r:id="rId2"/>
    <p:sldId id="2147475433" r:id="rId3"/>
    <p:sldId id="2147475434" r:id="rId4"/>
    <p:sldId id="2720" r:id="rId5"/>
    <p:sldId id="2928" r:id="rId6"/>
    <p:sldId id="2926" r:id="rId7"/>
    <p:sldId id="2938" r:id="rId8"/>
    <p:sldId id="2927" r:id="rId9"/>
    <p:sldId id="2933" r:id="rId10"/>
    <p:sldId id="2931" r:id="rId11"/>
    <p:sldId id="2932" r:id="rId12"/>
    <p:sldId id="3122" r:id="rId13"/>
    <p:sldId id="3124" r:id="rId14"/>
    <p:sldId id="2147475435" r:id="rId15"/>
    <p:sldId id="2147475436" r:id="rId16"/>
    <p:sldId id="3128" r:id="rId17"/>
    <p:sldId id="3129" r:id="rId18"/>
    <p:sldId id="3130" r:id="rId19"/>
    <p:sldId id="3131" r:id="rId20"/>
    <p:sldId id="3132" r:id="rId21"/>
    <p:sldId id="3133" r:id="rId22"/>
    <p:sldId id="3134" r:id="rId23"/>
    <p:sldId id="3135" r:id="rId24"/>
    <p:sldId id="3136" r:id="rId25"/>
    <p:sldId id="3137" r:id="rId26"/>
    <p:sldId id="3138" r:id="rId27"/>
    <p:sldId id="3141" r:id="rId28"/>
    <p:sldId id="3142" r:id="rId29"/>
    <p:sldId id="2147475448" r:id="rId30"/>
    <p:sldId id="3143" r:id="rId31"/>
    <p:sldId id="3144" r:id="rId32"/>
    <p:sldId id="3145" r:id="rId33"/>
    <p:sldId id="3146" r:id="rId34"/>
    <p:sldId id="3149" r:id="rId35"/>
    <p:sldId id="3153" r:id="rId36"/>
    <p:sldId id="3154" r:id="rId37"/>
    <p:sldId id="3155" r:id="rId38"/>
    <p:sldId id="3156" r:id="rId39"/>
    <p:sldId id="3157" r:id="rId40"/>
    <p:sldId id="3158" r:id="rId41"/>
    <p:sldId id="3159" r:id="rId42"/>
    <p:sldId id="3160" r:id="rId43"/>
    <p:sldId id="3166" r:id="rId44"/>
    <p:sldId id="3167" r:id="rId45"/>
    <p:sldId id="3168" r:id="rId46"/>
    <p:sldId id="3169" r:id="rId47"/>
    <p:sldId id="3170" r:id="rId48"/>
    <p:sldId id="3161" r:id="rId49"/>
    <p:sldId id="3162" r:id="rId50"/>
    <p:sldId id="3163" r:id="rId51"/>
    <p:sldId id="3164" r:id="rId52"/>
    <p:sldId id="3165" r:id="rId53"/>
    <p:sldId id="2147475438" r:id="rId54"/>
    <p:sldId id="2935" r:id="rId55"/>
    <p:sldId id="575" r:id="rId56"/>
    <p:sldId id="2939" r:id="rId57"/>
    <p:sldId id="580" r:id="rId58"/>
    <p:sldId id="581" r:id="rId59"/>
    <p:sldId id="2940" r:id="rId60"/>
    <p:sldId id="598" r:id="rId61"/>
    <p:sldId id="599" r:id="rId62"/>
    <p:sldId id="602" r:id="rId63"/>
    <p:sldId id="604" r:id="rId64"/>
    <p:sldId id="606" r:id="rId65"/>
    <p:sldId id="607" r:id="rId66"/>
    <p:sldId id="2942" r:id="rId67"/>
    <p:sldId id="2941" r:id="rId68"/>
    <p:sldId id="582" r:id="rId69"/>
    <p:sldId id="583" r:id="rId70"/>
    <p:sldId id="584" r:id="rId71"/>
    <p:sldId id="2943" r:id="rId72"/>
    <p:sldId id="2944" r:id="rId73"/>
    <p:sldId id="2945" r:id="rId74"/>
    <p:sldId id="2946" r:id="rId75"/>
    <p:sldId id="589" r:id="rId76"/>
    <p:sldId id="590" r:id="rId77"/>
    <p:sldId id="2947" r:id="rId78"/>
    <p:sldId id="2948" r:id="rId79"/>
    <p:sldId id="2949" r:id="rId80"/>
    <p:sldId id="594" r:id="rId81"/>
    <p:sldId id="2950" r:id="rId82"/>
    <p:sldId id="596" r:id="rId83"/>
    <p:sldId id="2952" r:id="rId84"/>
    <p:sldId id="2953" r:id="rId85"/>
    <p:sldId id="893" r:id="rId86"/>
    <p:sldId id="894" r:id="rId87"/>
    <p:sldId id="895" r:id="rId88"/>
    <p:sldId id="2955" r:id="rId89"/>
    <p:sldId id="610" r:id="rId90"/>
    <p:sldId id="611" r:id="rId91"/>
    <p:sldId id="612" r:id="rId92"/>
    <p:sldId id="613" r:id="rId93"/>
    <p:sldId id="2958" r:id="rId94"/>
    <p:sldId id="2959" r:id="rId95"/>
    <p:sldId id="2960" r:id="rId96"/>
    <p:sldId id="2961" r:id="rId97"/>
    <p:sldId id="2962" r:id="rId98"/>
    <p:sldId id="2963" r:id="rId99"/>
    <p:sldId id="2974" r:id="rId100"/>
    <p:sldId id="2979" r:id="rId101"/>
    <p:sldId id="638" r:id="rId102"/>
    <p:sldId id="639" r:id="rId103"/>
    <p:sldId id="640" r:id="rId104"/>
    <p:sldId id="2976" r:id="rId105"/>
    <p:sldId id="642" r:id="rId106"/>
    <p:sldId id="2977" r:id="rId107"/>
    <p:sldId id="646" r:id="rId108"/>
    <p:sldId id="647" r:id="rId109"/>
    <p:sldId id="648" r:id="rId110"/>
    <p:sldId id="649" r:id="rId111"/>
    <p:sldId id="650" r:id="rId112"/>
    <p:sldId id="651" r:id="rId113"/>
    <p:sldId id="3116" r:id="rId114"/>
    <p:sldId id="653" r:id="rId115"/>
    <p:sldId id="654" r:id="rId116"/>
    <p:sldId id="655" r:id="rId117"/>
    <p:sldId id="656" r:id="rId118"/>
    <p:sldId id="2988" r:id="rId119"/>
    <p:sldId id="2989" r:id="rId120"/>
    <p:sldId id="2990" r:id="rId121"/>
    <p:sldId id="2991" r:id="rId122"/>
    <p:sldId id="2992" r:id="rId123"/>
    <p:sldId id="896" r:id="rId124"/>
    <p:sldId id="2971" r:id="rId125"/>
    <p:sldId id="2973" r:id="rId126"/>
    <p:sldId id="2981" r:id="rId127"/>
    <p:sldId id="3117" r:id="rId128"/>
    <p:sldId id="2982" r:id="rId129"/>
    <p:sldId id="2985" r:id="rId130"/>
    <p:sldId id="2966" r:id="rId131"/>
    <p:sldId id="623" r:id="rId132"/>
    <p:sldId id="2969" r:id="rId133"/>
    <p:sldId id="625" r:id="rId134"/>
    <p:sldId id="626" r:id="rId135"/>
    <p:sldId id="627" r:id="rId136"/>
    <p:sldId id="628" r:id="rId137"/>
    <p:sldId id="658" r:id="rId138"/>
    <p:sldId id="659" r:id="rId139"/>
    <p:sldId id="660" r:id="rId140"/>
    <p:sldId id="661" r:id="rId141"/>
    <p:sldId id="662" r:id="rId142"/>
    <p:sldId id="663" r:id="rId143"/>
    <p:sldId id="664" r:id="rId144"/>
    <p:sldId id="665" r:id="rId145"/>
    <p:sldId id="2147475439" r:id="rId146"/>
    <p:sldId id="3016" r:id="rId147"/>
    <p:sldId id="3018" r:id="rId148"/>
    <p:sldId id="3017" r:id="rId149"/>
    <p:sldId id="2729" r:id="rId150"/>
    <p:sldId id="3020" r:id="rId151"/>
    <p:sldId id="3021" r:id="rId152"/>
    <p:sldId id="3022" r:id="rId153"/>
    <p:sldId id="3023" r:id="rId154"/>
    <p:sldId id="3024" r:id="rId155"/>
    <p:sldId id="3025" r:id="rId156"/>
    <p:sldId id="3019" r:id="rId157"/>
    <p:sldId id="3026" r:id="rId158"/>
    <p:sldId id="2730" r:id="rId159"/>
    <p:sldId id="3119" r:id="rId160"/>
    <p:sldId id="385" r:id="rId161"/>
    <p:sldId id="388" r:id="rId162"/>
    <p:sldId id="2733" r:id="rId163"/>
    <p:sldId id="2734" r:id="rId164"/>
    <p:sldId id="341" r:id="rId165"/>
    <p:sldId id="342" r:id="rId166"/>
    <p:sldId id="343" r:id="rId167"/>
    <p:sldId id="372" r:id="rId168"/>
    <p:sldId id="345" r:id="rId169"/>
    <p:sldId id="346" r:id="rId170"/>
    <p:sldId id="347" r:id="rId171"/>
    <p:sldId id="2736" r:id="rId172"/>
    <p:sldId id="348" r:id="rId173"/>
    <p:sldId id="374" r:id="rId174"/>
    <p:sldId id="2738" r:id="rId175"/>
    <p:sldId id="334" r:id="rId176"/>
    <p:sldId id="366" r:id="rId177"/>
    <p:sldId id="2745" r:id="rId178"/>
    <p:sldId id="365" r:id="rId179"/>
    <p:sldId id="2747" r:id="rId180"/>
    <p:sldId id="2748" r:id="rId181"/>
    <p:sldId id="2749" r:id="rId182"/>
    <p:sldId id="2750" r:id="rId183"/>
    <p:sldId id="2751" r:id="rId184"/>
    <p:sldId id="2752" r:id="rId185"/>
    <p:sldId id="2753" r:id="rId186"/>
    <p:sldId id="383" r:id="rId187"/>
    <p:sldId id="2754" r:id="rId188"/>
    <p:sldId id="386" r:id="rId189"/>
    <p:sldId id="3027" r:id="rId190"/>
    <p:sldId id="3028" r:id="rId191"/>
    <p:sldId id="3029" r:id="rId192"/>
    <p:sldId id="3033" r:id="rId193"/>
    <p:sldId id="3030" r:id="rId194"/>
    <p:sldId id="2147475444" r:id="rId195"/>
    <p:sldId id="2500" r:id="rId196"/>
    <p:sldId id="2768" r:id="rId197"/>
    <p:sldId id="354" r:id="rId198"/>
    <p:sldId id="2503" r:id="rId199"/>
    <p:sldId id="2504" r:id="rId200"/>
    <p:sldId id="2505" r:id="rId201"/>
    <p:sldId id="2506" r:id="rId202"/>
    <p:sldId id="2507" r:id="rId203"/>
    <p:sldId id="2508" r:id="rId204"/>
    <p:sldId id="2770" r:id="rId205"/>
    <p:sldId id="353" r:id="rId206"/>
    <p:sldId id="356" r:id="rId207"/>
    <p:sldId id="361" r:id="rId208"/>
    <p:sldId id="363" r:id="rId209"/>
    <p:sldId id="2773" r:id="rId210"/>
    <p:sldId id="2774" r:id="rId211"/>
    <p:sldId id="2526" r:id="rId212"/>
    <p:sldId id="2641" r:id="rId213"/>
    <p:sldId id="2510" r:id="rId214"/>
    <p:sldId id="2511" r:id="rId215"/>
    <p:sldId id="2512" r:id="rId216"/>
    <p:sldId id="3036" r:id="rId217"/>
    <p:sldId id="3037" r:id="rId218"/>
    <p:sldId id="3038" r:id="rId219"/>
    <p:sldId id="3035" r:id="rId220"/>
    <p:sldId id="2642" r:id="rId221"/>
    <p:sldId id="2532" r:id="rId222"/>
    <p:sldId id="2533" r:id="rId223"/>
    <p:sldId id="2534" r:id="rId224"/>
    <p:sldId id="2535" r:id="rId225"/>
    <p:sldId id="2537" r:id="rId226"/>
    <p:sldId id="2646" r:id="rId227"/>
    <p:sldId id="2545" r:id="rId228"/>
    <p:sldId id="2546" r:id="rId229"/>
    <p:sldId id="2147475445" r:id="rId230"/>
    <p:sldId id="2551" r:id="rId231"/>
    <p:sldId id="2552" r:id="rId232"/>
    <p:sldId id="2553" r:id="rId233"/>
    <p:sldId id="2554" r:id="rId234"/>
    <p:sldId id="2648" r:id="rId235"/>
    <p:sldId id="2644" r:id="rId236"/>
    <p:sldId id="2557" r:id="rId237"/>
    <p:sldId id="2559" r:id="rId238"/>
    <p:sldId id="2558" r:id="rId239"/>
    <p:sldId id="2560" r:id="rId240"/>
    <p:sldId id="2561" r:id="rId241"/>
    <p:sldId id="2651" r:id="rId242"/>
    <p:sldId id="2652" r:id="rId243"/>
    <p:sldId id="2566" r:id="rId244"/>
    <p:sldId id="2673" r:id="rId245"/>
    <p:sldId id="2675" r:id="rId246"/>
    <p:sldId id="2680" r:id="rId247"/>
    <p:sldId id="2682" r:id="rId248"/>
    <p:sldId id="2683" r:id="rId249"/>
    <p:sldId id="2689" r:id="rId250"/>
    <p:sldId id="2703" r:id="rId251"/>
    <p:sldId id="2704" r:id="rId252"/>
    <p:sldId id="2705" r:id="rId253"/>
    <p:sldId id="2706" r:id="rId254"/>
    <p:sldId id="2858" r:id="rId255"/>
    <p:sldId id="2860" r:id="rId256"/>
    <p:sldId id="2147475446" r:id="rId257"/>
    <p:sldId id="3067" r:id="rId258"/>
    <p:sldId id="3068" r:id="rId259"/>
    <p:sldId id="3071" r:id="rId260"/>
    <p:sldId id="3069" r:id="rId261"/>
    <p:sldId id="3070" r:id="rId262"/>
    <p:sldId id="3066" r:id="rId263"/>
    <p:sldId id="3072" r:id="rId264"/>
    <p:sldId id="3073" r:id="rId265"/>
    <p:sldId id="3074" r:id="rId266"/>
    <p:sldId id="3075" r:id="rId267"/>
    <p:sldId id="3081" r:id="rId268"/>
    <p:sldId id="3082" r:id="rId269"/>
    <p:sldId id="3077" r:id="rId270"/>
    <p:sldId id="3083" r:id="rId271"/>
    <p:sldId id="3079" r:id="rId272"/>
    <p:sldId id="461" r:id="rId273"/>
    <p:sldId id="462" r:id="rId274"/>
    <p:sldId id="463" r:id="rId275"/>
    <p:sldId id="404" r:id="rId276"/>
    <p:sldId id="464" r:id="rId277"/>
    <p:sldId id="394" r:id="rId278"/>
    <p:sldId id="465" r:id="rId279"/>
    <p:sldId id="466" r:id="rId280"/>
    <p:sldId id="2867" r:id="rId281"/>
    <p:sldId id="2868" r:id="rId282"/>
    <p:sldId id="2869" r:id="rId283"/>
    <p:sldId id="396" r:id="rId284"/>
    <p:sldId id="397" r:id="rId285"/>
    <p:sldId id="458" r:id="rId286"/>
    <p:sldId id="398" r:id="rId287"/>
    <p:sldId id="425" r:id="rId288"/>
    <p:sldId id="408" r:id="rId289"/>
    <p:sldId id="409" r:id="rId290"/>
    <p:sldId id="2871" r:id="rId291"/>
    <p:sldId id="411" r:id="rId292"/>
    <p:sldId id="400" r:id="rId293"/>
    <p:sldId id="412" r:id="rId294"/>
    <p:sldId id="413" r:id="rId295"/>
    <p:sldId id="401" r:id="rId296"/>
    <p:sldId id="2147475447" r:id="rId297"/>
    <p:sldId id="2147475450" r:id="rId298"/>
    <p:sldId id="2147475451" r:id="rId299"/>
    <p:sldId id="2147475452" r:id="rId300"/>
    <p:sldId id="2147475453" r:id="rId301"/>
    <p:sldId id="2147475449" r:id="rId302"/>
  </p:sldIdLst>
  <p:sldSz cx="12192000" cy="6858000"/>
  <p:notesSz cx="6858000" cy="9144000"/>
  <p:custDataLst>
    <p:tags r:id="rId3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36BF"/>
    <a:srgbClr val="CBCBCB"/>
    <a:srgbClr val="D9D9D9"/>
    <a:srgbClr val="74FBAA"/>
    <a:srgbClr val="C2C2C2"/>
    <a:srgbClr val="BAE8C5"/>
    <a:srgbClr val="FFFFCC"/>
    <a:srgbClr val="7FD3FF"/>
    <a:srgbClr val="7F7F7F"/>
    <a:srgbClr val="003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68" autoAdjust="0"/>
    <p:restoredTop sz="90844" autoAdjust="0"/>
  </p:normalViewPr>
  <p:slideViewPr>
    <p:cSldViewPr snapToGrid="0" showGuides="1">
      <p:cViewPr varScale="1">
        <p:scale>
          <a:sx n="53" d="100"/>
          <a:sy n="53" d="100"/>
        </p:scale>
        <p:origin x="90" y="336"/>
      </p:cViewPr>
      <p:guideLst>
        <p:guide pos="416"/>
        <p:guide pos="7256"/>
        <p:guide orient="horz" pos="648"/>
        <p:guide orient="horz" pos="712"/>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2910"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handoutMaster" Target="handoutMasters/handout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commentAuthors" Target="commentAuthor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7A9417-EFA8-4924-A5DE-84993E8A871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8A96F1E4-DFB8-444D-8A4F-7C0B962FD6BC}">
      <dgm:prSet phldrT="[文本]"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pPr>
            <a:lnSpc>
              <a:spcPct val="120000"/>
            </a:lnSpc>
            <a:spcBef>
              <a:spcPts val="0"/>
            </a:spcBef>
            <a:spcAft>
              <a:spcPts val="0"/>
            </a:spcAft>
          </a:pPr>
          <a:r>
            <a:rPr lang="zh-CN" altLang="en-US" sz="2000" dirty="0">
              <a:latin typeface="+mn-lt"/>
              <a:ea typeface="+mn-ea"/>
              <a:cs typeface="+mn-ea"/>
              <a:sym typeface="+mn-lt"/>
            </a:rPr>
            <a:t>面向连接的服务（</a:t>
          </a:r>
          <a:r>
            <a:rPr lang="en-US" altLang="zh-CN" sz="2000" dirty="0">
              <a:latin typeface="+mn-lt"/>
              <a:ea typeface="+mn-ea"/>
              <a:cs typeface="+mn-ea"/>
              <a:sym typeface="+mn-lt"/>
            </a:rPr>
            <a:t>CONS</a:t>
          </a:r>
          <a:r>
            <a:rPr lang="zh-CN" altLang="en-US" sz="2000" dirty="0">
              <a:latin typeface="+mn-lt"/>
              <a:ea typeface="+mn-ea"/>
              <a:cs typeface="+mn-ea"/>
              <a:sym typeface="+mn-lt"/>
            </a:rPr>
            <a:t>）</a:t>
          </a:r>
        </a:p>
      </dgm:t>
    </dgm:pt>
    <dgm:pt modelId="{1903A586-9DE2-4C10-A3A5-289F7E9BB8D1}" type="parTrans" cxnId="{211940CA-84B1-4C79-96B1-9AF19DA4393A}">
      <dgm:prSet/>
      <dgm:spPr/>
      <dgm:t>
        <a:bodyPr/>
        <a:lstStyle/>
        <a:p>
          <a:endParaRPr lang="zh-CN" altLang="en-US"/>
        </a:p>
      </dgm:t>
    </dgm:pt>
    <dgm:pt modelId="{8764C025-18AE-485C-98B8-37C57E2AF532}" type="sibTrans" cxnId="{211940CA-84B1-4C79-96B1-9AF19DA4393A}">
      <dgm:prSet/>
      <dgm:spPr/>
      <dgm:t>
        <a:bodyPr/>
        <a:lstStyle/>
        <a:p>
          <a:endParaRPr lang="zh-CN" altLang="en-US"/>
        </a:p>
      </dgm:t>
    </dgm:pt>
    <dgm:pt modelId="{35BAFB01-B00E-4E8A-9F48-1EBEA9FB6381}">
      <dgm:prSet phldrT="[文本]"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pPr>
            <a:lnSpc>
              <a:spcPct val="120000"/>
            </a:lnSpc>
            <a:spcBef>
              <a:spcPts val="0"/>
            </a:spcBef>
            <a:spcAft>
              <a:spcPts val="0"/>
            </a:spcAft>
          </a:pPr>
          <a:r>
            <a:rPr lang="zh-CN" altLang="en-US" sz="2000" dirty="0">
              <a:latin typeface="+mn-lt"/>
              <a:ea typeface="+mn-ea"/>
              <a:cs typeface="+mn-ea"/>
              <a:sym typeface="+mn-lt"/>
            </a:rPr>
            <a:t>面向无连接的服务（</a:t>
          </a:r>
          <a:r>
            <a:rPr lang="en-US" altLang="zh-CN" sz="2000" dirty="0">
              <a:latin typeface="+mn-lt"/>
              <a:ea typeface="+mn-ea"/>
              <a:cs typeface="+mn-ea"/>
              <a:sym typeface="+mn-lt"/>
            </a:rPr>
            <a:t>CLNS</a:t>
          </a:r>
          <a:r>
            <a:rPr lang="zh-CN" altLang="en-US" sz="2000" dirty="0">
              <a:latin typeface="+mn-lt"/>
              <a:ea typeface="+mn-ea"/>
              <a:cs typeface="+mn-ea"/>
              <a:sym typeface="+mn-lt"/>
            </a:rPr>
            <a:t>）</a:t>
          </a:r>
        </a:p>
      </dgm:t>
    </dgm:pt>
    <dgm:pt modelId="{3594DA17-E669-4A56-B065-63CE29FF8B62}" type="parTrans" cxnId="{5DF67D96-EB94-4927-86FD-71F42092C537}">
      <dgm:prSet/>
      <dgm:spPr/>
      <dgm:t>
        <a:bodyPr/>
        <a:lstStyle/>
        <a:p>
          <a:endParaRPr lang="zh-CN" altLang="en-US"/>
        </a:p>
      </dgm:t>
    </dgm:pt>
    <dgm:pt modelId="{305BA900-B4AA-4437-BA3E-9E48368968BF}" type="sibTrans" cxnId="{5DF67D96-EB94-4927-86FD-71F42092C537}">
      <dgm:prSet/>
      <dgm:spPr/>
      <dgm:t>
        <a:bodyPr/>
        <a:lstStyle/>
        <a:p>
          <a:endParaRPr lang="zh-CN" altLang="en-US"/>
        </a:p>
      </dgm:t>
    </dgm:pt>
    <dgm:pt modelId="{4F9D3900-39D0-4BF4-819F-021A773797AC}">
      <dgm:prSet phldrT="[文本]">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nSpc>
              <a:spcPct val="120000"/>
            </a:lnSpc>
            <a:spcBef>
              <a:spcPts val="0"/>
            </a:spcBef>
            <a:spcAft>
              <a:spcPts val="0"/>
            </a:spcAft>
            <a:buFont typeface="Wingdings" panose="05000000000000000000" pitchFamily="2" charset="2"/>
            <a:buChar char="n"/>
          </a:pPr>
          <a:r>
            <a:rPr lang="zh-CN" altLang="en-US" dirty="0">
              <a:latin typeface="+mn-lt"/>
              <a:ea typeface="+mn-ea"/>
              <a:cs typeface="+mn-ea"/>
              <a:sym typeface="+mn-lt"/>
            </a:rPr>
            <a:t>类似邮政的投递服务</a:t>
          </a:r>
        </a:p>
      </dgm:t>
    </dgm:pt>
    <dgm:pt modelId="{F003A4AB-C9D6-48DB-96D5-974E6F4E732D}" type="parTrans" cxnId="{25606155-DD96-406E-9ED5-5C5ADC56BC8D}">
      <dgm:prSet/>
      <dgm:spPr/>
      <dgm:t>
        <a:bodyPr/>
        <a:lstStyle/>
        <a:p>
          <a:endParaRPr lang="zh-CN" altLang="en-US"/>
        </a:p>
      </dgm:t>
    </dgm:pt>
    <dgm:pt modelId="{3E99291A-7DE1-48F9-BEBF-A3A80567A95D}" type="sibTrans" cxnId="{25606155-DD96-406E-9ED5-5C5ADC56BC8D}">
      <dgm:prSet/>
      <dgm:spPr/>
      <dgm:t>
        <a:bodyPr/>
        <a:lstStyle/>
        <a:p>
          <a:endParaRPr lang="zh-CN" altLang="en-US"/>
        </a:p>
      </dgm:t>
    </dgm:pt>
    <dgm:pt modelId="{BAE6673A-71FF-4C2B-A5B4-9CF921AC0D28}">
      <dgm:prSet phldrT="[文本]">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nSpc>
              <a:spcPct val="120000"/>
            </a:lnSpc>
            <a:spcBef>
              <a:spcPts val="0"/>
            </a:spcBef>
            <a:spcAft>
              <a:spcPts val="0"/>
            </a:spcAft>
            <a:buFont typeface="Wingdings" panose="05000000000000000000" pitchFamily="2" charset="2"/>
            <a:buChar char="n"/>
          </a:pPr>
          <a:r>
            <a:rPr lang="zh-CN" altLang="en-US" dirty="0">
              <a:latin typeface="+mn-lt"/>
              <a:ea typeface="+mn-ea"/>
              <a:cs typeface="+mn-ea"/>
              <a:sym typeface="+mn-lt"/>
            </a:rPr>
            <a:t>类似固定电话的虚电路模型</a:t>
          </a:r>
        </a:p>
      </dgm:t>
    </dgm:pt>
    <dgm:pt modelId="{BD922360-441C-4E5F-876C-A6F0E68CDBD7}" type="parTrans" cxnId="{A21A3DE9-FBC7-4520-BE36-21D6C4F00FD4}">
      <dgm:prSet/>
      <dgm:spPr/>
      <dgm:t>
        <a:bodyPr/>
        <a:lstStyle/>
        <a:p>
          <a:endParaRPr lang="zh-CN" altLang="en-US"/>
        </a:p>
      </dgm:t>
    </dgm:pt>
    <dgm:pt modelId="{BAB261AE-E548-423C-A69D-DE686C522A87}" type="sibTrans" cxnId="{A21A3DE9-FBC7-4520-BE36-21D6C4F00FD4}">
      <dgm:prSet/>
      <dgm:spPr/>
      <dgm:t>
        <a:bodyPr/>
        <a:lstStyle/>
        <a:p>
          <a:endParaRPr lang="zh-CN" altLang="en-US"/>
        </a:p>
      </dgm:t>
    </dgm:pt>
    <dgm:pt modelId="{3149DD72-B8A4-4BE9-B6AF-00F1D3BDCAF3}">
      <dgm:prSet>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nSpc>
              <a:spcPct val="120000"/>
            </a:lnSpc>
            <a:spcBef>
              <a:spcPct val="0"/>
            </a:spcBef>
            <a:spcAft>
              <a:spcPct val="0"/>
            </a:spcAft>
            <a:buFont typeface="Wingdings" panose="05000000000000000000" pitchFamily="2" charset="2"/>
            <a:buChar char="n"/>
          </a:pPr>
          <a:r>
            <a:rPr lang="zh-CN" altLang="en-US" dirty="0">
              <a:latin typeface="+mn-lt"/>
              <a:ea typeface="+mn-ea"/>
              <a:cs typeface="+mn-ea"/>
              <a:sym typeface="+mn-lt"/>
            </a:rPr>
            <a:t>一次完整的数据传输需要建立连接，传输数据，拆除连接等三个步骤</a:t>
          </a:r>
        </a:p>
      </dgm:t>
    </dgm:pt>
    <dgm:pt modelId="{AFE11D11-CC9F-4678-B4CF-03E62E53E5D6}" type="parTrans" cxnId="{BF30CA25-16E7-4E21-9F8E-35440656184E}">
      <dgm:prSet/>
      <dgm:spPr/>
      <dgm:t>
        <a:bodyPr/>
        <a:lstStyle/>
        <a:p>
          <a:endParaRPr lang="zh-CN" altLang="en-US"/>
        </a:p>
      </dgm:t>
    </dgm:pt>
    <dgm:pt modelId="{CCEDC9B0-F125-4EEB-9781-3F617517D449}" type="sibTrans" cxnId="{BF30CA25-16E7-4E21-9F8E-35440656184E}">
      <dgm:prSet/>
      <dgm:spPr/>
      <dgm:t>
        <a:bodyPr/>
        <a:lstStyle/>
        <a:p>
          <a:endParaRPr lang="zh-CN" altLang="en-US"/>
        </a:p>
      </dgm:t>
    </dgm:pt>
    <dgm:pt modelId="{D6AEB272-082A-4E75-8084-41F0B81DF178}">
      <dgm:prSet>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nSpc>
              <a:spcPct val="120000"/>
            </a:lnSpc>
            <a:spcBef>
              <a:spcPct val="0"/>
            </a:spcBef>
            <a:spcAft>
              <a:spcPct val="0"/>
            </a:spcAft>
            <a:buFont typeface="Wingdings" panose="05000000000000000000" pitchFamily="2" charset="2"/>
            <a:buChar char="n"/>
          </a:pPr>
          <a:r>
            <a:rPr lang="zh-CN" altLang="en-US" b="0" i="0" dirty="0">
              <a:latin typeface="+mn-lt"/>
              <a:ea typeface="+mn-ea"/>
              <a:cs typeface="+mn-ea"/>
              <a:sym typeface="+mn-lt"/>
            </a:rPr>
            <a:t>来自源节点的所有数据包都以相同的方式路由</a:t>
          </a:r>
          <a:r>
            <a:rPr lang="en-US" altLang="zh-CN" b="0" i="0" dirty="0">
              <a:latin typeface="+mn-lt"/>
              <a:ea typeface="+mn-ea"/>
              <a:cs typeface="+mn-ea"/>
              <a:sym typeface="+mn-lt"/>
            </a:rPr>
            <a:t>(</a:t>
          </a:r>
          <a:r>
            <a:rPr lang="zh-CN" altLang="en-US" b="0" i="0" dirty="0">
              <a:latin typeface="+mn-lt"/>
              <a:ea typeface="+mn-ea"/>
              <a:cs typeface="+mn-ea"/>
              <a:sym typeface="+mn-lt"/>
            </a:rPr>
            <a:t>路由器需要保存状态</a:t>
          </a:r>
          <a:r>
            <a:rPr lang="en-US" altLang="zh-CN" b="0" i="0" dirty="0">
              <a:latin typeface="+mn-lt"/>
              <a:ea typeface="+mn-ea"/>
              <a:cs typeface="+mn-ea"/>
              <a:sym typeface="+mn-lt"/>
            </a:rPr>
            <a:t>)</a:t>
          </a:r>
          <a:endParaRPr lang="zh-CN" altLang="en-US" dirty="0">
            <a:latin typeface="+mn-lt"/>
            <a:ea typeface="+mn-ea"/>
            <a:cs typeface="+mn-ea"/>
            <a:sym typeface="+mn-lt"/>
          </a:endParaRPr>
        </a:p>
      </dgm:t>
    </dgm:pt>
    <dgm:pt modelId="{03879646-7F2B-4144-8FF3-D54FEAC64A35}" type="parTrans" cxnId="{5047000A-A9DC-42EB-80DD-9B59AD4C88A9}">
      <dgm:prSet/>
      <dgm:spPr/>
      <dgm:t>
        <a:bodyPr/>
        <a:lstStyle/>
        <a:p>
          <a:endParaRPr lang="zh-CN" altLang="en-US"/>
        </a:p>
      </dgm:t>
    </dgm:pt>
    <dgm:pt modelId="{57B1DB3C-1494-4467-A8E3-EB9094689928}" type="sibTrans" cxnId="{5047000A-A9DC-42EB-80DD-9B59AD4C88A9}">
      <dgm:prSet/>
      <dgm:spPr/>
      <dgm:t>
        <a:bodyPr/>
        <a:lstStyle/>
        <a:p>
          <a:endParaRPr lang="zh-CN" altLang="en-US"/>
        </a:p>
      </dgm:t>
    </dgm:pt>
    <dgm:pt modelId="{04720074-AB96-48D7-9188-634DF1825526}">
      <dgm:prSet>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nSpc>
              <a:spcPct val="120000"/>
            </a:lnSpc>
            <a:spcBef>
              <a:spcPct val="0"/>
            </a:spcBef>
            <a:spcAft>
              <a:spcPct val="0"/>
            </a:spcAft>
            <a:buFont typeface="Wingdings" panose="05000000000000000000" pitchFamily="2" charset="2"/>
            <a:buChar char="n"/>
          </a:pPr>
          <a:r>
            <a:rPr lang="zh-CN" altLang="zh-CN" dirty="0">
              <a:latin typeface="+mn-lt"/>
              <a:ea typeface="+mn-ea"/>
              <a:cs typeface="+mn-ea"/>
              <a:sym typeface="+mn-lt"/>
            </a:rPr>
            <a:t>来自</a:t>
          </a:r>
          <a:r>
            <a:rPr lang="zh-CN" altLang="en-US" dirty="0">
              <a:latin typeface="+mn-lt"/>
              <a:ea typeface="+mn-ea"/>
              <a:cs typeface="+mn-ea"/>
              <a:sym typeface="+mn-lt"/>
            </a:rPr>
            <a:t>源节点</a:t>
          </a:r>
          <a:r>
            <a:rPr lang="zh-CN" altLang="zh-CN" dirty="0">
              <a:latin typeface="+mn-lt"/>
              <a:ea typeface="+mn-ea"/>
              <a:cs typeface="+mn-ea"/>
              <a:sym typeface="+mn-lt"/>
            </a:rPr>
            <a:t>的每个数据包都独立路由</a:t>
          </a:r>
          <a:endParaRPr lang="en-US" altLang="zh-CN" dirty="0">
            <a:latin typeface="+mn-lt"/>
            <a:ea typeface="+mn-ea"/>
            <a:cs typeface="+mn-ea"/>
            <a:sym typeface="+mn-lt"/>
          </a:endParaRPr>
        </a:p>
      </dgm:t>
    </dgm:pt>
    <dgm:pt modelId="{FB2C10B8-957E-4411-B707-918DCDFDD09E}" type="parTrans" cxnId="{F8F64741-C271-4B71-B6DD-E71782AF9C8E}">
      <dgm:prSet/>
      <dgm:spPr/>
      <dgm:t>
        <a:bodyPr/>
        <a:lstStyle/>
        <a:p>
          <a:endParaRPr lang="zh-CN" altLang="en-US"/>
        </a:p>
      </dgm:t>
    </dgm:pt>
    <dgm:pt modelId="{9A92AFAF-5F74-43DF-9EE1-C632130CEF18}" type="sibTrans" cxnId="{F8F64741-C271-4B71-B6DD-E71782AF9C8E}">
      <dgm:prSet/>
      <dgm:spPr/>
      <dgm:t>
        <a:bodyPr/>
        <a:lstStyle/>
        <a:p>
          <a:endParaRPr lang="zh-CN" altLang="en-US"/>
        </a:p>
      </dgm:t>
    </dgm:pt>
    <dgm:pt modelId="{7B0849D6-931C-4660-AA50-63AAE193D414}">
      <dgm:prSet>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nSpc>
              <a:spcPct val="120000"/>
            </a:lnSpc>
            <a:spcBef>
              <a:spcPct val="0"/>
            </a:spcBef>
            <a:spcAft>
              <a:spcPct val="0"/>
            </a:spcAft>
            <a:buFont typeface="Wingdings" panose="05000000000000000000" pitchFamily="2" charset="2"/>
            <a:buChar char="n"/>
          </a:pPr>
          <a:r>
            <a:rPr lang="zh-CN" altLang="en-US" dirty="0">
              <a:latin typeface="+mn-lt"/>
              <a:ea typeface="+mn-ea"/>
              <a:cs typeface="+mn-ea"/>
              <a:sym typeface="+mn-lt"/>
            </a:rPr>
            <a:t>典型的网络技术：</a:t>
          </a:r>
          <a:r>
            <a:rPr lang="en-US" altLang="zh-CN" dirty="0">
              <a:latin typeface="+mn-lt"/>
              <a:ea typeface="+mn-ea"/>
              <a:cs typeface="+mn-ea"/>
              <a:sym typeface="+mn-lt"/>
            </a:rPr>
            <a:t>IP</a:t>
          </a:r>
        </a:p>
      </dgm:t>
    </dgm:pt>
    <dgm:pt modelId="{701C19C9-839B-4054-AC3D-BB04164B0446}" type="parTrans" cxnId="{F64FFCE2-A8C4-47CA-9EDC-6822AA41476C}">
      <dgm:prSet/>
      <dgm:spPr/>
      <dgm:t>
        <a:bodyPr/>
        <a:lstStyle/>
        <a:p>
          <a:endParaRPr lang="zh-CN" altLang="en-US"/>
        </a:p>
      </dgm:t>
    </dgm:pt>
    <dgm:pt modelId="{4D1D86A2-AD32-443E-8D8A-6603B5798992}" type="sibTrans" cxnId="{F64FFCE2-A8C4-47CA-9EDC-6822AA41476C}">
      <dgm:prSet/>
      <dgm:spPr/>
      <dgm:t>
        <a:bodyPr/>
        <a:lstStyle/>
        <a:p>
          <a:endParaRPr lang="zh-CN" altLang="en-US"/>
        </a:p>
      </dgm:t>
    </dgm:pt>
    <dgm:pt modelId="{094935F6-6522-4C75-8BE2-0E643BBA500C}">
      <dgm:prSet>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nSpc>
              <a:spcPct val="120000"/>
            </a:lnSpc>
            <a:spcBef>
              <a:spcPct val="0"/>
            </a:spcBef>
            <a:spcAft>
              <a:spcPct val="0"/>
            </a:spcAft>
            <a:buFont typeface="Wingdings" panose="05000000000000000000" pitchFamily="2" charset="2"/>
            <a:buChar char="n"/>
          </a:pPr>
          <a:r>
            <a:rPr lang="zh-CN" altLang="en-US" b="0" i="0" dirty="0">
              <a:latin typeface="+mn-lt"/>
              <a:ea typeface="+mn-ea"/>
              <a:cs typeface="+mn-ea"/>
              <a:sym typeface="+mn-lt"/>
            </a:rPr>
            <a:t>典型的网络技术：</a:t>
          </a:r>
          <a:r>
            <a:rPr lang="en-US" altLang="zh-CN" b="0" i="0" dirty="0">
              <a:latin typeface="+mn-lt"/>
              <a:ea typeface="+mn-ea"/>
              <a:cs typeface="+mn-ea"/>
              <a:sym typeface="+mn-lt"/>
            </a:rPr>
            <a:t>ATM</a:t>
          </a:r>
          <a:r>
            <a:rPr lang="zh-CN" altLang="en-US" b="0" i="0" dirty="0">
              <a:latin typeface="+mn-lt"/>
              <a:ea typeface="+mn-ea"/>
              <a:cs typeface="+mn-ea"/>
              <a:sym typeface="+mn-lt"/>
            </a:rPr>
            <a:t>，帧中继，</a:t>
          </a:r>
          <a:r>
            <a:rPr lang="en-US" altLang="zh-CN" b="0" i="0" dirty="0">
              <a:latin typeface="+mn-lt"/>
              <a:ea typeface="+mn-ea"/>
              <a:cs typeface="+mn-ea"/>
              <a:sym typeface="+mn-lt"/>
            </a:rPr>
            <a:t>X.25</a:t>
          </a:r>
          <a:endParaRPr lang="zh-CN" altLang="en-US" dirty="0">
            <a:latin typeface="+mn-lt"/>
            <a:ea typeface="+mn-ea"/>
            <a:cs typeface="+mn-ea"/>
            <a:sym typeface="+mn-lt"/>
          </a:endParaRPr>
        </a:p>
      </dgm:t>
    </dgm:pt>
    <dgm:pt modelId="{B8E77BED-1AC3-4DF9-B20F-11082B23581B}" type="parTrans" cxnId="{B5C67C8F-E3BD-4DD9-BF0F-301EC55C2E31}">
      <dgm:prSet/>
      <dgm:spPr/>
      <dgm:t>
        <a:bodyPr/>
        <a:lstStyle/>
        <a:p>
          <a:endParaRPr lang="zh-CN" altLang="en-US"/>
        </a:p>
      </dgm:t>
    </dgm:pt>
    <dgm:pt modelId="{4F6C7302-2B6A-4D43-B85A-C6C215DABECE}" type="sibTrans" cxnId="{B5C67C8F-E3BD-4DD9-BF0F-301EC55C2E31}">
      <dgm:prSet/>
      <dgm:spPr/>
      <dgm:t>
        <a:bodyPr/>
        <a:lstStyle/>
        <a:p>
          <a:endParaRPr lang="zh-CN" altLang="en-US"/>
        </a:p>
      </dgm:t>
    </dgm:pt>
    <dgm:pt modelId="{C14EA348-201E-4486-A244-345643766279}">
      <dgm:prSet>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nSpc>
              <a:spcPct val="120000"/>
            </a:lnSpc>
            <a:spcBef>
              <a:spcPct val="0"/>
            </a:spcBef>
            <a:spcAft>
              <a:spcPct val="0"/>
            </a:spcAft>
            <a:buFont typeface="Wingdings" panose="05000000000000000000" pitchFamily="2" charset="2"/>
            <a:buChar char="n"/>
          </a:pPr>
          <a:r>
            <a:rPr lang="zh-CN" altLang="en-US" dirty="0">
              <a:latin typeface="+mn-lt"/>
              <a:ea typeface="+mn-ea"/>
              <a:cs typeface="+mn-ea"/>
              <a:sym typeface="+mn-lt"/>
            </a:rPr>
            <a:t>无需建立</a:t>
          </a:r>
          <a:r>
            <a:rPr lang="zh-CN" altLang="zh-CN" dirty="0">
              <a:latin typeface="+mn-lt"/>
              <a:ea typeface="+mn-ea"/>
              <a:cs typeface="+mn-ea"/>
              <a:sym typeface="+mn-lt"/>
            </a:rPr>
            <a:t>无连接</a:t>
          </a:r>
          <a:endParaRPr lang="en-US" altLang="zh-CN" dirty="0">
            <a:latin typeface="+mn-lt"/>
            <a:ea typeface="+mn-ea"/>
            <a:cs typeface="+mn-ea"/>
            <a:sym typeface="+mn-lt"/>
          </a:endParaRPr>
        </a:p>
      </dgm:t>
    </dgm:pt>
    <dgm:pt modelId="{021646BB-6D84-4570-9E8E-3F4582A8D219}" type="parTrans" cxnId="{4E869F12-A89F-4D7B-B4D5-C26EFEDE1F64}">
      <dgm:prSet/>
      <dgm:spPr/>
      <dgm:t>
        <a:bodyPr/>
        <a:lstStyle/>
        <a:p>
          <a:endParaRPr lang="zh-CN" altLang="en-US"/>
        </a:p>
      </dgm:t>
    </dgm:pt>
    <dgm:pt modelId="{0F15F2BC-A2F5-4A4D-AE58-FED79786973B}" type="sibTrans" cxnId="{4E869F12-A89F-4D7B-B4D5-C26EFEDE1F64}">
      <dgm:prSet/>
      <dgm:spPr/>
      <dgm:t>
        <a:bodyPr/>
        <a:lstStyle/>
        <a:p>
          <a:endParaRPr lang="zh-CN" altLang="en-US"/>
        </a:p>
      </dgm:t>
    </dgm:pt>
    <dgm:pt modelId="{8998C40D-1AB9-4A83-A996-683611A1293D}">
      <dgm:prSet>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nSpc>
              <a:spcPct val="120000"/>
            </a:lnSpc>
            <a:spcBef>
              <a:spcPct val="0"/>
            </a:spcBef>
            <a:spcAft>
              <a:spcPct val="0"/>
            </a:spcAft>
            <a:buFont typeface="Wingdings" panose="05000000000000000000" pitchFamily="2" charset="2"/>
            <a:buChar char="n"/>
          </a:pPr>
          <a:r>
            <a:rPr lang="zh-CN" altLang="zh-CN" dirty="0">
              <a:latin typeface="+mn-lt"/>
              <a:ea typeface="+mn-ea"/>
              <a:cs typeface="+mn-ea"/>
              <a:sym typeface="+mn-lt"/>
            </a:rPr>
            <a:t>尽</a:t>
          </a:r>
          <a:r>
            <a:rPr lang="zh-CN" altLang="en-US" dirty="0">
              <a:latin typeface="+mn-lt"/>
              <a:ea typeface="+mn-ea"/>
              <a:cs typeface="+mn-ea"/>
              <a:sym typeface="+mn-lt"/>
            </a:rPr>
            <a:t>力</a:t>
          </a:r>
          <a:r>
            <a:rPr lang="zh-CN" altLang="zh-CN" dirty="0">
              <a:latin typeface="+mn-lt"/>
              <a:ea typeface="+mn-ea"/>
              <a:cs typeface="+mn-ea"/>
              <a:sym typeface="+mn-lt"/>
            </a:rPr>
            <a:t>或不可靠的服务</a:t>
          </a:r>
          <a:r>
            <a:rPr lang="zh-CN" altLang="en-US" dirty="0">
              <a:latin typeface="+mn-lt"/>
              <a:ea typeface="+mn-ea"/>
              <a:cs typeface="+mn-ea"/>
              <a:sym typeface="+mn-lt"/>
            </a:rPr>
            <a:t>，即</a:t>
          </a:r>
          <a:r>
            <a:rPr lang="zh-CN" altLang="zh-CN" dirty="0">
              <a:latin typeface="+mn-lt"/>
              <a:ea typeface="+mn-ea"/>
              <a:cs typeface="+mn-ea"/>
              <a:sym typeface="+mn-lt"/>
            </a:rPr>
            <a:t>网络</a:t>
          </a:r>
          <a:r>
            <a:rPr lang="zh-CN" altLang="en-US" dirty="0">
              <a:latin typeface="+mn-lt"/>
              <a:ea typeface="+mn-ea"/>
              <a:cs typeface="+mn-ea"/>
              <a:sym typeface="+mn-lt"/>
            </a:rPr>
            <a:t>层</a:t>
          </a:r>
          <a:r>
            <a:rPr lang="zh-CN" altLang="zh-CN" dirty="0">
              <a:latin typeface="+mn-lt"/>
              <a:ea typeface="+mn-ea"/>
              <a:cs typeface="+mn-ea"/>
              <a:sym typeface="+mn-lt"/>
            </a:rPr>
            <a:t>不能保证数据包传送</a:t>
          </a:r>
          <a:r>
            <a:rPr lang="zh-CN" altLang="en-US" dirty="0">
              <a:latin typeface="+mn-lt"/>
              <a:ea typeface="+mn-ea"/>
              <a:cs typeface="+mn-ea"/>
              <a:sym typeface="+mn-lt"/>
            </a:rPr>
            <a:t>到目的节点</a:t>
          </a:r>
          <a:endParaRPr lang="en-US" altLang="zh-CN" dirty="0">
            <a:latin typeface="+mn-lt"/>
            <a:ea typeface="+mn-ea"/>
            <a:cs typeface="+mn-ea"/>
            <a:sym typeface="+mn-lt"/>
          </a:endParaRPr>
        </a:p>
      </dgm:t>
    </dgm:pt>
    <dgm:pt modelId="{A007C87F-A445-4B07-8A03-13A173701567}" type="parTrans" cxnId="{CEC403A5-4F87-44AF-B96C-EC9A7ED48B84}">
      <dgm:prSet/>
      <dgm:spPr/>
      <dgm:t>
        <a:bodyPr/>
        <a:lstStyle/>
        <a:p>
          <a:endParaRPr lang="zh-CN" altLang="en-US"/>
        </a:p>
      </dgm:t>
    </dgm:pt>
    <dgm:pt modelId="{AE5C4F27-FB69-469B-8F20-11CF6CE45998}" type="sibTrans" cxnId="{CEC403A5-4F87-44AF-B96C-EC9A7ED48B84}">
      <dgm:prSet/>
      <dgm:spPr/>
      <dgm:t>
        <a:bodyPr/>
        <a:lstStyle/>
        <a:p>
          <a:endParaRPr lang="zh-CN" altLang="en-US"/>
        </a:p>
      </dgm:t>
    </dgm:pt>
    <dgm:pt modelId="{24BA721F-559B-4014-8C56-7C4B888C3E27}" type="pres">
      <dgm:prSet presAssocID="{F87A9417-EFA8-4924-A5DE-84993E8A8719}" presName="Name0" presStyleCnt="0">
        <dgm:presLayoutVars>
          <dgm:dir/>
          <dgm:animLvl val="lvl"/>
          <dgm:resizeHandles val="exact"/>
        </dgm:presLayoutVars>
      </dgm:prSet>
      <dgm:spPr/>
    </dgm:pt>
    <dgm:pt modelId="{3BA75118-1ADA-4160-8AC1-0D2497C04AA7}" type="pres">
      <dgm:prSet presAssocID="{8A96F1E4-DFB8-444D-8A4F-7C0B962FD6BC}" presName="composite" presStyleCnt="0"/>
      <dgm:spPr/>
    </dgm:pt>
    <dgm:pt modelId="{BC91E6CC-B371-4F0B-9CE2-866728BF09E8}" type="pres">
      <dgm:prSet presAssocID="{8A96F1E4-DFB8-444D-8A4F-7C0B962FD6BC}" presName="parTx" presStyleLbl="alignNode1" presStyleIdx="0" presStyleCnt="2">
        <dgm:presLayoutVars>
          <dgm:chMax val="0"/>
          <dgm:chPref val="0"/>
          <dgm:bulletEnabled val="1"/>
        </dgm:presLayoutVars>
      </dgm:prSet>
      <dgm:spPr/>
    </dgm:pt>
    <dgm:pt modelId="{197F4DFC-BF33-4A5F-9965-8220A7CF04A0}" type="pres">
      <dgm:prSet presAssocID="{8A96F1E4-DFB8-444D-8A4F-7C0B962FD6BC}" presName="desTx" presStyleLbl="alignAccFollowNode1" presStyleIdx="0" presStyleCnt="2">
        <dgm:presLayoutVars>
          <dgm:bulletEnabled val="1"/>
        </dgm:presLayoutVars>
      </dgm:prSet>
      <dgm:spPr/>
    </dgm:pt>
    <dgm:pt modelId="{D5E3A2DA-6343-4BC2-9C3A-9C4D85A8E001}" type="pres">
      <dgm:prSet presAssocID="{8764C025-18AE-485C-98B8-37C57E2AF532}" presName="space" presStyleCnt="0"/>
      <dgm:spPr/>
    </dgm:pt>
    <dgm:pt modelId="{0841631D-AEBB-43DF-A16C-65F5EE1E22B3}" type="pres">
      <dgm:prSet presAssocID="{35BAFB01-B00E-4E8A-9F48-1EBEA9FB6381}" presName="composite" presStyleCnt="0"/>
      <dgm:spPr/>
    </dgm:pt>
    <dgm:pt modelId="{5A4FCB04-FE91-4544-8F6B-99F634F73239}" type="pres">
      <dgm:prSet presAssocID="{35BAFB01-B00E-4E8A-9F48-1EBEA9FB6381}" presName="parTx" presStyleLbl="alignNode1" presStyleIdx="1" presStyleCnt="2">
        <dgm:presLayoutVars>
          <dgm:chMax val="0"/>
          <dgm:chPref val="0"/>
          <dgm:bulletEnabled val="1"/>
        </dgm:presLayoutVars>
      </dgm:prSet>
      <dgm:spPr/>
    </dgm:pt>
    <dgm:pt modelId="{BEF77C2D-977F-497D-A26D-A323AE198428}" type="pres">
      <dgm:prSet presAssocID="{35BAFB01-B00E-4E8A-9F48-1EBEA9FB6381}" presName="desTx" presStyleLbl="alignAccFollowNode1" presStyleIdx="1" presStyleCnt="2">
        <dgm:presLayoutVars>
          <dgm:bulletEnabled val="1"/>
        </dgm:presLayoutVars>
      </dgm:prSet>
      <dgm:spPr/>
    </dgm:pt>
  </dgm:ptLst>
  <dgm:cxnLst>
    <dgm:cxn modelId="{5047000A-A9DC-42EB-80DD-9B59AD4C88A9}" srcId="{8A96F1E4-DFB8-444D-8A4F-7C0B962FD6BC}" destId="{D6AEB272-082A-4E75-8084-41F0B81DF178}" srcOrd="2" destOrd="0" parTransId="{03879646-7F2B-4144-8FF3-D54FEAC64A35}" sibTransId="{57B1DB3C-1494-4467-A8E3-EB9094689928}"/>
    <dgm:cxn modelId="{4E869F12-A89F-4D7B-B4D5-C26EFEDE1F64}" srcId="{35BAFB01-B00E-4E8A-9F48-1EBEA9FB6381}" destId="{C14EA348-201E-4486-A244-345643766279}" srcOrd="1" destOrd="0" parTransId="{021646BB-6D84-4570-9E8E-3F4582A8D219}" sibTransId="{0F15F2BC-A2F5-4A4D-AE58-FED79786973B}"/>
    <dgm:cxn modelId="{B5E01918-1CC1-4D95-9443-6A50FE52CCF4}" type="presOf" srcId="{8998C40D-1AB9-4A83-A996-683611A1293D}" destId="{BEF77C2D-977F-497D-A26D-A323AE198428}" srcOrd="0" destOrd="2" presId="urn:microsoft.com/office/officeart/2005/8/layout/hList1"/>
    <dgm:cxn modelId="{99B9071E-7100-41C0-AB91-F5C58BDA5ADA}" type="presOf" srcId="{7B0849D6-931C-4660-AA50-63AAE193D414}" destId="{BEF77C2D-977F-497D-A26D-A323AE198428}" srcOrd="0" destOrd="4" presId="urn:microsoft.com/office/officeart/2005/8/layout/hList1"/>
    <dgm:cxn modelId="{BF30CA25-16E7-4E21-9F8E-35440656184E}" srcId="{8A96F1E4-DFB8-444D-8A4F-7C0B962FD6BC}" destId="{3149DD72-B8A4-4BE9-B6AF-00F1D3BDCAF3}" srcOrd="1" destOrd="0" parTransId="{AFE11D11-CC9F-4678-B4CF-03E62E53E5D6}" sibTransId="{CCEDC9B0-F125-4EEB-9781-3F617517D449}"/>
    <dgm:cxn modelId="{35ACCA2C-558F-4A83-9D80-63D5FDCB9BF3}" type="presOf" srcId="{D6AEB272-082A-4E75-8084-41F0B81DF178}" destId="{197F4DFC-BF33-4A5F-9965-8220A7CF04A0}" srcOrd="0" destOrd="2" presId="urn:microsoft.com/office/officeart/2005/8/layout/hList1"/>
    <dgm:cxn modelId="{48535632-3165-41EA-A5AA-0984AF87970D}" type="presOf" srcId="{3149DD72-B8A4-4BE9-B6AF-00F1D3BDCAF3}" destId="{197F4DFC-BF33-4A5F-9965-8220A7CF04A0}" srcOrd="0" destOrd="1" presId="urn:microsoft.com/office/officeart/2005/8/layout/hList1"/>
    <dgm:cxn modelId="{0B557938-6EC6-4C00-8FA2-07E3CCF83B1C}" type="presOf" srcId="{04720074-AB96-48D7-9188-634DF1825526}" destId="{BEF77C2D-977F-497D-A26D-A323AE198428}" srcOrd="0" destOrd="3" presId="urn:microsoft.com/office/officeart/2005/8/layout/hList1"/>
    <dgm:cxn modelId="{F8F64741-C271-4B71-B6DD-E71782AF9C8E}" srcId="{35BAFB01-B00E-4E8A-9F48-1EBEA9FB6381}" destId="{04720074-AB96-48D7-9188-634DF1825526}" srcOrd="3" destOrd="0" parTransId="{FB2C10B8-957E-4411-B707-918DCDFDD09E}" sibTransId="{9A92AFAF-5F74-43DF-9EE1-C632130CEF18}"/>
    <dgm:cxn modelId="{0590FE51-AE44-4861-8493-96D04483B607}" type="presOf" srcId="{F87A9417-EFA8-4924-A5DE-84993E8A8719}" destId="{24BA721F-559B-4014-8C56-7C4B888C3E27}" srcOrd="0" destOrd="0" presId="urn:microsoft.com/office/officeart/2005/8/layout/hList1"/>
    <dgm:cxn modelId="{25606155-DD96-406E-9ED5-5C5ADC56BC8D}" srcId="{35BAFB01-B00E-4E8A-9F48-1EBEA9FB6381}" destId="{4F9D3900-39D0-4BF4-819F-021A773797AC}" srcOrd="0" destOrd="0" parTransId="{F003A4AB-C9D6-48DB-96D5-974E6F4E732D}" sibTransId="{3E99291A-7DE1-48F9-BEBF-A3A80567A95D}"/>
    <dgm:cxn modelId="{DF61E05A-DF60-4740-80C2-A435BA90DF28}" type="presOf" srcId="{35BAFB01-B00E-4E8A-9F48-1EBEA9FB6381}" destId="{5A4FCB04-FE91-4544-8F6B-99F634F73239}" srcOrd="0" destOrd="0" presId="urn:microsoft.com/office/officeart/2005/8/layout/hList1"/>
    <dgm:cxn modelId="{B5C67C8F-E3BD-4DD9-BF0F-301EC55C2E31}" srcId="{8A96F1E4-DFB8-444D-8A4F-7C0B962FD6BC}" destId="{094935F6-6522-4C75-8BE2-0E643BBA500C}" srcOrd="3" destOrd="0" parTransId="{B8E77BED-1AC3-4DF9-B20F-11082B23581B}" sibTransId="{4F6C7302-2B6A-4D43-B85A-C6C215DABECE}"/>
    <dgm:cxn modelId="{C79BB990-8D45-4581-8923-C9C8070D2519}" type="presOf" srcId="{094935F6-6522-4C75-8BE2-0E643BBA500C}" destId="{197F4DFC-BF33-4A5F-9965-8220A7CF04A0}" srcOrd="0" destOrd="3" presId="urn:microsoft.com/office/officeart/2005/8/layout/hList1"/>
    <dgm:cxn modelId="{5DF67D96-EB94-4927-86FD-71F42092C537}" srcId="{F87A9417-EFA8-4924-A5DE-84993E8A8719}" destId="{35BAFB01-B00E-4E8A-9F48-1EBEA9FB6381}" srcOrd="1" destOrd="0" parTransId="{3594DA17-E669-4A56-B065-63CE29FF8B62}" sibTransId="{305BA900-B4AA-4437-BA3E-9E48368968BF}"/>
    <dgm:cxn modelId="{CEC403A5-4F87-44AF-B96C-EC9A7ED48B84}" srcId="{35BAFB01-B00E-4E8A-9F48-1EBEA9FB6381}" destId="{8998C40D-1AB9-4A83-A996-683611A1293D}" srcOrd="2" destOrd="0" parTransId="{A007C87F-A445-4B07-8A03-13A173701567}" sibTransId="{AE5C4F27-FB69-469B-8F20-11CF6CE45998}"/>
    <dgm:cxn modelId="{028BE1AC-90CF-4000-B4BE-16DC2ADC3D25}" type="presOf" srcId="{8A96F1E4-DFB8-444D-8A4F-7C0B962FD6BC}" destId="{BC91E6CC-B371-4F0B-9CE2-866728BF09E8}" srcOrd="0" destOrd="0" presId="urn:microsoft.com/office/officeart/2005/8/layout/hList1"/>
    <dgm:cxn modelId="{049B1AB3-1A40-42B0-9304-0C613C73D76B}" type="presOf" srcId="{C14EA348-201E-4486-A244-345643766279}" destId="{BEF77C2D-977F-497D-A26D-A323AE198428}" srcOrd="0" destOrd="1" presId="urn:microsoft.com/office/officeart/2005/8/layout/hList1"/>
    <dgm:cxn modelId="{A09F82BC-352C-4DA6-8825-9D5023D56080}" type="presOf" srcId="{4F9D3900-39D0-4BF4-819F-021A773797AC}" destId="{BEF77C2D-977F-497D-A26D-A323AE198428}" srcOrd="0" destOrd="0" presId="urn:microsoft.com/office/officeart/2005/8/layout/hList1"/>
    <dgm:cxn modelId="{211940CA-84B1-4C79-96B1-9AF19DA4393A}" srcId="{F87A9417-EFA8-4924-A5DE-84993E8A8719}" destId="{8A96F1E4-DFB8-444D-8A4F-7C0B962FD6BC}" srcOrd="0" destOrd="0" parTransId="{1903A586-9DE2-4C10-A3A5-289F7E9BB8D1}" sibTransId="{8764C025-18AE-485C-98B8-37C57E2AF532}"/>
    <dgm:cxn modelId="{F64FFCE2-A8C4-47CA-9EDC-6822AA41476C}" srcId="{35BAFB01-B00E-4E8A-9F48-1EBEA9FB6381}" destId="{7B0849D6-931C-4660-AA50-63AAE193D414}" srcOrd="4" destOrd="0" parTransId="{701C19C9-839B-4054-AC3D-BB04164B0446}" sibTransId="{4D1D86A2-AD32-443E-8D8A-6603B5798992}"/>
    <dgm:cxn modelId="{A21A3DE9-FBC7-4520-BE36-21D6C4F00FD4}" srcId="{8A96F1E4-DFB8-444D-8A4F-7C0B962FD6BC}" destId="{BAE6673A-71FF-4C2B-A5B4-9CF921AC0D28}" srcOrd="0" destOrd="0" parTransId="{BD922360-441C-4E5F-876C-A6F0E68CDBD7}" sibTransId="{BAB261AE-E548-423C-A69D-DE686C522A87}"/>
    <dgm:cxn modelId="{6951ABEC-DF9D-4D97-A290-32F48A634536}" type="presOf" srcId="{BAE6673A-71FF-4C2B-A5B4-9CF921AC0D28}" destId="{197F4DFC-BF33-4A5F-9965-8220A7CF04A0}" srcOrd="0" destOrd="0" presId="urn:microsoft.com/office/officeart/2005/8/layout/hList1"/>
    <dgm:cxn modelId="{7E712169-789A-4CFE-B321-38A9F9FC96E6}" type="presParOf" srcId="{24BA721F-559B-4014-8C56-7C4B888C3E27}" destId="{3BA75118-1ADA-4160-8AC1-0D2497C04AA7}" srcOrd="0" destOrd="0" presId="urn:microsoft.com/office/officeart/2005/8/layout/hList1"/>
    <dgm:cxn modelId="{A51DE8D4-5D77-43BE-AFB2-2C234DC0CA5A}" type="presParOf" srcId="{3BA75118-1ADA-4160-8AC1-0D2497C04AA7}" destId="{BC91E6CC-B371-4F0B-9CE2-866728BF09E8}" srcOrd="0" destOrd="0" presId="urn:microsoft.com/office/officeart/2005/8/layout/hList1"/>
    <dgm:cxn modelId="{F42D8619-5A34-4A90-9E58-B8B233164DF1}" type="presParOf" srcId="{3BA75118-1ADA-4160-8AC1-0D2497C04AA7}" destId="{197F4DFC-BF33-4A5F-9965-8220A7CF04A0}" srcOrd="1" destOrd="0" presId="urn:microsoft.com/office/officeart/2005/8/layout/hList1"/>
    <dgm:cxn modelId="{74D01AC6-7B5F-4A2D-85DA-C1D949BD0250}" type="presParOf" srcId="{24BA721F-559B-4014-8C56-7C4B888C3E27}" destId="{D5E3A2DA-6343-4BC2-9C3A-9C4D85A8E001}" srcOrd="1" destOrd="0" presId="urn:microsoft.com/office/officeart/2005/8/layout/hList1"/>
    <dgm:cxn modelId="{64E66C32-573A-4053-9722-EEBEB778F86B}" type="presParOf" srcId="{24BA721F-559B-4014-8C56-7C4B888C3E27}" destId="{0841631D-AEBB-43DF-A16C-65F5EE1E22B3}" srcOrd="2" destOrd="0" presId="urn:microsoft.com/office/officeart/2005/8/layout/hList1"/>
    <dgm:cxn modelId="{138360CA-FC40-4B7C-8327-F64147BA4AD7}" type="presParOf" srcId="{0841631D-AEBB-43DF-A16C-65F5EE1E22B3}" destId="{5A4FCB04-FE91-4544-8F6B-99F634F73239}" srcOrd="0" destOrd="0" presId="urn:microsoft.com/office/officeart/2005/8/layout/hList1"/>
    <dgm:cxn modelId="{486FC212-5A28-4C21-99B5-3575B9C1ED15}" type="presParOf" srcId="{0841631D-AEBB-43DF-A16C-65F5EE1E22B3}" destId="{BEF77C2D-977F-497D-A26D-A323AE19842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8AF870-35CD-475B-8E94-9484F8D7CBF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05C76485-A61D-420A-BE92-759689DD063C}">
      <dgm:prSet phldrT="[文本]"/>
      <dgm:spPr/>
      <dgm:t>
        <a:bodyPr/>
        <a:lstStyle/>
        <a:p>
          <a:pPr>
            <a:lnSpc>
              <a:spcPct val="120000"/>
            </a:lnSpc>
            <a:spcBef>
              <a:spcPts val="0"/>
            </a:spcBef>
            <a:spcAft>
              <a:spcPts val="0"/>
            </a:spcAft>
          </a:pPr>
          <a:r>
            <a:rPr lang="zh-CN" altLang="en-US" dirty="0">
              <a:latin typeface="+mn-lt"/>
              <a:ea typeface="+mn-ea"/>
              <a:cs typeface="+mn-ea"/>
              <a:sym typeface="+mn-lt"/>
            </a:rPr>
            <a:t>拥塞控制</a:t>
          </a:r>
        </a:p>
      </dgm:t>
    </dgm:pt>
    <dgm:pt modelId="{A1C54AFC-528B-4D26-9594-090908C078D4}" type="parTrans" cxnId="{F12AC918-485E-47D8-955E-F8A8ED341B98}">
      <dgm:prSet/>
      <dgm:spPr/>
      <dgm:t>
        <a:bodyPr/>
        <a:lstStyle/>
        <a:p>
          <a:endParaRPr lang="zh-CN" altLang="en-US"/>
        </a:p>
      </dgm:t>
    </dgm:pt>
    <dgm:pt modelId="{908D657D-372D-48D2-9405-290C62E85EC4}" type="sibTrans" cxnId="{F12AC918-485E-47D8-955E-F8A8ED341B98}">
      <dgm:prSet/>
      <dgm:spPr/>
      <dgm:t>
        <a:bodyPr/>
        <a:lstStyle/>
        <a:p>
          <a:endParaRPr lang="zh-CN" altLang="en-US"/>
        </a:p>
      </dgm:t>
    </dgm:pt>
    <dgm:pt modelId="{45BF181A-171F-442F-99E0-98AB8B1C777E}">
      <dgm:prSet phldrT="[文本]"/>
      <dgm:spPr/>
      <dgm:t>
        <a:bodyPr/>
        <a:lstStyle/>
        <a:p>
          <a:pPr>
            <a:lnSpc>
              <a:spcPct val="120000"/>
            </a:lnSpc>
            <a:spcBef>
              <a:spcPts val="0"/>
            </a:spcBef>
            <a:spcAft>
              <a:spcPts val="0"/>
            </a:spcAft>
            <a:buFont typeface="Wingdings" panose="05000000000000000000" pitchFamily="2" charset="2"/>
            <a:buChar char="Ø"/>
          </a:pPr>
          <a:r>
            <a:rPr lang="zh-CN" altLang="en-US" dirty="0">
              <a:latin typeface="+mn-lt"/>
              <a:ea typeface="+mn-ea"/>
              <a:cs typeface="+mn-ea"/>
              <a:sym typeface="+mn-lt"/>
            </a:rPr>
            <a:t>防止整个网络或网络的一部分出现过多的数据包</a:t>
          </a:r>
        </a:p>
      </dgm:t>
    </dgm:pt>
    <dgm:pt modelId="{08931426-93BA-4C69-97E8-3FF19E880E04}" type="parTrans" cxnId="{78D894DD-CDF4-49E6-BC84-C73175A1D200}">
      <dgm:prSet/>
      <dgm:spPr/>
      <dgm:t>
        <a:bodyPr/>
        <a:lstStyle/>
        <a:p>
          <a:endParaRPr lang="zh-CN" altLang="en-US"/>
        </a:p>
      </dgm:t>
    </dgm:pt>
    <dgm:pt modelId="{EEA1CF7D-8C9D-4A4B-AF0C-C9E703303982}" type="sibTrans" cxnId="{78D894DD-CDF4-49E6-BC84-C73175A1D200}">
      <dgm:prSet/>
      <dgm:spPr/>
      <dgm:t>
        <a:bodyPr/>
        <a:lstStyle/>
        <a:p>
          <a:endParaRPr lang="zh-CN" altLang="en-US"/>
        </a:p>
      </dgm:t>
    </dgm:pt>
    <dgm:pt modelId="{B77BCE98-A31A-49F5-B365-C6029C43E704}">
      <dgm:prSet phldrT="[文本]"/>
      <dgm:spPr/>
      <dgm:t>
        <a:bodyPr/>
        <a:lstStyle/>
        <a:p>
          <a:pPr>
            <a:lnSpc>
              <a:spcPct val="120000"/>
            </a:lnSpc>
            <a:spcBef>
              <a:spcPts val="0"/>
            </a:spcBef>
            <a:spcAft>
              <a:spcPts val="0"/>
            </a:spcAft>
          </a:pPr>
          <a:r>
            <a:rPr lang="zh-CN" altLang="en-US" dirty="0">
              <a:latin typeface="+mn-lt"/>
              <a:ea typeface="+mn-ea"/>
              <a:cs typeface="+mn-ea"/>
              <a:sym typeface="+mn-lt"/>
            </a:rPr>
            <a:t>流量控制</a:t>
          </a:r>
        </a:p>
      </dgm:t>
    </dgm:pt>
    <dgm:pt modelId="{1519B317-E547-4F8F-9F7C-6F7C8192C043}" type="parTrans" cxnId="{547D8E8E-6CFA-499F-92CD-A40706E58A90}">
      <dgm:prSet/>
      <dgm:spPr/>
      <dgm:t>
        <a:bodyPr/>
        <a:lstStyle/>
        <a:p>
          <a:endParaRPr lang="zh-CN" altLang="en-US"/>
        </a:p>
      </dgm:t>
    </dgm:pt>
    <dgm:pt modelId="{E60B8114-B78A-42BC-AC42-20334482E3AF}" type="sibTrans" cxnId="{547D8E8E-6CFA-499F-92CD-A40706E58A90}">
      <dgm:prSet/>
      <dgm:spPr/>
      <dgm:t>
        <a:bodyPr/>
        <a:lstStyle/>
        <a:p>
          <a:endParaRPr lang="zh-CN" altLang="en-US"/>
        </a:p>
      </dgm:t>
    </dgm:pt>
    <dgm:pt modelId="{F85543E5-4B8D-4CBC-AE90-82892DCD40A3}">
      <dgm:prSet phldrT="[文本]"/>
      <dgm:spPr/>
      <dgm:t>
        <a:bodyPr/>
        <a:lstStyle/>
        <a:p>
          <a:pPr>
            <a:lnSpc>
              <a:spcPct val="120000"/>
            </a:lnSpc>
            <a:spcBef>
              <a:spcPts val="0"/>
            </a:spcBef>
            <a:spcAft>
              <a:spcPts val="0"/>
            </a:spcAft>
            <a:buFont typeface="Wingdings" panose="05000000000000000000" pitchFamily="2" charset="2"/>
            <a:buChar char="Ø"/>
          </a:pPr>
          <a:r>
            <a:rPr lang="zh-CN" altLang="en-US" dirty="0">
              <a:latin typeface="+mn-lt"/>
              <a:ea typeface="+mn-ea"/>
              <a:cs typeface="+mn-ea"/>
              <a:sym typeface="+mn-lt"/>
            </a:rPr>
            <a:t>保证发送方发送的信息量不会超过接收方的接收能力</a:t>
          </a:r>
        </a:p>
      </dgm:t>
    </dgm:pt>
    <dgm:pt modelId="{DF724388-F13C-4AFB-9E63-7C1BF0442694}" type="parTrans" cxnId="{9F80ABB5-4A6B-4849-8602-BE98F46FCC93}">
      <dgm:prSet/>
      <dgm:spPr/>
      <dgm:t>
        <a:bodyPr/>
        <a:lstStyle/>
        <a:p>
          <a:endParaRPr lang="zh-CN" altLang="en-US"/>
        </a:p>
      </dgm:t>
    </dgm:pt>
    <dgm:pt modelId="{714BCBC2-74E1-4BA4-8B31-4DFF2BBCC627}" type="sibTrans" cxnId="{9F80ABB5-4A6B-4849-8602-BE98F46FCC93}">
      <dgm:prSet/>
      <dgm:spPr/>
      <dgm:t>
        <a:bodyPr/>
        <a:lstStyle/>
        <a:p>
          <a:endParaRPr lang="zh-CN" altLang="en-US"/>
        </a:p>
      </dgm:t>
    </dgm:pt>
    <dgm:pt modelId="{4ABA522F-2AB0-49AD-8BBB-B093F17BA21E}">
      <dgm:prSet/>
      <dgm:spPr/>
      <dgm:t>
        <a:bodyPr/>
        <a:lstStyle/>
        <a:p>
          <a:pPr>
            <a:lnSpc>
              <a:spcPct val="120000"/>
            </a:lnSpc>
            <a:spcBef>
              <a:spcPct val="0"/>
            </a:spcBef>
            <a:spcAft>
              <a:spcPct val="0"/>
            </a:spcAft>
            <a:buFont typeface="Wingdings" panose="05000000000000000000" pitchFamily="2" charset="2"/>
            <a:buChar char="Ø"/>
          </a:pPr>
          <a:r>
            <a:rPr lang="zh-CN" altLang="en-US" dirty="0">
              <a:latin typeface="+mn-lt"/>
              <a:ea typeface="+mn-ea"/>
              <a:cs typeface="+mn-ea"/>
              <a:sym typeface="+mn-lt"/>
            </a:rPr>
            <a:t>拥塞控制是一个全局性的过程，涉及到所有的主机、所有的路由器，以及与降低网络传输性能有关的所有因素</a:t>
          </a:r>
        </a:p>
      </dgm:t>
    </dgm:pt>
    <dgm:pt modelId="{3E5A0502-939F-47C8-9047-A5D08C0F7042}" type="parTrans" cxnId="{A95497D3-600A-43DD-8336-80736ED61626}">
      <dgm:prSet/>
      <dgm:spPr/>
      <dgm:t>
        <a:bodyPr/>
        <a:lstStyle/>
        <a:p>
          <a:endParaRPr lang="zh-CN" altLang="en-US"/>
        </a:p>
      </dgm:t>
    </dgm:pt>
    <dgm:pt modelId="{070DE8CD-D7E1-4B6F-AE56-F7885447C1D2}" type="sibTrans" cxnId="{A95497D3-600A-43DD-8336-80736ED61626}">
      <dgm:prSet/>
      <dgm:spPr/>
      <dgm:t>
        <a:bodyPr/>
        <a:lstStyle/>
        <a:p>
          <a:endParaRPr lang="zh-CN" altLang="en-US"/>
        </a:p>
      </dgm:t>
    </dgm:pt>
    <dgm:pt modelId="{9EE6098B-4FAC-4839-A9E0-3150AEC71119}">
      <dgm:prSet/>
      <dgm:spPr/>
      <dgm:t>
        <a:bodyPr/>
        <a:lstStyle/>
        <a:p>
          <a:pPr>
            <a:lnSpc>
              <a:spcPct val="120000"/>
            </a:lnSpc>
            <a:spcBef>
              <a:spcPct val="0"/>
            </a:spcBef>
            <a:spcAft>
              <a:spcPct val="0"/>
            </a:spcAft>
            <a:buFont typeface="Wingdings" panose="05000000000000000000" pitchFamily="2" charset="2"/>
            <a:buChar char="Ø"/>
          </a:pPr>
          <a:r>
            <a:rPr lang="zh-CN" altLang="en-US" dirty="0">
              <a:latin typeface="+mn-lt"/>
              <a:ea typeface="+mn-ea"/>
              <a:cs typeface="+mn-ea"/>
              <a:sym typeface="+mn-lt"/>
            </a:rPr>
            <a:t>流量控制往往指在给定的发送端和接收端之间的点对点通信量的控制。流量控制所要做的就是抑制发送端发送数据的速率，以便接收端来得及接收</a:t>
          </a:r>
        </a:p>
      </dgm:t>
    </dgm:pt>
    <dgm:pt modelId="{548A34C8-579B-45FB-96C4-A57C66920855}" type="parTrans" cxnId="{D5EC763E-0660-49DC-92AA-2728F057071B}">
      <dgm:prSet/>
      <dgm:spPr/>
      <dgm:t>
        <a:bodyPr/>
        <a:lstStyle/>
        <a:p>
          <a:endParaRPr lang="zh-CN" altLang="en-US"/>
        </a:p>
      </dgm:t>
    </dgm:pt>
    <dgm:pt modelId="{54AD9421-7B73-4BB7-9B9C-CA63FD930E97}" type="sibTrans" cxnId="{D5EC763E-0660-49DC-92AA-2728F057071B}">
      <dgm:prSet/>
      <dgm:spPr/>
      <dgm:t>
        <a:bodyPr/>
        <a:lstStyle/>
        <a:p>
          <a:endParaRPr lang="zh-CN" altLang="en-US"/>
        </a:p>
      </dgm:t>
    </dgm:pt>
    <dgm:pt modelId="{41DF784C-CEF3-484D-9825-F08AD4577E4B}" type="pres">
      <dgm:prSet presAssocID="{AA8AF870-35CD-475B-8E94-9484F8D7CBF0}" presName="Name0" presStyleCnt="0">
        <dgm:presLayoutVars>
          <dgm:dir/>
          <dgm:animLvl val="lvl"/>
          <dgm:resizeHandles val="exact"/>
        </dgm:presLayoutVars>
      </dgm:prSet>
      <dgm:spPr/>
    </dgm:pt>
    <dgm:pt modelId="{1003D3CB-B8E2-4AE7-B344-50ECBE6BD16B}" type="pres">
      <dgm:prSet presAssocID="{05C76485-A61D-420A-BE92-759689DD063C}" presName="composite" presStyleCnt="0"/>
      <dgm:spPr/>
    </dgm:pt>
    <dgm:pt modelId="{131A34E9-146E-4E66-BE4F-AA28331357B1}" type="pres">
      <dgm:prSet presAssocID="{05C76485-A61D-420A-BE92-759689DD063C}" presName="parTx" presStyleLbl="alignNode1" presStyleIdx="0" presStyleCnt="2">
        <dgm:presLayoutVars>
          <dgm:chMax val="0"/>
          <dgm:chPref val="0"/>
          <dgm:bulletEnabled val="1"/>
        </dgm:presLayoutVars>
      </dgm:prSet>
      <dgm:spPr/>
    </dgm:pt>
    <dgm:pt modelId="{4C1856A6-2BE1-4B24-BDBA-0A7E621A7FDF}" type="pres">
      <dgm:prSet presAssocID="{05C76485-A61D-420A-BE92-759689DD063C}" presName="desTx" presStyleLbl="alignAccFollowNode1" presStyleIdx="0" presStyleCnt="2">
        <dgm:presLayoutVars>
          <dgm:bulletEnabled val="1"/>
        </dgm:presLayoutVars>
      </dgm:prSet>
      <dgm:spPr/>
    </dgm:pt>
    <dgm:pt modelId="{D526DB5D-03C8-4F9A-8C78-E37E861F1F06}" type="pres">
      <dgm:prSet presAssocID="{908D657D-372D-48D2-9405-290C62E85EC4}" presName="space" presStyleCnt="0"/>
      <dgm:spPr/>
    </dgm:pt>
    <dgm:pt modelId="{122F1273-3EF9-4137-B08C-53C604D39BE8}" type="pres">
      <dgm:prSet presAssocID="{B77BCE98-A31A-49F5-B365-C6029C43E704}" presName="composite" presStyleCnt="0"/>
      <dgm:spPr/>
    </dgm:pt>
    <dgm:pt modelId="{D6E0FC04-6C41-43EC-9CBD-5E436EEB998B}" type="pres">
      <dgm:prSet presAssocID="{B77BCE98-A31A-49F5-B365-C6029C43E704}" presName="parTx" presStyleLbl="alignNode1" presStyleIdx="1" presStyleCnt="2">
        <dgm:presLayoutVars>
          <dgm:chMax val="0"/>
          <dgm:chPref val="0"/>
          <dgm:bulletEnabled val="1"/>
        </dgm:presLayoutVars>
      </dgm:prSet>
      <dgm:spPr/>
    </dgm:pt>
    <dgm:pt modelId="{08B97D5F-A7C4-4670-A74A-BCDC1BDAE771}" type="pres">
      <dgm:prSet presAssocID="{B77BCE98-A31A-49F5-B365-C6029C43E704}" presName="desTx" presStyleLbl="alignAccFollowNode1" presStyleIdx="1" presStyleCnt="2">
        <dgm:presLayoutVars>
          <dgm:bulletEnabled val="1"/>
        </dgm:presLayoutVars>
      </dgm:prSet>
      <dgm:spPr/>
    </dgm:pt>
  </dgm:ptLst>
  <dgm:cxnLst>
    <dgm:cxn modelId="{F12AC918-485E-47D8-955E-F8A8ED341B98}" srcId="{AA8AF870-35CD-475B-8E94-9484F8D7CBF0}" destId="{05C76485-A61D-420A-BE92-759689DD063C}" srcOrd="0" destOrd="0" parTransId="{A1C54AFC-528B-4D26-9594-090908C078D4}" sibTransId="{908D657D-372D-48D2-9405-290C62E85EC4}"/>
    <dgm:cxn modelId="{8DCDF41A-9B7D-4D83-92EA-292E52EE23B2}" type="presOf" srcId="{45BF181A-171F-442F-99E0-98AB8B1C777E}" destId="{4C1856A6-2BE1-4B24-BDBA-0A7E621A7FDF}" srcOrd="0" destOrd="0" presId="urn:microsoft.com/office/officeart/2005/8/layout/hList1"/>
    <dgm:cxn modelId="{7C73ED1C-CD48-4A9B-A942-8859B77F44E4}" type="presOf" srcId="{9EE6098B-4FAC-4839-A9E0-3150AEC71119}" destId="{08B97D5F-A7C4-4670-A74A-BCDC1BDAE771}" srcOrd="0" destOrd="1" presId="urn:microsoft.com/office/officeart/2005/8/layout/hList1"/>
    <dgm:cxn modelId="{71389E20-223C-4586-A985-107859F6AAFC}" type="presOf" srcId="{B77BCE98-A31A-49F5-B365-C6029C43E704}" destId="{D6E0FC04-6C41-43EC-9CBD-5E436EEB998B}" srcOrd="0" destOrd="0" presId="urn:microsoft.com/office/officeart/2005/8/layout/hList1"/>
    <dgm:cxn modelId="{A224332A-AD5C-405B-B5EC-76290182C522}" type="presOf" srcId="{F85543E5-4B8D-4CBC-AE90-82892DCD40A3}" destId="{08B97D5F-A7C4-4670-A74A-BCDC1BDAE771}" srcOrd="0" destOrd="0" presId="urn:microsoft.com/office/officeart/2005/8/layout/hList1"/>
    <dgm:cxn modelId="{D5EC763E-0660-49DC-92AA-2728F057071B}" srcId="{B77BCE98-A31A-49F5-B365-C6029C43E704}" destId="{9EE6098B-4FAC-4839-A9E0-3150AEC71119}" srcOrd="1" destOrd="0" parTransId="{548A34C8-579B-45FB-96C4-A57C66920855}" sibTransId="{54AD9421-7B73-4BB7-9B9C-CA63FD930E97}"/>
    <dgm:cxn modelId="{F5294441-3398-4094-B134-81FBA0C024AB}" type="presOf" srcId="{AA8AF870-35CD-475B-8E94-9484F8D7CBF0}" destId="{41DF784C-CEF3-484D-9825-F08AD4577E4B}" srcOrd="0" destOrd="0" presId="urn:microsoft.com/office/officeart/2005/8/layout/hList1"/>
    <dgm:cxn modelId="{547D8E8E-6CFA-499F-92CD-A40706E58A90}" srcId="{AA8AF870-35CD-475B-8E94-9484F8D7CBF0}" destId="{B77BCE98-A31A-49F5-B365-C6029C43E704}" srcOrd="1" destOrd="0" parTransId="{1519B317-E547-4F8F-9F7C-6F7C8192C043}" sibTransId="{E60B8114-B78A-42BC-AC42-20334482E3AF}"/>
    <dgm:cxn modelId="{9F80ABB5-4A6B-4849-8602-BE98F46FCC93}" srcId="{B77BCE98-A31A-49F5-B365-C6029C43E704}" destId="{F85543E5-4B8D-4CBC-AE90-82892DCD40A3}" srcOrd="0" destOrd="0" parTransId="{DF724388-F13C-4AFB-9E63-7C1BF0442694}" sibTransId="{714BCBC2-74E1-4BA4-8B31-4DFF2BBCC627}"/>
    <dgm:cxn modelId="{518C1CC9-C2E3-4829-9452-7F4EFDDFE530}" type="presOf" srcId="{4ABA522F-2AB0-49AD-8BBB-B093F17BA21E}" destId="{4C1856A6-2BE1-4B24-BDBA-0A7E621A7FDF}" srcOrd="0" destOrd="1" presId="urn:microsoft.com/office/officeart/2005/8/layout/hList1"/>
    <dgm:cxn modelId="{A95497D3-600A-43DD-8336-80736ED61626}" srcId="{05C76485-A61D-420A-BE92-759689DD063C}" destId="{4ABA522F-2AB0-49AD-8BBB-B093F17BA21E}" srcOrd="1" destOrd="0" parTransId="{3E5A0502-939F-47C8-9047-A5D08C0F7042}" sibTransId="{070DE8CD-D7E1-4B6F-AE56-F7885447C1D2}"/>
    <dgm:cxn modelId="{8A9D74D7-0D2E-4222-810C-2C48F66BFD7E}" type="presOf" srcId="{05C76485-A61D-420A-BE92-759689DD063C}" destId="{131A34E9-146E-4E66-BE4F-AA28331357B1}" srcOrd="0" destOrd="0" presId="urn:microsoft.com/office/officeart/2005/8/layout/hList1"/>
    <dgm:cxn modelId="{78D894DD-CDF4-49E6-BC84-C73175A1D200}" srcId="{05C76485-A61D-420A-BE92-759689DD063C}" destId="{45BF181A-171F-442F-99E0-98AB8B1C777E}" srcOrd="0" destOrd="0" parTransId="{08931426-93BA-4C69-97E8-3FF19E880E04}" sibTransId="{EEA1CF7D-8C9D-4A4B-AF0C-C9E703303982}"/>
    <dgm:cxn modelId="{60057511-2FA8-4DFD-89DC-7D5E545EB2DA}" type="presParOf" srcId="{41DF784C-CEF3-484D-9825-F08AD4577E4B}" destId="{1003D3CB-B8E2-4AE7-B344-50ECBE6BD16B}" srcOrd="0" destOrd="0" presId="urn:microsoft.com/office/officeart/2005/8/layout/hList1"/>
    <dgm:cxn modelId="{5FE14682-F203-4C83-8A58-64AF9FE52E07}" type="presParOf" srcId="{1003D3CB-B8E2-4AE7-B344-50ECBE6BD16B}" destId="{131A34E9-146E-4E66-BE4F-AA28331357B1}" srcOrd="0" destOrd="0" presId="urn:microsoft.com/office/officeart/2005/8/layout/hList1"/>
    <dgm:cxn modelId="{CF428DB0-4003-4337-9635-9F713AC64952}" type="presParOf" srcId="{1003D3CB-B8E2-4AE7-B344-50ECBE6BD16B}" destId="{4C1856A6-2BE1-4B24-BDBA-0A7E621A7FDF}" srcOrd="1" destOrd="0" presId="urn:microsoft.com/office/officeart/2005/8/layout/hList1"/>
    <dgm:cxn modelId="{885E8A91-1B98-4876-B47F-1D6C86EB90B5}" type="presParOf" srcId="{41DF784C-CEF3-484D-9825-F08AD4577E4B}" destId="{D526DB5D-03C8-4F9A-8C78-E37E861F1F06}" srcOrd="1" destOrd="0" presId="urn:microsoft.com/office/officeart/2005/8/layout/hList1"/>
    <dgm:cxn modelId="{F9B25B07-3968-4C27-A3A3-1B0C48C0D44F}" type="presParOf" srcId="{41DF784C-CEF3-484D-9825-F08AD4577E4B}" destId="{122F1273-3EF9-4137-B08C-53C604D39BE8}" srcOrd="2" destOrd="0" presId="urn:microsoft.com/office/officeart/2005/8/layout/hList1"/>
    <dgm:cxn modelId="{9933969E-469E-45CC-ACC8-8FAC5D655B08}" type="presParOf" srcId="{122F1273-3EF9-4137-B08C-53C604D39BE8}" destId="{D6E0FC04-6C41-43EC-9CBD-5E436EEB998B}" srcOrd="0" destOrd="0" presId="urn:microsoft.com/office/officeart/2005/8/layout/hList1"/>
    <dgm:cxn modelId="{FE4552FE-79DC-4D2B-B875-82608D657385}" type="presParOf" srcId="{122F1273-3EF9-4137-B08C-53C604D39BE8}" destId="{08B97D5F-A7C4-4670-A74A-BCDC1BDAE77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1E6CC-B371-4F0B-9CE2-866728BF09E8}">
      <dsp:nvSpPr>
        <dsp:cNvPr id="0" name=""/>
        <dsp:cNvSpPr/>
      </dsp:nvSpPr>
      <dsp:spPr>
        <a:xfrm>
          <a:off x="49" y="90409"/>
          <a:ext cx="4777829" cy="675068"/>
        </a:xfrm>
        <a:prstGeom prst="rect">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20000"/>
            </a:lnSpc>
            <a:spcBef>
              <a:spcPct val="0"/>
            </a:spcBef>
            <a:spcAft>
              <a:spcPts val="0"/>
            </a:spcAft>
            <a:buNone/>
          </a:pPr>
          <a:r>
            <a:rPr lang="zh-CN" altLang="en-US" sz="2000" kern="1200" dirty="0">
              <a:latin typeface="+mn-lt"/>
              <a:ea typeface="+mn-ea"/>
              <a:cs typeface="+mn-ea"/>
              <a:sym typeface="+mn-lt"/>
            </a:rPr>
            <a:t>面向连接的服务（</a:t>
          </a:r>
          <a:r>
            <a:rPr lang="en-US" altLang="zh-CN" sz="2000" kern="1200" dirty="0">
              <a:latin typeface="+mn-lt"/>
              <a:ea typeface="+mn-ea"/>
              <a:cs typeface="+mn-ea"/>
              <a:sym typeface="+mn-lt"/>
            </a:rPr>
            <a:t>CONS</a:t>
          </a:r>
          <a:r>
            <a:rPr lang="zh-CN" altLang="en-US" sz="2000" kern="1200" dirty="0">
              <a:latin typeface="+mn-lt"/>
              <a:ea typeface="+mn-ea"/>
              <a:cs typeface="+mn-ea"/>
              <a:sym typeface="+mn-lt"/>
            </a:rPr>
            <a:t>）</a:t>
          </a:r>
        </a:p>
      </dsp:txBody>
      <dsp:txXfrm>
        <a:off x="49" y="90409"/>
        <a:ext cx="4777829" cy="675068"/>
      </dsp:txXfrm>
    </dsp:sp>
    <dsp:sp modelId="{197F4DFC-BF33-4A5F-9965-8220A7CF04A0}">
      <dsp:nvSpPr>
        <dsp:cNvPr id="0" name=""/>
        <dsp:cNvSpPr/>
      </dsp:nvSpPr>
      <dsp:spPr>
        <a:xfrm>
          <a:off x="49" y="765478"/>
          <a:ext cx="4777829" cy="3233609"/>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01346" tIns="101346" rIns="135128" bIns="152019" numCol="1" spcCol="1270" anchor="t" anchorCtr="0">
          <a:noAutofit/>
        </a:bodyPr>
        <a:lstStyle/>
        <a:p>
          <a:pPr marL="171450" lvl="1" indent="-171450" algn="l" defTabSz="844550">
            <a:lnSpc>
              <a:spcPct val="120000"/>
            </a:lnSpc>
            <a:spcBef>
              <a:spcPct val="0"/>
            </a:spcBef>
            <a:spcAft>
              <a:spcPts val="0"/>
            </a:spcAft>
            <a:buFont typeface="Wingdings" panose="05000000000000000000" pitchFamily="2" charset="2"/>
            <a:buChar char="n"/>
          </a:pPr>
          <a:r>
            <a:rPr lang="zh-CN" altLang="en-US" sz="1900" kern="1200" dirty="0">
              <a:latin typeface="+mn-lt"/>
              <a:ea typeface="+mn-ea"/>
              <a:cs typeface="+mn-ea"/>
              <a:sym typeface="+mn-lt"/>
            </a:rPr>
            <a:t>类似固定电话的虚电路模型</a:t>
          </a:r>
        </a:p>
        <a:p>
          <a:pPr marL="171450" lvl="1" indent="-171450" algn="l" defTabSz="844550">
            <a:lnSpc>
              <a:spcPct val="120000"/>
            </a:lnSpc>
            <a:spcBef>
              <a:spcPct val="0"/>
            </a:spcBef>
            <a:spcAft>
              <a:spcPct val="0"/>
            </a:spcAft>
            <a:buFont typeface="Wingdings" panose="05000000000000000000" pitchFamily="2" charset="2"/>
            <a:buChar char="n"/>
          </a:pPr>
          <a:r>
            <a:rPr lang="zh-CN" altLang="en-US" sz="1900" kern="1200" dirty="0">
              <a:latin typeface="+mn-lt"/>
              <a:ea typeface="+mn-ea"/>
              <a:cs typeface="+mn-ea"/>
              <a:sym typeface="+mn-lt"/>
            </a:rPr>
            <a:t>一次完整的数据传输需要建立连接，传输数据，拆除连接等三个步骤</a:t>
          </a:r>
        </a:p>
        <a:p>
          <a:pPr marL="171450" lvl="1" indent="-171450" algn="l" defTabSz="844550">
            <a:lnSpc>
              <a:spcPct val="120000"/>
            </a:lnSpc>
            <a:spcBef>
              <a:spcPct val="0"/>
            </a:spcBef>
            <a:spcAft>
              <a:spcPct val="0"/>
            </a:spcAft>
            <a:buFont typeface="Wingdings" panose="05000000000000000000" pitchFamily="2" charset="2"/>
            <a:buChar char="n"/>
          </a:pPr>
          <a:r>
            <a:rPr lang="zh-CN" altLang="en-US" sz="1900" b="0" i="0" kern="1200" dirty="0">
              <a:latin typeface="+mn-lt"/>
              <a:ea typeface="+mn-ea"/>
              <a:cs typeface="+mn-ea"/>
              <a:sym typeface="+mn-lt"/>
            </a:rPr>
            <a:t>来自源节点的所有数据包都以相同的方式路由</a:t>
          </a:r>
          <a:r>
            <a:rPr lang="en-US" altLang="zh-CN" sz="1900" b="0" i="0" kern="1200" dirty="0">
              <a:latin typeface="+mn-lt"/>
              <a:ea typeface="+mn-ea"/>
              <a:cs typeface="+mn-ea"/>
              <a:sym typeface="+mn-lt"/>
            </a:rPr>
            <a:t>(</a:t>
          </a:r>
          <a:r>
            <a:rPr lang="zh-CN" altLang="en-US" sz="1900" b="0" i="0" kern="1200" dirty="0">
              <a:latin typeface="+mn-lt"/>
              <a:ea typeface="+mn-ea"/>
              <a:cs typeface="+mn-ea"/>
              <a:sym typeface="+mn-lt"/>
            </a:rPr>
            <a:t>路由器需要保存状态</a:t>
          </a:r>
          <a:r>
            <a:rPr lang="en-US" altLang="zh-CN" sz="1900" b="0" i="0" kern="1200" dirty="0">
              <a:latin typeface="+mn-lt"/>
              <a:ea typeface="+mn-ea"/>
              <a:cs typeface="+mn-ea"/>
              <a:sym typeface="+mn-lt"/>
            </a:rPr>
            <a:t>)</a:t>
          </a:r>
          <a:endParaRPr lang="zh-CN" altLang="en-US" sz="1900" kern="1200" dirty="0">
            <a:latin typeface="+mn-lt"/>
            <a:ea typeface="+mn-ea"/>
            <a:cs typeface="+mn-ea"/>
            <a:sym typeface="+mn-lt"/>
          </a:endParaRPr>
        </a:p>
        <a:p>
          <a:pPr marL="171450" lvl="1" indent="-171450" algn="l" defTabSz="844550">
            <a:lnSpc>
              <a:spcPct val="120000"/>
            </a:lnSpc>
            <a:spcBef>
              <a:spcPct val="0"/>
            </a:spcBef>
            <a:spcAft>
              <a:spcPct val="0"/>
            </a:spcAft>
            <a:buFont typeface="Wingdings" panose="05000000000000000000" pitchFamily="2" charset="2"/>
            <a:buChar char="n"/>
          </a:pPr>
          <a:r>
            <a:rPr lang="zh-CN" altLang="en-US" sz="1900" b="0" i="0" kern="1200" dirty="0">
              <a:latin typeface="+mn-lt"/>
              <a:ea typeface="+mn-ea"/>
              <a:cs typeface="+mn-ea"/>
              <a:sym typeface="+mn-lt"/>
            </a:rPr>
            <a:t>典型的网络技术：</a:t>
          </a:r>
          <a:r>
            <a:rPr lang="en-US" altLang="zh-CN" sz="1900" b="0" i="0" kern="1200" dirty="0">
              <a:latin typeface="+mn-lt"/>
              <a:ea typeface="+mn-ea"/>
              <a:cs typeface="+mn-ea"/>
              <a:sym typeface="+mn-lt"/>
            </a:rPr>
            <a:t>ATM</a:t>
          </a:r>
          <a:r>
            <a:rPr lang="zh-CN" altLang="en-US" sz="1900" b="0" i="0" kern="1200" dirty="0">
              <a:latin typeface="+mn-lt"/>
              <a:ea typeface="+mn-ea"/>
              <a:cs typeface="+mn-ea"/>
              <a:sym typeface="+mn-lt"/>
            </a:rPr>
            <a:t>，帧中继，</a:t>
          </a:r>
          <a:r>
            <a:rPr lang="en-US" altLang="zh-CN" sz="1900" b="0" i="0" kern="1200" dirty="0">
              <a:latin typeface="+mn-lt"/>
              <a:ea typeface="+mn-ea"/>
              <a:cs typeface="+mn-ea"/>
              <a:sym typeface="+mn-lt"/>
            </a:rPr>
            <a:t>X.25</a:t>
          </a:r>
          <a:endParaRPr lang="zh-CN" altLang="en-US" sz="1900" kern="1200" dirty="0">
            <a:latin typeface="+mn-lt"/>
            <a:ea typeface="+mn-ea"/>
            <a:cs typeface="+mn-ea"/>
            <a:sym typeface="+mn-lt"/>
          </a:endParaRPr>
        </a:p>
      </dsp:txBody>
      <dsp:txXfrm>
        <a:off x="49" y="765478"/>
        <a:ext cx="4777829" cy="3233609"/>
      </dsp:txXfrm>
    </dsp:sp>
    <dsp:sp modelId="{5A4FCB04-FE91-4544-8F6B-99F634F73239}">
      <dsp:nvSpPr>
        <dsp:cNvPr id="0" name=""/>
        <dsp:cNvSpPr/>
      </dsp:nvSpPr>
      <dsp:spPr>
        <a:xfrm>
          <a:off x="5446775" y="90409"/>
          <a:ext cx="4777829" cy="675068"/>
        </a:xfrm>
        <a:prstGeom prst="rect">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20000"/>
            </a:lnSpc>
            <a:spcBef>
              <a:spcPct val="0"/>
            </a:spcBef>
            <a:spcAft>
              <a:spcPts val="0"/>
            </a:spcAft>
            <a:buNone/>
          </a:pPr>
          <a:r>
            <a:rPr lang="zh-CN" altLang="en-US" sz="2000" kern="1200" dirty="0">
              <a:latin typeface="+mn-lt"/>
              <a:ea typeface="+mn-ea"/>
              <a:cs typeface="+mn-ea"/>
              <a:sym typeface="+mn-lt"/>
            </a:rPr>
            <a:t>面向无连接的服务（</a:t>
          </a:r>
          <a:r>
            <a:rPr lang="en-US" altLang="zh-CN" sz="2000" kern="1200" dirty="0">
              <a:latin typeface="+mn-lt"/>
              <a:ea typeface="+mn-ea"/>
              <a:cs typeface="+mn-ea"/>
              <a:sym typeface="+mn-lt"/>
            </a:rPr>
            <a:t>CLNS</a:t>
          </a:r>
          <a:r>
            <a:rPr lang="zh-CN" altLang="en-US" sz="2000" kern="1200" dirty="0">
              <a:latin typeface="+mn-lt"/>
              <a:ea typeface="+mn-ea"/>
              <a:cs typeface="+mn-ea"/>
              <a:sym typeface="+mn-lt"/>
            </a:rPr>
            <a:t>）</a:t>
          </a:r>
        </a:p>
      </dsp:txBody>
      <dsp:txXfrm>
        <a:off x="5446775" y="90409"/>
        <a:ext cx="4777829" cy="675068"/>
      </dsp:txXfrm>
    </dsp:sp>
    <dsp:sp modelId="{BEF77C2D-977F-497D-A26D-A323AE198428}">
      <dsp:nvSpPr>
        <dsp:cNvPr id="0" name=""/>
        <dsp:cNvSpPr/>
      </dsp:nvSpPr>
      <dsp:spPr>
        <a:xfrm>
          <a:off x="5446775" y="765478"/>
          <a:ext cx="4777829" cy="3233609"/>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01346" tIns="101346" rIns="135128" bIns="152019" numCol="1" spcCol="1270" anchor="t" anchorCtr="0">
          <a:noAutofit/>
        </a:bodyPr>
        <a:lstStyle/>
        <a:p>
          <a:pPr marL="171450" lvl="1" indent="-171450" algn="l" defTabSz="844550">
            <a:lnSpc>
              <a:spcPct val="120000"/>
            </a:lnSpc>
            <a:spcBef>
              <a:spcPct val="0"/>
            </a:spcBef>
            <a:spcAft>
              <a:spcPts val="0"/>
            </a:spcAft>
            <a:buFont typeface="Wingdings" panose="05000000000000000000" pitchFamily="2" charset="2"/>
            <a:buChar char="n"/>
          </a:pPr>
          <a:r>
            <a:rPr lang="zh-CN" altLang="en-US" sz="1900" kern="1200" dirty="0">
              <a:latin typeface="+mn-lt"/>
              <a:ea typeface="+mn-ea"/>
              <a:cs typeface="+mn-ea"/>
              <a:sym typeface="+mn-lt"/>
            </a:rPr>
            <a:t>类似邮政的投递服务</a:t>
          </a:r>
        </a:p>
        <a:p>
          <a:pPr marL="171450" lvl="1" indent="-171450" algn="l" defTabSz="844550">
            <a:lnSpc>
              <a:spcPct val="120000"/>
            </a:lnSpc>
            <a:spcBef>
              <a:spcPct val="0"/>
            </a:spcBef>
            <a:spcAft>
              <a:spcPct val="0"/>
            </a:spcAft>
            <a:buFont typeface="Wingdings" panose="05000000000000000000" pitchFamily="2" charset="2"/>
            <a:buChar char="n"/>
          </a:pPr>
          <a:r>
            <a:rPr lang="zh-CN" altLang="en-US" sz="1900" kern="1200" dirty="0">
              <a:latin typeface="+mn-lt"/>
              <a:ea typeface="+mn-ea"/>
              <a:cs typeface="+mn-ea"/>
              <a:sym typeface="+mn-lt"/>
            </a:rPr>
            <a:t>无需建立</a:t>
          </a:r>
          <a:r>
            <a:rPr lang="zh-CN" altLang="zh-CN" sz="1900" kern="1200" dirty="0">
              <a:latin typeface="+mn-lt"/>
              <a:ea typeface="+mn-ea"/>
              <a:cs typeface="+mn-ea"/>
              <a:sym typeface="+mn-lt"/>
            </a:rPr>
            <a:t>无连接</a:t>
          </a:r>
          <a:endParaRPr lang="en-US" altLang="zh-CN" sz="1900" kern="1200" dirty="0">
            <a:latin typeface="+mn-lt"/>
            <a:ea typeface="+mn-ea"/>
            <a:cs typeface="+mn-ea"/>
            <a:sym typeface="+mn-lt"/>
          </a:endParaRPr>
        </a:p>
        <a:p>
          <a:pPr marL="171450" lvl="1" indent="-171450" algn="l" defTabSz="844550">
            <a:lnSpc>
              <a:spcPct val="120000"/>
            </a:lnSpc>
            <a:spcBef>
              <a:spcPct val="0"/>
            </a:spcBef>
            <a:spcAft>
              <a:spcPct val="0"/>
            </a:spcAft>
            <a:buFont typeface="Wingdings" panose="05000000000000000000" pitchFamily="2" charset="2"/>
            <a:buChar char="n"/>
          </a:pPr>
          <a:r>
            <a:rPr lang="zh-CN" altLang="zh-CN" sz="1900" kern="1200" dirty="0">
              <a:latin typeface="+mn-lt"/>
              <a:ea typeface="+mn-ea"/>
              <a:cs typeface="+mn-ea"/>
              <a:sym typeface="+mn-lt"/>
            </a:rPr>
            <a:t>尽</a:t>
          </a:r>
          <a:r>
            <a:rPr lang="zh-CN" altLang="en-US" sz="1900" kern="1200" dirty="0">
              <a:latin typeface="+mn-lt"/>
              <a:ea typeface="+mn-ea"/>
              <a:cs typeface="+mn-ea"/>
              <a:sym typeface="+mn-lt"/>
            </a:rPr>
            <a:t>力</a:t>
          </a:r>
          <a:r>
            <a:rPr lang="zh-CN" altLang="zh-CN" sz="1900" kern="1200" dirty="0">
              <a:latin typeface="+mn-lt"/>
              <a:ea typeface="+mn-ea"/>
              <a:cs typeface="+mn-ea"/>
              <a:sym typeface="+mn-lt"/>
            </a:rPr>
            <a:t>或不可靠的服务</a:t>
          </a:r>
          <a:r>
            <a:rPr lang="zh-CN" altLang="en-US" sz="1900" kern="1200" dirty="0">
              <a:latin typeface="+mn-lt"/>
              <a:ea typeface="+mn-ea"/>
              <a:cs typeface="+mn-ea"/>
              <a:sym typeface="+mn-lt"/>
            </a:rPr>
            <a:t>，即</a:t>
          </a:r>
          <a:r>
            <a:rPr lang="zh-CN" altLang="zh-CN" sz="1900" kern="1200" dirty="0">
              <a:latin typeface="+mn-lt"/>
              <a:ea typeface="+mn-ea"/>
              <a:cs typeface="+mn-ea"/>
              <a:sym typeface="+mn-lt"/>
            </a:rPr>
            <a:t>网络</a:t>
          </a:r>
          <a:r>
            <a:rPr lang="zh-CN" altLang="en-US" sz="1900" kern="1200" dirty="0">
              <a:latin typeface="+mn-lt"/>
              <a:ea typeface="+mn-ea"/>
              <a:cs typeface="+mn-ea"/>
              <a:sym typeface="+mn-lt"/>
            </a:rPr>
            <a:t>层</a:t>
          </a:r>
          <a:r>
            <a:rPr lang="zh-CN" altLang="zh-CN" sz="1900" kern="1200" dirty="0">
              <a:latin typeface="+mn-lt"/>
              <a:ea typeface="+mn-ea"/>
              <a:cs typeface="+mn-ea"/>
              <a:sym typeface="+mn-lt"/>
            </a:rPr>
            <a:t>不能保证数据包传送</a:t>
          </a:r>
          <a:r>
            <a:rPr lang="zh-CN" altLang="en-US" sz="1900" kern="1200" dirty="0">
              <a:latin typeface="+mn-lt"/>
              <a:ea typeface="+mn-ea"/>
              <a:cs typeface="+mn-ea"/>
              <a:sym typeface="+mn-lt"/>
            </a:rPr>
            <a:t>到目的节点</a:t>
          </a:r>
          <a:endParaRPr lang="en-US" altLang="zh-CN" sz="1900" kern="1200" dirty="0">
            <a:latin typeface="+mn-lt"/>
            <a:ea typeface="+mn-ea"/>
            <a:cs typeface="+mn-ea"/>
            <a:sym typeface="+mn-lt"/>
          </a:endParaRPr>
        </a:p>
        <a:p>
          <a:pPr marL="171450" lvl="1" indent="-171450" algn="l" defTabSz="844550">
            <a:lnSpc>
              <a:spcPct val="120000"/>
            </a:lnSpc>
            <a:spcBef>
              <a:spcPct val="0"/>
            </a:spcBef>
            <a:spcAft>
              <a:spcPct val="0"/>
            </a:spcAft>
            <a:buFont typeface="Wingdings" panose="05000000000000000000" pitchFamily="2" charset="2"/>
            <a:buChar char="n"/>
          </a:pPr>
          <a:r>
            <a:rPr lang="zh-CN" altLang="zh-CN" sz="1900" kern="1200" dirty="0">
              <a:latin typeface="+mn-lt"/>
              <a:ea typeface="+mn-ea"/>
              <a:cs typeface="+mn-ea"/>
              <a:sym typeface="+mn-lt"/>
            </a:rPr>
            <a:t>来自</a:t>
          </a:r>
          <a:r>
            <a:rPr lang="zh-CN" altLang="en-US" sz="1900" kern="1200" dirty="0">
              <a:latin typeface="+mn-lt"/>
              <a:ea typeface="+mn-ea"/>
              <a:cs typeface="+mn-ea"/>
              <a:sym typeface="+mn-lt"/>
            </a:rPr>
            <a:t>源节点</a:t>
          </a:r>
          <a:r>
            <a:rPr lang="zh-CN" altLang="zh-CN" sz="1900" kern="1200" dirty="0">
              <a:latin typeface="+mn-lt"/>
              <a:ea typeface="+mn-ea"/>
              <a:cs typeface="+mn-ea"/>
              <a:sym typeface="+mn-lt"/>
            </a:rPr>
            <a:t>的每个数据包都独立路由</a:t>
          </a:r>
          <a:endParaRPr lang="en-US" altLang="zh-CN" sz="1900" kern="1200" dirty="0">
            <a:latin typeface="+mn-lt"/>
            <a:ea typeface="+mn-ea"/>
            <a:cs typeface="+mn-ea"/>
            <a:sym typeface="+mn-lt"/>
          </a:endParaRPr>
        </a:p>
        <a:p>
          <a:pPr marL="171450" lvl="1" indent="-171450" algn="l" defTabSz="844550">
            <a:lnSpc>
              <a:spcPct val="120000"/>
            </a:lnSpc>
            <a:spcBef>
              <a:spcPct val="0"/>
            </a:spcBef>
            <a:spcAft>
              <a:spcPct val="0"/>
            </a:spcAft>
            <a:buFont typeface="Wingdings" panose="05000000000000000000" pitchFamily="2" charset="2"/>
            <a:buChar char="n"/>
          </a:pPr>
          <a:r>
            <a:rPr lang="zh-CN" altLang="en-US" sz="1900" kern="1200" dirty="0">
              <a:latin typeface="+mn-lt"/>
              <a:ea typeface="+mn-ea"/>
              <a:cs typeface="+mn-ea"/>
              <a:sym typeface="+mn-lt"/>
            </a:rPr>
            <a:t>典型的网络技术：</a:t>
          </a:r>
          <a:r>
            <a:rPr lang="en-US" altLang="zh-CN" sz="1900" kern="1200" dirty="0">
              <a:latin typeface="+mn-lt"/>
              <a:ea typeface="+mn-ea"/>
              <a:cs typeface="+mn-ea"/>
              <a:sym typeface="+mn-lt"/>
            </a:rPr>
            <a:t>IP</a:t>
          </a:r>
        </a:p>
      </dsp:txBody>
      <dsp:txXfrm>
        <a:off x="5446775" y="765478"/>
        <a:ext cx="4777829" cy="3233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A34E9-146E-4E66-BE4F-AA28331357B1}">
      <dsp:nvSpPr>
        <dsp:cNvPr id="0" name=""/>
        <dsp:cNvSpPr/>
      </dsp:nvSpPr>
      <dsp:spPr>
        <a:xfrm>
          <a:off x="43" y="100244"/>
          <a:ext cx="4177903" cy="65257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120000"/>
            </a:lnSpc>
            <a:spcBef>
              <a:spcPct val="0"/>
            </a:spcBef>
            <a:spcAft>
              <a:spcPts val="0"/>
            </a:spcAft>
            <a:buNone/>
          </a:pPr>
          <a:r>
            <a:rPr lang="zh-CN" altLang="en-US" sz="1900" kern="1200" dirty="0">
              <a:latin typeface="+mn-lt"/>
              <a:ea typeface="+mn-ea"/>
              <a:cs typeface="+mn-ea"/>
              <a:sym typeface="+mn-lt"/>
            </a:rPr>
            <a:t>拥塞控制</a:t>
          </a:r>
        </a:p>
      </dsp:txBody>
      <dsp:txXfrm>
        <a:off x="43" y="100244"/>
        <a:ext cx="4177903" cy="652571"/>
      </dsp:txXfrm>
    </dsp:sp>
    <dsp:sp modelId="{4C1856A6-2BE1-4B24-BDBA-0A7E621A7FDF}">
      <dsp:nvSpPr>
        <dsp:cNvPr id="0" name=""/>
        <dsp:cNvSpPr/>
      </dsp:nvSpPr>
      <dsp:spPr>
        <a:xfrm>
          <a:off x="43" y="752815"/>
          <a:ext cx="4177903" cy="37388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120000"/>
            </a:lnSpc>
            <a:spcBef>
              <a:spcPct val="0"/>
            </a:spcBef>
            <a:spcAft>
              <a:spcPts val="0"/>
            </a:spcAft>
            <a:buFont typeface="Wingdings" panose="05000000000000000000" pitchFamily="2" charset="2"/>
            <a:buChar char="Ø"/>
          </a:pPr>
          <a:r>
            <a:rPr lang="zh-CN" altLang="en-US" sz="1900" kern="1200" dirty="0">
              <a:latin typeface="+mn-lt"/>
              <a:ea typeface="+mn-ea"/>
              <a:cs typeface="+mn-ea"/>
              <a:sym typeface="+mn-lt"/>
            </a:rPr>
            <a:t>防止整个网络或网络的一部分出现过多的数据包</a:t>
          </a:r>
        </a:p>
        <a:p>
          <a:pPr marL="171450" lvl="1" indent="-171450" algn="l" defTabSz="844550">
            <a:lnSpc>
              <a:spcPct val="120000"/>
            </a:lnSpc>
            <a:spcBef>
              <a:spcPct val="0"/>
            </a:spcBef>
            <a:spcAft>
              <a:spcPct val="0"/>
            </a:spcAft>
            <a:buFont typeface="Wingdings" panose="05000000000000000000" pitchFamily="2" charset="2"/>
            <a:buChar char="Ø"/>
          </a:pPr>
          <a:r>
            <a:rPr lang="zh-CN" altLang="en-US" sz="1900" kern="1200" dirty="0">
              <a:latin typeface="+mn-lt"/>
              <a:ea typeface="+mn-ea"/>
              <a:cs typeface="+mn-ea"/>
              <a:sym typeface="+mn-lt"/>
            </a:rPr>
            <a:t>拥塞控制是一个全局性的过程，涉及到所有的主机、所有的路由器，以及与降低网络传输性能有关的所有因素</a:t>
          </a:r>
        </a:p>
      </dsp:txBody>
      <dsp:txXfrm>
        <a:off x="43" y="752815"/>
        <a:ext cx="4177903" cy="3738861"/>
      </dsp:txXfrm>
    </dsp:sp>
    <dsp:sp modelId="{D6E0FC04-6C41-43EC-9CBD-5E436EEB998B}">
      <dsp:nvSpPr>
        <dsp:cNvPr id="0" name=""/>
        <dsp:cNvSpPr/>
      </dsp:nvSpPr>
      <dsp:spPr>
        <a:xfrm>
          <a:off x="4762853" y="100244"/>
          <a:ext cx="4177903" cy="65257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120000"/>
            </a:lnSpc>
            <a:spcBef>
              <a:spcPct val="0"/>
            </a:spcBef>
            <a:spcAft>
              <a:spcPts val="0"/>
            </a:spcAft>
            <a:buNone/>
          </a:pPr>
          <a:r>
            <a:rPr lang="zh-CN" altLang="en-US" sz="1900" kern="1200" dirty="0">
              <a:latin typeface="+mn-lt"/>
              <a:ea typeface="+mn-ea"/>
              <a:cs typeface="+mn-ea"/>
              <a:sym typeface="+mn-lt"/>
            </a:rPr>
            <a:t>流量控制</a:t>
          </a:r>
        </a:p>
      </dsp:txBody>
      <dsp:txXfrm>
        <a:off x="4762853" y="100244"/>
        <a:ext cx="4177903" cy="652571"/>
      </dsp:txXfrm>
    </dsp:sp>
    <dsp:sp modelId="{08B97D5F-A7C4-4670-A74A-BCDC1BDAE771}">
      <dsp:nvSpPr>
        <dsp:cNvPr id="0" name=""/>
        <dsp:cNvSpPr/>
      </dsp:nvSpPr>
      <dsp:spPr>
        <a:xfrm>
          <a:off x="4762853" y="752815"/>
          <a:ext cx="4177903" cy="37388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120000"/>
            </a:lnSpc>
            <a:spcBef>
              <a:spcPct val="0"/>
            </a:spcBef>
            <a:spcAft>
              <a:spcPts val="0"/>
            </a:spcAft>
            <a:buFont typeface="Wingdings" panose="05000000000000000000" pitchFamily="2" charset="2"/>
            <a:buChar char="Ø"/>
          </a:pPr>
          <a:r>
            <a:rPr lang="zh-CN" altLang="en-US" sz="1900" kern="1200" dirty="0">
              <a:latin typeface="+mn-lt"/>
              <a:ea typeface="+mn-ea"/>
              <a:cs typeface="+mn-ea"/>
              <a:sym typeface="+mn-lt"/>
            </a:rPr>
            <a:t>保证发送方发送的信息量不会超过接收方的接收能力</a:t>
          </a:r>
        </a:p>
        <a:p>
          <a:pPr marL="171450" lvl="1" indent="-171450" algn="l" defTabSz="844550">
            <a:lnSpc>
              <a:spcPct val="120000"/>
            </a:lnSpc>
            <a:spcBef>
              <a:spcPct val="0"/>
            </a:spcBef>
            <a:spcAft>
              <a:spcPct val="0"/>
            </a:spcAft>
            <a:buFont typeface="Wingdings" panose="05000000000000000000" pitchFamily="2" charset="2"/>
            <a:buChar char="Ø"/>
          </a:pPr>
          <a:r>
            <a:rPr lang="zh-CN" altLang="en-US" sz="1900" kern="1200" dirty="0">
              <a:latin typeface="+mn-lt"/>
              <a:ea typeface="+mn-ea"/>
              <a:cs typeface="+mn-ea"/>
              <a:sym typeface="+mn-lt"/>
            </a:rPr>
            <a:t>流量控制往往指在给定的发送端和接收端之间的点对点通信量的控制。流量控制所要做的就是抑制发送端发送数据的速率，以便接收端来得及接收</a:t>
          </a:r>
        </a:p>
      </dsp:txBody>
      <dsp:txXfrm>
        <a:off x="4762853" y="752815"/>
        <a:ext cx="4177903" cy="373886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4916D56-B34C-48E0-94A5-A318A876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8C0EEBC-8D23-4B3A-BD5E-A81F9343DB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t>2023/9/24</a:t>
            </a:fld>
            <a:endParaRPr lang="zh-CN" altLang="en-US"/>
          </a:p>
        </p:txBody>
      </p:sp>
      <p:sp>
        <p:nvSpPr>
          <p:cNvPr id="4" name="页脚占位符 3">
            <a:extLst>
              <a:ext uri="{FF2B5EF4-FFF2-40B4-BE49-F238E27FC236}">
                <a16:creationId xmlns:a16="http://schemas.microsoft.com/office/drawing/2014/main" id="{86C98705-62AA-417E-A5F2-3387DFCC5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311FB48-8697-4A0F-80B5-D34183680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t>‹#›</a:t>
            </a:fld>
            <a:endParaRPr lang="zh-CN" altLang="en-US"/>
          </a:p>
        </p:txBody>
      </p:sp>
    </p:spTree>
    <p:extLst>
      <p:ext uri="{BB962C8B-B14F-4D97-AF65-F5344CB8AC3E}">
        <p14:creationId xmlns:p14="http://schemas.microsoft.com/office/powerpoint/2010/main" val="3671383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t>9/24/2023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t>‹#›</a:t>
            </a:fld>
            <a:endParaRPr lang="en-US"/>
          </a:p>
        </p:txBody>
      </p:sp>
    </p:spTree>
    <p:extLst>
      <p:ext uri="{BB962C8B-B14F-4D97-AF65-F5344CB8AC3E}">
        <p14:creationId xmlns:p14="http://schemas.microsoft.com/office/powerpoint/2010/main" val="137422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a:t>
            </a:fld>
            <a:endParaRPr lang="en-US"/>
          </a:p>
        </p:txBody>
      </p:sp>
    </p:spTree>
    <p:extLst>
      <p:ext uri="{BB962C8B-B14F-4D97-AF65-F5344CB8AC3E}">
        <p14:creationId xmlns:p14="http://schemas.microsoft.com/office/powerpoint/2010/main" val="221315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96</a:t>
            </a:fld>
            <a:endParaRPr lang="en-US"/>
          </a:p>
        </p:txBody>
      </p:sp>
    </p:spTree>
    <p:extLst>
      <p:ext uri="{BB962C8B-B14F-4D97-AF65-F5344CB8AC3E}">
        <p14:creationId xmlns:p14="http://schemas.microsoft.com/office/powerpoint/2010/main" val="2591330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97</a:t>
            </a:fld>
            <a:endParaRPr lang="en-US"/>
          </a:p>
        </p:txBody>
      </p:sp>
    </p:spTree>
    <p:extLst>
      <p:ext uri="{BB962C8B-B14F-4D97-AF65-F5344CB8AC3E}">
        <p14:creationId xmlns:p14="http://schemas.microsoft.com/office/powerpoint/2010/main" val="4021933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98</a:t>
            </a:fld>
            <a:endParaRPr lang="en-US"/>
          </a:p>
        </p:txBody>
      </p:sp>
    </p:spTree>
    <p:extLst>
      <p:ext uri="{BB962C8B-B14F-4D97-AF65-F5344CB8AC3E}">
        <p14:creationId xmlns:p14="http://schemas.microsoft.com/office/powerpoint/2010/main" val="3785614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122</a:t>
            </a:fld>
            <a:endParaRPr lang="en-US"/>
          </a:p>
        </p:txBody>
      </p:sp>
    </p:spTree>
    <p:extLst>
      <p:ext uri="{BB962C8B-B14F-4D97-AF65-F5344CB8AC3E}">
        <p14:creationId xmlns:p14="http://schemas.microsoft.com/office/powerpoint/2010/main" val="235483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146</a:t>
            </a:fld>
            <a:endParaRPr lang="en-US"/>
          </a:p>
        </p:txBody>
      </p:sp>
    </p:spTree>
    <p:extLst>
      <p:ext uri="{BB962C8B-B14F-4D97-AF65-F5344CB8AC3E}">
        <p14:creationId xmlns:p14="http://schemas.microsoft.com/office/powerpoint/2010/main" val="1085906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3159910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14000"/>
              </a:lnSpc>
            </a:pPr>
            <a:endParaRPr lang="zh-CN" altLang="en-US" dirty="0"/>
          </a:p>
        </p:txBody>
      </p:sp>
      <p:sp>
        <p:nvSpPr>
          <p:cNvPr id="4" name="幻灯片图像占位符 3"/>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3498502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14000"/>
              </a:lnSpc>
            </a:pPr>
            <a:endParaRPr lang="zh-CN" altLang="en-US" dirty="0"/>
          </a:p>
        </p:txBody>
      </p:sp>
      <p:sp>
        <p:nvSpPr>
          <p:cNvPr id="4" name="幻灯片图像占位符 3"/>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1884464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05394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31800" y="779463"/>
            <a:ext cx="5934075" cy="3338512"/>
          </a:xfrm>
        </p:spPr>
      </p:sp>
      <p:sp>
        <p:nvSpPr>
          <p:cNvPr id="5" name="备注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100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47BF638-CE64-417B-9FDF-9483283C154B}" type="slidenum">
              <a:rPr lang="en-US" altLang="zh-CN" smtClean="0"/>
              <a:pPr>
                <a:defRPr/>
              </a:pPr>
              <a:t>13</a:t>
            </a:fld>
            <a:endParaRPr lang="en-US" altLang="zh-CN"/>
          </a:p>
        </p:txBody>
      </p:sp>
    </p:spTree>
    <p:extLst>
      <p:ext uri="{BB962C8B-B14F-4D97-AF65-F5344CB8AC3E}">
        <p14:creationId xmlns:p14="http://schemas.microsoft.com/office/powerpoint/2010/main" val="1974457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备注占位符 2"/>
          <p:cNvSpPr>
            <a:spLocks noGrp="1"/>
          </p:cNvSpPr>
          <p:nvPr>
            <p:ph type="body" idx="1"/>
          </p:nvPr>
        </p:nvSpPr>
        <p:spPr/>
        <p:txBody>
          <a:bodyPr/>
          <a:lstStyle/>
          <a:p>
            <a:endParaRPr lang="zh-CN" altLang="en-US" dirty="0"/>
          </a:p>
        </p:txBody>
      </p:sp>
      <p:sp>
        <p:nvSpPr>
          <p:cNvPr id="3" name="幻灯片图像占位符 2"/>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2030604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endParaRPr lang="zh-CN" altLang="en-US" dirty="0"/>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166526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2274426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2947650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31800" y="779463"/>
            <a:ext cx="5934075"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23958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31800" y="779463"/>
            <a:ext cx="5934075"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07215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31800" y="779463"/>
            <a:ext cx="5934075" cy="3338512"/>
          </a:xfrm>
        </p:spPr>
      </p:sp>
      <p:sp>
        <p:nvSpPr>
          <p:cNvPr id="5" name="备注占位符 4"/>
          <p:cNvSpPr>
            <a:spLocks noGrp="1"/>
          </p:cNvSpPr>
          <p:nvPr>
            <p:ph type="body" idx="1"/>
          </p:nvPr>
        </p:nvSpPr>
        <p:spPr/>
        <p:txBody>
          <a:bodyPr/>
          <a:lstStyle/>
          <a:p>
            <a:pPr lvl="1"/>
            <a:endParaRPr lang="zh-CN" altLang="en-US" dirty="0"/>
          </a:p>
        </p:txBody>
      </p:sp>
    </p:spTree>
    <p:extLst>
      <p:ext uri="{BB962C8B-B14F-4D97-AF65-F5344CB8AC3E}">
        <p14:creationId xmlns:p14="http://schemas.microsoft.com/office/powerpoint/2010/main" val="4130300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639717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1392636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285750" indent="-285750">
              <a:buFont typeface="Arial" panose="020B0604020202020204" pitchFamily="34" charset="0"/>
              <a:buChar char="•"/>
            </a:pPr>
            <a:endParaRPr lang="zh-CN" altLang="en-US" dirty="0"/>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3679442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33</a:t>
            </a:fld>
            <a:endParaRPr lang="en-US"/>
          </a:p>
        </p:txBody>
      </p:sp>
    </p:spTree>
    <p:extLst>
      <p:ext uri="{BB962C8B-B14F-4D97-AF65-F5344CB8AC3E}">
        <p14:creationId xmlns:p14="http://schemas.microsoft.com/office/powerpoint/2010/main" val="2872418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2812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6" name="幻灯片图像占位符 5"/>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1138695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18837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1216931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1276793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1492252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 typeface="+mj-lt"/>
              <a:buNone/>
              <a:tabLst/>
              <a:defRPr/>
            </a:pPr>
            <a:endParaRPr lang="en-US" altLang="zh-CN"/>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1062706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0" indent="0">
              <a:buFont typeface="+mj-lt"/>
              <a:buNone/>
            </a:pPr>
            <a:endParaRPr lang="zh-CN" altLang="en-US" dirty="0"/>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390589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t>186</a:t>
            </a:fld>
            <a:endParaRPr lang="en-US"/>
          </a:p>
        </p:txBody>
      </p:sp>
    </p:spTree>
    <p:extLst>
      <p:ext uri="{BB962C8B-B14F-4D97-AF65-F5344CB8AC3E}">
        <p14:creationId xmlns:p14="http://schemas.microsoft.com/office/powerpoint/2010/main" val="256364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4586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34</a:t>
            </a:fld>
            <a:endParaRPr lang="en-US"/>
          </a:p>
        </p:txBody>
      </p:sp>
    </p:spTree>
    <p:extLst>
      <p:ext uri="{BB962C8B-B14F-4D97-AF65-F5344CB8AC3E}">
        <p14:creationId xmlns:p14="http://schemas.microsoft.com/office/powerpoint/2010/main" val="3371247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342900" indent="-342900">
              <a:buFont typeface="+mj-lt"/>
              <a:buAutoNum type="arabicPeriod"/>
            </a:pPr>
            <a:endParaRPr lang="zh-CN" altLang="zh-CN"/>
          </a:p>
        </p:txBody>
      </p:sp>
    </p:spTree>
    <p:extLst>
      <p:ext uri="{BB962C8B-B14F-4D97-AF65-F5344CB8AC3E}">
        <p14:creationId xmlns:p14="http://schemas.microsoft.com/office/powerpoint/2010/main" val="2202387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2950" y="717550"/>
            <a:ext cx="5557838" cy="3125788"/>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6706A1BD-DA04-41FC-9C72-48EDFF95531E}" type="slidenum">
              <a:rPr lang="zh-CN" altLang="en-US" smtClean="0"/>
              <a:pPr/>
              <a:t>195</a:t>
            </a:fld>
            <a:endParaRPr lang="en-US" altLang="zh-CN"/>
          </a:p>
        </p:txBody>
      </p:sp>
    </p:spTree>
    <p:extLst>
      <p:ext uri="{BB962C8B-B14F-4D97-AF65-F5344CB8AC3E}">
        <p14:creationId xmlns:p14="http://schemas.microsoft.com/office/powerpoint/2010/main" val="2739474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2950" y="717550"/>
            <a:ext cx="5557838" cy="3125788"/>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6706A1BD-DA04-41FC-9C72-48EDFF95531E}" type="slidenum">
              <a:rPr lang="zh-CN" altLang="en-US" smtClean="0"/>
              <a:pPr/>
              <a:t>197</a:t>
            </a:fld>
            <a:endParaRPr lang="en-US" altLang="zh-CN"/>
          </a:p>
        </p:txBody>
      </p:sp>
    </p:spTree>
    <p:extLst>
      <p:ext uri="{BB962C8B-B14F-4D97-AF65-F5344CB8AC3E}">
        <p14:creationId xmlns:p14="http://schemas.microsoft.com/office/powerpoint/2010/main" val="2953818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2950" y="717550"/>
            <a:ext cx="5557838" cy="3125788"/>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6706A1BD-DA04-41FC-9C72-48EDFF95531E}" type="slidenum">
              <a:rPr lang="zh-CN" altLang="en-US" smtClean="0"/>
              <a:pPr/>
              <a:t>205</a:t>
            </a:fld>
            <a:endParaRPr lang="en-US" altLang="zh-CN"/>
          </a:p>
        </p:txBody>
      </p:sp>
    </p:spTree>
    <p:extLst>
      <p:ext uri="{BB962C8B-B14F-4D97-AF65-F5344CB8AC3E}">
        <p14:creationId xmlns:p14="http://schemas.microsoft.com/office/powerpoint/2010/main" val="3981382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217</a:t>
            </a:fld>
            <a:endParaRPr lang="en-US"/>
          </a:p>
        </p:txBody>
      </p:sp>
    </p:spTree>
    <p:extLst>
      <p:ext uri="{BB962C8B-B14F-4D97-AF65-F5344CB8AC3E}">
        <p14:creationId xmlns:p14="http://schemas.microsoft.com/office/powerpoint/2010/main" val="1946816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218</a:t>
            </a:fld>
            <a:endParaRPr lang="en-US"/>
          </a:p>
        </p:txBody>
      </p:sp>
    </p:spTree>
    <p:extLst>
      <p:ext uri="{BB962C8B-B14F-4D97-AF65-F5344CB8AC3E}">
        <p14:creationId xmlns:p14="http://schemas.microsoft.com/office/powerpoint/2010/main" val="4150338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6706A1BD-DA04-41FC-9C72-48EDFF95531E}" type="slidenum">
              <a:rPr lang="zh-CN" altLang="en-US" smtClean="0"/>
              <a:pPr/>
              <a:t>221</a:t>
            </a:fld>
            <a:endParaRPr lang="en-US" altLang="zh-CN"/>
          </a:p>
        </p:txBody>
      </p:sp>
    </p:spTree>
    <p:extLst>
      <p:ext uri="{BB962C8B-B14F-4D97-AF65-F5344CB8AC3E}">
        <p14:creationId xmlns:p14="http://schemas.microsoft.com/office/powerpoint/2010/main" val="2442643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47BF638-CE64-417B-9FDF-9483283C154B}" type="slidenum">
              <a:rPr lang="en-US" altLang="zh-CN" smtClean="0"/>
              <a:pPr>
                <a:defRPr/>
              </a:pPr>
              <a:t>223</a:t>
            </a:fld>
            <a:endParaRPr lang="en-US" altLang="zh-CN"/>
          </a:p>
        </p:txBody>
      </p:sp>
    </p:spTree>
    <p:extLst>
      <p:ext uri="{BB962C8B-B14F-4D97-AF65-F5344CB8AC3E}">
        <p14:creationId xmlns:p14="http://schemas.microsoft.com/office/powerpoint/2010/main" val="462069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6706A1BD-DA04-41FC-9C72-48EDFF95531E}" type="slidenum">
              <a:rPr lang="zh-CN" altLang="en-US" smtClean="0"/>
              <a:pPr/>
              <a:t>224</a:t>
            </a:fld>
            <a:endParaRPr lang="en-US" altLang="zh-CN"/>
          </a:p>
        </p:txBody>
      </p:sp>
    </p:spTree>
    <p:extLst>
      <p:ext uri="{BB962C8B-B14F-4D97-AF65-F5344CB8AC3E}">
        <p14:creationId xmlns:p14="http://schemas.microsoft.com/office/powerpoint/2010/main" val="37752639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47BF638-CE64-417B-9FDF-9483283C154B}" type="slidenum">
              <a:rPr lang="en-US" altLang="zh-CN" smtClean="0"/>
              <a:pPr>
                <a:defRPr/>
              </a:pPr>
              <a:t>227</a:t>
            </a:fld>
            <a:endParaRPr lang="en-US" altLang="zh-CN"/>
          </a:p>
        </p:txBody>
      </p:sp>
    </p:spTree>
    <p:extLst>
      <p:ext uri="{BB962C8B-B14F-4D97-AF65-F5344CB8AC3E}">
        <p14:creationId xmlns:p14="http://schemas.microsoft.com/office/powerpoint/2010/main" val="39975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80728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47BF638-CE64-417B-9FDF-9483283C154B}" type="slidenum">
              <a:rPr lang="en-US" altLang="zh-CN" smtClean="0"/>
              <a:pPr>
                <a:defRPr/>
              </a:pPr>
              <a:t>228</a:t>
            </a:fld>
            <a:endParaRPr lang="en-US" altLang="zh-CN"/>
          </a:p>
        </p:txBody>
      </p:sp>
    </p:spTree>
    <p:extLst>
      <p:ext uri="{BB962C8B-B14F-4D97-AF65-F5344CB8AC3E}">
        <p14:creationId xmlns:p14="http://schemas.microsoft.com/office/powerpoint/2010/main" val="3650025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47BF638-CE64-417B-9FDF-9483283C154B}" type="slidenum">
              <a:rPr lang="en-US" altLang="zh-CN" smtClean="0"/>
              <a:pPr>
                <a:defRPr/>
              </a:pPr>
              <a:t>229</a:t>
            </a:fld>
            <a:endParaRPr lang="en-US" altLang="zh-CN"/>
          </a:p>
        </p:txBody>
      </p:sp>
    </p:spTree>
    <p:extLst>
      <p:ext uri="{BB962C8B-B14F-4D97-AF65-F5344CB8AC3E}">
        <p14:creationId xmlns:p14="http://schemas.microsoft.com/office/powerpoint/2010/main" val="67703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2950" y="717550"/>
            <a:ext cx="5557838" cy="3125788"/>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6706A1BD-DA04-41FC-9C72-48EDFF95531E}" type="slidenum">
              <a:rPr lang="zh-CN" altLang="en-US" smtClean="0"/>
              <a:pPr/>
              <a:t>230</a:t>
            </a:fld>
            <a:endParaRPr lang="en-US" altLang="zh-CN"/>
          </a:p>
        </p:txBody>
      </p:sp>
    </p:spTree>
    <p:extLst>
      <p:ext uri="{BB962C8B-B14F-4D97-AF65-F5344CB8AC3E}">
        <p14:creationId xmlns:p14="http://schemas.microsoft.com/office/powerpoint/2010/main" val="193576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6706A1BD-DA04-41FC-9C72-48EDFF95531E}" type="slidenum">
              <a:rPr lang="zh-CN" altLang="en-US" smtClean="0"/>
              <a:pPr/>
              <a:t>231</a:t>
            </a:fld>
            <a:endParaRPr lang="en-US" altLang="zh-CN"/>
          </a:p>
        </p:txBody>
      </p:sp>
    </p:spTree>
    <p:extLst>
      <p:ext uri="{BB962C8B-B14F-4D97-AF65-F5344CB8AC3E}">
        <p14:creationId xmlns:p14="http://schemas.microsoft.com/office/powerpoint/2010/main" val="399241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2950" y="717550"/>
            <a:ext cx="5557838" cy="3125788"/>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6706A1BD-DA04-41FC-9C72-48EDFF95531E}" type="slidenum">
              <a:rPr lang="zh-CN" altLang="en-US" smtClean="0"/>
              <a:pPr/>
              <a:t>232</a:t>
            </a:fld>
            <a:endParaRPr lang="en-US" altLang="zh-CN"/>
          </a:p>
        </p:txBody>
      </p:sp>
    </p:spTree>
    <p:extLst>
      <p:ext uri="{BB962C8B-B14F-4D97-AF65-F5344CB8AC3E}">
        <p14:creationId xmlns:p14="http://schemas.microsoft.com/office/powerpoint/2010/main" val="25053900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7411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28055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6851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r>
              <a:rPr lang="zh-CN" altLang="en-US"/>
              <a:t>课程名称</a:t>
            </a:r>
            <a:endParaRPr lang="zh-CN" altLang="en-US" dirty="0"/>
          </a:p>
        </p:txBody>
      </p:sp>
      <p:sp>
        <p:nvSpPr>
          <p:cNvPr id="5" name="页脚占位符 4"/>
          <p:cNvSpPr>
            <a:spLocks noGrp="1"/>
          </p:cNvSpPr>
          <p:nvPr>
            <p:ph type="ftr" sz="quarter" idx="4"/>
          </p:nvPr>
        </p:nvSpPr>
        <p:spPr/>
        <p:txBody>
          <a:bodyPr/>
          <a:lstStyle/>
          <a:p>
            <a:pPr>
              <a:defRPr/>
            </a:pPr>
            <a:r>
              <a:rPr lang="zh-CN" altLang="en-US"/>
              <a:t>华为技术有限公司  版权所有  未经许可不得扩散</a:t>
            </a:r>
            <a:endParaRPr lang="zh-CN" altLang="en-US" dirty="0"/>
          </a:p>
        </p:txBody>
      </p:sp>
      <p:sp>
        <p:nvSpPr>
          <p:cNvPr id="6" name="灯片编号占位符 5"/>
          <p:cNvSpPr>
            <a:spLocks noGrp="1"/>
          </p:cNvSpPr>
          <p:nvPr>
            <p:ph type="sldNum" sz="quarter" idx="5"/>
          </p:nvPr>
        </p:nvSpPr>
        <p:spPr/>
        <p:txBody>
          <a:bodyPr/>
          <a:lstStyle/>
          <a:p>
            <a:r>
              <a:rPr lang="en-US" altLang="zh-CN"/>
              <a:t>Page </a:t>
            </a:r>
            <a:fld id="{C41759AC-FA0D-46A4-B807-2F647DED1AA1}" type="slidenum">
              <a:rPr lang="zh-CN" altLang="en-US" smtClean="0"/>
              <a:pPr/>
              <a:t>259</a:t>
            </a:fld>
            <a:endParaRPr lang="zh-CN" altLang="en-US" dirty="0"/>
          </a:p>
        </p:txBody>
      </p:sp>
    </p:spTree>
    <p:extLst>
      <p:ext uri="{BB962C8B-B14F-4D97-AF65-F5344CB8AC3E}">
        <p14:creationId xmlns:p14="http://schemas.microsoft.com/office/powerpoint/2010/main" val="411621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127087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92</a:t>
            </a:fld>
            <a:endParaRPr lang="en-US"/>
          </a:p>
        </p:txBody>
      </p:sp>
    </p:spTree>
    <p:extLst>
      <p:ext uri="{BB962C8B-B14F-4D97-AF65-F5344CB8AC3E}">
        <p14:creationId xmlns:p14="http://schemas.microsoft.com/office/powerpoint/2010/main" val="1444253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4331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9756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05787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88795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759021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66617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143065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65328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946508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260765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93</a:t>
            </a:fld>
            <a:endParaRPr lang="en-US"/>
          </a:p>
        </p:txBody>
      </p:sp>
    </p:spTree>
    <p:extLst>
      <p:ext uri="{BB962C8B-B14F-4D97-AF65-F5344CB8AC3E}">
        <p14:creationId xmlns:p14="http://schemas.microsoft.com/office/powerpoint/2010/main" val="369697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70193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901796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4524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409638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7240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889714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84249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34929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94</a:t>
            </a:fld>
            <a:endParaRPr lang="en-US"/>
          </a:p>
        </p:txBody>
      </p:sp>
    </p:spTree>
    <p:extLst>
      <p:ext uri="{BB962C8B-B14F-4D97-AF65-F5344CB8AC3E}">
        <p14:creationId xmlns:p14="http://schemas.microsoft.com/office/powerpoint/2010/main" val="679736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95</a:t>
            </a:fld>
            <a:endParaRPr lang="en-US"/>
          </a:p>
        </p:txBody>
      </p:sp>
    </p:spTree>
    <p:extLst>
      <p:ext uri="{BB962C8B-B14F-4D97-AF65-F5344CB8AC3E}">
        <p14:creationId xmlns:p14="http://schemas.microsoft.com/office/powerpoint/2010/main" val="309757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8285" y="2243897"/>
            <a:ext cx="6340615" cy="2370206"/>
          </a:xfrm>
        </p:spPr>
        <p:txBody>
          <a:bodyPr anchor="b">
            <a:normAutofit/>
          </a:bodyPr>
          <a:lstStyle>
            <a:lvl1pPr algn="l">
              <a:defRPr sz="5400">
                <a:solidFill>
                  <a:schemeClr val="accent2"/>
                </a:solidFill>
              </a:defRPr>
            </a:lvl1pPr>
          </a:lstStyle>
          <a:p>
            <a:r>
              <a:rPr lang="en-US" altLang="zh-CN"/>
              <a:t>Click to add title</a:t>
            </a:r>
            <a:endParaRPr lang="en-US" dirty="0"/>
          </a:p>
        </p:txBody>
      </p:sp>
      <p:sp>
        <p:nvSpPr>
          <p:cNvPr id="3" name="Subtitle 2"/>
          <p:cNvSpPr>
            <a:spLocks noGrp="1"/>
          </p:cNvSpPr>
          <p:nvPr>
            <p:ph type="subTitle" idx="1" hasCustomPrompt="1"/>
          </p:nvPr>
        </p:nvSpPr>
        <p:spPr>
          <a:xfrm>
            <a:off x="5178285" y="4614103"/>
            <a:ext cx="5914513" cy="508703"/>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4" name="Text Placeholder 3"/>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a:t>Presenter name</a:t>
            </a:r>
            <a:endParaRPr lang="en-US" dirty="0"/>
          </a:p>
        </p:txBody>
      </p:sp>
      <p:sp>
        <p:nvSpPr>
          <p:cNvPr id="6" name="Text Placeholder 429496729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a:t>www.islide.cc</a:t>
            </a:r>
            <a:endParaRPr lang="en-US" dirty="0"/>
          </a:p>
        </p:txBody>
      </p:sp>
    </p:spTree>
  </p:cSld>
  <p:clrMapOvr>
    <a:overrideClrMapping bg1="dk1" tx1="lt1" bg2="dk2" tx2="lt2" accent1="accent1" accent2="accent2" accent3="accent3" accent4="accent4" accent5="accent5" accent6="accent6" hlink="hlink" folHlink="folHlink"/>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概要">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C9E8ABF-C944-41B5-82A8-98ED717316A6}"/>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3091580E-FCB0-4B97-9F6E-4FFF59271751}"/>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pPr/>
              <a:t>‹#›</a:t>
            </a:fld>
            <a:endParaRPr lang="en-US"/>
          </a:p>
        </p:txBody>
      </p:sp>
      <p:sp>
        <p:nvSpPr>
          <p:cNvPr id="6" name="Title 1">
            <a:extLst>
              <a:ext uri="{FF2B5EF4-FFF2-40B4-BE49-F238E27FC236}">
                <a16:creationId xmlns:a16="http://schemas.microsoft.com/office/drawing/2014/main" id="{2783368E-E0C8-41DD-9EEF-77807ADF3C4E}"/>
              </a:ext>
            </a:extLst>
          </p:cNvPr>
          <p:cNvSpPr txBox="1">
            <a:spLocks/>
          </p:cNvSpPr>
          <p:nvPr userDrawn="1"/>
        </p:nvSpPr>
        <p:spPr>
          <a:xfrm>
            <a:off x="660400" y="1500187"/>
            <a:ext cx="2836562" cy="915667"/>
          </a:xfrm>
          <a:prstGeom prst="rect">
            <a:avLst/>
          </a:prstGeom>
        </p:spPr>
        <p:txBody>
          <a:bodyPr vert="horz" lIns="91440" tIns="45720" rIns="91440" bIns="45720" rtlCol="0" anchor="t">
            <a:normAutofit/>
          </a:bodyPr>
          <a:lstStyle>
            <a:lvl1pPr algn="r" defTabSz="914400" rtl="0" eaLnBrk="1" latinLnBrk="0" hangingPunct="1">
              <a:lnSpc>
                <a:spcPct val="100000"/>
              </a:lnSpc>
              <a:spcBef>
                <a:spcPct val="0"/>
              </a:spcBef>
              <a:buNone/>
              <a:defRPr sz="2800" b="1" kern="1200">
                <a:solidFill>
                  <a:schemeClr val="accent1"/>
                </a:solidFill>
                <a:latin typeface="+mj-ea"/>
                <a:ea typeface="+mj-ea"/>
                <a:cs typeface="+mj-cs"/>
              </a:defRPr>
            </a:lvl1pPr>
          </a:lstStyle>
          <a:p>
            <a:r>
              <a:rPr lang="zh-CN" altLang="en-US" dirty="0"/>
              <a:t>概要</a:t>
            </a:r>
            <a:endParaRPr lang="en-US" dirty="0"/>
          </a:p>
        </p:txBody>
      </p:sp>
      <p:sp>
        <p:nvSpPr>
          <p:cNvPr id="7" name="Content Placeholder 2">
            <a:extLst>
              <a:ext uri="{FF2B5EF4-FFF2-40B4-BE49-F238E27FC236}">
                <a16:creationId xmlns:a16="http://schemas.microsoft.com/office/drawing/2014/main" id="{363B8494-DA97-4770-95B7-67E373DE92F3}"/>
              </a:ext>
            </a:extLst>
          </p:cNvPr>
          <p:cNvSpPr>
            <a:spLocks noGrp="1"/>
          </p:cNvSpPr>
          <p:nvPr>
            <p:ph sz="quarter" idx="1" hasCustomPrompt="1"/>
          </p:nvPr>
        </p:nvSpPr>
        <p:spPr>
          <a:xfrm>
            <a:off x="3745078" y="1500188"/>
            <a:ext cx="7773821" cy="4633912"/>
          </a:xfrm>
        </p:spPr>
        <p:txBody>
          <a:bodyPr>
            <a:normAutofit/>
          </a:bodyPr>
          <a:lstStyle>
            <a:lvl1pPr marL="342900" indent="-342900">
              <a:lnSpc>
                <a:spcPct val="100000"/>
              </a:lnSpc>
              <a:buFont typeface="+mj-lt"/>
              <a:buAutoNum type="arabicPeriod"/>
              <a:defRPr sz="2400">
                <a:solidFill>
                  <a:schemeClr val="accent1"/>
                </a:solidFill>
                <a:latin typeface="+mj-ea"/>
                <a:ea typeface="+mj-ea"/>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8" name="Straight Connector 7">
            <a:extLst>
              <a:ext uri="{FF2B5EF4-FFF2-40B4-BE49-F238E27FC236}">
                <a16:creationId xmlns:a16="http://schemas.microsoft.com/office/drawing/2014/main" id="{5E51DC24-7E32-4270-90C5-B2B5EB02B2F0}"/>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a:extLst>
              <a:ext uri="{FF2B5EF4-FFF2-40B4-BE49-F238E27FC236}">
                <a16:creationId xmlns:a16="http://schemas.microsoft.com/office/drawing/2014/main" id="{9F5270A0-49D5-4B5C-9479-381C2623D714}"/>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855994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一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400" y="1125539"/>
            <a:ext cx="10858500"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Slide Number Placeholder 3">
            <a:extLst>
              <a:ext uri="{FF2B5EF4-FFF2-40B4-BE49-F238E27FC236}">
                <a16:creationId xmlns:a16="http://schemas.microsoft.com/office/drawing/2014/main" id="{2E3F63D0-5294-4DA2-8AF2-BAF1D8EDE433}"/>
              </a:ext>
            </a:extLst>
          </p:cNvPr>
          <p:cNvSpPr>
            <a:spLocks noGrp="1"/>
          </p:cNvSpPr>
          <p:nvPr>
            <p:ph type="sldNum" sz="quarter" idx="12"/>
          </p:nvPr>
        </p:nvSpPr>
        <p:spPr>
          <a:xfrm>
            <a:off x="10724707" y="6409690"/>
            <a:ext cx="806893" cy="274320"/>
          </a:xfrm>
        </p:spPr>
        <p:txBody>
          <a:bodyPr/>
          <a:lstStyle/>
          <a:p>
            <a:fld id="{C8BB1146-E542-4D4E-B8E9-6919A11DDD48}" type="slidenum">
              <a:rPr lang="en-US" smtClean="0"/>
              <a:t>‹#›</a:t>
            </a:fld>
            <a:endParaRPr lang="en-US"/>
          </a:p>
        </p:txBody>
      </p:sp>
      <p:sp>
        <p:nvSpPr>
          <p:cNvPr id="5" name="页脚占位符 3">
            <a:extLst>
              <a:ext uri="{FF2B5EF4-FFF2-40B4-BE49-F238E27FC236}">
                <a16:creationId xmlns:a16="http://schemas.microsoft.com/office/drawing/2014/main" id="{080195D8-6DBC-400C-94BC-00BEFA02B886}"/>
              </a:ext>
            </a:extLst>
          </p:cNvPr>
          <p:cNvSpPr>
            <a:spLocks noGrp="1"/>
          </p:cNvSpPr>
          <p:nvPr>
            <p:ph type="ftr" sz="quarter" idx="11"/>
          </p:nvPr>
        </p:nvSpPr>
        <p:spPr>
          <a:xfrm>
            <a:off x="660399" y="6409690"/>
            <a:ext cx="3750733" cy="274320"/>
          </a:xfrm>
        </p:spPr>
        <p:txBody>
          <a:bodyPr/>
          <a:lstStyle/>
          <a:p>
            <a:endParaRPr lang="en-US" dirty="0"/>
          </a:p>
        </p:txBody>
      </p:sp>
    </p:spTree>
    <p:extLst>
      <p:ext uri="{BB962C8B-B14F-4D97-AF65-F5344CB8AC3E}">
        <p14:creationId xmlns:p14="http://schemas.microsoft.com/office/powerpoint/2010/main" val="122300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ltLang="zh-CN"/>
              <a:t>Click to add title</a:t>
            </a:r>
            <a:endParaRPr lang="en-US" dirty="0"/>
          </a:p>
        </p:txBody>
      </p:sp>
      <p:sp>
        <p:nvSpPr>
          <p:cNvPr id="3" name="Content Placeholder 2"/>
          <p:cNvSpPr>
            <a:spLocks noGrp="1"/>
          </p:cNvSpPr>
          <p:nvPr>
            <p:ph idx="1" hasCustomPrompt="1"/>
          </p:nvPr>
        </p:nvSpPr>
        <p:spPr/>
        <p:txBody>
          <a:bodyPr/>
          <a:lstStyle/>
          <a:p>
            <a:pPr lvl="0"/>
            <a:r>
              <a:rPr lang="en-US" altLang="zh-CN"/>
              <a:t>Click to add text</a:t>
            </a:r>
            <a:endParaRPr lang="en-US" dirty="0"/>
          </a:p>
        </p:txBody>
      </p:sp>
      <p:sp>
        <p:nvSpPr>
          <p:cNvPr id="4" name="Date Placeholder 3"/>
          <p:cNvSpPr>
            <a:spLocks noGrp="1"/>
          </p:cNvSpPr>
          <p:nvPr>
            <p:ph type="dt" sz="half" idx="10"/>
          </p:nvPr>
        </p:nvSpPr>
        <p:spPr/>
        <p:txBody>
          <a:bodyPr/>
          <a:lstStyle/>
          <a:p>
            <a:fld id="{43A25592-9C3F-48AB-9A3F-F2A64B129A6F}"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0400" y="1500187"/>
            <a:ext cx="2836562" cy="915667"/>
          </a:xfrm>
        </p:spPr>
        <p:txBody>
          <a:bodyPr anchor="t">
            <a:normAutofit/>
          </a:bodyPr>
          <a:lstStyle>
            <a:lvl1pPr algn="r">
              <a:defRPr sz="2400"/>
            </a:lvl1pPr>
          </a:lstStyle>
          <a:p>
            <a:r>
              <a:rPr lang="en-US"/>
              <a:t>Agenda</a:t>
            </a:r>
            <a:endParaRPr lang="en-US" dirty="0"/>
          </a:p>
        </p:txBody>
      </p:sp>
      <p:sp>
        <p:nvSpPr>
          <p:cNvPr id="3" name="Content Placeholder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a:t>Click to add text</a:t>
            </a:r>
            <a:endParaRPr lang="en-US" dirty="0"/>
          </a:p>
        </p:txBody>
      </p:sp>
      <p:sp>
        <p:nvSpPr>
          <p:cNvPr id="5" name="Date Placeholder 4"/>
          <p:cNvSpPr>
            <a:spLocks noGrp="1"/>
          </p:cNvSpPr>
          <p:nvPr>
            <p:ph type="dt" sz="half" idx="10"/>
          </p:nvPr>
        </p:nvSpPr>
        <p:spPr/>
        <p:txBody>
          <a:bodyPr/>
          <a:lstStyle/>
          <a:p>
            <a:fld id="{43A25592-9C3F-48AB-9A3F-F2A64B129A6F}"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B1146-E542-4D4E-B8E9-6919A11DDD48}" type="slidenum">
              <a:rPr lang="en-US" smtClean="0"/>
              <a:t>‹#›</a:t>
            </a:fld>
            <a:endParaRPr lang="en-US"/>
          </a:p>
        </p:txBody>
      </p:sp>
      <p:cxnSp>
        <p:nvCxnSpPr>
          <p:cNvPr id="8" name="Straight Connector 7"/>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6076950" y="2441601"/>
            <a:ext cx="5435600" cy="987399"/>
          </a:xfrm>
        </p:spPr>
        <p:txBody>
          <a:bodyPr anchor="b">
            <a:normAutofit/>
          </a:bodyPr>
          <a:lstStyle>
            <a:lvl1pPr>
              <a:defRPr sz="2400"/>
            </a:lvl1pPr>
          </a:lstStyle>
          <a:p>
            <a:r>
              <a:rPr lang="en-US" altLang="zh-CN"/>
              <a:t>Click to add title</a:t>
            </a:r>
            <a:endParaRPr lang="en-US" dirty="0"/>
          </a:p>
        </p:txBody>
      </p:sp>
      <p:sp>
        <p:nvSpPr>
          <p:cNvPr id="3" name="Text Placeholder 2"/>
          <p:cNvSpPr>
            <a:spLocks noGrp="1"/>
          </p:cNvSpPr>
          <p:nvPr>
            <p:ph type="body" idx="1" hasCustomPrompt="1"/>
          </p:nvPr>
        </p:nvSpPr>
        <p:spPr>
          <a:xfrm>
            <a:off x="6083300" y="3429000"/>
            <a:ext cx="5435600" cy="2705100"/>
          </a:xfrm>
        </p:spPr>
        <p:txBody>
          <a:bodyPr>
            <a:norm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add text</a:t>
            </a:r>
            <a:endParaRPr lang="zh-CN" altLang="en-US"/>
          </a:p>
        </p:txBody>
      </p:sp>
      <p:sp>
        <p:nvSpPr>
          <p:cNvPr id="4" name="Date Placeholder 3"/>
          <p:cNvSpPr>
            <a:spLocks noGrp="1"/>
          </p:cNvSpPr>
          <p:nvPr>
            <p:ph type="dt" sz="half" idx="10"/>
          </p:nvPr>
        </p:nvSpPr>
        <p:spPr/>
        <p:txBody>
          <a:bodyPr/>
          <a:lstStyle/>
          <a:p>
            <a:fld id="{43A25592-9C3F-48AB-9A3F-F2A64B129A6F}" type="datetimeFigureOut">
              <a:rPr lang="en-US" smtClean="0"/>
              <a:t>9/24/2023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ltLang="zh-CN"/>
              <a:t>Click to add title</a:t>
            </a:r>
            <a:endParaRPr lang="en-US" dirty="0"/>
          </a:p>
        </p:txBody>
      </p:sp>
      <p:sp>
        <p:nvSpPr>
          <p:cNvPr id="3" name="Date Placeholder 2"/>
          <p:cNvSpPr>
            <a:spLocks noGrp="1"/>
          </p:cNvSpPr>
          <p:nvPr>
            <p:ph type="dt" sz="half" idx="10"/>
          </p:nvPr>
        </p:nvSpPr>
        <p:spPr/>
        <p:txBody>
          <a:bodyPr/>
          <a:lstStyle/>
          <a:p>
            <a:fld id="{43A25592-9C3F-48AB-9A3F-F2A64B129A6F}" type="datetimeFigureOut">
              <a:rPr lang="en-US" smtClean="0"/>
              <a:t>9/24/2023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25592-9C3F-48AB-9A3F-F2A64B129A6F}" type="datetimeFigureOut">
              <a:rPr lang="en-US" smtClean="0"/>
              <a:t>9/24/2023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p:cSld name="Closing">
    <p:bg>
      <p:bgRef idx="1001">
        <a:schemeClr val="bg1"/>
      </p:bgRef>
    </p:bg>
    <p:spTree>
      <p:nvGrpSpPr>
        <p:cNvPr id="1" name=""/>
        <p:cNvGrpSpPr/>
        <p:nvPr/>
      </p:nvGrpSpPr>
      <p:grpSpPr>
        <a:xfrm>
          <a:off x="0" y="0"/>
          <a:ext cx="0" cy="0"/>
          <a:chOff x="0" y="0"/>
          <a:chExt cx="0" cy="0"/>
        </a:xfrm>
      </p:grpSpPr>
      <p:sp>
        <p:nvSpPr>
          <p:cNvPr id="3" name="Rectangle 2"/>
          <p:cNvSpPr/>
          <p:nvPr/>
        </p:nvSpPr>
        <p:spPr>
          <a:xfrm flipH="1">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866877" y="2134685"/>
            <a:ext cx="6711244" cy="2689548"/>
          </a:xfrm>
        </p:spPr>
        <p:txBody>
          <a:bodyPr anchor="ctr">
            <a:normAutofit/>
          </a:bodyPr>
          <a:lstStyle>
            <a:lvl1pPr>
              <a:defRPr sz="6000">
                <a:solidFill>
                  <a:schemeClr val="accent2"/>
                </a:solidFill>
              </a:defRPr>
            </a:lvl1pPr>
          </a:lstStyle>
          <a:p>
            <a:r>
              <a:rPr lang="en-US" altLang="zh-CN"/>
              <a:t>Click to add title</a:t>
            </a:r>
            <a:endParaRPr lang="en-US" dirty="0"/>
          </a:p>
        </p:txBody>
      </p:sp>
      <p:sp>
        <p:nvSpPr>
          <p:cNvPr id="4" name="Text Placeholder 3"/>
          <p:cNvSpPr>
            <a:spLocks noGrp="1"/>
          </p:cNvSpPr>
          <p:nvPr>
            <p:ph type="body" sz="quarter" idx="13" hasCustomPrompt="1"/>
          </p:nvPr>
        </p:nvSpPr>
        <p:spPr>
          <a:xfrm>
            <a:off x="7001013" y="557022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7001013" y="584454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www.islide.cc</a:t>
            </a:r>
            <a:endParaRPr lang="en-US" dirty="0"/>
          </a:p>
        </p:txBody>
      </p:sp>
    </p:spTree>
  </p:cSld>
  <p:clrMapOvr>
    <a:overrideClrMapping bg1="dk1" tx1="lt1" bg2="dk2" tx2="lt2" accent1="accent1" accent2="accent2" accent3="accent3" accent4="accent4" accent5="accent5" accent6="accent6" hlink="hlink" folHlink="folHlink"/>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2109954175"/>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3983029299"/>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dirty="0"/>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43A25592-9C3F-48AB-9A3F-F2A64B129A6F}" type="datetimeFigureOut">
              <a:rPr lang="en-US" smtClean="0"/>
              <a:pPr/>
              <a:t>9/24/2023</a:t>
            </a:fld>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 id="2147483660" r:id="rId8"/>
    <p:sldLayoutId id="2147483661" r:id="rId9"/>
    <p:sldLayoutId id="2147483662" r:id="rId10"/>
    <p:sldLayoutId id="2147483663" r:id="rId11"/>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57.jpe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3.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12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45.svg"/><Relationship Id="rId5" Type="http://schemas.openxmlformats.org/officeDocument/2006/relationships/image" Target="../media/image46.png"/><Relationship Id="rId4" Type="http://schemas.openxmlformats.org/officeDocument/2006/relationships/image" Target="../media/image5.svg"/></Relationships>
</file>

<file path=ppt/slides/_rels/slide1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4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5.svg"/><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48.png"/><Relationship Id="rId5" Type="http://schemas.openxmlformats.org/officeDocument/2006/relationships/image" Target="../media/image3.svg"/><Relationship Id="rId4" Type="http://schemas.openxmlformats.org/officeDocument/2006/relationships/image" Target="../media/image1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hyperlink" Target="https://www.iana.org/assignments/ipv6-address-space/ipv6-address-space.x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1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16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1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0.jpe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1.jpeg"/></Relationships>
</file>

<file path=ppt/slides/_rels/slide17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7.png"/><Relationship Id="rId7" Type="http://schemas.openxmlformats.org/officeDocument/2006/relationships/image" Target="../media/image66.png"/><Relationship Id="rId12" Type="http://schemas.openxmlformats.org/officeDocument/2006/relationships/image" Target="../media/image85.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73.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 Id="rId14" Type="http://schemas.openxmlformats.org/officeDocument/2006/relationships/image" Target="../media/image87.png"/></Relationships>
</file>

<file path=ppt/slides/_rels/slide1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71.jpeg"/></Relationships>
</file>

<file path=ppt/slides/_rels/slide18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71.jpeg"/></Relationships>
</file>

<file path=ppt/slides/_rels/slide18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71.jpeg"/></Relationships>
</file>

<file path=ppt/slides/_rels/slide18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87.png"/><Relationship Id="rId1" Type="http://schemas.openxmlformats.org/officeDocument/2006/relationships/slideLayout" Target="../slideLayouts/slideLayout5.xml"/><Relationship Id="rId5" Type="http://schemas.openxmlformats.org/officeDocument/2006/relationships/image" Target="../media/image75.jpeg"/><Relationship Id="rId4" Type="http://schemas.openxmlformats.org/officeDocument/2006/relationships/image" Target="../media/image7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19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19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9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 Id="rId6" Type="http://schemas.openxmlformats.org/officeDocument/2006/relationships/image" Target="../media/image72.jpeg"/><Relationship Id="rId5" Type="http://schemas.openxmlformats.org/officeDocument/2006/relationships/image" Target="../media/image57.jpeg"/><Relationship Id="rId4" Type="http://schemas.openxmlformats.org/officeDocument/2006/relationships/image" Target="../media/image104.png"/></Relationships>
</file>

<file path=ppt/slides/_rels/slide23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107.jpeg"/></Relationships>
</file>

<file path=ppt/slides/_rels/slide2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107.jpeg"/></Relationships>
</file>

<file path=ppt/slides/_rels/slide24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107.jpeg"/></Relationships>
</file>

<file path=ppt/slides/_rels/slide24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107.jpeg"/></Relationships>
</file>

<file path=ppt/slides/_rels/slide244.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image" Target="../media/image120.png"/><Relationship Id="rId18" Type="http://schemas.openxmlformats.org/officeDocument/2006/relationships/image" Target="../media/image125.jpeg"/><Relationship Id="rId3" Type="http://schemas.openxmlformats.org/officeDocument/2006/relationships/image" Target="../media/image110.jpe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image" Target="../media/image109.png"/><Relationship Id="rId16"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wmf"/><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2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254.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46.png"/><Relationship Id="rId3" Type="http://schemas.openxmlformats.org/officeDocument/2006/relationships/image" Target="../media/image137.jpeg"/><Relationship Id="rId7" Type="http://schemas.openxmlformats.org/officeDocument/2006/relationships/image" Target="../media/image141.jpeg"/><Relationship Id="rId12" Type="http://schemas.openxmlformats.org/officeDocument/2006/relationships/image" Target="../media/image3.svg"/><Relationship Id="rId2" Type="http://schemas.openxmlformats.org/officeDocument/2006/relationships/notesSlide" Target="../notesSlides/notesSlide58.xml"/><Relationship Id="rId16" Type="http://schemas.openxmlformats.org/officeDocument/2006/relationships/image" Target="../media/image146.sv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2.png"/><Relationship Id="rId5" Type="http://schemas.openxmlformats.org/officeDocument/2006/relationships/image" Target="../media/image139.jpeg"/><Relationship Id="rId15" Type="http://schemas.openxmlformats.org/officeDocument/2006/relationships/image" Target="../media/image145.pn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png"/><Relationship Id="rId14" Type="http://schemas.openxmlformats.org/officeDocument/2006/relationships/image" Target="../media/image45.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3.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6.svg"/><Relationship Id="rId4" Type="http://schemas.openxmlformats.org/officeDocument/2006/relationships/image" Target="../media/image145.png"/></Relationships>
</file>

<file path=ppt/slides/_rels/slide26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46.svg"/><Relationship Id="rId4" Type="http://schemas.openxmlformats.org/officeDocument/2006/relationships/image" Target="../media/image145.png"/></Relationships>
</file>

<file path=ppt/slides/_rels/slide26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46.svg"/><Relationship Id="rId4" Type="http://schemas.openxmlformats.org/officeDocument/2006/relationships/image" Target="../media/image145.png"/></Relationships>
</file>

<file path=ppt/slides/_rels/slide26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6.svg"/><Relationship Id="rId4" Type="http://schemas.openxmlformats.org/officeDocument/2006/relationships/image" Target="../media/image145.png"/></Relationships>
</file>

<file path=ppt/slides/_rels/slide26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46.svg"/><Relationship Id="rId4" Type="http://schemas.openxmlformats.org/officeDocument/2006/relationships/image" Target="../media/image145.png"/></Relationships>
</file>

<file path=ppt/slides/_rels/slide26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46.svg"/><Relationship Id="rId4" Type="http://schemas.openxmlformats.org/officeDocument/2006/relationships/image" Target="../media/image145.png"/></Relationships>
</file>

<file path=ppt/slides/_rels/slide2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4.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5.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sv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3.svg"/><Relationship Id="rId5" Type="http://schemas.openxmlformats.org/officeDocument/2006/relationships/image" Target="../media/image12.png"/><Relationship Id="rId4" Type="http://schemas.openxmlformats.org/officeDocument/2006/relationships/image" Target="../media/image5.sv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53.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5.svg"/><Relationship Id="rId7" Type="http://schemas.openxmlformats.org/officeDocument/2006/relationships/image" Target="../media/image53.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55.sv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3.svg"/><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29581-8E49-3187-0831-CA722CECBF42}"/>
              </a:ext>
            </a:extLst>
          </p:cNvPr>
          <p:cNvSpPr>
            <a:spLocks noGrp="1"/>
          </p:cNvSpPr>
          <p:nvPr>
            <p:ph type="ctrTitle"/>
          </p:nvPr>
        </p:nvSpPr>
        <p:spPr>
          <a:xfrm>
            <a:off x="5721210" y="2072447"/>
            <a:ext cx="6340615" cy="2370206"/>
          </a:xfrm>
        </p:spPr>
        <p:txBody>
          <a:bodyPr/>
          <a:lstStyle/>
          <a:p>
            <a:pPr>
              <a:lnSpc>
                <a:spcPct val="120000"/>
              </a:lnSpc>
            </a:pPr>
            <a:r>
              <a:rPr lang="zh-CN" altLang="en-US" dirty="0">
                <a:latin typeface="+mn-lt"/>
                <a:ea typeface="+mn-ea"/>
                <a:cs typeface="+mn-ea"/>
                <a:sym typeface="+mn-lt"/>
              </a:rPr>
              <a:t>计算机网络</a:t>
            </a:r>
            <a:br>
              <a:rPr lang="en-US" altLang="zh-CN" dirty="0">
                <a:latin typeface="+mn-lt"/>
                <a:ea typeface="+mn-ea"/>
                <a:cs typeface="+mn-ea"/>
                <a:sym typeface="+mn-lt"/>
              </a:rPr>
            </a:br>
            <a:r>
              <a:rPr lang="en-US" altLang="zh-CN" dirty="0">
                <a:latin typeface="+mn-lt"/>
                <a:ea typeface="+mn-ea"/>
                <a:cs typeface="+mn-ea"/>
                <a:sym typeface="+mn-lt"/>
              </a:rPr>
              <a:t>          </a:t>
            </a:r>
            <a:r>
              <a:rPr lang="zh-CN" altLang="en-US" sz="4000" dirty="0">
                <a:latin typeface="+mn-lt"/>
                <a:ea typeface="+mn-ea"/>
                <a:cs typeface="+mn-ea"/>
                <a:sym typeface="+mn-lt"/>
              </a:rPr>
              <a:t>第五章网络层</a:t>
            </a:r>
            <a:endParaRPr lang="en-US" dirty="0">
              <a:latin typeface="+mn-lt"/>
              <a:ea typeface="+mn-ea"/>
              <a:cs typeface="+mn-ea"/>
              <a:sym typeface="+mn-lt"/>
            </a:endParaRPr>
          </a:p>
        </p:txBody>
      </p:sp>
      <p:sp>
        <p:nvSpPr>
          <p:cNvPr id="5" name="Subtitle 4">
            <a:extLst>
              <a:ext uri="{FF2B5EF4-FFF2-40B4-BE49-F238E27FC236}">
                <a16:creationId xmlns:a16="http://schemas.microsoft.com/office/drawing/2014/main" id="{FEC47266-BDC5-AE9B-BF2E-B62F6C53A466}"/>
              </a:ext>
            </a:extLst>
          </p:cNvPr>
          <p:cNvSpPr>
            <a:spLocks noGrp="1"/>
          </p:cNvSpPr>
          <p:nvPr>
            <p:ph type="subTitle" idx="1"/>
          </p:nvPr>
        </p:nvSpPr>
        <p:spPr>
          <a:xfrm>
            <a:off x="6147312" y="4309303"/>
            <a:ext cx="5914513" cy="508703"/>
          </a:xfrm>
        </p:spPr>
        <p:txBody>
          <a:bodyPr/>
          <a:lstStyle/>
          <a:p>
            <a:pPr>
              <a:spcBef>
                <a:spcPts val="0"/>
              </a:spcBef>
            </a:pPr>
            <a:r>
              <a:rPr lang="en-US" dirty="0">
                <a:cs typeface="+mn-ea"/>
                <a:sym typeface="+mn-lt"/>
              </a:rPr>
              <a:t>2023</a:t>
            </a:r>
            <a:r>
              <a:rPr lang="zh-CN" altLang="en-US" dirty="0">
                <a:cs typeface="+mn-ea"/>
                <a:sym typeface="+mn-lt"/>
              </a:rPr>
              <a:t>年</a:t>
            </a:r>
            <a:r>
              <a:rPr lang="en-US" altLang="zh-CN" dirty="0">
                <a:cs typeface="+mn-ea"/>
                <a:sym typeface="+mn-lt"/>
              </a:rPr>
              <a:t>8</a:t>
            </a:r>
            <a:r>
              <a:rPr lang="zh-CN" altLang="en-US" dirty="0">
                <a:cs typeface="+mn-ea"/>
                <a:sym typeface="+mn-lt"/>
              </a:rPr>
              <a:t>月</a:t>
            </a:r>
            <a:endParaRPr lang="en-US" dirty="0">
              <a:cs typeface="+mn-ea"/>
              <a:sym typeface="+mn-lt"/>
            </a:endParaRPr>
          </a:p>
        </p:txBody>
      </p:sp>
    </p:spTree>
    <p:custDataLst>
      <p:tags r:id="rId1"/>
    </p:custDataLst>
    <p:extLst>
      <p:ext uri="{BB962C8B-B14F-4D97-AF65-F5344CB8AC3E}">
        <p14:creationId xmlns:p14="http://schemas.microsoft.com/office/powerpoint/2010/main" val="323459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D3A23-2095-325B-2CCC-F1041E0D8AD1}"/>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网络层互联设备</a:t>
            </a:r>
            <a:r>
              <a:rPr lang="en-US" altLang="zh-CN" sz="3200" dirty="0">
                <a:latin typeface="+mn-lt"/>
                <a:ea typeface="+mn-ea"/>
                <a:cs typeface="+mn-ea"/>
                <a:sym typeface="+mn-lt"/>
              </a:rPr>
              <a:t> – </a:t>
            </a:r>
            <a:r>
              <a:rPr lang="zh-CN" altLang="en-US" sz="3200" dirty="0">
                <a:latin typeface="+mn-lt"/>
                <a:ea typeface="+mn-ea"/>
                <a:cs typeface="+mn-ea"/>
                <a:sym typeface="+mn-lt"/>
              </a:rPr>
              <a:t>路由器（</a:t>
            </a:r>
            <a:r>
              <a:rPr lang="en-US" altLang="zh-CN" sz="3200" dirty="0">
                <a:latin typeface="+mn-lt"/>
                <a:ea typeface="+mn-ea"/>
                <a:cs typeface="+mn-ea"/>
                <a:sym typeface="+mn-lt"/>
              </a:rPr>
              <a:t>Router</a:t>
            </a:r>
            <a:r>
              <a:rPr lang="zh-CN" altLang="en-US" sz="3200" dirty="0">
                <a:latin typeface="+mn-lt"/>
                <a:ea typeface="+mn-ea"/>
                <a:cs typeface="+mn-ea"/>
                <a:sym typeface="+mn-lt"/>
              </a:rPr>
              <a:t>）</a:t>
            </a:r>
          </a:p>
        </p:txBody>
      </p:sp>
      <p:sp>
        <p:nvSpPr>
          <p:cNvPr id="3" name="内容占位符 2">
            <a:extLst>
              <a:ext uri="{FF2B5EF4-FFF2-40B4-BE49-F238E27FC236}">
                <a16:creationId xmlns:a16="http://schemas.microsoft.com/office/drawing/2014/main" id="{C2AAE39D-E6C4-D94B-5CAA-117573F2FA01}"/>
              </a:ext>
            </a:extLst>
          </p:cNvPr>
          <p:cNvSpPr>
            <a:spLocks noGrp="1"/>
          </p:cNvSpPr>
          <p:nvPr>
            <p:ph idx="1"/>
          </p:nvPr>
        </p:nvSpPr>
        <p:spPr>
          <a:xfrm>
            <a:off x="825498" y="1427948"/>
            <a:ext cx="7171267" cy="4089400"/>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路由器工作在网络层，主要功能有：</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与其他路由器交换消息，收集网络的路由信息，对应网络层的路由功能</a:t>
            </a:r>
            <a:endParaRPr lang="en-US" altLang="zh-CN" sz="2000" b="1"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基于网络的路由信息，做数据包的转发，对应网络层的转发功能</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路由器对来自某个网络的包确定传输路径，发送到互连网络中任何可能的目的网络中</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路由器通常由硬件、软件两部分构成</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38715603-1522-9744-33B5-FCDC9D592C52}"/>
              </a:ext>
            </a:extLst>
          </p:cNvPr>
          <p:cNvSpPr>
            <a:spLocks noGrp="1"/>
          </p:cNvSpPr>
          <p:nvPr>
            <p:ph type="dt" sz="half" idx="10"/>
          </p:nvPr>
        </p:nvSpPr>
        <p:spPr/>
        <p:txBody>
          <a:bodyPr/>
          <a:lstStyle/>
          <a:p>
            <a:pPr>
              <a:lnSpc>
                <a:spcPct val="120000"/>
              </a:lnSpc>
            </a:pPr>
            <a:fld id="{ABDEA9DD-9501-4F7A-ADBD-F471C04FFB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632ECD65-2DC5-C44D-9F3B-5CC6FE3C46A4}"/>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744EFD3E-D4FB-3B0F-1051-22D7C6B27A14}"/>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10</a:t>
            </a:fld>
            <a:endParaRPr lang="en-US">
              <a:cs typeface="+mn-ea"/>
              <a:sym typeface="+mn-lt"/>
            </a:endParaRPr>
          </a:p>
        </p:txBody>
      </p:sp>
      <p:pic>
        <p:nvPicPr>
          <p:cNvPr id="9" name="图片 8">
            <a:extLst>
              <a:ext uri="{FF2B5EF4-FFF2-40B4-BE49-F238E27FC236}">
                <a16:creationId xmlns:a16="http://schemas.microsoft.com/office/drawing/2014/main" id="{B703F27D-1F59-9839-E459-D42CD4541286}"/>
              </a:ext>
            </a:extLst>
          </p:cNvPr>
          <p:cNvPicPr>
            <a:picLocks noChangeAspect="1"/>
          </p:cNvPicPr>
          <p:nvPr/>
        </p:nvPicPr>
        <p:blipFill rotWithShape="1">
          <a:blip r:embed="rId2"/>
          <a:srcRect l="20695" r="20036"/>
          <a:stretch/>
        </p:blipFill>
        <p:spPr>
          <a:xfrm>
            <a:off x="8602132" y="1871131"/>
            <a:ext cx="2286001" cy="2169583"/>
          </a:xfrm>
          <a:prstGeom prst="rect">
            <a:avLst/>
          </a:prstGeom>
        </p:spPr>
      </p:pic>
      <p:sp>
        <p:nvSpPr>
          <p:cNvPr id="11" name="文本框 10">
            <a:extLst>
              <a:ext uri="{FF2B5EF4-FFF2-40B4-BE49-F238E27FC236}">
                <a16:creationId xmlns:a16="http://schemas.microsoft.com/office/drawing/2014/main" id="{1B19B074-30F6-0E4E-E108-40A7764E1EC9}"/>
              </a:ext>
            </a:extLst>
          </p:cNvPr>
          <p:cNvSpPr txBox="1"/>
          <p:nvPr/>
        </p:nvSpPr>
        <p:spPr>
          <a:xfrm>
            <a:off x="8414806" y="4040714"/>
            <a:ext cx="2660651" cy="328551"/>
          </a:xfrm>
          <a:prstGeom prst="rect">
            <a:avLst/>
          </a:prstGeom>
          <a:noFill/>
        </p:spPr>
        <p:txBody>
          <a:bodyPr wrap="square">
            <a:spAutoFit/>
          </a:bodyPr>
          <a:lstStyle/>
          <a:p>
            <a:pPr algn="ctr">
              <a:lnSpc>
                <a:spcPct val="120000"/>
              </a:lnSpc>
            </a:pPr>
            <a:r>
              <a:rPr lang="zh-CN" altLang="en-US" sz="1400" dirty="0">
                <a:cs typeface="+mn-ea"/>
                <a:sym typeface="+mn-lt"/>
              </a:rPr>
              <a:t>运营商核心路由器</a:t>
            </a:r>
          </a:p>
        </p:txBody>
      </p:sp>
      <p:pic>
        <p:nvPicPr>
          <p:cNvPr id="12" name="图片 11">
            <a:extLst>
              <a:ext uri="{FF2B5EF4-FFF2-40B4-BE49-F238E27FC236}">
                <a16:creationId xmlns:a16="http://schemas.microsoft.com/office/drawing/2014/main" id="{9E3E55F7-50BF-85E7-9240-0E2EA59E1D80}"/>
              </a:ext>
            </a:extLst>
          </p:cNvPr>
          <p:cNvPicPr>
            <a:picLocks noChangeAspect="1"/>
          </p:cNvPicPr>
          <p:nvPr/>
        </p:nvPicPr>
        <p:blipFill rotWithShape="1">
          <a:blip r:embed="rId3"/>
          <a:srcRect l="17605" t="7144" r="14132" b="13173"/>
          <a:stretch/>
        </p:blipFill>
        <p:spPr>
          <a:xfrm>
            <a:off x="9000066" y="4398432"/>
            <a:ext cx="1854200" cy="1122280"/>
          </a:xfrm>
          <a:prstGeom prst="rect">
            <a:avLst/>
          </a:prstGeom>
        </p:spPr>
      </p:pic>
      <p:sp>
        <p:nvSpPr>
          <p:cNvPr id="14" name="文本框 13">
            <a:extLst>
              <a:ext uri="{FF2B5EF4-FFF2-40B4-BE49-F238E27FC236}">
                <a16:creationId xmlns:a16="http://schemas.microsoft.com/office/drawing/2014/main" id="{89A89227-495D-C362-1AD1-8C200B875612}"/>
              </a:ext>
            </a:extLst>
          </p:cNvPr>
          <p:cNvSpPr txBox="1"/>
          <p:nvPr/>
        </p:nvSpPr>
        <p:spPr>
          <a:xfrm>
            <a:off x="8619065" y="5517348"/>
            <a:ext cx="2616201" cy="328551"/>
          </a:xfrm>
          <a:prstGeom prst="rect">
            <a:avLst/>
          </a:prstGeom>
          <a:noFill/>
        </p:spPr>
        <p:txBody>
          <a:bodyPr wrap="square">
            <a:spAutoFit/>
          </a:bodyPr>
          <a:lstStyle/>
          <a:p>
            <a:pPr algn="ctr">
              <a:lnSpc>
                <a:spcPct val="120000"/>
              </a:lnSpc>
            </a:pPr>
            <a:r>
              <a:rPr lang="zh-CN" altLang="en-US" sz="1400" dirty="0">
                <a:cs typeface="+mn-ea"/>
                <a:sym typeface="+mn-lt"/>
              </a:rPr>
              <a:t>家用路由器</a:t>
            </a:r>
          </a:p>
        </p:txBody>
      </p:sp>
    </p:spTree>
    <p:extLst>
      <p:ext uri="{BB962C8B-B14F-4D97-AF65-F5344CB8AC3E}">
        <p14:creationId xmlns:p14="http://schemas.microsoft.com/office/powerpoint/2010/main" val="484815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7C26F-465C-61F8-E4AF-A8E440795EEE}"/>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为什么要划分子网</a:t>
            </a:r>
          </a:p>
        </p:txBody>
      </p:sp>
      <p:sp>
        <p:nvSpPr>
          <p:cNvPr id="3" name="内容占位符 2">
            <a:extLst>
              <a:ext uri="{FF2B5EF4-FFF2-40B4-BE49-F238E27FC236}">
                <a16:creationId xmlns:a16="http://schemas.microsoft.com/office/drawing/2014/main" id="{33B0CE5B-220A-5A47-A78B-31134423FE84}"/>
              </a:ext>
            </a:extLst>
          </p:cNvPr>
          <p:cNvSpPr>
            <a:spLocks noGrp="1"/>
          </p:cNvSpPr>
          <p:nvPr>
            <p:ph idx="1"/>
          </p:nvPr>
        </p:nvSpPr>
        <p:spPr>
          <a:xfrm>
            <a:off x="660400" y="3568874"/>
            <a:ext cx="10858500" cy="1984757"/>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“有类编址”的地址划分过于死板，划分的颗粒度太大，会有大量的主机号不能被充分利用，从而造成了大量的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地址资源浪费</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一个</a:t>
            </a:r>
            <a:r>
              <a:rPr lang="en-US" altLang="zh-CN" sz="2400" dirty="0">
                <a:solidFill>
                  <a:schemeClr val="accent1"/>
                </a:solidFill>
                <a:cs typeface="+mn-ea"/>
                <a:sym typeface="+mn-lt"/>
              </a:rPr>
              <a:t>B</a:t>
            </a:r>
            <a:r>
              <a:rPr lang="zh-CN" altLang="en-US" sz="2400" dirty="0">
                <a:solidFill>
                  <a:schemeClr val="accent1"/>
                </a:solidFill>
                <a:cs typeface="+mn-ea"/>
                <a:sym typeface="+mn-lt"/>
              </a:rPr>
              <a:t>类地址用于一个广播域，地址浪费</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广播域太庞大，一旦发生广播网络不堪重负</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88975B39-2836-7016-D630-769589ED9C48}"/>
              </a:ext>
            </a:extLst>
          </p:cNvPr>
          <p:cNvSpPr>
            <a:spLocks noGrp="1"/>
          </p:cNvSpPr>
          <p:nvPr>
            <p:ph type="dt" sz="half" idx="10"/>
          </p:nvPr>
        </p:nvSpPr>
        <p:spPr/>
        <p:txBody>
          <a:bodyPr/>
          <a:lstStyle/>
          <a:p>
            <a:pPr>
              <a:lnSpc>
                <a:spcPct val="120000"/>
              </a:lnSpc>
            </a:pPr>
            <a:fld id="{9B802C0D-9F4C-4CAD-BD2C-3C6F70A344D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9574C286-FE44-C6D4-B665-8C1AB5DC437D}"/>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1EB46EF-8448-AA64-4300-90ED38A2BAB5}"/>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100</a:t>
            </a:fld>
            <a:endParaRPr lang="en-US">
              <a:cs typeface="+mn-ea"/>
              <a:sym typeface="+mn-lt"/>
            </a:endParaRPr>
          </a:p>
        </p:txBody>
      </p:sp>
      <p:grpSp>
        <p:nvGrpSpPr>
          <p:cNvPr id="33" name="组合 32">
            <a:extLst>
              <a:ext uri="{FF2B5EF4-FFF2-40B4-BE49-F238E27FC236}">
                <a16:creationId xmlns:a16="http://schemas.microsoft.com/office/drawing/2014/main" id="{C976D9FE-8C5E-7254-E88E-3879B0C36588}"/>
              </a:ext>
            </a:extLst>
          </p:cNvPr>
          <p:cNvGrpSpPr/>
          <p:nvPr/>
        </p:nvGrpSpPr>
        <p:grpSpPr>
          <a:xfrm>
            <a:off x="3233423" y="1780547"/>
            <a:ext cx="5725155" cy="1723244"/>
            <a:chOff x="510988" y="2358303"/>
            <a:chExt cx="5725155" cy="1723244"/>
          </a:xfrm>
        </p:grpSpPr>
        <p:pic>
          <p:nvPicPr>
            <p:cNvPr id="8" name="图形 7">
              <a:extLst>
                <a:ext uri="{FF2B5EF4-FFF2-40B4-BE49-F238E27FC236}">
                  <a16:creationId xmlns:a16="http://schemas.microsoft.com/office/drawing/2014/main" id="{922FCD9F-C211-B65D-5202-81E203C248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206" y="2676866"/>
              <a:ext cx="815181" cy="617209"/>
            </a:xfrm>
            <a:prstGeom prst="rect">
              <a:avLst/>
            </a:prstGeom>
          </p:spPr>
        </p:pic>
        <p:pic>
          <p:nvPicPr>
            <p:cNvPr id="9" name="图形 8">
              <a:extLst>
                <a:ext uri="{FF2B5EF4-FFF2-40B4-BE49-F238E27FC236}">
                  <a16:creationId xmlns:a16="http://schemas.microsoft.com/office/drawing/2014/main" id="{9860EBEC-2360-4320-C762-433DEC5DD6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5588" y="2676866"/>
              <a:ext cx="815181" cy="617209"/>
            </a:xfrm>
            <a:prstGeom prst="rect">
              <a:avLst/>
            </a:prstGeom>
          </p:spPr>
        </p:pic>
        <p:pic>
          <p:nvPicPr>
            <p:cNvPr id="12" name="图形 11">
              <a:extLst>
                <a:ext uri="{FF2B5EF4-FFF2-40B4-BE49-F238E27FC236}">
                  <a16:creationId xmlns:a16="http://schemas.microsoft.com/office/drawing/2014/main" id="{0DC44D1A-3ACD-18DA-E44F-AE1C8830D4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7336" y="2676866"/>
              <a:ext cx="815181" cy="617209"/>
            </a:xfrm>
            <a:prstGeom prst="rect">
              <a:avLst/>
            </a:prstGeom>
          </p:spPr>
        </p:pic>
        <p:pic>
          <p:nvPicPr>
            <p:cNvPr id="13" name="图形 12">
              <a:extLst>
                <a:ext uri="{FF2B5EF4-FFF2-40B4-BE49-F238E27FC236}">
                  <a16:creationId xmlns:a16="http://schemas.microsoft.com/office/drawing/2014/main" id="{7938175B-18C4-889A-A155-EF5F501705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7718" y="2676866"/>
              <a:ext cx="815181" cy="617209"/>
            </a:xfrm>
            <a:prstGeom prst="rect">
              <a:avLst/>
            </a:prstGeom>
          </p:spPr>
        </p:pic>
        <p:cxnSp>
          <p:nvCxnSpPr>
            <p:cNvPr id="15" name="直接连接符 14">
              <a:extLst>
                <a:ext uri="{FF2B5EF4-FFF2-40B4-BE49-F238E27FC236}">
                  <a16:creationId xmlns:a16="http://schemas.microsoft.com/office/drawing/2014/main" id="{1C929B7E-9A71-DD7F-F05B-C0664B504291}"/>
                </a:ext>
              </a:extLst>
            </p:cNvPr>
            <p:cNvCxnSpPr/>
            <p:nvPr/>
          </p:nvCxnSpPr>
          <p:spPr>
            <a:xfrm>
              <a:off x="605206" y="3720353"/>
              <a:ext cx="536528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直接连接符 16">
              <a:extLst>
                <a:ext uri="{FF2B5EF4-FFF2-40B4-BE49-F238E27FC236}">
                  <a16:creationId xmlns:a16="http://schemas.microsoft.com/office/drawing/2014/main" id="{38FBA536-4CCB-D318-602A-068C15C54851}"/>
                </a:ext>
              </a:extLst>
            </p:cNvPr>
            <p:cNvCxnSpPr>
              <a:stCxn id="8" idx="2"/>
            </p:cNvCxnSpPr>
            <p:nvPr/>
          </p:nvCxnSpPr>
          <p:spPr>
            <a:xfrm flipH="1">
              <a:off x="1012796" y="3294075"/>
              <a:ext cx="1" cy="426278"/>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直接连接符 18">
              <a:extLst>
                <a:ext uri="{FF2B5EF4-FFF2-40B4-BE49-F238E27FC236}">
                  <a16:creationId xmlns:a16="http://schemas.microsoft.com/office/drawing/2014/main" id="{B414260E-20AD-F416-D7E5-FE367F44DE72}"/>
                </a:ext>
              </a:extLst>
            </p:cNvPr>
            <p:cNvCxnSpPr>
              <a:stCxn id="9" idx="2"/>
            </p:cNvCxnSpPr>
            <p:nvPr/>
          </p:nvCxnSpPr>
          <p:spPr>
            <a:xfrm flipH="1">
              <a:off x="2323178" y="3294075"/>
              <a:ext cx="1" cy="426278"/>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直接连接符 20">
              <a:extLst>
                <a:ext uri="{FF2B5EF4-FFF2-40B4-BE49-F238E27FC236}">
                  <a16:creationId xmlns:a16="http://schemas.microsoft.com/office/drawing/2014/main" id="{D0D09205-2A1C-1764-5293-FF17E8B1FEC9}"/>
                </a:ext>
              </a:extLst>
            </p:cNvPr>
            <p:cNvCxnSpPr>
              <a:stCxn id="12" idx="2"/>
            </p:cNvCxnSpPr>
            <p:nvPr/>
          </p:nvCxnSpPr>
          <p:spPr>
            <a:xfrm flipH="1">
              <a:off x="4154926" y="3294075"/>
              <a:ext cx="1" cy="426278"/>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直接连接符 22">
              <a:extLst>
                <a:ext uri="{FF2B5EF4-FFF2-40B4-BE49-F238E27FC236}">
                  <a16:creationId xmlns:a16="http://schemas.microsoft.com/office/drawing/2014/main" id="{CE2A780C-C96C-3DED-0E4E-E1AFE820362E}"/>
                </a:ext>
              </a:extLst>
            </p:cNvPr>
            <p:cNvCxnSpPr>
              <a:stCxn id="13" idx="2"/>
            </p:cNvCxnSpPr>
            <p:nvPr/>
          </p:nvCxnSpPr>
          <p:spPr>
            <a:xfrm flipH="1">
              <a:off x="5465308" y="3294075"/>
              <a:ext cx="1" cy="426278"/>
            </a:xfrm>
            <a:prstGeom prst="line">
              <a:avLst/>
            </a:prstGeom>
          </p:spPr>
          <p:style>
            <a:lnRef idx="3">
              <a:schemeClr val="accent4"/>
            </a:lnRef>
            <a:fillRef idx="0">
              <a:schemeClr val="accent4"/>
            </a:fillRef>
            <a:effectRef idx="2">
              <a:schemeClr val="accent4"/>
            </a:effectRef>
            <a:fontRef idx="minor">
              <a:schemeClr val="tx1"/>
            </a:fontRef>
          </p:style>
        </p:cxnSp>
        <p:sp>
          <p:nvSpPr>
            <p:cNvPr id="27" name="文本框 26">
              <a:extLst>
                <a:ext uri="{FF2B5EF4-FFF2-40B4-BE49-F238E27FC236}">
                  <a16:creationId xmlns:a16="http://schemas.microsoft.com/office/drawing/2014/main" id="{DE0DC11F-01CB-C0EA-69A2-885A1F3F57A4}"/>
                </a:ext>
              </a:extLst>
            </p:cNvPr>
            <p:cNvSpPr txBox="1"/>
            <p:nvPr/>
          </p:nvSpPr>
          <p:spPr>
            <a:xfrm>
              <a:off x="510988" y="2358303"/>
              <a:ext cx="1154483" cy="360612"/>
            </a:xfrm>
            <a:prstGeom prst="rect">
              <a:avLst/>
            </a:prstGeom>
            <a:noFill/>
          </p:spPr>
          <p:txBody>
            <a:bodyPr wrap="none" rtlCol="0">
              <a:spAutoFit/>
            </a:bodyPr>
            <a:lstStyle/>
            <a:p>
              <a:pPr>
                <a:lnSpc>
                  <a:spcPct val="120000"/>
                </a:lnSpc>
              </a:pPr>
              <a:r>
                <a:rPr lang="en-US" altLang="zh-CN" sz="1600" dirty="0">
                  <a:cs typeface="+mn-ea"/>
                  <a:sym typeface="+mn-lt"/>
                </a:rPr>
                <a:t>172.16.0.1</a:t>
              </a:r>
              <a:endParaRPr lang="zh-CN" altLang="en-US" sz="1600" dirty="0">
                <a:cs typeface="+mn-ea"/>
                <a:sym typeface="+mn-lt"/>
              </a:endParaRPr>
            </a:p>
          </p:txBody>
        </p:sp>
        <p:sp>
          <p:nvSpPr>
            <p:cNvPr id="28" name="文本框 27">
              <a:extLst>
                <a:ext uri="{FF2B5EF4-FFF2-40B4-BE49-F238E27FC236}">
                  <a16:creationId xmlns:a16="http://schemas.microsoft.com/office/drawing/2014/main" id="{69E15AE8-AD7D-7D1C-4B59-A823EC52D9E2}"/>
                </a:ext>
              </a:extLst>
            </p:cNvPr>
            <p:cNvSpPr txBox="1"/>
            <p:nvPr/>
          </p:nvSpPr>
          <p:spPr>
            <a:xfrm>
              <a:off x="1859712" y="2358303"/>
              <a:ext cx="1154483" cy="360612"/>
            </a:xfrm>
            <a:prstGeom prst="rect">
              <a:avLst/>
            </a:prstGeom>
            <a:noFill/>
          </p:spPr>
          <p:txBody>
            <a:bodyPr wrap="none" rtlCol="0">
              <a:spAutoFit/>
            </a:bodyPr>
            <a:lstStyle/>
            <a:p>
              <a:pPr>
                <a:lnSpc>
                  <a:spcPct val="120000"/>
                </a:lnSpc>
              </a:pPr>
              <a:r>
                <a:rPr lang="en-US" altLang="zh-CN" sz="1600" dirty="0">
                  <a:cs typeface="+mn-ea"/>
                  <a:sym typeface="+mn-lt"/>
                </a:rPr>
                <a:t>172.16.0.1</a:t>
              </a:r>
              <a:endParaRPr lang="zh-CN" altLang="en-US" sz="1600" dirty="0">
                <a:cs typeface="+mn-ea"/>
                <a:sym typeface="+mn-lt"/>
              </a:endParaRPr>
            </a:p>
          </p:txBody>
        </p:sp>
        <p:sp>
          <p:nvSpPr>
            <p:cNvPr id="29" name="文本框 28">
              <a:extLst>
                <a:ext uri="{FF2B5EF4-FFF2-40B4-BE49-F238E27FC236}">
                  <a16:creationId xmlns:a16="http://schemas.microsoft.com/office/drawing/2014/main" id="{9085A453-A4FE-5F0D-91AA-E24EAA8F9382}"/>
                </a:ext>
              </a:extLst>
            </p:cNvPr>
            <p:cNvSpPr txBox="1"/>
            <p:nvPr/>
          </p:nvSpPr>
          <p:spPr>
            <a:xfrm>
              <a:off x="2710608" y="3720935"/>
              <a:ext cx="1154483" cy="360612"/>
            </a:xfrm>
            <a:prstGeom prst="rect">
              <a:avLst/>
            </a:prstGeom>
            <a:noFill/>
          </p:spPr>
          <p:txBody>
            <a:bodyPr wrap="none" rtlCol="0">
              <a:spAutoFit/>
            </a:bodyPr>
            <a:lstStyle/>
            <a:p>
              <a:pPr>
                <a:lnSpc>
                  <a:spcPct val="120000"/>
                </a:lnSpc>
              </a:pPr>
              <a:r>
                <a:rPr lang="en-US" altLang="zh-CN" sz="1600" dirty="0">
                  <a:cs typeface="+mn-ea"/>
                  <a:sym typeface="+mn-lt"/>
                </a:rPr>
                <a:t>172.16.0.0</a:t>
              </a:r>
              <a:endParaRPr lang="zh-CN" altLang="en-US" sz="1600" dirty="0">
                <a:cs typeface="+mn-ea"/>
                <a:sym typeface="+mn-lt"/>
              </a:endParaRPr>
            </a:p>
          </p:txBody>
        </p:sp>
        <p:sp>
          <p:nvSpPr>
            <p:cNvPr id="32" name="文本框 31">
              <a:extLst>
                <a:ext uri="{FF2B5EF4-FFF2-40B4-BE49-F238E27FC236}">
                  <a16:creationId xmlns:a16="http://schemas.microsoft.com/office/drawing/2014/main" id="{5688D445-CFAA-7A20-A0F4-877BA3E288B5}"/>
                </a:ext>
              </a:extLst>
            </p:cNvPr>
            <p:cNvSpPr txBox="1"/>
            <p:nvPr/>
          </p:nvSpPr>
          <p:spPr>
            <a:xfrm>
              <a:off x="4854033" y="2358303"/>
              <a:ext cx="1382110" cy="360612"/>
            </a:xfrm>
            <a:prstGeom prst="rect">
              <a:avLst/>
            </a:prstGeom>
            <a:noFill/>
          </p:spPr>
          <p:txBody>
            <a:bodyPr wrap="none" rtlCol="0">
              <a:spAutoFit/>
            </a:bodyPr>
            <a:lstStyle/>
            <a:p>
              <a:pPr>
                <a:lnSpc>
                  <a:spcPct val="120000"/>
                </a:lnSpc>
              </a:pPr>
              <a:r>
                <a:rPr lang="en-US" altLang="zh-CN" sz="1600" dirty="0">
                  <a:cs typeface="+mn-ea"/>
                  <a:sym typeface="+mn-lt"/>
                </a:rPr>
                <a:t>172.16.0.254</a:t>
              </a:r>
              <a:endParaRPr lang="zh-CN" altLang="en-US" sz="1600" dirty="0">
                <a:cs typeface="+mn-ea"/>
                <a:sym typeface="+mn-lt"/>
              </a:endParaRPr>
            </a:p>
          </p:txBody>
        </p:sp>
      </p:grpSp>
    </p:spTree>
    <p:extLst>
      <p:ext uri="{BB962C8B-B14F-4D97-AF65-F5344CB8AC3E}">
        <p14:creationId xmlns:p14="http://schemas.microsoft.com/office/powerpoint/2010/main" val="4830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子网编址</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2885888"/>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为解决</a:t>
            </a:r>
            <a:r>
              <a:rPr lang="en-US" altLang="zh-CN" sz="2400" dirty="0">
                <a:solidFill>
                  <a:schemeClr val="accent1"/>
                </a:solidFill>
                <a:cs typeface="+mn-ea"/>
                <a:sym typeface="+mn-lt"/>
              </a:rPr>
              <a:t>IP</a:t>
            </a:r>
            <a:r>
              <a:rPr lang="zh-CN" altLang="en-US" sz="2400" dirty="0">
                <a:solidFill>
                  <a:schemeClr val="accent1"/>
                </a:solidFill>
                <a:cs typeface="+mn-ea"/>
                <a:sym typeface="+mn-lt"/>
              </a:rPr>
              <a:t>地址原编址方案的不足，从</a:t>
            </a:r>
            <a:r>
              <a:rPr lang="en-US" altLang="zh-CN" sz="2400" dirty="0">
                <a:solidFill>
                  <a:schemeClr val="accent1"/>
                </a:solidFill>
                <a:cs typeface="+mn-ea"/>
                <a:sym typeface="+mn-lt"/>
              </a:rPr>
              <a:t>1985</a:t>
            </a:r>
            <a:r>
              <a:rPr lang="zh-CN" altLang="en-US" sz="2400" dirty="0">
                <a:solidFill>
                  <a:schemeClr val="accent1"/>
                </a:solidFill>
                <a:cs typeface="+mn-ea"/>
                <a:sym typeface="+mn-lt"/>
              </a:rPr>
              <a:t>年起，在</a:t>
            </a:r>
            <a:r>
              <a:rPr lang="en-US" altLang="zh-CN" sz="2400" dirty="0">
                <a:solidFill>
                  <a:schemeClr val="accent1"/>
                </a:solidFill>
                <a:cs typeface="+mn-ea"/>
                <a:sym typeface="+mn-lt"/>
              </a:rPr>
              <a:t>IP</a:t>
            </a:r>
            <a:r>
              <a:rPr lang="zh-CN" altLang="en-US" sz="2400" dirty="0">
                <a:solidFill>
                  <a:schemeClr val="accent1"/>
                </a:solidFill>
                <a:cs typeface="+mn-ea"/>
                <a:sym typeface="+mn-lt"/>
              </a:rPr>
              <a:t>地址中又增加了一个“子网号字段”，使</a:t>
            </a:r>
            <a:r>
              <a:rPr lang="en-US" altLang="zh-CN" sz="2400" dirty="0">
                <a:solidFill>
                  <a:schemeClr val="accent1"/>
                </a:solidFill>
                <a:cs typeface="+mn-ea"/>
                <a:sym typeface="+mn-lt"/>
              </a:rPr>
              <a:t>2</a:t>
            </a:r>
            <a:r>
              <a:rPr lang="zh-CN" altLang="en-US" sz="2400" dirty="0">
                <a:solidFill>
                  <a:schemeClr val="accent1"/>
                </a:solidFill>
                <a:cs typeface="+mn-ea"/>
                <a:sym typeface="+mn-lt"/>
              </a:rPr>
              <a:t>级地址变成了</a:t>
            </a:r>
            <a:r>
              <a:rPr lang="en-US" altLang="zh-CN" sz="2400" dirty="0">
                <a:solidFill>
                  <a:schemeClr val="accent1"/>
                </a:solidFill>
                <a:cs typeface="+mn-ea"/>
                <a:sym typeface="+mn-lt"/>
              </a:rPr>
              <a:t>3</a:t>
            </a:r>
            <a:r>
              <a:rPr lang="zh-CN" altLang="en-US" sz="2400" dirty="0">
                <a:solidFill>
                  <a:schemeClr val="accent1"/>
                </a:solidFill>
                <a:cs typeface="+mn-ea"/>
                <a:sym typeface="+mn-lt"/>
              </a:rPr>
              <a:t>级地址。这种方法称为划分子网。</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子网编址不是把</a:t>
            </a:r>
            <a:r>
              <a:rPr lang="en-US" altLang="zh-CN" sz="2400" dirty="0">
                <a:solidFill>
                  <a:schemeClr val="accent1"/>
                </a:solidFill>
                <a:cs typeface="+mn-ea"/>
                <a:sym typeface="+mn-lt"/>
              </a:rPr>
              <a:t>IP</a:t>
            </a:r>
            <a:r>
              <a:rPr lang="zh-CN" altLang="en-US" sz="2400" dirty="0">
                <a:solidFill>
                  <a:schemeClr val="accent1"/>
                </a:solidFill>
                <a:cs typeface="+mn-ea"/>
                <a:sym typeface="+mn-lt"/>
              </a:rPr>
              <a:t>地址看成由单纯的一个网络号和一个主机号组成，而是把主机号进一步划分为一个子网号和一个主机号。</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目前所有的主机都要求支持子网编址。</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82E0CA09-7766-43B0-010C-17A14573A7DC}"/>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6FEB5DD6-3E95-3045-E5BF-9B96F9FF983A}"/>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E5FF1D9C-7743-29DF-22FB-96554EA997D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101</a:t>
            </a:fld>
            <a:endParaRPr lang="en-US">
              <a:cs typeface="+mn-ea"/>
              <a:sym typeface="+mn-lt"/>
            </a:endParaRPr>
          </a:p>
        </p:txBody>
      </p:sp>
      <p:sp>
        <p:nvSpPr>
          <p:cNvPr id="10" name="Text Box 4">
            <a:extLst>
              <a:ext uri="{FF2B5EF4-FFF2-40B4-BE49-F238E27FC236}">
                <a16:creationId xmlns:a16="http://schemas.microsoft.com/office/drawing/2014/main" id="{0726BE5D-07FC-DF7A-9A2B-4EC5A38D83D5}"/>
              </a:ext>
            </a:extLst>
          </p:cNvPr>
          <p:cNvSpPr txBox="1">
            <a:spLocks noChangeArrowheads="1"/>
          </p:cNvSpPr>
          <p:nvPr/>
        </p:nvSpPr>
        <p:spPr bwMode="auto">
          <a:xfrm>
            <a:off x="4471572" y="5211720"/>
            <a:ext cx="2920992"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2000" dirty="0">
                <a:cs typeface="+mn-ea"/>
                <a:sym typeface="+mn-lt"/>
              </a:rPr>
              <a:t>B</a:t>
            </a:r>
            <a:r>
              <a:rPr lang="zh-CN" altLang="en-US" sz="2000" dirty="0">
                <a:cs typeface="+mn-ea"/>
                <a:sym typeface="+mn-lt"/>
              </a:rPr>
              <a:t>类地址的一种子网编码</a:t>
            </a:r>
          </a:p>
        </p:txBody>
      </p:sp>
      <p:graphicFrame>
        <p:nvGraphicFramePr>
          <p:cNvPr id="11" name="Group 5">
            <a:extLst>
              <a:ext uri="{FF2B5EF4-FFF2-40B4-BE49-F238E27FC236}">
                <a16:creationId xmlns:a16="http://schemas.microsoft.com/office/drawing/2014/main" id="{861925C4-A569-9274-715F-D4D2047A8FB4}"/>
              </a:ext>
            </a:extLst>
          </p:cNvPr>
          <p:cNvGraphicFramePr>
            <a:graphicFrameLocks noGrp="1"/>
          </p:cNvGraphicFramePr>
          <p:nvPr>
            <p:extLst>
              <p:ext uri="{D42A27DB-BD31-4B8C-83A1-F6EECF244321}">
                <p14:modId xmlns:p14="http://schemas.microsoft.com/office/powerpoint/2010/main" val="3099556570"/>
              </p:ext>
            </p:extLst>
          </p:nvPr>
        </p:nvGraphicFramePr>
        <p:xfrm>
          <a:off x="2895974" y="4063626"/>
          <a:ext cx="6072188" cy="947644"/>
        </p:xfrm>
        <a:graphic>
          <a:graphicData uri="http://schemas.openxmlformats.org/drawingml/2006/table">
            <a:tbl>
              <a:tblPr/>
              <a:tblGrid>
                <a:gridCol w="2008188">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473822">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lt"/>
                          <a:ea typeface="+mn-ea"/>
                          <a:cs typeface="+mn-ea"/>
                          <a:sym typeface="+mn-lt"/>
                        </a:rPr>
                        <a:t>16b</a:t>
                      </a: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lt"/>
                          <a:ea typeface="+mn-ea"/>
                          <a:cs typeface="+mn-ea"/>
                          <a:sym typeface="+mn-lt"/>
                        </a:rPr>
                        <a:t>8b</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lt"/>
                          <a:ea typeface="+mn-ea"/>
                          <a:cs typeface="+mn-ea"/>
                          <a:sym typeface="+mn-lt"/>
                        </a:rPr>
                        <a:t>8b</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3822">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lt"/>
                          <a:ea typeface="+mn-ea"/>
                          <a:cs typeface="+mn-ea"/>
                          <a:sym typeface="+mn-lt"/>
                        </a:rPr>
                        <a:t>网络号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lt"/>
                          <a:ea typeface="+mn-ea"/>
                          <a:cs typeface="+mn-ea"/>
                          <a:sym typeface="+mn-lt"/>
                        </a:rPr>
                        <a:t>子网号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lt"/>
                          <a:ea typeface="+mn-ea"/>
                          <a:cs typeface="+mn-ea"/>
                          <a:sym typeface="+mn-lt"/>
                        </a:rPr>
                        <a:t>主机号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32530995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子网掩码</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2088513"/>
          </a:xfrm>
        </p:spPr>
        <p:txBody>
          <a:bodyPr vert="horz" lIns="91440" tIns="45720" rIns="91440" bIns="45720" rtlCol="0">
            <a:normAutofit fontScale="85000" lnSpcReduction="1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从一个 </a:t>
            </a:r>
            <a:r>
              <a:rPr lang="en-US" altLang="zh-CN" sz="2400" dirty="0">
                <a:solidFill>
                  <a:schemeClr val="accent1"/>
                </a:solidFill>
                <a:cs typeface="+mn-ea"/>
                <a:sym typeface="+mn-lt"/>
              </a:rPr>
              <a:t>IP </a:t>
            </a:r>
            <a:r>
              <a:rPr lang="zh-CN" altLang="en-US" sz="2400" dirty="0">
                <a:solidFill>
                  <a:schemeClr val="accent1"/>
                </a:solidFill>
                <a:cs typeface="+mn-ea"/>
                <a:sym typeface="+mn-lt"/>
              </a:rPr>
              <a:t>数据报的首部并无法判断源主机或目的主机所连接的网络是否进行了子网划分。</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使用子网掩码</a:t>
            </a:r>
            <a:r>
              <a:rPr lang="en-US" altLang="zh-CN" sz="2400" dirty="0">
                <a:solidFill>
                  <a:schemeClr val="accent1"/>
                </a:solidFill>
                <a:cs typeface="+mn-ea"/>
                <a:sym typeface="+mn-lt"/>
              </a:rPr>
              <a:t>(subnet mask)</a:t>
            </a:r>
            <a:r>
              <a:rPr lang="zh-CN" altLang="en-US" sz="2400" dirty="0">
                <a:solidFill>
                  <a:schemeClr val="accent1"/>
                </a:solidFill>
                <a:cs typeface="+mn-ea"/>
                <a:sym typeface="+mn-lt"/>
              </a:rPr>
              <a:t>可以找出 </a:t>
            </a:r>
            <a:r>
              <a:rPr lang="en-US" altLang="zh-CN" sz="2400" dirty="0">
                <a:solidFill>
                  <a:schemeClr val="accent1"/>
                </a:solidFill>
                <a:cs typeface="+mn-ea"/>
                <a:sym typeface="+mn-lt"/>
              </a:rPr>
              <a:t>IP </a:t>
            </a:r>
            <a:r>
              <a:rPr lang="zh-CN" altLang="en-US" sz="2400" dirty="0">
                <a:solidFill>
                  <a:schemeClr val="accent1"/>
                </a:solidFill>
                <a:cs typeface="+mn-ea"/>
                <a:sym typeface="+mn-lt"/>
              </a:rPr>
              <a:t>地址中的子网部分。</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子网掩码是一个</a:t>
            </a:r>
            <a:r>
              <a:rPr lang="en-US" altLang="zh-CN" sz="2400" dirty="0">
                <a:solidFill>
                  <a:schemeClr val="accent1"/>
                </a:solidFill>
                <a:cs typeface="+mn-ea"/>
                <a:sym typeface="+mn-lt"/>
              </a:rPr>
              <a:t>32</a:t>
            </a:r>
            <a:r>
              <a:rPr lang="zh-CN" altLang="en-US" sz="2400" dirty="0">
                <a:solidFill>
                  <a:schemeClr val="accent1"/>
                </a:solidFill>
                <a:cs typeface="+mn-ea"/>
                <a:sym typeface="+mn-lt"/>
              </a:rPr>
              <a:t>比特的数值，其中值为</a:t>
            </a:r>
            <a:r>
              <a:rPr lang="en-US" altLang="zh-CN" sz="2400" dirty="0">
                <a:solidFill>
                  <a:schemeClr val="accent1"/>
                </a:solidFill>
                <a:cs typeface="+mn-ea"/>
                <a:sym typeface="+mn-lt"/>
              </a:rPr>
              <a:t>1</a:t>
            </a:r>
            <a:r>
              <a:rPr lang="zh-CN" altLang="en-US" sz="2400" dirty="0">
                <a:solidFill>
                  <a:schemeClr val="accent1"/>
                </a:solidFill>
                <a:cs typeface="+mn-ea"/>
                <a:sym typeface="+mn-lt"/>
              </a:rPr>
              <a:t>的比特用于网络号和子网号，为</a:t>
            </a:r>
            <a:r>
              <a:rPr lang="en-US" altLang="zh-CN" sz="2400" dirty="0">
                <a:solidFill>
                  <a:schemeClr val="accent1"/>
                </a:solidFill>
                <a:cs typeface="+mn-ea"/>
                <a:sym typeface="+mn-lt"/>
              </a:rPr>
              <a:t>0</a:t>
            </a:r>
            <a:r>
              <a:rPr lang="zh-CN" altLang="en-US" sz="2400" dirty="0">
                <a:solidFill>
                  <a:schemeClr val="accent1"/>
                </a:solidFill>
                <a:cs typeface="+mn-ea"/>
                <a:sym typeface="+mn-lt"/>
              </a:rPr>
              <a:t>的比特留给主机号。</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IP</a:t>
            </a:r>
            <a:r>
              <a:rPr lang="zh-CN" altLang="en-US" sz="2100" dirty="0">
                <a:solidFill>
                  <a:schemeClr val="accent1"/>
                </a:solidFill>
                <a:cs typeface="+mn-ea"/>
                <a:sym typeface="+mn-lt"/>
              </a:rPr>
              <a:t>地址中与子网掩码的</a:t>
            </a:r>
            <a:r>
              <a:rPr lang="en-US" altLang="zh-CN" sz="2100" dirty="0">
                <a:solidFill>
                  <a:schemeClr val="accent1"/>
                </a:solidFill>
                <a:cs typeface="+mn-ea"/>
                <a:sym typeface="+mn-lt"/>
              </a:rPr>
              <a:t>1</a:t>
            </a:r>
            <a:r>
              <a:rPr lang="zh-CN" altLang="en-US" sz="2100" dirty="0">
                <a:solidFill>
                  <a:schemeClr val="accent1"/>
                </a:solidFill>
                <a:cs typeface="+mn-ea"/>
                <a:sym typeface="+mn-lt"/>
              </a:rPr>
              <a:t>相对应的位构成了网络号和子网号</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IP</a:t>
            </a:r>
            <a:r>
              <a:rPr lang="zh-CN" altLang="en-US" sz="2100" dirty="0">
                <a:solidFill>
                  <a:schemeClr val="accent1"/>
                </a:solidFill>
                <a:cs typeface="+mn-ea"/>
                <a:sym typeface="+mn-lt"/>
              </a:rPr>
              <a:t>地址中与子网掩码的</a:t>
            </a:r>
            <a:r>
              <a:rPr lang="en-US" altLang="zh-CN" sz="2100" dirty="0">
                <a:solidFill>
                  <a:schemeClr val="accent1"/>
                </a:solidFill>
                <a:cs typeface="+mn-ea"/>
                <a:sym typeface="+mn-lt"/>
              </a:rPr>
              <a:t>0</a:t>
            </a:r>
            <a:r>
              <a:rPr lang="zh-CN" altLang="en-US" sz="2100" dirty="0">
                <a:solidFill>
                  <a:schemeClr val="accent1"/>
                </a:solidFill>
                <a:cs typeface="+mn-ea"/>
                <a:sym typeface="+mn-lt"/>
              </a:rPr>
              <a:t>相对应的位构成了主机号</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EDB299AF-94CB-078D-0806-A419CEAC429B}"/>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0509610A-54DF-3BFE-024B-F77F246CEA6E}"/>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0A958A94-E206-BA06-AF81-B85D052B127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102</a:t>
            </a:fld>
            <a:endParaRPr lang="en-US">
              <a:cs typeface="+mn-ea"/>
              <a:sym typeface="+mn-lt"/>
            </a:endParaRPr>
          </a:p>
        </p:txBody>
      </p:sp>
      <p:graphicFrame>
        <p:nvGraphicFramePr>
          <p:cNvPr id="9" name="表格 9">
            <a:extLst>
              <a:ext uri="{FF2B5EF4-FFF2-40B4-BE49-F238E27FC236}">
                <a16:creationId xmlns:a16="http://schemas.microsoft.com/office/drawing/2014/main" id="{BFEA5D09-0C49-E209-DDAE-7D2F561C709E}"/>
              </a:ext>
            </a:extLst>
          </p:cNvPr>
          <p:cNvGraphicFramePr>
            <a:graphicFrameLocks noGrp="1"/>
          </p:cNvGraphicFramePr>
          <p:nvPr>
            <p:extLst>
              <p:ext uri="{D42A27DB-BD31-4B8C-83A1-F6EECF244321}">
                <p14:modId xmlns:p14="http://schemas.microsoft.com/office/powerpoint/2010/main" val="3591458160"/>
              </p:ext>
            </p:extLst>
          </p:nvPr>
        </p:nvGraphicFramePr>
        <p:xfrm>
          <a:off x="2852271" y="5204573"/>
          <a:ext cx="5837145" cy="390398"/>
        </p:xfrm>
        <a:graphic>
          <a:graphicData uri="http://schemas.openxmlformats.org/drawingml/2006/table">
            <a:tbl>
              <a:tblPr firstRow="1" bandRow="1">
                <a:tableStyleId>{5C22544A-7EE6-4342-B048-85BDC9FD1C3A}</a:tableStyleId>
              </a:tblPr>
              <a:tblGrid>
                <a:gridCol w="1545732">
                  <a:extLst>
                    <a:ext uri="{9D8B030D-6E8A-4147-A177-3AD203B41FA5}">
                      <a16:colId xmlns:a16="http://schemas.microsoft.com/office/drawing/2014/main" val="2676044176"/>
                    </a:ext>
                  </a:extLst>
                </a:gridCol>
                <a:gridCol w="1545732">
                  <a:extLst>
                    <a:ext uri="{9D8B030D-6E8A-4147-A177-3AD203B41FA5}">
                      <a16:colId xmlns:a16="http://schemas.microsoft.com/office/drawing/2014/main" val="1015548974"/>
                    </a:ext>
                  </a:extLst>
                </a:gridCol>
                <a:gridCol w="1545732">
                  <a:extLst>
                    <a:ext uri="{9D8B030D-6E8A-4147-A177-3AD203B41FA5}">
                      <a16:colId xmlns:a16="http://schemas.microsoft.com/office/drawing/2014/main" val="1995891074"/>
                    </a:ext>
                  </a:extLst>
                </a:gridCol>
                <a:gridCol w="1199949">
                  <a:extLst>
                    <a:ext uri="{9D8B030D-6E8A-4147-A177-3AD203B41FA5}">
                      <a16:colId xmlns:a16="http://schemas.microsoft.com/office/drawing/2014/main" val="1357576440"/>
                    </a:ext>
                  </a:extLst>
                </a:gridCol>
              </a:tblGrid>
              <a:tr h="370840">
                <a:tc>
                  <a:txBody>
                    <a:bodyPr/>
                    <a:lstStyle/>
                    <a:p>
                      <a:pPr algn="ct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00000000</a:t>
                      </a:r>
                      <a:endParaRPr lang="zh-CN" altLang="en-US" dirty="0">
                        <a:latin typeface="+mn-lt"/>
                        <a:ea typeface="+mn-ea"/>
                        <a:cs typeface="+mn-ea"/>
                        <a:sym typeface="+mn-lt"/>
                      </a:endParaRPr>
                    </a:p>
                  </a:txBody>
                  <a:tcPr>
                    <a:solidFill>
                      <a:srgbClr val="00B0F0"/>
                    </a:solidFill>
                  </a:tcPr>
                </a:tc>
                <a:extLst>
                  <a:ext uri="{0D108BD9-81ED-4DB2-BD59-A6C34878D82A}">
                    <a16:rowId xmlns:a16="http://schemas.microsoft.com/office/drawing/2014/main" val="2080086537"/>
                  </a:ext>
                </a:extLst>
              </a:tr>
            </a:tbl>
          </a:graphicData>
        </a:graphic>
      </p:graphicFrame>
      <p:graphicFrame>
        <p:nvGraphicFramePr>
          <p:cNvPr id="10" name="表格 9">
            <a:extLst>
              <a:ext uri="{FF2B5EF4-FFF2-40B4-BE49-F238E27FC236}">
                <a16:creationId xmlns:a16="http://schemas.microsoft.com/office/drawing/2014/main" id="{45CD5F11-CC37-7F2B-7282-F98F3DADFF12}"/>
              </a:ext>
            </a:extLst>
          </p:cNvPr>
          <p:cNvGraphicFramePr>
            <a:graphicFrameLocks noGrp="1"/>
          </p:cNvGraphicFramePr>
          <p:nvPr>
            <p:extLst>
              <p:ext uri="{D42A27DB-BD31-4B8C-83A1-F6EECF244321}">
                <p14:modId xmlns:p14="http://schemas.microsoft.com/office/powerpoint/2010/main" val="993372448"/>
              </p:ext>
            </p:extLst>
          </p:nvPr>
        </p:nvGraphicFramePr>
        <p:xfrm>
          <a:off x="2852271" y="5727700"/>
          <a:ext cx="5837145" cy="390398"/>
        </p:xfrm>
        <a:graphic>
          <a:graphicData uri="http://schemas.openxmlformats.org/drawingml/2006/table">
            <a:tbl>
              <a:tblPr firstRow="1" bandRow="1">
                <a:tableStyleId>{5C22544A-7EE6-4342-B048-85BDC9FD1C3A}</a:tableStyleId>
              </a:tblPr>
              <a:tblGrid>
                <a:gridCol w="1545732">
                  <a:extLst>
                    <a:ext uri="{9D8B030D-6E8A-4147-A177-3AD203B41FA5}">
                      <a16:colId xmlns:a16="http://schemas.microsoft.com/office/drawing/2014/main" val="2676044176"/>
                    </a:ext>
                  </a:extLst>
                </a:gridCol>
                <a:gridCol w="1545732">
                  <a:extLst>
                    <a:ext uri="{9D8B030D-6E8A-4147-A177-3AD203B41FA5}">
                      <a16:colId xmlns:a16="http://schemas.microsoft.com/office/drawing/2014/main" val="1015548974"/>
                    </a:ext>
                  </a:extLst>
                </a:gridCol>
                <a:gridCol w="1545732">
                  <a:extLst>
                    <a:ext uri="{9D8B030D-6E8A-4147-A177-3AD203B41FA5}">
                      <a16:colId xmlns:a16="http://schemas.microsoft.com/office/drawing/2014/main" val="1995891074"/>
                    </a:ext>
                  </a:extLst>
                </a:gridCol>
                <a:gridCol w="1199949">
                  <a:extLst>
                    <a:ext uri="{9D8B030D-6E8A-4147-A177-3AD203B41FA5}">
                      <a16:colId xmlns:a16="http://schemas.microsoft.com/office/drawing/2014/main" val="1357576440"/>
                    </a:ext>
                  </a:extLst>
                </a:gridCol>
              </a:tblGrid>
              <a:tr h="370840">
                <a:tc>
                  <a:txBody>
                    <a:bodyPr/>
                    <a:lstStyle/>
                    <a:p>
                      <a:pPr algn="ctr">
                        <a:lnSpc>
                          <a:spcPct val="120000"/>
                        </a:lnSpc>
                        <a:spcBef>
                          <a:spcPts val="0"/>
                        </a:spcBef>
                        <a:spcAft>
                          <a:spcPts val="0"/>
                        </a:spcAft>
                      </a:pPr>
                      <a:r>
                        <a:rPr lang="en-US" altLang="zh-CN" dirty="0">
                          <a:latin typeface="+mn-lt"/>
                          <a:ea typeface="+mn-ea"/>
                          <a:cs typeface="+mn-ea"/>
                          <a:sym typeface="+mn-lt"/>
                        </a:rPr>
                        <a:t>172</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16</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0</a:t>
                      </a:r>
                      <a:endParaRPr lang="zh-CN" altLang="en-US" dirty="0">
                        <a:latin typeface="+mn-lt"/>
                        <a:ea typeface="+mn-ea"/>
                        <a:cs typeface="+mn-ea"/>
                        <a:sym typeface="+mn-lt"/>
                      </a:endParaRPr>
                    </a:p>
                  </a:txBody>
                  <a:tcPr>
                    <a:solidFill>
                      <a:srgbClr val="00B0F0"/>
                    </a:solidFill>
                  </a:tcPr>
                </a:tc>
                <a:extLst>
                  <a:ext uri="{0D108BD9-81ED-4DB2-BD59-A6C34878D82A}">
                    <a16:rowId xmlns:a16="http://schemas.microsoft.com/office/drawing/2014/main" val="2080086537"/>
                  </a:ext>
                </a:extLst>
              </a:tr>
            </a:tbl>
          </a:graphicData>
        </a:graphic>
      </p:graphicFrame>
      <p:graphicFrame>
        <p:nvGraphicFramePr>
          <p:cNvPr id="11" name="表格 9">
            <a:extLst>
              <a:ext uri="{FF2B5EF4-FFF2-40B4-BE49-F238E27FC236}">
                <a16:creationId xmlns:a16="http://schemas.microsoft.com/office/drawing/2014/main" id="{3E5C4090-379C-7A96-F30C-C62F59891A20}"/>
              </a:ext>
            </a:extLst>
          </p:cNvPr>
          <p:cNvGraphicFramePr>
            <a:graphicFrameLocks noGrp="1"/>
          </p:cNvGraphicFramePr>
          <p:nvPr>
            <p:extLst>
              <p:ext uri="{D42A27DB-BD31-4B8C-83A1-F6EECF244321}">
                <p14:modId xmlns:p14="http://schemas.microsoft.com/office/powerpoint/2010/main" val="3058910173"/>
              </p:ext>
            </p:extLst>
          </p:nvPr>
        </p:nvGraphicFramePr>
        <p:xfrm>
          <a:off x="2852271" y="4685177"/>
          <a:ext cx="5837145" cy="390398"/>
        </p:xfrm>
        <a:graphic>
          <a:graphicData uri="http://schemas.openxmlformats.org/drawingml/2006/table">
            <a:tbl>
              <a:tblPr firstRow="1" bandRow="1">
                <a:tableStyleId>{5C22544A-7EE6-4342-B048-85BDC9FD1C3A}</a:tableStyleId>
              </a:tblPr>
              <a:tblGrid>
                <a:gridCol w="1545732">
                  <a:extLst>
                    <a:ext uri="{9D8B030D-6E8A-4147-A177-3AD203B41FA5}">
                      <a16:colId xmlns:a16="http://schemas.microsoft.com/office/drawing/2014/main" val="2676044176"/>
                    </a:ext>
                  </a:extLst>
                </a:gridCol>
                <a:gridCol w="1545732">
                  <a:extLst>
                    <a:ext uri="{9D8B030D-6E8A-4147-A177-3AD203B41FA5}">
                      <a16:colId xmlns:a16="http://schemas.microsoft.com/office/drawing/2014/main" val="1015548974"/>
                    </a:ext>
                  </a:extLst>
                </a:gridCol>
                <a:gridCol w="1545732">
                  <a:extLst>
                    <a:ext uri="{9D8B030D-6E8A-4147-A177-3AD203B41FA5}">
                      <a16:colId xmlns:a16="http://schemas.microsoft.com/office/drawing/2014/main" val="1995891074"/>
                    </a:ext>
                  </a:extLst>
                </a:gridCol>
                <a:gridCol w="1199949">
                  <a:extLst>
                    <a:ext uri="{9D8B030D-6E8A-4147-A177-3AD203B41FA5}">
                      <a16:colId xmlns:a16="http://schemas.microsoft.com/office/drawing/2014/main" val="1357576440"/>
                    </a:ext>
                  </a:extLst>
                </a:gridCol>
              </a:tblGrid>
              <a:tr h="370840">
                <a:tc>
                  <a:txBody>
                    <a:bodyPr/>
                    <a:lstStyle/>
                    <a:p>
                      <a:pPr algn="ctr">
                        <a:lnSpc>
                          <a:spcPct val="120000"/>
                        </a:lnSpc>
                        <a:spcBef>
                          <a:spcPts val="0"/>
                        </a:spcBef>
                        <a:spcAft>
                          <a:spcPts val="0"/>
                        </a:spcAft>
                      </a:pPr>
                      <a:r>
                        <a:rPr lang="en-US" altLang="zh-CN" dirty="0">
                          <a:latin typeface="+mn-lt"/>
                          <a:ea typeface="+mn-ea"/>
                          <a:cs typeface="+mn-ea"/>
                          <a:sym typeface="+mn-lt"/>
                        </a:rPr>
                        <a:t>172</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16</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10</a:t>
                      </a:r>
                      <a:endParaRPr lang="zh-CN" altLang="en-US" dirty="0">
                        <a:latin typeface="+mn-lt"/>
                        <a:ea typeface="+mn-ea"/>
                        <a:cs typeface="+mn-ea"/>
                        <a:sym typeface="+mn-lt"/>
                      </a:endParaRPr>
                    </a:p>
                  </a:txBody>
                  <a:tcPr>
                    <a:solidFill>
                      <a:srgbClr val="00B0F0"/>
                    </a:solidFill>
                  </a:tcPr>
                </a:tc>
                <a:extLst>
                  <a:ext uri="{0D108BD9-81ED-4DB2-BD59-A6C34878D82A}">
                    <a16:rowId xmlns:a16="http://schemas.microsoft.com/office/drawing/2014/main" val="2080086537"/>
                  </a:ext>
                </a:extLst>
              </a:tr>
            </a:tbl>
          </a:graphicData>
        </a:graphic>
      </p:graphicFrame>
      <p:graphicFrame>
        <p:nvGraphicFramePr>
          <p:cNvPr id="12" name="表格 9">
            <a:extLst>
              <a:ext uri="{FF2B5EF4-FFF2-40B4-BE49-F238E27FC236}">
                <a16:creationId xmlns:a16="http://schemas.microsoft.com/office/drawing/2014/main" id="{B104A054-5A14-1949-E143-53449678CE21}"/>
              </a:ext>
            </a:extLst>
          </p:cNvPr>
          <p:cNvGraphicFramePr>
            <a:graphicFrameLocks noGrp="1"/>
          </p:cNvGraphicFramePr>
          <p:nvPr>
            <p:extLst>
              <p:ext uri="{D42A27DB-BD31-4B8C-83A1-F6EECF244321}">
                <p14:modId xmlns:p14="http://schemas.microsoft.com/office/powerpoint/2010/main" val="3918269805"/>
              </p:ext>
            </p:extLst>
          </p:nvPr>
        </p:nvGraphicFramePr>
        <p:xfrm>
          <a:off x="2852271" y="3976757"/>
          <a:ext cx="5837145" cy="390398"/>
        </p:xfrm>
        <a:graphic>
          <a:graphicData uri="http://schemas.openxmlformats.org/drawingml/2006/table">
            <a:tbl>
              <a:tblPr firstRow="1" bandRow="1">
                <a:tableStyleId>{5C22544A-7EE6-4342-B048-85BDC9FD1C3A}</a:tableStyleId>
              </a:tblPr>
              <a:tblGrid>
                <a:gridCol w="1545732">
                  <a:extLst>
                    <a:ext uri="{9D8B030D-6E8A-4147-A177-3AD203B41FA5}">
                      <a16:colId xmlns:a16="http://schemas.microsoft.com/office/drawing/2014/main" val="2676044176"/>
                    </a:ext>
                  </a:extLst>
                </a:gridCol>
                <a:gridCol w="1545732">
                  <a:extLst>
                    <a:ext uri="{9D8B030D-6E8A-4147-A177-3AD203B41FA5}">
                      <a16:colId xmlns:a16="http://schemas.microsoft.com/office/drawing/2014/main" val="1015548974"/>
                    </a:ext>
                  </a:extLst>
                </a:gridCol>
                <a:gridCol w="1545732">
                  <a:extLst>
                    <a:ext uri="{9D8B030D-6E8A-4147-A177-3AD203B41FA5}">
                      <a16:colId xmlns:a16="http://schemas.microsoft.com/office/drawing/2014/main" val="1995891074"/>
                    </a:ext>
                  </a:extLst>
                </a:gridCol>
                <a:gridCol w="1199949">
                  <a:extLst>
                    <a:ext uri="{9D8B030D-6E8A-4147-A177-3AD203B41FA5}">
                      <a16:colId xmlns:a16="http://schemas.microsoft.com/office/drawing/2014/main" val="1357576440"/>
                    </a:ext>
                  </a:extLst>
                </a:gridCol>
              </a:tblGrid>
              <a:tr h="370840">
                <a:tc>
                  <a:txBody>
                    <a:bodyPr/>
                    <a:lstStyle/>
                    <a:p>
                      <a:pPr algn="ctr">
                        <a:lnSpc>
                          <a:spcPct val="120000"/>
                        </a:lnSpc>
                        <a:spcBef>
                          <a:spcPts val="0"/>
                        </a:spcBef>
                        <a:spcAft>
                          <a:spcPts val="0"/>
                        </a:spcAft>
                      </a:pPr>
                      <a:r>
                        <a:rPr lang="en-US" altLang="zh-CN" dirty="0">
                          <a:latin typeface="+mn-lt"/>
                          <a:ea typeface="+mn-ea"/>
                          <a:cs typeface="+mn-ea"/>
                          <a:sym typeface="+mn-lt"/>
                        </a:rPr>
                        <a:t>172</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16</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10</a:t>
                      </a:r>
                      <a:endParaRPr lang="zh-CN" altLang="en-US" dirty="0">
                        <a:latin typeface="+mn-lt"/>
                        <a:ea typeface="+mn-ea"/>
                        <a:cs typeface="+mn-ea"/>
                        <a:sym typeface="+mn-lt"/>
                      </a:endParaRPr>
                    </a:p>
                  </a:txBody>
                  <a:tcPr>
                    <a:solidFill>
                      <a:srgbClr val="00B0F0"/>
                    </a:solidFill>
                  </a:tcPr>
                </a:tc>
                <a:extLst>
                  <a:ext uri="{0D108BD9-81ED-4DB2-BD59-A6C34878D82A}">
                    <a16:rowId xmlns:a16="http://schemas.microsoft.com/office/drawing/2014/main" val="2080086537"/>
                  </a:ext>
                </a:extLst>
              </a:tr>
            </a:tbl>
          </a:graphicData>
        </a:graphic>
      </p:graphicFrame>
      <p:cxnSp>
        <p:nvCxnSpPr>
          <p:cNvPr id="14" name="直接连接符 13">
            <a:extLst>
              <a:ext uri="{FF2B5EF4-FFF2-40B4-BE49-F238E27FC236}">
                <a16:creationId xmlns:a16="http://schemas.microsoft.com/office/drawing/2014/main" id="{79FE88A8-789C-562E-D9E9-CAB90C93F5A6}"/>
              </a:ext>
            </a:extLst>
          </p:cNvPr>
          <p:cNvCxnSpPr/>
          <p:nvPr/>
        </p:nvCxnSpPr>
        <p:spPr>
          <a:xfrm>
            <a:off x="2870200" y="3770569"/>
            <a:ext cx="0" cy="206188"/>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F2A52D-05B3-D2B2-4869-B8C53EC7EACF}"/>
              </a:ext>
            </a:extLst>
          </p:cNvPr>
          <p:cNvCxnSpPr/>
          <p:nvPr/>
        </p:nvCxnSpPr>
        <p:spPr>
          <a:xfrm>
            <a:off x="2870200" y="4478989"/>
            <a:ext cx="0" cy="206188"/>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79B8A39-F3E7-56D3-A193-CC205BCC8490}"/>
              </a:ext>
            </a:extLst>
          </p:cNvPr>
          <p:cNvCxnSpPr/>
          <p:nvPr/>
        </p:nvCxnSpPr>
        <p:spPr>
          <a:xfrm>
            <a:off x="5949577" y="3770569"/>
            <a:ext cx="0" cy="206188"/>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850B57B5-2884-A114-F734-0BAF7BB2331C}"/>
              </a:ext>
            </a:extLst>
          </p:cNvPr>
          <p:cNvCxnSpPr/>
          <p:nvPr/>
        </p:nvCxnSpPr>
        <p:spPr>
          <a:xfrm>
            <a:off x="8681946" y="3770569"/>
            <a:ext cx="0" cy="206188"/>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2014413-D565-3558-76AB-C0E629DD5F4C}"/>
              </a:ext>
            </a:extLst>
          </p:cNvPr>
          <p:cNvCxnSpPr/>
          <p:nvPr/>
        </p:nvCxnSpPr>
        <p:spPr>
          <a:xfrm>
            <a:off x="5937624" y="4478989"/>
            <a:ext cx="0" cy="206188"/>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8600D49B-2A91-E429-CDC7-09FB1AF58C28}"/>
              </a:ext>
            </a:extLst>
          </p:cNvPr>
          <p:cNvCxnSpPr/>
          <p:nvPr/>
        </p:nvCxnSpPr>
        <p:spPr>
          <a:xfrm>
            <a:off x="7479178" y="4478989"/>
            <a:ext cx="0" cy="20618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8DAA965D-B018-0A3D-4021-6F7D97A14112}"/>
              </a:ext>
            </a:extLst>
          </p:cNvPr>
          <p:cNvCxnSpPr/>
          <p:nvPr/>
        </p:nvCxnSpPr>
        <p:spPr>
          <a:xfrm>
            <a:off x="8669617" y="4478989"/>
            <a:ext cx="0" cy="206188"/>
          </a:xfrm>
          <a:prstGeom prst="line">
            <a:avLst/>
          </a:prstGeom>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7A68AC05-5732-B99E-4F2F-67BC2528FE73}"/>
              </a:ext>
            </a:extLst>
          </p:cNvPr>
          <p:cNvCxnSpPr>
            <a:cxnSpLocks/>
          </p:cNvCxnSpPr>
          <p:nvPr/>
        </p:nvCxnSpPr>
        <p:spPr>
          <a:xfrm>
            <a:off x="5949577" y="4586565"/>
            <a:ext cx="1529601" cy="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7EEFEE38-A416-96E9-4595-E79B25F79F7C}"/>
              </a:ext>
            </a:extLst>
          </p:cNvPr>
          <p:cNvCxnSpPr>
            <a:cxnSpLocks/>
          </p:cNvCxnSpPr>
          <p:nvPr/>
        </p:nvCxnSpPr>
        <p:spPr>
          <a:xfrm>
            <a:off x="2870200" y="3873870"/>
            <a:ext cx="3079377" cy="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28" name="直接连接符 27">
            <a:extLst>
              <a:ext uri="{FF2B5EF4-FFF2-40B4-BE49-F238E27FC236}">
                <a16:creationId xmlns:a16="http://schemas.microsoft.com/office/drawing/2014/main" id="{58ACEA9F-0D19-0CF6-12E1-749E5F11C928}"/>
              </a:ext>
            </a:extLst>
          </p:cNvPr>
          <p:cNvCxnSpPr>
            <a:cxnSpLocks/>
          </p:cNvCxnSpPr>
          <p:nvPr/>
        </p:nvCxnSpPr>
        <p:spPr>
          <a:xfrm>
            <a:off x="5949577" y="3873870"/>
            <a:ext cx="2732369" cy="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31" name="直接连接符 30">
            <a:extLst>
              <a:ext uri="{FF2B5EF4-FFF2-40B4-BE49-F238E27FC236}">
                <a16:creationId xmlns:a16="http://schemas.microsoft.com/office/drawing/2014/main" id="{373CEE4B-8CE8-EBAE-C4BE-146A533E08E3}"/>
              </a:ext>
            </a:extLst>
          </p:cNvPr>
          <p:cNvCxnSpPr>
            <a:cxnSpLocks/>
          </p:cNvCxnSpPr>
          <p:nvPr/>
        </p:nvCxnSpPr>
        <p:spPr>
          <a:xfrm>
            <a:off x="2870200" y="4586565"/>
            <a:ext cx="3079377" cy="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547D87BD-C01C-72F6-4538-8E4D59634249}"/>
              </a:ext>
            </a:extLst>
          </p:cNvPr>
          <p:cNvCxnSpPr>
            <a:cxnSpLocks/>
          </p:cNvCxnSpPr>
          <p:nvPr/>
        </p:nvCxnSpPr>
        <p:spPr>
          <a:xfrm>
            <a:off x="7488142" y="4586565"/>
            <a:ext cx="1179605" cy="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37" name="文本框 36">
            <a:extLst>
              <a:ext uri="{FF2B5EF4-FFF2-40B4-BE49-F238E27FC236}">
                <a16:creationId xmlns:a16="http://schemas.microsoft.com/office/drawing/2014/main" id="{491865BF-C652-EFC9-58C8-2AE243D402D2}"/>
              </a:ext>
            </a:extLst>
          </p:cNvPr>
          <p:cNvSpPr txBox="1"/>
          <p:nvPr/>
        </p:nvSpPr>
        <p:spPr>
          <a:xfrm>
            <a:off x="4051617" y="4373704"/>
            <a:ext cx="723275" cy="328551"/>
          </a:xfrm>
          <a:prstGeom prst="rect">
            <a:avLst/>
          </a:prstGeom>
          <a:solidFill>
            <a:schemeClr val="bg1"/>
          </a:solidFill>
        </p:spPr>
        <p:txBody>
          <a:bodyPr wrap="none" rtlCol="0">
            <a:spAutoFit/>
          </a:bodyPr>
          <a:lstStyle/>
          <a:p>
            <a:pPr>
              <a:lnSpc>
                <a:spcPct val="120000"/>
              </a:lnSpc>
            </a:pPr>
            <a:r>
              <a:rPr lang="zh-CN" altLang="en-US" sz="1400" dirty="0">
                <a:cs typeface="+mn-ea"/>
                <a:sym typeface="+mn-lt"/>
              </a:rPr>
              <a:t>网络号</a:t>
            </a:r>
          </a:p>
        </p:txBody>
      </p:sp>
      <p:sp>
        <p:nvSpPr>
          <p:cNvPr id="38" name="文本框 37">
            <a:extLst>
              <a:ext uri="{FF2B5EF4-FFF2-40B4-BE49-F238E27FC236}">
                <a16:creationId xmlns:a16="http://schemas.microsoft.com/office/drawing/2014/main" id="{E358DF45-FEB6-E15F-23FA-3B582090EE2B}"/>
              </a:ext>
            </a:extLst>
          </p:cNvPr>
          <p:cNvSpPr txBox="1"/>
          <p:nvPr/>
        </p:nvSpPr>
        <p:spPr>
          <a:xfrm>
            <a:off x="7716306" y="4373704"/>
            <a:ext cx="723275" cy="328551"/>
          </a:xfrm>
          <a:prstGeom prst="rect">
            <a:avLst/>
          </a:prstGeom>
          <a:solidFill>
            <a:schemeClr val="bg1"/>
          </a:solidFill>
        </p:spPr>
        <p:txBody>
          <a:bodyPr wrap="none" rtlCol="0">
            <a:spAutoFit/>
          </a:bodyPr>
          <a:lstStyle/>
          <a:p>
            <a:pPr>
              <a:lnSpc>
                <a:spcPct val="120000"/>
              </a:lnSpc>
            </a:pPr>
            <a:r>
              <a:rPr lang="zh-CN" altLang="en-US" sz="1400" dirty="0">
                <a:cs typeface="+mn-ea"/>
                <a:sym typeface="+mn-lt"/>
              </a:rPr>
              <a:t>主机号</a:t>
            </a:r>
          </a:p>
        </p:txBody>
      </p:sp>
      <p:sp>
        <p:nvSpPr>
          <p:cNvPr id="39" name="文本框 38">
            <a:extLst>
              <a:ext uri="{FF2B5EF4-FFF2-40B4-BE49-F238E27FC236}">
                <a16:creationId xmlns:a16="http://schemas.microsoft.com/office/drawing/2014/main" id="{7F629280-3F77-F7FA-8C54-B64CAC0CDA83}"/>
              </a:ext>
            </a:extLst>
          </p:cNvPr>
          <p:cNvSpPr txBox="1"/>
          <p:nvPr/>
        </p:nvSpPr>
        <p:spPr>
          <a:xfrm>
            <a:off x="6346764" y="4373704"/>
            <a:ext cx="723275" cy="328551"/>
          </a:xfrm>
          <a:prstGeom prst="rect">
            <a:avLst/>
          </a:prstGeom>
          <a:solidFill>
            <a:schemeClr val="bg1"/>
          </a:solidFill>
        </p:spPr>
        <p:txBody>
          <a:bodyPr wrap="none" rtlCol="0">
            <a:spAutoFit/>
          </a:bodyPr>
          <a:lstStyle/>
          <a:p>
            <a:pPr>
              <a:lnSpc>
                <a:spcPct val="120000"/>
              </a:lnSpc>
            </a:pPr>
            <a:r>
              <a:rPr lang="zh-CN" altLang="en-US" sz="1400" dirty="0">
                <a:cs typeface="+mn-ea"/>
                <a:sym typeface="+mn-lt"/>
              </a:rPr>
              <a:t>子网号</a:t>
            </a:r>
          </a:p>
        </p:txBody>
      </p:sp>
      <p:sp>
        <p:nvSpPr>
          <p:cNvPr id="41" name="文本框 40">
            <a:extLst>
              <a:ext uri="{FF2B5EF4-FFF2-40B4-BE49-F238E27FC236}">
                <a16:creationId xmlns:a16="http://schemas.microsoft.com/office/drawing/2014/main" id="{536A87DB-8096-7FAF-D13E-226EC30F5329}"/>
              </a:ext>
            </a:extLst>
          </p:cNvPr>
          <p:cNvSpPr txBox="1"/>
          <p:nvPr/>
        </p:nvSpPr>
        <p:spPr>
          <a:xfrm>
            <a:off x="7099612" y="3661772"/>
            <a:ext cx="723275" cy="328551"/>
          </a:xfrm>
          <a:prstGeom prst="rect">
            <a:avLst/>
          </a:prstGeom>
          <a:solidFill>
            <a:schemeClr val="bg1"/>
          </a:solidFill>
        </p:spPr>
        <p:txBody>
          <a:bodyPr wrap="none" rtlCol="0">
            <a:spAutoFit/>
          </a:bodyPr>
          <a:lstStyle/>
          <a:p>
            <a:pPr>
              <a:lnSpc>
                <a:spcPct val="120000"/>
              </a:lnSpc>
            </a:pPr>
            <a:r>
              <a:rPr lang="zh-CN" altLang="en-US" sz="1400" dirty="0">
                <a:cs typeface="+mn-ea"/>
                <a:sym typeface="+mn-lt"/>
              </a:rPr>
              <a:t>主机号</a:t>
            </a:r>
          </a:p>
        </p:txBody>
      </p:sp>
      <p:sp>
        <p:nvSpPr>
          <p:cNvPr id="42" name="文本框 41">
            <a:extLst>
              <a:ext uri="{FF2B5EF4-FFF2-40B4-BE49-F238E27FC236}">
                <a16:creationId xmlns:a16="http://schemas.microsoft.com/office/drawing/2014/main" id="{1EA40010-2E1C-E1ED-6F34-93C785E3AE1C}"/>
              </a:ext>
            </a:extLst>
          </p:cNvPr>
          <p:cNvSpPr txBox="1"/>
          <p:nvPr/>
        </p:nvSpPr>
        <p:spPr>
          <a:xfrm>
            <a:off x="4051617" y="3661772"/>
            <a:ext cx="723275" cy="328551"/>
          </a:xfrm>
          <a:prstGeom prst="rect">
            <a:avLst/>
          </a:prstGeom>
          <a:solidFill>
            <a:schemeClr val="bg1"/>
          </a:solidFill>
        </p:spPr>
        <p:txBody>
          <a:bodyPr wrap="none" rtlCol="0">
            <a:spAutoFit/>
          </a:bodyPr>
          <a:lstStyle/>
          <a:p>
            <a:pPr>
              <a:lnSpc>
                <a:spcPct val="120000"/>
              </a:lnSpc>
            </a:pPr>
            <a:r>
              <a:rPr lang="zh-CN" altLang="en-US" sz="1400" dirty="0">
                <a:cs typeface="+mn-ea"/>
                <a:sym typeface="+mn-lt"/>
              </a:rPr>
              <a:t>网络号</a:t>
            </a:r>
          </a:p>
        </p:txBody>
      </p:sp>
      <p:sp>
        <p:nvSpPr>
          <p:cNvPr id="43" name="文本框 42">
            <a:extLst>
              <a:ext uri="{FF2B5EF4-FFF2-40B4-BE49-F238E27FC236}">
                <a16:creationId xmlns:a16="http://schemas.microsoft.com/office/drawing/2014/main" id="{2E85E4D4-AE4B-0612-A21D-54D26514231E}"/>
              </a:ext>
            </a:extLst>
          </p:cNvPr>
          <p:cNvSpPr txBox="1"/>
          <p:nvPr/>
        </p:nvSpPr>
        <p:spPr>
          <a:xfrm>
            <a:off x="1144494" y="5718211"/>
            <a:ext cx="1800493" cy="396134"/>
          </a:xfrm>
          <a:prstGeom prst="rect">
            <a:avLst/>
          </a:prstGeom>
          <a:noFill/>
        </p:spPr>
        <p:txBody>
          <a:bodyPr wrap="none" rtlCol="0">
            <a:spAutoFit/>
          </a:bodyPr>
          <a:lstStyle/>
          <a:p>
            <a:pPr>
              <a:lnSpc>
                <a:spcPct val="120000"/>
              </a:lnSpc>
            </a:pPr>
            <a:r>
              <a:rPr lang="zh-CN" altLang="en-US" dirty="0">
                <a:cs typeface="+mn-ea"/>
                <a:sym typeface="+mn-lt"/>
              </a:rPr>
              <a:t>子网的网络地址</a:t>
            </a:r>
          </a:p>
        </p:txBody>
      </p:sp>
      <p:sp>
        <p:nvSpPr>
          <p:cNvPr id="44" name="文本框 43">
            <a:extLst>
              <a:ext uri="{FF2B5EF4-FFF2-40B4-BE49-F238E27FC236}">
                <a16:creationId xmlns:a16="http://schemas.microsoft.com/office/drawing/2014/main" id="{609DD2A2-6384-9C10-5C9A-F0AA2A0D8518}"/>
              </a:ext>
            </a:extLst>
          </p:cNvPr>
          <p:cNvSpPr txBox="1"/>
          <p:nvPr/>
        </p:nvSpPr>
        <p:spPr>
          <a:xfrm>
            <a:off x="1144494" y="5200323"/>
            <a:ext cx="1107996" cy="396134"/>
          </a:xfrm>
          <a:prstGeom prst="rect">
            <a:avLst/>
          </a:prstGeom>
          <a:noFill/>
        </p:spPr>
        <p:txBody>
          <a:bodyPr wrap="none" rtlCol="0">
            <a:spAutoFit/>
          </a:bodyPr>
          <a:lstStyle/>
          <a:p>
            <a:pPr>
              <a:lnSpc>
                <a:spcPct val="120000"/>
              </a:lnSpc>
            </a:pPr>
            <a:r>
              <a:rPr lang="zh-CN" altLang="en-US" dirty="0">
                <a:cs typeface="+mn-ea"/>
                <a:sym typeface="+mn-lt"/>
              </a:rPr>
              <a:t>子网掩码</a:t>
            </a:r>
          </a:p>
        </p:txBody>
      </p:sp>
      <p:sp>
        <p:nvSpPr>
          <p:cNvPr id="45" name="文本框 44">
            <a:extLst>
              <a:ext uri="{FF2B5EF4-FFF2-40B4-BE49-F238E27FC236}">
                <a16:creationId xmlns:a16="http://schemas.microsoft.com/office/drawing/2014/main" id="{1EE8A2B0-8FC0-7968-819B-F5A02ABC35F3}"/>
              </a:ext>
            </a:extLst>
          </p:cNvPr>
          <p:cNvSpPr txBox="1"/>
          <p:nvPr/>
        </p:nvSpPr>
        <p:spPr>
          <a:xfrm>
            <a:off x="1144494" y="4689392"/>
            <a:ext cx="1326004" cy="396134"/>
          </a:xfrm>
          <a:prstGeom prst="rect">
            <a:avLst/>
          </a:prstGeom>
          <a:noFill/>
        </p:spPr>
        <p:txBody>
          <a:bodyPr wrap="none" rtlCol="0">
            <a:spAutoFit/>
          </a:bodyPr>
          <a:lstStyle/>
          <a:p>
            <a:pPr>
              <a:lnSpc>
                <a:spcPct val="120000"/>
              </a:lnSpc>
            </a:pPr>
            <a:r>
              <a:rPr lang="zh-CN" altLang="en-US" dirty="0">
                <a:cs typeface="+mn-ea"/>
                <a:sym typeface="+mn-lt"/>
              </a:rPr>
              <a:t>三级</a:t>
            </a:r>
            <a:r>
              <a:rPr lang="en-US" altLang="zh-CN" dirty="0">
                <a:cs typeface="+mn-ea"/>
                <a:sym typeface="+mn-lt"/>
              </a:rPr>
              <a:t>IP</a:t>
            </a:r>
            <a:r>
              <a:rPr lang="zh-CN" altLang="en-US" dirty="0">
                <a:cs typeface="+mn-ea"/>
                <a:sym typeface="+mn-lt"/>
              </a:rPr>
              <a:t>地址</a:t>
            </a:r>
          </a:p>
        </p:txBody>
      </p:sp>
      <p:sp>
        <p:nvSpPr>
          <p:cNvPr id="46" name="文本框 45">
            <a:extLst>
              <a:ext uri="{FF2B5EF4-FFF2-40B4-BE49-F238E27FC236}">
                <a16:creationId xmlns:a16="http://schemas.microsoft.com/office/drawing/2014/main" id="{325EC881-CD6D-ABC3-732F-481B575F1AB2}"/>
              </a:ext>
            </a:extLst>
          </p:cNvPr>
          <p:cNvSpPr txBox="1"/>
          <p:nvPr/>
        </p:nvSpPr>
        <p:spPr>
          <a:xfrm>
            <a:off x="1144494" y="3970685"/>
            <a:ext cx="1326004" cy="396134"/>
          </a:xfrm>
          <a:prstGeom prst="rect">
            <a:avLst/>
          </a:prstGeom>
          <a:noFill/>
        </p:spPr>
        <p:txBody>
          <a:bodyPr wrap="none" rtlCol="0">
            <a:spAutoFit/>
          </a:bodyPr>
          <a:lstStyle/>
          <a:p>
            <a:pPr>
              <a:lnSpc>
                <a:spcPct val="120000"/>
              </a:lnSpc>
            </a:pPr>
            <a:r>
              <a:rPr lang="zh-CN" altLang="en-US" dirty="0">
                <a:cs typeface="+mn-ea"/>
                <a:sym typeface="+mn-lt"/>
              </a:rPr>
              <a:t>两级</a:t>
            </a:r>
            <a:r>
              <a:rPr lang="en-US" altLang="zh-CN" dirty="0">
                <a:cs typeface="+mn-ea"/>
                <a:sym typeface="+mn-lt"/>
              </a:rPr>
              <a:t>IP</a:t>
            </a:r>
            <a:r>
              <a:rPr lang="zh-CN" altLang="en-US" dirty="0">
                <a:cs typeface="+mn-ea"/>
                <a:sym typeface="+mn-lt"/>
              </a:rPr>
              <a:t>地址</a:t>
            </a:r>
          </a:p>
        </p:txBody>
      </p:sp>
    </p:spTree>
    <p:custDataLst>
      <p:tags r:id="rId1"/>
    </p:custDataLst>
    <p:extLst>
      <p:ext uri="{BB962C8B-B14F-4D97-AF65-F5344CB8AC3E}">
        <p14:creationId xmlns:p14="http://schemas.microsoft.com/office/powerpoint/2010/main" val="33982457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子网掩码的应用</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6076576" cy="5003800"/>
          </a:xfrm>
        </p:spPr>
        <p:txBody>
          <a:bodyPr vert="horz" lIns="91440" tIns="45720" rIns="91440" bIns="45720" rtlCol="0">
            <a:normAutofit fontScale="92500" lnSpcReduction="2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路由器之间通告路由信息时，每条路由信息都需要携带掩码</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路由表中的路由信息需要有掩码信息</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通过</a:t>
            </a:r>
            <a:r>
              <a:rPr lang="en-US" altLang="zh-CN" sz="2400" dirty="0">
                <a:solidFill>
                  <a:schemeClr val="accent1"/>
                </a:solidFill>
                <a:cs typeface="+mn-ea"/>
                <a:sym typeface="+mn-lt"/>
              </a:rPr>
              <a:t>IP</a:t>
            </a:r>
            <a:r>
              <a:rPr lang="zh-CN" altLang="en-US" sz="2400" dirty="0">
                <a:solidFill>
                  <a:schemeClr val="accent1"/>
                </a:solidFill>
                <a:cs typeface="+mn-ea"/>
                <a:sym typeface="+mn-lt"/>
              </a:rPr>
              <a:t>地址和子网掩码，主机就可以判断数据报的目的地址为：</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本子网中的主机；</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本网络中其他子网中的主机；</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其他网络上的主机。</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例如：一个主机的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地址为</a:t>
            </a:r>
            <a:r>
              <a:rPr lang="en-US" altLang="zh-CN" sz="2400" dirty="0">
                <a:solidFill>
                  <a:schemeClr val="accent1"/>
                </a:solidFill>
                <a:cs typeface="+mn-ea"/>
                <a:sym typeface="+mn-lt"/>
              </a:rPr>
              <a:t>140.252.3.4</a:t>
            </a:r>
            <a:r>
              <a:rPr lang="zh-CN" altLang="en-US" sz="2400" dirty="0">
                <a:solidFill>
                  <a:schemeClr val="accent1"/>
                </a:solidFill>
                <a:cs typeface="+mn-ea"/>
                <a:sym typeface="+mn-lt"/>
              </a:rPr>
              <a:t>，而子网掩码为</a:t>
            </a:r>
            <a:r>
              <a:rPr lang="en-US" altLang="zh-CN" sz="2400" dirty="0">
                <a:solidFill>
                  <a:schemeClr val="accent1"/>
                </a:solidFill>
                <a:cs typeface="+mn-ea"/>
                <a:sym typeface="+mn-lt"/>
              </a:rPr>
              <a:t>255.255.255.0</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如果数据报的目的</a:t>
            </a:r>
            <a:r>
              <a:rPr lang="en-US" altLang="zh-CN" sz="2100" dirty="0">
                <a:solidFill>
                  <a:schemeClr val="accent1"/>
                </a:solidFill>
                <a:cs typeface="+mn-ea"/>
                <a:sym typeface="+mn-lt"/>
              </a:rPr>
              <a:t>IP</a:t>
            </a:r>
            <a:r>
              <a:rPr lang="zh-CN" altLang="en-US" sz="2100" dirty="0">
                <a:solidFill>
                  <a:schemeClr val="accent1"/>
                </a:solidFill>
                <a:cs typeface="+mn-ea"/>
                <a:sym typeface="+mn-lt"/>
              </a:rPr>
              <a:t>地址为</a:t>
            </a:r>
            <a:r>
              <a:rPr lang="en-US" altLang="zh-CN" sz="2100" dirty="0">
                <a:solidFill>
                  <a:schemeClr val="accent1"/>
                </a:solidFill>
                <a:cs typeface="+mn-ea"/>
                <a:sym typeface="+mn-lt"/>
              </a:rPr>
              <a:t>140.252.7.8</a:t>
            </a:r>
            <a:r>
              <a:rPr lang="zh-CN" altLang="en-US" sz="2100" dirty="0">
                <a:solidFill>
                  <a:schemeClr val="accent1"/>
                </a:solidFill>
                <a:cs typeface="+mn-ea"/>
                <a:sym typeface="+mn-lt"/>
              </a:rPr>
              <a:t>，我们就知道网络号是相同的，而子网号是不同的</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如果数据报的目的</a:t>
            </a:r>
            <a:r>
              <a:rPr lang="en-US" altLang="zh-CN" sz="2100" dirty="0">
                <a:solidFill>
                  <a:schemeClr val="accent1"/>
                </a:solidFill>
                <a:cs typeface="+mn-ea"/>
                <a:sym typeface="+mn-lt"/>
              </a:rPr>
              <a:t>IP</a:t>
            </a:r>
            <a:r>
              <a:rPr lang="zh-CN" altLang="en-US" sz="2100" dirty="0">
                <a:solidFill>
                  <a:schemeClr val="accent1"/>
                </a:solidFill>
                <a:cs typeface="+mn-ea"/>
                <a:sym typeface="+mn-lt"/>
              </a:rPr>
              <a:t>地址为</a:t>
            </a:r>
            <a:r>
              <a:rPr lang="en-US" altLang="zh-CN" sz="2100" dirty="0">
                <a:solidFill>
                  <a:schemeClr val="accent1"/>
                </a:solidFill>
                <a:cs typeface="+mn-ea"/>
                <a:sym typeface="+mn-lt"/>
              </a:rPr>
              <a:t>140.252.3.9</a:t>
            </a:r>
            <a:r>
              <a:rPr lang="zh-CN" altLang="en-US" sz="2100" dirty="0">
                <a:solidFill>
                  <a:schemeClr val="accent1"/>
                </a:solidFill>
                <a:cs typeface="+mn-ea"/>
                <a:sym typeface="+mn-lt"/>
              </a:rPr>
              <a:t>，我们就知道网络号是相同的，而且子网号也是相同的，只是主机号不同</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1E7F00DD-877E-271B-9ADC-4DA6C908EB7E}"/>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DEF3C05B-971B-C568-1695-220F922CECB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9F55AF6-E7E6-2228-8DF3-B65F10D9D68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103</a:t>
            </a:fld>
            <a:endParaRPr lang="en-US">
              <a:cs typeface="+mn-ea"/>
              <a:sym typeface="+mn-lt"/>
            </a:endParaRPr>
          </a:p>
        </p:txBody>
      </p:sp>
      <p:graphicFrame>
        <p:nvGraphicFramePr>
          <p:cNvPr id="8" name="表格 73">
            <a:extLst>
              <a:ext uri="{FF2B5EF4-FFF2-40B4-BE49-F238E27FC236}">
                <a16:creationId xmlns:a16="http://schemas.microsoft.com/office/drawing/2014/main" id="{22D9EB59-E08C-A2B2-D811-98204E6BF48D}"/>
              </a:ext>
            </a:extLst>
          </p:cNvPr>
          <p:cNvGraphicFramePr>
            <a:graphicFrameLocks noGrp="1"/>
          </p:cNvGraphicFramePr>
          <p:nvPr>
            <p:extLst>
              <p:ext uri="{D42A27DB-BD31-4B8C-83A1-F6EECF244321}">
                <p14:modId xmlns:p14="http://schemas.microsoft.com/office/powerpoint/2010/main" val="3172170701"/>
              </p:ext>
            </p:extLst>
          </p:nvPr>
        </p:nvGraphicFramePr>
        <p:xfrm>
          <a:off x="6917518" y="1130300"/>
          <a:ext cx="5057112" cy="1961515"/>
        </p:xfrm>
        <a:graphic>
          <a:graphicData uri="http://schemas.openxmlformats.org/drawingml/2006/table">
            <a:tbl>
              <a:tblPr firstRow="1" bandRow="1">
                <a:tableStyleId>{5940675A-B579-460E-94D1-54222C63F5DA}</a:tableStyleId>
              </a:tblPr>
              <a:tblGrid>
                <a:gridCol w="1685704">
                  <a:extLst>
                    <a:ext uri="{9D8B030D-6E8A-4147-A177-3AD203B41FA5}">
                      <a16:colId xmlns:a16="http://schemas.microsoft.com/office/drawing/2014/main" val="3702919936"/>
                    </a:ext>
                  </a:extLst>
                </a:gridCol>
                <a:gridCol w="1685704">
                  <a:extLst>
                    <a:ext uri="{9D8B030D-6E8A-4147-A177-3AD203B41FA5}">
                      <a16:colId xmlns:a16="http://schemas.microsoft.com/office/drawing/2014/main" val="1970037168"/>
                    </a:ext>
                  </a:extLst>
                </a:gridCol>
                <a:gridCol w="1685704">
                  <a:extLst>
                    <a:ext uri="{9D8B030D-6E8A-4147-A177-3AD203B41FA5}">
                      <a16:colId xmlns:a16="http://schemas.microsoft.com/office/drawing/2014/main" val="447384864"/>
                    </a:ext>
                  </a:extLst>
                </a:gridCol>
              </a:tblGrid>
              <a:tr h="226695">
                <a:tc>
                  <a:txBody>
                    <a:bodyPr/>
                    <a:lstStyle/>
                    <a:p>
                      <a:pPr algn="ctr">
                        <a:lnSpc>
                          <a:spcPct val="120000"/>
                        </a:lnSpc>
                        <a:spcBef>
                          <a:spcPts val="0"/>
                        </a:spcBef>
                        <a:spcAft>
                          <a:spcPts val="0"/>
                        </a:spcAft>
                      </a:pPr>
                      <a:r>
                        <a:rPr lang="zh-CN" altLang="en-US" dirty="0">
                          <a:latin typeface="+mn-lt"/>
                          <a:ea typeface="+mn-ea"/>
                          <a:cs typeface="+mn-ea"/>
                          <a:sym typeface="+mn-lt"/>
                        </a:rPr>
                        <a:t>路由前缀</a:t>
                      </a: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下一跳</a:t>
                      </a: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出接口</a:t>
                      </a:r>
                    </a:p>
                  </a:txBody>
                  <a:tcPr>
                    <a:solidFill>
                      <a:srgbClr val="FFFF99"/>
                    </a:solidFill>
                  </a:tcPr>
                </a:tc>
                <a:extLst>
                  <a:ext uri="{0D108BD9-81ED-4DB2-BD59-A6C34878D82A}">
                    <a16:rowId xmlns:a16="http://schemas.microsoft.com/office/drawing/2014/main" val="3220941565"/>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20.0.0.0/16</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Direct</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0</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905185315"/>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30.0.0.0/20</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Direct</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1</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3098147687"/>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10.0.0.0/22</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20.0.0.7</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0</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3676940398"/>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40.0.0.0/25</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30.0.0.1</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1</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1579562748"/>
                  </a:ext>
                </a:extLst>
              </a:tr>
            </a:tbl>
          </a:graphicData>
        </a:graphic>
      </p:graphicFrame>
    </p:spTree>
    <p:custDataLst>
      <p:tags r:id="rId1"/>
    </p:custDataLst>
    <p:extLst>
      <p:ext uri="{BB962C8B-B14F-4D97-AF65-F5344CB8AC3E}">
        <p14:creationId xmlns:p14="http://schemas.microsoft.com/office/powerpoint/2010/main" val="30470499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163C9-3E86-C515-F05A-2725F9D4C5FE}"/>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地址和子网掩码</a:t>
            </a:r>
          </a:p>
        </p:txBody>
      </p:sp>
      <p:sp>
        <p:nvSpPr>
          <p:cNvPr id="3" name="内容占位符 2">
            <a:extLst>
              <a:ext uri="{FF2B5EF4-FFF2-40B4-BE49-F238E27FC236}">
                <a16:creationId xmlns:a16="http://schemas.microsoft.com/office/drawing/2014/main" id="{CB74FB41-56D3-8C3C-0CC3-A491B9A43494}"/>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知道</a:t>
            </a:r>
            <a:r>
              <a:rPr lang="en-US" altLang="zh-CN" sz="2400" dirty="0">
                <a:solidFill>
                  <a:schemeClr val="accent1"/>
                </a:solidFill>
                <a:cs typeface="+mn-ea"/>
                <a:sym typeface="+mn-lt"/>
              </a:rPr>
              <a:t>IP</a:t>
            </a:r>
            <a:r>
              <a:rPr lang="zh-CN" altLang="en-US" sz="2400" dirty="0">
                <a:solidFill>
                  <a:schemeClr val="accent1"/>
                </a:solidFill>
                <a:cs typeface="+mn-ea"/>
                <a:sym typeface="+mn-lt"/>
              </a:rPr>
              <a:t>地址和子网掩码后可以算出：</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网络地址</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广播地址</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地址范围 </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本网有几台主机 </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594E4747-3982-0FA5-70C1-2F417E506558}"/>
              </a:ext>
            </a:extLst>
          </p:cNvPr>
          <p:cNvSpPr>
            <a:spLocks noGrp="1"/>
          </p:cNvSpPr>
          <p:nvPr>
            <p:ph type="dt" sz="half" idx="10"/>
          </p:nvPr>
        </p:nvSpPr>
        <p:spPr/>
        <p:txBody>
          <a:bodyPr/>
          <a:lstStyle/>
          <a:p>
            <a:pPr>
              <a:lnSpc>
                <a:spcPct val="120000"/>
              </a:lnSpc>
            </a:pPr>
            <a:fld id="{AF98A193-7293-4C0D-B24B-14F7BAE9F96A}"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40335E07-3ACC-8005-B10A-3FDFCFCDC9AB}"/>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D2C894EF-5502-C156-41A2-715EA3EDA37D}"/>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104</a:t>
            </a:fld>
            <a:endParaRPr lang="en-US">
              <a:cs typeface="+mn-ea"/>
              <a:sym typeface="+mn-lt"/>
            </a:endParaRPr>
          </a:p>
        </p:txBody>
      </p:sp>
    </p:spTree>
    <p:extLst>
      <p:ext uri="{BB962C8B-B14F-4D97-AF65-F5344CB8AC3E}">
        <p14:creationId xmlns:p14="http://schemas.microsoft.com/office/powerpoint/2010/main" val="19730498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地址和子网掩码</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792629"/>
          </a:xfrm>
        </p:spPr>
        <p:txBody>
          <a:bodyPr vert="horz" lIns="91440" tIns="45720" rIns="91440" bIns="45720" rtlCol="0">
            <a:normAutofit fontScale="92500" lnSpcReduction="2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IP</a:t>
            </a:r>
            <a:r>
              <a:rPr lang="zh-CN" altLang="en-US" sz="2400" dirty="0">
                <a:solidFill>
                  <a:schemeClr val="accent1"/>
                </a:solidFill>
                <a:cs typeface="+mn-ea"/>
                <a:sym typeface="+mn-lt"/>
              </a:rPr>
              <a:t>地址为</a:t>
            </a:r>
            <a:r>
              <a:rPr lang="en-US" altLang="zh-CN" sz="2400" dirty="0">
                <a:solidFill>
                  <a:schemeClr val="accent1"/>
                </a:solidFill>
                <a:cs typeface="+mn-ea"/>
                <a:sym typeface="+mn-lt"/>
              </a:rPr>
              <a:t>192.168.100.5</a:t>
            </a:r>
            <a:r>
              <a:rPr lang="zh-CN" altLang="en-US" sz="2400" dirty="0">
                <a:solidFill>
                  <a:schemeClr val="accent1"/>
                </a:solidFill>
                <a:cs typeface="+mn-ea"/>
                <a:sym typeface="+mn-lt"/>
              </a:rPr>
              <a:t>，子网掩码为</a:t>
            </a:r>
            <a:r>
              <a:rPr lang="en-US" altLang="zh-CN" sz="2400" dirty="0">
                <a:solidFill>
                  <a:schemeClr val="accent1"/>
                </a:solidFill>
                <a:cs typeface="+mn-ea"/>
                <a:sym typeface="+mn-lt"/>
              </a:rPr>
              <a:t>255.255.255.0</a:t>
            </a:r>
            <a:r>
              <a:rPr lang="zh-CN" altLang="en-US" sz="2400" dirty="0">
                <a:solidFill>
                  <a:schemeClr val="accent1"/>
                </a:solidFill>
                <a:cs typeface="+mn-ea"/>
                <a:sym typeface="+mn-lt"/>
              </a:rPr>
              <a:t>。算出网络地址、广播地址、地址范围、主机数</a:t>
            </a:r>
            <a:r>
              <a:rPr lang="en-US" altLang="zh-CN" sz="2400" dirty="0">
                <a:solidFill>
                  <a:schemeClr val="accent1"/>
                </a:solidFill>
                <a:cs typeface="+mn-ea"/>
                <a:sym typeface="+mn-lt"/>
              </a:rPr>
              <a:t>?</a:t>
            </a:r>
          </a:p>
          <a:p>
            <a:pPr marL="266700" indent="-266700">
              <a:spcBef>
                <a:spcPts val="0"/>
              </a:spcBef>
              <a:buFont typeface="Wingdings" panose="05000000000000000000" pitchFamily="2" charset="2"/>
              <a:buChar char="n"/>
            </a:pPr>
            <a:endParaRPr lang="en-US" altLang="zh-CN"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8C8FB3F2-ECB2-ABAE-8BF0-82D50069320D}"/>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B02E95AD-C2B1-BDD5-30F1-9BD81F4036D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B4B3A8B-6BE7-717D-86F6-B113BC148CF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105</a:t>
            </a:fld>
            <a:endParaRPr lang="en-US">
              <a:cs typeface="+mn-ea"/>
              <a:sym typeface="+mn-lt"/>
            </a:endParaRPr>
          </a:p>
        </p:txBody>
      </p:sp>
      <p:sp>
        <p:nvSpPr>
          <p:cNvPr id="8" name="内容占位符 1">
            <a:extLst>
              <a:ext uri="{FF2B5EF4-FFF2-40B4-BE49-F238E27FC236}">
                <a16:creationId xmlns:a16="http://schemas.microsoft.com/office/drawing/2014/main" id="{CFA37ACF-09F6-C959-17CB-8CD373CF57DA}"/>
              </a:ext>
            </a:extLst>
          </p:cNvPr>
          <p:cNvSpPr txBox="1">
            <a:spLocks/>
          </p:cNvSpPr>
          <p:nvPr/>
        </p:nvSpPr>
        <p:spPr>
          <a:xfrm>
            <a:off x="660400" y="2273300"/>
            <a:ext cx="10858500" cy="3818218"/>
          </a:xfrm>
          <a:prstGeom prst="rect">
            <a:avLst/>
          </a:prstGeom>
        </p:spPr>
        <p:txBody>
          <a:bodyPr vert="horz" lIns="91440" tIns="45720" rIns="91440" bIns="45720" rtlCol="0">
            <a:normAutofit/>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1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192.168.100.5  11000000 10101000 01100100 00000101</a:t>
            </a:r>
          </a:p>
          <a:p>
            <a:r>
              <a:rPr lang="en-US" altLang="zh-CN" dirty="0">
                <a:sym typeface="+mn-lt"/>
              </a:rPr>
              <a:t>255.255.255.0  11111111 11111111 11111111 00000000</a:t>
            </a:r>
          </a:p>
          <a:p>
            <a:pPr lvl="1"/>
            <a:r>
              <a:rPr lang="zh-CN" altLang="en-US" dirty="0">
                <a:sym typeface="+mn-lt"/>
              </a:rPr>
              <a:t>子网地址：</a:t>
            </a:r>
            <a:r>
              <a:rPr lang="en-US" altLang="zh-CN" dirty="0">
                <a:sym typeface="+mn-lt"/>
              </a:rPr>
              <a:t>192.168.100.0</a:t>
            </a:r>
          </a:p>
          <a:p>
            <a:pPr lvl="1"/>
            <a:r>
              <a:rPr lang="zh-CN" altLang="en-US" dirty="0">
                <a:sym typeface="+mn-lt"/>
              </a:rPr>
              <a:t>广播地址： </a:t>
            </a:r>
            <a:r>
              <a:rPr lang="en-US" altLang="zh-CN" dirty="0">
                <a:sym typeface="+mn-lt"/>
              </a:rPr>
              <a:t>192.168.100.255</a:t>
            </a:r>
          </a:p>
          <a:p>
            <a:pPr lvl="1"/>
            <a:r>
              <a:rPr lang="zh-CN" altLang="en-US" dirty="0">
                <a:sym typeface="+mn-lt"/>
              </a:rPr>
              <a:t>地址范围：网络地址</a:t>
            </a:r>
            <a:r>
              <a:rPr lang="en-US" altLang="zh-CN" dirty="0">
                <a:sym typeface="+mn-lt"/>
              </a:rPr>
              <a:t>+1</a:t>
            </a:r>
            <a:r>
              <a:rPr lang="zh-CN" altLang="en-US" dirty="0">
                <a:sym typeface="+mn-lt"/>
              </a:rPr>
              <a:t>至广播地址</a:t>
            </a:r>
            <a:r>
              <a:rPr lang="en-US" altLang="zh-CN" dirty="0">
                <a:sym typeface="+mn-lt"/>
              </a:rPr>
              <a:t>-1 </a:t>
            </a:r>
          </a:p>
          <a:p>
            <a:pPr lvl="1"/>
            <a:r>
              <a:rPr lang="en-US" altLang="zh-CN" dirty="0">
                <a:sym typeface="+mn-lt"/>
              </a:rPr>
              <a:t>                  192.168.100.1 </a:t>
            </a:r>
            <a:r>
              <a:rPr lang="zh-CN" altLang="en-US" dirty="0">
                <a:sym typeface="+mn-lt"/>
              </a:rPr>
              <a:t>至 </a:t>
            </a:r>
            <a:r>
              <a:rPr lang="en-US" altLang="zh-CN" dirty="0">
                <a:sym typeface="+mn-lt"/>
              </a:rPr>
              <a:t>192.168.100.254</a:t>
            </a:r>
          </a:p>
          <a:p>
            <a:pPr lvl="1"/>
            <a:r>
              <a:rPr lang="zh-CN" altLang="en-US" dirty="0">
                <a:sym typeface="+mn-lt"/>
              </a:rPr>
              <a:t>主机的数量：</a:t>
            </a:r>
            <a:r>
              <a:rPr lang="en-US" altLang="zh-CN" dirty="0">
                <a:sym typeface="+mn-lt"/>
              </a:rPr>
              <a:t>28-2=254</a:t>
            </a:r>
          </a:p>
          <a:p>
            <a:endParaRPr lang="en-US" altLang="zh-CN" dirty="0">
              <a:sym typeface="+mn-lt"/>
            </a:endParaRPr>
          </a:p>
          <a:p>
            <a:endParaRPr lang="en-US" altLang="zh-CN" dirty="0">
              <a:sym typeface="+mn-lt"/>
            </a:endParaRPr>
          </a:p>
          <a:p>
            <a:endParaRPr lang="zh-CN" altLang="en-US" dirty="0">
              <a:sym typeface="+mn-lt"/>
            </a:endParaRPr>
          </a:p>
        </p:txBody>
      </p:sp>
    </p:spTree>
    <p:custDataLst>
      <p:tags r:id="rId1"/>
    </p:custDataLst>
    <p:extLst>
      <p:ext uri="{BB962C8B-B14F-4D97-AF65-F5344CB8AC3E}">
        <p14:creationId xmlns:p14="http://schemas.microsoft.com/office/powerpoint/2010/main" val="3377322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地址和子网掩码</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792629"/>
          </a:xfrm>
        </p:spPr>
        <p:txBody>
          <a:bodyPr vert="horz" lIns="91440" tIns="45720" rIns="91440" bIns="45720" rtlCol="0">
            <a:normAutofit fontScale="92500" lnSpcReduction="2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IP</a:t>
            </a:r>
            <a:r>
              <a:rPr lang="zh-CN" altLang="en-US" sz="2400" dirty="0">
                <a:solidFill>
                  <a:schemeClr val="accent1"/>
                </a:solidFill>
                <a:cs typeface="+mn-ea"/>
                <a:sym typeface="+mn-lt"/>
              </a:rPr>
              <a:t>地址为</a:t>
            </a:r>
            <a:r>
              <a:rPr lang="en-US" altLang="zh-CN" sz="2400" dirty="0">
                <a:solidFill>
                  <a:schemeClr val="accent1"/>
                </a:solidFill>
                <a:cs typeface="+mn-ea"/>
                <a:sym typeface="+mn-lt"/>
              </a:rPr>
              <a:t>192.168.150.122</a:t>
            </a:r>
            <a:r>
              <a:rPr lang="zh-CN" altLang="en-US" sz="2400" dirty="0">
                <a:solidFill>
                  <a:schemeClr val="accent1"/>
                </a:solidFill>
                <a:cs typeface="+mn-ea"/>
                <a:sym typeface="+mn-lt"/>
              </a:rPr>
              <a:t>，子网掩码为</a:t>
            </a:r>
            <a:r>
              <a:rPr lang="en-US" altLang="zh-CN" sz="2400" dirty="0">
                <a:solidFill>
                  <a:schemeClr val="accent1"/>
                </a:solidFill>
                <a:cs typeface="+mn-ea"/>
                <a:sym typeface="+mn-lt"/>
              </a:rPr>
              <a:t>255.255.255.248</a:t>
            </a:r>
            <a:r>
              <a:rPr lang="zh-CN" altLang="en-US" sz="2400" dirty="0">
                <a:solidFill>
                  <a:schemeClr val="accent1"/>
                </a:solidFill>
                <a:cs typeface="+mn-ea"/>
                <a:sym typeface="+mn-lt"/>
              </a:rPr>
              <a:t>。算出网络地址、广播地址、地址范围、主机数</a:t>
            </a:r>
            <a:r>
              <a:rPr lang="en-US" altLang="zh-CN" sz="2400" dirty="0">
                <a:solidFill>
                  <a:schemeClr val="accent1"/>
                </a:solidFill>
                <a:cs typeface="+mn-ea"/>
                <a:sym typeface="+mn-lt"/>
              </a:rPr>
              <a:t>?</a:t>
            </a:r>
          </a:p>
          <a:p>
            <a:pPr marL="266700" indent="-266700">
              <a:spcBef>
                <a:spcPts val="0"/>
              </a:spcBef>
              <a:buFont typeface="Wingdings" panose="05000000000000000000" pitchFamily="2" charset="2"/>
              <a:buChar char="n"/>
            </a:pPr>
            <a:endParaRPr lang="en-US" altLang="zh-CN"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8C8FB3F2-ECB2-ABAE-8BF0-82D50069320D}"/>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B02E95AD-C2B1-BDD5-30F1-9BD81F4036D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B4B3A8B-6BE7-717D-86F6-B113BC148CF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106</a:t>
            </a:fld>
            <a:endParaRPr lang="en-US">
              <a:cs typeface="+mn-ea"/>
              <a:sym typeface="+mn-lt"/>
            </a:endParaRPr>
          </a:p>
        </p:txBody>
      </p:sp>
      <p:sp>
        <p:nvSpPr>
          <p:cNvPr id="8" name="内容占位符 1">
            <a:extLst>
              <a:ext uri="{FF2B5EF4-FFF2-40B4-BE49-F238E27FC236}">
                <a16:creationId xmlns:a16="http://schemas.microsoft.com/office/drawing/2014/main" id="{CFA37ACF-09F6-C959-17CB-8CD373CF57DA}"/>
              </a:ext>
            </a:extLst>
          </p:cNvPr>
          <p:cNvSpPr txBox="1">
            <a:spLocks/>
          </p:cNvSpPr>
          <p:nvPr/>
        </p:nvSpPr>
        <p:spPr>
          <a:xfrm>
            <a:off x="660400" y="2273300"/>
            <a:ext cx="10858500" cy="3818218"/>
          </a:xfrm>
          <a:prstGeom prst="rect">
            <a:avLst/>
          </a:prstGeom>
        </p:spPr>
        <p:txBody>
          <a:bodyPr vert="horz" lIns="91440" tIns="45720" rIns="91440" bIns="45720" rtlCol="0">
            <a:normAutofit/>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1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192.168.150.01111010</a:t>
            </a:r>
          </a:p>
          <a:p>
            <a:r>
              <a:rPr lang="en-US" altLang="zh-CN" dirty="0">
                <a:sym typeface="+mn-lt"/>
              </a:rPr>
              <a:t>255.255.255.11111000</a:t>
            </a:r>
          </a:p>
          <a:p>
            <a:pPr lvl="1"/>
            <a:r>
              <a:rPr lang="zh-CN" altLang="en-US" dirty="0">
                <a:sym typeface="+mn-lt"/>
              </a:rPr>
              <a:t>子网地址：</a:t>
            </a:r>
            <a:r>
              <a:rPr lang="en-US" altLang="zh-CN" dirty="0">
                <a:sym typeface="+mn-lt"/>
              </a:rPr>
              <a:t>192.168.150.120</a:t>
            </a:r>
          </a:p>
          <a:p>
            <a:pPr lvl="1"/>
            <a:r>
              <a:rPr lang="zh-CN" altLang="en-US" dirty="0">
                <a:sym typeface="+mn-lt"/>
              </a:rPr>
              <a:t>广播地址：</a:t>
            </a:r>
            <a:r>
              <a:rPr lang="en-US" altLang="zh-CN" dirty="0">
                <a:sym typeface="+mn-lt"/>
              </a:rPr>
              <a:t>192.168.150.127</a:t>
            </a:r>
          </a:p>
          <a:p>
            <a:pPr lvl="1"/>
            <a:r>
              <a:rPr lang="zh-CN" altLang="en-US" dirty="0">
                <a:sym typeface="+mn-lt"/>
              </a:rPr>
              <a:t>地址范围：</a:t>
            </a:r>
            <a:r>
              <a:rPr lang="en-US" altLang="zh-CN" dirty="0">
                <a:sym typeface="+mn-lt"/>
              </a:rPr>
              <a:t>192.168.150.121-192.168.150.126</a:t>
            </a:r>
          </a:p>
          <a:p>
            <a:pPr lvl="1"/>
            <a:r>
              <a:rPr lang="zh-CN" altLang="en-US" dirty="0">
                <a:sym typeface="+mn-lt"/>
              </a:rPr>
              <a:t>主机的数量：</a:t>
            </a:r>
            <a:r>
              <a:rPr lang="en-US" altLang="zh-CN" dirty="0">
                <a:sym typeface="+mn-lt"/>
              </a:rPr>
              <a:t>23-2=6</a:t>
            </a:r>
          </a:p>
          <a:p>
            <a:endParaRPr lang="en-US" altLang="zh-CN" dirty="0">
              <a:sym typeface="+mn-lt"/>
            </a:endParaRPr>
          </a:p>
          <a:p>
            <a:endParaRPr lang="en-US" altLang="zh-CN" dirty="0">
              <a:sym typeface="+mn-lt"/>
            </a:endParaRPr>
          </a:p>
          <a:p>
            <a:endParaRPr lang="zh-CN" altLang="en-US" dirty="0">
              <a:sym typeface="+mn-lt"/>
            </a:endParaRPr>
          </a:p>
        </p:txBody>
      </p:sp>
    </p:spTree>
    <p:custDataLst>
      <p:tags r:id="rId1"/>
    </p:custDataLst>
    <p:extLst>
      <p:ext uri="{BB962C8B-B14F-4D97-AF65-F5344CB8AC3E}">
        <p14:creationId xmlns:p14="http://schemas.microsoft.com/office/powerpoint/2010/main" val="24906669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使用</a:t>
            </a:r>
            <a:r>
              <a:rPr lang="en-US" altLang="zh-CN" sz="3200" dirty="0">
                <a:latin typeface="+mn-lt"/>
                <a:ea typeface="+mn-ea"/>
                <a:cs typeface="+mn-ea"/>
                <a:sym typeface="+mn-lt"/>
              </a:rPr>
              <a:t>255.255.255.128</a:t>
            </a:r>
            <a:r>
              <a:rPr lang="zh-CN" altLang="en-US" sz="3200" dirty="0">
                <a:latin typeface="+mn-lt"/>
                <a:ea typeface="+mn-ea"/>
                <a:cs typeface="+mn-ea"/>
                <a:sym typeface="+mn-lt"/>
              </a:rPr>
              <a:t>子网掩码的网络</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E8E0E435-29AB-1C78-1B42-49C22343EA41}"/>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F65E6617-4107-FF69-514D-275505C2BEB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1AC1F971-A98B-22C0-56B1-CC5521F433F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107</a:t>
            </a:fld>
            <a:endParaRPr lang="en-US">
              <a:cs typeface="+mn-ea"/>
              <a:sym typeface="+mn-lt"/>
            </a:endParaRPr>
          </a:p>
        </p:txBody>
      </p:sp>
      <p:pic>
        <p:nvPicPr>
          <p:cNvPr id="8" name="图形 7">
            <a:extLst>
              <a:ext uri="{FF2B5EF4-FFF2-40B4-BE49-F238E27FC236}">
                <a16:creationId xmlns:a16="http://schemas.microsoft.com/office/drawing/2014/main" id="{C4CCB80A-2704-A3B5-E57E-789481788D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287" y="3079637"/>
            <a:ext cx="698726" cy="698726"/>
          </a:xfrm>
          <a:prstGeom prst="rect">
            <a:avLst/>
          </a:prstGeom>
        </p:spPr>
      </p:pic>
      <p:pic>
        <p:nvPicPr>
          <p:cNvPr id="9" name="图形 8">
            <a:extLst>
              <a:ext uri="{FF2B5EF4-FFF2-40B4-BE49-F238E27FC236}">
                <a16:creationId xmlns:a16="http://schemas.microsoft.com/office/drawing/2014/main" id="{AE37FCDC-E883-4D60-BFE5-6F81DA9DD1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4100" y="1938987"/>
            <a:ext cx="815181" cy="617209"/>
          </a:xfrm>
          <a:prstGeom prst="rect">
            <a:avLst/>
          </a:prstGeom>
        </p:spPr>
      </p:pic>
      <p:pic>
        <p:nvPicPr>
          <p:cNvPr id="10" name="图形 9">
            <a:extLst>
              <a:ext uri="{FF2B5EF4-FFF2-40B4-BE49-F238E27FC236}">
                <a16:creationId xmlns:a16="http://schemas.microsoft.com/office/drawing/2014/main" id="{897CA135-C96D-0C8F-F90E-7FC57AE120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4100" y="4301805"/>
            <a:ext cx="815181" cy="617209"/>
          </a:xfrm>
          <a:prstGeom prst="rect">
            <a:avLst/>
          </a:prstGeom>
        </p:spPr>
      </p:pic>
      <p:pic>
        <p:nvPicPr>
          <p:cNvPr id="11" name="图形 10">
            <a:extLst>
              <a:ext uri="{FF2B5EF4-FFF2-40B4-BE49-F238E27FC236}">
                <a16:creationId xmlns:a16="http://schemas.microsoft.com/office/drawing/2014/main" id="{1D0B9AF6-A736-7B3D-BBC3-0610018A1A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2720" y="1938987"/>
            <a:ext cx="815181" cy="617209"/>
          </a:xfrm>
          <a:prstGeom prst="rect">
            <a:avLst/>
          </a:prstGeom>
        </p:spPr>
      </p:pic>
      <p:pic>
        <p:nvPicPr>
          <p:cNvPr id="12" name="图形 11">
            <a:extLst>
              <a:ext uri="{FF2B5EF4-FFF2-40B4-BE49-F238E27FC236}">
                <a16:creationId xmlns:a16="http://schemas.microsoft.com/office/drawing/2014/main" id="{8D15AB21-9C52-8DF1-1742-9C5E366957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2720" y="4301805"/>
            <a:ext cx="815181" cy="617209"/>
          </a:xfrm>
          <a:prstGeom prst="rect">
            <a:avLst/>
          </a:prstGeom>
        </p:spPr>
      </p:pic>
      <p:cxnSp>
        <p:nvCxnSpPr>
          <p:cNvPr id="14" name="直接连接符 13">
            <a:extLst>
              <a:ext uri="{FF2B5EF4-FFF2-40B4-BE49-F238E27FC236}">
                <a16:creationId xmlns:a16="http://schemas.microsoft.com/office/drawing/2014/main" id="{D4D3E276-6ECE-4D44-3062-66D27691F47B}"/>
              </a:ext>
            </a:extLst>
          </p:cNvPr>
          <p:cNvCxnSpPr/>
          <p:nvPr/>
        </p:nvCxnSpPr>
        <p:spPr>
          <a:xfrm>
            <a:off x="4411132" y="1938987"/>
            <a:ext cx="0" cy="3036425"/>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E5971FF1-C6F7-2180-F85A-66031CF3DF0D}"/>
              </a:ext>
            </a:extLst>
          </p:cNvPr>
          <p:cNvCxnSpPr/>
          <p:nvPr/>
        </p:nvCxnSpPr>
        <p:spPr>
          <a:xfrm>
            <a:off x="7633944" y="1938987"/>
            <a:ext cx="0" cy="3036425"/>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495D948E-BC1A-4A79-7FD4-E6A9E0ABDFE3}"/>
              </a:ext>
            </a:extLst>
          </p:cNvPr>
          <p:cNvCxnSpPr>
            <a:stCxn id="11" idx="3"/>
          </p:cNvCxnSpPr>
          <p:nvPr/>
        </p:nvCxnSpPr>
        <p:spPr>
          <a:xfrm>
            <a:off x="3177901" y="2247592"/>
            <a:ext cx="1233231" cy="11514"/>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12B4EEDD-BD72-229C-B1BC-58ADE7D6B13F}"/>
              </a:ext>
            </a:extLst>
          </p:cNvPr>
          <p:cNvCxnSpPr>
            <a:stCxn id="12" idx="3"/>
          </p:cNvCxnSpPr>
          <p:nvPr/>
        </p:nvCxnSpPr>
        <p:spPr>
          <a:xfrm>
            <a:off x="3177901" y="4610410"/>
            <a:ext cx="1233231" cy="10896"/>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78610632-CB5D-94F8-188C-9F9B4EC40BBE}"/>
              </a:ext>
            </a:extLst>
          </p:cNvPr>
          <p:cNvCxnSpPr>
            <a:stCxn id="9" idx="1"/>
          </p:cNvCxnSpPr>
          <p:nvPr/>
        </p:nvCxnSpPr>
        <p:spPr>
          <a:xfrm flipH="1">
            <a:off x="7633944" y="2247592"/>
            <a:ext cx="1380156" cy="0"/>
          </a:xfrm>
          <a:prstGeom prst="line">
            <a:avLst/>
          </a:prstGeom>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02658BB1-0378-4718-571A-12C74C3B424B}"/>
              </a:ext>
            </a:extLst>
          </p:cNvPr>
          <p:cNvCxnSpPr>
            <a:stCxn id="10" idx="1"/>
          </p:cNvCxnSpPr>
          <p:nvPr/>
        </p:nvCxnSpPr>
        <p:spPr>
          <a:xfrm flipH="1">
            <a:off x="7633944" y="4610410"/>
            <a:ext cx="1380156" cy="10896"/>
          </a:xfrm>
          <a:prstGeom prst="line">
            <a:avLst/>
          </a:prstGeom>
        </p:spPr>
        <p:style>
          <a:lnRef idx="3">
            <a:schemeClr val="dk1"/>
          </a:lnRef>
          <a:fillRef idx="0">
            <a:schemeClr val="dk1"/>
          </a:fillRef>
          <a:effectRef idx="2">
            <a:schemeClr val="dk1"/>
          </a:effectRef>
          <a:fontRef idx="minor">
            <a:schemeClr val="tx1"/>
          </a:fontRef>
        </p:style>
      </p:cxnSp>
      <p:cxnSp>
        <p:nvCxnSpPr>
          <p:cNvPr id="27" name="直接连接符 26">
            <a:extLst>
              <a:ext uri="{FF2B5EF4-FFF2-40B4-BE49-F238E27FC236}">
                <a16:creationId xmlns:a16="http://schemas.microsoft.com/office/drawing/2014/main" id="{A01578F9-7074-6017-7560-B1DEC9B52AAD}"/>
              </a:ext>
            </a:extLst>
          </p:cNvPr>
          <p:cNvCxnSpPr>
            <a:stCxn id="8" idx="1"/>
          </p:cNvCxnSpPr>
          <p:nvPr/>
        </p:nvCxnSpPr>
        <p:spPr>
          <a:xfrm flipH="1">
            <a:off x="4411132" y="3429000"/>
            <a:ext cx="1329155" cy="0"/>
          </a:xfrm>
          <a:prstGeom prst="line">
            <a:avLst/>
          </a:prstGeom>
        </p:spPr>
        <p:style>
          <a:lnRef idx="3">
            <a:schemeClr val="dk1"/>
          </a:lnRef>
          <a:fillRef idx="0">
            <a:schemeClr val="dk1"/>
          </a:fillRef>
          <a:effectRef idx="2">
            <a:schemeClr val="dk1"/>
          </a:effectRef>
          <a:fontRef idx="minor">
            <a:schemeClr val="tx1"/>
          </a:fontRef>
        </p:style>
      </p:cxnSp>
      <p:cxnSp>
        <p:nvCxnSpPr>
          <p:cNvPr id="29" name="直接连接符 28">
            <a:extLst>
              <a:ext uri="{FF2B5EF4-FFF2-40B4-BE49-F238E27FC236}">
                <a16:creationId xmlns:a16="http://schemas.microsoft.com/office/drawing/2014/main" id="{78CA3B2A-C751-88A8-8504-5FA65C92D18B}"/>
              </a:ext>
            </a:extLst>
          </p:cNvPr>
          <p:cNvCxnSpPr>
            <a:stCxn id="8" idx="3"/>
          </p:cNvCxnSpPr>
          <p:nvPr/>
        </p:nvCxnSpPr>
        <p:spPr>
          <a:xfrm>
            <a:off x="6439013" y="3429000"/>
            <a:ext cx="1194931" cy="0"/>
          </a:xfrm>
          <a:prstGeom prst="line">
            <a:avLst/>
          </a:prstGeom>
        </p:spPr>
        <p:style>
          <a:lnRef idx="3">
            <a:schemeClr val="dk1"/>
          </a:lnRef>
          <a:fillRef idx="0">
            <a:schemeClr val="dk1"/>
          </a:fillRef>
          <a:effectRef idx="2">
            <a:schemeClr val="dk1"/>
          </a:effectRef>
          <a:fontRef idx="minor">
            <a:schemeClr val="tx1"/>
          </a:fontRef>
        </p:style>
      </p:cxnSp>
      <p:sp>
        <p:nvSpPr>
          <p:cNvPr id="30" name="Text Box 19">
            <a:extLst>
              <a:ext uri="{FF2B5EF4-FFF2-40B4-BE49-F238E27FC236}">
                <a16:creationId xmlns:a16="http://schemas.microsoft.com/office/drawing/2014/main" id="{E42C4AA6-F904-38B5-EDB4-43DBBBD21237}"/>
              </a:ext>
            </a:extLst>
          </p:cNvPr>
          <p:cNvSpPr txBox="1">
            <a:spLocks noChangeArrowheads="1"/>
          </p:cNvSpPr>
          <p:nvPr/>
        </p:nvSpPr>
        <p:spPr bwMode="auto">
          <a:xfrm>
            <a:off x="1941700" y="2558320"/>
            <a:ext cx="2064989" cy="58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00">
                <a:cs typeface="+mn-ea"/>
                <a:sym typeface="+mn-lt"/>
              </a:rPr>
              <a:t>IP</a:t>
            </a:r>
            <a:r>
              <a:rPr lang="zh-CN" altLang="en-US" sz="1400">
                <a:cs typeface="+mn-ea"/>
                <a:sym typeface="+mn-lt"/>
              </a:rPr>
              <a:t>：    </a:t>
            </a:r>
            <a:r>
              <a:rPr lang="en-US" altLang="zh-CN" sz="1400">
                <a:cs typeface="+mn-ea"/>
                <a:sym typeface="+mn-lt"/>
              </a:rPr>
              <a:t>202.198.50.10</a:t>
            </a:r>
          </a:p>
          <a:p>
            <a:pPr>
              <a:lnSpc>
                <a:spcPct val="120000"/>
              </a:lnSpc>
            </a:pPr>
            <a:r>
              <a:rPr lang="zh-CN" altLang="en-US" sz="1400">
                <a:cs typeface="+mn-ea"/>
                <a:sym typeface="+mn-lt"/>
              </a:rPr>
              <a:t>掩码：</a:t>
            </a:r>
            <a:r>
              <a:rPr lang="en-US" altLang="zh-CN" sz="1400">
                <a:cs typeface="+mn-ea"/>
                <a:sym typeface="+mn-lt"/>
              </a:rPr>
              <a:t>255.255.255.128</a:t>
            </a:r>
          </a:p>
        </p:txBody>
      </p:sp>
      <p:sp>
        <p:nvSpPr>
          <p:cNvPr id="31" name="Text Box 20">
            <a:extLst>
              <a:ext uri="{FF2B5EF4-FFF2-40B4-BE49-F238E27FC236}">
                <a16:creationId xmlns:a16="http://schemas.microsoft.com/office/drawing/2014/main" id="{8E4F9C8E-EEA7-8155-C353-9B68A595678B}"/>
              </a:ext>
            </a:extLst>
          </p:cNvPr>
          <p:cNvSpPr txBox="1">
            <a:spLocks noChangeArrowheads="1"/>
          </p:cNvSpPr>
          <p:nvPr/>
        </p:nvSpPr>
        <p:spPr bwMode="auto">
          <a:xfrm>
            <a:off x="1941700" y="4919013"/>
            <a:ext cx="2064989" cy="58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00" dirty="0">
                <a:cs typeface="+mn-ea"/>
                <a:sym typeface="+mn-lt"/>
              </a:rPr>
              <a:t>IP</a:t>
            </a:r>
            <a:r>
              <a:rPr lang="zh-CN" altLang="en-US" sz="1400" dirty="0">
                <a:cs typeface="+mn-ea"/>
                <a:sym typeface="+mn-lt"/>
              </a:rPr>
              <a:t>：    </a:t>
            </a:r>
            <a:r>
              <a:rPr lang="en-US" altLang="zh-CN" sz="1400" dirty="0">
                <a:cs typeface="+mn-ea"/>
                <a:sym typeface="+mn-lt"/>
              </a:rPr>
              <a:t>202.198.50.xx</a:t>
            </a:r>
          </a:p>
          <a:p>
            <a:pPr>
              <a:lnSpc>
                <a:spcPct val="120000"/>
              </a:lnSpc>
            </a:pPr>
            <a:r>
              <a:rPr lang="zh-CN" altLang="en-US" sz="1400" dirty="0">
                <a:cs typeface="+mn-ea"/>
                <a:sym typeface="+mn-lt"/>
              </a:rPr>
              <a:t>掩码：</a:t>
            </a:r>
            <a:r>
              <a:rPr lang="en-US" altLang="zh-CN" sz="1400" dirty="0">
                <a:cs typeface="+mn-ea"/>
                <a:sym typeface="+mn-lt"/>
              </a:rPr>
              <a:t>255.255.255.128</a:t>
            </a:r>
          </a:p>
        </p:txBody>
      </p:sp>
      <p:sp>
        <p:nvSpPr>
          <p:cNvPr id="32" name="Text Box 28">
            <a:extLst>
              <a:ext uri="{FF2B5EF4-FFF2-40B4-BE49-F238E27FC236}">
                <a16:creationId xmlns:a16="http://schemas.microsoft.com/office/drawing/2014/main" id="{84A8B7DD-2C2D-F77B-9F48-2FD53B8D106D}"/>
              </a:ext>
            </a:extLst>
          </p:cNvPr>
          <p:cNvSpPr txBox="1">
            <a:spLocks noChangeArrowheads="1"/>
          </p:cNvSpPr>
          <p:nvPr/>
        </p:nvSpPr>
        <p:spPr bwMode="auto">
          <a:xfrm>
            <a:off x="8350437" y="2558320"/>
            <a:ext cx="2064989" cy="58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00" dirty="0">
                <a:cs typeface="+mn-ea"/>
                <a:sym typeface="+mn-lt"/>
              </a:rPr>
              <a:t>IP</a:t>
            </a:r>
            <a:r>
              <a:rPr lang="zh-CN" altLang="en-US" sz="1400" dirty="0">
                <a:cs typeface="+mn-ea"/>
                <a:sym typeface="+mn-lt"/>
              </a:rPr>
              <a:t>：    </a:t>
            </a:r>
            <a:r>
              <a:rPr lang="en-US" altLang="zh-CN" sz="1400" dirty="0">
                <a:cs typeface="+mn-ea"/>
                <a:sym typeface="+mn-lt"/>
              </a:rPr>
              <a:t>202.198.50.140</a:t>
            </a:r>
          </a:p>
          <a:p>
            <a:pPr>
              <a:lnSpc>
                <a:spcPct val="120000"/>
              </a:lnSpc>
            </a:pPr>
            <a:r>
              <a:rPr lang="zh-CN" altLang="en-US" sz="1400" dirty="0">
                <a:cs typeface="+mn-ea"/>
                <a:sym typeface="+mn-lt"/>
              </a:rPr>
              <a:t>掩码：</a:t>
            </a:r>
            <a:r>
              <a:rPr lang="en-US" altLang="zh-CN" sz="1400" dirty="0">
                <a:cs typeface="+mn-ea"/>
                <a:sym typeface="+mn-lt"/>
              </a:rPr>
              <a:t>255.255.255.128</a:t>
            </a:r>
          </a:p>
        </p:txBody>
      </p:sp>
      <p:sp>
        <p:nvSpPr>
          <p:cNvPr id="33" name="Text Box 29">
            <a:extLst>
              <a:ext uri="{FF2B5EF4-FFF2-40B4-BE49-F238E27FC236}">
                <a16:creationId xmlns:a16="http://schemas.microsoft.com/office/drawing/2014/main" id="{DA2C9246-D4EE-3520-A7F3-9B0FC71426D5}"/>
              </a:ext>
            </a:extLst>
          </p:cNvPr>
          <p:cNvSpPr txBox="1">
            <a:spLocks noChangeArrowheads="1"/>
          </p:cNvSpPr>
          <p:nvPr/>
        </p:nvSpPr>
        <p:spPr bwMode="auto">
          <a:xfrm>
            <a:off x="8350437" y="4919013"/>
            <a:ext cx="2064989" cy="58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400" dirty="0">
                <a:cs typeface="+mn-ea"/>
                <a:sym typeface="+mn-lt"/>
              </a:rPr>
              <a:t>IP</a:t>
            </a:r>
            <a:r>
              <a:rPr lang="zh-CN" altLang="en-US" sz="1400" dirty="0">
                <a:cs typeface="+mn-ea"/>
                <a:sym typeface="+mn-lt"/>
              </a:rPr>
              <a:t>：    </a:t>
            </a:r>
            <a:r>
              <a:rPr lang="en-US" altLang="zh-CN" sz="1400" dirty="0">
                <a:cs typeface="+mn-ea"/>
                <a:sym typeface="+mn-lt"/>
              </a:rPr>
              <a:t>202.198.50.yy</a:t>
            </a:r>
          </a:p>
          <a:p>
            <a:pPr>
              <a:lnSpc>
                <a:spcPct val="120000"/>
              </a:lnSpc>
            </a:pPr>
            <a:r>
              <a:rPr lang="zh-CN" altLang="en-US" sz="1400" dirty="0">
                <a:cs typeface="+mn-ea"/>
                <a:sym typeface="+mn-lt"/>
              </a:rPr>
              <a:t>掩码：</a:t>
            </a:r>
            <a:r>
              <a:rPr lang="en-US" altLang="zh-CN" sz="1400" dirty="0">
                <a:cs typeface="+mn-ea"/>
                <a:sym typeface="+mn-lt"/>
              </a:rPr>
              <a:t>255.255.255.128</a:t>
            </a:r>
          </a:p>
        </p:txBody>
      </p:sp>
      <p:sp>
        <p:nvSpPr>
          <p:cNvPr id="34" name="AutoShape 33">
            <a:extLst>
              <a:ext uri="{FF2B5EF4-FFF2-40B4-BE49-F238E27FC236}">
                <a16:creationId xmlns:a16="http://schemas.microsoft.com/office/drawing/2014/main" id="{EB73A6A7-61B2-2DE4-9D1F-C6EF7993BDCE}"/>
              </a:ext>
            </a:extLst>
          </p:cNvPr>
          <p:cNvSpPr>
            <a:spLocks noChangeArrowheads="1"/>
          </p:cNvSpPr>
          <p:nvPr/>
        </p:nvSpPr>
        <p:spPr bwMode="auto">
          <a:xfrm>
            <a:off x="5323000" y="3846214"/>
            <a:ext cx="2232025" cy="719137"/>
          </a:xfrm>
          <a:prstGeom prst="wedgeRoundRectCallout">
            <a:avLst>
              <a:gd name="adj1" fmla="val 995"/>
              <a:gd name="adj2" fmla="val -103421"/>
              <a:gd name="adj3" fmla="val 16667"/>
            </a:avLst>
          </a:prstGeom>
          <a:solidFill>
            <a:schemeClr val="accent2"/>
          </a:solidFill>
          <a:ln w="9525"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r>
              <a:rPr lang="en-US" altLang="zh-CN" sz="1400">
                <a:solidFill>
                  <a:schemeClr val="bg1"/>
                </a:solidFill>
                <a:cs typeface="+mn-ea"/>
                <a:sym typeface="+mn-lt"/>
              </a:rPr>
              <a:t>IP</a:t>
            </a:r>
            <a:r>
              <a:rPr lang="zh-CN" altLang="en-US" sz="1400">
                <a:solidFill>
                  <a:schemeClr val="bg1"/>
                </a:solidFill>
                <a:cs typeface="+mn-ea"/>
                <a:sym typeface="+mn-lt"/>
              </a:rPr>
              <a:t>：    </a:t>
            </a:r>
            <a:r>
              <a:rPr lang="en-US" altLang="zh-CN" sz="1400">
                <a:solidFill>
                  <a:schemeClr val="bg1"/>
                </a:solidFill>
                <a:cs typeface="+mn-ea"/>
                <a:sym typeface="+mn-lt"/>
              </a:rPr>
              <a:t>202.198.50.129</a:t>
            </a:r>
          </a:p>
          <a:p>
            <a:pPr>
              <a:lnSpc>
                <a:spcPct val="120000"/>
              </a:lnSpc>
            </a:pPr>
            <a:r>
              <a:rPr lang="zh-CN" altLang="en-US" sz="1400">
                <a:solidFill>
                  <a:schemeClr val="bg1"/>
                </a:solidFill>
                <a:cs typeface="+mn-ea"/>
                <a:sym typeface="+mn-lt"/>
              </a:rPr>
              <a:t>掩码：</a:t>
            </a:r>
            <a:r>
              <a:rPr lang="en-US" altLang="zh-CN" sz="1400">
                <a:solidFill>
                  <a:schemeClr val="bg1"/>
                </a:solidFill>
                <a:cs typeface="+mn-ea"/>
                <a:sym typeface="+mn-lt"/>
              </a:rPr>
              <a:t>255.255.255.128</a:t>
            </a:r>
          </a:p>
        </p:txBody>
      </p:sp>
      <p:sp>
        <p:nvSpPr>
          <p:cNvPr id="35" name="AutoShape 34">
            <a:extLst>
              <a:ext uri="{FF2B5EF4-FFF2-40B4-BE49-F238E27FC236}">
                <a16:creationId xmlns:a16="http://schemas.microsoft.com/office/drawing/2014/main" id="{1598E102-911E-708C-5556-BDCA1B1B1917}"/>
              </a:ext>
            </a:extLst>
          </p:cNvPr>
          <p:cNvSpPr>
            <a:spLocks noChangeArrowheads="1"/>
          </p:cNvSpPr>
          <p:nvPr/>
        </p:nvSpPr>
        <p:spPr bwMode="auto">
          <a:xfrm>
            <a:off x="4675274" y="2064517"/>
            <a:ext cx="2232025" cy="719137"/>
          </a:xfrm>
          <a:prstGeom prst="wedgeRoundRectCallout">
            <a:avLst>
              <a:gd name="adj1" fmla="val -3199"/>
              <a:gd name="adj2" fmla="val 131014"/>
              <a:gd name="adj3" fmla="val 16667"/>
            </a:avLst>
          </a:prstGeom>
          <a:solidFill>
            <a:schemeClr val="accent2"/>
          </a:solidFill>
          <a:ln w="9525"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r>
              <a:rPr lang="en-US" altLang="zh-CN" sz="1400" dirty="0">
                <a:solidFill>
                  <a:schemeClr val="bg1"/>
                </a:solidFill>
                <a:cs typeface="+mn-ea"/>
                <a:sym typeface="+mn-lt"/>
              </a:rPr>
              <a:t>IP</a:t>
            </a:r>
            <a:r>
              <a:rPr lang="zh-CN" altLang="en-US" sz="1400" dirty="0">
                <a:solidFill>
                  <a:schemeClr val="bg1"/>
                </a:solidFill>
                <a:cs typeface="+mn-ea"/>
                <a:sym typeface="+mn-lt"/>
              </a:rPr>
              <a:t>：    </a:t>
            </a:r>
            <a:r>
              <a:rPr lang="en-US" altLang="zh-CN" sz="1400" dirty="0">
                <a:solidFill>
                  <a:schemeClr val="bg1"/>
                </a:solidFill>
                <a:cs typeface="+mn-ea"/>
                <a:sym typeface="+mn-lt"/>
              </a:rPr>
              <a:t>202.198.50.1</a:t>
            </a:r>
          </a:p>
          <a:p>
            <a:pPr>
              <a:lnSpc>
                <a:spcPct val="120000"/>
              </a:lnSpc>
            </a:pPr>
            <a:r>
              <a:rPr lang="zh-CN" altLang="en-US" sz="1400" dirty="0">
                <a:solidFill>
                  <a:schemeClr val="bg1"/>
                </a:solidFill>
                <a:cs typeface="+mn-ea"/>
                <a:sym typeface="+mn-lt"/>
              </a:rPr>
              <a:t>掩码：</a:t>
            </a:r>
            <a:r>
              <a:rPr lang="en-US" altLang="zh-CN" sz="1400" dirty="0">
                <a:solidFill>
                  <a:schemeClr val="bg1"/>
                </a:solidFill>
                <a:cs typeface="+mn-ea"/>
                <a:sym typeface="+mn-lt"/>
              </a:rPr>
              <a:t>255.255.255.128</a:t>
            </a:r>
          </a:p>
        </p:txBody>
      </p:sp>
    </p:spTree>
    <p:custDataLst>
      <p:tags r:id="rId1"/>
    </p:custDataLst>
    <p:extLst>
      <p:ext uri="{BB962C8B-B14F-4D97-AF65-F5344CB8AC3E}">
        <p14:creationId xmlns:p14="http://schemas.microsoft.com/office/powerpoint/2010/main" val="35750322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无分类编址</a:t>
            </a:r>
            <a:r>
              <a:rPr lang="en-US" sz="3200" dirty="0">
                <a:latin typeface="+mn-lt"/>
                <a:ea typeface="+mn-ea"/>
                <a:cs typeface="+mn-ea"/>
                <a:sym typeface="+mn-lt"/>
              </a:rPr>
              <a:t>CIDR</a:t>
            </a: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划分子网在一定程度上缓解了</a:t>
            </a:r>
            <a:r>
              <a:rPr lang="en-US" altLang="zh-CN" sz="2400" dirty="0">
                <a:solidFill>
                  <a:schemeClr val="accent1"/>
                </a:solidFill>
                <a:cs typeface="+mn-ea"/>
                <a:sym typeface="+mn-lt"/>
              </a:rPr>
              <a:t>IP</a:t>
            </a:r>
            <a:r>
              <a:rPr lang="zh-CN" altLang="en-US" sz="2400" dirty="0">
                <a:solidFill>
                  <a:schemeClr val="accent1"/>
                </a:solidFill>
                <a:cs typeface="+mn-ea"/>
                <a:sym typeface="+mn-lt"/>
              </a:rPr>
              <a:t>地址短缺的问题，但仍然存在着：</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IP</a:t>
            </a:r>
            <a:r>
              <a:rPr lang="zh-CN" altLang="en-US" sz="2100" dirty="0">
                <a:solidFill>
                  <a:schemeClr val="accent1"/>
                </a:solidFill>
                <a:cs typeface="+mn-ea"/>
                <a:sym typeface="+mn-lt"/>
              </a:rPr>
              <a:t>地址资源部分浪费</a:t>
            </a:r>
            <a:endParaRPr lang="en-US" altLang="zh-CN" sz="21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路由表爆炸的严重问题</a:t>
            </a:r>
            <a:endParaRPr lang="en-US" altLang="zh-CN" sz="21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减小路由表大小的一个方法就是无类别域间路由（</a:t>
            </a:r>
            <a:r>
              <a:rPr lang="en-US" altLang="zh-CN" sz="2400" dirty="0">
                <a:solidFill>
                  <a:schemeClr val="accent1"/>
                </a:solidFill>
                <a:cs typeface="+mn-ea"/>
                <a:sym typeface="+mn-lt"/>
              </a:rPr>
              <a:t>Classless Inter-Domain Routing</a:t>
            </a:r>
            <a:r>
              <a:rPr lang="zh-CN" altLang="en-US" sz="2400" dirty="0">
                <a:solidFill>
                  <a:schemeClr val="accent1"/>
                </a:solidFill>
                <a:cs typeface="+mn-ea"/>
                <a:sym typeface="+mn-lt"/>
              </a:rPr>
              <a:t>，</a:t>
            </a:r>
            <a:r>
              <a:rPr lang="en-US" altLang="zh-CN" sz="2400" dirty="0">
                <a:solidFill>
                  <a:schemeClr val="accent1"/>
                </a:solidFill>
                <a:cs typeface="+mn-ea"/>
                <a:sym typeface="+mn-lt"/>
              </a:rPr>
              <a:t>CIDR)</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CIDR</a:t>
            </a:r>
            <a:r>
              <a:rPr lang="zh-CN" altLang="en-US" sz="2400" dirty="0">
                <a:solidFill>
                  <a:schemeClr val="accent1"/>
                </a:solidFill>
                <a:cs typeface="+mn-ea"/>
                <a:sym typeface="+mn-lt"/>
              </a:rPr>
              <a:t>通过把多个地址块组合到一个路由表项，组成一个</a:t>
            </a:r>
            <a:r>
              <a:rPr lang="en-US" altLang="zh-CN" sz="2400" dirty="0">
                <a:solidFill>
                  <a:schemeClr val="accent1"/>
                </a:solidFill>
                <a:cs typeface="+mn-ea"/>
                <a:sym typeface="+mn-lt"/>
              </a:rPr>
              <a:t>CDIR</a:t>
            </a:r>
            <a:r>
              <a:rPr lang="zh-CN" altLang="en-US" sz="2400" dirty="0">
                <a:solidFill>
                  <a:schemeClr val="accent1"/>
                </a:solidFill>
                <a:cs typeface="+mn-ea"/>
                <a:sym typeface="+mn-lt"/>
              </a:rPr>
              <a:t>地址块，来减少路由表的表项数量，从而减少由核心路由器承载的路由选择信息的数量。同时，</a:t>
            </a:r>
            <a:r>
              <a:rPr lang="en-US" altLang="zh-CN" sz="2400" dirty="0">
                <a:solidFill>
                  <a:schemeClr val="accent1"/>
                </a:solidFill>
                <a:cs typeface="+mn-ea"/>
                <a:sym typeface="+mn-lt"/>
              </a:rPr>
              <a:t>CIDR</a:t>
            </a:r>
            <a:r>
              <a:rPr lang="zh-CN" altLang="en-US" sz="2400" dirty="0">
                <a:solidFill>
                  <a:schemeClr val="accent1"/>
                </a:solidFill>
                <a:cs typeface="+mn-ea"/>
                <a:sym typeface="+mn-lt"/>
              </a:rPr>
              <a:t>方法也延缓了</a:t>
            </a:r>
            <a:r>
              <a:rPr lang="en-US" altLang="zh-CN" sz="2400" dirty="0">
                <a:solidFill>
                  <a:schemeClr val="accent1"/>
                </a:solidFill>
                <a:cs typeface="+mn-ea"/>
                <a:sym typeface="+mn-lt"/>
              </a:rPr>
              <a:t>IP</a:t>
            </a:r>
            <a:r>
              <a:rPr lang="zh-CN" altLang="en-US" sz="2400" dirty="0">
                <a:solidFill>
                  <a:schemeClr val="accent1"/>
                </a:solidFill>
                <a:cs typeface="+mn-ea"/>
                <a:sym typeface="+mn-lt"/>
              </a:rPr>
              <a:t>地址资源枯竭的时间。</a:t>
            </a:r>
          </a:p>
        </p:txBody>
      </p:sp>
      <p:sp>
        <p:nvSpPr>
          <p:cNvPr id="3" name="日期占位符 3">
            <a:extLst>
              <a:ext uri="{FF2B5EF4-FFF2-40B4-BE49-F238E27FC236}">
                <a16:creationId xmlns:a16="http://schemas.microsoft.com/office/drawing/2014/main" id="{47246341-262F-D045-7807-7A93D8EA917B}"/>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FA32A243-7DC6-3B06-F81C-2D9F49B75F3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0090D0A8-777B-A940-8066-B00CA447051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108</a:t>
            </a:fld>
            <a:endParaRPr lang="en-US">
              <a:cs typeface="+mn-ea"/>
              <a:sym typeface="+mn-lt"/>
            </a:endParaRPr>
          </a:p>
        </p:txBody>
      </p:sp>
    </p:spTree>
    <p:custDataLst>
      <p:tags r:id="rId1"/>
    </p:custDataLst>
    <p:extLst>
      <p:ext uri="{BB962C8B-B14F-4D97-AF65-F5344CB8AC3E}">
        <p14:creationId xmlns:p14="http://schemas.microsoft.com/office/powerpoint/2010/main" val="31180359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编址问题的演进</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36DF5AC4-2E24-05EC-1C3C-EA4AD17DC670}"/>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958FD42B-6ACC-6161-2A9E-322CB2B2893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960FBA7B-27ED-2783-9711-3E05437A94BD}"/>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109</a:t>
            </a:fld>
            <a:endParaRPr lang="en-US">
              <a:cs typeface="+mn-ea"/>
              <a:sym typeface="+mn-lt"/>
            </a:endParaRPr>
          </a:p>
        </p:txBody>
      </p:sp>
      <p:sp>
        <p:nvSpPr>
          <p:cNvPr id="8" name="箭头: 右 7">
            <a:extLst>
              <a:ext uri="{FF2B5EF4-FFF2-40B4-BE49-F238E27FC236}">
                <a16:creationId xmlns:a16="http://schemas.microsoft.com/office/drawing/2014/main" id="{12F63D66-3717-0718-6AE2-64D14F422FEC}"/>
              </a:ext>
            </a:extLst>
          </p:cNvPr>
          <p:cNvSpPr/>
          <p:nvPr/>
        </p:nvSpPr>
        <p:spPr>
          <a:xfrm>
            <a:off x="1413496" y="3980806"/>
            <a:ext cx="9263470" cy="542365"/>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10" name="文本框 9">
            <a:extLst>
              <a:ext uri="{FF2B5EF4-FFF2-40B4-BE49-F238E27FC236}">
                <a16:creationId xmlns:a16="http://schemas.microsoft.com/office/drawing/2014/main" id="{36997858-AB04-A5F0-4E86-E75EAF70AE98}"/>
              </a:ext>
            </a:extLst>
          </p:cNvPr>
          <p:cNvSpPr txBox="1"/>
          <p:nvPr/>
        </p:nvSpPr>
        <p:spPr>
          <a:xfrm>
            <a:off x="1273485" y="2221004"/>
            <a:ext cx="2433918" cy="1060931"/>
          </a:xfrm>
          <a:prstGeom prst="rect">
            <a:avLst/>
          </a:prstGeom>
          <a:noFill/>
        </p:spPr>
        <p:txBody>
          <a:bodyPr wrap="square">
            <a:spAutoFit/>
          </a:bodyPr>
          <a:lstStyle/>
          <a:p>
            <a:pPr>
              <a:lnSpc>
                <a:spcPct val="120000"/>
              </a:lnSpc>
            </a:pPr>
            <a:r>
              <a:rPr lang="en-US" altLang="zh-CN" dirty="0">
                <a:cs typeface="+mn-ea"/>
                <a:sym typeface="+mn-lt"/>
              </a:rPr>
              <a:t>1987 </a:t>
            </a:r>
            <a:r>
              <a:rPr lang="zh-CN" altLang="en-US" dirty="0">
                <a:cs typeface="+mn-ea"/>
                <a:sym typeface="+mn-lt"/>
              </a:rPr>
              <a:t>年，</a:t>
            </a:r>
            <a:r>
              <a:rPr lang="en-US" altLang="zh-CN" dirty="0">
                <a:cs typeface="+mn-ea"/>
                <a:sym typeface="+mn-lt"/>
              </a:rPr>
              <a:t>RFC 1009 </a:t>
            </a:r>
            <a:r>
              <a:rPr lang="zh-CN" altLang="en-US" dirty="0">
                <a:cs typeface="+mn-ea"/>
                <a:sym typeface="+mn-lt"/>
              </a:rPr>
              <a:t>制定了划分子网的方案</a:t>
            </a:r>
          </a:p>
        </p:txBody>
      </p:sp>
      <p:sp>
        <p:nvSpPr>
          <p:cNvPr id="12" name="文本框 11">
            <a:extLst>
              <a:ext uri="{FF2B5EF4-FFF2-40B4-BE49-F238E27FC236}">
                <a16:creationId xmlns:a16="http://schemas.microsoft.com/office/drawing/2014/main" id="{FE168B78-1C0F-2859-0919-B35784360182}"/>
              </a:ext>
            </a:extLst>
          </p:cNvPr>
          <p:cNvSpPr txBox="1"/>
          <p:nvPr/>
        </p:nvSpPr>
        <p:spPr>
          <a:xfrm>
            <a:off x="4286685" y="2221004"/>
            <a:ext cx="2788024" cy="1393330"/>
          </a:xfrm>
          <a:prstGeom prst="rect">
            <a:avLst/>
          </a:prstGeom>
          <a:noFill/>
        </p:spPr>
        <p:txBody>
          <a:bodyPr wrap="square">
            <a:spAutoFit/>
          </a:bodyPr>
          <a:lstStyle/>
          <a:p>
            <a:pPr>
              <a:lnSpc>
                <a:spcPct val="120000"/>
              </a:lnSpc>
            </a:pPr>
            <a:r>
              <a:rPr lang="zh-CN" altLang="en-US" dirty="0">
                <a:cs typeface="+mn-ea"/>
                <a:sym typeface="+mn-lt"/>
              </a:rPr>
              <a:t>使用变长子网掩码 </a:t>
            </a:r>
            <a:r>
              <a:rPr lang="en-US" altLang="zh-CN" dirty="0">
                <a:cs typeface="+mn-ea"/>
                <a:sym typeface="+mn-lt"/>
              </a:rPr>
              <a:t>VLSM (Variable Length Subnet Mask)</a:t>
            </a:r>
            <a:r>
              <a:rPr lang="zh-CN" altLang="en-US" dirty="0">
                <a:cs typeface="+mn-ea"/>
                <a:sym typeface="+mn-lt"/>
              </a:rPr>
              <a:t>进一步提高 </a:t>
            </a:r>
            <a:r>
              <a:rPr lang="en-US" altLang="zh-CN" dirty="0">
                <a:cs typeface="+mn-ea"/>
                <a:sym typeface="+mn-lt"/>
              </a:rPr>
              <a:t>IP </a:t>
            </a:r>
            <a:r>
              <a:rPr lang="zh-CN" altLang="en-US" dirty="0">
                <a:cs typeface="+mn-ea"/>
                <a:sym typeface="+mn-lt"/>
              </a:rPr>
              <a:t>地址资源的利用率。</a:t>
            </a:r>
          </a:p>
        </p:txBody>
      </p:sp>
      <p:sp>
        <p:nvSpPr>
          <p:cNvPr id="16" name="文本框 15">
            <a:extLst>
              <a:ext uri="{FF2B5EF4-FFF2-40B4-BE49-F238E27FC236}">
                <a16:creationId xmlns:a16="http://schemas.microsoft.com/office/drawing/2014/main" id="{877B0F2A-67D1-B8F9-5FFB-F5FCB3D3C786}"/>
              </a:ext>
            </a:extLst>
          </p:cNvPr>
          <p:cNvSpPr txBox="1"/>
          <p:nvPr/>
        </p:nvSpPr>
        <p:spPr>
          <a:xfrm>
            <a:off x="7653992" y="2221004"/>
            <a:ext cx="3022974" cy="1393330"/>
          </a:xfrm>
          <a:prstGeom prst="rect">
            <a:avLst/>
          </a:prstGeom>
          <a:noFill/>
        </p:spPr>
        <p:txBody>
          <a:bodyPr wrap="square">
            <a:spAutoFit/>
          </a:bodyPr>
          <a:lstStyle/>
          <a:p>
            <a:pPr>
              <a:lnSpc>
                <a:spcPct val="120000"/>
              </a:lnSpc>
            </a:pPr>
            <a:r>
              <a:rPr lang="zh-CN" altLang="en-US" dirty="0">
                <a:cs typeface="+mn-ea"/>
                <a:sym typeface="+mn-lt"/>
              </a:rPr>
              <a:t>无分类编址方法 </a:t>
            </a:r>
            <a:r>
              <a:rPr lang="en-US" altLang="zh-CN" dirty="0">
                <a:cs typeface="+mn-ea"/>
                <a:sym typeface="+mn-lt"/>
              </a:rPr>
              <a:t>–</a:t>
            </a:r>
            <a:r>
              <a:rPr lang="zh-CN" altLang="en-US" dirty="0">
                <a:cs typeface="+mn-ea"/>
                <a:sym typeface="+mn-lt"/>
              </a:rPr>
              <a:t>无分类域间路由选择 </a:t>
            </a:r>
            <a:r>
              <a:rPr lang="en-US" altLang="zh-CN" dirty="0">
                <a:cs typeface="+mn-ea"/>
                <a:sym typeface="+mn-lt"/>
              </a:rPr>
              <a:t>CIDR (Classless Inter-Domain Routing)</a:t>
            </a:r>
            <a:r>
              <a:rPr lang="zh-CN" altLang="en-US" dirty="0">
                <a:cs typeface="+mn-ea"/>
                <a:sym typeface="+mn-lt"/>
              </a:rPr>
              <a:t>。 </a:t>
            </a:r>
          </a:p>
        </p:txBody>
      </p:sp>
    </p:spTree>
    <p:custDataLst>
      <p:tags r:id="rId1"/>
    </p:custDataLst>
    <p:extLst>
      <p:ext uri="{BB962C8B-B14F-4D97-AF65-F5344CB8AC3E}">
        <p14:creationId xmlns:p14="http://schemas.microsoft.com/office/powerpoint/2010/main" val="133287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5C864-C208-58E7-A4B3-106315753511}"/>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网络设备互连示例</a:t>
            </a:r>
          </a:p>
        </p:txBody>
      </p:sp>
      <p:pic>
        <p:nvPicPr>
          <p:cNvPr id="8" name="内容占位符 7">
            <a:extLst>
              <a:ext uri="{FF2B5EF4-FFF2-40B4-BE49-F238E27FC236}">
                <a16:creationId xmlns:a16="http://schemas.microsoft.com/office/drawing/2014/main" id="{D144FA4E-0341-43D6-2E18-68159A1EE5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339727" y="1202786"/>
            <a:ext cx="6965140" cy="4931314"/>
          </a:xfrm>
        </p:spPr>
      </p:pic>
      <p:sp>
        <p:nvSpPr>
          <p:cNvPr id="4" name="日期占位符 3">
            <a:extLst>
              <a:ext uri="{FF2B5EF4-FFF2-40B4-BE49-F238E27FC236}">
                <a16:creationId xmlns:a16="http://schemas.microsoft.com/office/drawing/2014/main" id="{54B3A3DE-3ED3-3164-59AB-FBA6CB2B72D0}"/>
              </a:ext>
            </a:extLst>
          </p:cNvPr>
          <p:cNvSpPr>
            <a:spLocks noGrp="1"/>
          </p:cNvSpPr>
          <p:nvPr>
            <p:ph type="dt" sz="half" idx="10"/>
          </p:nvPr>
        </p:nvSpPr>
        <p:spPr/>
        <p:txBody>
          <a:bodyPr/>
          <a:lstStyle/>
          <a:p>
            <a:pPr>
              <a:lnSpc>
                <a:spcPct val="120000"/>
              </a:lnSpc>
            </a:pPr>
            <a:fld id="{B8039B36-ED0E-4E0A-85E9-64B21B7AF12D}"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0D583C07-D69A-8A44-6557-F0149CB35DC9}"/>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7BF9491C-96BD-B787-6815-7D4BFDB4291D}"/>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11</a:t>
            </a:fld>
            <a:endParaRPr lang="en-US">
              <a:cs typeface="+mn-ea"/>
              <a:sym typeface="+mn-lt"/>
            </a:endParaRPr>
          </a:p>
        </p:txBody>
      </p:sp>
    </p:spTree>
    <p:extLst>
      <p:ext uri="{BB962C8B-B14F-4D97-AF65-F5344CB8AC3E}">
        <p14:creationId xmlns:p14="http://schemas.microsoft.com/office/powerpoint/2010/main" val="2587634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CIDR</a:t>
            </a:r>
            <a:r>
              <a:rPr lang="zh-CN" altLang="en-US" sz="3200" dirty="0">
                <a:latin typeface="+mn-lt"/>
                <a:ea typeface="+mn-ea"/>
                <a:cs typeface="+mn-ea"/>
                <a:sym typeface="+mn-lt"/>
              </a:rPr>
              <a:t>主要特点</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CIDR </a:t>
            </a:r>
            <a:r>
              <a:rPr lang="zh-CN" altLang="en-US" sz="2400" dirty="0">
                <a:solidFill>
                  <a:schemeClr val="accent1"/>
                </a:solidFill>
                <a:cs typeface="+mn-ea"/>
                <a:sym typeface="+mn-lt"/>
              </a:rPr>
              <a:t>取消了最初的 </a:t>
            </a:r>
            <a:r>
              <a:rPr lang="en-US" altLang="zh-CN" sz="2400" dirty="0">
                <a:solidFill>
                  <a:schemeClr val="accent1"/>
                </a:solidFill>
                <a:cs typeface="+mn-ea"/>
                <a:sym typeface="+mn-lt"/>
              </a:rPr>
              <a:t>A </a:t>
            </a:r>
            <a:r>
              <a:rPr lang="zh-CN" altLang="en-US" sz="2400" dirty="0">
                <a:solidFill>
                  <a:schemeClr val="accent1"/>
                </a:solidFill>
                <a:cs typeface="+mn-ea"/>
                <a:sym typeface="+mn-lt"/>
              </a:rPr>
              <a:t>类、</a:t>
            </a:r>
            <a:r>
              <a:rPr lang="en-US" altLang="zh-CN" sz="2400" dirty="0">
                <a:solidFill>
                  <a:schemeClr val="accent1"/>
                </a:solidFill>
                <a:cs typeface="+mn-ea"/>
                <a:sym typeface="+mn-lt"/>
              </a:rPr>
              <a:t>B </a:t>
            </a:r>
            <a:r>
              <a:rPr lang="zh-CN" altLang="en-US" sz="2400" dirty="0">
                <a:solidFill>
                  <a:schemeClr val="accent1"/>
                </a:solidFill>
                <a:cs typeface="+mn-ea"/>
                <a:sym typeface="+mn-lt"/>
              </a:rPr>
              <a:t>类和 </a:t>
            </a:r>
            <a:r>
              <a:rPr lang="en-US" altLang="zh-CN" sz="2400" dirty="0">
                <a:solidFill>
                  <a:schemeClr val="accent1"/>
                </a:solidFill>
                <a:cs typeface="+mn-ea"/>
                <a:sym typeface="+mn-lt"/>
              </a:rPr>
              <a:t>C </a:t>
            </a:r>
            <a:r>
              <a:rPr lang="zh-CN" altLang="en-US" sz="2400" dirty="0">
                <a:solidFill>
                  <a:schemeClr val="accent1"/>
                </a:solidFill>
                <a:cs typeface="+mn-ea"/>
                <a:sym typeface="+mn-lt"/>
              </a:rPr>
              <a:t>类地址分类以及划分子网的概念</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CIDR</a:t>
            </a:r>
            <a:r>
              <a:rPr lang="zh-CN" altLang="en-US" sz="2400" dirty="0">
                <a:solidFill>
                  <a:schemeClr val="accent1"/>
                </a:solidFill>
                <a:cs typeface="+mn-ea"/>
                <a:sym typeface="+mn-lt"/>
              </a:rPr>
              <a:t>使用可变长度的“网络前缀”</a:t>
            </a:r>
            <a:r>
              <a:rPr lang="en-US" altLang="zh-CN" sz="2400" dirty="0">
                <a:solidFill>
                  <a:schemeClr val="accent1"/>
                </a:solidFill>
                <a:cs typeface="+mn-ea"/>
                <a:sym typeface="+mn-lt"/>
              </a:rPr>
              <a:t>(network-prefix)</a:t>
            </a:r>
            <a:r>
              <a:rPr lang="zh-CN" altLang="en-US" sz="2400" dirty="0">
                <a:solidFill>
                  <a:schemeClr val="accent1"/>
                </a:solidFill>
                <a:cs typeface="+mn-ea"/>
                <a:sym typeface="+mn-lt"/>
              </a:rPr>
              <a:t>来代替分类地址中的网络号和子网号。</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E6D4641E-A401-FE6A-2DDF-AF163064F4F4}"/>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EE44FC30-14F3-3F9C-7E09-9F1B42D9F12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21E4FD-2C0B-C027-8212-E435960B4E8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110</a:t>
            </a:fld>
            <a:endParaRPr lang="en-US">
              <a:cs typeface="+mn-ea"/>
              <a:sym typeface="+mn-lt"/>
            </a:endParaRPr>
          </a:p>
        </p:txBody>
      </p:sp>
    </p:spTree>
    <p:custDataLst>
      <p:tags r:id="rId1"/>
    </p:custDataLst>
    <p:extLst>
      <p:ext uri="{BB962C8B-B14F-4D97-AF65-F5344CB8AC3E}">
        <p14:creationId xmlns:p14="http://schemas.microsoft.com/office/powerpoint/2010/main" val="36864966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无分类的两级编址</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595406"/>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无分类的两级编址的记法： </a:t>
            </a:r>
          </a:p>
        </p:txBody>
      </p:sp>
      <p:sp>
        <p:nvSpPr>
          <p:cNvPr id="3" name="日期占位符 3">
            <a:extLst>
              <a:ext uri="{FF2B5EF4-FFF2-40B4-BE49-F238E27FC236}">
                <a16:creationId xmlns:a16="http://schemas.microsoft.com/office/drawing/2014/main" id="{3B755188-3E1E-9F49-1885-1109516BC4E7}"/>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E575ADA3-69B8-5D1E-87CB-7411076B7804}"/>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C230029C-CD05-9B87-A5B3-3C5D9A1852C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111</a:t>
            </a:fld>
            <a:endParaRPr lang="en-US">
              <a:cs typeface="+mn-ea"/>
              <a:sym typeface="+mn-lt"/>
            </a:endParaRPr>
          </a:p>
        </p:txBody>
      </p:sp>
      <p:sp>
        <p:nvSpPr>
          <p:cNvPr id="8" name="内容占位符 1">
            <a:extLst>
              <a:ext uri="{FF2B5EF4-FFF2-40B4-BE49-F238E27FC236}">
                <a16:creationId xmlns:a16="http://schemas.microsoft.com/office/drawing/2014/main" id="{8FE79786-4CAF-ACA8-D8F9-7D4F6268B388}"/>
              </a:ext>
            </a:extLst>
          </p:cNvPr>
          <p:cNvSpPr txBox="1">
            <a:spLocks/>
          </p:cNvSpPr>
          <p:nvPr/>
        </p:nvSpPr>
        <p:spPr>
          <a:xfrm>
            <a:off x="660400" y="2845984"/>
            <a:ext cx="10858500" cy="3288116"/>
          </a:xfrm>
          <a:prstGeom prst="rect">
            <a:avLst/>
          </a:prstGeom>
        </p:spPr>
        <p:txBody>
          <a:bodyPr vert="horz" lIns="91440" tIns="45720" rIns="91440" bIns="45720" rtlCol="0">
            <a:normAutofit lnSpcReduction="1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1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CIDR</a:t>
            </a:r>
            <a:r>
              <a:rPr lang="zh-CN" altLang="en-US" dirty="0">
                <a:sym typeface="+mn-lt"/>
              </a:rPr>
              <a:t>引入了一种类似于子网掩码的掩码，称之为 </a:t>
            </a:r>
            <a:r>
              <a:rPr lang="en-US" altLang="zh-CN" dirty="0">
                <a:sym typeface="+mn-lt"/>
              </a:rPr>
              <a:t>CIDR </a:t>
            </a:r>
            <a:r>
              <a:rPr lang="zh-CN" altLang="en-US" dirty="0">
                <a:sym typeface="+mn-lt"/>
              </a:rPr>
              <a:t>掩码 或者 掩码</a:t>
            </a:r>
            <a:endParaRPr lang="en-US" altLang="zh-CN" dirty="0">
              <a:sym typeface="+mn-lt"/>
            </a:endParaRPr>
          </a:p>
          <a:p>
            <a:r>
              <a:rPr lang="en-US" altLang="zh-CN" dirty="0">
                <a:sym typeface="+mn-lt"/>
              </a:rPr>
              <a:t>CIDR </a:t>
            </a:r>
            <a:r>
              <a:rPr lang="zh-CN" altLang="en-US" dirty="0">
                <a:sym typeface="+mn-lt"/>
              </a:rPr>
              <a:t>使用“斜线记法”</a:t>
            </a:r>
            <a:r>
              <a:rPr lang="en-US" altLang="zh-CN" dirty="0">
                <a:sym typeface="+mn-lt"/>
              </a:rPr>
              <a:t>(slash notation)</a:t>
            </a:r>
            <a:r>
              <a:rPr lang="zh-CN" altLang="en-US" dirty="0">
                <a:sym typeface="+mn-lt"/>
              </a:rPr>
              <a:t>，它又称为</a:t>
            </a:r>
            <a:r>
              <a:rPr lang="en-US" altLang="zh-CN" dirty="0">
                <a:sym typeface="+mn-lt"/>
              </a:rPr>
              <a:t>CIDR</a:t>
            </a:r>
            <a:r>
              <a:rPr lang="zh-CN" altLang="en-US" dirty="0">
                <a:sym typeface="+mn-lt"/>
              </a:rPr>
              <a:t>记法，即在 </a:t>
            </a:r>
            <a:r>
              <a:rPr lang="en-US" altLang="zh-CN" dirty="0">
                <a:sym typeface="+mn-lt"/>
              </a:rPr>
              <a:t>IP </a:t>
            </a:r>
            <a:r>
              <a:rPr lang="zh-CN" altLang="en-US" dirty="0">
                <a:sym typeface="+mn-lt"/>
              </a:rPr>
              <a:t>地址后加上一个斜线“</a:t>
            </a:r>
            <a:r>
              <a:rPr lang="en-US" altLang="zh-CN" dirty="0">
                <a:sym typeface="+mn-lt"/>
              </a:rPr>
              <a:t>/”</a:t>
            </a:r>
            <a:r>
              <a:rPr lang="zh-CN" altLang="en-US" dirty="0">
                <a:sym typeface="+mn-lt"/>
              </a:rPr>
              <a:t>，然后写上网络前缀所占的位数：</a:t>
            </a:r>
            <a:endParaRPr lang="en-US" altLang="zh-CN" dirty="0">
              <a:sym typeface="+mn-lt"/>
            </a:endParaRPr>
          </a:p>
          <a:p>
            <a:pPr lvl="1"/>
            <a:r>
              <a:rPr lang="en-US" altLang="zh-CN" dirty="0">
                <a:sym typeface="+mn-lt"/>
              </a:rPr>
              <a:t>IP</a:t>
            </a:r>
            <a:r>
              <a:rPr lang="zh-CN" altLang="en-US" dirty="0">
                <a:sym typeface="+mn-lt"/>
              </a:rPr>
              <a:t>地址</a:t>
            </a:r>
            <a:r>
              <a:rPr lang="en-US" altLang="zh-CN" dirty="0">
                <a:sym typeface="+mn-lt"/>
              </a:rPr>
              <a:t>/</a:t>
            </a:r>
            <a:r>
              <a:rPr lang="zh-CN" altLang="en-US" dirty="0">
                <a:sym typeface="+mn-lt"/>
              </a:rPr>
              <a:t>掩码长度</a:t>
            </a:r>
            <a:endParaRPr lang="en-US" altLang="zh-CN" dirty="0">
              <a:sym typeface="+mn-lt"/>
            </a:endParaRPr>
          </a:p>
          <a:p>
            <a:pPr lvl="1"/>
            <a:r>
              <a:rPr lang="en-US" altLang="zh-CN" dirty="0">
                <a:sym typeface="+mn-lt"/>
              </a:rPr>
              <a:t>188.166.0.1/19</a:t>
            </a:r>
            <a:endParaRPr lang="zh-CN" altLang="en-US" dirty="0">
              <a:sym typeface="+mn-lt"/>
            </a:endParaRPr>
          </a:p>
          <a:p>
            <a:r>
              <a:rPr lang="zh-CN" altLang="en-US" dirty="0">
                <a:sym typeface="+mn-lt"/>
              </a:rPr>
              <a:t>对于 </a:t>
            </a:r>
            <a:r>
              <a:rPr lang="en-US" altLang="zh-CN" dirty="0">
                <a:sym typeface="+mn-lt"/>
              </a:rPr>
              <a:t>/19  </a:t>
            </a:r>
            <a:r>
              <a:rPr lang="zh-CN" altLang="en-US" dirty="0">
                <a:sym typeface="+mn-lt"/>
              </a:rPr>
              <a:t>地址块，它的掩码是 </a:t>
            </a:r>
            <a:r>
              <a:rPr lang="en-US" altLang="zh-CN" dirty="0">
                <a:sym typeface="+mn-lt"/>
              </a:rPr>
              <a:t>19 </a:t>
            </a:r>
            <a:r>
              <a:rPr lang="zh-CN" altLang="en-US" dirty="0">
                <a:sym typeface="+mn-lt"/>
              </a:rPr>
              <a:t>个连续的 </a:t>
            </a:r>
            <a:r>
              <a:rPr lang="en-US" altLang="zh-CN" dirty="0">
                <a:sym typeface="+mn-lt"/>
              </a:rPr>
              <a:t>1</a:t>
            </a:r>
            <a:r>
              <a:rPr lang="zh-CN" altLang="en-US" dirty="0">
                <a:sym typeface="+mn-lt"/>
              </a:rPr>
              <a:t>。 斜线记法中的数字就是掩码中</a:t>
            </a:r>
            <a:r>
              <a:rPr lang="en-US" altLang="zh-CN" dirty="0">
                <a:sym typeface="+mn-lt"/>
              </a:rPr>
              <a:t>1</a:t>
            </a:r>
            <a:r>
              <a:rPr lang="zh-CN" altLang="en-US" dirty="0">
                <a:sym typeface="+mn-lt"/>
              </a:rPr>
              <a:t>的个数。 </a:t>
            </a:r>
          </a:p>
          <a:p>
            <a:r>
              <a:rPr lang="en-US" altLang="zh-CN" dirty="0">
                <a:sym typeface="+mn-lt"/>
              </a:rPr>
              <a:t>CIDR </a:t>
            </a:r>
            <a:r>
              <a:rPr lang="zh-CN" altLang="en-US" dirty="0">
                <a:sym typeface="+mn-lt"/>
              </a:rPr>
              <a:t>把网络前缀都相同的连续的 </a:t>
            </a:r>
            <a:r>
              <a:rPr lang="en-US" altLang="zh-CN" dirty="0">
                <a:sym typeface="+mn-lt"/>
              </a:rPr>
              <a:t>IP </a:t>
            </a:r>
            <a:r>
              <a:rPr lang="zh-CN" altLang="en-US" dirty="0">
                <a:sym typeface="+mn-lt"/>
              </a:rPr>
              <a:t>地址组成“</a:t>
            </a:r>
            <a:r>
              <a:rPr lang="en-US" altLang="zh-CN" dirty="0">
                <a:sym typeface="+mn-lt"/>
              </a:rPr>
              <a:t>CIDR </a:t>
            </a:r>
            <a:r>
              <a:rPr lang="zh-CN" altLang="en-US" dirty="0">
                <a:sym typeface="+mn-lt"/>
              </a:rPr>
              <a:t>地址块”。 </a:t>
            </a:r>
            <a:endParaRPr lang="en-US" altLang="zh-CN" dirty="0">
              <a:sym typeface="+mn-lt"/>
            </a:endParaRPr>
          </a:p>
          <a:p>
            <a:endParaRPr lang="zh-CN" altLang="en-US" dirty="0">
              <a:sym typeface="+mn-lt"/>
            </a:endParaRPr>
          </a:p>
          <a:p>
            <a:endParaRPr lang="en-US" altLang="zh-CN" dirty="0">
              <a:sym typeface="+mn-lt"/>
            </a:endParaRPr>
          </a:p>
          <a:p>
            <a:endParaRPr lang="zh-CN" altLang="en-US" dirty="0">
              <a:sym typeface="+mn-lt"/>
            </a:endParaRPr>
          </a:p>
        </p:txBody>
      </p:sp>
      <p:graphicFrame>
        <p:nvGraphicFramePr>
          <p:cNvPr id="9" name="表格 9">
            <a:extLst>
              <a:ext uri="{FF2B5EF4-FFF2-40B4-BE49-F238E27FC236}">
                <a16:creationId xmlns:a16="http://schemas.microsoft.com/office/drawing/2014/main" id="{37E59C32-84EF-A471-13CD-129E3E166157}"/>
              </a:ext>
            </a:extLst>
          </p:cNvPr>
          <p:cNvGraphicFramePr>
            <a:graphicFrameLocks noGrp="1"/>
          </p:cNvGraphicFramePr>
          <p:nvPr>
            <p:extLst>
              <p:ext uri="{D42A27DB-BD31-4B8C-83A1-F6EECF244321}">
                <p14:modId xmlns:p14="http://schemas.microsoft.com/office/powerpoint/2010/main" val="1216186804"/>
              </p:ext>
            </p:extLst>
          </p:nvPr>
        </p:nvGraphicFramePr>
        <p:xfrm>
          <a:off x="1659965" y="1725706"/>
          <a:ext cx="4736354" cy="392303"/>
        </p:xfrm>
        <a:graphic>
          <a:graphicData uri="http://schemas.openxmlformats.org/drawingml/2006/table">
            <a:tbl>
              <a:tblPr firstRow="1" bandRow="1">
                <a:tableStyleId>{5C22544A-7EE6-4342-B048-85BDC9FD1C3A}</a:tableStyleId>
              </a:tblPr>
              <a:tblGrid>
                <a:gridCol w="3042023">
                  <a:extLst>
                    <a:ext uri="{9D8B030D-6E8A-4147-A177-3AD203B41FA5}">
                      <a16:colId xmlns:a16="http://schemas.microsoft.com/office/drawing/2014/main" val="1947358657"/>
                    </a:ext>
                  </a:extLst>
                </a:gridCol>
                <a:gridCol w="1694331">
                  <a:extLst>
                    <a:ext uri="{9D8B030D-6E8A-4147-A177-3AD203B41FA5}">
                      <a16:colId xmlns:a16="http://schemas.microsoft.com/office/drawing/2014/main" val="3396935940"/>
                    </a:ext>
                  </a:extLst>
                </a:gridCol>
              </a:tblGrid>
              <a:tr h="370840">
                <a:tc>
                  <a:txBody>
                    <a:bodyPr/>
                    <a:lstStyle/>
                    <a:p>
                      <a:pPr algn="ctr">
                        <a:lnSpc>
                          <a:spcPct val="120000"/>
                        </a:lnSpc>
                        <a:spcBef>
                          <a:spcPts val="0"/>
                        </a:spcBef>
                        <a:spcAft>
                          <a:spcPts val="0"/>
                        </a:spcAft>
                      </a:pPr>
                      <a:r>
                        <a:rPr lang="zh-CN" altLang="en-US" dirty="0">
                          <a:latin typeface="+mn-lt"/>
                          <a:ea typeface="+mn-ea"/>
                          <a:cs typeface="+mn-ea"/>
                          <a:sym typeface="+mn-lt"/>
                        </a:rPr>
                        <a:t>网络前缀</a:t>
                      </a:r>
                    </a:p>
                  </a:txBody>
                  <a:tcPr>
                    <a:solidFill>
                      <a:srgbClr val="0070C0"/>
                    </a:solidFill>
                  </a:tcPr>
                </a:tc>
                <a:tc>
                  <a:txBody>
                    <a:bodyPr/>
                    <a:lstStyle/>
                    <a:p>
                      <a:pPr algn="ctr">
                        <a:lnSpc>
                          <a:spcPct val="120000"/>
                        </a:lnSpc>
                        <a:spcBef>
                          <a:spcPts val="0"/>
                        </a:spcBef>
                        <a:spcAft>
                          <a:spcPts val="0"/>
                        </a:spcAft>
                      </a:pPr>
                      <a:r>
                        <a:rPr lang="zh-CN" altLang="en-US" dirty="0">
                          <a:latin typeface="+mn-lt"/>
                          <a:ea typeface="+mn-ea"/>
                          <a:cs typeface="+mn-ea"/>
                          <a:sym typeface="+mn-lt"/>
                        </a:rPr>
                        <a:t>主机号</a:t>
                      </a:r>
                    </a:p>
                  </a:txBody>
                  <a:tcPr>
                    <a:solidFill>
                      <a:srgbClr val="00B0F0"/>
                    </a:solidFill>
                  </a:tcPr>
                </a:tc>
                <a:extLst>
                  <a:ext uri="{0D108BD9-81ED-4DB2-BD59-A6C34878D82A}">
                    <a16:rowId xmlns:a16="http://schemas.microsoft.com/office/drawing/2014/main" val="2770370919"/>
                  </a:ext>
                </a:extLst>
              </a:tr>
            </a:tbl>
          </a:graphicData>
        </a:graphic>
      </p:graphicFrame>
      <p:cxnSp>
        <p:nvCxnSpPr>
          <p:cNvPr id="11" name="直接连接符 10">
            <a:extLst>
              <a:ext uri="{FF2B5EF4-FFF2-40B4-BE49-F238E27FC236}">
                <a16:creationId xmlns:a16="http://schemas.microsoft.com/office/drawing/2014/main" id="{CA3DFB18-9AB8-0D4D-6573-7B7CD858073F}"/>
              </a:ext>
            </a:extLst>
          </p:cNvPr>
          <p:cNvCxnSpPr/>
          <p:nvPr/>
        </p:nvCxnSpPr>
        <p:spPr>
          <a:xfrm>
            <a:off x="1661459" y="2114474"/>
            <a:ext cx="0" cy="282388"/>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34C8ABC6-3E6F-830E-1F03-F0D487DB9901}"/>
              </a:ext>
            </a:extLst>
          </p:cNvPr>
          <p:cNvCxnSpPr/>
          <p:nvPr/>
        </p:nvCxnSpPr>
        <p:spPr>
          <a:xfrm>
            <a:off x="6396319" y="2114474"/>
            <a:ext cx="0" cy="282388"/>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AAF0A9A8-A6EC-A52D-2A89-4878DDB46842}"/>
              </a:ext>
            </a:extLst>
          </p:cNvPr>
          <p:cNvCxnSpPr/>
          <p:nvPr/>
        </p:nvCxnSpPr>
        <p:spPr>
          <a:xfrm>
            <a:off x="1659965" y="2272550"/>
            <a:ext cx="4736354" cy="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354F1F73-A8DC-8EAF-3870-97A5D28125EB}"/>
              </a:ext>
            </a:extLst>
          </p:cNvPr>
          <p:cNvSpPr txBox="1"/>
          <p:nvPr/>
        </p:nvSpPr>
        <p:spPr>
          <a:xfrm>
            <a:off x="3635188" y="2087884"/>
            <a:ext cx="671979" cy="396134"/>
          </a:xfrm>
          <a:prstGeom prst="rect">
            <a:avLst/>
          </a:prstGeom>
          <a:solidFill>
            <a:schemeClr val="bg1"/>
          </a:solidFill>
        </p:spPr>
        <p:txBody>
          <a:bodyPr wrap="none" rtlCol="0">
            <a:spAutoFit/>
          </a:bodyPr>
          <a:lstStyle/>
          <a:p>
            <a:pPr>
              <a:lnSpc>
                <a:spcPct val="120000"/>
              </a:lnSpc>
            </a:pPr>
            <a:r>
              <a:rPr lang="en-US" altLang="zh-CN" dirty="0">
                <a:cs typeface="+mn-ea"/>
                <a:sym typeface="+mn-lt"/>
              </a:rPr>
              <a:t>32</a:t>
            </a:r>
            <a:r>
              <a:rPr lang="zh-CN" altLang="en-US" dirty="0">
                <a:cs typeface="+mn-ea"/>
                <a:sym typeface="+mn-lt"/>
              </a:rPr>
              <a:t>位</a:t>
            </a:r>
          </a:p>
        </p:txBody>
      </p:sp>
    </p:spTree>
    <p:custDataLst>
      <p:tags r:id="rId1"/>
    </p:custDataLst>
    <p:extLst>
      <p:ext uri="{BB962C8B-B14F-4D97-AF65-F5344CB8AC3E}">
        <p14:creationId xmlns:p14="http://schemas.microsoft.com/office/powerpoint/2010/main" val="20423899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CIDR</a:t>
            </a:r>
            <a:r>
              <a:rPr lang="zh-CN" altLang="en-US" sz="3200" dirty="0">
                <a:latin typeface="+mn-lt"/>
                <a:ea typeface="+mn-ea"/>
                <a:cs typeface="+mn-ea"/>
                <a:sym typeface="+mn-lt"/>
              </a:rPr>
              <a:t>地址块</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188.14.32.0/20 </a:t>
            </a:r>
            <a:r>
              <a:rPr lang="zh-CN" altLang="en-US" sz="2400" dirty="0">
                <a:solidFill>
                  <a:schemeClr val="accent1"/>
                </a:solidFill>
                <a:cs typeface="+mn-ea"/>
                <a:sym typeface="+mn-lt"/>
              </a:rPr>
              <a:t>表示的地址块共有 </a:t>
            </a:r>
            <a:r>
              <a:rPr lang="en-US" altLang="zh-CN" sz="2400" dirty="0">
                <a:solidFill>
                  <a:schemeClr val="accent1"/>
                </a:solidFill>
                <a:cs typeface="+mn-ea"/>
                <a:sym typeface="+mn-lt"/>
              </a:rPr>
              <a:t>212 </a:t>
            </a:r>
            <a:r>
              <a:rPr lang="zh-CN" altLang="en-US" sz="2400" dirty="0">
                <a:solidFill>
                  <a:schemeClr val="accent1"/>
                </a:solidFill>
                <a:cs typeface="+mn-ea"/>
                <a:sym typeface="+mn-lt"/>
              </a:rPr>
              <a:t>个地址（斜线后面的 </a:t>
            </a:r>
            <a:r>
              <a:rPr lang="en-US" altLang="zh-CN" sz="2400" dirty="0">
                <a:solidFill>
                  <a:schemeClr val="accent1"/>
                </a:solidFill>
                <a:cs typeface="+mn-ea"/>
                <a:sym typeface="+mn-lt"/>
              </a:rPr>
              <a:t>20 </a:t>
            </a:r>
            <a:r>
              <a:rPr lang="zh-CN" altLang="en-US" sz="2400" dirty="0">
                <a:solidFill>
                  <a:schemeClr val="accent1"/>
                </a:solidFill>
                <a:cs typeface="+mn-ea"/>
                <a:sym typeface="+mn-lt"/>
              </a:rPr>
              <a:t>是网络前缀的位数，所以这个地址的主机号是 </a:t>
            </a:r>
            <a:r>
              <a:rPr lang="en-US" altLang="zh-CN" sz="2400" dirty="0">
                <a:solidFill>
                  <a:schemeClr val="accent1"/>
                </a:solidFill>
                <a:cs typeface="+mn-ea"/>
                <a:sym typeface="+mn-lt"/>
              </a:rPr>
              <a:t>12 </a:t>
            </a:r>
            <a:r>
              <a:rPr lang="zh-CN" altLang="en-US" sz="2400" dirty="0">
                <a:solidFill>
                  <a:schemeClr val="accent1"/>
                </a:solidFill>
                <a:cs typeface="+mn-ea"/>
                <a:sym typeface="+mn-lt"/>
              </a:rPr>
              <a:t>位）。</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这个地址块的起始地址是 </a:t>
            </a:r>
            <a:r>
              <a:rPr lang="en-US" altLang="zh-CN" sz="2100" dirty="0">
                <a:solidFill>
                  <a:schemeClr val="accent1"/>
                </a:solidFill>
                <a:cs typeface="+mn-ea"/>
                <a:sym typeface="+mn-lt"/>
              </a:rPr>
              <a:t>188.14.32.0</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188.14.32.0/20 </a:t>
            </a:r>
            <a:r>
              <a:rPr lang="zh-CN" altLang="en-US" sz="2100" dirty="0">
                <a:solidFill>
                  <a:schemeClr val="accent1"/>
                </a:solidFill>
                <a:cs typeface="+mn-ea"/>
                <a:sym typeface="+mn-lt"/>
              </a:rPr>
              <a:t>地址块的最小地址：</a:t>
            </a:r>
            <a:r>
              <a:rPr lang="en-US" altLang="zh-CN" sz="2100" dirty="0">
                <a:solidFill>
                  <a:schemeClr val="accent1"/>
                </a:solidFill>
                <a:cs typeface="+mn-ea"/>
                <a:sym typeface="+mn-lt"/>
              </a:rPr>
              <a:t>188.14.32.0</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188.14.32.0/20 </a:t>
            </a:r>
            <a:r>
              <a:rPr lang="zh-CN" altLang="en-US" sz="2100" dirty="0">
                <a:solidFill>
                  <a:schemeClr val="accent1"/>
                </a:solidFill>
                <a:cs typeface="+mn-ea"/>
                <a:sym typeface="+mn-lt"/>
              </a:rPr>
              <a:t>地址块的最大地址：</a:t>
            </a:r>
            <a:r>
              <a:rPr lang="en-US" altLang="zh-CN" sz="2100" dirty="0">
                <a:solidFill>
                  <a:schemeClr val="accent1"/>
                </a:solidFill>
                <a:cs typeface="+mn-ea"/>
                <a:sym typeface="+mn-lt"/>
              </a:rPr>
              <a:t>188.14.47.255</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全 </a:t>
            </a:r>
            <a:r>
              <a:rPr lang="en-US" altLang="zh-CN" sz="2100" dirty="0">
                <a:solidFill>
                  <a:schemeClr val="accent1"/>
                </a:solidFill>
                <a:cs typeface="+mn-ea"/>
                <a:sym typeface="+mn-lt"/>
              </a:rPr>
              <a:t>0 </a:t>
            </a:r>
            <a:r>
              <a:rPr lang="zh-CN" altLang="en-US" sz="2100" dirty="0">
                <a:solidFill>
                  <a:schemeClr val="accent1"/>
                </a:solidFill>
                <a:cs typeface="+mn-ea"/>
                <a:sym typeface="+mn-lt"/>
              </a:rPr>
              <a:t>和全 </a:t>
            </a:r>
            <a:r>
              <a:rPr lang="en-US" altLang="zh-CN" sz="2100" dirty="0">
                <a:solidFill>
                  <a:schemeClr val="accent1"/>
                </a:solidFill>
                <a:cs typeface="+mn-ea"/>
                <a:sym typeface="+mn-lt"/>
              </a:rPr>
              <a:t>1 </a:t>
            </a:r>
            <a:r>
              <a:rPr lang="zh-CN" altLang="en-US" sz="2100" dirty="0">
                <a:solidFill>
                  <a:schemeClr val="accent1"/>
                </a:solidFill>
                <a:cs typeface="+mn-ea"/>
                <a:sym typeface="+mn-lt"/>
              </a:rPr>
              <a:t>的主机号地址一般不使用。</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7477BCA3-D8F4-CDEA-ED54-C701D9DFB120}"/>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FCAEA792-ECF2-7A3D-DB0D-412F9752752E}"/>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6A622EEF-880D-B7AE-2B6A-1BBD87FC8DD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112</a:t>
            </a:fld>
            <a:endParaRPr lang="en-US">
              <a:cs typeface="+mn-ea"/>
              <a:sym typeface="+mn-lt"/>
            </a:endParaRPr>
          </a:p>
        </p:txBody>
      </p:sp>
    </p:spTree>
    <p:custDataLst>
      <p:tags r:id="rId1"/>
    </p:custDataLst>
    <p:extLst>
      <p:ext uri="{BB962C8B-B14F-4D97-AF65-F5344CB8AC3E}">
        <p14:creationId xmlns:p14="http://schemas.microsoft.com/office/powerpoint/2010/main" val="32242912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71723-15C1-40E9-8BCA-D7B1F4C359D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CIDR</a:t>
            </a:r>
            <a:r>
              <a:rPr lang="zh-CN" altLang="en-US" sz="3200" dirty="0">
                <a:latin typeface="+mn-lt"/>
                <a:ea typeface="+mn-ea"/>
                <a:cs typeface="+mn-ea"/>
                <a:sym typeface="+mn-lt"/>
              </a:rPr>
              <a:t>地址表示示例</a:t>
            </a:r>
          </a:p>
        </p:txBody>
      </p:sp>
      <p:sp>
        <p:nvSpPr>
          <p:cNvPr id="4" name="日期占位符 3">
            <a:extLst>
              <a:ext uri="{FF2B5EF4-FFF2-40B4-BE49-F238E27FC236}">
                <a16:creationId xmlns:a16="http://schemas.microsoft.com/office/drawing/2014/main" id="{9A456565-4168-4D8B-927D-94CA369B1D45}"/>
              </a:ext>
            </a:extLst>
          </p:cNvPr>
          <p:cNvSpPr>
            <a:spLocks noGrp="1"/>
          </p:cNvSpPr>
          <p:nvPr>
            <p:ph type="dt" sz="half" idx="10"/>
          </p:nvPr>
        </p:nvSpPr>
        <p:spPr/>
        <p:txBody>
          <a:bodyPr/>
          <a:lstStyle/>
          <a:p>
            <a:pPr>
              <a:lnSpc>
                <a:spcPct val="120000"/>
              </a:lnSpc>
            </a:pPr>
            <a:fld id="{53649FA4-75E0-4CD8-8B89-4652777315A2}"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8B472EAF-A5CA-4A0B-AC95-991ED5C91E89}"/>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BC68CCC3-37C9-4960-A85F-FA29EDE272FD}"/>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113</a:t>
            </a:fld>
            <a:endParaRPr lang="en-US">
              <a:cs typeface="+mn-ea"/>
              <a:sym typeface="+mn-lt"/>
            </a:endParaRPr>
          </a:p>
        </p:txBody>
      </p:sp>
      <p:graphicFrame>
        <p:nvGraphicFramePr>
          <p:cNvPr id="7" name="表格 6">
            <a:extLst>
              <a:ext uri="{FF2B5EF4-FFF2-40B4-BE49-F238E27FC236}">
                <a16:creationId xmlns:a16="http://schemas.microsoft.com/office/drawing/2014/main" id="{66CDDE66-079B-4F6B-818F-7C5903184ED2}"/>
              </a:ext>
            </a:extLst>
          </p:cNvPr>
          <p:cNvGraphicFramePr>
            <a:graphicFrameLocks noGrp="1"/>
          </p:cNvGraphicFramePr>
          <p:nvPr>
            <p:extLst>
              <p:ext uri="{D42A27DB-BD31-4B8C-83A1-F6EECF244321}">
                <p14:modId xmlns:p14="http://schemas.microsoft.com/office/powerpoint/2010/main" val="2134200510"/>
              </p:ext>
            </p:extLst>
          </p:nvPr>
        </p:nvGraphicFramePr>
        <p:xfrm>
          <a:off x="4836194" y="1840361"/>
          <a:ext cx="6040968" cy="390398"/>
        </p:xfrm>
        <a:graphic>
          <a:graphicData uri="http://schemas.openxmlformats.org/drawingml/2006/table">
            <a:tbl>
              <a:tblPr firstRow="1" bandRow="1">
                <a:tableStyleId>{F5AB1C69-6EDB-4FF4-983F-18BD219EF322}</a:tableStyleId>
              </a:tblPr>
              <a:tblGrid>
                <a:gridCol w="1510242">
                  <a:extLst>
                    <a:ext uri="{9D8B030D-6E8A-4147-A177-3AD203B41FA5}">
                      <a16:colId xmlns:a16="http://schemas.microsoft.com/office/drawing/2014/main" val="1483144862"/>
                    </a:ext>
                  </a:extLst>
                </a:gridCol>
                <a:gridCol w="1510242">
                  <a:extLst>
                    <a:ext uri="{9D8B030D-6E8A-4147-A177-3AD203B41FA5}">
                      <a16:colId xmlns:a16="http://schemas.microsoft.com/office/drawing/2014/main" val="2564532905"/>
                    </a:ext>
                  </a:extLst>
                </a:gridCol>
                <a:gridCol w="1510242">
                  <a:extLst>
                    <a:ext uri="{9D8B030D-6E8A-4147-A177-3AD203B41FA5}">
                      <a16:colId xmlns:a16="http://schemas.microsoft.com/office/drawing/2014/main" val="3424537930"/>
                    </a:ext>
                  </a:extLst>
                </a:gridCol>
                <a:gridCol w="1510242">
                  <a:extLst>
                    <a:ext uri="{9D8B030D-6E8A-4147-A177-3AD203B41FA5}">
                      <a16:colId xmlns:a16="http://schemas.microsoft.com/office/drawing/2014/main" val="1933267068"/>
                    </a:ext>
                  </a:extLst>
                </a:gridCol>
              </a:tblGrid>
              <a:tr h="370840">
                <a:tc>
                  <a:txBody>
                    <a:bodyPr/>
                    <a:lstStyle/>
                    <a:p>
                      <a:pPr algn="ctr">
                        <a:lnSpc>
                          <a:spcPct val="120000"/>
                        </a:lnSpc>
                        <a:spcBef>
                          <a:spcPts val="0"/>
                        </a:spcBef>
                        <a:spcAft>
                          <a:spcPts val="0"/>
                        </a:spcAft>
                      </a:pPr>
                      <a:r>
                        <a:rPr lang="en-US" altLang="zh-CN" dirty="0">
                          <a:latin typeface="+mn-lt"/>
                          <a:ea typeface="+mn-ea"/>
                          <a:cs typeface="+mn-ea"/>
                          <a:sym typeface="+mn-lt"/>
                        </a:rPr>
                        <a:t>10 00 00 00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01 11 10 11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00 00 00 01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00 00 10 00</a:t>
                      </a:r>
                      <a:endParaRPr lang="zh-CN" altLang="en-US" dirty="0">
                        <a:latin typeface="+mn-lt"/>
                        <a:ea typeface="+mn-ea"/>
                        <a:cs typeface="+mn-ea"/>
                        <a:sym typeface="+mn-lt"/>
                      </a:endParaRPr>
                    </a:p>
                  </a:txBody>
                  <a:tcPr/>
                </a:tc>
                <a:extLst>
                  <a:ext uri="{0D108BD9-81ED-4DB2-BD59-A6C34878D82A}">
                    <a16:rowId xmlns:a16="http://schemas.microsoft.com/office/drawing/2014/main" val="2397011418"/>
                  </a:ext>
                </a:extLst>
              </a:tr>
            </a:tbl>
          </a:graphicData>
        </a:graphic>
      </p:graphicFrame>
      <p:sp>
        <p:nvSpPr>
          <p:cNvPr id="8" name="矩形 7">
            <a:extLst>
              <a:ext uri="{FF2B5EF4-FFF2-40B4-BE49-F238E27FC236}">
                <a16:creationId xmlns:a16="http://schemas.microsoft.com/office/drawing/2014/main" id="{A2B3D5D2-44C2-42BD-BBEE-4E451409228A}"/>
              </a:ext>
            </a:extLst>
          </p:cNvPr>
          <p:cNvSpPr/>
          <p:nvPr/>
        </p:nvSpPr>
        <p:spPr>
          <a:xfrm>
            <a:off x="2934331" y="1841869"/>
            <a:ext cx="1723549" cy="394210"/>
          </a:xfrm>
          <a:prstGeom prst="rect">
            <a:avLst/>
          </a:prstGeom>
        </p:spPr>
        <p:txBody>
          <a:bodyPr wrap="none">
            <a:spAutoFit/>
          </a:bodyPr>
          <a:lstStyle/>
          <a:p>
            <a:pPr>
              <a:lnSpc>
                <a:spcPct val="120000"/>
              </a:lnSpc>
            </a:pPr>
            <a:r>
              <a:rPr lang="en-US" altLang="zh-CN" dirty="0">
                <a:solidFill>
                  <a:srgbClr val="1E6BB8"/>
                </a:solidFill>
                <a:cs typeface="+mn-ea"/>
                <a:sym typeface="+mn-lt"/>
              </a:rPr>
              <a:t>128.123.1.8/28</a:t>
            </a:r>
            <a:endParaRPr lang="zh-CN" altLang="en-US" dirty="0">
              <a:cs typeface="+mn-ea"/>
              <a:sym typeface="+mn-lt"/>
            </a:endParaRPr>
          </a:p>
        </p:txBody>
      </p:sp>
      <p:sp>
        <p:nvSpPr>
          <p:cNvPr id="9" name="文本框 8">
            <a:extLst>
              <a:ext uri="{FF2B5EF4-FFF2-40B4-BE49-F238E27FC236}">
                <a16:creationId xmlns:a16="http://schemas.microsoft.com/office/drawing/2014/main" id="{A4FF4D8D-5030-403B-B464-D89D17D658C4}"/>
              </a:ext>
            </a:extLst>
          </p:cNvPr>
          <p:cNvSpPr txBox="1"/>
          <p:nvPr/>
        </p:nvSpPr>
        <p:spPr>
          <a:xfrm>
            <a:off x="1080559" y="1841869"/>
            <a:ext cx="1569660" cy="396134"/>
          </a:xfrm>
          <a:prstGeom prst="rect">
            <a:avLst/>
          </a:prstGeom>
          <a:noFill/>
        </p:spPr>
        <p:txBody>
          <a:bodyPr wrap="none" rtlCol="0">
            <a:spAutoFit/>
          </a:bodyPr>
          <a:lstStyle/>
          <a:p>
            <a:pPr>
              <a:lnSpc>
                <a:spcPct val="120000"/>
              </a:lnSpc>
            </a:pPr>
            <a:r>
              <a:rPr lang="zh-CN" altLang="en-US" dirty="0">
                <a:cs typeface="+mn-ea"/>
                <a:sym typeface="+mn-lt"/>
              </a:rPr>
              <a:t>主机</a:t>
            </a:r>
            <a:r>
              <a:rPr lang="en-US" altLang="zh-CN" dirty="0">
                <a:cs typeface="+mn-ea"/>
                <a:sym typeface="+mn-lt"/>
              </a:rPr>
              <a:t>IPv4</a:t>
            </a:r>
            <a:r>
              <a:rPr lang="zh-CN" altLang="en-US" dirty="0">
                <a:cs typeface="+mn-ea"/>
                <a:sym typeface="+mn-lt"/>
              </a:rPr>
              <a:t>地址</a:t>
            </a:r>
          </a:p>
        </p:txBody>
      </p:sp>
      <p:graphicFrame>
        <p:nvGraphicFramePr>
          <p:cNvPr id="11" name="表格 10">
            <a:extLst>
              <a:ext uri="{FF2B5EF4-FFF2-40B4-BE49-F238E27FC236}">
                <a16:creationId xmlns:a16="http://schemas.microsoft.com/office/drawing/2014/main" id="{AD6DE1CE-344F-49C9-AE04-F30040466CEF}"/>
              </a:ext>
            </a:extLst>
          </p:cNvPr>
          <p:cNvGraphicFramePr>
            <a:graphicFrameLocks noGrp="1"/>
          </p:cNvGraphicFramePr>
          <p:nvPr>
            <p:extLst>
              <p:ext uri="{D42A27DB-BD31-4B8C-83A1-F6EECF244321}">
                <p14:modId xmlns:p14="http://schemas.microsoft.com/office/powerpoint/2010/main" val="18161403"/>
              </p:ext>
            </p:extLst>
          </p:nvPr>
        </p:nvGraphicFramePr>
        <p:xfrm>
          <a:off x="4836194" y="2465210"/>
          <a:ext cx="6040968" cy="390398"/>
        </p:xfrm>
        <a:graphic>
          <a:graphicData uri="http://schemas.openxmlformats.org/drawingml/2006/table">
            <a:tbl>
              <a:tblPr firstRow="1" bandRow="1">
                <a:tableStyleId>{7DF18680-E054-41AD-8BC1-D1AEF772440D}</a:tableStyleId>
              </a:tblPr>
              <a:tblGrid>
                <a:gridCol w="1510242">
                  <a:extLst>
                    <a:ext uri="{9D8B030D-6E8A-4147-A177-3AD203B41FA5}">
                      <a16:colId xmlns:a16="http://schemas.microsoft.com/office/drawing/2014/main" val="1483144862"/>
                    </a:ext>
                  </a:extLst>
                </a:gridCol>
                <a:gridCol w="1510242">
                  <a:extLst>
                    <a:ext uri="{9D8B030D-6E8A-4147-A177-3AD203B41FA5}">
                      <a16:colId xmlns:a16="http://schemas.microsoft.com/office/drawing/2014/main" val="2564532905"/>
                    </a:ext>
                  </a:extLst>
                </a:gridCol>
                <a:gridCol w="1510242">
                  <a:extLst>
                    <a:ext uri="{9D8B030D-6E8A-4147-A177-3AD203B41FA5}">
                      <a16:colId xmlns:a16="http://schemas.microsoft.com/office/drawing/2014/main" val="3424537930"/>
                    </a:ext>
                  </a:extLst>
                </a:gridCol>
                <a:gridCol w="1510242">
                  <a:extLst>
                    <a:ext uri="{9D8B030D-6E8A-4147-A177-3AD203B41FA5}">
                      <a16:colId xmlns:a16="http://schemas.microsoft.com/office/drawing/2014/main" val="1933267068"/>
                    </a:ext>
                  </a:extLst>
                </a:gridCol>
              </a:tblGrid>
              <a:tr h="370840">
                <a:tc>
                  <a:txBody>
                    <a:bodyPr/>
                    <a:lstStyle/>
                    <a:p>
                      <a:pPr algn="ctr">
                        <a:lnSpc>
                          <a:spcPct val="120000"/>
                        </a:lnSpc>
                        <a:spcBef>
                          <a:spcPts val="0"/>
                        </a:spcBef>
                        <a:spcAft>
                          <a:spcPts val="0"/>
                        </a:spcAft>
                      </a:pPr>
                      <a:r>
                        <a:rPr lang="en-US" altLang="zh-CN" dirty="0">
                          <a:latin typeface="+mn-lt"/>
                          <a:ea typeface="+mn-ea"/>
                          <a:cs typeface="+mn-ea"/>
                          <a:sym typeface="+mn-lt"/>
                        </a:rPr>
                        <a:t>11 11 11 11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11 11 11 11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11 11 11 11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11 11 00 00</a:t>
                      </a:r>
                      <a:endParaRPr lang="zh-CN" altLang="en-US" dirty="0">
                        <a:latin typeface="+mn-lt"/>
                        <a:ea typeface="+mn-ea"/>
                        <a:cs typeface="+mn-ea"/>
                        <a:sym typeface="+mn-lt"/>
                      </a:endParaRPr>
                    </a:p>
                  </a:txBody>
                  <a:tcPr/>
                </a:tc>
                <a:extLst>
                  <a:ext uri="{0D108BD9-81ED-4DB2-BD59-A6C34878D82A}">
                    <a16:rowId xmlns:a16="http://schemas.microsoft.com/office/drawing/2014/main" val="2397011418"/>
                  </a:ext>
                </a:extLst>
              </a:tr>
            </a:tbl>
          </a:graphicData>
        </a:graphic>
      </p:graphicFrame>
      <p:sp>
        <p:nvSpPr>
          <p:cNvPr id="12" name="矩形 11">
            <a:extLst>
              <a:ext uri="{FF2B5EF4-FFF2-40B4-BE49-F238E27FC236}">
                <a16:creationId xmlns:a16="http://schemas.microsoft.com/office/drawing/2014/main" id="{11929B09-3192-44C3-968F-EC49D5EEA41C}"/>
              </a:ext>
            </a:extLst>
          </p:cNvPr>
          <p:cNvSpPr/>
          <p:nvPr/>
        </p:nvSpPr>
        <p:spPr>
          <a:xfrm>
            <a:off x="2934331" y="2466718"/>
            <a:ext cx="1915909" cy="394210"/>
          </a:xfrm>
          <a:prstGeom prst="rect">
            <a:avLst/>
          </a:prstGeom>
        </p:spPr>
        <p:txBody>
          <a:bodyPr wrap="none">
            <a:spAutoFit/>
          </a:bodyPr>
          <a:lstStyle/>
          <a:p>
            <a:pPr>
              <a:lnSpc>
                <a:spcPct val="120000"/>
              </a:lnSpc>
            </a:pPr>
            <a:r>
              <a:rPr lang="en-US" altLang="zh-CN" dirty="0">
                <a:solidFill>
                  <a:srgbClr val="1E6BB8"/>
                </a:solidFill>
                <a:cs typeface="+mn-ea"/>
                <a:sym typeface="+mn-lt"/>
              </a:rPr>
              <a:t>255.255.255.240</a:t>
            </a:r>
            <a:endParaRPr lang="zh-CN" altLang="en-US" dirty="0">
              <a:cs typeface="+mn-ea"/>
              <a:sym typeface="+mn-lt"/>
            </a:endParaRPr>
          </a:p>
        </p:txBody>
      </p:sp>
      <p:sp>
        <p:nvSpPr>
          <p:cNvPr id="13" name="文本框 12">
            <a:extLst>
              <a:ext uri="{FF2B5EF4-FFF2-40B4-BE49-F238E27FC236}">
                <a16:creationId xmlns:a16="http://schemas.microsoft.com/office/drawing/2014/main" id="{0D6095E8-C0FA-4D2D-8BB6-E72B93E15711}"/>
              </a:ext>
            </a:extLst>
          </p:cNvPr>
          <p:cNvSpPr txBox="1"/>
          <p:nvPr/>
        </p:nvSpPr>
        <p:spPr>
          <a:xfrm>
            <a:off x="1080559" y="2466718"/>
            <a:ext cx="1210588" cy="396134"/>
          </a:xfrm>
          <a:prstGeom prst="rect">
            <a:avLst/>
          </a:prstGeom>
          <a:noFill/>
        </p:spPr>
        <p:txBody>
          <a:bodyPr wrap="none" rtlCol="0">
            <a:spAutoFit/>
          </a:bodyPr>
          <a:lstStyle/>
          <a:p>
            <a:pPr>
              <a:lnSpc>
                <a:spcPct val="120000"/>
              </a:lnSpc>
            </a:pPr>
            <a:r>
              <a:rPr lang="en-US" altLang="zh-CN" dirty="0">
                <a:cs typeface="+mn-ea"/>
                <a:sym typeface="+mn-lt"/>
              </a:rPr>
              <a:t>CIDR</a:t>
            </a:r>
            <a:r>
              <a:rPr lang="zh-CN" altLang="en-US" dirty="0">
                <a:cs typeface="+mn-ea"/>
                <a:sym typeface="+mn-lt"/>
              </a:rPr>
              <a:t>掩码</a:t>
            </a:r>
          </a:p>
        </p:txBody>
      </p:sp>
      <p:graphicFrame>
        <p:nvGraphicFramePr>
          <p:cNvPr id="14" name="表格 13">
            <a:extLst>
              <a:ext uri="{FF2B5EF4-FFF2-40B4-BE49-F238E27FC236}">
                <a16:creationId xmlns:a16="http://schemas.microsoft.com/office/drawing/2014/main" id="{B1ACEC02-09E2-4EAC-A48D-9D62AFD022E8}"/>
              </a:ext>
            </a:extLst>
          </p:cNvPr>
          <p:cNvGraphicFramePr>
            <a:graphicFrameLocks noGrp="1"/>
          </p:cNvGraphicFramePr>
          <p:nvPr>
            <p:extLst>
              <p:ext uri="{D42A27DB-BD31-4B8C-83A1-F6EECF244321}">
                <p14:modId xmlns:p14="http://schemas.microsoft.com/office/powerpoint/2010/main" val="3948123962"/>
              </p:ext>
            </p:extLst>
          </p:nvPr>
        </p:nvGraphicFramePr>
        <p:xfrm>
          <a:off x="4836194" y="3088551"/>
          <a:ext cx="6040968" cy="390398"/>
        </p:xfrm>
        <a:graphic>
          <a:graphicData uri="http://schemas.openxmlformats.org/drawingml/2006/table">
            <a:tbl>
              <a:tblPr firstRow="1" bandRow="1">
                <a:tableStyleId>{F5AB1C69-6EDB-4FF4-983F-18BD219EF322}</a:tableStyleId>
              </a:tblPr>
              <a:tblGrid>
                <a:gridCol w="1510242">
                  <a:extLst>
                    <a:ext uri="{9D8B030D-6E8A-4147-A177-3AD203B41FA5}">
                      <a16:colId xmlns:a16="http://schemas.microsoft.com/office/drawing/2014/main" val="1483144862"/>
                    </a:ext>
                  </a:extLst>
                </a:gridCol>
                <a:gridCol w="1510242">
                  <a:extLst>
                    <a:ext uri="{9D8B030D-6E8A-4147-A177-3AD203B41FA5}">
                      <a16:colId xmlns:a16="http://schemas.microsoft.com/office/drawing/2014/main" val="2564532905"/>
                    </a:ext>
                  </a:extLst>
                </a:gridCol>
                <a:gridCol w="1510242">
                  <a:extLst>
                    <a:ext uri="{9D8B030D-6E8A-4147-A177-3AD203B41FA5}">
                      <a16:colId xmlns:a16="http://schemas.microsoft.com/office/drawing/2014/main" val="3424537930"/>
                    </a:ext>
                  </a:extLst>
                </a:gridCol>
                <a:gridCol w="1510242">
                  <a:extLst>
                    <a:ext uri="{9D8B030D-6E8A-4147-A177-3AD203B41FA5}">
                      <a16:colId xmlns:a16="http://schemas.microsoft.com/office/drawing/2014/main" val="1933267068"/>
                    </a:ext>
                  </a:extLst>
                </a:gridCol>
              </a:tblGrid>
              <a:tr h="370840">
                <a:tc>
                  <a:txBody>
                    <a:bodyPr/>
                    <a:lstStyle/>
                    <a:p>
                      <a:pPr algn="ctr">
                        <a:lnSpc>
                          <a:spcPct val="120000"/>
                        </a:lnSpc>
                        <a:spcBef>
                          <a:spcPts val="0"/>
                        </a:spcBef>
                        <a:spcAft>
                          <a:spcPts val="0"/>
                        </a:spcAft>
                      </a:pPr>
                      <a:r>
                        <a:rPr lang="en-US" altLang="zh-CN" dirty="0">
                          <a:latin typeface="+mn-lt"/>
                          <a:ea typeface="+mn-ea"/>
                          <a:cs typeface="+mn-ea"/>
                          <a:sym typeface="+mn-lt"/>
                        </a:rPr>
                        <a:t>10 00 00 00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01 11 10 11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00 00 00 01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00 00 00 00</a:t>
                      </a:r>
                      <a:endParaRPr lang="zh-CN" altLang="en-US" dirty="0">
                        <a:latin typeface="+mn-lt"/>
                        <a:ea typeface="+mn-ea"/>
                        <a:cs typeface="+mn-ea"/>
                        <a:sym typeface="+mn-lt"/>
                      </a:endParaRPr>
                    </a:p>
                  </a:txBody>
                  <a:tcPr/>
                </a:tc>
                <a:extLst>
                  <a:ext uri="{0D108BD9-81ED-4DB2-BD59-A6C34878D82A}">
                    <a16:rowId xmlns:a16="http://schemas.microsoft.com/office/drawing/2014/main" val="2397011418"/>
                  </a:ext>
                </a:extLst>
              </a:tr>
            </a:tbl>
          </a:graphicData>
        </a:graphic>
      </p:graphicFrame>
      <p:sp>
        <p:nvSpPr>
          <p:cNvPr id="15" name="矩形 14">
            <a:extLst>
              <a:ext uri="{FF2B5EF4-FFF2-40B4-BE49-F238E27FC236}">
                <a16:creationId xmlns:a16="http://schemas.microsoft.com/office/drawing/2014/main" id="{1912916E-3B8B-4DA6-AEA3-6DC6D223FA1C}"/>
              </a:ext>
            </a:extLst>
          </p:cNvPr>
          <p:cNvSpPr/>
          <p:nvPr/>
        </p:nvSpPr>
        <p:spPr>
          <a:xfrm>
            <a:off x="2934331" y="3090059"/>
            <a:ext cx="1723549" cy="394210"/>
          </a:xfrm>
          <a:prstGeom prst="rect">
            <a:avLst/>
          </a:prstGeom>
        </p:spPr>
        <p:txBody>
          <a:bodyPr wrap="none">
            <a:spAutoFit/>
          </a:bodyPr>
          <a:lstStyle/>
          <a:p>
            <a:pPr>
              <a:lnSpc>
                <a:spcPct val="120000"/>
              </a:lnSpc>
            </a:pPr>
            <a:r>
              <a:rPr lang="en-US" altLang="zh-CN" dirty="0">
                <a:solidFill>
                  <a:srgbClr val="1E6BB8"/>
                </a:solidFill>
                <a:cs typeface="+mn-ea"/>
                <a:sym typeface="+mn-lt"/>
              </a:rPr>
              <a:t>128.123.1.0/28</a:t>
            </a:r>
            <a:endParaRPr lang="zh-CN" altLang="en-US" dirty="0">
              <a:cs typeface="+mn-ea"/>
              <a:sym typeface="+mn-lt"/>
            </a:endParaRPr>
          </a:p>
        </p:txBody>
      </p:sp>
      <p:sp>
        <p:nvSpPr>
          <p:cNvPr id="16" name="文本框 15">
            <a:extLst>
              <a:ext uri="{FF2B5EF4-FFF2-40B4-BE49-F238E27FC236}">
                <a16:creationId xmlns:a16="http://schemas.microsoft.com/office/drawing/2014/main" id="{681B3DBB-AD00-4892-B5D4-017790B5925D}"/>
              </a:ext>
            </a:extLst>
          </p:cNvPr>
          <p:cNvSpPr txBox="1"/>
          <p:nvPr/>
        </p:nvSpPr>
        <p:spPr>
          <a:xfrm>
            <a:off x="1080559" y="3090059"/>
            <a:ext cx="646331" cy="396134"/>
          </a:xfrm>
          <a:prstGeom prst="rect">
            <a:avLst/>
          </a:prstGeom>
          <a:noFill/>
        </p:spPr>
        <p:txBody>
          <a:bodyPr wrap="none" rtlCol="0">
            <a:spAutoFit/>
          </a:bodyPr>
          <a:lstStyle/>
          <a:p>
            <a:pPr>
              <a:lnSpc>
                <a:spcPct val="120000"/>
              </a:lnSpc>
            </a:pPr>
            <a:r>
              <a:rPr lang="zh-CN" altLang="en-US" dirty="0">
                <a:cs typeface="+mn-ea"/>
                <a:sym typeface="+mn-lt"/>
              </a:rPr>
              <a:t>前缀</a:t>
            </a:r>
          </a:p>
        </p:txBody>
      </p:sp>
      <p:cxnSp>
        <p:nvCxnSpPr>
          <p:cNvPr id="17" name="直接连接符 16">
            <a:extLst>
              <a:ext uri="{FF2B5EF4-FFF2-40B4-BE49-F238E27FC236}">
                <a16:creationId xmlns:a16="http://schemas.microsoft.com/office/drawing/2014/main" id="{FA32B032-1F12-4922-83C9-6B109C477364}"/>
              </a:ext>
            </a:extLst>
          </p:cNvPr>
          <p:cNvCxnSpPr/>
          <p:nvPr/>
        </p:nvCxnSpPr>
        <p:spPr>
          <a:xfrm flipV="1">
            <a:off x="4836194" y="1543665"/>
            <a:ext cx="0" cy="2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2376FCB-2372-42CA-B5EF-C512BC293AD5}"/>
              </a:ext>
            </a:extLst>
          </p:cNvPr>
          <p:cNvCxnSpPr/>
          <p:nvPr/>
        </p:nvCxnSpPr>
        <p:spPr>
          <a:xfrm flipV="1">
            <a:off x="10866053" y="1543665"/>
            <a:ext cx="0" cy="2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52FAC5C-0CD3-47AB-A044-FAEB911CCE59}"/>
              </a:ext>
            </a:extLst>
          </p:cNvPr>
          <p:cNvCxnSpPr/>
          <p:nvPr/>
        </p:nvCxnSpPr>
        <p:spPr>
          <a:xfrm>
            <a:off x="4836194" y="1692013"/>
            <a:ext cx="6029859" cy="0"/>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D7753EF-23EF-4A91-9918-726B53DACD26}"/>
              </a:ext>
            </a:extLst>
          </p:cNvPr>
          <p:cNvSpPr txBox="1"/>
          <p:nvPr/>
        </p:nvSpPr>
        <p:spPr>
          <a:xfrm>
            <a:off x="7461250" y="1343270"/>
            <a:ext cx="671979" cy="396134"/>
          </a:xfrm>
          <a:prstGeom prst="rect">
            <a:avLst/>
          </a:prstGeom>
          <a:noFill/>
        </p:spPr>
        <p:txBody>
          <a:bodyPr wrap="none" rtlCol="0">
            <a:spAutoFit/>
          </a:bodyPr>
          <a:lstStyle/>
          <a:p>
            <a:pPr>
              <a:lnSpc>
                <a:spcPct val="120000"/>
              </a:lnSpc>
            </a:pPr>
            <a:r>
              <a:rPr lang="en-US" altLang="zh-CN" dirty="0">
                <a:cs typeface="+mn-ea"/>
                <a:sym typeface="+mn-lt"/>
              </a:rPr>
              <a:t>32</a:t>
            </a:r>
            <a:r>
              <a:rPr lang="zh-CN" altLang="en-US" dirty="0">
                <a:cs typeface="+mn-ea"/>
                <a:sym typeface="+mn-lt"/>
              </a:rPr>
              <a:t>位</a:t>
            </a:r>
          </a:p>
        </p:txBody>
      </p:sp>
      <p:sp>
        <p:nvSpPr>
          <p:cNvPr id="22" name="矩形 21">
            <a:extLst>
              <a:ext uri="{FF2B5EF4-FFF2-40B4-BE49-F238E27FC236}">
                <a16:creationId xmlns:a16="http://schemas.microsoft.com/office/drawing/2014/main" id="{C1188041-5207-408B-B08A-B5707B821407}"/>
              </a:ext>
            </a:extLst>
          </p:cNvPr>
          <p:cNvSpPr/>
          <p:nvPr/>
        </p:nvSpPr>
        <p:spPr>
          <a:xfrm>
            <a:off x="4836194" y="1840361"/>
            <a:ext cx="5251701" cy="995667"/>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cxnSp>
        <p:nvCxnSpPr>
          <p:cNvPr id="24" name="直接连接符 23">
            <a:extLst>
              <a:ext uri="{FF2B5EF4-FFF2-40B4-BE49-F238E27FC236}">
                <a16:creationId xmlns:a16="http://schemas.microsoft.com/office/drawing/2014/main" id="{8DE2DA1D-0A43-4B8F-A258-30982458686A}"/>
              </a:ext>
            </a:extLst>
          </p:cNvPr>
          <p:cNvCxnSpPr/>
          <p:nvPr/>
        </p:nvCxnSpPr>
        <p:spPr>
          <a:xfrm flipV="1">
            <a:off x="4836194" y="3459391"/>
            <a:ext cx="0" cy="2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DFBEDF6-2107-4B90-B863-ECE21F41B2D2}"/>
              </a:ext>
            </a:extLst>
          </p:cNvPr>
          <p:cNvCxnSpPr/>
          <p:nvPr/>
        </p:nvCxnSpPr>
        <p:spPr>
          <a:xfrm flipV="1">
            <a:off x="10165278" y="3459391"/>
            <a:ext cx="0" cy="2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7E9BB66-D31C-4017-A816-F40579FE3598}"/>
              </a:ext>
            </a:extLst>
          </p:cNvPr>
          <p:cNvCxnSpPr>
            <a:cxnSpLocks/>
          </p:cNvCxnSpPr>
          <p:nvPr/>
        </p:nvCxnSpPr>
        <p:spPr>
          <a:xfrm>
            <a:off x="4836194" y="3615813"/>
            <a:ext cx="5329084" cy="0"/>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7370D4A-8CCD-4F91-818D-9B4F46313FF8}"/>
              </a:ext>
            </a:extLst>
          </p:cNvPr>
          <p:cNvSpPr txBox="1"/>
          <p:nvPr/>
        </p:nvSpPr>
        <p:spPr>
          <a:xfrm>
            <a:off x="6789271" y="3571421"/>
            <a:ext cx="1595309" cy="396134"/>
          </a:xfrm>
          <a:prstGeom prst="rect">
            <a:avLst/>
          </a:prstGeom>
          <a:noFill/>
        </p:spPr>
        <p:txBody>
          <a:bodyPr wrap="none" rtlCol="0">
            <a:spAutoFit/>
          </a:bodyPr>
          <a:lstStyle/>
          <a:p>
            <a:pPr>
              <a:lnSpc>
                <a:spcPct val="120000"/>
              </a:lnSpc>
            </a:pPr>
            <a:r>
              <a:rPr lang="zh-CN" altLang="en-US" dirty="0">
                <a:cs typeface="+mn-ea"/>
                <a:sym typeface="+mn-lt"/>
              </a:rPr>
              <a:t>网络前缀</a:t>
            </a:r>
            <a:r>
              <a:rPr lang="en-US" altLang="zh-CN" dirty="0">
                <a:cs typeface="+mn-ea"/>
                <a:sym typeface="+mn-lt"/>
              </a:rPr>
              <a:t>28</a:t>
            </a:r>
            <a:r>
              <a:rPr lang="zh-CN" altLang="en-US" dirty="0">
                <a:cs typeface="+mn-ea"/>
                <a:sym typeface="+mn-lt"/>
              </a:rPr>
              <a:t>位</a:t>
            </a:r>
          </a:p>
        </p:txBody>
      </p:sp>
      <p:graphicFrame>
        <p:nvGraphicFramePr>
          <p:cNvPr id="27" name="表格 26">
            <a:extLst>
              <a:ext uri="{FF2B5EF4-FFF2-40B4-BE49-F238E27FC236}">
                <a16:creationId xmlns:a16="http://schemas.microsoft.com/office/drawing/2014/main" id="{87DBECBD-655B-4580-8652-B1E6AC542F7A}"/>
              </a:ext>
            </a:extLst>
          </p:cNvPr>
          <p:cNvGraphicFramePr>
            <a:graphicFrameLocks noGrp="1"/>
          </p:cNvGraphicFramePr>
          <p:nvPr>
            <p:extLst>
              <p:ext uri="{D42A27DB-BD31-4B8C-83A1-F6EECF244321}">
                <p14:modId xmlns:p14="http://schemas.microsoft.com/office/powerpoint/2010/main" val="3311459468"/>
              </p:ext>
            </p:extLst>
          </p:nvPr>
        </p:nvGraphicFramePr>
        <p:xfrm>
          <a:off x="1184207" y="4525555"/>
          <a:ext cx="10187209" cy="1173099"/>
        </p:xfrm>
        <a:graphic>
          <a:graphicData uri="http://schemas.openxmlformats.org/drawingml/2006/table">
            <a:tbl>
              <a:tblPr firstRow="1" bandRow="1">
                <a:tableStyleId>{00A15C55-8517-42AA-B614-E9B94910E393}</a:tableStyleId>
              </a:tblPr>
              <a:tblGrid>
                <a:gridCol w="2279082">
                  <a:extLst>
                    <a:ext uri="{9D8B030D-6E8A-4147-A177-3AD203B41FA5}">
                      <a16:colId xmlns:a16="http://schemas.microsoft.com/office/drawing/2014/main" val="2545354025"/>
                    </a:ext>
                  </a:extLst>
                </a:gridCol>
                <a:gridCol w="4565159">
                  <a:extLst>
                    <a:ext uri="{9D8B030D-6E8A-4147-A177-3AD203B41FA5}">
                      <a16:colId xmlns:a16="http://schemas.microsoft.com/office/drawing/2014/main" val="2323845565"/>
                    </a:ext>
                  </a:extLst>
                </a:gridCol>
                <a:gridCol w="3342968">
                  <a:extLst>
                    <a:ext uri="{9D8B030D-6E8A-4147-A177-3AD203B41FA5}">
                      <a16:colId xmlns:a16="http://schemas.microsoft.com/office/drawing/2014/main" val="2530941892"/>
                    </a:ext>
                  </a:extLst>
                </a:gridCol>
              </a:tblGrid>
              <a:tr h="370840">
                <a:tc>
                  <a:txBody>
                    <a:bodyPr/>
                    <a:lstStyle/>
                    <a:p>
                      <a:pPr>
                        <a:lnSpc>
                          <a:spcPct val="120000"/>
                        </a:lnSpc>
                        <a:spcBef>
                          <a:spcPts val="0"/>
                        </a:spcBef>
                        <a:spcAft>
                          <a:spcPts val="0"/>
                        </a:spcAft>
                      </a:pPr>
                      <a:r>
                        <a:rPr lang="zh-CN" altLang="en-US" dirty="0">
                          <a:latin typeface="+mn-lt"/>
                          <a:ea typeface="+mn-ea"/>
                          <a:cs typeface="+mn-ea"/>
                          <a:sym typeface="+mn-lt"/>
                        </a:rPr>
                        <a:t>前缀（</a:t>
                      </a:r>
                      <a:r>
                        <a:rPr lang="en-US" altLang="zh-CN" dirty="0">
                          <a:latin typeface="+mn-lt"/>
                          <a:ea typeface="+mn-ea"/>
                          <a:cs typeface="+mn-ea"/>
                          <a:sym typeface="+mn-lt"/>
                        </a:rPr>
                        <a:t>CIDR</a:t>
                      </a:r>
                      <a:r>
                        <a:rPr lang="zh-CN" altLang="en-US" dirty="0">
                          <a:latin typeface="+mn-lt"/>
                          <a:ea typeface="+mn-ea"/>
                          <a:cs typeface="+mn-ea"/>
                          <a:sym typeface="+mn-lt"/>
                        </a:rPr>
                        <a:t>表示法）</a:t>
                      </a:r>
                    </a:p>
                  </a:txBody>
                  <a:tcPr/>
                </a:tc>
                <a:tc>
                  <a:txBody>
                    <a:bodyPr/>
                    <a:lstStyle/>
                    <a:p>
                      <a:pPr>
                        <a:lnSpc>
                          <a:spcPct val="120000"/>
                        </a:lnSpc>
                        <a:spcBef>
                          <a:spcPts val="0"/>
                        </a:spcBef>
                        <a:spcAft>
                          <a:spcPts val="0"/>
                        </a:spcAft>
                      </a:pPr>
                      <a:r>
                        <a:rPr lang="zh-CN" altLang="en-US" dirty="0">
                          <a:latin typeface="+mn-lt"/>
                          <a:ea typeface="+mn-ea"/>
                          <a:cs typeface="+mn-ea"/>
                          <a:sym typeface="+mn-lt"/>
                        </a:rPr>
                        <a:t>前缀（二进制表示法）</a:t>
                      </a:r>
                    </a:p>
                  </a:txBody>
                  <a:tcPr/>
                </a:tc>
                <a:tc>
                  <a:txBody>
                    <a:bodyPr/>
                    <a:lstStyle/>
                    <a:p>
                      <a:pPr>
                        <a:lnSpc>
                          <a:spcPct val="120000"/>
                        </a:lnSpc>
                        <a:spcBef>
                          <a:spcPts val="0"/>
                        </a:spcBef>
                        <a:spcAft>
                          <a:spcPts val="0"/>
                        </a:spcAft>
                      </a:pPr>
                      <a:r>
                        <a:rPr lang="zh-CN" altLang="en-US" dirty="0">
                          <a:latin typeface="+mn-lt"/>
                          <a:ea typeface="+mn-ea"/>
                          <a:cs typeface="+mn-ea"/>
                          <a:sym typeface="+mn-lt"/>
                        </a:rPr>
                        <a:t>地址范围</a:t>
                      </a:r>
                    </a:p>
                  </a:txBody>
                  <a:tcPr/>
                </a:tc>
                <a:extLst>
                  <a:ext uri="{0D108BD9-81ED-4DB2-BD59-A6C34878D82A}">
                    <a16:rowId xmlns:a16="http://schemas.microsoft.com/office/drawing/2014/main" val="4261627355"/>
                  </a:ext>
                </a:extLst>
              </a:tr>
              <a:tr h="370840">
                <a:tc>
                  <a:txBody>
                    <a:bodyPr/>
                    <a:lstStyle/>
                    <a:p>
                      <a:pPr>
                        <a:lnSpc>
                          <a:spcPct val="120000"/>
                        </a:lnSpc>
                        <a:spcBef>
                          <a:spcPts val="0"/>
                        </a:spcBef>
                        <a:spcAft>
                          <a:spcPts val="0"/>
                        </a:spcAft>
                      </a:pPr>
                      <a:r>
                        <a:rPr lang="en-US" altLang="zh-CN" dirty="0">
                          <a:latin typeface="+mn-lt"/>
                          <a:ea typeface="+mn-ea"/>
                          <a:cs typeface="+mn-ea"/>
                          <a:sym typeface="+mn-lt"/>
                        </a:rPr>
                        <a:t>128.0.0.0/1</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en-US" altLang="zh-CN" b="1" dirty="0">
                          <a:latin typeface="+mn-lt"/>
                          <a:ea typeface="+mn-ea"/>
                          <a:cs typeface="+mn-ea"/>
                          <a:sym typeface="+mn-lt"/>
                        </a:rPr>
                        <a:t>1</a:t>
                      </a:r>
                      <a:r>
                        <a:rPr lang="en-US" altLang="zh-CN" dirty="0">
                          <a:latin typeface="+mn-lt"/>
                          <a:ea typeface="+mn-ea"/>
                          <a:cs typeface="+mn-ea"/>
                          <a:sym typeface="+mn-lt"/>
                        </a:rPr>
                        <a:t>0000000 00000000 00000000 00000000</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en-US" altLang="zh-CN" dirty="0">
                          <a:latin typeface="+mn-lt"/>
                          <a:ea typeface="+mn-ea"/>
                          <a:cs typeface="+mn-ea"/>
                          <a:sym typeface="+mn-lt"/>
                        </a:rPr>
                        <a:t>128.0.0.0 ~255.255.255.255</a:t>
                      </a:r>
                      <a:endParaRPr lang="zh-CN" altLang="en-US" dirty="0">
                        <a:latin typeface="+mn-lt"/>
                        <a:ea typeface="+mn-ea"/>
                        <a:cs typeface="+mn-ea"/>
                        <a:sym typeface="+mn-lt"/>
                      </a:endParaRPr>
                    </a:p>
                  </a:txBody>
                  <a:tcPr/>
                </a:tc>
                <a:extLst>
                  <a:ext uri="{0D108BD9-81ED-4DB2-BD59-A6C34878D82A}">
                    <a16:rowId xmlns:a16="http://schemas.microsoft.com/office/drawing/2014/main" val="2075672787"/>
                  </a:ext>
                </a:extLst>
              </a:tr>
              <a:tr h="370840">
                <a:tc>
                  <a:txBody>
                    <a:bodyPr/>
                    <a:lstStyle/>
                    <a:p>
                      <a:pPr>
                        <a:lnSpc>
                          <a:spcPct val="120000"/>
                        </a:lnSpc>
                        <a:spcBef>
                          <a:spcPts val="0"/>
                        </a:spcBef>
                        <a:spcAft>
                          <a:spcPts val="0"/>
                        </a:spcAft>
                      </a:pPr>
                      <a:r>
                        <a:rPr lang="en-US" altLang="zh-CN" dirty="0">
                          <a:latin typeface="+mn-lt"/>
                          <a:ea typeface="+mn-ea"/>
                          <a:cs typeface="+mn-ea"/>
                          <a:sym typeface="+mn-lt"/>
                        </a:rPr>
                        <a:t>128.123.1.0/28</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en-US" altLang="zh-CN" b="1" dirty="0">
                          <a:latin typeface="+mn-lt"/>
                          <a:ea typeface="+mn-ea"/>
                          <a:cs typeface="+mn-ea"/>
                          <a:sym typeface="+mn-lt"/>
                        </a:rPr>
                        <a:t>10000000 01111011 00000001 0000</a:t>
                      </a:r>
                      <a:r>
                        <a:rPr lang="en-US" altLang="zh-CN" dirty="0">
                          <a:latin typeface="+mn-lt"/>
                          <a:ea typeface="+mn-ea"/>
                          <a:cs typeface="+mn-ea"/>
                          <a:sym typeface="+mn-lt"/>
                        </a:rPr>
                        <a:t>0000</a:t>
                      </a:r>
                      <a:endParaRPr lang="zh-CN" altLang="en-US" dirty="0">
                        <a:latin typeface="+mn-lt"/>
                        <a:ea typeface="+mn-ea"/>
                        <a:cs typeface="+mn-ea"/>
                        <a:sym typeface="+mn-lt"/>
                      </a:endParaRPr>
                    </a:p>
                  </a:txBody>
                  <a:tcPr/>
                </a:tc>
                <a:tc>
                  <a:txBody>
                    <a:bodyPr/>
                    <a:lstStyle/>
                    <a:p>
                      <a:pPr>
                        <a:lnSpc>
                          <a:spcPct val="120000"/>
                        </a:lnSpc>
                        <a:spcBef>
                          <a:spcPts val="0"/>
                        </a:spcBef>
                        <a:spcAft>
                          <a:spcPts val="0"/>
                        </a:spcAft>
                      </a:pPr>
                      <a:r>
                        <a:rPr lang="en-US" altLang="zh-CN" dirty="0">
                          <a:latin typeface="+mn-lt"/>
                          <a:ea typeface="+mn-ea"/>
                          <a:cs typeface="+mn-ea"/>
                          <a:sym typeface="+mn-lt"/>
                        </a:rPr>
                        <a:t>128.123.1.0 ~ 128.123.1.15</a:t>
                      </a:r>
                      <a:endParaRPr lang="zh-CN" altLang="en-US" dirty="0">
                        <a:latin typeface="+mn-lt"/>
                        <a:ea typeface="+mn-ea"/>
                        <a:cs typeface="+mn-ea"/>
                        <a:sym typeface="+mn-lt"/>
                      </a:endParaRPr>
                    </a:p>
                  </a:txBody>
                  <a:tcPr/>
                </a:tc>
                <a:extLst>
                  <a:ext uri="{0D108BD9-81ED-4DB2-BD59-A6C34878D82A}">
                    <a16:rowId xmlns:a16="http://schemas.microsoft.com/office/drawing/2014/main" val="4170190460"/>
                  </a:ext>
                </a:extLst>
              </a:tr>
            </a:tbl>
          </a:graphicData>
        </a:graphic>
      </p:graphicFrame>
      <p:sp>
        <p:nvSpPr>
          <p:cNvPr id="30" name="矩形 29">
            <a:extLst>
              <a:ext uri="{FF2B5EF4-FFF2-40B4-BE49-F238E27FC236}">
                <a16:creationId xmlns:a16="http://schemas.microsoft.com/office/drawing/2014/main" id="{A6DEE39E-904D-4C19-8D63-E233F02A2366}"/>
              </a:ext>
            </a:extLst>
          </p:cNvPr>
          <p:cNvSpPr/>
          <p:nvPr/>
        </p:nvSpPr>
        <p:spPr>
          <a:xfrm>
            <a:off x="4026181" y="1085222"/>
            <a:ext cx="3313728" cy="396134"/>
          </a:xfrm>
          <a:prstGeom prst="rect">
            <a:avLst/>
          </a:prstGeom>
        </p:spPr>
        <p:txBody>
          <a:bodyPr wrap="none">
            <a:spAutoFit/>
          </a:bodyPr>
          <a:lstStyle/>
          <a:p>
            <a:pPr>
              <a:lnSpc>
                <a:spcPct val="120000"/>
              </a:lnSpc>
            </a:pPr>
            <a:r>
              <a:rPr lang="en-US" altLang="zh-CN" dirty="0">
                <a:cs typeface="+mn-ea"/>
                <a:sym typeface="+mn-lt"/>
              </a:rPr>
              <a:t> CIDR </a:t>
            </a:r>
            <a:r>
              <a:rPr lang="zh-CN" altLang="en-US" dirty="0">
                <a:cs typeface="+mn-ea"/>
                <a:sym typeface="+mn-lt"/>
              </a:rPr>
              <a:t>表示法表示的 </a:t>
            </a:r>
            <a:r>
              <a:rPr lang="en-US" altLang="zh-CN" dirty="0">
                <a:cs typeface="+mn-ea"/>
                <a:sym typeface="+mn-lt"/>
              </a:rPr>
              <a:t>IPv4 </a:t>
            </a:r>
            <a:r>
              <a:rPr lang="zh-CN" altLang="en-US" dirty="0">
                <a:cs typeface="+mn-ea"/>
                <a:sym typeface="+mn-lt"/>
              </a:rPr>
              <a:t>地址</a:t>
            </a:r>
          </a:p>
        </p:txBody>
      </p:sp>
      <p:sp>
        <p:nvSpPr>
          <p:cNvPr id="31" name="矩形 30">
            <a:extLst>
              <a:ext uri="{FF2B5EF4-FFF2-40B4-BE49-F238E27FC236}">
                <a16:creationId xmlns:a16="http://schemas.microsoft.com/office/drawing/2014/main" id="{2C67940A-14ED-4F8E-BE74-E5B180AA2668}"/>
              </a:ext>
            </a:extLst>
          </p:cNvPr>
          <p:cNvSpPr/>
          <p:nvPr/>
        </p:nvSpPr>
        <p:spPr>
          <a:xfrm>
            <a:off x="4846918" y="4027663"/>
            <a:ext cx="1672253" cy="396134"/>
          </a:xfrm>
          <a:prstGeom prst="rect">
            <a:avLst/>
          </a:prstGeom>
        </p:spPr>
        <p:txBody>
          <a:bodyPr wrap="none">
            <a:spAutoFit/>
          </a:bodyPr>
          <a:lstStyle/>
          <a:p>
            <a:pPr>
              <a:lnSpc>
                <a:spcPct val="120000"/>
              </a:lnSpc>
            </a:pPr>
            <a:r>
              <a:rPr lang="en-US" altLang="zh-CN" dirty="0">
                <a:cs typeface="+mn-ea"/>
                <a:sym typeface="+mn-lt"/>
              </a:rPr>
              <a:t>CIDR</a:t>
            </a:r>
            <a:r>
              <a:rPr lang="zh-CN" altLang="en-US" dirty="0">
                <a:cs typeface="+mn-ea"/>
                <a:sym typeface="+mn-lt"/>
              </a:rPr>
              <a:t>前缀例子</a:t>
            </a:r>
          </a:p>
        </p:txBody>
      </p:sp>
      <p:sp>
        <p:nvSpPr>
          <p:cNvPr id="32" name="矩形 31">
            <a:extLst>
              <a:ext uri="{FF2B5EF4-FFF2-40B4-BE49-F238E27FC236}">
                <a16:creationId xmlns:a16="http://schemas.microsoft.com/office/drawing/2014/main" id="{D37570CF-0177-4336-A4E4-BBE79CEB8FB2}"/>
              </a:ext>
            </a:extLst>
          </p:cNvPr>
          <p:cNvSpPr/>
          <p:nvPr/>
        </p:nvSpPr>
        <p:spPr>
          <a:xfrm>
            <a:off x="3478108" y="5794097"/>
            <a:ext cx="4108817" cy="396134"/>
          </a:xfrm>
          <a:prstGeom prst="rect">
            <a:avLst/>
          </a:prstGeom>
        </p:spPr>
        <p:txBody>
          <a:bodyPr wrap="none">
            <a:spAutoFit/>
          </a:bodyPr>
          <a:lstStyle/>
          <a:p>
            <a:pPr>
              <a:lnSpc>
                <a:spcPct val="120000"/>
              </a:lnSpc>
            </a:pPr>
            <a:r>
              <a:rPr lang="zh-CN" altLang="en-US" dirty="0">
                <a:cs typeface="+mn-ea"/>
                <a:sym typeface="+mn-lt"/>
              </a:rPr>
              <a:t>二进制表示中，加粗的部分为网络前缀</a:t>
            </a:r>
          </a:p>
        </p:txBody>
      </p:sp>
    </p:spTree>
    <p:extLst>
      <p:ext uri="{BB962C8B-B14F-4D97-AF65-F5344CB8AC3E}">
        <p14:creationId xmlns:p14="http://schemas.microsoft.com/office/powerpoint/2010/main" val="33916320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路由聚合</a:t>
            </a:r>
            <a:r>
              <a:rPr lang="en-US" altLang="zh-CN" sz="3200" dirty="0">
                <a:latin typeface="+mn-lt"/>
                <a:ea typeface="+mn-ea"/>
                <a:cs typeface="+mn-ea"/>
                <a:sym typeface="+mn-lt"/>
              </a:rPr>
              <a:t>(route aggregation)</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299"/>
            <a:ext cx="4138023" cy="4743631"/>
          </a:xfrm>
        </p:spPr>
        <p:txBody>
          <a:bodyPr vert="horz" lIns="91440" tIns="45720" rIns="91440" bIns="45720" rtlCol="0">
            <a:normAutofit fontScale="85000" lnSpcReduction="1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一个 </a:t>
            </a:r>
            <a:r>
              <a:rPr lang="en-US" altLang="zh-CN" sz="2400" dirty="0">
                <a:solidFill>
                  <a:schemeClr val="accent1"/>
                </a:solidFill>
                <a:cs typeface="+mn-ea"/>
                <a:sym typeface="+mn-lt"/>
              </a:rPr>
              <a:t>CIDR </a:t>
            </a:r>
            <a:r>
              <a:rPr lang="zh-CN" altLang="en-US" sz="2400" dirty="0">
                <a:solidFill>
                  <a:schemeClr val="accent1"/>
                </a:solidFill>
                <a:cs typeface="+mn-ea"/>
                <a:sym typeface="+mn-lt"/>
              </a:rPr>
              <a:t>地址块可以表示很多地址，这种地址的聚合常称为路由聚合，它使得路由表中的一个项目可以表示很多个（例如上千个）原来传统分类地址的路由。</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路由聚合也称为构成超网</a:t>
            </a:r>
            <a:r>
              <a:rPr lang="en-US" altLang="zh-CN" sz="2400" dirty="0">
                <a:solidFill>
                  <a:schemeClr val="accent1"/>
                </a:solidFill>
                <a:cs typeface="+mn-ea"/>
                <a:sym typeface="+mn-lt"/>
              </a:rPr>
              <a:t>(super-netting)</a:t>
            </a:r>
            <a:r>
              <a:rPr lang="zh-CN" altLang="en-US" sz="2400" dirty="0">
                <a:solidFill>
                  <a:schemeClr val="accent1"/>
                </a:solidFill>
                <a:cs typeface="+mn-ea"/>
                <a:sym typeface="+mn-lt"/>
              </a:rPr>
              <a:t>。</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为了减小路由表的规模，对于某些属于一个更大网段的子网所对应的路由，可以使用聚合的方法，不发布那些具体的子网路由，代之以发布那个更大网段的路由。</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875C5EB3-19D7-3CA3-FAA3-5BA95EF35A7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6AFF4859-8A39-6E81-6861-CDCCCC9925E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4A08C6DB-2BD8-60CA-D27E-427E15FB45BF}"/>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114</a:t>
            </a:fld>
            <a:endParaRPr lang="en-US">
              <a:cs typeface="+mn-ea"/>
              <a:sym typeface="+mn-lt"/>
            </a:endParaRPr>
          </a:p>
        </p:txBody>
      </p:sp>
      <p:grpSp>
        <p:nvGrpSpPr>
          <p:cNvPr id="11" name="组合 10">
            <a:extLst>
              <a:ext uri="{FF2B5EF4-FFF2-40B4-BE49-F238E27FC236}">
                <a16:creationId xmlns:a16="http://schemas.microsoft.com/office/drawing/2014/main" id="{08C6508F-873B-4979-9108-BCBA4701FC24}"/>
              </a:ext>
            </a:extLst>
          </p:cNvPr>
          <p:cNvGrpSpPr/>
          <p:nvPr/>
        </p:nvGrpSpPr>
        <p:grpSpPr>
          <a:xfrm>
            <a:off x="4976802" y="1422400"/>
            <a:ext cx="6845229" cy="4305300"/>
            <a:chOff x="4976802" y="1422400"/>
            <a:chExt cx="6845229" cy="4305300"/>
          </a:xfrm>
        </p:grpSpPr>
        <p:pic>
          <p:nvPicPr>
            <p:cNvPr id="8" name="图片 7">
              <a:extLst>
                <a:ext uri="{FF2B5EF4-FFF2-40B4-BE49-F238E27FC236}">
                  <a16:creationId xmlns:a16="http://schemas.microsoft.com/office/drawing/2014/main" id="{EA151BEF-BD53-4871-9C52-0A78765BDC8D}"/>
                </a:ext>
              </a:extLst>
            </p:cNvPr>
            <p:cNvPicPr>
              <a:picLocks noChangeAspect="1"/>
            </p:cNvPicPr>
            <p:nvPr/>
          </p:nvPicPr>
          <p:blipFill>
            <a:blip r:embed="rId3"/>
            <a:stretch>
              <a:fillRect/>
            </a:stretch>
          </p:blipFill>
          <p:spPr>
            <a:xfrm>
              <a:off x="4976802" y="1422400"/>
              <a:ext cx="6845229" cy="4305300"/>
            </a:xfrm>
            <a:prstGeom prst="rect">
              <a:avLst/>
            </a:prstGeom>
          </p:spPr>
        </p:pic>
        <p:pic>
          <p:nvPicPr>
            <p:cNvPr id="4" name="图片 3">
              <a:extLst>
                <a:ext uri="{FF2B5EF4-FFF2-40B4-BE49-F238E27FC236}">
                  <a16:creationId xmlns:a16="http://schemas.microsoft.com/office/drawing/2014/main" id="{ED41091E-5B52-45E5-B893-BE2F08C3B0B0}"/>
                </a:ext>
              </a:extLst>
            </p:cNvPr>
            <p:cNvPicPr>
              <a:picLocks noChangeAspect="1"/>
            </p:cNvPicPr>
            <p:nvPr/>
          </p:nvPicPr>
          <p:blipFill>
            <a:blip r:embed="rId4"/>
            <a:stretch>
              <a:fillRect/>
            </a:stretch>
          </p:blipFill>
          <p:spPr>
            <a:xfrm>
              <a:off x="6414200" y="2471189"/>
              <a:ext cx="594360" cy="594360"/>
            </a:xfrm>
            <a:prstGeom prst="rect">
              <a:avLst/>
            </a:prstGeom>
          </p:spPr>
        </p:pic>
        <p:pic>
          <p:nvPicPr>
            <p:cNvPr id="10" name="图片 9">
              <a:extLst>
                <a:ext uri="{FF2B5EF4-FFF2-40B4-BE49-F238E27FC236}">
                  <a16:creationId xmlns:a16="http://schemas.microsoft.com/office/drawing/2014/main" id="{B3D0CE6A-CEB2-430F-93B5-93274E7FAA76}"/>
                </a:ext>
              </a:extLst>
            </p:cNvPr>
            <p:cNvPicPr>
              <a:picLocks noChangeAspect="1"/>
            </p:cNvPicPr>
            <p:nvPr/>
          </p:nvPicPr>
          <p:blipFill>
            <a:blip r:embed="rId4"/>
            <a:stretch>
              <a:fillRect/>
            </a:stretch>
          </p:blipFill>
          <p:spPr>
            <a:xfrm>
              <a:off x="9386546" y="2461141"/>
              <a:ext cx="594360" cy="594360"/>
            </a:xfrm>
            <a:prstGeom prst="rect">
              <a:avLst/>
            </a:prstGeom>
          </p:spPr>
        </p:pic>
      </p:grpSp>
    </p:spTree>
    <p:custDataLst>
      <p:tags r:id="rId1"/>
    </p:custDataLst>
    <p:extLst>
      <p:ext uri="{BB962C8B-B14F-4D97-AF65-F5344CB8AC3E}">
        <p14:creationId xmlns:p14="http://schemas.microsoft.com/office/powerpoint/2010/main" val="34511237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CIDR</a:t>
            </a:r>
            <a:r>
              <a:rPr lang="zh-CN" altLang="en-US" sz="3200" dirty="0">
                <a:latin typeface="+mn-lt"/>
                <a:ea typeface="+mn-ea"/>
                <a:cs typeface="+mn-ea"/>
                <a:sym typeface="+mn-lt"/>
              </a:rPr>
              <a:t>记法的其他形式</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611414"/>
          </a:xfrm>
        </p:spPr>
        <p:txBody>
          <a:bodyPr vert="horz" lIns="91440" tIns="45720" rIns="91440" bIns="45720" rtlCol="0">
            <a:normAutofit fontScale="925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10.0.0.0/10 </a:t>
            </a:r>
            <a:r>
              <a:rPr lang="zh-CN" altLang="en-US" sz="2400" dirty="0">
                <a:solidFill>
                  <a:schemeClr val="accent1"/>
                </a:solidFill>
                <a:cs typeface="+mn-ea"/>
                <a:sym typeface="+mn-lt"/>
              </a:rPr>
              <a:t>隐含地指出 </a:t>
            </a:r>
            <a:r>
              <a:rPr lang="en-US" altLang="zh-CN" sz="2400" dirty="0">
                <a:solidFill>
                  <a:schemeClr val="accent1"/>
                </a:solidFill>
                <a:cs typeface="+mn-ea"/>
                <a:sym typeface="+mn-lt"/>
              </a:rPr>
              <a:t>IP </a:t>
            </a:r>
            <a:r>
              <a:rPr lang="zh-CN" altLang="en-US" sz="2400" dirty="0">
                <a:solidFill>
                  <a:schemeClr val="accent1"/>
                </a:solidFill>
                <a:cs typeface="+mn-ea"/>
                <a:sym typeface="+mn-lt"/>
              </a:rPr>
              <a:t>地址 </a:t>
            </a:r>
            <a:r>
              <a:rPr lang="en-US" altLang="zh-CN" sz="2400" dirty="0">
                <a:solidFill>
                  <a:schemeClr val="accent1"/>
                </a:solidFill>
                <a:cs typeface="+mn-ea"/>
                <a:sym typeface="+mn-lt"/>
              </a:rPr>
              <a:t>10.0.0.0 </a:t>
            </a:r>
            <a:r>
              <a:rPr lang="zh-CN" altLang="en-US" sz="2400" dirty="0">
                <a:solidFill>
                  <a:schemeClr val="accent1"/>
                </a:solidFill>
                <a:cs typeface="+mn-ea"/>
                <a:sym typeface="+mn-lt"/>
              </a:rPr>
              <a:t>的掩码是 </a:t>
            </a:r>
            <a:r>
              <a:rPr lang="en-US" altLang="zh-CN" sz="2400" dirty="0">
                <a:solidFill>
                  <a:schemeClr val="accent1"/>
                </a:solidFill>
                <a:cs typeface="+mn-ea"/>
                <a:sym typeface="+mn-lt"/>
              </a:rPr>
              <a:t>255.192.0.0</a:t>
            </a:r>
            <a:r>
              <a:rPr lang="zh-CN" altLang="en-US" sz="2400" dirty="0">
                <a:solidFill>
                  <a:schemeClr val="accent1"/>
                </a:solidFill>
                <a:cs typeface="+mn-ea"/>
                <a:sym typeface="+mn-lt"/>
              </a:rPr>
              <a:t>。此掩码可表示为：</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8BE8EA81-60DA-FAB6-6971-4BC841611897}"/>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B4333894-E8D7-A302-AC97-6051C8D71164}"/>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179E786C-2507-1916-64EC-50D8934E834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115</a:t>
            </a:fld>
            <a:endParaRPr lang="en-US">
              <a:cs typeface="+mn-ea"/>
              <a:sym typeface="+mn-lt"/>
            </a:endParaRPr>
          </a:p>
        </p:txBody>
      </p:sp>
      <p:sp>
        <p:nvSpPr>
          <p:cNvPr id="8" name="内容占位符 1">
            <a:extLst>
              <a:ext uri="{FF2B5EF4-FFF2-40B4-BE49-F238E27FC236}">
                <a16:creationId xmlns:a16="http://schemas.microsoft.com/office/drawing/2014/main" id="{2633D6B7-6291-FD67-B8BF-F142F0CE0C15}"/>
              </a:ext>
            </a:extLst>
          </p:cNvPr>
          <p:cNvSpPr txBox="1">
            <a:spLocks/>
          </p:cNvSpPr>
          <p:nvPr/>
        </p:nvSpPr>
        <p:spPr>
          <a:xfrm>
            <a:off x="660400" y="3988526"/>
            <a:ext cx="10858500" cy="2145574"/>
          </a:xfrm>
          <a:prstGeom prst="rect">
            <a:avLst/>
          </a:prstGeom>
        </p:spPr>
        <p:txBody>
          <a:bodyPr vert="horz" lIns="91440" tIns="45720" rIns="91440" bIns="45720" rtlCol="0">
            <a:normAutofit/>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网络前缀的后面加一个星号 * 的表示方法，如 </a:t>
            </a:r>
            <a:r>
              <a:rPr lang="en-US" altLang="zh-CN" dirty="0">
                <a:sym typeface="+mn-lt"/>
              </a:rPr>
              <a:t>00001010 00*</a:t>
            </a:r>
            <a:r>
              <a:rPr lang="zh-CN" altLang="en-US" dirty="0">
                <a:sym typeface="+mn-lt"/>
              </a:rPr>
              <a:t>，在星号 * 之前是网络前缀，而星号 * 表示 </a:t>
            </a:r>
            <a:r>
              <a:rPr lang="en-US" altLang="zh-CN" dirty="0">
                <a:sym typeface="+mn-lt"/>
              </a:rPr>
              <a:t>IP </a:t>
            </a:r>
            <a:r>
              <a:rPr lang="zh-CN" altLang="en-US" dirty="0">
                <a:sym typeface="+mn-lt"/>
              </a:rPr>
              <a:t>地址中的主机号，可以是任意值。 </a:t>
            </a:r>
          </a:p>
          <a:p>
            <a:endParaRPr lang="zh-CN" altLang="en-US" dirty="0">
              <a:sym typeface="+mn-lt"/>
            </a:endParaRPr>
          </a:p>
        </p:txBody>
      </p:sp>
      <p:grpSp>
        <p:nvGrpSpPr>
          <p:cNvPr id="19" name="组合 18">
            <a:extLst>
              <a:ext uri="{FF2B5EF4-FFF2-40B4-BE49-F238E27FC236}">
                <a16:creationId xmlns:a16="http://schemas.microsoft.com/office/drawing/2014/main" id="{3FE9C7BD-BBC4-5FEE-55EF-9CD21FDF7701}"/>
              </a:ext>
            </a:extLst>
          </p:cNvPr>
          <p:cNvGrpSpPr/>
          <p:nvPr/>
        </p:nvGrpSpPr>
        <p:grpSpPr>
          <a:xfrm>
            <a:off x="3466011" y="2053409"/>
            <a:ext cx="4839834" cy="921985"/>
            <a:chOff x="2111828" y="2210163"/>
            <a:chExt cx="4839834" cy="921985"/>
          </a:xfrm>
        </p:grpSpPr>
        <p:sp>
          <p:nvSpPr>
            <p:cNvPr id="9" name="文本框 8">
              <a:extLst>
                <a:ext uri="{FF2B5EF4-FFF2-40B4-BE49-F238E27FC236}">
                  <a16:creationId xmlns:a16="http://schemas.microsoft.com/office/drawing/2014/main" id="{622DF475-5295-AA64-7DBB-2BDB716F8826}"/>
                </a:ext>
              </a:extLst>
            </p:cNvPr>
            <p:cNvSpPr txBox="1"/>
            <p:nvPr/>
          </p:nvSpPr>
          <p:spPr>
            <a:xfrm>
              <a:off x="2111828" y="2210163"/>
              <a:ext cx="4536114" cy="394210"/>
            </a:xfrm>
            <a:prstGeom prst="rect">
              <a:avLst/>
            </a:prstGeom>
            <a:noFill/>
          </p:spPr>
          <p:txBody>
            <a:bodyPr wrap="none" rtlCol="0">
              <a:spAutoFit/>
            </a:bodyPr>
            <a:lstStyle/>
            <a:p>
              <a:pPr>
                <a:lnSpc>
                  <a:spcPct val="120000"/>
                </a:lnSpc>
              </a:pPr>
              <a:r>
                <a:rPr lang="en-US" altLang="zh-CN" dirty="0">
                  <a:cs typeface="+mn-ea"/>
                  <a:sym typeface="+mn-lt"/>
                </a:rPr>
                <a:t>11111111  11000000  00000000  00000000</a:t>
              </a:r>
              <a:endParaRPr lang="zh-CN" altLang="en-US" dirty="0">
                <a:cs typeface="+mn-ea"/>
                <a:sym typeface="+mn-lt"/>
              </a:endParaRPr>
            </a:p>
          </p:txBody>
        </p:sp>
        <p:sp>
          <p:nvSpPr>
            <p:cNvPr id="10" name="右大括号 9">
              <a:extLst>
                <a:ext uri="{FF2B5EF4-FFF2-40B4-BE49-F238E27FC236}">
                  <a16:creationId xmlns:a16="http://schemas.microsoft.com/office/drawing/2014/main" id="{5A2863A1-7474-2699-725B-FB75C1B5A7EA}"/>
                </a:ext>
              </a:extLst>
            </p:cNvPr>
            <p:cNvSpPr/>
            <p:nvPr/>
          </p:nvSpPr>
          <p:spPr>
            <a:xfrm rot="5400000">
              <a:off x="2598509" y="2201672"/>
              <a:ext cx="194372" cy="950019"/>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11" name="右大括号 10">
              <a:extLst>
                <a:ext uri="{FF2B5EF4-FFF2-40B4-BE49-F238E27FC236}">
                  <a16:creationId xmlns:a16="http://schemas.microsoft.com/office/drawing/2014/main" id="{DE6CDD4F-8982-29AC-A2D8-776059094145}"/>
                </a:ext>
              </a:extLst>
            </p:cNvPr>
            <p:cNvSpPr/>
            <p:nvPr/>
          </p:nvSpPr>
          <p:spPr>
            <a:xfrm rot="5400000">
              <a:off x="3896086" y="2201673"/>
              <a:ext cx="194372" cy="950019"/>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12" name="右大括号 11">
              <a:extLst>
                <a:ext uri="{FF2B5EF4-FFF2-40B4-BE49-F238E27FC236}">
                  <a16:creationId xmlns:a16="http://schemas.microsoft.com/office/drawing/2014/main" id="{B330B5BC-23A6-7171-FE48-72DE2910C1DA}"/>
                </a:ext>
              </a:extLst>
            </p:cNvPr>
            <p:cNvSpPr/>
            <p:nvPr/>
          </p:nvSpPr>
          <p:spPr>
            <a:xfrm rot="5400000">
              <a:off x="5145766" y="2201674"/>
              <a:ext cx="194372" cy="950019"/>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13" name="右大括号 12">
              <a:extLst>
                <a:ext uri="{FF2B5EF4-FFF2-40B4-BE49-F238E27FC236}">
                  <a16:creationId xmlns:a16="http://schemas.microsoft.com/office/drawing/2014/main" id="{DB85E8EE-705B-EDC9-2A4C-A32D1F58F815}"/>
                </a:ext>
              </a:extLst>
            </p:cNvPr>
            <p:cNvSpPr/>
            <p:nvPr/>
          </p:nvSpPr>
          <p:spPr>
            <a:xfrm rot="5400000">
              <a:off x="6379467" y="2201675"/>
              <a:ext cx="194372" cy="950019"/>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14" name="文本框 13">
              <a:extLst>
                <a:ext uri="{FF2B5EF4-FFF2-40B4-BE49-F238E27FC236}">
                  <a16:creationId xmlns:a16="http://schemas.microsoft.com/office/drawing/2014/main" id="{9307AF9D-4AF0-3737-62CD-F377C59F213D}"/>
                </a:ext>
              </a:extLst>
            </p:cNvPr>
            <p:cNvSpPr txBox="1"/>
            <p:nvPr/>
          </p:nvSpPr>
          <p:spPr>
            <a:xfrm>
              <a:off x="2411001" y="2737938"/>
              <a:ext cx="569387" cy="394210"/>
            </a:xfrm>
            <a:prstGeom prst="rect">
              <a:avLst/>
            </a:prstGeom>
            <a:noFill/>
          </p:spPr>
          <p:txBody>
            <a:bodyPr wrap="none" rtlCol="0">
              <a:spAutoFit/>
            </a:bodyPr>
            <a:lstStyle/>
            <a:p>
              <a:pPr>
                <a:lnSpc>
                  <a:spcPct val="120000"/>
                </a:lnSpc>
              </a:pPr>
              <a:r>
                <a:rPr lang="en-US" altLang="zh-CN" dirty="0">
                  <a:cs typeface="+mn-ea"/>
                  <a:sym typeface="+mn-lt"/>
                </a:rPr>
                <a:t>255</a:t>
              </a:r>
              <a:endParaRPr lang="zh-CN" altLang="en-US" dirty="0">
                <a:cs typeface="+mn-ea"/>
                <a:sym typeface="+mn-lt"/>
              </a:endParaRPr>
            </a:p>
          </p:txBody>
        </p:sp>
        <p:sp>
          <p:nvSpPr>
            <p:cNvPr id="15" name="文本框 14">
              <a:extLst>
                <a:ext uri="{FF2B5EF4-FFF2-40B4-BE49-F238E27FC236}">
                  <a16:creationId xmlns:a16="http://schemas.microsoft.com/office/drawing/2014/main" id="{4FDA48A8-EC34-2517-D7DE-64E64816ACA7}"/>
                </a:ext>
              </a:extLst>
            </p:cNvPr>
            <p:cNvSpPr txBox="1"/>
            <p:nvPr/>
          </p:nvSpPr>
          <p:spPr>
            <a:xfrm>
              <a:off x="3716568" y="2737938"/>
              <a:ext cx="569387" cy="394210"/>
            </a:xfrm>
            <a:prstGeom prst="rect">
              <a:avLst/>
            </a:prstGeom>
            <a:noFill/>
          </p:spPr>
          <p:txBody>
            <a:bodyPr wrap="none" rtlCol="0">
              <a:spAutoFit/>
            </a:bodyPr>
            <a:lstStyle/>
            <a:p>
              <a:pPr>
                <a:lnSpc>
                  <a:spcPct val="120000"/>
                </a:lnSpc>
              </a:pPr>
              <a:r>
                <a:rPr lang="en-US" altLang="zh-CN" dirty="0">
                  <a:cs typeface="+mn-ea"/>
                  <a:sym typeface="+mn-lt"/>
                </a:rPr>
                <a:t>192</a:t>
              </a:r>
              <a:endParaRPr lang="zh-CN" altLang="en-US" dirty="0">
                <a:cs typeface="+mn-ea"/>
                <a:sym typeface="+mn-lt"/>
              </a:endParaRPr>
            </a:p>
          </p:txBody>
        </p:sp>
        <p:sp>
          <p:nvSpPr>
            <p:cNvPr id="16" name="文本框 15">
              <a:extLst>
                <a:ext uri="{FF2B5EF4-FFF2-40B4-BE49-F238E27FC236}">
                  <a16:creationId xmlns:a16="http://schemas.microsoft.com/office/drawing/2014/main" id="{6B8A8E43-71AE-3566-59A1-917B5F61163A}"/>
                </a:ext>
              </a:extLst>
            </p:cNvPr>
            <p:cNvSpPr txBox="1"/>
            <p:nvPr/>
          </p:nvSpPr>
          <p:spPr>
            <a:xfrm>
              <a:off x="5086499" y="2737938"/>
              <a:ext cx="312906" cy="394210"/>
            </a:xfrm>
            <a:prstGeom prst="rect">
              <a:avLst/>
            </a:prstGeom>
            <a:noFill/>
          </p:spPr>
          <p:txBody>
            <a:bodyPr wrap="none" rtlCol="0">
              <a:spAutoFit/>
            </a:bodyPr>
            <a:lstStyle/>
            <a:p>
              <a:pPr>
                <a:lnSpc>
                  <a:spcPct val="120000"/>
                </a:lnSpc>
              </a:pPr>
              <a:r>
                <a:rPr lang="en-US" altLang="zh-CN" dirty="0">
                  <a:cs typeface="+mn-ea"/>
                  <a:sym typeface="+mn-lt"/>
                </a:rPr>
                <a:t>0</a:t>
              </a:r>
              <a:endParaRPr lang="zh-CN" altLang="en-US" dirty="0">
                <a:cs typeface="+mn-ea"/>
                <a:sym typeface="+mn-lt"/>
              </a:endParaRPr>
            </a:p>
          </p:txBody>
        </p:sp>
        <p:sp>
          <p:nvSpPr>
            <p:cNvPr id="17" name="文本框 16">
              <a:extLst>
                <a:ext uri="{FF2B5EF4-FFF2-40B4-BE49-F238E27FC236}">
                  <a16:creationId xmlns:a16="http://schemas.microsoft.com/office/drawing/2014/main" id="{0994A068-07E6-7EAF-90B6-FE66963F36F0}"/>
                </a:ext>
              </a:extLst>
            </p:cNvPr>
            <p:cNvSpPr txBox="1"/>
            <p:nvPr/>
          </p:nvSpPr>
          <p:spPr>
            <a:xfrm>
              <a:off x="6317587" y="2737938"/>
              <a:ext cx="312906" cy="394210"/>
            </a:xfrm>
            <a:prstGeom prst="rect">
              <a:avLst/>
            </a:prstGeom>
            <a:noFill/>
          </p:spPr>
          <p:txBody>
            <a:bodyPr wrap="none" rtlCol="0">
              <a:spAutoFit/>
            </a:bodyPr>
            <a:lstStyle/>
            <a:p>
              <a:pPr>
                <a:lnSpc>
                  <a:spcPct val="120000"/>
                </a:lnSpc>
              </a:pPr>
              <a:r>
                <a:rPr lang="en-US" altLang="zh-CN" dirty="0">
                  <a:cs typeface="+mn-ea"/>
                  <a:sym typeface="+mn-lt"/>
                </a:rPr>
                <a:t>0</a:t>
              </a:r>
              <a:endParaRPr lang="zh-CN" altLang="en-US" dirty="0">
                <a:cs typeface="+mn-ea"/>
                <a:sym typeface="+mn-lt"/>
              </a:endParaRPr>
            </a:p>
          </p:txBody>
        </p:sp>
        <p:sp>
          <p:nvSpPr>
            <p:cNvPr id="18" name="矩形 17">
              <a:extLst>
                <a:ext uri="{FF2B5EF4-FFF2-40B4-BE49-F238E27FC236}">
                  <a16:creationId xmlns:a16="http://schemas.microsoft.com/office/drawing/2014/main" id="{388C94A4-7BF8-29FE-3415-5822EBE077CD}"/>
                </a:ext>
              </a:extLst>
            </p:cNvPr>
            <p:cNvSpPr/>
            <p:nvPr/>
          </p:nvSpPr>
          <p:spPr>
            <a:xfrm>
              <a:off x="2181497" y="2259874"/>
              <a:ext cx="1522009" cy="27867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Tree>
    <p:custDataLst>
      <p:tags r:id="rId1"/>
    </p:custDataLst>
    <p:extLst>
      <p:ext uri="{BB962C8B-B14F-4D97-AF65-F5344CB8AC3E}">
        <p14:creationId xmlns:p14="http://schemas.microsoft.com/office/powerpoint/2010/main" val="26500971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构成超网</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前缀长度不超过 </a:t>
            </a:r>
            <a:r>
              <a:rPr lang="en-US" altLang="zh-CN" sz="2400" dirty="0">
                <a:solidFill>
                  <a:schemeClr val="accent1"/>
                </a:solidFill>
                <a:cs typeface="+mn-ea"/>
                <a:sym typeface="+mn-lt"/>
              </a:rPr>
              <a:t>23 </a:t>
            </a:r>
            <a:r>
              <a:rPr lang="zh-CN" altLang="en-US" sz="2400" dirty="0">
                <a:solidFill>
                  <a:schemeClr val="accent1"/>
                </a:solidFill>
                <a:cs typeface="+mn-ea"/>
                <a:sym typeface="+mn-lt"/>
              </a:rPr>
              <a:t>位的 </a:t>
            </a:r>
            <a:r>
              <a:rPr lang="en-US" altLang="zh-CN" sz="2400" dirty="0">
                <a:solidFill>
                  <a:schemeClr val="accent1"/>
                </a:solidFill>
                <a:cs typeface="+mn-ea"/>
                <a:sym typeface="+mn-lt"/>
              </a:rPr>
              <a:t>CIDR </a:t>
            </a:r>
            <a:r>
              <a:rPr lang="zh-CN" altLang="en-US" sz="2400" dirty="0">
                <a:solidFill>
                  <a:schemeClr val="accent1"/>
                </a:solidFill>
                <a:cs typeface="+mn-ea"/>
                <a:sym typeface="+mn-lt"/>
              </a:rPr>
              <a:t>地址块都包含了多个 </a:t>
            </a:r>
            <a:r>
              <a:rPr lang="en-US" altLang="zh-CN" sz="2400" dirty="0">
                <a:solidFill>
                  <a:schemeClr val="accent1"/>
                </a:solidFill>
                <a:cs typeface="+mn-ea"/>
                <a:sym typeface="+mn-lt"/>
              </a:rPr>
              <a:t>C </a:t>
            </a:r>
            <a:r>
              <a:rPr lang="zh-CN" altLang="en-US" sz="2400" dirty="0">
                <a:solidFill>
                  <a:schemeClr val="accent1"/>
                </a:solidFill>
                <a:cs typeface="+mn-ea"/>
                <a:sym typeface="+mn-lt"/>
              </a:rPr>
              <a:t>类地址。</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这些 </a:t>
            </a:r>
            <a:r>
              <a:rPr lang="en-US" altLang="zh-CN" sz="2400" dirty="0">
                <a:solidFill>
                  <a:schemeClr val="accent1"/>
                </a:solidFill>
                <a:cs typeface="+mn-ea"/>
                <a:sym typeface="+mn-lt"/>
              </a:rPr>
              <a:t>C </a:t>
            </a:r>
            <a:r>
              <a:rPr lang="zh-CN" altLang="en-US" sz="2400" dirty="0">
                <a:solidFill>
                  <a:schemeClr val="accent1"/>
                </a:solidFill>
                <a:cs typeface="+mn-ea"/>
                <a:sym typeface="+mn-lt"/>
              </a:rPr>
              <a:t>类地址合起来就构成了超网。</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CIDR </a:t>
            </a:r>
            <a:r>
              <a:rPr lang="zh-CN" altLang="en-US" sz="2400" dirty="0">
                <a:solidFill>
                  <a:schemeClr val="accent1"/>
                </a:solidFill>
                <a:cs typeface="+mn-ea"/>
                <a:sym typeface="+mn-lt"/>
              </a:rPr>
              <a:t>地址块中的地址数一定是 </a:t>
            </a:r>
            <a:r>
              <a:rPr lang="en-US" altLang="zh-CN" sz="2400" dirty="0">
                <a:solidFill>
                  <a:schemeClr val="accent1"/>
                </a:solidFill>
                <a:cs typeface="+mn-ea"/>
                <a:sym typeface="+mn-lt"/>
              </a:rPr>
              <a:t>2 </a:t>
            </a:r>
            <a:r>
              <a:rPr lang="zh-CN" altLang="en-US" sz="2400" dirty="0">
                <a:solidFill>
                  <a:schemeClr val="accent1"/>
                </a:solidFill>
                <a:cs typeface="+mn-ea"/>
                <a:sym typeface="+mn-lt"/>
              </a:rPr>
              <a:t>的整数次幂。</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网络前缀越短，其地址块所包含的地址数就越多。而在三级结构的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地址中，划分子网是使网络前缀变长。 </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94D6733B-73B6-D2E3-FD27-28DCB49118EA}"/>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0256E499-2332-AEDF-E11E-735452CF30B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84927490-525E-EF05-71DD-7835666D95C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116</a:t>
            </a:fld>
            <a:endParaRPr lang="en-US">
              <a:cs typeface="+mn-ea"/>
              <a:sym typeface="+mn-lt"/>
            </a:endParaRPr>
          </a:p>
        </p:txBody>
      </p:sp>
    </p:spTree>
    <p:custDataLst>
      <p:tags r:id="rId1"/>
    </p:custDataLst>
    <p:extLst>
      <p:ext uri="{BB962C8B-B14F-4D97-AF65-F5344CB8AC3E}">
        <p14:creationId xmlns:p14="http://schemas.microsoft.com/office/powerpoint/2010/main" val="4985342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CIDR </a:t>
            </a:r>
            <a:r>
              <a:rPr lang="zh-CN" altLang="en-US" sz="3200" dirty="0">
                <a:latin typeface="+mn-lt"/>
                <a:ea typeface="+mn-ea"/>
                <a:cs typeface="+mn-ea"/>
                <a:sym typeface="+mn-lt"/>
              </a:rPr>
              <a:t>地址块划分举例 </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1747836B-8A98-A196-005C-FD8201AEEDD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5BF42C89-0C75-EAA1-E6E8-2175E2E9995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18019EED-D10D-6BA6-FA56-7A643D4EFF1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117</a:t>
            </a:fld>
            <a:endParaRPr lang="en-US">
              <a:cs typeface="+mn-ea"/>
              <a:sym typeface="+mn-lt"/>
            </a:endParaRPr>
          </a:p>
        </p:txBody>
      </p:sp>
      <p:pic>
        <p:nvPicPr>
          <p:cNvPr id="67" name="图形 66">
            <a:extLst>
              <a:ext uri="{FF2B5EF4-FFF2-40B4-BE49-F238E27FC236}">
                <a16:creationId xmlns:a16="http://schemas.microsoft.com/office/drawing/2014/main" id="{CBE31904-9DF2-40EA-A45C-902DC127A1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405" y="3079637"/>
            <a:ext cx="698726" cy="698726"/>
          </a:xfrm>
          <a:prstGeom prst="rect">
            <a:avLst/>
          </a:prstGeom>
        </p:spPr>
      </p:pic>
      <p:sp>
        <p:nvSpPr>
          <p:cNvPr id="4" name="云形 3">
            <a:extLst>
              <a:ext uri="{FF2B5EF4-FFF2-40B4-BE49-F238E27FC236}">
                <a16:creationId xmlns:a16="http://schemas.microsoft.com/office/drawing/2014/main" id="{F0D64CFC-E3D0-48B4-8540-19E7C202FB14}"/>
              </a:ext>
            </a:extLst>
          </p:cNvPr>
          <p:cNvSpPr/>
          <p:nvPr/>
        </p:nvSpPr>
        <p:spPr>
          <a:xfrm>
            <a:off x="1153157" y="3079637"/>
            <a:ext cx="1484671" cy="698726"/>
          </a:xfrm>
          <a:prstGeom prst="cloud">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dirty="0">
                <a:cs typeface="+mn-ea"/>
                <a:sym typeface="+mn-lt"/>
              </a:rPr>
              <a:t>Internet</a:t>
            </a:r>
            <a:endParaRPr lang="zh-CN" altLang="en-US" dirty="0">
              <a:cs typeface="+mn-ea"/>
              <a:sym typeface="+mn-lt"/>
            </a:endParaRPr>
          </a:p>
        </p:txBody>
      </p:sp>
      <p:pic>
        <p:nvPicPr>
          <p:cNvPr id="68" name="图形 67">
            <a:extLst>
              <a:ext uri="{FF2B5EF4-FFF2-40B4-BE49-F238E27FC236}">
                <a16:creationId xmlns:a16="http://schemas.microsoft.com/office/drawing/2014/main" id="{949E0DB6-8F54-4248-82DC-4F22BA5B1F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6637" y="4254511"/>
            <a:ext cx="698726" cy="698726"/>
          </a:xfrm>
          <a:prstGeom prst="rect">
            <a:avLst/>
          </a:prstGeom>
        </p:spPr>
      </p:pic>
      <p:pic>
        <p:nvPicPr>
          <p:cNvPr id="69" name="图形 68">
            <a:extLst>
              <a:ext uri="{FF2B5EF4-FFF2-40B4-BE49-F238E27FC236}">
                <a16:creationId xmlns:a16="http://schemas.microsoft.com/office/drawing/2014/main" id="{98D6B03F-DF41-44F9-BA9F-0EDF2588AA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6637" y="3079637"/>
            <a:ext cx="698726" cy="698726"/>
          </a:xfrm>
          <a:prstGeom prst="rect">
            <a:avLst/>
          </a:prstGeom>
        </p:spPr>
      </p:pic>
      <p:pic>
        <p:nvPicPr>
          <p:cNvPr id="70" name="图形 69">
            <a:extLst>
              <a:ext uri="{FF2B5EF4-FFF2-40B4-BE49-F238E27FC236}">
                <a16:creationId xmlns:a16="http://schemas.microsoft.com/office/drawing/2014/main" id="{3ECB88F9-8486-49A0-B53B-E04EFC052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6637" y="1875170"/>
            <a:ext cx="698726" cy="698726"/>
          </a:xfrm>
          <a:prstGeom prst="rect">
            <a:avLst/>
          </a:prstGeom>
        </p:spPr>
      </p:pic>
      <p:cxnSp>
        <p:nvCxnSpPr>
          <p:cNvPr id="72" name="直接连接符 71">
            <a:extLst>
              <a:ext uri="{FF2B5EF4-FFF2-40B4-BE49-F238E27FC236}">
                <a16:creationId xmlns:a16="http://schemas.microsoft.com/office/drawing/2014/main" id="{405180FE-7D07-41D4-AF55-EDC1713EA8EB}"/>
              </a:ext>
            </a:extLst>
          </p:cNvPr>
          <p:cNvCxnSpPr>
            <a:stCxn id="4" idx="0"/>
            <a:endCxn id="67" idx="1"/>
          </p:cNvCxnSpPr>
          <p:nvPr/>
        </p:nvCxnSpPr>
        <p:spPr>
          <a:xfrm>
            <a:off x="2636591" y="3429000"/>
            <a:ext cx="10178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D06643BE-102A-4043-8FEE-E8AB75146581}"/>
              </a:ext>
            </a:extLst>
          </p:cNvPr>
          <p:cNvCxnSpPr>
            <a:cxnSpLocks/>
            <a:stCxn id="67" idx="3"/>
            <a:endCxn id="68" idx="1"/>
          </p:cNvCxnSpPr>
          <p:nvPr/>
        </p:nvCxnSpPr>
        <p:spPr>
          <a:xfrm>
            <a:off x="4353131" y="3429000"/>
            <a:ext cx="1393506" cy="1174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0E89CCC-3CB2-475B-9F1C-BDCC76FBBD02}"/>
              </a:ext>
            </a:extLst>
          </p:cNvPr>
          <p:cNvCxnSpPr>
            <a:cxnSpLocks/>
            <a:stCxn id="67" idx="3"/>
            <a:endCxn id="69" idx="1"/>
          </p:cNvCxnSpPr>
          <p:nvPr/>
        </p:nvCxnSpPr>
        <p:spPr>
          <a:xfrm>
            <a:off x="4353131" y="3429000"/>
            <a:ext cx="13935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C77B597-7805-4B27-BF62-05178DF1CD5C}"/>
              </a:ext>
            </a:extLst>
          </p:cNvPr>
          <p:cNvCxnSpPr>
            <a:cxnSpLocks/>
            <a:stCxn id="67" idx="3"/>
            <a:endCxn id="70" idx="1"/>
          </p:cNvCxnSpPr>
          <p:nvPr/>
        </p:nvCxnSpPr>
        <p:spPr>
          <a:xfrm flipV="1">
            <a:off x="4353131" y="2224533"/>
            <a:ext cx="1393506" cy="1204467"/>
          </a:xfrm>
          <a:prstGeom prst="line">
            <a:avLst/>
          </a:prstGeom>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5AB0F63C-E0C9-4CF5-B51E-53F3EB1C9F77}"/>
              </a:ext>
            </a:extLst>
          </p:cNvPr>
          <p:cNvSpPr txBox="1"/>
          <p:nvPr/>
        </p:nvSpPr>
        <p:spPr>
          <a:xfrm>
            <a:off x="2604324" y="2608434"/>
            <a:ext cx="1082348" cy="394210"/>
          </a:xfrm>
          <a:prstGeom prst="rect">
            <a:avLst/>
          </a:prstGeom>
          <a:noFill/>
        </p:spPr>
        <p:txBody>
          <a:bodyPr wrap="none" rtlCol="0">
            <a:spAutoFit/>
          </a:bodyPr>
          <a:lstStyle/>
          <a:p>
            <a:pPr>
              <a:lnSpc>
                <a:spcPct val="120000"/>
              </a:lnSpc>
            </a:pPr>
            <a:r>
              <a:rPr lang="en-US" altLang="zh-CN" dirty="0">
                <a:cs typeface="+mn-ea"/>
                <a:sym typeface="+mn-lt"/>
              </a:rPr>
              <a:t>0.0.0.0/0</a:t>
            </a:r>
            <a:endParaRPr lang="zh-CN" altLang="en-US" dirty="0">
              <a:cs typeface="+mn-ea"/>
              <a:sym typeface="+mn-lt"/>
            </a:endParaRPr>
          </a:p>
        </p:txBody>
      </p:sp>
      <p:cxnSp>
        <p:nvCxnSpPr>
          <p:cNvPr id="96" name="直接箭头连接符 95">
            <a:extLst>
              <a:ext uri="{FF2B5EF4-FFF2-40B4-BE49-F238E27FC236}">
                <a16:creationId xmlns:a16="http://schemas.microsoft.com/office/drawing/2014/main" id="{93F5F8B8-90FC-4C50-B434-997C4671C572}"/>
              </a:ext>
            </a:extLst>
          </p:cNvPr>
          <p:cNvCxnSpPr/>
          <p:nvPr/>
        </p:nvCxnSpPr>
        <p:spPr>
          <a:xfrm flipH="1">
            <a:off x="2452943" y="2977766"/>
            <a:ext cx="12014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BEB982C2-B2D9-4743-9928-E6404E41A5CC}"/>
              </a:ext>
            </a:extLst>
          </p:cNvPr>
          <p:cNvSpPr txBox="1"/>
          <p:nvPr/>
        </p:nvSpPr>
        <p:spPr>
          <a:xfrm>
            <a:off x="3077873" y="3793179"/>
            <a:ext cx="1851789" cy="394210"/>
          </a:xfrm>
          <a:prstGeom prst="rect">
            <a:avLst/>
          </a:prstGeom>
          <a:noFill/>
        </p:spPr>
        <p:txBody>
          <a:bodyPr wrap="none" rtlCol="0">
            <a:spAutoFit/>
          </a:bodyPr>
          <a:lstStyle/>
          <a:p>
            <a:pPr>
              <a:lnSpc>
                <a:spcPct val="120000"/>
              </a:lnSpc>
            </a:pPr>
            <a:r>
              <a:rPr lang="en-US" altLang="zh-CN" dirty="0">
                <a:cs typeface="+mn-ea"/>
                <a:sym typeface="+mn-lt"/>
              </a:rPr>
              <a:t>188.66.100.0/22</a:t>
            </a:r>
            <a:endParaRPr lang="zh-CN" altLang="en-US" dirty="0">
              <a:cs typeface="+mn-ea"/>
              <a:sym typeface="+mn-lt"/>
            </a:endParaRPr>
          </a:p>
        </p:txBody>
      </p:sp>
      <p:sp>
        <p:nvSpPr>
          <p:cNvPr id="98" name="文本框 97">
            <a:extLst>
              <a:ext uri="{FF2B5EF4-FFF2-40B4-BE49-F238E27FC236}">
                <a16:creationId xmlns:a16="http://schemas.microsoft.com/office/drawing/2014/main" id="{1827DDAD-FF4A-49CF-8BF0-EC8E49D856DE}"/>
              </a:ext>
            </a:extLst>
          </p:cNvPr>
          <p:cNvSpPr txBox="1"/>
          <p:nvPr/>
        </p:nvSpPr>
        <p:spPr>
          <a:xfrm>
            <a:off x="5170105" y="2522967"/>
            <a:ext cx="1851789" cy="394210"/>
          </a:xfrm>
          <a:prstGeom prst="rect">
            <a:avLst/>
          </a:prstGeom>
          <a:noFill/>
        </p:spPr>
        <p:txBody>
          <a:bodyPr wrap="none" rtlCol="0">
            <a:spAutoFit/>
          </a:bodyPr>
          <a:lstStyle/>
          <a:p>
            <a:pPr>
              <a:lnSpc>
                <a:spcPct val="120000"/>
              </a:lnSpc>
            </a:pPr>
            <a:r>
              <a:rPr lang="en-US" altLang="zh-CN" dirty="0">
                <a:cs typeface="+mn-ea"/>
                <a:sym typeface="+mn-lt"/>
              </a:rPr>
              <a:t>188.66.100.0/23</a:t>
            </a:r>
            <a:endParaRPr lang="zh-CN" altLang="en-US" dirty="0">
              <a:cs typeface="+mn-ea"/>
              <a:sym typeface="+mn-lt"/>
            </a:endParaRPr>
          </a:p>
        </p:txBody>
      </p:sp>
      <p:sp>
        <p:nvSpPr>
          <p:cNvPr id="99" name="文本框 98">
            <a:extLst>
              <a:ext uri="{FF2B5EF4-FFF2-40B4-BE49-F238E27FC236}">
                <a16:creationId xmlns:a16="http://schemas.microsoft.com/office/drawing/2014/main" id="{B16CFFB0-A307-408A-946F-D54D433C5E72}"/>
              </a:ext>
            </a:extLst>
          </p:cNvPr>
          <p:cNvSpPr txBox="1"/>
          <p:nvPr/>
        </p:nvSpPr>
        <p:spPr>
          <a:xfrm>
            <a:off x="5170105" y="3781747"/>
            <a:ext cx="1851789" cy="394210"/>
          </a:xfrm>
          <a:prstGeom prst="rect">
            <a:avLst/>
          </a:prstGeom>
          <a:noFill/>
        </p:spPr>
        <p:txBody>
          <a:bodyPr wrap="none" rtlCol="0">
            <a:spAutoFit/>
          </a:bodyPr>
          <a:lstStyle/>
          <a:p>
            <a:pPr>
              <a:lnSpc>
                <a:spcPct val="120000"/>
              </a:lnSpc>
            </a:pPr>
            <a:r>
              <a:rPr lang="en-US" altLang="zh-CN" dirty="0">
                <a:cs typeface="+mn-ea"/>
                <a:sym typeface="+mn-lt"/>
              </a:rPr>
              <a:t>188.66.102.0/24</a:t>
            </a:r>
            <a:endParaRPr lang="zh-CN" altLang="en-US" dirty="0">
              <a:cs typeface="+mn-ea"/>
              <a:sym typeface="+mn-lt"/>
            </a:endParaRPr>
          </a:p>
        </p:txBody>
      </p:sp>
      <p:sp>
        <p:nvSpPr>
          <p:cNvPr id="100" name="文本框 99">
            <a:extLst>
              <a:ext uri="{FF2B5EF4-FFF2-40B4-BE49-F238E27FC236}">
                <a16:creationId xmlns:a16="http://schemas.microsoft.com/office/drawing/2014/main" id="{00407024-DE27-4481-BB8F-5DA054D7C510}"/>
              </a:ext>
            </a:extLst>
          </p:cNvPr>
          <p:cNvSpPr txBox="1"/>
          <p:nvPr/>
        </p:nvSpPr>
        <p:spPr>
          <a:xfrm>
            <a:off x="5170105" y="4938421"/>
            <a:ext cx="1851789" cy="394210"/>
          </a:xfrm>
          <a:prstGeom prst="rect">
            <a:avLst/>
          </a:prstGeom>
          <a:noFill/>
        </p:spPr>
        <p:txBody>
          <a:bodyPr wrap="none" rtlCol="0">
            <a:spAutoFit/>
          </a:bodyPr>
          <a:lstStyle/>
          <a:p>
            <a:pPr>
              <a:lnSpc>
                <a:spcPct val="120000"/>
              </a:lnSpc>
            </a:pPr>
            <a:r>
              <a:rPr lang="en-US" altLang="zh-CN" dirty="0">
                <a:cs typeface="+mn-ea"/>
                <a:sym typeface="+mn-lt"/>
              </a:rPr>
              <a:t>188.66.103.0/24</a:t>
            </a:r>
            <a:endParaRPr lang="zh-CN" altLang="en-US" dirty="0">
              <a:cs typeface="+mn-ea"/>
              <a:sym typeface="+mn-lt"/>
            </a:endParaRPr>
          </a:p>
        </p:txBody>
      </p:sp>
      <p:sp>
        <p:nvSpPr>
          <p:cNvPr id="120" name="云形 119">
            <a:extLst>
              <a:ext uri="{FF2B5EF4-FFF2-40B4-BE49-F238E27FC236}">
                <a16:creationId xmlns:a16="http://schemas.microsoft.com/office/drawing/2014/main" id="{68EF6566-6096-4A8A-9FA1-CAE9CD72083F}"/>
              </a:ext>
            </a:extLst>
          </p:cNvPr>
          <p:cNvSpPr/>
          <p:nvPr/>
        </p:nvSpPr>
        <p:spPr>
          <a:xfrm>
            <a:off x="7598425" y="1706806"/>
            <a:ext cx="2991123" cy="455722"/>
          </a:xfrm>
          <a:prstGeom prst="cloud">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ct val="120000"/>
              </a:lnSpc>
            </a:pPr>
            <a:r>
              <a:rPr lang="en-US" altLang="zh-CN" dirty="0">
                <a:cs typeface="+mn-ea"/>
                <a:sym typeface="+mn-lt"/>
              </a:rPr>
              <a:t>188.66.100.0/24</a:t>
            </a:r>
            <a:endParaRPr lang="zh-CN" altLang="en-US" dirty="0">
              <a:cs typeface="+mn-ea"/>
              <a:sym typeface="+mn-lt"/>
            </a:endParaRPr>
          </a:p>
        </p:txBody>
      </p:sp>
      <p:sp>
        <p:nvSpPr>
          <p:cNvPr id="121" name="云形 120">
            <a:extLst>
              <a:ext uri="{FF2B5EF4-FFF2-40B4-BE49-F238E27FC236}">
                <a16:creationId xmlns:a16="http://schemas.microsoft.com/office/drawing/2014/main" id="{298CA551-8DAE-4F2A-8B7E-0C729C702B76}"/>
              </a:ext>
            </a:extLst>
          </p:cNvPr>
          <p:cNvSpPr/>
          <p:nvPr/>
        </p:nvSpPr>
        <p:spPr>
          <a:xfrm>
            <a:off x="7598425" y="2192789"/>
            <a:ext cx="2991123" cy="455722"/>
          </a:xfrm>
          <a:prstGeom prst="cloud">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ct val="120000"/>
              </a:lnSpc>
            </a:pPr>
            <a:r>
              <a:rPr lang="en-US" altLang="zh-CN" dirty="0">
                <a:cs typeface="+mn-ea"/>
                <a:sym typeface="+mn-lt"/>
              </a:rPr>
              <a:t>188.66.101.0/24</a:t>
            </a:r>
            <a:endParaRPr lang="zh-CN" altLang="en-US" dirty="0">
              <a:cs typeface="+mn-ea"/>
              <a:sym typeface="+mn-lt"/>
            </a:endParaRPr>
          </a:p>
        </p:txBody>
      </p:sp>
      <p:cxnSp>
        <p:nvCxnSpPr>
          <p:cNvPr id="123" name="直接连接符 122">
            <a:extLst>
              <a:ext uri="{FF2B5EF4-FFF2-40B4-BE49-F238E27FC236}">
                <a16:creationId xmlns:a16="http://schemas.microsoft.com/office/drawing/2014/main" id="{5F223745-43B4-422C-B4CE-1A8BC6EE09A3}"/>
              </a:ext>
            </a:extLst>
          </p:cNvPr>
          <p:cNvCxnSpPr>
            <a:cxnSpLocks/>
            <a:stCxn id="70" idx="3"/>
            <a:endCxn id="120" idx="2"/>
          </p:cNvCxnSpPr>
          <p:nvPr/>
        </p:nvCxnSpPr>
        <p:spPr>
          <a:xfrm flipV="1">
            <a:off x="6445363" y="1934667"/>
            <a:ext cx="1162340" cy="289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FFA8DFDC-A8B5-4727-89D9-271C1AA3EF4F}"/>
              </a:ext>
            </a:extLst>
          </p:cNvPr>
          <p:cNvCxnSpPr>
            <a:cxnSpLocks/>
            <a:stCxn id="70" idx="3"/>
            <a:endCxn id="121" idx="2"/>
          </p:cNvCxnSpPr>
          <p:nvPr/>
        </p:nvCxnSpPr>
        <p:spPr>
          <a:xfrm>
            <a:off x="6445363" y="2224533"/>
            <a:ext cx="1162340" cy="196117"/>
          </a:xfrm>
          <a:prstGeom prst="line">
            <a:avLst/>
          </a:prstGeom>
        </p:spPr>
        <p:style>
          <a:lnRef idx="1">
            <a:schemeClr val="accent1"/>
          </a:lnRef>
          <a:fillRef idx="0">
            <a:schemeClr val="accent1"/>
          </a:fillRef>
          <a:effectRef idx="0">
            <a:schemeClr val="accent1"/>
          </a:effectRef>
          <a:fontRef idx="minor">
            <a:schemeClr val="tx1"/>
          </a:fontRef>
        </p:style>
      </p:cxnSp>
      <p:sp>
        <p:nvSpPr>
          <p:cNvPr id="128" name="云形 127">
            <a:extLst>
              <a:ext uri="{FF2B5EF4-FFF2-40B4-BE49-F238E27FC236}">
                <a16:creationId xmlns:a16="http://schemas.microsoft.com/office/drawing/2014/main" id="{08F867E8-BE02-499B-A6CE-24366C671DAF}"/>
              </a:ext>
            </a:extLst>
          </p:cNvPr>
          <p:cNvSpPr/>
          <p:nvPr/>
        </p:nvSpPr>
        <p:spPr>
          <a:xfrm>
            <a:off x="7598425" y="2893461"/>
            <a:ext cx="2991123" cy="455722"/>
          </a:xfrm>
          <a:prstGeom prst="cloud">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ct val="120000"/>
              </a:lnSpc>
            </a:pPr>
            <a:r>
              <a:rPr lang="en-US" altLang="zh-CN" dirty="0">
                <a:cs typeface="+mn-ea"/>
                <a:sym typeface="+mn-lt"/>
              </a:rPr>
              <a:t>188.66.102.0/25</a:t>
            </a:r>
            <a:endParaRPr lang="zh-CN" altLang="en-US" dirty="0">
              <a:cs typeface="+mn-ea"/>
              <a:sym typeface="+mn-lt"/>
            </a:endParaRPr>
          </a:p>
        </p:txBody>
      </p:sp>
      <p:sp>
        <p:nvSpPr>
          <p:cNvPr id="129" name="云形 128">
            <a:extLst>
              <a:ext uri="{FF2B5EF4-FFF2-40B4-BE49-F238E27FC236}">
                <a16:creationId xmlns:a16="http://schemas.microsoft.com/office/drawing/2014/main" id="{4EA77D63-F67F-4F46-BFF4-4F97D555B906}"/>
              </a:ext>
            </a:extLst>
          </p:cNvPr>
          <p:cNvSpPr/>
          <p:nvPr/>
        </p:nvSpPr>
        <p:spPr>
          <a:xfrm>
            <a:off x="7598425" y="3379444"/>
            <a:ext cx="2991123" cy="455722"/>
          </a:xfrm>
          <a:prstGeom prst="cloud">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ct val="120000"/>
              </a:lnSpc>
            </a:pPr>
            <a:r>
              <a:rPr lang="en-US" altLang="zh-CN" dirty="0">
                <a:cs typeface="+mn-ea"/>
                <a:sym typeface="+mn-lt"/>
              </a:rPr>
              <a:t>188.66.102.128/25</a:t>
            </a:r>
            <a:endParaRPr lang="zh-CN" altLang="en-US" dirty="0">
              <a:cs typeface="+mn-ea"/>
              <a:sym typeface="+mn-lt"/>
            </a:endParaRPr>
          </a:p>
        </p:txBody>
      </p:sp>
      <p:sp>
        <p:nvSpPr>
          <p:cNvPr id="130" name="云形 129">
            <a:extLst>
              <a:ext uri="{FF2B5EF4-FFF2-40B4-BE49-F238E27FC236}">
                <a16:creationId xmlns:a16="http://schemas.microsoft.com/office/drawing/2014/main" id="{10FEFA12-88F9-45C6-AEA9-3834C4083217}"/>
              </a:ext>
            </a:extLst>
          </p:cNvPr>
          <p:cNvSpPr/>
          <p:nvPr/>
        </p:nvSpPr>
        <p:spPr>
          <a:xfrm>
            <a:off x="7598425" y="4097099"/>
            <a:ext cx="2991123" cy="455722"/>
          </a:xfrm>
          <a:prstGeom prst="cloud">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ct val="120000"/>
              </a:lnSpc>
            </a:pPr>
            <a:r>
              <a:rPr lang="en-US" altLang="zh-CN" dirty="0">
                <a:cs typeface="+mn-ea"/>
                <a:sym typeface="+mn-lt"/>
              </a:rPr>
              <a:t>188.66.103.0/25</a:t>
            </a:r>
            <a:endParaRPr lang="zh-CN" altLang="en-US" dirty="0">
              <a:cs typeface="+mn-ea"/>
              <a:sym typeface="+mn-lt"/>
            </a:endParaRPr>
          </a:p>
        </p:txBody>
      </p:sp>
      <p:sp>
        <p:nvSpPr>
          <p:cNvPr id="131" name="云形 130">
            <a:extLst>
              <a:ext uri="{FF2B5EF4-FFF2-40B4-BE49-F238E27FC236}">
                <a16:creationId xmlns:a16="http://schemas.microsoft.com/office/drawing/2014/main" id="{0D05C353-6BE2-4FE5-9E9B-D1562D6250AF}"/>
              </a:ext>
            </a:extLst>
          </p:cNvPr>
          <p:cNvSpPr/>
          <p:nvPr/>
        </p:nvSpPr>
        <p:spPr>
          <a:xfrm>
            <a:off x="7598425" y="4583082"/>
            <a:ext cx="2991123" cy="455722"/>
          </a:xfrm>
          <a:prstGeom prst="cloud">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ct val="120000"/>
              </a:lnSpc>
            </a:pPr>
            <a:r>
              <a:rPr lang="en-US" altLang="zh-CN" dirty="0">
                <a:cs typeface="+mn-ea"/>
                <a:sym typeface="+mn-lt"/>
              </a:rPr>
              <a:t>188.66.103.128/25</a:t>
            </a:r>
            <a:endParaRPr lang="zh-CN" altLang="en-US" dirty="0">
              <a:cs typeface="+mn-ea"/>
              <a:sym typeface="+mn-lt"/>
            </a:endParaRPr>
          </a:p>
        </p:txBody>
      </p:sp>
      <p:cxnSp>
        <p:nvCxnSpPr>
          <p:cNvPr id="140" name="直接连接符 139">
            <a:extLst>
              <a:ext uri="{FF2B5EF4-FFF2-40B4-BE49-F238E27FC236}">
                <a16:creationId xmlns:a16="http://schemas.microsoft.com/office/drawing/2014/main" id="{4B83D0BA-1F16-4355-B1DC-CB365617A05E}"/>
              </a:ext>
            </a:extLst>
          </p:cNvPr>
          <p:cNvCxnSpPr>
            <a:stCxn id="69" idx="3"/>
            <a:endCxn id="128" idx="2"/>
          </p:cNvCxnSpPr>
          <p:nvPr/>
        </p:nvCxnSpPr>
        <p:spPr>
          <a:xfrm flipV="1">
            <a:off x="6445363" y="3121322"/>
            <a:ext cx="1162340" cy="307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6FB7AFF0-F1EF-4A7C-8B8A-0121627C20FB}"/>
              </a:ext>
            </a:extLst>
          </p:cNvPr>
          <p:cNvCxnSpPr>
            <a:stCxn id="69" idx="3"/>
            <a:endCxn id="129" idx="2"/>
          </p:cNvCxnSpPr>
          <p:nvPr/>
        </p:nvCxnSpPr>
        <p:spPr>
          <a:xfrm>
            <a:off x="6445363" y="3429000"/>
            <a:ext cx="1162340" cy="17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82A811C-729A-4D6E-8311-EDA9BC7935EC}"/>
              </a:ext>
            </a:extLst>
          </p:cNvPr>
          <p:cNvCxnSpPr>
            <a:stCxn id="68" idx="3"/>
            <a:endCxn id="130" idx="2"/>
          </p:cNvCxnSpPr>
          <p:nvPr/>
        </p:nvCxnSpPr>
        <p:spPr>
          <a:xfrm flipV="1">
            <a:off x="6445363" y="4324960"/>
            <a:ext cx="1162340" cy="278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1B4C0EDD-C28D-4BF3-B0B5-3744D7585B49}"/>
              </a:ext>
            </a:extLst>
          </p:cNvPr>
          <p:cNvCxnSpPr>
            <a:stCxn id="68" idx="3"/>
            <a:endCxn id="131" idx="2"/>
          </p:cNvCxnSpPr>
          <p:nvPr/>
        </p:nvCxnSpPr>
        <p:spPr>
          <a:xfrm>
            <a:off x="6445363" y="4603874"/>
            <a:ext cx="1162340" cy="207069"/>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59849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325D6-0F3B-B3FD-DF00-305A4F023975}"/>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什么是</a:t>
            </a:r>
            <a:r>
              <a:rPr lang="en-US" altLang="zh-CN" sz="3200" dirty="0">
                <a:latin typeface="+mn-lt"/>
                <a:ea typeface="+mn-ea"/>
                <a:cs typeface="+mn-ea"/>
                <a:sym typeface="+mn-lt"/>
              </a:rPr>
              <a:t>NAT</a:t>
            </a:r>
            <a:r>
              <a:rPr lang="zh-CN" altLang="en-US" sz="3200" dirty="0">
                <a:latin typeface="+mn-lt"/>
                <a:ea typeface="+mn-ea"/>
                <a:cs typeface="+mn-ea"/>
                <a:sym typeface="+mn-lt"/>
              </a:rPr>
              <a:t>？</a:t>
            </a:r>
          </a:p>
        </p:txBody>
      </p:sp>
      <p:sp>
        <p:nvSpPr>
          <p:cNvPr id="3" name="内容占位符 2">
            <a:extLst>
              <a:ext uri="{FF2B5EF4-FFF2-40B4-BE49-F238E27FC236}">
                <a16:creationId xmlns:a16="http://schemas.microsoft.com/office/drawing/2014/main" id="{1CEAF176-59C7-F08A-3EA9-42AD99CFA5F1}"/>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网络地址转换（</a:t>
            </a:r>
            <a:r>
              <a:rPr lang="en-US" altLang="zh-CN" sz="2400" dirty="0">
                <a:solidFill>
                  <a:schemeClr val="accent1"/>
                </a:solidFill>
                <a:cs typeface="+mn-ea"/>
                <a:sym typeface="+mn-lt"/>
              </a:rPr>
              <a:t>Network Address Translation – NAT</a:t>
            </a:r>
            <a:r>
              <a:rPr lang="zh-CN" altLang="en-US" sz="2400" dirty="0">
                <a:solidFill>
                  <a:schemeClr val="accent1"/>
                </a:solidFill>
                <a:cs typeface="+mn-ea"/>
                <a:sym typeface="+mn-lt"/>
              </a:rPr>
              <a:t>）是一种地址转换技术，它可以将</a:t>
            </a:r>
            <a:r>
              <a:rPr lang="en-US" altLang="zh-CN" sz="2400" dirty="0">
                <a:solidFill>
                  <a:schemeClr val="accent1"/>
                </a:solidFill>
                <a:cs typeface="+mn-ea"/>
                <a:sym typeface="+mn-lt"/>
              </a:rPr>
              <a:t>IP</a:t>
            </a:r>
            <a:r>
              <a:rPr lang="zh-CN" altLang="en-US" sz="2400" dirty="0">
                <a:solidFill>
                  <a:schemeClr val="accent1"/>
                </a:solidFill>
                <a:cs typeface="+mn-ea"/>
                <a:sym typeface="+mn-lt"/>
              </a:rPr>
              <a:t>数据报文头中的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地址转换为另一个</a:t>
            </a:r>
            <a:r>
              <a:rPr lang="en-US" altLang="zh-CN" sz="2400" dirty="0">
                <a:solidFill>
                  <a:schemeClr val="accent1"/>
                </a:solidFill>
                <a:cs typeface="+mn-ea"/>
                <a:sym typeface="+mn-lt"/>
              </a:rPr>
              <a:t>IP</a:t>
            </a:r>
            <a:r>
              <a:rPr lang="zh-CN" altLang="en-US" sz="2400" dirty="0">
                <a:solidFill>
                  <a:schemeClr val="accent1"/>
                </a:solidFill>
                <a:cs typeface="+mn-ea"/>
                <a:sym typeface="+mn-lt"/>
              </a:rPr>
              <a:t>地址，并通过转换端口号达到地址重用的目的。</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NAT</a:t>
            </a:r>
            <a:r>
              <a:rPr lang="zh-CN" altLang="en-US" sz="2400" dirty="0">
                <a:solidFill>
                  <a:schemeClr val="accent1"/>
                </a:solidFill>
                <a:cs typeface="+mn-ea"/>
                <a:sym typeface="+mn-lt"/>
              </a:rPr>
              <a:t>主要用于实现内部网络（简称内网，使用私有</a:t>
            </a:r>
            <a:r>
              <a:rPr lang="en-US" altLang="zh-CN" sz="2400" dirty="0">
                <a:solidFill>
                  <a:schemeClr val="accent1"/>
                </a:solidFill>
                <a:cs typeface="+mn-ea"/>
                <a:sym typeface="+mn-lt"/>
              </a:rPr>
              <a:t>IP</a:t>
            </a:r>
            <a:r>
              <a:rPr lang="zh-CN" altLang="en-US" sz="2400" dirty="0">
                <a:solidFill>
                  <a:schemeClr val="accent1"/>
                </a:solidFill>
                <a:cs typeface="+mn-ea"/>
                <a:sym typeface="+mn-lt"/>
              </a:rPr>
              <a:t>地址）访问外部网络（简称外网，使用公有</a:t>
            </a:r>
            <a:r>
              <a:rPr lang="en-US" altLang="zh-CN" sz="2400" dirty="0">
                <a:solidFill>
                  <a:schemeClr val="accent1"/>
                </a:solidFill>
                <a:cs typeface="+mn-ea"/>
                <a:sym typeface="+mn-lt"/>
              </a:rPr>
              <a:t>IP</a:t>
            </a:r>
            <a:r>
              <a:rPr lang="zh-CN" altLang="en-US" sz="2400" dirty="0">
                <a:solidFill>
                  <a:schemeClr val="accent1"/>
                </a:solidFill>
                <a:cs typeface="+mn-ea"/>
                <a:sym typeface="+mn-lt"/>
              </a:rPr>
              <a:t>地址）的功能。当内网的主机要访问外网时，通过</a:t>
            </a:r>
            <a:r>
              <a:rPr lang="en-US" altLang="zh-CN" sz="2400" dirty="0">
                <a:solidFill>
                  <a:schemeClr val="accent1"/>
                </a:solidFill>
                <a:cs typeface="+mn-ea"/>
                <a:sym typeface="+mn-lt"/>
              </a:rPr>
              <a:t>NAT</a:t>
            </a:r>
            <a:r>
              <a:rPr lang="zh-CN" altLang="en-US" sz="2400" dirty="0">
                <a:solidFill>
                  <a:schemeClr val="accent1"/>
                </a:solidFill>
                <a:cs typeface="+mn-ea"/>
                <a:sym typeface="+mn-lt"/>
              </a:rPr>
              <a:t>技术可以将其私网地址转换为公网地址，可以实现多个私网用户共用一个公网地址来访问外部网络，这样既可保证网络互通，又节省了公网地址。</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NAT</a:t>
            </a:r>
            <a:r>
              <a:rPr lang="zh-CN" altLang="en-US" sz="2400" dirty="0">
                <a:solidFill>
                  <a:schemeClr val="accent1"/>
                </a:solidFill>
                <a:cs typeface="+mn-ea"/>
                <a:sym typeface="+mn-lt"/>
              </a:rPr>
              <a:t>作为一种缓解</a:t>
            </a:r>
            <a:r>
              <a:rPr lang="en-US" altLang="zh-CN" sz="2400" dirty="0">
                <a:solidFill>
                  <a:schemeClr val="accent1"/>
                </a:solidFill>
                <a:cs typeface="+mn-ea"/>
                <a:sym typeface="+mn-lt"/>
              </a:rPr>
              <a:t>IPv4</a:t>
            </a:r>
            <a:r>
              <a:rPr lang="zh-CN" altLang="en-US" sz="2400" dirty="0">
                <a:solidFill>
                  <a:schemeClr val="accent1"/>
                </a:solidFill>
                <a:cs typeface="+mn-ea"/>
                <a:sym typeface="+mn-lt"/>
              </a:rPr>
              <a:t>公网地址枯竭的过渡技术，由于实现简单，得到了广泛应用。</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EA140DAE-DF86-873C-6C1E-5F63DFF3D3CA}"/>
              </a:ext>
            </a:extLst>
          </p:cNvPr>
          <p:cNvSpPr>
            <a:spLocks noGrp="1"/>
          </p:cNvSpPr>
          <p:nvPr>
            <p:ph type="dt" sz="half" idx="10"/>
          </p:nvPr>
        </p:nvSpPr>
        <p:spPr/>
        <p:txBody>
          <a:bodyPr/>
          <a:lstStyle/>
          <a:p>
            <a:pPr>
              <a:lnSpc>
                <a:spcPct val="120000"/>
              </a:lnSpc>
            </a:pPr>
            <a:fld id="{BE2CD6FF-0812-4A6F-91B8-52F451900104}"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48B8FE77-8CD9-0571-301C-C1745EC5B4E2}"/>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D31921CB-7050-8959-17E4-E2BF7C3A0F1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118</a:t>
            </a:fld>
            <a:endParaRPr lang="en-US">
              <a:cs typeface="+mn-ea"/>
              <a:sym typeface="+mn-lt"/>
            </a:endParaRPr>
          </a:p>
        </p:txBody>
      </p:sp>
    </p:spTree>
    <p:extLst>
      <p:ext uri="{BB962C8B-B14F-4D97-AF65-F5344CB8AC3E}">
        <p14:creationId xmlns:p14="http://schemas.microsoft.com/office/powerpoint/2010/main" val="19326133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80643-978F-5694-20FE-1714885BCDD1}"/>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NAT</a:t>
            </a:r>
            <a:r>
              <a:rPr lang="zh-CN" altLang="en-US" sz="3200" dirty="0">
                <a:latin typeface="+mn-lt"/>
                <a:ea typeface="+mn-ea"/>
                <a:cs typeface="+mn-ea"/>
                <a:sym typeface="+mn-lt"/>
              </a:rPr>
              <a:t>原理 </a:t>
            </a:r>
            <a:r>
              <a:rPr lang="en-US" altLang="zh-CN" sz="3200" dirty="0">
                <a:latin typeface="+mn-lt"/>
                <a:ea typeface="+mn-ea"/>
                <a:cs typeface="+mn-ea"/>
                <a:sym typeface="+mn-lt"/>
              </a:rPr>
              <a:t>– Basic NAT</a:t>
            </a:r>
            <a:endParaRPr lang="zh-CN" altLang="en-US" sz="3200" dirty="0">
              <a:latin typeface="+mn-lt"/>
              <a:ea typeface="+mn-ea"/>
              <a:cs typeface="+mn-ea"/>
              <a:sym typeface="+mn-lt"/>
            </a:endParaRPr>
          </a:p>
        </p:txBody>
      </p:sp>
      <p:sp>
        <p:nvSpPr>
          <p:cNvPr id="3" name="内容占位符 2">
            <a:extLst>
              <a:ext uri="{FF2B5EF4-FFF2-40B4-BE49-F238E27FC236}">
                <a16:creationId xmlns:a16="http://schemas.microsoft.com/office/drawing/2014/main" id="{EA334E20-8117-8A46-8D62-A67EC7A134D7}"/>
              </a:ext>
            </a:extLst>
          </p:cNvPr>
          <p:cNvSpPr>
            <a:spLocks noGrp="1"/>
          </p:cNvSpPr>
          <p:nvPr>
            <p:ph idx="1"/>
          </p:nvPr>
        </p:nvSpPr>
        <p:spPr>
          <a:xfrm>
            <a:off x="660400" y="1130300"/>
            <a:ext cx="5792651" cy="5003800"/>
          </a:xfrm>
        </p:spPr>
        <p:txBody>
          <a:bodyPr vert="horz" lIns="91440" tIns="45720" rIns="91440" bIns="45720" rtlCol="0">
            <a:normAutofit fontScale="92500" lnSpcReduction="2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Basic NAT</a:t>
            </a:r>
            <a:r>
              <a:rPr lang="zh-CN" altLang="en-US" sz="2400" dirty="0">
                <a:solidFill>
                  <a:schemeClr val="accent1"/>
                </a:solidFill>
                <a:cs typeface="+mn-ea"/>
                <a:sym typeface="+mn-lt"/>
              </a:rPr>
              <a:t>方式属于一对一的地址转换，在这种方式下只转换</a:t>
            </a:r>
            <a:r>
              <a:rPr lang="en-US" altLang="zh-CN" sz="2400" dirty="0">
                <a:solidFill>
                  <a:schemeClr val="accent1"/>
                </a:solidFill>
                <a:cs typeface="+mn-ea"/>
                <a:sym typeface="+mn-lt"/>
              </a:rPr>
              <a:t>IP</a:t>
            </a:r>
            <a:r>
              <a:rPr lang="zh-CN" altLang="en-US" sz="2400" dirty="0">
                <a:solidFill>
                  <a:schemeClr val="accent1"/>
                </a:solidFill>
                <a:cs typeface="+mn-ea"/>
                <a:sym typeface="+mn-lt"/>
              </a:rPr>
              <a:t>地址，而不处理</a:t>
            </a:r>
            <a:r>
              <a:rPr lang="en-US" altLang="zh-CN" sz="2400" dirty="0">
                <a:solidFill>
                  <a:schemeClr val="accent1"/>
                </a:solidFill>
                <a:cs typeface="+mn-ea"/>
                <a:sym typeface="+mn-lt"/>
              </a:rPr>
              <a:t>TCP/UDP</a:t>
            </a:r>
            <a:r>
              <a:rPr lang="zh-CN" altLang="en-US" sz="2400" dirty="0">
                <a:solidFill>
                  <a:schemeClr val="accent1"/>
                </a:solidFill>
                <a:cs typeface="+mn-ea"/>
                <a:sym typeface="+mn-lt"/>
              </a:rPr>
              <a:t>协议的端口号，一个公网</a:t>
            </a:r>
            <a:r>
              <a:rPr lang="en-US" altLang="zh-CN" sz="2400" dirty="0">
                <a:solidFill>
                  <a:schemeClr val="accent1"/>
                </a:solidFill>
                <a:cs typeface="+mn-ea"/>
                <a:sym typeface="+mn-lt"/>
              </a:rPr>
              <a:t>IP</a:t>
            </a:r>
            <a:r>
              <a:rPr lang="zh-CN" altLang="en-US" sz="2400" dirty="0">
                <a:solidFill>
                  <a:schemeClr val="accent1"/>
                </a:solidFill>
                <a:cs typeface="+mn-ea"/>
                <a:sym typeface="+mn-lt"/>
              </a:rPr>
              <a:t>地址不能同时被多个私网用户使用。</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地址转换过程如：</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Router</a:t>
            </a:r>
            <a:r>
              <a:rPr lang="zh-CN" altLang="en-US" sz="2100" dirty="0">
                <a:solidFill>
                  <a:schemeClr val="accent1"/>
                </a:solidFill>
                <a:cs typeface="+mn-ea"/>
                <a:sym typeface="+mn-lt"/>
              </a:rPr>
              <a:t>收到内网侧</a:t>
            </a:r>
            <a:r>
              <a:rPr lang="en-US" altLang="zh-CN" sz="2100" dirty="0">
                <a:solidFill>
                  <a:schemeClr val="accent1"/>
                </a:solidFill>
                <a:cs typeface="+mn-ea"/>
                <a:sym typeface="+mn-lt"/>
              </a:rPr>
              <a:t>Host</a:t>
            </a:r>
            <a:r>
              <a:rPr lang="zh-CN" altLang="en-US" sz="2100" dirty="0">
                <a:solidFill>
                  <a:schemeClr val="accent1"/>
                </a:solidFill>
                <a:cs typeface="+mn-ea"/>
                <a:sym typeface="+mn-lt"/>
              </a:rPr>
              <a:t>发送的访问公网侧</a:t>
            </a:r>
            <a:r>
              <a:rPr lang="en-US" altLang="zh-CN" sz="2100" dirty="0">
                <a:solidFill>
                  <a:schemeClr val="accent1"/>
                </a:solidFill>
                <a:cs typeface="+mn-ea"/>
                <a:sym typeface="+mn-lt"/>
              </a:rPr>
              <a:t>Server</a:t>
            </a:r>
            <a:r>
              <a:rPr lang="zh-CN" altLang="en-US" sz="2100" dirty="0">
                <a:solidFill>
                  <a:schemeClr val="accent1"/>
                </a:solidFill>
                <a:cs typeface="+mn-ea"/>
                <a:sym typeface="+mn-lt"/>
              </a:rPr>
              <a:t>的报文，其源</a:t>
            </a:r>
            <a:r>
              <a:rPr lang="en-US" altLang="zh-CN" sz="2100" dirty="0">
                <a:solidFill>
                  <a:schemeClr val="accent1"/>
                </a:solidFill>
                <a:cs typeface="+mn-ea"/>
                <a:sym typeface="+mn-lt"/>
              </a:rPr>
              <a:t>IP</a:t>
            </a:r>
            <a:r>
              <a:rPr lang="zh-CN" altLang="en-US" sz="2100" dirty="0">
                <a:solidFill>
                  <a:schemeClr val="accent1"/>
                </a:solidFill>
                <a:cs typeface="+mn-ea"/>
                <a:sym typeface="+mn-lt"/>
              </a:rPr>
              <a:t>地址为</a:t>
            </a:r>
            <a:r>
              <a:rPr lang="en-US" altLang="zh-CN" sz="2100" dirty="0">
                <a:solidFill>
                  <a:schemeClr val="accent1"/>
                </a:solidFill>
                <a:cs typeface="+mn-ea"/>
                <a:sym typeface="+mn-lt"/>
              </a:rPr>
              <a:t>10.1.1.100</a:t>
            </a:r>
            <a:r>
              <a:rPr lang="zh-CN" altLang="en-US" sz="2100" dirty="0">
                <a:solidFill>
                  <a:schemeClr val="accent1"/>
                </a:solidFill>
                <a:cs typeface="+mn-ea"/>
                <a:sym typeface="+mn-lt"/>
              </a:rPr>
              <a:t>。</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Router</a:t>
            </a:r>
            <a:r>
              <a:rPr lang="zh-CN" altLang="en-US" sz="2100" dirty="0">
                <a:solidFill>
                  <a:schemeClr val="accent1"/>
                </a:solidFill>
                <a:cs typeface="+mn-ea"/>
                <a:sym typeface="+mn-lt"/>
              </a:rPr>
              <a:t>从地址池中选取一个空闲的公网</a:t>
            </a:r>
            <a:r>
              <a:rPr lang="en-US" altLang="zh-CN" sz="2100" dirty="0">
                <a:solidFill>
                  <a:schemeClr val="accent1"/>
                </a:solidFill>
                <a:cs typeface="+mn-ea"/>
                <a:sym typeface="+mn-lt"/>
              </a:rPr>
              <a:t>IP</a:t>
            </a:r>
            <a:r>
              <a:rPr lang="zh-CN" altLang="en-US" sz="2100" dirty="0">
                <a:solidFill>
                  <a:schemeClr val="accent1"/>
                </a:solidFill>
                <a:cs typeface="+mn-ea"/>
                <a:sym typeface="+mn-lt"/>
              </a:rPr>
              <a:t>地址，建立与内网侧报文源</a:t>
            </a:r>
            <a:r>
              <a:rPr lang="en-US" altLang="zh-CN" sz="2100" dirty="0">
                <a:solidFill>
                  <a:schemeClr val="accent1"/>
                </a:solidFill>
                <a:cs typeface="+mn-ea"/>
                <a:sym typeface="+mn-lt"/>
              </a:rPr>
              <a:t>IP</a:t>
            </a:r>
            <a:r>
              <a:rPr lang="zh-CN" altLang="en-US" sz="2100" dirty="0">
                <a:solidFill>
                  <a:schemeClr val="accent1"/>
                </a:solidFill>
                <a:cs typeface="+mn-ea"/>
                <a:sym typeface="+mn-lt"/>
              </a:rPr>
              <a:t>地址间的</a:t>
            </a:r>
            <a:r>
              <a:rPr lang="en-US" altLang="zh-CN" sz="2100" dirty="0">
                <a:solidFill>
                  <a:schemeClr val="accent1"/>
                </a:solidFill>
                <a:cs typeface="+mn-ea"/>
                <a:sym typeface="+mn-lt"/>
              </a:rPr>
              <a:t>NAT</a:t>
            </a:r>
            <a:r>
              <a:rPr lang="zh-CN" altLang="en-US" sz="2100" dirty="0">
                <a:solidFill>
                  <a:schemeClr val="accent1"/>
                </a:solidFill>
                <a:cs typeface="+mn-ea"/>
                <a:sym typeface="+mn-lt"/>
              </a:rPr>
              <a:t>转换表项（正反向），并依据查找正向</a:t>
            </a:r>
            <a:r>
              <a:rPr lang="en-US" altLang="zh-CN" sz="2100" dirty="0">
                <a:solidFill>
                  <a:schemeClr val="accent1"/>
                </a:solidFill>
                <a:cs typeface="+mn-ea"/>
                <a:sym typeface="+mn-lt"/>
              </a:rPr>
              <a:t>NAT</a:t>
            </a:r>
            <a:r>
              <a:rPr lang="zh-CN" altLang="en-US" sz="2100" dirty="0">
                <a:solidFill>
                  <a:schemeClr val="accent1"/>
                </a:solidFill>
                <a:cs typeface="+mn-ea"/>
                <a:sym typeface="+mn-lt"/>
              </a:rPr>
              <a:t>表项的结果将报文转换后向公网侧发送，其源</a:t>
            </a:r>
            <a:r>
              <a:rPr lang="en-US" altLang="zh-CN" sz="2100" dirty="0">
                <a:solidFill>
                  <a:schemeClr val="accent1"/>
                </a:solidFill>
                <a:cs typeface="+mn-ea"/>
                <a:sym typeface="+mn-lt"/>
              </a:rPr>
              <a:t>IP</a:t>
            </a:r>
            <a:r>
              <a:rPr lang="zh-CN" altLang="en-US" sz="2100" dirty="0">
                <a:solidFill>
                  <a:schemeClr val="accent1"/>
                </a:solidFill>
                <a:cs typeface="+mn-ea"/>
                <a:sym typeface="+mn-lt"/>
              </a:rPr>
              <a:t>地址是</a:t>
            </a:r>
            <a:r>
              <a:rPr lang="en-US" altLang="zh-CN" sz="2100" dirty="0">
                <a:solidFill>
                  <a:schemeClr val="accent1"/>
                </a:solidFill>
                <a:cs typeface="+mn-ea"/>
                <a:sym typeface="+mn-lt"/>
              </a:rPr>
              <a:t>1.1.1.1</a:t>
            </a:r>
            <a:r>
              <a:rPr lang="zh-CN" altLang="en-US" sz="2100" dirty="0">
                <a:solidFill>
                  <a:schemeClr val="accent1"/>
                </a:solidFill>
                <a:cs typeface="+mn-ea"/>
                <a:sym typeface="+mn-lt"/>
              </a:rPr>
              <a:t>，目的</a:t>
            </a:r>
            <a:r>
              <a:rPr lang="en-US" altLang="zh-CN" sz="2100" dirty="0">
                <a:solidFill>
                  <a:schemeClr val="accent1"/>
                </a:solidFill>
                <a:cs typeface="+mn-ea"/>
                <a:sym typeface="+mn-lt"/>
              </a:rPr>
              <a:t>IP</a:t>
            </a:r>
            <a:r>
              <a:rPr lang="zh-CN" altLang="en-US" sz="2100" dirty="0">
                <a:solidFill>
                  <a:schemeClr val="accent1"/>
                </a:solidFill>
                <a:cs typeface="+mn-ea"/>
                <a:sym typeface="+mn-lt"/>
              </a:rPr>
              <a:t>地址是</a:t>
            </a:r>
            <a:r>
              <a:rPr lang="en-US" altLang="zh-CN" sz="2100" dirty="0">
                <a:solidFill>
                  <a:schemeClr val="accent1"/>
                </a:solidFill>
                <a:cs typeface="+mn-ea"/>
                <a:sym typeface="+mn-lt"/>
              </a:rPr>
              <a:t>2.2.2.2</a:t>
            </a:r>
            <a:r>
              <a:rPr lang="zh-CN" altLang="en-US" sz="2100" dirty="0">
                <a:solidFill>
                  <a:schemeClr val="accent1"/>
                </a:solidFill>
                <a:cs typeface="+mn-ea"/>
                <a:sym typeface="+mn-lt"/>
              </a:rPr>
              <a:t>。</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Router</a:t>
            </a:r>
            <a:r>
              <a:rPr lang="zh-CN" altLang="en-US" sz="2100" dirty="0">
                <a:solidFill>
                  <a:schemeClr val="accent1"/>
                </a:solidFill>
                <a:cs typeface="+mn-ea"/>
                <a:sym typeface="+mn-lt"/>
              </a:rPr>
              <a:t>收到公网侧的回应报文后，根据其目的</a:t>
            </a:r>
            <a:r>
              <a:rPr lang="en-US" altLang="zh-CN" sz="2100" dirty="0">
                <a:solidFill>
                  <a:schemeClr val="accent1"/>
                </a:solidFill>
                <a:cs typeface="+mn-ea"/>
                <a:sym typeface="+mn-lt"/>
              </a:rPr>
              <a:t>IP</a:t>
            </a:r>
            <a:r>
              <a:rPr lang="zh-CN" altLang="en-US" sz="2100" dirty="0">
                <a:solidFill>
                  <a:schemeClr val="accent1"/>
                </a:solidFill>
                <a:cs typeface="+mn-ea"/>
                <a:sym typeface="+mn-lt"/>
              </a:rPr>
              <a:t>地址查找反向</a:t>
            </a:r>
            <a:r>
              <a:rPr lang="en-US" altLang="zh-CN" sz="2100" dirty="0">
                <a:solidFill>
                  <a:schemeClr val="accent1"/>
                </a:solidFill>
                <a:cs typeface="+mn-ea"/>
                <a:sym typeface="+mn-lt"/>
              </a:rPr>
              <a:t>NAT</a:t>
            </a:r>
            <a:r>
              <a:rPr lang="zh-CN" altLang="en-US" sz="2100" dirty="0">
                <a:solidFill>
                  <a:schemeClr val="accent1"/>
                </a:solidFill>
                <a:cs typeface="+mn-ea"/>
                <a:sym typeface="+mn-lt"/>
              </a:rPr>
              <a:t>表项，并依据查表结果将报文转换后向私网侧发送，其源</a:t>
            </a:r>
            <a:r>
              <a:rPr lang="en-US" altLang="zh-CN" sz="2100" dirty="0">
                <a:solidFill>
                  <a:schemeClr val="accent1"/>
                </a:solidFill>
                <a:cs typeface="+mn-ea"/>
                <a:sym typeface="+mn-lt"/>
              </a:rPr>
              <a:t>IP</a:t>
            </a:r>
            <a:r>
              <a:rPr lang="zh-CN" altLang="en-US" sz="2100" dirty="0">
                <a:solidFill>
                  <a:schemeClr val="accent1"/>
                </a:solidFill>
                <a:cs typeface="+mn-ea"/>
                <a:sym typeface="+mn-lt"/>
              </a:rPr>
              <a:t>地址是</a:t>
            </a:r>
            <a:r>
              <a:rPr lang="en-US" altLang="zh-CN" sz="2100" dirty="0">
                <a:solidFill>
                  <a:schemeClr val="accent1"/>
                </a:solidFill>
                <a:cs typeface="+mn-ea"/>
                <a:sym typeface="+mn-lt"/>
              </a:rPr>
              <a:t>2.2.2.2</a:t>
            </a:r>
            <a:r>
              <a:rPr lang="zh-CN" altLang="en-US" sz="2100" dirty="0">
                <a:solidFill>
                  <a:schemeClr val="accent1"/>
                </a:solidFill>
                <a:cs typeface="+mn-ea"/>
                <a:sym typeface="+mn-lt"/>
              </a:rPr>
              <a:t>，目的</a:t>
            </a:r>
            <a:r>
              <a:rPr lang="en-US" altLang="zh-CN" sz="2100" dirty="0">
                <a:solidFill>
                  <a:schemeClr val="accent1"/>
                </a:solidFill>
                <a:cs typeface="+mn-ea"/>
                <a:sym typeface="+mn-lt"/>
              </a:rPr>
              <a:t>IP</a:t>
            </a:r>
            <a:r>
              <a:rPr lang="zh-CN" altLang="en-US" sz="2100" dirty="0">
                <a:solidFill>
                  <a:schemeClr val="accent1"/>
                </a:solidFill>
                <a:cs typeface="+mn-ea"/>
                <a:sym typeface="+mn-lt"/>
              </a:rPr>
              <a:t>地址是</a:t>
            </a:r>
            <a:r>
              <a:rPr lang="en-US" altLang="zh-CN" sz="2100" dirty="0">
                <a:solidFill>
                  <a:schemeClr val="accent1"/>
                </a:solidFill>
                <a:cs typeface="+mn-ea"/>
                <a:sym typeface="+mn-lt"/>
              </a:rPr>
              <a:t>10.1.1.100</a:t>
            </a:r>
            <a:r>
              <a:rPr lang="zh-CN" altLang="en-US" sz="2100" dirty="0">
                <a:solidFill>
                  <a:schemeClr val="accent1"/>
                </a:solidFill>
                <a:cs typeface="+mn-ea"/>
                <a:sym typeface="+mn-lt"/>
              </a:rPr>
              <a:t>。</a:t>
            </a:r>
            <a:endParaRPr lang="en-US" altLang="zh-CN" sz="2100" dirty="0">
              <a:solidFill>
                <a:schemeClr val="accent1"/>
              </a:solidFill>
              <a:cs typeface="+mn-ea"/>
              <a:sym typeface="+mn-lt"/>
            </a:endParaRPr>
          </a:p>
          <a:p>
            <a:pPr marL="266700" indent="-266700">
              <a:spcBef>
                <a:spcPts val="0"/>
              </a:spcBef>
              <a:buFont typeface="Wingdings" panose="05000000000000000000" pitchFamily="2" charset="2"/>
              <a:buChar char="n"/>
            </a:pPr>
            <a:endParaRPr lang="en-US" altLang="zh-CN"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22DFAD38-70B7-A436-9871-EE27D22692BE}"/>
              </a:ext>
            </a:extLst>
          </p:cNvPr>
          <p:cNvSpPr>
            <a:spLocks noGrp="1"/>
          </p:cNvSpPr>
          <p:nvPr>
            <p:ph type="dt" sz="half" idx="10"/>
          </p:nvPr>
        </p:nvSpPr>
        <p:spPr/>
        <p:txBody>
          <a:bodyPr/>
          <a:lstStyle/>
          <a:p>
            <a:pPr>
              <a:lnSpc>
                <a:spcPct val="120000"/>
              </a:lnSpc>
            </a:pPr>
            <a:fld id="{CADC7960-55F6-4FD5-B6C1-6589C000F73F}"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DAC8363-0770-F3D4-EBB0-203054191414}"/>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A41F6B66-D48D-818A-ED4E-20A970F7E1B8}"/>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119</a:t>
            </a:fld>
            <a:endParaRPr lang="en-US">
              <a:cs typeface="+mn-ea"/>
              <a:sym typeface="+mn-lt"/>
            </a:endParaRPr>
          </a:p>
        </p:txBody>
      </p:sp>
      <p:sp>
        <p:nvSpPr>
          <p:cNvPr id="11" name="文本框 10">
            <a:extLst>
              <a:ext uri="{FF2B5EF4-FFF2-40B4-BE49-F238E27FC236}">
                <a16:creationId xmlns:a16="http://schemas.microsoft.com/office/drawing/2014/main" id="{41B846FF-A1F2-334A-583A-3351B11330DA}"/>
              </a:ext>
            </a:extLst>
          </p:cNvPr>
          <p:cNvSpPr txBox="1"/>
          <p:nvPr/>
        </p:nvSpPr>
        <p:spPr>
          <a:xfrm>
            <a:off x="6949711" y="4970694"/>
            <a:ext cx="4772025" cy="1060931"/>
          </a:xfrm>
          <a:prstGeom prst="rect">
            <a:avLst/>
          </a:prstGeom>
          <a:noFill/>
        </p:spPr>
        <p:txBody>
          <a:bodyPr wrap="square">
            <a:spAutoFit/>
          </a:bodyPr>
          <a:lstStyle/>
          <a:p>
            <a:pPr>
              <a:lnSpc>
                <a:spcPct val="120000"/>
              </a:lnSpc>
            </a:pPr>
            <a:r>
              <a:rPr lang="zh-CN" altLang="en-US" dirty="0">
                <a:cs typeface="+mn-ea"/>
                <a:sym typeface="+mn-lt"/>
              </a:rPr>
              <a:t>由于</a:t>
            </a:r>
            <a:r>
              <a:rPr lang="en-US" altLang="zh-CN" dirty="0">
                <a:cs typeface="+mn-ea"/>
                <a:sym typeface="+mn-lt"/>
              </a:rPr>
              <a:t>Basic NAT</a:t>
            </a:r>
            <a:r>
              <a:rPr lang="zh-CN" altLang="en-US" dirty="0">
                <a:cs typeface="+mn-ea"/>
                <a:sym typeface="+mn-lt"/>
              </a:rPr>
              <a:t>这种一对一的转换方式并未实现公网地址的复用，不能有效解决</a:t>
            </a:r>
            <a:r>
              <a:rPr lang="en-US" altLang="zh-CN" dirty="0">
                <a:cs typeface="+mn-ea"/>
                <a:sym typeface="+mn-lt"/>
              </a:rPr>
              <a:t>IP</a:t>
            </a:r>
            <a:r>
              <a:rPr lang="zh-CN" altLang="en-US" dirty="0">
                <a:cs typeface="+mn-ea"/>
                <a:sym typeface="+mn-lt"/>
              </a:rPr>
              <a:t>地址短缺的问题，因此在实际应用中并不常用。</a:t>
            </a:r>
          </a:p>
        </p:txBody>
      </p:sp>
      <p:pic>
        <p:nvPicPr>
          <p:cNvPr id="9" name="图片 8">
            <a:extLst>
              <a:ext uri="{FF2B5EF4-FFF2-40B4-BE49-F238E27FC236}">
                <a16:creationId xmlns:a16="http://schemas.microsoft.com/office/drawing/2014/main" id="{A81606AB-8706-7104-E2A7-AC7EB0FA1AC0}"/>
              </a:ext>
            </a:extLst>
          </p:cNvPr>
          <p:cNvPicPr>
            <a:picLocks noChangeAspect="1"/>
          </p:cNvPicPr>
          <p:nvPr/>
        </p:nvPicPr>
        <p:blipFill>
          <a:blip r:embed="rId2"/>
          <a:stretch>
            <a:fillRect/>
          </a:stretch>
        </p:blipFill>
        <p:spPr>
          <a:xfrm>
            <a:off x="6853782" y="1805124"/>
            <a:ext cx="4772025" cy="2600325"/>
          </a:xfrm>
          <a:prstGeom prst="rect">
            <a:avLst/>
          </a:prstGeom>
        </p:spPr>
      </p:pic>
      <p:pic>
        <p:nvPicPr>
          <p:cNvPr id="7" name="图片 6">
            <a:extLst>
              <a:ext uri="{FF2B5EF4-FFF2-40B4-BE49-F238E27FC236}">
                <a16:creationId xmlns:a16="http://schemas.microsoft.com/office/drawing/2014/main" id="{8D46FCE3-77AA-424C-86B2-F13B8A6A8366}"/>
              </a:ext>
            </a:extLst>
          </p:cNvPr>
          <p:cNvPicPr>
            <a:picLocks noChangeAspect="1"/>
          </p:cNvPicPr>
          <p:nvPr/>
        </p:nvPicPr>
        <p:blipFill>
          <a:blip r:embed="rId3"/>
          <a:stretch>
            <a:fillRect/>
          </a:stretch>
        </p:blipFill>
        <p:spPr>
          <a:xfrm>
            <a:off x="8864740" y="2730232"/>
            <a:ext cx="440034" cy="375054"/>
          </a:xfrm>
          <a:prstGeom prst="rect">
            <a:avLst/>
          </a:prstGeom>
        </p:spPr>
      </p:pic>
      <p:pic>
        <p:nvPicPr>
          <p:cNvPr id="8" name="图片 7">
            <a:extLst>
              <a:ext uri="{FF2B5EF4-FFF2-40B4-BE49-F238E27FC236}">
                <a16:creationId xmlns:a16="http://schemas.microsoft.com/office/drawing/2014/main" id="{C70C512F-F66E-4F5E-B243-AFDE6BEA77F2}"/>
              </a:ext>
            </a:extLst>
          </p:cNvPr>
          <p:cNvPicPr>
            <a:picLocks noChangeAspect="1"/>
          </p:cNvPicPr>
          <p:nvPr/>
        </p:nvPicPr>
        <p:blipFill>
          <a:blip r:embed="rId4"/>
          <a:stretch>
            <a:fillRect/>
          </a:stretch>
        </p:blipFill>
        <p:spPr>
          <a:xfrm>
            <a:off x="7052950" y="2692551"/>
            <a:ext cx="448492" cy="418592"/>
          </a:xfrm>
          <a:prstGeom prst="rect">
            <a:avLst/>
          </a:prstGeom>
        </p:spPr>
      </p:pic>
      <p:pic>
        <p:nvPicPr>
          <p:cNvPr id="12" name="图片 11">
            <a:extLst>
              <a:ext uri="{FF2B5EF4-FFF2-40B4-BE49-F238E27FC236}">
                <a16:creationId xmlns:a16="http://schemas.microsoft.com/office/drawing/2014/main" id="{E3640D1E-E996-4746-AAEB-6AF8EA5027E4}"/>
              </a:ext>
            </a:extLst>
          </p:cNvPr>
          <p:cNvPicPr>
            <a:picLocks noChangeAspect="1"/>
          </p:cNvPicPr>
          <p:nvPr/>
        </p:nvPicPr>
        <p:blipFill>
          <a:blip r:embed="rId5"/>
          <a:stretch>
            <a:fillRect/>
          </a:stretch>
        </p:blipFill>
        <p:spPr>
          <a:xfrm>
            <a:off x="10815710" y="2712646"/>
            <a:ext cx="448492" cy="386201"/>
          </a:xfrm>
          <a:prstGeom prst="rect">
            <a:avLst/>
          </a:prstGeom>
        </p:spPr>
      </p:pic>
    </p:spTree>
    <p:extLst>
      <p:ext uri="{BB962C8B-B14F-4D97-AF65-F5344CB8AC3E}">
        <p14:creationId xmlns:p14="http://schemas.microsoft.com/office/powerpoint/2010/main" val="2593792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F76B8-5D6F-41A5-83D6-5B0483B66CAF}"/>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距离向量路由算法</a:t>
            </a:r>
          </a:p>
        </p:txBody>
      </p:sp>
      <p:sp>
        <p:nvSpPr>
          <p:cNvPr id="27" name="内容占位符 26">
            <a:extLst>
              <a:ext uri="{FF2B5EF4-FFF2-40B4-BE49-F238E27FC236}">
                <a16:creationId xmlns:a16="http://schemas.microsoft.com/office/drawing/2014/main" id="{836B0598-8F53-DD0D-C5F3-204B0127CDF5}"/>
              </a:ext>
            </a:extLst>
          </p:cNvPr>
          <p:cNvSpPr>
            <a:spLocks noGrp="1"/>
          </p:cNvSpPr>
          <p:nvPr>
            <p:ph idx="1"/>
          </p:nvPr>
        </p:nvSpPr>
        <p:spPr>
          <a:xfrm>
            <a:off x="660400" y="1028699"/>
            <a:ext cx="10858500" cy="5116605"/>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在距离向量路由中，每个路由器周期性的将自己关于整个网络的信息发送给它的邻居</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每个路由器保存关于整个网络的信息 ；</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仅仅和邻居交换网络信息 ；</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信息的交换是通过有规律的时间间隔来进行</a:t>
            </a:r>
            <a:r>
              <a:rPr lang="en-US" altLang="zh-CN" sz="2000" b="1" dirty="0">
                <a:solidFill>
                  <a:schemeClr val="accent1"/>
                </a:solidFill>
                <a:cs typeface="+mn-ea"/>
                <a:sym typeface="+mn-lt"/>
              </a:rPr>
              <a:t>(</a:t>
            </a:r>
            <a:r>
              <a:rPr lang="zh-CN" altLang="en-US" sz="2000" b="1" dirty="0">
                <a:solidFill>
                  <a:schemeClr val="accent1"/>
                </a:solidFill>
                <a:cs typeface="+mn-ea"/>
                <a:sym typeface="+mn-lt"/>
              </a:rPr>
              <a:t>例如每隔</a:t>
            </a:r>
            <a:r>
              <a:rPr lang="en-US" altLang="zh-CN" sz="2000" b="1" dirty="0">
                <a:solidFill>
                  <a:schemeClr val="accent1"/>
                </a:solidFill>
                <a:cs typeface="+mn-ea"/>
                <a:sym typeface="+mn-lt"/>
              </a:rPr>
              <a:t>30</a:t>
            </a:r>
            <a:r>
              <a:rPr lang="zh-CN" altLang="en-US" sz="2000" b="1" dirty="0">
                <a:solidFill>
                  <a:schemeClr val="accent1"/>
                </a:solidFill>
                <a:cs typeface="+mn-ea"/>
                <a:sym typeface="+mn-lt"/>
              </a:rPr>
              <a:t>秒发一次</a:t>
            </a:r>
            <a:r>
              <a:rPr lang="en-US" altLang="zh-CN" sz="2000" b="1" dirty="0">
                <a:solidFill>
                  <a:schemeClr val="accent1"/>
                </a:solidFill>
                <a:cs typeface="+mn-ea"/>
                <a:sym typeface="+mn-lt"/>
              </a:rPr>
              <a:t>)</a:t>
            </a:r>
            <a:r>
              <a:rPr lang="zh-CN" altLang="en-US" sz="2000" b="1" dirty="0">
                <a:solidFill>
                  <a:schemeClr val="accent1"/>
                </a:solidFill>
                <a:cs typeface="+mn-ea"/>
                <a:sym typeface="+mn-lt"/>
              </a:rPr>
              <a:t>，无论网络状态是否发生变化。</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每个路由器依据路由表来转发数据包</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使用距离矢量路由协议的路由器并不了解网络的拓扑。该路由器只知道：</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自身与目的网络之间的距离。</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应该往哪个方向或使用哪个接口转发数据包。</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5" name="日期占位符 3">
            <a:extLst>
              <a:ext uri="{FF2B5EF4-FFF2-40B4-BE49-F238E27FC236}">
                <a16:creationId xmlns:a16="http://schemas.microsoft.com/office/drawing/2014/main" id="{54666E94-DDAC-9335-8AB5-CBE54C74ADD4}"/>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36" name="页脚占位符 4">
            <a:extLst>
              <a:ext uri="{FF2B5EF4-FFF2-40B4-BE49-F238E27FC236}">
                <a16:creationId xmlns:a16="http://schemas.microsoft.com/office/drawing/2014/main" id="{2A7D37CF-FE28-8001-4A58-C4DDCDA4A04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37" name="灯片编号占位符 5">
            <a:extLst>
              <a:ext uri="{FF2B5EF4-FFF2-40B4-BE49-F238E27FC236}">
                <a16:creationId xmlns:a16="http://schemas.microsoft.com/office/drawing/2014/main" id="{20F7C29F-4FB8-1D50-A357-CD7E5DD8936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12</a:t>
            </a:fld>
            <a:endParaRPr lang="en-US">
              <a:cs typeface="+mn-ea"/>
              <a:sym typeface="+mn-lt"/>
            </a:endParaRPr>
          </a:p>
        </p:txBody>
      </p:sp>
    </p:spTree>
    <p:extLst>
      <p:ext uri="{BB962C8B-B14F-4D97-AF65-F5344CB8AC3E}">
        <p14:creationId xmlns:p14="http://schemas.microsoft.com/office/powerpoint/2010/main" val="6311932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A3889-4C46-4C21-AC3E-910895FD52E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NAT</a:t>
            </a:r>
            <a:r>
              <a:rPr lang="zh-CN" altLang="en-US" sz="3200" dirty="0">
                <a:latin typeface="+mn-lt"/>
                <a:ea typeface="+mn-ea"/>
                <a:cs typeface="+mn-ea"/>
                <a:sym typeface="+mn-lt"/>
              </a:rPr>
              <a:t>原理 </a:t>
            </a:r>
            <a:r>
              <a:rPr lang="en-US" altLang="zh-CN" sz="3200" dirty="0">
                <a:latin typeface="+mn-lt"/>
                <a:ea typeface="+mn-ea"/>
                <a:cs typeface="+mn-ea"/>
                <a:sym typeface="+mn-lt"/>
              </a:rPr>
              <a:t>– NAPT</a:t>
            </a:r>
            <a:endParaRPr lang="zh-CN" altLang="en-US" sz="3200" dirty="0">
              <a:latin typeface="+mn-lt"/>
              <a:ea typeface="+mn-ea"/>
              <a:cs typeface="+mn-ea"/>
              <a:sym typeface="+mn-lt"/>
            </a:endParaRPr>
          </a:p>
        </p:txBody>
      </p:sp>
      <p:sp>
        <p:nvSpPr>
          <p:cNvPr id="3" name="内容占位符 2">
            <a:extLst>
              <a:ext uri="{FF2B5EF4-FFF2-40B4-BE49-F238E27FC236}">
                <a16:creationId xmlns:a16="http://schemas.microsoft.com/office/drawing/2014/main" id="{9D71A455-75A7-70AE-CECF-8C0C5962ADCD}"/>
              </a:ext>
            </a:extLst>
          </p:cNvPr>
          <p:cNvSpPr>
            <a:spLocks noGrp="1"/>
          </p:cNvSpPr>
          <p:nvPr>
            <p:ph idx="1"/>
          </p:nvPr>
        </p:nvSpPr>
        <p:spPr>
          <a:xfrm>
            <a:off x="660400" y="1130300"/>
            <a:ext cx="5984240" cy="5003800"/>
          </a:xfrm>
        </p:spPr>
        <p:txBody>
          <a:bodyPr vert="horz" lIns="91440" tIns="45720" rIns="91440" bIns="45720" rtlCol="0">
            <a:normAutofit fontScale="77500" lnSpcReduction="2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网络地址端口转换</a:t>
            </a:r>
            <a:r>
              <a:rPr lang="en-US" altLang="zh-CN" sz="2400" dirty="0">
                <a:solidFill>
                  <a:schemeClr val="accent1"/>
                </a:solidFill>
                <a:cs typeface="+mn-ea"/>
                <a:sym typeface="+mn-lt"/>
              </a:rPr>
              <a:t>NAPT</a:t>
            </a:r>
            <a:r>
              <a:rPr lang="zh-CN" altLang="en-US" sz="2400" dirty="0">
                <a:solidFill>
                  <a:schemeClr val="accent1"/>
                </a:solidFill>
                <a:cs typeface="+mn-ea"/>
                <a:sym typeface="+mn-lt"/>
              </a:rPr>
              <a:t>（</a:t>
            </a:r>
            <a:r>
              <a:rPr lang="en-US" altLang="zh-CN" sz="2400" dirty="0">
                <a:solidFill>
                  <a:schemeClr val="accent1"/>
                </a:solidFill>
                <a:cs typeface="+mn-ea"/>
                <a:sym typeface="+mn-lt"/>
              </a:rPr>
              <a:t>Network Address Port Translation</a:t>
            </a:r>
            <a:r>
              <a:rPr lang="zh-CN" altLang="en-US" sz="2400" dirty="0">
                <a:solidFill>
                  <a:schemeClr val="accent1"/>
                </a:solidFill>
                <a:cs typeface="+mn-ea"/>
                <a:sym typeface="+mn-lt"/>
              </a:rPr>
              <a:t>）通过使用“</a:t>
            </a:r>
            <a:r>
              <a:rPr lang="en-US" altLang="zh-CN" sz="2400" dirty="0">
                <a:solidFill>
                  <a:schemeClr val="accent1"/>
                </a:solidFill>
                <a:cs typeface="+mn-ea"/>
                <a:sym typeface="+mn-lt"/>
              </a:rPr>
              <a:t>IP</a:t>
            </a:r>
            <a:r>
              <a:rPr lang="zh-CN" altLang="en-US" sz="2400" dirty="0">
                <a:solidFill>
                  <a:schemeClr val="accent1"/>
                </a:solidFill>
                <a:cs typeface="+mn-ea"/>
                <a:sym typeface="+mn-lt"/>
              </a:rPr>
              <a:t>地址＋端口号”的形式进行转换，使多个私网用户可共用一个公网</a:t>
            </a:r>
            <a:r>
              <a:rPr lang="en-US" altLang="zh-CN" sz="2400" dirty="0">
                <a:solidFill>
                  <a:schemeClr val="accent1"/>
                </a:solidFill>
                <a:cs typeface="+mn-ea"/>
                <a:sym typeface="+mn-lt"/>
              </a:rPr>
              <a:t>IP</a:t>
            </a:r>
            <a:r>
              <a:rPr lang="zh-CN" altLang="en-US" sz="2400" dirty="0">
                <a:solidFill>
                  <a:schemeClr val="accent1"/>
                </a:solidFill>
                <a:cs typeface="+mn-ea"/>
                <a:sym typeface="+mn-lt"/>
              </a:rPr>
              <a:t>地址访问外网。</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地址转换过程如：</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Router</a:t>
            </a:r>
            <a:r>
              <a:rPr lang="zh-CN" altLang="en-US" sz="2100" dirty="0">
                <a:solidFill>
                  <a:schemeClr val="accent1"/>
                </a:solidFill>
                <a:cs typeface="+mn-ea"/>
                <a:sym typeface="+mn-lt"/>
              </a:rPr>
              <a:t>收到内网侧</a:t>
            </a:r>
            <a:r>
              <a:rPr lang="en-US" altLang="zh-CN" sz="2100" dirty="0">
                <a:solidFill>
                  <a:schemeClr val="accent1"/>
                </a:solidFill>
                <a:cs typeface="+mn-ea"/>
                <a:sym typeface="+mn-lt"/>
              </a:rPr>
              <a:t>Host</a:t>
            </a:r>
            <a:r>
              <a:rPr lang="zh-CN" altLang="en-US" sz="2100" dirty="0">
                <a:solidFill>
                  <a:schemeClr val="accent1"/>
                </a:solidFill>
                <a:cs typeface="+mn-ea"/>
                <a:sym typeface="+mn-lt"/>
              </a:rPr>
              <a:t>发送的访问公网侧</a:t>
            </a:r>
            <a:r>
              <a:rPr lang="en-US" altLang="zh-CN" sz="2100" dirty="0">
                <a:solidFill>
                  <a:schemeClr val="accent1"/>
                </a:solidFill>
                <a:cs typeface="+mn-ea"/>
                <a:sym typeface="+mn-lt"/>
              </a:rPr>
              <a:t>Server</a:t>
            </a:r>
            <a:r>
              <a:rPr lang="zh-CN" altLang="en-US" sz="2100" dirty="0">
                <a:solidFill>
                  <a:schemeClr val="accent1"/>
                </a:solidFill>
                <a:cs typeface="+mn-ea"/>
                <a:sym typeface="+mn-lt"/>
              </a:rPr>
              <a:t>的报文。比如收到</a:t>
            </a:r>
            <a:r>
              <a:rPr lang="en-US" altLang="zh-CN" sz="2100" dirty="0">
                <a:solidFill>
                  <a:schemeClr val="accent1"/>
                </a:solidFill>
                <a:cs typeface="+mn-ea"/>
                <a:sym typeface="+mn-lt"/>
              </a:rPr>
              <a:t>Host A</a:t>
            </a:r>
            <a:r>
              <a:rPr lang="zh-CN" altLang="en-US" sz="2100" dirty="0">
                <a:solidFill>
                  <a:schemeClr val="accent1"/>
                </a:solidFill>
                <a:cs typeface="+mn-ea"/>
                <a:sym typeface="+mn-lt"/>
              </a:rPr>
              <a:t>报文的源地址是</a:t>
            </a:r>
            <a:r>
              <a:rPr lang="en-US" altLang="zh-CN" sz="2100" dirty="0">
                <a:solidFill>
                  <a:schemeClr val="accent1"/>
                </a:solidFill>
                <a:cs typeface="+mn-ea"/>
                <a:sym typeface="+mn-lt"/>
              </a:rPr>
              <a:t>10.1.1.100</a:t>
            </a:r>
            <a:r>
              <a:rPr lang="zh-CN" altLang="en-US" sz="2100" dirty="0">
                <a:solidFill>
                  <a:schemeClr val="accent1"/>
                </a:solidFill>
                <a:cs typeface="+mn-ea"/>
                <a:sym typeface="+mn-lt"/>
              </a:rPr>
              <a:t>，端口号</a:t>
            </a:r>
            <a:r>
              <a:rPr lang="en-US" altLang="zh-CN" sz="2100" dirty="0">
                <a:solidFill>
                  <a:schemeClr val="accent1"/>
                </a:solidFill>
                <a:cs typeface="+mn-ea"/>
                <a:sym typeface="+mn-lt"/>
              </a:rPr>
              <a:t>1025</a:t>
            </a:r>
            <a:r>
              <a:rPr lang="zh-CN" altLang="en-US" sz="2100" dirty="0">
                <a:solidFill>
                  <a:schemeClr val="accent1"/>
                </a:solidFill>
                <a:cs typeface="+mn-ea"/>
                <a:sym typeface="+mn-lt"/>
              </a:rPr>
              <a:t>。</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Router</a:t>
            </a:r>
            <a:r>
              <a:rPr lang="zh-CN" altLang="en-US" sz="2100" dirty="0">
                <a:solidFill>
                  <a:schemeClr val="accent1"/>
                </a:solidFill>
                <a:cs typeface="+mn-ea"/>
                <a:sym typeface="+mn-lt"/>
              </a:rPr>
              <a:t>从地址池中选取一对空闲的“公网</a:t>
            </a:r>
            <a:r>
              <a:rPr lang="en-US" altLang="zh-CN" sz="2100" dirty="0">
                <a:solidFill>
                  <a:schemeClr val="accent1"/>
                </a:solidFill>
                <a:cs typeface="+mn-ea"/>
                <a:sym typeface="+mn-lt"/>
              </a:rPr>
              <a:t>IP</a:t>
            </a:r>
            <a:r>
              <a:rPr lang="zh-CN" altLang="en-US" sz="2100" dirty="0">
                <a:solidFill>
                  <a:schemeClr val="accent1"/>
                </a:solidFill>
                <a:cs typeface="+mn-ea"/>
                <a:sym typeface="+mn-lt"/>
              </a:rPr>
              <a:t>地址＋端口号”，建立与内网侧报文“源</a:t>
            </a:r>
            <a:r>
              <a:rPr lang="en-US" altLang="zh-CN" sz="2100" dirty="0">
                <a:solidFill>
                  <a:schemeClr val="accent1"/>
                </a:solidFill>
                <a:cs typeface="+mn-ea"/>
                <a:sym typeface="+mn-lt"/>
              </a:rPr>
              <a:t>IP</a:t>
            </a:r>
            <a:r>
              <a:rPr lang="zh-CN" altLang="en-US" sz="2100" dirty="0">
                <a:solidFill>
                  <a:schemeClr val="accent1"/>
                </a:solidFill>
                <a:cs typeface="+mn-ea"/>
                <a:sym typeface="+mn-lt"/>
              </a:rPr>
              <a:t>地址＋源端口号”间的</a:t>
            </a:r>
            <a:r>
              <a:rPr lang="en-US" altLang="zh-CN" sz="2100" dirty="0">
                <a:solidFill>
                  <a:schemeClr val="accent1"/>
                </a:solidFill>
                <a:cs typeface="+mn-ea"/>
                <a:sym typeface="+mn-lt"/>
              </a:rPr>
              <a:t>NAPT</a:t>
            </a:r>
            <a:r>
              <a:rPr lang="zh-CN" altLang="en-US" sz="2100" dirty="0">
                <a:solidFill>
                  <a:schemeClr val="accent1"/>
                </a:solidFill>
                <a:cs typeface="+mn-ea"/>
                <a:sym typeface="+mn-lt"/>
              </a:rPr>
              <a:t>转换表项（正反向），并依据查找正向</a:t>
            </a:r>
            <a:r>
              <a:rPr lang="en-US" altLang="zh-CN" sz="2100" dirty="0">
                <a:solidFill>
                  <a:schemeClr val="accent1"/>
                </a:solidFill>
                <a:cs typeface="+mn-ea"/>
                <a:sym typeface="+mn-lt"/>
              </a:rPr>
              <a:t>NAPT</a:t>
            </a:r>
            <a:r>
              <a:rPr lang="zh-CN" altLang="en-US" sz="2100" dirty="0">
                <a:solidFill>
                  <a:schemeClr val="accent1"/>
                </a:solidFill>
                <a:cs typeface="+mn-ea"/>
                <a:sym typeface="+mn-lt"/>
              </a:rPr>
              <a:t>表项的结果将报文转换后向公网侧发送。比如</a:t>
            </a:r>
            <a:r>
              <a:rPr lang="en-US" altLang="zh-CN" sz="2100" dirty="0">
                <a:solidFill>
                  <a:schemeClr val="accent1"/>
                </a:solidFill>
                <a:cs typeface="+mn-ea"/>
                <a:sym typeface="+mn-lt"/>
              </a:rPr>
              <a:t>Host A</a:t>
            </a:r>
            <a:r>
              <a:rPr lang="zh-CN" altLang="en-US" sz="2100" dirty="0">
                <a:solidFill>
                  <a:schemeClr val="accent1"/>
                </a:solidFill>
                <a:cs typeface="+mn-ea"/>
                <a:sym typeface="+mn-lt"/>
              </a:rPr>
              <a:t>的报文经</a:t>
            </a:r>
            <a:r>
              <a:rPr lang="en-US" altLang="zh-CN" sz="2100" dirty="0">
                <a:solidFill>
                  <a:schemeClr val="accent1"/>
                </a:solidFill>
                <a:cs typeface="+mn-ea"/>
                <a:sym typeface="+mn-lt"/>
              </a:rPr>
              <a:t>Router</a:t>
            </a:r>
            <a:r>
              <a:rPr lang="zh-CN" altLang="en-US" sz="2100" dirty="0">
                <a:solidFill>
                  <a:schemeClr val="accent1"/>
                </a:solidFill>
                <a:cs typeface="+mn-ea"/>
                <a:sym typeface="+mn-lt"/>
              </a:rPr>
              <a:t>转换后的报文源地址为</a:t>
            </a:r>
            <a:r>
              <a:rPr lang="en-US" altLang="zh-CN" sz="2100" dirty="0">
                <a:solidFill>
                  <a:schemeClr val="accent1"/>
                </a:solidFill>
                <a:cs typeface="+mn-ea"/>
                <a:sym typeface="+mn-lt"/>
              </a:rPr>
              <a:t>1.1.1.1</a:t>
            </a:r>
            <a:r>
              <a:rPr lang="zh-CN" altLang="en-US" sz="2100" dirty="0">
                <a:solidFill>
                  <a:schemeClr val="accent1"/>
                </a:solidFill>
                <a:cs typeface="+mn-ea"/>
                <a:sym typeface="+mn-lt"/>
              </a:rPr>
              <a:t>，端口号</a:t>
            </a:r>
            <a:r>
              <a:rPr lang="en-US" altLang="zh-CN" sz="2100" dirty="0">
                <a:solidFill>
                  <a:schemeClr val="accent1"/>
                </a:solidFill>
                <a:cs typeface="+mn-ea"/>
                <a:sym typeface="+mn-lt"/>
              </a:rPr>
              <a:t>16384</a:t>
            </a:r>
            <a:r>
              <a:rPr lang="zh-CN" altLang="en-US" sz="2100" dirty="0">
                <a:solidFill>
                  <a:schemeClr val="accent1"/>
                </a:solidFill>
                <a:cs typeface="+mn-ea"/>
                <a:sym typeface="+mn-lt"/>
              </a:rPr>
              <a:t>。</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Router</a:t>
            </a:r>
            <a:r>
              <a:rPr lang="zh-CN" altLang="en-US" sz="2100" dirty="0">
                <a:solidFill>
                  <a:schemeClr val="accent1"/>
                </a:solidFill>
                <a:cs typeface="+mn-ea"/>
                <a:sym typeface="+mn-lt"/>
              </a:rPr>
              <a:t>收到公网侧的回应报文后，根据其“目的</a:t>
            </a:r>
            <a:r>
              <a:rPr lang="en-US" altLang="zh-CN" sz="2100" dirty="0">
                <a:solidFill>
                  <a:schemeClr val="accent1"/>
                </a:solidFill>
                <a:cs typeface="+mn-ea"/>
                <a:sym typeface="+mn-lt"/>
              </a:rPr>
              <a:t>IP</a:t>
            </a:r>
            <a:r>
              <a:rPr lang="zh-CN" altLang="en-US" sz="2100" dirty="0">
                <a:solidFill>
                  <a:schemeClr val="accent1"/>
                </a:solidFill>
                <a:cs typeface="+mn-ea"/>
                <a:sym typeface="+mn-lt"/>
              </a:rPr>
              <a:t>地址＋目的端口号”查找反向</a:t>
            </a:r>
            <a:r>
              <a:rPr lang="en-US" altLang="zh-CN" sz="2100" dirty="0">
                <a:solidFill>
                  <a:schemeClr val="accent1"/>
                </a:solidFill>
                <a:cs typeface="+mn-ea"/>
                <a:sym typeface="+mn-lt"/>
              </a:rPr>
              <a:t>NAPT</a:t>
            </a:r>
            <a:r>
              <a:rPr lang="zh-CN" altLang="en-US" sz="2100" dirty="0">
                <a:solidFill>
                  <a:schemeClr val="accent1"/>
                </a:solidFill>
                <a:cs typeface="+mn-ea"/>
                <a:sym typeface="+mn-lt"/>
              </a:rPr>
              <a:t>表项，并依据查表结果将报文转换后向私网侧发送。比如</a:t>
            </a:r>
            <a:r>
              <a:rPr lang="en-US" altLang="zh-CN" sz="2100" dirty="0">
                <a:solidFill>
                  <a:schemeClr val="accent1"/>
                </a:solidFill>
                <a:cs typeface="+mn-ea"/>
                <a:sym typeface="+mn-lt"/>
              </a:rPr>
              <a:t>Server</a:t>
            </a:r>
            <a:r>
              <a:rPr lang="zh-CN" altLang="en-US" sz="2100" dirty="0">
                <a:solidFill>
                  <a:schemeClr val="accent1"/>
                </a:solidFill>
                <a:cs typeface="+mn-ea"/>
                <a:sym typeface="+mn-lt"/>
              </a:rPr>
              <a:t>回应</a:t>
            </a:r>
            <a:r>
              <a:rPr lang="en-US" altLang="zh-CN" sz="2100" dirty="0">
                <a:solidFill>
                  <a:schemeClr val="accent1"/>
                </a:solidFill>
                <a:cs typeface="+mn-ea"/>
                <a:sym typeface="+mn-lt"/>
              </a:rPr>
              <a:t>Host A</a:t>
            </a:r>
            <a:r>
              <a:rPr lang="zh-CN" altLang="en-US" sz="2100" dirty="0">
                <a:solidFill>
                  <a:schemeClr val="accent1"/>
                </a:solidFill>
                <a:cs typeface="+mn-ea"/>
                <a:sym typeface="+mn-lt"/>
              </a:rPr>
              <a:t>的报文经</a:t>
            </a:r>
            <a:r>
              <a:rPr lang="en-US" altLang="zh-CN" sz="2100" dirty="0">
                <a:solidFill>
                  <a:schemeClr val="accent1"/>
                </a:solidFill>
                <a:cs typeface="+mn-ea"/>
                <a:sym typeface="+mn-lt"/>
              </a:rPr>
              <a:t>Router</a:t>
            </a:r>
            <a:r>
              <a:rPr lang="zh-CN" altLang="en-US" sz="2100" dirty="0">
                <a:solidFill>
                  <a:schemeClr val="accent1"/>
                </a:solidFill>
                <a:cs typeface="+mn-ea"/>
                <a:sym typeface="+mn-lt"/>
              </a:rPr>
              <a:t>转换后，目的地址为</a:t>
            </a:r>
            <a:r>
              <a:rPr lang="en-US" altLang="zh-CN" sz="2100" dirty="0">
                <a:solidFill>
                  <a:schemeClr val="accent1"/>
                </a:solidFill>
                <a:cs typeface="+mn-ea"/>
                <a:sym typeface="+mn-lt"/>
              </a:rPr>
              <a:t>10.1.1.100</a:t>
            </a:r>
            <a:r>
              <a:rPr lang="zh-CN" altLang="en-US" sz="2100" dirty="0">
                <a:solidFill>
                  <a:schemeClr val="accent1"/>
                </a:solidFill>
                <a:cs typeface="+mn-ea"/>
                <a:sym typeface="+mn-lt"/>
              </a:rPr>
              <a:t>，端口号</a:t>
            </a:r>
            <a:r>
              <a:rPr lang="en-US" altLang="zh-CN" sz="2100" dirty="0">
                <a:solidFill>
                  <a:schemeClr val="accent1"/>
                </a:solidFill>
                <a:cs typeface="+mn-ea"/>
                <a:sym typeface="+mn-lt"/>
              </a:rPr>
              <a:t>1025</a:t>
            </a:r>
            <a:r>
              <a:rPr lang="zh-CN" altLang="en-US" sz="2100" dirty="0">
                <a:solidFill>
                  <a:schemeClr val="accent1"/>
                </a:solidFill>
                <a:cs typeface="+mn-ea"/>
                <a:sym typeface="+mn-lt"/>
              </a:rPr>
              <a:t>。</a:t>
            </a:r>
            <a:endParaRPr lang="en-US" altLang="zh-CN" sz="21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A7616723-1A27-3198-075A-49068BC26AC8}"/>
              </a:ext>
            </a:extLst>
          </p:cNvPr>
          <p:cNvSpPr>
            <a:spLocks noGrp="1"/>
          </p:cNvSpPr>
          <p:nvPr>
            <p:ph type="dt" sz="half" idx="10"/>
          </p:nvPr>
        </p:nvSpPr>
        <p:spPr/>
        <p:txBody>
          <a:bodyPr/>
          <a:lstStyle/>
          <a:p>
            <a:pPr>
              <a:lnSpc>
                <a:spcPct val="120000"/>
              </a:lnSpc>
            </a:pPr>
            <a:fld id="{72FCE147-EE1A-46B4-B73C-2B4DB1803D1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92388AE5-4E71-583E-5FC1-2791011BE6D8}"/>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21122F2E-B88D-0F52-9647-C8BA388980C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120</a:t>
            </a:fld>
            <a:endParaRPr lang="en-US">
              <a:cs typeface="+mn-ea"/>
              <a:sym typeface="+mn-lt"/>
            </a:endParaRPr>
          </a:p>
        </p:txBody>
      </p:sp>
      <p:grpSp>
        <p:nvGrpSpPr>
          <p:cNvPr id="12" name="组合 11">
            <a:extLst>
              <a:ext uri="{FF2B5EF4-FFF2-40B4-BE49-F238E27FC236}">
                <a16:creationId xmlns:a16="http://schemas.microsoft.com/office/drawing/2014/main" id="{E3F830B5-A8AD-4C1C-851B-8FF63F17F8DF}"/>
              </a:ext>
            </a:extLst>
          </p:cNvPr>
          <p:cNvGrpSpPr/>
          <p:nvPr/>
        </p:nvGrpSpPr>
        <p:grpSpPr>
          <a:xfrm>
            <a:off x="6815002" y="1666875"/>
            <a:ext cx="5067300" cy="3524250"/>
            <a:chOff x="6815002" y="1666875"/>
            <a:chExt cx="5067300" cy="3524250"/>
          </a:xfrm>
        </p:grpSpPr>
        <p:pic>
          <p:nvPicPr>
            <p:cNvPr id="7" name="图片 6">
              <a:extLst>
                <a:ext uri="{FF2B5EF4-FFF2-40B4-BE49-F238E27FC236}">
                  <a16:creationId xmlns:a16="http://schemas.microsoft.com/office/drawing/2014/main" id="{C03F671D-51D3-3EB5-80B4-13B97A0EAD6A}"/>
                </a:ext>
              </a:extLst>
            </p:cNvPr>
            <p:cNvPicPr>
              <a:picLocks noChangeAspect="1"/>
            </p:cNvPicPr>
            <p:nvPr/>
          </p:nvPicPr>
          <p:blipFill>
            <a:blip r:embed="rId2"/>
            <a:stretch>
              <a:fillRect/>
            </a:stretch>
          </p:blipFill>
          <p:spPr>
            <a:xfrm>
              <a:off x="6815002" y="1666875"/>
              <a:ext cx="5067300" cy="3524250"/>
            </a:xfrm>
            <a:prstGeom prst="rect">
              <a:avLst/>
            </a:prstGeom>
          </p:spPr>
        </p:pic>
        <p:pic>
          <p:nvPicPr>
            <p:cNvPr id="8" name="图片 7">
              <a:extLst>
                <a:ext uri="{FF2B5EF4-FFF2-40B4-BE49-F238E27FC236}">
                  <a16:creationId xmlns:a16="http://schemas.microsoft.com/office/drawing/2014/main" id="{690F81BB-EF62-47E2-82F9-498318469F8B}"/>
                </a:ext>
              </a:extLst>
            </p:cNvPr>
            <p:cNvPicPr>
              <a:picLocks noChangeAspect="1"/>
            </p:cNvPicPr>
            <p:nvPr/>
          </p:nvPicPr>
          <p:blipFill>
            <a:blip r:embed="rId3"/>
            <a:stretch>
              <a:fillRect/>
            </a:stretch>
          </p:blipFill>
          <p:spPr>
            <a:xfrm>
              <a:off x="8908618" y="2629748"/>
              <a:ext cx="440034" cy="375054"/>
            </a:xfrm>
            <a:prstGeom prst="rect">
              <a:avLst/>
            </a:prstGeom>
          </p:spPr>
        </p:pic>
        <p:pic>
          <p:nvPicPr>
            <p:cNvPr id="9" name="图片 8">
              <a:extLst>
                <a:ext uri="{FF2B5EF4-FFF2-40B4-BE49-F238E27FC236}">
                  <a16:creationId xmlns:a16="http://schemas.microsoft.com/office/drawing/2014/main" id="{4075B1D5-A770-427A-B890-E2E2CC121958}"/>
                </a:ext>
              </a:extLst>
            </p:cNvPr>
            <p:cNvPicPr>
              <a:picLocks noChangeAspect="1"/>
            </p:cNvPicPr>
            <p:nvPr/>
          </p:nvPicPr>
          <p:blipFill>
            <a:blip r:embed="rId4"/>
            <a:stretch>
              <a:fillRect/>
            </a:stretch>
          </p:blipFill>
          <p:spPr>
            <a:xfrm>
              <a:off x="7138709" y="1938925"/>
              <a:ext cx="382829" cy="357307"/>
            </a:xfrm>
            <a:prstGeom prst="rect">
              <a:avLst/>
            </a:prstGeom>
          </p:spPr>
        </p:pic>
        <p:pic>
          <p:nvPicPr>
            <p:cNvPr id="10" name="图片 9">
              <a:extLst>
                <a:ext uri="{FF2B5EF4-FFF2-40B4-BE49-F238E27FC236}">
                  <a16:creationId xmlns:a16="http://schemas.microsoft.com/office/drawing/2014/main" id="{1800E571-8384-4C05-95DB-E009F984580B}"/>
                </a:ext>
              </a:extLst>
            </p:cNvPr>
            <p:cNvPicPr>
              <a:picLocks noChangeAspect="1"/>
            </p:cNvPicPr>
            <p:nvPr/>
          </p:nvPicPr>
          <p:blipFill>
            <a:blip r:embed="rId4"/>
            <a:stretch>
              <a:fillRect/>
            </a:stretch>
          </p:blipFill>
          <p:spPr>
            <a:xfrm>
              <a:off x="7108565" y="3282317"/>
              <a:ext cx="382829" cy="357307"/>
            </a:xfrm>
            <a:prstGeom prst="rect">
              <a:avLst/>
            </a:prstGeom>
          </p:spPr>
        </p:pic>
        <p:pic>
          <p:nvPicPr>
            <p:cNvPr id="11" name="图片 10">
              <a:extLst>
                <a:ext uri="{FF2B5EF4-FFF2-40B4-BE49-F238E27FC236}">
                  <a16:creationId xmlns:a16="http://schemas.microsoft.com/office/drawing/2014/main" id="{572BD0EC-9A7C-4FD2-AFE1-EFD589FB9372}"/>
                </a:ext>
              </a:extLst>
            </p:cNvPr>
            <p:cNvPicPr>
              <a:picLocks noChangeAspect="1"/>
            </p:cNvPicPr>
            <p:nvPr/>
          </p:nvPicPr>
          <p:blipFill>
            <a:blip r:embed="rId5"/>
            <a:stretch>
              <a:fillRect/>
            </a:stretch>
          </p:blipFill>
          <p:spPr>
            <a:xfrm>
              <a:off x="10916194" y="2618601"/>
              <a:ext cx="448492" cy="386201"/>
            </a:xfrm>
            <a:prstGeom prst="rect">
              <a:avLst/>
            </a:prstGeom>
          </p:spPr>
        </p:pic>
      </p:grpSp>
    </p:spTree>
    <p:extLst>
      <p:ext uri="{BB962C8B-B14F-4D97-AF65-F5344CB8AC3E}">
        <p14:creationId xmlns:p14="http://schemas.microsoft.com/office/powerpoint/2010/main" val="615363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445C8-2F88-3000-9184-3F6EEDB56AAB}"/>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NAT</a:t>
            </a:r>
            <a:r>
              <a:rPr lang="zh-CN" altLang="en-US" sz="3200" dirty="0">
                <a:latin typeface="+mn-lt"/>
                <a:ea typeface="+mn-ea"/>
                <a:cs typeface="+mn-ea"/>
                <a:sym typeface="+mn-lt"/>
              </a:rPr>
              <a:t>原理 </a:t>
            </a:r>
            <a:r>
              <a:rPr lang="en-US" altLang="zh-CN" sz="3200" dirty="0">
                <a:latin typeface="+mn-lt"/>
                <a:ea typeface="+mn-ea"/>
                <a:cs typeface="+mn-ea"/>
                <a:sym typeface="+mn-lt"/>
              </a:rPr>
              <a:t>– NAT Server</a:t>
            </a:r>
            <a:endParaRPr lang="zh-CN" altLang="en-US" sz="3200" dirty="0">
              <a:latin typeface="+mn-lt"/>
              <a:ea typeface="+mn-ea"/>
              <a:cs typeface="+mn-ea"/>
              <a:sym typeface="+mn-lt"/>
            </a:endParaRPr>
          </a:p>
        </p:txBody>
      </p:sp>
      <p:sp>
        <p:nvSpPr>
          <p:cNvPr id="3" name="内容占位符 2">
            <a:extLst>
              <a:ext uri="{FF2B5EF4-FFF2-40B4-BE49-F238E27FC236}">
                <a16:creationId xmlns:a16="http://schemas.microsoft.com/office/drawing/2014/main" id="{3A52A3F5-A647-FF26-B3D0-CE897F78CE82}"/>
              </a:ext>
            </a:extLst>
          </p:cNvPr>
          <p:cNvSpPr>
            <a:spLocks noGrp="1"/>
          </p:cNvSpPr>
          <p:nvPr>
            <p:ph idx="1"/>
          </p:nvPr>
        </p:nvSpPr>
        <p:spPr>
          <a:xfrm>
            <a:off x="660400" y="1130300"/>
            <a:ext cx="5875383" cy="5003800"/>
          </a:xfrm>
        </p:spPr>
        <p:txBody>
          <a:bodyPr vert="horz" lIns="91440" tIns="45720" rIns="91440" bIns="45720" rtlCol="0">
            <a:normAutofit fontScale="70000" lnSpcReduction="2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NAT</a:t>
            </a:r>
            <a:r>
              <a:rPr lang="zh-CN" altLang="en-US" sz="2400" dirty="0">
                <a:solidFill>
                  <a:schemeClr val="accent1"/>
                </a:solidFill>
                <a:cs typeface="+mn-ea"/>
                <a:sym typeface="+mn-lt"/>
              </a:rPr>
              <a:t>具有“屏蔽”内部主机的作用，但有时内网需要向外网提供服务，比如提供</a:t>
            </a:r>
            <a:r>
              <a:rPr lang="en-US" altLang="zh-CN" sz="2400" dirty="0">
                <a:solidFill>
                  <a:schemeClr val="accent1"/>
                </a:solidFill>
                <a:cs typeface="+mn-ea"/>
                <a:sym typeface="+mn-lt"/>
              </a:rPr>
              <a:t>WWW</a:t>
            </a:r>
            <a:r>
              <a:rPr lang="zh-CN" altLang="en-US" sz="2400" dirty="0">
                <a:solidFill>
                  <a:schemeClr val="accent1"/>
                </a:solidFill>
                <a:cs typeface="+mn-ea"/>
                <a:sym typeface="+mn-lt"/>
              </a:rPr>
              <a:t>服务或者</a:t>
            </a:r>
            <a:r>
              <a:rPr lang="en-US" altLang="zh-CN" sz="2400" dirty="0">
                <a:solidFill>
                  <a:schemeClr val="accent1"/>
                </a:solidFill>
                <a:cs typeface="+mn-ea"/>
                <a:sym typeface="+mn-lt"/>
              </a:rPr>
              <a:t>FTP</a:t>
            </a:r>
            <a:r>
              <a:rPr lang="zh-CN" altLang="en-US" sz="2400" dirty="0">
                <a:solidFill>
                  <a:schemeClr val="accent1"/>
                </a:solidFill>
                <a:cs typeface="+mn-ea"/>
                <a:sym typeface="+mn-lt"/>
              </a:rPr>
              <a:t>服务。这种情况下需要内网的服务器不被“屏蔽”，外网用户可以随时访问内网服务器。</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NAT Server</a:t>
            </a:r>
            <a:r>
              <a:rPr lang="zh-CN" altLang="en-US" sz="2400" dirty="0">
                <a:solidFill>
                  <a:schemeClr val="accent1"/>
                </a:solidFill>
                <a:cs typeface="+mn-ea"/>
                <a:sym typeface="+mn-lt"/>
              </a:rPr>
              <a:t>：外网用户访问内网服务器时，通过事先配置好的“公网</a:t>
            </a:r>
            <a:r>
              <a:rPr lang="en-US" altLang="zh-CN" sz="2400" dirty="0">
                <a:solidFill>
                  <a:schemeClr val="accent1"/>
                </a:solidFill>
                <a:cs typeface="+mn-ea"/>
                <a:sym typeface="+mn-lt"/>
              </a:rPr>
              <a:t>IP</a:t>
            </a:r>
            <a:r>
              <a:rPr lang="zh-CN" altLang="en-US" sz="2400" dirty="0">
                <a:solidFill>
                  <a:schemeClr val="accent1"/>
                </a:solidFill>
                <a:cs typeface="+mn-ea"/>
                <a:sym typeface="+mn-lt"/>
              </a:rPr>
              <a:t>地址</a:t>
            </a:r>
            <a:r>
              <a:rPr lang="en-US" altLang="zh-CN" sz="2400" dirty="0">
                <a:solidFill>
                  <a:schemeClr val="accent1"/>
                </a:solidFill>
                <a:cs typeface="+mn-ea"/>
                <a:sym typeface="+mn-lt"/>
              </a:rPr>
              <a:t>+</a:t>
            </a:r>
            <a:r>
              <a:rPr lang="zh-CN" altLang="en-US" sz="2400" dirty="0">
                <a:solidFill>
                  <a:schemeClr val="accent1"/>
                </a:solidFill>
                <a:cs typeface="+mn-ea"/>
                <a:sym typeface="+mn-lt"/>
              </a:rPr>
              <a:t>端口号”与“私网</a:t>
            </a:r>
            <a:r>
              <a:rPr lang="en-US" altLang="zh-CN" sz="2400" dirty="0">
                <a:solidFill>
                  <a:schemeClr val="accent1"/>
                </a:solidFill>
                <a:cs typeface="+mn-ea"/>
                <a:sym typeface="+mn-lt"/>
              </a:rPr>
              <a:t>IP</a:t>
            </a:r>
            <a:r>
              <a:rPr lang="zh-CN" altLang="en-US" sz="2400" dirty="0">
                <a:solidFill>
                  <a:schemeClr val="accent1"/>
                </a:solidFill>
                <a:cs typeface="+mn-ea"/>
                <a:sym typeface="+mn-lt"/>
              </a:rPr>
              <a:t>地址</a:t>
            </a:r>
            <a:r>
              <a:rPr lang="en-US" altLang="zh-CN" sz="2400" dirty="0">
                <a:solidFill>
                  <a:schemeClr val="accent1"/>
                </a:solidFill>
                <a:cs typeface="+mn-ea"/>
                <a:sym typeface="+mn-lt"/>
              </a:rPr>
              <a:t>+</a:t>
            </a:r>
            <a:r>
              <a:rPr lang="zh-CN" altLang="en-US" sz="2400" dirty="0">
                <a:solidFill>
                  <a:schemeClr val="accent1"/>
                </a:solidFill>
                <a:cs typeface="+mn-ea"/>
                <a:sym typeface="+mn-lt"/>
              </a:rPr>
              <a:t>端口号”间的映射关系，将服务器的“公网</a:t>
            </a:r>
            <a:r>
              <a:rPr lang="en-US" altLang="zh-CN" sz="2400" dirty="0">
                <a:solidFill>
                  <a:schemeClr val="accent1"/>
                </a:solidFill>
                <a:cs typeface="+mn-ea"/>
                <a:sym typeface="+mn-lt"/>
              </a:rPr>
              <a:t>IP</a:t>
            </a:r>
            <a:r>
              <a:rPr lang="zh-CN" altLang="en-US" sz="2400" dirty="0">
                <a:solidFill>
                  <a:schemeClr val="accent1"/>
                </a:solidFill>
                <a:cs typeface="+mn-ea"/>
                <a:sym typeface="+mn-lt"/>
              </a:rPr>
              <a:t>地址</a:t>
            </a:r>
            <a:r>
              <a:rPr lang="en-US" altLang="zh-CN" sz="2400" dirty="0">
                <a:solidFill>
                  <a:schemeClr val="accent1"/>
                </a:solidFill>
                <a:cs typeface="+mn-ea"/>
                <a:sym typeface="+mn-lt"/>
              </a:rPr>
              <a:t>+</a:t>
            </a:r>
            <a:r>
              <a:rPr lang="zh-CN" altLang="en-US" sz="2400" dirty="0">
                <a:solidFill>
                  <a:schemeClr val="accent1"/>
                </a:solidFill>
                <a:cs typeface="+mn-ea"/>
                <a:sym typeface="+mn-lt"/>
              </a:rPr>
              <a:t>端口号”根据映射关系替换成对应的“私网</a:t>
            </a:r>
            <a:r>
              <a:rPr lang="en-US" altLang="zh-CN" sz="2400" dirty="0">
                <a:solidFill>
                  <a:schemeClr val="accent1"/>
                </a:solidFill>
                <a:cs typeface="+mn-ea"/>
                <a:sym typeface="+mn-lt"/>
              </a:rPr>
              <a:t>IP</a:t>
            </a:r>
            <a:r>
              <a:rPr lang="zh-CN" altLang="en-US" sz="2400" dirty="0">
                <a:solidFill>
                  <a:schemeClr val="accent1"/>
                </a:solidFill>
                <a:cs typeface="+mn-ea"/>
                <a:sym typeface="+mn-lt"/>
              </a:rPr>
              <a:t>地址</a:t>
            </a:r>
            <a:r>
              <a:rPr lang="en-US" altLang="zh-CN" sz="2400" dirty="0">
                <a:solidFill>
                  <a:schemeClr val="accent1"/>
                </a:solidFill>
                <a:cs typeface="+mn-ea"/>
                <a:sym typeface="+mn-lt"/>
              </a:rPr>
              <a:t>+</a:t>
            </a:r>
            <a:r>
              <a:rPr lang="zh-CN" altLang="en-US" sz="2400" dirty="0">
                <a:solidFill>
                  <a:schemeClr val="accent1"/>
                </a:solidFill>
                <a:cs typeface="+mn-ea"/>
                <a:sym typeface="+mn-lt"/>
              </a:rPr>
              <a:t>端口号”</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地址转换过程：</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在</a:t>
            </a:r>
            <a:r>
              <a:rPr lang="en-US" altLang="zh-CN" sz="2100" dirty="0">
                <a:solidFill>
                  <a:schemeClr val="accent1"/>
                </a:solidFill>
                <a:cs typeface="+mn-ea"/>
                <a:sym typeface="+mn-lt"/>
              </a:rPr>
              <a:t>Router</a:t>
            </a:r>
            <a:r>
              <a:rPr lang="zh-CN" altLang="en-US" sz="2100" dirty="0">
                <a:solidFill>
                  <a:schemeClr val="accent1"/>
                </a:solidFill>
                <a:cs typeface="+mn-ea"/>
                <a:sym typeface="+mn-lt"/>
              </a:rPr>
              <a:t>上配置</a:t>
            </a:r>
            <a:r>
              <a:rPr lang="en-US" altLang="zh-CN" sz="2100" dirty="0">
                <a:solidFill>
                  <a:schemeClr val="accent1"/>
                </a:solidFill>
                <a:cs typeface="+mn-ea"/>
                <a:sym typeface="+mn-lt"/>
              </a:rPr>
              <a:t>NAT Server</a:t>
            </a:r>
            <a:r>
              <a:rPr lang="zh-CN" altLang="en-US" sz="2100" dirty="0">
                <a:solidFill>
                  <a:schemeClr val="accent1"/>
                </a:solidFill>
                <a:cs typeface="+mn-ea"/>
                <a:sym typeface="+mn-lt"/>
              </a:rPr>
              <a:t>的转换表项。</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Router</a:t>
            </a:r>
            <a:r>
              <a:rPr lang="zh-CN" altLang="en-US" sz="2100" dirty="0">
                <a:solidFill>
                  <a:schemeClr val="accent1"/>
                </a:solidFill>
                <a:cs typeface="+mn-ea"/>
                <a:sym typeface="+mn-lt"/>
              </a:rPr>
              <a:t>收到公网用户发起的访问请求，设备根据该请求的“目的</a:t>
            </a:r>
            <a:r>
              <a:rPr lang="en-US" altLang="zh-CN" sz="2100" dirty="0">
                <a:solidFill>
                  <a:schemeClr val="accent1"/>
                </a:solidFill>
                <a:cs typeface="+mn-ea"/>
                <a:sym typeface="+mn-lt"/>
              </a:rPr>
              <a:t>IP+</a:t>
            </a:r>
            <a:r>
              <a:rPr lang="zh-CN" altLang="en-US" sz="2100" dirty="0">
                <a:solidFill>
                  <a:schemeClr val="accent1"/>
                </a:solidFill>
                <a:cs typeface="+mn-ea"/>
                <a:sym typeface="+mn-lt"/>
              </a:rPr>
              <a:t>端口号”查找</a:t>
            </a:r>
            <a:r>
              <a:rPr lang="en-US" altLang="zh-CN" sz="2100" dirty="0">
                <a:solidFill>
                  <a:schemeClr val="accent1"/>
                </a:solidFill>
                <a:cs typeface="+mn-ea"/>
                <a:sym typeface="+mn-lt"/>
              </a:rPr>
              <a:t>NAT Server</a:t>
            </a:r>
            <a:r>
              <a:rPr lang="zh-CN" altLang="en-US" sz="2100" dirty="0">
                <a:solidFill>
                  <a:schemeClr val="accent1"/>
                </a:solidFill>
                <a:cs typeface="+mn-ea"/>
                <a:sym typeface="+mn-lt"/>
              </a:rPr>
              <a:t>转换表项，找出对应的“私网</a:t>
            </a:r>
            <a:r>
              <a:rPr lang="en-US" altLang="zh-CN" sz="2100" dirty="0">
                <a:solidFill>
                  <a:schemeClr val="accent1"/>
                </a:solidFill>
                <a:cs typeface="+mn-ea"/>
                <a:sym typeface="+mn-lt"/>
              </a:rPr>
              <a:t>IP+</a:t>
            </a:r>
            <a:r>
              <a:rPr lang="zh-CN" altLang="en-US" sz="2100" dirty="0">
                <a:solidFill>
                  <a:schemeClr val="accent1"/>
                </a:solidFill>
                <a:cs typeface="+mn-ea"/>
                <a:sym typeface="+mn-lt"/>
              </a:rPr>
              <a:t>端口号”，然后用查找结果替换报文的“目的</a:t>
            </a:r>
            <a:r>
              <a:rPr lang="en-US" altLang="zh-CN" sz="2100" dirty="0">
                <a:solidFill>
                  <a:schemeClr val="accent1"/>
                </a:solidFill>
                <a:cs typeface="+mn-ea"/>
                <a:sym typeface="+mn-lt"/>
              </a:rPr>
              <a:t>IP+</a:t>
            </a:r>
            <a:r>
              <a:rPr lang="zh-CN" altLang="en-US" sz="2100" dirty="0">
                <a:solidFill>
                  <a:schemeClr val="accent1"/>
                </a:solidFill>
                <a:cs typeface="+mn-ea"/>
                <a:sym typeface="+mn-lt"/>
              </a:rPr>
              <a:t>端口号”。</a:t>
            </a: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Router</a:t>
            </a:r>
            <a:r>
              <a:rPr lang="zh-CN" altLang="en-US" sz="2100" dirty="0">
                <a:solidFill>
                  <a:schemeClr val="accent1"/>
                </a:solidFill>
                <a:cs typeface="+mn-ea"/>
                <a:sym typeface="+mn-lt"/>
              </a:rPr>
              <a:t>收到内网服务器的回应报文后，根据该回应报文的“源</a:t>
            </a:r>
            <a:r>
              <a:rPr lang="en-US" altLang="zh-CN" sz="2100" dirty="0">
                <a:solidFill>
                  <a:schemeClr val="accent1"/>
                </a:solidFill>
                <a:cs typeface="+mn-ea"/>
                <a:sym typeface="+mn-lt"/>
              </a:rPr>
              <a:t>IP</a:t>
            </a:r>
            <a:r>
              <a:rPr lang="zh-CN" altLang="en-US" sz="2100" dirty="0">
                <a:solidFill>
                  <a:schemeClr val="accent1"/>
                </a:solidFill>
                <a:cs typeface="+mn-ea"/>
                <a:sym typeface="+mn-lt"/>
              </a:rPr>
              <a:t>地址＋源端口号”查找</a:t>
            </a:r>
            <a:r>
              <a:rPr lang="en-US" altLang="zh-CN" sz="2100" dirty="0">
                <a:solidFill>
                  <a:schemeClr val="accent1"/>
                </a:solidFill>
                <a:cs typeface="+mn-ea"/>
                <a:sym typeface="+mn-lt"/>
              </a:rPr>
              <a:t>NAT Server</a:t>
            </a:r>
            <a:r>
              <a:rPr lang="zh-CN" altLang="en-US" sz="2100" dirty="0">
                <a:solidFill>
                  <a:schemeClr val="accent1"/>
                </a:solidFill>
                <a:cs typeface="+mn-ea"/>
                <a:sym typeface="+mn-lt"/>
              </a:rPr>
              <a:t>转换表项，找出对应的“公网</a:t>
            </a:r>
            <a:r>
              <a:rPr lang="en-US" altLang="zh-CN" sz="2100" dirty="0">
                <a:solidFill>
                  <a:schemeClr val="accent1"/>
                </a:solidFill>
                <a:cs typeface="+mn-ea"/>
                <a:sym typeface="+mn-lt"/>
              </a:rPr>
              <a:t>IP+</a:t>
            </a:r>
            <a:r>
              <a:rPr lang="zh-CN" altLang="en-US" sz="2100" dirty="0">
                <a:solidFill>
                  <a:schemeClr val="accent1"/>
                </a:solidFill>
                <a:cs typeface="+mn-ea"/>
                <a:sym typeface="+mn-lt"/>
              </a:rPr>
              <a:t>端口号”，然后用查找结果替换报文的“源</a:t>
            </a:r>
            <a:r>
              <a:rPr lang="en-US" altLang="zh-CN" sz="2100" dirty="0">
                <a:solidFill>
                  <a:schemeClr val="accent1"/>
                </a:solidFill>
                <a:cs typeface="+mn-ea"/>
                <a:sym typeface="+mn-lt"/>
              </a:rPr>
              <a:t>IP</a:t>
            </a:r>
            <a:r>
              <a:rPr lang="zh-CN" altLang="en-US" sz="2100" dirty="0">
                <a:solidFill>
                  <a:schemeClr val="accent1"/>
                </a:solidFill>
                <a:cs typeface="+mn-ea"/>
                <a:sym typeface="+mn-lt"/>
              </a:rPr>
              <a:t>地址＋源端口号”。</a:t>
            </a:r>
            <a:endParaRPr lang="en-US" altLang="zh-CN" sz="21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BFB5B537-3D37-BD1F-AC95-A0CC021E61F4}"/>
              </a:ext>
            </a:extLst>
          </p:cNvPr>
          <p:cNvSpPr>
            <a:spLocks noGrp="1"/>
          </p:cNvSpPr>
          <p:nvPr>
            <p:ph type="dt" sz="half" idx="10"/>
          </p:nvPr>
        </p:nvSpPr>
        <p:spPr/>
        <p:txBody>
          <a:bodyPr/>
          <a:lstStyle/>
          <a:p>
            <a:pPr>
              <a:lnSpc>
                <a:spcPct val="120000"/>
              </a:lnSpc>
            </a:pPr>
            <a:fld id="{89AA9B3B-549D-4300-9EB3-F96B730D6CB1}"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0049637-EC55-758A-BD4C-C17B4CC5D965}"/>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B5917EAF-EEC7-4D01-6916-A3650B1D5CCF}"/>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121</a:t>
            </a:fld>
            <a:endParaRPr lang="en-US">
              <a:cs typeface="+mn-ea"/>
              <a:sym typeface="+mn-lt"/>
            </a:endParaRPr>
          </a:p>
        </p:txBody>
      </p:sp>
      <p:grpSp>
        <p:nvGrpSpPr>
          <p:cNvPr id="11" name="组合 10">
            <a:extLst>
              <a:ext uri="{FF2B5EF4-FFF2-40B4-BE49-F238E27FC236}">
                <a16:creationId xmlns:a16="http://schemas.microsoft.com/office/drawing/2014/main" id="{FA0939B7-1FE7-4A1E-B86A-0A368018D37D}"/>
              </a:ext>
            </a:extLst>
          </p:cNvPr>
          <p:cNvGrpSpPr/>
          <p:nvPr/>
        </p:nvGrpSpPr>
        <p:grpSpPr>
          <a:xfrm>
            <a:off x="6975566" y="2166937"/>
            <a:ext cx="4876800" cy="2524125"/>
            <a:chOff x="6975566" y="2166937"/>
            <a:chExt cx="4876800" cy="2524125"/>
          </a:xfrm>
        </p:grpSpPr>
        <p:pic>
          <p:nvPicPr>
            <p:cNvPr id="7" name="图片 6">
              <a:extLst>
                <a:ext uri="{FF2B5EF4-FFF2-40B4-BE49-F238E27FC236}">
                  <a16:creationId xmlns:a16="http://schemas.microsoft.com/office/drawing/2014/main" id="{F55DA05A-A9E0-7D9F-FD12-8C2C61A1155A}"/>
                </a:ext>
              </a:extLst>
            </p:cNvPr>
            <p:cNvPicPr>
              <a:picLocks noChangeAspect="1"/>
            </p:cNvPicPr>
            <p:nvPr/>
          </p:nvPicPr>
          <p:blipFill>
            <a:blip r:embed="rId2"/>
            <a:stretch>
              <a:fillRect/>
            </a:stretch>
          </p:blipFill>
          <p:spPr>
            <a:xfrm>
              <a:off x="6975566" y="2166937"/>
              <a:ext cx="4876800" cy="2524125"/>
            </a:xfrm>
            <a:prstGeom prst="rect">
              <a:avLst/>
            </a:prstGeom>
          </p:spPr>
        </p:pic>
        <p:pic>
          <p:nvPicPr>
            <p:cNvPr id="8" name="图片 7">
              <a:extLst>
                <a:ext uri="{FF2B5EF4-FFF2-40B4-BE49-F238E27FC236}">
                  <a16:creationId xmlns:a16="http://schemas.microsoft.com/office/drawing/2014/main" id="{96FE977E-6B74-43BD-A625-3C0042963938}"/>
                </a:ext>
              </a:extLst>
            </p:cNvPr>
            <p:cNvPicPr>
              <a:picLocks noChangeAspect="1"/>
            </p:cNvPicPr>
            <p:nvPr/>
          </p:nvPicPr>
          <p:blipFill>
            <a:blip r:embed="rId3"/>
            <a:stretch>
              <a:fillRect/>
            </a:stretch>
          </p:blipFill>
          <p:spPr>
            <a:xfrm>
              <a:off x="7163482" y="3010407"/>
              <a:ext cx="448492" cy="418592"/>
            </a:xfrm>
            <a:prstGeom prst="rect">
              <a:avLst/>
            </a:prstGeom>
          </p:spPr>
        </p:pic>
        <p:pic>
          <p:nvPicPr>
            <p:cNvPr id="9" name="图片 8">
              <a:extLst>
                <a:ext uri="{FF2B5EF4-FFF2-40B4-BE49-F238E27FC236}">
                  <a16:creationId xmlns:a16="http://schemas.microsoft.com/office/drawing/2014/main" id="{74FA37FB-7B02-4C43-B475-8F40D0DA6991}"/>
                </a:ext>
              </a:extLst>
            </p:cNvPr>
            <p:cNvPicPr>
              <a:picLocks noChangeAspect="1"/>
            </p:cNvPicPr>
            <p:nvPr/>
          </p:nvPicPr>
          <p:blipFill>
            <a:blip r:embed="rId3"/>
            <a:stretch>
              <a:fillRect/>
            </a:stretch>
          </p:blipFill>
          <p:spPr>
            <a:xfrm>
              <a:off x="11203913" y="2747327"/>
              <a:ext cx="448492" cy="329614"/>
            </a:xfrm>
            <a:prstGeom prst="rect">
              <a:avLst/>
            </a:prstGeom>
          </p:spPr>
        </p:pic>
        <p:pic>
          <p:nvPicPr>
            <p:cNvPr id="10" name="图片 9">
              <a:extLst>
                <a:ext uri="{FF2B5EF4-FFF2-40B4-BE49-F238E27FC236}">
                  <a16:creationId xmlns:a16="http://schemas.microsoft.com/office/drawing/2014/main" id="{7BBC375E-B303-43BF-BD1D-CAD3426EBA41}"/>
                </a:ext>
              </a:extLst>
            </p:cNvPr>
            <p:cNvPicPr>
              <a:picLocks noChangeAspect="1"/>
            </p:cNvPicPr>
            <p:nvPr/>
          </p:nvPicPr>
          <p:blipFill>
            <a:blip r:embed="rId4"/>
            <a:stretch>
              <a:fillRect/>
            </a:stretch>
          </p:blipFill>
          <p:spPr>
            <a:xfrm>
              <a:off x="8973932" y="3032176"/>
              <a:ext cx="440034" cy="375054"/>
            </a:xfrm>
            <a:prstGeom prst="rect">
              <a:avLst/>
            </a:prstGeom>
          </p:spPr>
        </p:pic>
      </p:grpSp>
    </p:spTree>
    <p:extLst>
      <p:ext uri="{BB962C8B-B14F-4D97-AF65-F5344CB8AC3E}">
        <p14:creationId xmlns:p14="http://schemas.microsoft.com/office/powerpoint/2010/main" val="34341247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9746B-772A-99F7-C671-4F6297B6896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NAT</a:t>
            </a:r>
            <a:r>
              <a:rPr lang="zh-CN" altLang="en-US" sz="3200" dirty="0">
                <a:latin typeface="+mn-lt"/>
                <a:ea typeface="+mn-ea"/>
                <a:cs typeface="+mn-ea"/>
                <a:sym typeface="+mn-lt"/>
              </a:rPr>
              <a:t>的优缺点</a:t>
            </a:r>
          </a:p>
        </p:txBody>
      </p:sp>
      <p:sp>
        <p:nvSpPr>
          <p:cNvPr id="3" name="内容占位符 2">
            <a:extLst>
              <a:ext uri="{FF2B5EF4-FFF2-40B4-BE49-F238E27FC236}">
                <a16:creationId xmlns:a16="http://schemas.microsoft.com/office/drawing/2014/main" id="{6951C908-F501-4CF6-C22A-0706DC138D47}"/>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NAT</a:t>
            </a:r>
            <a:r>
              <a:rPr lang="zh-CN" altLang="en-US" sz="2400" dirty="0">
                <a:solidFill>
                  <a:schemeClr val="accent1"/>
                </a:solidFill>
                <a:cs typeface="+mn-ea"/>
                <a:sym typeface="+mn-lt"/>
              </a:rPr>
              <a:t>的优点：</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作为减缓</a:t>
            </a:r>
            <a:r>
              <a:rPr lang="en-US" altLang="zh-CN" sz="2100" dirty="0">
                <a:solidFill>
                  <a:schemeClr val="accent1"/>
                </a:solidFill>
                <a:cs typeface="+mn-ea"/>
                <a:sym typeface="+mn-lt"/>
              </a:rPr>
              <a:t>IP</a:t>
            </a:r>
            <a:r>
              <a:rPr lang="zh-CN" altLang="en-US" sz="2100" dirty="0">
                <a:solidFill>
                  <a:schemeClr val="accent1"/>
                </a:solidFill>
                <a:cs typeface="+mn-ea"/>
                <a:sym typeface="+mn-lt"/>
              </a:rPr>
              <a:t>地址枯竭的一种过渡方案，</a:t>
            </a:r>
            <a:r>
              <a:rPr lang="en-US" altLang="zh-CN" sz="2100" dirty="0">
                <a:solidFill>
                  <a:schemeClr val="accent1"/>
                </a:solidFill>
                <a:cs typeface="+mn-ea"/>
                <a:sym typeface="+mn-lt"/>
              </a:rPr>
              <a:t>NAT</a:t>
            </a:r>
            <a:r>
              <a:rPr lang="zh-CN" altLang="en-US" sz="2100" dirty="0">
                <a:solidFill>
                  <a:schemeClr val="accent1"/>
                </a:solidFill>
                <a:cs typeface="+mn-ea"/>
                <a:sym typeface="+mn-lt"/>
              </a:rPr>
              <a:t>通过地址重用的方法来满足</a:t>
            </a:r>
            <a:r>
              <a:rPr lang="en-US" altLang="zh-CN" sz="2100" dirty="0">
                <a:solidFill>
                  <a:schemeClr val="accent1"/>
                </a:solidFill>
                <a:cs typeface="+mn-ea"/>
                <a:sym typeface="+mn-lt"/>
              </a:rPr>
              <a:t>IP</a:t>
            </a:r>
            <a:r>
              <a:rPr lang="zh-CN" altLang="en-US" sz="2100" dirty="0">
                <a:solidFill>
                  <a:schemeClr val="accent1"/>
                </a:solidFill>
                <a:cs typeface="+mn-ea"/>
                <a:sym typeface="+mn-lt"/>
              </a:rPr>
              <a:t>地址的需要，可以在一定程度上缓解</a:t>
            </a:r>
            <a:r>
              <a:rPr lang="en-US" altLang="zh-CN" sz="2100" dirty="0">
                <a:solidFill>
                  <a:schemeClr val="accent1"/>
                </a:solidFill>
                <a:cs typeface="+mn-ea"/>
                <a:sym typeface="+mn-lt"/>
              </a:rPr>
              <a:t>IP</a:t>
            </a:r>
            <a:r>
              <a:rPr lang="zh-CN" altLang="en-US" sz="2100" dirty="0">
                <a:solidFill>
                  <a:schemeClr val="accent1"/>
                </a:solidFill>
                <a:cs typeface="+mn-ea"/>
                <a:sym typeface="+mn-lt"/>
              </a:rPr>
              <a:t>地址空间枯竭的压力。</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有效避免来自外网的攻击，可以很大程度上提高网络安全性。</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控制内网主机访问外网，同时也可以控制外网主机访问内网，解决了内网和外网不能互通的问题。</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缺点：</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100" dirty="0">
                <a:solidFill>
                  <a:schemeClr val="accent1"/>
                </a:solidFill>
                <a:cs typeface="+mn-ea"/>
                <a:sym typeface="+mn-lt"/>
              </a:rPr>
              <a:t>NAT</a:t>
            </a:r>
            <a:r>
              <a:rPr lang="zh-CN" altLang="en-US" sz="2100" dirty="0">
                <a:solidFill>
                  <a:schemeClr val="accent1"/>
                </a:solidFill>
                <a:cs typeface="+mn-ea"/>
                <a:sym typeface="+mn-lt"/>
              </a:rPr>
              <a:t>和</a:t>
            </a:r>
            <a:r>
              <a:rPr lang="en-US" altLang="zh-CN" sz="2100" dirty="0">
                <a:solidFill>
                  <a:schemeClr val="accent1"/>
                </a:solidFill>
                <a:cs typeface="+mn-ea"/>
                <a:sym typeface="+mn-lt"/>
              </a:rPr>
              <a:t>NAPT</a:t>
            </a:r>
            <a:r>
              <a:rPr lang="zh-CN" altLang="en-US" sz="2100" dirty="0">
                <a:solidFill>
                  <a:schemeClr val="accent1"/>
                </a:solidFill>
                <a:cs typeface="+mn-ea"/>
                <a:sym typeface="+mn-lt"/>
              </a:rPr>
              <a:t>只对</a:t>
            </a:r>
            <a:r>
              <a:rPr lang="en-US" altLang="zh-CN" sz="2100" dirty="0">
                <a:solidFill>
                  <a:schemeClr val="accent1"/>
                </a:solidFill>
                <a:cs typeface="+mn-ea"/>
                <a:sym typeface="+mn-lt"/>
              </a:rPr>
              <a:t>IP</a:t>
            </a:r>
            <a:r>
              <a:rPr lang="zh-CN" altLang="en-US" sz="2100" dirty="0">
                <a:solidFill>
                  <a:schemeClr val="accent1"/>
                </a:solidFill>
                <a:cs typeface="+mn-ea"/>
                <a:sym typeface="+mn-lt"/>
              </a:rPr>
              <a:t>报文的头部地址和</a:t>
            </a:r>
            <a:r>
              <a:rPr lang="en-US" altLang="zh-CN" sz="2100" dirty="0">
                <a:solidFill>
                  <a:schemeClr val="accent1"/>
                </a:solidFill>
                <a:cs typeface="+mn-ea"/>
                <a:sym typeface="+mn-lt"/>
              </a:rPr>
              <a:t>TCP/UDP</a:t>
            </a:r>
            <a:r>
              <a:rPr lang="zh-CN" altLang="en-US" sz="2100" dirty="0">
                <a:solidFill>
                  <a:schemeClr val="accent1"/>
                </a:solidFill>
                <a:cs typeface="+mn-ea"/>
                <a:sym typeface="+mn-lt"/>
              </a:rPr>
              <a:t>头部的端口信息进行转换。对于一些协议，例如</a:t>
            </a:r>
            <a:r>
              <a:rPr lang="en-US" altLang="zh-CN" sz="2100" dirty="0">
                <a:solidFill>
                  <a:schemeClr val="accent1"/>
                </a:solidFill>
                <a:cs typeface="+mn-ea"/>
                <a:sym typeface="+mn-lt"/>
              </a:rPr>
              <a:t>FTP</a:t>
            </a:r>
            <a:r>
              <a:rPr lang="zh-CN" altLang="en-US" sz="2100" dirty="0">
                <a:solidFill>
                  <a:schemeClr val="accent1"/>
                </a:solidFill>
                <a:cs typeface="+mn-ea"/>
                <a:sym typeface="+mn-lt"/>
              </a:rPr>
              <a:t>等，在报文的数据部分可能包含</a:t>
            </a:r>
            <a:r>
              <a:rPr lang="en-US" altLang="zh-CN" sz="2100" dirty="0">
                <a:solidFill>
                  <a:schemeClr val="accent1"/>
                </a:solidFill>
                <a:cs typeface="+mn-ea"/>
                <a:sym typeface="+mn-lt"/>
              </a:rPr>
              <a:t>IP</a:t>
            </a:r>
            <a:r>
              <a:rPr lang="zh-CN" altLang="en-US" sz="2100" dirty="0">
                <a:solidFill>
                  <a:schemeClr val="accent1"/>
                </a:solidFill>
                <a:cs typeface="+mn-ea"/>
                <a:sym typeface="+mn-lt"/>
              </a:rPr>
              <a:t>地址信息或者端口信息，需要</a:t>
            </a:r>
            <a:r>
              <a:rPr lang="en-US" altLang="zh-CN" sz="2100" dirty="0">
                <a:solidFill>
                  <a:schemeClr val="accent1"/>
                </a:solidFill>
                <a:cs typeface="+mn-ea"/>
                <a:sym typeface="+mn-lt"/>
              </a:rPr>
              <a:t>NAT</a:t>
            </a:r>
            <a:r>
              <a:rPr lang="zh-CN" altLang="en-US" sz="2100" dirty="0">
                <a:solidFill>
                  <a:schemeClr val="accent1"/>
                </a:solidFill>
                <a:cs typeface="+mn-ea"/>
                <a:sym typeface="+mn-lt"/>
              </a:rPr>
              <a:t>实现中支持应用层网关</a:t>
            </a:r>
            <a:r>
              <a:rPr lang="en-US" altLang="zh-CN" sz="2100" dirty="0">
                <a:solidFill>
                  <a:schemeClr val="accent1"/>
                </a:solidFill>
                <a:cs typeface="+mn-ea"/>
                <a:sym typeface="+mn-lt"/>
              </a:rPr>
              <a:t>ALG</a:t>
            </a:r>
            <a:r>
              <a:rPr lang="zh-CN" altLang="en-US" sz="2100" dirty="0">
                <a:solidFill>
                  <a:schemeClr val="accent1"/>
                </a:solidFill>
                <a:cs typeface="+mn-ea"/>
                <a:sym typeface="+mn-lt"/>
              </a:rPr>
              <a:t>（</a:t>
            </a:r>
            <a:r>
              <a:rPr lang="en-US" altLang="zh-CN" sz="2100" dirty="0">
                <a:solidFill>
                  <a:schemeClr val="accent1"/>
                </a:solidFill>
                <a:cs typeface="+mn-ea"/>
                <a:sym typeface="+mn-lt"/>
              </a:rPr>
              <a:t>Application Level Gateway</a:t>
            </a:r>
            <a:r>
              <a:rPr lang="zh-CN" altLang="en-US" sz="2100" dirty="0">
                <a:solidFill>
                  <a:schemeClr val="accent1"/>
                </a:solidFill>
                <a:cs typeface="+mn-ea"/>
                <a:sym typeface="+mn-lt"/>
              </a:rPr>
              <a:t>）功能</a:t>
            </a:r>
            <a:endParaRPr lang="en-US" altLang="zh-CN" sz="21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6430D53D-C2C3-2B4E-99A6-0EF5412E3C8E}"/>
              </a:ext>
            </a:extLst>
          </p:cNvPr>
          <p:cNvSpPr>
            <a:spLocks noGrp="1"/>
          </p:cNvSpPr>
          <p:nvPr>
            <p:ph type="dt" sz="half" idx="10"/>
          </p:nvPr>
        </p:nvSpPr>
        <p:spPr/>
        <p:txBody>
          <a:bodyPr/>
          <a:lstStyle/>
          <a:p>
            <a:pPr>
              <a:lnSpc>
                <a:spcPct val="120000"/>
              </a:lnSpc>
            </a:pPr>
            <a:fld id="{4DC9A19C-D717-4B5B-A83D-57154C43488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51BA85A5-CEDF-32A5-B55B-F4F70CC8135A}"/>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3FE5D568-9CF0-5867-A9D2-C3C458918294}"/>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122</a:t>
            </a:fld>
            <a:endParaRPr lang="en-US">
              <a:cs typeface="+mn-ea"/>
              <a:sym typeface="+mn-lt"/>
            </a:endParaRPr>
          </a:p>
        </p:txBody>
      </p:sp>
    </p:spTree>
    <p:extLst>
      <p:ext uri="{BB962C8B-B14F-4D97-AF65-F5344CB8AC3E}">
        <p14:creationId xmlns:p14="http://schemas.microsoft.com/office/powerpoint/2010/main" val="26335320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D525F-76C3-694D-D7C9-E50C5D66B209}"/>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交付</a:t>
            </a:r>
          </a:p>
        </p:txBody>
      </p:sp>
      <p:sp>
        <p:nvSpPr>
          <p:cNvPr id="62" name="内容占位符 61">
            <a:extLst>
              <a:ext uri="{FF2B5EF4-FFF2-40B4-BE49-F238E27FC236}">
                <a16:creationId xmlns:a16="http://schemas.microsoft.com/office/drawing/2014/main" id="{45A84F9A-BA63-CD79-D266-15532E4EB275}"/>
              </a:ext>
            </a:extLst>
          </p:cNvPr>
          <p:cNvSpPr>
            <a:spLocks noGrp="1"/>
          </p:cNvSpPr>
          <p:nvPr>
            <p:ph idx="1"/>
          </p:nvPr>
        </p:nvSpPr>
        <p:spPr>
          <a:xfrm>
            <a:off x="660400" y="1548403"/>
            <a:ext cx="5480973" cy="2679608"/>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配置了</a:t>
            </a:r>
            <a:r>
              <a:rPr lang="en-US" altLang="zh-CN" sz="2400" dirty="0">
                <a:solidFill>
                  <a:schemeClr val="accent1"/>
                </a:solidFill>
                <a:cs typeface="+mn-ea"/>
                <a:sym typeface="+mn-lt"/>
              </a:rPr>
              <a:t>IP</a:t>
            </a:r>
            <a:r>
              <a:rPr lang="zh-CN" altLang="en-US" sz="2400" dirty="0">
                <a:solidFill>
                  <a:schemeClr val="accent1"/>
                </a:solidFill>
                <a:cs typeface="+mn-ea"/>
                <a:sym typeface="+mn-lt"/>
              </a:rPr>
              <a:t>地址后，主机之间即可以进行通信</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网络可以用两种不同的方法把一个分组交付到它最后的终点：</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直接交付</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间接交付</a:t>
            </a:r>
            <a:r>
              <a:rPr lang="en-US" altLang="zh-CN" sz="2100" dirty="0">
                <a:solidFill>
                  <a:schemeClr val="accent1"/>
                </a:solidFill>
                <a:cs typeface="+mn-ea"/>
                <a:sym typeface="+mn-lt"/>
              </a:rPr>
              <a:t>(</a:t>
            </a:r>
            <a:r>
              <a:rPr lang="zh-CN" altLang="en-US" sz="2100" dirty="0">
                <a:solidFill>
                  <a:schemeClr val="accent1"/>
                </a:solidFill>
                <a:cs typeface="+mn-ea"/>
                <a:sym typeface="+mn-lt"/>
              </a:rPr>
              <a:t>转发</a:t>
            </a:r>
            <a:r>
              <a:rPr lang="en-US" altLang="zh-CN" sz="2100" dirty="0">
                <a:solidFill>
                  <a:schemeClr val="accent1"/>
                </a:solidFill>
                <a:cs typeface="+mn-ea"/>
                <a:sym typeface="+mn-lt"/>
              </a:rPr>
              <a:t>)</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1E71A2CF-8703-7F26-1952-DAA76E61B417}"/>
              </a:ext>
            </a:extLst>
          </p:cNvPr>
          <p:cNvSpPr>
            <a:spLocks noGrp="1"/>
          </p:cNvSpPr>
          <p:nvPr>
            <p:ph type="dt" sz="half" idx="10"/>
          </p:nvPr>
        </p:nvSpPr>
        <p:spPr/>
        <p:txBody>
          <a:bodyPr/>
          <a:lstStyle/>
          <a:p>
            <a:pPr>
              <a:lnSpc>
                <a:spcPct val="120000"/>
              </a:lnSpc>
            </a:pPr>
            <a:fld id="{F3F0D760-F615-4E8A-95F2-1122484A6BD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52810163-5067-7F66-B5AA-5B755B1B47EF}"/>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332CE395-83FD-B230-A901-D89E014183E5}"/>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123</a:t>
            </a:fld>
            <a:endParaRPr lang="en-US">
              <a:cs typeface="+mn-ea"/>
              <a:sym typeface="+mn-lt"/>
            </a:endParaRPr>
          </a:p>
        </p:txBody>
      </p:sp>
      <p:sp>
        <p:nvSpPr>
          <p:cNvPr id="26" name="弧形 25">
            <a:extLst>
              <a:ext uri="{FF2B5EF4-FFF2-40B4-BE49-F238E27FC236}">
                <a16:creationId xmlns:a16="http://schemas.microsoft.com/office/drawing/2014/main" id="{5927CC29-3493-5113-AD09-5A3ACF4CC8EF}"/>
              </a:ext>
            </a:extLst>
          </p:cNvPr>
          <p:cNvSpPr/>
          <p:nvPr/>
        </p:nvSpPr>
        <p:spPr>
          <a:xfrm rot="7863033">
            <a:off x="7331701" y="547533"/>
            <a:ext cx="1583851" cy="1583851"/>
          </a:xfrm>
          <a:prstGeom prst="arc">
            <a:avLst/>
          </a:prstGeom>
          <a:ln>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grpSp>
        <p:nvGrpSpPr>
          <p:cNvPr id="30" name="组合 29">
            <a:extLst>
              <a:ext uri="{FF2B5EF4-FFF2-40B4-BE49-F238E27FC236}">
                <a16:creationId xmlns:a16="http://schemas.microsoft.com/office/drawing/2014/main" id="{69DEDD18-59F4-D5A1-3C04-333ED745681F}"/>
              </a:ext>
            </a:extLst>
          </p:cNvPr>
          <p:cNvGrpSpPr/>
          <p:nvPr/>
        </p:nvGrpSpPr>
        <p:grpSpPr>
          <a:xfrm>
            <a:off x="6733248" y="1232258"/>
            <a:ext cx="5019824" cy="2310287"/>
            <a:chOff x="6733248" y="1232258"/>
            <a:chExt cx="5019824" cy="2310287"/>
          </a:xfrm>
        </p:grpSpPr>
        <p:pic>
          <p:nvPicPr>
            <p:cNvPr id="10" name="图形 9">
              <a:extLst>
                <a:ext uri="{FF2B5EF4-FFF2-40B4-BE49-F238E27FC236}">
                  <a16:creationId xmlns:a16="http://schemas.microsoft.com/office/drawing/2014/main" id="{B29AA6AC-750A-E349-3C3F-0EA0F118DD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0693" y="3029897"/>
              <a:ext cx="512648" cy="512648"/>
            </a:xfrm>
            <a:prstGeom prst="rect">
              <a:avLst/>
            </a:prstGeom>
          </p:spPr>
        </p:pic>
        <p:pic>
          <p:nvPicPr>
            <p:cNvPr id="11" name="图形 10">
              <a:extLst>
                <a:ext uri="{FF2B5EF4-FFF2-40B4-BE49-F238E27FC236}">
                  <a16:creationId xmlns:a16="http://schemas.microsoft.com/office/drawing/2014/main" id="{4A15BF67-BB1B-1034-D20A-03CEBB64B6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3248" y="1553063"/>
              <a:ext cx="598090" cy="452840"/>
            </a:xfrm>
            <a:prstGeom prst="rect">
              <a:avLst/>
            </a:prstGeom>
          </p:spPr>
        </p:pic>
        <p:sp>
          <p:nvSpPr>
            <p:cNvPr id="12" name="云形 11">
              <a:extLst>
                <a:ext uri="{FF2B5EF4-FFF2-40B4-BE49-F238E27FC236}">
                  <a16:creationId xmlns:a16="http://schemas.microsoft.com/office/drawing/2014/main" id="{C5FBAC52-9E3C-2872-944D-9A9ED30CD416}"/>
                </a:ext>
              </a:extLst>
            </p:cNvPr>
            <p:cNvSpPr/>
            <p:nvPr/>
          </p:nvSpPr>
          <p:spPr>
            <a:xfrm>
              <a:off x="7179698" y="2272251"/>
              <a:ext cx="1921079" cy="757646"/>
            </a:xfrm>
            <a:prstGeom prst="cloud">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lang="zh-CN" altLang="en-US" sz="1600" dirty="0">
                  <a:cs typeface="+mn-ea"/>
                  <a:sym typeface="+mn-lt"/>
                </a:rPr>
                <a:t>网络</a:t>
              </a:r>
            </a:p>
          </p:txBody>
        </p:sp>
        <p:pic>
          <p:nvPicPr>
            <p:cNvPr id="13" name="图形 12">
              <a:extLst>
                <a:ext uri="{FF2B5EF4-FFF2-40B4-BE49-F238E27FC236}">
                  <a16:creationId xmlns:a16="http://schemas.microsoft.com/office/drawing/2014/main" id="{905E6A82-8D29-DD13-4F75-D5D20241F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8927" y="1553063"/>
              <a:ext cx="598090" cy="452840"/>
            </a:xfrm>
            <a:prstGeom prst="rect">
              <a:avLst/>
            </a:prstGeom>
          </p:spPr>
        </p:pic>
        <p:cxnSp>
          <p:nvCxnSpPr>
            <p:cNvPr id="15" name="直接连接符 14">
              <a:extLst>
                <a:ext uri="{FF2B5EF4-FFF2-40B4-BE49-F238E27FC236}">
                  <a16:creationId xmlns:a16="http://schemas.microsoft.com/office/drawing/2014/main" id="{3DE97F2F-A534-B3DF-6277-D5033D1D8C77}"/>
                </a:ext>
              </a:extLst>
            </p:cNvPr>
            <p:cNvCxnSpPr>
              <a:stCxn id="11" idx="2"/>
            </p:cNvCxnSpPr>
            <p:nvPr/>
          </p:nvCxnSpPr>
          <p:spPr>
            <a:xfrm>
              <a:off x="7032293" y="2005903"/>
              <a:ext cx="570289" cy="332348"/>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直接连接符 16">
              <a:extLst>
                <a:ext uri="{FF2B5EF4-FFF2-40B4-BE49-F238E27FC236}">
                  <a16:creationId xmlns:a16="http://schemas.microsoft.com/office/drawing/2014/main" id="{6BA68353-5F36-50BE-0F8F-726AD578AE96}"/>
                </a:ext>
              </a:extLst>
            </p:cNvPr>
            <p:cNvCxnSpPr>
              <a:stCxn id="13" idx="2"/>
            </p:cNvCxnSpPr>
            <p:nvPr/>
          </p:nvCxnSpPr>
          <p:spPr>
            <a:xfrm flipH="1">
              <a:off x="8830491" y="2005903"/>
              <a:ext cx="367481" cy="297514"/>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直接连接符 18">
              <a:extLst>
                <a:ext uri="{FF2B5EF4-FFF2-40B4-BE49-F238E27FC236}">
                  <a16:creationId xmlns:a16="http://schemas.microsoft.com/office/drawing/2014/main" id="{31C1739A-4DDF-59FC-4A03-32A891E35E1B}"/>
                </a:ext>
              </a:extLst>
            </p:cNvPr>
            <p:cNvCxnSpPr>
              <a:stCxn id="10" idx="1"/>
              <a:endCxn id="12" idx="1"/>
            </p:cNvCxnSpPr>
            <p:nvPr/>
          </p:nvCxnSpPr>
          <p:spPr>
            <a:xfrm flipH="1" flipV="1">
              <a:off x="8140238" y="3029090"/>
              <a:ext cx="1100455" cy="257131"/>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直接箭头连接符 20">
              <a:extLst>
                <a:ext uri="{FF2B5EF4-FFF2-40B4-BE49-F238E27FC236}">
                  <a16:creationId xmlns:a16="http://schemas.microsoft.com/office/drawing/2014/main" id="{21F93E85-9D04-1A5C-93E4-7B301BAD9FF2}"/>
                </a:ext>
              </a:extLst>
            </p:cNvPr>
            <p:cNvCxnSpPr>
              <a:stCxn id="10" idx="3"/>
            </p:cNvCxnSpPr>
            <p:nvPr/>
          </p:nvCxnSpPr>
          <p:spPr>
            <a:xfrm>
              <a:off x="9753341" y="3286221"/>
              <a:ext cx="309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70DED07-032F-EF55-45A8-02EE54BF78F1}"/>
                </a:ext>
              </a:extLst>
            </p:cNvPr>
            <p:cNvSpPr txBox="1"/>
            <p:nvPr/>
          </p:nvSpPr>
          <p:spPr>
            <a:xfrm>
              <a:off x="9721747" y="2906553"/>
              <a:ext cx="2031325" cy="362343"/>
            </a:xfrm>
            <a:prstGeom prst="rect">
              <a:avLst/>
            </a:prstGeom>
            <a:noFill/>
          </p:spPr>
          <p:txBody>
            <a:bodyPr wrap="none" rtlCol="0">
              <a:spAutoFit/>
            </a:bodyPr>
            <a:lstStyle/>
            <a:p>
              <a:pPr>
                <a:lnSpc>
                  <a:spcPct val="120000"/>
                </a:lnSpc>
              </a:pPr>
              <a:r>
                <a:rPr lang="zh-CN" altLang="en-US" sz="1600" dirty="0">
                  <a:cs typeface="+mn-ea"/>
                  <a:sym typeface="+mn-lt"/>
                </a:rPr>
                <a:t>到因特网的其余部分</a:t>
              </a:r>
            </a:p>
          </p:txBody>
        </p:sp>
        <p:sp>
          <p:nvSpPr>
            <p:cNvPr id="23" name="文本框 22">
              <a:extLst>
                <a:ext uri="{FF2B5EF4-FFF2-40B4-BE49-F238E27FC236}">
                  <a16:creationId xmlns:a16="http://schemas.microsoft.com/office/drawing/2014/main" id="{7DB35F88-2B9B-742D-B59B-972299D4F72B}"/>
                </a:ext>
              </a:extLst>
            </p:cNvPr>
            <p:cNvSpPr txBox="1"/>
            <p:nvPr/>
          </p:nvSpPr>
          <p:spPr>
            <a:xfrm>
              <a:off x="6736303" y="1232258"/>
              <a:ext cx="595035" cy="362343"/>
            </a:xfrm>
            <a:prstGeom prst="rect">
              <a:avLst/>
            </a:prstGeom>
            <a:noFill/>
          </p:spPr>
          <p:txBody>
            <a:bodyPr wrap="none" rtlCol="0">
              <a:spAutoFit/>
            </a:bodyPr>
            <a:lstStyle/>
            <a:p>
              <a:pPr>
                <a:lnSpc>
                  <a:spcPct val="120000"/>
                </a:lnSpc>
              </a:pPr>
              <a:r>
                <a:rPr lang="zh-CN" altLang="en-US" sz="1600" dirty="0">
                  <a:cs typeface="+mn-ea"/>
                  <a:sym typeface="+mn-lt"/>
                </a:rPr>
                <a:t>主机</a:t>
              </a:r>
            </a:p>
          </p:txBody>
        </p:sp>
        <p:sp>
          <p:nvSpPr>
            <p:cNvPr id="24" name="文本框 23">
              <a:extLst>
                <a:ext uri="{FF2B5EF4-FFF2-40B4-BE49-F238E27FC236}">
                  <a16:creationId xmlns:a16="http://schemas.microsoft.com/office/drawing/2014/main" id="{D1BFC701-019F-2CC7-2464-67CC12F414DC}"/>
                </a:ext>
              </a:extLst>
            </p:cNvPr>
            <p:cNvSpPr txBox="1"/>
            <p:nvPr/>
          </p:nvSpPr>
          <p:spPr>
            <a:xfrm>
              <a:off x="8901982" y="1232258"/>
              <a:ext cx="595035" cy="362343"/>
            </a:xfrm>
            <a:prstGeom prst="rect">
              <a:avLst/>
            </a:prstGeom>
            <a:noFill/>
          </p:spPr>
          <p:txBody>
            <a:bodyPr wrap="none" rtlCol="0">
              <a:spAutoFit/>
            </a:bodyPr>
            <a:lstStyle/>
            <a:p>
              <a:pPr>
                <a:lnSpc>
                  <a:spcPct val="120000"/>
                </a:lnSpc>
              </a:pPr>
              <a:r>
                <a:rPr lang="zh-CN" altLang="en-US" sz="1600" dirty="0">
                  <a:cs typeface="+mn-ea"/>
                  <a:sym typeface="+mn-lt"/>
                </a:rPr>
                <a:t>主机</a:t>
              </a:r>
            </a:p>
          </p:txBody>
        </p:sp>
        <p:sp>
          <p:nvSpPr>
            <p:cNvPr id="27" name="文本框 26">
              <a:extLst>
                <a:ext uri="{FF2B5EF4-FFF2-40B4-BE49-F238E27FC236}">
                  <a16:creationId xmlns:a16="http://schemas.microsoft.com/office/drawing/2014/main" id="{2DCF6232-D935-F6CD-126D-3E0B5F3D854E}"/>
                </a:ext>
              </a:extLst>
            </p:cNvPr>
            <p:cNvSpPr txBox="1"/>
            <p:nvPr/>
          </p:nvSpPr>
          <p:spPr>
            <a:xfrm>
              <a:off x="7665826" y="1676293"/>
              <a:ext cx="1005403" cy="362343"/>
            </a:xfrm>
            <a:prstGeom prst="rect">
              <a:avLst/>
            </a:prstGeom>
            <a:noFill/>
          </p:spPr>
          <p:txBody>
            <a:bodyPr wrap="none" rtlCol="0">
              <a:spAutoFit/>
            </a:bodyPr>
            <a:lstStyle/>
            <a:p>
              <a:pPr>
                <a:lnSpc>
                  <a:spcPct val="120000"/>
                </a:lnSpc>
              </a:pPr>
              <a:r>
                <a:rPr lang="zh-CN" altLang="en-US" sz="1600" dirty="0">
                  <a:cs typeface="+mn-ea"/>
                  <a:sym typeface="+mn-lt"/>
                </a:rPr>
                <a:t>直接交付</a:t>
              </a:r>
            </a:p>
          </p:txBody>
        </p:sp>
        <p:sp>
          <p:nvSpPr>
            <p:cNvPr id="28" name="文本框 27">
              <a:extLst>
                <a:ext uri="{FF2B5EF4-FFF2-40B4-BE49-F238E27FC236}">
                  <a16:creationId xmlns:a16="http://schemas.microsoft.com/office/drawing/2014/main" id="{0BCF229B-63E8-7C44-2438-A26663D23A32}"/>
                </a:ext>
              </a:extLst>
            </p:cNvPr>
            <p:cNvSpPr txBox="1"/>
            <p:nvPr/>
          </p:nvSpPr>
          <p:spPr>
            <a:xfrm>
              <a:off x="9593569" y="2327105"/>
              <a:ext cx="1005403" cy="362343"/>
            </a:xfrm>
            <a:prstGeom prst="rect">
              <a:avLst/>
            </a:prstGeom>
            <a:noFill/>
          </p:spPr>
          <p:txBody>
            <a:bodyPr wrap="none" rtlCol="0">
              <a:spAutoFit/>
            </a:bodyPr>
            <a:lstStyle/>
            <a:p>
              <a:pPr>
                <a:lnSpc>
                  <a:spcPct val="120000"/>
                </a:lnSpc>
              </a:pPr>
              <a:r>
                <a:rPr lang="zh-CN" altLang="en-US" sz="1600" dirty="0">
                  <a:cs typeface="+mn-ea"/>
                  <a:sym typeface="+mn-lt"/>
                </a:rPr>
                <a:t>直接交付</a:t>
              </a:r>
            </a:p>
          </p:txBody>
        </p:sp>
        <p:sp>
          <p:nvSpPr>
            <p:cNvPr id="29" name="弧形 28">
              <a:extLst>
                <a:ext uri="{FF2B5EF4-FFF2-40B4-BE49-F238E27FC236}">
                  <a16:creationId xmlns:a16="http://schemas.microsoft.com/office/drawing/2014/main" id="{0B1B25FA-5F7A-E16E-1499-B2D54FB93263}"/>
                </a:ext>
              </a:extLst>
            </p:cNvPr>
            <p:cNvSpPr/>
            <p:nvPr/>
          </p:nvSpPr>
          <p:spPr>
            <a:xfrm rot="2451162">
              <a:off x="8560367" y="2038639"/>
              <a:ext cx="1080820" cy="1080820"/>
            </a:xfrm>
            <a:prstGeom prst="arc">
              <a:avLst/>
            </a:prstGeom>
            <a:ln>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grpSp>
      <p:grpSp>
        <p:nvGrpSpPr>
          <p:cNvPr id="61" name="组合 60">
            <a:extLst>
              <a:ext uri="{FF2B5EF4-FFF2-40B4-BE49-F238E27FC236}">
                <a16:creationId xmlns:a16="http://schemas.microsoft.com/office/drawing/2014/main" id="{3B0337B3-D496-E307-49BD-029E06E06444}"/>
              </a:ext>
            </a:extLst>
          </p:cNvPr>
          <p:cNvGrpSpPr/>
          <p:nvPr/>
        </p:nvGrpSpPr>
        <p:grpSpPr>
          <a:xfrm>
            <a:off x="728487" y="3433349"/>
            <a:ext cx="10716808" cy="2589959"/>
            <a:chOff x="728487" y="3433349"/>
            <a:chExt cx="10716808" cy="2589959"/>
          </a:xfrm>
        </p:grpSpPr>
        <p:pic>
          <p:nvPicPr>
            <p:cNvPr id="31" name="图形 30">
              <a:extLst>
                <a:ext uri="{FF2B5EF4-FFF2-40B4-BE49-F238E27FC236}">
                  <a16:creationId xmlns:a16="http://schemas.microsoft.com/office/drawing/2014/main" id="{F7B3F90F-7707-2129-8585-9D74473CE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8489" y="4752577"/>
              <a:ext cx="512648" cy="512648"/>
            </a:xfrm>
            <a:prstGeom prst="rect">
              <a:avLst/>
            </a:prstGeom>
          </p:spPr>
        </p:pic>
        <p:pic>
          <p:nvPicPr>
            <p:cNvPr id="32" name="图形 31">
              <a:extLst>
                <a:ext uri="{FF2B5EF4-FFF2-40B4-BE49-F238E27FC236}">
                  <a16:creationId xmlns:a16="http://schemas.microsoft.com/office/drawing/2014/main" id="{5D0D17FD-CE95-E111-A23D-1E32080C6E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9927" y="4781112"/>
              <a:ext cx="598090" cy="452840"/>
            </a:xfrm>
            <a:prstGeom prst="rect">
              <a:avLst/>
            </a:prstGeom>
          </p:spPr>
        </p:pic>
        <p:sp>
          <p:nvSpPr>
            <p:cNvPr id="33" name="云形 32">
              <a:extLst>
                <a:ext uri="{FF2B5EF4-FFF2-40B4-BE49-F238E27FC236}">
                  <a16:creationId xmlns:a16="http://schemas.microsoft.com/office/drawing/2014/main" id="{81ED1F21-B0C4-4531-47E3-2C5B91CA5CC7}"/>
                </a:ext>
              </a:extLst>
            </p:cNvPr>
            <p:cNvSpPr/>
            <p:nvPr/>
          </p:nvSpPr>
          <p:spPr>
            <a:xfrm>
              <a:off x="2338551" y="4749840"/>
              <a:ext cx="1306805" cy="515385"/>
            </a:xfrm>
            <a:prstGeom prst="cloud">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lang="zh-CN" altLang="en-US" sz="1600" dirty="0">
                  <a:cs typeface="+mn-ea"/>
                  <a:sym typeface="+mn-lt"/>
                </a:rPr>
                <a:t>网络</a:t>
              </a:r>
            </a:p>
          </p:txBody>
        </p:sp>
        <p:sp>
          <p:nvSpPr>
            <p:cNvPr id="34" name="云形 33">
              <a:extLst>
                <a:ext uri="{FF2B5EF4-FFF2-40B4-BE49-F238E27FC236}">
                  <a16:creationId xmlns:a16="http://schemas.microsoft.com/office/drawing/2014/main" id="{A006DEA1-6697-F987-EC85-1AB3FA10F9E4}"/>
                </a:ext>
              </a:extLst>
            </p:cNvPr>
            <p:cNvSpPr/>
            <p:nvPr/>
          </p:nvSpPr>
          <p:spPr>
            <a:xfrm>
              <a:off x="5364270" y="4749840"/>
              <a:ext cx="1306805" cy="515385"/>
            </a:xfrm>
            <a:prstGeom prst="cloud">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lang="zh-CN" altLang="en-US" sz="1600" dirty="0">
                  <a:cs typeface="+mn-ea"/>
                  <a:sym typeface="+mn-lt"/>
                </a:rPr>
                <a:t>网络</a:t>
              </a:r>
            </a:p>
          </p:txBody>
        </p:sp>
        <p:sp>
          <p:nvSpPr>
            <p:cNvPr id="35" name="云形 34">
              <a:extLst>
                <a:ext uri="{FF2B5EF4-FFF2-40B4-BE49-F238E27FC236}">
                  <a16:creationId xmlns:a16="http://schemas.microsoft.com/office/drawing/2014/main" id="{FCE5EE58-FC22-F2C0-663E-E65A11E96CD6}"/>
                </a:ext>
              </a:extLst>
            </p:cNvPr>
            <p:cNvSpPr/>
            <p:nvPr/>
          </p:nvSpPr>
          <p:spPr>
            <a:xfrm>
              <a:off x="8389989" y="4749840"/>
              <a:ext cx="1306805" cy="515385"/>
            </a:xfrm>
            <a:prstGeom prst="cloud">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lang="zh-CN" altLang="en-US" sz="1600" dirty="0">
                  <a:cs typeface="+mn-ea"/>
                  <a:sym typeface="+mn-lt"/>
                </a:rPr>
                <a:t>网络</a:t>
              </a:r>
            </a:p>
          </p:txBody>
        </p:sp>
        <p:pic>
          <p:nvPicPr>
            <p:cNvPr id="36" name="图形 35">
              <a:extLst>
                <a:ext uri="{FF2B5EF4-FFF2-40B4-BE49-F238E27FC236}">
                  <a16:creationId xmlns:a16="http://schemas.microsoft.com/office/drawing/2014/main" id="{E364D131-DC46-73DA-0368-A682588B0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4208" y="4752577"/>
              <a:ext cx="512648" cy="512648"/>
            </a:xfrm>
            <a:prstGeom prst="rect">
              <a:avLst/>
            </a:prstGeom>
          </p:spPr>
        </p:pic>
        <p:pic>
          <p:nvPicPr>
            <p:cNvPr id="37" name="图形 36">
              <a:extLst>
                <a:ext uri="{FF2B5EF4-FFF2-40B4-BE49-F238E27FC236}">
                  <a16:creationId xmlns:a16="http://schemas.microsoft.com/office/drawing/2014/main" id="{48788F8F-A92D-B514-DF32-2DEFA69234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7328" y="4781112"/>
              <a:ext cx="598090" cy="452840"/>
            </a:xfrm>
            <a:prstGeom prst="rect">
              <a:avLst/>
            </a:prstGeom>
          </p:spPr>
        </p:pic>
        <p:sp>
          <p:nvSpPr>
            <p:cNvPr id="38" name="文本框 37">
              <a:extLst>
                <a:ext uri="{FF2B5EF4-FFF2-40B4-BE49-F238E27FC236}">
                  <a16:creationId xmlns:a16="http://schemas.microsoft.com/office/drawing/2014/main" id="{81AC2377-C2F0-4980-7729-15A2C0388A51}"/>
                </a:ext>
              </a:extLst>
            </p:cNvPr>
            <p:cNvSpPr txBox="1"/>
            <p:nvPr/>
          </p:nvSpPr>
          <p:spPr>
            <a:xfrm>
              <a:off x="728487" y="4417915"/>
              <a:ext cx="1415772" cy="362343"/>
            </a:xfrm>
            <a:prstGeom prst="rect">
              <a:avLst/>
            </a:prstGeom>
            <a:noFill/>
          </p:spPr>
          <p:txBody>
            <a:bodyPr wrap="none" rtlCol="0">
              <a:spAutoFit/>
            </a:bodyPr>
            <a:lstStyle/>
            <a:p>
              <a:pPr>
                <a:lnSpc>
                  <a:spcPct val="120000"/>
                </a:lnSpc>
              </a:pPr>
              <a:r>
                <a:rPr lang="zh-CN" altLang="en-US" sz="1600" dirty="0">
                  <a:cs typeface="+mn-ea"/>
                  <a:sym typeface="+mn-lt"/>
                </a:rPr>
                <a:t>主机（源点）</a:t>
              </a:r>
            </a:p>
          </p:txBody>
        </p:sp>
        <p:sp>
          <p:nvSpPr>
            <p:cNvPr id="39" name="文本框 38">
              <a:extLst>
                <a:ext uri="{FF2B5EF4-FFF2-40B4-BE49-F238E27FC236}">
                  <a16:creationId xmlns:a16="http://schemas.microsoft.com/office/drawing/2014/main" id="{D4930684-6597-9C61-AA13-334009A739BF}"/>
                </a:ext>
              </a:extLst>
            </p:cNvPr>
            <p:cNvSpPr txBox="1"/>
            <p:nvPr/>
          </p:nvSpPr>
          <p:spPr>
            <a:xfrm>
              <a:off x="10029523" y="4417915"/>
              <a:ext cx="1415772" cy="362343"/>
            </a:xfrm>
            <a:prstGeom prst="rect">
              <a:avLst/>
            </a:prstGeom>
            <a:noFill/>
          </p:spPr>
          <p:txBody>
            <a:bodyPr wrap="none" rtlCol="0">
              <a:spAutoFit/>
            </a:bodyPr>
            <a:lstStyle/>
            <a:p>
              <a:pPr>
                <a:lnSpc>
                  <a:spcPct val="120000"/>
                </a:lnSpc>
              </a:pPr>
              <a:r>
                <a:rPr lang="zh-CN" altLang="en-US" sz="1600" dirty="0">
                  <a:cs typeface="+mn-ea"/>
                  <a:sym typeface="+mn-lt"/>
                </a:rPr>
                <a:t>主机（终点）</a:t>
              </a:r>
            </a:p>
          </p:txBody>
        </p:sp>
        <p:cxnSp>
          <p:nvCxnSpPr>
            <p:cNvPr id="41" name="直接连接符 40">
              <a:extLst>
                <a:ext uri="{FF2B5EF4-FFF2-40B4-BE49-F238E27FC236}">
                  <a16:creationId xmlns:a16="http://schemas.microsoft.com/office/drawing/2014/main" id="{2129745E-A3C8-4102-C133-731A630425A1}"/>
                </a:ext>
              </a:extLst>
            </p:cNvPr>
            <p:cNvCxnSpPr>
              <a:stCxn id="37" idx="3"/>
              <a:endCxn id="33" idx="2"/>
            </p:cNvCxnSpPr>
            <p:nvPr/>
          </p:nvCxnSpPr>
          <p:spPr>
            <a:xfrm>
              <a:off x="1735418" y="5007532"/>
              <a:ext cx="607187" cy="1"/>
            </a:xfrm>
            <a:prstGeom prst="line">
              <a:avLst/>
            </a:prstGeom>
          </p:spPr>
          <p:style>
            <a:lnRef idx="3">
              <a:schemeClr val="accent4"/>
            </a:lnRef>
            <a:fillRef idx="0">
              <a:schemeClr val="accent4"/>
            </a:fillRef>
            <a:effectRef idx="2">
              <a:schemeClr val="accent4"/>
            </a:effectRef>
            <a:fontRef idx="minor">
              <a:schemeClr val="tx1"/>
            </a:fontRef>
          </p:style>
        </p:cxnSp>
        <p:cxnSp>
          <p:nvCxnSpPr>
            <p:cNvPr id="43" name="直接连接符 42">
              <a:extLst>
                <a:ext uri="{FF2B5EF4-FFF2-40B4-BE49-F238E27FC236}">
                  <a16:creationId xmlns:a16="http://schemas.microsoft.com/office/drawing/2014/main" id="{1045AFD9-ED6B-AB62-5EE9-5261C16F5503}"/>
                </a:ext>
              </a:extLst>
            </p:cNvPr>
            <p:cNvCxnSpPr>
              <a:stCxn id="33" idx="0"/>
              <a:endCxn id="31" idx="1"/>
            </p:cNvCxnSpPr>
            <p:nvPr/>
          </p:nvCxnSpPr>
          <p:spPr>
            <a:xfrm>
              <a:off x="3644267" y="5007533"/>
              <a:ext cx="604222" cy="1368"/>
            </a:xfrm>
            <a:prstGeom prst="line">
              <a:avLst/>
            </a:prstGeom>
          </p:spPr>
          <p:style>
            <a:lnRef idx="3">
              <a:schemeClr val="accent4"/>
            </a:lnRef>
            <a:fillRef idx="0">
              <a:schemeClr val="accent4"/>
            </a:fillRef>
            <a:effectRef idx="2">
              <a:schemeClr val="accent4"/>
            </a:effectRef>
            <a:fontRef idx="minor">
              <a:schemeClr val="tx1"/>
            </a:fontRef>
          </p:style>
        </p:cxnSp>
        <p:cxnSp>
          <p:nvCxnSpPr>
            <p:cNvPr id="45" name="直接连接符 44">
              <a:extLst>
                <a:ext uri="{FF2B5EF4-FFF2-40B4-BE49-F238E27FC236}">
                  <a16:creationId xmlns:a16="http://schemas.microsoft.com/office/drawing/2014/main" id="{44266DF8-DE24-27B2-0DC3-937FD6A5368F}"/>
                </a:ext>
              </a:extLst>
            </p:cNvPr>
            <p:cNvCxnSpPr>
              <a:stCxn id="31" idx="3"/>
              <a:endCxn id="34" idx="2"/>
            </p:cNvCxnSpPr>
            <p:nvPr/>
          </p:nvCxnSpPr>
          <p:spPr>
            <a:xfrm flipV="1">
              <a:off x="4761137" y="5007533"/>
              <a:ext cx="607187" cy="1368"/>
            </a:xfrm>
            <a:prstGeom prst="line">
              <a:avLst/>
            </a:prstGeom>
          </p:spPr>
          <p:style>
            <a:lnRef idx="3">
              <a:schemeClr val="accent4"/>
            </a:lnRef>
            <a:fillRef idx="0">
              <a:schemeClr val="accent4"/>
            </a:fillRef>
            <a:effectRef idx="2">
              <a:schemeClr val="accent4"/>
            </a:effectRef>
            <a:fontRef idx="minor">
              <a:schemeClr val="tx1"/>
            </a:fontRef>
          </p:style>
        </p:cxnSp>
        <p:cxnSp>
          <p:nvCxnSpPr>
            <p:cNvPr id="47" name="直接连接符 46">
              <a:extLst>
                <a:ext uri="{FF2B5EF4-FFF2-40B4-BE49-F238E27FC236}">
                  <a16:creationId xmlns:a16="http://schemas.microsoft.com/office/drawing/2014/main" id="{504B3646-CF41-D073-2C98-474F69C08E60}"/>
                </a:ext>
              </a:extLst>
            </p:cNvPr>
            <p:cNvCxnSpPr>
              <a:stCxn id="34" idx="0"/>
              <a:endCxn id="36" idx="1"/>
            </p:cNvCxnSpPr>
            <p:nvPr/>
          </p:nvCxnSpPr>
          <p:spPr>
            <a:xfrm>
              <a:off x="6669986" y="5007533"/>
              <a:ext cx="604222" cy="1368"/>
            </a:xfrm>
            <a:prstGeom prst="line">
              <a:avLst/>
            </a:prstGeom>
          </p:spPr>
          <p:style>
            <a:lnRef idx="3">
              <a:schemeClr val="accent4"/>
            </a:lnRef>
            <a:fillRef idx="0">
              <a:schemeClr val="accent4"/>
            </a:fillRef>
            <a:effectRef idx="2">
              <a:schemeClr val="accent4"/>
            </a:effectRef>
            <a:fontRef idx="minor">
              <a:schemeClr val="tx1"/>
            </a:fontRef>
          </p:style>
        </p:cxnSp>
        <p:cxnSp>
          <p:nvCxnSpPr>
            <p:cNvPr id="49" name="直接连接符 48">
              <a:extLst>
                <a:ext uri="{FF2B5EF4-FFF2-40B4-BE49-F238E27FC236}">
                  <a16:creationId xmlns:a16="http://schemas.microsoft.com/office/drawing/2014/main" id="{536E9ED2-EED6-841C-F720-F4C43AAC96CE}"/>
                </a:ext>
              </a:extLst>
            </p:cNvPr>
            <p:cNvCxnSpPr>
              <a:stCxn id="36" idx="3"/>
              <a:endCxn id="35" idx="2"/>
            </p:cNvCxnSpPr>
            <p:nvPr/>
          </p:nvCxnSpPr>
          <p:spPr>
            <a:xfrm flipV="1">
              <a:off x="7786856" y="5007533"/>
              <a:ext cx="607187" cy="1368"/>
            </a:xfrm>
            <a:prstGeom prst="line">
              <a:avLst/>
            </a:prstGeom>
          </p:spPr>
          <p:style>
            <a:lnRef idx="3">
              <a:schemeClr val="accent4"/>
            </a:lnRef>
            <a:fillRef idx="0">
              <a:schemeClr val="accent4"/>
            </a:fillRef>
            <a:effectRef idx="2">
              <a:schemeClr val="accent4"/>
            </a:effectRef>
            <a:fontRef idx="minor">
              <a:schemeClr val="tx1"/>
            </a:fontRef>
          </p:style>
        </p:cxnSp>
        <p:cxnSp>
          <p:nvCxnSpPr>
            <p:cNvPr id="51" name="直接连接符 50">
              <a:extLst>
                <a:ext uri="{FF2B5EF4-FFF2-40B4-BE49-F238E27FC236}">
                  <a16:creationId xmlns:a16="http://schemas.microsoft.com/office/drawing/2014/main" id="{F1E85AC2-E59F-BACF-6355-C528E326663E}"/>
                </a:ext>
              </a:extLst>
            </p:cNvPr>
            <p:cNvCxnSpPr>
              <a:stCxn id="35" idx="0"/>
              <a:endCxn id="32" idx="1"/>
            </p:cNvCxnSpPr>
            <p:nvPr/>
          </p:nvCxnSpPr>
          <p:spPr>
            <a:xfrm flipV="1">
              <a:off x="9695705" y="5007532"/>
              <a:ext cx="604222" cy="1"/>
            </a:xfrm>
            <a:prstGeom prst="line">
              <a:avLst/>
            </a:prstGeom>
          </p:spPr>
          <p:style>
            <a:lnRef idx="3">
              <a:schemeClr val="accent4"/>
            </a:lnRef>
            <a:fillRef idx="0">
              <a:schemeClr val="accent4"/>
            </a:fillRef>
            <a:effectRef idx="2">
              <a:schemeClr val="accent4"/>
            </a:effectRef>
            <a:fontRef idx="minor">
              <a:schemeClr val="tx1"/>
            </a:fontRef>
          </p:style>
        </p:cxnSp>
        <p:sp>
          <p:nvSpPr>
            <p:cNvPr id="53" name="文本框 52">
              <a:extLst>
                <a:ext uri="{FF2B5EF4-FFF2-40B4-BE49-F238E27FC236}">
                  <a16:creationId xmlns:a16="http://schemas.microsoft.com/office/drawing/2014/main" id="{537A5BD2-7322-5178-A30F-4EE82804F88B}"/>
                </a:ext>
              </a:extLst>
            </p:cNvPr>
            <p:cNvSpPr txBox="1"/>
            <p:nvPr/>
          </p:nvSpPr>
          <p:spPr>
            <a:xfrm>
              <a:off x="4098516" y="4417915"/>
              <a:ext cx="800219" cy="362343"/>
            </a:xfrm>
            <a:prstGeom prst="rect">
              <a:avLst/>
            </a:prstGeom>
            <a:noFill/>
          </p:spPr>
          <p:txBody>
            <a:bodyPr wrap="none" rtlCol="0">
              <a:spAutoFit/>
            </a:bodyPr>
            <a:lstStyle/>
            <a:p>
              <a:pPr>
                <a:lnSpc>
                  <a:spcPct val="120000"/>
                </a:lnSpc>
              </a:pPr>
              <a:r>
                <a:rPr lang="zh-CN" altLang="en-US" sz="1600" dirty="0">
                  <a:cs typeface="+mn-ea"/>
                  <a:sym typeface="+mn-lt"/>
                </a:rPr>
                <a:t>路由器</a:t>
              </a:r>
            </a:p>
          </p:txBody>
        </p:sp>
        <p:sp>
          <p:nvSpPr>
            <p:cNvPr id="54" name="文本框 53">
              <a:extLst>
                <a:ext uri="{FF2B5EF4-FFF2-40B4-BE49-F238E27FC236}">
                  <a16:creationId xmlns:a16="http://schemas.microsoft.com/office/drawing/2014/main" id="{508BB1D5-9519-E5CA-F5AE-67A6FEEB55D9}"/>
                </a:ext>
              </a:extLst>
            </p:cNvPr>
            <p:cNvSpPr txBox="1"/>
            <p:nvPr/>
          </p:nvSpPr>
          <p:spPr>
            <a:xfrm>
              <a:off x="7130422" y="4417915"/>
              <a:ext cx="800219" cy="362343"/>
            </a:xfrm>
            <a:prstGeom prst="rect">
              <a:avLst/>
            </a:prstGeom>
            <a:noFill/>
          </p:spPr>
          <p:txBody>
            <a:bodyPr wrap="none" rtlCol="0">
              <a:spAutoFit/>
            </a:bodyPr>
            <a:lstStyle/>
            <a:p>
              <a:pPr>
                <a:lnSpc>
                  <a:spcPct val="120000"/>
                </a:lnSpc>
              </a:pPr>
              <a:r>
                <a:rPr lang="zh-CN" altLang="en-US" sz="1600" dirty="0">
                  <a:cs typeface="+mn-ea"/>
                  <a:sym typeface="+mn-lt"/>
                </a:rPr>
                <a:t>路由器</a:t>
              </a:r>
            </a:p>
          </p:txBody>
        </p:sp>
        <p:sp>
          <p:nvSpPr>
            <p:cNvPr id="55" name="弧形 54">
              <a:extLst>
                <a:ext uri="{FF2B5EF4-FFF2-40B4-BE49-F238E27FC236}">
                  <a16:creationId xmlns:a16="http://schemas.microsoft.com/office/drawing/2014/main" id="{AA89EA7F-9F29-D325-9EDB-325DC98D8567}"/>
                </a:ext>
              </a:extLst>
            </p:cNvPr>
            <p:cNvSpPr/>
            <p:nvPr/>
          </p:nvSpPr>
          <p:spPr>
            <a:xfrm rot="7863033">
              <a:off x="1855180" y="3433349"/>
              <a:ext cx="2224109" cy="2224109"/>
            </a:xfrm>
            <a:prstGeom prst="arc">
              <a:avLst/>
            </a:prstGeom>
            <a:ln>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56" name="弧形 55">
              <a:extLst>
                <a:ext uri="{FF2B5EF4-FFF2-40B4-BE49-F238E27FC236}">
                  <a16:creationId xmlns:a16="http://schemas.microsoft.com/office/drawing/2014/main" id="{18B41A92-39A8-65AB-4E42-1A410C255DF9}"/>
                </a:ext>
              </a:extLst>
            </p:cNvPr>
            <p:cNvSpPr/>
            <p:nvPr/>
          </p:nvSpPr>
          <p:spPr>
            <a:xfrm rot="7863033">
              <a:off x="4878747" y="3433349"/>
              <a:ext cx="2224109" cy="2224109"/>
            </a:xfrm>
            <a:prstGeom prst="arc">
              <a:avLst/>
            </a:prstGeom>
            <a:ln>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57" name="弧形 56">
              <a:extLst>
                <a:ext uri="{FF2B5EF4-FFF2-40B4-BE49-F238E27FC236}">
                  <a16:creationId xmlns:a16="http://schemas.microsoft.com/office/drawing/2014/main" id="{CE4C14D8-EFE3-20D0-07C5-42351B2BE1A0}"/>
                </a:ext>
              </a:extLst>
            </p:cNvPr>
            <p:cNvSpPr/>
            <p:nvPr/>
          </p:nvSpPr>
          <p:spPr>
            <a:xfrm rot="7863033">
              <a:off x="7917969" y="3433349"/>
              <a:ext cx="2224109" cy="2224109"/>
            </a:xfrm>
            <a:prstGeom prst="arc">
              <a:avLst/>
            </a:prstGeom>
            <a:ln>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58" name="文本框 57">
              <a:extLst>
                <a:ext uri="{FF2B5EF4-FFF2-40B4-BE49-F238E27FC236}">
                  <a16:creationId xmlns:a16="http://schemas.microsoft.com/office/drawing/2014/main" id="{CC4373D9-2D59-EEBD-3FB9-3E0F74657E12}"/>
                </a:ext>
              </a:extLst>
            </p:cNvPr>
            <p:cNvSpPr txBox="1"/>
            <p:nvPr/>
          </p:nvSpPr>
          <p:spPr>
            <a:xfrm>
              <a:off x="8598075" y="5660965"/>
              <a:ext cx="1005403" cy="362343"/>
            </a:xfrm>
            <a:prstGeom prst="rect">
              <a:avLst/>
            </a:prstGeom>
            <a:noFill/>
          </p:spPr>
          <p:txBody>
            <a:bodyPr wrap="none" rtlCol="0">
              <a:spAutoFit/>
            </a:bodyPr>
            <a:lstStyle/>
            <a:p>
              <a:pPr>
                <a:lnSpc>
                  <a:spcPct val="120000"/>
                </a:lnSpc>
              </a:pPr>
              <a:r>
                <a:rPr lang="zh-CN" altLang="en-US" sz="1600" dirty="0">
                  <a:cs typeface="+mn-ea"/>
                  <a:sym typeface="+mn-lt"/>
                </a:rPr>
                <a:t>直接交付</a:t>
              </a:r>
            </a:p>
          </p:txBody>
        </p:sp>
        <p:sp>
          <p:nvSpPr>
            <p:cNvPr id="59" name="文本框 58">
              <a:extLst>
                <a:ext uri="{FF2B5EF4-FFF2-40B4-BE49-F238E27FC236}">
                  <a16:creationId xmlns:a16="http://schemas.microsoft.com/office/drawing/2014/main" id="{0AE171E8-F73B-A69F-EAD3-AF2332B91430}"/>
                </a:ext>
              </a:extLst>
            </p:cNvPr>
            <p:cNvSpPr txBox="1"/>
            <p:nvPr/>
          </p:nvSpPr>
          <p:spPr>
            <a:xfrm>
              <a:off x="5586948" y="5660965"/>
              <a:ext cx="1005403" cy="362343"/>
            </a:xfrm>
            <a:prstGeom prst="rect">
              <a:avLst/>
            </a:prstGeom>
            <a:noFill/>
          </p:spPr>
          <p:txBody>
            <a:bodyPr wrap="none" rtlCol="0">
              <a:spAutoFit/>
            </a:bodyPr>
            <a:lstStyle/>
            <a:p>
              <a:pPr>
                <a:lnSpc>
                  <a:spcPct val="120000"/>
                </a:lnSpc>
              </a:pPr>
              <a:r>
                <a:rPr lang="zh-CN" altLang="en-US" sz="1600" dirty="0">
                  <a:cs typeface="+mn-ea"/>
                  <a:sym typeface="+mn-lt"/>
                </a:rPr>
                <a:t>间接交付</a:t>
              </a:r>
            </a:p>
          </p:txBody>
        </p:sp>
        <p:sp>
          <p:nvSpPr>
            <p:cNvPr id="60" name="文本框 59">
              <a:extLst>
                <a:ext uri="{FF2B5EF4-FFF2-40B4-BE49-F238E27FC236}">
                  <a16:creationId xmlns:a16="http://schemas.microsoft.com/office/drawing/2014/main" id="{C4454BF1-11AB-702E-6AB8-5F3DA2002F7F}"/>
                </a:ext>
              </a:extLst>
            </p:cNvPr>
            <p:cNvSpPr txBox="1"/>
            <p:nvPr/>
          </p:nvSpPr>
          <p:spPr>
            <a:xfrm>
              <a:off x="2468293" y="5660965"/>
              <a:ext cx="1005403" cy="362343"/>
            </a:xfrm>
            <a:prstGeom prst="rect">
              <a:avLst/>
            </a:prstGeom>
            <a:noFill/>
          </p:spPr>
          <p:txBody>
            <a:bodyPr wrap="none" rtlCol="0">
              <a:spAutoFit/>
            </a:bodyPr>
            <a:lstStyle/>
            <a:p>
              <a:pPr>
                <a:lnSpc>
                  <a:spcPct val="120000"/>
                </a:lnSpc>
              </a:pPr>
              <a:r>
                <a:rPr lang="zh-CN" altLang="en-US" sz="1600" dirty="0">
                  <a:cs typeface="+mn-ea"/>
                  <a:sym typeface="+mn-lt"/>
                </a:rPr>
                <a:t>间接交付</a:t>
              </a:r>
            </a:p>
          </p:txBody>
        </p:sp>
      </p:grpSp>
    </p:spTree>
    <p:extLst>
      <p:ext uri="{BB962C8B-B14F-4D97-AF65-F5344CB8AC3E}">
        <p14:creationId xmlns:p14="http://schemas.microsoft.com/office/powerpoint/2010/main" val="25652798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BE257F7D-340F-C528-1065-4F5C28FF1B15}"/>
              </a:ext>
            </a:extLst>
          </p:cNvPr>
          <p:cNvCxnSpPr>
            <a:cxnSpLocks/>
            <a:stCxn id="9" idx="3"/>
          </p:cNvCxnSpPr>
          <p:nvPr/>
        </p:nvCxnSpPr>
        <p:spPr>
          <a:xfrm>
            <a:off x="9402763" y="1895523"/>
            <a:ext cx="1390741"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2" name="标题 1">
            <a:extLst>
              <a:ext uri="{FF2B5EF4-FFF2-40B4-BE49-F238E27FC236}">
                <a16:creationId xmlns:a16="http://schemas.microsoft.com/office/drawing/2014/main" id="{BE4CB2E7-222F-8C43-4FC9-7687ABE26F6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转发</a:t>
            </a:r>
          </a:p>
        </p:txBody>
      </p:sp>
      <p:sp>
        <p:nvSpPr>
          <p:cNvPr id="4" name="日期占位符 3">
            <a:extLst>
              <a:ext uri="{FF2B5EF4-FFF2-40B4-BE49-F238E27FC236}">
                <a16:creationId xmlns:a16="http://schemas.microsoft.com/office/drawing/2014/main" id="{49F3BFB9-54CF-D59D-4632-AC758443A21C}"/>
              </a:ext>
            </a:extLst>
          </p:cNvPr>
          <p:cNvSpPr>
            <a:spLocks noGrp="1"/>
          </p:cNvSpPr>
          <p:nvPr>
            <p:ph type="dt" sz="half" idx="10"/>
          </p:nvPr>
        </p:nvSpPr>
        <p:spPr/>
        <p:txBody>
          <a:bodyPr/>
          <a:lstStyle/>
          <a:p>
            <a:pPr>
              <a:lnSpc>
                <a:spcPct val="120000"/>
              </a:lnSpc>
            </a:pPr>
            <a:fld id="{4FAA3F5B-DD0B-4DB4-B419-286DB24716C8}"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081142C-158E-21C4-4C8D-E80543F7440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5CAFD036-5CAC-1A59-9B69-6814A759FCC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124</a:t>
            </a:fld>
            <a:endParaRPr lang="en-US">
              <a:cs typeface="+mn-ea"/>
              <a:sym typeface="+mn-lt"/>
            </a:endParaRPr>
          </a:p>
        </p:txBody>
      </p:sp>
      <p:pic>
        <p:nvPicPr>
          <p:cNvPr id="7" name="图形 6">
            <a:extLst>
              <a:ext uri="{FF2B5EF4-FFF2-40B4-BE49-F238E27FC236}">
                <a16:creationId xmlns:a16="http://schemas.microsoft.com/office/drawing/2014/main" id="{D4190B4E-BBDE-060C-33FF-FB9D6AD56A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4851" y="1625949"/>
            <a:ext cx="539147" cy="539147"/>
          </a:xfrm>
          <a:prstGeom prst="rect">
            <a:avLst/>
          </a:prstGeom>
        </p:spPr>
      </p:pic>
      <p:pic>
        <p:nvPicPr>
          <p:cNvPr id="8" name="图形 7">
            <a:extLst>
              <a:ext uri="{FF2B5EF4-FFF2-40B4-BE49-F238E27FC236}">
                <a16:creationId xmlns:a16="http://schemas.microsoft.com/office/drawing/2014/main" id="{E4687BE0-8933-C248-F64A-7F4DEB7E1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9234" y="1625949"/>
            <a:ext cx="539147" cy="539147"/>
          </a:xfrm>
          <a:prstGeom prst="rect">
            <a:avLst/>
          </a:prstGeom>
        </p:spPr>
      </p:pic>
      <p:pic>
        <p:nvPicPr>
          <p:cNvPr id="9" name="图形 8">
            <a:extLst>
              <a:ext uri="{FF2B5EF4-FFF2-40B4-BE49-F238E27FC236}">
                <a16:creationId xmlns:a16="http://schemas.microsoft.com/office/drawing/2014/main" id="{09DB0800-A529-CBA2-2679-32C2B81502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3616" y="1625949"/>
            <a:ext cx="539147" cy="539147"/>
          </a:xfrm>
          <a:prstGeom prst="rect">
            <a:avLst/>
          </a:prstGeom>
        </p:spPr>
      </p:pic>
      <p:cxnSp>
        <p:nvCxnSpPr>
          <p:cNvPr id="12" name="直接连接符 11">
            <a:extLst>
              <a:ext uri="{FF2B5EF4-FFF2-40B4-BE49-F238E27FC236}">
                <a16:creationId xmlns:a16="http://schemas.microsoft.com/office/drawing/2014/main" id="{06A2DD59-28BF-5ACF-A0BC-A9A620260148}"/>
              </a:ext>
            </a:extLst>
          </p:cNvPr>
          <p:cNvCxnSpPr>
            <a:cxnSpLocks/>
            <a:stCxn id="7" idx="3"/>
            <a:endCxn id="8" idx="1"/>
          </p:cNvCxnSpPr>
          <p:nvPr/>
        </p:nvCxnSpPr>
        <p:spPr>
          <a:xfrm>
            <a:off x="3493998" y="1895523"/>
            <a:ext cx="2415236"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3" name="直接连接符 12">
            <a:extLst>
              <a:ext uri="{FF2B5EF4-FFF2-40B4-BE49-F238E27FC236}">
                <a16:creationId xmlns:a16="http://schemas.microsoft.com/office/drawing/2014/main" id="{41E0189F-BC14-3797-1B80-1C4BCF92CCE9}"/>
              </a:ext>
            </a:extLst>
          </p:cNvPr>
          <p:cNvCxnSpPr>
            <a:cxnSpLocks/>
            <a:stCxn id="8" idx="3"/>
            <a:endCxn id="9" idx="1"/>
          </p:cNvCxnSpPr>
          <p:nvPr/>
        </p:nvCxnSpPr>
        <p:spPr>
          <a:xfrm>
            <a:off x="6448381" y="1895523"/>
            <a:ext cx="2415235"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4" name="直接连接符 13">
            <a:extLst>
              <a:ext uri="{FF2B5EF4-FFF2-40B4-BE49-F238E27FC236}">
                <a16:creationId xmlns:a16="http://schemas.microsoft.com/office/drawing/2014/main" id="{EF641D80-AFD5-B447-B009-4C92E2831A34}"/>
              </a:ext>
            </a:extLst>
          </p:cNvPr>
          <p:cNvCxnSpPr>
            <a:cxnSpLocks/>
            <a:endCxn id="7" idx="1"/>
          </p:cNvCxnSpPr>
          <p:nvPr/>
        </p:nvCxnSpPr>
        <p:spPr>
          <a:xfrm>
            <a:off x="1336841" y="1895522"/>
            <a:ext cx="1618010" cy="1"/>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23" name="文本框 22">
            <a:extLst>
              <a:ext uri="{FF2B5EF4-FFF2-40B4-BE49-F238E27FC236}">
                <a16:creationId xmlns:a16="http://schemas.microsoft.com/office/drawing/2014/main" id="{3CFB5F5C-5E98-DE5E-ABEA-6F7E837F90D3}"/>
              </a:ext>
            </a:extLst>
          </p:cNvPr>
          <p:cNvSpPr txBox="1"/>
          <p:nvPr/>
        </p:nvSpPr>
        <p:spPr>
          <a:xfrm>
            <a:off x="1989522" y="1121830"/>
            <a:ext cx="1018227" cy="394210"/>
          </a:xfrm>
          <a:prstGeom prst="rect">
            <a:avLst/>
          </a:prstGeom>
          <a:noFill/>
        </p:spPr>
        <p:txBody>
          <a:bodyPr wrap="none" rtlCol="0">
            <a:spAutoFit/>
          </a:bodyPr>
          <a:lstStyle/>
          <a:p>
            <a:pPr>
              <a:lnSpc>
                <a:spcPct val="120000"/>
              </a:lnSpc>
            </a:pPr>
            <a:r>
              <a:rPr lang="en-US" altLang="zh-CN" dirty="0">
                <a:cs typeface="+mn-ea"/>
                <a:sym typeface="+mn-lt"/>
              </a:rPr>
              <a:t>10.0.0.4</a:t>
            </a:r>
            <a:endParaRPr lang="zh-CN" altLang="en-US" dirty="0">
              <a:cs typeface="+mn-ea"/>
              <a:sym typeface="+mn-lt"/>
            </a:endParaRPr>
          </a:p>
        </p:txBody>
      </p:sp>
      <p:sp>
        <p:nvSpPr>
          <p:cNvPr id="24" name="文本框 23">
            <a:extLst>
              <a:ext uri="{FF2B5EF4-FFF2-40B4-BE49-F238E27FC236}">
                <a16:creationId xmlns:a16="http://schemas.microsoft.com/office/drawing/2014/main" id="{5072C685-D146-2DE2-3B0D-75D639E98349}"/>
              </a:ext>
            </a:extLst>
          </p:cNvPr>
          <p:cNvSpPr txBox="1"/>
          <p:nvPr/>
        </p:nvSpPr>
        <p:spPr>
          <a:xfrm>
            <a:off x="3447337" y="1121830"/>
            <a:ext cx="1018227" cy="394210"/>
          </a:xfrm>
          <a:prstGeom prst="rect">
            <a:avLst/>
          </a:prstGeom>
          <a:noFill/>
        </p:spPr>
        <p:txBody>
          <a:bodyPr wrap="none" rtlCol="0">
            <a:spAutoFit/>
          </a:bodyPr>
          <a:lstStyle/>
          <a:p>
            <a:pPr>
              <a:lnSpc>
                <a:spcPct val="120000"/>
              </a:lnSpc>
            </a:pPr>
            <a:r>
              <a:rPr lang="en-US" altLang="zh-CN" dirty="0">
                <a:cs typeface="+mn-ea"/>
                <a:sym typeface="+mn-lt"/>
              </a:rPr>
              <a:t>20.0.0.7</a:t>
            </a:r>
            <a:endParaRPr lang="zh-CN" altLang="en-US" dirty="0">
              <a:cs typeface="+mn-ea"/>
              <a:sym typeface="+mn-lt"/>
            </a:endParaRPr>
          </a:p>
        </p:txBody>
      </p:sp>
      <p:sp>
        <p:nvSpPr>
          <p:cNvPr id="25" name="文本框 24">
            <a:extLst>
              <a:ext uri="{FF2B5EF4-FFF2-40B4-BE49-F238E27FC236}">
                <a16:creationId xmlns:a16="http://schemas.microsoft.com/office/drawing/2014/main" id="{B7AEF700-752A-C638-6BF3-5BE1DEECAAB9}"/>
              </a:ext>
            </a:extLst>
          </p:cNvPr>
          <p:cNvSpPr txBox="1"/>
          <p:nvPr/>
        </p:nvSpPr>
        <p:spPr>
          <a:xfrm>
            <a:off x="4905152" y="1121830"/>
            <a:ext cx="1018227" cy="394210"/>
          </a:xfrm>
          <a:prstGeom prst="rect">
            <a:avLst/>
          </a:prstGeom>
          <a:noFill/>
        </p:spPr>
        <p:txBody>
          <a:bodyPr wrap="none" rtlCol="0">
            <a:spAutoFit/>
          </a:bodyPr>
          <a:lstStyle/>
          <a:p>
            <a:pPr>
              <a:lnSpc>
                <a:spcPct val="120000"/>
              </a:lnSpc>
            </a:pPr>
            <a:r>
              <a:rPr lang="en-US" altLang="zh-CN" dirty="0">
                <a:cs typeface="+mn-ea"/>
                <a:sym typeface="+mn-lt"/>
              </a:rPr>
              <a:t>20.0.0.9</a:t>
            </a:r>
            <a:endParaRPr lang="zh-CN" altLang="en-US" dirty="0">
              <a:cs typeface="+mn-ea"/>
              <a:sym typeface="+mn-lt"/>
            </a:endParaRPr>
          </a:p>
        </p:txBody>
      </p:sp>
      <p:sp>
        <p:nvSpPr>
          <p:cNvPr id="26" name="文本框 25">
            <a:extLst>
              <a:ext uri="{FF2B5EF4-FFF2-40B4-BE49-F238E27FC236}">
                <a16:creationId xmlns:a16="http://schemas.microsoft.com/office/drawing/2014/main" id="{5651F798-46C4-DA48-5E4D-12A8EB8A864D}"/>
              </a:ext>
            </a:extLst>
          </p:cNvPr>
          <p:cNvSpPr txBox="1"/>
          <p:nvPr/>
        </p:nvSpPr>
        <p:spPr>
          <a:xfrm>
            <a:off x="6362967" y="1121830"/>
            <a:ext cx="1018227" cy="394210"/>
          </a:xfrm>
          <a:prstGeom prst="rect">
            <a:avLst/>
          </a:prstGeom>
          <a:noFill/>
        </p:spPr>
        <p:txBody>
          <a:bodyPr wrap="none" rtlCol="0">
            <a:spAutoFit/>
          </a:bodyPr>
          <a:lstStyle/>
          <a:p>
            <a:pPr>
              <a:lnSpc>
                <a:spcPct val="120000"/>
              </a:lnSpc>
            </a:pPr>
            <a:r>
              <a:rPr lang="en-US" altLang="zh-CN" dirty="0">
                <a:cs typeface="+mn-ea"/>
                <a:sym typeface="+mn-lt"/>
              </a:rPr>
              <a:t>30.0.0.2</a:t>
            </a:r>
            <a:endParaRPr lang="zh-CN" altLang="en-US" dirty="0">
              <a:cs typeface="+mn-ea"/>
              <a:sym typeface="+mn-lt"/>
            </a:endParaRPr>
          </a:p>
        </p:txBody>
      </p:sp>
      <p:sp>
        <p:nvSpPr>
          <p:cNvPr id="27" name="文本框 26">
            <a:extLst>
              <a:ext uri="{FF2B5EF4-FFF2-40B4-BE49-F238E27FC236}">
                <a16:creationId xmlns:a16="http://schemas.microsoft.com/office/drawing/2014/main" id="{69C131E3-A30C-3BA6-F84A-77257AC094FE}"/>
              </a:ext>
            </a:extLst>
          </p:cNvPr>
          <p:cNvSpPr txBox="1"/>
          <p:nvPr/>
        </p:nvSpPr>
        <p:spPr>
          <a:xfrm>
            <a:off x="7820782" y="1121830"/>
            <a:ext cx="1018227" cy="394210"/>
          </a:xfrm>
          <a:prstGeom prst="rect">
            <a:avLst/>
          </a:prstGeom>
          <a:noFill/>
        </p:spPr>
        <p:txBody>
          <a:bodyPr wrap="none" rtlCol="0">
            <a:spAutoFit/>
          </a:bodyPr>
          <a:lstStyle/>
          <a:p>
            <a:pPr>
              <a:lnSpc>
                <a:spcPct val="120000"/>
              </a:lnSpc>
            </a:pPr>
            <a:r>
              <a:rPr lang="en-US" altLang="zh-CN" dirty="0">
                <a:cs typeface="+mn-ea"/>
                <a:sym typeface="+mn-lt"/>
              </a:rPr>
              <a:t>30.0.0.1</a:t>
            </a:r>
            <a:endParaRPr lang="zh-CN" altLang="en-US" dirty="0">
              <a:cs typeface="+mn-ea"/>
              <a:sym typeface="+mn-lt"/>
            </a:endParaRPr>
          </a:p>
        </p:txBody>
      </p:sp>
      <p:sp>
        <p:nvSpPr>
          <p:cNvPr id="28" name="文本框 27">
            <a:extLst>
              <a:ext uri="{FF2B5EF4-FFF2-40B4-BE49-F238E27FC236}">
                <a16:creationId xmlns:a16="http://schemas.microsoft.com/office/drawing/2014/main" id="{3CE10419-84A1-EF15-5DC3-0792C938073F}"/>
              </a:ext>
            </a:extLst>
          </p:cNvPr>
          <p:cNvSpPr txBox="1"/>
          <p:nvPr/>
        </p:nvSpPr>
        <p:spPr>
          <a:xfrm>
            <a:off x="9278596" y="1121830"/>
            <a:ext cx="1018227" cy="394210"/>
          </a:xfrm>
          <a:prstGeom prst="rect">
            <a:avLst/>
          </a:prstGeom>
          <a:noFill/>
        </p:spPr>
        <p:txBody>
          <a:bodyPr wrap="none" rtlCol="0">
            <a:spAutoFit/>
          </a:bodyPr>
          <a:lstStyle/>
          <a:p>
            <a:pPr>
              <a:lnSpc>
                <a:spcPct val="120000"/>
              </a:lnSpc>
            </a:pPr>
            <a:r>
              <a:rPr lang="en-US" altLang="zh-CN" dirty="0">
                <a:cs typeface="+mn-ea"/>
                <a:sym typeface="+mn-lt"/>
              </a:rPr>
              <a:t>40.0.0.4</a:t>
            </a:r>
            <a:endParaRPr lang="zh-CN" altLang="en-US" dirty="0">
              <a:cs typeface="+mn-ea"/>
              <a:sym typeface="+mn-lt"/>
            </a:endParaRPr>
          </a:p>
        </p:txBody>
      </p:sp>
      <p:cxnSp>
        <p:nvCxnSpPr>
          <p:cNvPr id="30" name="直接箭头连接符 29">
            <a:extLst>
              <a:ext uri="{FF2B5EF4-FFF2-40B4-BE49-F238E27FC236}">
                <a16:creationId xmlns:a16="http://schemas.microsoft.com/office/drawing/2014/main" id="{82D3A1EA-8603-8A62-1FA7-C585E575F5D3}"/>
              </a:ext>
            </a:extLst>
          </p:cNvPr>
          <p:cNvCxnSpPr/>
          <p:nvPr/>
        </p:nvCxnSpPr>
        <p:spPr>
          <a:xfrm>
            <a:off x="2564289"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CC0AE3A-58A0-702B-14BF-F03217E7993A}"/>
              </a:ext>
            </a:extLst>
          </p:cNvPr>
          <p:cNvCxnSpPr/>
          <p:nvPr/>
        </p:nvCxnSpPr>
        <p:spPr>
          <a:xfrm>
            <a:off x="3887991"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6EC4E4B-131A-27E0-C506-B38975AB8709}"/>
              </a:ext>
            </a:extLst>
          </p:cNvPr>
          <p:cNvCxnSpPr/>
          <p:nvPr/>
        </p:nvCxnSpPr>
        <p:spPr>
          <a:xfrm>
            <a:off x="5525203"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2EFEB16-C072-A87E-4BD4-B5592D295F06}"/>
              </a:ext>
            </a:extLst>
          </p:cNvPr>
          <p:cNvCxnSpPr/>
          <p:nvPr/>
        </p:nvCxnSpPr>
        <p:spPr>
          <a:xfrm>
            <a:off x="6814072"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6525F56A-31E1-947D-BCCB-834D40D9F7DC}"/>
              </a:ext>
            </a:extLst>
          </p:cNvPr>
          <p:cNvCxnSpPr/>
          <p:nvPr/>
        </p:nvCxnSpPr>
        <p:spPr>
          <a:xfrm>
            <a:off x="8486117"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EE59A7F0-2C04-E6C2-230C-6A65CC1A39C0}"/>
              </a:ext>
            </a:extLst>
          </p:cNvPr>
          <p:cNvCxnSpPr/>
          <p:nvPr/>
        </p:nvCxnSpPr>
        <p:spPr>
          <a:xfrm>
            <a:off x="9722734"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279EA328-1415-18BA-34E8-2A398B695026}"/>
              </a:ext>
            </a:extLst>
          </p:cNvPr>
          <p:cNvSpPr txBox="1"/>
          <p:nvPr/>
        </p:nvSpPr>
        <p:spPr>
          <a:xfrm>
            <a:off x="2989433" y="1256616"/>
            <a:ext cx="436338" cy="394210"/>
          </a:xfrm>
          <a:prstGeom prst="rect">
            <a:avLst/>
          </a:prstGeom>
          <a:noFill/>
        </p:spPr>
        <p:txBody>
          <a:bodyPr wrap="none" rtlCol="0">
            <a:spAutoFit/>
          </a:bodyPr>
          <a:lstStyle/>
          <a:p>
            <a:pPr>
              <a:lnSpc>
                <a:spcPct val="120000"/>
              </a:lnSpc>
            </a:pPr>
            <a:r>
              <a:rPr lang="en-US" altLang="zh-CN" dirty="0">
                <a:cs typeface="+mn-ea"/>
                <a:sym typeface="+mn-lt"/>
              </a:rPr>
              <a:t>R</a:t>
            </a:r>
            <a:r>
              <a:rPr lang="en-US" altLang="zh-CN" baseline="-25000" dirty="0">
                <a:cs typeface="+mn-ea"/>
                <a:sym typeface="+mn-lt"/>
              </a:rPr>
              <a:t>1</a:t>
            </a:r>
            <a:endParaRPr lang="zh-CN" altLang="en-US" baseline="-25000" dirty="0">
              <a:cs typeface="+mn-ea"/>
              <a:sym typeface="+mn-lt"/>
            </a:endParaRPr>
          </a:p>
        </p:txBody>
      </p:sp>
      <p:sp>
        <p:nvSpPr>
          <p:cNvPr id="37" name="文本框 36">
            <a:extLst>
              <a:ext uri="{FF2B5EF4-FFF2-40B4-BE49-F238E27FC236}">
                <a16:creationId xmlns:a16="http://schemas.microsoft.com/office/drawing/2014/main" id="{55B97E4B-2BF2-D256-4ADB-0A519D92EEA3}"/>
              </a:ext>
            </a:extLst>
          </p:cNvPr>
          <p:cNvSpPr txBox="1"/>
          <p:nvPr/>
        </p:nvSpPr>
        <p:spPr>
          <a:xfrm>
            <a:off x="5933916" y="1256616"/>
            <a:ext cx="436338" cy="394210"/>
          </a:xfrm>
          <a:prstGeom prst="rect">
            <a:avLst/>
          </a:prstGeom>
          <a:noFill/>
        </p:spPr>
        <p:txBody>
          <a:bodyPr wrap="none" rtlCol="0">
            <a:spAutoFit/>
          </a:bodyPr>
          <a:lstStyle/>
          <a:p>
            <a:pPr>
              <a:lnSpc>
                <a:spcPct val="120000"/>
              </a:lnSpc>
            </a:pPr>
            <a:r>
              <a:rPr lang="en-US" altLang="zh-CN" dirty="0">
                <a:cs typeface="+mn-ea"/>
                <a:sym typeface="+mn-lt"/>
              </a:rPr>
              <a:t>R</a:t>
            </a:r>
            <a:r>
              <a:rPr lang="en-US" altLang="zh-CN" baseline="-25000" dirty="0">
                <a:cs typeface="+mn-ea"/>
                <a:sym typeface="+mn-lt"/>
              </a:rPr>
              <a:t>2</a:t>
            </a:r>
            <a:endParaRPr lang="zh-CN" altLang="en-US" baseline="-25000" dirty="0">
              <a:cs typeface="+mn-ea"/>
              <a:sym typeface="+mn-lt"/>
            </a:endParaRPr>
          </a:p>
        </p:txBody>
      </p:sp>
      <p:sp>
        <p:nvSpPr>
          <p:cNvPr id="38" name="文本框 37">
            <a:extLst>
              <a:ext uri="{FF2B5EF4-FFF2-40B4-BE49-F238E27FC236}">
                <a16:creationId xmlns:a16="http://schemas.microsoft.com/office/drawing/2014/main" id="{80257394-9A35-3027-1608-1B38CB972C02}"/>
              </a:ext>
            </a:extLst>
          </p:cNvPr>
          <p:cNvSpPr txBox="1"/>
          <p:nvPr/>
        </p:nvSpPr>
        <p:spPr>
          <a:xfrm>
            <a:off x="8893380" y="1256616"/>
            <a:ext cx="436338" cy="394210"/>
          </a:xfrm>
          <a:prstGeom prst="rect">
            <a:avLst/>
          </a:prstGeom>
          <a:noFill/>
        </p:spPr>
        <p:txBody>
          <a:bodyPr wrap="none" rtlCol="0">
            <a:spAutoFit/>
          </a:bodyPr>
          <a:lstStyle/>
          <a:p>
            <a:pPr>
              <a:lnSpc>
                <a:spcPct val="120000"/>
              </a:lnSpc>
            </a:pPr>
            <a:r>
              <a:rPr lang="en-US" altLang="zh-CN" dirty="0">
                <a:cs typeface="+mn-ea"/>
                <a:sym typeface="+mn-lt"/>
              </a:rPr>
              <a:t>R</a:t>
            </a:r>
            <a:r>
              <a:rPr lang="en-US" altLang="zh-CN" baseline="-25000" dirty="0">
                <a:cs typeface="+mn-ea"/>
                <a:sym typeface="+mn-lt"/>
              </a:rPr>
              <a:t>3</a:t>
            </a:r>
            <a:endParaRPr lang="zh-CN" altLang="en-US" baseline="-25000" dirty="0">
              <a:cs typeface="+mn-ea"/>
              <a:sym typeface="+mn-lt"/>
            </a:endParaRPr>
          </a:p>
        </p:txBody>
      </p:sp>
      <p:sp>
        <p:nvSpPr>
          <p:cNvPr id="42" name="Freeform 4">
            <a:extLst>
              <a:ext uri="{FF2B5EF4-FFF2-40B4-BE49-F238E27FC236}">
                <a16:creationId xmlns:a16="http://schemas.microsoft.com/office/drawing/2014/main" id="{E2DC0E52-81FB-463B-DA7D-BC3B3BD6AB0A}"/>
              </a:ext>
            </a:extLst>
          </p:cNvPr>
          <p:cNvSpPr>
            <a:spLocks/>
          </p:cNvSpPr>
          <p:nvPr/>
        </p:nvSpPr>
        <p:spPr bwMode="auto">
          <a:xfrm>
            <a:off x="3658832" y="2174011"/>
            <a:ext cx="5057112" cy="1089025"/>
          </a:xfrm>
          <a:custGeom>
            <a:avLst/>
            <a:gdLst>
              <a:gd name="T0" fmla="*/ 0 w 3024"/>
              <a:gd name="T1" fmla="*/ 636 h 636"/>
              <a:gd name="T2" fmla="*/ 1520 w 3024"/>
              <a:gd name="T3" fmla="*/ 0 h 636"/>
              <a:gd name="T4" fmla="*/ 3024 w 3024"/>
              <a:gd name="T5" fmla="*/ 636 h 636"/>
              <a:gd name="T6" fmla="*/ 0 w 3024"/>
              <a:gd name="T7" fmla="*/ 636 h 636"/>
            </a:gdLst>
            <a:ahLst/>
            <a:cxnLst>
              <a:cxn ang="0">
                <a:pos x="T0" y="T1"/>
              </a:cxn>
              <a:cxn ang="0">
                <a:pos x="T2" y="T3"/>
              </a:cxn>
              <a:cxn ang="0">
                <a:pos x="T4" y="T5"/>
              </a:cxn>
              <a:cxn ang="0">
                <a:pos x="T6" y="T7"/>
              </a:cxn>
            </a:cxnLst>
            <a:rect l="0" t="0" r="r" b="b"/>
            <a:pathLst>
              <a:path w="3024" h="636">
                <a:moveTo>
                  <a:pt x="0" y="636"/>
                </a:moveTo>
                <a:lnTo>
                  <a:pt x="1520" y="0"/>
                </a:lnTo>
                <a:lnTo>
                  <a:pt x="3024" y="636"/>
                </a:lnTo>
                <a:lnTo>
                  <a:pt x="0" y="636"/>
                </a:lnTo>
                <a:close/>
              </a:path>
            </a:pathLst>
          </a:custGeom>
          <a:gradFill rotWithShape="1">
            <a:gsLst>
              <a:gs pos="0">
                <a:srgbClr val="FFFF99">
                  <a:gamma/>
                  <a:shade val="81961"/>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60" name="Text Box 117">
            <a:extLst>
              <a:ext uri="{FF2B5EF4-FFF2-40B4-BE49-F238E27FC236}">
                <a16:creationId xmlns:a16="http://schemas.microsoft.com/office/drawing/2014/main" id="{8E832B19-421E-75E5-CEB0-27087E7BB70D}"/>
              </a:ext>
            </a:extLst>
          </p:cNvPr>
          <p:cNvSpPr txBox="1">
            <a:spLocks noChangeArrowheads="1"/>
          </p:cNvSpPr>
          <p:nvPr/>
        </p:nvSpPr>
        <p:spPr bwMode="auto">
          <a:xfrm>
            <a:off x="4759620" y="2767736"/>
            <a:ext cx="2845651"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400" dirty="0">
                <a:solidFill>
                  <a:srgbClr val="333399"/>
                </a:solidFill>
                <a:cs typeface="+mn-ea"/>
                <a:sym typeface="+mn-lt"/>
              </a:rPr>
              <a:t>路由器 </a:t>
            </a:r>
            <a:r>
              <a:rPr kumimoji="1" lang="en-US" altLang="zh-CN" sz="2400" dirty="0">
                <a:solidFill>
                  <a:srgbClr val="333399"/>
                </a:solidFill>
                <a:cs typeface="+mn-ea"/>
                <a:sym typeface="+mn-lt"/>
              </a:rPr>
              <a:t>R</a:t>
            </a:r>
            <a:r>
              <a:rPr kumimoji="1" lang="en-US" altLang="zh-CN" sz="2400" baseline="-25000" dirty="0">
                <a:solidFill>
                  <a:srgbClr val="333399"/>
                </a:solidFill>
                <a:cs typeface="+mn-ea"/>
                <a:sym typeface="+mn-lt"/>
              </a:rPr>
              <a:t>2</a:t>
            </a:r>
            <a:r>
              <a:rPr kumimoji="1" lang="en-US" altLang="zh-CN" sz="2400" dirty="0">
                <a:solidFill>
                  <a:srgbClr val="333399"/>
                </a:solidFill>
                <a:cs typeface="+mn-ea"/>
                <a:sym typeface="+mn-lt"/>
              </a:rPr>
              <a:t> </a:t>
            </a:r>
            <a:r>
              <a:rPr kumimoji="1" lang="zh-CN" altLang="en-US" sz="2400" dirty="0">
                <a:solidFill>
                  <a:srgbClr val="333399"/>
                </a:solidFill>
                <a:cs typeface="+mn-ea"/>
                <a:sym typeface="+mn-lt"/>
              </a:rPr>
              <a:t>的路由表</a:t>
            </a:r>
          </a:p>
        </p:txBody>
      </p:sp>
      <p:sp>
        <p:nvSpPr>
          <p:cNvPr id="63" name="文本框 62">
            <a:extLst>
              <a:ext uri="{FF2B5EF4-FFF2-40B4-BE49-F238E27FC236}">
                <a16:creationId xmlns:a16="http://schemas.microsoft.com/office/drawing/2014/main" id="{6ED26433-D45A-9961-73EE-D47940D774EB}"/>
              </a:ext>
            </a:extLst>
          </p:cNvPr>
          <p:cNvSpPr txBox="1"/>
          <p:nvPr/>
        </p:nvSpPr>
        <p:spPr>
          <a:xfrm>
            <a:off x="5137917" y="1902263"/>
            <a:ext cx="774571" cy="396134"/>
          </a:xfrm>
          <a:prstGeom prst="rect">
            <a:avLst/>
          </a:prstGeom>
          <a:noFill/>
        </p:spPr>
        <p:txBody>
          <a:bodyPr wrap="none" rtlCol="0">
            <a:spAutoFit/>
          </a:bodyPr>
          <a:lstStyle/>
          <a:p>
            <a:pPr>
              <a:lnSpc>
                <a:spcPct val="120000"/>
              </a:lnSpc>
            </a:pPr>
            <a:r>
              <a:rPr lang="zh-CN" altLang="en-US" dirty="0">
                <a:cs typeface="+mn-ea"/>
                <a:sym typeface="+mn-lt"/>
              </a:rPr>
              <a:t>接口</a:t>
            </a:r>
            <a:r>
              <a:rPr lang="en-US" altLang="zh-CN" dirty="0">
                <a:cs typeface="+mn-ea"/>
                <a:sym typeface="+mn-lt"/>
              </a:rPr>
              <a:t>0</a:t>
            </a:r>
            <a:endParaRPr lang="zh-CN" altLang="en-US" dirty="0">
              <a:cs typeface="+mn-ea"/>
              <a:sym typeface="+mn-lt"/>
            </a:endParaRPr>
          </a:p>
        </p:txBody>
      </p:sp>
      <p:sp>
        <p:nvSpPr>
          <p:cNvPr id="64" name="文本框 63">
            <a:extLst>
              <a:ext uri="{FF2B5EF4-FFF2-40B4-BE49-F238E27FC236}">
                <a16:creationId xmlns:a16="http://schemas.microsoft.com/office/drawing/2014/main" id="{EB895CF8-DAAF-D22C-B895-A586B0F8C224}"/>
              </a:ext>
            </a:extLst>
          </p:cNvPr>
          <p:cNvSpPr txBox="1"/>
          <p:nvPr/>
        </p:nvSpPr>
        <p:spPr>
          <a:xfrm>
            <a:off x="6426786" y="1902263"/>
            <a:ext cx="774571" cy="396134"/>
          </a:xfrm>
          <a:prstGeom prst="rect">
            <a:avLst/>
          </a:prstGeom>
          <a:noFill/>
        </p:spPr>
        <p:txBody>
          <a:bodyPr wrap="none" rtlCol="0">
            <a:spAutoFit/>
          </a:bodyPr>
          <a:lstStyle/>
          <a:p>
            <a:pPr>
              <a:lnSpc>
                <a:spcPct val="120000"/>
              </a:lnSpc>
            </a:pPr>
            <a:r>
              <a:rPr lang="zh-CN" altLang="en-US" dirty="0">
                <a:cs typeface="+mn-ea"/>
                <a:sym typeface="+mn-lt"/>
              </a:rPr>
              <a:t>接口</a:t>
            </a:r>
            <a:r>
              <a:rPr lang="en-US" altLang="zh-CN" dirty="0">
                <a:cs typeface="+mn-ea"/>
                <a:sym typeface="+mn-lt"/>
              </a:rPr>
              <a:t>1</a:t>
            </a:r>
            <a:endParaRPr lang="zh-CN" altLang="en-US" dirty="0">
              <a:cs typeface="+mn-ea"/>
              <a:sym typeface="+mn-lt"/>
            </a:endParaRPr>
          </a:p>
        </p:txBody>
      </p:sp>
      <p:sp>
        <p:nvSpPr>
          <p:cNvPr id="65" name="云形 64">
            <a:extLst>
              <a:ext uri="{FF2B5EF4-FFF2-40B4-BE49-F238E27FC236}">
                <a16:creationId xmlns:a16="http://schemas.microsoft.com/office/drawing/2014/main" id="{D29C93C0-3BA2-11D9-F48F-B869EF0394B0}"/>
              </a:ext>
            </a:extLst>
          </p:cNvPr>
          <p:cNvSpPr/>
          <p:nvPr/>
        </p:nvSpPr>
        <p:spPr>
          <a:xfrm>
            <a:off x="1046411" y="1532967"/>
            <a:ext cx="1281171" cy="725109"/>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zh-CN" altLang="en-US" dirty="0">
                <a:cs typeface="+mn-ea"/>
                <a:sym typeface="+mn-lt"/>
              </a:rPr>
              <a:t>网络</a:t>
            </a:r>
            <a:r>
              <a:rPr lang="en-US" altLang="zh-CN" dirty="0">
                <a:cs typeface="+mn-ea"/>
                <a:sym typeface="+mn-lt"/>
              </a:rPr>
              <a:t>1</a:t>
            </a:r>
          </a:p>
          <a:p>
            <a:pPr algn="ctr">
              <a:lnSpc>
                <a:spcPct val="120000"/>
              </a:lnSpc>
            </a:pPr>
            <a:r>
              <a:rPr lang="en-US" altLang="zh-CN" dirty="0">
                <a:cs typeface="+mn-ea"/>
                <a:sym typeface="+mn-lt"/>
              </a:rPr>
              <a:t>10.0.0.0</a:t>
            </a:r>
            <a:endParaRPr lang="zh-CN" altLang="en-US" dirty="0">
              <a:cs typeface="+mn-ea"/>
              <a:sym typeface="+mn-lt"/>
            </a:endParaRPr>
          </a:p>
        </p:txBody>
      </p:sp>
      <p:sp>
        <p:nvSpPr>
          <p:cNvPr id="70" name="云形 69">
            <a:extLst>
              <a:ext uri="{FF2B5EF4-FFF2-40B4-BE49-F238E27FC236}">
                <a16:creationId xmlns:a16="http://schemas.microsoft.com/office/drawing/2014/main" id="{7AFB292E-DFB7-C19A-8D8C-21B0ACDCFFCA}"/>
              </a:ext>
            </a:extLst>
          </p:cNvPr>
          <p:cNvSpPr/>
          <p:nvPr/>
        </p:nvSpPr>
        <p:spPr>
          <a:xfrm>
            <a:off x="3983033" y="1532967"/>
            <a:ext cx="1281171" cy="725109"/>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zh-CN" altLang="en-US" dirty="0">
                <a:cs typeface="+mn-ea"/>
                <a:sym typeface="+mn-lt"/>
              </a:rPr>
              <a:t>网络</a:t>
            </a:r>
            <a:r>
              <a:rPr lang="en-US" altLang="zh-CN" dirty="0">
                <a:cs typeface="+mn-ea"/>
                <a:sym typeface="+mn-lt"/>
              </a:rPr>
              <a:t>2</a:t>
            </a:r>
          </a:p>
          <a:p>
            <a:pPr algn="ctr">
              <a:lnSpc>
                <a:spcPct val="120000"/>
              </a:lnSpc>
            </a:pPr>
            <a:r>
              <a:rPr lang="en-US" altLang="zh-CN" dirty="0">
                <a:cs typeface="+mn-ea"/>
                <a:sym typeface="+mn-lt"/>
              </a:rPr>
              <a:t>20.0.0.0</a:t>
            </a:r>
            <a:endParaRPr lang="zh-CN" altLang="en-US" dirty="0">
              <a:cs typeface="+mn-ea"/>
              <a:sym typeface="+mn-lt"/>
            </a:endParaRPr>
          </a:p>
        </p:txBody>
      </p:sp>
      <p:sp>
        <p:nvSpPr>
          <p:cNvPr id="71" name="云形 70">
            <a:extLst>
              <a:ext uri="{FF2B5EF4-FFF2-40B4-BE49-F238E27FC236}">
                <a16:creationId xmlns:a16="http://schemas.microsoft.com/office/drawing/2014/main" id="{051A2670-0ABE-17D3-4F72-CB29A0B57C08}"/>
              </a:ext>
            </a:extLst>
          </p:cNvPr>
          <p:cNvSpPr/>
          <p:nvPr/>
        </p:nvSpPr>
        <p:spPr>
          <a:xfrm>
            <a:off x="7072337" y="1532967"/>
            <a:ext cx="1281171" cy="725109"/>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zh-CN" altLang="en-US" dirty="0">
                <a:cs typeface="+mn-ea"/>
                <a:sym typeface="+mn-lt"/>
              </a:rPr>
              <a:t>网络</a:t>
            </a:r>
            <a:r>
              <a:rPr lang="en-US" altLang="zh-CN" dirty="0">
                <a:cs typeface="+mn-ea"/>
                <a:sym typeface="+mn-lt"/>
              </a:rPr>
              <a:t>3</a:t>
            </a:r>
          </a:p>
          <a:p>
            <a:pPr algn="ctr">
              <a:lnSpc>
                <a:spcPct val="120000"/>
              </a:lnSpc>
            </a:pPr>
            <a:r>
              <a:rPr lang="en-US" altLang="zh-CN" dirty="0">
                <a:cs typeface="+mn-ea"/>
                <a:sym typeface="+mn-lt"/>
              </a:rPr>
              <a:t>30.0.0.0</a:t>
            </a:r>
            <a:endParaRPr lang="zh-CN" altLang="en-US" dirty="0">
              <a:cs typeface="+mn-ea"/>
              <a:sym typeface="+mn-lt"/>
            </a:endParaRPr>
          </a:p>
        </p:txBody>
      </p:sp>
      <p:sp>
        <p:nvSpPr>
          <p:cNvPr id="72" name="云形 71">
            <a:extLst>
              <a:ext uri="{FF2B5EF4-FFF2-40B4-BE49-F238E27FC236}">
                <a16:creationId xmlns:a16="http://schemas.microsoft.com/office/drawing/2014/main" id="{D0596440-B587-39EC-1EE2-C105245E511C}"/>
              </a:ext>
            </a:extLst>
          </p:cNvPr>
          <p:cNvSpPr/>
          <p:nvPr/>
        </p:nvSpPr>
        <p:spPr>
          <a:xfrm>
            <a:off x="9941649" y="1532967"/>
            <a:ext cx="1281171" cy="725109"/>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zh-CN" altLang="en-US" dirty="0">
                <a:cs typeface="+mn-ea"/>
                <a:sym typeface="+mn-lt"/>
              </a:rPr>
              <a:t>网络</a:t>
            </a:r>
            <a:r>
              <a:rPr lang="en-US" altLang="zh-CN" dirty="0">
                <a:cs typeface="+mn-ea"/>
                <a:sym typeface="+mn-lt"/>
              </a:rPr>
              <a:t>4</a:t>
            </a:r>
          </a:p>
          <a:p>
            <a:pPr algn="ctr">
              <a:lnSpc>
                <a:spcPct val="120000"/>
              </a:lnSpc>
            </a:pPr>
            <a:r>
              <a:rPr lang="en-US" altLang="zh-CN" dirty="0">
                <a:cs typeface="+mn-ea"/>
                <a:sym typeface="+mn-lt"/>
              </a:rPr>
              <a:t>40.0.0.0</a:t>
            </a:r>
            <a:endParaRPr lang="zh-CN" altLang="en-US" dirty="0">
              <a:cs typeface="+mn-ea"/>
              <a:sym typeface="+mn-lt"/>
            </a:endParaRPr>
          </a:p>
        </p:txBody>
      </p:sp>
      <p:graphicFrame>
        <p:nvGraphicFramePr>
          <p:cNvPr id="73" name="表格 73">
            <a:extLst>
              <a:ext uri="{FF2B5EF4-FFF2-40B4-BE49-F238E27FC236}">
                <a16:creationId xmlns:a16="http://schemas.microsoft.com/office/drawing/2014/main" id="{0640C763-D427-9922-A12C-A4FD16DAC695}"/>
              </a:ext>
            </a:extLst>
          </p:cNvPr>
          <p:cNvGraphicFramePr>
            <a:graphicFrameLocks noGrp="1"/>
          </p:cNvGraphicFramePr>
          <p:nvPr>
            <p:extLst>
              <p:ext uri="{D42A27DB-BD31-4B8C-83A1-F6EECF244321}">
                <p14:modId xmlns:p14="http://schemas.microsoft.com/office/powerpoint/2010/main" val="3674823912"/>
              </p:ext>
            </p:extLst>
          </p:nvPr>
        </p:nvGraphicFramePr>
        <p:xfrm>
          <a:off x="3658832" y="3268996"/>
          <a:ext cx="5057112" cy="1961515"/>
        </p:xfrm>
        <a:graphic>
          <a:graphicData uri="http://schemas.openxmlformats.org/drawingml/2006/table">
            <a:tbl>
              <a:tblPr firstRow="1" bandRow="1">
                <a:tableStyleId>{5940675A-B579-460E-94D1-54222C63F5DA}</a:tableStyleId>
              </a:tblPr>
              <a:tblGrid>
                <a:gridCol w="1685704">
                  <a:extLst>
                    <a:ext uri="{9D8B030D-6E8A-4147-A177-3AD203B41FA5}">
                      <a16:colId xmlns:a16="http://schemas.microsoft.com/office/drawing/2014/main" val="3702919936"/>
                    </a:ext>
                  </a:extLst>
                </a:gridCol>
                <a:gridCol w="1685704">
                  <a:extLst>
                    <a:ext uri="{9D8B030D-6E8A-4147-A177-3AD203B41FA5}">
                      <a16:colId xmlns:a16="http://schemas.microsoft.com/office/drawing/2014/main" val="1970037168"/>
                    </a:ext>
                  </a:extLst>
                </a:gridCol>
                <a:gridCol w="1685704">
                  <a:extLst>
                    <a:ext uri="{9D8B030D-6E8A-4147-A177-3AD203B41FA5}">
                      <a16:colId xmlns:a16="http://schemas.microsoft.com/office/drawing/2014/main" val="447384864"/>
                    </a:ext>
                  </a:extLst>
                </a:gridCol>
              </a:tblGrid>
              <a:tr h="226695">
                <a:tc>
                  <a:txBody>
                    <a:bodyPr/>
                    <a:lstStyle/>
                    <a:p>
                      <a:pPr algn="ctr">
                        <a:lnSpc>
                          <a:spcPct val="120000"/>
                        </a:lnSpc>
                        <a:spcBef>
                          <a:spcPts val="0"/>
                        </a:spcBef>
                        <a:spcAft>
                          <a:spcPts val="0"/>
                        </a:spcAft>
                      </a:pPr>
                      <a:r>
                        <a:rPr lang="zh-CN" altLang="en-US" dirty="0">
                          <a:latin typeface="+mn-lt"/>
                          <a:ea typeface="+mn-ea"/>
                          <a:cs typeface="+mn-ea"/>
                          <a:sym typeface="+mn-lt"/>
                        </a:rPr>
                        <a:t>路由前缀</a:t>
                      </a: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下一跳</a:t>
                      </a: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出接口</a:t>
                      </a:r>
                    </a:p>
                  </a:txBody>
                  <a:tcPr>
                    <a:solidFill>
                      <a:srgbClr val="FFFF99"/>
                    </a:solidFill>
                  </a:tcPr>
                </a:tc>
                <a:extLst>
                  <a:ext uri="{0D108BD9-81ED-4DB2-BD59-A6C34878D82A}">
                    <a16:rowId xmlns:a16="http://schemas.microsoft.com/office/drawing/2014/main" val="3220941565"/>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20.0.0.0/8</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Direct</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0</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905185315"/>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30.0.0.0/8</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Direct</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1</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3098147687"/>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10.0.0.0/8</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20.0.0.7</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0</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3676940398"/>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40.0.0.0/8</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30.0.0.1</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1</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1579562748"/>
                  </a:ext>
                </a:extLst>
              </a:tr>
            </a:tbl>
          </a:graphicData>
        </a:graphic>
      </p:graphicFrame>
      <p:sp>
        <p:nvSpPr>
          <p:cNvPr id="75" name="内容占位符 2">
            <a:extLst>
              <a:ext uri="{FF2B5EF4-FFF2-40B4-BE49-F238E27FC236}">
                <a16:creationId xmlns:a16="http://schemas.microsoft.com/office/drawing/2014/main" id="{1ED18ACA-1BEC-3BF8-9E1F-36B4997F5A2B}"/>
              </a:ext>
            </a:extLst>
          </p:cNvPr>
          <p:cNvSpPr>
            <a:spLocks noGrp="1"/>
          </p:cNvSpPr>
          <p:nvPr>
            <p:ph idx="1"/>
          </p:nvPr>
        </p:nvSpPr>
        <p:spPr>
          <a:xfrm>
            <a:off x="660400" y="5180314"/>
            <a:ext cx="10858500" cy="953786"/>
          </a:xfrm>
        </p:spPr>
        <p:txBody>
          <a:bodyPr vert="horz" lIns="91440" tIns="45720" rIns="91440" bIns="45720" rtlCol="0">
            <a:normAutofit fontScale="85000" lnSpcReduction="1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路由器的主要功能是转发数据包，路由器内存中维护一个路由表。收到一个数据包后，提取数据包的目的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地址作为</a:t>
            </a:r>
            <a:r>
              <a:rPr lang="en-US" altLang="zh-CN" sz="2400" dirty="0">
                <a:solidFill>
                  <a:schemeClr val="accent1"/>
                </a:solidFill>
                <a:cs typeface="+mn-ea"/>
                <a:sym typeface="+mn-lt"/>
              </a:rPr>
              <a:t>Key</a:t>
            </a:r>
            <a:r>
              <a:rPr lang="zh-CN" altLang="en-US" sz="2400" dirty="0">
                <a:solidFill>
                  <a:schemeClr val="accent1"/>
                </a:solidFill>
                <a:cs typeface="+mn-ea"/>
                <a:sym typeface="+mn-lt"/>
              </a:rPr>
              <a:t>，搜索路由表，基于检索结果将数据包从指定的接口转发出去。</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76" name="内容占位符 2">
            <a:extLst>
              <a:ext uri="{FF2B5EF4-FFF2-40B4-BE49-F238E27FC236}">
                <a16:creationId xmlns:a16="http://schemas.microsoft.com/office/drawing/2014/main" id="{AC368811-CE3A-981C-6D79-E082F2E606E4}"/>
              </a:ext>
            </a:extLst>
          </p:cNvPr>
          <p:cNvSpPr txBox="1">
            <a:spLocks/>
          </p:cNvSpPr>
          <p:nvPr/>
        </p:nvSpPr>
        <p:spPr>
          <a:xfrm>
            <a:off x="8776446" y="2693894"/>
            <a:ext cx="2937930" cy="2393440"/>
          </a:xfrm>
          <a:prstGeom prst="rect">
            <a:avLst/>
          </a:prstGeom>
        </p:spPr>
        <p:txBody>
          <a:bodyPr vert="horz" lIns="91440" tIns="45720" rIns="91440" bIns="45720" rtlCol="0">
            <a:normAutofit fontScale="85000" lnSpcReduction="20000"/>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1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路由表的每一行应包含下面信息：</a:t>
            </a:r>
          </a:p>
          <a:p>
            <a:pPr lvl="1"/>
            <a:r>
              <a:rPr lang="zh-CN" altLang="en-US" dirty="0">
                <a:sym typeface="+mn-lt"/>
              </a:rPr>
              <a:t>目的</a:t>
            </a:r>
            <a:r>
              <a:rPr lang="en-US" altLang="zh-CN" dirty="0">
                <a:sym typeface="+mn-lt"/>
              </a:rPr>
              <a:t>IP</a:t>
            </a:r>
            <a:r>
              <a:rPr lang="zh-CN" altLang="en-US" dirty="0">
                <a:sym typeface="+mn-lt"/>
              </a:rPr>
              <a:t>地址，即路由前缀</a:t>
            </a:r>
            <a:endParaRPr lang="en-US" altLang="zh-CN" dirty="0">
              <a:sym typeface="+mn-lt"/>
            </a:endParaRPr>
          </a:p>
          <a:p>
            <a:pPr lvl="1"/>
            <a:r>
              <a:rPr lang="zh-CN" altLang="en-US" dirty="0">
                <a:sym typeface="+mn-lt"/>
              </a:rPr>
              <a:t>下一跳路由器的</a:t>
            </a:r>
            <a:r>
              <a:rPr lang="en-US" altLang="zh-CN" dirty="0">
                <a:sym typeface="+mn-lt"/>
              </a:rPr>
              <a:t>IP</a:t>
            </a:r>
            <a:r>
              <a:rPr lang="zh-CN" altLang="en-US" dirty="0">
                <a:sym typeface="+mn-lt"/>
              </a:rPr>
              <a:t>地址</a:t>
            </a:r>
            <a:endParaRPr lang="en-US" altLang="zh-CN" dirty="0">
              <a:sym typeface="+mn-lt"/>
            </a:endParaRPr>
          </a:p>
          <a:p>
            <a:pPr lvl="1"/>
            <a:r>
              <a:rPr lang="zh-CN" altLang="en-US" dirty="0">
                <a:sym typeface="+mn-lt"/>
              </a:rPr>
              <a:t>为数据报的传输指定一个网络接口。</a:t>
            </a:r>
          </a:p>
          <a:p>
            <a:endParaRPr lang="zh-CN" altLang="en-US" dirty="0">
              <a:sym typeface="+mn-lt"/>
            </a:endParaRPr>
          </a:p>
        </p:txBody>
      </p:sp>
    </p:spTree>
    <p:extLst>
      <p:ext uri="{BB962C8B-B14F-4D97-AF65-F5344CB8AC3E}">
        <p14:creationId xmlns:p14="http://schemas.microsoft.com/office/powerpoint/2010/main" val="38729187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直角三角形 14">
            <a:extLst>
              <a:ext uri="{FF2B5EF4-FFF2-40B4-BE49-F238E27FC236}">
                <a16:creationId xmlns:a16="http://schemas.microsoft.com/office/drawing/2014/main" id="{44045B05-C247-FC8D-4ECF-9C36CC530948}"/>
              </a:ext>
            </a:extLst>
          </p:cNvPr>
          <p:cNvSpPr/>
          <p:nvPr/>
        </p:nvSpPr>
        <p:spPr>
          <a:xfrm>
            <a:off x="6152085" y="2185281"/>
            <a:ext cx="5065028" cy="1076923"/>
          </a:xfrm>
          <a:prstGeom prst="rtTriangle">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1" name="直接连接符 10">
            <a:extLst>
              <a:ext uri="{FF2B5EF4-FFF2-40B4-BE49-F238E27FC236}">
                <a16:creationId xmlns:a16="http://schemas.microsoft.com/office/drawing/2014/main" id="{BE257F7D-340F-C528-1065-4F5C28FF1B15}"/>
              </a:ext>
            </a:extLst>
          </p:cNvPr>
          <p:cNvCxnSpPr>
            <a:cxnSpLocks/>
            <a:stCxn id="9" idx="3"/>
          </p:cNvCxnSpPr>
          <p:nvPr/>
        </p:nvCxnSpPr>
        <p:spPr>
          <a:xfrm>
            <a:off x="9402763" y="1895523"/>
            <a:ext cx="1390741"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2" name="标题 1">
            <a:extLst>
              <a:ext uri="{FF2B5EF4-FFF2-40B4-BE49-F238E27FC236}">
                <a16:creationId xmlns:a16="http://schemas.microsoft.com/office/drawing/2014/main" id="{BE4CB2E7-222F-8C43-4FC9-7687ABE26F6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转发</a:t>
            </a:r>
          </a:p>
        </p:txBody>
      </p:sp>
      <p:sp>
        <p:nvSpPr>
          <p:cNvPr id="4" name="日期占位符 3">
            <a:extLst>
              <a:ext uri="{FF2B5EF4-FFF2-40B4-BE49-F238E27FC236}">
                <a16:creationId xmlns:a16="http://schemas.microsoft.com/office/drawing/2014/main" id="{49F3BFB9-54CF-D59D-4632-AC758443A21C}"/>
              </a:ext>
            </a:extLst>
          </p:cNvPr>
          <p:cNvSpPr>
            <a:spLocks noGrp="1"/>
          </p:cNvSpPr>
          <p:nvPr>
            <p:ph type="dt" sz="half" idx="10"/>
          </p:nvPr>
        </p:nvSpPr>
        <p:spPr/>
        <p:txBody>
          <a:bodyPr/>
          <a:lstStyle/>
          <a:p>
            <a:pPr>
              <a:lnSpc>
                <a:spcPct val="120000"/>
              </a:lnSpc>
            </a:pPr>
            <a:fld id="{4FAA3F5B-DD0B-4DB4-B419-286DB24716C8}"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081142C-158E-21C4-4C8D-E80543F7440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5CAFD036-5CAC-1A59-9B69-6814A759FCC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125</a:t>
            </a:fld>
            <a:endParaRPr lang="en-US">
              <a:cs typeface="+mn-ea"/>
              <a:sym typeface="+mn-lt"/>
            </a:endParaRPr>
          </a:p>
        </p:txBody>
      </p:sp>
      <p:pic>
        <p:nvPicPr>
          <p:cNvPr id="7" name="图形 6">
            <a:extLst>
              <a:ext uri="{FF2B5EF4-FFF2-40B4-BE49-F238E27FC236}">
                <a16:creationId xmlns:a16="http://schemas.microsoft.com/office/drawing/2014/main" id="{D4190B4E-BBDE-060C-33FF-FB9D6AD56A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4851" y="1625949"/>
            <a:ext cx="539147" cy="539147"/>
          </a:xfrm>
          <a:prstGeom prst="rect">
            <a:avLst/>
          </a:prstGeom>
        </p:spPr>
      </p:pic>
      <p:pic>
        <p:nvPicPr>
          <p:cNvPr id="8" name="图形 7">
            <a:extLst>
              <a:ext uri="{FF2B5EF4-FFF2-40B4-BE49-F238E27FC236}">
                <a16:creationId xmlns:a16="http://schemas.microsoft.com/office/drawing/2014/main" id="{E4687BE0-8933-C248-F64A-7F4DEB7E1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9234" y="1625949"/>
            <a:ext cx="539147" cy="539147"/>
          </a:xfrm>
          <a:prstGeom prst="rect">
            <a:avLst/>
          </a:prstGeom>
        </p:spPr>
      </p:pic>
      <p:pic>
        <p:nvPicPr>
          <p:cNvPr id="9" name="图形 8">
            <a:extLst>
              <a:ext uri="{FF2B5EF4-FFF2-40B4-BE49-F238E27FC236}">
                <a16:creationId xmlns:a16="http://schemas.microsoft.com/office/drawing/2014/main" id="{09DB0800-A529-CBA2-2679-32C2B81502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3616" y="1625949"/>
            <a:ext cx="539147" cy="539147"/>
          </a:xfrm>
          <a:prstGeom prst="rect">
            <a:avLst/>
          </a:prstGeom>
        </p:spPr>
      </p:pic>
      <p:cxnSp>
        <p:nvCxnSpPr>
          <p:cNvPr id="12" name="直接连接符 11">
            <a:extLst>
              <a:ext uri="{FF2B5EF4-FFF2-40B4-BE49-F238E27FC236}">
                <a16:creationId xmlns:a16="http://schemas.microsoft.com/office/drawing/2014/main" id="{06A2DD59-28BF-5ACF-A0BC-A9A620260148}"/>
              </a:ext>
            </a:extLst>
          </p:cNvPr>
          <p:cNvCxnSpPr>
            <a:cxnSpLocks/>
            <a:stCxn id="7" idx="3"/>
            <a:endCxn id="8" idx="1"/>
          </p:cNvCxnSpPr>
          <p:nvPr/>
        </p:nvCxnSpPr>
        <p:spPr>
          <a:xfrm>
            <a:off x="3493998" y="1895523"/>
            <a:ext cx="2415236"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3" name="直接连接符 12">
            <a:extLst>
              <a:ext uri="{FF2B5EF4-FFF2-40B4-BE49-F238E27FC236}">
                <a16:creationId xmlns:a16="http://schemas.microsoft.com/office/drawing/2014/main" id="{41E0189F-BC14-3797-1B80-1C4BCF92CCE9}"/>
              </a:ext>
            </a:extLst>
          </p:cNvPr>
          <p:cNvCxnSpPr>
            <a:cxnSpLocks/>
            <a:stCxn id="8" idx="3"/>
            <a:endCxn id="9" idx="1"/>
          </p:cNvCxnSpPr>
          <p:nvPr/>
        </p:nvCxnSpPr>
        <p:spPr>
          <a:xfrm>
            <a:off x="6448381" y="1895523"/>
            <a:ext cx="2415235"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4" name="直接连接符 13">
            <a:extLst>
              <a:ext uri="{FF2B5EF4-FFF2-40B4-BE49-F238E27FC236}">
                <a16:creationId xmlns:a16="http://schemas.microsoft.com/office/drawing/2014/main" id="{EF641D80-AFD5-B447-B009-4C92E2831A34}"/>
              </a:ext>
            </a:extLst>
          </p:cNvPr>
          <p:cNvCxnSpPr>
            <a:cxnSpLocks/>
            <a:endCxn id="7" idx="1"/>
          </p:cNvCxnSpPr>
          <p:nvPr/>
        </p:nvCxnSpPr>
        <p:spPr>
          <a:xfrm>
            <a:off x="1336841" y="1895522"/>
            <a:ext cx="1618010" cy="1"/>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23" name="文本框 22">
            <a:extLst>
              <a:ext uri="{FF2B5EF4-FFF2-40B4-BE49-F238E27FC236}">
                <a16:creationId xmlns:a16="http://schemas.microsoft.com/office/drawing/2014/main" id="{3CFB5F5C-5E98-DE5E-ABEA-6F7E837F90D3}"/>
              </a:ext>
            </a:extLst>
          </p:cNvPr>
          <p:cNvSpPr txBox="1"/>
          <p:nvPr/>
        </p:nvSpPr>
        <p:spPr>
          <a:xfrm>
            <a:off x="1989522" y="1121830"/>
            <a:ext cx="1018227" cy="394210"/>
          </a:xfrm>
          <a:prstGeom prst="rect">
            <a:avLst/>
          </a:prstGeom>
          <a:noFill/>
        </p:spPr>
        <p:txBody>
          <a:bodyPr wrap="none" rtlCol="0">
            <a:spAutoFit/>
          </a:bodyPr>
          <a:lstStyle/>
          <a:p>
            <a:pPr>
              <a:lnSpc>
                <a:spcPct val="120000"/>
              </a:lnSpc>
            </a:pPr>
            <a:r>
              <a:rPr lang="en-US" altLang="zh-CN" dirty="0">
                <a:cs typeface="+mn-ea"/>
                <a:sym typeface="+mn-lt"/>
              </a:rPr>
              <a:t>10.0.0.4</a:t>
            </a:r>
            <a:endParaRPr lang="zh-CN" altLang="en-US" dirty="0">
              <a:cs typeface="+mn-ea"/>
              <a:sym typeface="+mn-lt"/>
            </a:endParaRPr>
          </a:p>
        </p:txBody>
      </p:sp>
      <p:sp>
        <p:nvSpPr>
          <p:cNvPr id="24" name="文本框 23">
            <a:extLst>
              <a:ext uri="{FF2B5EF4-FFF2-40B4-BE49-F238E27FC236}">
                <a16:creationId xmlns:a16="http://schemas.microsoft.com/office/drawing/2014/main" id="{5072C685-D146-2DE2-3B0D-75D639E98349}"/>
              </a:ext>
            </a:extLst>
          </p:cNvPr>
          <p:cNvSpPr txBox="1"/>
          <p:nvPr/>
        </p:nvSpPr>
        <p:spPr>
          <a:xfrm>
            <a:off x="3447337" y="1121830"/>
            <a:ext cx="1018227" cy="394210"/>
          </a:xfrm>
          <a:prstGeom prst="rect">
            <a:avLst/>
          </a:prstGeom>
          <a:noFill/>
        </p:spPr>
        <p:txBody>
          <a:bodyPr wrap="none" rtlCol="0">
            <a:spAutoFit/>
          </a:bodyPr>
          <a:lstStyle/>
          <a:p>
            <a:pPr>
              <a:lnSpc>
                <a:spcPct val="120000"/>
              </a:lnSpc>
            </a:pPr>
            <a:r>
              <a:rPr lang="en-US" altLang="zh-CN" dirty="0">
                <a:cs typeface="+mn-ea"/>
                <a:sym typeface="+mn-lt"/>
              </a:rPr>
              <a:t>20.0.0.7</a:t>
            </a:r>
            <a:endParaRPr lang="zh-CN" altLang="en-US" dirty="0">
              <a:cs typeface="+mn-ea"/>
              <a:sym typeface="+mn-lt"/>
            </a:endParaRPr>
          </a:p>
        </p:txBody>
      </p:sp>
      <p:sp>
        <p:nvSpPr>
          <p:cNvPr id="25" name="文本框 24">
            <a:extLst>
              <a:ext uri="{FF2B5EF4-FFF2-40B4-BE49-F238E27FC236}">
                <a16:creationId xmlns:a16="http://schemas.microsoft.com/office/drawing/2014/main" id="{B7AEF700-752A-C638-6BF3-5BE1DEECAAB9}"/>
              </a:ext>
            </a:extLst>
          </p:cNvPr>
          <p:cNvSpPr txBox="1"/>
          <p:nvPr/>
        </p:nvSpPr>
        <p:spPr>
          <a:xfrm>
            <a:off x="4905152" y="1121830"/>
            <a:ext cx="1018227" cy="394210"/>
          </a:xfrm>
          <a:prstGeom prst="rect">
            <a:avLst/>
          </a:prstGeom>
          <a:noFill/>
        </p:spPr>
        <p:txBody>
          <a:bodyPr wrap="none" rtlCol="0">
            <a:spAutoFit/>
          </a:bodyPr>
          <a:lstStyle/>
          <a:p>
            <a:pPr>
              <a:lnSpc>
                <a:spcPct val="120000"/>
              </a:lnSpc>
            </a:pPr>
            <a:r>
              <a:rPr lang="en-US" altLang="zh-CN" dirty="0">
                <a:cs typeface="+mn-ea"/>
                <a:sym typeface="+mn-lt"/>
              </a:rPr>
              <a:t>20.0.0.9</a:t>
            </a:r>
            <a:endParaRPr lang="zh-CN" altLang="en-US" dirty="0">
              <a:cs typeface="+mn-ea"/>
              <a:sym typeface="+mn-lt"/>
            </a:endParaRPr>
          </a:p>
        </p:txBody>
      </p:sp>
      <p:sp>
        <p:nvSpPr>
          <p:cNvPr id="26" name="文本框 25">
            <a:extLst>
              <a:ext uri="{FF2B5EF4-FFF2-40B4-BE49-F238E27FC236}">
                <a16:creationId xmlns:a16="http://schemas.microsoft.com/office/drawing/2014/main" id="{5651F798-46C4-DA48-5E4D-12A8EB8A864D}"/>
              </a:ext>
            </a:extLst>
          </p:cNvPr>
          <p:cNvSpPr txBox="1"/>
          <p:nvPr/>
        </p:nvSpPr>
        <p:spPr>
          <a:xfrm>
            <a:off x="6362967" y="1121830"/>
            <a:ext cx="1018227" cy="394210"/>
          </a:xfrm>
          <a:prstGeom prst="rect">
            <a:avLst/>
          </a:prstGeom>
          <a:noFill/>
        </p:spPr>
        <p:txBody>
          <a:bodyPr wrap="none" rtlCol="0">
            <a:spAutoFit/>
          </a:bodyPr>
          <a:lstStyle/>
          <a:p>
            <a:pPr>
              <a:lnSpc>
                <a:spcPct val="120000"/>
              </a:lnSpc>
            </a:pPr>
            <a:r>
              <a:rPr lang="en-US" altLang="zh-CN" dirty="0">
                <a:cs typeface="+mn-ea"/>
                <a:sym typeface="+mn-lt"/>
              </a:rPr>
              <a:t>30.0.0.2</a:t>
            </a:r>
            <a:endParaRPr lang="zh-CN" altLang="en-US" dirty="0">
              <a:cs typeface="+mn-ea"/>
              <a:sym typeface="+mn-lt"/>
            </a:endParaRPr>
          </a:p>
        </p:txBody>
      </p:sp>
      <p:sp>
        <p:nvSpPr>
          <p:cNvPr id="27" name="文本框 26">
            <a:extLst>
              <a:ext uri="{FF2B5EF4-FFF2-40B4-BE49-F238E27FC236}">
                <a16:creationId xmlns:a16="http://schemas.microsoft.com/office/drawing/2014/main" id="{69C131E3-A30C-3BA6-F84A-77257AC094FE}"/>
              </a:ext>
            </a:extLst>
          </p:cNvPr>
          <p:cNvSpPr txBox="1"/>
          <p:nvPr/>
        </p:nvSpPr>
        <p:spPr>
          <a:xfrm>
            <a:off x="7820782" y="1121830"/>
            <a:ext cx="1018227" cy="394210"/>
          </a:xfrm>
          <a:prstGeom prst="rect">
            <a:avLst/>
          </a:prstGeom>
          <a:noFill/>
        </p:spPr>
        <p:txBody>
          <a:bodyPr wrap="none" rtlCol="0">
            <a:spAutoFit/>
          </a:bodyPr>
          <a:lstStyle/>
          <a:p>
            <a:pPr>
              <a:lnSpc>
                <a:spcPct val="120000"/>
              </a:lnSpc>
            </a:pPr>
            <a:r>
              <a:rPr lang="en-US" altLang="zh-CN" dirty="0">
                <a:cs typeface="+mn-ea"/>
                <a:sym typeface="+mn-lt"/>
              </a:rPr>
              <a:t>30.0.0.1</a:t>
            </a:r>
            <a:endParaRPr lang="zh-CN" altLang="en-US" dirty="0">
              <a:cs typeface="+mn-ea"/>
              <a:sym typeface="+mn-lt"/>
            </a:endParaRPr>
          </a:p>
        </p:txBody>
      </p:sp>
      <p:sp>
        <p:nvSpPr>
          <p:cNvPr id="28" name="文本框 27">
            <a:extLst>
              <a:ext uri="{FF2B5EF4-FFF2-40B4-BE49-F238E27FC236}">
                <a16:creationId xmlns:a16="http://schemas.microsoft.com/office/drawing/2014/main" id="{3CE10419-84A1-EF15-5DC3-0792C938073F}"/>
              </a:ext>
            </a:extLst>
          </p:cNvPr>
          <p:cNvSpPr txBox="1"/>
          <p:nvPr/>
        </p:nvSpPr>
        <p:spPr>
          <a:xfrm>
            <a:off x="9278596" y="1121830"/>
            <a:ext cx="1018227" cy="394210"/>
          </a:xfrm>
          <a:prstGeom prst="rect">
            <a:avLst/>
          </a:prstGeom>
          <a:noFill/>
        </p:spPr>
        <p:txBody>
          <a:bodyPr wrap="none" rtlCol="0">
            <a:spAutoFit/>
          </a:bodyPr>
          <a:lstStyle/>
          <a:p>
            <a:pPr>
              <a:lnSpc>
                <a:spcPct val="120000"/>
              </a:lnSpc>
            </a:pPr>
            <a:r>
              <a:rPr lang="en-US" altLang="zh-CN" dirty="0">
                <a:cs typeface="+mn-ea"/>
                <a:sym typeface="+mn-lt"/>
              </a:rPr>
              <a:t>40.0.0.4</a:t>
            </a:r>
            <a:endParaRPr lang="zh-CN" altLang="en-US" dirty="0">
              <a:cs typeface="+mn-ea"/>
              <a:sym typeface="+mn-lt"/>
            </a:endParaRPr>
          </a:p>
        </p:txBody>
      </p:sp>
      <p:cxnSp>
        <p:nvCxnSpPr>
          <p:cNvPr id="30" name="直接箭头连接符 29">
            <a:extLst>
              <a:ext uri="{FF2B5EF4-FFF2-40B4-BE49-F238E27FC236}">
                <a16:creationId xmlns:a16="http://schemas.microsoft.com/office/drawing/2014/main" id="{82D3A1EA-8603-8A62-1FA7-C585E575F5D3}"/>
              </a:ext>
            </a:extLst>
          </p:cNvPr>
          <p:cNvCxnSpPr/>
          <p:nvPr/>
        </p:nvCxnSpPr>
        <p:spPr>
          <a:xfrm>
            <a:off x="2564289"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CC0AE3A-58A0-702B-14BF-F03217E7993A}"/>
              </a:ext>
            </a:extLst>
          </p:cNvPr>
          <p:cNvCxnSpPr/>
          <p:nvPr/>
        </p:nvCxnSpPr>
        <p:spPr>
          <a:xfrm>
            <a:off x="3887991"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6EC4E4B-131A-27E0-C506-B38975AB8709}"/>
              </a:ext>
            </a:extLst>
          </p:cNvPr>
          <p:cNvCxnSpPr/>
          <p:nvPr/>
        </p:nvCxnSpPr>
        <p:spPr>
          <a:xfrm>
            <a:off x="5525203"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2EFEB16-C072-A87E-4BD4-B5592D295F06}"/>
              </a:ext>
            </a:extLst>
          </p:cNvPr>
          <p:cNvCxnSpPr/>
          <p:nvPr/>
        </p:nvCxnSpPr>
        <p:spPr>
          <a:xfrm>
            <a:off x="6814072"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6525F56A-31E1-947D-BCCB-834D40D9F7DC}"/>
              </a:ext>
            </a:extLst>
          </p:cNvPr>
          <p:cNvCxnSpPr/>
          <p:nvPr/>
        </p:nvCxnSpPr>
        <p:spPr>
          <a:xfrm>
            <a:off x="8486117"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EE59A7F0-2C04-E6C2-230C-6A65CC1A39C0}"/>
              </a:ext>
            </a:extLst>
          </p:cNvPr>
          <p:cNvCxnSpPr/>
          <p:nvPr/>
        </p:nvCxnSpPr>
        <p:spPr>
          <a:xfrm>
            <a:off x="9722734" y="1486612"/>
            <a:ext cx="0" cy="378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279EA328-1415-18BA-34E8-2A398B695026}"/>
              </a:ext>
            </a:extLst>
          </p:cNvPr>
          <p:cNvSpPr txBox="1"/>
          <p:nvPr/>
        </p:nvSpPr>
        <p:spPr>
          <a:xfrm>
            <a:off x="2989433" y="1256616"/>
            <a:ext cx="436338" cy="394210"/>
          </a:xfrm>
          <a:prstGeom prst="rect">
            <a:avLst/>
          </a:prstGeom>
          <a:noFill/>
        </p:spPr>
        <p:txBody>
          <a:bodyPr wrap="none" rtlCol="0">
            <a:spAutoFit/>
          </a:bodyPr>
          <a:lstStyle/>
          <a:p>
            <a:pPr>
              <a:lnSpc>
                <a:spcPct val="120000"/>
              </a:lnSpc>
            </a:pPr>
            <a:r>
              <a:rPr lang="en-US" altLang="zh-CN" dirty="0">
                <a:cs typeface="+mn-ea"/>
                <a:sym typeface="+mn-lt"/>
              </a:rPr>
              <a:t>R</a:t>
            </a:r>
            <a:r>
              <a:rPr lang="en-US" altLang="zh-CN" baseline="-25000" dirty="0">
                <a:cs typeface="+mn-ea"/>
                <a:sym typeface="+mn-lt"/>
              </a:rPr>
              <a:t>1</a:t>
            </a:r>
            <a:endParaRPr lang="zh-CN" altLang="en-US" baseline="-25000" dirty="0">
              <a:cs typeface="+mn-ea"/>
              <a:sym typeface="+mn-lt"/>
            </a:endParaRPr>
          </a:p>
        </p:txBody>
      </p:sp>
      <p:sp>
        <p:nvSpPr>
          <p:cNvPr id="37" name="文本框 36">
            <a:extLst>
              <a:ext uri="{FF2B5EF4-FFF2-40B4-BE49-F238E27FC236}">
                <a16:creationId xmlns:a16="http://schemas.microsoft.com/office/drawing/2014/main" id="{55B97E4B-2BF2-D256-4ADB-0A519D92EEA3}"/>
              </a:ext>
            </a:extLst>
          </p:cNvPr>
          <p:cNvSpPr txBox="1"/>
          <p:nvPr/>
        </p:nvSpPr>
        <p:spPr>
          <a:xfrm>
            <a:off x="5933916" y="1256616"/>
            <a:ext cx="436338" cy="394210"/>
          </a:xfrm>
          <a:prstGeom prst="rect">
            <a:avLst/>
          </a:prstGeom>
          <a:noFill/>
        </p:spPr>
        <p:txBody>
          <a:bodyPr wrap="none" rtlCol="0">
            <a:spAutoFit/>
          </a:bodyPr>
          <a:lstStyle/>
          <a:p>
            <a:pPr>
              <a:lnSpc>
                <a:spcPct val="120000"/>
              </a:lnSpc>
            </a:pPr>
            <a:r>
              <a:rPr lang="en-US" altLang="zh-CN" dirty="0">
                <a:cs typeface="+mn-ea"/>
                <a:sym typeface="+mn-lt"/>
              </a:rPr>
              <a:t>R</a:t>
            </a:r>
            <a:r>
              <a:rPr lang="en-US" altLang="zh-CN" baseline="-25000" dirty="0">
                <a:cs typeface="+mn-ea"/>
                <a:sym typeface="+mn-lt"/>
              </a:rPr>
              <a:t>2</a:t>
            </a:r>
            <a:endParaRPr lang="zh-CN" altLang="en-US" baseline="-25000" dirty="0">
              <a:cs typeface="+mn-ea"/>
              <a:sym typeface="+mn-lt"/>
            </a:endParaRPr>
          </a:p>
        </p:txBody>
      </p:sp>
      <p:sp>
        <p:nvSpPr>
          <p:cNvPr id="38" name="文本框 37">
            <a:extLst>
              <a:ext uri="{FF2B5EF4-FFF2-40B4-BE49-F238E27FC236}">
                <a16:creationId xmlns:a16="http://schemas.microsoft.com/office/drawing/2014/main" id="{80257394-9A35-3027-1608-1B38CB972C02}"/>
              </a:ext>
            </a:extLst>
          </p:cNvPr>
          <p:cNvSpPr txBox="1"/>
          <p:nvPr/>
        </p:nvSpPr>
        <p:spPr>
          <a:xfrm>
            <a:off x="8893380" y="1256616"/>
            <a:ext cx="436338" cy="394210"/>
          </a:xfrm>
          <a:prstGeom prst="rect">
            <a:avLst/>
          </a:prstGeom>
          <a:noFill/>
        </p:spPr>
        <p:txBody>
          <a:bodyPr wrap="none" rtlCol="0">
            <a:spAutoFit/>
          </a:bodyPr>
          <a:lstStyle/>
          <a:p>
            <a:pPr>
              <a:lnSpc>
                <a:spcPct val="120000"/>
              </a:lnSpc>
            </a:pPr>
            <a:r>
              <a:rPr lang="en-US" altLang="zh-CN" dirty="0">
                <a:cs typeface="+mn-ea"/>
                <a:sym typeface="+mn-lt"/>
              </a:rPr>
              <a:t>R</a:t>
            </a:r>
            <a:r>
              <a:rPr lang="en-US" altLang="zh-CN" baseline="-25000" dirty="0">
                <a:cs typeface="+mn-ea"/>
                <a:sym typeface="+mn-lt"/>
              </a:rPr>
              <a:t>3</a:t>
            </a:r>
            <a:endParaRPr lang="zh-CN" altLang="en-US" baseline="-25000" dirty="0">
              <a:cs typeface="+mn-ea"/>
              <a:sym typeface="+mn-lt"/>
            </a:endParaRPr>
          </a:p>
        </p:txBody>
      </p:sp>
      <p:sp>
        <p:nvSpPr>
          <p:cNvPr id="60" name="Text Box 117">
            <a:extLst>
              <a:ext uri="{FF2B5EF4-FFF2-40B4-BE49-F238E27FC236}">
                <a16:creationId xmlns:a16="http://schemas.microsoft.com/office/drawing/2014/main" id="{8E832B19-421E-75E5-CEB0-27087E7BB70D}"/>
              </a:ext>
            </a:extLst>
          </p:cNvPr>
          <p:cNvSpPr txBox="1">
            <a:spLocks noChangeArrowheads="1"/>
          </p:cNvSpPr>
          <p:nvPr/>
        </p:nvSpPr>
        <p:spPr bwMode="auto">
          <a:xfrm>
            <a:off x="6313789" y="2801080"/>
            <a:ext cx="2845651"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400" dirty="0">
                <a:solidFill>
                  <a:srgbClr val="333399"/>
                </a:solidFill>
                <a:cs typeface="+mn-ea"/>
                <a:sym typeface="+mn-lt"/>
              </a:rPr>
              <a:t>路由器 </a:t>
            </a:r>
            <a:r>
              <a:rPr kumimoji="1" lang="en-US" altLang="zh-CN" sz="2400" dirty="0">
                <a:solidFill>
                  <a:srgbClr val="333399"/>
                </a:solidFill>
                <a:cs typeface="+mn-ea"/>
                <a:sym typeface="+mn-lt"/>
              </a:rPr>
              <a:t>R</a:t>
            </a:r>
            <a:r>
              <a:rPr kumimoji="1" lang="en-US" altLang="zh-CN" sz="2400" baseline="-25000" dirty="0">
                <a:solidFill>
                  <a:srgbClr val="333399"/>
                </a:solidFill>
                <a:cs typeface="+mn-ea"/>
                <a:sym typeface="+mn-lt"/>
              </a:rPr>
              <a:t>2</a:t>
            </a:r>
            <a:r>
              <a:rPr kumimoji="1" lang="en-US" altLang="zh-CN" sz="2400" dirty="0">
                <a:solidFill>
                  <a:srgbClr val="333399"/>
                </a:solidFill>
                <a:cs typeface="+mn-ea"/>
                <a:sym typeface="+mn-lt"/>
              </a:rPr>
              <a:t> </a:t>
            </a:r>
            <a:r>
              <a:rPr kumimoji="1" lang="zh-CN" altLang="en-US" sz="2400" dirty="0">
                <a:solidFill>
                  <a:srgbClr val="333399"/>
                </a:solidFill>
                <a:cs typeface="+mn-ea"/>
                <a:sym typeface="+mn-lt"/>
              </a:rPr>
              <a:t>的路由表</a:t>
            </a:r>
          </a:p>
        </p:txBody>
      </p:sp>
      <p:sp>
        <p:nvSpPr>
          <p:cNvPr id="63" name="文本框 62">
            <a:extLst>
              <a:ext uri="{FF2B5EF4-FFF2-40B4-BE49-F238E27FC236}">
                <a16:creationId xmlns:a16="http://schemas.microsoft.com/office/drawing/2014/main" id="{6ED26433-D45A-9961-73EE-D47940D774EB}"/>
              </a:ext>
            </a:extLst>
          </p:cNvPr>
          <p:cNvSpPr txBox="1"/>
          <p:nvPr/>
        </p:nvSpPr>
        <p:spPr>
          <a:xfrm>
            <a:off x="5137917" y="1902263"/>
            <a:ext cx="774571" cy="396134"/>
          </a:xfrm>
          <a:prstGeom prst="rect">
            <a:avLst/>
          </a:prstGeom>
          <a:noFill/>
        </p:spPr>
        <p:txBody>
          <a:bodyPr wrap="none" rtlCol="0">
            <a:spAutoFit/>
          </a:bodyPr>
          <a:lstStyle/>
          <a:p>
            <a:pPr>
              <a:lnSpc>
                <a:spcPct val="120000"/>
              </a:lnSpc>
            </a:pPr>
            <a:r>
              <a:rPr lang="zh-CN" altLang="en-US" dirty="0">
                <a:cs typeface="+mn-ea"/>
                <a:sym typeface="+mn-lt"/>
              </a:rPr>
              <a:t>接口</a:t>
            </a:r>
            <a:r>
              <a:rPr lang="en-US" altLang="zh-CN" dirty="0">
                <a:cs typeface="+mn-ea"/>
                <a:sym typeface="+mn-lt"/>
              </a:rPr>
              <a:t>0</a:t>
            </a:r>
            <a:endParaRPr lang="zh-CN" altLang="en-US" dirty="0">
              <a:cs typeface="+mn-ea"/>
              <a:sym typeface="+mn-lt"/>
            </a:endParaRPr>
          </a:p>
        </p:txBody>
      </p:sp>
      <p:sp>
        <p:nvSpPr>
          <p:cNvPr id="64" name="文本框 63">
            <a:extLst>
              <a:ext uri="{FF2B5EF4-FFF2-40B4-BE49-F238E27FC236}">
                <a16:creationId xmlns:a16="http://schemas.microsoft.com/office/drawing/2014/main" id="{EB895CF8-DAAF-D22C-B895-A586B0F8C224}"/>
              </a:ext>
            </a:extLst>
          </p:cNvPr>
          <p:cNvSpPr txBox="1"/>
          <p:nvPr/>
        </p:nvSpPr>
        <p:spPr>
          <a:xfrm>
            <a:off x="6426786" y="1902263"/>
            <a:ext cx="774571" cy="396134"/>
          </a:xfrm>
          <a:prstGeom prst="rect">
            <a:avLst/>
          </a:prstGeom>
          <a:noFill/>
        </p:spPr>
        <p:txBody>
          <a:bodyPr wrap="none" rtlCol="0">
            <a:spAutoFit/>
          </a:bodyPr>
          <a:lstStyle/>
          <a:p>
            <a:pPr>
              <a:lnSpc>
                <a:spcPct val="120000"/>
              </a:lnSpc>
            </a:pPr>
            <a:r>
              <a:rPr lang="zh-CN" altLang="en-US" dirty="0">
                <a:cs typeface="+mn-ea"/>
                <a:sym typeface="+mn-lt"/>
              </a:rPr>
              <a:t>接口</a:t>
            </a:r>
            <a:r>
              <a:rPr lang="en-US" altLang="zh-CN" dirty="0">
                <a:cs typeface="+mn-ea"/>
                <a:sym typeface="+mn-lt"/>
              </a:rPr>
              <a:t>1</a:t>
            </a:r>
            <a:endParaRPr lang="zh-CN" altLang="en-US" dirty="0">
              <a:cs typeface="+mn-ea"/>
              <a:sym typeface="+mn-lt"/>
            </a:endParaRPr>
          </a:p>
        </p:txBody>
      </p:sp>
      <p:sp>
        <p:nvSpPr>
          <p:cNvPr id="65" name="云形 64">
            <a:extLst>
              <a:ext uri="{FF2B5EF4-FFF2-40B4-BE49-F238E27FC236}">
                <a16:creationId xmlns:a16="http://schemas.microsoft.com/office/drawing/2014/main" id="{D29C93C0-3BA2-11D9-F48F-B869EF0394B0}"/>
              </a:ext>
            </a:extLst>
          </p:cNvPr>
          <p:cNvSpPr/>
          <p:nvPr/>
        </p:nvSpPr>
        <p:spPr>
          <a:xfrm>
            <a:off x="1046411" y="1532967"/>
            <a:ext cx="1281171" cy="725109"/>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zh-CN" altLang="en-US" dirty="0">
                <a:cs typeface="+mn-ea"/>
                <a:sym typeface="+mn-lt"/>
              </a:rPr>
              <a:t>网络</a:t>
            </a:r>
            <a:r>
              <a:rPr lang="en-US" altLang="zh-CN" dirty="0">
                <a:cs typeface="+mn-ea"/>
                <a:sym typeface="+mn-lt"/>
              </a:rPr>
              <a:t>1</a:t>
            </a:r>
          </a:p>
          <a:p>
            <a:pPr algn="ctr">
              <a:lnSpc>
                <a:spcPct val="120000"/>
              </a:lnSpc>
            </a:pPr>
            <a:r>
              <a:rPr lang="en-US" altLang="zh-CN" dirty="0">
                <a:cs typeface="+mn-ea"/>
                <a:sym typeface="+mn-lt"/>
              </a:rPr>
              <a:t>10.0.0.0</a:t>
            </a:r>
            <a:endParaRPr lang="zh-CN" altLang="en-US" dirty="0">
              <a:cs typeface="+mn-ea"/>
              <a:sym typeface="+mn-lt"/>
            </a:endParaRPr>
          </a:p>
        </p:txBody>
      </p:sp>
      <p:sp>
        <p:nvSpPr>
          <p:cNvPr id="70" name="云形 69">
            <a:extLst>
              <a:ext uri="{FF2B5EF4-FFF2-40B4-BE49-F238E27FC236}">
                <a16:creationId xmlns:a16="http://schemas.microsoft.com/office/drawing/2014/main" id="{7AFB292E-DFB7-C19A-8D8C-21B0ACDCFFCA}"/>
              </a:ext>
            </a:extLst>
          </p:cNvPr>
          <p:cNvSpPr/>
          <p:nvPr/>
        </p:nvSpPr>
        <p:spPr>
          <a:xfrm>
            <a:off x="3983033" y="1532967"/>
            <a:ext cx="1281171" cy="725109"/>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zh-CN" altLang="en-US" dirty="0">
                <a:cs typeface="+mn-ea"/>
                <a:sym typeface="+mn-lt"/>
              </a:rPr>
              <a:t>网络</a:t>
            </a:r>
            <a:r>
              <a:rPr lang="en-US" altLang="zh-CN" dirty="0">
                <a:cs typeface="+mn-ea"/>
                <a:sym typeface="+mn-lt"/>
              </a:rPr>
              <a:t>2</a:t>
            </a:r>
          </a:p>
          <a:p>
            <a:pPr algn="ctr">
              <a:lnSpc>
                <a:spcPct val="120000"/>
              </a:lnSpc>
            </a:pPr>
            <a:r>
              <a:rPr lang="en-US" altLang="zh-CN" dirty="0">
                <a:cs typeface="+mn-ea"/>
                <a:sym typeface="+mn-lt"/>
              </a:rPr>
              <a:t>20.0.0.0</a:t>
            </a:r>
            <a:endParaRPr lang="zh-CN" altLang="en-US" dirty="0">
              <a:cs typeface="+mn-ea"/>
              <a:sym typeface="+mn-lt"/>
            </a:endParaRPr>
          </a:p>
        </p:txBody>
      </p:sp>
      <p:sp>
        <p:nvSpPr>
          <p:cNvPr id="71" name="云形 70">
            <a:extLst>
              <a:ext uri="{FF2B5EF4-FFF2-40B4-BE49-F238E27FC236}">
                <a16:creationId xmlns:a16="http://schemas.microsoft.com/office/drawing/2014/main" id="{051A2670-0ABE-17D3-4F72-CB29A0B57C08}"/>
              </a:ext>
            </a:extLst>
          </p:cNvPr>
          <p:cNvSpPr/>
          <p:nvPr/>
        </p:nvSpPr>
        <p:spPr>
          <a:xfrm>
            <a:off x="7072337" y="1532967"/>
            <a:ext cx="1281171" cy="725109"/>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zh-CN" altLang="en-US" dirty="0">
                <a:cs typeface="+mn-ea"/>
                <a:sym typeface="+mn-lt"/>
              </a:rPr>
              <a:t>网络</a:t>
            </a:r>
            <a:r>
              <a:rPr lang="en-US" altLang="zh-CN" dirty="0">
                <a:cs typeface="+mn-ea"/>
                <a:sym typeface="+mn-lt"/>
              </a:rPr>
              <a:t>3</a:t>
            </a:r>
          </a:p>
          <a:p>
            <a:pPr algn="ctr">
              <a:lnSpc>
                <a:spcPct val="120000"/>
              </a:lnSpc>
            </a:pPr>
            <a:r>
              <a:rPr lang="en-US" altLang="zh-CN" dirty="0">
                <a:cs typeface="+mn-ea"/>
                <a:sym typeface="+mn-lt"/>
              </a:rPr>
              <a:t>30.0.0.0</a:t>
            </a:r>
            <a:endParaRPr lang="zh-CN" altLang="en-US" dirty="0">
              <a:cs typeface="+mn-ea"/>
              <a:sym typeface="+mn-lt"/>
            </a:endParaRPr>
          </a:p>
        </p:txBody>
      </p:sp>
      <p:sp>
        <p:nvSpPr>
          <p:cNvPr id="72" name="云形 71">
            <a:extLst>
              <a:ext uri="{FF2B5EF4-FFF2-40B4-BE49-F238E27FC236}">
                <a16:creationId xmlns:a16="http://schemas.microsoft.com/office/drawing/2014/main" id="{D0596440-B587-39EC-1EE2-C105245E511C}"/>
              </a:ext>
            </a:extLst>
          </p:cNvPr>
          <p:cNvSpPr/>
          <p:nvPr/>
        </p:nvSpPr>
        <p:spPr>
          <a:xfrm>
            <a:off x="9941649" y="1532967"/>
            <a:ext cx="1281171" cy="725109"/>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zh-CN" altLang="en-US" dirty="0">
                <a:cs typeface="+mn-ea"/>
                <a:sym typeface="+mn-lt"/>
              </a:rPr>
              <a:t>网络</a:t>
            </a:r>
            <a:r>
              <a:rPr lang="en-US" altLang="zh-CN" dirty="0">
                <a:cs typeface="+mn-ea"/>
                <a:sym typeface="+mn-lt"/>
              </a:rPr>
              <a:t>4</a:t>
            </a:r>
          </a:p>
          <a:p>
            <a:pPr algn="ctr">
              <a:lnSpc>
                <a:spcPct val="120000"/>
              </a:lnSpc>
            </a:pPr>
            <a:r>
              <a:rPr lang="en-US" altLang="zh-CN" dirty="0">
                <a:cs typeface="+mn-ea"/>
                <a:sym typeface="+mn-lt"/>
              </a:rPr>
              <a:t>40.0.0.0</a:t>
            </a:r>
            <a:endParaRPr lang="zh-CN" altLang="en-US" dirty="0">
              <a:cs typeface="+mn-ea"/>
              <a:sym typeface="+mn-lt"/>
            </a:endParaRPr>
          </a:p>
        </p:txBody>
      </p:sp>
      <p:graphicFrame>
        <p:nvGraphicFramePr>
          <p:cNvPr id="73" name="表格 73">
            <a:extLst>
              <a:ext uri="{FF2B5EF4-FFF2-40B4-BE49-F238E27FC236}">
                <a16:creationId xmlns:a16="http://schemas.microsoft.com/office/drawing/2014/main" id="{0640C763-D427-9922-A12C-A4FD16DAC695}"/>
              </a:ext>
            </a:extLst>
          </p:cNvPr>
          <p:cNvGraphicFramePr>
            <a:graphicFrameLocks noGrp="1"/>
          </p:cNvGraphicFramePr>
          <p:nvPr>
            <p:extLst>
              <p:ext uri="{D42A27DB-BD31-4B8C-83A1-F6EECF244321}">
                <p14:modId xmlns:p14="http://schemas.microsoft.com/office/powerpoint/2010/main" val="293159100"/>
              </p:ext>
            </p:extLst>
          </p:nvPr>
        </p:nvGraphicFramePr>
        <p:xfrm>
          <a:off x="6160001" y="3268996"/>
          <a:ext cx="5057112" cy="1961515"/>
        </p:xfrm>
        <a:graphic>
          <a:graphicData uri="http://schemas.openxmlformats.org/drawingml/2006/table">
            <a:tbl>
              <a:tblPr firstRow="1" bandRow="1">
                <a:tableStyleId>{5940675A-B579-460E-94D1-54222C63F5DA}</a:tableStyleId>
              </a:tblPr>
              <a:tblGrid>
                <a:gridCol w="1685704">
                  <a:extLst>
                    <a:ext uri="{9D8B030D-6E8A-4147-A177-3AD203B41FA5}">
                      <a16:colId xmlns:a16="http://schemas.microsoft.com/office/drawing/2014/main" val="3702919936"/>
                    </a:ext>
                  </a:extLst>
                </a:gridCol>
                <a:gridCol w="1685704">
                  <a:extLst>
                    <a:ext uri="{9D8B030D-6E8A-4147-A177-3AD203B41FA5}">
                      <a16:colId xmlns:a16="http://schemas.microsoft.com/office/drawing/2014/main" val="1970037168"/>
                    </a:ext>
                  </a:extLst>
                </a:gridCol>
                <a:gridCol w="1685704">
                  <a:extLst>
                    <a:ext uri="{9D8B030D-6E8A-4147-A177-3AD203B41FA5}">
                      <a16:colId xmlns:a16="http://schemas.microsoft.com/office/drawing/2014/main" val="447384864"/>
                    </a:ext>
                  </a:extLst>
                </a:gridCol>
              </a:tblGrid>
              <a:tr h="226695">
                <a:tc>
                  <a:txBody>
                    <a:bodyPr/>
                    <a:lstStyle/>
                    <a:p>
                      <a:pPr algn="ctr">
                        <a:lnSpc>
                          <a:spcPct val="120000"/>
                        </a:lnSpc>
                        <a:spcBef>
                          <a:spcPts val="0"/>
                        </a:spcBef>
                        <a:spcAft>
                          <a:spcPts val="0"/>
                        </a:spcAft>
                      </a:pPr>
                      <a:r>
                        <a:rPr lang="zh-CN" altLang="en-US" dirty="0">
                          <a:latin typeface="+mn-lt"/>
                          <a:ea typeface="+mn-ea"/>
                          <a:cs typeface="+mn-ea"/>
                          <a:sym typeface="+mn-lt"/>
                        </a:rPr>
                        <a:t>路由前缀</a:t>
                      </a: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下一跳</a:t>
                      </a: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出接口</a:t>
                      </a:r>
                    </a:p>
                  </a:txBody>
                  <a:tcPr>
                    <a:solidFill>
                      <a:srgbClr val="FFFF99"/>
                    </a:solidFill>
                  </a:tcPr>
                </a:tc>
                <a:extLst>
                  <a:ext uri="{0D108BD9-81ED-4DB2-BD59-A6C34878D82A}">
                    <a16:rowId xmlns:a16="http://schemas.microsoft.com/office/drawing/2014/main" val="3220941565"/>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20.0.0.0/8</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Direct</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0</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905185315"/>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30.0.0.0/8</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Direct</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1</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3098147687"/>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10.0.0.0/8</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20.0.0.7</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0</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3676940398"/>
                  </a:ext>
                </a:extLst>
              </a:tr>
              <a:tr h="226695">
                <a:tc>
                  <a:txBody>
                    <a:bodyPr/>
                    <a:lstStyle/>
                    <a:p>
                      <a:pPr algn="ctr">
                        <a:lnSpc>
                          <a:spcPct val="120000"/>
                        </a:lnSpc>
                        <a:spcBef>
                          <a:spcPts val="0"/>
                        </a:spcBef>
                        <a:spcAft>
                          <a:spcPts val="0"/>
                        </a:spcAft>
                      </a:pPr>
                      <a:r>
                        <a:rPr lang="en-US" altLang="zh-CN" dirty="0">
                          <a:latin typeface="+mn-lt"/>
                          <a:ea typeface="+mn-ea"/>
                          <a:cs typeface="+mn-ea"/>
                          <a:sym typeface="+mn-lt"/>
                        </a:rPr>
                        <a:t>40.0.0.0/8</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en-US" altLang="zh-CN" dirty="0">
                          <a:latin typeface="+mn-lt"/>
                          <a:ea typeface="+mn-ea"/>
                          <a:cs typeface="+mn-ea"/>
                          <a:sym typeface="+mn-lt"/>
                        </a:rPr>
                        <a:t>30.0.0.1</a:t>
                      </a:r>
                      <a:endParaRPr lang="zh-CN" altLang="en-US" dirty="0">
                        <a:latin typeface="+mn-lt"/>
                        <a:ea typeface="+mn-ea"/>
                        <a:cs typeface="+mn-ea"/>
                        <a:sym typeface="+mn-lt"/>
                      </a:endParaRPr>
                    </a:p>
                  </a:txBody>
                  <a:tcPr>
                    <a:solidFill>
                      <a:srgbClr val="FFFF99"/>
                    </a:solidFill>
                  </a:tcPr>
                </a:tc>
                <a:tc>
                  <a:txBody>
                    <a:bodyPr/>
                    <a:lstStyle/>
                    <a:p>
                      <a:pPr algn="ctr">
                        <a:lnSpc>
                          <a:spcPct val="120000"/>
                        </a:lnSpc>
                        <a:spcBef>
                          <a:spcPts val="0"/>
                        </a:spcBef>
                        <a:spcAft>
                          <a:spcPts val="0"/>
                        </a:spcAft>
                      </a:pPr>
                      <a:r>
                        <a:rPr lang="zh-CN" altLang="en-US" dirty="0">
                          <a:latin typeface="+mn-lt"/>
                          <a:ea typeface="+mn-ea"/>
                          <a:cs typeface="+mn-ea"/>
                          <a:sym typeface="+mn-lt"/>
                        </a:rPr>
                        <a:t>接口</a:t>
                      </a:r>
                      <a:r>
                        <a:rPr lang="en-US" altLang="zh-CN" dirty="0">
                          <a:latin typeface="+mn-lt"/>
                          <a:ea typeface="+mn-ea"/>
                          <a:cs typeface="+mn-ea"/>
                          <a:sym typeface="+mn-lt"/>
                        </a:rPr>
                        <a:t>1</a:t>
                      </a:r>
                      <a:endParaRPr lang="zh-CN" altLang="en-US" dirty="0">
                        <a:latin typeface="+mn-lt"/>
                        <a:ea typeface="+mn-ea"/>
                        <a:cs typeface="+mn-ea"/>
                        <a:sym typeface="+mn-lt"/>
                      </a:endParaRPr>
                    </a:p>
                  </a:txBody>
                  <a:tcPr>
                    <a:solidFill>
                      <a:srgbClr val="FFFF99"/>
                    </a:solidFill>
                  </a:tcPr>
                </a:tc>
                <a:extLst>
                  <a:ext uri="{0D108BD9-81ED-4DB2-BD59-A6C34878D82A}">
                    <a16:rowId xmlns:a16="http://schemas.microsoft.com/office/drawing/2014/main" val="1579562748"/>
                  </a:ext>
                </a:extLst>
              </a:tr>
            </a:tbl>
          </a:graphicData>
        </a:graphic>
      </p:graphicFrame>
      <p:sp>
        <p:nvSpPr>
          <p:cNvPr id="18" name="流程图: 过程 17">
            <a:extLst>
              <a:ext uri="{FF2B5EF4-FFF2-40B4-BE49-F238E27FC236}">
                <a16:creationId xmlns:a16="http://schemas.microsoft.com/office/drawing/2014/main" id="{DB70C20D-CEB7-5BA0-A476-18BA7AD6BBB5}"/>
              </a:ext>
            </a:extLst>
          </p:cNvPr>
          <p:cNvSpPr/>
          <p:nvPr/>
        </p:nvSpPr>
        <p:spPr>
          <a:xfrm>
            <a:off x="4018228" y="2520831"/>
            <a:ext cx="1281171" cy="367553"/>
          </a:xfrm>
          <a:prstGeom prst="flowChartProcess">
            <a:avLst/>
          </a:prstGeom>
          <a:solidFill>
            <a:schemeClr val="accent6"/>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zh-CN" altLang="en-US" sz="1600" dirty="0">
                <a:cs typeface="+mn-ea"/>
                <a:sym typeface="+mn-lt"/>
              </a:rPr>
              <a:t>收到报文</a:t>
            </a:r>
          </a:p>
        </p:txBody>
      </p:sp>
      <p:sp>
        <p:nvSpPr>
          <p:cNvPr id="19" name="流程图: 过程 18">
            <a:extLst>
              <a:ext uri="{FF2B5EF4-FFF2-40B4-BE49-F238E27FC236}">
                <a16:creationId xmlns:a16="http://schemas.microsoft.com/office/drawing/2014/main" id="{7EE1E48F-61A3-E2B1-16DB-DF31F26BAC69}"/>
              </a:ext>
            </a:extLst>
          </p:cNvPr>
          <p:cNvSpPr/>
          <p:nvPr/>
        </p:nvSpPr>
        <p:spPr>
          <a:xfrm>
            <a:off x="4018228" y="3020008"/>
            <a:ext cx="1281171" cy="367553"/>
          </a:xfrm>
          <a:prstGeom prst="flowChartProcess">
            <a:avLst/>
          </a:prstGeom>
          <a:solidFill>
            <a:schemeClr val="accent6"/>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zh-CN" altLang="en-US" sz="1600" dirty="0">
                <a:cs typeface="+mn-ea"/>
                <a:sym typeface="+mn-lt"/>
              </a:rPr>
              <a:t>合法性检查</a:t>
            </a:r>
          </a:p>
        </p:txBody>
      </p:sp>
      <p:sp>
        <p:nvSpPr>
          <p:cNvPr id="20" name="流程图: 决策 19">
            <a:extLst>
              <a:ext uri="{FF2B5EF4-FFF2-40B4-BE49-F238E27FC236}">
                <a16:creationId xmlns:a16="http://schemas.microsoft.com/office/drawing/2014/main" id="{0FDA6EEB-C7F7-21B4-7514-E5D74FA9295E}"/>
              </a:ext>
            </a:extLst>
          </p:cNvPr>
          <p:cNvSpPr/>
          <p:nvPr/>
        </p:nvSpPr>
        <p:spPr>
          <a:xfrm>
            <a:off x="4018228" y="3519185"/>
            <a:ext cx="1281171" cy="367553"/>
          </a:xfrm>
          <a:prstGeom prst="flowChartDecision">
            <a:avLst/>
          </a:prstGeom>
          <a:solidFill>
            <a:schemeClr val="accent6"/>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zh-CN" altLang="en-US" sz="1600" dirty="0">
                <a:cs typeface="+mn-ea"/>
                <a:sym typeface="+mn-lt"/>
              </a:rPr>
              <a:t>合法？</a:t>
            </a:r>
          </a:p>
        </p:txBody>
      </p:sp>
      <p:sp>
        <p:nvSpPr>
          <p:cNvPr id="21" name="流程图: 过程 20">
            <a:extLst>
              <a:ext uri="{FF2B5EF4-FFF2-40B4-BE49-F238E27FC236}">
                <a16:creationId xmlns:a16="http://schemas.microsoft.com/office/drawing/2014/main" id="{CF87CD3E-4428-F226-985F-DE0DDA5806AC}"/>
              </a:ext>
            </a:extLst>
          </p:cNvPr>
          <p:cNvSpPr/>
          <p:nvPr/>
        </p:nvSpPr>
        <p:spPr>
          <a:xfrm>
            <a:off x="4018228" y="4018362"/>
            <a:ext cx="1281171" cy="801310"/>
          </a:xfrm>
          <a:prstGeom prst="flowChartProcess">
            <a:avLst/>
          </a:prstGeom>
          <a:solidFill>
            <a:schemeClr val="accent6"/>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zh-CN" altLang="en-US" sz="1600" dirty="0">
                <a:cs typeface="+mn-ea"/>
                <a:sym typeface="+mn-lt"/>
              </a:rPr>
              <a:t>目的</a:t>
            </a:r>
            <a:r>
              <a:rPr lang="en-US" altLang="zh-CN" sz="1600" dirty="0">
                <a:cs typeface="+mn-ea"/>
                <a:sym typeface="+mn-lt"/>
              </a:rPr>
              <a:t>IP</a:t>
            </a:r>
            <a:r>
              <a:rPr lang="zh-CN" altLang="en-US" sz="1600" dirty="0">
                <a:cs typeface="+mn-ea"/>
                <a:sym typeface="+mn-lt"/>
              </a:rPr>
              <a:t>作为</a:t>
            </a:r>
            <a:r>
              <a:rPr lang="en-US" altLang="zh-CN" sz="1600" dirty="0">
                <a:cs typeface="+mn-ea"/>
                <a:sym typeface="+mn-lt"/>
              </a:rPr>
              <a:t>Key</a:t>
            </a:r>
            <a:r>
              <a:rPr lang="zh-CN" altLang="en-US" sz="1600" dirty="0">
                <a:cs typeface="+mn-ea"/>
                <a:sym typeface="+mn-lt"/>
              </a:rPr>
              <a:t>查路由表（</a:t>
            </a:r>
            <a:r>
              <a:rPr lang="en-US" altLang="zh-CN" sz="1600" dirty="0">
                <a:cs typeface="+mn-ea"/>
                <a:sym typeface="+mn-lt"/>
              </a:rPr>
              <a:t>LPM</a:t>
            </a:r>
            <a:r>
              <a:rPr lang="zh-CN" altLang="en-US" sz="1600" dirty="0">
                <a:cs typeface="+mn-ea"/>
                <a:sym typeface="+mn-lt"/>
              </a:rPr>
              <a:t>）</a:t>
            </a:r>
          </a:p>
        </p:txBody>
      </p:sp>
      <p:sp>
        <p:nvSpPr>
          <p:cNvPr id="22" name="流程图: 决策 21">
            <a:extLst>
              <a:ext uri="{FF2B5EF4-FFF2-40B4-BE49-F238E27FC236}">
                <a16:creationId xmlns:a16="http://schemas.microsoft.com/office/drawing/2014/main" id="{95C4DCF9-16AC-8F89-3F9B-A79B98390F21}"/>
              </a:ext>
            </a:extLst>
          </p:cNvPr>
          <p:cNvSpPr/>
          <p:nvPr/>
        </p:nvSpPr>
        <p:spPr>
          <a:xfrm>
            <a:off x="4018228" y="4951297"/>
            <a:ext cx="1281171" cy="367553"/>
          </a:xfrm>
          <a:prstGeom prst="flowChartDecision">
            <a:avLst/>
          </a:prstGeom>
          <a:solidFill>
            <a:schemeClr val="accent6"/>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zh-CN" altLang="en-US" sz="1600" dirty="0">
                <a:cs typeface="+mn-ea"/>
                <a:sym typeface="+mn-lt"/>
              </a:rPr>
              <a:t>命中？</a:t>
            </a:r>
          </a:p>
        </p:txBody>
      </p:sp>
      <p:sp>
        <p:nvSpPr>
          <p:cNvPr id="29" name="流程图: 过程 28">
            <a:extLst>
              <a:ext uri="{FF2B5EF4-FFF2-40B4-BE49-F238E27FC236}">
                <a16:creationId xmlns:a16="http://schemas.microsoft.com/office/drawing/2014/main" id="{3C27AC8B-BA2D-91E8-16D1-5164826152B8}"/>
              </a:ext>
            </a:extLst>
          </p:cNvPr>
          <p:cNvSpPr/>
          <p:nvPr/>
        </p:nvSpPr>
        <p:spPr>
          <a:xfrm>
            <a:off x="4018228" y="5445480"/>
            <a:ext cx="1281171" cy="502602"/>
          </a:xfrm>
          <a:prstGeom prst="flowChartProcess">
            <a:avLst/>
          </a:prstGeom>
          <a:solidFill>
            <a:schemeClr val="accent6"/>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zh-CN" altLang="en-US" sz="1600" dirty="0">
                <a:cs typeface="+mn-ea"/>
                <a:sym typeface="+mn-lt"/>
              </a:rPr>
              <a:t>下一跳</a:t>
            </a:r>
            <a:r>
              <a:rPr lang="en-US" altLang="zh-CN" sz="1600" dirty="0">
                <a:cs typeface="+mn-ea"/>
                <a:sym typeface="+mn-lt"/>
              </a:rPr>
              <a:t>IP</a:t>
            </a:r>
            <a:r>
              <a:rPr lang="zh-CN" altLang="en-US" sz="1600" dirty="0">
                <a:cs typeface="+mn-ea"/>
                <a:sym typeface="+mn-lt"/>
              </a:rPr>
              <a:t>查</a:t>
            </a:r>
            <a:r>
              <a:rPr lang="en-US" altLang="zh-CN" sz="1600" dirty="0">
                <a:cs typeface="+mn-ea"/>
                <a:sym typeface="+mn-lt"/>
              </a:rPr>
              <a:t>ARP</a:t>
            </a:r>
            <a:r>
              <a:rPr lang="zh-CN" altLang="en-US" sz="1600" dirty="0">
                <a:cs typeface="+mn-ea"/>
                <a:sym typeface="+mn-lt"/>
              </a:rPr>
              <a:t>表</a:t>
            </a:r>
          </a:p>
        </p:txBody>
      </p:sp>
      <p:sp>
        <p:nvSpPr>
          <p:cNvPr id="39" name="流程图: 过程 38">
            <a:extLst>
              <a:ext uri="{FF2B5EF4-FFF2-40B4-BE49-F238E27FC236}">
                <a16:creationId xmlns:a16="http://schemas.microsoft.com/office/drawing/2014/main" id="{5244910E-3E48-DDD8-6F02-D0E9EE02A69C}"/>
              </a:ext>
            </a:extLst>
          </p:cNvPr>
          <p:cNvSpPr/>
          <p:nvPr/>
        </p:nvSpPr>
        <p:spPr>
          <a:xfrm>
            <a:off x="5807795" y="5445480"/>
            <a:ext cx="1281171" cy="502602"/>
          </a:xfrm>
          <a:prstGeom prst="flowChartProcess">
            <a:avLst/>
          </a:prstGeom>
          <a:solidFill>
            <a:schemeClr val="accent6"/>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zh-CN" altLang="en-US" sz="1600" dirty="0">
                <a:cs typeface="+mn-ea"/>
                <a:sym typeface="+mn-lt"/>
              </a:rPr>
              <a:t>封装报文</a:t>
            </a:r>
          </a:p>
        </p:txBody>
      </p:sp>
      <p:sp>
        <p:nvSpPr>
          <p:cNvPr id="40" name="流程图: 过程 39">
            <a:extLst>
              <a:ext uri="{FF2B5EF4-FFF2-40B4-BE49-F238E27FC236}">
                <a16:creationId xmlns:a16="http://schemas.microsoft.com/office/drawing/2014/main" id="{27BD2AEE-3C48-1321-B645-4FB5DB5DAE7C}"/>
              </a:ext>
            </a:extLst>
          </p:cNvPr>
          <p:cNvSpPr/>
          <p:nvPr/>
        </p:nvSpPr>
        <p:spPr>
          <a:xfrm>
            <a:off x="7582445" y="5445480"/>
            <a:ext cx="1281171" cy="502602"/>
          </a:xfrm>
          <a:prstGeom prst="flowChartProcess">
            <a:avLst/>
          </a:prstGeom>
          <a:solidFill>
            <a:schemeClr val="accent6"/>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zh-CN" altLang="en-US" sz="1600" dirty="0">
                <a:cs typeface="+mn-ea"/>
                <a:sym typeface="+mn-lt"/>
              </a:rPr>
              <a:t>从指定接口发送报文</a:t>
            </a:r>
          </a:p>
        </p:txBody>
      </p:sp>
      <p:sp>
        <p:nvSpPr>
          <p:cNvPr id="41" name="流程图: 过程 40">
            <a:extLst>
              <a:ext uri="{FF2B5EF4-FFF2-40B4-BE49-F238E27FC236}">
                <a16:creationId xmlns:a16="http://schemas.microsoft.com/office/drawing/2014/main" id="{ACCF0C79-DA4B-8F54-37E9-4D009B22EC19}"/>
              </a:ext>
            </a:extLst>
          </p:cNvPr>
          <p:cNvSpPr/>
          <p:nvPr/>
        </p:nvSpPr>
        <p:spPr>
          <a:xfrm>
            <a:off x="2348847" y="3519184"/>
            <a:ext cx="1281171" cy="367553"/>
          </a:xfrm>
          <a:prstGeom prst="flowChartProcess">
            <a:avLst/>
          </a:prstGeom>
          <a:solidFill>
            <a:schemeClr val="accent6"/>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zh-CN" altLang="en-US" sz="1600" dirty="0">
                <a:cs typeface="+mn-ea"/>
                <a:sym typeface="+mn-lt"/>
              </a:rPr>
              <a:t>丢弃报文</a:t>
            </a:r>
          </a:p>
        </p:txBody>
      </p:sp>
      <p:cxnSp>
        <p:nvCxnSpPr>
          <p:cNvPr id="44" name="直接箭头连接符 43">
            <a:extLst>
              <a:ext uri="{FF2B5EF4-FFF2-40B4-BE49-F238E27FC236}">
                <a16:creationId xmlns:a16="http://schemas.microsoft.com/office/drawing/2014/main" id="{5F7DCD78-6970-0E6E-5982-C212429D5977}"/>
              </a:ext>
            </a:extLst>
          </p:cNvPr>
          <p:cNvCxnSpPr>
            <a:stCxn id="18" idx="2"/>
            <a:endCxn id="19" idx="0"/>
          </p:cNvCxnSpPr>
          <p:nvPr/>
        </p:nvCxnSpPr>
        <p:spPr>
          <a:xfrm>
            <a:off x="4658814" y="2888384"/>
            <a:ext cx="0" cy="13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0ADE12D-103F-FDA5-5904-8684B8776C69}"/>
              </a:ext>
            </a:extLst>
          </p:cNvPr>
          <p:cNvCxnSpPr>
            <a:stCxn id="19" idx="2"/>
            <a:endCxn id="20" idx="0"/>
          </p:cNvCxnSpPr>
          <p:nvPr/>
        </p:nvCxnSpPr>
        <p:spPr>
          <a:xfrm>
            <a:off x="4658814" y="3387561"/>
            <a:ext cx="0" cy="13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0779460C-FE0C-B6D8-BBCD-5498500A0DD8}"/>
              </a:ext>
            </a:extLst>
          </p:cNvPr>
          <p:cNvCxnSpPr>
            <a:stCxn id="20" idx="2"/>
            <a:endCxn id="21" idx="0"/>
          </p:cNvCxnSpPr>
          <p:nvPr/>
        </p:nvCxnSpPr>
        <p:spPr>
          <a:xfrm>
            <a:off x="4658814" y="3886738"/>
            <a:ext cx="0" cy="13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A00243A-2F10-92F8-52CF-F1D42486C041}"/>
              </a:ext>
            </a:extLst>
          </p:cNvPr>
          <p:cNvCxnSpPr>
            <a:stCxn id="21" idx="2"/>
            <a:endCxn id="22" idx="0"/>
          </p:cNvCxnSpPr>
          <p:nvPr/>
        </p:nvCxnSpPr>
        <p:spPr>
          <a:xfrm>
            <a:off x="4658814" y="4819672"/>
            <a:ext cx="0" cy="13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3A72AA6-C48C-5534-18DB-9724C6764DA7}"/>
              </a:ext>
            </a:extLst>
          </p:cNvPr>
          <p:cNvCxnSpPr>
            <a:stCxn id="20" idx="1"/>
            <a:endCxn id="41" idx="3"/>
          </p:cNvCxnSpPr>
          <p:nvPr/>
        </p:nvCxnSpPr>
        <p:spPr>
          <a:xfrm flipH="1" flipV="1">
            <a:off x="3630018" y="3702961"/>
            <a:ext cx="3882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D6E3EFD1-8186-8E37-F5C2-A2AB94646AAD}"/>
              </a:ext>
            </a:extLst>
          </p:cNvPr>
          <p:cNvCxnSpPr>
            <a:stCxn id="22" idx="1"/>
            <a:endCxn id="41" idx="2"/>
          </p:cNvCxnSpPr>
          <p:nvPr/>
        </p:nvCxnSpPr>
        <p:spPr>
          <a:xfrm rot="10800000">
            <a:off x="2989434" y="3886738"/>
            <a:ext cx="1028795" cy="12483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A688BCC-B1A5-FA74-B721-D713986F3323}"/>
              </a:ext>
            </a:extLst>
          </p:cNvPr>
          <p:cNvCxnSpPr>
            <a:stCxn id="22" idx="2"/>
            <a:endCxn id="29" idx="0"/>
          </p:cNvCxnSpPr>
          <p:nvPr/>
        </p:nvCxnSpPr>
        <p:spPr>
          <a:xfrm>
            <a:off x="4658814" y="5318850"/>
            <a:ext cx="0" cy="126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0B0A6DD-7A1E-0A0D-0164-B8E53A329419}"/>
              </a:ext>
            </a:extLst>
          </p:cNvPr>
          <p:cNvCxnSpPr>
            <a:stCxn id="29" idx="3"/>
            <a:endCxn id="39" idx="1"/>
          </p:cNvCxnSpPr>
          <p:nvPr/>
        </p:nvCxnSpPr>
        <p:spPr>
          <a:xfrm>
            <a:off x="5299399" y="5696781"/>
            <a:ext cx="508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022D0A91-E7AC-F7E0-A3F6-DB88086FF832}"/>
              </a:ext>
            </a:extLst>
          </p:cNvPr>
          <p:cNvCxnSpPr>
            <a:stCxn id="39" idx="3"/>
            <a:endCxn id="40" idx="1"/>
          </p:cNvCxnSpPr>
          <p:nvPr/>
        </p:nvCxnSpPr>
        <p:spPr>
          <a:xfrm>
            <a:off x="7088966" y="5696781"/>
            <a:ext cx="493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箭头: 右 61">
            <a:extLst>
              <a:ext uri="{FF2B5EF4-FFF2-40B4-BE49-F238E27FC236}">
                <a16:creationId xmlns:a16="http://schemas.microsoft.com/office/drawing/2014/main" id="{C66EA421-E258-A152-FF59-EAF43C08FA07}"/>
              </a:ext>
            </a:extLst>
          </p:cNvPr>
          <p:cNvSpPr/>
          <p:nvPr/>
        </p:nvSpPr>
        <p:spPr>
          <a:xfrm>
            <a:off x="5509369" y="4258195"/>
            <a:ext cx="333233" cy="321644"/>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37220272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A3DBAC-91FC-2B1B-553B-7D83B87313ED}"/>
              </a:ext>
            </a:extLst>
          </p:cNvPr>
          <p:cNvSpPr>
            <a:spLocks noGrp="1"/>
          </p:cNvSpPr>
          <p:nvPr>
            <p:ph type="title"/>
          </p:nvPr>
        </p:nvSpPr>
        <p:spPr>
          <a:xfrm>
            <a:off x="660400" y="128587"/>
            <a:ext cx="10858500" cy="900112"/>
          </a:xfrm>
        </p:spPr>
        <p:txBody>
          <a:bodyPr>
            <a:normAutofit/>
          </a:bodyPr>
          <a:lstStyle/>
          <a:p>
            <a:pPr>
              <a:lnSpc>
                <a:spcPct val="120000"/>
              </a:lnSpc>
            </a:pPr>
            <a:r>
              <a:rPr lang="zh-CN" altLang="en-US" sz="3200" dirty="0">
                <a:latin typeface="+mn-lt"/>
                <a:ea typeface="+mn-ea"/>
                <a:cs typeface="+mn-ea"/>
                <a:sym typeface="+mn-lt"/>
              </a:rPr>
              <a:t>最长前缀匹配</a:t>
            </a:r>
          </a:p>
        </p:txBody>
      </p:sp>
      <p:sp>
        <p:nvSpPr>
          <p:cNvPr id="4" name="日期占位符 3">
            <a:extLst>
              <a:ext uri="{FF2B5EF4-FFF2-40B4-BE49-F238E27FC236}">
                <a16:creationId xmlns:a16="http://schemas.microsoft.com/office/drawing/2014/main" id="{D6C4CC39-9BAE-5030-7F4A-9952700B35C3}"/>
              </a:ext>
            </a:extLst>
          </p:cNvPr>
          <p:cNvSpPr>
            <a:spLocks noGrp="1"/>
          </p:cNvSpPr>
          <p:nvPr>
            <p:ph type="dt" sz="half" idx="10"/>
          </p:nvPr>
        </p:nvSpPr>
        <p:spPr/>
        <p:txBody>
          <a:bodyPr/>
          <a:lstStyle/>
          <a:p>
            <a:pPr>
              <a:lnSpc>
                <a:spcPct val="120000"/>
              </a:lnSpc>
            </a:pPr>
            <a:fld id="{AD31837A-D47B-49F9-BCFB-FA1AB9255CC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F518BA67-342A-5B98-A6D5-B26E447FC941}"/>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31517213-CBD3-57D8-EBB1-A4F4EED42578}"/>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126</a:t>
            </a:fld>
            <a:endParaRPr lang="en-US">
              <a:cs typeface="+mn-ea"/>
              <a:sym typeface="+mn-lt"/>
            </a:endParaRPr>
          </a:p>
        </p:txBody>
      </p:sp>
      <p:pic>
        <p:nvPicPr>
          <p:cNvPr id="8" name="图片 7">
            <a:extLst>
              <a:ext uri="{FF2B5EF4-FFF2-40B4-BE49-F238E27FC236}">
                <a16:creationId xmlns:a16="http://schemas.microsoft.com/office/drawing/2014/main" id="{E60FC2D7-C79F-410F-9A98-43AC02D88920}"/>
              </a:ext>
            </a:extLst>
          </p:cNvPr>
          <p:cNvPicPr>
            <a:picLocks noChangeAspect="1"/>
          </p:cNvPicPr>
          <p:nvPr/>
        </p:nvPicPr>
        <p:blipFill>
          <a:blip r:embed="rId2"/>
          <a:stretch>
            <a:fillRect/>
          </a:stretch>
        </p:blipFill>
        <p:spPr>
          <a:xfrm>
            <a:off x="6321607" y="2523490"/>
            <a:ext cx="5421313" cy="3019108"/>
          </a:xfrm>
          <a:prstGeom prst="rect">
            <a:avLst/>
          </a:prstGeom>
        </p:spPr>
      </p:pic>
      <p:sp>
        <p:nvSpPr>
          <p:cNvPr id="9" name="内容占位符 2">
            <a:extLst>
              <a:ext uri="{FF2B5EF4-FFF2-40B4-BE49-F238E27FC236}">
                <a16:creationId xmlns:a16="http://schemas.microsoft.com/office/drawing/2014/main" id="{61168CE9-8A09-4044-9B0F-5D9D702872B9}"/>
              </a:ext>
            </a:extLst>
          </p:cNvPr>
          <p:cNvSpPr txBox="1">
            <a:spLocks/>
          </p:cNvSpPr>
          <p:nvPr/>
        </p:nvSpPr>
        <p:spPr>
          <a:xfrm>
            <a:off x="660400" y="1130299"/>
            <a:ext cx="10858500" cy="1199945"/>
          </a:xfrm>
          <a:prstGeom prst="rect">
            <a:avLst/>
          </a:prstGeom>
        </p:spPr>
        <p:txBody>
          <a:bodyPr vert="horz" lIns="91440" tIns="45720" rIns="91440" bIns="45720" rtlCol="0">
            <a:normAutofit fontScale="92500" lnSpcReduction="1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1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在路由器中，路由表中的每条路由的基本信息包括 “网络前缀”、“下一跳地址”和</a:t>
            </a:r>
            <a:r>
              <a:rPr lang="en-US" altLang="zh-CN" dirty="0">
                <a:sym typeface="+mn-lt"/>
              </a:rPr>
              <a:t>/</a:t>
            </a:r>
            <a:r>
              <a:rPr lang="zh-CN" altLang="en-US" dirty="0">
                <a:sym typeface="+mn-lt"/>
              </a:rPr>
              <a:t>或“出接口”组成</a:t>
            </a:r>
          </a:p>
          <a:p>
            <a:r>
              <a:rPr lang="zh-CN" altLang="en-US" dirty="0">
                <a:sym typeface="+mn-lt"/>
              </a:rPr>
              <a:t>网络前缀越长，其地址块就越小，因而路由就越具体</a:t>
            </a:r>
            <a:r>
              <a:rPr lang="en-US" altLang="zh-CN" dirty="0">
                <a:sym typeface="+mn-lt"/>
              </a:rPr>
              <a:t>(more specific) </a:t>
            </a:r>
            <a:r>
              <a:rPr lang="zh-CN" altLang="en-US" dirty="0">
                <a:sym typeface="+mn-lt"/>
              </a:rPr>
              <a:t>。</a:t>
            </a:r>
          </a:p>
          <a:p>
            <a:endParaRPr lang="zh-CN" altLang="en-US" dirty="0">
              <a:sym typeface="+mn-lt"/>
            </a:endParaRPr>
          </a:p>
        </p:txBody>
      </p:sp>
      <p:grpSp>
        <p:nvGrpSpPr>
          <p:cNvPr id="3" name="组合 2">
            <a:extLst>
              <a:ext uri="{FF2B5EF4-FFF2-40B4-BE49-F238E27FC236}">
                <a16:creationId xmlns:a16="http://schemas.microsoft.com/office/drawing/2014/main" id="{B881B2A5-D530-4ECB-86D8-D31F7779CC8C}"/>
              </a:ext>
            </a:extLst>
          </p:cNvPr>
          <p:cNvGrpSpPr/>
          <p:nvPr/>
        </p:nvGrpSpPr>
        <p:grpSpPr>
          <a:xfrm>
            <a:off x="431664" y="2523490"/>
            <a:ext cx="5889943" cy="3019108"/>
            <a:chOff x="431664" y="2523490"/>
            <a:chExt cx="5889943" cy="3019108"/>
          </a:xfrm>
        </p:grpSpPr>
        <p:pic>
          <p:nvPicPr>
            <p:cNvPr id="7" name="图片 6">
              <a:extLst>
                <a:ext uri="{FF2B5EF4-FFF2-40B4-BE49-F238E27FC236}">
                  <a16:creationId xmlns:a16="http://schemas.microsoft.com/office/drawing/2014/main" id="{603BB17C-E19C-427B-869E-F6669E393659}"/>
                </a:ext>
              </a:extLst>
            </p:cNvPr>
            <p:cNvPicPr>
              <a:picLocks noChangeAspect="1"/>
            </p:cNvPicPr>
            <p:nvPr/>
          </p:nvPicPr>
          <p:blipFill>
            <a:blip r:embed="rId3"/>
            <a:stretch>
              <a:fillRect/>
            </a:stretch>
          </p:blipFill>
          <p:spPr>
            <a:xfrm>
              <a:off x="431664" y="2523490"/>
              <a:ext cx="5889943" cy="3019108"/>
            </a:xfrm>
            <a:prstGeom prst="rect">
              <a:avLst/>
            </a:prstGeom>
          </p:spPr>
        </p:pic>
        <p:pic>
          <p:nvPicPr>
            <p:cNvPr id="11" name="图片 10">
              <a:extLst>
                <a:ext uri="{FF2B5EF4-FFF2-40B4-BE49-F238E27FC236}">
                  <a16:creationId xmlns:a16="http://schemas.microsoft.com/office/drawing/2014/main" id="{AFB0D5C1-819F-45A6-9DCF-DAA32DA1A101}"/>
                </a:ext>
              </a:extLst>
            </p:cNvPr>
            <p:cNvPicPr>
              <a:picLocks noChangeAspect="1"/>
            </p:cNvPicPr>
            <p:nvPr/>
          </p:nvPicPr>
          <p:blipFill>
            <a:blip r:embed="rId4"/>
            <a:stretch>
              <a:fillRect/>
            </a:stretch>
          </p:blipFill>
          <p:spPr>
            <a:xfrm>
              <a:off x="2980426" y="3240041"/>
              <a:ext cx="496304" cy="496304"/>
            </a:xfrm>
            <a:prstGeom prst="rect">
              <a:avLst/>
            </a:prstGeom>
          </p:spPr>
        </p:pic>
        <p:pic>
          <p:nvPicPr>
            <p:cNvPr id="12" name="图片 11">
              <a:extLst>
                <a:ext uri="{FF2B5EF4-FFF2-40B4-BE49-F238E27FC236}">
                  <a16:creationId xmlns:a16="http://schemas.microsoft.com/office/drawing/2014/main" id="{F8BB37DF-6078-4340-A62E-F3AFC13AC9B5}"/>
                </a:ext>
              </a:extLst>
            </p:cNvPr>
            <p:cNvPicPr>
              <a:picLocks noChangeAspect="1"/>
            </p:cNvPicPr>
            <p:nvPr/>
          </p:nvPicPr>
          <p:blipFill>
            <a:blip r:embed="rId4"/>
            <a:stretch>
              <a:fillRect/>
            </a:stretch>
          </p:blipFill>
          <p:spPr>
            <a:xfrm>
              <a:off x="3884683" y="2859878"/>
              <a:ext cx="496304" cy="496304"/>
            </a:xfrm>
            <a:prstGeom prst="rect">
              <a:avLst/>
            </a:prstGeom>
          </p:spPr>
        </p:pic>
        <p:pic>
          <p:nvPicPr>
            <p:cNvPr id="13" name="图片 12">
              <a:extLst>
                <a:ext uri="{FF2B5EF4-FFF2-40B4-BE49-F238E27FC236}">
                  <a16:creationId xmlns:a16="http://schemas.microsoft.com/office/drawing/2014/main" id="{8DB327E4-1687-4D92-9E56-1F59A0A1CC78}"/>
                </a:ext>
              </a:extLst>
            </p:cNvPr>
            <p:cNvPicPr>
              <a:picLocks noChangeAspect="1"/>
            </p:cNvPicPr>
            <p:nvPr/>
          </p:nvPicPr>
          <p:blipFill>
            <a:blip r:embed="rId4"/>
            <a:stretch>
              <a:fillRect/>
            </a:stretch>
          </p:blipFill>
          <p:spPr>
            <a:xfrm>
              <a:off x="4788940" y="3240041"/>
              <a:ext cx="496304" cy="496304"/>
            </a:xfrm>
            <a:prstGeom prst="rect">
              <a:avLst/>
            </a:prstGeom>
          </p:spPr>
        </p:pic>
        <p:pic>
          <p:nvPicPr>
            <p:cNvPr id="14" name="图片 13">
              <a:extLst>
                <a:ext uri="{FF2B5EF4-FFF2-40B4-BE49-F238E27FC236}">
                  <a16:creationId xmlns:a16="http://schemas.microsoft.com/office/drawing/2014/main" id="{7AE4A990-A8BD-420B-9831-0E09246D0E66}"/>
                </a:ext>
              </a:extLst>
            </p:cNvPr>
            <p:cNvPicPr>
              <a:picLocks noChangeAspect="1"/>
            </p:cNvPicPr>
            <p:nvPr/>
          </p:nvPicPr>
          <p:blipFill>
            <a:blip r:embed="rId4"/>
            <a:stretch>
              <a:fillRect/>
            </a:stretch>
          </p:blipFill>
          <p:spPr>
            <a:xfrm>
              <a:off x="3884683" y="4602821"/>
              <a:ext cx="496304" cy="496304"/>
            </a:xfrm>
            <a:prstGeom prst="rect">
              <a:avLst/>
            </a:prstGeom>
          </p:spPr>
        </p:pic>
      </p:grpSp>
    </p:spTree>
    <p:extLst>
      <p:ext uri="{BB962C8B-B14F-4D97-AF65-F5344CB8AC3E}">
        <p14:creationId xmlns:p14="http://schemas.microsoft.com/office/powerpoint/2010/main" val="30409184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702A1-58F7-4E52-9105-75C07058481A}"/>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最长前缀匹配</a:t>
            </a:r>
          </a:p>
        </p:txBody>
      </p:sp>
      <p:sp>
        <p:nvSpPr>
          <p:cNvPr id="3" name="内容占位符 2">
            <a:extLst>
              <a:ext uri="{FF2B5EF4-FFF2-40B4-BE49-F238E27FC236}">
                <a16:creationId xmlns:a16="http://schemas.microsoft.com/office/drawing/2014/main" id="{27D57016-F099-464C-A188-C57100E2F1B5}"/>
              </a:ext>
            </a:extLst>
          </p:cNvPr>
          <p:cNvSpPr>
            <a:spLocks noGrp="1"/>
          </p:cNvSpPr>
          <p:nvPr>
            <p:ph idx="1"/>
          </p:nvPr>
        </p:nvSpPr>
        <p:spPr>
          <a:xfrm>
            <a:off x="660400" y="1130300"/>
            <a:ext cx="10858500" cy="1091790"/>
          </a:xfrm>
        </p:spPr>
        <p:txBody>
          <a:bodyPr vert="horz" lIns="91440" tIns="45720" rIns="91440" bIns="45720" rtlCol="0">
            <a:normAutofit fontScale="85000" lnSpcReduction="1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当路由器收到一个</a:t>
            </a:r>
            <a:r>
              <a:rPr lang="en-US" altLang="zh-CN" sz="2400" dirty="0">
                <a:solidFill>
                  <a:schemeClr val="accent1"/>
                </a:solidFill>
                <a:cs typeface="+mn-ea"/>
                <a:sym typeface="+mn-lt"/>
              </a:rPr>
              <a:t>IP</a:t>
            </a:r>
            <a:r>
              <a:rPr lang="zh-CN" altLang="en-US" sz="2400" dirty="0">
                <a:solidFill>
                  <a:schemeClr val="accent1"/>
                </a:solidFill>
                <a:cs typeface="+mn-ea"/>
                <a:sym typeface="+mn-lt"/>
              </a:rPr>
              <a:t>数据包时，会将数据包的目的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地址与自己本地路由表中的所有路由表项进行逐位（</a:t>
            </a:r>
            <a:r>
              <a:rPr lang="en-US" altLang="zh-CN" sz="2400" dirty="0">
                <a:solidFill>
                  <a:schemeClr val="accent1"/>
                </a:solidFill>
                <a:cs typeface="+mn-ea"/>
                <a:sym typeface="+mn-lt"/>
              </a:rPr>
              <a:t>Bit-By-Bit</a:t>
            </a:r>
            <a:r>
              <a:rPr lang="zh-CN" altLang="en-US" sz="2400" dirty="0">
                <a:solidFill>
                  <a:schemeClr val="accent1"/>
                </a:solidFill>
                <a:cs typeface="+mn-ea"/>
                <a:sym typeface="+mn-lt"/>
              </a:rPr>
              <a:t>）比对，直到找到匹配度最长的条目，这就是最长前缀匹配机制。</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61A6F1D3-87AE-4A36-B0E0-33662D689695}"/>
              </a:ext>
            </a:extLst>
          </p:cNvPr>
          <p:cNvSpPr>
            <a:spLocks noGrp="1"/>
          </p:cNvSpPr>
          <p:nvPr>
            <p:ph type="dt" sz="half" idx="10"/>
          </p:nvPr>
        </p:nvSpPr>
        <p:spPr/>
        <p:txBody>
          <a:bodyPr/>
          <a:lstStyle/>
          <a:p>
            <a:pPr>
              <a:lnSpc>
                <a:spcPct val="120000"/>
              </a:lnSpc>
            </a:pPr>
            <a:fld id="{C43EE6A0-988D-4777-8984-7A051B0EC6D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4FB77D6E-D63D-44F7-B874-1BB7F0960DC8}"/>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B570ABF0-1533-4CB9-9BB3-9EDDA4B2DDDE}"/>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127</a:t>
            </a:fld>
            <a:endParaRPr lang="en-US">
              <a:cs typeface="+mn-ea"/>
              <a:sym typeface="+mn-lt"/>
            </a:endParaRPr>
          </a:p>
        </p:txBody>
      </p:sp>
      <p:sp>
        <p:nvSpPr>
          <p:cNvPr id="7" name="Rectangle 35">
            <a:extLst>
              <a:ext uri="{FF2B5EF4-FFF2-40B4-BE49-F238E27FC236}">
                <a16:creationId xmlns:a16="http://schemas.microsoft.com/office/drawing/2014/main" id="{AAEE8F26-D42E-4CD0-BA62-BB2EA64278A2}"/>
              </a:ext>
            </a:extLst>
          </p:cNvPr>
          <p:cNvSpPr/>
          <p:nvPr/>
        </p:nvSpPr>
        <p:spPr bwMode="auto">
          <a:xfrm>
            <a:off x="5404883" y="3705423"/>
            <a:ext cx="2813883" cy="360788"/>
          </a:xfrm>
          <a:prstGeom prst="rect">
            <a:avLst/>
          </a:prstGeom>
          <a:solidFill>
            <a:srgbClr val="00B0F0"/>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bg1"/>
              </a:solidFill>
              <a:effectLst/>
              <a:cs typeface="+mn-ea"/>
              <a:sym typeface="+mn-lt"/>
            </a:endParaRPr>
          </a:p>
        </p:txBody>
      </p:sp>
      <p:sp>
        <p:nvSpPr>
          <p:cNvPr id="8" name="矩形 2">
            <a:extLst>
              <a:ext uri="{FF2B5EF4-FFF2-40B4-BE49-F238E27FC236}">
                <a16:creationId xmlns:a16="http://schemas.microsoft.com/office/drawing/2014/main" id="{E1D6E85C-A593-4D6B-A282-D8F7665D9A6A}"/>
              </a:ext>
            </a:extLst>
          </p:cNvPr>
          <p:cNvSpPr/>
          <p:nvPr/>
        </p:nvSpPr>
        <p:spPr>
          <a:xfrm>
            <a:off x="1962346" y="3030691"/>
            <a:ext cx="2657843" cy="345479"/>
          </a:xfrm>
          <a:prstGeom prst="rect">
            <a:avLst/>
          </a:prstGeom>
        </p:spPr>
        <p:txBody>
          <a:bodyPr wrap="none">
            <a:spAutoFit/>
          </a:bodyPr>
          <a:lstStyle/>
          <a:p>
            <a:pPr>
              <a:lnSpc>
                <a:spcPct val="120000"/>
              </a:lnSpc>
            </a:pPr>
            <a:r>
              <a:rPr lang="zh-CN" altLang="en-US" sz="1500" dirty="0">
                <a:cs typeface="+mn-ea"/>
                <a:sym typeface="+mn-lt"/>
              </a:rPr>
              <a:t>数据包目的</a:t>
            </a:r>
            <a:r>
              <a:rPr lang="en-US" altLang="zh-CN" sz="1500" dirty="0">
                <a:cs typeface="+mn-ea"/>
                <a:sym typeface="+mn-lt"/>
              </a:rPr>
              <a:t>IP</a:t>
            </a:r>
            <a:r>
              <a:rPr lang="zh-CN" altLang="en-US" sz="1500" dirty="0">
                <a:cs typeface="+mn-ea"/>
                <a:sym typeface="+mn-lt"/>
              </a:rPr>
              <a:t>        </a:t>
            </a:r>
            <a:r>
              <a:rPr lang="en-US" altLang="zh-CN" sz="1500" dirty="0">
                <a:cs typeface="+mn-ea"/>
                <a:sym typeface="+mn-lt"/>
              </a:rPr>
              <a:t>172.16.2.1</a:t>
            </a:r>
            <a:endParaRPr lang="zh-CN" altLang="en-US" sz="1500" dirty="0">
              <a:cs typeface="+mn-ea"/>
              <a:sym typeface="+mn-lt"/>
            </a:endParaRPr>
          </a:p>
        </p:txBody>
      </p:sp>
      <p:sp>
        <p:nvSpPr>
          <p:cNvPr id="9" name="Line 29">
            <a:extLst>
              <a:ext uri="{FF2B5EF4-FFF2-40B4-BE49-F238E27FC236}">
                <a16:creationId xmlns:a16="http://schemas.microsoft.com/office/drawing/2014/main" id="{3CE620C7-1206-40DF-9686-8A532212C054}"/>
              </a:ext>
            </a:extLst>
          </p:cNvPr>
          <p:cNvSpPr>
            <a:spLocks noChangeShapeType="1"/>
          </p:cNvSpPr>
          <p:nvPr/>
        </p:nvSpPr>
        <p:spPr bwMode="auto">
          <a:xfrm flipH="1">
            <a:off x="5404883" y="2823959"/>
            <a:ext cx="4334326" cy="0"/>
          </a:xfrm>
          <a:prstGeom prst="line">
            <a:avLst/>
          </a:prstGeom>
          <a:noFill/>
          <a:ln w="25400">
            <a:solidFill>
              <a:srgbClr val="00B0F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500">
              <a:solidFill>
                <a:srgbClr val="0070C0"/>
              </a:solidFill>
              <a:cs typeface="+mn-ea"/>
              <a:sym typeface="+mn-lt"/>
            </a:endParaRPr>
          </a:p>
        </p:txBody>
      </p:sp>
      <p:sp>
        <p:nvSpPr>
          <p:cNvPr id="10" name="矩形 49">
            <a:extLst>
              <a:ext uri="{FF2B5EF4-FFF2-40B4-BE49-F238E27FC236}">
                <a16:creationId xmlns:a16="http://schemas.microsoft.com/office/drawing/2014/main" id="{44BD0AE7-6F76-4503-BB7D-773DC5A489A9}"/>
              </a:ext>
            </a:extLst>
          </p:cNvPr>
          <p:cNvSpPr/>
          <p:nvPr/>
        </p:nvSpPr>
        <p:spPr>
          <a:xfrm>
            <a:off x="5287437" y="2419061"/>
            <a:ext cx="1786066" cy="345479"/>
          </a:xfrm>
          <a:prstGeom prst="rect">
            <a:avLst/>
          </a:prstGeom>
        </p:spPr>
        <p:txBody>
          <a:bodyPr wrap="none">
            <a:spAutoFit/>
          </a:bodyPr>
          <a:lstStyle/>
          <a:p>
            <a:pPr>
              <a:lnSpc>
                <a:spcPct val="120000"/>
              </a:lnSpc>
            </a:pPr>
            <a:r>
              <a:rPr lang="en-US" altLang="zh-CN" sz="1500" dirty="0">
                <a:solidFill>
                  <a:srgbClr val="00B0F0"/>
                </a:solidFill>
                <a:cs typeface="+mn-ea"/>
                <a:sym typeface="+mn-lt"/>
              </a:rPr>
              <a:t>Bit By Bit </a:t>
            </a:r>
            <a:r>
              <a:rPr lang="zh-CN" altLang="en-US" sz="1500" dirty="0">
                <a:solidFill>
                  <a:srgbClr val="00B0F0"/>
                </a:solidFill>
                <a:cs typeface="+mn-ea"/>
                <a:sym typeface="+mn-lt"/>
              </a:rPr>
              <a:t>逐位匹配</a:t>
            </a:r>
          </a:p>
        </p:txBody>
      </p:sp>
      <p:sp>
        <p:nvSpPr>
          <p:cNvPr id="11" name="矩形 18">
            <a:extLst>
              <a:ext uri="{FF2B5EF4-FFF2-40B4-BE49-F238E27FC236}">
                <a16:creationId xmlns:a16="http://schemas.microsoft.com/office/drawing/2014/main" id="{86A1F09F-1084-47D4-A4B4-8728F180B20A}"/>
              </a:ext>
            </a:extLst>
          </p:cNvPr>
          <p:cNvSpPr/>
          <p:nvPr/>
        </p:nvSpPr>
        <p:spPr>
          <a:xfrm>
            <a:off x="3546522" y="4361527"/>
            <a:ext cx="1417376" cy="620876"/>
          </a:xfrm>
          <a:prstGeom prst="rect">
            <a:avLst/>
          </a:prstGeom>
        </p:spPr>
        <p:txBody>
          <a:bodyPr wrap="none">
            <a:spAutoFit/>
          </a:bodyPr>
          <a:lstStyle/>
          <a:p>
            <a:pPr>
              <a:lnSpc>
                <a:spcPct val="120000"/>
              </a:lnSpc>
            </a:pPr>
            <a:r>
              <a:rPr lang="en-US" altLang="zh-CN" sz="1500">
                <a:cs typeface="+mn-ea"/>
                <a:sym typeface="+mn-lt"/>
              </a:rPr>
              <a:t>172.16.2.0</a:t>
            </a:r>
          </a:p>
          <a:p>
            <a:pPr>
              <a:lnSpc>
                <a:spcPct val="120000"/>
              </a:lnSpc>
            </a:pPr>
            <a:r>
              <a:rPr lang="en-US" altLang="zh-CN" sz="1500">
                <a:cs typeface="+mn-ea"/>
                <a:sym typeface="+mn-lt"/>
              </a:rPr>
              <a:t>255.255.255.0</a:t>
            </a:r>
          </a:p>
        </p:txBody>
      </p:sp>
      <p:sp>
        <p:nvSpPr>
          <p:cNvPr id="12" name="矩形 46">
            <a:extLst>
              <a:ext uri="{FF2B5EF4-FFF2-40B4-BE49-F238E27FC236}">
                <a16:creationId xmlns:a16="http://schemas.microsoft.com/office/drawing/2014/main" id="{E5FCCB33-3472-4A3A-9C81-5EFFAEB679B6}"/>
              </a:ext>
            </a:extLst>
          </p:cNvPr>
          <p:cNvSpPr/>
          <p:nvPr/>
        </p:nvSpPr>
        <p:spPr>
          <a:xfrm>
            <a:off x="1962346" y="4526627"/>
            <a:ext cx="1061509" cy="345479"/>
          </a:xfrm>
          <a:prstGeom prst="rect">
            <a:avLst/>
          </a:prstGeom>
        </p:spPr>
        <p:txBody>
          <a:bodyPr wrap="none">
            <a:spAutoFit/>
          </a:bodyPr>
          <a:lstStyle/>
          <a:p>
            <a:pPr>
              <a:lnSpc>
                <a:spcPct val="120000"/>
              </a:lnSpc>
            </a:pPr>
            <a:r>
              <a:rPr lang="zh-CN" altLang="en-US" sz="1500" dirty="0">
                <a:cs typeface="+mn-ea"/>
                <a:sym typeface="+mn-lt"/>
              </a:rPr>
              <a:t>路由条目</a:t>
            </a:r>
            <a:r>
              <a:rPr lang="en-US" altLang="zh-CN" sz="1500" dirty="0">
                <a:cs typeface="+mn-ea"/>
                <a:sym typeface="+mn-lt"/>
              </a:rPr>
              <a:t>2</a:t>
            </a:r>
            <a:endParaRPr lang="zh-CN" altLang="en-US" sz="1500" dirty="0">
              <a:cs typeface="+mn-ea"/>
              <a:sym typeface="+mn-lt"/>
            </a:endParaRPr>
          </a:p>
        </p:txBody>
      </p:sp>
      <p:sp>
        <p:nvSpPr>
          <p:cNvPr id="13" name="矩形 12">
            <a:extLst>
              <a:ext uri="{FF2B5EF4-FFF2-40B4-BE49-F238E27FC236}">
                <a16:creationId xmlns:a16="http://schemas.microsoft.com/office/drawing/2014/main" id="{E337F72C-C1FC-4A73-88D9-6F90D3A37C3E}"/>
              </a:ext>
            </a:extLst>
          </p:cNvPr>
          <p:cNvSpPr/>
          <p:nvPr/>
        </p:nvSpPr>
        <p:spPr>
          <a:xfrm>
            <a:off x="1962346" y="5327223"/>
            <a:ext cx="1061509" cy="345479"/>
          </a:xfrm>
          <a:prstGeom prst="rect">
            <a:avLst/>
          </a:prstGeom>
        </p:spPr>
        <p:txBody>
          <a:bodyPr wrap="none">
            <a:spAutoFit/>
          </a:bodyPr>
          <a:lstStyle/>
          <a:p>
            <a:pPr>
              <a:lnSpc>
                <a:spcPct val="120000"/>
              </a:lnSpc>
            </a:pPr>
            <a:r>
              <a:rPr lang="zh-CN" altLang="en-US" sz="1500" dirty="0">
                <a:cs typeface="+mn-ea"/>
                <a:sym typeface="+mn-lt"/>
              </a:rPr>
              <a:t>路由条目</a:t>
            </a:r>
            <a:r>
              <a:rPr lang="en-US" altLang="zh-CN" sz="1500" dirty="0">
                <a:cs typeface="+mn-ea"/>
                <a:sym typeface="+mn-lt"/>
              </a:rPr>
              <a:t>3</a:t>
            </a:r>
            <a:endParaRPr lang="zh-CN" altLang="en-US" sz="1500" dirty="0">
              <a:cs typeface="+mn-ea"/>
              <a:sym typeface="+mn-lt"/>
            </a:endParaRPr>
          </a:p>
        </p:txBody>
      </p:sp>
      <p:sp>
        <p:nvSpPr>
          <p:cNvPr id="14" name="矩形 53">
            <a:extLst>
              <a:ext uri="{FF2B5EF4-FFF2-40B4-BE49-F238E27FC236}">
                <a16:creationId xmlns:a16="http://schemas.microsoft.com/office/drawing/2014/main" id="{05A8FF9F-D4B1-4084-A809-C59F2B32F770}"/>
              </a:ext>
            </a:extLst>
          </p:cNvPr>
          <p:cNvSpPr/>
          <p:nvPr/>
        </p:nvSpPr>
        <p:spPr>
          <a:xfrm>
            <a:off x="3546522" y="5200223"/>
            <a:ext cx="1202573" cy="620876"/>
          </a:xfrm>
          <a:prstGeom prst="rect">
            <a:avLst/>
          </a:prstGeom>
        </p:spPr>
        <p:txBody>
          <a:bodyPr wrap="none">
            <a:spAutoFit/>
          </a:bodyPr>
          <a:lstStyle/>
          <a:p>
            <a:pPr>
              <a:lnSpc>
                <a:spcPct val="120000"/>
              </a:lnSpc>
            </a:pPr>
            <a:r>
              <a:rPr lang="en-US" altLang="zh-CN" sz="1500">
                <a:cs typeface="+mn-ea"/>
                <a:sym typeface="+mn-lt"/>
              </a:rPr>
              <a:t>172.16.0.0</a:t>
            </a:r>
          </a:p>
          <a:p>
            <a:pPr>
              <a:lnSpc>
                <a:spcPct val="120000"/>
              </a:lnSpc>
            </a:pPr>
            <a:r>
              <a:rPr lang="en-US" altLang="zh-CN" sz="1500">
                <a:cs typeface="+mn-ea"/>
                <a:sym typeface="+mn-lt"/>
              </a:rPr>
              <a:t>255.255.0.0</a:t>
            </a:r>
          </a:p>
        </p:txBody>
      </p:sp>
      <p:sp>
        <p:nvSpPr>
          <p:cNvPr id="15" name="矩形 57">
            <a:extLst>
              <a:ext uri="{FF2B5EF4-FFF2-40B4-BE49-F238E27FC236}">
                <a16:creationId xmlns:a16="http://schemas.microsoft.com/office/drawing/2014/main" id="{9CD66115-8C31-4E3C-B61A-D34C2DC23A27}"/>
              </a:ext>
            </a:extLst>
          </p:cNvPr>
          <p:cNvSpPr/>
          <p:nvPr/>
        </p:nvSpPr>
        <p:spPr>
          <a:xfrm>
            <a:off x="1962346" y="3743047"/>
            <a:ext cx="1061509" cy="345479"/>
          </a:xfrm>
          <a:prstGeom prst="rect">
            <a:avLst/>
          </a:prstGeom>
        </p:spPr>
        <p:txBody>
          <a:bodyPr wrap="none">
            <a:spAutoFit/>
          </a:bodyPr>
          <a:lstStyle/>
          <a:p>
            <a:pPr>
              <a:lnSpc>
                <a:spcPct val="120000"/>
              </a:lnSpc>
            </a:pPr>
            <a:r>
              <a:rPr lang="zh-CN" altLang="en-US" sz="1500" dirty="0">
                <a:cs typeface="+mn-ea"/>
                <a:sym typeface="+mn-lt"/>
              </a:rPr>
              <a:t>路由条目</a:t>
            </a:r>
            <a:r>
              <a:rPr lang="en-US" altLang="zh-CN" sz="1500" dirty="0">
                <a:cs typeface="+mn-ea"/>
                <a:sym typeface="+mn-lt"/>
              </a:rPr>
              <a:t>1</a:t>
            </a:r>
            <a:endParaRPr lang="zh-CN" altLang="en-US" sz="1500" dirty="0">
              <a:cs typeface="+mn-ea"/>
              <a:sym typeface="+mn-lt"/>
            </a:endParaRPr>
          </a:p>
        </p:txBody>
      </p:sp>
      <p:sp>
        <p:nvSpPr>
          <p:cNvPr id="16" name="矩形 59">
            <a:extLst>
              <a:ext uri="{FF2B5EF4-FFF2-40B4-BE49-F238E27FC236}">
                <a16:creationId xmlns:a16="http://schemas.microsoft.com/office/drawing/2014/main" id="{88DB6DAC-6145-4AAC-951F-857C32884F7B}"/>
              </a:ext>
            </a:extLst>
          </p:cNvPr>
          <p:cNvSpPr/>
          <p:nvPr/>
        </p:nvSpPr>
        <p:spPr>
          <a:xfrm>
            <a:off x="3546522" y="3616047"/>
            <a:ext cx="1417376" cy="620876"/>
          </a:xfrm>
          <a:prstGeom prst="rect">
            <a:avLst/>
          </a:prstGeom>
        </p:spPr>
        <p:txBody>
          <a:bodyPr wrap="none">
            <a:spAutoFit/>
          </a:bodyPr>
          <a:lstStyle/>
          <a:p>
            <a:pPr>
              <a:lnSpc>
                <a:spcPct val="120000"/>
              </a:lnSpc>
            </a:pPr>
            <a:r>
              <a:rPr lang="en-US" altLang="zh-CN" sz="1500" dirty="0">
                <a:cs typeface="+mn-ea"/>
                <a:sym typeface="+mn-lt"/>
              </a:rPr>
              <a:t>172.16.1.0</a:t>
            </a:r>
          </a:p>
          <a:p>
            <a:pPr>
              <a:lnSpc>
                <a:spcPct val="120000"/>
              </a:lnSpc>
            </a:pPr>
            <a:r>
              <a:rPr lang="en-US" altLang="zh-CN" sz="1500" dirty="0">
                <a:cs typeface="+mn-ea"/>
                <a:sym typeface="+mn-lt"/>
              </a:rPr>
              <a:t>255.255.255.0</a:t>
            </a:r>
          </a:p>
        </p:txBody>
      </p:sp>
      <p:sp>
        <p:nvSpPr>
          <p:cNvPr id="17" name="矩形 62">
            <a:extLst>
              <a:ext uri="{FF2B5EF4-FFF2-40B4-BE49-F238E27FC236}">
                <a16:creationId xmlns:a16="http://schemas.microsoft.com/office/drawing/2014/main" id="{88823534-98E8-4B1F-8501-4ECA49CDCCFC}"/>
              </a:ext>
            </a:extLst>
          </p:cNvPr>
          <p:cNvSpPr/>
          <p:nvPr/>
        </p:nvSpPr>
        <p:spPr>
          <a:xfrm>
            <a:off x="5404884" y="3019623"/>
            <a:ext cx="648072" cy="369332"/>
          </a:xfrm>
          <a:prstGeom prst="rect">
            <a:avLst/>
          </a:prstGeom>
          <a:noFill/>
          <a:ln w="19050">
            <a:solidFill>
              <a:srgbClr val="99DFF9"/>
            </a:solidFill>
          </a:ln>
        </p:spPr>
        <p:txBody>
          <a:bodyPr wrap="square" anchor="ctr" anchorCtr="0">
            <a:noAutofit/>
          </a:bodyPr>
          <a:lstStyle/>
          <a:p>
            <a:pPr algn="ctr">
              <a:lnSpc>
                <a:spcPct val="120000"/>
              </a:lnSpc>
            </a:pPr>
            <a:r>
              <a:rPr lang="en-US" altLang="zh-CN" sz="1500">
                <a:cs typeface="+mn-ea"/>
                <a:sym typeface="+mn-lt"/>
              </a:rPr>
              <a:t>172.</a:t>
            </a:r>
          </a:p>
        </p:txBody>
      </p:sp>
      <p:sp>
        <p:nvSpPr>
          <p:cNvPr id="18" name="矩形 63">
            <a:extLst>
              <a:ext uri="{FF2B5EF4-FFF2-40B4-BE49-F238E27FC236}">
                <a16:creationId xmlns:a16="http://schemas.microsoft.com/office/drawing/2014/main" id="{E49CA8DC-DC01-4945-B944-97E5C3397A64}"/>
              </a:ext>
            </a:extLst>
          </p:cNvPr>
          <p:cNvSpPr/>
          <p:nvPr/>
        </p:nvSpPr>
        <p:spPr>
          <a:xfrm>
            <a:off x="6052956" y="3019623"/>
            <a:ext cx="648072" cy="369332"/>
          </a:xfrm>
          <a:prstGeom prst="rect">
            <a:avLst/>
          </a:prstGeom>
          <a:noFill/>
          <a:ln w="19050">
            <a:solidFill>
              <a:srgbClr val="99DFF9"/>
            </a:solidFill>
          </a:ln>
        </p:spPr>
        <p:txBody>
          <a:bodyPr wrap="square" anchor="ctr" anchorCtr="0">
            <a:noAutofit/>
          </a:bodyPr>
          <a:lstStyle/>
          <a:p>
            <a:pPr algn="ctr">
              <a:lnSpc>
                <a:spcPct val="120000"/>
              </a:lnSpc>
            </a:pPr>
            <a:r>
              <a:rPr lang="en-US" altLang="zh-CN" sz="1500">
                <a:cs typeface="+mn-ea"/>
                <a:sym typeface="+mn-lt"/>
              </a:rPr>
              <a:t>16.</a:t>
            </a:r>
          </a:p>
        </p:txBody>
      </p:sp>
      <p:sp>
        <p:nvSpPr>
          <p:cNvPr id="19" name="矩形 65">
            <a:extLst>
              <a:ext uri="{FF2B5EF4-FFF2-40B4-BE49-F238E27FC236}">
                <a16:creationId xmlns:a16="http://schemas.microsoft.com/office/drawing/2014/main" id="{1B7D4202-6FBB-4C57-B148-C28C07669779}"/>
              </a:ext>
            </a:extLst>
          </p:cNvPr>
          <p:cNvSpPr/>
          <p:nvPr/>
        </p:nvSpPr>
        <p:spPr>
          <a:xfrm>
            <a:off x="6701028" y="3019623"/>
            <a:ext cx="1520443" cy="369332"/>
          </a:xfrm>
          <a:prstGeom prst="rect">
            <a:avLst/>
          </a:prstGeom>
          <a:noFill/>
          <a:ln w="19050">
            <a:solidFill>
              <a:srgbClr val="99DFF9"/>
            </a:solidFill>
          </a:ln>
        </p:spPr>
        <p:txBody>
          <a:bodyPr wrap="square" anchor="ctr" anchorCtr="0">
            <a:noAutofit/>
          </a:bodyPr>
          <a:lstStyle/>
          <a:p>
            <a:pPr algn="ctr">
              <a:lnSpc>
                <a:spcPct val="120000"/>
              </a:lnSpc>
            </a:pPr>
            <a:r>
              <a:rPr lang="en-US" altLang="zh-CN" sz="1500">
                <a:cs typeface="+mn-ea"/>
                <a:sym typeface="+mn-lt"/>
              </a:rPr>
              <a:t>0 0 0 0 0 0 1 0</a:t>
            </a:r>
          </a:p>
        </p:txBody>
      </p:sp>
      <p:sp>
        <p:nvSpPr>
          <p:cNvPr id="20" name="矩形 65">
            <a:extLst>
              <a:ext uri="{FF2B5EF4-FFF2-40B4-BE49-F238E27FC236}">
                <a16:creationId xmlns:a16="http://schemas.microsoft.com/office/drawing/2014/main" id="{689AB946-2811-47E5-B79F-55F3A0ECC98B}"/>
              </a:ext>
            </a:extLst>
          </p:cNvPr>
          <p:cNvSpPr/>
          <p:nvPr/>
        </p:nvSpPr>
        <p:spPr>
          <a:xfrm>
            <a:off x="8218767" y="3019623"/>
            <a:ext cx="1520443" cy="369332"/>
          </a:xfrm>
          <a:prstGeom prst="rect">
            <a:avLst/>
          </a:prstGeom>
          <a:noFill/>
          <a:ln w="19050">
            <a:solidFill>
              <a:srgbClr val="99DFF9"/>
            </a:solidFill>
          </a:ln>
        </p:spPr>
        <p:txBody>
          <a:bodyPr wrap="square" anchor="ctr" anchorCtr="0">
            <a:noAutofit/>
          </a:bodyPr>
          <a:lstStyle/>
          <a:p>
            <a:pPr algn="ctr">
              <a:lnSpc>
                <a:spcPct val="120000"/>
              </a:lnSpc>
            </a:pPr>
            <a:r>
              <a:rPr lang="en-US" altLang="zh-CN" sz="1500">
                <a:cs typeface="+mn-ea"/>
                <a:sym typeface="+mn-lt"/>
              </a:rPr>
              <a:t>0 0 0 0 0 0 0 1</a:t>
            </a:r>
          </a:p>
        </p:txBody>
      </p:sp>
      <p:sp>
        <p:nvSpPr>
          <p:cNvPr id="21" name="矩形 62">
            <a:extLst>
              <a:ext uri="{FF2B5EF4-FFF2-40B4-BE49-F238E27FC236}">
                <a16:creationId xmlns:a16="http://schemas.microsoft.com/office/drawing/2014/main" id="{67971C65-BDE8-4EF1-820B-D74080F1769B}"/>
              </a:ext>
            </a:extLst>
          </p:cNvPr>
          <p:cNvSpPr/>
          <p:nvPr/>
        </p:nvSpPr>
        <p:spPr>
          <a:xfrm>
            <a:off x="5404884" y="3705423"/>
            <a:ext cx="648072" cy="369332"/>
          </a:xfrm>
          <a:prstGeom prst="rect">
            <a:avLst/>
          </a:prstGeom>
          <a:solidFill>
            <a:srgbClr val="00B0F0"/>
          </a:solidFill>
          <a:ln w="19050">
            <a:solidFill>
              <a:schemeClr val="bg1"/>
            </a:solidFill>
          </a:ln>
        </p:spPr>
        <p:txBody>
          <a:bodyPr wrap="square" anchor="ctr" anchorCtr="0">
            <a:noAutofit/>
          </a:bodyPr>
          <a:lstStyle/>
          <a:p>
            <a:pPr algn="ctr">
              <a:lnSpc>
                <a:spcPct val="120000"/>
              </a:lnSpc>
            </a:pPr>
            <a:r>
              <a:rPr lang="en-US" altLang="zh-CN" sz="1500">
                <a:solidFill>
                  <a:schemeClr val="bg1"/>
                </a:solidFill>
                <a:cs typeface="+mn-ea"/>
                <a:sym typeface="+mn-lt"/>
              </a:rPr>
              <a:t>172.</a:t>
            </a:r>
          </a:p>
        </p:txBody>
      </p:sp>
      <p:sp>
        <p:nvSpPr>
          <p:cNvPr id="22" name="矩形 63">
            <a:extLst>
              <a:ext uri="{FF2B5EF4-FFF2-40B4-BE49-F238E27FC236}">
                <a16:creationId xmlns:a16="http://schemas.microsoft.com/office/drawing/2014/main" id="{ACD64DC0-FAD3-496C-8070-19454D75ADA6}"/>
              </a:ext>
            </a:extLst>
          </p:cNvPr>
          <p:cNvSpPr/>
          <p:nvPr/>
        </p:nvSpPr>
        <p:spPr>
          <a:xfrm>
            <a:off x="6052956" y="3705423"/>
            <a:ext cx="648072" cy="369332"/>
          </a:xfrm>
          <a:prstGeom prst="rect">
            <a:avLst/>
          </a:prstGeom>
          <a:solidFill>
            <a:srgbClr val="00B0F0"/>
          </a:solidFill>
          <a:ln w="19050">
            <a:solidFill>
              <a:schemeClr val="bg1"/>
            </a:solidFill>
          </a:ln>
        </p:spPr>
        <p:txBody>
          <a:bodyPr wrap="square" anchor="ctr" anchorCtr="0">
            <a:noAutofit/>
          </a:bodyPr>
          <a:lstStyle/>
          <a:p>
            <a:pPr algn="ctr">
              <a:lnSpc>
                <a:spcPct val="120000"/>
              </a:lnSpc>
            </a:pPr>
            <a:r>
              <a:rPr lang="en-US" altLang="zh-CN" sz="1500">
                <a:solidFill>
                  <a:schemeClr val="bg1"/>
                </a:solidFill>
                <a:cs typeface="+mn-ea"/>
                <a:sym typeface="+mn-lt"/>
              </a:rPr>
              <a:t>16.</a:t>
            </a:r>
          </a:p>
        </p:txBody>
      </p:sp>
      <p:sp>
        <p:nvSpPr>
          <p:cNvPr id="23" name="矩形 22">
            <a:extLst>
              <a:ext uri="{FF2B5EF4-FFF2-40B4-BE49-F238E27FC236}">
                <a16:creationId xmlns:a16="http://schemas.microsoft.com/office/drawing/2014/main" id="{95CD7874-A423-4852-BE2A-2AA4E326C278}"/>
              </a:ext>
            </a:extLst>
          </p:cNvPr>
          <p:cNvSpPr/>
          <p:nvPr/>
        </p:nvSpPr>
        <p:spPr>
          <a:xfrm>
            <a:off x="6701028" y="3705423"/>
            <a:ext cx="1520443" cy="369332"/>
          </a:xfrm>
          <a:prstGeom prst="rect">
            <a:avLst/>
          </a:prstGeom>
          <a:solidFill>
            <a:srgbClr val="00B0F0"/>
          </a:solidFill>
          <a:ln w="19050">
            <a:solidFill>
              <a:schemeClr val="bg1"/>
            </a:solidFill>
          </a:ln>
        </p:spPr>
        <p:txBody>
          <a:bodyPr wrap="square" anchor="ctr" anchorCtr="0">
            <a:noAutofit/>
          </a:bodyPr>
          <a:lstStyle/>
          <a:p>
            <a:pPr algn="ctr">
              <a:lnSpc>
                <a:spcPct val="120000"/>
              </a:lnSpc>
            </a:pPr>
            <a:r>
              <a:rPr lang="en-US" altLang="zh-CN" sz="1500" dirty="0">
                <a:solidFill>
                  <a:schemeClr val="bg1"/>
                </a:solidFill>
                <a:cs typeface="+mn-ea"/>
                <a:sym typeface="+mn-lt"/>
              </a:rPr>
              <a:t>0 0 0 0 0 0 </a:t>
            </a:r>
            <a:r>
              <a:rPr lang="en-US" altLang="zh-CN" sz="1500" b="1" dirty="0">
                <a:solidFill>
                  <a:schemeClr val="bg1"/>
                </a:solidFill>
                <a:cs typeface="+mn-ea"/>
                <a:sym typeface="+mn-lt"/>
              </a:rPr>
              <a:t>0</a:t>
            </a:r>
            <a:r>
              <a:rPr lang="en-US" altLang="zh-CN" sz="1500" dirty="0">
                <a:solidFill>
                  <a:schemeClr val="bg1"/>
                </a:solidFill>
                <a:cs typeface="+mn-ea"/>
                <a:sym typeface="+mn-lt"/>
              </a:rPr>
              <a:t> 1</a:t>
            </a:r>
          </a:p>
        </p:txBody>
      </p:sp>
      <p:sp>
        <p:nvSpPr>
          <p:cNvPr id="24" name="矩形 65">
            <a:extLst>
              <a:ext uri="{FF2B5EF4-FFF2-40B4-BE49-F238E27FC236}">
                <a16:creationId xmlns:a16="http://schemas.microsoft.com/office/drawing/2014/main" id="{3F41AC3B-CC1A-436A-8363-CD4B53641C9F}"/>
              </a:ext>
            </a:extLst>
          </p:cNvPr>
          <p:cNvSpPr/>
          <p:nvPr/>
        </p:nvSpPr>
        <p:spPr>
          <a:xfrm>
            <a:off x="8218767" y="3705423"/>
            <a:ext cx="1520443" cy="369332"/>
          </a:xfrm>
          <a:prstGeom prst="rect">
            <a:avLst/>
          </a:prstGeom>
          <a:solidFill>
            <a:srgbClr val="D9D9D9"/>
          </a:solidFill>
          <a:ln w="19050">
            <a:solidFill>
              <a:schemeClr val="bg1"/>
            </a:solidFill>
          </a:ln>
        </p:spPr>
        <p:txBody>
          <a:bodyPr wrap="square" anchor="ctr" anchorCtr="0">
            <a:noAutofit/>
          </a:bodyPr>
          <a:lstStyle/>
          <a:p>
            <a:pPr algn="ctr">
              <a:lnSpc>
                <a:spcPct val="120000"/>
              </a:lnSpc>
            </a:pPr>
            <a:r>
              <a:rPr lang="en-US" altLang="zh-CN" sz="1500" spc="60">
                <a:solidFill>
                  <a:schemeClr val="bg1"/>
                </a:solidFill>
                <a:cs typeface="+mn-ea"/>
                <a:sym typeface="+mn-lt"/>
              </a:rPr>
              <a:t>x x x x x x x x </a:t>
            </a:r>
          </a:p>
        </p:txBody>
      </p:sp>
      <p:sp>
        <p:nvSpPr>
          <p:cNvPr id="25" name="矩形 62">
            <a:extLst>
              <a:ext uri="{FF2B5EF4-FFF2-40B4-BE49-F238E27FC236}">
                <a16:creationId xmlns:a16="http://schemas.microsoft.com/office/drawing/2014/main" id="{42EEF51D-8969-482F-849F-680646D47DA4}"/>
              </a:ext>
            </a:extLst>
          </p:cNvPr>
          <p:cNvSpPr/>
          <p:nvPr/>
        </p:nvSpPr>
        <p:spPr>
          <a:xfrm>
            <a:off x="5404884" y="4480123"/>
            <a:ext cx="648072" cy="369332"/>
          </a:xfrm>
          <a:prstGeom prst="rect">
            <a:avLst/>
          </a:prstGeom>
          <a:solidFill>
            <a:srgbClr val="00B0F0"/>
          </a:solidFill>
          <a:ln w="19050">
            <a:solidFill>
              <a:schemeClr val="bg1"/>
            </a:solidFill>
          </a:ln>
        </p:spPr>
        <p:txBody>
          <a:bodyPr wrap="square" anchor="ctr" anchorCtr="0">
            <a:noAutofit/>
          </a:bodyPr>
          <a:lstStyle/>
          <a:p>
            <a:pPr algn="ctr">
              <a:lnSpc>
                <a:spcPct val="120000"/>
              </a:lnSpc>
            </a:pPr>
            <a:r>
              <a:rPr lang="en-US" altLang="zh-CN" sz="1500">
                <a:solidFill>
                  <a:schemeClr val="bg1"/>
                </a:solidFill>
                <a:cs typeface="+mn-ea"/>
                <a:sym typeface="+mn-lt"/>
              </a:rPr>
              <a:t>172.</a:t>
            </a:r>
          </a:p>
        </p:txBody>
      </p:sp>
      <p:sp>
        <p:nvSpPr>
          <p:cNvPr id="26" name="矩形 63">
            <a:extLst>
              <a:ext uri="{FF2B5EF4-FFF2-40B4-BE49-F238E27FC236}">
                <a16:creationId xmlns:a16="http://schemas.microsoft.com/office/drawing/2014/main" id="{64CE3E15-4BE0-4533-AFDC-650C1E7F9FB8}"/>
              </a:ext>
            </a:extLst>
          </p:cNvPr>
          <p:cNvSpPr/>
          <p:nvPr/>
        </p:nvSpPr>
        <p:spPr>
          <a:xfrm>
            <a:off x="6052956" y="4480123"/>
            <a:ext cx="648072" cy="369332"/>
          </a:xfrm>
          <a:prstGeom prst="rect">
            <a:avLst/>
          </a:prstGeom>
          <a:solidFill>
            <a:srgbClr val="00B0F0"/>
          </a:solidFill>
          <a:ln w="19050">
            <a:solidFill>
              <a:schemeClr val="bg1"/>
            </a:solidFill>
          </a:ln>
        </p:spPr>
        <p:txBody>
          <a:bodyPr wrap="square" anchor="ctr" anchorCtr="0">
            <a:noAutofit/>
          </a:bodyPr>
          <a:lstStyle/>
          <a:p>
            <a:pPr algn="ctr">
              <a:lnSpc>
                <a:spcPct val="120000"/>
              </a:lnSpc>
            </a:pPr>
            <a:r>
              <a:rPr lang="en-US" altLang="zh-CN" sz="1500">
                <a:solidFill>
                  <a:schemeClr val="bg1"/>
                </a:solidFill>
                <a:cs typeface="+mn-ea"/>
                <a:sym typeface="+mn-lt"/>
              </a:rPr>
              <a:t>16.</a:t>
            </a:r>
          </a:p>
        </p:txBody>
      </p:sp>
      <p:sp>
        <p:nvSpPr>
          <p:cNvPr id="27" name="矩形 65">
            <a:extLst>
              <a:ext uri="{FF2B5EF4-FFF2-40B4-BE49-F238E27FC236}">
                <a16:creationId xmlns:a16="http://schemas.microsoft.com/office/drawing/2014/main" id="{8E953141-4CF9-47C5-B590-64ADF42B86DD}"/>
              </a:ext>
            </a:extLst>
          </p:cNvPr>
          <p:cNvSpPr/>
          <p:nvPr/>
        </p:nvSpPr>
        <p:spPr>
          <a:xfrm>
            <a:off x="6701028" y="4480123"/>
            <a:ext cx="1520443" cy="369332"/>
          </a:xfrm>
          <a:prstGeom prst="rect">
            <a:avLst/>
          </a:prstGeom>
          <a:solidFill>
            <a:srgbClr val="00B0F0"/>
          </a:solidFill>
          <a:ln w="19050">
            <a:solidFill>
              <a:schemeClr val="bg1"/>
            </a:solidFill>
          </a:ln>
        </p:spPr>
        <p:txBody>
          <a:bodyPr wrap="square" anchor="ctr" anchorCtr="0">
            <a:noAutofit/>
          </a:bodyPr>
          <a:lstStyle/>
          <a:p>
            <a:pPr algn="ctr">
              <a:lnSpc>
                <a:spcPct val="120000"/>
              </a:lnSpc>
            </a:pPr>
            <a:r>
              <a:rPr lang="en-US" altLang="zh-CN" sz="1500">
                <a:solidFill>
                  <a:schemeClr val="bg1"/>
                </a:solidFill>
                <a:cs typeface="+mn-ea"/>
                <a:sym typeface="+mn-lt"/>
              </a:rPr>
              <a:t>0 0 0 0 0 0 1 0</a:t>
            </a:r>
          </a:p>
        </p:txBody>
      </p:sp>
      <p:sp>
        <p:nvSpPr>
          <p:cNvPr id="28" name="矩形 65">
            <a:extLst>
              <a:ext uri="{FF2B5EF4-FFF2-40B4-BE49-F238E27FC236}">
                <a16:creationId xmlns:a16="http://schemas.microsoft.com/office/drawing/2014/main" id="{B5E7BD93-0243-4565-A2A3-F33DF9B242CC}"/>
              </a:ext>
            </a:extLst>
          </p:cNvPr>
          <p:cNvSpPr/>
          <p:nvPr/>
        </p:nvSpPr>
        <p:spPr>
          <a:xfrm>
            <a:off x="8218767" y="4480123"/>
            <a:ext cx="1520443" cy="369332"/>
          </a:xfrm>
          <a:prstGeom prst="rect">
            <a:avLst/>
          </a:prstGeom>
          <a:solidFill>
            <a:srgbClr val="D9D9D9"/>
          </a:solidFill>
          <a:ln w="19050">
            <a:solidFill>
              <a:schemeClr val="bg1"/>
            </a:solidFill>
          </a:ln>
        </p:spPr>
        <p:txBody>
          <a:bodyPr wrap="square" anchor="ctr" anchorCtr="0">
            <a:noAutofit/>
          </a:bodyPr>
          <a:lstStyle/>
          <a:p>
            <a:pPr algn="ctr">
              <a:lnSpc>
                <a:spcPct val="120000"/>
              </a:lnSpc>
            </a:pPr>
            <a:r>
              <a:rPr lang="en-US" altLang="zh-CN" sz="1500" spc="60">
                <a:solidFill>
                  <a:schemeClr val="bg1"/>
                </a:solidFill>
                <a:cs typeface="+mn-ea"/>
                <a:sym typeface="+mn-lt"/>
              </a:rPr>
              <a:t>x x x x x x x x </a:t>
            </a:r>
          </a:p>
        </p:txBody>
      </p:sp>
      <p:sp>
        <p:nvSpPr>
          <p:cNvPr id="29" name="矩形 62">
            <a:extLst>
              <a:ext uri="{FF2B5EF4-FFF2-40B4-BE49-F238E27FC236}">
                <a16:creationId xmlns:a16="http://schemas.microsoft.com/office/drawing/2014/main" id="{45D5F398-12F4-43B5-AFF1-F958B2E5D24A}"/>
              </a:ext>
            </a:extLst>
          </p:cNvPr>
          <p:cNvSpPr/>
          <p:nvPr/>
        </p:nvSpPr>
        <p:spPr>
          <a:xfrm>
            <a:off x="5404884" y="5289123"/>
            <a:ext cx="648072" cy="369332"/>
          </a:xfrm>
          <a:prstGeom prst="rect">
            <a:avLst/>
          </a:prstGeom>
          <a:solidFill>
            <a:srgbClr val="00B0F0"/>
          </a:solidFill>
          <a:ln w="19050">
            <a:solidFill>
              <a:schemeClr val="bg1"/>
            </a:solidFill>
          </a:ln>
        </p:spPr>
        <p:txBody>
          <a:bodyPr wrap="square" anchor="ctr" anchorCtr="0">
            <a:noAutofit/>
          </a:bodyPr>
          <a:lstStyle/>
          <a:p>
            <a:pPr algn="ctr">
              <a:lnSpc>
                <a:spcPct val="120000"/>
              </a:lnSpc>
            </a:pPr>
            <a:r>
              <a:rPr lang="en-US" altLang="zh-CN" sz="1500">
                <a:solidFill>
                  <a:schemeClr val="bg1"/>
                </a:solidFill>
                <a:cs typeface="+mn-ea"/>
                <a:sym typeface="+mn-lt"/>
              </a:rPr>
              <a:t>172.</a:t>
            </a:r>
          </a:p>
        </p:txBody>
      </p:sp>
      <p:sp>
        <p:nvSpPr>
          <p:cNvPr id="30" name="矩形 63">
            <a:extLst>
              <a:ext uri="{FF2B5EF4-FFF2-40B4-BE49-F238E27FC236}">
                <a16:creationId xmlns:a16="http://schemas.microsoft.com/office/drawing/2014/main" id="{C7839469-334E-4648-B16B-B83EB3F9B6E7}"/>
              </a:ext>
            </a:extLst>
          </p:cNvPr>
          <p:cNvSpPr/>
          <p:nvPr/>
        </p:nvSpPr>
        <p:spPr>
          <a:xfrm>
            <a:off x="6052956" y="5289123"/>
            <a:ext cx="648072" cy="369332"/>
          </a:xfrm>
          <a:prstGeom prst="rect">
            <a:avLst/>
          </a:prstGeom>
          <a:solidFill>
            <a:srgbClr val="00B0F0"/>
          </a:solidFill>
          <a:ln w="19050">
            <a:solidFill>
              <a:schemeClr val="bg1"/>
            </a:solidFill>
          </a:ln>
        </p:spPr>
        <p:txBody>
          <a:bodyPr wrap="square" anchor="ctr" anchorCtr="0">
            <a:noAutofit/>
          </a:bodyPr>
          <a:lstStyle/>
          <a:p>
            <a:pPr algn="ctr">
              <a:lnSpc>
                <a:spcPct val="120000"/>
              </a:lnSpc>
            </a:pPr>
            <a:r>
              <a:rPr lang="en-US" altLang="zh-CN" sz="1500">
                <a:solidFill>
                  <a:schemeClr val="bg1"/>
                </a:solidFill>
                <a:cs typeface="+mn-ea"/>
                <a:sym typeface="+mn-lt"/>
              </a:rPr>
              <a:t>16.</a:t>
            </a:r>
          </a:p>
        </p:txBody>
      </p:sp>
      <p:sp>
        <p:nvSpPr>
          <p:cNvPr id="31" name="矩形 65">
            <a:extLst>
              <a:ext uri="{FF2B5EF4-FFF2-40B4-BE49-F238E27FC236}">
                <a16:creationId xmlns:a16="http://schemas.microsoft.com/office/drawing/2014/main" id="{C868ABAD-691B-4176-9906-321176A8989C}"/>
              </a:ext>
            </a:extLst>
          </p:cNvPr>
          <p:cNvSpPr/>
          <p:nvPr/>
        </p:nvSpPr>
        <p:spPr>
          <a:xfrm>
            <a:off x="6701028" y="5289123"/>
            <a:ext cx="1520443" cy="369332"/>
          </a:xfrm>
          <a:prstGeom prst="rect">
            <a:avLst/>
          </a:prstGeom>
          <a:solidFill>
            <a:srgbClr val="D9D9D9"/>
          </a:solidFill>
          <a:ln w="19050">
            <a:solidFill>
              <a:schemeClr val="bg1"/>
            </a:solidFill>
          </a:ln>
        </p:spPr>
        <p:txBody>
          <a:bodyPr wrap="square" anchor="ctr" anchorCtr="0">
            <a:noAutofit/>
          </a:bodyPr>
          <a:lstStyle/>
          <a:p>
            <a:pPr lvl="0" algn="ctr">
              <a:lnSpc>
                <a:spcPct val="120000"/>
              </a:lnSpc>
            </a:pPr>
            <a:r>
              <a:rPr lang="en-US" altLang="zh-CN" sz="1500" spc="60" dirty="0">
                <a:solidFill>
                  <a:schemeClr val="bg1"/>
                </a:solidFill>
                <a:cs typeface="+mn-ea"/>
                <a:sym typeface="+mn-lt"/>
              </a:rPr>
              <a:t>x </a:t>
            </a:r>
            <a:r>
              <a:rPr lang="en-US" altLang="zh-CN" sz="1500" spc="60" dirty="0" err="1">
                <a:solidFill>
                  <a:schemeClr val="bg1"/>
                </a:solidFill>
                <a:cs typeface="+mn-ea"/>
                <a:sym typeface="+mn-lt"/>
              </a:rPr>
              <a:t>x</a:t>
            </a:r>
            <a:r>
              <a:rPr lang="en-US" altLang="zh-CN" sz="1500" spc="60" dirty="0">
                <a:solidFill>
                  <a:schemeClr val="bg1"/>
                </a:solidFill>
                <a:cs typeface="+mn-ea"/>
                <a:sym typeface="+mn-lt"/>
              </a:rPr>
              <a:t> </a:t>
            </a:r>
            <a:r>
              <a:rPr lang="en-US" altLang="zh-CN" sz="1500" spc="60" dirty="0" err="1">
                <a:solidFill>
                  <a:schemeClr val="bg1"/>
                </a:solidFill>
                <a:cs typeface="+mn-ea"/>
                <a:sym typeface="+mn-lt"/>
              </a:rPr>
              <a:t>x</a:t>
            </a:r>
            <a:r>
              <a:rPr lang="en-US" altLang="zh-CN" sz="1500" spc="60" dirty="0">
                <a:solidFill>
                  <a:schemeClr val="bg1"/>
                </a:solidFill>
                <a:cs typeface="+mn-ea"/>
                <a:sym typeface="+mn-lt"/>
              </a:rPr>
              <a:t> </a:t>
            </a:r>
            <a:r>
              <a:rPr lang="en-US" altLang="zh-CN" sz="1500" spc="60" dirty="0" err="1">
                <a:solidFill>
                  <a:schemeClr val="bg1"/>
                </a:solidFill>
                <a:cs typeface="+mn-ea"/>
                <a:sym typeface="+mn-lt"/>
              </a:rPr>
              <a:t>x</a:t>
            </a:r>
            <a:r>
              <a:rPr lang="en-US" altLang="zh-CN" sz="1500" spc="60" dirty="0">
                <a:solidFill>
                  <a:schemeClr val="bg1"/>
                </a:solidFill>
                <a:cs typeface="+mn-ea"/>
                <a:sym typeface="+mn-lt"/>
              </a:rPr>
              <a:t> </a:t>
            </a:r>
            <a:r>
              <a:rPr lang="en-US" altLang="zh-CN" sz="1500" spc="60" dirty="0" err="1">
                <a:solidFill>
                  <a:schemeClr val="bg1"/>
                </a:solidFill>
                <a:cs typeface="+mn-ea"/>
                <a:sym typeface="+mn-lt"/>
              </a:rPr>
              <a:t>x</a:t>
            </a:r>
            <a:r>
              <a:rPr lang="en-US" altLang="zh-CN" sz="1500" spc="60" dirty="0">
                <a:solidFill>
                  <a:schemeClr val="bg1"/>
                </a:solidFill>
                <a:cs typeface="+mn-ea"/>
                <a:sym typeface="+mn-lt"/>
              </a:rPr>
              <a:t> </a:t>
            </a:r>
            <a:r>
              <a:rPr lang="en-US" altLang="zh-CN" sz="1500" spc="60" dirty="0" err="1">
                <a:solidFill>
                  <a:schemeClr val="bg1"/>
                </a:solidFill>
                <a:cs typeface="+mn-ea"/>
                <a:sym typeface="+mn-lt"/>
              </a:rPr>
              <a:t>x</a:t>
            </a:r>
            <a:r>
              <a:rPr lang="en-US" altLang="zh-CN" sz="1500" spc="60" dirty="0">
                <a:solidFill>
                  <a:schemeClr val="bg1"/>
                </a:solidFill>
                <a:cs typeface="+mn-ea"/>
                <a:sym typeface="+mn-lt"/>
              </a:rPr>
              <a:t> </a:t>
            </a:r>
            <a:r>
              <a:rPr lang="en-US" altLang="zh-CN" sz="1500" spc="60" dirty="0" err="1">
                <a:solidFill>
                  <a:schemeClr val="bg1"/>
                </a:solidFill>
                <a:cs typeface="+mn-ea"/>
                <a:sym typeface="+mn-lt"/>
              </a:rPr>
              <a:t>x</a:t>
            </a:r>
            <a:r>
              <a:rPr lang="en-US" altLang="zh-CN" sz="1500" spc="60" dirty="0">
                <a:solidFill>
                  <a:schemeClr val="bg1"/>
                </a:solidFill>
                <a:cs typeface="+mn-ea"/>
                <a:sym typeface="+mn-lt"/>
              </a:rPr>
              <a:t> </a:t>
            </a:r>
            <a:r>
              <a:rPr lang="en-US" altLang="zh-CN" sz="1500" spc="60" dirty="0" err="1">
                <a:solidFill>
                  <a:schemeClr val="bg1"/>
                </a:solidFill>
                <a:cs typeface="+mn-ea"/>
                <a:sym typeface="+mn-lt"/>
              </a:rPr>
              <a:t>x</a:t>
            </a:r>
            <a:r>
              <a:rPr lang="en-US" altLang="zh-CN" sz="1500" spc="60" dirty="0">
                <a:solidFill>
                  <a:schemeClr val="bg1"/>
                </a:solidFill>
                <a:cs typeface="+mn-ea"/>
                <a:sym typeface="+mn-lt"/>
              </a:rPr>
              <a:t> </a:t>
            </a:r>
          </a:p>
        </p:txBody>
      </p:sp>
      <p:sp>
        <p:nvSpPr>
          <p:cNvPr id="32" name="矩形 65">
            <a:extLst>
              <a:ext uri="{FF2B5EF4-FFF2-40B4-BE49-F238E27FC236}">
                <a16:creationId xmlns:a16="http://schemas.microsoft.com/office/drawing/2014/main" id="{B71415F1-FCFB-4B12-BCC5-74B260DAC99E}"/>
              </a:ext>
            </a:extLst>
          </p:cNvPr>
          <p:cNvSpPr/>
          <p:nvPr/>
        </p:nvSpPr>
        <p:spPr>
          <a:xfrm>
            <a:off x="8218767" y="5289123"/>
            <a:ext cx="1520443" cy="369332"/>
          </a:xfrm>
          <a:prstGeom prst="rect">
            <a:avLst/>
          </a:prstGeom>
          <a:solidFill>
            <a:srgbClr val="D9D9D9"/>
          </a:solidFill>
          <a:ln w="19050">
            <a:solidFill>
              <a:schemeClr val="bg1"/>
            </a:solidFill>
          </a:ln>
        </p:spPr>
        <p:txBody>
          <a:bodyPr wrap="square" anchor="ctr" anchorCtr="0">
            <a:noAutofit/>
          </a:bodyPr>
          <a:lstStyle/>
          <a:p>
            <a:pPr algn="ctr">
              <a:lnSpc>
                <a:spcPct val="120000"/>
              </a:lnSpc>
            </a:pPr>
            <a:r>
              <a:rPr lang="en-US" altLang="zh-CN" sz="1500" spc="60">
                <a:solidFill>
                  <a:schemeClr val="bg1"/>
                </a:solidFill>
                <a:cs typeface="+mn-ea"/>
                <a:sym typeface="+mn-lt"/>
              </a:rPr>
              <a:t>x x x x x x x x </a:t>
            </a:r>
          </a:p>
        </p:txBody>
      </p:sp>
      <p:sp>
        <p:nvSpPr>
          <p:cNvPr id="33" name="矩形 62">
            <a:extLst>
              <a:ext uri="{FF2B5EF4-FFF2-40B4-BE49-F238E27FC236}">
                <a16:creationId xmlns:a16="http://schemas.microsoft.com/office/drawing/2014/main" id="{B86BC1D4-DA8A-4838-AA74-FA8A3063314A}"/>
              </a:ext>
            </a:extLst>
          </p:cNvPr>
          <p:cNvSpPr/>
          <p:nvPr/>
        </p:nvSpPr>
        <p:spPr>
          <a:xfrm rot="2376533">
            <a:off x="8996028" y="3687750"/>
            <a:ext cx="877163" cy="396134"/>
          </a:xfrm>
          <a:prstGeom prst="rect">
            <a:avLst/>
          </a:prstGeom>
        </p:spPr>
        <p:txBody>
          <a:bodyPr wrap="none">
            <a:spAutoFit/>
          </a:bodyPr>
          <a:lstStyle/>
          <a:p>
            <a:pPr>
              <a:lnSpc>
                <a:spcPct val="120000"/>
              </a:lnSpc>
            </a:pPr>
            <a:r>
              <a:rPr lang="zh-CN" altLang="en-US" sz="1800" b="1" dirty="0">
                <a:solidFill>
                  <a:srgbClr val="EC7061"/>
                </a:solidFill>
                <a:cs typeface="+mn-ea"/>
                <a:sym typeface="+mn-lt"/>
              </a:rPr>
              <a:t>不匹配</a:t>
            </a:r>
          </a:p>
        </p:txBody>
      </p:sp>
      <p:sp>
        <p:nvSpPr>
          <p:cNvPr id="34" name="矩形 62">
            <a:extLst>
              <a:ext uri="{FF2B5EF4-FFF2-40B4-BE49-F238E27FC236}">
                <a16:creationId xmlns:a16="http://schemas.microsoft.com/office/drawing/2014/main" id="{81C11C4A-505D-42BA-89A0-119344BDDDB7}"/>
              </a:ext>
            </a:extLst>
          </p:cNvPr>
          <p:cNvSpPr/>
          <p:nvPr/>
        </p:nvSpPr>
        <p:spPr>
          <a:xfrm rot="2376533">
            <a:off x="9111444" y="4449750"/>
            <a:ext cx="646331" cy="396134"/>
          </a:xfrm>
          <a:prstGeom prst="rect">
            <a:avLst/>
          </a:prstGeom>
        </p:spPr>
        <p:txBody>
          <a:bodyPr wrap="none">
            <a:spAutoFit/>
          </a:bodyPr>
          <a:lstStyle/>
          <a:p>
            <a:pPr>
              <a:lnSpc>
                <a:spcPct val="120000"/>
              </a:lnSpc>
            </a:pPr>
            <a:r>
              <a:rPr lang="zh-CN" altLang="en-US" sz="1800" b="1" dirty="0">
                <a:solidFill>
                  <a:srgbClr val="EC7061"/>
                </a:solidFill>
                <a:cs typeface="+mn-ea"/>
                <a:sym typeface="+mn-lt"/>
              </a:rPr>
              <a:t>胜利</a:t>
            </a:r>
          </a:p>
        </p:txBody>
      </p:sp>
      <p:sp>
        <p:nvSpPr>
          <p:cNvPr id="35" name="矩形 62">
            <a:extLst>
              <a:ext uri="{FF2B5EF4-FFF2-40B4-BE49-F238E27FC236}">
                <a16:creationId xmlns:a16="http://schemas.microsoft.com/office/drawing/2014/main" id="{E509E36F-690A-4BC7-BC45-0BE21A7E07A8}"/>
              </a:ext>
            </a:extLst>
          </p:cNvPr>
          <p:cNvSpPr/>
          <p:nvPr/>
        </p:nvSpPr>
        <p:spPr>
          <a:xfrm rot="2376533">
            <a:off x="8880613" y="5237150"/>
            <a:ext cx="1107996" cy="396134"/>
          </a:xfrm>
          <a:prstGeom prst="rect">
            <a:avLst/>
          </a:prstGeom>
        </p:spPr>
        <p:txBody>
          <a:bodyPr wrap="none">
            <a:spAutoFit/>
          </a:bodyPr>
          <a:lstStyle/>
          <a:p>
            <a:pPr>
              <a:lnSpc>
                <a:spcPct val="120000"/>
              </a:lnSpc>
            </a:pPr>
            <a:r>
              <a:rPr lang="zh-CN" altLang="en-US" sz="1800" b="1" dirty="0">
                <a:solidFill>
                  <a:srgbClr val="EC7061"/>
                </a:solidFill>
                <a:cs typeface="+mn-ea"/>
                <a:sym typeface="+mn-lt"/>
              </a:rPr>
              <a:t>不是最长</a:t>
            </a:r>
          </a:p>
        </p:txBody>
      </p:sp>
    </p:spTree>
    <p:extLst>
      <p:ext uri="{BB962C8B-B14F-4D97-AF65-F5344CB8AC3E}">
        <p14:creationId xmlns:p14="http://schemas.microsoft.com/office/powerpoint/2010/main" val="33147574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8E3D1-C830-1D17-EED9-D2C9DC9DDB8D}"/>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最长匹配示例</a:t>
            </a:r>
          </a:p>
        </p:txBody>
      </p:sp>
      <p:sp>
        <p:nvSpPr>
          <p:cNvPr id="4" name="日期占位符 3">
            <a:extLst>
              <a:ext uri="{FF2B5EF4-FFF2-40B4-BE49-F238E27FC236}">
                <a16:creationId xmlns:a16="http://schemas.microsoft.com/office/drawing/2014/main" id="{B4FB6100-7E8D-2F05-2472-8D931C24555C}"/>
              </a:ext>
            </a:extLst>
          </p:cNvPr>
          <p:cNvSpPr>
            <a:spLocks noGrp="1"/>
          </p:cNvSpPr>
          <p:nvPr>
            <p:ph type="dt" sz="half" idx="10"/>
          </p:nvPr>
        </p:nvSpPr>
        <p:spPr/>
        <p:txBody>
          <a:bodyPr/>
          <a:lstStyle/>
          <a:p>
            <a:pPr>
              <a:lnSpc>
                <a:spcPct val="120000"/>
              </a:lnSpc>
            </a:pPr>
            <a:fld id="{31BCBED5-DA14-4176-8D3C-E5E425608935}"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57FA2486-BD99-82E3-2301-66FB3CC08AE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DA8D8A14-1EC7-7DDB-4774-9C446ED7A029}"/>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128</a:t>
            </a:fld>
            <a:endParaRPr lang="en-US">
              <a:cs typeface="+mn-ea"/>
              <a:sym typeface="+mn-lt"/>
            </a:endParaRPr>
          </a:p>
        </p:txBody>
      </p:sp>
      <p:cxnSp>
        <p:nvCxnSpPr>
          <p:cNvPr id="24" name="直接连接符 23">
            <a:extLst>
              <a:ext uri="{FF2B5EF4-FFF2-40B4-BE49-F238E27FC236}">
                <a16:creationId xmlns:a16="http://schemas.microsoft.com/office/drawing/2014/main" id="{BBDEE0D0-5591-4EF2-8FCF-E060BA9A08D7}"/>
              </a:ext>
            </a:extLst>
          </p:cNvPr>
          <p:cNvCxnSpPr/>
          <p:nvPr/>
        </p:nvCxnSpPr>
        <p:spPr bwMode="auto">
          <a:xfrm flipV="1">
            <a:off x="3432844" y="2101132"/>
            <a:ext cx="1763056" cy="97210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5" name="直接连接符 24">
            <a:extLst>
              <a:ext uri="{FF2B5EF4-FFF2-40B4-BE49-F238E27FC236}">
                <a16:creationId xmlns:a16="http://schemas.microsoft.com/office/drawing/2014/main" id="{A3F6BA2F-9098-490F-9EEE-94C68861F7C1}"/>
              </a:ext>
            </a:extLst>
          </p:cNvPr>
          <p:cNvCxnSpPr/>
          <p:nvPr/>
        </p:nvCxnSpPr>
        <p:spPr bwMode="auto">
          <a:xfrm>
            <a:off x="3432844" y="3073240"/>
            <a:ext cx="1763056"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7" name="直接连接符 26">
            <a:extLst>
              <a:ext uri="{FF2B5EF4-FFF2-40B4-BE49-F238E27FC236}">
                <a16:creationId xmlns:a16="http://schemas.microsoft.com/office/drawing/2014/main" id="{F9594C40-4F76-43F3-A27C-CABDFB79479E}"/>
              </a:ext>
            </a:extLst>
          </p:cNvPr>
          <p:cNvCxnSpPr/>
          <p:nvPr/>
        </p:nvCxnSpPr>
        <p:spPr bwMode="auto">
          <a:xfrm>
            <a:off x="3432844" y="3073240"/>
            <a:ext cx="1763056" cy="858026"/>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29" name="TextBox 31">
            <a:extLst>
              <a:ext uri="{FF2B5EF4-FFF2-40B4-BE49-F238E27FC236}">
                <a16:creationId xmlns:a16="http://schemas.microsoft.com/office/drawing/2014/main" id="{8FB5D177-100C-47A2-9FB7-498B1ACD469D}"/>
              </a:ext>
            </a:extLst>
          </p:cNvPr>
          <p:cNvSpPr txBox="1">
            <a:spLocks noChangeArrowheads="1"/>
          </p:cNvSpPr>
          <p:nvPr/>
        </p:nvSpPr>
        <p:spPr bwMode="auto">
          <a:xfrm>
            <a:off x="4079776" y="1915736"/>
            <a:ext cx="1079142"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dirty="0">
                <a:latin typeface="+mn-lt"/>
                <a:ea typeface="+mn-ea"/>
                <a:cs typeface="+mn-ea"/>
                <a:sym typeface="+mn-lt"/>
              </a:rPr>
              <a:t>10.1.1.2/30</a:t>
            </a:r>
            <a:endParaRPr lang="zh-CN" altLang="en-US" sz="1400" dirty="0">
              <a:latin typeface="+mn-lt"/>
              <a:ea typeface="+mn-ea"/>
              <a:cs typeface="+mn-ea"/>
              <a:sym typeface="+mn-lt"/>
            </a:endParaRPr>
          </a:p>
        </p:txBody>
      </p:sp>
      <p:sp>
        <p:nvSpPr>
          <p:cNvPr id="31" name="TextBox 31">
            <a:extLst>
              <a:ext uri="{FF2B5EF4-FFF2-40B4-BE49-F238E27FC236}">
                <a16:creationId xmlns:a16="http://schemas.microsoft.com/office/drawing/2014/main" id="{7DF1CEB0-CF33-4E21-ADA3-6EA8A5EC594C}"/>
              </a:ext>
            </a:extLst>
          </p:cNvPr>
          <p:cNvSpPr txBox="1">
            <a:spLocks noChangeArrowheads="1"/>
          </p:cNvSpPr>
          <p:nvPr/>
        </p:nvSpPr>
        <p:spPr bwMode="auto">
          <a:xfrm>
            <a:off x="4079776" y="2755516"/>
            <a:ext cx="1079142"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dirty="0">
                <a:latin typeface="+mn-lt"/>
                <a:ea typeface="+mn-ea"/>
                <a:cs typeface="+mn-ea"/>
                <a:sym typeface="+mn-lt"/>
              </a:rPr>
              <a:t>20.1.1.2/30</a:t>
            </a:r>
            <a:endParaRPr lang="zh-CN" altLang="en-US" sz="1400" dirty="0">
              <a:latin typeface="+mn-lt"/>
              <a:ea typeface="+mn-ea"/>
              <a:cs typeface="+mn-ea"/>
              <a:sym typeface="+mn-lt"/>
            </a:endParaRPr>
          </a:p>
        </p:txBody>
      </p:sp>
      <p:sp>
        <p:nvSpPr>
          <p:cNvPr id="34" name="TextBox 31">
            <a:extLst>
              <a:ext uri="{FF2B5EF4-FFF2-40B4-BE49-F238E27FC236}">
                <a16:creationId xmlns:a16="http://schemas.microsoft.com/office/drawing/2014/main" id="{D0D8AE2C-C9AC-4B52-AF17-343EC32EF09B}"/>
              </a:ext>
            </a:extLst>
          </p:cNvPr>
          <p:cNvSpPr txBox="1">
            <a:spLocks noChangeArrowheads="1"/>
          </p:cNvSpPr>
          <p:nvPr/>
        </p:nvSpPr>
        <p:spPr bwMode="auto">
          <a:xfrm>
            <a:off x="4079776" y="3859952"/>
            <a:ext cx="1079142"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dirty="0">
                <a:latin typeface="+mn-lt"/>
                <a:ea typeface="+mn-ea"/>
                <a:cs typeface="+mn-ea"/>
                <a:sym typeface="+mn-lt"/>
              </a:rPr>
              <a:t>30.1.1.2/30</a:t>
            </a:r>
            <a:endParaRPr lang="zh-CN" altLang="en-US" sz="1400" dirty="0">
              <a:latin typeface="+mn-lt"/>
              <a:ea typeface="+mn-ea"/>
              <a:cs typeface="+mn-ea"/>
              <a:sym typeface="+mn-lt"/>
            </a:endParaRPr>
          </a:p>
        </p:txBody>
      </p:sp>
      <p:grpSp>
        <p:nvGrpSpPr>
          <p:cNvPr id="38" name="组合 37">
            <a:extLst>
              <a:ext uri="{FF2B5EF4-FFF2-40B4-BE49-F238E27FC236}">
                <a16:creationId xmlns:a16="http://schemas.microsoft.com/office/drawing/2014/main" id="{12C0C00E-8C3C-4511-AB7C-FEAA2705CEC7}"/>
              </a:ext>
            </a:extLst>
          </p:cNvPr>
          <p:cNvGrpSpPr/>
          <p:nvPr/>
        </p:nvGrpSpPr>
        <p:grpSpPr>
          <a:xfrm>
            <a:off x="978904" y="1898999"/>
            <a:ext cx="1628552" cy="1638815"/>
            <a:chOff x="7011351" y="1101367"/>
            <a:chExt cx="1116124" cy="1213033"/>
          </a:xfrm>
        </p:grpSpPr>
        <p:sp>
          <p:nvSpPr>
            <p:cNvPr id="39" name="矩形 38">
              <a:extLst>
                <a:ext uri="{FF2B5EF4-FFF2-40B4-BE49-F238E27FC236}">
                  <a16:creationId xmlns:a16="http://schemas.microsoft.com/office/drawing/2014/main" id="{5E402EF0-E8EA-4A21-ACF7-0551ABF17214}"/>
                </a:ext>
              </a:extLst>
            </p:cNvPr>
            <p:cNvSpPr/>
            <p:nvPr/>
          </p:nvSpPr>
          <p:spPr>
            <a:xfrm>
              <a:off x="7356180" y="2082031"/>
              <a:ext cx="403147" cy="232369"/>
            </a:xfrm>
            <a:prstGeom prst="rect">
              <a:avLst/>
            </a:prstGeom>
          </p:spPr>
          <p:txBody>
            <a:bodyPr wrap="none">
              <a:spAutoFit/>
            </a:bodyPr>
            <a:lstStyle/>
            <a:p>
              <a:pPr lvl="0" algn="ctr" defTabSz="914400" fontAlgn="t">
                <a:lnSpc>
                  <a:spcPct val="120000"/>
                </a:lnSpc>
                <a:spcBef>
                  <a:spcPct val="0"/>
                </a:spcBef>
                <a:spcAft>
                  <a:spcPct val="0"/>
                </a:spcAft>
              </a:pPr>
              <a:r>
                <a:rPr lang="en-US" altLang="zh-CN" sz="1200" b="1" dirty="0">
                  <a:solidFill>
                    <a:prstClr val="black"/>
                  </a:solidFill>
                  <a:cs typeface="+mn-ea"/>
                  <a:sym typeface="+mn-lt"/>
                </a:rPr>
                <a:t>DATA</a:t>
              </a:r>
              <a:endParaRPr lang="zh-CN" altLang="en-US" sz="1200" b="1" dirty="0">
                <a:solidFill>
                  <a:prstClr val="black"/>
                </a:solidFill>
                <a:cs typeface="+mn-ea"/>
                <a:sym typeface="+mn-lt"/>
              </a:endParaRPr>
            </a:p>
          </p:txBody>
        </p:sp>
        <p:sp>
          <p:nvSpPr>
            <p:cNvPr id="40" name="云形 39">
              <a:extLst>
                <a:ext uri="{FF2B5EF4-FFF2-40B4-BE49-F238E27FC236}">
                  <a16:creationId xmlns:a16="http://schemas.microsoft.com/office/drawing/2014/main" id="{262D51D3-D438-4774-BFC4-9DCB4AC519D1}"/>
                </a:ext>
              </a:extLst>
            </p:cNvPr>
            <p:cNvSpPr/>
            <p:nvPr/>
          </p:nvSpPr>
          <p:spPr bwMode="auto">
            <a:xfrm>
              <a:off x="7011351" y="1101367"/>
              <a:ext cx="1116124" cy="599616"/>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Tx/>
                <a:buNone/>
                <a:tabLst/>
              </a:pPr>
              <a:r>
                <a:rPr lang="zh-CN" altLang="en-US" sz="1200" b="1" dirty="0">
                  <a:cs typeface="+mn-ea"/>
                  <a:sym typeface="+mn-lt"/>
                </a:rPr>
                <a:t>目的</a:t>
              </a:r>
              <a:r>
                <a:rPr lang="en-US" altLang="zh-CN" sz="1200" b="1" dirty="0">
                  <a:cs typeface="+mn-ea"/>
                  <a:sym typeface="+mn-lt"/>
                </a:rPr>
                <a:t>IP</a:t>
              </a:r>
              <a:r>
                <a:rPr lang="zh-CN" altLang="en-US" sz="1200" b="1" dirty="0">
                  <a:cs typeface="+mn-ea"/>
                  <a:sym typeface="+mn-lt"/>
                </a:rPr>
                <a:t>地址：</a:t>
              </a:r>
              <a:endParaRPr lang="en-US" altLang="zh-CN" sz="1200" b="1" dirty="0">
                <a:cs typeface="+mn-ea"/>
                <a:sym typeface="+mn-lt"/>
              </a:endParaRPr>
            </a:p>
            <a:p>
              <a:pPr marL="0" marR="0" indent="0" algn="l" defTabSz="914400" rtl="0" eaLnBrk="1" fontAlgn="base" latinLnBrk="0" hangingPunct="1">
                <a:lnSpc>
                  <a:spcPct val="12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cs typeface="+mn-ea"/>
                  <a:sym typeface="+mn-lt"/>
                </a:rPr>
                <a:t>192.168.2.2</a:t>
              </a:r>
              <a:endParaRPr kumimoji="0" lang="zh-CN" altLang="en-US" sz="1200" b="1" i="0" u="none" strike="noStrike" cap="none" normalizeH="0" baseline="0" dirty="0">
                <a:ln>
                  <a:noFill/>
                </a:ln>
                <a:solidFill>
                  <a:schemeClr val="tx1"/>
                </a:solidFill>
                <a:effectLst/>
                <a:cs typeface="+mn-ea"/>
                <a:sym typeface="+mn-lt"/>
              </a:endParaRPr>
            </a:p>
          </p:txBody>
        </p:sp>
      </p:grpSp>
      <p:cxnSp>
        <p:nvCxnSpPr>
          <p:cNvPr id="41" name="直接箭头连接符 40">
            <a:extLst>
              <a:ext uri="{FF2B5EF4-FFF2-40B4-BE49-F238E27FC236}">
                <a16:creationId xmlns:a16="http://schemas.microsoft.com/office/drawing/2014/main" id="{593A0CA4-63C8-4EDB-A375-E609BAE550F5}"/>
              </a:ext>
            </a:extLst>
          </p:cNvPr>
          <p:cNvCxnSpPr/>
          <p:nvPr/>
        </p:nvCxnSpPr>
        <p:spPr bwMode="auto">
          <a:xfrm>
            <a:off x="2063552" y="3067864"/>
            <a:ext cx="792088" cy="5376"/>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sp>
        <p:nvSpPr>
          <p:cNvPr id="42" name="TextBox 35">
            <a:extLst>
              <a:ext uri="{FF2B5EF4-FFF2-40B4-BE49-F238E27FC236}">
                <a16:creationId xmlns:a16="http://schemas.microsoft.com/office/drawing/2014/main" id="{285BFDD0-EADF-400C-8419-F452A217BC73}"/>
              </a:ext>
            </a:extLst>
          </p:cNvPr>
          <p:cNvSpPr txBox="1">
            <a:spLocks noChangeArrowheads="1"/>
          </p:cNvSpPr>
          <p:nvPr/>
        </p:nvSpPr>
        <p:spPr bwMode="auto">
          <a:xfrm>
            <a:off x="2844314" y="2466549"/>
            <a:ext cx="612068"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lnSpc>
                <a:spcPct val="120000"/>
              </a:lnSpc>
            </a:pPr>
            <a:r>
              <a:rPr lang="en-US" altLang="zh-CN" sz="1400" b="1" dirty="0">
                <a:latin typeface="+mn-lt"/>
                <a:ea typeface="+mn-ea"/>
                <a:cs typeface="+mn-ea"/>
                <a:sym typeface="+mn-lt"/>
              </a:rPr>
              <a:t>RTA</a:t>
            </a:r>
            <a:endParaRPr lang="zh-CN" altLang="en-US" sz="1400" b="1" dirty="0">
              <a:latin typeface="+mn-lt"/>
              <a:ea typeface="+mn-ea"/>
              <a:cs typeface="+mn-ea"/>
              <a:sym typeface="+mn-lt"/>
            </a:endParaRPr>
          </a:p>
        </p:txBody>
      </p:sp>
      <p:sp>
        <p:nvSpPr>
          <p:cNvPr id="43" name="圆角矩形 75">
            <a:extLst>
              <a:ext uri="{FF2B5EF4-FFF2-40B4-BE49-F238E27FC236}">
                <a16:creationId xmlns:a16="http://schemas.microsoft.com/office/drawing/2014/main" id="{0800B5B0-59F7-4B62-9A47-1A395A6795E0}"/>
              </a:ext>
            </a:extLst>
          </p:cNvPr>
          <p:cNvSpPr/>
          <p:nvPr/>
        </p:nvSpPr>
        <p:spPr>
          <a:xfrm>
            <a:off x="443373" y="1707521"/>
            <a:ext cx="5606152" cy="468148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algn="just" fontAlgn="auto">
              <a:lnSpc>
                <a:spcPct val="120000"/>
              </a:lnSpc>
            </a:pPr>
            <a:endParaRPr lang="en-US" altLang="zh-CN" sz="1600" dirty="0">
              <a:solidFill>
                <a:prstClr val="black"/>
              </a:solidFill>
              <a:cs typeface="+mn-ea"/>
              <a:sym typeface="+mn-lt"/>
            </a:endParaRPr>
          </a:p>
        </p:txBody>
      </p:sp>
      <p:sp>
        <p:nvSpPr>
          <p:cNvPr id="44" name="圆角矩形 75">
            <a:extLst>
              <a:ext uri="{FF2B5EF4-FFF2-40B4-BE49-F238E27FC236}">
                <a16:creationId xmlns:a16="http://schemas.microsoft.com/office/drawing/2014/main" id="{86DD0EBB-0540-4DDA-B77F-1046E6472340}"/>
              </a:ext>
            </a:extLst>
          </p:cNvPr>
          <p:cNvSpPr/>
          <p:nvPr/>
        </p:nvSpPr>
        <p:spPr>
          <a:xfrm>
            <a:off x="443372" y="1268760"/>
            <a:ext cx="5606153" cy="394020"/>
          </a:xfrm>
          <a:prstGeom prst="roundRect">
            <a:avLst>
              <a:gd name="adj" fmla="val 106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b="1" dirty="0">
                <a:solidFill>
                  <a:prstClr val="white"/>
                </a:solidFill>
                <a:cs typeface="+mn-ea"/>
                <a:sym typeface="+mn-lt"/>
              </a:rPr>
              <a:t>最长匹配示例</a:t>
            </a:r>
          </a:p>
        </p:txBody>
      </p:sp>
      <p:sp>
        <p:nvSpPr>
          <p:cNvPr id="45" name="Text Box 12">
            <a:extLst>
              <a:ext uri="{FF2B5EF4-FFF2-40B4-BE49-F238E27FC236}">
                <a16:creationId xmlns:a16="http://schemas.microsoft.com/office/drawing/2014/main" id="{FC34F9D5-D80C-46C1-9428-708CAC95AC2D}"/>
              </a:ext>
            </a:extLst>
          </p:cNvPr>
          <p:cNvSpPr txBox="1">
            <a:spLocks noChangeArrowheads="1"/>
          </p:cNvSpPr>
          <p:nvPr/>
        </p:nvSpPr>
        <p:spPr bwMode="auto">
          <a:xfrm>
            <a:off x="2603612" y="4123776"/>
            <a:ext cx="1656184" cy="32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400" b="1" dirty="0">
                <a:latin typeface="+mn-lt"/>
                <a:ea typeface="+mn-ea"/>
                <a:cs typeface="+mn-ea"/>
                <a:sym typeface="+mn-lt"/>
              </a:rPr>
              <a:t>RTA</a:t>
            </a:r>
            <a:r>
              <a:rPr lang="zh-CN" altLang="en-US" sz="1400" b="1" dirty="0">
                <a:latin typeface="+mn-lt"/>
                <a:ea typeface="+mn-ea"/>
                <a:cs typeface="+mn-ea"/>
                <a:sym typeface="+mn-lt"/>
              </a:rPr>
              <a:t>路由表</a:t>
            </a:r>
          </a:p>
        </p:txBody>
      </p:sp>
      <p:graphicFrame>
        <p:nvGraphicFramePr>
          <p:cNvPr id="46" name="表格 45">
            <a:extLst>
              <a:ext uri="{FF2B5EF4-FFF2-40B4-BE49-F238E27FC236}">
                <a16:creationId xmlns:a16="http://schemas.microsoft.com/office/drawing/2014/main" id="{038F64FA-E270-47B2-8353-D7E5A3C57C95}"/>
              </a:ext>
            </a:extLst>
          </p:cNvPr>
          <p:cNvGraphicFramePr>
            <a:graphicFrameLocks noGrp="1"/>
          </p:cNvGraphicFramePr>
          <p:nvPr>
            <p:extLst>
              <p:ext uri="{D42A27DB-BD31-4B8C-83A1-F6EECF244321}">
                <p14:modId xmlns:p14="http://schemas.microsoft.com/office/powerpoint/2010/main" val="2979617219"/>
              </p:ext>
            </p:extLst>
          </p:nvPr>
        </p:nvGraphicFramePr>
        <p:xfrm>
          <a:off x="2603612" y="4473116"/>
          <a:ext cx="2541037" cy="1297116"/>
        </p:xfrm>
        <a:graphic>
          <a:graphicData uri="http://schemas.openxmlformats.org/drawingml/2006/table">
            <a:tbl>
              <a:tblPr/>
              <a:tblGrid>
                <a:gridCol w="1531564">
                  <a:extLst>
                    <a:ext uri="{9D8B030D-6E8A-4147-A177-3AD203B41FA5}">
                      <a16:colId xmlns:a16="http://schemas.microsoft.com/office/drawing/2014/main" val="20000"/>
                    </a:ext>
                  </a:extLst>
                </a:gridCol>
                <a:gridCol w="1009473">
                  <a:extLst>
                    <a:ext uri="{9D8B030D-6E8A-4147-A177-3AD203B41FA5}">
                      <a16:colId xmlns:a16="http://schemas.microsoft.com/office/drawing/2014/main" val="20001"/>
                    </a:ext>
                  </a:extLst>
                </a:gridCol>
              </a:tblGrid>
              <a:tr h="0">
                <a:tc>
                  <a:txBody>
                    <a:bodyPr/>
                    <a:lstStyle/>
                    <a:p>
                      <a:pPr marL="0" algn="ctr" defTabSz="1219170" rtl="0" eaLnBrk="1" latinLnBrk="0" hangingPunct="1">
                        <a:lnSpc>
                          <a:spcPct val="120000"/>
                        </a:lnSpc>
                        <a:spcBef>
                          <a:spcPts val="0"/>
                        </a:spcBef>
                        <a:spcAft>
                          <a:spcPts val="0"/>
                        </a:spcAft>
                      </a:pPr>
                      <a:r>
                        <a:rPr lang="zh-CN" altLang="en-US" sz="1400" b="1" kern="1200" dirty="0">
                          <a:solidFill>
                            <a:schemeClr val="bg1"/>
                          </a:solidFill>
                          <a:effectLst/>
                          <a:latin typeface="+mn-lt"/>
                          <a:ea typeface="+mn-ea"/>
                          <a:cs typeface="+mn-ea"/>
                          <a:sym typeface="+mn-lt"/>
                        </a:rPr>
                        <a:t>目的网络</a:t>
                      </a:r>
                      <a:r>
                        <a:rPr lang="en-US" altLang="zh-CN" sz="1400" b="1" kern="1200" dirty="0">
                          <a:solidFill>
                            <a:schemeClr val="bg1"/>
                          </a:solidFill>
                          <a:effectLst/>
                          <a:latin typeface="+mn-lt"/>
                          <a:ea typeface="+mn-ea"/>
                          <a:cs typeface="+mn-ea"/>
                          <a:sym typeface="+mn-lt"/>
                        </a:rPr>
                        <a:t>/</a:t>
                      </a:r>
                      <a:r>
                        <a:rPr lang="zh-CN" altLang="en-US" sz="1400" b="1" kern="1200" dirty="0">
                          <a:solidFill>
                            <a:schemeClr val="bg1"/>
                          </a:solidFill>
                          <a:effectLst/>
                          <a:latin typeface="+mn-lt"/>
                          <a:ea typeface="+mn-ea"/>
                          <a:cs typeface="+mn-ea"/>
                          <a:sym typeface="+mn-lt"/>
                        </a:rPr>
                        <a:t>掩码</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00B0F0"/>
                    </a:solidFill>
                  </a:tcPr>
                </a:tc>
                <a:tc>
                  <a:txBody>
                    <a:bodyPr/>
                    <a:lstStyle/>
                    <a:p>
                      <a:pPr marL="0" algn="ctr" defTabSz="1219170" rtl="0" eaLnBrk="1" latinLnBrk="0" hangingPunct="1">
                        <a:lnSpc>
                          <a:spcPct val="120000"/>
                        </a:lnSpc>
                        <a:spcBef>
                          <a:spcPts val="0"/>
                        </a:spcBef>
                        <a:spcAft>
                          <a:spcPts val="0"/>
                        </a:spcAft>
                      </a:pPr>
                      <a:r>
                        <a:rPr lang="zh-CN" altLang="en-US" sz="1400" b="1" kern="1200" dirty="0">
                          <a:solidFill>
                            <a:schemeClr val="bg1"/>
                          </a:solidFill>
                          <a:effectLst/>
                          <a:latin typeface="+mn-lt"/>
                          <a:ea typeface="+mn-ea"/>
                          <a:cs typeface="+mn-ea"/>
                          <a:sym typeface="+mn-lt"/>
                        </a:rPr>
                        <a:t>下一跳</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400" dirty="0">
                          <a:solidFill>
                            <a:schemeClr val="tx1"/>
                          </a:solidFill>
                          <a:latin typeface="+mn-lt"/>
                          <a:ea typeface="+mn-ea"/>
                          <a:cs typeface="+mn-ea"/>
                          <a:sym typeface="+mn-lt"/>
                        </a:rPr>
                        <a:t>192.168.0.0/16</a:t>
                      </a:r>
                      <a:endParaRPr lang="zh-CN" altLang="en-US" sz="14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dirty="0">
                          <a:solidFill>
                            <a:schemeClr val="tx1"/>
                          </a:solidFill>
                          <a:latin typeface="+mn-lt"/>
                          <a:ea typeface="+mn-ea"/>
                          <a:cs typeface="+mn-ea"/>
                          <a:sym typeface="+mn-lt"/>
                        </a:rPr>
                        <a:t>10.1.1.2</a:t>
                      </a:r>
                      <a:endParaRPr lang="zh-CN" altLang="en-US" sz="14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lnSpc>
                          <a:spcPct val="120000"/>
                        </a:lnSpc>
                        <a:spcBef>
                          <a:spcPts val="0"/>
                        </a:spcBef>
                        <a:spcAft>
                          <a:spcPts val="0"/>
                        </a:spcAft>
                      </a:pPr>
                      <a:r>
                        <a:rPr lang="en-US" altLang="zh-CN" sz="1400" b="1" dirty="0">
                          <a:solidFill>
                            <a:srgbClr val="EC7061"/>
                          </a:solidFill>
                          <a:latin typeface="+mn-lt"/>
                          <a:ea typeface="+mn-ea"/>
                          <a:cs typeface="+mn-ea"/>
                          <a:sym typeface="+mn-lt"/>
                        </a:rPr>
                        <a:t>192.168.2.0/24 </a:t>
                      </a:r>
                      <a:endParaRPr lang="zh-CN" altLang="en-US" sz="1400" b="1" dirty="0">
                        <a:solidFill>
                          <a:srgbClr val="EC706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b="1" dirty="0">
                          <a:solidFill>
                            <a:srgbClr val="EC7061"/>
                          </a:solidFill>
                          <a:latin typeface="+mn-lt"/>
                          <a:ea typeface="+mn-ea"/>
                          <a:cs typeface="+mn-ea"/>
                          <a:sym typeface="+mn-lt"/>
                        </a:rPr>
                        <a:t>20.1.1.2</a:t>
                      </a:r>
                      <a:endParaRPr lang="zh-CN" altLang="en-US" sz="1400" b="1" dirty="0">
                        <a:solidFill>
                          <a:srgbClr val="EC706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lnSpc>
                          <a:spcPct val="120000"/>
                        </a:lnSpc>
                        <a:spcBef>
                          <a:spcPts val="0"/>
                        </a:spcBef>
                        <a:spcAft>
                          <a:spcPts val="0"/>
                        </a:spcAft>
                      </a:pPr>
                      <a:r>
                        <a:rPr lang="en-US" altLang="zh-CN" sz="1400" dirty="0">
                          <a:solidFill>
                            <a:schemeClr val="tx1"/>
                          </a:solidFill>
                          <a:latin typeface="+mn-lt"/>
                          <a:ea typeface="+mn-ea"/>
                          <a:cs typeface="+mn-ea"/>
                          <a:sym typeface="+mn-lt"/>
                        </a:rPr>
                        <a:t>192.168.3.0/24</a:t>
                      </a:r>
                      <a:endParaRPr lang="zh-CN" altLang="en-US" sz="14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dirty="0">
                          <a:solidFill>
                            <a:schemeClr val="tx1"/>
                          </a:solidFill>
                          <a:latin typeface="+mn-lt"/>
                          <a:ea typeface="+mn-ea"/>
                          <a:cs typeface="+mn-ea"/>
                          <a:sym typeface="+mn-lt"/>
                        </a:rPr>
                        <a:t>30.1.1.2</a:t>
                      </a:r>
                      <a:endParaRPr lang="zh-CN" altLang="en-US" sz="14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7" name="下箭头 63">
            <a:extLst>
              <a:ext uri="{FF2B5EF4-FFF2-40B4-BE49-F238E27FC236}">
                <a16:creationId xmlns:a16="http://schemas.microsoft.com/office/drawing/2014/main" id="{BE84D4CC-4018-4F05-BC2B-B114C8914434}"/>
              </a:ext>
            </a:extLst>
          </p:cNvPr>
          <p:cNvSpPr/>
          <p:nvPr/>
        </p:nvSpPr>
        <p:spPr>
          <a:xfrm rot="10800000" flipV="1">
            <a:off x="2622244" y="3430893"/>
            <a:ext cx="1080000" cy="635358"/>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20000"/>
              </a:lnSpc>
            </a:pPr>
            <a:endParaRPr lang="zh-CN" altLang="en-US" sz="1800">
              <a:solidFill>
                <a:prstClr val="white"/>
              </a:solidFill>
              <a:cs typeface="+mn-ea"/>
              <a:sym typeface="+mn-lt"/>
            </a:endParaRPr>
          </a:p>
        </p:txBody>
      </p:sp>
      <p:sp>
        <p:nvSpPr>
          <p:cNvPr id="48" name="矩形 47">
            <a:extLst>
              <a:ext uri="{FF2B5EF4-FFF2-40B4-BE49-F238E27FC236}">
                <a16:creationId xmlns:a16="http://schemas.microsoft.com/office/drawing/2014/main" id="{3DDA5F47-7883-4973-84A3-C9B33BD98C8A}"/>
              </a:ext>
            </a:extLst>
          </p:cNvPr>
          <p:cNvSpPr/>
          <p:nvPr/>
        </p:nvSpPr>
        <p:spPr>
          <a:xfrm>
            <a:off x="6370888" y="1919043"/>
            <a:ext cx="3044417" cy="4220500"/>
          </a:xfrm>
          <a:prstGeom prst="rect">
            <a:avLst/>
          </a:prstGeom>
        </p:spPr>
        <p:txBody>
          <a:bodyPr vert="horz" lIns="91440" tIns="45720" rIns="91440" bIns="45720" rtlCol="0">
            <a:normAutofit fontScale="92500" lnSpcReduction="20000"/>
          </a:bodyPr>
          <a:lstStyle/>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根据最长匹配原则进行匹配，能够匹配</a:t>
            </a:r>
            <a:r>
              <a:rPr lang="en-US" altLang="zh-CN" sz="2400" dirty="0">
                <a:solidFill>
                  <a:schemeClr val="accent1"/>
                </a:solidFill>
                <a:cs typeface="+mn-ea"/>
                <a:sym typeface="+mn-lt"/>
              </a:rPr>
              <a:t>192.168.2.2</a:t>
            </a:r>
            <a:r>
              <a:rPr lang="zh-CN" altLang="en-US" sz="2400" dirty="0">
                <a:solidFill>
                  <a:schemeClr val="accent1"/>
                </a:solidFill>
                <a:cs typeface="+mn-ea"/>
                <a:sym typeface="+mn-lt"/>
              </a:rPr>
              <a:t>的路由存在两条，但是路由的掩码长度中，一个为</a:t>
            </a:r>
            <a:r>
              <a:rPr lang="en-US" altLang="zh-CN" sz="2400" dirty="0">
                <a:solidFill>
                  <a:schemeClr val="accent1"/>
                </a:solidFill>
                <a:cs typeface="+mn-ea"/>
                <a:sym typeface="+mn-lt"/>
              </a:rPr>
              <a:t>16 bit</a:t>
            </a:r>
            <a:r>
              <a:rPr lang="zh-CN" altLang="en-US" sz="2400" dirty="0">
                <a:solidFill>
                  <a:schemeClr val="accent1"/>
                </a:solidFill>
                <a:cs typeface="+mn-ea"/>
                <a:sym typeface="+mn-lt"/>
              </a:rPr>
              <a:t>，另一个为</a:t>
            </a:r>
            <a:r>
              <a:rPr lang="en-US" altLang="zh-CN" sz="2400" dirty="0">
                <a:solidFill>
                  <a:schemeClr val="accent1"/>
                </a:solidFill>
                <a:cs typeface="+mn-ea"/>
                <a:sym typeface="+mn-lt"/>
              </a:rPr>
              <a:t>24 bit</a:t>
            </a:r>
            <a:r>
              <a:rPr lang="zh-CN" altLang="en-US" sz="2400" dirty="0">
                <a:solidFill>
                  <a:schemeClr val="accent1"/>
                </a:solidFill>
                <a:cs typeface="+mn-ea"/>
                <a:sym typeface="+mn-lt"/>
              </a:rPr>
              <a:t>，掩码长度为</a:t>
            </a:r>
            <a:r>
              <a:rPr lang="en-US" altLang="zh-CN" sz="2400" dirty="0">
                <a:solidFill>
                  <a:schemeClr val="accent1"/>
                </a:solidFill>
                <a:cs typeface="+mn-ea"/>
                <a:sym typeface="+mn-lt"/>
              </a:rPr>
              <a:t>24 bit</a:t>
            </a:r>
            <a:r>
              <a:rPr lang="zh-CN" altLang="en-US" sz="2400" dirty="0">
                <a:solidFill>
                  <a:schemeClr val="accent1"/>
                </a:solidFill>
                <a:cs typeface="+mn-ea"/>
                <a:sym typeface="+mn-lt"/>
              </a:rPr>
              <a:t>的路由满足最长匹配原则，因此被选择来指导发往</a:t>
            </a:r>
            <a:r>
              <a:rPr lang="en-US" altLang="zh-CN" sz="2400" dirty="0">
                <a:solidFill>
                  <a:schemeClr val="accent1"/>
                </a:solidFill>
                <a:cs typeface="+mn-ea"/>
                <a:sym typeface="+mn-lt"/>
              </a:rPr>
              <a:t>192.168.2.2</a:t>
            </a:r>
            <a:r>
              <a:rPr lang="zh-CN" altLang="en-US" sz="2400" dirty="0">
                <a:solidFill>
                  <a:schemeClr val="accent1"/>
                </a:solidFill>
                <a:cs typeface="+mn-ea"/>
                <a:sym typeface="+mn-lt"/>
              </a:rPr>
              <a:t>的报文转发。</a:t>
            </a:r>
          </a:p>
        </p:txBody>
      </p:sp>
      <p:grpSp>
        <p:nvGrpSpPr>
          <p:cNvPr id="49" name="组合 48">
            <a:extLst>
              <a:ext uri="{FF2B5EF4-FFF2-40B4-BE49-F238E27FC236}">
                <a16:creationId xmlns:a16="http://schemas.microsoft.com/office/drawing/2014/main" id="{E069201F-E0DE-4EE5-8FFC-D73076DC33B7}"/>
              </a:ext>
            </a:extLst>
          </p:cNvPr>
          <p:cNvGrpSpPr/>
          <p:nvPr/>
        </p:nvGrpSpPr>
        <p:grpSpPr>
          <a:xfrm rot="10800000">
            <a:off x="1557416" y="2871460"/>
            <a:ext cx="506136" cy="339795"/>
            <a:chOff x="7383369" y="3528374"/>
            <a:chExt cx="321775" cy="216024"/>
          </a:xfrm>
        </p:grpSpPr>
        <p:sp>
          <p:nvSpPr>
            <p:cNvPr id="50" name="同侧圆角矩形 28">
              <a:extLst>
                <a:ext uri="{FF2B5EF4-FFF2-40B4-BE49-F238E27FC236}">
                  <a16:creationId xmlns:a16="http://schemas.microsoft.com/office/drawing/2014/main" id="{8F2DE5C1-1791-4D36-9965-7AA11D58AE82}"/>
                </a:ext>
              </a:extLst>
            </p:cNvPr>
            <p:cNvSpPr/>
            <p:nvPr/>
          </p:nvSpPr>
          <p:spPr bwMode="auto">
            <a:xfrm>
              <a:off x="7383369" y="3528374"/>
              <a:ext cx="321775" cy="216024"/>
            </a:xfrm>
            <a:prstGeom prst="round2SameRect">
              <a:avLst/>
            </a:prstGeom>
            <a:solidFill>
              <a:srgbClr val="FFD17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2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cs typeface="+mn-ea"/>
                <a:sym typeface="+mn-lt"/>
              </a:endParaRPr>
            </a:p>
          </p:txBody>
        </p:sp>
        <p:sp>
          <p:nvSpPr>
            <p:cNvPr id="51" name="等腰三角形 50">
              <a:extLst>
                <a:ext uri="{FF2B5EF4-FFF2-40B4-BE49-F238E27FC236}">
                  <a16:creationId xmlns:a16="http://schemas.microsoft.com/office/drawing/2014/main" id="{6D1A0797-72A0-4EA5-A473-FFEFDCE8B94B}"/>
                </a:ext>
              </a:extLst>
            </p:cNvPr>
            <p:cNvSpPr/>
            <p:nvPr/>
          </p:nvSpPr>
          <p:spPr>
            <a:xfrm>
              <a:off x="7386180" y="3590032"/>
              <a:ext cx="316152" cy="154366"/>
            </a:xfrm>
            <a:prstGeom prst="triangle">
              <a:avLst/>
            </a:prstGeom>
            <a:solidFill>
              <a:srgbClr val="FFD1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52" name="TextBox 55">
            <a:extLst>
              <a:ext uri="{FF2B5EF4-FFF2-40B4-BE49-F238E27FC236}">
                <a16:creationId xmlns:a16="http://schemas.microsoft.com/office/drawing/2014/main" id="{713AF35D-B051-455D-AB4D-02E125DF3DE1}"/>
              </a:ext>
            </a:extLst>
          </p:cNvPr>
          <p:cNvSpPr txBox="1"/>
          <p:nvPr/>
        </p:nvSpPr>
        <p:spPr>
          <a:xfrm>
            <a:off x="5603005" y="5256760"/>
            <a:ext cx="1152128" cy="274594"/>
          </a:xfrm>
          <a:prstGeom prst="rect">
            <a:avLst/>
          </a:prstGeom>
          <a:noFill/>
        </p:spPr>
        <p:txBody>
          <a:bodyPr wrap="square" rtlCol="0" anchor="ctr">
            <a:noAutofit/>
          </a:bodyPr>
          <a:lstStyle/>
          <a:p>
            <a:pPr fontAlgn="ctr">
              <a:lnSpc>
                <a:spcPct val="120000"/>
              </a:lnSpc>
            </a:pPr>
            <a:r>
              <a:rPr lang="zh-CN" altLang="en-US" sz="1400" dirty="0">
                <a:cs typeface="+mn-ea"/>
                <a:sym typeface="+mn-lt"/>
              </a:rPr>
              <a:t>匹配</a:t>
            </a:r>
            <a:endParaRPr lang="en-US" altLang="zh-CN" sz="1400" dirty="0">
              <a:cs typeface="+mn-ea"/>
              <a:sym typeface="+mn-lt"/>
            </a:endParaRPr>
          </a:p>
        </p:txBody>
      </p:sp>
      <p:sp>
        <p:nvSpPr>
          <p:cNvPr id="53" name="Right Arrow 157">
            <a:extLst>
              <a:ext uri="{FF2B5EF4-FFF2-40B4-BE49-F238E27FC236}">
                <a16:creationId xmlns:a16="http://schemas.microsoft.com/office/drawing/2014/main" id="{946DDD57-87A5-416E-9314-A1C522F1ABF6}"/>
              </a:ext>
            </a:extLst>
          </p:cNvPr>
          <p:cNvSpPr/>
          <p:nvPr/>
        </p:nvSpPr>
        <p:spPr>
          <a:xfrm flipH="1">
            <a:off x="5239946" y="5284547"/>
            <a:ext cx="365698" cy="25820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32" name="图形 31">
            <a:extLst>
              <a:ext uri="{FF2B5EF4-FFF2-40B4-BE49-F238E27FC236}">
                <a16:creationId xmlns:a16="http://schemas.microsoft.com/office/drawing/2014/main" id="{E03AD18C-FA7E-425C-AD1A-A10E6D2B28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5564" y="3658148"/>
            <a:ext cx="563860" cy="563860"/>
          </a:xfrm>
          <a:prstGeom prst="rect">
            <a:avLst/>
          </a:prstGeom>
        </p:spPr>
      </p:pic>
      <p:pic>
        <p:nvPicPr>
          <p:cNvPr id="33" name="图形 32">
            <a:extLst>
              <a:ext uri="{FF2B5EF4-FFF2-40B4-BE49-F238E27FC236}">
                <a16:creationId xmlns:a16="http://schemas.microsoft.com/office/drawing/2014/main" id="{67C3251F-4519-461F-86F1-D7956699CB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6366" y="2772362"/>
            <a:ext cx="620016" cy="559495"/>
          </a:xfrm>
          <a:prstGeom prst="rect">
            <a:avLst/>
          </a:prstGeom>
        </p:spPr>
      </p:pic>
      <p:pic>
        <p:nvPicPr>
          <p:cNvPr id="35" name="图形 34">
            <a:extLst>
              <a:ext uri="{FF2B5EF4-FFF2-40B4-BE49-F238E27FC236}">
                <a16:creationId xmlns:a16="http://schemas.microsoft.com/office/drawing/2014/main" id="{430ACBDB-4788-4CD0-A677-A2F1F5CC8C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8603" y="1820018"/>
            <a:ext cx="563860" cy="563860"/>
          </a:xfrm>
          <a:prstGeom prst="rect">
            <a:avLst/>
          </a:prstGeom>
        </p:spPr>
      </p:pic>
      <p:pic>
        <p:nvPicPr>
          <p:cNvPr id="54" name="图形 53">
            <a:extLst>
              <a:ext uri="{FF2B5EF4-FFF2-40B4-BE49-F238E27FC236}">
                <a16:creationId xmlns:a16="http://schemas.microsoft.com/office/drawing/2014/main" id="{AB5B0591-6FB4-4933-9C70-D2DF421B4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5900" y="2793626"/>
            <a:ext cx="563860" cy="563860"/>
          </a:xfrm>
          <a:prstGeom prst="rect">
            <a:avLst/>
          </a:prstGeom>
        </p:spPr>
      </p:pic>
    </p:spTree>
    <p:extLst>
      <p:ext uri="{BB962C8B-B14F-4D97-AF65-F5344CB8AC3E}">
        <p14:creationId xmlns:p14="http://schemas.microsoft.com/office/powerpoint/2010/main" val="25924207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8E3D1-C830-1D17-EED9-D2C9DC9DDB8D}"/>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最长匹配示例</a:t>
            </a:r>
          </a:p>
        </p:txBody>
      </p:sp>
      <p:sp>
        <p:nvSpPr>
          <p:cNvPr id="4" name="日期占位符 3">
            <a:extLst>
              <a:ext uri="{FF2B5EF4-FFF2-40B4-BE49-F238E27FC236}">
                <a16:creationId xmlns:a16="http://schemas.microsoft.com/office/drawing/2014/main" id="{B4FB6100-7E8D-2F05-2472-8D931C24555C}"/>
              </a:ext>
            </a:extLst>
          </p:cNvPr>
          <p:cNvSpPr>
            <a:spLocks noGrp="1"/>
          </p:cNvSpPr>
          <p:nvPr>
            <p:ph type="dt" sz="half" idx="10"/>
          </p:nvPr>
        </p:nvSpPr>
        <p:spPr/>
        <p:txBody>
          <a:bodyPr/>
          <a:lstStyle/>
          <a:p>
            <a:pPr>
              <a:lnSpc>
                <a:spcPct val="120000"/>
              </a:lnSpc>
            </a:pPr>
            <a:fld id="{31BCBED5-DA14-4176-8D3C-E5E425608935}"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57FA2486-BD99-82E3-2301-66FB3CC08AE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DA8D8A14-1EC7-7DDB-4774-9C446ED7A029}"/>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129</a:t>
            </a:fld>
            <a:endParaRPr lang="en-US">
              <a:cs typeface="+mn-ea"/>
              <a:sym typeface="+mn-lt"/>
            </a:endParaRPr>
          </a:p>
        </p:txBody>
      </p:sp>
      <p:sp>
        <p:nvSpPr>
          <p:cNvPr id="19" name="矩形 18">
            <a:extLst>
              <a:ext uri="{FF2B5EF4-FFF2-40B4-BE49-F238E27FC236}">
                <a16:creationId xmlns:a16="http://schemas.microsoft.com/office/drawing/2014/main" id="{DF9A38D1-6CEF-4E29-8B9D-E446D07CCD76}"/>
              </a:ext>
            </a:extLst>
          </p:cNvPr>
          <p:cNvSpPr/>
          <p:nvPr/>
        </p:nvSpPr>
        <p:spPr>
          <a:xfrm>
            <a:off x="6299593" y="2431580"/>
            <a:ext cx="2743200" cy="2713307"/>
          </a:xfrm>
          <a:prstGeom prst="rect">
            <a:avLst/>
          </a:prstGeom>
        </p:spPr>
        <p:txBody>
          <a:bodyPr vert="horz" lIns="91440" tIns="45720" rIns="91440" bIns="45720" rtlCol="0">
            <a:normAutofit/>
          </a:bodyPr>
          <a:lstStyle/>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根据最长匹配原则匹配，能够匹配到</a:t>
            </a:r>
            <a:r>
              <a:rPr lang="en-US" altLang="zh-CN" sz="2400" dirty="0">
                <a:solidFill>
                  <a:schemeClr val="accent1"/>
                </a:solidFill>
                <a:cs typeface="+mn-ea"/>
                <a:sym typeface="+mn-lt"/>
              </a:rPr>
              <a:t>192.168.3.2</a:t>
            </a:r>
            <a:r>
              <a:rPr lang="zh-CN" altLang="en-US" sz="2400" dirty="0">
                <a:solidFill>
                  <a:schemeClr val="accent1"/>
                </a:solidFill>
                <a:cs typeface="+mn-ea"/>
                <a:sym typeface="+mn-lt"/>
              </a:rPr>
              <a:t>的路由只有一条，此路由为最终转发依据。</a:t>
            </a:r>
          </a:p>
        </p:txBody>
      </p:sp>
      <p:pic>
        <p:nvPicPr>
          <p:cNvPr id="21" name="Picture 2" descr="G:\做的项目\公共\扁平图标切换\更新2015_01_21\oss扁平图标库2015_01_21更新-04.png">
            <a:extLst>
              <a:ext uri="{FF2B5EF4-FFF2-40B4-BE49-F238E27FC236}">
                <a16:creationId xmlns:a16="http://schemas.microsoft.com/office/drawing/2014/main" id="{2AE81BDA-3CC3-4672-A24D-BA917F859E76}"/>
              </a:ext>
            </a:extLst>
          </p:cNvPr>
          <p:cNvPicPr>
            <a:picLocks noChangeAspect="1" noChangeArrowheads="1"/>
          </p:cNvPicPr>
          <p:nvPr/>
        </p:nvPicPr>
        <p:blipFill>
          <a:blip r:embed="rId2" cstate="print"/>
          <a:stretch>
            <a:fillRect/>
          </a:stretch>
        </p:blipFill>
        <p:spPr bwMode="auto">
          <a:xfrm>
            <a:off x="2891644" y="2851840"/>
            <a:ext cx="541200" cy="442799"/>
          </a:xfrm>
          <a:prstGeom prst="rect">
            <a:avLst/>
          </a:prstGeom>
          <a:noFill/>
        </p:spPr>
      </p:pic>
      <p:pic>
        <p:nvPicPr>
          <p:cNvPr id="22" name="Picture 2" descr="G:\做的项目\公共\扁平图标切换\更新2015_01_21\oss扁平图标库2015_01_21更新-04.png">
            <a:extLst>
              <a:ext uri="{FF2B5EF4-FFF2-40B4-BE49-F238E27FC236}">
                <a16:creationId xmlns:a16="http://schemas.microsoft.com/office/drawing/2014/main" id="{9132AF82-6797-4208-83B5-FE0F0E666CF5}"/>
              </a:ext>
            </a:extLst>
          </p:cNvPr>
          <p:cNvPicPr>
            <a:picLocks noChangeAspect="1" noChangeArrowheads="1"/>
          </p:cNvPicPr>
          <p:nvPr/>
        </p:nvPicPr>
        <p:blipFill>
          <a:blip r:embed="rId2" cstate="print"/>
          <a:stretch>
            <a:fillRect/>
          </a:stretch>
        </p:blipFill>
        <p:spPr bwMode="auto">
          <a:xfrm>
            <a:off x="5195900" y="2851840"/>
            <a:ext cx="541200" cy="442799"/>
          </a:xfrm>
          <a:prstGeom prst="rect">
            <a:avLst/>
          </a:prstGeom>
          <a:noFill/>
        </p:spPr>
      </p:pic>
      <p:pic>
        <p:nvPicPr>
          <p:cNvPr id="23" name="Picture 2" descr="G:\做的项目\公共\扁平图标切换\更新2015_01_21\oss扁平图标库2015_01_21更新-04.png">
            <a:extLst>
              <a:ext uri="{FF2B5EF4-FFF2-40B4-BE49-F238E27FC236}">
                <a16:creationId xmlns:a16="http://schemas.microsoft.com/office/drawing/2014/main" id="{2DAAB17B-A7BD-4E30-8B0A-FA37E960F157}"/>
              </a:ext>
            </a:extLst>
          </p:cNvPr>
          <p:cNvPicPr>
            <a:picLocks noChangeAspect="1" noChangeArrowheads="1"/>
          </p:cNvPicPr>
          <p:nvPr/>
        </p:nvPicPr>
        <p:blipFill>
          <a:blip r:embed="rId2" cstate="print"/>
          <a:stretch>
            <a:fillRect/>
          </a:stretch>
        </p:blipFill>
        <p:spPr bwMode="auto">
          <a:xfrm>
            <a:off x="5195900" y="1879732"/>
            <a:ext cx="541200" cy="442799"/>
          </a:xfrm>
          <a:prstGeom prst="rect">
            <a:avLst/>
          </a:prstGeom>
          <a:noFill/>
        </p:spPr>
      </p:pic>
      <p:pic>
        <p:nvPicPr>
          <p:cNvPr id="24" name="Picture 2" descr="G:\做的项目\公共\扁平图标切换\更新2015_01_21\oss扁平图标库2015_01_21更新-04.png">
            <a:extLst>
              <a:ext uri="{FF2B5EF4-FFF2-40B4-BE49-F238E27FC236}">
                <a16:creationId xmlns:a16="http://schemas.microsoft.com/office/drawing/2014/main" id="{282DFAC1-0541-4D9A-8FAB-AE61C1636EBB}"/>
              </a:ext>
            </a:extLst>
          </p:cNvPr>
          <p:cNvPicPr>
            <a:picLocks noChangeAspect="1" noChangeArrowheads="1"/>
          </p:cNvPicPr>
          <p:nvPr/>
        </p:nvPicPr>
        <p:blipFill>
          <a:blip r:embed="rId2" cstate="print"/>
          <a:stretch>
            <a:fillRect/>
          </a:stretch>
        </p:blipFill>
        <p:spPr bwMode="auto">
          <a:xfrm>
            <a:off x="5195900" y="3709866"/>
            <a:ext cx="541200" cy="442799"/>
          </a:xfrm>
          <a:prstGeom prst="rect">
            <a:avLst/>
          </a:prstGeom>
          <a:noFill/>
        </p:spPr>
      </p:pic>
      <p:cxnSp>
        <p:nvCxnSpPr>
          <p:cNvPr id="25" name="直接连接符 24">
            <a:extLst>
              <a:ext uri="{FF2B5EF4-FFF2-40B4-BE49-F238E27FC236}">
                <a16:creationId xmlns:a16="http://schemas.microsoft.com/office/drawing/2014/main" id="{545E7E3F-A891-47C4-82D7-64838DB25E7A}"/>
              </a:ext>
            </a:extLst>
          </p:cNvPr>
          <p:cNvCxnSpPr>
            <a:stCxn id="21" idx="3"/>
            <a:endCxn id="23" idx="1"/>
          </p:cNvCxnSpPr>
          <p:nvPr/>
        </p:nvCxnSpPr>
        <p:spPr bwMode="auto">
          <a:xfrm flipV="1">
            <a:off x="3432844" y="2101132"/>
            <a:ext cx="1763056" cy="97210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7" name="直接连接符 26">
            <a:extLst>
              <a:ext uri="{FF2B5EF4-FFF2-40B4-BE49-F238E27FC236}">
                <a16:creationId xmlns:a16="http://schemas.microsoft.com/office/drawing/2014/main" id="{3CE55DD5-7CC1-4651-A359-E465C0513B68}"/>
              </a:ext>
            </a:extLst>
          </p:cNvPr>
          <p:cNvCxnSpPr>
            <a:stCxn id="21" idx="3"/>
            <a:endCxn id="22" idx="1"/>
          </p:cNvCxnSpPr>
          <p:nvPr/>
        </p:nvCxnSpPr>
        <p:spPr bwMode="auto">
          <a:xfrm>
            <a:off x="3432844" y="3073240"/>
            <a:ext cx="1763056"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9" name="直接连接符 28">
            <a:extLst>
              <a:ext uri="{FF2B5EF4-FFF2-40B4-BE49-F238E27FC236}">
                <a16:creationId xmlns:a16="http://schemas.microsoft.com/office/drawing/2014/main" id="{0E3D9DCE-D5D6-4689-9D02-01FD21A36559}"/>
              </a:ext>
            </a:extLst>
          </p:cNvPr>
          <p:cNvCxnSpPr>
            <a:stCxn id="21" idx="3"/>
            <a:endCxn id="24" idx="1"/>
          </p:cNvCxnSpPr>
          <p:nvPr/>
        </p:nvCxnSpPr>
        <p:spPr bwMode="auto">
          <a:xfrm>
            <a:off x="3432844" y="3073240"/>
            <a:ext cx="1763056" cy="858026"/>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31" name="TextBox 31">
            <a:extLst>
              <a:ext uri="{FF2B5EF4-FFF2-40B4-BE49-F238E27FC236}">
                <a16:creationId xmlns:a16="http://schemas.microsoft.com/office/drawing/2014/main" id="{2A592AA8-45BA-4E74-A720-54E6C6ADCAAA}"/>
              </a:ext>
            </a:extLst>
          </p:cNvPr>
          <p:cNvSpPr txBox="1">
            <a:spLocks noChangeArrowheads="1"/>
          </p:cNvSpPr>
          <p:nvPr/>
        </p:nvSpPr>
        <p:spPr bwMode="auto">
          <a:xfrm>
            <a:off x="4079776" y="1915736"/>
            <a:ext cx="1079142"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dirty="0">
                <a:latin typeface="+mn-lt"/>
                <a:ea typeface="+mn-ea"/>
                <a:cs typeface="+mn-ea"/>
                <a:sym typeface="+mn-lt"/>
              </a:rPr>
              <a:t>10.1.1.2/30</a:t>
            </a:r>
            <a:endParaRPr lang="zh-CN" altLang="en-US" sz="1400" dirty="0">
              <a:latin typeface="+mn-lt"/>
              <a:ea typeface="+mn-ea"/>
              <a:cs typeface="+mn-ea"/>
              <a:sym typeface="+mn-lt"/>
            </a:endParaRPr>
          </a:p>
        </p:txBody>
      </p:sp>
      <p:sp>
        <p:nvSpPr>
          <p:cNvPr id="34" name="TextBox 31">
            <a:extLst>
              <a:ext uri="{FF2B5EF4-FFF2-40B4-BE49-F238E27FC236}">
                <a16:creationId xmlns:a16="http://schemas.microsoft.com/office/drawing/2014/main" id="{82BA4C8E-6047-4BEB-B626-EE17ED027F31}"/>
              </a:ext>
            </a:extLst>
          </p:cNvPr>
          <p:cNvSpPr txBox="1">
            <a:spLocks noChangeArrowheads="1"/>
          </p:cNvSpPr>
          <p:nvPr/>
        </p:nvSpPr>
        <p:spPr bwMode="auto">
          <a:xfrm>
            <a:off x="4079776" y="2769164"/>
            <a:ext cx="1079142"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dirty="0">
                <a:latin typeface="+mn-lt"/>
                <a:ea typeface="+mn-ea"/>
                <a:cs typeface="+mn-ea"/>
                <a:sym typeface="+mn-lt"/>
              </a:rPr>
              <a:t>20.1.1.2/30</a:t>
            </a:r>
            <a:endParaRPr lang="zh-CN" altLang="en-US" sz="1400" dirty="0">
              <a:latin typeface="+mn-lt"/>
              <a:ea typeface="+mn-ea"/>
              <a:cs typeface="+mn-ea"/>
              <a:sym typeface="+mn-lt"/>
            </a:endParaRPr>
          </a:p>
        </p:txBody>
      </p:sp>
      <p:sp>
        <p:nvSpPr>
          <p:cNvPr id="38" name="TextBox 31">
            <a:extLst>
              <a:ext uri="{FF2B5EF4-FFF2-40B4-BE49-F238E27FC236}">
                <a16:creationId xmlns:a16="http://schemas.microsoft.com/office/drawing/2014/main" id="{3A86C887-6D85-4B86-B0DF-01881BD4DB98}"/>
              </a:ext>
            </a:extLst>
          </p:cNvPr>
          <p:cNvSpPr txBox="1">
            <a:spLocks noChangeArrowheads="1"/>
          </p:cNvSpPr>
          <p:nvPr/>
        </p:nvSpPr>
        <p:spPr bwMode="auto">
          <a:xfrm>
            <a:off x="4079776" y="3859952"/>
            <a:ext cx="1079142"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dirty="0">
                <a:latin typeface="+mn-lt"/>
                <a:ea typeface="+mn-ea"/>
                <a:cs typeface="+mn-ea"/>
                <a:sym typeface="+mn-lt"/>
              </a:rPr>
              <a:t>30.1.1.2/30</a:t>
            </a:r>
            <a:endParaRPr lang="zh-CN" altLang="en-US" sz="1400" dirty="0">
              <a:latin typeface="+mn-lt"/>
              <a:ea typeface="+mn-ea"/>
              <a:cs typeface="+mn-ea"/>
              <a:sym typeface="+mn-lt"/>
            </a:endParaRPr>
          </a:p>
        </p:txBody>
      </p:sp>
      <p:cxnSp>
        <p:nvCxnSpPr>
          <p:cNvPr id="39" name="直接箭头连接符 38">
            <a:extLst>
              <a:ext uri="{FF2B5EF4-FFF2-40B4-BE49-F238E27FC236}">
                <a16:creationId xmlns:a16="http://schemas.microsoft.com/office/drawing/2014/main" id="{084C8B82-56A8-4579-BBD1-3648A554CC3D}"/>
              </a:ext>
            </a:extLst>
          </p:cNvPr>
          <p:cNvCxnSpPr/>
          <p:nvPr/>
        </p:nvCxnSpPr>
        <p:spPr bwMode="auto">
          <a:xfrm>
            <a:off x="2063552" y="3067864"/>
            <a:ext cx="792088" cy="5376"/>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sp>
        <p:nvSpPr>
          <p:cNvPr id="40" name="TextBox 35">
            <a:extLst>
              <a:ext uri="{FF2B5EF4-FFF2-40B4-BE49-F238E27FC236}">
                <a16:creationId xmlns:a16="http://schemas.microsoft.com/office/drawing/2014/main" id="{38C76966-8671-494E-9D48-0C2125E27B8E}"/>
              </a:ext>
            </a:extLst>
          </p:cNvPr>
          <p:cNvSpPr txBox="1">
            <a:spLocks noChangeArrowheads="1"/>
          </p:cNvSpPr>
          <p:nvPr/>
        </p:nvSpPr>
        <p:spPr bwMode="auto">
          <a:xfrm>
            <a:off x="2857524" y="2528900"/>
            <a:ext cx="612068"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lnSpc>
                <a:spcPct val="120000"/>
              </a:lnSpc>
            </a:pPr>
            <a:r>
              <a:rPr lang="en-US" altLang="zh-CN" sz="1400" b="1" dirty="0">
                <a:latin typeface="+mn-lt"/>
                <a:ea typeface="+mn-ea"/>
                <a:cs typeface="+mn-ea"/>
                <a:sym typeface="+mn-lt"/>
              </a:rPr>
              <a:t>RTA</a:t>
            </a:r>
            <a:endParaRPr lang="zh-CN" altLang="en-US" sz="1400" b="1" dirty="0">
              <a:latin typeface="+mn-lt"/>
              <a:ea typeface="+mn-ea"/>
              <a:cs typeface="+mn-ea"/>
              <a:sym typeface="+mn-lt"/>
            </a:endParaRPr>
          </a:p>
        </p:txBody>
      </p:sp>
      <p:sp>
        <p:nvSpPr>
          <p:cNvPr id="41" name="圆角矩形 75">
            <a:extLst>
              <a:ext uri="{FF2B5EF4-FFF2-40B4-BE49-F238E27FC236}">
                <a16:creationId xmlns:a16="http://schemas.microsoft.com/office/drawing/2014/main" id="{85BC70F4-FAE8-47AF-92EC-3DA1F7F674EC}"/>
              </a:ext>
            </a:extLst>
          </p:cNvPr>
          <p:cNvSpPr/>
          <p:nvPr/>
        </p:nvSpPr>
        <p:spPr>
          <a:xfrm>
            <a:off x="443373" y="1700264"/>
            <a:ext cx="5606152" cy="468148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algn="just" fontAlgn="auto">
              <a:lnSpc>
                <a:spcPct val="120000"/>
              </a:lnSpc>
            </a:pPr>
            <a:endParaRPr lang="en-US" altLang="zh-CN" sz="1600" dirty="0">
              <a:solidFill>
                <a:prstClr val="black"/>
              </a:solidFill>
              <a:cs typeface="+mn-ea"/>
              <a:sym typeface="+mn-lt"/>
            </a:endParaRPr>
          </a:p>
        </p:txBody>
      </p:sp>
      <p:sp>
        <p:nvSpPr>
          <p:cNvPr id="42" name="圆角矩形 75">
            <a:extLst>
              <a:ext uri="{FF2B5EF4-FFF2-40B4-BE49-F238E27FC236}">
                <a16:creationId xmlns:a16="http://schemas.microsoft.com/office/drawing/2014/main" id="{603184EA-E37A-4F58-8776-80DBF3078608}"/>
              </a:ext>
            </a:extLst>
          </p:cNvPr>
          <p:cNvSpPr/>
          <p:nvPr/>
        </p:nvSpPr>
        <p:spPr>
          <a:xfrm>
            <a:off x="443372" y="1268760"/>
            <a:ext cx="5606153" cy="394020"/>
          </a:xfrm>
          <a:prstGeom prst="roundRect">
            <a:avLst>
              <a:gd name="adj" fmla="val 106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b="1" dirty="0">
                <a:solidFill>
                  <a:prstClr val="white"/>
                </a:solidFill>
                <a:cs typeface="+mn-ea"/>
                <a:sym typeface="+mn-lt"/>
              </a:rPr>
              <a:t>最长匹配示例</a:t>
            </a:r>
          </a:p>
        </p:txBody>
      </p:sp>
      <p:sp>
        <p:nvSpPr>
          <p:cNvPr id="43" name="Text Box 12">
            <a:extLst>
              <a:ext uri="{FF2B5EF4-FFF2-40B4-BE49-F238E27FC236}">
                <a16:creationId xmlns:a16="http://schemas.microsoft.com/office/drawing/2014/main" id="{AABA4159-B1D0-4AE5-A512-01CCE0ACE14B}"/>
              </a:ext>
            </a:extLst>
          </p:cNvPr>
          <p:cNvSpPr txBox="1">
            <a:spLocks noChangeArrowheads="1"/>
          </p:cNvSpPr>
          <p:nvPr/>
        </p:nvSpPr>
        <p:spPr bwMode="auto">
          <a:xfrm>
            <a:off x="2603612" y="4123776"/>
            <a:ext cx="1656184" cy="32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400" b="1" dirty="0">
                <a:latin typeface="+mn-lt"/>
                <a:ea typeface="+mn-ea"/>
                <a:cs typeface="+mn-ea"/>
                <a:sym typeface="+mn-lt"/>
              </a:rPr>
              <a:t>RTA</a:t>
            </a:r>
            <a:r>
              <a:rPr lang="zh-CN" altLang="en-US" sz="1400" b="1" dirty="0">
                <a:latin typeface="+mn-lt"/>
                <a:ea typeface="+mn-ea"/>
                <a:cs typeface="+mn-ea"/>
                <a:sym typeface="+mn-lt"/>
              </a:rPr>
              <a:t>路由表</a:t>
            </a:r>
          </a:p>
        </p:txBody>
      </p:sp>
      <p:graphicFrame>
        <p:nvGraphicFramePr>
          <p:cNvPr id="44" name="表格 43">
            <a:extLst>
              <a:ext uri="{FF2B5EF4-FFF2-40B4-BE49-F238E27FC236}">
                <a16:creationId xmlns:a16="http://schemas.microsoft.com/office/drawing/2014/main" id="{037EC089-4E8D-4D89-9D3E-FCADE1121ABF}"/>
              </a:ext>
            </a:extLst>
          </p:cNvPr>
          <p:cNvGraphicFramePr>
            <a:graphicFrameLocks noGrp="1"/>
          </p:cNvGraphicFramePr>
          <p:nvPr>
            <p:extLst>
              <p:ext uri="{D42A27DB-BD31-4B8C-83A1-F6EECF244321}">
                <p14:modId xmlns:p14="http://schemas.microsoft.com/office/powerpoint/2010/main" val="3593890535"/>
              </p:ext>
            </p:extLst>
          </p:nvPr>
        </p:nvGraphicFramePr>
        <p:xfrm>
          <a:off x="2603612" y="4473116"/>
          <a:ext cx="2541037" cy="1297116"/>
        </p:xfrm>
        <a:graphic>
          <a:graphicData uri="http://schemas.openxmlformats.org/drawingml/2006/table">
            <a:tbl>
              <a:tblPr/>
              <a:tblGrid>
                <a:gridCol w="1531564">
                  <a:extLst>
                    <a:ext uri="{9D8B030D-6E8A-4147-A177-3AD203B41FA5}">
                      <a16:colId xmlns:a16="http://schemas.microsoft.com/office/drawing/2014/main" val="20000"/>
                    </a:ext>
                  </a:extLst>
                </a:gridCol>
                <a:gridCol w="1009473">
                  <a:extLst>
                    <a:ext uri="{9D8B030D-6E8A-4147-A177-3AD203B41FA5}">
                      <a16:colId xmlns:a16="http://schemas.microsoft.com/office/drawing/2014/main" val="20001"/>
                    </a:ext>
                  </a:extLst>
                </a:gridCol>
              </a:tblGrid>
              <a:tr h="0">
                <a:tc>
                  <a:txBody>
                    <a:bodyPr/>
                    <a:lstStyle/>
                    <a:p>
                      <a:pPr marL="0" algn="ctr" defTabSz="1219170" rtl="0" eaLnBrk="1" latinLnBrk="0" hangingPunct="1">
                        <a:lnSpc>
                          <a:spcPct val="120000"/>
                        </a:lnSpc>
                        <a:spcBef>
                          <a:spcPts val="0"/>
                        </a:spcBef>
                        <a:spcAft>
                          <a:spcPts val="0"/>
                        </a:spcAft>
                      </a:pPr>
                      <a:r>
                        <a:rPr lang="zh-CN" altLang="en-US" sz="1400" b="1" kern="1200" dirty="0">
                          <a:solidFill>
                            <a:schemeClr val="bg1"/>
                          </a:solidFill>
                          <a:effectLst/>
                          <a:latin typeface="+mn-lt"/>
                          <a:ea typeface="+mn-ea"/>
                          <a:cs typeface="+mn-ea"/>
                          <a:sym typeface="+mn-lt"/>
                        </a:rPr>
                        <a:t>目的网络</a:t>
                      </a:r>
                      <a:r>
                        <a:rPr lang="en-US" altLang="zh-CN" sz="1400" b="1" kern="1200" dirty="0">
                          <a:solidFill>
                            <a:schemeClr val="bg1"/>
                          </a:solidFill>
                          <a:effectLst/>
                          <a:latin typeface="+mn-lt"/>
                          <a:ea typeface="+mn-ea"/>
                          <a:cs typeface="+mn-ea"/>
                          <a:sym typeface="+mn-lt"/>
                        </a:rPr>
                        <a:t>/</a:t>
                      </a:r>
                      <a:r>
                        <a:rPr lang="zh-CN" altLang="en-US" sz="1400" b="1" kern="1200" dirty="0">
                          <a:solidFill>
                            <a:schemeClr val="bg1"/>
                          </a:solidFill>
                          <a:effectLst/>
                          <a:latin typeface="+mn-lt"/>
                          <a:ea typeface="+mn-ea"/>
                          <a:cs typeface="+mn-ea"/>
                          <a:sym typeface="+mn-lt"/>
                        </a:rPr>
                        <a:t>掩码</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00B0F0"/>
                    </a:solidFill>
                  </a:tcPr>
                </a:tc>
                <a:tc>
                  <a:txBody>
                    <a:bodyPr/>
                    <a:lstStyle/>
                    <a:p>
                      <a:pPr marL="0" algn="ctr" defTabSz="1219170" rtl="0" eaLnBrk="1" latinLnBrk="0" hangingPunct="1">
                        <a:lnSpc>
                          <a:spcPct val="120000"/>
                        </a:lnSpc>
                        <a:spcBef>
                          <a:spcPts val="0"/>
                        </a:spcBef>
                        <a:spcAft>
                          <a:spcPts val="0"/>
                        </a:spcAft>
                      </a:pPr>
                      <a:r>
                        <a:rPr lang="zh-CN" altLang="en-US" sz="1400" b="1" kern="1200" dirty="0">
                          <a:solidFill>
                            <a:schemeClr val="bg1"/>
                          </a:solidFill>
                          <a:effectLst/>
                          <a:latin typeface="+mn-lt"/>
                          <a:ea typeface="+mn-ea"/>
                          <a:cs typeface="+mn-ea"/>
                          <a:sym typeface="+mn-lt"/>
                        </a:rPr>
                        <a:t>下一跳</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400">
                          <a:solidFill>
                            <a:schemeClr val="tx1"/>
                          </a:solidFill>
                          <a:latin typeface="+mn-lt"/>
                          <a:ea typeface="+mn-ea"/>
                          <a:cs typeface="+mn-ea"/>
                          <a:sym typeface="+mn-lt"/>
                        </a:rPr>
                        <a:t>192.168.0.0/16</a:t>
                      </a:r>
                      <a:endParaRPr lang="zh-CN" altLang="en-US" sz="14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dirty="0">
                          <a:solidFill>
                            <a:schemeClr val="tx1"/>
                          </a:solidFill>
                          <a:latin typeface="+mn-lt"/>
                          <a:ea typeface="+mn-ea"/>
                          <a:cs typeface="+mn-ea"/>
                          <a:sym typeface="+mn-lt"/>
                        </a:rPr>
                        <a:t>10.1.1.2</a:t>
                      </a:r>
                      <a:endParaRPr lang="zh-CN" altLang="en-US" sz="14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192.168.2.0/24 </a:t>
                      </a:r>
                      <a:endParaRPr lang="zh-CN" altLang="en-US" sz="1400" kern="12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tc>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20.1.1.2</a:t>
                      </a:r>
                      <a:endParaRPr lang="zh-CN" altLang="en-US" sz="1400" kern="12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algn="ctr" defTabSz="914034" rtl="0" eaLnBrk="1" latinLnBrk="0" hangingPunct="1">
                        <a:lnSpc>
                          <a:spcPct val="120000"/>
                        </a:lnSpc>
                        <a:spcBef>
                          <a:spcPts val="0"/>
                        </a:spcBef>
                        <a:spcAft>
                          <a:spcPts val="0"/>
                        </a:spcAft>
                      </a:pPr>
                      <a:r>
                        <a:rPr lang="en-US" altLang="zh-CN" sz="1400" b="1" kern="1200" dirty="0">
                          <a:solidFill>
                            <a:srgbClr val="EC7061"/>
                          </a:solidFill>
                          <a:latin typeface="+mn-lt"/>
                          <a:ea typeface="+mn-ea"/>
                          <a:cs typeface="+mn-ea"/>
                          <a:sym typeface="+mn-lt"/>
                        </a:rPr>
                        <a:t>192.168.3.0/24</a:t>
                      </a:r>
                      <a:endParaRPr lang="zh-CN" altLang="en-US" sz="1400" b="1" kern="1200" dirty="0">
                        <a:solidFill>
                          <a:srgbClr val="EC706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tc>
                  <a:txBody>
                    <a:bodyPr/>
                    <a:lstStyle/>
                    <a:p>
                      <a:pPr marL="0" algn="ctr" defTabSz="914034" rtl="0" eaLnBrk="1" latinLnBrk="0" hangingPunct="1">
                        <a:lnSpc>
                          <a:spcPct val="120000"/>
                        </a:lnSpc>
                        <a:spcBef>
                          <a:spcPts val="0"/>
                        </a:spcBef>
                        <a:spcAft>
                          <a:spcPts val="0"/>
                        </a:spcAft>
                      </a:pPr>
                      <a:r>
                        <a:rPr lang="en-US" altLang="zh-CN" sz="1400" b="1" kern="1200" dirty="0">
                          <a:solidFill>
                            <a:srgbClr val="EC7061"/>
                          </a:solidFill>
                          <a:latin typeface="+mn-lt"/>
                          <a:ea typeface="+mn-ea"/>
                          <a:cs typeface="+mn-ea"/>
                          <a:sym typeface="+mn-lt"/>
                        </a:rPr>
                        <a:t>30.1.1.2</a:t>
                      </a:r>
                      <a:endParaRPr lang="zh-CN" altLang="en-US" sz="1400" b="1" kern="1200" dirty="0">
                        <a:solidFill>
                          <a:srgbClr val="EC706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5" name="下箭头 63">
            <a:extLst>
              <a:ext uri="{FF2B5EF4-FFF2-40B4-BE49-F238E27FC236}">
                <a16:creationId xmlns:a16="http://schemas.microsoft.com/office/drawing/2014/main" id="{816D6B36-D2AF-49CF-A402-E16D52523C51}"/>
              </a:ext>
            </a:extLst>
          </p:cNvPr>
          <p:cNvSpPr/>
          <p:nvPr/>
        </p:nvSpPr>
        <p:spPr>
          <a:xfrm rot="10800000" flipV="1">
            <a:off x="2622244" y="3430893"/>
            <a:ext cx="1080000" cy="635358"/>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20000"/>
              </a:lnSpc>
            </a:pPr>
            <a:endParaRPr lang="zh-CN" altLang="en-US" sz="1800">
              <a:solidFill>
                <a:prstClr val="white"/>
              </a:solidFill>
              <a:cs typeface="+mn-ea"/>
              <a:sym typeface="+mn-lt"/>
            </a:endParaRPr>
          </a:p>
        </p:txBody>
      </p:sp>
      <p:sp>
        <p:nvSpPr>
          <p:cNvPr id="46" name="TextBox 55">
            <a:extLst>
              <a:ext uri="{FF2B5EF4-FFF2-40B4-BE49-F238E27FC236}">
                <a16:creationId xmlns:a16="http://schemas.microsoft.com/office/drawing/2014/main" id="{3CA77C7A-2A52-477F-A41C-529F0C44C6EC}"/>
              </a:ext>
            </a:extLst>
          </p:cNvPr>
          <p:cNvSpPr txBox="1"/>
          <p:nvPr/>
        </p:nvSpPr>
        <p:spPr>
          <a:xfrm>
            <a:off x="5551562" y="5647165"/>
            <a:ext cx="1152128" cy="274594"/>
          </a:xfrm>
          <a:prstGeom prst="rect">
            <a:avLst/>
          </a:prstGeom>
          <a:noFill/>
        </p:spPr>
        <p:txBody>
          <a:bodyPr wrap="square" rtlCol="0" anchor="ctr">
            <a:noAutofit/>
          </a:bodyPr>
          <a:lstStyle/>
          <a:p>
            <a:pPr fontAlgn="ctr">
              <a:lnSpc>
                <a:spcPct val="120000"/>
              </a:lnSpc>
            </a:pPr>
            <a:r>
              <a:rPr lang="zh-CN" altLang="en-US" sz="1400" dirty="0">
                <a:cs typeface="+mn-ea"/>
                <a:sym typeface="+mn-lt"/>
              </a:rPr>
              <a:t>匹配</a:t>
            </a:r>
            <a:endParaRPr lang="en-US" altLang="zh-CN" sz="1400" dirty="0">
              <a:cs typeface="+mn-ea"/>
              <a:sym typeface="+mn-lt"/>
            </a:endParaRPr>
          </a:p>
        </p:txBody>
      </p:sp>
      <p:sp>
        <p:nvSpPr>
          <p:cNvPr id="47" name="Right Arrow 157">
            <a:extLst>
              <a:ext uri="{FF2B5EF4-FFF2-40B4-BE49-F238E27FC236}">
                <a16:creationId xmlns:a16="http://schemas.microsoft.com/office/drawing/2014/main" id="{EABA085F-BDAC-4CB6-8EDF-A8BA54F4AE09}"/>
              </a:ext>
            </a:extLst>
          </p:cNvPr>
          <p:cNvSpPr/>
          <p:nvPr/>
        </p:nvSpPr>
        <p:spPr>
          <a:xfrm flipH="1">
            <a:off x="5185864" y="5655361"/>
            <a:ext cx="365698" cy="25820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48" name="组合 47">
            <a:extLst>
              <a:ext uri="{FF2B5EF4-FFF2-40B4-BE49-F238E27FC236}">
                <a16:creationId xmlns:a16="http://schemas.microsoft.com/office/drawing/2014/main" id="{159A00FA-F655-4536-B067-165123223618}"/>
              </a:ext>
            </a:extLst>
          </p:cNvPr>
          <p:cNvGrpSpPr/>
          <p:nvPr/>
        </p:nvGrpSpPr>
        <p:grpSpPr>
          <a:xfrm>
            <a:off x="978904" y="1898999"/>
            <a:ext cx="1628552" cy="1638815"/>
            <a:chOff x="7011351" y="1101367"/>
            <a:chExt cx="1116124" cy="1213033"/>
          </a:xfrm>
        </p:grpSpPr>
        <p:sp>
          <p:nvSpPr>
            <p:cNvPr id="49" name="矩形 48">
              <a:extLst>
                <a:ext uri="{FF2B5EF4-FFF2-40B4-BE49-F238E27FC236}">
                  <a16:creationId xmlns:a16="http://schemas.microsoft.com/office/drawing/2014/main" id="{1444A2B6-7735-4F3D-8B18-07694BB754CF}"/>
                </a:ext>
              </a:extLst>
            </p:cNvPr>
            <p:cNvSpPr/>
            <p:nvPr/>
          </p:nvSpPr>
          <p:spPr>
            <a:xfrm>
              <a:off x="7356180" y="2082031"/>
              <a:ext cx="403147" cy="232369"/>
            </a:xfrm>
            <a:prstGeom prst="rect">
              <a:avLst/>
            </a:prstGeom>
          </p:spPr>
          <p:txBody>
            <a:bodyPr wrap="none">
              <a:spAutoFit/>
            </a:bodyPr>
            <a:lstStyle/>
            <a:p>
              <a:pPr lvl="0" algn="ctr" defTabSz="914400" fontAlgn="t">
                <a:lnSpc>
                  <a:spcPct val="120000"/>
                </a:lnSpc>
                <a:spcBef>
                  <a:spcPct val="0"/>
                </a:spcBef>
                <a:spcAft>
                  <a:spcPct val="0"/>
                </a:spcAft>
              </a:pPr>
              <a:r>
                <a:rPr lang="en-US" altLang="zh-CN" sz="1200" b="1" dirty="0">
                  <a:solidFill>
                    <a:prstClr val="black"/>
                  </a:solidFill>
                  <a:cs typeface="+mn-ea"/>
                  <a:sym typeface="+mn-lt"/>
                </a:rPr>
                <a:t>DATA</a:t>
              </a:r>
              <a:endParaRPr lang="zh-CN" altLang="en-US" sz="1200" b="1" dirty="0">
                <a:solidFill>
                  <a:prstClr val="black"/>
                </a:solidFill>
                <a:cs typeface="+mn-ea"/>
                <a:sym typeface="+mn-lt"/>
              </a:endParaRPr>
            </a:p>
          </p:txBody>
        </p:sp>
        <p:sp>
          <p:nvSpPr>
            <p:cNvPr id="50" name="云形 49">
              <a:extLst>
                <a:ext uri="{FF2B5EF4-FFF2-40B4-BE49-F238E27FC236}">
                  <a16:creationId xmlns:a16="http://schemas.microsoft.com/office/drawing/2014/main" id="{72FF0C50-C64A-4572-B10C-BBC377B0B439}"/>
                </a:ext>
              </a:extLst>
            </p:cNvPr>
            <p:cNvSpPr/>
            <p:nvPr/>
          </p:nvSpPr>
          <p:spPr bwMode="auto">
            <a:xfrm>
              <a:off x="7011351" y="1101367"/>
              <a:ext cx="1116124" cy="599616"/>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Tx/>
                <a:buNone/>
                <a:tabLst/>
              </a:pPr>
              <a:r>
                <a:rPr lang="zh-CN" altLang="en-US" sz="1200" b="1" dirty="0">
                  <a:cs typeface="+mn-ea"/>
                  <a:sym typeface="+mn-lt"/>
                </a:rPr>
                <a:t>目的</a:t>
              </a:r>
              <a:r>
                <a:rPr lang="en-US" altLang="zh-CN" sz="1200" b="1" dirty="0">
                  <a:cs typeface="+mn-ea"/>
                  <a:sym typeface="+mn-lt"/>
                </a:rPr>
                <a:t>IP</a:t>
              </a:r>
              <a:r>
                <a:rPr lang="zh-CN" altLang="en-US" sz="1200" b="1" dirty="0">
                  <a:cs typeface="+mn-ea"/>
                  <a:sym typeface="+mn-lt"/>
                </a:rPr>
                <a:t>地址：</a:t>
              </a:r>
              <a:endParaRPr lang="en-US" altLang="zh-CN" sz="1200" b="1" dirty="0">
                <a:cs typeface="+mn-ea"/>
                <a:sym typeface="+mn-lt"/>
              </a:endParaRPr>
            </a:p>
            <a:p>
              <a:pPr marL="0" marR="0" indent="0" algn="l" defTabSz="914400" rtl="0" eaLnBrk="1" fontAlgn="base" latinLnBrk="0" hangingPunct="1">
                <a:lnSpc>
                  <a:spcPct val="12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cs typeface="+mn-ea"/>
                  <a:sym typeface="+mn-lt"/>
                </a:rPr>
                <a:t>192.168.3.2</a:t>
              </a:r>
              <a:endParaRPr kumimoji="0" lang="zh-CN" altLang="en-US" sz="1200" b="1" i="0" u="none" strike="noStrike" cap="none" normalizeH="0" baseline="0" dirty="0">
                <a:ln>
                  <a:noFill/>
                </a:ln>
                <a:solidFill>
                  <a:schemeClr val="tx1"/>
                </a:solidFill>
                <a:effectLst/>
                <a:cs typeface="+mn-ea"/>
                <a:sym typeface="+mn-lt"/>
              </a:endParaRPr>
            </a:p>
          </p:txBody>
        </p:sp>
      </p:grpSp>
      <p:grpSp>
        <p:nvGrpSpPr>
          <p:cNvPr id="51" name="组合 50">
            <a:extLst>
              <a:ext uri="{FF2B5EF4-FFF2-40B4-BE49-F238E27FC236}">
                <a16:creationId xmlns:a16="http://schemas.microsoft.com/office/drawing/2014/main" id="{D37EEB0B-DFA1-4A77-9C31-CCDBA414B488}"/>
              </a:ext>
            </a:extLst>
          </p:cNvPr>
          <p:cNvGrpSpPr/>
          <p:nvPr/>
        </p:nvGrpSpPr>
        <p:grpSpPr>
          <a:xfrm rot="10800000">
            <a:off x="1557416" y="2871460"/>
            <a:ext cx="506136" cy="339795"/>
            <a:chOff x="7383369" y="3528374"/>
            <a:chExt cx="321775" cy="216024"/>
          </a:xfrm>
        </p:grpSpPr>
        <p:sp>
          <p:nvSpPr>
            <p:cNvPr id="52" name="同侧圆角矩形 58">
              <a:extLst>
                <a:ext uri="{FF2B5EF4-FFF2-40B4-BE49-F238E27FC236}">
                  <a16:creationId xmlns:a16="http://schemas.microsoft.com/office/drawing/2014/main" id="{093E3FC8-B691-478E-B923-E3EE65A4B5AF}"/>
                </a:ext>
              </a:extLst>
            </p:cNvPr>
            <p:cNvSpPr/>
            <p:nvPr/>
          </p:nvSpPr>
          <p:spPr bwMode="auto">
            <a:xfrm>
              <a:off x="7383369" y="3528374"/>
              <a:ext cx="321775" cy="216024"/>
            </a:xfrm>
            <a:prstGeom prst="round2SameRect">
              <a:avLst/>
            </a:prstGeom>
            <a:solidFill>
              <a:srgbClr val="FFD17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2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cs typeface="+mn-ea"/>
                <a:sym typeface="+mn-lt"/>
              </a:endParaRPr>
            </a:p>
          </p:txBody>
        </p:sp>
        <p:sp>
          <p:nvSpPr>
            <p:cNvPr id="53" name="等腰三角形 52">
              <a:extLst>
                <a:ext uri="{FF2B5EF4-FFF2-40B4-BE49-F238E27FC236}">
                  <a16:creationId xmlns:a16="http://schemas.microsoft.com/office/drawing/2014/main" id="{FE383976-3238-441C-AB67-A8A37278107F}"/>
                </a:ext>
              </a:extLst>
            </p:cNvPr>
            <p:cNvSpPr/>
            <p:nvPr/>
          </p:nvSpPr>
          <p:spPr>
            <a:xfrm>
              <a:off x="7386180" y="3590032"/>
              <a:ext cx="316152" cy="154366"/>
            </a:xfrm>
            <a:prstGeom prst="triangle">
              <a:avLst/>
            </a:prstGeom>
            <a:solidFill>
              <a:srgbClr val="FFD1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pic>
        <p:nvPicPr>
          <p:cNvPr id="32" name="图片 31">
            <a:extLst>
              <a:ext uri="{FF2B5EF4-FFF2-40B4-BE49-F238E27FC236}">
                <a16:creationId xmlns:a16="http://schemas.microsoft.com/office/drawing/2014/main" id="{8939BC6A-AF37-4895-A3CB-675D75D75980}"/>
              </a:ext>
            </a:extLst>
          </p:cNvPr>
          <p:cNvPicPr>
            <a:picLocks noChangeAspect="1"/>
          </p:cNvPicPr>
          <p:nvPr/>
        </p:nvPicPr>
        <p:blipFill>
          <a:blip r:embed="rId3"/>
          <a:stretch>
            <a:fillRect/>
          </a:stretch>
        </p:blipFill>
        <p:spPr>
          <a:xfrm>
            <a:off x="2880303" y="2822956"/>
            <a:ext cx="563880" cy="563880"/>
          </a:xfrm>
          <a:prstGeom prst="rect">
            <a:avLst/>
          </a:prstGeom>
        </p:spPr>
      </p:pic>
      <p:pic>
        <p:nvPicPr>
          <p:cNvPr id="33" name="图片 32">
            <a:extLst>
              <a:ext uri="{FF2B5EF4-FFF2-40B4-BE49-F238E27FC236}">
                <a16:creationId xmlns:a16="http://schemas.microsoft.com/office/drawing/2014/main" id="{C1DA286C-993A-45DA-9D84-B583E19ACEE1}"/>
              </a:ext>
            </a:extLst>
          </p:cNvPr>
          <p:cNvPicPr>
            <a:picLocks noChangeAspect="1"/>
          </p:cNvPicPr>
          <p:nvPr/>
        </p:nvPicPr>
        <p:blipFill>
          <a:blip r:embed="rId3"/>
          <a:stretch>
            <a:fillRect/>
          </a:stretch>
        </p:blipFill>
        <p:spPr>
          <a:xfrm>
            <a:off x="5184560" y="1827969"/>
            <a:ext cx="563880" cy="563880"/>
          </a:xfrm>
          <a:prstGeom prst="rect">
            <a:avLst/>
          </a:prstGeom>
        </p:spPr>
      </p:pic>
      <p:pic>
        <p:nvPicPr>
          <p:cNvPr id="35" name="图片 34">
            <a:extLst>
              <a:ext uri="{FF2B5EF4-FFF2-40B4-BE49-F238E27FC236}">
                <a16:creationId xmlns:a16="http://schemas.microsoft.com/office/drawing/2014/main" id="{6449174E-95DF-4353-9B77-69B6C9D9C9E0}"/>
              </a:ext>
            </a:extLst>
          </p:cNvPr>
          <p:cNvPicPr>
            <a:picLocks noChangeAspect="1"/>
          </p:cNvPicPr>
          <p:nvPr/>
        </p:nvPicPr>
        <p:blipFill>
          <a:blip r:embed="rId3"/>
          <a:stretch>
            <a:fillRect/>
          </a:stretch>
        </p:blipFill>
        <p:spPr>
          <a:xfrm>
            <a:off x="5184560" y="2805270"/>
            <a:ext cx="563880" cy="563880"/>
          </a:xfrm>
          <a:prstGeom prst="rect">
            <a:avLst/>
          </a:prstGeom>
        </p:spPr>
      </p:pic>
      <p:pic>
        <p:nvPicPr>
          <p:cNvPr id="36" name="图片 35">
            <a:extLst>
              <a:ext uri="{FF2B5EF4-FFF2-40B4-BE49-F238E27FC236}">
                <a16:creationId xmlns:a16="http://schemas.microsoft.com/office/drawing/2014/main" id="{382808A7-3189-432A-887E-118F49B5A842}"/>
              </a:ext>
            </a:extLst>
          </p:cNvPr>
          <p:cNvPicPr>
            <a:picLocks noChangeAspect="1"/>
          </p:cNvPicPr>
          <p:nvPr/>
        </p:nvPicPr>
        <p:blipFill>
          <a:blip r:embed="rId3"/>
          <a:stretch>
            <a:fillRect/>
          </a:stretch>
        </p:blipFill>
        <p:spPr>
          <a:xfrm>
            <a:off x="5172910" y="3657522"/>
            <a:ext cx="563880" cy="563880"/>
          </a:xfrm>
          <a:prstGeom prst="rect">
            <a:avLst/>
          </a:prstGeom>
        </p:spPr>
      </p:pic>
    </p:spTree>
    <p:extLst>
      <p:ext uri="{BB962C8B-B14F-4D97-AF65-F5344CB8AC3E}">
        <p14:creationId xmlns:p14="http://schemas.microsoft.com/office/powerpoint/2010/main" val="1845650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距离向量路由算法实例</a:t>
            </a:r>
          </a:p>
        </p:txBody>
      </p:sp>
      <p:sp>
        <p:nvSpPr>
          <p:cNvPr id="10" name="日期占位符 3">
            <a:extLst>
              <a:ext uri="{FF2B5EF4-FFF2-40B4-BE49-F238E27FC236}">
                <a16:creationId xmlns:a16="http://schemas.microsoft.com/office/drawing/2014/main" id="{025CCB24-A6FA-6D40-C50F-86C215242804}"/>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11" name="页脚占位符 4">
            <a:extLst>
              <a:ext uri="{FF2B5EF4-FFF2-40B4-BE49-F238E27FC236}">
                <a16:creationId xmlns:a16="http://schemas.microsoft.com/office/drawing/2014/main" id="{6DB98102-5481-5055-40BC-4D901EFA13C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2" name="灯片编号占位符 5">
            <a:extLst>
              <a:ext uri="{FF2B5EF4-FFF2-40B4-BE49-F238E27FC236}">
                <a16:creationId xmlns:a16="http://schemas.microsoft.com/office/drawing/2014/main" id="{A508D028-8BBB-9E5B-4EF7-4992E7907A4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13</a:t>
            </a:fld>
            <a:endParaRPr lang="en-US">
              <a:cs typeface="+mn-ea"/>
              <a:sym typeface="+mn-lt"/>
            </a:endParaRPr>
          </a:p>
        </p:txBody>
      </p:sp>
      <p:grpSp>
        <p:nvGrpSpPr>
          <p:cNvPr id="14" name="组合 13">
            <a:extLst>
              <a:ext uri="{FF2B5EF4-FFF2-40B4-BE49-F238E27FC236}">
                <a16:creationId xmlns:a16="http://schemas.microsoft.com/office/drawing/2014/main" id="{435D6157-DEE4-4FF3-8122-366FC97D5726}"/>
              </a:ext>
            </a:extLst>
          </p:cNvPr>
          <p:cNvGrpSpPr/>
          <p:nvPr/>
        </p:nvGrpSpPr>
        <p:grpSpPr>
          <a:xfrm>
            <a:off x="1929990" y="1081756"/>
            <a:ext cx="8332019" cy="5327934"/>
            <a:chOff x="1929990" y="1081756"/>
            <a:chExt cx="8332019" cy="5327934"/>
          </a:xfrm>
        </p:grpSpPr>
        <p:pic>
          <p:nvPicPr>
            <p:cNvPr id="34" name="图片 33">
              <a:extLst>
                <a:ext uri="{FF2B5EF4-FFF2-40B4-BE49-F238E27FC236}">
                  <a16:creationId xmlns:a16="http://schemas.microsoft.com/office/drawing/2014/main" id="{FA5B971F-99F3-4104-9582-5B2E1CA9D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990" y="1081756"/>
              <a:ext cx="8332019" cy="5327934"/>
            </a:xfrm>
            <a:prstGeom prst="rect">
              <a:avLst/>
            </a:prstGeom>
          </p:spPr>
        </p:pic>
        <p:pic>
          <p:nvPicPr>
            <p:cNvPr id="35" name="图片 34">
              <a:extLst>
                <a:ext uri="{FF2B5EF4-FFF2-40B4-BE49-F238E27FC236}">
                  <a16:creationId xmlns:a16="http://schemas.microsoft.com/office/drawing/2014/main" id="{FAD63F67-A697-4F16-990E-D073BBB02E26}"/>
                </a:ext>
              </a:extLst>
            </p:cNvPr>
            <p:cNvPicPr>
              <a:picLocks noChangeAspect="1"/>
            </p:cNvPicPr>
            <p:nvPr/>
          </p:nvPicPr>
          <p:blipFill>
            <a:blip r:embed="rId4"/>
            <a:stretch>
              <a:fillRect/>
            </a:stretch>
          </p:blipFill>
          <p:spPr>
            <a:xfrm>
              <a:off x="1983998" y="3089316"/>
              <a:ext cx="809444" cy="809444"/>
            </a:xfrm>
            <a:prstGeom prst="rect">
              <a:avLst/>
            </a:prstGeom>
          </p:spPr>
        </p:pic>
        <p:pic>
          <p:nvPicPr>
            <p:cNvPr id="36" name="图片 35">
              <a:extLst>
                <a:ext uri="{FF2B5EF4-FFF2-40B4-BE49-F238E27FC236}">
                  <a16:creationId xmlns:a16="http://schemas.microsoft.com/office/drawing/2014/main" id="{A4DC2CF5-5A18-4EFE-92B5-22E290461A0B}"/>
                </a:ext>
              </a:extLst>
            </p:cNvPr>
            <p:cNvPicPr>
              <a:picLocks noChangeAspect="1"/>
            </p:cNvPicPr>
            <p:nvPr/>
          </p:nvPicPr>
          <p:blipFill>
            <a:blip r:embed="rId4"/>
            <a:stretch>
              <a:fillRect/>
            </a:stretch>
          </p:blipFill>
          <p:spPr>
            <a:xfrm>
              <a:off x="5753771" y="1481580"/>
              <a:ext cx="777658" cy="777658"/>
            </a:xfrm>
            <a:prstGeom prst="rect">
              <a:avLst/>
            </a:prstGeom>
          </p:spPr>
        </p:pic>
        <p:pic>
          <p:nvPicPr>
            <p:cNvPr id="37" name="图片 36">
              <a:extLst>
                <a:ext uri="{FF2B5EF4-FFF2-40B4-BE49-F238E27FC236}">
                  <a16:creationId xmlns:a16="http://schemas.microsoft.com/office/drawing/2014/main" id="{239BFD0B-DFC6-4F09-B5B7-F09DEA1438E1}"/>
                </a:ext>
              </a:extLst>
            </p:cNvPr>
            <p:cNvPicPr>
              <a:picLocks noChangeAspect="1"/>
            </p:cNvPicPr>
            <p:nvPr/>
          </p:nvPicPr>
          <p:blipFill>
            <a:blip r:embed="rId4"/>
            <a:stretch>
              <a:fillRect/>
            </a:stretch>
          </p:blipFill>
          <p:spPr>
            <a:xfrm>
              <a:off x="5753770" y="3029517"/>
              <a:ext cx="777659" cy="777659"/>
            </a:xfrm>
            <a:prstGeom prst="rect">
              <a:avLst/>
            </a:prstGeom>
          </p:spPr>
        </p:pic>
        <p:pic>
          <p:nvPicPr>
            <p:cNvPr id="38" name="图片 37">
              <a:extLst>
                <a:ext uri="{FF2B5EF4-FFF2-40B4-BE49-F238E27FC236}">
                  <a16:creationId xmlns:a16="http://schemas.microsoft.com/office/drawing/2014/main" id="{AAAF53FF-0348-4941-8A76-461A7DE5AAC1}"/>
                </a:ext>
              </a:extLst>
            </p:cNvPr>
            <p:cNvPicPr>
              <a:picLocks noChangeAspect="1"/>
            </p:cNvPicPr>
            <p:nvPr/>
          </p:nvPicPr>
          <p:blipFill>
            <a:blip r:embed="rId4"/>
            <a:stretch>
              <a:fillRect/>
            </a:stretch>
          </p:blipFill>
          <p:spPr>
            <a:xfrm>
              <a:off x="9243605" y="2974738"/>
              <a:ext cx="809444" cy="809444"/>
            </a:xfrm>
            <a:prstGeom prst="rect">
              <a:avLst/>
            </a:prstGeom>
          </p:spPr>
        </p:pic>
        <p:pic>
          <p:nvPicPr>
            <p:cNvPr id="39" name="图片 38">
              <a:extLst>
                <a:ext uri="{FF2B5EF4-FFF2-40B4-BE49-F238E27FC236}">
                  <a16:creationId xmlns:a16="http://schemas.microsoft.com/office/drawing/2014/main" id="{2B361418-7282-4FD2-B03D-994F4FC99A0F}"/>
                </a:ext>
              </a:extLst>
            </p:cNvPr>
            <p:cNvPicPr>
              <a:picLocks noChangeAspect="1"/>
            </p:cNvPicPr>
            <p:nvPr/>
          </p:nvPicPr>
          <p:blipFill>
            <a:blip r:embed="rId4"/>
            <a:stretch>
              <a:fillRect/>
            </a:stretch>
          </p:blipFill>
          <p:spPr>
            <a:xfrm>
              <a:off x="3914828" y="5078889"/>
              <a:ext cx="803222" cy="803222"/>
            </a:xfrm>
            <a:prstGeom prst="rect">
              <a:avLst/>
            </a:prstGeom>
          </p:spPr>
        </p:pic>
        <p:pic>
          <p:nvPicPr>
            <p:cNvPr id="40" name="图片 39">
              <a:extLst>
                <a:ext uri="{FF2B5EF4-FFF2-40B4-BE49-F238E27FC236}">
                  <a16:creationId xmlns:a16="http://schemas.microsoft.com/office/drawing/2014/main" id="{36F072E6-98F4-4CB3-BCB2-DE1312E96B49}"/>
                </a:ext>
              </a:extLst>
            </p:cNvPr>
            <p:cNvPicPr>
              <a:picLocks noChangeAspect="1"/>
            </p:cNvPicPr>
            <p:nvPr/>
          </p:nvPicPr>
          <p:blipFill>
            <a:blip r:embed="rId4"/>
            <a:stretch>
              <a:fillRect/>
            </a:stretch>
          </p:blipFill>
          <p:spPr>
            <a:xfrm>
              <a:off x="7788263" y="5078888"/>
              <a:ext cx="803222" cy="803222"/>
            </a:xfrm>
            <a:prstGeom prst="rect">
              <a:avLst/>
            </a:prstGeom>
          </p:spPr>
        </p:pic>
      </p:grpSp>
    </p:spTree>
    <p:extLst>
      <p:ext uri="{BB962C8B-B14F-4D97-AF65-F5344CB8AC3E}">
        <p14:creationId xmlns:p14="http://schemas.microsoft.com/office/powerpoint/2010/main" val="6819335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7AE0C-4706-AD51-DC3D-4B6BB2FE60C9}"/>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为什么需要</a:t>
            </a:r>
            <a:r>
              <a:rPr lang="en-US" altLang="zh-CN" sz="3200" dirty="0">
                <a:latin typeface="+mn-lt"/>
                <a:ea typeface="+mn-ea"/>
                <a:cs typeface="+mn-ea"/>
                <a:sym typeface="+mn-lt"/>
              </a:rPr>
              <a:t>ARP</a:t>
            </a:r>
            <a:r>
              <a:rPr lang="zh-CN" altLang="en-US" sz="3200" dirty="0">
                <a:latin typeface="+mn-lt"/>
                <a:ea typeface="+mn-ea"/>
                <a:cs typeface="+mn-ea"/>
                <a:sym typeface="+mn-lt"/>
              </a:rPr>
              <a:t>协议？</a:t>
            </a:r>
          </a:p>
        </p:txBody>
      </p:sp>
      <p:sp>
        <p:nvSpPr>
          <p:cNvPr id="3" name="内容占位符 2">
            <a:extLst>
              <a:ext uri="{FF2B5EF4-FFF2-40B4-BE49-F238E27FC236}">
                <a16:creationId xmlns:a16="http://schemas.microsoft.com/office/drawing/2014/main" id="{B235173D-F776-486F-2B54-97E4AD56096C}"/>
              </a:ext>
            </a:extLst>
          </p:cNvPr>
          <p:cNvSpPr>
            <a:spLocks noGrp="1"/>
          </p:cNvSpPr>
          <p:nvPr>
            <p:ph idx="1"/>
          </p:nvPr>
        </p:nvSpPr>
        <p:spPr>
          <a:xfrm>
            <a:off x="660400" y="1130300"/>
            <a:ext cx="4529909" cy="5003800"/>
          </a:xfrm>
        </p:spPr>
        <p:txBody>
          <a:bodyPr vert="horz" lIns="91440" tIns="45720" rIns="91440" bIns="45720" rtlCol="0">
            <a:normAutofit fontScale="775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IP</a:t>
            </a:r>
            <a:r>
              <a:rPr lang="zh-CN" altLang="en-US" sz="2400" dirty="0">
                <a:solidFill>
                  <a:schemeClr val="accent1"/>
                </a:solidFill>
                <a:cs typeface="+mn-ea"/>
                <a:sym typeface="+mn-lt"/>
              </a:rPr>
              <a:t>协议设计目的是将不同的物理网络，如以太网、</a:t>
            </a:r>
            <a:r>
              <a:rPr lang="en-US" altLang="zh-CN" sz="2400" dirty="0">
                <a:solidFill>
                  <a:schemeClr val="accent1"/>
                </a:solidFill>
                <a:cs typeface="+mn-ea"/>
                <a:sym typeface="+mn-lt"/>
              </a:rPr>
              <a:t>FDDI</a:t>
            </a:r>
            <a:r>
              <a:rPr lang="zh-CN" altLang="en-US" sz="2400" dirty="0">
                <a:solidFill>
                  <a:schemeClr val="accent1"/>
                </a:solidFill>
                <a:cs typeface="+mn-ea"/>
                <a:sym typeface="+mn-lt"/>
              </a:rPr>
              <a:t>、令牌环网、帧中继、</a:t>
            </a:r>
            <a:r>
              <a:rPr lang="en-US" altLang="zh-CN" sz="2400" dirty="0">
                <a:solidFill>
                  <a:schemeClr val="accent1"/>
                </a:solidFill>
                <a:cs typeface="+mn-ea"/>
                <a:sym typeface="+mn-lt"/>
              </a:rPr>
              <a:t>X.25</a:t>
            </a:r>
            <a:r>
              <a:rPr lang="zh-CN" altLang="en-US" sz="2400" dirty="0">
                <a:solidFill>
                  <a:schemeClr val="accent1"/>
                </a:solidFill>
                <a:cs typeface="+mn-ea"/>
                <a:sym typeface="+mn-lt"/>
              </a:rPr>
              <a:t>等连接在一起</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在一个物理网络中（如以太网），当主机有数据要发送给另一台主机时，需要知道对方的网络层地址，即</a:t>
            </a:r>
            <a:r>
              <a:rPr lang="en-US" altLang="zh-CN" sz="2400" dirty="0">
                <a:solidFill>
                  <a:schemeClr val="accent1"/>
                </a:solidFill>
                <a:cs typeface="+mn-ea"/>
                <a:sym typeface="+mn-lt"/>
              </a:rPr>
              <a:t>IP</a:t>
            </a:r>
            <a:r>
              <a:rPr lang="zh-CN" altLang="en-US" sz="2400" dirty="0">
                <a:solidFill>
                  <a:schemeClr val="accent1"/>
                </a:solidFill>
                <a:cs typeface="+mn-ea"/>
                <a:sym typeface="+mn-lt"/>
              </a:rPr>
              <a:t>地址。</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但</a:t>
            </a:r>
            <a:r>
              <a:rPr lang="en-US" altLang="zh-CN" sz="2400" dirty="0">
                <a:solidFill>
                  <a:schemeClr val="accent1"/>
                </a:solidFill>
                <a:cs typeface="+mn-ea"/>
                <a:sym typeface="+mn-lt"/>
              </a:rPr>
              <a:t>IP</a:t>
            </a:r>
            <a:r>
              <a:rPr lang="zh-CN" altLang="en-US" sz="2400" dirty="0">
                <a:solidFill>
                  <a:schemeClr val="accent1"/>
                </a:solidFill>
                <a:cs typeface="+mn-ea"/>
                <a:sym typeface="+mn-lt"/>
              </a:rPr>
              <a:t>报文必须封装成帧才能通过物理网络发送，因此发送方还需要知道接收方的物理地址（在以太网中是</a:t>
            </a:r>
            <a:r>
              <a:rPr lang="en-US" altLang="zh-CN" sz="2400" dirty="0">
                <a:solidFill>
                  <a:schemeClr val="accent1"/>
                </a:solidFill>
                <a:cs typeface="+mn-ea"/>
                <a:sym typeface="+mn-lt"/>
              </a:rPr>
              <a:t>MAC</a:t>
            </a:r>
            <a:r>
              <a:rPr lang="zh-CN" altLang="en-US" sz="2400" dirty="0">
                <a:solidFill>
                  <a:schemeClr val="accent1"/>
                </a:solidFill>
                <a:cs typeface="+mn-ea"/>
                <a:sym typeface="+mn-lt"/>
              </a:rPr>
              <a:t>地址），这就需要一个通过</a:t>
            </a:r>
            <a:r>
              <a:rPr lang="en-US" altLang="zh-CN" sz="2400" dirty="0">
                <a:solidFill>
                  <a:schemeClr val="accent1"/>
                </a:solidFill>
                <a:cs typeface="+mn-ea"/>
                <a:sym typeface="+mn-lt"/>
              </a:rPr>
              <a:t>IP</a:t>
            </a:r>
            <a:r>
              <a:rPr lang="zh-CN" altLang="en-US" sz="2400" dirty="0">
                <a:solidFill>
                  <a:schemeClr val="accent1"/>
                </a:solidFill>
                <a:cs typeface="+mn-ea"/>
                <a:sym typeface="+mn-lt"/>
              </a:rPr>
              <a:t>地址获取物理地址的协议，以完成从</a:t>
            </a:r>
            <a:r>
              <a:rPr lang="en-US" altLang="zh-CN" sz="2400" dirty="0">
                <a:solidFill>
                  <a:schemeClr val="accent1"/>
                </a:solidFill>
                <a:cs typeface="+mn-ea"/>
                <a:sym typeface="+mn-lt"/>
              </a:rPr>
              <a:t>IP</a:t>
            </a:r>
            <a:r>
              <a:rPr lang="zh-CN" altLang="en-US" sz="2400" dirty="0">
                <a:solidFill>
                  <a:schemeClr val="accent1"/>
                </a:solidFill>
                <a:cs typeface="+mn-ea"/>
                <a:sym typeface="+mn-lt"/>
              </a:rPr>
              <a:t>地址到</a:t>
            </a:r>
            <a:r>
              <a:rPr lang="en-US" altLang="zh-CN" sz="2400" dirty="0">
                <a:solidFill>
                  <a:schemeClr val="accent1"/>
                </a:solidFill>
                <a:cs typeface="+mn-ea"/>
                <a:sym typeface="+mn-lt"/>
              </a:rPr>
              <a:t>MAC</a:t>
            </a:r>
            <a:r>
              <a:rPr lang="zh-CN" altLang="en-US" sz="2400" dirty="0">
                <a:solidFill>
                  <a:schemeClr val="accent1"/>
                </a:solidFill>
                <a:cs typeface="+mn-ea"/>
                <a:sym typeface="+mn-lt"/>
              </a:rPr>
              <a:t>地址的映射。</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在以太网络中，地址解析协议</a:t>
            </a:r>
            <a:r>
              <a:rPr lang="en-US" altLang="zh-CN" sz="2400" dirty="0">
                <a:solidFill>
                  <a:schemeClr val="accent1"/>
                </a:solidFill>
                <a:cs typeface="+mn-ea"/>
                <a:sym typeface="+mn-lt"/>
              </a:rPr>
              <a:t>ARP</a:t>
            </a:r>
            <a:r>
              <a:rPr lang="zh-CN" altLang="en-US" sz="2400" dirty="0">
                <a:solidFill>
                  <a:schemeClr val="accent1"/>
                </a:solidFill>
                <a:cs typeface="+mn-ea"/>
                <a:sym typeface="+mn-lt"/>
              </a:rPr>
              <a:t>即用于实现将</a:t>
            </a:r>
            <a:r>
              <a:rPr lang="en-US" altLang="zh-CN" sz="2400" dirty="0">
                <a:solidFill>
                  <a:schemeClr val="accent1"/>
                </a:solidFill>
                <a:cs typeface="+mn-ea"/>
                <a:sym typeface="+mn-lt"/>
              </a:rPr>
              <a:t>IP</a:t>
            </a:r>
            <a:r>
              <a:rPr lang="zh-CN" altLang="en-US" sz="2400" dirty="0">
                <a:solidFill>
                  <a:schemeClr val="accent1"/>
                </a:solidFill>
                <a:cs typeface="+mn-ea"/>
                <a:sym typeface="+mn-lt"/>
              </a:rPr>
              <a:t>地址解析为</a:t>
            </a:r>
            <a:r>
              <a:rPr lang="en-US" altLang="zh-CN" sz="2400" dirty="0">
                <a:solidFill>
                  <a:schemeClr val="accent1"/>
                </a:solidFill>
                <a:cs typeface="+mn-ea"/>
                <a:sym typeface="+mn-lt"/>
              </a:rPr>
              <a:t>MAC</a:t>
            </a:r>
            <a:r>
              <a:rPr lang="zh-CN" altLang="en-US" sz="2400" dirty="0">
                <a:solidFill>
                  <a:schemeClr val="accent1"/>
                </a:solidFill>
                <a:cs typeface="+mn-ea"/>
                <a:sym typeface="+mn-lt"/>
              </a:rPr>
              <a:t>地址。</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F23ABFCD-C8EF-04E7-9B24-CB2682640885}"/>
              </a:ext>
            </a:extLst>
          </p:cNvPr>
          <p:cNvSpPr>
            <a:spLocks noGrp="1"/>
          </p:cNvSpPr>
          <p:nvPr>
            <p:ph type="dt" sz="half" idx="10"/>
          </p:nvPr>
        </p:nvSpPr>
        <p:spPr/>
        <p:txBody>
          <a:bodyPr/>
          <a:lstStyle/>
          <a:p>
            <a:pPr>
              <a:lnSpc>
                <a:spcPct val="120000"/>
              </a:lnSpc>
            </a:pPr>
            <a:fld id="{435BAD48-3E70-42BE-B684-402BF455AD3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4EC1AB2E-20B8-FC81-6118-42C178F2DFB8}"/>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6EDCFCC-06DB-FC6F-1F5D-29F5D6B9D235}"/>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130</a:t>
            </a:fld>
            <a:endParaRPr lang="en-US">
              <a:cs typeface="+mn-ea"/>
              <a:sym typeface="+mn-lt"/>
            </a:endParaRPr>
          </a:p>
        </p:txBody>
      </p:sp>
      <p:pic>
        <p:nvPicPr>
          <p:cNvPr id="10" name="图片 9">
            <a:extLst>
              <a:ext uri="{FF2B5EF4-FFF2-40B4-BE49-F238E27FC236}">
                <a16:creationId xmlns:a16="http://schemas.microsoft.com/office/drawing/2014/main" id="{D7542AA0-A25B-B036-4102-4578F48E1F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6632" y="1776548"/>
            <a:ext cx="6295413" cy="3418074"/>
          </a:xfrm>
          <a:prstGeom prst="rect">
            <a:avLst/>
          </a:prstGeom>
        </p:spPr>
      </p:pic>
    </p:spTree>
    <p:extLst>
      <p:ext uri="{BB962C8B-B14F-4D97-AF65-F5344CB8AC3E}">
        <p14:creationId xmlns:p14="http://schemas.microsoft.com/office/powerpoint/2010/main" val="9908677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ARP</a:t>
            </a:r>
            <a:r>
              <a:rPr lang="zh-CN" altLang="en-US" sz="3200" dirty="0">
                <a:latin typeface="+mn-lt"/>
                <a:ea typeface="+mn-ea"/>
                <a:cs typeface="+mn-ea"/>
                <a:sym typeface="+mn-lt"/>
              </a:rPr>
              <a:t>协议介绍</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2298700"/>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ARP</a:t>
            </a:r>
            <a:r>
              <a:rPr lang="zh-CN" altLang="en-US" sz="2400" dirty="0">
                <a:solidFill>
                  <a:schemeClr val="accent1"/>
                </a:solidFill>
                <a:cs typeface="+mn-ea"/>
                <a:sym typeface="+mn-lt"/>
              </a:rPr>
              <a:t>（</a:t>
            </a:r>
            <a:r>
              <a:rPr lang="en-US" altLang="zh-CN" sz="2400" dirty="0">
                <a:solidFill>
                  <a:schemeClr val="accent1"/>
                </a:solidFill>
                <a:cs typeface="+mn-ea"/>
                <a:sym typeface="+mn-lt"/>
              </a:rPr>
              <a:t>Address Resolution Protocol</a:t>
            </a:r>
            <a:r>
              <a:rPr lang="zh-CN" altLang="en-US" sz="2400" dirty="0">
                <a:solidFill>
                  <a:schemeClr val="accent1"/>
                </a:solidFill>
                <a:cs typeface="+mn-ea"/>
                <a:sym typeface="+mn-lt"/>
              </a:rPr>
              <a:t>，地址解析协议）是用来将</a:t>
            </a:r>
            <a:r>
              <a:rPr lang="en-US" altLang="zh-CN" sz="2400" dirty="0">
                <a:solidFill>
                  <a:schemeClr val="accent1"/>
                </a:solidFill>
                <a:cs typeface="+mn-ea"/>
                <a:sym typeface="+mn-lt"/>
              </a:rPr>
              <a:t>IP</a:t>
            </a:r>
            <a:r>
              <a:rPr lang="zh-CN" altLang="en-US" sz="2400" dirty="0">
                <a:solidFill>
                  <a:schemeClr val="accent1"/>
                </a:solidFill>
                <a:cs typeface="+mn-ea"/>
                <a:sym typeface="+mn-lt"/>
              </a:rPr>
              <a:t>地址解析为</a:t>
            </a:r>
            <a:r>
              <a:rPr lang="en-US" altLang="zh-CN" sz="2400" dirty="0">
                <a:solidFill>
                  <a:schemeClr val="accent1"/>
                </a:solidFill>
                <a:cs typeface="+mn-ea"/>
                <a:sym typeface="+mn-lt"/>
              </a:rPr>
              <a:t>MAC</a:t>
            </a:r>
            <a:r>
              <a:rPr lang="zh-CN" altLang="en-US" sz="2400" dirty="0">
                <a:solidFill>
                  <a:schemeClr val="accent1"/>
                </a:solidFill>
                <a:cs typeface="+mn-ea"/>
                <a:sym typeface="+mn-lt"/>
              </a:rPr>
              <a:t>地址的协议。</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主机或三层网络设备上会维护一张</a:t>
            </a:r>
            <a:r>
              <a:rPr lang="en-US" altLang="zh-CN" sz="2400" dirty="0">
                <a:solidFill>
                  <a:schemeClr val="accent1"/>
                </a:solidFill>
                <a:cs typeface="+mn-ea"/>
                <a:sym typeface="+mn-lt"/>
              </a:rPr>
              <a:t>ARP</a:t>
            </a:r>
            <a:r>
              <a:rPr lang="zh-CN" altLang="en-US" sz="2400" dirty="0">
                <a:solidFill>
                  <a:schemeClr val="accent1"/>
                </a:solidFill>
                <a:cs typeface="+mn-ea"/>
                <a:sym typeface="+mn-lt"/>
              </a:rPr>
              <a:t>表，用于存储</a:t>
            </a:r>
            <a:r>
              <a:rPr lang="en-US" altLang="zh-CN" sz="2400" dirty="0">
                <a:solidFill>
                  <a:schemeClr val="accent1"/>
                </a:solidFill>
                <a:cs typeface="+mn-ea"/>
                <a:sym typeface="+mn-lt"/>
              </a:rPr>
              <a:t>IP</a:t>
            </a:r>
            <a:r>
              <a:rPr lang="zh-CN" altLang="en-US" sz="2400" dirty="0">
                <a:solidFill>
                  <a:schemeClr val="accent1"/>
                </a:solidFill>
                <a:cs typeface="+mn-ea"/>
                <a:sym typeface="+mn-lt"/>
              </a:rPr>
              <a:t>地址和</a:t>
            </a:r>
            <a:r>
              <a:rPr lang="en-US" altLang="zh-CN" sz="2400" dirty="0">
                <a:solidFill>
                  <a:schemeClr val="accent1"/>
                </a:solidFill>
                <a:cs typeface="+mn-ea"/>
                <a:sym typeface="+mn-lt"/>
              </a:rPr>
              <a:t>MAC</a:t>
            </a:r>
            <a:r>
              <a:rPr lang="zh-CN" altLang="en-US" sz="2400" dirty="0">
                <a:solidFill>
                  <a:schemeClr val="accent1"/>
                </a:solidFill>
                <a:cs typeface="+mn-ea"/>
                <a:sym typeface="+mn-lt"/>
              </a:rPr>
              <a:t>地址的映射关系，一般</a:t>
            </a:r>
            <a:r>
              <a:rPr lang="en-US" altLang="zh-CN" sz="2400" dirty="0">
                <a:solidFill>
                  <a:schemeClr val="accent1"/>
                </a:solidFill>
                <a:cs typeface="+mn-ea"/>
                <a:sym typeface="+mn-lt"/>
              </a:rPr>
              <a:t>ARP</a:t>
            </a:r>
            <a:r>
              <a:rPr lang="zh-CN" altLang="en-US" sz="2400" dirty="0">
                <a:solidFill>
                  <a:schemeClr val="accent1"/>
                </a:solidFill>
                <a:cs typeface="+mn-ea"/>
                <a:sym typeface="+mn-lt"/>
              </a:rPr>
              <a:t>表项包括动态</a:t>
            </a:r>
            <a:r>
              <a:rPr lang="en-US" altLang="zh-CN" sz="2400" dirty="0">
                <a:solidFill>
                  <a:schemeClr val="accent1"/>
                </a:solidFill>
                <a:cs typeface="+mn-ea"/>
                <a:sym typeface="+mn-lt"/>
              </a:rPr>
              <a:t>ARP</a:t>
            </a:r>
            <a:r>
              <a:rPr lang="zh-CN" altLang="en-US" sz="2400" dirty="0">
                <a:solidFill>
                  <a:schemeClr val="accent1"/>
                </a:solidFill>
                <a:cs typeface="+mn-ea"/>
                <a:sym typeface="+mn-lt"/>
              </a:rPr>
              <a:t>表项和静态</a:t>
            </a:r>
            <a:r>
              <a:rPr lang="en-US" altLang="zh-CN" sz="2400" dirty="0">
                <a:solidFill>
                  <a:schemeClr val="accent1"/>
                </a:solidFill>
                <a:cs typeface="+mn-ea"/>
                <a:sym typeface="+mn-lt"/>
              </a:rPr>
              <a:t>ARP</a:t>
            </a:r>
            <a:r>
              <a:rPr lang="zh-CN" altLang="en-US" sz="2400" dirty="0">
                <a:solidFill>
                  <a:schemeClr val="accent1"/>
                </a:solidFill>
                <a:cs typeface="+mn-ea"/>
                <a:sym typeface="+mn-lt"/>
              </a:rPr>
              <a:t>表项。</a:t>
            </a:r>
            <a:endParaRPr lang="en-US" altLang="zh-CN"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FB9C85CE-BDE9-731C-BE5B-C29F459E543A}"/>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372E3B49-8F03-84F9-BA96-ACC88CF1B26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D5111A2-B93F-EC3B-A970-1AA18A329CA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131</a:t>
            </a:fld>
            <a:endParaRPr lang="en-US">
              <a:cs typeface="+mn-ea"/>
              <a:sym typeface="+mn-lt"/>
            </a:endParaRPr>
          </a:p>
        </p:txBody>
      </p:sp>
      <p:grpSp>
        <p:nvGrpSpPr>
          <p:cNvPr id="8" name="组合 7">
            <a:extLst>
              <a:ext uri="{FF2B5EF4-FFF2-40B4-BE49-F238E27FC236}">
                <a16:creationId xmlns:a16="http://schemas.microsoft.com/office/drawing/2014/main" id="{D67A0A41-C7BF-08AF-9F75-D61FE57A621E}"/>
              </a:ext>
            </a:extLst>
          </p:cNvPr>
          <p:cNvGrpSpPr/>
          <p:nvPr/>
        </p:nvGrpSpPr>
        <p:grpSpPr>
          <a:xfrm>
            <a:off x="3390796" y="3818681"/>
            <a:ext cx="5855088" cy="1526726"/>
            <a:chOff x="3390796" y="4741790"/>
            <a:chExt cx="5855088" cy="1526726"/>
          </a:xfrm>
        </p:grpSpPr>
        <p:pic>
          <p:nvPicPr>
            <p:cNvPr id="9" name="图形 8">
              <a:extLst>
                <a:ext uri="{FF2B5EF4-FFF2-40B4-BE49-F238E27FC236}">
                  <a16:creationId xmlns:a16="http://schemas.microsoft.com/office/drawing/2014/main" id="{E29D260A-0FC2-EC1B-AEE8-87C1221A4C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0796" y="4779469"/>
              <a:ext cx="815181" cy="617209"/>
            </a:xfrm>
            <a:prstGeom prst="rect">
              <a:avLst/>
            </a:prstGeom>
          </p:spPr>
        </p:pic>
        <p:pic>
          <p:nvPicPr>
            <p:cNvPr id="10" name="图形 9">
              <a:extLst>
                <a:ext uri="{FF2B5EF4-FFF2-40B4-BE49-F238E27FC236}">
                  <a16:creationId xmlns:a16="http://schemas.microsoft.com/office/drawing/2014/main" id="{9CEF5937-A445-DA65-D866-AF419C16D4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9962" y="4785627"/>
              <a:ext cx="815181" cy="617209"/>
            </a:xfrm>
            <a:prstGeom prst="rect">
              <a:avLst/>
            </a:prstGeom>
          </p:spPr>
        </p:pic>
        <p:pic>
          <p:nvPicPr>
            <p:cNvPr id="11" name="图形 10">
              <a:extLst>
                <a:ext uri="{FF2B5EF4-FFF2-40B4-BE49-F238E27FC236}">
                  <a16:creationId xmlns:a16="http://schemas.microsoft.com/office/drawing/2014/main" id="{A621B8D3-D221-6B4C-211C-509CD3CF21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8606" y="4741790"/>
              <a:ext cx="698726" cy="698726"/>
            </a:xfrm>
            <a:prstGeom prst="rect">
              <a:avLst/>
            </a:prstGeom>
          </p:spPr>
        </p:pic>
        <p:cxnSp>
          <p:nvCxnSpPr>
            <p:cNvPr id="12" name="直接连接符 11">
              <a:extLst>
                <a:ext uri="{FF2B5EF4-FFF2-40B4-BE49-F238E27FC236}">
                  <a16:creationId xmlns:a16="http://schemas.microsoft.com/office/drawing/2014/main" id="{C3FE7352-AD53-BB19-C345-9C13057F9E3E}"/>
                </a:ext>
              </a:extLst>
            </p:cNvPr>
            <p:cNvCxnSpPr>
              <a:stCxn id="9" idx="3"/>
              <a:endCxn id="11" idx="1"/>
            </p:cNvCxnSpPr>
            <p:nvPr/>
          </p:nvCxnSpPr>
          <p:spPr>
            <a:xfrm>
              <a:off x="4205977" y="5088074"/>
              <a:ext cx="1422629" cy="3079"/>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直接连接符 12">
              <a:extLst>
                <a:ext uri="{FF2B5EF4-FFF2-40B4-BE49-F238E27FC236}">
                  <a16:creationId xmlns:a16="http://schemas.microsoft.com/office/drawing/2014/main" id="{F0E25E12-F75A-5634-35A7-845B75D5CB9F}"/>
                </a:ext>
              </a:extLst>
            </p:cNvPr>
            <p:cNvCxnSpPr>
              <a:stCxn id="11" idx="3"/>
              <a:endCxn id="10" idx="1"/>
            </p:cNvCxnSpPr>
            <p:nvPr/>
          </p:nvCxnSpPr>
          <p:spPr>
            <a:xfrm>
              <a:off x="6327332" y="5091153"/>
              <a:ext cx="1422630" cy="3079"/>
            </a:xfrm>
            <a:prstGeom prst="line">
              <a:avLst/>
            </a:prstGeom>
          </p:spPr>
          <p:style>
            <a:lnRef idx="3">
              <a:schemeClr val="accent4"/>
            </a:lnRef>
            <a:fillRef idx="0">
              <a:schemeClr val="accent4"/>
            </a:fillRef>
            <a:effectRef idx="2">
              <a:schemeClr val="accent4"/>
            </a:effectRef>
            <a:fontRef idx="minor">
              <a:schemeClr val="tx1"/>
            </a:fontRef>
          </p:style>
        </p:cxnSp>
        <p:sp>
          <p:nvSpPr>
            <p:cNvPr id="14" name="文本框 13">
              <a:extLst>
                <a:ext uri="{FF2B5EF4-FFF2-40B4-BE49-F238E27FC236}">
                  <a16:creationId xmlns:a16="http://schemas.microsoft.com/office/drawing/2014/main" id="{AAD48379-BCFB-D6B0-1161-1E2725351053}"/>
                </a:ext>
              </a:extLst>
            </p:cNvPr>
            <p:cNvSpPr txBox="1"/>
            <p:nvPr/>
          </p:nvSpPr>
          <p:spPr>
            <a:xfrm>
              <a:off x="3390796" y="5424374"/>
              <a:ext cx="1495922" cy="844142"/>
            </a:xfrm>
            <a:prstGeom prst="rect">
              <a:avLst/>
            </a:prstGeom>
            <a:noFill/>
          </p:spPr>
          <p:txBody>
            <a:bodyPr wrap="none" rtlCol="0">
              <a:spAutoFit/>
            </a:bodyPr>
            <a:lstStyle/>
            <a:p>
              <a:pPr>
                <a:lnSpc>
                  <a:spcPct val="120000"/>
                </a:lnSpc>
              </a:pPr>
              <a:r>
                <a:rPr lang="en-US" altLang="zh-CN" sz="1400" dirty="0">
                  <a:cs typeface="+mn-ea"/>
                  <a:sym typeface="+mn-lt"/>
                </a:rPr>
                <a:t>Host-1</a:t>
              </a:r>
            </a:p>
            <a:p>
              <a:pPr>
                <a:lnSpc>
                  <a:spcPct val="120000"/>
                </a:lnSpc>
              </a:pPr>
              <a:r>
                <a:rPr lang="en-US" altLang="zh-CN" sz="1400" dirty="0">
                  <a:cs typeface="+mn-ea"/>
                  <a:sym typeface="+mn-lt"/>
                </a:rPr>
                <a:t>172.16.1.10/16</a:t>
              </a:r>
            </a:p>
            <a:p>
              <a:pPr>
                <a:lnSpc>
                  <a:spcPct val="120000"/>
                </a:lnSpc>
              </a:pPr>
              <a:r>
                <a:rPr lang="en-US" altLang="zh-CN" sz="1400" dirty="0">
                  <a:cs typeface="+mn-ea"/>
                  <a:sym typeface="+mn-lt"/>
                </a:rPr>
                <a:t>0025-9301-0001</a:t>
              </a:r>
              <a:endParaRPr lang="zh-CN" altLang="en-US" sz="1400" dirty="0">
                <a:cs typeface="+mn-ea"/>
                <a:sym typeface="+mn-lt"/>
              </a:endParaRPr>
            </a:p>
          </p:txBody>
        </p:sp>
        <p:sp>
          <p:nvSpPr>
            <p:cNvPr id="15" name="文本框 14">
              <a:extLst>
                <a:ext uri="{FF2B5EF4-FFF2-40B4-BE49-F238E27FC236}">
                  <a16:creationId xmlns:a16="http://schemas.microsoft.com/office/drawing/2014/main" id="{864032B8-813C-33C5-98E8-DBD7000A1B08}"/>
                </a:ext>
              </a:extLst>
            </p:cNvPr>
            <p:cNvSpPr txBox="1"/>
            <p:nvPr/>
          </p:nvSpPr>
          <p:spPr>
            <a:xfrm>
              <a:off x="7749962" y="5424374"/>
              <a:ext cx="1495922" cy="844142"/>
            </a:xfrm>
            <a:prstGeom prst="rect">
              <a:avLst/>
            </a:prstGeom>
            <a:noFill/>
          </p:spPr>
          <p:txBody>
            <a:bodyPr wrap="none" rtlCol="0">
              <a:spAutoFit/>
            </a:bodyPr>
            <a:lstStyle/>
            <a:p>
              <a:pPr>
                <a:lnSpc>
                  <a:spcPct val="120000"/>
                </a:lnSpc>
              </a:pPr>
              <a:r>
                <a:rPr lang="en-US" altLang="zh-CN" sz="1400" dirty="0">
                  <a:cs typeface="+mn-ea"/>
                  <a:sym typeface="+mn-lt"/>
                </a:rPr>
                <a:t>Host-2</a:t>
              </a:r>
            </a:p>
            <a:p>
              <a:pPr>
                <a:lnSpc>
                  <a:spcPct val="120000"/>
                </a:lnSpc>
              </a:pPr>
              <a:r>
                <a:rPr lang="en-US" altLang="zh-CN" sz="1400" dirty="0">
                  <a:cs typeface="+mn-ea"/>
                  <a:sym typeface="+mn-lt"/>
                </a:rPr>
                <a:t>172.16.1.20</a:t>
              </a:r>
            </a:p>
            <a:p>
              <a:pPr>
                <a:lnSpc>
                  <a:spcPct val="120000"/>
                </a:lnSpc>
              </a:pPr>
              <a:r>
                <a:rPr lang="en-US" altLang="zh-CN" sz="1400" dirty="0">
                  <a:cs typeface="+mn-ea"/>
                  <a:sym typeface="+mn-lt"/>
                </a:rPr>
                <a:t>0025-9301-0002</a:t>
              </a:r>
              <a:endParaRPr lang="zh-CN" altLang="en-US" sz="1400" dirty="0">
                <a:cs typeface="+mn-ea"/>
                <a:sym typeface="+mn-lt"/>
              </a:endParaRPr>
            </a:p>
          </p:txBody>
        </p:sp>
      </p:grpSp>
      <p:graphicFrame>
        <p:nvGraphicFramePr>
          <p:cNvPr id="16" name="表格 19">
            <a:extLst>
              <a:ext uri="{FF2B5EF4-FFF2-40B4-BE49-F238E27FC236}">
                <a16:creationId xmlns:a16="http://schemas.microsoft.com/office/drawing/2014/main" id="{07A11718-F419-5207-AA22-7B259EDD2087}"/>
              </a:ext>
            </a:extLst>
          </p:cNvPr>
          <p:cNvGraphicFramePr>
            <a:graphicFrameLocks noGrp="1"/>
          </p:cNvGraphicFramePr>
          <p:nvPr>
            <p:extLst>
              <p:ext uri="{D42A27DB-BD31-4B8C-83A1-F6EECF244321}">
                <p14:modId xmlns:p14="http://schemas.microsoft.com/office/powerpoint/2010/main" val="1678253812"/>
              </p:ext>
            </p:extLst>
          </p:nvPr>
        </p:nvGraphicFramePr>
        <p:xfrm>
          <a:off x="509993" y="3883949"/>
          <a:ext cx="2646863" cy="649288"/>
        </p:xfrm>
        <a:graphic>
          <a:graphicData uri="http://schemas.openxmlformats.org/drawingml/2006/table">
            <a:tbl>
              <a:tblPr firstRow="1" bandRow="1">
                <a:tableStyleId>{5C22544A-7EE6-4342-B048-85BDC9FD1C3A}</a:tableStyleId>
              </a:tblPr>
              <a:tblGrid>
                <a:gridCol w="1144634">
                  <a:extLst>
                    <a:ext uri="{9D8B030D-6E8A-4147-A177-3AD203B41FA5}">
                      <a16:colId xmlns:a16="http://schemas.microsoft.com/office/drawing/2014/main" val="2950161758"/>
                    </a:ext>
                  </a:extLst>
                </a:gridCol>
                <a:gridCol w="1502229">
                  <a:extLst>
                    <a:ext uri="{9D8B030D-6E8A-4147-A177-3AD203B41FA5}">
                      <a16:colId xmlns:a16="http://schemas.microsoft.com/office/drawing/2014/main" val="295007358"/>
                    </a:ext>
                  </a:extLst>
                </a:gridCol>
              </a:tblGrid>
              <a:tr h="137161">
                <a:tc>
                  <a:txBody>
                    <a:bodyPr/>
                    <a:lstStyle/>
                    <a:p>
                      <a:pPr algn="ctr">
                        <a:lnSpc>
                          <a:spcPct val="120000"/>
                        </a:lnSpc>
                        <a:spcBef>
                          <a:spcPts val="0"/>
                        </a:spcBef>
                        <a:spcAft>
                          <a:spcPts val="0"/>
                        </a:spcAft>
                      </a:pPr>
                      <a:r>
                        <a:rPr lang="en-US" altLang="zh-CN" sz="1400" dirty="0">
                          <a:latin typeface="+mn-lt"/>
                          <a:ea typeface="+mn-ea"/>
                          <a:cs typeface="+mn-ea"/>
                          <a:sym typeface="+mn-lt"/>
                        </a:rPr>
                        <a:t>IP</a:t>
                      </a:r>
                      <a:r>
                        <a:rPr lang="zh-CN" altLang="en-US" sz="1400" dirty="0">
                          <a:latin typeface="+mn-lt"/>
                          <a:ea typeface="+mn-ea"/>
                          <a:cs typeface="+mn-ea"/>
                          <a:sym typeface="+mn-lt"/>
                        </a:rPr>
                        <a:t>地址</a:t>
                      </a:r>
                    </a:p>
                  </a:txBody>
                  <a:tcPr/>
                </a:tc>
                <a:tc>
                  <a:txBody>
                    <a:bodyPr/>
                    <a:lstStyle/>
                    <a:p>
                      <a:pPr algn="ctr">
                        <a:lnSpc>
                          <a:spcPct val="120000"/>
                        </a:lnSpc>
                        <a:spcBef>
                          <a:spcPts val="0"/>
                        </a:spcBef>
                        <a:spcAft>
                          <a:spcPts val="0"/>
                        </a:spcAft>
                      </a:pPr>
                      <a:r>
                        <a:rPr lang="en-US" altLang="zh-CN" sz="1400" dirty="0">
                          <a:latin typeface="+mn-lt"/>
                          <a:ea typeface="+mn-ea"/>
                          <a:cs typeface="+mn-ea"/>
                          <a:sym typeface="+mn-lt"/>
                        </a:rPr>
                        <a:t>MAC</a:t>
                      </a:r>
                      <a:r>
                        <a:rPr lang="zh-CN" altLang="en-US" sz="1400" dirty="0">
                          <a:latin typeface="+mn-lt"/>
                          <a:ea typeface="+mn-ea"/>
                          <a:cs typeface="+mn-ea"/>
                          <a:sym typeface="+mn-lt"/>
                        </a:rPr>
                        <a:t>地址</a:t>
                      </a:r>
                    </a:p>
                  </a:txBody>
                  <a:tcPr/>
                </a:tc>
                <a:extLst>
                  <a:ext uri="{0D108BD9-81ED-4DB2-BD59-A6C34878D82A}">
                    <a16:rowId xmlns:a16="http://schemas.microsoft.com/office/drawing/2014/main" val="397632214"/>
                  </a:ext>
                </a:extLst>
              </a:tr>
              <a:tr h="137161">
                <a:tc>
                  <a:txBody>
                    <a:bodyPr/>
                    <a:lstStyle/>
                    <a:p>
                      <a:pPr algn="ctr">
                        <a:lnSpc>
                          <a:spcPct val="120000"/>
                        </a:lnSpc>
                        <a:spcBef>
                          <a:spcPts val="0"/>
                        </a:spcBef>
                        <a:spcAft>
                          <a:spcPts val="0"/>
                        </a:spcAft>
                      </a:pPr>
                      <a:r>
                        <a:rPr lang="en-US" altLang="zh-CN" sz="1400" dirty="0">
                          <a:latin typeface="+mn-lt"/>
                          <a:ea typeface="+mn-ea"/>
                          <a:cs typeface="+mn-ea"/>
                          <a:sym typeface="+mn-lt"/>
                        </a:rPr>
                        <a:t>172.16.1.20</a:t>
                      </a:r>
                      <a:endParaRPr lang="zh-CN" altLang="en-US" sz="14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1400" dirty="0">
                          <a:latin typeface="+mn-lt"/>
                          <a:ea typeface="+mn-ea"/>
                          <a:cs typeface="+mn-ea"/>
                          <a:sym typeface="+mn-lt"/>
                        </a:rPr>
                        <a:t>0025-9301-0002</a:t>
                      </a:r>
                      <a:endParaRPr lang="zh-CN" altLang="en-US" sz="1400" dirty="0">
                        <a:latin typeface="+mn-lt"/>
                        <a:ea typeface="+mn-ea"/>
                        <a:cs typeface="+mn-ea"/>
                        <a:sym typeface="+mn-lt"/>
                      </a:endParaRPr>
                    </a:p>
                  </a:txBody>
                  <a:tcPr/>
                </a:tc>
                <a:extLst>
                  <a:ext uri="{0D108BD9-81ED-4DB2-BD59-A6C34878D82A}">
                    <a16:rowId xmlns:a16="http://schemas.microsoft.com/office/drawing/2014/main" val="3366455020"/>
                  </a:ext>
                </a:extLst>
              </a:tr>
            </a:tbl>
          </a:graphicData>
        </a:graphic>
      </p:graphicFrame>
      <p:sp>
        <p:nvSpPr>
          <p:cNvPr id="17" name="文本框 16">
            <a:extLst>
              <a:ext uri="{FF2B5EF4-FFF2-40B4-BE49-F238E27FC236}">
                <a16:creationId xmlns:a16="http://schemas.microsoft.com/office/drawing/2014/main" id="{648FC4E5-40DA-A372-690D-5D93B4B70D65}"/>
              </a:ext>
            </a:extLst>
          </p:cNvPr>
          <p:cNvSpPr txBox="1"/>
          <p:nvPr/>
        </p:nvSpPr>
        <p:spPr>
          <a:xfrm>
            <a:off x="1466176" y="3606735"/>
            <a:ext cx="734496" cy="328551"/>
          </a:xfrm>
          <a:prstGeom prst="rect">
            <a:avLst/>
          </a:prstGeom>
          <a:noFill/>
        </p:spPr>
        <p:txBody>
          <a:bodyPr wrap="none" rtlCol="0">
            <a:spAutoFit/>
          </a:bodyPr>
          <a:lstStyle/>
          <a:p>
            <a:pPr>
              <a:lnSpc>
                <a:spcPct val="120000"/>
              </a:lnSpc>
            </a:pPr>
            <a:r>
              <a:rPr lang="en-US" altLang="zh-CN" sz="1400" dirty="0">
                <a:cs typeface="+mn-ea"/>
                <a:sym typeface="+mn-lt"/>
              </a:rPr>
              <a:t>ARP</a:t>
            </a:r>
            <a:r>
              <a:rPr lang="zh-CN" altLang="en-US" sz="1400" dirty="0">
                <a:cs typeface="+mn-ea"/>
                <a:sym typeface="+mn-lt"/>
              </a:rPr>
              <a:t>表</a:t>
            </a:r>
          </a:p>
        </p:txBody>
      </p:sp>
      <p:graphicFrame>
        <p:nvGraphicFramePr>
          <p:cNvPr id="18" name="表格 19">
            <a:extLst>
              <a:ext uri="{FF2B5EF4-FFF2-40B4-BE49-F238E27FC236}">
                <a16:creationId xmlns:a16="http://schemas.microsoft.com/office/drawing/2014/main" id="{328CE3A1-F736-2899-8E34-F801F7373447}"/>
              </a:ext>
            </a:extLst>
          </p:cNvPr>
          <p:cNvGraphicFramePr>
            <a:graphicFrameLocks noGrp="1"/>
          </p:cNvGraphicFramePr>
          <p:nvPr>
            <p:extLst>
              <p:ext uri="{D42A27DB-BD31-4B8C-83A1-F6EECF244321}">
                <p14:modId xmlns:p14="http://schemas.microsoft.com/office/powerpoint/2010/main" val="1547531567"/>
              </p:ext>
            </p:extLst>
          </p:nvPr>
        </p:nvGraphicFramePr>
        <p:xfrm>
          <a:off x="8799082" y="3883949"/>
          <a:ext cx="2646863" cy="649288"/>
        </p:xfrm>
        <a:graphic>
          <a:graphicData uri="http://schemas.openxmlformats.org/drawingml/2006/table">
            <a:tbl>
              <a:tblPr firstRow="1" bandRow="1">
                <a:tableStyleId>{5C22544A-7EE6-4342-B048-85BDC9FD1C3A}</a:tableStyleId>
              </a:tblPr>
              <a:tblGrid>
                <a:gridCol w="1144634">
                  <a:extLst>
                    <a:ext uri="{9D8B030D-6E8A-4147-A177-3AD203B41FA5}">
                      <a16:colId xmlns:a16="http://schemas.microsoft.com/office/drawing/2014/main" val="2950161758"/>
                    </a:ext>
                  </a:extLst>
                </a:gridCol>
                <a:gridCol w="1502229">
                  <a:extLst>
                    <a:ext uri="{9D8B030D-6E8A-4147-A177-3AD203B41FA5}">
                      <a16:colId xmlns:a16="http://schemas.microsoft.com/office/drawing/2014/main" val="295007358"/>
                    </a:ext>
                  </a:extLst>
                </a:gridCol>
              </a:tblGrid>
              <a:tr h="137161">
                <a:tc>
                  <a:txBody>
                    <a:bodyPr/>
                    <a:lstStyle/>
                    <a:p>
                      <a:pPr algn="ctr">
                        <a:lnSpc>
                          <a:spcPct val="120000"/>
                        </a:lnSpc>
                        <a:spcBef>
                          <a:spcPts val="0"/>
                        </a:spcBef>
                        <a:spcAft>
                          <a:spcPts val="0"/>
                        </a:spcAft>
                      </a:pPr>
                      <a:r>
                        <a:rPr lang="en-US" altLang="zh-CN" sz="1400" dirty="0">
                          <a:latin typeface="+mn-lt"/>
                          <a:ea typeface="+mn-ea"/>
                          <a:cs typeface="+mn-ea"/>
                          <a:sym typeface="+mn-lt"/>
                        </a:rPr>
                        <a:t>IP</a:t>
                      </a:r>
                      <a:r>
                        <a:rPr lang="zh-CN" altLang="en-US" sz="1400" dirty="0">
                          <a:latin typeface="+mn-lt"/>
                          <a:ea typeface="+mn-ea"/>
                          <a:cs typeface="+mn-ea"/>
                          <a:sym typeface="+mn-lt"/>
                        </a:rPr>
                        <a:t>地址</a:t>
                      </a:r>
                    </a:p>
                  </a:txBody>
                  <a:tcPr/>
                </a:tc>
                <a:tc>
                  <a:txBody>
                    <a:bodyPr/>
                    <a:lstStyle/>
                    <a:p>
                      <a:pPr algn="ctr">
                        <a:lnSpc>
                          <a:spcPct val="120000"/>
                        </a:lnSpc>
                        <a:spcBef>
                          <a:spcPts val="0"/>
                        </a:spcBef>
                        <a:spcAft>
                          <a:spcPts val="0"/>
                        </a:spcAft>
                      </a:pPr>
                      <a:r>
                        <a:rPr lang="en-US" altLang="zh-CN" sz="1400" dirty="0">
                          <a:latin typeface="+mn-lt"/>
                          <a:ea typeface="+mn-ea"/>
                          <a:cs typeface="+mn-ea"/>
                          <a:sym typeface="+mn-lt"/>
                        </a:rPr>
                        <a:t>MAC</a:t>
                      </a:r>
                      <a:r>
                        <a:rPr lang="zh-CN" altLang="en-US" sz="1400" dirty="0">
                          <a:latin typeface="+mn-lt"/>
                          <a:ea typeface="+mn-ea"/>
                          <a:cs typeface="+mn-ea"/>
                          <a:sym typeface="+mn-lt"/>
                        </a:rPr>
                        <a:t>地址</a:t>
                      </a:r>
                    </a:p>
                  </a:txBody>
                  <a:tcPr/>
                </a:tc>
                <a:extLst>
                  <a:ext uri="{0D108BD9-81ED-4DB2-BD59-A6C34878D82A}">
                    <a16:rowId xmlns:a16="http://schemas.microsoft.com/office/drawing/2014/main" val="397632214"/>
                  </a:ext>
                </a:extLst>
              </a:tr>
              <a:tr h="137161">
                <a:tc>
                  <a:txBody>
                    <a:bodyPr/>
                    <a:lstStyle/>
                    <a:p>
                      <a:pPr algn="ctr">
                        <a:lnSpc>
                          <a:spcPct val="120000"/>
                        </a:lnSpc>
                        <a:spcBef>
                          <a:spcPts val="0"/>
                        </a:spcBef>
                        <a:spcAft>
                          <a:spcPts val="0"/>
                        </a:spcAft>
                      </a:pPr>
                      <a:r>
                        <a:rPr lang="en-US" altLang="zh-CN" sz="1400" dirty="0">
                          <a:latin typeface="+mn-lt"/>
                          <a:ea typeface="+mn-ea"/>
                          <a:cs typeface="+mn-ea"/>
                          <a:sym typeface="+mn-lt"/>
                        </a:rPr>
                        <a:t>172.16.1.10</a:t>
                      </a:r>
                      <a:endParaRPr lang="zh-CN" altLang="en-US" sz="14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1400" dirty="0">
                          <a:latin typeface="+mn-lt"/>
                          <a:ea typeface="+mn-ea"/>
                          <a:cs typeface="+mn-ea"/>
                          <a:sym typeface="+mn-lt"/>
                        </a:rPr>
                        <a:t>0025-9301-0001</a:t>
                      </a:r>
                      <a:endParaRPr lang="zh-CN" altLang="en-US" sz="1400" dirty="0">
                        <a:latin typeface="+mn-lt"/>
                        <a:ea typeface="+mn-ea"/>
                        <a:cs typeface="+mn-ea"/>
                        <a:sym typeface="+mn-lt"/>
                      </a:endParaRPr>
                    </a:p>
                  </a:txBody>
                  <a:tcPr/>
                </a:tc>
                <a:extLst>
                  <a:ext uri="{0D108BD9-81ED-4DB2-BD59-A6C34878D82A}">
                    <a16:rowId xmlns:a16="http://schemas.microsoft.com/office/drawing/2014/main" val="3366455020"/>
                  </a:ext>
                </a:extLst>
              </a:tr>
            </a:tbl>
          </a:graphicData>
        </a:graphic>
      </p:graphicFrame>
      <p:sp>
        <p:nvSpPr>
          <p:cNvPr id="19" name="文本框 18">
            <a:extLst>
              <a:ext uri="{FF2B5EF4-FFF2-40B4-BE49-F238E27FC236}">
                <a16:creationId xmlns:a16="http://schemas.microsoft.com/office/drawing/2014/main" id="{C59A0C6F-744A-C4A8-EA47-C69FEB8D4625}"/>
              </a:ext>
            </a:extLst>
          </p:cNvPr>
          <p:cNvSpPr txBox="1"/>
          <p:nvPr/>
        </p:nvSpPr>
        <p:spPr>
          <a:xfrm>
            <a:off x="9755265" y="3606735"/>
            <a:ext cx="734496" cy="328551"/>
          </a:xfrm>
          <a:prstGeom prst="rect">
            <a:avLst/>
          </a:prstGeom>
          <a:noFill/>
        </p:spPr>
        <p:txBody>
          <a:bodyPr wrap="none" rtlCol="0">
            <a:spAutoFit/>
          </a:bodyPr>
          <a:lstStyle/>
          <a:p>
            <a:pPr>
              <a:lnSpc>
                <a:spcPct val="120000"/>
              </a:lnSpc>
            </a:pPr>
            <a:r>
              <a:rPr lang="en-US" altLang="zh-CN" sz="1400" dirty="0">
                <a:cs typeface="+mn-ea"/>
                <a:sym typeface="+mn-lt"/>
              </a:rPr>
              <a:t>ARP</a:t>
            </a:r>
            <a:r>
              <a:rPr lang="zh-CN" altLang="en-US" sz="1400" dirty="0">
                <a:cs typeface="+mn-ea"/>
                <a:sym typeface="+mn-lt"/>
              </a:rPr>
              <a:t>表</a:t>
            </a:r>
          </a:p>
        </p:txBody>
      </p:sp>
    </p:spTree>
    <p:custDataLst>
      <p:tags r:id="rId1"/>
    </p:custDataLst>
    <p:extLst>
      <p:ext uri="{BB962C8B-B14F-4D97-AF65-F5344CB8AC3E}">
        <p14:creationId xmlns:p14="http://schemas.microsoft.com/office/powerpoint/2010/main" val="15141610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A75D6-0575-4250-71AB-0C81268DBB5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ARP</a:t>
            </a:r>
            <a:r>
              <a:rPr lang="zh-CN" altLang="en-US" sz="3200" dirty="0">
                <a:latin typeface="+mn-lt"/>
                <a:ea typeface="+mn-ea"/>
                <a:cs typeface="+mn-ea"/>
                <a:sym typeface="+mn-lt"/>
              </a:rPr>
              <a:t>协议的工作原理</a:t>
            </a:r>
          </a:p>
        </p:txBody>
      </p:sp>
      <p:sp>
        <p:nvSpPr>
          <p:cNvPr id="4" name="日期占位符 3">
            <a:extLst>
              <a:ext uri="{FF2B5EF4-FFF2-40B4-BE49-F238E27FC236}">
                <a16:creationId xmlns:a16="http://schemas.microsoft.com/office/drawing/2014/main" id="{D3C4DD9F-749F-3816-E287-8736805908F6}"/>
              </a:ext>
            </a:extLst>
          </p:cNvPr>
          <p:cNvSpPr>
            <a:spLocks noGrp="1"/>
          </p:cNvSpPr>
          <p:nvPr>
            <p:ph type="dt" sz="half" idx="10"/>
          </p:nvPr>
        </p:nvSpPr>
        <p:spPr/>
        <p:txBody>
          <a:bodyPr/>
          <a:lstStyle/>
          <a:p>
            <a:pPr>
              <a:lnSpc>
                <a:spcPct val="120000"/>
              </a:lnSpc>
            </a:pPr>
            <a:fld id="{96F88BD8-F15E-4EBA-A2C5-F5911367AC18}"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1CE98FEE-A032-365B-02FE-0F8E15FCED1B}"/>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2514D5B3-1AED-233A-70CD-FA29699ECC08}"/>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132</a:t>
            </a:fld>
            <a:endParaRPr lang="en-US">
              <a:cs typeface="+mn-ea"/>
              <a:sym typeface="+mn-lt"/>
            </a:endParaRPr>
          </a:p>
        </p:txBody>
      </p:sp>
      <p:grpSp>
        <p:nvGrpSpPr>
          <p:cNvPr id="51" name="组合 50">
            <a:extLst>
              <a:ext uri="{FF2B5EF4-FFF2-40B4-BE49-F238E27FC236}">
                <a16:creationId xmlns:a16="http://schemas.microsoft.com/office/drawing/2014/main" id="{D56D1F0F-D296-8056-41F7-4FB353D1ABA5}"/>
              </a:ext>
            </a:extLst>
          </p:cNvPr>
          <p:cNvGrpSpPr/>
          <p:nvPr/>
        </p:nvGrpSpPr>
        <p:grpSpPr>
          <a:xfrm>
            <a:off x="3229558" y="1154530"/>
            <a:ext cx="8100299" cy="2502057"/>
            <a:chOff x="1030638" y="1154530"/>
            <a:chExt cx="8100299" cy="2502057"/>
          </a:xfrm>
        </p:grpSpPr>
        <p:pic>
          <p:nvPicPr>
            <p:cNvPr id="7" name="图形 6">
              <a:extLst>
                <a:ext uri="{FF2B5EF4-FFF2-40B4-BE49-F238E27FC236}">
                  <a16:creationId xmlns:a16="http://schemas.microsoft.com/office/drawing/2014/main" id="{CA9A89A0-8070-8830-01B0-20AC7BD694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196" y="1561188"/>
              <a:ext cx="815181" cy="617209"/>
            </a:xfrm>
            <a:prstGeom prst="rect">
              <a:avLst/>
            </a:prstGeom>
          </p:spPr>
        </p:pic>
        <p:pic>
          <p:nvPicPr>
            <p:cNvPr id="8" name="图形 7">
              <a:extLst>
                <a:ext uri="{FF2B5EF4-FFF2-40B4-BE49-F238E27FC236}">
                  <a16:creationId xmlns:a16="http://schemas.microsoft.com/office/drawing/2014/main" id="{A720C3A7-1F6D-C932-ECCB-7797A59575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10693" y="2678766"/>
              <a:ext cx="815181" cy="617209"/>
            </a:xfrm>
            <a:prstGeom prst="rect">
              <a:avLst/>
            </a:prstGeom>
          </p:spPr>
        </p:pic>
        <p:pic>
          <p:nvPicPr>
            <p:cNvPr id="9" name="图形 8">
              <a:extLst>
                <a:ext uri="{FF2B5EF4-FFF2-40B4-BE49-F238E27FC236}">
                  <a16:creationId xmlns:a16="http://schemas.microsoft.com/office/drawing/2014/main" id="{FDFC0406-95AD-C0DC-EB63-61181DBBBD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6482" y="2678767"/>
              <a:ext cx="815181" cy="617209"/>
            </a:xfrm>
            <a:prstGeom prst="rect">
              <a:avLst/>
            </a:prstGeom>
          </p:spPr>
        </p:pic>
        <p:pic>
          <p:nvPicPr>
            <p:cNvPr id="10" name="图形 9">
              <a:extLst>
                <a:ext uri="{FF2B5EF4-FFF2-40B4-BE49-F238E27FC236}">
                  <a16:creationId xmlns:a16="http://schemas.microsoft.com/office/drawing/2014/main" id="{0CC257DA-171A-46CE-ADA7-C3AEEA1EE9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2271" y="2683494"/>
              <a:ext cx="815181" cy="617209"/>
            </a:xfrm>
            <a:prstGeom prst="rect">
              <a:avLst/>
            </a:prstGeom>
          </p:spPr>
        </p:pic>
        <p:cxnSp>
          <p:nvCxnSpPr>
            <p:cNvPr id="12" name="直接连接符 11">
              <a:extLst>
                <a:ext uri="{FF2B5EF4-FFF2-40B4-BE49-F238E27FC236}">
                  <a16:creationId xmlns:a16="http://schemas.microsoft.com/office/drawing/2014/main" id="{C9469E57-5121-7EC7-CDF0-5D72E73CE52A}"/>
                </a:ext>
              </a:extLst>
            </p:cNvPr>
            <p:cNvCxnSpPr/>
            <p:nvPr/>
          </p:nvCxnSpPr>
          <p:spPr>
            <a:xfrm>
              <a:off x="1257196" y="2460171"/>
              <a:ext cx="7873741"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直接连接符 13">
              <a:extLst>
                <a:ext uri="{FF2B5EF4-FFF2-40B4-BE49-F238E27FC236}">
                  <a16:creationId xmlns:a16="http://schemas.microsoft.com/office/drawing/2014/main" id="{0BC96B77-CB7A-428A-B4C5-4FC4857CA98E}"/>
                </a:ext>
              </a:extLst>
            </p:cNvPr>
            <p:cNvCxnSpPr>
              <a:stCxn id="7" idx="2"/>
            </p:cNvCxnSpPr>
            <p:nvPr/>
          </p:nvCxnSpPr>
          <p:spPr>
            <a:xfrm flipH="1">
              <a:off x="1664786" y="2178397"/>
              <a:ext cx="1" cy="281774"/>
            </a:xfrm>
            <a:prstGeom prst="line">
              <a:avLst/>
            </a:prstGeom>
          </p:spPr>
          <p:style>
            <a:lnRef idx="3">
              <a:schemeClr val="accent4"/>
            </a:lnRef>
            <a:fillRef idx="0">
              <a:schemeClr val="accent4"/>
            </a:fillRef>
            <a:effectRef idx="2">
              <a:schemeClr val="accent4"/>
            </a:effectRef>
            <a:fontRef idx="minor">
              <a:schemeClr val="tx1"/>
            </a:fontRef>
          </p:style>
        </p:cxnSp>
        <p:cxnSp>
          <p:nvCxnSpPr>
            <p:cNvPr id="16" name="直接连接符 15">
              <a:extLst>
                <a:ext uri="{FF2B5EF4-FFF2-40B4-BE49-F238E27FC236}">
                  <a16:creationId xmlns:a16="http://schemas.microsoft.com/office/drawing/2014/main" id="{1DEDE3AB-9E18-E483-8320-B58CEB094554}"/>
                </a:ext>
              </a:extLst>
            </p:cNvPr>
            <p:cNvCxnSpPr>
              <a:cxnSpLocks/>
            </p:cNvCxnSpPr>
            <p:nvPr/>
          </p:nvCxnSpPr>
          <p:spPr>
            <a:xfrm flipH="1" flipV="1">
              <a:off x="4190007" y="2460171"/>
              <a:ext cx="1" cy="223323"/>
            </a:xfrm>
            <a:prstGeom prst="line">
              <a:avLst/>
            </a:prstGeom>
          </p:spPr>
          <p:style>
            <a:lnRef idx="3">
              <a:schemeClr val="accent4"/>
            </a:lnRef>
            <a:fillRef idx="0">
              <a:schemeClr val="accent4"/>
            </a:fillRef>
            <a:effectRef idx="2">
              <a:schemeClr val="accent4"/>
            </a:effectRef>
            <a:fontRef idx="minor">
              <a:schemeClr val="tx1"/>
            </a:fontRef>
          </p:style>
        </p:cxnSp>
        <p:cxnSp>
          <p:nvCxnSpPr>
            <p:cNvPr id="18" name="直接连接符 17">
              <a:extLst>
                <a:ext uri="{FF2B5EF4-FFF2-40B4-BE49-F238E27FC236}">
                  <a16:creationId xmlns:a16="http://schemas.microsoft.com/office/drawing/2014/main" id="{66E6B746-0CD8-CA3D-BF89-69731774EB73}"/>
                </a:ext>
              </a:extLst>
            </p:cNvPr>
            <p:cNvCxnSpPr>
              <a:cxnSpLocks/>
            </p:cNvCxnSpPr>
            <p:nvPr/>
          </p:nvCxnSpPr>
          <p:spPr>
            <a:xfrm flipH="1" flipV="1">
              <a:off x="6354218" y="2460171"/>
              <a:ext cx="1" cy="2185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直接连接符 19">
              <a:extLst>
                <a:ext uri="{FF2B5EF4-FFF2-40B4-BE49-F238E27FC236}">
                  <a16:creationId xmlns:a16="http://schemas.microsoft.com/office/drawing/2014/main" id="{2AD1F894-F702-D4D8-D952-E1CF4CA70F1C}"/>
                </a:ext>
              </a:extLst>
            </p:cNvPr>
            <p:cNvCxnSpPr>
              <a:cxnSpLocks/>
            </p:cNvCxnSpPr>
            <p:nvPr/>
          </p:nvCxnSpPr>
          <p:spPr>
            <a:xfrm flipH="1" flipV="1">
              <a:off x="8518429" y="2460171"/>
              <a:ext cx="1" cy="218595"/>
            </a:xfrm>
            <a:prstGeom prst="line">
              <a:avLst/>
            </a:prstGeom>
          </p:spPr>
          <p:style>
            <a:lnRef idx="3">
              <a:schemeClr val="accent4"/>
            </a:lnRef>
            <a:fillRef idx="0">
              <a:schemeClr val="accent4"/>
            </a:fillRef>
            <a:effectRef idx="2">
              <a:schemeClr val="accent4"/>
            </a:effectRef>
            <a:fontRef idx="minor">
              <a:schemeClr val="tx1"/>
            </a:fontRef>
          </p:style>
        </p:cxnSp>
        <p:sp>
          <p:nvSpPr>
            <p:cNvPr id="21" name="文本框 20">
              <a:extLst>
                <a:ext uri="{FF2B5EF4-FFF2-40B4-BE49-F238E27FC236}">
                  <a16:creationId xmlns:a16="http://schemas.microsoft.com/office/drawing/2014/main" id="{79975A82-CA4A-3535-DDA0-946263233121}"/>
                </a:ext>
              </a:extLst>
            </p:cNvPr>
            <p:cNvSpPr txBox="1"/>
            <p:nvPr/>
          </p:nvSpPr>
          <p:spPr>
            <a:xfrm>
              <a:off x="1030638" y="1224321"/>
              <a:ext cx="1268296" cy="360612"/>
            </a:xfrm>
            <a:prstGeom prst="rect">
              <a:avLst/>
            </a:prstGeom>
            <a:noFill/>
          </p:spPr>
          <p:txBody>
            <a:bodyPr wrap="none" rtlCol="0">
              <a:spAutoFit/>
            </a:bodyPr>
            <a:lstStyle/>
            <a:p>
              <a:pPr>
                <a:lnSpc>
                  <a:spcPct val="120000"/>
                </a:lnSpc>
              </a:pPr>
              <a:r>
                <a:rPr lang="en-US" altLang="zh-CN" sz="1600" dirty="0">
                  <a:cs typeface="+mn-ea"/>
                  <a:sym typeface="+mn-lt"/>
                </a:rPr>
                <a:t>172.16.1.10</a:t>
              </a:r>
              <a:endParaRPr lang="zh-CN" altLang="en-US" sz="1600" dirty="0">
                <a:cs typeface="+mn-ea"/>
                <a:sym typeface="+mn-lt"/>
              </a:endParaRPr>
            </a:p>
          </p:txBody>
        </p:sp>
        <p:sp>
          <p:nvSpPr>
            <p:cNvPr id="22" name="文本框 21">
              <a:extLst>
                <a:ext uri="{FF2B5EF4-FFF2-40B4-BE49-F238E27FC236}">
                  <a16:creationId xmlns:a16="http://schemas.microsoft.com/office/drawing/2014/main" id="{38C8F784-B328-71B0-5E92-577DAF0038F7}"/>
                </a:ext>
              </a:extLst>
            </p:cNvPr>
            <p:cNvSpPr txBox="1"/>
            <p:nvPr/>
          </p:nvSpPr>
          <p:spPr>
            <a:xfrm>
              <a:off x="3460076" y="3295975"/>
              <a:ext cx="1268296" cy="360612"/>
            </a:xfrm>
            <a:prstGeom prst="rect">
              <a:avLst/>
            </a:prstGeom>
            <a:noFill/>
          </p:spPr>
          <p:txBody>
            <a:bodyPr wrap="none" rtlCol="0">
              <a:spAutoFit/>
            </a:bodyPr>
            <a:lstStyle/>
            <a:p>
              <a:pPr>
                <a:lnSpc>
                  <a:spcPct val="120000"/>
                </a:lnSpc>
              </a:pPr>
              <a:r>
                <a:rPr lang="en-US" altLang="zh-CN" sz="1600" dirty="0">
                  <a:cs typeface="+mn-ea"/>
                  <a:sym typeface="+mn-lt"/>
                </a:rPr>
                <a:t>172.16.1.20</a:t>
              </a:r>
              <a:endParaRPr lang="zh-CN" altLang="en-US" sz="1600" dirty="0">
                <a:cs typeface="+mn-ea"/>
                <a:sym typeface="+mn-lt"/>
              </a:endParaRPr>
            </a:p>
          </p:txBody>
        </p:sp>
        <p:sp>
          <p:nvSpPr>
            <p:cNvPr id="23" name="文本框 22">
              <a:extLst>
                <a:ext uri="{FF2B5EF4-FFF2-40B4-BE49-F238E27FC236}">
                  <a16:creationId xmlns:a16="http://schemas.microsoft.com/office/drawing/2014/main" id="{43396198-95B2-3500-FA8B-5EA057FD66C8}"/>
                </a:ext>
              </a:extLst>
            </p:cNvPr>
            <p:cNvSpPr txBox="1"/>
            <p:nvPr/>
          </p:nvSpPr>
          <p:spPr>
            <a:xfrm>
              <a:off x="5619924" y="3295975"/>
              <a:ext cx="1268296" cy="360612"/>
            </a:xfrm>
            <a:prstGeom prst="rect">
              <a:avLst/>
            </a:prstGeom>
            <a:noFill/>
          </p:spPr>
          <p:txBody>
            <a:bodyPr wrap="none" rtlCol="0">
              <a:spAutoFit/>
            </a:bodyPr>
            <a:lstStyle/>
            <a:p>
              <a:pPr>
                <a:lnSpc>
                  <a:spcPct val="120000"/>
                </a:lnSpc>
              </a:pPr>
              <a:r>
                <a:rPr lang="en-US" altLang="zh-CN" sz="1600" dirty="0">
                  <a:cs typeface="+mn-ea"/>
                  <a:sym typeface="+mn-lt"/>
                </a:rPr>
                <a:t>172.16.1.30</a:t>
              </a:r>
              <a:endParaRPr lang="zh-CN" altLang="en-US" sz="1600" dirty="0">
                <a:cs typeface="+mn-ea"/>
                <a:sym typeface="+mn-lt"/>
              </a:endParaRPr>
            </a:p>
          </p:txBody>
        </p:sp>
        <p:sp>
          <p:nvSpPr>
            <p:cNvPr id="24" name="文本框 23">
              <a:extLst>
                <a:ext uri="{FF2B5EF4-FFF2-40B4-BE49-F238E27FC236}">
                  <a16:creationId xmlns:a16="http://schemas.microsoft.com/office/drawing/2014/main" id="{F0B81583-5DE6-E259-C62F-3031E6D1C834}"/>
                </a:ext>
              </a:extLst>
            </p:cNvPr>
            <p:cNvSpPr txBox="1"/>
            <p:nvPr/>
          </p:nvSpPr>
          <p:spPr>
            <a:xfrm>
              <a:off x="7784135" y="3295975"/>
              <a:ext cx="1268296" cy="360612"/>
            </a:xfrm>
            <a:prstGeom prst="rect">
              <a:avLst/>
            </a:prstGeom>
            <a:noFill/>
          </p:spPr>
          <p:txBody>
            <a:bodyPr wrap="none" rtlCol="0">
              <a:spAutoFit/>
            </a:bodyPr>
            <a:lstStyle/>
            <a:p>
              <a:pPr>
                <a:lnSpc>
                  <a:spcPct val="120000"/>
                </a:lnSpc>
              </a:pPr>
              <a:r>
                <a:rPr lang="en-US" altLang="zh-CN" sz="1600" dirty="0">
                  <a:cs typeface="+mn-ea"/>
                  <a:sym typeface="+mn-lt"/>
                </a:rPr>
                <a:t>172.16.1.40</a:t>
              </a:r>
              <a:endParaRPr lang="zh-CN" altLang="en-US" sz="1600" dirty="0">
                <a:cs typeface="+mn-ea"/>
                <a:sym typeface="+mn-lt"/>
              </a:endParaRPr>
            </a:p>
          </p:txBody>
        </p:sp>
        <p:cxnSp>
          <p:nvCxnSpPr>
            <p:cNvPr id="39" name="连接符: 肘形 38">
              <a:extLst>
                <a:ext uri="{FF2B5EF4-FFF2-40B4-BE49-F238E27FC236}">
                  <a16:creationId xmlns:a16="http://schemas.microsoft.com/office/drawing/2014/main" id="{52CB751F-039C-9542-27C8-858C6215B705}"/>
                </a:ext>
              </a:extLst>
            </p:cNvPr>
            <p:cNvCxnSpPr>
              <a:cxnSpLocks/>
              <a:stCxn id="7" idx="3"/>
              <a:endCxn id="10" idx="0"/>
            </p:cNvCxnSpPr>
            <p:nvPr/>
          </p:nvCxnSpPr>
          <p:spPr>
            <a:xfrm>
              <a:off x="2072377" y="1869793"/>
              <a:ext cx="2017485" cy="813701"/>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6C9DD5A2-8304-8CC0-7919-2CD7F0BB689C}"/>
                </a:ext>
              </a:extLst>
            </p:cNvPr>
            <p:cNvCxnSpPr>
              <a:stCxn id="7" idx="3"/>
              <a:endCxn id="9" idx="0"/>
            </p:cNvCxnSpPr>
            <p:nvPr/>
          </p:nvCxnSpPr>
          <p:spPr>
            <a:xfrm>
              <a:off x="2072377" y="1869793"/>
              <a:ext cx="4181696" cy="808974"/>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333F7536-B3E0-63FC-A62B-2BE21E73890D}"/>
                </a:ext>
              </a:extLst>
            </p:cNvPr>
            <p:cNvCxnSpPr>
              <a:stCxn id="7" idx="3"/>
              <a:endCxn id="8" idx="0"/>
            </p:cNvCxnSpPr>
            <p:nvPr/>
          </p:nvCxnSpPr>
          <p:spPr>
            <a:xfrm>
              <a:off x="2072377" y="1869793"/>
              <a:ext cx="6345907" cy="808973"/>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33DEE3DC-DFB8-FDD7-776E-8E635738DB1E}"/>
                </a:ext>
              </a:extLst>
            </p:cNvPr>
            <p:cNvSpPr/>
            <p:nvPr/>
          </p:nvSpPr>
          <p:spPr>
            <a:xfrm>
              <a:off x="2374272" y="1743962"/>
              <a:ext cx="1213659" cy="2717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600" dirty="0">
                  <a:cs typeface="+mn-ea"/>
                  <a:sym typeface="+mn-lt"/>
                </a:rPr>
                <a:t>ARP Req</a:t>
              </a:r>
              <a:endParaRPr lang="zh-CN" altLang="en-US" sz="1600" dirty="0">
                <a:cs typeface="+mn-ea"/>
                <a:sym typeface="+mn-lt"/>
              </a:endParaRPr>
            </a:p>
          </p:txBody>
        </p:sp>
        <p:sp>
          <p:nvSpPr>
            <p:cNvPr id="49" name="对话气泡: 矩形 48">
              <a:extLst>
                <a:ext uri="{FF2B5EF4-FFF2-40B4-BE49-F238E27FC236}">
                  <a16:creationId xmlns:a16="http://schemas.microsoft.com/office/drawing/2014/main" id="{1E50D5E7-5AF9-5D9D-89C2-86C0486BF85A}"/>
                </a:ext>
              </a:extLst>
            </p:cNvPr>
            <p:cNvSpPr/>
            <p:nvPr/>
          </p:nvSpPr>
          <p:spPr>
            <a:xfrm>
              <a:off x="3522616" y="1154530"/>
              <a:ext cx="2934789" cy="584705"/>
            </a:xfrm>
            <a:prstGeom prst="wedgeRectCallout">
              <a:avLst>
                <a:gd name="adj1" fmla="val -72795"/>
                <a:gd name="adj2" fmla="val 5201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a:lnSpc>
                  <a:spcPct val="120000"/>
                </a:lnSpc>
              </a:pPr>
              <a:r>
                <a:rPr lang="en-US" altLang="zh-CN" sz="1600" dirty="0">
                  <a:cs typeface="+mn-ea"/>
                  <a:sym typeface="+mn-lt"/>
                </a:rPr>
                <a:t>ARP</a:t>
              </a:r>
              <a:r>
                <a:rPr lang="zh-CN" altLang="en-US" sz="1600" dirty="0">
                  <a:cs typeface="+mn-ea"/>
                  <a:sym typeface="+mn-lt"/>
                </a:rPr>
                <a:t>请求：</a:t>
              </a:r>
              <a:r>
                <a:rPr lang="en-US" altLang="zh-CN" sz="1600" dirty="0">
                  <a:cs typeface="+mn-ea"/>
                  <a:sym typeface="+mn-lt"/>
                </a:rPr>
                <a:t>172.16.1.20</a:t>
              </a:r>
              <a:r>
                <a:rPr lang="zh-CN" altLang="en-US" sz="1600" dirty="0">
                  <a:cs typeface="+mn-ea"/>
                  <a:sym typeface="+mn-lt"/>
                </a:rPr>
                <a:t>的物理地址是什么</a:t>
              </a:r>
            </a:p>
          </p:txBody>
        </p:sp>
      </p:grpSp>
      <p:grpSp>
        <p:nvGrpSpPr>
          <p:cNvPr id="52" name="组合 51">
            <a:extLst>
              <a:ext uri="{FF2B5EF4-FFF2-40B4-BE49-F238E27FC236}">
                <a16:creationId xmlns:a16="http://schemas.microsoft.com/office/drawing/2014/main" id="{6C2EF21B-835F-FCE1-6E76-52DF2DCB6D30}"/>
              </a:ext>
            </a:extLst>
          </p:cNvPr>
          <p:cNvGrpSpPr/>
          <p:nvPr/>
        </p:nvGrpSpPr>
        <p:grpSpPr>
          <a:xfrm>
            <a:off x="3229558" y="3849831"/>
            <a:ext cx="8100299" cy="2501871"/>
            <a:chOff x="1030638" y="3849831"/>
            <a:chExt cx="8100299" cy="2501871"/>
          </a:xfrm>
        </p:grpSpPr>
        <p:pic>
          <p:nvPicPr>
            <p:cNvPr id="25" name="图形 24">
              <a:extLst>
                <a:ext uri="{FF2B5EF4-FFF2-40B4-BE49-F238E27FC236}">
                  <a16:creationId xmlns:a16="http://schemas.microsoft.com/office/drawing/2014/main" id="{EF2912D4-5343-7B21-22B1-EE34C92F2E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196" y="4256303"/>
              <a:ext cx="815181" cy="617209"/>
            </a:xfrm>
            <a:prstGeom prst="rect">
              <a:avLst/>
            </a:prstGeom>
          </p:spPr>
        </p:pic>
        <p:pic>
          <p:nvPicPr>
            <p:cNvPr id="26" name="图形 25">
              <a:extLst>
                <a:ext uri="{FF2B5EF4-FFF2-40B4-BE49-F238E27FC236}">
                  <a16:creationId xmlns:a16="http://schemas.microsoft.com/office/drawing/2014/main" id="{33DDACFE-E9C8-59E2-E84C-BA12C4C447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10693" y="5373881"/>
              <a:ext cx="815181" cy="617209"/>
            </a:xfrm>
            <a:prstGeom prst="rect">
              <a:avLst/>
            </a:prstGeom>
          </p:spPr>
        </p:pic>
        <p:pic>
          <p:nvPicPr>
            <p:cNvPr id="27" name="图形 26">
              <a:extLst>
                <a:ext uri="{FF2B5EF4-FFF2-40B4-BE49-F238E27FC236}">
                  <a16:creationId xmlns:a16="http://schemas.microsoft.com/office/drawing/2014/main" id="{F227BB41-48DF-A9FC-1795-1F6E8165E2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6482" y="5373882"/>
              <a:ext cx="815181" cy="617209"/>
            </a:xfrm>
            <a:prstGeom prst="rect">
              <a:avLst/>
            </a:prstGeom>
          </p:spPr>
        </p:pic>
        <p:pic>
          <p:nvPicPr>
            <p:cNvPr id="28" name="图形 27">
              <a:extLst>
                <a:ext uri="{FF2B5EF4-FFF2-40B4-BE49-F238E27FC236}">
                  <a16:creationId xmlns:a16="http://schemas.microsoft.com/office/drawing/2014/main" id="{A41E73F1-A4E9-D1C2-711C-31F269C319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2271" y="5378609"/>
              <a:ext cx="815181" cy="617209"/>
            </a:xfrm>
            <a:prstGeom prst="rect">
              <a:avLst/>
            </a:prstGeom>
          </p:spPr>
        </p:pic>
        <p:cxnSp>
          <p:nvCxnSpPr>
            <p:cNvPr id="29" name="直接连接符 28">
              <a:extLst>
                <a:ext uri="{FF2B5EF4-FFF2-40B4-BE49-F238E27FC236}">
                  <a16:creationId xmlns:a16="http://schemas.microsoft.com/office/drawing/2014/main" id="{44A1E53B-B3F0-CC6C-9098-4424840987D6}"/>
                </a:ext>
              </a:extLst>
            </p:cNvPr>
            <p:cNvCxnSpPr/>
            <p:nvPr/>
          </p:nvCxnSpPr>
          <p:spPr>
            <a:xfrm>
              <a:off x="1257196" y="5155286"/>
              <a:ext cx="7873741"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直接连接符 29">
              <a:extLst>
                <a:ext uri="{FF2B5EF4-FFF2-40B4-BE49-F238E27FC236}">
                  <a16:creationId xmlns:a16="http://schemas.microsoft.com/office/drawing/2014/main" id="{2EAAC799-53F1-77B2-E3F4-7251062AF71D}"/>
                </a:ext>
              </a:extLst>
            </p:cNvPr>
            <p:cNvCxnSpPr>
              <a:stCxn id="25" idx="2"/>
            </p:cNvCxnSpPr>
            <p:nvPr/>
          </p:nvCxnSpPr>
          <p:spPr>
            <a:xfrm flipH="1">
              <a:off x="1664786" y="4873512"/>
              <a:ext cx="1" cy="281774"/>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直接连接符 30">
              <a:extLst>
                <a:ext uri="{FF2B5EF4-FFF2-40B4-BE49-F238E27FC236}">
                  <a16:creationId xmlns:a16="http://schemas.microsoft.com/office/drawing/2014/main" id="{F092FE7B-4A4E-426E-6D86-8CD50BFF4CA8}"/>
                </a:ext>
              </a:extLst>
            </p:cNvPr>
            <p:cNvCxnSpPr>
              <a:cxnSpLocks/>
            </p:cNvCxnSpPr>
            <p:nvPr/>
          </p:nvCxnSpPr>
          <p:spPr>
            <a:xfrm flipH="1" flipV="1">
              <a:off x="4190007" y="5155286"/>
              <a:ext cx="1" cy="223323"/>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直接连接符 31">
              <a:extLst>
                <a:ext uri="{FF2B5EF4-FFF2-40B4-BE49-F238E27FC236}">
                  <a16:creationId xmlns:a16="http://schemas.microsoft.com/office/drawing/2014/main" id="{FB8E4A85-1C56-A333-D8C8-408C5AC9485D}"/>
                </a:ext>
              </a:extLst>
            </p:cNvPr>
            <p:cNvCxnSpPr>
              <a:cxnSpLocks/>
            </p:cNvCxnSpPr>
            <p:nvPr/>
          </p:nvCxnSpPr>
          <p:spPr>
            <a:xfrm flipH="1" flipV="1">
              <a:off x="6354218" y="5155286"/>
              <a:ext cx="1" cy="218596"/>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直接连接符 32">
              <a:extLst>
                <a:ext uri="{FF2B5EF4-FFF2-40B4-BE49-F238E27FC236}">
                  <a16:creationId xmlns:a16="http://schemas.microsoft.com/office/drawing/2014/main" id="{0FF74C38-1110-C6E2-28DC-0E6BB3372105}"/>
                </a:ext>
              </a:extLst>
            </p:cNvPr>
            <p:cNvCxnSpPr>
              <a:cxnSpLocks/>
            </p:cNvCxnSpPr>
            <p:nvPr/>
          </p:nvCxnSpPr>
          <p:spPr>
            <a:xfrm flipH="1" flipV="1">
              <a:off x="8518429" y="5155286"/>
              <a:ext cx="1" cy="218595"/>
            </a:xfrm>
            <a:prstGeom prst="line">
              <a:avLst/>
            </a:prstGeom>
          </p:spPr>
          <p:style>
            <a:lnRef idx="3">
              <a:schemeClr val="accent4"/>
            </a:lnRef>
            <a:fillRef idx="0">
              <a:schemeClr val="accent4"/>
            </a:fillRef>
            <a:effectRef idx="2">
              <a:schemeClr val="accent4"/>
            </a:effectRef>
            <a:fontRef idx="minor">
              <a:schemeClr val="tx1"/>
            </a:fontRef>
          </p:style>
        </p:cxnSp>
        <p:sp>
          <p:nvSpPr>
            <p:cNvPr id="34" name="文本框 33">
              <a:extLst>
                <a:ext uri="{FF2B5EF4-FFF2-40B4-BE49-F238E27FC236}">
                  <a16:creationId xmlns:a16="http://schemas.microsoft.com/office/drawing/2014/main" id="{29E71D59-EF86-CC4E-DDA0-D5BE9E49A2B8}"/>
                </a:ext>
              </a:extLst>
            </p:cNvPr>
            <p:cNvSpPr txBox="1"/>
            <p:nvPr/>
          </p:nvSpPr>
          <p:spPr>
            <a:xfrm>
              <a:off x="1030638" y="3919436"/>
              <a:ext cx="1268296" cy="360612"/>
            </a:xfrm>
            <a:prstGeom prst="rect">
              <a:avLst/>
            </a:prstGeom>
            <a:noFill/>
          </p:spPr>
          <p:txBody>
            <a:bodyPr wrap="none" rtlCol="0">
              <a:spAutoFit/>
            </a:bodyPr>
            <a:lstStyle/>
            <a:p>
              <a:pPr>
                <a:lnSpc>
                  <a:spcPct val="120000"/>
                </a:lnSpc>
              </a:pPr>
              <a:r>
                <a:rPr lang="en-US" altLang="zh-CN" sz="1600" dirty="0">
                  <a:cs typeface="+mn-ea"/>
                  <a:sym typeface="+mn-lt"/>
                </a:rPr>
                <a:t>172.16.1.10</a:t>
              </a:r>
              <a:endParaRPr lang="zh-CN" altLang="en-US" sz="1600" dirty="0">
                <a:cs typeface="+mn-ea"/>
                <a:sym typeface="+mn-lt"/>
              </a:endParaRPr>
            </a:p>
          </p:txBody>
        </p:sp>
        <p:sp>
          <p:nvSpPr>
            <p:cNvPr id="35" name="文本框 34">
              <a:extLst>
                <a:ext uri="{FF2B5EF4-FFF2-40B4-BE49-F238E27FC236}">
                  <a16:creationId xmlns:a16="http://schemas.microsoft.com/office/drawing/2014/main" id="{645AC65C-C23A-688A-099D-B25E51A2036B}"/>
                </a:ext>
              </a:extLst>
            </p:cNvPr>
            <p:cNvSpPr txBox="1"/>
            <p:nvPr/>
          </p:nvSpPr>
          <p:spPr>
            <a:xfrm>
              <a:off x="3460076" y="5991090"/>
              <a:ext cx="1268296" cy="360612"/>
            </a:xfrm>
            <a:prstGeom prst="rect">
              <a:avLst/>
            </a:prstGeom>
            <a:noFill/>
          </p:spPr>
          <p:txBody>
            <a:bodyPr wrap="none" rtlCol="0">
              <a:spAutoFit/>
            </a:bodyPr>
            <a:lstStyle/>
            <a:p>
              <a:pPr>
                <a:lnSpc>
                  <a:spcPct val="120000"/>
                </a:lnSpc>
              </a:pPr>
              <a:r>
                <a:rPr lang="en-US" altLang="zh-CN" sz="1600" dirty="0">
                  <a:cs typeface="+mn-ea"/>
                  <a:sym typeface="+mn-lt"/>
                </a:rPr>
                <a:t>172.16.1.20</a:t>
              </a:r>
              <a:endParaRPr lang="zh-CN" altLang="en-US" sz="1600" dirty="0">
                <a:cs typeface="+mn-ea"/>
                <a:sym typeface="+mn-lt"/>
              </a:endParaRPr>
            </a:p>
          </p:txBody>
        </p:sp>
        <p:sp>
          <p:nvSpPr>
            <p:cNvPr id="36" name="文本框 35">
              <a:extLst>
                <a:ext uri="{FF2B5EF4-FFF2-40B4-BE49-F238E27FC236}">
                  <a16:creationId xmlns:a16="http://schemas.microsoft.com/office/drawing/2014/main" id="{EBD573E8-6501-9722-3945-7B8BE2839C69}"/>
                </a:ext>
              </a:extLst>
            </p:cNvPr>
            <p:cNvSpPr txBox="1"/>
            <p:nvPr/>
          </p:nvSpPr>
          <p:spPr>
            <a:xfrm>
              <a:off x="5619924" y="5991090"/>
              <a:ext cx="1268296" cy="360612"/>
            </a:xfrm>
            <a:prstGeom prst="rect">
              <a:avLst/>
            </a:prstGeom>
            <a:noFill/>
          </p:spPr>
          <p:txBody>
            <a:bodyPr wrap="none" rtlCol="0">
              <a:spAutoFit/>
            </a:bodyPr>
            <a:lstStyle/>
            <a:p>
              <a:pPr>
                <a:lnSpc>
                  <a:spcPct val="120000"/>
                </a:lnSpc>
              </a:pPr>
              <a:r>
                <a:rPr lang="en-US" altLang="zh-CN" sz="1600" dirty="0">
                  <a:cs typeface="+mn-ea"/>
                  <a:sym typeface="+mn-lt"/>
                </a:rPr>
                <a:t>172.16.1.30</a:t>
              </a:r>
              <a:endParaRPr lang="zh-CN" altLang="en-US" sz="1600" dirty="0">
                <a:cs typeface="+mn-ea"/>
                <a:sym typeface="+mn-lt"/>
              </a:endParaRPr>
            </a:p>
          </p:txBody>
        </p:sp>
        <p:sp>
          <p:nvSpPr>
            <p:cNvPr id="37" name="文本框 36">
              <a:extLst>
                <a:ext uri="{FF2B5EF4-FFF2-40B4-BE49-F238E27FC236}">
                  <a16:creationId xmlns:a16="http://schemas.microsoft.com/office/drawing/2014/main" id="{1783DF77-6068-2D9A-CAB9-8CFA2504A4E4}"/>
                </a:ext>
              </a:extLst>
            </p:cNvPr>
            <p:cNvSpPr txBox="1"/>
            <p:nvPr/>
          </p:nvSpPr>
          <p:spPr>
            <a:xfrm>
              <a:off x="7784135" y="5991090"/>
              <a:ext cx="1268296" cy="360612"/>
            </a:xfrm>
            <a:prstGeom prst="rect">
              <a:avLst/>
            </a:prstGeom>
            <a:noFill/>
          </p:spPr>
          <p:txBody>
            <a:bodyPr wrap="none" rtlCol="0">
              <a:spAutoFit/>
            </a:bodyPr>
            <a:lstStyle/>
            <a:p>
              <a:pPr>
                <a:lnSpc>
                  <a:spcPct val="120000"/>
                </a:lnSpc>
              </a:pPr>
              <a:r>
                <a:rPr lang="en-US" altLang="zh-CN" sz="1600" dirty="0">
                  <a:cs typeface="+mn-ea"/>
                  <a:sym typeface="+mn-lt"/>
                </a:rPr>
                <a:t>172.16.1.40</a:t>
              </a:r>
              <a:endParaRPr lang="zh-CN" altLang="en-US" sz="1600" dirty="0">
                <a:cs typeface="+mn-ea"/>
                <a:sym typeface="+mn-lt"/>
              </a:endParaRPr>
            </a:p>
          </p:txBody>
        </p:sp>
        <p:cxnSp>
          <p:nvCxnSpPr>
            <p:cNvPr id="46" name="连接符: 肘形 45">
              <a:extLst>
                <a:ext uri="{FF2B5EF4-FFF2-40B4-BE49-F238E27FC236}">
                  <a16:creationId xmlns:a16="http://schemas.microsoft.com/office/drawing/2014/main" id="{7DC7D683-EB1D-0136-0482-FBA9BC8E4108}"/>
                </a:ext>
              </a:extLst>
            </p:cNvPr>
            <p:cNvCxnSpPr>
              <a:stCxn id="28" idx="0"/>
            </p:cNvCxnSpPr>
            <p:nvPr/>
          </p:nvCxnSpPr>
          <p:spPr>
            <a:xfrm rot="16200000" flipV="1">
              <a:off x="2698349" y="3987095"/>
              <a:ext cx="813702" cy="1969325"/>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D86DD5E2-706F-82E7-C7B1-AE3537631D43}"/>
                </a:ext>
              </a:extLst>
            </p:cNvPr>
            <p:cNvSpPr/>
            <p:nvPr/>
          </p:nvSpPr>
          <p:spPr>
            <a:xfrm>
              <a:off x="2374272" y="4429038"/>
              <a:ext cx="1213659" cy="2717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600" dirty="0">
                  <a:cs typeface="+mn-ea"/>
                  <a:sym typeface="+mn-lt"/>
                </a:rPr>
                <a:t>ARP Reply</a:t>
              </a:r>
              <a:endParaRPr lang="zh-CN" altLang="en-US" sz="1600" dirty="0">
                <a:cs typeface="+mn-ea"/>
                <a:sym typeface="+mn-lt"/>
              </a:endParaRPr>
            </a:p>
          </p:txBody>
        </p:sp>
        <p:sp>
          <p:nvSpPr>
            <p:cNvPr id="50" name="对话气泡: 矩形 49">
              <a:extLst>
                <a:ext uri="{FF2B5EF4-FFF2-40B4-BE49-F238E27FC236}">
                  <a16:creationId xmlns:a16="http://schemas.microsoft.com/office/drawing/2014/main" id="{D523F365-7346-EF43-80FA-FA11D270708C}"/>
                </a:ext>
              </a:extLst>
            </p:cNvPr>
            <p:cNvSpPr/>
            <p:nvPr/>
          </p:nvSpPr>
          <p:spPr>
            <a:xfrm>
              <a:off x="3522616" y="3849831"/>
              <a:ext cx="2934789" cy="584705"/>
            </a:xfrm>
            <a:prstGeom prst="wedgeRectCallout">
              <a:avLst>
                <a:gd name="adj1" fmla="val -72795"/>
                <a:gd name="adj2" fmla="val 5201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a:lnSpc>
                  <a:spcPct val="120000"/>
                </a:lnSpc>
              </a:pPr>
              <a:r>
                <a:rPr lang="en-US" altLang="zh-CN" sz="1600" dirty="0">
                  <a:cs typeface="+mn-ea"/>
                  <a:sym typeface="+mn-lt"/>
                </a:rPr>
                <a:t>ARP</a:t>
              </a:r>
              <a:r>
                <a:rPr lang="zh-CN" altLang="en-US" sz="1600" dirty="0">
                  <a:cs typeface="+mn-ea"/>
                  <a:sym typeface="+mn-lt"/>
                </a:rPr>
                <a:t>应答：</a:t>
              </a:r>
              <a:r>
                <a:rPr lang="en-US" altLang="zh-CN" sz="1600" dirty="0">
                  <a:cs typeface="+mn-ea"/>
                  <a:sym typeface="+mn-lt"/>
                </a:rPr>
                <a:t>172.16.1.20</a:t>
              </a:r>
              <a:r>
                <a:rPr lang="zh-CN" altLang="en-US" sz="1600" dirty="0">
                  <a:cs typeface="+mn-ea"/>
                  <a:sym typeface="+mn-lt"/>
                </a:rPr>
                <a:t>的物理地址是</a:t>
              </a:r>
              <a:r>
                <a:rPr lang="en-US" altLang="zh-CN" sz="1600" dirty="0">
                  <a:cs typeface="+mn-ea"/>
                  <a:sym typeface="+mn-lt"/>
                </a:rPr>
                <a:t>0025-9301-0001</a:t>
              </a:r>
              <a:endParaRPr lang="zh-CN" altLang="en-US" sz="1600" dirty="0">
                <a:cs typeface="+mn-ea"/>
                <a:sym typeface="+mn-lt"/>
              </a:endParaRPr>
            </a:p>
          </p:txBody>
        </p:sp>
      </p:grpSp>
      <p:sp>
        <p:nvSpPr>
          <p:cNvPr id="53" name="内容占位符 1">
            <a:extLst>
              <a:ext uri="{FF2B5EF4-FFF2-40B4-BE49-F238E27FC236}">
                <a16:creationId xmlns:a16="http://schemas.microsoft.com/office/drawing/2014/main" id="{C74D23C1-0755-CEB4-6074-1BF5C81137F4}"/>
              </a:ext>
            </a:extLst>
          </p:cNvPr>
          <p:cNvSpPr>
            <a:spLocks noGrp="1"/>
          </p:cNvSpPr>
          <p:nvPr>
            <p:ph idx="1"/>
          </p:nvPr>
        </p:nvSpPr>
        <p:spPr>
          <a:xfrm>
            <a:off x="660400" y="1130300"/>
            <a:ext cx="2488272" cy="5048430"/>
          </a:xfrm>
        </p:spPr>
        <p:txBody>
          <a:bodyPr vert="horz" lIns="91440" tIns="45720" rIns="91440" bIns="45720" rtlCol="0">
            <a:normAutofit fontScale="850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ARP</a:t>
            </a:r>
            <a:r>
              <a:rPr lang="zh-CN" altLang="en-US" sz="2400" dirty="0">
                <a:solidFill>
                  <a:schemeClr val="accent1"/>
                </a:solidFill>
                <a:cs typeface="+mn-ea"/>
                <a:sym typeface="+mn-lt"/>
              </a:rPr>
              <a:t>协议的请求包是以广播方式发送的。</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网段中的所有主机都会接收到这个包</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如果一个主机的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地址和</a:t>
            </a:r>
            <a:r>
              <a:rPr lang="en-US" altLang="zh-CN" sz="2400" dirty="0">
                <a:solidFill>
                  <a:schemeClr val="accent1"/>
                </a:solidFill>
                <a:cs typeface="+mn-ea"/>
                <a:sym typeface="+mn-lt"/>
              </a:rPr>
              <a:t>ARP</a:t>
            </a:r>
            <a:r>
              <a:rPr lang="zh-CN" altLang="en-US" sz="2400" dirty="0">
                <a:solidFill>
                  <a:schemeClr val="accent1"/>
                </a:solidFill>
                <a:cs typeface="+mn-ea"/>
                <a:sym typeface="+mn-lt"/>
              </a:rPr>
              <a:t>请求中的目的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地址相同，该主机会对这个请求数据包作出</a:t>
            </a:r>
            <a:r>
              <a:rPr lang="en-US" altLang="zh-CN" sz="2400" dirty="0">
                <a:solidFill>
                  <a:schemeClr val="accent1"/>
                </a:solidFill>
                <a:cs typeface="+mn-ea"/>
                <a:sym typeface="+mn-lt"/>
              </a:rPr>
              <a:t>ARP</a:t>
            </a:r>
            <a:r>
              <a:rPr lang="zh-CN" altLang="en-US" sz="2400" dirty="0">
                <a:solidFill>
                  <a:schemeClr val="accent1"/>
                </a:solidFill>
                <a:cs typeface="+mn-ea"/>
                <a:sym typeface="+mn-lt"/>
              </a:rPr>
              <a:t>应答，将其</a:t>
            </a:r>
            <a:r>
              <a:rPr lang="en-US" altLang="zh-CN" sz="2400" dirty="0">
                <a:solidFill>
                  <a:schemeClr val="accent1"/>
                </a:solidFill>
                <a:cs typeface="+mn-ea"/>
                <a:sym typeface="+mn-lt"/>
              </a:rPr>
              <a:t>MAC</a:t>
            </a:r>
            <a:r>
              <a:rPr lang="zh-CN" altLang="en-US" sz="2400" dirty="0">
                <a:solidFill>
                  <a:schemeClr val="accent1"/>
                </a:solidFill>
                <a:cs typeface="+mn-ea"/>
                <a:sym typeface="+mn-lt"/>
              </a:rPr>
              <a:t>地址发送给源端。</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Tree>
    <p:extLst>
      <p:ext uri="{BB962C8B-B14F-4D97-AF65-F5344CB8AC3E}">
        <p14:creationId xmlns:p14="http://schemas.microsoft.com/office/powerpoint/2010/main" val="7815634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ARP</a:t>
            </a:r>
            <a:r>
              <a:rPr lang="zh-CN" altLang="en-US" sz="3200" dirty="0">
                <a:latin typeface="+mn-lt"/>
                <a:ea typeface="+mn-ea"/>
                <a:cs typeface="+mn-ea"/>
                <a:sym typeface="+mn-lt"/>
              </a:rPr>
              <a:t>封装与报文格式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3CED2CD1-76A0-2687-3C05-0AC661DBCF38}"/>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0A824C1B-94EB-B5BE-91ED-1075058463E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7892EC4-D303-6B23-2F0F-425A7034A5D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133</a:t>
            </a:fld>
            <a:endParaRPr lang="en-US">
              <a:cs typeface="+mn-ea"/>
              <a:sym typeface="+mn-lt"/>
            </a:endParaRPr>
          </a:p>
        </p:txBody>
      </p:sp>
      <p:sp>
        <p:nvSpPr>
          <p:cNvPr id="8" name="Freeform 301">
            <a:extLst>
              <a:ext uri="{FF2B5EF4-FFF2-40B4-BE49-F238E27FC236}">
                <a16:creationId xmlns:a16="http://schemas.microsoft.com/office/drawing/2014/main" id="{7AF44946-8D68-E4CB-2F14-C49BED27A645}"/>
              </a:ext>
            </a:extLst>
          </p:cNvPr>
          <p:cNvSpPr>
            <a:spLocks/>
          </p:cNvSpPr>
          <p:nvPr/>
        </p:nvSpPr>
        <p:spPr bwMode="auto">
          <a:xfrm>
            <a:off x="2240190" y="2078354"/>
            <a:ext cx="7192963" cy="1246188"/>
          </a:xfrm>
          <a:custGeom>
            <a:avLst/>
            <a:gdLst>
              <a:gd name="T0" fmla="*/ 4531 w 4531"/>
              <a:gd name="T1" fmla="*/ 781 h 785"/>
              <a:gd name="T2" fmla="*/ 3709 w 4531"/>
              <a:gd name="T3" fmla="*/ 243 h 785"/>
              <a:gd name="T4" fmla="*/ 3709 w 4531"/>
              <a:gd name="T5" fmla="*/ 0 h 785"/>
              <a:gd name="T6" fmla="*/ 2638 w 4531"/>
              <a:gd name="T7" fmla="*/ 0 h 785"/>
              <a:gd name="T8" fmla="*/ 2638 w 4531"/>
              <a:gd name="T9" fmla="*/ 240 h 785"/>
              <a:gd name="T10" fmla="*/ 0 w 4531"/>
              <a:gd name="T11" fmla="*/ 785 h 785"/>
            </a:gdLst>
            <a:ahLst/>
            <a:cxnLst>
              <a:cxn ang="0">
                <a:pos x="T0" y="T1"/>
              </a:cxn>
              <a:cxn ang="0">
                <a:pos x="T2" y="T3"/>
              </a:cxn>
              <a:cxn ang="0">
                <a:pos x="T4" y="T5"/>
              </a:cxn>
              <a:cxn ang="0">
                <a:pos x="T6" y="T7"/>
              </a:cxn>
              <a:cxn ang="0">
                <a:pos x="T8" y="T9"/>
              </a:cxn>
              <a:cxn ang="0">
                <a:pos x="T10" y="T11"/>
              </a:cxn>
            </a:cxnLst>
            <a:rect l="0" t="0" r="r" b="b"/>
            <a:pathLst>
              <a:path w="4531" h="785">
                <a:moveTo>
                  <a:pt x="4531" y="781"/>
                </a:moveTo>
                <a:lnTo>
                  <a:pt x="3709" y="243"/>
                </a:lnTo>
                <a:lnTo>
                  <a:pt x="3709" y="0"/>
                </a:lnTo>
                <a:lnTo>
                  <a:pt x="2638" y="0"/>
                </a:lnTo>
                <a:lnTo>
                  <a:pt x="2638" y="240"/>
                </a:lnTo>
                <a:lnTo>
                  <a:pt x="0" y="785"/>
                </a:lnTo>
              </a:path>
            </a:pathLst>
          </a:custGeom>
          <a:solidFill>
            <a:srgbClr val="E7F2FC"/>
          </a:solidFill>
          <a:ln w="9525" cap="flat" cmpd="sng">
            <a:solidFill>
              <a:schemeClr val="accent1"/>
            </a:solidFill>
            <a:prstDash val="solid"/>
            <a:round/>
            <a:headEnd type="none" w="med" len="med"/>
            <a:tailEnd type="none" w="med" len="med"/>
          </a:ln>
          <a:effectLst/>
        </p:spPr>
        <p:txBody>
          <a:bodyPr anchor="ctr"/>
          <a:lstStyle/>
          <a:p>
            <a:pPr>
              <a:lnSpc>
                <a:spcPct val="120000"/>
              </a:lnSpc>
            </a:pPr>
            <a:endParaRPr lang="zh-CN" altLang="en-US">
              <a:cs typeface="+mn-ea"/>
              <a:sym typeface="+mn-lt"/>
            </a:endParaRPr>
          </a:p>
        </p:txBody>
      </p:sp>
      <p:graphicFrame>
        <p:nvGraphicFramePr>
          <p:cNvPr id="9" name="Group 318">
            <a:extLst>
              <a:ext uri="{FF2B5EF4-FFF2-40B4-BE49-F238E27FC236}">
                <a16:creationId xmlns:a16="http://schemas.microsoft.com/office/drawing/2014/main" id="{8B694CD0-98C3-A852-490D-52CD350B76A3}"/>
              </a:ext>
            </a:extLst>
          </p:cNvPr>
          <p:cNvGraphicFramePr>
            <a:graphicFrameLocks noGrp="1"/>
          </p:cNvGraphicFramePr>
          <p:nvPr>
            <p:ph idx="1"/>
            <p:extLst>
              <p:ext uri="{D42A27DB-BD31-4B8C-83A1-F6EECF244321}">
                <p14:modId xmlns:p14="http://schemas.microsoft.com/office/powerpoint/2010/main" val="3166928354"/>
              </p:ext>
            </p:extLst>
          </p:nvPr>
        </p:nvGraphicFramePr>
        <p:xfrm>
          <a:off x="1230540" y="1668779"/>
          <a:ext cx="8642350" cy="849821"/>
        </p:xfrm>
        <a:graphic>
          <a:graphicData uri="http://schemas.openxmlformats.org/drawingml/2006/table">
            <a:tbl>
              <a:tblPr/>
              <a:tblGrid>
                <a:gridCol w="1728788">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gridCol w="1728788">
                  <a:extLst>
                    <a:ext uri="{9D8B030D-6E8A-4147-A177-3AD203B41FA5}">
                      <a16:colId xmlns:a16="http://schemas.microsoft.com/office/drawing/2014/main" val="20003"/>
                    </a:ext>
                  </a:extLst>
                </a:gridCol>
                <a:gridCol w="1728787">
                  <a:extLst>
                    <a:ext uri="{9D8B030D-6E8A-4147-A177-3AD203B41FA5}">
                      <a16:colId xmlns:a16="http://schemas.microsoft.com/office/drawing/2014/main" val="20004"/>
                    </a:ext>
                  </a:extLst>
                </a:gridCol>
              </a:tblGrid>
              <a:tr h="3238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6B</a:t>
                      </a: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6B</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2B</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28B</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4B</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lt"/>
                          <a:ea typeface="+mn-ea"/>
                          <a:cs typeface="+mn-ea"/>
                          <a:sym typeface="+mn-lt"/>
                        </a:rPr>
                        <a:t>目的地址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lt"/>
                          <a:ea typeface="+mn-ea"/>
                          <a:cs typeface="+mn-ea"/>
                          <a:sym typeface="+mn-lt"/>
                        </a:rPr>
                        <a:t>源地址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lt"/>
                          <a:ea typeface="+mn-ea"/>
                          <a:cs typeface="+mn-ea"/>
                          <a:sym typeface="+mn-lt"/>
                        </a:rPr>
                        <a:t>类型</a:t>
                      </a:r>
                      <a:r>
                        <a:rPr kumimoji="0" lang="en-US" altLang="zh-CN" sz="1200" b="0" i="0" u="none" strike="noStrike" cap="none" normalizeH="0" baseline="0">
                          <a:ln>
                            <a:noFill/>
                          </a:ln>
                          <a:solidFill>
                            <a:schemeClr val="tx1"/>
                          </a:solidFill>
                          <a:effectLst/>
                          <a:latin typeface="+mn-lt"/>
                          <a:ea typeface="+mn-ea"/>
                          <a:cs typeface="+mn-ea"/>
                          <a:sym typeface="+mn-lt"/>
                        </a:rPr>
                        <a:t>(</a:t>
                      </a:r>
                      <a:r>
                        <a:rPr kumimoji="0" lang="zh-CN" altLang="en-US" sz="1200" b="0" i="0" u="none" strike="noStrike" cap="none" normalizeH="0" baseline="0">
                          <a:ln>
                            <a:noFill/>
                          </a:ln>
                          <a:solidFill>
                            <a:schemeClr val="tx1"/>
                          </a:solidFill>
                          <a:effectLst/>
                          <a:latin typeface="+mn-lt"/>
                          <a:ea typeface="+mn-ea"/>
                          <a:cs typeface="+mn-ea"/>
                          <a:sym typeface="+mn-lt"/>
                        </a:rPr>
                        <a:t>以太帧</a:t>
                      </a:r>
                      <a:r>
                        <a:rPr kumimoji="0" lang="en-US" altLang="zh-CN" sz="1200" b="0" i="0" u="none" strike="noStrike" cap="none" normalizeH="0" baseline="0">
                          <a:ln>
                            <a:noFill/>
                          </a:ln>
                          <a:solidFill>
                            <a:schemeClr val="tx1"/>
                          </a:solidFill>
                          <a:effectLst/>
                          <a:latin typeface="+mn-lt"/>
                          <a:ea typeface="+mn-ea"/>
                          <a:cs typeface="+mn-ea"/>
                          <a:sym typeface="+mn-lt"/>
                        </a:rPr>
                        <a:t>0x0806)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lt"/>
                          <a:ea typeface="+mn-ea"/>
                          <a:cs typeface="+mn-ea"/>
                          <a:sym typeface="+mn-lt"/>
                        </a:rPr>
                        <a:t>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lt"/>
                          <a:ea typeface="+mn-ea"/>
                          <a:cs typeface="+mn-ea"/>
                          <a:sym typeface="+mn-lt"/>
                        </a:rPr>
                        <a:t>CRC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 name="Group 296">
            <a:extLst>
              <a:ext uri="{FF2B5EF4-FFF2-40B4-BE49-F238E27FC236}">
                <a16:creationId xmlns:a16="http://schemas.microsoft.com/office/drawing/2014/main" id="{00481CE4-EE38-61CC-B862-632A565715F9}"/>
              </a:ext>
            </a:extLst>
          </p:cNvPr>
          <p:cNvGraphicFramePr>
            <a:graphicFrameLocks noGrp="1"/>
          </p:cNvGraphicFramePr>
          <p:nvPr>
            <p:extLst>
              <p:ext uri="{D42A27DB-BD31-4B8C-83A1-F6EECF244321}">
                <p14:modId xmlns:p14="http://schemas.microsoft.com/office/powerpoint/2010/main" val="2108563086"/>
              </p:ext>
            </p:extLst>
          </p:nvPr>
        </p:nvGraphicFramePr>
        <p:xfrm>
          <a:off x="2238603" y="3324542"/>
          <a:ext cx="7199312" cy="2979928"/>
        </p:xfrm>
        <a:graphic>
          <a:graphicData uri="http://schemas.openxmlformats.org/drawingml/2006/table">
            <a:tbl>
              <a:tblPr>
                <a:tableStyleId>{0505E3EF-67EA-436B-97B2-0124C06EBD24}</a:tableStyleId>
              </a:tblPr>
              <a:tblGrid>
                <a:gridCol w="1800225">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3598862">
                  <a:extLst>
                    <a:ext uri="{9D8B030D-6E8A-4147-A177-3AD203B41FA5}">
                      <a16:colId xmlns:a16="http://schemas.microsoft.com/office/drawing/2014/main" val="20002"/>
                    </a:ext>
                  </a:extLst>
                </a:gridCol>
              </a:tblGrid>
              <a:tr h="261938">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dirty="0">
                          <a:ln>
                            <a:noFill/>
                          </a:ln>
                          <a:solidFill>
                            <a:schemeClr val="tx1"/>
                          </a:solidFill>
                          <a:effectLst/>
                          <a:latin typeface="+mn-lt"/>
                          <a:ea typeface="+mn-ea"/>
                          <a:cs typeface="+mn-ea"/>
                          <a:sym typeface="+mn-lt"/>
                        </a:rPr>
                        <a:t>硬件类型</a:t>
                      </a:r>
                      <a:r>
                        <a:rPr kumimoji="0" lang="en-US" altLang="zh-CN" sz="2000" b="0" u="none" strike="noStrike" cap="none" normalizeH="0" baseline="0" dirty="0">
                          <a:ln>
                            <a:noFill/>
                          </a:ln>
                          <a:solidFill>
                            <a:schemeClr val="tx1"/>
                          </a:solidFill>
                          <a:effectLst/>
                          <a:latin typeface="+mn-lt"/>
                          <a:ea typeface="+mn-ea"/>
                          <a:cs typeface="+mn-ea"/>
                          <a:sym typeface="+mn-lt"/>
                        </a:rPr>
                        <a:t>(</a:t>
                      </a:r>
                      <a:r>
                        <a:rPr kumimoji="0" lang="zh-CN" altLang="en-US" sz="2000" b="0" u="none" strike="noStrike" cap="none" normalizeH="0" baseline="0" dirty="0">
                          <a:ln>
                            <a:noFill/>
                          </a:ln>
                          <a:solidFill>
                            <a:schemeClr val="tx1"/>
                          </a:solidFill>
                          <a:effectLst/>
                          <a:latin typeface="+mn-lt"/>
                          <a:ea typeface="+mn-ea"/>
                          <a:cs typeface="+mn-ea"/>
                          <a:sym typeface="+mn-lt"/>
                        </a:rPr>
                        <a:t>以太网</a:t>
                      </a:r>
                      <a:r>
                        <a:rPr kumimoji="0" lang="en-US" altLang="zh-CN" sz="2000" b="0" u="none" strike="noStrike" cap="none" normalizeH="0" baseline="0" dirty="0">
                          <a:ln>
                            <a:noFill/>
                          </a:ln>
                          <a:solidFill>
                            <a:schemeClr val="tx1"/>
                          </a:solidFill>
                          <a:effectLst/>
                          <a:latin typeface="+mn-lt"/>
                          <a:ea typeface="+mn-ea"/>
                          <a:cs typeface="+mn-ea"/>
                          <a:sym typeface="+mn-lt"/>
                        </a:rPr>
                        <a:t>1)</a:t>
                      </a:r>
                      <a:endParaRPr kumimoji="0" lang="en-US" altLang="zh-CN" sz="20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a:ln>
                            <a:noFill/>
                          </a:ln>
                          <a:solidFill>
                            <a:schemeClr val="tx1"/>
                          </a:solidFill>
                          <a:effectLst/>
                          <a:latin typeface="+mn-lt"/>
                          <a:ea typeface="+mn-ea"/>
                          <a:cs typeface="+mn-ea"/>
                          <a:sym typeface="+mn-lt"/>
                        </a:rPr>
                        <a:t>协议类型</a:t>
                      </a:r>
                      <a:r>
                        <a:rPr kumimoji="0" lang="en-US" altLang="zh-CN" sz="2000" b="0" u="none" strike="noStrike" cap="none" normalizeH="0" baseline="0">
                          <a:ln>
                            <a:noFill/>
                          </a:ln>
                          <a:solidFill>
                            <a:schemeClr val="tx1"/>
                          </a:solidFill>
                          <a:effectLst/>
                          <a:latin typeface="+mn-lt"/>
                          <a:ea typeface="+mn-ea"/>
                          <a:cs typeface="+mn-ea"/>
                          <a:sym typeface="+mn-lt"/>
                        </a:rPr>
                        <a:t>(IP: 0x0800)</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tc>
                <a:extLst>
                  <a:ext uri="{0D108BD9-81ED-4DB2-BD59-A6C34878D82A}">
                    <a16:rowId xmlns:a16="http://schemas.microsoft.com/office/drawing/2014/main" val="10000"/>
                  </a:ext>
                </a:extLst>
              </a:tr>
              <a:tr h="3222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dirty="0">
                          <a:ln>
                            <a:noFill/>
                          </a:ln>
                          <a:solidFill>
                            <a:schemeClr val="tx1"/>
                          </a:solidFill>
                          <a:effectLst/>
                          <a:latin typeface="+mn-lt"/>
                          <a:ea typeface="+mn-ea"/>
                          <a:cs typeface="+mn-ea"/>
                          <a:sym typeface="+mn-lt"/>
                        </a:rPr>
                        <a:t>硬件地址长度</a:t>
                      </a:r>
                      <a:endParaRPr kumimoji="0" lang="zh-CN" altLang="en-US" sz="2000" b="0" i="0" u="none" strike="noStrike" cap="none" normalizeH="0" baseline="0" dirty="0">
                        <a:ln>
                          <a:noFill/>
                        </a:ln>
                        <a:solidFill>
                          <a:schemeClr val="tx1"/>
                        </a:solidFill>
                        <a:effectLst/>
                        <a:latin typeface="+mn-lt"/>
                        <a:ea typeface="+mn-ea"/>
                        <a:cs typeface="+mn-ea"/>
                        <a:sym typeface="+mn-lt"/>
                      </a:endParaRPr>
                    </a:p>
                  </a:txBody>
                  <a:tcPr horzOverflow="overflow"/>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a:ln>
                            <a:noFill/>
                          </a:ln>
                          <a:solidFill>
                            <a:schemeClr val="tx1"/>
                          </a:solidFill>
                          <a:effectLst/>
                          <a:latin typeface="+mn-lt"/>
                          <a:ea typeface="+mn-ea"/>
                          <a:cs typeface="+mn-ea"/>
                          <a:sym typeface="+mn-lt"/>
                        </a:rPr>
                        <a:t>协议地址长度</a:t>
                      </a:r>
                      <a:endParaRPr kumimoji="0" lang="zh-CN" altLang="en-US" sz="2000" b="0" i="0" u="none" strike="noStrike" cap="none" normalizeH="0" baseline="0">
                        <a:ln>
                          <a:noFill/>
                        </a:ln>
                        <a:solidFill>
                          <a:schemeClr val="tx1"/>
                        </a:solidFill>
                        <a:effectLst/>
                        <a:latin typeface="+mn-lt"/>
                        <a:ea typeface="+mn-ea"/>
                        <a:cs typeface="+mn-ea"/>
                        <a:sym typeface="+mn-lt"/>
                      </a:endParaRPr>
                    </a:p>
                  </a:txBody>
                  <a:tcPr horzOverflow="overflow"/>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a:ln>
                            <a:noFill/>
                          </a:ln>
                          <a:solidFill>
                            <a:schemeClr val="tx1"/>
                          </a:solidFill>
                          <a:effectLst/>
                          <a:latin typeface="+mn-lt"/>
                          <a:ea typeface="+mn-ea"/>
                          <a:cs typeface="+mn-ea"/>
                          <a:sym typeface="+mn-lt"/>
                        </a:rPr>
                        <a:t>操作</a:t>
                      </a:r>
                      <a:r>
                        <a:rPr kumimoji="0" lang="en-US" altLang="zh-CN" sz="2000" b="0" u="none" strike="noStrike" cap="none" normalizeH="0" baseline="0">
                          <a:ln>
                            <a:noFill/>
                          </a:ln>
                          <a:solidFill>
                            <a:schemeClr val="tx1"/>
                          </a:solidFill>
                          <a:effectLst/>
                          <a:latin typeface="+mn-lt"/>
                          <a:ea typeface="+mn-ea"/>
                          <a:cs typeface="+mn-ea"/>
                          <a:sym typeface="+mn-lt"/>
                        </a:rPr>
                        <a:t>(ARP</a:t>
                      </a:r>
                      <a:r>
                        <a:rPr kumimoji="0" lang="zh-CN" altLang="en-US" sz="2000" b="0" u="none" strike="noStrike" cap="none" normalizeH="0" baseline="0">
                          <a:ln>
                            <a:noFill/>
                          </a:ln>
                          <a:solidFill>
                            <a:schemeClr val="tx1"/>
                          </a:solidFill>
                          <a:effectLst/>
                          <a:latin typeface="+mn-lt"/>
                          <a:ea typeface="+mn-ea"/>
                          <a:cs typeface="+mn-ea"/>
                          <a:sym typeface="+mn-lt"/>
                        </a:rPr>
                        <a:t>请求</a:t>
                      </a:r>
                      <a:r>
                        <a:rPr kumimoji="0" lang="en-US" altLang="zh-CN" sz="2000" b="0" u="none" strike="noStrike" cap="none" normalizeH="0" baseline="0">
                          <a:ln>
                            <a:noFill/>
                          </a:ln>
                          <a:solidFill>
                            <a:schemeClr val="tx1"/>
                          </a:solidFill>
                          <a:effectLst/>
                          <a:latin typeface="+mn-lt"/>
                          <a:ea typeface="+mn-ea"/>
                          <a:cs typeface="+mn-ea"/>
                          <a:sym typeface="+mn-lt"/>
                        </a:rPr>
                        <a:t>1</a:t>
                      </a:r>
                      <a:r>
                        <a:rPr kumimoji="0" lang="zh-CN" altLang="en-US" sz="2000" b="0" u="none" strike="noStrike" cap="none" normalizeH="0" baseline="0">
                          <a:ln>
                            <a:noFill/>
                          </a:ln>
                          <a:solidFill>
                            <a:schemeClr val="tx1"/>
                          </a:solidFill>
                          <a:effectLst/>
                          <a:latin typeface="+mn-lt"/>
                          <a:ea typeface="+mn-ea"/>
                          <a:cs typeface="+mn-ea"/>
                          <a:sym typeface="+mn-lt"/>
                        </a:rPr>
                        <a:t>、应答</a:t>
                      </a:r>
                      <a:r>
                        <a:rPr kumimoji="0" lang="en-US" altLang="zh-CN" sz="2000" b="0" u="none" strike="noStrike" cap="none" normalizeH="0" baseline="0">
                          <a:ln>
                            <a:noFill/>
                          </a:ln>
                          <a:solidFill>
                            <a:schemeClr val="tx1"/>
                          </a:solidFill>
                          <a:effectLst/>
                          <a:latin typeface="+mn-lt"/>
                          <a:ea typeface="+mn-ea"/>
                          <a:cs typeface="+mn-ea"/>
                          <a:sym typeface="+mn-lt"/>
                        </a:rPr>
                        <a:t>2)</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tc>
                <a:extLst>
                  <a:ext uri="{0D108BD9-81ED-4DB2-BD59-A6C34878D82A}">
                    <a16:rowId xmlns:a16="http://schemas.microsoft.com/office/drawing/2014/main" val="10001"/>
                  </a:ext>
                </a:extLst>
              </a:tr>
              <a:tr h="261938">
                <a:tc gridSpan="3">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dirty="0">
                          <a:ln>
                            <a:noFill/>
                          </a:ln>
                          <a:solidFill>
                            <a:schemeClr val="tx1"/>
                          </a:solidFill>
                          <a:effectLst/>
                          <a:latin typeface="+mn-lt"/>
                          <a:ea typeface="+mn-ea"/>
                          <a:cs typeface="+mn-ea"/>
                          <a:sym typeface="+mn-lt"/>
                        </a:rPr>
                        <a:t>发送方硬件地址</a:t>
                      </a:r>
                      <a:r>
                        <a:rPr kumimoji="0" lang="en-US" altLang="zh-CN" sz="2000" b="0" u="none" strike="noStrike" cap="none" normalizeH="0" baseline="0" dirty="0">
                          <a:ln>
                            <a:noFill/>
                          </a:ln>
                          <a:solidFill>
                            <a:schemeClr val="tx1"/>
                          </a:solidFill>
                          <a:effectLst/>
                          <a:latin typeface="+mn-lt"/>
                          <a:ea typeface="+mn-ea"/>
                          <a:cs typeface="+mn-ea"/>
                          <a:sym typeface="+mn-lt"/>
                        </a:rPr>
                        <a:t>(0~3</a:t>
                      </a:r>
                      <a:r>
                        <a:rPr kumimoji="0" lang="zh-CN" altLang="en-US" sz="2000" b="0" u="none" strike="noStrike" cap="none" normalizeH="0" baseline="0" dirty="0">
                          <a:ln>
                            <a:noFill/>
                          </a:ln>
                          <a:solidFill>
                            <a:schemeClr val="tx1"/>
                          </a:solidFill>
                          <a:effectLst/>
                          <a:latin typeface="+mn-lt"/>
                          <a:ea typeface="+mn-ea"/>
                          <a:cs typeface="+mn-ea"/>
                          <a:sym typeface="+mn-lt"/>
                        </a:rPr>
                        <a:t>字节</a:t>
                      </a:r>
                      <a:r>
                        <a:rPr kumimoji="0" lang="en-US" altLang="zh-CN" sz="2000" b="0" u="none" strike="noStrike" cap="none" normalizeH="0" baseline="0" dirty="0">
                          <a:ln>
                            <a:noFill/>
                          </a:ln>
                          <a:solidFill>
                            <a:schemeClr val="tx1"/>
                          </a:solidFill>
                          <a:effectLst/>
                          <a:latin typeface="+mn-lt"/>
                          <a:ea typeface="+mn-ea"/>
                          <a:cs typeface="+mn-ea"/>
                          <a:sym typeface="+mn-lt"/>
                        </a:rPr>
                        <a:t>)</a:t>
                      </a:r>
                      <a:endParaRPr kumimoji="0" lang="en-US" altLang="zh-CN" sz="20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261938">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a:ln>
                            <a:noFill/>
                          </a:ln>
                          <a:solidFill>
                            <a:schemeClr val="tx1"/>
                          </a:solidFill>
                          <a:effectLst/>
                          <a:latin typeface="+mn-lt"/>
                          <a:ea typeface="+mn-ea"/>
                          <a:cs typeface="+mn-ea"/>
                          <a:sym typeface="+mn-lt"/>
                        </a:rPr>
                        <a:t>发送方硬件地址</a:t>
                      </a:r>
                      <a:r>
                        <a:rPr kumimoji="0" lang="en-US" altLang="zh-CN" sz="2000" b="0" u="none" strike="noStrike" cap="none" normalizeH="0" baseline="0">
                          <a:ln>
                            <a:noFill/>
                          </a:ln>
                          <a:solidFill>
                            <a:schemeClr val="tx1"/>
                          </a:solidFill>
                          <a:effectLst/>
                          <a:latin typeface="+mn-lt"/>
                          <a:ea typeface="+mn-ea"/>
                          <a:cs typeface="+mn-ea"/>
                          <a:sym typeface="+mn-lt"/>
                        </a:rPr>
                        <a:t>(4~5</a:t>
                      </a:r>
                      <a:r>
                        <a:rPr kumimoji="0" lang="zh-CN" altLang="en-US" sz="2000" b="0" u="none" strike="noStrike" cap="none" normalizeH="0" baseline="0">
                          <a:ln>
                            <a:noFill/>
                          </a:ln>
                          <a:solidFill>
                            <a:schemeClr val="tx1"/>
                          </a:solidFill>
                          <a:effectLst/>
                          <a:latin typeface="+mn-lt"/>
                          <a:ea typeface="+mn-ea"/>
                          <a:cs typeface="+mn-ea"/>
                          <a:sym typeface="+mn-lt"/>
                        </a:rPr>
                        <a:t>字节</a:t>
                      </a:r>
                      <a:r>
                        <a:rPr kumimoji="0" lang="en-US" altLang="zh-CN" sz="2000" b="0" u="none" strike="noStrike" cap="none" normalizeH="0" baseline="0">
                          <a:ln>
                            <a:noFill/>
                          </a:ln>
                          <a:solidFill>
                            <a:schemeClr val="tx1"/>
                          </a:solidFill>
                          <a:effectLst/>
                          <a:latin typeface="+mn-lt"/>
                          <a:ea typeface="+mn-ea"/>
                          <a:cs typeface="+mn-ea"/>
                          <a:sym typeface="+mn-lt"/>
                        </a:rPr>
                        <a:t>)</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dirty="0">
                          <a:ln>
                            <a:noFill/>
                          </a:ln>
                          <a:solidFill>
                            <a:schemeClr val="tx1"/>
                          </a:solidFill>
                          <a:effectLst/>
                          <a:latin typeface="+mn-lt"/>
                          <a:ea typeface="+mn-ea"/>
                          <a:cs typeface="+mn-ea"/>
                          <a:sym typeface="+mn-lt"/>
                        </a:rPr>
                        <a:t>发送方协议地址</a:t>
                      </a:r>
                      <a:r>
                        <a:rPr kumimoji="0" lang="en-US" altLang="zh-CN" sz="2000" b="0" u="none" strike="noStrike" cap="none" normalizeH="0" baseline="0" dirty="0">
                          <a:ln>
                            <a:noFill/>
                          </a:ln>
                          <a:solidFill>
                            <a:schemeClr val="tx1"/>
                          </a:solidFill>
                          <a:effectLst/>
                          <a:latin typeface="+mn-lt"/>
                          <a:ea typeface="+mn-ea"/>
                          <a:cs typeface="+mn-ea"/>
                          <a:sym typeface="+mn-lt"/>
                        </a:rPr>
                        <a:t>(0~1</a:t>
                      </a:r>
                      <a:r>
                        <a:rPr kumimoji="0" lang="zh-CN" altLang="en-US" sz="2000" b="0" u="none" strike="noStrike" cap="none" normalizeH="0" baseline="0" dirty="0">
                          <a:ln>
                            <a:noFill/>
                          </a:ln>
                          <a:solidFill>
                            <a:schemeClr val="tx1"/>
                          </a:solidFill>
                          <a:effectLst/>
                          <a:latin typeface="+mn-lt"/>
                          <a:ea typeface="+mn-ea"/>
                          <a:cs typeface="+mn-ea"/>
                          <a:sym typeface="+mn-lt"/>
                        </a:rPr>
                        <a:t>字节</a:t>
                      </a:r>
                      <a:r>
                        <a:rPr kumimoji="0" lang="en-US" altLang="zh-CN" sz="2000" b="0" u="none" strike="noStrike" cap="none" normalizeH="0" baseline="0" dirty="0">
                          <a:ln>
                            <a:noFill/>
                          </a:ln>
                          <a:solidFill>
                            <a:schemeClr val="tx1"/>
                          </a:solidFill>
                          <a:effectLst/>
                          <a:latin typeface="+mn-lt"/>
                          <a:ea typeface="+mn-ea"/>
                          <a:cs typeface="+mn-ea"/>
                          <a:sym typeface="+mn-lt"/>
                        </a:rPr>
                        <a:t>)</a:t>
                      </a:r>
                      <a:endParaRPr kumimoji="0" lang="en-US" altLang="zh-CN" sz="2000" b="0" i="0" u="none" strike="noStrike" cap="none" normalizeH="0" baseline="0" dirty="0">
                        <a:ln>
                          <a:noFill/>
                        </a:ln>
                        <a:solidFill>
                          <a:schemeClr val="tx1"/>
                        </a:solidFill>
                        <a:effectLst/>
                        <a:latin typeface="+mn-lt"/>
                        <a:ea typeface="+mn-ea"/>
                        <a:cs typeface="+mn-ea"/>
                        <a:sym typeface="+mn-lt"/>
                      </a:endParaRPr>
                    </a:p>
                  </a:txBody>
                  <a:tcPr horzOverflow="overflow"/>
                </a:tc>
                <a:extLst>
                  <a:ext uri="{0D108BD9-81ED-4DB2-BD59-A6C34878D82A}">
                    <a16:rowId xmlns:a16="http://schemas.microsoft.com/office/drawing/2014/main" val="10003"/>
                  </a:ext>
                </a:extLst>
              </a:tr>
              <a:tr h="261938">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a:ln>
                            <a:noFill/>
                          </a:ln>
                          <a:solidFill>
                            <a:schemeClr val="tx1"/>
                          </a:solidFill>
                          <a:effectLst/>
                          <a:latin typeface="+mn-lt"/>
                          <a:ea typeface="+mn-ea"/>
                          <a:cs typeface="+mn-ea"/>
                          <a:sym typeface="+mn-lt"/>
                        </a:rPr>
                        <a:t>发送方协议地址</a:t>
                      </a:r>
                      <a:r>
                        <a:rPr kumimoji="0" lang="en-US" altLang="zh-CN" sz="2000" b="0" u="none" strike="noStrike" cap="none" normalizeH="0" baseline="0">
                          <a:ln>
                            <a:noFill/>
                          </a:ln>
                          <a:solidFill>
                            <a:schemeClr val="tx1"/>
                          </a:solidFill>
                          <a:effectLst/>
                          <a:latin typeface="+mn-lt"/>
                          <a:ea typeface="+mn-ea"/>
                          <a:cs typeface="+mn-ea"/>
                          <a:sym typeface="+mn-lt"/>
                        </a:rPr>
                        <a:t>(2~3</a:t>
                      </a:r>
                      <a:r>
                        <a:rPr kumimoji="0" lang="zh-CN" altLang="en-US" sz="2000" b="0" u="none" strike="noStrike" cap="none" normalizeH="0" baseline="0">
                          <a:ln>
                            <a:noFill/>
                          </a:ln>
                          <a:solidFill>
                            <a:schemeClr val="tx1"/>
                          </a:solidFill>
                          <a:effectLst/>
                          <a:latin typeface="+mn-lt"/>
                          <a:ea typeface="+mn-ea"/>
                          <a:cs typeface="+mn-ea"/>
                          <a:sym typeface="+mn-lt"/>
                        </a:rPr>
                        <a:t>字节</a:t>
                      </a:r>
                      <a:r>
                        <a:rPr kumimoji="0" lang="en-US" altLang="zh-CN" sz="2000" b="0" u="none" strike="noStrike" cap="none" normalizeH="0" baseline="0">
                          <a:ln>
                            <a:noFill/>
                          </a:ln>
                          <a:solidFill>
                            <a:schemeClr val="tx1"/>
                          </a:solidFill>
                          <a:effectLst/>
                          <a:latin typeface="+mn-lt"/>
                          <a:ea typeface="+mn-ea"/>
                          <a:cs typeface="+mn-ea"/>
                          <a:sym typeface="+mn-lt"/>
                        </a:rPr>
                        <a:t>)</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dirty="0">
                          <a:ln>
                            <a:noFill/>
                          </a:ln>
                          <a:solidFill>
                            <a:schemeClr val="tx1"/>
                          </a:solidFill>
                          <a:effectLst/>
                          <a:latin typeface="+mn-lt"/>
                          <a:ea typeface="+mn-ea"/>
                          <a:cs typeface="+mn-ea"/>
                          <a:sym typeface="+mn-lt"/>
                        </a:rPr>
                        <a:t>目的硬件地址</a:t>
                      </a:r>
                      <a:r>
                        <a:rPr kumimoji="0" lang="en-US" altLang="zh-CN" sz="2000" b="0" u="none" strike="noStrike" cap="none" normalizeH="0" baseline="0" dirty="0">
                          <a:ln>
                            <a:noFill/>
                          </a:ln>
                          <a:solidFill>
                            <a:schemeClr val="tx1"/>
                          </a:solidFill>
                          <a:effectLst/>
                          <a:latin typeface="+mn-lt"/>
                          <a:ea typeface="+mn-ea"/>
                          <a:cs typeface="+mn-ea"/>
                          <a:sym typeface="+mn-lt"/>
                        </a:rPr>
                        <a:t>(0~1</a:t>
                      </a:r>
                      <a:r>
                        <a:rPr kumimoji="0" lang="zh-CN" altLang="en-US" sz="2000" b="0" u="none" strike="noStrike" cap="none" normalizeH="0" baseline="0" dirty="0">
                          <a:ln>
                            <a:noFill/>
                          </a:ln>
                          <a:solidFill>
                            <a:schemeClr val="tx1"/>
                          </a:solidFill>
                          <a:effectLst/>
                          <a:latin typeface="+mn-lt"/>
                          <a:ea typeface="+mn-ea"/>
                          <a:cs typeface="+mn-ea"/>
                          <a:sym typeface="+mn-lt"/>
                        </a:rPr>
                        <a:t>字节</a:t>
                      </a:r>
                      <a:r>
                        <a:rPr kumimoji="0" lang="en-US" altLang="zh-CN" sz="2000" b="0" u="none" strike="noStrike" cap="none" normalizeH="0" baseline="0" dirty="0">
                          <a:ln>
                            <a:noFill/>
                          </a:ln>
                          <a:solidFill>
                            <a:schemeClr val="tx1"/>
                          </a:solidFill>
                          <a:effectLst/>
                          <a:latin typeface="+mn-lt"/>
                          <a:ea typeface="+mn-ea"/>
                          <a:cs typeface="+mn-ea"/>
                          <a:sym typeface="+mn-lt"/>
                        </a:rPr>
                        <a:t>)</a:t>
                      </a:r>
                      <a:endParaRPr kumimoji="0" lang="en-US" altLang="zh-CN" sz="2000" b="0" i="0" u="none" strike="noStrike" cap="none" normalizeH="0" baseline="0" dirty="0">
                        <a:ln>
                          <a:noFill/>
                        </a:ln>
                        <a:solidFill>
                          <a:schemeClr val="tx1"/>
                        </a:solidFill>
                        <a:effectLst/>
                        <a:latin typeface="+mn-lt"/>
                        <a:ea typeface="+mn-ea"/>
                        <a:cs typeface="+mn-ea"/>
                        <a:sym typeface="+mn-lt"/>
                      </a:endParaRPr>
                    </a:p>
                  </a:txBody>
                  <a:tcPr horzOverflow="overflow"/>
                </a:tc>
                <a:extLst>
                  <a:ext uri="{0D108BD9-81ED-4DB2-BD59-A6C34878D82A}">
                    <a16:rowId xmlns:a16="http://schemas.microsoft.com/office/drawing/2014/main" val="10004"/>
                  </a:ext>
                </a:extLst>
              </a:tr>
              <a:tr h="260350">
                <a:tc gridSpan="3">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dirty="0">
                          <a:ln>
                            <a:noFill/>
                          </a:ln>
                          <a:solidFill>
                            <a:schemeClr val="tx1"/>
                          </a:solidFill>
                          <a:effectLst/>
                          <a:latin typeface="+mn-lt"/>
                          <a:ea typeface="+mn-ea"/>
                          <a:cs typeface="+mn-ea"/>
                          <a:sym typeface="+mn-lt"/>
                        </a:rPr>
                        <a:t>目的硬件地址</a:t>
                      </a:r>
                      <a:r>
                        <a:rPr kumimoji="0" lang="en-US" altLang="zh-CN" sz="2000" b="0" u="none" strike="noStrike" cap="none" normalizeH="0" baseline="0" dirty="0">
                          <a:ln>
                            <a:noFill/>
                          </a:ln>
                          <a:solidFill>
                            <a:schemeClr val="tx1"/>
                          </a:solidFill>
                          <a:effectLst/>
                          <a:latin typeface="+mn-lt"/>
                          <a:ea typeface="+mn-ea"/>
                          <a:cs typeface="+mn-ea"/>
                          <a:sym typeface="+mn-lt"/>
                        </a:rPr>
                        <a:t>(2~5</a:t>
                      </a:r>
                      <a:r>
                        <a:rPr kumimoji="0" lang="zh-CN" altLang="en-US" sz="2000" b="0" u="none" strike="noStrike" cap="none" normalizeH="0" baseline="0" dirty="0">
                          <a:ln>
                            <a:noFill/>
                          </a:ln>
                          <a:solidFill>
                            <a:schemeClr val="tx1"/>
                          </a:solidFill>
                          <a:effectLst/>
                          <a:latin typeface="+mn-lt"/>
                          <a:ea typeface="+mn-ea"/>
                          <a:cs typeface="+mn-ea"/>
                          <a:sym typeface="+mn-lt"/>
                        </a:rPr>
                        <a:t>字节</a:t>
                      </a:r>
                      <a:r>
                        <a:rPr kumimoji="0" lang="en-US" altLang="zh-CN" sz="2000" b="0" u="none" strike="noStrike" cap="none" normalizeH="0" baseline="0" dirty="0">
                          <a:ln>
                            <a:noFill/>
                          </a:ln>
                          <a:solidFill>
                            <a:schemeClr val="tx1"/>
                          </a:solidFill>
                          <a:effectLst/>
                          <a:latin typeface="+mn-lt"/>
                          <a:ea typeface="+mn-ea"/>
                          <a:cs typeface="+mn-ea"/>
                          <a:sym typeface="+mn-lt"/>
                        </a:rPr>
                        <a:t>)</a:t>
                      </a:r>
                      <a:endParaRPr kumimoji="0" lang="en-US" altLang="zh-CN" sz="20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r h="342900">
                <a:tc gridSpan="3">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dirty="0">
                          <a:ln>
                            <a:noFill/>
                          </a:ln>
                          <a:solidFill>
                            <a:schemeClr val="tx1"/>
                          </a:solidFill>
                          <a:effectLst/>
                          <a:latin typeface="+mn-lt"/>
                          <a:ea typeface="+mn-ea"/>
                          <a:cs typeface="+mn-ea"/>
                          <a:sym typeface="+mn-lt"/>
                        </a:rPr>
                        <a:t>目的协议地址</a:t>
                      </a:r>
                      <a:r>
                        <a:rPr kumimoji="0" lang="en-US" altLang="zh-CN" sz="2000" b="0" u="none" strike="noStrike" cap="none" normalizeH="0" baseline="0" dirty="0">
                          <a:ln>
                            <a:noFill/>
                          </a:ln>
                          <a:solidFill>
                            <a:schemeClr val="tx1"/>
                          </a:solidFill>
                          <a:effectLst/>
                          <a:latin typeface="+mn-lt"/>
                          <a:ea typeface="+mn-ea"/>
                          <a:cs typeface="+mn-ea"/>
                          <a:sym typeface="+mn-lt"/>
                        </a:rPr>
                        <a:t>(0~3</a:t>
                      </a:r>
                      <a:r>
                        <a:rPr kumimoji="0" lang="zh-CN" altLang="en-US" sz="2000" b="0" u="none" strike="noStrike" cap="none" normalizeH="0" baseline="0" dirty="0">
                          <a:ln>
                            <a:noFill/>
                          </a:ln>
                          <a:solidFill>
                            <a:schemeClr val="tx1"/>
                          </a:solidFill>
                          <a:effectLst/>
                          <a:latin typeface="+mn-lt"/>
                          <a:ea typeface="+mn-ea"/>
                          <a:cs typeface="+mn-ea"/>
                          <a:sym typeface="+mn-lt"/>
                        </a:rPr>
                        <a:t>字节</a:t>
                      </a:r>
                      <a:r>
                        <a:rPr kumimoji="0" lang="en-US" altLang="zh-CN" sz="2000" b="0" u="none" strike="noStrike" cap="none" normalizeH="0" baseline="0" dirty="0">
                          <a:ln>
                            <a:noFill/>
                          </a:ln>
                          <a:solidFill>
                            <a:schemeClr val="tx1"/>
                          </a:solidFill>
                          <a:effectLst/>
                          <a:latin typeface="+mn-lt"/>
                          <a:ea typeface="+mn-ea"/>
                          <a:cs typeface="+mn-ea"/>
                          <a:sym typeface="+mn-lt"/>
                        </a:rPr>
                        <a:t>)</a:t>
                      </a:r>
                      <a:endParaRPr kumimoji="0" lang="en-US" altLang="zh-CN" sz="20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p:sp>
        <p:nvSpPr>
          <p:cNvPr id="11" name="Text Box 297">
            <a:extLst>
              <a:ext uri="{FF2B5EF4-FFF2-40B4-BE49-F238E27FC236}">
                <a16:creationId xmlns:a16="http://schemas.microsoft.com/office/drawing/2014/main" id="{B2243AFB-C383-5F29-990F-6AA0A3BE1673}"/>
              </a:ext>
            </a:extLst>
          </p:cNvPr>
          <p:cNvSpPr txBox="1">
            <a:spLocks noChangeArrowheads="1"/>
          </p:cNvSpPr>
          <p:nvPr/>
        </p:nvSpPr>
        <p:spPr bwMode="auto">
          <a:xfrm>
            <a:off x="2109067" y="3013392"/>
            <a:ext cx="327334"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2000">
                <a:cs typeface="+mn-ea"/>
                <a:sym typeface="+mn-lt"/>
              </a:rPr>
              <a:t>0</a:t>
            </a:r>
          </a:p>
        </p:txBody>
      </p:sp>
      <p:sp>
        <p:nvSpPr>
          <p:cNvPr id="12" name="Text Box 298">
            <a:extLst>
              <a:ext uri="{FF2B5EF4-FFF2-40B4-BE49-F238E27FC236}">
                <a16:creationId xmlns:a16="http://schemas.microsoft.com/office/drawing/2014/main" id="{B7C78105-73F5-CF1A-7D39-9A899841F7B9}"/>
              </a:ext>
            </a:extLst>
          </p:cNvPr>
          <p:cNvSpPr txBox="1">
            <a:spLocks noChangeArrowheads="1"/>
          </p:cNvSpPr>
          <p:nvPr/>
        </p:nvSpPr>
        <p:spPr bwMode="auto">
          <a:xfrm>
            <a:off x="5364290" y="3013392"/>
            <a:ext cx="470000"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20000"/>
              </a:lnSpc>
            </a:pPr>
            <a:r>
              <a:rPr lang="en-US" altLang="zh-CN" sz="2000">
                <a:cs typeface="+mn-ea"/>
                <a:sym typeface="+mn-lt"/>
              </a:rPr>
              <a:t>15</a:t>
            </a:r>
          </a:p>
        </p:txBody>
      </p:sp>
      <p:sp>
        <p:nvSpPr>
          <p:cNvPr id="13" name="Text Box 299">
            <a:extLst>
              <a:ext uri="{FF2B5EF4-FFF2-40B4-BE49-F238E27FC236}">
                <a16:creationId xmlns:a16="http://schemas.microsoft.com/office/drawing/2014/main" id="{389378E0-1D64-F345-CCD8-080BF48D088E}"/>
              </a:ext>
            </a:extLst>
          </p:cNvPr>
          <p:cNvSpPr txBox="1">
            <a:spLocks noChangeArrowheads="1"/>
          </p:cNvSpPr>
          <p:nvPr/>
        </p:nvSpPr>
        <p:spPr bwMode="auto">
          <a:xfrm>
            <a:off x="5767615" y="3013392"/>
            <a:ext cx="470000"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000">
                <a:cs typeface="+mn-ea"/>
                <a:sym typeface="+mn-lt"/>
              </a:rPr>
              <a:t>16</a:t>
            </a:r>
          </a:p>
        </p:txBody>
      </p:sp>
      <p:sp>
        <p:nvSpPr>
          <p:cNvPr id="14" name="Text Box 300">
            <a:extLst>
              <a:ext uri="{FF2B5EF4-FFF2-40B4-BE49-F238E27FC236}">
                <a16:creationId xmlns:a16="http://schemas.microsoft.com/office/drawing/2014/main" id="{36B0C0D8-2A70-C103-7E2D-BDC3FCD9BE33}"/>
              </a:ext>
            </a:extLst>
          </p:cNvPr>
          <p:cNvSpPr txBox="1">
            <a:spLocks noChangeArrowheads="1"/>
          </p:cNvSpPr>
          <p:nvPr/>
        </p:nvSpPr>
        <p:spPr bwMode="auto">
          <a:xfrm>
            <a:off x="9077453" y="3013392"/>
            <a:ext cx="470000"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20000"/>
              </a:lnSpc>
            </a:pPr>
            <a:r>
              <a:rPr lang="en-US" altLang="zh-CN" sz="2000">
                <a:cs typeface="+mn-ea"/>
                <a:sym typeface="+mn-lt"/>
              </a:rPr>
              <a:t>31</a:t>
            </a:r>
          </a:p>
        </p:txBody>
      </p:sp>
      <p:grpSp>
        <p:nvGrpSpPr>
          <p:cNvPr id="15" name="Group 309">
            <a:extLst>
              <a:ext uri="{FF2B5EF4-FFF2-40B4-BE49-F238E27FC236}">
                <a16:creationId xmlns:a16="http://schemas.microsoft.com/office/drawing/2014/main" id="{DB4FCBAF-DBCB-2A09-92BD-E6665291B0E8}"/>
              </a:ext>
            </a:extLst>
          </p:cNvPr>
          <p:cNvGrpSpPr>
            <a:grpSpLocks/>
          </p:cNvGrpSpPr>
          <p:nvPr/>
        </p:nvGrpSpPr>
        <p:grpSpPr bwMode="auto">
          <a:xfrm>
            <a:off x="1230540" y="1411604"/>
            <a:ext cx="5184775" cy="647700"/>
            <a:chOff x="158" y="754"/>
            <a:chExt cx="3266" cy="544"/>
          </a:xfrm>
        </p:grpSpPr>
        <p:sp>
          <p:nvSpPr>
            <p:cNvPr id="16" name="Line 304">
              <a:extLst>
                <a:ext uri="{FF2B5EF4-FFF2-40B4-BE49-F238E27FC236}">
                  <a16:creationId xmlns:a16="http://schemas.microsoft.com/office/drawing/2014/main" id="{8814C5D0-8BF8-33DB-471D-3910629D978C}"/>
                </a:ext>
              </a:extLst>
            </p:cNvPr>
            <p:cNvSpPr>
              <a:spLocks noChangeShapeType="1"/>
            </p:cNvSpPr>
            <p:nvPr/>
          </p:nvSpPr>
          <p:spPr bwMode="auto">
            <a:xfrm>
              <a:off x="158" y="754"/>
              <a:ext cx="0" cy="54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17" name="Line 305">
              <a:extLst>
                <a:ext uri="{FF2B5EF4-FFF2-40B4-BE49-F238E27FC236}">
                  <a16:creationId xmlns:a16="http://schemas.microsoft.com/office/drawing/2014/main" id="{41524A20-E49B-85A8-3166-6F9255182FF8}"/>
                </a:ext>
              </a:extLst>
            </p:cNvPr>
            <p:cNvSpPr>
              <a:spLocks noChangeShapeType="1"/>
            </p:cNvSpPr>
            <p:nvPr/>
          </p:nvSpPr>
          <p:spPr bwMode="auto">
            <a:xfrm>
              <a:off x="3424" y="754"/>
              <a:ext cx="0" cy="54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18" name="Line 306">
              <a:extLst>
                <a:ext uri="{FF2B5EF4-FFF2-40B4-BE49-F238E27FC236}">
                  <a16:creationId xmlns:a16="http://schemas.microsoft.com/office/drawing/2014/main" id="{7553B11C-FCD6-7296-FE0A-53E167971789}"/>
                </a:ext>
              </a:extLst>
            </p:cNvPr>
            <p:cNvSpPr>
              <a:spLocks noChangeShapeType="1"/>
            </p:cNvSpPr>
            <p:nvPr/>
          </p:nvSpPr>
          <p:spPr bwMode="auto">
            <a:xfrm>
              <a:off x="158" y="890"/>
              <a:ext cx="3266"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grpSp>
      <p:sp>
        <p:nvSpPr>
          <p:cNvPr id="19" name="Text Box 308">
            <a:extLst>
              <a:ext uri="{FF2B5EF4-FFF2-40B4-BE49-F238E27FC236}">
                <a16:creationId xmlns:a16="http://schemas.microsoft.com/office/drawing/2014/main" id="{5B2C93B9-3563-4DD4-DA06-5ADA66F02017}"/>
              </a:ext>
            </a:extLst>
          </p:cNvPr>
          <p:cNvSpPr txBox="1">
            <a:spLocks noChangeArrowheads="1"/>
          </p:cNvSpPr>
          <p:nvPr/>
        </p:nvSpPr>
        <p:spPr bwMode="auto">
          <a:xfrm>
            <a:off x="2881431" y="1340167"/>
            <a:ext cx="1467068" cy="42986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2000">
                <a:cs typeface="+mn-ea"/>
                <a:sym typeface="+mn-lt"/>
              </a:rPr>
              <a:t>以太网首部</a:t>
            </a:r>
          </a:p>
        </p:txBody>
      </p:sp>
    </p:spTree>
    <p:custDataLst>
      <p:tags r:id="rId1"/>
    </p:custDataLst>
    <p:extLst>
      <p:ext uri="{BB962C8B-B14F-4D97-AF65-F5344CB8AC3E}">
        <p14:creationId xmlns:p14="http://schemas.microsoft.com/office/powerpoint/2010/main" val="20418939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ARP</a:t>
            </a:r>
            <a:r>
              <a:rPr lang="zh-CN" altLang="en-US" sz="3200" dirty="0">
                <a:latin typeface="+mn-lt"/>
                <a:ea typeface="+mn-ea"/>
                <a:cs typeface="+mn-ea"/>
                <a:sym typeface="+mn-lt"/>
              </a:rPr>
              <a:t>工作流程</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04B11624-3C7B-7CE9-14C9-FD15E7037409}"/>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B7691A81-72D4-EE7E-76EA-D50440581D1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1F2B1834-F8F0-7747-AF2F-5C4C5B66328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134</a:t>
            </a:fld>
            <a:endParaRPr lang="en-US">
              <a:cs typeface="+mn-ea"/>
              <a:sym typeface="+mn-lt"/>
            </a:endParaRPr>
          </a:p>
        </p:txBody>
      </p:sp>
      <p:sp>
        <p:nvSpPr>
          <p:cNvPr id="8" name="AutoShape 5">
            <a:extLst>
              <a:ext uri="{FF2B5EF4-FFF2-40B4-BE49-F238E27FC236}">
                <a16:creationId xmlns:a16="http://schemas.microsoft.com/office/drawing/2014/main" id="{649E47A4-A2E3-DC5B-B75D-9A7D82220EA3}"/>
              </a:ext>
            </a:extLst>
          </p:cNvPr>
          <p:cNvSpPr>
            <a:spLocks noChangeArrowheads="1"/>
          </p:cNvSpPr>
          <p:nvPr/>
        </p:nvSpPr>
        <p:spPr bwMode="auto">
          <a:xfrm>
            <a:off x="4661626" y="741589"/>
            <a:ext cx="2955925" cy="576263"/>
          </a:xfrm>
          <a:prstGeom prst="roundRect">
            <a:avLst>
              <a:gd name="adj" fmla="val 16667"/>
            </a:avLst>
          </a:prstGeom>
          <a:solidFill>
            <a:srgbClr val="BBE0E3"/>
          </a:solidFill>
          <a:ln w="9525" algn="ctr">
            <a:solidFill>
              <a:schemeClr val="tx1"/>
            </a:solidFill>
            <a:round/>
            <a:headEnd/>
            <a:tailEnd/>
          </a:ln>
          <a:effectLst/>
        </p:spPr>
        <p:txBody>
          <a:bodyPr wrap="none" anchor="ctr"/>
          <a:lstStyle/>
          <a:p>
            <a:pPr algn="ctr">
              <a:lnSpc>
                <a:spcPct val="120000"/>
              </a:lnSpc>
            </a:pPr>
            <a:r>
              <a:rPr lang="en-US" altLang="zh-CN" sz="1600" dirty="0">
                <a:cs typeface="+mn-ea"/>
                <a:sym typeface="+mn-lt"/>
              </a:rPr>
              <a:t>ARP</a:t>
            </a:r>
            <a:r>
              <a:rPr lang="zh-CN" altLang="en-US" sz="1600" dirty="0">
                <a:cs typeface="+mn-ea"/>
                <a:sym typeface="+mn-lt"/>
              </a:rPr>
              <a:t>模块接收上层协议</a:t>
            </a:r>
            <a:r>
              <a:rPr lang="en-US" altLang="zh-CN" sz="1600" dirty="0">
                <a:cs typeface="+mn-ea"/>
                <a:sym typeface="+mn-lt"/>
              </a:rPr>
              <a:t>(IP)</a:t>
            </a:r>
            <a:r>
              <a:rPr lang="zh-CN" altLang="en-US" sz="1600" dirty="0">
                <a:cs typeface="+mn-ea"/>
                <a:sym typeface="+mn-lt"/>
              </a:rPr>
              <a:t>的</a:t>
            </a:r>
          </a:p>
          <a:p>
            <a:pPr algn="ctr">
              <a:lnSpc>
                <a:spcPct val="120000"/>
              </a:lnSpc>
            </a:pPr>
            <a:r>
              <a:rPr lang="zh-CN" altLang="en-US" sz="1600" dirty="0">
                <a:cs typeface="+mn-ea"/>
                <a:sym typeface="+mn-lt"/>
              </a:rPr>
              <a:t>数据报后，提取下一跳</a:t>
            </a:r>
            <a:r>
              <a:rPr lang="en-US" altLang="zh-CN" sz="1600" dirty="0">
                <a:cs typeface="+mn-ea"/>
                <a:sym typeface="+mn-lt"/>
              </a:rPr>
              <a:t>IP</a:t>
            </a:r>
            <a:r>
              <a:rPr lang="zh-CN" altLang="en-US" sz="1600" dirty="0">
                <a:cs typeface="+mn-ea"/>
                <a:sym typeface="+mn-lt"/>
              </a:rPr>
              <a:t>地址</a:t>
            </a:r>
          </a:p>
        </p:txBody>
      </p:sp>
      <p:sp>
        <p:nvSpPr>
          <p:cNvPr id="9" name="AutoShape 6">
            <a:extLst>
              <a:ext uri="{FF2B5EF4-FFF2-40B4-BE49-F238E27FC236}">
                <a16:creationId xmlns:a16="http://schemas.microsoft.com/office/drawing/2014/main" id="{5AAE4E63-B12D-F212-B87B-C4676CB01C32}"/>
              </a:ext>
            </a:extLst>
          </p:cNvPr>
          <p:cNvSpPr>
            <a:spLocks noChangeArrowheads="1"/>
          </p:cNvSpPr>
          <p:nvPr/>
        </p:nvSpPr>
        <p:spPr bwMode="auto">
          <a:xfrm>
            <a:off x="4085364" y="1533752"/>
            <a:ext cx="4108450" cy="865187"/>
          </a:xfrm>
          <a:prstGeom prst="diamond">
            <a:avLst/>
          </a:prstGeom>
          <a:solidFill>
            <a:srgbClr val="BBE0E3"/>
          </a:solidFill>
          <a:ln w="9525" algn="ctr">
            <a:solidFill>
              <a:schemeClr val="tx1"/>
            </a:solidFill>
            <a:miter lim="800000"/>
            <a:headEnd/>
            <a:tailEnd/>
          </a:ln>
          <a:effectLst/>
        </p:spPr>
        <p:txBody>
          <a:bodyPr wrap="none" anchor="ctr"/>
          <a:lstStyle/>
          <a:p>
            <a:pPr algn="ctr">
              <a:lnSpc>
                <a:spcPct val="120000"/>
              </a:lnSpc>
            </a:pPr>
            <a:r>
              <a:rPr lang="zh-CN" altLang="en-US" sz="1600" dirty="0">
                <a:cs typeface="+mn-ea"/>
                <a:sym typeface="+mn-lt"/>
              </a:rPr>
              <a:t>下一跳</a:t>
            </a:r>
            <a:r>
              <a:rPr lang="en-US" altLang="zh-CN" sz="1600" dirty="0">
                <a:cs typeface="+mn-ea"/>
                <a:sym typeface="+mn-lt"/>
              </a:rPr>
              <a:t>IP</a:t>
            </a:r>
            <a:r>
              <a:rPr lang="zh-CN" altLang="en-US" sz="1600" dirty="0">
                <a:cs typeface="+mn-ea"/>
                <a:sym typeface="+mn-lt"/>
              </a:rPr>
              <a:t>地址在</a:t>
            </a:r>
            <a:r>
              <a:rPr lang="en-US" altLang="zh-CN" sz="1600" dirty="0">
                <a:cs typeface="+mn-ea"/>
                <a:sym typeface="+mn-lt"/>
              </a:rPr>
              <a:t>ARP</a:t>
            </a:r>
            <a:r>
              <a:rPr lang="zh-CN" altLang="en-US" sz="1600" dirty="0">
                <a:cs typeface="+mn-ea"/>
                <a:sym typeface="+mn-lt"/>
              </a:rPr>
              <a:t>高</a:t>
            </a:r>
          </a:p>
          <a:p>
            <a:pPr algn="ctr">
              <a:lnSpc>
                <a:spcPct val="120000"/>
              </a:lnSpc>
            </a:pPr>
            <a:r>
              <a:rPr lang="zh-CN" altLang="en-US" sz="1600" dirty="0">
                <a:cs typeface="+mn-ea"/>
                <a:sym typeface="+mn-lt"/>
              </a:rPr>
              <a:t>速缓存中有对应项目</a:t>
            </a:r>
            <a:r>
              <a:rPr lang="en-US" altLang="zh-CN" sz="1600" dirty="0">
                <a:cs typeface="+mn-ea"/>
                <a:sym typeface="+mn-lt"/>
              </a:rPr>
              <a:t>?</a:t>
            </a:r>
          </a:p>
        </p:txBody>
      </p:sp>
      <p:sp>
        <p:nvSpPr>
          <p:cNvPr id="10" name="Rectangle 7">
            <a:extLst>
              <a:ext uri="{FF2B5EF4-FFF2-40B4-BE49-F238E27FC236}">
                <a16:creationId xmlns:a16="http://schemas.microsoft.com/office/drawing/2014/main" id="{AAF0CD83-6DE0-D177-EDEF-4D3754A192ED}"/>
              </a:ext>
            </a:extLst>
          </p:cNvPr>
          <p:cNvSpPr>
            <a:spLocks noChangeArrowheads="1"/>
          </p:cNvSpPr>
          <p:nvPr/>
        </p:nvSpPr>
        <p:spPr bwMode="auto">
          <a:xfrm>
            <a:off x="4628289" y="2757714"/>
            <a:ext cx="3024187" cy="503238"/>
          </a:xfrm>
          <a:prstGeom prst="rect">
            <a:avLst/>
          </a:prstGeom>
          <a:solidFill>
            <a:srgbClr val="BBE0E3"/>
          </a:solidFill>
          <a:ln w="9525" algn="ctr">
            <a:solidFill>
              <a:schemeClr val="tx1"/>
            </a:solidFill>
            <a:miter lim="800000"/>
            <a:headEnd/>
            <a:tailEnd/>
          </a:ln>
          <a:effectLst/>
        </p:spPr>
        <p:txBody>
          <a:bodyPr wrap="none" anchor="ctr"/>
          <a:lstStyle/>
          <a:p>
            <a:pPr algn="ctr">
              <a:lnSpc>
                <a:spcPct val="120000"/>
              </a:lnSpc>
            </a:pPr>
            <a:r>
              <a:rPr lang="zh-CN" altLang="en-US" sz="1600">
                <a:cs typeface="+mn-ea"/>
                <a:sym typeface="+mn-lt"/>
              </a:rPr>
              <a:t>发送</a:t>
            </a:r>
            <a:r>
              <a:rPr lang="en-US" altLang="zh-CN" sz="1600">
                <a:cs typeface="+mn-ea"/>
                <a:sym typeface="+mn-lt"/>
              </a:rPr>
              <a:t>ARP</a:t>
            </a:r>
            <a:r>
              <a:rPr lang="zh-CN" altLang="en-US" sz="1600">
                <a:cs typeface="+mn-ea"/>
                <a:sym typeface="+mn-lt"/>
              </a:rPr>
              <a:t>请求广播报文来获取</a:t>
            </a:r>
          </a:p>
          <a:p>
            <a:pPr algn="ctr">
              <a:lnSpc>
                <a:spcPct val="120000"/>
              </a:lnSpc>
            </a:pPr>
            <a:r>
              <a:rPr lang="zh-CN" altLang="en-US" sz="1600">
                <a:cs typeface="+mn-ea"/>
                <a:sym typeface="+mn-lt"/>
              </a:rPr>
              <a:t>下一跳</a:t>
            </a:r>
            <a:r>
              <a:rPr lang="en-US" altLang="zh-CN" sz="1600">
                <a:cs typeface="+mn-ea"/>
                <a:sym typeface="+mn-lt"/>
              </a:rPr>
              <a:t>IP</a:t>
            </a:r>
            <a:r>
              <a:rPr lang="zh-CN" altLang="en-US" sz="1600">
                <a:cs typeface="+mn-ea"/>
                <a:sym typeface="+mn-lt"/>
              </a:rPr>
              <a:t>地址对应的物理地址</a:t>
            </a:r>
          </a:p>
        </p:txBody>
      </p:sp>
      <p:sp>
        <p:nvSpPr>
          <p:cNvPr id="11" name="Rectangle 8">
            <a:extLst>
              <a:ext uri="{FF2B5EF4-FFF2-40B4-BE49-F238E27FC236}">
                <a16:creationId xmlns:a16="http://schemas.microsoft.com/office/drawing/2014/main" id="{2C37554A-4AFB-2FA3-27A1-8D91B4773C0F}"/>
              </a:ext>
            </a:extLst>
          </p:cNvPr>
          <p:cNvSpPr>
            <a:spLocks noChangeArrowheads="1"/>
          </p:cNvSpPr>
          <p:nvPr/>
        </p:nvSpPr>
        <p:spPr bwMode="auto">
          <a:xfrm>
            <a:off x="4628289" y="3549877"/>
            <a:ext cx="3024187" cy="287337"/>
          </a:xfrm>
          <a:prstGeom prst="rect">
            <a:avLst/>
          </a:prstGeom>
          <a:solidFill>
            <a:srgbClr val="BBE0E3"/>
          </a:solidFill>
          <a:ln w="9525" algn="ctr">
            <a:solidFill>
              <a:schemeClr val="tx1"/>
            </a:solidFill>
            <a:miter lim="800000"/>
            <a:headEnd/>
            <a:tailEnd/>
          </a:ln>
          <a:effectLst/>
        </p:spPr>
        <p:txBody>
          <a:bodyPr wrap="none" anchor="ctr"/>
          <a:lstStyle/>
          <a:p>
            <a:pPr algn="ctr">
              <a:lnSpc>
                <a:spcPct val="120000"/>
              </a:lnSpc>
            </a:pPr>
            <a:r>
              <a:rPr lang="zh-CN" altLang="en-US" sz="1600">
                <a:cs typeface="+mn-ea"/>
                <a:sym typeface="+mn-lt"/>
              </a:rPr>
              <a:t>等待接收</a:t>
            </a:r>
            <a:r>
              <a:rPr lang="en-US" altLang="zh-CN" sz="1600">
                <a:cs typeface="+mn-ea"/>
                <a:sym typeface="+mn-lt"/>
              </a:rPr>
              <a:t>ARP</a:t>
            </a:r>
            <a:r>
              <a:rPr lang="zh-CN" altLang="en-US" sz="1600">
                <a:cs typeface="+mn-ea"/>
                <a:sym typeface="+mn-lt"/>
              </a:rPr>
              <a:t>应答</a:t>
            </a:r>
          </a:p>
        </p:txBody>
      </p:sp>
      <p:sp>
        <p:nvSpPr>
          <p:cNvPr id="12" name="AutoShape 9">
            <a:extLst>
              <a:ext uri="{FF2B5EF4-FFF2-40B4-BE49-F238E27FC236}">
                <a16:creationId xmlns:a16="http://schemas.microsoft.com/office/drawing/2014/main" id="{4CEFA1ED-CC50-85DC-A4A0-0111C0AAF5DB}"/>
              </a:ext>
            </a:extLst>
          </p:cNvPr>
          <p:cNvSpPr>
            <a:spLocks noChangeArrowheads="1"/>
          </p:cNvSpPr>
          <p:nvPr/>
        </p:nvSpPr>
        <p:spPr bwMode="auto">
          <a:xfrm>
            <a:off x="4736239" y="4126139"/>
            <a:ext cx="2809875" cy="504825"/>
          </a:xfrm>
          <a:prstGeom prst="diamond">
            <a:avLst/>
          </a:prstGeom>
          <a:solidFill>
            <a:srgbClr val="BBE0E3"/>
          </a:solidFill>
          <a:ln w="9525" algn="ctr">
            <a:solidFill>
              <a:schemeClr val="tx1"/>
            </a:solidFill>
            <a:miter lim="800000"/>
            <a:headEnd/>
            <a:tailEnd/>
          </a:ln>
          <a:effectLst/>
        </p:spPr>
        <p:txBody>
          <a:bodyPr wrap="none" anchor="ctr"/>
          <a:lstStyle/>
          <a:p>
            <a:pPr algn="ctr">
              <a:lnSpc>
                <a:spcPct val="120000"/>
              </a:lnSpc>
            </a:pPr>
            <a:r>
              <a:rPr lang="zh-CN" altLang="en-US" sz="1600">
                <a:cs typeface="+mn-ea"/>
                <a:sym typeface="+mn-lt"/>
              </a:rPr>
              <a:t>收到</a:t>
            </a:r>
            <a:r>
              <a:rPr lang="en-US" altLang="zh-CN" sz="1600">
                <a:cs typeface="+mn-ea"/>
                <a:sym typeface="+mn-lt"/>
              </a:rPr>
              <a:t>ARP</a:t>
            </a:r>
            <a:r>
              <a:rPr lang="zh-CN" altLang="en-US" sz="1600">
                <a:cs typeface="+mn-ea"/>
                <a:sym typeface="+mn-lt"/>
              </a:rPr>
              <a:t>应答</a:t>
            </a:r>
            <a:r>
              <a:rPr lang="en-US" altLang="zh-CN" sz="1600">
                <a:cs typeface="+mn-ea"/>
                <a:sym typeface="+mn-lt"/>
              </a:rPr>
              <a:t>?</a:t>
            </a:r>
          </a:p>
        </p:txBody>
      </p:sp>
      <p:sp>
        <p:nvSpPr>
          <p:cNvPr id="13" name="Rectangle 10">
            <a:extLst>
              <a:ext uri="{FF2B5EF4-FFF2-40B4-BE49-F238E27FC236}">
                <a16:creationId xmlns:a16="http://schemas.microsoft.com/office/drawing/2014/main" id="{0EC43834-7607-6119-AAEA-21119383D7DC}"/>
              </a:ext>
            </a:extLst>
          </p:cNvPr>
          <p:cNvSpPr>
            <a:spLocks noChangeArrowheads="1"/>
          </p:cNvSpPr>
          <p:nvPr/>
        </p:nvSpPr>
        <p:spPr bwMode="auto">
          <a:xfrm>
            <a:off x="4628289" y="5061177"/>
            <a:ext cx="3024187" cy="503237"/>
          </a:xfrm>
          <a:prstGeom prst="rect">
            <a:avLst/>
          </a:prstGeom>
          <a:solidFill>
            <a:srgbClr val="BBE0E3"/>
          </a:solidFill>
          <a:ln w="9525" algn="ctr">
            <a:solidFill>
              <a:schemeClr val="tx1"/>
            </a:solidFill>
            <a:miter lim="800000"/>
            <a:headEnd/>
            <a:tailEnd/>
          </a:ln>
          <a:effectLst/>
        </p:spPr>
        <p:txBody>
          <a:bodyPr wrap="none" anchor="ctr"/>
          <a:lstStyle/>
          <a:p>
            <a:pPr algn="ctr">
              <a:lnSpc>
                <a:spcPct val="120000"/>
              </a:lnSpc>
            </a:pPr>
            <a:r>
              <a:rPr lang="zh-CN" altLang="en-US" sz="1600">
                <a:cs typeface="+mn-ea"/>
                <a:sym typeface="+mn-lt"/>
              </a:rPr>
              <a:t>使用应答中的物理地址</a:t>
            </a:r>
            <a:r>
              <a:rPr lang="en-US" altLang="zh-CN" sz="1600">
                <a:cs typeface="+mn-ea"/>
                <a:sym typeface="+mn-lt"/>
              </a:rPr>
              <a:t>(MAC)</a:t>
            </a:r>
          </a:p>
          <a:p>
            <a:pPr algn="ctr">
              <a:lnSpc>
                <a:spcPct val="120000"/>
              </a:lnSpc>
            </a:pPr>
            <a:r>
              <a:rPr lang="zh-CN" altLang="en-US" sz="1600">
                <a:cs typeface="+mn-ea"/>
                <a:sym typeface="+mn-lt"/>
              </a:rPr>
              <a:t>作为数据报的目的</a:t>
            </a:r>
            <a:r>
              <a:rPr lang="en-US" altLang="zh-CN" sz="1600">
                <a:cs typeface="+mn-ea"/>
                <a:sym typeface="+mn-lt"/>
              </a:rPr>
              <a:t>MAC</a:t>
            </a:r>
            <a:r>
              <a:rPr lang="zh-CN" altLang="en-US" sz="1600">
                <a:cs typeface="+mn-ea"/>
                <a:sym typeface="+mn-lt"/>
              </a:rPr>
              <a:t>地址</a:t>
            </a:r>
          </a:p>
        </p:txBody>
      </p:sp>
      <p:sp>
        <p:nvSpPr>
          <p:cNvPr id="14" name="Rectangle 11">
            <a:extLst>
              <a:ext uri="{FF2B5EF4-FFF2-40B4-BE49-F238E27FC236}">
                <a16:creationId xmlns:a16="http://schemas.microsoft.com/office/drawing/2014/main" id="{A6F5A895-B0CC-3463-EEDE-F359D3432D0E}"/>
              </a:ext>
            </a:extLst>
          </p:cNvPr>
          <p:cNvSpPr>
            <a:spLocks noChangeArrowheads="1"/>
          </p:cNvSpPr>
          <p:nvPr/>
        </p:nvSpPr>
        <p:spPr bwMode="auto">
          <a:xfrm>
            <a:off x="4628289" y="5853339"/>
            <a:ext cx="3024187" cy="503238"/>
          </a:xfrm>
          <a:prstGeom prst="rect">
            <a:avLst/>
          </a:prstGeom>
          <a:solidFill>
            <a:srgbClr val="BBE0E3"/>
          </a:solidFill>
          <a:ln w="9525" algn="ctr">
            <a:solidFill>
              <a:schemeClr val="tx1"/>
            </a:solidFill>
            <a:miter lim="800000"/>
            <a:headEnd/>
            <a:tailEnd/>
          </a:ln>
          <a:effectLst/>
        </p:spPr>
        <p:txBody>
          <a:bodyPr wrap="none" anchor="ctr"/>
          <a:lstStyle/>
          <a:p>
            <a:pPr algn="ctr">
              <a:lnSpc>
                <a:spcPct val="120000"/>
              </a:lnSpc>
            </a:pPr>
            <a:r>
              <a:rPr lang="zh-CN" altLang="en-US" sz="1600">
                <a:cs typeface="+mn-ea"/>
                <a:sym typeface="+mn-lt"/>
              </a:rPr>
              <a:t>将下一跳</a:t>
            </a:r>
            <a:r>
              <a:rPr lang="en-US" altLang="zh-CN" sz="1600">
                <a:cs typeface="+mn-ea"/>
                <a:sym typeface="+mn-lt"/>
              </a:rPr>
              <a:t>IP</a:t>
            </a:r>
            <a:r>
              <a:rPr lang="zh-CN" altLang="en-US" sz="1600">
                <a:cs typeface="+mn-ea"/>
                <a:sym typeface="+mn-lt"/>
              </a:rPr>
              <a:t>地址和应答中的物</a:t>
            </a:r>
          </a:p>
          <a:p>
            <a:pPr algn="ctr">
              <a:lnSpc>
                <a:spcPct val="120000"/>
              </a:lnSpc>
            </a:pPr>
            <a:r>
              <a:rPr lang="zh-CN" altLang="en-US" sz="1600">
                <a:cs typeface="+mn-ea"/>
                <a:sym typeface="+mn-lt"/>
              </a:rPr>
              <a:t>理地址添加到</a:t>
            </a:r>
            <a:r>
              <a:rPr lang="en-US" altLang="zh-CN" sz="1600">
                <a:cs typeface="+mn-ea"/>
                <a:sym typeface="+mn-lt"/>
              </a:rPr>
              <a:t>ARP</a:t>
            </a:r>
            <a:r>
              <a:rPr lang="zh-CN" altLang="en-US" sz="1600">
                <a:cs typeface="+mn-ea"/>
                <a:sym typeface="+mn-lt"/>
              </a:rPr>
              <a:t>高速缓存中</a:t>
            </a:r>
          </a:p>
        </p:txBody>
      </p:sp>
      <p:sp>
        <p:nvSpPr>
          <p:cNvPr id="15" name="Line 14">
            <a:extLst>
              <a:ext uri="{FF2B5EF4-FFF2-40B4-BE49-F238E27FC236}">
                <a16:creationId xmlns:a16="http://schemas.microsoft.com/office/drawing/2014/main" id="{D513FD16-4A1C-C6CC-288C-BC2AAE4E7774}"/>
              </a:ext>
            </a:extLst>
          </p:cNvPr>
          <p:cNvSpPr>
            <a:spLocks noChangeShapeType="1"/>
          </p:cNvSpPr>
          <p:nvPr/>
        </p:nvSpPr>
        <p:spPr bwMode="auto">
          <a:xfrm>
            <a:off x="6139589" y="1317852"/>
            <a:ext cx="0" cy="215900"/>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16" name="Line 15">
            <a:extLst>
              <a:ext uri="{FF2B5EF4-FFF2-40B4-BE49-F238E27FC236}">
                <a16:creationId xmlns:a16="http://schemas.microsoft.com/office/drawing/2014/main" id="{FD34BC3D-83FD-7488-6D49-D4E261057D54}"/>
              </a:ext>
            </a:extLst>
          </p:cNvPr>
          <p:cNvSpPr>
            <a:spLocks noChangeShapeType="1"/>
          </p:cNvSpPr>
          <p:nvPr/>
        </p:nvSpPr>
        <p:spPr bwMode="auto">
          <a:xfrm>
            <a:off x="6139589" y="2397352"/>
            <a:ext cx="0" cy="360362"/>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17" name="Line 16">
            <a:extLst>
              <a:ext uri="{FF2B5EF4-FFF2-40B4-BE49-F238E27FC236}">
                <a16:creationId xmlns:a16="http://schemas.microsoft.com/office/drawing/2014/main" id="{AB6C1688-FBAD-15A3-1C18-5B2D233D4C3E}"/>
              </a:ext>
            </a:extLst>
          </p:cNvPr>
          <p:cNvSpPr>
            <a:spLocks noChangeShapeType="1"/>
          </p:cNvSpPr>
          <p:nvPr/>
        </p:nvSpPr>
        <p:spPr bwMode="auto">
          <a:xfrm>
            <a:off x="6139589" y="3260952"/>
            <a:ext cx="0" cy="288925"/>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18" name="Line 17">
            <a:extLst>
              <a:ext uri="{FF2B5EF4-FFF2-40B4-BE49-F238E27FC236}">
                <a16:creationId xmlns:a16="http://schemas.microsoft.com/office/drawing/2014/main" id="{D1B1BC57-2A15-F494-7B15-C6923E0EAB75}"/>
              </a:ext>
            </a:extLst>
          </p:cNvPr>
          <p:cNvSpPr>
            <a:spLocks noChangeShapeType="1"/>
          </p:cNvSpPr>
          <p:nvPr/>
        </p:nvSpPr>
        <p:spPr bwMode="auto">
          <a:xfrm>
            <a:off x="6139589" y="3837214"/>
            <a:ext cx="0" cy="288925"/>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19" name="Line 18">
            <a:extLst>
              <a:ext uri="{FF2B5EF4-FFF2-40B4-BE49-F238E27FC236}">
                <a16:creationId xmlns:a16="http://schemas.microsoft.com/office/drawing/2014/main" id="{77F71AC8-49E2-6EC0-2EB7-12B6796FDA03}"/>
              </a:ext>
            </a:extLst>
          </p:cNvPr>
          <p:cNvSpPr>
            <a:spLocks noChangeShapeType="1"/>
          </p:cNvSpPr>
          <p:nvPr/>
        </p:nvSpPr>
        <p:spPr bwMode="auto">
          <a:xfrm>
            <a:off x="6139589" y="4629377"/>
            <a:ext cx="0" cy="431800"/>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20" name="Line 19">
            <a:extLst>
              <a:ext uri="{FF2B5EF4-FFF2-40B4-BE49-F238E27FC236}">
                <a16:creationId xmlns:a16="http://schemas.microsoft.com/office/drawing/2014/main" id="{D7FED89B-BDD3-41C9-F5F9-86AC267FB64D}"/>
              </a:ext>
            </a:extLst>
          </p:cNvPr>
          <p:cNvSpPr>
            <a:spLocks noChangeShapeType="1"/>
          </p:cNvSpPr>
          <p:nvPr/>
        </p:nvSpPr>
        <p:spPr bwMode="auto">
          <a:xfrm>
            <a:off x="6139589" y="5566002"/>
            <a:ext cx="0" cy="288925"/>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21" name="Rectangle 20">
            <a:extLst>
              <a:ext uri="{FF2B5EF4-FFF2-40B4-BE49-F238E27FC236}">
                <a16:creationId xmlns:a16="http://schemas.microsoft.com/office/drawing/2014/main" id="{92FF85BD-B0B5-2ACB-2681-5188E6C7DCB4}"/>
              </a:ext>
            </a:extLst>
          </p:cNvPr>
          <p:cNvSpPr>
            <a:spLocks noChangeArrowheads="1"/>
          </p:cNvSpPr>
          <p:nvPr/>
        </p:nvSpPr>
        <p:spPr bwMode="auto">
          <a:xfrm>
            <a:off x="8049351" y="6069239"/>
            <a:ext cx="1800225" cy="287338"/>
          </a:xfrm>
          <a:prstGeom prst="rect">
            <a:avLst/>
          </a:prstGeom>
          <a:solidFill>
            <a:srgbClr val="BBE0E3"/>
          </a:solidFill>
          <a:ln w="9525" algn="ctr">
            <a:solidFill>
              <a:schemeClr val="tx1"/>
            </a:solidFill>
            <a:miter lim="800000"/>
            <a:headEnd/>
            <a:tailEnd/>
          </a:ln>
          <a:effectLst/>
        </p:spPr>
        <p:txBody>
          <a:bodyPr wrap="none" anchor="ctr"/>
          <a:lstStyle/>
          <a:p>
            <a:pPr algn="ctr">
              <a:lnSpc>
                <a:spcPct val="120000"/>
              </a:lnSpc>
            </a:pPr>
            <a:r>
              <a:rPr lang="zh-CN" altLang="en-US" sz="1600">
                <a:cs typeface="+mn-ea"/>
                <a:sym typeface="+mn-lt"/>
              </a:rPr>
              <a:t>停止发送数据</a:t>
            </a:r>
          </a:p>
        </p:txBody>
      </p:sp>
      <p:sp>
        <p:nvSpPr>
          <p:cNvPr id="22" name="Rectangle 22">
            <a:extLst>
              <a:ext uri="{FF2B5EF4-FFF2-40B4-BE49-F238E27FC236}">
                <a16:creationId xmlns:a16="http://schemas.microsoft.com/office/drawing/2014/main" id="{120B368C-67D8-817A-9BE2-2889109F47AF}"/>
              </a:ext>
            </a:extLst>
          </p:cNvPr>
          <p:cNvSpPr>
            <a:spLocks noChangeArrowheads="1"/>
          </p:cNvSpPr>
          <p:nvPr/>
        </p:nvSpPr>
        <p:spPr bwMode="auto">
          <a:xfrm>
            <a:off x="1640614" y="5853339"/>
            <a:ext cx="2736850" cy="503238"/>
          </a:xfrm>
          <a:prstGeom prst="rect">
            <a:avLst/>
          </a:prstGeom>
          <a:solidFill>
            <a:srgbClr val="BBE0E3"/>
          </a:solidFill>
          <a:ln w="9525" algn="ctr">
            <a:solidFill>
              <a:schemeClr val="tx1"/>
            </a:solidFill>
            <a:miter lim="800000"/>
            <a:headEnd/>
            <a:tailEnd/>
          </a:ln>
          <a:effectLst/>
        </p:spPr>
        <p:txBody>
          <a:bodyPr wrap="none" anchor="ctr"/>
          <a:lstStyle/>
          <a:p>
            <a:pPr algn="ctr">
              <a:lnSpc>
                <a:spcPct val="120000"/>
              </a:lnSpc>
            </a:pPr>
            <a:r>
              <a:rPr lang="zh-CN" altLang="en-US" sz="1600">
                <a:cs typeface="+mn-ea"/>
                <a:sym typeface="+mn-lt"/>
              </a:rPr>
              <a:t>使用对应项的物理地址</a:t>
            </a:r>
            <a:r>
              <a:rPr lang="en-US" altLang="zh-CN" sz="1600">
                <a:cs typeface="+mn-ea"/>
                <a:sym typeface="+mn-lt"/>
              </a:rPr>
              <a:t>(MAC)</a:t>
            </a:r>
          </a:p>
          <a:p>
            <a:pPr algn="ctr">
              <a:lnSpc>
                <a:spcPct val="120000"/>
              </a:lnSpc>
            </a:pPr>
            <a:r>
              <a:rPr lang="zh-CN" altLang="en-US" sz="1600">
                <a:cs typeface="+mn-ea"/>
                <a:sym typeface="+mn-lt"/>
              </a:rPr>
              <a:t>作为数据报的目的</a:t>
            </a:r>
            <a:r>
              <a:rPr lang="en-US" altLang="zh-CN" sz="1600">
                <a:cs typeface="+mn-ea"/>
                <a:sym typeface="+mn-lt"/>
              </a:rPr>
              <a:t>MAC</a:t>
            </a:r>
            <a:r>
              <a:rPr lang="zh-CN" altLang="en-US" sz="1600">
                <a:cs typeface="+mn-ea"/>
                <a:sym typeface="+mn-lt"/>
              </a:rPr>
              <a:t>地址</a:t>
            </a:r>
          </a:p>
        </p:txBody>
      </p:sp>
      <p:sp>
        <p:nvSpPr>
          <p:cNvPr id="23" name="Freeform 23">
            <a:extLst>
              <a:ext uri="{FF2B5EF4-FFF2-40B4-BE49-F238E27FC236}">
                <a16:creationId xmlns:a16="http://schemas.microsoft.com/office/drawing/2014/main" id="{89F47875-E86A-8EDB-C56C-54D9583F7FA8}"/>
              </a:ext>
            </a:extLst>
          </p:cNvPr>
          <p:cNvSpPr>
            <a:spLocks/>
          </p:cNvSpPr>
          <p:nvPr/>
        </p:nvSpPr>
        <p:spPr bwMode="auto">
          <a:xfrm>
            <a:off x="7546114" y="4383314"/>
            <a:ext cx="1439862" cy="1685925"/>
          </a:xfrm>
          <a:custGeom>
            <a:avLst/>
            <a:gdLst>
              <a:gd name="T0" fmla="*/ 0 w 1025"/>
              <a:gd name="T1" fmla="*/ 0 h 1062"/>
              <a:gd name="T2" fmla="*/ 1025 w 1025"/>
              <a:gd name="T3" fmla="*/ 0 h 1062"/>
              <a:gd name="T4" fmla="*/ 1025 w 1025"/>
              <a:gd name="T5" fmla="*/ 1062 h 1062"/>
            </a:gdLst>
            <a:ahLst/>
            <a:cxnLst>
              <a:cxn ang="0">
                <a:pos x="T0" y="T1"/>
              </a:cxn>
              <a:cxn ang="0">
                <a:pos x="T2" y="T3"/>
              </a:cxn>
              <a:cxn ang="0">
                <a:pos x="T4" y="T5"/>
              </a:cxn>
            </a:cxnLst>
            <a:rect l="0" t="0" r="r" b="b"/>
            <a:pathLst>
              <a:path w="1025" h="1062">
                <a:moveTo>
                  <a:pt x="0" y="0"/>
                </a:moveTo>
                <a:lnTo>
                  <a:pt x="1025" y="0"/>
                </a:lnTo>
                <a:lnTo>
                  <a:pt x="1025" y="1062"/>
                </a:lnTo>
              </a:path>
            </a:pathLst>
          </a:custGeom>
          <a:noFill/>
          <a:ln w="19050" cap="flat" cmpd="sng">
            <a:solidFill>
              <a:srgbClr val="006600"/>
            </a:solidFill>
            <a:prstDash val="solid"/>
            <a:round/>
            <a:headEnd type="none" w="med" len="med"/>
            <a:tailEnd type="triangle" w="med" len="med"/>
          </a:ln>
          <a:effectLst/>
          <a:extLst>
            <a:ext uri="{909E8E84-426E-40DD-AFC4-6F175D3DCCD1}">
              <a14:hiddenFill xmlns:a14="http://schemas.microsoft.com/office/drawing/2010/main">
                <a:solidFill>
                  <a:srgbClr val="00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24" name="Freeform 24">
            <a:extLst>
              <a:ext uri="{FF2B5EF4-FFF2-40B4-BE49-F238E27FC236}">
                <a16:creationId xmlns:a16="http://schemas.microsoft.com/office/drawing/2014/main" id="{576A4CAD-1886-DFB8-D429-E51012DE728F}"/>
              </a:ext>
            </a:extLst>
          </p:cNvPr>
          <p:cNvSpPr>
            <a:spLocks/>
          </p:cNvSpPr>
          <p:nvPr/>
        </p:nvSpPr>
        <p:spPr bwMode="auto">
          <a:xfrm>
            <a:off x="3010626" y="1963964"/>
            <a:ext cx="1077913" cy="3889375"/>
          </a:xfrm>
          <a:custGeom>
            <a:avLst/>
            <a:gdLst>
              <a:gd name="T0" fmla="*/ 861 w 861"/>
              <a:gd name="T1" fmla="*/ 1 h 2450"/>
              <a:gd name="T2" fmla="*/ 0 w 861"/>
              <a:gd name="T3" fmla="*/ 0 h 2450"/>
              <a:gd name="T4" fmla="*/ 0 w 861"/>
              <a:gd name="T5" fmla="*/ 2450 h 2450"/>
            </a:gdLst>
            <a:ahLst/>
            <a:cxnLst>
              <a:cxn ang="0">
                <a:pos x="T0" y="T1"/>
              </a:cxn>
              <a:cxn ang="0">
                <a:pos x="T2" y="T3"/>
              </a:cxn>
              <a:cxn ang="0">
                <a:pos x="T4" y="T5"/>
              </a:cxn>
            </a:cxnLst>
            <a:rect l="0" t="0" r="r" b="b"/>
            <a:pathLst>
              <a:path w="861" h="2450">
                <a:moveTo>
                  <a:pt x="861" y="1"/>
                </a:moveTo>
                <a:lnTo>
                  <a:pt x="0" y="0"/>
                </a:lnTo>
                <a:lnTo>
                  <a:pt x="0" y="2450"/>
                </a:lnTo>
              </a:path>
            </a:pathLst>
          </a:custGeom>
          <a:noFill/>
          <a:ln w="19050" cap="flat" cmpd="sng">
            <a:solidFill>
              <a:srgbClr val="006600"/>
            </a:solidFill>
            <a:prstDash val="solid"/>
            <a:round/>
            <a:headEnd type="none" w="med" len="med"/>
            <a:tailEnd type="triangle" w="med" len="med"/>
          </a:ln>
          <a:effectLst/>
          <a:extLst>
            <a:ext uri="{909E8E84-426E-40DD-AFC4-6F175D3DCCD1}">
              <a14:hiddenFill xmlns:a14="http://schemas.microsoft.com/office/drawing/2010/main">
                <a:solidFill>
                  <a:srgbClr val="00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25" name="Text Box 25">
            <a:extLst>
              <a:ext uri="{FF2B5EF4-FFF2-40B4-BE49-F238E27FC236}">
                <a16:creationId xmlns:a16="http://schemas.microsoft.com/office/drawing/2014/main" id="{B645D8E0-72FC-DE1A-4AB6-01E182277570}"/>
              </a:ext>
            </a:extLst>
          </p:cNvPr>
          <p:cNvSpPr txBox="1">
            <a:spLocks noChangeArrowheads="1"/>
          </p:cNvSpPr>
          <p:nvPr/>
        </p:nvSpPr>
        <p:spPr bwMode="auto">
          <a:xfrm>
            <a:off x="6176101" y="2398939"/>
            <a:ext cx="351378" cy="39421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lgn="ctr">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800">
                <a:solidFill>
                  <a:srgbClr val="FF3300"/>
                </a:solidFill>
                <a:cs typeface="+mn-ea"/>
                <a:sym typeface="+mn-lt"/>
              </a:rPr>
              <a:t>N</a:t>
            </a:r>
          </a:p>
        </p:txBody>
      </p:sp>
      <p:sp>
        <p:nvSpPr>
          <p:cNvPr id="26" name="Text Box 26">
            <a:extLst>
              <a:ext uri="{FF2B5EF4-FFF2-40B4-BE49-F238E27FC236}">
                <a16:creationId xmlns:a16="http://schemas.microsoft.com/office/drawing/2014/main" id="{D4AD1A7E-A67F-42F9-0EE8-137F6133410D}"/>
              </a:ext>
            </a:extLst>
          </p:cNvPr>
          <p:cNvSpPr txBox="1">
            <a:spLocks noChangeArrowheads="1"/>
          </p:cNvSpPr>
          <p:nvPr/>
        </p:nvSpPr>
        <p:spPr bwMode="auto">
          <a:xfrm>
            <a:off x="7688989" y="4054702"/>
            <a:ext cx="351378" cy="39421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lgn="ctr">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800">
                <a:solidFill>
                  <a:srgbClr val="FF3300"/>
                </a:solidFill>
                <a:cs typeface="+mn-ea"/>
                <a:sym typeface="+mn-lt"/>
              </a:rPr>
              <a:t>N</a:t>
            </a:r>
          </a:p>
        </p:txBody>
      </p:sp>
      <p:sp>
        <p:nvSpPr>
          <p:cNvPr id="27" name="Text Box 27">
            <a:extLst>
              <a:ext uri="{FF2B5EF4-FFF2-40B4-BE49-F238E27FC236}">
                <a16:creationId xmlns:a16="http://schemas.microsoft.com/office/drawing/2014/main" id="{883FEBFD-C5D1-C34B-58F3-471AEFB33959}"/>
              </a:ext>
            </a:extLst>
          </p:cNvPr>
          <p:cNvSpPr txBox="1">
            <a:spLocks noChangeArrowheads="1"/>
          </p:cNvSpPr>
          <p:nvPr/>
        </p:nvSpPr>
        <p:spPr bwMode="auto">
          <a:xfrm>
            <a:off x="6176101" y="4702402"/>
            <a:ext cx="338554" cy="39421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lgn="ctr">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800">
                <a:solidFill>
                  <a:srgbClr val="FF3300"/>
                </a:solidFill>
                <a:cs typeface="+mn-ea"/>
                <a:sym typeface="+mn-lt"/>
              </a:rPr>
              <a:t>Y</a:t>
            </a:r>
          </a:p>
        </p:txBody>
      </p:sp>
      <p:sp>
        <p:nvSpPr>
          <p:cNvPr id="28" name="Text Box 28">
            <a:extLst>
              <a:ext uri="{FF2B5EF4-FFF2-40B4-BE49-F238E27FC236}">
                <a16:creationId xmlns:a16="http://schemas.microsoft.com/office/drawing/2014/main" id="{3DE43955-ACDA-3720-3C12-18214ED17CF9}"/>
              </a:ext>
            </a:extLst>
          </p:cNvPr>
          <p:cNvSpPr txBox="1">
            <a:spLocks noChangeArrowheads="1"/>
          </p:cNvSpPr>
          <p:nvPr/>
        </p:nvSpPr>
        <p:spPr bwMode="auto">
          <a:xfrm>
            <a:off x="3656739" y="1605189"/>
            <a:ext cx="338554" cy="39421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lgn="ctr">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1800">
                <a:solidFill>
                  <a:srgbClr val="FF3300"/>
                </a:solidFill>
                <a:cs typeface="+mn-ea"/>
                <a:sym typeface="+mn-lt"/>
              </a:rPr>
              <a:t>Y</a:t>
            </a:r>
          </a:p>
        </p:txBody>
      </p:sp>
    </p:spTree>
    <p:custDataLst>
      <p:tags r:id="rId1"/>
    </p:custDataLst>
    <p:extLst>
      <p:ext uri="{BB962C8B-B14F-4D97-AF65-F5344CB8AC3E}">
        <p14:creationId xmlns:p14="http://schemas.microsoft.com/office/powerpoint/2010/main" val="35346454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ARP</a:t>
            </a:r>
            <a:r>
              <a:rPr lang="zh-CN" altLang="en-US" sz="3200" dirty="0">
                <a:latin typeface="+mn-lt"/>
                <a:ea typeface="+mn-ea"/>
                <a:cs typeface="+mn-ea"/>
                <a:sym typeface="+mn-lt"/>
              </a:rPr>
              <a:t>高速缓存</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674350" cy="5003800"/>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ARP</a:t>
            </a:r>
            <a:r>
              <a:rPr lang="zh-CN" altLang="en-US" sz="2400" dirty="0">
                <a:solidFill>
                  <a:schemeClr val="accent1"/>
                </a:solidFill>
                <a:cs typeface="+mn-ea"/>
                <a:sym typeface="+mn-lt"/>
              </a:rPr>
              <a:t>高速运行的关键是由于每个主机上都有一个</a:t>
            </a:r>
            <a:r>
              <a:rPr lang="en-US" altLang="zh-CN" sz="2400" dirty="0">
                <a:solidFill>
                  <a:schemeClr val="accent1"/>
                </a:solidFill>
                <a:cs typeface="+mn-ea"/>
                <a:sym typeface="+mn-lt"/>
              </a:rPr>
              <a:t>ARP</a:t>
            </a:r>
            <a:r>
              <a:rPr lang="zh-CN" altLang="en-US" sz="2400" dirty="0">
                <a:solidFill>
                  <a:schemeClr val="accent1"/>
                </a:solidFill>
                <a:cs typeface="+mn-ea"/>
                <a:sym typeface="+mn-lt"/>
              </a:rPr>
              <a:t>高速缓存。这个高速缓存存放了最近</a:t>
            </a:r>
            <a:r>
              <a:rPr lang="en-US" altLang="zh-CN" sz="2400" dirty="0">
                <a:solidFill>
                  <a:schemeClr val="accent1"/>
                </a:solidFill>
                <a:cs typeface="+mn-ea"/>
                <a:sym typeface="+mn-lt"/>
              </a:rPr>
              <a:t>Internet</a:t>
            </a:r>
            <a:r>
              <a:rPr lang="zh-CN" altLang="en-US" sz="2400" dirty="0">
                <a:solidFill>
                  <a:schemeClr val="accent1"/>
                </a:solidFill>
                <a:cs typeface="+mn-ea"/>
                <a:sym typeface="+mn-lt"/>
              </a:rPr>
              <a:t>地址到硬件地址之间的映射。</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通过使用</a:t>
            </a:r>
            <a:r>
              <a:rPr lang="en-US" altLang="zh-CN" sz="2400" dirty="0">
                <a:solidFill>
                  <a:schemeClr val="accent1"/>
                </a:solidFill>
                <a:cs typeface="+mn-ea"/>
                <a:sym typeface="+mn-lt"/>
              </a:rPr>
              <a:t>ARP</a:t>
            </a:r>
            <a:r>
              <a:rPr lang="zh-CN" altLang="en-US" sz="2400" dirty="0">
                <a:solidFill>
                  <a:schemeClr val="accent1"/>
                </a:solidFill>
                <a:cs typeface="+mn-ea"/>
                <a:sym typeface="+mn-lt"/>
              </a:rPr>
              <a:t>高速缓存，可以在高速缓存中发现</a:t>
            </a:r>
            <a:r>
              <a:rPr lang="en-US" altLang="zh-CN" sz="2400" dirty="0">
                <a:solidFill>
                  <a:schemeClr val="accent1"/>
                </a:solidFill>
                <a:cs typeface="+mn-ea"/>
                <a:sym typeface="+mn-lt"/>
              </a:rPr>
              <a:t>IP</a:t>
            </a:r>
            <a:r>
              <a:rPr lang="zh-CN" altLang="en-US" sz="2400" dirty="0">
                <a:solidFill>
                  <a:schemeClr val="accent1"/>
                </a:solidFill>
                <a:cs typeface="+mn-ea"/>
                <a:sym typeface="+mn-lt"/>
              </a:rPr>
              <a:t>地址和硬件地址之间的映射，从而可以避免远程访问的开销，提高效率。</a:t>
            </a:r>
          </a:p>
          <a:p>
            <a:pPr marL="266700" indent="-266700">
              <a:spcBef>
                <a:spcPts val="0"/>
              </a:spcBef>
              <a:buFont typeface="Wingdings" panose="05000000000000000000" pitchFamily="2" charset="2"/>
              <a:buChar char="n"/>
            </a:pP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ARP</a:t>
            </a:r>
            <a:r>
              <a:rPr lang="zh-CN" altLang="en-US" sz="2400" dirty="0">
                <a:solidFill>
                  <a:schemeClr val="accent1"/>
                </a:solidFill>
                <a:cs typeface="+mn-ea"/>
                <a:sym typeface="+mn-lt"/>
              </a:rPr>
              <a:t>类型：</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动态</a:t>
            </a:r>
            <a:r>
              <a:rPr lang="en-US" altLang="zh-CN" sz="2100" dirty="0">
                <a:solidFill>
                  <a:schemeClr val="accent1"/>
                </a:solidFill>
                <a:cs typeface="+mn-ea"/>
                <a:sym typeface="+mn-lt"/>
              </a:rPr>
              <a:t>ARP</a:t>
            </a:r>
            <a:r>
              <a:rPr lang="zh-CN" altLang="en-US" sz="2100" dirty="0">
                <a:solidFill>
                  <a:schemeClr val="accent1"/>
                </a:solidFill>
                <a:cs typeface="+mn-ea"/>
                <a:sym typeface="+mn-lt"/>
              </a:rPr>
              <a:t>：动态</a:t>
            </a:r>
            <a:r>
              <a:rPr lang="en-US" altLang="zh-CN" sz="2100" dirty="0">
                <a:solidFill>
                  <a:schemeClr val="accent1"/>
                </a:solidFill>
                <a:cs typeface="+mn-ea"/>
                <a:sym typeface="+mn-lt"/>
              </a:rPr>
              <a:t>ARP</a:t>
            </a:r>
            <a:r>
              <a:rPr lang="zh-CN" altLang="en-US" sz="2100" dirty="0">
                <a:solidFill>
                  <a:schemeClr val="accent1"/>
                </a:solidFill>
                <a:cs typeface="+mn-ea"/>
                <a:sym typeface="+mn-lt"/>
              </a:rPr>
              <a:t>表项由</a:t>
            </a:r>
            <a:r>
              <a:rPr lang="en-US" altLang="zh-CN" sz="2100" dirty="0">
                <a:solidFill>
                  <a:schemeClr val="accent1"/>
                </a:solidFill>
                <a:cs typeface="+mn-ea"/>
                <a:sym typeface="+mn-lt"/>
              </a:rPr>
              <a:t>ARP</a:t>
            </a:r>
            <a:r>
              <a:rPr lang="zh-CN" altLang="en-US" sz="2100" dirty="0">
                <a:solidFill>
                  <a:schemeClr val="accent1"/>
                </a:solidFill>
                <a:cs typeface="+mn-ea"/>
                <a:sym typeface="+mn-lt"/>
              </a:rPr>
              <a:t>协议通过</a:t>
            </a:r>
            <a:r>
              <a:rPr lang="en-US" altLang="zh-CN" sz="2100" dirty="0">
                <a:solidFill>
                  <a:schemeClr val="accent1"/>
                </a:solidFill>
                <a:cs typeface="+mn-ea"/>
                <a:sym typeface="+mn-lt"/>
              </a:rPr>
              <a:t>ARP</a:t>
            </a:r>
            <a:r>
              <a:rPr lang="zh-CN" altLang="en-US" sz="2100" dirty="0">
                <a:solidFill>
                  <a:schemeClr val="accent1"/>
                </a:solidFill>
                <a:cs typeface="+mn-ea"/>
                <a:sym typeface="+mn-lt"/>
              </a:rPr>
              <a:t>报文自动生成和维护，可以被老化，可以被新的</a:t>
            </a:r>
            <a:r>
              <a:rPr lang="en-US" altLang="zh-CN" sz="2100" dirty="0">
                <a:solidFill>
                  <a:schemeClr val="accent1"/>
                </a:solidFill>
                <a:cs typeface="+mn-ea"/>
                <a:sym typeface="+mn-lt"/>
              </a:rPr>
              <a:t>ARP</a:t>
            </a:r>
            <a:r>
              <a:rPr lang="zh-CN" altLang="en-US" sz="2100" dirty="0">
                <a:solidFill>
                  <a:schemeClr val="accent1"/>
                </a:solidFill>
                <a:cs typeface="+mn-ea"/>
                <a:sym typeface="+mn-lt"/>
              </a:rPr>
              <a:t>报文更新，也可以被静态</a:t>
            </a:r>
            <a:r>
              <a:rPr lang="en-US" altLang="zh-CN" sz="2100" dirty="0">
                <a:solidFill>
                  <a:schemeClr val="accent1"/>
                </a:solidFill>
                <a:cs typeface="+mn-ea"/>
                <a:sym typeface="+mn-lt"/>
              </a:rPr>
              <a:t>ARP</a:t>
            </a:r>
            <a:r>
              <a:rPr lang="zh-CN" altLang="en-US" sz="2100" dirty="0">
                <a:solidFill>
                  <a:schemeClr val="accent1"/>
                </a:solidFill>
                <a:cs typeface="+mn-ea"/>
                <a:sym typeface="+mn-lt"/>
              </a:rPr>
              <a:t>表项覆盖</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静态</a:t>
            </a:r>
            <a:r>
              <a:rPr lang="en-US" altLang="zh-CN" sz="2100" dirty="0">
                <a:solidFill>
                  <a:schemeClr val="accent1"/>
                </a:solidFill>
                <a:cs typeface="+mn-ea"/>
                <a:sym typeface="+mn-lt"/>
              </a:rPr>
              <a:t>ARP</a:t>
            </a:r>
            <a:r>
              <a:rPr lang="zh-CN" altLang="en-US" sz="2100" dirty="0">
                <a:solidFill>
                  <a:schemeClr val="accent1"/>
                </a:solidFill>
                <a:cs typeface="+mn-ea"/>
                <a:sym typeface="+mn-lt"/>
              </a:rPr>
              <a:t>：静态</a:t>
            </a:r>
            <a:r>
              <a:rPr lang="en-US" altLang="zh-CN" sz="2100" dirty="0">
                <a:solidFill>
                  <a:schemeClr val="accent1"/>
                </a:solidFill>
                <a:cs typeface="+mn-ea"/>
                <a:sym typeface="+mn-lt"/>
              </a:rPr>
              <a:t>ARP</a:t>
            </a:r>
            <a:r>
              <a:rPr lang="zh-CN" altLang="en-US" sz="2100" dirty="0">
                <a:solidFill>
                  <a:schemeClr val="accent1"/>
                </a:solidFill>
                <a:cs typeface="+mn-ea"/>
                <a:sym typeface="+mn-lt"/>
              </a:rPr>
              <a:t>表项是由网络管理员手工建立的</a:t>
            </a:r>
            <a:r>
              <a:rPr lang="en-US" altLang="zh-CN" sz="2100" dirty="0">
                <a:solidFill>
                  <a:schemeClr val="accent1"/>
                </a:solidFill>
                <a:cs typeface="+mn-ea"/>
                <a:sym typeface="+mn-lt"/>
              </a:rPr>
              <a:t>IP</a:t>
            </a:r>
            <a:r>
              <a:rPr lang="zh-CN" altLang="en-US" sz="2100" dirty="0">
                <a:solidFill>
                  <a:schemeClr val="accent1"/>
                </a:solidFill>
                <a:cs typeface="+mn-ea"/>
                <a:sym typeface="+mn-lt"/>
              </a:rPr>
              <a:t>地址和</a:t>
            </a:r>
            <a:r>
              <a:rPr lang="en-US" altLang="zh-CN" sz="2100" dirty="0">
                <a:solidFill>
                  <a:schemeClr val="accent1"/>
                </a:solidFill>
                <a:cs typeface="+mn-ea"/>
                <a:sym typeface="+mn-lt"/>
              </a:rPr>
              <a:t>MAC</a:t>
            </a:r>
            <a:r>
              <a:rPr lang="zh-CN" altLang="en-US" sz="2100" dirty="0">
                <a:solidFill>
                  <a:schemeClr val="accent1"/>
                </a:solidFill>
                <a:cs typeface="+mn-ea"/>
                <a:sym typeface="+mn-lt"/>
              </a:rPr>
              <a:t>地址之间固定的映射关系。静态</a:t>
            </a:r>
            <a:r>
              <a:rPr lang="en-US" altLang="zh-CN" sz="2100" dirty="0">
                <a:solidFill>
                  <a:schemeClr val="accent1"/>
                </a:solidFill>
                <a:cs typeface="+mn-ea"/>
                <a:sym typeface="+mn-lt"/>
              </a:rPr>
              <a:t>ARP</a:t>
            </a:r>
            <a:r>
              <a:rPr lang="zh-CN" altLang="en-US" sz="2100" dirty="0">
                <a:solidFill>
                  <a:schemeClr val="accent1"/>
                </a:solidFill>
                <a:cs typeface="+mn-ea"/>
                <a:sym typeface="+mn-lt"/>
              </a:rPr>
              <a:t>表项不会被老化，不会被动态</a:t>
            </a:r>
            <a:r>
              <a:rPr lang="en-US" altLang="zh-CN" sz="2100" dirty="0">
                <a:solidFill>
                  <a:schemeClr val="accent1"/>
                </a:solidFill>
                <a:cs typeface="+mn-ea"/>
                <a:sym typeface="+mn-lt"/>
              </a:rPr>
              <a:t>ARP</a:t>
            </a:r>
            <a:r>
              <a:rPr lang="zh-CN" altLang="en-US" sz="2100" dirty="0">
                <a:solidFill>
                  <a:schemeClr val="accent1"/>
                </a:solidFill>
                <a:cs typeface="+mn-ea"/>
                <a:sym typeface="+mn-lt"/>
              </a:rPr>
              <a:t>表项覆盖</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063D4790-4CC4-6CB4-0D48-1CB18E16BF5C}"/>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F3A57075-4F70-F2E5-F822-D9FCB488281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9370184E-D351-636D-36A9-4079F4897F4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135</a:t>
            </a:fld>
            <a:endParaRPr lang="en-US">
              <a:cs typeface="+mn-ea"/>
              <a:sym typeface="+mn-lt"/>
            </a:endParaRPr>
          </a:p>
        </p:txBody>
      </p:sp>
    </p:spTree>
    <p:custDataLst>
      <p:tags r:id="rId1"/>
    </p:custDataLst>
    <p:extLst>
      <p:ext uri="{BB962C8B-B14F-4D97-AF65-F5344CB8AC3E}">
        <p14:creationId xmlns:p14="http://schemas.microsoft.com/office/powerpoint/2010/main" val="42142126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78EAD7E5-09C8-9191-E0E9-76324E22E777}"/>
              </a:ext>
            </a:extLst>
          </p:cNvPr>
          <p:cNvSpPr>
            <a:spLocks noChangeArrowheads="1"/>
          </p:cNvSpPr>
          <p:nvPr/>
        </p:nvSpPr>
        <p:spPr bwMode="auto">
          <a:xfrm>
            <a:off x="1185954" y="2391954"/>
            <a:ext cx="4910046" cy="1365795"/>
          </a:xfrm>
          <a:prstGeom prst="rect">
            <a:avLst/>
          </a:prstGeom>
          <a:solidFill>
            <a:schemeClr val="tx1"/>
          </a:solidFill>
          <a:ln w="19050"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lstStyle/>
          <a:p>
            <a:pPr>
              <a:lnSpc>
                <a:spcPct val="120000"/>
              </a:lnSpc>
            </a:pPr>
            <a:r>
              <a:rPr lang="en-US" altLang="zh-CN" dirty="0">
                <a:latin typeface="+mn-lt"/>
                <a:ea typeface="+mn-ea"/>
                <a:cs typeface="+mn-ea"/>
                <a:sym typeface="+mn-lt"/>
              </a:rPr>
              <a:t>ARP</a:t>
            </a:r>
            <a:r>
              <a:rPr lang="zh-CN" altLang="en-US" dirty="0">
                <a:latin typeface="+mn-lt"/>
                <a:ea typeface="+mn-ea"/>
                <a:cs typeface="+mn-ea"/>
                <a:sym typeface="+mn-lt"/>
              </a:rPr>
              <a:t>命令使用示例</a:t>
            </a:r>
            <a:endParaRPr lang="en-US"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主机的</a:t>
            </a:r>
            <a:r>
              <a:rPr lang="en-US" altLang="zh-CN" sz="2400" dirty="0">
                <a:solidFill>
                  <a:schemeClr val="accent1"/>
                </a:solidFill>
                <a:cs typeface="+mn-ea"/>
                <a:sym typeface="+mn-lt"/>
              </a:rPr>
              <a:t>ARP</a:t>
            </a:r>
            <a:r>
              <a:rPr lang="zh-CN" altLang="en-US" sz="2400" dirty="0">
                <a:solidFill>
                  <a:schemeClr val="accent1"/>
                </a:solidFill>
                <a:cs typeface="+mn-ea"/>
                <a:sym typeface="+mn-lt"/>
              </a:rPr>
              <a:t>缓存表是可以查询的，也可以添加和修改。</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Windows</a:t>
            </a:r>
            <a:r>
              <a:rPr lang="zh-CN" altLang="en-US" sz="2400" dirty="0">
                <a:solidFill>
                  <a:schemeClr val="accent1"/>
                </a:solidFill>
                <a:cs typeface="+mn-ea"/>
                <a:sym typeface="+mn-lt"/>
              </a:rPr>
              <a:t>系统可在命令提示符下使用。</a:t>
            </a:r>
          </a:p>
          <a:p>
            <a:pPr marL="538163" lvl="1">
              <a:spcBef>
                <a:spcPct val="0"/>
              </a:spcBef>
              <a:buFont typeface="Wingdings" panose="05000000000000000000" pitchFamily="2" charset="2"/>
              <a:buChar char="Ø"/>
            </a:pPr>
            <a:r>
              <a:rPr lang="en-US" altLang="zh-CN" sz="2100" dirty="0" err="1">
                <a:solidFill>
                  <a:schemeClr val="accent1"/>
                </a:solidFill>
                <a:cs typeface="+mn-ea"/>
                <a:sym typeface="+mn-lt"/>
              </a:rPr>
              <a:t>arp</a:t>
            </a:r>
            <a:r>
              <a:rPr lang="en-US" altLang="zh-CN" sz="2100" dirty="0">
                <a:solidFill>
                  <a:schemeClr val="accent1"/>
                </a:solidFill>
                <a:cs typeface="+mn-ea"/>
                <a:sym typeface="+mn-lt"/>
              </a:rPr>
              <a:t> -a </a:t>
            </a:r>
            <a:r>
              <a:rPr lang="zh-CN" altLang="en-US" sz="2100" dirty="0">
                <a:solidFill>
                  <a:schemeClr val="accent1"/>
                </a:solidFill>
                <a:cs typeface="+mn-ea"/>
                <a:sym typeface="+mn-lt"/>
              </a:rPr>
              <a:t>可以查看</a:t>
            </a:r>
            <a:r>
              <a:rPr lang="en-US" altLang="zh-CN" sz="2100" dirty="0">
                <a:solidFill>
                  <a:schemeClr val="accent1"/>
                </a:solidFill>
                <a:cs typeface="+mn-ea"/>
                <a:sym typeface="+mn-lt"/>
              </a:rPr>
              <a:t>ARP</a:t>
            </a:r>
            <a:r>
              <a:rPr lang="zh-CN" altLang="en-US" sz="2100" dirty="0">
                <a:solidFill>
                  <a:schemeClr val="accent1"/>
                </a:solidFill>
                <a:cs typeface="+mn-ea"/>
                <a:sym typeface="+mn-lt"/>
              </a:rPr>
              <a:t>缓存表中的内容</a:t>
            </a:r>
            <a:endParaRPr lang="en-US" altLang="zh-CN" sz="2100" dirty="0">
              <a:solidFill>
                <a:schemeClr val="accent1"/>
              </a:solidFill>
              <a:cs typeface="+mn-ea"/>
              <a:sym typeface="+mn-lt"/>
            </a:endParaRPr>
          </a:p>
          <a:p>
            <a:pPr marL="766763" lvl="2" indent="0">
              <a:spcBef>
                <a:spcPct val="0"/>
              </a:spcBef>
              <a:buNone/>
            </a:pPr>
            <a:endParaRPr lang="zh-CN" altLang="en-US" sz="1200" dirty="0">
              <a:solidFill>
                <a:schemeClr val="accent1"/>
              </a:solidFill>
              <a:cs typeface="+mn-ea"/>
              <a:sym typeface="+mn-lt"/>
            </a:endParaRPr>
          </a:p>
          <a:p>
            <a:pPr marL="766763" lvl="2" indent="0">
              <a:spcBef>
                <a:spcPct val="0"/>
              </a:spcBef>
              <a:buNone/>
            </a:pPr>
            <a:r>
              <a:rPr lang="en-US" altLang="zh-CN" sz="1200" dirty="0">
                <a:solidFill>
                  <a:schemeClr val="accent1"/>
                </a:solidFill>
                <a:cs typeface="+mn-ea"/>
                <a:sym typeface="+mn-lt"/>
              </a:rPr>
              <a:t>F:\&gt;arp -a</a:t>
            </a:r>
          </a:p>
          <a:p>
            <a:pPr marL="766763" lvl="2" indent="0">
              <a:spcBef>
                <a:spcPct val="0"/>
              </a:spcBef>
              <a:buNone/>
            </a:pPr>
            <a:r>
              <a:rPr lang="en-US" altLang="zh-CN" sz="1200" dirty="0">
                <a:solidFill>
                  <a:schemeClr val="accent1"/>
                </a:solidFill>
                <a:cs typeface="+mn-ea"/>
                <a:sym typeface="+mn-lt"/>
              </a:rPr>
              <a:t>Interface:192.168.1.1 on Interface 0x2</a:t>
            </a:r>
          </a:p>
          <a:p>
            <a:pPr marL="766763" lvl="2" indent="0">
              <a:spcBef>
                <a:spcPct val="0"/>
              </a:spcBef>
              <a:buNone/>
            </a:pPr>
            <a:r>
              <a:rPr lang="en-US" altLang="zh-CN" sz="1200" dirty="0">
                <a:solidFill>
                  <a:schemeClr val="accent1"/>
                </a:solidFill>
                <a:cs typeface="+mn-ea"/>
                <a:sym typeface="+mn-lt"/>
              </a:rPr>
              <a:t>Internet Address   Physical Address     Type</a:t>
            </a:r>
          </a:p>
          <a:p>
            <a:pPr marL="766763" lvl="2" indent="0">
              <a:spcBef>
                <a:spcPct val="0"/>
              </a:spcBef>
              <a:buNone/>
            </a:pPr>
            <a:r>
              <a:rPr lang="en-US" altLang="zh-CN" sz="1200" dirty="0">
                <a:solidFill>
                  <a:schemeClr val="accent1"/>
                </a:solidFill>
                <a:cs typeface="+mn-ea"/>
                <a:sym typeface="+mn-lt"/>
              </a:rPr>
              <a:t>192.168.1.1          00-e0-37-62-85-87   dynamic</a:t>
            </a:r>
          </a:p>
          <a:p>
            <a:pPr marL="309563" lvl="1" indent="0">
              <a:spcBef>
                <a:spcPct val="0"/>
              </a:spcBef>
              <a:buNone/>
            </a:pPr>
            <a:endParaRPr lang="en-US" altLang="zh-CN" sz="21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100" dirty="0" err="1">
                <a:solidFill>
                  <a:schemeClr val="accent1"/>
                </a:solidFill>
                <a:cs typeface="+mn-ea"/>
                <a:sym typeface="+mn-lt"/>
              </a:rPr>
              <a:t>arp</a:t>
            </a:r>
            <a:r>
              <a:rPr lang="en-US" altLang="zh-CN" sz="2100" dirty="0">
                <a:solidFill>
                  <a:schemeClr val="accent1"/>
                </a:solidFill>
                <a:cs typeface="+mn-ea"/>
                <a:sym typeface="+mn-lt"/>
              </a:rPr>
              <a:t> -d </a:t>
            </a:r>
            <a:r>
              <a:rPr lang="zh-CN" altLang="en-US" sz="2100" dirty="0">
                <a:solidFill>
                  <a:schemeClr val="accent1"/>
                </a:solidFill>
                <a:cs typeface="+mn-ea"/>
                <a:sym typeface="+mn-lt"/>
              </a:rPr>
              <a:t>命令可以删除</a:t>
            </a:r>
            <a:r>
              <a:rPr lang="en-US" altLang="zh-CN" sz="2100" dirty="0">
                <a:solidFill>
                  <a:schemeClr val="accent1"/>
                </a:solidFill>
                <a:cs typeface="+mn-ea"/>
                <a:sym typeface="+mn-lt"/>
              </a:rPr>
              <a:t>ARP</a:t>
            </a:r>
            <a:r>
              <a:rPr lang="zh-CN" altLang="en-US" sz="2100" dirty="0">
                <a:solidFill>
                  <a:schemeClr val="accent1"/>
                </a:solidFill>
                <a:cs typeface="+mn-ea"/>
                <a:sym typeface="+mn-lt"/>
              </a:rPr>
              <a:t>表中某一行的内容</a:t>
            </a:r>
            <a:endParaRPr lang="en-US" altLang="zh-CN" sz="2100" dirty="0">
              <a:solidFill>
                <a:schemeClr val="accent1"/>
              </a:solidFill>
              <a:cs typeface="+mn-ea"/>
              <a:sym typeface="+mn-lt"/>
            </a:endParaRPr>
          </a:p>
          <a:p>
            <a:pPr marL="538163" lvl="1">
              <a:spcBef>
                <a:spcPct val="0"/>
              </a:spcBef>
              <a:buFont typeface="Wingdings" panose="05000000000000000000" pitchFamily="2" charset="2"/>
              <a:buChar char="Ø"/>
            </a:pPr>
            <a:endParaRPr lang="zh-CN" altLang="en-US" sz="21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100" dirty="0" err="1">
                <a:solidFill>
                  <a:schemeClr val="accent1"/>
                </a:solidFill>
                <a:cs typeface="+mn-ea"/>
                <a:sym typeface="+mn-lt"/>
              </a:rPr>
              <a:t>arp</a:t>
            </a:r>
            <a:r>
              <a:rPr lang="en-US" altLang="zh-CN" sz="2100" dirty="0">
                <a:solidFill>
                  <a:schemeClr val="accent1"/>
                </a:solidFill>
                <a:cs typeface="+mn-ea"/>
                <a:sym typeface="+mn-lt"/>
              </a:rPr>
              <a:t> -s </a:t>
            </a:r>
            <a:r>
              <a:rPr lang="zh-CN" altLang="en-US" sz="2100" dirty="0">
                <a:solidFill>
                  <a:schemeClr val="accent1"/>
                </a:solidFill>
                <a:cs typeface="+mn-ea"/>
                <a:sym typeface="+mn-lt"/>
              </a:rPr>
              <a:t>可以手动在</a:t>
            </a:r>
            <a:r>
              <a:rPr lang="en-US" altLang="zh-CN" sz="2100" dirty="0">
                <a:solidFill>
                  <a:schemeClr val="accent1"/>
                </a:solidFill>
                <a:cs typeface="+mn-ea"/>
                <a:sym typeface="+mn-lt"/>
              </a:rPr>
              <a:t>ARP</a:t>
            </a:r>
            <a:r>
              <a:rPr lang="zh-CN" altLang="en-US" sz="2100" dirty="0">
                <a:solidFill>
                  <a:schemeClr val="accent1"/>
                </a:solidFill>
                <a:cs typeface="+mn-ea"/>
                <a:sym typeface="+mn-lt"/>
              </a:rPr>
              <a:t>表中指定</a:t>
            </a:r>
            <a:r>
              <a:rPr lang="en-US" altLang="zh-CN" sz="2100" dirty="0">
                <a:solidFill>
                  <a:schemeClr val="accent1"/>
                </a:solidFill>
                <a:cs typeface="+mn-ea"/>
                <a:sym typeface="+mn-lt"/>
              </a:rPr>
              <a:t>IP</a:t>
            </a:r>
            <a:r>
              <a:rPr lang="zh-CN" altLang="en-US" sz="2100" dirty="0">
                <a:solidFill>
                  <a:schemeClr val="accent1"/>
                </a:solidFill>
                <a:cs typeface="+mn-ea"/>
                <a:sym typeface="+mn-lt"/>
              </a:rPr>
              <a:t>地址与</a:t>
            </a:r>
            <a:r>
              <a:rPr lang="en-US" altLang="zh-CN" sz="2100" dirty="0">
                <a:solidFill>
                  <a:schemeClr val="accent1"/>
                </a:solidFill>
                <a:cs typeface="+mn-ea"/>
                <a:sym typeface="+mn-lt"/>
              </a:rPr>
              <a:t>MAC</a:t>
            </a:r>
            <a:r>
              <a:rPr lang="zh-CN" altLang="en-US" sz="2100" dirty="0">
                <a:solidFill>
                  <a:schemeClr val="accent1"/>
                </a:solidFill>
                <a:cs typeface="+mn-ea"/>
                <a:sym typeface="+mn-lt"/>
              </a:rPr>
              <a:t>地址的对应项。</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E18D9245-AB85-EC64-DCE8-FF70440245FE}"/>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E3BFD4F0-5019-8EDE-DA64-14A656FB686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E3C89223-998A-F684-9740-5FF697E1688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136</a:t>
            </a:fld>
            <a:endParaRPr lang="en-US">
              <a:cs typeface="+mn-ea"/>
              <a:sym typeface="+mn-lt"/>
            </a:endParaRPr>
          </a:p>
        </p:txBody>
      </p:sp>
    </p:spTree>
    <p:custDataLst>
      <p:tags r:id="rId1"/>
    </p:custDataLst>
    <p:extLst>
      <p:ext uri="{BB962C8B-B14F-4D97-AF65-F5344CB8AC3E}">
        <p14:creationId xmlns:p14="http://schemas.microsoft.com/office/powerpoint/2010/main" val="2066729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lstStyle/>
          <a:p>
            <a:pPr>
              <a:lnSpc>
                <a:spcPct val="120000"/>
              </a:lnSpc>
            </a:pPr>
            <a:r>
              <a:rPr lang="zh-CN" altLang="en-US" dirty="0">
                <a:latin typeface="+mn-lt"/>
                <a:ea typeface="+mn-ea"/>
                <a:cs typeface="+mn-ea"/>
                <a:sym typeface="+mn-lt"/>
              </a:rPr>
              <a:t>为什么需要</a:t>
            </a:r>
            <a:r>
              <a:rPr lang="en-US" dirty="0">
                <a:latin typeface="+mn-lt"/>
                <a:ea typeface="+mn-ea"/>
                <a:cs typeface="+mn-ea"/>
                <a:sym typeface="+mn-lt"/>
              </a:rPr>
              <a:t>ICMP</a:t>
            </a:r>
            <a:r>
              <a:rPr lang="zh-CN" altLang="en-US" dirty="0">
                <a:latin typeface="+mn-lt"/>
                <a:ea typeface="+mn-ea"/>
                <a:cs typeface="+mn-ea"/>
                <a:sym typeface="+mn-lt"/>
              </a:rPr>
              <a:t>（</a:t>
            </a:r>
            <a:r>
              <a:rPr lang="en-US" altLang="zh-CN" dirty="0">
                <a:latin typeface="+mn-lt"/>
                <a:ea typeface="+mn-ea"/>
                <a:cs typeface="+mn-ea"/>
                <a:sym typeface="+mn-lt"/>
              </a:rPr>
              <a:t>Internet Control Message Protocol</a:t>
            </a:r>
            <a:r>
              <a:rPr lang="zh-CN" altLang="en-US" dirty="0">
                <a:latin typeface="+mn-lt"/>
                <a:ea typeface="+mn-ea"/>
                <a:cs typeface="+mn-ea"/>
                <a:sym typeface="+mn-lt"/>
              </a:rPr>
              <a:t>）协议</a:t>
            </a:r>
            <a:endParaRPr lang="en-US"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6999146" cy="4996180"/>
          </a:xfrm>
        </p:spPr>
        <p:txBody>
          <a:bodyPr vert="horz" lIns="91440" tIns="45720" rIns="91440" bIns="45720" rtlCol="0">
            <a:normAutofit lnSpcReduction="1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在数据传输的过程中，</a:t>
            </a:r>
            <a:r>
              <a:rPr lang="en-US" altLang="zh-CN" sz="2400" dirty="0">
                <a:solidFill>
                  <a:schemeClr val="accent1"/>
                </a:solidFill>
                <a:cs typeface="+mn-ea"/>
                <a:sym typeface="+mn-lt"/>
              </a:rPr>
              <a:t>IP</a:t>
            </a:r>
            <a:r>
              <a:rPr lang="zh-CN" altLang="en-US" sz="2400" dirty="0">
                <a:solidFill>
                  <a:schemeClr val="accent1"/>
                </a:solidFill>
                <a:cs typeface="+mn-ea"/>
                <a:sym typeface="+mn-lt"/>
              </a:rPr>
              <a:t>提供尽力而为的服务，不对目的主机是否收到数据包进行验证，无法进行流量控制和差错控制</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数据包在网络中传输时，产生各种错误在所难免，如目的主机不响应、包拥塞和丢失等</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为处理这些问题，更有效地转发</a:t>
            </a:r>
            <a:r>
              <a:rPr lang="en-US" altLang="zh-CN" sz="2400" dirty="0">
                <a:solidFill>
                  <a:schemeClr val="accent1"/>
                </a:solidFill>
                <a:cs typeface="+mn-ea"/>
                <a:sym typeface="+mn-lt"/>
              </a:rPr>
              <a:t>IP</a:t>
            </a:r>
            <a:r>
              <a:rPr lang="zh-CN" altLang="en-US" sz="2400" dirty="0">
                <a:solidFill>
                  <a:schemeClr val="accent1"/>
                </a:solidFill>
                <a:cs typeface="+mn-ea"/>
                <a:sym typeface="+mn-lt"/>
              </a:rPr>
              <a:t>数据包和提高数据包交付成功的机会，在</a:t>
            </a:r>
            <a:r>
              <a:rPr lang="en-US" altLang="zh-CN" sz="2400" dirty="0">
                <a:solidFill>
                  <a:schemeClr val="accent1"/>
                </a:solidFill>
                <a:cs typeface="+mn-ea"/>
                <a:sym typeface="+mn-lt"/>
              </a:rPr>
              <a:t>IP</a:t>
            </a:r>
            <a:r>
              <a:rPr lang="zh-CN" altLang="en-US" sz="2400" dirty="0">
                <a:solidFill>
                  <a:schemeClr val="accent1"/>
                </a:solidFill>
                <a:cs typeface="+mn-ea"/>
                <a:sym typeface="+mn-lt"/>
              </a:rPr>
              <a:t>层引入了</a:t>
            </a:r>
            <a:r>
              <a:rPr lang="en-US" altLang="zh-CN" sz="2400" dirty="0">
                <a:solidFill>
                  <a:schemeClr val="accent1"/>
                </a:solidFill>
                <a:cs typeface="+mn-ea"/>
                <a:sym typeface="+mn-lt"/>
              </a:rPr>
              <a:t>ICMP</a:t>
            </a:r>
            <a:r>
              <a:rPr lang="zh-CN" altLang="en-US" sz="2400" dirty="0">
                <a:solidFill>
                  <a:schemeClr val="accent1"/>
                </a:solidFill>
                <a:cs typeface="+mn-ea"/>
                <a:sym typeface="+mn-lt"/>
              </a:rPr>
              <a:t>协议</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使用</a:t>
            </a:r>
            <a:r>
              <a:rPr lang="en-US" altLang="zh-CN" sz="2400" dirty="0">
                <a:solidFill>
                  <a:schemeClr val="accent1"/>
                </a:solidFill>
                <a:cs typeface="+mn-ea"/>
                <a:sym typeface="+mn-lt"/>
              </a:rPr>
              <a:t>ICMP</a:t>
            </a:r>
            <a:r>
              <a:rPr lang="zh-CN" altLang="en-US" sz="2400" dirty="0">
                <a:solidFill>
                  <a:schemeClr val="accent1"/>
                </a:solidFill>
                <a:cs typeface="+mn-ea"/>
                <a:sym typeface="+mn-lt"/>
              </a:rPr>
              <a:t>，当网络中数据包传输出现问题时，主机或设备就会向上层协议报告差错情况和提供有关异常情况的报告，使得上层协议能够通过自己的差错控制程序来判断通信是否正确，以进行流量控制和差错控制，从而保证服务质量</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A4A33650-CF46-F13C-CF56-646E03EEDAF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E71C72A0-79A0-CE54-1464-B40AAB7E7FD4}"/>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65CC445A-13B6-EAE5-E0D6-AFB1F5DF941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137</a:t>
            </a:fld>
            <a:endParaRPr lang="en-US">
              <a:cs typeface="+mn-ea"/>
              <a:sym typeface="+mn-lt"/>
            </a:endParaRPr>
          </a:p>
        </p:txBody>
      </p:sp>
      <p:grpSp>
        <p:nvGrpSpPr>
          <p:cNvPr id="53" name="组合 52">
            <a:extLst>
              <a:ext uri="{FF2B5EF4-FFF2-40B4-BE49-F238E27FC236}">
                <a16:creationId xmlns:a16="http://schemas.microsoft.com/office/drawing/2014/main" id="{538A7EA9-A7E9-5A8D-35EF-FE9982BDD792}"/>
              </a:ext>
            </a:extLst>
          </p:cNvPr>
          <p:cNvGrpSpPr/>
          <p:nvPr/>
        </p:nvGrpSpPr>
        <p:grpSpPr>
          <a:xfrm>
            <a:off x="7704691" y="2266164"/>
            <a:ext cx="3877686" cy="2785475"/>
            <a:chOff x="7704691" y="2266164"/>
            <a:chExt cx="3877686" cy="2785475"/>
          </a:xfrm>
        </p:grpSpPr>
        <p:sp>
          <p:nvSpPr>
            <p:cNvPr id="9" name="爆炸形: 8 pt  8">
              <a:extLst>
                <a:ext uri="{FF2B5EF4-FFF2-40B4-BE49-F238E27FC236}">
                  <a16:creationId xmlns:a16="http://schemas.microsoft.com/office/drawing/2014/main" id="{39FC062C-0D6B-D582-A88F-47F129D7078F}"/>
                </a:ext>
              </a:extLst>
            </p:cNvPr>
            <p:cNvSpPr/>
            <p:nvPr/>
          </p:nvSpPr>
          <p:spPr>
            <a:xfrm>
              <a:off x="8868581" y="4186158"/>
              <a:ext cx="1113013" cy="865481"/>
            </a:xfrm>
            <a:prstGeom prst="irregularSeal1">
              <a:avLst/>
            </a:prstGeom>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lnSpc>
                  <a:spcPct val="120000"/>
                </a:lnSpc>
              </a:pPr>
              <a:r>
                <a:rPr lang="en-US" altLang="zh-CN" sz="1200" dirty="0">
                  <a:solidFill>
                    <a:srgbClr val="FF0000"/>
                  </a:solidFill>
                  <a:cs typeface="+mn-ea"/>
                  <a:sym typeface="+mn-lt"/>
                </a:rPr>
                <a:t>TTL</a:t>
              </a:r>
              <a:r>
                <a:rPr lang="zh-CN" altLang="en-US" sz="1200" dirty="0">
                  <a:solidFill>
                    <a:srgbClr val="FF0000"/>
                  </a:solidFill>
                  <a:cs typeface="+mn-ea"/>
                  <a:sym typeface="+mn-lt"/>
                </a:rPr>
                <a:t>超时</a:t>
              </a:r>
            </a:p>
            <a:p>
              <a:pPr algn="ctr">
                <a:lnSpc>
                  <a:spcPct val="120000"/>
                </a:lnSpc>
              </a:pPr>
              <a:r>
                <a:rPr lang="zh-CN" altLang="en-US" sz="1200" dirty="0">
                  <a:solidFill>
                    <a:srgbClr val="FF0000"/>
                  </a:solidFill>
                  <a:cs typeface="+mn-ea"/>
                  <a:sym typeface="+mn-lt"/>
                </a:rPr>
                <a:t>丢失</a:t>
              </a:r>
            </a:p>
          </p:txBody>
        </p:sp>
        <p:pic>
          <p:nvPicPr>
            <p:cNvPr id="10" name="图形 9">
              <a:extLst>
                <a:ext uri="{FF2B5EF4-FFF2-40B4-BE49-F238E27FC236}">
                  <a16:creationId xmlns:a16="http://schemas.microsoft.com/office/drawing/2014/main" id="{676F1F4A-3D68-582E-6B8A-8E620949B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74448" y="3249929"/>
              <a:ext cx="354812" cy="354812"/>
            </a:xfrm>
            <a:prstGeom prst="rect">
              <a:avLst/>
            </a:prstGeom>
          </p:spPr>
        </p:pic>
        <p:pic>
          <p:nvPicPr>
            <p:cNvPr id="11" name="图形 10">
              <a:extLst>
                <a:ext uri="{FF2B5EF4-FFF2-40B4-BE49-F238E27FC236}">
                  <a16:creationId xmlns:a16="http://schemas.microsoft.com/office/drawing/2014/main" id="{85AB975A-A3C5-55F7-56D0-4E0895592E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6645" y="2573941"/>
              <a:ext cx="413948" cy="313418"/>
            </a:xfrm>
            <a:prstGeom prst="rect">
              <a:avLst/>
            </a:prstGeom>
          </p:spPr>
        </p:pic>
        <p:pic>
          <p:nvPicPr>
            <p:cNvPr id="12" name="图形 11">
              <a:extLst>
                <a:ext uri="{FF2B5EF4-FFF2-40B4-BE49-F238E27FC236}">
                  <a16:creationId xmlns:a16="http://schemas.microsoft.com/office/drawing/2014/main" id="{135BEFD2-B9AF-5E9A-36CB-8CE5B1228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4867" y="3249929"/>
              <a:ext cx="354812" cy="354812"/>
            </a:xfrm>
            <a:prstGeom prst="rect">
              <a:avLst/>
            </a:prstGeom>
          </p:spPr>
        </p:pic>
        <p:pic>
          <p:nvPicPr>
            <p:cNvPr id="13" name="图形 12">
              <a:extLst>
                <a:ext uri="{FF2B5EF4-FFF2-40B4-BE49-F238E27FC236}">
                  <a16:creationId xmlns:a16="http://schemas.microsoft.com/office/drawing/2014/main" id="{CCFD7131-96A3-103A-ECBC-7BFDAE7DB6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55286" y="3249929"/>
              <a:ext cx="354812" cy="354812"/>
            </a:xfrm>
            <a:prstGeom prst="rect">
              <a:avLst/>
            </a:prstGeom>
          </p:spPr>
        </p:pic>
        <p:pic>
          <p:nvPicPr>
            <p:cNvPr id="14" name="图形 13">
              <a:extLst>
                <a:ext uri="{FF2B5EF4-FFF2-40B4-BE49-F238E27FC236}">
                  <a16:creationId xmlns:a16="http://schemas.microsoft.com/office/drawing/2014/main" id="{1D4F3A1F-D61A-89AD-83B6-30403C101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1373" y="2491105"/>
              <a:ext cx="354812" cy="354812"/>
            </a:xfrm>
            <a:prstGeom prst="rect">
              <a:avLst/>
            </a:prstGeom>
          </p:spPr>
        </p:pic>
        <p:pic>
          <p:nvPicPr>
            <p:cNvPr id="15" name="图形 14">
              <a:extLst>
                <a:ext uri="{FF2B5EF4-FFF2-40B4-BE49-F238E27FC236}">
                  <a16:creationId xmlns:a16="http://schemas.microsoft.com/office/drawing/2014/main" id="{A4169D70-38E6-B4BC-56E5-E9D5F41F54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4867" y="4008753"/>
              <a:ext cx="354812" cy="354812"/>
            </a:xfrm>
            <a:prstGeom prst="rect">
              <a:avLst/>
            </a:prstGeom>
          </p:spPr>
        </p:pic>
        <p:pic>
          <p:nvPicPr>
            <p:cNvPr id="16" name="图形 15">
              <a:extLst>
                <a:ext uri="{FF2B5EF4-FFF2-40B4-BE49-F238E27FC236}">
                  <a16:creationId xmlns:a16="http://schemas.microsoft.com/office/drawing/2014/main" id="{4B631BF3-E0B9-8ECC-B187-F1B9881D1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8429" y="4050147"/>
              <a:ext cx="413948" cy="313418"/>
            </a:xfrm>
            <a:prstGeom prst="rect">
              <a:avLst/>
            </a:prstGeom>
          </p:spPr>
        </p:pic>
        <p:cxnSp>
          <p:nvCxnSpPr>
            <p:cNvPr id="17" name="直接连接符 16">
              <a:extLst>
                <a:ext uri="{FF2B5EF4-FFF2-40B4-BE49-F238E27FC236}">
                  <a16:creationId xmlns:a16="http://schemas.microsoft.com/office/drawing/2014/main" id="{7245FAAF-747F-296C-CFE6-979A8F8B87FD}"/>
                </a:ext>
              </a:extLst>
            </p:cNvPr>
            <p:cNvCxnSpPr>
              <a:stCxn id="10" idx="3"/>
              <a:endCxn id="12" idx="1"/>
            </p:cNvCxnSpPr>
            <p:nvPr/>
          </p:nvCxnSpPr>
          <p:spPr>
            <a:xfrm>
              <a:off x="8529260" y="3427335"/>
              <a:ext cx="935607" cy="0"/>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BFCBA8EB-68FC-DC3E-9E3A-69F8039AADDB}"/>
                </a:ext>
              </a:extLst>
            </p:cNvPr>
            <p:cNvCxnSpPr>
              <a:stCxn id="12" idx="3"/>
              <a:endCxn id="13" idx="1"/>
            </p:cNvCxnSpPr>
            <p:nvPr/>
          </p:nvCxnSpPr>
          <p:spPr>
            <a:xfrm>
              <a:off x="9819679" y="3427335"/>
              <a:ext cx="935607" cy="0"/>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22C8C64-3873-667A-2755-D98BDE9782C3}"/>
                </a:ext>
              </a:extLst>
            </p:cNvPr>
            <p:cNvCxnSpPr>
              <a:cxnSpLocks/>
              <a:stCxn id="24" idx="1"/>
              <a:endCxn id="10" idx="0"/>
            </p:cNvCxnSpPr>
            <p:nvPr/>
          </p:nvCxnSpPr>
          <p:spPr>
            <a:xfrm flipH="1">
              <a:off x="8351854" y="2668511"/>
              <a:ext cx="580795" cy="581418"/>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1BEAF328-93D7-D557-9FAB-5744DE58A1B6}"/>
                </a:ext>
              </a:extLst>
            </p:cNvPr>
            <p:cNvCxnSpPr>
              <a:cxnSpLocks/>
              <a:stCxn id="14" idx="3"/>
              <a:endCxn id="13" idx="0"/>
            </p:cNvCxnSpPr>
            <p:nvPr/>
          </p:nvCxnSpPr>
          <p:spPr>
            <a:xfrm>
              <a:off x="10376185" y="2668511"/>
              <a:ext cx="556507" cy="58141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2CCBAD82-52E0-B132-DAF1-4D034882C03A}"/>
                </a:ext>
              </a:extLst>
            </p:cNvPr>
            <p:cNvCxnSpPr>
              <a:stCxn id="10" idx="2"/>
              <a:endCxn id="15" idx="1"/>
            </p:cNvCxnSpPr>
            <p:nvPr/>
          </p:nvCxnSpPr>
          <p:spPr>
            <a:xfrm>
              <a:off x="8351854" y="3604741"/>
              <a:ext cx="1113013" cy="581418"/>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DDCFA35D-9E69-26DD-A323-CFEBFAF9B892}"/>
                </a:ext>
              </a:extLst>
            </p:cNvPr>
            <p:cNvCxnSpPr>
              <a:stCxn id="15" idx="3"/>
              <a:endCxn id="13" idx="2"/>
            </p:cNvCxnSpPr>
            <p:nvPr/>
          </p:nvCxnSpPr>
          <p:spPr>
            <a:xfrm flipV="1">
              <a:off x="9819679" y="3604741"/>
              <a:ext cx="1113013" cy="581418"/>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BE691D7D-0EA7-3E99-7ECC-373B34D093B2}"/>
                </a:ext>
              </a:extLst>
            </p:cNvPr>
            <p:cNvCxnSpPr>
              <a:stCxn id="12" idx="2"/>
              <a:endCxn id="15" idx="0"/>
            </p:cNvCxnSpPr>
            <p:nvPr/>
          </p:nvCxnSpPr>
          <p:spPr>
            <a:xfrm>
              <a:off x="9642273" y="3604741"/>
              <a:ext cx="0" cy="404012"/>
            </a:xfrm>
            <a:prstGeom prst="line">
              <a:avLst/>
            </a:prstGeom>
          </p:spPr>
          <p:style>
            <a:lnRef idx="3">
              <a:schemeClr val="dk1"/>
            </a:lnRef>
            <a:fillRef idx="0">
              <a:schemeClr val="dk1"/>
            </a:fillRef>
            <a:effectRef idx="2">
              <a:schemeClr val="dk1"/>
            </a:effectRef>
            <a:fontRef idx="minor">
              <a:schemeClr val="tx1"/>
            </a:fontRef>
          </p:style>
        </p:cxnSp>
        <p:pic>
          <p:nvPicPr>
            <p:cNvPr id="24" name="图形 23">
              <a:extLst>
                <a:ext uri="{FF2B5EF4-FFF2-40B4-BE49-F238E27FC236}">
                  <a16:creationId xmlns:a16="http://schemas.microsoft.com/office/drawing/2014/main" id="{03BAF4FA-1DA2-77A2-A424-2676868EFA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2649" y="2491105"/>
              <a:ext cx="354812" cy="354812"/>
            </a:xfrm>
            <a:prstGeom prst="rect">
              <a:avLst/>
            </a:prstGeom>
          </p:spPr>
        </p:pic>
        <p:cxnSp>
          <p:nvCxnSpPr>
            <p:cNvPr id="25" name="直接连接符 24">
              <a:extLst>
                <a:ext uri="{FF2B5EF4-FFF2-40B4-BE49-F238E27FC236}">
                  <a16:creationId xmlns:a16="http://schemas.microsoft.com/office/drawing/2014/main" id="{07BBF409-6ABB-B9F9-17BC-87FB45FC8D6C}"/>
                </a:ext>
              </a:extLst>
            </p:cNvPr>
            <p:cNvCxnSpPr>
              <a:stCxn id="24" idx="3"/>
              <a:endCxn id="14" idx="1"/>
            </p:cNvCxnSpPr>
            <p:nvPr/>
          </p:nvCxnSpPr>
          <p:spPr>
            <a:xfrm>
              <a:off x="9287461" y="2668511"/>
              <a:ext cx="733912" cy="0"/>
            </a:xfrm>
            <a:prstGeom prst="line">
              <a:avLst/>
            </a:prstGeom>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60B6DDA1-D84B-2D8B-7EE5-202864ED9A5F}"/>
                </a:ext>
              </a:extLst>
            </p:cNvPr>
            <p:cNvCxnSpPr>
              <a:stCxn id="14" idx="2"/>
              <a:endCxn id="12" idx="0"/>
            </p:cNvCxnSpPr>
            <p:nvPr/>
          </p:nvCxnSpPr>
          <p:spPr>
            <a:xfrm flipH="1">
              <a:off x="9642273" y="2845917"/>
              <a:ext cx="556506" cy="404012"/>
            </a:xfrm>
            <a:prstGeom prst="line">
              <a:avLst/>
            </a:prstGeom>
          </p:spPr>
          <p:style>
            <a:lnRef idx="3">
              <a:schemeClr val="dk1"/>
            </a:lnRef>
            <a:fillRef idx="0">
              <a:schemeClr val="dk1"/>
            </a:fillRef>
            <a:effectRef idx="2">
              <a:schemeClr val="dk1"/>
            </a:effectRef>
            <a:fontRef idx="minor">
              <a:schemeClr val="tx1"/>
            </a:fontRef>
          </p:style>
        </p:cxnSp>
        <p:cxnSp>
          <p:nvCxnSpPr>
            <p:cNvPr id="27" name="直接连接符 26">
              <a:extLst>
                <a:ext uri="{FF2B5EF4-FFF2-40B4-BE49-F238E27FC236}">
                  <a16:creationId xmlns:a16="http://schemas.microsoft.com/office/drawing/2014/main" id="{B0BF2099-3B01-90A7-1427-728B5851C4CF}"/>
                </a:ext>
              </a:extLst>
            </p:cNvPr>
            <p:cNvCxnSpPr>
              <a:stCxn id="11" idx="2"/>
              <a:endCxn id="10" idx="1"/>
            </p:cNvCxnSpPr>
            <p:nvPr/>
          </p:nvCxnSpPr>
          <p:spPr>
            <a:xfrm>
              <a:off x="7913619" y="2887359"/>
              <a:ext cx="260829" cy="539976"/>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23432CBB-4257-C1F7-1551-48A6E82CE441}"/>
                </a:ext>
              </a:extLst>
            </p:cNvPr>
            <p:cNvCxnSpPr>
              <a:stCxn id="16" idx="0"/>
              <a:endCxn id="13" idx="3"/>
            </p:cNvCxnSpPr>
            <p:nvPr/>
          </p:nvCxnSpPr>
          <p:spPr>
            <a:xfrm flipH="1" flipV="1">
              <a:off x="11110098" y="3427335"/>
              <a:ext cx="265305" cy="622812"/>
            </a:xfrm>
            <a:prstGeom prst="line">
              <a:avLst/>
            </a:prstGeom>
          </p:spPr>
          <p:style>
            <a:lnRef idx="2">
              <a:schemeClr val="dk1"/>
            </a:lnRef>
            <a:fillRef idx="0">
              <a:schemeClr val="dk1"/>
            </a:fillRef>
            <a:effectRef idx="1">
              <a:schemeClr val="dk1"/>
            </a:effectRef>
            <a:fontRef idx="minor">
              <a:schemeClr val="tx1"/>
            </a:fontRef>
          </p:style>
        </p:cxnSp>
        <p:sp>
          <p:nvSpPr>
            <p:cNvPr id="29" name="文本框 28">
              <a:extLst>
                <a:ext uri="{FF2B5EF4-FFF2-40B4-BE49-F238E27FC236}">
                  <a16:creationId xmlns:a16="http://schemas.microsoft.com/office/drawing/2014/main" id="{9DD8E344-527C-142C-9AFE-9D5CC6BAB36B}"/>
                </a:ext>
              </a:extLst>
            </p:cNvPr>
            <p:cNvSpPr txBox="1"/>
            <p:nvPr/>
          </p:nvSpPr>
          <p:spPr>
            <a:xfrm>
              <a:off x="7704691" y="2266164"/>
              <a:ext cx="453970" cy="327077"/>
            </a:xfrm>
            <a:prstGeom prst="rect">
              <a:avLst/>
            </a:prstGeom>
            <a:noFill/>
          </p:spPr>
          <p:txBody>
            <a:bodyPr wrap="none" rtlCol="0">
              <a:spAutoFit/>
            </a:bodyPr>
            <a:lstStyle/>
            <a:p>
              <a:pPr>
                <a:lnSpc>
                  <a:spcPct val="120000"/>
                </a:lnSpc>
              </a:pPr>
              <a:r>
                <a:rPr lang="en-US" altLang="zh-CN" sz="1400" dirty="0">
                  <a:cs typeface="+mn-ea"/>
                  <a:sym typeface="+mn-lt"/>
                </a:rPr>
                <a:t>Src</a:t>
              </a:r>
              <a:endParaRPr lang="zh-CN" altLang="en-US" sz="1400" dirty="0">
                <a:cs typeface="+mn-ea"/>
                <a:sym typeface="+mn-lt"/>
              </a:endParaRPr>
            </a:p>
          </p:txBody>
        </p:sp>
        <p:sp>
          <p:nvSpPr>
            <p:cNvPr id="30" name="文本框 29">
              <a:extLst>
                <a:ext uri="{FF2B5EF4-FFF2-40B4-BE49-F238E27FC236}">
                  <a16:creationId xmlns:a16="http://schemas.microsoft.com/office/drawing/2014/main" id="{AD940E07-8D92-8959-A632-59C9BDA1794A}"/>
                </a:ext>
              </a:extLst>
            </p:cNvPr>
            <p:cNvSpPr txBox="1"/>
            <p:nvPr/>
          </p:nvSpPr>
          <p:spPr>
            <a:xfrm>
              <a:off x="10689393" y="4047693"/>
              <a:ext cx="553357" cy="327077"/>
            </a:xfrm>
            <a:prstGeom prst="rect">
              <a:avLst/>
            </a:prstGeom>
            <a:noFill/>
          </p:spPr>
          <p:txBody>
            <a:bodyPr wrap="none" rtlCol="0">
              <a:spAutoFit/>
            </a:bodyPr>
            <a:lstStyle/>
            <a:p>
              <a:pPr>
                <a:lnSpc>
                  <a:spcPct val="120000"/>
                </a:lnSpc>
              </a:pPr>
              <a:r>
                <a:rPr lang="en-US" altLang="zh-CN" sz="1400" dirty="0">
                  <a:cs typeface="+mn-ea"/>
                  <a:sym typeface="+mn-lt"/>
                </a:rPr>
                <a:t>Dest</a:t>
              </a:r>
              <a:endParaRPr lang="zh-CN" altLang="en-US" sz="1400" dirty="0">
                <a:cs typeface="+mn-ea"/>
                <a:sym typeface="+mn-lt"/>
              </a:endParaRPr>
            </a:p>
          </p:txBody>
        </p:sp>
        <p:sp>
          <p:nvSpPr>
            <p:cNvPr id="48" name="矩形 47">
              <a:extLst>
                <a:ext uri="{FF2B5EF4-FFF2-40B4-BE49-F238E27FC236}">
                  <a16:creationId xmlns:a16="http://schemas.microsoft.com/office/drawing/2014/main" id="{D4D07472-D746-AD42-B17E-E6D1198521B4}"/>
                </a:ext>
              </a:extLst>
            </p:cNvPr>
            <p:cNvSpPr/>
            <p:nvPr/>
          </p:nvSpPr>
          <p:spPr>
            <a:xfrm rot="1688981">
              <a:off x="8577512" y="3845151"/>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49" name="直接箭头连接符 48">
              <a:extLst>
                <a:ext uri="{FF2B5EF4-FFF2-40B4-BE49-F238E27FC236}">
                  <a16:creationId xmlns:a16="http://schemas.microsoft.com/office/drawing/2014/main" id="{F63C0946-F0B3-BB0F-DFF3-1A7461106B5B}"/>
                </a:ext>
              </a:extLst>
            </p:cNvPr>
            <p:cNvCxnSpPr>
              <a:cxnSpLocks/>
              <a:stCxn id="48" idx="3"/>
            </p:cNvCxnSpPr>
            <p:nvPr/>
          </p:nvCxnSpPr>
          <p:spPr>
            <a:xfrm rot="1688981">
              <a:off x="8705696" y="39629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88BE0E2A-6362-FCBE-A679-5FFF1B439ECC}"/>
                </a:ext>
              </a:extLst>
            </p:cNvPr>
            <p:cNvSpPr/>
            <p:nvPr/>
          </p:nvSpPr>
          <p:spPr>
            <a:xfrm rot="3847590">
              <a:off x="7818924" y="3073166"/>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47" name="直接箭头连接符 46">
              <a:extLst>
                <a:ext uri="{FF2B5EF4-FFF2-40B4-BE49-F238E27FC236}">
                  <a16:creationId xmlns:a16="http://schemas.microsoft.com/office/drawing/2014/main" id="{66C020CD-D95B-F2E1-07D7-E6B94055CE3C}"/>
                </a:ext>
              </a:extLst>
            </p:cNvPr>
            <p:cNvCxnSpPr>
              <a:cxnSpLocks/>
              <a:stCxn id="46" idx="3"/>
            </p:cNvCxnSpPr>
            <p:nvPr/>
          </p:nvCxnSpPr>
          <p:spPr>
            <a:xfrm rot="3847590">
              <a:off x="7890288" y="3245532"/>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55AC1C8-FEC7-31BC-41E8-E175ADCA077A}"/>
                </a:ext>
              </a:extLst>
            </p:cNvPr>
            <p:cNvSpPr/>
            <p:nvPr/>
          </p:nvSpPr>
          <p:spPr>
            <a:xfrm>
              <a:off x="8868581" y="321260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45" name="直接箭头连接符 44">
              <a:extLst>
                <a:ext uri="{FF2B5EF4-FFF2-40B4-BE49-F238E27FC236}">
                  <a16:creationId xmlns:a16="http://schemas.microsoft.com/office/drawing/2014/main" id="{A2227138-4F09-6530-78FF-DDB0154D7A57}"/>
                </a:ext>
              </a:extLst>
            </p:cNvPr>
            <p:cNvCxnSpPr>
              <a:cxnSpLocks/>
              <a:stCxn id="44" idx="3"/>
            </p:cNvCxnSpPr>
            <p:nvPr/>
          </p:nvCxnSpPr>
          <p:spPr>
            <a:xfrm>
              <a:off x="9011856" y="327017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33F26274-122A-4FB7-76C8-89B8250A45A1}"/>
                </a:ext>
              </a:extLst>
            </p:cNvPr>
            <p:cNvSpPr/>
            <p:nvPr/>
          </p:nvSpPr>
          <p:spPr>
            <a:xfrm rot="5400000">
              <a:off x="9762641" y="4429887"/>
              <a:ext cx="194939"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43" name="直接箭头连接符 42">
              <a:extLst>
                <a:ext uri="{FF2B5EF4-FFF2-40B4-BE49-F238E27FC236}">
                  <a16:creationId xmlns:a16="http://schemas.microsoft.com/office/drawing/2014/main" id="{8653C9AD-D613-BA10-70D6-F0B20EB72FA8}"/>
                </a:ext>
              </a:extLst>
            </p:cNvPr>
            <p:cNvCxnSpPr>
              <a:cxnSpLocks/>
              <a:stCxn id="42" idx="3"/>
            </p:cNvCxnSpPr>
            <p:nvPr/>
          </p:nvCxnSpPr>
          <p:spPr>
            <a:xfrm rot="5400000">
              <a:off x="9783985" y="4661050"/>
              <a:ext cx="152252"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1F2F35EA-180A-250A-58AD-3EFC57FDFA30}"/>
                </a:ext>
              </a:extLst>
            </p:cNvPr>
            <p:cNvSpPr/>
            <p:nvPr/>
          </p:nvSpPr>
          <p:spPr>
            <a:xfrm rot="3821847">
              <a:off x="11274318" y="3605031"/>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41" name="直接箭头连接符 40">
              <a:extLst>
                <a:ext uri="{FF2B5EF4-FFF2-40B4-BE49-F238E27FC236}">
                  <a16:creationId xmlns:a16="http://schemas.microsoft.com/office/drawing/2014/main" id="{9DFD7580-11FD-1CEF-384E-6E47EE4DF6D6}"/>
                </a:ext>
              </a:extLst>
            </p:cNvPr>
            <p:cNvCxnSpPr>
              <a:cxnSpLocks/>
              <a:stCxn id="40" idx="3"/>
            </p:cNvCxnSpPr>
            <p:nvPr/>
          </p:nvCxnSpPr>
          <p:spPr>
            <a:xfrm rot="3821847">
              <a:off x="11346541" y="3776977"/>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094FE520-7D7D-11F7-6EC1-C6CF79C80EBA}"/>
                </a:ext>
              </a:extLst>
            </p:cNvPr>
            <p:cNvSpPr/>
            <p:nvPr/>
          </p:nvSpPr>
          <p:spPr>
            <a:xfrm>
              <a:off x="10251647" y="321260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39" name="直接箭头连接符 38">
              <a:extLst>
                <a:ext uri="{FF2B5EF4-FFF2-40B4-BE49-F238E27FC236}">
                  <a16:creationId xmlns:a16="http://schemas.microsoft.com/office/drawing/2014/main" id="{FABDCD35-B4F3-53B3-8EA2-25E66B595F81}"/>
                </a:ext>
              </a:extLst>
            </p:cNvPr>
            <p:cNvCxnSpPr>
              <a:cxnSpLocks/>
              <a:stCxn id="38" idx="3"/>
            </p:cNvCxnSpPr>
            <p:nvPr/>
          </p:nvCxnSpPr>
          <p:spPr>
            <a:xfrm>
              <a:off x="10394922" y="327017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D5F09E1-8DAF-05C9-B93F-CDD44F2AFC96}"/>
                </a:ext>
              </a:extLst>
            </p:cNvPr>
            <p:cNvSpPr txBox="1"/>
            <p:nvPr/>
          </p:nvSpPr>
          <p:spPr>
            <a:xfrm>
              <a:off x="9720464" y="4663033"/>
              <a:ext cx="282450" cy="294824"/>
            </a:xfrm>
            <a:prstGeom prst="rect">
              <a:avLst/>
            </a:prstGeom>
            <a:noFill/>
          </p:spPr>
          <p:txBody>
            <a:bodyPr wrap="none" rtlCol="0">
              <a:spAutoFit/>
            </a:bodyPr>
            <a:lstStyle/>
            <a:p>
              <a:pPr>
                <a:lnSpc>
                  <a:spcPct val="120000"/>
                </a:lnSpc>
              </a:pPr>
              <a:r>
                <a:rPr lang="en-US" altLang="zh-CN" sz="1200" b="1" dirty="0">
                  <a:solidFill>
                    <a:srgbClr val="FF0000"/>
                  </a:solidFill>
                  <a:cs typeface="+mn-ea"/>
                  <a:sym typeface="+mn-lt"/>
                </a:rPr>
                <a:t>◊</a:t>
              </a:r>
              <a:endParaRPr lang="zh-CN" altLang="en-US" sz="1200" b="1" dirty="0">
                <a:solidFill>
                  <a:srgbClr val="FF0000"/>
                </a:solidFill>
                <a:cs typeface="+mn-ea"/>
                <a:sym typeface="+mn-lt"/>
              </a:endParaRPr>
            </a:p>
          </p:txBody>
        </p:sp>
        <p:sp>
          <p:nvSpPr>
            <p:cNvPr id="50" name="任意多边形: 形状 49">
              <a:extLst>
                <a:ext uri="{FF2B5EF4-FFF2-40B4-BE49-F238E27FC236}">
                  <a16:creationId xmlns:a16="http://schemas.microsoft.com/office/drawing/2014/main" id="{876AA1D7-F5E1-0D9F-70A3-4C92F344CAC5}"/>
                </a:ext>
              </a:extLst>
            </p:cNvPr>
            <p:cNvSpPr/>
            <p:nvPr/>
          </p:nvSpPr>
          <p:spPr>
            <a:xfrm>
              <a:off x="8081682" y="2931459"/>
              <a:ext cx="1250577" cy="1062317"/>
            </a:xfrm>
            <a:custGeom>
              <a:avLst/>
              <a:gdLst>
                <a:gd name="connsiteX0" fmla="*/ 1250577 w 1250577"/>
                <a:gd name="connsiteY0" fmla="*/ 1062317 h 1062317"/>
                <a:gd name="connsiteX1" fmla="*/ 457200 w 1250577"/>
                <a:gd name="connsiteY1" fmla="*/ 636494 h 1062317"/>
                <a:gd name="connsiteX2" fmla="*/ 0 w 1250577"/>
                <a:gd name="connsiteY2" fmla="*/ 0 h 1062317"/>
              </a:gdLst>
              <a:ahLst/>
              <a:cxnLst>
                <a:cxn ang="0">
                  <a:pos x="connsiteX0" y="connsiteY0"/>
                </a:cxn>
                <a:cxn ang="0">
                  <a:pos x="connsiteX1" y="connsiteY1"/>
                </a:cxn>
                <a:cxn ang="0">
                  <a:pos x="connsiteX2" y="connsiteY2"/>
                </a:cxn>
              </a:cxnLst>
              <a:rect l="l" t="t" r="r" b="b"/>
              <a:pathLst>
                <a:path w="1250577" h="1062317">
                  <a:moveTo>
                    <a:pt x="1250577" y="1062317"/>
                  </a:moveTo>
                  <a:cubicBezTo>
                    <a:pt x="958103" y="937932"/>
                    <a:pt x="665629" y="813547"/>
                    <a:pt x="457200" y="636494"/>
                  </a:cubicBezTo>
                  <a:cubicBezTo>
                    <a:pt x="248770" y="459441"/>
                    <a:pt x="124385" y="229720"/>
                    <a:pt x="0" y="0"/>
                  </a:cubicBezTo>
                </a:path>
              </a:pathLst>
            </a:custGeom>
            <a:ln>
              <a:prstDash val="dash"/>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51" name="文本框 50">
              <a:extLst>
                <a:ext uri="{FF2B5EF4-FFF2-40B4-BE49-F238E27FC236}">
                  <a16:creationId xmlns:a16="http://schemas.microsoft.com/office/drawing/2014/main" id="{E801A186-CE4B-0CC6-850A-1DD7D0B4FDB4}"/>
                </a:ext>
              </a:extLst>
            </p:cNvPr>
            <p:cNvSpPr txBox="1"/>
            <p:nvPr/>
          </p:nvSpPr>
          <p:spPr>
            <a:xfrm>
              <a:off x="8536715" y="3479636"/>
              <a:ext cx="992579" cy="328551"/>
            </a:xfrm>
            <a:prstGeom prst="rect">
              <a:avLst/>
            </a:prstGeom>
            <a:noFill/>
          </p:spPr>
          <p:txBody>
            <a:bodyPr wrap="none" rtlCol="0">
              <a:spAutoFit/>
            </a:bodyPr>
            <a:lstStyle/>
            <a:p>
              <a:pPr>
                <a:lnSpc>
                  <a:spcPct val="120000"/>
                </a:lnSpc>
              </a:pPr>
              <a:r>
                <a:rPr lang="en-US" altLang="zh-CN" sz="1400" dirty="0">
                  <a:cs typeface="+mn-ea"/>
                  <a:sym typeface="+mn-lt"/>
                </a:rPr>
                <a:t>ICMP</a:t>
              </a:r>
              <a:r>
                <a:rPr lang="zh-CN" altLang="en-US" sz="1400" dirty="0">
                  <a:cs typeface="+mn-ea"/>
                  <a:sym typeface="+mn-lt"/>
                </a:rPr>
                <a:t>报告</a:t>
              </a:r>
            </a:p>
          </p:txBody>
        </p:sp>
      </p:grpSp>
    </p:spTree>
    <p:custDataLst>
      <p:tags r:id="rId1"/>
    </p:custDataLst>
    <p:extLst>
      <p:ext uri="{BB962C8B-B14F-4D97-AF65-F5344CB8AC3E}">
        <p14:creationId xmlns:p14="http://schemas.microsoft.com/office/powerpoint/2010/main" val="3181611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ICMP</a:t>
            </a:r>
            <a:r>
              <a:rPr lang="zh-CN" altLang="en-US" sz="3200" dirty="0">
                <a:latin typeface="+mn-lt"/>
                <a:ea typeface="+mn-ea"/>
                <a:cs typeface="+mn-ea"/>
                <a:sym typeface="+mn-lt"/>
              </a:rPr>
              <a:t>报文格式和类型</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1608418"/>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ICMP</a:t>
            </a:r>
            <a:r>
              <a:rPr lang="zh-CN" altLang="en-US" sz="2400" dirty="0">
                <a:solidFill>
                  <a:schemeClr val="accent1"/>
                </a:solidFill>
                <a:cs typeface="+mn-ea"/>
                <a:sym typeface="+mn-lt"/>
              </a:rPr>
              <a:t>数据报封装在</a:t>
            </a:r>
            <a:r>
              <a:rPr lang="en-US" altLang="zh-CN" sz="2400" dirty="0">
                <a:solidFill>
                  <a:schemeClr val="accent1"/>
                </a:solidFill>
                <a:cs typeface="+mn-ea"/>
                <a:sym typeface="+mn-lt"/>
              </a:rPr>
              <a:t>IP</a:t>
            </a:r>
            <a:r>
              <a:rPr lang="zh-CN" altLang="en-US" sz="2400" dirty="0">
                <a:solidFill>
                  <a:schemeClr val="accent1"/>
                </a:solidFill>
                <a:cs typeface="+mn-ea"/>
                <a:sym typeface="+mn-lt"/>
              </a:rPr>
              <a:t>数据报里传输</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ICMP</a:t>
            </a:r>
            <a:r>
              <a:rPr lang="zh-CN" altLang="en-US" sz="2400" dirty="0">
                <a:solidFill>
                  <a:schemeClr val="accent1"/>
                </a:solidFill>
                <a:cs typeface="+mn-ea"/>
                <a:sym typeface="+mn-lt"/>
              </a:rPr>
              <a:t>报文可以被</a:t>
            </a:r>
            <a:r>
              <a:rPr lang="en-US" altLang="zh-CN" sz="2400" dirty="0">
                <a:solidFill>
                  <a:schemeClr val="accent1"/>
                </a:solidFill>
                <a:cs typeface="+mn-ea"/>
                <a:sym typeface="+mn-lt"/>
              </a:rPr>
              <a:t>IP</a:t>
            </a:r>
            <a:r>
              <a:rPr lang="zh-CN" altLang="en-US" sz="2400" dirty="0">
                <a:solidFill>
                  <a:schemeClr val="accent1"/>
                </a:solidFill>
                <a:cs typeface="+mn-ea"/>
                <a:sym typeface="+mn-lt"/>
              </a:rPr>
              <a:t>协议层、传输层协议（</a:t>
            </a:r>
            <a:r>
              <a:rPr lang="en-US" altLang="zh-CN" sz="2400" dirty="0">
                <a:solidFill>
                  <a:schemeClr val="accent1"/>
                </a:solidFill>
                <a:cs typeface="+mn-ea"/>
                <a:sym typeface="+mn-lt"/>
              </a:rPr>
              <a:t>TCP</a:t>
            </a:r>
            <a:r>
              <a:rPr lang="zh-CN" altLang="en-US" sz="2400" dirty="0">
                <a:solidFill>
                  <a:schemeClr val="accent1"/>
                </a:solidFill>
                <a:cs typeface="+mn-ea"/>
                <a:sym typeface="+mn-lt"/>
              </a:rPr>
              <a:t>或</a:t>
            </a:r>
            <a:r>
              <a:rPr lang="en-US" altLang="zh-CN" sz="2400" dirty="0">
                <a:solidFill>
                  <a:schemeClr val="accent1"/>
                </a:solidFill>
                <a:cs typeface="+mn-ea"/>
                <a:sym typeface="+mn-lt"/>
              </a:rPr>
              <a:t>UDP</a:t>
            </a:r>
            <a:r>
              <a:rPr lang="zh-CN" altLang="en-US" sz="2400" dirty="0">
                <a:solidFill>
                  <a:schemeClr val="accent1"/>
                </a:solidFill>
                <a:cs typeface="+mn-ea"/>
                <a:sym typeface="+mn-lt"/>
              </a:rPr>
              <a:t>）和用户进程使用。</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017ED771-A76F-330B-CE6B-F30870C096F4}"/>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35B4A5B6-AC1E-1FB0-1628-4709540BBE9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35D881F-B3BA-C68C-B67B-11E6B2DEAD4D}"/>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138</a:t>
            </a:fld>
            <a:endParaRPr lang="en-US">
              <a:cs typeface="+mn-ea"/>
              <a:sym typeface="+mn-lt"/>
            </a:endParaRPr>
          </a:p>
        </p:txBody>
      </p:sp>
      <p:sp>
        <p:nvSpPr>
          <p:cNvPr id="8" name="Rectangle 5">
            <a:extLst>
              <a:ext uri="{FF2B5EF4-FFF2-40B4-BE49-F238E27FC236}">
                <a16:creationId xmlns:a16="http://schemas.microsoft.com/office/drawing/2014/main" id="{1458A8C1-40C0-9B7B-CB67-5AE2DE555C0F}"/>
              </a:ext>
            </a:extLst>
          </p:cNvPr>
          <p:cNvSpPr>
            <a:spLocks noChangeAspect="1" noChangeArrowheads="1"/>
          </p:cNvSpPr>
          <p:nvPr/>
        </p:nvSpPr>
        <p:spPr bwMode="auto">
          <a:xfrm>
            <a:off x="6086475" y="3721380"/>
            <a:ext cx="2159000" cy="4032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lnSpc>
                <a:spcPct val="120000"/>
              </a:lnSpc>
            </a:pPr>
            <a:r>
              <a:rPr lang="en-US" altLang="zh-CN" sz="2000">
                <a:cs typeface="+mn-ea"/>
                <a:sym typeface="+mn-lt"/>
              </a:rPr>
              <a:t>ICMP</a:t>
            </a:r>
            <a:r>
              <a:rPr lang="zh-CN" altLang="en-US" sz="2000">
                <a:cs typeface="+mn-ea"/>
                <a:sym typeface="+mn-lt"/>
              </a:rPr>
              <a:t>报文</a:t>
            </a:r>
          </a:p>
        </p:txBody>
      </p:sp>
      <p:sp>
        <p:nvSpPr>
          <p:cNvPr id="9" name="Line 6">
            <a:extLst>
              <a:ext uri="{FF2B5EF4-FFF2-40B4-BE49-F238E27FC236}">
                <a16:creationId xmlns:a16="http://schemas.microsoft.com/office/drawing/2014/main" id="{F02C0670-BD55-3BEA-C67C-82BF02AB52C2}"/>
              </a:ext>
            </a:extLst>
          </p:cNvPr>
          <p:cNvSpPr>
            <a:spLocks noChangeAspect="1" noChangeShapeType="1"/>
          </p:cNvSpPr>
          <p:nvPr/>
        </p:nvSpPr>
        <p:spPr bwMode="auto">
          <a:xfrm>
            <a:off x="2989263" y="2857780"/>
            <a:ext cx="0" cy="17287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10" name="Line 7">
            <a:extLst>
              <a:ext uri="{FF2B5EF4-FFF2-40B4-BE49-F238E27FC236}">
                <a16:creationId xmlns:a16="http://schemas.microsoft.com/office/drawing/2014/main" id="{CB772505-06C6-613E-E777-1ED330A2FF6C}"/>
              </a:ext>
            </a:extLst>
          </p:cNvPr>
          <p:cNvSpPr>
            <a:spLocks noChangeAspect="1" noChangeShapeType="1"/>
          </p:cNvSpPr>
          <p:nvPr/>
        </p:nvSpPr>
        <p:spPr bwMode="auto">
          <a:xfrm>
            <a:off x="8247063" y="2857780"/>
            <a:ext cx="0" cy="17287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11" name="Line 8">
            <a:extLst>
              <a:ext uri="{FF2B5EF4-FFF2-40B4-BE49-F238E27FC236}">
                <a16:creationId xmlns:a16="http://schemas.microsoft.com/office/drawing/2014/main" id="{1576C77C-52FD-98E5-1AC5-52A720C64D78}"/>
              </a:ext>
            </a:extLst>
          </p:cNvPr>
          <p:cNvSpPr>
            <a:spLocks noChangeAspect="1" noChangeShapeType="1"/>
          </p:cNvSpPr>
          <p:nvPr/>
        </p:nvSpPr>
        <p:spPr bwMode="auto">
          <a:xfrm>
            <a:off x="2989263" y="3218143"/>
            <a:ext cx="52578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12" name="Text Box 9">
            <a:extLst>
              <a:ext uri="{FF2B5EF4-FFF2-40B4-BE49-F238E27FC236}">
                <a16:creationId xmlns:a16="http://schemas.microsoft.com/office/drawing/2014/main" id="{49FF262E-A53B-E5C0-7BCF-BE9BB172D429}"/>
              </a:ext>
            </a:extLst>
          </p:cNvPr>
          <p:cNvSpPr txBox="1">
            <a:spLocks noChangeAspect="1" noChangeArrowheads="1"/>
          </p:cNvSpPr>
          <p:nvPr/>
        </p:nvSpPr>
        <p:spPr bwMode="auto">
          <a:xfrm>
            <a:off x="5078413" y="2738718"/>
            <a:ext cx="1398140"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cs typeface="+mn-ea"/>
                <a:sym typeface="+mn-lt"/>
              </a:rPr>
              <a:t>IP</a:t>
            </a:r>
            <a:r>
              <a:rPr lang="zh-CN" altLang="en-US" sz="2400">
                <a:cs typeface="+mn-ea"/>
                <a:sym typeface="+mn-lt"/>
              </a:rPr>
              <a:t>数据报</a:t>
            </a:r>
          </a:p>
        </p:txBody>
      </p:sp>
      <p:sp>
        <p:nvSpPr>
          <p:cNvPr id="13" name="Rectangle 12">
            <a:extLst>
              <a:ext uri="{FF2B5EF4-FFF2-40B4-BE49-F238E27FC236}">
                <a16:creationId xmlns:a16="http://schemas.microsoft.com/office/drawing/2014/main" id="{E81844D2-D778-ECAD-E5F1-9813A07E0C28}"/>
              </a:ext>
            </a:extLst>
          </p:cNvPr>
          <p:cNvSpPr>
            <a:spLocks noChangeAspect="1" noChangeArrowheads="1"/>
          </p:cNvSpPr>
          <p:nvPr/>
        </p:nvSpPr>
        <p:spPr bwMode="auto">
          <a:xfrm>
            <a:off x="4704604" y="3721380"/>
            <a:ext cx="1366838" cy="4032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lnSpc>
                <a:spcPct val="120000"/>
              </a:lnSpc>
            </a:pPr>
            <a:r>
              <a:rPr lang="en-US" altLang="zh-CN" sz="2000" dirty="0">
                <a:cs typeface="+mn-ea"/>
                <a:sym typeface="+mn-lt"/>
              </a:rPr>
              <a:t>ICMP</a:t>
            </a:r>
            <a:r>
              <a:rPr lang="zh-CN" altLang="en-US" sz="2000" dirty="0">
                <a:cs typeface="+mn-ea"/>
                <a:sym typeface="+mn-lt"/>
              </a:rPr>
              <a:t>报头</a:t>
            </a:r>
          </a:p>
        </p:txBody>
      </p:sp>
      <p:sp>
        <p:nvSpPr>
          <p:cNvPr id="14" name="Rectangle 13">
            <a:extLst>
              <a:ext uri="{FF2B5EF4-FFF2-40B4-BE49-F238E27FC236}">
                <a16:creationId xmlns:a16="http://schemas.microsoft.com/office/drawing/2014/main" id="{4C8670F1-9306-BB17-7073-86BE187BE2CC}"/>
              </a:ext>
            </a:extLst>
          </p:cNvPr>
          <p:cNvSpPr>
            <a:spLocks noChangeAspect="1" noChangeArrowheads="1"/>
          </p:cNvSpPr>
          <p:nvPr/>
        </p:nvSpPr>
        <p:spPr bwMode="auto">
          <a:xfrm>
            <a:off x="4722532" y="4413530"/>
            <a:ext cx="3529013" cy="4032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lnSpc>
                <a:spcPct val="120000"/>
              </a:lnSpc>
            </a:pPr>
            <a:r>
              <a:rPr lang="en-US" altLang="zh-CN" sz="2000">
                <a:cs typeface="+mn-ea"/>
                <a:sym typeface="+mn-lt"/>
              </a:rPr>
              <a:t>IP</a:t>
            </a:r>
            <a:r>
              <a:rPr lang="zh-CN" altLang="en-US" sz="2000">
                <a:cs typeface="+mn-ea"/>
                <a:sym typeface="+mn-lt"/>
              </a:rPr>
              <a:t>数据</a:t>
            </a:r>
          </a:p>
        </p:txBody>
      </p:sp>
      <p:sp>
        <p:nvSpPr>
          <p:cNvPr id="15" name="Rectangle 14">
            <a:extLst>
              <a:ext uri="{FF2B5EF4-FFF2-40B4-BE49-F238E27FC236}">
                <a16:creationId xmlns:a16="http://schemas.microsoft.com/office/drawing/2014/main" id="{0ED3F9D5-7CE9-20C0-B6A8-C58D081FDFAF}"/>
              </a:ext>
            </a:extLst>
          </p:cNvPr>
          <p:cNvSpPr>
            <a:spLocks noChangeAspect="1" noChangeArrowheads="1"/>
          </p:cNvSpPr>
          <p:nvPr/>
        </p:nvSpPr>
        <p:spPr bwMode="auto">
          <a:xfrm>
            <a:off x="2989263" y="4413530"/>
            <a:ext cx="1727200" cy="4032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lnSpc>
                <a:spcPct val="120000"/>
              </a:lnSpc>
            </a:pPr>
            <a:r>
              <a:rPr lang="en-US" altLang="zh-CN" sz="2000">
                <a:cs typeface="+mn-ea"/>
                <a:sym typeface="+mn-lt"/>
              </a:rPr>
              <a:t>IP</a:t>
            </a:r>
            <a:r>
              <a:rPr lang="zh-CN" altLang="en-US" sz="2000">
                <a:cs typeface="+mn-ea"/>
                <a:sym typeface="+mn-lt"/>
              </a:rPr>
              <a:t>首部</a:t>
            </a:r>
          </a:p>
        </p:txBody>
      </p:sp>
      <p:sp>
        <p:nvSpPr>
          <p:cNvPr id="16" name="Rectangle 15">
            <a:extLst>
              <a:ext uri="{FF2B5EF4-FFF2-40B4-BE49-F238E27FC236}">
                <a16:creationId xmlns:a16="http://schemas.microsoft.com/office/drawing/2014/main" id="{3390AD14-554D-7677-9FE0-A869D5196869}"/>
              </a:ext>
            </a:extLst>
          </p:cNvPr>
          <p:cNvSpPr>
            <a:spLocks noChangeAspect="1" noChangeArrowheads="1"/>
          </p:cNvSpPr>
          <p:nvPr/>
        </p:nvSpPr>
        <p:spPr bwMode="auto">
          <a:xfrm>
            <a:off x="2989263" y="5061230"/>
            <a:ext cx="5257800" cy="4032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lnSpc>
                <a:spcPct val="120000"/>
              </a:lnSpc>
            </a:pPr>
            <a:r>
              <a:rPr lang="zh-CN" altLang="en-US" sz="2000" dirty="0">
                <a:cs typeface="+mn-ea"/>
                <a:sym typeface="+mn-lt"/>
              </a:rPr>
              <a:t>帧数据</a:t>
            </a:r>
          </a:p>
        </p:txBody>
      </p:sp>
      <p:sp>
        <p:nvSpPr>
          <p:cNvPr id="17" name="Rectangle 16">
            <a:extLst>
              <a:ext uri="{FF2B5EF4-FFF2-40B4-BE49-F238E27FC236}">
                <a16:creationId xmlns:a16="http://schemas.microsoft.com/office/drawing/2014/main" id="{DA9A5412-358B-D2D7-DBBA-027122DAE358}"/>
              </a:ext>
            </a:extLst>
          </p:cNvPr>
          <p:cNvSpPr>
            <a:spLocks noChangeAspect="1" noChangeArrowheads="1"/>
          </p:cNvSpPr>
          <p:nvPr/>
        </p:nvSpPr>
        <p:spPr bwMode="auto">
          <a:xfrm>
            <a:off x="1468999" y="5061230"/>
            <a:ext cx="1511300" cy="4032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lnSpc>
                <a:spcPct val="120000"/>
              </a:lnSpc>
            </a:pPr>
            <a:r>
              <a:rPr lang="zh-CN" altLang="en-US" sz="2000">
                <a:cs typeface="+mn-ea"/>
                <a:sym typeface="+mn-lt"/>
              </a:rPr>
              <a:t>帧首</a:t>
            </a:r>
          </a:p>
        </p:txBody>
      </p:sp>
      <p:sp>
        <p:nvSpPr>
          <p:cNvPr id="18" name="Rectangle 17">
            <a:extLst>
              <a:ext uri="{FF2B5EF4-FFF2-40B4-BE49-F238E27FC236}">
                <a16:creationId xmlns:a16="http://schemas.microsoft.com/office/drawing/2014/main" id="{25C365D9-BE93-8FF0-02A1-8981B5B2483C}"/>
              </a:ext>
            </a:extLst>
          </p:cNvPr>
          <p:cNvSpPr>
            <a:spLocks noChangeAspect="1" noChangeArrowheads="1"/>
          </p:cNvSpPr>
          <p:nvPr/>
        </p:nvSpPr>
        <p:spPr bwMode="auto">
          <a:xfrm>
            <a:off x="8256027" y="5061230"/>
            <a:ext cx="1295400" cy="4032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lnSpc>
                <a:spcPct val="120000"/>
              </a:lnSpc>
            </a:pPr>
            <a:r>
              <a:rPr lang="zh-CN" altLang="en-US" sz="2000" dirty="0">
                <a:cs typeface="+mn-ea"/>
                <a:sym typeface="+mn-lt"/>
              </a:rPr>
              <a:t>帧位</a:t>
            </a:r>
          </a:p>
        </p:txBody>
      </p:sp>
    </p:spTree>
    <p:custDataLst>
      <p:tags r:id="rId1"/>
    </p:custDataLst>
    <p:extLst>
      <p:ext uri="{BB962C8B-B14F-4D97-AF65-F5344CB8AC3E}">
        <p14:creationId xmlns:p14="http://schemas.microsoft.com/office/powerpoint/2010/main" val="27234710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ICMP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3706906"/>
            <a:ext cx="10858500" cy="2427194"/>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类型：占</a:t>
            </a:r>
            <a:r>
              <a:rPr lang="en-US" altLang="zh-CN" sz="2400" dirty="0">
                <a:solidFill>
                  <a:schemeClr val="accent1"/>
                </a:solidFill>
                <a:cs typeface="+mn-ea"/>
                <a:sym typeface="+mn-lt"/>
              </a:rPr>
              <a:t>8</a:t>
            </a:r>
            <a:r>
              <a:rPr lang="zh-CN" altLang="en-US" sz="2400" dirty="0">
                <a:solidFill>
                  <a:schemeClr val="accent1"/>
                </a:solidFill>
                <a:cs typeface="+mn-ea"/>
                <a:sym typeface="+mn-lt"/>
              </a:rPr>
              <a:t>位，有</a:t>
            </a:r>
            <a:r>
              <a:rPr lang="en-US" altLang="zh-CN" sz="2400" dirty="0">
                <a:solidFill>
                  <a:schemeClr val="accent1"/>
                </a:solidFill>
                <a:cs typeface="+mn-ea"/>
                <a:sym typeface="+mn-lt"/>
              </a:rPr>
              <a:t>15</a:t>
            </a:r>
            <a:r>
              <a:rPr lang="zh-CN" altLang="en-US" sz="2400" dirty="0">
                <a:solidFill>
                  <a:schemeClr val="accent1"/>
                </a:solidFill>
                <a:cs typeface="+mn-ea"/>
                <a:sym typeface="+mn-lt"/>
              </a:rPr>
              <a:t>个不同的值。用来描述特定类型的</a:t>
            </a:r>
            <a:r>
              <a:rPr lang="en-US" altLang="zh-CN" sz="2400" dirty="0">
                <a:solidFill>
                  <a:schemeClr val="accent1"/>
                </a:solidFill>
                <a:cs typeface="+mn-ea"/>
                <a:sym typeface="+mn-lt"/>
              </a:rPr>
              <a:t>ICMP</a:t>
            </a:r>
            <a:r>
              <a:rPr lang="zh-CN" altLang="en-US" sz="2400" dirty="0">
                <a:solidFill>
                  <a:schemeClr val="accent1"/>
                </a:solidFill>
                <a:cs typeface="+mn-ea"/>
                <a:sym typeface="+mn-lt"/>
              </a:rPr>
              <a:t>报文。</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代码：占</a:t>
            </a:r>
            <a:r>
              <a:rPr lang="en-US" altLang="zh-CN" sz="2400" dirty="0">
                <a:solidFill>
                  <a:schemeClr val="accent1"/>
                </a:solidFill>
                <a:cs typeface="+mn-ea"/>
                <a:sym typeface="+mn-lt"/>
              </a:rPr>
              <a:t>8</a:t>
            </a:r>
            <a:r>
              <a:rPr lang="zh-CN" altLang="en-US" sz="2400" dirty="0">
                <a:solidFill>
                  <a:schemeClr val="accent1"/>
                </a:solidFill>
                <a:cs typeface="+mn-ea"/>
                <a:sym typeface="+mn-lt"/>
              </a:rPr>
              <a:t>位，进一步描述某类型的</a:t>
            </a:r>
            <a:r>
              <a:rPr lang="en-US" altLang="zh-CN" sz="2400" dirty="0">
                <a:solidFill>
                  <a:schemeClr val="accent1"/>
                </a:solidFill>
                <a:cs typeface="+mn-ea"/>
                <a:sym typeface="+mn-lt"/>
              </a:rPr>
              <a:t>ICMP</a:t>
            </a:r>
            <a:r>
              <a:rPr lang="zh-CN" altLang="en-US" sz="2400" dirty="0">
                <a:solidFill>
                  <a:schemeClr val="accent1"/>
                </a:solidFill>
                <a:cs typeface="+mn-ea"/>
                <a:sym typeface="+mn-lt"/>
              </a:rPr>
              <a:t>报文的不同功能。</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检验和：检验和字段占</a:t>
            </a:r>
            <a:r>
              <a:rPr lang="en-US" altLang="zh-CN" sz="2400" dirty="0">
                <a:solidFill>
                  <a:schemeClr val="accent1"/>
                </a:solidFill>
                <a:cs typeface="+mn-ea"/>
                <a:sym typeface="+mn-lt"/>
              </a:rPr>
              <a:t>16</a:t>
            </a:r>
            <a:r>
              <a:rPr lang="zh-CN" altLang="en-US" sz="2400" dirty="0">
                <a:solidFill>
                  <a:schemeClr val="accent1"/>
                </a:solidFill>
                <a:cs typeface="+mn-ea"/>
                <a:sym typeface="+mn-lt"/>
              </a:rPr>
              <a:t>位，覆盖整个</a:t>
            </a:r>
            <a:r>
              <a:rPr lang="en-US" altLang="zh-CN" sz="2400" dirty="0">
                <a:solidFill>
                  <a:schemeClr val="accent1"/>
                </a:solidFill>
                <a:cs typeface="+mn-ea"/>
                <a:sym typeface="+mn-lt"/>
              </a:rPr>
              <a:t>ICMP</a:t>
            </a:r>
            <a:r>
              <a:rPr lang="zh-CN" altLang="en-US" sz="2400" dirty="0">
                <a:solidFill>
                  <a:schemeClr val="accent1"/>
                </a:solidFill>
                <a:cs typeface="+mn-ea"/>
                <a:sym typeface="+mn-lt"/>
              </a:rPr>
              <a:t>报文，包括头部和数据。</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EC81E7D9-F710-2AA1-F5E7-2EF7B8999F44}"/>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D37C78C1-9717-9C61-1CBF-2B9DC3F1A77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3F42571A-9F3E-374D-6059-4CBF690C398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139</a:t>
            </a:fld>
            <a:endParaRPr lang="en-US">
              <a:cs typeface="+mn-ea"/>
              <a:sym typeface="+mn-lt"/>
            </a:endParaRPr>
          </a:p>
        </p:txBody>
      </p:sp>
      <p:sp>
        <p:nvSpPr>
          <p:cNvPr id="8" name="Rectangle 5">
            <a:extLst>
              <a:ext uri="{FF2B5EF4-FFF2-40B4-BE49-F238E27FC236}">
                <a16:creationId xmlns:a16="http://schemas.microsoft.com/office/drawing/2014/main" id="{E5CED43C-C0A7-C2AD-830D-C6642028EE83}"/>
              </a:ext>
            </a:extLst>
          </p:cNvPr>
          <p:cNvSpPr>
            <a:spLocks noChangeArrowheads="1"/>
          </p:cNvSpPr>
          <p:nvPr/>
        </p:nvSpPr>
        <p:spPr bwMode="auto">
          <a:xfrm>
            <a:off x="1808442" y="1808069"/>
            <a:ext cx="1944688" cy="504825"/>
          </a:xfrm>
          <a:prstGeom prst="rect">
            <a:avLst/>
          </a:prstGeom>
          <a:ln/>
        </p:spPr>
        <p:style>
          <a:lnRef idx="3">
            <a:schemeClr val="lt1"/>
          </a:lnRef>
          <a:fillRef idx="1">
            <a:schemeClr val="accent4"/>
          </a:fillRef>
          <a:effectRef idx="1">
            <a:schemeClr val="accent4"/>
          </a:effectRef>
          <a:fontRef idx="minor">
            <a:schemeClr val="lt1"/>
          </a:fontRef>
        </p:style>
        <p:txBody>
          <a:bodyPr wrap="none" anchor="ctr"/>
          <a:lstStyle/>
          <a:p>
            <a:pPr algn="ctr">
              <a:lnSpc>
                <a:spcPct val="120000"/>
              </a:lnSpc>
            </a:pPr>
            <a:r>
              <a:rPr lang="zh-CN" altLang="en-US" sz="2400" dirty="0">
                <a:cs typeface="+mn-ea"/>
                <a:sym typeface="+mn-lt"/>
              </a:rPr>
              <a:t>类型</a:t>
            </a:r>
          </a:p>
        </p:txBody>
      </p:sp>
      <p:sp>
        <p:nvSpPr>
          <p:cNvPr id="9" name="Rectangle 6">
            <a:extLst>
              <a:ext uri="{FF2B5EF4-FFF2-40B4-BE49-F238E27FC236}">
                <a16:creationId xmlns:a16="http://schemas.microsoft.com/office/drawing/2014/main" id="{BA096726-AB2A-4EB4-C67B-F5EE38FEE8E0}"/>
              </a:ext>
            </a:extLst>
          </p:cNvPr>
          <p:cNvSpPr>
            <a:spLocks noChangeArrowheads="1"/>
          </p:cNvSpPr>
          <p:nvPr/>
        </p:nvSpPr>
        <p:spPr bwMode="auto">
          <a:xfrm>
            <a:off x="3753130" y="1808069"/>
            <a:ext cx="1944687" cy="504825"/>
          </a:xfrm>
          <a:prstGeom prst="rect">
            <a:avLst/>
          </a:prstGeom>
          <a:ln/>
        </p:spPr>
        <p:style>
          <a:lnRef idx="3">
            <a:schemeClr val="lt1"/>
          </a:lnRef>
          <a:fillRef idx="1">
            <a:schemeClr val="accent4"/>
          </a:fillRef>
          <a:effectRef idx="1">
            <a:schemeClr val="accent4"/>
          </a:effectRef>
          <a:fontRef idx="minor">
            <a:schemeClr val="lt1"/>
          </a:fontRef>
        </p:style>
        <p:txBody>
          <a:bodyPr wrap="none" anchor="ctr"/>
          <a:lstStyle/>
          <a:p>
            <a:pPr algn="ctr">
              <a:lnSpc>
                <a:spcPct val="120000"/>
              </a:lnSpc>
            </a:pPr>
            <a:r>
              <a:rPr lang="zh-CN" altLang="en-US" sz="2400">
                <a:cs typeface="+mn-ea"/>
                <a:sym typeface="+mn-lt"/>
              </a:rPr>
              <a:t>代码</a:t>
            </a:r>
          </a:p>
        </p:txBody>
      </p:sp>
      <p:sp>
        <p:nvSpPr>
          <p:cNvPr id="10" name="Rectangle 7">
            <a:extLst>
              <a:ext uri="{FF2B5EF4-FFF2-40B4-BE49-F238E27FC236}">
                <a16:creationId xmlns:a16="http://schemas.microsoft.com/office/drawing/2014/main" id="{4B39A3C3-0ED7-4EB0-A7E9-9FAFE9C19CBA}"/>
              </a:ext>
            </a:extLst>
          </p:cNvPr>
          <p:cNvSpPr>
            <a:spLocks noChangeArrowheads="1"/>
          </p:cNvSpPr>
          <p:nvPr/>
        </p:nvSpPr>
        <p:spPr bwMode="auto">
          <a:xfrm>
            <a:off x="5696230" y="1808069"/>
            <a:ext cx="3887787" cy="504825"/>
          </a:xfrm>
          <a:prstGeom prst="rect">
            <a:avLst/>
          </a:prstGeom>
          <a:ln/>
        </p:spPr>
        <p:style>
          <a:lnRef idx="3">
            <a:schemeClr val="lt1"/>
          </a:lnRef>
          <a:fillRef idx="1">
            <a:schemeClr val="accent4"/>
          </a:fillRef>
          <a:effectRef idx="1">
            <a:schemeClr val="accent4"/>
          </a:effectRef>
          <a:fontRef idx="minor">
            <a:schemeClr val="lt1"/>
          </a:fontRef>
        </p:style>
        <p:txBody>
          <a:bodyPr wrap="none" anchor="ctr"/>
          <a:lstStyle/>
          <a:p>
            <a:pPr algn="ctr">
              <a:lnSpc>
                <a:spcPct val="120000"/>
              </a:lnSpc>
            </a:pPr>
            <a:r>
              <a:rPr lang="zh-CN" altLang="en-US" sz="2400">
                <a:cs typeface="+mn-ea"/>
                <a:sym typeface="+mn-lt"/>
              </a:rPr>
              <a:t>检验和</a:t>
            </a:r>
          </a:p>
        </p:txBody>
      </p:sp>
      <p:sp>
        <p:nvSpPr>
          <p:cNvPr id="11" name="Rectangle 8">
            <a:extLst>
              <a:ext uri="{FF2B5EF4-FFF2-40B4-BE49-F238E27FC236}">
                <a16:creationId xmlns:a16="http://schemas.microsoft.com/office/drawing/2014/main" id="{BF7E5009-EB46-081D-B43B-2CE097896D11}"/>
              </a:ext>
            </a:extLst>
          </p:cNvPr>
          <p:cNvSpPr>
            <a:spLocks noChangeArrowheads="1"/>
          </p:cNvSpPr>
          <p:nvPr/>
        </p:nvSpPr>
        <p:spPr bwMode="auto">
          <a:xfrm>
            <a:off x="1808442" y="2287494"/>
            <a:ext cx="7777163" cy="863600"/>
          </a:xfrm>
          <a:prstGeom prst="rect">
            <a:avLst/>
          </a:prstGeom>
          <a:ln/>
        </p:spPr>
        <p:style>
          <a:lnRef idx="3">
            <a:schemeClr val="lt1"/>
          </a:lnRef>
          <a:fillRef idx="1">
            <a:schemeClr val="accent4"/>
          </a:fillRef>
          <a:effectRef idx="1">
            <a:schemeClr val="accent4"/>
          </a:effectRef>
          <a:fontRef idx="minor">
            <a:schemeClr val="lt1"/>
          </a:fontRef>
        </p:style>
        <p:txBody>
          <a:bodyPr wrap="none" anchor="ctr"/>
          <a:lstStyle/>
          <a:p>
            <a:pPr algn="ctr">
              <a:lnSpc>
                <a:spcPct val="120000"/>
              </a:lnSpc>
            </a:pPr>
            <a:r>
              <a:rPr lang="en-US" altLang="zh-CN" sz="2400">
                <a:cs typeface="+mn-ea"/>
                <a:sym typeface="+mn-lt"/>
              </a:rPr>
              <a:t>(</a:t>
            </a:r>
            <a:r>
              <a:rPr lang="zh-CN" altLang="en-US" sz="2400">
                <a:cs typeface="+mn-ea"/>
                <a:sym typeface="+mn-lt"/>
              </a:rPr>
              <a:t>根据类型和代码有不同内容</a:t>
            </a:r>
            <a:r>
              <a:rPr lang="en-US" altLang="zh-CN" sz="2400">
                <a:cs typeface="+mn-ea"/>
                <a:sym typeface="+mn-lt"/>
              </a:rPr>
              <a:t>)</a:t>
            </a:r>
          </a:p>
        </p:txBody>
      </p:sp>
      <p:sp>
        <p:nvSpPr>
          <p:cNvPr id="12" name="Text Box 10">
            <a:extLst>
              <a:ext uri="{FF2B5EF4-FFF2-40B4-BE49-F238E27FC236}">
                <a16:creationId xmlns:a16="http://schemas.microsoft.com/office/drawing/2014/main" id="{6EE6D55E-CA48-7177-5FC4-76CAAB50DA56}"/>
              </a:ext>
            </a:extLst>
          </p:cNvPr>
          <p:cNvSpPr txBox="1">
            <a:spLocks noChangeArrowheads="1"/>
          </p:cNvSpPr>
          <p:nvPr/>
        </p:nvSpPr>
        <p:spPr bwMode="auto">
          <a:xfrm>
            <a:off x="1737005" y="1350869"/>
            <a:ext cx="356188" cy="49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cs typeface="+mn-ea"/>
                <a:sym typeface="+mn-lt"/>
              </a:rPr>
              <a:t>0</a:t>
            </a:r>
          </a:p>
        </p:txBody>
      </p:sp>
      <p:sp>
        <p:nvSpPr>
          <p:cNvPr id="13" name="Text Box 11">
            <a:extLst>
              <a:ext uri="{FF2B5EF4-FFF2-40B4-BE49-F238E27FC236}">
                <a16:creationId xmlns:a16="http://schemas.microsoft.com/office/drawing/2014/main" id="{05E5DF5A-BE07-2A7B-CF68-0D0D8A42334B}"/>
              </a:ext>
            </a:extLst>
          </p:cNvPr>
          <p:cNvSpPr txBox="1">
            <a:spLocks noChangeArrowheads="1"/>
          </p:cNvSpPr>
          <p:nvPr/>
        </p:nvSpPr>
        <p:spPr bwMode="auto">
          <a:xfrm>
            <a:off x="3465792" y="1350869"/>
            <a:ext cx="356188" cy="49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cs typeface="+mn-ea"/>
                <a:sym typeface="+mn-lt"/>
              </a:rPr>
              <a:t>7</a:t>
            </a:r>
          </a:p>
        </p:txBody>
      </p:sp>
      <p:sp>
        <p:nvSpPr>
          <p:cNvPr id="14" name="Text Box 12">
            <a:extLst>
              <a:ext uri="{FF2B5EF4-FFF2-40B4-BE49-F238E27FC236}">
                <a16:creationId xmlns:a16="http://schemas.microsoft.com/office/drawing/2014/main" id="{4E24B4FC-640B-3240-E344-2CF81D5B575D}"/>
              </a:ext>
            </a:extLst>
          </p:cNvPr>
          <p:cNvSpPr txBox="1">
            <a:spLocks noChangeArrowheads="1"/>
          </p:cNvSpPr>
          <p:nvPr/>
        </p:nvSpPr>
        <p:spPr bwMode="auto">
          <a:xfrm>
            <a:off x="3753130" y="1350869"/>
            <a:ext cx="356188" cy="49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cs typeface="+mn-ea"/>
                <a:sym typeface="+mn-lt"/>
              </a:rPr>
              <a:t>8</a:t>
            </a:r>
          </a:p>
        </p:txBody>
      </p:sp>
      <p:sp>
        <p:nvSpPr>
          <p:cNvPr id="15" name="Text Box 13">
            <a:extLst>
              <a:ext uri="{FF2B5EF4-FFF2-40B4-BE49-F238E27FC236}">
                <a16:creationId xmlns:a16="http://schemas.microsoft.com/office/drawing/2014/main" id="{0E4EB996-056D-9C78-CCB9-802D907B980F}"/>
              </a:ext>
            </a:extLst>
          </p:cNvPr>
          <p:cNvSpPr txBox="1">
            <a:spLocks noChangeArrowheads="1"/>
          </p:cNvSpPr>
          <p:nvPr/>
        </p:nvSpPr>
        <p:spPr bwMode="auto">
          <a:xfrm>
            <a:off x="5245380" y="1350869"/>
            <a:ext cx="527709" cy="49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cs typeface="+mn-ea"/>
                <a:sym typeface="+mn-lt"/>
              </a:rPr>
              <a:t>15</a:t>
            </a:r>
          </a:p>
        </p:txBody>
      </p:sp>
      <p:sp>
        <p:nvSpPr>
          <p:cNvPr id="16" name="Text Box 14">
            <a:extLst>
              <a:ext uri="{FF2B5EF4-FFF2-40B4-BE49-F238E27FC236}">
                <a16:creationId xmlns:a16="http://schemas.microsoft.com/office/drawing/2014/main" id="{5EFF1B09-F77C-163E-8551-25F6C43E0997}"/>
              </a:ext>
            </a:extLst>
          </p:cNvPr>
          <p:cNvSpPr txBox="1">
            <a:spLocks noChangeArrowheads="1"/>
          </p:cNvSpPr>
          <p:nvPr/>
        </p:nvSpPr>
        <p:spPr bwMode="auto">
          <a:xfrm>
            <a:off x="5626380" y="1350869"/>
            <a:ext cx="527709" cy="49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cs typeface="+mn-ea"/>
                <a:sym typeface="+mn-lt"/>
              </a:rPr>
              <a:t>16</a:t>
            </a:r>
          </a:p>
        </p:txBody>
      </p:sp>
      <p:sp>
        <p:nvSpPr>
          <p:cNvPr id="17" name="Text Box 15">
            <a:extLst>
              <a:ext uri="{FF2B5EF4-FFF2-40B4-BE49-F238E27FC236}">
                <a16:creationId xmlns:a16="http://schemas.microsoft.com/office/drawing/2014/main" id="{F34D57A7-F430-9C98-48AB-48D949F56B61}"/>
              </a:ext>
            </a:extLst>
          </p:cNvPr>
          <p:cNvSpPr txBox="1">
            <a:spLocks noChangeArrowheads="1"/>
          </p:cNvSpPr>
          <p:nvPr/>
        </p:nvSpPr>
        <p:spPr bwMode="auto">
          <a:xfrm>
            <a:off x="9153805" y="1350869"/>
            <a:ext cx="527709" cy="49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cs typeface="+mn-ea"/>
                <a:sym typeface="+mn-lt"/>
              </a:rPr>
              <a:t>31</a:t>
            </a:r>
          </a:p>
        </p:txBody>
      </p:sp>
      <p:sp>
        <p:nvSpPr>
          <p:cNvPr id="19" name="Text Box 18">
            <a:extLst>
              <a:ext uri="{FF2B5EF4-FFF2-40B4-BE49-F238E27FC236}">
                <a16:creationId xmlns:a16="http://schemas.microsoft.com/office/drawing/2014/main" id="{E0F17FDB-E23C-9682-ACC7-3842985C726A}"/>
              </a:ext>
            </a:extLst>
          </p:cNvPr>
          <p:cNvSpPr txBox="1">
            <a:spLocks noChangeArrowheads="1"/>
          </p:cNvSpPr>
          <p:nvPr/>
        </p:nvSpPr>
        <p:spPr bwMode="auto">
          <a:xfrm>
            <a:off x="9369705" y="2431956"/>
            <a:ext cx="646331" cy="69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600">
                <a:cs typeface="+mn-ea"/>
                <a:sym typeface="+mn-lt"/>
              </a:rPr>
              <a:t></a:t>
            </a:r>
          </a:p>
        </p:txBody>
      </p:sp>
    </p:spTree>
    <p:custDataLst>
      <p:tags r:id="rId1"/>
    </p:custDataLst>
    <p:extLst>
      <p:ext uri="{BB962C8B-B14F-4D97-AF65-F5344CB8AC3E}">
        <p14:creationId xmlns:p14="http://schemas.microsoft.com/office/powerpoint/2010/main" val="614892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3D681-3DF9-4AE0-9F4A-9CB3EA7BD22D}"/>
              </a:ext>
            </a:extLst>
          </p:cNvPr>
          <p:cNvSpPr>
            <a:spLocks noGrp="1"/>
          </p:cNvSpPr>
          <p:nvPr>
            <p:ph type="title"/>
          </p:nvPr>
        </p:nvSpPr>
        <p:spPr/>
        <p:txBody>
          <a:bodyPr>
            <a:normAutofit/>
          </a:bodyPr>
          <a:lstStyle/>
          <a:p>
            <a:r>
              <a:rPr lang="zh-CN" altLang="en-US" sz="3200" dirty="0">
                <a:cs typeface="+mn-ea"/>
                <a:sym typeface="+mn-lt"/>
              </a:rPr>
              <a:t>距离矢量路由算法实例</a:t>
            </a:r>
            <a:endParaRPr lang="zh-CN" altLang="en-US" sz="3200" dirty="0"/>
          </a:p>
        </p:txBody>
      </p:sp>
      <p:graphicFrame>
        <p:nvGraphicFramePr>
          <p:cNvPr id="7" name="内容占位符 6">
            <a:extLst>
              <a:ext uri="{FF2B5EF4-FFF2-40B4-BE49-F238E27FC236}">
                <a16:creationId xmlns:a16="http://schemas.microsoft.com/office/drawing/2014/main" id="{30769769-7266-46E0-8CE6-356FA6426716}"/>
              </a:ext>
            </a:extLst>
          </p:cNvPr>
          <p:cNvGraphicFramePr>
            <a:graphicFrameLocks noGrp="1"/>
          </p:cNvGraphicFramePr>
          <p:nvPr>
            <p:ph idx="1"/>
            <p:extLst>
              <p:ext uri="{D42A27DB-BD31-4B8C-83A1-F6EECF244321}">
                <p14:modId xmlns:p14="http://schemas.microsoft.com/office/powerpoint/2010/main" val="3277530740"/>
              </p:ext>
            </p:extLst>
          </p:nvPr>
        </p:nvGraphicFramePr>
        <p:xfrm>
          <a:off x="4847303" y="1638299"/>
          <a:ext cx="6033879" cy="3364382"/>
        </p:xfrm>
        <a:graphic>
          <a:graphicData uri="http://schemas.openxmlformats.org/drawingml/2006/table">
            <a:tbl>
              <a:tblPr firstRow="1" firstCol="1" bandRow="1">
                <a:tableStyleId>{5C22544A-7EE6-4342-B048-85BDC9FD1C3A}</a:tableStyleId>
              </a:tblPr>
              <a:tblGrid>
                <a:gridCol w="688557">
                  <a:extLst>
                    <a:ext uri="{9D8B030D-6E8A-4147-A177-3AD203B41FA5}">
                      <a16:colId xmlns:a16="http://schemas.microsoft.com/office/drawing/2014/main" val="316347125"/>
                    </a:ext>
                  </a:extLst>
                </a:gridCol>
                <a:gridCol w="688557">
                  <a:extLst>
                    <a:ext uri="{9D8B030D-6E8A-4147-A177-3AD203B41FA5}">
                      <a16:colId xmlns:a16="http://schemas.microsoft.com/office/drawing/2014/main" val="3621178942"/>
                    </a:ext>
                  </a:extLst>
                </a:gridCol>
                <a:gridCol w="688557">
                  <a:extLst>
                    <a:ext uri="{9D8B030D-6E8A-4147-A177-3AD203B41FA5}">
                      <a16:colId xmlns:a16="http://schemas.microsoft.com/office/drawing/2014/main" val="2615809853"/>
                    </a:ext>
                  </a:extLst>
                </a:gridCol>
                <a:gridCol w="661368">
                  <a:extLst>
                    <a:ext uri="{9D8B030D-6E8A-4147-A177-3AD203B41FA5}">
                      <a16:colId xmlns:a16="http://schemas.microsoft.com/office/drawing/2014/main" val="1828969755"/>
                    </a:ext>
                  </a:extLst>
                </a:gridCol>
                <a:gridCol w="661368">
                  <a:extLst>
                    <a:ext uri="{9D8B030D-6E8A-4147-A177-3AD203B41FA5}">
                      <a16:colId xmlns:a16="http://schemas.microsoft.com/office/drawing/2014/main" val="2982977"/>
                    </a:ext>
                  </a:extLst>
                </a:gridCol>
                <a:gridCol w="661368">
                  <a:extLst>
                    <a:ext uri="{9D8B030D-6E8A-4147-A177-3AD203B41FA5}">
                      <a16:colId xmlns:a16="http://schemas.microsoft.com/office/drawing/2014/main" val="258217394"/>
                    </a:ext>
                  </a:extLst>
                </a:gridCol>
                <a:gridCol w="661368">
                  <a:extLst>
                    <a:ext uri="{9D8B030D-6E8A-4147-A177-3AD203B41FA5}">
                      <a16:colId xmlns:a16="http://schemas.microsoft.com/office/drawing/2014/main" val="3392680045"/>
                    </a:ext>
                  </a:extLst>
                </a:gridCol>
                <a:gridCol w="661368">
                  <a:extLst>
                    <a:ext uri="{9D8B030D-6E8A-4147-A177-3AD203B41FA5}">
                      <a16:colId xmlns:a16="http://schemas.microsoft.com/office/drawing/2014/main" val="1481388895"/>
                    </a:ext>
                  </a:extLst>
                </a:gridCol>
                <a:gridCol w="661368">
                  <a:extLst>
                    <a:ext uri="{9D8B030D-6E8A-4147-A177-3AD203B41FA5}">
                      <a16:colId xmlns:a16="http://schemas.microsoft.com/office/drawing/2014/main" val="1426254741"/>
                    </a:ext>
                  </a:extLst>
                </a:gridCol>
              </a:tblGrid>
              <a:tr h="240313">
                <a:tc rowSpan="2">
                  <a:txBody>
                    <a:bodyPr/>
                    <a:lstStyle/>
                    <a:p>
                      <a:pPr algn="ctr">
                        <a:spcAft>
                          <a:spcPts val="0"/>
                        </a:spcAft>
                      </a:pPr>
                      <a:r>
                        <a:rPr lang="zh-CN" sz="1400" kern="100" dirty="0">
                          <a:effectLst/>
                        </a:rPr>
                        <a:t>轮次</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rowSpan="2">
                  <a:txBody>
                    <a:bodyPr/>
                    <a:lstStyle/>
                    <a:p>
                      <a:pPr algn="ctr">
                        <a:spcAft>
                          <a:spcPts val="0"/>
                        </a:spcAft>
                      </a:pPr>
                      <a:r>
                        <a:rPr lang="zh-CN" sz="1400" kern="100" dirty="0">
                          <a:effectLst/>
                        </a:rPr>
                        <a:t>路由器</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gridSpan="7">
                  <a:txBody>
                    <a:bodyPr/>
                    <a:lstStyle/>
                    <a:p>
                      <a:pPr algn="ctr">
                        <a:spcAft>
                          <a:spcPts val="0"/>
                        </a:spcAft>
                      </a:pPr>
                      <a:r>
                        <a:rPr lang="zh-CN" sz="1400" kern="100" dirty="0">
                          <a:effectLst/>
                        </a:rPr>
                        <a:t>目的网络</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26282387"/>
                  </a:ext>
                </a:extLst>
              </a:tr>
              <a:tr h="24031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kern="100" dirty="0">
                          <a:effectLst/>
                        </a:rPr>
                        <a:t>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3</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4896343"/>
                  </a:ext>
                </a:extLst>
              </a:tr>
              <a:tr h="240313">
                <a:tc rowSpan="6">
                  <a:txBody>
                    <a:bodyPr/>
                    <a:lstStyle/>
                    <a:p>
                      <a:pPr algn="ctr">
                        <a:spcAft>
                          <a:spcPts val="0"/>
                        </a:spcAft>
                      </a:pPr>
                      <a:r>
                        <a:rPr lang="en-US" sz="1400" kern="100" dirty="0">
                          <a:effectLst/>
                        </a:rPr>
                        <a:t> </a:t>
                      </a:r>
                      <a:endParaRPr lang="zh-CN" sz="1400" kern="100" dirty="0">
                        <a:effectLst/>
                      </a:endParaRPr>
                    </a:p>
                    <a:p>
                      <a:pPr algn="ctr">
                        <a:spcAft>
                          <a:spcPts val="0"/>
                        </a:spcAft>
                      </a:pPr>
                      <a:r>
                        <a:rPr lang="en-US" sz="1400" kern="100" dirty="0">
                          <a:effectLst/>
                        </a:rPr>
                        <a:t> </a:t>
                      </a:r>
                      <a:endParaRPr lang="zh-CN" sz="1400" kern="100" dirty="0">
                        <a:effectLst/>
                      </a:endParaRPr>
                    </a:p>
                    <a:p>
                      <a:pPr algn="ctr">
                        <a:spcAft>
                          <a:spcPts val="0"/>
                        </a:spcAft>
                      </a:pPr>
                      <a:r>
                        <a:rPr lang="en-US" sz="1400" kern="100" dirty="0">
                          <a:effectLst/>
                        </a:rPr>
                        <a:t>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1:1:-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2:∞:?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3:1:-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6176575"/>
                  </a:ext>
                </a:extLst>
              </a:tr>
              <a:tr h="240313">
                <a:tc vMerge="1">
                  <a:txBody>
                    <a:bodyPr/>
                    <a:lstStyle/>
                    <a:p>
                      <a:endParaRPr lang="zh-CN" altLang="en-US"/>
                    </a:p>
                  </a:txBody>
                  <a:tcPr/>
                </a:tc>
                <a:tc>
                  <a:txBody>
                    <a:bodyPr/>
                    <a:lstStyle/>
                    <a:p>
                      <a:pPr algn="ctr">
                        <a:spcAft>
                          <a:spcPts val="0"/>
                        </a:spcAft>
                      </a:pPr>
                      <a:r>
                        <a:rPr lang="en-US" sz="1400" kern="100" dirty="0">
                          <a:effectLst/>
                        </a:rPr>
                        <a:t>B</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3:∞:?</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79167029"/>
                  </a:ext>
                </a:extLst>
              </a:tr>
              <a:tr h="240313">
                <a:tc vMerge="1">
                  <a:txBody>
                    <a:bodyPr/>
                    <a:lstStyle/>
                    <a:p>
                      <a:endParaRPr lang="zh-CN" altLang="en-US"/>
                    </a:p>
                  </a:txBody>
                  <a:tcPr/>
                </a:tc>
                <a:tc>
                  <a:txBody>
                    <a:bodyPr/>
                    <a:lstStyle/>
                    <a:p>
                      <a:pPr algn="ctr">
                        <a:spcAft>
                          <a:spcPts val="0"/>
                        </a:spcAft>
                      </a:pPr>
                      <a:r>
                        <a:rPr lang="en-US" sz="1400" kern="100" dirty="0">
                          <a:effectLst/>
                        </a:rPr>
                        <a:t>C</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43692565"/>
                  </a:ext>
                </a:extLst>
              </a:tr>
              <a:tr h="240313">
                <a:tc vMerge="1">
                  <a:txBody>
                    <a:bodyPr/>
                    <a:lstStyle/>
                    <a:p>
                      <a:endParaRPr lang="zh-CN" altLang="en-US"/>
                    </a:p>
                  </a:txBody>
                  <a:tcPr/>
                </a:tc>
                <a:tc>
                  <a:txBody>
                    <a:bodyPr/>
                    <a:lstStyle/>
                    <a:p>
                      <a:pPr algn="ctr">
                        <a:spcAft>
                          <a:spcPts val="0"/>
                        </a:spcAft>
                      </a:pPr>
                      <a:r>
                        <a:rPr lang="en-US" sz="1400" kern="100" dirty="0">
                          <a:effectLst/>
                        </a:rPr>
                        <a:t>D</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7:1:-</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9743373"/>
                  </a:ext>
                </a:extLst>
              </a:tr>
              <a:tr h="240313">
                <a:tc vMerge="1">
                  <a:txBody>
                    <a:bodyPr/>
                    <a:lstStyle/>
                    <a:p>
                      <a:endParaRPr lang="zh-CN" altLang="en-US"/>
                    </a:p>
                  </a:txBody>
                  <a:tcPr/>
                </a:tc>
                <a:tc>
                  <a:txBody>
                    <a:bodyPr/>
                    <a:lstStyle/>
                    <a:p>
                      <a:pPr algn="ctr">
                        <a:spcAft>
                          <a:spcPts val="0"/>
                        </a:spcAft>
                      </a:pPr>
                      <a:r>
                        <a:rPr lang="en-US" sz="1400" kern="100" dirty="0">
                          <a:effectLst/>
                        </a:rPr>
                        <a:t>E</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7:1:-</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19831436"/>
                  </a:ext>
                </a:extLst>
              </a:tr>
              <a:tr h="240313">
                <a:tc vMerge="1">
                  <a:txBody>
                    <a:bodyPr/>
                    <a:lstStyle/>
                    <a:p>
                      <a:endParaRPr lang="zh-CN" altLang="en-US"/>
                    </a:p>
                  </a:txBody>
                  <a:tcPr/>
                </a:tc>
                <a:tc>
                  <a:txBody>
                    <a:bodyPr/>
                    <a:lstStyle/>
                    <a:p>
                      <a:pPr algn="ctr">
                        <a:spcAft>
                          <a:spcPts val="0"/>
                        </a:spcAft>
                      </a:pPr>
                      <a:r>
                        <a:rPr lang="en-US" sz="1400" kern="100" dirty="0">
                          <a:effectLst/>
                        </a:rPr>
                        <a:t>F</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3: 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6976567"/>
                  </a:ext>
                </a:extLst>
              </a:tr>
              <a:tr h="240313">
                <a:tc rowSpan="6">
                  <a:txBody>
                    <a:bodyPr/>
                    <a:lstStyle/>
                    <a:p>
                      <a:pPr algn="ctr">
                        <a:spcAft>
                          <a:spcPts val="0"/>
                        </a:spcAft>
                      </a:pPr>
                      <a:r>
                        <a:rPr lang="en-US" sz="1400" kern="100" dirty="0">
                          <a:effectLst/>
                        </a:rPr>
                        <a:t> </a:t>
                      </a:r>
                      <a:endParaRPr lang="zh-CN" sz="1400" kern="100" dirty="0">
                        <a:effectLst/>
                      </a:endParaRPr>
                    </a:p>
                    <a:p>
                      <a:pPr algn="ctr">
                        <a:spcAft>
                          <a:spcPts val="0"/>
                        </a:spcAft>
                      </a:pPr>
                      <a:r>
                        <a:rPr lang="en-US" sz="1400" kern="100" dirty="0">
                          <a:effectLst/>
                        </a:rPr>
                        <a:t> </a:t>
                      </a:r>
                      <a:endParaRPr lang="zh-CN" sz="1400" kern="100" dirty="0">
                        <a:effectLst/>
                      </a:endParaRPr>
                    </a:p>
                    <a:p>
                      <a:pPr algn="ctr">
                        <a:spcAft>
                          <a:spcPts val="0"/>
                        </a:spcAft>
                      </a:pPr>
                      <a:r>
                        <a:rPr lang="en-US" sz="1400" kern="100" dirty="0">
                          <a:effectLst/>
                        </a:rPr>
                        <a:t>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2:2:B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3:1:-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4:2:F</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7:2:E</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97662103"/>
                  </a:ext>
                </a:extLst>
              </a:tr>
              <a:tr h="240313">
                <a:tc vMerge="1">
                  <a:txBody>
                    <a:bodyPr/>
                    <a:lstStyle/>
                    <a:p>
                      <a:endParaRPr lang="zh-CN" altLang="en-US"/>
                    </a:p>
                  </a:txBody>
                  <a:tcPr/>
                </a:tc>
                <a:tc>
                  <a:txBody>
                    <a:bodyPr/>
                    <a:lstStyle/>
                    <a:p>
                      <a:pPr algn="ctr">
                        <a:spcAft>
                          <a:spcPts val="0"/>
                        </a:spcAft>
                      </a:pPr>
                      <a:r>
                        <a:rPr lang="en-US" sz="1400" kern="100" dirty="0">
                          <a:effectLst/>
                        </a:rPr>
                        <a:t>B</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6:2:C</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03888954"/>
                  </a:ext>
                </a:extLst>
              </a:tr>
              <a:tr h="240313">
                <a:tc vMerge="1">
                  <a:txBody>
                    <a:bodyPr/>
                    <a:lstStyle/>
                    <a:p>
                      <a:endParaRPr lang="zh-CN" altLang="en-US"/>
                    </a:p>
                  </a:txBody>
                  <a:tcPr/>
                </a:tc>
                <a:tc>
                  <a:txBody>
                    <a:bodyPr/>
                    <a:lstStyle/>
                    <a:p>
                      <a:pPr algn="ctr">
                        <a:spcAft>
                          <a:spcPts val="0"/>
                        </a:spcAft>
                      </a:pPr>
                      <a:r>
                        <a:rPr lang="en-US" sz="1400" kern="100" dirty="0">
                          <a:effectLst/>
                        </a:rPr>
                        <a:t>C</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1:2:B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7:2:D</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31497099"/>
                  </a:ext>
                </a:extLst>
              </a:tr>
              <a:tr h="240313">
                <a:tc vMerge="1">
                  <a:txBody>
                    <a:bodyPr/>
                    <a:lstStyle/>
                    <a:p>
                      <a:endParaRPr lang="zh-CN" altLang="en-US"/>
                    </a:p>
                  </a:txBody>
                  <a:tcPr/>
                </a:tc>
                <a:tc>
                  <a:txBody>
                    <a:bodyPr/>
                    <a:lstStyle/>
                    <a:p>
                      <a:pPr algn="ctr">
                        <a:spcAft>
                          <a:spcPts val="0"/>
                        </a:spcAft>
                      </a:pPr>
                      <a:r>
                        <a:rPr lang="en-US" sz="1400" kern="100" dirty="0">
                          <a:effectLst/>
                        </a:rPr>
                        <a:t>D</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2:2:C</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5:2:E</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7:1:-</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60961556"/>
                  </a:ext>
                </a:extLst>
              </a:tr>
              <a:tr h="240313">
                <a:tc vMerge="1">
                  <a:txBody>
                    <a:bodyPr/>
                    <a:lstStyle/>
                    <a:p>
                      <a:endParaRPr lang="zh-CN" altLang="en-US"/>
                    </a:p>
                  </a:txBody>
                  <a:tcPr/>
                </a:tc>
                <a:tc>
                  <a:txBody>
                    <a:bodyPr/>
                    <a:lstStyle/>
                    <a:p>
                      <a:pPr algn="ctr">
                        <a:spcAft>
                          <a:spcPts val="0"/>
                        </a:spcAft>
                      </a:pPr>
                      <a:r>
                        <a:rPr lang="en-US" sz="1400" kern="100" dirty="0">
                          <a:effectLst/>
                        </a:rPr>
                        <a:t>E</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6:2:D</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7:1:-</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93864176"/>
                  </a:ext>
                </a:extLst>
              </a:tr>
              <a:tr h="240313">
                <a:tc vMerge="1">
                  <a:txBody>
                    <a:bodyPr/>
                    <a:lstStyle/>
                    <a:p>
                      <a:endParaRPr lang="zh-CN" altLang="en-US"/>
                    </a:p>
                  </a:txBody>
                  <a:tcPr/>
                </a:tc>
                <a:tc>
                  <a:txBody>
                    <a:bodyPr/>
                    <a:lstStyle/>
                    <a:p>
                      <a:pPr algn="ctr">
                        <a:spcAft>
                          <a:spcPts val="0"/>
                        </a:spcAft>
                      </a:pPr>
                      <a:r>
                        <a:rPr lang="en-US" sz="1400" kern="100" dirty="0">
                          <a:effectLst/>
                        </a:rPr>
                        <a:t>F</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1:2:A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3:1:-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5:2:A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26966387"/>
                  </a:ext>
                </a:extLst>
              </a:tr>
            </a:tbl>
          </a:graphicData>
        </a:graphic>
      </p:graphicFrame>
      <p:sp>
        <p:nvSpPr>
          <p:cNvPr id="4" name="日期占位符 3">
            <a:extLst>
              <a:ext uri="{FF2B5EF4-FFF2-40B4-BE49-F238E27FC236}">
                <a16:creationId xmlns:a16="http://schemas.microsoft.com/office/drawing/2014/main" id="{47E28786-9F0B-43AC-BBD5-8F226B0D97ED}"/>
              </a:ext>
            </a:extLst>
          </p:cNvPr>
          <p:cNvSpPr>
            <a:spLocks noGrp="1"/>
          </p:cNvSpPr>
          <p:nvPr>
            <p:ph type="dt" sz="half" idx="10"/>
          </p:nvPr>
        </p:nvSpPr>
        <p:spPr/>
        <p:txBody>
          <a:bodyPr/>
          <a:lstStyle/>
          <a:p>
            <a:fld id="{DB28C8BB-61C7-4CB6-B7F9-4FF6D0E164D2}" type="datetime1">
              <a:rPr lang="en-US" altLang="zh-CN" smtClean="0"/>
              <a:t>9/24/2023</a:t>
            </a:fld>
            <a:endParaRPr lang="en-US"/>
          </a:p>
        </p:txBody>
      </p:sp>
      <p:sp>
        <p:nvSpPr>
          <p:cNvPr id="5" name="页脚占位符 4">
            <a:extLst>
              <a:ext uri="{FF2B5EF4-FFF2-40B4-BE49-F238E27FC236}">
                <a16:creationId xmlns:a16="http://schemas.microsoft.com/office/drawing/2014/main" id="{710C743F-081F-4495-8FDA-0BBF3BD6B5C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8212770-3EE4-461F-A4BC-A72EDBBED5B5}"/>
              </a:ext>
            </a:extLst>
          </p:cNvPr>
          <p:cNvSpPr>
            <a:spLocks noGrp="1"/>
          </p:cNvSpPr>
          <p:nvPr>
            <p:ph type="sldNum" sz="quarter" idx="12"/>
          </p:nvPr>
        </p:nvSpPr>
        <p:spPr/>
        <p:txBody>
          <a:bodyPr/>
          <a:lstStyle/>
          <a:p>
            <a:fld id="{C8BB1146-E542-4D4E-B8E9-6919A11DDD48}" type="slidenum">
              <a:rPr lang="en-US" smtClean="0"/>
              <a:t>14</a:t>
            </a:fld>
            <a:endParaRPr lang="en-US"/>
          </a:p>
        </p:txBody>
      </p:sp>
      <p:sp>
        <p:nvSpPr>
          <p:cNvPr id="8" name="Rectangle 1">
            <a:extLst>
              <a:ext uri="{FF2B5EF4-FFF2-40B4-BE49-F238E27FC236}">
                <a16:creationId xmlns:a16="http://schemas.microsoft.com/office/drawing/2014/main" id="{3491A9FF-B94A-4A33-89D2-80F3CDDF526D}"/>
              </a:ext>
            </a:extLst>
          </p:cNvPr>
          <p:cNvSpPr>
            <a:spLocks noChangeArrowheads="1"/>
          </p:cNvSpPr>
          <p:nvPr/>
        </p:nvSpPr>
        <p:spPr bwMode="auto">
          <a:xfrm>
            <a:off x="-5082125" y="-7384"/>
            <a:ext cx="2298527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 </a:t>
            </a:r>
            <a:r>
              <a:rPr kumimoji="0" lang="zh-CN" altLang="en-US" sz="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路由表的创建和更新</a:t>
            </a:r>
            <a:endParaRPr kumimoji="0" lang="zh-CN"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1" name="内容占位符 2">
            <a:extLst>
              <a:ext uri="{FF2B5EF4-FFF2-40B4-BE49-F238E27FC236}">
                <a16:creationId xmlns:a16="http://schemas.microsoft.com/office/drawing/2014/main" id="{E48FF084-92A3-40DC-A71D-40AC3CAC66D1}"/>
              </a:ext>
            </a:extLst>
          </p:cNvPr>
          <p:cNvSpPr txBox="1">
            <a:spLocks/>
          </p:cNvSpPr>
          <p:nvPr/>
        </p:nvSpPr>
        <p:spPr>
          <a:xfrm>
            <a:off x="660399" y="1803785"/>
            <a:ext cx="3750733" cy="65235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2400" dirty="0">
                <a:solidFill>
                  <a:schemeClr val="accent1"/>
                </a:solidFill>
                <a:cs typeface="+mn-ea"/>
                <a:sym typeface="+mn-lt"/>
              </a:rPr>
              <a:t>路由表的每一个表项表示为：</a:t>
            </a:r>
            <a:endParaRPr lang="en-US" altLang="zh-CN" sz="2400" dirty="0">
              <a:solidFill>
                <a:schemeClr val="accent1"/>
              </a:solidFill>
              <a:cs typeface="+mn-ea"/>
              <a:sym typeface="+mn-lt"/>
            </a:endParaRPr>
          </a:p>
          <a:p>
            <a:pPr marL="0" indent="0" algn="ctr">
              <a:spcBef>
                <a:spcPts val="0"/>
              </a:spcBef>
              <a:buNone/>
            </a:pPr>
            <a:r>
              <a:rPr lang="en-US" altLang="zh-CN" sz="2400" dirty="0" err="1">
                <a:solidFill>
                  <a:schemeClr val="accent1"/>
                </a:solidFill>
                <a:cs typeface="+mn-ea"/>
                <a:sym typeface="+mn-lt"/>
              </a:rPr>
              <a:t>NetID:Distance:Nexthop</a:t>
            </a:r>
            <a:endParaRPr lang="zh-CN" altLang="en-US" sz="2400" dirty="0">
              <a:solidFill>
                <a:schemeClr val="accent1"/>
              </a:solidFill>
              <a:cs typeface="+mn-ea"/>
              <a:sym typeface="+mn-lt"/>
            </a:endParaRPr>
          </a:p>
        </p:txBody>
      </p:sp>
      <p:grpSp>
        <p:nvGrpSpPr>
          <p:cNvPr id="13" name="组合 12">
            <a:extLst>
              <a:ext uri="{FF2B5EF4-FFF2-40B4-BE49-F238E27FC236}">
                <a16:creationId xmlns:a16="http://schemas.microsoft.com/office/drawing/2014/main" id="{C08F752E-F6BD-47EF-82F0-83109690C3CD}"/>
              </a:ext>
            </a:extLst>
          </p:cNvPr>
          <p:cNvGrpSpPr/>
          <p:nvPr/>
        </p:nvGrpSpPr>
        <p:grpSpPr>
          <a:xfrm>
            <a:off x="749658" y="2593863"/>
            <a:ext cx="3968392" cy="2650217"/>
            <a:chOff x="1929990" y="1081756"/>
            <a:chExt cx="8332019" cy="5327934"/>
          </a:xfrm>
        </p:grpSpPr>
        <p:pic>
          <p:nvPicPr>
            <p:cNvPr id="14" name="图片 13">
              <a:extLst>
                <a:ext uri="{FF2B5EF4-FFF2-40B4-BE49-F238E27FC236}">
                  <a16:creationId xmlns:a16="http://schemas.microsoft.com/office/drawing/2014/main" id="{C953D63F-6E1E-4B8A-BC5F-9BF973925B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9990" y="1081756"/>
              <a:ext cx="8332019" cy="5327934"/>
            </a:xfrm>
            <a:prstGeom prst="rect">
              <a:avLst/>
            </a:prstGeom>
          </p:spPr>
        </p:pic>
        <p:pic>
          <p:nvPicPr>
            <p:cNvPr id="15" name="图片 14">
              <a:extLst>
                <a:ext uri="{FF2B5EF4-FFF2-40B4-BE49-F238E27FC236}">
                  <a16:creationId xmlns:a16="http://schemas.microsoft.com/office/drawing/2014/main" id="{43674E8C-8381-441B-BC05-A2474D40AC16}"/>
                </a:ext>
              </a:extLst>
            </p:cNvPr>
            <p:cNvPicPr>
              <a:picLocks noChangeAspect="1"/>
            </p:cNvPicPr>
            <p:nvPr/>
          </p:nvPicPr>
          <p:blipFill>
            <a:blip r:embed="rId3"/>
            <a:stretch>
              <a:fillRect/>
            </a:stretch>
          </p:blipFill>
          <p:spPr>
            <a:xfrm>
              <a:off x="1983998" y="3089316"/>
              <a:ext cx="809444" cy="809444"/>
            </a:xfrm>
            <a:prstGeom prst="rect">
              <a:avLst/>
            </a:prstGeom>
          </p:spPr>
        </p:pic>
        <p:pic>
          <p:nvPicPr>
            <p:cNvPr id="16" name="图片 15">
              <a:extLst>
                <a:ext uri="{FF2B5EF4-FFF2-40B4-BE49-F238E27FC236}">
                  <a16:creationId xmlns:a16="http://schemas.microsoft.com/office/drawing/2014/main" id="{D6EF3E09-9799-4F9A-BC8D-E8419324AA1B}"/>
                </a:ext>
              </a:extLst>
            </p:cNvPr>
            <p:cNvPicPr>
              <a:picLocks noChangeAspect="1"/>
            </p:cNvPicPr>
            <p:nvPr/>
          </p:nvPicPr>
          <p:blipFill>
            <a:blip r:embed="rId3"/>
            <a:stretch>
              <a:fillRect/>
            </a:stretch>
          </p:blipFill>
          <p:spPr>
            <a:xfrm>
              <a:off x="5753771" y="1481580"/>
              <a:ext cx="777658" cy="777658"/>
            </a:xfrm>
            <a:prstGeom prst="rect">
              <a:avLst/>
            </a:prstGeom>
          </p:spPr>
        </p:pic>
        <p:pic>
          <p:nvPicPr>
            <p:cNvPr id="17" name="图片 16">
              <a:extLst>
                <a:ext uri="{FF2B5EF4-FFF2-40B4-BE49-F238E27FC236}">
                  <a16:creationId xmlns:a16="http://schemas.microsoft.com/office/drawing/2014/main" id="{49A9338A-68C2-452F-B329-72252AF8728A}"/>
                </a:ext>
              </a:extLst>
            </p:cNvPr>
            <p:cNvPicPr>
              <a:picLocks noChangeAspect="1"/>
            </p:cNvPicPr>
            <p:nvPr/>
          </p:nvPicPr>
          <p:blipFill>
            <a:blip r:embed="rId3"/>
            <a:stretch>
              <a:fillRect/>
            </a:stretch>
          </p:blipFill>
          <p:spPr>
            <a:xfrm>
              <a:off x="5753770" y="3029517"/>
              <a:ext cx="777659" cy="777659"/>
            </a:xfrm>
            <a:prstGeom prst="rect">
              <a:avLst/>
            </a:prstGeom>
          </p:spPr>
        </p:pic>
        <p:pic>
          <p:nvPicPr>
            <p:cNvPr id="18" name="图片 17">
              <a:extLst>
                <a:ext uri="{FF2B5EF4-FFF2-40B4-BE49-F238E27FC236}">
                  <a16:creationId xmlns:a16="http://schemas.microsoft.com/office/drawing/2014/main" id="{6CDABAD8-04BC-41D1-8CA3-34027D8DC00D}"/>
                </a:ext>
              </a:extLst>
            </p:cNvPr>
            <p:cNvPicPr>
              <a:picLocks noChangeAspect="1"/>
            </p:cNvPicPr>
            <p:nvPr/>
          </p:nvPicPr>
          <p:blipFill>
            <a:blip r:embed="rId3"/>
            <a:stretch>
              <a:fillRect/>
            </a:stretch>
          </p:blipFill>
          <p:spPr>
            <a:xfrm>
              <a:off x="9243605" y="2974738"/>
              <a:ext cx="809444" cy="809444"/>
            </a:xfrm>
            <a:prstGeom prst="rect">
              <a:avLst/>
            </a:prstGeom>
          </p:spPr>
        </p:pic>
        <p:pic>
          <p:nvPicPr>
            <p:cNvPr id="19" name="图片 18">
              <a:extLst>
                <a:ext uri="{FF2B5EF4-FFF2-40B4-BE49-F238E27FC236}">
                  <a16:creationId xmlns:a16="http://schemas.microsoft.com/office/drawing/2014/main" id="{C50A2A9C-9E54-4102-BFFA-DF4B9A2709AD}"/>
                </a:ext>
              </a:extLst>
            </p:cNvPr>
            <p:cNvPicPr>
              <a:picLocks noChangeAspect="1"/>
            </p:cNvPicPr>
            <p:nvPr/>
          </p:nvPicPr>
          <p:blipFill>
            <a:blip r:embed="rId3"/>
            <a:stretch>
              <a:fillRect/>
            </a:stretch>
          </p:blipFill>
          <p:spPr>
            <a:xfrm>
              <a:off x="3914828" y="5078889"/>
              <a:ext cx="803222" cy="803222"/>
            </a:xfrm>
            <a:prstGeom prst="rect">
              <a:avLst/>
            </a:prstGeom>
          </p:spPr>
        </p:pic>
        <p:pic>
          <p:nvPicPr>
            <p:cNvPr id="20" name="图片 19">
              <a:extLst>
                <a:ext uri="{FF2B5EF4-FFF2-40B4-BE49-F238E27FC236}">
                  <a16:creationId xmlns:a16="http://schemas.microsoft.com/office/drawing/2014/main" id="{1204E97B-F056-43A0-9E99-AAF5541707CF}"/>
                </a:ext>
              </a:extLst>
            </p:cNvPr>
            <p:cNvPicPr>
              <a:picLocks noChangeAspect="1"/>
            </p:cNvPicPr>
            <p:nvPr/>
          </p:nvPicPr>
          <p:blipFill>
            <a:blip r:embed="rId3"/>
            <a:stretch>
              <a:fillRect/>
            </a:stretch>
          </p:blipFill>
          <p:spPr>
            <a:xfrm>
              <a:off x="7788263" y="5078888"/>
              <a:ext cx="803222" cy="803222"/>
            </a:xfrm>
            <a:prstGeom prst="rect">
              <a:avLst/>
            </a:prstGeom>
          </p:spPr>
        </p:pic>
      </p:grpSp>
    </p:spTree>
    <p:extLst>
      <p:ext uri="{BB962C8B-B14F-4D97-AF65-F5344CB8AC3E}">
        <p14:creationId xmlns:p14="http://schemas.microsoft.com/office/powerpoint/2010/main" val="15913456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ICMP</a:t>
            </a:r>
            <a:r>
              <a:rPr lang="zh-CN" altLang="en-US" sz="3200" dirty="0">
                <a:latin typeface="+mn-lt"/>
                <a:ea typeface="+mn-ea"/>
                <a:cs typeface="+mn-ea"/>
                <a:sym typeface="+mn-lt"/>
              </a:rPr>
              <a:t>报文类型</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ICMP</a:t>
            </a:r>
            <a:r>
              <a:rPr lang="zh-CN" altLang="en-US" sz="2400" dirty="0">
                <a:solidFill>
                  <a:schemeClr val="accent1"/>
                </a:solidFill>
                <a:cs typeface="+mn-ea"/>
                <a:sym typeface="+mn-lt"/>
              </a:rPr>
              <a:t>协议有两种报文：</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查询报文</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差错报文</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对错误的</a:t>
            </a:r>
            <a:r>
              <a:rPr lang="en-US" altLang="zh-CN" sz="2400" dirty="0">
                <a:solidFill>
                  <a:schemeClr val="accent1"/>
                </a:solidFill>
                <a:cs typeface="+mn-ea"/>
                <a:sym typeface="+mn-lt"/>
              </a:rPr>
              <a:t>ICMP</a:t>
            </a:r>
            <a:r>
              <a:rPr lang="zh-CN" altLang="en-US" sz="2400" dirty="0">
                <a:solidFill>
                  <a:schemeClr val="accent1"/>
                </a:solidFill>
                <a:cs typeface="+mn-ea"/>
                <a:sym typeface="+mn-lt"/>
              </a:rPr>
              <a:t>差错报文不会产生另一个</a:t>
            </a:r>
            <a:r>
              <a:rPr lang="en-US" altLang="zh-CN" sz="2400" dirty="0">
                <a:solidFill>
                  <a:schemeClr val="accent1"/>
                </a:solidFill>
                <a:cs typeface="+mn-ea"/>
                <a:sym typeface="+mn-lt"/>
              </a:rPr>
              <a:t>ICMP</a:t>
            </a:r>
            <a:r>
              <a:rPr lang="zh-CN" altLang="en-US" sz="2400" dirty="0">
                <a:solidFill>
                  <a:schemeClr val="accent1"/>
                </a:solidFill>
                <a:cs typeface="+mn-ea"/>
                <a:sym typeface="+mn-lt"/>
              </a:rPr>
              <a:t>差错报文</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EDC660B2-19DC-E44B-DAD8-A46F03B3440C}"/>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704E1D32-1858-1C1C-3739-98F2069166B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0AB869A2-E290-B319-759D-C177C31DD42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140</a:t>
            </a:fld>
            <a:endParaRPr lang="en-US">
              <a:cs typeface="+mn-ea"/>
              <a:sym typeface="+mn-lt"/>
            </a:endParaRPr>
          </a:p>
        </p:txBody>
      </p:sp>
    </p:spTree>
    <p:custDataLst>
      <p:tags r:id="rId1"/>
    </p:custDataLst>
    <p:extLst>
      <p:ext uri="{BB962C8B-B14F-4D97-AF65-F5344CB8AC3E}">
        <p14:creationId xmlns:p14="http://schemas.microsoft.com/office/powerpoint/2010/main" val="7417924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ICMP</a:t>
            </a:r>
            <a:r>
              <a:rPr lang="zh-CN" altLang="en-US" sz="3200" dirty="0">
                <a:latin typeface="+mn-lt"/>
                <a:ea typeface="+mn-ea"/>
                <a:cs typeface="+mn-ea"/>
                <a:sym typeface="+mn-lt"/>
              </a:rPr>
              <a:t>报文的主要类型</a:t>
            </a:r>
            <a:r>
              <a:rPr lang="en-US" altLang="zh-CN" sz="3200" dirty="0">
                <a:latin typeface="+mn-lt"/>
                <a:ea typeface="+mn-ea"/>
                <a:cs typeface="+mn-ea"/>
                <a:sym typeface="+mn-lt"/>
              </a:rPr>
              <a:t>(</a:t>
            </a:r>
            <a:r>
              <a:rPr lang="zh-CN" altLang="en-US" sz="3200" dirty="0">
                <a:latin typeface="+mn-lt"/>
                <a:ea typeface="+mn-ea"/>
                <a:cs typeface="+mn-ea"/>
                <a:sym typeface="+mn-lt"/>
              </a:rPr>
              <a:t>部分</a:t>
            </a:r>
            <a:r>
              <a:rPr lang="en-US" altLang="zh-CN" sz="3200" dirty="0">
                <a:latin typeface="+mn-lt"/>
                <a:ea typeface="+mn-ea"/>
                <a:cs typeface="+mn-ea"/>
                <a:sym typeface="+mn-lt"/>
              </a:rPr>
              <a:t>)</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16A98F22-A16A-4D5B-AE98-33C2769F62F0}"/>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36F8026D-1EA6-4B37-1401-D39DAD02686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BDE6EB33-2D8C-3CBE-4F3C-6C44A320D10D}"/>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141</a:t>
            </a:fld>
            <a:endParaRPr lang="en-US">
              <a:cs typeface="+mn-ea"/>
              <a:sym typeface="+mn-lt"/>
            </a:endParaRPr>
          </a:p>
        </p:txBody>
      </p:sp>
      <p:graphicFrame>
        <p:nvGraphicFramePr>
          <p:cNvPr id="9" name="Group 67">
            <a:extLst>
              <a:ext uri="{FF2B5EF4-FFF2-40B4-BE49-F238E27FC236}">
                <a16:creationId xmlns:a16="http://schemas.microsoft.com/office/drawing/2014/main" id="{C7CDFFF5-E085-D7B2-D5DA-C440E1D15886}"/>
              </a:ext>
            </a:extLst>
          </p:cNvPr>
          <p:cNvGraphicFramePr>
            <a:graphicFrameLocks noGrp="1"/>
          </p:cNvGraphicFramePr>
          <p:nvPr>
            <p:ph idx="1"/>
            <p:extLst>
              <p:ext uri="{D42A27DB-BD31-4B8C-83A1-F6EECF244321}">
                <p14:modId xmlns:p14="http://schemas.microsoft.com/office/powerpoint/2010/main" val="1847743951"/>
              </p:ext>
            </p:extLst>
          </p:nvPr>
        </p:nvGraphicFramePr>
        <p:xfrm>
          <a:off x="1900330" y="981076"/>
          <a:ext cx="8560004" cy="5277807"/>
        </p:xfrm>
        <a:graphic>
          <a:graphicData uri="http://schemas.openxmlformats.org/drawingml/2006/table">
            <a:tbl>
              <a:tblPr/>
              <a:tblGrid>
                <a:gridCol w="1018898">
                  <a:extLst>
                    <a:ext uri="{9D8B030D-6E8A-4147-A177-3AD203B41FA5}">
                      <a16:colId xmlns:a16="http://schemas.microsoft.com/office/drawing/2014/main" val="20000"/>
                    </a:ext>
                  </a:extLst>
                </a:gridCol>
                <a:gridCol w="1018898">
                  <a:extLst>
                    <a:ext uri="{9D8B030D-6E8A-4147-A177-3AD203B41FA5}">
                      <a16:colId xmlns:a16="http://schemas.microsoft.com/office/drawing/2014/main" val="20001"/>
                    </a:ext>
                  </a:extLst>
                </a:gridCol>
                <a:gridCol w="3874330">
                  <a:extLst>
                    <a:ext uri="{9D8B030D-6E8A-4147-A177-3AD203B41FA5}">
                      <a16:colId xmlns:a16="http://schemas.microsoft.com/office/drawing/2014/main" val="20002"/>
                    </a:ext>
                  </a:extLst>
                </a:gridCol>
                <a:gridCol w="1276768">
                  <a:extLst>
                    <a:ext uri="{9D8B030D-6E8A-4147-A177-3AD203B41FA5}">
                      <a16:colId xmlns:a16="http://schemas.microsoft.com/office/drawing/2014/main" val="20003"/>
                    </a:ext>
                  </a:extLst>
                </a:gridCol>
                <a:gridCol w="1371110">
                  <a:extLst>
                    <a:ext uri="{9D8B030D-6E8A-4147-A177-3AD203B41FA5}">
                      <a16:colId xmlns:a16="http://schemas.microsoft.com/office/drawing/2014/main" val="20004"/>
                    </a:ext>
                  </a:extLst>
                </a:gridCol>
              </a:tblGrid>
              <a:tr h="346141">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类型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mn-lt"/>
                          <a:ea typeface="+mn-ea"/>
                          <a:cs typeface="+mn-ea"/>
                          <a:sym typeface="+mn-lt"/>
                        </a:rPr>
                        <a:t>代码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mn-lt"/>
                          <a:ea typeface="+mn-ea"/>
                          <a:cs typeface="+mn-ea"/>
                          <a:sym typeface="+mn-lt"/>
                        </a:rPr>
                        <a:t>描述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mn-lt"/>
                          <a:ea typeface="+mn-ea"/>
                          <a:cs typeface="+mn-ea"/>
                          <a:sym typeface="+mn-lt"/>
                        </a:rPr>
                        <a:t>查询</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mn-lt"/>
                          <a:ea typeface="+mn-ea"/>
                          <a:cs typeface="+mn-ea"/>
                          <a:sym typeface="+mn-lt"/>
                        </a:rPr>
                        <a:t>差错</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6141">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回显应答</a:t>
                      </a:r>
                      <a:r>
                        <a:rPr kumimoji="0" lang="en-US" altLang="zh-CN" sz="1600" b="0" i="0" u="none" strike="noStrike" cap="none" normalizeH="0" baseline="0" dirty="0">
                          <a:ln>
                            <a:noFill/>
                          </a:ln>
                          <a:solidFill>
                            <a:srgbClr val="000000"/>
                          </a:solidFill>
                          <a:effectLst/>
                          <a:latin typeface="+mn-lt"/>
                          <a:ea typeface="+mn-ea"/>
                          <a:cs typeface="+mn-ea"/>
                          <a:sym typeface="+mn-lt"/>
                        </a:rPr>
                        <a:t>(Ping</a:t>
                      </a:r>
                      <a:r>
                        <a:rPr kumimoji="0" lang="zh-CN" altLang="en-US" sz="1600" b="0" i="0" u="none" strike="noStrike" cap="none" normalizeH="0" baseline="0" dirty="0">
                          <a:ln>
                            <a:noFill/>
                          </a:ln>
                          <a:solidFill>
                            <a:srgbClr val="000000"/>
                          </a:solidFill>
                          <a:effectLst/>
                          <a:latin typeface="+mn-lt"/>
                          <a:ea typeface="+mn-ea"/>
                          <a:cs typeface="+mn-ea"/>
                          <a:sym typeface="+mn-lt"/>
                        </a:rPr>
                        <a:t>应答</a:t>
                      </a:r>
                      <a:r>
                        <a:rPr kumimoji="0" lang="en-US" altLang="zh-CN" sz="1600" b="0" i="0" u="none" strike="noStrike" cap="none" normalizeH="0" baseline="0" dirty="0">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07940">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en-US" altLang="zh-CN" sz="1600" b="0" i="0" u="none" strike="noStrike" cap="none" normalizeH="0" baseline="0" dirty="0">
                        <a:ln>
                          <a:noFill/>
                        </a:ln>
                        <a:solidFill>
                          <a:srgbClr val="000000"/>
                        </a:solidFill>
                        <a:effectLst/>
                        <a:latin typeface="+mn-lt"/>
                        <a:ea typeface="+mn-ea"/>
                        <a:cs typeface="+mn-ea"/>
                        <a:sym typeface="+mn-lt"/>
                      </a:endParaRPr>
                    </a:p>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0</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1</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2</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目的不可达</a:t>
                      </a:r>
                    </a:p>
                    <a:p>
                      <a:pPr marL="342900" marR="0" lvl="0" indent="-342900" algn="l"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网络不可达</a:t>
                      </a:r>
                    </a:p>
                    <a:p>
                      <a:pPr marL="342900" marR="0" lvl="0" indent="-342900" algn="l"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主机不可达</a:t>
                      </a:r>
                    </a:p>
                    <a:p>
                      <a:pPr marL="342900" marR="0" lvl="0" indent="-342900" algn="l"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协议不可达</a:t>
                      </a:r>
                    </a:p>
                    <a:p>
                      <a:pPr marL="342900" marR="0" lvl="0" indent="-342900" algn="l"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端口不可达</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en-US" altLang="zh-CN" sz="1600" b="0" i="0" u="none" strike="noStrike" cap="none" normalizeH="0" baseline="0">
                        <a:ln>
                          <a:noFill/>
                        </a:ln>
                        <a:solidFill>
                          <a:srgbClr val="000000"/>
                        </a:solidFill>
                        <a:effectLst/>
                        <a:latin typeface="+mn-lt"/>
                        <a:ea typeface="+mn-ea"/>
                        <a:cs typeface="+mn-ea"/>
                        <a:sym typeface="+mn-lt"/>
                      </a:endParaRPr>
                    </a:p>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6591">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0</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对网络重定向</a:t>
                      </a:r>
                    </a:p>
                    <a:p>
                      <a:pPr marL="342900" marR="0" lvl="0" indent="-342900" algn="l"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对主机重定向</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a:t>
                      </a:r>
                    </a:p>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6141">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请求回显（</a:t>
                      </a:r>
                      <a:r>
                        <a:rPr kumimoji="0" lang="en-US" altLang="zh-CN" sz="1600" b="0" i="0" u="none" strike="noStrike" cap="none" normalizeH="0" baseline="0" dirty="0">
                          <a:ln>
                            <a:noFill/>
                          </a:ln>
                          <a:solidFill>
                            <a:srgbClr val="000000"/>
                          </a:solidFill>
                          <a:effectLst/>
                          <a:latin typeface="+mn-lt"/>
                          <a:ea typeface="+mn-ea"/>
                          <a:cs typeface="+mn-ea"/>
                          <a:sym typeface="+mn-lt"/>
                        </a:rPr>
                        <a:t>Ping</a:t>
                      </a:r>
                      <a:r>
                        <a:rPr kumimoji="0" lang="zh-CN" altLang="en-US" sz="1600" b="0" i="0" u="none" strike="noStrike" cap="none" normalizeH="0" baseline="0" dirty="0">
                          <a:ln>
                            <a:noFill/>
                          </a:ln>
                          <a:solidFill>
                            <a:srgbClr val="000000"/>
                          </a:solidFill>
                          <a:effectLst/>
                          <a:latin typeface="+mn-lt"/>
                          <a:ea typeface="+mn-ea"/>
                          <a:cs typeface="+mn-ea"/>
                          <a:sym typeface="+mn-lt"/>
                        </a:rPr>
                        <a:t>请求）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6591">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9</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0</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mn-lt"/>
                          <a:ea typeface="+mn-ea"/>
                          <a:cs typeface="+mn-ea"/>
                          <a:sym typeface="+mn-lt"/>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路由器通告</a:t>
                      </a:r>
                    </a:p>
                    <a:p>
                      <a:pPr marL="342900" marR="0" lvl="0" indent="-342900" algn="l"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路由器请求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6141">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报文超时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dirty="0">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6141">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12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坏的</a:t>
                      </a:r>
                      <a:r>
                        <a:rPr kumimoji="0" lang="en-US" altLang="zh-CN" sz="1600" b="0" i="0" u="none" strike="noStrike" cap="none" normalizeH="0" baseline="0" dirty="0">
                          <a:ln>
                            <a:noFill/>
                          </a:ln>
                          <a:solidFill>
                            <a:srgbClr val="000000"/>
                          </a:solidFill>
                          <a:effectLst/>
                          <a:latin typeface="+mn-lt"/>
                          <a:ea typeface="+mn-ea"/>
                          <a:cs typeface="+mn-ea"/>
                          <a:sym typeface="+mn-lt"/>
                        </a:rPr>
                        <a:t>IP</a:t>
                      </a:r>
                      <a:r>
                        <a:rPr kumimoji="0" lang="zh-CN" altLang="en-US" sz="1600" b="0" i="0" u="none" strike="noStrike" cap="none" normalizeH="0" baseline="0" dirty="0">
                          <a:ln>
                            <a:noFill/>
                          </a:ln>
                          <a:solidFill>
                            <a:srgbClr val="000000"/>
                          </a:solidFill>
                          <a:effectLst/>
                          <a:latin typeface="+mn-lt"/>
                          <a:ea typeface="+mn-ea"/>
                          <a:cs typeface="+mn-ea"/>
                          <a:sym typeface="+mn-lt"/>
                        </a:rPr>
                        <a:t>首部（包括各种差错）</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dirty="0">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36591">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17</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18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0</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地址掩码请求</a:t>
                      </a:r>
                    </a:p>
                    <a:p>
                      <a:pPr marL="342900" marR="0" lvl="0" indent="-342900" algn="l"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mn-lt"/>
                          <a:ea typeface="+mn-ea"/>
                          <a:cs typeface="+mn-ea"/>
                          <a:sym typeface="+mn-lt"/>
                        </a:rPr>
                        <a:t>地址掩码应答</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a:t>
                      </a:r>
                    </a:p>
                    <a:p>
                      <a:pPr marL="342900" marR="0" lvl="0" indent="-342900" algn="ctr" defTabSz="914400" rtl="0" eaLnBrk="0" fontAlgn="base" latinLnBrk="0" hangingPunct="0">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dirty="0">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42390679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检查目的节点的可达性</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为了诊断目的而设计：</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源主机</a:t>
            </a:r>
            <a:r>
              <a:rPr lang="en-US" altLang="zh-CN" sz="2100" dirty="0">
                <a:solidFill>
                  <a:schemeClr val="accent1"/>
                </a:solidFill>
                <a:cs typeface="+mn-ea"/>
                <a:sym typeface="+mn-lt"/>
              </a:rPr>
              <a:t>IP</a:t>
            </a:r>
            <a:r>
              <a:rPr lang="zh-CN" altLang="en-US" sz="2100" dirty="0">
                <a:solidFill>
                  <a:schemeClr val="accent1"/>
                </a:solidFill>
                <a:cs typeface="+mn-ea"/>
                <a:sym typeface="+mn-lt"/>
              </a:rPr>
              <a:t>软件要为数据报选路</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源 </a:t>
            </a:r>
            <a:r>
              <a:rPr lang="en-US" altLang="zh-CN" sz="2100" dirty="0">
                <a:solidFill>
                  <a:schemeClr val="accent1"/>
                </a:solidFill>
                <a:cs typeface="+mn-ea"/>
                <a:sym typeface="+mn-lt"/>
              </a:rPr>
              <a:t>– </a:t>
            </a:r>
            <a:r>
              <a:rPr lang="zh-CN" altLang="en-US" sz="2100" dirty="0">
                <a:solidFill>
                  <a:schemeClr val="accent1"/>
                </a:solidFill>
                <a:cs typeface="+mn-ea"/>
                <a:sym typeface="+mn-lt"/>
              </a:rPr>
              <a:t>目的节点之间的路由器必须正在运行，且正确为数据报选路</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目的主机必须正在运行，且</a:t>
            </a:r>
            <a:r>
              <a:rPr lang="en-US" altLang="zh-CN" sz="2100" dirty="0">
                <a:solidFill>
                  <a:schemeClr val="accent1"/>
                </a:solidFill>
                <a:cs typeface="+mn-ea"/>
                <a:sym typeface="+mn-lt"/>
              </a:rPr>
              <a:t>ICMP</a:t>
            </a:r>
            <a:r>
              <a:rPr lang="zh-CN" altLang="en-US" sz="2100" dirty="0">
                <a:solidFill>
                  <a:schemeClr val="accent1"/>
                </a:solidFill>
                <a:cs typeface="+mn-ea"/>
                <a:sym typeface="+mn-lt"/>
              </a:rPr>
              <a:t>和</a:t>
            </a:r>
            <a:r>
              <a:rPr lang="en-US" altLang="zh-CN" sz="2100" dirty="0">
                <a:solidFill>
                  <a:schemeClr val="accent1"/>
                </a:solidFill>
                <a:cs typeface="+mn-ea"/>
                <a:sym typeface="+mn-lt"/>
              </a:rPr>
              <a:t>IP</a:t>
            </a:r>
            <a:r>
              <a:rPr lang="zh-CN" altLang="en-US" sz="2100" dirty="0">
                <a:solidFill>
                  <a:schemeClr val="accent1"/>
                </a:solidFill>
                <a:cs typeface="+mn-ea"/>
                <a:sym typeface="+mn-lt"/>
              </a:rPr>
              <a:t>软件都在工作</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返回路径上的路由器必须有正确的路由</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最常用的调试工具是利用回送请求和回送回答报文来测试目的节点的可达性</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007CCF56-6C2C-BCAB-326E-7A295CA071CA}"/>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B4D559B9-6831-BC9F-1664-57E74AE7EBC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8" name="灯片编号占位符 5">
            <a:extLst>
              <a:ext uri="{FF2B5EF4-FFF2-40B4-BE49-F238E27FC236}">
                <a16:creationId xmlns:a16="http://schemas.microsoft.com/office/drawing/2014/main" id="{340C773A-2035-07BF-61EF-BAD401B95E7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142</a:t>
            </a:fld>
            <a:endParaRPr lang="en-US">
              <a:cs typeface="+mn-ea"/>
              <a:sym typeface="+mn-lt"/>
            </a:endParaRPr>
          </a:p>
        </p:txBody>
      </p:sp>
    </p:spTree>
    <p:custDataLst>
      <p:tags r:id="rId1"/>
    </p:custDataLst>
    <p:extLst>
      <p:ext uri="{BB962C8B-B14F-4D97-AF65-F5344CB8AC3E}">
        <p14:creationId xmlns:p14="http://schemas.microsoft.com/office/powerpoint/2010/main" val="40790839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ICMP</a:t>
            </a:r>
            <a:r>
              <a:rPr lang="zh-CN" altLang="en-US" sz="3200" dirty="0">
                <a:latin typeface="+mn-lt"/>
                <a:ea typeface="+mn-ea"/>
                <a:cs typeface="+mn-ea"/>
                <a:sym typeface="+mn-lt"/>
              </a:rPr>
              <a:t>的典型应用 </a:t>
            </a:r>
            <a:r>
              <a:rPr lang="en-US" altLang="zh-CN" sz="3200" dirty="0">
                <a:latin typeface="+mn-lt"/>
                <a:ea typeface="+mn-ea"/>
                <a:cs typeface="+mn-ea"/>
                <a:sym typeface="+mn-lt"/>
              </a:rPr>
              <a:t>– ping</a:t>
            </a:r>
            <a:r>
              <a:rPr lang="zh-CN" altLang="en-US" sz="3200" dirty="0">
                <a:latin typeface="+mn-lt"/>
                <a:ea typeface="+mn-ea"/>
                <a:cs typeface="+mn-ea"/>
                <a:sym typeface="+mn-lt"/>
              </a:rPr>
              <a:t>程序</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2182159"/>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Ping</a:t>
            </a:r>
            <a:r>
              <a:rPr lang="zh-CN" altLang="en-US" sz="2400" dirty="0">
                <a:solidFill>
                  <a:schemeClr val="accent1"/>
                </a:solidFill>
                <a:cs typeface="+mn-ea"/>
                <a:sym typeface="+mn-lt"/>
              </a:rPr>
              <a:t>程序是最常见的用于检测</a:t>
            </a:r>
            <a:r>
              <a:rPr lang="en-US" altLang="zh-CN" sz="2400" dirty="0">
                <a:solidFill>
                  <a:schemeClr val="accent1"/>
                </a:solidFill>
                <a:cs typeface="+mn-ea"/>
                <a:sym typeface="+mn-lt"/>
              </a:rPr>
              <a:t>IPv4</a:t>
            </a:r>
            <a:r>
              <a:rPr lang="zh-CN" altLang="en-US" sz="2400" dirty="0">
                <a:solidFill>
                  <a:schemeClr val="accent1"/>
                </a:solidFill>
                <a:cs typeface="+mn-ea"/>
                <a:sym typeface="+mn-lt"/>
              </a:rPr>
              <a:t>和</a:t>
            </a:r>
            <a:r>
              <a:rPr lang="en-US" altLang="zh-CN" sz="2400" dirty="0">
                <a:solidFill>
                  <a:schemeClr val="accent1"/>
                </a:solidFill>
                <a:cs typeface="+mn-ea"/>
                <a:sym typeface="+mn-lt"/>
              </a:rPr>
              <a:t>IPv6</a:t>
            </a:r>
            <a:r>
              <a:rPr lang="zh-CN" altLang="en-US" sz="2400" dirty="0">
                <a:solidFill>
                  <a:schemeClr val="accent1"/>
                </a:solidFill>
                <a:cs typeface="+mn-ea"/>
                <a:sym typeface="+mn-lt"/>
              </a:rPr>
              <a:t>网络设备是否可达的调试手段：</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远程设备是否可达；</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与远程主机通信的来回旅程（</a:t>
            </a:r>
            <a:r>
              <a:rPr lang="en-US" altLang="zh-CN" sz="2100" dirty="0">
                <a:solidFill>
                  <a:schemeClr val="accent1"/>
                </a:solidFill>
                <a:cs typeface="+mn-ea"/>
                <a:sym typeface="+mn-lt"/>
              </a:rPr>
              <a:t>round-trip</a:t>
            </a:r>
            <a:r>
              <a:rPr lang="zh-CN" altLang="en-US" sz="2100" dirty="0">
                <a:solidFill>
                  <a:schemeClr val="accent1"/>
                </a:solidFill>
                <a:cs typeface="+mn-ea"/>
                <a:sym typeface="+mn-lt"/>
              </a:rPr>
              <a:t>）的延迟；</a:t>
            </a:r>
          </a:p>
          <a:p>
            <a:pPr marL="538163" lvl="1">
              <a:spcBef>
                <a:spcPct val="0"/>
              </a:spcBef>
              <a:buFont typeface="Wingdings" panose="05000000000000000000" pitchFamily="2" charset="2"/>
              <a:buChar char="Ø"/>
            </a:pPr>
            <a:r>
              <a:rPr lang="zh-CN" altLang="en-US" sz="2100" dirty="0">
                <a:solidFill>
                  <a:schemeClr val="accent1"/>
                </a:solidFill>
                <a:cs typeface="+mn-ea"/>
                <a:sym typeface="+mn-lt"/>
              </a:rPr>
              <a:t>报文包的丢失情况。</a:t>
            </a:r>
            <a:endParaRPr lang="en-US" altLang="zh-CN" sz="2100" dirty="0">
              <a:solidFill>
                <a:schemeClr val="accent1"/>
              </a:solidFill>
              <a:cs typeface="+mn-ea"/>
              <a:sym typeface="+mn-lt"/>
            </a:endParaRP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ping</a:t>
            </a:r>
            <a:r>
              <a:rPr lang="zh-CN" altLang="en-US" sz="2400" dirty="0">
                <a:solidFill>
                  <a:schemeClr val="accent1"/>
                </a:solidFill>
                <a:cs typeface="+mn-ea"/>
                <a:sym typeface="+mn-lt"/>
              </a:rPr>
              <a:t>程序利用了</a:t>
            </a:r>
            <a:r>
              <a:rPr lang="en-US" altLang="zh-CN" sz="2400" dirty="0">
                <a:solidFill>
                  <a:schemeClr val="accent1"/>
                </a:solidFill>
                <a:cs typeface="+mn-ea"/>
                <a:sym typeface="+mn-lt"/>
              </a:rPr>
              <a:t>ICMP</a:t>
            </a:r>
            <a:r>
              <a:rPr lang="zh-CN" altLang="en-US" sz="2400" dirty="0">
                <a:solidFill>
                  <a:schemeClr val="accent1"/>
                </a:solidFill>
                <a:cs typeface="+mn-ea"/>
                <a:sym typeface="+mn-lt"/>
              </a:rPr>
              <a:t>协议类型</a:t>
            </a:r>
            <a:r>
              <a:rPr lang="en-US" altLang="zh-CN" sz="2400" dirty="0">
                <a:solidFill>
                  <a:schemeClr val="accent1"/>
                </a:solidFill>
                <a:cs typeface="+mn-ea"/>
                <a:sym typeface="+mn-lt"/>
              </a:rPr>
              <a:t>8</a:t>
            </a:r>
            <a:r>
              <a:rPr lang="zh-CN" altLang="en-US" sz="2400" dirty="0">
                <a:solidFill>
                  <a:schemeClr val="accent1"/>
                </a:solidFill>
                <a:cs typeface="+mn-ea"/>
                <a:sym typeface="+mn-lt"/>
              </a:rPr>
              <a:t>的回显请求和类型</a:t>
            </a:r>
            <a:r>
              <a:rPr lang="en-US" altLang="zh-CN" sz="2400" dirty="0">
                <a:solidFill>
                  <a:schemeClr val="accent1"/>
                </a:solidFill>
                <a:cs typeface="+mn-ea"/>
                <a:sym typeface="+mn-lt"/>
              </a:rPr>
              <a:t>0</a:t>
            </a:r>
            <a:r>
              <a:rPr lang="zh-CN" altLang="en-US" sz="2400" dirty="0">
                <a:solidFill>
                  <a:schemeClr val="accent1"/>
                </a:solidFill>
                <a:cs typeface="+mn-ea"/>
                <a:sym typeface="+mn-lt"/>
              </a:rPr>
              <a:t>的回显应答完成。</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546C8CC6-A033-C9D3-E88A-42BE5DB03771}"/>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732C5DF6-4BB8-C106-4B89-5BAE76AC965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4C371C3C-3FEA-7007-02C1-AF615299358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143</a:t>
            </a:fld>
            <a:endParaRPr lang="en-US">
              <a:cs typeface="+mn-ea"/>
              <a:sym typeface="+mn-lt"/>
            </a:endParaRPr>
          </a:p>
        </p:txBody>
      </p:sp>
      <p:pic>
        <p:nvPicPr>
          <p:cNvPr id="11" name="图片 10">
            <a:extLst>
              <a:ext uri="{FF2B5EF4-FFF2-40B4-BE49-F238E27FC236}">
                <a16:creationId xmlns:a16="http://schemas.microsoft.com/office/drawing/2014/main" id="{7CE7D925-815A-1B6F-C511-B14198062977}"/>
              </a:ext>
            </a:extLst>
          </p:cNvPr>
          <p:cNvPicPr>
            <a:picLocks noChangeAspect="1"/>
          </p:cNvPicPr>
          <p:nvPr/>
        </p:nvPicPr>
        <p:blipFill>
          <a:blip r:embed="rId3"/>
          <a:stretch>
            <a:fillRect/>
          </a:stretch>
        </p:blipFill>
        <p:spPr>
          <a:xfrm>
            <a:off x="2647773" y="3987685"/>
            <a:ext cx="6896454" cy="2248016"/>
          </a:xfrm>
          <a:prstGeom prst="rect">
            <a:avLst/>
          </a:prstGeom>
        </p:spPr>
      </p:pic>
      <p:sp>
        <p:nvSpPr>
          <p:cNvPr id="13" name="文本框 12">
            <a:extLst>
              <a:ext uri="{FF2B5EF4-FFF2-40B4-BE49-F238E27FC236}">
                <a16:creationId xmlns:a16="http://schemas.microsoft.com/office/drawing/2014/main" id="{8D952ABE-89DC-ECCB-0867-9B0B04A92438}"/>
              </a:ext>
            </a:extLst>
          </p:cNvPr>
          <p:cNvSpPr txBox="1"/>
          <p:nvPr/>
        </p:nvSpPr>
        <p:spPr>
          <a:xfrm>
            <a:off x="4567891" y="3585882"/>
            <a:ext cx="3043517" cy="396134"/>
          </a:xfrm>
          <a:prstGeom prst="rect">
            <a:avLst/>
          </a:prstGeom>
          <a:noFill/>
        </p:spPr>
        <p:txBody>
          <a:bodyPr wrap="square">
            <a:spAutoFit/>
          </a:bodyPr>
          <a:lstStyle/>
          <a:p>
            <a:pPr algn="ctr">
              <a:lnSpc>
                <a:spcPct val="120000"/>
              </a:lnSpc>
            </a:pPr>
            <a:r>
              <a:rPr lang="zh-CN" altLang="en-US" dirty="0">
                <a:cs typeface="+mn-ea"/>
                <a:sym typeface="+mn-lt"/>
              </a:rPr>
              <a:t>测试网络连通性的</a:t>
            </a:r>
            <a:r>
              <a:rPr lang="en-US" altLang="zh-CN" dirty="0">
                <a:cs typeface="+mn-ea"/>
                <a:sym typeface="+mn-lt"/>
              </a:rPr>
              <a:t>ping</a:t>
            </a:r>
            <a:r>
              <a:rPr lang="zh-CN" altLang="en-US" dirty="0">
                <a:cs typeface="+mn-ea"/>
                <a:sym typeface="+mn-lt"/>
              </a:rPr>
              <a:t>程序</a:t>
            </a:r>
          </a:p>
        </p:txBody>
      </p:sp>
    </p:spTree>
    <p:custDataLst>
      <p:tags r:id="rId1"/>
    </p:custDataLst>
    <p:extLst>
      <p:ext uri="{BB962C8B-B14F-4D97-AF65-F5344CB8AC3E}">
        <p14:creationId xmlns:p14="http://schemas.microsoft.com/office/powerpoint/2010/main" val="181550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ICMP</a:t>
            </a:r>
            <a:r>
              <a:rPr lang="zh-CN" altLang="en-US" sz="3200" dirty="0">
                <a:latin typeface="+mn-lt"/>
                <a:ea typeface="+mn-ea"/>
                <a:cs typeface="+mn-ea"/>
                <a:sym typeface="+mn-lt"/>
              </a:rPr>
              <a:t>的典型应用 </a:t>
            </a:r>
            <a:r>
              <a:rPr lang="en-US" altLang="zh-CN" sz="3200" dirty="0">
                <a:latin typeface="+mn-lt"/>
                <a:ea typeface="+mn-ea"/>
                <a:cs typeface="+mn-ea"/>
                <a:sym typeface="+mn-lt"/>
              </a:rPr>
              <a:t>– tracert</a:t>
            </a:r>
            <a:r>
              <a:rPr lang="zh-CN" altLang="en-US" sz="3200" dirty="0">
                <a:latin typeface="+mn-lt"/>
                <a:ea typeface="+mn-ea"/>
                <a:cs typeface="+mn-ea"/>
                <a:sym typeface="+mn-lt"/>
              </a:rPr>
              <a:t>程序</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1"/>
            <a:ext cx="10858500" cy="1579996"/>
          </a:xfrm>
        </p:spPr>
        <p:txBody>
          <a:bodyPr vert="horz" lIns="91440" tIns="45720" rIns="91440" bIns="45720" rtlCol="0">
            <a:normAutofit fontScale="92500" lnSpcReduction="1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Tracert</a:t>
            </a:r>
            <a:r>
              <a:rPr lang="zh-CN" altLang="en-US" sz="2400" dirty="0">
                <a:solidFill>
                  <a:schemeClr val="accent1"/>
                </a:solidFill>
                <a:cs typeface="+mn-ea"/>
                <a:sym typeface="+mn-lt"/>
              </a:rPr>
              <a:t>程序主要用于查看数据包从源端到目的端的路径信息，从而检查网络连接是否可用。当网络出现故障时，用户可以使用该命令定位故障点。</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Tracert</a:t>
            </a:r>
            <a:r>
              <a:rPr lang="zh-CN" altLang="en-US" sz="2400" dirty="0">
                <a:solidFill>
                  <a:schemeClr val="accent1"/>
                </a:solidFill>
                <a:cs typeface="+mn-ea"/>
                <a:sym typeface="+mn-lt"/>
              </a:rPr>
              <a:t>利用</a:t>
            </a:r>
            <a:r>
              <a:rPr lang="en-US" altLang="zh-CN" sz="2400" dirty="0">
                <a:solidFill>
                  <a:schemeClr val="accent1"/>
                </a:solidFill>
                <a:cs typeface="+mn-ea"/>
                <a:sym typeface="+mn-lt"/>
              </a:rPr>
              <a:t>ICMP</a:t>
            </a:r>
            <a:r>
              <a:rPr lang="zh-CN" altLang="en-US" sz="2400" dirty="0">
                <a:solidFill>
                  <a:schemeClr val="accent1"/>
                </a:solidFill>
                <a:cs typeface="+mn-ea"/>
                <a:sym typeface="+mn-lt"/>
              </a:rPr>
              <a:t>超时信息和目的不可达信息来确定从一个主机到网络上其他主机的路由，并显示</a:t>
            </a:r>
            <a:r>
              <a:rPr lang="en-US" altLang="zh-CN" sz="2400" dirty="0">
                <a:solidFill>
                  <a:schemeClr val="accent1"/>
                </a:solidFill>
                <a:cs typeface="+mn-ea"/>
                <a:sym typeface="+mn-lt"/>
              </a:rPr>
              <a:t>IP</a:t>
            </a:r>
            <a:r>
              <a:rPr lang="zh-CN" altLang="en-US" sz="2400" dirty="0">
                <a:solidFill>
                  <a:schemeClr val="accent1"/>
                </a:solidFill>
                <a:cs typeface="+mn-ea"/>
                <a:sym typeface="+mn-lt"/>
              </a:rPr>
              <a:t>网络中每一跳的延迟。</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477E183E-CB1A-32B9-A3EB-F689970065E4}"/>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33CAF016-2F45-73D2-223C-31DEF22A092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A4CC41D4-5FE7-0650-58F0-B5440FD9F35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144</a:t>
            </a:fld>
            <a:endParaRPr lang="en-US">
              <a:cs typeface="+mn-ea"/>
              <a:sym typeface="+mn-lt"/>
            </a:endParaRPr>
          </a:p>
        </p:txBody>
      </p:sp>
      <p:pic>
        <p:nvPicPr>
          <p:cNvPr id="9" name="图片 8">
            <a:extLst>
              <a:ext uri="{FF2B5EF4-FFF2-40B4-BE49-F238E27FC236}">
                <a16:creationId xmlns:a16="http://schemas.microsoft.com/office/drawing/2014/main" id="{3F44FA40-AE6E-A6DD-075C-0A0CAC1BCAD4}"/>
              </a:ext>
            </a:extLst>
          </p:cNvPr>
          <p:cNvPicPr>
            <a:picLocks noChangeAspect="1"/>
          </p:cNvPicPr>
          <p:nvPr/>
        </p:nvPicPr>
        <p:blipFill>
          <a:blip r:embed="rId3"/>
          <a:stretch>
            <a:fillRect/>
          </a:stretch>
        </p:blipFill>
        <p:spPr>
          <a:xfrm>
            <a:off x="486664" y="3244424"/>
            <a:ext cx="5346975" cy="2991004"/>
          </a:xfrm>
          <a:prstGeom prst="rect">
            <a:avLst/>
          </a:prstGeom>
        </p:spPr>
      </p:pic>
      <p:pic>
        <p:nvPicPr>
          <p:cNvPr id="10" name="图形 9">
            <a:extLst>
              <a:ext uri="{FF2B5EF4-FFF2-40B4-BE49-F238E27FC236}">
                <a16:creationId xmlns:a16="http://schemas.microsoft.com/office/drawing/2014/main" id="{20271E82-1D37-4FA9-986A-5CF1D160E1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0838" y="3177334"/>
            <a:ext cx="575629" cy="575629"/>
          </a:xfrm>
          <a:prstGeom prst="rect">
            <a:avLst/>
          </a:prstGeom>
        </p:spPr>
      </p:pic>
      <p:pic>
        <p:nvPicPr>
          <p:cNvPr id="11" name="图形 10">
            <a:extLst>
              <a:ext uri="{FF2B5EF4-FFF2-40B4-BE49-F238E27FC236}">
                <a16:creationId xmlns:a16="http://schemas.microsoft.com/office/drawing/2014/main" id="{B2E2E5FA-11E4-46A8-BA01-2FE4B867A1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3484" y="3210913"/>
            <a:ext cx="671568" cy="508473"/>
          </a:xfrm>
          <a:prstGeom prst="rect">
            <a:avLst/>
          </a:prstGeom>
        </p:spPr>
      </p:pic>
      <p:pic>
        <p:nvPicPr>
          <p:cNvPr id="12" name="图形 11">
            <a:extLst>
              <a:ext uri="{FF2B5EF4-FFF2-40B4-BE49-F238E27FC236}">
                <a16:creationId xmlns:a16="http://schemas.microsoft.com/office/drawing/2014/main" id="{49327AAD-97FD-4AFC-AA3F-31581181E8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2253" y="3177334"/>
            <a:ext cx="575629" cy="575629"/>
          </a:xfrm>
          <a:prstGeom prst="rect">
            <a:avLst/>
          </a:prstGeom>
        </p:spPr>
      </p:pic>
      <p:pic>
        <p:nvPicPr>
          <p:cNvPr id="13" name="图形 12">
            <a:extLst>
              <a:ext uri="{FF2B5EF4-FFF2-40B4-BE49-F238E27FC236}">
                <a16:creationId xmlns:a16="http://schemas.microsoft.com/office/drawing/2014/main" id="{0E9702B6-D3FD-4264-853C-AA531094B0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73668" y="3177334"/>
            <a:ext cx="575629" cy="575629"/>
          </a:xfrm>
          <a:prstGeom prst="rect">
            <a:avLst/>
          </a:prstGeom>
        </p:spPr>
      </p:pic>
      <p:pic>
        <p:nvPicPr>
          <p:cNvPr id="14" name="图形 13">
            <a:extLst>
              <a:ext uri="{FF2B5EF4-FFF2-40B4-BE49-F238E27FC236}">
                <a16:creationId xmlns:a16="http://schemas.microsoft.com/office/drawing/2014/main" id="{83278F48-2010-47E6-86AE-4A0D625B93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75083" y="3210913"/>
            <a:ext cx="671568" cy="508473"/>
          </a:xfrm>
          <a:prstGeom prst="rect">
            <a:avLst/>
          </a:prstGeom>
        </p:spPr>
      </p:pic>
      <p:cxnSp>
        <p:nvCxnSpPr>
          <p:cNvPr id="16" name="直接连接符 15">
            <a:extLst>
              <a:ext uri="{FF2B5EF4-FFF2-40B4-BE49-F238E27FC236}">
                <a16:creationId xmlns:a16="http://schemas.microsoft.com/office/drawing/2014/main" id="{5D234C29-3131-43FC-A6EB-10A6AFAC0BA7}"/>
              </a:ext>
            </a:extLst>
          </p:cNvPr>
          <p:cNvCxnSpPr>
            <a:stCxn id="11" idx="3"/>
            <a:endCxn id="10" idx="1"/>
          </p:cNvCxnSpPr>
          <p:nvPr/>
        </p:nvCxnSpPr>
        <p:spPr>
          <a:xfrm flipV="1">
            <a:off x="6745052" y="3465149"/>
            <a:ext cx="725786"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83B95D8-9C02-427B-B6FB-C6901F5E163E}"/>
              </a:ext>
            </a:extLst>
          </p:cNvPr>
          <p:cNvCxnSpPr>
            <a:stCxn id="10" idx="3"/>
            <a:endCxn id="12" idx="1"/>
          </p:cNvCxnSpPr>
          <p:nvPr/>
        </p:nvCxnSpPr>
        <p:spPr>
          <a:xfrm>
            <a:off x="8046467" y="3465149"/>
            <a:ext cx="7257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4A6B8E4-B563-47BD-A8A3-4E765D293AF2}"/>
              </a:ext>
            </a:extLst>
          </p:cNvPr>
          <p:cNvCxnSpPr>
            <a:stCxn id="12" idx="3"/>
            <a:endCxn id="13" idx="1"/>
          </p:cNvCxnSpPr>
          <p:nvPr/>
        </p:nvCxnSpPr>
        <p:spPr>
          <a:xfrm>
            <a:off x="9347882" y="3465149"/>
            <a:ext cx="7257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804694C-1FB2-4B00-997F-E5EDA18ABB13}"/>
              </a:ext>
            </a:extLst>
          </p:cNvPr>
          <p:cNvCxnSpPr>
            <a:stCxn id="13" idx="3"/>
            <a:endCxn id="14" idx="1"/>
          </p:cNvCxnSpPr>
          <p:nvPr/>
        </p:nvCxnSpPr>
        <p:spPr>
          <a:xfrm>
            <a:off x="10649297" y="3465149"/>
            <a:ext cx="725786"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C8388EF-C0C5-4F18-8656-3CFAE0D9AD4E}"/>
              </a:ext>
            </a:extLst>
          </p:cNvPr>
          <p:cNvCxnSpPr>
            <a:cxnSpLocks/>
            <a:stCxn id="11" idx="2"/>
          </p:cNvCxnSpPr>
          <p:nvPr/>
        </p:nvCxnSpPr>
        <p:spPr>
          <a:xfrm>
            <a:off x="6409268" y="3719386"/>
            <a:ext cx="0" cy="2566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C3C62CD-30D4-4444-B42B-771A9644233C}"/>
              </a:ext>
            </a:extLst>
          </p:cNvPr>
          <p:cNvCxnSpPr>
            <a:cxnSpLocks/>
          </p:cNvCxnSpPr>
          <p:nvPr/>
        </p:nvCxnSpPr>
        <p:spPr>
          <a:xfrm>
            <a:off x="7758653" y="3782459"/>
            <a:ext cx="0" cy="570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6443480-8211-4BF1-91F6-1A13B8231263}"/>
              </a:ext>
            </a:extLst>
          </p:cNvPr>
          <p:cNvCxnSpPr>
            <a:cxnSpLocks/>
            <a:stCxn id="12" idx="2"/>
          </p:cNvCxnSpPr>
          <p:nvPr/>
        </p:nvCxnSpPr>
        <p:spPr>
          <a:xfrm>
            <a:off x="9060068" y="3752963"/>
            <a:ext cx="0" cy="1277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AB69BCC-78F2-4AA0-A5FD-4DF616D251CE}"/>
              </a:ext>
            </a:extLst>
          </p:cNvPr>
          <p:cNvCxnSpPr>
            <a:cxnSpLocks/>
            <a:stCxn id="13" idx="2"/>
          </p:cNvCxnSpPr>
          <p:nvPr/>
        </p:nvCxnSpPr>
        <p:spPr>
          <a:xfrm>
            <a:off x="10361483" y="3752963"/>
            <a:ext cx="0" cy="1922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034BF6B-BF5E-43F3-9C6D-A1B281484B6A}"/>
              </a:ext>
            </a:extLst>
          </p:cNvPr>
          <p:cNvCxnSpPr>
            <a:cxnSpLocks/>
            <a:stCxn id="14" idx="2"/>
          </p:cNvCxnSpPr>
          <p:nvPr/>
        </p:nvCxnSpPr>
        <p:spPr>
          <a:xfrm>
            <a:off x="11710867" y="3719386"/>
            <a:ext cx="0" cy="2566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8050EE3-FCC6-465B-A34D-A8D11247F2F7}"/>
              </a:ext>
            </a:extLst>
          </p:cNvPr>
          <p:cNvCxnSpPr/>
          <p:nvPr/>
        </p:nvCxnSpPr>
        <p:spPr>
          <a:xfrm>
            <a:off x="6409268" y="4046993"/>
            <a:ext cx="135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EAA5478-099C-4405-A363-2584820AE9D3}"/>
              </a:ext>
            </a:extLst>
          </p:cNvPr>
          <p:cNvCxnSpPr/>
          <p:nvPr/>
        </p:nvCxnSpPr>
        <p:spPr>
          <a:xfrm flipH="1">
            <a:off x="6409268" y="4352798"/>
            <a:ext cx="1349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6AF77534-7A74-4398-AE76-DF34F738133E}"/>
              </a:ext>
            </a:extLst>
          </p:cNvPr>
          <p:cNvCxnSpPr/>
          <p:nvPr/>
        </p:nvCxnSpPr>
        <p:spPr>
          <a:xfrm>
            <a:off x="6409268" y="4715978"/>
            <a:ext cx="2650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7E4C6DF-7FCC-4A56-A4FA-79AB071BD89F}"/>
              </a:ext>
            </a:extLst>
          </p:cNvPr>
          <p:cNvCxnSpPr/>
          <p:nvPr/>
        </p:nvCxnSpPr>
        <p:spPr>
          <a:xfrm flipH="1">
            <a:off x="6409268" y="5030597"/>
            <a:ext cx="2650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1B74412-934B-4564-BCD5-5BE2258B6B58}"/>
              </a:ext>
            </a:extLst>
          </p:cNvPr>
          <p:cNvCxnSpPr/>
          <p:nvPr/>
        </p:nvCxnSpPr>
        <p:spPr>
          <a:xfrm>
            <a:off x="6409268" y="5342710"/>
            <a:ext cx="3952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8BED96EB-FE6D-41D3-A432-7AD239DC8CB7}"/>
              </a:ext>
            </a:extLst>
          </p:cNvPr>
          <p:cNvCxnSpPr/>
          <p:nvPr/>
        </p:nvCxnSpPr>
        <p:spPr>
          <a:xfrm flipH="1">
            <a:off x="6409268" y="5643285"/>
            <a:ext cx="3952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BE596FB-4C1C-4DE8-926E-48B169582A17}"/>
              </a:ext>
            </a:extLst>
          </p:cNvPr>
          <p:cNvCxnSpPr/>
          <p:nvPr/>
        </p:nvCxnSpPr>
        <p:spPr>
          <a:xfrm>
            <a:off x="6409268" y="6013268"/>
            <a:ext cx="5301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07E935F-3F0A-4E79-BAAC-F134A2A70EF7}"/>
              </a:ext>
            </a:extLst>
          </p:cNvPr>
          <p:cNvCxnSpPr/>
          <p:nvPr/>
        </p:nvCxnSpPr>
        <p:spPr>
          <a:xfrm flipH="1">
            <a:off x="6409268" y="6285622"/>
            <a:ext cx="5301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8AB836C5-D2EA-4DBB-98D4-515156E3A158}"/>
              </a:ext>
            </a:extLst>
          </p:cNvPr>
          <p:cNvSpPr txBox="1"/>
          <p:nvPr/>
        </p:nvSpPr>
        <p:spPr>
          <a:xfrm>
            <a:off x="7050563" y="4707603"/>
            <a:ext cx="1518364" cy="362343"/>
          </a:xfrm>
          <a:prstGeom prst="rect">
            <a:avLst/>
          </a:prstGeom>
          <a:noFill/>
        </p:spPr>
        <p:txBody>
          <a:bodyPr wrap="none" rtlCol="0">
            <a:spAutoFit/>
          </a:bodyPr>
          <a:lstStyle/>
          <a:p>
            <a:pPr>
              <a:lnSpc>
                <a:spcPct val="120000"/>
              </a:lnSpc>
            </a:pPr>
            <a:r>
              <a:rPr lang="en-US" altLang="zh-CN" sz="1600" dirty="0">
                <a:cs typeface="+mn-ea"/>
                <a:sym typeface="+mn-lt"/>
              </a:rPr>
              <a:t>ICMP</a:t>
            </a:r>
            <a:r>
              <a:rPr lang="zh-CN" altLang="en-US" sz="1600" dirty="0">
                <a:cs typeface="+mn-ea"/>
                <a:sym typeface="+mn-lt"/>
              </a:rPr>
              <a:t>报文超时</a:t>
            </a:r>
          </a:p>
        </p:txBody>
      </p:sp>
      <p:sp>
        <p:nvSpPr>
          <p:cNvPr id="54" name="文本框 53">
            <a:extLst>
              <a:ext uri="{FF2B5EF4-FFF2-40B4-BE49-F238E27FC236}">
                <a16:creationId xmlns:a16="http://schemas.microsoft.com/office/drawing/2014/main" id="{25307C92-787C-42EB-9D6B-0FAB7576FA55}"/>
              </a:ext>
            </a:extLst>
          </p:cNvPr>
          <p:cNvSpPr txBox="1"/>
          <p:nvPr/>
        </p:nvSpPr>
        <p:spPr>
          <a:xfrm>
            <a:off x="6620427" y="3779639"/>
            <a:ext cx="782587" cy="360612"/>
          </a:xfrm>
          <a:prstGeom prst="rect">
            <a:avLst/>
          </a:prstGeom>
          <a:noFill/>
        </p:spPr>
        <p:txBody>
          <a:bodyPr wrap="none" rtlCol="0">
            <a:spAutoFit/>
          </a:bodyPr>
          <a:lstStyle/>
          <a:p>
            <a:pPr>
              <a:lnSpc>
                <a:spcPct val="120000"/>
              </a:lnSpc>
            </a:pPr>
            <a:r>
              <a:rPr lang="en-US" altLang="zh-CN" sz="1600" dirty="0">
                <a:cs typeface="+mn-ea"/>
                <a:sym typeface="+mn-lt"/>
              </a:rPr>
              <a:t>TTL=1</a:t>
            </a:r>
            <a:endParaRPr lang="zh-CN" altLang="en-US" sz="1600" dirty="0">
              <a:cs typeface="+mn-ea"/>
              <a:sym typeface="+mn-lt"/>
            </a:endParaRPr>
          </a:p>
        </p:txBody>
      </p:sp>
      <p:sp>
        <p:nvSpPr>
          <p:cNvPr id="55" name="文本框 54">
            <a:extLst>
              <a:ext uri="{FF2B5EF4-FFF2-40B4-BE49-F238E27FC236}">
                <a16:creationId xmlns:a16="http://schemas.microsoft.com/office/drawing/2014/main" id="{B2F5EE95-E7ED-4869-BCE1-CE598AC9EE4F}"/>
              </a:ext>
            </a:extLst>
          </p:cNvPr>
          <p:cNvSpPr txBox="1"/>
          <p:nvPr/>
        </p:nvSpPr>
        <p:spPr>
          <a:xfrm>
            <a:off x="6348763" y="4052373"/>
            <a:ext cx="1518364" cy="362343"/>
          </a:xfrm>
          <a:prstGeom prst="rect">
            <a:avLst/>
          </a:prstGeom>
          <a:noFill/>
        </p:spPr>
        <p:txBody>
          <a:bodyPr wrap="none" rtlCol="0">
            <a:spAutoFit/>
          </a:bodyPr>
          <a:lstStyle/>
          <a:p>
            <a:pPr>
              <a:lnSpc>
                <a:spcPct val="120000"/>
              </a:lnSpc>
            </a:pPr>
            <a:r>
              <a:rPr lang="en-US" altLang="zh-CN" sz="1600" dirty="0">
                <a:cs typeface="+mn-ea"/>
                <a:sym typeface="+mn-lt"/>
              </a:rPr>
              <a:t>ICMP</a:t>
            </a:r>
            <a:r>
              <a:rPr lang="zh-CN" altLang="en-US" sz="1600" dirty="0">
                <a:cs typeface="+mn-ea"/>
                <a:sym typeface="+mn-lt"/>
              </a:rPr>
              <a:t>报文超时</a:t>
            </a:r>
          </a:p>
        </p:txBody>
      </p:sp>
      <p:sp>
        <p:nvSpPr>
          <p:cNvPr id="57" name="文本框 56">
            <a:extLst>
              <a:ext uri="{FF2B5EF4-FFF2-40B4-BE49-F238E27FC236}">
                <a16:creationId xmlns:a16="http://schemas.microsoft.com/office/drawing/2014/main" id="{02C842B2-B9E4-4A6F-BB43-F5A66B2C43AA}"/>
              </a:ext>
            </a:extLst>
          </p:cNvPr>
          <p:cNvSpPr txBox="1"/>
          <p:nvPr/>
        </p:nvSpPr>
        <p:spPr>
          <a:xfrm>
            <a:off x="7418452" y="4395586"/>
            <a:ext cx="782587" cy="360612"/>
          </a:xfrm>
          <a:prstGeom prst="rect">
            <a:avLst/>
          </a:prstGeom>
          <a:noFill/>
        </p:spPr>
        <p:txBody>
          <a:bodyPr wrap="none" rtlCol="0">
            <a:spAutoFit/>
          </a:bodyPr>
          <a:lstStyle/>
          <a:p>
            <a:pPr>
              <a:lnSpc>
                <a:spcPct val="120000"/>
              </a:lnSpc>
            </a:pPr>
            <a:r>
              <a:rPr lang="en-US" altLang="zh-CN" sz="1600" dirty="0">
                <a:cs typeface="+mn-ea"/>
                <a:sym typeface="+mn-lt"/>
              </a:rPr>
              <a:t>TTL=2</a:t>
            </a:r>
            <a:endParaRPr lang="zh-CN" altLang="en-US" sz="1600" dirty="0">
              <a:cs typeface="+mn-ea"/>
              <a:sym typeface="+mn-lt"/>
            </a:endParaRPr>
          </a:p>
        </p:txBody>
      </p:sp>
      <p:sp>
        <p:nvSpPr>
          <p:cNvPr id="60" name="文本框 59">
            <a:extLst>
              <a:ext uri="{FF2B5EF4-FFF2-40B4-BE49-F238E27FC236}">
                <a16:creationId xmlns:a16="http://schemas.microsoft.com/office/drawing/2014/main" id="{3D7B2C12-A45A-42E0-96D9-45B15DEBB74C}"/>
              </a:ext>
            </a:extLst>
          </p:cNvPr>
          <p:cNvSpPr txBox="1"/>
          <p:nvPr/>
        </p:nvSpPr>
        <p:spPr>
          <a:xfrm>
            <a:off x="8277480" y="5045281"/>
            <a:ext cx="782587" cy="360612"/>
          </a:xfrm>
          <a:prstGeom prst="rect">
            <a:avLst/>
          </a:prstGeom>
          <a:noFill/>
        </p:spPr>
        <p:txBody>
          <a:bodyPr wrap="none" rtlCol="0">
            <a:spAutoFit/>
          </a:bodyPr>
          <a:lstStyle/>
          <a:p>
            <a:pPr>
              <a:lnSpc>
                <a:spcPct val="120000"/>
              </a:lnSpc>
            </a:pPr>
            <a:r>
              <a:rPr lang="en-US" altLang="zh-CN" sz="1600" dirty="0">
                <a:cs typeface="+mn-ea"/>
                <a:sym typeface="+mn-lt"/>
              </a:rPr>
              <a:t>TTL=3</a:t>
            </a:r>
            <a:endParaRPr lang="zh-CN" altLang="en-US" sz="1600" dirty="0">
              <a:cs typeface="+mn-ea"/>
              <a:sym typeface="+mn-lt"/>
            </a:endParaRPr>
          </a:p>
        </p:txBody>
      </p:sp>
      <p:sp>
        <p:nvSpPr>
          <p:cNvPr id="62" name="文本框 61">
            <a:extLst>
              <a:ext uri="{FF2B5EF4-FFF2-40B4-BE49-F238E27FC236}">
                <a16:creationId xmlns:a16="http://schemas.microsoft.com/office/drawing/2014/main" id="{2D06D6E4-13DA-42BA-BE6B-146186159A28}"/>
              </a:ext>
            </a:extLst>
          </p:cNvPr>
          <p:cNvSpPr txBox="1"/>
          <p:nvPr/>
        </p:nvSpPr>
        <p:spPr>
          <a:xfrm>
            <a:off x="8008679" y="5341834"/>
            <a:ext cx="1518364" cy="362343"/>
          </a:xfrm>
          <a:prstGeom prst="rect">
            <a:avLst/>
          </a:prstGeom>
          <a:noFill/>
        </p:spPr>
        <p:txBody>
          <a:bodyPr wrap="none" rtlCol="0">
            <a:spAutoFit/>
          </a:bodyPr>
          <a:lstStyle/>
          <a:p>
            <a:pPr>
              <a:lnSpc>
                <a:spcPct val="120000"/>
              </a:lnSpc>
            </a:pPr>
            <a:r>
              <a:rPr lang="en-US" altLang="zh-CN" sz="1600" dirty="0">
                <a:cs typeface="+mn-ea"/>
                <a:sym typeface="+mn-lt"/>
              </a:rPr>
              <a:t>ICMP</a:t>
            </a:r>
            <a:r>
              <a:rPr lang="zh-CN" altLang="en-US" sz="1600" dirty="0">
                <a:cs typeface="+mn-ea"/>
                <a:sym typeface="+mn-lt"/>
              </a:rPr>
              <a:t>报文超时</a:t>
            </a:r>
          </a:p>
        </p:txBody>
      </p:sp>
      <p:sp>
        <p:nvSpPr>
          <p:cNvPr id="63" name="文本框 62">
            <a:extLst>
              <a:ext uri="{FF2B5EF4-FFF2-40B4-BE49-F238E27FC236}">
                <a16:creationId xmlns:a16="http://schemas.microsoft.com/office/drawing/2014/main" id="{A95AE615-99B5-4397-B7DE-26228E376D12}"/>
              </a:ext>
            </a:extLst>
          </p:cNvPr>
          <p:cNvSpPr txBox="1"/>
          <p:nvPr/>
        </p:nvSpPr>
        <p:spPr>
          <a:xfrm>
            <a:off x="8956588" y="5728681"/>
            <a:ext cx="782587" cy="360612"/>
          </a:xfrm>
          <a:prstGeom prst="rect">
            <a:avLst/>
          </a:prstGeom>
          <a:noFill/>
        </p:spPr>
        <p:txBody>
          <a:bodyPr wrap="none" rtlCol="0">
            <a:spAutoFit/>
          </a:bodyPr>
          <a:lstStyle/>
          <a:p>
            <a:pPr>
              <a:lnSpc>
                <a:spcPct val="120000"/>
              </a:lnSpc>
            </a:pPr>
            <a:r>
              <a:rPr lang="en-US" altLang="zh-CN" sz="1600" dirty="0">
                <a:cs typeface="+mn-ea"/>
                <a:sym typeface="+mn-lt"/>
              </a:rPr>
              <a:t>TTL=4</a:t>
            </a:r>
            <a:endParaRPr lang="zh-CN" altLang="en-US" sz="1600" dirty="0">
              <a:cs typeface="+mn-ea"/>
              <a:sym typeface="+mn-lt"/>
            </a:endParaRPr>
          </a:p>
        </p:txBody>
      </p:sp>
      <p:sp>
        <p:nvSpPr>
          <p:cNvPr id="66" name="文本框 65">
            <a:extLst>
              <a:ext uri="{FF2B5EF4-FFF2-40B4-BE49-F238E27FC236}">
                <a16:creationId xmlns:a16="http://schemas.microsoft.com/office/drawing/2014/main" id="{79EA3676-B5C5-46C0-B714-B3981F04ED39}"/>
              </a:ext>
            </a:extLst>
          </p:cNvPr>
          <p:cNvSpPr txBox="1"/>
          <p:nvPr/>
        </p:nvSpPr>
        <p:spPr>
          <a:xfrm>
            <a:off x="8845179" y="6007152"/>
            <a:ext cx="1005403" cy="362343"/>
          </a:xfrm>
          <a:prstGeom prst="rect">
            <a:avLst/>
          </a:prstGeom>
          <a:noFill/>
        </p:spPr>
        <p:txBody>
          <a:bodyPr wrap="none" rtlCol="0">
            <a:spAutoFit/>
          </a:bodyPr>
          <a:lstStyle/>
          <a:p>
            <a:pPr>
              <a:lnSpc>
                <a:spcPct val="120000"/>
              </a:lnSpc>
            </a:pPr>
            <a:r>
              <a:rPr lang="zh-CN" altLang="en-US" sz="1600" dirty="0">
                <a:cs typeface="+mn-ea"/>
                <a:sym typeface="+mn-lt"/>
              </a:rPr>
              <a:t>应答报文</a:t>
            </a:r>
          </a:p>
        </p:txBody>
      </p:sp>
      <p:sp>
        <p:nvSpPr>
          <p:cNvPr id="67" name="文本框 66">
            <a:extLst>
              <a:ext uri="{FF2B5EF4-FFF2-40B4-BE49-F238E27FC236}">
                <a16:creationId xmlns:a16="http://schemas.microsoft.com/office/drawing/2014/main" id="{B4FD583A-5EFC-4879-866A-95CB6F4C6355}"/>
              </a:ext>
            </a:extLst>
          </p:cNvPr>
          <p:cNvSpPr txBox="1"/>
          <p:nvPr/>
        </p:nvSpPr>
        <p:spPr>
          <a:xfrm>
            <a:off x="8144880" y="2774281"/>
            <a:ext cx="1830373" cy="396134"/>
          </a:xfrm>
          <a:prstGeom prst="rect">
            <a:avLst/>
          </a:prstGeom>
          <a:noFill/>
        </p:spPr>
        <p:txBody>
          <a:bodyPr wrap="none" rtlCol="0">
            <a:spAutoFit/>
          </a:bodyPr>
          <a:lstStyle/>
          <a:p>
            <a:pPr>
              <a:lnSpc>
                <a:spcPct val="120000"/>
              </a:lnSpc>
            </a:pPr>
            <a:r>
              <a:rPr lang="en-US" altLang="zh-CN" dirty="0">
                <a:cs typeface="+mn-ea"/>
                <a:sym typeface="+mn-lt"/>
              </a:rPr>
              <a:t>Tracert</a:t>
            </a:r>
            <a:r>
              <a:rPr lang="zh-CN" altLang="en-US" dirty="0">
                <a:cs typeface="+mn-ea"/>
                <a:sym typeface="+mn-lt"/>
              </a:rPr>
              <a:t>工作过程</a:t>
            </a:r>
          </a:p>
        </p:txBody>
      </p:sp>
    </p:spTree>
    <p:custDataLst>
      <p:tags r:id="rId1"/>
    </p:custDataLst>
    <p:extLst>
      <p:ext uri="{BB962C8B-B14F-4D97-AF65-F5344CB8AC3E}">
        <p14:creationId xmlns:p14="http://schemas.microsoft.com/office/powerpoint/2010/main" val="17703170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BFB97E5-E679-1C84-3586-733D46614207}"/>
              </a:ext>
            </a:extLst>
          </p:cNvPr>
          <p:cNvSpPr>
            <a:spLocks noGrp="1"/>
          </p:cNvSpPr>
          <p:nvPr>
            <p:ph type="sldNum" sz="quarter" idx="12"/>
          </p:nvPr>
        </p:nvSpPr>
        <p:spPr/>
        <p:txBody>
          <a:bodyPr/>
          <a:lstStyle/>
          <a:p>
            <a:fld id="{C8BB1146-E542-4D4E-B8E9-6919A11DDD48}" type="slidenum">
              <a:rPr lang="en-US" smtClean="0"/>
              <a:t>145</a:t>
            </a:fld>
            <a:endParaRPr lang="en-US"/>
          </a:p>
        </p:txBody>
      </p:sp>
      <p:sp>
        <p:nvSpPr>
          <p:cNvPr id="3" name="内容占位符 2">
            <a:extLst>
              <a:ext uri="{FF2B5EF4-FFF2-40B4-BE49-F238E27FC236}">
                <a16:creationId xmlns:a16="http://schemas.microsoft.com/office/drawing/2014/main" id="{ED1732F0-50F7-8947-81D6-CBBAE8232DE9}"/>
              </a:ext>
            </a:extLst>
          </p:cNvPr>
          <p:cNvSpPr>
            <a:spLocks noGrp="1"/>
          </p:cNvSpPr>
          <p:nvPr>
            <p:ph sz="quarter" idx="1"/>
          </p:nvPr>
        </p:nvSpPr>
        <p:spPr>
          <a:xfrm>
            <a:off x="3745078" y="1500188"/>
            <a:ext cx="7774922" cy="3404321"/>
          </a:xfrm>
        </p:spPr>
        <p:txBody>
          <a:bodyPr>
            <a:normAutofit/>
          </a:bodyPr>
          <a:lstStyle/>
          <a:p>
            <a:pPr>
              <a:lnSpc>
                <a:spcPct val="120000"/>
              </a:lnSpc>
            </a:pPr>
            <a:r>
              <a:rPr lang="zh-CN" altLang="en-US" dirty="0">
                <a:cs typeface="+mn-ea"/>
                <a:sym typeface="+mn-lt"/>
              </a:rPr>
              <a:t>网络层基本原理</a:t>
            </a:r>
            <a:endParaRPr lang="en-US" altLang="zh-CN" dirty="0">
              <a:cs typeface="+mn-ea"/>
              <a:sym typeface="+mn-lt"/>
            </a:endParaRPr>
          </a:p>
          <a:p>
            <a:pPr>
              <a:lnSpc>
                <a:spcPct val="120000"/>
              </a:lnSpc>
            </a:pPr>
            <a:r>
              <a:rPr lang="en-US" altLang="zh-CN" dirty="0">
                <a:cs typeface="+mn-ea"/>
                <a:sym typeface="+mn-lt"/>
              </a:rPr>
              <a:t>IP</a:t>
            </a:r>
            <a:r>
              <a:rPr lang="zh-CN" altLang="en-US" dirty="0">
                <a:cs typeface="+mn-ea"/>
                <a:sym typeface="+mn-lt"/>
              </a:rPr>
              <a:t>协议</a:t>
            </a:r>
          </a:p>
          <a:p>
            <a:pPr>
              <a:lnSpc>
                <a:spcPct val="120000"/>
              </a:lnSpc>
            </a:pPr>
            <a:r>
              <a:rPr lang="zh-CN" altLang="en-US" dirty="0">
                <a:solidFill>
                  <a:srgbClr val="0836BF"/>
                </a:solidFill>
                <a:cs typeface="+mn-ea"/>
                <a:sym typeface="+mn-lt"/>
              </a:rPr>
              <a:t>下一代网络层协议：</a:t>
            </a:r>
            <a:r>
              <a:rPr lang="en-US" altLang="zh-CN" dirty="0">
                <a:solidFill>
                  <a:srgbClr val="0836BF"/>
                </a:solidFill>
                <a:cs typeface="+mn-ea"/>
                <a:sym typeface="+mn-lt"/>
              </a:rPr>
              <a:t>IPv6</a:t>
            </a:r>
          </a:p>
          <a:p>
            <a:pPr>
              <a:lnSpc>
                <a:spcPct val="120000"/>
              </a:lnSpc>
            </a:pPr>
            <a:r>
              <a:rPr lang="zh-CN" altLang="en-US" dirty="0">
                <a:cs typeface="+mn-ea"/>
                <a:sym typeface="+mn-lt"/>
              </a:rPr>
              <a:t>互联网路由技术</a:t>
            </a:r>
            <a:endParaRPr lang="en-US" altLang="zh-CN" dirty="0">
              <a:cs typeface="+mn-ea"/>
              <a:sym typeface="+mn-lt"/>
            </a:endParaRPr>
          </a:p>
          <a:p>
            <a:pPr>
              <a:lnSpc>
                <a:spcPct val="120000"/>
              </a:lnSpc>
            </a:pPr>
            <a:r>
              <a:rPr lang="zh-CN" altLang="en-US" dirty="0">
                <a:cs typeface="+mn-ea"/>
                <a:sym typeface="+mn-lt"/>
              </a:rPr>
              <a:t>高级路由技术</a:t>
            </a:r>
            <a:endParaRPr lang="en-US" altLang="zh-CN" dirty="0">
              <a:cs typeface="+mn-ea"/>
              <a:sym typeface="+mn-lt"/>
            </a:endParaRPr>
          </a:p>
          <a:p>
            <a:pPr>
              <a:lnSpc>
                <a:spcPct val="120000"/>
              </a:lnSpc>
            </a:pPr>
            <a:r>
              <a:rPr lang="zh-CN" altLang="en-US" dirty="0">
                <a:cs typeface="+mn-ea"/>
                <a:sym typeface="+mn-lt"/>
              </a:rPr>
              <a:t>本章总结</a:t>
            </a:r>
          </a:p>
        </p:txBody>
      </p:sp>
    </p:spTree>
    <p:extLst>
      <p:ext uri="{BB962C8B-B14F-4D97-AF65-F5344CB8AC3E}">
        <p14:creationId xmlns:p14="http://schemas.microsoft.com/office/powerpoint/2010/main" val="5635505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8CBCC-B7A9-C55B-6004-AA24ADC5530E}"/>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IPv4</a:t>
            </a:r>
            <a:r>
              <a:rPr lang="zh-CN" altLang="en-US" sz="3200" dirty="0">
                <a:latin typeface="+mn-lt"/>
                <a:ea typeface="+mn-ea"/>
                <a:cs typeface="+mn-ea"/>
                <a:sym typeface="+mn-lt"/>
              </a:rPr>
              <a:t>现状</a:t>
            </a:r>
          </a:p>
        </p:txBody>
      </p:sp>
      <p:sp>
        <p:nvSpPr>
          <p:cNvPr id="3" name="内容占位符 2">
            <a:extLst>
              <a:ext uri="{FF2B5EF4-FFF2-40B4-BE49-F238E27FC236}">
                <a16:creationId xmlns:a16="http://schemas.microsoft.com/office/drawing/2014/main" id="{ADABB3FC-7EEE-27C8-793B-725C1BB3BD6F}"/>
              </a:ext>
            </a:extLst>
          </p:cNvPr>
          <p:cNvSpPr>
            <a:spLocks noGrp="1"/>
          </p:cNvSpPr>
          <p:nvPr>
            <p:ph idx="1"/>
          </p:nvPr>
        </p:nvSpPr>
        <p:spPr>
          <a:xfrm>
            <a:off x="660400" y="1130300"/>
            <a:ext cx="10858500" cy="1907231"/>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2011</a:t>
            </a:r>
            <a:r>
              <a:rPr lang="zh-CN" altLang="en-US" sz="2400" dirty="0">
                <a:solidFill>
                  <a:schemeClr val="accent1"/>
                </a:solidFill>
                <a:cs typeface="+mn-ea"/>
                <a:sym typeface="+mn-lt"/>
              </a:rPr>
              <a:t>年</a:t>
            </a:r>
            <a:r>
              <a:rPr lang="en-US" altLang="zh-CN" sz="2400" dirty="0">
                <a:solidFill>
                  <a:schemeClr val="accent1"/>
                </a:solidFill>
                <a:cs typeface="+mn-ea"/>
                <a:sym typeface="+mn-lt"/>
              </a:rPr>
              <a:t>2</a:t>
            </a:r>
            <a:r>
              <a:rPr lang="zh-CN" altLang="en-US" sz="2400" dirty="0">
                <a:solidFill>
                  <a:schemeClr val="accent1"/>
                </a:solidFill>
                <a:cs typeface="+mn-ea"/>
                <a:sym typeface="+mn-lt"/>
              </a:rPr>
              <a:t>月</a:t>
            </a:r>
            <a:r>
              <a:rPr lang="en-US" altLang="zh-CN" sz="2400" dirty="0">
                <a:solidFill>
                  <a:schemeClr val="accent1"/>
                </a:solidFill>
                <a:cs typeface="+mn-ea"/>
                <a:sym typeface="+mn-lt"/>
              </a:rPr>
              <a:t>3</a:t>
            </a:r>
            <a:r>
              <a:rPr lang="zh-CN" altLang="en-US" sz="2400" dirty="0">
                <a:solidFill>
                  <a:schemeClr val="accent1"/>
                </a:solidFill>
                <a:cs typeface="+mn-ea"/>
                <a:sym typeface="+mn-lt"/>
              </a:rPr>
              <a:t>日，</a:t>
            </a:r>
            <a:r>
              <a:rPr lang="en-US" altLang="zh-CN" sz="2400" dirty="0">
                <a:solidFill>
                  <a:schemeClr val="accent1"/>
                </a:solidFill>
                <a:cs typeface="+mn-ea"/>
                <a:sym typeface="+mn-lt"/>
              </a:rPr>
              <a:t>IANA</a:t>
            </a:r>
            <a:r>
              <a:rPr lang="zh-CN" altLang="en-US" sz="2400" dirty="0">
                <a:solidFill>
                  <a:schemeClr val="accent1"/>
                </a:solidFill>
                <a:cs typeface="+mn-ea"/>
                <a:sym typeface="+mn-lt"/>
              </a:rPr>
              <a:t>（</a:t>
            </a:r>
            <a:r>
              <a:rPr lang="en-US" altLang="zh-CN" sz="2400" dirty="0">
                <a:solidFill>
                  <a:schemeClr val="accent1"/>
                </a:solidFill>
                <a:cs typeface="+mn-ea"/>
                <a:sym typeface="+mn-lt"/>
              </a:rPr>
              <a:t>Internet Assigned Numbers Authority</a:t>
            </a:r>
            <a:r>
              <a:rPr lang="zh-CN" altLang="en-US" sz="2400" dirty="0">
                <a:solidFill>
                  <a:schemeClr val="accent1"/>
                </a:solidFill>
                <a:cs typeface="+mn-ea"/>
                <a:sym typeface="+mn-lt"/>
              </a:rPr>
              <a:t>，互联网号码分配机构）宣布将其最后的</a:t>
            </a:r>
            <a:r>
              <a:rPr lang="en-US" altLang="zh-CN" sz="2400" dirty="0">
                <a:solidFill>
                  <a:schemeClr val="accent1"/>
                </a:solidFill>
                <a:cs typeface="+mn-ea"/>
                <a:sym typeface="+mn-lt"/>
              </a:rPr>
              <a:t>468</a:t>
            </a:r>
            <a:r>
              <a:rPr lang="zh-CN" altLang="en-US" sz="2400" dirty="0">
                <a:solidFill>
                  <a:schemeClr val="accent1"/>
                </a:solidFill>
                <a:cs typeface="+mn-ea"/>
                <a:sym typeface="+mn-lt"/>
              </a:rPr>
              <a:t>万个</a:t>
            </a:r>
            <a:r>
              <a:rPr lang="en-US" altLang="zh-CN" sz="2400" dirty="0">
                <a:solidFill>
                  <a:schemeClr val="accent1"/>
                </a:solidFill>
                <a:cs typeface="+mn-ea"/>
                <a:sym typeface="+mn-lt"/>
              </a:rPr>
              <a:t>IPv4</a:t>
            </a:r>
            <a:r>
              <a:rPr lang="zh-CN" altLang="en-US" sz="2400" dirty="0">
                <a:solidFill>
                  <a:schemeClr val="accent1"/>
                </a:solidFill>
                <a:cs typeface="+mn-ea"/>
                <a:sym typeface="+mn-lt"/>
              </a:rPr>
              <a:t>地址平均分配到全球</a:t>
            </a:r>
            <a:r>
              <a:rPr lang="en-US" altLang="zh-CN" sz="2400" dirty="0">
                <a:solidFill>
                  <a:schemeClr val="accent1"/>
                </a:solidFill>
                <a:cs typeface="+mn-ea"/>
                <a:sym typeface="+mn-lt"/>
              </a:rPr>
              <a:t>5</a:t>
            </a:r>
            <a:r>
              <a:rPr lang="zh-CN" altLang="en-US" sz="2400" dirty="0">
                <a:solidFill>
                  <a:schemeClr val="accent1"/>
                </a:solidFill>
                <a:cs typeface="+mn-ea"/>
                <a:sym typeface="+mn-lt"/>
              </a:rPr>
              <a:t>个</a:t>
            </a:r>
            <a:r>
              <a:rPr lang="en-US" altLang="zh-CN" sz="2400" dirty="0">
                <a:solidFill>
                  <a:schemeClr val="accent1"/>
                </a:solidFill>
                <a:cs typeface="+mn-ea"/>
                <a:sym typeface="+mn-lt"/>
              </a:rPr>
              <a:t>RIR</a:t>
            </a:r>
            <a:r>
              <a:rPr lang="zh-CN" altLang="en-US" sz="2400" dirty="0">
                <a:solidFill>
                  <a:schemeClr val="accent1"/>
                </a:solidFill>
                <a:cs typeface="+mn-ea"/>
                <a:sym typeface="+mn-lt"/>
              </a:rPr>
              <a:t>（</a:t>
            </a:r>
            <a:r>
              <a:rPr lang="en-US" altLang="zh-CN" sz="2400" dirty="0">
                <a:solidFill>
                  <a:schemeClr val="accent1"/>
                </a:solidFill>
                <a:cs typeface="+mn-ea"/>
                <a:sym typeface="+mn-lt"/>
              </a:rPr>
              <a:t>Regional Internet Registry</a:t>
            </a:r>
            <a:r>
              <a:rPr lang="zh-CN" altLang="en-US" sz="2400" dirty="0">
                <a:solidFill>
                  <a:schemeClr val="accent1"/>
                </a:solidFill>
                <a:cs typeface="+mn-ea"/>
                <a:sym typeface="+mn-lt"/>
              </a:rPr>
              <a:t>，区域互联网注册管理机构），此后</a:t>
            </a:r>
            <a:r>
              <a:rPr lang="en-US" altLang="zh-CN" sz="2400" dirty="0">
                <a:solidFill>
                  <a:schemeClr val="accent1"/>
                </a:solidFill>
                <a:cs typeface="+mn-ea"/>
                <a:sym typeface="+mn-lt"/>
              </a:rPr>
              <a:t>IANA</a:t>
            </a:r>
            <a:r>
              <a:rPr lang="zh-CN" altLang="en-US" sz="2400" dirty="0">
                <a:solidFill>
                  <a:schemeClr val="accent1"/>
                </a:solidFill>
                <a:cs typeface="+mn-ea"/>
                <a:sym typeface="+mn-lt"/>
              </a:rPr>
              <a:t>再没有可分配的</a:t>
            </a:r>
            <a:r>
              <a:rPr lang="en-US" altLang="zh-CN" sz="2400" dirty="0">
                <a:solidFill>
                  <a:schemeClr val="accent1"/>
                </a:solidFill>
                <a:cs typeface="+mn-ea"/>
                <a:sym typeface="+mn-lt"/>
              </a:rPr>
              <a:t>IPv4</a:t>
            </a:r>
            <a:r>
              <a:rPr lang="zh-CN" altLang="en-US" sz="2400" dirty="0">
                <a:solidFill>
                  <a:schemeClr val="accent1"/>
                </a:solidFill>
                <a:cs typeface="+mn-ea"/>
                <a:sym typeface="+mn-lt"/>
              </a:rPr>
              <a:t>公网地址资源。</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18A3FD67-519B-1FBE-1597-B384848B3DC2}"/>
              </a:ext>
            </a:extLst>
          </p:cNvPr>
          <p:cNvSpPr>
            <a:spLocks noGrp="1"/>
          </p:cNvSpPr>
          <p:nvPr>
            <p:ph type="dt" sz="half" idx="10"/>
          </p:nvPr>
        </p:nvSpPr>
        <p:spPr/>
        <p:txBody>
          <a:bodyPr/>
          <a:lstStyle/>
          <a:p>
            <a:pPr>
              <a:lnSpc>
                <a:spcPct val="120000"/>
              </a:lnSpc>
            </a:pPr>
            <a:fld id="{57D44EDD-6411-466E-841A-22FD93DBB17F}"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85050087-84E7-DD08-ABD8-25C089F80DA8}"/>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BAC384E6-BAD5-D672-10A2-C37BA084D076}"/>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146</a:t>
            </a:fld>
            <a:endParaRPr lang="en-US">
              <a:cs typeface="+mn-ea"/>
              <a:sym typeface="+mn-lt"/>
            </a:endParaRPr>
          </a:p>
        </p:txBody>
      </p:sp>
      <p:sp>
        <p:nvSpPr>
          <p:cNvPr id="33" name="矩形 6">
            <a:extLst>
              <a:ext uri="{FF2B5EF4-FFF2-40B4-BE49-F238E27FC236}">
                <a16:creationId xmlns:a16="http://schemas.microsoft.com/office/drawing/2014/main" id="{F502919C-BB9A-E27F-A0B3-FD72206F978A}"/>
              </a:ext>
            </a:extLst>
          </p:cNvPr>
          <p:cNvSpPr/>
          <p:nvPr/>
        </p:nvSpPr>
        <p:spPr bwMode="ltGray">
          <a:xfrm>
            <a:off x="793977" y="4314789"/>
            <a:ext cx="1799297" cy="326382"/>
          </a:xfrm>
          <a:prstGeom prst="rect">
            <a:avLst/>
          </a:prstGeom>
          <a:solidFill>
            <a:srgbClr val="F6B78C"/>
          </a:solidFill>
          <a:ln>
            <a:solidFill>
              <a:srgbClr val="FFFFFF"/>
            </a:solidFill>
          </a:ln>
          <a:effectLst/>
        </p:spPr>
        <p:txBody>
          <a:bodyPr wrap="none" lIns="121887" tIns="60944" rIns="121887" bIns="60944" anchor="ctr" anchorCtr="0">
            <a:noAutofit/>
          </a:bodyPr>
          <a:lstStyle/>
          <a:p>
            <a:pPr marL="214138" indent="-214138" algn="ctr" defTabSz="697142" eaLnBrk="0" hangingPunct="0">
              <a:lnSpc>
                <a:spcPct val="120000"/>
              </a:lnSpc>
              <a:buClr>
                <a:srgbClr val="990000"/>
              </a:buClr>
              <a:buSzPct val="60000"/>
            </a:pPr>
            <a:r>
              <a:rPr lang="en-US" altLang="zh-CN" sz="1399" b="1" kern="0" dirty="0">
                <a:cs typeface="+mn-ea"/>
                <a:sym typeface="+mn-lt"/>
              </a:rPr>
              <a:t>2011.4</a:t>
            </a:r>
            <a:endParaRPr lang="zh-CN" altLang="en-US" sz="1399" b="1" kern="0" dirty="0">
              <a:cs typeface="+mn-ea"/>
              <a:sym typeface="+mn-lt"/>
            </a:endParaRPr>
          </a:p>
        </p:txBody>
      </p:sp>
      <p:sp>
        <p:nvSpPr>
          <p:cNvPr id="34" name="矩形 7">
            <a:extLst>
              <a:ext uri="{FF2B5EF4-FFF2-40B4-BE49-F238E27FC236}">
                <a16:creationId xmlns:a16="http://schemas.microsoft.com/office/drawing/2014/main" id="{159C4CEE-41AD-FD9A-10CD-489935FE4905}"/>
              </a:ext>
            </a:extLst>
          </p:cNvPr>
          <p:cNvSpPr/>
          <p:nvPr/>
        </p:nvSpPr>
        <p:spPr bwMode="gray">
          <a:xfrm>
            <a:off x="2590590" y="4314789"/>
            <a:ext cx="1799297" cy="326382"/>
          </a:xfrm>
          <a:prstGeom prst="rect">
            <a:avLst/>
          </a:prstGeom>
          <a:solidFill>
            <a:srgbClr val="AFD89C"/>
          </a:solidFill>
          <a:ln>
            <a:solidFill>
              <a:srgbClr val="FFFFFF"/>
            </a:solidFill>
          </a:ln>
          <a:effectLst/>
        </p:spPr>
        <p:txBody>
          <a:bodyPr wrap="none" lIns="121887" tIns="60944" rIns="121887" bIns="60944" anchor="ctr" anchorCtr="0">
            <a:noAutofit/>
          </a:bodyPr>
          <a:lstStyle/>
          <a:p>
            <a:pPr marL="214138" indent="-214138" algn="ctr" defTabSz="697142" eaLnBrk="0" hangingPunct="0">
              <a:lnSpc>
                <a:spcPct val="120000"/>
              </a:lnSpc>
              <a:buClr>
                <a:srgbClr val="990000"/>
              </a:buClr>
              <a:buSzPct val="60000"/>
              <a:defRPr/>
            </a:pPr>
            <a:r>
              <a:rPr lang="en-US" altLang="zh-CN" sz="1399" b="1" kern="0" dirty="0">
                <a:cs typeface="+mn-ea"/>
                <a:sym typeface="+mn-lt"/>
              </a:rPr>
              <a:t>2012.9</a:t>
            </a:r>
            <a:endParaRPr lang="zh-CN" altLang="en-US" sz="1399" b="1" kern="0" dirty="0">
              <a:cs typeface="+mn-ea"/>
              <a:sym typeface="+mn-lt"/>
            </a:endParaRPr>
          </a:p>
        </p:txBody>
      </p:sp>
      <p:sp>
        <p:nvSpPr>
          <p:cNvPr id="35" name="矩形 9">
            <a:extLst>
              <a:ext uri="{FF2B5EF4-FFF2-40B4-BE49-F238E27FC236}">
                <a16:creationId xmlns:a16="http://schemas.microsoft.com/office/drawing/2014/main" id="{0497F2CF-781C-C2B7-9259-A536DE3C824E}"/>
              </a:ext>
            </a:extLst>
          </p:cNvPr>
          <p:cNvSpPr/>
          <p:nvPr/>
        </p:nvSpPr>
        <p:spPr bwMode="gray">
          <a:xfrm>
            <a:off x="6193948" y="4314789"/>
            <a:ext cx="1799297" cy="326382"/>
          </a:xfrm>
          <a:prstGeom prst="rect">
            <a:avLst/>
          </a:prstGeom>
          <a:solidFill>
            <a:srgbClr val="AFD89C"/>
          </a:solidFill>
          <a:ln>
            <a:solidFill>
              <a:srgbClr val="FFFFFF"/>
            </a:solidFill>
          </a:ln>
          <a:effectLst/>
        </p:spPr>
        <p:txBody>
          <a:bodyPr wrap="none" lIns="121887" tIns="60944" rIns="121887" bIns="60944" anchor="ctr" anchorCtr="0">
            <a:noAutofit/>
          </a:bodyPr>
          <a:lstStyle/>
          <a:p>
            <a:pPr marL="214138" indent="-214138" algn="ctr" defTabSz="697142" eaLnBrk="0" hangingPunct="0">
              <a:lnSpc>
                <a:spcPct val="120000"/>
              </a:lnSpc>
              <a:buClr>
                <a:srgbClr val="990000"/>
              </a:buClr>
              <a:buSzPct val="60000"/>
            </a:pPr>
            <a:r>
              <a:rPr lang="en-US" altLang="zh-CN" sz="1399" b="1" kern="0" dirty="0">
                <a:cs typeface="+mn-ea"/>
                <a:sym typeface="+mn-lt"/>
              </a:rPr>
              <a:t>2015.9</a:t>
            </a:r>
            <a:endParaRPr lang="zh-CN" altLang="en-US" sz="1399" b="1" kern="0" dirty="0">
              <a:cs typeface="+mn-ea"/>
              <a:sym typeface="+mn-lt"/>
            </a:endParaRPr>
          </a:p>
        </p:txBody>
      </p:sp>
      <p:sp>
        <p:nvSpPr>
          <p:cNvPr id="36" name="矩形 10">
            <a:extLst>
              <a:ext uri="{FF2B5EF4-FFF2-40B4-BE49-F238E27FC236}">
                <a16:creationId xmlns:a16="http://schemas.microsoft.com/office/drawing/2014/main" id="{95A3B2D5-FEE5-0615-7C48-8A42D7EB1AB7}"/>
              </a:ext>
            </a:extLst>
          </p:cNvPr>
          <p:cNvSpPr/>
          <p:nvPr/>
        </p:nvSpPr>
        <p:spPr bwMode="ltGray">
          <a:xfrm>
            <a:off x="7993245" y="4314789"/>
            <a:ext cx="1799297" cy="326382"/>
          </a:xfrm>
          <a:prstGeom prst="rect">
            <a:avLst/>
          </a:prstGeom>
          <a:solidFill>
            <a:srgbClr val="F6B78C"/>
          </a:solidFill>
          <a:ln>
            <a:solidFill>
              <a:srgbClr val="FFFFFF"/>
            </a:solidFill>
          </a:ln>
          <a:effectLst/>
        </p:spPr>
        <p:txBody>
          <a:bodyPr wrap="none" lIns="121887" tIns="60944" rIns="121887" bIns="60944" anchor="ctr" anchorCtr="0">
            <a:noAutofit/>
          </a:bodyPr>
          <a:lstStyle/>
          <a:p>
            <a:pPr marL="214138" indent="-214138" algn="ctr" defTabSz="697142" eaLnBrk="0" hangingPunct="0">
              <a:lnSpc>
                <a:spcPct val="120000"/>
              </a:lnSpc>
              <a:buClr>
                <a:srgbClr val="990000"/>
              </a:buClr>
              <a:buSzPct val="60000"/>
            </a:pPr>
            <a:r>
              <a:rPr lang="en-US" altLang="zh-CN" sz="1399" b="1" kern="0" dirty="0">
                <a:cs typeface="+mn-ea"/>
                <a:sym typeface="+mn-lt"/>
              </a:rPr>
              <a:t>2019.11.25</a:t>
            </a:r>
            <a:endParaRPr lang="zh-CN" altLang="en-US" sz="1399" b="1" kern="0" dirty="0">
              <a:cs typeface="+mn-ea"/>
              <a:sym typeface="+mn-lt"/>
            </a:endParaRPr>
          </a:p>
        </p:txBody>
      </p:sp>
      <p:cxnSp>
        <p:nvCxnSpPr>
          <p:cNvPr id="37" name="直接箭头连接符 88">
            <a:extLst>
              <a:ext uri="{FF2B5EF4-FFF2-40B4-BE49-F238E27FC236}">
                <a16:creationId xmlns:a16="http://schemas.microsoft.com/office/drawing/2014/main" id="{264CA1A0-32C3-A209-E53E-B3BE28BE410D}"/>
              </a:ext>
            </a:extLst>
          </p:cNvPr>
          <p:cNvCxnSpPr/>
          <p:nvPr/>
        </p:nvCxnSpPr>
        <p:spPr bwMode="auto">
          <a:xfrm>
            <a:off x="1726400" y="3862887"/>
            <a:ext cx="0" cy="466311"/>
          </a:xfrm>
          <a:prstGeom prst="straightConnector1">
            <a:avLst/>
          </a:prstGeom>
          <a:noFill/>
          <a:ln w="25400">
            <a:solidFill>
              <a:schemeClr val="tx1">
                <a:alpha val="55000"/>
              </a:schemeClr>
            </a:solidFill>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직사각형 35">
            <a:extLst>
              <a:ext uri="{FF2B5EF4-FFF2-40B4-BE49-F238E27FC236}">
                <a16:creationId xmlns:a16="http://schemas.microsoft.com/office/drawing/2014/main" id="{385F806F-368A-8651-BF83-1B280ACB7BFD}"/>
              </a:ext>
            </a:extLst>
          </p:cNvPr>
          <p:cNvSpPr>
            <a:spLocks noChangeArrowheads="1"/>
          </p:cNvSpPr>
          <p:nvPr/>
        </p:nvSpPr>
        <p:spPr bwMode="ltGray">
          <a:xfrm>
            <a:off x="4394651" y="4314789"/>
            <a:ext cx="1799297" cy="326382"/>
          </a:xfrm>
          <a:prstGeom prst="rect">
            <a:avLst/>
          </a:prstGeom>
          <a:solidFill>
            <a:srgbClr val="F6B78C"/>
          </a:solidFill>
          <a:ln>
            <a:solidFill>
              <a:srgbClr val="FFFFFF"/>
            </a:solidFill>
          </a:ln>
          <a:effectLst/>
        </p:spPr>
        <p:txBody>
          <a:bodyPr wrap="none" lIns="121887" tIns="60944" rIns="121887" bIns="60944" anchor="ctr" anchorCtr="0">
            <a:noAutofit/>
          </a:bodyPr>
          <a:lstStyle/>
          <a:p>
            <a:pPr marL="214138" indent="-214138" algn="ctr" defTabSz="697142" eaLnBrk="0" hangingPunct="0">
              <a:lnSpc>
                <a:spcPct val="120000"/>
              </a:lnSpc>
              <a:buClr>
                <a:srgbClr val="990000"/>
              </a:buClr>
              <a:buSzPct val="60000"/>
            </a:pPr>
            <a:r>
              <a:rPr lang="en-US" altLang="zh-CN" sz="1399" b="1" kern="0" dirty="0">
                <a:cs typeface="+mn-ea"/>
                <a:sym typeface="+mn-lt"/>
              </a:rPr>
              <a:t>2014.6</a:t>
            </a:r>
          </a:p>
        </p:txBody>
      </p:sp>
      <p:cxnSp>
        <p:nvCxnSpPr>
          <p:cNvPr id="39" name="直接箭头连接符 85">
            <a:extLst>
              <a:ext uri="{FF2B5EF4-FFF2-40B4-BE49-F238E27FC236}">
                <a16:creationId xmlns:a16="http://schemas.microsoft.com/office/drawing/2014/main" id="{6DBC1267-84D8-5729-492F-B61E3E2852C7}"/>
              </a:ext>
            </a:extLst>
          </p:cNvPr>
          <p:cNvCxnSpPr/>
          <p:nvPr/>
        </p:nvCxnSpPr>
        <p:spPr bwMode="auto">
          <a:xfrm flipV="1">
            <a:off x="10447786" y="4646576"/>
            <a:ext cx="0" cy="597691"/>
          </a:xfrm>
          <a:prstGeom prst="straightConnector1">
            <a:avLst/>
          </a:prstGeom>
          <a:noFill/>
          <a:ln w="25400">
            <a:solidFill>
              <a:schemeClr val="tx1">
                <a:alpha val="55000"/>
              </a:schemeClr>
            </a:solidFill>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右箭头 34">
            <a:extLst>
              <a:ext uri="{FF2B5EF4-FFF2-40B4-BE49-F238E27FC236}">
                <a16:creationId xmlns:a16="http://schemas.microsoft.com/office/drawing/2014/main" id="{7D33641B-9BD4-D823-2A21-594EA5ADAA60}"/>
              </a:ext>
            </a:extLst>
          </p:cNvPr>
          <p:cNvSpPr/>
          <p:nvPr/>
        </p:nvSpPr>
        <p:spPr bwMode="gray">
          <a:xfrm>
            <a:off x="9792542" y="4153121"/>
            <a:ext cx="1546166" cy="649719"/>
          </a:xfrm>
          <a:prstGeom prst="rightArrow">
            <a:avLst/>
          </a:prstGeom>
          <a:solidFill>
            <a:srgbClr val="AFD89C"/>
          </a:solidFill>
          <a:ln>
            <a:solidFill>
              <a:srgbClr val="FFFFFF"/>
            </a:solidFill>
          </a:ln>
          <a:effectLst/>
        </p:spPr>
        <p:txBody>
          <a:bodyPr wrap="none" lIns="121887" tIns="60944" rIns="121887" bIns="60944" anchor="ctr" anchorCtr="0">
            <a:noAutofit/>
          </a:bodyPr>
          <a:lstStyle/>
          <a:p>
            <a:pPr marL="214138" indent="-214138" algn="ctr" defTabSz="697142" eaLnBrk="0" hangingPunct="0">
              <a:lnSpc>
                <a:spcPct val="120000"/>
              </a:lnSpc>
              <a:buClr>
                <a:srgbClr val="CC9900"/>
              </a:buClr>
              <a:buSzPct val="60000"/>
              <a:buFont typeface="Wingdings" pitchFamily="2" charset="2"/>
              <a:buChar char="n"/>
              <a:defRPr/>
            </a:pPr>
            <a:endParaRPr lang="zh-CN" altLang="en-US" sz="1000" b="1" kern="0" dirty="0">
              <a:solidFill>
                <a:srgbClr val="FFFFFF"/>
              </a:solidFill>
              <a:cs typeface="+mn-ea"/>
              <a:sym typeface="+mn-lt"/>
            </a:endParaRPr>
          </a:p>
        </p:txBody>
      </p:sp>
      <p:sp>
        <p:nvSpPr>
          <p:cNvPr id="41" name="矩形 40">
            <a:extLst>
              <a:ext uri="{FF2B5EF4-FFF2-40B4-BE49-F238E27FC236}">
                <a16:creationId xmlns:a16="http://schemas.microsoft.com/office/drawing/2014/main" id="{625AD4D1-7778-DF21-A67A-4807B8FBDF91}"/>
              </a:ext>
            </a:extLst>
          </p:cNvPr>
          <p:cNvSpPr/>
          <p:nvPr/>
        </p:nvSpPr>
        <p:spPr bwMode="gray">
          <a:xfrm>
            <a:off x="9847991" y="4314789"/>
            <a:ext cx="1305525" cy="326382"/>
          </a:xfrm>
          <a:prstGeom prst="rect">
            <a:avLst/>
          </a:prstGeom>
          <a:noFill/>
          <a:ln>
            <a:noFill/>
          </a:ln>
          <a:effectLst/>
        </p:spPr>
        <p:txBody>
          <a:bodyPr wrap="none" lIns="121887" tIns="60944" rIns="121887" bIns="60944" anchor="ctr" anchorCtr="0">
            <a:noAutofit/>
          </a:bodyPr>
          <a:lstStyle/>
          <a:p>
            <a:pPr marL="214138" indent="-214138" algn="ctr" defTabSz="697142" eaLnBrk="0" hangingPunct="0">
              <a:lnSpc>
                <a:spcPct val="120000"/>
              </a:lnSpc>
              <a:buSzPct val="60000"/>
              <a:defRPr/>
            </a:pPr>
            <a:r>
              <a:rPr lang="en-US" altLang="zh-CN" sz="1200" b="1" kern="0" dirty="0">
                <a:cs typeface="+mn-ea"/>
                <a:sym typeface="+mn-lt"/>
              </a:rPr>
              <a:t>Future</a:t>
            </a:r>
            <a:endParaRPr lang="zh-CN" altLang="en-US" sz="1200" b="1" kern="0" dirty="0">
              <a:cs typeface="+mn-ea"/>
              <a:sym typeface="+mn-lt"/>
            </a:endParaRPr>
          </a:p>
        </p:txBody>
      </p:sp>
      <p:sp>
        <p:nvSpPr>
          <p:cNvPr id="42" name="矩形 41">
            <a:extLst>
              <a:ext uri="{FF2B5EF4-FFF2-40B4-BE49-F238E27FC236}">
                <a16:creationId xmlns:a16="http://schemas.microsoft.com/office/drawing/2014/main" id="{4A037FAF-D925-C7BD-E3AE-432C984C70E6}"/>
              </a:ext>
            </a:extLst>
          </p:cNvPr>
          <p:cNvSpPr/>
          <p:nvPr/>
        </p:nvSpPr>
        <p:spPr bwMode="auto">
          <a:xfrm>
            <a:off x="9847991" y="5245776"/>
            <a:ext cx="1206754" cy="613727"/>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base">
              <a:lnSpc>
                <a:spcPct val="120000"/>
              </a:lnSpc>
              <a:spcBef>
                <a:spcPct val="0"/>
              </a:spcBef>
              <a:spcAft>
                <a:spcPct val="0"/>
              </a:spcAft>
              <a:buClr>
                <a:srgbClr val="CC9900"/>
              </a:buClr>
              <a:buFont typeface="Wingdings" pitchFamily="2" charset="2"/>
              <a:buChar char="n"/>
            </a:pPr>
            <a:endParaRPr lang="zh-CN" altLang="en-US" sz="1799" kern="0" dirty="0">
              <a:solidFill>
                <a:srgbClr val="000000"/>
              </a:solidFill>
              <a:cs typeface="+mn-ea"/>
              <a:sym typeface="+mn-lt"/>
            </a:endParaRPr>
          </a:p>
        </p:txBody>
      </p:sp>
      <p:cxnSp>
        <p:nvCxnSpPr>
          <p:cNvPr id="43" name="直接箭头连接符 88">
            <a:extLst>
              <a:ext uri="{FF2B5EF4-FFF2-40B4-BE49-F238E27FC236}">
                <a16:creationId xmlns:a16="http://schemas.microsoft.com/office/drawing/2014/main" id="{10AA5CC1-D43A-089B-DB7E-A573F8309D7A}"/>
              </a:ext>
            </a:extLst>
          </p:cNvPr>
          <p:cNvCxnSpPr/>
          <p:nvPr/>
        </p:nvCxnSpPr>
        <p:spPr bwMode="auto">
          <a:xfrm>
            <a:off x="8893430" y="3857486"/>
            <a:ext cx="0" cy="466311"/>
          </a:xfrm>
          <a:prstGeom prst="straightConnector1">
            <a:avLst/>
          </a:prstGeom>
          <a:noFill/>
          <a:ln w="25400">
            <a:solidFill>
              <a:schemeClr val="tx1">
                <a:alpha val="55000"/>
              </a:schemeClr>
            </a:solidFill>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85">
            <a:extLst>
              <a:ext uri="{FF2B5EF4-FFF2-40B4-BE49-F238E27FC236}">
                <a16:creationId xmlns:a16="http://schemas.microsoft.com/office/drawing/2014/main" id="{92469438-ABE2-603B-8FC6-8670771821DB}"/>
              </a:ext>
            </a:extLst>
          </p:cNvPr>
          <p:cNvCxnSpPr/>
          <p:nvPr/>
        </p:nvCxnSpPr>
        <p:spPr bwMode="auto">
          <a:xfrm flipV="1">
            <a:off x="3549898" y="4634479"/>
            <a:ext cx="0" cy="597691"/>
          </a:xfrm>
          <a:prstGeom prst="straightConnector1">
            <a:avLst/>
          </a:prstGeom>
          <a:noFill/>
          <a:ln w="25400">
            <a:solidFill>
              <a:schemeClr val="tx1">
                <a:alpha val="55000"/>
              </a:schemeClr>
            </a:solidFill>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矩形 44">
            <a:extLst>
              <a:ext uri="{FF2B5EF4-FFF2-40B4-BE49-F238E27FC236}">
                <a16:creationId xmlns:a16="http://schemas.microsoft.com/office/drawing/2014/main" id="{12DD295D-C659-5830-CB53-FED0A55FCC7D}"/>
              </a:ext>
            </a:extLst>
          </p:cNvPr>
          <p:cNvSpPr/>
          <p:nvPr/>
        </p:nvSpPr>
        <p:spPr bwMode="auto">
          <a:xfrm>
            <a:off x="793977" y="3243021"/>
            <a:ext cx="2417248" cy="64149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base">
              <a:lnSpc>
                <a:spcPct val="120000"/>
              </a:lnSpc>
              <a:spcBef>
                <a:spcPct val="0"/>
              </a:spcBef>
              <a:spcAft>
                <a:spcPct val="0"/>
              </a:spcAft>
              <a:buClr>
                <a:srgbClr val="CC9900"/>
              </a:buClr>
              <a:buFont typeface="Wingdings" pitchFamily="2" charset="2"/>
              <a:buChar char="n"/>
              <a:defRPr/>
            </a:pPr>
            <a:endParaRPr lang="zh-CN" altLang="en-US" sz="1799" kern="0" dirty="0">
              <a:solidFill>
                <a:srgbClr val="000000"/>
              </a:solidFill>
              <a:cs typeface="+mn-ea"/>
              <a:sym typeface="+mn-lt"/>
            </a:endParaRPr>
          </a:p>
        </p:txBody>
      </p:sp>
      <p:sp>
        <p:nvSpPr>
          <p:cNvPr id="46" name="Text Box 978">
            <a:extLst>
              <a:ext uri="{FF2B5EF4-FFF2-40B4-BE49-F238E27FC236}">
                <a16:creationId xmlns:a16="http://schemas.microsoft.com/office/drawing/2014/main" id="{522A7E47-EFEF-5F80-2A04-4A0E59E99E11}"/>
              </a:ext>
            </a:extLst>
          </p:cNvPr>
          <p:cNvSpPr txBox="1">
            <a:spLocks noChangeArrowheads="1"/>
          </p:cNvSpPr>
          <p:nvPr/>
        </p:nvSpPr>
        <p:spPr bwMode="auto">
          <a:xfrm>
            <a:off x="863943" y="3443709"/>
            <a:ext cx="2490702" cy="236155"/>
          </a:xfrm>
          <a:prstGeom prst="rect">
            <a:avLst/>
          </a:prstGeom>
          <a:noFill/>
          <a:ln w="9525" algn="ctr">
            <a:noFill/>
            <a:miter lim="800000"/>
            <a:headEnd/>
            <a:tailEnd/>
          </a:ln>
          <a:effectLst/>
        </p:spPr>
        <p:txBody>
          <a:bodyPr wrap="square" lIns="0" tIns="0" rIns="0" bIns="0">
            <a:spAutoFit/>
          </a:bodyPr>
          <a:lstStyle/>
          <a:p>
            <a:pPr marL="85691" indent="-85691" defTabSz="914034" fontAlgn="base">
              <a:lnSpc>
                <a:spcPct val="120000"/>
              </a:lnSpc>
              <a:spcBef>
                <a:spcPct val="0"/>
              </a:spcBef>
              <a:spcAft>
                <a:spcPct val="0"/>
              </a:spcAft>
              <a:defRPr/>
            </a:pPr>
            <a:r>
              <a:rPr lang="en-US" altLang="ko-KR" sz="1399" dirty="0">
                <a:cs typeface="+mn-ea"/>
                <a:sym typeface="+mn-lt"/>
              </a:rPr>
              <a:t>APNIC</a:t>
            </a:r>
            <a:r>
              <a:rPr lang="zh-CN" altLang="en-US" sz="1399" dirty="0">
                <a:cs typeface="+mn-ea"/>
                <a:sym typeface="+mn-lt"/>
              </a:rPr>
              <a:t>宣布</a:t>
            </a:r>
            <a:r>
              <a:rPr lang="en-US" altLang="zh-CN" sz="1399" dirty="0">
                <a:cs typeface="+mn-ea"/>
                <a:sym typeface="+mn-lt"/>
              </a:rPr>
              <a:t>IPv4</a:t>
            </a:r>
            <a:r>
              <a:rPr lang="zh-CN" altLang="en-US" sz="1399" dirty="0">
                <a:cs typeface="+mn-ea"/>
                <a:sym typeface="+mn-lt"/>
              </a:rPr>
              <a:t>地址分配完毕</a:t>
            </a:r>
            <a:endParaRPr lang="en-US" altLang="ko-KR" sz="1399" dirty="0">
              <a:cs typeface="+mn-ea"/>
              <a:sym typeface="+mn-lt"/>
            </a:endParaRPr>
          </a:p>
        </p:txBody>
      </p:sp>
      <p:cxnSp>
        <p:nvCxnSpPr>
          <p:cNvPr id="47" name="直接箭头连接符 88">
            <a:extLst>
              <a:ext uri="{FF2B5EF4-FFF2-40B4-BE49-F238E27FC236}">
                <a16:creationId xmlns:a16="http://schemas.microsoft.com/office/drawing/2014/main" id="{12F52F4F-0DD8-78D7-AFD2-59AAE855322B}"/>
              </a:ext>
            </a:extLst>
          </p:cNvPr>
          <p:cNvCxnSpPr/>
          <p:nvPr/>
        </p:nvCxnSpPr>
        <p:spPr bwMode="auto">
          <a:xfrm>
            <a:off x="5290216" y="3862887"/>
            <a:ext cx="0" cy="466311"/>
          </a:xfrm>
          <a:prstGeom prst="straightConnector1">
            <a:avLst/>
          </a:prstGeom>
          <a:noFill/>
          <a:ln w="25400">
            <a:solidFill>
              <a:schemeClr val="tx1">
                <a:alpha val="55000"/>
              </a:schemeClr>
            </a:solidFill>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85">
            <a:extLst>
              <a:ext uri="{FF2B5EF4-FFF2-40B4-BE49-F238E27FC236}">
                <a16:creationId xmlns:a16="http://schemas.microsoft.com/office/drawing/2014/main" id="{C25FD53A-960C-D6BD-EC80-06DCAE8D8F82}"/>
              </a:ext>
            </a:extLst>
          </p:cNvPr>
          <p:cNvCxnSpPr/>
          <p:nvPr/>
        </p:nvCxnSpPr>
        <p:spPr bwMode="auto">
          <a:xfrm flipV="1">
            <a:off x="7072654" y="4623920"/>
            <a:ext cx="0" cy="597691"/>
          </a:xfrm>
          <a:prstGeom prst="straightConnector1">
            <a:avLst/>
          </a:prstGeom>
          <a:noFill/>
          <a:ln w="25400">
            <a:solidFill>
              <a:schemeClr val="tx1">
                <a:alpha val="55000"/>
              </a:schemeClr>
            </a:solidFill>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矩形 48">
            <a:extLst>
              <a:ext uri="{FF2B5EF4-FFF2-40B4-BE49-F238E27FC236}">
                <a16:creationId xmlns:a16="http://schemas.microsoft.com/office/drawing/2014/main" id="{630AFD48-9C7A-4279-AE36-FB94B66178E0}"/>
              </a:ext>
            </a:extLst>
          </p:cNvPr>
          <p:cNvSpPr/>
          <p:nvPr/>
        </p:nvSpPr>
        <p:spPr bwMode="auto">
          <a:xfrm>
            <a:off x="2388591" y="5223120"/>
            <a:ext cx="2366434" cy="64149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base">
              <a:lnSpc>
                <a:spcPct val="120000"/>
              </a:lnSpc>
              <a:spcBef>
                <a:spcPct val="0"/>
              </a:spcBef>
              <a:spcAft>
                <a:spcPct val="0"/>
              </a:spcAft>
              <a:buClr>
                <a:srgbClr val="CC9900"/>
              </a:buClr>
              <a:buFont typeface="Wingdings" pitchFamily="2" charset="2"/>
              <a:buChar char="n"/>
            </a:pPr>
            <a:endParaRPr lang="zh-CN" altLang="en-US" sz="1799" kern="0" dirty="0">
              <a:solidFill>
                <a:srgbClr val="000000"/>
              </a:solidFill>
              <a:cs typeface="+mn-ea"/>
              <a:sym typeface="+mn-lt"/>
            </a:endParaRPr>
          </a:p>
        </p:txBody>
      </p:sp>
      <p:sp>
        <p:nvSpPr>
          <p:cNvPr id="50" name="Text Box 978">
            <a:extLst>
              <a:ext uri="{FF2B5EF4-FFF2-40B4-BE49-F238E27FC236}">
                <a16:creationId xmlns:a16="http://schemas.microsoft.com/office/drawing/2014/main" id="{F90B43BC-3024-C698-C674-0D2DB5EC7F90}"/>
              </a:ext>
            </a:extLst>
          </p:cNvPr>
          <p:cNvSpPr txBox="1">
            <a:spLocks noChangeArrowheads="1"/>
          </p:cNvSpPr>
          <p:nvPr/>
        </p:nvSpPr>
        <p:spPr bwMode="auto">
          <a:xfrm>
            <a:off x="2326458" y="5437660"/>
            <a:ext cx="2490702" cy="236155"/>
          </a:xfrm>
          <a:prstGeom prst="rect">
            <a:avLst/>
          </a:prstGeom>
          <a:noFill/>
          <a:ln w="9525" algn="ctr">
            <a:noFill/>
            <a:miter lim="800000"/>
            <a:headEnd/>
            <a:tailEnd/>
          </a:ln>
          <a:effectLst/>
        </p:spPr>
        <p:txBody>
          <a:bodyPr wrap="square" lIns="0" tIns="0" rIns="0" bIns="0">
            <a:spAutoFit/>
          </a:bodyPr>
          <a:lstStyle/>
          <a:p>
            <a:pPr marL="85691" indent="-85691" algn="ctr" defTabSz="914034" fontAlgn="base">
              <a:lnSpc>
                <a:spcPct val="120000"/>
              </a:lnSpc>
              <a:spcBef>
                <a:spcPct val="0"/>
              </a:spcBef>
              <a:spcAft>
                <a:spcPct val="0"/>
              </a:spcAft>
              <a:defRPr/>
            </a:pPr>
            <a:r>
              <a:rPr lang="en-US" altLang="ko-KR" sz="1399" dirty="0">
                <a:cs typeface="+mn-ea"/>
                <a:sym typeface="+mn-lt"/>
              </a:rPr>
              <a:t>RIPE</a:t>
            </a:r>
            <a:r>
              <a:rPr lang="zh-CN" altLang="en-US" sz="1399" dirty="0">
                <a:cs typeface="+mn-ea"/>
                <a:sym typeface="+mn-lt"/>
              </a:rPr>
              <a:t>宣布</a:t>
            </a:r>
            <a:r>
              <a:rPr lang="en-US" altLang="zh-CN" sz="1399" dirty="0">
                <a:cs typeface="+mn-ea"/>
                <a:sym typeface="+mn-lt"/>
              </a:rPr>
              <a:t>IPv4</a:t>
            </a:r>
            <a:r>
              <a:rPr lang="zh-CN" altLang="en-US" sz="1399" dirty="0">
                <a:cs typeface="+mn-ea"/>
                <a:sym typeface="+mn-lt"/>
              </a:rPr>
              <a:t>地址分配完毕</a:t>
            </a:r>
            <a:endParaRPr lang="en-US" altLang="ko-KR" sz="1399" dirty="0">
              <a:cs typeface="+mn-ea"/>
              <a:sym typeface="+mn-lt"/>
            </a:endParaRPr>
          </a:p>
        </p:txBody>
      </p:sp>
      <p:sp>
        <p:nvSpPr>
          <p:cNvPr id="51" name="矩形 50">
            <a:extLst>
              <a:ext uri="{FF2B5EF4-FFF2-40B4-BE49-F238E27FC236}">
                <a16:creationId xmlns:a16="http://schemas.microsoft.com/office/drawing/2014/main" id="{3C9DC7E3-1ABD-1DD4-FC51-D9664747B431}"/>
              </a:ext>
            </a:extLst>
          </p:cNvPr>
          <p:cNvSpPr/>
          <p:nvPr/>
        </p:nvSpPr>
        <p:spPr bwMode="auto">
          <a:xfrm>
            <a:off x="4073682" y="3223291"/>
            <a:ext cx="2523328" cy="64149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base">
              <a:lnSpc>
                <a:spcPct val="120000"/>
              </a:lnSpc>
              <a:spcBef>
                <a:spcPct val="0"/>
              </a:spcBef>
              <a:spcAft>
                <a:spcPct val="0"/>
              </a:spcAft>
              <a:buClr>
                <a:srgbClr val="CC9900"/>
              </a:buClr>
              <a:buFont typeface="Wingdings" pitchFamily="2" charset="2"/>
              <a:buChar char="n"/>
            </a:pPr>
            <a:endParaRPr lang="zh-CN" altLang="en-US" sz="1799" kern="0" dirty="0">
              <a:solidFill>
                <a:srgbClr val="000000"/>
              </a:solidFill>
              <a:cs typeface="+mn-ea"/>
              <a:sym typeface="+mn-lt"/>
            </a:endParaRPr>
          </a:p>
        </p:txBody>
      </p:sp>
      <p:sp>
        <p:nvSpPr>
          <p:cNvPr id="52" name="Text Box 978">
            <a:extLst>
              <a:ext uri="{FF2B5EF4-FFF2-40B4-BE49-F238E27FC236}">
                <a16:creationId xmlns:a16="http://schemas.microsoft.com/office/drawing/2014/main" id="{884CE10E-D40F-3174-1F90-412729418A56}"/>
              </a:ext>
            </a:extLst>
          </p:cNvPr>
          <p:cNvSpPr txBox="1">
            <a:spLocks noChangeArrowheads="1"/>
          </p:cNvSpPr>
          <p:nvPr/>
        </p:nvSpPr>
        <p:spPr bwMode="auto">
          <a:xfrm>
            <a:off x="4070762" y="3443232"/>
            <a:ext cx="2490702" cy="236155"/>
          </a:xfrm>
          <a:prstGeom prst="rect">
            <a:avLst/>
          </a:prstGeom>
          <a:noFill/>
          <a:ln w="9525" algn="ctr">
            <a:noFill/>
            <a:miter lim="800000"/>
            <a:headEnd/>
            <a:tailEnd/>
          </a:ln>
          <a:effectLst/>
        </p:spPr>
        <p:txBody>
          <a:bodyPr wrap="square" lIns="0" tIns="0" rIns="0" bIns="0">
            <a:spAutoFit/>
          </a:bodyPr>
          <a:lstStyle/>
          <a:p>
            <a:pPr marL="85691" indent="-85691" algn="ctr" defTabSz="914034" fontAlgn="base">
              <a:lnSpc>
                <a:spcPct val="120000"/>
              </a:lnSpc>
              <a:spcBef>
                <a:spcPct val="0"/>
              </a:spcBef>
              <a:spcAft>
                <a:spcPct val="0"/>
              </a:spcAft>
              <a:defRPr/>
            </a:pPr>
            <a:r>
              <a:rPr lang="en-US" altLang="zh-CN" sz="1399" dirty="0">
                <a:cs typeface="+mn-ea"/>
                <a:sym typeface="+mn-lt"/>
              </a:rPr>
              <a:t>LACNIC</a:t>
            </a:r>
            <a:r>
              <a:rPr lang="zh-CN" altLang="en-US" sz="1399" dirty="0">
                <a:cs typeface="+mn-ea"/>
                <a:sym typeface="+mn-lt"/>
              </a:rPr>
              <a:t>宣布</a:t>
            </a:r>
            <a:r>
              <a:rPr lang="en-US" altLang="zh-CN" sz="1399" dirty="0">
                <a:cs typeface="+mn-ea"/>
                <a:sym typeface="+mn-lt"/>
              </a:rPr>
              <a:t>IPv4</a:t>
            </a:r>
            <a:r>
              <a:rPr lang="zh-CN" altLang="en-US" sz="1399" dirty="0">
                <a:cs typeface="+mn-ea"/>
                <a:sym typeface="+mn-lt"/>
              </a:rPr>
              <a:t>地址分配完毕</a:t>
            </a:r>
            <a:endParaRPr lang="en-US" altLang="ko-KR" sz="1399" dirty="0">
              <a:cs typeface="+mn-ea"/>
              <a:sym typeface="+mn-lt"/>
            </a:endParaRPr>
          </a:p>
        </p:txBody>
      </p:sp>
      <p:sp>
        <p:nvSpPr>
          <p:cNvPr id="53" name="矩形 52">
            <a:extLst>
              <a:ext uri="{FF2B5EF4-FFF2-40B4-BE49-F238E27FC236}">
                <a16:creationId xmlns:a16="http://schemas.microsoft.com/office/drawing/2014/main" id="{38DB8B00-7F6D-B871-D824-E09C6D3D9452}"/>
              </a:ext>
            </a:extLst>
          </p:cNvPr>
          <p:cNvSpPr/>
          <p:nvPr/>
        </p:nvSpPr>
        <p:spPr bwMode="auto">
          <a:xfrm>
            <a:off x="5819202" y="5218009"/>
            <a:ext cx="2598255" cy="64149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base">
              <a:lnSpc>
                <a:spcPct val="120000"/>
              </a:lnSpc>
              <a:spcBef>
                <a:spcPct val="0"/>
              </a:spcBef>
              <a:spcAft>
                <a:spcPct val="0"/>
              </a:spcAft>
              <a:buClr>
                <a:srgbClr val="CC9900"/>
              </a:buClr>
              <a:buFont typeface="Wingdings" pitchFamily="2" charset="2"/>
              <a:buChar char="n"/>
            </a:pPr>
            <a:endParaRPr lang="zh-CN" altLang="en-US" sz="1799" kern="0" dirty="0">
              <a:solidFill>
                <a:srgbClr val="000000"/>
              </a:solidFill>
              <a:cs typeface="+mn-ea"/>
              <a:sym typeface="+mn-lt"/>
            </a:endParaRPr>
          </a:p>
        </p:txBody>
      </p:sp>
      <p:sp>
        <p:nvSpPr>
          <p:cNvPr id="54" name="Text Box 978">
            <a:extLst>
              <a:ext uri="{FF2B5EF4-FFF2-40B4-BE49-F238E27FC236}">
                <a16:creationId xmlns:a16="http://schemas.microsoft.com/office/drawing/2014/main" id="{E821ADB8-B141-34C9-6334-9E07CB061365}"/>
              </a:ext>
            </a:extLst>
          </p:cNvPr>
          <p:cNvSpPr txBox="1">
            <a:spLocks noChangeArrowheads="1"/>
          </p:cNvSpPr>
          <p:nvPr/>
        </p:nvSpPr>
        <p:spPr bwMode="auto">
          <a:xfrm>
            <a:off x="5908455" y="5458841"/>
            <a:ext cx="2490702" cy="236155"/>
          </a:xfrm>
          <a:prstGeom prst="rect">
            <a:avLst/>
          </a:prstGeom>
          <a:noFill/>
          <a:ln w="9525" algn="ctr">
            <a:noFill/>
            <a:miter lim="800000"/>
            <a:headEnd/>
            <a:tailEnd/>
          </a:ln>
          <a:effectLst/>
        </p:spPr>
        <p:txBody>
          <a:bodyPr wrap="square" lIns="0" tIns="0" rIns="0" bIns="0">
            <a:spAutoFit/>
          </a:bodyPr>
          <a:lstStyle/>
          <a:p>
            <a:pPr marL="85691" indent="-85691" algn="ctr" defTabSz="914034" fontAlgn="base">
              <a:lnSpc>
                <a:spcPct val="120000"/>
              </a:lnSpc>
              <a:spcBef>
                <a:spcPct val="0"/>
              </a:spcBef>
              <a:spcAft>
                <a:spcPct val="0"/>
              </a:spcAft>
              <a:defRPr/>
            </a:pPr>
            <a:r>
              <a:rPr lang="en-US" altLang="zh-CN" sz="1399" dirty="0">
                <a:cs typeface="+mn-ea"/>
                <a:sym typeface="+mn-lt"/>
              </a:rPr>
              <a:t>ARIN</a:t>
            </a:r>
            <a:r>
              <a:rPr lang="zh-CN" altLang="en-US" sz="1399" dirty="0">
                <a:cs typeface="+mn-ea"/>
                <a:sym typeface="+mn-lt"/>
              </a:rPr>
              <a:t>宣布</a:t>
            </a:r>
            <a:r>
              <a:rPr lang="en-US" altLang="zh-CN" sz="1399" dirty="0">
                <a:cs typeface="+mn-ea"/>
                <a:sym typeface="+mn-lt"/>
              </a:rPr>
              <a:t>IPv4</a:t>
            </a:r>
            <a:r>
              <a:rPr lang="zh-CN" altLang="en-US" sz="1399" dirty="0">
                <a:cs typeface="+mn-ea"/>
                <a:sym typeface="+mn-lt"/>
              </a:rPr>
              <a:t>地址分配完毕</a:t>
            </a:r>
            <a:endParaRPr lang="en-US" altLang="ko-KR" sz="1399" dirty="0">
              <a:cs typeface="+mn-ea"/>
              <a:sym typeface="+mn-lt"/>
            </a:endParaRPr>
          </a:p>
        </p:txBody>
      </p:sp>
      <p:sp>
        <p:nvSpPr>
          <p:cNvPr id="55" name="矩形 54">
            <a:extLst>
              <a:ext uri="{FF2B5EF4-FFF2-40B4-BE49-F238E27FC236}">
                <a16:creationId xmlns:a16="http://schemas.microsoft.com/office/drawing/2014/main" id="{905AB65C-D560-9714-B8CA-5C8CDFEA47C1}"/>
              </a:ext>
            </a:extLst>
          </p:cNvPr>
          <p:cNvSpPr/>
          <p:nvPr/>
        </p:nvSpPr>
        <p:spPr bwMode="auto">
          <a:xfrm>
            <a:off x="7648080" y="3221393"/>
            <a:ext cx="2598255" cy="64149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base">
              <a:lnSpc>
                <a:spcPct val="120000"/>
              </a:lnSpc>
              <a:spcBef>
                <a:spcPct val="0"/>
              </a:spcBef>
              <a:spcAft>
                <a:spcPct val="0"/>
              </a:spcAft>
              <a:buClr>
                <a:srgbClr val="CC9900"/>
              </a:buClr>
              <a:buFont typeface="Wingdings" pitchFamily="2" charset="2"/>
              <a:buChar char="n"/>
            </a:pPr>
            <a:endParaRPr lang="zh-CN" altLang="en-US" sz="1799" kern="0" dirty="0">
              <a:solidFill>
                <a:srgbClr val="000000"/>
              </a:solidFill>
              <a:cs typeface="+mn-ea"/>
              <a:sym typeface="+mn-lt"/>
            </a:endParaRPr>
          </a:p>
        </p:txBody>
      </p:sp>
      <p:sp>
        <p:nvSpPr>
          <p:cNvPr id="56" name="Text Box 978">
            <a:extLst>
              <a:ext uri="{FF2B5EF4-FFF2-40B4-BE49-F238E27FC236}">
                <a16:creationId xmlns:a16="http://schemas.microsoft.com/office/drawing/2014/main" id="{0101B35C-3D47-1527-85A9-48786050B089}"/>
              </a:ext>
            </a:extLst>
          </p:cNvPr>
          <p:cNvSpPr txBox="1">
            <a:spLocks noChangeArrowheads="1"/>
          </p:cNvSpPr>
          <p:nvPr/>
        </p:nvSpPr>
        <p:spPr bwMode="auto">
          <a:xfrm>
            <a:off x="7735126" y="3435933"/>
            <a:ext cx="2490702" cy="236155"/>
          </a:xfrm>
          <a:prstGeom prst="rect">
            <a:avLst/>
          </a:prstGeom>
          <a:noFill/>
          <a:ln w="9525" algn="ctr">
            <a:noFill/>
            <a:miter lim="800000"/>
            <a:headEnd/>
            <a:tailEnd/>
          </a:ln>
          <a:effectLst/>
        </p:spPr>
        <p:txBody>
          <a:bodyPr wrap="square" lIns="0" tIns="0" rIns="0" bIns="0">
            <a:spAutoFit/>
          </a:bodyPr>
          <a:lstStyle/>
          <a:p>
            <a:pPr marL="85691" indent="-85691" algn="ctr" defTabSz="914034" fontAlgn="base">
              <a:lnSpc>
                <a:spcPct val="120000"/>
              </a:lnSpc>
              <a:spcBef>
                <a:spcPct val="0"/>
              </a:spcBef>
              <a:spcAft>
                <a:spcPct val="0"/>
              </a:spcAft>
              <a:defRPr/>
            </a:pPr>
            <a:r>
              <a:rPr lang="en-US" altLang="zh-CN" sz="1399" dirty="0">
                <a:cs typeface="+mn-ea"/>
                <a:sym typeface="+mn-lt"/>
              </a:rPr>
              <a:t>AFRINIC</a:t>
            </a:r>
            <a:r>
              <a:rPr lang="zh-CN" altLang="en-US" sz="1399" dirty="0">
                <a:cs typeface="+mn-ea"/>
                <a:sym typeface="+mn-lt"/>
              </a:rPr>
              <a:t>宣布</a:t>
            </a:r>
            <a:r>
              <a:rPr lang="en-US" altLang="zh-CN" sz="1399" dirty="0">
                <a:cs typeface="+mn-ea"/>
                <a:sym typeface="+mn-lt"/>
              </a:rPr>
              <a:t>IPv4</a:t>
            </a:r>
            <a:r>
              <a:rPr lang="zh-CN" altLang="en-US" sz="1399" dirty="0">
                <a:cs typeface="+mn-ea"/>
                <a:sym typeface="+mn-lt"/>
              </a:rPr>
              <a:t>地址分配完毕</a:t>
            </a:r>
            <a:endParaRPr lang="en-US" altLang="ko-KR" sz="1399" dirty="0">
              <a:cs typeface="+mn-ea"/>
              <a:sym typeface="+mn-lt"/>
            </a:endParaRPr>
          </a:p>
        </p:txBody>
      </p:sp>
      <p:sp>
        <p:nvSpPr>
          <p:cNvPr id="57" name="Text Box 978">
            <a:extLst>
              <a:ext uri="{FF2B5EF4-FFF2-40B4-BE49-F238E27FC236}">
                <a16:creationId xmlns:a16="http://schemas.microsoft.com/office/drawing/2014/main" id="{3A938F2C-23D9-FDBB-74E7-27551C089E3B}"/>
              </a:ext>
            </a:extLst>
          </p:cNvPr>
          <p:cNvSpPr txBox="1">
            <a:spLocks noChangeArrowheads="1"/>
          </p:cNvSpPr>
          <p:nvPr/>
        </p:nvSpPr>
        <p:spPr bwMode="auto">
          <a:xfrm>
            <a:off x="9792542" y="5461840"/>
            <a:ext cx="1262201" cy="234680"/>
          </a:xfrm>
          <a:prstGeom prst="rect">
            <a:avLst/>
          </a:prstGeom>
          <a:noFill/>
          <a:ln w="9525" algn="ctr">
            <a:noFill/>
            <a:miter lim="800000"/>
            <a:headEnd/>
            <a:tailEnd/>
          </a:ln>
          <a:effectLst/>
        </p:spPr>
        <p:txBody>
          <a:bodyPr wrap="square" lIns="0" tIns="0" rIns="0" bIns="0">
            <a:spAutoFit/>
          </a:bodyPr>
          <a:lstStyle/>
          <a:p>
            <a:pPr marL="85691" indent="-85691" algn="ctr" defTabSz="914034" fontAlgn="base">
              <a:lnSpc>
                <a:spcPct val="120000"/>
              </a:lnSpc>
              <a:spcBef>
                <a:spcPct val="0"/>
              </a:spcBef>
              <a:spcAft>
                <a:spcPct val="0"/>
              </a:spcAft>
              <a:defRPr/>
            </a:pPr>
            <a:r>
              <a:rPr lang="en-US" altLang="zh-CN" sz="1399" dirty="0">
                <a:cs typeface="+mn-ea"/>
                <a:sym typeface="+mn-lt"/>
              </a:rPr>
              <a:t>IPv6</a:t>
            </a:r>
            <a:endParaRPr lang="en-US" altLang="ko-KR" sz="1399" dirty="0">
              <a:cs typeface="+mn-ea"/>
              <a:sym typeface="+mn-lt"/>
            </a:endParaRPr>
          </a:p>
        </p:txBody>
      </p:sp>
      <p:sp>
        <p:nvSpPr>
          <p:cNvPr id="58" name="椭圆 57">
            <a:extLst>
              <a:ext uri="{FF2B5EF4-FFF2-40B4-BE49-F238E27FC236}">
                <a16:creationId xmlns:a16="http://schemas.microsoft.com/office/drawing/2014/main" id="{E44B540D-738C-25B6-A580-F20EB1C18FCF}"/>
              </a:ext>
            </a:extLst>
          </p:cNvPr>
          <p:cNvSpPr>
            <a:spLocks noChangeAspect="1"/>
          </p:cNvSpPr>
          <p:nvPr/>
        </p:nvSpPr>
        <p:spPr>
          <a:xfrm>
            <a:off x="10627534" y="4956585"/>
            <a:ext cx="467309" cy="467309"/>
          </a:xfrm>
          <a:prstGeom prst="ellipse">
            <a:avLst/>
          </a:prstGeom>
          <a:solidFill>
            <a:schemeClr val="bg1">
              <a:lumMod val="50000"/>
            </a:schemeClr>
          </a:solidFill>
          <a:ln w="19050" cap="flat" cmpd="sng" algn="ctr">
            <a:noFill/>
            <a:prstDash val="solid"/>
            <a:miter lim="800000"/>
          </a:ln>
          <a:effectLst/>
        </p:spPr>
        <p:txBody>
          <a:bodyPr wrap="none" lIns="0" tIns="0" rIns="0" bIns="0" rtlCol="0" anchor="ctr"/>
          <a:lstStyle/>
          <a:p>
            <a:pPr algn="ctr" defTabSz="914034">
              <a:lnSpc>
                <a:spcPct val="120000"/>
              </a:lnSpc>
              <a:defRPr/>
            </a:pPr>
            <a:r>
              <a:rPr lang="en-US" altLang="zh-CN" sz="2799" b="1" kern="0" dirty="0">
                <a:solidFill>
                  <a:prstClr val="white"/>
                </a:solidFill>
                <a:cs typeface="+mn-ea"/>
                <a:sym typeface="+mn-lt"/>
              </a:rPr>
              <a:t>?</a:t>
            </a:r>
            <a:endParaRPr lang="zh-CN" altLang="en-US" sz="2799" b="1" kern="0" dirty="0">
              <a:solidFill>
                <a:prstClr val="white"/>
              </a:solidFill>
              <a:cs typeface="+mn-ea"/>
              <a:sym typeface="+mn-lt"/>
            </a:endParaRPr>
          </a:p>
        </p:txBody>
      </p:sp>
    </p:spTree>
    <p:extLst>
      <p:ext uri="{BB962C8B-B14F-4D97-AF65-F5344CB8AC3E}">
        <p14:creationId xmlns:p14="http://schemas.microsoft.com/office/powerpoint/2010/main" val="28009208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1B141-EE53-0648-1984-2860AEA872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的优势</a:t>
            </a:r>
          </a:p>
        </p:txBody>
      </p:sp>
      <p:sp>
        <p:nvSpPr>
          <p:cNvPr id="4" name="日期占位符 3">
            <a:extLst>
              <a:ext uri="{FF2B5EF4-FFF2-40B4-BE49-F238E27FC236}">
                <a16:creationId xmlns:a16="http://schemas.microsoft.com/office/drawing/2014/main" id="{B52EC1EA-E5E0-66EC-5BD0-D138F17BB17C}"/>
              </a:ext>
            </a:extLst>
          </p:cNvPr>
          <p:cNvSpPr>
            <a:spLocks noGrp="1"/>
          </p:cNvSpPr>
          <p:nvPr>
            <p:ph type="dt" sz="half" idx="10"/>
          </p:nvPr>
        </p:nvSpPr>
        <p:spPr/>
        <p:txBody>
          <a:bodyPr/>
          <a:lstStyle/>
          <a:p>
            <a:pPr>
              <a:lnSpc>
                <a:spcPct val="120000"/>
              </a:lnSpc>
            </a:pPr>
            <a:fld id="{BD492EB6-3E30-4D0C-B6A8-72E7D9373661}"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D747F9F6-5158-8750-C238-55280B9A3818}"/>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22CC307A-C351-1ED5-E984-958ED1CD64C4}"/>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147</a:t>
            </a:fld>
            <a:endParaRPr lang="en-US">
              <a:cs typeface="+mn-ea"/>
              <a:sym typeface="+mn-lt"/>
            </a:endParaRPr>
          </a:p>
        </p:txBody>
      </p:sp>
      <p:sp>
        <p:nvSpPr>
          <p:cNvPr id="7" name="圆角矩形 4">
            <a:extLst>
              <a:ext uri="{FF2B5EF4-FFF2-40B4-BE49-F238E27FC236}">
                <a16:creationId xmlns:a16="http://schemas.microsoft.com/office/drawing/2014/main" id="{EEBDD890-5863-184A-795D-FA7DF51D3FC3}"/>
              </a:ext>
            </a:extLst>
          </p:cNvPr>
          <p:cNvSpPr/>
          <p:nvPr/>
        </p:nvSpPr>
        <p:spPr>
          <a:xfrm>
            <a:off x="673515" y="1267382"/>
            <a:ext cx="1919464" cy="479866"/>
          </a:xfrm>
          <a:prstGeom prst="roundRect">
            <a:avLst>
              <a:gd name="adj" fmla="val 6668"/>
            </a:avLst>
          </a:prstGeom>
          <a:solidFill>
            <a:srgbClr val="FEEEC1"/>
          </a:solidFill>
          <a:ln w="12700" cap="flat" cmpd="sng" algn="ctr">
            <a:noFill/>
            <a:prstDash val="solid"/>
            <a:miter lim="800000"/>
          </a:ln>
          <a:effectLst/>
        </p:spPr>
        <p:txBody>
          <a:bodyPr lIns="0" rIns="0" rtlCol="0" anchor="ctr"/>
          <a:lstStyle/>
          <a:p>
            <a:pPr algn="ctr" defTabSz="1218682">
              <a:lnSpc>
                <a:spcPct val="120000"/>
              </a:lnSpc>
              <a:defRPr/>
            </a:pPr>
            <a:r>
              <a:rPr lang="en-US" altLang="zh-CN" sz="1599" b="1" kern="0" dirty="0">
                <a:cs typeface="+mn-ea"/>
                <a:sym typeface="+mn-lt"/>
              </a:rPr>
              <a:t>“</a:t>
            </a:r>
            <a:r>
              <a:rPr lang="zh-CN" altLang="en-US" sz="1599" b="1" kern="0" dirty="0">
                <a:cs typeface="+mn-ea"/>
                <a:sym typeface="+mn-lt"/>
              </a:rPr>
              <a:t>无限</a:t>
            </a:r>
            <a:r>
              <a:rPr lang="en-US" altLang="zh-CN" sz="1599" b="1" kern="0" dirty="0">
                <a:cs typeface="+mn-ea"/>
                <a:sym typeface="+mn-lt"/>
              </a:rPr>
              <a:t>”</a:t>
            </a:r>
            <a:r>
              <a:rPr lang="zh-CN" altLang="en-US" sz="1599" b="1" kern="0" dirty="0">
                <a:cs typeface="+mn-ea"/>
                <a:sym typeface="+mn-lt"/>
              </a:rPr>
              <a:t>地址空间</a:t>
            </a:r>
            <a:endParaRPr lang="en-US" sz="1599" b="1" kern="0" dirty="0">
              <a:cs typeface="+mn-ea"/>
              <a:sym typeface="+mn-lt"/>
            </a:endParaRPr>
          </a:p>
        </p:txBody>
      </p:sp>
      <p:sp>
        <p:nvSpPr>
          <p:cNvPr id="8" name="圆角矩形 5">
            <a:extLst>
              <a:ext uri="{FF2B5EF4-FFF2-40B4-BE49-F238E27FC236}">
                <a16:creationId xmlns:a16="http://schemas.microsoft.com/office/drawing/2014/main" id="{DF2DA09A-46FC-BBE1-704F-4EBCCF69D1BD}"/>
              </a:ext>
            </a:extLst>
          </p:cNvPr>
          <p:cNvSpPr/>
          <p:nvPr/>
        </p:nvSpPr>
        <p:spPr>
          <a:xfrm>
            <a:off x="2664667" y="1267382"/>
            <a:ext cx="8373437" cy="479866"/>
          </a:xfrm>
          <a:prstGeom prst="roundRect">
            <a:avLst>
              <a:gd name="adj" fmla="val 6668"/>
            </a:avLst>
          </a:prstGeom>
          <a:solidFill>
            <a:schemeClr val="bg1">
              <a:lumMod val="85000"/>
              <a:alpha val="50000"/>
            </a:schemeClr>
          </a:solidFill>
          <a:ln w="12700" cap="flat" cmpd="sng" algn="ctr">
            <a:noFill/>
            <a:prstDash val="solid"/>
            <a:miter lim="800000"/>
          </a:ln>
          <a:effectLst/>
        </p:spPr>
        <p:txBody>
          <a:bodyPr rtlCol="0" anchor="ctr"/>
          <a:lstStyle/>
          <a:p>
            <a:pPr defTabSz="1218682">
              <a:lnSpc>
                <a:spcPct val="120000"/>
              </a:lnSpc>
              <a:defRPr/>
            </a:pPr>
            <a:r>
              <a:rPr lang="zh-CN" altLang="en-US" sz="1399" kern="0" dirty="0">
                <a:solidFill>
                  <a:prstClr val="black"/>
                </a:solidFill>
                <a:cs typeface="+mn-ea"/>
                <a:sym typeface="+mn-lt"/>
              </a:rPr>
              <a:t>地址长度为</a:t>
            </a:r>
            <a:r>
              <a:rPr lang="en-US" altLang="zh-CN" sz="1399" kern="0" dirty="0">
                <a:solidFill>
                  <a:prstClr val="black"/>
                </a:solidFill>
                <a:cs typeface="+mn-ea"/>
                <a:sym typeface="+mn-lt"/>
              </a:rPr>
              <a:t>128 bit</a:t>
            </a:r>
            <a:r>
              <a:rPr lang="zh-CN" altLang="en-US" sz="1399" kern="0" dirty="0">
                <a:solidFill>
                  <a:prstClr val="black"/>
                </a:solidFill>
                <a:cs typeface="+mn-ea"/>
                <a:sym typeface="+mn-lt"/>
              </a:rPr>
              <a:t>，海量的地址空间，满足物联网等新兴业务、有利于业务演进及扩展。</a:t>
            </a:r>
          </a:p>
        </p:txBody>
      </p:sp>
      <p:sp>
        <p:nvSpPr>
          <p:cNvPr id="9" name="圆角矩形 6">
            <a:extLst>
              <a:ext uri="{FF2B5EF4-FFF2-40B4-BE49-F238E27FC236}">
                <a16:creationId xmlns:a16="http://schemas.microsoft.com/office/drawing/2014/main" id="{ED888160-2C76-EC53-CAB1-EFC8F22F5F23}"/>
              </a:ext>
            </a:extLst>
          </p:cNvPr>
          <p:cNvSpPr/>
          <p:nvPr/>
        </p:nvSpPr>
        <p:spPr>
          <a:xfrm>
            <a:off x="673515" y="2003175"/>
            <a:ext cx="1919464" cy="479866"/>
          </a:xfrm>
          <a:prstGeom prst="roundRect">
            <a:avLst>
              <a:gd name="adj" fmla="val 6668"/>
            </a:avLst>
          </a:prstGeom>
          <a:solidFill>
            <a:srgbClr val="FEEEC1"/>
          </a:solidFill>
          <a:ln w="12700" cap="flat" cmpd="sng" algn="ctr">
            <a:noFill/>
            <a:prstDash val="solid"/>
            <a:miter lim="800000"/>
          </a:ln>
          <a:effectLst/>
        </p:spPr>
        <p:txBody>
          <a:bodyPr rtlCol="0" anchor="ctr"/>
          <a:lstStyle/>
          <a:p>
            <a:pPr algn="ctr" defTabSz="1218682">
              <a:lnSpc>
                <a:spcPct val="120000"/>
              </a:lnSpc>
              <a:defRPr/>
            </a:pPr>
            <a:r>
              <a:rPr lang="zh-CN" altLang="en-US" sz="1599" b="1" kern="0" dirty="0">
                <a:cs typeface="+mn-ea"/>
                <a:sym typeface="+mn-lt"/>
              </a:rPr>
              <a:t>层次化的地址结构</a:t>
            </a:r>
          </a:p>
        </p:txBody>
      </p:sp>
      <p:sp>
        <p:nvSpPr>
          <p:cNvPr id="10" name="圆角矩形 7">
            <a:extLst>
              <a:ext uri="{FF2B5EF4-FFF2-40B4-BE49-F238E27FC236}">
                <a16:creationId xmlns:a16="http://schemas.microsoft.com/office/drawing/2014/main" id="{66441C6A-BDDB-D0F7-E241-05F8BB83039A}"/>
              </a:ext>
            </a:extLst>
          </p:cNvPr>
          <p:cNvSpPr/>
          <p:nvPr/>
        </p:nvSpPr>
        <p:spPr>
          <a:xfrm>
            <a:off x="2664667" y="2003175"/>
            <a:ext cx="8373437" cy="479866"/>
          </a:xfrm>
          <a:prstGeom prst="roundRect">
            <a:avLst>
              <a:gd name="adj" fmla="val 6668"/>
            </a:avLst>
          </a:prstGeom>
          <a:solidFill>
            <a:schemeClr val="bg1">
              <a:lumMod val="85000"/>
              <a:alpha val="50000"/>
            </a:schemeClr>
          </a:solidFill>
          <a:ln w="12700" cap="flat" cmpd="sng" algn="ctr">
            <a:noFill/>
            <a:prstDash val="solid"/>
            <a:miter lim="800000"/>
          </a:ln>
          <a:effectLst/>
        </p:spPr>
        <p:txBody>
          <a:bodyPr rtlCol="0" anchor="ctr"/>
          <a:lstStyle/>
          <a:p>
            <a:pPr defTabSz="1218682">
              <a:lnSpc>
                <a:spcPct val="120000"/>
              </a:lnSpc>
              <a:defRPr/>
            </a:pPr>
            <a:r>
              <a:rPr lang="zh-CN" altLang="en-US" sz="1399" kern="0" dirty="0">
                <a:solidFill>
                  <a:prstClr val="black"/>
                </a:solidFill>
                <a:cs typeface="+mn-ea"/>
                <a:sym typeface="+mn-lt"/>
              </a:rPr>
              <a:t>相较于</a:t>
            </a:r>
            <a:r>
              <a:rPr lang="en-US" altLang="zh-CN" sz="1399" kern="0" dirty="0">
                <a:solidFill>
                  <a:prstClr val="black"/>
                </a:solidFill>
                <a:cs typeface="+mn-ea"/>
                <a:sym typeface="+mn-lt"/>
              </a:rPr>
              <a:t>IPv4</a:t>
            </a:r>
            <a:r>
              <a:rPr lang="zh-CN" altLang="en-US" sz="1399" kern="0" dirty="0">
                <a:solidFill>
                  <a:prstClr val="black"/>
                </a:solidFill>
                <a:cs typeface="+mn-ea"/>
                <a:sym typeface="+mn-lt"/>
              </a:rPr>
              <a:t>地址，</a:t>
            </a:r>
            <a:r>
              <a:rPr lang="en-US" altLang="zh-CN" sz="1399" kern="0" dirty="0">
                <a:solidFill>
                  <a:prstClr val="black"/>
                </a:solidFill>
                <a:cs typeface="+mn-ea"/>
                <a:sym typeface="+mn-lt"/>
              </a:rPr>
              <a:t>IPv6</a:t>
            </a:r>
            <a:r>
              <a:rPr lang="zh-CN" altLang="en-US" sz="1399" kern="0" dirty="0">
                <a:solidFill>
                  <a:prstClr val="black"/>
                </a:solidFill>
                <a:cs typeface="+mn-ea"/>
                <a:sym typeface="+mn-lt"/>
              </a:rPr>
              <a:t>地址的分配更加规范，利于路由聚合（缩减</a:t>
            </a:r>
            <a:r>
              <a:rPr lang="en-US" altLang="zh-CN" sz="1399" kern="0" dirty="0">
                <a:solidFill>
                  <a:prstClr val="black"/>
                </a:solidFill>
                <a:cs typeface="+mn-ea"/>
                <a:sym typeface="+mn-lt"/>
              </a:rPr>
              <a:t>IPv6</a:t>
            </a:r>
            <a:r>
              <a:rPr lang="zh-CN" altLang="en-US" sz="1399" kern="0" dirty="0">
                <a:solidFill>
                  <a:prstClr val="black"/>
                </a:solidFill>
                <a:cs typeface="+mn-ea"/>
                <a:sym typeface="+mn-lt"/>
              </a:rPr>
              <a:t>路由表规模）、路由快速查询。</a:t>
            </a:r>
          </a:p>
        </p:txBody>
      </p:sp>
      <p:sp>
        <p:nvSpPr>
          <p:cNvPr id="11" name="圆角矩形 8">
            <a:extLst>
              <a:ext uri="{FF2B5EF4-FFF2-40B4-BE49-F238E27FC236}">
                <a16:creationId xmlns:a16="http://schemas.microsoft.com/office/drawing/2014/main" id="{D9FA31AB-C57A-88AE-B0B1-19134BD97EC4}"/>
              </a:ext>
            </a:extLst>
          </p:cNvPr>
          <p:cNvSpPr/>
          <p:nvPr/>
        </p:nvSpPr>
        <p:spPr>
          <a:xfrm>
            <a:off x="673515" y="2738969"/>
            <a:ext cx="1919464" cy="479866"/>
          </a:xfrm>
          <a:prstGeom prst="roundRect">
            <a:avLst>
              <a:gd name="adj" fmla="val 6668"/>
            </a:avLst>
          </a:prstGeom>
          <a:solidFill>
            <a:srgbClr val="FEEEC1"/>
          </a:solidFill>
          <a:ln w="12700" cap="flat" cmpd="sng" algn="ctr">
            <a:noFill/>
            <a:prstDash val="solid"/>
            <a:miter lim="800000"/>
          </a:ln>
          <a:effectLst/>
        </p:spPr>
        <p:txBody>
          <a:bodyPr rtlCol="0" anchor="ctr"/>
          <a:lstStyle/>
          <a:p>
            <a:pPr algn="ctr" defTabSz="1218682">
              <a:lnSpc>
                <a:spcPct val="120000"/>
              </a:lnSpc>
              <a:defRPr/>
            </a:pPr>
            <a:r>
              <a:rPr lang="zh-CN" altLang="en-US" sz="1599" b="1" kern="0" dirty="0">
                <a:cs typeface="+mn-ea"/>
                <a:sym typeface="+mn-lt"/>
              </a:rPr>
              <a:t>即插即用</a:t>
            </a:r>
          </a:p>
        </p:txBody>
      </p:sp>
      <p:sp>
        <p:nvSpPr>
          <p:cNvPr id="12" name="圆角矩形 9">
            <a:extLst>
              <a:ext uri="{FF2B5EF4-FFF2-40B4-BE49-F238E27FC236}">
                <a16:creationId xmlns:a16="http://schemas.microsoft.com/office/drawing/2014/main" id="{17807A82-4056-DE2B-CF33-0CE54178CC27}"/>
              </a:ext>
            </a:extLst>
          </p:cNvPr>
          <p:cNvSpPr/>
          <p:nvPr/>
        </p:nvSpPr>
        <p:spPr>
          <a:xfrm>
            <a:off x="2664667" y="2738969"/>
            <a:ext cx="8373437" cy="479866"/>
          </a:xfrm>
          <a:prstGeom prst="roundRect">
            <a:avLst>
              <a:gd name="adj" fmla="val 6668"/>
            </a:avLst>
          </a:prstGeom>
          <a:solidFill>
            <a:schemeClr val="bg1">
              <a:lumMod val="85000"/>
              <a:alpha val="50000"/>
            </a:schemeClr>
          </a:solidFill>
          <a:ln w="12700" cap="flat" cmpd="sng" algn="ctr">
            <a:noFill/>
            <a:prstDash val="solid"/>
            <a:miter lim="800000"/>
          </a:ln>
          <a:effectLst/>
        </p:spPr>
        <p:txBody>
          <a:bodyPr rtlCol="0" anchor="ctr"/>
          <a:lstStyle/>
          <a:p>
            <a:pPr defTabSz="1218682">
              <a:lnSpc>
                <a:spcPct val="120000"/>
              </a:lnSpc>
              <a:defRPr/>
            </a:pPr>
            <a:r>
              <a:rPr lang="en-US" altLang="zh-CN" sz="1399" kern="0" dirty="0">
                <a:solidFill>
                  <a:prstClr val="black"/>
                </a:solidFill>
                <a:cs typeface="+mn-ea"/>
                <a:sym typeface="+mn-lt"/>
              </a:rPr>
              <a:t>IPv6</a:t>
            </a:r>
            <a:r>
              <a:rPr lang="zh-CN" altLang="en-US" sz="1399" kern="0" dirty="0">
                <a:solidFill>
                  <a:prstClr val="black"/>
                </a:solidFill>
                <a:cs typeface="+mn-ea"/>
                <a:sym typeface="+mn-lt"/>
              </a:rPr>
              <a:t>支持无状态地址自动配置（</a:t>
            </a:r>
            <a:r>
              <a:rPr lang="en-US" altLang="zh-CN" sz="1399" kern="0" dirty="0">
                <a:solidFill>
                  <a:prstClr val="black"/>
                </a:solidFill>
                <a:cs typeface="+mn-ea"/>
                <a:sym typeface="+mn-lt"/>
              </a:rPr>
              <a:t>SLAAC</a:t>
            </a:r>
            <a:r>
              <a:rPr lang="zh-CN" altLang="en-US" sz="1399" kern="0" dirty="0">
                <a:solidFill>
                  <a:prstClr val="black"/>
                </a:solidFill>
                <a:cs typeface="+mn-ea"/>
                <a:sym typeface="+mn-lt"/>
              </a:rPr>
              <a:t>），终端接入更简单。 </a:t>
            </a:r>
          </a:p>
        </p:txBody>
      </p:sp>
      <p:sp>
        <p:nvSpPr>
          <p:cNvPr id="13" name="圆角矩形 10">
            <a:extLst>
              <a:ext uri="{FF2B5EF4-FFF2-40B4-BE49-F238E27FC236}">
                <a16:creationId xmlns:a16="http://schemas.microsoft.com/office/drawing/2014/main" id="{58FEF98F-01F8-7DEF-D132-DF6E7573357E}"/>
              </a:ext>
            </a:extLst>
          </p:cNvPr>
          <p:cNvSpPr/>
          <p:nvPr/>
        </p:nvSpPr>
        <p:spPr>
          <a:xfrm>
            <a:off x="673515" y="3474763"/>
            <a:ext cx="1919464" cy="479866"/>
          </a:xfrm>
          <a:prstGeom prst="roundRect">
            <a:avLst>
              <a:gd name="adj" fmla="val 6668"/>
            </a:avLst>
          </a:prstGeom>
          <a:solidFill>
            <a:srgbClr val="FEEEC1"/>
          </a:solidFill>
          <a:ln w="12700" cap="flat" cmpd="sng" algn="ctr">
            <a:noFill/>
            <a:prstDash val="solid"/>
            <a:miter lim="800000"/>
          </a:ln>
          <a:effectLst/>
        </p:spPr>
        <p:txBody>
          <a:bodyPr rtlCol="0" anchor="ctr"/>
          <a:lstStyle/>
          <a:p>
            <a:pPr algn="ctr" defTabSz="1218682">
              <a:lnSpc>
                <a:spcPct val="120000"/>
              </a:lnSpc>
              <a:defRPr/>
            </a:pPr>
            <a:r>
              <a:rPr lang="zh-CN" altLang="en-US" sz="1599" b="1" kern="0" dirty="0">
                <a:cs typeface="+mn-ea"/>
                <a:sym typeface="+mn-lt"/>
              </a:rPr>
              <a:t>简化的报文头部</a:t>
            </a:r>
          </a:p>
        </p:txBody>
      </p:sp>
      <p:sp>
        <p:nvSpPr>
          <p:cNvPr id="14" name="圆角矩形 11">
            <a:extLst>
              <a:ext uri="{FF2B5EF4-FFF2-40B4-BE49-F238E27FC236}">
                <a16:creationId xmlns:a16="http://schemas.microsoft.com/office/drawing/2014/main" id="{43E235C8-BD6C-C66A-4E4D-03BC289DC08A}"/>
              </a:ext>
            </a:extLst>
          </p:cNvPr>
          <p:cNvSpPr/>
          <p:nvPr/>
        </p:nvSpPr>
        <p:spPr>
          <a:xfrm>
            <a:off x="2664667" y="3474763"/>
            <a:ext cx="8373437" cy="479866"/>
          </a:xfrm>
          <a:prstGeom prst="roundRect">
            <a:avLst>
              <a:gd name="adj" fmla="val 6668"/>
            </a:avLst>
          </a:prstGeom>
          <a:solidFill>
            <a:schemeClr val="bg1">
              <a:lumMod val="85000"/>
              <a:alpha val="50000"/>
            </a:schemeClr>
          </a:solidFill>
          <a:ln w="12700" cap="flat" cmpd="sng" algn="ctr">
            <a:noFill/>
            <a:prstDash val="solid"/>
            <a:miter lim="800000"/>
          </a:ln>
          <a:effectLst/>
        </p:spPr>
        <p:txBody>
          <a:bodyPr rtlCol="0" anchor="ctr"/>
          <a:lstStyle/>
          <a:p>
            <a:pPr defTabSz="1218682">
              <a:lnSpc>
                <a:spcPct val="120000"/>
              </a:lnSpc>
              <a:defRPr/>
            </a:pPr>
            <a:r>
              <a:rPr lang="zh-CN" altLang="en-US" sz="1399" kern="0" dirty="0">
                <a:solidFill>
                  <a:prstClr val="black"/>
                </a:solidFill>
                <a:cs typeface="+mn-ea"/>
                <a:sym typeface="+mn-lt"/>
              </a:rPr>
              <a:t>简化报文头，提高效率；通过扩展报文头支持新应用，利于网络设备转发处理。</a:t>
            </a:r>
          </a:p>
        </p:txBody>
      </p:sp>
      <p:sp>
        <p:nvSpPr>
          <p:cNvPr id="15" name="圆角矩形 12">
            <a:extLst>
              <a:ext uri="{FF2B5EF4-FFF2-40B4-BE49-F238E27FC236}">
                <a16:creationId xmlns:a16="http://schemas.microsoft.com/office/drawing/2014/main" id="{18FDAC28-569A-A45B-9AB7-DF51279C2316}"/>
              </a:ext>
            </a:extLst>
          </p:cNvPr>
          <p:cNvSpPr/>
          <p:nvPr/>
        </p:nvSpPr>
        <p:spPr>
          <a:xfrm>
            <a:off x="673515" y="4210557"/>
            <a:ext cx="1919464" cy="479866"/>
          </a:xfrm>
          <a:prstGeom prst="roundRect">
            <a:avLst>
              <a:gd name="adj" fmla="val 6668"/>
            </a:avLst>
          </a:prstGeom>
          <a:solidFill>
            <a:srgbClr val="FEEEC1"/>
          </a:solidFill>
          <a:ln w="12700" cap="flat" cmpd="sng" algn="ctr">
            <a:noFill/>
            <a:prstDash val="solid"/>
            <a:miter lim="800000"/>
          </a:ln>
          <a:effectLst/>
        </p:spPr>
        <p:txBody>
          <a:bodyPr rtlCol="0" anchor="ctr"/>
          <a:lstStyle/>
          <a:p>
            <a:pPr algn="ctr" defTabSz="1218682">
              <a:lnSpc>
                <a:spcPct val="120000"/>
              </a:lnSpc>
              <a:defRPr/>
            </a:pPr>
            <a:r>
              <a:rPr lang="zh-CN" altLang="en-US" sz="1599" b="1" kern="0" dirty="0">
                <a:cs typeface="+mn-ea"/>
                <a:sym typeface="+mn-lt"/>
              </a:rPr>
              <a:t>安全特性</a:t>
            </a:r>
          </a:p>
        </p:txBody>
      </p:sp>
      <p:sp>
        <p:nvSpPr>
          <p:cNvPr id="16" name="圆角矩形 13">
            <a:extLst>
              <a:ext uri="{FF2B5EF4-FFF2-40B4-BE49-F238E27FC236}">
                <a16:creationId xmlns:a16="http://schemas.microsoft.com/office/drawing/2014/main" id="{3249DC2D-679F-2B5A-5F48-99FCBF69195A}"/>
              </a:ext>
            </a:extLst>
          </p:cNvPr>
          <p:cNvSpPr/>
          <p:nvPr/>
        </p:nvSpPr>
        <p:spPr>
          <a:xfrm>
            <a:off x="2664667" y="4210557"/>
            <a:ext cx="8373437" cy="479866"/>
          </a:xfrm>
          <a:prstGeom prst="roundRect">
            <a:avLst>
              <a:gd name="adj" fmla="val 6668"/>
            </a:avLst>
          </a:prstGeom>
          <a:solidFill>
            <a:schemeClr val="bg1">
              <a:lumMod val="85000"/>
              <a:alpha val="50000"/>
            </a:schemeClr>
          </a:solidFill>
          <a:ln w="12700" cap="flat" cmpd="sng" algn="ctr">
            <a:noFill/>
            <a:prstDash val="solid"/>
            <a:miter lim="800000"/>
          </a:ln>
          <a:effectLst/>
        </p:spPr>
        <p:txBody>
          <a:bodyPr rtlCol="0" anchor="ctr"/>
          <a:lstStyle/>
          <a:p>
            <a:pPr defTabSz="1218682">
              <a:lnSpc>
                <a:spcPct val="120000"/>
              </a:lnSpc>
              <a:defRPr/>
            </a:pPr>
            <a:r>
              <a:rPr lang="en-US" altLang="zh-CN" sz="1399" kern="0" dirty="0">
                <a:solidFill>
                  <a:prstClr val="black"/>
                </a:solidFill>
                <a:cs typeface="+mn-ea"/>
                <a:sym typeface="+mn-lt"/>
              </a:rPr>
              <a:t>IPsec</a:t>
            </a:r>
            <a:r>
              <a:rPr lang="zh-CN" altLang="en-US" sz="1399" kern="0" dirty="0">
                <a:solidFill>
                  <a:prstClr val="black"/>
                </a:solidFill>
                <a:cs typeface="+mn-ea"/>
                <a:sym typeface="+mn-lt"/>
              </a:rPr>
              <a:t>、真实源地址认证等保证端到端安全；避免</a:t>
            </a:r>
            <a:r>
              <a:rPr lang="en-US" altLang="zh-CN" sz="1399" kern="0" dirty="0">
                <a:solidFill>
                  <a:prstClr val="black"/>
                </a:solidFill>
                <a:cs typeface="+mn-ea"/>
                <a:sym typeface="+mn-lt"/>
              </a:rPr>
              <a:t>NAT</a:t>
            </a:r>
            <a:r>
              <a:rPr lang="zh-CN" altLang="en-US" sz="1399" kern="0" dirty="0">
                <a:solidFill>
                  <a:prstClr val="black"/>
                </a:solidFill>
                <a:cs typeface="+mn-ea"/>
                <a:sym typeface="+mn-lt"/>
              </a:rPr>
              <a:t>破坏端到端通信的完整性。</a:t>
            </a:r>
          </a:p>
        </p:txBody>
      </p:sp>
      <p:sp>
        <p:nvSpPr>
          <p:cNvPr id="17" name="圆角矩形 14">
            <a:extLst>
              <a:ext uri="{FF2B5EF4-FFF2-40B4-BE49-F238E27FC236}">
                <a16:creationId xmlns:a16="http://schemas.microsoft.com/office/drawing/2014/main" id="{E39112FC-143B-F1C5-B18F-5E60276C933A}"/>
              </a:ext>
            </a:extLst>
          </p:cNvPr>
          <p:cNvSpPr/>
          <p:nvPr/>
        </p:nvSpPr>
        <p:spPr>
          <a:xfrm>
            <a:off x="673515" y="4946351"/>
            <a:ext cx="1919464" cy="479866"/>
          </a:xfrm>
          <a:prstGeom prst="roundRect">
            <a:avLst>
              <a:gd name="adj" fmla="val 6668"/>
            </a:avLst>
          </a:prstGeom>
          <a:solidFill>
            <a:srgbClr val="FEEEC1"/>
          </a:solidFill>
          <a:ln w="12700" cap="flat" cmpd="sng" algn="ctr">
            <a:noFill/>
            <a:prstDash val="solid"/>
            <a:miter lim="800000"/>
          </a:ln>
          <a:effectLst/>
        </p:spPr>
        <p:txBody>
          <a:bodyPr rtlCol="0" anchor="ctr"/>
          <a:lstStyle/>
          <a:p>
            <a:pPr algn="ctr" defTabSz="1218682">
              <a:lnSpc>
                <a:spcPct val="120000"/>
              </a:lnSpc>
              <a:defRPr/>
            </a:pPr>
            <a:r>
              <a:rPr lang="zh-CN" altLang="en-US" sz="1599" b="1" kern="0" dirty="0">
                <a:cs typeface="+mn-ea"/>
                <a:sym typeface="+mn-lt"/>
              </a:rPr>
              <a:t>移动性</a:t>
            </a:r>
          </a:p>
        </p:txBody>
      </p:sp>
      <p:sp>
        <p:nvSpPr>
          <p:cNvPr id="18" name="圆角矩形 15">
            <a:extLst>
              <a:ext uri="{FF2B5EF4-FFF2-40B4-BE49-F238E27FC236}">
                <a16:creationId xmlns:a16="http://schemas.microsoft.com/office/drawing/2014/main" id="{1C5BF0BF-9C7E-A175-7B70-57838AF48705}"/>
              </a:ext>
            </a:extLst>
          </p:cNvPr>
          <p:cNvSpPr/>
          <p:nvPr/>
        </p:nvSpPr>
        <p:spPr>
          <a:xfrm>
            <a:off x="2664667" y="4946351"/>
            <a:ext cx="8373437" cy="479866"/>
          </a:xfrm>
          <a:prstGeom prst="roundRect">
            <a:avLst>
              <a:gd name="adj" fmla="val 6668"/>
            </a:avLst>
          </a:prstGeom>
          <a:solidFill>
            <a:schemeClr val="bg1">
              <a:lumMod val="85000"/>
              <a:alpha val="50000"/>
            </a:schemeClr>
          </a:solidFill>
          <a:ln w="12700" cap="flat" cmpd="sng" algn="ctr">
            <a:noFill/>
            <a:prstDash val="solid"/>
            <a:miter lim="800000"/>
          </a:ln>
          <a:effectLst/>
        </p:spPr>
        <p:txBody>
          <a:bodyPr rtlCol="0" anchor="ctr"/>
          <a:lstStyle/>
          <a:p>
            <a:pPr defTabSz="1218682">
              <a:lnSpc>
                <a:spcPct val="120000"/>
              </a:lnSpc>
              <a:defRPr/>
            </a:pPr>
            <a:r>
              <a:rPr lang="zh-CN" altLang="en-US" sz="1399" kern="0" dirty="0">
                <a:solidFill>
                  <a:prstClr val="black"/>
                </a:solidFill>
                <a:cs typeface="+mn-ea"/>
                <a:sym typeface="+mn-lt"/>
              </a:rPr>
              <a:t>对移动网络实时通信有较大改进，整个移动网络性能有比较大的提升。</a:t>
            </a:r>
          </a:p>
        </p:txBody>
      </p:sp>
      <p:sp>
        <p:nvSpPr>
          <p:cNvPr id="19" name="圆角矩形 16">
            <a:extLst>
              <a:ext uri="{FF2B5EF4-FFF2-40B4-BE49-F238E27FC236}">
                <a16:creationId xmlns:a16="http://schemas.microsoft.com/office/drawing/2014/main" id="{E94753CE-EF36-BB9C-633E-BDF4CD0BE794}"/>
              </a:ext>
            </a:extLst>
          </p:cNvPr>
          <p:cNvSpPr/>
          <p:nvPr/>
        </p:nvSpPr>
        <p:spPr>
          <a:xfrm>
            <a:off x="673515" y="5682147"/>
            <a:ext cx="1919464" cy="479866"/>
          </a:xfrm>
          <a:prstGeom prst="roundRect">
            <a:avLst>
              <a:gd name="adj" fmla="val 6668"/>
            </a:avLst>
          </a:prstGeom>
          <a:solidFill>
            <a:srgbClr val="FEEEC1"/>
          </a:solidFill>
          <a:ln w="12700" cap="flat" cmpd="sng" algn="ctr">
            <a:noFill/>
            <a:prstDash val="solid"/>
            <a:miter lim="800000"/>
          </a:ln>
          <a:effectLst/>
        </p:spPr>
        <p:txBody>
          <a:bodyPr rtlCol="0" anchor="ctr"/>
          <a:lstStyle/>
          <a:p>
            <a:pPr algn="ctr" defTabSz="1218682">
              <a:lnSpc>
                <a:spcPct val="120000"/>
              </a:lnSpc>
              <a:defRPr/>
            </a:pPr>
            <a:r>
              <a:rPr lang="zh-CN" altLang="en-US" sz="1599" b="1" kern="0" dirty="0">
                <a:cs typeface="+mn-ea"/>
                <a:sym typeface="+mn-lt"/>
              </a:rPr>
              <a:t>增强的</a:t>
            </a:r>
            <a:r>
              <a:rPr lang="en-US" altLang="zh-CN" sz="1599" b="1" kern="0" dirty="0" err="1">
                <a:cs typeface="+mn-ea"/>
                <a:sym typeface="+mn-lt"/>
              </a:rPr>
              <a:t>QoS</a:t>
            </a:r>
            <a:r>
              <a:rPr lang="zh-CN" altLang="en-US" sz="1599" b="1" kern="0" dirty="0">
                <a:cs typeface="+mn-ea"/>
                <a:sym typeface="+mn-lt"/>
              </a:rPr>
              <a:t>特性</a:t>
            </a:r>
          </a:p>
        </p:txBody>
      </p:sp>
      <p:sp>
        <p:nvSpPr>
          <p:cNvPr id="20" name="圆角矩形 17">
            <a:extLst>
              <a:ext uri="{FF2B5EF4-FFF2-40B4-BE49-F238E27FC236}">
                <a16:creationId xmlns:a16="http://schemas.microsoft.com/office/drawing/2014/main" id="{0995CFB2-A2D7-2054-FA00-E8A2BF6EB309}"/>
              </a:ext>
            </a:extLst>
          </p:cNvPr>
          <p:cNvSpPr/>
          <p:nvPr/>
        </p:nvSpPr>
        <p:spPr>
          <a:xfrm>
            <a:off x="2664667" y="5682147"/>
            <a:ext cx="8373437" cy="479866"/>
          </a:xfrm>
          <a:prstGeom prst="roundRect">
            <a:avLst>
              <a:gd name="adj" fmla="val 6668"/>
            </a:avLst>
          </a:prstGeom>
          <a:solidFill>
            <a:schemeClr val="bg1">
              <a:lumMod val="85000"/>
              <a:alpha val="50000"/>
            </a:schemeClr>
          </a:solidFill>
          <a:ln w="12700" cap="flat" cmpd="sng" algn="ctr">
            <a:noFill/>
            <a:prstDash val="solid"/>
            <a:miter lim="800000"/>
          </a:ln>
          <a:effectLst/>
        </p:spPr>
        <p:txBody>
          <a:bodyPr rtlCol="0" anchor="ctr"/>
          <a:lstStyle/>
          <a:p>
            <a:pPr defTabSz="1218682">
              <a:lnSpc>
                <a:spcPct val="120000"/>
              </a:lnSpc>
              <a:defRPr/>
            </a:pPr>
            <a:r>
              <a:rPr lang="zh-CN" altLang="en-US" sz="1399" kern="0" dirty="0">
                <a:solidFill>
                  <a:prstClr val="black"/>
                </a:solidFill>
                <a:cs typeface="+mn-ea"/>
                <a:sym typeface="+mn-lt"/>
              </a:rPr>
              <a:t>额外定义了流标签字段，可为应用程序或者终端所用，针对特殊的服务和数据流，分配特定的资源。</a:t>
            </a:r>
          </a:p>
        </p:txBody>
      </p:sp>
    </p:spTree>
    <p:extLst>
      <p:ext uri="{BB962C8B-B14F-4D97-AF65-F5344CB8AC3E}">
        <p14:creationId xmlns:p14="http://schemas.microsoft.com/office/powerpoint/2010/main" val="42117273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65E7E-7056-C14C-1413-96DA59FDE926}"/>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Why IPv6 ?</a:t>
            </a:r>
            <a:endParaRPr lang="zh-CN" altLang="en-US" sz="3200" dirty="0">
              <a:latin typeface="+mn-lt"/>
              <a:ea typeface="+mn-ea"/>
              <a:cs typeface="+mn-ea"/>
              <a:sym typeface="+mn-lt"/>
            </a:endParaRPr>
          </a:p>
        </p:txBody>
      </p:sp>
      <p:sp>
        <p:nvSpPr>
          <p:cNvPr id="4" name="日期占位符 3">
            <a:extLst>
              <a:ext uri="{FF2B5EF4-FFF2-40B4-BE49-F238E27FC236}">
                <a16:creationId xmlns:a16="http://schemas.microsoft.com/office/drawing/2014/main" id="{A344C1AF-FB9F-09D1-15BB-9BA0E1405F73}"/>
              </a:ext>
            </a:extLst>
          </p:cNvPr>
          <p:cNvSpPr>
            <a:spLocks noGrp="1"/>
          </p:cNvSpPr>
          <p:nvPr>
            <p:ph type="dt" sz="half" idx="10"/>
          </p:nvPr>
        </p:nvSpPr>
        <p:spPr/>
        <p:txBody>
          <a:bodyPr/>
          <a:lstStyle/>
          <a:p>
            <a:pPr>
              <a:lnSpc>
                <a:spcPct val="120000"/>
              </a:lnSpc>
            </a:pPr>
            <a:fld id="{AE16552D-7485-4AF7-AC4D-F6DF08C33065}"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0EBCDFFB-3577-6E42-DABA-EEAED504FF57}"/>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C682E22-86EF-09F5-B666-BF7B5CFFF7D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148</a:t>
            </a:fld>
            <a:endParaRPr lang="en-US">
              <a:cs typeface="+mn-ea"/>
              <a:sym typeface="+mn-lt"/>
            </a:endParaRPr>
          </a:p>
        </p:txBody>
      </p:sp>
      <p:grpSp>
        <p:nvGrpSpPr>
          <p:cNvPr id="7" name="组合 6">
            <a:extLst>
              <a:ext uri="{FF2B5EF4-FFF2-40B4-BE49-F238E27FC236}">
                <a16:creationId xmlns:a16="http://schemas.microsoft.com/office/drawing/2014/main" id="{B32E275F-895F-71F9-9F9B-AB46253C11C4}"/>
              </a:ext>
            </a:extLst>
          </p:cNvPr>
          <p:cNvGrpSpPr>
            <a:grpSpLocks noChangeAspect="1"/>
          </p:cNvGrpSpPr>
          <p:nvPr/>
        </p:nvGrpSpPr>
        <p:grpSpPr>
          <a:xfrm>
            <a:off x="826761" y="2082466"/>
            <a:ext cx="1004856" cy="2974044"/>
            <a:chOff x="9480367" y="1122516"/>
            <a:chExt cx="1656245" cy="4901945"/>
          </a:xfrm>
        </p:grpSpPr>
        <p:grpSp>
          <p:nvGrpSpPr>
            <p:cNvPr id="8" name="iṧ1íḋè">
              <a:extLst>
                <a:ext uri="{FF2B5EF4-FFF2-40B4-BE49-F238E27FC236}">
                  <a16:creationId xmlns:a16="http://schemas.microsoft.com/office/drawing/2014/main" id="{A7EC4F3B-F612-85FC-02A6-0F38F2B0A740}"/>
                </a:ext>
              </a:extLst>
            </p:cNvPr>
            <p:cNvGrpSpPr>
              <a:grpSpLocks/>
            </p:cNvGrpSpPr>
            <p:nvPr/>
          </p:nvGrpSpPr>
          <p:grpSpPr bwMode="auto">
            <a:xfrm>
              <a:off x="9555096" y="1122516"/>
              <a:ext cx="1496623" cy="2919654"/>
              <a:chOff x="3175" y="-9"/>
              <a:chExt cx="1322" cy="2579"/>
            </a:xfrm>
          </p:grpSpPr>
          <p:sp>
            <p:nvSpPr>
              <p:cNvPr id="72" name="islíde">
                <a:extLst>
                  <a:ext uri="{FF2B5EF4-FFF2-40B4-BE49-F238E27FC236}">
                    <a16:creationId xmlns:a16="http://schemas.microsoft.com/office/drawing/2014/main" id="{702D5438-5961-9676-5082-5555BF4C6DE2}"/>
                  </a:ext>
                </a:extLst>
              </p:cNvPr>
              <p:cNvSpPr/>
              <p:nvPr/>
            </p:nvSpPr>
            <p:spPr bwMode="auto">
              <a:xfrm>
                <a:off x="3198" y="2228"/>
                <a:ext cx="203" cy="342"/>
              </a:xfrm>
              <a:custGeom>
                <a:avLst/>
                <a:gdLst>
                  <a:gd name="T0" fmla="*/ 644 w 809"/>
                  <a:gd name="T1" fmla="*/ 615 h 1363"/>
                  <a:gd name="T2" fmla="*/ 564 w 809"/>
                  <a:gd name="T3" fmla="*/ 324 h 1363"/>
                  <a:gd name="T4" fmla="*/ 547 w 809"/>
                  <a:gd name="T5" fmla="*/ 0 h 1363"/>
                  <a:gd name="T6" fmla="*/ 166 w 809"/>
                  <a:gd name="T7" fmla="*/ 23 h 1363"/>
                  <a:gd name="T8" fmla="*/ 157 w 809"/>
                  <a:gd name="T9" fmla="*/ 356 h 1363"/>
                  <a:gd name="T10" fmla="*/ 25 w 809"/>
                  <a:gd name="T11" fmla="*/ 797 h 1363"/>
                  <a:gd name="T12" fmla="*/ 33 w 809"/>
                  <a:gd name="T13" fmla="*/ 957 h 1363"/>
                  <a:gd name="T14" fmla="*/ 265 w 809"/>
                  <a:gd name="T15" fmla="*/ 1286 h 1363"/>
                  <a:gd name="T16" fmla="*/ 696 w 809"/>
                  <a:gd name="T17" fmla="*/ 1321 h 1363"/>
                  <a:gd name="T18" fmla="*/ 638 w 809"/>
                  <a:gd name="T19" fmla="*/ 1170 h 1363"/>
                  <a:gd name="T20" fmla="*/ 380 w 809"/>
                  <a:gd name="T21" fmla="*/ 869 h 1363"/>
                  <a:gd name="T22" fmla="*/ 436 w 809"/>
                  <a:gd name="T23" fmla="*/ 795 h 1363"/>
                  <a:gd name="T24" fmla="*/ 543 w 809"/>
                  <a:gd name="T25" fmla="*/ 784 h 1363"/>
                  <a:gd name="T26" fmla="*/ 646 w 809"/>
                  <a:gd name="T27" fmla="*/ 618 h 1363"/>
                  <a:gd name="T28" fmla="*/ 644 w 809"/>
                  <a:gd name="T29" fmla="*/ 615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9" h="1363">
                    <a:moveTo>
                      <a:pt x="644" y="615"/>
                    </a:moveTo>
                    <a:cubicBezTo>
                      <a:pt x="644" y="615"/>
                      <a:pt x="545" y="442"/>
                      <a:pt x="564" y="324"/>
                    </a:cubicBezTo>
                    <a:cubicBezTo>
                      <a:pt x="547" y="0"/>
                      <a:pt x="547" y="0"/>
                      <a:pt x="547" y="0"/>
                    </a:cubicBezTo>
                    <a:cubicBezTo>
                      <a:pt x="166" y="23"/>
                      <a:pt x="166" y="23"/>
                      <a:pt x="166" y="23"/>
                    </a:cubicBezTo>
                    <a:cubicBezTo>
                      <a:pt x="157" y="356"/>
                      <a:pt x="157" y="356"/>
                      <a:pt x="157" y="356"/>
                    </a:cubicBezTo>
                    <a:cubicBezTo>
                      <a:pt x="25" y="797"/>
                      <a:pt x="25" y="797"/>
                      <a:pt x="25" y="797"/>
                    </a:cubicBezTo>
                    <a:cubicBezTo>
                      <a:pt x="25" y="797"/>
                      <a:pt x="0" y="919"/>
                      <a:pt x="33" y="957"/>
                    </a:cubicBezTo>
                    <a:cubicBezTo>
                      <a:pt x="33" y="957"/>
                      <a:pt x="120" y="1220"/>
                      <a:pt x="265" y="1286"/>
                    </a:cubicBezTo>
                    <a:cubicBezTo>
                      <a:pt x="265" y="1286"/>
                      <a:pt x="584" y="1363"/>
                      <a:pt x="696" y="1321"/>
                    </a:cubicBezTo>
                    <a:cubicBezTo>
                      <a:pt x="696" y="1321"/>
                      <a:pt x="809" y="1233"/>
                      <a:pt x="638" y="1170"/>
                    </a:cubicBezTo>
                    <a:cubicBezTo>
                      <a:pt x="638" y="1170"/>
                      <a:pt x="269" y="1092"/>
                      <a:pt x="380" y="869"/>
                    </a:cubicBezTo>
                    <a:cubicBezTo>
                      <a:pt x="380" y="869"/>
                      <a:pt x="398" y="826"/>
                      <a:pt x="436" y="795"/>
                    </a:cubicBezTo>
                    <a:cubicBezTo>
                      <a:pt x="468" y="770"/>
                      <a:pt x="509" y="767"/>
                      <a:pt x="543" y="784"/>
                    </a:cubicBezTo>
                    <a:cubicBezTo>
                      <a:pt x="646" y="618"/>
                      <a:pt x="646" y="618"/>
                      <a:pt x="646" y="618"/>
                    </a:cubicBezTo>
                    <a:lnTo>
                      <a:pt x="644" y="615"/>
                    </a:ln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73" name="ïṥ1ïḍé">
                <a:extLst>
                  <a:ext uri="{FF2B5EF4-FFF2-40B4-BE49-F238E27FC236}">
                    <a16:creationId xmlns:a16="http://schemas.microsoft.com/office/drawing/2014/main" id="{2213A81D-F4DE-7122-3AA6-15D1A287BC2C}"/>
                  </a:ext>
                </a:extLst>
              </p:cNvPr>
              <p:cNvSpPr/>
              <p:nvPr/>
            </p:nvSpPr>
            <p:spPr bwMode="auto">
              <a:xfrm>
                <a:off x="3835" y="1046"/>
                <a:ext cx="662" cy="1241"/>
              </a:xfrm>
              <a:custGeom>
                <a:avLst/>
                <a:gdLst>
                  <a:gd name="T0" fmla="*/ 0 w 2635"/>
                  <a:gd name="T1" fmla="*/ 985 h 4953"/>
                  <a:gd name="T2" fmla="*/ 741 w 2635"/>
                  <a:gd name="T3" fmla="*/ 0 h 4953"/>
                  <a:gd name="T4" fmla="*/ 1126 w 2635"/>
                  <a:gd name="T5" fmla="*/ 35 h 4953"/>
                  <a:gd name="T6" fmla="*/ 1953 w 2635"/>
                  <a:gd name="T7" fmla="*/ 545 h 4953"/>
                  <a:gd name="T8" fmla="*/ 2037 w 2635"/>
                  <a:gd name="T9" fmla="*/ 735 h 4953"/>
                  <a:gd name="T10" fmla="*/ 2465 w 2635"/>
                  <a:gd name="T11" fmla="*/ 2199 h 4953"/>
                  <a:gd name="T12" fmla="*/ 2631 w 2635"/>
                  <a:gd name="T13" fmla="*/ 3141 h 4953"/>
                  <a:gd name="T14" fmla="*/ 2635 w 2635"/>
                  <a:gd name="T15" fmla="*/ 3246 h 4953"/>
                  <a:gd name="T16" fmla="*/ 1813 w 2635"/>
                  <a:gd name="T17" fmla="*/ 3201 h 4953"/>
                  <a:gd name="T18" fmla="*/ 1507 w 2635"/>
                  <a:gd name="T19" fmla="*/ 1582 h 4953"/>
                  <a:gd name="T20" fmla="*/ 1394 w 2635"/>
                  <a:gd name="T21" fmla="*/ 4715 h 4953"/>
                  <a:gd name="T22" fmla="*/ 1386 w 2635"/>
                  <a:gd name="T23" fmla="*/ 4907 h 4953"/>
                  <a:gd name="T24" fmla="*/ 0 w 2635"/>
                  <a:gd name="T25" fmla="*/ 4953 h 4953"/>
                  <a:gd name="T26" fmla="*/ 0 w 2635"/>
                  <a:gd name="T27" fmla="*/ 985 h 4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5" h="4953">
                    <a:moveTo>
                      <a:pt x="0" y="985"/>
                    </a:moveTo>
                    <a:cubicBezTo>
                      <a:pt x="741" y="0"/>
                      <a:pt x="741" y="0"/>
                      <a:pt x="741" y="0"/>
                    </a:cubicBezTo>
                    <a:cubicBezTo>
                      <a:pt x="1126" y="35"/>
                      <a:pt x="1126" y="35"/>
                      <a:pt x="1126" y="35"/>
                    </a:cubicBezTo>
                    <a:cubicBezTo>
                      <a:pt x="1466" y="67"/>
                      <a:pt x="1775" y="253"/>
                      <a:pt x="1953" y="545"/>
                    </a:cubicBezTo>
                    <a:cubicBezTo>
                      <a:pt x="1992" y="609"/>
                      <a:pt x="2023" y="674"/>
                      <a:pt x="2037" y="735"/>
                    </a:cubicBezTo>
                    <a:cubicBezTo>
                      <a:pt x="2465" y="2199"/>
                      <a:pt x="2465" y="2199"/>
                      <a:pt x="2465" y="2199"/>
                    </a:cubicBezTo>
                    <a:cubicBezTo>
                      <a:pt x="2555" y="2506"/>
                      <a:pt x="2611" y="2822"/>
                      <a:pt x="2631" y="3141"/>
                    </a:cubicBezTo>
                    <a:cubicBezTo>
                      <a:pt x="2634" y="3187"/>
                      <a:pt x="2635" y="3225"/>
                      <a:pt x="2635" y="3246"/>
                    </a:cubicBezTo>
                    <a:cubicBezTo>
                      <a:pt x="1813" y="3201"/>
                      <a:pt x="1813" y="3201"/>
                      <a:pt x="1813" y="3201"/>
                    </a:cubicBezTo>
                    <a:cubicBezTo>
                      <a:pt x="1507" y="1582"/>
                      <a:pt x="1507" y="1582"/>
                      <a:pt x="1507" y="1582"/>
                    </a:cubicBezTo>
                    <a:cubicBezTo>
                      <a:pt x="1394" y="4715"/>
                      <a:pt x="1394" y="4715"/>
                      <a:pt x="1394" y="4715"/>
                    </a:cubicBezTo>
                    <a:cubicBezTo>
                      <a:pt x="1386" y="4907"/>
                      <a:pt x="1386" y="4907"/>
                      <a:pt x="1386" y="4907"/>
                    </a:cubicBezTo>
                    <a:cubicBezTo>
                      <a:pt x="0" y="4953"/>
                      <a:pt x="0" y="4953"/>
                      <a:pt x="0" y="4953"/>
                    </a:cubicBezTo>
                    <a:cubicBezTo>
                      <a:pt x="0" y="985"/>
                      <a:pt x="0" y="985"/>
                      <a:pt x="0" y="985"/>
                    </a:cubicBezTo>
                  </a:path>
                </a:pathLst>
              </a:custGeom>
              <a:solidFill>
                <a:srgbClr val="AFD8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74" name="iSlïdè">
                <a:extLst>
                  <a:ext uri="{FF2B5EF4-FFF2-40B4-BE49-F238E27FC236}">
                    <a16:creationId xmlns:a16="http://schemas.microsoft.com/office/drawing/2014/main" id="{3CD277FF-DDE9-9A87-8FB4-B1BC748D53DF}"/>
                  </a:ext>
                </a:extLst>
              </p:cNvPr>
              <p:cNvSpPr/>
              <p:nvPr/>
            </p:nvSpPr>
            <p:spPr bwMode="auto">
              <a:xfrm>
                <a:off x="3614" y="945"/>
                <a:ext cx="448" cy="348"/>
              </a:xfrm>
              <a:custGeom>
                <a:avLst/>
                <a:gdLst>
                  <a:gd name="T0" fmla="*/ 1786 w 1786"/>
                  <a:gd name="T1" fmla="*/ 569 h 1389"/>
                  <a:gd name="T2" fmla="*/ 1222 w 1786"/>
                  <a:gd name="T3" fmla="*/ 1165 h 1389"/>
                  <a:gd name="T4" fmla="*/ 901 w 1786"/>
                  <a:gd name="T5" fmla="*/ 1389 h 1389"/>
                  <a:gd name="T6" fmla="*/ 561 w 1786"/>
                  <a:gd name="T7" fmla="*/ 1165 h 1389"/>
                  <a:gd name="T8" fmla="*/ 0 w 1786"/>
                  <a:gd name="T9" fmla="*/ 569 h 1389"/>
                  <a:gd name="T10" fmla="*/ 146 w 1786"/>
                  <a:gd name="T11" fmla="*/ 404 h 1389"/>
                  <a:gd name="T12" fmla="*/ 483 w 1786"/>
                  <a:gd name="T13" fmla="*/ 88 h 1389"/>
                  <a:gd name="T14" fmla="*/ 503 w 1786"/>
                  <a:gd name="T15" fmla="*/ 6 h 1389"/>
                  <a:gd name="T16" fmla="*/ 504 w 1786"/>
                  <a:gd name="T17" fmla="*/ 0 h 1389"/>
                  <a:gd name="T18" fmla="*/ 526 w 1786"/>
                  <a:gd name="T19" fmla="*/ 1 h 1389"/>
                  <a:gd name="T20" fmla="*/ 891 w 1786"/>
                  <a:gd name="T21" fmla="*/ 3 h 1389"/>
                  <a:gd name="T22" fmla="*/ 1280 w 1786"/>
                  <a:gd name="T23" fmla="*/ 0 h 1389"/>
                  <a:gd name="T24" fmla="*/ 1636 w 1786"/>
                  <a:gd name="T25" fmla="*/ 404 h 1389"/>
                  <a:gd name="T26" fmla="*/ 1639 w 1786"/>
                  <a:gd name="T27" fmla="*/ 404 h 1389"/>
                  <a:gd name="T28" fmla="*/ 1786 w 1786"/>
                  <a:gd name="T29" fmla="*/ 569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6" h="1389">
                    <a:moveTo>
                      <a:pt x="1786" y="569"/>
                    </a:moveTo>
                    <a:cubicBezTo>
                      <a:pt x="1222" y="1165"/>
                      <a:pt x="1222" y="1165"/>
                      <a:pt x="1222" y="1165"/>
                    </a:cubicBezTo>
                    <a:cubicBezTo>
                      <a:pt x="901" y="1389"/>
                      <a:pt x="901" y="1389"/>
                      <a:pt x="901" y="1389"/>
                    </a:cubicBezTo>
                    <a:cubicBezTo>
                      <a:pt x="561" y="1165"/>
                      <a:pt x="561" y="1165"/>
                      <a:pt x="561" y="1165"/>
                    </a:cubicBezTo>
                    <a:cubicBezTo>
                      <a:pt x="0" y="569"/>
                      <a:pt x="0" y="569"/>
                      <a:pt x="0" y="569"/>
                    </a:cubicBezTo>
                    <a:cubicBezTo>
                      <a:pt x="146" y="404"/>
                      <a:pt x="146" y="404"/>
                      <a:pt x="146" y="404"/>
                    </a:cubicBezTo>
                    <a:cubicBezTo>
                      <a:pt x="358" y="382"/>
                      <a:pt x="447" y="200"/>
                      <a:pt x="483" y="88"/>
                    </a:cubicBezTo>
                    <a:cubicBezTo>
                      <a:pt x="495" y="49"/>
                      <a:pt x="501" y="19"/>
                      <a:pt x="503" y="6"/>
                    </a:cubicBezTo>
                    <a:cubicBezTo>
                      <a:pt x="503" y="3"/>
                      <a:pt x="504" y="0"/>
                      <a:pt x="504" y="0"/>
                    </a:cubicBezTo>
                    <a:cubicBezTo>
                      <a:pt x="526" y="1"/>
                      <a:pt x="526" y="1"/>
                      <a:pt x="526" y="1"/>
                    </a:cubicBezTo>
                    <a:cubicBezTo>
                      <a:pt x="891" y="3"/>
                      <a:pt x="891" y="3"/>
                      <a:pt x="891" y="3"/>
                    </a:cubicBezTo>
                    <a:cubicBezTo>
                      <a:pt x="1280" y="0"/>
                      <a:pt x="1280" y="0"/>
                      <a:pt x="1280" y="0"/>
                    </a:cubicBezTo>
                    <a:cubicBezTo>
                      <a:pt x="1280" y="0"/>
                      <a:pt x="1329" y="370"/>
                      <a:pt x="1636" y="404"/>
                    </a:cubicBezTo>
                    <a:cubicBezTo>
                      <a:pt x="1637" y="404"/>
                      <a:pt x="1638" y="404"/>
                      <a:pt x="1639" y="404"/>
                    </a:cubicBezTo>
                    <a:cubicBezTo>
                      <a:pt x="1786" y="569"/>
                      <a:pt x="1786" y="569"/>
                      <a:pt x="1786" y="569"/>
                    </a:cubicBezTo>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75" name="ïşľiďé">
                <a:extLst>
                  <a:ext uri="{FF2B5EF4-FFF2-40B4-BE49-F238E27FC236}">
                    <a16:creationId xmlns:a16="http://schemas.microsoft.com/office/drawing/2014/main" id="{CBED93A1-96E3-0106-D299-95D1EE223345}"/>
                  </a:ext>
                </a:extLst>
              </p:cNvPr>
              <p:cNvSpPr/>
              <p:nvPr/>
            </p:nvSpPr>
            <p:spPr bwMode="auto">
              <a:xfrm>
                <a:off x="3735" y="952"/>
                <a:ext cx="289" cy="179"/>
              </a:xfrm>
              <a:custGeom>
                <a:avLst/>
                <a:gdLst>
                  <a:gd name="T0" fmla="*/ 15 w 1153"/>
                  <a:gd name="T1" fmla="*/ 0 h 714"/>
                  <a:gd name="T2" fmla="*/ 0 w 1153"/>
                  <a:gd name="T3" fmla="*/ 58 h 714"/>
                  <a:gd name="T4" fmla="*/ 899 w 1153"/>
                  <a:gd name="T5" fmla="*/ 714 h 714"/>
                  <a:gd name="T6" fmla="*/ 1153 w 1153"/>
                  <a:gd name="T7" fmla="*/ 374 h 714"/>
                  <a:gd name="T8" fmla="*/ 805 w 1153"/>
                  <a:gd name="T9" fmla="*/ 13 h 714"/>
                  <a:gd name="T10" fmla="*/ 622 w 1153"/>
                  <a:gd name="T11" fmla="*/ 79 h 714"/>
                  <a:gd name="T12" fmla="*/ 424 w 1153"/>
                  <a:gd name="T13" fmla="*/ 129 h 714"/>
                  <a:gd name="T14" fmla="*/ 418 w 1153"/>
                  <a:gd name="T15" fmla="*/ 129 h 714"/>
                  <a:gd name="T16" fmla="*/ 418 w 1153"/>
                  <a:gd name="T17" fmla="*/ 126 h 714"/>
                  <a:gd name="T18" fmla="*/ 293 w 1153"/>
                  <a:gd name="T19" fmla="*/ 101 h 714"/>
                  <a:gd name="T20" fmla="*/ 224 w 1153"/>
                  <a:gd name="T21" fmla="*/ 77 h 714"/>
                  <a:gd name="T22" fmla="*/ 15 w 1153"/>
                  <a:gd name="T23"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3" h="714">
                    <a:moveTo>
                      <a:pt x="15" y="0"/>
                    </a:moveTo>
                    <a:cubicBezTo>
                      <a:pt x="12" y="15"/>
                      <a:pt x="7" y="35"/>
                      <a:pt x="0" y="58"/>
                    </a:cubicBezTo>
                    <a:cubicBezTo>
                      <a:pt x="899" y="714"/>
                      <a:pt x="899" y="714"/>
                      <a:pt x="899" y="714"/>
                    </a:cubicBezTo>
                    <a:cubicBezTo>
                      <a:pt x="1153" y="374"/>
                      <a:pt x="1153" y="374"/>
                      <a:pt x="1153" y="374"/>
                    </a:cubicBezTo>
                    <a:cubicBezTo>
                      <a:pt x="911" y="347"/>
                      <a:pt x="829" y="111"/>
                      <a:pt x="805" y="13"/>
                    </a:cubicBezTo>
                    <a:cubicBezTo>
                      <a:pt x="744" y="38"/>
                      <a:pt x="682" y="61"/>
                      <a:pt x="622" y="79"/>
                    </a:cubicBezTo>
                    <a:cubicBezTo>
                      <a:pt x="622" y="79"/>
                      <a:pt x="505" y="119"/>
                      <a:pt x="424" y="129"/>
                    </a:cubicBezTo>
                    <a:cubicBezTo>
                      <a:pt x="418" y="129"/>
                      <a:pt x="418" y="129"/>
                      <a:pt x="418" y="129"/>
                    </a:cubicBezTo>
                    <a:cubicBezTo>
                      <a:pt x="418" y="126"/>
                      <a:pt x="418" y="126"/>
                      <a:pt x="418" y="126"/>
                    </a:cubicBezTo>
                    <a:cubicBezTo>
                      <a:pt x="379" y="125"/>
                      <a:pt x="331" y="113"/>
                      <a:pt x="293" y="101"/>
                    </a:cubicBezTo>
                    <a:cubicBezTo>
                      <a:pt x="254" y="89"/>
                      <a:pt x="224" y="77"/>
                      <a:pt x="224" y="77"/>
                    </a:cubicBezTo>
                    <a:cubicBezTo>
                      <a:pt x="156" y="57"/>
                      <a:pt x="84" y="30"/>
                      <a:pt x="15" y="0"/>
                    </a:cubicBezTo>
                  </a:path>
                </a:pathLst>
              </a:custGeom>
              <a:solidFill>
                <a:srgbClr val="EDBF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76" name="îṧ1iḓe">
                <a:extLst>
                  <a:ext uri="{FF2B5EF4-FFF2-40B4-BE49-F238E27FC236}">
                    <a16:creationId xmlns:a16="http://schemas.microsoft.com/office/drawing/2014/main" id="{34AAC3F7-1607-C00F-0B3C-6D3D2B259772}"/>
                  </a:ext>
                </a:extLst>
              </p:cNvPr>
              <p:cNvSpPr/>
              <p:nvPr/>
            </p:nvSpPr>
            <p:spPr bwMode="auto">
              <a:xfrm>
                <a:off x="4101" y="526"/>
                <a:ext cx="80" cy="152"/>
              </a:xfrm>
              <a:custGeom>
                <a:avLst/>
                <a:gdLst>
                  <a:gd name="T0" fmla="*/ 35 w 321"/>
                  <a:gd name="T1" fmla="*/ 271 h 607"/>
                  <a:gd name="T2" fmla="*/ 88 w 321"/>
                  <a:gd name="T3" fmla="*/ 589 h 607"/>
                  <a:gd name="T4" fmla="*/ 286 w 321"/>
                  <a:gd name="T5" fmla="*/ 335 h 607"/>
                  <a:gd name="T6" fmla="*/ 201 w 321"/>
                  <a:gd name="T7" fmla="*/ 18 h 607"/>
                  <a:gd name="T8" fmla="*/ 35 w 321"/>
                  <a:gd name="T9" fmla="*/ 271 h 607"/>
                </a:gdLst>
                <a:ahLst/>
                <a:cxnLst>
                  <a:cxn ang="0">
                    <a:pos x="T0" y="T1"/>
                  </a:cxn>
                  <a:cxn ang="0">
                    <a:pos x="T2" y="T3"/>
                  </a:cxn>
                  <a:cxn ang="0">
                    <a:pos x="T4" y="T5"/>
                  </a:cxn>
                  <a:cxn ang="0">
                    <a:pos x="T6" y="T7"/>
                  </a:cxn>
                  <a:cxn ang="0">
                    <a:pos x="T8" y="T9"/>
                  </a:cxn>
                </a:cxnLst>
                <a:rect l="0" t="0" r="r" b="b"/>
                <a:pathLst>
                  <a:path w="321" h="607">
                    <a:moveTo>
                      <a:pt x="35" y="271"/>
                    </a:moveTo>
                    <a:cubicBezTo>
                      <a:pt x="0" y="428"/>
                      <a:pt x="7" y="571"/>
                      <a:pt x="88" y="589"/>
                    </a:cubicBezTo>
                    <a:cubicBezTo>
                      <a:pt x="169" y="607"/>
                      <a:pt x="252" y="492"/>
                      <a:pt x="286" y="335"/>
                    </a:cubicBezTo>
                    <a:cubicBezTo>
                      <a:pt x="321" y="178"/>
                      <a:pt x="282" y="36"/>
                      <a:pt x="201" y="18"/>
                    </a:cubicBezTo>
                    <a:cubicBezTo>
                      <a:pt x="120" y="0"/>
                      <a:pt x="69" y="114"/>
                      <a:pt x="35" y="271"/>
                    </a:cubicBezTo>
                  </a:path>
                </a:pathLst>
              </a:custGeom>
              <a:solidFill>
                <a:srgbClr val="F2B7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77" name="îṧļîḑé">
                <a:extLst>
                  <a:ext uri="{FF2B5EF4-FFF2-40B4-BE49-F238E27FC236}">
                    <a16:creationId xmlns:a16="http://schemas.microsoft.com/office/drawing/2014/main" id="{31740E59-C178-C0ED-2683-75BCFDC33A74}"/>
                  </a:ext>
                </a:extLst>
              </p:cNvPr>
              <p:cNvSpPr/>
              <p:nvPr/>
            </p:nvSpPr>
            <p:spPr bwMode="auto">
              <a:xfrm>
                <a:off x="3492" y="527"/>
                <a:ext cx="81" cy="153"/>
              </a:xfrm>
              <a:custGeom>
                <a:avLst/>
                <a:gdLst>
                  <a:gd name="T0" fmla="*/ 286 w 321"/>
                  <a:gd name="T1" fmla="*/ 271 h 607"/>
                  <a:gd name="T2" fmla="*/ 233 w 321"/>
                  <a:gd name="T3" fmla="*/ 589 h 607"/>
                  <a:gd name="T4" fmla="*/ 35 w 321"/>
                  <a:gd name="T5" fmla="*/ 335 h 607"/>
                  <a:gd name="T6" fmla="*/ 120 w 321"/>
                  <a:gd name="T7" fmla="*/ 18 h 607"/>
                  <a:gd name="T8" fmla="*/ 286 w 321"/>
                  <a:gd name="T9" fmla="*/ 271 h 607"/>
                </a:gdLst>
                <a:ahLst/>
                <a:cxnLst>
                  <a:cxn ang="0">
                    <a:pos x="T0" y="T1"/>
                  </a:cxn>
                  <a:cxn ang="0">
                    <a:pos x="T2" y="T3"/>
                  </a:cxn>
                  <a:cxn ang="0">
                    <a:pos x="T4" y="T5"/>
                  </a:cxn>
                  <a:cxn ang="0">
                    <a:pos x="T6" y="T7"/>
                  </a:cxn>
                  <a:cxn ang="0">
                    <a:pos x="T8" y="T9"/>
                  </a:cxn>
                </a:cxnLst>
                <a:rect l="0" t="0" r="r" b="b"/>
                <a:pathLst>
                  <a:path w="321" h="607">
                    <a:moveTo>
                      <a:pt x="286" y="271"/>
                    </a:moveTo>
                    <a:cubicBezTo>
                      <a:pt x="321" y="428"/>
                      <a:pt x="314" y="571"/>
                      <a:pt x="233" y="589"/>
                    </a:cubicBezTo>
                    <a:cubicBezTo>
                      <a:pt x="152" y="607"/>
                      <a:pt x="69" y="492"/>
                      <a:pt x="35" y="335"/>
                    </a:cubicBezTo>
                    <a:cubicBezTo>
                      <a:pt x="0" y="178"/>
                      <a:pt x="39" y="36"/>
                      <a:pt x="120" y="18"/>
                    </a:cubicBezTo>
                    <a:cubicBezTo>
                      <a:pt x="201" y="0"/>
                      <a:pt x="252" y="114"/>
                      <a:pt x="286" y="271"/>
                    </a:cubicBezTo>
                    <a:close/>
                  </a:path>
                </a:pathLst>
              </a:custGeom>
              <a:solidFill>
                <a:srgbClr val="F2B7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78" name="i$1îḋé">
                <a:extLst>
                  <a:ext uri="{FF2B5EF4-FFF2-40B4-BE49-F238E27FC236}">
                    <a16:creationId xmlns:a16="http://schemas.microsoft.com/office/drawing/2014/main" id="{2A691CB9-D5E1-5FE3-0529-0FFB865865B9}"/>
                  </a:ext>
                </a:extLst>
              </p:cNvPr>
              <p:cNvSpPr/>
              <p:nvPr/>
            </p:nvSpPr>
            <p:spPr bwMode="auto">
              <a:xfrm>
                <a:off x="3519" y="88"/>
                <a:ext cx="644" cy="896"/>
              </a:xfrm>
              <a:custGeom>
                <a:avLst/>
                <a:gdLst>
                  <a:gd name="T0" fmla="*/ 2413 w 2566"/>
                  <a:gd name="T1" fmla="*/ 2213 h 3576"/>
                  <a:gd name="T2" fmla="*/ 2407 w 2566"/>
                  <a:gd name="T3" fmla="*/ 2283 h 3576"/>
                  <a:gd name="T4" fmla="*/ 2381 w 2566"/>
                  <a:gd name="T5" fmla="*/ 2547 h 3576"/>
                  <a:gd name="T6" fmla="*/ 2294 w 2566"/>
                  <a:gd name="T7" fmla="*/ 3022 h 3576"/>
                  <a:gd name="T8" fmla="*/ 2157 w 2566"/>
                  <a:gd name="T9" fmla="*/ 3209 h 3576"/>
                  <a:gd name="T10" fmla="*/ 1483 w 2566"/>
                  <a:gd name="T11" fmla="*/ 3528 h 3576"/>
                  <a:gd name="T12" fmla="*/ 1285 w 2566"/>
                  <a:gd name="T13" fmla="*/ 3576 h 3576"/>
                  <a:gd name="T14" fmla="*/ 1283 w 2566"/>
                  <a:gd name="T15" fmla="*/ 3576 h 3576"/>
                  <a:gd name="T16" fmla="*/ 1154 w 2566"/>
                  <a:gd name="T17" fmla="*/ 3551 h 3576"/>
                  <a:gd name="T18" fmla="*/ 1085 w 2566"/>
                  <a:gd name="T19" fmla="*/ 3527 h 3576"/>
                  <a:gd name="T20" fmla="*/ 411 w 2566"/>
                  <a:gd name="T21" fmla="*/ 3209 h 3576"/>
                  <a:gd name="T22" fmla="*/ 311 w 2566"/>
                  <a:gd name="T23" fmla="*/ 3108 h 3576"/>
                  <a:gd name="T24" fmla="*/ 269 w 2566"/>
                  <a:gd name="T25" fmla="*/ 2989 h 3576"/>
                  <a:gd name="T26" fmla="*/ 188 w 2566"/>
                  <a:gd name="T27" fmla="*/ 2547 h 3576"/>
                  <a:gd name="T28" fmla="*/ 157 w 2566"/>
                  <a:gd name="T29" fmla="*/ 2220 h 3576"/>
                  <a:gd name="T30" fmla="*/ 157 w 2566"/>
                  <a:gd name="T31" fmla="*/ 2220 h 3576"/>
                  <a:gd name="T32" fmla="*/ 1284 w 2566"/>
                  <a:gd name="T33" fmla="*/ 551 h 3576"/>
                  <a:gd name="T34" fmla="*/ 2413 w 2566"/>
                  <a:gd name="T35" fmla="*/ 2213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6" h="3576">
                    <a:moveTo>
                      <a:pt x="2413" y="2213"/>
                    </a:moveTo>
                    <a:cubicBezTo>
                      <a:pt x="2411" y="2236"/>
                      <a:pt x="2409" y="2259"/>
                      <a:pt x="2407" y="2283"/>
                    </a:cubicBezTo>
                    <a:cubicBezTo>
                      <a:pt x="2401" y="2367"/>
                      <a:pt x="2392" y="2455"/>
                      <a:pt x="2381" y="2547"/>
                    </a:cubicBezTo>
                    <a:cubicBezTo>
                      <a:pt x="2294" y="3022"/>
                      <a:pt x="2294" y="3022"/>
                      <a:pt x="2294" y="3022"/>
                    </a:cubicBezTo>
                    <a:cubicBezTo>
                      <a:pt x="2294" y="3022"/>
                      <a:pt x="2258" y="3161"/>
                      <a:pt x="2157" y="3209"/>
                    </a:cubicBezTo>
                    <a:cubicBezTo>
                      <a:pt x="2157" y="3209"/>
                      <a:pt x="1796" y="3434"/>
                      <a:pt x="1483" y="3528"/>
                    </a:cubicBezTo>
                    <a:cubicBezTo>
                      <a:pt x="1483" y="3528"/>
                      <a:pt x="1366" y="3572"/>
                      <a:pt x="1285" y="3576"/>
                    </a:cubicBezTo>
                    <a:cubicBezTo>
                      <a:pt x="1283" y="3576"/>
                      <a:pt x="1283" y="3576"/>
                      <a:pt x="1283" y="3576"/>
                    </a:cubicBezTo>
                    <a:cubicBezTo>
                      <a:pt x="1243" y="3576"/>
                      <a:pt x="1193" y="3563"/>
                      <a:pt x="1154" y="3551"/>
                    </a:cubicBezTo>
                    <a:cubicBezTo>
                      <a:pt x="1115" y="3539"/>
                      <a:pt x="1085" y="3527"/>
                      <a:pt x="1085" y="3527"/>
                    </a:cubicBezTo>
                    <a:cubicBezTo>
                      <a:pt x="773" y="3434"/>
                      <a:pt x="411" y="3209"/>
                      <a:pt x="411" y="3209"/>
                    </a:cubicBezTo>
                    <a:cubicBezTo>
                      <a:pt x="365" y="3187"/>
                      <a:pt x="333" y="3146"/>
                      <a:pt x="311" y="3108"/>
                    </a:cubicBezTo>
                    <a:cubicBezTo>
                      <a:pt x="290" y="3071"/>
                      <a:pt x="276" y="3031"/>
                      <a:pt x="269" y="2989"/>
                    </a:cubicBezTo>
                    <a:cubicBezTo>
                      <a:pt x="188" y="2547"/>
                      <a:pt x="188" y="2547"/>
                      <a:pt x="188" y="2547"/>
                    </a:cubicBezTo>
                    <a:cubicBezTo>
                      <a:pt x="174" y="2432"/>
                      <a:pt x="164" y="2324"/>
                      <a:pt x="157" y="2220"/>
                    </a:cubicBezTo>
                    <a:cubicBezTo>
                      <a:pt x="157" y="2220"/>
                      <a:pt x="157" y="2220"/>
                      <a:pt x="157" y="2220"/>
                    </a:cubicBezTo>
                    <a:cubicBezTo>
                      <a:pt x="0" y="0"/>
                      <a:pt x="1247" y="534"/>
                      <a:pt x="1284" y="551"/>
                    </a:cubicBezTo>
                    <a:cubicBezTo>
                      <a:pt x="1322" y="534"/>
                      <a:pt x="2566" y="0"/>
                      <a:pt x="2413" y="2213"/>
                    </a:cubicBezTo>
                  </a:path>
                </a:pathLst>
              </a:custGeom>
              <a:solidFill>
                <a:srgbClr val="FBCA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79" name="íṩḻíḓe">
                <a:extLst>
                  <a:ext uri="{FF2B5EF4-FFF2-40B4-BE49-F238E27FC236}">
                    <a16:creationId xmlns:a16="http://schemas.microsoft.com/office/drawing/2014/main" id="{759C9FB4-DF2F-8C08-46A2-057AF3EE68BE}"/>
                  </a:ext>
                </a:extLst>
              </p:cNvPr>
              <p:cNvSpPr/>
              <p:nvPr/>
            </p:nvSpPr>
            <p:spPr bwMode="auto">
              <a:xfrm>
                <a:off x="3937" y="898"/>
                <a:ext cx="113" cy="58"/>
              </a:xfrm>
              <a:custGeom>
                <a:avLst/>
                <a:gdLst>
                  <a:gd name="T0" fmla="*/ 449 w 449"/>
                  <a:gd name="T1" fmla="*/ 0 h 228"/>
                  <a:gd name="T2" fmla="*/ 0 w 449"/>
                  <a:gd name="T3" fmla="*/ 227 h 228"/>
                  <a:gd name="T4" fmla="*/ 0 w 449"/>
                  <a:gd name="T5" fmla="*/ 228 h 228"/>
                  <a:gd name="T6" fmla="*/ 449 w 449"/>
                  <a:gd name="T7" fmla="*/ 0 h 228"/>
                </a:gdLst>
                <a:ahLst/>
                <a:cxnLst>
                  <a:cxn ang="0">
                    <a:pos x="T0" y="T1"/>
                  </a:cxn>
                  <a:cxn ang="0">
                    <a:pos x="T2" y="T3"/>
                  </a:cxn>
                  <a:cxn ang="0">
                    <a:pos x="T4" y="T5"/>
                  </a:cxn>
                  <a:cxn ang="0">
                    <a:pos x="T6" y="T7"/>
                  </a:cxn>
                </a:cxnLst>
                <a:rect l="0" t="0" r="r" b="b"/>
                <a:pathLst>
                  <a:path w="449" h="228">
                    <a:moveTo>
                      <a:pt x="449" y="0"/>
                    </a:moveTo>
                    <a:cubicBezTo>
                      <a:pt x="370" y="46"/>
                      <a:pt x="191" y="148"/>
                      <a:pt x="0" y="227"/>
                    </a:cubicBezTo>
                    <a:cubicBezTo>
                      <a:pt x="0" y="227"/>
                      <a:pt x="0" y="227"/>
                      <a:pt x="0" y="228"/>
                    </a:cubicBezTo>
                    <a:cubicBezTo>
                      <a:pt x="191" y="149"/>
                      <a:pt x="370" y="46"/>
                      <a:pt x="449"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0" name="îṡlidè">
                <a:extLst>
                  <a:ext uri="{FF2B5EF4-FFF2-40B4-BE49-F238E27FC236}">
                    <a16:creationId xmlns:a16="http://schemas.microsoft.com/office/drawing/2014/main" id="{324EE10D-AF91-7686-1685-5F294E6B0420}"/>
                  </a:ext>
                </a:extLst>
              </p:cNvPr>
              <p:cNvSpPr/>
              <p:nvPr/>
            </p:nvSpPr>
            <p:spPr bwMode="auto">
              <a:xfrm>
                <a:off x="3840" y="955"/>
                <a:ext cx="97" cy="30"/>
              </a:xfrm>
              <a:custGeom>
                <a:avLst/>
                <a:gdLst>
                  <a:gd name="T0" fmla="*/ 387 w 387"/>
                  <a:gd name="T1" fmla="*/ 0 h 117"/>
                  <a:gd name="T2" fmla="*/ 204 w 387"/>
                  <a:gd name="T3" fmla="*/ 66 h 117"/>
                  <a:gd name="T4" fmla="*/ 6 w 387"/>
                  <a:gd name="T5" fmla="*/ 114 h 117"/>
                  <a:gd name="T6" fmla="*/ 4 w 387"/>
                  <a:gd name="T7" fmla="*/ 114 h 117"/>
                  <a:gd name="T8" fmla="*/ 0 w 387"/>
                  <a:gd name="T9" fmla="*/ 114 h 117"/>
                  <a:gd name="T10" fmla="*/ 0 w 387"/>
                  <a:gd name="T11" fmla="*/ 117 h 117"/>
                  <a:gd name="T12" fmla="*/ 6 w 387"/>
                  <a:gd name="T13" fmla="*/ 117 h 117"/>
                  <a:gd name="T14" fmla="*/ 204 w 387"/>
                  <a:gd name="T15" fmla="*/ 67 h 117"/>
                  <a:gd name="T16" fmla="*/ 387 w 387"/>
                  <a:gd name="T17" fmla="*/ 1 h 117"/>
                  <a:gd name="T18" fmla="*/ 387 w 387"/>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7" h="117">
                    <a:moveTo>
                      <a:pt x="387" y="0"/>
                    </a:moveTo>
                    <a:cubicBezTo>
                      <a:pt x="326" y="25"/>
                      <a:pt x="264" y="48"/>
                      <a:pt x="204" y="66"/>
                    </a:cubicBezTo>
                    <a:cubicBezTo>
                      <a:pt x="204" y="66"/>
                      <a:pt x="87" y="110"/>
                      <a:pt x="6" y="114"/>
                    </a:cubicBezTo>
                    <a:cubicBezTo>
                      <a:pt x="4" y="114"/>
                      <a:pt x="4" y="114"/>
                      <a:pt x="4" y="114"/>
                    </a:cubicBezTo>
                    <a:cubicBezTo>
                      <a:pt x="3" y="114"/>
                      <a:pt x="2" y="114"/>
                      <a:pt x="0" y="114"/>
                    </a:cubicBezTo>
                    <a:cubicBezTo>
                      <a:pt x="0" y="117"/>
                      <a:pt x="0" y="117"/>
                      <a:pt x="0" y="117"/>
                    </a:cubicBezTo>
                    <a:cubicBezTo>
                      <a:pt x="6" y="117"/>
                      <a:pt x="6" y="117"/>
                      <a:pt x="6" y="117"/>
                    </a:cubicBezTo>
                    <a:cubicBezTo>
                      <a:pt x="87" y="107"/>
                      <a:pt x="204" y="67"/>
                      <a:pt x="204" y="67"/>
                    </a:cubicBezTo>
                    <a:cubicBezTo>
                      <a:pt x="264" y="49"/>
                      <a:pt x="326" y="26"/>
                      <a:pt x="387" y="1"/>
                    </a:cubicBezTo>
                    <a:cubicBezTo>
                      <a:pt x="387" y="0"/>
                      <a:pt x="387" y="0"/>
                      <a:pt x="387" y="0"/>
                    </a:cubicBezTo>
                  </a:path>
                </a:pathLst>
              </a:custGeom>
              <a:solidFill>
                <a:srgbClr val="DCB2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1" name="ïS1îḑè">
                <a:extLst>
                  <a:ext uri="{FF2B5EF4-FFF2-40B4-BE49-F238E27FC236}">
                    <a16:creationId xmlns:a16="http://schemas.microsoft.com/office/drawing/2014/main" id="{4F6007D4-3DEF-5330-BE72-D92D5F62BCF7}"/>
                  </a:ext>
                </a:extLst>
              </p:cNvPr>
              <p:cNvSpPr/>
              <p:nvPr/>
            </p:nvSpPr>
            <p:spPr bwMode="auto">
              <a:xfrm>
                <a:off x="3840" y="209"/>
                <a:ext cx="307" cy="775"/>
              </a:xfrm>
              <a:custGeom>
                <a:avLst/>
                <a:gdLst>
                  <a:gd name="T0" fmla="*/ 388 w 1225"/>
                  <a:gd name="T1" fmla="*/ 0 h 3090"/>
                  <a:gd name="T2" fmla="*/ 0 w 1225"/>
                  <a:gd name="T3" fmla="*/ 393 h 3090"/>
                  <a:gd name="T4" fmla="*/ 0 w 1225"/>
                  <a:gd name="T5" fmla="*/ 3090 h 3090"/>
                  <a:gd name="T6" fmla="*/ 4 w 1225"/>
                  <a:gd name="T7" fmla="*/ 3090 h 3090"/>
                  <a:gd name="T8" fmla="*/ 6 w 1225"/>
                  <a:gd name="T9" fmla="*/ 3090 h 3090"/>
                  <a:gd name="T10" fmla="*/ 204 w 1225"/>
                  <a:gd name="T11" fmla="*/ 3042 h 3090"/>
                  <a:gd name="T12" fmla="*/ 387 w 1225"/>
                  <a:gd name="T13" fmla="*/ 2976 h 3090"/>
                  <a:gd name="T14" fmla="*/ 387 w 1225"/>
                  <a:gd name="T15" fmla="*/ 2976 h 3090"/>
                  <a:gd name="T16" fmla="*/ 836 w 1225"/>
                  <a:gd name="T17" fmla="*/ 2749 h 3090"/>
                  <a:gd name="T18" fmla="*/ 878 w 1225"/>
                  <a:gd name="T19" fmla="*/ 2723 h 3090"/>
                  <a:gd name="T20" fmla="*/ 978 w 1225"/>
                  <a:gd name="T21" fmla="*/ 2622 h 3090"/>
                  <a:gd name="T22" fmla="*/ 1020 w 1225"/>
                  <a:gd name="T23" fmla="*/ 2504 h 3090"/>
                  <a:gd name="T24" fmla="*/ 1098 w 1225"/>
                  <a:gd name="T25" fmla="*/ 2074 h 3090"/>
                  <a:gd name="T26" fmla="*/ 1102 w 1225"/>
                  <a:gd name="T27" fmla="*/ 2048 h 3090"/>
                  <a:gd name="T28" fmla="*/ 1131 w 1225"/>
                  <a:gd name="T29" fmla="*/ 1727 h 3090"/>
                  <a:gd name="T30" fmla="*/ 434 w 1225"/>
                  <a:gd name="T31" fmla="*/ 2 h 3090"/>
                  <a:gd name="T32" fmla="*/ 388 w 1225"/>
                  <a:gd name="T33" fmla="*/ 0 h 3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5" h="3090">
                    <a:moveTo>
                      <a:pt x="388" y="0"/>
                    </a:moveTo>
                    <a:cubicBezTo>
                      <a:pt x="177" y="0"/>
                      <a:pt x="0" y="175"/>
                      <a:pt x="0" y="393"/>
                    </a:cubicBezTo>
                    <a:cubicBezTo>
                      <a:pt x="0" y="3090"/>
                      <a:pt x="0" y="3090"/>
                      <a:pt x="0" y="3090"/>
                    </a:cubicBezTo>
                    <a:cubicBezTo>
                      <a:pt x="2" y="3090"/>
                      <a:pt x="3" y="3090"/>
                      <a:pt x="4" y="3090"/>
                    </a:cubicBezTo>
                    <a:cubicBezTo>
                      <a:pt x="6" y="3090"/>
                      <a:pt x="6" y="3090"/>
                      <a:pt x="6" y="3090"/>
                    </a:cubicBezTo>
                    <a:cubicBezTo>
                      <a:pt x="87" y="3086"/>
                      <a:pt x="204" y="3042"/>
                      <a:pt x="204" y="3042"/>
                    </a:cubicBezTo>
                    <a:cubicBezTo>
                      <a:pt x="264" y="3024"/>
                      <a:pt x="326" y="3001"/>
                      <a:pt x="387" y="2976"/>
                    </a:cubicBezTo>
                    <a:cubicBezTo>
                      <a:pt x="387" y="2976"/>
                      <a:pt x="387" y="2976"/>
                      <a:pt x="387" y="2976"/>
                    </a:cubicBezTo>
                    <a:cubicBezTo>
                      <a:pt x="578" y="2897"/>
                      <a:pt x="757" y="2795"/>
                      <a:pt x="836" y="2749"/>
                    </a:cubicBezTo>
                    <a:cubicBezTo>
                      <a:pt x="863" y="2733"/>
                      <a:pt x="878" y="2723"/>
                      <a:pt x="878" y="2723"/>
                    </a:cubicBezTo>
                    <a:cubicBezTo>
                      <a:pt x="924" y="2701"/>
                      <a:pt x="956" y="2660"/>
                      <a:pt x="978" y="2622"/>
                    </a:cubicBezTo>
                    <a:cubicBezTo>
                      <a:pt x="999" y="2585"/>
                      <a:pt x="1013" y="2545"/>
                      <a:pt x="1020" y="2504"/>
                    </a:cubicBezTo>
                    <a:cubicBezTo>
                      <a:pt x="1098" y="2074"/>
                      <a:pt x="1098" y="2074"/>
                      <a:pt x="1098" y="2074"/>
                    </a:cubicBezTo>
                    <a:cubicBezTo>
                      <a:pt x="1100" y="2066"/>
                      <a:pt x="1101" y="2057"/>
                      <a:pt x="1102" y="2048"/>
                    </a:cubicBezTo>
                    <a:cubicBezTo>
                      <a:pt x="1115" y="1935"/>
                      <a:pt x="1124" y="1828"/>
                      <a:pt x="1131" y="1727"/>
                    </a:cubicBezTo>
                    <a:cubicBezTo>
                      <a:pt x="1225" y="367"/>
                      <a:pt x="792" y="45"/>
                      <a:pt x="434" y="2"/>
                    </a:cubicBezTo>
                    <a:cubicBezTo>
                      <a:pt x="419" y="0"/>
                      <a:pt x="403" y="0"/>
                      <a:pt x="388" y="0"/>
                    </a:cubicBezTo>
                  </a:path>
                </a:pathLst>
              </a:custGeom>
              <a:solidFill>
                <a:srgbClr val="E9BC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2" name="iŝḷiḍé">
                <a:extLst>
                  <a:ext uri="{FF2B5EF4-FFF2-40B4-BE49-F238E27FC236}">
                    <a16:creationId xmlns:a16="http://schemas.microsoft.com/office/drawing/2014/main" id="{EE2BEB1F-84A5-E27F-4D75-60B7477E5AE8}"/>
                  </a:ext>
                </a:extLst>
              </p:cNvPr>
              <p:cNvSpPr/>
              <p:nvPr/>
            </p:nvSpPr>
            <p:spPr bwMode="auto">
              <a:xfrm>
                <a:off x="3490" y="-9"/>
                <a:ext cx="699" cy="669"/>
              </a:xfrm>
              <a:custGeom>
                <a:avLst/>
                <a:gdLst>
                  <a:gd name="T0" fmla="*/ 2549 w 2783"/>
                  <a:gd name="T1" fmla="*/ 2634 h 2668"/>
                  <a:gd name="T2" fmla="*/ 2520 w 2783"/>
                  <a:gd name="T3" fmla="*/ 2668 h 2668"/>
                  <a:gd name="T4" fmla="*/ 2476 w 2783"/>
                  <a:gd name="T5" fmla="*/ 1984 h 2668"/>
                  <a:gd name="T6" fmla="*/ 2281 w 2783"/>
                  <a:gd name="T7" fmla="*/ 1615 h 2668"/>
                  <a:gd name="T8" fmla="*/ 2113 w 2783"/>
                  <a:gd name="T9" fmla="*/ 1108 h 2668"/>
                  <a:gd name="T10" fmla="*/ 1242 w 2783"/>
                  <a:gd name="T11" fmla="*/ 1459 h 2668"/>
                  <a:gd name="T12" fmla="*/ 526 w 2783"/>
                  <a:gd name="T13" fmla="*/ 1242 h 2668"/>
                  <a:gd name="T14" fmla="*/ 511 w 2783"/>
                  <a:gd name="T15" fmla="*/ 1567 h 2668"/>
                  <a:gd name="T16" fmla="*/ 263 w 2783"/>
                  <a:gd name="T17" fmla="*/ 2112 h 2668"/>
                  <a:gd name="T18" fmla="*/ 269 w 2783"/>
                  <a:gd name="T19" fmla="*/ 2606 h 2668"/>
                  <a:gd name="T20" fmla="*/ 174 w 2783"/>
                  <a:gd name="T21" fmla="*/ 2510 h 2668"/>
                  <a:gd name="T22" fmla="*/ 66 w 2783"/>
                  <a:gd name="T23" fmla="*/ 2260 h 2668"/>
                  <a:gd name="T24" fmla="*/ 57 w 2783"/>
                  <a:gd name="T25" fmla="*/ 1324 h 2668"/>
                  <a:gd name="T26" fmla="*/ 215 w 2783"/>
                  <a:gd name="T27" fmla="*/ 910 h 2668"/>
                  <a:gd name="T28" fmla="*/ 83 w 2783"/>
                  <a:gd name="T29" fmla="*/ 225 h 2668"/>
                  <a:gd name="T30" fmla="*/ 513 w 2783"/>
                  <a:gd name="T31" fmla="*/ 459 h 2668"/>
                  <a:gd name="T32" fmla="*/ 404 w 2783"/>
                  <a:gd name="T33" fmla="*/ 35 h 2668"/>
                  <a:gd name="T34" fmla="*/ 924 w 2783"/>
                  <a:gd name="T35" fmla="*/ 180 h 2668"/>
                  <a:gd name="T36" fmla="*/ 1204 w 2783"/>
                  <a:gd name="T37" fmla="*/ 116 h 2668"/>
                  <a:gd name="T38" fmla="*/ 1348 w 2783"/>
                  <a:gd name="T39" fmla="*/ 73 h 2668"/>
                  <a:gd name="T40" fmla="*/ 2133 w 2783"/>
                  <a:gd name="T41" fmla="*/ 255 h 2668"/>
                  <a:gd name="T42" fmla="*/ 2312 w 2783"/>
                  <a:gd name="T43" fmla="*/ 595 h 2668"/>
                  <a:gd name="T44" fmla="*/ 2746 w 2783"/>
                  <a:gd name="T45" fmla="*/ 1436 h 2668"/>
                  <a:gd name="T46" fmla="*/ 2735 w 2783"/>
                  <a:gd name="T47" fmla="*/ 2166 h 2668"/>
                  <a:gd name="T48" fmla="*/ 2630 w 2783"/>
                  <a:gd name="T49" fmla="*/ 2510 h 2668"/>
                  <a:gd name="T50" fmla="*/ 2549 w 2783"/>
                  <a:gd name="T51" fmla="*/ 2634 h 2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3" h="2668">
                    <a:moveTo>
                      <a:pt x="2549" y="2634"/>
                    </a:moveTo>
                    <a:cubicBezTo>
                      <a:pt x="2520" y="2668"/>
                      <a:pt x="2520" y="2668"/>
                      <a:pt x="2520" y="2668"/>
                    </a:cubicBezTo>
                    <a:cubicBezTo>
                      <a:pt x="2520" y="2668"/>
                      <a:pt x="2510" y="2121"/>
                      <a:pt x="2476" y="1984"/>
                    </a:cubicBezTo>
                    <a:cubicBezTo>
                      <a:pt x="2476" y="1984"/>
                      <a:pt x="2400" y="1675"/>
                      <a:pt x="2281" y="1615"/>
                    </a:cubicBezTo>
                    <a:cubicBezTo>
                      <a:pt x="2281" y="1615"/>
                      <a:pt x="2385" y="1234"/>
                      <a:pt x="2113" y="1108"/>
                    </a:cubicBezTo>
                    <a:cubicBezTo>
                      <a:pt x="2113" y="1108"/>
                      <a:pt x="1782" y="1461"/>
                      <a:pt x="1242" y="1459"/>
                    </a:cubicBezTo>
                    <a:cubicBezTo>
                      <a:pt x="1242" y="1459"/>
                      <a:pt x="866" y="1489"/>
                      <a:pt x="526" y="1242"/>
                    </a:cubicBezTo>
                    <a:cubicBezTo>
                      <a:pt x="526" y="1242"/>
                      <a:pt x="445" y="1383"/>
                      <a:pt x="511" y="1567"/>
                    </a:cubicBezTo>
                    <a:cubicBezTo>
                      <a:pt x="511" y="1567"/>
                      <a:pt x="291" y="1812"/>
                      <a:pt x="263" y="2112"/>
                    </a:cubicBezTo>
                    <a:cubicBezTo>
                      <a:pt x="263" y="2112"/>
                      <a:pt x="252" y="2505"/>
                      <a:pt x="269" y="2606"/>
                    </a:cubicBezTo>
                    <a:cubicBezTo>
                      <a:pt x="269" y="2606"/>
                      <a:pt x="249" y="2597"/>
                      <a:pt x="174" y="2510"/>
                    </a:cubicBezTo>
                    <a:cubicBezTo>
                      <a:pt x="112" y="2440"/>
                      <a:pt x="87" y="2350"/>
                      <a:pt x="66" y="2260"/>
                    </a:cubicBezTo>
                    <a:cubicBezTo>
                      <a:pt x="1" y="1980"/>
                      <a:pt x="0" y="1552"/>
                      <a:pt x="57" y="1324"/>
                    </a:cubicBezTo>
                    <a:cubicBezTo>
                      <a:pt x="57" y="1324"/>
                      <a:pt x="141" y="940"/>
                      <a:pt x="215" y="910"/>
                    </a:cubicBezTo>
                    <a:cubicBezTo>
                      <a:pt x="215" y="910"/>
                      <a:pt x="47" y="365"/>
                      <a:pt x="83" y="225"/>
                    </a:cubicBezTo>
                    <a:cubicBezTo>
                      <a:pt x="83" y="225"/>
                      <a:pt x="182" y="491"/>
                      <a:pt x="513" y="459"/>
                    </a:cubicBezTo>
                    <a:cubicBezTo>
                      <a:pt x="513" y="459"/>
                      <a:pt x="372" y="254"/>
                      <a:pt x="404" y="35"/>
                    </a:cubicBezTo>
                    <a:cubicBezTo>
                      <a:pt x="404" y="35"/>
                      <a:pt x="656" y="232"/>
                      <a:pt x="924" y="180"/>
                    </a:cubicBezTo>
                    <a:cubicBezTo>
                      <a:pt x="924" y="180"/>
                      <a:pt x="1094" y="160"/>
                      <a:pt x="1204" y="116"/>
                    </a:cubicBezTo>
                    <a:cubicBezTo>
                      <a:pt x="1250" y="97"/>
                      <a:pt x="1298" y="82"/>
                      <a:pt x="1348" y="73"/>
                    </a:cubicBezTo>
                    <a:cubicBezTo>
                      <a:pt x="1536" y="38"/>
                      <a:pt x="1939" y="0"/>
                      <a:pt x="2133" y="255"/>
                    </a:cubicBezTo>
                    <a:cubicBezTo>
                      <a:pt x="2133" y="255"/>
                      <a:pt x="2287" y="424"/>
                      <a:pt x="2312" y="595"/>
                    </a:cubicBezTo>
                    <a:cubicBezTo>
                      <a:pt x="2312" y="595"/>
                      <a:pt x="2726" y="901"/>
                      <a:pt x="2746" y="1436"/>
                    </a:cubicBezTo>
                    <a:cubicBezTo>
                      <a:pt x="2746" y="1436"/>
                      <a:pt x="2783" y="1824"/>
                      <a:pt x="2735" y="2166"/>
                    </a:cubicBezTo>
                    <a:cubicBezTo>
                      <a:pt x="2718" y="2286"/>
                      <a:pt x="2683" y="2401"/>
                      <a:pt x="2630" y="2510"/>
                    </a:cubicBezTo>
                    <a:cubicBezTo>
                      <a:pt x="2608" y="2554"/>
                      <a:pt x="2581" y="2596"/>
                      <a:pt x="2549" y="263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3" name="íSḷïďé">
                <a:extLst>
                  <a:ext uri="{FF2B5EF4-FFF2-40B4-BE49-F238E27FC236}">
                    <a16:creationId xmlns:a16="http://schemas.microsoft.com/office/drawing/2014/main" id="{AA57F012-B987-62C8-EA14-E3A9041EEAC2}"/>
                  </a:ext>
                </a:extLst>
              </p:cNvPr>
              <p:cNvSpPr/>
              <p:nvPr/>
            </p:nvSpPr>
            <p:spPr bwMode="auto">
              <a:xfrm>
                <a:off x="3814" y="705"/>
                <a:ext cx="55" cy="21"/>
              </a:xfrm>
              <a:custGeom>
                <a:avLst/>
                <a:gdLst>
                  <a:gd name="T0" fmla="*/ 153 w 221"/>
                  <a:gd name="T1" fmla="*/ 37 h 83"/>
                  <a:gd name="T2" fmla="*/ 111 w 221"/>
                  <a:gd name="T3" fmla="*/ 56 h 83"/>
                  <a:gd name="T4" fmla="*/ 68 w 221"/>
                  <a:gd name="T5" fmla="*/ 37 h 83"/>
                  <a:gd name="T6" fmla="*/ 0 w 221"/>
                  <a:gd name="T7" fmla="*/ 48 h 83"/>
                  <a:gd name="T8" fmla="*/ 70 w 221"/>
                  <a:gd name="T9" fmla="*/ 65 h 83"/>
                  <a:gd name="T10" fmla="*/ 111 w 221"/>
                  <a:gd name="T11" fmla="*/ 82 h 83"/>
                  <a:gd name="T12" fmla="*/ 151 w 221"/>
                  <a:gd name="T13" fmla="*/ 65 h 83"/>
                  <a:gd name="T14" fmla="*/ 221 w 221"/>
                  <a:gd name="T15" fmla="*/ 48 h 83"/>
                  <a:gd name="T16" fmla="*/ 153 w 221"/>
                  <a:gd name="T17"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83">
                    <a:moveTo>
                      <a:pt x="153" y="37"/>
                    </a:moveTo>
                    <a:cubicBezTo>
                      <a:pt x="153" y="37"/>
                      <a:pt x="136" y="57"/>
                      <a:pt x="111" y="56"/>
                    </a:cubicBezTo>
                    <a:cubicBezTo>
                      <a:pt x="85" y="57"/>
                      <a:pt x="68" y="37"/>
                      <a:pt x="68" y="37"/>
                    </a:cubicBezTo>
                    <a:cubicBezTo>
                      <a:pt x="9" y="0"/>
                      <a:pt x="0" y="48"/>
                      <a:pt x="0" y="48"/>
                    </a:cubicBezTo>
                    <a:cubicBezTo>
                      <a:pt x="3" y="77"/>
                      <a:pt x="70" y="65"/>
                      <a:pt x="70" y="65"/>
                    </a:cubicBezTo>
                    <a:cubicBezTo>
                      <a:pt x="83" y="79"/>
                      <a:pt x="98" y="83"/>
                      <a:pt x="111" y="82"/>
                    </a:cubicBezTo>
                    <a:cubicBezTo>
                      <a:pt x="123" y="83"/>
                      <a:pt x="138" y="79"/>
                      <a:pt x="151" y="65"/>
                    </a:cubicBezTo>
                    <a:cubicBezTo>
                      <a:pt x="151" y="65"/>
                      <a:pt x="218" y="77"/>
                      <a:pt x="221" y="48"/>
                    </a:cubicBezTo>
                    <a:cubicBezTo>
                      <a:pt x="221" y="48"/>
                      <a:pt x="212" y="0"/>
                      <a:pt x="153" y="37"/>
                    </a:cubicBezTo>
                    <a:close/>
                  </a:path>
                </a:pathLst>
              </a:custGeom>
              <a:solidFill>
                <a:srgbClr val="B892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4" name="ïśḻïḑè">
                <a:extLst>
                  <a:ext uri="{FF2B5EF4-FFF2-40B4-BE49-F238E27FC236}">
                    <a16:creationId xmlns:a16="http://schemas.microsoft.com/office/drawing/2014/main" id="{0CADD33C-3896-23F8-40A4-B6D9D3898E8B}"/>
                  </a:ext>
                </a:extLst>
              </p:cNvPr>
              <p:cNvSpPr/>
              <p:nvPr/>
            </p:nvSpPr>
            <p:spPr bwMode="auto">
              <a:xfrm>
                <a:off x="3638" y="512"/>
                <a:ext cx="122" cy="68"/>
              </a:xfrm>
              <a:prstGeom prst="ellipse">
                <a:avLst/>
              </a:prstGeom>
              <a:solidFill>
                <a:srgbClr val="F7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5" name="îṡḷiďè">
                <a:extLst>
                  <a:ext uri="{FF2B5EF4-FFF2-40B4-BE49-F238E27FC236}">
                    <a16:creationId xmlns:a16="http://schemas.microsoft.com/office/drawing/2014/main" id="{99FA7DE6-5B3F-E8A0-0646-F0583033C41E}"/>
                  </a:ext>
                </a:extLst>
              </p:cNvPr>
              <p:cNvSpPr/>
              <p:nvPr/>
            </p:nvSpPr>
            <p:spPr bwMode="auto">
              <a:xfrm>
                <a:off x="3676" y="523"/>
                <a:ext cx="46" cy="46"/>
              </a:xfrm>
              <a:prstGeom prst="ellipse">
                <a:avLst/>
              </a:prstGeom>
              <a:solidFill>
                <a:srgbClr val="4A43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6" name="íṥļïḑé">
                <a:extLst>
                  <a:ext uri="{FF2B5EF4-FFF2-40B4-BE49-F238E27FC236}">
                    <a16:creationId xmlns:a16="http://schemas.microsoft.com/office/drawing/2014/main" id="{739C1147-6E7F-9000-E151-02065F9590BE}"/>
                  </a:ext>
                </a:extLst>
              </p:cNvPr>
              <p:cNvSpPr/>
              <p:nvPr/>
            </p:nvSpPr>
            <p:spPr bwMode="auto">
              <a:xfrm>
                <a:off x="3698" y="532"/>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7" name="ïś1iḋè">
                <a:extLst>
                  <a:ext uri="{FF2B5EF4-FFF2-40B4-BE49-F238E27FC236}">
                    <a16:creationId xmlns:a16="http://schemas.microsoft.com/office/drawing/2014/main" id="{2F93DE41-E736-6C93-2DD7-FB77B60EA53E}"/>
                  </a:ext>
                </a:extLst>
              </p:cNvPr>
              <p:cNvSpPr/>
              <p:nvPr/>
            </p:nvSpPr>
            <p:spPr bwMode="auto">
              <a:xfrm>
                <a:off x="3916" y="511"/>
                <a:ext cx="122" cy="68"/>
              </a:xfrm>
              <a:prstGeom prst="ellipse">
                <a:avLst/>
              </a:prstGeom>
              <a:solidFill>
                <a:srgbClr val="F7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8" name="îšļíḓe">
                <a:extLst>
                  <a:ext uri="{FF2B5EF4-FFF2-40B4-BE49-F238E27FC236}">
                    <a16:creationId xmlns:a16="http://schemas.microsoft.com/office/drawing/2014/main" id="{6A23B130-F2C0-80CA-B6DB-9A49AF74B687}"/>
                  </a:ext>
                </a:extLst>
              </p:cNvPr>
              <p:cNvSpPr/>
              <p:nvPr/>
            </p:nvSpPr>
            <p:spPr bwMode="auto">
              <a:xfrm>
                <a:off x="3954" y="522"/>
                <a:ext cx="46" cy="46"/>
              </a:xfrm>
              <a:prstGeom prst="ellipse">
                <a:avLst/>
              </a:prstGeom>
              <a:solidFill>
                <a:srgbClr val="4A43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89" name="îşlîḓè">
                <a:extLst>
                  <a:ext uri="{FF2B5EF4-FFF2-40B4-BE49-F238E27FC236}">
                    <a16:creationId xmlns:a16="http://schemas.microsoft.com/office/drawing/2014/main" id="{608772E0-C664-9798-F85C-19DFB248AC37}"/>
                  </a:ext>
                </a:extLst>
              </p:cNvPr>
              <p:cNvSpPr/>
              <p:nvPr/>
            </p:nvSpPr>
            <p:spPr bwMode="auto">
              <a:xfrm>
                <a:off x="3976" y="531"/>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90" name="í$líḋê">
                <a:extLst>
                  <a:ext uri="{FF2B5EF4-FFF2-40B4-BE49-F238E27FC236}">
                    <a16:creationId xmlns:a16="http://schemas.microsoft.com/office/drawing/2014/main" id="{901A7A30-2FA5-01BC-7AEB-4470F953CC2E}"/>
                  </a:ext>
                </a:extLst>
              </p:cNvPr>
              <p:cNvSpPr/>
              <p:nvPr/>
            </p:nvSpPr>
            <p:spPr bwMode="auto">
              <a:xfrm>
                <a:off x="3596" y="442"/>
                <a:ext cx="194" cy="62"/>
              </a:xfrm>
              <a:custGeom>
                <a:avLst/>
                <a:gdLst>
                  <a:gd name="T0" fmla="*/ 0 w 771"/>
                  <a:gd name="T1" fmla="*/ 247 h 247"/>
                  <a:gd name="T2" fmla="*/ 261 w 771"/>
                  <a:gd name="T3" fmla="*/ 47 h 247"/>
                  <a:gd name="T4" fmla="*/ 771 w 771"/>
                  <a:gd name="T5" fmla="*/ 207 h 247"/>
                  <a:gd name="T6" fmla="*/ 431 w 771"/>
                  <a:gd name="T7" fmla="*/ 166 h 247"/>
                  <a:gd name="T8" fmla="*/ 352 w 771"/>
                  <a:gd name="T9" fmla="*/ 164 h 247"/>
                  <a:gd name="T10" fmla="*/ 0 w 771"/>
                  <a:gd name="T11" fmla="*/ 247 h 247"/>
                </a:gdLst>
                <a:ahLst/>
                <a:cxnLst>
                  <a:cxn ang="0">
                    <a:pos x="T0" y="T1"/>
                  </a:cxn>
                  <a:cxn ang="0">
                    <a:pos x="T2" y="T3"/>
                  </a:cxn>
                  <a:cxn ang="0">
                    <a:pos x="T4" y="T5"/>
                  </a:cxn>
                  <a:cxn ang="0">
                    <a:pos x="T6" y="T7"/>
                  </a:cxn>
                  <a:cxn ang="0">
                    <a:pos x="T8" y="T9"/>
                  </a:cxn>
                  <a:cxn ang="0">
                    <a:pos x="T10" y="T11"/>
                  </a:cxn>
                </a:cxnLst>
                <a:rect l="0" t="0" r="r" b="b"/>
                <a:pathLst>
                  <a:path w="771" h="247">
                    <a:moveTo>
                      <a:pt x="0" y="247"/>
                    </a:moveTo>
                    <a:cubicBezTo>
                      <a:pt x="0" y="247"/>
                      <a:pt x="45" y="74"/>
                      <a:pt x="261" y="47"/>
                    </a:cubicBezTo>
                    <a:cubicBezTo>
                      <a:pt x="261" y="47"/>
                      <a:pt x="694" y="0"/>
                      <a:pt x="771" y="207"/>
                    </a:cubicBezTo>
                    <a:cubicBezTo>
                      <a:pt x="431" y="166"/>
                      <a:pt x="431" y="166"/>
                      <a:pt x="431" y="166"/>
                    </a:cubicBezTo>
                    <a:cubicBezTo>
                      <a:pt x="405" y="163"/>
                      <a:pt x="378" y="162"/>
                      <a:pt x="352" y="164"/>
                    </a:cubicBezTo>
                    <a:cubicBezTo>
                      <a:pt x="280" y="169"/>
                      <a:pt x="131" y="186"/>
                      <a:pt x="0" y="24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91" name="ïšļïḋè">
                <a:extLst>
                  <a:ext uri="{FF2B5EF4-FFF2-40B4-BE49-F238E27FC236}">
                    <a16:creationId xmlns:a16="http://schemas.microsoft.com/office/drawing/2014/main" id="{4AA72373-A32B-FE94-5F9D-109FF17F5A6F}"/>
                  </a:ext>
                </a:extLst>
              </p:cNvPr>
              <p:cNvSpPr/>
              <p:nvPr/>
            </p:nvSpPr>
            <p:spPr bwMode="auto">
              <a:xfrm>
                <a:off x="3880" y="442"/>
                <a:ext cx="194" cy="62"/>
              </a:xfrm>
              <a:custGeom>
                <a:avLst/>
                <a:gdLst>
                  <a:gd name="T0" fmla="*/ 771 w 771"/>
                  <a:gd name="T1" fmla="*/ 247 h 247"/>
                  <a:gd name="T2" fmla="*/ 510 w 771"/>
                  <a:gd name="T3" fmla="*/ 47 h 247"/>
                  <a:gd name="T4" fmla="*/ 0 w 771"/>
                  <a:gd name="T5" fmla="*/ 207 h 247"/>
                  <a:gd name="T6" fmla="*/ 339 w 771"/>
                  <a:gd name="T7" fmla="*/ 166 h 247"/>
                  <a:gd name="T8" fmla="*/ 418 w 771"/>
                  <a:gd name="T9" fmla="*/ 164 h 247"/>
                  <a:gd name="T10" fmla="*/ 771 w 771"/>
                  <a:gd name="T11" fmla="*/ 247 h 247"/>
                </a:gdLst>
                <a:ahLst/>
                <a:cxnLst>
                  <a:cxn ang="0">
                    <a:pos x="T0" y="T1"/>
                  </a:cxn>
                  <a:cxn ang="0">
                    <a:pos x="T2" y="T3"/>
                  </a:cxn>
                  <a:cxn ang="0">
                    <a:pos x="T4" y="T5"/>
                  </a:cxn>
                  <a:cxn ang="0">
                    <a:pos x="T6" y="T7"/>
                  </a:cxn>
                  <a:cxn ang="0">
                    <a:pos x="T8" y="T9"/>
                  </a:cxn>
                  <a:cxn ang="0">
                    <a:pos x="T10" y="T11"/>
                  </a:cxn>
                </a:cxnLst>
                <a:rect l="0" t="0" r="r" b="b"/>
                <a:pathLst>
                  <a:path w="771" h="247">
                    <a:moveTo>
                      <a:pt x="771" y="247"/>
                    </a:moveTo>
                    <a:cubicBezTo>
                      <a:pt x="771" y="247"/>
                      <a:pt x="726" y="74"/>
                      <a:pt x="510" y="47"/>
                    </a:cubicBezTo>
                    <a:cubicBezTo>
                      <a:pt x="510" y="47"/>
                      <a:pt x="76" y="0"/>
                      <a:pt x="0" y="207"/>
                    </a:cubicBezTo>
                    <a:cubicBezTo>
                      <a:pt x="339" y="166"/>
                      <a:pt x="339" y="166"/>
                      <a:pt x="339" y="166"/>
                    </a:cubicBezTo>
                    <a:cubicBezTo>
                      <a:pt x="366" y="163"/>
                      <a:pt x="392" y="162"/>
                      <a:pt x="418" y="164"/>
                    </a:cubicBezTo>
                    <a:cubicBezTo>
                      <a:pt x="491" y="169"/>
                      <a:pt x="640" y="186"/>
                      <a:pt x="771" y="24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92" name="íṥľidé">
                <a:extLst>
                  <a:ext uri="{FF2B5EF4-FFF2-40B4-BE49-F238E27FC236}">
                    <a16:creationId xmlns:a16="http://schemas.microsoft.com/office/drawing/2014/main" id="{9E3CFD35-960A-A5C3-7A22-8B90AE84F5DE}"/>
                  </a:ext>
                </a:extLst>
              </p:cNvPr>
              <p:cNvSpPr/>
              <p:nvPr/>
            </p:nvSpPr>
            <p:spPr bwMode="auto">
              <a:xfrm>
                <a:off x="3751" y="793"/>
                <a:ext cx="177" cy="82"/>
              </a:xfrm>
              <a:custGeom>
                <a:avLst/>
                <a:gdLst>
                  <a:gd name="T0" fmla="*/ 354 w 705"/>
                  <a:gd name="T1" fmla="*/ 0 h 327"/>
                  <a:gd name="T2" fmla="*/ 0 w 705"/>
                  <a:gd name="T3" fmla="*/ 327 h 327"/>
                  <a:gd name="T4" fmla="*/ 705 w 705"/>
                  <a:gd name="T5" fmla="*/ 327 h 327"/>
                  <a:gd name="T6" fmla="*/ 354 w 705"/>
                  <a:gd name="T7" fmla="*/ 0 h 327"/>
                </a:gdLst>
                <a:ahLst/>
                <a:cxnLst>
                  <a:cxn ang="0">
                    <a:pos x="T0" y="T1"/>
                  </a:cxn>
                  <a:cxn ang="0">
                    <a:pos x="T2" y="T3"/>
                  </a:cxn>
                  <a:cxn ang="0">
                    <a:pos x="T4" y="T5"/>
                  </a:cxn>
                  <a:cxn ang="0">
                    <a:pos x="T6" y="T7"/>
                  </a:cxn>
                </a:cxnLst>
                <a:rect l="0" t="0" r="r" b="b"/>
                <a:pathLst>
                  <a:path w="705" h="327">
                    <a:moveTo>
                      <a:pt x="354" y="0"/>
                    </a:moveTo>
                    <a:cubicBezTo>
                      <a:pt x="222" y="2"/>
                      <a:pt x="60" y="131"/>
                      <a:pt x="0" y="327"/>
                    </a:cubicBezTo>
                    <a:cubicBezTo>
                      <a:pt x="705" y="327"/>
                      <a:pt x="705" y="327"/>
                      <a:pt x="705" y="327"/>
                    </a:cubicBezTo>
                    <a:cubicBezTo>
                      <a:pt x="644" y="147"/>
                      <a:pt x="481" y="2"/>
                      <a:pt x="3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93" name="íṣ1îdé">
                <a:extLst>
                  <a:ext uri="{FF2B5EF4-FFF2-40B4-BE49-F238E27FC236}">
                    <a16:creationId xmlns:a16="http://schemas.microsoft.com/office/drawing/2014/main" id="{728EC3D4-2570-521F-9529-D6F3E81443DE}"/>
                  </a:ext>
                </a:extLst>
              </p:cNvPr>
              <p:cNvSpPr/>
              <p:nvPr/>
            </p:nvSpPr>
            <p:spPr bwMode="auto">
              <a:xfrm>
                <a:off x="3746" y="791"/>
                <a:ext cx="188" cy="90"/>
              </a:xfrm>
              <a:custGeom>
                <a:avLst/>
                <a:gdLst>
                  <a:gd name="T0" fmla="*/ 3 w 748"/>
                  <a:gd name="T1" fmla="*/ 354 h 359"/>
                  <a:gd name="T2" fmla="*/ 13 w 748"/>
                  <a:gd name="T3" fmla="*/ 359 h 359"/>
                  <a:gd name="T4" fmla="*/ 734 w 748"/>
                  <a:gd name="T5" fmla="*/ 359 h 359"/>
                  <a:gd name="T6" fmla="*/ 744 w 748"/>
                  <a:gd name="T7" fmla="*/ 354 h 359"/>
                  <a:gd name="T8" fmla="*/ 747 w 748"/>
                  <a:gd name="T9" fmla="*/ 343 h 359"/>
                  <a:gd name="T10" fmla="*/ 375 w 748"/>
                  <a:gd name="T11" fmla="*/ 0 h 359"/>
                  <a:gd name="T12" fmla="*/ 0 w 748"/>
                  <a:gd name="T13" fmla="*/ 343 h 359"/>
                  <a:gd name="T14" fmla="*/ 3 w 748"/>
                  <a:gd name="T15" fmla="*/ 354 h 359"/>
                  <a:gd name="T16" fmla="*/ 375 w 748"/>
                  <a:gd name="T17" fmla="*/ 25 h 359"/>
                  <a:gd name="T18" fmla="*/ 718 w 748"/>
                  <a:gd name="T19" fmla="*/ 334 h 359"/>
                  <a:gd name="T20" fmla="*/ 29 w 748"/>
                  <a:gd name="T21" fmla="*/ 334 h 359"/>
                  <a:gd name="T22" fmla="*/ 375 w 748"/>
                  <a:gd name="T23" fmla="*/ 2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8" h="359">
                    <a:moveTo>
                      <a:pt x="3" y="354"/>
                    </a:moveTo>
                    <a:cubicBezTo>
                      <a:pt x="5" y="357"/>
                      <a:pt x="9" y="359"/>
                      <a:pt x="13" y="359"/>
                    </a:cubicBezTo>
                    <a:cubicBezTo>
                      <a:pt x="734" y="359"/>
                      <a:pt x="734" y="359"/>
                      <a:pt x="734" y="359"/>
                    </a:cubicBezTo>
                    <a:cubicBezTo>
                      <a:pt x="738" y="359"/>
                      <a:pt x="742" y="357"/>
                      <a:pt x="744" y="354"/>
                    </a:cubicBezTo>
                    <a:cubicBezTo>
                      <a:pt x="747" y="351"/>
                      <a:pt x="748" y="347"/>
                      <a:pt x="747" y="343"/>
                    </a:cubicBezTo>
                    <a:cubicBezTo>
                      <a:pt x="688" y="122"/>
                      <a:pt x="511" y="1"/>
                      <a:pt x="375" y="0"/>
                    </a:cubicBezTo>
                    <a:cubicBezTo>
                      <a:pt x="232" y="1"/>
                      <a:pt x="58" y="120"/>
                      <a:pt x="0" y="343"/>
                    </a:cubicBezTo>
                    <a:cubicBezTo>
                      <a:pt x="0" y="347"/>
                      <a:pt x="0" y="351"/>
                      <a:pt x="3" y="354"/>
                    </a:cubicBezTo>
                    <a:close/>
                    <a:moveTo>
                      <a:pt x="375" y="25"/>
                    </a:moveTo>
                    <a:cubicBezTo>
                      <a:pt x="499" y="27"/>
                      <a:pt x="658" y="135"/>
                      <a:pt x="718" y="334"/>
                    </a:cubicBezTo>
                    <a:cubicBezTo>
                      <a:pt x="29" y="334"/>
                      <a:pt x="29" y="334"/>
                      <a:pt x="29" y="334"/>
                    </a:cubicBezTo>
                    <a:cubicBezTo>
                      <a:pt x="87" y="133"/>
                      <a:pt x="246" y="27"/>
                      <a:pt x="375" y="25"/>
                    </a:cubicBezTo>
                    <a:close/>
                  </a:path>
                </a:pathLst>
              </a:custGeom>
              <a:solidFill>
                <a:srgbClr val="E241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94" name="ïśļîḑê">
                <a:extLst>
                  <a:ext uri="{FF2B5EF4-FFF2-40B4-BE49-F238E27FC236}">
                    <a16:creationId xmlns:a16="http://schemas.microsoft.com/office/drawing/2014/main" id="{76D54A79-9E6F-9FAF-3098-B27D6C66163F}"/>
                  </a:ext>
                </a:extLst>
              </p:cNvPr>
              <p:cNvSpPr/>
              <p:nvPr/>
            </p:nvSpPr>
            <p:spPr bwMode="auto">
              <a:xfrm>
                <a:off x="3758" y="812"/>
                <a:ext cx="163" cy="46"/>
              </a:xfrm>
              <a:custGeom>
                <a:avLst/>
                <a:gdLst>
                  <a:gd name="T0" fmla="*/ 0 w 648"/>
                  <a:gd name="T1" fmla="*/ 180 h 180"/>
                  <a:gd name="T2" fmla="*/ 648 w 648"/>
                  <a:gd name="T3" fmla="*/ 180 h 180"/>
                  <a:gd name="T4" fmla="*/ 503 w 648"/>
                  <a:gd name="T5" fmla="*/ 0 h 180"/>
                  <a:gd name="T6" fmla="*/ 145 w 648"/>
                  <a:gd name="T7" fmla="*/ 0 h 180"/>
                  <a:gd name="T8" fmla="*/ 0 w 648"/>
                  <a:gd name="T9" fmla="*/ 180 h 180"/>
                </a:gdLst>
                <a:ahLst/>
                <a:cxnLst>
                  <a:cxn ang="0">
                    <a:pos x="T0" y="T1"/>
                  </a:cxn>
                  <a:cxn ang="0">
                    <a:pos x="T2" y="T3"/>
                  </a:cxn>
                  <a:cxn ang="0">
                    <a:pos x="T4" y="T5"/>
                  </a:cxn>
                  <a:cxn ang="0">
                    <a:pos x="T6" y="T7"/>
                  </a:cxn>
                  <a:cxn ang="0">
                    <a:pos x="T8" y="T9"/>
                  </a:cxn>
                </a:cxnLst>
                <a:rect l="0" t="0" r="r" b="b"/>
                <a:pathLst>
                  <a:path w="648" h="180">
                    <a:moveTo>
                      <a:pt x="0" y="180"/>
                    </a:moveTo>
                    <a:cubicBezTo>
                      <a:pt x="648" y="180"/>
                      <a:pt x="648" y="180"/>
                      <a:pt x="648" y="180"/>
                    </a:cubicBezTo>
                    <a:cubicBezTo>
                      <a:pt x="618" y="104"/>
                      <a:pt x="550" y="40"/>
                      <a:pt x="503" y="0"/>
                    </a:cubicBezTo>
                    <a:cubicBezTo>
                      <a:pt x="145" y="0"/>
                      <a:pt x="145" y="0"/>
                      <a:pt x="145" y="0"/>
                    </a:cubicBezTo>
                    <a:cubicBezTo>
                      <a:pt x="87" y="40"/>
                      <a:pt x="33" y="104"/>
                      <a:pt x="0" y="180"/>
                    </a:cubicBezTo>
                    <a:close/>
                  </a:path>
                </a:pathLst>
              </a:custGeom>
              <a:solidFill>
                <a:srgbClr val="F494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95" name="íšḷiḍè">
                <a:extLst>
                  <a:ext uri="{FF2B5EF4-FFF2-40B4-BE49-F238E27FC236}">
                    <a16:creationId xmlns:a16="http://schemas.microsoft.com/office/drawing/2014/main" id="{046F37DF-1C82-4B2F-9D53-2A05F2F92217}"/>
                  </a:ext>
                </a:extLst>
              </p:cNvPr>
              <p:cNvSpPr/>
              <p:nvPr/>
            </p:nvSpPr>
            <p:spPr bwMode="auto">
              <a:xfrm>
                <a:off x="3558" y="644"/>
                <a:ext cx="565" cy="339"/>
              </a:xfrm>
              <a:custGeom>
                <a:avLst/>
                <a:gdLst>
                  <a:gd name="T0" fmla="*/ 1686 w 2250"/>
                  <a:gd name="T1" fmla="*/ 659 h 1353"/>
                  <a:gd name="T2" fmla="*/ 1590 w 2250"/>
                  <a:gd name="T3" fmla="*/ 897 h 1353"/>
                  <a:gd name="T4" fmla="*/ 1547 w 2250"/>
                  <a:gd name="T5" fmla="*/ 528 h 1353"/>
                  <a:gd name="T6" fmla="*/ 1363 w 2250"/>
                  <a:gd name="T7" fmla="*/ 443 h 1353"/>
                  <a:gd name="T8" fmla="*/ 879 w 2250"/>
                  <a:gd name="T9" fmla="*/ 443 h 1353"/>
                  <a:gd name="T10" fmla="*/ 694 w 2250"/>
                  <a:gd name="T11" fmla="*/ 528 h 1353"/>
                  <a:gd name="T12" fmla="*/ 651 w 2250"/>
                  <a:gd name="T13" fmla="*/ 897 h 1353"/>
                  <a:gd name="T14" fmla="*/ 554 w 2250"/>
                  <a:gd name="T15" fmla="*/ 659 h 1353"/>
                  <a:gd name="T16" fmla="*/ 0 w 2250"/>
                  <a:gd name="T17" fmla="*/ 0 h 1353"/>
                  <a:gd name="T18" fmla="*/ 31 w 2250"/>
                  <a:gd name="T19" fmla="*/ 326 h 1353"/>
                  <a:gd name="T20" fmla="*/ 112 w 2250"/>
                  <a:gd name="T21" fmla="*/ 768 h 1353"/>
                  <a:gd name="T22" fmla="*/ 154 w 2250"/>
                  <a:gd name="T23" fmla="*/ 887 h 1353"/>
                  <a:gd name="T24" fmla="*/ 254 w 2250"/>
                  <a:gd name="T25" fmla="*/ 988 h 1353"/>
                  <a:gd name="T26" fmla="*/ 928 w 2250"/>
                  <a:gd name="T27" fmla="*/ 1306 h 1353"/>
                  <a:gd name="T28" fmla="*/ 997 w 2250"/>
                  <a:gd name="T29" fmla="*/ 1329 h 1353"/>
                  <a:gd name="T30" fmla="*/ 1126 w 2250"/>
                  <a:gd name="T31" fmla="*/ 1353 h 1353"/>
                  <a:gd name="T32" fmla="*/ 1128 w 2250"/>
                  <a:gd name="T33" fmla="*/ 1353 h 1353"/>
                  <a:gd name="T34" fmla="*/ 1326 w 2250"/>
                  <a:gd name="T35" fmla="*/ 1306 h 1353"/>
                  <a:gd name="T36" fmla="*/ 2000 w 2250"/>
                  <a:gd name="T37" fmla="*/ 988 h 1353"/>
                  <a:gd name="T38" fmla="*/ 2137 w 2250"/>
                  <a:gd name="T39" fmla="*/ 801 h 1353"/>
                  <a:gd name="T40" fmla="*/ 2224 w 2250"/>
                  <a:gd name="T41" fmla="*/ 326 h 1353"/>
                  <a:gd name="T42" fmla="*/ 2250 w 2250"/>
                  <a:gd name="T43" fmla="*/ 62 h 1353"/>
                  <a:gd name="T44" fmla="*/ 1686 w 2250"/>
                  <a:gd name="T45" fmla="*/ 659 h 1353"/>
                  <a:gd name="T46" fmla="*/ 1426 w 2250"/>
                  <a:gd name="T47" fmla="*/ 1097 h 1353"/>
                  <a:gd name="T48" fmla="*/ 1300 w 2250"/>
                  <a:gd name="T49" fmla="*/ 1161 h 1353"/>
                  <a:gd name="T50" fmla="*/ 1120 w 2250"/>
                  <a:gd name="T51" fmla="*/ 1048 h 1353"/>
                  <a:gd name="T52" fmla="*/ 941 w 2250"/>
                  <a:gd name="T53" fmla="*/ 1161 h 1353"/>
                  <a:gd name="T54" fmla="*/ 814 w 2250"/>
                  <a:gd name="T55" fmla="*/ 1097 h 1353"/>
                  <a:gd name="T56" fmla="*/ 712 w 2250"/>
                  <a:gd name="T57" fmla="*/ 701 h 1353"/>
                  <a:gd name="T58" fmla="*/ 1126 w 2250"/>
                  <a:gd name="T59" fmla="*/ 533 h 1353"/>
                  <a:gd name="T60" fmla="*/ 1529 w 2250"/>
                  <a:gd name="T61" fmla="*/ 701 h 1353"/>
                  <a:gd name="T62" fmla="*/ 1426 w 2250"/>
                  <a:gd name="T63" fmla="*/ 1097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0" h="1353">
                    <a:moveTo>
                      <a:pt x="1686" y="659"/>
                    </a:moveTo>
                    <a:cubicBezTo>
                      <a:pt x="1636" y="793"/>
                      <a:pt x="1590" y="897"/>
                      <a:pt x="1590" y="897"/>
                    </a:cubicBezTo>
                    <a:cubicBezTo>
                      <a:pt x="1633" y="610"/>
                      <a:pt x="1547" y="528"/>
                      <a:pt x="1547" y="528"/>
                    </a:cubicBezTo>
                    <a:cubicBezTo>
                      <a:pt x="1514" y="491"/>
                      <a:pt x="1440" y="463"/>
                      <a:pt x="1363" y="443"/>
                    </a:cubicBezTo>
                    <a:cubicBezTo>
                      <a:pt x="1204" y="403"/>
                      <a:pt x="1038" y="403"/>
                      <a:pt x="879" y="443"/>
                    </a:cubicBezTo>
                    <a:cubicBezTo>
                      <a:pt x="801" y="463"/>
                      <a:pt x="727" y="491"/>
                      <a:pt x="694" y="528"/>
                    </a:cubicBezTo>
                    <a:cubicBezTo>
                      <a:pt x="694" y="528"/>
                      <a:pt x="608" y="610"/>
                      <a:pt x="651" y="897"/>
                    </a:cubicBezTo>
                    <a:cubicBezTo>
                      <a:pt x="651" y="897"/>
                      <a:pt x="604" y="793"/>
                      <a:pt x="554" y="659"/>
                    </a:cubicBezTo>
                    <a:cubicBezTo>
                      <a:pt x="554" y="659"/>
                      <a:pt x="138" y="112"/>
                      <a:pt x="0" y="0"/>
                    </a:cubicBezTo>
                    <a:cubicBezTo>
                      <a:pt x="7" y="103"/>
                      <a:pt x="17" y="212"/>
                      <a:pt x="31" y="326"/>
                    </a:cubicBezTo>
                    <a:cubicBezTo>
                      <a:pt x="112" y="768"/>
                      <a:pt x="112" y="768"/>
                      <a:pt x="112" y="768"/>
                    </a:cubicBezTo>
                    <a:cubicBezTo>
                      <a:pt x="119" y="810"/>
                      <a:pt x="133" y="850"/>
                      <a:pt x="154" y="887"/>
                    </a:cubicBezTo>
                    <a:cubicBezTo>
                      <a:pt x="176" y="925"/>
                      <a:pt x="208" y="966"/>
                      <a:pt x="254" y="988"/>
                    </a:cubicBezTo>
                    <a:cubicBezTo>
                      <a:pt x="254" y="988"/>
                      <a:pt x="616" y="1212"/>
                      <a:pt x="928" y="1306"/>
                    </a:cubicBezTo>
                    <a:cubicBezTo>
                      <a:pt x="928" y="1306"/>
                      <a:pt x="958" y="1317"/>
                      <a:pt x="997" y="1329"/>
                    </a:cubicBezTo>
                    <a:cubicBezTo>
                      <a:pt x="1036" y="1341"/>
                      <a:pt x="1086" y="1353"/>
                      <a:pt x="1126" y="1353"/>
                    </a:cubicBezTo>
                    <a:cubicBezTo>
                      <a:pt x="1128" y="1353"/>
                      <a:pt x="1128" y="1353"/>
                      <a:pt x="1128" y="1353"/>
                    </a:cubicBezTo>
                    <a:cubicBezTo>
                      <a:pt x="1209" y="1353"/>
                      <a:pt x="1326" y="1306"/>
                      <a:pt x="1326" y="1306"/>
                    </a:cubicBezTo>
                    <a:cubicBezTo>
                      <a:pt x="1639" y="1212"/>
                      <a:pt x="2000" y="988"/>
                      <a:pt x="2000" y="988"/>
                    </a:cubicBezTo>
                    <a:cubicBezTo>
                      <a:pt x="2101" y="940"/>
                      <a:pt x="2137" y="801"/>
                      <a:pt x="2137" y="801"/>
                    </a:cubicBezTo>
                    <a:cubicBezTo>
                      <a:pt x="2224" y="326"/>
                      <a:pt x="2224" y="326"/>
                      <a:pt x="2224" y="326"/>
                    </a:cubicBezTo>
                    <a:cubicBezTo>
                      <a:pt x="2235" y="234"/>
                      <a:pt x="2244" y="146"/>
                      <a:pt x="2250" y="62"/>
                    </a:cubicBezTo>
                    <a:cubicBezTo>
                      <a:pt x="2112" y="173"/>
                      <a:pt x="1686" y="659"/>
                      <a:pt x="1686" y="659"/>
                    </a:cubicBezTo>
                    <a:close/>
                    <a:moveTo>
                      <a:pt x="1426" y="1097"/>
                    </a:moveTo>
                    <a:cubicBezTo>
                      <a:pt x="1394" y="1138"/>
                      <a:pt x="1348" y="1160"/>
                      <a:pt x="1300" y="1161"/>
                    </a:cubicBezTo>
                    <a:cubicBezTo>
                      <a:pt x="1179" y="1163"/>
                      <a:pt x="1120" y="1048"/>
                      <a:pt x="1120" y="1048"/>
                    </a:cubicBezTo>
                    <a:cubicBezTo>
                      <a:pt x="1120" y="1048"/>
                      <a:pt x="1062" y="1163"/>
                      <a:pt x="941" y="1161"/>
                    </a:cubicBezTo>
                    <a:cubicBezTo>
                      <a:pt x="893" y="1160"/>
                      <a:pt x="847" y="1138"/>
                      <a:pt x="814" y="1097"/>
                    </a:cubicBezTo>
                    <a:cubicBezTo>
                      <a:pt x="768" y="1040"/>
                      <a:pt x="713" y="925"/>
                      <a:pt x="712" y="701"/>
                    </a:cubicBezTo>
                    <a:cubicBezTo>
                      <a:pt x="712" y="701"/>
                      <a:pt x="775" y="533"/>
                      <a:pt x="1126" y="533"/>
                    </a:cubicBezTo>
                    <a:cubicBezTo>
                      <a:pt x="1489" y="533"/>
                      <a:pt x="1529" y="701"/>
                      <a:pt x="1529" y="701"/>
                    </a:cubicBezTo>
                    <a:cubicBezTo>
                      <a:pt x="1528" y="925"/>
                      <a:pt x="1472" y="1040"/>
                      <a:pt x="1426" y="109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96" name="íṩḻiḋè">
                <a:extLst>
                  <a:ext uri="{FF2B5EF4-FFF2-40B4-BE49-F238E27FC236}">
                    <a16:creationId xmlns:a16="http://schemas.microsoft.com/office/drawing/2014/main" id="{7A2AA757-0565-6BC6-BCFA-1931B005299E}"/>
                  </a:ext>
                </a:extLst>
              </p:cNvPr>
              <p:cNvSpPr/>
              <p:nvPr/>
            </p:nvSpPr>
            <p:spPr bwMode="auto">
              <a:xfrm>
                <a:off x="3175" y="1046"/>
                <a:ext cx="1040" cy="1241"/>
              </a:xfrm>
              <a:custGeom>
                <a:avLst/>
                <a:gdLst>
                  <a:gd name="T0" fmla="*/ 3760 w 4141"/>
                  <a:gd name="T1" fmla="*/ 35 h 4953"/>
                  <a:gd name="T2" fmla="*/ 3375 w 4141"/>
                  <a:gd name="T3" fmla="*/ 0 h 4953"/>
                  <a:gd name="T4" fmla="*/ 2635 w 4141"/>
                  <a:gd name="T5" fmla="*/ 985 h 4953"/>
                  <a:gd name="T6" fmla="*/ 1894 w 4141"/>
                  <a:gd name="T7" fmla="*/ 0 h 4953"/>
                  <a:gd name="T8" fmla="*/ 1510 w 4141"/>
                  <a:gd name="T9" fmla="*/ 35 h 4953"/>
                  <a:gd name="T10" fmla="*/ 682 w 4141"/>
                  <a:gd name="T11" fmla="*/ 545 h 4953"/>
                  <a:gd name="T12" fmla="*/ 598 w 4141"/>
                  <a:gd name="T13" fmla="*/ 735 h 4953"/>
                  <a:gd name="T14" fmla="*/ 170 w 4141"/>
                  <a:gd name="T15" fmla="*/ 2199 h 4953"/>
                  <a:gd name="T16" fmla="*/ 4 w 4141"/>
                  <a:gd name="T17" fmla="*/ 3141 h 4953"/>
                  <a:gd name="T18" fmla="*/ 1 w 4141"/>
                  <a:gd name="T19" fmla="*/ 3246 h 4953"/>
                  <a:gd name="T20" fmla="*/ 822 w 4141"/>
                  <a:gd name="T21" fmla="*/ 3201 h 4953"/>
                  <a:gd name="T22" fmla="*/ 1128 w 4141"/>
                  <a:gd name="T23" fmla="*/ 1582 h 4953"/>
                  <a:gd name="T24" fmla="*/ 1167 w 4141"/>
                  <a:gd name="T25" fmla="*/ 4716 h 4953"/>
                  <a:gd name="T26" fmla="*/ 1167 w 4141"/>
                  <a:gd name="T27" fmla="*/ 4925 h 4953"/>
                  <a:gd name="T28" fmla="*/ 2635 w 4141"/>
                  <a:gd name="T29" fmla="*/ 4953 h 4953"/>
                  <a:gd name="T30" fmla="*/ 4075 w 4141"/>
                  <a:gd name="T31" fmla="*/ 4893 h 4953"/>
                  <a:gd name="T32" fmla="*/ 4079 w 4141"/>
                  <a:gd name="T33" fmla="*/ 4641 h 4953"/>
                  <a:gd name="T34" fmla="*/ 4141 w 4141"/>
                  <a:gd name="T35" fmla="*/ 1582 h 4953"/>
                  <a:gd name="T36" fmla="*/ 3760 w 4141"/>
                  <a:gd name="T37" fmla="*/ 35 h 4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41" h="4953">
                    <a:moveTo>
                      <a:pt x="3760" y="35"/>
                    </a:moveTo>
                    <a:cubicBezTo>
                      <a:pt x="3375" y="0"/>
                      <a:pt x="3375" y="0"/>
                      <a:pt x="3375" y="0"/>
                    </a:cubicBezTo>
                    <a:cubicBezTo>
                      <a:pt x="2635" y="985"/>
                      <a:pt x="2635" y="985"/>
                      <a:pt x="2635" y="985"/>
                    </a:cubicBezTo>
                    <a:cubicBezTo>
                      <a:pt x="1894" y="0"/>
                      <a:pt x="1894" y="0"/>
                      <a:pt x="1894" y="0"/>
                    </a:cubicBezTo>
                    <a:cubicBezTo>
                      <a:pt x="1510" y="35"/>
                      <a:pt x="1510" y="35"/>
                      <a:pt x="1510" y="35"/>
                    </a:cubicBezTo>
                    <a:cubicBezTo>
                      <a:pt x="1169" y="67"/>
                      <a:pt x="860" y="253"/>
                      <a:pt x="682" y="545"/>
                    </a:cubicBezTo>
                    <a:cubicBezTo>
                      <a:pt x="643" y="609"/>
                      <a:pt x="612" y="674"/>
                      <a:pt x="598" y="735"/>
                    </a:cubicBezTo>
                    <a:cubicBezTo>
                      <a:pt x="170" y="2199"/>
                      <a:pt x="170" y="2199"/>
                      <a:pt x="170" y="2199"/>
                    </a:cubicBezTo>
                    <a:cubicBezTo>
                      <a:pt x="80" y="2506"/>
                      <a:pt x="24" y="2822"/>
                      <a:pt x="4" y="3141"/>
                    </a:cubicBezTo>
                    <a:cubicBezTo>
                      <a:pt x="2" y="3187"/>
                      <a:pt x="0" y="3225"/>
                      <a:pt x="1" y="3246"/>
                    </a:cubicBezTo>
                    <a:cubicBezTo>
                      <a:pt x="822" y="3201"/>
                      <a:pt x="822" y="3201"/>
                      <a:pt x="822" y="3201"/>
                    </a:cubicBezTo>
                    <a:cubicBezTo>
                      <a:pt x="1128" y="1582"/>
                      <a:pt x="1128" y="1582"/>
                      <a:pt x="1128" y="1582"/>
                    </a:cubicBezTo>
                    <a:cubicBezTo>
                      <a:pt x="1167" y="4716"/>
                      <a:pt x="1167" y="4716"/>
                      <a:pt x="1167" y="4716"/>
                    </a:cubicBezTo>
                    <a:cubicBezTo>
                      <a:pt x="1167" y="4925"/>
                      <a:pt x="1167" y="4925"/>
                      <a:pt x="1167" y="4925"/>
                    </a:cubicBezTo>
                    <a:cubicBezTo>
                      <a:pt x="2635" y="4953"/>
                      <a:pt x="2635" y="4953"/>
                      <a:pt x="2635" y="4953"/>
                    </a:cubicBezTo>
                    <a:cubicBezTo>
                      <a:pt x="4075" y="4893"/>
                      <a:pt x="4075" y="4893"/>
                      <a:pt x="4075" y="4893"/>
                    </a:cubicBezTo>
                    <a:cubicBezTo>
                      <a:pt x="4079" y="4641"/>
                      <a:pt x="4079" y="4641"/>
                      <a:pt x="4079" y="4641"/>
                    </a:cubicBezTo>
                    <a:cubicBezTo>
                      <a:pt x="4141" y="1582"/>
                      <a:pt x="4141" y="1582"/>
                      <a:pt x="4141" y="1582"/>
                    </a:cubicBezTo>
                    <a:cubicBezTo>
                      <a:pt x="4141" y="1582"/>
                      <a:pt x="4100" y="67"/>
                      <a:pt x="3760" y="35"/>
                    </a:cubicBezTo>
                    <a:close/>
                  </a:path>
                </a:pathLst>
              </a:custGeom>
              <a:solidFill>
                <a:srgbClr val="AFD8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97" name="îŝļídè">
                <a:extLst>
                  <a:ext uri="{FF2B5EF4-FFF2-40B4-BE49-F238E27FC236}">
                    <a16:creationId xmlns:a16="http://schemas.microsoft.com/office/drawing/2014/main" id="{9297A2A0-1C48-5421-AABD-44A0D87EE045}"/>
                  </a:ext>
                </a:extLst>
              </p:cNvPr>
              <p:cNvSpPr/>
              <p:nvPr/>
            </p:nvSpPr>
            <p:spPr bwMode="auto">
              <a:xfrm>
                <a:off x="3810" y="1300"/>
                <a:ext cx="7" cy="98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98" name="îṣḻîḋe">
                <a:extLst>
                  <a:ext uri="{FF2B5EF4-FFF2-40B4-BE49-F238E27FC236}">
                    <a16:creationId xmlns:a16="http://schemas.microsoft.com/office/drawing/2014/main" id="{A992C56F-27A9-4842-1319-D20B3F7AEFD0}"/>
                  </a:ext>
                </a:extLst>
              </p:cNvPr>
              <p:cNvSpPr/>
              <p:nvPr/>
            </p:nvSpPr>
            <p:spPr bwMode="auto">
              <a:xfrm>
                <a:off x="3856" y="1298"/>
                <a:ext cx="6" cy="98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99" name="íŝ1îḍe">
                <a:extLst>
                  <a:ext uri="{FF2B5EF4-FFF2-40B4-BE49-F238E27FC236}">
                    <a16:creationId xmlns:a16="http://schemas.microsoft.com/office/drawing/2014/main" id="{9E33CCE2-F32E-6F55-9CE3-2126D645D142}"/>
                  </a:ext>
                </a:extLst>
              </p:cNvPr>
              <p:cNvSpPr/>
              <p:nvPr/>
            </p:nvSpPr>
            <p:spPr bwMode="auto">
              <a:xfrm>
                <a:off x="3821" y="2270"/>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0" name="íśľîḓè">
                <a:extLst>
                  <a:ext uri="{FF2B5EF4-FFF2-40B4-BE49-F238E27FC236}">
                    <a16:creationId xmlns:a16="http://schemas.microsoft.com/office/drawing/2014/main" id="{633A9170-6FEE-991F-32C8-839BA51323F5}"/>
                  </a:ext>
                </a:extLst>
              </p:cNvPr>
              <p:cNvSpPr/>
              <p:nvPr/>
            </p:nvSpPr>
            <p:spPr bwMode="auto">
              <a:xfrm>
                <a:off x="3821" y="2260"/>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1" name="íSlïḑé">
                <a:extLst>
                  <a:ext uri="{FF2B5EF4-FFF2-40B4-BE49-F238E27FC236}">
                    <a16:creationId xmlns:a16="http://schemas.microsoft.com/office/drawing/2014/main" id="{DD9EA12C-AA78-06F1-A88C-70E25183B2A2}"/>
                  </a:ext>
                </a:extLst>
              </p:cNvPr>
              <p:cNvSpPr/>
              <p:nvPr/>
            </p:nvSpPr>
            <p:spPr bwMode="auto">
              <a:xfrm>
                <a:off x="3821" y="2249"/>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2" name="îśľïďè">
                <a:extLst>
                  <a:ext uri="{FF2B5EF4-FFF2-40B4-BE49-F238E27FC236}">
                    <a16:creationId xmlns:a16="http://schemas.microsoft.com/office/drawing/2014/main" id="{A3ED3559-5429-39C0-9E9A-8932CFDB9C76}"/>
                  </a:ext>
                </a:extLst>
              </p:cNvPr>
              <p:cNvSpPr/>
              <p:nvPr/>
            </p:nvSpPr>
            <p:spPr bwMode="auto">
              <a:xfrm>
                <a:off x="3821" y="2238"/>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3" name="iṥlídê">
                <a:extLst>
                  <a:ext uri="{FF2B5EF4-FFF2-40B4-BE49-F238E27FC236}">
                    <a16:creationId xmlns:a16="http://schemas.microsoft.com/office/drawing/2014/main" id="{4E645C1C-2F9A-F2E0-4E5F-0787E4442F4A}"/>
                  </a:ext>
                </a:extLst>
              </p:cNvPr>
              <p:cNvSpPr/>
              <p:nvPr/>
            </p:nvSpPr>
            <p:spPr bwMode="auto">
              <a:xfrm>
                <a:off x="3821" y="2228"/>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4" name="iṣḷîďé">
                <a:extLst>
                  <a:ext uri="{FF2B5EF4-FFF2-40B4-BE49-F238E27FC236}">
                    <a16:creationId xmlns:a16="http://schemas.microsoft.com/office/drawing/2014/main" id="{2EF1F002-4F5B-E82E-F27C-ADC2DC48BE26}"/>
                  </a:ext>
                </a:extLst>
              </p:cNvPr>
              <p:cNvSpPr/>
              <p:nvPr/>
            </p:nvSpPr>
            <p:spPr bwMode="auto">
              <a:xfrm>
                <a:off x="3821" y="2217"/>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5" name="íšḻïḓê">
                <a:extLst>
                  <a:ext uri="{FF2B5EF4-FFF2-40B4-BE49-F238E27FC236}">
                    <a16:creationId xmlns:a16="http://schemas.microsoft.com/office/drawing/2014/main" id="{D47E443E-6AB0-D8DB-5D1C-AA2F4769F34F}"/>
                  </a:ext>
                </a:extLst>
              </p:cNvPr>
              <p:cNvSpPr/>
              <p:nvPr/>
            </p:nvSpPr>
            <p:spPr bwMode="auto">
              <a:xfrm>
                <a:off x="3821" y="2206"/>
                <a:ext cx="2"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6" name="ïsḻiḓe">
                <a:extLst>
                  <a:ext uri="{FF2B5EF4-FFF2-40B4-BE49-F238E27FC236}">
                    <a16:creationId xmlns:a16="http://schemas.microsoft.com/office/drawing/2014/main" id="{8E743AF4-DFD2-15B1-0AE9-D766FDDA16FC}"/>
                  </a:ext>
                </a:extLst>
              </p:cNvPr>
              <p:cNvSpPr/>
              <p:nvPr/>
            </p:nvSpPr>
            <p:spPr bwMode="auto">
              <a:xfrm>
                <a:off x="3821" y="2197"/>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7" name="iṣ1íďê">
                <a:extLst>
                  <a:ext uri="{FF2B5EF4-FFF2-40B4-BE49-F238E27FC236}">
                    <a16:creationId xmlns:a16="http://schemas.microsoft.com/office/drawing/2014/main" id="{A1ACEC8A-03C0-28AF-CCA1-4D613C5D1E97}"/>
                  </a:ext>
                </a:extLst>
              </p:cNvPr>
              <p:cNvSpPr/>
              <p:nvPr/>
            </p:nvSpPr>
            <p:spPr bwMode="auto">
              <a:xfrm>
                <a:off x="3821" y="2185"/>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8" name="ïṥḷîḑê">
                <a:extLst>
                  <a:ext uri="{FF2B5EF4-FFF2-40B4-BE49-F238E27FC236}">
                    <a16:creationId xmlns:a16="http://schemas.microsoft.com/office/drawing/2014/main" id="{B43CAC01-0EDF-6EA0-5462-C9658CF9257A}"/>
                  </a:ext>
                </a:extLst>
              </p:cNvPr>
              <p:cNvSpPr/>
              <p:nvPr/>
            </p:nvSpPr>
            <p:spPr bwMode="auto">
              <a:xfrm>
                <a:off x="3821" y="2175"/>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9" name="ïSlîḑe">
                <a:extLst>
                  <a:ext uri="{FF2B5EF4-FFF2-40B4-BE49-F238E27FC236}">
                    <a16:creationId xmlns:a16="http://schemas.microsoft.com/office/drawing/2014/main" id="{1A7E3A5C-874E-7ACE-3113-3EB21C4F2236}"/>
                  </a:ext>
                </a:extLst>
              </p:cNvPr>
              <p:cNvSpPr/>
              <p:nvPr/>
            </p:nvSpPr>
            <p:spPr bwMode="auto">
              <a:xfrm>
                <a:off x="3821" y="2163"/>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0" name="îš1îḑé">
                <a:extLst>
                  <a:ext uri="{FF2B5EF4-FFF2-40B4-BE49-F238E27FC236}">
                    <a16:creationId xmlns:a16="http://schemas.microsoft.com/office/drawing/2014/main" id="{03056453-732E-7557-A5B1-E6396C35287A}"/>
                  </a:ext>
                </a:extLst>
              </p:cNvPr>
              <p:cNvSpPr/>
              <p:nvPr/>
            </p:nvSpPr>
            <p:spPr bwMode="auto">
              <a:xfrm>
                <a:off x="3821" y="2154"/>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1" name="îṧļíḓê">
                <a:extLst>
                  <a:ext uri="{FF2B5EF4-FFF2-40B4-BE49-F238E27FC236}">
                    <a16:creationId xmlns:a16="http://schemas.microsoft.com/office/drawing/2014/main" id="{0F637731-0520-13F1-1D4C-040B67DFEEF5}"/>
                  </a:ext>
                </a:extLst>
              </p:cNvPr>
              <p:cNvSpPr/>
              <p:nvPr/>
            </p:nvSpPr>
            <p:spPr bwMode="auto">
              <a:xfrm>
                <a:off x="3821" y="2143"/>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2" name="íšḷiḋè">
                <a:extLst>
                  <a:ext uri="{FF2B5EF4-FFF2-40B4-BE49-F238E27FC236}">
                    <a16:creationId xmlns:a16="http://schemas.microsoft.com/office/drawing/2014/main" id="{D95E4343-7A5F-9F92-7965-33322DCA85EC}"/>
                  </a:ext>
                </a:extLst>
              </p:cNvPr>
              <p:cNvSpPr/>
              <p:nvPr/>
            </p:nvSpPr>
            <p:spPr bwMode="auto">
              <a:xfrm>
                <a:off x="3821" y="2132"/>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3" name="ïŝḷïďè">
                <a:extLst>
                  <a:ext uri="{FF2B5EF4-FFF2-40B4-BE49-F238E27FC236}">
                    <a16:creationId xmlns:a16="http://schemas.microsoft.com/office/drawing/2014/main" id="{26EB1A64-9FA9-4229-4CE0-B4569CA25DC3}"/>
                  </a:ext>
                </a:extLst>
              </p:cNvPr>
              <p:cNvSpPr/>
              <p:nvPr/>
            </p:nvSpPr>
            <p:spPr bwMode="auto">
              <a:xfrm>
                <a:off x="3821" y="2121"/>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4" name="ïŝľidé">
                <a:extLst>
                  <a:ext uri="{FF2B5EF4-FFF2-40B4-BE49-F238E27FC236}">
                    <a16:creationId xmlns:a16="http://schemas.microsoft.com/office/drawing/2014/main" id="{18962D69-C549-3DC6-7617-CFF9FAE2DFEB}"/>
                  </a:ext>
                </a:extLst>
              </p:cNvPr>
              <p:cNvSpPr/>
              <p:nvPr/>
            </p:nvSpPr>
            <p:spPr bwMode="auto">
              <a:xfrm>
                <a:off x="3821" y="2110"/>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5" name="îṡļïḍê">
                <a:extLst>
                  <a:ext uri="{FF2B5EF4-FFF2-40B4-BE49-F238E27FC236}">
                    <a16:creationId xmlns:a16="http://schemas.microsoft.com/office/drawing/2014/main" id="{DB695B35-40D4-BF51-D6AD-BD67FFBA2EBC}"/>
                  </a:ext>
                </a:extLst>
              </p:cNvPr>
              <p:cNvSpPr/>
              <p:nvPr/>
            </p:nvSpPr>
            <p:spPr bwMode="auto">
              <a:xfrm>
                <a:off x="3821" y="2100"/>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6" name="ïṣ1íḓe">
                <a:extLst>
                  <a:ext uri="{FF2B5EF4-FFF2-40B4-BE49-F238E27FC236}">
                    <a16:creationId xmlns:a16="http://schemas.microsoft.com/office/drawing/2014/main" id="{4AFB852B-0D84-DE31-C1DA-05FB0127A9FE}"/>
                  </a:ext>
                </a:extLst>
              </p:cNvPr>
              <p:cNvSpPr/>
              <p:nvPr/>
            </p:nvSpPr>
            <p:spPr bwMode="auto">
              <a:xfrm>
                <a:off x="3821" y="2090"/>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7" name="íṡḷïḋé">
                <a:extLst>
                  <a:ext uri="{FF2B5EF4-FFF2-40B4-BE49-F238E27FC236}">
                    <a16:creationId xmlns:a16="http://schemas.microsoft.com/office/drawing/2014/main" id="{ADB5331F-2ACC-F031-A165-EB928C02A1E4}"/>
                  </a:ext>
                </a:extLst>
              </p:cNvPr>
              <p:cNvSpPr/>
              <p:nvPr/>
            </p:nvSpPr>
            <p:spPr bwMode="auto">
              <a:xfrm>
                <a:off x="3821" y="2078"/>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8" name="iŝḻïḓê">
                <a:extLst>
                  <a:ext uri="{FF2B5EF4-FFF2-40B4-BE49-F238E27FC236}">
                    <a16:creationId xmlns:a16="http://schemas.microsoft.com/office/drawing/2014/main" id="{0E61E959-7ABE-FB96-6260-5352BAD1DCD5}"/>
                  </a:ext>
                </a:extLst>
              </p:cNvPr>
              <p:cNvSpPr/>
              <p:nvPr/>
            </p:nvSpPr>
            <p:spPr bwMode="auto">
              <a:xfrm>
                <a:off x="3821" y="2068"/>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9" name="íš1îḑê">
                <a:extLst>
                  <a:ext uri="{FF2B5EF4-FFF2-40B4-BE49-F238E27FC236}">
                    <a16:creationId xmlns:a16="http://schemas.microsoft.com/office/drawing/2014/main" id="{133C7831-9FA5-F7BA-197F-87DDB0B94B92}"/>
                  </a:ext>
                </a:extLst>
              </p:cNvPr>
              <p:cNvSpPr/>
              <p:nvPr/>
            </p:nvSpPr>
            <p:spPr bwMode="auto">
              <a:xfrm>
                <a:off x="3821" y="2056"/>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0" name="íṣļïḓè">
                <a:extLst>
                  <a:ext uri="{FF2B5EF4-FFF2-40B4-BE49-F238E27FC236}">
                    <a16:creationId xmlns:a16="http://schemas.microsoft.com/office/drawing/2014/main" id="{868F5A4C-A0B1-6D02-DDE1-92E1883A61CF}"/>
                  </a:ext>
                </a:extLst>
              </p:cNvPr>
              <p:cNvSpPr/>
              <p:nvPr/>
            </p:nvSpPr>
            <p:spPr bwMode="auto">
              <a:xfrm>
                <a:off x="3821" y="2045"/>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1" name="íṥľïdé">
                <a:extLst>
                  <a:ext uri="{FF2B5EF4-FFF2-40B4-BE49-F238E27FC236}">
                    <a16:creationId xmlns:a16="http://schemas.microsoft.com/office/drawing/2014/main" id="{BA4FAE81-AA22-5439-D483-F3E900D7DC8C}"/>
                  </a:ext>
                </a:extLst>
              </p:cNvPr>
              <p:cNvSpPr/>
              <p:nvPr/>
            </p:nvSpPr>
            <p:spPr bwMode="auto">
              <a:xfrm>
                <a:off x="3821" y="2035"/>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2" name="íṩḻîḍè">
                <a:extLst>
                  <a:ext uri="{FF2B5EF4-FFF2-40B4-BE49-F238E27FC236}">
                    <a16:creationId xmlns:a16="http://schemas.microsoft.com/office/drawing/2014/main" id="{0DF706E1-3230-9EBA-70B5-E24E5AF7E12D}"/>
                  </a:ext>
                </a:extLst>
              </p:cNvPr>
              <p:cNvSpPr/>
              <p:nvPr/>
            </p:nvSpPr>
            <p:spPr bwMode="auto">
              <a:xfrm>
                <a:off x="3821" y="2024"/>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3" name="îSļîďè">
                <a:extLst>
                  <a:ext uri="{FF2B5EF4-FFF2-40B4-BE49-F238E27FC236}">
                    <a16:creationId xmlns:a16="http://schemas.microsoft.com/office/drawing/2014/main" id="{132B8D74-FACC-7562-A520-587F69B63B98}"/>
                  </a:ext>
                </a:extLst>
              </p:cNvPr>
              <p:cNvSpPr/>
              <p:nvPr/>
            </p:nvSpPr>
            <p:spPr bwMode="auto">
              <a:xfrm>
                <a:off x="3821" y="2014"/>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4" name="ïşļîḍé">
                <a:extLst>
                  <a:ext uri="{FF2B5EF4-FFF2-40B4-BE49-F238E27FC236}">
                    <a16:creationId xmlns:a16="http://schemas.microsoft.com/office/drawing/2014/main" id="{435C199F-5992-7196-8810-02BE7DE0CC5B}"/>
                  </a:ext>
                </a:extLst>
              </p:cNvPr>
              <p:cNvSpPr/>
              <p:nvPr/>
            </p:nvSpPr>
            <p:spPr bwMode="auto">
              <a:xfrm>
                <a:off x="3821" y="2002"/>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5" name="ïśḻide">
                <a:extLst>
                  <a:ext uri="{FF2B5EF4-FFF2-40B4-BE49-F238E27FC236}">
                    <a16:creationId xmlns:a16="http://schemas.microsoft.com/office/drawing/2014/main" id="{4D2B5BDF-F48B-9FEB-7E59-3BE6958CD202}"/>
                  </a:ext>
                </a:extLst>
              </p:cNvPr>
              <p:cNvSpPr/>
              <p:nvPr/>
            </p:nvSpPr>
            <p:spPr bwMode="auto">
              <a:xfrm>
                <a:off x="3821" y="1992"/>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6" name="îṩḷíḑé">
                <a:extLst>
                  <a:ext uri="{FF2B5EF4-FFF2-40B4-BE49-F238E27FC236}">
                    <a16:creationId xmlns:a16="http://schemas.microsoft.com/office/drawing/2014/main" id="{73849B7B-19E6-032F-6F34-FB9C674006F6}"/>
                  </a:ext>
                </a:extLst>
              </p:cNvPr>
              <p:cNvSpPr/>
              <p:nvPr/>
            </p:nvSpPr>
            <p:spPr bwMode="auto">
              <a:xfrm>
                <a:off x="3821" y="1982"/>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7" name="íṡļíḍè">
                <a:extLst>
                  <a:ext uri="{FF2B5EF4-FFF2-40B4-BE49-F238E27FC236}">
                    <a16:creationId xmlns:a16="http://schemas.microsoft.com/office/drawing/2014/main" id="{8C9138AD-DF11-9D88-C9AF-E6D075092F46}"/>
                  </a:ext>
                </a:extLst>
              </p:cNvPr>
              <p:cNvSpPr/>
              <p:nvPr/>
            </p:nvSpPr>
            <p:spPr bwMode="auto">
              <a:xfrm>
                <a:off x="3821" y="1971"/>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8" name="ïšľîďé">
                <a:extLst>
                  <a:ext uri="{FF2B5EF4-FFF2-40B4-BE49-F238E27FC236}">
                    <a16:creationId xmlns:a16="http://schemas.microsoft.com/office/drawing/2014/main" id="{C0C0F71F-F119-A6EB-22EB-57607E743825}"/>
                  </a:ext>
                </a:extLst>
              </p:cNvPr>
              <p:cNvSpPr/>
              <p:nvPr/>
            </p:nvSpPr>
            <p:spPr bwMode="auto">
              <a:xfrm>
                <a:off x="3821" y="1960"/>
                <a:ext cx="2"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9" name="íṣḷídê">
                <a:extLst>
                  <a:ext uri="{FF2B5EF4-FFF2-40B4-BE49-F238E27FC236}">
                    <a16:creationId xmlns:a16="http://schemas.microsoft.com/office/drawing/2014/main" id="{BE269AB5-9FA5-6D93-4CC3-B7553A430601}"/>
                  </a:ext>
                </a:extLst>
              </p:cNvPr>
              <p:cNvSpPr/>
              <p:nvPr/>
            </p:nvSpPr>
            <p:spPr bwMode="auto">
              <a:xfrm>
                <a:off x="3821" y="1949"/>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0" name="ïṥ1ïďê">
                <a:extLst>
                  <a:ext uri="{FF2B5EF4-FFF2-40B4-BE49-F238E27FC236}">
                    <a16:creationId xmlns:a16="http://schemas.microsoft.com/office/drawing/2014/main" id="{055E701A-8497-05C6-4827-59F82AF69E48}"/>
                  </a:ext>
                </a:extLst>
              </p:cNvPr>
              <p:cNvSpPr/>
              <p:nvPr/>
            </p:nvSpPr>
            <p:spPr bwMode="auto">
              <a:xfrm>
                <a:off x="3821" y="1939"/>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1" name="îṡľïďê">
                <a:extLst>
                  <a:ext uri="{FF2B5EF4-FFF2-40B4-BE49-F238E27FC236}">
                    <a16:creationId xmlns:a16="http://schemas.microsoft.com/office/drawing/2014/main" id="{5DDD634B-26FE-1582-DDBD-99BB8EC07255}"/>
                  </a:ext>
                </a:extLst>
              </p:cNvPr>
              <p:cNvSpPr/>
              <p:nvPr/>
            </p:nvSpPr>
            <p:spPr bwMode="auto">
              <a:xfrm>
                <a:off x="3821" y="1929"/>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2" name="ïṩľïḍè">
                <a:extLst>
                  <a:ext uri="{FF2B5EF4-FFF2-40B4-BE49-F238E27FC236}">
                    <a16:creationId xmlns:a16="http://schemas.microsoft.com/office/drawing/2014/main" id="{D3AAF8AA-0AEA-F004-5D2C-87B2B56A7928}"/>
                  </a:ext>
                </a:extLst>
              </p:cNvPr>
              <p:cNvSpPr/>
              <p:nvPr/>
            </p:nvSpPr>
            <p:spPr bwMode="auto">
              <a:xfrm>
                <a:off x="3821" y="1917"/>
                <a:ext cx="2"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3" name="ïṥļíḓé">
                <a:extLst>
                  <a:ext uri="{FF2B5EF4-FFF2-40B4-BE49-F238E27FC236}">
                    <a16:creationId xmlns:a16="http://schemas.microsoft.com/office/drawing/2014/main" id="{78B4F328-42FB-592D-D48F-70E181B0B5D7}"/>
                  </a:ext>
                </a:extLst>
              </p:cNvPr>
              <p:cNvSpPr/>
              <p:nvPr/>
            </p:nvSpPr>
            <p:spPr bwMode="auto">
              <a:xfrm>
                <a:off x="3821" y="1907"/>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4" name="iṡlíḓè">
                <a:extLst>
                  <a:ext uri="{FF2B5EF4-FFF2-40B4-BE49-F238E27FC236}">
                    <a16:creationId xmlns:a16="http://schemas.microsoft.com/office/drawing/2014/main" id="{A722C43E-F1F0-58E1-C819-CF81EBBD3097}"/>
                  </a:ext>
                </a:extLst>
              </p:cNvPr>
              <p:cNvSpPr/>
              <p:nvPr/>
            </p:nvSpPr>
            <p:spPr bwMode="auto">
              <a:xfrm>
                <a:off x="3821" y="1897"/>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5" name="í$ľïḑe">
                <a:extLst>
                  <a:ext uri="{FF2B5EF4-FFF2-40B4-BE49-F238E27FC236}">
                    <a16:creationId xmlns:a16="http://schemas.microsoft.com/office/drawing/2014/main" id="{CFAFCBEA-6EAF-B692-8E18-D2356622DC06}"/>
                  </a:ext>
                </a:extLst>
              </p:cNvPr>
              <p:cNvSpPr/>
              <p:nvPr/>
            </p:nvSpPr>
            <p:spPr bwMode="auto">
              <a:xfrm>
                <a:off x="3821" y="1886"/>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6" name="îṥľïḑê">
                <a:extLst>
                  <a:ext uri="{FF2B5EF4-FFF2-40B4-BE49-F238E27FC236}">
                    <a16:creationId xmlns:a16="http://schemas.microsoft.com/office/drawing/2014/main" id="{2E27FDD1-676C-C8B0-F021-708E72A27BA4}"/>
                  </a:ext>
                </a:extLst>
              </p:cNvPr>
              <p:cNvSpPr/>
              <p:nvPr/>
            </p:nvSpPr>
            <p:spPr bwMode="auto">
              <a:xfrm>
                <a:off x="3821" y="1875"/>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7" name="ïsḻíḓé">
                <a:extLst>
                  <a:ext uri="{FF2B5EF4-FFF2-40B4-BE49-F238E27FC236}">
                    <a16:creationId xmlns:a16="http://schemas.microsoft.com/office/drawing/2014/main" id="{71AD2885-B8E2-23C4-6C49-F6E1ACF09AC3}"/>
                  </a:ext>
                </a:extLst>
              </p:cNvPr>
              <p:cNvSpPr/>
              <p:nvPr/>
            </p:nvSpPr>
            <p:spPr bwMode="auto">
              <a:xfrm>
                <a:off x="3821" y="1864"/>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8" name="iṩliḑé">
                <a:extLst>
                  <a:ext uri="{FF2B5EF4-FFF2-40B4-BE49-F238E27FC236}">
                    <a16:creationId xmlns:a16="http://schemas.microsoft.com/office/drawing/2014/main" id="{DE6F24C3-728E-093E-5589-29C9E9532D52}"/>
                  </a:ext>
                </a:extLst>
              </p:cNvPr>
              <p:cNvSpPr/>
              <p:nvPr/>
            </p:nvSpPr>
            <p:spPr bwMode="auto">
              <a:xfrm>
                <a:off x="3821" y="1854"/>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9" name="iṡḷíḑé">
                <a:extLst>
                  <a:ext uri="{FF2B5EF4-FFF2-40B4-BE49-F238E27FC236}">
                    <a16:creationId xmlns:a16="http://schemas.microsoft.com/office/drawing/2014/main" id="{B3B64886-F185-B047-BB26-2317E15D8ADB}"/>
                  </a:ext>
                </a:extLst>
              </p:cNvPr>
              <p:cNvSpPr/>
              <p:nvPr/>
            </p:nvSpPr>
            <p:spPr bwMode="auto">
              <a:xfrm>
                <a:off x="3821" y="1844"/>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0" name="í$ḷïḍê">
                <a:extLst>
                  <a:ext uri="{FF2B5EF4-FFF2-40B4-BE49-F238E27FC236}">
                    <a16:creationId xmlns:a16="http://schemas.microsoft.com/office/drawing/2014/main" id="{95476977-4B08-00E5-50FD-1E6240306420}"/>
                  </a:ext>
                </a:extLst>
              </p:cNvPr>
              <p:cNvSpPr/>
              <p:nvPr/>
            </p:nvSpPr>
            <p:spPr bwMode="auto">
              <a:xfrm>
                <a:off x="3821" y="1832"/>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1" name="îšḻíḍê">
                <a:extLst>
                  <a:ext uri="{FF2B5EF4-FFF2-40B4-BE49-F238E27FC236}">
                    <a16:creationId xmlns:a16="http://schemas.microsoft.com/office/drawing/2014/main" id="{A872DDBD-C8EA-31F9-F1F9-BDB4ED79DF22}"/>
                  </a:ext>
                </a:extLst>
              </p:cNvPr>
              <p:cNvSpPr/>
              <p:nvPr/>
            </p:nvSpPr>
            <p:spPr bwMode="auto">
              <a:xfrm>
                <a:off x="3821" y="1822"/>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2" name="iSḻîḍé">
                <a:extLst>
                  <a:ext uri="{FF2B5EF4-FFF2-40B4-BE49-F238E27FC236}">
                    <a16:creationId xmlns:a16="http://schemas.microsoft.com/office/drawing/2014/main" id="{C1AB206D-9842-9EC3-64B3-BCA18E6BF850}"/>
                  </a:ext>
                </a:extLst>
              </p:cNvPr>
              <p:cNvSpPr/>
              <p:nvPr/>
            </p:nvSpPr>
            <p:spPr bwMode="auto">
              <a:xfrm>
                <a:off x="3821" y="1811"/>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3" name="îŝļïḋe">
                <a:extLst>
                  <a:ext uri="{FF2B5EF4-FFF2-40B4-BE49-F238E27FC236}">
                    <a16:creationId xmlns:a16="http://schemas.microsoft.com/office/drawing/2014/main" id="{6324D7FA-1A55-0B3A-6437-2ED9E133CC98}"/>
                  </a:ext>
                </a:extLst>
              </p:cNvPr>
              <p:cNvSpPr/>
              <p:nvPr/>
            </p:nvSpPr>
            <p:spPr bwMode="auto">
              <a:xfrm>
                <a:off x="3821" y="1801"/>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4" name="í$ḷïḓe">
                <a:extLst>
                  <a:ext uri="{FF2B5EF4-FFF2-40B4-BE49-F238E27FC236}">
                    <a16:creationId xmlns:a16="http://schemas.microsoft.com/office/drawing/2014/main" id="{6919B0FF-A38B-CECF-CB50-0DB67143F4E2}"/>
                  </a:ext>
                </a:extLst>
              </p:cNvPr>
              <p:cNvSpPr/>
              <p:nvPr/>
            </p:nvSpPr>
            <p:spPr bwMode="auto">
              <a:xfrm>
                <a:off x="3821" y="1790"/>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5" name="íSḻïḋè">
                <a:extLst>
                  <a:ext uri="{FF2B5EF4-FFF2-40B4-BE49-F238E27FC236}">
                    <a16:creationId xmlns:a16="http://schemas.microsoft.com/office/drawing/2014/main" id="{012CB402-093E-340C-0291-9BD54F3CC9C1}"/>
                  </a:ext>
                </a:extLst>
              </p:cNvPr>
              <p:cNvSpPr/>
              <p:nvPr/>
            </p:nvSpPr>
            <p:spPr bwMode="auto">
              <a:xfrm>
                <a:off x="3821" y="1779"/>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6" name="íšḷiďê">
                <a:extLst>
                  <a:ext uri="{FF2B5EF4-FFF2-40B4-BE49-F238E27FC236}">
                    <a16:creationId xmlns:a16="http://schemas.microsoft.com/office/drawing/2014/main" id="{26B4C3B8-A7CC-F8A4-2865-11D3E7A8CB24}"/>
                  </a:ext>
                </a:extLst>
              </p:cNvPr>
              <p:cNvSpPr/>
              <p:nvPr/>
            </p:nvSpPr>
            <p:spPr bwMode="auto">
              <a:xfrm>
                <a:off x="3821" y="1769"/>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7" name="îŝ1íḋé">
                <a:extLst>
                  <a:ext uri="{FF2B5EF4-FFF2-40B4-BE49-F238E27FC236}">
                    <a16:creationId xmlns:a16="http://schemas.microsoft.com/office/drawing/2014/main" id="{460B05CD-A2CE-5428-8F52-E7AD310B709F}"/>
                  </a:ext>
                </a:extLst>
              </p:cNvPr>
              <p:cNvSpPr/>
              <p:nvPr/>
            </p:nvSpPr>
            <p:spPr bwMode="auto">
              <a:xfrm>
                <a:off x="3821" y="1757"/>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8" name="îṣḻiḓê">
                <a:extLst>
                  <a:ext uri="{FF2B5EF4-FFF2-40B4-BE49-F238E27FC236}">
                    <a16:creationId xmlns:a16="http://schemas.microsoft.com/office/drawing/2014/main" id="{A2C09F33-7341-0BE0-0B18-1C595D631AE2}"/>
                  </a:ext>
                </a:extLst>
              </p:cNvPr>
              <p:cNvSpPr/>
              <p:nvPr/>
            </p:nvSpPr>
            <p:spPr bwMode="auto">
              <a:xfrm>
                <a:off x="3821" y="1747"/>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9" name="iŝḻîḓe">
                <a:extLst>
                  <a:ext uri="{FF2B5EF4-FFF2-40B4-BE49-F238E27FC236}">
                    <a16:creationId xmlns:a16="http://schemas.microsoft.com/office/drawing/2014/main" id="{36D691D5-B06C-7E53-AC08-F67D5B58E8AC}"/>
                  </a:ext>
                </a:extLst>
              </p:cNvPr>
              <p:cNvSpPr/>
              <p:nvPr/>
            </p:nvSpPr>
            <p:spPr bwMode="auto">
              <a:xfrm>
                <a:off x="3821" y="1738"/>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0" name="iṣ1ïdè">
                <a:extLst>
                  <a:ext uri="{FF2B5EF4-FFF2-40B4-BE49-F238E27FC236}">
                    <a16:creationId xmlns:a16="http://schemas.microsoft.com/office/drawing/2014/main" id="{D2BFEEED-49BC-D9A0-DF90-4FD3E390F722}"/>
                  </a:ext>
                </a:extLst>
              </p:cNvPr>
              <p:cNvSpPr/>
              <p:nvPr/>
            </p:nvSpPr>
            <p:spPr bwMode="auto">
              <a:xfrm>
                <a:off x="3821" y="1726"/>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1" name="i$ḷîḋé">
                <a:extLst>
                  <a:ext uri="{FF2B5EF4-FFF2-40B4-BE49-F238E27FC236}">
                    <a16:creationId xmlns:a16="http://schemas.microsoft.com/office/drawing/2014/main" id="{32E9805B-0CD5-55A6-8406-259C7D7ED3D7}"/>
                  </a:ext>
                </a:extLst>
              </p:cNvPr>
              <p:cNvSpPr/>
              <p:nvPr/>
            </p:nvSpPr>
            <p:spPr bwMode="auto">
              <a:xfrm>
                <a:off x="3821" y="1715"/>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2" name="ïṥḷîdé">
                <a:extLst>
                  <a:ext uri="{FF2B5EF4-FFF2-40B4-BE49-F238E27FC236}">
                    <a16:creationId xmlns:a16="http://schemas.microsoft.com/office/drawing/2014/main" id="{65050199-0E30-840C-D8C7-36F0F82980C8}"/>
                  </a:ext>
                </a:extLst>
              </p:cNvPr>
              <p:cNvSpPr/>
              <p:nvPr/>
            </p:nvSpPr>
            <p:spPr bwMode="auto">
              <a:xfrm>
                <a:off x="3821" y="1704"/>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3" name="işḻiḍe">
                <a:extLst>
                  <a:ext uri="{FF2B5EF4-FFF2-40B4-BE49-F238E27FC236}">
                    <a16:creationId xmlns:a16="http://schemas.microsoft.com/office/drawing/2014/main" id="{F8E29593-CE3D-61F9-02E0-46F2011F336E}"/>
                  </a:ext>
                </a:extLst>
              </p:cNvPr>
              <p:cNvSpPr/>
              <p:nvPr/>
            </p:nvSpPr>
            <p:spPr bwMode="auto">
              <a:xfrm>
                <a:off x="3821" y="1694"/>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4" name="islïḓé">
                <a:extLst>
                  <a:ext uri="{FF2B5EF4-FFF2-40B4-BE49-F238E27FC236}">
                    <a16:creationId xmlns:a16="http://schemas.microsoft.com/office/drawing/2014/main" id="{99E00A4B-D7B2-836A-CDF8-D027B236CBB4}"/>
                  </a:ext>
                </a:extLst>
              </p:cNvPr>
              <p:cNvSpPr/>
              <p:nvPr/>
            </p:nvSpPr>
            <p:spPr bwMode="auto">
              <a:xfrm>
                <a:off x="3821" y="1684"/>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5" name="íṧlîdè">
                <a:extLst>
                  <a:ext uri="{FF2B5EF4-FFF2-40B4-BE49-F238E27FC236}">
                    <a16:creationId xmlns:a16="http://schemas.microsoft.com/office/drawing/2014/main" id="{B30BF134-C32D-2B2A-0987-B5A9353D9798}"/>
                  </a:ext>
                </a:extLst>
              </p:cNvPr>
              <p:cNvSpPr/>
              <p:nvPr/>
            </p:nvSpPr>
            <p:spPr bwMode="auto">
              <a:xfrm>
                <a:off x="3821" y="1672"/>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6" name="ïšļîḋê">
                <a:extLst>
                  <a:ext uri="{FF2B5EF4-FFF2-40B4-BE49-F238E27FC236}">
                    <a16:creationId xmlns:a16="http://schemas.microsoft.com/office/drawing/2014/main" id="{9D758498-5403-169B-811C-B0A5286842AD}"/>
                  </a:ext>
                </a:extLst>
              </p:cNvPr>
              <p:cNvSpPr/>
              <p:nvPr/>
            </p:nvSpPr>
            <p:spPr bwMode="auto">
              <a:xfrm>
                <a:off x="3821" y="1662"/>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7" name="ïSľíḋè">
                <a:extLst>
                  <a:ext uri="{FF2B5EF4-FFF2-40B4-BE49-F238E27FC236}">
                    <a16:creationId xmlns:a16="http://schemas.microsoft.com/office/drawing/2014/main" id="{F8464CA4-313B-3420-2A44-8B44676FB354}"/>
                  </a:ext>
                </a:extLst>
              </p:cNvPr>
              <p:cNvSpPr/>
              <p:nvPr/>
            </p:nvSpPr>
            <p:spPr bwMode="auto">
              <a:xfrm>
                <a:off x="3821" y="1650"/>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8" name="iṥļíḍé">
                <a:extLst>
                  <a:ext uri="{FF2B5EF4-FFF2-40B4-BE49-F238E27FC236}">
                    <a16:creationId xmlns:a16="http://schemas.microsoft.com/office/drawing/2014/main" id="{83FB3DAD-D7DB-FF53-6BD9-BA7A8C49F7D9}"/>
                  </a:ext>
                </a:extLst>
              </p:cNvPr>
              <p:cNvSpPr/>
              <p:nvPr/>
            </p:nvSpPr>
            <p:spPr bwMode="auto">
              <a:xfrm>
                <a:off x="3821" y="1640"/>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9" name="išliḑe">
                <a:extLst>
                  <a:ext uri="{FF2B5EF4-FFF2-40B4-BE49-F238E27FC236}">
                    <a16:creationId xmlns:a16="http://schemas.microsoft.com/office/drawing/2014/main" id="{6ECE46BC-A2C7-E2AE-8F26-205D63EAE466}"/>
                  </a:ext>
                </a:extLst>
              </p:cNvPr>
              <p:cNvSpPr/>
              <p:nvPr/>
            </p:nvSpPr>
            <p:spPr bwMode="auto">
              <a:xfrm>
                <a:off x="3821" y="1629"/>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0" name="isľidè">
                <a:extLst>
                  <a:ext uri="{FF2B5EF4-FFF2-40B4-BE49-F238E27FC236}">
                    <a16:creationId xmlns:a16="http://schemas.microsoft.com/office/drawing/2014/main" id="{FCC549F5-B041-DFB9-3746-8AB47B1DD8E5}"/>
                  </a:ext>
                </a:extLst>
              </p:cNvPr>
              <p:cNvSpPr/>
              <p:nvPr/>
            </p:nvSpPr>
            <p:spPr bwMode="auto">
              <a:xfrm>
                <a:off x="3821" y="1618"/>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1" name="í$ľíḓè">
                <a:extLst>
                  <a:ext uri="{FF2B5EF4-FFF2-40B4-BE49-F238E27FC236}">
                    <a16:creationId xmlns:a16="http://schemas.microsoft.com/office/drawing/2014/main" id="{DE6F5845-495E-B68C-9DC0-3A90D685BCEC}"/>
                  </a:ext>
                </a:extLst>
              </p:cNvPr>
              <p:cNvSpPr/>
              <p:nvPr/>
            </p:nvSpPr>
            <p:spPr bwMode="auto">
              <a:xfrm>
                <a:off x="3821" y="1608"/>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2" name="ïṡḷiḍè">
                <a:extLst>
                  <a:ext uri="{FF2B5EF4-FFF2-40B4-BE49-F238E27FC236}">
                    <a16:creationId xmlns:a16="http://schemas.microsoft.com/office/drawing/2014/main" id="{8AC053E0-A1E9-B759-086D-87DC5468D814}"/>
                  </a:ext>
                </a:extLst>
              </p:cNvPr>
              <p:cNvSpPr/>
              <p:nvPr/>
            </p:nvSpPr>
            <p:spPr bwMode="auto">
              <a:xfrm>
                <a:off x="3821" y="1597"/>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3" name="îṧḷïḓè">
                <a:extLst>
                  <a:ext uri="{FF2B5EF4-FFF2-40B4-BE49-F238E27FC236}">
                    <a16:creationId xmlns:a16="http://schemas.microsoft.com/office/drawing/2014/main" id="{B0A1EFA4-E0A3-67A7-FD05-2952617C3A03}"/>
                  </a:ext>
                </a:extLst>
              </p:cNvPr>
              <p:cNvSpPr/>
              <p:nvPr/>
            </p:nvSpPr>
            <p:spPr bwMode="auto">
              <a:xfrm>
                <a:off x="3821" y="1586"/>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4" name="ïšľíḍè">
                <a:extLst>
                  <a:ext uri="{FF2B5EF4-FFF2-40B4-BE49-F238E27FC236}">
                    <a16:creationId xmlns:a16="http://schemas.microsoft.com/office/drawing/2014/main" id="{DB259F13-E1A6-4F13-E2FF-9E919D5200AC}"/>
                  </a:ext>
                </a:extLst>
              </p:cNvPr>
              <p:cNvSpPr/>
              <p:nvPr/>
            </p:nvSpPr>
            <p:spPr bwMode="auto">
              <a:xfrm>
                <a:off x="3821" y="1576"/>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5" name="iṧlîḑe">
                <a:extLst>
                  <a:ext uri="{FF2B5EF4-FFF2-40B4-BE49-F238E27FC236}">
                    <a16:creationId xmlns:a16="http://schemas.microsoft.com/office/drawing/2014/main" id="{260D2420-3438-FDBF-F261-96A10EB13C21}"/>
                  </a:ext>
                </a:extLst>
              </p:cNvPr>
              <p:cNvSpPr/>
              <p:nvPr/>
            </p:nvSpPr>
            <p:spPr bwMode="auto">
              <a:xfrm>
                <a:off x="3821" y="1565"/>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6" name="îṣḻïďe">
                <a:extLst>
                  <a:ext uri="{FF2B5EF4-FFF2-40B4-BE49-F238E27FC236}">
                    <a16:creationId xmlns:a16="http://schemas.microsoft.com/office/drawing/2014/main" id="{BD9F650E-FA2F-5718-CEC8-69CB053A38D7}"/>
                  </a:ext>
                </a:extLst>
              </p:cNvPr>
              <p:cNvSpPr/>
              <p:nvPr/>
            </p:nvSpPr>
            <p:spPr bwMode="auto">
              <a:xfrm>
                <a:off x="3821" y="1555"/>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7" name="ïṧḷíḑe">
                <a:extLst>
                  <a:ext uri="{FF2B5EF4-FFF2-40B4-BE49-F238E27FC236}">
                    <a16:creationId xmlns:a16="http://schemas.microsoft.com/office/drawing/2014/main" id="{4A76BBD8-8A95-F7DC-46FB-99B3FA4581FD}"/>
                  </a:ext>
                </a:extLst>
              </p:cNvPr>
              <p:cNvSpPr/>
              <p:nvPr/>
            </p:nvSpPr>
            <p:spPr bwMode="auto">
              <a:xfrm>
                <a:off x="3821" y="1543"/>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8" name="ï$ľïḋê">
                <a:extLst>
                  <a:ext uri="{FF2B5EF4-FFF2-40B4-BE49-F238E27FC236}">
                    <a16:creationId xmlns:a16="http://schemas.microsoft.com/office/drawing/2014/main" id="{803AD667-112A-F88F-0C95-9C87E8C71412}"/>
                  </a:ext>
                </a:extLst>
              </p:cNvPr>
              <p:cNvSpPr/>
              <p:nvPr/>
            </p:nvSpPr>
            <p:spPr bwMode="auto">
              <a:xfrm>
                <a:off x="3821" y="1533"/>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9" name="i$ľidè">
                <a:extLst>
                  <a:ext uri="{FF2B5EF4-FFF2-40B4-BE49-F238E27FC236}">
                    <a16:creationId xmlns:a16="http://schemas.microsoft.com/office/drawing/2014/main" id="{ED649D2E-A706-B422-EE72-808DAC243677}"/>
                  </a:ext>
                </a:extLst>
              </p:cNvPr>
              <p:cNvSpPr/>
              <p:nvPr/>
            </p:nvSpPr>
            <p:spPr bwMode="auto">
              <a:xfrm>
                <a:off x="3821" y="1523"/>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0" name="işḷiḋê">
                <a:extLst>
                  <a:ext uri="{FF2B5EF4-FFF2-40B4-BE49-F238E27FC236}">
                    <a16:creationId xmlns:a16="http://schemas.microsoft.com/office/drawing/2014/main" id="{82449A26-48C5-473F-C865-056DE92B6640}"/>
                  </a:ext>
                </a:extLst>
              </p:cNvPr>
              <p:cNvSpPr/>
              <p:nvPr/>
            </p:nvSpPr>
            <p:spPr bwMode="auto">
              <a:xfrm>
                <a:off x="3821" y="1512"/>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1" name="iṡḷîḍê">
                <a:extLst>
                  <a:ext uri="{FF2B5EF4-FFF2-40B4-BE49-F238E27FC236}">
                    <a16:creationId xmlns:a16="http://schemas.microsoft.com/office/drawing/2014/main" id="{E031F3DD-8D12-9D8F-1EC3-AEBEF2EBA8F8}"/>
                  </a:ext>
                </a:extLst>
              </p:cNvPr>
              <p:cNvSpPr/>
              <p:nvPr/>
            </p:nvSpPr>
            <p:spPr bwMode="auto">
              <a:xfrm>
                <a:off x="3821" y="1501"/>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2" name="íṧḻîdê">
                <a:extLst>
                  <a:ext uri="{FF2B5EF4-FFF2-40B4-BE49-F238E27FC236}">
                    <a16:creationId xmlns:a16="http://schemas.microsoft.com/office/drawing/2014/main" id="{2080C77A-FEFA-AC6D-D77D-37D1C08D9FC1}"/>
                  </a:ext>
                </a:extLst>
              </p:cNvPr>
              <p:cNvSpPr/>
              <p:nvPr/>
            </p:nvSpPr>
            <p:spPr bwMode="auto">
              <a:xfrm>
                <a:off x="3821" y="1490"/>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3" name="îŝlíḍè">
                <a:extLst>
                  <a:ext uri="{FF2B5EF4-FFF2-40B4-BE49-F238E27FC236}">
                    <a16:creationId xmlns:a16="http://schemas.microsoft.com/office/drawing/2014/main" id="{9E890C79-1C46-5079-6540-7C733D19EE9E}"/>
                  </a:ext>
                </a:extLst>
              </p:cNvPr>
              <p:cNvSpPr/>
              <p:nvPr/>
            </p:nvSpPr>
            <p:spPr bwMode="auto">
              <a:xfrm>
                <a:off x="3821" y="1480"/>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4" name="ïsļíḍè">
                <a:extLst>
                  <a:ext uri="{FF2B5EF4-FFF2-40B4-BE49-F238E27FC236}">
                    <a16:creationId xmlns:a16="http://schemas.microsoft.com/office/drawing/2014/main" id="{2B70A7BB-25DA-A021-4A40-AAA04A0C227C}"/>
                  </a:ext>
                </a:extLst>
              </p:cNvPr>
              <p:cNvSpPr/>
              <p:nvPr/>
            </p:nvSpPr>
            <p:spPr bwMode="auto">
              <a:xfrm>
                <a:off x="3821" y="1470"/>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5" name="îṩľîḓê">
                <a:extLst>
                  <a:ext uri="{FF2B5EF4-FFF2-40B4-BE49-F238E27FC236}">
                    <a16:creationId xmlns:a16="http://schemas.microsoft.com/office/drawing/2014/main" id="{EDB766DF-A512-F446-3B4E-88F811728C27}"/>
                  </a:ext>
                </a:extLst>
              </p:cNvPr>
              <p:cNvSpPr/>
              <p:nvPr/>
            </p:nvSpPr>
            <p:spPr bwMode="auto">
              <a:xfrm>
                <a:off x="3821" y="1458"/>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6" name="íŝľïḋe">
                <a:extLst>
                  <a:ext uri="{FF2B5EF4-FFF2-40B4-BE49-F238E27FC236}">
                    <a16:creationId xmlns:a16="http://schemas.microsoft.com/office/drawing/2014/main" id="{819CDF9D-72CF-01AE-FFBB-037909938F15}"/>
                  </a:ext>
                </a:extLst>
              </p:cNvPr>
              <p:cNvSpPr/>
              <p:nvPr/>
            </p:nvSpPr>
            <p:spPr bwMode="auto">
              <a:xfrm>
                <a:off x="3821" y="1447"/>
                <a:ext cx="2"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7" name="íśḷîḑé">
                <a:extLst>
                  <a:ext uri="{FF2B5EF4-FFF2-40B4-BE49-F238E27FC236}">
                    <a16:creationId xmlns:a16="http://schemas.microsoft.com/office/drawing/2014/main" id="{FF6BC55E-830E-62C5-DE75-3A73A3A9A509}"/>
                  </a:ext>
                </a:extLst>
              </p:cNvPr>
              <p:cNvSpPr/>
              <p:nvPr/>
            </p:nvSpPr>
            <p:spPr bwMode="auto">
              <a:xfrm>
                <a:off x="3821" y="1437"/>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8" name="ïṥ1îḑè">
                <a:extLst>
                  <a:ext uri="{FF2B5EF4-FFF2-40B4-BE49-F238E27FC236}">
                    <a16:creationId xmlns:a16="http://schemas.microsoft.com/office/drawing/2014/main" id="{388259AB-6025-91AB-DB93-F9EA73390B68}"/>
                  </a:ext>
                </a:extLst>
              </p:cNvPr>
              <p:cNvSpPr/>
              <p:nvPr/>
            </p:nvSpPr>
            <p:spPr bwMode="auto">
              <a:xfrm>
                <a:off x="3821" y="1426"/>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9" name="ïšľíḋe">
                <a:extLst>
                  <a:ext uri="{FF2B5EF4-FFF2-40B4-BE49-F238E27FC236}">
                    <a16:creationId xmlns:a16="http://schemas.microsoft.com/office/drawing/2014/main" id="{13530826-8850-BAA8-CB1A-BA95B39733CD}"/>
                  </a:ext>
                </a:extLst>
              </p:cNvPr>
              <p:cNvSpPr/>
              <p:nvPr/>
            </p:nvSpPr>
            <p:spPr bwMode="auto">
              <a:xfrm>
                <a:off x="3821" y="1416"/>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0" name="íṥ1ídê">
                <a:extLst>
                  <a:ext uri="{FF2B5EF4-FFF2-40B4-BE49-F238E27FC236}">
                    <a16:creationId xmlns:a16="http://schemas.microsoft.com/office/drawing/2014/main" id="{9F4F2A7E-8BBE-6DAA-CDA5-97A6E48E04F6}"/>
                  </a:ext>
                </a:extLst>
              </p:cNvPr>
              <p:cNvSpPr/>
              <p:nvPr/>
            </p:nvSpPr>
            <p:spPr bwMode="auto">
              <a:xfrm>
                <a:off x="3821" y="1404"/>
                <a:ext cx="2"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1" name="íŝ1ïḋè">
                <a:extLst>
                  <a:ext uri="{FF2B5EF4-FFF2-40B4-BE49-F238E27FC236}">
                    <a16:creationId xmlns:a16="http://schemas.microsoft.com/office/drawing/2014/main" id="{F57EFB2E-9CB9-8C68-6002-7C880811E193}"/>
                  </a:ext>
                </a:extLst>
              </p:cNvPr>
              <p:cNvSpPr/>
              <p:nvPr/>
            </p:nvSpPr>
            <p:spPr bwMode="auto">
              <a:xfrm>
                <a:off x="3821" y="1395"/>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2" name="íṣľiďe">
                <a:extLst>
                  <a:ext uri="{FF2B5EF4-FFF2-40B4-BE49-F238E27FC236}">
                    <a16:creationId xmlns:a16="http://schemas.microsoft.com/office/drawing/2014/main" id="{6EAD0D51-E555-74D1-8C6D-420051C78A3C}"/>
                  </a:ext>
                </a:extLst>
              </p:cNvPr>
              <p:cNvSpPr/>
              <p:nvPr/>
            </p:nvSpPr>
            <p:spPr bwMode="auto">
              <a:xfrm>
                <a:off x="3821" y="1383"/>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3" name="î$ļïḑê">
                <a:extLst>
                  <a:ext uri="{FF2B5EF4-FFF2-40B4-BE49-F238E27FC236}">
                    <a16:creationId xmlns:a16="http://schemas.microsoft.com/office/drawing/2014/main" id="{10A6B195-44F0-50C5-DCD5-EB12C009BE55}"/>
                  </a:ext>
                </a:extLst>
              </p:cNvPr>
              <p:cNvSpPr/>
              <p:nvPr/>
            </p:nvSpPr>
            <p:spPr bwMode="auto">
              <a:xfrm>
                <a:off x="3821" y="1373"/>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4" name="íSḻïḓê">
                <a:extLst>
                  <a:ext uri="{FF2B5EF4-FFF2-40B4-BE49-F238E27FC236}">
                    <a16:creationId xmlns:a16="http://schemas.microsoft.com/office/drawing/2014/main" id="{D92535D4-62CD-3B98-CEA8-8F7BA980D95A}"/>
                  </a:ext>
                </a:extLst>
              </p:cNvPr>
              <p:cNvSpPr/>
              <p:nvPr/>
            </p:nvSpPr>
            <p:spPr bwMode="auto">
              <a:xfrm>
                <a:off x="3821" y="1362"/>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5" name="îşľíḑé">
                <a:extLst>
                  <a:ext uri="{FF2B5EF4-FFF2-40B4-BE49-F238E27FC236}">
                    <a16:creationId xmlns:a16="http://schemas.microsoft.com/office/drawing/2014/main" id="{2F7483C8-EB95-D560-CC1C-5F7E43F5D939}"/>
                  </a:ext>
                </a:extLst>
              </p:cNvPr>
              <p:cNvSpPr/>
              <p:nvPr/>
            </p:nvSpPr>
            <p:spPr bwMode="auto">
              <a:xfrm>
                <a:off x="3821" y="1352"/>
                <a:ext cx="2"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6" name="išlïḋê">
                <a:extLst>
                  <a:ext uri="{FF2B5EF4-FFF2-40B4-BE49-F238E27FC236}">
                    <a16:creationId xmlns:a16="http://schemas.microsoft.com/office/drawing/2014/main" id="{D1DAAE01-0FD3-541E-F432-252E7B75639B}"/>
                  </a:ext>
                </a:extLst>
              </p:cNvPr>
              <p:cNvSpPr/>
              <p:nvPr/>
            </p:nvSpPr>
            <p:spPr bwMode="auto">
              <a:xfrm>
                <a:off x="3821" y="1341"/>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7" name="íşľîde">
                <a:extLst>
                  <a:ext uri="{FF2B5EF4-FFF2-40B4-BE49-F238E27FC236}">
                    <a16:creationId xmlns:a16="http://schemas.microsoft.com/office/drawing/2014/main" id="{4563DC7C-11E8-25D1-7435-6BF4696EB051}"/>
                  </a:ext>
                </a:extLst>
              </p:cNvPr>
              <p:cNvSpPr/>
              <p:nvPr/>
            </p:nvSpPr>
            <p:spPr bwMode="auto">
              <a:xfrm>
                <a:off x="3821" y="1330"/>
                <a:ext cx="2"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8" name="iṧḻiďe">
                <a:extLst>
                  <a:ext uri="{FF2B5EF4-FFF2-40B4-BE49-F238E27FC236}">
                    <a16:creationId xmlns:a16="http://schemas.microsoft.com/office/drawing/2014/main" id="{1A986F8E-0C8B-6AB2-D066-6D1D8FC2AB72}"/>
                  </a:ext>
                </a:extLst>
              </p:cNvPr>
              <p:cNvSpPr/>
              <p:nvPr/>
            </p:nvSpPr>
            <p:spPr bwMode="auto">
              <a:xfrm>
                <a:off x="3821" y="1319"/>
                <a:ext cx="2"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9" name="îṡḻide">
                <a:extLst>
                  <a:ext uri="{FF2B5EF4-FFF2-40B4-BE49-F238E27FC236}">
                    <a16:creationId xmlns:a16="http://schemas.microsoft.com/office/drawing/2014/main" id="{C3C1F850-0915-0925-6B1C-15459DAD154C}"/>
                  </a:ext>
                </a:extLst>
              </p:cNvPr>
              <p:cNvSpPr/>
              <p:nvPr/>
            </p:nvSpPr>
            <p:spPr bwMode="auto">
              <a:xfrm>
                <a:off x="3821" y="1310"/>
                <a:ext cx="2"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0" name="iś1iḍe">
                <a:extLst>
                  <a:ext uri="{FF2B5EF4-FFF2-40B4-BE49-F238E27FC236}">
                    <a16:creationId xmlns:a16="http://schemas.microsoft.com/office/drawing/2014/main" id="{B372AC96-4698-4AFB-6F59-E52959C396F4}"/>
                  </a:ext>
                </a:extLst>
              </p:cNvPr>
              <p:cNvSpPr/>
              <p:nvPr/>
            </p:nvSpPr>
            <p:spPr bwMode="auto">
              <a:xfrm>
                <a:off x="3849" y="2270"/>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1" name="i$1îďe">
                <a:extLst>
                  <a:ext uri="{FF2B5EF4-FFF2-40B4-BE49-F238E27FC236}">
                    <a16:creationId xmlns:a16="http://schemas.microsoft.com/office/drawing/2014/main" id="{710EA8FF-19CB-7076-0AA3-2F6C60C7C7BD}"/>
                  </a:ext>
                </a:extLst>
              </p:cNvPr>
              <p:cNvSpPr/>
              <p:nvPr/>
            </p:nvSpPr>
            <p:spPr bwMode="auto">
              <a:xfrm>
                <a:off x="3849" y="2260"/>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2" name="iŝḻîḑé">
                <a:extLst>
                  <a:ext uri="{FF2B5EF4-FFF2-40B4-BE49-F238E27FC236}">
                    <a16:creationId xmlns:a16="http://schemas.microsoft.com/office/drawing/2014/main" id="{5D738067-5A4C-4553-5A67-35196861ADAA}"/>
                  </a:ext>
                </a:extLst>
              </p:cNvPr>
              <p:cNvSpPr/>
              <p:nvPr/>
            </p:nvSpPr>
            <p:spPr bwMode="auto">
              <a:xfrm>
                <a:off x="3849" y="2249"/>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3" name="íṧ1ïďê">
                <a:extLst>
                  <a:ext uri="{FF2B5EF4-FFF2-40B4-BE49-F238E27FC236}">
                    <a16:creationId xmlns:a16="http://schemas.microsoft.com/office/drawing/2014/main" id="{7C4AF600-FD8C-4455-958E-CD7991451F28}"/>
                  </a:ext>
                </a:extLst>
              </p:cNvPr>
              <p:cNvSpPr/>
              <p:nvPr/>
            </p:nvSpPr>
            <p:spPr bwMode="auto">
              <a:xfrm>
                <a:off x="3849" y="2238"/>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4" name="iś1íḑe">
                <a:extLst>
                  <a:ext uri="{FF2B5EF4-FFF2-40B4-BE49-F238E27FC236}">
                    <a16:creationId xmlns:a16="http://schemas.microsoft.com/office/drawing/2014/main" id="{405BB2D7-E72B-9345-5ECF-FAAEF673403C}"/>
                  </a:ext>
                </a:extLst>
              </p:cNvPr>
              <p:cNvSpPr/>
              <p:nvPr/>
            </p:nvSpPr>
            <p:spPr bwMode="auto">
              <a:xfrm>
                <a:off x="3849" y="2228"/>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5" name="ïşḻiḓe">
                <a:extLst>
                  <a:ext uri="{FF2B5EF4-FFF2-40B4-BE49-F238E27FC236}">
                    <a16:creationId xmlns:a16="http://schemas.microsoft.com/office/drawing/2014/main" id="{056F257C-11E4-F2F0-014B-1777A7DB9886}"/>
                  </a:ext>
                </a:extLst>
              </p:cNvPr>
              <p:cNvSpPr/>
              <p:nvPr/>
            </p:nvSpPr>
            <p:spPr bwMode="auto">
              <a:xfrm>
                <a:off x="3849" y="2217"/>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6" name="ïṡļiḍê">
                <a:extLst>
                  <a:ext uri="{FF2B5EF4-FFF2-40B4-BE49-F238E27FC236}">
                    <a16:creationId xmlns:a16="http://schemas.microsoft.com/office/drawing/2014/main" id="{838A1FFE-19DE-3CF7-82C9-0397C7174BAA}"/>
                  </a:ext>
                </a:extLst>
              </p:cNvPr>
              <p:cNvSpPr/>
              <p:nvPr/>
            </p:nvSpPr>
            <p:spPr bwMode="auto">
              <a:xfrm>
                <a:off x="3849" y="2206"/>
                <a:ext cx="4"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7" name="ïṡḻïḋe">
                <a:extLst>
                  <a:ext uri="{FF2B5EF4-FFF2-40B4-BE49-F238E27FC236}">
                    <a16:creationId xmlns:a16="http://schemas.microsoft.com/office/drawing/2014/main" id="{B24D9CE4-9B2A-E949-CE4B-EF11152AB4EA}"/>
                  </a:ext>
                </a:extLst>
              </p:cNvPr>
              <p:cNvSpPr/>
              <p:nvPr/>
            </p:nvSpPr>
            <p:spPr bwMode="auto">
              <a:xfrm>
                <a:off x="3849" y="2197"/>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8" name="išḻíḓè">
                <a:extLst>
                  <a:ext uri="{FF2B5EF4-FFF2-40B4-BE49-F238E27FC236}">
                    <a16:creationId xmlns:a16="http://schemas.microsoft.com/office/drawing/2014/main" id="{DBAE0AE7-934D-B193-FA82-62CC192F7E81}"/>
                  </a:ext>
                </a:extLst>
              </p:cNvPr>
              <p:cNvSpPr/>
              <p:nvPr/>
            </p:nvSpPr>
            <p:spPr bwMode="auto">
              <a:xfrm>
                <a:off x="3849" y="2185"/>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9" name="ï$ľide">
                <a:extLst>
                  <a:ext uri="{FF2B5EF4-FFF2-40B4-BE49-F238E27FC236}">
                    <a16:creationId xmlns:a16="http://schemas.microsoft.com/office/drawing/2014/main" id="{983F5EBA-F7EB-E397-A705-4539219A8CD6}"/>
                  </a:ext>
                </a:extLst>
              </p:cNvPr>
              <p:cNvSpPr/>
              <p:nvPr/>
            </p:nvSpPr>
            <p:spPr bwMode="auto">
              <a:xfrm>
                <a:off x="3849" y="2175"/>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0" name="išļïďê">
                <a:extLst>
                  <a:ext uri="{FF2B5EF4-FFF2-40B4-BE49-F238E27FC236}">
                    <a16:creationId xmlns:a16="http://schemas.microsoft.com/office/drawing/2014/main" id="{4E586BC3-0252-57F6-D364-5AEC62F84FE5}"/>
                  </a:ext>
                </a:extLst>
              </p:cNvPr>
              <p:cNvSpPr/>
              <p:nvPr/>
            </p:nvSpPr>
            <p:spPr bwMode="auto">
              <a:xfrm>
                <a:off x="3849" y="2163"/>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1" name="išḻïďe">
                <a:extLst>
                  <a:ext uri="{FF2B5EF4-FFF2-40B4-BE49-F238E27FC236}">
                    <a16:creationId xmlns:a16="http://schemas.microsoft.com/office/drawing/2014/main" id="{E23F9FA9-E355-6E65-8F80-EE247248966A}"/>
                  </a:ext>
                </a:extLst>
              </p:cNvPr>
              <p:cNvSpPr/>
              <p:nvPr/>
            </p:nvSpPr>
            <p:spPr bwMode="auto">
              <a:xfrm>
                <a:off x="3849" y="2154"/>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2" name="ïśliďé">
                <a:extLst>
                  <a:ext uri="{FF2B5EF4-FFF2-40B4-BE49-F238E27FC236}">
                    <a16:creationId xmlns:a16="http://schemas.microsoft.com/office/drawing/2014/main" id="{6A0AEBDF-40D6-138E-3472-58D137741F81}"/>
                  </a:ext>
                </a:extLst>
              </p:cNvPr>
              <p:cNvSpPr/>
              <p:nvPr/>
            </p:nvSpPr>
            <p:spPr bwMode="auto">
              <a:xfrm>
                <a:off x="3849" y="2143"/>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3" name="ï$1ïdé">
                <a:extLst>
                  <a:ext uri="{FF2B5EF4-FFF2-40B4-BE49-F238E27FC236}">
                    <a16:creationId xmlns:a16="http://schemas.microsoft.com/office/drawing/2014/main" id="{A1FE81F6-1B30-8DFC-788D-2718B972D98E}"/>
                  </a:ext>
                </a:extLst>
              </p:cNvPr>
              <p:cNvSpPr/>
              <p:nvPr/>
            </p:nvSpPr>
            <p:spPr bwMode="auto">
              <a:xfrm>
                <a:off x="3849" y="2132"/>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4" name="íṡlîḋé">
                <a:extLst>
                  <a:ext uri="{FF2B5EF4-FFF2-40B4-BE49-F238E27FC236}">
                    <a16:creationId xmlns:a16="http://schemas.microsoft.com/office/drawing/2014/main" id="{DD420BC0-BA47-E6C0-250D-3CEF5BDA8A1D}"/>
                  </a:ext>
                </a:extLst>
              </p:cNvPr>
              <p:cNvSpPr/>
              <p:nvPr/>
            </p:nvSpPr>
            <p:spPr bwMode="auto">
              <a:xfrm>
                <a:off x="3849" y="2121"/>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5" name="îŝľíďé">
                <a:extLst>
                  <a:ext uri="{FF2B5EF4-FFF2-40B4-BE49-F238E27FC236}">
                    <a16:creationId xmlns:a16="http://schemas.microsoft.com/office/drawing/2014/main" id="{1EB365EF-2E02-04A7-F1AA-678A9208AE2C}"/>
                  </a:ext>
                </a:extLst>
              </p:cNvPr>
              <p:cNvSpPr/>
              <p:nvPr/>
            </p:nvSpPr>
            <p:spPr bwMode="auto">
              <a:xfrm>
                <a:off x="3849" y="2110"/>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6" name="íSľiḑè">
                <a:extLst>
                  <a:ext uri="{FF2B5EF4-FFF2-40B4-BE49-F238E27FC236}">
                    <a16:creationId xmlns:a16="http://schemas.microsoft.com/office/drawing/2014/main" id="{0AD55736-F98C-5D81-F747-6BCC20EB14C0}"/>
                  </a:ext>
                </a:extLst>
              </p:cNvPr>
              <p:cNvSpPr/>
              <p:nvPr/>
            </p:nvSpPr>
            <p:spPr bwMode="auto">
              <a:xfrm>
                <a:off x="3849" y="2100"/>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7" name="iṡḻîḍè">
                <a:extLst>
                  <a:ext uri="{FF2B5EF4-FFF2-40B4-BE49-F238E27FC236}">
                    <a16:creationId xmlns:a16="http://schemas.microsoft.com/office/drawing/2014/main" id="{8276FFCB-D859-A983-168E-83B811BACAD3}"/>
                  </a:ext>
                </a:extLst>
              </p:cNvPr>
              <p:cNvSpPr/>
              <p:nvPr/>
            </p:nvSpPr>
            <p:spPr bwMode="auto">
              <a:xfrm>
                <a:off x="3849" y="2090"/>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8" name="ïṧlïḋê">
                <a:extLst>
                  <a:ext uri="{FF2B5EF4-FFF2-40B4-BE49-F238E27FC236}">
                    <a16:creationId xmlns:a16="http://schemas.microsoft.com/office/drawing/2014/main" id="{7184A1E5-BFB8-71D0-B758-F365F36DA310}"/>
                  </a:ext>
                </a:extLst>
              </p:cNvPr>
              <p:cNvSpPr/>
              <p:nvPr/>
            </p:nvSpPr>
            <p:spPr bwMode="auto">
              <a:xfrm>
                <a:off x="3849" y="2078"/>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09" name="iśḷïḑé">
                <a:extLst>
                  <a:ext uri="{FF2B5EF4-FFF2-40B4-BE49-F238E27FC236}">
                    <a16:creationId xmlns:a16="http://schemas.microsoft.com/office/drawing/2014/main" id="{4C56B16A-906A-A531-107B-6F0C114197CE}"/>
                  </a:ext>
                </a:extLst>
              </p:cNvPr>
              <p:cNvSpPr/>
              <p:nvPr/>
            </p:nvSpPr>
            <p:spPr bwMode="auto">
              <a:xfrm>
                <a:off x="3849" y="2068"/>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0" name="îŝļíḋe">
                <a:extLst>
                  <a:ext uri="{FF2B5EF4-FFF2-40B4-BE49-F238E27FC236}">
                    <a16:creationId xmlns:a16="http://schemas.microsoft.com/office/drawing/2014/main" id="{7E6BF3C0-72EF-63DF-8C56-04B29F6DFD40}"/>
                  </a:ext>
                </a:extLst>
              </p:cNvPr>
              <p:cNvSpPr/>
              <p:nvPr/>
            </p:nvSpPr>
            <p:spPr bwMode="auto">
              <a:xfrm>
                <a:off x="3849" y="2056"/>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1" name="ïṥľîďê">
                <a:extLst>
                  <a:ext uri="{FF2B5EF4-FFF2-40B4-BE49-F238E27FC236}">
                    <a16:creationId xmlns:a16="http://schemas.microsoft.com/office/drawing/2014/main" id="{0640E716-13AE-EAB2-91F9-0BA70952B448}"/>
                  </a:ext>
                </a:extLst>
              </p:cNvPr>
              <p:cNvSpPr/>
              <p:nvPr/>
            </p:nvSpPr>
            <p:spPr bwMode="auto">
              <a:xfrm>
                <a:off x="3849" y="2045"/>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2" name="işļîḓé">
                <a:extLst>
                  <a:ext uri="{FF2B5EF4-FFF2-40B4-BE49-F238E27FC236}">
                    <a16:creationId xmlns:a16="http://schemas.microsoft.com/office/drawing/2014/main" id="{02A43314-1330-234F-2189-1B3097A767CE}"/>
                  </a:ext>
                </a:extLst>
              </p:cNvPr>
              <p:cNvSpPr/>
              <p:nvPr/>
            </p:nvSpPr>
            <p:spPr bwMode="auto">
              <a:xfrm>
                <a:off x="3849" y="2035"/>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3" name="îṥ1îḑè">
                <a:extLst>
                  <a:ext uri="{FF2B5EF4-FFF2-40B4-BE49-F238E27FC236}">
                    <a16:creationId xmlns:a16="http://schemas.microsoft.com/office/drawing/2014/main" id="{BE000723-55A3-81A9-2FFC-53B81E786C67}"/>
                  </a:ext>
                </a:extLst>
              </p:cNvPr>
              <p:cNvSpPr/>
              <p:nvPr/>
            </p:nvSpPr>
            <p:spPr bwMode="auto">
              <a:xfrm>
                <a:off x="3849" y="2024"/>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4" name="íšľîḍé">
                <a:extLst>
                  <a:ext uri="{FF2B5EF4-FFF2-40B4-BE49-F238E27FC236}">
                    <a16:creationId xmlns:a16="http://schemas.microsoft.com/office/drawing/2014/main" id="{8AA7810D-A2E7-0A5A-DA13-320E0AA75431}"/>
                  </a:ext>
                </a:extLst>
              </p:cNvPr>
              <p:cNvSpPr/>
              <p:nvPr/>
            </p:nvSpPr>
            <p:spPr bwMode="auto">
              <a:xfrm>
                <a:off x="3849" y="2014"/>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5" name="ïṡľïḋê">
                <a:extLst>
                  <a:ext uri="{FF2B5EF4-FFF2-40B4-BE49-F238E27FC236}">
                    <a16:creationId xmlns:a16="http://schemas.microsoft.com/office/drawing/2014/main" id="{174B1A88-48FB-80C7-1C93-D2EE3CB8F4DF}"/>
                  </a:ext>
                </a:extLst>
              </p:cNvPr>
              <p:cNvSpPr/>
              <p:nvPr/>
            </p:nvSpPr>
            <p:spPr bwMode="auto">
              <a:xfrm>
                <a:off x="3849" y="2002"/>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6" name="îṧ1îďê">
                <a:extLst>
                  <a:ext uri="{FF2B5EF4-FFF2-40B4-BE49-F238E27FC236}">
                    <a16:creationId xmlns:a16="http://schemas.microsoft.com/office/drawing/2014/main" id="{F4B3F858-808E-6FEE-77BC-4611FE45A08F}"/>
                  </a:ext>
                </a:extLst>
              </p:cNvPr>
              <p:cNvSpPr/>
              <p:nvPr/>
            </p:nvSpPr>
            <p:spPr bwMode="auto">
              <a:xfrm>
                <a:off x="3849" y="1992"/>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7" name="iśḻíḑè">
                <a:extLst>
                  <a:ext uri="{FF2B5EF4-FFF2-40B4-BE49-F238E27FC236}">
                    <a16:creationId xmlns:a16="http://schemas.microsoft.com/office/drawing/2014/main" id="{AA44E72A-B6A2-2868-F552-F47E16B253A4}"/>
                  </a:ext>
                </a:extLst>
              </p:cNvPr>
              <p:cNvSpPr/>
              <p:nvPr/>
            </p:nvSpPr>
            <p:spPr bwMode="auto">
              <a:xfrm>
                <a:off x="3849" y="1982"/>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8" name="iṡļide">
                <a:extLst>
                  <a:ext uri="{FF2B5EF4-FFF2-40B4-BE49-F238E27FC236}">
                    <a16:creationId xmlns:a16="http://schemas.microsoft.com/office/drawing/2014/main" id="{FB57827D-65FF-681C-BDD9-42168669CFD4}"/>
                  </a:ext>
                </a:extLst>
              </p:cNvPr>
              <p:cNvSpPr/>
              <p:nvPr/>
            </p:nvSpPr>
            <p:spPr bwMode="auto">
              <a:xfrm>
                <a:off x="3849" y="1971"/>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19" name="îş1ídè">
                <a:extLst>
                  <a:ext uri="{FF2B5EF4-FFF2-40B4-BE49-F238E27FC236}">
                    <a16:creationId xmlns:a16="http://schemas.microsoft.com/office/drawing/2014/main" id="{CA8E25DC-145C-116A-74BC-0EB148EB5EBA}"/>
                  </a:ext>
                </a:extLst>
              </p:cNvPr>
              <p:cNvSpPr/>
              <p:nvPr/>
            </p:nvSpPr>
            <p:spPr bwMode="auto">
              <a:xfrm>
                <a:off x="3849" y="1960"/>
                <a:ext cx="4"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0" name="ïś1îďé">
                <a:extLst>
                  <a:ext uri="{FF2B5EF4-FFF2-40B4-BE49-F238E27FC236}">
                    <a16:creationId xmlns:a16="http://schemas.microsoft.com/office/drawing/2014/main" id="{8F75D6D3-254B-4B6C-5877-7570788A64B1}"/>
                  </a:ext>
                </a:extLst>
              </p:cNvPr>
              <p:cNvSpPr/>
              <p:nvPr/>
            </p:nvSpPr>
            <p:spPr bwMode="auto">
              <a:xfrm>
                <a:off x="3849" y="1949"/>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1" name="îśļîďê">
                <a:extLst>
                  <a:ext uri="{FF2B5EF4-FFF2-40B4-BE49-F238E27FC236}">
                    <a16:creationId xmlns:a16="http://schemas.microsoft.com/office/drawing/2014/main" id="{676EDD7C-7B75-FAE1-DFDB-4B9DAD573602}"/>
                  </a:ext>
                </a:extLst>
              </p:cNvPr>
              <p:cNvSpPr/>
              <p:nvPr/>
            </p:nvSpPr>
            <p:spPr bwMode="auto">
              <a:xfrm>
                <a:off x="3849" y="1939"/>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2" name="îSļiḑè">
                <a:extLst>
                  <a:ext uri="{FF2B5EF4-FFF2-40B4-BE49-F238E27FC236}">
                    <a16:creationId xmlns:a16="http://schemas.microsoft.com/office/drawing/2014/main" id="{4D14CD78-455E-F9B2-06C9-9E5EC81C00D6}"/>
                  </a:ext>
                </a:extLst>
              </p:cNvPr>
              <p:cNvSpPr/>
              <p:nvPr/>
            </p:nvSpPr>
            <p:spPr bwMode="auto">
              <a:xfrm>
                <a:off x="3849" y="1929"/>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3" name="îşliḍe">
                <a:extLst>
                  <a:ext uri="{FF2B5EF4-FFF2-40B4-BE49-F238E27FC236}">
                    <a16:creationId xmlns:a16="http://schemas.microsoft.com/office/drawing/2014/main" id="{D643971B-3DE3-1715-C284-A0E41A6E33D1}"/>
                  </a:ext>
                </a:extLst>
              </p:cNvPr>
              <p:cNvSpPr/>
              <p:nvPr/>
            </p:nvSpPr>
            <p:spPr bwMode="auto">
              <a:xfrm>
                <a:off x="3849" y="1917"/>
                <a:ext cx="4"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4" name="iŝliḍè">
                <a:extLst>
                  <a:ext uri="{FF2B5EF4-FFF2-40B4-BE49-F238E27FC236}">
                    <a16:creationId xmlns:a16="http://schemas.microsoft.com/office/drawing/2014/main" id="{C31A62BE-793C-8863-E6B9-96CDE0E35CBD}"/>
                  </a:ext>
                </a:extLst>
              </p:cNvPr>
              <p:cNvSpPr/>
              <p:nvPr/>
            </p:nvSpPr>
            <p:spPr bwMode="auto">
              <a:xfrm>
                <a:off x="3849" y="1907"/>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5" name="ïṩļïďé">
                <a:extLst>
                  <a:ext uri="{FF2B5EF4-FFF2-40B4-BE49-F238E27FC236}">
                    <a16:creationId xmlns:a16="http://schemas.microsoft.com/office/drawing/2014/main" id="{3D80E43D-E970-FBD2-0C77-1166D74BF9E3}"/>
                  </a:ext>
                </a:extLst>
              </p:cNvPr>
              <p:cNvSpPr/>
              <p:nvPr/>
            </p:nvSpPr>
            <p:spPr bwMode="auto">
              <a:xfrm>
                <a:off x="3849" y="1897"/>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6" name="îṩľíḓè">
                <a:extLst>
                  <a:ext uri="{FF2B5EF4-FFF2-40B4-BE49-F238E27FC236}">
                    <a16:creationId xmlns:a16="http://schemas.microsoft.com/office/drawing/2014/main" id="{C0F7DEAB-06FF-6B26-5BE1-91B5A6729FBB}"/>
                  </a:ext>
                </a:extLst>
              </p:cNvPr>
              <p:cNvSpPr/>
              <p:nvPr/>
            </p:nvSpPr>
            <p:spPr bwMode="auto">
              <a:xfrm>
                <a:off x="3849" y="1886"/>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7" name="îṩľîḑe">
                <a:extLst>
                  <a:ext uri="{FF2B5EF4-FFF2-40B4-BE49-F238E27FC236}">
                    <a16:creationId xmlns:a16="http://schemas.microsoft.com/office/drawing/2014/main" id="{CEE89008-A4C8-D9EE-B9FD-4F7A9C63296E}"/>
                  </a:ext>
                </a:extLst>
              </p:cNvPr>
              <p:cNvSpPr/>
              <p:nvPr/>
            </p:nvSpPr>
            <p:spPr bwMode="auto">
              <a:xfrm>
                <a:off x="3849" y="1875"/>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8" name="îṡľïḓe">
                <a:extLst>
                  <a:ext uri="{FF2B5EF4-FFF2-40B4-BE49-F238E27FC236}">
                    <a16:creationId xmlns:a16="http://schemas.microsoft.com/office/drawing/2014/main" id="{0068C744-82DB-23E3-C4EB-91113A19F0E2}"/>
                  </a:ext>
                </a:extLst>
              </p:cNvPr>
              <p:cNvSpPr/>
              <p:nvPr/>
            </p:nvSpPr>
            <p:spPr bwMode="auto">
              <a:xfrm>
                <a:off x="3849" y="1864"/>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29" name="iṥḻiḑe">
                <a:extLst>
                  <a:ext uri="{FF2B5EF4-FFF2-40B4-BE49-F238E27FC236}">
                    <a16:creationId xmlns:a16="http://schemas.microsoft.com/office/drawing/2014/main" id="{19079DB4-C02D-4B03-DEB1-1BD675A4103D}"/>
                  </a:ext>
                </a:extLst>
              </p:cNvPr>
              <p:cNvSpPr/>
              <p:nvPr/>
            </p:nvSpPr>
            <p:spPr bwMode="auto">
              <a:xfrm>
                <a:off x="3849" y="1854"/>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0" name="iṡḻíďè">
                <a:extLst>
                  <a:ext uri="{FF2B5EF4-FFF2-40B4-BE49-F238E27FC236}">
                    <a16:creationId xmlns:a16="http://schemas.microsoft.com/office/drawing/2014/main" id="{9FBA5308-5B95-6123-9B38-6C81EE84D5CF}"/>
                  </a:ext>
                </a:extLst>
              </p:cNvPr>
              <p:cNvSpPr/>
              <p:nvPr/>
            </p:nvSpPr>
            <p:spPr bwMode="auto">
              <a:xfrm>
                <a:off x="3849" y="1844"/>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1" name="íṧ1ïḍe">
                <a:extLst>
                  <a:ext uri="{FF2B5EF4-FFF2-40B4-BE49-F238E27FC236}">
                    <a16:creationId xmlns:a16="http://schemas.microsoft.com/office/drawing/2014/main" id="{B870D07A-4F3F-545C-D790-578B8B041DA2}"/>
                  </a:ext>
                </a:extLst>
              </p:cNvPr>
              <p:cNvSpPr/>
              <p:nvPr/>
            </p:nvSpPr>
            <p:spPr bwMode="auto">
              <a:xfrm>
                <a:off x="3849" y="1832"/>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2" name="ïsliḑê">
                <a:extLst>
                  <a:ext uri="{FF2B5EF4-FFF2-40B4-BE49-F238E27FC236}">
                    <a16:creationId xmlns:a16="http://schemas.microsoft.com/office/drawing/2014/main" id="{F5119A84-5500-2973-16D6-A408880CE9D9}"/>
                  </a:ext>
                </a:extLst>
              </p:cNvPr>
              <p:cNvSpPr/>
              <p:nvPr/>
            </p:nvSpPr>
            <p:spPr bwMode="auto">
              <a:xfrm>
                <a:off x="3849" y="1822"/>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3" name="îṩliḑê">
                <a:extLst>
                  <a:ext uri="{FF2B5EF4-FFF2-40B4-BE49-F238E27FC236}">
                    <a16:creationId xmlns:a16="http://schemas.microsoft.com/office/drawing/2014/main" id="{7461475B-4D9E-9408-A836-195BE3824806}"/>
                  </a:ext>
                </a:extLst>
              </p:cNvPr>
              <p:cNvSpPr/>
              <p:nvPr/>
            </p:nvSpPr>
            <p:spPr bwMode="auto">
              <a:xfrm>
                <a:off x="3849" y="1811"/>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4" name="ïşḷíḓè">
                <a:extLst>
                  <a:ext uri="{FF2B5EF4-FFF2-40B4-BE49-F238E27FC236}">
                    <a16:creationId xmlns:a16="http://schemas.microsoft.com/office/drawing/2014/main" id="{1B1318FC-9A91-575F-43E7-D8302EE138C9}"/>
                  </a:ext>
                </a:extLst>
              </p:cNvPr>
              <p:cNvSpPr/>
              <p:nvPr/>
            </p:nvSpPr>
            <p:spPr bwMode="auto">
              <a:xfrm>
                <a:off x="3849" y="1801"/>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5" name="ïṣḻídè">
                <a:extLst>
                  <a:ext uri="{FF2B5EF4-FFF2-40B4-BE49-F238E27FC236}">
                    <a16:creationId xmlns:a16="http://schemas.microsoft.com/office/drawing/2014/main" id="{7B6B9685-289C-863A-8F10-7051AB697CEE}"/>
                  </a:ext>
                </a:extLst>
              </p:cNvPr>
              <p:cNvSpPr/>
              <p:nvPr/>
            </p:nvSpPr>
            <p:spPr bwMode="auto">
              <a:xfrm>
                <a:off x="3849" y="1790"/>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6" name="íṡľïḍé">
                <a:extLst>
                  <a:ext uri="{FF2B5EF4-FFF2-40B4-BE49-F238E27FC236}">
                    <a16:creationId xmlns:a16="http://schemas.microsoft.com/office/drawing/2014/main" id="{99A78E25-B11C-404D-EA2B-2FA652302E98}"/>
                  </a:ext>
                </a:extLst>
              </p:cNvPr>
              <p:cNvSpPr/>
              <p:nvPr/>
            </p:nvSpPr>
            <p:spPr bwMode="auto">
              <a:xfrm>
                <a:off x="3849" y="1779"/>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7" name="iŝḻiďé">
                <a:extLst>
                  <a:ext uri="{FF2B5EF4-FFF2-40B4-BE49-F238E27FC236}">
                    <a16:creationId xmlns:a16="http://schemas.microsoft.com/office/drawing/2014/main" id="{567297AD-91F0-914F-7D0B-A5EDF58BCEFA}"/>
                  </a:ext>
                </a:extLst>
              </p:cNvPr>
              <p:cNvSpPr/>
              <p:nvPr/>
            </p:nvSpPr>
            <p:spPr bwMode="auto">
              <a:xfrm>
                <a:off x="3849" y="1769"/>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8" name="ïS1iḍe">
                <a:extLst>
                  <a:ext uri="{FF2B5EF4-FFF2-40B4-BE49-F238E27FC236}">
                    <a16:creationId xmlns:a16="http://schemas.microsoft.com/office/drawing/2014/main" id="{A57FE3BE-D078-A570-1670-DBA79DDEE3CB}"/>
                  </a:ext>
                </a:extLst>
              </p:cNvPr>
              <p:cNvSpPr/>
              <p:nvPr/>
            </p:nvSpPr>
            <p:spPr bwMode="auto">
              <a:xfrm>
                <a:off x="3849" y="1757"/>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39" name="ïsḷiḋê">
                <a:extLst>
                  <a:ext uri="{FF2B5EF4-FFF2-40B4-BE49-F238E27FC236}">
                    <a16:creationId xmlns:a16="http://schemas.microsoft.com/office/drawing/2014/main" id="{4F9470CB-EEB8-4515-BCEC-23F63FC0A63B}"/>
                  </a:ext>
                </a:extLst>
              </p:cNvPr>
              <p:cNvSpPr/>
              <p:nvPr/>
            </p:nvSpPr>
            <p:spPr bwMode="auto">
              <a:xfrm>
                <a:off x="3849" y="1747"/>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0" name="ïš1îdê">
                <a:extLst>
                  <a:ext uri="{FF2B5EF4-FFF2-40B4-BE49-F238E27FC236}">
                    <a16:creationId xmlns:a16="http://schemas.microsoft.com/office/drawing/2014/main" id="{1CBAC124-7EAF-63C8-9A5E-EA3A5B8ED171}"/>
                  </a:ext>
                </a:extLst>
              </p:cNvPr>
              <p:cNvSpPr/>
              <p:nvPr/>
            </p:nvSpPr>
            <p:spPr bwMode="auto">
              <a:xfrm>
                <a:off x="3849" y="1738"/>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1" name="iṣḻïḓe">
                <a:extLst>
                  <a:ext uri="{FF2B5EF4-FFF2-40B4-BE49-F238E27FC236}">
                    <a16:creationId xmlns:a16="http://schemas.microsoft.com/office/drawing/2014/main" id="{65B0B0F1-51EE-D29B-A9FF-C5916E206A4C}"/>
                  </a:ext>
                </a:extLst>
              </p:cNvPr>
              <p:cNvSpPr/>
              <p:nvPr/>
            </p:nvSpPr>
            <p:spPr bwMode="auto">
              <a:xfrm>
                <a:off x="3849" y="1726"/>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2" name="íŝ1ídê">
                <a:extLst>
                  <a:ext uri="{FF2B5EF4-FFF2-40B4-BE49-F238E27FC236}">
                    <a16:creationId xmlns:a16="http://schemas.microsoft.com/office/drawing/2014/main" id="{4AE1CFEB-364A-A29C-19B8-4AC8ACE48437}"/>
                  </a:ext>
                </a:extLst>
              </p:cNvPr>
              <p:cNvSpPr/>
              <p:nvPr/>
            </p:nvSpPr>
            <p:spPr bwMode="auto">
              <a:xfrm>
                <a:off x="3849" y="1715"/>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3" name="iṧ1iḍé">
                <a:extLst>
                  <a:ext uri="{FF2B5EF4-FFF2-40B4-BE49-F238E27FC236}">
                    <a16:creationId xmlns:a16="http://schemas.microsoft.com/office/drawing/2014/main" id="{9F5FDB74-9F4F-1BF2-0639-122332A45BCD}"/>
                  </a:ext>
                </a:extLst>
              </p:cNvPr>
              <p:cNvSpPr/>
              <p:nvPr/>
            </p:nvSpPr>
            <p:spPr bwMode="auto">
              <a:xfrm>
                <a:off x="3849" y="1704"/>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4" name="íṧlïḋe">
                <a:extLst>
                  <a:ext uri="{FF2B5EF4-FFF2-40B4-BE49-F238E27FC236}">
                    <a16:creationId xmlns:a16="http://schemas.microsoft.com/office/drawing/2014/main" id="{C642E3EE-25BB-2C1F-DE36-4AD99FFE7BBD}"/>
                  </a:ext>
                </a:extLst>
              </p:cNvPr>
              <p:cNvSpPr/>
              <p:nvPr/>
            </p:nvSpPr>
            <p:spPr bwMode="auto">
              <a:xfrm>
                <a:off x="3849" y="1694"/>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5" name="îś1îdè">
                <a:extLst>
                  <a:ext uri="{FF2B5EF4-FFF2-40B4-BE49-F238E27FC236}">
                    <a16:creationId xmlns:a16="http://schemas.microsoft.com/office/drawing/2014/main" id="{B510D825-3D3A-631C-8D06-D593B26EE07B}"/>
                  </a:ext>
                </a:extLst>
              </p:cNvPr>
              <p:cNvSpPr/>
              <p:nvPr/>
            </p:nvSpPr>
            <p:spPr bwMode="auto">
              <a:xfrm>
                <a:off x="3849" y="1684"/>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6" name="îṩļiďè">
                <a:extLst>
                  <a:ext uri="{FF2B5EF4-FFF2-40B4-BE49-F238E27FC236}">
                    <a16:creationId xmlns:a16="http://schemas.microsoft.com/office/drawing/2014/main" id="{69C37160-336C-DC0F-C629-9CB73B942631}"/>
                  </a:ext>
                </a:extLst>
              </p:cNvPr>
              <p:cNvSpPr/>
              <p:nvPr/>
            </p:nvSpPr>
            <p:spPr bwMode="auto">
              <a:xfrm>
                <a:off x="3849" y="1672"/>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7" name="îslïḑê">
                <a:extLst>
                  <a:ext uri="{FF2B5EF4-FFF2-40B4-BE49-F238E27FC236}">
                    <a16:creationId xmlns:a16="http://schemas.microsoft.com/office/drawing/2014/main" id="{B244FD2F-AD53-8EF5-04C6-C6DFD3D5FDEC}"/>
                  </a:ext>
                </a:extLst>
              </p:cNvPr>
              <p:cNvSpPr/>
              <p:nvPr/>
            </p:nvSpPr>
            <p:spPr bwMode="auto">
              <a:xfrm>
                <a:off x="3849" y="1662"/>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8" name="ïṩ1ïďé">
                <a:extLst>
                  <a:ext uri="{FF2B5EF4-FFF2-40B4-BE49-F238E27FC236}">
                    <a16:creationId xmlns:a16="http://schemas.microsoft.com/office/drawing/2014/main" id="{3288488A-7889-04A8-3B77-660BA68B1F47}"/>
                  </a:ext>
                </a:extLst>
              </p:cNvPr>
              <p:cNvSpPr/>
              <p:nvPr/>
            </p:nvSpPr>
            <p:spPr bwMode="auto">
              <a:xfrm>
                <a:off x="3849" y="1650"/>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49" name="ïŝľíḋè">
                <a:extLst>
                  <a:ext uri="{FF2B5EF4-FFF2-40B4-BE49-F238E27FC236}">
                    <a16:creationId xmlns:a16="http://schemas.microsoft.com/office/drawing/2014/main" id="{D13A8206-36CE-370C-66C6-1131FE8257DA}"/>
                  </a:ext>
                </a:extLst>
              </p:cNvPr>
              <p:cNvSpPr/>
              <p:nvPr/>
            </p:nvSpPr>
            <p:spPr bwMode="auto">
              <a:xfrm>
                <a:off x="3849" y="1640"/>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0" name="îślïḋè">
                <a:extLst>
                  <a:ext uri="{FF2B5EF4-FFF2-40B4-BE49-F238E27FC236}">
                    <a16:creationId xmlns:a16="http://schemas.microsoft.com/office/drawing/2014/main" id="{3AD04C62-2AB7-1BCA-15B3-734826C6AA43}"/>
                  </a:ext>
                </a:extLst>
              </p:cNvPr>
              <p:cNvSpPr/>
              <p:nvPr/>
            </p:nvSpPr>
            <p:spPr bwMode="auto">
              <a:xfrm>
                <a:off x="3849" y="1629"/>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1" name="işļîďé">
                <a:extLst>
                  <a:ext uri="{FF2B5EF4-FFF2-40B4-BE49-F238E27FC236}">
                    <a16:creationId xmlns:a16="http://schemas.microsoft.com/office/drawing/2014/main" id="{0DA71C3E-1437-46B3-4FE6-8D64AC498A8C}"/>
                  </a:ext>
                </a:extLst>
              </p:cNvPr>
              <p:cNvSpPr/>
              <p:nvPr/>
            </p:nvSpPr>
            <p:spPr bwMode="auto">
              <a:xfrm>
                <a:off x="3849" y="1618"/>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2" name="íšḷîḍè">
                <a:extLst>
                  <a:ext uri="{FF2B5EF4-FFF2-40B4-BE49-F238E27FC236}">
                    <a16:creationId xmlns:a16="http://schemas.microsoft.com/office/drawing/2014/main" id="{5B04D805-A70F-F24E-FE28-BE1B706FADDC}"/>
                  </a:ext>
                </a:extLst>
              </p:cNvPr>
              <p:cNvSpPr/>
              <p:nvPr/>
            </p:nvSpPr>
            <p:spPr bwMode="auto">
              <a:xfrm>
                <a:off x="3849" y="1608"/>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3" name="íṩlídê">
                <a:extLst>
                  <a:ext uri="{FF2B5EF4-FFF2-40B4-BE49-F238E27FC236}">
                    <a16:creationId xmlns:a16="http://schemas.microsoft.com/office/drawing/2014/main" id="{16CEFF2B-1653-FF33-8ED0-470C26E195CA}"/>
                  </a:ext>
                </a:extLst>
              </p:cNvPr>
              <p:cNvSpPr/>
              <p:nvPr/>
            </p:nvSpPr>
            <p:spPr bwMode="auto">
              <a:xfrm>
                <a:off x="3849" y="1597"/>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4" name="iŝlîḑè">
                <a:extLst>
                  <a:ext uri="{FF2B5EF4-FFF2-40B4-BE49-F238E27FC236}">
                    <a16:creationId xmlns:a16="http://schemas.microsoft.com/office/drawing/2014/main" id="{87196143-850F-89F5-4AD0-9FDE1CA1F810}"/>
                  </a:ext>
                </a:extLst>
              </p:cNvPr>
              <p:cNvSpPr/>
              <p:nvPr/>
            </p:nvSpPr>
            <p:spPr bwMode="auto">
              <a:xfrm>
                <a:off x="3849" y="1586"/>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5" name="is1iḑé">
                <a:extLst>
                  <a:ext uri="{FF2B5EF4-FFF2-40B4-BE49-F238E27FC236}">
                    <a16:creationId xmlns:a16="http://schemas.microsoft.com/office/drawing/2014/main" id="{D5E25CFA-D4E5-C2C7-1F2E-A5C9ED7517F2}"/>
                  </a:ext>
                </a:extLst>
              </p:cNvPr>
              <p:cNvSpPr/>
              <p:nvPr/>
            </p:nvSpPr>
            <p:spPr bwMode="auto">
              <a:xfrm>
                <a:off x="3849" y="1576"/>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6" name="iṣḷïḓé">
                <a:extLst>
                  <a:ext uri="{FF2B5EF4-FFF2-40B4-BE49-F238E27FC236}">
                    <a16:creationId xmlns:a16="http://schemas.microsoft.com/office/drawing/2014/main" id="{328D370D-6EEF-2D0C-8131-30859EAFAA93}"/>
                  </a:ext>
                </a:extLst>
              </p:cNvPr>
              <p:cNvSpPr/>
              <p:nvPr/>
            </p:nvSpPr>
            <p:spPr bwMode="auto">
              <a:xfrm>
                <a:off x="3849" y="1565"/>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7" name="ísļíḑe">
                <a:extLst>
                  <a:ext uri="{FF2B5EF4-FFF2-40B4-BE49-F238E27FC236}">
                    <a16:creationId xmlns:a16="http://schemas.microsoft.com/office/drawing/2014/main" id="{9AD0AEA5-5241-5728-2D11-29797692242C}"/>
                  </a:ext>
                </a:extLst>
              </p:cNvPr>
              <p:cNvSpPr/>
              <p:nvPr/>
            </p:nvSpPr>
            <p:spPr bwMode="auto">
              <a:xfrm>
                <a:off x="3849" y="1555"/>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8" name="î$lidê">
                <a:extLst>
                  <a:ext uri="{FF2B5EF4-FFF2-40B4-BE49-F238E27FC236}">
                    <a16:creationId xmlns:a16="http://schemas.microsoft.com/office/drawing/2014/main" id="{0F3A7528-E9B4-904A-2281-E065445CC33B}"/>
                  </a:ext>
                </a:extLst>
              </p:cNvPr>
              <p:cNvSpPr/>
              <p:nvPr/>
            </p:nvSpPr>
            <p:spPr bwMode="auto">
              <a:xfrm>
                <a:off x="3849" y="1543"/>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59" name="islíďé">
                <a:extLst>
                  <a:ext uri="{FF2B5EF4-FFF2-40B4-BE49-F238E27FC236}">
                    <a16:creationId xmlns:a16="http://schemas.microsoft.com/office/drawing/2014/main" id="{67992DB7-37B5-EEDB-3C22-0D7DC66DFD5F}"/>
                  </a:ext>
                </a:extLst>
              </p:cNvPr>
              <p:cNvSpPr/>
              <p:nvPr/>
            </p:nvSpPr>
            <p:spPr bwMode="auto">
              <a:xfrm>
                <a:off x="3849" y="1533"/>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0" name="iṩľiḑê">
                <a:extLst>
                  <a:ext uri="{FF2B5EF4-FFF2-40B4-BE49-F238E27FC236}">
                    <a16:creationId xmlns:a16="http://schemas.microsoft.com/office/drawing/2014/main" id="{2F944F57-D2DD-3828-2136-EC6ABC377DFE}"/>
                  </a:ext>
                </a:extLst>
              </p:cNvPr>
              <p:cNvSpPr/>
              <p:nvPr/>
            </p:nvSpPr>
            <p:spPr bwMode="auto">
              <a:xfrm>
                <a:off x="3849" y="1523"/>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1" name="îsliḓê">
                <a:extLst>
                  <a:ext uri="{FF2B5EF4-FFF2-40B4-BE49-F238E27FC236}">
                    <a16:creationId xmlns:a16="http://schemas.microsoft.com/office/drawing/2014/main" id="{10F400E9-A079-4C45-A16C-BA2E33962CD7}"/>
                  </a:ext>
                </a:extLst>
              </p:cNvPr>
              <p:cNvSpPr/>
              <p:nvPr/>
            </p:nvSpPr>
            <p:spPr bwMode="auto">
              <a:xfrm>
                <a:off x="3849" y="1512"/>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2" name="îṣļîdê">
                <a:extLst>
                  <a:ext uri="{FF2B5EF4-FFF2-40B4-BE49-F238E27FC236}">
                    <a16:creationId xmlns:a16="http://schemas.microsoft.com/office/drawing/2014/main" id="{A422BCBD-A37F-4A77-1255-13F66FD7DAB2}"/>
                  </a:ext>
                </a:extLst>
              </p:cNvPr>
              <p:cNvSpPr/>
              <p:nvPr/>
            </p:nvSpPr>
            <p:spPr bwMode="auto">
              <a:xfrm>
                <a:off x="3849" y="1501"/>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3" name="íṣliďè">
                <a:extLst>
                  <a:ext uri="{FF2B5EF4-FFF2-40B4-BE49-F238E27FC236}">
                    <a16:creationId xmlns:a16="http://schemas.microsoft.com/office/drawing/2014/main" id="{5C440A6A-8908-363C-8D49-9B018618E7C0}"/>
                  </a:ext>
                </a:extLst>
              </p:cNvPr>
              <p:cNvSpPr/>
              <p:nvPr/>
            </p:nvSpPr>
            <p:spPr bwMode="auto">
              <a:xfrm>
                <a:off x="3849" y="1490"/>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4" name="íS1ídè">
                <a:extLst>
                  <a:ext uri="{FF2B5EF4-FFF2-40B4-BE49-F238E27FC236}">
                    <a16:creationId xmlns:a16="http://schemas.microsoft.com/office/drawing/2014/main" id="{7D2A0E4A-DD55-B864-9BD7-E283CD7A3C91}"/>
                  </a:ext>
                </a:extLst>
              </p:cNvPr>
              <p:cNvSpPr/>
              <p:nvPr/>
            </p:nvSpPr>
            <p:spPr bwMode="auto">
              <a:xfrm>
                <a:off x="3849" y="1480"/>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5" name="íṣḷíḑè">
                <a:extLst>
                  <a:ext uri="{FF2B5EF4-FFF2-40B4-BE49-F238E27FC236}">
                    <a16:creationId xmlns:a16="http://schemas.microsoft.com/office/drawing/2014/main" id="{4FE5BC64-E254-C7F2-E0A2-02D7C44E6F10}"/>
                  </a:ext>
                </a:extLst>
              </p:cNvPr>
              <p:cNvSpPr/>
              <p:nvPr/>
            </p:nvSpPr>
            <p:spPr bwMode="auto">
              <a:xfrm>
                <a:off x="3849" y="1470"/>
                <a:ext cx="4" cy="4"/>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6" name="í$ļïďè">
                <a:extLst>
                  <a:ext uri="{FF2B5EF4-FFF2-40B4-BE49-F238E27FC236}">
                    <a16:creationId xmlns:a16="http://schemas.microsoft.com/office/drawing/2014/main" id="{FAAC9564-8072-46FC-FA32-772716EDBBE6}"/>
                  </a:ext>
                </a:extLst>
              </p:cNvPr>
              <p:cNvSpPr/>
              <p:nvPr/>
            </p:nvSpPr>
            <p:spPr bwMode="auto">
              <a:xfrm>
                <a:off x="3849" y="1458"/>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7" name="ïṥļíḍè">
                <a:extLst>
                  <a:ext uri="{FF2B5EF4-FFF2-40B4-BE49-F238E27FC236}">
                    <a16:creationId xmlns:a16="http://schemas.microsoft.com/office/drawing/2014/main" id="{4AF8A7FA-9A06-1229-B4E3-8669B322C6C5}"/>
                  </a:ext>
                </a:extLst>
              </p:cNvPr>
              <p:cNvSpPr/>
              <p:nvPr/>
            </p:nvSpPr>
            <p:spPr bwMode="auto">
              <a:xfrm>
                <a:off x="3849" y="1447"/>
                <a:ext cx="4" cy="7"/>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8" name="iṣ1ídè">
                <a:extLst>
                  <a:ext uri="{FF2B5EF4-FFF2-40B4-BE49-F238E27FC236}">
                    <a16:creationId xmlns:a16="http://schemas.microsoft.com/office/drawing/2014/main" id="{2E9990D1-A078-36A1-9654-3E62AA859459}"/>
                  </a:ext>
                </a:extLst>
              </p:cNvPr>
              <p:cNvSpPr/>
              <p:nvPr/>
            </p:nvSpPr>
            <p:spPr bwMode="auto">
              <a:xfrm>
                <a:off x="3849" y="1437"/>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69" name="íSļiḓé">
                <a:extLst>
                  <a:ext uri="{FF2B5EF4-FFF2-40B4-BE49-F238E27FC236}">
                    <a16:creationId xmlns:a16="http://schemas.microsoft.com/office/drawing/2014/main" id="{E0699DFC-E731-1D10-76CB-6D34DEAA2BC8}"/>
                  </a:ext>
                </a:extLst>
              </p:cNvPr>
              <p:cNvSpPr/>
              <p:nvPr/>
            </p:nvSpPr>
            <p:spPr bwMode="auto">
              <a:xfrm>
                <a:off x="3849" y="1426"/>
                <a:ext cx="4" cy="6"/>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70" name="î$1ïḓe">
                <a:extLst>
                  <a:ext uri="{FF2B5EF4-FFF2-40B4-BE49-F238E27FC236}">
                    <a16:creationId xmlns:a16="http://schemas.microsoft.com/office/drawing/2014/main" id="{67073EBC-AF8C-78AD-305F-E2CA8BD495D6}"/>
                  </a:ext>
                </a:extLst>
              </p:cNvPr>
              <p:cNvSpPr/>
              <p:nvPr/>
            </p:nvSpPr>
            <p:spPr bwMode="auto">
              <a:xfrm>
                <a:off x="3849" y="1416"/>
                <a:ext cx="4" cy="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grpSp>
        <p:sp>
          <p:nvSpPr>
            <p:cNvPr id="9" name="iśḻíḋê">
              <a:extLst>
                <a:ext uri="{FF2B5EF4-FFF2-40B4-BE49-F238E27FC236}">
                  <a16:creationId xmlns:a16="http://schemas.microsoft.com/office/drawing/2014/main" id="{71A3DAF0-F15B-2D68-9B77-2B28FA83992D}"/>
                </a:ext>
              </a:extLst>
            </p:cNvPr>
            <p:cNvSpPr/>
            <p:nvPr/>
          </p:nvSpPr>
          <p:spPr bwMode="auto">
            <a:xfrm>
              <a:off x="10318114" y="2722157"/>
              <a:ext cx="4529"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0" name="íṥḷïḋè">
              <a:extLst>
                <a:ext uri="{FF2B5EF4-FFF2-40B4-BE49-F238E27FC236}">
                  <a16:creationId xmlns:a16="http://schemas.microsoft.com/office/drawing/2014/main" id="{B3D2F495-F557-BA90-6F72-C2045EF9EFF1}"/>
                </a:ext>
              </a:extLst>
            </p:cNvPr>
            <p:cNvSpPr/>
            <p:nvPr/>
          </p:nvSpPr>
          <p:spPr bwMode="auto">
            <a:xfrm>
              <a:off x="10318114" y="2711969"/>
              <a:ext cx="4529"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1" name="ïšļîdè">
              <a:extLst>
                <a:ext uri="{FF2B5EF4-FFF2-40B4-BE49-F238E27FC236}">
                  <a16:creationId xmlns:a16="http://schemas.microsoft.com/office/drawing/2014/main" id="{9982F49D-C5E7-9018-F420-7D3C277BEC68}"/>
                </a:ext>
              </a:extLst>
            </p:cNvPr>
            <p:cNvSpPr/>
            <p:nvPr/>
          </p:nvSpPr>
          <p:spPr bwMode="auto">
            <a:xfrm>
              <a:off x="10318114" y="2698384"/>
              <a:ext cx="4529"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2" name="í$ľíďé">
              <a:extLst>
                <a:ext uri="{FF2B5EF4-FFF2-40B4-BE49-F238E27FC236}">
                  <a16:creationId xmlns:a16="http://schemas.microsoft.com/office/drawing/2014/main" id="{A30702B3-9FA9-7771-717E-DEAF821CEBB1}"/>
                </a:ext>
              </a:extLst>
            </p:cNvPr>
            <p:cNvSpPr/>
            <p:nvPr/>
          </p:nvSpPr>
          <p:spPr bwMode="auto">
            <a:xfrm>
              <a:off x="10318114" y="2687063"/>
              <a:ext cx="4529"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3" name="î$ľïdé">
              <a:extLst>
                <a:ext uri="{FF2B5EF4-FFF2-40B4-BE49-F238E27FC236}">
                  <a16:creationId xmlns:a16="http://schemas.microsoft.com/office/drawing/2014/main" id="{FDF2B63E-C5EB-0657-BA4A-E7BD4DAD5B47}"/>
                </a:ext>
              </a:extLst>
            </p:cNvPr>
            <p:cNvSpPr/>
            <p:nvPr/>
          </p:nvSpPr>
          <p:spPr bwMode="auto">
            <a:xfrm>
              <a:off x="10318114" y="2674611"/>
              <a:ext cx="4529"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4" name="ísḻíḋe">
              <a:extLst>
                <a:ext uri="{FF2B5EF4-FFF2-40B4-BE49-F238E27FC236}">
                  <a16:creationId xmlns:a16="http://schemas.microsoft.com/office/drawing/2014/main" id="{005EE25A-1A58-3C44-C2E4-824E7F39774B}"/>
                </a:ext>
              </a:extLst>
            </p:cNvPr>
            <p:cNvSpPr/>
            <p:nvPr/>
          </p:nvSpPr>
          <p:spPr bwMode="auto">
            <a:xfrm>
              <a:off x="10318114" y="2663290"/>
              <a:ext cx="4529"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5" name="íšliďé">
              <a:extLst>
                <a:ext uri="{FF2B5EF4-FFF2-40B4-BE49-F238E27FC236}">
                  <a16:creationId xmlns:a16="http://schemas.microsoft.com/office/drawing/2014/main" id="{4F94C665-9206-0CD8-7609-4AA1D6E71D09}"/>
                </a:ext>
              </a:extLst>
            </p:cNvPr>
            <p:cNvSpPr/>
            <p:nvPr/>
          </p:nvSpPr>
          <p:spPr bwMode="auto">
            <a:xfrm>
              <a:off x="10318114" y="2650836"/>
              <a:ext cx="4529"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6" name="îṩḷíḋê">
              <a:extLst>
                <a:ext uri="{FF2B5EF4-FFF2-40B4-BE49-F238E27FC236}">
                  <a16:creationId xmlns:a16="http://schemas.microsoft.com/office/drawing/2014/main" id="{8916FB83-4773-F0C2-C611-B754D053B569}"/>
                </a:ext>
              </a:extLst>
            </p:cNvPr>
            <p:cNvSpPr/>
            <p:nvPr/>
          </p:nvSpPr>
          <p:spPr bwMode="auto">
            <a:xfrm>
              <a:off x="10318114" y="2638384"/>
              <a:ext cx="4529"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7" name="ïS1îḍé">
              <a:extLst>
                <a:ext uri="{FF2B5EF4-FFF2-40B4-BE49-F238E27FC236}">
                  <a16:creationId xmlns:a16="http://schemas.microsoft.com/office/drawing/2014/main" id="{11BD362A-C731-39DD-19B4-45E52B94B745}"/>
                </a:ext>
              </a:extLst>
            </p:cNvPr>
            <p:cNvSpPr/>
            <p:nvPr/>
          </p:nvSpPr>
          <p:spPr bwMode="auto">
            <a:xfrm>
              <a:off x="10318114" y="2625929"/>
              <a:ext cx="4529"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8" name="îŝlíḑe">
              <a:extLst>
                <a:ext uri="{FF2B5EF4-FFF2-40B4-BE49-F238E27FC236}">
                  <a16:creationId xmlns:a16="http://schemas.microsoft.com/office/drawing/2014/main" id="{9F146CEF-6A30-1062-7AE1-312B084D2B45}"/>
                </a:ext>
              </a:extLst>
            </p:cNvPr>
            <p:cNvSpPr/>
            <p:nvPr/>
          </p:nvSpPr>
          <p:spPr bwMode="auto">
            <a:xfrm>
              <a:off x="10318114" y="2615741"/>
              <a:ext cx="4529" cy="4529"/>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19" name="íṩľiḑe">
              <a:extLst>
                <a:ext uri="{FF2B5EF4-FFF2-40B4-BE49-F238E27FC236}">
                  <a16:creationId xmlns:a16="http://schemas.microsoft.com/office/drawing/2014/main" id="{D84A33C2-0A39-C987-9960-B2FFBC9D827F}"/>
                </a:ext>
              </a:extLst>
            </p:cNvPr>
            <p:cNvSpPr/>
            <p:nvPr/>
          </p:nvSpPr>
          <p:spPr bwMode="auto">
            <a:xfrm>
              <a:off x="10292077" y="2688195"/>
              <a:ext cx="23773"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0" name="íśļídè">
              <a:extLst>
                <a:ext uri="{FF2B5EF4-FFF2-40B4-BE49-F238E27FC236}">
                  <a16:creationId xmlns:a16="http://schemas.microsoft.com/office/drawing/2014/main" id="{94941079-E406-BDE3-5FAA-CD2BE804F4E3}"/>
                </a:ext>
              </a:extLst>
            </p:cNvPr>
            <p:cNvSpPr/>
            <p:nvPr/>
          </p:nvSpPr>
          <p:spPr bwMode="auto">
            <a:xfrm>
              <a:off x="10292077" y="2800271"/>
              <a:ext cx="23773" cy="21510"/>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1" name="iślïḓè">
              <a:extLst>
                <a:ext uri="{FF2B5EF4-FFF2-40B4-BE49-F238E27FC236}">
                  <a16:creationId xmlns:a16="http://schemas.microsoft.com/office/drawing/2014/main" id="{90F31361-6BD2-750B-B331-6F312DC0BE75}"/>
                </a:ext>
              </a:extLst>
            </p:cNvPr>
            <p:cNvSpPr/>
            <p:nvPr/>
          </p:nvSpPr>
          <p:spPr bwMode="auto">
            <a:xfrm>
              <a:off x="10292077" y="2911218"/>
              <a:ext cx="23773"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2" name="ïṩḻîďe">
              <a:extLst>
                <a:ext uri="{FF2B5EF4-FFF2-40B4-BE49-F238E27FC236}">
                  <a16:creationId xmlns:a16="http://schemas.microsoft.com/office/drawing/2014/main" id="{02026CCB-ABCE-1E0E-8DAC-6968A5F2485B}"/>
                </a:ext>
              </a:extLst>
            </p:cNvPr>
            <p:cNvSpPr/>
            <p:nvPr/>
          </p:nvSpPr>
          <p:spPr bwMode="auto">
            <a:xfrm>
              <a:off x="10292077" y="3023293"/>
              <a:ext cx="23773"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3" name="îṥḷíḓé">
              <a:extLst>
                <a:ext uri="{FF2B5EF4-FFF2-40B4-BE49-F238E27FC236}">
                  <a16:creationId xmlns:a16="http://schemas.microsoft.com/office/drawing/2014/main" id="{C6931E48-B77F-3F42-3D5C-330F6E3BFC7E}"/>
                </a:ext>
              </a:extLst>
            </p:cNvPr>
            <p:cNvSpPr/>
            <p:nvPr/>
          </p:nvSpPr>
          <p:spPr bwMode="auto">
            <a:xfrm>
              <a:off x="10292077" y="3135371"/>
              <a:ext cx="23773"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4" name="ïsliḓè">
              <a:extLst>
                <a:ext uri="{FF2B5EF4-FFF2-40B4-BE49-F238E27FC236}">
                  <a16:creationId xmlns:a16="http://schemas.microsoft.com/office/drawing/2014/main" id="{4D4F054B-573E-FB97-5680-3DA361B80023}"/>
                </a:ext>
              </a:extLst>
            </p:cNvPr>
            <p:cNvSpPr/>
            <p:nvPr/>
          </p:nvSpPr>
          <p:spPr bwMode="auto">
            <a:xfrm>
              <a:off x="10292077" y="3247448"/>
              <a:ext cx="23773"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5" name="iṩḻîḓê">
              <a:extLst>
                <a:ext uri="{FF2B5EF4-FFF2-40B4-BE49-F238E27FC236}">
                  <a16:creationId xmlns:a16="http://schemas.microsoft.com/office/drawing/2014/main" id="{DA0C6EEB-F5F9-9614-CBB5-BA8AABBA0A69}"/>
                </a:ext>
              </a:extLst>
            </p:cNvPr>
            <p:cNvSpPr/>
            <p:nvPr/>
          </p:nvSpPr>
          <p:spPr bwMode="auto">
            <a:xfrm>
              <a:off x="10292077" y="3358391"/>
              <a:ext cx="23773" cy="23773"/>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6" name="iṥḻïḑe">
              <a:extLst>
                <a:ext uri="{FF2B5EF4-FFF2-40B4-BE49-F238E27FC236}">
                  <a16:creationId xmlns:a16="http://schemas.microsoft.com/office/drawing/2014/main" id="{6695D41F-6756-50F9-D5ED-BF668E9798B8}"/>
                </a:ext>
              </a:extLst>
            </p:cNvPr>
            <p:cNvSpPr/>
            <p:nvPr/>
          </p:nvSpPr>
          <p:spPr bwMode="auto">
            <a:xfrm>
              <a:off x="10292077" y="3470469"/>
              <a:ext cx="23773" cy="23773"/>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7" name="iṧḻïḍe">
              <a:extLst>
                <a:ext uri="{FF2B5EF4-FFF2-40B4-BE49-F238E27FC236}">
                  <a16:creationId xmlns:a16="http://schemas.microsoft.com/office/drawing/2014/main" id="{E165D4E3-62FF-19B1-858C-E3FF8F777684}"/>
                </a:ext>
              </a:extLst>
            </p:cNvPr>
            <p:cNvSpPr/>
            <p:nvPr/>
          </p:nvSpPr>
          <p:spPr bwMode="auto">
            <a:xfrm>
              <a:off x="10292077" y="3582545"/>
              <a:ext cx="23773"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 name="iṧļíḑe">
              <a:extLst>
                <a:ext uri="{FF2B5EF4-FFF2-40B4-BE49-F238E27FC236}">
                  <a16:creationId xmlns:a16="http://schemas.microsoft.com/office/drawing/2014/main" id="{E95822DB-D137-0777-DA59-D45013CE2E16}"/>
                </a:ext>
              </a:extLst>
            </p:cNvPr>
            <p:cNvSpPr/>
            <p:nvPr/>
          </p:nvSpPr>
          <p:spPr bwMode="auto">
            <a:xfrm>
              <a:off x="10023772" y="2338380"/>
              <a:ext cx="279626" cy="374721"/>
            </a:xfrm>
            <a:custGeom>
              <a:avLst/>
              <a:gdLst>
                <a:gd name="T0" fmla="*/ 222 w 984"/>
                <a:gd name="T1" fmla="*/ 0 h 1322"/>
                <a:gd name="T2" fmla="*/ 67 w 984"/>
                <a:gd name="T3" fmla="*/ 15 h 1322"/>
                <a:gd name="T4" fmla="*/ 0 w 984"/>
                <a:gd name="T5" fmla="*/ 98 h 1322"/>
                <a:gd name="T6" fmla="*/ 320 w 984"/>
                <a:gd name="T7" fmla="*/ 1322 h 1322"/>
                <a:gd name="T8" fmla="*/ 984 w 984"/>
                <a:gd name="T9" fmla="*/ 911 h 1322"/>
                <a:gd name="T10" fmla="*/ 315 w 984"/>
                <a:gd name="T11" fmla="*/ 125 h 1322"/>
                <a:gd name="T12" fmla="*/ 222 w 984"/>
                <a:gd name="T13" fmla="*/ 0 h 1322"/>
              </a:gdLst>
              <a:ahLst/>
              <a:cxnLst>
                <a:cxn ang="0">
                  <a:pos x="T0" y="T1"/>
                </a:cxn>
                <a:cxn ang="0">
                  <a:pos x="T2" y="T3"/>
                </a:cxn>
                <a:cxn ang="0">
                  <a:pos x="T4" y="T5"/>
                </a:cxn>
                <a:cxn ang="0">
                  <a:pos x="T6" y="T7"/>
                </a:cxn>
                <a:cxn ang="0">
                  <a:pos x="T8" y="T9"/>
                </a:cxn>
                <a:cxn ang="0">
                  <a:pos x="T10" y="T11"/>
                </a:cxn>
                <a:cxn ang="0">
                  <a:pos x="T12" y="T13"/>
                </a:cxn>
              </a:cxnLst>
              <a:rect l="0" t="0" r="r" b="b"/>
              <a:pathLst>
                <a:path w="984" h="1322">
                  <a:moveTo>
                    <a:pt x="222" y="0"/>
                  </a:moveTo>
                  <a:cubicBezTo>
                    <a:pt x="67" y="15"/>
                    <a:pt x="67" y="15"/>
                    <a:pt x="67" y="15"/>
                  </a:cubicBezTo>
                  <a:cubicBezTo>
                    <a:pt x="0" y="98"/>
                    <a:pt x="0" y="98"/>
                    <a:pt x="0" y="98"/>
                  </a:cubicBezTo>
                  <a:cubicBezTo>
                    <a:pt x="320" y="1322"/>
                    <a:pt x="320" y="1322"/>
                    <a:pt x="320" y="1322"/>
                  </a:cubicBezTo>
                  <a:cubicBezTo>
                    <a:pt x="984" y="911"/>
                    <a:pt x="984" y="911"/>
                    <a:pt x="984" y="911"/>
                  </a:cubicBezTo>
                  <a:cubicBezTo>
                    <a:pt x="315" y="125"/>
                    <a:pt x="315" y="125"/>
                    <a:pt x="315" y="125"/>
                  </a:cubicBezTo>
                  <a:cubicBezTo>
                    <a:pt x="315" y="125"/>
                    <a:pt x="297" y="100"/>
                    <a:pt x="222" y="0"/>
                  </a:cubicBezTo>
                  <a:close/>
                </a:path>
              </a:pathLst>
            </a:custGeom>
            <a:solidFill>
              <a:srgbClr val="9BC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9" name="í$ļiḑe">
              <a:extLst>
                <a:ext uri="{FF2B5EF4-FFF2-40B4-BE49-F238E27FC236}">
                  <a16:creationId xmlns:a16="http://schemas.microsoft.com/office/drawing/2014/main" id="{96CF2E8B-708A-C669-7D83-652C9B0EA33C}"/>
                </a:ext>
              </a:extLst>
            </p:cNvPr>
            <p:cNvSpPr/>
            <p:nvPr/>
          </p:nvSpPr>
          <p:spPr bwMode="auto">
            <a:xfrm>
              <a:off x="10302266" y="2338380"/>
              <a:ext cx="279626" cy="374721"/>
            </a:xfrm>
            <a:custGeom>
              <a:avLst/>
              <a:gdLst>
                <a:gd name="T0" fmla="*/ 762 w 984"/>
                <a:gd name="T1" fmla="*/ 0 h 1322"/>
                <a:gd name="T2" fmla="*/ 917 w 984"/>
                <a:gd name="T3" fmla="*/ 15 h 1322"/>
                <a:gd name="T4" fmla="*/ 984 w 984"/>
                <a:gd name="T5" fmla="*/ 98 h 1322"/>
                <a:gd name="T6" fmla="*/ 664 w 984"/>
                <a:gd name="T7" fmla="*/ 1322 h 1322"/>
                <a:gd name="T8" fmla="*/ 0 w 984"/>
                <a:gd name="T9" fmla="*/ 911 h 1322"/>
                <a:gd name="T10" fmla="*/ 669 w 984"/>
                <a:gd name="T11" fmla="*/ 125 h 1322"/>
                <a:gd name="T12" fmla="*/ 762 w 984"/>
                <a:gd name="T13" fmla="*/ 0 h 1322"/>
              </a:gdLst>
              <a:ahLst/>
              <a:cxnLst>
                <a:cxn ang="0">
                  <a:pos x="T0" y="T1"/>
                </a:cxn>
                <a:cxn ang="0">
                  <a:pos x="T2" y="T3"/>
                </a:cxn>
                <a:cxn ang="0">
                  <a:pos x="T4" y="T5"/>
                </a:cxn>
                <a:cxn ang="0">
                  <a:pos x="T6" y="T7"/>
                </a:cxn>
                <a:cxn ang="0">
                  <a:pos x="T8" y="T9"/>
                </a:cxn>
                <a:cxn ang="0">
                  <a:pos x="T10" y="T11"/>
                </a:cxn>
                <a:cxn ang="0">
                  <a:pos x="T12" y="T13"/>
                </a:cxn>
              </a:cxnLst>
              <a:rect l="0" t="0" r="r" b="b"/>
              <a:pathLst>
                <a:path w="984" h="1322">
                  <a:moveTo>
                    <a:pt x="762" y="0"/>
                  </a:moveTo>
                  <a:cubicBezTo>
                    <a:pt x="917" y="15"/>
                    <a:pt x="917" y="15"/>
                    <a:pt x="917" y="15"/>
                  </a:cubicBezTo>
                  <a:cubicBezTo>
                    <a:pt x="984" y="98"/>
                    <a:pt x="984" y="98"/>
                    <a:pt x="984" y="98"/>
                  </a:cubicBezTo>
                  <a:cubicBezTo>
                    <a:pt x="664" y="1322"/>
                    <a:pt x="664" y="1322"/>
                    <a:pt x="664" y="1322"/>
                  </a:cubicBezTo>
                  <a:cubicBezTo>
                    <a:pt x="0" y="911"/>
                    <a:pt x="0" y="911"/>
                    <a:pt x="0" y="911"/>
                  </a:cubicBezTo>
                  <a:cubicBezTo>
                    <a:pt x="669" y="125"/>
                    <a:pt x="669" y="125"/>
                    <a:pt x="669" y="125"/>
                  </a:cubicBezTo>
                  <a:cubicBezTo>
                    <a:pt x="669" y="125"/>
                    <a:pt x="687" y="100"/>
                    <a:pt x="762" y="0"/>
                  </a:cubicBezTo>
                  <a:close/>
                </a:path>
              </a:pathLst>
            </a:custGeom>
            <a:solidFill>
              <a:srgbClr val="9BC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0" name="išļïḑè">
              <a:extLst>
                <a:ext uri="{FF2B5EF4-FFF2-40B4-BE49-F238E27FC236}">
                  <a16:creationId xmlns:a16="http://schemas.microsoft.com/office/drawing/2014/main" id="{9F98C412-65F7-CD37-0F5F-C385D5AF8FEB}"/>
                </a:ext>
              </a:extLst>
            </p:cNvPr>
            <p:cNvSpPr/>
            <p:nvPr/>
          </p:nvSpPr>
          <p:spPr bwMode="auto">
            <a:xfrm>
              <a:off x="10450569" y="2816122"/>
              <a:ext cx="193587" cy="221891"/>
            </a:xfrm>
            <a:custGeom>
              <a:avLst/>
              <a:gdLst>
                <a:gd name="T0" fmla="*/ 682 w 682"/>
                <a:gd name="T1" fmla="*/ 658 h 784"/>
                <a:gd name="T2" fmla="*/ 378 w 682"/>
                <a:gd name="T3" fmla="*/ 777 h 784"/>
                <a:gd name="T4" fmla="*/ 319 w 682"/>
                <a:gd name="T5" fmla="*/ 777 h 784"/>
                <a:gd name="T6" fmla="*/ 0 w 682"/>
                <a:gd name="T7" fmla="*/ 658 h 784"/>
                <a:gd name="T8" fmla="*/ 0 w 682"/>
                <a:gd name="T9" fmla="*/ 0 h 784"/>
                <a:gd name="T10" fmla="*/ 682 w 682"/>
                <a:gd name="T11" fmla="*/ 0 h 784"/>
                <a:gd name="T12" fmla="*/ 682 w 682"/>
                <a:gd name="T13" fmla="*/ 658 h 784"/>
              </a:gdLst>
              <a:ahLst/>
              <a:cxnLst>
                <a:cxn ang="0">
                  <a:pos x="T0" y="T1"/>
                </a:cxn>
                <a:cxn ang="0">
                  <a:pos x="T2" y="T3"/>
                </a:cxn>
                <a:cxn ang="0">
                  <a:pos x="T4" y="T5"/>
                </a:cxn>
                <a:cxn ang="0">
                  <a:pos x="T6" y="T7"/>
                </a:cxn>
                <a:cxn ang="0">
                  <a:pos x="T8" y="T9"/>
                </a:cxn>
                <a:cxn ang="0">
                  <a:pos x="T10" y="T11"/>
                </a:cxn>
                <a:cxn ang="0">
                  <a:pos x="T12" y="T13"/>
                </a:cxn>
              </a:cxnLst>
              <a:rect l="0" t="0" r="r" b="b"/>
              <a:pathLst>
                <a:path w="682" h="784">
                  <a:moveTo>
                    <a:pt x="682" y="658"/>
                  </a:moveTo>
                  <a:cubicBezTo>
                    <a:pt x="378" y="777"/>
                    <a:pt x="378" y="777"/>
                    <a:pt x="378" y="777"/>
                  </a:cubicBezTo>
                  <a:cubicBezTo>
                    <a:pt x="359" y="784"/>
                    <a:pt x="338" y="784"/>
                    <a:pt x="319" y="777"/>
                  </a:cubicBezTo>
                  <a:cubicBezTo>
                    <a:pt x="0" y="658"/>
                    <a:pt x="0" y="658"/>
                    <a:pt x="0" y="658"/>
                  </a:cubicBezTo>
                  <a:cubicBezTo>
                    <a:pt x="0" y="0"/>
                    <a:pt x="0" y="0"/>
                    <a:pt x="0" y="0"/>
                  </a:cubicBezTo>
                  <a:cubicBezTo>
                    <a:pt x="682" y="0"/>
                    <a:pt x="682" y="0"/>
                    <a:pt x="682" y="0"/>
                  </a:cubicBezTo>
                  <a:lnTo>
                    <a:pt x="682" y="658"/>
                  </a:lnTo>
                  <a:close/>
                </a:path>
              </a:pathLst>
            </a:custGeom>
            <a:solidFill>
              <a:srgbClr val="A8CC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1" name="îṡļïḍè">
              <a:extLst>
                <a:ext uri="{FF2B5EF4-FFF2-40B4-BE49-F238E27FC236}">
                  <a16:creationId xmlns:a16="http://schemas.microsoft.com/office/drawing/2014/main" id="{8DA81ED8-6EC5-8039-B0DF-067424D4694B}"/>
                </a:ext>
              </a:extLst>
            </p:cNvPr>
            <p:cNvSpPr/>
            <p:nvPr/>
          </p:nvSpPr>
          <p:spPr bwMode="auto">
            <a:xfrm>
              <a:off x="10630571" y="2990464"/>
              <a:ext cx="2264" cy="3396"/>
            </a:xfrm>
            <a:custGeom>
              <a:avLst/>
              <a:gdLst>
                <a:gd name="T0" fmla="*/ 0 w 2"/>
                <a:gd name="T1" fmla="*/ 3 h 3"/>
                <a:gd name="T2" fmla="*/ 0 w 2"/>
                <a:gd name="T3" fmla="*/ 2 h 3"/>
                <a:gd name="T4" fmla="*/ 1 w 2"/>
                <a:gd name="T5" fmla="*/ 2 h 3"/>
                <a:gd name="T6" fmla="*/ 1 w 2"/>
                <a:gd name="T7" fmla="*/ 0 h 3"/>
                <a:gd name="T8" fmla="*/ 2 w 2"/>
                <a:gd name="T9" fmla="*/ 0 h 3"/>
                <a:gd name="T10" fmla="*/ 2 w 2"/>
                <a:gd name="T11" fmla="*/ 2 h 3"/>
                <a:gd name="T12" fmla="*/ 0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3"/>
                  </a:moveTo>
                  <a:lnTo>
                    <a:pt x="0" y="2"/>
                  </a:lnTo>
                  <a:lnTo>
                    <a:pt x="1" y="2"/>
                  </a:lnTo>
                  <a:lnTo>
                    <a:pt x="1" y="0"/>
                  </a:lnTo>
                  <a:lnTo>
                    <a:pt x="2" y="0"/>
                  </a:lnTo>
                  <a:lnTo>
                    <a:pt x="2" y="2"/>
                  </a:lnTo>
                  <a:lnTo>
                    <a:pt x="0" y="3"/>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2" name="iŝḻîde">
              <a:extLst>
                <a:ext uri="{FF2B5EF4-FFF2-40B4-BE49-F238E27FC236}">
                  <a16:creationId xmlns:a16="http://schemas.microsoft.com/office/drawing/2014/main" id="{E279DF3E-7AA6-FE91-D115-FDB9D1A5CAF7}"/>
                </a:ext>
              </a:extLst>
            </p:cNvPr>
            <p:cNvSpPr/>
            <p:nvPr/>
          </p:nvSpPr>
          <p:spPr bwMode="auto">
            <a:xfrm>
              <a:off x="10467550" y="2993860"/>
              <a:ext cx="160756" cy="30566"/>
            </a:xfrm>
            <a:custGeom>
              <a:avLst/>
              <a:gdLst>
                <a:gd name="T0" fmla="*/ 278 w 567"/>
                <a:gd name="T1" fmla="*/ 101 h 106"/>
                <a:gd name="T2" fmla="*/ 291 w 567"/>
                <a:gd name="T3" fmla="*/ 106 h 106"/>
                <a:gd name="T4" fmla="*/ 300 w 567"/>
                <a:gd name="T5" fmla="*/ 101 h 106"/>
                <a:gd name="T6" fmla="*/ 300 w 567"/>
                <a:gd name="T7" fmla="*/ 106 h 106"/>
                <a:gd name="T8" fmla="*/ 255 w 567"/>
                <a:gd name="T9" fmla="*/ 99 h 106"/>
                <a:gd name="T10" fmla="*/ 269 w 567"/>
                <a:gd name="T11" fmla="*/ 99 h 106"/>
                <a:gd name="T12" fmla="*/ 321 w 567"/>
                <a:gd name="T13" fmla="*/ 95 h 106"/>
                <a:gd name="T14" fmla="*/ 323 w 567"/>
                <a:gd name="T15" fmla="*/ 99 h 106"/>
                <a:gd name="T16" fmla="*/ 235 w 567"/>
                <a:gd name="T17" fmla="*/ 86 h 106"/>
                <a:gd name="T18" fmla="*/ 344 w 567"/>
                <a:gd name="T19" fmla="*/ 91 h 106"/>
                <a:gd name="T20" fmla="*/ 356 w 567"/>
                <a:gd name="T21" fmla="*/ 86 h 106"/>
                <a:gd name="T22" fmla="*/ 213 w 567"/>
                <a:gd name="T23" fmla="*/ 83 h 106"/>
                <a:gd name="T24" fmla="*/ 225 w 567"/>
                <a:gd name="T25" fmla="*/ 87 h 106"/>
                <a:gd name="T26" fmla="*/ 376 w 567"/>
                <a:gd name="T27" fmla="*/ 74 h 106"/>
                <a:gd name="T28" fmla="*/ 204 w 567"/>
                <a:gd name="T29" fmla="*/ 80 h 106"/>
                <a:gd name="T30" fmla="*/ 206 w 567"/>
                <a:gd name="T31" fmla="*/ 75 h 106"/>
                <a:gd name="T32" fmla="*/ 384 w 567"/>
                <a:gd name="T33" fmla="*/ 70 h 106"/>
                <a:gd name="T34" fmla="*/ 386 w 567"/>
                <a:gd name="T35" fmla="*/ 75 h 106"/>
                <a:gd name="T36" fmla="*/ 172 w 567"/>
                <a:gd name="T37" fmla="*/ 63 h 106"/>
                <a:gd name="T38" fmla="*/ 407 w 567"/>
                <a:gd name="T39" fmla="*/ 66 h 106"/>
                <a:gd name="T40" fmla="*/ 420 w 567"/>
                <a:gd name="T41" fmla="*/ 61 h 106"/>
                <a:gd name="T42" fmla="*/ 149 w 567"/>
                <a:gd name="T43" fmla="*/ 59 h 106"/>
                <a:gd name="T44" fmla="*/ 162 w 567"/>
                <a:gd name="T45" fmla="*/ 64 h 106"/>
                <a:gd name="T46" fmla="*/ 439 w 567"/>
                <a:gd name="T47" fmla="*/ 49 h 106"/>
                <a:gd name="T48" fmla="*/ 141 w 567"/>
                <a:gd name="T49" fmla="*/ 56 h 106"/>
                <a:gd name="T50" fmla="*/ 142 w 567"/>
                <a:gd name="T51" fmla="*/ 52 h 106"/>
                <a:gd name="T52" fmla="*/ 447 w 567"/>
                <a:gd name="T53" fmla="*/ 46 h 106"/>
                <a:gd name="T54" fmla="*/ 449 w 567"/>
                <a:gd name="T55" fmla="*/ 50 h 106"/>
                <a:gd name="T56" fmla="*/ 108 w 567"/>
                <a:gd name="T57" fmla="*/ 39 h 106"/>
                <a:gd name="T58" fmla="*/ 470 w 567"/>
                <a:gd name="T59" fmla="*/ 42 h 106"/>
                <a:gd name="T60" fmla="*/ 483 w 567"/>
                <a:gd name="T61" fmla="*/ 37 h 106"/>
                <a:gd name="T62" fmla="*/ 85 w 567"/>
                <a:gd name="T63" fmla="*/ 35 h 106"/>
                <a:gd name="T64" fmla="*/ 98 w 567"/>
                <a:gd name="T65" fmla="*/ 40 h 106"/>
                <a:gd name="T66" fmla="*/ 502 w 567"/>
                <a:gd name="T67" fmla="*/ 24 h 106"/>
                <a:gd name="T68" fmla="*/ 77 w 567"/>
                <a:gd name="T69" fmla="*/ 32 h 106"/>
                <a:gd name="T70" fmla="*/ 78 w 567"/>
                <a:gd name="T71" fmla="*/ 28 h 106"/>
                <a:gd name="T72" fmla="*/ 511 w 567"/>
                <a:gd name="T73" fmla="*/ 21 h 106"/>
                <a:gd name="T74" fmla="*/ 512 w 567"/>
                <a:gd name="T75" fmla="*/ 25 h 106"/>
                <a:gd name="T76" fmla="*/ 44 w 567"/>
                <a:gd name="T77" fmla="*/ 15 h 106"/>
                <a:gd name="T78" fmla="*/ 534 w 567"/>
                <a:gd name="T79" fmla="*/ 17 h 106"/>
                <a:gd name="T80" fmla="*/ 546 w 567"/>
                <a:gd name="T81" fmla="*/ 12 h 106"/>
                <a:gd name="T82" fmla="*/ 22 w 567"/>
                <a:gd name="T83" fmla="*/ 12 h 106"/>
                <a:gd name="T84" fmla="*/ 34 w 567"/>
                <a:gd name="T85" fmla="*/ 16 h 106"/>
                <a:gd name="T86" fmla="*/ 566 w 567"/>
                <a:gd name="T87" fmla="*/ 0 h 106"/>
                <a:gd name="T88" fmla="*/ 13 w 567"/>
                <a:gd name="T89" fmla="*/ 9 h 106"/>
                <a:gd name="T90" fmla="*/ 15 w 567"/>
                <a:gd name="T91"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7" h="106">
                  <a:moveTo>
                    <a:pt x="290" y="106"/>
                  </a:moveTo>
                  <a:cubicBezTo>
                    <a:pt x="286" y="106"/>
                    <a:pt x="281" y="106"/>
                    <a:pt x="277" y="105"/>
                  </a:cubicBezTo>
                  <a:cubicBezTo>
                    <a:pt x="278" y="101"/>
                    <a:pt x="278" y="101"/>
                    <a:pt x="278" y="101"/>
                  </a:cubicBezTo>
                  <a:cubicBezTo>
                    <a:pt x="282" y="102"/>
                    <a:pt x="286" y="102"/>
                    <a:pt x="290" y="102"/>
                  </a:cubicBezTo>
                  <a:cubicBezTo>
                    <a:pt x="291" y="102"/>
                    <a:pt x="291" y="102"/>
                    <a:pt x="291" y="102"/>
                  </a:cubicBezTo>
                  <a:cubicBezTo>
                    <a:pt x="291" y="106"/>
                    <a:pt x="291" y="106"/>
                    <a:pt x="291" y="106"/>
                  </a:cubicBezTo>
                  <a:lnTo>
                    <a:pt x="290" y="106"/>
                  </a:lnTo>
                  <a:close/>
                  <a:moveTo>
                    <a:pt x="300" y="106"/>
                  </a:moveTo>
                  <a:cubicBezTo>
                    <a:pt x="300" y="101"/>
                    <a:pt x="300" y="101"/>
                    <a:pt x="300" y="101"/>
                  </a:cubicBezTo>
                  <a:cubicBezTo>
                    <a:pt x="304" y="101"/>
                    <a:pt x="308" y="100"/>
                    <a:pt x="312" y="98"/>
                  </a:cubicBezTo>
                  <a:cubicBezTo>
                    <a:pt x="314" y="102"/>
                    <a:pt x="314" y="102"/>
                    <a:pt x="314" y="102"/>
                  </a:cubicBezTo>
                  <a:cubicBezTo>
                    <a:pt x="310" y="104"/>
                    <a:pt x="305" y="105"/>
                    <a:pt x="300" y="106"/>
                  </a:cubicBezTo>
                  <a:close/>
                  <a:moveTo>
                    <a:pt x="268" y="103"/>
                  </a:moveTo>
                  <a:cubicBezTo>
                    <a:pt x="267" y="103"/>
                    <a:pt x="265" y="102"/>
                    <a:pt x="264" y="102"/>
                  </a:cubicBezTo>
                  <a:cubicBezTo>
                    <a:pt x="255" y="99"/>
                    <a:pt x="255" y="99"/>
                    <a:pt x="255" y="99"/>
                  </a:cubicBezTo>
                  <a:cubicBezTo>
                    <a:pt x="257" y="94"/>
                    <a:pt x="257" y="94"/>
                    <a:pt x="257" y="94"/>
                  </a:cubicBezTo>
                  <a:cubicBezTo>
                    <a:pt x="265" y="97"/>
                    <a:pt x="265" y="97"/>
                    <a:pt x="265" y="97"/>
                  </a:cubicBezTo>
                  <a:cubicBezTo>
                    <a:pt x="267" y="98"/>
                    <a:pt x="268" y="98"/>
                    <a:pt x="269" y="99"/>
                  </a:cubicBezTo>
                  <a:lnTo>
                    <a:pt x="268" y="103"/>
                  </a:lnTo>
                  <a:close/>
                  <a:moveTo>
                    <a:pt x="323" y="99"/>
                  </a:moveTo>
                  <a:cubicBezTo>
                    <a:pt x="321" y="95"/>
                    <a:pt x="321" y="95"/>
                    <a:pt x="321" y="95"/>
                  </a:cubicBezTo>
                  <a:cubicBezTo>
                    <a:pt x="334" y="90"/>
                    <a:pt x="334" y="90"/>
                    <a:pt x="334" y="90"/>
                  </a:cubicBezTo>
                  <a:cubicBezTo>
                    <a:pt x="335" y="94"/>
                    <a:pt x="335" y="94"/>
                    <a:pt x="335" y="94"/>
                  </a:cubicBezTo>
                  <a:lnTo>
                    <a:pt x="323" y="99"/>
                  </a:lnTo>
                  <a:close/>
                  <a:moveTo>
                    <a:pt x="247" y="95"/>
                  </a:moveTo>
                  <a:cubicBezTo>
                    <a:pt x="234" y="91"/>
                    <a:pt x="234" y="91"/>
                    <a:pt x="234" y="91"/>
                  </a:cubicBezTo>
                  <a:cubicBezTo>
                    <a:pt x="235" y="86"/>
                    <a:pt x="235" y="86"/>
                    <a:pt x="235" y="86"/>
                  </a:cubicBezTo>
                  <a:cubicBezTo>
                    <a:pt x="248" y="91"/>
                    <a:pt x="248" y="91"/>
                    <a:pt x="248" y="91"/>
                  </a:cubicBezTo>
                  <a:lnTo>
                    <a:pt x="247" y="95"/>
                  </a:lnTo>
                  <a:close/>
                  <a:moveTo>
                    <a:pt x="344" y="91"/>
                  </a:moveTo>
                  <a:cubicBezTo>
                    <a:pt x="342" y="87"/>
                    <a:pt x="342" y="87"/>
                    <a:pt x="342" y="87"/>
                  </a:cubicBezTo>
                  <a:cubicBezTo>
                    <a:pt x="355" y="82"/>
                    <a:pt x="355" y="82"/>
                    <a:pt x="355" y="82"/>
                  </a:cubicBezTo>
                  <a:cubicBezTo>
                    <a:pt x="356" y="86"/>
                    <a:pt x="356" y="86"/>
                    <a:pt x="356" y="86"/>
                  </a:cubicBezTo>
                  <a:lnTo>
                    <a:pt x="344" y="91"/>
                  </a:lnTo>
                  <a:close/>
                  <a:moveTo>
                    <a:pt x="225" y="87"/>
                  </a:moveTo>
                  <a:cubicBezTo>
                    <a:pt x="213" y="83"/>
                    <a:pt x="213" y="83"/>
                    <a:pt x="213" y="83"/>
                  </a:cubicBezTo>
                  <a:cubicBezTo>
                    <a:pt x="214" y="78"/>
                    <a:pt x="214" y="78"/>
                    <a:pt x="214" y="78"/>
                  </a:cubicBezTo>
                  <a:cubicBezTo>
                    <a:pt x="227" y="83"/>
                    <a:pt x="227" y="83"/>
                    <a:pt x="227" y="83"/>
                  </a:cubicBezTo>
                  <a:lnTo>
                    <a:pt x="225" y="87"/>
                  </a:lnTo>
                  <a:close/>
                  <a:moveTo>
                    <a:pt x="365" y="83"/>
                  </a:moveTo>
                  <a:cubicBezTo>
                    <a:pt x="363" y="79"/>
                    <a:pt x="363" y="79"/>
                    <a:pt x="363" y="79"/>
                  </a:cubicBezTo>
                  <a:cubicBezTo>
                    <a:pt x="376" y="74"/>
                    <a:pt x="376" y="74"/>
                    <a:pt x="376" y="74"/>
                  </a:cubicBezTo>
                  <a:cubicBezTo>
                    <a:pt x="377" y="78"/>
                    <a:pt x="377" y="78"/>
                    <a:pt x="377" y="78"/>
                  </a:cubicBezTo>
                  <a:lnTo>
                    <a:pt x="365" y="83"/>
                  </a:lnTo>
                  <a:close/>
                  <a:moveTo>
                    <a:pt x="204" y="80"/>
                  </a:moveTo>
                  <a:cubicBezTo>
                    <a:pt x="191" y="75"/>
                    <a:pt x="191" y="75"/>
                    <a:pt x="191" y="75"/>
                  </a:cubicBezTo>
                  <a:cubicBezTo>
                    <a:pt x="193" y="71"/>
                    <a:pt x="193" y="71"/>
                    <a:pt x="193" y="71"/>
                  </a:cubicBezTo>
                  <a:cubicBezTo>
                    <a:pt x="206" y="75"/>
                    <a:pt x="206" y="75"/>
                    <a:pt x="206" y="75"/>
                  </a:cubicBezTo>
                  <a:lnTo>
                    <a:pt x="204" y="80"/>
                  </a:lnTo>
                  <a:close/>
                  <a:moveTo>
                    <a:pt x="386" y="75"/>
                  </a:moveTo>
                  <a:cubicBezTo>
                    <a:pt x="384" y="70"/>
                    <a:pt x="384" y="70"/>
                    <a:pt x="384" y="70"/>
                  </a:cubicBezTo>
                  <a:cubicBezTo>
                    <a:pt x="397" y="65"/>
                    <a:pt x="397" y="65"/>
                    <a:pt x="397" y="65"/>
                  </a:cubicBezTo>
                  <a:cubicBezTo>
                    <a:pt x="398" y="70"/>
                    <a:pt x="398" y="70"/>
                    <a:pt x="398" y="70"/>
                  </a:cubicBezTo>
                  <a:lnTo>
                    <a:pt x="386" y="75"/>
                  </a:lnTo>
                  <a:close/>
                  <a:moveTo>
                    <a:pt x="183" y="72"/>
                  </a:moveTo>
                  <a:cubicBezTo>
                    <a:pt x="170" y="67"/>
                    <a:pt x="170" y="67"/>
                    <a:pt x="170" y="67"/>
                  </a:cubicBezTo>
                  <a:cubicBezTo>
                    <a:pt x="172" y="63"/>
                    <a:pt x="172" y="63"/>
                    <a:pt x="172" y="63"/>
                  </a:cubicBezTo>
                  <a:cubicBezTo>
                    <a:pt x="185" y="67"/>
                    <a:pt x="185" y="67"/>
                    <a:pt x="185" y="67"/>
                  </a:cubicBezTo>
                  <a:lnTo>
                    <a:pt x="183" y="72"/>
                  </a:lnTo>
                  <a:close/>
                  <a:moveTo>
                    <a:pt x="407" y="66"/>
                  </a:moveTo>
                  <a:cubicBezTo>
                    <a:pt x="405" y="62"/>
                    <a:pt x="405" y="62"/>
                    <a:pt x="405" y="62"/>
                  </a:cubicBezTo>
                  <a:cubicBezTo>
                    <a:pt x="418" y="57"/>
                    <a:pt x="418" y="57"/>
                    <a:pt x="418" y="57"/>
                  </a:cubicBezTo>
                  <a:cubicBezTo>
                    <a:pt x="420" y="61"/>
                    <a:pt x="420" y="61"/>
                    <a:pt x="420" y="61"/>
                  </a:cubicBezTo>
                  <a:lnTo>
                    <a:pt x="407" y="66"/>
                  </a:lnTo>
                  <a:close/>
                  <a:moveTo>
                    <a:pt x="162" y="64"/>
                  </a:moveTo>
                  <a:cubicBezTo>
                    <a:pt x="149" y="59"/>
                    <a:pt x="149" y="59"/>
                    <a:pt x="149" y="59"/>
                  </a:cubicBezTo>
                  <a:cubicBezTo>
                    <a:pt x="151" y="55"/>
                    <a:pt x="151" y="55"/>
                    <a:pt x="151" y="55"/>
                  </a:cubicBezTo>
                  <a:cubicBezTo>
                    <a:pt x="163" y="60"/>
                    <a:pt x="163" y="60"/>
                    <a:pt x="163" y="60"/>
                  </a:cubicBezTo>
                  <a:lnTo>
                    <a:pt x="162" y="64"/>
                  </a:lnTo>
                  <a:close/>
                  <a:moveTo>
                    <a:pt x="428" y="58"/>
                  </a:moveTo>
                  <a:cubicBezTo>
                    <a:pt x="426" y="54"/>
                    <a:pt x="426" y="54"/>
                    <a:pt x="426" y="54"/>
                  </a:cubicBezTo>
                  <a:cubicBezTo>
                    <a:pt x="439" y="49"/>
                    <a:pt x="439" y="49"/>
                    <a:pt x="439" y="49"/>
                  </a:cubicBezTo>
                  <a:cubicBezTo>
                    <a:pt x="441" y="53"/>
                    <a:pt x="441" y="53"/>
                    <a:pt x="441" y="53"/>
                  </a:cubicBezTo>
                  <a:lnTo>
                    <a:pt x="428" y="58"/>
                  </a:lnTo>
                  <a:close/>
                  <a:moveTo>
                    <a:pt x="141" y="56"/>
                  </a:moveTo>
                  <a:cubicBezTo>
                    <a:pt x="128" y="51"/>
                    <a:pt x="128" y="51"/>
                    <a:pt x="128" y="51"/>
                  </a:cubicBezTo>
                  <a:cubicBezTo>
                    <a:pt x="129" y="47"/>
                    <a:pt x="129" y="47"/>
                    <a:pt x="129" y="47"/>
                  </a:cubicBezTo>
                  <a:cubicBezTo>
                    <a:pt x="142" y="52"/>
                    <a:pt x="142" y="52"/>
                    <a:pt x="142" y="52"/>
                  </a:cubicBezTo>
                  <a:lnTo>
                    <a:pt x="141" y="56"/>
                  </a:lnTo>
                  <a:close/>
                  <a:moveTo>
                    <a:pt x="449" y="50"/>
                  </a:moveTo>
                  <a:cubicBezTo>
                    <a:pt x="447" y="46"/>
                    <a:pt x="447" y="46"/>
                    <a:pt x="447" y="46"/>
                  </a:cubicBezTo>
                  <a:cubicBezTo>
                    <a:pt x="460" y="41"/>
                    <a:pt x="460" y="41"/>
                    <a:pt x="460" y="41"/>
                  </a:cubicBezTo>
                  <a:cubicBezTo>
                    <a:pt x="462" y="45"/>
                    <a:pt x="462" y="45"/>
                    <a:pt x="462" y="45"/>
                  </a:cubicBezTo>
                  <a:lnTo>
                    <a:pt x="449" y="50"/>
                  </a:lnTo>
                  <a:close/>
                  <a:moveTo>
                    <a:pt x="119" y="48"/>
                  </a:moveTo>
                  <a:cubicBezTo>
                    <a:pt x="107" y="43"/>
                    <a:pt x="107" y="43"/>
                    <a:pt x="107" y="43"/>
                  </a:cubicBezTo>
                  <a:cubicBezTo>
                    <a:pt x="108" y="39"/>
                    <a:pt x="108" y="39"/>
                    <a:pt x="108" y="39"/>
                  </a:cubicBezTo>
                  <a:cubicBezTo>
                    <a:pt x="121" y="44"/>
                    <a:pt x="121" y="44"/>
                    <a:pt x="121" y="44"/>
                  </a:cubicBezTo>
                  <a:lnTo>
                    <a:pt x="119" y="48"/>
                  </a:lnTo>
                  <a:close/>
                  <a:moveTo>
                    <a:pt x="470" y="42"/>
                  </a:moveTo>
                  <a:cubicBezTo>
                    <a:pt x="469" y="37"/>
                    <a:pt x="469" y="37"/>
                    <a:pt x="469" y="37"/>
                  </a:cubicBezTo>
                  <a:cubicBezTo>
                    <a:pt x="481" y="33"/>
                    <a:pt x="481" y="33"/>
                    <a:pt x="481" y="33"/>
                  </a:cubicBezTo>
                  <a:cubicBezTo>
                    <a:pt x="483" y="37"/>
                    <a:pt x="483" y="37"/>
                    <a:pt x="483" y="37"/>
                  </a:cubicBezTo>
                  <a:lnTo>
                    <a:pt x="470" y="42"/>
                  </a:lnTo>
                  <a:close/>
                  <a:moveTo>
                    <a:pt x="98" y="40"/>
                  </a:moveTo>
                  <a:cubicBezTo>
                    <a:pt x="85" y="35"/>
                    <a:pt x="85" y="35"/>
                    <a:pt x="85" y="35"/>
                  </a:cubicBezTo>
                  <a:cubicBezTo>
                    <a:pt x="87" y="31"/>
                    <a:pt x="87" y="31"/>
                    <a:pt x="87" y="31"/>
                  </a:cubicBezTo>
                  <a:cubicBezTo>
                    <a:pt x="100" y="36"/>
                    <a:pt x="100" y="36"/>
                    <a:pt x="100" y="36"/>
                  </a:cubicBezTo>
                  <a:lnTo>
                    <a:pt x="98" y="40"/>
                  </a:lnTo>
                  <a:close/>
                  <a:moveTo>
                    <a:pt x="491" y="34"/>
                  </a:moveTo>
                  <a:cubicBezTo>
                    <a:pt x="490" y="29"/>
                    <a:pt x="490" y="29"/>
                    <a:pt x="490" y="29"/>
                  </a:cubicBezTo>
                  <a:cubicBezTo>
                    <a:pt x="502" y="24"/>
                    <a:pt x="502" y="24"/>
                    <a:pt x="502" y="24"/>
                  </a:cubicBezTo>
                  <a:cubicBezTo>
                    <a:pt x="504" y="29"/>
                    <a:pt x="504" y="29"/>
                    <a:pt x="504" y="29"/>
                  </a:cubicBezTo>
                  <a:lnTo>
                    <a:pt x="491" y="34"/>
                  </a:lnTo>
                  <a:close/>
                  <a:moveTo>
                    <a:pt x="77" y="32"/>
                  </a:moveTo>
                  <a:cubicBezTo>
                    <a:pt x="64" y="27"/>
                    <a:pt x="64" y="27"/>
                    <a:pt x="64" y="27"/>
                  </a:cubicBezTo>
                  <a:cubicBezTo>
                    <a:pt x="66" y="23"/>
                    <a:pt x="66" y="23"/>
                    <a:pt x="66" y="23"/>
                  </a:cubicBezTo>
                  <a:cubicBezTo>
                    <a:pt x="78" y="28"/>
                    <a:pt x="78" y="28"/>
                    <a:pt x="78" y="28"/>
                  </a:cubicBezTo>
                  <a:lnTo>
                    <a:pt x="77" y="32"/>
                  </a:lnTo>
                  <a:close/>
                  <a:moveTo>
                    <a:pt x="512" y="25"/>
                  </a:moveTo>
                  <a:cubicBezTo>
                    <a:pt x="511" y="21"/>
                    <a:pt x="511" y="21"/>
                    <a:pt x="511" y="21"/>
                  </a:cubicBezTo>
                  <a:cubicBezTo>
                    <a:pt x="523" y="16"/>
                    <a:pt x="523" y="16"/>
                    <a:pt x="523" y="16"/>
                  </a:cubicBezTo>
                  <a:cubicBezTo>
                    <a:pt x="525" y="20"/>
                    <a:pt x="525" y="20"/>
                    <a:pt x="525" y="20"/>
                  </a:cubicBezTo>
                  <a:lnTo>
                    <a:pt x="512" y="25"/>
                  </a:lnTo>
                  <a:close/>
                  <a:moveTo>
                    <a:pt x="56" y="24"/>
                  </a:moveTo>
                  <a:cubicBezTo>
                    <a:pt x="43" y="20"/>
                    <a:pt x="43" y="20"/>
                    <a:pt x="43" y="20"/>
                  </a:cubicBezTo>
                  <a:cubicBezTo>
                    <a:pt x="44" y="15"/>
                    <a:pt x="44" y="15"/>
                    <a:pt x="44" y="15"/>
                  </a:cubicBezTo>
                  <a:cubicBezTo>
                    <a:pt x="57" y="20"/>
                    <a:pt x="57" y="20"/>
                    <a:pt x="57" y="20"/>
                  </a:cubicBezTo>
                  <a:lnTo>
                    <a:pt x="56" y="24"/>
                  </a:lnTo>
                  <a:close/>
                  <a:moveTo>
                    <a:pt x="534" y="17"/>
                  </a:moveTo>
                  <a:cubicBezTo>
                    <a:pt x="532" y="13"/>
                    <a:pt x="532" y="13"/>
                    <a:pt x="532" y="13"/>
                  </a:cubicBezTo>
                  <a:cubicBezTo>
                    <a:pt x="545" y="8"/>
                    <a:pt x="545" y="8"/>
                    <a:pt x="545" y="8"/>
                  </a:cubicBezTo>
                  <a:cubicBezTo>
                    <a:pt x="546" y="12"/>
                    <a:pt x="546" y="12"/>
                    <a:pt x="546" y="12"/>
                  </a:cubicBezTo>
                  <a:lnTo>
                    <a:pt x="534" y="17"/>
                  </a:lnTo>
                  <a:close/>
                  <a:moveTo>
                    <a:pt x="34" y="16"/>
                  </a:moveTo>
                  <a:cubicBezTo>
                    <a:pt x="22" y="12"/>
                    <a:pt x="22" y="12"/>
                    <a:pt x="22" y="12"/>
                  </a:cubicBezTo>
                  <a:cubicBezTo>
                    <a:pt x="23" y="7"/>
                    <a:pt x="23" y="7"/>
                    <a:pt x="23" y="7"/>
                  </a:cubicBezTo>
                  <a:cubicBezTo>
                    <a:pt x="36" y="12"/>
                    <a:pt x="36" y="12"/>
                    <a:pt x="36" y="12"/>
                  </a:cubicBezTo>
                  <a:lnTo>
                    <a:pt x="34" y="16"/>
                  </a:lnTo>
                  <a:close/>
                  <a:moveTo>
                    <a:pt x="555" y="9"/>
                  </a:moveTo>
                  <a:cubicBezTo>
                    <a:pt x="553" y="5"/>
                    <a:pt x="553" y="5"/>
                    <a:pt x="553" y="5"/>
                  </a:cubicBezTo>
                  <a:cubicBezTo>
                    <a:pt x="566" y="0"/>
                    <a:pt x="566" y="0"/>
                    <a:pt x="566" y="0"/>
                  </a:cubicBezTo>
                  <a:cubicBezTo>
                    <a:pt x="567" y="4"/>
                    <a:pt x="567" y="4"/>
                    <a:pt x="567" y="4"/>
                  </a:cubicBezTo>
                  <a:lnTo>
                    <a:pt x="555" y="9"/>
                  </a:lnTo>
                  <a:close/>
                  <a:moveTo>
                    <a:pt x="13" y="9"/>
                  </a:moveTo>
                  <a:cubicBezTo>
                    <a:pt x="0" y="4"/>
                    <a:pt x="0" y="4"/>
                    <a:pt x="0" y="4"/>
                  </a:cubicBezTo>
                  <a:cubicBezTo>
                    <a:pt x="2" y="0"/>
                    <a:pt x="2" y="0"/>
                    <a:pt x="2" y="0"/>
                  </a:cubicBezTo>
                  <a:cubicBezTo>
                    <a:pt x="15" y="4"/>
                    <a:pt x="15" y="4"/>
                    <a:pt x="15" y="4"/>
                  </a:cubicBezTo>
                  <a:lnTo>
                    <a:pt x="13" y="9"/>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3" name="îşļidê">
              <a:extLst>
                <a:ext uri="{FF2B5EF4-FFF2-40B4-BE49-F238E27FC236}">
                  <a16:creationId xmlns:a16="http://schemas.microsoft.com/office/drawing/2014/main" id="{B9601D7A-10FD-06C6-8DA5-B36D9442B8B8}"/>
                </a:ext>
              </a:extLst>
            </p:cNvPr>
            <p:cNvSpPr/>
            <p:nvPr/>
          </p:nvSpPr>
          <p:spPr bwMode="auto">
            <a:xfrm>
              <a:off x="10463023" y="2990464"/>
              <a:ext cx="2264" cy="3396"/>
            </a:xfrm>
            <a:custGeom>
              <a:avLst/>
              <a:gdLst>
                <a:gd name="T0" fmla="*/ 2 w 2"/>
                <a:gd name="T1" fmla="*/ 3 h 3"/>
                <a:gd name="T2" fmla="*/ 0 w 2"/>
                <a:gd name="T3" fmla="*/ 2 h 3"/>
                <a:gd name="T4" fmla="*/ 0 w 2"/>
                <a:gd name="T5" fmla="*/ 0 h 3"/>
                <a:gd name="T6" fmla="*/ 1 w 2"/>
                <a:gd name="T7" fmla="*/ 0 h 3"/>
                <a:gd name="T8" fmla="*/ 1 w 2"/>
                <a:gd name="T9" fmla="*/ 2 h 3"/>
                <a:gd name="T10" fmla="*/ 2 w 2"/>
                <a:gd name="T11" fmla="*/ 2 h 3"/>
                <a:gd name="T12" fmla="*/ 2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3"/>
                  </a:moveTo>
                  <a:lnTo>
                    <a:pt x="0" y="2"/>
                  </a:lnTo>
                  <a:lnTo>
                    <a:pt x="0" y="0"/>
                  </a:lnTo>
                  <a:lnTo>
                    <a:pt x="1" y="0"/>
                  </a:lnTo>
                  <a:lnTo>
                    <a:pt x="1" y="2"/>
                  </a:lnTo>
                  <a:lnTo>
                    <a:pt x="2" y="2"/>
                  </a:lnTo>
                  <a:lnTo>
                    <a:pt x="2" y="3"/>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4" name="ïşḻïdé">
              <a:extLst>
                <a:ext uri="{FF2B5EF4-FFF2-40B4-BE49-F238E27FC236}">
                  <a16:creationId xmlns:a16="http://schemas.microsoft.com/office/drawing/2014/main" id="{839332CA-522E-68EE-8C6C-DD7B0A016D3A}"/>
                </a:ext>
              </a:extLst>
            </p:cNvPr>
            <p:cNvSpPr/>
            <p:nvPr/>
          </p:nvSpPr>
          <p:spPr bwMode="auto">
            <a:xfrm>
              <a:off x="10463023" y="2834235"/>
              <a:ext cx="1132" cy="153965"/>
            </a:xfrm>
            <a:custGeom>
              <a:avLst/>
              <a:gdLst>
                <a:gd name="T0" fmla="*/ 0 w 1"/>
                <a:gd name="T1" fmla="*/ 136 h 136"/>
                <a:gd name="T2" fmla="*/ 1 w 1"/>
                <a:gd name="T3" fmla="*/ 132 h 136"/>
                <a:gd name="T4" fmla="*/ 1 w 1"/>
                <a:gd name="T5" fmla="*/ 130 h 136"/>
                <a:gd name="T6" fmla="*/ 0 w 1"/>
                <a:gd name="T7" fmla="*/ 127 h 136"/>
                <a:gd name="T8" fmla="*/ 1 w 1"/>
                <a:gd name="T9" fmla="*/ 130 h 136"/>
                <a:gd name="T10" fmla="*/ 0 w 1"/>
                <a:gd name="T11" fmla="*/ 124 h 136"/>
                <a:gd name="T12" fmla="*/ 1 w 1"/>
                <a:gd name="T13" fmla="*/ 121 h 136"/>
                <a:gd name="T14" fmla="*/ 1 w 1"/>
                <a:gd name="T15" fmla="*/ 119 h 136"/>
                <a:gd name="T16" fmla="*/ 0 w 1"/>
                <a:gd name="T17" fmla="*/ 115 h 136"/>
                <a:gd name="T18" fmla="*/ 1 w 1"/>
                <a:gd name="T19" fmla="*/ 119 h 136"/>
                <a:gd name="T20" fmla="*/ 0 w 1"/>
                <a:gd name="T21" fmla="*/ 113 h 136"/>
                <a:gd name="T22" fmla="*/ 1 w 1"/>
                <a:gd name="T23" fmla="*/ 109 h 136"/>
                <a:gd name="T24" fmla="*/ 1 w 1"/>
                <a:gd name="T25" fmla="*/ 107 h 136"/>
                <a:gd name="T26" fmla="*/ 0 w 1"/>
                <a:gd name="T27" fmla="*/ 104 h 136"/>
                <a:gd name="T28" fmla="*/ 1 w 1"/>
                <a:gd name="T29" fmla="*/ 107 h 136"/>
                <a:gd name="T30" fmla="*/ 0 w 1"/>
                <a:gd name="T31" fmla="*/ 101 h 136"/>
                <a:gd name="T32" fmla="*/ 1 w 1"/>
                <a:gd name="T33" fmla="*/ 98 h 136"/>
                <a:gd name="T34" fmla="*/ 1 w 1"/>
                <a:gd name="T35" fmla="*/ 96 h 136"/>
                <a:gd name="T36" fmla="*/ 0 w 1"/>
                <a:gd name="T37" fmla="*/ 92 h 136"/>
                <a:gd name="T38" fmla="*/ 1 w 1"/>
                <a:gd name="T39" fmla="*/ 96 h 136"/>
                <a:gd name="T40" fmla="*/ 0 w 1"/>
                <a:gd name="T41" fmla="*/ 90 h 136"/>
                <a:gd name="T42" fmla="*/ 1 w 1"/>
                <a:gd name="T43" fmla="*/ 86 h 136"/>
                <a:gd name="T44" fmla="*/ 1 w 1"/>
                <a:gd name="T45" fmla="*/ 84 h 136"/>
                <a:gd name="T46" fmla="*/ 0 w 1"/>
                <a:gd name="T47" fmla="*/ 81 h 136"/>
                <a:gd name="T48" fmla="*/ 1 w 1"/>
                <a:gd name="T49" fmla="*/ 84 h 136"/>
                <a:gd name="T50" fmla="*/ 0 w 1"/>
                <a:gd name="T51" fmla="*/ 78 h 136"/>
                <a:gd name="T52" fmla="*/ 1 w 1"/>
                <a:gd name="T53" fmla="*/ 75 h 136"/>
                <a:gd name="T54" fmla="*/ 1 w 1"/>
                <a:gd name="T55" fmla="*/ 73 h 136"/>
                <a:gd name="T56" fmla="*/ 0 w 1"/>
                <a:gd name="T57" fmla="*/ 69 h 136"/>
                <a:gd name="T58" fmla="*/ 1 w 1"/>
                <a:gd name="T59" fmla="*/ 73 h 136"/>
                <a:gd name="T60" fmla="*/ 0 w 1"/>
                <a:gd name="T61" fmla="*/ 67 h 136"/>
                <a:gd name="T62" fmla="*/ 1 w 1"/>
                <a:gd name="T63" fmla="*/ 64 h 136"/>
                <a:gd name="T64" fmla="*/ 1 w 1"/>
                <a:gd name="T65" fmla="*/ 61 h 136"/>
                <a:gd name="T66" fmla="*/ 0 w 1"/>
                <a:gd name="T67" fmla="*/ 58 h 136"/>
                <a:gd name="T68" fmla="*/ 1 w 1"/>
                <a:gd name="T69" fmla="*/ 61 h 136"/>
                <a:gd name="T70" fmla="*/ 0 w 1"/>
                <a:gd name="T71" fmla="*/ 55 h 136"/>
                <a:gd name="T72" fmla="*/ 1 w 1"/>
                <a:gd name="T73" fmla="*/ 52 h 136"/>
                <a:gd name="T74" fmla="*/ 1 w 1"/>
                <a:gd name="T75" fmla="*/ 49 h 136"/>
                <a:gd name="T76" fmla="*/ 0 w 1"/>
                <a:gd name="T77" fmla="*/ 46 h 136"/>
                <a:gd name="T78" fmla="*/ 1 w 1"/>
                <a:gd name="T79" fmla="*/ 49 h 136"/>
                <a:gd name="T80" fmla="*/ 0 w 1"/>
                <a:gd name="T81" fmla="*/ 44 h 136"/>
                <a:gd name="T82" fmla="*/ 1 w 1"/>
                <a:gd name="T83" fmla="*/ 40 h 136"/>
                <a:gd name="T84" fmla="*/ 1 w 1"/>
                <a:gd name="T85" fmla="*/ 38 h 136"/>
                <a:gd name="T86" fmla="*/ 0 w 1"/>
                <a:gd name="T87" fmla="*/ 35 h 136"/>
                <a:gd name="T88" fmla="*/ 1 w 1"/>
                <a:gd name="T89" fmla="*/ 38 h 136"/>
                <a:gd name="T90" fmla="*/ 0 w 1"/>
                <a:gd name="T91" fmla="*/ 32 h 136"/>
                <a:gd name="T92" fmla="*/ 1 w 1"/>
                <a:gd name="T93" fmla="*/ 29 h 136"/>
                <a:gd name="T94" fmla="*/ 1 w 1"/>
                <a:gd name="T95" fmla="*/ 26 h 136"/>
                <a:gd name="T96" fmla="*/ 0 w 1"/>
                <a:gd name="T97" fmla="*/ 23 h 136"/>
                <a:gd name="T98" fmla="*/ 1 w 1"/>
                <a:gd name="T99" fmla="*/ 26 h 136"/>
                <a:gd name="T100" fmla="*/ 0 w 1"/>
                <a:gd name="T101" fmla="*/ 21 h 136"/>
                <a:gd name="T102" fmla="*/ 1 w 1"/>
                <a:gd name="T103" fmla="*/ 17 h 136"/>
                <a:gd name="T104" fmla="*/ 1 w 1"/>
                <a:gd name="T105" fmla="*/ 15 h 136"/>
                <a:gd name="T106" fmla="*/ 0 w 1"/>
                <a:gd name="T107" fmla="*/ 12 h 136"/>
                <a:gd name="T108" fmla="*/ 1 w 1"/>
                <a:gd name="T109" fmla="*/ 15 h 136"/>
                <a:gd name="T110" fmla="*/ 0 w 1"/>
                <a:gd name="T111" fmla="*/ 9 h 136"/>
                <a:gd name="T112" fmla="*/ 1 w 1"/>
                <a:gd name="T113" fmla="*/ 6 h 136"/>
                <a:gd name="T114" fmla="*/ 1 w 1"/>
                <a:gd name="T115" fmla="*/ 4 h 136"/>
                <a:gd name="T116" fmla="*/ 0 w 1"/>
                <a:gd name="T117" fmla="*/ 0 h 136"/>
                <a:gd name="T118" fmla="*/ 1 w 1"/>
                <a:gd name="T119"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 h="136">
                  <a:moveTo>
                    <a:pt x="1" y="136"/>
                  </a:moveTo>
                  <a:lnTo>
                    <a:pt x="0" y="136"/>
                  </a:lnTo>
                  <a:lnTo>
                    <a:pt x="0" y="132"/>
                  </a:lnTo>
                  <a:lnTo>
                    <a:pt x="1" y="132"/>
                  </a:lnTo>
                  <a:lnTo>
                    <a:pt x="1" y="136"/>
                  </a:lnTo>
                  <a:close/>
                  <a:moveTo>
                    <a:pt x="1" y="130"/>
                  </a:moveTo>
                  <a:lnTo>
                    <a:pt x="0" y="130"/>
                  </a:lnTo>
                  <a:lnTo>
                    <a:pt x="0" y="127"/>
                  </a:lnTo>
                  <a:lnTo>
                    <a:pt x="1" y="127"/>
                  </a:lnTo>
                  <a:lnTo>
                    <a:pt x="1" y="130"/>
                  </a:lnTo>
                  <a:close/>
                  <a:moveTo>
                    <a:pt x="1" y="124"/>
                  </a:moveTo>
                  <a:lnTo>
                    <a:pt x="0" y="124"/>
                  </a:lnTo>
                  <a:lnTo>
                    <a:pt x="0" y="121"/>
                  </a:lnTo>
                  <a:lnTo>
                    <a:pt x="1" y="121"/>
                  </a:lnTo>
                  <a:lnTo>
                    <a:pt x="1" y="124"/>
                  </a:lnTo>
                  <a:close/>
                  <a:moveTo>
                    <a:pt x="1" y="119"/>
                  </a:moveTo>
                  <a:lnTo>
                    <a:pt x="0" y="119"/>
                  </a:lnTo>
                  <a:lnTo>
                    <a:pt x="0" y="115"/>
                  </a:lnTo>
                  <a:lnTo>
                    <a:pt x="1" y="115"/>
                  </a:lnTo>
                  <a:lnTo>
                    <a:pt x="1" y="119"/>
                  </a:lnTo>
                  <a:close/>
                  <a:moveTo>
                    <a:pt x="1" y="113"/>
                  </a:moveTo>
                  <a:lnTo>
                    <a:pt x="0" y="113"/>
                  </a:lnTo>
                  <a:lnTo>
                    <a:pt x="0" y="109"/>
                  </a:lnTo>
                  <a:lnTo>
                    <a:pt x="1" y="109"/>
                  </a:lnTo>
                  <a:lnTo>
                    <a:pt x="1" y="113"/>
                  </a:lnTo>
                  <a:close/>
                  <a:moveTo>
                    <a:pt x="1" y="107"/>
                  </a:moveTo>
                  <a:lnTo>
                    <a:pt x="0" y="107"/>
                  </a:lnTo>
                  <a:lnTo>
                    <a:pt x="0" y="104"/>
                  </a:lnTo>
                  <a:lnTo>
                    <a:pt x="1" y="104"/>
                  </a:lnTo>
                  <a:lnTo>
                    <a:pt x="1" y="107"/>
                  </a:lnTo>
                  <a:close/>
                  <a:moveTo>
                    <a:pt x="1" y="101"/>
                  </a:moveTo>
                  <a:lnTo>
                    <a:pt x="0" y="101"/>
                  </a:lnTo>
                  <a:lnTo>
                    <a:pt x="0" y="98"/>
                  </a:lnTo>
                  <a:lnTo>
                    <a:pt x="1" y="98"/>
                  </a:lnTo>
                  <a:lnTo>
                    <a:pt x="1" y="101"/>
                  </a:lnTo>
                  <a:close/>
                  <a:moveTo>
                    <a:pt x="1" y="96"/>
                  </a:moveTo>
                  <a:lnTo>
                    <a:pt x="0" y="96"/>
                  </a:lnTo>
                  <a:lnTo>
                    <a:pt x="0" y="92"/>
                  </a:lnTo>
                  <a:lnTo>
                    <a:pt x="1" y="92"/>
                  </a:lnTo>
                  <a:lnTo>
                    <a:pt x="1" y="96"/>
                  </a:lnTo>
                  <a:close/>
                  <a:moveTo>
                    <a:pt x="1" y="90"/>
                  </a:moveTo>
                  <a:lnTo>
                    <a:pt x="0" y="90"/>
                  </a:lnTo>
                  <a:lnTo>
                    <a:pt x="0" y="86"/>
                  </a:lnTo>
                  <a:lnTo>
                    <a:pt x="1" y="86"/>
                  </a:lnTo>
                  <a:lnTo>
                    <a:pt x="1" y="90"/>
                  </a:lnTo>
                  <a:close/>
                  <a:moveTo>
                    <a:pt x="1" y="84"/>
                  </a:moveTo>
                  <a:lnTo>
                    <a:pt x="0" y="84"/>
                  </a:lnTo>
                  <a:lnTo>
                    <a:pt x="0" y="81"/>
                  </a:lnTo>
                  <a:lnTo>
                    <a:pt x="1" y="81"/>
                  </a:lnTo>
                  <a:lnTo>
                    <a:pt x="1" y="84"/>
                  </a:lnTo>
                  <a:close/>
                  <a:moveTo>
                    <a:pt x="1" y="78"/>
                  </a:moveTo>
                  <a:lnTo>
                    <a:pt x="0" y="78"/>
                  </a:lnTo>
                  <a:lnTo>
                    <a:pt x="0" y="75"/>
                  </a:lnTo>
                  <a:lnTo>
                    <a:pt x="1" y="75"/>
                  </a:lnTo>
                  <a:lnTo>
                    <a:pt x="1" y="78"/>
                  </a:lnTo>
                  <a:close/>
                  <a:moveTo>
                    <a:pt x="1" y="73"/>
                  </a:moveTo>
                  <a:lnTo>
                    <a:pt x="0" y="73"/>
                  </a:lnTo>
                  <a:lnTo>
                    <a:pt x="0" y="69"/>
                  </a:lnTo>
                  <a:lnTo>
                    <a:pt x="1" y="69"/>
                  </a:lnTo>
                  <a:lnTo>
                    <a:pt x="1" y="73"/>
                  </a:lnTo>
                  <a:close/>
                  <a:moveTo>
                    <a:pt x="1" y="67"/>
                  </a:moveTo>
                  <a:lnTo>
                    <a:pt x="0" y="67"/>
                  </a:lnTo>
                  <a:lnTo>
                    <a:pt x="0" y="64"/>
                  </a:lnTo>
                  <a:lnTo>
                    <a:pt x="1" y="64"/>
                  </a:lnTo>
                  <a:lnTo>
                    <a:pt x="1" y="67"/>
                  </a:lnTo>
                  <a:close/>
                  <a:moveTo>
                    <a:pt x="1" y="61"/>
                  </a:moveTo>
                  <a:lnTo>
                    <a:pt x="0" y="61"/>
                  </a:lnTo>
                  <a:lnTo>
                    <a:pt x="0" y="58"/>
                  </a:lnTo>
                  <a:lnTo>
                    <a:pt x="1" y="58"/>
                  </a:lnTo>
                  <a:lnTo>
                    <a:pt x="1" y="61"/>
                  </a:lnTo>
                  <a:close/>
                  <a:moveTo>
                    <a:pt x="1" y="55"/>
                  </a:moveTo>
                  <a:lnTo>
                    <a:pt x="0" y="55"/>
                  </a:lnTo>
                  <a:lnTo>
                    <a:pt x="0" y="52"/>
                  </a:lnTo>
                  <a:lnTo>
                    <a:pt x="1" y="52"/>
                  </a:lnTo>
                  <a:lnTo>
                    <a:pt x="1" y="55"/>
                  </a:lnTo>
                  <a:close/>
                  <a:moveTo>
                    <a:pt x="1" y="49"/>
                  </a:moveTo>
                  <a:lnTo>
                    <a:pt x="0" y="49"/>
                  </a:lnTo>
                  <a:lnTo>
                    <a:pt x="0" y="46"/>
                  </a:lnTo>
                  <a:lnTo>
                    <a:pt x="1" y="46"/>
                  </a:lnTo>
                  <a:lnTo>
                    <a:pt x="1" y="49"/>
                  </a:lnTo>
                  <a:close/>
                  <a:moveTo>
                    <a:pt x="1" y="44"/>
                  </a:moveTo>
                  <a:lnTo>
                    <a:pt x="0" y="44"/>
                  </a:lnTo>
                  <a:lnTo>
                    <a:pt x="0" y="40"/>
                  </a:lnTo>
                  <a:lnTo>
                    <a:pt x="1" y="40"/>
                  </a:lnTo>
                  <a:lnTo>
                    <a:pt x="1" y="44"/>
                  </a:lnTo>
                  <a:close/>
                  <a:moveTo>
                    <a:pt x="1" y="38"/>
                  </a:moveTo>
                  <a:lnTo>
                    <a:pt x="0" y="38"/>
                  </a:lnTo>
                  <a:lnTo>
                    <a:pt x="0" y="35"/>
                  </a:lnTo>
                  <a:lnTo>
                    <a:pt x="1" y="35"/>
                  </a:lnTo>
                  <a:lnTo>
                    <a:pt x="1" y="38"/>
                  </a:lnTo>
                  <a:close/>
                  <a:moveTo>
                    <a:pt x="1" y="32"/>
                  </a:moveTo>
                  <a:lnTo>
                    <a:pt x="0" y="32"/>
                  </a:lnTo>
                  <a:lnTo>
                    <a:pt x="0" y="29"/>
                  </a:lnTo>
                  <a:lnTo>
                    <a:pt x="1" y="29"/>
                  </a:lnTo>
                  <a:lnTo>
                    <a:pt x="1" y="32"/>
                  </a:lnTo>
                  <a:close/>
                  <a:moveTo>
                    <a:pt x="1" y="26"/>
                  </a:moveTo>
                  <a:lnTo>
                    <a:pt x="0" y="26"/>
                  </a:lnTo>
                  <a:lnTo>
                    <a:pt x="0" y="23"/>
                  </a:lnTo>
                  <a:lnTo>
                    <a:pt x="1" y="23"/>
                  </a:lnTo>
                  <a:lnTo>
                    <a:pt x="1" y="26"/>
                  </a:lnTo>
                  <a:close/>
                  <a:moveTo>
                    <a:pt x="1" y="21"/>
                  </a:moveTo>
                  <a:lnTo>
                    <a:pt x="0" y="21"/>
                  </a:lnTo>
                  <a:lnTo>
                    <a:pt x="0" y="17"/>
                  </a:lnTo>
                  <a:lnTo>
                    <a:pt x="1" y="17"/>
                  </a:lnTo>
                  <a:lnTo>
                    <a:pt x="1" y="21"/>
                  </a:lnTo>
                  <a:close/>
                  <a:moveTo>
                    <a:pt x="1" y="15"/>
                  </a:moveTo>
                  <a:lnTo>
                    <a:pt x="0" y="15"/>
                  </a:lnTo>
                  <a:lnTo>
                    <a:pt x="0" y="12"/>
                  </a:lnTo>
                  <a:lnTo>
                    <a:pt x="1" y="12"/>
                  </a:lnTo>
                  <a:lnTo>
                    <a:pt x="1" y="15"/>
                  </a:lnTo>
                  <a:close/>
                  <a:moveTo>
                    <a:pt x="1" y="9"/>
                  </a:moveTo>
                  <a:lnTo>
                    <a:pt x="0" y="9"/>
                  </a:lnTo>
                  <a:lnTo>
                    <a:pt x="0" y="6"/>
                  </a:lnTo>
                  <a:lnTo>
                    <a:pt x="1" y="6"/>
                  </a:lnTo>
                  <a:lnTo>
                    <a:pt x="1" y="9"/>
                  </a:lnTo>
                  <a:close/>
                  <a:moveTo>
                    <a:pt x="1" y="4"/>
                  </a:moveTo>
                  <a:lnTo>
                    <a:pt x="0" y="4"/>
                  </a:lnTo>
                  <a:lnTo>
                    <a:pt x="0" y="0"/>
                  </a:lnTo>
                  <a:lnTo>
                    <a:pt x="1" y="0"/>
                  </a:lnTo>
                  <a:lnTo>
                    <a:pt x="1" y="4"/>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5" name="ísḻïḓé">
              <a:extLst>
                <a:ext uri="{FF2B5EF4-FFF2-40B4-BE49-F238E27FC236}">
                  <a16:creationId xmlns:a16="http://schemas.microsoft.com/office/drawing/2014/main" id="{4AF2C0D0-FCBB-5AAA-837E-2F3A8BA947E3}"/>
                </a:ext>
              </a:extLst>
            </p:cNvPr>
            <p:cNvSpPr/>
            <p:nvPr/>
          </p:nvSpPr>
          <p:spPr bwMode="auto">
            <a:xfrm>
              <a:off x="10463023" y="2828574"/>
              <a:ext cx="2264" cy="3396"/>
            </a:xfrm>
            <a:custGeom>
              <a:avLst/>
              <a:gdLst>
                <a:gd name="T0" fmla="*/ 1 w 2"/>
                <a:gd name="T1" fmla="*/ 3 h 3"/>
                <a:gd name="T2" fmla="*/ 0 w 2"/>
                <a:gd name="T3" fmla="*/ 3 h 3"/>
                <a:gd name="T4" fmla="*/ 0 w 2"/>
                <a:gd name="T5" fmla="*/ 0 h 3"/>
                <a:gd name="T6" fmla="*/ 2 w 2"/>
                <a:gd name="T7" fmla="*/ 0 h 3"/>
                <a:gd name="T8" fmla="*/ 2 w 2"/>
                <a:gd name="T9" fmla="*/ 2 h 3"/>
                <a:gd name="T10" fmla="*/ 1 w 2"/>
                <a:gd name="T11" fmla="*/ 2 h 3"/>
                <a:gd name="T12" fmla="*/ 1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3"/>
                  </a:moveTo>
                  <a:lnTo>
                    <a:pt x="0" y="3"/>
                  </a:lnTo>
                  <a:lnTo>
                    <a:pt x="0" y="0"/>
                  </a:lnTo>
                  <a:lnTo>
                    <a:pt x="2" y="0"/>
                  </a:lnTo>
                  <a:lnTo>
                    <a:pt x="2" y="2"/>
                  </a:lnTo>
                  <a:lnTo>
                    <a:pt x="1" y="2"/>
                  </a:lnTo>
                  <a:lnTo>
                    <a:pt x="1" y="3"/>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6" name="îślîḋe">
              <a:extLst>
                <a:ext uri="{FF2B5EF4-FFF2-40B4-BE49-F238E27FC236}">
                  <a16:creationId xmlns:a16="http://schemas.microsoft.com/office/drawing/2014/main" id="{B53E3928-7298-3DF9-462C-D6AD525C1591}"/>
                </a:ext>
              </a:extLst>
            </p:cNvPr>
            <p:cNvSpPr/>
            <p:nvPr/>
          </p:nvSpPr>
          <p:spPr bwMode="auto">
            <a:xfrm>
              <a:off x="10467550" y="2828574"/>
              <a:ext cx="159625" cy="2264"/>
            </a:xfrm>
            <a:custGeom>
              <a:avLst/>
              <a:gdLst>
                <a:gd name="T0" fmla="*/ 138 w 141"/>
                <a:gd name="T1" fmla="*/ 2 h 2"/>
                <a:gd name="T2" fmla="*/ 141 w 141"/>
                <a:gd name="T3" fmla="*/ 0 h 2"/>
                <a:gd name="T4" fmla="*/ 136 w 141"/>
                <a:gd name="T5" fmla="*/ 2 h 2"/>
                <a:gd name="T6" fmla="*/ 132 w 141"/>
                <a:gd name="T7" fmla="*/ 0 h 2"/>
                <a:gd name="T8" fmla="*/ 136 w 141"/>
                <a:gd name="T9" fmla="*/ 2 h 2"/>
                <a:gd name="T10" fmla="*/ 127 w 141"/>
                <a:gd name="T11" fmla="*/ 2 h 2"/>
                <a:gd name="T12" fmla="*/ 130 w 141"/>
                <a:gd name="T13" fmla="*/ 0 h 2"/>
                <a:gd name="T14" fmla="*/ 124 w 141"/>
                <a:gd name="T15" fmla="*/ 2 h 2"/>
                <a:gd name="T16" fmla="*/ 121 w 141"/>
                <a:gd name="T17" fmla="*/ 0 h 2"/>
                <a:gd name="T18" fmla="*/ 124 w 141"/>
                <a:gd name="T19" fmla="*/ 2 h 2"/>
                <a:gd name="T20" fmla="*/ 115 w 141"/>
                <a:gd name="T21" fmla="*/ 2 h 2"/>
                <a:gd name="T22" fmla="*/ 119 w 141"/>
                <a:gd name="T23" fmla="*/ 0 h 2"/>
                <a:gd name="T24" fmla="*/ 113 w 141"/>
                <a:gd name="T25" fmla="*/ 2 h 2"/>
                <a:gd name="T26" fmla="*/ 109 w 141"/>
                <a:gd name="T27" fmla="*/ 0 h 2"/>
                <a:gd name="T28" fmla="*/ 113 w 141"/>
                <a:gd name="T29" fmla="*/ 2 h 2"/>
                <a:gd name="T30" fmla="*/ 103 w 141"/>
                <a:gd name="T31" fmla="*/ 2 h 2"/>
                <a:gd name="T32" fmla="*/ 107 w 141"/>
                <a:gd name="T33" fmla="*/ 0 h 2"/>
                <a:gd name="T34" fmla="*/ 101 w 141"/>
                <a:gd name="T35" fmla="*/ 2 h 2"/>
                <a:gd name="T36" fmla="*/ 98 w 141"/>
                <a:gd name="T37" fmla="*/ 0 h 2"/>
                <a:gd name="T38" fmla="*/ 101 w 141"/>
                <a:gd name="T39" fmla="*/ 2 h 2"/>
                <a:gd name="T40" fmla="*/ 92 w 141"/>
                <a:gd name="T41" fmla="*/ 2 h 2"/>
                <a:gd name="T42" fmla="*/ 95 w 141"/>
                <a:gd name="T43" fmla="*/ 0 h 2"/>
                <a:gd name="T44" fmla="*/ 90 w 141"/>
                <a:gd name="T45" fmla="*/ 2 h 2"/>
                <a:gd name="T46" fmla="*/ 86 w 141"/>
                <a:gd name="T47" fmla="*/ 0 h 2"/>
                <a:gd name="T48" fmla="*/ 90 w 141"/>
                <a:gd name="T49" fmla="*/ 2 h 2"/>
                <a:gd name="T50" fmla="*/ 81 w 141"/>
                <a:gd name="T51" fmla="*/ 2 h 2"/>
                <a:gd name="T52" fmla="*/ 84 w 141"/>
                <a:gd name="T53" fmla="*/ 0 h 2"/>
                <a:gd name="T54" fmla="*/ 78 w 141"/>
                <a:gd name="T55" fmla="*/ 2 h 2"/>
                <a:gd name="T56" fmla="*/ 75 w 141"/>
                <a:gd name="T57" fmla="*/ 0 h 2"/>
                <a:gd name="T58" fmla="*/ 78 w 141"/>
                <a:gd name="T59" fmla="*/ 2 h 2"/>
                <a:gd name="T60" fmla="*/ 69 w 141"/>
                <a:gd name="T61" fmla="*/ 2 h 2"/>
                <a:gd name="T62" fmla="*/ 73 w 141"/>
                <a:gd name="T63" fmla="*/ 0 h 2"/>
                <a:gd name="T64" fmla="*/ 67 w 141"/>
                <a:gd name="T65" fmla="*/ 2 h 2"/>
                <a:gd name="T66" fmla="*/ 63 w 141"/>
                <a:gd name="T67" fmla="*/ 0 h 2"/>
                <a:gd name="T68" fmla="*/ 67 w 141"/>
                <a:gd name="T69" fmla="*/ 2 h 2"/>
                <a:gd name="T70" fmla="*/ 58 w 141"/>
                <a:gd name="T71" fmla="*/ 2 h 2"/>
                <a:gd name="T72" fmla="*/ 61 w 141"/>
                <a:gd name="T73" fmla="*/ 0 h 2"/>
                <a:gd name="T74" fmla="*/ 55 w 141"/>
                <a:gd name="T75" fmla="*/ 2 h 2"/>
                <a:gd name="T76" fmla="*/ 52 w 141"/>
                <a:gd name="T77" fmla="*/ 0 h 2"/>
                <a:gd name="T78" fmla="*/ 55 w 141"/>
                <a:gd name="T79" fmla="*/ 2 h 2"/>
                <a:gd name="T80" fmla="*/ 46 w 141"/>
                <a:gd name="T81" fmla="*/ 2 h 2"/>
                <a:gd name="T82" fmla="*/ 50 w 141"/>
                <a:gd name="T83" fmla="*/ 0 h 2"/>
                <a:gd name="T84" fmla="*/ 44 w 141"/>
                <a:gd name="T85" fmla="*/ 2 h 2"/>
                <a:gd name="T86" fmla="*/ 40 w 141"/>
                <a:gd name="T87" fmla="*/ 0 h 2"/>
                <a:gd name="T88" fmla="*/ 44 w 141"/>
                <a:gd name="T89" fmla="*/ 2 h 2"/>
                <a:gd name="T90" fmla="*/ 35 w 141"/>
                <a:gd name="T91" fmla="*/ 2 h 2"/>
                <a:gd name="T92" fmla="*/ 38 w 141"/>
                <a:gd name="T93" fmla="*/ 0 h 2"/>
                <a:gd name="T94" fmla="*/ 32 w 141"/>
                <a:gd name="T95" fmla="*/ 2 h 2"/>
                <a:gd name="T96" fmla="*/ 29 w 141"/>
                <a:gd name="T97" fmla="*/ 0 h 2"/>
                <a:gd name="T98" fmla="*/ 32 w 141"/>
                <a:gd name="T99" fmla="*/ 2 h 2"/>
                <a:gd name="T100" fmla="*/ 23 w 141"/>
                <a:gd name="T101" fmla="*/ 2 h 2"/>
                <a:gd name="T102" fmla="*/ 27 w 141"/>
                <a:gd name="T103" fmla="*/ 0 h 2"/>
                <a:gd name="T104" fmla="*/ 21 w 141"/>
                <a:gd name="T105" fmla="*/ 2 h 2"/>
                <a:gd name="T106" fmla="*/ 17 w 141"/>
                <a:gd name="T107" fmla="*/ 0 h 2"/>
                <a:gd name="T108" fmla="*/ 21 w 141"/>
                <a:gd name="T109" fmla="*/ 2 h 2"/>
                <a:gd name="T110" fmla="*/ 12 w 141"/>
                <a:gd name="T111" fmla="*/ 2 h 2"/>
                <a:gd name="T112" fmla="*/ 15 w 141"/>
                <a:gd name="T113" fmla="*/ 0 h 2"/>
                <a:gd name="T114" fmla="*/ 9 w 141"/>
                <a:gd name="T115" fmla="*/ 2 h 2"/>
                <a:gd name="T116" fmla="*/ 6 w 141"/>
                <a:gd name="T117" fmla="*/ 0 h 2"/>
                <a:gd name="T118" fmla="*/ 9 w 141"/>
                <a:gd name="T119" fmla="*/ 2 h 2"/>
                <a:gd name="T120" fmla="*/ 0 w 141"/>
                <a:gd name="T121" fmla="*/ 2 h 2"/>
                <a:gd name="T122" fmla="*/ 4 w 141"/>
                <a:gd name="T1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 h="2">
                  <a:moveTo>
                    <a:pt x="141" y="2"/>
                  </a:moveTo>
                  <a:lnTo>
                    <a:pt x="138" y="2"/>
                  </a:lnTo>
                  <a:lnTo>
                    <a:pt x="138" y="0"/>
                  </a:lnTo>
                  <a:lnTo>
                    <a:pt x="141" y="0"/>
                  </a:lnTo>
                  <a:lnTo>
                    <a:pt x="141" y="2"/>
                  </a:lnTo>
                  <a:close/>
                  <a:moveTo>
                    <a:pt x="136" y="2"/>
                  </a:moveTo>
                  <a:lnTo>
                    <a:pt x="132" y="2"/>
                  </a:lnTo>
                  <a:lnTo>
                    <a:pt x="132" y="0"/>
                  </a:lnTo>
                  <a:lnTo>
                    <a:pt x="136" y="0"/>
                  </a:lnTo>
                  <a:lnTo>
                    <a:pt x="136" y="2"/>
                  </a:lnTo>
                  <a:close/>
                  <a:moveTo>
                    <a:pt x="130" y="2"/>
                  </a:moveTo>
                  <a:lnTo>
                    <a:pt x="127" y="2"/>
                  </a:lnTo>
                  <a:lnTo>
                    <a:pt x="127" y="0"/>
                  </a:lnTo>
                  <a:lnTo>
                    <a:pt x="130" y="0"/>
                  </a:lnTo>
                  <a:lnTo>
                    <a:pt x="130" y="2"/>
                  </a:lnTo>
                  <a:close/>
                  <a:moveTo>
                    <a:pt x="124" y="2"/>
                  </a:moveTo>
                  <a:lnTo>
                    <a:pt x="121" y="2"/>
                  </a:lnTo>
                  <a:lnTo>
                    <a:pt x="121" y="0"/>
                  </a:lnTo>
                  <a:lnTo>
                    <a:pt x="124" y="0"/>
                  </a:lnTo>
                  <a:lnTo>
                    <a:pt x="124" y="2"/>
                  </a:lnTo>
                  <a:close/>
                  <a:moveTo>
                    <a:pt x="119" y="2"/>
                  </a:moveTo>
                  <a:lnTo>
                    <a:pt x="115" y="2"/>
                  </a:lnTo>
                  <a:lnTo>
                    <a:pt x="115" y="0"/>
                  </a:lnTo>
                  <a:lnTo>
                    <a:pt x="119" y="0"/>
                  </a:lnTo>
                  <a:lnTo>
                    <a:pt x="119" y="2"/>
                  </a:lnTo>
                  <a:close/>
                  <a:moveTo>
                    <a:pt x="113" y="2"/>
                  </a:moveTo>
                  <a:lnTo>
                    <a:pt x="109" y="2"/>
                  </a:lnTo>
                  <a:lnTo>
                    <a:pt x="109" y="0"/>
                  </a:lnTo>
                  <a:lnTo>
                    <a:pt x="113" y="0"/>
                  </a:lnTo>
                  <a:lnTo>
                    <a:pt x="113" y="2"/>
                  </a:lnTo>
                  <a:close/>
                  <a:moveTo>
                    <a:pt x="107" y="2"/>
                  </a:moveTo>
                  <a:lnTo>
                    <a:pt x="103" y="2"/>
                  </a:lnTo>
                  <a:lnTo>
                    <a:pt x="103" y="0"/>
                  </a:lnTo>
                  <a:lnTo>
                    <a:pt x="107" y="0"/>
                  </a:lnTo>
                  <a:lnTo>
                    <a:pt x="107" y="2"/>
                  </a:lnTo>
                  <a:close/>
                  <a:moveTo>
                    <a:pt x="101" y="2"/>
                  </a:moveTo>
                  <a:lnTo>
                    <a:pt x="98" y="2"/>
                  </a:lnTo>
                  <a:lnTo>
                    <a:pt x="98" y="0"/>
                  </a:lnTo>
                  <a:lnTo>
                    <a:pt x="101" y="0"/>
                  </a:lnTo>
                  <a:lnTo>
                    <a:pt x="101" y="2"/>
                  </a:lnTo>
                  <a:close/>
                  <a:moveTo>
                    <a:pt x="95" y="2"/>
                  </a:moveTo>
                  <a:lnTo>
                    <a:pt x="92" y="2"/>
                  </a:lnTo>
                  <a:lnTo>
                    <a:pt x="92" y="0"/>
                  </a:lnTo>
                  <a:lnTo>
                    <a:pt x="95" y="0"/>
                  </a:lnTo>
                  <a:lnTo>
                    <a:pt x="95" y="2"/>
                  </a:lnTo>
                  <a:close/>
                  <a:moveTo>
                    <a:pt x="90" y="2"/>
                  </a:moveTo>
                  <a:lnTo>
                    <a:pt x="86" y="2"/>
                  </a:lnTo>
                  <a:lnTo>
                    <a:pt x="86" y="0"/>
                  </a:lnTo>
                  <a:lnTo>
                    <a:pt x="90" y="0"/>
                  </a:lnTo>
                  <a:lnTo>
                    <a:pt x="90" y="2"/>
                  </a:lnTo>
                  <a:close/>
                  <a:moveTo>
                    <a:pt x="84" y="2"/>
                  </a:moveTo>
                  <a:lnTo>
                    <a:pt x="81" y="2"/>
                  </a:lnTo>
                  <a:lnTo>
                    <a:pt x="81" y="0"/>
                  </a:lnTo>
                  <a:lnTo>
                    <a:pt x="84" y="0"/>
                  </a:lnTo>
                  <a:lnTo>
                    <a:pt x="84" y="2"/>
                  </a:lnTo>
                  <a:close/>
                  <a:moveTo>
                    <a:pt x="78" y="2"/>
                  </a:moveTo>
                  <a:lnTo>
                    <a:pt x="75" y="2"/>
                  </a:lnTo>
                  <a:lnTo>
                    <a:pt x="75" y="0"/>
                  </a:lnTo>
                  <a:lnTo>
                    <a:pt x="78" y="0"/>
                  </a:lnTo>
                  <a:lnTo>
                    <a:pt x="78" y="2"/>
                  </a:lnTo>
                  <a:close/>
                  <a:moveTo>
                    <a:pt x="73" y="2"/>
                  </a:moveTo>
                  <a:lnTo>
                    <a:pt x="69" y="2"/>
                  </a:lnTo>
                  <a:lnTo>
                    <a:pt x="69" y="0"/>
                  </a:lnTo>
                  <a:lnTo>
                    <a:pt x="73" y="0"/>
                  </a:lnTo>
                  <a:lnTo>
                    <a:pt x="73" y="2"/>
                  </a:lnTo>
                  <a:close/>
                  <a:moveTo>
                    <a:pt x="67" y="2"/>
                  </a:moveTo>
                  <a:lnTo>
                    <a:pt x="63" y="2"/>
                  </a:lnTo>
                  <a:lnTo>
                    <a:pt x="63" y="0"/>
                  </a:lnTo>
                  <a:lnTo>
                    <a:pt x="67" y="0"/>
                  </a:lnTo>
                  <a:lnTo>
                    <a:pt x="67" y="2"/>
                  </a:lnTo>
                  <a:close/>
                  <a:moveTo>
                    <a:pt x="61" y="2"/>
                  </a:moveTo>
                  <a:lnTo>
                    <a:pt x="58" y="2"/>
                  </a:lnTo>
                  <a:lnTo>
                    <a:pt x="58" y="0"/>
                  </a:lnTo>
                  <a:lnTo>
                    <a:pt x="61" y="0"/>
                  </a:lnTo>
                  <a:lnTo>
                    <a:pt x="61" y="2"/>
                  </a:lnTo>
                  <a:close/>
                  <a:moveTo>
                    <a:pt x="55" y="2"/>
                  </a:moveTo>
                  <a:lnTo>
                    <a:pt x="52" y="2"/>
                  </a:lnTo>
                  <a:lnTo>
                    <a:pt x="52" y="0"/>
                  </a:lnTo>
                  <a:lnTo>
                    <a:pt x="55" y="0"/>
                  </a:lnTo>
                  <a:lnTo>
                    <a:pt x="55" y="2"/>
                  </a:lnTo>
                  <a:close/>
                  <a:moveTo>
                    <a:pt x="50" y="2"/>
                  </a:moveTo>
                  <a:lnTo>
                    <a:pt x="46" y="2"/>
                  </a:lnTo>
                  <a:lnTo>
                    <a:pt x="46" y="0"/>
                  </a:lnTo>
                  <a:lnTo>
                    <a:pt x="50" y="0"/>
                  </a:lnTo>
                  <a:lnTo>
                    <a:pt x="50" y="2"/>
                  </a:lnTo>
                  <a:close/>
                  <a:moveTo>
                    <a:pt x="44" y="2"/>
                  </a:moveTo>
                  <a:lnTo>
                    <a:pt x="40" y="2"/>
                  </a:lnTo>
                  <a:lnTo>
                    <a:pt x="40" y="0"/>
                  </a:lnTo>
                  <a:lnTo>
                    <a:pt x="44" y="0"/>
                  </a:lnTo>
                  <a:lnTo>
                    <a:pt x="44" y="2"/>
                  </a:lnTo>
                  <a:close/>
                  <a:moveTo>
                    <a:pt x="38" y="2"/>
                  </a:moveTo>
                  <a:lnTo>
                    <a:pt x="35" y="2"/>
                  </a:lnTo>
                  <a:lnTo>
                    <a:pt x="35" y="0"/>
                  </a:lnTo>
                  <a:lnTo>
                    <a:pt x="38" y="0"/>
                  </a:lnTo>
                  <a:lnTo>
                    <a:pt x="38" y="2"/>
                  </a:lnTo>
                  <a:close/>
                  <a:moveTo>
                    <a:pt x="32" y="2"/>
                  </a:moveTo>
                  <a:lnTo>
                    <a:pt x="29" y="2"/>
                  </a:lnTo>
                  <a:lnTo>
                    <a:pt x="29" y="0"/>
                  </a:lnTo>
                  <a:lnTo>
                    <a:pt x="32" y="0"/>
                  </a:lnTo>
                  <a:lnTo>
                    <a:pt x="32" y="2"/>
                  </a:lnTo>
                  <a:close/>
                  <a:moveTo>
                    <a:pt x="27" y="2"/>
                  </a:moveTo>
                  <a:lnTo>
                    <a:pt x="23" y="2"/>
                  </a:lnTo>
                  <a:lnTo>
                    <a:pt x="23" y="0"/>
                  </a:lnTo>
                  <a:lnTo>
                    <a:pt x="27" y="0"/>
                  </a:lnTo>
                  <a:lnTo>
                    <a:pt x="27" y="2"/>
                  </a:lnTo>
                  <a:close/>
                  <a:moveTo>
                    <a:pt x="21" y="2"/>
                  </a:moveTo>
                  <a:lnTo>
                    <a:pt x="17" y="2"/>
                  </a:lnTo>
                  <a:lnTo>
                    <a:pt x="17" y="0"/>
                  </a:lnTo>
                  <a:lnTo>
                    <a:pt x="21" y="0"/>
                  </a:lnTo>
                  <a:lnTo>
                    <a:pt x="21" y="2"/>
                  </a:lnTo>
                  <a:close/>
                  <a:moveTo>
                    <a:pt x="15" y="2"/>
                  </a:moveTo>
                  <a:lnTo>
                    <a:pt x="12" y="2"/>
                  </a:lnTo>
                  <a:lnTo>
                    <a:pt x="12" y="0"/>
                  </a:lnTo>
                  <a:lnTo>
                    <a:pt x="15" y="0"/>
                  </a:lnTo>
                  <a:lnTo>
                    <a:pt x="15" y="2"/>
                  </a:lnTo>
                  <a:close/>
                  <a:moveTo>
                    <a:pt x="9" y="2"/>
                  </a:moveTo>
                  <a:lnTo>
                    <a:pt x="6" y="2"/>
                  </a:lnTo>
                  <a:lnTo>
                    <a:pt x="6" y="0"/>
                  </a:lnTo>
                  <a:lnTo>
                    <a:pt x="9" y="0"/>
                  </a:lnTo>
                  <a:lnTo>
                    <a:pt x="9" y="2"/>
                  </a:lnTo>
                  <a:close/>
                  <a:moveTo>
                    <a:pt x="4" y="2"/>
                  </a:moveTo>
                  <a:lnTo>
                    <a:pt x="0" y="2"/>
                  </a:lnTo>
                  <a:lnTo>
                    <a:pt x="0" y="0"/>
                  </a:lnTo>
                  <a:lnTo>
                    <a:pt x="4" y="0"/>
                  </a:lnTo>
                  <a:lnTo>
                    <a:pt x="4" y="2"/>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7" name="îsľidê">
              <a:extLst>
                <a:ext uri="{FF2B5EF4-FFF2-40B4-BE49-F238E27FC236}">
                  <a16:creationId xmlns:a16="http://schemas.microsoft.com/office/drawing/2014/main" id="{EE7750DC-6449-51FC-AABB-82EE614547DE}"/>
                </a:ext>
              </a:extLst>
            </p:cNvPr>
            <p:cNvSpPr/>
            <p:nvPr/>
          </p:nvSpPr>
          <p:spPr bwMode="auto">
            <a:xfrm>
              <a:off x="10630571" y="2828574"/>
              <a:ext cx="2264" cy="3396"/>
            </a:xfrm>
            <a:custGeom>
              <a:avLst/>
              <a:gdLst>
                <a:gd name="T0" fmla="*/ 2 w 2"/>
                <a:gd name="T1" fmla="*/ 3 h 3"/>
                <a:gd name="T2" fmla="*/ 1 w 2"/>
                <a:gd name="T3" fmla="*/ 3 h 3"/>
                <a:gd name="T4" fmla="*/ 1 w 2"/>
                <a:gd name="T5" fmla="*/ 2 h 3"/>
                <a:gd name="T6" fmla="*/ 0 w 2"/>
                <a:gd name="T7" fmla="*/ 2 h 3"/>
                <a:gd name="T8" fmla="*/ 0 w 2"/>
                <a:gd name="T9" fmla="*/ 0 h 3"/>
                <a:gd name="T10" fmla="*/ 2 w 2"/>
                <a:gd name="T11" fmla="*/ 0 h 3"/>
                <a:gd name="T12" fmla="*/ 2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3"/>
                  </a:moveTo>
                  <a:lnTo>
                    <a:pt x="1" y="3"/>
                  </a:lnTo>
                  <a:lnTo>
                    <a:pt x="1" y="2"/>
                  </a:lnTo>
                  <a:lnTo>
                    <a:pt x="0" y="2"/>
                  </a:lnTo>
                  <a:lnTo>
                    <a:pt x="0" y="0"/>
                  </a:lnTo>
                  <a:lnTo>
                    <a:pt x="2" y="0"/>
                  </a:lnTo>
                  <a:lnTo>
                    <a:pt x="2" y="3"/>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8" name="iṧ1íḍé">
              <a:extLst>
                <a:ext uri="{FF2B5EF4-FFF2-40B4-BE49-F238E27FC236}">
                  <a16:creationId xmlns:a16="http://schemas.microsoft.com/office/drawing/2014/main" id="{C8584DC2-8E83-06A8-F054-19EBBB5F2BE9}"/>
                </a:ext>
              </a:extLst>
            </p:cNvPr>
            <p:cNvSpPr/>
            <p:nvPr/>
          </p:nvSpPr>
          <p:spPr bwMode="auto">
            <a:xfrm>
              <a:off x="10631704" y="2834235"/>
              <a:ext cx="1132" cy="153965"/>
            </a:xfrm>
            <a:custGeom>
              <a:avLst/>
              <a:gdLst>
                <a:gd name="T0" fmla="*/ 0 w 1"/>
                <a:gd name="T1" fmla="*/ 136 h 136"/>
                <a:gd name="T2" fmla="*/ 1 w 1"/>
                <a:gd name="T3" fmla="*/ 132 h 136"/>
                <a:gd name="T4" fmla="*/ 1 w 1"/>
                <a:gd name="T5" fmla="*/ 130 h 136"/>
                <a:gd name="T6" fmla="*/ 0 w 1"/>
                <a:gd name="T7" fmla="*/ 127 h 136"/>
                <a:gd name="T8" fmla="*/ 1 w 1"/>
                <a:gd name="T9" fmla="*/ 130 h 136"/>
                <a:gd name="T10" fmla="*/ 0 w 1"/>
                <a:gd name="T11" fmla="*/ 124 h 136"/>
                <a:gd name="T12" fmla="*/ 1 w 1"/>
                <a:gd name="T13" fmla="*/ 121 h 136"/>
                <a:gd name="T14" fmla="*/ 1 w 1"/>
                <a:gd name="T15" fmla="*/ 119 h 136"/>
                <a:gd name="T16" fmla="*/ 0 w 1"/>
                <a:gd name="T17" fmla="*/ 115 h 136"/>
                <a:gd name="T18" fmla="*/ 1 w 1"/>
                <a:gd name="T19" fmla="*/ 119 h 136"/>
                <a:gd name="T20" fmla="*/ 0 w 1"/>
                <a:gd name="T21" fmla="*/ 113 h 136"/>
                <a:gd name="T22" fmla="*/ 1 w 1"/>
                <a:gd name="T23" fmla="*/ 109 h 136"/>
                <a:gd name="T24" fmla="*/ 1 w 1"/>
                <a:gd name="T25" fmla="*/ 107 h 136"/>
                <a:gd name="T26" fmla="*/ 0 w 1"/>
                <a:gd name="T27" fmla="*/ 104 h 136"/>
                <a:gd name="T28" fmla="*/ 1 w 1"/>
                <a:gd name="T29" fmla="*/ 107 h 136"/>
                <a:gd name="T30" fmla="*/ 0 w 1"/>
                <a:gd name="T31" fmla="*/ 101 h 136"/>
                <a:gd name="T32" fmla="*/ 1 w 1"/>
                <a:gd name="T33" fmla="*/ 98 h 136"/>
                <a:gd name="T34" fmla="*/ 1 w 1"/>
                <a:gd name="T35" fmla="*/ 96 h 136"/>
                <a:gd name="T36" fmla="*/ 0 w 1"/>
                <a:gd name="T37" fmla="*/ 92 h 136"/>
                <a:gd name="T38" fmla="*/ 1 w 1"/>
                <a:gd name="T39" fmla="*/ 96 h 136"/>
                <a:gd name="T40" fmla="*/ 0 w 1"/>
                <a:gd name="T41" fmla="*/ 90 h 136"/>
                <a:gd name="T42" fmla="*/ 1 w 1"/>
                <a:gd name="T43" fmla="*/ 86 h 136"/>
                <a:gd name="T44" fmla="*/ 1 w 1"/>
                <a:gd name="T45" fmla="*/ 84 h 136"/>
                <a:gd name="T46" fmla="*/ 0 w 1"/>
                <a:gd name="T47" fmla="*/ 81 h 136"/>
                <a:gd name="T48" fmla="*/ 1 w 1"/>
                <a:gd name="T49" fmla="*/ 84 h 136"/>
                <a:gd name="T50" fmla="*/ 0 w 1"/>
                <a:gd name="T51" fmla="*/ 78 h 136"/>
                <a:gd name="T52" fmla="*/ 1 w 1"/>
                <a:gd name="T53" fmla="*/ 75 h 136"/>
                <a:gd name="T54" fmla="*/ 1 w 1"/>
                <a:gd name="T55" fmla="*/ 73 h 136"/>
                <a:gd name="T56" fmla="*/ 0 w 1"/>
                <a:gd name="T57" fmla="*/ 69 h 136"/>
                <a:gd name="T58" fmla="*/ 1 w 1"/>
                <a:gd name="T59" fmla="*/ 73 h 136"/>
                <a:gd name="T60" fmla="*/ 0 w 1"/>
                <a:gd name="T61" fmla="*/ 67 h 136"/>
                <a:gd name="T62" fmla="*/ 1 w 1"/>
                <a:gd name="T63" fmla="*/ 64 h 136"/>
                <a:gd name="T64" fmla="*/ 1 w 1"/>
                <a:gd name="T65" fmla="*/ 61 h 136"/>
                <a:gd name="T66" fmla="*/ 0 w 1"/>
                <a:gd name="T67" fmla="*/ 58 h 136"/>
                <a:gd name="T68" fmla="*/ 1 w 1"/>
                <a:gd name="T69" fmla="*/ 61 h 136"/>
                <a:gd name="T70" fmla="*/ 0 w 1"/>
                <a:gd name="T71" fmla="*/ 55 h 136"/>
                <a:gd name="T72" fmla="*/ 1 w 1"/>
                <a:gd name="T73" fmla="*/ 52 h 136"/>
                <a:gd name="T74" fmla="*/ 1 w 1"/>
                <a:gd name="T75" fmla="*/ 49 h 136"/>
                <a:gd name="T76" fmla="*/ 0 w 1"/>
                <a:gd name="T77" fmla="*/ 46 h 136"/>
                <a:gd name="T78" fmla="*/ 1 w 1"/>
                <a:gd name="T79" fmla="*/ 49 h 136"/>
                <a:gd name="T80" fmla="*/ 0 w 1"/>
                <a:gd name="T81" fmla="*/ 44 h 136"/>
                <a:gd name="T82" fmla="*/ 1 w 1"/>
                <a:gd name="T83" fmla="*/ 40 h 136"/>
                <a:gd name="T84" fmla="*/ 1 w 1"/>
                <a:gd name="T85" fmla="*/ 38 h 136"/>
                <a:gd name="T86" fmla="*/ 0 w 1"/>
                <a:gd name="T87" fmla="*/ 35 h 136"/>
                <a:gd name="T88" fmla="*/ 1 w 1"/>
                <a:gd name="T89" fmla="*/ 38 h 136"/>
                <a:gd name="T90" fmla="*/ 0 w 1"/>
                <a:gd name="T91" fmla="*/ 32 h 136"/>
                <a:gd name="T92" fmla="*/ 1 w 1"/>
                <a:gd name="T93" fmla="*/ 29 h 136"/>
                <a:gd name="T94" fmla="*/ 1 w 1"/>
                <a:gd name="T95" fmla="*/ 26 h 136"/>
                <a:gd name="T96" fmla="*/ 0 w 1"/>
                <a:gd name="T97" fmla="*/ 23 h 136"/>
                <a:gd name="T98" fmla="*/ 1 w 1"/>
                <a:gd name="T99" fmla="*/ 26 h 136"/>
                <a:gd name="T100" fmla="*/ 0 w 1"/>
                <a:gd name="T101" fmla="*/ 21 h 136"/>
                <a:gd name="T102" fmla="*/ 1 w 1"/>
                <a:gd name="T103" fmla="*/ 17 h 136"/>
                <a:gd name="T104" fmla="*/ 1 w 1"/>
                <a:gd name="T105" fmla="*/ 15 h 136"/>
                <a:gd name="T106" fmla="*/ 0 w 1"/>
                <a:gd name="T107" fmla="*/ 12 h 136"/>
                <a:gd name="T108" fmla="*/ 1 w 1"/>
                <a:gd name="T109" fmla="*/ 15 h 136"/>
                <a:gd name="T110" fmla="*/ 0 w 1"/>
                <a:gd name="T111" fmla="*/ 9 h 136"/>
                <a:gd name="T112" fmla="*/ 1 w 1"/>
                <a:gd name="T113" fmla="*/ 6 h 136"/>
                <a:gd name="T114" fmla="*/ 1 w 1"/>
                <a:gd name="T115" fmla="*/ 4 h 136"/>
                <a:gd name="T116" fmla="*/ 0 w 1"/>
                <a:gd name="T117" fmla="*/ 0 h 136"/>
                <a:gd name="T118" fmla="*/ 1 w 1"/>
                <a:gd name="T119"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 h="136">
                  <a:moveTo>
                    <a:pt x="1" y="136"/>
                  </a:moveTo>
                  <a:lnTo>
                    <a:pt x="0" y="136"/>
                  </a:lnTo>
                  <a:lnTo>
                    <a:pt x="0" y="132"/>
                  </a:lnTo>
                  <a:lnTo>
                    <a:pt x="1" y="132"/>
                  </a:lnTo>
                  <a:lnTo>
                    <a:pt x="1" y="136"/>
                  </a:lnTo>
                  <a:close/>
                  <a:moveTo>
                    <a:pt x="1" y="130"/>
                  </a:moveTo>
                  <a:lnTo>
                    <a:pt x="0" y="130"/>
                  </a:lnTo>
                  <a:lnTo>
                    <a:pt x="0" y="127"/>
                  </a:lnTo>
                  <a:lnTo>
                    <a:pt x="1" y="127"/>
                  </a:lnTo>
                  <a:lnTo>
                    <a:pt x="1" y="130"/>
                  </a:lnTo>
                  <a:close/>
                  <a:moveTo>
                    <a:pt x="1" y="124"/>
                  </a:moveTo>
                  <a:lnTo>
                    <a:pt x="0" y="124"/>
                  </a:lnTo>
                  <a:lnTo>
                    <a:pt x="0" y="121"/>
                  </a:lnTo>
                  <a:lnTo>
                    <a:pt x="1" y="121"/>
                  </a:lnTo>
                  <a:lnTo>
                    <a:pt x="1" y="124"/>
                  </a:lnTo>
                  <a:close/>
                  <a:moveTo>
                    <a:pt x="1" y="119"/>
                  </a:moveTo>
                  <a:lnTo>
                    <a:pt x="0" y="119"/>
                  </a:lnTo>
                  <a:lnTo>
                    <a:pt x="0" y="115"/>
                  </a:lnTo>
                  <a:lnTo>
                    <a:pt x="1" y="115"/>
                  </a:lnTo>
                  <a:lnTo>
                    <a:pt x="1" y="119"/>
                  </a:lnTo>
                  <a:close/>
                  <a:moveTo>
                    <a:pt x="1" y="113"/>
                  </a:moveTo>
                  <a:lnTo>
                    <a:pt x="0" y="113"/>
                  </a:lnTo>
                  <a:lnTo>
                    <a:pt x="0" y="109"/>
                  </a:lnTo>
                  <a:lnTo>
                    <a:pt x="1" y="109"/>
                  </a:lnTo>
                  <a:lnTo>
                    <a:pt x="1" y="113"/>
                  </a:lnTo>
                  <a:close/>
                  <a:moveTo>
                    <a:pt x="1" y="107"/>
                  </a:moveTo>
                  <a:lnTo>
                    <a:pt x="0" y="107"/>
                  </a:lnTo>
                  <a:lnTo>
                    <a:pt x="0" y="104"/>
                  </a:lnTo>
                  <a:lnTo>
                    <a:pt x="1" y="104"/>
                  </a:lnTo>
                  <a:lnTo>
                    <a:pt x="1" y="107"/>
                  </a:lnTo>
                  <a:close/>
                  <a:moveTo>
                    <a:pt x="1" y="101"/>
                  </a:moveTo>
                  <a:lnTo>
                    <a:pt x="0" y="101"/>
                  </a:lnTo>
                  <a:lnTo>
                    <a:pt x="0" y="98"/>
                  </a:lnTo>
                  <a:lnTo>
                    <a:pt x="1" y="98"/>
                  </a:lnTo>
                  <a:lnTo>
                    <a:pt x="1" y="101"/>
                  </a:lnTo>
                  <a:close/>
                  <a:moveTo>
                    <a:pt x="1" y="96"/>
                  </a:moveTo>
                  <a:lnTo>
                    <a:pt x="0" y="96"/>
                  </a:lnTo>
                  <a:lnTo>
                    <a:pt x="0" y="92"/>
                  </a:lnTo>
                  <a:lnTo>
                    <a:pt x="1" y="92"/>
                  </a:lnTo>
                  <a:lnTo>
                    <a:pt x="1" y="96"/>
                  </a:lnTo>
                  <a:close/>
                  <a:moveTo>
                    <a:pt x="1" y="90"/>
                  </a:moveTo>
                  <a:lnTo>
                    <a:pt x="0" y="90"/>
                  </a:lnTo>
                  <a:lnTo>
                    <a:pt x="0" y="86"/>
                  </a:lnTo>
                  <a:lnTo>
                    <a:pt x="1" y="86"/>
                  </a:lnTo>
                  <a:lnTo>
                    <a:pt x="1" y="90"/>
                  </a:lnTo>
                  <a:close/>
                  <a:moveTo>
                    <a:pt x="1" y="84"/>
                  </a:moveTo>
                  <a:lnTo>
                    <a:pt x="0" y="84"/>
                  </a:lnTo>
                  <a:lnTo>
                    <a:pt x="0" y="81"/>
                  </a:lnTo>
                  <a:lnTo>
                    <a:pt x="1" y="81"/>
                  </a:lnTo>
                  <a:lnTo>
                    <a:pt x="1" y="84"/>
                  </a:lnTo>
                  <a:close/>
                  <a:moveTo>
                    <a:pt x="1" y="78"/>
                  </a:moveTo>
                  <a:lnTo>
                    <a:pt x="0" y="78"/>
                  </a:lnTo>
                  <a:lnTo>
                    <a:pt x="0" y="75"/>
                  </a:lnTo>
                  <a:lnTo>
                    <a:pt x="1" y="75"/>
                  </a:lnTo>
                  <a:lnTo>
                    <a:pt x="1" y="78"/>
                  </a:lnTo>
                  <a:close/>
                  <a:moveTo>
                    <a:pt x="1" y="73"/>
                  </a:moveTo>
                  <a:lnTo>
                    <a:pt x="0" y="73"/>
                  </a:lnTo>
                  <a:lnTo>
                    <a:pt x="0" y="69"/>
                  </a:lnTo>
                  <a:lnTo>
                    <a:pt x="1" y="69"/>
                  </a:lnTo>
                  <a:lnTo>
                    <a:pt x="1" y="73"/>
                  </a:lnTo>
                  <a:close/>
                  <a:moveTo>
                    <a:pt x="1" y="67"/>
                  </a:moveTo>
                  <a:lnTo>
                    <a:pt x="0" y="67"/>
                  </a:lnTo>
                  <a:lnTo>
                    <a:pt x="0" y="64"/>
                  </a:lnTo>
                  <a:lnTo>
                    <a:pt x="1" y="64"/>
                  </a:lnTo>
                  <a:lnTo>
                    <a:pt x="1" y="67"/>
                  </a:lnTo>
                  <a:close/>
                  <a:moveTo>
                    <a:pt x="1" y="61"/>
                  </a:moveTo>
                  <a:lnTo>
                    <a:pt x="0" y="61"/>
                  </a:lnTo>
                  <a:lnTo>
                    <a:pt x="0" y="58"/>
                  </a:lnTo>
                  <a:lnTo>
                    <a:pt x="1" y="58"/>
                  </a:lnTo>
                  <a:lnTo>
                    <a:pt x="1" y="61"/>
                  </a:lnTo>
                  <a:close/>
                  <a:moveTo>
                    <a:pt x="1" y="55"/>
                  </a:moveTo>
                  <a:lnTo>
                    <a:pt x="0" y="55"/>
                  </a:lnTo>
                  <a:lnTo>
                    <a:pt x="0" y="52"/>
                  </a:lnTo>
                  <a:lnTo>
                    <a:pt x="1" y="52"/>
                  </a:lnTo>
                  <a:lnTo>
                    <a:pt x="1" y="55"/>
                  </a:lnTo>
                  <a:close/>
                  <a:moveTo>
                    <a:pt x="1" y="49"/>
                  </a:moveTo>
                  <a:lnTo>
                    <a:pt x="0" y="49"/>
                  </a:lnTo>
                  <a:lnTo>
                    <a:pt x="0" y="46"/>
                  </a:lnTo>
                  <a:lnTo>
                    <a:pt x="1" y="46"/>
                  </a:lnTo>
                  <a:lnTo>
                    <a:pt x="1" y="49"/>
                  </a:lnTo>
                  <a:close/>
                  <a:moveTo>
                    <a:pt x="1" y="44"/>
                  </a:moveTo>
                  <a:lnTo>
                    <a:pt x="0" y="44"/>
                  </a:lnTo>
                  <a:lnTo>
                    <a:pt x="0" y="40"/>
                  </a:lnTo>
                  <a:lnTo>
                    <a:pt x="1" y="40"/>
                  </a:lnTo>
                  <a:lnTo>
                    <a:pt x="1" y="44"/>
                  </a:lnTo>
                  <a:close/>
                  <a:moveTo>
                    <a:pt x="1" y="38"/>
                  </a:moveTo>
                  <a:lnTo>
                    <a:pt x="0" y="38"/>
                  </a:lnTo>
                  <a:lnTo>
                    <a:pt x="0" y="35"/>
                  </a:lnTo>
                  <a:lnTo>
                    <a:pt x="1" y="35"/>
                  </a:lnTo>
                  <a:lnTo>
                    <a:pt x="1" y="38"/>
                  </a:lnTo>
                  <a:close/>
                  <a:moveTo>
                    <a:pt x="1" y="32"/>
                  </a:moveTo>
                  <a:lnTo>
                    <a:pt x="0" y="32"/>
                  </a:lnTo>
                  <a:lnTo>
                    <a:pt x="0" y="29"/>
                  </a:lnTo>
                  <a:lnTo>
                    <a:pt x="1" y="29"/>
                  </a:lnTo>
                  <a:lnTo>
                    <a:pt x="1" y="32"/>
                  </a:lnTo>
                  <a:close/>
                  <a:moveTo>
                    <a:pt x="1" y="26"/>
                  </a:moveTo>
                  <a:lnTo>
                    <a:pt x="0" y="26"/>
                  </a:lnTo>
                  <a:lnTo>
                    <a:pt x="0" y="23"/>
                  </a:lnTo>
                  <a:lnTo>
                    <a:pt x="1" y="23"/>
                  </a:lnTo>
                  <a:lnTo>
                    <a:pt x="1" y="26"/>
                  </a:lnTo>
                  <a:close/>
                  <a:moveTo>
                    <a:pt x="1" y="21"/>
                  </a:moveTo>
                  <a:lnTo>
                    <a:pt x="0" y="21"/>
                  </a:lnTo>
                  <a:lnTo>
                    <a:pt x="0" y="17"/>
                  </a:lnTo>
                  <a:lnTo>
                    <a:pt x="1" y="17"/>
                  </a:lnTo>
                  <a:lnTo>
                    <a:pt x="1" y="21"/>
                  </a:lnTo>
                  <a:close/>
                  <a:moveTo>
                    <a:pt x="1" y="15"/>
                  </a:moveTo>
                  <a:lnTo>
                    <a:pt x="0" y="15"/>
                  </a:lnTo>
                  <a:lnTo>
                    <a:pt x="0" y="12"/>
                  </a:lnTo>
                  <a:lnTo>
                    <a:pt x="1" y="12"/>
                  </a:lnTo>
                  <a:lnTo>
                    <a:pt x="1" y="15"/>
                  </a:lnTo>
                  <a:close/>
                  <a:moveTo>
                    <a:pt x="1" y="9"/>
                  </a:moveTo>
                  <a:lnTo>
                    <a:pt x="0" y="9"/>
                  </a:lnTo>
                  <a:lnTo>
                    <a:pt x="0" y="6"/>
                  </a:lnTo>
                  <a:lnTo>
                    <a:pt x="1" y="6"/>
                  </a:lnTo>
                  <a:lnTo>
                    <a:pt x="1" y="9"/>
                  </a:lnTo>
                  <a:close/>
                  <a:moveTo>
                    <a:pt x="1" y="4"/>
                  </a:moveTo>
                  <a:lnTo>
                    <a:pt x="0" y="4"/>
                  </a:lnTo>
                  <a:lnTo>
                    <a:pt x="0" y="0"/>
                  </a:lnTo>
                  <a:lnTo>
                    <a:pt x="1" y="0"/>
                  </a:lnTo>
                  <a:lnTo>
                    <a:pt x="1" y="4"/>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39" name="íSḷîdé">
              <a:extLst>
                <a:ext uri="{FF2B5EF4-FFF2-40B4-BE49-F238E27FC236}">
                  <a16:creationId xmlns:a16="http://schemas.microsoft.com/office/drawing/2014/main" id="{01B9AB31-C1C3-F16C-FA06-E163D1778FAF}"/>
                </a:ext>
              </a:extLst>
            </p:cNvPr>
            <p:cNvSpPr/>
            <p:nvPr/>
          </p:nvSpPr>
          <p:spPr bwMode="auto">
            <a:xfrm>
              <a:off x="10302266" y="2316871"/>
              <a:ext cx="293211" cy="374721"/>
            </a:xfrm>
            <a:custGeom>
              <a:avLst/>
              <a:gdLst>
                <a:gd name="T0" fmla="*/ 741 w 1028"/>
                <a:gd name="T1" fmla="*/ 0 h 1322"/>
                <a:gd name="T2" fmla="*/ 896 w 1028"/>
                <a:gd name="T3" fmla="*/ 15 h 1322"/>
                <a:gd name="T4" fmla="*/ 1028 w 1028"/>
                <a:gd name="T5" fmla="*/ 26 h 1322"/>
                <a:gd name="T6" fmla="*/ 642 w 1028"/>
                <a:gd name="T7" fmla="*/ 1322 h 1322"/>
                <a:gd name="T8" fmla="*/ 0 w 1028"/>
                <a:gd name="T9" fmla="*/ 985 h 1322"/>
                <a:gd name="T10" fmla="*/ 647 w 1028"/>
                <a:gd name="T11" fmla="*/ 124 h 1322"/>
                <a:gd name="T12" fmla="*/ 741 w 1028"/>
                <a:gd name="T13" fmla="*/ 0 h 1322"/>
              </a:gdLst>
              <a:ahLst/>
              <a:cxnLst>
                <a:cxn ang="0">
                  <a:pos x="T0" y="T1"/>
                </a:cxn>
                <a:cxn ang="0">
                  <a:pos x="T2" y="T3"/>
                </a:cxn>
                <a:cxn ang="0">
                  <a:pos x="T4" y="T5"/>
                </a:cxn>
                <a:cxn ang="0">
                  <a:pos x="T6" y="T7"/>
                </a:cxn>
                <a:cxn ang="0">
                  <a:pos x="T8" y="T9"/>
                </a:cxn>
                <a:cxn ang="0">
                  <a:pos x="T10" y="T11"/>
                </a:cxn>
                <a:cxn ang="0">
                  <a:pos x="T12" y="T13"/>
                </a:cxn>
              </a:cxnLst>
              <a:rect l="0" t="0" r="r" b="b"/>
              <a:pathLst>
                <a:path w="1028" h="1322">
                  <a:moveTo>
                    <a:pt x="741" y="0"/>
                  </a:moveTo>
                  <a:cubicBezTo>
                    <a:pt x="896" y="15"/>
                    <a:pt x="896" y="15"/>
                    <a:pt x="896" y="15"/>
                  </a:cubicBezTo>
                  <a:cubicBezTo>
                    <a:pt x="1028" y="26"/>
                    <a:pt x="1028" y="26"/>
                    <a:pt x="1028" y="26"/>
                  </a:cubicBezTo>
                  <a:cubicBezTo>
                    <a:pt x="642" y="1322"/>
                    <a:pt x="642" y="1322"/>
                    <a:pt x="642" y="1322"/>
                  </a:cubicBezTo>
                  <a:cubicBezTo>
                    <a:pt x="0" y="985"/>
                    <a:pt x="0" y="985"/>
                    <a:pt x="0" y="985"/>
                  </a:cubicBezTo>
                  <a:cubicBezTo>
                    <a:pt x="647" y="124"/>
                    <a:pt x="647" y="124"/>
                    <a:pt x="647" y="124"/>
                  </a:cubicBezTo>
                  <a:cubicBezTo>
                    <a:pt x="647" y="124"/>
                    <a:pt x="666" y="100"/>
                    <a:pt x="741" y="0"/>
                  </a:cubicBezTo>
                  <a:close/>
                </a:path>
              </a:pathLst>
            </a:custGeom>
            <a:solidFill>
              <a:srgbClr val="CFE8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0" name="íŝliḑè">
              <a:extLst>
                <a:ext uri="{FF2B5EF4-FFF2-40B4-BE49-F238E27FC236}">
                  <a16:creationId xmlns:a16="http://schemas.microsoft.com/office/drawing/2014/main" id="{3B74AFD2-CBC5-8795-089C-5851812EFA5C}"/>
                </a:ext>
              </a:extLst>
            </p:cNvPr>
            <p:cNvSpPr/>
            <p:nvPr/>
          </p:nvSpPr>
          <p:spPr bwMode="auto">
            <a:xfrm>
              <a:off x="10011318" y="2316871"/>
              <a:ext cx="292079" cy="374721"/>
            </a:xfrm>
            <a:custGeom>
              <a:avLst/>
              <a:gdLst>
                <a:gd name="T0" fmla="*/ 287 w 1028"/>
                <a:gd name="T1" fmla="*/ 0 h 1322"/>
                <a:gd name="T2" fmla="*/ 132 w 1028"/>
                <a:gd name="T3" fmla="*/ 15 h 1322"/>
                <a:gd name="T4" fmla="*/ 0 w 1028"/>
                <a:gd name="T5" fmla="*/ 26 h 1322"/>
                <a:gd name="T6" fmla="*/ 386 w 1028"/>
                <a:gd name="T7" fmla="*/ 1322 h 1322"/>
                <a:gd name="T8" fmla="*/ 1028 w 1028"/>
                <a:gd name="T9" fmla="*/ 985 h 1322"/>
                <a:gd name="T10" fmla="*/ 381 w 1028"/>
                <a:gd name="T11" fmla="*/ 124 h 1322"/>
                <a:gd name="T12" fmla="*/ 287 w 1028"/>
                <a:gd name="T13" fmla="*/ 0 h 1322"/>
              </a:gdLst>
              <a:ahLst/>
              <a:cxnLst>
                <a:cxn ang="0">
                  <a:pos x="T0" y="T1"/>
                </a:cxn>
                <a:cxn ang="0">
                  <a:pos x="T2" y="T3"/>
                </a:cxn>
                <a:cxn ang="0">
                  <a:pos x="T4" y="T5"/>
                </a:cxn>
                <a:cxn ang="0">
                  <a:pos x="T6" y="T7"/>
                </a:cxn>
                <a:cxn ang="0">
                  <a:pos x="T8" y="T9"/>
                </a:cxn>
                <a:cxn ang="0">
                  <a:pos x="T10" y="T11"/>
                </a:cxn>
                <a:cxn ang="0">
                  <a:pos x="T12" y="T13"/>
                </a:cxn>
              </a:cxnLst>
              <a:rect l="0" t="0" r="r" b="b"/>
              <a:pathLst>
                <a:path w="1028" h="1322">
                  <a:moveTo>
                    <a:pt x="287" y="0"/>
                  </a:moveTo>
                  <a:cubicBezTo>
                    <a:pt x="132" y="15"/>
                    <a:pt x="132" y="15"/>
                    <a:pt x="132" y="15"/>
                  </a:cubicBezTo>
                  <a:cubicBezTo>
                    <a:pt x="0" y="26"/>
                    <a:pt x="0" y="26"/>
                    <a:pt x="0" y="26"/>
                  </a:cubicBezTo>
                  <a:cubicBezTo>
                    <a:pt x="386" y="1322"/>
                    <a:pt x="386" y="1322"/>
                    <a:pt x="386" y="1322"/>
                  </a:cubicBezTo>
                  <a:cubicBezTo>
                    <a:pt x="1028" y="985"/>
                    <a:pt x="1028" y="985"/>
                    <a:pt x="1028" y="985"/>
                  </a:cubicBezTo>
                  <a:cubicBezTo>
                    <a:pt x="381" y="124"/>
                    <a:pt x="381" y="124"/>
                    <a:pt x="381" y="124"/>
                  </a:cubicBezTo>
                  <a:cubicBezTo>
                    <a:pt x="381" y="124"/>
                    <a:pt x="362" y="100"/>
                    <a:pt x="287" y="0"/>
                  </a:cubicBezTo>
                  <a:close/>
                </a:path>
              </a:pathLst>
            </a:custGeom>
            <a:solidFill>
              <a:srgbClr val="CFE8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1" name="îṡḻídê">
              <a:extLst>
                <a:ext uri="{FF2B5EF4-FFF2-40B4-BE49-F238E27FC236}">
                  <a16:creationId xmlns:a16="http://schemas.microsoft.com/office/drawing/2014/main" id="{56B7EE5C-305D-3D8E-CE9D-2640755648FF}"/>
                </a:ext>
              </a:extLst>
            </p:cNvPr>
            <p:cNvSpPr/>
            <p:nvPr/>
          </p:nvSpPr>
          <p:spPr bwMode="auto">
            <a:xfrm>
              <a:off x="9895846" y="5595401"/>
              <a:ext cx="199248" cy="245664"/>
            </a:xfrm>
            <a:custGeom>
              <a:avLst/>
              <a:gdLst>
                <a:gd name="T0" fmla="*/ 176 w 176"/>
                <a:gd name="T1" fmla="*/ 13 h 217"/>
                <a:gd name="T2" fmla="*/ 166 w 176"/>
                <a:gd name="T3" fmla="*/ 168 h 217"/>
                <a:gd name="T4" fmla="*/ 0 w 176"/>
                <a:gd name="T5" fmla="*/ 217 h 217"/>
                <a:gd name="T6" fmla="*/ 38 w 176"/>
                <a:gd name="T7" fmla="*/ 0 h 217"/>
                <a:gd name="T8" fmla="*/ 176 w 176"/>
                <a:gd name="T9" fmla="*/ 13 h 217"/>
              </a:gdLst>
              <a:ahLst/>
              <a:cxnLst>
                <a:cxn ang="0">
                  <a:pos x="T0" y="T1"/>
                </a:cxn>
                <a:cxn ang="0">
                  <a:pos x="T2" y="T3"/>
                </a:cxn>
                <a:cxn ang="0">
                  <a:pos x="T4" y="T5"/>
                </a:cxn>
                <a:cxn ang="0">
                  <a:pos x="T6" y="T7"/>
                </a:cxn>
                <a:cxn ang="0">
                  <a:pos x="T8" y="T9"/>
                </a:cxn>
              </a:cxnLst>
              <a:rect l="0" t="0" r="r" b="b"/>
              <a:pathLst>
                <a:path w="176" h="217">
                  <a:moveTo>
                    <a:pt x="176" y="13"/>
                  </a:moveTo>
                  <a:lnTo>
                    <a:pt x="166" y="168"/>
                  </a:lnTo>
                  <a:lnTo>
                    <a:pt x="0" y="217"/>
                  </a:lnTo>
                  <a:lnTo>
                    <a:pt x="38" y="0"/>
                  </a:lnTo>
                  <a:lnTo>
                    <a:pt x="176" y="13"/>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2" name="ïsḷíḍê">
              <a:extLst>
                <a:ext uri="{FF2B5EF4-FFF2-40B4-BE49-F238E27FC236}">
                  <a16:creationId xmlns:a16="http://schemas.microsoft.com/office/drawing/2014/main" id="{93B55C48-8C33-C49B-768A-1826C39B0791}"/>
                </a:ext>
              </a:extLst>
            </p:cNvPr>
            <p:cNvSpPr/>
            <p:nvPr/>
          </p:nvSpPr>
          <p:spPr bwMode="auto">
            <a:xfrm>
              <a:off x="9876600" y="3754622"/>
              <a:ext cx="846802" cy="1951722"/>
            </a:xfrm>
            <a:custGeom>
              <a:avLst/>
              <a:gdLst>
                <a:gd name="T0" fmla="*/ 2979 w 2979"/>
                <a:gd name="T1" fmla="*/ 0 h 6880"/>
                <a:gd name="T2" fmla="*/ 1505 w 2979"/>
                <a:gd name="T3" fmla="*/ 0 h 6880"/>
                <a:gd name="T4" fmla="*/ 1504 w 2979"/>
                <a:gd name="T5" fmla="*/ 0 h 6880"/>
                <a:gd name="T6" fmla="*/ 29 w 2979"/>
                <a:gd name="T7" fmla="*/ 0 h 6880"/>
                <a:gd name="T8" fmla="*/ 0 w 2979"/>
                <a:gd name="T9" fmla="*/ 6880 h 6880"/>
                <a:gd name="T10" fmla="*/ 842 w 2979"/>
                <a:gd name="T11" fmla="*/ 6880 h 6880"/>
                <a:gd name="T12" fmla="*/ 942 w 2979"/>
                <a:gd name="T13" fmla="*/ 2176 h 6880"/>
                <a:gd name="T14" fmla="*/ 1018 w 2979"/>
                <a:gd name="T15" fmla="*/ 1576 h 6880"/>
                <a:gd name="T16" fmla="*/ 1488 w 2979"/>
                <a:gd name="T17" fmla="*/ 1331 h 6880"/>
                <a:gd name="T18" fmla="*/ 1992 w 2979"/>
                <a:gd name="T19" fmla="*/ 1575 h 6880"/>
                <a:gd name="T20" fmla="*/ 2067 w 2979"/>
                <a:gd name="T21" fmla="*/ 2176 h 6880"/>
                <a:gd name="T22" fmla="*/ 2090 w 2979"/>
                <a:gd name="T23" fmla="*/ 6880 h 6880"/>
                <a:gd name="T24" fmla="*/ 2932 w 2979"/>
                <a:gd name="T25" fmla="*/ 6880 h 6880"/>
                <a:gd name="T26" fmla="*/ 2979 w 2979"/>
                <a:gd name="T27" fmla="*/ 0 h 6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9" h="6880">
                  <a:moveTo>
                    <a:pt x="2979" y="0"/>
                  </a:moveTo>
                  <a:cubicBezTo>
                    <a:pt x="1505" y="0"/>
                    <a:pt x="1505" y="0"/>
                    <a:pt x="1505" y="0"/>
                  </a:cubicBezTo>
                  <a:cubicBezTo>
                    <a:pt x="1504" y="0"/>
                    <a:pt x="1504" y="0"/>
                    <a:pt x="1504" y="0"/>
                  </a:cubicBezTo>
                  <a:cubicBezTo>
                    <a:pt x="29" y="0"/>
                    <a:pt x="29" y="0"/>
                    <a:pt x="29" y="0"/>
                  </a:cubicBezTo>
                  <a:cubicBezTo>
                    <a:pt x="0" y="6880"/>
                    <a:pt x="0" y="6880"/>
                    <a:pt x="0" y="6880"/>
                  </a:cubicBezTo>
                  <a:cubicBezTo>
                    <a:pt x="842" y="6880"/>
                    <a:pt x="842" y="6880"/>
                    <a:pt x="842" y="6880"/>
                  </a:cubicBezTo>
                  <a:cubicBezTo>
                    <a:pt x="942" y="2176"/>
                    <a:pt x="942" y="2176"/>
                    <a:pt x="942" y="2176"/>
                  </a:cubicBezTo>
                  <a:cubicBezTo>
                    <a:pt x="1018" y="1576"/>
                    <a:pt x="1018" y="1576"/>
                    <a:pt x="1018" y="1576"/>
                  </a:cubicBezTo>
                  <a:cubicBezTo>
                    <a:pt x="1032" y="1461"/>
                    <a:pt x="1257" y="1334"/>
                    <a:pt x="1488" y="1331"/>
                  </a:cubicBezTo>
                  <a:cubicBezTo>
                    <a:pt x="1729" y="1328"/>
                    <a:pt x="1977" y="1455"/>
                    <a:pt x="1992" y="1575"/>
                  </a:cubicBezTo>
                  <a:cubicBezTo>
                    <a:pt x="2067" y="2176"/>
                    <a:pt x="2067" y="2176"/>
                    <a:pt x="2067" y="2176"/>
                  </a:cubicBezTo>
                  <a:cubicBezTo>
                    <a:pt x="2090" y="6880"/>
                    <a:pt x="2090" y="6880"/>
                    <a:pt x="2090" y="6880"/>
                  </a:cubicBezTo>
                  <a:cubicBezTo>
                    <a:pt x="2932" y="6880"/>
                    <a:pt x="2932" y="6880"/>
                    <a:pt x="2932" y="6880"/>
                  </a:cubicBezTo>
                  <a:lnTo>
                    <a:pt x="2979" y="0"/>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3" name="îṧḻiďè">
              <a:extLst>
                <a:ext uri="{FF2B5EF4-FFF2-40B4-BE49-F238E27FC236}">
                  <a16:creationId xmlns:a16="http://schemas.microsoft.com/office/drawing/2014/main" id="{9FC90888-534C-DC4C-A7F4-883F924F6F7B}"/>
                </a:ext>
              </a:extLst>
            </p:cNvPr>
            <p:cNvSpPr/>
            <p:nvPr/>
          </p:nvSpPr>
          <p:spPr bwMode="auto">
            <a:xfrm>
              <a:off x="9517729" y="5717665"/>
              <a:ext cx="638497" cy="304532"/>
            </a:xfrm>
            <a:custGeom>
              <a:avLst/>
              <a:gdLst>
                <a:gd name="T0" fmla="*/ 2032 w 2244"/>
                <a:gd name="T1" fmla="*/ 0 h 1072"/>
                <a:gd name="T2" fmla="*/ 2119 w 2244"/>
                <a:gd name="T3" fmla="*/ 808 h 1072"/>
                <a:gd name="T4" fmla="*/ 2042 w 2244"/>
                <a:gd name="T5" fmla="*/ 896 h 1072"/>
                <a:gd name="T6" fmla="*/ 275 w 2244"/>
                <a:gd name="T7" fmla="*/ 1067 h 1072"/>
                <a:gd name="T8" fmla="*/ 39 w 2244"/>
                <a:gd name="T9" fmla="*/ 777 h 1072"/>
                <a:gd name="T10" fmla="*/ 41 w 2244"/>
                <a:gd name="T11" fmla="*/ 769 h 1072"/>
                <a:gd name="T12" fmla="*/ 167 w 2244"/>
                <a:gd name="T13" fmla="*/ 606 h 1072"/>
                <a:gd name="T14" fmla="*/ 663 w 2244"/>
                <a:gd name="T15" fmla="*/ 412 h 1072"/>
                <a:gd name="T16" fmla="*/ 987 w 2244"/>
                <a:gd name="T17" fmla="*/ 317 h 1072"/>
                <a:gd name="T18" fmla="*/ 1306 w 2244"/>
                <a:gd name="T19" fmla="*/ 42 h 1072"/>
                <a:gd name="T20" fmla="*/ 1623 w 2244"/>
                <a:gd name="T21" fmla="*/ 167 h 1072"/>
                <a:gd name="T22" fmla="*/ 2032 w 2244"/>
                <a:gd name="T23"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1072">
                  <a:moveTo>
                    <a:pt x="2032" y="0"/>
                  </a:moveTo>
                  <a:cubicBezTo>
                    <a:pt x="2032" y="0"/>
                    <a:pt x="2244" y="162"/>
                    <a:pt x="2119" y="808"/>
                  </a:cubicBezTo>
                  <a:cubicBezTo>
                    <a:pt x="2111" y="849"/>
                    <a:pt x="2082" y="883"/>
                    <a:pt x="2042" y="896"/>
                  </a:cubicBezTo>
                  <a:cubicBezTo>
                    <a:pt x="1905" y="941"/>
                    <a:pt x="1488" y="1028"/>
                    <a:pt x="275" y="1067"/>
                  </a:cubicBezTo>
                  <a:cubicBezTo>
                    <a:pt x="120" y="1072"/>
                    <a:pt x="0" y="928"/>
                    <a:pt x="39" y="777"/>
                  </a:cubicBezTo>
                  <a:cubicBezTo>
                    <a:pt x="40" y="775"/>
                    <a:pt x="41" y="772"/>
                    <a:pt x="41" y="769"/>
                  </a:cubicBezTo>
                  <a:cubicBezTo>
                    <a:pt x="60" y="700"/>
                    <a:pt x="106" y="641"/>
                    <a:pt x="167" y="606"/>
                  </a:cubicBezTo>
                  <a:cubicBezTo>
                    <a:pt x="277" y="542"/>
                    <a:pt x="473" y="442"/>
                    <a:pt x="663" y="412"/>
                  </a:cubicBezTo>
                  <a:cubicBezTo>
                    <a:pt x="775" y="394"/>
                    <a:pt x="884" y="365"/>
                    <a:pt x="987" y="317"/>
                  </a:cubicBezTo>
                  <a:cubicBezTo>
                    <a:pt x="1109" y="261"/>
                    <a:pt x="1240" y="174"/>
                    <a:pt x="1306" y="42"/>
                  </a:cubicBezTo>
                  <a:cubicBezTo>
                    <a:pt x="1306" y="42"/>
                    <a:pt x="1461" y="63"/>
                    <a:pt x="1623" y="167"/>
                  </a:cubicBezTo>
                  <a:cubicBezTo>
                    <a:pt x="1623" y="167"/>
                    <a:pt x="1844" y="259"/>
                    <a:pt x="2032" y="0"/>
                  </a:cubicBez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4" name="îşḷiḍê">
              <a:extLst>
                <a:ext uri="{FF2B5EF4-FFF2-40B4-BE49-F238E27FC236}">
                  <a16:creationId xmlns:a16="http://schemas.microsoft.com/office/drawing/2014/main" id="{74671F47-8DB0-75CF-BB25-5FD9C49D6A6C}"/>
                </a:ext>
              </a:extLst>
            </p:cNvPr>
            <p:cNvSpPr/>
            <p:nvPr/>
          </p:nvSpPr>
          <p:spPr bwMode="auto">
            <a:xfrm>
              <a:off x="9879996" y="3681037"/>
              <a:ext cx="847934" cy="127926"/>
            </a:xfrm>
            <a:custGeom>
              <a:avLst/>
              <a:gdLst>
                <a:gd name="T0" fmla="*/ 1498 w 2984"/>
                <a:gd name="T1" fmla="*/ 117 h 450"/>
                <a:gd name="T2" fmla="*/ 0 w 2984"/>
                <a:gd name="T3" fmla="*/ 0 h 450"/>
                <a:gd name="T4" fmla="*/ 12 w 2984"/>
                <a:gd name="T5" fmla="*/ 309 h 450"/>
                <a:gd name="T6" fmla="*/ 1498 w 2984"/>
                <a:gd name="T7" fmla="*/ 441 h 450"/>
                <a:gd name="T8" fmla="*/ 2984 w 2984"/>
                <a:gd name="T9" fmla="*/ 309 h 450"/>
                <a:gd name="T10" fmla="*/ 2955 w 2984"/>
                <a:gd name="T11" fmla="*/ 0 h 450"/>
                <a:gd name="T12" fmla="*/ 1498 w 2984"/>
                <a:gd name="T13" fmla="*/ 117 h 450"/>
              </a:gdLst>
              <a:ahLst/>
              <a:cxnLst>
                <a:cxn ang="0">
                  <a:pos x="T0" y="T1"/>
                </a:cxn>
                <a:cxn ang="0">
                  <a:pos x="T2" y="T3"/>
                </a:cxn>
                <a:cxn ang="0">
                  <a:pos x="T4" y="T5"/>
                </a:cxn>
                <a:cxn ang="0">
                  <a:pos x="T6" y="T7"/>
                </a:cxn>
                <a:cxn ang="0">
                  <a:pos x="T8" y="T9"/>
                </a:cxn>
                <a:cxn ang="0">
                  <a:pos x="T10" y="T11"/>
                </a:cxn>
                <a:cxn ang="0">
                  <a:pos x="T12" y="T13"/>
                </a:cxn>
              </a:cxnLst>
              <a:rect l="0" t="0" r="r" b="b"/>
              <a:pathLst>
                <a:path w="2984" h="450">
                  <a:moveTo>
                    <a:pt x="1498" y="117"/>
                  </a:moveTo>
                  <a:cubicBezTo>
                    <a:pt x="457" y="131"/>
                    <a:pt x="0" y="0"/>
                    <a:pt x="0" y="0"/>
                  </a:cubicBezTo>
                  <a:cubicBezTo>
                    <a:pt x="12" y="309"/>
                    <a:pt x="12" y="309"/>
                    <a:pt x="12" y="309"/>
                  </a:cubicBezTo>
                  <a:cubicBezTo>
                    <a:pt x="259" y="450"/>
                    <a:pt x="1498" y="441"/>
                    <a:pt x="1498" y="441"/>
                  </a:cubicBezTo>
                  <a:cubicBezTo>
                    <a:pt x="1498" y="441"/>
                    <a:pt x="2737" y="450"/>
                    <a:pt x="2984" y="309"/>
                  </a:cubicBezTo>
                  <a:cubicBezTo>
                    <a:pt x="2955" y="0"/>
                    <a:pt x="2955" y="0"/>
                    <a:pt x="2955" y="0"/>
                  </a:cubicBezTo>
                  <a:cubicBezTo>
                    <a:pt x="2955" y="0"/>
                    <a:pt x="2539" y="131"/>
                    <a:pt x="1498" y="117"/>
                  </a:cubicBezTo>
                  <a:close/>
                </a:path>
              </a:pathLst>
            </a:custGeom>
            <a:solidFill>
              <a:srgbClr val="8B4E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5" name="ïşlîdé">
              <a:extLst>
                <a:ext uri="{FF2B5EF4-FFF2-40B4-BE49-F238E27FC236}">
                  <a16:creationId xmlns:a16="http://schemas.microsoft.com/office/drawing/2014/main" id="{89EC5553-4F73-2D6B-B1A8-75340A2B0E2E}"/>
                </a:ext>
              </a:extLst>
            </p:cNvPr>
            <p:cNvSpPr/>
            <p:nvPr/>
          </p:nvSpPr>
          <p:spPr bwMode="auto">
            <a:xfrm>
              <a:off x="10298870" y="3713868"/>
              <a:ext cx="19246" cy="328305"/>
            </a:xfrm>
            <a:custGeom>
              <a:avLst/>
              <a:gdLst>
                <a:gd name="T0" fmla="*/ 0 w 17"/>
                <a:gd name="T1" fmla="*/ 1 h 290"/>
                <a:gd name="T2" fmla="*/ 8 w 17"/>
                <a:gd name="T3" fmla="*/ 290 h 290"/>
                <a:gd name="T4" fmla="*/ 17 w 17"/>
                <a:gd name="T5" fmla="*/ 0 h 290"/>
                <a:gd name="T6" fmla="*/ 0 w 17"/>
                <a:gd name="T7" fmla="*/ 1 h 290"/>
              </a:gdLst>
              <a:ahLst/>
              <a:cxnLst>
                <a:cxn ang="0">
                  <a:pos x="T0" y="T1"/>
                </a:cxn>
                <a:cxn ang="0">
                  <a:pos x="T2" y="T3"/>
                </a:cxn>
                <a:cxn ang="0">
                  <a:pos x="T4" y="T5"/>
                </a:cxn>
                <a:cxn ang="0">
                  <a:pos x="T6" y="T7"/>
                </a:cxn>
              </a:cxnLst>
              <a:rect l="0" t="0" r="r" b="b"/>
              <a:pathLst>
                <a:path w="17" h="290">
                  <a:moveTo>
                    <a:pt x="0" y="1"/>
                  </a:moveTo>
                  <a:lnTo>
                    <a:pt x="8" y="290"/>
                  </a:lnTo>
                  <a:lnTo>
                    <a:pt x="17" y="0"/>
                  </a:lnTo>
                  <a:lnTo>
                    <a:pt x="0" y="1"/>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6" name="ïṥļiḍé">
              <a:extLst>
                <a:ext uri="{FF2B5EF4-FFF2-40B4-BE49-F238E27FC236}">
                  <a16:creationId xmlns:a16="http://schemas.microsoft.com/office/drawing/2014/main" id="{8DCE5B11-1EE3-DFD7-FBBF-1ADCFAEC5F1D}"/>
                </a:ext>
              </a:extLst>
            </p:cNvPr>
            <p:cNvSpPr/>
            <p:nvPr/>
          </p:nvSpPr>
          <p:spPr bwMode="auto">
            <a:xfrm>
              <a:off x="10082640" y="3704810"/>
              <a:ext cx="29433" cy="98492"/>
            </a:xfrm>
            <a:prstGeom prst="rect">
              <a:avLst/>
            </a:prstGeom>
            <a:solidFill>
              <a:srgbClr val="723A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 name="ïŝļíḑè">
              <a:extLst>
                <a:ext uri="{FF2B5EF4-FFF2-40B4-BE49-F238E27FC236}">
                  <a16:creationId xmlns:a16="http://schemas.microsoft.com/office/drawing/2014/main" id="{27C94F99-AFEF-9F40-E7DF-FADFC71EFFE9}"/>
                </a:ext>
              </a:extLst>
            </p:cNvPr>
            <p:cNvSpPr/>
            <p:nvPr/>
          </p:nvSpPr>
          <p:spPr bwMode="auto">
            <a:xfrm>
              <a:off x="10515098" y="3704810"/>
              <a:ext cx="29433" cy="98492"/>
            </a:xfrm>
            <a:prstGeom prst="rect">
              <a:avLst/>
            </a:prstGeom>
            <a:solidFill>
              <a:srgbClr val="723A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8" name="ïşļïďè">
              <a:extLst>
                <a:ext uri="{FF2B5EF4-FFF2-40B4-BE49-F238E27FC236}">
                  <a16:creationId xmlns:a16="http://schemas.microsoft.com/office/drawing/2014/main" id="{63C2FB75-3700-587B-08FC-6B61DB797DB5}"/>
                </a:ext>
              </a:extLst>
            </p:cNvPr>
            <p:cNvSpPr/>
            <p:nvPr/>
          </p:nvSpPr>
          <p:spPr bwMode="auto">
            <a:xfrm>
              <a:off x="10319247" y="3805567"/>
              <a:ext cx="49812" cy="264909"/>
            </a:xfrm>
            <a:custGeom>
              <a:avLst/>
              <a:gdLst>
                <a:gd name="T0" fmla="*/ 9 w 176"/>
                <a:gd name="T1" fmla="*/ 933 h 933"/>
                <a:gd name="T2" fmla="*/ 0 w 176"/>
                <a:gd name="T3" fmla="*/ 906 h 933"/>
                <a:gd name="T4" fmla="*/ 41 w 176"/>
                <a:gd name="T5" fmla="*/ 886 h 933"/>
                <a:gd name="T6" fmla="*/ 56 w 176"/>
                <a:gd name="T7" fmla="*/ 911 h 933"/>
                <a:gd name="T8" fmla="*/ 9 w 176"/>
                <a:gd name="T9" fmla="*/ 933 h 933"/>
                <a:gd name="T10" fmla="*/ 111 w 176"/>
                <a:gd name="T11" fmla="*/ 864 h 933"/>
                <a:gd name="T12" fmla="*/ 89 w 176"/>
                <a:gd name="T13" fmla="*/ 845 h 933"/>
                <a:gd name="T14" fmla="*/ 114 w 176"/>
                <a:gd name="T15" fmla="*/ 807 h 933"/>
                <a:gd name="T16" fmla="*/ 140 w 176"/>
                <a:gd name="T17" fmla="*/ 821 h 933"/>
                <a:gd name="T18" fmla="*/ 111 w 176"/>
                <a:gd name="T19" fmla="*/ 864 h 933"/>
                <a:gd name="T20" fmla="*/ 165 w 176"/>
                <a:gd name="T21" fmla="*/ 754 h 933"/>
                <a:gd name="T22" fmla="*/ 137 w 176"/>
                <a:gd name="T23" fmla="*/ 747 h 933"/>
                <a:gd name="T24" fmla="*/ 144 w 176"/>
                <a:gd name="T25" fmla="*/ 702 h 933"/>
                <a:gd name="T26" fmla="*/ 174 w 176"/>
                <a:gd name="T27" fmla="*/ 704 h 933"/>
                <a:gd name="T28" fmla="*/ 165 w 176"/>
                <a:gd name="T29" fmla="*/ 754 h 933"/>
                <a:gd name="T30" fmla="*/ 176 w 176"/>
                <a:gd name="T31" fmla="*/ 636 h 933"/>
                <a:gd name="T32" fmla="*/ 140 w 176"/>
                <a:gd name="T33" fmla="*/ 636 h 933"/>
                <a:gd name="T34" fmla="*/ 140 w 176"/>
                <a:gd name="T35" fmla="*/ 584 h 933"/>
                <a:gd name="T36" fmla="*/ 176 w 176"/>
                <a:gd name="T37" fmla="*/ 584 h 933"/>
                <a:gd name="T38" fmla="*/ 176 w 176"/>
                <a:gd name="T39" fmla="*/ 636 h 933"/>
                <a:gd name="T40" fmla="*/ 176 w 176"/>
                <a:gd name="T41" fmla="*/ 520 h 933"/>
                <a:gd name="T42" fmla="*/ 140 w 176"/>
                <a:gd name="T43" fmla="*/ 520 h 933"/>
                <a:gd name="T44" fmla="*/ 140 w 176"/>
                <a:gd name="T45" fmla="*/ 468 h 933"/>
                <a:gd name="T46" fmla="*/ 176 w 176"/>
                <a:gd name="T47" fmla="*/ 468 h 933"/>
                <a:gd name="T48" fmla="*/ 176 w 176"/>
                <a:gd name="T49" fmla="*/ 520 h 933"/>
                <a:gd name="T50" fmla="*/ 176 w 176"/>
                <a:gd name="T51" fmla="*/ 408 h 933"/>
                <a:gd name="T52" fmla="*/ 140 w 176"/>
                <a:gd name="T53" fmla="*/ 408 h 933"/>
                <a:gd name="T54" fmla="*/ 140 w 176"/>
                <a:gd name="T55" fmla="*/ 352 h 933"/>
                <a:gd name="T56" fmla="*/ 176 w 176"/>
                <a:gd name="T57" fmla="*/ 352 h 933"/>
                <a:gd name="T58" fmla="*/ 176 w 176"/>
                <a:gd name="T59" fmla="*/ 408 h 933"/>
                <a:gd name="T60" fmla="*/ 176 w 176"/>
                <a:gd name="T61" fmla="*/ 288 h 933"/>
                <a:gd name="T62" fmla="*/ 140 w 176"/>
                <a:gd name="T63" fmla="*/ 288 h 933"/>
                <a:gd name="T64" fmla="*/ 140 w 176"/>
                <a:gd name="T65" fmla="*/ 236 h 933"/>
                <a:gd name="T66" fmla="*/ 176 w 176"/>
                <a:gd name="T67" fmla="*/ 236 h 933"/>
                <a:gd name="T68" fmla="*/ 176 w 176"/>
                <a:gd name="T69" fmla="*/ 288 h 933"/>
                <a:gd name="T70" fmla="*/ 176 w 176"/>
                <a:gd name="T71" fmla="*/ 172 h 933"/>
                <a:gd name="T72" fmla="*/ 140 w 176"/>
                <a:gd name="T73" fmla="*/ 172 h 933"/>
                <a:gd name="T74" fmla="*/ 140 w 176"/>
                <a:gd name="T75" fmla="*/ 116 h 933"/>
                <a:gd name="T76" fmla="*/ 176 w 176"/>
                <a:gd name="T77" fmla="*/ 116 h 933"/>
                <a:gd name="T78" fmla="*/ 176 w 176"/>
                <a:gd name="T79" fmla="*/ 172 h 933"/>
                <a:gd name="T80" fmla="*/ 176 w 176"/>
                <a:gd name="T81" fmla="*/ 52 h 933"/>
                <a:gd name="T82" fmla="*/ 140 w 176"/>
                <a:gd name="T83" fmla="*/ 52 h 933"/>
                <a:gd name="T84" fmla="*/ 140 w 176"/>
                <a:gd name="T85" fmla="*/ 0 h 933"/>
                <a:gd name="T86" fmla="*/ 176 w 176"/>
                <a:gd name="T87" fmla="*/ 0 h 933"/>
                <a:gd name="T88" fmla="*/ 176 w 176"/>
                <a:gd name="T89" fmla="*/ 52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933">
                  <a:moveTo>
                    <a:pt x="9" y="933"/>
                  </a:moveTo>
                  <a:cubicBezTo>
                    <a:pt x="0" y="906"/>
                    <a:pt x="0" y="906"/>
                    <a:pt x="0" y="906"/>
                  </a:cubicBezTo>
                  <a:cubicBezTo>
                    <a:pt x="14" y="901"/>
                    <a:pt x="28" y="894"/>
                    <a:pt x="41" y="886"/>
                  </a:cubicBezTo>
                  <a:cubicBezTo>
                    <a:pt x="56" y="911"/>
                    <a:pt x="56" y="911"/>
                    <a:pt x="56" y="911"/>
                  </a:cubicBezTo>
                  <a:cubicBezTo>
                    <a:pt x="42" y="920"/>
                    <a:pt x="26" y="928"/>
                    <a:pt x="9" y="933"/>
                  </a:cubicBezTo>
                  <a:close/>
                  <a:moveTo>
                    <a:pt x="111" y="864"/>
                  </a:moveTo>
                  <a:cubicBezTo>
                    <a:pt x="89" y="845"/>
                    <a:pt x="89" y="845"/>
                    <a:pt x="89" y="845"/>
                  </a:cubicBezTo>
                  <a:cubicBezTo>
                    <a:pt x="98" y="834"/>
                    <a:pt x="107" y="821"/>
                    <a:pt x="114" y="807"/>
                  </a:cubicBezTo>
                  <a:cubicBezTo>
                    <a:pt x="140" y="821"/>
                    <a:pt x="140" y="821"/>
                    <a:pt x="140" y="821"/>
                  </a:cubicBezTo>
                  <a:cubicBezTo>
                    <a:pt x="131" y="837"/>
                    <a:pt x="122" y="851"/>
                    <a:pt x="111" y="864"/>
                  </a:cubicBezTo>
                  <a:close/>
                  <a:moveTo>
                    <a:pt x="165" y="754"/>
                  </a:moveTo>
                  <a:cubicBezTo>
                    <a:pt x="137" y="747"/>
                    <a:pt x="137" y="747"/>
                    <a:pt x="137" y="747"/>
                  </a:cubicBezTo>
                  <a:cubicBezTo>
                    <a:pt x="142" y="727"/>
                    <a:pt x="144" y="710"/>
                    <a:pt x="144" y="702"/>
                  </a:cubicBezTo>
                  <a:cubicBezTo>
                    <a:pt x="174" y="704"/>
                    <a:pt x="174" y="704"/>
                    <a:pt x="174" y="704"/>
                  </a:cubicBezTo>
                  <a:cubicBezTo>
                    <a:pt x="173" y="713"/>
                    <a:pt x="171" y="732"/>
                    <a:pt x="165" y="754"/>
                  </a:cubicBezTo>
                  <a:close/>
                  <a:moveTo>
                    <a:pt x="176" y="636"/>
                  </a:moveTo>
                  <a:cubicBezTo>
                    <a:pt x="140" y="636"/>
                    <a:pt x="140" y="636"/>
                    <a:pt x="140" y="636"/>
                  </a:cubicBezTo>
                  <a:cubicBezTo>
                    <a:pt x="140" y="584"/>
                    <a:pt x="140" y="584"/>
                    <a:pt x="140" y="584"/>
                  </a:cubicBezTo>
                  <a:cubicBezTo>
                    <a:pt x="176" y="584"/>
                    <a:pt x="176" y="584"/>
                    <a:pt x="176" y="584"/>
                  </a:cubicBezTo>
                  <a:lnTo>
                    <a:pt x="176" y="636"/>
                  </a:lnTo>
                  <a:close/>
                  <a:moveTo>
                    <a:pt x="176" y="520"/>
                  </a:moveTo>
                  <a:cubicBezTo>
                    <a:pt x="140" y="520"/>
                    <a:pt x="140" y="520"/>
                    <a:pt x="140" y="520"/>
                  </a:cubicBezTo>
                  <a:cubicBezTo>
                    <a:pt x="140" y="468"/>
                    <a:pt x="140" y="468"/>
                    <a:pt x="140" y="468"/>
                  </a:cubicBezTo>
                  <a:cubicBezTo>
                    <a:pt x="176" y="468"/>
                    <a:pt x="176" y="468"/>
                    <a:pt x="176" y="468"/>
                  </a:cubicBezTo>
                  <a:lnTo>
                    <a:pt x="176" y="520"/>
                  </a:lnTo>
                  <a:close/>
                  <a:moveTo>
                    <a:pt x="176" y="408"/>
                  </a:moveTo>
                  <a:cubicBezTo>
                    <a:pt x="140" y="408"/>
                    <a:pt x="140" y="408"/>
                    <a:pt x="140" y="408"/>
                  </a:cubicBezTo>
                  <a:cubicBezTo>
                    <a:pt x="140" y="352"/>
                    <a:pt x="140" y="352"/>
                    <a:pt x="140" y="352"/>
                  </a:cubicBezTo>
                  <a:cubicBezTo>
                    <a:pt x="176" y="352"/>
                    <a:pt x="176" y="352"/>
                    <a:pt x="176" y="352"/>
                  </a:cubicBezTo>
                  <a:lnTo>
                    <a:pt x="176" y="408"/>
                  </a:lnTo>
                  <a:close/>
                  <a:moveTo>
                    <a:pt x="176" y="288"/>
                  </a:moveTo>
                  <a:cubicBezTo>
                    <a:pt x="140" y="288"/>
                    <a:pt x="140" y="288"/>
                    <a:pt x="140" y="288"/>
                  </a:cubicBezTo>
                  <a:cubicBezTo>
                    <a:pt x="140" y="236"/>
                    <a:pt x="140" y="236"/>
                    <a:pt x="140" y="236"/>
                  </a:cubicBezTo>
                  <a:cubicBezTo>
                    <a:pt x="176" y="236"/>
                    <a:pt x="176" y="236"/>
                    <a:pt x="176" y="236"/>
                  </a:cubicBezTo>
                  <a:lnTo>
                    <a:pt x="176" y="288"/>
                  </a:lnTo>
                  <a:close/>
                  <a:moveTo>
                    <a:pt x="176" y="172"/>
                  </a:moveTo>
                  <a:cubicBezTo>
                    <a:pt x="140" y="172"/>
                    <a:pt x="140" y="172"/>
                    <a:pt x="140" y="172"/>
                  </a:cubicBezTo>
                  <a:cubicBezTo>
                    <a:pt x="140" y="116"/>
                    <a:pt x="140" y="116"/>
                    <a:pt x="140" y="116"/>
                  </a:cubicBezTo>
                  <a:cubicBezTo>
                    <a:pt x="176" y="116"/>
                    <a:pt x="176" y="116"/>
                    <a:pt x="176" y="116"/>
                  </a:cubicBezTo>
                  <a:lnTo>
                    <a:pt x="176" y="172"/>
                  </a:lnTo>
                  <a:close/>
                  <a:moveTo>
                    <a:pt x="176" y="52"/>
                  </a:moveTo>
                  <a:cubicBezTo>
                    <a:pt x="140" y="52"/>
                    <a:pt x="140" y="52"/>
                    <a:pt x="140" y="52"/>
                  </a:cubicBezTo>
                  <a:cubicBezTo>
                    <a:pt x="140" y="0"/>
                    <a:pt x="140" y="0"/>
                    <a:pt x="140" y="0"/>
                  </a:cubicBezTo>
                  <a:cubicBezTo>
                    <a:pt x="176" y="0"/>
                    <a:pt x="176" y="0"/>
                    <a:pt x="176" y="0"/>
                  </a:cubicBezTo>
                  <a:lnTo>
                    <a:pt x="176" y="52"/>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 name="ïṡḷïḑé">
              <a:extLst>
                <a:ext uri="{FF2B5EF4-FFF2-40B4-BE49-F238E27FC236}">
                  <a16:creationId xmlns:a16="http://schemas.microsoft.com/office/drawing/2014/main" id="{EC902EE4-7D67-F68E-1D60-C90580021988}"/>
                </a:ext>
              </a:extLst>
            </p:cNvPr>
            <p:cNvSpPr/>
            <p:nvPr/>
          </p:nvSpPr>
          <p:spPr bwMode="auto">
            <a:xfrm>
              <a:off x="10273964" y="3728586"/>
              <a:ext cx="67925" cy="67925"/>
            </a:xfrm>
            <a:prstGeom prst="ellipse">
              <a:avLst/>
            </a:prstGeom>
            <a:solidFill>
              <a:srgbClr val="6832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 name="îṡḻiḍe">
              <a:extLst>
                <a:ext uri="{FF2B5EF4-FFF2-40B4-BE49-F238E27FC236}">
                  <a16:creationId xmlns:a16="http://schemas.microsoft.com/office/drawing/2014/main" id="{69F8060B-3E6E-4408-779F-1199B947C6E9}"/>
                </a:ext>
              </a:extLst>
            </p:cNvPr>
            <p:cNvSpPr/>
            <p:nvPr/>
          </p:nvSpPr>
          <p:spPr bwMode="auto">
            <a:xfrm>
              <a:off x="9907167" y="3845190"/>
              <a:ext cx="178871" cy="182267"/>
            </a:xfrm>
            <a:custGeom>
              <a:avLst/>
              <a:gdLst>
                <a:gd name="T0" fmla="*/ 152 w 158"/>
                <a:gd name="T1" fmla="*/ 0 h 161"/>
                <a:gd name="T2" fmla="*/ 2 w 158"/>
                <a:gd name="T3" fmla="*/ 151 h 161"/>
                <a:gd name="T4" fmla="*/ 0 w 158"/>
                <a:gd name="T5" fmla="*/ 161 h 161"/>
                <a:gd name="T6" fmla="*/ 158 w 158"/>
                <a:gd name="T7" fmla="*/ 1 h 161"/>
                <a:gd name="T8" fmla="*/ 152 w 158"/>
                <a:gd name="T9" fmla="*/ 0 h 161"/>
              </a:gdLst>
              <a:ahLst/>
              <a:cxnLst>
                <a:cxn ang="0">
                  <a:pos x="T0" y="T1"/>
                </a:cxn>
                <a:cxn ang="0">
                  <a:pos x="T2" y="T3"/>
                </a:cxn>
                <a:cxn ang="0">
                  <a:pos x="T4" y="T5"/>
                </a:cxn>
                <a:cxn ang="0">
                  <a:pos x="T6" y="T7"/>
                </a:cxn>
                <a:cxn ang="0">
                  <a:pos x="T8" y="T9"/>
                </a:cxn>
              </a:cxnLst>
              <a:rect l="0" t="0" r="r" b="b"/>
              <a:pathLst>
                <a:path w="158" h="161">
                  <a:moveTo>
                    <a:pt x="152" y="0"/>
                  </a:moveTo>
                  <a:lnTo>
                    <a:pt x="2" y="151"/>
                  </a:lnTo>
                  <a:lnTo>
                    <a:pt x="0" y="161"/>
                  </a:lnTo>
                  <a:lnTo>
                    <a:pt x="158" y="1"/>
                  </a:lnTo>
                  <a:lnTo>
                    <a:pt x="152" y="0"/>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1" name="íṡḻiḓê">
              <a:extLst>
                <a:ext uri="{FF2B5EF4-FFF2-40B4-BE49-F238E27FC236}">
                  <a16:creationId xmlns:a16="http://schemas.microsoft.com/office/drawing/2014/main" id="{106EC79E-94EF-4022-7EAB-97583F848B54}"/>
                </a:ext>
              </a:extLst>
            </p:cNvPr>
            <p:cNvSpPr/>
            <p:nvPr/>
          </p:nvSpPr>
          <p:spPr bwMode="auto">
            <a:xfrm>
              <a:off x="9913960" y="3851983"/>
              <a:ext cx="189058" cy="185663"/>
            </a:xfrm>
            <a:custGeom>
              <a:avLst/>
              <a:gdLst>
                <a:gd name="T0" fmla="*/ 5 w 167"/>
                <a:gd name="T1" fmla="*/ 164 h 164"/>
                <a:gd name="T2" fmla="*/ 0 w 167"/>
                <a:gd name="T3" fmla="*/ 159 h 164"/>
                <a:gd name="T4" fmla="*/ 9 w 167"/>
                <a:gd name="T5" fmla="*/ 150 h 164"/>
                <a:gd name="T6" fmla="*/ 14 w 167"/>
                <a:gd name="T7" fmla="*/ 156 h 164"/>
                <a:gd name="T8" fmla="*/ 5 w 167"/>
                <a:gd name="T9" fmla="*/ 164 h 164"/>
                <a:gd name="T10" fmla="*/ 27 w 167"/>
                <a:gd name="T11" fmla="*/ 143 h 164"/>
                <a:gd name="T12" fmla="*/ 22 w 167"/>
                <a:gd name="T13" fmla="*/ 138 h 164"/>
                <a:gd name="T14" fmla="*/ 31 w 167"/>
                <a:gd name="T15" fmla="*/ 129 h 164"/>
                <a:gd name="T16" fmla="*/ 36 w 167"/>
                <a:gd name="T17" fmla="*/ 134 h 164"/>
                <a:gd name="T18" fmla="*/ 27 w 167"/>
                <a:gd name="T19" fmla="*/ 143 h 164"/>
                <a:gd name="T20" fmla="*/ 49 w 167"/>
                <a:gd name="T21" fmla="*/ 122 h 164"/>
                <a:gd name="T22" fmla="*/ 43 w 167"/>
                <a:gd name="T23" fmla="*/ 116 h 164"/>
                <a:gd name="T24" fmla="*/ 53 w 167"/>
                <a:gd name="T25" fmla="*/ 107 h 164"/>
                <a:gd name="T26" fmla="*/ 58 w 167"/>
                <a:gd name="T27" fmla="*/ 113 h 164"/>
                <a:gd name="T28" fmla="*/ 49 w 167"/>
                <a:gd name="T29" fmla="*/ 122 h 164"/>
                <a:gd name="T30" fmla="*/ 71 w 167"/>
                <a:gd name="T31" fmla="*/ 100 h 164"/>
                <a:gd name="T32" fmla="*/ 65 w 167"/>
                <a:gd name="T33" fmla="*/ 95 h 164"/>
                <a:gd name="T34" fmla="*/ 74 w 167"/>
                <a:gd name="T35" fmla="*/ 86 h 164"/>
                <a:gd name="T36" fmla="*/ 80 w 167"/>
                <a:gd name="T37" fmla="*/ 91 h 164"/>
                <a:gd name="T38" fmla="*/ 71 w 167"/>
                <a:gd name="T39" fmla="*/ 100 h 164"/>
                <a:gd name="T40" fmla="*/ 92 w 167"/>
                <a:gd name="T41" fmla="*/ 79 h 164"/>
                <a:gd name="T42" fmla="*/ 87 w 167"/>
                <a:gd name="T43" fmla="*/ 73 h 164"/>
                <a:gd name="T44" fmla="*/ 96 w 167"/>
                <a:gd name="T45" fmla="*/ 64 h 164"/>
                <a:gd name="T46" fmla="*/ 101 w 167"/>
                <a:gd name="T47" fmla="*/ 70 h 164"/>
                <a:gd name="T48" fmla="*/ 92 w 167"/>
                <a:gd name="T49" fmla="*/ 79 h 164"/>
                <a:gd name="T50" fmla="*/ 114 w 167"/>
                <a:gd name="T51" fmla="*/ 57 h 164"/>
                <a:gd name="T52" fmla="*/ 109 w 167"/>
                <a:gd name="T53" fmla="*/ 52 h 164"/>
                <a:gd name="T54" fmla="*/ 118 w 167"/>
                <a:gd name="T55" fmla="*/ 43 h 164"/>
                <a:gd name="T56" fmla="*/ 123 w 167"/>
                <a:gd name="T57" fmla="*/ 49 h 164"/>
                <a:gd name="T58" fmla="*/ 114 w 167"/>
                <a:gd name="T59" fmla="*/ 57 h 164"/>
                <a:gd name="T60" fmla="*/ 136 w 167"/>
                <a:gd name="T61" fmla="*/ 36 h 164"/>
                <a:gd name="T62" fmla="*/ 131 w 167"/>
                <a:gd name="T63" fmla="*/ 31 h 164"/>
                <a:gd name="T64" fmla="*/ 140 w 167"/>
                <a:gd name="T65" fmla="*/ 22 h 164"/>
                <a:gd name="T66" fmla="*/ 145 w 167"/>
                <a:gd name="T67" fmla="*/ 27 h 164"/>
                <a:gd name="T68" fmla="*/ 136 w 167"/>
                <a:gd name="T69" fmla="*/ 36 h 164"/>
                <a:gd name="T70" fmla="*/ 158 w 167"/>
                <a:gd name="T71" fmla="*/ 15 h 164"/>
                <a:gd name="T72" fmla="*/ 152 w 167"/>
                <a:gd name="T73" fmla="*/ 9 h 164"/>
                <a:gd name="T74" fmla="*/ 161 w 167"/>
                <a:gd name="T75" fmla="*/ 0 h 164"/>
                <a:gd name="T76" fmla="*/ 167 w 167"/>
                <a:gd name="T77" fmla="*/ 6 h 164"/>
                <a:gd name="T78" fmla="*/ 158 w 167"/>
                <a:gd name="T79" fmla="*/ 1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64">
                  <a:moveTo>
                    <a:pt x="5" y="164"/>
                  </a:moveTo>
                  <a:lnTo>
                    <a:pt x="0" y="159"/>
                  </a:lnTo>
                  <a:lnTo>
                    <a:pt x="9" y="150"/>
                  </a:lnTo>
                  <a:lnTo>
                    <a:pt x="14" y="156"/>
                  </a:lnTo>
                  <a:lnTo>
                    <a:pt x="5" y="164"/>
                  </a:lnTo>
                  <a:close/>
                  <a:moveTo>
                    <a:pt x="27" y="143"/>
                  </a:moveTo>
                  <a:lnTo>
                    <a:pt x="22" y="138"/>
                  </a:lnTo>
                  <a:lnTo>
                    <a:pt x="31" y="129"/>
                  </a:lnTo>
                  <a:lnTo>
                    <a:pt x="36" y="134"/>
                  </a:lnTo>
                  <a:lnTo>
                    <a:pt x="27" y="143"/>
                  </a:lnTo>
                  <a:close/>
                  <a:moveTo>
                    <a:pt x="49" y="122"/>
                  </a:moveTo>
                  <a:lnTo>
                    <a:pt x="43" y="116"/>
                  </a:lnTo>
                  <a:lnTo>
                    <a:pt x="53" y="107"/>
                  </a:lnTo>
                  <a:lnTo>
                    <a:pt x="58" y="113"/>
                  </a:lnTo>
                  <a:lnTo>
                    <a:pt x="49" y="122"/>
                  </a:lnTo>
                  <a:close/>
                  <a:moveTo>
                    <a:pt x="71" y="100"/>
                  </a:moveTo>
                  <a:lnTo>
                    <a:pt x="65" y="95"/>
                  </a:lnTo>
                  <a:lnTo>
                    <a:pt x="74" y="86"/>
                  </a:lnTo>
                  <a:lnTo>
                    <a:pt x="80" y="91"/>
                  </a:lnTo>
                  <a:lnTo>
                    <a:pt x="71" y="100"/>
                  </a:lnTo>
                  <a:close/>
                  <a:moveTo>
                    <a:pt x="92" y="79"/>
                  </a:moveTo>
                  <a:lnTo>
                    <a:pt x="87" y="73"/>
                  </a:lnTo>
                  <a:lnTo>
                    <a:pt x="96" y="64"/>
                  </a:lnTo>
                  <a:lnTo>
                    <a:pt x="101" y="70"/>
                  </a:lnTo>
                  <a:lnTo>
                    <a:pt x="92" y="79"/>
                  </a:lnTo>
                  <a:close/>
                  <a:moveTo>
                    <a:pt x="114" y="57"/>
                  </a:moveTo>
                  <a:lnTo>
                    <a:pt x="109" y="52"/>
                  </a:lnTo>
                  <a:lnTo>
                    <a:pt x="118" y="43"/>
                  </a:lnTo>
                  <a:lnTo>
                    <a:pt x="123" y="49"/>
                  </a:lnTo>
                  <a:lnTo>
                    <a:pt x="114" y="57"/>
                  </a:lnTo>
                  <a:close/>
                  <a:moveTo>
                    <a:pt x="136" y="36"/>
                  </a:moveTo>
                  <a:lnTo>
                    <a:pt x="131" y="31"/>
                  </a:lnTo>
                  <a:lnTo>
                    <a:pt x="140" y="22"/>
                  </a:lnTo>
                  <a:lnTo>
                    <a:pt x="145" y="27"/>
                  </a:lnTo>
                  <a:lnTo>
                    <a:pt x="136" y="36"/>
                  </a:lnTo>
                  <a:close/>
                  <a:moveTo>
                    <a:pt x="158" y="15"/>
                  </a:moveTo>
                  <a:lnTo>
                    <a:pt x="152" y="9"/>
                  </a:lnTo>
                  <a:lnTo>
                    <a:pt x="161" y="0"/>
                  </a:lnTo>
                  <a:lnTo>
                    <a:pt x="167" y="6"/>
                  </a:lnTo>
                  <a:lnTo>
                    <a:pt x="158" y="15"/>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2" name="íṥlide">
              <a:extLst>
                <a:ext uri="{FF2B5EF4-FFF2-40B4-BE49-F238E27FC236}">
                  <a16:creationId xmlns:a16="http://schemas.microsoft.com/office/drawing/2014/main" id="{E5DC6EB9-D612-5900-6BDB-88FC1CF587C2}"/>
                </a:ext>
              </a:extLst>
            </p:cNvPr>
            <p:cNvSpPr/>
            <p:nvPr/>
          </p:nvSpPr>
          <p:spPr bwMode="auto">
            <a:xfrm>
              <a:off x="10526420" y="3841794"/>
              <a:ext cx="178871" cy="182267"/>
            </a:xfrm>
            <a:custGeom>
              <a:avLst/>
              <a:gdLst>
                <a:gd name="T0" fmla="*/ 6 w 158"/>
                <a:gd name="T1" fmla="*/ 0 h 161"/>
                <a:gd name="T2" fmla="*/ 156 w 158"/>
                <a:gd name="T3" fmla="*/ 151 h 161"/>
                <a:gd name="T4" fmla="*/ 158 w 158"/>
                <a:gd name="T5" fmla="*/ 161 h 161"/>
                <a:gd name="T6" fmla="*/ 0 w 158"/>
                <a:gd name="T7" fmla="*/ 1 h 161"/>
                <a:gd name="T8" fmla="*/ 6 w 158"/>
                <a:gd name="T9" fmla="*/ 0 h 161"/>
              </a:gdLst>
              <a:ahLst/>
              <a:cxnLst>
                <a:cxn ang="0">
                  <a:pos x="T0" y="T1"/>
                </a:cxn>
                <a:cxn ang="0">
                  <a:pos x="T2" y="T3"/>
                </a:cxn>
                <a:cxn ang="0">
                  <a:pos x="T4" y="T5"/>
                </a:cxn>
                <a:cxn ang="0">
                  <a:pos x="T6" y="T7"/>
                </a:cxn>
                <a:cxn ang="0">
                  <a:pos x="T8" y="T9"/>
                </a:cxn>
              </a:cxnLst>
              <a:rect l="0" t="0" r="r" b="b"/>
              <a:pathLst>
                <a:path w="158" h="161">
                  <a:moveTo>
                    <a:pt x="6" y="0"/>
                  </a:moveTo>
                  <a:lnTo>
                    <a:pt x="156" y="151"/>
                  </a:lnTo>
                  <a:lnTo>
                    <a:pt x="158" y="161"/>
                  </a:lnTo>
                  <a:lnTo>
                    <a:pt x="0" y="1"/>
                  </a:lnTo>
                  <a:lnTo>
                    <a:pt x="6" y="0"/>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3" name="î$ľíḋè">
              <a:extLst>
                <a:ext uri="{FF2B5EF4-FFF2-40B4-BE49-F238E27FC236}">
                  <a16:creationId xmlns:a16="http://schemas.microsoft.com/office/drawing/2014/main" id="{70EBAC8D-0F4C-FEB5-704E-47371F75CED3}"/>
                </a:ext>
              </a:extLst>
            </p:cNvPr>
            <p:cNvSpPr/>
            <p:nvPr/>
          </p:nvSpPr>
          <p:spPr bwMode="auto">
            <a:xfrm>
              <a:off x="10509437" y="3849717"/>
              <a:ext cx="189058" cy="185663"/>
            </a:xfrm>
            <a:custGeom>
              <a:avLst/>
              <a:gdLst>
                <a:gd name="T0" fmla="*/ 153 w 167"/>
                <a:gd name="T1" fmla="*/ 155 h 164"/>
                <a:gd name="T2" fmla="*/ 158 w 167"/>
                <a:gd name="T3" fmla="*/ 149 h 164"/>
                <a:gd name="T4" fmla="*/ 167 w 167"/>
                <a:gd name="T5" fmla="*/ 158 h 164"/>
                <a:gd name="T6" fmla="*/ 162 w 167"/>
                <a:gd name="T7" fmla="*/ 164 h 164"/>
                <a:gd name="T8" fmla="*/ 153 w 167"/>
                <a:gd name="T9" fmla="*/ 155 h 164"/>
                <a:gd name="T10" fmla="*/ 131 w 167"/>
                <a:gd name="T11" fmla="*/ 134 h 164"/>
                <a:gd name="T12" fmla="*/ 136 w 167"/>
                <a:gd name="T13" fmla="*/ 128 h 164"/>
                <a:gd name="T14" fmla="*/ 145 w 167"/>
                <a:gd name="T15" fmla="*/ 137 h 164"/>
                <a:gd name="T16" fmla="*/ 140 w 167"/>
                <a:gd name="T17" fmla="*/ 142 h 164"/>
                <a:gd name="T18" fmla="*/ 131 w 167"/>
                <a:gd name="T19" fmla="*/ 134 h 164"/>
                <a:gd name="T20" fmla="*/ 109 w 167"/>
                <a:gd name="T21" fmla="*/ 112 h 164"/>
                <a:gd name="T22" fmla="*/ 114 w 167"/>
                <a:gd name="T23" fmla="*/ 107 h 164"/>
                <a:gd name="T24" fmla="*/ 123 w 167"/>
                <a:gd name="T25" fmla="*/ 116 h 164"/>
                <a:gd name="T26" fmla="*/ 118 w 167"/>
                <a:gd name="T27" fmla="*/ 121 h 164"/>
                <a:gd name="T28" fmla="*/ 109 w 167"/>
                <a:gd name="T29" fmla="*/ 112 h 164"/>
                <a:gd name="T30" fmla="*/ 87 w 167"/>
                <a:gd name="T31" fmla="*/ 91 h 164"/>
                <a:gd name="T32" fmla="*/ 93 w 167"/>
                <a:gd name="T33" fmla="*/ 85 h 164"/>
                <a:gd name="T34" fmla="*/ 102 w 167"/>
                <a:gd name="T35" fmla="*/ 94 h 164"/>
                <a:gd name="T36" fmla="*/ 96 w 167"/>
                <a:gd name="T37" fmla="*/ 100 h 164"/>
                <a:gd name="T38" fmla="*/ 87 w 167"/>
                <a:gd name="T39" fmla="*/ 91 h 164"/>
                <a:gd name="T40" fmla="*/ 65 w 167"/>
                <a:gd name="T41" fmla="*/ 69 h 164"/>
                <a:gd name="T42" fmla="*/ 71 w 167"/>
                <a:gd name="T43" fmla="*/ 64 h 164"/>
                <a:gd name="T44" fmla="*/ 80 w 167"/>
                <a:gd name="T45" fmla="*/ 73 h 164"/>
                <a:gd name="T46" fmla="*/ 75 w 167"/>
                <a:gd name="T47" fmla="*/ 78 h 164"/>
                <a:gd name="T48" fmla="*/ 65 w 167"/>
                <a:gd name="T49" fmla="*/ 69 h 164"/>
                <a:gd name="T50" fmla="*/ 44 w 167"/>
                <a:gd name="T51" fmla="*/ 48 h 164"/>
                <a:gd name="T52" fmla="*/ 49 w 167"/>
                <a:gd name="T53" fmla="*/ 42 h 164"/>
                <a:gd name="T54" fmla="*/ 58 w 167"/>
                <a:gd name="T55" fmla="*/ 51 h 164"/>
                <a:gd name="T56" fmla="*/ 53 w 167"/>
                <a:gd name="T57" fmla="*/ 57 h 164"/>
                <a:gd name="T58" fmla="*/ 44 w 167"/>
                <a:gd name="T59" fmla="*/ 48 h 164"/>
                <a:gd name="T60" fmla="*/ 22 w 167"/>
                <a:gd name="T61" fmla="*/ 27 h 164"/>
                <a:gd name="T62" fmla="*/ 27 w 167"/>
                <a:gd name="T63" fmla="*/ 21 h 164"/>
                <a:gd name="T64" fmla="*/ 36 w 167"/>
                <a:gd name="T65" fmla="*/ 30 h 164"/>
                <a:gd name="T66" fmla="*/ 31 w 167"/>
                <a:gd name="T67" fmla="*/ 35 h 164"/>
                <a:gd name="T68" fmla="*/ 22 w 167"/>
                <a:gd name="T69" fmla="*/ 27 h 164"/>
                <a:gd name="T70" fmla="*/ 0 w 167"/>
                <a:gd name="T71" fmla="*/ 5 h 164"/>
                <a:gd name="T72" fmla="*/ 5 w 167"/>
                <a:gd name="T73" fmla="*/ 0 h 164"/>
                <a:gd name="T74" fmla="*/ 15 w 167"/>
                <a:gd name="T75" fmla="*/ 9 h 164"/>
                <a:gd name="T76" fmla="*/ 9 w 167"/>
                <a:gd name="T77" fmla="*/ 14 h 164"/>
                <a:gd name="T78" fmla="*/ 0 w 167"/>
                <a:gd name="T79" fmla="*/ 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64">
                  <a:moveTo>
                    <a:pt x="153" y="155"/>
                  </a:moveTo>
                  <a:lnTo>
                    <a:pt x="158" y="149"/>
                  </a:lnTo>
                  <a:lnTo>
                    <a:pt x="167" y="158"/>
                  </a:lnTo>
                  <a:lnTo>
                    <a:pt x="162" y="164"/>
                  </a:lnTo>
                  <a:lnTo>
                    <a:pt x="153" y="155"/>
                  </a:lnTo>
                  <a:close/>
                  <a:moveTo>
                    <a:pt x="131" y="134"/>
                  </a:moveTo>
                  <a:lnTo>
                    <a:pt x="136" y="128"/>
                  </a:lnTo>
                  <a:lnTo>
                    <a:pt x="145" y="137"/>
                  </a:lnTo>
                  <a:lnTo>
                    <a:pt x="140" y="142"/>
                  </a:lnTo>
                  <a:lnTo>
                    <a:pt x="131" y="134"/>
                  </a:lnTo>
                  <a:close/>
                  <a:moveTo>
                    <a:pt x="109" y="112"/>
                  </a:moveTo>
                  <a:lnTo>
                    <a:pt x="114" y="107"/>
                  </a:lnTo>
                  <a:lnTo>
                    <a:pt x="123" y="116"/>
                  </a:lnTo>
                  <a:lnTo>
                    <a:pt x="118" y="121"/>
                  </a:lnTo>
                  <a:lnTo>
                    <a:pt x="109" y="112"/>
                  </a:lnTo>
                  <a:close/>
                  <a:moveTo>
                    <a:pt x="87" y="91"/>
                  </a:moveTo>
                  <a:lnTo>
                    <a:pt x="93" y="85"/>
                  </a:lnTo>
                  <a:lnTo>
                    <a:pt x="102" y="94"/>
                  </a:lnTo>
                  <a:lnTo>
                    <a:pt x="96" y="100"/>
                  </a:lnTo>
                  <a:lnTo>
                    <a:pt x="87" y="91"/>
                  </a:lnTo>
                  <a:close/>
                  <a:moveTo>
                    <a:pt x="65" y="69"/>
                  </a:moveTo>
                  <a:lnTo>
                    <a:pt x="71" y="64"/>
                  </a:lnTo>
                  <a:lnTo>
                    <a:pt x="80" y="73"/>
                  </a:lnTo>
                  <a:lnTo>
                    <a:pt x="75" y="78"/>
                  </a:lnTo>
                  <a:lnTo>
                    <a:pt x="65" y="69"/>
                  </a:lnTo>
                  <a:close/>
                  <a:moveTo>
                    <a:pt x="44" y="48"/>
                  </a:moveTo>
                  <a:lnTo>
                    <a:pt x="49" y="42"/>
                  </a:lnTo>
                  <a:lnTo>
                    <a:pt x="58" y="51"/>
                  </a:lnTo>
                  <a:lnTo>
                    <a:pt x="53" y="57"/>
                  </a:lnTo>
                  <a:lnTo>
                    <a:pt x="44" y="48"/>
                  </a:lnTo>
                  <a:close/>
                  <a:moveTo>
                    <a:pt x="22" y="27"/>
                  </a:moveTo>
                  <a:lnTo>
                    <a:pt x="27" y="21"/>
                  </a:lnTo>
                  <a:lnTo>
                    <a:pt x="36" y="30"/>
                  </a:lnTo>
                  <a:lnTo>
                    <a:pt x="31" y="35"/>
                  </a:lnTo>
                  <a:lnTo>
                    <a:pt x="22" y="27"/>
                  </a:lnTo>
                  <a:close/>
                  <a:moveTo>
                    <a:pt x="0" y="5"/>
                  </a:moveTo>
                  <a:lnTo>
                    <a:pt x="5" y="0"/>
                  </a:lnTo>
                  <a:lnTo>
                    <a:pt x="15" y="9"/>
                  </a:lnTo>
                  <a:lnTo>
                    <a:pt x="9" y="14"/>
                  </a:lnTo>
                  <a:lnTo>
                    <a:pt x="0" y="5"/>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4" name="íS1iḓê">
              <a:extLst>
                <a:ext uri="{FF2B5EF4-FFF2-40B4-BE49-F238E27FC236}">
                  <a16:creationId xmlns:a16="http://schemas.microsoft.com/office/drawing/2014/main" id="{171B2AE8-9B93-D31F-929A-751249A58F13}"/>
                </a:ext>
              </a:extLst>
            </p:cNvPr>
            <p:cNvSpPr/>
            <p:nvPr/>
          </p:nvSpPr>
          <p:spPr bwMode="auto">
            <a:xfrm>
              <a:off x="9504143" y="3222542"/>
              <a:ext cx="360004" cy="2783806"/>
            </a:xfrm>
            <a:custGeom>
              <a:avLst/>
              <a:gdLst>
                <a:gd name="T0" fmla="*/ 267 w 318"/>
                <a:gd name="T1" fmla="*/ 1 h 2459"/>
                <a:gd name="T2" fmla="*/ 0 w 318"/>
                <a:gd name="T3" fmla="*/ 2459 h 2459"/>
                <a:gd name="T4" fmla="*/ 85 w 318"/>
                <a:gd name="T5" fmla="*/ 2455 h 2459"/>
                <a:gd name="T6" fmla="*/ 93 w 318"/>
                <a:gd name="T7" fmla="*/ 2303 h 2459"/>
                <a:gd name="T8" fmla="*/ 318 w 318"/>
                <a:gd name="T9" fmla="*/ 0 h 2459"/>
                <a:gd name="T10" fmla="*/ 267 w 318"/>
                <a:gd name="T11" fmla="*/ 1 h 2459"/>
              </a:gdLst>
              <a:ahLst/>
              <a:cxnLst>
                <a:cxn ang="0">
                  <a:pos x="T0" y="T1"/>
                </a:cxn>
                <a:cxn ang="0">
                  <a:pos x="T2" y="T3"/>
                </a:cxn>
                <a:cxn ang="0">
                  <a:pos x="T4" y="T5"/>
                </a:cxn>
                <a:cxn ang="0">
                  <a:pos x="T6" y="T7"/>
                </a:cxn>
                <a:cxn ang="0">
                  <a:pos x="T8" y="T9"/>
                </a:cxn>
                <a:cxn ang="0">
                  <a:pos x="T10" y="T11"/>
                </a:cxn>
              </a:cxnLst>
              <a:rect l="0" t="0" r="r" b="b"/>
              <a:pathLst>
                <a:path w="318" h="2459">
                  <a:moveTo>
                    <a:pt x="267" y="1"/>
                  </a:moveTo>
                  <a:lnTo>
                    <a:pt x="0" y="2459"/>
                  </a:lnTo>
                  <a:lnTo>
                    <a:pt x="85" y="2455"/>
                  </a:lnTo>
                  <a:lnTo>
                    <a:pt x="93" y="2303"/>
                  </a:lnTo>
                  <a:lnTo>
                    <a:pt x="318" y="0"/>
                  </a:lnTo>
                  <a:lnTo>
                    <a:pt x="267" y="1"/>
                  </a:lnTo>
                  <a:close/>
                </a:path>
              </a:pathLst>
            </a:custGeom>
            <a:solidFill>
              <a:srgbClr val="2E0C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5" name="ïṧ1iḑe">
              <a:extLst>
                <a:ext uri="{FF2B5EF4-FFF2-40B4-BE49-F238E27FC236}">
                  <a16:creationId xmlns:a16="http://schemas.microsoft.com/office/drawing/2014/main" id="{A5B939E4-4AE0-A273-3327-48CE1963EE87}"/>
                </a:ext>
              </a:extLst>
            </p:cNvPr>
            <p:cNvSpPr/>
            <p:nvPr/>
          </p:nvSpPr>
          <p:spPr bwMode="auto">
            <a:xfrm>
              <a:off x="9480367" y="5796911"/>
              <a:ext cx="147171" cy="227550"/>
            </a:xfrm>
            <a:custGeom>
              <a:avLst/>
              <a:gdLst>
                <a:gd name="T0" fmla="*/ 506 w 517"/>
                <a:gd name="T1" fmla="*/ 662 h 802"/>
                <a:gd name="T2" fmla="*/ 517 w 517"/>
                <a:gd name="T3" fmla="*/ 26 h 802"/>
                <a:gd name="T4" fmla="*/ 101 w 517"/>
                <a:gd name="T5" fmla="*/ 0 h 802"/>
                <a:gd name="T6" fmla="*/ 10 w 517"/>
                <a:gd name="T7" fmla="*/ 634 h 802"/>
                <a:gd name="T8" fmla="*/ 143 w 517"/>
                <a:gd name="T9" fmla="*/ 790 h 802"/>
                <a:gd name="T10" fmla="*/ 361 w 517"/>
                <a:gd name="T11" fmla="*/ 799 h 802"/>
                <a:gd name="T12" fmla="*/ 506 w 517"/>
                <a:gd name="T13" fmla="*/ 662 h 802"/>
              </a:gdLst>
              <a:ahLst/>
              <a:cxnLst>
                <a:cxn ang="0">
                  <a:pos x="T0" y="T1"/>
                </a:cxn>
                <a:cxn ang="0">
                  <a:pos x="T2" y="T3"/>
                </a:cxn>
                <a:cxn ang="0">
                  <a:pos x="T4" y="T5"/>
                </a:cxn>
                <a:cxn ang="0">
                  <a:pos x="T6" y="T7"/>
                </a:cxn>
                <a:cxn ang="0">
                  <a:pos x="T8" y="T9"/>
                </a:cxn>
                <a:cxn ang="0">
                  <a:pos x="T10" y="T11"/>
                </a:cxn>
                <a:cxn ang="0">
                  <a:pos x="T12" y="T13"/>
                </a:cxn>
              </a:cxnLst>
              <a:rect l="0" t="0" r="r" b="b"/>
              <a:pathLst>
                <a:path w="517" h="802">
                  <a:moveTo>
                    <a:pt x="506" y="662"/>
                  </a:moveTo>
                  <a:cubicBezTo>
                    <a:pt x="517" y="26"/>
                    <a:pt x="517" y="26"/>
                    <a:pt x="517" y="26"/>
                  </a:cubicBezTo>
                  <a:cubicBezTo>
                    <a:pt x="101" y="0"/>
                    <a:pt x="101" y="0"/>
                    <a:pt x="101" y="0"/>
                  </a:cubicBezTo>
                  <a:cubicBezTo>
                    <a:pt x="10" y="634"/>
                    <a:pt x="10" y="634"/>
                    <a:pt x="10" y="634"/>
                  </a:cubicBezTo>
                  <a:cubicBezTo>
                    <a:pt x="0" y="715"/>
                    <a:pt x="61" y="787"/>
                    <a:pt x="143" y="790"/>
                  </a:cubicBezTo>
                  <a:cubicBezTo>
                    <a:pt x="361" y="799"/>
                    <a:pt x="361" y="799"/>
                    <a:pt x="361" y="799"/>
                  </a:cubicBezTo>
                  <a:cubicBezTo>
                    <a:pt x="439" y="802"/>
                    <a:pt x="504" y="740"/>
                    <a:pt x="506" y="662"/>
                  </a:cubicBezTo>
                  <a:close/>
                </a:path>
              </a:pathLst>
            </a:custGeom>
            <a:solidFill>
              <a:srgbClr val="8B4E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6" name="íṧlîḍè">
              <a:extLst>
                <a:ext uri="{FF2B5EF4-FFF2-40B4-BE49-F238E27FC236}">
                  <a16:creationId xmlns:a16="http://schemas.microsoft.com/office/drawing/2014/main" id="{476CE6CB-0981-B455-934A-7F52A22CD527}"/>
                </a:ext>
              </a:extLst>
            </p:cNvPr>
            <p:cNvSpPr/>
            <p:nvPr/>
          </p:nvSpPr>
          <p:spPr bwMode="auto">
            <a:xfrm>
              <a:off x="10979252" y="5785591"/>
              <a:ext cx="157360" cy="237738"/>
            </a:xfrm>
            <a:custGeom>
              <a:avLst/>
              <a:gdLst>
                <a:gd name="T0" fmla="*/ 536 w 552"/>
                <a:gd name="T1" fmla="*/ 624 h 841"/>
                <a:gd name="T2" fmla="*/ 412 w 552"/>
                <a:gd name="T3" fmla="*/ 0 h 841"/>
                <a:gd name="T4" fmla="*/ 0 w 552"/>
                <a:gd name="T5" fmla="*/ 64 h 841"/>
                <a:gd name="T6" fmla="*/ 46 w 552"/>
                <a:gd name="T7" fmla="*/ 703 h 841"/>
                <a:gd name="T8" fmla="*/ 209 w 552"/>
                <a:gd name="T9" fmla="*/ 827 h 841"/>
                <a:gd name="T10" fmla="*/ 424 w 552"/>
                <a:gd name="T11" fmla="*/ 789 h 841"/>
                <a:gd name="T12" fmla="*/ 536 w 552"/>
                <a:gd name="T13" fmla="*/ 624 h 841"/>
              </a:gdLst>
              <a:ahLst/>
              <a:cxnLst>
                <a:cxn ang="0">
                  <a:pos x="T0" y="T1"/>
                </a:cxn>
                <a:cxn ang="0">
                  <a:pos x="T2" y="T3"/>
                </a:cxn>
                <a:cxn ang="0">
                  <a:pos x="T4" y="T5"/>
                </a:cxn>
                <a:cxn ang="0">
                  <a:pos x="T6" y="T7"/>
                </a:cxn>
                <a:cxn ang="0">
                  <a:pos x="T8" y="T9"/>
                </a:cxn>
                <a:cxn ang="0">
                  <a:pos x="T10" y="T11"/>
                </a:cxn>
                <a:cxn ang="0">
                  <a:pos x="T12" y="T13"/>
                </a:cxn>
              </a:cxnLst>
              <a:rect l="0" t="0" r="r" b="b"/>
              <a:pathLst>
                <a:path w="552" h="841">
                  <a:moveTo>
                    <a:pt x="536" y="624"/>
                  </a:moveTo>
                  <a:cubicBezTo>
                    <a:pt x="412" y="0"/>
                    <a:pt x="412" y="0"/>
                    <a:pt x="412" y="0"/>
                  </a:cubicBezTo>
                  <a:cubicBezTo>
                    <a:pt x="0" y="64"/>
                    <a:pt x="0" y="64"/>
                    <a:pt x="0" y="64"/>
                  </a:cubicBezTo>
                  <a:cubicBezTo>
                    <a:pt x="46" y="703"/>
                    <a:pt x="46" y="703"/>
                    <a:pt x="46" y="703"/>
                  </a:cubicBezTo>
                  <a:cubicBezTo>
                    <a:pt x="54" y="784"/>
                    <a:pt x="129" y="841"/>
                    <a:pt x="209" y="827"/>
                  </a:cubicBezTo>
                  <a:cubicBezTo>
                    <a:pt x="424" y="789"/>
                    <a:pt x="424" y="789"/>
                    <a:pt x="424" y="789"/>
                  </a:cubicBezTo>
                  <a:cubicBezTo>
                    <a:pt x="501" y="775"/>
                    <a:pt x="552" y="701"/>
                    <a:pt x="536" y="624"/>
                  </a:cubicBezTo>
                  <a:close/>
                </a:path>
              </a:pathLst>
            </a:custGeom>
            <a:solidFill>
              <a:srgbClr val="8B4E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7" name="ïŝlîḋè">
              <a:extLst>
                <a:ext uri="{FF2B5EF4-FFF2-40B4-BE49-F238E27FC236}">
                  <a16:creationId xmlns:a16="http://schemas.microsoft.com/office/drawing/2014/main" id="{3FA08F43-5304-AB5C-3100-CD7CDDCE5AB3}"/>
                </a:ext>
              </a:extLst>
            </p:cNvPr>
            <p:cNvSpPr/>
            <p:nvPr/>
          </p:nvSpPr>
          <p:spPr bwMode="auto">
            <a:xfrm>
              <a:off x="9550555" y="3085557"/>
              <a:ext cx="243399" cy="752839"/>
            </a:xfrm>
            <a:custGeom>
              <a:avLst/>
              <a:gdLst>
                <a:gd name="T0" fmla="*/ 713 w 856"/>
                <a:gd name="T1" fmla="*/ 2456 h 2652"/>
                <a:gd name="T2" fmla="*/ 185 w 856"/>
                <a:gd name="T3" fmla="*/ 2530 h 2652"/>
                <a:gd name="T4" fmla="*/ 14 w 856"/>
                <a:gd name="T5" fmla="*/ 521 h 2652"/>
                <a:gd name="T6" fmla="*/ 80 w 856"/>
                <a:gd name="T7" fmla="*/ 0 h 2652"/>
                <a:gd name="T8" fmla="*/ 856 w 856"/>
                <a:gd name="T9" fmla="*/ 249 h 2652"/>
                <a:gd name="T10" fmla="*/ 835 w 856"/>
                <a:gd name="T11" fmla="*/ 370 h 2652"/>
                <a:gd name="T12" fmla="*/ 728 w 856"/>
                <a:gd name="T13" fmla="*/ 1892 h 2652"/>
                <a:gd name="T14" fmla="*/ 735 w 856"/>
                <a:gd name="T15" fmla="*/ 1878 h 2652"/>
                <a:gd name="T16" fmla="*/ 728 w 856"/>
                <a:gd name="T17" fmla="*/ 1893 h 2652"/>
                <a:gd name="T18" fmla="*/ 727 w 856"/>
                <a:gd name="T19" fmla="*/ 1911 h 2652"/>
                <a:gd name="T20" fmla="*/ 722 w 856"/>
                <a:gd name="T21" fmla="*/ 2124 h 2652"/>
                <a:gd name="T22" fmla="*/ 722 w 856"/>
                <a:gd name="T23" fmla="*/ 2159 h 2652"/>
                <a:gd name="T24" fmla="*/ 713 w 856"/>
                <a:gd name="T25" fmla="*/ 24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 h="2652">
                  <a:moveTo>
                    <a:pt x="713" y="2456"/>
                  </a:moveTo>
                  <a:cubicBezTo>
                    <a:pt x="388" y="2652"/>
                    <a:pt x="185" y="2530"/>
                    <a:pt x="185" y="2530"/>
                  </a:cubicBezTo>
                  <a:cubicBezTo>
                    <a:pt x="14" y="521"/>
                    <a:pt x="14" y="521"/>
                    <a:pt x="14" y="521"/>
                  </a:cubicBezTo>
                  <a:cubicBezTo>
                    <a:pt x="0" y="334"/>
                    <a:pt x="35" y="102"/>
                    <a:pt x="80" y="0"/>
                  </a:cubicBezTo>
                  <a:cubicBezTo>
                    <a:pt x="856" y="249"/>
                    <a:pt x="856" y="249"/>
                    <a:pt x="856" y="249"/>
                  </a:cubicBezTo>
                  <a:cubicBezTo>
                    <a:pt x="835" y="370"/>
                    <a:pt x="835" y="370"/>
                    <a:pt x="835" y="370"/>
                  </a:cubicBezTo>
                  <a:cubicBezTo>
                    <a:pt x="728" y="1892"/>
                    <a:pt x="728" y="1892"/>
                    <a:pt x="728" y="1892"/>
                  </a:cubicBezTo>
                  <a:cubicBezTo>
                    <a:pt x="735" y="1878"/>
                    <a:pt x="735" y="1878"/>
                    <a:pt x="735" y="1878"/>
                  </a:cubicBezTo>
                  <a:cubicBezTo>
                    <a:pt x="728" y="1893"/>
                    <a:pt x="728" y="1893"/>
                    <a:pt x="728" y="1893"/>
                  </a:cubicBezTo>
                  <a:cubicBezTo>
                    <a:pt x="727" y="1911"/>
                    <a:pt x="727" y="1911"/>
                    <a:pt x="727" y="1911"/>
                  </a:cubicBezTo>
                  <a:cubicBezTo>
                    <a:pt x="722" y="2124"/>
                    <a:pt x="722" y="2124"/>
                    <a:pt x="722" y="2124"/>
                  </a:cubicBezTo>
                  <a:cubicBezTo>
                    <a:pt x="722" y="2159"/>
                    <a:pt x="722" y="2159"/>
                    <a:pt x="722" y="2159"/>
                  </a:cubicBezTo>
                  <a:lnTo>
                    <a:pt x="713" y="2456"/>
                  </a:lnTo>
                  <a:close/>
                </a:path>
              </a:pathLst>
            </a:custGeom>
            <a:solidFill>
              <a:srgbClr val="AFD8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8" name="i$1îḓè">
              <a:extLst>
                <a:ext uri="{FF2B5EF4-FFF2-40B4-BE49-F238E27FC236}">
                  <a16:creationId xmlns:a16="http://schemas.microsoft.com/office/drawing/2014/main" id="{EEE899ED-76F3-B2A3-2B0A-B6C3AADBFF4A}"/>
                </a:ext>
              </a:extLst>
            </p:cNvPr>
            <p:cNvSpPr/>
            <p:nvPr/>
          </p:nvSpPr>
          <p:spPr bwMode="auto">
            <a:xfrm>
              <a:off x="9671685" y="3882548"/>
              <a:ext cx="164152" cy="106417"/>
            </a:xfrm>
            <a:custGeom>
              <a:avLst/>
              <a:gdLst>
                <a:gd name="T0" fmla="*/ 502 w 576"/>
                <a:gd name="T1" fmla="*/ 371 h 373"/>
                <a:gd name="T2" fmla="*/ 46 w 576"/>
                <a:gd name="T3" fmla="*/ 331 h 373"/>
                <a:gd name="T4" fmla="*/ 3 w 576"/>
                <a:gd name="T5" fmla="*/ 279 h 373"/>
                <a:gd name="T6" fmla="*/ 23 w 576"/>
                <a:gd name="T7" fmla="*/ 46 h 373"/>
                <a:gd name="T8" fmla="*/ 75 w 576"/>
                <a:gd name="T9" fmla="*/ 2 h 373"/>
                <a:gd name="T10" fmla="*/ 531 w 576"/>
                <a:gd name="T11" fmla="*/ 43 h 373"/>
                <a:gd name="T12" fmla="*/ 574 w 576"/>
                <a:gd name="T13" fmla="*/ 94 h 373"/>
                <a:gd name="T14" fmla="*/ 553 w 576"/>
                <a:gd name="T15" fmla="*/ 328 h 373"/>
                <a:gd name="T16" fmla="*/ 502 w 576"/>
                <a:gd name="T17" fmla="*/ 371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373">
                  <a:moveTo>
                    <a:pt x="502" y="371"/>
                  </a:moveTo>
                  <a:cubicBezTo>
                    <a:pt x="46" y="331"/>
                    <a:pt x="46" y="331"/>
                    <a:pt x="46" y="331"/>
                  </a:cubicBezTo>
                  <a:cubicBezTo>
                    <a:pt x="20" y="328"/>
                    <a:pt x="0" y="305"/>
                    <a:pt x="3" y="279"/>
                  </a:cubicBezTo>
                  <a:cubicBezTo>
                    <a:pt x="23" y="46"/>
                    <a:pt x="23" y="46"/>
                    <a:pt x="23" y="46"/>
                  </a:cubicBezTo>
                  <a:cubicBezTo>
                    <a:pt x="25" y="19"/>
                    <a:pt x="49" y="0"/>
                    <a:pt x="75" y="2"/>
                  </a:cubicBezTo>
                  <a:cubicBezTo>
                    <a:pt x="531" y="43"/>
                    <a:pt x="531" y="43"/>
                    <a:pt x="531" y="43"/>
                  </a:cubicBezTo>
                  <a:cubicBezTo>
                    <a:pt x="557" y="45"/>
                    <a:pt x="576" y="68"/>
                    <a:pt x="574" y="94"/>
                  </a:cubicBezTo>
                  <a:cubicBezTo>
                    <a:pt x="553" y="328"/>
                    <a:pt x="553" y="328"/>
                    <a:pt x="553" y="328"/>
                  </a:cubicBezTo>
                  <a:cubicBezTo>
                    <a:pt x="551" y="354"/>
                    <a:pt x="528" y="373"/>
                    <a:pt x="502" y="371"/>
                  </a:cubicBezTo>
                  <a:close/>
                </a:path>
              </a:pathLst>
            </a:custGeom>
            <a:solidFill>
              <a:srgbClr val="2E0C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9" name="iṩļiḍê">
              <a:extLst>
                <a:ext uri="{FF2B5EF4-FFF2-40B4-BE49-F238E27FC236}">
                  <a16:creationId xmlns:a16="http://schemas.microsoft.com/office/drawing/2014/main" id="{5B7A815E-F259-131D-6C3F-4DF4C1DF9770}"/>
                </a:ext>
              </a:extLst>
            </p:cNvPr>
            <p:cNvSpPr/>
            <p:nvPr/>
          </p:nvSpPr>
          <p:spPr bwMode="auto">
            <a:xfrm>
              <a:off x="9732818" y="3788586"/>
              <a:ext cx="87171" cy="160757"/>
            </a:xfrm>
            <a:custGeom>
              <a:avLst/>
              <a:gdLst>
                <a:gd name="T0" fmla="*/ 42 w 309"/>
                <a:gd name="T1" fmla="*/ 0 h 568"/>
                <a:gd name="T2" fmla="*/ 0 w 309"/>
                <a:gd name="T3" fmla="*/ 311 h 568"/>
                <a:gd name="T4" fmla="*/ 50 w 309"/>
                <a:gd name="T5" fmla="*/ 352 h 568"/>
                <a:gd name="T6" fmla="*/ 159 w 309"/>
                <a:gd name="T7" fmla="*/ 527 h 568"/>
                <a:gd name="T8" fmla="*/ 241 w 309"/>
                <a:gd name="T9" fmla="*/ 558 h 568"/>
                <a:gd name="T10" fmla="*/ 263 w 309"/>
                <a:gd name="T11" fmla="*/ 427 h 568"/>
                <a:gd name="T12" fmla="*/ 42 w 309"/>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309" h="568">
                  <a:moveTo>
                    <a:pt x="42" y="0"/>
                  </a:moveTo>
                  <a:cubicBezTo>
                    <a:pt x="0" y="311"/>
                    <a:pt x="0" y="311"/>
                    <a:pt x="0" y="311"/>
                  </a:cubicBezTo>
                  <a:cubicBezTo>
                    <a:pt x="16" y="319"/>
                    <a:pt x="39" y="335"/>
                    <a:pt x="50" y="352"/>
                  </a:cubicBezTo>
                  <a:cubicBezTo>
                    <a:pt x="159" y="527"/>
                    <a:pt x="159" y="527"/>
                    <a:pt x="159" y="527"/>
                  </a:cubicBezTo>
                  <a:cubicBezTo>
                    <a:pt x="176" y="554"/>
                    <a:pt x="210" y="568"/>
                    <a:pt x="241" y="558"/>
                  </a:cubicBezTo>
                  <a:cubicBezTo>
                    <a:pt x="272" y="549"/>
                    <a:pt x="309" y="510"/>
                    <a:pt x="263" y="427"/>
                  </a:cubicBezTo>
                  <a:lnTo>
                    <a:pt x="42" y="0"/>
                  </a:ln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60" name="ïṡ1iḋe">
              <a:extLst>
                <a:ext uri="{FF2B5EF4-FFF2-40B4-BE49-F238E27FC236}">
                  <a16:creationId xmlns:a16="http://schemas.microsoft.com/office/drawing/2014/main" id="{362BB29C-879B-80FC-B62C-F88FEBF21223}"/>
                </a:ext>
              </a:extLst>
            </p:cNvPr>
            <p:cNvSpPr/>
            <p:nvPr/>
          </p:nvSpPr>
          <p:spPr bwMode="auto">
            <a:xfrm>
              <a:off x="10798113" y="3654998"/>
              <a:ext cx="229814" cy="387175"/>
            </a:xfrm>
            <a:custGeom>
              <a:avLst/>
              <a:gdLst>
                <a:gd name="T0" fmla="*/ 164 w 808"/>
                <a:gd name="T1" fmla="*/ 615 h 1363"/>
                <a:gd name="T2" fmla="*/ 245 w 808"/>
                <a:gd name="T3" fmla="*/ 324 h 1363"/>
                <a:gd name="T4" fmla="*/ 261 w 808"/>
                <a:gd name="T5" fmla="*/ 0 h 1363"/>
                <a:gd name="T6" fmla="*/ 642 w 808"/>
                <a:gd name="T7" fmla="*/ 23 h 1363"/>
                <a:gd name="T8" fmla="*/ 651 w 808"/>
                <a:gd name="T9" fmla="*/ 356 h 1363"/>
                <a:gd name="T10" fmla="*/ 783 w 808"/>
                <a:gd name="T11" fmla="*/ 797 h 1363"/>
                <a:gd name="T12" fmla="*/ 775 w 808"/>
                <a:gd name="T13" fmla="*/ 957 h 1363"/>
                <a:gd name="T14" fmla="*/ 543 w 808"/>
                <a:gd name="T15" fmla="*/ 1286 h 1363"/>
                <a:gd name="T16" fmla="*/ 112 w 808"/>
                <a:gd name="T17" fmla="*/ 1321 h 1363"/>
                <a:gd name="T18" fmla="*/ 171 w 808"/>
                <a:gd name="T19" fmla="*/ 1170 h 1363"/>
                <a:gd name="T20" fmla="*/ 429 w 808"/>
                <a:gd name="T21" fmla="*/ 869 h 1363"/>
                <a:gd name="T22" fmla="*/ 372 w 808"/>
                <a:gd name="T23" fmla="*/ 795 h 1363"/>
                <a:gd name="T24" fmla="*/ 266 w 808"/>
                <a:gd name="T25" fmla="*/ 784 h 1363"/>
                <a:gd name="T26" fmla="*/ 163 w 808"/>
                <a:gd name="T27" fmla="*/ 618 h 1363"/>
                <a:gd name="T28" fmla="*/ 164 w 808"/>
                <a:gd name="T29" fmla="*/ 615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8" h="1363">
                  <a:moveTo>
                    <a:pt x="164" y="615"/>
                  </a:moveTo>
                  <a:cubicBezTo>
                    <a:pt x="164" y="615"/>
                    <a:pt x="263" y="442"/>
                    <a:pt x="245" y="324"/>
                  </a:cubicBezTo>
                  <a:cubicBezTo>
                    <a:pt x="261" y="0"/>
                    <a:pt x="261" y="0"/>
                    <a:pt x="261" y="0"/>
                  </a:cubicBezTo>
                  <a:cubicBezTo>
                    <a:pt x="642" y="23"/>
                    <a:pt x="642" y="23"/>
                    <a:pt x="642" y="23"/>
                  </a:cubicBezTo>
                  <a:cubicBezTo>
                    <a:pt x="651" y="356"/>
                    <a:pt x="651" y="356"/>
                    <a:pt x="651" y="356"/>
                  </a:cubicBezTo>
                  <a:cubicBezTo>
                    <a:pt x="783" y="797"/>
                    <a:pt x="783" y="797"/>
                    <a:pt x="783" y="797"/>
                  </a:cubicBezTo>
                  <a:cubicBezTo>
                    <a:pt x="783" y="797"/>
                    <a:pt x="808" y="919"/>
                    <a:pt x="775" y="957"/>
                  </a:cubicBezTo>
                  <a:cubicBezTo>
                    <a:pt x="775" y="957"/>
                    <a:pt x="688" y="1220"/>
                    <a:pt x="543" y="1286"/>
                  </a:cubicBezTo>
                  <a:cubicBezTo>
                    <a:pt x="543" y="1286"/>
                    <a:pt x="224" y="1363"/>
                    <a:pt x="112" y="1321"/>
                  </a:cubicBezTo>
                  <a:cubicBezTo>
                    <a:pt x="112" y="1321"/>
                    <a:pt x="0" y="1233"/>
                    <a:pt x="171" y="1170"/>
                  </a:cubicBezTo>
                  <a:cubicBezTo>
                    <a:pt x="171" y="1170"/>
                    <a:pt x="539" y="1092"/>
                    <a:pt x="429" y="869"/>
                  </a:cubicBezTo>
                  <a:cubicBezTo>
                    <a:pt x="429" y="869"/>
                    <a:pt x="410" y="826"/>
                    <a:pt x="372" y="795"/>
                  </a:cubicBezTo>
                  <a:cubicBezTo>
                    <a:pt x="341" y="770"/>
                    <a:pt x="299" y="767"/>
                    <a:pt x="266" y="784"/>
                  </a:cubicBezTo>
                  <a:cubicBezTo>
                    <a:pt x="163" y="618"/>
                    <a:pt x="163" y="618"/>
                    <a:pt x="163" y="618"/>
                  </a:cubicBezTo>
                  <a:lnTo>
                    <a:pt x="164" y="615"/>
                  </a:ln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61" name="ïsľiďè">
              <a:extLst>
                <a:ext uri="{FF2B5EF4-FFF2-40B4-BE49-F238E27FC236}">
                  <a16:creationId xmlns:a16="http://schemas.microsoft.com/office/drawing/2014/main" id="{FF07B693-2050-9F38-79F6-81537DCFE5AC}"/>
                </a:ext>
              </a:extLst>
            </p:cNvPr>
            <p:cNvSpPr/>
            <p:nvPr/>
          </p:nvSpPr>
          <p:spPr bwMode="auto">
            <a:xfrm>
              <a:off x="10815094" y="3085557"/>
              <a:ext cx="242266" cy="752839"/>
            </a:xfrm>
            <a:custGeom>
              <a:avLst/>
              <a:gdLst>
                <a:gd name="T0" fmla="*/ 143 w 856"/>
                <a:gd name="T1" fmla="*/ 2456 h 2652"/>
                <a:gd name="T2" fmla="*/ 671 w 856"/>
                <a:gd name="T3" fmla="*/ 2530 h 2652"/>
                <a:gd name="T4" fmla="*/ 842 w 856"/>
                <a:gd name="T5" fmla="*/ 521 h 2652"/>
                <a:gd name="T6" fmla="*/ 776 w 856"/>
                <a:gd name="T7" fmla="*/ 0 h 2652"/>
                <a:gd name="T8" fmla="*/ 0 w 856"/>
                <a:gd name="T9" fmla="*/ 249 h 2652"/>
                <a:gd name="T10" fmla="*/ 21 w 856"/>
                <a:gd name="T11" fmla="*/ 370 h 2652"/>
                <a:gd name="T12" fmla="*/ 128 w 856"/>
                <a:gd name="T13" fmla="*/ 1892 h 2652"/>
                <a:gd name="T14" fmla="*/ 122 w 856"/>
                <a:gd name="T15" fmla="*/ 1878 h 2652"/>
                <a:gd name="T16" fmla="*/ 128 w 856"/>
                <a:gd name="T17" fmla="*/ 1893 h 2652"/>
                <a:gd name="T18" fmla="*/ 129 w 856"/>
                <a:gd name="T19" fmla="*/ 1911 h 2652"/>
                <a:gd name="T20" fmla="*/ 135 w 856"/>
                <a:gd name="T21" fmla="*/ 2124 h 2652"/>
                <a:gd name="T22" fmla="*/ 135 w 856"/>
                <a:gd name="T23" fmla="*/ 2159 h 2652"/>
                <a:gd name="T24" fmla="*/ 143 w 856"/>
                <a:gd name="T25" fmla="*/ 24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 h="2652">
                  <a:moveTo>
                    <a:pt x="143" y="2456"/>
                  </a:moveTo>
                  <a:cubicBezTo>
                    <a:pt x="468" y="2652"/>
                    <a:pt x="671" y="2530"/>
                    <a:pt x="671" y="2530"/>
                  </a:cubicBezTo>
                  <a:cubicBezTo>
                    <a:pt x="842" y="521"/>
                    <a:pt x="842" y="521"/>
                    <a:pt x="842" y="521"/>
                  </a:cubicBezTo>
                  <a:cubicBezTo>
                    <a:pt x="856" y="334"/>
                    <a:pt x="821" y="102"/>
                    <a:pt x="776" y="0"/>
                  </a:cubicBezTo>
                  <a:cubicBezTo>
                    <a:pt x="0" y="249"/>
                    <a:pt x="0" y="249"/>
                    <a:pt x="0" y="249"/>
                  </a:cubicBezTo>
                  <a:cubicBezTo>
                    <a:pt x="21" y="370"/>
                    <a:pt x="21" y="370"/>
                    <a:pt x="21" y="370"/>
                  </a:cubicBezTo>
                  <a:cubicBezTo>
                    <a:pt x="128" y="1892"/>
                    <a:pt x="128" y="1892"/>
                    <a:pt x="128" y="1892"/>
                  </a:cubicBezTo>
                  <a:cubicBezTo>
                    <a:pt x="122" y="1878"/>
                    <a:pt x="122" y="1878"/>
                    <a:pt x="122" y="1878"/>
                  </a:cubicBezTo>
                  <a:cubicBezTo>
                    <a:pt x="128" y="1893"/>
                    <a:pt x="128" y="1893"/>
                    <a:pt x="128" y="1893"/>
                  </a:cubicBezTo>
                  <a:cubicBezTo>
                    <a:pt x="129" y="1911"/>
                    <a:pt x="129" y="1911"/>
                    <a:pt x="129" y="1911"/>
                  </a:cubicBezTo>
                  <a:cubicBezTo>
                    <a:pt x="135" y="2124"/>
                    <a:pt x="135" y="2124"/>
                    <a:pt x="135" y="2124"/>
                  </a:cubicBezTo>
                  <a:cubicBezTo>
                    <a:pt x="135" y="2159"/>
                    <a:pt x="135" y="2159"/>
                    <a:pt x="135" y="2159"/>
                  </a:cubicBezTo>
                  <a:lnTo>
                    <a:pt x="143" y="2456"/>
                  </a:lnTo>
                  <a:close/>
                </a:path>
              </a:pathLst>
            </a:custGeom>
            <a:solidFill>
              <a:srgbClr val="AFD8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62" name="iŝļîde">
              <a:extLst>
                <a:ext uri="{FF2B5EF4-FFF2-40B4-BE49-F238E27FC236}">
                  <a16:creationId xmlns:a16="http://schemas.microsoft.com/office/drawing/2014/main" id="{AD8359DD-AED9-38D1-1287-014E4A398216}"/>
                </a:ext>
              </a:extLst>
            </p:cNvPr>
            <p:cNvSpPr/>
            <p:nvPr/>
          </p:nvSpPr>
          <p:spPr bwMode="auto">
            <a:xfrm>
              <a:off x="10773206" y="3882548"/>
              <a:ext cx="164152" cy="106417"/>
            </a:xfrm>
            <a:custGeom>
              <a:avLst/>
              <a:gdLst>
                <a:gd name="T0" fmla="*/ 75 w 576"/>
                <a:gd name="T1" fmla="*/ 371 h 373"/>
                <a:gd name="T2" fmla="*/ 530 w 576"/>
                <a:gd name="T3" fmla="*/ 331 h 373"/>
                <a:gd name="T4" fmla="*/ 574 w 576"/>
                <a:gd name="T5" fmla="*/ 279 h 373"/>
                <a:gd name="T6" fmla="*/ 553 w 576"/>
                <a:gd name="T7" fmla="*/ 46 h 373"/>
                <a:gd name="T8" fmla="*/ 501 w 576"/>
                <a:gd name="T9" fmla="*/ 2 h 373"/>
                <a:gd name="T10" fmla="*/ 46 w 576"/>
                <a:gd name="T11" fmla="*/ 43 h 373"/>
                <a:gd name="T12" fmla="*/ 2 w 576"/>
                <a:gd name="T13" fmla="*/ 94 h 373"/>
                <a:gd name="T14" fmla="*/ 23 w 576"/>
                <a:gd name="T15" fmla="*/ 328 h 373"/>
                <a:gd name="T16" fmla="*/ 75 w 576"/>
                <a:gd name="T17" fmla="*/ 371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373">
                  <a:moveTo>
                    <a:pt x="75" y="371"/>
                  </a:moveTo>
                  <a:cubicBezTo>
                    <a:pt x="530" y="331"/>
                    <a:pt x="530" y="331"/>
                    <a:pt x="530" y="331"/>
                  </a:cubicBezTo>
                  <a:cubicBezTo>
                    <a:pt x="557" y="328"/>
                    <a:pt x="576" y="305"/>
                    <a:pt x="574" y="279"/>
                  </a:cubicBezTo>
                  <a:cubicBezTo>
                    <a:pt x="553" y="46"/>
                    <a:pt x="553" y="46"/>
                    <a:pt x="553" y="46"/>
                  </a:cubicBezTo>
                  <a:cubicBezTo>
                    <a:pt x="551" y="19"/>
                    <a:pt x="528" y="0"/>
                    <a:pt x="501" y="2"/>
                  </a:cubicBezTo>
                  <a:cubicBezTo>
                    <a:pt x="46" y="43"/>
                    <a:pt x="46" y="43"/>
                    <a:pt x="46" y="43"/>
                  </a:cubicBezTo>
                  <a:cubicBezTo>
                    <a:pt x="19" y="45"/>
                    <a:pt x="0" y="68"/>
                    <a:pt x="2" y="94"/>
                  </a:cubicBezTo>
                  <a:cubicBezTo>
                    <a:pt x="23" y="328"/>
                    <a:pt x="23" y="328"/>
                    <a:pt x="23" y="328"/>
                  </a:cubicBezTo>
                  <a:cubicBezTo>
                    <a:pt x="25" y="354"/>
                    <a:pt x="48" y="373"/>
                    <a:pt x="75" y="371"/>
                  </a:cubicBezTo>
                  <a:close/>
                </a:path>
              </a:pathLst>
            </a:custGeom>
            <a:solidFill>
              <a:srgbClr val="2E0C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63" name="îsľîḓè">
              <a:extLst>
                <a:ext uri="{FF2B5EF4-FFF2-40B4-BE49-F238E27FC236}">
                  <a16:creationId xmlns:a16="http://schemas.microsoft.com/office/drawing/2014/main" id="{700C0629-E9C3-4F84-8B69-071611260244}"/>
                </a:ext>
              </a:extLst>
            </p:cNvPr>
            <p:cNvSpPr/>
            <p:nvPr/>
          </p:nvSpPr>
          <p:spPr bwMode="auto">
            <a:xfrm>
              <a:off x="10787924" y="3788586"/>
              <a:ext cx="88303" cy="160757"/>
            </a:xfrm>
            <a:custGeom>
              <a:avLst/>
              <a:gdLst>
                <a:gd name="T0" fmla="*/ 268 w 309"/>
                <a:gd name="T1" fmla="*/ 0 h 568"/>
                <a:gd name="T2" fmla="*/ 309 w 309"/>
                <a:gd name="T3" fmla="*/ 311 h 568"/>
                <a:gd name="T4" fmla="*/ 259 w 309"/>
                <a:gd name="T5" fmla="*/ 352 h 568"/>
                <a:gd name="T6" fmla="*/ 150 w 309"/>
                <a:gd name="T7" fmla="*/ 527 h 568"/>
                <a:gd name="T8" fmla="*/ 69 w 309"/>
                <a:gd name="T9" fmla="*/ 558 h 568"/>
                <a:gd name="T10" fmla="*/ 47 w 309"/>
                <a:gd name="T11" fmla="*/ 427 h 568"/>
                <a:gd name="T12" fmla="*/ 268 w 309"/>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309" h="568">
                  <a:moveTo>
                    <a:pt x="268" y="0"/>
                  </a:moveTo>
                  <a:cubicBezTo>
                    <a:pt x="309" y="311"/>
                    <a:pt x="309" y="311"/>
                    <a:pt x="309" y="311"/>
                  </a:cubicBezTo>
                  <a:cubicBezTo>
                    <a:pt x="293" y="319"/>
                    <a:pt x="270" y="335"/>
                    <a:pt x="259" y="352"/>
                  </a:cubicBezTo>
                  <a:cubicBezTo>
                    <a:pt x="150" y="527"/>
                    <a:pt x="150" y="527"/>
                    <a:pt x="150" y="527"/>
                  </a:cubicBezTo>
                  <a:cubicBezTo>
                    <a:pt x="133" y="554"/>
                    <a:pt x="99" y="568"/>
                    <a:pt x="69" y="558"/>
                  </a:cubicBezTo>
                  <a:cubicBezTo>
                    <a:pt x="38" y="549"/>
                    <a:pt x="0" y="510"/>
                    <a:pt x="47" y="427"/>
                  </a:cubicBezTo>
                  <a:lnTo>
                    <a:pt x="268" y="0"/>
                  </a:ln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64" name="ïś1ïḍè">
              <a:extLst>
                <a:ext uri="{FF2B5EF4-FFF2-40B4-BE49-F238E27FC236}">
                  <a16:creationId xmlns:a16="http://schemas.microsoft.com/office/drawing/2014/main" id="{EC0007DC-00B1-B6FA-1579-439A131AA8F7}"/>
                </a:ext>
              </a:extLst>
            </p:cNvPr>
            <p:cNvSpPr/>
            <p:nvPr/>
          </p:nvSpPr>
          <p:spPr bwMode="auto">
            <a:xfrm>
              <a:off x="9763383" y="2768573"/>
              <a:ext cx="216229" cy="486799"/>
            </a:xfrm>
            <a:custGeom>
              <a:avLst/>
              <a:gdLst>
                <a:gd name="T0" fmla="*/ 106 w 760"/>
                <a:gd name="T1" fmla="*/ 175 h 1717"/>
                <a:gd name="T2" fmla="*/ 1 w 760"/>
                <a:gd name="T3" fmla="*/ 1644 h 1717"/>
                <a:gd name="T4" fmla="*/ 17 w 760"/>
                <a:gd name="T5" fmla="*/ 1663 h 1717"/>
                <a:gd name="T6" fmla="*/ 459 w 760"/>
                <a:gd name="T7" fmla="*/ 1715 h 1717"/>
                <a:gd name="T8" fmla="*/ 479 w 760"/>
                <a:gd name="T9" fmla="*/ 1700 h 1717"/>
                <a:gd name="T10" fmla="*/ 741 w 760"/>
                <a:gd name="T11" fmla="*/ 246 h 1717"/>
                <a:gd name="T12" fmla="*/ 582 w 760"/>
                <a:gd name="T13" fmla="*/ 36 h 1717"/>
                <a:gd name="T14" fmla="*/ 302 w 760"/>
                <a:gd name="T15" fmla="*/ 9 h 1717"/>
                <a:gd name="T16" fmla="*/ 106 w 760"/>
                <a:gd name="T17" fmla="*/ 17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717">
                  <a:moveTo>
                    <a:pt x="106" y="175"/>
                  </a:moveTo>
                  <a:cubicBezTo>
                    <a:pt x="1" y="1644"/>
                    <a:pt x="1" y="1644"/>
                    <a:pt x="1" y="1644"/>
                  </a:cubicBezTo>
                  <a:cubicBezTo>
                    <a:pt x="0" y="1654"/>
                    <a:pt x="7" y="1662"/>
                    <a:pt x="17" y="1663"/>
                  </a:cubicBezTo>
                  <a:cubicBezTo>
                    <a:pt x="459" y="1715"/>
                    <a:pt x="459" y="1715"/>
                    <a:pt x="459" y="1715"/>
                  </a:cubicBezTo>
                  <a:cubicBezTo>
                    <a:pt x="469" y="1717"/>
                    <a:pt x="477" y="1710"/>
                    <a:pt x="479" y="1700"/>
                  </a:cubicBezTo>
                  <a:cubicBezTo>
                    <a:pt x="741" y="246"/>
                    <a:pt x="741" y="246"/>
                    <a:pt x="741" y="246"/>
                  </a:cubicBezTo>
                  <a:cubicBezTo>
                    <a:pt x="760" y="143"/>
                    <a:pt x="686" y="46"/>
                    <a:pt x="582" y="36"/>
                  </a:cubicBezTo>
                  <a:cubicBezTo>
                    <a:pt x="302" y="9"/>
                    <a:pt x="302" y="9"/>
                    <a:pt x="302" y="9"/>
                  </a:cubicBezTo>
                  <a:cubicBezTo>
                    <a:pt x="202" y="0"/>
                    <a:pt x="114" y="74"/>
                    <a:pt x="106" y="175"/>
                  </a:cubicBezTo>
                  <a:close/>
                </a:path>
              </a:pathLst>
            </a:custGeom>
            <a:solidFill>
              <a:srgbClr val="8B4E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65" name="î$ľíḑe">
              <a:extLst>
                <a:ext uri="{FF2B5EF4-FFF2-40B4-BE49-F238E27FC236}">
                  <a16:creationId xmlns:a16="http://schemas.microsoft.com/office/drawing/2014/main" id="{71E37FF8-44F6-E8C0-E90A-F229DE9D98CD}"/>
                </a:ext>
              </a:extLst>
            </p:cNvPr>
            <p:cNvSpPr/>
            <p:nvPr/>
          </p:nvSpPr>
          <p:spPr bwMode="auto">
            <a:xfrm>
              <a:off x="10627166" y="2768573"/>
              <a:ext cx="215097" cy="486798"/>
            </a:xfrm>
            <a:custGeom>
              <a:avLst/>
              <a:gdLst>
                <a:gd name="T0" fmla="*/ 653 w 759"/>
                <a:gd name="T1" fmla="*/ 175 h 1717"/>
                <a:gd name="T2" fmla="*/ 758 w 759"/>
                <a:gd name="T3" fmla="*/ 1644 h 1717"/>
                <a:gd name="T4" fmla="*/ 742 w 759"/>
                <a:gd name="T5" fmla="*/ 1663 h 1717"/>
                <a:gd name="T6" fmla="*/ 300 w 759"/>
                <a:gd name="T7" fmla="*/ 1715 h 1717"/>
                <a:gd name="T8" fmla="*/ 280 w 759"/>
                <a:gd name="T9" fmla="*/ 1700 h 1717"/>
                <a:gd name="T10" fmla="*/ 18 w 759"/>
                <a:gd name="T11" fmla="*/ 246 h 1717"/>
                <a:gd name="T12" fmla="*/ 177 w 759"/>
                <a:gd name="T13" fmla="*/ 36 h 1717"/>
                <a:gd name="T14" fmla="*/ 457 w 759"/>
                <a:gd name="T15" fmla="*/ 9 h 1717"/>
                <a:gd name="T16" fmla="*/ 653 w 759"/>
                <a:gd name="T17" fmla="*/ 17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9" h="1717">
                  <a:moveTo>
                    <a:pt x="653" y="175"/>
                  </a:moveTo>
                  <a:cubicBezTo>
                    <a:pt x="758" y="1644"/>
                    <a:pt x="758" y="1644"/>
                    <a:pt x="758" y="1644"/>
                  </a:cubicBezTo>
                  <a:cubicBezTo>
                    <a:pt x="759" y="1654"/>
                    <a:pt x="752" y="1662"/>
                    <a:pt x="742" y="1663"/>
                  </a:cubicBezTo>
                  <a:cubicBezTo>
                    <a:pt x="300" y="1715"/>
                    <a:pt x="300" y="1715"/>
                    <a:pt x="300" y="1715"/>
                  </a:cubicBezTo>
                  <a:cubicBezTo>
                    <a:pt x="291" y="1717"/>
                    <a:pt x="282" y="1710"/>
                    <a:pt x="280" y="1700"/>
                  </a:cubicBezTo>
                  <a:cubicBezTo>
                    <a:pt x="18" y="246"/>
                    <a:pt x="18" y="246"/>
                    <a:pt x="18" y="246"/>
                  </a:cubicBezTo>
                  <a:cubicBezTo>
                    <a:pt x="0" y="143"/>
                    <a:pt x="73" y="46"/>
                    <a:pt x="177" y="36"/>
                  </a:cubicBezTo>
                  <a:cubicBezTo>
                    <a:pt x="457" y="9"/>
                    <a:pt x="457" y="9"/>
                    <a:pt x="457" y="9"/>
                  </a:cubicBezTo>
                  <a:cubicBezTo>
                    <a:pt x="557" y="0"/>
                    <a:pt x="646" y="74"/>
                    <a:pt x="653" y="175"/>
                  </a:cubicBezTo>
                  <a:close/>
                </a:path>
              </a:pathLst>
            </a:custGeom>
            <a:solidFill>
              <a:srgbClr val="8B4E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66" name="íṧľiḓe">
              <a:extLst>
                <a:ext uri="{FF2B5EF4-FFF2-40B4-BE49-F238E27FC236}">
                  <a16:creationId xmlns:a16="http://schemas.microsoft.com/office/drawing/2014/main" id="{27EB4BC4-5B65-267C-B2D4-F860BCDA8886}"/>
                </a:ext>
              </a:extLst>
            </p:cNvPr>
            <p:cNvSpPr/>
            <p:nvPr/>
          </p:nvSpPr>
          <p:spPr bwMode="auto">
            <a:xfrm>
              <a:off x="10369058" y="4912750"/>
              <a:ext cx="747177" cy="1092466"/>
            </a:xfrm>
            <a:custGeom>
              <a:avLst/>
              <a:gdLst>
                <a:gd name="T0" fmla="*/ 2249 w 2627"/>
                <a:gd name="T1" fmla="*/ 3802 h 3852"/>
                <a:gd name="T2" fmla="*/ 2028 w 2627"/>
                <a:gd name="T3" fmla="*/ 3852 h 3852"/>
                <a:gd name="T4" fmla="*/ 495 w 2627"/>
                <a:gd name="T5" fmla="*/ 3852 h 3852"/>
                <a:gd name="T6" fmla="*/ 225 w 2627"/>
                <a:gd name="T7" fmla="*/ 3759 h 3852"/>
                <a:gd name="T8" fmla="*/ 188 w 2627"/>
                <a:gd name="T9" fmla="*/ 3727 h 3852"/>
                <a:gd name="T10" fmla="*/ 0 w 2627"/>
                <a:gd name="T11" fmla="*/ 3295 h 3852"/>
                <a:gd name="T12" fmla="*/ 0 w 2627"/>
                <a:gd name="T13" fmla="*/ 0 h 3852"/>
                <a:gd name="T14" fmla="*/ 1625 w 2627"/>
                <a:gd name="T15" fmla="*/ 0 h 3852"/>
                <a:gd name="T16" fmla="*/ 1599 w 2627"/>
                <a:gd name="T17" fmla="*/ 2383 h 3852"/>
                <a:gd name="T18" fmla="*/ 1683 w 2627"/>
                <a:gd name="T19" fmla="*/ 2613 h 3852"/>
                <a:gd name="T20" fmla="*/ 1692 w 2627"/>
                <a:gd name="T21" fmla="*/ 2623 h 3852"/>
                <a:gd name="T22" fmla="*/ 1902 w 2627"/>
                <a:gd name="T23" fmla="*/ 2738 h 3852"/>
                <a:gd name="T24" fmla="*/ 2375 w 2627"/>
                <a:gd name="T25" fmla="*/ 2930 h 3852"/>
                <a:gd name="T26" fmla="*/ 2249 w 2627"/>
                <a:gd name="T27" fmla="*/ 3802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7" h="3852">
                  <a:moveTo>
                    <a:pt x="2249" y="3802"/>
                  </a:moveTo>
                  <a:cubicBezTo>
                    <a:pt x="2181" y="3836"/>
                    <a:pt x="2105" y="3852"/>
                    <a:pt x="2028" y="3852"/>
                  </a:cubicBezTo>
                  <a:cubicBezTo>
                    <a:pt x="495" y="3852"/>
                    <a:pt x="495" y="3852"/>
                    <a:pt x="495" y="3852"/>
                  </a:cubicBezTo>
                  <a:cubicBezTo>
                    <a:pt x="386" y="3852"/>
                    <a:pt x="297" y="3813"/>
                    <a:pt x="225" y="3759"/>
                  </a:cubicBezTo>
                  <a:cubicBezTo>
                    <a:pt x="212" y="3748"/>
                    <a:pt x="200" y="3738"/>
                    <a:pt x="188" y="3727"/>
                  </a:cubicBezTo>
                  <a:cubicBezTo>
                    <a:pt x="66" y="3617"/>
                    <a:pt x="0" y="3459"/>
                    <a:pt x="0" y="3295"/>
                  </a:cubicBezTo>
                  <a:cubicBezTo>
                    <a:pt x="0" y="0"/>
                    <a:pt x="0" y="0"/>
                    <a:pt x="0" y="0"/>
                  </a:cubicBezTo>
                  <a:cubicBezTo>
                    <a:pt x="1625" y="0"/>
                    <a:pt x="1625" y="0"/>
                    <a:pt x="1625" y="0"/>
                  </a:cubicBezTo>
                  <a:cubicBezTo>
                    <a:pt x="1599" y="2383"/>
                    <a:pt x="1599" y="2383"/>
                    <a:pt x="1599" y="2383"/>
                  </a:cubicBezTo>
                  <a:cubicBezTo>
                    <a:pt x="1598" y="2467"/>
                    <a:pt x="1628" y="2549"/>
                    <a:pt x="1683" y="2613"/>
                  </a:cubicBezTo>
                  <a:cubicBezTo>
                    <a:pt x="1692" y="2623"/>
                    <a:pt x="1692" y="2623"/>
                    <a:pt x="1692" y="2623"/>
                  </a:cubicBezTo>
                  <a:cubicBezTo>
                    <a:pt x="1746" y="2685"/>
                    <a:pt x="1820" y="2736"/>
                    <a:pt x="1902" y="2738"/>
                  </a:cubicBezTo>
                  <a:cubicBezTo>
                    <a:pt x="2271" y="2750"/>
                    <a:pt x="2375" y="2930"/>
                    <a:pt x="2375" y="2930"/>
                  </a:cubicBezTo>
                  <a:cubicBezTo>
                    <a:pt x="2627" y="3373"/>
                    <a:pt x="2418" y="3719"/>
                    <a:pt x="2249" y="3802"/>
                  </a:cubicBezTo>
                  <a:close/>
                </a:path>
              </a:pathLst>
            </a:custGeom>
            <a:solidFill>
              <a:schemeClr val="bg1">
                <a:lumMod val="75000"/>
              </a:schemeClr>
            </a:solidFill>
            <a:ln>
              <a:noFill/>
            </a:ln>
          </p:spPr>
          <p:txBody>
            <a:bodyPr anchor="ctr"/>
            <a:lstStyle/>
            <a:p>
              <a:pPr algn="ctr">
                <a:lnSpc>
                  <a:spcPct val="120000"/>
                </a:lnSpc>
              </a:pPr>
              <a:endParaRPr sz="1799" dirty="0">
                <a:cs typeface="+mn-ea"/>
                <a:sym typeface="+mn-lt"/>
              </a:endParaRPr>
            </a:p>
          </p:txBody>
        </p:sp>
        <p:sp>
          <p:nvSpPr>
            <p:cNvPr id="67" name="ïslîḍe">
              <a:extLst>
                <a:ext uri="{FF2B5EF4-FFF2-40B4-BE49-F238E27FC236}">
                  <a16:creationId xmlns:a16="http://schemas.microsoft.com/office/drawing/2014/main" id="{37C1C129-DEF8-9FE9-C0EA-1AC7E52F1147}"/>
                </a:ext>
              </a:extLst>
            </p:cNvPr>
            <p:cNvSpPr/>
            <p:nvPr/>
          </p:nvSpPr>
          <p:spPr bwMode="auto">
            <a:xfrm>
              <a:off x="10369058" y="5029355"/>
              <a:ext cx="460761" cy="174342"/>
            </a:xfrm>
            <a:custGeom>
              <a:avLst/>
              <a:gdLst>
                <a:gd name="T0" fmla="*/ 385 w 407"/>
                <a:gd name="T1" fmla="*/ 0 h 154"/>
                <a:gd name="T2" fmla="*/ 0 w 407"/>
                <a:gd name="T3" fmla="*/ 95 h 154"/>
                <a:gd name="T4" fmla="*/ 406 w 407"/>
                <a:gd name="T5" fmla="*/ 154 h 154"/>
                <a:gd name="T6" fmla="*/ 407 w 407"/>
                <a:gd name="T7" fmla="*/ 0 h 154"/>
                <a:gd name="T8" fmla="*/ 385 w 407"/>
                <a:gd name="T9" fmla="*/ 0 h 154"/>
              </a:gdLst>
              <a:ahLst/>
              <a:cxnLst>
                <a:cxn ang="0">
                  <a:pos x="T0" y="T1"/>
                </a:cxn>
                <a:cxn ang="0">
                  <a:pos x="T2" y="T3"/>
                </a:cxn>
                <a:cxn ang="0">
                  <a:pos x="T4" y="T5"/>
                </a:cxn>
                <a:cxn ang="0">
                  <a:pos x="T6" y="T7"/>
                </a:cxn>
                <a:cxn ang="0">
                  <a:pos x="T8" y="T9"/>
                </a:cxn>
              </a:cxnLst>
              <a:rect l="0" t="0" r="r" b="b"/>
              <a:pathLst>
                <a:path w="407" h="154">
                  <a:moveTo>
                    <a:pt x="385" y="0"/>
                  </a:moveTo>
                  <a:lnTo>
                    <a:pt x="0" y="95"/>
                  </a:lnTo>
                  <a:lnTo>
                    <a:pt x="406" y="154"/>
                  </a:lnTo>
                  <a:lnTo>
                    <a:pt x="407" y="0"/>
                  </a:lnTo>
                  <a:lnTo>
                    <a:pt x="385" y="0"/>
                  </a:lnTo>
                  <a:close/>
                </a:path>
              </a:pathLst>
            </a:custGeom>
            <a:solidFill>
              <a:schemeClr val="bg1">
                <a:lumMod val="95000"/>
              </a:schemeClr>
            </a:solidFill>
            <a:ln>
              <a:noFill/>
            </a:ln>
          </p:spPr>
          <p:txBody>
            <a:bodyPr anchor="ctr"/>
            <a:lstStyle/>
            <a:p>
              <a:pPr algn="ctr">
                <a:lnSpc>
                  <a:spcPct val="120000"/>
                </a:lnSpc>
              </a:pPr>
              <a:endParaRPr sz="1799" dirty="0">
                <a:cs typeface="+mn-ea"/>
                <a:sym typeface="+mn-lt"/>
              </a:endParaRPr>
            </a:p>
          </p:txBody>
        </p:sp>
        <p:sp>
          <p:nvSpPr>
            <p:cNvPr id="68" name="îṩľîḑè">
              <a:extLst>
                <a:ext uri="{FF2B5EF4-FFF2-40B4-BE49-F238E27FC236}">
                  <a16:creationId xmlns:a16="http://schemas.microsoft.com/office/drawing/2014/main" id="{FC917486-E17D-D552-277B-62D36275929D}"/>
                </a:ext>
              </a:extLst>
            </p:cNvPr>
            <p:cNvSpPr/>
            <p:nvPr/>
          </p:nvSpPr>
          <p:spPr bwMode="auto">
            <a:xfrm>
              <a:off x="10369058" y="5254641"/>
              <a:ext cx="458496" cy="216229"/>
            </a:xfrm>
            <a:custGeom>
              <a:avLst/>
              <a:gdLst>
                <a:gd name="T0" fmla="*/ 0 w 1613"/>
                <a:gd name="T1" fmla="*/ 0 h 762"/>
                <a:gd name="T2" fmla="*/ 1613 w 1613"/>
                <a:gd name="T3" fmla="*/ 149 h 762"/>
                <a:gd name="T4" fmla="*/ 0 w 1613"/>
                <a:gd name="T5" fmla="*/ 762 h 762"/>
                <a:gd name="T6" fmla="*/ 0 w 1613"/>
                <a:gd name="T7" fmla="*/ 0 h 762"/>
              </a:gdLst>
              <a:ahLst/>
              <a:cxnLst>
                <a:cxn ang="0">
                  <a:pos x="T0" y="T1"/>
                </a:cxn>
                <a:cxn ang="0">
                  <a:pos x="T2" y="T3"/>
                </a:cxn>
                <a:cxn ang="0">
                  <a:pos x="T4" y="T5"/>
                </a:cxn>
                <a:cxn ang="0">
                  <a:pos x="T6" y="T7"/>
                </a:cxn>
              </a:cxnLst>
              <a:rect l="0" t="0" r="r" b="b"/>
              <a:pathLst>
                <a:path w="1613" h="762">
                  <a:moveTo>
                    <a:pt x="0" y="0"/>
                  </a:moveTo>
                  <a:cubicBezTo>
                    <a:pt x="1613" y="149"/>
                    <a:pt x="1613" y="149"/>
                    <a:pt x="1613" y="149"/>
                  </a:cubicBezTo>
                  <a:cubicBezTo>
                    <a:pt x="1613" y="149"/>
                    <a:pt x="276" y="211"/>
                    <a:pt x="0" y="762"/>
                  </a:cubicBezTo>
                  <a:lnTo>
                    <a:pt x="0" y="0"/>
                  </a:lnTo>
                  <a:close/>
                </a:path>
              </a:pathLst>
            </a:custGeom>
            <a:solidFill>
              <a:schemeClr val="bg1">
                <a:lumMod val="95000"/>
              </a:schemeClr>
            </a:solidFill>
            <a:ln>
              <a:noFill/>
            </a:ln>
          </p:spPr>
          <p:txBody>
            <a:bodyPr anchor="ctr"/>
            <a:lstStyle/>
            <a:p>
              <a:pPr algn="ctr">
                <a:lnSpc>
                  <a:spcPct val="120000"/>
                </a:lnSpc>
              </a:pPr>
              <a:endParaRPr sz="1799" dirty="0">
                <a:cs typeface="+mn-ea"/>
                <a:sym typeface="+mn-lt"/>
              </a:endParaRPr>
            </a:p>
          </p:txBody>
        </p:sp>
        <p:sp>
          <p:nvSpPr>
            <p:cNvPr id="69" name="í$ļîḋe">
              <a:extLst>
                <a:ext uri="{FF2B5EF4-FFF2-40B4-BE49-F238E27FC236}">
                  <a16:creationId xmlns:a16="http://schemas.microsoft.com/office/drawing/2014/main" id="{FA1818D6-1B35-2F12-B741-A26FE4FE5456}"/>
                </a:ext>
              </a:extLst>
            </p:cNvPr>
            <p:cNvSpPr/>
            <p:nvPr/>
          </p:nvSpPr>
          <p:spPr bwMode="auto">
            <a:xfrm>
              <a:off x="10369053" y="5430114"/>
              <a:ext cx="456232" cy="262643"/>
            </a:xfrm>
            <a:custGeom>
              <a:avLst/>
              <a:gdLst>
                <a:gd name="T0" fmla="*/ 1608 w 1608"/>
                <a:gd name="T1" fmla="*/ 0 h 923"/>
                <a:gd name="T2" fmla="*/ 1602 w 1608"/>
                <a:gd name="T3" fmla="*/ 573 h 923"/>
                <a:gd name="T4" fmla="*/ 0 w 1608"/>
                <a:gd name="T5" fmla="*/ 923 h 923"/>
                <a:gd name="T6" fmla="*/ 1608 w 1608"/>
                <a:gd name="T7" fmla="*/ 0 h 923"/>
              </a:gdLst>
              <a:ahLst/>
              <a:cxnLst>
                <a:cxn ang="0">
                  <a:pos x="T0" y="T1"/>
                </a:cxn>
                <a:cxn ang="0">
                  <a:pos x="T2" y="T3"/>
                </a:cxn>
                <a:cxn ang="0">
                  <a:pos x="T4" y="T5"/>
                </a:cxn>
                <a:cxn ang="0">
                  <a:pos x="T6" y="T7"/>
                </a:cxn>
              </a:cxnLst>
              <a:rect l="0" t="0" r="r" b="b"/>
              <a:pathLst>
                <a:path w="1608" h="923">
                  <a:moveTo>
                    <a:pt x="1608" y="0"/>
                  </a:moveTo>
                  <a:cubicBezTo>
                    <a:pt x="1602" y="573"/>
                    <a:pt x="1602" y="573"/>
                    <a:pt x="1602" y="573"/>
                  </a:cubicBezTo>
                  <a:cubicBezTo>
                    <a:pt x="0" y="923"/>
                    <a:pt x="0" y="923"/>
                    <a:pt x="0" y="923"/>
                  </a:cubicBezTo>
                  <a:cubicBezTo>
                    <a:pt x="0" y="923"/>
                    <a:pt x="791" y="204"/>
                    <a:pt x="1608" y="0"/>
                  </a:cubicBezTo>
                  <a:close/>
                </a:path>
              </a:pathLst>
            </a:custGeom>
            <a:solidFill>
              <a:schemeClr val="bg1">
                <a:lumMod val="95000"/>
              </a:schemeClr>
            </a:solidFill>
            <a:ln>
              <a:noFill/>
            </a:ln>
          </p:spPr>
          <p:txBody>
            <a:bodyPr anchor="ctr"/>
            <a:lstStyle/>
            <a:p>
              <a:pPr algn="ctr">
                <a:lnSpc>
                  <a:spcPct val="120000"/>
                </a:lnSpc>
              </a:pPr>
              <a:endParaRPr sz="1799" dirty="0">
                <a:cs typeface="+mn-ea"/>
                <a:sym typeface="+mn-lt"/>
              </a:endParaRPr>
            </a:p>
          </p:txBody>
        </p:sp>
        <p:sp>
          <p:nvSpPr>
            <p:cNvPr id="70" name="išḷiḍê">
              <a:extLst>
                <a:ext uri="{FF2B5EF4-FFF2-40B4-BE49-F238E27FC236}">
                  <a16:creationId xmlns:a16="http://schemas.microsoft.com/office/drawing/2014/main" id="{299FC957-170D-9AFD-32D9-5EC352E4CC80}"/>
                </a:ext>
              </a:extLst>
            </p:cNvPr>
            <p:cNvSpPr/>
            <p:nvPr/>
          </p:nvSpPr>
          <p:spPr bwMode="auto">
            <a:xfrm>
              <a:off x="10433586" y="5692759"/>
              <a:ext cx="468684" cy="312457"/>
            </a:xfrm>
            <a:custGeom>
              <a:avLst/>
              <a:gdLst>
                <a:gd name="T0" fmla="*/ 1648 w 1648"/>
                <a:gd name="T1" fmla="*/ 0 h 1102"/>
                <a:gd name="T2" fmla="*/ 1120 w 1648"/>
                <a:gd name="T3" fmla="*/ 1102 h 1102"/>
                <a:gd name="T4" fmla="*/ 270 w 1648"/>
                <a:gd name="T5" fmla="*/ 1102 h 1102"/>
                <a:gd name="T6" fmla="*/ 0 w 1648"/>
                <a:gd name="T7" fmla="*/ 1008 h 1102"/>
                <a:gd name="T8" fmla="*/ 1648 w 1648"/>
                <a:gd name="T9" fmla="*/ 0 h 1102"/>
              </a:gdLst>
              <a:ahLst/>
              <a:cxnLst>
                <a:cxn ang="0">
                  <a:pos x="T0" y="T1"/>
                </a:cxn>
                <a:cxn ang="0">
                  <a:pos x="T2" y="T3"/>
                </a:cxn>
                <a:cxn ang="0">
                  <a:pos x="T4" y="T5"/>
                </a:cxn>
                <a:cxn ang="0">
                  <a:pos x="T6" y="T7"/>
                </a:cxn>
                <a:cxn ang="0">
                  <a:pos x="T8" y="T9"/>
                </a:cxn>
              </a:cxnLst>
              <a:rect l="0" t="0" r="r" b="b"/>
              <a:pathLst>
                <a:path w="1648" h="1102">
                  <a:moveTo>
                    <a:pt x="1648" y="0"/>
                  </a:moveTo>
                  <a:cubicBezTo>
                    <a:pt x="1120" y="1102"/>
                    <a:pt x="1120" y="1102"/>
                    <a:pt x="1120" y="1102"/>
                  </a:cubicBezTo>
                  <a:cubicBezTo>
                    <a:pt x="270" y="1102"/>
                    <a:pt x="270" y="1102"/>
                    <a:pt x="270" y="1102"/>
                  </a:cubicBezTo>
                  <a:cubicBezTo>
                    <a:pt x="161" y="1102"/>
                    <a:pt x="72" y="1063"/>
                    <a:pt x="0" y="1008"/>
                  </a:cubicBezTo>
                  <a:lnTo>
                    <a:pt x="1648" y="0"/>
                  </a:lnTo>
                  <a:close/>
                </a:path>
              </a:pathLst>
            </a:custGeom>
            <a:solidFill>
              <a:schemeClr val="bg1">
                <a:lumMod val="95000"/>
              </a:schemeClr>
            </a:solidFill>
            <a:ln>
              <a:noFill/>
            </a:ln>
          </p:spPr>
          <p:txBody>
            <a:bodyPr anchor="ctr"/>
            <a:lstStyle/>
            <a:p>
              <a:pPr algn="ctr">
                <a:lnSpc>
                  <a:spcPct val="120000"/>
                </a:lnSpc>
              </a:pPr>
              <a:endParaRPr sz="1799" dirty="0">
                <a:cs typeface="+mn-ea"/>
                <a:sym typeface="+mn-lt"/>
              </a:endParaRPr>
            </a:p>
          </p:txBody>
        </p:sp>
        <p:sp>
          <p:nvSpPr>
            <p:cNvPr id="71" name="ïšlîḓè">
              <a:extLst>
                <a:ext uri="{FF2B5EF4-FFF2-40B4-BE49-F238E27FC236}">
                  <a16:creationId xmlns:a16="http://schemas.microsoft.com/office/drawing/2014/main" id="{CF43822B-B329-A29C-8A6E-BE92D51E3705}"/>
                </a:ext>
              </a:extLst>
            </p:cNvPr>
            <p:cNvSpPr/>
            <p:nvPr/>
          </p:nvSpPr>
          <p:spPr bwMode="auto">
            <a:xfrm>
              <a:off x="10741523" y="3222541"/>
              <a:ext cx="360004" cy="2783806"/>
            </a:xfrm>
            <a:custGeom>
              <a:avLst/>
              <a:gdLst>
                <a:gd name="T0" fmla="*/ 52 w 318"/>
                <a:gd name="T1" fmla="*/ 1 h 2459"/>
                <a:gd name="T2" fmla="*/ 318 w 318"/>
                <a:gd name="T3" fmla="*/ 2459 h 2459"/>
                <a:gd name="T4" fmla="*/ 233 w 318"/>
                <a:gd name="T5" fmla="*/ 2455 h 2459"/>
                <a:gd name="T6" fmla="*/ 225 w 318"/>
                <a:gd name="T7" fmla="*/ 2303 h 2459"/>
                <a:gd name="T8" fmla="*/ 0 w 318"/>
                <a:gd name="T9" fmla="*/ 0 h 2459"/>
                <a:gd name="T10" fmla="*/ 52 w 318"/>
                <a:gd name="T11" fmla="*/ 1 h 2459"/>
              </a:gdLst>
              <a:ahLst/>
              <a:cxnLst>
                <a:cxn ang="0">
                  <a:pos x="T0" y="T1"/>
                </a:cxn>
                <a:cxn ang="0">
                  <a:pos x="T2" y="T3"/>
                </a:cxn>
                <a:cxn ang="0">
                  <a:pos x="T4" y="T5"/>
                </a:cxn>
                <a:cxn ang="0">
                  <a:pos x="T6" y="T7"/>
                </a:cxn>
                <a:cxn ang="0">
                  <a:pos x="T8" y="T9"/>
                </a:cxn>
                <a:cxn ang="0">
                  <a:pos x="T10" y="T11"/>
                </a:cxn>
              </a:cxnLst>
              <a:rect l="0" t="0" r="r" b="b"/>
              <a:pathLst>
                <a:path w="318" h="2459">
                  <a:moveTo>
                    <a:pt x="52" y="1"/>
                  </a:moveTo>
                  <a:lnTo>
                    <a:pt x="318" y="2459"/>
                  </a:lnTo>
                  <a:lnTo>
                    <a:pt x="233" y="2455"/>
                  </a:lnTo>
                  <a:lnTo>
                    <a:pt x="225" y="2303"/>
                  </a:lnTo>
                  <a:lnTo>
                    <a:pt x="0" y="0"/>
                  </a:lnTo>
                  <a:lnTo>
                    <a:pt x="52" y="1"/>
                  </a:lnTo>
                  <a:close/>
                </a:path>
              </a:pathLst>
            </a:custGeom>
            <a:solidFill>
              <a:srgbClr val="2E0C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grpSp>
      <p:grpSp>
        <p:nvGrpSpPr>
          <p:cNvPr id="271" name="组合 270">
            <a:extLst>
              <a:ext uri="{FF2B5EF4-FFF2-40B4-BE49-F238E27FC236}">
                <a16:creationId xmlns:a16="http://schemas.microsoft.com/office/drawing/2014/main" id="{80E0F6C1-7BE3-1A77-BD59-0E04847AF083}"/>
              </a:ext>
            </a:extLst>
          </p:cNvPr>
          <p:cNvGrpSpPr>
            <a:grpSpLocks noChangeAspect="1"/>
          </p:cNvGrpSpPr>
          <p:nvPr/>
        </p:nvGrpSpPr>
        <p:grpSpPr>
          <a:xfrm>
            <a:off x="6889210" y="2161419"/>
            <a:ext cx="1597490" cy="2974044"/>
            <a:chOff x="9120336" y="1360267"/>
            <a:chExt cx="2650572" cy="4934570"/>
          </a:xfrm>
        </p:grpSpPr>
        <p:grpSp>
          <p:nvGrpSpPr>
            <p:cNvPr id="272" name="组合 271">
              <a:extLst>
                <a:ext uri="{FF2B5EF4-FFF2-40B4-BE49-F238E27FC236}">
                  <a16:creationId xmlns:a16="http://schemas.microsoft.com/office/drawing/2014/main" id="{2201E309-B258-6203-D31A-3457AF92AC60}"/>
                </a:ext>
              </a:extLst>
            </p:cNvPr>
            <p:cNvGrpSpPr/>
            <p:nvPr/>
          </p:nvGrpSpPr>
          <p:grpSpPr>
            <a:xfrm flipH="1">
              <a:off x="9984432" y="2168860"/>
              <a:ext cx="1786476" cy="1814384"/>
              <a:chOff x="9179173" y="2176500"/>
              <a:chExt cx="1786476" cy="1814384"/>
            </a:xfrm>
          </p:grpSpPr>
          <p:sp>
            <p:nvSpPr>
              <p:cNvPr id="522" name="islíde">
                <a:extLst>
                  <a:ext uri="{FF2B5EF4-FFF2-40B4-BE49-F238E27FC236}">
                    <a16:creationId xmlns:a16="http://schemas.microsoft.com/office/drawing/2014/main" id="{56F06F9D-8DB9-6FFB-9A0A-203655F040F5}"/>
                  </a:ext>
                </a:extLst>
              </p:cNvPr>
              <p:cNvSpPr/>
              <p:nvPr/>
            </p:nvSpPr>
            <p:spPr bwMode="auto">
              <a:xfrm rot="13083609" flipH="1">
                <a:off x="9570468" y="2176500"/>
                <a:ext cx="275135" cy="387174"/>
              </a:xfrm>
              <a:custGeom>
                <a:avLst/>
                <a:gdLst>
                  <a:gd name="T0" fmla="*/ 644 w 809"/>
                  <a:gd name="T1" fmla="*/ 615 h 1363"/>
                  <a:gd name="T2" fmla="*/ 564 w 809"/>
                  <a:gd name="T3" fmla="*/ 324 h 1363"/>
                  <a:gd name="T4" fmla="*/ 547 w 809"/>
                  <a:gd name="T5" fmla="*/ 0 h 1363"/>
                  <a:gd name="T6" fmla="*/ 166 w 809"/>
                  <a:gd name="T7" fmla="*/ 23 h 1363"/>
                  <a:gd name="T8" fmla="*/ 157 w 809"/>
                  <a:gd name="T9" fmla="*/ 356 h 1363"/>
                  <a:gd name="T10" fmla="*/ 25 w 809"/>
                  <a:gd name="T11" fmla="*/ 797 h 1363"/>
                  <a:gd name="T12" fmla="*/ 33 w 809"/>
                  <a:gd name="T13" fmla="*/ 957 h 1363"/>
                  <a:gd name="T14" fmla="*/ 265 w 809"/>
                  <a:gd name="T15" fmla="*/ 1286 h 1363"/>
                  <a:gd name="T16" fmla="*/ 696 w 809"/>
                  <a:gd name="T17" fmla="*/ 1321 h 1363"/>
                  <a:gd name="T18" fmla="*/ 638 w 809"/>
                  <a:gd name="T19" fmla="*/ 1170 h 1363"/>
                  <a:gd name="T20" fmla="*/ 380 w 809"/>
                  <a:gd name="T21" fmla="*/ 869 h 1363"/>
                  <a:gd name="T22" fmla="*/ 436 w 809"/>
                  <a:gd name="T23" fmla="*/ 795 h 1363"/>
                  <a:gd name="T24" fmla="*/ 543 w 809"/>
                  <a:gd name="T25" fmla="*/ 784 h 1363"/>
                  <a:gd name="T26" fmla="*/ 646 w 809"/>
                  <a:gd name="T27" fmla="*/ 618 h 1363"/>
                  <a:gd name="T28" fmla="*/ 644 w 809"/>
                  <a:gd name="T29" fmla="*/ 615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9" h="1363">
                    <a:moveTo>
                      <a:pt x="644" y="615"/>
                    </a:moveTo>
                    <a:cubicBezTo>
                      <a:pt x="644" y="615"/>
                      <a:pt x="545" y="442"/>
                      <a:pt x="564" y="324"/>
                    </a:cubicBezTo>
                    <a:cubicBezTo>
                      <a:pt x="547" y="0"/>
                      <a:pt x="547" y="0"/>
                      <a:pt x="547" y="0"/>
                    </a:cubicBezTo>
                    <a:cubicBezTo>
                      <a:pt x="166" y="23"/>
                      <a:pt x="166" y="23"/>
                      <a:pt x="166" y="23"/>
                    </a:cubicBezTo>
                    <a:cubicBezTo>
                      <a:pt x="157" y="356"/>
                      <a:pt x="157" y="356"/>
                      <a:pt x="157" y="356"/>
                    </a:cubicBezTo>
                    <a:cubicBezTo>
                      <a:pt x="25" y="797"/>
                      <a:pt x="25" y="797"/>
                      <a:pt x="25" y="797"/>
                    </a:cubicBezTo>
                    <a:cubicBezTo>
                      <a:pt x="25" y="797"/>
                      <a:pt x="0" y="919"/>
                      <a:pt x="33" y="957"/>
                    </a:cubicBezTo>
                    <a:cubicBezTo>
                      <a:pt x="33" y="957"/>
                      <a:pt x="120" y="1220"/>
                      <a:pt x="265" y="1286"/>
                    </a:cubicBezTo>
                    <a:cubicBezTo>
                      <a:pt x="265" y="1286"/>
                      <a:pt x="584" y="1363"/>
                      <a:pt x="696" y="1321"/>
                    </a:cubicBezTo>
                    <a:cubicBezTo>
                      <a:pt x="696" y="1321"/>
                      <a:pt x="809" y="1233"/>
                      <a:pt x="638" y="1170"/>
                    </a:cubicBezTo>
                    <a:cubicBezTo>
                      <a:pt x="638" y="1170"/>
                      <a:pt x="269" y="1092"/>
                      <a:pt x="380" y="869"/>
                    </a:cubicBezTo>
                    <a:cubicBezTo>
                      <a:pt x="380" y="869"/>
                      <a:pt x="398" y="826"/>
                      <a:pt x="436" y="795"/>
                    </a:cubicBezTo>
                    <a:cubicBezTo>
                      <a:pt x="468" y="770"/>
                      <a:pt x="509" y="767"/>
                      <a:pt x="543" y="784"/>
                    </a:cubicBezTo>
                    <a:cubicBezTo>
                      <a:pt x="646" y="618"/>
                      <a:pt x="646" y="618"/>
                      <a:pt x="646" y="618"/>
                    </a:cubicBezTo>
                    <a:lnTo>
                      <a:pt x="644" y="615"/>
                    </a:ln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23" name="íṩḻiḋè">
                <a:extLst>
                  <a:ext uri="{FF2B5EF4-FFF2-40B4-BE49-F238E27FC236}">
                    <a16:creationId xmlns:a16="http://schemas.microsoft.com/office/drawing/2014/main" id="{857C1BB1-8301-C532-AEA4-849D8C8FD749}"/>
                  </a:ext>
                </a:extLst>
              </p:cNvPr>
              <p:cNvSpPr/>
              <p:nvPr/>
            </p:nvSpPr>
            <p:spPr bwMode="auto">
              <a:xfrm>
                <a:off x="9179173" y="2559410"/>
                <a:ext cx="1786476" cy="1431474"/>
              </a:xfrm>
              <a:custGeom>
                <a:avLst/>
                <a:gdLst>
                  <a:gd name="T0" fmla="*/ 3760 w 4141"/>
                  <a:gd name="T1" fmla="*/ 35 h 4953"/>
                  <a:gd name="T2" fmla="*/ 3375 w 4141"/>
                  <a:gd name="T3" fmla="*/ 0 h 4953"/>
                  <a:gd name="T4" fmla="*/ 2635 w 4141"/>
                  <a:gd name="T5" fmla="*/ 985 h 4953"/>
                  <a:gd name="T6" fmla="*/ 1894 w 4141"/>
                  <a:gd name="T7" fmla="*/ 0 h 4953"/>
                  <a:gd name="T8" fmla="*/ 1510 w 4141"/>
                  <a:gd name="T9" fmla="*/ 35 h 4953"/>
                  <a:gd name="T10" fmla="*/ 682 w 4141"/>
                  <a:gd name="T11" fmla="*/ 545 h 4953"/>
                  <a:gd name="T12" fmla="*/ 598 w 4141"/>
                  <a:gd name="T13" fmla="*/ 735 h 4953"/>
                  <a:gd name="T14" fmla="*/ 170 w 4141"/>
                  <a:gd name="T15" fmla="*/ 2199 h 4953"/>
                  <a:gd name="T16" fmla="*/ 4 w 4141"/>
                  <a:gd name="T17" fmla="*/ 3141 h 4953"/>
                  <a:gd name="T18" fmla="*/ 1 w 4141"/>
                  <a:gd name="T19" fmla="*/ 3246 h 4953"/>
                  <a:gd name="T20" fmla="*/ 822 w 4141"/>
                  <a:gd name="T21" fmla="*/ 3201 h 4953"/>
                  <a:gd name="T22" fmla="*/ 1128 w 4141"/>
                  <a:gd name="T23" fmla="*/ 1582 h 4953"/>
                  <a:gd name="T24" fmla="*/ 1167 w 4141"/>
                  <a:gd name="T25" fmla="*/ 4716 h 4953"/>
                  <a:gd name="T26" fmla="*/ 1167 w 4141"/>
                  <a:gd name="T27" fmla="*/ 4925 h 4953"/>
                  <a:gd name="T28" fmla="*/ 2635 w 4141"/>
                  <a:gd name="T29" fmla="*/ 4953 h 4953"/>
                  <a:gd name="T30" fmla="*/ 4075 w 4141"/>
                  <a:gd name="T31" fmla="*/ 4893 h 4953"/>
                  <a:gd name="T32" fmla="*/ 4079 w 4141"/>
                  <a:gd name="T33" fmla="*/ 4641 h 4953"/>
                  <a:gd name="T34" fmla="*/ 4141 w 4141"/>
                  <a:gd name="T35" fmla="*/ 1582 h 4953"/>
                  <a:gd name="T36" fmla="*/ 3760 w 4141"/>
                  <a:gd name="T37" fmla="*/ 35 h 4953"/>
                  <a:gd name="connsiteX0" fmla="*/ 12767 w 13687"/>
                  <a:gd name="connsiteY0" fmla="*/ 71 h 10000"/>
                  <a:gd name="connsiteX1" fmla="*/ 11837 w 13687"/>
                  <a:gd name="connsiteY1" fmla="*/ 0 h 10000"/>
                  <a:gd name="connsiteX2" fmla="*/ 10050 w 13687"/>
                  <a:gd name="connsiteY2" fmla="*/ 1989 h 10000"/>
                  <a:gd name="connsiteX3" fmla="*/ 8261 w 13687"/>
                  <a:gd name="connsiteY3" fmla="*/ 0 h 10000"/>
                  <a:gd name="connsiteX4" fmla="*/ 7333 w 13687"/>
                  <a:gd name="connsiteY4" fmla="*/ 71 h 10000"/>
                  <a:gd name="connsiteX5" fmla="*/ 5334 w 13687"/>
                  <a:gd name="connsiteY5" fmla="*/ 1100 h 10000"/>
                  <a:gd name="connsiteX6" fmla="*/ 5131 w 13687"/>
                  <a:gd name="connsiteY6" fmla="*/ 1484 h 10000"/>
                  <a:gd name="connsiteX7" fmla="*/ 4098 w 13687"/>
                  <a:gd name="connsiteY7" fmla="*/ 4440 h 10000"/>
                  <a:gd name="connsiteX8" fmla="*/ 3697 w 13687"/>
                  <a:gd name="connsiteY8" fmla="*/ 6342 h 10000"/>
                  <a:gd name="connsiteX9" fmla="*/ 0 w 13687"/>
                  <a:gd name="connsiteY9" fmla="*/ 2161 h 10000"/>
                  <a:gd name="connsiteX10" fmla="*/ 5672 w 13687"/>
                  <a:gd name="connsiteY10" fmla="*/ 6463 h 10000"/>
                  <a:gd name="connsiteX11" fmla="*/ 6411 w 13687"/>
                  <a:gd name="connsiteY11" fmla="*/ 3194 h 10000"/>
                  <a:gd name="connsiteX12" fmla="*/ 6505 w 13687"/>
                  <a:gd name="connsiteY12" fmla="*/ 9522 h 10000"/>
                  <a:gd name="connsiteX13" fmla="*/ 6505 w 13687"/>
                  <a:gd name="connsiteY13" fmla="*/ 9943 h 10000"/>
                  <a:gd name="connsiteX14" fmla="*/ 10050 w 13687"/>
                  <a:gd name="connsiteY14" fmla="*/ 10000 h 10000"/>
                  <a:gd name="connsiteX15" fmla="*/ 13528 w 13687"/>
                  <a:gd name="connsiteY15" fmla="*/ 9879 h 10000"/>
                  <a:gd name="connsiteX16" fmla="*/ 13537 w 13687"/>
                  <a:gd name="connsiteY16" fmla="*/ 9370 h 10000"/>
                  <a:gd name="connsiteX17" fmla="*/ 13687 w 13687"/>
                  <a:gd name="connsiteY17" fmla="*/ 3194 h 10000"/>
                  <a:gd name="connsiteX18" fmla="*/ 12767 w 13687"/>
                  <a:gd name="connsiteY18" fmla="*/ 71 h 10000"/>
                  <a:gd name="connsiteX0" fmla="*/ 12767 w 13687"/>
                  <a:gd name="connsiteY0" fmla="*/ 71 h 10000"/>
                  <a:gd name="connsiteX1" fmla="*/ 11837 w 13687"/>
                  <a:gd name="connsiteY1" fmla="*/ 0 h 10000"/>
                  <a:gd name="connsiteX2" fmla="*/ 10050 w 13687"/>
                  <a:gd name="connsiteY2" fmla="*/ 1989 h 10000"/>
                  <a:gd name="connsiteX3" fmla="*/ 8261 w 13687"/>
                  <a:gd name="connsiteY3" fmla="*/ 0 h 10000"/>
                  <a:gd name="connsiteX4" fmla="*/ 7333 w 13687"/>
                  <a:gd name="connsiteY4" fmla="*/ 71 h 10000"/>
                  <a:gd name="connsiteX5" fmla="*/ 5334 w 13687"/>
                  <a:gd name="connsiteY5" fmla="*/ 1100 h 10000"/>
                  <a:gd name="connsiteX6" fmla="*/ 5131 w 13687"/>
                  <a:gd name="connsiteY6" fmla="*/ 1484 h 10000"/>
                  <a:gd name="connsiteX7" fmla="*/ 4098 w 13687"/>
                  <a:gd name="connsiteY7" fmla="*/ 4440 h 10000"/>
                  <a:gd name="connsiteX8" fmla="*/ 1885 w 13687"/>
                  <a:gd name="connsiteY8" fmla="*/ 1515 h 10000"/>
                  <a:gd name="connsiteX9" fmla="*/ 0 w 13687"/>
                  <a:gd name="connsiteY9" fmla="*/ 2161 h 10000"/>
                  <a:gd name="connsiteX10" fmla="*/ 5672 w 13687"/>
                  <a:gd name="connsiteY10" fmla="*/ 6463 h 10000"/>
                  <a:gd name="connsiteX11" fmla="*/ 6411 w 13687"/>
                  <a:gd name="connsiteY11" fmla="*/ 3194 h 10000"/>
                  <a:gd name="connsiteX12" fmla="*/ 6505 w 13687"/>
                  <a:gd name="connsiteY12" fmla="*/ 9522 h 10000"/>
                  <a:gd name="connsiteX13" fmla="*/ 6505 w 13687"/>
                  <a:gd name="connsiteY13" fmla="*/ 9943 h 10000"/>
                  <a:gd name="connsiteX14" fmla="*/ 10050 w 13687"/>
                  <a:gd name="connsiteY14" fmla="*/ 10000 h 10000"/>
                  <a:gd name="connsiteX15" fmla="*/ 13528 w 13687"/>
                  <a:gd name="connsiteY15" fmla="*/ 9879 h 10000"/>
                  <a:gd name="connsiteX16" fmla="*/ 13537 w 13687"/>
                  <a:gd name="connsiteY16" fmla="*/ 9370 h 10000"/>
                  <a:gd name="connsiteX17" fmla="*/ 13687 w 13687"/>
                  <a:gd name="connsiteY17" fmla="*/ 3194 h 10000"/>
                  <a:gd name="connsiteX18" fmla="*/ 12767 w 13687"/>
                  <a:gd name="connsiteY18" fmla="*/ 71 h 10000"/>
                  <a:gd name="connsiteX0" fmla="*/ 12767 w 13687"/>
                  <a:gd name="connsiteY0" fmla="*/ 71 h 10000"/>
                  <a:gd name="connsiteX1" fmla="*/ 11837 w 13687"/>
                  <a:gd name="connsiteY1" fmla="*/ 0 h 10000"/>
                  <a:gd name="connsiteX2" fmla="*/ 10050 w 13687"/>
                  <a:gd name="connsiteY2" fmla="*/ 1989 h 10000"/>
                  <a:gd name="connsiteX3" fmla="*/ 8261 w 13687"/>
                  <a:gd name="connsiteY3" fmla="*/ 0 h 10000"/>
                  <a:gd name="connsiteX4" fmla="*/ 7333 w 13687"/>
                  <a:gd name="connsiteY4" fmla="*/ 71 h 10000"/>
                  <a:gd name="connsiteX5" fmla="*/ 5334 w 13687"/>
                  <a:gd name="connsiteY5" fmla="*/ 1100 h 10000"/>
                  <a:gd name="connsiteX6" fmla="*/ 5131 w 13687"/>
                  <a:gd name="connsiteY6" fmla="*/ 1484 h 10000"/>
                  <a:gd name="connsiteX7" fmla="*/ 2609 w 13687"/>
                  <a:gd name="connsiteY7" fmla="*/ 1511 h 10000"/>
                  <a:gd name="connsiteX8" fmla="*/ 1885 w 13687"/>
                  <a:gd name="connsiteY8" fmla="*/ 1515 h 10000"/>
                  <a:gd name="connsiteX9" fmla="*/ 0 w 13687"/>
                  <a:gd name="connsiteY9" fmla="*/ 2161 h 10000"/>
                  <a:gd name="connsiteX10" fmla="*/ 5672 w 13687"/>
                  <a:gd name="connsiteY10" fmla="*/ 6463 h 10000"/>
                  <a:gd name="connsiteX11" fmla="*/ 6411 w 13687"/>
                  <a:gd name="connsiteY11" fmla="*/ 3194 h 10000"/>
                  <a:gd name="connsiteX12" fmla="*/ 6505 w 13687"/>
                  <a:gd name="connsiteY12" fmla="*/ 9522 h 10000"/>
                  <a:gd name="connsiteX13" fmla="*/ 6505 w 13687"/>
                  <a:gd name="connsiteY13" fmla="*/ 9943 h 10000"/>
                  <a:gd name="connsiteX14" fmla="*/ 10050 w 13687"/>
                  <a:gd name="connsiteY14" fmla="*/ 10000 h 10000"/>
                  <a:gd name="connsiteX15" fmla="*/ 13528 w 13687"/>
                  <a:gd name="connsiteY15" fmla="*/ 9879 h 10000"/>
                  <a:gd name="connsiteX16" fmla="*/ 13537 w 13687"/>
                  <a:gd name="connsiteY16" fmla="*/ 9370 h 10000"/>
                  <a:gd name="connsiteX17" fmla="*/ 13687 w 13687"/>
                  <a:gd name="connsiteY17" fmla="*/ 3194 h 10000"/>
                  <a:gd name="connsiteX18" fmla="*/ 12767 w 13687"/>
                  <a:gd name="connsiteY18" fmla="*/ 71 h 10000"/>
                  <a:gd name="connsiteX0" fmla="*/ 12767 w 13687"/>
                  <a:gd name="connsiteY0" fmla="*/ 71 h 10000"/>
                  <a:gd name="connsiteX1" fmla="*/ 11837 w 13687"/>
                  <a:gd name="connsiteY1" fmla="*/ 0 h 10000"/>
                  <a:gd name="connsiteX2" fmla="*/ 10050 w 13687"/>
                  <a:gd name="connsiteY2" fmla="*/ 1989 h 10000"/>
                  <a:gd name="connsiteX3" fmla="*/ 8261 w 13687"/>
                  <a:gd name="connsiteY3" fmla="*/ 0 h 10000"/>
                  <a:gd name="connsiteX4" fmla="*/ 7333 w 13687"/>
                  <a:gd name="connsiteY4" fmla="*/ 71 h 10000"/>
                  <a:gd name="connsiteX5" fmla="*/ 5334 w 13687"/>
                  <a:gd name="connsiteY5" fmla="*/ 1100 h 10000"/>
                  <a:gd name="connsiteX6" fmla="*/ 5131 w 13687"/>
                  <a:gd name="connsiteY6" fmla="*/ 1484 h 10000"/>
                  <a:gd name="connsiteX7" fmla="*/ 2609 w 13687"/>
                  <a:gd name="connsiteY7" fmla="*/ 1511 h 10000"/>
                  <a:gd name="connsiteX8" fmla="*/ 1885 w 13687"/>
                  <a:gd name="connsiteY8" fmla="*/ 1515 h 10000"/>
                  <a:gd name="connsiteX9" fmla="*/ 0 w 13687"/>
                  <a:gd name="connsiteY9" fmla="*/ 2161 h 10000"/>
                  <a:gd name="connsiteX10" fmla="*/ 3860 w 13687"/>
                  <a:gd name="connsiteY10" fmla="*/ 3914 h 10000"/>
                  <a:gd name="connsiteX11" fmla="*/ 6411 w 13687"/>
                  <a:gd name="connsiteY11" fmla="*/ 3194 h 10000"/>
                  <a:gd name="connsiteX12" fmla="*/ 6505 w 13687"/>
                  <a:gd name="connsiteY12" fmla="*/ 9522 h 10000"/>
                  <a:gd name="connsiteX13" fmla="*/ 6505 w 13687"/>
                  <a:gd name="connsiteY13" fmla="*/ 9943 h 10000"/>
                  <a:gd name="connsiteX14" fmla="*/ 10050 w 13687"/>
                  <a:gd name="connsiteY14" fmla="*/ 10000 h 10000"/>
                  <a:gd name="connsiteX15" fmla="*/ 13528 w 13687"/>
                  <a:gd name="connsiteY15" fmla="*/ 9879 h 10000"/>
                  <a:gd name="connsiteX16" fmla="*/ 13537 w 13687"/>
                  <a:gd name="connsiteY16" fmla="*/ 9370 h 10000"/>
                  <a:gd name="connsiteX17" fmla="*/ 13687 w 13687"/>
                  <a:gd name="connsiteY17" fmla="*/ 3194 h 10000"/>
                  <a:gd name="connsiteX18" fmla="*/ 12767 w 13687"/>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2997 w 14075"/>
                  <a:gd name="connsiteY7" fmla="*/ 1511 h 10000"/>
                  <a:gd name="connsiteX8" fmla="*/ 2273 w 14075"/>
                  <a:gd name="connsiteY8" fmla="*/ 1515 h 10000"/>
                  <a:gd name="connsiteX9" fmla="*/ 0 w 14075"/>
                  <a:gd name="connsiteY9" fmla="*/ 3951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2997 w 14075"/>
                  <a:gd name="connsiteY7" fmla="*/ 1511 h 10000"/>
                  <a:gd name="connsiteX8" fmla="*/ 8 w 14075"/>
                  <a:gd name="connsiteY8" fmla="*/ 2383 h 10000"/>
                  <a:gd name="connsiteX9" fmla="*/ 0 w 14075"/>
                  <a:gd name="connsiteY9" fmla="*/ 3951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3321 w 14075"/>
                  <a:gd name="connsiteY7" fmla="*/ 1999 h 10000"/>
                  <a:gd name="connsiteX8" fmla="*/ 8 w 14075"/>
                  <a:gd name="connsiteY8" fmla="*/ 2383 h 10000"/>
                  <a:gd name="connsiteX9" fmla="*/ 0 w 14075"/>
                  <a:gd name="connsiteY9" fmla="*/ 3951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3321 w 14075"/>
                  <a:gd name="connsiteY7" fmla="*/ 1999 h 10000"/>
                  <a:gd name="connsiteX8" fmla="*/ 979 w 14075"/>
                  <a:gd name="connsiteY8" fmla="*/ 2383 h 10000"/>
                  <a:gd name="connsiteX9" fmla="*/ 0 w 14075"/>
                  <a:gd name="connsiteY9" fmla="*/ 3951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3321 w 14075"/>
                  <a:gd name="connsiteY7" fmla="*/ 1999 h 10000"/>
                  <a:gd name="connsiteX8" fmla="*/ 979 w 14075"/>
                  <a:gd name="connsiteY8" fmla="*/ 2383 h 10000"/>
                  <a:gd name="connsiteX9" fmla="*/ 0 w 14075"/>
                  <a:gd name="connsiteY9" fmla="*/ 3897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3321 w 14075"/>
                  <a:gd name="connsiteY7" fmla="*/ 1999 h 10109"/>
                  <a:gd name="connsiteX8" fmla="*/ 979 w 14075"/>
                  <a:gd name="connsiteY8" fmla="*/ 2383 h 10109"/>
                  <a:gd name="connsiteX9" fmla="*/ 0 w 14075"/>
                  <a:gd name="connsiteY9" fmla="*/ 3897 h 10109"/>
                  <a:gd name="connsiteX10" fmla="*/ 4248 w 14075"/>
                  <a:gd name="connsiteY10" fmla="*/ 3914 h 10109"/>
                  <a:gd name="connsiteX11" fmla="*/ 6799 w 14075"/>
                  <a:gd name="connsiteY11" fmla="*/ 3284 h 10109"/>
                  <a:gd name="connsiteX12" fmla="*/ 6893 w 14075"/>
                  <a:gd name="connsiteY12" fmla="*/ 9522 h 10109"/>
                  <a:gd name="connsiteX13" fmla="*/ 6893 w 14075"/>
                  <a:gd name="connsiteY13" fmla="*/ 9943 h 10109"/>
                  <a:gd name="connsiteX14" fmla="*/ 10438 w 14075"/>
                  <a:gd name="connsiteY14" fmla="*/ 10000 h 10109"/>
                  <a:gd name="connsiteX15" fmla="*/ 13916 w 14075"/>
                  <a:gd name="connsiteY15" fmla="*/ 9879 h 10109"/>
                  <a:gd name="connsiteX16" fmla="*/ 13925 w 14075"/>
                  <a:gd name="connsiteY16" fmla="*/ 9370 h 10109"/>
                  <a:gd name="connsiteX17" fmla="*/ 14075 w 14075"/>
                  <a:gd name="connsiteY17" fmla="*/ 3194 h 10109"/>
                  <a:gd name="connsiteX18" fmla="*/ 13155 w 14075"/>
                  <a:gd name="connsiteY18"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3321 w 14075"/>
                  <a:gd name="connsiteY7" fmla="*/ 1999 h 10109"/>
                  <a:gd name="connsiteX8" fmla="*/ 979 w 14075"/>
                  <a:gd name="connsiteY8" fmla="*/ 2383 h 10109"/>
                  <a:gd name="connsiteX9" fmla="*/ 0 w 14075"/>
                  <a:gd name="connsiteY9" fmla="*/ 3897 h 10109"/>
                  <a:gd name="connsiteX10" fmla="*/ 4248 w 14075"/>
                  <a:gd name="connsiteY10" fmla="*/ 3914 h 10109"/>
                  <a:gd name="connsiteX11" fmla="*/ 6129 w 14075"/>
                  <a:gd name="connsiteY11" fmla="*/ 3002 h 10109"/>
                  <a:gd name="connsiteX12" fmla="*/ 6799 w 14075"/>
                  <a:gd name="connsiteY12" fmla="*/ 3284 h 10109"/>
                  <a:gd name="connsiteX13" fmla="*/ 6893 w 14075"/>
                  <a:gd name="connsiteY13" fmla="*/ 9522 h 10109"/>
                  <a:gd name="connsiteX14" fmla="*/ 6893 w 14075"/>
                  <a:gd name="connsiteY14" fmla="*/ 9943 h 10109"/>
                  <a:gd name="connsiteX15" fmla="*/ 10438 w 14075"/>
                  <a:gd name="connsiteY15" fmla="*/ 10000 h 10109"/>
                  <a:gd name="connsiteX16" fmla="*/ 13916 w 14075"/>
                  <a:gd name="connsiteY16" fmla="*/ 9879 h 10109"/>
                  <a:gd name="connsiteX17" fmla="*/ 13925 w 14075"/>
                  <a:gd name="connsiteY17" fmla="*/ 9370 h 10109"/>
                  <a:gd name="connsiteX18" fmla="*/ 14075 w 14075"/>
                  <a:gd name="connsiteY18" fmla="*/ 3194 h 10109"/>
                  <a:gd name="connsiteX19" fmla="*/ 13155 w 14075"/>
                  <a:gd name="connsiteY19"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3321 w 14075"/>
                  <a:gd name="connsiteY7" fmla="*/ 1999 h 10109"/>
                  <a:gd name="connsiteX8" fmla="*/ 979 w 14075"/>
                  <a:gd name="connsiteY8" fmla="*/ 2383 h 10109"/>
                  <a:gd name="connsiteX9" fmla="*/ 0 w 14075"/>
                  <a:gd name="connsiteY9" fmla="*/ 3897 h 10109"/>
                  <a:gd name="connsiteX10" fmla="*/ 4248 w 14075"/>
                  <a:gd name="connsiteY10" fmla="*/ 3914 h 10109"/>
                  <a:gd name="connsiteX11" fmla="*/ 6075 w 14075"/>
                  <a:gd name="connsiteY11" fmla="*/ 3544 h 10109"/>
                  <a:gd name="connsiteX12" fmla="*/ 6799 w 14075"/>
                  <a:gd name="connsiteY12" fmla="*/ 3284 h 10109"/>
                  <a:gd name="connsiteX13" fmla="*/ 6893 w 14075"/>
                  <a:gd name="connsiteY13" fmla="*/ 9522 h 10109"/>
                  <a:gd name="connsiteX14" fmla="*/ 6893 w 14075"/>
                  <a:gd name="connsiteY14" fmla="*/ 9943 h 10109"/>
                  <a:gd name="connsiteX15" fmla="*/ 10438 w 14075"/>
                  <a:gd name="connsiteY15" fmla="*/ 10000 h 10109"/>
                  <a:gd name="connsiteX16" fmla="*/ 13916 w 14075"/>
                  <a:gd name="connsiteY16" fmla="*/ 9879 h 10109"/>
                  <a:gd name="connsiteX17" fmla="*/ 13925 w 14075"/>
                  <a:gd name="connsiteY17" fmla="*/ 9370 h 10109"/>
                  <a:gd name="connsiteX18" fmla="*/ 14075 w 14075"/>
                  <a:gd name="connsiteY18" fmla="*/ 3194 h 10109"/>
                  <a:gd name="connsiteX19" fmla="*/ 13155 w 14075"/>
                  <a:gd name="connsiteY19"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942 w 14075"/>
                  <a:gd name="connsiteY7" fmla="*/ 1872 h 10109"/>
                  <a:gd name="connsiteX8" fmla="*/ 3321 w 14075"/>
                  <a:gd name="connsiteY8" fmla="*/ 1999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999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999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999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863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863 h 10109"/>
                  <a:gd name="connsiteX9" fmla="*/ 2004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1916 w 12836"/>
                  <a:gd name="connsiteY0" fmla="*/ 71 h 10109"/>
                  <a:gd name="connsiteX1" fmla="*/ 10986 w 12836"/>
                  <a:gd name="connsiteY1" fmla="*/ 0 h 10109"/>
                  <a:gd name="connsiteX2" fmla="*/ 9199 w 12836"/>
                  <a:gd name="connsiteY2" fmla="*/ 1989 h 10109"/>
                  <a:gd name="connsiteX3" fmla="*/ 7410 w 12836"/>
                  <a:gd name="connsiteY3" fmla="*/ 0 h 10109"/>
                  <a:gd name="connsiteX4" fmla="*/ 6482 w 12836"/>
                  <a:gd name="connsiteY4" fmla="*/ 71 h 10109"/>
                  <a:gd name="connsiteX5" fmla="*/ 4483 w 12836"/>
                  <a:gd name="connsiteY5" fmla="*/ 1100 h 10109"/>
                  <a:gd name="connsiteX6" fmla="*/ 4280 w 12836"/>
                  <a:gd name="connsiteY6" fmla="*/ 1484 h 10109"/>
                  <a:gd name="connsiteX7" fmla="*/ 3649 w 12836"/>
                  <a:gd name="connsiteY7" fmla="*/ 1736 h 10109"/>
                  <a:gd name="connsiteX8" fmla="*/ 2082 w 12836"/>
                  <a:gd name="connsiteY8" fmla="*/ 1863 h 10109"/>
                  <a:gd name="connsiteX9" fmla="*/ 765 w 12836"/>
                  <a:gd name="connsiteY9" fmla="*/ 2383 h 10109"/>
                  <a:gd name="connsiteX10" fmla="*/ 1 w 12836"/>
                  <a:gd name="connsiteY10" fmla="*/ 3716 h 10109"/>
                  <a:gd name="connsiteX11" fmla="*/ 3009 w 12836"/>
                  <a:gd name="connsiteY11" fmla="*/ 3914 h 10109"/>
                  <a:gd name="connsiteX12" fmla="*/ 4836 w 12836"/>
                  <a:gd name="connsiteY12" fmla="*/ 3544 h 10109"/>
                  <a:gd name="connsiteX13" fmla="*/ 5560 w 12836"/>
                  <a:gd name="connsiteY13" fmla="*/ 3284 h 10109"/>
                  <a:gd name="connsiteX14" fmla="*/ 5654 w 12836"/>
                  <a:gd name="connsiteY14" fmla="*/ 9522 h 10109"/>
                  <a:gd name="connsiteX15" fmla="*/ 5654 w 12836"/>
                  <a:gd name="connsiteY15" fmla="*/ 9943 h 10109"/>
                  <a:gd name="connsiteX16" fmla="*/ 9199 w 12836"/>
                  <a:gd name="connsiteY16" fmla="*/ 10000 h 10109"/>
                  <a:gd name="connsiteX17" fmla="*/ 12677 w 12836"/>
                  <a:gd name="connsiteY17" fmla="*/ 9879 h 10109"/>
                  <a:gd name="connsiteX18" fmla="*/ 12686 w 12836"/>
                  <a:gd name="connsiteY18" fmla="*/ 9370 h 10109"/>
                  <a:gd name="connsiteX19" fmla="*/ 12836 w 12836"/>
                  <a:gd name="connsiteY19" fmla="*/ 3194 h 10109"/>
                  <a:gd name="connsiteX20" fmla="*/ 11916 w 12836"/>
                  <a:gd name="connsiteY20" fmla="*/ 71 h 10109"/>
                  <a:gd name="connsiteX0" fmla="*/ 11916 w 12836"/>
                  <a:gd name="connsiteY0" fmla="*/ 71 h 10109"/>
                  <a:gd name="connsiteX1" fmla="*/ 10986 w 12836"/>
                  <a:gd name="connsiteY1" fmla="*/ 0 h 10109"/>
                  <a:gd name="connsiteX2" fmla="*/ 9199 w 12836"/>
                  <a:gd name="connsiteY2" fmla="*/ 1989 h 10109"/>
                  <a:gd name="connsiteX3" fmla="*/ 7410 w 12836"/>
                  <a:gd name="connsiteY3" fmla="*/ 0 h 10109"/>
                  <a:gd name="connsiteX4" fmla="*/ 6482 w 12836"/>
                  <a:gd name="connsiteY4" fmla="*/ 71 h 10109"/>
                  <a:gd name="connsiteX5" fmla="*/ 4483 w 12836"/>
                  <a:gd name="connsiteY5" fmla="*/ 1100 h 10109"/>
                  <a:gd name="connsiteX6" fmla="*/ 4280 w 12836"/>
                  <a:gd name="connsiteY6" fmla="*/ 1484 h 10109"/>
                  <a:gd name="connsiteX7" fmla="*/ 3649 w 12836"/>
                  <a:gd name="connsiteY7" fmla="*/ 1736 h 10109"/>
                  <a:gd name="connsiteX8" fmla="*/ 2082 w 12836"/>
                  <a:gd name="connsiteY8" fmla="*/ 1863 h 10109"/>
                  <a:gd name="connsiteX9" fmla="*/ 765 w 12836"/>
                  <a:gd name="connsiteY9" fmla="*/ 2383 h 10109"/>
                  <a:gd name="connsiteX10" fmla="*/ 1 w 12836"/>
                  <a:gd name="connsiteY10" fmla="*/ 3716 h 10109"/>
                  <a:gd name="connsiteX11" fmla="*/ 3009 w 12836"/>
                  <a:gd name="connsiteY11" fmla="*/ 3914 h 10109"/>
                  <a:gd name="connsiteX12" fmla="*/ 4836 w 12836"/>
                  <a:gd name="connsiteY12" fmla="*/ 3544 h 10109"/>
                  <a:gd name="connsiteX13" fmla="*/ 5375 w 12836"/>
                  <a:gd name="connsiteY13" fmla="*/ 2912 h 10109"/>
                  <a:gd name="connsiteX14" fmla="*/ 5560 w 12836"/>
                  <a:gd name="connsiteY14" fmla="*/ 3284 h 10109"/>
                  <a:gd name="connsiteX15" fmla="*/ 5654 w 12836"/>
                  <a:gd name="connsiteY15" fmla="*/ 9522 h 10109"/>
                  <a:gd name="connsiteX16" fmla="*/ 5654 w 12836"/>
                  <a:gd name="connsiteY16" fmla="*/ 9943 h 10109"/>
                  <a:gd name="connsiteX17" fmla="*/ 9199 w 12836"/>
                  <a:gd name="connsiteY17" fmla="*/ 10000 h 10109"/>
                  <a:gd name="connsiteX18" fmla="*/ 12677 w 12836"/>
                  <a:gd name="connsiteY18" fmla="*/ 9879 h 10109"/>
                  <a:gd name="connsiteX19" fmla="*/ 12686 w 12836"/>
                  <a:gd name="connsiteY19" fmla="*/ 9370 h 10109"/>
                  <a:gd name="connsiteX20" fmla="*/ 12836 w 12836"/>
                  <a:gd name="connsiteY20" fmla="*/ 3194 h 10109"/>
                  <a:gd name="connsiteX21" fmla="*/ 11916 w 12836"/>
                  <a:gd name="connsiteY21" fmla="*/ 71 h 10109"/>
                  <a:gd name="connsiteX0" fmla="*/ 11916 w 12836"/>
                  <a:gd name="connsiteY0" fmla="*/ 71 h 10109"/>
                  <a:gd name="connsiteX1" fmla="*/ 10986 w 12836"/>
                  <a:gd name="connsiteY1" fmla="*/ 0 h 10109"/>
                  <a:gd name="connsiteX2" fmla="*/ 9199 w 12836"/>
                  <a:gd name="connsiteY2" fmla="*/ 1989 h 10109"/>
                  <a:gd name="connsiteX3" fmla="*/ 7410 w 12836"/>
                  <a:gd name="connsiteY3" fmla="*/ 0 h 10109"/>
                  <a:gd name="connsiteX4" fmla="*/ 6482 w 12836"/>
                  <a:gd name="connsiteY4" fmla="*/ 71 h 10109"/>
                  <a:gd name="connsiteX5" fmla="*/ 4483 w 12836"/>
                  <a:gd name="connsiteY5" fmla="*/ 1100 h 10109"/>
                  <a:gd name="connsiteX6" fmla="*/ 4280 w 12836"/>
                  <a:gd name="connsiteY6" fmla="*/ 1484 h 10109"/>
                  <a:gd name="connsiteX7" fmla="*/ 3649 w 12836"/>
                  <a:gd name="connsiteY7" fmla="*/ 1736 h 10109"/>
                  <a:gd name="connsiteX8" fmla="*/ 2082 w 12836"/>
                  <a:gd name="connsiteY8" fmla="*/ 1863 h 10109"/>
                  <a:gd name="connsiteX9" fmla="*/ 765 w 12836"/>
                  <a:gd name="connsiteY9" fmla="*/ 2383 h 10109"/>
                  <a:gd name="connsiteX10" fmla="*/ 1 w 12836"/>
                  <a:gd name="connsiteY10" fmla="*/ 3716 h 10109"/>
                  <a:gd name="connsiteX11" fmla="*/ 3009 w 12836"/>
                  <a:gd name="connsiteY11" fmla="*/ 3914 h 10109"/>
                  <a:gd name="connsiteX12" fmla="*/ 4836 w 12836"/>
                  <a:gd name="connsiteY12" fmla="*/ 3544 h 10109"/>
                  <a:gd name="connsiteX13" fmla="*/ 5375 w 12836"/>
                  <a:gd name="connsiteY13" fmla="*/ 3545 h 10109"/>
                  <a:gd name="connsiteX14" fmla="*/ 5560 w 12836"/>
                  <a:gd name="connsiteY14" fmla="*/ 3284 h 10109"/>
                  <a:gd name="connsiteX15" fmla="*/ 5654 w 12836"/>
                  <a:gd name="connsiteY15" fmla="*/ 9522 h 10109"/>
                  <a:gd name="connsiteX16" fmla="*/ 5654 w 12836"/>
                  <a:gd name="connsiteY16" fmla="*/ 9943 h 10109"/>
                  <a:gd name="connsiteX17" fmla="*/ 9199 w 12836"/>
                  <a:gd name="connsiteY17" fmla="*/ 10000 h 10109"/>
                  <a:gd name="connsiteX18" fmla="*/ 12677 w 12836"/>
                  <a:gd name="connsiteY18" fmla="*/ 9879 h 10109"/>
                  <a:gd name="connsiteX19" fmla="*/ 12686 w 12836"/>
                  <a:gd name="connsiteY19" fmla="*/ 9370 h 10109"/>
                  <a:gd name="connsiteX20" fmla="*/ 12836 w 12836"/>
                  <a:gd name="connsiteY20" fmla="*/ 3194 h 10109"/>
                  <a:gd name="connsiteX21" fmla="*/ 11916 w 12836"/>
                  <a:gd name="connsiteY21" fmla="*/ 71 h 10109"/>
                  <a:gd name="connsiteX0" fmla="*/ 11916 w 12836"/>
                  <a:gd name="connsiteY0" fmla="*/ 71 h 10109"/>
                  <a:gd name="connsiteX1" fmla="*/ 10986 w 12836"/>
                  <a:gd name="connsiteY1" fmla="*/ 0 h 10109"/>
                  <a:gd name="connsiteX2" fmla="*/ 9199 w 12836"/>
                  <a:gd name="connsiteY2" fmla="*/ 1989 h 10109"/>
                  <a:gd name="connsiteX3" fmla="*/ 7410 w 12836"/>
                  <a:gd name="connsiteY3" fmla="*/ 0 h 10109"/>
                  <a:gd name="connsiteX4" fmla="*/ 6482 w 12836"/>
                  <a:gd name="connsiteY4" fmla="*/ 71 h 10109"/>
                  <a:gd name="connsiteX5" fmla="*/ 4483 w 12836"/>
                  <a:gd name="connsiteY5" fmla="*/ 1100 h 10109"/>
                  <a:gd name="connsiteX6" fmla="*/ 4280 w 12836"/>
                  <a:gd name="connsiteY6" fmla="*/ 1484 h 10109"/>
                  <a:gd name="connsiteX7" fmla="*/ 3649 w 12836"/>
                  <a:gd name="connsiteY7" fmla="*/ 1736 h 10109"/>
                  <a:gd name="connsiteX8" fmla="*/ 2082 w 12836"/>
                  <a:gd name="connsiteY8" fmla="*/ 1863 h 10109"/>
                  <a:gd name="connsiteX9" fmla="*/ 765 w 12836"/>
                  <a:gd name="connsiteY9" fmla="*/ 2383 h 10109"/>
                  <a:gd name="connsiteX10" fmla="*/ 1 w 12836"/>
                  <a:gd name="connsiteY10" fmla="*/ 3716 h 10109"/>
                  <a:gd name="connsiteX11" fmla="*/ 3009 w 12836"/>
                  <a:gd name="connsiteY11" fmla="*/ 3914 h 10109"/>
                  <a:gd name="connsiteX12" fmla="*/ 4836 w 12836"/>
                  <a:gd name="connsiteY12" fmla="*/ 3544 h 10109"/>
                  <a:gd name="connsiteX13" fmla="*/ 5429 w 12836"/>
                  <a:gd name="connsiteY13" fmla="*/ 3681 h 10109"/>
                  <a:gd name="connsiteX14" fmla="*/ 5560 w 12836"/>
                  <a:gd name="connsiteY14" fmla="*/ 3284 h 10109"/>
                  <a:gd name="connsiteX15" fmla="*/ 5654 w 12836"/>
                  <a:gd name="connsiteY15" fmla="*/ 9522 h 10109"/>
                  <a:gd name="connsiteX16" fmla="*/ 5654 w 12836"/>
                  <a:gd name="connsiteY16" fmla="*/ 9943 h 10109"/>
                  <a:gd name="connsiteX17" fmla="*/ 9199 w 12836"/>
                  <a:gd name="connsiteY17" fmla="*/ 10000 h 10109"/>
                  <a:gd name="connsiteX18" fmla="*/ 12677 w 12836"/>
                  <a:gd name="connsiteY18" fmla="*/ 9879 h 10109"/>
                  <a:gd name="connsiteX19" fmla="*/ 12686 w 12836"/>
                  <a:gd name="connsiteY19" fmla="*/ 9370 h 10109"/>
                  <a:gd name="connsiteX20" fmla="*/ 12836 w 12836"/>
                  <a:gd name="connsiteY20" fmla="*/ 3194 h 10109"/>
                  <a:gd name="connsiteX21" fmla="*/ 11916 w 12836"/>
                  <a:gd name="connsiteY21" fmla="*/ 71 h 10109"/>
                  <a:gd name="connsiteX0" fmla="*/ 11916 w 12836"/>
                  <a:gd name="connsiteY0" fmla="*/ 71 h 10090"/>
                  <a:gd name="connsiteX1" fmla="*/ 10986 w 12836"/>
                  <a:gd name="connsiteY1" fmla="*/ 0 h 10090"/>
                  <a:gd name="connsiteX2" fmla="*/ 9199 w 12836"/>
                  <a:gd name="connsiteY2" fmla="*/ 1989 h 10090"/>
                  <a:gd name="connsiteX3" fmla="*/ 7410 w 12836"/>
                  <a:gd name="connsiteY3" fmla="*/ 0 h 10090"/>
                  <a:gd name="connsiteX4" fmla="*/ 6482 w 12836"/>
                  <a:gd name="connsiteY4" fmla="*/ 71 h 10090"/>
                  <a:gd name="connsiteX5" fmla="*/ 4483 w 12836"/>
                  <a:gd name="connsiteY5" fmla="*/ 1100 h 10090"/>
                  <a:gd name="connsiteX6" fmla="*/ 4280 w 12836"/>
                  <a:gd name="connsiteY6" fmla="*/ 1484 h 10090"/>
                  <a:gd name="connsiteX7" fmla="*/ 3649 w 12836"/>
                  <a:gd name="connsiteY7" fmla="*/ 1736 h 10090"/>
                  <a:gd name="connsiteX8" fmla="*/ 2082 w 12836"/>
                  <a:gd name="connsiteY8" fmla="*/ 1863 h 10090"/>
                  <a:gd name="connsiteX9" fmla="*/ 765 w 12836"/>
                  <a:gd name="connsiteY9" fmla="*/ 2383 h 10090"/>
                  <a:gd name="connsiteX10" fmla="*/ 1 w 12836"/>
                  <a:gd name="connsiteY10" fmla="*/ 3716 h 10090"/>
                  <a:gd name="connsiteX11" fmla="*/ 3009 w 12836"/>
                  <a:gd name="connsiteY11" fmla="*/ 3914 h 10090"/>
                  <a:gd name="connsiteX12" fmla="*/ 4836 w 12836"/>
                  <a:gd name="connsiteY12" fmla="*/ 3544 h 10090"/>
                  <a:gd name="connsiteX13" fmla="*/ 5429 w 12836"/>
                  <a:gd name="connsiteY13" fmla="*/ 3681 h 10090"/>
                  <a:gd name="connsiteX14" fmla="*/ 5560 w 12836"/>
                  <a:gd name="connsiteY14" fmla="*/ 3555 h 10090"/>
                  <a:gd name="connsiteX15" fmla="*/ 5654 w 12836"/>
                  <a:gd name="connsiteY15" fmla="*/ 9522 h 10090"/>
                  <a:gd name="connsiteX16" fmla="*/ 5654 w 12836"/>
                  <a:gd name="connsiteY16" fmla="*/ 9943 h 10090"/>
                  <a:gd name="connsiteX17" fmla="*/ 9199 w 12836"/>
                  <a:gd name="connsiteY17" fmla="*/ 10000 h 10090"/>
                  <a:gd name="connsiteX18" fmla="*/ 12677 w 12836"/>
                  <a:gd name="connsiteY18" fmla="*/ 9879 h 10090"/>
                  <a:gd name="connsiteX19" fmla="*/ 12686 w 12836"/>
                  <a:gd name="connsiteY19" fmla="*/ 9370 h 10090"/>
                  <a:gd name="connsiteX20" fmla="*/ 12836 w 12836"/>
                  <a:gd name="connsiteY20" fmla="*/ 3194 h 10090"/>
                  <a:gd name="connsiteX21" fmla="*/ 11916 w 12836"/>
                  <a:gd name="connsiteY21" fmla="*/ 71 h 10090"/>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836 w 12836"/>
                  <a:gd name="connsiteY12" fmla="*/ 3544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5429 w 12836"/>
                  <a:gd name="connsiteY12" fmla="*/ 3681 h 10081"/>
                  <a:gd name="connsiteX13" fmla="*/ 5654 w 12836"/>
                  <a:gd name="connsiteY13" fmla="*/ 9522 h 10081"/>
                  <a:gd name="connsiteX14" fmla="*/ 5654 w 12836"/>
                  <a:gd name="connsiteY14" fmla="*/ 9943 h 10081"/>
                  <a:gd name="connsiteX15" fmla="*/ 9199 w 12836"/>
                  <a:gd name="connsiteY15" fmla="*/ 10000 h 10081"/>
                  <a:gd name="connsiteX16" fmla="*/ 12677 w 12836"/>
                  <a:gd name="connsiteY16" fmla="*/ 9879 h 10081"/>
                  <a:gd name="connsiteX17" fmla="*/ 12686 w 12836"/>
                  <a:gd name="connsiteY17" fmla="*/ 9370 h 10081"/>
                  <a:gd name="connsiteX18" fmla="*/ 12836 w 12836"/>
                  <a:gd name="connsiteY18" fmla="*/ 3194 h 10081"/>
                  <a:gd name="connsiteX19" fmla="*/ 11916 w 12836"/>
                  <a:gd name="connsiteY19"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82 w 12836"/>
                  <a:gd name="connsiteY12" fmla="*/ 3274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64 w 12836"/>
                  <a:gd name="connsiteY6" fmla="*/ 1439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64 w 12836"/>
                  <a:gd name="connsiteY6" fmla="*/ 143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64 w 12836"/>
                  <a:gd name="connsiteY6" fmla="*/ 143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64 w 12836"/>
                  <a:gd name="connsiteY6" fmla="*/ 143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118 w 12836"/>
                  <a:gd name="connsiteY6" fmla="*/ 134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118 w 12836"/>
                  <a:gd name="connsiteY6" fmla="*/ 134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118 w 12836"/>
                  <a:gd name="connsiteY6" fmla="*/ 134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10 w 12836"/>
                  <a:gd name="connsiteY6" fmla="*/ 125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10 w 12836"/>
                  <a:gd name="connsiteY6" fmla="*/ 125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10 w 12836"/>
                  <a:gd name="connsiteY6" fmla="*/ 125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10 w 12836"/>
                  <a:gd name="connsiteY6" fmla="*/ 1259 h 10081"/>
                  <a:gd name="connsiteX7" fmla="*/ 3433 w 12836"/>
                  <a:gd name="connsiteY7" fmla="*/ 1419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108 h 10118"/>
                  <a:gd name="connsiteX1" fmla="*/ 10986 w 12836"/>
                  <a:gd name="connsiteY1" fmla="*/ 37 h 10118"/>
                  <a:gd name="connsiteX2" fmla="*/ 9199 w 12836"/>
                  <a:gd name="connsiteY2" fmla="*/ 2026 h 10118"/>
                  <a:gd name="connsiteX3" fmla="*/ 7410 w 12836"/>
                  <a:gd name="connsiteY3" fmla="*/ 37 h 10118"/>
                  <a:gd name="connsiteX4" fmla="*/ 6482 w 12836"/>
                  <a:gd name="connsiteY4" fmla="*/ 108 h 10118"/>
                  <a:gd name="connsiteX5" fmla="*/ 4010 w 12836"/>
                  <a:gd name="connsiteY5" fmla="*/ 1296 h 10118"/>
                  <a:gd name="connsiteX6" fmla="*/ 3433 w 12836"/>
                  <a:gd name="connsiteY6" fmla="*/ 1456 h 10118"/>
                  <a:gd name="connsiteX7" fmla="*/ 2082 w 12836"/>
                  <a:gd name="connsiteY7" fmla="*/ 1900 h 10118"/>
                  <a:gd name="connsiteX8" fmla="*/ 765 w 12836"/>
                  <a:gd name="connsiteY8" fmla="*/ 2420 h 10118"/>
                  <a:gd name="connsiteX9" fmla="*/ 1 w 12836"/>
                  <a:gd name="connsiteY9" fmla="*/ 3753 h 10118"/>
                  <a:gd name="connsiteX10" fmla="*/ 3009 w 12836"/>
                  <a:gd name="connsiteY10" fmla="*/ 3951 h 10118"/>
                  <a:gd name="connsiteX11" fmla="*/ 4728 w 12836"/>
                  <a:gd name="connsiteY11" fmla="*/ 3989 h 10118"/>
                  <a:gd name="connsiteX12" fmla="*/ 5429 w 12836"/>
                  <a:gd name="connsiteY12" fmla="*/ 3718 h 10118"/>
                  <a:gd name="connsiteX13" fmla="*/ 5654 w 12836"/>
                  <a:gd name="connsiteY13" fmla="*/ 9559 h 10118"/>
                  <a:gd name="connsiteX14" fmla="*/ 5654 w 12836"/>
                  <a:gd name="connsiteY14" fmla="*/ 9980 h 10118"/>
                  <a:gd name="connsiteX15" fmla="*/ 9199 w 12836"/>
                  <a:gd name="connsiteY15" fmla="*/ 10037 h 10118"/>
                  <a:gd name="connsiteX16" fmla="*/ 12677 w 12836"/>
                  <a:gd name="connsiteY16" fmla="*/ 9916 h 10118"/>
                  <a:gd name="connsiteX17" fmla="*/ 12686 w 12836"/>
                  <a:gd name="connsiteY17" fmla="*/ 9407 h 10118"/>
                  <a:gd name="connsiteX18" fmla="*/ 12836 w 12836"/>
                  <a:gd name="connsiteY18" fmla="*/ 3231 h 10118"/>
                  <a:gd name="connsiteX19" fmla="*/ 11916 w 12836"/>
                  <a:gd name="connsiteY19" fmla="*/ 108 h 10118"/>
                  <a:gd name="connsiteX0" fmla="*/ 11916 w 12836"/>
                  <a:gd name="connsiteY0" fmla="*/ 120 h 10130"/>
                  <a:gd name="connsiteX1" fmla="*/ 10986 w 12836"/>
                  <a:gd name="connsiteY1" fmla="*/ 49 h 10130"/>
                  <a:gd name="connsiteX2" fmla="*/ 9199 w 12836"/>
                  <a:gd name="connsiteY2" fmla="*/ 2038 h 10130"/>
                  <a:gd name="connsiteX3" fmla="*/ 7410 w 12836"/>
                  <a:gd name="connsiteY3" fmla="*/ 49 h 10130"/>
                  <a:gd name="connsiteX4" fmla="*/ 6482 w 12836"/>
                  <a:gd name="connsiteY4" fmla="*/ 120 h 10130"/>
                  <a:gd name="connsiteX5" fmla="*/ 3433 w 12836"/>
                  <a:gd name="connsiteY5" fmla="*/ 1468 h 10130"/>
                  <a:gd name="connsiteX6" fmla="*/ 2082 w 12836"/>
                  <a:gd name="connsiteY6" fmla="*/ 1912 h 10130"/>
                  <a:gd name="connsiteX7" fmla="*/ 765 w 12836"/>
                  <a:gd name="connsiteY7" fmla="*/ 2432 h 10130"/>
                  <a:gd name="connsiteX8" fmla="*/ 1 w 12836"/>
                  <a:gd name="connsiteY8" fmla="*/ 3765 h 10130"/>
                  <a:gd name="connsiteX9" fmla="*/ 3009 w 12836"/>
                  <a:gd name="connsiteY9" fmla="*/ 3963 h 10130"/>
                  <a:gd name="connsiteX10" fmla="*/ 4728 w 12836"/>
                  <a:gd name="connsiteY10" fmla="*/ 4001 h 10130"/>
                  <a:gd name="connsiteX11" fmla="*/ 5429 w 12836"/>
                  <a:gd name="connsiteY11" fmla="*/ 3730 h 10130"/>
                  <a:gd name="connsiteX12" fmla="*/ 5654 w 12836"/>
                  <a:gd name="connsiteY12" fmla="*/ 9571 h 10130"/>
                  <a:gd name="connsiteX13" fmla="*/ 5654 w 12836"/>
                  <a:gd name="connsiteY13" fmla="*/ 9992 h 10130"/>
                  <a:gd name="connsiteX14" fmla="*/ 9199 w 12836"/>
                  <a:gd name="connsiteY14" fmla="*/ 10049 h 10130"/>
                  <a:gd name="connsiteX15" fmla="*/ 12677 w 12836"/>
                  <a:gd name="connsiteY15" fmla="*/ 9928 h 10130"/>
                  <a:gd name="connsiteX16" fmla="*/ 12686 w 12836"/>
                  <a:gd name="connsiteY16" fmla="*/ 9419 h 10130"/>
                  <a:gd name="connsiteX17" fmla="*/ 12836 w 12836"/>
                  <a:gd name="connsiteY17" fmla="*/ 3243 h 10130"/>
                  <a:gd name="connsiteX18" fmla="*/ 11916 w 12836"/>
                  <a:gd name="connsiteY18" fmla="*/ 120 h 10130"/>
                  <a:gd name="connsiteX0" fmla="*/ 11916 w 12836"/>
                  <a:gd name="connsiteY0" fmla="*/ 101 h 10111"/>
                  <a:gd name="connsiteX1" fmla="*/ 10986 w 12836"/>
                  <a:gd name="connsiteY1" fmla="*/ 30 h 10111"/>
                  <a:gd name="connsiteX2" fmla="*/ 9199 w 12836"/>
                  <a:gd name="connsiteY2" fmla="*/ 2019 h 10111"/>
                  <a:gd name="connsiteX3" fmla="*/ 7410 w 12836"/>
                  <a:gd name="connsiteY3" fmla="*/ 30 h 10111"/>
                  <a:gd name="connsiteX4" fmla="*/ 6482 w 12836"/>
                  <a:gd name="connsiteY4" fmla="*/ 101 h 10111"/>
                  <a:gd name="connsiteX5" fmla="*/ 3541 w 12836"/>
                  <a:gd name="connsiteY5" fmla="*/ 1178 h 10111"/>
                  <a:gd name="connsiteX6" fmla="*/ 2082 w 12836"/>
                  <a:gd name="connsiteY6" fmla="*/ 1893 h 10111"/>
                  <a:gd name="connsiteX7" fmla="*/ 765 w 12836"/>
                  <a:gd name="connsiteY7" fmla="*/ 2413 h 10111"/>
                  <a:gd name="connsiteX8" fmla="*/ 1 w 12836"/>
                  <a:gd name="connsiteY8" fmla="*/ 3746 h 10111"/>
                  <a:gd name="connsiteX9" fmla="*/ 3009 w 12836"/>
                  <a:gd name="connsiteY9" fmla="*/ 3944 h 10111"/>
                  <a:gd name="connsiteX10" fmla="*/ 4728 w 12836"/>
                  <a:gd name="connsiteY10" fmla="*/ 3982 h 10111"/>
                  <a:gd name="connsiteX11" fmla="*/ 5429 w 12836"/>
                  <a:gd name="connsiteY11" fmla="*/ 3711 h 10111"/>
                  <a:gd name="connsiteX12" fmla="*/ 5654 w 12836"/>
                  <a:gd name="connsiteY12" fmla="*/ 9552 h 10111"/>
                  <a:gd name="connsiteX13" fmla="*/ 5654 w 12836"/>
                  <a:gd name="connsiteY13" fmla="*/ 9973 h 10111"/>
                  <a:gd name="connsiteX14" fmla="*/ 9199 w 12836"/>
                  <a:gd name="connsiteY14" fmla="*/ 10030 h 10111"/>
                  <a:gd name="connsiteX15" fmla="*/ 12677 w 12836"/>
                  <a:gd name="connsiteY15" fmla="*/ 9909 h 10111"/>
                  <a:gd name="connsiteX16" fmla="*/ 12686 w 12836"/>
                  <a:gd name="connsiteY16" fmla="*/ 9400 h 10111"/>
                  <a:gd name="connsiteX17" fmla="*/ 12836 w 12836"/>
                  <a:gd name="connsiteY17" fmla="*/ 3224 h 10111"/>
                  <a:gd name="connsiteX18" fmla="*/ 11916 w 12836"/>
                  <a:gd name="connsiteY18" fmla="*/ 101 h 10111"/>
                  <a:gd name="connsiteX0" fmla="*/ 11916 w 12836"/>
                  <a:gd name="connsiteY0" fmla="*/ 101 h 10111"/>
                  <a:gd name="connsiteX1" fmla="*/ 10986 w 12836"/>
                  <a:gd name="connsiteY1" fmla="*/ 30 h 10111"/>
                  <a:gd name="connsiteX2" fmla="*/ 9199 w 12836"/>
                  <a:gd name="connsiteY2" fmla="*/ 2019 h 10111"/>
                  <a:gd name="connsiteX3" fmla="*/ 7410 w 12836"/>
                  <a:gd name="connsiteY3" fmla="*/ 30 h 10111"/>
                  <a:gd name="connsiteX4" fmla="*/ 6482 w 12836"/>
                  <a:gd name="connsiteY4" fmla="*/ 101 h 10111"/>
                  <a:gd name="connsiteX5" fmla="*/ 3541 w 12836"/>
                  <a:gd name="connsiteY5" fmla="*/ 1178 h 10111"/>
                  <a:gd name="connsiteX6" fmla="*/ 2082 w 12836"/>
                  <a:gd name="connsiteY6" fmla="*/ 1893 h 10111"/>
                  <a:gd name="connsiteX7" fmla="*/ 765 w 12836"/>
                  <a:gd name="connsiteY7" fmla="*/ 2413 h 10111"/>
                  <a:gd name="connsiteX8" fmla="*/ 1 w 12836"/>
                  <a:gd name="connsiteY8" fmla="*/ 3746 h 10111"/>
                  <a:gd name="connsiteX9" fmla="*/ 3009 w 12836"/>
                  <a:gd name="connsiteY9" fmla="*/ 3944 h 10111"/>
                  <a:gd name="connsiteX10" fmla="*/ 4728 w 12836"/>
                  <a:gd name="connsiteY10" fmla="*/ 3982 h 10111"/>
                  <a:gd name="connsiteX11" fmla="*/ 5429 w 12836"/>
                  <a:gd name="connsiteY11" fmla="*/ 3711 h 10111"/>
                  <a:gd name="connsiteX12" fmla="*/ 5654 w 12836"/>
                  <a:gd name="connsiteY12" fmla="*/ 9552 h 10111"/>
                  <a:gd name="connsiteX13" fmla="*/ 5654 w 12836"/>
                  <a:gd name="connsiteY13" fmla="*/ 9973 h 10111"/>
                  <a:gd name="connsiteX14" fmla="*/ 9199 w 12836"/>
                  <a:gd name="connsiteY14" fmla="*/ 10030 h 10111"/>
                  <a:gd name="connsiteX15" fmla="*/ 12677 w 12836"/>
                  <a:gd name="connsiteY15" fmla="*/ 9909 h 10111"/>
                  <a:gd name="connsiteX16" fmla="*/ 12686 w 12836"/>
                  <a:gd name="connsiteY16" fmla="*/ 9400 h 10111"/>
                  <a:gd name="connsiteX17" fmla="*/ 12836 w 12836"/>
                  <a:gd name="connsiteY17" fmla="*/ 3224 h 10111"/>
                  <a:gd name="connsiteX18" fmla="*/ 11916 w 12836"/>
                  <a:gd name="connsiteY18" fmla="*/ 101 h 10111"/>
                  <a:gd name="connsiteX0" fmla="*/ 11916 w 12836"/>
                  <a:gd name="connsiteY0" fmla="*/ 101 h 10111"/>
                  <a:gd name="connsiteX1" fmla="*/ 10986 w 12836"/>
                  <a:gd name="connsiteY1" fmla="*/ 30 h 10111"/>
                  <a:gd name="connsiteX2" fmla="*/ 9199 w 12836"/>
                  <a:gd name="connsiteY2" fmla="*/ 2019 h 10111"/>
                  <a:gd name="connsiteX3" fmla="*/ 7410 w 12836"/>
                  <a:gd name="connsiteY3" fmla="*/ 30 h 10111"/>
                  <a:gd name="connsiteX4" fmla="*/ 6482 w 12836"/>
                  <a:gd name="connsiteY4" fmla="*/ 101 h 10111"/>
                  <a:gd name="connsiteX5" fmla="*/ 3541 w 12836"/>
                  <a:gd name="connsiteY5" fmla="*/ 1178 h 10111"/>
                  <a:gd name="connsiteX6" fmla="*/ 2082 w 12836"/>
                  <a:gd name="connsiteY6" fmla="*/ 1893 h 10111"/>
                  <a:gd name="connsiteX7" fmla="*/ 765 w 12836"/>
                  <a:gd name="connsiteY7" fmla="*/ 2413 h 10111"/>
                  <a:gd name="connsiteX8" fmla="*/ 1 w 12836"/>
                  <a:gd name="connsiteY8" fmla="*/ 3746 h 10111"/>
                  <a:gd name="connsiteX9" fmla="*/ 3009 w 12836"/>
                  <a:gd name="connsiteY9" fmla="*/ 3944 h 10111"/>
                  <a:gd name="connsiteX10" fmla="*/ 4728 w 12836"/>
                  <a:gd name="connsiteY10" fmla="*/ 3982 h 10111"/>
                  <a:gd name="connsiteX11" fmla="*/ 5429 w 12836"/>
                  <a:gd name="connsiteY11" fmla="*/ 3711 h 10111"/>
                  <a:gd name="connsiteX12" fmla="*/ 5654 w 12836"/>
                  <a:gd name="connsiteY12" fmla="*/ 9552 h 10111"/>
                  <a:gd name="connsiteX13" fmla="*/ 5654 w 12836"/>
                  <a:gd name="connsiteY13" fmla="*/ 9973 h 10111"/>
                  <a:gd name="connsiteX14" fmla="*/ 9199 w 12836"/>
                  <a:gd name="connsiteY14" fmla="*/ 10030 h 10111"/>
                  <a:gd name="connsiteX15" fmla="*/ 12677 w 12836"/>
                  <a:gd name="connsiteY15" fmla="*/ 9909 h 10111"/>
                  <a:gd name="connsiteX16" fmla="*/ 12686 w 12836"/>
                  <a:gd name="connsiteY16" fmla="*/ 9400 h 10111"/>
                  <a:gd name="connsiteX17" fmla="*/ 12836 w 12836"/>
                  <a:gd name="connsiteY17" fmla="*/ 3224 h 10111"/>
                  <a:gd name="connsiteX18" fmla="*/ 11916 w 12836"/>
                  <a:gd name="connsiteY18" fmla="*/ 101 h 10111"/>
                  <a:gd name="connsiteX0" fmla="*/ 11916 w 12836"/>
                  <a:gd name="connsiteY0" fmla="*/ 101 h 10111"/>
                  <a:gd name="connsiteX1" fmla="*/ 10986 w 12836"/>
                  <a:gd name="connsiteY1" fmla="*/ 30 h 10111"/>
                  <a:gd name="connsiteX2" fmla="*/ 9199 w 12836"/>
                  <a:gd name="connsiteY2" fmla="*/ 2019 h 10111"/>
                  <a:gd name="connsiteX3" fmla="*/ 7410 w 12836"/>
                  <a:gd name="connsiteY3" fmla="*/ 30 h 10111"/>
                  <a:gd name="connsiteX4" fmla="*/ 6482 w 12836"/>
                  <a:gd name="connsiteY4" fmla="*/ 101 h 10111"/>
                  <a:gd name="connsiteX5" fmla="*/ 4728 w 12836"/>
                  <a:gd name="connsiteY5" fmla="*/ 773 h 10111"/>
                  <a:gd name="connsiteX6" fmla="*/ 3541 w 12836"/>
                  <a:gd name="connsiteY6" fmla="*/ 1178 h 10111"/>
                  <a:gd name="connsiteX7" fmla="*/ 2082 w 12836"/>
                  <a:gd name="connsiteY7" fmla="*/ 1893 h 10111"/>
                  <a:gd name="connsiteX8" fmla="*/ 765 w 12836"/>
                  <a:gd name="connsiteY8" fmla="*/ 2413 h 10111"/>
                  <a:gd name="connsiteX9" fmla="*/ 1 w 12836"/>
                  <a:gd name="connsiteY9" fmla="*/ 3746 h 10111"/>
                  <a:gd name="connsiteX10" fmla="*/ 3009 w 12836"/>
                  <a:gd name="connsiteY10" fmla="*/ 3944 h 10111"/>
                  <a:gd name="connsiteX11" fmla="*/ 4728 w 12836"/>
                  <a:gd name="connsiteY11" fmla="*/ 3982 h 10111"/>
                  <a:gd name="connsiteX12" fmla="*/ 5429 w 12836"/>
                  <a:gd name="connsiteY12" fmla="*/ 3711 h 10111"/>
                  <a:gd name="connsiteX13" fmla="*/ 5654 w 12836"/>
                  <a:gd name="connsiteY13" fmla="*/ 9552 h 10111"/>
                  <a:gd name="connsiteX14" fmla="*/ 5654 w 12836"/>
                  <a:gd name="connsiteY14" fmla="*/ 9973 h 10111"/>
                  <a:gd name="connsiteX15" fmla="*/ 9199 w 12836"/>
                  <a:gd name="connsiteY15" fmla="*/ 10030 h 10111"/>
                  <a:gd name="connsiteX16" fmla="*/ 12677 w 12836"/>
                  <a:gd name="connsiteY16" fmla="*/ 9909 h 10111"/>
                  <a:gd name="connsiteX17" fmla="*/ 12686 w 12836"/>
                  <a:gd name="connsiteY17" fmla="*/ 9400 h 10111"/>
                  <a:gd name="connsiteX18" fmla="*/ 12836 w 12836"/>
                  <a:gd name="connsiteY18" fmla="*/ 3224 h 10111"/>
                  <a:gd name="connsiteX19" fmla="*/ 11916 w 12836"/>
                  <a:gd name="connsiteY19" fmla="*/ 101 h 10111"/>
                  <a:gd name="connsiteX0" fmla="*/ 11916 w 12836"/>
                  <a:gd name="connsiteY0" fmla="*/ 95 h 10105"/>
                  <a:gd name="connsiteX1" fmla="*/ 10986 w 12836"/>
                  <a:gd name="connsiteY1" fmla="*/ 24 h 10105"/>
                  <a:gd name="connsiteX2" fmla="*/ 9199 w 12836"/>
                  <a:gd name="connsiteY2" fmla="*/ 2013 h 10105"/>
                  <a:gd name="connsiteX3" fmla="*/ 7410 w 12836"/>
                  <a:gd name="connsiteY3" fmla="*/ 24 h 10105"/>
                  <a:gd name="connsiteX4" fmla="*/ 6482 w 12836"/>
                  <a:gd name="connsiteY4" fmla="*/ 95 h 10105"/>
                  <a:gd name="connsiteX5" fmla="*/ 5052 w 12836"/>
                  <a:gd name="connsiteY5" fmla="*/ 1083 h 10105"/>
                  <a:gd name="connsiteX6" fmla="*/ 3541 w 12836"/>
                  <a:gd name="connsiteY6" fmla="*/ 1172 h 10105"/>
                  <a:gd name="connsiteX7" fmla="*/ 2082 w 12836"/>
                  <a:gd name="connsiteY7" fmla="*/ 1887 h 10105"/>
                  <a:gd name="connsiteX8" fmla="*/ 765 w 12836"/>
                  <a:gd name="connsiteY8" fmla="*/ 2407 h 10105"/>
                  <a:gd name="connsiteX9" fmla="*/ 1 w 12836"/>
                  <a:gd name="connsiteY9" fmla="*/ 3740 h 10105"/>
                  <a:gd name="connsiteX10" fmla="*/ 3009 w 12836"/>
                  <a:gd name="connsiteY10" fmla="*/ 3938 h 10105"/>
                  <a:gd name="connsiteX11" fmla="*/ 4728 w 12836"/>
                  <a:gd name="connsiteY11" fmla="*/ 3976 h 10105"/>
                  <a:gd name="connsiteX12" fmla="*/ 5429 w 12836"/>
                  <a:gd name="connsiteY12" fmla="*/ 3705 h 10105"/>
                  <a:gd name="connsiteX13" fmla="*/ 5654 w 12836"/>
                  <a:gd name="connsiteY13" fmla="*/ 9546 h 10105"/>
                  <a:gd name="connsiteX14" fmla="*/ 5654 w 12836"/>
                  <a:gd name="connsiteY14" fmla="*/ 9967 h 10105"/>
                  <a:gd name="connsiteX15" fmla="*/ 9199 w 12836"/>
                  <a:gd name="connsiteY15" fmla="*/ 10024 h 10105"/>
                  <a:gd name="connsiteX16" fmla="*/ 12677 w 12836"/>
                  <a:gd name="connsiteY16" fmla="*/ 9903 h 10105"/>
                  <a:gd name="connsiteX17" fmla="*/ 12686 w 12836"/>
                  <a:gd name="connsiteY17" fmla="*/ 9394 h 10105"/>
                  <a:gd name="connsiteX18" fmla="*/ 12836 w 12836"/>
                  <a:gd name="connsiteY18" fmla="*/ 3218 h 10105"/>
                  <a:gd name="connsiteX19" fmla="*/ 11916 w 12836"/>
                  <a:gd name="connsiteY19" fmla="*/ 95 h 10105"/>
                  <a:gd name="connsiteX0" fmla="*/ 11916 w 12836"/>
                  <a:gd name="connsiteY0" fmla="*/ 95 h 10105"/>
                  <a:gd name="connsiteX1" fmla="*/ 10986 w 12836"/>
                  <a:gd name="connsiteY1" fmla="*/ 24 h 10105"/>
                  <a:gd name="connsiteX2" fmla="*/ 9199 w 12836"/>
                  <a:gd name="connsiteY2" fmla="*/ 2013 h 10105"/>
                  <a:gd name="connsiteX3" fmla="*/ 7410 w 12836"/>
                  <a:gd name="connsiteY3" fmla="*/ 24 h 10105"/>
                  <a:gd name="connsiteX4" fmla="*/ 6482 w 12836"/>
                  <a:gd name="connsiteY4" fmla="*/ 95 h 10105"/>
                  <a:gd name="connsiteX5" fmla="*/ 5052 w 12836"/>
                  <a:gd name="connsiteY5" fmla="*/ 1083 h 10105"/>
                  <a:gd name="connsiteX6" fmla="*/ 3541 w 12836"/>
                  <a:gd name="connsiteY6" fmla="*/ 1172 h 10105"/>
                  <a:gd name="connsiteX7" fmla="*/ 2082 w 12836"/>
                  <a:gd name="connsiteY7" fmla="*/ 2023 h 10105"/>
                  <a:gd name="connsiteX8" fmla="*/ 765 w 12836"/>
                  <a:gd name="connsiteY8" fmla="*/ 2407 h 10105"/>
                  <a:gd name="connsiteX9" fmla="*/ 1 w 12836"/>
                  <a:gd name="connsiteY9" fmla="*/ 3740 h 10105"/>
                  <a:gd name="connsiteX10" fmla="*/ 3009 w 12836"/>
                  <a:gd name="connsiteY10" fmla="*/ 3938 h 10105"/>
                  <a:gd name="connsiteX11" fmla="*/ 4728 w 12836"/>
                  <a:gd name="connsiteY11" fmla="*/ 3976 h 10105"/>
                  <a:gd name="connsiteX12" fmla="*/ 5429 w 12836"/>
                  <a:gd name="connsiteY12" fmla="*/ 3705 h 10105"/>
                  <a:gd name="connsiteX13" fmla="*/ 5654 w 12836"/>
                  <a:gd name="connsiteY13" fmla="*/ 9546 h 10105"/>
                  <a:gd name="connsiteX14" fmla="*/ 5654 w 12836"/>
                  <a:gd name="connsiteY14" fmla="*/ 9967 h 10105"/>
                  <a:gd name="connsiteX15" fmla="*/ 9199 w 12836"/>
                  <a:gd name="connsiteY15" fmla="*/ 10024 h 10105"/>
                  <a:gd name="connsiteX16" fmla="*/ 12677 w 12836"/>
                  <a:gd name="connsiteY16" fmla="*/ 9903 h 10105"/>
                  <a:gd name="connsiteX17" fmla="*/ 12686 w 12836"/>
                  <a:gd name="connsiteY17" fmla="*/ 9394 h 10105"/>
                  <a:gd name="connsiteX18" fmla="*/ 12836 w 12836"/>
                  <a:gd name="connsiteY18" fmla="*/ 3218 h 10105"/>
                  <a:gd name="connsiteX19" fmla="*/ 11916 w 12836"/>
                  <a:gd name="connsiteY19" fmla="*/ 95 h 10105"/>
                  <a:gd name="connsiteX0" fmla="*/ 11916 w 12836"/>
                  <a:gd name="connsiteY0" fmla="*/ 95 h 10105"/>
                  <a:gd name="connsiteX1" fmla="*/ 10986 w 12836"/>
                  <a:gd name="connsiteY1" fmla="*/ 24 h 10105"/>
                  <a:gd name="connsiteX2" fmla="*/ 9199 w 12836"/>
                  <a:gd name="connsiteY2" fmla="*/ 2013 h 10105"/>
                  <a:gd name="connsiteX3" fmla="*/ 7410 w 12836"/>
                  <a:gd name="connsiteY3" fmla="*/ 24 h 10105"/>
                  <a:gd name="connsiteX4" fmla="*/ 6482 w 12836"/>
                  <a:gd name="connsiteY4" fmla="*/ 95 h 10105"/>
                  <a:gd name="connsiteX5" fmla="*/ 5052 w 12836"/>
                  <a:gd name="connsiteY5" fmla="*/ 1083 h 10105"/>
                  <a:gd name="connsiteX6" fmla="*/ 3541 w 12836"/>
                  <a:gd name="connsiteY6" fmla="*/ 1172 h 10105"/>
                  <a:gd name="connsiteX7" fmla="*/ 2082 w 12836"/>
                  <a:gd name="connsiteY7" fmla="*/ 2023 h 10105"/>
                  <a:gd name="connsiteX8" fmla="*/ 765 w 12836"/>
                  <a:gd name="connsiteY8" fmla="*/ 2407 h 10105"/>
                  <a:gd name="connsiteX9" fmla="*/ 1 w 12836"/>
                  <a:gd name="connsiteY9" fmla="*/ 3740 h 10105"/>
                  <a:gd name="connsiteX10" fmla="*/ 1492 w 12836"/>
                  <a:gd name="connsiteY10" fmla="*/ 3750 h 10105"/>
                  <a:gd name="connsiteX11" fmla="*/ 3009 w 12836"/>
                  <a:gd name="connsiteY11" fmla="*/ 3938 h 10105"/>
                  <a:gd name="connsiteX12" fmla="*/ 4728 w 12836"/>
                  <a:gd name="connsiteY12" fmla="*/ 3976 h 10105"/>
                  <a:gd name="connsiteX13" fmla="*/ 5429 w 12836"/>
                  <a:gd name="connsiteY13" fmla="*/ 3705 h 10105"/>
                  <a:gd name="connsiteX14" fmla="*/ 5654 w 12836"/>
                  <a:gd name="connsiteY14" fmla="*/ 9546 h 10105"/>
                  <a:gd name="connsiteX15" fmla="*/ 5654 w 12836"/>
                  <a:gd name="connsiteY15" fmla="*/ 9967 h 10105"/>
                  <a:gd name="connsiteX16" fmla="*/ 9199 w 12836"/>
                  <a:gd name="connsiteY16" fmla="*/ 10024 h 10105"/>
                  <a:gd name="connsiteX17" fmla="*/ 12677 w 12836"/>
                  <a:gd name="connsiteY17" fmla="*/ 9903 h 10105"/>
                  <a:gd name="connsiteX18" fmla="*/ 12686 w 12836"/>
                  <a:gd name="connsiteY18" fmla="*/ 9394 h 10105"/>
                  <a:gd name="connsiteX19" fmla="*/ 12836 w 12836"/>
                  <a:gd name="connsiteY19" fmla="*/ 3218 h 10105"/>
                  <a:gd name="connsiteX20" fmla="*/ 11916 w 12836"/>
                  <a:gd name="connsiteY20" fmla="*/ 95 h 10105"/>
                  <a:gd name="connsiteX0" fmla="*/ 11916 w 12836"/>
                  <a:gd name="connsiteY0" fmla="*/ 95 h 10105"/>
                  <a:gd name="connsiteX1" fmla="*/ 10986 w 12836"/>
                  <a:gd name="connsiteY1" fmla="*/ 24 h 10105"/>
                  <a:gd name="connsiteX2" fmla="*/ 9199 w 12836"/>
                  <a:gd name="connsiteY2" fmla="*/ 2013 h 10105"/>
                  <a:gd name="connsiteX3" fmla="*/ 7410 w 12836"/>
                  <a:gd name="connsiteY3" fmla="*/ 24 h 10105"/>
                  <a:gd name="connsiteX4" fmla="*/ 6482 w 12836"/>
                  <a:gd name="connsiteY4" fmla="*/ 95 h 10105"/>
                  <a:gd name="connsiteX5" fmla="*/ 5052 w 12836"/>
                  <a:gd name="connsiteY5" fmla="*/ 1083 h 10105"/>
                  <a:gd name="connsiteX6" fmla="*/ 3541 w 12836"/>
                  <a:gd name="connsiteY6" fmla="*/ 1172 h 10105"/>
                  <a:gd name="connsiteX7" fmla="*/ 2082 w 12836"/>
                  <a:gd name="connsiteY7" fmla="*/ 2023 h 10105"/>
                  <a:gd name="connsiteX8" fmla="*/ 765 w 12836"/>
                  <a:gd name="connsiteY8" fmla="*/ 2407 h 10105"/>
                  <a:gd name="connsiteX9" fmla="*/ 1 w 12836"/>
                  <a:gd name="connsiteY9" fmla="*/ 3740 h 10105"/>
                  <a:gd name="connsiteX10" fmla="*/ 1546 w 12836"/>
                  <a:gd name="connsiteY10" fmla="*/ 3931 h 10105"/>
                  <a:gd name="connsiteX11" fmla="*/ 3009 w 12836"/>
                  <a:gd name="connsiteY11" fmla="*/ 3938 h 10105"/>
                  <a:gd name="connsiteX12" fmla="*/ 4728 w 12836"/>
                  <a:gd name="connsiteY12" fmla="*/ 3976 h 10105"/>
                  <a:gd name="connsiteX13" fmla="*/ 5429 w 12836"/>
                  <a:gd name="connsiteY13" fmla="*/ 3705 h 10105"/>
                  <a:gd name="connsiteX14" fmla="*/ 5654 w 12836"/>
                  <a:gd name="connsiteY14" fmla="*/ 9546 h 10105"/>
                  <a:gd name="connsiteX15" fmla="*/ 5654 w 12836"/>
                  <a:gd name="connsiteY15" fmla="*/ 9967 h 10105"/>
                  <a:gd name="connsiteX16" fmla="*/ 9199 w 12836"/>
                  <a:gd name="connsiteY16" fmla="*/ 10024 h 10105"/>
                  <a:gd name="connsiteX17" fmla="*/ 12677 w 12836"/>
                  <a:gd name="connsiteY17" fmla="*/ 9903 h 10105"/>
                  <a:gd name="connsiteX18" fmla="*/ 12686 w 12836"/>
                  <a:gd name="connsiteY18" fmla="*/ 9394 h 10105"/>
                  <a:gd name="connsiteX19" fmla="*/ 12836 w 12836"/>
                  <a:gd name="connsiteY19" fmla="*/ 3218 h 10105"/>
                  <a:gd name="connsiteX20" fmla="*/ 11916 w 12836"/>
                  <a:gd name="connsiteY20" fmla="*/ 95 h 10105"/>
                  <a:gd name="connsiteX0" fmla="*/ 11754 w 12674"/>
                  <a:gd name="connsiteY0" fmla="*/ 95 h 10105"/>
                  <a:gd name="connsiteX1" fmla="*/ 10824 w 12674"/>
                  <a:gd name="connsiteY1" fmla="*/ 24 h 10105"/>
                  <a:gd name="connsiteX2" fmla="*/ 9037 w 12674"/>
                  <a:gd name="connsiteY2" fmla="*/ 2013 h 10105"/>
                  <a:gd name="connsiteX3" fmla="*/ 7248 w 12674"/>
                  <a:gd name="connsiteY3" fmla="*/ 24 h 10105"/>
                  <a:gd name="connsiteX4" fmla="*/ 6320 w 12674"/>
                  <a:gd name="connsiteY4" fmla="*/ 95 h 10105"/>
                  <a:gd name="connsiteX5" fmla="*/ 4890 w 12674"/>
                  <a:gd name="connsiteY5" fmla="*/ 1083 h 10105"/>
                  <a:gd name="connsiteX6" fmla="*/ 3379 w 12674"/>
                  <a:gd name="connsiteY6" fmla="*/ 1172 h 10105"/>
                  <a:gd name="connsiteX7" fmla="*/ 1920 w 12674"/>
                  <a:gd name="connsiteY7" fmla="*/ 2023 h 10105"/>
                  <a:gd name="connsiteX8" fmla="*/ 603 w 12674"/>
                  <a:gd name="connsiteY8" fmla="*/ 2407 h 10105"/>
                  <a:gd name="connsiteX9" fmla="*/ 1 w 12674"/>
                  <a:gd name="connsiteY9" fmla="*/ 3632 h 10105"/>
                  <a:gd name="connsiteX10" fmla="*/ 1384 w 12674"/>
                  <a:gd name="connsiteY10" fmla="*/ 3931 h 10105"/>
                  <a:gd name="connsiteX11" fmla="*/ 2847 w 12674"/>
                  <a:gd name="connsiteY11" fmla="*/ 3938 h 10105"/>
                  <a:gd name="connsiteX12" fmla="*/ 4566 w 12674"/>
                  <a:gd name="connsiteY12" fmla="*/ 3976 h 10105"/>
                  <a:gd name="connsiteX13" fmla="*/ 5267 w 12674"/>
                  <a:gd name="connsiteY13" fmla="*/ 3705 h 10105"/>
                  <a:gd name="connsiteX14" fmla="*/ 5492 w 12674"/>
                  <a:gd name="connsiteY14" fmla="*/ 9546 h 10105"/>
                  <a:gd name="connsiteX15" fmla="*/ 5492 w 12674"/>
                  <a:gd name="connsiteY15" fmla="*/ 9967 h 10105"/>
                  <a:gd name="connsiteX16" fmla="*/ 9037 w 12674"/>
                  <a:gd name="connsiteY16" fmla="*/ 10024 h 10105"/>
                  <a:gd name="connsiteX17" fmla="*/ 12515 w 12674"/>
                  <a:gd name="connsiteY17" fmla="*/ 9903 h 10105"/>
                  <a:gd name="connsiteX18" fmla="*/ 12524 w 12674"/>
                  <a:gd name="connsiteY18" fmla="*/ 9394 h 10105"/>
                  <a:gd name="connsiteX19" fmla="*/ 12674 w 12674"/>
                  <a:gd name="connsiteY19" fmla="*/ 3218 h 10105"/>
                  <a:gd name="connsiteX20" fmla="*/ 11754 w 12674"/>
                  <a:gd name="connsiteY20" fmla="*/ 95 h 10105"/>
                  <a:gd name="connsiteX0" fmla="*/ 11754 w 12674"/>
                  <a:gd name="connsiteY0" fmla="*/ 170 h 10180"/>
                  <a:gd name="connsiteX1" fmla="*/ 10824 w 12674"/>
                  <a:gd name="connsiteY1" fmla="*/ 99 h 10180"/>
                  <a:gd name="connsiteX2" fmla="*/ 9037 w 12674"/>
                  <a:gd name="connsiteY2" fmla="*/ 2088 h 10180"/>
                  <a:gd name="connsiteX3" fmla="*/ 7248 w 12674"/>
                  <a:gd name="connsiteY3" fmla="*/ 99 h 10180"/>
                  <a:gd name="connsiteX4" fmla="*/ 5671 w 12674"/>
                  <a:gd name="connsiteY4" fmla="*/ 387 h 10180"/>
                  <a:gd name="connsiteX5" fmla="*/ 4890 w 12674"/>
                  <a:gd name="connsiteY5" fmla="*/ 1158 h 10180"/>
                  <a:gd name="connsiteX6" fmla="*/ 3379 w 12674"/>
                  <a:gd name="connsiteY6" fmla="*/ 1247 h 10180"/>
                  <a:gd name="connsiteX7" fmla="*/ 1920 w 12674"/>
                  <a:gd name="connsiteY7" fmla="*/ 2098 h 10180"/>
                  <a:gd name="connsiteX8" fmla="*/ 603 w 12674"/>
                  <a:gd name="connsiteY8" fmla="*/ 2482 h 10180"/>
                  <a:gd name="connsiteX9" fmla="*/ 1 w 12674"/>
                  <a:gd name="connsiteY9" fmla="*/ 3707 h 10180"/>
                  <a:gd name="connsiteX10" fmla="*/ 1384 w 12674"/>
                  <a:gd name="connsiteY10" fmla="*/ 4006 h 10180"/>
                  <a:gd name="connsiteX11" fmla="*/ 2847 w 12674"/>
                  <a:gd name="connsiteY11" fmla="*/ 4013 h 10180"/>
                  <a:gd name="connsiteX12" fmla="*/ 4566 w 12674"/>
                  <a:gd name="connsiteY12" fmla="*/ 4051 h 10180"/>
                  <a:gd name="connsiteX13" fmla="*/ 5267 w 12674"/>
                  <a:gd name="connsiteY13" fmla="*/ 3780 h 10180"/>
                  <a:gd name="connsiteX14" fmla="*/ 5492 w 12674"/>
                  <a:gd name="connsiteY14" fmla="*/ 9621 h 10180"/>
                  <a:gd name="connsiteX15" fmla="*/ 5492 w 12674"/>
                  <a:gd name="connsiteY15" fmla="*/ 10042 h 10180"/>
                  <a:gd name="connsiteX16" fmla="*/ 9037 w 12674"/>
                  <a:gd name="connsiteY16" fmla="*/ 10099 h 10180"/>
                  <a:gd name="connsiteX17" fmla="*/ 12515 w 12674"/>
                  <a:gd name="connsiteY17" fmla="*/ 9978 h 10180"/>
                  <a:gd name="connsiteX18" fmla="*/ 12524 w 12674"/>
                  <a:gd name="connsiteY18" fmla="*/ 9469 h 10180"/>
                  <a:gd name="connsiteX19" fmla="*/ 12674 w 12674"/>
                  <a:gd name="connsiteY19" fmla="*/ 3293 h 10180"/>
                  <a:gd name="connsiteX20" fmla="*/ 11754 w 12674"/>
                  <a:gd name="connsiteY20" fmla="*/ 170 h 10180"/>
                  <a:gd name="connsiteX0" fmla="*/ 11754 w 12674"/>
                  <a:gd name="connsiteY0" fmla="*/ 170 h 10180"/>
                  <a:gd name="connsiteX1" fmla="*/ 10824 w 12674"/>
                  <a:gd name="connsiteY1" fmla="*/ 99 h 10180"/>
                  <a:gd name="connsiteX2" fmla="*/ 9037 w 12674"/>
                  <a:gd name="connsiteY2" fmla="*/ 2088 h 10180"/>
                  <a:gd name="connsiteX3" fmla="*/ 7248 w 12674"/>
                  <a:gd name="connsiteY3" fmla="*/ 99 h 10180"/>
                  <a:gd name="connsiteX4" fmla="*/ 5671 w 12674"/>
                  <a:gd name="connsiteY4" fmla="*/ 387 h 10180"/>
                  <a:gd name="connsiteX5" fmla="*/ 4836 w 12674"/>
                  <a:gd name="connsiteY5" fmla="*/ 1104 h 10180"/>
                  <a:gd name="connsiteX6" fmla="*/ 3379 w 12674"/>
                  <a:gd name="connsiteY6" fmla="*/ 1247 h 10180"/>
                  <a:gd name="connsiteX7" fmla="*/ 1920 w 12674"/>
                  <a:gd name="connsiteY7" fmla="*/ 2098 h 10180"/>
                  <a:gd name="connsiteX8" fmla="*/ 603 w 12674"/>
                  <a:gd name="connsiteY8" fmla="*/ 2482 h 10180"/>
                  <a:gd name="connsiteX9" fmla="*/ 1 w 12674"/>
                  <a:gd name="connsiteY9" fmla="*/ 3707 h 10180"/>
                  <a:gd name="connsiteX10" fmla="*/ 1384 w 12674"/>
                  <a:gd name="connsiteY10" fmla="*/ 4006 h 10180"/>
                  <a:gd name="connsiteX11" fmla="*/ 2847 w 12674"/>
                  <a:gd name="connsiteY11" fmla="*/ 4013 h 10180"/>
                  <a:gd name="connsiteX12" fmla="*/ 4566 w 12674"/>
                  <a:gd name="connsiteY12" fmla="*/ 4051 h 10180"/>
                  <a:gd name="connsiteX13" fmla="*/ 5267 w 12674"/>
                  <a:gd name="connsiteY13" fmla="*/ 3780 h 10180"/>
                  <a:gd name="connsiteX14" fmla="*/ 5492 w 12674"/>
                  <a:gd name="connsiteY14" fmla="*/ 9621 h 10180"/>
                  <a:gd name="connsiteX15" fmla="*/ 5492 w 12674"/>
                  <a:gd name="connsiteY15" fmla="*/ 10042 h 10180"/>
                  <a:gd name="connsiteX16" fmla="*/ 9037 w 12674"/>
                  <a:gd name="connsiteY16" fmla="*/ 10099 h 10180"/>
                  <a:gd name="connsiteX17" fmla="*/ 12515 w 12674"/>
                  <a:gd name="connsiteY17" fmla="*/ 9978 h 10180"/>
                  <a:gd name="connsiteX18" fmla="*/ 12524 w 12674"/>
                  <a:gd name="connsiteY18" fmla="*/ 9469 h 10180"/>
                  <a:gd name="connsiteX19" fmla="*/ 12674 w 12674"/>
                  <a:gd name="connsiteY19" fmla="*/ 3293 h 10180"/>
                  <a:gd name="connsiteX20" fmla="*/ 11754 w 12674"/>
                  <a:gd name="connsiteY20" fmla="*/ 170 h 10180"/>
                  <a:gd name="connsiteX0" fmla="*/ 11754 w 12674"/>
                  <a:gd name="connsiteY0" fmla="*/ 181 h 10191"/>
                  <a:gd name="connsiteX1" fmla="*/ 10824 w 12674"/>
                  <a:gd name="connsiteY1" fmla="*/ 110 h 10191"/>
                  <a:gd name="connsiteX2" fmla="*/ 9037 w 12674"/>
                  <a:gd name="connsiteY2" fmla="*/ 2099 h 10191"/>
                  <a:gd name="connsiteX3" fmla="*/ 7248 w 12674"/>
                  <a:gd name="connsiteY3" fmla="*/ 110 h 10191"/>
                  <a:gd name="connsiteX4" fmla="*/ 5401 w 12674"/>
                  <a:gd name="connsiteY4" fmla="*/ 344 h 10191"/>
                  <a:gd name="connsiteX5" fmla="*/ 4836 w 12674"/>
                  <a:gd name="connsiteY5" fmla="*/ 1115 h 10191"/>
                  <a:gd name="connsiteX6" fmla="*/ 3379 w 12674"/>
                  <a:gd name="connsiteY6" fmla="*/ 1258 h 10191"/>
                  <a:gd name="connsiteX7" fmla="*/ 1920 w 12674"/>
                  <a:gd name="connsiteY7" fmla="*/ 2109 h 10191"/>
                  <a:gd name="connsiteX8" fmla="*/ 603 w 12674"/>
                  <a:gd name="connsiteY8" fmla="*/ 2493 h 10191"/>
                  <a:gd name="connsiteX9" fmla="*/ 1 w 12674"/>
                  <a:gd name="connsiteY9" fmla="*/ 3718 h 10191"/>
                  <a:gd name="connsiteX10" fmla="*/ 1384 w 12674"/>
                  <a:gd name="connsiteY10" fmla="*/ 4017 h 10191"/>
                  <a:gd name="connsiteX11" fmla="*/ 2847 w 12674"/>
                  <a:gd name="connsiteY11" fmla="*/ 4024 h 10191"/>
                  <a:gd name="connsiteX12" fmla="*/ 4566 w 12674"/>
                  <a:gd name="connsiteY12" fmla="*/ 4062 h 10191"/>
                  <a:gd name="connsiteX13" fmla="*/ 5267 w 12674"/>
                  <a:gd name="connsiteY13" fmla="*/ 3791 h 10191"/>
                  <a:gd name="connsiteX14" fmla="*/ 5492 w 12674"/>
                  <a:gd name="connsiteY14" fmla="*/ 9632 h 10191"/>
                  <a:gd name="connsiteX15" fmla="*/ 5492 w 12674"/>
                  <a:gd name="connsiteY15" fmla="*/ 10053 h 10191"/>
                  <a:gd name="connsiteX16" fmla="*/ 9037 w 12674"/>
                  <a:gd name="connsiteY16" fmla="*/ 10110 h 10191"/>
                  <a:gd name="connsiteX17" fmla="*/ 12515 w 12674"/>
                  <a:gd name="connsiteY17" fmla="*/ 9989 h 10191"/>
                  <a:gd name="connsiteX18" fmla="*/ 12524 w 12674"/>
                  <a:gd name="connsiteY18" fmla="*/ 9480 h 10191"/>
                  <a:gd name="connsiteX19" fmla="*/ 12674 w 12674"/>
                  <a:gd name="connsiteY19" fmla="*/ 3304 h 10191"/>
                  <a:gd name="connsiteX20" fmla="*/ 11754 w 12674"/>
                  <a:gd name="connsiteY20" fmla="*/ 181 h 10191"/>
                  <a:gd name="connsiteX0" fmla="*/ 11754 w 12674"/>
                  <a:gd name="connsiteY0" fmla="*/ 179 h 10189"/>
                  <a:gd name="connsiteX1" fmla="*/ 10824 w 12674"/>
                  <a:gd name="connsiteY1" fmla="*/ 108 h 10189"/>
                  <a:gd name="connsiteX2" fmla="*/ 9037 w 12674"/>
                  <a:gd name="connsiteY2" fmla="*/ 2097 h 10189"/>
                  <a:gd name="connsiteX3" fmla="*/ 7248 w 12674"/>
                  <a:gd name="connsiteY3" fmla="*/ 108 h 10189"/>
                  <a:gd name="connsiteX4" fmla="*/ 5401 w 12674"/>
                  <a:gd name="connsiteY4" fmla="*/ 342 h 10189"/>
                  <a:gd name="connsiteX5" fmla="*/ 4674 w 12674"/>
                  <a:gd name="connsiteY5" fmla="*/ 1005 h 10189"/>
                  <a:gd name="connsiteX6" fmla="*/ 3379 w 12674"/>
                  <a:gd name="connsiteY6" fmla="*/ 1256 h 10189"/>
                  <a:gd name="connsiteX7" fmla="*/ 1920 w 12674"/>
                  <a:gd name="connsiteY7" fmla="*/ 2107 h 10189"/>
                  <a:gd name="connsiteX8" fmla="*/ 603 w 12674"/>
                  <a:gd name="connsiteY8" fmla="*/ 2491 h 10189"/>
                  <a:gd name="connsiteX9" fmla="*/ 1 w 12674"/>
                  <a:gd name="connsiteY9" fmla="*/ 3716 h 10189"/>
                  <a:gd name="connsiteX10" fmla="*/ 1384 w 12674"/>
                  <a:gd name="connsiteY10" fmla="*/ 4015 h 10189"/>
                  <a:gd name="connsiteX11" fmla="*/ 2847 w 12674"/>
                  <a:gd name="connsiteY11" fmla="*/ 4022 h 10189"/>
                  <a:gd name="connsiteX12" fmla="*/ 4566 w 12674"/>
                  <a:gd name="connsiteY12" fmla="*/ 4060 h 10189"/>
                  <a:gd name="connsiteX13" fmla="*/ 5267 w 12674"/>
                  <a:gd name="connsiteY13" fmla="*/ 3789 h 10189"/>
                  <a:gd name="connsiteX14" fmla="*/ 5492 w 12674"/>
                  <a:gd name="connsiteY14" fmla="*/ 9630 h 10189"/>
                  <a:gd name="connsiteX15" fmla="*/ 5492 w 12674"/>
                  <a:gd name="connsiteY15" fmla="*/ 10051 h 10189"/>
                  <a:gd name="connsiteX16" fmla="*/ 9037 w 12674"/>
                  <a:gd name="connsiteY16" fmla="*/ 10108 h 10189"/>
                  <a:gd name="connsiteX17" fmla="*/ 12515 w 12674"/>
                  <a:gd name="connsiteY17" fmla="*/ 9987 h 10189"/>
                  <a:gd name="connsiteX18" fmla="*/ 12524 w 12674"/>
                  <a:gd name="connsiteY18" fmla="*/ 9478 h 10189"/>
                  <a:gd name="connsiteX19" fmla="*/ 12674 w 12674"/>
                  <a:gd name="connsiteY19" fmla="*/ 3302 h 10189"/>
                  <a:gd name="connsiteX20" fmla="*/ 11754 w 12674"/>
                  <a:gd name="connsiteY20" fmla="*/ 179 h 10189"/>
                  <a:gd name="connsiteX0" fmla="*/ 11754 w 12674"/>
                  <a:gd name="connsiteY0" fmla="*/ 179 h 10189"/>
                  <a:gd name="connsiteX1" fmla="*/ 10824 w 12674"/>
                  <a:gd name="connsiteY1" fmla="*/ 108 h 10189"/>
                  <a:gd name="connsiteX2" fmla="*/ 9037 w 12674"/>
                  <a:gd name="connsiteY2" fmla="*/ 2097 h 10189"/>
                  <a:gd name="connsiteX3" fmla="*/ 7248 w 12674"/>
                  <a:gd name="connsiteY3" fmla="*/ 108 h 10189"/>
                  <a:gd name="connsiteX4" fmla="*/ 5401 w 12674"/>
                  <a:gd name="connsiteY4" fmla="*/ 342 h 10189"/>
                  <a:gd name="connsiteX5" fmla="*/ 4674 w 12674"/>
                  <a:gd name="connsiteY5" fmla="*/ 1005 h 10189"/>
                  <a:gd name="connsiteX6" fmla="*/ 3379 w 12674"/>
                  <a:gd name="connsiteY6" fmla="*/ 1256 h 10189"/>
                  <a:gd name="connsiteX7" fmla="*/ 1920 w 12674"/>
                  <a:gd name="connsiteY7" fmla="*/ 2107 h 10189"/>
                  <a:gd name="connsiteX8" fmla="*/ 603 w 12674"/>
                  <a:gd name="connsiteY8" fmla="*/ 2491 h 10189"/>
                  <a:gd name="connsiteX9" fmla="*/ 1 w 12674"/>
                  <a:gd name="connsiteY9" fmla="*/ 3716 h 10189"/>
                  <a:gd name="connsiteX10" fmla="*/ 1384 w 12674"/>
                  <a:gd name="connsiteY10" fmla="*/ 4015 h 10189"/>
                  <a:gd name="connsiteX11" fmla="*/ 2847 w 12674"/>
                  <a:gd name="connsiteY11" fmla="*/ 4022 h 10189"/>
                  <a:gd name="connsiteX12" fmla="*/ 4566 w 12674"/>
                  <a:gd name="connsiteY12" fmla="*/ 4060 h 10189"/>
                  <a:gd name="connsiteX13" fmla="*/ 5267 w 12674"/>
                  <a:gd name="connsiteY13" fmla="*/ 3789 h 10189"/>
                  <a:gd name="connsiteX14" fmla="*/ 5492 w 12674"/>
                  <a:gd name="connsiteY14" fmla="*/ 9630 h 10189"/>
                  <a:gd name="connsiteX15" fmla="*/ 5492 w 12674"/>
                  <a:gd name="connsiteY15" fmla="*/ 10051 h 10189"/>
                  <a:gd name="connsiteX16" fmla="*/ 9037 w 12674"/>
                  <a:gd name="connsiteY16" fmla="*/ 10108 h 10189"/>
                  <a:gd name="connsiteX17" fmla="*/ 12515 w 12674"/>
                  <a:gd name="connsiteY17" fmla="*/ 9987 h 10189"/>
                  <a:gd name="connsiteX18" fmla="*/ 12524 w 12674"/>
                  <a:gd name="connsiteY18" fmla="*/ 9478 h 10189"/>
                  <a:gd name="connsiteX19" fmla="*/ 12674 w 12674"/>
                  <a:gd name="connsiteY19" fmla="*/ 3302 h 10189"/>
                  <a:gd name="connsiteX20" fmla="*/ 11754 w 12674"/>
                  <a:gd name="connsiteY20" fmla="*/ 179 h 10189"/>
                  <a:gd name="connsiteX0" fmla="*/ 11754 w 12674"/>
                  <a:gd name="connsiteY0" fmla="*/ 179 h 10189"/>
                  <a:gd name="connsiteX1" fmla="*/ 10824 w 12674"/>
                  <a:gd name="connsiteY1" fmla="*/ 108 h 10189"/>
                  <a:gd name="connsiteX2" fmla="*/ 9037 w 12674"/>
                  <a:gd name="connsiteY2" fmla="*/ 2097 h 10189"/>
                  <a:gd name="connsiteX3" fmla="*/ 7248 w 12674"/>
                  <a:gd name="connsiteY3" fmla="*/ 108 h 10189"/>
                  <a:gd name="connsiteX4" fmla="*/ 5401 w 12674"/>
                  <a:gd name="connsiteY4" fmla="*/ 342 h 10189"/>
                  <a:gd name="connsiteX5" fmla="*/ 4674 w 12674"/>
                  <a:gd name="connsiteY5" fmla="*/ 1005 h 10189"/>
                  <a:gd name="connsiteX6" fmla="*/ 3379 w 12674"/>
                  <a:gd name="connsiteY6" fmla="*/ 1256 h 10189"/>
                  <a:gd name="connsiteX7" fmla="*/ 1920 w 12674"/>
                  <a:gd name="connsiteY7" fmla="*/ 2107 h 10189"/>
                  <a:gd name="connsiteX8" fmla="*/ 603 w 12674"/>
                  <a:gd name="connsiteY8" fmla="*/ 2491 h 10189"/>
                  <a:gd name="connsiteX9" fmla="*/ 1 w 12674"/>
                  <a:gd name="connsiteY9" fmla="*/ 3716 h 10189"/>
                  <a:gd name="connsiteX10" fmla="*/ 1384 w 12674"/>
                  <a:gd name="connsiteY10" fmla="*/ 4015 h 10189"/>
                  <a:gd name="connsiteX11" fmla="*/ 2847 w 12674"/>
                  <a:gd name="connsiteY11" fmla="*/ 4022 h 10189"/>
                  <a:gd name="connsiteX12" fmla="*/ 4566 w 12674"/>
                  <a:gd name="connsiteY12" fmla="*/ 4060 h 10189"/>
                  <a:gd name="connsiteX13" fmla="*/ 5267 w 12674"/>
                  <a:gd name="connsiteY13" fmla="*/ 3789 h 10189"/>
                  <a:gd name="connsiteX14" fmla="*/ 5492 w 12674"/>
                  <a:gd name="connsiteY14" fmla="*/ 9630 h 10189"/>
                  <a:gd name="connsiteX15" fmla="*/ 5492 w 12674"/>
                  <a:gd name="connsiteY15" fmla="*/ 10051 h 10189"/>
                  <a:gd name="connsiteX16" fmla="*/ 9037 w 12674"/>
                  <a:gd name="connsiteY16" fmla="*/ 10108 h 10189"/>
                  <a:gd name="connsiteX17" fmla="*/ 12515 w 12674"/>
                  <a:gd name="connsiteY17" fmla="*/ 9987 h 10189"/>
                  <a:gd name="connsiteX18" fmla="*/ 12524 w 12674"/>
                  <a:gd name="connsiteY18" fmla="*/ 9478 h 10189"/>
                  <a:gd name="connsiteX19" fmla="*/ 12674 w 12674"/>
                  <a:gd name="connsiteY19" fmla="*/ 3302 h 10189"/>
                  <a:gd name="connsiteX20" fmla="*/ 11754 w 12674"/>
                  <a:gd name="connsiteY20" fmla="*/ 179 h 1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74" h="10189">
                    <a:moveTo>
                      <a:pt x="11754" y="179"/>
                    </a:moveTo>
                    <a:lnTo>
                      <a:pt x="10824" y="108"/>
                    </a:lnTo>
                    <a:lnTo>
                      <a:pt x="9037" y="2097"/>
                    </a:lnTo>
                    <a:cubicBezTo>
                      <a:pt x="8441" y="1434"/>
                      <a:pt x="7854" y="400"/>
                      <a:pt x="7248" y="108"/>
                    </a:cubicBezTo>
                    <a:cubicBezTo>
                      <a:pt x="6642" y="-184"/>
                      <a:pt x="5830" y="193"/>
                      <a:pt x="5401" y="342"/>
                    </a:cubicBezTo>
                    <a:cubicBezTo>
                      <a:pt x="4972" y="491"/>
                      <a:pt x="5272" y="609"/>
                      <a:pt x="4674" y="1005"/>
                    </a:cubicBezTo>
                    <a:cubicBezTo>
                      <a:pt x="4184" y="1184"/>
                      <a:pt x="3820" y="1069"/>
                      <a:pt x="3379" y="1256"/>
                    </a:cubicBezTo>
                    <a:cubicBezTo>
                      <a:pt x="2646" y="1555"/>
                      <a:pt x="2383" y="1901"/>
                      <a:pt x="1920" y="2107"/>
                    </a:cubicBezTo>
                    <a:cubicBezTo>
                      <a:pt x="1457" y="2313"/>
                      <a:pt x="651" y="1847"/>
                      <a:pt x="603" y="2491"/>
                    </a:cubicBezTo>
                    <a:cubicBezTo>
                      <a:pt x="598" y="2583"/>
                      <a:pt x="-1" y="3673"/>
                      <a:pt x="1" y="3716"/>
                    </a:cubicBezTo>
                    <a:cubicBezTo>
                      <a:pt x="122" y="3940"/>
                      <a:pt x="883" y="3982"/>
                      <a:pt x="1384" y="4015"/>
                    </a:cubicBezTo>
                    <a:cubicBezTo>
                      <a:pt x="1885" y="4048"/>
                      <a:pt x="2317" y="4015"/>
                      <a:pt x="2847" y="4022"/>
                    </a:cubicBezTo>
                    <a:cubicBezTo>
                      <a:pt x="3377" y="4030"/>
                      <a:pt x="4163" y="4099"/>
                      <a:pt x="4566" y="4060"/>
                    </a:cubicBezTo>
                    <a:cubicBezTo>
                      <a:pt x="4969" y="4021"/>
                      <a:pt x="6254" y="2928"/>
                      <a:pt x="5267" y="3789"/>
                    </a:cubicBezTo>
                    <a:cubicBezTo>
                      <a:pt x="5403" y="4785"/>
                      <a:pt x="5455" y="8586"/>
                      <a:pt x="5492" y="9630"/>
                    </a:cubicBezTo>
                    <a:cubicBezTo>
                      <a:pt x="5530" y="10674"/>
                      <a:pt x="5492" y="9911"/>
                      <a:pt x="5492" y="10051"/>
                    </a:cubicBezTo>
                    <a:lnTo>
                      <a:pt x="9037" y="10108"/>
                    </a:lnTo>
                    <a:lnTo>
                      <a:pt x="12515" y="9987"/>
                    </a:lnTo>
                    <a:cubicBezTo>
                      <a:pt x="12518" y="9817"/>
                      <a:pt x="12521" y="9648"/>
                      <a:pt x="12524" y="9478"/>
                    </a:cubicBezTo>
                    <a:lnTo>
                      <a:pt x="12674" y="3302"/>
                    </a:lnTo>
                    <a:cubicBezTo>
                      <a:pt x="12674" y="3302"/>
                      <a:pt x="12575" y="243"/>
                      <a:pt x="11754" y="179"/>
                    </a:cubicBezTo>
                    <a:close/>
                  </a:path>
                </a:pathLst>
              </a:custGeom>
              <a:solidFill>
                <a:srgbClr val="AFD8D4"/>
              </a:solidFill>
              <a:ln>
                <a:noFill/>
              </a:ln>
            </p:spPr>
            <p:txBody>
              <a:bodyPr anchor="ctr"/>
              <a:lstStyle/>
              <a:p>
                <a:pPr algn="ctr">
                  <a:lnSpc>
                    <a:spcPct val="120000"/>
                  </a:lnSpc>
                </a:pPr>
                <a:endParaRPr sz="1799" dirty="0">
                  <a:cs typeface="+mn-ea"/>
                  <a:sym typeface="+mn-lt"/>
                </a:endParaRPr>
              </a:p>
            </p:txBody>
          </p:sp>
          <p:sp>
            <p:nvSpPr>
              <p:cNvPr id="524" name="ïŝlîḋè">
                <a:extLst>
                  <a:ext uri="{FF2B5EF4-FFF2-40B4-BE49-F238E27FC236}">
                    <a16:creationId xmlns:a16="http://schemas.microsoft.com/office/drawing/2014/main" id="{91133224-984D-1093-EE3D-07260E5C1D3A}"/>
                  </a:ext>
                </a:extLst>
              </p:cNvPr>
              <p:cNvSpPr/>
              <p:nvPr/>
            </p:nvSpPr>
            <p:spPr bwMode="auto">
              <a:xfrm rot="13349913">
                <a:off x="9196203" y="2380501"/>
                <a:ext cx="326169" cy="748625"/>
              </a:xfrm>
              <a:custGeom>
                <a:avLst/>
                <a:gdLst>
                  <a:gd name="T0" fmla="*/ 713 w 856"/>
                  <a:gd name="T1" fmla="*/ 2456 h 2652"/>
                  <a:gd name="T2" fmla="*/ 185 w 856"/>
                  <a:gd name="T3" fmla="*/ 2530 h 2652"/>
                  <a:gd name="T4" fmla="*/ 14 w 856"/>
                  <a:gd name="T5" fmla="*/ 521 h 2652"/>
                  <a:gd name="T6" fmla="*/ 80 w 856"/>
                  <a:gd name="T7" fmla="*/ 0 h 2652"/>
                  <a:gd name="T8" fmla="*/ 856 w 856"/>
                  <a:gd name="T9" fmla="*/ 249 h 2652"/>
                  <a:gd name="T10" fmla="*/ 835 w 856"/>
                  <a:gd name="T11" fmla="*/ 370 h 2652"/>
                  <a:gd name="T12" fmla="*/ 728 w 856"/>
                  <a:gd name="T13" fmla="*/ 1892 h 2652"/>
                  <a:gd name="T14" fmla="*/ 735 w 856"/>
                  <a:gd name="T15" fmla="*/ 1878 h 2652"/>
                  <a:gd name="T16" fmla="*/ 728 w 856"/>
                  <a:gd name="T17" fmla="*/ 1893 h 2652"/>
                  <a:gd name="T18" fmla="*/ 727 w 856"/>
                  <a:gd name="T19" fmla="*/ 1911 h 2652"/>
                  <a:gd name="T20" fmla="*/ 722 w 856"/>
                  <a:gd name="T21" fmla="*/ 2124 h 2652"/>
                  <a:gd name="T22" fmla="*/ 722 w 856"/>
                  <a:gd name="T23" fmla="*/ 2159 h 2652"/>
                  <a:gd name="T24" fmla="*/ 713 w 856"/>
                  <a:gd name="T25" fmla="*/ 2456 h 2652"/>
                  <a:gd name="connsiteX0" fmla="*/ 8210 w 9881"/>
                  <a:gd name="connsiteY0" fmla="*/ 9261 h 9568"/>
                  <a:gd name="connsiteX1" fmla="*/ 1427 w 9881"/>
                  <a:gd name="connsiteY1" fmla="*/ 9173 h 9568"/>
                  <a:gd name="connsiteX2" fmla="*/ 45 w 9881"/>
                  <a:gd name="connsiteY2" fmla="*/ 1965 h 9568"/>
                  <a:gd name="connsiteX3" fmla="*/ 816 w 9881"/>
                  <a:gd name="connsiteY3" fmla="*/ 0 h 9568"/>
                  <a:gd name="connsiteX4" fmla="*/ 9881 w 9881"/>
                  <a:gd name="connsiteY4" fmla="*/ 939 h 9568"/>
                  <a:gd name="connsiteX5" fmla="*/ 9636 w 9881"/>
                  <a:gd name="connsiteY5" fmla="*/ 1395 h 9568"/>
                  <a:gd name="connsiteX6" fmla="*/ 8386 w 9881"/>
                  <a:gd name="connsiteY6" fmla="*/ 7134 h 9568"/>
                  <a:gd name="connsiteX7" fmla="*/ 8467 w 9881"/>
                  <a:gd name="connsiteY7" fmla="*/ 7081 h 9568"/>
                  <a:gd name="connsiteX8" fmla="*/ 8386 w 9881"/>
                  <a:gd name="connsiteY8" fmla="*/ 7138 h 9568"/>
                  <a:gd name="connsiteX9" fmla="*/ 8374 w 9881"/>
                  <a:gd name="connsiteY9" fmla="*/ 7206 h 9568"/>
                  <a:gd name="connsiteX10" fmla="*/ 8316 w 9881"/>
                  <a:gd name="connsiteY10" fmla="*/ 8009 h 9568"/>
                  <a:gd name="connsiteX11" fmla="*/ 8316 w 9881"/>
                  <a:gd name="connsiteY11" fmla="*/ 8141 h 9568"/>
                  <a:gd name="connsiteX12" fmla="*/ 8210 w 9881"/>
                  <a:gd name="connsiteY12" fmla="*/ 9261 h 9568"/>
                  <a:gd name="connsiteX0" fmla="*/ 8309 w 10110"/>
                  <a:gd name="connsiteY0" fmla="*/ 10544 h 10865"/>
                  <a:gd name="connsiteX1" fmla="*/ 1444 w 10110"/>
                  <a:gd name="connsiteY1" fmla="*/ 10452 h 10865"/>
                  <a:gd name="connsiteX2" fmla="*/ 46 w 10110"/>
                  <a:gd name="connsiteY2" fmla="*/ 2919 h 10865"/>
                  <a:gd name="connsiteX3" fmla="*/ 826 w 10110"/>
                  <a:gd name="connsiteY3" fmla="*/ 865 h 10865"/>
                  <a:gd name="connsiteX4" fmla="*/ 1496 w 10110"/>
                  <a:gd name="connsiteY4" fmla="*/ 0 h 10865"/>
                  <a:gd name="connsiteX5" fmla="*/ 9752 w 10110"/>
                  <a:gd name="connsiteY5" fmla="*/ 2323 h 10865"/>
                  <a:gd name="connsiteX6" fmla="*/ 8487 w 10110"/>
                  <a:gd name="connsiteY6" fmla="*/ 8321 h 10865"/>
                  <a:gd name="connsiteX7" fmla="*/ 8569 w 10110"/>
                  <a:gd name="connsiteY7" fmla="*/ 8266 h 10865"/>
                  <a:gd name="connsiteX8" fmla="*/ 8487 w 10110"/>
                  <a:gd name="connsiteY8" fmla="*/ 8325 h 10865"/>
                  <a:gd name="connsiteX9" fmla="*/ 8475 w 10110"/>
                  <a:gd name="connsiteY9" fmla="*/ 8396 h 10865"/>
                  <a:gd name="connsiteX10" fmla="*/ 8416 w 10110"/>
                  <a:gd name="connsiteY10" fmla="*/ 9236 h 10865"/>
                  <a:gd name="connsiteX11" fmla="*/ 8416 w 10110"/>
                  <a:gd name="connsiteY11" fmla="*/ 9374 h 10865"/>
                  <a:gd name="connsiteX12" fmla="*/ 8309 w 10110"/>
                  <a:gd name="connsiteY12" fmla="*/ 10544 h 10865"/>
                  <a:gd name="connsiteX0" fmla="*/ 8968 w 10769"/>
                  <a:gd name="connsiteY0" fmla="*/ 10594 h 10915"/>
                  <a:gd name="connsiteX1" fmla="*/ 2103 w 10769"/>
                  <a:gd name="connsiteY1" fmla="*/ 10502 h 10915"/>
                  <a:gd name="connsiteX2" fmla="*/ 705 w 10769"/>
                  <a:gd name="connsiteY2" fmla="*/ 2969 h 10915"/>
                  <a:gd name="connsiteX3" fmla="*/ 188 w 10769"/>
                  <a:gd name="connsiteY3" fmla="*/ 834 h 10915"/>
                  <a:gd name="connsiteX4" fmla="*/ 2155 w 10769"/>
                  <a:gd name="connsiteY4" fmla="*/ 50 h 10915"/>
                  <a:gd name="connsiteX5" fmla="*/ 10411 w 10769"/>
                  <a:gd name="connsiteY5" fmla="*/ 2373 h 10915"/>
                  <a:gd name="connsiteX6" fmla="*/ 9146 w 10769"/>
                  <a:gd name="connsiteY6" fmla="*/ 8371 h 10915"/>
                  <a:gd name="connsiteX7" fmla="*/ 9228 w 10769"/>
                  <a:gd name="connsiteY7" fmla="*/ 8316 h 10915"/>
                  <a:gd name="connsiteX8" fmla="*/ 9146 w 10769"/>
                  <a:gd name="connsiteY8" fmla="*/ 8375 h 10915"/>
                  <a:gd name="connsiteX9" fmla="*/ 9134 w 10769"/>
                  <a:gd name="connsiteY9" fmla="*/ 8446 h 10915"/>
                  <a:gd name="connsiteX10" fmla="*/ 9075 w 10769"/>
                  <a:gd name="connsiteY10" fmla="*/ 9286 h 10915"/>
                  <a:gd name="connsiteX11" fmla="*/ 9075 w 10769"/>
                  <a:gd name="connsiteY11" fmla="*/ 9424 h 10915"/>
                  <a:gd name="connsiteX12" fmla="*/ 8968 w 10769"/>
                  <a:gd name="connsiteY12" fmla="*/ 10594 h 10915"/>
                  <a:gd name="connsiteX0" fmla="*/ 9394 w 11328"/>
                  <a:gd name="connsiteY0" fmla="*/ 10072 h 10393"/>
                  <a:gd name="connsiteX1" fmla="*/ 2529 w 11328"/>
                  <a:gd name="connsiteY1" fmla="*/ 9980 h 10393"/>
                  <a:gd name="connsiteX2" fmla="*/ 1131 w 11328"/>
                  <a:gd name="connsiteY2" fmla="*/ 2447 h 10393"/>
                  <a:gd name="connsiteX3" fmla="*/ 614 w 11328"/>
                  <a:gd name="connsiteY3" fmla="*/ 312 h 10393"/>
                  <a:gd name="connsiteX4" fmla="*/ 634 w 11328"/>
                  <a:gd name="connsiteY4" fmla="*/ 124 h 10393"/>
                  <a:gd name="connsiteX5" fmla="*/ 10837 w 11328"/>
                  <a:gd name="connsiteY5" fmla="*/ 1851 h 10393"/>
                  <a:gd name="connsiteX6" fmla="*/ 9572 w 11328"/>
                  <a:gd name="connsiteY6" fmla="*/ 7849 h 10393"/>
                  <a:gd name="connsiteX7" fmla="*/ 9654 w 11328"/>
                  <a:gd name="connsiteY7" fmla="*/ 7794 h 10393"/>
                  <a:gd name="connsiteX8" fmla="*/ 9572 w 11328"/>
                  <a:gd name="connsiteY8" fmla="*/ 7853 h 10393"/>
                  <a:gd name="connsiteX9" fmla="*/ 9560 w 11328"/>
                  <a:gd name="connsiteY9" fmla="*/ 7924 h 10393"/>
                  <a:gd name="connsiteX10" fmla="*/ 9501 w 11328"/>
                  <a:gd name="connsiteY10" fmla="*/ 8764 h 10393"/>
                  <a:gd name="connsiteX11" fmla="*/ 9501 w 11328"/>
                  <a:gd name="connsiteY11" fmla="*/ 8902 h 10393"/>
                  <a:gd name="connsiteX12" fmla="*/ 9394 w 11328"/>
                  <a:gd name="connsiteY12" fmla="*/ 10072 h 1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8" h="10393">
                    <a:moveTo>
                      <a:pt x="9394" y="10072"/>
                    </a:moveTo>
                    <a:cubicBezTo>
                      <a:pt x="5552" y="10845"/>
                      <a:pt x="2529" y="9980"/>
                      <a:pt x="2529" y="9980"/>
                    </a:cubicBezTo>
                    <a:cubicBezTo>
                      <a:pt x="508" y="2063"/>
                      <a:pt x="1450" y="4058"/>
                      <a:pt x="1131" y="2447"/>
                    </a:cubicBezTo>
                    <a:cubicBezTo>
                      <a:pt x="812" y="836"/>
                      <a:pt x="81" y="714"/>
                      <a:pt x="614" y="312"/>
                    </a:cubicBezTo>
                    <a:cubicBezTo>
                      <a:pt x="1270" y="51"/>
                      <a:pt x="-1070" y="-132"/>
                      <a:pt x="634" y="124"/>
                    </a:cubicBezTo>
                    <a:cubicBezTo>
                      <a:pt x="2338" y="380"/>
                      <a:pt x="9347" y="564"/>
                      <a:pt x="10837" y="1851"/>
                    </a:cubicBezTo>
                    <a:cubicBezTo>
                      <a:pt x="12327" y="3139"/>
                      <a:pt x="9994" y="5850"/>
                      <a:pt x="9572" y="7849"/>
                    </a:cubicBezTo>
                    <a:lnTo>
                      <a:pt x="9654" y="7794"/>
                    </a:lnTo>
                    <a:cubicBezTo>
                      <a:pt x="9627" y="7814"/>
                      <a:pt x="9599" y="7833"/>
                      <a:pt x="9572" y="7853"/>
                    </a:cubicBezTo>
                    <a:cubicBezTo>
                      <a:pt x="9568" y="7877"/>
                      <a:pt x="9564" y="7900"/>
                      <a:pt x="9560" y="7924"/>
                    </a:cubicBezTo>
                    <a:cubicBezTo>
                      <a:pt x="9540" y="8204"/>
                      <a:pt x="9521" y="8484"/>
                      <a:pt x="9501" y="8764"/>
                    </a:cubicBezTo>
                    <a:lnTo>
                      <a:pt x="9501" y="8902"/>
                    </a:lnTo>
                    <a:cubicBezTo>
                      <a:pt x="9466" y="9291"/>
                      <a:pt x="9429" y="9682"/>
                      <a:pt x="9394" y="10072"/>
                    </a:cubicBezTo>
                    <a:close/>
                  </a:path>
                </a:pathLst>
              </a:custGeom>
              <a:solidFill>
                <a:srgbClr val="AFD8D4"/>
              </a:solidFill>
              <a:ln>
                <a:noFill/>
              </a:ln>
            </p:spPr>
            <p:txBody>
              <a:bodyPr anchor="ctr"/>
              <a:lstStyle/>
              <a:p>
                <a:pPr algn="ctr">
                  <a:lnSpc>
                    <a:spcPct val="120000"/>
                  </a:lnSpc>
                </a:pPr>
                <a:endParaRPr sz="1799" dirty="0">
                  <a:cs typeface="+mn-ea"/>
                  <a:sym typeface="+mn-lt"/>
                </a:endParaRPr>
              </a:p>
            </p:txBody>
          </p:sp>
        </p:grpSp>
        <p:grpSp>
          <p:nvGrpSpPr>
            <p:cNvPr id="273" name="组合 272">
              <a:extLst>
                <a:ext uri="{FF2B5EF4-FFF2-40B4-BE49-F238E27FC236}">
                  <a16:creationId xmlns:a16="http://schemas.microsoft.com/office/drawing/2014/main" id="{FC8F6DFB-CAA6-88B1-7082-0393D9588270}"/>
                </a:ext>
              </a:extLst>
            </p:cNvPr>
            <p:cNvGrpSpPr/>
            <p:nvPr/>
          </p:nvGrpSpPr>
          <p:grpSpPr>
            <a:xfrm>
              <a:off x="9120336" y="2168860"/>
              <a:ext cx="1786476" cy="1814384"/>
              <a:chOff x="9179173" y="2176500"/>
              <a:chExt cx="1786476" cy="1814384"/>
            </a:xfrm>
          </p:grpSpPr>
          <p:sp>
            <p:nvSpPr>
              <p:cNvPr id="519" name="islíde">
                <a:extLst>
                  <a:ext uri="{FF2B5EF4-FFF2-40B4-BE49-F238E27FC236}">
                    <a16:creationId xmlns:a16="http://schemas.microsoft.com/office/drawing/2014/main" id="{F14B0119-C293-64BC-872A-EBE925C7510F}"/>
                  </a:ext>
                </a:extLst>
              </p:cNvPr>
              <p:cNvSpPr/>
              <p:nvPr/>
            </p:nvSpPr>
            <p:spPr bwMode="auto">
              <a:xfrm rot="13083609" flipH="1">
                <a:off x="9570468" y="2176500"/>
                <a:ext cx="275135" cy="387174"/>
              </a:xfrm>
              <a:custGeom>
                <a:avLst/>
                <a:gdLst>
                  <a:gd name="T0" fmla="*/ 644 w 809"/>
                  <a:gd name="T1" fmla="*/ 615 h 1363"/>
                  <a:gd name="T2" fmla="*/ 564 w 809"/>
                  <a:gd name="T3" fmla="*/ 324 h 1363"/>
                  <a:gd name="T4" fmla="*/ 547 w 809"/>
                  <a:gd name="T5" fmla="*/ 0 h 1363"/>
                  <a:gd name="T6" fmla="*/ 166 w 809"/>
                  <a:gd name="T7" fmla="*/ 23 h 1363"/>
                  <a:gd name="T8" fmla="*/ 157 w 809"/>
                  <a:gd name="T9" fmla="*/ 356 h 1363"/>
                  <a:gd name="T10" fmla="*/ 25 w 809"/>
                  <a:gd name="T11" fmla="*/ 797 h 1363"/>
                  <a:gd name="T12" fmla="*/ 33 w 809"/>
                  <a:gd name="T13" fmla="*/ 957 h 1363"/>
                  <a:gd name="T14" fmla="*/ 265 w 809"/>
                  <a:gd name="T15" fmla="*/ 1286 h 1363"/>
                  <a:gd name="T16" fmla="*/ 696 w 809"/>
                  <a:gd name="T17" fmla="*/ 1321 h 1363"/>
                  <a:gd name="T18" fmla="*/ 638 w 809"/>
                  <a:gd name="T19" fmla="*/ 1170 h 1363"/>
                  <a:gd name="T20" fmla="*/ 380 w 809"/>
                  <a:gd name="T21" fmla="*/ 869 h 1363"/>
                  <a:gd name="T22" fmla="*/ 436 w 809"/>
                  <a:gd name="T23" fmla="*/ 795 h 1363"/>
                  <a:gd name="T24" fmla="*/ 543 w 809"/>
                  <a:gd name="T25" fmla="*/ 784 h 1363"/>
                  <a:gd name="T26" fmla="*/ 646 w 809"/>
                  <a:gd name="T27" fmla="*/ 618 h 1363"/>
                  <a:gd name="T28" fmla="*/ 644 w 809"/>
                  <a:gd name="T29" fmla="*/ 615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9" h="1363">
                    <a:moveTo>
                      <a:pt x="644" y="615"/>
                    </a:moveTo>
                    <a:cubicBezTo>
                      <a:pt x="644" y="615"/>
                      <a:pt x="545" y="442"/>
                      <a:pt x="564" y="324"/>
                    </a:cubicBezTo>
                    <a:cubicBezTo>
                      <a:pt x="547" y="0"/>
                      <a:pt x="547" y="0"/>
                      <a:pt x="547" y="0"/>
                    </a:cubicBezTo>
                    <a:cubicBezTo>
                      <a:pt x="166" y="23"/>
                      <a:pt x="166" y="23"/>
                      <a:pt x="166" y="23"/>
                    </a:cubicBezTo>
                    <a:cubicBezTo>
                      <a:pt x="157" y="356"/>
                      <a:pt x="157" y="356"/>
                      <a:pt x="157" y="356"/>
                    </a:cubicBezTo>
                    <a:cubicBezTo>
                      <a:pt x="25" y="797"/>
                      <a:pt x="25" y="797"/>
                      <a:pt x="25" y="797"/>
                    </a:cubicBezTo>
                    <a:cubicBezTo>
                      <a:pt x="25" y="797"/>
                      <a:pt x="0" y="919"/>
                      <a:pt x="33" y="957"/>
                    </a:cubicBezTo>
                    <a:cubicBezTo>
                      <a:pt x="33" y="957"/>
                      <a:pt x="120" y="1220"/>
                      <a:pt x="265" y="1286"/>
                    </a:cubicBezTo>
                    <a:cubicBezTo>
                      <a:pt x="265" y="1286"/>
                      <a:pt x="584" y="1363"/>
                      <a:pt x="696" y="1321"/>
                    </a:cubicBezTo>
                    <a:cubicBezTo>
                      <a:pt x="696" y="1321"/>
                      <a:pt x="809" y="1233"/>
                      <a:pt x="638" y="1170"/>
                    </a:cubicBezTo>
                    <a:cubicBezTo>
                      <a:pt x="638" y="1170"/>
                      <a:pt x="269" y="1092"/>
                      <a:pt x="380" y="869"/>
                    </a:cubicBezTo>
                    <a:cubicBezTo>
                      <a:pt x="380" y="869"/>
                      <a:pt x="398" y="826"/>
                      <a:pt x="436" y="795"/>
                    </a:cubicBezTo>
                    <a:cubicBezTo>
                      <a:pt x="468" y="770"/>
                      <a:pt x="509" y="767"/>
                      <a:pt x="543" y="784"/>
                    </a:cubicBezTo>
                    <a:cubicBezTo>
                      <a:pt x="646" y="618"/>
                      <a:pt x="646" y="618"/>
                      <a:pt x="646" y="618"/>
                    </a:cubicBezTo>
                    <a:lnTo>
                      <a:pt x="644" y="615"/>
                    </a:ln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20" name="íṩḻiḋè">
                <a:extLst>
                  <a:ext uri="{FF2B5EF4-FFF2-40B4-BE49-F238E27FC236}">
                    <a16:creationId xmlns:a16="http://schemas.microsoft.com/office/drawing/2014/main" id="{C0C4B3FE-43D5-CD87-0BBB-55C1A77CA8EE}"/>
                  </a:ext>
                </a:extLst>
              </p:cNvPr>
              <p:cNvSpPr/>
              <p:nvPr/>
            </p:nvSpPr>
            <p:spPr bwMode="auto">
              <a:xfrm>
                <a:off x="9179173" y="2559409"/>
                <a:ext cx="1786476" cy="1431475"/>
              </a:xfrm>
              <a:custGeom>
                <a:avLst/>
                <a:gdLst>
                  <a:gd name="T0" fmla="*/ 3760 w 4141"/>
                  <a:gd name="T1" fmla="*/ 35 h 4953"/>
                  <a:gd name="T2" fmla="*/ 3375 w 4141"/>
                  <a:gd name="T3" fmla="*/ 0 h 4953"/>
                  <a:gd name="T4" fmla="*/ 2635 w 4141"/>
                  <a:gd name="T5" fmla="*/ 985 h 4953"/>
                  <a:gd name="T6" fmla="*/ 1894 w 4141"/>
                  <a:gd name="T7" fmla="*/ 0 h 4953"/>
                  <a:gd name="T8" fmla="*/ 1510 w 4141"/>
                  <a:gd name="T9" fmla="*/ 35 h 4953"/>
                  <a:gd name="T10" fmla="*/ 682 w 4141"/>
                  <a:gd name="T11" fmla="*/ 545 h 4953"/>
                  <a:gd name="T12" fmla="*/ 598 w 4141"/>
                  <a:gd name="T13" fmla="*/ 735 h 4953"/>
                  <a:gd name="T14" fmla="*/ 170 w 4141"/>
                  <a:gd name="T15" fmla="*/ 2199 h 4953"/>
                  <a:gd name="T16" fmla="*/ 4 w 4141"/>
                  <a:gd name="T17" fmla="*/ 3141 h 4953"/>
                  <a:gd name="T18" fmla="*/ 1 w 4141"/>
                  <a:gd name="T19" fmla="*/ 3246 h 4953"/>
                  <a:gd name="T20" fmla="*/ 822 w 4141"/>
                  <a:gd name="T21" fmla="*/ 3201 h 4953"/>
                  <a:gd name="T22" fmla="*/ 1128 w 4141"/>
                  <a:gd name="T23" fmla="*/ 1582 h 4953"/>
                  <a:gd name="T24" fmla="*/ 1167 w 4141"/>
                  <a:gd name="T25" fmla="*/ 4716 h 4953"/>
                  <a:gd name="T26" fmla="*/ 1167 w 4141"/>
                  <a:gd name="T27" fmla="*/ 4925 h 4953"/>
                  <a:gd name="T28" fmla="*/ 2635 w 4141"/>
                  <a:gd name="T29" fmla="*/ 4953 h 4953"/>
                  <a:gd name="T30" fmla="*/ 4075 w 4141"/>
                  <a:gd name="T31" fmla="*/ 4893 h 4953"/>
                  <a:gd name="T32" fmla="*/ 4079 w 4141"/>
                  <a:gd name="T33" fmla="*/ 4641 h 4953"/>
                  <a:gd name="T34" fmla="*/ 4141 w 4141"/>
                  <a:gd name="T35" fmla="*/ 1582 h 4953"/>
                  <a:gd name="T36" fmla="*/ 3760 w 4141"/>
                  <a:gd name="T37" fmla="*/ 35 h 4953"/>
                  <a:gd name="connsiteX0" fmla="*/ 12767 w 13687"/>
                  <a:gd name="connsiteY0" fmla="*/ 71 h 10000"/>
                  <a:gd name="connsiteX1" fmla="*/ 11837 w 13687"/>
                  <a:gd name="connsiteY1" fmla="*/ 0 h 10000"/>
                  <a:gd name="connsiteX2" fmla="*/ 10050 w 13687"/>
                  <a:gd name="connsiteY2" fmla="*/ 1989 h 10000"/>
                  <a:gd name="connsiteX3" fmla="*/ 8261 w 13687"/>
                  <a:gd name="connsiteY3" fmla="*/ 0 h 10000"/>
                  <a:gd name="connsiteX4" fmla="*/ 7333 w 13687"/>
                  <a:gd name="connsiteY4" fmla="*/ 71 h 10000"/>
                  <a:gd name="connsiteX5" fmla="*/ 5334 w 13687"/>
                  <a:gd name="connsiteY5" fmla="*/ 1100 h 10000"/>
                  <a:gd name="connsiteX6" fmla="*/ 5131 w 13687"/>
                  <a:gd name="connsiteY6" fmla="*/ 1484 h 10000"/>
                  <a:gd name="connsiteX7" fmla="*/ 4098 w 13687"/>
                  <a:gd name="connsiteY7" fmla="*/ 4440 h 10000"/>
                  <a:gd name="connsiteX8" fmla="*/ 3697 w 13687"/>
                  <a:gd name="connsiteY8" fmla="*/ 6342 h 10000"/>
                  <a:gd name="connsiteX9" fmla="*/ 0 w 13687"/>
                  <a:gd name="connsiteY9" fmla="*/ 2161 h 10000"/>
                  <a:gd name="connsiteX10" fmla="*/ 5672 w 13687"/>
                  <a:gd name="connsiteY10" fmla="*/ 6463 h 10000"/>
                  <a:gd name="connsiteX11" fmla="*/ 6411 w 13687"/>
                  <a:gd name="connsiteY11" fmla="*/ 3194 h 10000"/>
                  <a:gd name="connsiteX12" fmla="*/ 6505 w 13687"/>
                  <a:gd name="connsiteY12" fmla="*/ 9522 h 10000"/>
                  <a:gd name="connsiteX13" fmla="*/ 6505 w 13687"/>
                  <a:gd name="connsiteY13" fmla="*/ 9943 h 10000"/>
                  <a:gd name="connsiteX14" fmla="*/ 10050 w 13687"/>
                  <a:gd name="connsiteY14" fmla="*/ 10000 h 10000"/>
                  <a:gd name="connsiteX15" fmla="*/ 13528 w 13687"/>
                  <a:gd name="connsiteY15" fmla="*/ 9879 h 10000"/>
                  <a:gd name="connsiteX16" fmla="*/ 13537 w 13687"/>
                  <a:gd name="connsiteY16" fmla="*/ 9370 h 10000"/>
                  <a:gd name="connsiteX17" fmla="*/ 13687 w 13687"/>
                  <a:gd name="connsiteY17" fmla="*/ 3194 h 10000"/>
                  <a:gd name="connsiteX18" fmla="*/ 12767 w 13687"/>
                  <a:gd name="connsiteY18" fmla="*/ 71 h 10000"/>
                  <a:gd name="connsiteX0" fmla="*/ 12767 w 13687"/>
                  <a:gd name="connsiteY0" fmla="*/ 71 h 10000"/>
                  <a:gd name="connsiteX1" fmla="*/ 11837 w 13687"/>
                  <a:gd name="connsiteY1" fmla="*/ 0 h 10000"/>
                  <a:gd name="connsiteX2" fmla="*/ 10050 w 13687"/>
                  <a:gd name="connsiteY2" fmla="*/ 1989 h 10000"/>
                  <a:gd name="connsiteX3" fmla="*/ 8261 w 13687"/>
                  <a:gd name="connsiteY3" fmla="*/ 0 h 10000"/>
                  <a:gd name="connsiteX4" fmla="*/ 7333 w 13687"/>
                  <a:gd name="connsiteY4" fmla="*/ 71 h 10000"/>
                  <a:gd name="connsiteX5" fmla="*/ 5334 w 13687"/>
                  <a:gd name="connsiteY5" fmla="*/ 1100 h 10000"/>
                  <a:gd name="connsiteX6" fmla="*/ 5131 w 13687"/>
                  <a:gd name="connsiteY6" fmla="*/ 1484 h 10000"/>
                  <a:gd name="connsiteX7" fmla="*/ 4098 w 13687"/>
                  <a:gd name="connsiteY7" fmla="*/ 4440 h 10000"/>
                  <a:gd name="connsiteX8" fmla="*/ 1885 w 13687"/>
                  <a:gd name="connsiteY8" fmla="*/ 1515 h 10000"/>
                  <a:gd name="connsiteX9" fmla="*/ 0 w 13687"/>
                  <a:gd name="connsiteY9" fmla="*/ 2161 h 10000"/>
                  <a:gd name="connsiteX10" fmla="*/ 5672 w 13687"/>
                  <a:gd name="connsiteY10" fmla="*/ 6463 h 10000"/>
                  <a:gd name="connsiteX11" fmla="*/ 6411 w 13687"/>
                  <a:gd name="connsiteY11" fmla="*/ 3194 h 10000"/>
                  <a:gd name="connsiteX12" fmla="*/ 6505 w 13687"/>
                  <a:gd name="connsiteY12" fmla="*/ 9522 h 10000"/>
                  <a:gd name="connsiteX13" fmla="*/ 6505 w 13687"/>
                  <a:gd name="connsiteY13" fmla="*/ 9943 h 10000"/>
                  <a:gd name="connsiteX14" fmla="*/ 10050 w 13687"/>
                  <a:gd name="connsiteY14" fmla="*/ 10000 h 10000"/>
                  <a:gd name="connsiteX15" fmla="*/ 13528 w 13687"/>
                  <a:gd name="connsiteY15" fmla="*/ 9879 h 10000"/>
                  <a:gd name="connsiteX16" fmla="*/ 13537 w 13687"/>
                  <a:gd name="connsiteY16" fmla="*/ 9370 h 10000"/>
                  <a:gd name="connsiteX17" fmla="*/ 13687 w 13687"/>
                  <a:gd name="connsiteY17" fmla="*/ 3194 h 10000"/>
                  <a:gd name="connsiteX18" fmla="*/ 12767 w 13687"/>
                  <a:gd name="connsiteY18" fmla="*/ 71 h 10000"/>
                  <a:gd name="connsiteX0" fmla="*/ 12767 w 13687"/>
                  <a:gd name="connsiteY0" fmla="*/ 71 h 10000"/>
                  <a:gd name="connsiteX1" fmla="*/ 11837 w 13687"/>
                  <a:gd name="connsiteY1" fmla="*/ 0 h 10000"/>
                  <a:gd name="connsiteX2" fmla="*/ 10050 w 13687"/>
                  <a:gd name="connsiteY2" fmla="*/ 1989 h 10000"/>
                  <a:gd name="connsiteX3" fmla="*/ 8261 w 13687"/>
                  <a:gd name="connsiteY3" fmla="*/ 0 h 10000"/>
                  <a:gd name="connsiteX4" fmla="*/ 7333 w 13687"/>
                  <a:gd name="connsiteY4" fmla="*/ 71 h 10000"/>
                  <a:gd name="connsiteX5" fmla="*/ 5334 w 13687"/>
                  <a:gd name="connsiteY5" fmla="*/ 1100 h 10000"/>
                  <a:gd name="connsiteX6" fmla="*/ 5131 w 13687"/>
                  <a:gd name="connsiteY6" fmla="*/ 1484 h 10000"/>
                  <a:gd name="connsiteX7" fmla="*/ 2609 w 13687"/>
                  <a:gd name="connsiteY7" fmla="*/ 1511 h 10000"/>
                  <a:gd name="connsiteX8" fmla="*/ 1885 w 13687"/>
                  <a:gd name="connsiteY8" fmla="*/ 1515 h 10000"/>
                  <a:gd name="connsiteX9" fmla="*/ 0 w 13687"/>
                  <a:gd name="connsiteY9" fmla="*/ 2161 h 10000"/>
                  <a:gd name="connsiteX10" fmla="*/ 5672 w 13687"/>
                  <a:gd name="connsiteY10" fmla="*/ 6463 h 10000"/>
                  <a:gd name="connsiteX11" fmla="*/ 6411 w 13687"/>
                  <a:gd name="connsiteY11" fmla="*/ 3194 h 10000"/>
                  <a:gd name="connsiteX12" fmla="*/ 6505 w 13687"/>
                  <a:gd name="connsiteY12" fmla="*/ 9522 h 10000"/>
                  <a:gd name="connsiteX13" fmla="*/ 6505 w 13687"/>
                  <a:gd name="connsiteY13" fmla="*/ 9943 h 10000"/>
                  <a:gd name="connsiteX14" fmla="*/ 10050 w 13687"/>
                  <a:gd name="connsiteY14" fmla="*/ 10000 h 10000"/>
                  <a:gd name="connsiteX15" fmla="*/ 13528 w 13687"/>
                  <a:gd name="connsiteY15" fmla="*/ 9879 h 10000"/>
                  <a:gd name="connsiteX16" fmla="*/ 13537 w 13687"/>
                  <a:gd name="connsiteY16" fmla="*/ 9370 h 10000"/>
                  <a:gd name="connsiteX17" fmla="*/ 13687 w 13687"/>
                  <a:gd name="connsiteY17" fmla="*/ 3194 h 10000"/>
                  <a:gd name="connsiteX18" fmla="*/ 12767 w 13687"/>
                  <a:gd name="connsiteY18" fmla="*/ 71 h 10000"/>
                  <a:gd name="connsiteX0" fmla="*/ 12767 w 13687"/>
                  <a:gd name="connsiteY0" fmla="*/ 71 h 10000"/>
                  <a:gd name="connsiteX1" fmla="*/ 11837 w 13687"/>
                  <a:gd name="connsiteY1" fmla="*/ 0 h 10000"/>
                  <a:gd name="connsiteX2" fmla="*/ 10050 w 13687"/>
                  <a:gd name="connsiteY2" fmla="*/ 1989 h 10000"/>
                  <a:gd name="connsiteX3" fmla="*/ 8261 w 13687"/>
                  <a:gd name="connsiteY3" fmla="*/ 0 h 10000"/>
                  <a:gd name="connsiteX4" fmla="*/ 7333 w 13687"/>
                  <a:gd name="connsiteY4" fmla="*/ 71 h 10000"/>
                  <a:gd name="connsiteX5" fmla="*/ 5334 w 13687"/>
                  <a:gd name="connsiteY5" fmla="*/ 1100 h 10000"/>
                  <a:gd name="connsiteX6" fmla="*/ 5131 w 13687"/>
                  <a:gd name="connsiteY6" fmla="*/ 1484 h 10000"/>
                  <a:gd name="connsiteX7" fmla="*/ 2609 w 13687"/>
                  <a:gd name="connsiteY7" fmla="*/ 1511 h 10000"/>
                  <a:gd name="connsiteX8" fmla="*/ 1885 w 13687"/>
                  <a:gd name="connsiteY8" fmla="*/ 1515 h 10000"/>
                  <a:gd name="connsiteX9" fmla="*/ 0 w 13687"/>
                  <a:gd name="connsiteY9" fmla="*/ 2161 h 10000"/>
                  <a:gd name="connsiteX10" fmla="*/ 3860 w 13687"/>
                  <a:gd name="connsiteY10" fmla="*/ 3914 h 10000"/>
                  <a:gd name="connsiteX11" fmla="*/ 6411 w 13687"/>
                  <a:gd name="connsiteY11" fmla="*/ 3194 h 10000"/>
                  <a:gd name="connsiteX12" fmla="*/ 6505 w 13687"/>
                  <a:gd name="connsiteY12" fmla="*/ 9522 h 10000"/>
                  <a:gd name="connsiteX13" fmla="*/ 6505 w 13687"/>
                  <a:gd name="connsiteY13" fmla="*/ 9943 h 10000"/>
                  <a:gd name="connsiteX14" fmla="*/ 10050 w 13687"/>
                  <a:gd name="connsiteY14" fmla="*/ 10000 h 10000"/>
                  <a:gd name="connsiteX15" fmla="*/ 13528 w 13687"/>
                  <a:gd name="connsiteY15" fmla="*/ 9879 h 10000"/>
                  <a:gd name="connsiteX16" fmla="*/ 13537 w 13687"/>
                  <a:gd name="connsiteY16" fmla="*/ 9370 h 10000"/>
                  <a:gd name="connsiteX17" fmla="*/ 13687 w 13687"/>
                  <a:gd name="connsiteY17" fmla="*/ 3194 h 10000"/>
                  <a:gd name="connsiteX18" fmla="*/ 12767 w 13687"/>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2997 w 14075"/>
                  <a:gd name="connsiteY7" fmla="*/ 1511 h 10000"/>
                  <a:gd name="connsiteX8" fmla="*/ 2273 w 14075"/>
                  <a:gd name="connsiteY8" fmla="*/ 1515 h 10000"/>
                  <a:gd name="connsiteX9" fmla="*/ 0 w 14075"/>
                  <a:gd name="connsiteY9" fmla="*/ 3951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2997 w 14075"/>
                  <a:gd name="connsiteY7" fmla="*/ 1511 h 10000"/>
                  <a:gd name="connsiteX8" fmla="*/ 8 w 14075"/>
                  <a:gd name="connsiteY8" fmla="*/ 2383 h 10000"/>
                  <a:gd name="connsiteX9" fmla="*/ 0 w 14075"/>
                  <a:gd name="connsiteY9" fmla="*/ 3951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3321 w 14075"/>
                  <a:gd name="connsiteY7" fmla="*/ 1999 h 10000"/>
                  <a:gd name="connsiteX8" fmla="*/ 8 w 14075"/>
                  <a:gd name="connsiteY8" fmla="*/ 2383 h 10000"/>
                  <a:gd name="connsiteX9" fmla="*/ 0 w 14075"/>
                  <a:gd name="connsiteY9" fmla="*/ 3951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3321 w 14075"/>
                  <a:gd name="connsiteY7" fmla="*/ 1999 h 10000"/>
                  <a:gd name="connsiteX8" fmla="*/ 979 w 14075"/>
                  <a:gd name="connsiteY8" fmla="*/ 2383 h 10000"/>
                  <a:gd name="connsiteX9" fmla="*/ 0 w 14075"/>
                  <a:gd name="connsiteY9" fmla="*/ 3951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000"/>
                  <a:gd name="connsiteX1" fmla="*/ 12225 w 14075"/>
                  <a:gd name="connsiteY1" fmla="*/ 0 h 10000"/>
                  <a:gd name="connsiteX2" fmla="*/ 10438 w 14075"/>
                  <a:gd name="connsiteY2" fmla="*/ 1989 h 10000"/>
                  <a:gd name="connsiteX3" fmla="*/ 8649 w 14075"/>
                  <a:gd name="connsiteY3" fmla="*/ 0 h 10000"/>
                  <a:gd name="connsiteX4" fmla="*/ 7721 w 14075"/>
                  <a:gd name="connsiteY4" fmla="*/ 71 h 10000"/>
                  <a:gd name="connsiteX5" fmla="*/ 5722 w 14075"/>
                  <a:gd name="connsiteY5" fmla="*/ 1100 h 10000"/>
                  <a:gd name="connsiteX6" fmla="*/ 5519 w 14075"/>
                  <a:gd name="connsiteY6" fmla="*/ 1484 h 10000"/>
                  <a:gd name="connsiteX7" fmla="*/ 3321 w 14075"/>
                  <a:gd name="connsiteY7" fmla="*/ 1999 h 10000"/>
                  <a:gd name="connsiteX8" fmla="*/ 979 w 14075"/>
                  <a:gd name="connsiteY8" fmla="*/ 2383 h 10000"/>
                  <a:gd name="connsiteX9" fmla="*/ 0 w 14075"/>
                  <a:gd name="connsiteY9" fmla="*/ 3897 h 10000"/>
                  <a:gd name="connsiteX10" fmla="*/ 4248 w 14075"/>
                  <a:gd name="connsiteY10" fmla="*/ 3914 h 10000"/>
                  <a:gd name="connsiteX11" fmla="*/ 6799 w 14075"/>
                  <a:gd name="connsiteY11" fmla="*/ 3194 h 10000"/>
                  <a:gd name="connsiteX12" fmla="*/ 6893 w 14075"/>
                  <a:gd name="connsiteY12" fmla="*/ 9522 h 10000"/>
                  <a:gd name="connsiteX13" fmla="*/ 6893 w 14075"/>
                  <a:gd name="connsiteY13" fmla="*/ 9943 h 10000"/>
                  <a:gd name="connsiteX14" fmla="*/ 10438 w 14075"/>
                  <a:gd name="connsiteY14" fmla="*/ 10000 h 10000"/>
                  <a:gd name="connsiteX15" fmla="*/ 13916 w 14075"/>
                  <a:gd name="connsiteY15" fmla="*/ 9879 h 10000"/>
                  <a:gd name="connsiteX16" fmla="*/ 13925 w 14075"/>
                  <a:gd name="connsiteY16" fmla="*/ 9370 h 10000"/>
                  <a:gd name="connsiteX17" fmla="*/ 14075 w 14075"/>
                  <a:gd name="connsiteY17" fmla="*/ 3194 h 10000"/>
                  <a:gd name="connsiteX18" fmla="*/ 13155 w 14075"/>
                  <a:gd name="connsiteY18" fmla="*/ 71 h 10000"/>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3321 w 14075"/>
                  <a:gd name="connsiteY7" fmla="*/ 1999 h 10109"/>
                  <a:gd name="connsiteX8" fmla="*/ 979 w 14075"/>
                  <a:gd name="connsiteY8" fmla="*/ 2383 h 10109"/>
                  <a:gd name="connsiteX9" fmla="*/ 0 w 14075"/>
                  <a:gd name="connsiteY9" fmla="*/ 3897 h 10109"/>
                  <a:gd name="connsiteX10" fmla="*/ 4248 w 14075"/>
                  <a:gd name="connsiteY10" fmla="*/ 3914 h 10109"/>
                  <a:gd name="connsiteX11" fmla="*/ 6799 w 14075"/>
                  <a:gd name="connsiteY11" fmla="*/ 3284 h 10109"/>
                  <a:gd name="connsiteX12" fmla="*/ 6893 w 14075"/>
                  <a:gd name="connsiteY12" fmla="*/ 9522 h 10109"/>
                  <a:gd name="connsiteX13" fmla="*/ 6893 w 14075"/>
                  <a:gd name="connsiteY13" fmla="*/ 9943 h 10109"/>
                  <a:gd name="connsiteX14" fmla="*/ 10438 w 14075"/>
                  <a:gd name="connsiteY14" fmla="*/ 10000 h 10109"/>
                  <a:gd name="connsiteX15" fmla="*/ 13916 w 14075"/>
                  <a:gd name="connsiteY15" fmla="*/ 9879 h 10109"/>
                  <a:gd name="connsiteX16" fmla="*/ 13925 w 14075"/>
                  <a:gd name="connsiteY16" fmla="*/ 9370 h 10109"/>
                  <a:gd name="connsiteX17" fmla="*/ 14075 w 14075"/>
                  <a:gd name="connsiteY17" fmla="*/ 3194 h 10109"/>
                  <a:gd name="connsiteX18" fmla="*/ 13155 w 14075"/>
                  <a:gd name="connsiteY18"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3321 w 14075"/>
                  <a:gd name="connsiteY7" fmla="*/ 1999 h 10109"/>
                  <a:gd name="connsiteX8" fmla="*/ 979 w 14075"/>
                  <a:gd name="connsiteY8" fmla="*/ 2383 h 10109"/>
                  <a:gd name="connsiteX9" fmla="*/ 0 w 14075"/>
                  <a:gd name="connsiteY9" fmla="*/ 3897 h 10109"/>
                  <a:gd name="connsiteX10" fmla="*/ 4248 w 14075"/>
                  <a:gd name="connsiteY10" fmla="*/ 3914 h 10109"/>
                  <a:gd name="connsiteX11" fmla="*/ 6129 w 14075"/>
                  <a:gd name="connsiteY11" fmla="*/ 3002 h 10109"/>
                  <a:gd name="connsiteX12" fmla="*/ 6799 w 14075"/>
                  <a:gd name="connsiteY12" fmla="*/ 3284 h 10109"/>
                  <a:gd name="connsiteX13" fmla="*/ 6893 w 14075"/>
                  <a:gd name="connsiteY13" fmla="*/ 9522 h 10109"/>
                  <a:gd name="connsiteX14" fmla="*/ 6893 w 14075"/>
                  <a:gd name="connsiteY14" fmla="*/ 9943 h 10109"/>
                  <a:gd name="connsiteX15" fmla="*/ 10438 w 14075"/>
                  <a:gd name="connsiteY15" fmla="*/ 10000 h 10109"/>
                  <a:gd name="connsiteX16" fmla="*/ 13916 w 14075"/>
                  <a:gd name="connsiteY16" fmla="*/ 9879 h 10109"/>
                  <a:gd name="connsiteX17" fmla="*/ 13925 w 14075"/>
                  <a:gd name="connsiteY17" fmla="*/ 9370 h 10109"/>
                  <a:gd name="connsiteX18" fmla="*/ 14075 w 14075"/>
                  <a:gd name="connsiteY18" fmla="*/ 3194 h 10109"/>
                  <a:gd name="connsiteX19" fmla="*/ 13155 w 14075"/>
                  <a:gd name="connsiteY19"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3321 w 14075"/>
                  <a:gd name="connsiteY7" fmla="*/ 1999 h 10109"/>
                  <a:gd name="connsiteX8" fmla="*/ 979 w 14075"/>
                  <a:gd name="connsiteY8" fmla="*/ 2383 h 10109"/>
                  <a:gd name="connsiteX9" fmla="*/ 0 w 14075"/>
                  <a:gd name="connsiteY9" fmla="*/ 3897 h 10109"/>
                  <a:gd name="connsiteX10" fmla="*/ 4248 w 14075"/>
                  <a:gd name="connsiteY10" fmla="*/ 3914 h 10109"/>
                  <a:gd name="connsiteX11" fmla="*/ 6075 w 14075"/>
                  <a:gd name="connsiteY11" fmla="*/ 3544 h 10109"/>
                  <a:gd name="connsiteX12" fmla="*/ 6799 w 14075"/>
                  <a:gd name="connsiteY12" fmla="*/ 3284 h 10109"/>
                  <a:gd name="connsiteX13" fmla="*/ 6893 w 14075"/>
                  <a:gd name="connsiteY13" fmla="*/ 9522 h 10109"/>
                  <a:gd name="connsiteX14" fmla="*/ 6893 w 14075"/>
                  <a:gd name="connsiteY14" fmla="*/ 9943 h 10109"/>
                  <a:gd name="connsiteX15" fmla="*/ 10438 w 14075"/>
                  <a:gd name="connsiteY15" fmla="*/ 10000 h 10109"/>
                  <a:gd name="connsiteX16" fmla="*/ 13916 w 14075"/>
                  <a:gd name="connsiteY16" fmla="*/ 9879 h 10109"/>
                  <a:gd name="connsiteX17" fmla="*/ 13925 w 14075"/>
                  <a:gd name="connsiteY17" fmla="*/ 9370 h 10109"/>
                  <a:gd name="connsiteX18" fmla="*/ 14075 w 14075"/>
                  <a:gd name="connsiteY18" fmla="*/ 3194 h 10109"/>
                  <a:gd name="connsiteX19" fmla="*/ 13155 w 14075"/>
                  <a:gd name="connsiteY19"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942 w 14075"/>
                  <a:gd name="connsiteY7" fmla="*/ 1872 h 10109"/>
                  <a:gd name="connsiteX8" fmla="*/ 3321 w 14075"/>
                  <a:gd name="connsiteY8" fmla="*/ 1999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999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999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999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863 h 10109"/>
                  <a:gd name="connsiteX9" fmla="*/ 979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3155 w 14075"/>
                  <a:gd name="connsiteY0" fmla="*/ 71 h 10109"/>
                  <a:gd name="connsiteX1" fmla="*/ 12225 w 14075"/>
                  <a:gd name="connsiteY1" fmla="*/ 0 h 10109"/>
                  <a:gd name="connsiteX2" fmla="*/ 10438 w 14075"/>
                  <a:gd name="connsiteY2" fmla="*/ 1989 h 10109"/>
                  <a:gd name="connsiteX3" fmla="*/ 8649 w 14075"/>
                  <a:gd name="connsiteY3" fmla="*/ 0 h 10109"/>
                  <a:gd name="connsiteX4" fmla="*/ 7721 w 14075"/>
                  <a:gd name="connsiteY4" fmla="*/ 71 h 10109"/>
                  <a:gd name="connsiteX5" fmla="*/ 5722 w 14075"/>
                  <a:gd name="connsiteY5" fmla="*/ 1100 h 10109"/>
                  <a:gd name="connsiteX6" fmla="*/ 5519 w 14075"/>
                  <a:gd name="connsiteY6" fmla="*/ 1484 h 10109"/>
                  <a:gd name="connsiteX7" fmla="*/ 4888 w 14075"/>
                  <a:gd name="connsiteY7" fmla="*/ 1736 h 10109"/>
                  <a:gd name="connsiteX8" fmla="*/ 3321 w 14075"/>
                  <a:gd name="connsiteY8" fmla="*/ 1863 h 10109"/>
                  <a:gd name="connsiteX9" fmla="*/ 2004 w 14075"/>
                  <a:gd name="connsiteY9" fmla="*/ 2383 h 10109"/>
                  <a:gd name="connsiteX10" fmla="*/ 0 w 14075"/>
                  <a:gd name="connsiteY10" fmla="*/ 3897 h 10109"/>
                  <a:gd name="connsiteX11" fmla="*/ 4248 w 14075"/>
                  <a:gd name="connsiteY11" fmla="*/ 3914 h 10109"/>
                  <a:gd name="connsiteX12" fmla="*/ 6075 w 14075"/>
                  <a:gd name="connsiteY12" fmla="*/ 3544 h 10109"/>
                  <a:gd name="connsiteX13" fmla="*/ 6799 w 14075"/>
                  <a:gd name="connsiteY13" fmla="*/ 3284 h 10109"/>
                  <a:gd name="connsiteX14" fmla="*/ 6893 w 14075"/>
                  <a:gd name="connsiteY14" fmla="*/ 9522 h 10109"/>
                  <a:gd name="connsiteX15" fmla="*/ 6893 w 14075"/>
                  <a:gd name="connsiteY15" fmla="*/ 9943 h 10109"/>
                  <a:gd name="connsiteX16" fmla="*/ 10438 w 14075"/>
                  <a:gd name="connsiteY16" fmla="*/ 10000 h 10109"/>
                  <a:gd name="connsiteX17" fmla="*/ 13916 w 14075"/>
                  <a:gd name="connsiteY17" fmla="*/ 9879 h 10109"/>
                  <a:gd name="connsiteX18" fmla="*/ 13925 w 14075"/>
                  <a:gd name="connsiteY18" fmla="*/ 9370 h 10109"/>
                  <a:gd name="connsiteX19" fmla="*/ 14075 w 14075"/>
                  <a:gd name="connsiteY19" fmla="*/ 3194 h 10109"/>
                  <a:gd name="connsiteX20" fmla="*/ 13155 w 14075"/>
                  <a:gd name="connsiteY20" fmla="*/ 71 h 10109"/>
                  <a:gd name="connsiteX0" fmla="*/ 11916 w 12836"/>
                  <a:gd name="connsiteY0" fmla="*/ 71 h 10109"/>
                  <a:gd name="connsiteX1" fmla="*/ 10986 w 12836"/>
                  <a:gd name="connsiteY1" fmla="*/ 0 h 10109"/>
                  <a:gd name="connsiteX2" fmla="*/ 9199 w 12836"/>
                  <a:gd name="connsiteY2" fmla="*/ 1989 h 10109"/>
                  <a:gd name="connsiteX3" fmla="*/ 7410 w 12836"/>
                  <a:gd name="connsiteY3" fmla="*/ 0 h 10109"/>
                  <a:gd name="connsiteX4" fmla="*/ 6482 w 12836"/>
                  <a:gd name="connsiteY4" fmla="*/ 71 h 10109"/>
                  <a:gd name="connsiteX5" fmla="*/ 4483 w 12836"/>
                  <a:gd name="connsiteY5" fmla="*/ 1100 h 10109"/>
                  <a:gd name="connsiteX6" fmla="*/ 4280 w 12836"/>
                  <a:gd name="connsiteY6" fmla="*/ 1484 h 10109"/>
                  <a:gd name="connsiteX7" fmla="*/ 3649 w 12836"/>
                  <a:gd name="connsiteY7" fmla="*/ 1736 h 10109"/>
                  <a:gd name="connsiteX8" fmla="*/ 2082 w 12836"/>
                  <a:gd name="connsiteY8" fmla="*/ 1863 h 10109"/>
                  <a:gd name="connsiteX9" fmla="*/ 765 w 12836"/>
                  <a:gd name="connsiteY9" fmla="*/ 2383 h 10109"/>
                  <a:gd name="connsiteX10" fmla="*/ 1 w 12836"/>
                  <a:gd name="connsiteY10" fmla="*/ 3716 h 10109"/>
                  <a:gd name="connsiteX11" fmla="*/ 3009 w 12836"/>
                  <a:gd name="connsiteY11" fmla="*/ 3914 h 10109"/>
                  <a:gd name="connsiteX12" fmla="*/ 4836 w 12836"/>
                  <a:gd name="connsiteY12" fmla="*/ 3544 h 10109"/>
                  <a:gd name="connsiteX13" fmla="*/ 5560 w 12836"/>
                  <a:gd name="connsiteY13" fmla="*/ 3284 h 10109"/>
                  <a:gd name="connsiteX14" fmla="*/ 5654 w 12836"/>
                  <a:gd name="connsiteY14" fmla="*/ 9522 h 10109"/>
                  <a:gd name="connsiteX15" fmla="*/ 5654 w 12836"/>
                  <a:gd name="connsiteY15" fmla="*/ 9943 h 10109"/>
                  <a:gd name="connsiteX16" fmla="*/ 9199 w 12836"/>
                  <a:gd name="connsiteY16" fmla="*/ 10000 h 10109"/>
                  <a:gd name="connsiteX17" fmla="*/ 12677 w 12836"/>
                  <a:gd name="connsiteY17" fmla="*/ 9879 h 10109"/>
                  <a:gd name="connsiteX18" fmla="*/ 12686 w 12836"/>
                  <a:gd name="connsiteY18" fmla="*/ 9370 h 10109"/>
                  <a:gd name="connsiteX19" fmla="*/ 12836 w 12836"/>
                  <a:gd name="connsiteY19" fmla="*/ 3194 h 10109"/>
                  <a:gd name="connsiteX20" fmla="*/ 11916 w 12836"/>
                  <a:gd name="connsiteY20" fmla="*/ 71 h 10109"/>
                  <a:gd name="connsiteX0" fmla="*/ 11916 w 12836"/>
                  <a:gd name="connsiteY0" fmla="*/ 71 h 10109"/>
                  <a:gd name="connsiteX1" fmla="*/ 10986 w 12836"/>
                  <a:gd name="connsiteY1" fmla="*/ 0 h 10109"/>
                  <a:gd name="connsiteX2" fmla="*/ 9199 w 12836"/>
                  <a:gd name="connsiteY2" fmla="*/ 1989 h 10109"/>
                  <a:gd name="connsiteX3" fmla="*/ 7410 w 12836"/>
                  <a:gd name="connsiteY3" fmla="*/ 0 h 10109"/>
                  <a:gd name="connsiteX4" fmla="*/ 6482 w 12836"/>
                  <a:gd name="connsiteY4" fmla="*/ 71 h 10109"/>
                  <a:gd name="connsiteX5" fmla="*/ 4483 w 12836"/>
                  <a:gd name="connsiteY5" fmla="*/ 1100 h 10109"/>
                  <a:gd name="connsiteX6" fmla="*/ 4280 w 12836"/>
                  <a:gd name="connsiteY6" fmla="*/ 1484 h 10109"/>
                  <a:gd name="connsiteX7" fmla="*/ 3649 w 12836"/>
                  <a:gd name="connsiteY7" fmla="*/ 1736 h 10109"/>
                  <a:gd name="connsiteX8" fmla="*/ 2082 w 12836"/>
                  <a:gd name="connsiteY8" fmla="*/ 1863 h 10109"/>
                  <a:gd name="connsiteX9" fmla="*/ 765 w 12836"/>
                  <a:gd name="connsiteY9" fmla="*/ 2383 h 10109"/>
                  <a:gd name="connsiteX10" fmla="*/ 1 w 12836"/>
                  <a:gd name="connsiteY10" fmla="*/ 3716 h 10109"/>
                  <a:gd name="connsiteX11" fmla="*/ 3009 w 12836"/>
                  <a:gd name="connsiteY11" fmla="*/ 3914 h 10109"/>
                  <a:gd name="connsiteX12" fmla="*/ 4836 w 12836"/>
                  <a:gd name="connsiteY12" fmla="*/ 3544 h 10109"/>
                  <a:gd name="connsiteX13" fmla="*/ 5375 w 12836"/>
                  <a:gd name="connsiteY13" fmla="*/ 2912 h 10109"/>
                  <a:gd name="connsiteX14" fmla="*/ 5560 w 12836"/>
                  <a:gd name="connsiteY14" fmla="*/ 3284 h 10109"/>
                  <a:gd name="connsiteX15" fmla="*/ 5654 w 12836"/>
                  <a:gd name="connsiteY15" fmla="*/ 9522 h 10109"/>
                  <a:gd name="connsiteX16" fmla="*/ 5654 w 12836"/>
                  <a:gd name="connsiteY16" fmla="*/ 9943 h 10109"/>
                  <a:gd name="connsiteX17" fmla="*/ 9199 w 12836"/>
                  <a:gd name="connsiteY17" fmla="*/ 10000 h 10109"/>
                  <a:gd name="connsiteX18" fmla="*/ 12677 w 12836"/>
                  <a:gd name="connsiteY18" fmla="*/ 9879 h 10109"/>
                  <a:gd name="connsiteX19" fmla="*/ 12686 w 12836"/>
                  <a:gd name="connsiteY19" fmla="*/ 9370 h 10109"/>
                  <a:gd name="connsiteX20" fmla="*/ 12836 w 12836"/>
                  <a:gd name="connsiteY20" fmla="*/ 3194 h 10109"/>
                  <a:gd name="connsiteX21" fmla="*/ 11916 w 12836"/>
                  <a:gd name="connsiteY21" fmla="*/ 71 h 10109"/>
                  <a:gd name="connsiteX0" fmla="*/ 11916 w 12836"/>
                  <a:gd name="connsiteY0" fmla="*/ 71 h 10109"/>
                  <a:gd name="connsiteX1" fmla="*/ 10986 w 12836"/>
                  <a:gd name="connsiteY1" fmla="*/ 0 h 10109"/>
                  <a:gd name="connsiteX2" fmla="*/ 9199 w 12836"/>
                  <a:gd name="connsiteY2" fmla="*/ 1989 h 10109"/>
                  <a:gd name="connsiteX3" fmla="*/ 7410 w 12836"/>
                  <a:gd name="connsiteY3" fmla="*/ 0 h 10109"/>
                  <a:gd name="connsiteX4" fmla="*/ 6482 w 12836"/>
                  <a:gd name="connsiteY4" fmla="*/ 71 h 10109"/>
                  <a:gd name="connsiteX5" fmla="*/ 4483 w 12836"/>
                  <a:gd name="connsiteY5" fmla="*/ 1100 h 10109"/>
                  <a:gd name="connsiteX6" fmla="*/ 4280 w 12836"/>
                  <a:gd name="connsiteY6" fmla="*/ 1484 h 10109"/>
                  <a:gd name="connsiteX7" fmla="*/ 3649 w 12836"/>
                  <a:gd name="connsiteY7" fmla="*/ 1736 h 10109"/>
                  <a:gd name="connsiteX8" fmla="*/ 2082 w 12836"/>
                  <a:gd name="connsiteY8" fmla="*/ 1863 h 10109"/>
                  <a:gd name="connsiteX9" fmla="*/ 765 w 12836"/>
                  <a:gd name="connsiteY9" fmla="*/ 2383 h 10109"/>
                  <a:gd name="connsiteX10" fmla="*/ 1 w 12836"/>
                  <a:gd name="connsiteY10" fmla="*/ 3716 h 10109"/>
                  <a:gd name="connsiteX11" fmla="*/ 3009 w 12836"/>
                  <a:gd name="connsiteY11" fmla="*/ 3914 h 10109"/>
                  <a:gd name="connsiteX12" fmla="*/ 4836 w 12836"/>
                  <a:gd name="connsiteY12" fmla="*/ 3544 h 10109"/>
                  <a:gd name="connsiteX13" fmla="*/ 5375 w 12836"/>
                  <a:gd name="connsiteY13" fmla="*/ 3545 h 10109"/>
                  <a:gd name="connsiteX14" fmla="*/ 5560 w 12836"/>
                  <a:gd name="connsiteY14" fmla="*/ 3284 h 10109"/>
                  <a:gd name="connsiteX15" fmla="*/ 5654 w 12836"/>
                  <a:gd name="connsiteY15" fmla="*/ 9522 h 10109"/>
                  <a:gd name="connsiteX16" fmla="*/ 5654 w 12836"/>
                  <a:gd name="connsiteY16" fmla="*/ 9943 h 10109"/>
                  <a:gd name="connsiteX17" fmla="*/ 9199 w 12836"/>
                  <a:gd name="connsiteY17" fmla="*/ 10000 h 10109"/>
                  <a:gd name="connsiteX18" fmla="*/ 12677 w 12836"/>
                  <a:gd name="connsiteY18" fmla="*/ 9879 h 10109"/>
                  <a:gd name="connsiteX19" fmla="*/ 12686 w 12836"/>
                  <a:gd name="connsiteY19" fmla="*/ 9370 h 10109"/>
                  <a:gd name="connsiteX20" fmla="*/ 12836 w 12836"/>
                  <a:gd name="connsiteY20" fmla="*/ 3194 h 10109"/>
                  <a:gd name="connsiteX21" fmla="*/ 11916 w 12836"/>
                  <a:gd name="connsiteY21" fmla="*/ 71 h 10109"/>
                  <a:gd name="connsiteX0" fmla="*/ 11916 w 12836"/>
                  <a:gd name="connsiteY0" fmla="*/ 71 h 10109"/>
                  <a:gd name="connsiteX1" fmla="*/ 10986 w 12836"/>
                  <a:gd name="connsiteY1" fmla="*/ 0 h 10109"/>
                  <a:gd name="connsiteX2" fmla="*/ 9199 w 12836"/>
                  <a:gd name="connsiteY2" fmla="*/ 1989 h 10109"/>
                  <a:gd name="connsiteX3" fmla="*/ 7410 w 12836"/>
                  <a:gd name="connsiteY3" fmla="*/ 0 h 10109"/>
                  <a:gd name="connsiteX4" fmla="*/ 6482 w 12836"/>
                  <a:gd name="connsiteY4" fmla="*/ 71 h 10109"/>
                  <a:gd name="connsiteX5" fmla="*/ 4483 w 12836"/>
                  <a:gd name="connsiteY5" fmla="*/ 1100 h 10109"/>
                  <a:gd name="connsiteX6" fmla="*/ 4280 w 12836"/>
                  <a:gd name="connsiteY6" fmla="*/ 1484 h 10109"/>
                  <a:gd name="connsiteX7" fmla="*/ 3649 w 12836"/>
                  <a:gd name="connsiteY7" fmla="*/ 1736 h 10109"/>
                  <a:gd name="connsiteX8" fmla="*/ 2082 w 12836"/>
                  <a:gd name="connsiteY8" fmla="*/ 1863 h 10109"/>
                  <a:gd name="connsiteX9" fmla="*/ 765 w 12836"/>
                  <a:gd name="connsiteY9" fmla="*/ 2383 h 10109"/>
                  <a:gd name="connsiteX10" fmla="*/ 1 w 12836"/>
                  <a:gd name="connsiteY10" fmla="*/ 3716 h 10109"/>
                  <a:gd name="connsiteX11" fmla="*/ 3009 w 12836"/>
                  <a:gd name="connsiteY11" fmla="*/ 3914 h 10109"/>
                  <a:gd name="connsiteX12" fmla="*/ 4836 w 12836"/>
                  <a:gd name="connsiteY12" fmla="*/ 3544 h 10109"/>
                  <a:gd name="connsiteX13" fmla="*/ 5429 w 12836"/>
                  <a:gd name="connsiteY13" fmla="*/ 3681 h 10109"/>
                  <a:gd name="connsiteX14" fmla="*/ 5560 w 12836"/>
                  <a:gd name="connsiteY14" fmla="*/ 3284 h 10109"/>
                  <a:gd name="connsiteX15" fmla="*/ 5654 w 12836"/>
                  <a:gd name="connsiteY15" fmla="*/ 9522 h 10109"/>
                  <a:gd name="connsiteX16" fmla="*/ 5654 w 12836"/>
                  <a:gd name="connsiteY16" fmla="*/ 9943 h 10109"/>
                  <a:gd name="connsiteX17" fmla="*/ 9199 w 12836"/>
                  <a:gd name="connsiteY17" fmla="*/ 10000 h 10109"/>
                  <a:gd name="connsiteX18" fmla="*/ 12677 w 12836"/>
                  <a:gd name="connsiteY18" fmla="*/ 9879 h 10109"/>
                  <a:gd name="connsiteX19" fmla="*/ 12686 w 12836"/>
                  <a:gd name="connsiteY19" fmla="*/ 9370 h 10109"/>
                  <a:gd name="connsiteX20" fmla="*/ 12836 w 12836"/>
                  <a:gd name="connsiteY20" fmla="*/ 3194 h 10109"/>
                  <a:gd name="connsiteX21" fmla="*/ 11916 w 12836"/>
                  <a:gd name="connsiteY21" fmla="*/ 71 h 10109"/>
                  <a:gd name="connsiteX0" fmla="*/ 11916 w 12836"/>
                  <a:gd name="connsiteY0" fmla="*/ 71 h 10090"/>
                  <a:gd name="connsiteX1" fmla="*/ 10986 w 12836"/>
                  <a:gd name="connsiteY1" fmla="*/ 0 h 10090"/>
                  <a:gd name="connsiteX2" fmla="*/ 9199 w 12836"/>
                  <a:gd name="connsiteY2" fmla="*/ 1989 h 10090"/>
                  <a:gd name="connsiteX3" fmla="*/ 7410 w 12836"/>
                  <a:gd name="connsiteY3" fmla="*/ 0 h 10090"/>
                  <a:gd name="connsiteX4" fmla="*/ 6482 w 12836"/>
                  <a:gd name="connsiteY4" fmla="*/ 71 h 10090"/>
                  <a:gd name="connsiteX5" fmla="*/ 4483 w 12836"/>
                  <a:gd name="connsiteY5" fmla="*/ 1100 h 10090"/>
                  <a:gd name="connsiteX6" fmla="*/ 4280 w 12836"/>
                  <a:gd name="connsiteY6" fmla="*/ 1484 h 10090"/>
                  <a:gd name="connsiteX7" fmla="*/ 3649 w 12836"/>
                  <a:gd name="connsiteY7" fmla="*/ 1736 h 10090"/>
                  <a:gd name="connsiteX8" fmla="*/ 2082 w 12836"/>
                  <a:gd name="connsiteY8" fmla="*/ 1863 h 10090"/>
                  <a:gd name="connsiteX9" fmla="*/ 765 w 12836"/>
                  <a:gd name="connsiteY9" fmla="*/ 2383 h 10090"/>
                  <a:gd name="connsiteX10" fmla="*/ 1 w 12836"/>
                  <a:gd name="connsiteY10" fmla="*/ 3716 h 10090"/>
                  <a:gd name="connsiteX11" fmla="*/ 3009 w 12836"/>
                  <a:gd name="connsiteY11" fmla="*/ 3914 h 10090"/>
                  <a:gd name="connsiteX12" fmla="*/ 4836 w 12836"/>
                  <a:gd name="connsiteY12" fmla="*/ 3544 h 10090"/>
                  <a:gd name="connsiteX13" fmla="*/ 5429 w 12836"/>
                  <a:gd name="connsiteY13" fmla="*/ 3681 h 10090"/>
                  <a:gd name="connsiteX14" fmla="*/ 5560 w 12836"/>
                  <a:gd name="connsiteY14" fmla="*/ 3555 h 10090"/>
                  <a:gd name="connsiteX15" fmla="*/ 5654 w 12836"/>
                  <a:gd name="connsiteY15" fmla="*/ 9522 h 10090"/>
                  <a:gd name="connsiteX16" fmla="*/ 5654 w 12836"/>
                  <a:gd name="connsiteY16" fmla="*/ 9943 h 10090"/>
                  <a:gd name="connsiteX17" fmla="*/ 9199 w 12836"/>
                  <a:gd name="connsiteY17" fmla="*/ 10000 h 10090"/>
                  <a:gd name="connsiteX18" fmla="*/ 12677 w 12836"/>
                  <a:gd name="connsiteY18" fmla="*/ 9879 h 10090"/>
                  <a:gd name="connsiteX19" fmla="*/ 12686 w 12836"/>
                  <a:gd name="connsiteY19" fmla="*/ 9370 h 10090"/>
                  <a:gd name="connsiteX20" fmla="*/ 12836 w 12836"/>
                  <a:gd name="connsiteY20" fmla="*/ 3194 h 10090"/>
                  <a:gd name="connsiteX21" fmla="*/ 11916 w 12836"/>
                  <a:gd name="connsiteY21" fmla="*/ 71 h 10090"/>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836 w 12836"/>
                  <a:gd name="connsiteY12" fmla="*/ 3544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5429 w 12836"/>
                  <a:gd name="connsiteY12" fmla="*/ 3681 h 10081"/>
                  <a:gd name="connsiteX13" fmla="*/ 5654 w 12836"/>
                  <a:gd name="connsiteY13" fmla="*/ 9522 h 10081"/>
                  <a:gd name="connsiteX14" fmla="*/ 5654 w 12836"/>
                  <a:gd name="connsiteY14" fmla="*/ 9943 h 10081"/>
                  <a:gd name="connsiteX15" fmla="*/ 9199 w 12836"/>
                  <a:gd name="connsiteY15" fmla="*/ 10000 h 10081"/>
                  <a:gd name="connsiteX16" fmla="*/ 12677 w 12836"/>
                  <a:gd name="connsiteY16" fmla="*/ 9879 h 10081"/>
                  <a:gd name="connsiteX17" fmla="*/ 12686 w 12836"/>
                  <a:gd name="connsiteY17" fmla="*/ 9370 h 10081"/>
                  <a:gd name="connsiteX18" fmla="*/ 12836 w 12836"/>
                  <a:gd name="connsiteY18" fmla="*/ 3194 h 10081"/>
                  <a:gd name="connsiteX19" fmla="*/ 11916 w 12836"/>
                  <a:gd name="connsiteY19"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82 w 12836"/>
                  <a:gd name="connsiteY12" fmla="*/ 3274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280 w 12836"/>
                  <a:gd name="connsiteY6" fmla="*/ 1484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64 w 12836"/>
                  <a:gd name="connsiteY6" fmla="*/ 1439 h 10081"/>
                  <a:gd name="connsiteX7" fmla="*/ 3649 w 12836"/>
                  <a:gd name="connsiteY7" fmla="*/ 1736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64 w 12836"/>
                  <a:gd name="connsiteY6" fmla="*/ 143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64 w 12836"/>
                  <a:gd name="connsiteY6" fmla="*/ 143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64 w 12836"/>
                  <a:gd name="connsiteY6" fmla="*/ 143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118 w 12836"/>
                  <a:gd name="connsiteY6" fmla="*/ 134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118 w 12836"/>
                  <a:gd name="connsiteY6" fmla="*/ 134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118 w 12836"/>
                  <a:gd name="connsiteY6" fmla="*/ 134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10 w 12836"/>
                  <a:gd name="connsiteY6" fmla="*/ 125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10 w 12836"/>
                  <a:gd name="connsiteY6" fmla="*/ 125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10 w 12836"/>
                  <a:gd name="connsiteY6" fmla="*/ 1259 h 10081"/>
                  <a:gd name="connsiteX7" fmla="*/ 3541 w 12836"/>
                  <a:gd name="connsiteY7" fmla="*/ 1555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71 h 10081"/>
                  <a:gd name="connsiteX1" fmla="*/ 10986 w 12836"/>
                  <a:gd name="connsiteY1" fmla="*/ 0 h 10081"/>
                  <a:gd name="connsiteX2" fmla="*/ 9199 w 12836"/>
                  <a:gd name="connsiteY2" fmla="*/ 1989 h 10081"/>
                  <a:gd name="connsiteX3" fmla="*/ 7410 w 12836"/>
                  <a:gd name="connsiteY3" fmla="*/ 0 h 10081"/>
                  <a:gd name="connsiteX4" fmla="*/ 6482 w 12836"/>
                  <a:gd name="connsiteY4" fmla="*/ 71 h 10081"/>
                  <a:gd name="connsiteX5" fmla="*/ 4483 w 12836"/>
                  <a:gd name="connsiteY5" fmla="*/ 1100 h 10081"/>
                  <a:gd name="connsiteX6" fmla="*/ 4010 w 12836"/>
                  <a:gd name="connsiteY6" fmla="*/ 1259 h 10081"/>
                  <a:gd name="connsiteX7" fmla="*/ 3433 w 12836"/>
                  <a:gd name="connsiteY7" fmla="*/ 1419 h 10081"/>
                  <a:gd name="connsiteX8" fmla="*/ 2082 w 12836"/>
                  <a:gd name="connsiteY8" fmla="*/ 1863 h 10081"/>
                  <a:gd name="connsiteX9" fmla="*/ 765 w 12836"/>
                  <a:gd name="connsiteY9" fmla="*/ 2383 h 10081"/>
                  <a:gd name="connsiteX10" fmla="*/ 1 w 12836"/>
                  <a:gd name="connsiteY10" fmla="*/ 3716 h 10081"/>
                  <a:gd name="connsiteX11" fmla="*/ 3009 w 12836"/>
                  <a:gd name="connsiteY11" fmla="*/ 3914 h 10081"/>
                  <a:gd name="connsiteX12" fmla="*/ 4728 w 12836"/>
                  <a:gd name="connsiteY12" fmla="*/ 3952 h 10081"/>
                  <a:gd name="connsiteX13" fmla="*/ 5429 w 12836"/>
                  <a:gd name="connsiteY13" fmla="*/ 3681 h 10081"/>
                  <a:gd name="connsiteX14" fmla="*/ 5654 w 12836"/>
                  <a:gd name="connsiteY14" fmla="*/ 9522 h 10081"/>
                  <a:gd name="connsiteX15" fmla="*/ 5654 w 12836"/>
                  <a:gd name="connsiteY15" fmla="*/ 9943 h 10081"/>
                  <a:gd name="connsiteX16" fmla="*/ 9199 w 12836"/>
                  <a:gd name="connsiteY16" fmla="*/ 10000 h 10081"/>
                  <a:gd name="connsiteX17" fmla="*/ 12677 w 12836"/>
                  <a:gd name="connsiteY17" fmla="*/ 9879 h 10081"/>
                  <a:gd name="connsiteX18" fmla="*/ 12686 w 12836"/>
                  <a:gd name="connsiteY18" fmla="*/ 9370 h 10081"/>
                  <a:gd name="connsiteX19" fmla="*/ 12836 w 12836"/>
                  <a:gd name="connsiteY19" fmla="*/ 3194 h 10081"/>
                  <a:gd name="connsiteX20" fmla="*/ 11916 w 12836"/>
                  <a:gd name="connsiteY20" fmla="*/ 71 h 10081"/>
                  <a:gd name="connsiteX0" fmla="*/ 11916 w 12836"/>
                  <a:gd name="connsiteY0" fmla="*/ 108 h 10118"/>
                  <a:gd name="connsiteX1" fmla="*/ 10986 w 12836"/>
                  <a:gd name="connsiteY1" fmla="*/ 37 h 10118"/>
                  <a:gd name="connsiteX2" fmla="*/ 9199 w 12836"/>
                  <a:gd name="connsiteY2" fmla="*/ 2026 h 10118"/>
                  <a:gd name="connsiteX3" fmla="*/ 7410 w 12836"/>
                  <a:gd name="connsiteY3" fmla="*/ 37 h 10118"/>
                  <a:gd name="connsiteX4" fmla="*/ 6482 w 12836"/>
                  <a:gd name="connsiteY4" fmla="*/ 108 h 10118"/>
                  <a:gd name="connsiteX5" fmla="*/ 4010 w 12836"/>
                  <a:gd name="connsiteY5" fmla="*/ 1296 h 10118"/>
                  <a:gd name="connsiteX6" fmla="*/ 3433 w 12836"/>
                  <a:gd name="connsiteY6" fmla="*/ 1456 h 10118"/>
                  <a:gd name="connsiteX7" fmla="*/ 2082 w 12836"/>
                  <a:gd name="connsiteY7" fmla="*/ 1900 h 10118"/>
                  <a:gd name="connsiteX8" fmla="*/ 765 w 12836"/>
                  <a:gd name="connsiteY8" fmla="*/ 2420 h 10118"/>
                  <a:gd name="connsiteX9" fmla="*/ 1 w 12836"/>
                  <a:gd name="connsiteY9" fmla="*/ 3753 h 10118"/>
                  <a:gd name="connsiteX10" fmla="*/ 3009 w 12836"/>
                  <a:gd name="connsiteY10" fmla="*/ 3951 h 10118"/>
                  <a:gd name="connsiteX11" fmla="*/ 4728 w 12836"/>
                  <a:gd name="connsiteY11" fmla="*/ 3989 h 10118"/>
                  <a:gd name="connsiteX12" fmla="*/ 5429 w 12836"/>
                  <a:gd name="connsiteY12" fmla="*/ 3718 h 10118"/>
                  <a:gd name="connsiteX13" fmla="*/ 5654 w 12836"/>
                  <a:gd name="connsiteY13" fmla="*/ 9559 h 10118"/>
                  <a:gd name="connsiteX14" fmla="*/ 5654 w 12836"/>
                  <a:gd name="connsiteY14" fmla="*/ 9980 h 10118"/>
                  <a:gd name="connsiteX15" fmla="*/ 9199 w 12836"/>
                  <a:gd name="connsiteY15" fmla="*/ 10037 h 10118"/>
                  <a:gd name="connsiteX16" fmla="*/ 12677 w 12836"/>
                  <a:gd name="connsiteY16" fmla="*/ 9916 h 10118"/>
                  <a:gd name="connsiteX17" fmla="*/ 12686 w 12836"/>
                  <a:gd name="connsiteY17" fmla="*/ 9407 h 10118"/>
                  <a:gd name="connsiteX18" fmla="*/ 12836 w 12836"/>
                  <a:gd name="connsiteY18" fmla="*/ 3231 h 10118"/>
                  <a:gd name="connsiteX19" fmla="*/ 11916 w 12836"/>
                  <a:gd name="connsiteY19" fmla="*/ 108 h 10118"/>
                  <a:gd name="connsiteX0" fmla="*/ 11916 w 12836"/>
                  <a:gd name="connsiteY0" fmla="*/ 120 h 10130"/>
                  <a:gd name="connsiteX1" fmla="*/ 10986 w 12836"/>
                  <a:gd name="connsiteY1" fmla="*/ 49 h 10130"/>
                  <a:gd name="connsiteX2" fmla="*/ 9199 w 12836"/>
                  <a:gd name="connsiteY2" fmla="*/ 2038 h 10130"/>
                  <a:gd name="connsiteX3" fmla="*/ 7410 w 12836"/>
                  <a:gd name="connsiteY3" fmla="*/ 49 h 10130"/>
                  <a:gd name="connsiteX4" fmla="*/ 6482 w 12836"/>
                  <a:gd name="connsiteY4" fmla="*/ 120 h 10130"/>
                  <a:gd name="connsiteX5" fmla="*/ 3433 w 12836"/>
                  <a:gd name="connsiteY5" fmla="*/ 1468 h 10130"/>
                  <a:gd name="connsiteX6" fmla="*/ 2082 w 12836"/>
                  <a:gd name="connsiteY6" fmla="*/ 1912 h 10130"/>
                  <a:gd name="connsiteX7" fmla="*/ 765 w 12836"/>
                  <a:gd name="connsiteY7" fmla="*/ 2432 h 10130"/>
                  <a:gd name="connsiteX8" fmla="*/ 1 w 12836"/>
                  <a:gd name="connsiteY8" fmla="*/ 3765 h 10130"/>
                  <a:gd name="connsiteX9" fmla="*/ 3009 w 12836"/>
                  <a:gd name="connsiteY9" fmla="*/ 3963 h 10130"/>
                  <a:gd name="connsiteX10" fmla="*/ 4728 w 12836"/>
                  <a:gd name="connsiteY10" fmla="*/ 4001 h 10130"/>
                  <a:gd name="connsiteX11" fmla="*/ 5429 w 12836"/>
                  <a:gd name="connsiteY11" fmla="*/ 3730 h 10130"/>
                  <a:gd name="connsiteX12" fmla="*/ 5654 w 12836"/>
                  <a:gd name="connsiteY12" fmla="*/ 9571 h 10130"/>
                  <a:gd name="connsiteX13" fmla="*/ 5654 w 12836"/>
                  <a:gd name="connsiteY13" fmla="*/ 9992 h 10130"/>
                  <a:gd name="connsiteX14" fmla="*/ 9199 w 12836"/>
                  <a:gd name="connsiteY14" fmla="*/ 10049 h 10130"/>
                  <a:gd name="connsiteX15" fmla="*/ 12677 w 12836"/>
                  <a:gd name="connsiteY15" fmla="*/ 9928 h 10130"/>
                  <a:gd name="connsiteX16" fmla="*/ 12686 w 12836"/>
                  <a:gd name="connsiteY16" fmla="*/ 9419 h 10130"/>
                  <a:gd name="connsiteX17" fmla="*/ 12836 w 12836"/>
                  <a:gd name="connsiteY17" fmla="*/ 3243 h 10130"/>
                  <a:gd name="connsiteX18" fmla="*/ 11916 w 12836"/>
                  <a:gd name="connsiteY18" fmla="*/ 120 h 10130"/>
                  <a:gd name="connsiteX0" fmla="*/ 11916 w 12836"/>
                  <a:gd name="connsiteY0" fmla="*/ 101 h 10111"/>
                  <a:gd name="connsiteX1" fmla="*/ 10986 w 12836"/>
                  <a:gd name="connsiteY1" fmla="*/ 30 h 10111"/>
                  <a:gd name="connsiteX2" fmla="*/ 9199 w 12836"/>
                  <a:gd name="connsiteY2" fmla="*/ 2019 h 10111"/>
                  <a:gd name="connsiteX3" fmla="*/ 7410 w 12836"/>
                  <a:gd name="connsiteY3" fmla="*/ 30 h 10111"/>
                  <a:gd name="connsiteX4" fmla="*/ 6482 w 12836"/>
                  <a:gd name="connsiteY4" fmla="*/ 101 h 10111"/>
                  <a:gd name="connsiteX5" fmla="*/ 3541 w 12836"/>
                  <a:gd name="connsiteY5" fmla="*/ 1178 h 10111"/>
                  <a:gd name="connsiteX6" fmla="*/ 2082 w 12836"/>
                  <a:gd name="connsiteY6" fmla="*/ 1893 h 10111"/>
                  <a:gd name="connsiteX7" fmla="*/ 765 w 12836"/>
                  <a:gd name="connsiteY7" fmla="*/ 2413 h 10111"/>
                  <a:gd name="connsiteX8" fmla="*/ 1 w 12836"/>
                  <a:gd name="connsiteY8" fmla="*/ 3746 h 10111"/>
                  <a:gd name="connsiteX9" fmla="*/ 3009 w 12836"/>
                  <a:gd name="connsiteY9" fmla="*/ 3944 h 10111"/>
                  <a:gd name="connsiteX10" fmla="*/ 4728 w 12836"/>
                  <a:gd name="connsiteY10" fmla="*/ 3982 h 10111"/>
                  <a:gd name="connsiteX11" fmla="*/ 5429 w 12836"/>
                  <a:gd name="connsiteY11" fmla="*/ 3711 h 10111"/>
                  <a:gd name="connsiteX12" fmla="*/ 5654 w 12836"/>
                  <a:gd name="connsiteY12" fmla="*/ 9552 h 10111"/>
                  <a:gd name="connsiteX13" fmla="*/ 5654 w 12836"/>
                  <a:gd name="connsiteY13" fmla="*/ 9973 h 10111"/>
                  <a:gd name="connsiteX14" fmla="*/ 9199 w 12836"/>
                  <a:gd name="connsiteY14" fmla="*/ 10030 h 10111"/>
                  <a:gd name="connsiteX15" fmla="*/ 12677 w 12836"/>
                  <a:gd name="connsiteY15" fmla="*/ 9909 h 10111"/>
                  <a:gd name="connsiteX16" fmla="*/ 12686 w 12836"/>
                  <a:gd name="connsiteY16" fmla="*/ 9400 h 10111"/>
                  <a:gd name="connsiteX17" fmla="*/ 12836 w 12836"/>
                  <a:gd name="connsiteY17" fmla="*/ 3224 h 10111"/>
                  <a:gd name="connsiteX18" fmla="*/ 11916 w 12836"/>
                  <a:gd name="connsiteY18" fmla="*/ 101 h 10111"/>
                  <a:gd name="connsiteX0" fmla="*/ 11916 w 12836"/>
                  <a:gd name="connsiteY0" fmla="*/ 101 h 10111"/>
                  <a:gd name="connsiteX1" fmla="*/ 10986 w 12836"/>
                  <a:gd name="connsiteY1" fmla="*/ 30 h 10111"/>
                  <a:gd name="connsiteX2" fmla="*/ 9199 w 12836"/>
                  <a:gd name="connsiteY2" fmla="*/ 2019 h 10111"/>
                  <a:gd name="connsiteX3" fmla="*/ 7410 w 12836"/>
                  <a:gd name="connsiteY3" fmla="*/ 30 h 10111"/>
                  <a:gd name="connsiteX4" fmla="*/ 6482 w 12836"/>
                  <a:gd name="connsiteY4" fmla="*/ 101 h 10111"/>
                  <a:gd name="connsiteX5" fmla="*/ 3541 w 12836"/>
                  <a:gd name="connsiteY5" fmla="*/ 1178 h 10111"/>
                  <a:gd name="connsiteX6" fmla="*/ 2082 w 12836"/>
                  <a:gd name="connsiteY6" fmla="*/ 1893 h 10111"/>
                  <a:gd name="connsiteX7" fmla="*/ 765 w 12836"/>
                  <a:gd name="connsiteY7" fmla="*/ 2413 h 10111"/>
                  <a:gd name="connsiteX8" fmla="*/ 1 w 12836"/>
                  <a:gd name="connsiteY8" fmla="*/ 3746 h 10111"/>
                  <a:gd name="connsiteX9" fmla="*/ 3009 w 12836"/>
                  <a:gd name="connsiteY9" fmla="*/ 3944 h 10111"/>
                  <a:gd name="connsiteX10" fmla="*/ 4728 w 12836"/>
                  <a:gd name="connsiteY10" fmla="*/ 3982 h 10111"/>
                  <a:gd name="connsiteX11" fmla="*/ 5429 w 12836"/>
                  <a:gd name="connsiteY11" fmla="*/ 3711 h 10111"/>
                  <a:gd name="connsiteX12" fmla="*/ 5654 w 12836"/>
                  <a:gd name="connsiteY12" fmla="*/ 9552 h 10111"/>
                  <a:gd name="connsiteX13" fmla="*/ 5654 w 12836"/>
                  <a:gd name="connsiteY13" fmla="*/ 9973 h 10111"/>
                  <a:gd name="connsiteX14" fmla="*/ 9199 w 12836"/>
                  <a:gd name="connsiteY14" fmla="*/ 10030 h 10111"/>
                  <a:gd name="connsiteX15" fmla="*/ 12677 w 12836"/>
                  <a:gd name="connsiteY15" fmla="*/ 9909 h 10111"/>
                  <a:gd name="connsiteX16" fmla="*/ 12686 w 12836"/>
                  <a:gd name="connsiteY16" fmla="*/ 9400 h 10111"/>
                  <a:gd name="connsiteX17" fmla="*/ 12836 w 12836"/>
                  <a:gd name="connsiteY17" fmla="*/ 3224 h 10111"/>
                  <a:gd name="connsiteX18" fmla="*/ 11916 w 12836"/>
                  <a:gd name="connsiteY18" fmla="*/ 101 h 10111"/>
                  <a:gd name="connsiteX0" fmla="*/ 11916 w 12836"/>
                  <a:gd name="connsiteY0" fmla="*/ 101 h 10111"/>
                  <a:gd name="connsiteX1" fmla="*/ 10986 w 12836"/>
                  <a:gd name="connsiteY1" fmla="*/ 30 h 10111"/>
                  <a:gd name="connsiteX2" fmla="*/ 9199 w 12836"/>
                  <a:gd name="connsiteY2" fmla="*/ 2019 h 10111"/>
                  <a:gd name="connsiteX3" fmla="*/ 7410 w 12836"/>
                  <a:gd name="connsiteY3" fmla="*/ 30 h 10111"/>
                  <a:gd name="connsiteX4" fmla="*/ 6482 w 12836"/>
                  <a:gd name="connsiteY4" fmla="*/ 101 h 10111"/>
                  <a:gd name="connsiteX5" fmla="*/ 3541 w 12836"/>
                  <a:gd name="connsiteY5" fmla="*/ 1178 h 10111"/>
                  <a:gd name="connsiteX6" fmla="*/ 2082 w 12836"/>
                  <a:gd name="connsiteY6" fmla="*/ 1893 h 10111"/>
                  <a:gd name="connsiteX7" fmla="*/ 765 w 12836"/>
                  <a:gd name="connsiteY7" fmla="*/ 2413 h 10111"/>
                  <a:gd name="connsiteX8" fmla="*/ 1 w 12836"/>
                  <a:gd name="connsiteY8" fmla="*/ 3746 h 10111"/>
                  <a:gd name="connsiteX9" fmla="*/ 3009 w 12836"/>
                  <a:gd name="connsiteY9" fmla="*/ 3944 h 10111"/>
                  <a:gd name="connsiteX10" fmla="*/ 4728 w 12836"/>
                  <a:gd name="connsiteY10" fmla="*/ 3982 h 10111"/>
                  <a:gd name="connsiteX11" fmla="*/ 5429 w 12836"/>
                  <a:gd name="connsiteY11" fmla="*/ 3711 h 10111"/>
                  <a:gd name="connsiteX12" fmla="*/ 5654 w 12836"/>
                  <a:gd name="connsiteY12" fmla="*/ 9552 h 10111"/>
                  <a:gd name="connsiteX13" fmla="*/ 5654 w 12836"/>
                  <a:gd name="connsiteY13" fmla="*/ 9973 h 10111"/>
                  <a:gd name="connsiteX14" fmla="*/ 9199 w 12836"/>
                  <a:gd name="connsiteY14" fmla="*/ 10030 h 10111"/>
                  <a:gd name="connsiteX15" fmla="*/ 12677 w 12836"/>
                  <a:gd name="connsiteY15" fmla="*/ 9909 h 10111"/>
                  <a:gd name="connsiteX16" fmla="*/ 12686 w 12836"/>
                  <a:gd name="connsiteY16" fmla="*/ 9400 h 10111"/>
                  <a:gd name="connsiteX17" fmla="*/ 12836 w 12836"/>
                  <a:gd name="connsiteY17" fmla="*/ 3224 h 10111"/>
                  <a:gd name="connsiteX18" fmla="*/ 11916 w 12836"/>
                  <a:gd name="connsiteY18" fmla="*/ 101 h 10111"/>
                  <a:gd name="connsiteX0" fmla="*/ 11916 w 12836"/>
                  <a:gd name="connsiteY0" fmla="*/ 101 h 10111"/>
                  <a:gd name="connsiteX1" fmla="*/ 10986 w 12836"/>
                  <a:gd name="connsiteY1" fmla="*/ 30 h 10111"/>
                  <a:gd name="connsiteX2" fmla="*/ 9199 w 12836"/>
                  <a:gd name="connsiteY2" fmla="*/ 2019 h 10111"/>
                  <a:gd name="connsiteX3" fmla="*/ 7410 w 12836"/>
                  <a:gd name="connsiteY3" fmla="*/ 30 h 10111"/>
                  <a:gd name="connsiteX4" fmla="*/ 6482 w 12836"/>
                  <a:gd name="connsiteY4" fmla="*/ 101 h 10111"/>
                  <a:gd name="connsiteX5" fmla="*/ 4728 w 12836"/>
                  <a:gd name="connsiteY5" fmla="*/ 773 h 10111"/>
                  <a:gd name="connsiteX6" fmla="*/ 3541 w 12836"/>
                  <a:gd name="connsiteY6" fmla="*/ 1178 h 10111"/>
                  <a:gd name="connsiteX7" fmla="*/ 2082 w 12836"/>
                  <a:gd name="connsiteY7" fmla="*/ 1893 h 10111"/>
                  <a:gd name="connsiteX8" fmla="*/ 765 w 12836"/>
                  <a:gd name="connsiteY8" fmla="*/ 2413 h 10111"/>
                  <a:gd name="connsiteX9" fmla="*/ 1 w 12836"/>
                  <a:gd name="connsiteY9" fmla="*/ 3746 h 10111"/>
                  <a:gd name="connsiteX10" fmla="*/ 3009 w 12836"/>
                  <a:gd name="connsiteY10" fmla="*/ 3944 h 10111"/>
                  <a:gd name="connsiteX11" fmla="*/ 4728 w 12836"/>
                  <a:gd name="connsiteY11" fmla="*/ 3982 h 10111"/>
                  <a:gd name="connsiteX12" fmla="*/ 5429 w 12836"/>
                  <a:gd name="connsiteY12" fmla="*/ 3711 h 10111"/>
                  <a:gd name="connsiteX13" fmla="*/ 5654 w 12836"/>
                  <a:gd name="connsiteY13" fmla="*/ 9552 h 10111"/>
                  <a:gd name="connsiteX14" fmla="*/ 5654 w 12836"/>
                  <a:gd name="connsiteY14" fmla="*/ 9973 h 10111"/>
                  <a:gd name="connsiteX15" fmla="*/ 9199 w 12836"/>
                  <a:gd name="connsiteY15" fmla="*/ 10030 h 10111"/>
                  <a:gd name="connsiteX16" fmla="*/ 12677 w 12836"/>
                  <a:gd name="connsiteY16" fmla="*/ 9909 h 10111"/>
                  <a:gd name="connsiteX17" fmla="*/ 12686 w 12836"/>
                  <a:gd name="connsiteY17" fmla="*/ 9400 h 10111"/>
                  <a:gd name="connsiteX18" fmla="*/ 12836 w 12836"/>
                  <a:gd name="connsiteY18" fmla="*/ 3224 h 10111"/>
                  <a:gd name="connsiteX19" fmla="*/ 11916 w 12836"/>
                  <a:gd name="connsiteY19" fmla="*/ 101 h 10111"/>
                  <a:gd name="connsiteX0" fmla="*/ 11916 w 12836"/>
                  <a:gd name="connsiteY0" fmla="*/ 95 h 10105"/>
                  <a:gd name="connsiteX1" fmla="*/ 10986 w 12836"/>
                  <a:gd name="connsiteY1" fmla="*/ 24 h 10105"/>
                  <a:gd name="connsiteX2" fmla="*/ 9199 w 12836"/>
                  <a:gd name="connsiteY2" fmla="*/ 2013 h 10105"/>
                  <a:gd name="connsiteX3" fmla="*/ 7410 w 12836"/>
                  <a:gd name="connsiteY3" fmla="*/ 24 h 10105"/>
                  <a:gd name="connsiteX4" fmla="*/ 6482 w 12836"/>
                  <a:gd name="connsiteY4" fmla="*/ 95 h 10105"/>
                  <a:gd name="connsiteX5" fmla="*/ 5052 w 12836"/>
                  <a:gd name="connsiteY5" fmla="*/ 1083 h 10105"/>
                  <a:gd name="connsiteX6" fmla="*/ 3541 w 12836"/>
                  <a:gd name="connsiteY6" fmla="*/ 1172 h 10105"/>
                  <a:gd name="connsiteX7" fmla="*/ 2082 w 12836"/>
                  <a:gd name="connsiteY7" fmla="*/ 1887 h 10105"/>
                  <a:gd name="connsiteX8" fmla="*/ 765 w 12836"/>
                  <a:gd name="connsiteY8" fmla="*/ 2407 h 10105"/>
                  <a:gd name="connsiteX9" fmla="*/ 1 w 12836"/>
                  <a:gd name="connsiteY9" fmla="*/ 3740 h 10105"/>
                  <a:gd name="connsiteX10" fmla="*/ 3009 w 12836"/>
                  <a:gd name="connsiteY10" fmla="*/ 3938 h 10105"/>
                  <a:gd name="connsiteX11" fmla="*/ 4728 w 12836"/>
                  <a:gd name="connsiteY11" fmla="*/ 3976 h 10105"/>
                  <a:gd name="connsiteX12" fmla="*/ 5429 w 12836"/>
                  <a:gd name="connsiteY12" fmla="*/ 3705 h 10105"/>
                  <a:gd name="connsiteX13" fmla="*/ 5654 w 12836"/>
                  <a:gd name="connsiteY13" fmla="*/ 9546 h 10105"/>
                  <a:gd name="connsiteX14" fmla="*/ 5654 w 12836"/>
                  <a:gd name="connsiteY14" fmla="*/ 9967 h 10105"/>
                  <a:gd name="connsiteX15" fmla="*/ 9199 w 12836"/>
                  <a:gd name="connsiteY15" fmla="*/ 10024 h 10105"/>
                  <a:gd name="connsiteX16" fmla="*/ 12677 w 12836"/>
                  <a:gd name="connsiteY16" fmla="*/ 9903 h 10105"/>
                  <a:gd name="connsiteX17" fmla="*/ 12686 w 12836"/>
                  <a:gd name="connsiteY17" fmla="*/ 9394 h 10105"/>
                  <a:gd name="connsiteX18" fmla="*/ 12836 w 12836"/>
                  <a:gd name="connsiteY18" fmla="*/ 3218 h 10105"/>
                  <a:gd name="connsiteX19" fmla="*/ 11916 w 12836"/>
                  <a:gd name="connsiteY19" fmla="*/ 95 h 10105"/>
                  <a:gd name="connsiteX0" fmla="*/ 11916 w 12836"/>
                  <a:gd name="connsiteY0" fmla="*/ 95 h 10105"/>
                  <a:gd name="connsiteX1" fmla="*/ 10986 w 12836"/>
                  <a:gd name="connsiteY1" fmla="*/ 24 h 10105"/>
                  <a:gd name="connsiteX2" fmla="*/ 9199 w 12836"/>
                  <a:gd name="connsiteY2" fmla="*/ 2013 h 10105"/>
                  <a:gd name="connsiteX3" fmla="*/ 7410 w 12836"/>
                  <a:gd name="connsiteY3" fmla="*/ 24 h 10105"/>
                  <a:gd name="connsiteX4" fmla="*/ 6482 w 12836"/>
                  <a:gd name="connsiteY4" fmla="*/ 95 h 10105"/>
                  <a:gd name="connsiteX5" fmla="*/ 5052 w 12836"/>
                  <a:gd name="connsiteY5" fmla="*/ 1083 h 10105"/>
                  <a:gd name="connsiteX6" fmla="*/ 3541 w 12836"/>
                  <a:gd name="connsiteY6" fmla="*/ 1172 h 10105"/>
                  <a:gd name="connsiteX7" fmla="*/ 2082 w 12836"/>
                  <a:gd name="connsiteY7" fmla="*/ 2023 h 10105"/>
                  <a:gd name="connsiteX8" fmla="*/ 765 w 12836"/>
                  <a:gd name="connsiteY8" fmla="*/ 2407 h 10105"/>
                  <a:gd name="connsiteX9" fmla="*/ 1 w 12836"/>
                  <a:gd name="connsiteY9" fmla="*/ 3740 h 10105"/>
                  <a:gd name="connsiteX10" fmla="*/ 3009 w 12836"/>
                  <a:gd name="connsiteY10" fmla="*/ 3938 h 10105"/>
                  <a:gd name="connsiteX11" fmla="*/ 4728 w 12836"/>
                  <a:gd name="connsiteY11" fmla="*/ 3976 h 10105"/>
                  <a:gd name="connsiteX12" fmla="*/ 5429 w 12836"/>
                  <a:gd name="connsiteY12" fmla="*/ 3705 h 10105"/>
                  <a:gd name="connsiteX13" fmla="*/ 5654 w 12836"/>
                  <a:gd name="connsiteY13" fmla="*/ 9546 h 10105"/>
                  <a:gd name="connsiteX14" fmla="*/ 5654 w 12836"/>
                  <a:gd name="connsiteY14" fmla="*/ 9967 h 10105"/>
                  <a:gd name="connsiteX15" fmla="*/ 9199 w 12836"/>
                  <a:gd name="connsiteY15" fmla="*/ 10024 h 10105"/>
                  <a:gd name="connsiteX16" fmla="*/ 12677 w 12836"/>
                  <a:gd name="connsiteY16" fmla="*/ 9903 h 10105"/>
                  <a:gd name="connsiteX17" fmla="*/ 12686 w 12836"/>
                  <a:gd name="connsiteY17" fmla="*/ 9394 h 10105"/>
                  <a:gd name="connsiteX18" fmla="*/ 12836 w 12836"/>
                  <a:gd name="connsiteY18" fmla="*/ 3218 h 10105"/>
                  <a:gd name="connsiteX19" fmla="*/ 11916 w 12836"/>
                  <a:gd name="connsiteY19" fmla="*/ 95 h 10105"/>
                  <a:gd name="connsiteX0" fmla="*/ 11916 w 12836"/>
                  <a:gd name="connsiteY0" fmla="*/ 95 h 10105"/>
                  <a:gd name="connsiteX1" fmla="*/ 10986 w 12836"/>
                  <a:gd name="connsiteY1" fmla="*/ 24 h 10105"/>
                  <a:gd name="connsiteX2" fmla="*/ 9199 w 12836"/>
                  <a:gd name="connsiteY2" fmla="*/ 2013 h 10105"/>
                  <a:gd name="connsiteX3" fmla="*/ 7410 w 12836"/>
                  <a:gd name="connsiteY3" fmla="*/ 24 h 10105"/>
                  <a:gd name="connsiteX4" fmla="*/ 6482 w 12836"/>
                  <a:gd name="connsiteY4" fmla="*/ 95 h 10105"/>
                  <a:gd name="connsiteX5" fmla="*/ 5052 w 12836"/>
                  <a:gd name="connsiteY5" fmla="*/ 1083 h 10105"/>
                  <a:gd name="connsiteX6" fmla="*/ 3541 w 12836"/>
                  <a:gd name="connsiteY6" fmla="*/ 1172 h 10105"/>
                  <a:gd name="connsiteX7" fmla="*/ 2082 w 12836"/>
                  <a:gd name="connsiteY7" fmla="*/ 2023 h 10105"/>
                  <a:gd name="connsiteX8" fmla="*/ 765 w 12836"/>
                  <a:gd name="connsiteY8" fmla="*/ 2407 h 10105"/>
                  <a:gd name="connsiteX9" fmla="*/ 1 w 12836"/>
                  <a:gd name="connsiteY9" fmla="*/ 3740 h 10105"/>
                  <a:gd name="connsiteX10" fmla="*/ 1492 w 12836"/>
                  <a:gd name="connsiteY10" fmla="*/ 3750 h 10105"/>
                  <a:gd name="connsiteX11" fmla="*/ 3009 w 12836"/>
                  <a:gd name="connsiteY11" fmla="*/ 3938 h 10105"/>
                  <a:gd name="connsiteX12" fmla="*/ 4728 w 12836"/>
                  <a:gd name="connsiteY12" fmla="*/ 3976 h 10105"/>
                  <a:gd name="connsiteX13" fmla="*/ 5429 w 12836"/>
                  <a:gd name="connsiteY13" fmla="*/ 3705 h 10105"/>
                  <a:gd name="connsiteX14" fmla="*/ 5654 w 12836"/>
                  <a:gd name="connsiteY14" fmla="*/ 9546 h 10105"/>
                  <a:gd name="connsiteX15" fmla="*/ 5654 w 12836"/>
                  <a:gd name="connsiteY15" fmla="*/ 9967 h 10105"/>
                  <a:gd name="connsiteX16" fmla="*/ 9199 w 12836"/>
                  <a:gd name="connsiteY16" fmla="*/ 10024 h 10105"/>
                  <a:gd name="connsiteX17" fmla="*/ 12677 w 12836"/>
                  <a:gd name="connsiteY17" fmla="*/ 9903 h 10105"/>
                  <a:gd name="connsiteX18" fmla="*/ 12686 w 12836"/>
                  <a:gd name="connsiteY18" fmla="*/ 9394 h 10105"/>
                  <a:gd name="connsiteX19" fmla="*/ 12836 w 12836"/>
                  <a:gd name="connsiteY19" fmla="*/ 3218 h 10105"/>
                  <a:gd name="connsiteX20" fmla="*/ 11916 w 12836"/>
                  <a:gd name="connsiteY20" fmla="*/ 95 h 10105"/>
                  <a:gd name="connsiteX0" fmla="*/ 11916 w 12836"/>
                  <a:gd name="connsiteY0" fmla="*/ 95 h 10105"/>
                  <a:gd name="connsiteX1" fmla="*/ 10986 w 12836"/>
                  <a:gd name="connsiteY1" fmla="*/ 24 h 10105"/>
                  <a:gd name="connsiteX2" fmla="*/ 9199 w 12836"/>
                  <a:gd name="connsiteY2" fmla="*/ 2013 h 10105"/>
                  <a:gd name="connsiteX3" fmla="*/ 7410 w 12836"/>
                  <a:gd name="connsiteY3" fmla="*/ 24 h 10105"/>
                  <a:gd name="connsiteX4" fmla="*/ 6482 w 12836"/>
                  <a:gd name="connsiteY4" fmla="*/ 95 h 10105"/>
                  <a:gd name="connsiteX5" fmla="*/ 5052 w 12836"/>
                  <a:gd name="connsiteY5" fmla="*/ 1083 h 10105"/>
                  <a:gd name="connsiteX6" fmla="*/ 3541 w 12836"/>
                  <a:gd name="connsiteY6" fmla="*/ 1172 h 10105"/>
                  <a:gd name="connsiteX7" fmla="*/ 2082 w 12836"/>
                  <a:gd name="connsiteY7" fmla="*/ 2023 h 10105"/>
                  <a:gd name="connsiteX8" fmla="*/ 765 w 12836"/>
                  <a:gd name="connsiteY8" fmla="*/ 2407 h 10105"/>
                  <a:gd name="connsiteX9" fmla="*/ 1 w 12836"/>
                  <a:gd name="connsiteY9" fmla="*/ 3740 h 10105"/>
                  <a:gd name="connsiteX10" fmla="*/ 1546 w 12836"/>
                  <a:gd name="connsiteY10" fmla="*/ 3931 h 10105"/>
                  <a:gd name="connsiteX11" fmla="*/ 3009 w 12836"/>
                  <a:gd name="connsiteY11" fmla="*/ 3938 h 10105"/>
                  <a:gd name="connsiteX12" fmla="*/ 4728 w 12836"/>
                  <a:gd name="connsiteY12" fmla="*/ 3976 h 10105"/>
                  <a:gd name="connsiteX13" fmla="*/ 5429 w 12836"/>
                  <a:gd name="connsiteY13" fmla="*/ 3705 h 10105"/>
                  <a:gd name="connsiteX14" fmla="*/ 5654 w 12836"/>
                  <a:gd name="connsiteY14" fmla="*/ 9546 h 10105"/>
                  <a:gd name="connsiteX15" fmla="*/ 5654 w 12836"/>
                  <a:gd name="connsiteY15" fmla="*/ 9967 h 10105"/>
                  <a:gd name="connsiteX16" fmla="*/ 9199 w 12836"/>
                  <a:gd name="connsiteY16" fmla="*/ 10024 h 10105"/>
                  <a:gd name="connsiteX17" fmla="*/ 12677 w 12836"/>
                  <a:gd name="connsiteY17" fmla="*/ 9903 h 10105"/>
                  <a:gd name="connsiteX18" fmla="*/ 12686 w 12836"/>
                  <a:gd name="connsiteY18" fmla="*/ 9394 h 10105"/>
                  <a:gd name="connsiteX19" fmla="*/ 12836 w 12836"/>
                  <a:gd name="connsiteY19" fmla="*/ 3218 h 10105"/>
                  <a:gd name="connsiteX20" fmla="*/ 11916 w 12836"/>
                  <a:gd name="connsiteY20" fmla="*/ 95 h 10105"/>
                  <a:gd name="connsiteX0" fmla="*/ 11754 w 12674"/>
                  <a:gd name="connsiteY0" fmla="*/ 95 h 10105"/>
                  <a:gd name="connsiteX1" fmla="*/ 10824 w 12674"/>
                  <a:gd name="connsiteY1" fmla="*/ 24 h 10105"/>
                  <a:gd name="connsiteX2" fmla="*/ 9037 w 12674"/>
                  <a:gd name="connsiteY2" fmla="*/ 2013 h 10105"/>
                  <a:gd name="connsiteX3" fmla="*/ 7248 w 12674"/>
                  <a:gd name="connsiteY3" fmla="*/ 24 h 10105"/>
                  <a:gd name="connsiteX4" fmla="*/ 6320 w 12674"/>
                  <a:gd name="connsiteY4" fmla="*/ 95 h 10105"/>
                  <a:gd name="connsiteX5" fmla="*/ 4890 w 12674"/>
                  <a:gd name="connsiteY5" fmla="*/ 1083 h 10105"/>
                  <a:gd name="connsiteX6" fmla="*/ 3379 w 12674"/>
                  <a:gd name="connsiteY6" fmla="*/ 1172 h 10105"/>
                  <a:gd name="connsiteX7" fmla="*/ 1920 w 12674"/>
                  <a:gd name="connsiteY7" fmla="*/ 2023 h 10105"/>
                  <a:gd name="connsiteX8" fmla="*/ 603 w 12674"/>
                  <a:gd name="connsiteY8" fmla="*/ 2407 h 10105"/>
                  <a:gd name="connsiteX9" fmla="*/ 1 w 12674"/>
                  <a:gd name="connsiteY9" fmla="*/ 3632 h 10105"/>
                  <a:gd name="connsiteX10" fmla="*/ 1384 w 12674"/>
                  <a:gd name="connsiteY10" fmla="*/ 3931 h 10105"/>
                  <a:gd name="connsiteX11" fmla="*/ 2847 w 12674"/>
                  <a:gd name="connsiteY11" fmla="*/ 3938 h 10105"/>
                  <a:gd name="connsiteX12" fmla="*/ 4566 w 12674"/>
                  <a:gd name="connsiteY12" fmla="*/ 3976 h 10105"/>
                  <a:gd name="connsiteX13" fmla="*/ 5267 w 12674"/>
                  <a:gd name="connsiteY13" fmla="*/ 3705 h 10105"/>
                  <a:gd name="connsiteX14" fmla="*/ 5492 w 12674"/>
                  <a:gd name="connsiteY14" fmla="*/ 9546 h 10105"/>
                  <a:gd name="connsiteX15" fmla="*/ 5492 w 12674"/>
                  <a:gd name="connsiteY15" fmla="*/ 9967 h 10105"/>
                  <a:gd name="connsiteX16" fmla="*/ 9037 w 12674"/>
                  <a:gd name="connsiteY16" fmla="*/ 10024 h 10105"/>
                  <a:gd name="connsiteX17" fmla="*/ 12515 w 12674"/>
                  <a:gd name="connsiteY17" fmla="*/ 9903 h 10105"/>
                  <a:gd name="connsiteX18" fmla="*/ 12524 w 12674"/>
                  <a:gd name="connsiteY18" fmla="*/ 9394 h 10105"/>
                  <a:gd name="connsiteX19" fmla="*/ 12674 w 12674"/>
                  <a:gd name="connsiteY19" fmla="*/ 3218 h 10105"/>
                  <a:gd name="connsiteX20" fmla="*/ 11754 w 12674"/>
                  <a:gd name="connsiteY20" fmla="*/ 95 h 10105"/>
                  <a:gd name="connsiteX0" fmla="*/ 11754 w 12674"/>
                  <a:gd name="connsiteY0" fmla="*/ 170 h 10180"/>
                  <a:gd name="connsiteX1" fmla="*/ 10824 w 12674"/>
                  <a:gd name="connsiteY1" fmla="*/ 99 h 10180"/>
                  <a:gd name="connsiteX2" fmla="*/ 9037 w 12674"/>
                  <a:gd name="connsiteY2" fmla="*/ 2088 h 10180"/>
                  <a:gd name="connsiteX3" fmla="*/ 7248 w 12674"/>
                  <a:gd name="connsiteY3" fmla="*/ 99 h 10180"/>
                  <a:gd name="connsiteX4" fmla="*/ 5671 w 12674"/>
                  <a:gd name="connsiteY4" fmla="*/ 387 h 10180"/>
                  <a:gd name="connsiteX5" fmla="*/ 4890 w 12674"/>
                  <a:gd name="connsiteY5" fmla="*/ 1158 h 10180"/>
                  <a:gd name="connsiteX6" fmla="*/ 3379 w 12674"/>
                  <a:gd name="connsiteY6" fmla="*/ 1247 h 10180"/>
                  <a:gd name="connsiteX7" fmla="*/ 1920 w 12674"/>
                  <a:gd name="connsiteY7" fmla="*/ 2098 h 10180"/>
                  <a:gd name="connsiteX8" fmla="*/ 603 w 12674"/>
                  <a:gd name="connsiteY8" fmla="*/ 2482 h 10180"/>
                  <a:gd name="connsiteX9" fmla="*/ 1 w 12674"/>
                  <a:gd name="connsiteY9" fmla="*/ 3707 h 10180"/>
                  <a:gd name="connsiteX10" fmla="*/ 1384 w 12674"/>
                  <a:gd name="connsiteY10" fmla="*/ 4006 h 10180"/>
                  <a:gd name="connsiteX11" fmla="*/ 2847 w 12674"/>
                  <a:gd name="connsiteY11" fmla="*/ 4013 h 10180"/>
                  <a:gd name="connsiteX12" fmla="*/ 4566 w 12674"/>
                  <a:gd name="connsiteY12" fmla="*/ 4051 h 10180"/>
                  <a:gd name="connsiteX13" fmla="*/ 5267 w 12674"/>
                  <a:gd name="connsiteY13" fmla="*/ 3780 h 10180"/>
                  <a:gd name="connsiteX14" fmla="*/ 5492 w 12674"/>
                  <a:gd name="connsiteY14" fmla="*/ 9621 h 10180"/>
                  <a:gd name="connsiteX15" fmla="*/ 5492 w 12674"/>
                  <a:gd name="connsiteY15" fmla="*/ 10042 h 10180"/>
                  <a:gd name="connsiteX16" fmla="*/ 9037 w 12674"/>
                  <a:gd name="connsiteY16" fmla="*/ 10099 h 10180"/>
                  <a:gd name="connsiteX17" fmla="*/ 12515 w 12674"/>
                  <a:gd name="connsiteY17" fmla="*/ 9978 h 10180"/>
                  <a:gd name="connsiteX18" fmla="*/ 12524 w 12674"/>
                  <a:gd name="connsiteY18" fmla="*/ 9469 h 10180"/>
                  <a:gd name="connsiteX19" fmla="*/ 12674 w 12674"/>
                  <a:gd name="connsiteY19" fmla="*/ 3293 h 10180"/>
                  <a:gd name="connsiteX20" fmla="*/ 11754 w 12674"/>
                  <a:gd name="connsiteY20" fmla="*/ 170 h 10180"/>
                  <a:gd name="connsiteX0" fmla="*/ 11754 w 12674"/>
                  <a:gd name="connsiteY0" fmla="*/ 170 h 10180"/>
                  <a:gd name="connsiteX1" fmla="*/ 10824 w 12674"/>
                  <a:gd name="connsiteY1" fmla="*/ 99 h 10180"/>
                  <a:gd name="connsiteX2" fmla="*/ 9037 w 12674"/>
                  <a:gd name="connsiteY2" fmla="*/ 2088 h 10180"/>
                  <a:gd name="connsiteX3" fmla="*/ 7248 w 12674"/>
                  <a:gd name="connsiteY3" fmla="*/ 99 h 10180"/>
                  <a:gd name="connsiteX4" fmla="*/ 5671 w 12674"/>
                  <a:gd name="connsiteY4" fmla="*/ 387 h 10180"/>
                  <a:gd name="connsiteX5" fmla="*/ 4836 w 12674"/>
                  <a:gd name="connsiteY5" fmla="*/ 1104 h 10180"/>
                  <a:gd name="connsiteX6" fmla="*/ 3379 w 12674"/>
                  <a:gd name="connsiteY6" fmla="*/ 1247 h 10180"/>
                  <a:gd name="connsiteX7" fmla="*/ 1920 w 12674"/>
                  <a:gd name="connsiteY7" fmla="*/ 2098 h 10180"/>
                  <a:gd name="connsiteX8" fmla="*/ 603 w 12674"/>
                  <a:gd name="connsiteY8" fmla="*/ 2482 h 10180"/>
                  <a:gd name="connsiteX9" fmla="*/ 1 w 12674"/>
                  <a:gd name="connsiteY9" fmla="*/ 3707 h 10180"/>
                  <a:gd name="connsiteX10" fmla="*/ 1384 w 12674"/>
                  <a:gd name="connsiteY10" fmla="*/ 4006 h 10180"/>
                  <a:gd name="connsiteX11" fmla="*/ 2847 w 12674"/>
                  <a:gd name="connsiteY11" fmla="*/ 4013 h 10180"/>
                  <a:gd name="connsiteX12" fmla="*/ 4566 w 12674"/>
                  <a:gd name="connsiteY12" fmla="*/ 4051 h 10180"/>
                  <a:gd name="connsiteX13" fmla="*/ 5267 w 12674"/>
                  <a:gd name="connsiteY13" fmla="*/ 3780 h 10180"/>
                  <a:gd name="connsiteX14" fmla="*/ 5492 w 12674"/>
                  <a:gd name="connsiteY14" fmla="*/ 9621 h 10180"/>
                  <a:gd name="connsiteX15" fmla="*/ 5492 w 12674"/>
                  <a:gd name="connsiteY15" fmla="*/ 10042 h 10180"/>
                  <a:gd name="connsiteX16" fmla="*/ 9037 w 12674"/>
                  <a:gd name="connsiteY16" fmla="*/ 10099 h 10180"/>
                  <a:gd name="connsiteX17" fmla="*/ 12515 w 12674"/>
                  <a:gd name="connsiteY17" fmla="*/ 9978 h 10180"/>
                  <a:gd name="connsiteX18" fmla="*/ 12524 w 12674"/>
                  <a:gd name="connsiteY18" fmla="*/ 9469 h 10180"/>
                  <a:gd name="connsiteX19" fmla="*/ 12674 w 12674"/>
                  <a:gd name="connsiteY19" fmla="*/ 3293 h 10180"/>
                  <a:gd name="connsiteX20" fmla="*/ 11754 w 12674"/>
                  <a:gd name="connsiteY20" fmla="*/ 170 h 10180"/>
                  <a:gd name="connsiteX0" fmla="*/ 11754 w 12674"/>
                  <a:gd name="connsiteY0" fmla="*/ 181 h 10191"/>
                  <a:gd name="connsiteX1" fmla="*/ 10824 w 12674"/>
                  <a:gd name="connsiteY1" fmla="*/ 110 h 10191"/>
                  <a:gd name="connsiteX2" fmla="*/ 9037 w 12674"/>
                  <a:gd name="connsiteY2" fmla="*/ 2099 h 10191"/>
                  <a:gd name="connsiteX3" fmla="*/ 7248 w 12674"/>
                  <a:gd name="connsiteY3" fmla="*/ 110 h 10191"/>
                  <a:gd name="connsiteX4" fmla="*/ 5401 w 12674"/>
                  <a:gd name="connsiteY4" fmla="*/ 344 h 10191"/>
                  <a:gd name="connsiteX5" fmla="*/ 4836 w 12674"/>
                  <a:gd name="connsiteY5" fmla="*/ 1115 h 10191"/>
                  <a:gd name="connsiteX6" fmla="*/ 3379 w 12674"/>
                  <a:gd name="connsiteY6" fmla="*/ 1258 h 10191"/>
                  <a:gd name="connsiteX7" fmla="*/ 1920 w 12674"/>
                  <a:gd name="connsiteY7" fmla="*/ 2109 h 10191"/>
                  <a:gd name="connsiteX8" fmla="*/ 603 w 12674"/>
                  <a:gd name="connsiteY8" fmla="*/ 2493 h 10191"/>
                  <a:gd name="connsiteX9" fmla="*/ 1 w 12674"/>
                  <a:gd name="connsiteY9" fmla="*/ 3718 h 10191"/>
                  <a:gd name="connsiteX10" fmla="*/ 1384 w 12674"/>
                  <a:gd name="connsiteY10" fmla="*/ 4017 h 10191"/>
                  <a:gd name="connsiteX11" fmla="*/ 2847 w 12674"/>
                  <a:gd name="connsiteY11" fmla="*/ 4024 h 10191"/>
                  <a:gd name="connsiteX12" fmla="*/ 4566 w 12674"/>
                  <a:gd name="connsiteY12" fmla="*/ 4062 h 10191"/>
                  <a:gd name="connsiteX13" fmla="*/ 5267 w 12674"/>
                  <a:gd name="connsiteY13" fmla="*/ 3791 h 10191"/>
                  <a:gd name="connsiteX14" fmla="*/ 5492 w 12674"/>
                  <a:gd name="connsiteY14" fmla="*/ 9632 h 10191"/>
                  <a:gd name="connsiteX15" fmla="*/ 5492 w 12674"/>
                  <a:gd name="connsiteY15" fmla="*/ 10053 h 10191"/>
                  <a:gd name="connsiteX16" fmla="*/ 9037 w 12674"/>
                  <a:gd name="connsiteY16" fmla="*/ 10110 h 10191"/>
                  <a:gd name="connsiteX17" fmla="*/ 12515 w 12674"/>
                  <a:gd name="connsiteY17" fmla="*/ 9989 h 10191"/>
                  <a:gd name="connsiteX18" fmla="*/ 12524 w 12674"/>
                  <a:gd name="connsiteY18" fmla="*/ 9480 h 10191"/>
                  <a:gd name="connsiteX19" fmla="*/ 12674 w 12674"/>
                  <a:gd name="connsiteY19" fmla="*/ 3304 h 10191"/>
                  <a:gd name="connsiteX20" fmla="*/ 11754 w 12674"/>
                  <a:gd name="connsiteY20" fmla="*/ 181 h 10191"/>
                  <a:gd name="connsiteX0" fmla="*/ 11754 w 12674"/>
                  <a:gd name="connsiteY0" fmla="*/ 179 h 10189"/>
                  <a:gd name="connsiteX1" fmla="*/ 10824 w 12674"/>
                  <a:gd name="connsiteY1" fmla="*/ 108 h 10189"/>
                  <a:gd name="connsiteX2" fmla="*/ 9037 w 12674"/>
                  <a:gd name="connsiteY2" fmla="*/ 2097 h 10189"/>
                  <a:gd name="connsiteX3" fmla="*/ 7248 w 12674"/>
                  <a:gd name="connsiteY3" fmla="*/ 108 h 10189"/>
                  <a:gd name="connsiteX4" fmla="*/ 5401 w 12674"/>
                  <a:gd name="connsiteY4" fmla="*/ 342 h 10189"/>
                  <a:gd name="connsiteX5" fmla="*/ 4674 w 12674"/>
                  <a:gd name="connsiteY5" fmla="*/ 1005 h 10189"/>
                  <a:gd name="connsiteX6" fmla="*/ 3379 w 12674"/>
                  <a:gd name="connsiteY6" fmla="*/ 1256 h 10189"/>
                  <a:gd name="connsiteX7" fmla="*/ 1920 w 12674"/>
                  <a:gd name="connsiteY7" fmla="*/ 2107 h 10189"/>
                  <a:gd name="connsiteX8" fmla="*/ 603 w 12674"/>
                  <a:gd name="connsiteY8" fmla="*/ 2491 h 10189"/>
                  <a:gd name="connsiteX9" fmla="*/ 1 w 12674"/>
                  <a:gd name="connsiteY9" fmla="*/ 3716 h 10189"/>
                  <a:gd name="connsiteX10" fmla="*/ 1384 w 12674"/>
                  <a:gd name="connsiteY10" fmla="*/ 4015 h 10189"/>
                  <a:gd name="connsiteX11" fmla="*/ 2847 w 12674"/>
                  <a:gd name="connsiteY11" fmla="*/ 4022 h 10189"/>
                  <a:gd name="connsiteX12" fmla="*/ 4566 w 12674"/>
                  <a:gd name="connsiteY12" fmla="*/ 4060 h 10189"/>
                  <a:gd name="connsiteX13" fmla="*/ 5267 w 12674"/>
                  <a:gd name="connsiteY13" fmla="*/ 3789 h 10189"/>
                  <a:gd name="connsiteX14" fmla="*/ 5492 w 12674"/>
                  <a:gd name="connsiteY14" fmla="*/ 9630 h 10189"/>
                  <a:gd name="connsiteX15" fmla="*/ 5492 w 12674"/>
                  <a:gd name="connsiteY15" fmla="*/ 10051 h 10189"/>
                  <a:gd name="connsiteX16" fmla="*/ 9037 w 12674"/>
                  <a:gd name="connsiteY16" fmla="*/ 10108 h 10189"/>
                  <a:gd name="connsiteX17" fmla="*/ 12515 w 12674"/>
                  <a:gd name="connsiteY17" fmla="*/ 9987 h 10189"/>
                  <a:gd name="connsiteX18" fmla="*/ 12524 w 12674"/>
                  <a:gd name="connsiteY18" fmla="*/ 9478 h 10189"/>
                  <a:gd name="connsiteX19" fmla="*/ 12674 w 12674"/>
                  <a:gd name="connsiteY19" fmla="*/ 3302 h 10189"/>
                  <a:gd name="connsiteX20" fmla="*/ 11754 w 12674"/>
                  <a:gd name="connsiteY20" fmla="*/ 179 h 10189"/>
                  <a:gd name="connsiteX0" fmla="*/ 11754 w 12674"/>
                  <a:gd name="connsiteY0" fmla="*/ 179 h 10189"/>
                  <a:gd name="connsiteX1" fmla="*/ 10824 w 12674"/>
                  <a:gd name="connsiteY1" fmla="*/ 108 h 10189"/>
                  <a:gd name="connsiteX2" fmla="*/ 9037 w 12674"/>
                  <a:gd name="connsiteY2" fmla="*/ 2097 h 10189"/>
                  <a:gd name="connsiteX3" fmla="*/ 7248 w 12674"/>
                  <a:gd name="connsiteY3" fmla="*/ 108 h 10189"/>
                  <a:gd name="connsiteX4" fmla="*/ 5401 w 12674"/>
                  <a:gd name="connsiteY4" fmla="*/ 342 h 10189"/>
                  <a:gd name="connsiteX5" fmla="*/ 4674 w 12674"/>
                  <a:gd name="connsiteY5" fmla="*/ 1005 h 10189"/>
                  <a:gd name="connsiteX6" fmla="*/ 3379 w 12674"/>
                  <a:gd name="connsiteY6" fmla="*/ 1256 h 10189"/>
                  <a:gd name="connsiteX7" fmla="*/ 1920 w 12674"/>
                  <a:gd name="connsiteY7" fmla="*/ 2107 h 10189"/>
                  <a:gd name="connsiteX8" fmla="*/ 603 w 12674"/>
                  <a:gd name="connsiteY8" fmla="*/ 2491 h 10189"/>
                  <a:gd name="connsiteX9" fmla="*/ 1 w 12674"/>
                  <a:gd name="connsiteY9" fmla="*/ 3716 h 10189"/>
                  <a:gd name="connsiteX10" fmla="*/ 1384 w 12674"/>
                  <a:gd name="connsiteY10" fmla="*/ 4015 h 10189"/>
                  <a:gd name="connsiteX11" fmla="*/ 2847 w 12674"/>
                  <a:gd name="connsiteY11" fmla="*/ 4022 h 10189"/>
                  <a:gd name="connsiteX12" fmla="*/ 4566 w 12674"/>
                  <a:gd name="connsiteY12" fmla="*/ 4060 h 10189"/>
                  <a:gd name="connsiteX13" fmla="*/ 5267 w 12674"/>
                  <a:gd name="connsiteY13" fmla="*/ 3789 h 10189"/>
                  <a:gd name="connsiteX14" fmla="*/ 5492 w 12674"/>
                  <a:gd name="connsiteY14" fmla="*/ 9630 h 10189"/>
                  <a:gd name="connsiteX15" fmla="*/ 5492 w 12674"/>
                  <a:gd name="connsiteY15" fmla="*/ 10051 h 10189"/>
                  <a:gd name="connsiteX16" fmla="*/ 9037 w 12674"/>
                  <a:gd name="connsiteY16" fmla="*/ 10108 h 10189"/>
                  <a:gd name="connsiteX17" fmla="*/ 12515 w 12674"/>
                  <a:gd name="connsiteY17" fmla="*/ 9987 h 10189"/>
                  <a:gd name="connsiteX18" fmla="*/ 12524 w 12674"/>
                  <a:gd name="connsiteY18" fmla="*/ 9478 h 10189"/>
                  <a:gd name="connsiteX19" fmla="*/ 12674 w 12674"/>
                  <a:gd name="connsiteY19" fmla="*/ 3302 h 10189"/>
                  <a:gd name="connsiteX20" fmla="*/ 11754 w 12674"/>
                  <a:gd name="connsiteY20" fmla="*/ 179 h 10189"/>
                  <a:gd name="connsiteX0" fmla="*/ 11754 w 12674"/>
                  <a:gd name="connsiteY0" fmla="*/ 179 h 10189"/>
                  <a:gd name="connsiteX1" fmla="*/ 10824 w 12674"/>
                  <a:gd name="connsiteY1" fmla="*/ 108 h 10189"/>
                  <a:gd name="connsiteX2" fmla="*/ 9037 w 12674"/>
                  <a:gd name="connsiteY2" fmla="*/ 2097 h 10189"/>
                  <a:gd name="connsiteX3" fmla="*/ 7248 w 12674"/>
                  <a:gd name="connsiteY3" fmla="*/ 108 h 10189"/>
                  <a:gd name="connsiteX4" fmla="*/ 5401 w 12674"/>
                  <a:gd name="connsiteY4" fmla="*/ 342 h 10189"/>
                  <a:gd name="connsiteX5" fmla="*/ 4674 w 12674"/>
                  <a:gd name="connsiteY5" fmla="*/ 1005 h 10189"/>
                  <a:gd name="connsiteX6" fmla="*/ 3379 w 12674"/>
                  <a:gd name="connsiteY6" fmla="*/ 1256 h 10189"/>
                  <a:gd name="connsiteX7" fmla="*/ 1920 w 12674"/>
                  <a:gd name="connsiteY7" fmla="*/ 2107 h 10189"/>
                  <a:gd name="connsiteX8" fmla="*/ 603 w 12674"/>
                  <a:gd name="connsiteY8" fmla="*/ 2491 h 10189"/>
                  <a:gd name="connsiteX9" fmla="*/ 1 w 12674"/>
                  <a:gd name="connsiteY9" fmla="*/ 3716 h 10189"/>
                  <a:gd name="connsiteX10" fmla="*/ 1384 w 12674"/>
                  <a:gd name="connsiteY10" fmla="*/ 4015 h 10189"/>
                  <a:gd name="connsiteX11" fmla="*/ 2847 w 12674"/>
                  <a:gd name="connsiteY11" fmla="*/ 4022 h 10189"/>
                  <a:gd name="connsiteX12" fmla="*/ 4566 w 12674"/>
                  <a:gd name="connsiteY12" fmla="*/ 4060 h 10189"/>
                  <a:gd name="connsiteX13" fmla="*/ 5267 w 12674"/>
                  <a:gd name="connsiteY13" fmla="*/ 3789 h 10189"/>
                  <a:gd name="connsiteX14" fmla="*/ 5492 w 12674"/>
                  <a:gd name="connsiteY14" fmla="*/ 9630 h 10189"/>
                  <a:gd name="connsiteX15" fmla="*/ 5492 w 12674"/>
                  <a:gd name="connsiteY15" fmla="*/ 10051 h 10189"/>
                  <a:gd name="connsiteX16" fmla="*/ 9037 w 12674"/>
                  <a:gd name="connsiteY16" fmla="*/ 10108 h 10189"/>
                  <a:gd name="connsiteX17" fmla="*/ 12515 w 12674"/>
                  <a:gd name="connsiteY17" fmla="*/ 9987 h 10189"/>
                  <a:gd name="connsiteX18" fmla="*/ 12524 w 12674"/>
                  <a:gd name="connsiteY18" fmla="*/ 9478 h 10189"/>
                  <a:gd name="connsiteX19" fmla="*/ 12674 w 12674"/>
                  <a:gd name="connsiteY19" fmla="*/ 3302 h 10189"/>
                  <a:gd name="connsiteX20" fmla="*/ 11754 w 12674"/>
                  <a:gd name="connsiteY20" fmla="*/ 179 h 1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74" h="10189">
                    <a:moveTo>
                      <a:pt x="11754" y="179"/>
                    </a:moveTo>
                    <a:lnTo>
                      <a:pt x="10824" y="108"/>
                    </a:lnTo>
                    <a:lnTo>
                      <a:pt x="9037" y="2097"/>
                    </a:lnTo>
                    <a:cubicBezTo>
                      <a:pt x="8441" y="1434"/>
                      <a:pt x="7854" y="400"/>
                      <a:pt x="7248" y="108"/>
                    </a:cubicBezTo>
                    <a:cubicBezTo>
                      <a:pt x="6642" y="-184"/>
                      <a:pt x="5830" y="193"/>
                      <a:pt x="5401" y="342"/>
                    </a:cubicBezTo>
                    <a:cubicBezTo>
                      <a:pt x="4972" y="491"/>
                      <a:pt x="5272" y="609"/>
                      <a:pt x="4674" y="1005"/>
                    </a:cubicBezTo>
                    <a:cubicBezTo>
                      <a:pt x="4184" y="1184"/>
                      <a:pt x="3820" y="1069"/>
                      <a:pt x="3379" y="1256"/>
                    </a:cubicBezTo>
                    <a:cubicBezTo>
                      <a:pt x="2646" y="1555"/>
                      <a:pt x="2383" y="1901"/>
                      <a:pt x="1920" y="2107"/>
                    </a:cubicBezTo>
                    <a:cubicBezTo>
                      <a:pt x="1457" y="2313"/>
                      <a:pt x="651" y="1847"/>
                      <a:pt x="603" y="2491"/>
                    </a:cubicBezTo>
                    <a:cubicBezTo>
                      <a:pt x="598" y="2583"/>
                      <a:pt x="-1" y="3673"/>
                      <a:pt x="1" y="3716"/>
                    </a:cubicBezTo>
                    <a:cubicBezTo>
                      <a:pt x="122" y="3940"/>
                      <a:pt x="883" y="3982"/>
                      <a:pt x="1384" y="4015"/>
                    </a:cubicBezTo>
                    <a:cubicBezTo>
                      <a:pt x="1885" y="4048"/>
                      <a:pt x="2317" y="4015"/>
                      <a:pt x="2847" y="4022"/>
                    </a:cubicBezTo>
                    <a:cubicBezTo>
                      <a:pt x="3377" y="4030"/>
                      <a:pt x="4163" y="4099"/>
                      <a:pt x="4566" y="4060"/>
                    </a:cubicBezTo>
                    <a:cubicBezTo>
                      <a:pt x="4969" y="4021"/>
                      <a:pt x="6254" y="2928"/>
                      <a:pt x="5267" y="3789"/>
                    </a:cubicBezTo>
                    <a:cubicBezTo>
                      <a:pt x="5403" y="4785"/>
                      <a:pt x="5455" y="8586"/>
                      <a:pt x="5492" y="9630"/>
                    </a:cubicBezTo>
                    <a:cubicBezTo>
                      <a:pt x="5530" y="10674"/>
                      <a:pt x="5492" y="9911"/>
                      <a:pt x="5492" y="10051"/>
                    </a:cubicBezTo>
                    <a:lnTo>
                      <a:pt x="9037" y="10108"/>
                    </a:lnTo>
                    <a:lnTo>
                      <a:pt x="12515" y="9987"/>
                    </a:lnTo>
                    <a:cubicBezTo>
                      <a:pt x="12518" y="9817"/>
                      <a:pt x="12521" y="9648"/>
                      <a:pt x="12524" y="9478"/>
                    </a:cubicBezTo>
                    <a:lnTo>
                      <a:pt x="12674" y="3302"/>
                    </a:lnTo>
                    <a:cubicBezTo>
                      <a:pt x="12674" y="3302"/>
                      <a:pt x="12575" y="243"/>
                      <a:pt x="11754" y="179"/>
                    </a:cubicBezTo>
                    <a:close/>
                  </a:path>
                </a:pathLst>
              </a:custGeom>
              <a:solidFill>
                <a:srgbClr val="AFD8D4"/>
              </a:solidFill>
              <a:ln>
                <a:noFill/>
              </a:ln>
            </p:spPr>
            <p:txBody>
              <a:bodyPr anchor="ctr"/>
              <a:lstStyle/>
              <a:p>
                <a:pPr algn="ctr">
                  <a:lnSpc>
                    <a:spcPct val="120000"/>
                  </a:lnSpc>
                </a:pPr>
                <a:endParaRPr sz="1799" dirty="0">
                  <a:cs typeface="+mn-ea"/>
                  <a:sym typeface="+mn-lt"/>
                </a:endParaRPr>
              </a:p>
            </p:txBody>
          </p:sp>
          <p:sp>
            <p:nvSpPr>
              <p:cNvPr id="521" name="ïŝlîḋè">
                <a:extLst>
                  <a:ext uri="{FF2B5EF4-FFF2-40B4-BE49-F238E27FC236}">
                    <a16:creationId xmlns:a16="http://schemas.microsoft.com/office/drawing/2014/main" id="{B16565CF-7C7B-AEAD-9990-5B5E24A3E5A9}"/>
                  </a:ext>
                </a:extLst>
              </p:cNvPr>
              <p:cNvSpPr/>
              <p:nvPr/>
            </p:nvSpPr>
            <p:spPr bwMode="auto">
              <a:xfrm rot="13349913">
                <a:off x="9196203" y="2380501"/>
                <a:ext cx="326169" cy="748625"/>
              </a:xfrm>
              <a:custGeom>
                <a:avLst/>
                <a:gdLst>
                  <a:gd name="T0" fmla="*/ 713 w 856"/>
                  <a:gd name="T1" fmla="*/ 2456 h 2652"/>
                  <a:gd name="T2" fmla="*/ 185 w 856"/>
                  <a:gd name="T3" fmla="*/ 2530 h 2652"/>
                  <a:gd name="T4" fmla="*/ 14 w 856"/>
                  <a:gd name="T5" fmla="*/ 521 h 2652"/>
                  <a:gd name="T6" fmla="*/ 80 w 856"/>
                  <a:gd name="T7" fmla="*/ 0 h 2652"/>
                  <a:gd name="T8" fmla="*/ 856 w 856"/>
                  <a:gd name="T9" fmla="*/ 249 h 2652"/>
                  <a:gd name="T10" fmla="*/ 835 w 856"/>
                  <a:gd name="T11" fmla="*/ 370 h 2652"/>
                  <a:gd name="T12" fmla="*/ 728 w 856"/>
                  <a:gd name="T13" fmla="*/ 1892 h 2652"/>
                  <a:gd name="T14" fmla="*/ 735 w 856"/>
                  <a:gd name="T15" fmla="*/ 1878 h 2652"/>
                  <a:gd name="T16" fmla="*/ 728 w 856"/>
                  <a:gd name="T17" fmla="*/ 1893 h 2652"/>
                  <a:gd name="T18" fmla="*/ 727 w 856"/>
                  <a:gd name="T19" fmla="*/ 1911 h 2652"/>
                  <a:gd name="T20" fmla="*/ 722 w 856"/>
                  <a:gd name="T21" fmla="*/ 2124 h 2652"/>
                  <a:gd name="T22" fmla="*/ 722 w 856"/>
                  <a:gd name="T23" fmla="*/ 2159 h 2652"/>
                  <a:gd name="T24" fmla="*/ 713 w 856"/>
                  <a:gd name="T25" fmla="*/ 2456 h 2652"/>
                  <a:gd name="connsiteX0" fmla="*/ 8210 w 9881"/>
                  <a:gd name="connsiteY0" fmla="*/ 9261 h 9568"/>
                  <a:gd name="connsiteX1" fmla="*/ 1427 w 9881"/>
                  <a:gd name="connsiteY1" fmla="*/ 9173 h 9568"/>
                  <a:gd name="connsiteX2" fmla="*/ 45 w 9881"/>
                  <a:gd name="connsiteY2" fmla="*/ 1965 h 9568"/>
                  <a:gd name="connsiteX3" fmla="*/ 816 w 9881"/>
                  <a:gd name="connsiteY3" fmla="*/ 0 h 9568"/>
                  <a:gd name="connsiteX4" fmla="*/ 9881 w 9881"/>
                  <a:gd name="connsiteY4" fmla="*/ 939 h 9568"/>
                  <a:gd name="connsiteX5" fmla="*/ 9636 w 9881"/>
                  <a:gd name="connsiteY5" fmla="*/ 1395 h 9568"/>
                  <a:gd name="connsiteX6" fmla="*/ 8386 w 9881"/>
                  <a:gd name="connsiteY6" fmla="*/ 7134 h 9568"/>
                  <a:gd name="connsiteX7" fmla="*/ 8467 w 9881"/>
                  <a:gd name="connsiteY7" fmla="*/ 7081 h 9568"/>
                  <a:gd name="connsiteX8" fmla="*/ 8386 w 9881"/>
                  <a:gd name="connsiteY8" fmla="*/ 7138 h 9568"/>
                  <a:gd name="connsiteX9" fmla="*/ 8374 w 9881"/>
                  <a:gd name="connsiteY9" fmla="*/ 7206 h 9568"/>
                  <a:gd name="connsiteX10" fmla="*/ 8316 w 9881"/>
                  <a:gd name="connsiteY10" fmla="*/ 8009 h 9568"/>
                  <a:gd name="connsiteX11" fmla="*/ 8316 w 9881"/>
                  <a:gd name="connsiteY11" fmla="*/ 8141 h 9568"/>
                  <a:gd name="connsiteX12" fmla="*/ 8210 w 9881"/>
                  <a:gd name="connsiteY12" fmla="*/ 9261 h 9568"/>
                  <a:gd name="connsiteX0" fmla="*/ 8309 w 10110"/>
                  <a:gd name="connsiteY0" fmla="*/ 10544 h 10865"/>
                  <a:gd name="connsiteX1" fmla="*/ 1444 w 10110"/>
                  <a:gd name="connsiteY1" fmla="*/ 10452 h 10865"/>
                  <a:gd name="connsiteX2" fmla="*/ 46 w 10110"/>
                  <a:gd name="connsiteY2" fmla="*/ 2919 h 10865"/>
                  <a:gd name="connsiteX3" fmla="*/ 826 w 10110"/>
                  <a:gd name="connsiteY3" fmla="*/ 865 h 10865"/>
                  <a:gd name="connsiteX4" fmla="*/ 1496 w 10110"/>
                  <a:gd name="connsiteY4" fmla="*/ 0 h 10865"/>
                  <a:gd name="connsiteX5" fmla="*/ 9752 w 10110"/>
                  <a:gd name="connsiteY5" fmla="*/ 2323 h 10865"/>
                  <a:gd name="connsiteX6" fmla="*/ 8487 w 10110"/>
                  <a:gd name="connsiteY6" fmla="*/ 8321 h 10865"/>
                  <a:gd name="connsiteX7" fmla="*/ 8569 w 10110"/>
                  <a:gd name="connsiteY7" fmla="*/ 8266 h 10865"/>
                  <a:gd name="connsiteX8" fmla="*/ 8487 w 10110"/>
                  <a:gd name="connsiteY8" fmla="*/ 8325 h 10865"/>
                  <a:gd name="connsiteX9" fmla="*/ 8475 w 10110"/>
                  <a:gd name="connsiteY9" fmla="*/ 8396 h 10865"/>
                  <a:gd name="connsiteX10" fmla="*/ 8416 w 10110"/>
                  <a:gd name="connsiteY10" fmla="*/ 9236 h 10865"/>
                  <a:gd name="connsiteX11" fmla="*/ 8416 w 10110"/>
                  <a:gd name="connsiteY11" fmla="*/ 9374 h 10865"/>
                  <a:gd name="connsiteX12" fmla="*/ 8309 w 10110"/>
                  <a:gd name="connsiteY12" fmla="*/ 10544 h 10865"/>
                  <a:gd name="connsiteX0" fmla="*/ 8968 w 10769"/>
                  <a:gd name="connsiteY0" fmla="*/ 10594 h 10915"/>
                  <a:gd name="connsiteX1" fmla="*/ 2103 w 10769"/>
                  <a:gd name="connsiteY1" fmla="*/ 10502 h 10915"/>
                  <a:gd name="connsiteX2" fmla="*/ 705 w 10769"/>
                  <a:gd name="connsiteY2" fmla="*/ 2969 h 10915"/>
                  <a:gd name="connsiteX3" fmla="*/ 188 w 10769"/>
                  <a:gd name="connsiteY3" fmla="*/ 834 h 10915"/>
                  <a:gd name="connsiteX4" fmla="*/ 2155 w 10769"/>
                  <a:gd name="connsiteY4" fmla="*/ 50 h 10915"/>
                  <a:gd name="connsiteX5" fmla="*/ 10411 w 10769"/>
                  <a:gd name="connsiteY5" fmla="*/ 2373 h 10915"/>
                  <a:gd name="connsiteX6" fmla="*/ 9146 w 10769"/>
                  <a:gd name="connsiteY6" fmla="*/ 8371 h 10915"/>
                  <a:gd name="connsiteX7" fmla="*/ 9228 w 10769"/>
                  <a:gd name="connsiteY7" fmla="*/ 8316 h 10915"/>
                  <a:gd name="connsiteX8" fmla="*/ 9146 w 10769"/>
                  <a:gd name="connsiteY8" fmla="*/ 8375 h 10915"/>
                  <a:gd name="connsiteX9" fmla="*/ 9134 w 10769"/>
                  <a:gd name="connsiteY9" fmla="*/ 8446 h 10915"/>
                  <a:gd name="connsiteX10" fmla="*/ 9075 w 10769"/>
                  <a:gd name="connsiteY10" fmla="*/ 9286 h 10915"/>
                  <a:gd name="connsiteX11" fmla="*/ 9075 w 10769"/>
                  <a:gd name="connsiteY11" fmla="*/ 9424 h 10915"/>
                  <a:gd name="connsiteX12" fmla="*/ 8968 w 10769"/>
                  <a:gd name="connsiteY12" fmla="*/ 10594 h 10915"/>
                  <a:gd name="connsiteX0" fmla="*/ 9394 w 11328"/>
                  <a:gd name="connsiteY0" fmla="*/ 10072 h 10393"/>
                  <a:gd name="connsiteX1" fmla="*/ 2529 w 11328"/>
                  <a:gd name="connsiteY1" fmla="*/ 9980 h 10393"/>
                  <a:gd name="connsiteX2" fmla="*/ 1131 w 11328"/>
                  <a:gd name="connsiteY2" fmla="*/ 2447 h 10393"/>
                  <a:gd name="connsiteX3" fmla="*/ 614 w 11328"/>
                  <a:gd name="connsiteY3" fmla="*/ 312 h 10393"/>
                  <a:gd name="connsiteX4" fmla="*/ 634 w 11328"/>
                  <a:gd name="connsiteY4" fmla="*/ 124 h 10393"/>
                  <a:gd name="connsiteX5" fmla="*/ 10837 w 11328"/>
                  <a:gd name="connsiteY5" fmla="*/ 1851 h 10393"/>
                  <a:gd name="connsiteX6" fmla="*/ 9572 w 11328"/>
                  <a:gd name="connsiteY6" fmla="*/ 7849 h 10393"/>
                  <a:gd name="connsiteX7" fmla="*/ 9654 w 11328"/>
                  <a:gd name="connsiteY7" fmla="*/ 7794 h 10393"/>
                  <a:gd name="connsiteX8" fmla="*/ 9572 w 11328"/>
                  <a:gd name="connsiteY8" fmla="*/ 7853 h 10393"/>
                  <a:gd name="connsiteX9" fmla="*/ 9560 w 11328"/>
                  <a:gd name="connsiteY9" fmla="*/ 7924 h 10393"/>
                  <a:gd name="connsiteX10" fmla="*/ 9501 w 11328"/>
                  <a:gd name="connsiteY10" fmla="*/ 8764 h 10393"/>
                  <a:gd name="connsiteX11" fmla="*/ 9501 w 11328"/>
                  <a:gd name="connsiteY11" fmla="*/ 8902 h 10393"/>
                  <a:gd name="connsiteX12" fmla="*/ 9394 w 11328"/>
                  <a:gd name="connsiteY12" fmla="*/ 10072 h 1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8" h="10393">
                    <a:moveTo>
                      <a:pt x="9394" y="10072"/>
                    </a:moveTo>
                    <a:cubicBezTo>
                      <a:pt x="5552" y="10845"/>
                      <a:pt x="2529" y="9980"/>
                      <a:pt x="2529" y="9980"/>
                    </a:cubicBezTo>
                    <a:cubicBezTo>
                      <a:pt x="508" y="2063"/>
                      <a:pt x="1450" y="4058"/>
                      <a:pt x="1131" y="2447"/>
                    </a:cubicBezTo>
                    <a:cubicBezTo>
                      <a:pt x="812" y="836"/>
                      <a:pt x="81" y="714"/>
                      <a:pt x="614" y="312"/>
                    </a:cubicBezTo>
                    <a:cubicBezTo>
                      <a:pt x="1270" y="51"/>
                      <a:pt x="-1070" y="-132"/>
                      <a:pt x="634" y="124"/>
                    </a:cubicBezTo>
                    <a:cubicBezTo>
                      <a:pt x="2338" y="380"/>
                      <a:pt x="9347" y="564"/>
                      <a:pt x="10837" y="1851"/>
                    </a:cubicBezTo>
                    <a:cubicBezTo>
                      <a:pt x="12327" y="3139"/>
                      <a:pt x="9994" y="5850"/>
                      <a:pt x="9572" y="7849"/>
                    </a:cubicBezTo>
                    <a:lnTo>
                      <a:pt x="9654" y="7794"/>
                    </a:lnTo>
                    <a:cubicBezTo>
                      <a:pt x="9627" y="7814"/>
                      <a:pt x="9599" y="7833"/>
                      <a:pt x="9572" y="7853"/>
                    </a:cubicBezTo>
                    <a:cubicBezTo>
                      <a:pt x="9568" y="7877"/>
                      <a:pt x="9564" y="7900"/>
                      <a:pt x="9560" y="7924"/>
                    </a:cubicBezTo>
                    <a:cubicBezTo>
                      <a:pt x="9540" y="8204"/>
                      <a:pt x="9521" y="8484"/>
                      <a:pt x="9501" y="8764"/>
                    </a:cubicBezTo>
                    <a:lnTo>
                      <a:pt x="9501" y="8902"/>
                    </a:lnTo>
                    <a:cubicBezTo>
                      <a:pt x="9466" y="9291"/>
                      <a:pt x="9429" y="9682"/>
                      <a:pt x="9394" y="10072"/>
                    </a:cubicBezTo>
                    <a:close/>
                  </a:path>
                </a:pathLst>
              </a:custGeom>
              <a:solidFill>
                <a:srgbClr val="AFD8D4"/>
              </a:solidFill>
              <a:ln>
                <a:noFill/>
              </a:ln>
            </p:spPr>
            <p:txBody>
              <a:bodyPr anchor="ctr"/>
              <a:lstStyle/>
              <a:p>
                <a:pPr algn="ctr">
                  <a:lnSpc>
                    <a:spcPct val="120000"/>
                  </a:lnSpc>
                </a:pPr>
                <a:endParaRPr sz="1799" dirty="0">
                  <a:cs typeface="+mn-ea"/>
                  <a:sym typeface="+mn-lt"/>
                </a:endParaRPr>
              </a:p>
            </p:txBody>
          </p:sp>
        </p:grpSp>
        <p:grpSp>
          <p:nvGrpSpPr>
            <p:cNvPr id="274" name="组合 273">
              <a:extLst>
                <a:ext uri="{FF2B5EF4-FFF2-40B4-BE49-F238E27FC236}">
                  <a16:creationId xmlns:a16="http://schemas.microsoft.com/office/drawing/2014/main" id="{586AA424-EA11-B123-FB0C-3CD40BA42C7B}"/>
                </a:ext>
              </a:extLst>
            </p:cNvPr>
            <p:cNvGrpSpPr/>
            <p:nvPr/>
          </p:nvGrpSpPr>
          <p:grpSpPr>
            <a:xfrm flipH="1">
              <a:off x="10626436" y="4905164"/>
              <a:ext cx="764414" cy="1389673"/>
              <a:chOff x="10336940" y="5027278"/>
              <a:chExt cx="638498" cy="1389673"/>
            </a:xfrm>
          </p:grpSpPr>
          <p:sp>
            <p:nvSpPr>
              <p:cNvPr id="517" name="îṡḻídê">
                <a:extLst>
                  <a:ext uri="{FF2B5EF4-FFF2-40B4-BE49-F238E27FC236}">
                    <a16:creationId xmlns:a16="http://schemas.microsoft.com/office/drawing/2014/main" id="{ADC6B9F8-E2A3-6D79-B3DC-8A4AA512EBB4}"/>
                  </a:ext>
                </a:extLst>
              </p:cNvPr>
              <p:cNvSpPr/>
              <p:nvPr/>
            </p:nvSpPr>
            <p:spPr bwMode="auto">
              <a:xfrm>
                <a:off x="10707984" y="5027278"/>
                <a:ext cx="199248" cy="1389673"/>
              </a:xfrm>
              <a:custGeom>
                <a:avLst/>
                <a:gdLst>
                  <a:gd name="T0" fmla="*/ 176 w 176"/>
                  <a:gd name="T1" fmla="*/ 13 h 217"/>
                  <a:gd name="T2" fmla="*/ 166 w 176"/>
                  <a:gd name="T3" fmla="*/ 168 h 217"/>
                  <a:gd name="T4" fmla="*/ 0 w 176"/>
                  <a:gd name="T5" fmla="*/ 217 h 217"/>
                  <a:gd name="T6" fmla="*/ 38 w 176"/>
                  <a:gd name="T7" fmla="*/ 0 h 217"/>
                  <a:gd name="T8" fmla="*/ 176 w 176"/>
                  <a:gd name="T9" fmla="*/ 13 h 217"/>
                </a:gdLst>
                <a:ahLst/>
                <a:cxnLst>
                  <a:cxn ang="0">
                    <a:pos x="T0" y="T1"/>
                  </a:cxn>
                  <a:cxn ang="0">
                    <a:pos x="T2" y="T3"/>
                  </a:cxn>
                  <a:cxn ang="0">
                    <a:pos x="T4" y="T5"/>
                  </a:cxn>
                  <a:cxn ang="0">
                    <a:pos x="T6" y="T7"/>
                  </a:cxn>
                  <a:cxn ang="0">
                    <a:pos x="T8" y="T9"/>
                  </a:cxn>
                </a:cxnLst>
                <a:rect l="0" t="0" r="r" b="b"/>
                <a:pathLst>
                  <a:path w="176" h="217">
                    <a:moveTo>
                      <a:pt x="176" y="13"/>
                    </a:moveTo>
                    <a:lnTo>
                      <a:pt x="166" y="168"/>
                    </a:lnTo>
                    <a:lnTo>
                      <a:pt x="0" y="217"/>
                    </a:lnTo>
                    <a:lnTo>
                      <a:pt x="38" y="0"/>
                    </a:lnTo>
                    <a:lnTo>
                      <a:pt x="176" y="13"/>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18" name="îṧḻiďè">
                <a:extLst>
                  <a:ext uri="{FF2B5EF4-FFF2-40B4-BE49-F238E27FC236}">
                    <a16:creationId xmlns:a16="http://schemas.microsoft.com/office/drawing/2014/main" id="{19A58843-DAF5-C8C6-95BB-119D56F881EB}"/>
                  </a:ext>
                </a:extLst>
              </p:cNvPr>
              <p:cNvSpPr/>
              <p:nvPr/>
            </p:nvSpPr>
            <p:spPr bwMode="auto">
              <a:xfrm>
                <a:off x="10336940" y="6077528"/>
                <a:ext cx="638498" cy="304532"/>
              </a:xfrm>
              <a:custGeom>
                <a:avLst/>
                <a:gdLst>
                  <a:gd name="T0" fmla="*/ 2032 w 2244"/>
                  <a:gd name="T1" fmla="*/ 0 h 1072"/>
                  <a:gd name="T2" fmla="*/ 2119 w 2244"/>
                  <a:gd name="T3" fmla="*/ 808 h 1072"/>
                  <a:gd name="T4" fmla="*/ 2042 w 2244"/>
                  <a:gd name="T5" fmla="*/ 896 h 1072"/>
                  <a:gd name="T6" fmla="*/ 275 w 2244"/>
                  <a:gd name="T7" fmla="*/ 1067 h 1072"/>
                  <a:gd name="T8" fmla="*/ 39 w 2244"/>
                  <a:gd name="T9" fmla="*/ 777 h 1072"/>
                  <a:gd name="T10" fmla="*/ 41 w 2244"/>
                  <a:gd name="T11" fmla="*/ 769 h 1072"/>
                  <a:gd name="T12" fmla="*/ 167 w 2244"/>
                  <a:gd name="T13" fmla="*/ 606 h 1072"/>
                  <a:gd name="T14" fmla="*/ 663 w 2244"/>
                  <a:gd name="T15" fmla="*/ 412 h 1072"/>
                  <a:gd name="T16" fmla="*/ 987 w 2244"/>
                  <a:gd name="T17" fmla="*/ 317 h 1072"/>
                  <a:gd name="T18" fmla="*/ 1306 w 2244"/>
                  <a:gd name="T19" fmla="*/ 42 h 1072"/>
                  <a:gd name="T20" fmla="*/ 1623 w 2244"/>
                  <a:gd name="T21" fmla="*/ 167 h 1072"/>
                  <a:gd name="T22" fmla="*/ 2032 w 2244"/>
                  <a:gd name="T23"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1072">
                    <a:moveTo>
                      <a:pt x="2032" y="0"/>
                    </a:moveTo>
                    <a:cubicBezTo>
                      <a:pt x="2032" y="0"/>
                      <a:pt x="2244" y="162"/>
                      <a:pt x="2119" y="808"/>
                    </a:cubicBezTo>
                    <a:cubicBezTo>
                      <a:pt x="2111" y="849"/>
                      <a:pt x="2082" y="883"/>
                      <a:pt x="2042" y="896"/>
                    </a:cubicBezTo>
                    <a:cubicBezTo>
                      <a:pt x="1905" y="941"/>
                      <a:pt x="1488" y="1028"/>
                      <a:pt x="275" y="1067"/>
                    </a:cubicBezTo>
                    <a:cubicBezTo>
                      <a:pt x="120" y="1072"/>
                      <a:pt x="0" y="928"/>
                      <a:pt x="39" y="777"/>
                    </a:cubicBezTo>
                    <a:cubicBezTo>
                      <a:pt x="40" y="775"/>
                      <a:pt x="41" y="772"/>
                      <a:pt x="41" y="769"/>
                    </a:cubicBezTo>
                    <a:cubicBezTo>
                      <a:pt x="60" y="700"/>
                      <a:pt x="106" y="641"/>
                      <a:pt x="167" y="606"/>
                    </a:cubicBezTo>
                    <a:cubicBezTo>
                      <a:pt x="277" y="542"/>
                      <a:pt x="473" y="442"/>
                      <a:pt x="663" y="412"/>
                    </a:cubicBezTo>
                    <a:cubicBezTo>
                      <a:pt x="775" y="394"/>
                      <a:pt x="884" y="365"/>
                      <a:pt x="987" y="317"/>
                    </a:cubicBezTo>
                    <a:cubicBezTo>
                      <a:pt x="1109" y="261"/>
                      <a:pt x="1240" y="174"/>
                      <a:pt x="1306" y="42"/>
                    </a:cubicBezTo>
                    <a:cubicBezTo>
                      <a:pt x="1306" y="42"/>
                      <a:pt x="1461" y="63"/>
                      <a:pt x="1623" y="167"/>
                    </a:cubicBezTo>
                    <a:cubicBezTo>
                      <a:pt x="1623" y="167"/>
                      <a:pt x="1844" y="259"/>
                      <a:pt x="2032" y="0"/>
                    </a:cubicBez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grpSp>
        <p:sp>
          <p:nvSpPr>
            <p:cNvPr id="275" name="iSlïdè">
              <a:extLst>
                <a:ext uri="{FF2B5EF4-FFF2-40B4-BE49-F238E27FC236}">
                  <a16:creationId xmlns:a16="http://schemas.microsoft.com/office/drawing/2014/main" id="{33E0482B-D74A-CD39-DD05-61747A4AFF07}"/>
                </a:ext>
              </a:extLst>
            </p:cNvPr>
            <p:cNvSpPr/>
            <p:nvPr/>
          </p:nvSpPr>
          <p:spPr bwMode="auto">
            <a:xfrm>
              <a:off x="10156143" y="2440278"/>
              <a:ext cx="607196" cy="393966"/>
            </a:xfrm>
            <a:custGeom>
              <a:avLst/>
              <a:gdLst>
                <a:gd name="T0" fmla="*/ 1786 w 1786"/>
                <a:gd name="T1" fmla="*/ 569 h 1389"/>
                <a:gd name="T2" fmla="*/ 1222 w 1786"/>
                <a:gd name="T3" fmla="*/ 1165 h 1389"/>
                <a:gd name="T4" fmla="*/ 901 w 1786"/>
                <a:gd name="T5" fmla="*/ 1389 h 1389"/>
                <a:gd name="T6" fmla="*/ 561 w 1786"/>
                <a:gd name="T7" fmla="*/ 1165 h 1389"/>
                <a:gd name="T8" fmla="*/ 0 w 1786"/>
                <a:gd name="T9" fmla="*/ 569 h 1389"/>
                <a:gd name="T10" fmla="*/ 146 w 1786"/>
                <a:gd name="T11" fmla="*/ 404 h 1389"/>
                <a:gd name="T12" fmla="*/ 483 w 1786"/>
                <a:gd name="T13" fmla="*/ 88 h 1389"/>
                <a:gd name="T14" fmla="*/ 503 w 1786"/>
                <a:gd name="T15" fmla="*/ 6 h 1389"/>
                <a:gd name="T16" fmla="*/ 504 w 1786"/>
                <a:gd name="T17" fmla="*/ 0 h 1389"/>
                <a:gd name="T18" fmla="*/ 526 w 1786"/>
                <a:gd name="T19" fmla="*/ 1 h 1389"/>
                <a:gd name="T20" fmla="*/ 891 w 1786"/>
                <a:gd name="T21" fmla="*/ 3 h 1389"/>
                <a:gd name="T22" fmla="*/ 1280 w 1786"/>
                <a:gd name="T23" fmla="*/ 0 h 1389"/>
                <a:gd name="T24" fmla="*/ 1636 w 1786"/>
                <a:gd name="T25" fmla="*/ 404 h 1389"/>
                <a:gd name="T26" fmla="*/ 1639 w 1786"/>
                <a:gd name="T27" fmla="*/ 404 h 1389"/>
                <a:gd name="T28" fmla="*/ 1786 w 1786"/>
                <a:gd name="T29" fmla="*/ 569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6" h="1389">
                  <a:moveTo>
                    <a:pt x="1786" y="569"/>
                  </a:moveTo>
                  <a:cubicBezTo>
                    <a:pt x="1222" y="1165"/>
                    <a:pt x="1222" y="1165"/>
                    <a:pt x="1222" y="1165"/>
                  </a:cubicBezTo>
                  <a:cubicBezTo>
                    <a:pt x="901" y="1389"/>
                    <a:pt x="901" y="1389"/>
                    <a:pt x="901" y="1389"/>
                  </a:cubicBezTo>
                  <a:cubicBezTo>
                    <a:pt x="561" y="1165"/>
                    <a:pt x="561" y="1165"/>
                    <a:pt x="561" y="1165"/>
                  </a:cubicBezTo>
                  <a:cubicBezTo>
                    <a:pt x="0" y="569"/>
                    <a:pt x="0" y="569"/>
                    <a:pt x="0" y="569"/>
                  </a:cubicBezTo>
                  <a:cubicBezTo>
                    <a:pt x="146" y="404"/>
                    <a:pt x="146" y="404"/>
                    <a:pt x="146" y="404"/>
                  </a:cubicBezTo>
                  <a:cubicBezTo>
                    <a:pt x="358" y="382"/>
                    <a:pt x="447" y="200"/>
                    <a:pt x="483" y="88"/>
                  </a:cubicBezTo>
                  <a:cubicBezTo>
                    <a:pt x="495" y="49"/>
                    <a:pt x="501" y="19"/>
                    <a:pt x="503" y="6"/>
                  </a:cubicBezTo>
                  <a:cubicBezTo>
                    <a:pt x="503" y="3"/>
                    <a:pt x="504" y="0"/>
                    <a:pt x="504" y="0"/>
                  </a:cubicBezTo>
                  <a:cubicBezTo>
                    <a:pt x="526" y="1"/>
                    <a:pt x="526" y="1"/>
                    <a:pt x="526" y="1"/>
                  </a:cubicBezTo>
                  <a:cubicBezTo>
                    <a:pt x="891" y="3"/>
                    <a:pt x="891" y="3"/>
                    <a:pt x="891" y="3"/>
                  </a:cubicBezTo>
                  <a:cubicBezTo>
                    <a:pt x="1280" y="0"/>
                    <a:pt x="1280" y="0"/>
                    <a:pt x="1280" y="0"/>
                  </a:cubicBezTo>
                  <a:cubicBezTo>
                    <a:pt x="1280" y="0"/>
                    <a:pt x="1329" y="370"/>
                    <a:pt x="1636" y="404"/>
                  </a:cubicBezTo>
                  <a:cubicBezTo>
                    <a:pt x="1637" y="404"/>
                    <a:pt x="1638" y="404"/>
                    <a:pt x="1639" y="404"/>
                  </a:cubicBezTo>
                  <a:cubicBezTo>
                    <a:pt x="1786" y="569"/>
                    <a:pt x="1786" y="569"/>
                    <a:pt x="1786" y="569"/>
                  </a:cubicBezTo>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76" name="ïşľiďé">
              <a:extLst>
                <a:ext uri="{FF2B5EF4-FFF2-40B4-BE49-F238E27FC236}">
                  <a16:creationId xmlns:a16="http://schemas.microsoft.com/office/drawing/2014/main" id="{D5A1AD9E-C223-942A-9C77-8742F2D20A90}"/>
                </a:ext>
              </a:extLst>
            </p:cNvPr>
            <p:cNvSpPr/>
            <p:nvPr/>
          </p:nvSpPr>
          <p:spPr bwMode="auto">
            <a:xfrm>
              <a:off x="10320140" y="2448203"/>
              <a:ext cx="391695" cy="202644"/>
            </a:xfrm>
            <a:custGeom>
              <a:avLst/>
              <a:gdLst>
                <a:gd name="T0" fmla="*/ 15 w 1153"/>
                <a:gd name="T1" fmla="*/ 0 h 714"/>
                <a:gd name="T2" fmla="*/ 0 w 1153"/>
                <a:gd name="T3" fmla="*/ 58 h 714"/>
                <a:gd name="T4" fmla="*/ 899 w 1153"/>
                <a:gd name="T5" fmla="*/ 714 h 714"/>
                <a:gd name="T6" fmla="*/ 1153 w 1153"/>
                <a:gd name="T7" fmla="*/ 374 h 714"/>
                <a:gd name="T8" fmla="*/ 805 w 1153"/>
                <a:gd name="T9" fmla="*/ 13 h 714"/>
                <a:gd name="T10" fmla="*/ 622 w 1153"/>
                <a:gd name="T11" fmla="*/ 79 h 714"/>
                <a:gd name="T12" fmla="*/ 424 w 1153"/>
                <a:gd name="T13" fmla="*/ 129 h 714"/>
                <a:gd name="T14" fmla="*/ 418 w 1153"/>
                <a:gd name="T15" fmla="*/ 129 h 714"/>
                <a:gd name="T16" fmla="*/ 418 w 1153"/>
                <a:gd name="T17" fmla="*/ 126 h 714"/>
                <a:gd name="T18" fmla="*/ 293 w 1153"/>
                <a:gd name="T19" fmla="*/ 101 h 714"/>
                <a:gd name="T20" fmla="*/ 224 w 1153"/>
                <a:gd name="T21" fmla="*/ 77 h 714"/>
                <a:gd name="T22" fmla="*/ 15 w 1153"/>
                <a:gd name="T23"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3" h="714">
                  <a:moveTo>
                    <a:pt x="15" y="0"/>
                  </a:moveTo>
                  <a:cubicBezTo>
                    <a:pt x="12" y="15"/>
                    <a:pt x="7" y="35"/>
                    <a:pt x="0" y="58"/>
                  </a:cubicBezTo>
                  <a:cubicBezTo>
                    <a:pt x="899" y="714"/>
                    <a:pt x="899" y="714"/>
                    <a:pt x="899" y="714"/>
                  </a:cubicBezTo>
                  <a:cubicBezTo>
                    <a:pt x="1153" y="374"/>
                    <a:pt x="1153" y="374"/>
                    <a:pt x="1153" y="374"/>
                  </a:cubicBezTo>
                  <a:cubicBezTo>
                    <a:pt x="911" y="347"/>
                    <a:pt x="829" y="111"/>
                    <a:pt x="805" y="13"/>
                  </a:cubicBezTo>
                  <a:cubicBezTo>
                    <a:pt x="744" y="38"/>
                    <a:pt x="682" y="61"/>
                    <a:pt x="622" y="79"/>
                  </a:cubicBezTo>
                  <a:cubicBezTo>
                    <a:pt x="622" y="79"/>
                    <a:pt x="505" y="119"/>
                    <a:pt x="424" y="129"/>
                  </a:cubicBezTo>
                  <a:cubicBezTo>
                    <a:pt x="418" y="129"/>
                    <a:pt x="418" y="129"/>
                    <a:pt x="418" y="129"/>
                  </a:cubicBezTo>
                  <a:cubicBezTo>
                    <a:pt x="418" y="126"/>
                    <a:pt x="418" y="126"/>
                    <a:pt x="418" y="126"/>
                  </a:cubicBezTo>
                  <a:cubicBezTo>
                    <a:pt x="379" y="125"/>
                    <a:pt x="331" y="113"/>
                    <a:pt x="293" y="101"/>
                  </a:cubicBezTo>
                  <a:cubicBezTo>
                    <a:pt x="254" y="89"/>
                    <a:pt x="224" y="77"/>
                    <a:pt x="224" y="77"/>
                  </a:cubicBezTo>
                  <a:cubicBezTo>
                    <a:pt x="156" y="57"/>
                    <a:pt x="84" y="30"/>
                    <a:pt x="15" y="0"/>
                  </a:cubicBezTo>
                </a:path>
              </a:pathLst>
            </a:custGeom>
            <a:solidFill>
              <a:srgbClr val="EDBF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77" name="îṧ1iḓe">
              <a:extLst>
                <a:ext uri="{FF2B5EF4-FFF2-40B4-BE49-F238E27FC236}">
                  <a16:creationId xmlns:a16="http://schemas.microsoft.com/office/drawing/2014/main" id="{E5B042CA-4349-E452-E729-7192F633B6E2}"/>
                </a:ext>
              </a:extLst>
            </p:cNvPr>
            <p:cNvSpPr/>
            <p:nvPr/>
          </p:nvSpPr>
          <p:spPr bwMode="auto">
            <a:xfrm>
              <a:off x="10816197" y="1965934"/>
              <a:ext cx="108427" cy="172077"/>
            </a:xfrm>
            <a:custGeom>
              <a:avLst/>
              <a:gdLst>
                <a:gd name="T0" fmla="*/ 35 w 321"/>
                <a:gd name="T1" fmla="*/ 271 h 607"/>
                <a:gd name="T2" fmla="*/ 88 w 321"/>
                <a:gd name="T3" fmla="*/ 589 h 607"/>
                <a:gd name="T4" fmla="*/ 286 w 321"/>
                <a:gd name="T5" fmla="*/ 335 h 607"/>
                <a:gd name="T6" fmla="*/ 201 w 321"/>
                <a:gd name="T7" fmla="*/ 18 h 607"/>
                <a:gd name="T8" fmla="*/ 35 w 321"/>
                <a:gd name="T9" fmla="*/ 271 h 607"/>
              </a:gdLst>
              <a:ahLst/>
              <a:cxnLst>
                <a:cxn ang="0">
                  <a:pos x="T0" y="T1"/>
                </a:cxn>
                <a:cxn ang="0">
                  <a:pos x="T2" y="T3"/>
                </a:cxn>
                <a:cxn ang="0">
                  <a:pos x="T4" y="T5"/>
                </a:cxn>
                <a:cxn ang="0">
                  <a:pos x="T6" y="T7"/>
                </a:cxn>
                <a:cxn ang="0">
                  <a:pos x="T8" y="T9"/>
                </a:cxn>
              </a:cxnLst>
              <a:rect l="0" t="0" r="r" b="b"/>
              <a:pathLst>
                <a:path w="321" h="607">
                  <a:moveTo>
                    <a:pt x="35" y="271"/>
                  </a:moveTo>
                  <a:cubicBezTo>
                    <a:pt x="0" y="428"/>
                    <a:pt x="7" y="571"/>
                    <a:pt x="88" y="589"/>
                  </a:cubicBezTo>
                  <a:cubicBezTo>
                    <a:pt x="169" y="607"/>
                    <a:pt x="252" y="492"/>
                    <a:pt x="286" y="335"/>
                  </a:cubicBezTo>
                  <a:cubicBezTo>
                    <a:pt x="321" y="178"/>
                    <a:pt x="282" y="36"/>
                    <a:pt x="201" y="18"/>
                  </a:cubicBezTo>
                  <a:cubicBezTo>
                    <a:pt x="120" y="0"/>
                    <a:pt x="69" y="114"/>
                    <a:pt x="35" y="271"/>
                  </a:cubicBezTo>
                </a:path>
              </a:pathLst>
            </a:custGeom>
            <a:solidFill>
              <a:srgbClr val="F2B7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78" name="îṧļîḑé">
              <a:extLst>
                <a:ext uri="{FF2B5EF4-FFF2-40B4-BE49-F238E27FC236}">
                  <a16:creationId xmlns:a16="http://schemas.microsoft.com/office/drawing/2014/main" id="{4E6F688B-133F-2052-D8EF-0F13EE50D9B3}"/>
                </a:ext>
              </a:extLst>
            </p:cNvPr>
            <p:cNvSpPr/>
            <p:nvPr/>
          </p:nvSpPr>
          <p:spPr bwMode="auto">
            <a:xfrm>
              <a:off x="9990791" y="1967066"/>
              <a:ext cx="109783" cy="173209"/>
            </a:xfrm>
            <a:custGeom>
              <a:avLst/>
              <a:gdLst>
                <a:gd name="T0" fmla="*/ 286 w 321"/>
                <a:gd name="T1" fmla="*/ 271 h 607"/>
                <a:gd name="T2" fmla="*/ 233 w 321"/>
                <a:gd name="T3" fmla="*/ 589 h 607"/>
                <a:gd name="T4" fmla="*/ 35 w 321"/>
                <a:gd name="T5" fmla="*/ 335 h 607"/>
                <a:gd name="T6" fmla="*/ 120 w 321"/>
                <a:gd name="T7" fmla="*/ 18 h 607"/>
                <a:gd name="T8" fmla="*/ 286 w 321"/>
                <a:gd name="T9" fmla="*/ 271 h 607"/>
              </a:gdLst>
              <a:ahLst/>
              <a:cxnLst>
                <a:cxn ang="0">
                  <a:pos x="T0" y="T1"/>
                </a:cxn>
                <a:cxn ang="0">
                  <a:pos x="T2" y="T3"/>
                </a:cxn>
                <a:cxn ang="0">
                  <a:pos x="T4" y="T5"/>
                </a:cxn>
                <a:cxn ang="0">
                  <a:pos x="T6" y="T7"/>
                </a:cxn>
                <a:cxn ang="0">
                  <a:pos x="T8" y="T9"/>
                </a:cxn>
              </a:cxnLst>
              <a:rect l="0" t="0" r="r" b="b"/>
              <a:pathLst>
                <a:path w="321" h="607">
                  <a:moveTo>
                    <a:pt x="286" y="271"/>
                  </a:moveTo>
                  <a:cubicBezTo>
                    <a:pt x="321" y="428"/>
                    <a:pt x="314" y="571"/>
                    <a:pt x="233" y="589"/>
                  </a:cubicBezTo>
                  <a:cubicBezTo>
                    <a:pt x="152" y="607"/>
                    <a:pt x="69" y="492"/>
                    <a:pt x="35" y="335"/>
                  </a:cubicBezTo>
                  <a:cubicBezTo>
                    <a:pt x="0" y="178"/>
                    <a:pt x="39" y="36"/>
                    <a:pt x="120" y="18"/>
                  </a:cubicBezTo>
                  <a:cubicBezTo>
                    <a:pt x="201" y="0"/>
                    <a:pt x="252" y="114"/>
                    <a:pt x="286" y="271"/>
                  </a:cubicBezTo>
                  <a:close/>
                </a:path>
              </a:pathLst>
            </a:custGeom>
            <a:solidFill>
              <a:srgbClr val="F2B7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79" name="i$1îḋé">
              <a:extLst>
                <a:ext uri="{FF2B5EF4-FFF2-40B4-BE49-F238E27FC236}">
                  <a16:creationId xmlns:a16="http://schemas.microsoft.com/office/drawing/2014/main" id="{08C244E8-841A-2A63-2BEB-3F21CA344FB1}"/>
                </a:ext>
              </a:extLst>
            </p:cNvPr>
            <p:cNvSpPr/>
            <p:nvPr/>
          </p:nvSpPr>
          <p:spPr bwMode="auto">
            <a:xfrm>
              <a:off x="10027385" y="1470079"/>
              <a:ext cx="872843" cy="1014350"/>
            </a:xfrm>
            <a:custGeom>
              <a:avLst/>
              <a:gdLst>
                <a:gd name="T0" fmla="*/ 2413 w 2566"/>
                <a:gd name="T1" fmla="*/ 2213 h 3576"/>
                <a:gd name="T2" fmla="*/ 2407 w 2566"/>
                <a:gd name="T3" fmla="*/ 2283 h 3576"/>
                <a:gd name="T4" fmla="*/ 2381 w 2566"/>
                <a:gd name="T5" fmla="*/ 2547 h 3576"/>
                <a:gd name="T6" fmla="*/ 2294 w 2566"/>
                <a:gd name="T7" fmla="*/ 3022 h 3576"/>
                <a:gd name="T8" fmla="*/ 2157 w 2566"/>
                <a:gd name="T9" fmla="*/ 3209 h 3576"/>
                <a:gd name="T10" fmla="*/ 1483 w 2566"/>
                <a:gd name="T11" fmla="*/ 3528 h 3576"/>
                <a:gd name="T12" fmla="*/ 1285 w 2566"/>
                <a:gd name="T13" fmla="*/ 3576 h 3576"/>
                <a:gd name="T14" fmla="*/ 1283 w 2566"/>
                <a:gd name="T15" fmla="*/ 3576 h 3576"/>
                <a:gd name="T16" fmla="*/ 1154 w 2566"/>
                <a:gd name="T17" fmla="*/ 3551 h 3576"/>
                <a:gd name="T18" fmla="*/ 1085 w 2566"/>
                <a:gd name="T19" fmla="*/ 3527 h 3576"/>
                <a:gd name="T20" fmla="*/ 411 w 2566"/>
                <a:gd name="T21" fmla="*/ 3209 h 3576"/>
                <a:gd name="T22" fmla="*/ 311 w 2566"/>
                <a:gd name="T23" fmla="*/ 3108 h 3576"/>
                <a:gd name="T24" fmla="*/ 269 w 2566"/>
                <a:gd name="T25" fmla="*/ 2989 h 3576"/>
                <a:gd name="T26" fmla="*/ 188 w 2566"/>
                <a:gd name="T27" fmla="*/ 2547 h 3576"/>
                <a:gd name="T28" fmla="*/ 157 w 2566"/>
                <a:gd name="T29" fmla="*/ 2220 h 3576"/>
                <a:gd name="T30" fmla="*/ 157 w 2566"/>
                <a:gd name="T31" fmla="*/ 2220 h 3576"/>
                <a:gd name="T32" fmla="*/ 1284 w 2566"/>
                <a:gd name="T33" fmla="*/ 551 h 3576"/>
                <a:gd name="T34" fmla="*/ 2413 w 2566"/>
                <a:gd name="T35" fmla="*/ 2213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6" h="3576">
                  <a:moveTo>
                    <a:pt x="2413" y="2213"/>
                  </a:moveTo>
                  <a:cubicBezTo>
                    <a:pt x="2411" y="2236"/>
                    <a:pt x="2409" y="2259"/>
                    <a:pt x="2407" y="2283"/>
                  </a:cubicBezTo>
                  <a:cubicBezTo>
                    <a:pt x="2401" y="2367"/>
                    <a:pt x="2392" y="2455"/>
                    <a:pt x="2381" y="2547"/>
                  </a:cubicBezTo>
                  <a:cubicBezTo>
                    <a:pt x="2294" y="3022"/>
                    <a:pt x="2294" y="3022"/>
                    <a:pt x="2294" y="3022"/>
                  </a:cubicBezTo>
                  <a:cubicBezTo>
                    <a:pt x="2294" y="3022"/>
                    <a:pt x="2258" y="3161"/>
                    <a:pt x="2157" y="3209"/>
                  </a:cubicBezTo>
                  <a:cubicBezTo>
                    <a:pt x="2157" y="3209"/>
                    <a:pt x="1796" y="3434"/>
                    <a:pt x="1483" y="3528"/>
                  </a:cubicBezTo>
                  <a:cubicBezTo>
                    <a:pt x="1483" y="3528"/>
                    <a:pt x="1366" y="3572"/>
                    <a:pt x="1285" y="3576"/>
                  </a:cubicBezTo>
                  <a:cubicBezTo>
                    <a:pt x="1283" y="3576"/>
                    <a:pt x="1283" y="3576"/>
                    <a:pt x="1283" y="3576"/>
                  </a:cubicBezTo>
                  <a:cubicBezTo>
                    <a:pt x="1243" y="3576"/>
                    <a:pt x="1193" y="3563"/>
                    <a:pt x="1154" y="3551"/>
                  </a:cubicBezTo>
                  <a:cubicBezTo>
                    <a:pt x="1115" y="3539"/>
                    <a:pt x="1085" y="3527"/>
                    <a:pt x="1085" y="3527"/>
                  </a:cubicBezTo>
                  <a:cubicBezTo>
                    <a:pt x="773" y="3434"/>
                    <a:pt x="411" y="3209"/>
                    <a:pt x="411" y="3209"/>
                  </a:cubicBezTo>
                  <a:cubicBezTo>
                    <a:pt x="365" y="3187"/>
                    <a:pt x="333" y="3146"/>
                    <a:pt x="311" y="3108"/>
                  </a:cubicBezTo>
                  <a:cubicBezTo>
                    <a:pt x="290" y="3071"/>
                    <a:pt x="276" y="3031"/>
                    <a:pt x="269" y="2989"/>
                  </a:cubicBezTo>
                  <a:cubicBezTo>
                    <a:pt x="188" y="2547"/>
                    <a:pt x="188" y="2547"/>
                    <a:pt x="188" y="2547"/>
                  </a:cubicBezTo>
                  <a:cubicBezTo>
                    <a:pt x="174" y="2432"/>
                    <a:pt x="164" y="2324"/>
                    <a:pt x="157" y="2220"/>
                  </a:cubicBezTo>
                  <a:cubicBezTo>
                    <a:pt x="157" y="2220"/>
                    <a:pt x="157" y="2220"/>
                    <a:pt x="157" y="2220"/>
                  </a:cubicBezTo>
                  <a:cubicBezTo>
                    <a:pt x="0" y="0"/>
                    <a:pt x="1247" y="534"/>
                    <a:pt x="1284" y="551"/>
                  </a:cubicBezTo>
                  <a:cubicBezTo>
                    <a:pt x="1322" y="534"/>
                    <a:pt x="2566" y="0"/>
                    <a:pt x="2413" y="2213"/>
                  </a:cubicBezTo>
                </a:path>
              </a:pathLst>
            </a:custGeom>
            <a:solidFill>
              <a:srgbClr val="FBCA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0" name="íṩḻíḓe">
              <a:extLst>
                <a:ext uri="{FF2B5EF4-FFF2-40B4-BE49-F238E27FC236}">
                  <a16:creationId xmlns:a16="http://schemas.microsoft.com/office/drawing/2014/main" id="{92CAF224-717E-EDE1-9E24-3460133FD8E0}"/>
                </a:ext>
              </a:extLst>
            </p:cNvPr>
            <p:cNvSpPr/>
            <p:nvPr/>
          </p:nvSpPr>
          <p:spPr bwMode="auto">
            <a:xfrm>
              <a:off x="10593920" y="2387070"/>
              <a:ext cx="153154" cy="65661"/>
            </a:xfrm>
            <a:custGeom>
              <a:avLst/>
              <a:gdLst>
                <a:gd name="T0" fmla="*/ 449 w 449"/>
                <a:gd name="T1" fmla="*/ 0 h 228"/>
                <a:gd name="T2" fmla="*/ 0 w 449"/>
                <a:gd name="T3" fmla="*/ 227 h 228"/>
                <a:gd name="T4" fmla="*/ 0 w 449"/>
                <a:gd name="T5" fmla="*/ 228 h 228"/>
                <a:gd name="T6" fmla="*/ 449 w 449"/>
                <a:gd name="T7" fmla="*/ 0 h 228"/>
              </a:gdLst>
              <a:ahLst/>
              <a:cxnLst>
                <a:cxn ang="0">
                  <a:pos x="T0" y="T1"/>
                </a:cxn>
                <a:cxn ang="0">
                  <a:pos x="T2" y="T3"/>
                </a:cxn>
                <a:cxn ang="0">
                  <a:pos x="T4" y="T5"/>
                </a:cxn>
                <a:cxn ang="0">
                  <a:pos x="T6" y="T7"/>
                </a:cxn>
              </a:cxnLst>
              <a:rect l="0" t="0" r="r" b="b"/>
              <a:pathLst>
                <a:path w="449" h="228">
                  <a:moveTo>
                    <a:pt x="449" y="0"/>
                  </a:moveTo>
                  <a:cubicBezTo>
                    <a:pt x="370" y="46"/>
                    <a:pt x="191" y="148"/>
                    <a:pt x="0" y="227"/>
                  </a:cubicBezTo>
                  <a:cubicBezTo>
                    <a:pt x="0" y="227"/>
                    <a:pt x="0" y="227"/>
                    <a:pt x="0" y="228"/>
                  </a:cubicBezTo>
                  <a:cubicBezTo>
                    <a:pt x="191" y="149"/>
                    <a:pt x="370" y="46"/>
                    <a:pt x="449"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1" name="îṡlidè">
              <a:extLst>
                <a:ext uri="{FF2B5EF4-FFF2-40B4-BE49-F238E27FC236}">
                  <a16:creationId xmlns:a16="http://schemas.microsoft.com/office/drawing/2014/main" id="{2A452F27-C4CC-1DEE-C00F-E571C6039670}"/>
                </a:ext>
              </a:extLst>
            </p:cNvPr>
            <p:cNvSpPr/>
            <p:nvPr/>
          </p:nvSpPr>
          <p:spPr bwMode="auto">
            <a:xfrm>
              <a:off x="10462451" y="2451599"/>
              <a:ext cx="131469" cy="33963"/>
            </a:xfrm>
            <a:custGeom>
              <a:avLst/>
              <a:gdLst>
                <a:gd name="T0" fmla="*/ 387 w 387"/>
                <a:gd name="T1" fmla="*/ 0 h 117"/>
                <a:gd name="T2" fmla="*/ 204 w 387"/>
                <a:gd name="T3" fmla="*/ 66 h 117"/>
                <a:gd name="T4" fmla="*/ 6 w 387"/>
                <a:gd name="T5" fmla="*/ 114 h 117"/>
                <a:gd name="T6" fmla="*/ 4 w 387"/>
                <a:gd name="T7" fmla="*/ 114 h 117"/>
                <a:gd name="T8" fmla="*/ 0 w 387"/>
                <a:gd name="T9" fmla="*/ 114 h 117"/>
                <a:gd name="T10" fmla="*/ 0 w 387"/>
                <a:gd name="T11" fmla="*/ 117 h 117"/>
                <a:gd name="T12" fmla="*/ 6 w 387"/>
                <a:gd name="T13" fmla="*/ 117 h 117"/>
                <a:gd name="T14" fmla="*/ 204 w 387"/>
                <a:gd name="T15" fmla="*/ 67 h 117"/>
                <a:gd name="T16" fmla="*/ 387 w 387"/>
                <a:gd name="T17" fmla="*/ 1 h 117"/>
                <a:gd name="T18" fmla="*/ 387 w 387"/>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7" h="117">
                  <a:moveTo>
                    <a:pt x="387" y="0"/>
                  </a:moveTo>
                  <a:cubicBezTo>
                    <a:pt x="326" y="25"/>
                    <a:pt x="264" y="48"/>
                    <a:pt x="204" y="66"/>
                  </a:cubicBezTo>
                  <a:cubicBezTo>
                    <a:pt x="204" y="66"/>
                    <a:pt x="87" y="110"/>
                    <a:pt x="6" y="114"/>
                  </a:cubicBezTo>
                  <a:cubicBezTo>
                    <a:pt x="4" y="114"/>
                    <a:pt x="4" y="114"/>
                    <a:pt x="4" y="114"/>
                  </a:cubicBezTo>
                  <a:cubicBezTo>
                    <a:pt x="3" y="114"/>
                    <a:pt x="2" y="114"/>
                    <a:pt x="0" y="114"/>
                  </a:cubicBezTo>
                  <a:cubicBezTo>
                    <a:pt x="0" y="117"/>
                    <a:pt x="0" y="117"/>
                    <a:pt x="0" y="117"/>
                  </a:cubicBezTo>
                  <a:cubicBezTo>
                    <a:pt x="6" y="117"/>
                    <a:pt x="6" y="117"/>
                    <a:pt x="6" y="117"/>
                  </a:cubicBezTo>
                  <a:cubicBezTo>
                    <a:pt x="87" y="107"/>
                    <a:pt x="204" y="67"/>
                    <a:pt x="204" y="67"/>
                  </a:cubicBezTo>
                  <a:cubicBezTo>
                    <a:pt x="264" y="49"/>
                    <a:pt x="326" y="26"/>
                    <a:pt x="387" y="1"/>
                  </a:cubicBezTo>
                  <a:cubicBezTo>
                    <a:pt x="387" y="0"/>
                    <a:pt x="387" y="0"/>
                    <a:pt x="387" y="0"/>
                  </a:cubicBezTo>
                </a:path>
              </a:pathLst>
            </a:custGeom>
            <a:solidFill>
              <a:srgbClr val="DCB2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2" name="ïS1îḑè">
              <a:extLst>
                <a:ext uri="{FF2B5EF4-FFF2-40B4-BE49-F238E27FC236}">
                  <a16:creationId xmlns:a16="http://schemas.microsoft.com/office/drawing/2014/main" id="{6E1ADD95-14B9-616C-9413-A05667EA7054}"/>
                </a:ext>
              </a:extLst>
            </p:cNvPr>
            <p:cNvSpPr/>
            <p:nvPr/>
          </p:nvSpPr>
          <p:spPr bwMode="auto">
            <a:xfrm>
              <a:off x="10462451" y="1607062"/>
              <a:ext cx="416092" cy="877368"/>
            </a:xfrm>
            <a:custGeom>
              <a:avLst/>
              <a:gdLst>
                <a:gd name="T0" fmla="*/ 388 w 1225"/>
                <a:gd name="T1" fmla="*/ 0 h 3090"/>
                <a:gd name="T2" fmla="*/ 0 w 1225"/>
                <a:gd name="T3" fmla="*/ 393 h 3090"/>
                <a:gd name="T4" fmla="*/ 0 w 1225"/>
                <a:gd name="T5" fmla="*/ 3090 h 3090"/>
                <a:gd name="T6" fmla="*/ 4 w 1225"/>
                <a:gd name="T7" fmla="*/ 3090 h 3090"/>
                <a:gd name="T8" fmla="*/ 6 w 1225"/>
                <a:gd name="T9" fmla="*/ 3090 h 3090"/>
                <a:gd name="T10" fmla="*/ 204 w 1225"/>
                <a:gd name="T11" fmla="*/ 3042 h 3090"/>
                <a:gd name="T12" fmla="*/ 387 w 1225"/>
                <a:gd name="T13" fmla="*/ 2976 h 3090"/>
                <a:gd name="T14" fmla="*/ 387 w 1225"/>
                <a:gd name="T15" fmla="*/ 2976 h 3090"/>
                <a:gd name="T16" fmla="*/ 836 w 1225"/>
                <a:gd name="T17" fmla="*/ 2749 h 3090"/>
                <a:gd name="T18" fmla="*/ 878 w 1225"/>
                <a:gd name="T19" fmla="*/ 2723 h 3090"/>
                <a:gd name="T20" fmla="*/ 978 w 1225"/>
                <a:gd name="T21" fmla="*/ 2622 h 3090"/>
                <a:gd name="T22" fmla="*/ 1020 w 1225"/>
                <a:gd name="T23" fmla="*/ 2504 h 3090"/>
                <a:gd name="T24" fmla="*/ 1098 w 1225"/>
                <a:gd name="T25" fmla="*/ 2074 h 3090"/>
                <a:gd name="T26" fmla="*/ 1102 w 1225"/>
                <a:gd name="T27" fmla="*/ 2048 h 3090"/>
                <a:gd name="T28" fmla="*/ 1131 w 1225"/>
                <a:gd name="T29" fmla="*/ 1727 h 3090"/>
                <a:gd name="T30" fmla="*/ 434 w 1225"/>
                <a:gd name="T31" fmla="*/ 2 h 3090"/>
                <a:gd name="T32" fmla="*/ 388 w 1225"/>
                <a:gd name="T33" fmla="*/ 0 h 3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5" h="3090">
                  <a:moveTo>
                    <a:pt x="388" y="0"/>
                  </a:moveTo>
                  <a:cubicBezTo>
                    <a:pt x="177" y="0"/>
                    <a:pt x="0" y="175"/>
                    <a:pt x="0" y="393"/>
                  </a:cubicBezTo>
                  <a:cubicBezTo>
                    <a:pt x="0" y="3090"/>
                    <a:pt x="0" y="3090"/>
                    <a:pt x="0" y="3090"/>
                  </a:cubicBezTo>
                  <a:cubicBezTo>
                    <a:pt x="2" y="3090"/>
                    <a:pt x="3" y="3090"/>
                    <a:pt x="4" y="3090"/>
                  </a:cubicBezTo>
                  <a:cubicBezTo>
                    <a:pt x="6" y="3090"/>
                    <a:pt x="6" y="3090"/>
                    <a:pt x="6" y="3090"/>
                  </a:cubicBezTo>
                  <a:cubicBezTo>
                    <a:pt x="87" y="3086"/>
                    <a:pt x="204" y="3042"/>
                    <a:pt x="204" y="3042"/>
                  </a:cubicBezTo>
                  <a:cubicBezTo>
                    <a:pt x="264" y="3024"/>
                    <a:pt x="326" y="3001"/>
                    <a:pt x="387" y="2976"/>
                  </a:cubicBezTo>
                  <a:cubicBezTo>
                    <a:pt x="387" y="2976"/>
                    <a:pt x="387" y="2976"/>
                    <a:pt x="387" y="2976"/>
                  </a:cubicBezTo>
                  <a:cubicBezTo>
                    <a:pt x="578" y="2897"/>
                    <a:pt x="757" y="2795"/>
                    <a:pt x="836" y="2749"/>
                  </a:cubicBezTo>
                  <a:cubicBezTo>
                    <a:pt x="863" y="2733"/>
                    <a:pt x="878" y="2723"/>
                    <a:pt x="878" y="2723"/>
                  </a:cubicBezTo>
                  <a:cubicBezTo>
                    <a:pt x="924" y="2701"/>
                    <a:pt x="956" y="2660"/>
                    <a:pt x="978" y="2622"/>
                  </a:cubicBezTo>
                  <a:cubicBezTo>
                    <a:pt x="999" y="2585"/>
                    <a:pt x="1013" y="2545"/>
                    <a:pt x="1020" y="2504"/>
                  </a:cubicBezTo>
                  <a:cubicBezTo>
                    <a:pt x="1098" y="2074"/>
                    <a:pt x="1098" y="2074"/>
                    <a:pt x="1098" y="2074"/>
                  </a:cubicBezTo>
                  <a:cubicBezTo>
                    <a:pt x="1100" y="2066"/>
                    <a:pt x="1101" y="2057"/>
                    <a:pt x="1102" y="2048"/>
                  </a:cubicBezTo>
                  <a:cubicBezTo>
                    <a:pt x="1115" y="1935"/>
                    <a:pt x="1124" y="1828"/>
                    <a:pt x="1131" y="1727"/>
                  </a:cubicBezTo>
                  <a:cubicBezTo>
                    <a:pt x="1225" y="367"/>
                    <a:pt x="792" y="45"/>
                    <a:pt x="434" y="2"/>
                  </a:cubicBezTo>
                  <a:cubicBezTo>
                    <a:pt x="419" y="0"/>
                    <a:pt x="403" y="0"/>
                    <a:pt x="388" y="0"/>
                  </a:cubicBezTo>
                </a:path>
              </a:pathLst>
            </a:custGeom>
            <a:solidFill>
              <a:srgbClr val="E9BC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3" name="iŝḷiḍé">
              <a:extLst>
                <a:ext uri="{FF2B5EF4-FFF2-40B4-BE49-F238E27FC236}">
                  <a16:creationId xmlns:a16="http://schemas.microsoft.com/office/drawing/2014/main" id="{54C7D713-D211-2D74-9286-0900551CC493}"/>
                </a:ext>
              </a:extLst>
            </p:cNvPr>
            <p:cNvSpPr/>
            <p:nvPr/>
          </p:nvSpPr>
          <p:spPr bwMode="auto">
            <a:xfrm>
              <a:off x="9988080" y="1360267"/>
              <a:ext cx="947387" cy="757366"/>
            </a:xfrm>
            <a:custGeom>
              <a:avLst/>
              <a:gdLst>
                <a:gd name="T0" fmla="*/ 2549 w 2783"/>
                <a:gd name="T1" fmla="*/ 2634 h 2668"/>
                <a:gd name="T2" fmla="*/ 2520 w 2783"/>
                <a:gd name="T3" fmla="*/ 2668 h 2668"/>
                <a:gd name="T4" fmla="*/ 2476 w 2783"/>
                <a:gd name="T5" fmla="*/ 1984 h 2668"/>
                <a:gd name="T6" fmla="*/ 2281 w 2783"/>
                <a:gd name="T7" fmla="*/ 1615 h 2668"/>
                <a:gd name="T8" fmla="*/ 2113 w 2783"/>
                <a:gd name="T9" fmla="*/ 1108 h 2668"/>
                <a:gd name="T10" fmla="*/ 1242 w 2783"/>
                <a:gd name="T11" fmla="*/ 1459 h 2668"/>
                <a:gd name="T12" fmla="*/ 526 w 2783"/>
                <a:gd name="T13" fmla="*/ 1242 h 2668"/>
                <a:gd name="T14" fmla="*/ 511 w 2783"/>
                <a:gd name="T15" fmla="*/ 1567 h 2668"/>
                <a:gd name="T16" fmla="*/ 263 w 2783"/>
                <a:gd name="T17" fmla="*/ 2112 h 2668"/>
                <a:gd name="T18" fmla="*/ 269 w 2783"/>
                <a:gd name="T19" fmla="*/ 2606 h 2668"/>
                <a:gd name="T20" fmla="*/ 174 w 2783"/>
                <a:gd name="T21" fmla="*/ 2510 h 2668"/>
                <a:gd name="T22" fmla="*/ 66 w 2783"/>
                <a:gd name="T23" fmla="*/ 2260 h 2668"/>
                <a:gd name="T24" fmla="*/ 57 w 2783"/>
                <a:gd name="T25" fmla="*/ 1324 h 2668"/>
                <a:gd name="T26" fmla="*/ 215 w 2783"/>
                <a:gd name="T27" fmla="*/ 910 h 2668"/>
                <a:gd name="T28" fmla="*/ 83 w 2783"/>
                <a:gd name="T29" fmla="*/ 225 h 2668"/>
                <a:gd name="T30" fmla="*/ 513 w 2783"/>
                <a:gd name="T31" fmla="*/ 459 h 2668"/>
                <a:gd name="T32" fmla="*/ 404 w 2783"/>
                <a:gd name="T33" fmla="*/ 35 h 2668"/>
                <a:gd name="T34" fmla="*/ 924 w 2783"/>
                <a:gd name="T35" fmla="*/ 180 h 2668"/>
                <a:gd name="T36" fmla="*/ 1204 w 2783"/>
                <a:gd name="T37" fmla="*/ 116 h 2668"/>
                <a:gd name="T38" fmla="*/ 1348 w 2783"/>
                <a:gd name="T39" fmla="*/ 73 h 2668"/>
                <a:gd name="T40" fmla="*/ 2133 w 2783"/>
                <a:gd name="T41" fmla="*/ 255 h 2668"/>
                <a:gd name="T42" fmla="*/ 2312 w 2783"/>
                <a:gd name="T43" fmla="*/ 595 h 2668"/>
                <a:gd name="T44" fmla="*/ 2746 w 2783"/>
                <a:gd name="T45" fmla="*/ 1436 h 2668"/>
                <a:gd name="T46" fmla="*/ 2735 w 2783"/>
                <a:gd name="T47" fmla="*/ 2166 h 2668"/>
                <a:gd name="T48" fmla="*/ 2630 w 2783"/>
                <a:gd name="T49" fmla="*/ 2510 h 2668"/>
                <a:gd name="T50" fmla="*/ 2549 w 2783"/>
                <a:gd name="T51" fmla="*/ 2634 h 2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3" h="2668">
                  <a:moveTo>
                    <a:pt x="2549" y="2634"/>
                  </a:moveTo>
                  <a:cubicBezTo>
                    <a:pt x="2520" y="2668"/>
                    <a:pt x="2520" y="2668"/>
                    <a:pt x="2520" y="2668"/>
                  </a:cubicBezTo>
                  <a:cubicBezTo>
                    <a:pt x="2520" y="2668"/>
                    <a:pt x="2510" y="2121"/>
                    <a:pt x="2476" y="1984"/>
                  </a:cubicBezTo>
                  <a:cubicBezTo>
                    <a:pt x="2476" y="1984"/>
                    <a:pt x="2400" y="1675"/>
                    <a:pt x="2281" y="1615"/>
                  </a:cubicBezTo>
                  <a:cubicBezTo>
                    <a:pt x="2281" y="1615"/>
                    <a:pt x="2385" y="1234"/>
                    <a:pt x="2113" y="1108"/>
                  </a:cubicBezTo>
                  <a:cubicBezTo>
                    <a:pt x="2113" y="1108"/>
                    <a:pt x="1782" y="1461"/>
                    <a:pt x="1242" y="1459"/>
                  </a:cubicBezTo>
                  <a:cubicBezTo>
                    <a:pt x="1242" y="1459"/>
                    <a:pt x="866" y="1489"/>
                    <a:pt x="526" y="1242"/>
                  </a:cubicBezTo>
                  <a:cubicBezTo>
                    <a:pt x="526" y="1242"/>
                    <a:pt x="445" y="1383"/>
                    <a:pt x="511" y="1567"/>
                  </a:cubicBezTo>
                  <a:cubicBezTo>
                    <a:pt x="511" y="1567"/>
                    <a:pt x="291" y="1812"/>
                    <a:pt x="263" y="2112"/>
                  </a:cubicBezTo>
                  <a:cubicBezTo>
                    <a:pt x="263" y="2112"/>
                    <a:pt x="252" y="2505"/>
                    <a:pt x="269" y="2606"/>
                  </a:cubicBezTo>
                  <a:cubicBezTo>
                    <a:pt x="269" y="2606"/>
                    <a:pt x="249" y="2597"/>
                    <a:pt x="174" y="2510"/>
                  </a:cubicBezTo>
                  <a:cubicBezTo>
                    <a:pt x="112" y="2440"/>
                    <a:pt x="87" y="2350"/>
                    <a:pt x="66" y="2260"/>
                  </a:cubicBezTo>
                  <a:cubicBezTo>
                    <a:pt x="1" y="1980"/>
                    <a:pt x="0" y="1552"/>
                    <a:pt x="57" y="1324"/>
                  </a:cubicBezTo>
                  <a:cubicBezTo>
                    <a:pt x="57" y="1324"/>
                    <a:pt x="141" y="940"/>
                    <a:pt x="215" y="910"/>
                  </a:cubicBezTo>
                  <a:cubicBezTo>
                    <a:pt x="215" y="910"/>
                    <a:pt x="47" y="365"/>
                    <a:pt x="83" y="225"/>
                  </a:cubicBezTo>
                  <a:cubicBezTo>
                    <a:pt x="83" y="225"/>
                    <a:pt x="182" y="491"/>
                    <a:pt x="513" y="459"/>
                  </a:cubicBezTo>
                  <a:cubicBezTo>
                    <a:pt x="513" y="459"/>
                    <a:pt x="372" y="254"/>
                    <a:pt x="404" y="35"/>
                  </a:cubicBezTo>
                  <a:cubicBezTo>
                    <a:pt x="404" y="35"/>
                    <a:pt x="656" y="232"/>
                    <a:pt x="924" y="180"/>
                  </a:cubicBezTo>
                  <a:cubicBezTo>
                    <a:pt x="924" y="180"/>
                    <a:pt x="1094" y="160"/>
                    <a:pt x="1204" y="116"/>
                  </a:cubicBezTo>
                  <a:cubicBezTo>
                    <a:pt x="1250" y="97"/>
                    <a:pt x="1298" y="82"/>
                    <a:pt x="1348" y="73"/>
                  </a:cubicBezTo>
                  <a:cubicBezTo>
                    <a:pt x="1536" y="38"/>
                    <a:pt x="1939" y="0"/>
                    <a:pt x="2133" y="255"/>
                  </a:cubicBezTo>
                  <a:cubicBezTo>
                    <a:pt x="2133" y="255"/>
                    <a:pt x="2287" y="424"/>
                    <a:pt x="2312" y="595"/>
                  </a:cubicBezTo>
                  <a:cubicBezTo>
                    <a:pt x="2312" y="595"/>
                    <a:pt x="2726" y="901"/>
                    <a:pt x="2746" y="1436"/>
                  </a:cubicBezTo>
                  <a:cubicBezTo>
                    <a:pt x="2746" y="1436"/>
                    <a:pt x="2783" y="1824"/>
                    <a:pt x="2735" y="2166"/>
                  </a:cubicBezTo>
                  <a:cubicBezTo>
                    <a:pt x="2718" y="2286"/>
                    <a:pt x="2683" y="2401"/>
                    <a:pt x="2630" y="2510"/>
                  </a:cubicBezTo>
                  <a:cubicBezTo>
                    <a:pt x="2608" y="2554"/>
                    <a:pt x="2581" y="2596"/>
                    <a:pt x="2549" y="26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4" name="iṥľîḓê">
              <a:extLst>
                <a:ext uri="{FF2B5EF4-FFF2-40B4-BE49-F238E27FC236}">
                  <a16:creationId xmlns:a16="http://schemas.microsoft.com/office/drawing/2014/main" id="{6E8CC24B-CFB2-D700-EA8A-F6D904825E24}"/>
                </a:ext>
              </a:extLst>
            </p:cNvPr>
            <p:cNvSpPr/>
            <p:nvPr/>
          </p:nvSpPr>
          <p:spPr bwMode="auto">
            <a:xfrm>
              <a:off x="10046359" y="1488193"/>
              <a:ext cx="527230" cy="352079"/>
            </a:xfrm>
            <a:custGeom>
              <a:avLst/>
              <a:gdLst>
                <a:gd name="T0" fmla="*/ 0 w 1547"/>
                <a:gd name="T1" fmla="*/ 0 h 1238"/>
                <a:gd name="T2" fmla="*/ 1547 w 1547"/>
                <a:gd name="T3" fmla="*/ 794 h 1238"/>
                <a:gd name="T4" fmla="*/ 0 w 1547"/>
                <a:gd name="T5" fmla="*/ 0 h 1238"/>
              </a:gdLst>
              <a:ahLst/>
              <a:cxnLst>
                <a:cxn ang="0">
                  <a:pos x="T0" y="T1"/>
                </a:cxn>
                <a:cxn ang="0">
                  <a:pos x="T2" y="T3"/>
                </a:cxn>
                <a:cxn ang="0">
                  <a:pos x="T4" y="T5"/>
                </a:cxn>
              </a:cxnLst>
              <a:rect l="0" t="0" r="r" b="b"/>
              <a:pathLst>
                <a:path w="1547" h="1238">
                  <a:moveTo>
                    <a:pt x="0" y="0"/>
                  </a:moveTo>
                  <a:cubicBezTo>
                    <a:pt x="0" y="0"/>
                    <a:pt x="333" y="1238"/>
                    <a:pt x="1547" y="794"/>
                  </a:cubicBezTo>
                  <a:cubicBezTo>
                    <a:pt x="1547" y="794"/>
                    <a:pt x="350" y="875"/>
                    <a:pt x="0" y="0"/>
                  </a:cubicBezTo>
                  <a:close/>
                </a:path>
              </a:pathLst>
            </a:custGeom>
            <a:solidFill>
              <a:schemeClr val="tx1">
                <a:lumMod val="85000"/>
                <a:lumOff val="15000"/>
              </a:schemeClr>
            </a:solidFill>
            <a:ln w="9525">
              <a:noFill/>
              <a:round/>
              <a:headEnd/>
              <a:tailEnd/>
            </a:ln>
          </p:spPr>
          <p:txBody>
            <a:bodyPr anchor="ctr"/>
            <a:lstStyle/>
            <a:p>
              <a:pPr algn="ctr">
                <a:lnSpc>
                  <a:spcPct val="120000"/>
                </a:lnSpc>
              </a:pPr>
              <a:endParaRPr sz="1799" dirty="0">
                <a:cs typeface="+mn-ea"/>
                <a:sym typeface="+mn-lt"/>
              </a:endParaRPr>
            </a:p>
          </p:txBody>
        </p:sp>
        <p:sp>
          <p:nvSpPr>
            <p:cNvPr id="285" name="íSḷïďé">
              <a:extLst>
                <a:ext uri="{FF2B5EF4-FFF2-40B4-BE49-F238E27FC236}">
                  <a16:creationId xmlns:a16="http://schemas.microsoft.com/office/drawing/2014/main" id="{80178706-7ACB-9074-8932-14C207E1F90A}"/>
                </a:ext>
              </a:extLst>
            </p:cNvPr>
            <p:cNvSpPr/>
            <p:nvPr/>
          </p:nvSpPr>
          <p:spPr bwMode="auto">
            <a:xfrm>
              <a:off x="10427212" y="2168577"/>
              <a:ext cx="74544" cy="23774"/>
            </a:xfrm>
            <a:custGeom>
              <a:avLst/>
              <a:gdLst>
                <a:gd name="T0" fmla="*/ 153 w 221"/>
                <a:gd name="T1" fmla="*/ 37 h 83"/>
                <a:gd name="T2" fmla="*/ 111 w 221"/>
                <a:gd name="T3" fmla="*/ 56 h 83"/>
                <a:gd name="T4" fmla="*/ 68 w 221"/>
                <a:gd name="T5" fmla="*/ 37 h 83"/>
                <a:gd name="T6" fmla="*/ 0 w 221"/>
                <a:gd name="T7" fmla="*/ 48 h 83"/>
                <a:gd name="T8" fmla="*/ 70 w 221"/>
                <a:gd name="T9" fmla="*/ 65 h 83"/>
                <a:gd name="T10" fmla="*/ 111 w 221"/>
                <a:gd name="T11" fmla="*/ 82 h 83"/>
                <a:gd name="T12" fmla="*/ 151 w 221"/>
                <a:gd name="T13" fmla="*/ 65 h 83"/>
                <a:gd name="T14" fmla="*/ 221 w 221"/>
                <a:gd name="T15" fmla="*/ 48 h 83"/>
                <a:gd name="T16" fmla="*/ 153 w 221"/>
                <a:gd name="T17"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83">
                  <a:moveTo>
                    <a:pt x="153" y="37"/>
                  </a:moveTo>
                  <a:cubicBezTo>
                    <a:pt x="153" y="37"/>
                    <a:pt x="136" y="57"/>
                    <a:pt x="111" y="56"/>
                  </a:cubicBezTo>
                  <a:cubicBezTo>
                    <a:pt x="85" y="57"/>
                    <a:pt x="68" y="37"/>
                    <a:pt x="68" y="37"/>
                  </a:cubicBezTo>
                  <a:cubicBezTo>
                    <a:pt x="9" y="0"/>
                    <a:pt x="0" y="48"/>
                    <a:pt x="0" y="48"/>
                  </a:cubicBezTo>
                  <a:cubicBezTo>
                    <a:pt x="3" y="77"/>
                    <a:pt x="70" y="65"/>
                    <a:pt x="70" y="65"/>
                  </a:cubicBezTo>
                  <a:cubicBezTo>
                    <a:pt x="83" y="79"/>
                    <a:pt x="98" y="83"/>
                    <a:pt x="111" y="82"/>
                  </a:cubicBezTo>
                  <a:cubicBezTo>
                    <a:pt x="123" y="83"/>
                    <a:pt x="138" y="79"/>
                    <a:pt x="151" y="65"/>
                  </a:cubicBezTo>
                  <a:cubicBezTo>
                    <a:pt x="151" y="65"/>
                    <a:pt x="218" y="77"/>
                    <a:pt x="221" y="48"/>
                  </a:cubicBezTo>
                  <a:cubicBezTo>
                    <a:pt x="221" y="48"/>
                    <a:pt x="212" y="0"/>
                    <a:pt x="153" y="37"/>
                  </a:cubicBezTo>
                  <a:close/>
                </a:path>
              </a:pathLst>
            </a:custGeom>
            <a:solidFill>
              <a:srgbClr val="B892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6" name="ïśḻïḑè">
              <a:extLst>
                <a:ext uri="{FF2B5EF4-FFF2-40B4-BE49-F238E27FC236}">
                  <a16:creationId xmlns:a16="http://schemas.microsoft.com/office/drawing/2014/main" id="{0C5A8AB8-CA8E-A61E-E410-7C051754A848}"/>
                </a:ext>
              </a:extLst>
            </p:cNvPr>
            <p:cNvSpPr/>
            <p:nvPr/>
          </p:nvSpPr>
          <p:spPr bwMode="auto">
            <a:xfrm>
              <a:off x="10188671" y="1950084"/>
              <a:ext cx="165352" cy="76982"/>
            </a:xfrm>
            <a:prstGeom prst="ellipse">
              <a:avLst/>
            </a:prstGeom>
            <a:solidFill>
              <a:srgbClr val="F7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7" name="îṡḷiďè">
              <a:extLst>
                <a:ext uri="{FF2B5EF4-FFF2-40B4-BE49-F238E27FC236}">
                  <a16:creationId xmlns:a16="http://schemas.microsoft.com/office/drawing/2014/main" id="{0422628B-B415-7556-00A6-2C4D6736D53F}"/>
                </a:ext>
              </a:extLst>
            </p:cNvPr>
            <p:cNvSpPr/>
            <p:nvPr/>
          </p:nvSpPr>
          <p:spPr bwMode="auto">
            <a:xfrm>
              <a:off x="10240174" y="1962537"/>
              <a:ext cx="62346" cy="52076"/>
            </a:xfrm>
            <a:prstGeom prst="ellipse">
              <a:avLst/>
            </a:prstGeom>
            <a:solidFill>
              <a:srgbClr val="4A43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8" name="íṥļïḑé">
              <a:extLst>
                <a:ext uri="{FF2B5EF4-FFF2-40B4-BE49-F238E27FC236}">
                  <a16:creationId xmlns:a16="http://schemas.microsoft.com/office/drawing/2014/main" id="{4AB3C164-C31D-C3C1-5027-A8166F1E1B1C}"/>
                </a:ext>
              </a:extLst>
            </p:cNvPr>
            <p:cNvSpPr/>
            <p:nvPr/>
          </p:nvSpPr>
          <p:spPr bwMode="auto">
            <a:xfrm>
              <a:off x="10269992" y="1972726"/>
              <a:ext cx="20330" cy="169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89" name="ïś1iḋè">
              <a:extLst>
                <a:ext uri="{FF2B5EF4-FFF2-40B4-BE49-F238E27FC236}">
                  <a16:creationId xmlns:a16="http://schemas.microsoft.com/office/drawing/2014/main" id="{FF681863-ADE4-B5C2-7BB8-18DEAD63C96F}"/>
                </a:ext>
              </a:extLst>
            </p:cNvPr>
            <p:cNvSpPr/>
            <p:nvPr/>
          </p:nvSpPr>
          <p:spPr bwMode="auto">
            <a:xfrm>
              <a:off x="10565457" y="1948952"/>
              <a:ext cx="165352" cy="76982"/>
            </a:xfrm>
            <a:prstGeom prst="ellipse">
              <a:avLst/>
            </a:prstGeom>
            <a:solidFill>
              <a:srgbClr val="F7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90" name="îšļíḓe">
              <a:extLst>
                <a:ext uri="{FF2B5EF4-FFF2-40B4-BE49-F238E27FC236}">
                  <a16:creationId xmlns:a16="http://schemas.microsoft.com/office/drawing/2014/main" id="{8DE6B7F4-6B95-970E-18AC-0467792A633D}"/>
                </a:ext>
              </a:extLst>
            </p:cNvPr>
            <p:cNvSpPr/>
            <p:nvPr/>
          </p:nvSpPr>
          <p:spPr bwMode="auto">
            <a:xfrm>
              <a:off x="10616961" y="1961405"/>
              <a:ext cx="62346" cy="52076"/>
            </a:xfrm>
            <a:prstGeom prst="ellipse">
              <a:avLst/>
            </a:prstGeom>
            <a:solidFill>
              <a:srgbClr val="4A43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91" name="îşlîḓè">
              <a:extLst>
                <a:ext uri="{FF2B5EF4-FFF2-40B4-BE49-F238E27FC236}">
                  <a16:creationId xmlns:a16="http://schemas.microsoft.com/office/drawing/2014/main" id="{AB593E0B-CD6D-74C9-8C5C-D3B5C239C4AE}"/>
                </a:ext>
              </a:extLst>
            </p:cNvPr>
            <p:cNvSpPr/>
            <p:nvPr/>
          </p:nvSpPr>
          <p:spPr bwMode="auto">
            <a:xfrm>
              <a:off x="10646779" y="1971594"/>
              <a:ext cx="21685" cy="181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92" name="í$líḋê">
              <a:extLst>
                <a:ext uri="{FF2B5EF4-FFF2-40B4-BE49-F238E27FC236}">
                  <a16:creationId xmlns:a16="http://schemas.microsoft.com/office/drawing/2014/main" id="{A54733E7-B495-FAEC-4BB7-2F6A71353AE5}"/>
                </a:ext>
              </a:extLst>
            </p:cNvPr>
            <p:cNvSpPr/>
            <p:nvPr/>
          </p:nvSpPr>
          <p:spPr bwMode="auto">
            <a:xfrm>
              <a:off x="10131746" y="1870838"/>
              <a:ext cx="262938" cy="70189"/>
            </a:xfrm>
            <a:custGeom>
              <a:avLst/>
              <a:gdLst>
                <a:gd name="T0" fmla="*/ 0 w 771"/>
                <a:gd name="T1" fmla="*/ 247 h 247"/>
                <a:gd name="T2" fmla="*/ 261 w 771"/>
                <a:gd name="T3" fmla="*/ 47 h 247"/>
                <a:gd name="T4" fmla="*/ 771 w 771"/>
                <a:gd name="T5" fmla="*/ 207 h 247"/>
                <a:gd name="T6" fmla="*/ 431 w 771"/>
                <a:gd name="T7" fmla="*/ 166 h 247"/>
                <a:gd name="T8" fmla="*/ 352 w 771"/>
                <a:gd name="T9" fmla="*/ 164 h 247"/>
                <a:gd name="T10" fmla="*/ 0 w 771"/>
                <a:gd name="T11" fmla="*/ 247 h 247"/>
              </a:gdLst>
              <a:ahLst/>
              <a:cxnLst>
                <a:cxn ang="0">
                  <a:pos x="T0" y="T1"/>
                </a:cxn>
                <a:cxn ang="0">
                  <a:pos x="T2" y="T3"/>
                </a:cxn>
                <a:cxn ang="0">
                  <a:pos x="T4" y="T5"/>
                </a:cxn>
                <a:cxn ang="0">
                  <a:pos x="T6" y="T7"/>
                </a:cxn>
                <a:cxn ang="0">
                  <a:pos x="T8" y="T9"/>
                </a:cxn>
                <a:cxn ang="0">
                  <a:pos x="T10" y="T11"/>
                </a:cxn>
              </a:cxnLst>
              <a:rect l="0" t="0" r="r" b="b"/>
              <a:pathLst>
                <a:path w="771" h="247">
                  <a:moveTo>
                    <a:pt x="0" y="247"/>
                  </a:moveTo>
                  <a:cubicBezTo>
                    <a:pt x="0" y="247"/>
                    <a:pt x="45" y="74"/>
                    <a:pt x="261" y="47"/>
                  </a:cubicBezTo>
                  <a:cubicBezTo>
                    <a:pt x="261" y="47"/>
                    <a:pt x="694" y="0"/>
                    <a:pt x="771" y="207"/>
                  </a:cubicBezTo>
                  <a:cubicBezTo>
                    <a:pt x="431" y="166"/>
                    <a:pt x="431" y="166"/>
                    <a:pt x="431" y="166"/>
                  </a:cubicBezTo>
                  <a:cubicBezTo>
                    <a:pt x="405" y="163"/>
                    <a:pt x="378" y="162"/>
                    <a:pt x="352" y="164"/>
                  </a:cubicBezTo>
                  <a:cubicBezTo>
                    <a:pt x="280" y="169"/>
                    <a:pt x="131" y="186"/>
                    <a:pt x="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93" name="ïšļïḋè">
              <a:extLst>
                <a:ext uri="{FF2B5EF4-FFF2-40B4-BE49-F238E27FC236}">
                  <a16:creationId xmlns:a16="http://schemas.microsoft.com/office/drawing/2014/main" id="{F0B9C8CD-FBB1-BAED-B547-0FD34157C40E}"/>
                </a:ext>
              </a:extLst>
            </p:cNvPr>
            <p:cNvSpPr/>
            <p:nvPr/>
          </p:nvSpPr>
          <p:spPr bwMode="auto">
            <a:xfrm>
              <a:off x="10516665" y="1870838"/>
              <a:ext cx="262938" cy="70189"/>
            </a:xfrm>
            <a:custGeom>
              <a:avLst/>
              <a:gdLst>
                <a:gd name="T0" fmla="*/ 771 w 771"/>
                <a:gd name="T1" fmla="*/ 247 h 247"/>
                <a:gd name="T2" fmla="*/ 510 w 771"/>
                <a:gd name="T3" fmla="*/ 47 h 247"/>
                <a:gd name="T4" fmla="*/ 0 w 771"/>
                <a:gd name="T5" fmla="*/ 207 h 247"/>
                <a:gd name="T6" fmla="*/ 339 w 771"/>
                <a:gd name="T7" fmla="*/ 166 h 247"/>
                <a:gd name="T8" fmla="*/ 418 w 771"/>
                <a:gd name="T9" fmla="*/ 164 h 247"/>
                <a:gd name="T10" fmla="*/ 771 w 771"/>
                <a:gd name="T11" fmla="*/ 247 h 247"/>
              </a:gdLst>
              <a:ahLst/>
              <a:cxnLst>
                <a:cxn ang="0">
                  <a:pos x="T0" y="T1"/>
                </a:cxn>
                <a:cxn ang="0">
                  <a:pos x="T2" y="T3"/>
                </a:cxn>
                <a:cxn ang="0">
                  <a:pos x="T4" y="T5"/>
                </a:cxn>
                <a:cxn ang="0">
                  <a:pos x="T6" y="T7"/>
                </a:cxn>
                <a:cxn ang="0">
                  <a:pos x="T8" y="T9"/>
                </a:cxn>
                <a:cxn ang="0">
                  <a:pos x="T10" y="T11"/>
                </a:cxn>
              </a:cxnLst>
              <a:rect l="0" t="0" r="r" b="b"/>
              <a:pathLst>
                <a:path w="771" h="247">
                  <a:moveTo>
                    <a:pt x="771" y="247"/>
                  </a:moveTo>
                  <a:cubicBezTo>
                    <a:pt x="771" y="247"/>
                    <a:pt x="726" y="74"/>
                    <a:pt x="510" y="47"/>
                  </a:cubicBezTo>
                  <a:cubicBezTo>
                    <a:pt x="510" y="47"/>
                    <a:pt x="76" y="0"/>
                    <a:pt x="0" y="207"/>
                  </a:cubicBezTo>
                  <a:cubicBezTo>
                    <a:pt x="339" y="166"/>
                    <a:pt x="339" y="166"/>
                    <a:pt x="339" y="166"/>
                  </a:cubicBezTo>
                  <a:cubicBezTo>
                    <a:pt x="366" y="163"/>
                    <a:pt x="392" y="162"/>
                    <a:pt x="418" y="164"/>
                  </a:cubicBezTo>
                  <a:cubicBezTo>
                    <a:pt x="491" y="169"/>
                    <a:pt x="640" y="186"/>
                    <a:pt x="77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94" name="íṥľidé">
              <a:extLst>
                <a:ext uri="{FF2B5EF4-FFF2-40B4-BE49-F238E27FC236}">
                  <a16:creationId xmlns:a16="http://schemas.microsoft.com/office/drawing/2014/main" id="{7DD08E17-8E65-219A-C2E0-5D3728432156}"/>
                </a:ext>
              </a:extLst>
            </p:cNvPr>
            <p:cNvSpPr/>
            <p:nvPr/>
          </p:nvSpPr>
          <p:spPr bwMode="auto">
            <a:xfrm rot="10800000">
              <a:off x="10341825" y="2268201"/>
              <a:ext cx="239896" cy="92831"/>
            </a:xfrm>
            <a:custGeom>
              <a:avLst/>
              <a:gdLst>
                <a:gd name="T0" fmla="*/ 354 w 705"/>
                <a:gd name="T1" fmla="*/ 0 h 327"/>
                <a:gd name="T2" fmla="*/ 0 w 705"/>
                <a:gd name="T3" fmla="*/ 327 h 327"/>
                <a:gd name="T4" fmla="*/ 705 w 705"/>
                <a:gd name="T5" fmla="*/ 327 h 327"/>
                <a:gd name="T6" fmla="*/ 354 w 705"/>
                <a:gd name="T7" fmla="*/ 0 h 327"/>
              </a:gdLst>
              <a:ahLst/>
              <a:cxnLst>
                <a:cxn ang="0">
                  <a:pos x="T0" y="T1"/>
                </a:cxn>
                <a:cxn ang="0">
                  <a:pos x="T2" y="T3"/>
                </a:cxn>
                <a:cxn ang="0">
                  <a:pos x="T4" y="T5"/>
                </a:cxn>
                <a:cxn ang="0">
                  <a:pos x="T6" y="T7"/>
                </a:cxn>
              </a:cxnLst>
              <a:rect l="0" t="0" r="r" b="b"/>
              <a:pathLst>
                <a:path w="705" h="327">
                  <a:moveTo>
                    <a:pt x="354" y="0"/>
                  </a:moveTo>
                  <a:cubicBezTo>
                    <a:pt x="222" y="2"/>
                    <a:pt x="60" y="131"/>
                    <a:pt x="0" y="327"/>
                  </a:cubicBezTo>
                  <a:cubicBezTo>
                    <a:pt x="705" y="327"/>
                    <a:pt x="705" y="327"/>
                    <a:pt x="705" y="327"/>
                  </a:cubicBezTo>
                  <a:cubicBezTo>
                    <a:pt x="644" y="147"/>
                    <a:pt x="481" y="2"/>
                    <a:pt x="3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95" name="íṣ1îdé">
              <a:extLst>
                <a:ext uri="{FF2B5EF4-FFF2-40B4-BE49-F238E27FC236}">
                  <a16:creationId xmlns:a16="http://schemas.microsoft.com/office/drawing/2014/main" id="{716929D5-4915-E20E-066D-E1C25D788706}"/>
                </a:ext>
              </a:extLst>
            </p:cNvPr>
            <p:cNvSpPr/>
            <p:nvPr/>
          </p:nvSpPr>
          <p:spPr bwMode="auto">
            <a:xfrm rot="10800000">
              <a:off x="10335049" y="2265937"/>
              <a:ext cx="254805" cy="101888"/>
            </a:xfrm>
            <a:custGeom>
              <a:avLst/>
              <a:gdLst>
                <a:gd name="T0" fmla="*/ 3 w 748"/>
                <a:gd name="T1" fmla="*/ 354 h 359"/>
                <a:gd name="T2" fmla="*/ 13 w 748"/>
                <a:gd name="T3" fmla="*/ 359 h 359"/>
                <a:gd name="T4" fmla="*/ 734 w 748"/>
                <a:gd name="T5" fmla="*/ 359 h 359"/>
                <a:gd name="T6" fmla="*/ 744 w 748"/>
                <a:gd name="T7" fmla="*/ 354 h 359"/>
                <a:gd name="T8" fmla="*/ 747 w 748"/>
                <a:gd name="T9" fmla="*/ 343 h 359"/>
                <a:gd name="T10" fmla="*/ 375 w 748"/>
                <a:gd name="T11" fmla="*/ 0 h 359"/>
                <a:gd name="T12" fmla="*/ 0 w 748"/>
                <a:gd name="T13" fmla="*/ 343 h 359"/>
                <a:gd name="T14" fmla="*/ 3 w 748"/>
                <a:gd name="T15" fmla="*/ 354 h 359"/>
                <a:gd name="T16" fmla="*/ 375 w 748"/>
                <a:gd name="T17" fmla="*/ 25 h 359"/>
                <a:gd name="T18" fmla="*/ 718 w 748"/>
                <a:gd name="T19" fmla="*/ 334 h 359"/>
                <a:gd name="T20" fmla="*/ 29 w 748"/>
                <a:gd name="T21" fmla="*/ 334 h 359"/>
                <a:gd name="T22" fmla="*/ 375 w 748"/>
                <a:gd name="T23" fmla="*/ 2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8" h="359">
                  <a:moveTo>
                    <a:pt x="3" y="354"/>
                  </a:moveTo>
                  <a:cubicBezTo>
                    <a:pt x="5" y="357"/>
                    <a:pt x="9" y="359"/>
                    <a:pt x="13" y="359"/>
                  </a:cubicBezTo>
                  <a:cubicBezTo>
                    <a:pt x="734" y="359"/>
                    <a:pt x="734" y="359"/>
                    <a:pt x="734" y="359"/>
                  </a:cubicBezTo>
                  <a:cubicBezTo>
                    <a:pt x="738" y="359"/>
                    <a:pt x="742" y="357"/>
                    <a:pt x="744" y="354"/>
                  </a:cubicBezTo>
                  <a:cubicBezTo>
                    <a:pt x="747" y="351"/>
                    <a:pt x="748" y="347"/>
                    <a:pt x="747" y="343"/>
                  </a:cubicBezTo>
                  <a:cubicBezTo>
                    <a:pt x="688" y="122"/>
                    <a:pt x="511" y="1"/>
                    <a:pt x="375" y="0"/>
                  </a:cubicBezTo>
                  <a:cubicBezTo>
                    <a:pt x="232" y="1"/>
                    <a:pt x="58" y="120"/>
                    <a:pt x="0" y="343"/>
                  </a:cubicBezTo>
                  <a:cubicBezTo>
                    <a:pt x="0" y="347"/>
                    <a:pt x="0" y="351"/>
                    <a:pt x="3" y="354"/>
                  </a:cubicBezTo>
                  <a:close/>
                  <a:moveTo>
                    <a:pt x="375" y="25"/>
                  </a:moveTo>
                  <a:cubicBezTo>
                    <a:pt x="499" y="27"/>
                    <a:pt x="658" y="135"/>
                    <a:pt x="718" y="334"/>
                  </a:cubicBezTo>
                  <a:cubicBezTo>
                    <a:pt x="29" y="334"/>
                    <a:pt x="29" y="334"/>
                    <a:pt x="29" y="334"/>
                  </a:cubicBezTo>
                  <a:cubicBezTo>
                    <a:pt x="87" y="133"/>
                    <a:pt x="246" y="27"/>
                    <a:pt x="375" y="25"/>
                  </a:cubicBezTo>
                  <a:close/>
                </a:path>
              </a:pathLst>
            </a:custGeom>
            <a:solidFill>
              <a:srgbClr val="E241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96" name="ïśļîḑê">
              <a:extLst>
                <a:ext uri="{FF2B5EF4-FFF2-40B4-BE49-F238E27FC236}">
                  <a16:creationId xmlns:a16="http://schemas.microsoft.com/office/drawing/2014/main" id="{755975D2-538B-B7BE-74CE-8BB64175971E}"/>
                </a:ext>
              </a:extLst>
            </p:cNvPr>
            <p:cNvSpPr/>
            <p:nvPr/>
          </p:nvSpPr>
          <p:spPr bwMode="auto">
            <a:xfrm rot="10800000">
              <a:off x="10351311" y="2296066"/>
              <a:ext cx="220922" cy="45719"/>
            </a:xfrm>
            <a:custGeom>
              <a:avLst/>
              <a:gdLst>
                <a:gd name="T0" fmla="*/ 0 w 648"/>
                <a:gd name="T1" fmla="*/ 180 h 180"/>
                <a:gd name="T2" fmla="*/ 648 w 648"/>
                <a:gd name="T3" fmla="*/ 180 h 180"/>
                <a:gd name="T4" fmla="*/ 503 w 648"/>
                <a:gd name="T5" fmla="*/ 0 h 180"/>
                <a:gd name="T6" fmla="*/ 145 w 648"/>
                <a:gd name="T7" fmla="*/ 0 h 180"/>
                <a:gd name="T8" fmla="*/ 0 w 648"/>
                <a:gd name="T9" fmla="*/ 180 h 180"/>
              </a:gdLst>
              <a:ahLst/>
              <a:cxnLst>
                <a:cxn ang="0">
                  <a:pos x="T0" y="T1"/>
                </a:cxn>
                <a:cxn ang="0">
                  <a:pos x="T2" y="T3"/>
                </a:cxn>
                <a:cxn ang="0">
                  <a:pos x="T4" y="T5"/>
                </a:cxn>
                <a:cxn ang="0">
                  <a:pos x="T6" y="T7"/>
                </a:cxn>
                <a:cxn ang="0">
                  <a:pos x="T8" y="T9"/>
                </a:cxn>
              </a:cxnLst>
              <a:rect l="0" t="0" r="r" b="b"/>
              <a:pathLst>
                <a:path w="648" h="180">
                  <a:moveTo>
                    <a:pt x="0" y="180"/>
                  </a:moveTo>
                  <a:cubicBezTo>
                    <a:pt x="648" y="180"/>
                    <a:pt x="648" y="180"/>
                    <a:pt x="648" y="180"/>
                  </a:cubicBezTo>
                  <a:cubicBezTo>
                    <a:pt x="618" y="104"/>
                    <a:pt x="550" y="40"/>
                    <a:pt x="503" y="0"/>
                  </a:cubicBezTo>
                  <a:cubicBezTo>
                    <a:pt x="145" y="0"/>
                    <a:pt x="145" y="0"/>
                    <a:pt x="145" y="0"/>
                  </a:cubicBezTo>
                  <a:cubicBezTo>
                    <a:pt x="87" y="40"/>
                    <a:pt x="33" y="104"/>
                    <a:pt x="0" y="180"/>
                  </a:cubicBezTo>
                  <a:close/>
                </a:path>
              </a:pathLst>
            </a:custGeom>
            <a:solidFill>
              <a:srgbClr val="F494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297" name="îŝļídè">
              <a:extLst>
                <a:ext uri="{FF2B5EF4-FFF2-40B4-BE49-F238E27FC236}">
                  <a16:creationId xmlns:a16="http://schemas.microsoft.com/office/drawing/2014/main" id="{9D436083-C912-8D6A-D132-A03501157173}"/>
                </a:ext>
              </a:extLst>
            </p:cNvPr>
            <p:cNvSpPr/>
            <p:nvPr/>
          </p:nvSpPr>
          <p:spPr bwMode="auto">
            <a:xfrm>
              <a:off x="10421791" y="2842169"/>
              <a:ext cx="9488" cy="110944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98" name="îṣḻîḋe">
              <a:extLst>
                <a:ext uri="{FF2B5EF4-FFF2-40B4-BE49-F238E27FC236}">
                  <a16:creationId xmlns:a16="http://schemas.microsoft.com/office/drawing/2014/main" id="{667956DE-BD0A-1153-7F2F-F1E4F9862075}"/>
                </a:ext>
              </a:extLst>
            </p:cNvPr>
            <p:cNvSpPr/>
            <p:nvPr/>
          </p:nvSpPr>
          <p:spPr bwMode="auto">
            <a:xfrm>
              <a:off x="10484137" y="2839905"/>
              <a:ext cx="8133" cy="111171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299" name="íŝ1îḍe">
              <a:extLst>
                <a:ext uri="{FF2B5EF4-FFF2-40B4-BE49-F238E27FC236}">
                  <a16:creationId xmlns:a16="http://schemas.microsoft.com/office/drawing/2014/main" id="{2FBF8E8C-3D7F-2140-2F54-29B48F4182D4}"/>
                </a:ext>
              </a:extLst>
            </p:cNvPr>
            <p:cNvSpPr/>
            <p:nvPr/>
          </p:nvSpPr>
          <p:spPr bwMode="auto">
            <a:xfrm>
              <a:off x="10436700" y="3940294"/>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0" name="íśľîḓè">
              <a:extLst>
                <a:ext uri="{FF2B5EF4-FFF2-40B4-BE49-F238E27FC236}">
                  <a16:creationId xmlns:a16="http://schemas.microsoft.com/office/drawing/2014/main" id="{31A0DA50-3F9D-46EF-F669-F8E07D1AA487}"/>
                </a:ext>
              </a:extLst>
            </p:cNvPr>
            <p:cNvSpPr/>
            <p:nvPr/>
          </p:nvSpPr>
          <p:spPr bwMode="auto">
            <a:xfrm>
              <a:off x="10436700" y="3928973"/>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1" name="íSlïḑé">
              <a:extLst>
                <a:ext uri="{FF2B5EF4-FFF2-40B4-BE49-F238E27FC236}">
                  <a16:creationId xmlns:a16="http://schemas.microsoft.com/office/drawing/2014/main" id="{1F3DB41B-2B8E-DA79-8477-982293150B99}"/>
                </a:ext>
              </a:extLst>
            </p:cNvPr>
            <p:cNvSpPr/>
            <p:nvPr/>
          </p:nvSpPr>
          <p:spPr bwMode="auto">
            <a:xfrm>
              <a:off x="10436700" y="3916520"/>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2" name="îśľïďè">
              <a:extLst>
                <a:ext uri="{FF2B5EF4-FFF2-40B4-BE49-F238E27FC236}">
                  <a16:creationId xmlns:a16="http://schemas.microsoft.com/office/drawing/2014/main" id="{C496E283-4922-3C0F-F973-B7593C25FE82}"/>
                </a:ext>
              </a:extLst>
            </p:cNvPr>
            <p:cNvSpPr/>
            <p:nvPr/>
          </p:nvSpPr>
          <p:spPr bwMode="auto">
            <a:xfrm>
              <a:off x="10436700" y="3904067"/>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3" name="iṥlídê">
              <a:extLst>
                <a:ext uri="{FF2B5EF4-FFF2-40B4-BE49-F238E27FC236}">
                  <a16:creationId xmlns:a16="http://schemas.microsoft.com/office/drawing/2014/main" id="{244D99B5-B9E8-D694-71E2-36FD37E63D14}"/>
                </a:ext>
              </a:extLst>
            </p:cNvPr>
            <p:cNvSpPr/>
            <p:nvPr/>
          </p:nvSpPr>
          <p:spPr bwMode="auto">
            <a:xfrm>
              <a:off x="10436700" y="3892746"/>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4" name="iṣḷîďé">
              <a:extLst>
                <a:ext uri="{FF2B5EF4-FFF2-40B4-BE49-F238E27FC236}">
                  <a16:creationId xmlns:a16="http://schemas.microsoft.com/office/drawing/2014/main" id="{9CEAAC9E-4415-8CCE-CB44-3971F67CFFDD}"/>
                </a:ext>
              </a:extLst>
            </p:cNvPr>
            <p:cNvSpPr/>
            <p:nvPr/>
          </p:nvSpPr>
          <p:spPr bwMode="auto">
            <a:xfrm>
              <a:off x="10436700" y="3880293"/>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5" name="íšḻïḓê">
              <a:extLst>
                <a:ext uri="{FF2B5EF4-FFF2-40B4-BE49-F238E27FC236}">
                  <a16:creationId xmlns:a16="http://schemas.microsoft.com/office/drawing/2014/main" id="{018B0743-61D2-71E3-3110-8E3CCD47943F}"/>
                </a:ext>
              </a:extLst>
            </p:cNvPr>
            <p:cNvSpPr/>
            <p:nvPr/>
          </p:nvSpPr>
          <p:spPr bwMode="auto">
            <a:xfrm>
              <a:off x="10436700" y="3867840"/>
              <a:ext cx="2710"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6" name="ïsḻiḓe">
              <a:extLst>
                <a:ext uri="{FF2B5EF4-FFF2-40B4-BE49-F238E27FC236}">
                  <a16:creationId xmlns:a16="http://schemas.microsoft.com/office/drawing/2014/main" id="{8DEDFCAE-555A-EC73-E40D-EBB9C832EFBD}"/>
                </a:ext>
              </a:extLst>
            </p:cNvPr>
            <p:cNvSpPr/>
            <p:nvPr/>
          </p:nvSpPr>
          <p:spPr bwMode="auto">
            <a:xfrm>
              <a:off x="10436700" y="3857651"/>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7" name="iṣ1íďê">
              <a:extLst>
                <a:ext uri="{FF2B5EF4-FFF2-40B4-BE49-F238E27FC236}">
                  <a16:creationId xmlns:a16="http://schemas.microsoft.com/office/drawing/2014/main" id="{BB118537-B4EE-0C48-AF23-A6DCC797381A}"/>
                </a:ext>
              </a:extLst>
            </p:cNvPr>
            <p:cNvSpPr/>
            <p:nvPr/>
          </p:nvSpPr>
          <p:spPr bwMode="auto">
            <a:xfrm>
              <a:off x="10436700" y="3844066"/>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8" name="ïṥḷîḑê">
              <a:extLst>
                <a:ext uri="{FF2B5EF4-FFF2-40B4-BE49-F238E27FC236}">
                  <a16:creationId xmlns:a16="http://schemas.microsoft.com/office/drawing/2014/main" id="{8321C64A-BA6C-0FD0-26EC-2064E9BDF21D}"/>
                </a:ext>
              </a:extLst>
            </p:cNvPr>
            <p:cNvSpPr/>
            <p:nvPr/>
          </p:nvSpPr>
          <p:spPr bwMode="auto">
            <a:xfrm>
              <a:off x="10436700" y="3832746"/>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09" name="ïSlîḑe">
              <a:extLst>
                <a:ext uri="{FF2B5EF4-FFF2-40B4-BE49-F238E27FC236}">
                  <a16:creationId xmlns:a16="http://schemas.microsoft.com/office/drawing/2014/main" id="{46D0DCBC-EF91-9797-BEF6-10503D4AAA1B}"/>
                </a:ext>
              </a:extLst>
            </p:cNvPr>
            <p:cNvSpPr/>
            <p:nvPr/>
          </p:nvSpPr>
          <p:spPr bwMode="auto">
            <a:xfrm>
              <a:off x="10436700" y="3819160"/>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0" name="îš1îḑé">
              <a:extLst>
                <a:ext uri="{FF2B5EF4-FFF2-40B4-BE49-F238E27FC236}">
                  <a16:creationId xmlns:a16="http://schemas.microsoft.com/office/drawing/2014/main" id="{E39EDA7E-7A34-412F-FD08-9269AA10F8D9}"/>
                </a:ext>
              </a:extLst>
            </p:cNvPr>
            <p:cNvSpPr/>
            <p:nvPr/>
          </p:nvSpPr>
          <p:spPr bwMode="auto">
            <a:xfrm>
              <a:off x="10436700" y="3808972"/>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1" name="îṧļíḓê">
              <a:extLst>
                <a:ext uri="{FF2B5EF4-FFF2-40B4-BE49-F238E27FC236}">
                  <a16:creationId xmlns:a16="http://schemas.microsoft.com/office/drawing/2014/main" id="{902A88D8-F117-CB3C-192C-A29A40903DB8}"/>
                </a:ext>
              </a:extLst>
            </p:cNvPr>
            <p:cNvSpPr/>
            <p:nvPr/>
          </p:nvSpPr>
          <p:spPr bwMode="auto">
            <a:xfrm>
              <a:off x="10436700" y="3796519"/>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2" name="íšḷiḋè">
              <a:extLst>
                <a:ext uri="{FF2B5EF4-FFF2-40B4-BE49-F238E27FC236}">
                  <a16:creationId xmlns:a16="http://schemas.microsoft.com/office/drawing/2014/main" id="{536A25EC-17A9-889A-22F0-4EA90AC4F4B9}"/>
                </a:ext>
              </a:extLst>
            </p:cNvPr>
            <p:cNvSpPr/>
            <p:nvPr/>
          </p:nvSpPr>
          <p:spPr bwMode="auto">
            <a:xfrm>
              <a:off x="10436700" y="3784066"/>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3" name="ïŝḷïďè">
              <a:extLst>
                <a:ext uri="{FF2B5EF4-FFF2-40B4-BE49-F238E27FC236}">
                  <a16:creationId xmlns:a16="http://schemas.microsoft.com/office/drawing/2014/main" id="{5CA03BC0-0CFA-ACB7-73C7-D03870B11271}"/>
                </a:ext>
              </a:extLst>
            </p:cNvPr>
            <p:cNvSpPr/>
            <p:nvPr/>
          </p:nvSpPr>
          <p:spPr bwMode="auto">
            <a:xfrm>
              <a:off x="10436700" y="3771613"/>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4" name="ïŝľidé">
              <a:extLst>
                <a:ext uri="{FF2B5EF4-FFF2-40B4-BE49-F238E27FC236}">
                  <a16:creationId xmlns:a16="http://schemas.microsoft.com/office/drawing/2014/main" id="{F1B998B0-3A42-7050-F088-0A8493F7A7D0}"/>
                </a:ext>
              </a:extLst>
            </p:cNvPr>
            <p:cNvSpPr/>
            <p:nvPr/>
          </p:nvSpPr>
          <p:spPr bwMode="auto">
            <a:xfrm>
              <a:off x="10436700" y="3759160"/>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5" name="îṡļïḍê">
              <a:extLst>
                <a:ext uri="{FF2B5EF4-FFF2-40B4-BE49-F238E27FC236}">
                  <a16:creationId xmlns:a16="http://schemas.microsoft.com/office/drawing/2014/main" id="{670DD76C-DF8F-D1DB-A7B7-1DBA6CF6281A}"/>
                </a:ext>
              </a:extLst>
            </p:cNvPr>
            <p:cNvSpPr/>
            <p:nvPr/>
          </p:nvSpPr>
          <p:spPr bwMode="auto">
            <a:xfrm>
              <a:off x="10436700" y="3747839"/>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6" name="ïṣ1íḓe">
              <a:extLst>
                <a:ext uri="{FF2B5EF4-FFF2-40B4-BE49-F238E27FC236}">
                  <a16:creationId xmlns:a16="http://schemas.microsoft.com/office/drawing/2014/main" id="{20DD42D0-C7E7-AC25-ACA5-FD2B6FA2D4DE}"/>
                </a:ext>
              </a:extLst>
            </p:cNvPr>
            <p:cNvSpPr/>
            <p:nvPr/>
          </p:nvSpPr>
          <p:spPr bwMode="auto">
            <a:xfrm>
              <a:off x="10436700" y="3736518"/>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7" name="íṡḷïḋé">
              <a:extLst>
                <a:ext uri="{FF2B5EF4-FFF2-40B4-BE49-F238E27FC236}">
                  <a16:creationId xmlns:a16="http://schemas.microsoft.com/office/drawing/2014/main" id="{10F924F7-66C8-2872-71E3-73763D343CB8}"/>
                </a:ext>
              </a:extLst>
            </p:cNvPr>
            <p:cNvSpPr/>
            <p:nvPr/>
          </p:nvSpPr>
          <p:spPr bwMode="auto">
            <a:xfrm>
              <a:off x="10436700" y="3722933"/>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8" name="iŝḻïḓê">
              <a:extLst>
                <a:ext uri="{FF2B5EF4-FFF2-40B4-BE49-F238E27FC236}">
                  <a16:creationId xmlns:a16="http://schemas.microsoft.com/office/drawing/2014/main" id="{D1A48CA5-19E3-4AEC-FD65-B295B3170E9F}"/>
                </a:ext>
              </a:extLst>
            </p:cNvPr>
            <p:cNvSpPr/>
            <p:nvPr/>
          </p:nvSpPr>
          <p:spPr bwMode="auto">
            <a:xfrm>
              <a:off x="10436700" y="3711612"/>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19" name="íš1îḑê">
              <a:extLst>
                <a:ext uri="{FF2B5EF4-FFF2-40B4-BE49-F238E27FC236}">
                  <a16:creationId xmlns:a16="http://schemas.microsoft.com/office/drawing/2014/main" id="{68D8775C-9FE5-3AA4-5850-3C57E8B3ED8B}"/>
                </a:ext>
              </a:extLst>
            </p:cNvPr>
            <p:cNvSpPr/>
            <p:nvPr/>
          </p:nvSpPr>
          <p:spPr bwMode="auto">
            <a:xfrm>
              <a:off x="10436700" y="3698027"/>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0" name="íṣļïḓè">
              <a:extLst>
                <a:ext uri="{FF2B5EF4-FFF2-40B4-BE49-F238E27FC236}">
                  <a16:creationId xmlns:a16="http://schemas.microsoft.com/office/drawing/2014/main" id="{6B5D4B26-B703-1D4F-0E71-33B75719D87B}"/>
                </a:ext>
              </a:extLst>
            </p:cNvPr>
            <p:cNvSpPr/>
            <p:nvPr/>
          </p:nvSpPr>
          <p:spPr bwMode="auto">
            <a:xfrm>
              <a:off x="10436700" y="3685574"/>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1" name="íṥľïdé">
              <a:extLst>
                <a:ext uri="{FF2B5EF4-FFF2-40B4-BE49-F238E27FC236}">
                  <a16:creationId xmlns:a16="http://schemas.microsoft.com/office/drawing/2014/main" id="{2F0853BB-0090-7223-9982-CF1221D36B50}"/>
                </a:ext>
              </a:extLst>
            </p:cNvPr>
            <p:cNvSpPr/>
            <p:nvPr/>
          </p:nvSpPr>
          <p:spPr bwMode="auto">
            <a:xfrm>
              <a:off x="10436700" y="3674253"/>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2" name="íṩḻîḍè">
              <a:extLst>
                <a:ext uri="{FF2B5EF4-FFF2-40B4-BE49-F238E27FC236}">
                  <a16:creationId xmlns:a16="http://schemas.microsoft.com/office/drawing/2014/main" id="{62DC2283-DD46-83AE-2240-994547F6D9C7}"/>
                </a:ext>
              </a:extLst>
            </p:cNvPr>
            <p:cNvSpPr/>
            <p:nvPr/>
          </p:nvSpPr>
          <p:spPr bwMode="auto">
            <a:xfrm>
              <a:off x="10436700" y="3661800"/>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3" name="îSļîďè">
              <a:extLst>
                <a:ext uri="{FF2B5EF4-FFF2-40B4-BE49-F238E27FC236}">
                  <a16:creationId xmlns:a16="http://schemas.microsoft.com/office/drawing/2014/main" id="{0F72B08A-13C4-A9B6-7FFC-E76AD53F5A6D}"/>
                </a:ext>
              </a:extLst>
            </p:cNvPr>
            <p:cNvSpPr/>
            <p:nvPr/>
          </p:nvSpPr>
          <p:spPr bwMode="auto">
            <a:xfrm>
              <a:off x="10436700" y="3650479"/>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4" name="ïşļîḍé">
              <a:extLst>
                <a:ext uri="{FF2B5EF4-FFF2-40B4-BE49-F238E27FC236}">
                  <a16:creationId xmlns:a16="http://schemas.microsoft.com/office/drawing/2014/main" id="{54A1BD97-B08E-1A01-8131-422069D2AD64}"/>
                </a:ext>
              </a:extLst>
            </p:cNvPr>
            <p:cNvSpPr/>
            <p:nvPr/>
          </p:nvSpPr>
          <p:spPr bwMode="auto">
            <a:xfrm>
              <a:off x="10436700" y="3636894"/>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5" name="ïśḻide">
              <a:extLst>
                <a:ext uri="{FF2B5EF4-FFF2-40B4-BE49-F238E27FC236}">
                  <a16:creationId xmlns:a16="http://schemas.microsoft.com/office/drawing/2014/main" id="{A9984B0C-B7CB-BE73-1D7C-455FF9C7A635}"/>
                </a:ext>
              </a:extLst>
            </p:cNvPr>
            <p:cNvSpPr/>
            <p:nvPr/>
          </p:nvSpPr>
          <p:spPr bwMode="auto">
            <a:xfrm>
              <a:off x="10436700" y="3625574"/>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6" name="îṩḷíḑé">
              <a:extLst>
                <a:ext uri="{FF2B5EF4-FFF2-40B4-BE49-F238E27FC236}">
                  <a16:creationId xmlns:a16="http://schemas.microsoft.com/office/drawing/2014/main" id="{7BB6D077-0555-2D63-9986-CC2CD19A68B7}"/>
                </a:ext>
              </a:extLst>
            </p:cNvPr>
            <p:cNvSpPr/>
            <p:nvPr/>
          </p:nvSpPr>
          <p:spPr bwMode="auto">
            <a:xfrm>
              <a:off x="10436700" y="3614253"/>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7" name="íṡļíḍè">
              <a:extLst>
                <a:ext uri="{FF2B5EF4-FFF2-40B4-BE49-F238E27FC236}">
                  <a16:creationId xmlns:a16="http://schemas.microsoft.com/office/drawing/2014/main" id="{1BE85C1B-D0A9-8CCE-D484-D6F2BC455E9B}"/>
                </a:ext>
              </a:extLst>
            </p:cNvPr>
            <p:cNvSpPr/>
            <p:nvPr/>
          </p:nvSpPr>
          <p:spPr bwMode="auto">
            <a:xfrm>
              <a:off x="10436700" y="3601800"/>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8" name="ïšľîďé">
              <a:extLst>
                <a:ext uri="{FF2B5EF4-FFF2-40B4-BE49-F238E27FC236}">
                  <a16:creationId xmlns:a16="http://schemas.microsoft.com/office/drawing/2014/main" id="{A3524055-C992-846A-D9AA-BAAB3EBF8C4C}"/>
                </a:ext>
              </a:extLst>
            </p:cNvPr>
            <p:cNvSpPr/>
            <p:nvPr/>
          </p:nvSpPr>
          <p:spPr bwMode="auto">
            <a:xfrm>
              <a:off x="10436700" y="3589347"/>
              <a:ext cx="2710"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29" name="íṣḷídê">
              <a:extLst>
                <a:ext uri="{FF2B5EF4-FFF2-40B4-BE49-F238E27FC236}">
                  <a16:creationId xmlns:a16="http://schemas.microsoft.com/office/drawing/2014/main" id="{C38330EC-23CE-53B0-EC10-66FACADE4EBC}"/>
                </a:ext>
              </a:extLst>
            </p:cNvPr>
            <p:cNvSpPr/>
            <p:nvPr/>
          </p:nvSpPr>
          <p:spPr bwMode="auto">
            <a:xfrm>
              <a:off x="10436700" y="3576894"/>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0" name="ïṥ1ïďê">
              <a:extLst>
                <a:ext uri="{FF2B5EF4-FFF2-40B4-BE49-F238E27FC236}">
                  <a16:creationId xmlns:a16="http://schemas.microsoft.com/office/drawing/2014/main" id="{EBEEE511-C6F9-B7BB-C9EB-9E12BF93190F}"/>
                </a:ext>
              </a:extLst>
            </p:cNvPr>
            <p:cNvSpPr/>
            <p:nvPr/>
          </p:nvSpPr>
          <p:spPr bwMode="auto">
            <a:xfrm>
              <a:off x="10436700" y="3565573"/>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1" name="îṡľïďê">
              <a:extLst>
                <a:ext uri="{FF2B5EF4-FFF2-40B4-BE49-F238E27FC236}">
                  <a16:creationId xmlns:a16="http://schemas.microsoft.com/office/drawing/2014/main" id="{8A57B395-6ABF-46BD-79A6-12D9113479BB}"/>
                </a:ext>
              </a:extLst>
            </p:cNvPr>
            <p:cNvSpPr/>
            <p:nvPr/>
          </p:nvSpPr>
          <p:spPr bwMode="auto">
            <a:xfrm>
              <a:off x="10436700" y="3554252"/>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2" name="ïṩľïḍè">
              <a:extLst>
                <a:ext uri="{FF2B5EF4-FFF2-40B4-BE49-F238E27FC236}">
                  <a16:creationId xmlns:a16="http://schemas.microsoft.com/office/drawing/2014/main" id="{DF0B456A-495A-0AFF-A4D4-760A3563ADFD}"/>
                </a:ext>
              </a:extLst>
            </p:cNvPr>
            <p:cNvSpPr/>
            <p:nvPr/>
          </p:nvSpPr>
          <p:spPr bwMode="auto">
            <a:xfrm>
              <a:off x="10436700" y="3540667"/>
              <a:ext cx="2710"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3" name="ïṥļíḓé">
              <a:extLst>
                <a:ext uri="{FF2B5EF4-FFF2-40B4-BE49-F238E27FC236}">
                  <a16:creationId xmlns:a16="http://schemas.microsoft.com/office/drawing/2014/main" id="{F3BFD43A-E042-A19E-D420-C93B18D7B15C}"/>
                </a:ext>
              </a:extLst>
            </p:cNvPr>
            <p:cNvSpPr/>
            <p:nvPr/>
          </p:nvSpPr>
          <p:spPr bwMode="auto">
            <a:xfrm>
              <a:off x="10436700" y="3529346"/>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4" name="iṡlíḓè">
              <a:extLst>
                <a:ext uri="{FF2B5EF4-FFF2-40B4-BE49-F238E27FC236}">
                  <a16:creationId xmlns:a16="http://schemas.microsoft.com/office/drawing/2014/main" id="{9E813D5C-39D2-9963-2216-CB751085B918}"/>
                </a:ext>
              </a:extLst>
            </p:cNvPr>
            <p:cNvSpPr/>
            <p:nvPr/>
          </p:nvSpPr>
          <p:spPr bwMode="auto">
            <a:xfrm>
              <a:off x="10436700" y="3518025"/>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5" name="í$ľïḑe">
              <a:extLst>
                <a:ext uri="{FF2B5EF4-FFF2-40B4-BE49-F238E27FC236}">
                  <a16:creationId xmlns:a16="http://schemas.microsoft.com/office/drawing/2014/main" id="{3EBE6347-6681-B06C-A337-1818401F19A0}"/>
                </a:ext>
              </a:extLst>
            </p:cNvPr>
            <p:cNvSpPr/>
            <p:nvPr/>
          </p:nvSpPr>
          <p:spPr bwMode="auto">
            <a:xfrm>
              <a:off x="10436700" y="3505572"/>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6" name="îṥľïḑê">
              <a:extLst>
                <a:ext uri="{FF2B5EF4-FFF2-40B4-BE49-F238E27FC236}">
                  <a16:creationId xmlns:a16="http://schemas.microsoft.com/office/drawing/2014/main" id="{A9E79BC8-2C42-4006-1074-50902FEC4DC5}"/>
                </a:ext>
              </a:extLst>
            </p:cNvPr>
            <p:cNvSpPr/>
            <p:nvPr/>
          </p:nvSpPr>
          <p:spPr bwMode="auto">
            <a:xfrm>
              <a:off x="10436700" y="3493119"/>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7" name="ïsḻíḓé">
              <a:extLst>
                <a:ext uri="{FF2B5EF4-FFF2-40B4-BE49-F238E27FC236}">
                  <a16:creationId xmlns:a16="http://schemas.microsoft.com/office/drawing/2014/main" id="{E6E6C2A6-B641-BB84-6C12-4F9F585D39FF}"/>
                </a:ext>
              </a:extLst>
            </p:cNvPr>
            <p:cNvSpPr/>
            <p:nvPr/>
          </p:nvSpPr>
          <p:spPr bwMode="auto">
            <a:xfrm>
              <a:off x="10436700" y="3480666"/>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8" name="iṩliḑé">
              <a:extLst>
                <a:ext uri="{FF2B5EF4-FFF2-40B4-BE49-F238E27FC236}">
                  <a16:creationId xmlns:a16="http://schemas.microsoft.com/office/drawing/2014/main" id="{866C977F-F651-CAA8-5705-A3E399FE2E57}"/>
                </a:ext>
              </a:extLst>
            </p:cNvPr>
            <p:cNvSpPr/>
            <p:nvPr/>
          </p:nvSpPr>
          <p:spPr bwMode="auto">
            <a:xfrm>
              <a:off x="10436700" y="3469346"/>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39" name="iṡḷíḑé">
              <a:extLst>
                <a:ext uri="{FF2B5EF4-FFF2-40B4-BE49-F238E27FC236}">
                  <a16:creationId xmlns:a16="http://schemas.microsoft.com/office/drawing/2014/main" id="{00F7E446-14C6-AC32-8180-EA31F4AC2019}"/>
                </a:ext>
              </a:extLst>
            </p:cNvPr>
            <p:cNvSpPr/>
            <p:nvPr/>
          </p:nvSpPr>
          <p:spPr bwMode="auto">
            <a:xfrm>
              <a:off x="10436700" y="3458025"/>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0" name="í$ḷïḍê">
              <a:extLst>
                <a:ext uri="{FF2B5EF4-FFF2-40B4-BE49-F238E27FC236}">
                  <a16:creationId xmlns:a16="http://schemas.microsoft.com/office/drawing/2014/main" id="{9B915970-A501-417A-7155-4FD975612017}"/>
                </a:ext>
              </a:extLst>
            </p:cNvPr>
            <p:cNvSpPr/>
            <p:nvPr/>
          </p:nvSpPr>
          <p:spPr bwMode="auto">
            <a:xfrm>
              <a:off x="10436700" y="3444440"/>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1" name="îšḻíḍê">
              <a:extLst>
                <a:ext uri="{FF2B5EF4-FFF2-40B4-BE49-F238E27FC236}">
                  <a16:creationId xmlns:a16="http://schemas.microsoft.com/office/drawing/2014/main" id="{1A373212-CDDC-3E65-8120-CAFC18AF044B}"/>
                </a:ext>
              </a:extLst>
            </p:cNvPr>
            <p:cNvSpPr/>
            <p:nvPr/>
          </p:nvSpPr>
          <p:spPr bwMode="auto">
            <a:xfrm>
              <a:off x="10436700" y="3433119"/>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2" name="iSḻîḍé">
              <a:extLst>
                <a:ext uri="{FF2B5EF4-FFF2-40B4-BE49-F238E27FC236}">
                  <a16:creationId xmlns:a16="http://schemas.microsoft.com/office/drawing/2014/main" id="{8E571BB7-EC50-3C06-F836-8E5A2AB69E27}"/>
                </a:ext>
              </a:extLst>
            </p:cNvPr>
            <p:cNvSpPr/>
            <p:nvPr/>
          </p:nvSpPr>
          <p:spPr bwMode="auto">
            <a:xfrm>
              <a:off x="10436700" y="3420666"/>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3" name="îŝļïḋe">
              <a:extLst>
                <a:ext uri="{FF2B5EF4-FFF2-40B4-BE49-F238E27FC236}">
                  <a16:creationId xmlns:a16="http://schemas.microsoft.com/office/drawing/2014/main" id="{F14D2EED-28C0-02FB-1573-3E775467CEB4}"/>
                </a:ext>
              </a:extLst>
            </p:cNvPr>
            <p:cNvSpPr/>
            <p:nvPr/>
          </p:nvSpPr>
          <p:spPr bwMode="auto">
            <a:xfrm>
              <a:off x="10436700" y="3409345"/>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4" name="í$ḷïḓe">
              <a:extLst>
                <a:ext uri="{FF2B5EF4-FFF2-40B4-BE49-F238E27FC236}">
                  <a16:creationId xmlns:a16="http://schemas.microsoft.com/office/drawing/2014/main" id="{51EF6D7A-708F-5CCF-3C40-71D9F2FCE1DE}"/>
                </a:ext>
              </a:extLst>
            </p:cNvPr>
            <p:cNvSpPr/>
            <p:nvPr/>
          </p:nvSpPr>
          <p:spPr bwMode="auto">
            <a:xfrm>
              <a:off x="10436700" y="3396892"/>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5" name="íSḻïḋè">
              <a:extLst>
                <a:ext uri="{FF2B5EF4-FFF2-40B4-BE49-F238E27FC236}">
                  <a16:creationId xmlns:a16="http://schemas.microsoft.com/office/drawing/2014/main" id="{4122E1F9-7C77-13D1-ACDC-EE40C38A1B54}"/>
                </a:ext>
              </a:extLst>
            </p:cNvPr>
            <p:cNvSpPr/>
            <p:nvPr/>
          </p:nvSpPr>
          <p:spPr bwMode="auto">
            <a:xfrm>
              <a:off x="10436700" y="3384439"/>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6" name="íšḷiďê">
              <a:extLst>
                <a:ext uri="{FF2B5EF4-FFF2-40B4-BE49-F238E27FC236}">
                  <a16:creationId xmlns:a16="http://schemas.microsoft.com/office/drawing/2014/main" id="{5B05ABD0-1ABD-B220-C4EF-9C96B64CB1A5}"/>
                </a:ext>
              </a:extLst>
            </p:cNvPr>
            <p:cNvSpPr/>
            <p:nvPr/>
          </p:nvSpPr>
          <p:spPr bwMode="auto">
            <a:xfrm>
              <a:off x="10436700" y="3373118"/>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7" name="îŝ1íḋé">
              <a:extLst>
                <a:ext uri="{FF2B5EF4-FFF2-40B4-BE49-F238E27FC236}">
                  <a16:creationId xmlns:a16="http://schemas.microsoft.com/office/drawing/2014/main" id="{095D1694-7DBD-4934-6F7F-05306990DA6A}"/>
                </a:ext>
              </a:extLst>
            </p:cNvPr>
            <p:cNvSpPr/>
            <p:nvPr/>
          </p:nvSpPr>
          <p:spPr bwMode="auto">
            <a:xfrm>
              <a:off x="10436700" y="3359533"/>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8" name="îṣḻiḓê">
              <a:extLst>
                <a:ext uri="{FF2B5EF4-FFF2-40B4-BE49-F238E27FC236}">
                  <a16:creationId xmlns:a16="http://schemas.microsoft.com/office/drawing/2014/main" id="{07C787F7-28E0-F019-A352-EB1AA733C12B}"/>
                </a:ext>
              </a:extLst>
            </p:cNvPr>
            <p:cNvSpPr/>
            <p:nvPr/>
          </p:nvSpPr>
          <p:spPr bwMode="auto">
            <a:xfrm>
              <a:off x="10436700" y="3348212"/>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49" name="iŝḻîḓe">
              <a:extLst>
                <a:ext uri="{FF2B5EF4-FFF2-40B4-BE49-F238E27FC236}">
                  <a16:creationId xmlns:a16="http://schemas.microsoft.com/office/drawing/2014/main" id="{CAE19963-5264-744B-1917-88DBC43B2E50}"/>
                </a:ext>
              </a:extLst>
            </p:cNvPr>
            <p:cNvSpPr/>
            <p:nvPr/>
          </p:nvSpPr>
          <p:spPr bwMode="auto">
            <a:xfrm>
              <a:off x="10436700" y="3338023"/>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0" name="iṣ1ïdè">
              <a:extLst>
                <a:ext uri="{FF2B5EF4-FFF2-40B4-BE49-F238E27FC236}">
                  <a16:creationId xmlns:a16="http://schemas.microsoft.com/office/drawing/2014/main" id="{CC8E660E-A733-D5B4-5059-55F42F83E1AD}"/>
                </a:ext>
              </a:extLst>
            </p:cNvPr>
            <p:cNvSpPr/>
            <p:nvPr/>
          </p:nvSpPr>
          <p:spPr bwMode="auto">
            <a:xfrm>
              <a:off x="10436700" y="3324438"/>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1" name="i$ḷîḋé">
              <a:extLst>
                <a:ext uri="{FF2B5EF4-FFF2-40B4-BE49-F238E27FC236}">
                  <a16:creationId xmlns:a16="http://schemas.microsoft.com/office/drawing/2014/main" id="{E4F01B2A-C677-E12D-9D1F-88EA49A406AD}"/>
                </a:ext>
              </a:extLst>
            </p:cNvPr>
            <p:cNvSpPr/>
            <p:nvPr/>
          </p:nvSpPr>
          <p:spPr bwMode="auto">
            <a:xfrm>
              <a:off x="10436700" y="3311985"/>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2" name="ïṥḷîdé">
              <a:extLst>
                <a:ext uri="{FF2B5EF4-FFF2-40B4-BE49-F238E27FC236}">
                  <a16:creationId xmlns:a16="http://schemas.microsoft.com/office/drawing/2014/main" id="{1780B6F6-2E98-C4AE-A16F-E3CAC43E612C}"/>
                </a:ext>
              </a:extLst>
            </p:cNvPr>
            <p:cNvSpPr/>
            <p:nvPr/>
          </p:nvSpPr>
          <p:spPr bwMode="auto">
            <a:xfrm>
              <a:off x="10436700" y="3299532"/>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3" name="işḻiḍe">
              <a:extLst>
                <a:ext uri="{FF2B5EF4-FFF2-40B4-BE49-F238E27FC236}">
                  <a16:creationId xmlns:a16="http://schemas.microsoft.com/office/drawing/2014/main" id="{1CEAD9B6-FCFF-276D-D357-7B8369C8EA0C}"/>
                </a:ext>
              </a:extLst>
            </p:cNvPr>
            <p:cNvSpPr/>
            <p:nvPr/>
          </p:nvSpPr>
          <p:spPr bwMode="auto">
            <a:xfrm>
              <a:off x="10436700" y="3288212"/>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4" name="islïḓé">
              <a:extLst>
                <a:ext uri="{FF2B5EF4-FFF2-40B4-BE49-F238E27FC236}">
                  <a16:creationId xmlns:a16="http://schemas.microsoft.com/office/drawing/2014/main" id="{B013A9DB-43F7-1D2F-3DF3-7320B10C6547}"/>
                </a:ext>
              </a:extLst>
            </p:cNvPr>
            <p:cNvSpPr/>
            <p:nvPr/>
          </p:nvSpPr>
          <p:spPr bwMode="auto">
            <a:xfrm>
              <a:off x="10436700" y="3276891"/>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5" name="íṧlîdè">
              <a:extLst>
                <a:ext uri="{FF2B5EF4-FFF2-40B4-BE49-F238E27FC236}">
                  <a16:creationId xmlns:a16="http://schemas.microsoft.com/office/drawing/2014/main" id="{8164FEE1-2ED7-6413-2797-55717FB741CB}"/>
                </a:ext>
              </a:extLst>
            </p:cNvPr>
            <p:cNvSpPr/>
            <p:nvPr/>
          </p:nvSpPr>
          <p:spPr bwMode="auto">
            <a:xfrm>
              <a:off x="10436700" y="3263306"/>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6" name="ïšļîḋê">
              <a:extLst>
                <a:ext uri="{FF2B5EF4-FFF2-40B4-BE49-F238E27FC236}">
                  <a16:creationId xmlns:a16="http://schemas.microsoft.com/office/drawing/2014/main" id="{C10A5919-18FF-745F-8B30-4CD26671059E}"/>
                </a:ext>
              </a:extLst>
            </p:cNvPr>
            <p:cNvSpPr/>
            <p:nvPr/>
          </p:nvSpPr>
          <p:spPr bwMode="auto">
            <a:xfrm>
              <a:off x="10436700" y="3251985"/>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7" name="ïSľíḋè">
              <a:extLst>
                <a:ext uri="{FF2B5EF4-FFF2-40B4-BE49-F238E27FC236}">
                  <a16:creationId xmlns:a16="http://schemas.microsoft.com/office/drawing/2014/main" id="{6878A5D6-E9FB-7974-2015-4928E4AB9268}"/>
                </a:ext>
              </a:extLst>
            </p:cNvPr>
            <p:cNvSpPr/>
            <p:nvPr/>
          </p:nvSpPr>
          <p:spPr bwMode="auto">
            <a:xfrm>
              <a:off x="10436700" y="3238400"/>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8" name="iṥļíḍé">
              <a:extLst>
                <a:ext uri="{FF2B5EF4-FFF2-40B4-BE49-F238E27FC236}">
                  <a16:creationId xmlns:a16="http://schemas.microsoft.com/office/drawing/2014/main" id="{AF4EE673-FDF3-CD87-CBC0-CFCD66AFEE15}"/>
                </a:ext>
              </a:extLst>
            </p:cNvPr>
            <p:cNvSpPr/>
            <p:nvPr/>
          </p:nvSpPr>
          <p:spPr bwMode="auto">
            <a:xfrm>
              <a:off x="10436700" y="3227079"/>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59" name="išliḑe">
              <a:extLst>
                <a:ext uri="{FF2B5EF4-FFF2-40B4-BE49-F238E27FC236}">
                  <a16:creationId xmlns:a16="http://schemas.microsoft.com/office/drawing/2014/main" id="{94047154-C33C-370B-0294-24178615133C}"/>
                </a:ext>
              </a:extLst>
            </p:cNvPr>
            <p:cNvSpPr/>
            <p:nvPr/>
          </p:nvSpPr>
          <p:spPr bwMode="auto">
            <a:xfrm>
              <a:off x="10436700" y="3214626"/>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0" name="isľidè">
              <a:extLst>
                <a:ext uri="{FF2B5EF4-FFF2-40B4-BE49-F238E27FC236}">
                  <a16:creationId xmlns:a16="http://schemas.microsoft.com/office/drawing/2014/main" id="{0AC8E94C-A7EE-8D4E-D663-5A61AD5A9149}"/>
                </a:ext>
              </a:extLst>
            </p:cNvPr>
            <p:cNvSpPr/>
            <p:nvPr/>
          </p:nvSpPr>
          <p:spPr bwMode="auto">
            <a:xfrm>
              <a:off x="10436700" y="3202173"/>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1" name="í$ľíḓè">
              <a:extLst>
                <a:ext uri="{FF2B5EF4-FFF2-40B4-BE49-F238E27FC236}">
                  <a16:creationId xmlns:a16="http://schemas.microsoft.com/office/drawing/2014/main" id="{9B48BDF3-EE09-37C8-4E98-D7A09E51F866}"/>
                </a:ext>
              </a:extLst>
            </p:cNvPr>
            <p:cNvSpPr/>
            <p:nvPr/>
          </p:nvSpPr>
          <p:spPr bwMode="auto">
            <a:xfrm>
              <a:off x="10436700" y="3190852"/>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2" name="ïṡḷiḍè">
              <a:extLst>
                <a:ext uri="{FF2B5EF4-FFF2-40B4-BE49-F238E27FC236}">
                  <a16:creationId xmlns:a16="http://schemas.microsoft.com/office/drawing/2014/main" id="{8E6E591F-F3C2-99C4-D1DC-069DF72317C0}"/>
                </a:ext>
              </a:extLst>
            </p:cNvPr>
            <p:cNvSpPr/>
            <p:nvPr/>
          </p:nvSpPr>
          <p:spPr bwMode="auto">
            <a:xfrm>
              <a:off x="10436700" y="3178399"/>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3" name="îṧḷïḓè">
              <a:extLst>
                <a:ext uri="{FF2B5EF4-FFF2-40B4-BE49-F238E27FC236}">
                  <a16:creationId xmlns:a16="http://schemas.microsoft.com/office/drawing/2014/main" id="{EA220C18-FD11-58E6-2839-045C27A7B3DE}"/>
                </a:ext>
              </a:extLst>
            </p:cNvPr>
            <p:cNvSpPr/>
            <p:nvPr/>
          </p:nvSpPr>
          <p:spPr bwMode="auto">
            <a:xfrm>
              <a:off x="10436700" y="3165946"/>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4" name="ïšľíḍè">
              <a:extLst>
                <a:ext uri="{FF2B5EF4-FFF2-40B4-BE49-F238E27FC236}">
                  <a16:creationId xmlns:a16="http://schemas.microsoft.com/office/drawing/2014/main" id="{EEB9C21C-1EC5-B6F7-7916-9AD24EE3A4A2}"/>
                </a:ext>
              </a:extLst>
            </p:cNvPr>
            <p:cNvSpPr/>
            <p:nvPr/>
          </p:nvSpPr>
          <p:spPr bwMode="auto">
            <a:xfrm>
              <a:off x="10436700" y="3154625"/>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5" name="iṧlîḑe">
              <a:extLst>
                <a:ext uri="{FF2B5EF4-FFF2-40B4-BE49-F238E27FC236}">
                  <a16:creationId xmlns:a16="http://schemas.microsoft.com/office/drawing/2014/main" id="{3FF984DE-5D8A-773D-98C8-D9327DE31735}"/>
                </a:ext>
              </a:extLst>
            </p:cNvPr>
            <p:cNvSpPr/>
            <p:nvPr/>
          </p:nvSpPr>
          <p:spPr bwMode="auto">
            <a:xfrm>
              <a:off x="10436700" y="3142172"/>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6" name="îṣḻïďe">
              <a:extLst>
                <a:ext uri="{FF2B5EF4-FFF2-40B4-BE49-F238E27FC236}">
                  <a16:creationId xmlns:a16="http://schemas.microsoft.com/office/drawing/2014/main" id="{51FDACE1-4148-13D7-E581-4CDF86DC3FBE}"/>
                </a:ext>
              </a:extLst>
            </p:cNvPr>
            <p:cNvSpPr/>
            <p:nvPr/>
          </p:nvSpPr>
          <p:spPr bwMode="auto">
            <a:xfrm>
              <a:off x="10436700" y="3130851"/>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7" name="ïṧḷíḑe">
              <a:extLst>
                <a:ext uri="{FF2B5EF4-FFF2-40B4-BE49-F238E27FC236}">
                  <a16:creationId xmlns:a16="http://schemas.microsoft.com/office/drawing/2014/main" id="{28E95439-1017-214D-2BB5-95FE2892E5EA}"/>
                </a:ext>
              </a:extLst>
            </p:cNvPr>
            <p:cNvSpPr/>
            <p:nvPr/>
          </p:nvSpPr>
          <p:spPr bwMode="auto">
            <a:xfrm>
              <a:off x="10436700" y="3117266"/>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8" name="ï$ľïḋê">
              <a:extLst>
                <a:ext uri="{FF2B5EF4-FFF2-40B4-BE49-F238E27FC236}">
                  <a16:creationId xmlns:a16="http://schemas.microsoft.com/office/drawing/2014/main" id="{87BD394C-2F2E-F2CD-28C9-6E7FA664DCC7}"/>
                </a:ext>
              </a:extLst>
            </p:cNvPr>
            <p:cNvSpPr/>
            <p:nvPr/>
          </p:nvSpPr>
          <p:spPr bwMode="auto">
            <a:xfrm>
              <a:off x="10436700" y="3105946"/>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69" name="i$ľidè">
              <a:extLst>
                <a:ext uri="{FF2B5EF4-FFF2-40B4-BE49-F238E27FC236}">
                  <a16:creationId xmlns:a16="http://schemas.microsoft.com/office/drawing/2014/main" id="{E29BD361-DBCD-757E-10EB-AAB01EEADF0B}"/>
                </a:ext>
              </a:extLst>
            </p:cNvPr>
            <p:cNvSpPr/>
            <p:nvPr/>
          </p:nvSpPr>
          <p:spPr bwMode="auto">
            <a:xfrm>
              <a:off x="10436700" y="3094625"/>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0" name="işḷiḋê">
              <a:extLst>
                <a:ext uri="{FF2B5EF4-FFF2-40B4-BE49-F238E27FC236}">
                  <a16:creationId xmlns:a16="http://schemas.microsoft.com/office/drawing/2014/main" id="{928DF9C0-B175-94AB-B080-12BA36B568AB}"/>
                </a:ext>
              </a:extLst>
            </p:cNvPr>
            <p:cNvSpPr/>
            <p:nvPr/>
          </p:nvSpPr>
          <p:spPr bwMode="auto">
            <a:xfrm>
              <a:off x="10436700" y="3082172"/>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1" name="iṡḷîḍê">
              <a:extLst>
                <a:ext uri="{FF2B5EF4-FFF2-40B4-BE49-F238E27FC236}">
                  <a16:creationId xmlns:a16="http://schemas.microsoft.com/office/drawing/2014/main" id="{2E97EB66-BB16-B65B-EC9E-7210773C7902}"/>
                </a:ext>
              </a:extLst>
            </p:cNvPr>
            <p:cNvSpPr/>
            <p:nvPr/>
          </p:nvSpPr>
          <p:spPr bwMode="auto">
            <a:xfrm>
              <a:off x="10436700" y="3069719"/>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2" name="íṧḻîdê">
              <a:extLst>
                <a:ext uri="{FF2B5EF4-FFF2-40B4-BE49-F238E27FC236}">
                  <a16:creationId xmlns:a16="http://schemas.microsoft.com/office/drawing/2014/main" id="{5DB9A7F7-9870-4F75-9771-9693F2DB3551}"/>
                </a:ext>
              </a:extLst>
            </p:cNvPr>
            <p:cNvSpPr/>
            <p:nvPr/>
          </p:nvSpPr>
          <p:spPr bwMode="auto">
            <a:xfrm>
              <a:off x="10436700" y="3057266"/>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3" name="îŝlíḍè">
              <a:extLst>
                <a:ext uri="{FF2B5EF4-FFF2-40B4-BE49-F238E27FC236}">
                  <a16:creationId xmlns:a16="http://schemas.microsoft.com/office/drawing/2014/main" id="{D2335CFB-6B0A-F992-D4AB-3DCC086792E8}"/>
                </a:ext>
              </a:extLst>
            </p:cNvPr>
            <p:cNvSpPr/>
            <p:nvPr/>
          </p:nvSpPr>
          <p:spPr bwMode="auto">
            <a:xfrm>
              <a:off x="10436700" y="3045945"/>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4" name="ïsļíḍè">
              <a:extLst>
                <a:ext uri="{FF2B5EF4-FFF2-40B4-BE49-F238E27FC236}">
                  <a16:creationId xmlns:a16="http://schemas.microsoft.com/office/drawing/2014/main" id="{4E43C954-5EBE-F993-B840-47070E2E97D3}"/>
                </a:ext>
              </a:extLst>
            </p:cNvPr>
            <p:cNvSpPr/>
            <p:nvPr/>
          </p:nvSpPr>
          <p:spPr bwMode="auto">
            <a:xfrm>
              <a:off x="10436700" y="3034624"/>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5" name="îṩľîḓê">
              <a:extLst>
                <a:ext uri="{FF2B5EF4-FFF2-40B4-BE49-F238E27FC236}">
                  <a16:creationId xmlns:a16="http://schemas.microsoft.com/office/drawing/2014/main" id="{1533DEA7-E6D2-4BBE-E45B-92A3C1592B0A}"/>
                </a:ext>
              </a:extLst>
            </p:cNvPr>
            <p:cNvSpPr/>
            <p:nvPr/>
          </p:nvSpPr>
          <p:spPr bwMode="auto">
            <a:xfrm>
              <a:off x="10436700" y="3021039"/>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6" name="íŝľïḋe">
              <a:extLst>
                <a:ext uri="{FF2B5EF4-FFF2-40B4-BE49-F238E27FC236}">
                  <a16:creationId xmlns:a16="http://schemas.microsoft.com/office/drawing/2014/main" id="{0AD8E95F-B162-813B-DC4B-7F9245725FF1}"/>
                </a:ext>
              </a:extLst>
            </p:cNvPr>
            <p:cNvSpPr/>
            <p:nvPr/>
          </p:nvSpPr>
          <p:spPr bwMode="auto">
            <a:xfrm>
              <a:off x="10436700" y="3008586"/>
              <a:ext cx="2710"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7" name="íśḷîḑé">
              <a:extLst>
                <a:ext uri="{FF2B5EF4-FFF2-40B4-BE49-F238E27FC236}">
                  <a16:creationId xmlns:a16="http://schemas.microsoft.com/office/drawing/2014/main" id="{A952615D-5B3B-20FF-1668-1347814542D6}"/>
                </a:ext>
              </a:extLst>
            </p:cNvPr>
            <p:cNvSpPr/>
            <p:nvPr/>
          </p:nvSpPr>
          <p:spPr bwMode="auto">
            <a:xfrm>
              <a:off x="10436700" y="2997265"/>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8" name="ïṥ1îḑè">
              <a:extLst>
                <a:ext uri="{FF2B5EF4-FFF2-40B4-BE49-F238E27FC236}">
                  <a16:creationId xmlns:a16="http://schemas.microsoft.com/office/drawing/2014/main" id="{5E9A5261-D252-9AC5-C163-5851A4EC4FE7}"/>
                </a:ext>
              </a:extLst>
            </p:cNvPr>
            <p:cNvSpPr/>
            <p:nvPr/>
          </p:nvSpPr>
          <p:spPr bwMode="auto">
            <a:xfrm>
              <a:off x="10436700" y="2984812"/>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79" name="ïšľíḋe">
              <a:extLst>
                <a:ext uri="{FF2B5EF4-FFF2-40B4-BE49-F238E27FC236}">
                  <a16:creationId xmlns:a16="http://schemas.microsoft.com/office/drawing/2014/main" id="{741A5571-268D-F480-1085-FB300E3DE947}"/>
                </a:ext>
              </a:extLst>
            </p:cNvPr>
            <p:cNvSpPr/>
            <p:nvPr/>
          </p:nvSpPr>
          <p:spPr bwMode="auto">
            <a:xfrm>
              <a:off x="10436700" y="2973491"/>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0" name="íṥ1ídê">
              <a:extLst>
                <a:ext uri="{FF2B5EF4-FFF2-40B4-BE49-F238E27FC236}">
                  <a16:creationId xmlns:a16="http://schemas.microsoft.com/office/drawing/2014/main" id="{0A4EBD50-49F1-71B1-DBDD-7F405081750E}"/>
                </a:ext>
              </a:extLst>
            </p:cNvPr>
            <p:cNvSpPr/>
            <p:nvPr/>
          </p:nvSpPr>
          <p:spPr bwMode="auto">
            <a:xfrm>
              <a:off x="10436700" y="2959906"/>
              <a:ext cx="2710"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1" name="íŝ1ïḋè">
              <a:extLst>
                <a:ext uri="{FF2B5EF4-FFF2-40B4-BE49-F238E27FC236}">
                  <a16:creationId xmlns:a16="http://schemas.microsoft.com/office/drawing/2014/main" id="{24DCA098-8DB8-489A-DB48-7ADB705C9755}"/>
                </a:ext>
              </a:extLst>
            </p:cNvPr>
            <p:cNvSpPr/>
            <p:nvPr/>
          </p:nvSpPr>
          <p:spPr bwMode="auto">
            <a:xfrm>
              <a:off x="10436700" y="2949717"/>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2" name="íṣľiďe">
              <a:extLst>
                <a:ext uri="{FF2B5EF4-FFF2-40B4-BE49-F238E27FC236}">
                  <a16:creationId xmlns:a16="http://schemas.microsoft.com/office/drawing/2014/main" id="{8954D81D-4F2C-C8C7-3AFF-42F8159F2CCF}"/>
                </a:ext>
              </a:extLst>
            </p:cNvPr>
            <p:cNvSpPr/>
            <p:nvPr/>
          </p:nvSpPr>
          <p:spPr bwMode="auto">
            <a:xfrm>
              <a:off x="10436700" y="2936132"/>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3" name="î$ļïḑê">
              <a:extLst>
                <a:ext uri="{FF2B5EF4-FFF2-40B4-BE49-F238E27FC236}">
                  <a16:creationId xmlns:a16="http://schemas.microsoft.com/office/drawing/2014/main" id="{28A7E92D-2710-8D83-A8D8-D3C631BC61F1}"/>
                </a:ext>
              </a:extLst>
            </p:cNvPr>
            <p:cNvSpPr/>
            <p:nvPr/>
          </p:nvSpPr>
          <p:spPr bwMode="auto">
            <a:xfrm>
              <a:off x="10436700" y="2924812"/>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4" name="íSḻïḓê">
              <a:extLst>
                <a:ext uri="{FF2B5EF4-FFF2-40B4-BE49-F238E27FC236}">
                  <a16:creationId xmlns:a16="http://schemas.microsoft.com/office/drawing/2014/main" id="{6FCE57A1-6133-3C97-B2FF-F03ACD7496ED}"/>
                </a:ext>
              </a:extLst>
            </p:cNvPr>
            <p:cNvSpPr/>
            <p:nvPr/>
          </p:nvSpPr>
          <p:spPr bwMode="auto">
            <a:xfrm>
              <a:off x="10436700" y="2912359"/>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5" name="îşľíḑé">
              <a:extLst>
                <a:ext uri="{FF2B5EF4-FFF2-40B4-BE49-F238E27FC236}">
                  <a16:creationId xmlns:a16="http://schemas.microsoft.com/office/drawing/2014/main" id="{B1C3B284-3580-AFF2-4D61-CE32BEE503CA}"/>
                </a:ext>
              </a:extLst>
            </p:cNvPr>
            <p:cNvSpPr/>
            <p:nvPr/>
          </p:nvSpPr>
          <p:spPr bwMode="auto">
            <a:xfrm>
              <a:off x="10436700" y="2901038"/>
              <a:ext cx="2710"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6" name="išlïḋê">
              <a:extLst>
                <a:ext uri="{FF2B5EF4-FFF2-40B4-BE49-F238E27FC236}">
                  <a16:creationId xmlns:a16="http://schemas.microsoft.com/office/drawing/2014/main" id="{A91F9CB9-F7A0-4A26-17A1-6ABB90F7A63B}"/>
                </a:ext>
              </a:extLst>
            </p:cNvPr>
            <p:cNvSpPr/>
            <p:nvPr/>
          </p:nvSpPr>
          <p:spPr bwMode="auto">
            <a:xfrm>
              <a:off x="10436700" y="2888585"/>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7" name="íşľîde">
              <a:extLst>
                <a:ext uri="{FF2B5EF4-FFF2-40B4-BE49-F238E27FC236}">
                  <a16:creationId xmlns:a16="http://schemas.microsoft.com/office/drawing/2014/main" id="{1B143416-19C6-20D0-6F5B-3CF03DEB2EE5}"/>
                </a:ext>
              </a:extLst>
            </p:cNvPr>
            <p:cNvSpPr/>
            <p:nvPr/>
          </p:nvSpPr>
          <p:spPr bwMode="auto">
            <a:xfrm>
              <a:off x="10436700" y="2876132"/>
              <a:ext cx="2710"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8" name="iṧḻiďe">
              <a:extLst>
                <a:ext uri="{FF2B5EF4-FFF2-40B4-BE49-F238E27FC236}">
                  <a16:creationId xmlns:a16="http://schemas.microsoft.com/office/drawing/2014/main" id="{8D153F7E-A25A-439B-38FC-DE9213AE9AFE}"/>
                </a:ext>
              </a:extLst>
            </p:cNvPr>
            <p:cNvSpPr/>
            <p:nvPr/>
          </p:nvSpPr>
          <p:spPr bwMode="auto">
            <a:xfrm>
              <a:off x="10436700" y="2863679"/>
              <a:ext cx="2710"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89" name="îṡḻide">
              <a:extLst>
                <a:ext uri="{FF2B5EF4-FFF2-40B4-BE49-F238E27FC236}">
                  <a16:creationId xmlns:a16="http://schemas.microsoft.com/office/drawing/2014/main" id="{4E042404-1F74-0F4B-E59C-70AA587DD7E7}"/>
                </a:ext>
              </a:extLst>
            </p:cNvPr>
            <p:cNvSpPr/>
            <p:nvPr/>
          </p:nvSpPr>
          <p:spPr bwMode="auto">
            <a:xfrm>
              <a:off x="10436700" y="2853490"/>
              <a:ext cx="2710"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0" name="iś1iḍe">
              <a:extLst>
                <a:ext uri="{FF2B5EF4-FFF2-40B4-BE49-F238E27FC236}">
                  <a16:creationId xmlns:a16="http://schemas.microsoft.com/office/drawing/2014/main" id="{D908BF4A-B779-8F45-A8B5-348C4F9D36A3}"/>
                </a:ext>
              </a:extLst>
            </p:cNvPr>
            <p:cNvSpPr/>
            <p:nvPr/>
          </p:nvSpPr>
          <p:spPr bwMode="auto">
            <a:xfrm>
              <a:off x="10474649" y="3940294"/>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1" name="i$1îďe">
              <a:extLst>
                <a:ext uri="{FF2B5EF4-FFF2-40B4-BE49-F238E27FC236}">
                  <a16:creationId xmlns:a16="http://schemas.microsoft.com/office/drawing/2014/main" id="{EFCB969E-0DBD-CC03-0BDB-B3F7C6FDB132}"/>
                </a:ext>
              </a:extLst>
            </p:cNvPr>
            <p:cNvSpPr/>
            <p:nvPr/>
          </p:nvSpPr>
          <p:spPr bwMode="auto">
            <a:xfrm>
              <a:off x="10474649" y="3928973"/>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2" name="iŝḻîḑé">
              <a:extLst>
                <a:ext uri="{FF2B5EF4-FFF2-40B4-BE49-F238E27FC236}">
                  <a16:creationId xmlns:a16="http://schemas.microsoft.com/office/drawing/2014/main" id="{11D885BE-BF8F-9711-BE62-C7222C51C522}"/>
                </a:ext>
              </a:extLst>
            </p:cNvPr>
            <p:cNvSpPr/>
            <p:nvPr/>
          </p:nvSpPr>
          <p:spPr bwMode="auto">
            <a:xfrm>
              <a:off x="10474649" y="3916520"/>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3" name="íṧ1ïďê">
              <a:extLst>
                <a:ext uri="{FF2B5EF4-FFF2-40B4-BE49-F238E27FC236}">
                  <a16:creationId xmlns:a16="http://schemas.microsoft.com/office/drawing/2014/main" id="{C7BC674E-DF45-233F-4EB7-46D7F987558A}"/>
                </a:ext>
              </a:extLst>
            </p:cNvPr>
            <p:cNvSpPr/>
            <p:nvPr/>
          </p:nvSpPr>
          <p:spPr bwMode="auto">
            <a:xfrm>
              <a:off x="10474649" y="3904067"/>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4" name="iś1íḑe">
              <a:extLst>
                <a:ext uri="{FF2B5EF4-FFF2-40B4-BE49-F238E27FC236}">
                  <a16:creationId xmlns:a16="http://schemas.microsoft.com/office/drawing/2014/main" id="{C3EF5752-8DDE-6892-AB9E-5FA943274440}"/>
                </a:ext>
              </a:extLst>
            </p:cNvPr>
            <p:cNvSpPr/>
            <p:nvPr/>
          </p:nvSpPr>
          <p:spPr bwMode="auto">
            <a:xfrm>
              <a:off x="10474649" y="3892746"/>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5" name="ïşḻiḓe">
              <a:extLst>
                <a:ext uri="{FF2B5EF4-FFF2-40B4-BE49-F238E27FC236}">
                  <a16:creationId xmlns:a16="http://schemas.microsoft.com/office/drawing/2014/main" id="{82AFB882-CC0C-8243-A426-65162BC35026}"/>
                </a:ext>
              </a:extLst>
            </p:cNvPr>
            <p:cNvSpPr/>
            <p:nvPr/>
          </p:nvSpPr>
          <p:spPr bwMode="auto">
            <a:xfrm>
              <a:off x="10474649" y="3880293"/>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6" name="ïṡļiḍê">
              <a:extLst>
                <a:ext uri="{FF2B5EF4-FFF2-40B4-BE49-F238E27FC236}">
                  <a16:creationId xmlns:a16="http://schemas.microsoft.com/office/drawing/2014/main" id="{CC85BDE3-B39D-FE06-82F0-950DAC9DCE9E}"/>
                </a:ext>
              </a:extLst>
            </p:cNvPr>
            <p:cNvSpPr/>
            <p:nvPr/>
          </p:nvSpPr>
          <p:spPr bwMode="auto">
            <a:xfrm>
              <a:off x="10474649" y="3867840"/>
              <a:ext cx="5421"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7" name="ïṡḻïḋe">
              <a:extLst>
                <a:ext uri="{FF2B5EF4-FFF2-40B4-BE49-F238E27FC236}">
                  <a16:creationId xmlns:a16="http://schemas.microsoft.com/office/drawing/2014/main" id="{0E4957AE-3428-3837-4199-2D0EA2568D77}"/>
                </a:ext>
              </a:extLst>
            </p:cNvPr>
            <p:cNvSpPr/>
            <p:nvPr/>
          </p:nvSpPr>
          <p:spPr bwMode="auto">
            <a:xfrm>
              <a:off x="10474649" y="3857651"/>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8" name="išḻíḓè">
              <a:extLst>
                <a:ext uri="{FF2B5EF4-FFF2-40B4-BE49-F238E27FC236}">
                  <a16:creationId xmlns:a16="http://schemas.microsoft.com/office/drawing/2014/main" id="{E1205FD1-075F-E129-6D0D-3A948EA66FAD}"/>
                </a:ext>
              </a:extLst>
            </p:cNvPr>
            <p:cNvSpPr/>
            <p:nvPr/>
          </p:nvSpPr>
          <p:spPr bwMode="auto">
            <a:xfrm>
              <a:off x="10474649" y="3844066"/>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399" name="ï$ľide">
              <a:extLst>
                <a:ext uri="{FF2B5EF4-FFF2-40B4-BE49-F238E27FC236}">
                  <a16:creationId xmlns:a16="http://schemas.microsoft.com/office/drawing/2014/main" id="{EC471E3D-E6DF-26DF-DE55-0F0CBA7D0465}"/>
                </a:ext>
              </a:extLst>
            </p:cNvPr>
            <p:cNvSpPr/>
            <p:nvPr/>
          </p:nvSpPr>
          <p:spPr bwMode="auto">
            <a:xfrm>
              <a:off x="10474649" y="3832746"/>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0" name="išļïďê">
              <a:extLst>
                <a:ext uri="{FF2B5EF4-FFF2-40B4-BE49-F238E27FC236}">
                  <a16:creationId xmlns:a16="http://schemas.microsoft.com/office/drawing/2014/main" id="{CD9022F6-4FDF-CF01-F417-8D502D45514F}"/>
                </a:ext>
              </a:extLst>
            </p:cNvPr>
            <p:cNvSpPr/>
            <p:nvPr/>
          </p:nvSpPr>
          <p:spPr bwMode="auto">
            <a:xfrm>
              <a:off x="10474649" y="3819160"/>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1" name="išḻïďe">
              <a:extLst>
                <a:ext uri="{FF2B5EF4-FFF2-40B4-BE49-F238E27FC236}">
                  <a16:creationId xmlns:a16="http://schemas.microsoft.com/office/drawing/2014/main" id="{7B884F4D-95CC-D838-6F2F-918A7820CAC6}"/>
                </a:ext>
              </a:extLst>
            </p:cNvPr>
            <p:cNvSpPr/>
            <p:nvPr/>
          </p:nvSpPr>
          <p:spPr bwMode="auto">
            <a:xfrm>
              <a:off x="10474649" y="3808972"/>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2" name="ïśliďé">
              <a:extLst>
                <a:ext uri="{FF2B5EF4-FFF2-40B4-BE49-F238E27FC236}">
                  <a16:creationId xmlns:a16="http://schemas.microsoft.com/office/drawing/2014/main" id="{38E66A1D-30AF-7F29-DA9D-073CD052110F}"/>
                </a:ext>
              </a:extLst>
            </p:cNvPr>
            <p:cNvSpPr/>
            <p:nvPr/>
          </p:nvSpPr>
          <p:spPr bwMode="auto">
            <a:xfrm>
              <a:off x="10474649" y="3796519"/>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3" name="ï$1ïdé">
              <a:extLst>
                <a:ext uri="{FF2B5EF4-FFF2-40B4-BE49-F238E27FC236}">
                  <a16:creationId xmlns:a16="http://schemas.microsoft.com/office/drawing/2014/main" id="{F6378C24-9A85-E981-1FA2-0FAD54EE2B87}"/>
                </a:ext>
              </a:extLst>
            </p:cNvPr>
            <p:cNvSpPr/>
            <p:nvPr/>
          </p:nvSpPr>
          <p:spPr bwMode="auto">
            <a:xfrm>
              <a:off x="10474649" y="3784066"/>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4" name="íṡlîḋé">
              <a:extLst>
                <a:ext uri="{FF2B5EF4-FFF2-40B4-BE49-F238E27FC236}">
                  <a16:creationId xmlns:a16="http://schemas.microsoft.com/office/drawing/2014/main" id="{9758F1D8-2906-C9E6-A5A9-ED4C457DD08A}"/>
                </a:ext>
              </a:extLst>
            </p:cNvPr>
            <p:cNvSpPr/>
            <p:nvPr/>
          </p:nvSpPr>
          <p:spPr bwMode="auto">
            <a:xfrm>
              <a:off x="10474649" y="3771613"/>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5" name="îŝľíďé">
              <a:extLst>
                <a:ext uri="{FF2B5EF4-FFF2-40B4-BE49-F238E27FC236}">
                  <a16:creationId xmlns:a16="http://schemas.microsoft.com/office/drawing/2014/main" id="{B79B5381-926F-696F-B140-D4BBB3974EDC}"/>
                </a:ext>
              </a:extLst>
            </p:cNvPr>
            <p:cNvSpPr/>
            <p:nvPr/>
          </p:nvSpPr>
          <p:spPr bwMode="auto">
            <a:xfrm>
              <a:off x="10474649" y="3759160"/>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6" name="íSľiḑè">
              <a:extLst>
                <a:ext uri="{FF2B5EF4-FFF2-40B4-BE49-F238E27FC236}">
                  <a16:creationId xmlns:a16="http://schemas.microsoft.com/office/drawing/2014/main" id="{AC928E6C-4A0B-8505-B5DC-28EC7B56E980}"/>
                </a:ext>
              </a:extLst>
            </p:cNvPr>
            <p:cNvSpPr/>
            <p:nvPr/>
          </p:nvSpPr>
          <p:spPr bwMode="auto">
            <a:xfrm>
              <a:off x="10474649" y="3747839"/>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7" name="iṡḻîḍè">
              <a:extLst>
                <a:ext uri="{FF2B5EF4-FFF2-40B4-BE49-F238E27FC236}">
                  <a16:creationId xmlns:a16="http://schemas.microsoft.com/office/drawing/2014/main" id="{319FB902-CDE2-1B2E-B07A-99604FB96FE5}"/>
                </a:ext>
              </a:extLst>
            </p:cNvPr>
            <p:cNvSpPr/>
            <p:nvPr/>
          </p:nvSpPr>
          <p:spPr bwMode="auto">
            <a:xfrm>
              <a:off x="10474649" y="3736518"/>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8" name="ïṧlïḋê">
              <a:extLst>
                <a:ext uri="{FF2B5EF4-FFF2-40B4-BE49-F238E27FC236}">
                  <a16:creationId xmlns:a16="http://schemas.microsoft.com/office/drawing/2014/main" id="{33A01CED-4176-AA1C-CE91-5F485AED5D5C}"/>
                </a:ext>
              </a:extLst>
            </p:cNvPr>
            <p:cNvSpPr/>
            <p:nvPr/>
          </p:nvSpPr>
          <p:spPr bwMode="auto">
            <a:xfrm>
              <a:off x="10474649" y="3722933"/>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09" name="iśḷïḑé">
              <a:extLst>
                <a:ext uri="{FF2B5EF4-FFF2-40B4-BE49-F238E27FC236}">
                  <a16:creationId xmlns:a16="http://schemas.microsoft.com/office/drawing/2014/main" id="{38F72FBF-12CD-EC5D-ABB4-686E3DEA4A5A}"/>
                </a:ext>
              </a:extLst>
            </p:cNvPr>
            <p:cNvSpPr/>
            <p:nvPr/>
          </p:nvSpPr>
          <p:spPr bwMode="auto">
            <a:xfrm>
              <a:off x="10474649" y="3711612"/>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0" name="îŝļíḋe">
              <a:extLst>
                <a:ext uri="{FF2B5EF4-FFF2-40B4-BE49-F238E27FC236}">
                  <a16:creationId xmlns:a16="http://schemas.microsoft.com/office/drawing/2014/main" id="{D0ED0681-E696-5734-BA3E-DF638BC8E921}"/>
                </a:ext>
              </a:extLst>
            </p:cNvPr>
            <p:cNvSpPr/>
            <p:nvPr/>
          </p:nvSpPr>
          <p:spPr bwMode="auto">
            <a:xfrm>
              <a:off x="10474649" y="3698027"/>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1" name="ïṥľîďê">
              <a:extLst>
                <a:ext uri="{FF2B5EF4-FFF2-40B4-BE49-F238E27FC236}">
                  <a16:creationId xmlns:a16="http://schemas.microsoft.com/office/drawing/2014/main" id="{DA5AEF2E-7366-BA19-8A8B-9370D55896ED}"/>
                </a:ext>
              </a:extLst>
            </p:cNvPr>
            <p:cNvSpPr/>
            <p:nvPr/>
          </p:nvSpPr>
          <p:spPr bwMode="auto">
            <a:xfrm>
              <a:off x="10474649" y="3685574"/>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2" name="işļîḓé">
              <a:extLst>
                <a:ext uri="{FF2B5EF4-FFF2-40B4-BE49-F238E27FC236}">
                  <a16:creationId xmlns:a16="http://schemas.microsoft.com/office/drawing/2014/main" id="{9D19627B-8BD9-8AFA-E415-6BE8FCE2C4FA}"/>
                </a:ext>
              </a:extLst>
            </p:cNvPr>
            <p:cNvSpPr/>
            <p:nvPr/>
          </p:nvSpPr>
          <p:spPr bwMode="auto">
            <a:xfrm>
              <a:off x="10474649" y="3674253"/>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3" name="îṥ1îḑè">
              <a:extLst>
                <a:ext uri="{FF2B5EF4-FFF2-40B4-BE49-F238E27FC236}">
                  <a16:creationId xmlns:a16="http://schemas.microsoft.com/office/drawing/2014/main" id="{61010E08-6449-D49C-CD79-B6E6AE70F906}"/>
                </a:ext>
              </a:extLst>
            </p:cNvPr>
            <p:cNvSpPr/>
            <p:nvPr/>
          </p:nvSpPr>
          <p:spPr bwMode="auto">
            <a:xfrm>
              <a:off x="10474649" y="3661800"/>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4" name="íšľîḍé">
              <a:extLst>
                <a:ext uri="{FF2B5EF4-FFF2-40B4-BE49-F238E27FC236}">
                  <a16:creationId xmlns:a16="http://schemas.microsoft.com/office/drawing/2014/main" id="{5E49B2E2-AFE1-5F95-3F0E-4FEE6B97DA2A}"/>
                </a:ext>
              </a:extLst>
            </p:cNvPr>
            <p:cNvSpPr/>
            <p:nvPr/>
          </p:nvSpPr>
          <p:spPr bwMode="auto">
            <a:xfrm>
              <a:off x="10474649" y="3650479"/>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5" name="ïṡľïḋê">
              <a:extLst>
                <a:ext uri="{FF2B5EF4-FFF2-40B4-BE49-F238E27FC236}">
                  <a16:creationId xmlns:a16="http://schemas.microsoft.com/office/drawing/2014/main" id="{40E9F649-D975-3910-A65A-BCAE8DE258CA}"/>
                </a:ext>
              </a:extLst>
            </p:cNvPr>
            <p:cNvSpPr/>
            <p:nvPr/>
          </p:nvSpPr>
          <p:spPr bwMode="auto">
            <a:xfrm>
              <a:off x="10474649" y="3636894"/>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6" name="îṧ1îďê">
              <a:extLst>
                <a:ext uri="{FF2B5EF4-FFF2-40B4-BE49-F238E27FC236}">
                  <a16:creationId xmlns:a16="http://schemas.microsoft.com/office/drawing/2014/main" id="{298A8B9A-BEC1-9E3C-2FEE-323437B37560}"/>
                </a:ext>
              </a:extLst>
            </p:cNvPr>
            <p:cNvSpPr/>
            <p:nvPr/>
          </p:nvSpPr>
          <p:spPr bwMode="auto">
            <a:xfrm>
              <a:off x="10474649" y="3625574"/>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7" name="iśḻíḑè">
              <a:extLst>
                <a:ext uri="{FF2B5EF4-FFF2-40B4-BE49-F238E27FC236}">
                  <a16:creationId xmlns:a16="http://schemas.microsoft.com/office/drawing/2014/main" id="{CC21810D-9C6C-E18E-83FC-97B37D31342E}"/>
                </a:ext>
              </a:extLst>
            </p:cNvPr>
            <p:cNvSpPr/>
            <p:nvPr/>
          </p:nvSpPr>
          <p:spPr bwMode="auto">
            <a:xfrm>
              <a:off x="10474649" y="3614253"/>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8" name="iṡļide">
              <a:extLst>
                <a:ext uri="{FF2B5EF4-FFF2-40B4-BE49-F238E27FC236}">
                  <a16:creationId xmlns:a16="http://schemas.microsoft.com/office/drawing/2014/main" id="{8A760395-F5B3-0BD6-DEE5-BC9500701AA6}"/>
                </a:ext>
              </a:extLst>
            </p:cNvPr>
            <p:cNvSpPr/>
            <p:nvPr/>
          </p:nvSpPr>
          <p:spPr bwMode="auto">
            <a:xfrm>
              <a:off x="10474649" y="3601800"/>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19" name="îş1ídè">
              <a:extLst>
                <a:ext uri="{FF2B5EF4-FFF2-40B4-BE49-F238E27FC236}">
                  <a16:creationId xmlns:a16="http://schemas.microsoft.com/office/drawing/2014/main" id="{DAFFFAB1-A592-9FC7-B83B-455B38539692}"/>
                </a:ext>
              </a:extLst>
            </p:cNvPr>
            <p:cNvSpPr/>
            <p:nvPr/>
          </p:nvSpPr>
          <p:spPr bwMode="auto">
            <a:xfrm>
              <a:off x="10474649" y="3589347"/>
              <a:ext cx="5421"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0" name="ïś1îďé">
              <a:extLst>
                <a:ext uri="{FF2B5EF4-FFF2-40B4-BE49-F238E27FC236}">
                  <a16:creationId xmlns:a16="http://schemas.microsoft.com/office/drawing/2014/main" id="{9CDA1990-6ECB-8A86-EAC0-6BB8D1B61965}"/>
                </a:ext>
              </a:extLst>
            </p:cNvPr>
            <p:cNvSpPr/>
            <p:nvPr/>
          </p:nvSpPr>
          <p:spPr bwMode="auto">
            <a:xfrm>
              <a:off x="10474649" y="3576894"/>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1" name="îśļîďê">
              <a:extLst>
                <a:ext uri="{FF2B5EF4-FFF2-40B4-BE49-F238E27FC236}">
                  <a16:creationId xmlns:a16="http://schemas.microsoft.com/office/drawing/2014/main" id="{27744EC6-4BB2-4986-B362-3C1499F3AF63}"/>
                </a:ext>
              </a:extLst>
            </p:cNvPr>
            <p:cNvSpPr/>
            <p:nvPr/>
          </p:nvSpPr>
          <p:spPr bwMode="auto">
            <a:xfrm>
              <a:off x="10474649" y="3565573"/>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2" name="îSļiḑè">
              <a:extLst>
                <a:ext uri="{FF2B5EF4-FFF2-40B4-BE49-F238E27FC236}">
                  <a16:creationId xmlns:a16="http://schemas.microsoft.com/office/drawing/2014/main" id="{5FF7BCE5-642C-FA2B-2378-31398C8F37DB}"/>
                </a:ext>
              </a:extLst>
            </p:cNvPr>
            <p:cNvSpPr/>
            <p:nvPr/>
          </p:nvSpPr>
          <p:spPr bwMode="auto">
            <a:xfrm>
              <a:off x="10474649" y="3554252"/>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3" name="îşliḍe">
              <a:extLst>
                <a:ext uri="{FF2B5EF4-FFF2-40B4-BE49-F238E27FC236}">
                  <a16:creationId xmlns:a16="http://schemas.microsoft.com/office/drawing/2014/main" id="{6D8E2C6D-6741-21C2-C6E8-BE935067D039}"/>
                </a:ext>
              </a:extLst>
            </p:cNvPr>
            <p:cNvSpPr/>
            <p:nvPr/>
          </p:nvSpPr>
          <p:spPr bwMode="auto">
            <a:xfrm>
              <a:off x="10474649" y="3540667"/>
              <a:ext cx="5421"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4" name="iŝliḍè">
              <a:extLst>
                <a:ext uri="{FF2B5EF4-FFF2-40B4-BE49-F238E27FC236}">
                  <a16:creationId xmlns:a16="http://schemas.microsoft.com/office/drawing/2014/main" id="{B9BCC3AE-864B-64AA-35B5-9A337197A5DD}"/>
                </a:ext>
              </a:extLst>
            </p:cNvPr>
            <p:cNvSpPr/>
            <p:nvPr/>
          </p:nvSpPr>
          <p:spPr bwMode="auto">
            <a:xfrm>
              <a:off x="10474649" y="3529346"/>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5" name="ïṩļïďé">
              <a:extLst>
                <a:ext uri="{FF2B5EF4-FFF2-40B4-BE49-F238E27FC236}">
                  <a16:creationId xmlns:a16="http://schemas.microsoft.com/office/drawing/2014/main" id="{4FF30142-4E66-D95F-1324-FEEC9B8CED6C}"/>
                </a:ext>
              </a:extLst>
            </p:cNvPr>
            <p:cNvSpPr/>
            <p:nvPr/>
          </p:nvSpPr>
          <p:spPr bwMode="auto">
            <a:xfrm>
              <a:off x="10474649" y="3518025"/>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6" name="îṩľíḓè">
              <a:extLst>
                <a:ext uri="{FF2B5EF4-FFF2-40B4-BE49-F238E27FC236}">
                  <a16:creationId xmlns:a16="http://schemas.microsoft.com/office/drawing/2014/main" id="{0CA428FD-A7BD-D162-50F8-55C4878FC487}"/>
                </a:ext>
              </a:extLst>
            </p:cNvPr>
            <p:cNvSpPr/>
            <p:nvPr/>
          </p:nvSpPr>
          <p:spPr bwMode="auto">
            <a:xfrm>
              <a:off x="10474649" y="3505572"/>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7" name="îṩľîḑe">
              <a:extLst>
                <a:ext uri="{FF2B5EF4-FFF2-40B4-BE49-F238E27FC236}">
                  <a16:creationId xmlns:a16="http://schemas.microsoft.com/office/drawing/2014/main" id="{17F2A1D0-3318-B0D8-8B93-E64A7CE6E04A}"/>
                </a:ext>
              </a:extLst>
            </p:cNvPr>
            <p:cNvSpPr/>
            <p:nvPr/>
          </p:nvSpPr>
          <p:spPr bwMode="auto">
            <a:xfrm>
              <a:off x="10474649" y="3493119"/>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8" name="îṡľïḓe">
              <a:extLst>
                <a:ext uri="{FF2B5EF4-FFF2-40B4-BE49-F238E27FC236}">
                  <a16:creationId xmlns:a16="http://schemas.microsoft.com/office/drawing/2014/main" id="{5A0DF168-E02A-4859-075C-50E348320B65}"/>
                </a:ext>
              </a:extLst>
            </p:cNvPr>
            <p:cNvSpPr/>
            <p:nvPr/>
          </p:nvSpPr>
          <p:spPr bwMode="auto">
            <a:xfrm>
              <a:off x="10474649" y="3480666"/>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29" name="iṥḻiḑe">
              <a:extLst>
                <a:ext uri="{FF2B5EF4-FFF2-40B4-BE49-F238E27FC236}">
                  <a16:creationId xmlns:a16="http://schemas.microsoft.com/office/drawing/2014/main" id="{158DEBD1-DE70-FE65-9F50-6192FBD90AA0}"/>
                </a:ext>
              </a:extLst>
            </p:cNvPr>
            <p:cNvSpPr/>
            <p:nvPr/>
          </p:nvSpPr>
          <p:spPr bwMode="auto">
            <a:xfrm>
              <a:off x="10474649" y="3469346"/>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0" name="iṡḻíďè">
              <a:extLst>
                <a:ext uri="{FF2B5EF4-FFF2-40B4-BE49-F238E27FC236}">
                  <a16:creationId xmlns:a16="http://schemas.microsoft.com/office/drawing/2014/main" id="{76F57FF9-9382-4B01-9B21-8183F9E9D3AC}"/>
                </a:ext>
              </a:extLst>
            </p:cNvPr>
            <p:cNvSpPr/>
            <p:nvPr/>
          </p:nvSpPr>
          <p:spPr bwMode="auto">
            <a:xfrm>
              <a:off x="10474649" y="3458025"/>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1" name="íṧ1ïḍe">
              <a:extLst>
                <a:ext uri="{FF2B5EF4-FFF2-40B4-BE49-F238E27FC236}">
                  <a16:creationId xmlns:a16="http://schemas.microsoft.com/office/drawing/2014/main" id="{22097798-38F6-6BFA-61FC-88A3055D054D}"/>
                </a:ext>
              </a:extLst>
            </p:cNvPr>
            <p:cNvSpPr/>
            <p:nvPr/>
          </p:nvSpPr>
          <p:spPr bwMode="auto">
            <a:xfrm>
              <a:off x="10474649" y="3444440"/>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2" name="ïsliḑê">
              <a:extLst>
                <a:ext uri="{FF2B5EF4-FFF2-40B4-BE49-F238E27FC236}">
                  <a16:creationId xmlns:a16="http://schemas.microsoft.com/office/drawing/2014/main" id="{EB76F4B6-6B92-8508-BC48-41F8AE02853A}"/>
                </a:ext>
              </a:extLst>
            </p:cNvPr>
            <p:cNvSpPr/>
            <p:nvPr/>
          </p:nvSpPr>
          <p:spPr bwMode="auto">
            <a:xfrm>
              <a:off x="10474649" y="3433119"/>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3" name="îṩliḑê">
              <a:extLst>
                <a:ext uri="{FF2B5EF4-FFF2-40B4-BE49-F238E27FC236}">
                  <a16:creationId xmlns:a16="http://schemas.microsoft.com/office/drawing/2014/main" id="{6593C2A8-0F51-318F-97B5-21CFD1637319}"/>
                </a:ext>
              </a:extLst>
            </p:cNvPr>
            <p:cNvSpPr/>
            <p:nvPr/>
          </p:nvSpPr>
          <p:spPr bwMode="auto">
            <a:xfrm>
              <a:off x="10474649" y="3420666"/>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4" name="ïşḷíḓè">
              <a:extLst>
                <a:ext uri="{FF2B5EF4-FFF2-40B4-BE49-F238E27FC236}">
                  <a16:creationId xmlns:a16="http://schemas.microsoft.com/office/drawing/2014/main" id="{81CA8BEA-3D6B-DF02-BDF5-67EDCFCA132D}"/>
                </a:ext>
              </a:extLst>
            </p:cNvPr>
            <p:cNvSpPr/>
            <p:nvPr/>
          </p:nvSpPr>
          <p:spPr bwMode="auto">
            <a:xfrm>
              <a:off x="10474649" y="3409345"/>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5" name="ïṣḻídè">
              <a:extLst>
                <a:ext uri="{FF2B5EF4-FFF2-40B4-BE49-F238E27FC236}">
                  <a16:creationId xmlns:a16="http://schemas.microsoft.com/office/drawing/2014/main" id="{915E037C-579E-AC5C-9FF6-9A41DCB63FA8}"/>
                </a:ext>
              </a:extLst>
            </p:cNvPr>
            <p:cNvSpPr/>
            <p:nvPr/>
          </p:nvSpPr>
          <p:spPr bwMode="auto">
            <a:xfrm>
              <a:off x="10474649" y="3396892"/>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6" name="íṡľïḍé">
              <a:extLst>
                <a:ext uri="{FF2B5EF4-FFF2-40B4-BE49-F238E27FC236}">
                  <a16:creationId xmlns:a16="http://schemas.microsoft.com/office/drawing/2014/main" id="{67F6D43C-6DB7-ADD4-9B8D-4C655FCB1D89}"/>
                </a:ext>
              </a:extLst>
            </p:cNvPr>
            <p:cNvSpPr/>
            <p:nvPr/>
          </p:nvSpPr>
          <p:spPr bwMode="auto">
            <a:xfrm>
              <a:off x="10474649" y="3384439"/>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7" name="iŝḻiďé">
              <a:extLst>
                <a:ext uri="{FF2B5EF4-FFF2-40B4-BE49-F238E27FC236}">
                  <a16:creationId xmlns:a16="http://schemas.microsoft.com/office/drawing/2014/main" id="{9F5876C0-029C-BBB3-05F7-43B5E7473E6A}"/>
                </a:ext>
              </a:extLst>
            </p:cNvPr>
            <p:cNvSpPr/>
            <p:nvPr/>
          </p:nvSpPr>
          <p:spPr bwMode="auto">
            <a:xfrm>
              <a:off x="10474649" y="3373118"/>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8" name="ïS1iḍe">
              <a:extLst>
                <a:ext uri="{FF2B5EF4-FFF2-40B4-BE49-F238E27FC236}">
                  <a16:creationId xmlns:a16="http://schemas.microsoft.com/office/drawing/2014/main" id="{1B72DA6C-5416-F184-D3D1-BDC012396720}"/>
                </a:ext>
              </a:extLst>
            </p:cNvPr>
            <p:cNvSpPr/>
            <p:nvPr/>
          </p:nvSpPr>
          <p:spPr bwMode="auto">
            <a:xfrm>
              <a:off x="10474649" y="3359533"/>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39" name="ïsḷiḋê">
              <a:extLst>
                <a:ext uri="{FF2B5EF4-FFF2-40B4-BE49-F238E27FC236}">
                  <a16:creationId xmlns:a16="http://schemas.microsoft.com/office/drawing/2014/main" id="{F6D91041-EC78-EC72-0101-8D4DBD574122}"/>
                </a:ext>
              </a:extLst>
            </p:cNvPr>
            <p:cNvSpPr/>
            <p:nvPr/>
          </p:nvSpPr>
          <p:spPr bwMode="auto">
            <a:xfrm>
              <a:off x="10474649" y="3348212"/>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0" name="ïš1îdê">
              <a:extLst>
                <a:ext uri="{FF2B5EF4-FFF2-40B4-BE49-F238E27FC236}">
                  <a16:creationId xmlns:a16="http://schemas.microsoft.com/office/drawing/2014/main" id="{BD58000C-2126-EA44-9C6A-4E867B8D691D}"/>
                </a:ext>
              </a:extLst>
            </p:cNvPr>
            <p:cNvSpPr/>
            <p:nvPr/>
          </p:nvSpPr>
          <p:spPr bwMode="auto">
            <a:xfrm>
              <a:off x="10474649" y="3338023"/>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1" name="iṣḻïḓe">
              <a:extLst>
                <a:ext uri="{FF2B5EF4-FFF2-40B4-BE49-F238E27FC236}">
                  <a16:creationId xmlns:a16="http://schemas.microsoft.com/office/drawing/2014/main" id="{C76E04B9-601F-CA4E-A779-F86B19314156}"/>
                </a:ext>
              </a:extLst>
            </p:cNvPr>
            <p:cNvSpPr/>
            <p:nvPr/>
          </p:nvSpPr>
          <p:spPr bwMode="auto">
            <a:xfrm>
              <a:off x="10474649" y="3324438"/>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2" name="íŝ1ídê">
              <a:extLst>
                <a:ext uri="{FF2B5EF4-FFF2-40B4-BE49-F238E27FC236}">
                  <a16:creationId xmlns:a16="http://schemas.microsoft.com/office/drawing/2014/main" id="{2E7E9547-A7F3-856C-54DC-CB43FD35EE86}"/>
                </a:ext>
              </a:extLst>
            </p:cNvPr>
            <p:cNvSpPr/>
            <p:nvPr/>
          </p:nvSpPr>
          <p:spPr bwMode="auto">
            <a:xfrm>
              <a:off x="10474649" y="3311985"/>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3" name="iṧ1iḍé">
              <a:extLst>
                <a:ext uri="{FF2B5EF4-FFF2-40B4-BE49-F238E27FC236}">
                  <a16:creationId xmlns:a16="http://schemas.microsoft.com/office/drawing/2014/main" id="{A4C19A13-150A-FF0B-B36E-2C4455F644E2}"/>
                </a:ext>
              </a:extLst>
            </p:cNvPr>
            <p:cNvSpPr/>
            <p:nvPr/>
          </p:nvSpPr>
          <p:spPr bwMode="auto">
            <a:xfrm>
              <a:off x="10474649" y="3299532"/>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4" name="íṧlïḋe">
              <a:extLst>
                <a:ext uri="{FF2B5EF4-FFF2-40B4-BE49-F238E27FC236}">
                  <a16:creationId xmlns:a16="http://schemas.microsoft.com/office/drawing/2014/main" id="{07972013-822C-E1E6-28A1-155B9928C2A6}"/>
                </a:ext>
              </a:extLst>
            </p:cNvPr>
            <p:cNvSpPr/>
            <p:nvPr/>
          </p:nvSpPr>
          <p:spPr bwMode="auto">
            <a:xfrm>
              <a:off x="10474649" y="3288212"/>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5" name="îś1îdè">
              <a:extLst>
                <a:ext uri="{FF2B5EF4-FFF2-40B4-BE49-F238E27FC236}">
                  <a16:creationId xmlns:a16="http://schemas.microsoft.com/office/drawing/2014/main" id="{503179C1-35F0-8707-93C6-FA2C9D8FB338}"/>
                </a:ext>
              </a:extLst>
            </p:cNvPr>
            <p:cNvSpPr/>
            <p:nvPr/>
          </p:nvSpPr>
          <p:spPr bwMode="auto">
            <a:xfrm>
              <a:off x="10474649" y="3276891"/>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6" name="îṩļiďè">
              <a:extLst>
                <a:ext uri="{FF2B5EF4-FFF2-40B4-BE49-F238E27FC236}">
                  <a16:creationId xmlns:a16="http://schemas.microsoft.com/office/drawing/2014/main" id="{11852615-694F-1C38-CD1A-112EFE380D4B}"/>
                </a:ext>
              </a:extLst>
            </p:cNvPr>
            <p:cNvSpPr/>
            <p:nvPr/>
          </p:nvSpPr>
          <p:spPr bwMode="auto">
            <a:xfrm>
              <a:off x="10474649" y="3263306"/>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7" name="îslïḑê">
              <a:extLst>
                <a:ext uri="{FF2B5EF4-FFF2-40B4-BE49-F238E27FC236}">
                  <a16:creationId xmlns:a16="http://schemas.microsoft.com/office/drawing/2014/main" id="{6DFE2883-72B1-B1E0-A4AE-B356C65DF317}"/>
                </a:ext>
              </a:extLst>
            </p:cNvPr>
            <p:cNvSpPr/>
            <p:nvPr/>
          </p:nvSpPr>
          <p:spPr bwMode="auto">
            <a:xfrm>
              <a:off x="10474649" y="3251985"/>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8" name="ïṩ1ïďé">
              <a:extLst>
                <a:ext uri="{FF2B5EF4-FFF2-40B4-BE49-F238E27FC236}">
                  <a16:creationId xmlns:a16="http://schemas.microsoft.com/office/drawing/2014/main" id="{4AC4032D-A535-D1B5-843E-7E9FDDA5CA65}"/>
                </a:ext>
              </a:extLst>
            </p:cNvPr>
            <p:cNvSpPr/>
            <p:nvPr/>
          </p:nvSpPr>
          <p:spPr bwMode="auto">
            <a:xfrm>
              <a:off x="10474649" y="3238400"/>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49" name="ïŝľíḋè">
              <a:extLst>
                <a:ext uri="{FF2B5EF4-FFF2-40B4-BE49-F238E27FC236}">
                  <a16:creationId xmlns:a16="http://schemas.microsoft.com/office/drawing/2014/main" id="{C047D1C3-4299-1FF9-E169-C049B18D0708}"/>
                </a:ext>
              </a:extLst>
            </p:cNvPr>
            <p:cNvSpPr/>
            <p:nvPr/>
          </p:nvSpPr>
          <p:spPr bwMode="auto">
            <a:xfrm>
              <a:off x="10474649" y="3227079"/>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0" name="îślïḋè">
              <a:extLst>
                <a:ext uri="{FF2B5EF4-FFF2-40B4-BE49-F238E27FC236}">
                  <a16:creationId xmlns:a16="http://schemas.microsoft.com/office/drawing/2014/main" id="{9FCC4FCB-3572-826C-9579-063C273CFE79}"/>
                </a:ext>
              </a:extLst>
            </p:cNvPr>
            <p:cNvSpPr/>
            <p:nvPr/>
          </p:nvSpPr>
          <p:spPr bwMode="auto">
            <a:xfrm>
              <a:off x="10474649" y="3214626"/>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1" name="işļîďé">
              <a:extLst>
                <a:ext uri="{FF2B5EF4-FFF2-40B4-BE49-F238E27FC236}">
                  <a16:creationId xmlns:a16="http://schemas.microsoft.com/office/drawing/2014/main" id="{D9AAC4BD-4A5D-EF6D-210F-42725060C444}"/>
                </a:ext>
              </a:extLst>
            </p:cNvPr>
            <p:cNvSpPr/>
            <p:nvPr/>
          </p:nvSpPr>
          <p:spPr bwMode="auto">
            <a:xfrm>
              <a:off x="10474649" y="3202173"/>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2" name="íšḷîḍè">
              <a:extLst>
                <a:ext uri="{FF2B5EF4-FFF2-40B4-BE49-F238E27FC236}">
                  <a16:creationId xmlns:a16="http://schemas.microsoft.com/office/drawing/2014/main" id="{1B0759FC-FA66-B734-D852-6CD72CD44826}"/>
                </a:ext>
              </a:extLst>
            </p:cNvPr>
            <p:cNvSpPr/>
            <p:nvPr/>
          </p:nvSpPr>
          <p:spPr bwMode="auto">
            <a:xfrm>
              <a:off x="10474649" y="3190852"/>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3" name="íṩlídê">
              <a:extLst>
                <a:ext uri="{FF2B5EF4-FFF2-40B4-BE49-F238E27FC236}">
                  <a16:creationId xmlns:a16="http://schemas.microsoft.com/office/drawing/2014/main" id="{64F56E52-6D14-A432-16E7-4944C892B5A4}"/>
                </a:ext>
              </a:extLst>
            </p:cNvPr>
            <p:cNvSpPr/>
            <p:nvPr/>
          </p:nvSpPr>
          <p:spPr bwMode="auto">
            <a:xfrm>
              <a:off x="10474649" y="3178399"/>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4" name="iŝlîḑè">
              <a:extLst>
                <a:ext uri="{FF2B5EF4-FFF2-40B4-BE49-F238E27FC236}">
                  <a16:creationId xmlns:a16="http://schemas.microsoft.com/office/drawing/2014/main" id="{47C158B7-0853-DADF-97BC-9082F45453E2}"/>
                </a:ext>
              </a:extLst>
            </p:cNvPr>
            <p:cNvSpPr/>
            <p:nvPr/>
          </p:nvSpPr>
          <p:spPr bwMode="auto">
            <a:xfrm>
              <a:off x="10474649" y="3165946"/>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5" name="is1iḑé">
              <a:extLst>
                <a:ext uri="{FF2B5EF4-FFF2-40B4-BE49-F238E27FC236}">
                  <a16:creationId xmlns:a16="http://schemas.microsoft.com/office/drawing/2014/main" id="{DA9CE0F5-6C32-8731-2164-2115B250FBFC}"/>
                </a:ext>
              </a:extLst>
            </p:cNvPr>
            <p:cNvSpPr/>
            <p:nvPr/>
          </p:nvSpPr>
          <p:spPr bwMode="auto">
            <a:xfrm>
              <a:off x="10474649" y="3154625"/>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6" name="iṣḷïḓé">
              <a:extLst>
                <a:ext uri="{FF2B5EF4-FFF2-40B4-BE49-F238E27FC236}">
                  <a16:creationId xmlns:a16="http://schemas.microsoft.com/office/drawing/2014/main" id="{63681269-C52A-304A-32D4-16635CEB60A8}"/>
                </a:ext>
              </a:extLst>
            </p:cNvPr>
            <p:cNvSpPr/>
            <p:nvPr/>
          </p:nvSpPr>
          <p:spPr bwMode="auto">
            <a:xfrm>
              <a:off x="10474649" y="3142172"/>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7" name="ísļíḑe">
              <a:extLst>
                <a:ext uri="{FF2B5EF4-FFF2-40B4-BE49-F238E27FC236}">
                  <a16:creationId xmlns:a16="http://schemas.microsoft.com/office/drawing/2014/main" id="{0ECB581C-554C-4B39-CFDE-CF04742AFF95}"/>
                </a:ext>
              </a:extLst>
            </p:cNvPr>
            <p:cNvSpPr/>
            <p:nvPr/>
          </p:nvSpPr>
          <p:spPr bwMode="auto">
            <a:xfrm>
              <a:off x="10474649" y="3130851"/>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8" name="î$lidê">
              <a:extLst>
                <a:ext uri="{FF2B5EF4-FFF2-40B4-BE49-F238E27FC236}">
                  <a16:creationId xmlns:a16="http://schemas.microsoft.com/office/drawing/2014/main" id="{072B1B63-BE09-2F0A-B843-93DC260AFB59}"/>
                </a:ext>
              </a:extLst>
            </p:cNvPr>
            <p:cNvSpPr/>
            <p:nvPr/>
          </p:nvSpPr>
          <p:spPr bwMode="auto">
            <a:xfrm>
              <a:off x="10474649" y="3117266"/>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59" name="islíďé">
              <a:extLst>
                <a:ext uri="{FF2B5EF4-FFF2-40B4-BE49-F238E27FC236}">
                  <a16:creationId xmlns:a16="http://schemas.microsoft.com/office/drawing/2014/main" id="{4E7DAB60-3E8E-E6C8-1612-386B742EF4DE}"/>
                </a:ext>
              </a:extLst>
            </p:cNvPr>
            <p:cNvSpPr/>
            <p:nvPr/>
          </p:nvSpPr>
          <p:spPr bwMode="auto">
            <a:xfrm>
              <a:off x="10474649" y="3105946"/>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0" name="iṩľiḑê">
              <a:extLst>
                <a:ext uri="{FF2B5EF4-FFF2-40B4-BE49-F238E27FC236}">
                  <a16:creationId xmlns:a16="http://schemas.microsoft.com/office/drawing/2014/main" id="{3F0B1F84-4600-1CF4-EE72-61778FFCC3EA}"/>
                </a:ext>
              </a:extLst>
            </p:cNvPr>
            <p:cNvSpPr/>
            <p:nvPr/>
          </p:nvSpPr>
          <p:spPr bwMode="auto">
            <a:xfrm>
              <a:off x="10474649" y="3094625"/>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1" name="îsliḓê">
              <a:extLst>
                <a:ext uri="{FF2B5EF4-FFF2-40B4-BE49-F238E27FC236}">
                  <a16:creationId xmlns:a16="http://schemas.microsoft.com/office/drawing/2014/main" id="{4D8FD800-DA22-B02C-0603-A481400DB4CA}"/>
                </a:ext>
              </a:extLst>
            </p:cNvPr>
            <p:cNvSpPr/>
            <p:nvPr/>
          </p:nvSpPr>
          <p:spPr bwMode="auto">
            <a:xfrm>
              <a:off x="10474649" y="3082172"/>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2" name="îṣļîdê">
              <a:extLst>
                <a:ext uri="{FF2B5EF4-FFF2-40B4-BE49-F238E27FC236}">
                  <a16:creationId xmlns:a16="http://schemas.microsoft.com/office/drawing/2014/main" id="{22D484A1-CDEA-946B-2420-D435C75457AF}"/>
                </a:ext>
              </a:extLst>
            </p:cNvPr>
            <p:cNvSpPr/>
            <p:nvPr/>
          </p:nvSpPr>
          <p:spPr bwMode="auto">
            <a:xfrm>
              <a:off x="10474649" y="3069719"/>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3" name="íṣliďè">
              <a:extLst>
                <a:ext uri="{FF2B5EF4-FFF2-40B4-BE49-F238E27FC236}">
                  <a16:creationId xmlns:a16="http://schemas.microsoft.com/office/drawing/2014/main" id="{D6FE0630-6BCA-BFC5-AB88-F3EE489AC4A2}"/>
                </a:ext>
              </a:extLst>
            </p:cNvPr>
            <p:cNvSpPr/>
            <p:nvPr/>
          </p:nvSpPr>
          <p:spPr bwMode="auto">
            <a:xfrm>
              <a:off x="10474649" y="3057266"/>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4" name="íS1ídè">
              <a:extLst>
                <a:ext uri="{FF2B5EF4-FFF2-40B4-BE49-F238E27FC236}">
                  <a16:creationId xmlns:a16="http://schemas.microsoft.com/office/drawing/2014/main" id="{177D1CD1-1D2B-D66E-8681-7D441D2F57CC}"/>
                </a:ext>
              </a:extLst>
            </p:cNvPr>
            <p:cNvSpPr/>
            <p:nvPr/>
          </p:nvSpPr>
          <p:spPr bwMode="auto">
            <a:xfrm>
              <a:off x="10474649" y="3045945"/>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5" name="íṣḷíḑè">
              <a:extLst>
                <a:ext uri="{FF2B5EF4-FFF2-40B4-BE49-F238E27FC236}">
                  <a16:creationId xmlns:a16="http://schemas.microsoft.com/office/drawing/2014/main" id="{4B192E71-D49E-1D6B-EA56-9C9C88DE6457}"/>
                </a:ext>
              </a:extLst>
            </p:cNvPr>
            <p:cNvSpPr/>
            <p:nvPr/>
          </p:nvSpPr>
          <p:spPr bwMode="auto">
            <a:xfrm>
              <a:off x="10474649" y="3034624"/>
              <a:ext cx="5421" cy="4528"/>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6" name="í$ļïďè">
              <a:extLst>
                <a:ext uri="{FF2B5EF4-FFF2-40B4-BE49-F238E27FC236}">
                  <a16:creationId xmlns:a16="http://schemas.microsoft.com/office/drawing/2014/main" id="{065DA773-155A-6FCC-C6D5-9208FB751DBA}"/>
                </a:ext>
              </a:extLst>
            </p:cNvPr>
            <p:cNvSpPr/>
            <p:nvPr/>
          </p:nvSpPr>
          <p:spPr bwMode="auto">
            <a:xfrm>
              <a:off x="10474649" y="3021039"/>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7" name="ïṥļíḍè">
              <a:extLst>
                <a:ext uri="{FF2B5EF4-FFF2-40B4-BE49-F238E27FC236}">
                  <a16:creationId xmlns:a16="http://schemas.microsoft.com/office/drawing/2014/main" id="{4CD86335-83E2-F75F-7FA1-0F03AEC8B105}"/>
                </a:ext>
              </a:extLst>
            </p:cNvPr>
            <p:cNvSpPr/>
            <p:nvPr/>
          </p:nvSpPr>
          <p:spPr bwMode="auto">
            <a:xfrm>
              <a:off x="10474649" y="3008586"/>
              <a:ext cx="5421"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8" name="iṣ1ídè">
              <a:extLst>
                <a:ext uri="{FF2B5EF4-FFF2-40B4-BE49-F238E27FC236}">
                  <a16:creationId xmlns:a16="http://schemas.microsoft.com/office/drawing/2014/main" id="{B672D7BF-7DD0-E172-B32F-D553A2816F8F}"/>
                </a:ext>
              </a:extLst>
            </p:cNvPr>
            <p:cNvSpPr/>
            <p:nvPr/>
          </p:nvSpPr>
          <p:spPr bwMode="auto">
            <a:xfrm>
              <a:off x="10474649" y="2997265"/>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69" name="íSļiḓé">
              <a:extLst>
                <a:ext uri="{FF2B5EF4-FFF2-40B4-BE49-F238E27FC236}">
                  <a16:creationId xmlns:a16="http://schemas.microsoft.com/office/drawing/2014/main" id="{E7D5EB6B-7D8A-DD6C-701D-E79798C26393}"/>
                </a:ext>
              </a:extLst>
            </p:cNvPr>
            <p:cNvSpPr/>
            <p:nvPr/>
          </p:nvSpPr>
          <p:spPr bwMode="auto">
            <a:xfrm>
              <a:off x="10474649" y="2984812"/>
              <a:ext cx="5421" cy="6793"/>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0" name="î$1ïḓe">
              <a:extLst>
                <a:ext uri="{FF2B5EF4-FFF2-40B4-BE49-F238E27FC236}">
                  <a16:creationId xmlns:a16="http://schemas.microsoft.com/office/drawing/2014/main" id="{DFEF8103-017D-76B3-3AD6-C7CC39D0AB45}"/>
                </a:ext>
              </a:extLst>
            </p:cNvPr>
            <p:cNvSpPr/>
            <p:nvPr/>
          </p:nvSpPr>
          <p:spPr bwMode="auto">
            <a:xfrm>
              <a:off x="10474649" y="2973491"/>
              <a:ext cx="5421"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1" name="iśḻíḋê">
              <a:extLst>
                <a:ext uri="{FF2B5EF4-FFF2-40B4-BE49-F238E27FC236}">
                  <a16:creationId xmlns:a16="http://schemas.microsoft.com/office/drawing/2014/main" id="{CACEF552-79D1-7DD5-FD9F-BDF5065A8947}"/>
                </a:ext>
              </a:extLst>
            </p:cNvPr>
            <p:cNvSpPr/>
            <p:nvPr/>
          </p:nvSpPr>
          <p:spPr bwMode="auto">
            <a:xfrm>
              <a:off x="10474637" y="2959908"/>
              <a:ext cx="5422"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2" name="íṥḷïḋè">
              <a:extLst>
                <a:ext uri="{FF2B5EF4-FFF2-40B4-BE49-F238E27FC236}">
                  <a16:creationId xmlns:a16="http://schemas.microsoft.com/office/drawing/2014/main" id="{7B32F519-BDFB-90FE-854D-5F771AE7C769}"/>
                </a:ext>
              </a:extLst>
            </p:cNvPr>
            <p:cNvSpPr/>
            <p:nvPr/>
          </p:nvSpPr>
          <p:spPr bwMode="auto">
            <a:xfrm>
              <a:off x="10474637" y="2949719"/>
              <a:ext cx="5422"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3" name="ïšļîdè">
              <a:extLst>
                <a:ext uri="{FF2B5EF4-FFF2-40B4-BE49-F238E27FC236}">
                  <a16:creationId xmlns:a16="http://schemas.microsoft.com/office/drawing/2014/main" id="{7DE84780-C63F-3C9D-1AEB-A8B51E503E77}"/>
                </a:ext>
              </a:extLst>
            </p:cNvPr>
            <p:cNvSpPr/>
            <p:nvPr/>
          </p:nvSpPr>
          <p:spPr bwMode="auto">
            <a:xfrm>
              <a:off x="10474637" y="2936134"/>
              <a:ext cx="5422"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4" name="í$ľíďé">
              <a:extLst>
                <a:ext uri="{FF2B5EF4-FFF2-40B4-BE49-F238E27FC236}">
                  <a16:creationId xmlns:a16="http://schemas.microsoft.com/office/drawing/2014/main" id="{4C62A969-7083-BE69-E693-8BAD7ABA0B57}"/>
                </a:ext>
              </a:extLst>
            </p:cNvPr>
            <p:cNvSpPr/>
            <p:nvPr/>
          </p:nvSpPr>
          <p:spPr bwMode="auto">
            <a:xfrm>
              <a:off x="10474637" y="2924813"/>
              <a:ext cx="5422"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5" name="î$ľïdé">
              <a:extLst>
                <a:ext uri="{FF2B5EF4-FFF2-40B4-BE49-F238E27FC236}">
                  <a16:creationId xmlns:a16="http://schemas.microsoft.com/office/drawing/2014/main" id="{7B163F59-D1C2-E6F0-528F-02C2901E2536}"/>
                </a:ext>
              </a:extLst>
            </p:cNvPr>
            <p:cNvSpPr/>
            <p:nvPr/>
          </p:nvSpPr>
          <p:spPr bwMode="auto">
            <a:xfrm>
              <a:off x="10474637" y="2912361"/>
              <a:ext cx="5422"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6" name="ísḻíḋe">
              <a:extLst>
                <a:ext uri="{FF2B5EF4-FFF2-40B4-BE49-F238E27FC236}">
                  <a16:creationId xmlns:a16="http://schemas.microsoft.com/office/drawing/2014/main" id="{7AA39051-9082-618D-9DC9-E3F8C0204D70}"/>
                </a:ext>
              </a:extLst>
            </p:cNvPr>
            <p:cNvSpPr/>
            <p:nvPr/>
          </p:nvSpPr>
          <p:spPr bwMode="auto">
            <a:xfrm>
              <a:off x="10474637" y="2901040"/>
              <a:ext cx="5422" cy="5660"/>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7" name="íšliďé">
              <a:extLst>
                <a:ext uri="{FF2B5EF4-FFF2-40B4-BE49-F238E27FC236}">
                  <a16:creationId xmlns:a16="http://schemas.microsoft.com/office/drawing/2014/main" id="{931B9F2A-1EA3-F159-56AD-44B2C9B04172}"/>
                </a:ext>
              </a:extLst>
            </p:cNvPr>
            <p:cNvSpPr/>
            <p:nvPr/>
          </p:nvSpPr>
          <p:spPr bwMode="auto">
            <a:xfrm>
              <a:off x="10474637" y="2888586"/>
              <a:ext cx="5422"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8" name="îṩḷíḋê">
              <a:extLst>
                <a:ext uri="{FF2B5EF4-FFF2-40B4-BE49-F238E27FC236}">
                  <a16:creationId xmlns:a16="http://schemas.microsoft.com/office/drawing/2014/main" id="{82B0F7B2-6FA0-8E10-6D1F-3736180FBB2C}"/>
                </a:ext>
              </a:extLst>
            </p:cNvPr>
            <p:cNvSpPr/>
            <p:nvPr/>
          </p:nvSpPr>
          <p:spPr bwMode="auto">
            <a:xfrm>
              <a:off x="10474637" y="2876134"/>
              <a:ext cx="5422" cy="6792"/>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79" name="ïS1îḍé">
              <a:extLst>
                <a:ext uri="{FF2B5EF4-FFF2-40B4-BE49-F238E27FC236}">
                  <a16:creationId xmlns:a16="http://schemas.microsoft.com/office/drawing/2014/main" id="{4131A759-9031-E291-4F16-4BAC88E73857}"/>
                </a:ext>
              </a:extLst>
            </p:cNvPr>
            <p:cNvSpPr/>
            <p:nvPr/>
          </p:nvSpPr>
          <p:spPr bwMode="auto">
            <a:xfrm>
              <a:off x="10474637" y="2863680"/>
              <a:ext cx="5422" cy="7925"/>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80" name="îŝlíḑe">
              <a:extLst>
                <a:ext uri="{FF2B5EF4-FFF2-40B4-BE49-F238E27FC236}">
                  <a16:creationId xmlns:a16="http://schemas.microsoft.com/office/drawing/2014/main" id="{973671FC-8061-A314-78B4-5DEF882B72A6}"/>
                </a:ext>
              </a:extLst>
            </p:cNvPr>
            <p:cNvSpPr/>
            <p:nvPr/>
          </p:nvSpPr>
          <p:spPr bwMode="auto">
            <a:xfrm>
              <a:off x="10474637" y="2853492"/>
              <a:ext cx="5422" cy="4529"/>
            </a:xfrm>
            <a:prstGeom prst="rect">
              <a:avLst/>
            </a:prstGeom>
            <a:solidFill>
              <a:srgbClr val="7BAF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481" name="íṩľiḑe">
              <a:extLst>
                <a:ext uri="{FF2B5EF4-FFF2-40B4-BE49-F238E27FC236}">
                  <a16:creationId xmlns:a16="http://schemas.microsoft.com/office/drawing/2014/main" id="{0D295574-68EE-D481-CF23-304DA8A3A083}"/>
                </a:ext>
              </a:extLst>
            </p:cNvPr>
            <p:cNvSpPr/>
            <p:nvPr/>
          </p:nvSpPr>
          <p:spPr bwMode="auto">
            <a:xfrm>
              <a:off x="10443464" y="2925945"/>
              <a:ext cx="28461"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82" name="íśļídè">
              <a:extLst>
                <a:ext uri="{FF2B5EF4-FFF2-40B4-BE49-F238E27FC236}">
                  <a16:creationId xmlns:a16="http://schemas.microsoft.com/office/drawing/2014/main" id="{7F1958E1-F6EB-4C7C-0785-E1E775A1D730}"/>
                </a:ext>
              </a:extLst>
            </p:cNvPr>
            <p:cNvSpPr/>
            <p:nvPr/>
          </p:nvSpPr>
          <p:spPr bwMode="auto">
            <a:xfrm>
              <a:off x="10443464" y="3038022"/>
              <a:ext cx="28461" cy="21510"/>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83" name="iślïḓè">
              <a:extLst>
                <a:ext uri="{FF2B5EF4-FFF2-40B4-BE49-F238E27FC236}">
                  <a16:creationId xmlns:a16="http://schemas.microsoft.com/office/drawing/2014/main" id="{2387028D-9E79-5DCE-480E-63B3EBFEBD19}"/>
                </a:ext>
              </a:extLst>
            </p:cNvPr>
            <p:cNvSpPr/>
            <p:nvPr/>
          </p:nvSpPr>
          <p:spPr bwMode="auto">
            <a:xfrm>
              <a:off x="10443464" y="3148967"/>
              <a:ext cx="28461"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84" name="ïṩḻîďe">
              <a:extLst>
                <a:ext uri="{FF2B5EF4-FFF2-40B4-BE49-F238E27FC236}">
                  <a16:creationId xmlns:a16="http://schemas.microsoft.com/office/drawing/2014/main" id="{FE937D46-708A-F679-F15F-AC14E6324175}"/>
                </a:ext>
              </a:extLst>
            </p:cNvPr>
            <p:cNvSpPr/>
            <p:nvPr/>
          </p:nvSpPr>
          <p:spPr bwMode="auto">
            <a:xfrm>
              <a:off x="10443464" y="3261043"/>
              <a:ext cx="28461"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85" name="îṥḷíḓé">
              <a:extLst>
                <a:ext uri="{FF2B5EF4-FFF2-40B4-BE49-F238E27FC236}">
                  <a16:creationId xmlns:a16="http://schemas.microsoft.com/office/drawing/2014/main" id="{5D0FC353-AD42-51E8-39B2-26D7B4C91B63}"/>
                </a:ext>
              </a:extLst>
            </p:cNvPr>
            <p:cNvSpPr/>
            <p:nvPr/>
          </p:nvSpPr>
          <p:spPr bwMode="auto">
            <a:xfrm>
              <a:off x="10443464" y="3373120"/>
              <a:ext cx="28461"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86" name="ïsliḓè">
              <a:extLst>
                <a:ext uri="{FF2B5EF4-FFF2-40B4-BE49-F238E27FC236}">
                  <a16:creationId xmlns:a16="http://schemas.microsoft.com/office/drawing/2014/main" id="{484C9993-0FFD-5C06-66AF-BD0D756EE2AB}"/>
                </a:ext>
              </a:extLst>
            </p:cNvPr>
            <p:cNvSpPr/>
            <p:nvPr/>
          </p:nvSpPr>
          <p:spPr bwMode="auto">
            <a:xfrm>
              <a:off x="10443464" y="3485197"/>
              <a:ext cx="28461"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87" name="iṩḻîḓê">
              <a:extLst>
                <a:ext uri="{FF2B5EF4-FFF2-40B4-BE49-F238E27FC236}">
                  <a16:creationId xmlns:a16="http://schemas.microsoft.com/office/drawing/2014/main" id="{7259C2A2-3990-3731-7C0D-A5F07DC0F542}"/>
                </a:ext>
              </a:extLst>
            </p:cNvPr>
            <p:cNvSpPr/>
            <p:nvPr/>
          </p:nvSpPr>
          <p:spPr bwMode="auto">
            <a:xfrm>
              <a:off x="10443464" y="3596142"/>
              <a:ext cx="28461" cy="23773"/>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88" name="iṥḻïḑe">
              <a:extLst>
                <a:ext uri="{FF2B5EF4-FFF2-40B4-BE49-F238E27FC236}">
                  <a16:creationId xmlns:a16="http://schemas.microsoft.com/office/drawing/2014/main" id="{6F7BD042-F474-C286-1BE6-D4C300A92D90}"/>
                </a:ext>
              </a:extLst>
            </p:cNvPr>
            <p:cNvSpPr/>
            <p:nvPr/>
          </p:nvSpPr>
          <p:spPr bwMode="auto">
            <a:xfrm>
              <a:off x="10443464" y="3708219"/>
              <a:ext cx="28461" cy="23773"/>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89" name="iṧḻïḍe">
              <a:extLst>
                <a:ext uri="{FF2B5EF4-FFF2-40B4-BE49-F238E27FC236}">
                  <a16:creationId xmlns:a16="http://schemas.microsoft.com/office/drawing/2014/main" id="{3335AD68-F844-85BB-DC7B-25F71405B8D2}"/>
                </a:ext>
              </a:extLst>
            </p:cNvPr>
            <p:cNvSpPr/>
            <p:nvPr/>
          </p:nvSpPr>
          <p:spPr bwMode="auto">
            <a:xfrm>
              <a:off x="10443464" y="3820296"/>
              <a:ext cx="28461" cy="22642"/>
            </a:xfrm>
            <a:prstGeom prst="ellipse">
              <a:avLst/>
            </a:prstGeom>
            <a:solidFill>
              <a:srgbClr val="74A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0" name="iṧļíḑe">
              <a:extLst>
                <a:ext uri="{FF2B5EF4-FFF2-40B4-BE49-F238E27FC236}">
                  <a16:creationId xmlns:a16="http://schemas.microsoft.com/office/drawing/2014/main" id="{F5907871-C290-9405-FE96-1C577D09F6CC}"/>
                </a:ext>
              </a:extLst>
            </p:cNvPr>
            <p:cNvSpPr/>
            <p:nvPr/>
          </p:nvSpPr>
          <p:spPr bwMode="auto">
            <a:xfrm>
              <a:off x="10122248" y="2576130"/>
              <a:ext cx="334770" cy="374721"/>
            </a:xfrm>
            <a:custGeom>
              <a:avLst/>
              <a:gdLst>
                <a:gd name="T0" fmla="*/ 222 w 984"/>
                <a:gd name="T1" fmla="*/ 0 h 1322"/>
                <a:gd name="T2" fmla="*/ 67 w 984"/>
                <a:gd name="T3" fmla="*/ 15 h 1322"/>
                <a:gd name="T4" fmla="*/ 0 w 984"/>
                <a:gd name="T5" fmla="*/ 98 h 1322"/>
                <a:gd name="T6" fmla="*/ 320 w 984"/>
                <a:gd name="T7" fmla="*/ 1322 h 1322"/>
                <a:gd name="T8" fmla="*/ 984 w 984"/>
                <a:gd name="T9" fmla="*/ 911 h 1322"/>
                <a:gd name="T10" fmla="*/ 315 w 984"/>
                <a:gd name="T11" fmla="*/ 125 h 1322"/>
                <a:gd name="T12" fmla="*/ 222 w 984"/>
                <a:gd name="T13" fmla="*/ 0 h 1322"/>
              </a:gdLst>
              <a:ahLst/>
              <a:cxnLst>
                <a:cxn ang="0">
                  <a:pos x="T0" y="T1"/>
                </a:cxn>
                <a:cxn ang="0">
                  <a:pos x="T2" y="T3"/>
                </a:cxn>
                <a:cxn ang="0">
                  <a:pos x="T4" y="T5"/>
                </a:cxn>
                <a:cxn ang="0">
                  <a:pos x="T6" y="T7"/>
                </a:cxn>
                <a:cxn ang="0">
                  <a:pos x="T8" y="T9"/>
                </a:cxn>
                <a:cxn ang="0">
                  <a:pos x="T10" y="T11"/>
                </a:cxn>
                <a:cxn ang="0">
                  <a:pos x="T12" y="T13"/>
                </a:cxn>
              </a:cxnLst>
              <a:rect l="0" t="0" r="r" b="b"/>
              <a:pathLst>
                <a:path w="984" h="1322">
                  <a:moveTo>
                    <a:pt x="222" y="0"/>
                  </a:moveTo>
                  <a:cubicBezTo>
                    <a:pt x="67" y="15"/>
                    <a:pt x="67" y="15"/>
                    <a:pt x="67" y="15"/>
                  </a:cubicBezTo>
                  <a:cubicBezTo>
                    <a:pt x="0" y="98"/>
                    <a:pt x="0" y="98"/>
                    <a:pt x="0" y="98"/>
                  </a:cubicBezTo>
                  <a:cubicBezTo>
                    <a:pt x="320" y="1322"/>
                    <a:pt x="320" y="1322"/>
                    <a:pt x="320" y="1322"/>
                  </a:cubicBezTo>
                  <a:cubicBezTo>
                    <a:pt x="984" y="911"/>
                    <a:pt x="984" y="911"/>
                    <a:pt x="984" y="911"/>
                  </a:cubicBezTo>
                  <a:cubicBezTo>
                    <a:pt x="315" y="125"/>
                    <a:pt x="315" y="125"/>
                    <a:pt x="315" y="125"/>
                  </a:cubicBezTo>
                  <a:cubicBezTo>
                    <a:pt x="315" y="125"/>
                    <a:pt x="297" y="100"/>
                    <a:pt x="222" y="0"/>
                  </a:cubicBezTo>
                  <a:close/>
                </a:path>
              </a:pathLst>
            </a:custGeom>
            <a:solidFill>
              <a:srgbClr val="9BC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1" name="í$ļiḑe">
              <a:extLst>
                <a:ext uri="{FF2B5EF4-FFF2-40B4-BE49-F238E27FC236}">
                  <a16:creationId xmlns:a16="http://schemas.microsoft.com/office/drawing/2014/main" id="{B27EA1BC-6EA8-EBC9-FCBC-AECDDBCAC736}"/>
                </a:ext>
              </a:extLst>
            </p:cNvPr>
            <p:cNvSpPr/>
            <p:nvPr/>
          </p:nvSpPr>
          <p:spPr bwMode="auto">
            <a:xfrm>
              <a:off x="10455663" y="2576130"/>
              <a:ext cx="334770" cy="374721"/>
            </a:xfrm>
            <a:custGeom>
              <a:avLst/>
              <a:gdLst>
                <a:gd name="T0" fmla="*/ 762 w 984"/>
                <a:gd name="T1" fmla="*/ 0 h 1322"/>
                <a:gd name="T2" fmla="*/ 917 w 984"/>
                <a:gd name="T3" fmla="*/ 15 h 1322"/>
                <a:gd name="T4" fmla="*/ 984 w 984"/>
                <a:gd name="T5" fmla="*/ 98 h 1322"/>
                <a:gd name="T6" fmla="*/ 664 w 984"/>
                <a:gd name="T7" fmla="*/ 1322 h 1322"/>
                <a:gd name="T8" fmla="*/ 0 w 984"/>
                <a:gd name="T9" fmla="*/ 911 h 1322"/>
                <a:gd name="T10" fmla="*/ 669 w 984"/>
                <a:gd name="T11" fmla="*/ 125 h 1322"/>
                <a:gd name="T12" fmla="*/ 762 w 984"/>
                <a:gd name="T13" fmla="*/ 0 h 1322"/>
              </a:gdLst>
              <a:ahLst/>
              <a:cxnLst>
                <a:cxn ang="0">
                  <a:pos x="T0" y="T1"/>
                </a:cxn>
                <a:cxn ang="0">
                  <a:pos x="T2" y="T3"/>
                </a:cxn>
                <a:cxn ang="0">
                  <a:pos x="T4" y="T5"/>
                </a:cxn>
                <a:cxn ang="0">
                  <a:pos x="T6" y="T7"/>
                </a:cxn>
                <a:cxn ang="0">
                  <a:pos x="T8" y="T9"/>
                </a:cxn>
                <a:cxn ang="0">
                  <a:pos x="T10" y="T11"/>
                </a:cxn>
                <a:cxn ang="0">
                  <a:pos x="T12" y="T13"/>
                </a:cxn>
              </a:cxnLst>
              <a:rect l="0" t="0" r="r" b="b"/>
              <a:pathLst>
                <a:path w="984" h="1322">
                  <a:moveTo>
                    <a:pt x="762" y="0"/>
                  </a:moveTo>
                  <a:cubicBezTo>
                    <a:pt x="917" y="15"/>
                    <a:pt x="917" y="15"/>
                    <a:pt x="917" y="15"/>
                  </a:cubicBezTo>
                  <a:cubicBezTo>
                    <a:pt x="984" y="98"/>
                    <a:pt x="984" y="98"/>
                    <a:pt x="984" y="98"/>
                  </a:cubicBezTo>
                  <a:cubicBezTo>
                    <a:pt x="664" y="1322"/>
                    <a:pt x="664" y="1322"/>
                    <a:pt x="664" y="1322"/>
                  </a:cubicBezTo>
                  <a:cubicBezTo>
                    <a:pt x="0" y="911"/>
                    <a:pt x="0" y="911"/>
                    <a:pt x="0" y="911"/>
                  </a:cubicBezTo>
                  <a:cubicBezTo>
                    <a:pt x="669" y="125"/>
                    <a:pt x="669" y="125"/>
                    <a:pt x="669" y="125"/>
                  </a:cubicBezTo>
                  <a:cubicBezTo>
                    <a:pt x="669" y="125"/>
                    <a:pt x="687" y="100"/>
                    <a:pt x="762" y="0"/>
                  </a:cubicBezTo>
                  <a:close/>
                </a:path>
              </a:pathLst>
            </a:custGeom>
            <a:solidFill>
              <a:srgbClr val="9BC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2" name="išļïḑè">
              <a:extLst>
                <a:ext uri="{FF2B5EF4-FFF2-40B4-BE49-F238E27FC236}">
                  <a16:creationId xmlns:a16="http://schemas.microsoft.com/office/drawing/2014/main" id="{63AE5780-358E-3476-C0BF-822BD375F745}"/>
                </a:ext>
              </a:extLst>
            </p:cNvPr>
            <p:cNvSpPr/>
            <p:nvPr/>
          </p:nvSpPr>
          <p:spPr bwMode="auto">
            <a:xfrm>
              <a:off x="10633212" y="3053872"/>
              <a:ext cx="231764" cy="221890"/>
            </a:xfrm>
            <a:custGeom>
              <a:avLst/>
              <a:gdLst>
                <a:gd name="T0" fmla="*/ 682 w 682"/>
                <a:gd name="T1" fmla="*/ 658 h 784"/>
                <a:gd name="T2" fmla="*/ 378 w 682"/>
                <a:gd name="T3" fmla="*/ 777 h 784"/>
                <a:gd name="T4" fmla="*/ 319 w 682"/>
                <a:gd name="T5" fmla="*/ 777 h 784"/>
                <a:gd name="T6" fmla="*/ 0 w 682"/>
                <a:gd name="T7" fmla="*/ 658 h 784"/>
                <a:gd name="T8" fmla="*/ 0 w 682"/>
                <a:gd name="T9" fmla="*/ 0 h 784"/>
                <a:gd name="T10" fmla="*/ 682 w 682"/>
                <a:gd name="T11" fmla="*/ 0 h 784"/>
                <a:gd name="T12" fmla="*/ 682 w 682"/>
                <a:gd name="T13" fmla="*/ 658 h 784"/>
              </a:gdLst>
              <a:ahLst/>
              <a:cxnLst>
                <a:cxn ang="0">
                  <a:pos x="T0" y="T1"/>
                </a:cxn>
                <a:cxn ang="0">
                  <a:pos x="T2" y="T3"/>
                </a:cxn>
                <a:cxn ang="0">
                  <a:pos x="T4" y="T5"/>
                </a:cxn>
                <a:cxn ang="0">
                  <a:pos x="T6" y="T7"/>
                </a:cxn>
                <a:cxn ang="0">
                  <a:pos x="T8" y="T9"/>
                </a:cxn>
                <a:cxn ang="0">
                  <a:pos x="T10" y="T11"/>
                </a:cxn>
                <a:cxn ang="0">
                  <a:pos x="T12" y="T13"/>
                </a:cxn>
              </a:cxnLst>
              <a:rect l="0" t="0" r="r" b="b"/>
              <a:pathLst>
                <a:path w="682" h="784">
                  <a:moveTo>
                    <a:pt x="682" y="658"/>
                  </a:moveTo>
                  <a:cubicBezTo>
                    <a:pt x="378" y="777"/>
                    <a:pt x="378" y="777"/>
                    <a:pt x="378" y="777"/>
                  </a:cubicBezTo>
                  <a:cubicBezTo>
                    <a:pt x="359" y="784"/>
                    <a:pt x="338" y="784"/>
                    <a:pt x="319" y="777"/>
                  </a:cubicBezTo>
                  <a:cubicBezTo>
                    <a:pt x="0" y="658"/>
                    <a:pt x="0" y="658"/>
                    <a:pt x="0" y="658"/>
                  </a:cubicBezTo>
                  <a:cubicBezTo>
                    <a:pt x="0" y="0"/>
                    <a:pt x="0" y="0"/>
                    <a:pt x="0" y="0"/>
                  </a:cubicBezTo>
                  <a:cubicBezTo>
                    <a:pt x="682" y="0"/>
                    <a:pt x="682" y="0"/>
                    <a:pt x="682" y="0"/>
                  </a:cubicBezTo>
                  <a:lnTo>
                    <a:pt x="682" y="658"/>
                  </a:lnTo>
                  <a:close/>
                </a:path>
              </a:pathLst>
            </a:custGeom>
            <a:solidFill>
              <a:srgbClr val="A8CC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3" name="îṡļïḍè">
              <a:extLst>
                <a:ext uri="{FF2B5EF4-FFF2-40B4-BE49-F238E27FC236}">
                  <a16:creationId xmlns:a16="http://schemas.microsoft.com/office/drawing/2014/main" id="{B5F4E697-F5F8-96CA-D5D4-BF2B57E82A15}"/>
                </a:ext>
              </a:extLst>
            </p:cNvPr>
            <p:cNvSpPr/>
            <p:nvPr/>
          </p:nvSpPr>
          <p:spPr bwMode="auto">
            <a:xfrm>
              <a:off x="10848712" y="3228213"/>
              <a:ext cx="2710" cy="3396"/>
            </a:xfrm>
            <a:custGeom>
              <a:avLst/>
              <a:gdLst>
                <a:gd name="T0" fmla="*/ 0 w 2"/>
                <a:gd name="T1" fmla="*/ 3 h 3"/>
                <a:gd name="T2" fmla="*/ 0 w 2"/>
                <a:gd name="T3" fmla="*/ 2 h 3"/>
                <a:gd name="T4" fmla="*/ 1 w 2"/>
                <a:gd name="T5" fmla="*/ 2 h 3"/>
                <a:gd name="T6" fmla="*/ 1 w 2"/>
                <a:gd name="T7" fmla="*/ 0 h 3"/>
                <a:gd name="T8" fmla="*/ 2 w 2"/>
                <a:gd name="T9" fmla="*/ 0 h 3"/>
                <a:gd name="T10" fmla="*/ 2 w 2"/>
                <a:gd name="T11" fmla="*/ 2 h 3"/>
                <a:gd name="T12" fmla="*/ 0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3"/>
                  </a:moveTo>
                  <a:lnTo>
                    <a:pt x="0" y="2"/>
                  </a:lnTo>
                  <a:lnTo>
                    <a:pt x="1" y="2"/>
                  </a:lnTo>
                  <a:lnTo>
                    <a:pt x="1" y="0"/>
                  </a:lnTo>
                  <a:lnTo>
                    <a:pt x="2" y="0"/>
                  </a:lnTo>
                  <a:lnTo>
                    <a:pt x="2" y="2"/>
                  </a:lnTo>
                  <a:lnTo>
                    <a:pt x="0" y="3"/>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4" name="iŝḻîde">
              <a:extLst>
                <a:ext uri="{FF2B5EF4-FFF2-40B4-BE49-F238E27FC236}">
                  <a16:creationId xmlns:a16="http://schemas.microsoft.com/office/drawing/2014/main" id="{2FF786D9-8BDB-5887-D25D-27D5EDD81240}"/>
                </a:ext>
              </a:extLst>
            </p:cNvPr>
            <p:cNvSpPr/>
            <p:nvPr/>
          </p:nvSpPr>
          <p:spPr bwMode="auto">
            <a:xfrm>
              <a:off x="10653542" y="3231609"/>
              <a:ext cx="192459" cy="30567"/>
            </a:xfrm>
            <a:custGeom>
              <a:avLst/>
              <a:gdLst>
                <a:gd name="T0" fmla="*/ 278 w 567"/>
                <a:gd name="T1" fmla="*/ 101 h 106"/>
                <a:gd name="T2" fmla="*/ 291 w 567"/>
                <a:gd name="T3" fmla="*/ 106 h 106"/>
                <a:gd name="T4" fmla="*/ 300 w 567"/>
                <a:gd name="T5" fmla="*/ 101 h 106"/>
                <a:gd name="T6" fmla="*/ 300 w 567"/>
                <a:gd name="T7" fmla="*/ 106 h 106"/>
                <a:gd name="T8" fmla="*/ 255 w 567"/>
                <a:gd name="T9" fmla="*/ 99 h 106"/>
                <a:gd name="T10" fmla="*/ 269 w 567"/>
                <a:gd name="T11" fmla="*/ 99 h 106"/>
                <a:gd name="T12" fmla="*/ 321 w 567"/>
                <a:gd name="T13" fmla="*/ 95 h 106"/>
                <a:gd name="T14" fmla="*/ 323 w 567"/>
                <a:gd name="T15" fmla="*/ 99 h 106"/>
                <a:gd name="T16" fmla="*/ 235 w 567"/>
                <a:gd name="T17" fmla="*/ 86 h 106"/>
                <a:gd name="T18" fmla="*/ 344 w 567"/>
                <a:gd name="T19" fmla="*/ 91 h 106"/>
                <a:gd name="T20" fmla="*/ 356 w 567"/>
                <a:gd name="T21" fmla="*/ 86 h 106"/>
                <a:gd name="T22" fmla="*/ 213 w 567"/>
                <a:gd name="T23" fmla="*/ 83 h 106"/>
                <a:gd name="T24" fmla="*/ 225 w 567"/>
                <a:gd name="T25" fmla="*/ 87 h 106"/>
                <a:gd name="T26" fmla="*/ 376 w 567"/>
                <a:gd name="T27" fmla="*/ 74 h 106"/>
                <a:gd name="T28" fmla="*/ 204 w 567"/>
                <a:gd name="T29" fmla="*/ 80 h 106"/>
                <a:gd name="T30" fmla="*/ 206 w 567"/>
                <a:gd name="T31" fmla="*/ 75 h 106"/>
                <a:gd name="T32" fmla="*/ 384 w 567"/>
                <a:gd name="T33" fmla="*/ 70 h 106"/>
                <a:gd name="T34" fmla="*/ 386 w 567"/>
                <a:gd name="T35" fmla="*/ 75 h 106"/>
                <a:gd name="T36" fmla="*/ 172 w 567"/>
                <a:gd name="T37" fmla="*/ 63 h 106"/>
                <a:gd name="T38" fmla="*/ 407 w 567"/>
                <a:gd name="T39" fmla="*/ 66 h 106"/>
                <a:gd name="T40" fmla="*/ 420 w 567"/>
                <a:gd name="T41" fmla="*/ 61 h 106"/>
                <a:gd name="T42" fmla="*/ 149 w 567"/>
                <a:gd name="T43" fmla="*/ 59 h 106"/>
                <a:gd name="T44" fmla="*/ 162 w 567"/>
                <a:gd name="T45" fmla="*/ 64 h 106"/>
                <a:gd name="T46" fmla="*/ 439 w 567"/>
                <a:gd name="T47" fmla="*/ 49 h 106"/>
                <a:gd name="T48" fmla="*/ 141 w 567"/>
                <a:gd name="T49" fmla="*/ 56 h 106"/>
                <a:gd name="T50" fmla="*/ 142 w 567"/>
                <a:gd name="T51" fmla="*/ 52 h 106"/>
                <a:gd name="T52" fmla="*/ 447 w 567"/>
                <a:gd name="T53" fmla="*/ 46 h 106"/>
                <a:gd name="T54" fmla="*/ 449 w 567"/>
                <a:gd name="T55" fmla="*/ 50 h 106"/>
                <a:gd name="T56" fmla="*/ 108 w 567"/>
                <a:gd name="T57" fmla="*/ 39 h 106"/>
                <a:gd name="T58" fmla="*/ 470 w 567"/>
                <a:gd name="T59" fmla="*/ 42 h 106"/>
                <a:gd name="T60" fmla="*/ 483 w 567"/>
                <a:gd name="T61" fmla="*/ 37 h 106"/>
                <a:gd name="T62" fmla="*/ 85 w 567"/>
                <a:gd name="T63" fmla="*/ 35 h 106"/>
                <a:gd name="T64" fmla="*/ 98 w 567"/>
                <a:gd name="T65" fmla="*/ 40 h 106"/>
                <a:gd name="T66" fmla="*/ 502 w 567"/>
                <a:gd name="T67" fmla="*/ 24 h 106"/>
                <a:gd name="T68" fmla="*/ 77 w 567"/>
                <a:gd name="T69" fmla="*/ 32 h 106"/>
                <a:gd name="T70" fmla="*/ 78 w 567"/>
                <a:gd name="T71" fmla="*/ 28 h 106"/>
                <a:gd name="T72" fmla="*/ 511 w 567"/>
                <a:gd name="T73" fmla="*/ 21 h 106"/>
                <a:gd name="T74" fmla="*/ 512 w 567"/>
                <a:gd name="T75" fmla="*/ 25 h 106"/>
                <a:gd name="T76" fmla="*/ 44 w 567"/>
                <a:gd name="T77" fmla="*/ 15 h 106"/>
                <a:gd name="T78" fmla="*/ 534 w 567"/>
                <a:gd name="T79" fmla="*/ 17 h 106"/>
                <a:gd name="T80" fmla="*/ 546 w 567"/>
                <a:gd name="T81" fmla="*/ 12 h 106"/>
                <a:gd name="T82" fmla="*/ 22 w 567"/>
                <a:gd name="T83" fmla="*/ 12 h 106"/>
                <a:gd name="T84" fmla="*/ 34 w 567"/>
                <a:gd name="T85" fmla="*/ 16 h 106"/>
                <a:gd name="T86" fmla="*/ 566 w 567"/>
                <a:gd name="T87" fmla="*/ 0 h 106"/>
                <a:gd name="T88" fmla="*/ 13 w 567"/>
                <a:gd name="T89" fmla="*/ 9 h 106"/>
                <a:gd name="T90" fmla="*/ 15 w 567"/>
                <a:gd name="T91"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7" h="106">
                  <a:moveTo>
                    <a:pt x="290" y="106"/>
                  </a:moveTo>
                  <a:cubicBezTo>
                    <a:pt x="286" y="106"/>
                    <a:pt x="281" y="106"/>
                    <a:pt x="277" y="105"/>
                  </a:cubicBezTo>
                  <a:cubicBezTo>
                    <a:pt x="278" y="101"/>
                    <a:pt x="278" y="101"/>
                    <a:pt x="278" y="101"/>
                  </a:cubicBezTo>
                  <a:cubicBezTo>
                    <a:pt x="282" y="102"/>
                    <a:pt x="286" y="102"/>
                    <a:pt x="290" y="102"/>
                  </a:cubicBezTo>
                  <a:cubicBezTo>
                    <a:pt x="291" y="102"/>
                    <a:pt x="291" y="102"/>
                    <a:pt x="291" y="102"/>
                  </a:cubicBezTo>
                  <a:cubicBezTo>
                    <a:pt x="291" y="106"/>
                    <a:pt x="291" y="106"/>
                    <a:pt x="291" y="106"/>
                  </a:cubicBezTo>
                  <a:lnTo>
                    <a:pt x="290" y="106"/>
                  </a:lnTo>
                  <a:close/>
                  <a:moveTo>
                    <a:pt x="300" y="106"/>
                  </a:moveTo>
                  <a:cubicBezTo>
                    <a:pt x="300" y="101"/>
                    <a:pt x="300" y="101"/>
                    <a:pt x="300" y="101"/>
                  </a:cubicBezTo>
                  <a:cubicBezTo>
                    <a:pt x="304" y="101"/>
                    <a:pt x="308" y="100"/>
                    <a:pt x="312" y="98"/>
                  </a:cubicBezTo>
                  <a:cubicBezTo>
                    <a:pt x="314" y="102"/>
                    <a:pt x="314" y="102"/>
                    <a:pt x="314" y="102"/>
                  </a:cubicBezTo>
                  <a:cubicBezTo>
                    <a:pt x="310" y="104"/>
                    <a:pt x="305" y="105"/>
                    <a:pt x="300" y="106"/>
                  </a:cubicBezTo>
                  <a:close/>
                  <a:moveTo>
                    <a:pt x="268" y="103"/>
                  </a:moveTo>
                  <a:cubicBezTo>
                    <a:pt x="267" y="103"/>
                    <a:pt x="265" y="102"/>
                    <a:pt x="264" y="102"/>
                  </a:cubicBezTo>
                  <a:cubicBezTo>
                    <a:pt x="255" y="99"/>
                    <a:pt x="255" y="99"/>
                    <a:pt x="255" y="99"/>
                  </a:cubicBezTo>
                  <a:cubicBezTo>
                    <a:pt x="257" y="94"/>
                    <a:pt x="257" y="94"/>
                    <a:pt x="257" y="94"/>
                  </a:cubicBezTo>
                  <a:cubicBezTo>
                    <a:pt x="265" y="97"/>
                    <a:pt x="265" y="97"/>
                    <a:pt x="265" y="97"/>
                  </a:cubicBezTo>
                  <a:cubicBezTo>
                    <a:pt x="267" y="98"/>
                    <a:pt x="268" y="98"/>
                    <a:pt x="269" y="99"/>
                  </a:cubicBezTo>
                  <a:lnTo>
                    <a:pt x="268" y="103"/>
                  </a:lnTo>
                  <a:close/>
                  <a:moveTo>
                    <a:pt x="323" y="99"/>
                  </a:moveTo>
                  <a:cubicBezTo>
                    <a:pt x="321" y="95"/>
                    <a:pt x="321" y="95"/>
                    <a:pt x="321" y="95"/>
                  </a:cubicBezTo>
                  <a:cubicBezTo>
                    <a:pt x="334" y="90"/>
                    <a:pt x="334" y="90"/>
                    <a:pt x="334" y="90"/>
                  </a:cubicBezTo>
                  <a:cubicBezTo>
                    <a:pt x="335" y="94"/>
                    <a:pt x="335" y="94"/>
                    <a:pt x="335" y="94"/>
                  </a:cubicBezTo>
                  <a:lnTo>
                    <a:pt x="323" y="99"/>
                  </a:lnTo>
                  <a:close/>
                  <a:moveTo>
                    <a:pt x="247" y="95"/>
                  </a:moveTo>
                  <a:cubicBezTo>
                    <a:pt x="234" y="91"/>
                    <a:pt x="234" y="91"/>
                    <a:pt x="234" y="91"/>
                  </a:cubicBezTo>
                  <a:cubicBezTo>
                    <a:pt x="235" y="86"/>
                    <a:pt x="235" y="86"/>
                    <a:pt x="235" y="86"/>
                  </a:cubicBezTo>
                  <a:cubicBezTo>
                    <a:pt x="248" y="91"/>
                    <a:pt x="248" y="91"/>
                    <a:pt x="248" y="91"/>
                  </a:cubicBezTo>
                  <a:lnTo>
                    <a:pt x="247" y="95"/>
                  </a:lnTo>
                  <a:close/>
                  <a:moveTo>
                    <a:pt x="344" y="91"/>
                  </a:moveTo>
                  <a:cubicBezTo>
                    <a:pt x="342" y="87"/>
                    <a:pt x="342" y="87"/>
                    <a:pt x="342" y="87"/>
                  </a:cubicBezTo>
                  <a:cubicBezTo>
                    <a:pt x="355" y="82"/>
                    <a:pt x="355" y="82"/>
                    <a:pt x="355" y="82"/>
                  </a:cubicBezTo>
                  <a:cubicBezTo>
                    <a:pt x="356" y="86"/>
                    <a:pt x="356" y="86"/>
                    <a:pt x="356" y="86"/>
                  </a:cubicBezTo>
                  <a:lnTo>
                    <a:pt x="344" y="91"/>
                  </a:lnTo>
                  <a:close/>
                  <a:moveTo>
                    <a:pt x="225" y="87"/>
                  </a:moveTo>
                  <a:cubicBezTo>
                    <a:pt x="213" y="83"/>
                    <a:pt x="213" y="83"/>
                    <a:pt x="213" y="83"/>
                  </a:cubicBezTo>
                  <a:cubicBezTo>
                    <a:pt x="214" y="78"/>
                    <a:pt x="214" y="78"/>
                    <a:pt x="214" y="78"/>
                  </a:cubicBezTo>
                  <a:cubicBezTo>
                    <a:pt x="227" y="83"/>
                    <a:pt x="227" y="83"/>
                    <a:pt x="227" y="83"/>
                  </a:cubicBezTo>
                  <a:lnTo>
                    <a:pt x="225" y="87"/>
                  </a:lnTo>
                  <a:close/>
                  <a:moveTo>
                    <a:pt x="365" y="83"/>
                  </a:moveTo>
                  <a:cubicBezTo>
                    <a:pt x="363" y="79"/>
                    <a:pt x="363" y="79"/>
                    <a:pt x="363" y="79"/>
                  </a:cubicBezTo>
                  <a:cubicBezTo>
                    <a:pt x="376" y="74"/>
                    <a:pt x="376" y="74"/>
                    <a:pt x="376" y="74"/>
                  </a:cubicBezTo>
                  <a:cubicBezTo>
                    <a:pt x="377" y="78"/>
                    <a:pt x="377" y="78"/>
                    <a:pt x="377" y="78"/>
                  </a:cubicBezTo>
                  <a:lnTo>
                    <a:pt x="365" y="83"/>
                  </a:lnTo>
                  <a:close/>
                  <a:moveTo>
                    <a:pt x="204" y="80"/>
                  </a:moveTo>
                  <a:cubicBezTo>
                    <a:pt x="191" y="75"/>
                    <a:pt x="191" y="75"/>
                    <a:pt x="191" y="75"/>
                  </a:cubicBezTo>
                  <a:cubicBezTo>
                    <a:pt x="193" y="71"/>
                    <a:pt x="193" y="71"/>
                    <a:pt x="193" y="71"/>
                  </a:cubicBezTo>
                  <a:cubicBezTo>
                    <a:pt x="206" y="75"/>
                    <a:pt x="206" y="75"/>
                    <a:pt x="206" y="75"/>
                  </a:cubicBezTo>
                  <a:lnTo>
                    <a:pt x="204" y="80"/>
                  </a:lnTo>
                  <a:close/>
                  <a:moveTo>
                    <a:pt x="386" y="75"/>
                  </a:moveTo>
                  <a:cubicBezTo>
                    <a:pt x="384" y="70"/>
                    <a:pt x="384" y="70"/>
                    <a:pt x="384" y="70"/>
                  </a:cubicBezTo>
                  <a:cubicBezTo>
                    <a:pt x="397" y="65"/>
                    <a:pt x="397" y="65"/>
                    <a:pt x="397" y="65"/>
                  </a:cubicBezTo>
                  <a:cubicBezTo>
                    <a:pt x="398" y="70"/>
                    <a:pt x="398" y="70"/>
                    <a:pt x="398" y="70"/>
                  </a:cubicBezTo>
                  <a:lnTo>
                    <a:pt x="386" y="75"/>
                  </a:lnTo>
                  <a:close/>
                  <a:moveTo>
                    <a:pt x="183" y="72"/>
                  </a:moveTo>
                  <a:cubicBezTo>
                    <a:pt x="170" y="67"/>
                    <a:pt x="170" y="67"/>
                    <a:pt x="170" y="67"/>
                  </a:cubicBezTo>
                  <a:cubicBezTo>
                    <a:pt x="172" y="63"/>
                    <a:pt x="172" y="63"/>
                    <a:pt x="172" y="63"/>
                  </a:cubicBezTo>
                  <a:cubicBezTo>
                    <a:pt x="185" y="67"/>
                    <a:pt x="185" y="67"/>
                    <a:pt x="185" y="67"/>
                  </a:cubicBezTo>
                  <a:lnTo>
                    <a:pt x="183" y="72"/>
                  </a:lnTo>
                  <a:close/>
                  <a:moveTo>
                    <a:pt x="407" y="66"/>
                  </a:moveTo>
                  <a:cubicBezTo>
                    <a:pt x="405" y="62"/>
                    <a:pt x="405" y="62"/>
                    <a:pt x="405" y="62"/>
                  </a:cubicBezTo>
                  <a:cubicBezTo>
                    <a:pt x="418" y="57"/>
                    <a:pt x="418" y="57"/>
                    <a:pt x="418" y="57"/>
                  </a:cubicBezTo>
                  <a:cubicBezTo>
                    <a:pt x="420" y="61"/>
                    <a:pt x="420" y="61"/>
                    <a:pt x="420" y="61"/>
                  </a:cubicBezTo>
                  <a:lnTo>
                    <a:pt x="407" y="66"/>
                  </a:lnTo>
                  <a:close/>
                  <a:moveTo>
                    <a:pt x="162" y="64"/>
                  </a:moveTo>
                  <a:cubicBezTo>
                    <a:pt x="149" y="59"/>
                    <a:pt x="149" y="59"/>
                    <a:pt x="149" y="59"/>
                  </a:cubicBezTo>
                  <a:cubicBezTo>
                    <a:pt x="151" y="55"/>
                    <a:pt x="151" y="55"/>
                    <a:pt x="151" y="55"/>
                  </a:cubicBezTo>
                  <a:cubicBezTo>
                    <a:pt x="163" y="60"/>
                    <a:pt x="163" y="60"/>
                    <a:pt x="163" y="60"/>
                  </a:cubicBezTo>
                  <a:lnTo>
                    <a:pt x="162" y="64"/>
                  </a:lnTo>
                  <a:close/>
                  <a:moveTo>
                    <a:pt x="428" y="58"/>
                  </a:moveTo>
                  <a:cubicBezTo>
                    <a:pt x="426" y="54"/>
                    <a:pt x="426" y="54"/>
                    <a:pt x="426" y="54"/>
                  </a:cubicBezTo>
                  <a:cubicBezTo>
                    <a:pt x="439" y="49"/>
                    <a:pt x="439" y="49"/>
                    <a:pt x="439" y="49"/>
                  </a:cubicBezTo>
                  <a:cubicBezTo>
                    <a:pt x="441" y="53"/>
                    <a:pt x="441" y="53"/>
                    <a:pt x="441" y="53"/>
                  </a:cubicBezTo>
                  <a:lnTo>
                    <a:pt x="428" y="58"/>
                  </a:lnTo>
                  <a:close/>
                  <a:moveTo>
                    <a:pt x="141" y="56"/>
                  </a:moveTo>
                  <a:cubicBezTo>
                    <a:pt x="128" y="51"/>
                    <a:pt x="128" y="51"/>
                    <a:pt x="128" y="51"/>
                  </a:cubicBezTo>
                  <a:cubicBezTo>
                    <a:pt x="129" y="47"/>
                    <a:pt x="129" y="47"/>
                    <a:pt x="129" y="47"/>
                  </a:cubicBezTo>
                  <a:cubicBezTo>
                    <a:pt x="142" y="52"/>
                    <a:pt x="142" y="52"/>
                    <a:pt x="142" y="52"/>
                  </a:cubicBezTo>
                  <a:lnTo>
                    <a:pt x="141" y="56"/>
                  </a:lnTo>
                  <a:close/>
                  <a:moveTo>
                    <a:pt x="449" y="50"/>
                  </a:moveTo>
                  <a:cubicBezTo>
                    <a:pt x="447" y="46"/>
                    <a:pt x="447" y="46"/>
                    <a:pt x="447" y="46"/>
                  </a:cubicBezTo>
                  <a:cubicBezTo>
                    <a:pt x="460" y="41"/>
                    <a:pt x="460" y="41"/>
                    <a:pt x="460" y="41"/>
                  </a:cubicBezTo>
                  <a:cubicBezTo>
                    <a:pt x="462" y="45"/>
                    <a:pt x="462" y="45"/>
                    <a:pt x="462" y="45"/>
                  </a:cubicBezTo>
                  <a:lnTo>
                    <a:pt x="449" y="50"/>
                  </a:lnTo>
                  <a:close/>
                  <a:moveTo>
                    <a:pt x="119" y="48"/>
                  </a:moveTo>
                  <a:cubicBezTo>
                    <a:pt x="107" y="43"/>
                    <a:pt x="107" y="43"/>
                    <a:pt x="107" y="43"/>
                  </a:cubicBezTo>
                  <a:cubicBezTo>
                    <a:pt x="108" y="39"/>
                    <a:pt x="108" y="39"/>
                    <a:pt x="108" y="39"/>
                  </a:cubicBezTo>
                  <a:cubicBezTo>
                    <a:pt x="121" y="44"/>
                    <a:pt x="121" y="44"/>
                    <a:pt x="121" y="44"/>
                  </a:cubicBezTo>
                  <a:lnTo>
                    <a:pt x="119" y="48"/>
                  </a:lnTo>
                  <a:close/>
                  <a:moveTo>
                    <a:pt x="470" y="42"/>
                  </a:moveTo>
                  <a:cubicBezTo>
                    <a:pt x="469" y="37"/>
                    <a:pt x="469" y="37"/>
                    <a:pt x="469" y="37"/>
                  </a:cubicBezTo>
                  <a:cubicBezTo>
                    <a:pt x="481" y="33"/>
                    <a:pt x="481" y="33"/>
                    <a:pt x="481" y="33"/>
                  </a:cubicBezTo>
                  <a:cubicBezTo>
                    <a:pt x="483" y="37"/>
                    <a:pt x="483" y="37"/>
                    <a:pt x="483" y="37"/>
                  </a:cubicBezTo>
                  <a:lnTo>
                    <a:pt x="470" y="42"/>
                  </a:lnTo>
                  <a:close/>
                  <a:moveTo>
                    <a:pt x="98" y="40"/>
                  </a:moveTo>
                  <a:cubicBezTo>
                    <a:pt x="85" y="35"/>
                    <a:pt x="85" y="35"/>
                    <a:pt x="85" y="35"/>
                  </a:cubicBezTo>
                  <a:cubicBezTo>
                    <a:pt x="87" y="31"/>
                    <a:pt x="87" y="31"/>
                    <a:pt x="87" y="31"/>
                  </a:cubicBezTo>
                  <a:cubicBezTo>
                    <a:pt x="100" y="36"/>
                    <a:pt x="100" y="36"/>
                    <a:pt x="100" y="36"/>
                  </a:cubicBezTo>
                  <a:lnTo>
                    <a:pt x="98" y="40"/>
                  </a:lnTo>
                  <a:close/>
                  <a:moveTo>
                    <a:pt x="491" y="34"/>
                  </a:moveTo>
                  <a:cubicBezTo>
                    <a:pt x="490" y="29"/>
                    <a:pt x="490" y="29"/>
                    <a:pt x="490" y="29"/>
                  </a:cubicBezTo>
                  <a:cubicBezTo>
                    <a:pt x="502" y="24"/>
                    <a:pt x="502" y="24"/>
                    <a:pt x="502" y="24"/>
                  </a:cubicBezTo>
                  <a:cubicBezTo>
                    <a:pt x="504" y="29"/>
                    <a:pt x="504" y="29"/>
                    <a:pt x="504" y="29"/>
                  </a:cubicBezTo>
                  <a:lnTo>
                    <a:pt x="491" y="34"/>
                  </a:lnTo>
                  <a:close/>
                  <a:moveTo>
                    <a:pt x="77" y="32"/>
                  </a:moveTo>
                  <a:cubicBezTo>
                    <a:pt x="64" y="27"/>
                    <a:pt x="64" y="27"/>
                    <a:pt x="64" y="27"/>
                  </a:cubicBezTo>
                  <a:cubicBezTo>
                    <a:pt x="66" y="23"/>
                    <a:pt x="66" y="23"/>
                    <a:pt x="66" y="23"/>
                  </a:cubicBezTo>
                  <a:cubicBezTo>
                    <a:pt x="78" y="28"/>
                    <a:pt x="78" y="28"/>
                    <a:pt x="78" y="28"/>
                  </a:cubicBezTo>
                  <a:lnTo>
                    <a:pt x="77" y="32"/>
                  </a:lnTo>
                  <a:close/>
                  <a:moveTo>
                    <a:pt x="512" y="25"/>
                  </a:moveTo>
                  <a:cubicBezTo>
                    <a:pt x="511" y="21"/>
                    <a:pt x="511" y="21"/>
                    <a:pt x="511" y="21"/>
                  </a:cubicBezTo>
                  <a:cubicBezTo>
                    <a:pt x="523" y="16"/>
                    <a:pt x="523" y="16"/>
                    <a:pt x="523" y="16"/>
                  </a:cubicBezTo>
                  <a:cubicBezTo>
                    <a:pt x="525" y="20"/>
                    <a:pt x="525" y="20"/>
                    <a:pt x="525" y="20"/>
                  </a:cubicBezTo>
                  <a:lnTo>
                    <a:pt x="512" y="25"/>
                  </a:lnTo>
                  <a:close/>
                  <a:moveTo>
                    <a:pt x="56" y="24"/>
                  </a:moveTo>
                  <a:cubicBezTo>
                    <a:pt x="43" y="20"/>
                    <a:pt x="43" y="20"/>
                    <a:pt x="43" y="20"/>
                  </a:cubicBezTo>
                  <a:cubicBezTo>
                    <a:pt x="44" y="15"/>
                    <a:pt x="44" y="15"/>
                    <a:pt x="44" y="15"/>
                  </a:cubicBezTo>
                  <a:cubicBezTo>
                    <a:pt x="57" y="20"/>
                    <a:pt x="57" y="20"/>
                    <a:pt x="57" y="20"/>
                  </a:cubicBezTo>
                  <a:lnTo>
                    <a:pt x="56" y="24"/>
                  </a:lnTo>
                  <a:close/>
                  <a:moveTo>
                    <a:pt x="534" y="17"/>
                  </a:moveTo>
                  <a:cubicBezTo>
                    <a:pt x="532" y="13"/>
                    <a:pt x="532" y="13"/>
                    <a:pt x="532" y="13"/>
                  </a:cubicBezTo>
                  <a:cubicBezTo>
                    <a:pt x="545" y="8"/>
                    <a:pt x="545" y="8"/>
                    <a:pt x="545" y="8"/>
                  </a:cubicBezTo>
                  <a:cubicBezTo>
                    <a:pt x="546" y="12"/>
                    <a:pt x="546" y="12"/>
                    <a:pt x="546" y="12"/>
                  </a:cubicBezTo>
                  <a:lnTo>
                    <a:pt x="534" y="17"/>
                  </a:lnTo>
                  <a:close/>
                  <a:moveTo>
                    <a:pt x="34" y="16"/>
                  </a:moveTo>
                  <a:cubicBezTo>
                    <a:pt x="22" y="12"/>
                    <a:pt x="22" y="12"/>
                    <a:pt x="22" y="12"/>
                  </a:cubicBezTo>
                  <a:cubicBezTo>
                    <a:pt x="23" y="7"/>
                    <a:pt x="23" y="7"/>
                    <a:pt x="23" y="7"/>
                  </a:cubicBezTo>
                  <a:cubicBezTo>
                    <a:pt x="36" y="12"/>
                    <a:pt x="36" y="12"/>
                    <a:pt x="36" y="12"/>
                  </a:cubicBezTo>
                  <a:lnTo>
                    <a:pt x="34" y="16"/>
                  </a:lnTo>
                  <a:close/>
                  <a:moveTo>
                    <a:pt x="555" y="9"/>
                  </a:moveTo>
                  <a:cubicBezTo>
                    <a:pt x="553" y="5"/>
                    <a:pt x="553" y="5"/>
                    <a:pt x="553" y="5"/>
                  </a:cubicBezTo>
                  <a:cubicBezTo>
                    <a:pt x="566" y="0"/>
                    <a:pt x="566" y="0"/>
                    <a:pt x="566" y="0"/>
                  </a:cubicBezTo>
                  <a:cubicBezTo>
                    <a:pt x="567" y="4"/>
                    <a:pt x="567" y="4"/>
                    <a:pt x="567" y="4"/>
                  </a:cubicBezTo>
                  <a:lnTo>
                    <a:pt x="555" y="9"/>
                  </a:lnTo>
                  <a:close/>
                  <a:moveTo>
                    <a:pt x="13" y="9"/>
                  </a:moveTo>
                  <a:cubicBezTo>
                    <a:pt x="0" y="4"/>
                    <a:pt x="0" y="4"/>
                    <a:pt x="0" y="4"/>
                  </a:cubicBezTo>
                  <a:cubicBezTo>
                    <a:pt x="2" y="0"/>
                    <a:pt x="2" y="0"/>
                    <a:pt x="2" y="0"/>
                  </a:cubicBezTo>
                  <a:cubicBezTo>
                    <a:pt x="15" y="4"/>
                    <a:pt x="15" y="4"/>
                    <a:pt x="15" y="4"/>
                  </a:cubicBezTo>
                  <a:lnTo>
                    <a:pt x="13" y="9"/>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5" name="îşļidê">
              <a:extLst>
                <a:ext uri="{FF2B5EF4-FFF2-40B4-BE49-F238E27FC236}">
                  <a16:creationId xmlns:a16="http://schemas.microsoft.com/office/drawing/2014/main" id="{47F269E3-4234-91F2-C352-12ED49FE07F7}"/>
                </a:ext>
              </a:extLst>
            </p:cNvPr>
            <p:cNvSpPr/>
            <p:nvPr/>
          </p:nvSpPr>
          <p:spPr bwMode="auto">
            <a:xfrm>
              <a:off x="10648121" y="3228213"/>
              <a:ext cx="2710" cy="3396"/>
            </a:xfrm>
            <a:custGeom>
              <a:avLst/>
              <a:gdLst>
                <a:gd name="T0" fmla="*/ 2 w 2"/>
                <a:gd name="T1" fmla="*/ 3 h 3"/>
                <a:gd name="T2" fmla="*/ 0 w 2"/>
                <a:gd name="T3" fmla="*/ 2 h 3"/>
                <a:gd name="T4" fmla="*/ 0 w 2"/>
                <a:gd name="T5" fmla="*/ 0 h 3"/>
                <a:gd name="T6" fmla="*/ 1 w 2"/>
                <a:gd name="T7" fmla="*/ 0 h 3"/>
                <a:gd name="T8" fmla="*/ 1 w 2"/>
                <a:gd name="T9" fmla="*/ 2 h 3"/>
                <a:gd name="T10" fmla="*/ 2 w 2"/>
                <a:gd name="T11" fmla="*/ 2 h 3"/>
                <a:gd name="T12" fmla="*/ 2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3"/>
                  </a:moveTo>
                  <a:lnTo>
                    <a:pt x="0" y="2"/>
                  </a:lnTo>
                  <a:lnTo>
                    <a:pt x="0" y="0"/>
                  </a:lnTo>
                  <a:lnTo>
                    <a:pt x="1" y="0"/>
                  </a:lnTo>
                  <a:lnTo>
                    <a:pt x="1" y="2"/>
                  </a:lnTo>
                  <a:lnTo>
                    <a:pt x="2" y="2"/>
                  </a:lnTo>
                  <a:lnTo>
                    <a:pt x="2" y="3"/>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6" name="ïşḻïdé">
              <a:extLst>
                <a:ext uri="{FF2B5EF4-FFF2-40B4-BE49-F238E27FC236}">
                  <a16:creationId xmlns:a16="http://schemas.microsoft.com/office/drawing/2014/main" id="{87B8100F-750B-983A-AC35-C9B9C7FF65C3}"/>
                </a:ext>
              </a:extLst>
            </p:cNvPr>
            <p:cNvSpPr/>
            <p:nvPr/>
          </p:nvSpPr>
          <p:spPr bwMode="auto">
            <a:xfrm>
              <a:off x="10648121" y="3071985"/>
              <a:ext cx="1355" cy="153964"/>
            </a:xfrm>
            <a:custGeom>
              <a:avLst/>
              <a:gdLst>
                <a:gd name="T0" fmla="*/ 0 w 1"/>
                <a:gd name="T1" fmla="*/ 136 h 136"/>
                <a:gd name="T2" fmla="*/ 1 w 1"/>
                <a:gd name="T3" fmla="*/ 132 h 136"/>
                <a:gd name="T4" fmla="*/ 1 w 1"/>
                <a:gd name="T5" fmla="*/ 130 h 136"/>
                <a:gd name="T6" fmla="*/ 0 w 1"/>
                <a:gd name="T7" fmla="*/ 127 h 136"/>
                <a:gd name="T8" fmla="*/ 1 w 1"/>
                <a:gd name="T9" fmla="*/ 130 h 136"/>
                <a:gd name="T10" fmla="*/ 0 w 1"/>
                <a:gd name="T11" fmla="*/ 124 h 136"/>
                <a:gd name="T12" fmla="*/ 1 w 1"/>
                <a:gd name="T13" fmla="*/ 121 h 136"/>
                <a:gd name="T14" fmla="*/ 1 w 1"/>
                <a:gd name="T15" fmla="*/ 119 h 136"/>
                <a:gd name="T16" fmla="*/ 0 w 1"/>
                <a:gd name="T17" fmla="*/ 115 h 136"/>
                <a:gd name="T18" fmla="*/ 1 w 1"/>
                <a:gd name="T19" fmla="*/ 119 h 136"/>
                <a:gd name="T20" fmla="*/ 0 w 1"/>
                <a:gd name="T21" fmla="*/ 113 h 136"/>
                <a:gd name="T22" fmla="*/ 1 w 1"/>
                <a:gd name="T23" fmla="*/ 109 h 136"/>
                <a:gd name="T24" fmla="*/ 1 w 1"/>
                <a:gd name="T25" fmla="*/ 107 h 136"/>
                <a:gd name="T26" fmla="*/ 0 w 1"/>
                <a:gd name="T27" fmla="*/ 104 h 136"/>
                <a:gd name="T28" fmla="*/ 1 w 1"/>
                <a:gd name="T29" fmla="*/ 107 h 136"/>
                <a:gd name="T30" fmla="*/ 0 w 1"/>
                <a:gd name="T31" fmla="*/ 101 h 136"/>
                <a:gd name="T32" fmla="*/ 1 w 1"/>
                <a:gd name="T33" fmla="*/ 98 h 136"/>
                <a:gd name="T34" fmla="*/ 1 w 1"/>
                <a:gd name="T35" fmla="*/ 96 h 136"/>
                <a:gd name="T36" fmla="*/ 0 w 1"/>
                <a:gd name="T37" fmla="*/ 92 h 136"/>
                <a:gd name="T38" fmla="*/ 1 w 1"/>
                <a:gd name="T39" fmla="*/ 96 h 136"/>
                <a:gd name="T40" fmla="*/ 0 w 1"/>
                <a:gd name="T41" fmla="*/ 90 h 136"/>
                <a:gd name="T42" fmla="*/ 1 w 1"/>
                <a:gd name="T43" fmla="*/ 86 h 136"/>
                <a:gd name="T44" fmla="*/ 1 w 1"/>
                <a:gd name="T45" fmla="*/ 84 h 136"/>
                <a:gd name="T46" fmla="*/ 0 w 1"/>
                <a:gd name="T47" fmla="*/ 81 h 136"/>
                <a:gd name="T48" fmla="*/ 1 w 1"/>
                <a:gd name="T49" fmla="*/ 84 h 136"/>
                <a:gd name="T50" fmla="*/ 0 w 1"/>
                <a:gd name="T51" fmla="*/ 78 h 136"/>
                <a:gd name="T52" fmla="*/ 1 w 1"/>
                <a:gd name="T53" fmla="*/ 75 h 136"/>
                <a:gd name="T54" fmla="*/ 1 w 1"/>
                <a:gd name="T55" fmla="*/ 73 h 136"/>
                <a:gd name="T56" fmla="*/ 0 w 1"/>
                <a:gd name="T57" fmla="*/ 69 h 136"/>
                <a:gd name="T58" fmla="*/ 1 w 1"/>
                <a:gd name="T59" fmla="*/ 73 h 136"/>
                <a:gd name="T60" fmla="*/ 0 w 1"/>
                <a:gd name="T61" fmla="*/ 67 h 136"/>
                <a:gd name="T62" fmla="*/ 1 w 1"/>
                <a:gd name="T63" fmla="*/ 64 h 136"/>
                <a:gd name="T64" fmla="*/ 1 w 1"/>
                <a:gd name="T65" fmla="*/ 61 h 136"/>
                <a:gd name="T66" fmla="*/ 0 w 1"/>
                <a:gd name="T67" fmla="*/ 58 h 136"/>
                <a:gd name="T68" fmla="*/ 1 w 1"/>
                <a:gd name="T69" fmla="*/ 61 h 136"/>
                <a:gd name="T70" fmla="*/ 0 w 1"/>
                <a:gd name="T71" fmla="*/ 55 h 136"/>
                <a:gd name="T72" fmla="*/ 1 w 1"/>
                <a:gd name="T73" fmla="*/ 52 h 136"/>
                <a:gd name="T74" fmla="*/ 1 w 1"/>
                <a:gd name="T75" fmla="*/ 49 h 136"/>
                <a:gd name="T76" fmla="*/ 0 w 1"/>
                <a:gd name="T77" fmla="*/ 46 h 136"/>
                <a:gd name="T78" fmla="*/ 1 w 1"/>
                <a:gd name="T79" fmla="*/ 49 h 136"/>
                <a:gd name="T80" fmla="*/ 0 w 1"/>
                <a:gd name="T81" fmla="*/ 44 h 136"/>
                <a:gd name="T82" fmla="*/ 1 w 1"/>
                <a:gd name="T83" fmla="*/ 40 h 136"/>
                <a:gd name="T84" fmla="*/ 1 w 1"/>
                <a:gd name="T85" fmla="*/ 38 h 136"/>
                <a:gd name="T86" fmla="*/ 0 w 1"/>
                <a:gd name="T87" fmla="*/ 35 h 136"/>
                <a:gd name="T88" fmla="*/ 1 w 1"/>
                <a:gd name="T89" fmla="*/ 38 h 136"/>
                <a:gd name="T90" fmla="*/ 0 w 1"/>
                <a:gd name="T91" fmla="*/ 32 h 136"/>
                <a:gd name="T92" fmla="*/ 1 w 1"/>
                <a:gd name="T93" fmla="*/ 29 h 136"/>
                <a:gd name="T94" fmla="*/ 1 w 1"/>
                <a:gd name="T95" fmla="*/ 26 h 136"/>
                <a:gd name="T96" fmla="*/ 0 w 1"/>
                <a:gd name="T97" fmla="*/ 23 h 136"/>
                <a:gd name="T98" fmla="*/ 1 w 1"/>
                <a:gd name="T99" fmla="*/ 26 h 136"/>
                <a:gd name="T100" fmla="*/ 0 w 1"/>
                <a:gd name="T101" fmla="*/ 21 h 136"/>
                <a:gd name="T102" fmla="*/ 1 w 1"/>
                <a:gd name="T103" fmla="*/ 17 h 136"/>
                <a:gd name="T104" fmla="*/ 1 w 1"/>
                <a:gd name="T105" fmla="*/ 15 h 136"/>
                <a:gd name="T106" fmla="*/ 0 w 1"/>
                <a:gd name="T107" fmla="*/ 12 h 136"/>
                <a:gd name="T108" fmla="*/ 1 w 1"/>
                <a:gd name="T109" fmla="*/ 15 h 136"/>
                <a:gd name="T110" fmla="*/ 0 w 1"/>
                <a:gd name="T111" fmla="*/ 9 h 136"/>
                <a:gd name="T112" fmla="*/ 1 w 1"/>
                <a:gd name="T113" fmla="*/ 6 h 136"/>
                <a:gd name="T114" fmla="*/ 1 w 1"/>
                <a:gd name="T115" fmla="*/ 4 h 136"/>
                <a:gd name="T116" fmla="*/ 0 w 1"/>
                <a:gd name="T117" fmla="*/ 0 h 136"/>
                <a:gd name="T118" fmla="*/ 1 w 1"/>
                <a:gd name="T119"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 h="136">
                  <a:moveTo>
                    <a:pt x="1" y="136"/>
                  </a:moveTo>
                  <a:lnTo>
                    <a:pt x="0" y="136"/>
                  </a:lnTo>
                  <a:lnTo>
                    <a:pt x="0" y="132"/>
                  </a:lnTo>
                  <a:lnTo>
                    <a:pt x="1" y="132"/>
                  </a:lnTo>
                  <a:lnTo>
                    <a:pt x="1" y="136"/>
                  </a:lnTo>
                  <a:close/>
                  <a:moveTo>
                    <a:pt x="1" y="130"/>
                  </a:moveTo>
                  <a:lnTo>
                    <a:pt x="0" y="130"/>
                  </a:lnTo>
                  <a:lnTo>
                    <a:pt x="0" y="127"/>
                  </a:lnTo>
                  <a:lnTo>
                    <a:pt x="1" y="127"/>
                  </a:lnTo>
                  <a:lnTo>
                    <a:pt x="1" y="130"/>
                  </a:lnTo>
                  <a:close/>
                  <a:moveTo>
                    <a:pt x="1" y="124"/>
                  </a:moveTo>
                  <a:lnTo>
                    <a:pt x="0" y="124"/>
                  </a:lnTo>
                  <a:lnTo>
                    <a:pt x="0" y="121"/>
                  </a:lnTo>
                  <a:lnTo>
                    <a:pt x="1" y="121"/>
                  </a:lnTo>
                  <a:lnTo>
                    <a:pt x="1" y="124"/>
                  </a:lnTo>
                  <a:close/>
                  <a:moveTo>
                    <a:pt x="1" y="119"/>
                  </a:moveTo>
                  <a:lnTo>
                    <a:pt x="0" y="119"/>
                  </a:lnTo>
                  <a:lnTo>
                    <a:pt x="0" y="115"/>
                  </a:lnTo>
                  <a:lnTo>
                    <a:pt x="1" y="115"/>
                  </a:lnTo>
                  <a:lnTo>
                    <a:pt x="1" y="119"/>
                  </a:lnTo>
                  <a:close/>
                  <a:moveTo>
                    <a:pt x="1" y="113"/>
                  </a:moveTo>
                  <a:lnTo>
                    <a:pt x="0" y="113"/>
                  </a:lnTo>
                  <a:lnTo>
                    <a:pt x="0" y="109"/>
                  </a:lnTo>
                  <a:lnTo>
                    <a:pt x="1" y="109"/>
                  </a:lnTo>
                  <a:lnTo>
                    <a:pt x="1" y="113"/>
                  </a:lnTo>
                  <a:close/>
                  <a:moveTo>
                    <a:pt x="1" y="107"/>
                  </a:moveTo>
                  <a:lnTo>
                    <a:pt x="0" y="107"/>
                  </a:lnTo>
                  <a:lnTo>
                    <a:pt x="0" y="104"/>
                  </a:lnTo>
                  <a:lnTo>
                    <a:pt x="1" y="104"/>
                  </a:lnTo>
                  <a:lnTo>
                    <a:pt x="1" y="107"/>
                  </a:lnTo>
                  <a:close/>
                  <a:moveTo>
                    <a:pt x="1" y="101"/>
                  </a:moveTo>
                  <a:lnTo>
                    <a:pt x="0" y="101"/>
                  </a:lnTo>
                  <a:lnTo>
                    <a:pt x="0" y="98"/>
                  </a:lnTo>
                  <a:lnTo>
                    <a:pt x="1" y="98"/>
                  </a:lnTo>
                  <a:lnTo>
                    <a:pt x="1" y="101"/>
                  </a:lnTo>
                  <a:close/>
                  <a:moveTo>
                    <a:pt x="1" y="96"/>
                  </a:moveTo>
                  <a:lnTo>
                    <a:pt x="0" y="96"/>
                  </a:lnTo>
                  <a:lnTo>
                    <a:pt x="0" y="92"/>
                  </a:lnTo>
                  <a:lnTo>
                    <a:pt x="1" y="92"/>
                  </a:lnTo>
                  <a:lnTo>
                    <a:pt x="1" y="96"/>
                  </a:lnTo>
                  <a:close/>
                  <a:moveTo>
                    <a:pt x="1" y="90"/>
                  </a:moveTo>
                  <a:lnTo>
                    <a:pt x="0" y="90"/>
                  </a:lnTo>
                  <a:lnTo>
                    <a:pt x="0" y="86"/>
                  </a:lnTo>
                  <a:lnTo>
                    <a:pt x="1" y="86"/>
                  </a:lnTo>
                  <a:lnTo>
                    <a:pt x="1" y="90"/>
                  </a:lnTo>
                  <a:close/>
                  <a:moveTo>
                    <a:pt x="1" y="84"/>
                  </a:moveTo>
                  <a:lnTo>
                    <a:pt x="0" y="84"/>
                  </a:lnTo>
                  <a:lnTo>
                    <a:pt x="0" y="81"/>
                  </a:lnTo>
                  <a:lnTo>
                    <a:pt x="1" y="81"/>
                  </a:lnTo>
                  <a:lnTo>
                    <a:pt x="1" y="84"/>
                  </a:lnTo>
                  <a:close/>
                  <a:moveTo>
                    <a:pt x="1" y="78"/>
                  </a:moveTo>
                  <a:lnTo>
                    <a:pt x="0" y="78"/>
                  </a:lnTo>
                  <a:lnTo>
                    <a:pt x="0" y="75"/>
                  </a:lnTo>
                  <a:lnTo>
                    <a:pt x="1" y="75"/>
                  </a:lnTo>
                  <a:lnTo>
                    <a:pt x="1" y="78"/>
                  </a:lnTo>
                  <a:close/>
                  <a:moveTo>
                    <a:pt x="1" y="73"/>
                  </a:moveTo>
                  <a:lnTo>
                    <a:pt x="0" y="73"/>
                  </a:lnTo>
                  <a:lnTo>
                    <a:pt x="0" y="69"/>
                  </a:lnTo>
                  <a:lnTo>
                    <a:pt x="1" y="69"/>
                  </a:lnTo>
                  <a:lnTo>
                    <a:pt x="1" y="73"/>
                  </a:lnTo>
                  <a:close/>
                  <a:moveTo>
                    <a:pt x="1" y="67"/>
                  </a:moveTo>
                  <a:lnTo>
                    <a:pt x="0" y="67"/>
                  </a:lnTo>
                  <a:lnTo>
                    <a:pt x="0" y="64"/>
                  </a:lnTo>
                  <a:lnTo>
                    <a:pt x="1" y="64"/>
                  </a:lnTo>
                  <a:lnTo>
                    <a:pt x="1" y="67"/>
                  </a:lnTo>
                  <a:close/>
                  <a:moveTo>
                    <a:pt x="1" y="61"/>
                  </a:moveTo>
                  <a:lnTo>
                    <a:pt x="0" y="61"/>
                  </a:lnTo>
                  <a:lnTo>
                    <a:pt x="0" y="58"/>
                  </a:lnTo>
                  <a:lnTo>
                    <a:pt x="1" y="58"/>
                  </a:lnTo>
                  <a:lnTo>
                    <a:pt x="1" y="61"/>
                  </a:lnTo>
                  <a:close/>
                  <a:moveTo>
                    <a:pt x="1" y="55"/>
                  </a:moveTo>
                  <a:lnTo>
                    <a:pt x="0" y="55"/>
                  </a:lnTo>
                  <a:lnTo>
                    <a:pt x="0" y="52"/>
                  </a:lnTo>
                  <a:lnTo>
                    <a:pt x="1" y="52"/>
                  </a:lnTo>
                  <a:lnTo>
                    <a:pt x="1" y="55"/>
                  </a:lnTo>
                  <a:close/>
                  <a:moveTo>
                    <a:pt x="1" y="49"/>
                  </a:moveTo>
                  <a:lnTo>
                    <a:pt x="0" y="49"/>
                  </a:lnTo>
                  <a:lnTo>
                    <a:pt x="0" y="46"/>
                  </a:lnTo>
                  <a:lnTo>
                    <a:pt x="1" y="46"/>
                  </a:lnTo>
                  <a:lnTo>
                    <a:pt x="1" y="49"/>
                  </a:lnTo>
                  <a:close/>
                  <a:moveTo>
                    <a:pt x="1" y="44"/>
                  </a:moveTo>
                  <a:lnTo>
                    <a:pt x="0" y="44"/>
                  </a:lnTo>
                  <a:lnTo>
                    <a:pt x="0" y="40"/>
                  </a:lnTo>
                  <a:lnTo>
                    <a:pt x="1" y="40"/>
                  </a:lnTo>
                  <a:lnTo>
                    <a:pt x="1" y="44"/>
                  </a:lnTo>
                  <a:close/>
                  <a:moveTo>
                    <a:pt x="1" y="38"/>
                  </a:moveTo>
                  <a:lnTo>
                    <a:pt x="0" y="38"/>
                  </a:lnTo>
                  <a:lnTo>
                    <a:pt x="0" y="35"/>
                  </a:lnTo>
                  <a:lnTo>
                    <a:pt x="1" y="35"/>
                  </a:lnTo>
                  <a:lnTo>
                    <a:pt x="1" y="38"/>
                  </a:lnTo>
                  <a:close/>
                  <a:moveTo>
                    <a:pt x="1" y="32"/>
                  </a:moveTo>
                  <a:lnTo>
                    <a:pt x="0" y="32"/>
                  </a:lnTo>
                  <a:lnTo>
                    <a:pt x="0" y="29"/>
                  </a:lnTo>
                  <a:lnTo>
                    <a:pt x="1" y="29"/>
                  </a:lnTo>
                  <a:lnTo>
                    <a:pt x="1" y="32"/>
                  </a:lnTo>
                  <a:close/>
                  <a:moveTo>
                    <a:pt x="1" y="26"/>
                  </a:moveTo>
                  <a:lnTo>
                    <a:pt x="0" y="26"/>
                  </a:lnTo>
                  <a:lnTo>
                    <a:pt x="0" y="23"/>
                  </a:lnTo>
                  <a:lnTo>
                    <a:pt x="1" y="23"/>
                  </a:lnTo>
                  <a:lnTo>
                    <a:pt x="1" y="26"/>
                  </a:lnTo>
                  <a:close/>
                  <a:moveTo>
                    <a:pt x="1" y="21"/>
                  </a:moveTo>
                  <a:lnTo>
                    <a:pt x="0" y="21"/>
                  </a:lnTo>
                  <a:lnTo>
                    <a:pt x="0" y="17"/>
                  </a:lnTo>
                  <a:lnTo>
                    <a:pt x="1" y="17"/>
                  </a:lnTo>
                  <a:lnTo>
                    <a:pt x="1" y="21"/>
                  </a:lnTo>
                  <a:close/>
                  <a:moveTo>
                    <a:pt x="1" y="15"/>
                  </a:moveTo>
                  <a:lnTo>
                    <a:pt x="0" y="15"/>
                  </a:lnTo>
                  <a:lnTo>
                    <a:pt x="0" y="12"/>
                  </a:lnTo>
                  <a:lnTo>
                    <a:pt x="1" y="12"/>
                  </a:lnTo>
                  <a:lnTo>
                    <a:pt x="1" y="15"/>
                  </a:lnTo>
                  <a:close/>
                  <a:moveTo>
                    <a:pt x="1" y="9"/>
                  </a:moveTo>
                  <a:lnTo>
                    <a:pt x="0" y="9"/>
                  </a:lnTo>
                  <a:lnTo>
                    <a:pt x="0" y="6"/>
                  </a:lnTo>
                  <a:lnTo>
                    <a:pt x="1" y="6"/>
                  </a:lnTo>
                  <a:lnTo>
                    <a:pt x="1" y="9"/>
                  </a:lnTo>
                  <a:close/>
                  <a:moveTo>
                    <a:pt x="1" y="4"/>
                  </a:moveTo>
                  <a:lnTo>
                    <a:pt x="0" y="4"/>
                  </a:lnTo>
                  <a:lnTo>
                    <a:pt x="0" y="0"/>
                  </a:lnTo>
                  <a:lnTo>
                    <a:pt x="1" y="0"/>
                  </a:lnTo>
                  <a:lnTo>
                    <a:pt x="1" y="4"/>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7" name="ísḻïḓé">
              <a:extLst>
                <a:ext uri="{FF2B5EF4-FFF2-40B4-BE49-F238E27FC236}">
                  <a16:creationId xmlns:a16="http://schemas.microsoft.com/office/drawing/2014/main" id="{206D0216-062C-BF94-1704-1168FBFCCF5F}"/>
                </a:ext>
              </a:extLst>
            </p:cNvPr>
            <p:cNvSpPr/>
            <p:nvPr/>
          </p:nvSpPr>
          <p:spPr bwMode="auto">
            <a:xfrm>
              <a:off x="10648121" y="3066324"/>
              <a:ext cx="2710" cy="3396"/>
            </a:xfrm>
            <a:custGeom>
              <a:avLst/>
              <a:gdLst>
                <a:gd name="T0" fmla="*/ 1 w 2"/>
                <a:gd name="T1" fmla="*/ 3 h 3"/>
                <a:gd name="T2" fmla="*/ 0 w 2"/>
                <a:gd name="T3" fmla="*/ 3 h 3"/>
                <a:gd name="T4" fmla="*/ 0 w 2"/>
                <a:gd name="T5" fmla="*/ 0 h 3"/>
                <a:gd name="T6" fmla="*/ 2 w 2"/>
                <a:gd name="T7" fmla="*/ 0 h 3"/>
                <a:gd name="T8" fmla="*/ 2 w 2"/>
                <a:gd name="T9" fmla="*/ 2 h 3"/>
                <a:gd name="T10" fmla="*/ 1 w 2"/>
                <a:gd name="T11" fmla="*/ 2 h 3"/>
                <a:gd name="T12" fmla="*/ 1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3"/>
                  </a:moveTo>
                  <a:lnTo>
                    <a:pt x="0" y="3"/>
                  </a:lnTo>
                  <a:lnTo>
                    <a:pt x="0" y="0"/>
                  </a:lnTo>
                  <a:lnTo>
                    <a:pt x="2" y="0"/>
                  </a:lnTo>
                  <a:lnTo>
                    <a:pt x="2" y="2"/>
                  </a:lnTo>
                  <a:lnTo>
                    <a:pt x="1" y="2"/>
                  </a:lnTo>
                  <a:lnTo>
                    <a:pt x="1" y="3"/>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8" name="îślîḋe">
              <a:extLst>
                <a:ext uri="{FF2B5EF4-FFF2-40B4-BE49-F238E27FC236}">
                  <a16:creationId xmlns:a16="http://schemas.microsoft.com/office/drawing/2014/main" id="{C669D89B-F096-A5FA-FF28-92FCB16BE027}"/>
                </a:ext>
              </a:extLst>
            </p:cNvPr>
            <p:cNvSpPr/>
            <p:nvPr/>
          </p:nvSpPr>
          <p:spPr bwMode="auto">
            <a:xfrm>
              <a:off x="10653542" y="3066324"/>
              <a:ext cx="191104" cy="2264"/>
            </a:xfrm>
            <a:custGeom>
              <a:avLst/>
              <a:gdLst>
                <a:gd name="T0" fmla="*/ 138 w 141"/>
                <a:gd name="T1" fmla="*/ 2 h 2"/>
                <a:gd name="T2" fmla="*/ 141 w 141"/>
                <a:gd name="T3" fmla="*/ 0 h 2"/>
                <a:gd name="T4" fmla="*/ 136 w 141"/>
                <a:gd name="T5" fmla="*/ 2 h 2"/>
                <a:gd name="T6" fmla="*/ 132 w 141"/>
                <a:gd name="T7" fmla="*/ 0 h 2"/>
                <a:gd name="T8" fmla="*/ 136 w 141"/>
                <a:gd name="T9" fmla="*/ 2 h 2"/>
                <a:gd name="T10" fmla="*/ 127 w 141"/>
                <a:gd name="T11" fmla="*/ 2 h 2"/>
                <a:gd name="T12" fmla="*/ 130 w 141"/>
                <a:gd name="T13" fmla="*/ 0 h 2"/>
                <a:gd name="T14" fmla="*/ 124 w 141"/>
                <a:gd name="T15" fmla="*/ 2 h 2"/>
                <a:gd name="T16" fmla="*/ 121 w 141"/>
                <a:gd name="T17" fmla="*/ 0 h 2"/>
                <a:gd name="T18" fmla="*/ 124 w 141"/>
                <a:gd name="T19" fmla="*/ 2 h 2"/>
                <a:gd name="T20" fmla="*/ 115 w 141"/>
                <a:gd name="T21" fmla="*/ 2 h 2"/>
                <a:gd name="T22" fmla="*/ 119 w 141"/>
                <a:gd name="T23" fmla="*/ 0 h 2"/>
                <a:gd name="T24" fmla="*/ 113 w 141"/>
                <a:gd name="T25" fmla="*/ 2 h 2"/>
                <a:gd name="T26" fmla="*/ 109 w 141"/>
                <a:gd name="T27" fmla="*/ 0 h 2"/>
                <a:gd name="T28" fmla="*/ 113 w 141"/>
                <a:gd name="T29" fmla="*/ 2 h 2"/>
                <a:gd name="T30" fmla="*/ 103 w 141"/>
                <a:gd name="T31" fmla="*/ 2 h 2"/>
                <a:gd name="T32" fmla="*/ 107 w 141"/>
                <a:gd name="T33" fmla="*/ 0 h 2"/>
                <a:gd name="T34" fmla="*/ 101 w 141"/>
                <a:gd name="T35" fmla="*/ 2 h 2"/>
                <a:gd name="T36" fmla="*/ 98 w 141"/>
                <a:gd name="T37" fmla="*/ 0 h 2"/>
                <a:gd name="T38" fmla="*/ 101 w 141"/>
                <a:gd name="T39" fmla="*/ 2 h 2"/>
                <a:gd name="T40" fmla="*/ 92 w 141"/>
                <a:gd name="T41" fmla="*/ 2 h 2"/>
                <a:gd name="T42" fmla="*/ 95 w 141"/>
                <a:gd name="T43" fmla="*/ 0 h 2"/>
                <a:gd name="T44" fmla="*/ 90 w 141"/>
                <a:gd name="T45" fmla="*/ 2 h 2"/>
                <a:gd name="T46" fmla="*/ 86 w 141"/>
                <a:gd name="T47" fmla="*/ 0 h 2"/>
                <a:gd name="T48" fmla="*/ 90 w 141"/>
                <a:gd name="T49" fmla="*/ 2 h 2"/>
                <a:gd name="T50" fmla="*/ 81 w 141"/>
                <a:gd name="T51" fmla="*/ 2 h 2"/>
                <a:gd name="T52" fmla="*/ 84 w 141"/>
                <a:gd name="T53" fmla="*/ 0 h 2"/>
                <a:gd name="T54" fmla="*/ 78 w 141"/>
                <a:gd name="T55" fmla="*/ 2 h 2"/>
                <a:gd name="T56" fmla="*/ 75 w 141"/>
                <a:gd name="T57" fmla="*/ 0 h 2"/>
                <a:gd name="T58" fmla="*/ 78 w 141"/>
                <a:gd name="T59" fmla="*/ 2 h 2"/>
                <a:gd name="T60" fmla="*/ 69 w 141"/>
                <a:gd name="T61" fmla="*/ 2 h 2"/>
                <a:gd name="T62" fmla="*/ 73 w 141"/>
                <a:gd name="T63" fmla="*/ 0 h 2"/>
                <a:gd name="T64" fmla="*/ 67 w 141"/>
                <a:gd name="T65" fmla="*/ 2 h 2"/>
                <a:gd name="T66" fmla="*/ 63 w 141"/>
                <a:gd name="T67" fmla="*/ 0 h 2"/>
                <a:gd name="T68" fmla="*/ 67 w 141"/>
                <a:gd name="T69" fmla="*/ 2 h 2"/>
                <a:gd name="T70" fmla="*/ 58 w 141"/>
                <a:gd name="T71" fmla="*/ 2 h 2"/>
                <a:gd name="T72" fmla="*/ 61 w 141"/>
                <a:gd name="T73" fmla="*/ 0 h 2"/>
                <a:gd name="T74" fmla="*/ 55 w 141"/>
                <a:gd name="T75" fmla="*/ 2 h 2"/>
                <a:gd name="T76" fmla="*/ 52 w 141"/>
                <a:gd name="T77" fmla="*/ 0 h 2"/>
                <a:gd name="T78" fmla="*/ 55 w 141"/>
                <a:gd name="T79" fmla="*/ 2 h 2"/>
                <a:gd name="T80" fmla="*/ 46 w 141"/>
                <a:gd name="T81" fmla="*/ 2 h 2"/>
                <a:gd name="T82" fmla="*/ 50 w 141"/>
                <a:gd name="T83" fmla="*/ 0 h 2"/>
                <a:gd name="T84" fmla="*/ 44 w 141"/>
                <a:gd name="T85" fmla="*/ 2 h 2"/>
                <a:gd name="T86" fmla="*/ 40 w 141"/>
                <a:gd name="T87" fmla="*/ 0 h 2"/>
                <a:gd name="T88" fmla="*/ 44 w 141"/>
                <a:gd name="T89" fmla="*/ 2 h 2"/>
                <a:gd name="T90" fmla="*/ 35 w 141"/>
                <a:gd name="T91" fmla="*/ 2 h 2"/>
                <a:gd name="T92" fmla="*/ 38 w 141"/>
                <a:gd name="T93" fmla="*/ 0 h 2"/>
                <a:gd name="T94" fmla="*/ 32 w 141"/>
                <a:gd name="T95" fmla="*/ 2 h 2"/>
                <a:gd name="T96" fmla="*/ 29 w 141"/>
                <a:gd name="T97" fmla="*/ 0 h 2"/>
                <a:gd name="T98" fmla="*/ 32 w 141"/>
                <a:gd name="T99" fmla="*/ 2 h 2"/>
                <a:gd name="T100" fmla="*/ 23 w 141"/>
                <a:gd name="T101" fmla="*/ 2 h 2"/>
                <a:gd name="T102" fmla="*/ 27 w 141"/>
                <a:gd name="T103" fmla="*/ 0 h 2"/>
                <a:gd name="T104" fmla="*/ 21 w 141"/>
                <a:gd name="T105" fmla="*/ 2 h 2"/>
                <a:gd name="T106" fmla="*/ 17 w 141"/>
                <a:gd name="T107" fmla="*/ 0 h 2"/>
                <a:gd name="T108" fmla="*/ 21 w 141"/>
                <a:gd name="T109" fmla="*/ 2 h 2"/>
                <a:gd name="T110" fmla="*/ 12 w 141"/>
                <a:gd name="T111" fmla="*/ 2 h 2"/>
                <a:gd name="T112" fmla="*/ 15 w 141"/>
                <a:gd name="T113" fmla="*/ 0 h 2"/>
                <a:gd name="T114" fmla="*/ 9 w 141"/>
                <a:gd name="T115" fmla="*/ 2 h 2"/>
                <a:gd name="T116" fmla="*/ 6 w 141"/>
                <a:gd name="T117" fmla="*/ 0 h 2"/>
                <a:gd name="T118" fmla="*/ 9 w 141"/>
                <a:gd name="T119" fmla="*/ 2 h 2"/>
                <a:gd name="T120" fmla="*/ 0 w 141"/>
                <a:gd name="T121" fmla="*/ 2 h 2"/>
                <a:gd name="T122" fmla="*/ 4 w 141"/>
                <a:gd name="T1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 h="2">
                  <a:moveTo>
                    <a:pt x="141" y="2"/>
                  </a:moveTo>
                  <a:lnTo>
                    <a:pt x="138" y="2"/>
                  </a:lnTo>
                  <a:lnTo>
                    <a:pt x="138" y="0"/>
                  </a:lnTo>
                  <a:lnTo>
                    <a:pt x="141" y="0"/>
                  </a:lnTo>
                  <a:lnTo>
                    <a:pt x="141" y="2"/>
                  </a:lnTo>
                  <a:close/>
                  <a:moveTo>
                    <a:pt x="136" y="2"/>
                  </a:moveTo>
                  <a:lnTo>
                    <a:pt x="132" y="2"/>
                  </a:lnTo>
                  <a:lnTo>
                    <a:pt x="132" y="0"/>
                  </a:lnTo>
                  <a:lnTo>
                    <a:pt x="136" y="0"/>
                  </a:lnTo>
                  <a:lnTo>
                    <a:pt x="136" y="2"/>
                  </a:lnTo>
                  <a:close/>
                  <a:moveTo>
                    <a:pt x="130" y="2"/>
                  </a:moveTo>
                  <a:lnTo>
                    <a:pt x="127" y="2"/>
                  </a:lnTo>
                  <a:lnTo>
                    <a:pt x="127" y="0"/>
                  </a:lnTo>
                  <a:lnTo>
                    <a:pt x="130" y="0"/>
                  </a:lnTo>
                  <a:lnTo>
                    <a:pt x="130" y="2"/>
                  </a:lnTo>
                  <a:close/>
                  <a:moveTo>
                    <a:pt x="124" y="2"/>
                  </a:moveTo>
                  <a:lnTo>
                    <a:pt x="121" y="2"/>
                  </a:lnTo>
                  <a:lnTo>
                    <a:pt x="121" y="0"/>
                  </a:lnTo>
                  <a:lnTo>
                    <a:pt x="124" y="0"/>
                  </a:lnTo>
                  <a:lnTo>
                    <a:pt x="124" y="2"/>
                  </a:lnTo>
                  <a:close/>
                  <a:moveTo>
                    <a:pt x="119" y="2"/>
                  </a:moveTo>
                  <a:lnTo>
                    <a:pt x="115" y="2"/>
                  </a:lnTo>
                  <a:lnTo>
                    <a:pt x="115" y="0"/>
                  </a:lnTo>
                  <a:lnTo>
                    <a:pt x="119" y="0"/>
                  </a:lnTo>
                  <a:lnTo>
                    <a:pt x="119" y="2"/>
                  </a:lnTo>
                  <a:close/>
                  <a:moveTo>
                    <a:pt x="113" y="2"/>
                  </a:moveTo>
                  <a:lnTo>
                    <a:pt x="109" y="2"/>
                  </a:lnTo>
                  <a:lnTo>
                    <a:pt x="109" y="0"/>
                  </a:lnTo>
                  <a:lnTo>
                    <a:pt x="113" y="0"/>
                  </a:lnTo>
                  <a:lnTo>
                    <a:pt x="113" y="2"/>
                  </a:lnTo>
                  <a:close/>
                  <a:moveTo>
                    <a:pt x="107" y="2"/>
                  </a:moveTo>
                  <a:lnTo>
                    <a:pt x="103" y="2"/>
                  </a:lnTo>
                  <a:lnTo>
                    <a:pt x="103" y="0"/>
                  </a:lnTo>
                  <a:lnTo>
                    <a:pt x="107" y="0"/>
                  </a:lnTo>
                  <a:lnTo>
                    <a:pt x="107" y="2"/>
                  </a:lnTo>
                  <a:close/>
                  <a:moveTo>
                    <a:pt x="101" y="2"/>
                  </a:moveTo>
                  <a:lnTo>
                    <a:pt x="98" y="2"/>
                  </a:lnTo>
                  <a:lnTo>
                    <a:pt x="98" y="0"/>
                  </a:lnTo>
                  <a:lnTo>
                    <a:pt x="101" y="0"/>
                  </a:lnTo>
                  <a:lnTo>
                    <a:pt x="101" y="2"/>
                  </a:lnTo>
                  <a:close/>
                  <a:moveTo>
                    <a:pt x="95" y="2"/>
                  </a:moveTo>
                  <a:lnTo>
                    <a:pt x="92" y="2"/>
                  </a:lnTo>
                  <a:lnTo>
                    <a:pt x="92" y="0"/>
                  </a:lnTo>
                  <a:lnTo>
                    <a:pt x="95" y="0"/>
                  </a:lnTo>
                  <a:lnTo>
                    <a:pt x="95" y="2"/>
                  </a:lnTo>
                  <a:close/>
                  <a:moveTo>
                    <a:pt x="90" y="2"/>
                  </a:moveTo>
                  <a:lnTo>
                    <a:pt x="86" y="2"/>
                  </a:lnTo>
                  <a:lnTo>
                    <a:pt x="86" y="0"/>
                  </a:lnTo>
                  <a:lnTo>
                    <a:pt x="90" y="0"/>
                  </a:lnTo>
                  <a:lnTo>
                    <a:pt x="90" y="2"/>
                  </a:lnTo>
                  <a:close/>
                  <a:moveTo>
                    <a:pt x="84" y="2"/>
                  </a:moveTo>
                  <a:lnTo>
                    <a:pt x="81" y="2"/>
                  </a:lnTo>
                  <a:lnTo>
                    <a:pt x="81" y="0"/>
                  </a:lnTo>
                  <a:lnTo>
                    <a:pt x="84" y="0"/>
                  </a:lnTo>
                  <a:lnTo>
                    <a:pt x="84" y="2"/>
                  </a:lnTo>
                  <a:close/>
                  <a:moveTo>
                    <a:pt x="78" y="2"/>
                  </a:moveTo>
                  <a:lnTo>
                    <a:pt x="75" y="2"/>
                  </a:lnTo>
                  <a:lnTo>
                    <a:pt x="75" y="0"/>
                  </a:lnTo>
                  <a:lnTo>
                    <a:pt x="78" y="0"/>
                  </a:lnTo>
                  <a:lnTo>
                    <a:pt x="78" y="2"/>
                  </a:lnTo>
                  <a:close/>
                  <a:moveTo>
                    <a:pt x="73" y="2"/>
                  </a:moveTo>
                  <a:lnTo>
                    <a:pt x="69" y="2"/>
                  </a:lnTo>
                  <a:lnTo>
                    <a:pt x="69" y="0"/>
                  </a:lnTo>
                  <a:lnTo>
                    <a:pt x="73" y="0"/>
                  </a:lnTo>
                  <a:lnTo>
                    <a:pt x="73" y="2"/>
                  </a:lnTo>
                  <a:close/>
                  <a:moveTo>
                    <a:pt x="67" y="2"/>
                  </a:moveTo>
                  <a:lnTo>
                    <a:pt x="63" y="2"/>
                  </a:lnTo>
                  <a:lnTo>
                    <a:pt x="63" y="0"/>
                  </a:lnTo>
                  <a:lnTo>
                    <a:pt x="67" y="0"/>
                  </a:lnTo>
                  <a:lnTo>
                    <a:pt x="67" y="2"/>
                  </a:lnTo>
                  <a:close/>
                  <a:moveTo>
                    <a:pt x="61" y="2"/>
                  </a:moveTo>
                  <a:lnTo>
                    <a:pt x="58" y="2"/>
                  </a:lnTo>
                  <a:lnTo>
                    <a:pt x="58" y="0"/>
                  </a:lnTo>
                  <a:lnTo>
                    <a:pt x="61" y="0"/>
                  </a:lnTo>
                  <a:lnTo>
                    <a:pt x="61" y="2"/>
                  </a:lnTo>
                  <a:close/>
                  <a:moveTo>
                    <a:pt x="55" y="2"/>
                  </a:moveTo>
                  <a:lnTo>
                    <a:pt x="52" y="2"/>
                  </a:lnTo>
                  <a:lnTo>
                    <a:pt x="52" y="0"/>
                  </a:lnTo>
                  <a:lnTo>
                    <a:pt x="55" y="0"/>
                  </a:lnTo>
                  <a:lnTo>
                    <a:pt x="55" y="2"/>
                  </a:lnTo>
                  <a:close/>
                  <a:moveTo>
                    <a:pt x="50" y="2"/>
                  </a:moveTo>
                  <a:lnTo>
                    <a:pt x="46" y="2"/>
                  </a:lnTo>
                  <a:lnTo>
                    <a:pt x="46" y="0"/>
                  </a:lnTo>
                  <a:lnTo>
                    <a:pt x="50" y="0"/>
                  </a:lnTo>
                  <a:lnTo>
                    <a:pt x="50" y="2"/>
                  </a:lnTo>
                  <a:close/>
                  <a:moveTo>
                    <a:pt x="44" y="2"/>
                  </a:moveTo>
                  <a:lnTo>
                    <a:pt x="40" y="2"/>
                  </a:lnTo>
                  <a:lnTo>
                    <a:pt x="40" y="0"/>
                  </a:lnTo>
                  <a:lnTo>
                    <a:pt x="44" y="0"/>
                  </a:lnTo>
                  <a:lnTo>
                    <a:pt x="44" y="2"/>
                  </a:lnTo>
                  <a:close/>
                  <a:moveTo>
                    <a:pt x="38" y="2"/>
                  </a:moveTo>
                  <a:lnTo>
                    <a:pt x="35" y="2"/>
                  </a:lnTo>
                  <a:lnTo>
                    <a:pt x="35" y="0"/>
                  </a:lnTo>
                  <a:lnTo>
                    <a:pt x="38" y="0"/>
                  </a:lnTo>
                  <a:lnTo>
                    <a:pt x="38" y="2"/>
                  </a:lnTo>
                  <a:close/>
                  <a:moveTo>
                    <a:pt x="32" y="2"/>
                  </a:moveTo>
                  <a:lnTo>
                    <a:pt x="29" y="2"/>
                  </a:lnTo>
                  <a:lnTo>
                    <a:pt x="29" y="0"/>
                  </a:lnTo>
                  <a:lnTo>
                    <a:pt x="32" y="0"/>
                  </a:lnTo>
                  <a:lnTo>
                    <a:pt x="32" y="2"/>
                  </a:lnTo>
                  <a:close/>
                  <a:moveTo>
                    <a:pt x="27" y="2"/>
                  </a:moveTo>
                  <a:lnTo>
                    <a:pt x="23" y="2"/>
                  </a:lnTo>
                  <a:lnTo>
                    <a:pt x="23" y="0"/>
                  </a:lnTo>
                  <a:lnTo>
                    <a:pt x="27" y="0"/>
                  </a:lnTo>
                  <a:lnTo>
                    <a:pt x="27" y="2"/>
                  </a:lnTo>
                  <a:close/>
                  <a:moveTo>
                    <a:pt x="21" y="2"/>
                  </a:moveTo>
                  <a:lnTo>
                    <a:pt x="17" y="2"/>
                  </a:lnTo>
                  <a:lnTo>
                    <a:pt x="17" y="0"/>
                  </a:lnTo>
                  <a:lnTo>
                    <a:pt x="21" y="0"/>
                  </a:lnTo>
                  <a:lnTo>
                    <a:pt x="21" y="2"/>
                  </a:lnTo>
                  <a:close/>
                  <a:moveTo>
                    <a:pt x="15" y="2"/>
                  </a:moveTo>
                  <a:lnTo>
                    <a:pt x="12" y="2"/>
                  </a:lnTo>
                  <a:lnTo>
                    <a:pt x="12" y="0"/>
                  </a:lnTo>
                  <a:lnTo>
                    <a:pt x="15" y="0"/>
                  </a:lnTo>
                  <a:lnTo>
                    <a:pt x="15" y="2"/>
                  </a:lnTo>
                  <a:close/>
                  <a:moveTo>
                    <a:pt x="9" y="2"/>
                  </a:moveTo>
                  <a:lnTo>
                    <a:pt x="6" y="2"/>
                  </a:lnTo>
                  <a:lnTo>
                    <a:pt x="6" y="0"/>
                  </a:lnTo>
                  <a:lnTo>
                    <a:pt x="9" y="0"/>
                  </a:lnTo>
                  <a:lnTo>
                    <a:pt x="9" y="2"/>
                  </a:lnTo>
                  <a:close/>
                  <a:moveTo>
                    <a:pt x="4" y="2"/>
                  </a:moveTo>
                  <a:lnTo>
                    <a:pt x="0" y="2"/>
                  </a:lnTo>
                  <a:lnTo>
                    <a:pt x="0" y="0"/>
                  </a:lnTo>
                  <a:lnTo>
                    <a:pt x="4" y="0"/>
                  </a:lnTo>
                  <a:lnTo>
                    <a:pt x="4" y="2"/>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499" name="îsľidê">
              <a:extLst>
                <a:ext uri="{FF2B5EF4-FFF2-40B4-BE49-F238E27FC236}">
                  <a16:creationId xmlns:a16="http://schemas.microsoft.com/office/drawing/2014/main" id="{58B34A56-0E66-26C4-5ADE-3FBB69F997B7}"/>
                </a:ext>
              </a:extLst>
            </p:cNvPr>
            <p:cNvSpPr/>
            <p:nvPr/>
          </p:nvSpPr>
          <p:spPr bwMode="auto">
            <a:xfrm>
              <a:off x="10848712" y="3066324"/>
              <a:ext cx="2710" cy="3396"/>
            </a:xfrm>
            <a:custGeom>
              <a:avLst/>
              <a:gdLst>
                <a:gd name="T0" fmla="*/ 2 w 2"/>
                <a:gd name="T1" fmla="*/ 3 h 3"/>
                <a:gd name="T2" fmla="*/ 1 w 2"/>
                <a:gd name="T3" fmla="*/ 3 h 3"/>
                <a:gd name="T4" fmla="*/ 1 w 2"/>
                <a:gd name="T5" fmla="*/ 2 h 3"/>
                <a:gd name="T6" fmla="*/ 0 w 2"/>
                <a:gd name="T7" fmla="*/ 2 h 3"/>
                <a:gd name="T8" fmla="*/ 0 w 2"/>
                <a:gd name="T9" fmla="*/ 0 h 3"/>
                <a:gd name="T10" fmla="*/ 2 w 2"/>
                <a:gd name="T11" fmla="*/ 0 h 3"/>
                <a:gd name="T12" fmla="*/ 2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3"/>
                  </a:moveTo>
                  <a:lnTo>
                    <a:pt x="1" y="3"/>
                  </a:lnTo>
                  <a:lnTo>
                    <a:pt x="1" y="2"/>
                  </a:lnTo>
                  <a:lnTo>
                    <a:pt x="0" y="2"/>
                  </a:lnTo>
                  <a:lnTo>
                    <a:pt x="0" y="0"/>
                  </a:lnTo>
                  <a:lnTo>
                    <a:pt x="2" y="0"/>
                  </a:lnTo>
                  <a:lnTo>
                    <a:pt x="2" y="3"/>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0" name="iṧ1íḍé">
              <a:extLst>
                <a:ext uri="{FF2B5EF4-FFF2-40B4-BE49-F238E27FC236}">
                  <a16:creationId xmlns:a16="http://schemas.microsoft.com/office/drawing/2014/main" id="{BB953008-67A3-DD99-0D8E-8A489F5F2CD5}"/>
                </a:ext>
              </a:extLst>
            </p:cNvPr>
            <p:cNvSpPr/>
            <p:nvPr/>
          </p:nvSpPr>
          <p:spPr bwMode="auto">
            <a:xfrm>
              <a:off x="10850068" y="3071985"/>
              <a:ext cx="1355" cy="153964"/>
            </a:xfrm>
            <a:custGeom>
              <a:avLst/>
              <a:gdLst>
                <a:gd name="T0" fmla="*/ 0 w 1"/>
                <a:gd name="T1" fmla="*/ 136 h 136"/>
                <a:gd name="T2" fmla="*/ 1 w 1"/>
                <a:gd name="T3" fmla="*/ 132 h 136"/>
                <a:gd name="T4" fmla="*/ 1 w 1"/>
                <a:gd name="T5" fmla="*/ 130 h 136"/>
                <a:gd name="T6" fmla="*/ 0 w 1"/>
                <a:gd name="T7" fmla="*/ 127 h 136"/>
                <a:gd name="T8" fmla="*/ 1 w 1"/>
                <a:gd name="T9" fmla="*/ 130 h 136"/>
                <a:gd name="T10" fmla="*/ 0 w 1"/>
                <a:gd name="T11" fmla="*/ 124 h 136"/>
                <a:gd name="T12" fmla="*/ 1 w 1"/>
                <a:gd name="T13" fmla="*/ 121 h 136"/>
                <a:gd name="T14" fmla="*/ 1 w 1"/>
                <a:gd name="T15" fmla="*/ 119 h 136"/>
                <a:gd name="T16" fmla="*/ 0 w 1"/>
                <a:gd name="T17" fmla="*/ 115 h 136"/>
                <a:gd name="T18" fmla="*/ 1 w 1"/>
                <a:gd name="T19" fmla="*/ 119 h 136"/>
                <a:gd name="T20" fmla="*/ 0 w 1"/>
                <a:gd name="T21" fmla="*/ 113 h 136"/>
                <a:gd name="T22" fmla="*/ 1 w 1"/>
                <a:gd name="T23" fmla="*/ 109 h 136"/>
                <a:gd name="T24" fmla="*/ 1 w 1"/>
                <a:gd name="T25" fmla="*/ 107 h 136"/>
                <a:gd name="T26" fmla="*/ 0 w 1"/>
                <a:gd name="T27" fmla="*/ 104 h 136"/>
                <a:gd name="T28" fmla="*/ 1 w 1"/>
                <a:gd name="T29" fmla="*/ 107 h 136"/>
                <a:gd name="T30" fmla="*/ 0 w 1"/>
                <a:gd name="T31" fmla="*/ 101 h 136"/>
                <a:gd name="T32" fmla="*/ 1 w 1"/>
                <a:gd name="T33" fmla="*/ 98 h 136"/>
                <a:gd name="T34" fmla="*/ 1 w 1"/>
                <a:gd name="T35" fmla="*/ 96 h 136"/>
                <a:gd name="T36" fmla="*/ 0 w 1"/>
                <a:gd name="T37" fmla="*/ 92 h 136"/>
                <a:gd name="T38" fmla="*/ 1 w 1"/>
                <a:gd name="T39" fmla="*/ 96 h 136"/>
                <a:gd name="T40" fmla="*/ 0 w 1"/>
                <a:gd name="T41" fmla="*/ 90 h 136"/>
                <a:gd name="T42" fmla="*/ 1 w 1"/>
                <a:gd name="T43" fmla="*/ 86 h 136"/>
                <a:gd name="T44" fmla="*/ 1 w 1"/>
                <a:gd name="T45" fmla="*/ 84 h 136"/>
                <a:gd name="T46" fmla="*/ 0 w 1"/>
                <a:gd name="T47" fmla="*/ 81 h 136"/>
                <a:gd name="T48" fmla="*/ 1 w 1"/>
                <a:gd name="T49" fmla="*/ 84 h 136"/>
                <a:gd name="T50" fmla="*/ 0 w 1"/>
                <a:gd name="T51" fmla="*/ 78 h 136"/>
                <a:gd name="T52" fmla="*/ 1 w 1"/>
                <a:gd name="T53" fmla="*/ 75 h 136"/>
                <a:gd name="T54" fmla="*/ 1 w 1"/>
                <a:gd name="T55" fmla="*/ 73 h 136"/>
                <a:gd name="T56" fmla="*/ 0 w 1"/>
                <a:gd name="T57" fmla="*/ 69 h 136"/>
                <a:gd name="T58" fmla="*/ 1 w 1"/>
                <a:gd name="T59" fmla="*/ 73 h 136"/>
                <a:gd name="T60" fmla="*/ 0 w 1"/>
                <a:gd name="T61" fmla="*/ 67 h 136"/>
                <a:gd name="T62" fmla="*/ 1 w 1"/>
                <a:gd name="T63" fmla="*/ 64 h 136"/>
                <a:gd name="T64" fmla="*/ 1 w 1"/>
                <a:gd name="T65" fmla="*/ 61 h 136"/>
                <a:gd name="T66" fmla="*/ 0 w 1"/>
                <a:gd name="T67" fmla="*/ 58 h 136"/>
                <a:gd name="T68" fmla="*/ 1 w 1"/>
                <a:gd name="T69" fmla="*/ 61 h 136"/>
                <a:gd name="T70" fmla="*/ 0 w 1"/>
                <a:gd name="T71" fmla="*/ 55 h 136"/>
                <a:gd name="T72" fmla="*/ 1 w 1"/>
                <a:gd name="T73" fmla="*/ 52 h 136"/>
                <a:gd name="T74" fmla="*/ 1 w 1"/>
                <a:gd name="T75" fmla="*/ 49 h 136"/>
                <a:gd name="T76" fmla="*/ 0 w 1"/>
                <a:gd name="T77" fmla="*/ 46 h 136"/>
                <a:gd name="T78" fmla="*/ 1 w 1"/>
                <a:gd name="T79" fmla="*/ 49 h 136"/>
                <a:gd name="T80" fmla="*/ 0 w 1"/>
                <a:gd name="T81" fmla="*/ 44 h 136"/>
                <a:gd name="T82" fmla="*/ 1 w 1"/>
                <a:gd name="T83" fmla="*/ 40 h 136"/>
                <a:gd name="T84" fmla="*/ 1 w 1"/>
                <a:gd name="T85" fmla="*/ 38 h 136"/>
                <a:gd name="T86" fmla="*/ 0 w 1"/>
                <a:gd name="T87" fmla="*/ 35 h 136"/>
                <a:gd name="T88" fmla="*/ 1 w 1"/>
                <a:gd name="T89" fmla="*/ 38 h 136"/>
                <a:gd name="T90" fmla="*/ 0 w 1"/>
                <a:gd name="T91" fmla="*/ 32 h 136"/>
                <a:gd name="T92" fmla="*/ 1 w 1"/>
                <a:gd name="T93" fmla="*/ 29 h 136"/>
                <a:gd name="T94" fmla="*/ 1 w 1"/>
                <a:gd name="T95" fmla="*/ 26 h 136"/>
                <a:gd name="T96" fmla="*/ 0 w 1"/>
                <a:gd name="T97" fmla="*/ 23 h 136"/>
                <a:gd name="T98" fmla="*/ 1 w 1"/>
                <a:gd name="T99" fmla="*/ 26 h 136"/>
                <a:gd name="T100" fmla="*/ 0 w 1"/>
                <a:gd name="T101" fmla="*/ 21 h 136"/>
                <a:gd name="T102" fmla="*/ 1 w 1"/>
                <a:gd name="T103" fmla="*/ 17 h 136"/>
                <a:gd name="T104" fmla="*/ 1 w 1"/>
                <a:gd name="T105" fmla="*/ 15 h 136"/>
                <a:gd name="T106" fmla="*/ 0 w 1"/>
                <a:gd name="T107" fmla="*/ 12 h 136"/>
                <a:gd name="T108" fmla="*/ 1 w 1"/>
                <a:gd name="T109" fmla="*/ 15 h 136"/>
                <a:gd name="T110" fmla="*/ 0 w 1"/>
                <a:gd name="T111" fmla="*/ 9 h 136"/>
                <a:gd name="T112" fmla="*/ 1 w 1"/>
                <a:gd name="T113" fmla="*/ 6 h 136"/>
                <a:gd name="T114" fmla="*/ 1 w 1"/>
                <a:gd name="T115" fmla="*/ 4 h 136"/>
                <a:gd name="T116" fmla="*/ 0 w 1"/>
                <a:gd name="T117" fmla="*/ 0 h 136"/>
                <a:gd name="T118" fmla="*/ 1 w 1"/>
                <a:gd name="T119"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 h="136">
                  <a:moveTo>
                    <a:pt x="1" y="136"/>
                  </a:moveTo>
                  <a:lnTo>
                    <a:pt x="0" y="136"/>
                  </a:lnTo>
                  <a:lnTo>
                    <a:pt x="0" y="132"/>
                  </a:lnTo>
                  <a:lnTo>
                    <a:pt x="1" y="132"/>
                  </a:lnTo>
                  <a:lnTo>
                    <a:pt x="1" y="136"/>
                  </a:lnTo>
                  <a:close/>
                  <a:moveTo>
                    <a:pt x="1" y="130"/>
                  </a:moveTo>
                  <a:lnTo>
                    <a:pt x="0" y="130"/>
                  </a:lnTo>
                  <a:lnTo>
                    <a:pt x="0" y="127"/>
                  </a:lnTo>
                  <a:lnTo>
                    <a:pt x="1" y="127"/>
                  </a:lnTo>
                  <a:lnTo>
                    <a:pt x="1" y="130"/>
                  </a:lnTo>
                  <a:close/>
                  <a:moveTo>
                    <a:pt x="1" y="124"/>
                  </a:moveTo>
                  <a:lnTo>
                    <a:pt x="0" y="124"/>
                  </a:lnTo>
                  <a:lnTo>
                    <a:pt x="0" y="121"/>
                  </a:lnTo>
                  <a:lnTo>
                    <a:pt x="1" y="121"/>
                  </a:lnTo>
                  <a:lnTo>
                    <a:pt x="1" y="124"/>
                  </a:lnTo>
                  <a:close/>
                  <a:moveTo>
                    <a:pt x="1" y="119"/>
                  </a:moveTo>
                  <a:lnTo>
                    <a:pt x="0" y="119"/>
                  </a:lnTo>
                  <a:lnTo>
                    <a:pt x="0" y="115"/>
                  </a:lnTo>
                  <a:lnTo>
                    <a:pt x="1" y="115"/>
                  </a:lnTo>
                  <a:lnTo>
                    <a:pt x="1" y="119"/>
                  </a:lnTo>
                  <a:close/>
                  <a:moveTo>
                    <a:pt x="1" y="113"/>
                  </a:moveTo>
                  <a:lnTo>
                    <a:pt x="0" y="113"/>
                  </a:lnTo>
                  <a:lnTo>
                    <a:pt x="0" y="109"/>
                  </a:lnTo>
                  <a:lnTo>
                    <a:pt x="1" y="109"/>
                  </a:lnTo>
                  <a:lnTo>
                    <a:pt x="1" y="113"/>
                  </a:lnTo>
                  <a:close/>
                  <a:moveTo>
                    <a:pt x="1" y="107"/>
                  </a:moveTo>
                  <a:lnTo>
                    <a:pt x="0" y="107"/>
                  </a:lnTo>
                  <a:lnTo>
                    <a:pt x="0" y="104"/>
                  </a:lnTo>
                  <a:lnTo>
                    <a:pt x="1" y="104"/>
                  </a:lnTo>
                  <a:lnTo>
                    <a:pt x="1" y="107"/>
                  </a:lnTo>
                  <a:close/>
                  <a:moveTo>
                    <a:pt x="1" y="101"/>
                  </a:moveTo>
                  <a:lnTo>
                    <a:pt x="0" y="101"/>
                  </a:lnTo>
                  <a:lnTo>
                    <a:pt x="0" y="98"/>
                  </a:lnTo>
                  <a:lnTo>
                    <a:pt x="1" y="98"/>
                  </a:lnTo>
                  <a:lnTo>
                    <a:pt x="1" y="101"/>
                  </a:lnTo>
                  <a:close/>
                  <a:moveTo>
                    <a:pt x="1" y="96"/>
                  </a:moveTo>
                  <a:lnTo>
                    <a:pt x="0" y="96"/>
                  </a:lnTo>
                  <a:lnTo>
                    <a:pt x="0" y="92"/>
                  </a:lnTo>
                  <a:lnTo>
                    <a:pt x="1" y="92"/>
                  </a:lnTo>
                  <a:lnTo>
                    <a:pt x="1" y="96"/>
                  </a:lnTo>
                  <a:close/>
                  <a:moveTo>
                    <a:pt x="1" y="90"/>
                  </a:moveTo>
                  <a:lnTo>
                    <a:pt x="0" y="90"/>
                  </a:lnTo>
                  <a:lnTo>
                    <a:pt x="0" y="86"/>
                  </a:lnTo>
                  <a:lnTo>
                    <a:pt x="1" y="86"/>
                  </a:lnTo>
                  <a:lnTo>
                    <a:pt x="1" y="90"/>
                  </a:lnTo>
                  <a:close/>
                  <a:moveTo>
                    <a:pt x="1" y="84"/>
                  </a:moveTo>
                  <a:lnTo>
                    <a:pt x="0" y="84"/>
                  </a:lnTo>
                  <a:lnTo>
                    <a:pt x="0" y="81"/>
                  </a:lnTo>
                  <a:lnTo>
                    <a:pt x="1" y="81"/>
                  </a:lnTo>
                  <a:lnTo>
                    <a:pt x="1" y="84"/>
                  </a:lnTo>
                  <a:close/>
                  <a:moveTo>
                    <a:pt x="1" y="78"/>
                  </a:moveTo>
                  <a:lnTo>
                    <a:pt x="0" y="78"/>
                  </a:lnTo>
                  <a:lnTo>
                    <a:pt x="0" y="75"/>
                  </a:lnTo>
                  <a:lnTo>
                    <a:pt x="1" y="75"/>
                  </a:lnTo>
                  <a:lnTo>
                    <a:pt x="1" y="78"/>
                  </a:lnTo>
                  <a:close/>
                  <a:moveTo>
                    <a:pt x="1" y="73"/>
                  </a:moveTo>
                  <a:lnTo>
                    <a:pt x="0" y="73"/>
                  </a:lnTo>
                  <a:lnTo>
                    <a:pt x="0" y="69"/>
                  </a:lnTo>
                  <a:lnTo>
                    <a:pt x="1" y="69"/>
                  </a:lnTo>
                  <a:lnTo>
                    <a:pt x="1" y="73"/>
                  </a:lnTo>
                  <a:close/>
                  <a:moveTo>
                    <a:pt x="1" y="67"/>
                  </a:moveTo>
                  <a:lnTo>
                    <a:pt x="0" y="67"/>
                  </a:lnTo>
                  <a:lnTo>
                    <a:pt x="0" y="64"/>
                  </a:lnTo>
                  <a:lnTo>
                    <a:pt x="1" y="64"/>
                  </a:lnTo>
                  <a:lnTo>
                    <a:pt x="1" y="67"/>
                  </a:lnTo>
                  <a:close/>
                  <a:moveTo>
                    <a:pt x="1" y="61"/>
                  </a:moveTo>
                  <a:lnTo>
                    <a:pt x="0" y="61"/>
                  </a:lnTo>
                  <a:lnTo>
                    <a:pt x="0" y="58"/>
                  </a:lnTo>
                  <a:lnTo>
                    <a:pt x="1" y="58"/>
                  </a:lnTo>
                  <a:lnTo>
                    <a:pt x="1" y="61"/>
                  </a:lnTo>
                  <a:close/>
                  <a:moveTo>
                    <a:pt x="1" y="55"/>
                  </a:moveTo>
                  <a:lnTo>
                    <a:pt x="0" y="55"/>
                  </a:lnTo>
                  <a:lnTo>
                    <a:pt x="0" y="52"/>
                  </a:lnTo>
                  <a:lnTo>
                    <a:pt x="1" y="52"/>
                  </a:lnTo>
                  <a:lnTo>
                    <a:pt x="1" y="55"/>
                  </a:lnTo>
                  <a:close/>
                  <a:moveTo>
                    <a:pt x="1" y="49"/>
                  </a:moveTo>
                  <a:lnTo>
                    <a:pt x="0" y="49"/>
                  </a:lnTo>
                  <a:lnTo>
                    <a:pt x="0" y="46"/>
                  </a:lnTo>
                  <a:lnTo>
                    <a:pt x="1" y="46"/>
                  </a:lnTo>
                  <a:lnTo>
                    <a:pt x="1" y="49"/>
                  </a:lnTo>
                  <a:close/>
                  <a:moveTo>
                    <a:pt x="1" y="44"/>
                  </a:moveTo>
                  <a:lnTo>
                    <a:pt x="0" y="44"/>
                  </a:lnTo>
                  <a:lnTo>
                    <a:pt x="0" y="40"/>
                  </a:lnTo>
                  <a:lnTo>
                    <a:pt x="1" y="40"/>
                  </a:lnTo>
                  <a:lnTo>
                    <a:pt x="1" y="44"/>
                  </a:lnTo>
                  <a:close/>
                  <a:moveTo>
                    <a:pt x="1" y="38"/>
                  </a:moveTo>
                  <a:lnTo>
                    <a:pt x="0" y="38"/>
                  </a:lnTo>
                  <a:lnTo>
                    <a:pt x="0" y="35"/>
                  </a:lnTo>
                  <a:lnTo>
                    <a:pt x="1" y="35"/>
                  </a:lnTo>
                  <a:lnTo>
                    <a:pt x="1" y="38"/>
                  </a:lnTo>
                  <a:close/>
                  <a:moveTo>
                    <a:pt x="1" y="32"/>
                  </a:moveTo>
                  <a:lnTo>
                    <a:pt x="0" y="32"/>
                  </a:lnTo>
                  <a:lnTo>
                    <a:pt x="0" y="29"/>
                  </a:lnTo>
                  <a:lnTo>
                    <a:pt x="1" y="29"/>
                  </a:lnTo>
                  <a:lnTo>
                    <a:pt x="1" y="32"/>
                  </a:lnTo>
                  <a:close/>
                  <a:moveTo>
                    <a:pt x="1" y="26"/>
                  </a:moveTo>
                  <a:lnTo>
                    <a:pt x="0" y="26"/>
                  </a:lnTo>
                  <a:lnTo>
                    <a:pt x="0" y="23"/>
                  </a:lnTo>
                  <a:lnTo>
                    <a:pt x="1" y="23"/>
                  </a:lnTo>
                  <a:lnTo>
                    <a:pt x="1" y="26"/>
                  </a:lnTo>
                  <a:close/>
                  <a:moveTo>
                    <a:pt x="1" y="21"/>
                  </a:moveTo>
                  <a:lnTo>
                    <a:pt x="0" y="21"/>
                  </a:lnTo>
                  <a:lnTo>
                    <a:pt x="0" y="17"/>
                  </a:lnTo>
                  <a:lnTo>
                    <a:pt x="1" y="17"/>
                  </a:lnTo>
                  <a:lnTo>
                    <a:pt x="1" y="21"/>
                  </a:lnTo>
                  <a:close/>
                  <a:moveTo>
                    <a:pt x="1" y="15"/>
                  </a:moveTo>
                  <a:lnTo>
                    <a:pt x="0" y="15"/>
                  </a:lnTo>
                  <a:lnTo>
                    <a:pt x="0" y="12"/>
                  </a:lnTo>
                  <a:lnTo>
                    <a:pt x="1" y="12"/>
                  </a:lnTo>
                  <a:lnTo>
                    <a:pt x="1" y="15"/>
                  </a:lnTo>
                  <a:close/>
                  <a:moveTo>
                    <a:pt x="1" y="9"/>
                  </a:moveTo>
                  <a:lnTo>
                    <a:pt x="0" y="9"/>
                  </a:lnTo>
                  <a:lnTo>
                    <a:pt x="0" y="6"/>
                  </a:lnTo>
                  <a:lnTo>
                    <a:pt x="1" y="6"/>
                  </a:lnTo>
                  <a:lnTo>
                    <a:pt x="1" y="9"/>
                  </a:lnTo>
                  <a:close/>
                  <a:moveTo>
                    <a:pt x="1" y="4"/>
                  </a:moveTo>
                  <a:lnTo>
                    <a:pt x="0" y="4"/>
                  </a:lnTo>
                  <a:lnTo>
                    <a:pt x="0" y="0"/>
                  </a:lnTo>
                  <a:lnTo>
                    <a:pt x="1" y="0"/>
                  </a:lnTo>
                  <a:lnTo>
                    <a:pt x="1" y="4"/>
                  </a:lnTo>
                  <a:close/>
                </a:path>
              </a:pathLst>
            </a:custGeom>
            <a:solidFill>
              <a:srgbClr val="7BAF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1" name="íSḷîdé">
              <a:extLst>
                <a:ext uri="{FF2B5EF4-FFF2-40B4-BE49-F238E27FC236}">
                  <a16:creationId xmlns:a16="http://schemas.microsoft.com/office/drawing/2014/main" id="{67A9DC46-2684-4EF8-9A7F-51D5EBC87688}"/>
                </a:ext>
              </a:extLst>
            </p:cNvPr>
            <p:cNvSpPr/>
            <p:nvPr/>
          </p:nvSpPr>
          <p:spPr bwMode="auto">
            <a:xfrm>
              <a:off x="10455663" y="2554621"/>
              <a:ext cx="351034" cy="374721"/>
            </a:xfrm>
            <a:custGeom>
              <a:avLst/>
              <a:gdLst>
                <a:gd name="T0" fmla="*/ 741 w 1028"/>
                <a:gd name="T1" fmla="*/ 0 h 1322"/>
                <a:gd name="T2" fmla="*/ 896 w 1028"/>
                <a:gd name="T3" fmla="*/ 15 h 1322"/>
                <a:gd name="T4" fmla="*/ 1028 w 1028"/>
                <a:gd name="T5" fmla="*/ 26 h 1322"/>
                <a:gd name="T6" fmla="*/ 642 w 1028"/>
                <a:gd name="T7" fmla="*/ 1322 h 1322"/>
                <a:gd name="T8" fmla="*/ 0 w 1028"/>
                <a:gd name="T9" fmla="*/ 985 h 1322"/>
                <a:gd name="T10" fmla="*/ 647 w 1028"/>
                <a:gd name="T11" fmla="*/ 124 h 1322"/>
                <a:gd name="T12" fmla="*/ 741 w 1028"/>
                <a:gd name="T13" fmla="*/ 0 h 1322"/>
              </a:gdLst>
              <a:ahLst/>
              <a:cxnLst>
                <a:cxn ang="0">
                  <a:pos x="T0" y="T1"/>
                </a:cxn>
                <a:cxn ang="0">
                  <a:pos x="T2" y="T3"/>
                </a:cxn>
                <a:cxn ang="0">
                  <a:pos x="T4" y="T5"/>
                </a:cxn>
                <a:cxn ang="0">
                  <a:pos x="T6" y="T7"/>
                </a:cxn>
                <a:cxn ang="0">
                  <a:pos x="T8" y="T9"/>
                </a:cxn>
                <a:cxn ang="0">
                  <a:pos x="T10" y="T11"/>
                </a:cxn>
                <a:cxn ang="0">
                  <a:pos x="T12" y="T13"/>
                </a:cxn>
              </a:cxnLst>
              <a:rect l="0" t="0" r="r" b="b"/>
              <a:pathLst>
                <a:path w="1028" h="1322">
                  <a:moveTo>
                    <a:pt x="741" y="0"/>
                  </a:moveTo>
                  <a:cubicBezTo>
                    <a:pt x="896" y="15"/>
                    <a:pt x="896" y="15"/>
                    <a:pt x="896" y="15"/>
                  </a:cubicBezTo>
                  <a:cubicBezTo>
                    <a:pt x="1028" y="26"/>
                    <a:pt x="1028" y="26"/>
                    <a:pt x="1028" y="26"/>
                  </a:cubicBezTo>
                  <a:cubicBezTo>
                    <a:pt x="642" y="1322"/>
                    <a:pt x="642" y="1322"/>
                    <a:pt x="642" y="1322"/>
                  </a:cubicBezTo>
                  <a:cubicBezTo>
                    <a:pt x="0" y="985"/>
                    <a:pt x="0" y="985"/>
                    <a:pt x="0" y="985"/>
                  </a:cubicBezTo>
                  <a:cubicBezTo>
                    <a:pt x="647" y="124"/>
                    <a:pt x="647" y="124"/>
                    <a:pt x="647" y="124"/>
                  </a:cubicBezTo>
                  <a:cubicBezTo>
                    <a:pt x="647" y="124"/>
                    <a:pt x="666" y="100"/>
                    <a:pt x="741" y="0"/>
                  </a:cubicBezTo>
                  <a:close/>
                </a:path>
              </a:pathLst>
            </a:custGeom>
            <a:solidFill>
              <a:srgbClr val="CFE8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2" name="íŝliḑè">
              <a:extLst>
                <a:ext uri="{FF2B5EF4-FFF2-40B4-BE49-F238E27FC236}">
                  <a16:creationId xmlns:a16="http://schemas.microsoft.com/office/drawing/2014/main" id="{628760DD-97E7-075C-7CC5-00298C07977B}"/>
                </a:ext>
              </a:extLst>
            </p:cNvPr>
            <p:cNvSpPr/>
            <p:nvPr/>
          </p:nvSpPr>
          <p:spPr bwMode="auto">
            <a:xfrm>
              <a:off x="10107338" y="2554621"/>
              <a:ext cx="349679" cy="374721"/>
            </a:xfrm>
            <a:custGeom>
              <a:avLst/>
              <a:gdLst>
                <a:gd name="T0" fmla="*/ 287 w 1028"/>
                <a:gd name="T1" fmla="*/ 0 h 1322"/>
                <a:gd name="T2" fmla="*/ 132 w 1028"/>
                <a:gd name="T3" fmla="*/ 15 h 1322"/>
                <a:gd name="T4" fmla="*/ 0 w 1028"/>
                <a:gd name="T5" fmla="*/ 26 h 1322"/>
                <a:gd name="T6" fmla="*/ 386 w 1028"/>
                <a:gd name="T7" fmla="*/ 1322 h 1322"/>
                <a:gd name="T8" fmla="*/ 1028 w 1028"/>
                <a:gd name="T9" fmla="*/ 985 h 1322"/>
                <a:gd name="T10" fmla="*/ 381 w 1028"/>
                <a:gd name="T11" fmla="*/ 124 h 1322"/>
                <a:gd name="T12" fmla="*/ 287 w 1028"/>
                <a:gd name="T13" fmla="*/ 0 h 1322"/>
              </a:gdLst>
              <a:ahLst/>
              <a:cxnLst>
                <a:cxn ang="0">
                  <a:pos x="T0" y="T1"/>
                </a:cxn>
                <a:cxn ang="0">
                  <a:pos x="T2" y="T3"/>
                </a:cxn>
                <a:cxn ang="0">
                  <a:pos x="T4" y="T5"/>
                </a:cxn>
                <a:cxn ang="0">
                  <a:pos x="T6" y="T7"/>
                </a:cxn>
                <a:cxn ang="0">
                  <a:pos x="T8" y="T9"/>
                </a:cxn>
                <a:cxn ang="0">
                  <a:pos x="T10" y="T11"/>
                </a:cxn>
                <a:cxn ang="0">
                  <a:pos x="T12" y="T13"/>
                </a:cxn>
              </a:cxnLst>
              <a:rect l="0" t="0" r="r" b="b"/>
              <a:pathLst>
                <a:path w="1028" h="1322">
                  <a:moveTo>
                    <a:pt x="287" y="0"/>
                  </a:moveTo>
                  <a:cubicBezTo>
                    <a:pt x="132" y="15"/>
                    <a:pt x="132" y="15"/>
                    <a:pt x="132" y="15"/>
                  </a:cubicBezTo>
                  <a:cubicBezTo>
                    <a:pt x="0" y="26"/>
                    <a:pt x="0" y="26"/>
                    <a:pt x="0" y="26"/>
                  </a:cubicBezTo>
                  <a:cubicBezTo>
                    <a:pt x="386" y="1322"/>
                    <a:pt x="386" y="1322"/>
                    <a:pt x="386" y="1322"/>
                  </a:cubicBezTo>
                  <a:cubicBezTo>
                    <a:pt x="1028" y="985"/>
                    <a:pt x="1028" y="985"/>
                    <a:pt x="1028" y="985"/>
                  </a:cubicBezTo>
                  <a:cubicBezTo>
                    <a:pt x="381" y="124"/>
                    <a:pt x="381" y="124"/>
                    <a:pt x="381" y="124"/>
                  </a:cubicBezTo>
                  <a:cubicBezTo>
                    <a:pt x="381" y="124"/>
                    <a:pt x="362" y="100"/>
                    <a:pt x="287" y="0"/>
                  </a:cubicBezTo>
                  <a:close/>
                </a:path>
              </a:pathLst>
            </a:custGeom>
            <a:solidFill>
              <a:srgbClr val="CFE8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3" name="îṡḻídê">
              <a:extLst>
                <a:ext uri="{FF2B5EF4-FFF2-40B4-BE49-F238E27FC236}">
                  <a16:creationId xmlns:a16="http://schemas.microsoft.com/office/drawing/2014/main" id="{FA9AD32F-1DA7-262F-8F6A-EA768E301BA3}"/>
                </a:ext>
              </a:extLst>
            </p:cNvPr>
            <p:cNvSpPr/>
            <p:nvPr/>
          </p:nvSpPr>
          <p:spPr bwMode="auto">
            <a:xfrm>
              <a:off x="9975321" y="4869160"/>
              <a:ext cx="238541" cy="1389672"/>
            </a:xfrm>
            <a:custGeom>
              <a:avLst/>
              <a:gdLst>
                <a:gd name="T0" fmla="*/ 176 w 176"/>
                <a:gd name="T1" fmla="*/ 13 h 217"/>
                <a:gd name="T2" fmla="*/ 166 w 176"/>
                <a:gd name="T3" fmla="*/ 168 h 217"/>
                <a:gd name="T4" fmla="*/ 0 w 176"/>
                <a:gd name="T5" fmla="*/ 217 h 217"/>
                <a:gd name="T6" fmla="*/ 38 w 176"/>
                <a:gd name="T7" fmla="*/ 0 h 217"/>
                <a:gd name="T8" fmla="*/ 176 w 176"/>
                <a:gd name="T9" fmla="*/ 13 h 217"/>
              </a:gdLst>
              <a:ahLst/>
              <a:cxnLst>
                <a:cxn ang="0">
                  <a:pos x="T0" y="T1"/>
                </a:cxn>
                <a:cxn ang="0">
                  <a:pos x="T2" y="T3"/>
                </a:cxn>
                <a:cxn ang="0">
                  <a:pos x="T4" y="T5"/>
                </a:cxn>
                <a:cxn ang="0">
                  <a:pos x="T6" y="T7"/>
                </a:cxn>
                <a:cxn ang="0">
                  <a:pos x="T8" y="T9"/>
                </a:cxn>
              </a:cxnLst>
              <a:rect l="0" t="0" r="r" b="b"/>
              <a:pathLst>
                <a:path w="176" h="217">
                  <a:moveTo>
                    <a:pt x="176" y="13"/>
                  </a:moveTo>
                  <a:lnTo>
                    <a:pt x="166" y="168"/>
                  </a:lnTo>
                  <a:lnTo>
                    <a:pt x="0" y="217"/>
                  </a:lnTo>
                  <a:lnTo>
                    <a:pt x="38" y="0"/>
                  </a:lnTo>
                  <a:lnTo>
                    <a:pt x="176" y="13"/>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4" name="ïsḷíḍê">
              <a:extLst>
                <a:ext uri="{FF2B5EF4-FFF2-40B4-BE49-F238E27FC236}">
                  <a16:creationId xmlns:a16="http://schemas.microsoft.com/office/drawing/2014/main" id="{BD085481-E885-3F84-987C-542068AE08A2}"/>
                </a:ext>
              </a:extLst>
            </p:cNvPr>
            <p:cNvSpPr/>
            <p:nvPr/>
          </p:nvSpPr>
          <p:spPr bwMode="auto">
            <a:xfrm>
              <a:off x="9876420" y="3992373"/>
              <a:ext cx="1152128" cy="984799"/>
            </a:xfrm>
            <a:custGeom>
              <a:avLst/>
              <a:gdLst>
                <a:gd name="T0" fmla="*/ 2979 w 2979"/>
                <a:gd name="T1" fmla="*/ 0 h 6880"/>
                <a:gd name="T2" fmla="*/ 1505 w 2979"/>
                <a:gd name="T3" fmla="*/ 0 h 6880"/>
                <a:gd name="T4" fmla="*/ 1504 w 2979"/>
                <a:gd name="T5" fmla="*/ 0 h 6880"/>
                <a:gd name="T6" fmla="*/ 29 w 2979"/>
                <a:gd name="T7" fmla="*/ 0 h 6880"/>
                <a:gd name="T8" fmla="*/ 0 w 2979"/>
                <a:gd name="T9" fmla="*/ 6880 h 6880"/>
                <a:gd name="T10" fmla="*/ 842 w 2979"/>
                <a:gd name="T11" fmla="*/ 6880 h 6880"/>
                <a:gd name="T12" fmla="*/ 942 w 2979"/>
                <a:gd name="T13" fmla="*/ 2176 h 6880"/>
                <a:gd name="T14" fmla="*/ 1018 w 2979"/>
                <a:gd name="T15" fmla="*/ 1576 h 6880"/>
                <a:gd name="T16" fmla="*/ 1488 w 2979"/>
                <a:gd name="T17" fmla="*/ 1331 h 6880"/>
                <a:gd name="T18" fmla="*/ 1992 w 2979"/>
                <a:gd name="T19" fmla="*/ 1575 h 6880"/>
                <a:gd name="T20" fmla="*/ 2067 w 2979"/>
                <a:gd name="T21" fmla="*/ 2176 h 6880"/>
                <a:gd name="T22" fmla="*/ 2090 w 2979"/>
                <a:gd name="T23" fmla="*/ 6880 h 6880"/>
                <a:gd name="T24" fmla="*/ 2932 w 2979"/>
                <a:gd name="T25" fmla="*/ 6880 h 6880"/>
                <a:gd name="T26" fmla="*/ 2979 w 2979"/>
                <a:gd name="T27" fmla="*/ 0 h 6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9" h="6880">
                  <a:moveTo>
                    <a:pt x="2979" y="0"/>
                  </a:moveTo>
                  <a:cubicBezTo>
                    <a:pt x="1505" y="0"/>
                    <a:pt x="1505" y="0"/>
                    <a:pt x="1505" y="0"/>
                  </a:cubicBezTo>
                  <a:cubicBezTo>
                    <a:pt x="1504" y="0"/>
                    <a:pt x="1504" y="0"/>
                    <a:pt x="1504" y="0"/>
                  </a:cubicBezTo>
                  <a:cubicBezTo>
                    <a:pt x="29" y="0"/>
                    <a:pt x="29" y="0"/>
                    <a:pt x="29" y="0"/>
                  </a:cubicBezTo>
                  <a:cubicBezTo>
                    <a:pt x="0" y="6880"/>
                    <a:pt x="0" y="6880"/>
                    <a:pt x="0" y="6880"/>
                  </a:cubicBezTo>
                  <a:cubicBezTo>
                    <a:pt x="842" y="6880"/>
                    <a:pt x="842" y="6880"/>
                    <a:pt x="842" y="6880"/>
                  </a:cubicBezTo>
                  <a:cubicBezTo>
                    <a:pt x="942" y="2176"/>
                    <a:pt x="942" y="2176"/>
                    <a:pt x="942" y="2176"/>
                  </a:cubicBezTo>
                  <a:cubicBezTo>
                    <a:pt x="1018" y="1576"/>
                    <a:pt x="1018" y="1576"/>
                    <a:pt x="1018" y="1576"/>
                  </a:cubicBezTo>
                  <a:cubicBezTo>
                    <a:pt x="1032" y="1461"/>
                    <a:pt x="1257" y="1334"/>
                    <a:pt x="1488" y="1331"/>
                  </a:cubicBezTo>
                  <a:cubicBezTo>
                    <a:pt x="1729" y="1328"/>
                    <a:pt x="1977" y="1455"/>
                    <a:pt x="1992" y="1575"/>
                  </a:cubicBezTo>
                  <a:cubicBezTo>
                    <a:pt x="2067" y="2176"/>
                    <a:pt x="2067" y="2176"/>
                    <a:pt x="2067" y="2176"/>
                  </a:cubicBezTo>
                  <a:cubicBezTo>
                    <a:pt x="2090" y="6880"/>
                    <a:pt x="2090" y="6880"/>
                    <a:pt x="2090" y="6880"/>
                  </a:cubicBezTo>
                  <a:cubicBezTo>
                    <a:pt x="2932" y="6880"/>
                    <a:pt x="2932" y="6880"/>
                    <a:pt x="2932" y="6880"/>
                  </a:cubicBezTo>
                  <a:lnTo>
                    <a:pt x="297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5" name="îṧḻiďè">
              <a:extLst>
                <a:ext uri="{FF2B5EF4-FFF2-40B4-BE49-F238E27FC236}">
                  <a16:creationId xmlns:a16="http://schemas.microsoft.com/office/drawing/2014/main" id="{95E301E9-4D94-1A2F-E955-E93225863764}"/>
                </a:ext>
              </a:extLst>
            </p:cNvPr>
            <p:cNvSpPr/>
            <p:nvPr/>
          </p:nvSpPr>
          <p:spPr bwMode="auto">
            <a:xfrm>
              <a:off x="9516408" y="5955414"/>
              <a:ext cx="764414" cy="304532"/>
            </a:xfrm>
            <a:custGeom>
              <a:avLst/>
              <a:gdLst>
                <a:gd name="T0" fmla="*/ 2032 w 2244"/>
                <a:gd name="T1" fmla="*/ 0 h 1072"/>
                <a:gd name="T2" fmla="*/ 2119 w 2244"/>
                <a:gd name="T3" fmla="*/ 808 h 1072"/>
                <a:gd name="T4" fmla="*/ 2042 w 2244"/>
                <a:gd name="T5" fmla="*/ 896 h 1072"/>
                <a:gd name="T6" fmla="*/ 275 w 2244"/>
                <a:gd name="T7" fmla="*/ 1067 h 1072"/>
                <a:gd name="T8" fmla="*/ 39 w 2244"/>
                <a:gd name="T9" fmla="*/ 777 h 1072"/>
                <a:gd name="T10" fmla="*/ 41 w 2244"/>
                <a:gd name="T11" fmla="*/ 769 h 1072"/>
                <a:gd name="T12" fmla="*/ 167 w 2244"/>
                <a:gd name="T13" fmla="*/ 606 h 1072"/>
                <a:gd name="T14" fmla="*/ 663 w 2244"/>
                <a:gd name="T15" fmla="*/ 412 h 1072"/>
                <a:gd name="T16" fmla="*/ 987 w 2244"/>
                <a:gd name="T17" fmla="*/ 317 h 1072"/>
                <a:gd name="T18" fmla="*/ 1306 w 2244"/>
                <a:gd name="T19" fmla="*/ 42 h 1072"/>
                <a:gd name="T20" fmla="*/ 1623 w 2244"/>
                <a:gd name="T21" fmla="*/ 167 h 1072"/>
                <a:gd name="T22" fmla="*/ 2032 w 2244"/>
                <a:gd name="T23"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1072">
                  <a:moveTo>
                    <a:pt x="2032" y="0"/>
                  </a:moveTo>
                  <a:cubicBezTo>
                    <a:pt x="2032" y="0"/>
                    <a:pt x="2244" y="162"/>
                    <a:pt x="2119" y="808"/>
                  </a:cubicBezTo>
                  <a:cubicBezTo>
                    <a:pt x="2111" y="849"/>
                    <a:pt x="2082" y="883"/>
                    <a:pt x="2042" y="896"/>
                  </a:cubicBezTo>
                  <a:cubicBezTo>
                    <a:pt x="1905" y="941"/>
                    <a:pt x="1488" y="1028"/>
                    <a:pt x="275" y="1067"/>
                  </a:cubicBezTo>
                  <a:cubicBezTo>
                    <a:pt x="120" y="1072"/>
                    <a:pt x="0" y="928"/>
                    <a:pt x="39" y="777"/>
                  </a:cubicBezTo>
                  <a:cubicBezTo>
                    <a:pt x="40" y="775"/>
                    <a:pt x="41" y="772"/>
                    <a:pt x="41" y="769"/>
                  </a:cubicBezTo>
                  <a:cubicBezTo>
                    <a:pt x="60" y="700"/>
                    <a:pt x="106" y="641"/>
                    <a:pt x="167" y="606"/>
                  </a:cubicBezTo>
                  <a:cubicBezTo>
                    <a:pt x="277" y="542"/>
                    <a:pt x="473" y="442"/>
                    <a:pt x="663" y="412"/>
                  </a:cubicBezTo>
                  <a:cubicBezTo>
                    <a:pt x="775" y="394"/>
                    <a:pt x="884" y="365"/>
                    <a:pt x="987" y="317"/>
                  </a:cubicBezTo>
                  <a:cubicBezTo>
                    <a:pt x="1109" y="261"/>
                    <a:pt x="1240" y="174"/>
                    <a:pt x="1306" y="42"/>
                  </a:cubicBezTo>
                  <a:cubicBezTo>
                    <a:pt x="1306" y="42"/>
                    <a:pt x="1461" y="63"/>
                    <a:pt x="1623" y="167"/>
                  </a:cubicBezTo>
                  <a:cubicBezTo>
                    <a:pt x="1623" y="167"/>
                    <a:pt x="1844" y="259"/>
                    <a:pt x="2032" y="0"/>
                  </a:cubicBez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6" name="îşḷiḍê">
              <a:extLst>
                <a:ext uri="{FF2B5EF4-FFF2-40B4-BE49-F238E27FC236}">
                  <a16:creationId xmlns:a16="http://schemas.microsoft.com/office/drawing/2014/main" id="{43415CD4-5351-F527-F5EC-E0EA9BB81034}"/>
                </a:ext>
              </a:extLst>
            </p:cNvPr>
            <p:cNvSpPr/>
            <p:nvPr/>
          </p:nvSpPr>
          <p:spPr bwMode="auto">
            <a:xfrm>
              <a:off x="9876420" y="3918787"/>
              <a:ext cx="1152127" cy="122281"/>
            </a:xfrm>
            <a:custGeom>
              <a:avLst/>
              <a:gdLst>
                <a:gd name="T0" fmla="*/ 1498 w 2984"/>
                <a:gd name="T1" fmla="*/ 117 h 450"/>
                <a:gd name="T2" fmla="*/ 0 w 2984"/>
                <a:gd name="T3" fmla="*/ 0 h 450"/>
                <a:gd name="T4" fmla="*/ 12 w 2984"/>
                <a:gd name="T5" fmla="*/ 309 h 450"/>
                <a:gd name="T6" fmla="*/ 1498 w 2984"/>
                <a:gd name="T7" fmla="*/ 441 h 450"/>
                <a:gd name="T8" fmla="*/ 2984 w 2984"/>
                <a:gd name="T9" fmla="*/ 309 h 450"/>
                <a:gd name="T10" fmla="*/ 2955 w 2984"/>
                <a:gd name="T11" fmla="*/ 0 h 450"/>
                <a:gd name="T12" fmla="*/ 1498 w 2984"/>
                <a:gd name="T13" fmla="*/ 117 h 450"/>
              </a:gdLst>
              <a:ahLst/>
              <a:cxnLst>
                <a:cxn ang="0">
                  <a:pos x="T0" y="T1"/>
                </a:cxn>
                <a:cxn ang="0">
                  <a:pos x="T2" y="T3"/>
                </a:cxn>
                <a:cxn ang="0">
                  <a:pos x="T4" y="T5"/>
                </a:cxn>
                <a:cxn ang="0">
                  <a:pos x="T6" y="T7"/>
                </a:cxn>
                <a:cxn ang="0">
                  <a:pos x="T8" y="T9"/>
                </a:cxn>
                <a:cxn ang="0">
                  <a:pos x="T10" y="T11"/>
                </a:cxn>
                <a:cxn ang="0">
                  <a:pos x="T12" y="T13"/>
                </a:cxn>
              </a:cxnLst>
              <a:rect l="0" t="0" r="r" b="b"/>
              <a:pathLst>
                <a:path w="2984" h="450">
                  <a:moveTo>
                    <a:pt x="1498" y="117"/>
                  </a:moveTo>
                  <a:cubicBezTo>
                    <a:pt x="457" y="131"/>
                    <a:pt x="0" y="0"/>
                    <a:pt x="0" y="0"/>
                  </a:cubicBezTo>
                  <a:cubicBezTo>
                    <a:pt x="12" y="309"/>
                    <a:pt x="12" y="309"/>
                    <a:pt x="12" y="309"/>
                  </a:cubicBezTo>
                  <a:cubicBezTo>
                    <a:pt x="259" y="450"/>
                    <a:pt x="1498" y="441"/>
                    <a:pt x="1498" y="441"/>
                  </a:cubicBezTo>
                  <a:cubicBezTo>
                    <a:pt x="1498" y="441"/>
                    <a:pt x="2737" y="450"/>
                    <a:pt x="2984" y="309"/>
                  </a:cubicBezTo>
                  <a:cubicBezTo>
                    <a:pt x="2955" y="0"/>
                    <a:pt x="2955" y="0"/>
                    <a:pt x="2955" y="0"/>
                  </a:cubicBezTo>
                  <a:cubicBezTo>
                    <a:pt x="2955" y="0"/>
                    <a:pt x="2539" y="131"/>
                    <a:pt x="1498" y="117"/>
                  </a:cubicBezTo>
                  <a:close/>
                </a:path>
              </a:pathLst>
            </a:custGeom>
            <a:solidFill>
              <a:srgbClr val="8B4E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7" name="ïşlîdé">
              <a:extLst>
                <a:ext uri="{FF2B5EF4-FFF2-40B4-BE49-F238E27FC236}">
                  <a16:creationId xmlns:a16="http://schemas.microsoft.com/office/drawing/2014/main" id="{451E91E2-7B82-C223-C4C2-F1BF80AE6335}"/>
                </a:ext>
              </a:extLst>
            </p:cNvPr>
            <p:cNvSpPr/>
            <p:nvPr/>
          </p:nvSpPr>
          <p:spPr bwMode="auto">
            <a:xfrm>
              <a:off x="10451597" y="3951617"/>
              <a:ext cx="23041" cy="328305"/>
            </a:xfrm>
            <a:custGeom>
              <a:avLst/>
              <a:gdLst>
                <a:gd name="T0" fmla="*/ 0 w 17"/>
                <a:gd name="T1" fmla="*/ 1 h 290"/>
                <a:gd name="T2" fmla="*/ 8 w 17"/>
                <a:gd name="T3" fmla="*/ 290 h 290"/>
                <a:gd name="T4" fmla="*/ 17 w 17"/>
                <a:gd name="T5" fmla="*/ 0 h 290"/>
                <a:gd name="T6" fmla="*/ 0 w 17"/>
                <a:gd name="T7" fmla="*/ 1 h 290"/>
              </a:gdLst>
              <a:ahLst/>
              <a:cxnLst>
                <a:cxn ang="0">
                  <a:pos x="T0" y="T1"/>
                </a:cxn>
                <a:cxn ang="0">
                  <a:pos x="T2" y="T3"/>
                </a:cxn>
                <a:cxn ang="0">
                  <a:pos x="T4" y="T5"/>
                </a:cxn>
                <a:cxn ang="0">
                  <a:pos x="T6" y="T7"/>
                </a:cxn>
              </a:cxnLst>
              <a:rect l="0" t="0" r="r" b="b"/>
              <a:pathLst>
                <a:path w="17" h="290">
                  <a:moveTo>
                    <a:pt x="0" y="1"/>
                  </a:moveTo>
                  <a:lnTo>
                    <a:pt x="8" y="290"/>
                  </a:lnTo>
                  <a:lnTo>
                    <a:pt x="17" y="0"/>
                  </a:lnTo>
                  <a:lnTo>
                    <a:pt x="0" y="1"/>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08" name="ïṥļiḍé">
              <a:extLst>
                <a:ext uri="{FF2B5EF4-FFF2-40B4-BE49-F238E27FC236}">
                  <a16:creationId xmlns:a16="http://schemas.microsoft.com/office/drawing/2014/main" id="{E909021F-C75E-6507-8AA4-CEEF70961FCF}"/>
                </a:ext>
              </a:extLst>
            </p:cNvPr>
            <p:cNvSpPr/>
            <p:nvPr/>
          </p:nvSpPr>
          <p:spPr bwMode="auto">
            <a:xfrm>
              <a:off x="10192726" y="3942561"/>
              <a:ext cx="35239" cy="98492"/>
            </a:xfrm>
            <a:prstGeom prst="rect">
              <a:avLst/>
            </a:prstGeom>
            <a:solidFill>
              <a:srgbClr val="723A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509" name="ïŝļíḑè">
              <a:extLst>
                <a:ext uri="{FF2B5EF4-FFF2-40B4-BE49-F238E27FC236}">
                  <a16:creationId xmlns:a16="http://schemas.microsoft.com/office/drawing/2014/main" id="{DA69F72E-B5FA-F096-9231-EF0E094F7773}"/>
                </a:ext>
              </a:extLst>
            </p:cNvPr>
            <p:cNvSpPr/>
            <p:nvPr/>
          </p:nvSpPr>
          <p:spPr bwMode="auto">
            <a:xfrm>
              <a:off x="10710467" y="3942561"/>
              <a:ext cx="35239" cy="98492"/>
            </a:xfrm>
            <a:prstGeom prst="rect">
              <a:avLst/>
            </a:prstGeom>
            <a:solidFill>
              <a:srgbClr val="723A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sz="1799" dirty="0">
                <a:cs typeface="+mn-ea"/>
                <a:sym typeface="+mn-lt"/>
              </a:endParaRPr>
            </a:p>
          </p:txBody>
        </p:sp>
        <p:sp>
          <p:nvSpPr>
            <p:cNvPr id="510" name="ïşļïďè">
              <a:extLst>
                <a:ext uri="{FF2B5EF4-FFF2-40B4-BE49-F238E27FC236}">
                  <a16:creationId xmlns:a16="http://schemas.microsoft.com/office/drawing/2014/main" id="{E43051EF-85AE-7508-5AD0-49558273AB23}"/>
                </a:ext>
              </a:extLst>
            </p:cNvPr>
            <p:cNvSpPr/>
            <p:nvPr/>
          </p:nvSpPr>
          <p:spPr bwMode="auto">
            <a:xfrm>
              <a:off x="10475993" y="4043317"/>
              <a:ext cx="59635" cy="264909"/>
            </a:xfrm>
            <a:custGeom>
              <a:avLst/>
              <a:gdLst>
                <a:gd name="T0" fmla="*/ 9 w 176"/>
                <a:gd name="T1" fmla="*/ 933 h 933"/>
                <a:gd name="T2" fmla="*/ 0 w 176"/>
                <a:gd name="T3" fmla="*/ 906 h 933"/>
                <a:gd name="T4" fmla="*/ 41 w 176"/>
                <a:gd name="T5" fmla="*/ 886 h 933"/>
                <a:gd name="T6" fmla="*/ 56 w 176"/>
                <a:gd name="T7" fmla="*/ 911 h 933"/>
                <a:gd name="T8" fmla="*/ 9 w 176"/>
                <a:gd name="T9" fmla="*/ 933 h 933"/>
                <a:gd name="T10" fmla="*/ 111 w 176"/>
                <a:gd name="T11" fmla="*/ 864 h 933"/>
                <a:gd name="T12" fmla="*/ 89 w 176"/>
                <a:gd name="T13" fmla="*/ 845 h 933"/>
                <a:gd name="T14" fmla="*/ 114 w 176"/>
                <a:gd name="T15" fmla="*/ 807 h 933"/>
                <a:gd name="T16" fmla="*/ 140 w 176"/>
                <a:gd name="T17" fmla="*/ 821 h 933"/>
                <a:gd name="T18" fmla="*/ 111 w 176"/>
                <a:gd name="T19" fmla="*/ 864 h 933"/>
                <a:gd name="T20" fmla="*/ 165 w 176"/>
                <a:gd name="T21" fmla="*/ 754 h 933"/>
                <a:gd name="T22" fmla="*/ 137 w 176"/>
                <a:gd name="T23" fmla="*/ 747 h 933"/>
                <a:gd name="T24" fmla="*/ 144 w 176"/>
                <a:gd name="T25" fmla="*/ 702 h 933"/>
                <a:gd name="T26" fmla="*/ 174 w 176"/>
                <a:gd name="T27" fmla="*/ 704 h 933"/>
                <a:gd name="T28" fmla="*/ 165 w 176"/>
                <a:gd name="T29" fmla="*/ 754 h 933"/>
                <a:gd name="T30" fmla="*/ 176 w 176"/>
                <a:gd name="T31" fmla="*/ 636 h 933"/>
                <a:gd name="T32" fmla="*/ 140 w 176"/>
                <a:gd name="T33" fmla="*/ 636 h 933"/>
                <a:gd name="T34" fmla="*/ 140 w 176"/>
                <a:gd name="T35" fmla="*/ 584 h 933"/>
                <a:gd name="T36" fmla="*/ 176 w 176"/>
                <a:gd name="T37" fmla="*/ 584 h 933"/>
                <a:gd name="T38" fmla="*/ 176 w 176"/>
                <a:gd name="T39" fmla="*/ 636 h 933"/>
                <a:gd name="T40" fmla="*/ 176 w 176"/>
                <a:gd name="T41" fmla="*/ 520 h 933"/>
                <a:gd name="T42" fmla="*/ 140 w 176"/>
                <a:gd name="T43" fmla="*/ 520 h 933"/>
                <a:gd name="T44" fmla="*/ 140 w 176"/>
                <a:gd name="T45" fmla="*/ 468 h 933"/>
                <a:gd name="T46" fmla="*/ 176 w 176"/>
                <a:gd name="T47" fmla="*/ 468 h 933"/>
                <a:gd name="T48" fmla="*/ 176 w 176"/>
                <a:gd name="T49" fmla="*/ 520 h 933"/>
                <a:gd name="T50" fmla="*/ 176 w 176"/>
                <a:gd name="T51" fmla="*/ 408 h 933"/>
                <a:gd name="T52" fmla="*/ 140 w 176"/>
                <a:gd name="T53" fmla="*/ 408 h 933"/>
                <a:gd name="T54" fmla="*/ 140 w 176"/>
                <a:gd name="T55" fmla="*/ 352 h 933"/>
                <a:gd name="T56" fmla="*/ 176 w 176"/>
                <a:gd name="T57" fmla="*/ 352 h 933"/>
                <a:gd name="T58" fmla="*/ 176 w 176"/>
                <a:gd name="T59" fmla="*/ 408 h 933"/>
                <a:gd name="T60" fmla="*/ 176 w 176"/>
                <a:gd name="T61" fmla="*/ 288 h 933"/>
                <a:gd name="T62" fmla="*/ 140 w 176"/>
                <a:gd name="T63" fmla="*/ 288 h 933"/>
                <a:gd name="T64" fmla="*/ 140 w 176"/>
                <a:gd name="T65" fmla="*/ 236 h 933"/>
                <a:gd name="T66" fmla="*/ 176 w 176"/>
                <a:gd name="T67" fmla="*/ 236 h 933"/>
                <a:gd name="T68" fmla="*/ 176 w 176"/>
                <a:gd name="T69" fmla="*/ 288 h 933"/>
                <a:gd name="T70" fmla="*/ 176 w 176"/>
                <a:gd name="T71" fmla="*/ 172 h 933"/>
                <a:gd name="T72" fmla="*/ 140 w 176"/>
                <a:gd name="T73" fmla="*/ 172 h 933"/>
                <a:gd name="T74" fmla="*/ 140 w 176"/>
                <a:gd name="T75" fmla="*/ 116 h 933"/>
                <a:gd name="T76" fmla="*/ 176 w 176"/>
                <a:gd name="T77" fmla="*/ 116 h 933"/>
                <a:gd name="T78" fmla="*/ 176 w 176"/>
                <a:gd name="T79" fmla="*/ 172 h 933"/>
                <a:gd name="T80" fmla="*/ 176 w 176"/>
                <a:gd name="T81" fmla="*/ 52 h 933"/>
                <a:gd name="T82" fmla="*/ 140 w 176"/>
                <a:gd name="T83" fmla="*/ 52 h 933"/>
                <a:gd name="T84" fmla="*/ 140 w 176"/>
                <a:gd name="T85" fmla="*/ 0 h 933"/>
                <a:gd name="T86" fmla="*/ 176 w 176"/>
                <a:gd name="T87" fmla="*/ 0 h 933"/>
                <a:gd name="T88" fmla="*/ 176 w 176"/>
                <a:gd name="T89" fmla="*/ 52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933">
                  <a:moveTo>
                    <a:pt x="9" y="933"/>
                  </a:moveTo>
                  <a:cubicBezTo>
                    <a:pt x="0" y="906"/>
                    <a:pt x="0" y="906"/>
                    <a:pt x="0" y="906"/>
                  </a:cubicBezTo>
                  <a:cubicBezTo>
                    <a:pt x="14" y="901"/>
                    <a:pt x="28" y="894"/>
                    <a:pt x="41" y="886"/>
                  </a:cubicBezTo>
                  <a:cubicBezTo>
                    <a:pt x="56" y="911"/>
                    <a:pt x="56" y="911"/>
                    <a:pt x="56" y="911"/>
                  </a:cubicBezTo>
                  <a:cubicBezTo>
                    <a:pt x="42" y="920"/>
                    <a:pt x="26" y="928"/>
                    <a:pt x="9" y="933"/>
                  </a:cubicBezTo>
                  <a:close/>
                  <a:moveTo>
                    <a:pt x="111" y="864"/>
                  </a:moveTo>
                  <a:cubicBezTo>
                    <a:pt x="89" y="845"/>
                    <a:pt x="89" y="845"/>
                    <a:pt x="89" y="845"/>
                  </a:cubicBezTo>
                  <a:cubicBezTo>
                    <a:pt x="98" y="834"/>
                    <a:pt x="107" y="821"/>
                    <a:pt x="114" y="807"/>
                  </a:cubicBezTo>
                  <a:cubicBezTo>
                    <a:pt x="140" y="821"/>
                    <a:pt x="140" y="821"/>
                    <a:pt x="140" y="821"/>
                  </a:cubicBezTo>
                  <a:cubicBezTo>
                    <a:pt x="131" y="837"/>
                    <a:pt x="122" y="851"/>
                    <a:pt x="111" y="864"/>
                  </a:cubicBezTo>
                  <a:close/>
                  <a:moveTo>
                    <a:pt x="165" y="754"/>
                  </a:moveTo>
                  <a:cubicBezTo>
                    <a:pt x="137" y="747"/>
                    <a:pt x="137" y="747"/>
                    <a:pt x="137" y="747"/>
                  </a:cubicBezTo>
                  <a:cubicBezTo>
                    <a:pt x="142" y="727"/>
                    <a:pt x="144" y="710"/>
                    <a:pt x="144" y="702"/>
                  </a:cubicBezTo>
                  <a:cubicBezTo>
                    <a:pt x="174" y="704"/>
                    <a:pt x="174" y="704"/>
                    <a:pt x="174" y="704"/>
                  </a:cubicBezTo>
                  <a:cubicBezTo>
                    <a:pt x="173" y="713"/>
                    <a:pt x="171" y="732"/>
                    <a:pt x="165" y="754"/>
                  </a:cubicBezTo>
                  <a:close/>
                  <a:moveTo>
                    <a:pt x="176" y="636"/>
                  </a:moveTo>
                  <a:cubicBezTo>
                    <a:pt x="140" y="636"/>
                    <a:pt x="140" y="636"/>
                    <a:pt x="140" y="636"/>
                  </a:cubicBezTo>
                  <a:cubicBezTo>
                    <a:pt x="140" y="584"/>
                    <a:pt x="140" y="584"/>
                    <a:pt x="140" y="584"/>
                  </a:cubicBezTo>
                  <a:cubicBezTo>
                    <a:pt x="176" y="584"/>
                    <a:pt x="176" y="584"/>
                    <a:pt x="176" y="584"/>
                  </a:cubicBezTo>
                  <a:lnTo>
                    <a:pt x="176" y="636"/>
                  </a:lnTo>
                  <a:close/>
                  <a:moveTo>
                    <a:pt x="176" y="520"/>
                  </a:moveTo>
                  <a:cubicBezTo>
                    <a:pt x="140" y="520"/>
                    <a:pt x="140" y="520"/>
                    <a:pt x="140" y="520"/>
                  </a:cubicBezTo>
                  <a:cubicBezTo>
                    <a:pt x="140" y="468"/>
                    <a:pt x="140" y="468"/>
                    <a:pt x="140" y="468"/>
                  </a:cubicBezTo>
                  <a:cubicBezTo>
                    <a:pt x="176" y="468"/>
                    <a:pt x="176" y="468"/>
                    <a:pt x="176" y="468"/>
                  </a:cubicBezTo>
                  <a:lnTo>
                    <a:pt x="176" y="520"/>
                  </a:lnTo>
                  <a:close/>
                  <a:moveTo>
                    <a:pt x="176" y="408"/>
                  </a:moveTo>
                  <a:cubicBezTo>
                    <a:pt x="140" y="408"/>
                    <a:pt x="140" y="408"/>
                    <a:pt x="140" y="408"/>
                  </a:cubicBezTo>
                  <a:cubicBezTo>
                    <a:pt x="140" y="352"/>
                    <a:pt x="140" y="352"/>
                    <a:pt x="140" y="352"/>
                  </a:cubicBezTo>
                  <a:cubicBezTo>
                    <a:pt x="176" y="352"/>
                    <a:pt x="176" y="352"/>
                    <a:pt x="176" y="352"/>
                  </a:cubicBezTo>
                  <a:lnTo>
                    <a:pt x="176" y="408"/>
                  </a:lnTo>
                  <a:close/>
                  <a:moveTo>
                    <a:pt x="176" y="288"/>
                  </a:moveTo>
                  <a:cubicBezTo>
                    <a:pt x="140" y="288"/>
                    <a:pt x="140" y="288"/>
                    <a:pt x="140" y="288"/>
                  </a:cubicBezTo>
                  <a:cubicBezTo>
                    <a:pt x="140" y="236"/>
                    <a:pt x="140" y="236"/>
                    <a:pt x="140" y="236"/>
                  </a:cubicBezTo>
                  <a:cubicBezTo>
                    <a:pt x="176" y="236"/>
                    <a:pt x="176" y="236"/>
                    <a:pt x="176" y="236"/>
                  </a:cubicBezTo>
                  <a:lnTo>
                    <a:pt x="176" y="288"/>
                  </a:lnTo>
                  <a:close/>
                  <a:moveTo>
                    <a:pt x="176" y="172"/>
                  </a:moveTo>
                  <a:cubicBezTo>
                    <a:pt x="140" y="172"/>
                    <a:pt x="140" y="172"/>
                    <a:pt x="140" y="172"/>
                  </a:cubicBezTo>
                  <a:cubicBezTo>
                    <a:pt x="140" y="116"/>
                    <a:pt x="140" y="116"/>
                    <a:pt x="140" y="116"/>
                  </a:cubicBezTo>
                  <a:cubicBezTo>
                    <a:pt x="176" y="116"/>
                    <a:pt x="176" y="116"/>
                    <a:pt x="176" y="116"/>
                  </a:cubicBezTo>
                  <a:lnTo>
                    <a:pt x="176" y="172"/>
                  </a:lnTo>
                  <a:close/>
                  <a:moveTo>
                    <a:pt x="176" y="52"/>
                  </a:moveTo>
                  <a:cubicBezTo>
                    <a:pt x="140" y="52"/>
                    <a:pt x="140" y="52"/>
                    <a:pt x="140" y="52"/>
                  </a:cubicBezTo>
                  <a:cubicBezTo>
                    <a:pt x="140" y="0"/>
                    <a:pt x="140" y="0"/>
                    <a:pt x="140" y="0"/>
                  </a:cubicBezTo>
                  <a:cubicBezTo>
                    <a:pt x="176" y="0"/>
                    <a:pt x="176" y="0"/>
                    <a:pt x="176" y="0"/>
                  </a:cubicBezTo>
                  <a:lnTo>
                    <a:pt x="176" y="52"/>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11" name="ïṡḷïḑé">
              <a:extLst>
                <a:ext uri="{FF2B5EF4-FFF2-40B4-BE49-F238E27FC236}">
                  <a16:creationId xmlns:a16="http://schemas.microsoft.com/office/drawing/2014/main" id="{0EEF2B5B-819B-5B06-3B60-9538FE152F59}"/>
                </a:ext>
              </a:extLst>
            </p:cNvPr>
            <p:cNvSpPr/>
            <p:nvPr/>
          </p:nvSpPr>
          <p:spPr bwMode="auto">
            <a:xfrm>
              <a:off x="10421779" y="3966335"/>
              <a:ext cx="81320" cy="67925"/>
            </a:xfrm>
            <a:prstGeom prst="ellipse">
              <a:avLst/>
            </a:prstGeom>
            <a:solidFill>
              <a:srgbClr val="6832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12" name="îṡḻiḍe">
              <a:extLst>
                <a:ext uri="{FF2B5EF4-FFF2-40B4-BE49-F238E27FC236}">
                  <a16:creationId xmlns:a16="http://schemas.microsoft.com/office/drawing/2014/main" id="{6908B3FA-0ABE-0009-C158-E7E860AD2AE6}"/>
                </a:ext>
              </a:extLst>
            </p:cNvPr>
            <p:cNvSpPr/>
            <p:nvPr/>
          </p:nvSpPr>
          <p:spPr bwMode="auto">
            <a:xfrm>
              <a:off x="9982647" y="4082940"/>
              <a:ext cx="214146" cy="182267"/>
            </a:xfrm>
            <a:custGeom>
              <a:avLst/>
              <a:gdLst>
                <a:gd name="T0" fmla="*/ 152 w 158"/>
                <a:gd name="T1" fmla="*/ 0 h 161"/>
                <a:gd name="T2" fmla="*/ 2 w 158"/>
                <a:gd name="T3" fmla="*/ 151 h 161"/>
                <a:gd name="T4" fmla="*/ 0 w 158"/>
                <a:gd name="T5" fmla="*/ 161 h 161"/>
                <a:gd name="T6" fmla="*/ 158 w 158"/>
                <a:gd name="T7" fmla="*/ 1 h 161"/>
                <a:gd name="T8" fmla="*/ 152 w 158"/>
                <a:gd name="T9" fmla="*/ 0 h 161"/>
              </a:gdLst>
              <a:ahLst/>
              <a:cxnLst>
                <a:cxn ang="0">
                  <a:pos x="T0" y="T1"/>
                </a:cxn>
                <a:cxn ang="0">
                  <a:pos x="T2" y="T3"/>
                </a:cxn>
                <a:cxn ang="0">
                  <a:pos x="T4" y="T5"/>
                </a:cxn>
                <a:cxn ang="0">
                  <a:pos x="T6" y="T7"/>
                </a:cxn>
                <a:cxn ang="0">
                  <a:pos x="T8" y="T9"/>
                </a:cxn>
              </a:cxnLst>
              <a:rect l="0" t="0" r="r" b="b"/>
              <a:pathLst>
                <a:path w="158" h="161">
                  <a:moveTo>
                    <a:pt x="152" y="0"/>
                  </a:moveTo>
                  <a:lnTo>
                    <a:pt x="2" y="151"/>
                  </a:lnTo>
                  <a:lnTo>
                    <a:pt x="0" y="161"/>
                  </a:lnTo>
                  <a:lnTo>
                    <a:pt x="158" y="1"/>
                  </a:lnTo>
                  <a:lnTo>
                    <a:pt x="152" y="0"/>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13" name="íṡḻiḓê">
              <a:extLst>
                <a:ext uri="{FF2B5EF4-FFF2-40B4-BE49-F238E27FC236}">
                  <a16:creationId xmlns:a16="http://schemas.microsoft.com/office/drawing/2014/main" id="{5641039C-3FCF-CAE5-B068-9E767FA87238}"/>
                </a:ext>
              </a:extLst>
            </p:cNvPr>
            <p:cNvSpPr/>
            <p:nvPr/>
          </p:nvSpPr>
          <p:spPr bwMode="auto">
            <a:xfrm>
              <a:off x="9990779" y="4089732"/>
              <a:ext cx="226343" cy="185663"/>
            </a:xfrm>
            <a:custGeom>
              <a:avLst/>
              <a:gdLst>
                <a:gd name="T0" fmla="*/ 5 w 167"/>
                <a:gd name="T1" fmla="*/ 164 h 164"/>
                <a:gd name="T2" fmla="*/ 0 w 167"/>
                <a:gd name="T3" fmla="*/ 159 h 164"/>
                <a:gd name="T4" fmla="*/ 9 w 167"/>
                <a:gd name="T5" fmla="*/ 150 h 164"/>
                <a:gd name="T6" fmla="*/ 14 w 167"/>
                <a:gd name="T7" fmla="*/ 156 h 164"/>
                <a:gd name="T8" fmla="*/ 5 w 167"/>
                <a:gd name="T9" fmla="*/ 164 h 164"/>
                <a:gd name="T10" fmla="*/ 27 w 167"/>
                <a:gd name="T11" fmla="*/ 143 h 164"/>
                <a:gd name="T12" fmla="*/ 22 w 167"/>
                <a:gd name="T13" fmla="*/ 138 h 164"/>
                <a:gd name="T14" fmla="*/ 31 w 167"/>
                <a:gd name="T15" fmla="*/ 129 h 164"/>
                <a:gd name="T16" fmla="*/ 36 w 167"/>
                <a:gd name="T17" fmla="*/ 134 h 164"/>
                <a:gd name="T18" fmla="*/ 27 w 167"/>
                <a:gd name="T19" fmla="*/ 143 h 164"/>
                <a:gd name="T20" fmla="*/ 49 w 167"/>
                <a:gd name="T21" fmla="*/ 122 h 164"/>
                <a:gd name="T22" fmla="*/ 43 w 167"/>
                <a:gd name="T23" fmla="*/ 116 h 164"/>
                <a:gd name="T24" fmla="*/ 53 w 167"/>
                <a:gd name="T25" fmla="*/ 107 h 164"/>
                <a:gd name="T26" fmla="*/ 58 w 167"/>
                <a:gd name="T27" fmla="*/ 113 h 164"/>
                <a:gd name="T28" fmla="*/ 49 w 167"/>
                <a:gd name="T29" fmla="*/ 122 h 164"/>
                <a:gd name="T30" fmla="*/ 71 w 167"/>
                <a:gd name="T31" fmla="*/ 100 h 164"/>
                <a:gd name="T32" fmla="*/ 65 w 167"/>
                <a:gd name="T33" fmla="*/ 95 h 164"/>
                <a:gd name="T34" fmla="*/ 74 w 167"/>
                <a:gd name="T35" fmla="*/ 86 h 164"/>
                <a:gd name="T36" fmla="*/ 80 w 167"/>
                <a:gd name="T37" fmla="*/ 91 h 164"/>
                <a:gd name="T38" fmla="*/ 71 w 167"/>
                <a:gd name="T39" fmla="*/ 100 h 164"/>
                <a:gd name="T40" fmla="*/ 92 w 167"/>
                <a:gd name="T41" fmla="*/ 79 h 164"/>
                <a:gd name="T42" fmla="*/ 87 w 167"/>
                <a:gd name="T43" fmla="*/ 73 h 164"/>
                <a:gd name="T44" fmla="*/ 96 w 167"/>
                <a:gd name="T45" fmla="*/ 64 h 164"/>
                <a:gd name="T46" fmla="*/ 101 w 167"/>
                <a:gd name="T47" fmla="*/ 70 h 164"/>
                <a:gd name="T48" fmla="*/ 92 w 167"/>
                <a:gd name="T49" fmla="*/ 79 h 164"/>
                <a:gd name="T50" fmla="*/ 114 w 167"/>
                <a:gd name="T51" fmla="*/ 57 h 164"/>
                <a:gd name="T52" fmla="*/ 109 w 167"/>
                <a:gd name="T53" fmla="*/ 52 h 164"/>
                <a:gd name="T54" fmla="*/ 118 w 167"/>
                <a:gd name="T55" fmla="*/ 43 h 164"/>
                <a:gd name="T56" fmla="*/ 123 w 167"/>
                <a:gd name="T57" fmla="*/ 49 h 164"/>
                <a:gd name="T58" fmla="*/ 114 w 167"/>
                <a:gd name="T59" fmla="*/ 57 h 164"/>
                <a:gd name="T60" fmla="*/ 136 w 167"/>
                <a:gd name="T61" fmla="*/ 36 h 164"/>
                <a:gd name="T62" fmla="*/ 131 w 167"/>
                <a:gd name="T63" fmla="*/ 31 h 164"/>
                <a:gd name="T64" fmla="*/ 140 w 167"/>
                <a:gd name="T65" fmla="*/ 22 h 164"/>
                <a:gd name="T66" fmla="*/ 145 w 167"/>
                <a:gd name="T67" fmla="*/ 27 h 164"/>
                <a:gd name="T68" fmla="*/ 136 w 167"/>
                <a:gd name="T69" fmla="*/ 36 h 164"/>
                <a:gd name="T70" fmla="*/ 158 w 167"/>
                <a:gd name="T71" fmla="*/ 15 h 164"/>
                <a:gd name="T72" fmla="*/ 152 w 167"/>
                <a:gd name="T73" fmla="*/ 9 h 164"/>
                <a:gd name="T74" fmla="*/ 161 w 167"/>
                <a:gd name="T75" fmla="*/ 0 h 164"/>
                <a:gd name="T76" fmla="*/ 167 w 167"/>
                <a:gd name="T77" fmla="*/ 6 h 164"/>
                <a:gd name="T78" fmla="*/ 158 w 167"/>
                <a:gd name="T79" fmla="*/ 1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64">
                  <a:moveTo>
                    <a:pt x="5" y="164"/>
                  </a:moveTo>
                  <a:lnTo>
                    <a:pt x="0" y="159"/>
                  </a:lnTo>
                  <a:lnTo>
                    <a:pt x="9" y="150"/>
                  </a:lnTo>
                  <a:lnTo>
                    <a:pt x="14" y="156"/>
                  </a:lnTo>
                  <a:lnTo>
                    <a:pt x="5" y="164"/>
                  </a:lnTo>
                  <a:close/>
                  <a:moveTo>
                    <a:pt x="27" y="143"/>
                  </a:moveTo>
                  <a:lnTo>
                    <a:pt x="22" y="138"/>
                  </a:lnTo>
                  <a:lnTo>
                    <a:pt x="31" y="129"/>
                  </a:lnTo>
                  <a:lnTo>
                    <a:pt x="36" y="134"/>
                  </a:lnTo>
                  <a:lnTo>
                    <a:pt x="27" y="143"/>
                  </a:lnTo>
                  <a:close/>
                  <a:moveTo>
                    <a:pt x="49" y="122"/>
                  </a:moveTo>
                  <a:lnTo>
                    <a:pt x="43" y="116"/>
                  </a:lnTo>
                  <a:lnTo>
                    <a:pt x="53" y="107"/>
                  </a:lnTo>
                  <a:lnTo>
                    <a:pt x="58" y="113"/>
                  </a:lnTo>
                  <a:lnTo>
                    <a:pt x="49" y="122"/>
                  </a:lnTo>
                  <a:close/>
                  <a:moveTo>
                    <a:pt x="71" y="100"/>
                  </a:moveTo>
                  <a:lnTo>
                    <a:pt x="65" y="95"/>
                  </a:lnTo>
                  <a:lnTo>
                    <a:pt x="74" y="86"/>
                  </a:lnTo>
                  <a:lnTo>
                    <a:pt x="80" y="91"/>
                  </a:lnTo>
                  <a:lnTo>
                    <a:pt x="71" y="100"/>
                  </a:lnTo>
                  <a:close/>
                  <a:moveTo>
                    <a:pt x="92" y="79"/>
                  </a:moveTo>
                  <a:lnTo>
                    <a:pt x="87" y="73"/>
                  </a:lnTo>
                  <a:lnTo>
                    <a:pt x="96" y="64"/>
                  </a:lnTo>
                  <a:lnTo>
                    <a:pt x="101" y="70"/>
                  </a:lnTo>
                  <a:lnTo>
                    <a:pt x="92" y="79"/>
                  </a:lnTo>
                  <a:close/>
                  <a:moveTo>
                    <a:pt x="114" y="57"/>
                  </a:moveTo>
                  <a:lnTo>
                    <a:pt x="109" y="52"/>
                  </a:lnTo>
                  <a:lnTo>
                    <a:pt x="118" y="43"/>
                  </a:lnTo>
                  <a:lnTo>
                    <a:pt x="123" y="49"/>
                  </a:lnTo>
                  <a:lnTo>
                    <a:pt x="114" y="57"/>
                  </a:lnTo>
                  <a:close/>
                  <a:moveTo>
                    <a:pt x="136" y="36"/>
                  </a:moveTo>
                  <a:lnTo>
                    <a:pt x="131" y="31"/>
                  </a:lnTo>
                  <a:lnTo>
                    <a:pt x="140" y="22"/>
                  </a:lnTo>
                  <a:lnTo>
                    <a:pt x="145" y="27"/>
                  </a:lnTo>
                  <a:lnTo>
                    <a:pt x="136" y="36"/>
                  </a:lnTo>
                  <a:close/>
                  <a:moveTo>
                    <a:pt x="158" y="15"/>
                  </a:moveTo>
                  <a:lnTo>
                    <a:pt x="152" y="9"/>
                  </a:lnTo>
                  <a:lnTo>
                    <a:pt x="161" y="0"/>
                  </a:lnTo>
                  <a:lnTo>
                    <a:pt x="167" y="6"/>
                  </a:lnTo>
                  <a:lnTo>
                    <a:pt x="158" y="15"/>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14" name="íṥlide">
              <a:extLst>
                <a:ext uri="{FF2B5EF4-FFF2-40B4-BE49-F238E27FC236}">
                  <a16:creationId xmlns:a16="http://schemas.microsoft.com/office/drawing/2014/main" id="{1D7EBCB6-4625-29FD-BCCE-4F95ADF23922}"/>
                </a:ext>
              </a:extLst>
            </p:cNvPr>
            <p:cNvSpPr/>
            <p:nvPr/>
          </p:nvSpPr>
          <p:spPr bwMode="auto">
            <a:xfrm>
              <a:off x="10724020" y="4079544"/>
              <a:ext cx="214146" cy="182267"/>
            </a:xfrm>
            <a:custGeom>
              <a:avLst/>
              <a:gdLst>
                <a:gd name="T0" fmla="*/ 6 w 158"/>
                <a:gd name="T1" fmla="*/ 0 h 161"/>
                <a:gd name="T2" fmla="*/ 156 w 158"/>
                <a:gd name="T3" fmla="*/ 151 h 161"/>
                <a:gd name="T4" fmla="*/ 158 w 158"/>
                <a:gd name="T5" fmla="*/ 161 h 161"/>
                <a:gd name="T6" fmla="*/ 0 w 158"/>
                <a:gd name="T7" fmla="*/ 1 h 161"/>
                <a:gd name="T8" fmla="*/ 6 w 158"/>
                <a:gd name="T9" fmla="*/ 0 h 161"/>
              </a:gdLst>
              <a:ahLst/>
              <a:cxnLst>
                <a:cxn ang="0">
                  <a:pos x="T0" y="T1"/>
                </a:cxn>
                <a:cxn ang="0">
                  <a:pos x="T2" y="T3"/>
                </a:cxn>
                <a:cxn ang="0">
                  <a:pos x="T4" y="T5"/>
                </a:cxn>
                <a:cxn ang="0">
                  <a:pos x="T6" y="T7"/>
                </a:cxn>
                <a:cxn ang="0">
                  <a:pos x="T8" y="T9"/>
                </a:cxn>
              </a:cxnLst>
              <a:rect l="0" t="0" r="r" b="b"/>
              <a:pathLst>
                <a:path w="158" h="161">
                  <a:moveTo>
                    <a:pt x="6" y="0"/>
                  </a:moveTo>
                  <a:lnTo>
                    <a:pt x="156" y="151"/>
                  </a:lnTo>
                  <a:lnTo>
                    <a:pt x="158" y="161"/>
                  </a:lnTo>
                  <a:lnTo>
                    <a:pt x="0" y="1"/>
                  </a:lnTo>
                  <a:lnTo>
                    <a:pt x="6" y="0"/>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15" name="î$ľíḋè">
              <a:extLst>
                <a:ext uri="{FF2B5EF4-FFF2-40B4-BE49-F238E27FC236}">
                  <a16:creationId xmlns:a16="http://schemas.microsoft.com/office/drawing/2014/main" id="{3F1555F1-0EB7-D106-1564-20A59EB0CB89}"/>
                </a:ext>
              </a:extLst>
            </p:cNvPr>
            <p:cNvSpPr/>
            <p:nvPr/>
          </p:nvSpPr>
          <p:spPr bwMode="auto">
            <a:xfrm>
              <a:off x="10703691" y="4087468"/>
              <a:ext cx="226343" cy="185663"/>
            </a:xfrm>
            <a:custGeom>
              <a:avLst/>
              <a:gdLst>
                <a:gd name="T0" fmla="*/ 153 w 167"/>
                <a:gd name="T1" fmla="*/ 155 h 164"/>
                <a:gd name="T2" fmla="*/ 158 w 167"/>
                <a:gd name="T3" fmla="*/ 149 h 164"/>
                <a:gd name="T4" fmla="*/ 167 w 167"/>
                <a:gd name="T5" fmla="*/ 158 h 164"/>
                <a:gd name="T6" fmla="*/ 162 w 167"/>
                <a:gd name="T7" fmla="*/ 164 h 164"/>
                <a:gd name="T8" fmla="*/ 153 w 167"/>
                <a:gd name="T9" fmla="*/ 155 h 164"/>
                <a:gd name="T10" fmla="*/ 131 w 167"/>
                <a:gd name="T11" fmla="*/ 134 h 164"/>
                <a:gd name="T12" fmla="*/ 136 w 167"/>
                <a:gd name="T13" fmla="*/ 128 h 164"/>
                <a:gd name="T14" fmla="*/ 145 w 167"/>
                <a:gd name="T15" fmla="*/ 137 h 164"/>
                <a:gd name="T16" fmla="*/ 140 w 167"/>
                <a:gd name="T17" fmla="*/ 142 h 164"/>
                <a:gd name="T18" fmla="*/ 131 w 167"/>
                <a:gd name="T19" fmla="*/ 134 h 164"/>
                <a:gd name="T20" fmla="*/ 109 w 167"/>
                <a:gd name="T21" fmla="*/ 112 h 164"/>
                <a:gd name="T22" fmla="*/ 114 w 167"/>
                <a:gd name="T23" fmla="*/ 107 h 164"/>
                <a:gd name="T24" fmla="*/ 123 w 167"/>
                <a:gd name="T25" fmla="*/ 116 h 164"/>
                <a:gd name="T26" fmla="*/ 118 w 167"/>
                <a:gd name="T27" fmla="*/ 121 h 164"/>
                <a:gd name="T28" fmla="*/ 109 w 167"/>
                <a:gd name="T29" fmla="*/ 112 h 164"/>
                <a:gd name="T30" fmla="*/ 87 w 167"/>
                <a:gd name="T31" fmla="*/ 91 h 164"/>
                <a:gd name="T32" fmla="*/ 93 w 167"/>
                <a:gd name="T33" fmla="*/ 85 h 164"/>
                <a:gd name="T34" fmla="*/ 102 w 167"/>
                <a:gd name="T35" fmla="*/ 94 h 164"/>
                <a:gd name="T36" fmla="*/ 96 w 167"/>
                <a:gd name="T37" fmla="*/ 100 h 164"/>
                <a:gd name="T38" fmla="*/ 87 w 167"/>
                <a:gd name="T39" fmla="*/ 91 h 164"/>
                <a:gd name="T40" fmla="*/ 65 w 167"/>
                <a:gd name="T41" fmla="*/ 69 h 164"/>
                <a:gd name="T42" fmla="*/ 71 w 167"/>
                <a:gd name="T43" fmla="*/ 64 h 164"/>
                <a:gd name="T44" fmla="*/ 80 w 167"/>
                <a:gd name="T45" fmla="*/ 73 h 164"/>
                <a:gd name="T46" fmla="*/ 75 w 167"/>
                <a:gd name="T47" fmla="*/ 78 h 164"/>
                <a:gd name="T48" fmla="*/ 65 w 167"/>
                <a:gd name="T49" fmla="*/ 69 h 164"/>
                <a:gd name="T50" fmla="*/ 44 w 167"/>
                <a:gd name="T51" fmla="*/ 48 h 164"/>
                <a:gd name="T52" fmla="*/ 49 w 167"/>
                <a:gd name="T53" fmla="*/ 42 h 164"/>
                <a:gd name="T54" fmla="*/ 58 w 167"/>
                <a:gd name="T55" fmla="*/ 51 h 164"/>
                <a:gd name="T56" fmla="*/ 53 w 167"/>
                <a:gd name="T57" fmla="*/ 57 h 164"/>
                <a:gd name="T58" fmla="*/ 44 w 167"/>
                <a:gd name="T59" fmla="*/ 48 h 164"/>
                <a:gd name="T60" fmla="*/ 22 w 167"/>
                <a:gd name="T61" fmla="*/ 27 h 164"/>
                <a:gd name="T62" fmla="*/ 27 w 167"/>
                <a:gd name="T63" fmla="*/ 21 h 164"/>
                <a:gd name="T64" fmla="*/ 36 w 167"/>
                <a:gd name="T65" fmla="*/ 30 h 164"/>
                <a:gd name="T66" fmla="*/ 31 w 167"/>
                <a:gd name="T67" fmla="*/ 35 h 164"/>
                <a:gd name="T68" fmla="*/ 22 w 167"/>
                <a:gd name="T69" fmla="*/ 27 h 164"/>
                <a:gd name="T70" fmla="*/ 0 w 167"/>
                <a:gd name="T71" fmla="*/ 5 h 164"/>
                <a:gd name="T72" fmla="*/ 5 w 167"/>
                <a:gd name="T73" fmla="*/ 0 h 164"/>
                <a:gd name="T74" fmla="*/ 15 w 167"/>
                <a:gd name="T75" fmla="*/ 9 h 164"/>
                <a:gd name="T76" fmla="*/ 9 w 167"/>
                <a:gd name="T77" fmla="*/ 14 h 164"/>
                <a:gd name="T78" fmla="*/ 0 w 167"/>
                <a:gd name="T79" fmla="*/ 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64">
                  <a:moveTo>
                    <a:pt x="153" y="155"/>
                  </a:moveTo>
                  <a:lnTo>
                    <a:pt x="158" y="149"/>
                  </a:lnTo>
                  <a:lnTo>
                    <a:pt x="167" y="158"/>
                  </a:lnTo>
                  <a:lnTo>
                    <a:pt x="162" y="164"/>
                  </a:lnTo>
                  <a:lnTo>
                    <a:pt x="153" y="155"/>
                  </a:lnTo>
                  <a:close/>
                  <a:moveTo>
                    <a:pt x="131" y="134"/>
                  </a:moveTo>
                  <a:lnTo>
                    <a:pt x="136" y="128"/>
                  </a:lnTo>
                  <a:lnTo>
                    <a:pt x="145" y="137"/>
                  </a:lnTo>
                  <a:lnTo>
                    <a:pt x="140" y="142"/>
                  </a:lnTo>
                  <a:lnTo>
                    <a:pt x="131" y="134"/>
                  </a:lnTo>
                  <a:close/>
                  <a:moveTo>
                    <a:pt x="109" y="112"/>
                  </a:moveTo>
                  <a:lnTo>
                    <a:pt x="114" y="107"/>
                  </a:lnTo>
                  <a:lnTo>
                    <a:pt x="123" y="116"/>
                  </a:lnTo>
                  <a:lnTo>
                    <a:pt x="118" y="121"/>
                  </a:lnTo>
                  <a:lnTo>
                    <a:pt x="109" y="112"/>
                  </a:lnTo>
                  <a:close/>
                  <a:moveTo>
                    <a:pt x="87" y="91"/>
                  </a:moveTo>
                  <a:lnTo>
                    <a:pt x="93" y="85"/>
                  </a:lnTo>
                  <a:lnTo>
                    <a:pt x="102" y="94"/>
                  </a:lnTo>
                  <a:lnTo>
                    <a:pt x="96" y="100"/>
                  </a:lnTo>
                  <a:lnTo>
                    <a:pt x="87" y="91"/>
                  </a:lnTo>
                  <a:close/>
                  <a:moveTo>
                    <a:pt x="65" y="69"/>
                  </a:moveTo>
                  <a:lnTo>
                    <a:pt x="71" y="64"/>
                  </a:lnTo>
                  <a:lnTo>
                    <a:pt x="80" y="73"/>
                  </a:lnTo>
                  <a:lnTo>
                    <a:pt x="75" y="78"/>
                  </a:lnTo>
                  <a:lnTo>
                    <a:pt x="65" y="69"/>
                  </a:lnTo>
                  <a:close/>
                  <a:moveTo>
                    <a:pt x="44" y="48"/>
                  </a:moveTo>
                  <a:lnTo>
                    <a:pt x="49" y="42"/>
                  </a:lnTo>
                  <a:lnTo>
                    <a:pt x="58" y="51"/>
                  </a:lnTo>
                  <a:lnTo>
                    <a:pt x="53" y="57"/>
                  </a:lnTo>
                  <a:lnTo>
                    <a:pt x="44" y="48"/>
                  </a:lnTo>
                  <a:close/>
                  <a:moveTo>
                    <a:pt x="22" y="27"/>
                  </a:moveTo>
                  <a:lnTo>
                    <a:pt x="27" y="21"/>
                  </a:lnTo>
                  <a:lnTo>
                    <a:pt x="36" y="30"/>
                  </a:lnTo>
                  <a:lnTo>
                    <a:pt x="31" y="35"/>
                  </a:lnTo>
                  <a:lnTo>
                    <a:pt x="22" y="27"/>
                  </a:lnTo>
                  <a:close/>
                  <a:moveTo>
                    <a:pt x="0" y="5"/>
                  </a:moveTo>
                  <a:lnTo>
                    <a:pt x="5" y="0"/>
                  </a:lnTo>
                  <a:lnTo>
                    <a:pt x="15" y="9"/>
                  </a:lnTo>
                  <a:lnTo>
                    <a:pt x="9" y="14"/>
                  </a:lnTo>
                  <a:lnTo>
                    <a:pt x="0" y="5"/>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sp>
          <p:nvSpPr>
            <p:cNvPr id="516" name="îsľîḓè">
              <a:extLst>
                <a:ext uri="{FF2B5EF4-FFF2-40B4-BE49-F238E27FC236}">
                  <a16:creationId xmlns:a16="http://schemas.microsoft.com/office/drawing/2014/main" id="{7A48B3EF-846E-67E5-5891-1AD10A2BA7C9}"/>
                </a:ext>
              </a:extLst>
            </p:cNvPr>
            <p:cNvSpPr/>
            <p:nvPr/>
          </p:nvSpPr>
          <p:spPr bwMode="auto">
            <a:xfrm>
              <a:off x="11037106" y="4026336"/>
              <a:ext cx="105717" cy="160757"/>
            </a:xfrm>
            <a:custGeom>
              <a:avLst/>
              <a:gdLst>
                <a:gd name="T0" fmla="*/ 268 w 309"/>
                <a:gd name="T1" fmla="*/ 0 h 568"/>
                <a:gd name="T2" fmla="*/ 309 w 309"/>
                <a:gd name="T3" fmla="*/ 311 h 568"/>
                <a:gd name="T4" fmla="*/ 259 w 309"/>
                <a:gd name="T5" fmla="*/ 352 h 568"/>
                <a:gd name="T6" fmla="*/ 150 w 309"/>
                <a:gd name="T7" fmla="*/ 527 h 568"/>
                <a:gd name="T8" fmla="*/ 69 w 309"/>
                <a:gd name="T9" fmla="*/ 558 h 568"/>
                <a:gd name="T10" fmla="*/ 47 w 309"/>
                <a:gd name="T11" fmla="*/ 427 h 568"/>
                <a:gd name="T12" fmla="*/ 268 w 309"/>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309" h="568">
                  <a:moveTo>
                    <a:pt x="268" y="0"/>
                  </a:moveTo>
                  <a:cubicBezTo>
                    <a:pt x="309" y="311"/>
                    <a:pt x="309" y="311"/>
                    <a:pt x="309" y="311"/>
                  </a:cubicBezTo>
                  <a:cubicBezTo>
                    <a:pt x="293" y="319"/>
                    <a:pt x="270" y="335"/>
                    <a:pt x="259" y="352"/>
                  </a:cubicBezTo>
                  <a:cubicBezTo>
                    <a:pt x="150" y="527"/>
                    <a:pt x="150" y="527"/>
                    <a:pt x="150" y="527"/>
                  </a:cubicBezTo>
                  <a:cubicBezTo>
                    <a:pt x="133" y="554"/>
                    <a:pt x="99" y="568"/>
                    <a:pt x="69" y="558"/>
                  </a:cubicBezTo>
                  <a:cubicBezTo>
                    <a:pt x="38" y="549"/>
                    <a:pt x="0" y="510"/>
                    <a:pt x="47" y="427"/>
                  </a:cubicBezTo>
                  <a:lnTo>
                    <a:pt x="268" y="0"/>
                  </a:ln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sz="1799" dirty="0">
                <a:cs typeface="+mn-ea"/>
                <a:sym typeface="+mn-lt"/>
              </a:endParaRPr>
            </a:p>
          </p:txBody>
        </p:sp>
      </p:grpSp>
      <p:sp>
        <p:nvSpPr>
          <p:cNvPr id="525" name="文本占位符 3">
            <a:extLst>
              <a:ext uri="{FF2B5EF4-FFF2-40B4-BE49-F238E27FC236}">
                <a16:creationId xmlns:a16="http://schemas.microsoft.com/office/drawing/2014/main" id="{E49E46FF-DE73-3CD0-E652-3E000241C486}"/>
              </a:ext>
            </a:extLst>
          </p:cNvPr>
          <p:cNvSpPr txBox="1">
            <a:spLocks/>
          </p:cNvSpPr>
          <p:nvPr/>
        </p:nvSpPr>
        <p:spPr bwMode="auto">
          <a:xfrm>
            <a:off x="8777502" y="2026142"/>
            <a:ext cx="2628639" cy="4005684"/>
          </a:xfrm>
          <a:prstGeom prst="rect">
            <a:avLst/>
          </a:prstGeom>
        </p:spPr>
        <p:txBody>
          <a:bodyPr vert="horz" lIns="91440" tIns="45720" rIns="91440" bIns="45720" rtlCol="0">
            <a:normAutofit fontScale="92500" lnSpcReduction="20000"/>
          </a:bodyPr>
          <a:lstStyle>
            <a:defPPr>
              <a:defRPr lang="en-US"/>
            </a:defPPr>
            <a:lvl1pPr marL="266700" indent="-266700">
              <a:lnSpc>
                <a:spcPct val="120000"/>
              </a:lnSpc>
              <a:buFont typeface="Wingdings" panose="05000000000000000000" pitchFamily="2" charset="2"/>
              <a:buChar char="n"/>
              <a:defRPr sz="2400">
                <a:solidFill>
                  <a:schemeClr val="accent1"/>
                </a:solidFill>
                <a:cs typeface="+mn-ea"/>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zh-CN" altLang="en-US" dirty="0">
                <a:sym typeface="+mn-lt"/>
              </a:rPr>
              <a:t>近乎“无限”的地址空间</a:t>
            </a:r>
            <a:endParaRPr lang="en-US" altLang="zh-CN" dirty="0">
              <a:sym typeface="+mn-lt"/>
            </a:endParaRPr>
          </a:p>
          <a:p>
            <a:r>
              <a:rPr lang="zh-CN" altLang="en-US" dirty="0">
                <a:sym typeface="+mn-lt"/>
              </a:rPr>
              <a:t>地址层次化分配</a:t>
            </a:r>
            <a:endParaRPr lang="en-US" altLang="zh-CN" dirty="0">
              <a:sym typeface="+mn-lt"/>
            </a:endParaRPr>
          </a:p>
          <a:p>
            <a:r>
              <a:rPr lang="zh-CN" altLang="en-US" dirty="0">
                <a:sym typeface="+mn-lt"/>
              </a:rPr>
              <a:t>即插即用</a:t>
            </a:r>
          </a:p>
          <a:p>
            <a:r>
              <a:rPr lang="zh-CN" altLang="en-US" dirty="0">
                <a:sym typeface="+mn-lt"/>
              </a:rPr>
              <a:t>简化的报文头部</a:t>
            </a:r>
            <a:endParaRPr lang="en-US" altLang="zh-CN" dirty="0">
              <a:sym typeface="+mn-lt"/>
            </a:endParaRPr>
          </a:p>
          <a:p>
            <a:r>
              <a:rPr lang="en-US" altLang="zh-CN" dirty="0">
                <a:sym typeface="+mn-lt"/>
              </a:rPr>
              <a:t>IPv6</a:t>
            </a:r>
            <a:r>
              <a:rPr lang="zh-CN" altLang="en-US" dirty="0">
                <a:sym typeface="+mn-lt"/>
              </a:rPr>
              <a:t>安全特性</a:t>
            </a:r>
            <a:endParaRPr lang="en-US" altLang="zh-CN" dirty="0">
              <a:sym typeface="+mn-lt"/>
            </a:endParaRPr>
          </a:p>
          <a:p>
            <a:r>
              <a:rPr lang="zh-CN" altLang="en-US" dirty="0">
                <a:sym typeface="+mn-lt"/>
              </a:rPr>
              <a:t>保证端到端通信完整性</a:t>
            </a:r>
            <a:endParaRPr lang="en-US" altLang="zh-CN" dirty="0">
              <a:sym typeface="+mn-lt"/>
            </a:endParaRPr>
          </a:p>
          <a:p>
            <a:r>
              <a:rPr lang="zh-CN" altLang="en-US" dirty="0">
                <a:sym typeface="+mn-lt"/>
              </a:rPr>
              <a:t>对移动性的支持</a:t>
            </a:r>
            <a:endParaRPr lang="en-US" altLang="zh-CN" dirty="0">
              <a:sym typeface="+mn-lt"/>
            </a:endParaRPr>
          </a:p>
          <a:p>
            <a:r>
              <a:rPr lang="zh-CN" altLang="en-US" dirty="0">
                <a:sym typeface="+mn-lt"/>
              </a:rPr>
              <a:t>增强的</a:t>
            </a:r>
            <a:r>
              <a:rPr lang="en-US" altLang="zh-CN" dirty="0">
                <a:sym typeface="+mn-lt"/>
              </a:rPr>
              <a:t>QoS</a:t>
            </a:r>
            <a:r>
              <a:rPr lang="zh-CN" altLang="en-US" dirty="0">
                <a:sym typeface="+mn-lt"/>
              </a:rPr>
              <a:t>特性</a:t>
            </a:r>
            <a:endParaRPr lang="en-US" altLang="zh-CN" dirty="0">
              <a:sym typeface="+mn-lt"/>
            </a:endParaRPr>
          </a:p>
          <a:p>
            <a:r>
              <a:rPr lang="en-US" altLang="zh-CN" dirty="0">
                <a:sym typeface="+mn-lt"/>
              </a:rPr>
              <a:t>……</a:t>
            </a:r>
          </a:p>
        </p:txBody>
      </p:sp>
      <p:sp>
        <p:nvSpPr>
          <p:cNvPr id="526" name="文本框 525">
            <a:extLst>
              <a:ext uri="{FF2B5EF4-FFF2-40B4-BE49-F238E27FC236}">
                <a16:creationId xmlns:a16="http://schemas.microsoft.com/office/drawing/2014/main" id="{B1CF60B1-AD54-ADD6-BA41-A9698AFA5B40}"/>
              </a:ext>
            </a:extLst>
          </p:cNvPr>
          <p:cNvSpPr txBox="1"/>
          <p:nvPr/>
        </p:nvSpPr>
        <p:spPr bwMode="auto">
          <a:xfrm>
            <a:off x="5409719" y="2777797"/>
            <a:ext cx="893164" cy="759065"/>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pPr>
              <a:lnSpc>
                <a:spcPct val="120000"/>
              </a:lnSpc>
            </a:pPr>
            <a:r>
              <a:rPr lang="en-US" altLang="zh-CN" sz="3998" b="1" dirty="0">
                <a:solidFill>
                  <a:srgbClr val="C00000"/>
                </a:solidFill>
                <a:cs typeface="+mn-ea"/>
                <a:sym typeface="+mn-lt"/>
              </a:rPr>
              <a:t>VS</a:t>
            </a:r>
            <a:endParaRPr lang="zh-CN" altLang="en-US" sz="3998" b="1" dirty="0">
              <a:solidFill>
                <a:srgbClr val="C00000"/>
              </a:solidFill>
              <a:cs typeface="+mn-ea"/>
              <a:sym typeface="+mn-lt"/>
            </a:endParaRPr>
          </a:p>
        </p:txBody>
      </p:sp>
      <p:sp>
        <p:nvSpPr>
          <p:cNvPr id="527" name="矩形 526">
            <a:extLst>
              <a:ext uri="{FF2B5EF4-FFF2-40B4-BE49-F238E27FC236}">
                <a16:creationId xmlns:a16="http://schemas.microsoft.com/office/drawing/2014/main" id="{95D8BFD5-FE07-2F53-509A-BF9C7B39591A}"/>
              </a:ext>
            </a:extLst>
          </p:cNvPr>
          <p:cNvSpPr/>
          <p:nvPr/>
        </p:nvSpPr>
        <p:spPr>
          <a:xfrm>
            <a:off x="1958013" y="2515341"/>
            <a:ext cx="3262170" cy="2643737"/>
          </a:xfrm>
          <a:prstGeom prst="rect">
            <a:avLst/>
          </a:prstGeom>
        </p:spPr>
        <p:txBody>
          <a:bodyPr vert="horz" lIns="91440" tIns="45720" rIns="91440" bIns="45720" rtlCol="0">
            <a:normAutofit fontScale="92500" lnSpcReduction="20000"/>
          </a:bodyPr>
          <a:lstStyle/>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公网地址枯竭</a:t>
            </a:r>
            <a:endParaRPr lang="en-US" altLang="zh-CN" sz="2400" dirty="0">
              <a:solidFill>
                <a:schemeClr val="accent1"/>
              </a:solidFill>
              <a:cs typeface="+mn-ea"/>
              <a:sym typeface="+mn-lt"/>
            </a:endParaRPr>
          </a:p>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报文头部设计欠合理</a:t>
            </a:r>
            <a:endParaRPr lang="en-US" altLang="zh-CN" sz="2400" dirty="0">
              <a:solidFill>
                <a:schemeClr val="accent1"/>
              </a:solidFill>
              <a:cs typeface="+mn-ea"/>
              <a:sym typeface="+mn-lt"/>
            </a:endParaRPr>
          </a:p>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路由可聚合性差，查表效率低</a:t>
            </a:r>
            <a:endParaRPr lang="en-US" altLang="zh-CN" sz="2400" dirty="0">
              <a:solidFill>
                <a:schemeClr val="accent1"/>
              </a:solidFill>
              <a:cs typeface="+mn-ea"/>
              <a:sym typeface="+mn-lt"/>
            </a:endParaRPr>
          </a:p>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对</a:t>
            </a:r>
            <a:r>
              <a:rPr lang="en-US" altLang="zh-CN" sz="2400" dirty="0">
                <a:solidFill>
                  <a:schemeClr val="accent1"/>
                </a:solidFill>
                <a:cs typeface="+mn-ea"/>
                <a:sym typeface="+mn-lt"/>
              </a:rPr>
              <a:t>ARP</a:t>
            </a:r>
            <a:r>
              <a:rPr lang="zh-CN" altLang="en-US" sz="2400" dirty="0">
                <a:solidFill>
                  <a:schemeClr val="accent1"/>
                </a:solidFill>
                <a:cs typeface="+mn-ea"/>
                <a:sym typeface="+mn-lt"/>
              </a:rPr>
              <a:t>的依赖，导致广播泛滥</a:t>
            </a:r>
            <a:endParaRPr lang="en-US" altLang="zh-CN" sz="2400" dirty="0">
              <a:solidFill>
                <a:schemeClr val="accent1"/>
              </a:solidFill>
              <a:cs typeface="+mn-ea"/>
              <a:sym typeface="+mn-lt"/>
            </a:endParaRPr>
          </a:p>
          <a:p>
            <a:pPr marL="266700" indent="-266700">
              <a:lnSpc>
                <a:spcPct val="120000"/>
              </a:lnSpc>
              <a:buFont typeface="Wingdings" panose="05000000000000000000" pitchFamily="2" charset="2"/>
              <a:buChar char="n"/>
            </a:pPr>
            <a:r>
              <a:rPr lang="en-US" altLang="zh-CN" sz="2400" dirty="0">
                <a:solidFill>
                  <a:schemeClr val="accent1"/>
                </a:solidFill>
                <a:cs typeface="+mn-ea"/>
                <a:sym typeface="+mn-lt"/>
              </a:rPr>
              <a:t>……</a:t>
            </a:r>
          </a:p>
        </p:txBody>
      </p:sp>
    </p:spTree>
    <p:extLst>
      <p:ext uri="{BB962C8B-B14F-4D97-AF65-F5344CB8AC3E}">
        <p14:creationId xmlns:p14="http://schemas.microsoft.com/office/powerpoint/2010/main" val="36960476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基本报文头</a:t>
            </a:r>
          </a:p>
        </p:txBody>
      </p:sp>
      <p:sp>
        <p:nvSpPr>
          <p:cNvPr id="4" name="文本占位符 3"/>
          <p:cNvSpPr>
            <a:spLocks noGrp="1"/>
          </p:cNvSpPr>
          <p:nvPr>
            <p:ph idx="1"/>
          </p:nvPr>
        </p:nvSpPr>
        <p:spPr>
          <a:xfrm>
            <a:off x="348207" y="1281818"/>
            <a:ext cx="11495588" cy="922969"/>
          </a:xfrm>
        </p:spPr>
        <p:txBody>
          <a:bodyPr vert="horz" lIns="91440" tIns="45720" rIns="91440" bIns="45720" rtlCol="0">
            <a:normAutofit fontScale="925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IPv6</a:t>
            </a:r>
            <a:r>
              <a:rPr lang="zh-CN" altLang="en-US" sz="2400" dirty="0">
                <a:solidFill>
                  <a:schemeClr val="accent1"/>
                </a:solidFill>
                <a:cs typeface="+mn-ea"/>
                <a:sym typeface="+mn-lt"/>
              </a:rPr>
              <a:t>报文头部由一个</a:t>
            </a:r>
            <a:r>
              <a:rPr lang="en-US" altLang="zh-CN" sz="2400" dirty="0">
                <a:solidFill>
                  <a:schemeClr val="accent1"/>
                </a:solidFill>
                <a:cs typeface="+mn-ea"/>
                <a:sym typeface="+mn-lt"/>
              </a:rPr>
              <a:t>IPv6</a:t>
            </a:r>
            <a:r>
              <a:rPr lang="zh-CN" altLang="en-US" sz="2400" dirty="0">
                <a:solidFill>
                  <a:schemeClr val="accent1"/>
                </a:solidFill>
                <a:cs typeface="+mn-ea"/>
                <a:sym typeface="+mn-lt"/>
              </a:rPr>
              <a:t>基本头部（必须存在）和多个扩展头部（可选）组成。 </a:t>
            </a:r>
          </a:p>
          <a:p>
            <a:pPr marL="266700" indent="-266700">
              <a:buFont typeface="Wingdings" panose="05000000000000000000" pitchFamily="2" charset="2"/>
              <a:buChar char="n"/>
            </a:pPr>
            <a:r>
              <a:rPr lang="zh-CN" altLang="en-US" sz="2400" dirty="0">
                <a:solidFill>
                  <a:schemeClr val="accent1"/>
                </a:solidFill>
                <a:cs typeface="+mn-ea"/>
                <a:sym typeface="+mn-lt"/>
              </a:rPr>
              <a:t>基本头部提供报文转发的基本信息，会被转发路径上的所有设备解析。</a:t>
            </a:r>
          </a:p>
        </p:txBody>
      </p:sp>
      <p:sp>
        <p:nvSpPr>
          <p:cNvPr id="2" name="文本框 1"/>
          <p:cNvSpPr txBox="1"/>
          <p:nvPr/>
        </p:nvSpPr>
        <p:spPr bwMode="auto">
          <a:xfrm>
            <a:off x="1931635" y="2469447"/>
            <a:ext cx="4005221" cy="392363"/>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799" b="1" dirty="0">
                <a:cs typeface="+mn-ea"/>
                <a:sym typeface="+mn-lt"/>
              </a:rPr>
              <a:t>IPv4</a:t>
            </a:r>
            <a:r>
              <a:rPr lang="zh-CN" altLang="en-US" sz="1799" b="1" dirty="0">
                <a:cs typeface="+mn-ea"/>
                <a:sym typeface="+mn-lt"/>
              </a:rPr>
              <a:t>报文头部（</a:t>
            </a:r>
            <a:r>
              <a:rPr lang="en-US" altLang="zh-CN" sz="1799" b="1" dirty="0">
                <a:cs typeface="+mn-ea"/>
                <a:sym typeface="+mn-lt"/>
              </a:rPr>
              <a:t>20 Byte ~ 60 Byte</a:t>
            </a:r>
            <a:r>
              <a:rPr lang="zh-CN" altLang="en-US" sz="1799" b="1" dirty="0">
                <a:cs typeface="+mn-ea"/>
                <a:sym typeface="+mn-lt"/>
              </a:rPr>
              <a:t> ）</a:t>
            </a:r>
          </a:p>
        </p:txBody>
      </p:sp>
      <p:sp>
        <p:nvSpPr>
          <p:cNvPr id="34" name="文本框 33"/>
          <p:cNvSpPr txBox="1"/>
          <p:nvPr/>
        </p:nvSpPr>
        <p:spPr bwMode="auto">
          <a:xfrm>
            <a:off x="7097758" y="2469447"/>
            <a:ext cx="2857471" cy="392363"/>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799" b="1" dirty="0">
                <a:cs typeface="+mn-ea"/>
                <a:sym typeface="+mn-lt"/>
              </a:rPr>
              <a:t>IPv6</a:t>
            </a:r>
            <a:r>
              <a:rPr lang="zh-CN" altLang="en-US" sz="1799" b="1" dirty="0">
                <a:cs typeface="+mn-ea"/>
                <a:sym typeface="+mn-lt"/>
              </a:rPr>
              <a:t>基本头部（</a:t>
            </a:r>
            <a:r>
              <a:rPr lang="en-US" altLang="zh-CN" sz="1799" b="1" dirty="0">
                <a:cs typeface="+mn-ea"/>
                <a:sym typeface="+mn-lt"/>
              </a:rPr>
              <a:t>40 Byte</a:t>
            </a:r>
            <a:r>
              <a:rPr lang="zh-CN" altLang="en-US" sz="1799" b="1" dirty="0">
                <a:cs typeface="+mn-ea"/>
                <a:sym typeface="+mn-lt"/>
              </a:rPr>
              <a:t>）</a:t>
            </a:r>
          </a:p>
        </p:txBody>
      </p:sp>
      <p:graphicFrame>
        <p:nvGraphicFramePr>
          <p:cNvPr id="18" name="表格 17"/>
          <p:cNvGraphicFramePr>
            <a:graphicFrameLocks noGrp="1"/>
          </p:cNvGraphicFramePr>
          <p:nvPr>
            <p:extLst>
              <p:ext uri="{D42A27DB-BD31-4B8C-83A1-F6EECF244321}">
                <p14:modId xmlns:p14="http://schemas.microsoft.com/office/powerpoint/2010/main" val="1112593461"/>
              </p:ext>
            </p:extLst>
          </p:nvPr>
        </p:nvGraphicFramePr>
        <p:xfrm>
          <a:off x="1774827" y="2954460"/>
          <a:ext cx="4103320" cy="2581247"/>
        </p:xfrm>
        <a:graphic>
          <a:graphicData uri="http://schemas.openxmlformats.org/drawingml/2006/table">
            <a:tbl>
              <a:tblPr firstRow="1" bandRow="1">
                <a:tableStyleId>{2D5ABB26-0587-4C30-8999-92F81FD0307C}</a:tableStyleId>
              </a:tblPr>
              <a:tblGrid>
                <a:gridCol w="791778">
                  <a:extLst>
                    <a:ext uri="{9D8B030D-6E8A-4147-A177-3AD203B41FA5}">
                      <a16:colId xmlns:a16="http://schemas.microsoft.com/office/drawing/2014/main" val="20000"/>
                    </a:ext>
                  </a:extLst>
                </a:gridCol>
                <a:gridCol w="495269">
                  <a:extLst>
                    <a:ext uri="{9D8B030D-6E8A-4147-A177-3AD203B41FA5}">
                      <a16:colId xmlns:a16="http://schemas.microsoft.com/office/drawing/2014/main" val="20001"/>
                    </a:ext>
                  </a:extLst>
                </a:gridCol>
                <a:gridCol w="908573">
                  <a:extLst>
                    <a:ext uri="{9D8B030D-6E8A-4147-A177-3AD203B41FA5}">
                      <a16:colId xmlns:a16="http://schemas.microsoft.com/office/drawing/2014/main" val="20002"/>
                    </a:ext>
                  </a:extLst>
                </a:gridCol>
                <a:gridCol w="791779">
                  <a:extLst>
                    <a:ext uri="{9D8B030D-6E8A-4147-A177-3AD203B41FA5}">
                      <a16:colId xmlns:a16="http://schemas.microsoft.com/office/drawing/2014/main" val="20003"/>
                    </a:ext>
                  </a:extLst>
                </a:gridCol>
                <a:gridCol w="123569">
                  <a:extLst>
                    <a:ext uri="{9D8B030D-6E8A-4147-A177-3AD203B41FA5}">
                      <a16:colId xmlns:a16="http://schemas.microsoft.com/office/drawing/2014/main" val="20004"/>
                    </a:ext>
                  </a:extLst>
                </a:gridCol>
                <a:gridCol w="992352">
                  <a:extLst>
                    <a:ext uri="{9D8B030D-6E8A-4147-A177-3AD203B41FA5}">
                      <a16:colId xmlns:a16="http://schemas.microsoft.com/office/drawing/2014/main" val="20005"/>
                    </a:ext>
                  </a:extLst>
                </a:gridCol>
              </a:tblGrid>
              <a:tr h="370695">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IHL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5">
                          <a:lumMod val="60000"/>
                          <a:lumOff val="40000"/>
                        </a:schemeClr>
                      </a:fgClr>
                      <a:bgClr>
                        <a:schemeClr val="bg1"/>
                      </a:bgClr>
                    </a:pattFill>
                  </a:tcPr>
                </a:tc>
                <a:tc>
                  <a:txBody>
                    <a:bodyPr/>
                    <a:lstStyle/>
                    <a:p>
                      <a:pPr algn="ctr">
                        <a:lnSpc>
                          <a:spcPct val="120000"/>
                        </a:lnSpc>
                        <a:spcBef>
                          <a:spcPts val="0"/>
                        </a:spcBef>
                        <a:spcAft>
                          <a:spcPts val="0"/>
                        </a:spcAft>
                      </a:pPr>
                      <a:r>
                        <a:rPr lang="en-US" altLang="zh-CN" sz="1400">
                          <a:latin typeface="+mn-lt"/>
                          <a:ea typeface="+mn-ea"/>
                          <a:cs typeface="+mn-ea"/>
                          <a:sym typeface="+mn-lt"/>
                        </a:rPr>
                        <a:t>ToS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Total Length</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17958">
                <a:tc gridSpan="3">
                  <a:txBody>
                    <a:bodyPr/>
                    <a:lstStyle/>
                    <a:p>
                      <a:pPr algn="ctr">
                        <a:lnSpc>
                          <a:spcPct val="120000"/>
                        </a:lnSpc>
                        <a:spcBef>
                          <a:spcPts val="0"/>
                        </a:spcBef>
                        <a:spcAft>
                          <a:spcPts val="0"/>
                        </a:spcAft>
                      </a:pPr>
                      <a:r>
                        <a:rPr lang="en-US" altLang="zh-CN" sz="1400" dirty="0">
                          <a:latin typeface="+mn-lt"/>
                          <a:ea typeface="+mn-ea"/>
                          <a:cs typeface="+mn-ea"/>
                          <a:sym typeface="+mn-lt"/>
                        </a:rPr>
                        <a:t>Identification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5">
                          <a:lumMod val="40000"/>
                          <a:lumOff val="60000"/>
                        </a:schemeClr>
                      </a:fgClr>
                      <a:bgClr>
                        <a:schemeClr val="bg1"/>
                      </a:bgClr>
                    </a:patt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Flags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5">
                          <a:lumMod val="40000"/>
                          <a:lumOff val="60000"/>
                        </a:schemeClr>
                      </a:fgClr>
                      <a:bgClr>
                        <a:schemeClr val="bg1"/>
                      </a:bgClr>
                    </a:pattFill>
                  </a:tcPr>
                </a:tc>
                <a:tc gridSpan="2">
                  <a:txBody>
                    <a:bodyPr/>
                    <a:lstStyle/>
                    <a:p>
                      <a:pPr algn="ctr">
                        <a:lnSpc>
                          <a:spcPct val="120000"/>
                        </a:lnSpc>
                        <a:spcBef>
                          <a:spcPts val="0"/>
                        </a:spcBef>
                        <a:spcAft>
                          <a:spcPts val="0"/>
                        </a:spcAft>
                      </a:pPr>
                      <a:r>
                        <a:rPr lang="en-US" altLang="zh-CN" sz="1400">
                          <a:latin typeface="+mn-lt"/>
                          <a:ea typeface="+mn-ea"/>
                          <a:cs typeface="+mn-ea"/>
                          <a:sym typeface="+mn-lt"/>
                        </a:rPr>
                        <a:t>Fragment</a:t>
                      </a:r>
                      <a:r>
                        <a:rPr lang="en-US" altLang="zh-CN" sz="1400" baseline="0">
                          <a:latin typeface="+mn-lt"/>
                          <a:ea typeface="+mn-ea"/>
                          <a:cs typeface="+mn-ea"/>
                          <a:sym typeface="+mn-lt"/>
                        </a:rPr>
                        <a:t> Offset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5">
                          <a:lumMod val="40000"/>
                          <a:lumOff val="60000"/>
                        </a:schemeClr>
                      </a:fgClr>
                      <a:bgClr>
                        <a:schemeClr val="bg1"/>
                      </a:bgClr>
                    </a:pattFill>
                  </a:tcPr>
                </a:tc>
                <a:tc hMerge="1">
                  <a:txBody>
                    <a:bodyPr/>
                    <a:lstStyle/>
                    <a:p>
                      <a:endParaRPr lang="zh-CN" altLang="en-US" sz="150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695">
                <a:tc gridSpan="2">
                  <a:txBody>
                    <a:bodyPr/>
                    <a:lstStyle/>
                    <a:p>
                      <a:pPr algn="ctr">
                        <a:lnSpc>
                          <a:spcPct val="120000"/>
                        </a:lnSpc>
                        <a:spcBef>
                          <a:spcPts val="0"/>
                        </a:spcBef>
                        <a:spcAft>
                          <a:spcPts val="0"/>
                        </a:spcAft>
                      </a:pPr>
                      <a:r>
                        <a:rPr lang="en-US" altLang="zh-CN" sz="1400">
                          <a:latin typeface="+mn-lt"/>
                          <a:ea typeface="+mn-ea"/>
                          <a:cs typeface="+mn-ea"/>
                          <a:sym typeface="+mn-lt"/>
                        </a:rPr>
                        <a:t>TTL</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Protocol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Head</a:t>
                      </a:r>
                      <a:r>
                        <a:rPr lang="en-US" altLang="zh-CN" sz="1400" baseline="0">
                          <a:latin typeface="+mn-lt"/>
                          <a:ea typeface="+mn-ea"/>
                          <a:cs typeface="+mn-ea"/>
                          <a:sym typeface="+mn-lt"/>
                        </a:rPr>
                        <a:t> Checksum</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5">
                          <a:lumMod val="40000"/>
                          <a:lumOff val="60000"/>
                        </a:schemeClr>
                      </a:fgClr>
                      <a:bgClr>
                        <a:schemeClr val="bg1"/>
                      </a:bgClr>
                    </a:patt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70695">
                <a:tc gridSpan="6">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70695">
                <a:tc gridSpan="6">
                  <a:txBody>
                    <a:bodyPr/>
                    <a:lstStyle/>
                    <a:p>
                      <a:pPr algn="ctr">
                        <a:lnSpc>
                          <a:spcPct val="120000"/>
                        </a:lnSpc>
                        <a:spcBef>
                          <a:spcPts val="0"/>
                        </a:spcBef>
                        <a:spcAft>
                          <a:spcPts val="0"/>
                        </a:spcAft>
                      </a:pPr>
                      <a:r>
                        <a:rPr lang="en-US" altLang="zh-CN" sz="1400">
                          <a:latin typeface="+mn-lt"/>
                          <a:ea typeface="+mn-ea"/>
                          <a:cs typeface="+mn-ea"/>
                          <a:sym typeface="+mn-lt"/>
                        </a:rPr>
                        <a:t>Destination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518557">
                <a:tc gridSpan="5">
                  <a:txBody>
                    <a:bodyPr/>
                    <a:lstStyle/>
                    <a:p>
                      <a:pPr algn="ctr">
                        <a:lnSpc>
                          <a:spcPct val="120000"/>
                        </a:lnSpc>
                        <a:spcBef>
                          <a:spcPts val="0"/>
                        </a:spcBef>
                        <a:spcAft>
                          <a:spcPts val="0"/>
                        </a:spcAft>
                      </a:pPr>
                      <a:r>
                        <a:rPr lang="en-US" altLang="zh-CN" sz="1400">
                          <a:latin typeface="+mn-lt"/>
                          <a:ea typeface="+mn-ea"/>
                          <a:cs typeface="+mn-ea"/>
                          <a:sym typeface="+mn-lt"/>
                        </a:rPr>
                        <a:t>Options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pattFill prst="wdDnDiag">
                      <a:fgClr>
                        <a:schemeClr val="accent5">
                          <a:lumMod val="40000"/>
                          <a:lumOff val="60000"/>
                        </a:schemeClr>
                      </a:fgClr>
                      <a:bgClr>
                        <a:schemeClr val="bg1"/>
                      </a:bgClr>
                    </a:patt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dirty="0">
                          <a:latin typeface="+mn-lt"/>
                          <a:ea typeface="+mn-ea"/>
                          <a:cs typeface="+mn-ea"/>
                          <a:sym typeface="+mn-lt"/>
                        </a:rPr>
                        <a:t>Padding</a:t>
                      </a:r>
                      <a:endParaRPr lang="zh-CN" altLang="en-US" sz="1400" dirty="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pattFill prst="wdDnDiag">
                      <a:fgClr>
                        <a:schemeClr val="accent5">
                          <a:lumMod val="40000"/>
                          <a:lumOff val="60000"/>
                        </a:schemeClr>
                      </a:fgClr>
                      <a:bgClr>
                        <a:schemeClr val="bg1"/>
                      </a:bgClr>
                    </a:pattFill>
                  </a:tcPr>
                </a:tc>
                <a:extLst>
                  <a:ext uri="{0D108BD9-81ED-4DB2-BD59-A6C34878D82A}">
                    <a16:rowId xmlns:a16="http://schemas.microsoft.com/office/drawing/2014/main" val="10005"/>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427559703"/>
              </p:ext>
            </p:extLst>
          </p:nvPr>
        </p:nvGraphicFramePr>
        <p:xfrm>
          <a:off x="6465346" y="2954460"/>
          <a:ext cx="4030874" cy="2581248"/>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00"/>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586368">
                <a:tc gridSpan="3">
                  <a:txBody>
                    <a:bodyPr/>
                    <a:lstStyle/>
                    <a:p>
                      <a:pPr algn="ctr">
                        <a:lnSpc>
                          <a:spcPct val="120000"/>
                        </a:lnSpc>
                        <a:spcBef>
                          <a:spcPts val="0"/>
                        </a:spcBef>
                        <a:spcAft>
                          <a:spcPts val="0"/>
                        </a:spcAft>
                      </a:pPr>
                      <a:r>
                        <a:rPr lang="en-US" altLang="zh-CN" sz="1400">
                          <a:latin typeface="+mn-lt"/>
                          <a:ea typeface="+mn-ea"/>
                          <a:cs typeface="+mn-ea"/>
                          <a:sym typeface="+mn-lt"/>
                        </a:rPr>
                        <a:t>Payload Length</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Next Header</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65456">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20" name="矩形 19"/>
          <p:cNvSpPr/>
          <p:nvPr/>
        </p:nvSpPr>
        <p:spPr>
          <a:xfrm>
            <a:off x="5775314" y="5826383"/>
            <a:ext cx="983265" cy="1966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100" dirty="0">
                <a:solidFill>
                  <a:schemeClr val="tx1"/>
                </a:solidFill>
                <a:cs typeface="+mn-ea"/>
                <a:sym typeface="+mn-lt"/>
              </a:rPr>
              <a:t>保留的字段</a:t>
            </a:r>
          </a:p>
        </p:txBody>
      </p:sp>
      <p:sp>
        <p:nvSpPr>
          <p:cNvPr id="21" name="矩形 20"/>
          <p:cNvSpPr/>
          <p:nvPr/>
        </p:nvSpPr>
        <p:spPr>
          <a:xfrm>
            <a:off x="7021194" y="5826383"/>
            <a:ext cx="983265" cy="196653"/>
          </a:xfrm>
          <a:prstGeom prst="rect">
            <a:avLst/>
          </a:prstGeom>
          <a:pattFill prst="wdDnDiag">
            <a:fgClr>
              <a:schemeClr val="accent5">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100" dirty="0">
                <a:solidFill>
                  <a:schemeClr val="tx1"/>
                </a:solidFill>
                <a:cs typeface="+mn-ea"/>
                <a:sym typeface="+mn-lt"/>
              </a:rPr>
              <a:t>取消的字段</a:t>
            </a:r>
          </a:p>
        </p:txBody>
      </p:sp>
      <p:sp>
        <p:nvSpPr>
          <p:cNvPr id="22" name="矩形 21"/>
          <p:cNvSpPr/>
          <p:nvPr/>
        </p:nvSpPr>
        <p:spPr>
          <a:xfrm>
            <a:off x="8267074" y="5826383"/>
            <a:ext cx="983265" cy="196653"/>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100" dirty="0">
                <a:solidFill>
                  <a:schemeClr val="tx1"/>
                </a:solidFill>
                <a:cs typeface="+mn-ea"/>
                <a:sym typeface="+mn-lt"/>
              </a:rPr>
              <a:t>名字</a:t>
            </a:r>
            <a:r>
              <a:rPr lang="en-US" altLang="zh-CN" sz="1100" dirty="0">
                <a:solidFill>
                  <a:schemeClr val="tx1"/>
                </a:solidFill>
                <a:cs typeface="+mn-ea"/>
                <a:sym typeface="+mn-lt"/>
              </a:rPr>
              <a:t>/</a:t>
            </a:r>
            <a:r>
              <a:rPr lang="zh-CN" altLang="en-US" sz="1100" dirty="0">
                <a:solidFill>
                  <a:schemeClr val="tx1"/>
                </a:solidFill>
                <a:cs typeface="+mn-ea"/>
                <a:sym typeface="+mn-lt"/>
              </a:rPr>
              <a:t>位置变化</a:t>
            </a:r>
          </a:p>
        </p:txBody>
      </p:sp>
      <p:sp>
        <p:nvSpPr>
          <p:cNvPr id="23" name="矩形 22"/>
          <p:cNvSpPr/>
          <p:nvPr/>
        </p:nvSpPr>
        <p:spPr>
          <a:xfrm>
            <a:off x="9512955" y="5826383"/>
            <a:ext cx="983265" cy="196653"/>
          </a:xfrm>
          <a:prstGeom prst="rect">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100">
                <a:solidFill>
                  <a:schemeClr val="tx1"/>
                </a:solidFill>
                <a:cs typeface="+mn-ea"/>
                <a:sym typeface="+mn-lt"/>
              </a:rPr>
              <a:t>新增字段</a:t>
            </a:r>
          </a:p>
        </p:txBody>
      </p:sp>
      <p:sp>
        <p:nvSpPr>
          <p:cNvPr id="5" name="日期占位符 3">
            <a:extLst>
              <a:ext uri="{FF2B5EF4-FFF2-40B4-BE49-F238E27FC236}">
                <a16:creationId xmlns:a16="http://schemas.microsoft.com/office/drawing/2014/main" id="{C1A0A8D3-24A6-39C8-3B20-C3BAFC615D3D}"/>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6" name="页脚占位符 4">
            <a:extLst>
              <a:ext uri="{FF2B5EF4-FFF2-40B4-BE49-F238E27FC236}">
                <a16:creationId xmlns:a16="http://schemas.microsoft.com/office/drawing/2014/main" id="{EB14FBB8-0171-BDE0-3B81-F21CE5E2578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B91E77EB-7E48-CE8A-48FB-50C395A1DFB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149</a:t>
            </a:fld>
            <a:endParaRPr lang="en-US">
              <a:cs typeface="+mn-ea"/>
              <a:sym typeface="+mn-lt"/>
            </a:endParaRPr>
          </a:p>
        </p:txBody>
      </p:sp>
    </p:spTree>
    <p:extLst>
      <p:ext uri="{BB962C8B-B14F-4D97-AF65-F5344CB8AC3E}">
        <p14:creationId xmlns:p14="http://schemas.microsoft.com/office/powerpoint/2010/main" val="1487950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3D681-3DF9-4AE0-9F4A-9CB3EA7BD22D}"/>
              </a:ext>
            </a:extLst>
          </p:cNvPr>
          <p:cNvSpPr>
            <a:spLocks noGrp="1"/>
          </p:cNvSpPr>
          <p:nvPr>
            <p:ph type="title"/>
          </p:nvPr>
        </p:nvSpPr>
        <p:spPr/>
        <p:txBody>
          <a:bodyPr>
            <a:normAutofit/>
          </a:bodyPr>
          <a:lstStyle/>
          <a:p>
            <a:r>
              <a:rPr lang="zh-CN" altLang="en-US" sz="3200" dirty="0">
                <a:cs typeface="+mn-ea"/>
                <a:sym typeface="+mn-lt"/>
              </a:rPr>
              <a:t>距离向量路由算法实例</a:t>
            </a:r>
            <a:endParaRPr lang="zh-CN" altLang="en-US" sz="3200" dirty="0"/>
          </a:p>
        </p:txBody>
      </p:sp>
      <p:graphicFrame>
        <p:nvGraphicFramePr>
          <p:cNvPr id="7" name="内容占位符 6">
            <a:extLst>
              <a:ext uri="{FF2B5EF4-FFF2-40B4-BE49-F238E27FC236}">
                <a16:creationId xmlns:a16="http://schemas.microsoft.com/office/drawing/2014/main" id="{30769769-7266-46E0-8CE6-356FA6426716}"/>
              </a:ext>
            </a:extLst>
          </p:cNvPr>
          <p:cNvGraphicFramePr>
            <a:graphicFrameLocks noGrp="1"/>
          </p:cNvGraphicFramePr>
          <p:nvPr>
            <p:ph idx="1"/>
            <p:extLst>
              <p:ext uri="{D42A27DB-BD31-4B8C-83A1-F6EECF244321}">
                <p14:modId xmlns:p14="http://schemas.microsoft.com/office/powerpoint/2010/main" val="405910564"/>
              </p:ext>
            </p:extLst>
          </p:nvPr>
        </p:nvGraphicFramePr>
        <p:xfrm>
          <a:off x="5191432" y="1504333"/>
          <a:ext cx="5947617" cy="3854242"/>
        </p:xfrm>
        <a:graphic>
          <a:graphicData uri="http://schemas.openxmlformats.org/drawingml/2006/table">
            <a:tbl>
              <a:tblPr firstRow="1" firstCol="1" bandRow="1">
                <a:tableStyleId>{5C22544A-7EE6-4342-B048-85BDC9FD1C3A}</a:tableStyleId>
              </a:tblPr>
              <a:tblGrid>
                <a:gridCol w="678713">
                  <a:extLst>
                    <a:ext uri="{9D8B030D-6E8A-4147-A177-3AD203B41FA5}">
                      <a16:colId xmlns:a16="http://schemas.microsoft.com/office/drawing/2014/main" val="316347125"/>
                    </a:ext>
                  </a:extLst>
                </a:gridCol>
                <a:gridCol w="678713">
                  <a:extLst>
                    <a:ext uri="{9D8B030D-6E8A-4147-A177-3AD203B41FA5}">
                      <a16:colId xmlns:a16="http://schemas.microsoft.com/office/drawing/2014/main" val="3621178942"/>
                    </a:ext>
                  </a:extLst>
                </a:gridCol>
                <a:gridCol w="678713">
                  <a:extLst>
                    <a:ext uri="{9D8B030D-6E8A-4147-A177-3AD203B41FA5}">
                      <a16:colId xmlns:a16="http://schemas.microsoft.com/office/drawing/2014/main" val="2615809853"/>
                    </a:ext>
                  </a:extLst>
                </a:gridCol>
                <a:gridCol w="651913">
                  <a:extLst>
                    <a:ext uri="{9D8B030D-6E8A-4147-A177-3AD203B41FA5}">
                      <a16:colId xmlns:a16="http://schemas.microsoft.com/office/drawing/2014/main" val="1828969755"/>
                    </a:ext>
                  </a:extLst>
                </a:gridCol>
                <a:gridCol w="651913">
                  <a:extLst>
                    <a:ext uri="{9D8B030D-6E8A-4147-A177-3AD203B41FA5}">
                      <a16:colId xmlns:a16="http://schemas.microsoft.com/office/drawing/2014/main" val="2982977"/>
                    </a:ext>
                  </a:extLst>
                </a:gridCol>
                <a:gridCol w="651913">
                  <a:extLst>
                    <a:ext uri="{9D8B030D-6E8A-4147-A177-3AD203B41FA5}">
                      <a16:colId xmlns:a16="http://schemas.microsoft.com/office/drawing/2014/main" val="258217394"/>
                    </a:ext>
                  </a:extLst>
                </a:gridCol>
                <a:gridCol w="651913">
                  <a:extLst>
                    <a:ext uri="{9D8B030D-6E8A-4147-A177-3AD203B41FA5}">
                      <a16:colId xmlns:a16="http://schemas.microsoft.com/office/drawing/2014/main" val="3392680045"/>
                    </a:ext>
                  </a:extLst>
                </a:gridCol>
                <a:gridCol w="651913">
                  <a:extLst>
                    <a:ext uri="{9D8B030D-6E8A-4147-A177-3AD203B41FA5}">
                      <a16:colId xmlns:a16="http://schemas.microsoft.com/office/drawing/2014/main" val="1481388895"/>
                    </a:ext>
                  </a:extLst>
                </a:gridCol>
                <a:gridCol w="651913">
                  <a:extLst>
                    <a:ext uri="{9D8B030D-6E8A-4147-A177-3AD203B41FA5}">
                      <a16:colId xmlns:a16="http://schemas.microsoft.com/office/drawing/2014/main" val="1426254741"/>
                    </a:ext>
                  </a:extLst>
                </a:gridCol>
              </a:tblGrid>
              <a:tr h="275303">
                <a:tc rowSpan="2">
                  <a:txBody>
                    <a:bodyPr/>
                    <a:lstStyle/>
                    <a:p>
                      <a:pPr algn="ctr">
                        <a:spcAft>
                          <a:spcPts val="0"/>
                        </a:spcAft>
                      </a:pPr>
                      <a:r>
                        <a:rPr lang="zh-CN" sz="1400" kern="100" dirty="0">
                          <a:effectLst/>
                        </a:rPr>
                        <a:t>轮次</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rowSpan="2">
                  <a:txBody>
                    <a:bodyPr/>
                    <a:lstStyle/>
                    <a:p>
                      <a:pPr algn="ctr">
                        <a:spcAft>
                          <a:spcPts val="0"/>
                        </a:spcAft>
                      </a:pPr>
                      <a:r>
                        <a:rPr lang="zh-CN" sz="1400" kern="100" dirty="0">
                          <a:effectLst/>
                        </a:rPr>
                        <a:t>路由器</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gridSpan="7">
                  <a:txBody>
                    <a:bodyPr/>
                    <a:lstStyle/>
                    <a:p>
                      <a:pPr algn="ctr">
                        <a:spcAft>
                          <a:spcPts val="0"/>
                        </a:spcAft>
                      </a:pPr>
                      <a:r>
                        <a:rPr lang="zh-CN" sz="1400" kern="100" dirty="0">
                          <a:effectLst/>
                        </a:rPr>
                        <a:t>目的网络</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26282387"/>
                  </a:ext>
                </a:extLst>
              </a:tr>
              <a:tr h="27530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3</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7</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4896343"/>
                  </a:ext>
                </a:extLst>
              </a:tr>
              <a:tr h="275303">
                <a:tc rowSpan="6">
                  <a:txBody>
                    <a:bodyPr/>
                    <a:lstStyle/>
                    <a:p>
                      <a:pPr algn="ctr">
                        <a:spcAft>
                          <a:spcPts val="0"/>
                        </a:spcAft>
                      </a:pPr>
                      <a:r>
                        <a:rPr lang="en-US" sz="1400" kern="100" dirty="0">
                          <a:effectLst/>
                        </a:rPr>
                        <a:t> </a:t>
                      </a:r>
                      <a:endParaRPr lang="zh-CN" sz="1400" kern="100" dirty="0">
                        <a:effectLst/>
                      </a:endParaRPr>
                    </a:p>
                    <a:p>
                      <a:pPr algn="ctr">
                        <a:spcAft>
                          <a:spcPts val="0"/>
                        </a:spcAft>
                      </a:pPr>
                      <a:r>
                        <a:rPr lang="en-US" sz="1400" kern="100" dirty="0">
                          <a:effectLst/>
                        </a:rPr>
                        <a:t> </a:t>
                      </a:r>
                      <a:endParaRPr lang="zh-CN" sz="1400" kern="100" dirty="0">
                        <a:effectLst/>
                      </a:endParaRPr>
                    </a:p>
                    <a:p>
                      <a:pPr algn="ctr">
                        <a:spcAft>
                          <a:spcPts val="0"/>
                        </a:spcAft>
                      </a:pPr>
                      <a:r>
                        <a:rPr lang="en-US" sz="1400" kern="100" dirty="0">
                          <a:effectLst/>
                        </a:rPr>
                        <a:t>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2:2:B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4:2:F</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6:3:B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7:2:E</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41926984"/>
                  </a:ext>
                </a:extLst>
              </a:tr>
              <a:tr h="275303">
                <a:tc vMerge="1">
                  <a:txBody>
                    <a:bodyPr/>
                    <a:lstStyle/>
                    <a:p>
                      <a:endParaRPr lang="zh-CN" altLang="en-US"/>
                    </a:p>
                  </a:txBody>
                  <a:tcPr/>
                </a:tc>
                <a:tc>
                  <a:txBody>
                    <a:bodyPr/>
                    <a:lstStyle/>
                    <a:p>
                      <a:pPr algn="ctr">
                        <a:spcAft>
                          <a:spcPts val="0"/>
                        </a:spcAft>
                      </a:pPr>
                      <a:r>
                        <a:rPr lang="en-US" sz="1400" kern="100" dirty="0">
                          <a:effectLst/>
                        </a:rPr>
                        <a:t>B</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1:1:-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4:3:A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5:2:A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6:2:C</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7:3:A</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42695576"/>
                  </a:ext>
                </a:extLst>
              </a:tr>
              <a:tr h="275303">
                <a:tc vMerge="1">
                  <a:txBody>
                    <a:bodyPr/>
                    <a:lstStyle/>
                    <a:p>
                      <a:endParaRPr lang="zh-CN" altLang="en-US"/>
                    </a:p>
                  </a:txBody>
                  <a:tcPr/>
                </a:tc>
                <a:tc>
                  <a:txBody>
                    <a:bodyPr/>
                    <a:lstStyle/>
                    <a:p>
                      <a:pPr algn="ctr">
                        <a:spcAft>
                          <a:spcPts val="0"/>
                        </a:spcAft>
                      </a:pPr>
                      <a:r>
                        <a:rPr lang="en-US" sz="1400" kern="100">
                          <a:effectLst/>
                        </a:rPr>
                        <a:t>C</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1:2:B</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2:1:-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3:3:B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5:3:A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7:2:D</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78728293"/>
                  </a:ext>
                </a:extLst>
              </a:tr>
              <a:tr h="275303">
                <a:tc vMerge="1">
                  <a:txBody>
                    <a:bodyPr/>
                    <a:lstStyle/>
                    <a:p>
                      <a:endParaRPr lang="zh-CN" altLang="en-US"/>
                    </a:p>
                  </a:txBody>
                  <a:tcPr/>
                </a:tc>
                <a:tc>
                  <a:txBody>
                    <a:bodyPr/>
                    <a:lstStyle/>
                    <a:p>
                      <a:pPr algn="ctr">
                        <a:spcAft>
                          <a:spcPts val="0"/>
                        </a:spcAft>
                      </a:pPr>
                      <a:r>
                        <a:rPr lang="en-US" sz="1400" kern="100">
                          <a:effectLst/>
                        </a:rPr>
                        <a:t>D</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1:3:C</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2:2:C</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3:3:E</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5:2:E</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7:1:-</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76767677"/>
                  </a:ext>
                </a:extLst>
              </a:tr>
              <a:tr h="275303">
                <a:tc vMerge="1">
                  <a:txBody>
                    <a:bodyPr/>
                    <a:lstStyle/>
                    <a:p>
                      <a:endParaRPr lang="zh-CN" altLang="en-US"/>
                    </a:p>
                  </a:txBody>
                  <a:tcPr/>
                </a:tc>
                <a:tc>
                  <a:txBody>
                    <a:bodyPr/>
                    <a:lstStyle/>
                    <a:p>
                      <a:pPr algn="ctr">
                        <a:spcAft>
                          <a:spcPts val="0"/>
                        </a:spcAft>
                      </a:pPr>
                      <a:r>
                        <a:rPr lang="en-US" sz="1400" kern="100">
                          <a:effectLst/>
                        </a:rPr>
                        <a:t>E</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2:3:D</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3:2:A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4:3:A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6:2:D</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7:1:-</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23266984"/>
                  </a:ext>
                </a:extLst>
              </a:tr>
              <a:tr h="275303">
                <a:tc vMerge="1">
                  <a:txBody>
                    <a:bodyPr/>
                    <a:lstStyle/>
                    <a:p>
                      <a:endParaRPr lang="zh-CN" altLang="en-US"/>
                    </a:p>
                  </a:txBody>
                  <a:tcPr/>
                </a:tc>
                <a:tc>
                  <a:txBody>
                    <a:bodyPr/>
                    <a:lstStyle/>
                    <a:p>
                      <a:pPr algn="ctr">
                        <a:spcAft>
                          <a:spcPts val="0"/>
                        </a:spcAft>
                      </a:pPr>
                      <a:r>
                        <a:rPr lang="en-US" sz="1400" kern="100">
                          <a:effectLst/>
                        </a:rPr>
                        <a:t>F</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2:3:A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5:2:A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7:3:A</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19031308"/>
                  </a:ext>
                </a:extLst>
              </a:tr>
              <a:tr h="275303">
                <a:tc rowSpan="6">
                  <a:txBody>
                    <a:bodyPr/>
                    <a:lstStyle/>
                    <a:p>
                      <a:pPr algn="ctr">
                        <a:spcAft>
                          <a:spcPts val="0"/>
                        </a:spcAft>
                      </a:pPr>
                      <a:r>
                        <a:rPr lang="en-US" sz="1400" kern="100">
                          <a:effectLst/>
                        </a:rPr>
                        <a:t> </a:t>
                      </a:r>
                      <a:endParaRPr lang="zh-CN" sz="1400" kern="100">
                        <a:effectLst/>
                      </a:endParaRPr>
                    </a:p>
                    <a:p>
                      <a:pPr algn="ctr">
                        <a:spcAft>
                          <a:spcPts val="0"/>
                        </a:spcAft>
                      </a:pPr>
                      <a:r>
                        <a:rPr lang="en-US" sz="1400" kern="100">
                          <a:effectLst/>
                        </a:rPr>
                        <a:t> </a:t>
                      </a:r>
                      <a:endParaRPr lang="zh-CN" sz="1400" kern="100">
                        <a:effectLst/>
                      </a:endParaRPr>
                    </a:p>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2:2:B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3:1:-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4:2:F</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6:3:B</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7:2:E</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46323851"/>
                  </a:ext>
                </a:extLst>
              </a:tr>
              <a:tr h="275303">
                <a:tc vMerge="1">
                  <a:txBody>
                    <a:bodyPr/>
                    <a:lstStyle/>
                    <a:p>
                      <a:endParaRPr lang="zh-CN" altLang="en-US"/>
                    </a:p>
                  </a:txBody>
                  <a:tcPr/>
                </a:tc>
                <a:tc>
                  <a:txBody>
                    <a:bodyPr/>
                    <a:lstStyle/>
                    <a:p>
                      <a:pPr algn="ctr">
                        <a:spcAft>
                          <a:spcPts val="0"/>
                        </a:spcAft>
                      </a:pPr>
                      <a:r>
                        <a:rPr lang="en-US" sz="1400" kern="100">
                          <a:effectLst/>
                        </a:rPr>
                        <a:t>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4:3:A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6:2:C</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7:3:A</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41168567"/>
                  </a:ext>
                </a:extLst>
              </a:tr>
              <a:tr h="275303">
                <a:tc vMerge="1">
                  <a:txBody>
                    <a:bodyPr/>
                    <a:lstStyle/>
                    <a:p>
                      <a:endParaRPr lang="zh-CN" altLang="en-US"/>
                    </a:p>
                  </a:txBody>
                  <a:tcPr/>
                </a:tc>
                <a:tc>
                  <a:txBody>
                    <a:bodyPr/>
                    <a:lstStyle/>
                    <a:p>
                      <a:pPr algn="ctr">
                        <a:spcAft>
                          <a:spcPts val="0"/>
                        </a:spcAft>
                      </a:pPr>
                      <a:r>
                        <a:rPr lang="en-US" sz="1400" kern="100">
                          <a:effectLst/>
                        </a:rPr>
                        <a:t>C</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1:2:B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3:3:B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4:4:B</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5:3:A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7:2:D</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8501894"/>
                  </a:ext>
                </a:extLst>
              </a:tr>
              <a:tr h="275303">
                <a:tc vMerge="1">
                  <a:txBody>
                    <a:bodyPr/>
                    <a:lstStyle/>
                    <a:p>
                      <a:endParaRPr lang="zh-CN" altLang="en-US"/>
                    </a:p>
                  </a:txBody>
                  <a:tcPr/>
                </a:tc>
                <a:tc>
                  <a:txBody>
                    <a:bodyPr/>
                    <a:lstStyle/>
                    <a:p>
                      <a:pPr algn="ctr">
                        <a:spcAft>
                          <a:spcPts val="0"/>
                        </a:spcAft>
                      </a:pPr>
                      <a:r>
                        <a:rPr lang="en-US" sz="1400" kern="100">
                          <a:effectLst/>
                        </a:rPr>
                        <a:t>D</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1:3:C</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2:2:C</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3:3:E</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4:4:E</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5:2:E</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7:1:-</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2588126"/>
                  </a:ext>
                </a:extLst>
              </a:tr>
              <a:tr h="275303">
                <a:tc vMerge="1">
                  <a:txBody>
                    <a:bodyPr/>
                    <a:lstStyle/>
                    <a:p>
                      <a:endParaRPr lang="zh-CN" altLang="en-US"/>
                    </a:p>
                  </a:txBody>
                  <a:tcPr/>
                </a:tc>
                <a:tc>
                  <a:txBody>
                    <a:bodyPr/>
                    <a:lstStyle/>
                    <a:p>
                      <a:pPr algn="ctr">
                        <a:spcAft>
                          <a:spcPts val="0"/>
                        </a:spcAft>
                      </a:pPr>
                      <a:r>
                        <a:rPr lang="en-US" sz="1400" kern="100">
                          <a:effectLst/>
                        </a:rPr>
                        <a:t>E</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2:3:D</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4:3:A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5:1:-</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6:2:D</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7:1:-</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0066637"/>
                  </a:ext>
                </a:extLst>
              </a:tr>
              <a:tr h="275303">
                <a:tc vMerge="1">
                  <a:txBody>
                    <a:bodyPr/>
                    <a:lstStyle/>
                    <a:p>
                      <a:endParaRPr lang="zh-CN" altLang="en-US"/>
                    </a:p>
                  </a:txBody>
                  <a:tcPr/>
                </a:tc>
                <a:tc>
                  <a:txBody>
                    <a:bodyPr/>
                    <a:lstStyle/>
                    <a:p>
                      <a:pPr algn="ctr">
                        <a:spcAft>
                          <a:spcPts val="0"/>
                        </a:spcAft>
                      </a:pPr>
                      <a:r>
                        <a:rPr lang="en-US" sz="1400" kern="100">
                          <a:effectLst/>
                        </a:rPr>
                        <a:t>F</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1:2:A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2:3:A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3:1:-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4:1:-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a:effectLst/>
                        </a:rPr>
                        <a:t>5:2:A</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6:4:A</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400" kern="100" dirty="0">
                          <a:effectLst/>
                        </a:rPr>
                        <a:t>7:3:A</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63965540"/>
                  </a:ext>
                </a:extLst>
              </a:tr>
            </a:tbl>
          </a:graphicData>
        </a:graphic>
      </p:graphicFrame>
      <p:sp>
        <p:nvSpPr>
          <p:cNvPr id="4" name="日期占位符 3">
            <a:extLst>
              <a:ext uri="{FF2B5EF4-FFF2-40B4-BE49-F238E27FC236}">
                <a16:creationId xmlns:a16="http://schemas.microsoft.com/office/drawing/2014/main" id="{47E28786-9F0B-43AC-BBD5-8F226B0D97ED}"/>
              </a:ext>
            </a:extLst>
          </p:cNvPr>
          <p:cNvSpPr>
            <a:spLocks noGrp="1"/>
          </p:cNvSpPr>
          <p:nvPr>
            <p:ph type="dt" sz="half" idx="10"/>
          </p:nvPr>
        </p:nvSpPr>
        <p:spPr/>
        <p:txBody>
          <a:bodyPr/>
          <a:lstStyle/>
          <a:p>
            <a:fld id="{DB28C8BB-61C7-4CB6-B7F9-4FF6D0E164D2}" type="datetime1">
              <a:rPr lang="en-US" altLang="zh-CN" smtClean="0"/>
              <a:t>9/24/2023</a:t>
            </a:fld>
            <a:endParaRPr lang="en-US"/>
          </a:p>
        </p:txBody>
      </p:sp>
      <p:sp>
        <p:nvSpPr>
          <p:cNvPr id="5" name="页脚占位符 4">
            <a:extLst>
              <a:ext uri="{FF2B5EF4-FFF2-40B4-BE49-F238E27FC236}">
                <a16:creationId xmlns:a16="http://schemas.microsoft.com/office/drawing/2014/main" id="{710C743F-081F-4495-8FDA-0BBF3BD6B5C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8212770-3EE4-461F-A4BC-A72EDBBED5B5}"/>
              </a:ext>
            </a:extLst>
          </p:cNvPr>
          <p:cNvSpPr>
            <a:spLocks noGrp="1"/>
          </p:cNvSpPr>
          <p:nvPr>
            <p:ph type="sldNum" sz="quarter" idx="12"/>
          </p:nvPr>
        </p:nvSpPr>
        <p:spPr/>
        <p:txBody>
          <a:bodyPr/>
          <a:lstStyle/>
          <a:p>
            <a:fld id="{C8BB1146-E542-4D4E-B8E9-6919A11DDD48}" type="slidenum">
              <a:rPr lang="en-US" smtClean="0"/>
              <a:t>15</a:t>
            </a:fld>
            <a:endParaRPr lang="en-US"/>
          </a:p>
        </p:txBody>
      </p:sp>
      <p:sp>
        <p:nvSpPr>
          <p:cNvPr id="8" name="Rectangle 1">
            <a:extLst>
              <a:ext uri="{FF2B5EF4-FFF2-40B4-BE49-F238E27FC236}">
                <a16:creationId xmlns:a16="http://schemas.microsoft.com/office/drawing/2014/main" id="{3491A9FF-B94A-4A33-89D2-80F3CDDF526D}"/>
              </a:ext>
            </a:extLst>
          </p:cNvPr>
          <p:cNvSpPr>
            <a:spLocks noChangeArrowheads="1"/>
          </p:cNvSpPr>
          <p:nvPr/>
        </p:nvSpPr>
        <p:spPr bwMode="auto">
          <a:xfrm>
            <a:off x="-5082125" y="-7384"/>
            <a:ext cx="2298527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 </a:t>
            </a:r>
            <a:r>
              <a:rPr kumimoji="0" lang="zh-CN" altLang="en-US" sz="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路由表的创建和更新</a:t>
            </a:r>
            <a:endParaRPr kumimoji="0" lang="zh-CN"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0" name="内容占位符 2">
            <a:extLst>
              <a:ext uri="{FF2B5EF4-FFF2-40B4-BE49-F238E27FC236}">
                <a16:creationId xmlns:a16="http://schemas.microsoft.com/office/drawing/2014/main" id="{102BAD87-B93B-4D94-B258-B7C6E637F3D7}"/>
              </a:ext>
            </a:extLst>
          </p:cNvPr>
          <p:cNvSpPr txBox="1">
            <a:spLocks/>
          </p:cNvSpPr>
          <p:nvPr/>
        </p:nvSpPr>
        <p:spPr>
          <a:xfrm>
            <a:off x="660399" y="1803785"/>
            <a:ext cx="3750733" cy="65235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2400" dirty="0">
                <a:solidFill>
                  <a:schemeClr val="accent1"/>
                </a:solidFill>
                <a:cs typeface="+mn-ea"/>
                <a:sym typeface="+mn-lt"/>
              </a:rPr>
              <a:t>路由表的每一个表项表示为：</a:t>
            </a:r>
            <a:endParaRPr lang="en-US" altLang="zh-CN" sz="2400" dirty="0">
              <a:solidFill>
                <a:schemeClr val="accent1"/>
              </a:solidFill>
              <a:cs typeface="+mn-ea"/>
              <a:sym typeface="+mn-lt"/>
            </a:endParaRPr>
          </a:p>
          <a:p>
            <a:pPr marL="0" indent="0" algn="ctr">
              <a:spcBef>
                <a:spcPts val="0"/>
              </a:spcBef>
              <a:buNone/>
            </a:pPr>
            <a:r>
              <a:rPr lang="en-US" altLang="zh-CN" sz="2400" dirty="0" err="1">
                <a:solidFill>
                  <a:schemeClr val="accent1"/>
                </a:solidFill>
                <a:cs typeface="+mn-ea"/>
                <a:sym typeface="+mn-lt"/>
              </a:rPr>
              <a:t>NetID:Distance:Nexthop</a:t>
            </a:r>
            <a:endParaRPr lang="zh-CN" altLang="en-US" sz="2400" dirty="0">
              <a:solidFill>
                <a:schemeClr val="accent1"/>
              </a:solidFill>
              <a:cs typeface="+mn-ea"/>
              <a:sym typeface="+mn-lt"/>
            </a:endParaRPr>
          </a:p>
        </p:txBody>
      </p:sp>
      <p:grpSp>
        <p:nvGrpSpPr>
          <p:cNvPr id="11" name="组合 10">
            <a:extLst>
              <a:ext uri="{FF2B5EF4-FFF2-40B4-BE49-F238E27FC236}">
                <a16:creationId xmlns:a16="http://schemas.microsoft.com/office/drawing/2014/main" id="{3A2277CA-3E03-429F-8774-75CEED100641}"/>
              </a:ext>
            </a:extLst>
          </p:cNvPr>
          <p:cNvGrpSpPr/>
          <p:nvPr/>
        </p:nvGrpSpPr>
        <p:grpSpPr>
          <a:xfrm>
            <a:off x="660399" y="2553930"/>
            <a:ext cx="3968392" cy="2650217"/>
            <a:chOff x="1929990" y="1081756"/>
            <a:chExt cx="8332019" cy="5327934"/>
          </a:xfrm>
        </p:grpSpPr>
        <p:pic>
          <p:nvPicPr>
            <p:cNvPr id="12" name="图片 11">
              <a:extLst>
                <a:ext uri="{FF2B5EF4-FFF2-40B4-BE49-F238E27FC236}">
                  <a16:creationId xmlns:a16="http://schemas.microsoft.com/office/drawing/2014/main" id="{B74C284E-8CD5-4C7B-B5E2-520AA694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9990" y="1081756"/>
              <a:ext cx="8332019" cy="5327934"/>
            </a:xfrm>
            <a:prstGeom prst="rect">
              <a:avLst/>
            </a:prstGeom>
          </p:spPr>
        </p:pic>
        <p:pic>
          <p:nvPicPr>
            <p:cNvPr id="13" name="图片 12">
              <a:extLst>
                <a:ext uri="{FF2B5EF4-FFF2-40B4-BE49-F238E27FC236}">
                  <a16:creationId xmlns:a16="http://schemas.microsoft.com/office/drawing/2014/main" id="{883C2D1E-7552-41C9-A0EA-9281A7BE000E}"/>
                </a:ext>
              </a:extLst>
            </p:cNvPr>
            <p:cNvPicPr>
              <a:picLocks noChangeAspect="1"/>
            </p:cNvPicPr>
            <p:nvPr/>
          </p:nvPicPr>
          <p:blipFill>
            <a:blip r:embed="rId3"/>
            <a:stretch>
              <a:fillRect/>
            </a:stretch>
          </p:blipFill>
          <p:spPr>
            <a:xfrm>
              <a:off x="1983998" y="3089316"/>
              <a:ext cx="809444" cy="809444"/>
            </a:xfrm>
            <a:prstGeom prst="rect">
              <a:avLst/>
            </a:prstGeom>
          </p:spPr>
        </p:pic>
        <p:pic>
          <p:nvPicPr>
            <p:cNvPr id="14" name="图片 13">
              <a:extLst>
                <a:ext uri="{FF2B5EF4-FFF2-40B4-BE49-F238E27FC236}">
                  <a16:creationId xmlns:a16="http://schemas.microsoft.com/office/drawing/2014/main" id="{F11198DD-D53B-471A-A7C7-E3EB8716F243}"/>
                </a:ext>
              </a:extLst>
            </p:cNvPr>
            <p:cNvPicPr>
              <a:picLocks noChangeAspect="1"/>
            </p:cNvPicPr>
            <p:nvPr/>
          </p:nvPicPr>
          <p:blipFill>
            <a:blip r:embed="rId3"/>
            <a:stretch>
              <a:fillRect/>
            </a:stretch>
          </p:blipFill>
          <p:spPr>
            <a:xfrm>
              <a:off x="5753771" y="1481580"/>
              <a:ext cx="777658" cy="777658"/>
            </a:xfrm>
            <a:prstGeom prst="rect">
              <a:avLst/>
            </a:prstGeom>
          </p:spPr>
        </p:pic>
        <p:pic>
          <p:nvPicPr>
            <p:cNvPr id="15" name="图片 14">
              <a:extLst>
                <a:ext uri="{FF2B5EF4-FFF2-40B4-BE49-F238E27FC236}">
                  <a16:creationId xmlns:a16="http://schemas.microsoft.com/office/drawing/2014/main" id="{A2F79202-52F2-4EDB-9670-52157E3245C0}"/>
                </a:ext>
              </a:extLst>
            </p:cNvPr>
            <p:cNvPicPr>
              <a:picLocks noChangeAspect="1"/>
            </p:cNvPicPr>
            <p:nvPr/>
          </p:nvPicPr>
          <p:blipFill>
            <a:blip r:embed="rId3"/>
            <a:stretch>
              <a:fillRect/>
            </a:stretch>
          </p:blipFill>
          <p:spPr>
            <a:xfrm>
              <a:off x="5753770" y="3029517"/>
              <a:ext cx="777659" cy="777659"/>
            </a:xfrm>
            <a:prstGeom prst="rect">
              <a:avLst/>
            </a:prstGeom>
          </p:spPr>
        </p:pic>
        <p:pic>
          <p:nvPicPr>
            <p:cNvPr id="16" name="图片 15">
              <a:extLst>
                <a:ext uri="{FF2B5EF4-FFF2-40B4-BE49-F238E27FC236}">
                  <a16:creationId xmlns:a16="http://schemas.microsoft.com/office/drawing/2014/main" id="{95506C3D-751C-4359-A472-BC7D6026AA36}"/>
                </a:ext>
              </a:extLst>
            </p:cNvPr>
            <p:cNvPicPr>
              <a:picLocks noChangeAspect="1"/>
            </p:cNvPicPr>
            <p:nvPr/>
          </p:nvPicPr>
          <p:blipFill>
            <a:blip r:embed="rId3"/>
            <a:stretch>
              <a:fillRect/>
            </a:stretch>
          </p:blipFill>
          <p:spPr>
            <a:xfrm>
              <a:off x="9243605" y="2974738"/>
              <a:ext cx="809444" cy="809444"/>
            </a:xfrm>
            <a:prstGeom prst="rect">
              <a:avLst/>
            </a:prstGeom>
          </p:spPr>
        </p:pic>
        <p:pic>
          <p:nvPicPr>
            <p:cNvPr id="17" name="图片 16">
              <a:extLst>
                <a:ext uri="{FF2B5EF4-FFF2-40B4-BE49-F238E27FC236}">
                  <a16:creationId xmlns:a16="http://schemas.microsoft.com/office/drawing/2014/main" id="{38F912D8-3675-4350-9492-10258CEF0A76}"/>
                </a:ext>
              </a:extLst>
            </p:cNvPr>
            <p:cNvPicPr>
              <a:picLocks noChangeAspect="1"/>
            </p:cNvPicPr>
            <p:nvPr/>
          </p:nvPicPr>
          <p:blipFill>
            <a:blip r:embed="rId3"/>
            <a:stretch>
              <a:fillRect/>
            </a:stretch>
          </p:blipFill>
          <p:spPr>
            <a:xfrm>
              <a:off x="3914828" y="5078889"/>
              <a:ext cx="803222" cy="803222"/>
            </a:xfrm>
            <a:prstGeom prst="rect">
              <a:avLst/>
            </a:prstGeom>
          </p:spPr>
        </p:pic>
        <p:pic>
          <p:nvPicPr>
            <p:cNvPr id="18" name="图片 17">
              <a:extLst>
                <a:ext uri="{FF2B5EF4-FFF2-40B4-BE49-F238E27FC236}">
                  <a16:creationId xmlns:a16="http://schemas.microsoft.com/office/drawing/2014/main" id="{FB1DE7EF-607D-49EE-9A9A-26D6214225F8}"/>
                </a:ext>
              </a:extLst>
            </p:cNvPr>
            <p:cNvPicPr>
              <a:picLocks noChangeAspect="1"/>
            </p:cNvPicPr>
            <p:nvPr/>
          </p:nvPicPr>
          <p:blipFill>
            <a:blip r:embed="rId3"/>
            <a:stretch>
              <a:fillRect/>
            </a:stretch>
          </p:blipFill>
          <p:spPr>
            <a:xfrm>
              <a:off x="7788263" y="5078888"/>
              <a:ext cx="803222" cy="803222"/>
            </a:xfrm>
            <a:prstGeom prst="rect">
              <a:avLst/>
            </a:prstGeom>
          </p:spPr>
        </p:pic>
      </p:grpSp>
    </p:spTree>
    <p:extLst>
      <p:ext uri="{BB962C8B-B14F-4D97-AF65-F5344CB8AC3E}">
        <p14:creationId xmlns:p14="http://schemas.microsoft.com/office/powerpoint/2010/main" val="12114093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EA26F-63E3-8206-0346-C1867739BE3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基本报文头格式</a:t>
            </a:r>
          </a:p>
        </p:txBody>
      </p:sp>
      <p:sp>
        <p:nvSpPr>
          <p:cNvPr id="8" name="内容占位符 7">
            <a:extLst>
              <a:ext uri="{FF2B5EF4-FFF2-40B4-BE49-F238E27FC236}">
                <a16:creationId xmlns:a16="http://schemas.microsoft.com/office/drawing/2014/main" id="{90230AF5-B16F-0BFA-9FB3-8C3686B57B13}"/>
              </a:ext>
            </a:extLst>
          </p:cNvPr>
          <p:cNvSpPr>
            <a:spLocks noGrp="1"/>
          </p:cNvSpPr>
          <p:nvPr>
            <p:ph idx="1"/>
          </p:nvPr>
        </p:nvSpPr>
        <p:spPr>
          <a:xfrm>
            <a:off x="660400" y="4384766"/>
            <a:ext cx="10858500" cy="1749334"/>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Version</a:t>
            </a:r>
            <a:r>
              <a:rPr lang="zh-CN" altLang="en-US" sz="2400" dirty="0">
                <a:solidFill>
                  <a:schemeClr val="accent1"/>
                </a:solidFill>
                <a:cs typeface="+mn-ea"/>
                <a:sym typeface="+mn-lt"/>
              </a:rPr>
              <a:t>：版本号，长度为</a:t>
            </a:r>
            <a:r>
              <a:rPr lang="en-US" altLang="zh-CN" sz="2400" dirty="0">
                <a:solidFill>
                  <a:schemeClr val="accent1"/>
                </a:solidFill>
                <a:cs typeface="+mn-ea"/>
                <a:sym typeface="+mn-lt"/>
              </a:rPr>
              <a:t>4 bit</a:t>
            </a:r>
            <a:r>
              <a:rPr lang="zh-CN" altLang="en-US" sz="2400" dirty="0">
                <a:solidFill>
                  <a:schemeClr val="accent1"/>
                </a:solidFill>
                <a:cs typeface="+mn-ea"/>
                <a:sym typeface="+mn-lt"/>
              </a:rPr>
              <a:t>。对于</a:t>
            </a:r>
            <a:r>
              <a:rPr lang="en-US" altLang="zh-CN" sz="2400" dirty="0">
                <a:solidFill>
                  <a:schemeClr val="accent1"/>
                </a:solidFill>
                <a:cs typeface="+mn-ea"/>
                <a:sym typeface="+mn-lt"/>
              </a:rPr>
              <a:t>IPv6</a:t>
            </a:r>
            <a:r>
              <a:rPr lang="zh-CN" altLang="en-US" sz="2400" dirty="0">
                <a:solidFill>
                  <a:schemeClr val="accent1"/>
                </a:solidFill>
                <a:cs typeface="+mn-ea"/>
                <a:sym typeface="+mn-lt"/>
              </a:rPr>
              <a:t>，该值为</a:t>
            </a:r>
            <a:r>
              <a:rPr lang="en-US" altLang="zh-CN" sz="2400" dirty="0">
                <a:solidFill>
                  <a:schemeClr val="accent1"/>
                </a:solidFill>
                <a:cs typeface="+mn-ea"/>
                <a:sym typeface="+mn-lt"/>
              </a:rPr>
              <a:t>6</a:t>
            </a:r>
            <a:r>
              <a:rPr lang="zh-CN" altLang="en-US" sz="2400" dirty="0">
                <a:solidFill>
                  <a:schemeClr val="accent1"/>
                </a:solidFill>
                <a:cs typeface="+mn-ea"/>
                <a:sym typeface="+mn-lt"/>
              </a:rPr>
              <a:t>。</a:t>
            </a:r>
          </a:p>
        </p:txBody>
      </p:sp>
      <p:sp>
        <p:nvSpPr>
          <p:cNvPr id="4" name="日期占位符 3">
            <a:extLst>
              <a:ext uri="{FF2B5EF4-FFF2-40B4-BE49-F238E27FC236}">
                <a16:creationId xmlns:a16="http://schemas.microsoft.com/office/drawing/2014/main" id="{6AB6D713-A32E-2EBA-A571-7D8AC3444D64}"/>
              </a:ext>
            </a:extLst>
          </p:cNvPr>
          <p:cNvSpPr>
            <a:spLocks noGrp="1"/>
          </p:cNvSpPr>
          <p:nvPr>
            <p:ph type="dt" sz="half" idx="10"/>
          </p:nvPr>
        </p:nvSpPr>
        <p:spPr/>
        <p:txBody>
          <a:bodyPr/>
          <a:lstStyle/>
          <a:p>
            <a:pPr>
              <a:lnSpc>
                <a:spcPct val="120000"/>
              </a:lnSpc>
            </a:pPr>
            <a:fld id="{C4735261-09B4-473B-9A2F-4079A2C2016A}"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9137DBD-8CAE-EDEA-18B5-2CC0FD0E8BF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4F382BB-E91D-3F11-27FD-38158C71D42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150</a:t>
            </a:fld>
            <a:endParaRPr lang="en-US">
              <a:cs typeface="+mn-ea"/>
              <a:sym typeface="+mn-lt"/>
            </a:endParaRPr>
          </a:p>
        </p:txBody>
      </p:sp>
      <p:graphicFrame>
        <p:nvGraphicFramePr>
          <p:cNvPr id="7" name="表格 6">
            <a:extLst>
              <a:ext uri="{FF2B5EF4-FFF2-40B4-BE49-F238E27FC236}">
                <a16:creationId xmlns:a16="http://schemas.microsoft.com/office/drawing/2014/main" id="{C0680ED7-6988-F9BD-A47B-35B0F3308C49}"/>
              </a:ext>
            </a:extLst>
          </p:cNvPr>
          <p:cNvGraphicFramePr>
            <a:graphicFrameLocks noGrp="1"/>
          </p:cNvGraphicFramePr>
          <p:nvPr>
            <p:extLst>
              <p:ext uri="{D42A27DB-BD31-4B8C-83A1-F6EECF244321}">
                <p14:modId xmlns:p14="http://schemas.microsoft.com/office/powerpoint/2010/main" val="3381423657"/>
              </p:ext>
            </p:extLst>
          </p:nvPr>
        </p:nvGraphicFramePr>
        <p:xfrm>
          <a:off x="4022592" y="1521900"/>
          <a:ext cx="4030874" cy="2581248"/>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586368">
                <a:tc gridSpan="3">
                  <a:txBody>
                    <a:bodyPr/>
                    <a:lstStyle/>
                    <a:p>
                      <a:pPr algn="ctr">
                        <a:lnSpc>
                          <a:spcPct val="120000"/>
                        </a:lnSpc>
                        <a:spcBef>
                          <a:spcPts val="0"/>
                        </a:spcBef>
                        <a:spcAft>
                          <a:spcPts val="0"/>
                        </a:spcAft>
                      </a:pPr>
                      <a:r>
                        <a:rPr lang="en-US" altLang="zh-CN" sz="1400">
                          <a:latin typeface="+mn-lt"/>
                          <a:ea typeface="+mn-ea"/>
                          <a:cs typeface="+mn-ea"/>
                          <a:sym typeface="+mn-lt"/>
                        </a:rPr>
                        <a:t>Payload Length</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Next Header</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65456">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9" name="流程图: 过程 8">
            <a:extLst>
              <a:ext uri="{FF2B5EF4-FFF2-40B4-BE49-F238E27FC236}">
                <a16:creationId xmlns:a16="http://schemas.microsoft.com/office/drawing/2014/main" id="{D81DEA24-DCC4-A9DE-C65B-A6916A6F4687}"/>
              </a:ext>
            </a:extLst>
          </p:cNvPr>
          <p:cNvSpPr/>
          <p:nvPr/>
        </p:nvSpPr>
        <p:spPr>
          <a:xfrm>
            <a:off x="4053841" y="1521900"/>
            <a:ext cx="705393" cy="524614"/>
          </a:xfrm>
          <a:prstGeom prst="flowChartProcess">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4569325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EA26F-63E3-8206-0346-C1867739BE3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基本报文头格式</a:t>
            </a:r>
          </a:p>
        </p:txBody>
      </p:sp>
      <p:sp>
        <p:nvSpPr>
          <p:cNvPr id="8" name="内容占位符 7">
            <a:extLst>
              <a:ext uri="{FF2B5EF4-FFF2-40B4-BE49-F238E27FC236}">
                <a16:creationId xmlns:a16="http://schemas.microsoft.com/office/drawing/2014/main" id="{90230AF5-B16F-0BFA-9FB3-8C3686B57B13}"/>
              </a:ext>
            </a:extLst>
          </p:cNvPr>
          <p:cNvSpPr>
            <a:spLocks noGrp="1"/>
          </p:cNvSpPr>
          <p:nvPr>
            <p:ph idx="1"/>
          </p:nvPr>
        </p:nvSpPr>
        <p:spPr>
          <a:xfrm>
            <a:off x="660400" y="4384766"/>
            <a:ext cx="10858500" cy="1749334"/>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Traffic Class</a:t>
            </a:r>
            <a:r>
              <a:rPr lang="zh-CN" altLang="en-US" sz="2400" dirty="0">
                <a:solidFill>
                  <a:schemeClr val="accent1"/>
                </a:solidFill>
                <a:cs typeface="+mn-ea"/>
                <a:sym typeface="+mn-lt"/>
              </a:rPr>
              <a:t>：流类别，长度为</a:t>
            </a:r>
            <a:r>
              <a:rPr lang="en-US" altLang="zh-CN" sz="2400" dirty="0">
                <a:solidFill>
                  <a:schemeClr val="accent1"/>
                </a:solidFill>
                <a:cs typeface="+mn-ea"/>
                <a:sym typeface="+mn-lt"/>
              </a:rPr>
              <a:t>8 bit</a:t>
            </a:r>
            <a:r>
              <a:rPr lang="zh-CN" altLang="en-US" sz="2400" dirty="0">
                <a:solidFill>
                  <a:schemeClr val="accent1"/>
                </a:solidFill>
                <a:cs typeface="+mn-ea"/>
                <a:sym typeface="+mn-lt"/>
              </a:rPr>
              <a:t>。等同于</a:t>
            </a:r>
            <a:r>
              <a:rPr lang="en-US" altLang="zh-CN" sz="2400" dirty="0">
                <a:solidFill>
                  <a:schemeClr val="accent1"/>
                </a:solidFill>
                <a:cs typeface="+mn-ea"/>
                <a:sym typeface="+mn-lt"/>
              </a:rPr>
              <a:t>IPv4</a:t>
            </a:r>
            <a:r>
              <a:rPr lang="zh-CN" altLang="en-US" sz="2400" dirty="0">
                <a:solidFill>
                  <a:schemeClr val="accent1"/>
                </a:solidFill>
                <a:cs typeface="+mn-ea"/>
                <a:sym typeface="+mn-lt"/>
              </a:rPr>
              <a:t>中的</a:t>
            </a:r>
            <a:r>
              <a:rPr lang="en-US" altLang="zh-CN" sz="2400" dirty="0" err="1">
                <a:solidFill>
                  <a:schemeClr val="accent1"/>
                </a:solidFill>
                <a:cs typeface="+mn-ea"/>
                <a:sym typeface="+mn-lt"/>
              </a:rPr>
              <a:t>ToS</a:t>
            </a:r>
            <a:r>
              <a:rPr lang="zh-CN" altLang="en-US" sz="2400" dirty="0">
                <a:solidFill>
                  <a:schemeClr val="accent1"/>
                </a:solidFill>
                <a:cs typeface="+mn-ea"/>
                <a:sym typeface="+mn-lt"/>
              </a:rPr>
              <a:t>字段，表示</a:t>
            </a:r>
            <a:r>
              <a:rPr lang="en-US" altLang="zh-CN" sz="2400" dirty="0">
                <a:solidFill>
                  <a:schemeClr val="accent1"/>
                </a:solidFill>
                <a:cs typeface="+mn-ea"/>
                <a:sym typeface="+mn-lt"/>
              </a:rPr>
              <a:t>IPv6</a:t>
            </a:r>
            <a:r>
              <a:rPr lang="zh-CN" altLang="en-US" sz="2400" dirty="0">
                <a:solidFill>
                  <a:schemeClr val="accent1"/>
                </a:solidFill>
                <a:cs typeface="+mn-ea"/>
                <a:sym typeface="+mn-lt"/>
              </a:rPr>
              <a:t>数据包的类或优先级，主要应用于</a:t>
            </a:r>
            <a:r>
              <a:rPr lang="en-US" altLang="zh-CN" sz="2400" dirty="0">
                <a:solidFill>
                  <a:schemeClr val="accent1"/>
                </a:solidFill>
                <a:cs typeface="+mn-ea"/>
                <a:sym typeface="+mn-lt"/>
              </a:rPr>
              <a:t>QoS</a:t>
            </a:r>
            <a:r>
              <a:rPr lang="zh-CN" altLang="en-US" sz="2400" dirty="0">
                <a:solidFill>
                  <a:schemeClr val="accent1"/>
                </a:solidFill>
                <a:cs typeface="+mn-ea"/>
                <a:sym typeface="+mn-lt"/>
              </a:rPr>
              <a:t>。</a:t>
            </a:r>
          </a:p>
        </p:txBody>
      </p:sp>
      <p:sp>
        <p:nvSpPr>
          <p:cNvPr id="4" name="日期占位符 3">
            <a:extLst>
              <a:ext uri="{FF2B5EF4-FFF2-40B4-BE49-F238E27FC236}">
                <a16:creationId xmlns:a16="http://schemas.microsoft.com/office/drawing/2014/main" id="{6AB6D713-A32E-2EBA-A571-7D8AC3444D64}"/>
              </a:ext>
            </a:extLst>
          </p:cNvPr>
          <p:cNvSpPr>
            <a:spLocks noGrp="1"/>
          </p:cNvSpPr>
          <p:nvPr>
            <p:ph type="dt" sz="half" idx="10"/>
          </p:nvPr>
        </p:nvSpPr>
        <p:spPr/>
        <p:txBody>
          <a:bodyPr/>
          <a:lstStyle/>
          <a:p>
            <a:pPr>
              <a:lnSpc>
                <a:spcPct val="120000"/>
              </a:lnSpc>
            </a:pPr>
            <a:fld id="{C4735261-09B4-473B-9A2F-4079A2C2016A}"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9137DBD-8CAE-EDEA-18B5-2CC0FD0E8BF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4F382BB-E91D-3F11-27FD-38158C71D42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151</a:t>
            </a:fld>
            <a:endParaRPr lang="en-US">
              <a:cs typeface="+mn-ea"/>
              <a:sym typeface="+mn-lt"/>
            </a:endParaRPr>
          </a:p>
        </p:txBody>
      </p:sp>
      <p:graphicFrame>
        <p:nvGraphicFramePr>
          <p:cNvPr id="7" name="表格 6">
            <a:extLst>
              <a:ext uri="{FF2B5EF4-FFF2-40B4-BE49-F238E27FC236}">
                <a16:creationId xmlns:a16="http://schemas.microsoft.com/office/drawing/2014/main" id="{C0680ED7-6988-F9BD-A47B-35B0F3308C49}"/>
              </a:ext>
            </a:extLst>
          </p:cNvPr>
          <p:cNvGraphicFramePr>
            <a:graphicFrameLocks noGrp="1"/>
          </p:cNvGraphicFramePr>
          <p:nvPr>
            <p:extLst>
              <p:ext uri="{D42A27DB-BD31-4B8C-83A1-F6EECF244321}">
                <p14:modId xmlns:p14="http://schemas.microsoft.com/office/powerpoint/2010/main" val="2926248403"/>
              </p:ext>
            </p:extLst>
          </p:nvPr>
        </p:nvGraphicFramePr>
        <p:xfrm>
          <a:off x="4022592" y="1521900"/>
          <a:ext cx="4030874" cy="2581248"/>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586368">
                <a:tc gridSpan="3">
                  <a:txBody>
                    <a:bodyPr/>
                    <a:lstStyle/>
                    <a:p>
                      <a:pPr algn="ctr">
                        <a:lnSpc>
                          <a:spcPct val="120000"/>
                        </a:lnSpc>
                        <a:spcBef>
                          <a:spcPts val="0"/>
                        </a:spcBef>
                        <a:spcAft>
                          <a:spcPts val="0"/>
                        </a:spcAft>
                      </a:pPr>
                      <a:r>
                        <a:rPr lang="en-US" altLang="zh-CN" sz="1400">
                          <a:latin typeface="+mn-lt"/>
                          <a:ea typeface="+mn-ea"/>
                          <a:cs typeface="+mn-ea"/>
                          <a:sym typeface="+mn-lt"/>
                        </a:rPr>
                        <a:t>Payload Length</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Next Header</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65456">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9" name="流程图: 过程 8">
            <a:extLst>
              <a:ext uri="{FF2B5EF4-FFF2-40B4-BE49-F238E27FC236}">
                <a16:creationId xmlns:a16="http://schemas.microsoft.com/office/drawing/2014/main" id="{D81DEA24-DCC4-A9DE-C65B-A6916A6F4687}"/>
              </a:ext>
            </a:extLst>
          </p:cNvPr>
          <p:cNvSpPr/>
          <p:nvPr/>
        </p:nvSpPr>
        <p:spPr>
          <a:xfrm>
            <a:off x="4902927" y="1521900"/>
            <a:ext cx="705393" cy="524614"/>
          </a:xfrm>
          <a:prstGeom prst="flowChartProcess">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4067717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EA26F-63E3-8206-0346-C1867739BE3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基本报文头格式</a:t>
            </a:r>
          </a:p>
        </p:txBody>
      </p:sp>
      <p:sp>
        <p:nvSpPr>
          <p:cNvPr id="8" name="内容占位符 7">
            <a:extLst>
              <a:ext uri="{FF2B5EF4-FFF2-40B4-BE49-F238E27FC236}">
                <a16:creationId xmlns:a16="http://schemas.microsoft.com/office/drawing/2014/main" id="{90230AF5-B16F-0BFA-9FB3-8C3686B57B13}"/>
              </a:ext>
            </a:extLst>
          </p:cNvPr>
          <p:cNvSpPr>
            <a:spLocks noGrp="1"/>
          </p:cNvSpPr>
          <p:nvPr>
            <p:ph idx="1"/>
          </p:nvPr>
        </p:nvSpPr>
        <p:spPr>
          <a:xfrm>
            <a:off x="660400" y="4384766"/>
            <a:ext cx="10858500" cy="1749334"/>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Flow Label</a:t>
            </a:r>
            <a:r>
              <a:rPr lang="zh-CN" altLang="en-US" sz="2400" dirty="0">
                <a:solidFill>
                  <a:schemeClr val="accent1"/>
                </a:solidFill>
                <a:cs typeface="+mn-ea"/>
                <a:sym typeface="+mn-lt"/>
              </a:rPr>
              <a:t>：流标签，长度为</a:t>
            </a:r>
            <a:r>
              <a:rPr lang="en-US" altLang="zh-CN" sz="2400" dirty="0">
                <a:solidFill>
                  <a:schemeClr val="accent1"/>
                </a:solidFill>
                <a:cs typeface="+mn-ea"/>
                <a:sym typeface="+mn-lt"/>
              </a:rPr>
              <a:t>20 bit</a:t>
            </a:r>
            <a:r>
              <a:rPr lang="zh-CN" altLang="en-US" sz="2400" dirty="0">
                <a:solidFill>
                  <a:schemeClr val="accent1"/>
                </a:solidFill>
                <a:cs typeface="+mn-ea"/>
                <a:sym typeface="+mn-lt"/>
              </a:rPr>
              <a:t>。</a:t>
            </a:r>
            <a:r>
              <a:rPr lang="en-US" altLang="zh-CN" sz="2400" dirty="0">
                <a:solidFill>
                  <a:schemeClr val="accent1"/>
                </a:solidFill>
                <a:cs typeface="+mn-ea"/>
                <a:sym typeface="+mn-lt"/>
              </a:rPr>
              <a:t>IPv6</a:t>
            </a:r>
            <a:r>
              <a:rPr lang="zh-CN" altLang="en-US" sz="2400" dirty="0">
                <a:solidFill>
                  <a:schemeClr val="accent1"/>
                </a:solidFill>
                <a:cs typeface="+mn-ea"/>
                <a:sym typeface="+mn-lt"/>
              </a:rPr>
              <a:t>中的新增字段，用于区分实时流量，不同的流标签</a:t>
            </a:r>
            <a:r>
              <a:rPr lang="en-US" altLang="zh-CN" sz="2400" dirty="0">
                <a:solidFill>
                  <a:schemeClr val="accent1"/>
                </a:solidFill>
                <a:cs typeface="+mn-ea"/>
                <a:sym typeface="+mn-lt"/>
              </a:rPr>
              <a:t>+</a:t>
            </a:r>
            <a:r>
              <a:rPr lang="zh-CN" altLang="en-US" sz="2400" dirty="0">
                <a:solidFill>
                  <a:schemeClr val="accent1"/>
                </a:solidFill>
                <a:cs typeface="+mn-ea"/>
                <a:sym typeface="+mn-lt"/>
              </a:rPr>
              <a:t>源地址可以唯一确定一条数据流，中间网络设备可以根据这些信息更加高效率的区分数据流。</a:t>
            </a:r>
          </a:p>
        </p:txBody>
      </p:sp>
      <p:sp>
        <p:nvSpPr>
          <p:cNvPr id="4" name="日期占位符 3">
            <a:extLst>
              <a:ext uri="{FF2B5EF4-FFF2-40B4-BE49-F238E27FC236}">
                <a16:creationId xmlns:a16="http://schemas.microsoft.com/office/drawing/2014/main" id="{6AB6D713-A32E-2EBA-A571-7D8AC3444D64}"/>
              </a:ext>
            </a:extLst>
          </p:cNvPr>
          <p:cNvSpPr>
            <a:spLocks noGrp="1"/>
          </p:cNvSpPr>
          <p:nvPr>
            <p:ph type="dt" sz="half" idx="10"/>
          </p:nvPr>
        </p:nvSpPr>
        <p:spPr/>
        <p:txBody>
          <a:bodyPr/>
          <a:lstStyle/>
          <a:p>
            <a:pPr>
              <a:lnSpc>
                <a:spcPct val="120000"/>
              </a:lnSpc>
            </a:pPr>
            <a:fld id="{C4735261-09B4-473B-9A2F-4079A2C2016A}"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9137DBD-8CAE-EDEA-18B5-2CC0FD0E8BF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4F382BB-E91D-3F11-27FD-38158C71D42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152</a:t>
            </a:fld>
            <a:endParaRPr lang="en-US">
              <a:cs typeface="+mn-ea"/>
              <a:sym typeface="+mn-lt"/>
            </a:endParaRPr>
          </a:p>
        </p:txBody>
      </p:sp>
      <p:graphicFrame>
        <p:nvGraphicFramePr>
          <p:cNvPr id="7" name="表格 6">
            <a:extLst>
              <a:ext uri="{FF2B5EF4-FFF2-40B4-BE49-F238E27FC236}">
                <a16:creationId xmlns:a16="http://schemas.microsoft.com/office/drawing/2014/main" id="{C0680ED7-6988-F9BD-A47B-35B0F3308C49}"/>
              </a:ext>
            </a:extLst>
          </p:cNvPr>
          <p:cNvGraphicFramePr>
            <a:graphicFrameLocks noGrp="1"/>
          </p:cNvGraphicFramePr>
          <p:nvPr>
            <p:extLst>
              <p:ext uri="{D42A27DB-BD31-4B8C-83A1-F6EECF244321}">
                <p14:modId xmlns:p14="http://schemas.microsoft.com/office/powerpoint/2010/main" val="3416947917"/>
              </p:ext>
            </p:extLst>
          </p:nvPr>
        </p:nvGraphicFramePr>
        <p:xfrm>
          <a:off x="4022592" y="1521900"/>
          <a:ext cx="4030874" cy="2581248"/>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586368">
                <a:tc gridSpan="3">
                  <a:txBody>
                    <a:bodyPr/>
                    <a:lstStyle/>
                    <a:p>
                      <a:pPr algn="ctr">
                        <a:lnSpc>
                          <a:spcPct val="120000"/>
                        </a:lnSpc>
                        <a:spcBef>
                          <a:spcPts val="0"/>
                        </a:spcBef>
                        <a:spcAft>
                          <a:spcPts val="0"/>
                        </a:spcAft>
                      </a:pPr>
                      <a:r>
                        <a:rPr lang="en-US" altLang="zh-CN" sz="1400">
                          <a:latin typeface="+mn-lt"/>
                          <a:ea typeface="+mn-ea"/>
                          <a:cs typeface="+mn-ea"/>
                          <a:sym typeface="+mn-lt"/>
                        </a:rPr>
                        <a:t>Payload Length</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Next Header</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65456">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9" name="流程图: 过程 8">
            <a:extLst>
              <a:ext uri="{FF2B5EF4-FFF2-40B4-BE49-F238E27FC236}">
                <a16:creationId xmlns:a16="http://schemas.microsoft.com/office/drawing/2014/main" id="{D81DEA24-DCC4-A9DE-C65B-A6916A6F4687}"/>
              </a:ext>
            </a:extLst>
          </p:cNvPr>
          <p:cNvSpPr/>
          <p:nvPr/>
        </p:nvSpPr>
        <p:spPr>
          <a:xfrm>
            <a:off x="5743303" y="1521900"/>
            <a:ext cx="2242457" cy="524614"/>
          </a:xfrm>
          <a:prstGeom prst="flowChartProcess">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18004983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EA26F-63E3-8206-0346-C1867739BE3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基本报文头格式</a:t>
            </a:r>
          </a:p>
        </p:txBody>
      </p:sp>
      <p:sp>
        <p:nvSpPr>
          <p:cNvPr id="8" name="内容占位符 7">
            <a:extLst>
              <a:ext uri="{FF2B5EF4-FFF2-40B4-BE49-F238E27FC236}">
                <a16:creationId xmlns:a16="http://schemas.microsoft.com/office/drawing/2014/main" id="{90230AF5-B16F-0BFA-9FB3-8C3686B57B13}"/>
              </a:ext>
            </a:extLst>
          </p:cNvPr>
          <p:cNvSpPr>
            <a:spLocks noGrp="1"/>
          </p:cNvSpPr>
          <p:nvPr>
            <p:ph idx="1"/>
          </p:nvPr>
        </p:nvSpPr>
        <p:spPr>
          <a:xfrm>
            <a:off x="660400" y="4384766"/>
            <a:ext cx="10858500" cy="1749334"/>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Payload Length</a:t>
            </a:r>
            <a:r>
              <a:rPr lang="zh-CN" altLang="en-US" sz="2400" dirty="0">
                <a:solidFill>
                  <a:schemeClr val="accent1"/>
                </a:solidFill>
                <a:cs typeface="+mn-ea"/>
                <a:sym typeface="+mn-lt"/>
              </a:rPr>
              <a:t>：有效载荷长度，长度为</a:t>
            </a:r>
            <a:r>
              <a:rPr lang="en-US" altLang="zh-CN" sz="2400" dirty="0">
                <a:solidFill>
                  <a:schemeClr val="accent1"/>
                </a:solidFill>
                <a:cs typeface="+mn-ea"/>
                <a:sym typeface="+mn-lt"/>
              </a:rPr>
              <a:t>16 bit</a:t>
            </a:r>
            <a:r>
              <a:rPr lang="zh-CN" altLang="en-US" sz="2400" dirty="0">
                <a:solidFill>
                  <a:schemeClr val="accent1"/>
                </a:solidFill>
                <a:cs typeface="+mn-ea"/>
                <a:sym typeface="+mn-lt"/>
              </a:rPr>
              <a:t>。有效载荷是指紧跟</a:t>
            </a:r>
            <a:r>
              <a:rPr lang="en-US" altLang="zh-CN" sz="2400" dirty="0">
                <a:solidFill>
                  <a:schemeClr val="accent1"/>
                </a:solidFill>
                <a:cs typeface="+mn-ea"/>
                <a:sym typeface="+mn-lt"/>
              </a:rPr>
              <a:t>IPv6</a:t>
            </a:r>
            <a:r>
              <a:rPr lang="zh-CN" altLang="en-US" sz="2400" dirty="0">
                <a:solidFill>
                  <a:schemeClr val="accent1"/>
                </a:solidFill>
                <a:cs typeface="+mn-ea"/>
                <a:sym typeface="+mn-lt"/>
              </a:rPr>
              <a:t>包头的数据包的其他部分（即扩展报文头和上层协议数据单元）。</a:t>
            </a:r>
          </a:p>
        </p:txBody>
      </p:sp>
      <p:sp>
        <p:nvSpPr>
          <p:cNvPr id="4" name="日期占位符 3">
            <a:extLst>
              <a:ext uri="{FF2B5EF4-FFF2-40B4-BE49-F238E27FC236}">
                <a16:creationId xmlns:a16="http://schemas.microsoft.com/office/drawing/2014/main" id="{6AB6D713-A32E-2EBA-A571-7D8AC3444D64}"/>
              </a:ext>
            </a:extLst>
          </p:cNvPr>
          <p:cNvSpPr>
            <a:spLocks noGrp="1"/>
          </p:cNvSpPr>
          <p:nvPr>
            <p:ph type="dt" sz="half" idx="10"/>
          </p:nvPr>
        </p:nvSpPr>
        <p:spPr/>
        <p:txBody>
          <a:bodyPr/>
          <a:lstStyle/>
          <a:p>
            <a:pPr>
              <a:lnSpc>
                <a:spcPct val="120000"/>
              </a:lnSpc>
            </a:pPr>
            <a:fld id="{C4735261-09B4-473B-9A2F-4079A2C2016A}"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9137DBD-8CAE-EDEA-18B5-2CC0FD0E8BF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4F382BB-E91D-3F11-27FD-38158C71D42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153</a:t>
            </a:fld>
            <a:endParaRPr lang="en-US">
              <a:cs typeface="+mn-ea"/>
              <a:sym typeface="+mn-lt"/>
            </a:endParaRPr>
          </a:p>
        </p:txBody>
      </p:sp>
      <p:graphicFrame>
        <p:nvGraphicFramePr>
          <p:cNvPr id="7" name="表格 6">
            <a:extLst>
              <a:ext uri="{FF2B5EF4-FFF2-40B4-BE49-F238E27FC236}">
                <a16:creationId xmlns:a16="http://schemas.microsoft.com/office/drawing/2014/main" id="{C0680ED7-6988-F9BD-A47B-35B0F3308C49}"/>
              </a:ext>
            </a:extLst>
          </p:cNvPr>
          <p:cNvGraphicFramePr>
            <a:graphicFrameLocks noGrp="1"/>
          </p:cNvGraphicFramePr>
          <p:nvPr>
            <p:extLst>
              <p:ext uri="{D42A27DB-BD31-4B8C-83A1-F6EECF244321}">
                <p14:modId xmlns:p14="http://schemas.microsoft.com/office/powerpoint/2010/main" val="3854894813"/>
              </p:ext>
            </p:extLst>
          </p:nvPr>
        </p:nvGraphicFramePr>
        <p:xfrm>
          <a:off x="4022592" y="1521900"/>
          <a:ext cx="4030874" cy="2581248"/>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586368">
                <a:tc gridSpan="3">
                  <a:txBody>
                    <a:bodyPr/>
                    <a:lstStyle/>
                    <a:p>
                      <a:pPr algn="ctr">
                        <a:lnSpc>
                          <a:spcPct val="120000"/>
                        </a:lnSpc>
                        <a:spcBef>
                          <a:spcPts val="0"/>
                        </a:spcBef>
                        <a:spcAft>
                          <a:spcPts val="0"/>
                        </a:spcAft>
                      </a:pPr>
                      <a:r>
                        <a:rPr lang="en-US" altLang="zh-CN" sz="1400">
                          <a:latin typeface="+mn-lt"/>
                          <a:ea typeface="+mn-ea"/>
                          <a:cs typeface="+mn-ea"/>
                          <a:sym typeface="+mn-lt"/>
                        </a:rPr>
                        <a:t>Payload Length</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Next Header</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65456">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9" name="流程图: 过程 8">
            <a:extLst>
              <a:ext uri="{FF2B5EF4-FFF2-40B4-BE49-F238E27FC236}">
                <a16:creationId xmlns:a16="http://schemas.microsoft.com/office/drawing/2014/main" id="{D81DEA24-DCC4-A9DE-C65B-A6916A6F4687}"/>
              </a:ext>
            </a:extLst>
          </p:cNvPr>
          <p:cNvSpPr/>
          <p:nvPr/>
        </p:nvSpPr>
        <p:spPr>
          <a:xfrm>
            <a:off x="4058435" y="2031352"/>
            <a:ext cx="1998376" cy="594282"/>
          </a:xfrm>
          <a:prstGeom prst="flowChartProcess">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16500516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EA26F-63E3-8206-0346-C1867739BE3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基本报文头格式</a:t>
            </a:r>
          </a:p>
        </p:txBody>
      </p:sp>
      <p:sp>
        <p:nvSpPr>
          <p:cNvPr id="8" name="内容占位符 7">
            <a:extLst>
              <a:ext uri="{FF2B5EF4-FFF2-40B4-BE49-F238E27FC236}">
                <a16:creationId xmlns:a16="http://schemas.microsoft.com/office/drawing/2014/main" id="{90230AF5-B16F-0BFA-9FB3-8C3686B57B13}"/>
              </a:ext>
            </a:extLst>
          </p:cNvPr>
          <p:cNvSpPr>
            <a:spLocks noGrp="1"/>
          </p:cNvSpPr>
          <p:nvPr>
            <p:ph idx="1"/>
          </p:nvPr>
        </p:nvSpPr>
        <p:spPr>
          <a:xfrm>
            <a:off x="660400" y="4384766"/>
            <a:ext cx="10858500" cy="1749334"/>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Next Header</a:t>
            </a:r>
            <a:r>
              <a:rPr lang="zh-CN" altLang="en-US" sz="2400" dirty="0">
                <a:solidFill>
                  <a:schemeClr val="accent1"/>
                </a:solidFill>
                <a:cs typeface="+mn-ea"/>
                <a:sym typeface="+mn-lt"/>
              </a:rPr>
              <a:t>：下一个报文头，长度为</a:t>
            </a:r>
            <a:r>
              <a:rPr lang="en-US" altLang="zh-CN" sz="2400" dirty="0">
                <a:solidFill>
                  <a:schemeClr val="accent1"/>
                </a:solidFill>
                <a:cs typeface="+mn-ea"/>
                <a:sym typeface="+mn-lt"/>
              </a:rPr>
              <a:t>8 bit</a:t>
            </a:r>
            <a:r>
              <a:rPr lang="zh-CN" altLang="en-US" sz="2400" dirty="0">
                <a:solidFill>
                  <a:schemeClr val="accent1"/>
                </a:solidFill>
                <a:cs typeface="+mn-ea"/>
                <a:sym typeface="+mn-lt"/>
              </a:rPr>
              <a:t>。该字段定义紧跟在</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报文头后面的第一个扩展报文头（如果存在）的类型，或者上层协议数据单元中的协议类型（类似于</a:t>
            </a:r>
            <a:r>
              <a:rPr lang="en-US" altLang="zh-CN" sz="2400" dirty="0">
                <a:solidFill>
                  <a:schemeClr val="accent1"/>
                </a:solidFill>
                <a:cs typeface="+mn-ea"/>
                <a:sym typeface="+mn-lt"/>
              </a:rPr>
              <a:t>IPv4</a:t>
            </a:r>
            <a:r>
              <a:rPr lang="zh-CN" altLang="en-US" sz="2400" dirty="0">
                <a:solidFill>
                  <a:schemeClr val="accent1"/>
                </a:solidFill>
                <a:cs typeface="+mn-ea"/>
                <a:sym typeface="+mn-lt"/>
              </a:rPr>
              <a:t>的</a:t>
            </a:r>
            <a:r>
              <a:rPr lang="en-US" altLang="zh-CN" sz="2400" dirty="0">
                <a:solidFill>
                  <a:schemeClr val="accent1"/>
                </a:solidFill>
                <a:cs typeface="+mn-ea"/>
                <a:sym typeface="+mn-lt"/>
              </a:rPr>
              <a:t>Protocol</a:t>
            </a:r>
            <a:r>
              <a:rPr lang="zh-CN" altLang="en-US" sz="2400" dirty="0">
                <a:solidFill>
                  <a:schemeClr val="accent1"/>
                </a:solidFill>
                <a:cs typeface="+mn-ea"/>
                <a:sym typeface="+mn-lt"/>
              </a:rPr>
              <a:t>字段）。</a:t>
            </a:r>
          </a:p>
        </p:txBody>
      </p:sp>
      <p:sp>
        <p:nvSpPr>
          <p:cNvPr id="4" name="日期占位符 3">
            <a:extLst>
              <a:ext uri="{FF2B5EF4-FFF2-40B4-BE49-F238E27FC236}">
                <a16:creationId xmlns:a16="http://schemas.microsoft.com/office/drawing/2014/main" id="{6AB6D713-A32E-2EBA-A571-7D8AC3444D64}"/>
              </a:ext>
            </a:extLst>
          </p:cNvPr>
          <p:cNvSpPr>
            <a:spLocks noGrp="1"/>
          </p:cNvSpPr>
          <p:nvPr>
            <p:ph type="dt" sz="half" idx="10"/>
          </p:nvPr>
        </p:nvSpPr>
        <p:spPr/>
        <p:txBody>
          <a:bodyPr/>
          <a:lstStyle/>
          <a:p>
            <a:pPr>
              <a:lnSpc>
                <a:spcPct val="120000"/>
              </a:lnSpc>
            </a:pPr>
            <a:fld id="{C4735261-09B4-473B-9A2F-4079A2C2016A}"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9137DBD-8CAE-EDEA-18B5-2CC0FD0E8BF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4F382BB-E91D-3F11-27FD-38158C71D42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154</a:t>
            </a:fld>
            <a:endParaRPr lang="en-US">
              <a:cs typeface="+mn-ea"/>
              <a:sym typeface="+mn-lt"/>
            </a:endParaRPr>
          </a:p>
        </p:txBody>
      </p:sp>
      <p:graphicFrame>
        <p:nvGraphicFramePr>
          <p:cNvPr id="7" name="表格 6">
            <a:extLst>
              <a:ext uri="{FF2B5EF4-FFF2-40B4-BE49-F238E27FC236}">
                <a16:creationId xmlns:a16="http://schemas.microsoft.com/office/drawing/2014/main" id="{C0680ED7-6988-F9BD-A47B-35B0F3308C49}"/>
              </a:ext>
            </a:extLst>
          </p:cNvPr>
          <p:cNvGraphicFramePr>
            <a:graphicFrameLocks noGrp="1"/>
          </p:cNvGraphicFramePr>
          <p:nvPr>
            <p:extLst>
              <p:ext uri="{D42A27DB-BD31-4B8C-83A1-F6EECF244321}">
                <p14:modId xmlns:p14="http://schemas.microsoft.com/office/powerpoint/2010/main" val="2557909510"/>
              </p:ext>
            </p:extLst>
          </p:nvPr>
        </p:nvGraphicFramePr>
        <p:xfrm>
          <a:off x="4022592" y="1521900"/>
          <a:ext cx="4030874" cy="2581248"/>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586368">
                <a:tc gridSpan="3">
                  <a:txBody>
                    <a:bodyPr/>
                    <a:lstStyle/>
                    <a:p>
                      <a:pPr algn="ctr">
                        <a:lnSpc>
                          <a:spcPct val="120000"/>
                        </a:lnSpc>
                        <a:spcBef>
                          <a:spcPts val="0"/>
                        </a:spcBef>
                        <a:spcAft>
                          <a:spcPts val="0"/>
                        </a:spcAft>
                      </a:pPr>
                      <a:r>
                        <a:rPr lang="en-US" altLang="zh-CN" sz="1400" dirty="0">
                          <a:latin typeface="+mn-lt"/>
                          <a:ea typeface="+mn-ea"/>
                          <a:cs typeface="+mn-ea"/>
                          <a:sym typeface="+mn-lt"/>
                        </a:rPr>
                        <a:t>Payload Length</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Next Header</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dirty="0">
                          <a:latin typeface="+mn-lt"/>
                          <a:ea typeface="+mn-ea"/>
                          <a:cs typeface="+mn-ea"/>
                          <a:sym typeface="+mn-lt"/>
                        </a:rPr>
                        <a:t>Source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65456">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3" name="流程图: 过程 2">
            <a:extLst>
              <a:ext uri="{FF2B5EF4-FFF2-40B4-BE49-F238E27FC236}">
                <a16:creationId xmlns:a16="http://schemas.microsoft.com/office/drawing/2014/main" id="{3513868F-B18B-6637-16DE-B1C7300D86CE}"/>
              </a:ext>
            </a:extLst>
          </p:cNvPr>
          <p:cNvSpPr/>
          <p:nvPr/>
        </p:nvSpPr>
        <p:spPr>
          <a:xfrm>
            <a:off x="6143896" y="2031352"/>
            <a:ext cx="788125" cy="594282"/>
          </a:xfrm>
          <a:prstGeom prst="flowChartProcess">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36576688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EA26F-63E3-8206-0346-C1867739BE3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基本报文头格式</a:t>
            </a:r>
          </a:p>
        </p:txBody>
      </p:sp>
      <p:sp>
        <p:nvSpPr>
          <p:cNvPr id="8" name="内容占位符 7">
            <a:extLst>
              <a:ext uri="{FF2B5EF4-FFF2-40B4-BE49-F238E27FC236}">
                <a16:creationId xmlns:a16="http://schemas.microsoft.com/office/drawing/2014/main" id="{90230AF5-B16F-0BFA-9FB3-8C3686B57B13}"/>
              </a:ext>
            </a:extLst>
          </p:cNvPr>
          <p:cNvSpPr>
            <a:spLocks noGrp="1"/>
          </p:cNvSpPr>
          <p:nvPr>
            <p:ph idx="1"/>
          </p:nvPr>
        </p:nvSpPr>
        <p:spPr>
          <a:xfrm>
            <a:off x="660400" y="4384766"/>
            <a:ext cx="10858500" cy="1749334"/>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Hop Limit</a:t>
            </a:r>
            <a:r>
              <a:rPr lang="zh-CN" altLang="en-US" sz="2400" dirty="0">
                <a:solidFill>
                  <a:schemeClr val="accent1"/>
                </a:solidFill>
                <a:cs typeface="+mn-ea"/>
                <a:sym typeface="+mn-lt"/>
              </a:rPr>
              <a:t>：跳数限制，长度为</a:t>
            </a:r>
            <a:r>
              <a:rPr lang="en-US" altLang="zh-CN" sz="2400" dirty="0">
                <a:solidFill>
                  <a:schemeClr val="accent1"/>
                </a:solidFill>
                <a:cs typeface="+mn-ea"/>
                <a:sym typeface="+mn-lt"/>
              </a:rPr>
              <a:t>8 bit</a:t>
            </a:r>
            <a:r>
              <a:rPr lang="zh-CN" altLang="en-US" sz="2400" dirty="0">
                <a:solidFill>
                  <a:schemeClr val="accent1"/>
                </a:solidFill>
                <a:cs typeface="+mn-ea"/>
                <a:sym typeface="+mn-lt"/>
              </a:rPr>
              <a:t>。该字段类似于</a:t>
            </a:r>
            <a:r>
              <a:rPr lang="en-US" altLang="zh-CN" sz="2400" dirty="0">
                <a:solidFill>
                  <a:schemeClr val="accent1"/>
                </a:solidFill>
                <a:cs typeface="+mn-ea"/>
                <a:sym typeface="+mn-lt"/>
              </a:rPr>
              <a:t>IPv4</a:t>
            </a:r>
            <a:r>
              <a:rPr lang="zh-CN" altLang="en-US" sz="2400" dirty="0">
                <a:solidFill>
                  <a:schemeClr val="accent1"/>
                </a:solidFill>
                <a:cs typeface="+mn-ea"/>
                <a:sym typeface="+mn-lt"/>
              </a:rPr>
              <a:t>中的</a:t>
            </a:r>
            <a:r>
              <a:rPr lang="en-US" altLang="zh-CN" sz="2400" dirty="0">
                <a:solidFill>
                  <a:schemeClr val="accent1"/>
                </a:solidFill>
                <a:cs typeface="+mn-ea"/>
                <a:sym typeface="+mn-lt"/>
              </a:rPr>
              <a:t>Time to Live</a:t>
            </a:r>
            <a:r>
              <a:rPr lang="zh-CN" altLang="en-US" sz="2400" dirty="0">
                <a:solidFill>
                  <a:schemeClr val="accent1"/>
                </a:solidFill>
                <a:cs typeface="+mn-ea"/>
                <a:sym typeface="+mn-lt"/>
              </a:rPr>
              <a:t>字段，它定义了</a:t>
            </a:r>
            <a:r>
              <a:rPr lang="en-US" altLang="zh-CN" sz="2400" dirty="0">
                <a:solidFill>
                  <a:schemeClr val="accent1"/>
                </a:solidFill>
                <a:cs typeface="+mn-ea"/>
                <a:sym typeface="+mn-lt"/>
              </a:rPr>
              <a:t>IP</a:t>
            </a:r>
            <a:r>
              <a:rPr lang="zh-CN" altLang="en-US" sz="2400" dirty="0">
                <a:solidFill>
                  <a:schemeClr val="accent1"/>
                </a:solidFill>
                <a:cs typeface="+mn-ea"/>
                <a:sym typeface="+mn-lt"/>
              </a:rPr>
              <a:t>数据包所能经过的最大跳数。每经过一个路由器，该数值减去</a:t>
            </a:r>
            <a:r>
              <a:rPr lang="en-US" altLang="zh-CN" sz="2400" dirty="0">
                <a:solidFill>
                  <a:schemeClr val="accent1"/>
                </a:solidFill>
                <a:cs typeface="+mn-ea"/>
                <a:sym typeface="+mn-lt"/>
              </a:rPr>
              <a:t>1</a:t>
            </a:r>
            <a:r>
              <a:rPr lang="zh-CN" altLang="en-US" sz="2400" dirty="0">
                <a:solidFill>
                  <a:schemeClr val="accent1"/>
                </a:solidFill>
                <a:cs typeface="+mn-ea"/>
                <a:sym typeface="+mn-lt"/>
              </a:rPr>
              <a:t>，当该字段的值为</a:t>
            </a:r>
            <a:r>
              <a:rPr lang="en-US" altLang="zh-CN" sz="2400" dirty="0">
                <a:solidFill>
                  <a:schemeClr val="accent1"/>
                </a:solidFill>
                <a:cs typeface="+mn-ea"/>
                <a:sym typeface="+mn-lt"/>
              </a:rPr>
              <a:t>0</a:t>
            </a:r>
            <a:r>
              <a:rPr lang="zh-CN" altLang="en-US" sz="2400" dirty="0">
                <a:solidFill>
                  <a:schemeClr val="accent1"/>
                </a:solidFill>
                <a:cs typeface="+mn-ea"/>
                <a:sym typeface="+mn-lt"/>
              </a:rPr>
              <a:t>时，数据包将被丢弃。</a:t>
            </a:r>
          </a:p>
        </p:txBody>
      </p:sp>
      <p:sp>
        <p:nvSpPr>
          <p:cNvPr id="4" name="日期占位符 3">
            <a:extLst>
              <a:ext uri="{FF2B5EF4-FFF2-40B4-BE49-F238E27FC236}">
                <a16:creationId xmlns:a16="http://schemas.microsoft.com/office/drawing/2014/main" id="{6AB6D713-A32E-2EBA-A571-7D8AC3444D64}"/>
              </a:ext>
            </a:extLst>
          </p:cNvPr>
          <p:cNvSpPr>
            <a:spLocks noGrp="1"/>
          </p:cNvSpPr>
          <p:nvPr>
            <p:ph type="dt" sz="half" idx="10"/>
          </p:nvPr>
        </p:nvSpPr>
        <p:spPr/>
        <p:txBody>
          <a:bodyPr/>
          <a:lstStyle/>
          <a:p>
            <a:pPr>
              <a:lnSpc>
                <a:spcPct val="120000"/>
              </a:lnSpc>
            </a:pPr>
            <a:fld id="{C4735261-09B4-473B-9A2F-4079A2C2016A}"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9137DBD-8CAE-EDEA-18B5-2CC0FD0E8BF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4F382BB-E91D-3F11-27FD-38158C71D42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155</a:t>
            </a:fld>
            <a:endParaRPr lang="en-US">
              <a:cs typeface="+mn-ea"/>
              <a:sym typeface="+mn-lt"/>
            </a:endParaRPr>
          </a:p>
        </p:txBody>
      </p:sp>
      <p:graphicFrame>
        <p:nvGraphicFramePr>
          <p:cNvPr id="7" name="表格 6">
            <a:extLst>
              <a:ext uri="{FF2B5EF4-FFF2-40B4-BE49-F238E27FC236}">
                <a16:creationId xmlns:a16="http://schemas.microsoft.com/office/drawing/2014/main" id="{C0680ED7-6988-F9BD-A47B-35B0F3308C49}"/>
              </a:ext>
            </a:extLst>
          </p:cNvPr>
          <p:cNvGraphicFramePr>
            <a:graphicFrameLocks noGrp="1"/>
          </p:cNvGraphicFramePr>
          <p:nvPr>
            <p:extLst>
              <p:ext uri="{D42A27DB-BD31-4B8C-83A1-F6EECF244321}">
                <p14:modId xmlns:p14="http://schemas.microsoft.com/office/powerpoint/2010/main" val="3175108174"/>
              </p:ext>
            </p:extLst>
          </p:nvPr>
        </p:nvGraphicFramePr>
        <p:xfrm>
          <a:off x="4022592" y="1521900"/>
          <a:ext cx="4030874" cy="2581248"/>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586368">
                <a:tc gridSpan="3">
                  <a:txBody>
                    <a:bodyPr/>
                    <a:lstStyle/>
                    <a:p>
                      <a:pPr algn="ctr">
                        <a:lnSpc>
                          <a:spcPct val="120000"/>
                        </a:lnSpc>
                        <a:spcBef>
                          <a:spcPts val="0"/>
                        </a:spcBef>
                        <a:spcAft>
                          <a:spcPts val="0"/>
                        </a:spcAft>
                      </a:pPr>
                      <a:r>
                        <a:rPr lang="en-US" altLang="zh-CN" sz="1400">
                          <a:latin typeface="+mn-lt"/>
                          <a:ea typeface="+mn-ea"/>
                          <a:cs typeface="+mn-ea"/>
                          <a:sym typeface="+mn-lt"/>
                        </a:rPr>
                        <a:t>Payload Length</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Next Header</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65456">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3" name="流程图: 过程 2">
            <a:extLst>
              <a:ext uri="{FF2B5EF4-FFF2-40B4-BE49-F238E27FC236}">
                <a16:creationId xmlns:a16="http://schemas.microsoft.com/office/drawing/2014/main" id="{20FC639C-B741-D591-7D42-E279540003C8}"/>
              </a:ext>
            </a:extLst>
          </p:cNvPr>
          <p:cNvSpPr/>
          <p:nvPr/>
        </p:nvSpPr>
        <p:spPr>
          <a:xfrm>
            <a:off x="7019108" y="2031352"/>
            <a:ext cx="992778" cy="594282"/>
          </a:xfrm>
          <a:prstGeom prst="flowChartProcess">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2823834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EA26F-63E3-8206-0346-C1867739BE3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基本报文头格式</a:t>
            </a:r>
          </a:p>
        </p:txBody>
      </p:sp>
      <p:sp>
        <p:nvSpPr>
          <p:cNvPr id="8" name="内容占位符 7">
            <a:extLst>
              <a:ext uri="{FF2B5EF4-FFF2-40B4-BE49-F238E27FC236}">
                <a16:creationId xmlns:a16="http://schemas.microsoft.com/office/drawing/2014/main" id="{90230AF5-B16F-0BFA-9FB3-8C3686B57B13}"/>
              </a:ext>
            </a:extLst>
          </p:cNvPr>
          <p:cNvSpPr>
            <a:spLocks noGrp="1"/>
          </p:cNvSpPr>
          <p:nvPr>
            <p:ph idx="1"/>
          </p:nvPr>
        </p:nvSpPr>
        <p:spPr>
          <a:xfrm>
            <a:off x="660400" y="4384766"/>
            <a:ext cx="10858500" cy="1749334"/>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Source Address</a:t>
            </a:r>
            <a:r>
              <a:rPr lang="zh-CN" altLang="en-US" sz="2400" dirty="0">
                <a:solidFill>
                  <a:schemeClr val="accent1"/>
                </a:solidFill>
                <a:cs typeface="+mn-ea"/>
                <a:sym typeface="+mn-lt"/>
              </a:rPr>
              <a:t>：源地址，长度为</a:t>
            </a:r>
            <a:r>
              <a:rPr lang="en-US" altLang="zh-CN" sz="2400" dirty="0">
                <a:solidFill>
                  <a:schemeClr val="accent1"/>
                </a:solidFill>
                <a:cs typeface="+mn-ea"/>
                <a:sym typeface="+mn-lt"/>
              </a:rPr>
              <a:t>128 bit</a:t>
            </a:r>
            <a:r>
              <a:rPr lang="zh-CN" altLang="en-US" sz="2400" dirty="0">
                <a:solidFill>
                  <a:schemeClr val="accent1"/>
                </a:solidFill>
                <a:cs typeface="+mn-ea"/>
                <a:sym typeface="+mn-lt"/>
              </a:rPr>
              <a:t>。表示发送方的地址。</a:t>
            </a:r>
          </a:p>
        </p:txBody>
      </p:sp>
      <p:sp>
        <p:nvSpPr>
          <p:cNvPr id="4" name="日期占位符 3">
            <a:extLst>
              <a:ext uri="{FF2B5EF4-FFF2-40B4-BE49-F238E27FC236}">
                <a16:creationId xmlns:a16="http://schemas.microsoft.com/office/drawing/2014/main" id="{6AB6D713-A32E-2EBA-A571-7D8AC3444D64}"/>
              </a:ext>
            </a:extLst>
          </p:cNvPr>
          <p:cNvSpPr>
            <a:spLocks noGrp="1"/>
          </p:cNvSpPr>
          <p:nvPr>
            <p:ph type="dt" sz="half" idx="10"/>
          </p:nvPr>
        </p:nvSpPr>
        <p:spPr/>
        <p:txBody>
          <a:bodyPr/>
          <a:lstStyle/>
          <a:p>
            <a:pPr>
              <a:lnSpc>
                <a:spcPct val="120000"/>
              </a:lnSpc>
            </a:pPr>
            <a:fld id="{C4735261-09B4-473B-9A2F-4079A2C2016A}"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9137DBD-8CAE-EDEA-18B5-2CC0FD0E8BF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4F382BB-E91D-3F11-27FD-38158C71D42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156</a:t>
            </a:fld>
            <a:endParaRPr lang="en-US">
              <a:cs typeface="+mn-ea"/>
              <a:sym typeface="+mn-lt"/>
            </a:endParaRPr>
          </a:p>
        </p:txBody>
      </p:sp>
      <p:graphicFrame>
        <p:nvGraphicFramePr>
          <p:cNvPr id="7" name="表格 6">
            <a:extLst>
              <a:ext uri="{FF2B5EF4-FFF2-40B4-BE49-F238E27FC236}">
                <a16:creationId xmlns:a16="http://schemas.microsoft.com/office/drawing/2014/main" id="{C0680ED7-6988-F9BD-A47B-35B0F3308C49}"/>
              </a:ext>
            </a:extLst>
          </p:cNvPr>
          <p:cNvGraphicFramePr>
            <a:graphicFrameLocks noGrp="1"/>
          </p:cNvGraphicFramePr>
          <p:nvPr>
            <p:extLst>
              <p:ext uri="{D42A27DB-BD31-4B8C-83A1-F6EECF244321}">
                <p14:modId xmlns:p14="http://schemas.microsoft.com/office/powerpoint/2010/main" val="2894180564"/>
              </p:ext>
            </p:extLst>
          </p:nvPr>
        </p:nvGraphicFramePr>
        <p:xfrm>
          <a:off x="4022592" y="1521900"/>
          <a:ext cx="4030874" cy="2581248"/>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586368">
                <a:tc gridSpan="3">
                  <a:txBody>
                    <a:bodyPr/>
                    <a:lstStyle/>
                    <a:p>
                      <a:pPr algn="ctr">
                        <a:lnSpc>
                          <a:spcPct val="120000"/>
                        </a:lnSpc>
                        <a:spcBef>
                          <a:spcPts val="0"/>
                        </a:spcBef>
                        <a:spcAft>
                          <a:spcPts val="0"/>
                        </a:spcAft>
                      </a:pPr>
                      <a:r>
                        <a:rPr lang="en-US" altLang="zh-CN" sz="1400">
                          <a:latin typeface="+mn-lt"/>
                          <a:ea typeface="+mn-ea"/>
                          <a:cs typeface="+mn-ea"/>
                          <a:sym typeface="+mn-lt"/>
                        </a:rPr>
                        <a:t>Payload Length</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Next Header</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65456">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10" name="流程图: 过程 9">
            <a:extLst>
              <a:ext uri="{FF2B5EF4-FFF2-40B4-BE49-F238E27FC236}">
                <a16:creationId xmlns:a16="http://schemas.microsoft.com/office/drawing/2014/main" id="{391B33CB-BA52-E386-32F6-9A3B05B5AAB7}"/>
              </a:ext>
            </a:extLst>
          </p:cNvPr>
          <p:cNvSpPr/>
          <p:nvPr/>
        </p:nvSpPr>
        <p:spPr>
          <a:xfrm>
            <a:off x="4058435" y="2627889"/>
            <a:ext cx="3953451" cy="646534"/>
          </a:xfrm>
          <a:prstGeom prst="flowChartProcess">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38147856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EA26F-63E3-8206-0346-C1867739BE3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基本报文头格式</a:t>
            </a:r>
          </a:p>
        </p:txBody>
      </p:sp>
      <p:sp>
        <p:nvSpPr>
          <p:cNvPr id="8" name="内容占位符 7">
            <a:extLst>
              <a:ext uri="{FF2B5EF4-FFF2-40B4-BE49-F238E27FC236}">
                <a16:creationId xmlns:a16="http://schemas.microsoft.com/office/drawing/2014/main" id="{90230AF5-B16F-0BFA-9FB3-8C3686B57B13}"/>
              </a:ext>
            </a:extLst>
          </p:cNvPr>
          <p:cNvSpPr>
            <a:spLocks noGrp="1"/>
          </p:cNvSpPr>
          <p:nvPr>
            <p:ph idx="1"/>
          </p:nvPr>
        </p:nvSpPr>
        <p:spPr>
          <a:xfrm>
            <a:off x="660400" y="4384766"/>
            <a:ext cx="10858500" cy="1749334"/>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Destination Address</a:t>
            </a:r>
            <a:r>
              <a:rPr lang="zh-CN" altLang="en-US" sz="2400" dirty="0">
                <a:solidFill>
                  <a:schemeClr val="accent1"/>
                </a:solidFill>
                <a:cs typeface="+mn-ea"/>
                <a:sym typeface="+mn-lt"/>
              </a:rPr>
              <a:t>：目的地址，长度为</a:t>
            </a:r>
            <a:r>
              <a:rPr lang="en-US" altLang="zh-CN" sz="2400" dirty="0">
                <a:solidFill>
                  <a:schemeClr val="accent1"/>
                </a:solidFill>
                <a:cs typeface="+mn-ea"/>
                <a:sym typeface="+mn-lt"/>
              </a:rPr>
              <a:t>128 bit</a:t>
            </a:r>
            <a:r>
              <a:rPr lang="zh-CN" altLang="en-US" sz="2400" dirty="0">
                <a:solidFill>
                  <a:schemeClr val="accent1"/>
                </a:solidFill>
                <a:cs typeface="+mn-ea"/>
                <a:sym typeface="+mn-lt"/>
              </a:rPr>
              <a:t>。表示接收方的地址。</a:t>
            </a:r>
          </a:p>
        </p:txBody>
      </p:sp>
      <p:sp>
        <p:nvSpPr>
          <p:cNvPr id="4" name="日期占位符 3">
            <a:extLst>
              <a:ext uri="{FF2B5EF4-FFF2-40B4-BE49-F238E27FC236}">
                <a16:creationId xmlns:a16="http://schemas.microsoft.com/office/drawing/2014/main" id="{6AB6D713-A32E-2EBA-A571-7D8AC3444D64}"/>
              </a:ext>
            </a:extLst>
          </p:cNvPr>
          <p:cNvSpPr>
            <a:spLocks noGrp="1"/>
          </p:cNvSpPr>
          <p:nvPr>
            <p:ph type="dt" sz="half" idx="10"/>
          </p:nvPr>
        </p:nvSpPr>
        <p:spPr/>
        <p:txBody>
          <a:bodyPr/>
          <a:lstStyle/>
          <a:p>
            <a:pPr>
              <a:lnSpc>
                <a:spcPct val="120000"/>
              </a:lnSpc>
            </a:pPr>
            <a:fld id="{C4735261-09B4-473B-9A2F-4079A2C2016A}"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9137DBD-8CAE-EDEA-18B5-2CC0FD0E8BF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4F382BB-E91D-3F11-27FD-38158C71D42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157</a:t>
            </a:fld>
            <a:endParaRPr lang="en-US">
              <a:cs typeface="+mn-ea"/>
              <a:sym typeface="+mn-lt"/>
            </a:endParaRPr>
          </a:p>
        </p:txBody>
      </p:sp>
      <p:graphicFrame>
        <p:nvGraphicFramePr>
          <p:cNvPr id="7" name="表格 6">
            <a:extLst>
              <a:ext uri="{FF2B5EF4-FFF2-40B4-BE49-F238E27FC236}">
                <a16:creationId xmlns:a16="http://schemas.microsoft.com/office/drawing/2014/main" id="{C0680ED7-6988-F9BD-A47B-35B0F3308C49}"/>
              </a:ext>
            </a:extLst>
          </p:cNvPr>
          <p:cNvGraphicFramePr>
            <a:graphicFrameLocks noGrp="1"/>
          </p:cNvGraphicFramePr>
          <p:nvPr>
            <p:extLst>
              <p:ext uri="{D42A27DB-BD31-4B8C-83A1-F6EECF244321}">
                <p14:modId xmlns:p14="http://schemas.microsoft.com/office/powerpoint/2010/main" val="2415809945"/>
              </p:ext>
            </p:extLst>
          </p:nvPr>
        </p:nvGraphicFramePr>
        <p:xfrm>
          <a:off x="4022592" y="1521900"/>
          <a:ext cx="4030874" cy="2581248"/>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586368">
                <a:tc gridSpan="3">
                  <a:txBody>
                    <a:bodyPr/>
                    <a:lstStyle/>
                    <a:p>
                      <a:pPr algn="ctr">
                        <a:lnSpc>
                          <a:spcPct val="120000"/>
                        </a:lnSpc>
                        <a:spcBef>
                          <a:spcPts val="0"/>
                        </a:spcBef>
                        <a:spcAft>
                          <a:spcPts val="0"/>
                        </a:spcAft>
                      </a:pPr>
                      <a:r>
                        <a:rPr lang="en-US" altLang="zh-CN" sz="1400">
                          <a:latin typeface="+mn-lt"/>
                          <a:ea typeface="+mn-ea"/>
                          <a:cs typeface="+mn-ea"/>
                          <a:sym typeface="+mn-lt"/>
                        </a:rPr>
                        <a:t>Payload Length</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a:latin typeface="+mn-lt"/>
                          <a:ea typeface="+mn-ea"/>
                          <a:cs typeface="+mn-ea"/>
                          <a:sym typeface="+mn-lt"/>
                        </a:rPr>
                        <a:t>Next Header</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65456">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9" name="流程图: 过程 8">
            <a:extLst>
              <a:ext uri="{FF2B5EF4-FFF2-40B4-BE49-F238E27FC236}">
                <a16:creationId xmlns:a16="http://schemas.microsoft.com/office/drawing/2014/main" id="{D81DEA24-DCC4-A9DE-C65B-A6916A6F4687}"/>
              </a:ext>
            </a:extLst>
          </p:cNvPr>
          <p:cNvSpPr/>
          <p:nvPr/>
        </p:nvSpPr>
        <p:spPr>
          <a:xfrm>
            <a:off x="4058435" y="3274422"/>
            <a:ext cx="3953451" cy="766939"/>
          </a:xfrm>
          <a:prstGeom prst="flowChartProcess">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5529267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扩展报文头概述</a:t>
            </a:r>
          </a:p>
        </p:txBody>
      </p:sp>
      <p:graphicFrame>
        <p:nvGraphicFramePr>
          <p:cNvPr id="8" name="表格 7"/>
          <p:cNvGraphicFramePr>
            <a:graphicFrameLocks noGrp="1"/>
          </p:cNvGraphicFramePr>
          <p:nvPr>
            <p:extLst>
              <p:ext uri="{D42A27DB-BD31-4B8C-83A1-F6EECF244321}">
                <p14:modId xmlns:p14="http://schemas.microsoft.com/office/powerpoint/2010/main" val="4257100030"/>
              </p:ext>
            </p:extLst>
          </p:nvPr>
        </p:nvGraphicFramePr>
        <p:xfrm>
          <a:off x="904350" y="1460495"/>
          <a:ext cx="4678173" cy="1439436"/>
        </p:xfrm>
        <a:graphic>
          <a:graphicData uri="http://schemas.openxmlformats.org/drawingml/2006/table">
            <a:tbl>
              <a:tblPr firstRow="1" bandRow="1">
                <a:tableStyleId>{2D5ABB26-0587-4C30-8999-92F81FD0307C}</a:tableStyleId>
              </a:tblPr>
              <a:tblGrid>
                <a:gridCol w="879365">
                  <a:extLst>
                    <a:ext uri="{9D8B030D-6E8A-4147-A177-3AD203B41FA5}">
                      <a16:colId xmlns:a16="http://schemas.microsoft.com/office/drawing/2014/main" val="20000"/>
                    </a:ext>
                  </a:extLst>
                </a:gridCol>
                <a:gridCol w="1109079">
                  <a:extLst>
                    <a:ext uri="{9D8B030D-6E8A-4147-A177-3AD203B41FA5}">
                      <a16:colId xmlns:a16="http://schemas.microsoft.com/office/drawing/2014/main" val="20001"/>
                    </a:ext>
                  </a:extLst>
                </a:gridCol>
                <a:gridCol w="545848">
                  <a:extLst>
                    <a:ext uri="{9D8B030D-6E8A-4147-A177-3AD203B41FA5}">
                      <a16:colId xmlns:a16="http://schemas.microsoft.com/office/drawing/2014/main" val="20002"/>
                    </a:ext>
                  </a:extLst>
                </a:gridCol>
                <a:gridCol w="1013716">
                  <a:extLst>
                    <a:ext uri="{9D8B030D-6E8A-4147-A177-3AD203B41FA5}">
                      <a16:colId xmlns:a16="http://schemas.microsoft.com/office/drawing/2014/main" val="20003"/>
                    </a:ext>
                  </a:extLst>
                </a:gridCol>
                <a:gridCol w="1130165">
                  <a:extLst>
                    <a:ext uri="{9D8B030D-6E8A-4147-A177-3AD203B41FA5}">
                      <a16:colId xmlns:a16="http://schemas.microsoft.com/office/drawing/2014/main" val="20004"/>
                    </a:ext>
                  </a:extLst>
                </a:gridCol>
              </a:tblGrid>
              <a:tr h="359859">
                <a:tc>
                  <a:txBody>
                    <a:bodyPr/>
                    <a:lstStyle/>
                    <a:p>
                      <a:pPr marL="0" algn="ctr" defTabSz="914400" rtl="0" eaLnBrk="1" latinLnBrk="0" hangingPunct="1">
                        <a:lnSpc>
                          <a:spcPct val="120000"/>
                        </a:lnSpc>
                        <a:spcBef>
                          <a:spcPts val="0"/>
                        </a:spcBef>
                        <a:spcAft>
                          <a:spcPts val="0"/>
                        </a:spcAft>
                      </a:pPr>
                      <a:r>
                        <a:rPr lang="en-US" altLang="zh-CN" sz="1400" kern="1200" baseline="0" dirty="0">
                          <a:latin typeface="+mn-lt"/>
                          <a:ea typeface="+mn-ea"/>
                          <a:cs typeface="+mn-ea"/>
                          <a:sym typeface="+mn-lt"/>
                        </a:rPr>
                        <a:t>Version</a:t>
                      </a:r>
                      <a:endParaRPr lang="zh-CN" altLang="en-US" sz="1400" b="0" kern="1200" baseline="0" dirty="0">
                        <a:solidFill>
                          <a:schemeClr val="tx1"/>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100" b="1" kern="1200" baseline="0">
                          <a:solidFill>
                            <a:schemeClr val="tx1"/>
                          </a:solidFill>
                          <a:latin typeface="+mn-lt"/>
                          <a:ea typeface="+mn-ea"/>
                          <a:cs typeface="+mn-ea"/>
                          <a:sym typeface="+mn-lt"/>
                        </a:rPr>
                        <a:t>Traffic Class</a:t>
                      </a:r>
                      <a:endParaRPr lang="zh-CN" altLang="en-US" sz="1100" b="1" kern="1200" baseline="0" dirty="0">
                        <a:solidFill>
                          <a:schemeClr val="tx1"/>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marL="0" algn="ctr" defTabSz="914400" rtl="0" eaLnBrk="1" latinLnBrk="0" hangingPunct="1">
                        <a:lnSpc>
                          <a:spcPct val="120000"/>
                        </a:lnSpc>
                        <a:spcBef>
                          <a:spcPts val="0"/>
                        </a:spcBef>
                        <a:spcAft>
                          <a:spcPts val="0"/>
                        </a:spcAft>
                      </a:pPr>
                      <a:r>
                        <a:rPr lang="en-US" altLang="zh-CN" sz="1400" kern="1200" baseline="0" dirty="0">
                          <a:latin typeface="+mn-lt"/>
                          <a:ea typeface="+mn-ea"/>
                          <a:cs typeface="+mn-ea"/>
                          <a:sym typeface="+mn-lt"/>
                        </a:rPr>
                        <a:t>Flow Label</a:t>
                      </a:r>
                      <a:endParaRPr lang="zh-CN" altLang="en-US" sz="1400" b="0" kern="1200" baseline="0" dirty="0">
                        <a:solidFill>
                          <a:schemeClr val="tx1"/>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marL="0" algn="ctr" defTabSz="914400" rtl="0" eaLnBrk="1" latinLnBrk="0" hangingPunct="1"/>
                      <a:endParaRPr lang="zh-CN" altLang="en-US" sz="1700" kern="1200">
                        <a:solidFill>
                          <a:schemeClr val="tx1"/>
                        </a:solidFill>
                        <a:latin typeface="+mn-ea"/>
                        <a:ea typeface="+mn-ea"/>
                        <a:cs typeface="+mn-cs"/>
                      </a:endParaRPr>
                    </a:p>
                  </a:txBody>
                  <a:tcPr anchor="ctr"/>
                </a:tc>
                <a:tc hMerge="1">
                  <a:txBody>
                    <a:bodyPr/>
                    <a:lstStyle/>
                    <a:p>
                      <a:endParaRPr lang="zh-CN" altLang="en-US"/>
                    </a:p>
                  </a:txBody>
                  <a:tcPr/>
                </a:tc>
                <a:extLst>
                  <a:ext uri="{0D108BD9-81ED-4DB2-BD59-A6C34878D82A}">
                    <a16:rowId xmlns:a16="http://schemas.microsoft.com/office/drawing/2014/main" val="10000"/>
                  </a:ext>
                </a:extLst>
              </a:tr>
              <a:tr h="359859">
                <a:tc gridSpan="3">
                  <a:txBody>
                    <a:bodyPr/>
                    <a:lstStyle/>
                    <a:p>
                      <a:pPr marL="0" algn="ctr" defTabSz="914400" rtl="0" eaLnBrk="1" latinLnBrk="0" hangingPunct="1">
                        <a:lnSpc>
                          <a:spcPct val="120000"/>
                        </a:lnSpc>
                        <a:spcBef>
                          <a:spcPts val="0"/>
                        </a:spcBef>
                        <a:spcAft>
                          <a:spcPts val="0"/>
                        </a:spcAft>
                      </a:pPr>
                      <a:r>
                        <a:rPr lang="en-US" altLang="zh-CN" sz="1400" kern="1200" baseline="0" dirty="0">
                          <a:latin typeface="+mn-lt"/>
                          <a:ea typeface="+mn-ea"/>
                          <a:cs typeface="+mn-ea"/>
                          <a:sym typeface="+mn-lt"/>
                        </a:rPr>
                        <a:t>Payload length</a:t>
                      </a:r>
                      <a:endParaRPr lang="zh-CN" altLang="en-US" sz="1400" kern="1200" baseline="0" dirty="0">
                        <a:solidFill>
                          <a:schemeClr val="tx1"/>
                        </a:solidFill>
                        <a:latin typeface="+mn-lt"/>
                        <a:ea typeface="+mn-ea"/>
                        <a:cs typeface="+mn-ea"/>
                        <a:sym typeface="+mn-lt"/>
                      </a:endParaRPr>
                    </a:p>
                  </a:txBody>
                  <a:tcPr marL="45702" marR="45702"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pPr marL="0" algn="ctr" defTabSz="914400" rtl="0" eaLnBrk="1" latinLnBrk="0" hangingPunct="1"/>
                      <a:endParaRPr lang="zh-CN" altLang="en-US" sz="1700" kern="1200">
                        <a:solidFill>
                          <a:schemeClr val="tx1"/>
                        </a:solidFill>
                        <a:latin typeface="+mn-ea"/>
                        <a:ea typeface="+mn-ea"/>
                        <a:cs typeface="+mn-cs"/>
                      </a:endParaRPr>
                    </a:p>
                  </a:txBody>
                  <a:tcPr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100" b="1" kern="1200" baseline="0" dirty="0">
                          <a:solidFill>
                            <a:schemeClr val="tx1"/>
                          </a:solidFill>
                          <a:latin typeface="+mn-lt"/>
                          <a:ea typeface="+mn-ea"/>
                          <a:cs typeface="+mn-ea"/>
                          <a:sym typeface="+mn-lt"/>
                        </a:rPr>
                        <a:t>Next Header</a:t>
                      </a:r>
                      <a:endParaRPr lang="zh-CN" altLang="en-US" sz="1100" b="1" kern="1200" baseline="0" dirty="0">
                        <a:solidFill>
                          <a:schemeClr val="tx1"/>
                        </a:solidFill>
                        <a:latin typeface="+mn-lt"/>
                        <a:ea typeface="+mn-ea"/>
                        <a:cs typeface="+mn-ea"/>
                        <a:sym typeface="+mn-lt"/>
                      </a:endParaRPr>
                    </a:p>
                  </a:txBody>
                  <a:tcPr marL="45702" marR="45702"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D3BB"/>
                    </a:solidFill>
                  </a:tcPr>
                </a:tc>
                <a:tc>
                  <a:txBody>
                    <a:bodyPr/>
                    <a:lstStyle/>
                    <a:p>
                      <a:pPr marL="0" algn="ctr" defTabSz="914400" rtl="0" eaLnBrk="1" latinLnBrk="0" hangingPunct="1">
                        <a:lnSpc>
                          <a:spcPct val="120000"/>
                        </a:lnSpc>
                        <a:spcBef>
                          <a:spcPts val="0"/>
                        </a:spcBef>
                        <a:spcAft>
                          <a:spcPts val="0"/>
                        </a:spcAft>
                      </a:pPr>
                      <a:r>
                        <a:rPr lang="en-US" altLang="zh-CN" sz="1400" kern="1200" dirty="0">
                          <a:latin typeface="+mn-lt"/>
                          <a:ea typeface="+mn-ea"/>
                          <a:cs typeface="+mn-ea"/>
                          <a:sym typeface="+mn-lt"/>
                        </a:rPr>
                        <a:t>Hop Limit</a:t>
                      </a:r>
                      <a:endParaRPr lang="zh-CN" altLang="en-US" sz="1400" kern="1200" dirty="0">
                        <a:solidFill>
                          <a:schemeClr val="tx1"/>
                        </a:solidFill>
                        <a:latin typeface="+mn-lt"/>
                        <a:ea typeface="+mn-ea"/>
                        <a:cs typeface="+mn-ea"/>
                        <a:sym typeface="+mn-lt"/>
                      </a:endParaRPr>
                    </a:p>
                  </a:txBody>
                  <a:tcPr marL="45702" marR="45702"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59859">
                <a:tc gridSpan="5">
                  <a:txBody>
                    <a:bodyPr/>
                    <a:lstStyle/>
                    <a:p>
                      <a:pPr marL="0" algn="ctr" defTabSz="914400" rtl="0" eaLnBrk="1" latinLnBrk="0" hangingPunct="1">
                        <a:lnSpc>
                          <a:spcPct val="120000"/>
                        </a:lnSpc>
                        <a:spcBef>
                          <a:spcPts val="0"/>
                        </a:spcBef>
                        <a:spcAft>
                          <a:spcPts val="0"/>
                        </a:spcAft>
                      </a:pPr>
                      <a:r>
                        <a:rPr lang="en-US" altLang="zh-CN" sz="1400" kern="1200" baseline="0" dirty="0">
                          <a:latin typeface="+mn-lt"/>
                          <a:ea typeface="+mn-ea"/>
                          <a:cs typeface="+mn-ea"/>
                          <a:sym typeface="+mn-lt"/>
                        </a:rPr>
                        <a:t>Source Address</a:t>
                      </a:r>
                      <a:r>
                        <a:rPr lang="zh-CN" altLang="en-US" sz="1400" kern="1200" baseline="0" dirty="0">
                          <a:latin typeface="+mn-lt"/>
                          <a:ea typeface="+mn-ea"/>
                          <a:cs typeface="+mn-ea"/>
                          <a:sym typeface="+mn-lt"/>
                        </a:rPr>
                        <a:t>（</a:t>
                      </a:r>
                      <a:r>
                        <a:rPr lang="en-US" altLang="zh-CN" sz="1400" kern="1200" baseline="0" dirty="0">
                          <a:latin typeface="+mn-lt"/>
                          <a:ea typeface="+mn-ea"/>
                          <a:cs typeface="+mn-ea"/>
                          <a:sym typeface="+mn-lt"/>
                        </a:rPr>
                        <a:t>128 bit</a:t>
                      </a:r>
                      <a:r>
                        <a:rPr lang="zh-CN" altLang="en-US" sz="1400" kern="1200" baseline="0" dirty="0">
                          <a:latin typeface="+mn-lt"/>
                          <a:ea typeface="+mn-ea"/>
                          <a:cs typeface="+mn-ea"/>
                          <a:sym typeface="+mn-lt"/>
                        </a:rPr>
                        <a:t>）</a:t>
                      </a:r>
                      <a:endParaRPr lang="zh-CN" altLang="en-US" sz="1400" kern="1200" baseline="0" dirty="0">
                        <a:solidFill>
                          <a:schemeClr val="tx1"/>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marL="0" algn="ctr" defTabSz="914400" rtl="0" eaLnBrk="1" latinLnBrk="0" hangingPunct="1"/>
                      <a:endParaRPr lang="zh-CN" altLang="en-US" sz="1700" kern="1200">
                        <a:solidFill>
                          <a:schemeClr val="tx1"/>
                        </a:solidFill>
                        <a:latin typeface="+mn-ea"/>
                        <a:ea typeface="+mn-ea"/>
                        <a:cs typeface="+mn-cs"/>
                      </a:endParaRPr>
                    </a:p>
                  </a:txBody>
                  <a:tcPr/>
                </a:tc>
                <a:tc hMerge="1">
                  <a:txBody>
                    <a:bodyPr/>
                    <a:lstStyle/>
                    <a:p>
                      <a:endParaRPr lang="zh-CN" altLang="en-US"/>
                    </a:p>
                  </a:txBody>
                  <a:tcPr/>
                </a:tc>
                <a:tc hMerge="1">
                  <a:txBody>
                    <a:bodyPr/>
                    <a:lstStyle/>
                    <a:p>
                      <a:pPr marL="0" algn="ctr" defTabSz="914400" rtl="0" eaLnBrk="1" latinLnBrk="0" hangingPunct="1"/>
                      <a:endParaRPr lang="zh-CN" altLang="en-US" sz="1700" kern="1200">
                        <a:solidFill>
                          <a:schemeClr val="tx1"/>
                        </a:solidFill>
                        <a:latin typeface="+mn-ea"/>
                        <a:ea typeface="+mn-ea"/>
                        <a:cs typeface="+mn-cs"/>
                      </a:endParaRPr>
                    </a:p>
                  </a:txBody>
                  <a:tcPr/>
                </a:tc>
                <a:tc hMerge="1">
                  <a:txBody>
                    <a:bodyPr/>
                    <a:lstStyle/>
                    <a:p>
                      <a:pPr marL="0" algn="ctr" defTabSz="914400" rtl="0" eaLnBrk="1" latinLnBrk="0" hangingPunct="1"/>
                      <a:endParaRPr lang="zh-CN" altLang="en-US" sz="1700" kern="1200">
                        <a:solidFill>
                          <a:schemeClr val="tx1"/>
                        </a:solidFill>
                        <a:latin typeface="+mn-ea"/>
                        <a:ea typeface="+mn-ea"/>
                        <a:cs typeface="+mn-cs"/>
                      </a:endParaRPr>
                    </a:p>
                  </a:txBody>
                  <a:tcPr/>
                </a:tc>
                <a:extLst>
                  <a:ext uri="{0D108BD9-81ED-4DB2-BD59-A6C34878D82A}">
                    <a16:rowId xmlns:a16="http://schemas.microsoft.com/office/drawing/2014/main" val="10002"/>
                  </a:ext>
                </a:extLst>
              </a:tr>
              <a:tr h="359859">
                <a:tc gridSpan="5">
                  <a:txBody>
                    <a:bodyPr/>
                    <a:lstStyle/>
                    <a:p>
                      <a:pPr marL="0" algn="ctr" defTabSz="914400" rtl="0" eaLnBrk="1" latinLnBrk="0" hangingPunct="1">
                        <a:lnSpc>
                          <a:spcPct val="120000"/>
                        </a:lnSpc>
                        <a:spcBef>
                          <a:spcPts val="0"/>
                        </a:spcBef>
                        <a:spcAft>
                          <a:spcPts val="0"/>
                        </a:spcAft>
                      </a:pPr>
                      <a:r>
                        <a:rPr lang="en-US" altLang="zh-CN" sz="1400" kern="1200" baseline="0" dirty="0">
                          <a:latin typeface="+mn-lt"/>
                          <a:ea typeface="+mn-ea"/>
                          <a:cs typeface="+mn-ea"/>
                          <a:sym typeface="+mn-lt"/>
                        </a:rPr>
                        <a:t>Destination Address</a:t>
                      </a:r>
                      <a:r>
                        <a:rPr lang="zh-CN" altLang="en-US" sz="1400" kern="1200" baseline="0" dirty="0">
                          <a:latin typeface="+mn-lt"/>
                          <a:ea typeface="+mn-ea"/>
                          <a:cs typeface="+mn-ea"/>
                          <a:sym typeface="+mn-lt"/>
                        </a:rPr>
                        <a:t>（</a:t>
                      </a:r>
                      <a:r>
                        <a:rPr lang="en-US" altLang="zh-CN" sz="1400" kern="1200" baseline="0" dirty="0">
                          <a:latin typeface="+mn-lt"/>
                          <a:ea typeface="+mn-ea"/>
                          <a:cs typeface="+mn-ea"/>
                          <a:sym typeface="+mn-lt"/>
                        </a:rPr>
                        <a:t>128 bit</a:t>
                      </a:r>
                      <a:r>
                        <a:rPr lang="zh-CN" altLang="en-US" sz="1400" kern="1200" baseline="0" dirty="0">
                          <a:latin typeface="+mn-lt"/>
                          <a:ea typeface="+mn-ea"/>
                          <a:cs typeface="+mn-ea"/>
                          <a:sym typeface="+mn-lt"/>
                        </a:rPr>
                        <a:t>）</a:t>
                      </a:r>
                      <a:endParaRPr lang="zh-CN" altLang="en-US" sz="1400" kern="1200" baseline="0" dirty="0">
                        <a:solidFill>
                          <a:schemeClr val="tx1"/>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marL="0" algn="ctr" defTabSz="914400" rtl="0" eaLnBrk="1" latinLnBrk="0" hangingPunct="1"/>
                      <a:endParaRPr lang="zh-CN" altLang="en-US" sz="1700" kern="1200">
                        <a:solidFill>
                          <a:schemeClr val="tx1"/>
                        </a:solidFill>
                        <a:latin typeface="+mn-ea"/>
                        <a:ea typeface="+mn-ea"/>
                        <a:cs typeface="+mn-cs"/>
                      </a:endParaRPr>
                    </a:p>
                  </a:txBody>
                  <a:tcPr/>
                </a:tc>
                <a:tc hMerge="1">
                  <a:txBody>
                    <a:bodyPr/>
                    <a:lstStyle/>
                    <a:p>
                      <a:endParaRPr lang="zh-CN" altLang="en-US"/>
                    </a:p>
                  </a:txBody>
                  <a:tcPr/>
                </a:tc>
                <a:tc hMerge="1">
                  <a:txBody>
                    <a:bodyPr/>
                    <a:lstStyle/>
                    <a:p>
                      <a:pPr marL="0" algn="ctr" defTabSz="914400" rtl="0" eaLnBrk="1" latinLnBrk="0" hangingPunct="1"/>
                      <a:endParaRPr lang="zh-CN" altLang="en-US" sz="1700" kern="1200">
                        <a:solidFill>
                          <a:schemeClr val="tx1"/>
                        </a:solidFill>
                        <a:latin typeface="+mn-ea"/>
                        <a:ea typeface="+mn-ea"/>
                        <a:cs typeface="+mn-cs"/>
                      </a:endParaRPr>
                    </a:p>
                  </a:txBody>
                  <a:tcPr/>
                </a:tc>
                <a:tc hMerge="1">
                  <a:txBody>
                    <a:bodyPr/>
                    <a:lstStyle/>
                    <a:p>
                      <a:pPr marL="0" algn="ctr" defTabSz="914400" rtl="0" eaLnBrk="1" latinLnBrk="0" hangingPunct="1"/>
                      <a:endParaRPr lang="zh-CN" altLang="en-US" sz="1700" kern="1200">
                        <a:solidFill>
                          <a:schemeClr val="tx1"/>
                        </a:solidFill>
                        <a:latin typeface="+mn-ea"/>
                        <a:ea typeface="+mn-ea"/>
                        <a:cs typeface="+mn-cs"/>
                      </a:endParaRPr>
                    </a:p>
                  </a:txBody>
                  <a:tcPr/>
                </a:tc>
                <a:extLst>
                  <a:ext uri="{0D108BD9-81ED-4DB2-BD59-A6C34878D82A}">
                    <a16:rowId xmlns:a16="http://schemas.microsoft.com/office/drawing/2014/main" val="10003"/>
                  </a:ext>
                </a:extLst>
              </a:tr>
            </a:tbl>
          </a:graphicData>
        </a:graphic>
      </p:graphicFrame>
      <p:sp>
        <p:nvSpPr>
          <p:cNvPr id="13" name="文本框 12"/>
          <p:cNvSpPr txBox="1"/>
          <p:nvPr/>
        </p:nvSpPr>
        <p:spPr bwMode="auto">
          <a:xfrm>
            <a:off x="5850017" y="1854125"/>
            <a:ext cx="587619" cy="652177"/>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599" dirty="0">
                <a:cs typeface="+mn-ea"/>
                <a:sym typeface="+mn-lt"/>
              </a:rPr>
              <a:t>40</a:t>
            </a:r>
          </a:p>
          <a:p>
            <a:pPr>
              <a:lnSpc>
                <a:spcPct val="120000"/>
              </a:lnSpc>
            </a:pPr>
            <a:r>
              <a:rPr lang="en-US" altLang="zh-CN" sz="1599" dirty="0">
                <a:cs typeface="+mn-ea"/>
                <a:sym typeface="+mn-lt"/>
              </a:rPr>
              <a:t>Byte</a:t>
            </a:r>
          </a:p>
        </p:txBody>
      </p:sp>
      <p:sp>
        <p:nvSpPr>
          <p:cNvPr id="21" name="文本框 20"/>
          <p:cNvSpPr txBox="1"/>
          <p:nvPr/>
        </p:nvSpPr>
        <p:spPr bwMode="auto">
          <a:xfrm>
            <a:off x="2979763" y="5060523"/>
            <a:ext cx="889727" cy="490979"/>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pPr>
              <a:lnSpc>
                <a:spcPct val="120000"/>
              </a:lnSpc>
            </a:pPr>
            <a:r>
              <a:rPr lang="en-US" altLang="zh-CN" sz="2399" dirty="0">
                <a:cs typeface="+mn-ea"/>
                <a:sym typeface="+mn-lt"/>
              </a:rPr>
              <a:t>……</a:t>
            </a:r>
            <a:endParaRPr lang="zh-CN" altLang="en-US" sz="2399" dirty="0">
              <a:cs typeface="+mn-ea"/>
              <a:sym typeface="+mn-lt"/>
            </a:endParaRPr>
          </a:p>
        </p:txBody>
      </p:sp>
      <p:graphicFrame>
        <p:nvGraphicFramePr>
          <p:cNvPr id="22" name="表格 21"/>
          <p:cNvGraphicFramePr>
            <a:graphicFrameLocks noGrp="1"/>
          </p:cNvGraphicFramePr>
          <p:nvPr>
            <p:extLst>
              <p:ext uri="{D42A27DB-BD31-4B8C-83A1-F6EECF244321}">
                <p14:modId xmlns:p14="http://schemas.microsoft.com/office/powerpoint/2010/main" val="553748976"/>
              </p:ext>
            </p:extLst>
          </p:nvPr>
        </p:nvGraphicFramePr>
        <p:xfrm>
          <a:off x="904350" y="5691231"/>
          <a:ext cx="4678173" cy="359859"/>
        </p:xfrm>
        <a:graphic>
          <a:graphicData uri="http://schemas.openxmlformats.org/drawingml/2006/table">
            <a:tbl>
              <a:tblPr firstRow="1" bandRow="1">
                <a:tableStyleId>{2D5ABB26-0587-4C30-8999-92F81FD0307C}</a:tableStyleId>
              </a:tblPr>
              <a:tblGrid>
                <a:gridCol w="4678173">
                  <a:extLst>
                    <a:ext uri="{9D8B030D-6E8A-4147-A177-3AD203B41FA5}">
                      <a16:colId xmlns:a16="http://schemas.microsoft.com/office/drawing/2014/main" val="20000"/>
                    </a:ext>
                  </a:extLst>
                </a:gridCol>
              </a:tblGrid>
              <a:tr h="359859">
                <a:tc>
                  <a:txBody>
                    <a:bodyPr/>
                    <a:lstStyle/>
                    <a:p>
                      <a:pPr marL="0" algn="ctr" defTabSz="914400"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Data</a:t>
                      </a:r>
                      <a:endParaRPr lang="zh-CN" altLang="en-US" sz="1400" kern="1200" dirty="0">
                        <a:solidFill>
                          <a:schemeClr val="tx1"/>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
        <p:nvSpPr>
          <p:cNvPr id="24" name="文本框 23"/>
          <p:cNvSpPr txBox="1"/>
          <p:nvPr/>
        </p:nvSpPr>
        <p:spPr bwMode="auto">
          <a:xfrm>
            <a:off x="5850017" y="3340496"/>
            <a:ext cx="382435" cy="653908"/>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zh-CN" altLang="en-US" sz="1599" dirty="0">
                <a:cs typeface="+mn-ea"/>
                <a:sym typeface="+mn-lt"/>
              </a:rPr>
              <a:t>变</a:t>
            </a:r>
            <a:endParaRPr lang="en-US" altLang="zh-CN" sz="1599" dirty="0">
              <a:cs typeface="+mn-ea"/>
              <a:sym typeface="+mn-lt"/>
            </a:endParaRPr>
          </a:p>
          <a:p>
            <a:pPr>
              <a:lnSpc>
                <a:spcPct val="120000"/>
              </a:lnSpc>
            </a:pPr>
            <a:r>
              <a:rPr lang="zh-CN" altLang="en-US" sz="1599" dirty="0">
                <a:cs typeface="+mn-ea"/>
                <a:sym typeface="+mn-lt"/>
              </a:rPr>
              <a:t>长</a:t>
            </a:r>
          </a:p>
        </p:txBody>
      </p:sp>
      <p:sp>
        <p:nvSpPr>
          <p:cNvPr id="28" name="文本框 27"/>
          <p:cNvSpPr txBox="1"/>
          <p:nvPr/>
        </p:nvSpPr>
        <p:spPr bwMode="auto">
          <a:xfrm>
            <a:off x="5850017" y="4489407"/>
            <a:ext cx="382435" cy="653908"/>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zh-CN" altLang="en-US" sz="1599" dirty="0">
                <a:cs typeface="+mn-ea"/>
                <a:sym typeface="+mn-lt"/>
              </a:rPr>
              <a:t>变</a:t>
            </a:r>
            <a:endParaRPr lang="en-US" altLang="zh-CN" sz="1599" dirty="0">
              <a:cs typeface="+mn-ea"/>
              <a:sym typeface="+mn-lt"/>
            </a:endParaRPr>
          </a:p>
          <a:p>
            <a:pPr>
              <a:lnSpc>
                <a:spcPct val="120000"/>
              </a:lnSpc>
            </a:pPr>
            <a:r>
              <a:rPr lang="zh-CN" altLang="en-US" sz="1599" dirty="0">
                <a:cs typeface="+mn-ea"/>
                <a:sym typeface="+mn-lt"/>
              </a:rPr>
              <a:t>长</a:t>
            </a:r>
          </a:p>
        </p:txBody>
      </p:sp>
      <p:graphicFrame>
        <p:nvGraphicFramePr>
          <p:cNvPr id="25" name="表格 24"/>
          <p:cNvGraphicFramePr>
            <a:graphicFrameLocks noGrp="1"/>
          </p:cNvGraphicFramePr>
          <p:nvPr>
            <p:extLst>
              <p:ext uri="{D42A27DB-BD31-4B8C-83A1-F6EECF244321}">
                <p14:modId xmlns:p14="http://schemas.microsoft.com/office/powerpoint/2010/main" val="2369868439"/>
              </p:ext>
            </p:extLst>
          </p:nvPr>
        </p:nvGraphicFramePr>
        <p:xfrm>
          <a:off x="904350" y="3337122"/>
          <a:ext cx="4678172" cy="719718"/>
        </p:xfrm>
        <a:graphic>
          <a:graphicData uri="http://schemas.openxmlformats.org/drawingml/2006/table">
            <a:tbl>
              <a:tblPr firstRow="1" bandRow="1">
                <a:tableStyleId>{2D5ABB26-0587-4C30-8999-92F81FD0307C}</a:tableStyleId>
              </a:tblPr>
              <a:tblGrid>
                <a:gridCol w="1560077">
                  <a:extLst>
                    <a:ext uri="{9D8B030D-6E8A-4147-A177-3AD203B41FA5}">
                      <a16:colId xmlns:a16="http://schemas.microsoft.com/office/drawing/2014/main" val="20000"/>
                    </a:ext>
                  </a:extLst>
                </a:gridCol>
                <a:gridCol w="2665959">
                  <a:extLst>
                    <a:ext uri="{9D8B030D-6E8A-4147-A177-3AD203B41FA5}">
                      <a16:colId xmlns:a16="http://schemas.microsoft.com/office/drawing/2014/main" val="20001"/>
                    </a:ext>
                  </a:extLst>
                </a:gridCol>
                <a:gridCol w="452136">
                  <a:extLst>
                    <a:ext uri="{9D8B030D-6E8A-4147-A177-3AD203B41FA5}">
                      <a16:colId xmlns:a16="http://schemas.microsoft.com/office/drawing/2014/main" val="20002"/>
                    </a:ext>
                  </a:extLst>
                </a:gridCol>
              </a:tblGrid>
              <a:tr h="359859">
                <a:tc>
                  <a:txBody>
                    <a:bodyPr/>
                    <a:lstStyle/>
                    <a:p>
                      <a:pPr algn="ctr">
                        <a:lnSpc>
                          <a:spcPct val="120000"/>
                        </a:lnSpc>
                        <a:spcBef>
                          <a:spcPts val="0"/>
                        </a:spcBef>
                        <a:spcAft>
                          <a:spcPts val="0"/>
                        </a:spcAft>
                      </a:pPr>
                      <a:r>
                        <a:rPr lang="en-US" altLang="zh-CN" sz="1400" b="1" kern="1200" dirty="0">
                          <a:solidFill>
                            <a:schemeClr val="tx1"/>
                          </a:solidFill>
                          <a:latin typeface="+mn-lt"/>
                          <a:ea typeface="+mn-ea"/>
                          <a:cs typeface="+mn-ea"/>
                          <a:sym typeface="+mn-lt"/>
                        </a:rPr>
                        <a:t>Next</a:t>
                      </a:r>
                      <a:r>
                        <a:rPr lang="en-US" altLang="zh-CN" sz="1400" dirty="0">
                          <a:solidFill>
                            <a:schemeClr val="bg1"/>
                          </a:solidFill>
                          <a:latin typeface="+mn-lt"/>
                          <a:ea typeface="+mn-ea"/>
                          <a:cs typeface="+mn-ea"/>
                          <a:sym typeface="+mn-lt"/>
                        </a:rPr>
                        <a:t> </a:t>
                      </a:r>
                      <a:r>
                        <a:rPr lang="en-US" altLang="zh-CN" sz="1400" b="1" kern="1200" dirty="0">
                          <a:solidFill>
                            <a:schemeClr val="tx1"/>
                          </a:solidFill>
                          <a:latin typeface="+mn-lt"/>
                          <a:ea typeface="+mn-ea"/>
                          <a:cs typeface="+mn-ea"/>
                          <a:sym typeface="+mn-lt"/>
                        </a:rPr>
                        <a:t>Header</a:t>
                      </a:r>
                      <a:endParaRPr lang="zh-CN" altLang="en-US" sz="1400" b="1" kern="1200" dirty="0">
                        <a:solidFill>
                          <a:schemeClr val="tx1"/>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D3BB"/>
                    </a:solidFill>
                  </a:tcPr>
                </a:tc>
                <a:tc>
                  <a:txBody>
                    <a:bodyPr/>
                    <a:lstStyle/>
                    <a:p>
                      <a:pPr algn="ctr">
                        <a:lnSpc>
                          <a:spcPct val="120000"/>
                        </a:lnSpc>
                        <a:spcBef>
                          <a:spcPts val="0"/>
                        </a:spcBef>
                        <a:spcAft>
                          <a:spcPts val="0"/>
                        </a:spcAft>
                      </a:pPr>
                      <a:r>
                        <a:rPr lang="en-US" altLang="zh-CN" sz="1400" dirty="0">
                          <a:latin typeface="+mn-lt"/>
                          <a:ea typeface="+mn-ea"/>
                          <a:cs typeface="+mn-ea"/>
                          <a:sym typeface="+mn-lt"/>
                        </a:rPr>
                        <a:t>Extension</a:t>
                      </a:r>
                      <a:r>
                        <a:rPr lang="en-US" altLang="zh-CN" sz="1400" baseline="0" dirty="0">
                          <a:latin typeface="+mn-lt"/>
                          <a:ea typeface="+mn-ea"/>
                          <a:cs typeface="+mn-ea"/>
                          <a:sym typeface="+mn-lt"/>
                        </a:rPr>
                        <a:t> Header Length</a:t>
                      </a:r>
                      <a:endParaRPr lang="zh-CN" altLang="en-US" sz="1400" dirty="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endParaRPr lang="zh-CN" altLang="en-US" sz="1400" dirty="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59859">
                <a:tc gridSpan="3">
                  <a:txBody>
                    <a:bodyPr/>
                    <a:lstStyle/>
                    <a:p>
                      <a:pPr algn="ctr">
                        <a:lnSpc>
                          <a:spcPct val="120000"/>
                        </a:lnSpc>
                        <a:spcBef>
                          <a:spcPts val="0"/>
                        </a:spcBef>
                        <a:spcAft>
                          <a:spcPts val="0"/>
                        </a:spcAft>
                      </a:pPr>
                      <a:r>
                        <a:rPr lang="en-US" altLang="zh-CN" sz="1400" dirty="0">
                          <a:latin typeface="+mn-lt"/>
                          <a:ea typeface="+mn-ea"/>
                          <a:cs typeface="+mn-ea"/>
                          <a:sym typeface="+mn-lt"/>
                        </a:rPr>
                        <a:t>Extension Header Data</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1795311254"/>
              </p:ext>
            </p:extLst>
          </p:nvPr>
        </p:nvGraphicFramePr>
        <p:xfrm>
          <a:off x="904350" y="4446479"/>
          <a:ext cx="4678172" cy="719718"/>
        </p:xfrm>
        <a:graphic>
          <a:graphicData uri="http://schemas.openxmlformats.org/drawingml/2006/table">
            <a:tbl>
              <a:tblPr firstRow="1" bandRow="1">
                <a:tableStyleId>{2D5ABB26-0587-4C30-8999-92F81FD0307C}</a:tableStyleId>
              </a:tblPr>
              <a:tblGrid>
                <a:gridCol w="1560077">
                  <a:extLst>
                    <a:ext uri="{9D8B030D-6E8A-4147-A177-3AD203B41FA5}">
                      <a16:colId xmlns:a16="http://schemas.microsoft.com/office/drawing/2014/main" val="20000"/>
                    </a:ext>
                  </a:extLst>
                </a:gridCol>
                <a:gridCol w="2665959">
                  <a:extLst>
                    <a:ext uri="{9D8B030D-6E8A-4147-A177-3AD203B41FA5}">
                      <a16:colId xmlns:a16="http://schemas.microsoft.com/office/drawing/2014/main" val="20001"/>
                    </a:ext>
                  </a:extLst>
                </a:gridCol>
                <a:gridCol w="452136">
                  <a:extLst>
                    <a:ext uri="{9D8B030D-6E8A-4147-A177-3AD203B41FA5}">
                      <a16:colId xmlns:a16="http://schemas.microsoft.com/office/drawing/2014/main" val="20002"/>
                    </a:ext>
                  </a:extLst>
                </a:gridCol>
              </a:tblGrid>
              <a:tr h="359859">
                <a:tc>
                  <a:txBody>
                    <a:bodyPr/>
                    <a:lstStyle/>
                    <a:p>
                      <a:pPr algn="ctr">
                        <a:lnSpc>
                          <a:spcPct val="120000"/>
                        </a:lnSpc>
                        <a:spcBef>
                          <a:spcPts val="0"/>
                        </a:spcBef>
                        <a:spcAft>
                          <a:spcPts val="0"/>
                        </a:spcAft>
                      </a:pPr>
                      <a:r>
                        <a:rPr lang="en-US" altLang="zh-CN" sz="1400" b="1" kern="1200" dirty="0">
                          <a:solidFill>
                            <a:schemeClr val="tx1"/>
                          </a:solidFill>
                          <a:latin typeface="+mn-lt"/>
                          <a:ea typeface="+mn-ea"/>
                          <a:cs typeface="+mn-ea"/>
                          <a:sym typeface="+mn-lt"/>
                        </a:rPr>
                        <a:t>Next</a:t>
                      </a:r>
                      <a:r>
                        <a:rPr lang="en-US" altLang="zh-CN" sz="1400" dirty="0">
                          <a:solidFill>
                            <a:schemeClr val="bg1"/>
                          </a:solidFill>
                          <a:latin typeface="+mn-lt"/>
                          <a:ea typeface="+mn-ea"/>
                          <a:cs typeface="+mn-ea"/>
                          <a:sym typeface="+mn-lt"/>
                        </a:rPr>
                        <a:t> </a:t>
                      </a:r>
                      <a:r>
                        <a:rPr lang="en-US" altLang="zh-CN" sz="1400" b="1" kern="1200" dirty="0">
                          <a:solidFill>
                            <a:schemeClr val="tx1"/>
                          </a:solidFill>
                          <a:latin typeface="+mn-lt"/>
                          <a:ea typeface="+mn-ea"/>
                          <a:cs typeface="+mn-ea"/>
                          <a:sym typeface="+mn-lt"/>
                        </a:rPr>
                        <a:t>Header</a:t>
                      </a:r>
                      <a:endParaRPr lang="zh-CN" altLang="en-US" sz="1400" b="1" kern="1200" dirty="0">
                        <a:solidFill>
                          <a:schemeClr val="tx1"/>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D3BB"/>
                    </a:solidFill>
                  </a:tcPr>
                </a:tc>
                <a:tc>
                  <a:txBody>
                    <a:bodyPr/>
                    <a:lstStyle/>
                    <a:p>
                      <a:pPr algn="ctr">
                        <a:lnSpc>
                          <a:spcPct val="120000"/>
                        </a:lnSpc>
                        <a:spcBef>
                          <a:spcPts val="0"/>
                        </a:spcBef>
                        <a:spcAft>
                          <a:spcPts val="0"/>
                        </a:spcAft>
                      </a:pPr>
                      <a:r>
                        <a:rPr lang="en-US" altLang="zh-CN" sz="1400" dirty="0">
                          <a:latin typeface="+mn-lt"/>
                          <a:ea typeface="+mn-ea"/>
                          <a:cs typeface="+mn-ea"/>
                          <a:sym typeface="+mn-lt"/>
                        </a:rPr>
                        <a:t>Extension</a:t>
                      </a:r>
                      <a:r>
                        <a:rPr lang="en-US" altLang="zh-CN" sz="1400" baseline="0" dirty="0">
                          <a:latin typeface="+mn-lt"/>
                          <a:ea typeface="+mn-ea"/>
                          <a:cs typeface="+mn-ea"/>
                          <a:sym typeface="+mn-lt"/>
                        </a:rPr>
                        <a:t> Header Length</a:t>
                      </a:r>
                      <a:endParaRPr lang="zh-CN" altLang="en-US" sz="1400" dirty="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endParaRPr lang="zh-CN" altLang="en-US" sz="1400" dirty="0">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59859">
                <a:tc gridSpan="3">
                  <a:txBody>
                    <a:bodyPr/>
                    <a:lstStyle/>
                    <a:p>
                      <a:pPr algn="ctr">
                        <a:lnSpc>
                          <a:spcPct val="120000"/>
                        </a:lnSpc>
                        <a:spcBef>
                          <a:spcPts val="0"/>
                        </a:spcBef>
                        <a:spcAft>
                          <a:spcPts val="0"/>
                        </a:spcAft>
                      </a:pPr>
                      <a:r>
                        <a:rPr lang="en-US" altLang="zh-CN" sz="1400" dirty="0">
                          <a:latin typeface="+mn-lt"/>
                          <a:ea typeface="+mn-ea"/>
                          <a:cs typeface="+mn-ea"/>
                          <a:sym typeface="+mn-lt"/>
                        </a:rPr>
                        <a:t>Extension Header Data</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29" name="矩形 28"/>
          <p:cNvSpPr/>
          <p:nvPr/>
        </p:nvSpPr>
        <p:spPr>
          <a:xfrm>
            <a:off x="6609479" y="2159858"/>
            <a:ext cx="4507424" cy="3015184"/>
          </a:xfrm>
          <a:prstGeom prst="rect">
            <a:avLst/>
          </a:prstGeom>
        </p:spPr>
        <p:txBody>
          <a:bodyPr vert="horz" lIns="91440" tIns="45720" rIns="91440" bIns="45720" rtlCol="0">
            <a:normAutofit fontScale="92500" lnSpcReduction="20000"/>
          </a:bodyPr>
          <a:lstStyle/>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Extension Header Length</a:t>
            </a:r>
            <a:r>
              <a:rPr lang="zh-CN" altLang="en-US" sz="2400" dirty="0">
                <a:solidFill>
                  <a:schemeClr val="accent1"/>
                </a:solidFill>
                <a:cs typeface="+mn-ea"/>
                <a:sym typeface="+mn-lt"/>
              </a:rPr>
              <a:t>：扩展报文头长度，长度为</a:t>
            </a:r>
            <a:r>
              <a:rPr lang="en-US" altLang="zh-CN" sz="2400" dirty="0">
                <a:solidFill>
                  <a:schemeClr val="accent1"/>
                </a:solidFill>
                <a:cs typeface="+mn-ea"/>
                <a:sym typeface="+mn-lt"/>
              </a:rPr>
              <a:t>8 bit</a:t>
            </a:r>
            <a:r>
              <a:rPr lang="zh-CN" altLang="en-US" sz="2400" dirty="0">
                <a:solidFill>
                  <a:schemeClr val="accent1"/>
                </a:solidFill>
                <a:cs typeface="+mn-ea"/>
                <a:sym typeface="+mn-lt"/>
              </a:rPr>
              <a:t>。表示扩展报文头的长度（不包含</a:t>
            </a:r>
            <a:r>
              <a:rPr lang="en-US" altLang="zh-CN" sz="2400" dirty="0">
                <a:solidFill>
                  <a:schemeClr val="accent1"/>
                </a:solidFill>
                <a:cs typeface="+mn-ea"/>
                <a:sym typeface="+mn-lt"/>
              </a:rPr>
              <a:t>Next Header</a:t>
            </a:r>
            <a:r>
              <a:rPr lang="zh-CN" altLang="en-US" sz="2400" dirty="0">
                <a:solidFill>
                  <a:schemeClr val="accent1"/>
                </a:solidFill>
                <a:cs typeface="+mn-ea"/>
                <a:sym typeface="+mn-lt"/>
              </a:rPr>
              <a:t>字段）。</a:t>
            </a: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Extension Header Data</a:t>
            </a:r>
            <a:r>
              <a:rPr lang="zh-CN" altLang="en-US" sz="2400" dirty="0">
                <a:solidFill>
                  <a:schemeClr val="accent1"/>
                </a:solidFill>
                <a:cs typeface="+mn-ea"/>
                <a:sym typeface="+mn-lt"/>
              </a:rPr>
              <a:t>：扩展报文头数据，长度可变。扩展报文头的内容，为一系列选项字段和填充字段的组合。</a:t>
            </a:r>
          </a:p>
        </p:txBody>
      </p:sp>
      <p:sp>
        <p:nvSpPr>
          <p:cNvPr id="2" name="右大括号 1"/>
          <p:cNvSpPr/>
          <p:nvPr/>
        </p:nvSpPr>
        <p:spPr>
          <a:xfrm>
            <a:off x="5652544" y="3331898"/>
            <a:ext cx="214228" cy="724943"/>
          </a:xfrm>
          <a:prstGeom prst="rightBrac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1799" dirty="0">
              <a:cs typeface="+mn-ea"/>
              <a:sym typeface="+mn-lt"/>
            </a:endParaRPr>
          </a:p>
        </p:txBody>
      </p:sp>
      <p:sp>
        <p:nvSpPr>
          <p:cNvPr id="32" name="右大括号 31"/>
          <p:cNvSpPr/>
          <p:nvPr/>
        </p:nvSpPr>
        <p:spPr>
          <a:xfrm>
            <a:off x="5652544" y="4441255"/>
            <a:ext cx="214228" cy="724943"/>
          </a:xfrm>
          <a:prstGeom prst="rightBrac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1799" dirty="0">
              <a:cs typeface="+mn-ea"/>
              <a:sym typeface="+mn-lt"/>
            </a:endParaRPr>
          </a:p>
        </p:txBody>
      </p:sp>
      <p:sp>
        <p:nvSpPr>
          <p:cNvPr id="33" name="右大括号 32"/>
          <p:cNvSpPr/>
          <p:nvPr/>
        </p:nvSpPr>
        <p:spPr>
          <a:xfrm>
            <a:off x="5652544" y="1460496"/>
            <a:ext cx="214228" cy="1439438"/>
          </a:xfrm>
          <a:prstGeom prst="rightBrac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1799" dirty="0">
              <a:cs typeface="+mn-ea"/>
              <a:sym typeface="+mn-lt"/>
            </a:endParaRPr>
          </a:p>
        </p:txBody>
      </p:sp>
      <p:sp>
        <p:nvSpPr>
          <p:cNvPr id="7" name="任意多边形 6"/>
          <p:cNvSpPr/>
          <p:nvPr/>
        </p:nvSpPr>
        <p:spPr>
          <a:xfrm>
            <a:off x="1754156" y="1984005"/>
            <a:ext cx="1685704" cy="1353116"/>
          </a:xfrm>
          <a:custGeom>
            <a:avLst/>
            <a:gdLst>
              <a:gd name="connsiteX0" fmla="*/ 2560320 w 2560320"/>
              <a:gd name="connsiteY0" fmla="*/ 0 h 1300480"/>
              <a:gd name="connsiteX1" fmla="*/ 0 w 2560320"/>
              <a:gd name="connsiteY1" fmla="*/ 1300480 h 1300480"/>
              <a:gd name="connsiteX0" fmla="*/ 0 w 50800"/>
              <a:gd name="connsiteY0" fmla="*/ 254000 h 254000"/>
              <a:gd name="connsiteX1" fmla="*/ 50800 w 50800"/>
              <a:gd name="connsiteY1" fmla="*/ 0 h 254000"/>
              <a:gd name="connsiteX0" fmla="*/ 0 w 2174240"/>
              <a:gd name="connsiteY0" fmla="*/ 1513840 h 1513840"/>
              <a:gd name="connsiteX1" fmla="*/ 2174240 w 2174240"/>
              <a:gd name="connsiteY1" fmla="*/ 0 h 1513840"/>
              <a:gd name="connsiteX0" fmla="*/ 0 w 2174240"/>
              <a:gd name="connsiteY0" fmla="*/ 1513840 h 1513840"/>
              <a:gd name="connsiteX1" fmla="*/ 2174240 w 2174240"/>
              <a:gd name="connsiteY1" fmla="*/ 0 h 1513840"/>
              <a:gd name="connsiteX0" fmla="*/ 0 w 2306320"/>
              <a:gd name="connsiteY0" fmla="*/ 1209040 h 1209040"/>
              <a:gd name="connsiteX1" fmla="*/ 2306320 w 2306320"/>
              <a:gd name="connsiteY1" fmla="*/ 0 h 1209040"/>
              <a:gd name="connsiteX0" fmla="*/ 0 w 2306320"/>
              <a:gd name="connsiteY0" fmla="*/ 1209040 h 1209040"/>
              <a:gd name="connsiteX1" fmla="*/ 2306320 w 2306320"/>
              <a:gd name="connsiteY1" fmla="*/ 0 h 1209040"/>
              <a:gd name="connsiteX0" fmla="*/ 0 w 2306320"/>
              <a:gd name="connsiteY0" fmla="*/ 1209040 h 1209040"/>
              <a:gd name="connsiteX1" fmla="*/ 2306320 w 2306320"/>
              <a:gd name="connsiteY1" fmla="*/ 0 h 1209040"/>
              <a:gd name="connsiteX0" fmla="*/ 0 w 1658620"/>
              <a:gd name="connsiteY0" fmla="*/ 858520 h 858520"/>
              <a:gd name="connsiteX1" fmla="*/ 1658620 w 1658620"/>
              <a:gd name="connsiteY1" fmla="*/ 0 h 858520"/>
              <a:gd name="connsiteX0" fmla="*/ 0 w 1658620"/>
              <a:gd name="connsiteY0" fmla="*/ 858520 h 858520"/>
              <a:gd name="connsiteX1" fmla="*/ 1658620 w 1658620"/>
              <a:gd name="connsiteY1" fmla="*/ 0 h 858520"/>
              <a:gd name="connsiteX0" fmla="*/ 0 w 1658620"/>
              <a:gd name="connsiteY0" fmla="*/ 924090 h 924090"/>
              <a:gd name="connsiteX1" fmla="*/ 1658620 w 1658620"/>
              <a:gd name="connsiteY1" fmla="*/ 65570 h 924090"/>
              <a:gd name="connsiteX0" fmla="*/ 0 w 1864360"/>
              <a:gd name="connsiteY0" fmla="*/ 924090 h 924090"/>
              <a:gd name="connsiteX1" fmla="*/ 1864360 w 1864360"/>
              <a:gd name="connsiteY1" fmla="*/ 65570 h 924090"/>
              <a:gd name="connsiteX0" fmla="*/ 0 w 1864360"/>
              <a:gd name="connsiteY0" fmla="*/ 858520 h 858520"/>
              <a:gd name="connsiteX1" fmla="*/ 1864360 w 1864360"/>
              <a:gd name="connsiteY1" fmla="*/ 0 h 858520"/>
              <a:gd name="connsiteX0" fmla="*/ 0 w 1864360"/>
              <a:gd name="connsiteY0" fmla="*/ 949960 h 949960"/>
              <a:gd name="connsiteX1" fmla="*/ 1864360 w 1864360"/>
              <a:gd name="connsiteY1" fmla="*/ 0 h 949960"/>
              <a:gd name="connsiteX0" fmla="*/ 0 w 1864360"/>
              <a:gd name="connsiteY0" fmla="*/ 949960 h 949960"/>
              <a:gd name="connsiteX1" fmla="*/ 1864360 w 1864360"/>
              <a:gd name="connsiteY1" fmla="*/ 0 h 949960"/>
              <a:gd name="connsiteX0" fmla="*/ 0 w 2382520"/>
              <a:gd name="connsiteY0" fmla="*/ 972820 h 972820"/>
              <a:gd name="connsiteX1" fmla="*/ 2382520 w 2382520"/>
              <a:gd name="connsiteY1" fmla="*/ 0 h 972820"/>
              <a:gd name="connsiteX0" fmla="*/ 0 w 2382520"/>
              <a:gd name="connsiteY0" fmla="*/ 972820 h 972820"/>
              <a:gd name="connsiteX1" fmla="*/ 2382520 w 2382520"/>
              <a:gd name="connsiteY1" fmla="*/ 0 h 972820"/>
              <a:gd name="connsiteX0" fmla="*/ 0 w 2382520"/>
              <a:gd name="connsiteY0" fmla="*/ 942340 h 942340"/>
              <a:gd name="connsiteX1" fmla="*/ 2382520 w 2382520"/>
              <a:gd name="connsiteY1" fmla="*/ 0 h 942340"/>
              <a:gd name="connsiteX0" fmla="*/ 0 w 2397760"/>
              <a:gd name="connsiteY0" fmla="*/ 1186180 h 1186180"/>
              <a:gd name="connsiteX1" fmla="*/ 2397760 w 2397760"/>
              <a:gd name="connsiteY1" fmla="*/ 0 h 1186180"/>
              <a:gd name="connsiteX0" fmla="*/ 0 w 2397760"/>
              <a:gd name="connsiteY0" fmla="*/ 1186180 h 1186180"/>
              <a:gd name="connsiteX1" fmla="*/ 2397760 w 2397760"/>
              <a:gd name="connsiteY1" fmla="*/ 0 h 1186180"/>
            </a:gdLst>
            <a:ahLst/>
            <a:cxnLst>
              <a:cxn ang="0">
                <a:pos x="connsiteX0" y="connsiteY0"/>
              </a:cxn>
              <a:cxn ang="0">
                <a:pos x="connsiteX1" y="connsiteY1"/>
              </a:cxn>
            </a:cxnLst>
            <a:rect l="l" t="t" r="r" b="b"/>
            <a:pathLst>
              <a:path w="2397760" h="1186180">
                <a:moveTo>
                  <a:pt x="0" y="1186180"/>
                </a:moveTo>
                <a:cubicBezTo>
                  <a:pt x="485987" y="64347"/>
                  <a:pt x="1523153" y="4233"/>
                  <a:pt x="2397760" y="0"/>
                </a:cubicBezTo>
              </a:path>
            </a:pathLst>
          </a:custGeom>
          <a:ln w="25400">
            <a:solidFill>
              <a:srgbClr val="ED6D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1799">
              <a:cs typeface="+mn-ea"/>
              <a:sym typeface="+mn-lt"/>
            </a:endParaRPr>
          </a:p>
        </p:txBody>
      </p:sp>
      <p:cxnSp>
        <p:nvCxnSpPr>
          <p:cNvPr id="9" name="直接箭头连接符 8"/>
          <p:cNvCxnSpPr/>
          <p:nvPr/>
        </p:nvCxnSpPr>
        <p:spPr>
          <a:xfrm flipV="1">
            <a:off x="1754156" y="3694977"/>
            <a:ext cx="0" cy="764560"/>
          </a:xfrm>
          <a:prstGeom prst="straightConnector1">
            <a:avLst/>
          </a:prstGeom>
          <a:ln w="25400">
            <a:solidFill>
              <a:srgbClr val="ED6D00"/>
            </a:solidFill>
            <a:headEnd type="triangle"/>
          </a:ln>
        </p:spPr>
        <p:style>
          <a:lnRef idx="1">
            <a:schemeClr val="accent1"/>
          </a:lnRef>
          <a:fillRef idx="0">
            <a:schemeClr val="accent1"/>
          </a:fillRef>
          <a:effectRef idx="0">
            <a:schemeClr val="accent1"/>
          </a:effectRef>
          <a:fontRef idx="minor">
            <a:schemeClr val="tx1"/>
          </a:fontRef>
        </p:style>
      </p:cxnSp>
      <p:sp>
        <p:nvSpPr>
          <p:cNvPr id="6" name="日期占位符 3">
            <a:extLst>
              <a:ext uri="{FF2B5EF4-FFF2-40B4-BE49-F238E27FC236}">
                <a16:creationId xmlns:a16="http://schemas.microsoft.com/office/drawing/2014/main" id="{3AC3F99D-B3C9-C96D-2088-A756B534D561}"/>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10" name="页脚占位符 4">
            <a:extLst>
              <a:ext uri="{FF2B5EF4-FFF2-40B4-BE49-F238E27FC236}">
                <a16:creationId xmlns:a16="http://schemas.microsoft.com/office/drawing/2014/main" id="{40138931-8AE1-7A53-1FA9-5C6F426BD26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1" name="灯片编号占位符 5">
            <a:extLst>
              <a:ext uri="{FF2B5EF4-FFF2-40B4-BE49-F238E27FC236}">
                <a16:creationId xmlns:a16="http://schemas.microsoft.com/office/drawing/2014/main" id="{57D3D0B2-6BB8-9DE6-C8C3-C7132134F76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158</a:t>
            </a:fld>
            <a:endParaRPr lang="en-US">
              <a:cs typeface="+mn-ea"/>
              <a:sym typeface="+mn-lt"/>
            </a:endParaRPr>
          </a:p>
        </p:txBody>
      </p:sp>
    </p:spTree>
    <p:extLst>
      <p:ext uri="{BB962C8B-B14F-4D97-AF65-F5344CB8AC3E}">
        <p14:creationId xmlns:p14="http://schemas.microsoft.com/office/powerpoint/2010/main" val="5378148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扩展报文头示例</a:t>
            </a:r>
          </a:p>
        </p:txBody>
      </p:sp>
      <p:graphicFrame>
        <p:nvGraphicFramePr>
          <p:cNvPr id="4" name="表格 3"/>
          <p:cNvGraphicFramePr>
            <a:graphicFrameLocks noGrp="1"/>
          </p:cNvGraphicFramePr>
          <p:nvPr>
            <p:extLst>
              <p:ext uri="{D42A27DB-BD31-4B8C-83A1-F6EECF244321}">
                <p14:modId xmlns:p14="http://schemas.microsoft.com/office/powerpoint/2010/main" val="3866409107"/>
              </p:ext>
            </p:extLst>
          </p:nvPr>
        </p:nvGraphicFramePr>
        <p:xfrm>
          <a:off x="6457680" y="2463974"/>
          <a:ext cx="4328263" cy="2491776"/>
        </p:xfrm>
        <a:graphic>
          <a:graphicData uri="http://schemas.openxmlformats.org/drawingml/2006/table">
            <a:tbl>
              <a:tblPr firstRow="1" bandRow="1">
                <a:tableStyleId>{72833802-FEF1-4C79-8D5D-14CF1EAF98D9}</a:tableStyleId>
              </a:tblPr>
              <a:tblGrid>
                <a:gridCol w="4328263">
                  <a:extLst>
                    <a:ext uri="{9D8B030D-6E8A-4147-A177-3AD203B41FA5}">
                      <a16:colId xmlns:a16="http://schemas.microsoft.com/office/drawing/2014/main" val="20000"/>
                    </a:ext>
                  </a:extLst>
                </a:gridCol>
              </a:tblGrid>
              <a:tr h="668922">
                <a:tc>
                  <a:txBody>
                    <a:bodyPr/>
                    <a:lstStyle/>
                    <a:p>
                      <a:pPr algn="ctr">
                        <a:lnSpc>
                          <a:spcPct val="120000"/>
                        </a:lnSpc>
                        <a:spcBef>
                          <a:spcPts val="0"/>
                        </a:spcBef>
                        <a:spcAft>
                          <a:spcPts val="0"/>
                        </a:spcAft>
                      </a:pPr>
                      <a:r>
                        <a:rPr lang="en-US" altLang="zh-CN" sz="1400" b="1" dirty="0">
                          <a:solidFill>
                            <a:schemeClr val="tx1"/>
                          </a:solidFill>
                          <a:latin typeface="+mn-lt"/>
                          <a:ea typeface="+mn-ea"/>
                          <a:cs typeface="+mn-ea"/>
                          <a:sym typeface="+mn-lt"/>
                        </a:rPr>
                        <a:t>IPv6</a:t>
                      </a:r>
                      <a:r>
                        <a:rPr lang="zh-CN" altLang="en-US" sz="1400" b="1" dirty="0">
                          <a:solidFill>
                            <a:schemeClr val="tx1"/>
                          </a:solidFill>
                          <a:latin typeface="+mn-lt"/>
                          <a:ea typeface="+mn-ea"/>
                          <a:cs typeface="+mn-ea"/>
                          <a:sym typeface="+mn-lt"/>
                        </a:rPr>
                        <a:t>基本报文头</a:t>
                      </a:r>
                      <a:endParaRPr lang="en-US" altLang="zh-CN" sz="1400" b="1" dirty="0">
                        <a:solidFill>
                          <a:schemeClr val="tx1"/>
                        </a:solidFill>
                        <a:latin typeface="+mn-lt"/>
                        <a:ea typeface="+mn-ea"/>
                        <a:cs typeface="+mn-ea"/>
                        <a:sym typeface="+mn-lt"/>
                      </a:endParaRPr>
                    </a:p>
                    <a:p>
                      <a:pPr algn="ctr">
                        <a:lnSpc>
                          <a:spcPct val="120000"/>
                        </a:lnSpc>
                        <a:spcBef>
                          <a:spcPts val="0"/>
                        </a:spcBef>
                        <a:spcAft>
                          <a:spcPts val="0"/>
                        </a:spcAft>
                      </a:pPr>
                      <a:r>
                        <a:rPr lang="en-US" altLang="zh-CN" sz="1400" b="0" dirty="0">
                          <a:solidFill>
                            <a:schemeClr val="tx1"/>
                          </a:solidFill>
                          <a:latin typeface="+mn-lt"/>
                          <a:ea typeface="+mn-ea"/>
                          <a:cs typeface="+mn-ea"/>
                          <a:sym typeface="+mn-lt"/>
                        </a:rPr>
                        <a:t>Next</a:t>
                      </a:r>
                      <a:r>
                        <a:rPr lang="en-US" altLang="zh-CN" sz="1400" b="0" baseline="0" dirty="0">
                          <a:solidFill>
                            <a:schemeClr val="tx1"/>
                          </a:solidFill>
                          <a:latin typeface="+mn-lt"/>
                          <a:ea typeface="+mn-ea"/>
                          <a:cs typeface="+mn-ea"/>
                          <a:sym typeface="+mn-lt"/>
                        </a:rPr>
                        <a:t> Header</a:t>
                      </a:r>
                      <a:r>
                        <a:rPr lang="en-US" altLang="zh-CN" sz="1400" b="0" dirty="0">
                          <a:solidFill>
                            <a:schemeClr val="tx1"/>
                          </a:solidFill>
                          <a:latin typeface="+mn-lt"/>
                          <a:ea typeface="+mn-ea"/>
                          <a:cs typeface="+mn-ea"/>
                          <a:sym typeface="+mn-lt"/>
                        </a:rPr>
                        <a:t>=0</a:t>
                      </a:r>
                      <a:r>
                        <a:rPr lang="zh-CN" altLang="en-US" sz="1400" b="0" dirty="0">
                          <a:solidFill>
                            <a:schemeClr val="tx1"/>
                          </a:solidFill>
                          <a:latin typeface="+mn-lt"/>
                          <a:ea typeface="+mn-ea"/>
                          <a:cs typeface="+mn-ea"/>
                          <a:sym typeface="+mn-lt"/>
                        </a:rPr>
                        <a:t>（逐跳选项报文头）</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668922">
                <a:tc>
                  <a:txBody>
                    <a:bodyPr/>
                    <a:lstStyle/>
                    <a:p>
                      <a:pPr algn="ctr">
                        <a:lnSpc>
                          <a:spcPct val="120000"/>
                        </a:lnSpc>
                        <a:spcBef>
                          <a:spcPts val="0"/>
                        </a:spcBef>
                        <a:spcAft>
                          <a:spcPts val="0"/>
                        </a:spcAft>
                      </a:pPr>
                      <a:r>
                        <a:rPr lang="en-US" altLang="zh-CN" sz="1400" b="1" dirty="0">
                          <a:solidFill>
                            <a:schemeClr val="tx1"/>
                          </a:solidFill>
                          <a:latin typeface="+mn-lt"/>
                          <a:ea typeface="+mn-ea"/>
                          <a:cs typeface="+mn-ea"/>
                          <a:sym typeface="+mn-lt"/>
                        </a:rPr>
                        <a:t>IPv6</a:t>
                      </a:r>
                      <a:r>
                        <a:rPr lang="zh-CN" altLang="en-US" sz="1400" b="1" dirty="0">
                          <a:solidFill>
                            <a:schemeClr val="tx1"/>
                          </a:solidFill>
                          <a:latin typeface="+mn-lt"/>
                          <a:ea typeface="+mn-ea"/>
                          <a:cs typeface="+mn-ea"/>
                          <a:sym typeface="+mn-lt"/>
                        </a:rPr>
                        <a:t>逐跳选项报文头</a:t>
                      </a:r>
                      <a:endParaRPr lang="en-US" altLang="zh-CN" sz="1400" b="1" dirty="0">
                        <a:solidFill>
                          <a:schemeClr val="tx1"/>
                        </a:solidFill>
                        <a:latin typeface="+mn-lt"/>
                        <a:ea typeface="+mn-ea"/>
                        <a:cs typeface="+mn-ea"/>
                        <a:sym typeface="+mn-lt"/>
                      </a:endParaRPr>
                    </a:p>
                    <a:p>
                      <a:pPr algn="ctr">
                        <a:lnSpc>
                          <a:spcPct val="120000"/>
                        </a:lnSpc>
                        <a:spcBef>
                          <a:spcPts val="0"/>
                        </a:spcBef>
                        <a:spcAft>
                          <a:spcPts val="0"/>
                        </a:spcAft>
                      </a:pPr>
                      <a:r>
                        <a:rPr lang="en-US" altLang="zh-CN" sz="1400" b="0" dirty="0">
                          <a:solidFill>
                            <a:schemeClr val="tx1"/>
                          </a:solidFill>
                          <a:latin typeface="+mn-lt"/>
                          <a:ea typeface="+mn-ea"/>
                          <a:cs typeface="+mn-ea"/>
                          <a:sym typeface="+mn-lt"/>
                        </a:rPr>
                        <a:t>Next</a:t>
                      </a:r>
                      <a:r>
                        <a:rPr lang="en-US" altLang="zh-CN" sz="1400" b="0" baseline="0" dirty="0">
                          <a:solidFill>
                            <a:schemeClr val="tx1"/>
                          </a:solidFill>
                          <a:latin typeface="+mn-lt"/>
                          <a:ea typeface="+mn-ea"/>
                          <a:cs typeface="+mn-ea"/>
                          <a:sym typeface="+mn-lt"/>
                        </a:rPr>
                        <a:t> Header</a:t>
                      </a:r>
                      <a:r>
                        <a:rPr lang="en-US" altLang="zh-CN" sz="1400" b="0" dirty="0">
                          <a:solidFill>
                            <a:schemeClr val="tx1"/>
                          </a:solidFill>
                          <a:latin typeface="+mn-lt"/>
                          <a:ea typeface="+mn-ea"/>
                          <a:cs typeface="+mn-ea"/>
                          <a:sym typeface="+mn-lt"/>
                        </a:rPr>
                        <a:t>=51</a:t>
                      </a:r>
                      <a:r>
                        <a:rPr lang="zh-CN" altLang="en-US" sz="1400" b="0" dirty="0">
                          <a:solidFill>
                            <a:schemeClr val="tx1"/>
                          </a:solidFill>
                          <a:latin typeface="+mn-lt"/>
                          <a:ea typeface="+mn-ea"/>
                          <a:cs typeface="+mn-ea"/>
                          <a:sym typeface="+mn-lt"/>
                        </a:rPr>
                        <a:t>（认证报文头）</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68922">
                <a:tc>
                  <a:txBody>
                    <a:bodyPr/>
                    <a:lstStyle/>
                    <a:p>
                      <a:pPr algn="ctr">
                        <a:lnSpc>
                          <a:spcPct val="120000"/>
                        </a:lnSpc>
                        <a:spcBef>
                          <a:spcPts val="0"/>
                        </a:spcBef>
                        <a:spcAft>
                          <a:spcPts val="0"/>
                        </a:spcAft>
                      </a:pPr>
                      <a:r>
                        <a:rPr lang="en-US" altLang="zh-CN" sz="1400" b="1" dirty="0">
                          <a:solidFill>
                            <a:schemeClr val="tx1"/>
                          </a:solidFill>
                          <a:latin typeface="+mn-lt"/>
                          <a:ea typeface="+mn-ea"/>
                          <a:cs typeface="+mn-ea"/>
                          <a:sym typeface="+mn-lt"/>
                        </a:rPr>
                        <a:t>IPv6</a:t>
                      </a:r>
                      <a:r>
                        <a:rPr lang="zh-CN" altLang="en-US" sz="1400" b="1" dirty="0">
                          <a:solidFill>
                            <a:schemeClr val="tx1"/>
                          </a:solidFill>
                          <a:latin typeface="+mn-lt"/>
                          <a:ea typeface="+mn-ea"/>
                          <a:cs typeface="+mn-ea"/>
                          <a:sym typeface="+mn-lt"/>
                        </a:rPr>
                        <a:t>认证报文头</a:t>
                      </a:r>
                      <a:endParaRPr lang="en-US" altLang="zh-CN" sz="1400" b="1" dirty="0">
                        <a:solidFill>
                          <a:schemeClr val="tx1"/>
                        </a:solidFill>
                        <a:latin typeface="+mn-lt"/>
                        <a:ea typeface="+mn-ea"/>
                        <a:cs typeface="+mn-ea"/>
                        <a:sym typeface="+mn-lt"/>
                      </a:endParaRPr>
                    </a:p>
                    <a:p>
                      <a:pPr algn="ctr">
                        <a:lnSpc>
                          <a:spcPct val="120000"/>
                        </a:lnSpc>
                        <a:spcBef>
                          <a:spcPts val="0"/>
                        </a:spcBef>
                        <a:spcAft>
                          <a:spcPts val="0"/>
                        </a:spcAft>
                      </a:pPr>
                      <a:r>
                        <a:rPr lang="en-US" altLang="zh-CN" sz="1400" b="0" dirty="0">
                          <a:solidFill>
                            <a:schemeClr val="tx1"/>
                          </a:solidFill>
                          <a:latin typeface="+mn-lt"/>
                          <a:ea typeface="+mn-ea"/>
                          <a:cs typeface="+mn-ea"/>
                          <a:sym typeface="+mn-lt"/>
                        </a:rPr>
                        <a:t>Next</a:t>
                      </a:r>
                      <a:r>
                        <a:rPr lang="en-US" altLang="zh-CN" sz="1400" b="0" baseline="0" dirty="0">
                          <a:solidFill>
                            <a:schemeClr val="tx1"/>
                          </a:solidFill>
                          <a:latin typeface="+mn-lt"/>
                          <a:ea typeface="+mn-ea"/>
                          <a:cs typeface="+mn-ea"/>
                          <a:sym typeface="+mn-lt"/>
                        </a:rPr>
                        <a:t> Header</a:t>
                      </a:r>
                      <a:r>
                        <a:rPr lang="en-US" altLang="zh-CN" sz="1400" b="0" dirty="0">
                          <a:solidFill>
                            <a:schemeClr val="tx1"/>
                          </a:solidFill>
                          <a:latin typeface="+mn-lt"/>
                          <a:ea typeface="+mn-ea"/>
                          <a:cs typeface="+mn-ea"/>
                          <a:sym typeface="+mn-lt"/>
                        </a:rPr>
                        <a:t>=6</a:t>
                      </a:r>
                      <a:r>
                        <a:rPr lang="zh-CN" altLang="en-US" sz="1400" b="0" dirty="0">
                          <a:solidFill>
                            <a:schemeClr val="tx1"/>
                          </a:solidFill>
                          <a:latin typeface="+mn-lt"/>
                          <a:ea typeface="+mn-ea"/>
                          <a:cs typeface="+mn-ea"/>
                          <a:sym typeface="+mn-lt"/>
                        </a:rPr>
                        <a:t>（</a:t>
                      </a:r>
                      <a:r>
                        <a:rPr lang="en-US" altLang="zh-CN" sz="1400" b="0" dirty="0">
                          <a:solidFill>
                            <a:schemeClr val="tx1"/>
                          </a:solidFill>
                          <a:latin typeface="+mn-lt"/>
                          <a:ea typeface="+mn-ea"/>
                          <a:cs typeface="+mn-ea"/>
                          <a:sym typeface="+mn-lt"/>
                        </a:rPr>
                        <a:t>TCP</a:t>
                      </a:r>
                      <a:r>
                        <a:rPr lang="zh-CN" altLang="en-US" sz="1400" b="0" dirty="0">
                          <a:solidFill>
                            <a:schemeClr val="tx1"/>
                          </a:solidFill>
                          <a:latin typeface="+mn-lt"/>
                          <a:ea typeface="+mn-ea"/>
                          <a:cs typeface="+mn-ea"/>
                          <a:sym typeface="+mn-lt"/>
                        </a:rPr>
                        <a:t>）</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485010">
                <a:tc>
                  <a:txBody>
                    <a:bodyPr/>
                    <a:lstStyle/>
                    <a:p>
                      <a:pPr algn="ctr">
                        <a:lnSpc>
                          <a:spcPct val="120000"/>
                        </a:lnSpc>
                        <a:spcBef>
                          <a:spcPts val="0"/>
                        </a:spcBef>
                        <a:spcAft>
                          <a:spcPts val="0"/>
                        </a:spcAft>
                      </a:pPr>
                      <a:r>
                        <a:rPr lang="en-US" altLang="zh-CN" sz="1400" b="1" dirty="0">
                          <a:solidFill>
                            <a:schemeClr val="tx1"/>
                          </a:solidFill>
                          <a:latin typeface="+mn-lt"/>
                          <a:ea typeface="+mn-ea"/>
                          <a:cs typeface="+mn-ea"/>
                          <a:sym typeface="+mn-lt"/>
                        </a:rPr>
                        <a:t>TCP</a:t>
                      </a:r>
                      <a:r>
                        <a:rPr lang="zh-CN" altLang="en-US" sz="1400" b="1" dirty="0">
                          <a:solidFill>
                            <a:schemeClr val="tx1"/>
                          </a:solidFill>
                          <a:latin typeface="+mn-lt"/>
                          <a:ea typeface="+mn-ea"/>
                          <a:cs typeface="+mn-ea"/>
                          <a:sym typeface="+mn-lt"/>
                        </a:rPr>
                        <a:t>数据段</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sp>
        <p:nvSpPr>
          <p:cNvPr id="5" name="文本框 4"/>
          <p:cNvSpPr txBox="1"/>
          <p:nvPr/>
        </p:nvSpPr>
        <p:spPr bwMode="auto">
          <a:xfrm>
            <a:off x="8205060" y="5040294"/>
            <a:ext cx="792803"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zh-CN" altLang="en-US" sz="1200" dirty="0">
                <a:cs typeface="+mn-ea"/>
                <a:sym typeface="+mn-lt"/>
              </a:rPr>
              <a:t>报文示例</a:t>
            </a:r>
          </a:p>
        </p:txBody>
      </p:sp>
      <p:sp>
        <p:nvSpPr>
          <p:cNvPr id="6" name="日期占位符 3">
            <a:extLst>
              <a:ext uri="{FF2B5EF4-FFF2-40B4-BE49-F238E27FC236}">
                <a16:creationId xmlns:a16="http://schemas.microsoft.com/office/drawing/2014/main" id="{3AC3F99D-B3C9-C96D-2088-A756B534D561}"/>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10" name="页脚占位符 4">
            <a:extLst>
              <a:ext uri="{FF2B5EF4-FFF2-40B4-BE49-F238E27FC236}">
                <a16:creationId xmlns:a16="http://schemas.microsoft.com/office/drawing/2014/main" id="{40138931-8AE1-7A53-1FA9-5C6F426BD26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1" name="灯片编号占位符 5">
            <a:extLst>
              <a:ext uri="{FF2B5EF4-FFF2-40B4-BE49-F238E27FC236}">
                <a16:creationId xmlns:a16="http://schemas.microsoft.com/office/drawing/2014/main" id="{57D3D0B2-6BB8-9DE6-C8C3-C7132134F76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159</a:t>
            </a:fld>
            <a:endParaRPr lang="en-US">
              <a:cs typeface="+mn-ea"/>
              <a:sym typeface="+mn-lt"/>
            </a:endParaRPr>
          </a:p>
        </p:txBody>
      </p:sp>
      <p:graphicFrame>
        <p:nvGraphicFramePr>
          <p:cNvPr id="23" name="表格 22">
            <a:extLst>
              <a:ext uri="{FF2B5EF4-FFF2-40B4-BE49-F238E27FC236}">
                <a16:creationId xmlns:a16="http://schemas.microsoft.com/office/drawing/2014/main" id="{2C46A1D7-4E6C-43CE-946B-909483C14733}"/>
              </a:ext>
            </a:extLst>
          </p:cNvPr>
          <p:cNvGraphicFramePr>
            <a:graphicFrameLocks noGrp="1"/>
          </p:cNvGraphicFramePr>
          <p:nvPr>
            <p:extLst>
              <p:ext uri="{D42A27DB-BD31-4B8C-83A1-F6EECF244321}">
                <p14:modId xmlns:p14="http://schemas.microsoft.com/office/powerpoint/2010/main" val="2008728543"/>
              </p:ext>
            </p:extLst>
          </p:nvPr>
        </p:nvGraphicFramePr>
        <p:xfrm>
          <a:off x="1413730" y="3168341"/>
          <a:ext cx="4328263" cy="1153932"/>
        </p:xfrm>
        <a:graphic>
          <a:graphicData uri="http://schemas.openxmlformats.org/drawingml/2006/table">
            <a:tbl>
              <a:tblPr firstRow="1" bandRow="1">
                <a:tableStyleId>{72833802-FEF1-4C79-8D5D-14CF1EAF98D9}</a:tableStyleId>
              </a:tblPr>
              <a:tblGrid>
                <a:gridCol w="4328263">
                  <a:extLst>
                    <a:ext uri="{9D8B030D-6E8A-4147-A177-3AD203B41FA5}">
                      <a16:colId xmlns:a16="http://schemas.microsoft.com/office/drawing/2014/main" val="20000"/>
                    </a:ext>
                  </a:extLst>
                </a:gridCol>
              </a:tblGrid>
              <a:tr h="668922">
                <a:tc>
                  <a:txBody>
                    <a:bodyPr/>
                    <a:lstStyle/>
                    <a:p>
                      <a:pPr algn="ctr">
                        <a:lnSpc>
                          <a:spcPct val="120000"/>
                        </a:lnSpc>
                        <a:spcBef>
                          <a:spcPts val="0"/>
                        </a:spcBef>
                        <a:spcAft>
                          <a:spcPts val="0"/>
                        </a:spcAft>
                      </a:pPr>
                      <a:r>
                        <a:rPr lang="en-US" altLang="zh-CN" sz="1400" b="1" dirty="0">
                          <a:solidFill>
                            <a:schemeClr val="tx1"/>
                          </a:solidFill>
                          <a:latin typeface="+mn-lt"/>
                          <a:ea typeface="+mn-ea"/>
                          <a:cs typeface="+mn-ea"/>
                          <a:sym typeface="+mn-lt"/>
                        </a:rPr>
                        <a:t>IPv6</a:t>
                      </a:r>
                      <a:r>
                        <a:rPr lang="zh-CN" altLang="en-US" sz="1400" b="1" dirty="0">
                          <a:solidFill>
                            <a:schemeClr val="tx1"/>
                          </a:solidFill>
                          <a:latin typeface="+mn-lt"/>
                          <a:ea typeface="+mn-ea"/>
                          <a:cs typeface="+mn-ea"/>
                          <a:sym typeface="+mn-lt"/>
                        </a:rPr>
                        <a:t>基本报文头</a:t>
                      </a:r>
                      <a:endParaRPr lang="en-US" altLang="zh-CN" sz="1400" b="1" dirty="0">
                        <a:solidFill>
                          <a:schemeClr val="tx1"/>
                        </a:solidFill>
                        <a:latin typeface="+mn-lt"/>
                        <a:ea typeface="+mn-ea"/>
                        <a:cs typeface="+mn-ea"/>
                        <a:sym typeface="+mn-lt"/>
                      </a:endParaRPr>
                    </a:p>
                    <a:p>
                      <a:pPr algn="ctr">
                        <a:lnSpc>
                          <a:spcPct val="120000"/>
                        </a:lnSpc>
                        <a:spcBef>
                          <a:spcPts val="0"/>
                        </a:spcBef>
                        <a:spcAft>
                          <a:spcPts val="0"/>
                        </a:spcAft>
                      </a:pPr>
                      <a:r>
                        <a:rPr lang="en-US" altLang="zh-CN" sz="1400" b="0" dirty="0">
                          <a:solidFill>
                            <a:schemeClr val="tx1"/>
                          </a:solidFill>
                          <a:latin typeface="+mn-lt"/>
                          <a:ea typeface="+mn-ea"/>
                          <a:cs typeface="+mn-ea"/>
                          <a:sym typeface="+mn-lt"/>
                        </a:rPr>
                        <a:t>Next</a:t>
                      </a:r>
                      <a:r>
                        <a:rPr lang="en-US" altLang="zh-CN" sz="1400" b="0" baseline="0" dirty="0">
                          <a:solidFill>
                            <a:schemeClr val="tx1"/>
                          </a:solidFill>
                          <a:latin typeface="+mn-lt"/>
                          <a:ea typeface="+mn-ea"/>
                          <a:cs typeface="+mn-ea"/>
                          <a:sym typeface="+mn-lt"/>
                        </a:rPr>
                        <a:t> Header</a:t>
                      </a:r>
                      <a:r>
                        <a:rPr lang="en-US" altLang="zh-CN" sz="1400" b="0" dirty="0">
                          <a:solidFill>
                            <a:schemeClr val="tx1"/>
                          </a:solidFill>
                          <a:latin typeface="+mn-lt"/>
                          <a:ea typeface="+mn-ea"/>
                          <a:cs typeface="+mn-ea"/>
                          <a:sym typeface="+mn-lt"/>
                        </a:rPr>
                        <a:t>=6</a:t>
                      </a:r>
                      <a:r>
                        <a:rPr lang="zh-CN" altLang="en-US" sz="1400" b="0" dirty="0">
                          <a:solidFill>
                            <a:schemeClr val="tx1"/>
                          </a:solidFill>
                          <a:latin typeface="+mn-lt"/>
                          <a:ea typeface="+mn-ea"/>
                          <a:cs typeface="+mn-ea"/>
                          <a:sym typeface="+mn-lt"/>
                        </a:rPr>
                        <a:t>（</a:t>
                      </a:r>
                      <a:r>
                        <a:rPr lang="en-US" altLang="zh-CN" sz="1400" b="0" dirty="0">
                          <a:solidFill>
                            <a:schemeClr val="tx1"/>
                          </a:solidFill>
                          <a:latin typeface="+mn-lt"/>
                          <a:ea typeface="+mn-ea"/>
                          <a:cs typeface="+mn-ea"/>
                          <a:sym typeface="+mn-lt"/>
                        </a:rPr>
                        <a:t>TCP</a:t>
                      </a:r>
                      <a:r>
                        <a:rPr lang="zh-CN" altLang="en-US" sz="1400" b="0" dirty="0">
                          <a:solidFill>
                            <a:schemeClr val="tx1"/>
                          </a:solidFill>
                          <a:latin typeface="+mn-lt"/>
                          <a:ea typeface="+mn-ea"/>
                          <a:cs typeface="+mn-ea"/>
                          <a:sym typeface="+mn-lt"/>
                        </a:rPr>
                        <a:t>）</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85010">
                <a:tc>
                  <a:txBody>
                    <a:bodyPr/>
                    <a:lstStyle/>
                    <a:p>
                      <a:pPr algn="ctr">
                        <a:lnSpc>
                          <a:spcPct val="120000"/>
                        </a:lnSpc>
                        <a:spcBef>
                          <a:spcPts val="0"/>
                        </a:spcBef>
                        <a:spcAft>
                          <a:spcPts val="0"/>
                        </a:spcAft>
                      </a:pPr>
                      <a:r>
                        <a:rPr lang="en-US" altLang="zh-CN" sz="1400" b="1" dirty="0">
                          <a:solidFill>
                            <a:schemeClr val="tx1"/>
                          </a:solidFill>
                          <a:latin typeface="+mn-lt"/>
                          <a:ea typeface="+mn-ea"/>
                          <a:cs typeface="+mn-ea"/>
                          <a:sym typeface="+mn-lt"/>
                        </a:rPr>
                        <a:t>TCP</a:t>
                      </a:r>
                      <a:r>
                        <a:rPr lang="zh-CN" altLang="en-US" sz="1400" b="1" dirty="0">
                          <a:solidFill>
                            <a:schemeClr val="tx1"/>
                          </a:solidFill>
                          <a:latin typeface="+mn-lt"/>
                          <a:ea typeface="+mn-ea"/>
                          <a:cs typeface="+mn-ea"/>
                          <a:sym typeface="+mn-lt"/>
                        </a:rPr>
                        <a:t>数据段</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sp>
        <p:nvSpPr>
          <p:cNvPr id="27" name="文本框 26">
            <a:extLst>
              <a:ext uri="{FF2B5EF4-FFF2-40B4-BE49-F238E27FC236}">
                <a16:creationId xmlns:a16="http://schemas.microsoft.com/office/drawing/2014/main" id="{94B0E9D4-1F95-4144-8BE0-6F0770D61CBE}"/>
              </a:ext>
            </a:extLst>
          </p:cNvPr>
          <p:cNvSpPr txBox="1"/>
          <p:nvPr/>
        </p:nvSpPr>
        <p:spPr bwMode="auto">
          <a:xfrm>
            <a:off x="3161110" y="5040294"/>
            <a:ext cx="792803"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zh-CN" altLang="en-US" sz="1200" dirty="0">
                <a:cs typeface="+mn-ea"/>
                <a:sym typeface="+mn-lt"/>
              </a:rPr>
              <a:t>报文示例</a:t>
            </a:r>
          </a:p>
        </p:txBody>
      </p:sp>
    </p:spTree>
    <p:extLst>
      <p:ext uri="{BB962C8B-B14F-4D97-AF65-F5344CB8AC3E}">
        <p14:creationId xmlns:p14="http://schemas.microsoft.com/office/powerpoint/2010/main" val="3934086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64D8D-FF85-4118-BF6A-CA21E810FCFC}"/>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链路状态路由算法</a:t>
            </a:r>
          </a:p>
        </p:txBody>
      </p:sp>
      <p:sp>
        <p:nvSpPr>
          <p:cNvPr id="3" name="内容占位符 2">
            <a:extLst>
              <a:ext uri="{FF2B5EF4-FFF2-40B4-BE49-F238E27FC236}">
                <a16:creationId xmlns:a16="http://schemas.microsoft.com/office/drawing/2014/main" id="{A1AF08A0-1D4D-404A-A786-8D20A855D80F}"/>
              </a:ext>
            </a:extLst>
          </p:cNvPr>
          <p:cNvSpPr>
            <a:spLocks noGrp="1"/>
          </p:cNvSpPr>
          <p:nvPr>
            <p:ph idx="1"/>
          </p:nvPr>
        </p:nvSpPr>
        <p:spPr>
          <a:xfrm>
            <a:off x="771525" y="1133475"/>
            <a:ext cx="10747373" cy="5093147"/>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每个链路状态描述路由器本身能直接可达的路由器</a:t>
            </a:r>
            <a:r>
              <a:rPr lang="en-US" altLang="zh-CN" sz="2400" dirty="0">
                <a:solidFill>
                  <a:schemeClr val="accent1"/>
                </a:solidFill>
                <a:cs typeface="+mn-ea"/>
                <a:sym typeface="+mn-lt"/>
              </a:rPr>
              <a:t>/</a:t>
            </a:r>
            <a:r>
              <a:rPr lang="zh-CN" altLang="en-US" sz="2400" dirty="0">
                <a:solidFill>
                  <a:schemeClr val="accent1"/>
                </a:solidFill>
                <a:cs typeface="+mn-ea"/>
                <a:sym typeface="+mn-lt"/>
              </a:rPr>
              <a:t>路由。</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 所有的链路状态组成链路状态数据库</a:t>
            </a:r>
            <a:r>
              <a:rPr lang="en-US" altLang="zh-CN" sz="2400" dirty="0">
                <a:solidFill>
                  <a:schemeClr val="accent1"/>
                </a:solidFill>
                <a:cs typeface="+mn-ea"/>
                <a:sym typeface="+mn-lt"/>
              </a:rPr>
              <a:t>(Link State Database – LSDB)</a:t>
            </a:r>
            <a:r>
              <a:rPr lang="zh-CN" altLang="en-US" sz="2400" dirty="0">
                <a:solidFill>
                  <a:schemeClr val="accent1"/>
                </a:solidFill>
                <a:cs typeface="+mn-ea"/>
                <a:sym typeface="+mn-lt"/>
              </a:rPr>
              <a:t>。</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 所有的路由器要有相同的链路状态数据库</a:t>
            </a:r>
            <a:r>
              <a:rPr lang="en-US" altLang="zh-CN" sz="2400" dirty="0">
                <a:solidFill>
                  <a:schemeClr val="accent1"/>
                </a:solidFill>
                <a:cs typeface="+mn-ea"/>
                <a:sym typeface="+mn-lt"/>
              </a:rPr>
              <a:t>(LSDB)</a:t>
            </a:r>
            <a:r>
              <a:rPr lang="zh-CN" altLang="en-US" sz="2400" dirty="0">
                <a:solidFill>
                  <a:schemeClr val="accent1"/>
                </a:solidFill>
                <a:cs typeface="+mn-ea"/>
                <a:sym typeface="+mn-lt"/>
              </a:rPr>
              <a:t>。</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 每台路由器都通过</a:t>
            </a:r>
            <a:r>
              <a:rPr lang="en-US" altLang="zh-CN" sz="2400" dirty="0">
                <a:solidFill>
                  <a:schemeClr val="accent1"/>
                </a:solidFill>
                <a:cs typeface="+mn-ea"/>
                <a:sym typeface="+mn-lt"/>
              </a:rPr>
              <a:t>SPF</a:t>
            </a:r>
            <a:r>
              <a:rPr lang="zh-CN" altLang="en-US" sz="2400" dirty="0">
                <a:solidFill>
                  <a:schemeClr val="accent1"/>
                </a:solidFill>
                <a:cs typeface="+mn-ea"/>
                <a:sym typeface="+mn-lt"/>
              </a:rPr>
              <a:t>（</a:t>
            </a:r>
            <a:r>
              <a:rPr lang="en-US" altLang="zh-CN" sz="2400" dirty="0">
                <a:solidFill>
                  <a:schemeClr val="accent1"/>
                </a:solidFill>
                <a:cs typeface="+mn-ea"/>
                <a:sym typeface="+mn-lt"/>
              </a:rPr>
              <a:t>Shortest Path First</a:t>
            </a:r>
            <a:r>
              <a:rPr lang="zh-CN" altLang="en-US" sz="2400" dirty="0">
                <a:solidFill>
                  <a:schemeClr val="accent1"/>
                </a:solidFill>
                <a:cs typeface="+mn-ea"/>
                <a:sym typeface="+mn-lt"/>
              </a:rPr>
              <a:t>）算法计算最短路径树。</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 最短路由树上的叶子就是路由。</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理解链路状态路由协议的关键在于它和距离矢量路由协议的不同之处：</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在链路状态路由协议中，路由器和网络中的其它路由器共享邻居的信息</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0DD24DB3-F243-BE31-1F66-E5ABFFB88F14}"/>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17" name="页脚占位符 4">
            <a:extLst>
              <a:ext uri="{FF2B5EF4-FFF2-40B4-BE49-F238E27FC236}">
                <a16:creationId xmlns:a16="http://schemas.microsoft.com/office/drawing/2014/main" id="{6D4EB51B-423F-4EC1-A5A0-CA76E5C41ED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8" name="灯片编号占位符 5">
            <a:extLst>
              <a:ext uri="{FF2B5EF4-FFF2-40B4-BE49-F238E27FC236}">
                <a16:creationId xmlns:a16="http://schemas.microsoft.com/office/drawing/2014/main" id="{14BAF107-AC36-05D3-E792-9877990B46A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a:t>
            </a:fld>
            <a:endParaRPr lang="en-US">
              <a:cs typeface="+mn-ea"/>
              <a:sym typeface="+mn-lt"/>
            </a:endParaRPr>
          </a:p>
        </p:txBody>
      </p:sp>
    </p:spTree>
    <p:extLst>
      <p:ext uri="{BB962C8B-B14F-4D97-AF65-F5344CB8AC3E}">
        <p14:creationId xmlns:p14="http://schemas.microsoft.com/office/powerpoint/2010/main" val="19049661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扩展报文头</a:t>
            </a:r>
          </a:p>
        </p:txBody>
      </p:sp>
      <p:graphicFrame>
        <p:nvGraphicFramePr>
          <p:cNvPr id="3" name="表格 2"/>
          <p:cNvGraphicFramePr>
            <a:graphicFrameLocks noGrp="1"/>
          </p:cNvGraphicFramePr>
          <p:nvPr>
            <p:extLst>
              <p:ext uri="{D42A27DB-BD31-4B8C-83A1-F6EECF244321}">
                <p14:modId xmlns:p14="http://schemas.microsoft.com/office/powerpoint/2010/main" val="4066801276"/>
              </p:ext>
            </p:extLst>
          </p:nvPr>
        </p:nvGraphicFramePr>
        <p:xfrm>
          <a:off x="692840" y="1289059"/>
          <a:ext cx="10806321" cy="4609379"/>
        </p:xfrm>
        <a:graphic>
          <a:graphicData uri="http://schemas.openxmlformats.org/drawingml/2006/table">
            <a:tbl>
              <a:tblPr firstRow="1" bandRow="1">
                <a:tableStyleId>{72833802-FEF1-4C79-8D5D-14CF1EAF98D9}</a:tableStyleId>
              </a:tblPr>
              <a:tblGrid>
                <a:gridCol w="3788589">
                  <a:extLst>
                    <a:ext uri="{9D8B030D-6E8A-4147-A177-3AD203B41FA5}">
                      <a16:colId xmlns:a16="http://schemas.microsoft.com/office/drawing/2014/main" val="20000"/>
                    </a:ext>
                  </a:extLst>
                </a:gridCol>
                <a:gridCol w="1897727">
                  <a:extLst>
                    <a:ext uri="{9D8B030D-6E8A-4147-A177-3AD203B41FA5}">
                      <a16:colId xmlns:a16="http://schemas.microsoft.com/office/drawing/2014/main" val="20001"/>
                    </a:ext>
                  </a:extLst>
                </a:gridCol>
                <a:gridCol w="5120005">
                  <a:extLst>
                    <a:ext uri="{9D8B030D-6E8A-4147-A177-3AD203B41FA5}">
                      <a16:colId xmlns:a16="http://schemas.microsoft.com/office/drawing/2014/main" val="20002"/>
                    </a:ext>
                  </a:extLst>
                </a:gridCol>
              </a:tblGrid>
              <a:tr h="539789">
                <a:tc>
                  <a:txBody>
                    <a:bodyPr/>
                    <a:lstStyle/>
                    <a:p>
                      <a:pPr marL="0" algn="ctr" defTabSz="1188085" rtl="0" eaLnBrk="1" latinLnBrk="0" hangingPunct="1">
                        <a:lnSpc>
                          <a:spcPct val="120000"/>
                        </a:lnSpc>
                        <a:spcBef>
                          <a:spcPts val="0"/>
                        </a:spcBef>
                        <a:spcAft>
                          <a:spcPts val="0"/>
                        </a:spcAft>
                      </a:pPr>
                      <a:r>
                        <a:rPr lang="zh-CN" altLang="en-US" sz="1400" b="1" kern="1200" baseline="0" dirty="0">
                          <a:solidFill>
                            <a:schemeClr val="tx1"/>
                          </a:solidFill>
                          <a:latin typeface="+mn-lt"/>
                          <a:ea typeface="+mn-ea"/>
                          <a:cs typeface="+mn-ea"/>
                          <a:sym typeface="+mn-lt"/>
                        </a:rPr>
                        <a:t>名称</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1188085" rtl="0" eaLnBrk="1" fontAlgn="auto" latinLnBrk="0" hangingPunct="1">
                        <a:lnSpc>
                          <a:spcPct val="120000"/>
                        </a:lnSpc>
                        <a:spcBef>
                          <a:spcPts val="0"/>
                        </a:spcBef>
                        <a:spcAft>
                          <a:spcPts val="0"/>
                        </a:spcAft>
                        <a:buClrTx/>
                        <a:buSzTx/>
                        <a:buFontTx/>
                        <a:buNone/>
                        <a:tabLst/>
                        <a:defRPr/>
                      </a:pPr>
                      <a:r>
                        <a:rPr lang="en-US" altLang="zh-CN" sz="1400" b="1" kern="1200" baseline="0" dirty="0">
                          <a:solidFill>
                            <a:schemeClr val="tx1"/>
                          </a:solidFill>
                          <a:latin typeface="+mn-lt"/>
                          <a:ea typeface="+mn-ea"/>
                          <a:cs typeface="+mn-ea"/>
                          <a:sym typeface="+mn-lt"/>
                        </a:rPr>
                        <a:t>Next Header</a:t>
                      </a:r>
                      <a:r>
                        <a:rPr lang="zh-CN" altLang="en-US" sz="1400" b="1" kern="1200" baseline="0" dirty="0">
                          <a:solidFill>
                            <a:schemeClr val="tx1"/>
                          </a:solidFill>
                          <a:latin typeface="+mn-lt"/>
                          <a:ea typeface="+mn-ea"/>
                          <a:cs typeface="+mn-ea"/>
                          <a:sym typeface="+mn-lt"/>
                        </a:rPr>
                        <a:t>协议号</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20000"/>
                        </a:lnSpc>
                        <a:spcBef>
                          <a:spcPts val="0"/>
                        </a:spcBef>
                        <a:spcAft>
                          <a:spcPts val="0"/>
                        </a:spcAft>
                      </a:pPr>
                      <a:r>
                        <a:rPr lang="zh-CN" altLang="en-US" sz="1400" baseline="0" dirty="0">
                          <a:solidFill>
                            <a:schemeClr val="tx1"/>
                          </a:solidFill>
                          <a:latin typeface="+mn-lt"/>
                          <a:ea typeface="+mn-ea"/>
                          <a:cs typeface="+mn-ea"/>
                          <a:sym typeface="+mn-lt"/>
                        </a:rPr>
                        <a:t>作用</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39789">
                <a:tc>
                  <a:txBody>
                    <a:bodyPr/>
                    <a:lstStyle/>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逐跳选项扩展报文头</a:t>
                      </a:r>
                      <a:r>
                        <a:rPr lang="en-US" altLang="zh-CN" sz="1400" baseline="0" dirty="0">
                          <a:latin typeface="+mn-lt"/>
                          <a:ea typeface="+mn-ea"/>
                          <a:cs typeface="+mn-ea"/>
                          <a:sym typeface="+mn-lt"/>
                        </a:rPr>
                        <a:t>HBH</a:t>
                      </a:r>
                    </a:p>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a:t>
                      </a:r>
                      <a:r>
                        <a:rPr lang="en-US" altLang="zh-CN" sz="1400" baseline="0" dirty="0">
                          <a:latin typeface="+mn-lt"/>
                          <a:ea typeface="+mn-ea"/>
                          <a:cs typeface="+mn-ea"/>
                          <a:sym typeface="+mn-lt"/>
                        </a:rPr>
                        <a:t>Hop-by-Hop Options Header</a:t>
                      </a:r>
                      <a:r>
                        <a:rPr lang="zh-CN" altLang="en-US" sz="1400" baseline="0" dirty="0">
                          <a:latin typeface="+mn-lt"/>
                          <a:ea typeface="+mn-ea"/>
                          <a:cs typeface="+mn-ea"/>
                          <a:sym typeface="+mn-lt"/>
                        </a:rPr>
                        <a:t>）</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188085" rtl="0" eaLnBrk="1" fontAlgn="auto" latinLnBrk="0" hangingPunct="1">
                        <a:lnSpc>
                          <a:spcPct val="120000"/>
                        </a:lnSpc>
                        <a:spcBef>
                          <a:spcPts val="0"/>
                        </a:spcBef>
                        <a:spcAft>
                          <a:spcPts val="0"/>
                        </a:spcAft>
                        <a:buClrTx/>
                        <a:buSzTx/>
                        <a:buFontTx/>
                        <a:buNone/>
                        <a:tabLst/>
                        <a:defRPr/>
                      </a:pPr>
                      <a:r>
                        <a:rPr lang="en-US" altLang="zh-CN" sz="1400" baseline="0" dirty="0">
                          <a:latin typeface="+mn-lt"/>
                          <a:ea typeface="+mn-ea"/>
                          <a:cs typeface="+mn-ea"/>
                          <a:sym typeface="+mn-lt"/>
                        </a:rPr>
                        <a:t>0</a:t>
                      </a:r>
                      <a:endParaRPr lang="zh-CN" altLang="en-US" sz="1400" baseline="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用来携带</a:t>
                      </a:r>
                      <a:r>
                        <a:rPr lang="zh-CN" altLang="en-US" sz="1400" baseline="0" dirty="0">
                          <a:solidFill>
                            <a:schemeClr val="tx1"/>
                          </a:solidFill>
                          <a:latin typeface="+mn-lt"/>
                          <a:ea typeface="+mn-ea"/>
                          <a:cs typeface="+mn-ea"/>
                          <a:sym typeface="+mn-lt"/>
                        </a:rPr>
                        <a:t>需要被转发</a:t>
                      </a:r>
                      <a:r>
                        <a:rPr lang="zh-CN" altLang="en-US" sz="1400" baseline="0" dirty="0">
                          <a:solidFill>
                            <a:schemeClr val="accent2"/>
                          </a:solidFill>
                          <a:latin typeface="+mn-lt"/>
                          <a:ea typeface="+mn-ea"/>
                          <a:cs typeface="+mn-ea"/>
                          <a:sym typeface="+mn-lt"/>
                        </a:rPr>
                        <a:t>路径上的每一跳</a:t>
                      </a:r>
                      <a:r>
                        <a:rPr lang="zh-CN" altLang="en-US" sz="1400" baseline="0" dirty="0">
                          <a:latin typeface="+mn-lt"/>
                          <a:ea typeface="+mn-ea"/>
                          <a:cs typeface="+mn-ea"/>
                          <a:sym typeface="+mn-lt"/>
                        </a:rPr>
                        <a:t>路由器去处理</a:t>
                      </a:r>
                      <a:r>
                        <a:rPr lang="zh-CN" altLang="en-US" sz="1400" baseline="0">
                          <a:latin typeface="+mn-lt"/>
                          <a:ea typeface="+mn-ea"/>
                          <a:cs typeface="+mn-ea"/>
                          <a:sym typeface="+mn-lt"/>
                        </a:rPr>
                        <a:t>的信息</a:t>
                      </a:r>
                      <a:endParaRPr lang="en-US" altLang="zh-CN" sz="1400" baseline="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39789">
                <a:tc>
                  <a:txBody>
                    <a:bodyPr/>
                    <a:lstStyle/>
                    <a:p>
                      <a:pPr algn="ctr">
                        <a:lnSpc>
                          <a:spcPct val="120000"/>
                        </a:lnSpc>
                        <a:spcBef>
                          <a:spcPts val="0"/>
                        </a:spcBef>
                        <a:spcAft>
                          <a:spcPts val="0"/>
                        </a:spcAft>
                      </a:pPr>
                      <a:r>
                        <a:rPr lang="zh-CN" altLang="en-US" sz="1400" baseline="0" dirty="0">
                          <a:latin typeface="+mn-lt"/>
                          <a:ea typeface="+mn-ea"/>
                          <a:cs typeface="+mn-ea"/>
                          <a:sym typeface="+mn-lt"/>
                        </a:rPr>
                        <a:t>目的选项扩展报文头</a:t>
                      </a:r>
                      <a:r>
                        <a:rPr lang="en-US" altLang="zh-CN" sz="1400" baseline="0" dirty="0">
                          <a:latin typeface="+mn-lt"/>
                          <a:ea typeface="+mn-ea"/>
                          <a:cs typeface="+mn-ea"/>
                          <a:sym typeface="+mn-lt"/>
                        </a:rPr>
                        <a:t>DOH</a:t>
                      </a:r>
                    </a:p>
                    <a:p>
                      <a:pPr algn="ctr">
                        <a:lnSpc>
                          <a:spcPct val="120000"/>
                        </a:lnSpc>
                        <a:spcBef>
                          <a:spcPts val="0"/>
                        </a:spcBef>
                        <a:spcAft>
                          <a:spcPts val="0"/>
                        </a:spcAft>
                      </a:pPr>
                      <a:r>
                        <a:rPr lang="zh-CN" altLang="en-US" sz="1400" baseline="0" dirty="0">
                          <a:latin typeface="+mn-lt"/>
                          <a:ea typeface="+mn-ea"/>
                          <a:cs typeface="+mn-ea"/>
                          <a:sym typeface="+mn-lt"/>
                        </a:rPr>
                        <a:t>（</a:t>
                      </a:r>
                      <a:r>
                        <a:rPr lang="en-US" altLang="zh-CN" sz="1400" baseline="0" dirty="0">
                          <a:latin typeface="+mn-lt"/>
                          <a:ea typeface="+mn-ea"/>
                          <a:cs typeface="+mn-ea"/>
                          <a:sym typeface="+mn-lt"/>
                        </a:rPr>
                        <a:t>Destination Options Header</a:t>
                      </a:r>
                      <a:r>
                        <a:rPr lang="zh-CN" altLang="en-US" sz="1400" baseline="0" dirty="0">
                          <a:latin typeface="+mn-lt"/>
                          <a:ea typeface="+mn-ea"/>
                          <a:cs typeface="+mn-ea"/>
                          <a:sym typeface="+mn-lt"/>
                        </a:rPr>
                        <a:t>）</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en-US" altLang="zh-CN" sz="1400" baseline="0" dirty="0">
                          <a:latin typeface="+mn-lt"/>
                          <a:ea typeface="+mn-ea"/>
                          <a:cs typeface="+mn-ea"/>
                          <a:sym typeface="+mn-lt"/>
                        </a:rPr>
                        <a:t>60</a:t>
                      </a:r>
                      <a:endParaRPr lang="zh-CN" altLang="en-US" sz="1400" baseline="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用于携带需要由当前</a:t>
                      </a:r>
                      <a:r>
                        <a:rPr lang="zh-CN" altLang="en-US" sz="1400" baseline="0" dirty="0">
                          <a:solidFill>
                            <a:schemeClr val="accent2"/>
                          </a:solidFill>
                          <a:latin typeface="+mn-lt"/>
                          <a:ea typeface="+mn-ea"/>
                          <a:cs typeface="+mn-ea"/>
                          <a:sym typeface="+mn-lt"/>
                        </a:rPr>
                        <a:t>目的地址对应的节点</a:t>
                      </a:r>
                      <a:r>
                        <a:rPr lang="zh-CN" altLang="en-US" sz="1400" baseline="0" dirty="0">
                          <a:latin typeface="+mn-lt"/>
                          <a:ea typeface="+mn-ea"/>
                          <a:cs typeface="+mn-ea"/>
                          <a:sym typeface="+mn-lt"/>
                        </a:rPr>
                        <a:t>去处理</a:t>
                      </a:r>
                      <a:r>
                        <a:rPr lang="zh-CN" altLang="en-US" sz="1400" baseline="0">
                          <a:latin typeface="+mn-lt"/>
                          <a:ea typeface="+mn-ea"/>
                          <a:cs typeface="+mn-ea"/>
                          <a:sym typeface="+mn-lt"/>
                        </a:rPr>
                        <a:t>的信息</a:t>
                      </a:r>
                      <a:endParaRPr lang="en-US" altLang="zh-CN" sz="1400" baseline="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39789">
                <a:tc>
                  <a:txBody>
                    <a:bodyPr/>
                    <a:lstStyle/>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路由扩展报文头</a:t>
                      </a:r>
                      <a:r>
                        <a:rPr lang="en-US" altLang="zh-CN" sz="1400" baseline="0" dirty="0">
                          <a:latin typeface="+mn-lt"/>
                          <a:ea typeface="+mn-ea"/>
                          <a:cs typeface="+mn-ea"/>
                          <a:sym typeface="+mn-lt"/>
                        </a:rPr>
                        <a:t>RH</a:t>
                      </a:r>
                    </a:p>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a:t>
                      </a:r>
                      <a:r>
                        <a:rPr lang="en-US" altLang="zh-CN" sz="1400" baseline="0" dirty="0">
                          <a:latin typeface="+mn-lt"/>
                          <a:ea typeface="+mn-ea"/>
                          <a:cs typeface="+mn-ea"/>
                          <a:sym typeface="+mn-lt"/>
                        </a:rPr>
                        <a:t>Routing Header</a:t>
                      </a:r>
                      <a:r>
                        <a:rPr lang="zh-CN" altLang="en-US" sz="1400" baseline="0" dirty="0">
                          <a:latin typeface="+mn-lt"/>
                          <a:ea typeface="+mn-ea"/>
                          <a:cs typeface="+mn-ea"/>
                          <a:sym typeface="+mn-lt"/>
                        </a:rPr>
                        <a:t>）</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en-US" altLang="zh-CN" sz="1400" baseline="0" dirty="0">
                          <a:latin typeface="+mn-lt"/>
                          <a:ea typeface="+mn-ea"/>
                          <a:cs typeface="+mn-ea"/>
                          <a:sym typeface="+mn-lt"/>
                        </a:rPr>
                        <a:t>43</a:t>
                      </a:r>
                      <a:endParaRPr lang="zh-CN" altLang="en-US" sz="1400" baseline="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用来指明一个报文在网络内需要</a:t>
                      </a:r>
                      <a:r>
                        <a:rPr lang="zh-CN" altLang="en-US" sz="1400" baseline="0" dirty="0">
                          <a:solidFill>
                            <a:schemeClr val="accent2"/>
                          </a:solidFill>
                          <a:latin typeface="+mn-lt"/>
                          <a:ea typeface="+mn-ea"/>
                          <a:cs typeface="+mn-ea"/>
                          <a:sym typeface="+mn-lt"/>
                        </a:rPr>
                        <a:t>依次经过的路径点</a:t>
                      </a:r>
                      <a:r>
                        <a:rPr lang="zh-CN" altLang="en-US" sz="1400" baseline="0" dirty="0">
                          <a:latin typeface="+mn-lt"/>
                          <a:ea typeface="+mn-ea"/>
                          <a:cs typeface="+mn-ea"/>
                          <a:sym typeface="+mn-lt"/>
                        </a:rPr>
                        <a:t>，用于源路由方案</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39789">
                <a:tc>
                  <a:txBody>
                    <a:bodyPr/>
                    <a:lstStyle/>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分片扩展报文头</a:t>
                      </a:r>
                      <a:endParaRPr lang="en-US" altLang="zh-CN" sz="1400" baseline="0" dirty="0">
                        <a:latin typeface="+mn-lt"/>
                        <a:ea typeface="+mn-ea"/>
                        <a:cs typeface="+mn-ea"/>
                        <a:sym typeface="+mn-lt"/>
                      </a:endParaRPr>
                    </a:p>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a:t>
                      </a:r>
                      <a:r>
                        <a:rPr lang="en-US" altLang="zh-CN" sz="1400" baseline="0" dirty="0">
                          <a:latin typeface="+mn-lt"/>
                          <a:ea typeface="+mn-ea"/>
                          <a:cs typeface="+mn-ea"/>
                          <a:sym typeface="+mn-lt"/>
                        </a:rPr>
                        <a:t>Fragment Header</a:t>
                      </a:r>
                      <a:r>
                        <a:rPr lang="zh-CN" altLang="en-US" sz="1400" baseline="0" dirty="0">
                          <a:latin typeface="+mn-lt"/>
                          <a:ea typeface="+mn-ea"/>
                          <a:cs typeface="+mn-ea"/>
                          <a:sym typeface="+mn-lt"/>
                        </a:rPr>
                        <a:t>）</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en-US" altLang="zh-CN" sz="1400" baseline="0" dirty="0">
                          <a:latin typeface="+mn-lt"/>
                          <a:ea typeface="+mn-ea"/>
                          <a:cs typeface="+mn-ea"/>
                          <a:sym typeface="+mn-lt"/>
                        </a:rPr>
                        <a:t>44</a:t>
                      </a:r>
                      <a:endParaRPr lang="zh-CN" altLang="en-US" sz="1400" baseline="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携带了</a:t>
                      </a:r>
                      <a:r>
                        <a:rPr lang="zh-CN" altLang="en-US" sz="1400" kern="1200" baseline="0" dirty="0">
                          <a:solidFill>
                            <a:schemeClr val="accent2"/>
                          </a:solidFill>
                          <a:latin typeface="+mn-lt"/>
                          <a:ea typeface="+mn-ea"/>
                          <a:cs typeface="+mn-ea"/>
                          <a:sym typeface="+mn-lt"/>
                        </a:rPr>
                        <a:t>各个分片的识别信息</a:t>
                      </a:r>
                      <a:endParaRPr lang="zh-CN" altLang="en-US" sz="1400" baseline="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39789">
                <a:tc>
                  <a:txBody>
                    <a:bodyPr/>
                    <a:lstStyle/>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认证扩展报文头</a:t>
                      </a:r>
                      <a:r>
                        <a:rPr lang="en-US" altLang="zh-CN" sz="1400" baseline="0" dirty="0">
                          <a:latin typeface="+mn-lt"/>
                          <a:ea typeface="+mn-ea"/>
                          <a:cs typeface="+mn-ea"/>
                          <a:sym typeface="+mn-lt"/>
                        </a:rPr>
                        <a:t>AH</a:t>
                      </a:r>
                    </a:p>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a:t>
                      </a:r>
                      <a:r>
                        <a:rPr lang="en-US" altLang="zh-CN" sz="1400" baseline="0" dirty="0">
                          <a:latin typeface="+mn-lt"/>
                          <a:ea typeface="+mn-ea"/>
                          <a:cs typeface="+mn-ea"/>
                          <a:sym typeface="+mn-lt"/>
                        </a:rPr>
                        <a:t>Authentication Header</a:t>
                      </a:r>
                      <a:r>
                        <a:rPr lang="zh-CN" altLang="en-US" sz="1400" baseline="0" dirty="0">
                          <a:latin typeface="+mn-lt"/>
                          <a:ea typeface="+mn-ea"/>
                          <a:cs typeface="+mn-ea"/>
                          <a:sym typeface="+mn-lt"/>
                        </a:rPr>
                        <a:t>）</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en-US" altLang="zh-CN" sz="1400" baseline="0" dirty="0">
                          <a:latin typeface="+mn-lt"/>
                          <a:ea typeface="+mn-ea"/>
                          <a:cs typeface="+mn-ea"/>
                          <a:sym typeface="+mn-lt"/>
                        </a:rPr>
                        <a:t>51</a:t>
                      </a:r>
                      <a:endParaRPr lang="zh-CN" altLang="en-US" sz="1400" baseline="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通常用于</a:t>
                      </a:r>
                      <a:r>
                        <a:rPr lang="en-US" altLang="zh-CN" sz="1400" baseline="0" dirty="0">
                          <a:latin typeface="+mn-lt"/>
                          <a:ea typeface="+mn-ea"/>
                          <a:cs typeface="+mn-ea"/>
                          <a:sym typeface="+mn-lt"/>
                        </a:rPr>
                        <a:t>IPSec</a:t>
                      </a:r>
                      <a:r>
                        <a:rPr lang="zh-CN" altLang="en-US" sz="1400" kern="1200" baseline="0" dirty="0">
                          <a:solidFill>
                            <a:schemeClr val="accent2"/>
                          </a:solidFill>
                          <a:latin typeface="+mn-lt"/>
                          <a:ea typeface="+mn-ea"/>
                          <a:cs typeface="+mn-ea"/>
                          <a:sym typeface="+mn-lt"/>
                        </a:rPr>
                        <a:t>认证</a:t>
                      </a:r>
                      <a:r>
                        <a:rPr lang="zh-CN" altLang="en-US" sz="1400" baseline="0" dirty="0">
                          <a:latin typeface="+mn-lt"/>
                          <a:ea typeface="+mn-ea"/>
                          <a:cs typeface="+mn-ea"/>
                          <a:sym typeface="+mn-lt"/>
                        </a:rPr>
                        <a:t>。能提供</a:t>
                      </a:r>
                      <a:r>
                        <a:rPr lang="en-US" altLang="zh-CN" sz="1400" baseline="0" dirty="0">
                          <a:latin typeface="+mn-lt"/>
                          <a:ea typeface="+mn-ea"/>
                          <a:cs typeface="+mn-ea"/>
                          <a:sym typeface="+mn-lt"/>
                        </a:rPr>
                        <a:t>3</a:t>
                      </a:r>
                      <a:r>
                        <a:rPr lang="zh-CN" altLang="en-US" sz="1400" baseline="0" dirty="0">
                          <a:latin typeface="+mn-lt"/>
                          <a:ea typeface="+mn-ea"/>
                          <a:cs typeface="+mn-ea"/>
                          <a:sym typeface="+mn-lt"/>
                        </a:rPr>
                        <a:t>种安全功能：无连接的完整性验证、</a:t>
                      </a:r>
                      <a:r>
                        <a:rPr lang="en-US" altLang="zh-CN" sz="1400" baseline="0" dirty="0">
                          <a:latin typeface="+mn-lt"/>
                          <a:ea typeface="+mn-ea"/>
                          <a:cs typeface="+mn-ea"/>
                          <a:sym typeface="+mn-lt"/>
                        </a:rPr>
                        <a:t>IP</a:t>
                      </a:r>
                      <a:r>
                        <a:rPr lang="zh-CN" altLang="en-US" sz="1400" baseline="0" dirty="0">
                          <a:latin typeface="+mn-lt"/>
                          <a:ea typeface="+mn-ea"/>
                          <a:cs typeface="+mn-ea"/>
                          <a:sym typeface="+mn-lt"/>
                        </a:rPr>
                        <a:t>报文来源认证和重放攻击防护</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39789">
                <a:tc>
                  <a:txBody>
                    <a:bodyPr/>
                    <a:lstStyle/>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封装安全有效载荷扩展报文头</a:t>
                      </a:r>
                      <a:r>
                        <a:rPr lang="en-US" altLang="zh-CN" sz="1400" baseline="0" dirty="0">
                          <a:latin typeface="+mn-lt"/>
                          <a:ea typeface="+mn-ea"/>
                          <a:cs typeface="+mn-ea"/>
                          <a:sym typeface="+mn-lt"/>
                        </a:rPr>
                        <a:t>ESP</a:t>
                      </a:r>
                      <a:r>
                        <a:rPr lang="zh-CN" altLang="en-US" sz="1400" baseline="0" dirty="0">
                          <a:latin typeface="+mn-lt"/>
                          <a:ea typeface="+mn-ea"/>
                          <a:cs typeface="+mn-ea"/>
                          <a:sym typeface="+mn-lt"/>
                        </a:rPr>
                        <a:t>（</a:t>
                      </a:r>
                      <a:r>
                        <a:rPr lang="en-US" altLang="zh-CN" sz="1400" baseline="0" dirty="0">
                          <a:latin typeface="+mn-lt"/>
                          <a:ea typeface="+mn-ea"/>
                          <a:cs typeface="+mn-ea"/>
                          <a:sym typeface="+mn-lt"/>
                        </a:rPr>
                        <a:t>Encapsulating Security Payload Header</a:t>
                      </a:r>
                      <a:r>
                        <a:rPr lang="zh-CN" altLang="en-US" sz="1400" baseline="0" dirty="0">
                          <a:latin typeface="+mn-lt"/>
                          <a:ea typeface="+mn-ea"/>
                          <a:cs typeface="+mn-ea"/>
                          <a:sym typeface="+mn-lt"/>
                        </a:rPr>
                        <a:t>）</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en-US" altLang="zh-CN" sz="1400" baseline="0" dirty="0">
                          <a:latin typeface="+mn-lt"/>
                          <a:ea typeface="+mn-ea"/>
                          <a:cs typeface="+mn-ea"/>
                          <a:sym typeface="+mn-lt"/>
                        </a:rPr>
                        <a:t>50</a:t>
                      </a:r>
                      <a:endParaRPr lang="zh-CN" altLang="en-US" sz="1400" baseline="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188085"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通常用于</a:t>
                      </a:r>
                      <a:r>
                        <a:rPr lang="en-US" altLang="zh-CN" sz="1400" baseline="0" dirty="0">
                          <a:latin typeface="+mn-lt"/>
                          <a:ea typeface="+mn-ea"/>
                          <a:cs typeface="+mn-ea"/>
                          <a:sym typeface="+mn-lt"/>
                        </a:rPr>
                        <a:t>IPSec</a:t>
                      </a:r>
                      <a:r>
                        <a:rPr lang="zh-CN" altLang="en-US" sz="1400" kern="1200" baseline="0" dirty="0">
                          <a:solidFill>
                            <a:schemeClr val="accent2"/>
                          </a:solidFill>
                          <a:latin typeface="+mn-lt"/>
                          <a:ea typeface="+mn-ea"/>
                          <a:cs typeface="+mn-ea"/>
                          <a:sym typeface="+mn-lt"/>
                        </a:rPr>
                        <a:t>认证与加密</a:t>
                      </a:r>
                      <a:r>
                        <a:rPr lang="zh-CN" altLang="en-US" sz="1400" baseline="0" dirty="0">
                          <a:latin typeface="+mn-lt"/>
                          <a:ea typeface="+mn-ea"/>
                          <a:cs typeface="+mn-ea"/>
                          <a:sym typeface="+mn-lt"/>
                        </a:rPr>
                        <a:t>。能提供无连接的完整性验证，数据来源认证，重放攻击防护，以及数据加密等安全功能</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39789">
                <a:tc>
                  <a:txBody>
                    <a:bodyPr/>
                    <a:lstStyle/>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solidFill>
                            <a:schemeClr val="tx1"/>
                          </a:solidFill>
                          <a:latin typeface="+mn-lt"/>
                          <a:ea typeface="+mn-ea"/>
                          <a:cs typeface="+mn-ea"/>
                          <a:sym typeface="+mn-lt"/>
                        </a:rPr>
                        <a:t>上层协议报文</a:t>
                      </a:r>
                      <a:endParaRPr lang="en-US" altLang="zh-CN" sz="1400" baseline="0" dirty="0">
                        <a:solidFill>
                          <a:schemeClr val="tx1"/>
                        </a:solidFill>
                        <a:latin typeface="+mn-lt"/>
                        <a:ea typeface="+mn-ea"/>
                        <a:cs typeface="+mn-ea"/>
                        <a:sym typeface="+mn-lt"/>
                      </a:endParaRPr>
                    </a:p>
                    <a:p>
                      <a:pPr marL="0" marR="0" lvl="0" indent="0" algn="ctr" defTabSz="1188085" rtl="0" eaLnBrk="1" fontAlgn="auto" latinLnBrk="0" hangingPunct="1">
                        <a:lnSpc>
                          <a:spcPct val="120000"/>
                        </a:lnSpc>
                        <a:spcBef>
                          <a:spcPts val="0"/>
                        </a:spcBef>
                        <a:spcAft>
                          <a:spcPts val="0"/>
                        </a:spcAft>
                        <a:buClrTx/>
                        <a:buSzTx/>
                        <a:buFontTx/>
                        <a:buNone/>
                        <a:tabLst/>
                        <a:defRPr/>
                      </a:pPr>
                      <a:r>
                        <a:rPr lang="zh-CN" altLang="en-US" sz="1400" baseline="0" dirty="0">
                          <a:solidFill>
                            <a:schemeClr val="tx1"/>
                          </a:solidFill>
                          <a:latin typeface="+mn-lt"/>
                          <a:ea typeface="+mn-ea"/>
                          <a:cs typeface="+mn-ea"/>
                          <a:sym typeface="+mn-lt"/>
                        </a:rPr>
                        <a:t>（</a:t>
                      </a:r>
                      <a:r>
                        <a:rPr lang="en-US" altLang="zh-CN" sz="1400" baseline="0" dirty="0">
                          <a:solidFill>
                            <a:schemeClr val="tx1"/>
                          </a:solidFill>
                          <a:latin typeface="+mn-lt"/>
                          <a:ea typeface="+mn-ea"/>
                          <a:cs typeface="+mn-ea"/>
                          <a:sym typeface="+mn-lt"/>
                        </a:rPr>
                        <a:t>Upper-Layer Header</a:t>
                      </a:r>
                      <a:r>
                        <a:rPr lang="zh-CN" altLang="en-US" sz="1400" baseline="0" dirty="0">
                          <a:solidFill>
                            <a:schemeClr val="tx1"/>
                          </a:solidFill>
                          <a:latin typeface="+mn-lt"/>
                          <a:ea typeface="+mn-ea"/>
                          <a:cs typeface="+mn-ea"/>
                          <a:sym typeface="+mn-lt"/>
                        </a:rPr>
                        <a:t>）</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en-US" altLang="zh-CN" sz="1400" baseline="0" dirty="0">
                          <a:solidFill>
                            <a:schemeClr val="tx1"/>
                          </a:solidFill>
                          <a:latin typeface="+mn-lt"/>
                          <a:ea typeface="+mn-ea"/>
                          <a:cs typeface="+mn-ea"/>
                          <a:sym typeface="+mn-lt"/>
                        </a:rPr>
                        <a:t>ICMPv6</a:t>
                      </a:r>
                      <a:r>
                        <a:rPr lang="zh-CN" altLang="en-US" sz="1400" baseline="0" dirty="0">
                          <a:solidFill>
                            <a:schemeClr val="tx1"/>
                          </a:solidFill>
                          <a:latin typeface="+mn-lt"/>
                          <a:ea typeface="+mn-ea"/>
                          <a:cs typeface="+mn-ea"/>
                          <a:sym typeface="+mn-lt"/>
                        </a:rPr>
                        <a:t>：</a:t>
                      </a:r>
                      <a:r>
                        <a:rPr lang="en-US" altLang="zh-CN" sz="1400" baseline="0" dirty="0">
                          <a:solidFill>
                            <a:schemeClr val="tx1"/>
                          </a:solidFill>
                          <a:latin typeface="+mn-lt"/>
                          <a:ea typeface="+mn-ea"/>
                          <a:cs typeface="+mn-ea"/>
                          <a:sym typeface="+mn-lt"/>
                        </a:rPr>
                        <a:t>58</a:t>
                      </a:r>
                    </a:p>
                    <a:p>
                      <a:pPr algn="ctr">
                        <a:lnSpc>
                          <a:spcPct val="120000"/>
                        </a:lnSpc>
                        <a:spcBef>
                          <a:spcPts val="0"/>
                        </a:spcBef>
                        <a:spcAft>
                          <a:spcPts val="0"/>
                        </a:spcAft>
                      </a:pPr>
                      <a:r>
                        <a:rPr lang="en-US" altLang="zh-CN" sz="1400" baseline="0" dirty="0">
                          <a:solidFill>
                            <a:schemeClr val="tx1"/>
                          </a:solidFill>
                          <a:latin typeface="+mn-lt"/>
                          <a:ea typeface="+mn-ea"/>
                          <a:cs typeface="+mn-ea"/>
                          <a:sym typeface="+mn-lt"/>
                        </a:rPr>
                        <a:t>UDP</a:t>
                      </a:r>
                      <a:r>
                        <a:rPr lang="zh-CN" altLang="en-US" sz="1400" baseline="0" dirty="0">
                          <a:solidFill>
                            <a:schemeClr val="tx1"/>
                          </a:solidFill>
                          <a:latin typeface="+mn-lt"/>
                          <a:ea typeface="+mn-ea"/>
                          <a:cs typeface="+mn-ea"/>
                          <a:sym typeface="+mn-lt"/>
                        </a:rPr>
                        <a:t>：</a:t>
                      </a:r>
                      <a:r>
                        <a:rPr lang="en-US" altLang="zh-CN" sz="1400" baseline="0" dirty="0">
                          <a:solidFill>
                            <a:schemeClr val="tx1"/>
                          </a:solidFill>
                          <a:latin typeface="+mn-lt"/>
                          <a:ea typeface="+mn-ea"/>
                          <a:cs typeface="+mn-ea"/>
                          <a:sym typeface="+mn-lt"/>
                        </a:rPr>
                        <a:t>17</a:t>
                      </a:r>
                      <a:endParaRPr lang="zh-CN" altLang="en-US" sz="1400" baseline="0" dirty="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20000"/>
                        </a:lnSpc>
                        <a:spcBef>
                          <a:spcPts val="0"/>
                        </a:spcBef>
                        <a:spcAft>
                          <a:spcPts val="0"/>
                        </a:spcAft>
                      </a:pPr>
                      <a:r>
                        <a:rPr lang="zh-CN" altLang="en-US" sz="1400" baseline="0" dirty="0">
                          <a:solidFill>
                            <a:schemeClr val="tx1"/>
                          </a:solidFill>
                          <a:latin typeface="+mn-lt"/>
                          <a:ea typeface="+mn-ea"/>
                          <a:cs typeface="+mn-ea"/>
                          <a:sym typeface="+mn-lt"/>
                        </a:rPr>
                        <a:t>上层协议数据，比如</a:t>
                      </a:r>
                      <a:r>
                        <a:rPr lang="en-US" altLang="zh-CN" sz="1400" baseline="0" dirty="0">
                          <a:solidFill>
                            <a:schemeClr val="tx1"/>
                          </a:solidFill>
                          <a:latin typeface="+mn-lt"/>
                          <a:ea typeface="+mn-ea"/>
                          <a:cs typeface="+mn-ea"/>
                          <a:sym typeface="+mn-lt"/>
                        </a:rPr>
                        <a:t>ICMPv6</a:t>
                      </a:r>
                      <a:r>
                        <a:rPr lang="zh-CN" altLang="en-US" sz="1400" baseline="0" dirty="0">
                          <a:solidFill>
                            <a:schemeClr val="tx1"/>
                          </a:solidFill>
                          <a:latin typeface="+mn-lt"/>
                          <a:ea typeface="+mn-ea"/>
                          <a:cs typeface="+mn-ea"/>
                          <a:sym typeface="+mn-lt"/>
                        </a:rPr>
                        <a:t>等</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4" name="日期占位符 3">
            <a:extLst>
              <a:ext uri="{FF2B5EF4-FFF2-40B4-BE49-F238E27FC236}">
                <a16:creationId xmlns:a16="http://schemas.microsoft.com/office/drawing/2014/main" id="{2FA4409F-0DB9-959E-A7C6-E288E4A9947B}"/>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0F91226E-AC93-9EF2-DC0E-FBC46563E17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9D9DB031-C89C-0F24-F1A4-146B2DE5E20D}"/>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160</a:t>
            </a:fld>
            <a:endParaRPr lang="en-US">
              <a:cs typeface="+mn-ea"/>
              <a:sym typeface="+mn-lt"/>
            </a:endParaRPr>
          </a:p>
        </p:txBody>
      </p:sp>
    </p:spTree>
    <p:extLst>
      <p:ext uri="{BB962C8B-B14F-4D97-AF65-F5344CB8AC3E}">
        <p14:creationId xmlns:p14="http://schemas.microsoft.com/office/powerpoint/2010/main" val="41929045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扩展报文头典型应用：</a:t>
            </a:r>
            <a:r>
              <a:rPr lang="en-US" altLang="zh-CN" sz="3200" dirty="0">
                <a:latin typeface="+mn-lt"/>
                <a:ea typeface="+mn-ea"/>
                <a:cs typeface="+mn-ea"/>
                <a:sym typeface="+mn-lt"/>
              </a:rPr>
              <a:t>SRH</a:t>
            </a:r>
            <a:r>
              <a:rPr lang="zh-CN" altLang="en-US" sz="3200" dirty="0">
                <a:latin typeface="+mn-lt"/>
                <a:ea typeface="+mn-ea"/>
                <a:cs typeface="+mn-ea"/>
                <a:sym typeface="+mn-lt"/>
              </a:rPr>
              <a:t>用于</a:t>
            </a:r>
            <a:r>
              <a:rPr lang="en-US" altLang="zh-CN" sz="3200" dirty="0">
                <a:latin typeface="+mn-lt"/>
                <a:ea typeface="+mn-ea"/>
                <a:cs typeface="+mn-ea"/>
                <a:sym typeface="+mn-lt"/>
              </a:rPr>
              <a:t>SRv6</a:t>
            </a:r>
            <a:endParaRPr lang="zh-CN" altLang="en-US" sz="3200" dirty="0">
              <a:latin typeface="+mn-lt"/>
              <a:ea typeface="+mn-ea"/>
              <a:cs typeface="+mn-ea"/>
              <a:sym typeface="+mn-lt"/>
            </a:endParaRPr>
          </a:p>
        </p:txBody>
      </p:sp>
      <p:sp>
        <p:nvSpPr>
          <p:cNvPr id="3" name="矩形 2"/>
          <p:cNvSpPr/>
          <p:nvPr/>
        </p:nvSpPr>
        <p:spPr>
          <a:xfrm>
            <a:off x="6793643" y="1564964"/>
            <a:ext cx="4400377" cy="4123180"/>
          </a:xfrm>
          <a:prstGeom prst="rect">
            <a:avLst/>
          </a:prstGeom>
        </p:spPr>
        <p:txBody>
          <a:bodyPr wrap="square">
            <a:spAutoFit/>
          </a:bodyPr>
          <a:lstStyle/>
          <a:p>
            <a:pPr algn="just" defTabSz="914034">
              <a:lnSpc>
                <a:spcPct val="120000"/>
              </a:lnSpc>
            </a:pPr>
            <a:r>
              <a:rPr lang="zh-CN" altLang="en-US" sz="2000" dirty="0">
                <a:solidFill>
                  <a:srgbClr val="1D1D1A"/>
                </a:solidFill>
                <a:cs typeface="+mn-ea"/>
                <a:sym typeface="+mn-lt"/>
              </a:rPr>
              <a:t>为了基于</a:t>
            </a:r>
            <a:r>
              <a:rPr lang="en-US" altLang="zh-CN" sz="2000" dirty="0">
                <a:solidFill>
                  <a:srgbClr val="1D1D1A"/>
                </a:solidFill>
                <a:cs typeface="+mn-ea"/>
                <a:sym typeface="+mn-lt"/>
              </a:rPr>
              <a:t>IPv6</a:t>
            </a:r>
            <a:r>
              <a:rPr lang="zh-CN" altLang="en-US" sz="2000" dirty="0">
                <a:solidFill>
                  <a:srgbClr val="1D1D1A"/>
                </a:solidFill>
                <a:cs typeface="+mn-ea"/>
                <a:sym typeface="+mn-lt"/>
              </a:rPr>
              <a:t>转发平面实现</a:t>
            </a:r>
            <a:r>
              <a:rPr lang="en-US" altLang="zh-CN" sz="2000" dirty="0">
                <a:solidFill>
                  <a:srgbClr val="1D1D1A"/>
                </a:solidFill>
                <a:cs typeface="+mn-ea"/>
                <a:sym typeface="+mn-lt"/>
              </a:rPr>
              <a:t>Segment Routing</a:t>
            </a:r>
            <a:r>
              <a:rPr lang="zh-CN" altLang="en-US" sz="2000" dirty="0">
                <a:solidFill>
                  <a:srgbClr val="1D1D1A"/>
                </a:solidFill>
                <a:cs typeface="+mn-ea"/>
                <a:sym typeface="+mn-lt"/>
              </a:rPr>
              <a:t>，</a:t>
            </a:r>
            <a:r>
              <a:rPr lang="en-US" altLang="zh-CN" sz="2000" dirty="0">
                <a:solidFill>
                  <a:srgbClr val="1D1D1A"/>
                </a:solidFill>
                <a:cs typeface="+mn-ea"/>
                <a:sym typeface="+mn-lt"/>
              </a:rPr>
              <a:t>IPv6</a:t>
            </a:r>
            <a:r>
              <a:rPr lang="zh-CN" altLang="en-US" sz="2000" b="1" dirty="0">
                <a:solidFill>
                  <a:srgbClr val="1D1D1A"/>
                </a:solidFill>
                <a:cs typeface="+mn-ea"/>
                <a:sym typeface="+mn-lt"/>
              </a:rPr>
              <a:t>路由扩展头（</a:t>
            </a:r>
            <a:r>
              <a:rPr lang="en-US" altLang="zh-CN" sz="2000" b="1" dirty="0">
                <a:solidFill>
                  <a:srgbClr val="1D1D1A"/>
                </a:solidFill>
                <a:cs typeface="+mn-ea"/>
                <a:sym typeface="+mn-lt"/>
              </a:rPr>
              <a:t>Routing Header</a:t>
            </a:r>
            <a:r>
              <a:rPr lang="zh-CN" altLang="en-US" sz="2000" b="1" dirty="0">
                <a:solidFill>
                  <a:srgbClr val="1D1D1A"/>
                </a:solidFill>
                <a:cs typeface="+mn-ea"/>
                <a:sym typeface="+mn-lt"/>
              </a:rPr>
              <a:t>，</a:t>
            </a:r>
            <a:r>
              <a:rPr lang="en-US" altLang="zh-CN" sz="2000" b="1" dirty="0">
                <a:solidFill>
                  <a:srgbClr val="1D1D1A"/>
                </a:solidFill>
                <a:cs typeface="+mn-ea"/>
                <a:sym typeface="+mn-lt"/>
              </a:rPr>
              <a:t>RH</a:t>
            </a:r>
            <a:r>
              <a:rPr lang="zh-CN" altLang="en-US" sz="2000" b="1" dirty="0">
                <a:solidFill>
                  <a:srgbClr val="1D1D1A"/>
                </a:solidFill>
                <a:cs typeface="+mn-ea"/>
                <a:sym typeface="+mn-lt"/>
              </a:rPr>
              <a:t>）</a:t>
            </a:r>
            <a:r>
              <a:rPr lang="zh-CN" altLang="en-US" sz="2000" dirty="0">
                <a:solidFill>
                  <a:srgbClr val="1D1D1A"/>
                </a:solidFill>
                <a:cs typeface="+mn-ea"/>
                <a:sym typeface="+mn-lt"/>
              </a:rPr>
              <a:t>新增加一种类型，称作</a:t>
            </a:r>
            <a:r>
              <a:rPr lang="en-US" altLang="zh-CN" sz="2000" dirty="0">
                <a:solidFill>
                  <a:srgbClr val="1D1D1A"/>
                </a:solidFill>
                <a:cs typeface="+mn-ea"/>
                <a:sym typeface="+mn-lt"/>
              </a:rPr>
              <a:t>SRH</a:t>
            </a:r>
            <a:r>
              <a:rPr lang="zh-CN" altLang="en-US" sz="2000" dirty="0">
                <a:solidFill>
                  <a:srgbClr val="1D1D1A"/>
                </a:solidFill>
                <a:cs typeface="+mn-ea"/>
                <a:sym typeface="+mn-lt"/>
              </a:rPr>
              <a:t>（</a:t>
            </a:r>
            <a:r>
              <a:rPr lang="en-US" altLang="zh-CN" sz="2000" dirty="0">
                <a:solidFill>
                  <a:srgbClr val="1D1D1A"/>
                </a:solidFill>
                <a:cs typeface="+mn-ea"/>
                <a:sym typeface="+mn-lt"/>
              </a:rPr>
              <a:t>Segment Routing Header</a:t>
            </a:r>
            <a:r>
              <a:rPr lang="zh-CN" altLang="en-US" sz="2000" dirty="0">
                <a:solidFill>
                  <a:srgbClr val="1D1D1A"/>
                </a:solidFill>
                <a:cs typeface="+mn-ea"/>
                <a:sym typeface="+mn-lt"/>
              </a:rPr>
              <a:t>）扩展头，该扩展头指定一个</a:t>
            </a:r>
            <a:r>
              <a:rPr lang="en-US" altLang="zh-CN" sz="2000" dirty="0">
                <a:solidFill>
                  <a:srgbClr val="1D1D1A"/>
                </a:solidFill>
                <a:cs typeface="+mn-ea"/>
                <a:sym typeface="+mn-lt"/>
              </a:rPr>
              <a:t>IPv6</a:t>
            </a:r>
            <a:r>
              <a:rPr lang="zh-CN" altLang="en-US" sz="2000" dirty="0">
                <a:solidFill>
                  <a:srgbClr val="1D1D1A"/>
                </a:solidFill>
                <a:cs typeface="+mn-ea"/>
                <a:sym typeface="+mn-lt"/>
              </a:rPr>
              <a:t>的显式路径，存储的是</a:t>
            </a:r>
            <a:r>
              <a:rPr lang="en-US" altLang="zh-CN" sz="2000" dirty="0">
                <a:solidFill>
                  <a:srgbClr val="1D1D1A"/>
                </a:solidFill>
                <a:cs typeface="+mn-ea"/>
                <a:sym typeface="+mn-lt"/>
              </a:rPr>
              <a:t>IPv6</a:t>
            </a:r>
            <a:r>
              <a:rPr lang="zh-CN" altLang="en-US" sz="2000" dirty="0">
                <a:solidFill>
                  <a:srgbClr val="1D1D1A"/>
                </a:solidFill>
                <a:cs typeface="+mn-ea"/>
                <a:sym typeface="+mn-lt"/>
              </a:rPr>
              <a:t>的</a:t>
            </a:r>
            <a:r>
              <a:rPr lang="en-US" altLang="zh-CN" sz="2000" dirty="0">
                <a:solidFill>
                  <a:srgbClr val="1D1D1A"/>
                </a:solidFill>
                <a:cs typeface="+mn-ea"/>
                <a:sym typeface="+mn-lt"/>
              </a:rPr>
              <a:t>Segment List</a:t>
            </a:r>
            <a:r>
              <a:rPr lang="zh-CN" altLang="en-US" sz="2000" dirty="0">
                <a:solidFill>
                  <a:srgbClr val="1D1D1A"/>
                </a:solidFill>
                <a:cs typeface="+mn-ea"/>
                <a:sym typeface="+mn-lt"/>
              </a:rPr>
              <a:t>信息。</a:t>
            </a:r>
            <a:endParaRPr lang="en-US" altLang="zh-CN" sz="2000" dirty="0">
              <a:solidFill>
                <a:srgbClr val="1D1D1A"/>
              </a:solidFill>
              <a:cs typeface="+mn-ea"/>
              <a:sym typeface="+mn-lt"/>
            </a:endParaRPr>
          </a:p>
          <a:p>
            <a:pPr algn="just" defTabSz="914034">
              <a:lnSpc>
                <a:spcPct val="120000"/>
              </a:lnSpc>
            </a:pPr>
            <a:r>
              <a:rPr lang="zh-CN" altLang="en-US" sz="2000" dirty="0">
                <a:solidFill>
                  <a:srgbClr val="1D1D1A"/>
                </a:solidFill>
                <a:cs typeface="+mn-ea"/>
                <a:sym typeface="+mn-lt"/>
              </a:rPr>
              <a:t>当</a:t>
            </a:r>
            <a:r>
              <a:rPr lang="en-US" altLang="zh-CN" sz="2000" dirty="0">
                <a:solidFill>
                  <a:srgbClr val="1D1D1A"/>
                </a:solidFill>
                <a:cs typeface="+mn-ea"/>
                <a:sym typeface="+mn-lt"/>
              </a:rPr>
              <a:t>IPv6</a:t>
            </a:r>
            <a:r>
              <a:rPr lang="zh-CN" altLang="en-US" sz="2000" dirty="0">
                <a:solidFill>
                  <a:srgbClr val="1D1D1A"/>
                </a:solidFill>
                <a:cs typeface="+mn-ea"/>
                <a:sym typeface="+mn-lt"/>
              </a:rPr>
              <a:t>基本报文头的</a:t>
            </a:r>
            <a:r>
              <a:rPr lang="en-US" altLang="zh-CN" sz="2000" dirty="0">
                <a:solidFill>
                  <a:srgbClr val="1D1D1A"/>
                </a:solidFill>
                <a:cs typeface="+mn-ea"/>
                <a:sym typeface="+mn-lt"/>
              </a:rPr>
              <a:t>Next Header</a:t>
            </a:r>
            <a:r>
              <a:rPr lang="zh-CN" altLang="en-US" sz="2000" dirty="0">
                <a:solidFill>
                  <a:srgbClr val="1D1D1A"/>
                </a:solidFill>
                <a:cs typeface="+mn-ea"/>
                <a:sym typeface="+mn-lt"/>
              </a:rPr>
              <a:t>取值为</a:t>
            </a:r>
            <a:r>
              <a:rPr lang="en-US" altLang="zh-CN" sz="2000" dirty="0">
                <a:solidFill>
                  <a:srgbClr val="1D1D1A"/>
                </a:solidFill>
                <a:cs typeface="+mn-ea"/>
                <a:sym typeface="+mn-lt"/>
              </a:rPr>
              <a:t>43</a:t>
            </a:r>
            <a:r>
              <a:rPr lang="zh-CN" altLang="en-US" sz="2000" dirty="0">
                <a:solidFill>
                  <a:srgbClr val="1D1D1A"/>
                </a:solidFill>
                <a:cs typeface="+mn-ea"/>
                <a:sym typeface="+mn-lt"/>
              </a:rPr>
              <a:t>，表明下层报文头是</a:t>
            </a:r>
            <a:r>
              <a:rPr lang="en-US" altLang="zh-CN" sz="2000" dirty="0">
                <a:solidFill>
                  <a:srgbClr val="1D1D1A"/>
                </a:solidFill>
                <a:cs typeface="+mn-ea"/>
                <a:sym typeface="+mn-lt"/>
              </a:rPr>
              <a:t>RH</a:t>
            </a:r>
            <a:r>
              <a:rPr lang="zh-CN" altLang="en-US" sz="2000" dirty="0">
                <a:solidFill>
                  <a:srgbClr val="1D1D1A"/>
                </a:solidFill>
                <a:cs typeface="+mn-ea"/>
                <a:sym typeface="+mn-lt"/>
              </a:rPr>
              <a:t>；当</a:t>
            </a:r>
            <a:r>
              <a:rPr lang="en-US" altLang="zh-CN" sz="2000" dirty="0">
                <a:solidFill>
                  <a:srgbClr val="1D1D1A"/>
                </a:solidFill>
                <a:cs typeface="+mn-ea"/>
                <a:sym typeface="+mn-lt"/>
              </a:rPr>
              <a:t>Routing Type</a:t>
            </a:r>
            <a:r>
              <a:rPr lang="zh-CN" altLang="en-US" sz="2000" dirty="0">
                <a:solidFill>
                  <a:srgbClr val="1D1D1A"/>
                </a:solidFill>
                <a:cs typeface="+mn-ea"/>
                <a:sym typeface="+mn-lt"/>
              </a:rPr>
              <a:t>取值为</a:t>
            </a:r>
            <a:r>
              <a:rPr lang="en-US" altLang="zh-CN" sz="2000" dirty="0">
                <a:solidFill>
                  <a:srgbClr val="1D1D1A"/>
                </a:solidFill>
                <a:cs typeface="+mn-ea"/>
                <a:sym typeface="+mn-lt"/>
              </a:rPr>
              <a:t>4</a:t>
            </a:r>
            <a:r>
              <a:rPr lang="zh-CN" altLang="en-US" sz="2000" dirty="0">
                <a:solidFill>
                  <a:srgbClr val="1D1D1A"/>
                </a:solidFill>
                <a:cs typeface="+mn-ea"/>
                <a:sym typeface="+mn-lt"/>
              </a:rPr>
              <a:t>，表明</a:t>
            </a:r>
            <a:r>
              <a:rPr lang="en-US" altLang="zh-CN" sz="2000" dirty="0">
                <a:solidFill>
                  <a:srgbClr val="1D1D1A"/>
                </a:solidFill>
                <a:cs typeface="+mn-ea"/>
                <a:sym typeface="+mn-lt"/>
              </a:rPr>
              <a:t>RH</a:t>
            </a:r>
            <a:r>
              <a:rPr lang="zh-CN" altLang="en-US" sz="2000" dirty="0">
                <a:solidFill>
                  <a:srgbClr val="1D1D1A"/>
                </a:solidFill>
                <a:cs typeface="+mn-ea"/>
                <a:sym typeface="+mn-lt"/>
              </a:rPr>
              <a:t>的具体类型是</a:t>
            </a:r>
            <a:r>
              <a:rPr lang="en-US" altLang="zh-CN" sz="2000" dirty="0">
                <a:solidFill>
                  <a:srgbClr val="1D1D1A"/>
                </a:solidFill>
                <a:cs typeface="+mn-ea"/>
                <a:sym typeface="+mn-lt"/>
              </a:rPr>
              <a:t>SRH</a:t>
            </a:r>
            <a:r>
              <a:rPr lang="zh-CN" altLang="en-US" sz="2000" dirty="0">
                <a:solidFill>
                  <a:srgbClr val="1D1D1A"/>
                </a:solidFill>
                <a:cs typeface="+mn-ea"/>
                <a:sym typeface="+mn-lt"/>
              </a:rPr>
              <a:t>。</a:t>
            </a:r>
            <a:endParaRPr lang="zh-CN" altLang="en-US" sz="2000" dirty="0">
              <a:solidFill>
                <a:srgbClr val="FFFFFF"/>
              </a:solidFill>
              <a:cs typeface="+mn-ea"/>
              <a:sym typeface="+mn-lt"/>
            </a:endParaRPr>
          </a:p>
        </p:txBody>
      </p:sp>
      <p:sp>
        <p:nvSpPr>
          <p:cNvPr id="4" name="右大括号 3"/>
          <p:cNvSpPr/>
          <p:nvPr/>
        </p:nvSpPr>
        <p:spPr>
          <a:xfrm>
            <a:off x="6235487" y="3149659"/>
            <a:ext cx="132346" cy="2046036"/>
          </a:xfrm>
          <a:prstGeom prst="rightBrace">
            <a:avLst>
              <a:gd name="adj1" fmla="val 42917"/>
              <a:gd name="adj2" fmla="val 50000"/>
            </a:avLst>
          </a:prstGeom>
          <a:ln w="19050">
            <a:solidFill>
              <a:srgbClr val="F6B78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34">
              <a:lnSpc>
                <a:spcPct val="120000"/>
              </a:lnSpc>
            </a:pPr>
            <a:endParaRPr lang="zh-CN" altLang="en-US" sz="1799">
              <a:solidFill>
                <a:srgbClr val="1D1D1A"/>
              </a:solidFill>
              <a:cs typeface="+mn-ea"/>
              <a:sym typeface="+mn-lt"/>
            </a:endParaRPr>
          </a:p>
        </p:txBody>
      </p:sp>
      <p:sp>
        <p:nvSpPr>
          <p:cNvPr id="5" name="矩形 4"/>
          <p:cNvSpPr/>
          <p:nvPr/>
        </p:nvSpPr>
        <p:spPr>
          <a:xfrm rot="5400000">
            <a:off x="5946424" y="4119378"/>
            <a:ext cx="1300356" cy="394082"/>
          </a:xfrm>
          <a:prstGeom prst="rect">
            <a:avLst/>
          </a:prstGeom>
        </p:spPr>
        <p:txBody>
          <a:bodyPr wrap="none">
            <a:spAutoFit/>
          </a:bodyPr>
          <a:lstStyle/>
          <a:p>
            <a:pPr defTabSz="914034">
              <a:lnSpc>
                <a:spcPct val="120000"/>
              </a:lnSpc>
            </a:pPr>
            <a:r>
              <a:rPr lang="en-US" altLang="zh-CN" sz="1799" dirty="0">
                <a:solidFill>
                  <a:srgbClr val="F6B78C"/>
                </a:solidFill>
                <a:cs typeface="+mn-ea"/>
                <a:sym typeface="+mn-lt"/>
              </a:rPr>
              <a:t>SRv6 SRH</a:t>
            </a:r>
            <a:endParaRPr lang="zh-CN" altLang="en-US" sz="1799" dirty="0">
              <a:solidFill>
                <a:srgbClr val="F6B78C"/>
              </a:solidFill>
              <a:cs typeface="+mn-ea"/>
              <a:sym typeface="+mn-lt"/>
            </a:endParaRPr>
          </a:p>
        </p:txBody>
      </p:sp>
      <p:sp>
        <p:nvSpPr>
          <p:cNvPr id="6" name="矩形 5"/>
          <p:cNvSpPr/>
          <p:nvPr/>
        </p:nvSpPr>
        <p:spPr>
          <a:xfrm>
            <a:off x="478785" y="1728393"/>
            <a:ext cx="674448" cy="35595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034" fontAlgn="ctr">
              <a:lnSpc>
                <a:spcPct val="120000"/>
              </a:lnSpc>
            </a:pPr>
            <a:r>
              <a:rPr lang="en-US" altLang="zh-CN" sz="1200" dirty="0">
                <a:solidFill>
                  <a:prstClr val="black"/>
                </a:solidFill>
                <a:cs typeface="+mn-ea"/>
                <a:sym typeface="+mn-lt"/>
              </a:rPr>
              <a:t>Version</a:t>
            </a:r>
            <a:endParaRPr lang="zh-CN" altLang="en-US" sz="1200" dirty="0">
              <a:solidFill>
                <a:prstClr val="black"/>
              </a:solidFill>
              <a:cs typeface="+mn-ea"/>
              <a:sym typeface="+mn-lt"/>
            </a:endParaRPr>
          </a:p>
        </p:txBody>
      </p:sp>
      <p:sp>
        <p:nvSpPr>
          <p:cNvPr id="7" name="矩形 6"/>
          <p:cNvSpPr/>
          <p:nvPr/>
        </p:nvSpPr>
        <p:spPr>
          <a:xfrm>
            <a:off x="1153233" y="1728393"/>
            <a:ext cx="1502898" cy="35595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fontAlgn="ctr">
              <a:lnSpc>
                <a:spcPct val="120000"/>
              </a:lnSpc>
            </a:pPr>
            <a:r>
              <a:rPr lang="en-US" altLang="zh-CN" sz="1200">
                <a:solidFill>
                  <a:schemeClr val="tx1"/>
                </a:solidFill>
                <a:cs typeface="+mn-ea"/>
                <a:sym typeface="+mn-lt"/>
              </a:rPr>
              <a:t>Traffic Class</a:t>
            </a:r>
            <a:endParaRPr lang="zh-CN" altLang="en-US" sz="1200" dirty="0">
              <a:solidFill>
                <a:schemeClr val="tx1"/>
              </a:solidFill>
              <a:cs typeface="+mn-ea"/>
              <a:sym typeface="+mn-lt"/>
            </a:endParaRPr>
          </a:p>
        </p:txBody>
      </p:sp>
      <p:sp>
        <p:nvSpPr>
          <p:cNvPr id="8" name="矩形 7"/>
          <p:cNvSpPr/>
          <p:nvPr/>
        </p:nvSpPr>
        <p:spPr>
          <a:xfrm>
            <a:off x="2656131" y="1728393"/>
            <a:ext cx="3535181" cy="35595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fontAlgn="ctr">
              <a:lnSpc>
                <a:spcPct val="120000"/>
              </a:lnSpc>
            </a:pPr>
            <a:r>
              <a:rPr lang="en-US" altLang="zh-CN" sz="1200">
                <a:solidFill>
                  <a:schemeClr val="tx1"/>
                </a:solidFill>
                <a:cs typeface="+mn-ea"/>
                <a:sym typeface="+mn-lt"/>
              </a:rPr>
              <a:t>Flow Label</a:t>
            </a:r>
            <a:endParaRPr lang="zh-CN" altLang="en-US" sz="1200" dirty="0">
              <a:solidFill>
                <a:schemeClr val="tx1"/>
              </a:solidFill>
              <a:cs typeface="+mn-ea"/>
              <a:sym typeface="+mn-lt"/>
            </a:endParaRPr>
          </a:p>
        </p:txBody>
      </p:sp>
      <p:sp>
        <p:nvSpPr>
          <p:cNvPr id="9" name="矩形 8"/>
          <p:cNvSpPr/>
          <p:nvPr/>
        </p:nvSpPr>
        <p:spPr>
          <a:xfrm>
            <a:off x="4739093" y="2079951"/>
            <a:ext cx="1452218" cy="35595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fontAlgn="ctr">
              <a:lnSpc>
                <a:spcPct val="120000"/>
              </a:lnSpc>
            </a:pPr>
            <a:r>
              <a:rPr lang="en-US" altLang="zh-CN" sz="1200">
                <a:solidFill>
                  <a:schemeClr val="tx1"/>
                </a:solidFill>
                <a:cs typeface="+mn-ea"/>
                <a:sym typeface="+mn-lt"/>
              </a:rPr>
              <a:t>Hop Limit</a:t>
            </a:r>
            <a:endParaRPr lang="zh-CN" altLang="en-US" sz="1200" dirty="0">
              <a:solidFill>
                <a:schemeClr val="tx1"/>
              </a:solidFill>
              <a:cs typeface="+mn-ea"/>
              <a:sym typeface="+mn-lt"/>
            </a:endParaRPr>
          </a:p>
        </p:txBody>
      </p:sp>
      <p:sp>
        <p:nvSpPr>
          <p:cNvPr id="10" name="矩形 9"/>
          <p:cNvSpPr/>
          <p:nvPr/>
        </p:nvSpPr>
        <p:spPr>
          <a:xfrm>
            <a:off x="3330579" y="2079951"/>
            <a:ext cx="1452218" cy="35595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461" fontAlgn="ctr">
              <a:lnSpc>
                <a:spcPct val="120000"/>
              </a:lnSpc>
            </a:pPr>
            <a:r>
              <a:rPr lang="en-US" altLang="zh-CN" sz="1200" b="1" dirty="0">
                <a:solidFill>
                  <a:schemeClr val="tx1"/>
                </a:solidFill>
                <a:cs typeface="+mn-ea"/>
                <a:sym typeface="+mn-lt"/>
              </a:rPr>
              <a:t>Next Header=43</a:t>
            </a:r>
            <a:endParaRPr lang="zh-CN" altLang="en-US" sz="1200" b="1" dirty="0">
              <a:solidFill>
                <a:schemeClr val="tx1"/>
              </a:solidFill>
              <a:cs typeface="+mn-ea"/>
              <a:sym typeface="+mn-lt"/>
            </a:endParaRPr>
          </a:p>
        </p:txBody>
      </p:sp>
      <p:sp>
        <p:nvSpPr>
          <p:cNvPr id="11" name="矩形 10"/>
          <p:cNvSpPr/>
          <p:nvPr/>
        </p:nvSpPr>
        <p:spPr>
          <a:xfrm>
            <a:off x="478785" y="2079951"/>
            <a:ext cx="2851792" cy="35595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fontAlgn="ctr">
              <a:lnSpc>
                <a:spcPct val="120000"/>
              </a:lnSpc>
            </a:pPr>
            <a:r>
              <a:rPr lang="en-US" altLang="zh-CN" sz="1200">
                <a:solidFill>
                  <a:schemeClr val="tx1"/>
                </a:solidFill>
                <a:cs typeface="+mn-ea"/>
                <a:sym typeface="+mn-lt"/>
              </a:rPr>
              <a:t>Payload Length</a:t>
            </a:r>
            <a:endParaRPr lang="zh-CN" altLang="en-US" sz="1200" dirty="0">
              <a:solidFill>
                <a:schemeClr val="tx1"/>
              </a:solidFill>
              <a:cs typeface="+mn-ea"/>
              <a:sym typeface="+mn-lt"/>
            </a:endParaRPr>
          </a:p>
        </p:txBody>
      </p:sp>
      <p:sp>
        <p:nvSpPr>
          <p:cNvPr id="12" name="矩形 11"/>
          <p:cNvSpPr/>
          <p:nvPr/>
        </p:nvSpPr>
        <p:spPr>
          <a:xfrm>
            <a:off x="478784" y="2434646"/>
            <a:ext cx="5712526" cy="35595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fontAlgn="ctr">
              <a:lnSpc>
                <a:spcPct val="120000"/>
              </a:lnSpc>
            </a:pPr>
            <a:r>
              <a:rPr lang="en-US" altLang="zh-CN" sz="1200" dirty="0">
                <a:solidFill>
                  <a:schemeClr val="tx1"/>
                </a:solidFill>
                <a:cs typeface="+mn-ea"/>
                <a:sym typeface="+mn-lt"/>
              </a:rPr>
              <a:t>IPv6</a:t>
            </a:r>
            <a:r>
              <a:rPr lang="zh-CN" altLang="en-US" sz="1200" dirty="0">
                <a:solidFill>
                  <a:schemeClr val="tx1"/>
                </a:solidFill>
                <a:cs typeface="+mn-ea"/>
                <a:sym typeface="+mn-lt"/>
              </a:rPr>
              <a:t> </a:t>
            </a:r>
            <a:r>
              <a:rPr lang="en-US" altLang="zh-CN" sz="1200" dirty="0">
                <a:solidFill>
                  <a:schemeClr val="tx1"/>
                </a:solidFill>
                <a:cs typeface="+mn-ea"/>
                <a:sym typeface="+mn-lt"/>
              </a:rPr>
              <a:t>Source Address (SA)</a:t>
            </a:r>
            <a:endParaRPr lang="zh-CN" altLang="en-US" sz="1200" dirty="0">
              <a:solidFill>
                <a:schemeClr val="tx1"/>
              </a:solidFill>
              <a:cs typeface="+mn-ea"/>
              <a:sym typeface="+mn-lt"/>
            </a:endParaRPr>
          </a:p>
        </p:txBody>
      </p:sp>
      <p:sp>
        <p:nvSpPr>
          <p:cNvPr id="13" name="矩形 12"/>
          <p:cNvSpPr/>
          <p:nvPr/>
        </p:nvSpPr>
        <p:spPr>
          <a:xfrm>
            <a:off x="478784" y="2789342"/>
            <a:ext cx="5712526" cy="35595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fontAlgn="ctr">
              <a:lnSpc>
                <a:spcPct val="120000"/>
              </a:lnSpc>
            </a:pPr>
            <a:r>
              <a:rPr lang="en-US" altLang="zh-CN" sz="1200" dirty="0">
                <a:solidFill>
                  <a:schemeClr val="tx1"/>
                </a:solidFill>
                <a:cs typeface="+mn-ea"/>
                <a:sym typeface="+mn-lt"/>
              </a:rPr>
              <a:t>IPv6 Destination Address (DA)</a:t>
            </a:r>
            <a:endParaRPr lang="zh-CN" altLang="en-US" sz="1200" dirty="0">
              <a:solidFill>
                <a:schemeClr val="tx1"/>
              </a:solidFill>
              <a:cs typeface="+mn-ea"/>
              <a:sym typeface="+mn-lt"/>
            </a:endParaRPr>
          </a:p>
        </p:txBody>
      </p:sp>
      <p:sp>
        <p:nvSpPr>
          <p:cNvPr id="14" name="矩形 13"/>
          <p:cNvSpPr/>
          <p:nvPr/>
        </p:nvSpPr>
        <p:spPr>
          <a:xfrm>
            <a:off x="478784" y="3843286"/>
            <a:ext cx="5712526" cy="339651"/>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pPr>
            <a:r>
              <a:rPr lang="en-US" altLang="zh-CN" sz="1200" b="1" dirty="0">
                <a:solidFill>
                  <a:srgbClr val="ED6D00"/>
                </a:solidFill>
                <a:cs typeface="+mn-ea"/>
                <a:sym typeface="+mn-lt"/>
              </a:rPr>
              <a:t>Segment List[0]</a:t>
            </a:r>
            <a:endParaRPr lang="zh-CN" altLang="en-US" sz="1200" b="1" dirty="0">
              <a:solidFill>
                <a:srgbClr val="ED6D00"/>
              </a:solidFill>
              <a:cs typeface="+mn-ea"/>
              <a:sym typeface="+mn-lt"/>
            </a:endParaRPr>
          </a:p>
        </p:txBody>
      </p:sp>
      <p:sp>
        <p:nvSpPr>
          <p:cNvPr id="15" name="矩形 14"/>
          <p:cNvSpPr/>
          <p:nvPr/>
        </p:nvSpPr>
        <p:spPr>
          <a:xfrm>
            <a:off x="478785" y="3140911"/>
            <a:ext cx="1452218" cy="355957"/>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461" fontAlgn="ctr">
              <a:lnSpc>
                <a:spcPct val="120000"/>
              </a:lnSpc>
            </a:pPr>
            <a:r>
              <a:rPr lang="en-US" altLang="zh-CN" sz="1200" b="1" dirty="0">
                <a:solidFill>
                  <a:schemeClr val="tx1"/>
                </a:solidFill>
                <a:cs typeface="+mn-ea"/>
                <a:sym typeface="+mn-lt"/>
              </a:rPr>
              <a:t>Next Header</a:t>
            </a:r>
            <a:endParaRPr lang="zh-CN" altLang="en-US" sz="1200" b="1" dirty="0">
              <a:solidFill>
                <a:schemeClr val="tx1"/>
              </a:solidFill>
              <a:cs typeface="+mn-ea"/>
              <a:sym typeface="+mn-lt"/>
            </a:endParaRPr>
          </a:p>
        </p:txBody>
      </p:sp>
      <p:sp>
        <p:nvSpPr>
          <p:cNvPr id="16" name="矩形 15"/>
          <p:cNvSpPr/>
          <p:nvPr/>
        </p:nvSpPr>
        <p:spPr>
          <a:xfrm>
            <a:off x="1930022" y="3140911"/>
            <a:ext cx="1452218" cy="355957"/>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pPr>
            <a:r>
              <a:rPr lang="en-US" altLang="zh-CN" sz="1200" dirty="0">
                <a:solidFill>
                  <a:schemeClr val="tx1"/>
                </a:solidFill>
                <a:cs typeface="+mn-ea"/>
                <a:sym typeface="+mn-lt"/>
              </a:rPr>
              <a:t>Hdr Ext Len</a:t>
            </a:r>
            <a:endParaRPr lang="zh-CN" altLang="en-US" sz="1200" dirty="0">
              <a:solidFill>
                <a:schemeClr val="tx1"/>
              </a:solidFill>
              <a:cs typeface="+mn-ea"/>
              <a:sym typeface="+mn-lt"/>
            </a:endParaRPr>
          </a:p>
        </p:txBody>
      </p:sp>
      <p:sp>
        <p:nvSpPr>
          <p:cNvPr id="17" name="矩形 16"/>
          <p:cNvSpPr/>
          <p:nvPr/>
        </p:nvSpPr>
        <p:spPr>
          <a:xfrm>
            <a:off x="478784" y="5161345"/>
            <a:ext cx="5712526" cy="32613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pPr>
            <a:r>
              <a:rPr lang="en-US" altLang="zh-CN" sz="1200">
                <a:solidFill>
                  <a:schemeClr val="tx1"/>
                </a:solidFill>
                <a:cs typeface="+mn-ea"/>
                <a:sym typeface="+mn-lt"/>
              </a:rPr>
              <a:t>Payload</a:t>
            </a:r>
            <a:endParaRPr lang="zh-CN" altLang="en-US" sz="1200" dirty="0">
              <a:solidFill>
                <a:schemeClr val="tx1"/>
              </a:solidFill>
              <a:cs typeface="+mn-ea"/>
              <a:sym typeface="+mn-lt"/>
            </a:endParaRPr>
          </a:p>
        </p:txBody>
      </p:sp>
      <p:sp>
        <p:nvSpPr>
          <p:cNvPr id="18" name="矩形 17"/>
          <p:cNvSpPr/>
          <p:nvPr/>
        </p:nvSpPr>
        <p:spPr>
          <a:xfrm>
            <a:off x="3361008" y="3140911"/>
            <a:ext cx="1421789" cy="355957"/>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151461" fontAlgn="ctr">
              <a:lnSpc>
                <a:spcPct val="120000"/>
              </a:lnSpc>
            </a:pPr>
            <a:r>
              <a:rPr lang="en-US" altLang="zh-CN" sz="1200" b="1" dirty="0">
                <a:solidFill>
                  <a:schemeClr val="tx1"/>
                </a:solidFill>
                <a:cs typeface="+mn-ea"/>
                <a:sym typeface="+mn-lt"/>
              </a:rPr>
              <a:t>Routing Type=4 </a:t>
            </a:r>
            <a:endParaRPr lang="zh-CN" altLang="en-US" sz="1200" b="1" dirty="0">
              <a:solidFill>
                <a:schemeClr val="tx1"/>
              </a:solidFill>
              <a:cs typeface="+mn-ea"/>
              <a:sym typeface="+mn-lt"/>
            </a:endParaRPr>
          </a:p>
        </p:txBody>
      </p:sp>
      <p:sp>
        <p:nvSpPr>
          <p:cNvPr id="19" name="矩形 18"/>
          <p:cNvSpPr/>
          <p:nvPr/>
        </p:nvSpPr>
        <p:spPr>
          <a:xfrm>
            <a:off x="4782797" y="3140911"/>
            <a:ext cx="1408514" cy="355957"/>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pPr>
            <a:r>
              <a:rPr lang="en-US" altLang="zh-CN" sz="1200" dirty="0">
                <a:solidFill>
                  <a:schemeClr val="tx1"/>
                </a:solidFill>
                <a:cs typeface="+mn-ea"/>
                <a:sym typeface="+mn-lt"/>
              </a:rPr>
              <a:t>Segments Left=2</a:t>
            </a:r>
            <a:endParaRPr lang="zh-CN" altLang="en-US" sz="1200" dirty="0">
              <a:solidFill>
                <a:schemeClr val="tx1"/>
              </a:solidFill>
              <a:cs typeface="+mn-ea"/>
              <a:sym typeface="+mn-lt"/>
            </a:endParaRPr>
          </a:p>
        </p:txBody>
      </p:sp>
      <p:sp>
        <p:nvSpPr>
          <p:cNvPr id="20" name="矩形 19"/>
          <p:cNvSpPr/>
          <p:nvPr/>
        </p:nvSpPr>
        <p:spPr>
          <a:xfrm>
            <a:off x="478785" y="3491218"/>
            <a:ext cx="1452218" cy="355957"/>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pPr>
            <a:r>
              <a:rPr lang="en-US" altLang="zh-CN" sz="1200" dirty="0">
                <a:solidFill>
                  <a:schemeClr val="tx1"/>
                </a:solidFill>
                <a:cs typeface="+mn-ea"/>
                <a:sym typeface="+mn-lt"/>
              </a:rPr>
              <a:t>Last Entry</a:t>
            </a:r>
            <a:endParaRPr lang="zh-CN" altLang="en-US" sz="1200" dirty="0">
              <a:solidFill>
                <a:schemeClr val="tx1"/>
              </a:solidFill>
              <a:cs typeface="+mn-ea"/>
              <a:sym typeface="+mn-lt"/>
            </a:endParaRPr>
          </a:p>
        </p:txBody>
      </p:sp>
      <p:sp>
        <p:nvSpPr>
          <p:cNvPr id="21" name="矩形 20"/>
          <p:cNvSpPr/>
          <p:nvPr/>
        </p:nvSpPr>
        <p:spPr>
          <a:xfrm>
            <a:off x="1930022" y="3491218"/>
            <a:ext cx="1452218" cy="355957"/>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pPr>
            <a:r>
              <a:rPr lang="en-US" altLang="zh-CN" sz="1200" dirty="0">
                <a:solidFill>
                  <a:schemeClr val="tx1"/>
                </a:solidFill>
                <a:cs typeface="+mn-ea"/>
                <a:sym typeface="+mn-lt"/>
              </a:rPr>
              <a:t>Flags</a:t>
            </a:r>
            <a:endParaRPr lang="zh-CN" altLang="en-US" sz="1200" dirty="0">
              <a:solidFill>
                <a:schemeClr val="tx1"/>
              </a:solidFill>
              <a:cs typeface="+mn-ea"/>
              <a:sym typeface="+mn-lt"/>
            </a:endParaRPr>
          </a:p>
        </p:txBody>
      </p:sp>
      <p:sp>
        <p:nvSpPr>
          <p:cNvPr id="22" name="矩形 21"/>
          <p:cNvSpPr/>
          <p:nvPr/>
        </p:nvSpPr>
        <p:spPr>
          <a:xfrm>
            <a:off x="3361008" y="3491218"/>
            <a:ext cx="2830301" cy="355957"/>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pPr>
            <a:r>
              <a:rPr lang="en-US" altLang="zh-CN" sz="1200" dirty="0">
                <a:solidFill>
                  <a:schemeClr val="tx1"/>
                </a:solidFill>
                <a:cs typeface="+mn-ea"/>
                <a:sym typeface="+mn-lt"/>
              </a:rPr>
              <a:t>Tag </a:t>
            </a:r>
            <a:endParaRPr lang="zh-CN" altLang="en-US" sz="1200" dirty="0">
              <a:solidFill>
                <a:schemeClr val="tx1"/>
              </a:solidFill>
              <a:cs typeface="+mn-ea"/>
              <a:sym typeface="+mn-lt"/>
            </a:endParaRPr>
          </a:p>
        </p:txBody>
      </p:sp>
      <p:sp>
        <p:nvSpPr>
          <p:cNvPr id="23" name="矩形 22"/>
          <p:cNvSpPr/>
          <p:nvPr/>
        </p:nvSpPr>
        <p:spPr>
          <a:xfrm>
            <a:off x="478784" y="4182938"/>
            <a:ext cx="5712526" cy="339651"/>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pPr>
            <a:r>
              <a:rPr lang="en-US" altLang="zh-CN" sz="1200" b="1" dirty="0">
                <a:solidFill>
                  <a:srgbClr val="ED6D00"/>
                </a:solidFill>
                <a:cs typeface="+mn-ea"/>
                <a:sym typeface="+mn-lt"/>
              </a:rPr>
              <a:t>Segment List[1]</a:t>
            </a:r>
            <a:endParaRPr lang="zh-CN" altLang="en-US" sz="1200" b="1" dirty="0">
              <a:solidFill>
                <a:srgbClr val="ED6D00"/>
              </a:solidFill>
              <a:cs typeface="+mn-ea"/>
              <a:sym typeface="+mn-lt"/>
            </a:endParaRPr>
          </a:p>
        </p:txBody>
      </p:sp>
      <p:sp>
        <p:nvSpPr>
          <p:cNvPr id="24" name="矩形 23"/>
          <p:cNvSpPr/>
          <p:nvPr/>
        </p:nvSpPr>
        <p:spPr>
          <a:xfrm>
            <a:off x="478784" y="4509073"/>
            <a:ext cx="5712526" cy="339651"/>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pPr>
            <a:r>
              <a:rPr lang="en-US" altLang="zh-CN" sz="1200" b="1" dirty="0">
                <a:solidFill>
                  <a:srgbClr val="ED6D00"/>
                </a:solidFill>
                <a:cs typeface="+mn-ea"/>
                <a:sym typeface="+mn-lt"/>
              </a:rPr>
              <a:t>Segment List[2]</a:t>
            </a:r>
            <a:endParaRPr lang="zh-CN" altLang="en-US" sz="1200" b="1" dirty="0">
              <a:solidFill>
                <a:srgbClr val="ED6D00"/>
              </a:solidFill>
              <a:cs typeface="+mn-ea"/>
              <a:sym typeface="+mn-lt"/>
            </a:endParaRPr>
          </a:p>
        </p:txBody>
      </p:sp>
      <p:sp>
        <p:nvSpPr>
          <p:cNvPr id="25" name="矩形 24"/>
          <p:cNvSpPr/>
          <p:nvPr/>
        </p:nvSpPr>
        <p:spPr>
          <a:xfrm>
            <a:off x="478784" y="4835209"/>
            <a:ext cx="5712526" cy="339651"/>
          </a:xfrm>
          <a:prstGeom prst="rect">
            <a:avLst/>
          </a:prstGeom>
          <a:solidFill>
            <a:srgbClr val="FEEEC1"/>
          </a:solidFill>
          <a:ln w="9525">
            <a:solidFill>
              <a:srgbClr val="F6B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908" fontAlgn="ctr">
              <a:lnSpc>
                <a:spcPct val="120000"/>
              </a:lnSpc>
              <a:defRPr/>
            </a:pPr>
            <a:r>
              <a:rPr lang="en-US" altLang="zh-CN" sz="1200" dirty="0">
                <a:solidFill>
                  <a:schemeClr val="tx1"/>
                </a:solidFill>
                <a:cs typeface="+mn-ea"/>
                <a:sym typeface="+mn-lt"/>
              </a:rPr>
              <a:t>Optional TLV objects</a:t>
            </a:r>
            <a:endParaRPr lang="zh-CN" altLang="en-US" sz="1200" dirty="0">
              <a:solidFill>
                <a:schemeClr val="tx1"/>
              </a:solidFill>
              <a:cs typeface="+mn-ea"/>
              <a:sym typeface="+mn-lt"/>
            </a:endParaRPr>
          </a:p>
        </p:txBody>
      </p:sp>
      <p:sp>
        <p:nvSpPr>
          <p:cNvPr id="26" name="日期占位符 3">
            <a:extLst>
              <a:ext uri="{FF2B5EF4-FFF2-40B4-BE49-F238E27FC236}">
                <a16:creationId xmlns:a16="http://schemas.microsoft.com/office/drawing/2014/main" id="{2C2AE302-0196-817A-E3F4-6C7BBE7D95B3}"/>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27" name="页脚占位符 4">
            <a:extLst>
              <a:ext uri="{FF2B5EF4-FFF2-40B4-BE49-F238E27FC236}">
                <a16:creationId xmlns:a16="http://schemas.microsoft.com/office/drawing/2014/main" id="{15B79706-3BA0-96FF-F88B-04393DF4293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28" name="灯片编号占位符 5">
            <a:extLst>
              <a:ext uri="{FF2B5EF4-FFF2-40B4-BE49-F238E27FC236}">
                <a16:creationId xmlns:a16="http://schemas.microsoft.com/office/drawing/2014/main" id="{FC63CEAC-A986-72C5-E047-A89CF10D5E0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161</a:t>
            </a:fld>
            <a:endParaRPr lang="en-US">
              <a:cs typeface="+mn-ea"/>
              <a:sym typeface="+mn-lt"/>
            </a:endParaRPr>
          </a:p>
        </p:txBody>
      </p:sp>
    </p:spTree>
    <p:extLst>
      <p:ext uri="{BB962C8B-B14F-4D97-AF65-F5344CB8AC3E}">
        <p14:creationId xmlns:p14="http://schemas.microsoft.com/office/powerpoint/2010/main" val="36663836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地址</a:t>
            </a:r>
            <a:endParaRPr lang="en-US" altLang="zh-CN" sz="3200" dirty="0">
              <a:latin typeface="+mn-lt"/>
              <a:ea typeface="+mn-ea"/>
              <a:cs typeface="+mn-ea"/>
              <a:sym typeface="+mn-lt"/>
            </a:endParaRPr>
          </a:p>
        </p:txBody>
      </p:sp>
      <p:sp>
        <p:nvSpPr>
          <p:cNvPr id="4" name="文本占位符 3"/>
          <p:cNvSpPr>
            <a:spLocks noGrp="1"/>
          </p:cNvSpPr>
          <p:nvPr>
            <p:ph idx="1"/>
          </p:nvPr>
        </p:nvSpPr>
        <p:spPr>
          <a:xfrm>
            <a:off x="348207" y="1281818"/>
            <a:ext cx="11495588" cy="465202"/>
          </a:xfrm>
        </p:spPr>
        <p:txBody>
          <a:bodyPr vert="horz" lIns="91440" tIns="45720" rIns="91440" bIns="45720" rtlCol="0">
            <a:normAutofit fontScale="85000" lnSpcReduction="10000"/>
          </a:bodyPr>
          <a:lstStyle/>
          <a:p>
            <a:pPr marL="266700" indent="-266700">
              <a:buFont typeface="Wingdings" panose="05000000000000000000" pitchFamily="2" charset="2"/>
              <a:buChar char="n"/>
            </a:pPr>
            <a:r>
              <a:rPr lang="en-US" altLang="zh-CN" sz="2400" dirty="0">
                <a:solidFill>
                  <a:schemeClr val="accent1"/>
                </a:solidFill>
                <a:cs typeface="+mn-ea"/>
                <a:sym typeface="+mn-lt"/>
              </a:rPr>
              <a:t>IPv6</a:t>
            </a:r>
            <a:r>
              <a:rPr lang="zh-CN" altLang="en-US" sz="2400" dirty="0">
                <a:solidFill>
                  <a:schemeClr val="accent1"/>
                </a:solidFill>
                <a:cs typeface="+mn-ea"/>
                <a:sym typeface="+mn-lt"/>
              </a:rPr>
              <a:t>地址的长度为</a:t>
            </a:r>
            <a:r>
              <a:rPr lang="en-US" altLang="zh-CN" sz="2400" dirty="0">
                <a:solidFill>
                  <a:schemeClr val="accent1"/>
                </a:solidFill>
                <a:cs typeface="+mn-ea"/>
                <a:sym typeface="+mn-lt"/>
              </a:rPr>
              <a:t>128 bit</a:t>
            </a:r>
            <a:r>
              <a:rPr lang="zh-CN" altLang="en-US" sz="2400" dirty="0">
                <a:solidFill>
                  <a:schemeClr val="accent1"/>
                </a:solidFill>
                <a:cs typeface="+mn-ea"/>
                <a:sym typeface="+mn-lt"/>
              </a:rPr>
              <a:t>。一般用冒号分割为</a:t>
            </a:r>
            <a:r>
              <a:rPr lang="en-US" altLang="zh-CN" sz="2400" dirty="0">
                <a:solidFill>
                  <a:schemeClr val="accent1"/>
                </a:solidFill>
                <a:cs typeface="+mn-ea"/>
                <a:sym typeface="+mn-lt"/>
              </a:rPr>
              <a:t>8</a:t>
            </a:r>
            <a:r>
              <a:rPr lang="zh-CN" altLang="en-US" sz="2400" dirty="0">
                <a:solidFill>
                  <a:schemeClr val="accent1"/>
                </a:solidFill>
                <a:cs typeface="+mn-ea"/>
                <a:sym typeface="+mn-lt"/>
              </a:rPr>
              <a:t>段，每一段</a:t>
            </a:r>
            <a:r>
              <a:rPr lang="en-US" altLang="zh-CN" sz="2400" dirty="0">
                <a:solidFill>
                  <a:schemeClr val="accent1"/>
                </a:solidFill>
                <a:cs typeface="+mn-ea"/>
                <a:sym typeface="+mn-lt"/>
              </a:rPr>
              <a:t>16 bit</a:t>
            </a:r>
            <a:r>
              <a:rPr lang="zh-CN" altLang="en-US" sz="2400" dirty="0">
                <a:solidFill>
                  <a:schemeClr val="accent1"/>
                </a:solidFill>
                <a:cs typeface="+mn-ea"/>
                <a:sym typeface="+mn-lt"/>
              </a:rPr>
              <a:t>，每一段内用十六进制表示。 </a:t>
            </a:r>
            <a:endParaRPr lang="en-US" altLang="zh-CN" sz="2400" dirty="0">
              <a:solidFill>
                <a:schemeClr val="accent1"/>
              </a:solidFill>
              <a:cs typeface="+mn-ea"/>
              <a:sym typeface="+mn-lt"/>
            </a:endParaRPr>
          </a:p>
        </p:txBody>
      </p:sp>
      <p:sp>
        <p:nvSpPr>
          <p:cNvPr id="21" name="文本占位符 3"/>
          <p:cNvSpPr txBox="1">
            <a:spLocks/>
          </p:cNvSpPr>
          <p:nvPr/>
        </p:nvSpPr>
        <p:spPr bwMode="auto">
          <a:xfrm>
            <a:off x="348208" y="3738971"/>
            <a:ext cx="9909386" cy="1011499"/>
          </a:xfrm>
          <a:prstGeom prst="rect">
            <a:avLst/>
          </a:prstGeom>
        </p:spPr>
        <p:txBody>
          <a:bodyPr vert="horz" lIns="91440" tIns="45720" rIns="91440" bIns="45720" rtlCol="0">
            <a:normAutofit fontScale="92500"/>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与</a:t>
            </a:r>
            <a:r>
              <a:rPr lang="en-US" altLang="zh-CN" dirty="0">
                <a:sym typeface="+mn-lt"/>
              </a:rPr>
              <a:t>IPv4</a:t>
            </a:r>
            <a:r>
              <a:rPr lang="zh-CN" altLang="en-US" dirty="0">
                <a:sym typeface="+mn-lt"/>
              </a:rPr>
              <a:t>地址类似，</a:t>
            </a:r>
            <a:r>
              <a:rPr lang="en-US" altLang="zh-CN" dirty="0">
                <a:sym typeface="+mn-lt"/>
              </a:rPr>
              <a:t>IPv6</a:t>
            </a:r>
            <a:r>
              <a:rPr lang="zh-CN" altLang="en-US" dirty="0">
                <a:sym typeface="+mn-lt"/>
              </a:rPr>
              <a:t>也用“</a:t>
            </a:r>
            <a:r>
              <a:rPr lang="en-US" altLang="zh-CN" dirty="0">
                <a:sym typeface="+mn-lt"/>
              </a:rPr>
              <a:t>IPv6</a:t>
            </a:r>
            <a:r>
              <a:rPr lang="zh-CN" altLang="en-US" dirty="0">
                <a:sym typeface="+mn-lt"/>
              </a:rPr>
              <a:t>地址</a:t>
            </a:r>
            <a:r>
              <a:rPr lang="en-US" altLang="zh-CN" dirty="0">
                <a:sym typeface="+mn-lt"/>
              </a:rPr>
              <a:t>/</a:t>
            </a:r>
            <a:r>
              <a:rPr lang="zh-CN" altLang="en-US" dirty="0">
                <a:sym typeface="+mn-lt"/>
              </a:rPr>
              <a:t>掩码长度”的方式来表示</a:t>
            </a:r>
            <a:r>
              <a:rPr lang="en-US" altLang="zh-CN" dirty="0">
                <a:sym typeface="+mn-lt"/>
              </a:rPr>
              <a:t>IPv6</a:t>
            </a:r>
            <a:r>
              <a:rPr lang="zh-CN" altLang="en-US" dirty="0">
                <a:sym typeface="+mn-lt"/>
              </a:rPr>
              <a:t>地址。</a:t>
            </a:r>
            <a:endParaRPr lang="en-US" altLang="zh-CN" dirty="0">
              <a:sym typeface="+mn-lt"/>
            </a:endParaRPr>
          </a:p>
          <a:p>
            <a:pPr lvl="1">
              <a:buFont typeface="Wingdings" panose="05000000000000000000" pitchFamily="2" charset="2"/>
              <a:buChar char="Ø"/>
            </a:pPr>
            <a:r>
              <a:rPr lang="zh-CN" altLang="en-US" sz="2200" dirty="0">
                <a:sym typeface="+mn-lt"/>
              </a:rPr>
              <a:t>例如                  </a:t>
            </a:r>
            <a:r>
              <a:rPr lang="en-US" altLang="zh-CN" sz="2200" dirty="0">
                <a:sym typeface="+mn-lt"/>
              </a:rPr>
              <a:t>2001:0DB8:2345:CD30:1230:4567:89AB:CDEF/64</a:t>
            </a:r>
            <a:endParaRPr lang="zh-CN" altLang="en-US" sz="2200" dirty="0">
              <a:sym typeface="+mn-lt"/>
            </a:endParaRPr>
          </a:p>
        </p:txBody>
      </p:sp>
      <p:grpSp>
        <p:nvGrpSpPr>
          <p:cNvPr id="6" name="组合 5"/>
          <p:cNvGrpSpPr/>
          <p:nvPr/>
        </p:nvGrpSpPr>
        <p:grpSpPr>
          <a:xfrm>
            <a:off x="1846813" y="1981364"/>
            <a:ext cx="863759" cy="449259"/>
            <a:chOff x="1250457" y="1924232"/>
            <a:chExt cx="864096" cy="449434"/>
          </a:xfrm>
        </p:grpSpPr>
        <p:sp>
          <p:nvSpPr>
            <p:cNvPr id="31" name="右大括号 5"/>
            <p:cNvSpPr/>
            <p:nvPr/>
          </p:nvSpPr>
          <p:spPr>
            <a:xfrm rot="16200000">
              <a:off x="1658623" y="1917736"/>
              <a:ext cx="103670" cy="808190"/>
            </a:xfrm>
            <a:prstGeom prst="rightBrace">
              <a:avLst/>
            </a:prstGeom>
            <a:noFill/>
            <a:ln w="1905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33" name="矩形 6"/>
            <p:cNvSpPr/>
            <p:nvPr/>
          </p:nvSpPr>
          <p:spPr>
            <a:xfrm>
              <a:off x="1250457" y="1924232"/>
              <a:ext cx="864096" cy="327140"/>
            </a:xfrm>
            <a:prstGeom prst="rect">
              <a:avLst/>
            </a:prstGeom>
          </p:spPr>
          <p:txBody>
            <a:bodyPr wrap="square">
              <a:spAutoFit/>
            </a:bodyPr>
            <a:lstStyle/>
            <a:p>
              <a:pPr algn="ctr">
                <a:lnSpc>
                  <a:spcPct val="120000"/>
                </a:lnSpc>
              </a:pPr>
              <a:r>
                <a:rPr lang="en-US" altLang="zh-CN" sz="1399" dirty="0">
                  <a:solidFill>
                    <a:prstClr val="black"/>
                  </a:solidFill>
                  <a:cs typeface="+mn-ea"/>
                  <a:sym typeface="+mn-lt"/>
                </a:rPr>
                <a:t>16 bit</a:t>
              </a:r>
              <a:endParaRPr lang="zh-CN" altLang="en-US" sz="1399" dirty="0">
                <a:solidFill>
                  <a:prstClr val="black"/>
                </a:solidFill>
                <a:cs typeface="+mn-ea"/>
                <a:sym typeface="+mn-lt"/>
              </a:endParaRPr>
            </a:p>
          </p:txBody>
        </p:sp>
      </p:grpSp>
      <p:grpSp>
        <p:nvGrpSpPr>
          <p:cNvPr id="34" name="组合 33"/>
          <p:cNvGrpSpPr/>
          <p:nvPr/>
        </p:nvGrpSpPr>
        <p:grpSpPr>
          <a:xfrm>
            <a:off x="2929647" y="1981364"/>
            <a:ext cx="863759" cy="449259"/>
            <a:chOff x="1250457" y="1924232"/>
            <a:chExt cx="864096" cy="449434"/>
          </a:xfrm>
        </p:grpSpPr>
        <p:sp>
          <p:nvSpPr>
            <p:cNvPr id="35" name="右大括号 5"/>
            <p:cNvSpPr/>
            <p:nvPr/>
          </p:nvSpPr>
          <p:spPr>
            <a:xfrm rot="16200000">
              <a:off x="1658623" y="1917736"/>
              <a:ext cx="103670" cy="808190"/>
            </a:xfrm>
            <a:prstGeom prst="rightBrace">
              <a:avLst/>
            </a:prstGeom>
            <a:noFill/>
            <a:ln w="1905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36" name="矩形 6"/>
            <p:cNvSpPr/>
            <p:nvPr/>
          </p:nvSpPr>
          <p:spPr>
            <a:xfrm>
              <a:off x="1250457" y="1924232"/>
              <a:ext cx="864096" cy="327140"/>
            </a:xfrm>
            <a:prstGeom prst="rect">
              <a:avLst/>
            </a:prstGeom>
          </p:spPr>
          <p:txBody>
            <a:bodyPr wrap="square">
              <a:spAutoFit/>
            </a:bodyPr>
            <a:lstStyle/>
            <a:p>
              <a:pPr algn="ctr">
                <a:lnSpc>
                  <a:spcPct val="120000"/>
                </a:lnSpc>
              </a:pPr>
              <a:r>
                <a:rPr lang="en-US" altLang="zh-CN" sz="1399" dirty="0">
                  <a:solidFill>
                    <a:prstClr val="black"/>
                  </a:solidFill>
                  <a:cs typeface="+mn-ea"/>
                  <a:sym typeface="+mn-lt"/>
                </a:rPr>
                <a:t>16 bit</a:t>
              </a:r>
              <a:endParaRPr lang="zh-CN" altLang="en-US" sz="1399" dirty="0">
                <a:solidFill>
                  <a:prstClr val="black"/>
                </a:solidFill>
                <a:cs typeface="+mn-ea"/>
                <a:sym typeface="+mn-lt"/>
              </a:endParaRPr>
            </a:p>
          </p:txBody>
        </p:sp>
      </p:grpSp>
      <p:grpSp>
        <p:nvGrpSpPr>
          <p:cNvPr id="37" name="组合 36"/>
          <p:cNvGrpSpPr/>
          <p:nvPr/>
        </p:nvGrpSpPr>
        <p:grpSpPr>
          <a:xfrm>
            <a:off x="4012481" y="1981364"/>
            <a:ext cx="863759" cy="449259"/>
            <a:chOff x="1250457" y="1924232"/>
            <a:chExt cx="864096" cy="449434"/>
          </a:xfrm>
        </p:grpSpPr>
        <p:sp>
          <p:nvSpPr>
            <p:cNvPr id="38" name="右大括号 5"/>
            <p:cNvSpPr/>
            <p:nvPr/>
          </p:nvSpPr>
          <p:spPr>
            <a:xfrm rot="16200000">
              <a:off x="1658623" y="1917736"/>
              <a:ext cx="103670" cy="808190"/>
            </a:xfrm>
            <a:prstGeom prst="rightBrace">
              <a:avLst/>
            </a:prstGeom>
            <a:noFill/>
            <a:ln w="1905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42" name="矩形 6"/>
            <p:cNvSpPr/>
            <p:nvPr/>
          </p:nvSpPr>
          <p:spPr>
            <a:xfrm>
              <a:off x="1250457" y="1924232"/>
              <a:ext cx="864096" cy="327140"/>
            </a:xfrm>
            <a:prstGeom prst="rect">
              <a:avLst/>
            </a:prstGeom>
          </p:spPr>
          <p:txBody>
            <a:bodyPr wrap="square">
              <a:spAutoFit/>
            </a:bodyPr>
            <a:lstStyle/>
            <a:p>
              <a:pPr algn="ctr">
                <a:lnSpc>
                  <a:spcPct val="120000"/>
                </a:lnSpc>
              </a:pPr>
              <a:r>
                <a:rPr lang="en-US" altLang="zh-CN" sz="1399" dirty="0">
                  <a:solidFill>
                    <a:prstClr val="black"/>
                  </a:solidFill>
                  <a:cs typeface="+mn-ea"/>
                  <a:sym typeface="+mn-lt"/>
                </a:rPr>
                <a:t>16 bit</a:t>
              </a:r>
              <a:endParaRPr lang="zh-CN" altLang="en-US" sz="1399" dirty="0">
                <a:solidFill>
                  <a:prstClr val="black"/>
                </a:solidFill>
                <a:cs typeface="+mn-ea"/>
                <a:sym typeface="+mn-lt"/>
              </a:endParaRPr>
            </a:p>
          </p:txBody>
        </p:sp>
      </p:grpSp>
      <p:grpSp>
        <p:nvGrpSpPr>
          <p:cNvPr id="43" name="组合 42"/>
          <p:cNvGrpSpPr/>
          <p:nvPr/>
        </p:nvGrpSpPr>
        <p:grpSpPr>
          <a:xfrm>
            <a:off x="5095315" y="1981364"/>
            <a:ext cx="863759" cy="449259"/>
            <a:chOff x="1250457" y="1924232"/>
            <a:chExt cx="864096" cy="449434"/>
          </a:xfrm>
        </p:grpSpPr>
        <p:sp>
          <p:nvSpPr>
            <p:cNvPr id="44" name="右大括号 5"/>
            <p:cNvSpPr/>
            <p:nvPr/>
          </p:nvSpPr>
          <p:spPr>
            <a:xfrm rot="16200000">
              <a:off x="1658623" y="1917736"/>
              <a:ext cx="103670" cy="808190"/>
            </a:xfrm>
            <a:prstGeom prst="rightBrace">
              <a:avLst/>
            </a:prstGeom>
            <a:noFill/>
            <a:ln w="1905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45" name="矩形 6"/>
            <p:cNvSpPr/>
            <p:nvPr/>
          </p:nvSpPr>
          <p:spPr>
            <a:xfrm>
              <a:off x="1250457" y="1924232"/>
              <a:ext cx="864096" cy="327140"/>
            </a:xfrm>
            <a:prstGeom prst="rect">
              <a:avLst/>
            </a:prstGeom>
          </p:spPr>
          <p:txBody>
            <a:bodyPr wrap="square">
              <a:spAutoFit/>
            </a:bodyPr>
            <a:lstStyle/>
            <a:p>
              <a:pPr algn="ctr">
                <a:lnSpc>
                  <a:spcPct val="120000"/>
                </a:lnSpc>
              </a:pPr>
              <a:r>
                <a:rPr lang="en-US" altLang="zh-CN" sz="1399" dirty="0">
                  <a:solidFill>
                    <a:prstClr val="black"/>
                  </a:solidFill>
                  <a:cs typeface="+mn-ea"/>
                  <a:sym typeface="+mn-lt"/>
                </a:rPr>
                <a:t>16 bit</a:t>
              </a:r>
              <a:endParaRPr lang="zh-CN" altLang="en-US" sz="1399" dirty="0">
                <a:solidFill>
                  <a:prstClr val="black"/>
                </a:solidFill>
                <a:cs typeface="+mn-ea"/>
                <a:sym typeface="+mn-lt"/>
              </a:endParaRPr>
            </a:p>
          </p:txBody>
        </p:sp>
      </p:grpSp>
      <p:grpSp>
        <p:nvGrpSpPr>
          <p:cNvPr id="46" name="组合 45"/>
          <p:cNvGrpSpPr/>
          <p:nvPr/>
        </p:nvGrpSpPr>
        <p:grpSpPr>
          <a:xfrm>
            <a:off x="6178149" y="1981364"/>
            <a:ext cx="863759" cy="449259"/>
            <a:chOff x="1250457" y="1924232"/>
            <a:chExt cx="864096" cy="449434"/>
          </a:xfrm>
        </p:grpSpPr>
        <p:sp>
          <p:nvSpPr>
            <p:cNvPr id="47" name="右大括号 5"/>
            <p:cNvSpPr/>
            <p:nvPr/>
          </p:nvSpPr>
          <p:spPr>
            <a:xfrm rot="16200000">
              <a:off x="1658623" y="1917736"/>
              <a:ext cx="103670" cy="808190"/>
            </a:xfrm>
            <a:prstGeom prst="rightBrace">
              <a:avLst/>
            </a:prstGeom>
            <a:noFill/>
            <a:ln w="1905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48" name="矩形 6"/>
            <p:cNvSpPr/>
            <p:nvPr/>
          </p:nvSpPr>
          <p:spPr>
            <a:xfrm>
              <a:off x="1250457" y="1924232"/>
              <a:ext cx="864096" cy="327140"/>
            </a:xfrm>
            <a:prstGeom prst="rect">
              <a:avLst/>
            </a:prstGeom>
          </p:spPr>
          <p:txBody>
            <a:bodyPr wrap="square">
              <a:spAutoFit/>
            </a:bodyPr>
            <a:lstStyle/>
            <a:p>
              <a:pPr algn="ctr">
                <a:lnSpc>
                  <a:spcPct val="120000"/>
                </a:lnSpc>
              </a:pPr>
              <a:r>
                <a:rPr lang="en-US" altLang="zh-CN" sz="1399" dirty="0">
                  <a:solidFill>
                    <a:prstClr val="black"/>
                  </a:solidFill>
                  <a:cs typeface="+mn-ea"/>
                  <a:sym typeface="+mn-lt"/>
                </a:rPr>
                <a:t>16 bit</a:t>
              </a:r>
              <a:endParaRPr lang="zh-CN" altLang="en-US" sz="1399" dirty="0">
                <a:solidFill>
                  <a:prstClr val="black"/>
                </a:solidFill>
                <a:cs typeface="+mn-ea"/>
                <a:sym typeface="+mn-lt"/>
              </a:endParaRPr>
            </a:p>
          </p:txBody>
        </p:sp>
      </p:grpSp>
      <p:grpSp>
        <p:nvGrpSpPr>
          <p:cNvPr id="49" name="组合 48"/>
          <p:cNvGrpSpPr/>
          <p:nvPr/>
        </p:nvGrpSpPr>
        <p:grpSpPr>
          <a:xfrm>
            <a:off x="7260983" y="1981364"/>
            <a:ext cx="863759" cy="449259"/>
            <a:chOff x="1250457" y="1924232"/>
            <a:chExt cx="864096" cy="449434"/>
          </a:xfrm>
        </p:grpSpPr>
        <p:sp>
          <p:nvSpPr>
            <p:cNvPr id="50" name="右大括号 5"/>
            <p:cNvSpPr/>
            <p:nvPr/>
          </p:nvSpPr>
          <p:spPr>
            <a:xfrm rot="16200000">
              <a:off x="1658623" y="1917736"/>
              <a:ext cx="103670" cy="808190"/>
            </a:xfrm>
            <a:prstGeom prst="rightBrace">
              <a:avLst/>
            </a:prstGeom>
            <a:noFill/>
            <a:ln w="1905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51" name="矩形 6"/>
            <p:cNvSpPr/>
            <p:nvPr/>
          </p:nvSpPr>
          <p:spPr>
            <a:xfrm>
              <a:off x="1250457" y="1924232"/>
              <a:ext cx="864096" cy="327140"/>
            </a:xfrm>
            <a:prstGeom prst="rect">
              <a:avLst/>
            </a:prstGeom>
          </p:spPr>
          <p:txBody>
            <a:bodyPr wrap="square">
              <a:spAutoFit/>
            </a:bodyPr>
            <a:lstStyle/>
            <a:p>
              <a:pPr algn="ctr">
                <a:lnSpc>
                  <a:spcPct val="120000"/>
                </a:lnSpc>
              </a:pPr>
              <a:r>
                <a:rPr lang="en-US" altLang="zh-CN" sz="1399" dirty="0">
                  <a:solidFill>
                    <a:prstClr val="black"/>
                  </a:solidFill>
                  <a:cs typeface="+mn-ea"/>
                  <a:sym typeface="+mn-lt"/>
                </a:rPr>
                <a:t>16 bit</a:t>
              </a:r>
              <a:endParaRPr lang="zh-CN" altLang="en-US" sz="1399" dirty="0">
                <a:solidFill>
                  <a:prstClr val="black"/>
                </a:solidFill>
                <a:cs typeface="+mn-ea"/>
                <a:sym typeface="+mn-lt"/>
              </a:endParaRPr>
            </a:p>
          </p:txBody>
        </p:sp>
      </p:grpSp>
      <p:grpSp>
        <p:nvGrpSpPr>
          <p:cNvPr id="52" name="组合 51"/>
          <p:cNvGrpSpPr/>
          <p:nvPr/>
        </p:nvGrpSpPr>
        <p:grpSpPr>
          <a:xfrm>
            <a:off x="8343817" y="1981364"/>
            <a:ext cx="863759" cy="449259"/>
            <a:chOff x="1250457" y="1924232"/>
            <a:chExt cx="864096" cy="449434"/>
          </a:xfrm>
        </p:grpSpPr>
        <p:sp>
          <p:nvSpPr>
            <p:cNvPr id="53" name="右大括号 5"/>
            <p:cNvSpPr/>
            <p:nvPr/>
          </p:nvSpPr>
          <p:spPr>
            <a:xfrm rot="16200000">
              <a:off x="1658623" y="1917736"/>
              <a:ext cx="103670" cy="808190"/>
            </a:xfrm>
            <a:prstGeom prst="rightBrace">
              <a:avLst/>
            </a:prstGeom>
            <a:noFill/>
            <a:ln w="1905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54" name="矩形 6"/>
            <p:cNvSpPr/>
            <p:nvPr/>
          </p:nvSpPr>
          <p:spPr>
            <a:xfrm>
              <a:off x="1250457" y="1924232"/>
              <a:ext cx="864096" cy="327140"/>
            </a:xfrm>
            <a:prstGeom prst="rect">
              <a:avLst/>
            </a:prstGeom>
          </p:spPr>
          <p:txBody>
            <a:bodyPr wrap="square">
              <a:spAutoFit/>
            </a:bodyPr>
            <a:lstStyle/>
            <a:p>
              <a:pPr algn="ctr">
                <a:lnSpc>
                  <a:spcPct val="120000"/>
                </a:lnSpc>
              </a:pPr>
              <a:r>
                <a:rPr lang="en-US" altLang="zh-CN" sz="1399" dirty="0">
                  <a:solidFill>
                    <a:prstClr val="black"/>
                  </a:solidFill>
                  <a:cs typeface="+mn-ea"/>
                  <a:sym typeface="+mn-lt"/>
                </a:rPr>
                <a:t>16 bit</a:t>
              </a:r>
              <a:endParaRPr lang="zh-CN" altLang="en-US" sz="1399" dirty="0">
                <a:solidFill>
                  <a:prstClr val="black"/>
                </a:solidFill>
                <a:cs typeface="+mn-ea"/>
                <a:sym typeface="+mn-lt"/>
              </a:endParaRPr>
            </a:p>
          </p:txBody>
        </p:sp>
      </p:grpSp>
      <p:grpSp>
        <p:nvGrpSpPr>
          <p:cNvPr id="55" name="组合 54"/>
          <p:cNvGrpSpPr/>
          <p:nvPr/>
        </p:nvGrpSpPr>
        <p:grpSpPr>
          <a:xfrm>
            <a:off x="9426648" y="1981364"/>
            <a:ext cx="863759" cy="449259"/>
            <a:chOff x="1250457" y="1924232"/>
            <a:chExt cx="864096" cy="449434"/>
          </a:xfrm>
        </p:grpSpPr>
        <p:sp>
          <p:nvSpPr>
            <p:cNvPr id="56" name="右大括号 5"/>
            <p:cNvSpPr/>
            <p:nvPr/>
          </p:nvSpPr>
          <p:spPr>
            <a:xfrm rot="16200000">
              <a:off x="1658623" y="1917736"/>
              <a:ext cx="103670" cy="808190"/>
            </a:xfrm>
            <a:prstGeom prst="rightBrace">
              <a:avLst/>
            </a:prstGeom>
            <a:noFill/>
            <a:ln w="1905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57" name="矩形 6"/>
            <p:cNvSpPr/>
            <p:nvPr/>
          </p:nvSpPr>
          <p:spPr>
            <a:xfrm>
              <a:off x="1250457" y="1924232"/>
              <a:ext cx="864096" cy="327140"/>
            </a:xfrm>
            <a:prstGeom prst="rect">
              <a:avLst/>
            </a:prstGeom>
          </p:spPr>
          <p:txBody>
            <a:bodyPr wrap="square">
              <a:spAutoFit/>
            </a:bodyPr>
            <a:lstStyle/>
            <a:p>
              <a:pPr algn="ctr">
                <a:lnSpc>
                  <a:spcPct val="120000"/>
                </a:lnSpc>
              </a:pPr>
              <a:r>
                <a:rPr lang="en-US" altLang="zh-CN" sz="1399" dirty="0">
                  <a:solidFill>
                    <a:prstClr val="black"/>
                  </a:solidFill>
                  <a:cs typeface="+mn-ea"/>
                  <a:sym typeface="+mn-lt"/>
                </a:rPr>
                <a:t>16 bit</a:t>
              </a:r>
              <a:endParaRPr lang="zh-CN" altLang="en-US" sz="1399" dirty="0">
                <a:solidFill>
                  <a:prstClr val="black"/>
                </a:solidFill>
                <a:cs typeface="+mn-ea"/>
                <a:sym typeface="+mn-lt"/>
              </a:endParaRPr>
            </a:p>
          </p:txBody>
        </p:sp>
      </p:grpSp>
      <p:sp>
        <p:nvSpPr>
          <p:cNvPr id="9" name="文本框 8"/>
          <p:cNvSpPr txBox="1"/>
          <p:nvPr/>
        </p:nvSpPr>
        <p:spPr bwMode="auto">
          <a:xfrm>
            <a:off x="878546" y="4756706"/>
            <a:ext cx="6884214" cy="1056904"/>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799" b="1" dirty="0">
                <a:cs typeface="+mn-ea"/>
                <a:sym typeface="+mn-lt"/>
              </a:rPr>
              <a:t>IPv6</a:t>
            </a:r>
            <a:r>
              <a:rPr lang="zh-CN" altLang="en-US" sz="1799" b="1" dirty="0">
                <a:cs typeface="+mn-ea"/>
                <a:sym typeface="+mn-lt"/>
              </a:rPr>
              <a:t>地址：</a:t>
            </a:r>
            <a:r>
              <a:rPr lang="en-US" altLang="zh-CN" sz="1799" b="1" dirty="0">
                <a:cs typeface="+mn-ea"/>
                <a:sym typeface="+mn-lt"/>
              </a:rPr>
              <a:t>	</a:t>
            </a:r>
            <a:r>
              <a:rPr lang="en-US" altLang="zh-CN" sz="1799" dirty="0">
                <a:cs typeface="+mn-ea"/>
                <a:sym typeface="+mn-lt"/>
              </a:rPr>
              <a:t>2001:0DB8:2345:CD30:1230:4567:89AB:CDEF</a:t>
            </a:r>
          </a:p>
          <a:p>
            <a:pPr>
              <a:lnSpc>
                <a:spcPct val="120000"/>
              </a:lnSpc>
            </a:pPr>
            <a:endParaRPr lang="en-US" altLang="zh-CN" sz="1799" dirty="0">
              <a:cs typeface="+mn-ea"/>
              <a:sym typeface="+mn-lt"/>
            </a:endParaRPr>
          </a:p>
          <a:p>
            <a:pPr>
              <a:lnSpc>
                <a:spcPct val="120000"/>
              </a:lnSpc>
            </a:pPr>
            <a:r>
              <a:rPr lang="zh-CN" altLang="en-US" sz="1799" b="1" dirty="0">
                <a:cs typeface="+mn-ea"/>
                <a:sym typeface="+mn-lt"/>
              </a:rPr>
              <a:t>网络前缀：</a:t>
            </a:r>
            <a:r>
              <a:rPr lang="en-US" altLang="zh-CN" sz="1799" b="1" dirty="0">
                <a:cs typeface="+mn-ea"/>
                <a:sym typeface="+mn-lt"/>
              </a:rPr>
              <a:t>	</a:t>
            </a:r>
            <a:r>
              <a:rPr lang="en-US" altLang="zh-CN" sz="1799" dirty="0">
                <a:cs typeface="+mn-ea"/>
                <a:sym typeface="+mn-lt"/>
              </a:rPr>
              <a:t>2001:0DB8:2345:CD30::/64</a:t>
            </a:r>
            <a:endParaRPr lang="zh-CN" altLang="en-US" sz="1799" dirty="0">
              <a:cs typeface="+mn-ea"/>
              <a:sym typeface="+mn-lt"/>
            </a:endParaRPr>
          </a:p>
        </p:txBody>
      </p:sp>
      <p:sp>
        <p:nvSpPr>
          <p:cNvPr id="2" name="文本框 1"/>
          <p:cNvSpPr txBox="1"/>
          <p:nvPr/>
        </p:nvSpPr>
        <p:spPr bwMode="auto">
          <a:xfrm>
            <a:off x="1792837" y="3273550"/>
            <a:ext cx="4736191" cy="358571"/>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599" dirty="0">
                <a:cs typeface="+mn-ea"/>
                <a:sym typeface="+mn-lt"/>
              </a:rPr>
              <a:t>IPv6</a:t>
            </a:r>
            <a:r>
              <a:rPr lang="zh-CN" altLang="en-US" sz="1599" dirty="0">
                <a:cs typeface="+mn-ea"/>
                <a:sym typeface="+mn-lt"/>
              </a:rPr>
              <a:t>地址中的字母大小写不敏感，例如</a:t>
            </a:r>
            <a:r>
              <a:rPr lang="en-US" altLang="zh-CN" sz="1599" dirty="0">
                <a:cs typeface="+mn-ea"/>
                <a:sym typeface="+mn-lt"/>
              </a:rPr>
              <a:t>A</a:t>
            </a:r>
            <a:r>
              <a:rPr lang="zh-CN" altLang="en-US" sz="1599" dirty="0">
                <a:cs typeface="+mn-ea"/>
                <a:sym typeface="+mn-lt"/>
              </a:rPr>
              <a:t>等同于</a:t>
            </a:r>
            <a:r>
              <a:rPr lang="en-US" altLang="zh-CN" sz="1599" dirty="0">
                <a:cs typeface="+mn-ea"/>
                <a:sym typeface="+mn-lt"/>
              </a:rPr>
              <a:t>a</a:t>
            </a:r>
            <a:r>
              <a:rPr lang="zh-CN" altLang="en-US" sz="1599" dirty="0">
                <a:cs typeface="+mn-ea"/>
                <a:sym typeface="+mn-lt"/>
              </a:rPr>
              <a:t>。</a:t>
            </a:r>
          </a:p>
        </p:txBody>
      </p:sp>
      <p:graphicFrame>
        <p:nvGraphicFramePr>
          <p:cNvPr id="32" name="表格 2"/>
          <p:cNvGraphicFramePr>
            <a:graphicFrameLocks noGrp="1"/>
          </p:cNvGraphicFramePr>
          <p:nvPr>
            <p:extLst>
              <p:ext uri="{D42A27DB-BD31-4B8C-83A1-F6EECF244321}">
                <p14:modId xmlns:p14="http://schemas.microsoft.com/office/powerpoint/2010/main" val="2502389994"/>
              </p:ext>
            </p:extLst>
          </p:nvPr>
        </p:nvGraphicFramePr>
        <p:xfrm>
          <a:off x="1884033" y="2487072"/>
          <a:ext cx="8406372" cy="390362"/>
        </p:xfrm>
        <a:graphic>
          <a:graphicData uri="http://schemas.openxmlformats.org/drawingml/2006/table">
            <a:tbl>
              <a:tblPr firstRow="1" bandRow="1"/>
              <a:tblGrid>
                <a:gridCol w="807940">
                  <a:extLst>
                    <a:ext uri="{9D8B030D-6E8A-4147-A177-3AD203B41FA5}">
                      <a16:colId xmlns:a16="http://schemas.microsoft.com/office/drawing/2014/main" val="20000"/>
                    </a:ext>
                  </a:extLst>
                </a:gridCol>
                <a:gridCol w="299944">
                  <a:extLst>
                    <a:ext uri="{9D8B030D-6E8A-4147-A177-3AD203B41FA5}">
                      <a16:colId xmlns:a16="http://schemas.microsoft.com/office/drawing/2014/main" val="20001"/>
                    </a:ext>
                  </a:extLst>
                </a:gridCol>
                <a:gridCol w="807940">
                  <a:extLst>
                    <a:ext uri="{9D8B030D-6E8A-4147-A177-3AD203B41FA5}">
                      <a16:colId xmlns:a16="http://schemas.microsoft.com/office/drawing/2014/main" val="20002"/>
                    </a:ext>
                  </a:extLst>
                </a:gridCol>
                <a:gridCol w="273818">
                  <a:extLst>
                    <a:ext uri="{9D8B030D-6E8A-4147-A177-3AD203B41FA5}">
                      <a16:colId xmlns:a16="http://schemas.microsoft.com/office/drawing/2014/main" val="20003"/>
                    </a:ext>
                  </a:extLst>
                </a:gridCol>
                <a:gridCol w="807940">
                  <a:extLst>
                    <a:ext uri="{9D8B030D-6E8A-4147-A177-3AD203B41FA5}">
                      <a16:colId xmlns:a16="http://schemas.microsoft.com/office/drawing/2014/main" val="20004"/>
                    </a:ext>
                  </a:extLst>
                </a:gridCol>
                <a:gridCol w="273818">
                  <a:extLst>
                    <a:ext uri="{9D8B030D-6E8A-4147-A177-3AD203B41FA5}">
                      <a16:colId xmlns:a16="http://schemas.microsoft.com/office/drawing/2014/main" val="20005"/>
                    </a:ext>
                  </a:extLst>
                </a:gridCol>
                <a:gridCol w="807940">
                  <a:extLst>
                    <a:ext uri="{9D8B030D-6E8A-4147-A177-3AD203B41FA5}">
                      <a16:colId xmlns:a16="http://schemas.microsoft.com/office/drawing/2014/main" val="20006"/>
                    </a:ext>
                  </a:extLst>
                </a:gridCol>
                <a:gridCol w="273818">
                  <a:extLst>
                    <a:ext uri="{9D8B030D-6E8A-4147-A177-3AD203B41FA5}">
                      <a16:colId xmlns:a16="http://schemas.microsoft.com/office/drawing/2014/main" val="20007"/>
                    </a:ext>
                  </a:extLst>
                </a:gridCol>
                <a:gridCol w="807940">
                  <a:extLst>
                    <a:ext uri="{9D8B030D-6E8A-4147-A177-3AD203B41FA5}">
                      <a16:colId xmlns:a16="http://schemas.microsoft.com/office/drawing/2014/main" val="20008"/>
                    </a:ext>
                  </a:extLst>
                </a:gridCol>
                <a:gridCol w="273818">
                  <a:extLst>
                    <a:ext uri="{9D8B030D-6E8A-4147-A177-3AD203B41FA5}">
                      <a16:colId xmlns:a16="http://schemas.microsoft.com/office/drawing/2014/main" val="20009"/>
                    </a:ext>
                  </a:extLst>
                </a:gridCol>
                <a:gridCol w="807940">
                  <a:extLst>
                    <a:ext uri="{9D8B030D-6E8A-4147-A177-3AD203B41FA5}">
                      <a16:colId xmlns:a16="http://schemas.microsoft.com/office/drawing/2014/main" val="20010"/>
                    </a:ext>
                  </a:extLst>
                </a:gridCol>
                <a:gridCol w="273818">
                  <a:extLst>
                    <a:ext uri="{9D8B030D-6E8A-4147-A177-3AD203B41FA5}">
                      <a16:colId xmlns:a16="http://schemas.microsoft.com/office/drawing/2014/main" val="20011"/>
                    </a:ext>
                  </a:extLst>
                </a:gridCol>
                <a:gridCol w="807940">
                  <a:extLst>
                    <a:ext uri="{9D8B030D-6E8A-4147-A177-3AD203B41FA5}">
                      <a16:colId xmlns:a16="http://schemas.microsoft.com/office/drawing/2014/main" val="20012"/>
                    </a:ext>
                  </a:extLst>
                </a:gridCol>
                <a:gridCol w="273818">
                  <a:extLst>
                    <a:ext uri="{9D8B030D-6E8A-4147-A177-3AD203B41FA5}">
                      <a16:colId xmlns:a16="http://schemas.microsoft.com/office/drawing/2014/main" val="20013"/>
                    </a:ext>
                  </a:extLst>
                </a:gridCol>
                <a:gridCol w="807940">
                  <a:extLst>
                    <a:ext uri="{9D8B030D-6E8A-4147-A177-3AD203B41FA5}">
                      <a16:colId xmlns:a16="http://schemas.microsoft.com/office/drawing/2014/main" val="20014"/>
                    </a:ext>
                  </a:extLst>
                </a:gridCol>
              </a:tblGrid>
              <a:tr h="365617">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baseline="0" dirty="0">
                          <a:solidFill>
                            <a:schemeClr val="tx1"/>
                          </a:solidFill>
                          <a:latin typeface="+mn-lt"/>
                          <a:ea typeface="+mn-ea"/>
                          <a:cs typeface="+mn-ea"/>
                          <a:sym typeface="+mn-lt"/>
                        </a:rPr>
                        <a:t>2001</a:t>
                      </a:r>
                      <a:endParaRPr lang="zh-CN" altLang="en-US" sz="18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baseline="0">
                          <a:solidFill>
                            <a:schemeClr val="tx1"/>
                          </a:solidFill>
                          <a:latin typeface="+mn-lt"/>
                          <a:ea typeface="+mn-ea"/>
                          <a:cs typeface="+mn-ea"/>
                          <a:sym typeface="+mn-lt"/>
                        </a:rPr>
                        <a:t>:</a:t>
                      </a:r>
                      <a:endParaRPr lang="zh-CN" altLang="en-US" sz="18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baseline="0" dirty="0">
                          <a:solidFill>
                            <a:schemeClr val="tx1"/>
                          </a:solidFill>
                          <a:latin typeface="+mn-lt"/>
                          <a:ea typeface="+mn-ea"/>
                          <a:cs typeface="+mn-ea"/>
                          <a:sym typeface="+mn-lt"/>
                        </a:rPr>
                        <a:t>0DB8</a:t>
                      </a:r>
                      <a:endParaRPr lang="zh-CN" altLang="en-US" sz="18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kern="1200" baseline="0">
                          <a:solidFill>
                            <a:schemeClr val="tx1"/>
                          </a:solidFill>
                          <a:latin typeface="+mn-lt"/>
                          <a:ea typeface="+mn-ea"/>
                          <a:cs typeface="+mn-ea"/>
                          <a:sym typeface="+mn-lt"/>
                        </a:rPr>
                        <a:t>:</a:t>
                      </a:r>
                      <a:endParaRPr lang="zh-CN" altLang="en-US" sz="1800" b="0" kern="120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baseline="0" dirty="0">
                          <a:solidFill>
                            <a:schemeClr val="tx1"/>
                          </a:solidFill>
                          <a:latin typeface="+mn-lt"/>
                          <a:ea typeface="+mn-ea"/>
                          <a:cs typeface="+mn-ea"/>
                          <a:sym typeface="+mn-lt"/>
                        </a:rPr>
                        <a:t>0000</a:t>
                      </a:r>
                      <a:endParaRPr lang="zh-CN" altLang="en-US" sz="18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kern="1200" baseline="0" dirty="0">
                          <a:solidFill>
                            <a:schemeClr val="tx1"/>
                          </a:solidFill>
                          <a:latin typeface="+mn-lt"/>
                          <a:ea typeface="+mn-ea"/>
                          <a:cs typeface="+mn-ea"/>
                          <a:sym typeface="+mn-lt"/>
                        </a:rPr>
                        <a:t>:</a:t>
                      </a:r>
                      <a:endParaRPr lang="zh-CN" altLang="en-US" sz="1800" b="0" kern="120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baseline="0" dirty="0">
                          <a:solidFill>
                            <a:schemeClr val="tx1"/>
                          </a:solidFill>
                          <a:latin typeface="+mn-lt"/>
                          <a:ea typeface="+mn-ea"/>
                          <a:cs typeface="+mn-ea"/>
                          <a:sym typeface="+mn-lt"/>
                        </a:rPr>
                        <a:t>0000</a:t>
                      </a:r>
                      <a:endParaRPr lang="zh-CN" altLang="en-US" sz="18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kern="1200" baseline="0" dirty="0">
                          <a:solidFill>
                            <a:schemeClr val="tx1"/>
                          </a:solidFill>
                          <a:latin typeface="+mn-lt"/>
                          <a:ea typeface="+mn-ea"/>
                          <a:cs typeface="+mn-ea"/>
                          <a:sym typeface="+mn-lt"/>
                        </a:rPr>
                        <a:t>:</a:t>
                      </a:r>
                      <a:endParaRPr lang="zh-CN" altLang="en-US" sz="1800" b="0" kern="120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baseline="0" dirty="0">
                          <a:solidFill>
                            <a:schemeClr val="tx1"/>
                          </a:solidFill>
                          <a:latin typeface="+mn-lt"/>
                          <a:ea typeface="+mn-ea"/>
                          <a:cs typeface="+mn-ea"/>
                          <a:sym typeface="+mn-lt"/>
                        </a:rPr>
                        <a:t>0008</a:t>
                      </a:r>
                      <a:endParaRPr lang="zh-CN" altLang="en-US" sz="18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kern="1200" baseline="0" dirty="0">
                          <a:solidFill>
                            <a:schemeClr val="tx1"/>
                          </a:solidFill>
                          <a:latin typeface="+mn-lt"/>
                          <a:ea typeface="+mn-ea"/>
                          <a:cs typeface="+mn-ea"/>
                          <a:sym typeface="+mn-lt"/>
                        </a:rPr>
                        <a:t>:</a:t>
                      </a:r>
                      <a:endParaRPr lang="zh-CN" altLang="en-US" sz="1800" b="0" kern="120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baseline="0" dirty="0">
                          <a:solidFill>
                            <a:schemeClr val="tx1"/>
                          </a:solidFill>
                          <a:latin typeface="+mn-lt"/>
                          <a:ea typeface="+mn-ea"/>
                          <a:cs typeface="+mn-ea"/>
                          <a:sym typeface="+mn-lt"/>
                        </a:rPr>
                        <a:t>0800</a:t>
                      </a:r>
                      <a:endParaRPr lang="zh-CN" altLang="en-US" sz="18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kern="1200" baseline="0" dirty="0">
                          <a:solidFill>
                            <a:schemeClr val="tx1"/>
                          </a:solidFill>
                          <a:latin typeface="+mn-lt"/>
                          <a:ea typeface="+mn-ea"/>
                          <a:cs typeface="+mn-ea"/>
                          <a:sym typeface="+mn-lt"/>
                        </a:rPr>
                        <a:t>:</a:t>
                      </a:r>
                      <a:endParaRPr lang="zh-CN" altLang="en-US" sz="1800" b="0" kern="120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baseline="0" dirty="0">
                          <a:solidFill>
                            <a:schemeClr val="tx1"/>
                          </a:solidFill>
                          <a:latin typeface="+mn-lt"/>
                          <a:ea typeface="+mn-ea"/>
                          <a:cs typeface="+mn-ea"/>
                          <a:sym typeface="+mn-lt"/>
                        </a:rPr>
                        <a:t>200C</a:t>
                      </a:r>
                      <a:endParaRPr lang="zh-CN" altLang="en-US" sz="18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kern="1200" baseline="0">
                          <a:solidFill>
                            <a:schemeClr val="tx1"/>
                          </a:solidFill>
                          <a:latin typeface="+mn-lt"/>
                          <a:ea typeface="+mn-ea"/>
                          <a:cs typeface="+mn-ea"/>
                          <a:sym typeface="+mn-lt"/>
                        </a:rPr>
                        <a:t>:</a:t>
                      </a:r>
                      <a:endParaRPr lang="zh-CN" altLang="en-US" sz="1800" b="0" kern="120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800" b="0" baseline="0" dirty="0">
                          <a:solidFill>
                            <a:schemeClr val="tx1"/>
                          </a:solidFill>
                          <a:latin typeface="+mn-lt"/>
                          <a:ea typeface="+mn-ea"/>
                          <a:cs typeface="+mn-ea"/>
                          <a:sym typeface="+mn-lt"/>
                        </a:rPr>
                        <a:t>417A</a:t>
                      </a:r>
                      <a:endParaRPr lang="zh-CN" altLang="en-US" sz="18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extLst>
                  <a:ext uri="{0D108BD9-81ED-4DB2-BD59-A6C34878D82A}">
                    <a16:rowId xmlns:a16="http://schemas.microsoft.com/office/drawing/2014/main" val="10000"/>
                  </a:ext>
                </a:extLst>
              </a:tr>
            </a:tbl>
          </a:graphicData>
        </a:graphic>
      </p:graphicFrame>
      <p:sp>
        <p:nvSpPr>
          <p:cNvPr id="3" name="日期占位符 3">
            <a:extLst>
              <a:ext uri="{FF2B5EF4-FFF2-40B4-BE49-F238E27FC236}">
                <a16:creationId xmlns:a16="http://schemas.microsoft.com/office/drawing/2014/main" id="{147D35F5-4BF1-ED30-CCE0-B5541CA5516F}"/>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0AE3814C-CBE7-C081-0AC7-D308EA18AD6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96BEADB2-3E12-D8DC-1055-28D7C8DBDAC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162</a:t>
            </a:fld>
            <a:endParaRPr lang="en-US">
              <a:cs typeface="+mn-ea"/>
              <a:sym typeface="+mn-lt"/>
            </a:endParaRPr>
          </a:p>
        </p:txBody>
      </p:sp>
    </p:spTree>
    <p:extLst>
      <p:ext uri="{BB962C8B-B14F-4D97-AF65-F5344CB8AC3E}">
        <p14:creationId xmlns:p14="http://schemas.microsoft.com/office/powerpoint/2010/main" val="24868368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地址缩写规范</a:t>
            </a:r>
            <a:endParaRPr lang="en-US" altLang="zh-CN" sz="3200" dirty="0">
              <a:latin typeface="+mn-lt"/>
              <a:ea typeface="+mn-ea"/>
              <a:cs typeface="+mn-ea"/>
              <a:sym typeface="+mn-lt"/>
            </a:endParaRPr>
          </a:p>
        </p:txBody>
      </p:sp>
      <p:graphicFrame>
        <p:nvGraphicFramePr>
          <p:cNvPr id="23" name="表格 2"/>
          <p:cNvGraphicFramePr>
            <a:graphicFrameLocks noGrp="1"/>
          </p:cNvGraphicFramePr>
          <p:nvPr>
            <p:extLst>
              <p:ext uri="{D42A27DB-BD31-4B8C-83A1-F6EECF244321}">
                <p14:modId xmlns:p14="http://schemas.microsoft.com/office/powerpoint/2010/main" val="2937088211"/>
              </p:ext>
            </p:extLst>
          </p:nvPr>
        </p:nvGraphicFramePr>
        <p:xfrm>
          <a:off x="581783" y="2256039"/>
          <a:ext cx="5905593" cy="323878"/>
        </p:xfrm>
        <a:graphic>
          <a:graphicData uri="http://schemas.openxmlformats.org/drawingml/2006/table">
            <a:tbl>
              <a:tblPr firstRow="1" bandRow="1"/>
              <a:tblGrid>
                <a:gridCol w="567589">
                  <a:extLst>
                    <a:ext uri="{9D8B030D-6E8A-4147-A177-3AD203B41FA5}">
                      <a16:colId xmlns:a16="http://schemas.microsoft.com/office/drawing/2014/main" val="20000"/>
                    </a:ext>
                  </a:extLst>
                </a:gridCol>
                <a:gridCol w="210715">
                  <a:extLst>
                    <a:ext uri="{9D8B030D-6E8A-4147-A177-3AD203B41FA5}">
                      <a16:colId xmlns:a16="http://schemas.microsoft.com/office/drawing/2014/main" val="20001"/>
                    </a:ext>
                  </a:extLst>
                </a:gridCol>
                <a:gridCol w="567589">
                  <a:extLst>
                    <a:ext uri="{9D8B030D-6E8A-4147-A177-3AD203B41FA5}">
                      <a16:colId xmlns:a16="http://schemas.microsoft.com/office/drawing/2014/main" val="20002"/>
                    </a:ext>
                  </a:extLst>
                </a:gridCol>
                <a:gridCol w="192361">
                  <a:extLst>
                    <a:ext uri="{9D8B030D-6E8A-4147-A177-3AD203B41FA5}">
                      <a16:colId xmlns:a16="http://schemas.microsoft.com/office/drawing/2014/main" val="20003"/>
                    </a:ext>
                  </a:extLst>
                </a:gridCol>
                <a:gridCol w="567589">
                  <a:extLst>
                    <a:ext uri="{9D8B030D-6E8A-4147-A177-3AD203B41FA5}">
                      <a16:colId xmlns:a16="http://schemas.microsoft.com/office/drawing/2014/main" val="20004"/>
                    </a:ext>
                  </a:extLst>
                </a:gridCol>
                <a:gridCol w="192361">
                  <a:extLst>
                    <a:ext uri="{9D8B030D-6E8A-4147-A177-3AD203B41FA5}">
                      <a16:colId xmlns:a16="http://schemas.microsoft.com/office/drawing/2014/main" val="20005"/>
                    </a:ext>
                  </a:extLst>
                </a:gridCol>
                <a:gridCol w="567589">
                  <a:extLst>
                    <a:ext uri="{9D8B030D-6E8A-4147-A177-3AD203B41FA5}">
                      <a16:colId xmlns:a16="http://schemas.microsoft.com/office/drawing/2014/main" val="20006"/>
                    </a:ext>
                  </a:extLst>
                </a:gridCol>
                <a:gridCol w="192361">
                  <a:extLst>
                    <a:ext uri="{9D8B030D-6E8A-4147-A177-3AD203B41FA5}">
                      <a16:colId xmlns:a16="http://schemas.microsoft.com/office/drawing/2014/main" val="20007"/>
                    </a:ext>
                  </a:extLst>
                </a:gridCol>
                <a:gridCol w="567589">
                  <a:extLst>
                    <a:ext uri="{9D8B030D-6E8A-4147-A177-3AD203B41FA5}">
                      <a16:colId xmlns:a16="http://schemas.microsoft.com/office/drawing/2014/main" val="20008"/>
                    </a:ext>
                  </a:extLst>
                </a:gridCol>
                <a:gridCol w="192361">
                  <a:extLst>
                    <a:ext uri="{9D8B030D-6E8A-4147-A177-3AD203B41FA5}">
                      <a16:colId xmlns:a16="http://schemas.microsoft.com/office/drawing/2014/main" val="20009"/>
                    </a:ext>
                  </a:extLst>
                </a:gridCol>
                <a:gridCol w="567589">
                  <a:extLst>
                    <a:ext uri="{9D8B030D-6E8A-4147-A177-3AD203B41FA5}">
                      <a16:colId xmlns:a16="http://schemas.microsoft.com/office/drawing/2014/main" val="20010"/>
                    </a:ext>
                  </a:extLst>
                </a:gridCol>
                <a:gridCol w="192361">
                  <a:extLst>
                    <a:ext uri="{9D8B030D-6E8A-4147-A177-3AD203B41FA5}">
                      <a16:colId xmlns:a16="http://schemas.microsoft.com/office/drawing/2014/main" val="20011"/>
                    </a:ext>
                  </a:extLst>
                </a:gridCol>
                <a:gridCol w="567589">
                  <a:extLst>
                    <a:ext uri="{9D8B030D-6E8A-4147-A177-3AD203B41FA5}">
                      <a16:colId xmlns:a16="http://schemas.microsoft.com/office/drawing/2014/main" val="20012"/>
                    </a:ext>
                  </a:extLst>
                </a:gridCol>
                <a:gridCol w="192361">
                  <a:extLst>
                    <a:ext uri="{9D8B030D-6E8A-4147-A177-3AD203B41FA5}">
                      <a16:colId xmlns:a16="http://schemas.microsoft.com/office/drawing/2014/main" val="20013"/>
                    </a:ext>
                  </a:extLst>
                </a:gridCol>
                <a:gridCol w="567589">
                  <a:extLst>
                    <a:ext uri="{9D8B030D-6E8A-4147-A177-3AD203B41FA5}">
                      <a16:colId xmlns:a16="http://schemas.microsoft.com/office/drawing/2014/main" val="20014"/>
                    </a:ext>
                  </a:extLst>
                </a:gridCol>
              </a:tblGrid>
              <a:tr h="304681">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2001</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0DB8</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0000</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0000</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0008</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0800</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200C</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417A</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extLst>
                  <a:ext uri="{0D108BD9-81ED-4DB2-BD59-A6C34878D82A}">
                    <a16:rowId xmlns:a16="http://schemas.microsoft.com/office/drawing/2014/main" val="10000"/>
                  </a:ext>
                </a:extLst>
              </a:tr>
            </a:tbl>
          </a:graphicData>
        </a:graphic>
      </p:graphicFrame>
      <p:sp>
        <p:nvSpPr>
          <p:cNvPr id="24" name="矩形 3"/>
          <p:cNvSpPr/>
          <p:nvPr/>
        </p:nvSpPr>
        <p:spPr>
          <a:xfrm>
            <a:off x="535972" y="2560720"/>
            <a:ext cx="5965769" cy="586892"/>
          </a:xfrm>
          <a:prstGeom prst="rect">
            <a:avLst/>
          </a:prstGeom>
        </p:spPr>
        <p:txBody>
          <a:bodyPr wrap="square">
            <a:spAutoFit/>
          </a:bodyPr>
          <a:lstStyle/>
          <a:p>
            <a:pPr>
              <a:lnSpc>
                <a:spcPct val="120000"/>
              </a:lnSpc>
            </a:pPr>
            <a:r>
              <a:rPr lang="zh-CN" altLang="en-US" sz="1399" dirty="0">
                <a:solidFill>
                  <a:prstClr val="black"/>
                </a:solidFill>
                <a:cs typeface="+mn-ea"/>
                <a:sym typeface="+mn-lt"/>
              </a:rPr>
              <a:t>每组</a:t>
            </a:r>
            <a:r>
              <a:rPr lang="en-US" altLang="zh-CN" sz="1399" dirty="0">
                <a:solidFill>
                  <a:prstClr val="black"/>
                </a:solidFill>
                <a:cs typeface="+mn-ea"/>
                <a:sym typeface="+mn-lt"/>
              </a:rPr>
              <a:t>16 bit</a:t>
            </a:r>
            <a:r>
              <a:rPr lang="zh-CN" altLang="en-US" sz="1399" dirty="0">
                <a:solidFill>
                  <a:prstClr val="black"/>
                </a:solidFill>
                <a:cs typeface="+mn-ea"/>
                <a:sym typeface="+mn-lt"/>
              </a:rPr>
              <a:t>单元中的前导</a:t>
            </a:r>
            <a:r>
              <a:rPr lang="en-US" altLang="zh-CN" sz="1399" dirty="0">
                <a:solidFill>
                  <a:prstClr val="black"/>
                </a:solidFill>
                <a:cs typeface="+mn-ea"/>
                <a:sym typeface="+mn-lt"/>
              </a:rPr>
              <a:t>0</a:t>
            </a:r>
            <a:r>
              <a:rPr lang="zh-CN" altLang="en-US" sz="1399" dirty="0">
                <a:solidFill>
                  <a:prstClr val="black"/>
                </a:solidFill>
                <a:cs typeface="+mn-ea"/>
                <a:sym typeface="+mn-lt"/>
              </a:rPr>
              <a:t>可以省略，如果</a:t>
            </a:r>
            <a:r>
              <a:rPr lang="en-US" altLang="zh-CN" sz="1399" dirty="0">
                <a:solidFill>
                  <a:prstClr val="black"/>
                </a:solidFill>
                <a:cs typeface="+mn-ea"/>
                <a:sym typeface="+mn-lt"/>
              </a:rPr>
              <a:t>16 bit</a:t>
            </a:r>
            <a:r>
              <a:rPr lang="zh-CN" altLang="en-US" sz="1399" dirty="0">
                <a:solidFill>
                  <a:prstClr val="black"/>
                </a:solidFill>
                <a:cs typeface="+mn-ea"/>
                <a:sym typeface="+mn-lt"/>
              </a:rPr>
              <a:t>单元的所有比特都为</a:t>
            </a:r>
            <a:r>
              <a:rPr lang="en-US" altLang="zh-CN" sz="1399" dirty="0">
                <a:solidFill>
                  <a:prstClr val="black"/>
                </a:solidFill>
                <a:cs typeface="+mn-ea"/>
                <a:sym typeface="+mn-lt"/>
              </a:rPr>
              <a:t>0</a:t>
            </a:r>
            <a:r>
              <a:rPr lang="zh-CN" altLang="en-US" sz="1399" dirty="0">
                <a:solidFill>
                  <a:prstClr val="black"/>
                </a:solidFill>
                <a:cs typeface="+mn-ea"/>
                <a:sym typeface="+mn-lt"/>
              </a:rPr>
              <a:t>，那么至少要保留一个“</a:t>
            </a:r>
            <a:r>
              <a:rPr lang="en-US" altLang="zh-CN" sz="1399" dirty="0">
                <a:solidFill>
                  <a:prstClr val="black"/>
                </a:solidFill>
                <a:cs typeface="+mn-ea"/>
                <a:sym typeface="+mn-lt"/>
              </a:rPr>
              <a:t>0</a:t>
            </a:r>
            <a:r>
              <a:rPr lang="zh-CN" altLang="en-US" sz="1399" dirty="0">
                <a:solidFill>
                  <a:prstClr val="black"/>
                </a:solidFill>
                <a:cs typeface="+mn-ea"/>
                <a:sym typeface="+mn-lt"/>
              </a:rPr>
              <a:t>”；拖尾的</a:t>
            </a:r>
            <a:r>
              <a:rPr lang="en-US" altLang="zh-CN" sz="1399" dirty="0">
                <a:solidFill>
                  <a:prstClr val="black"/>
                </a:solidFill>
                <a:cs typeface="+mn-ea"/>
                <a:sym typeface="+mn-lt"/>
              </a:rPr>
              <a:t>0</a:t>
            </a:r>
            <a:r>
              <a:rPr lang="zh-CN" altLang="en-US" sz="1399" dirty="0">
                <a:solidFill>
                  <a:prstClr val="black"/>
                </a:solidFill>
                <a:cs typeface="+mn-ea"/>
                <a:sym typeface="+mn-lt"/>
              </a:rPr>
              <a:t>不能被省略。</a:t>
            </a:r>
          </a:p>
        </p:txBody>
      </p:sp>
      <p:graphicFrame>
        <p:nvGraphicFramePr>
          <p:cNvPr id="25" name="表格 4"/>
          <p:cNvGraphicFramePr>
            <a:graphicFrameLocks noGrp="1"/>
          </p:cNvGraphicFramePr>
          <p:nvPr>
            <p:extLst>
              <p:ext uri="{D42A27DB-BD31-4B8C-83A1-F6EECF244321}">
                <p14:modId xmlns:p14="http://schemas.microsoft.com/office/powerpoint/2010/main" val="2738390157"/>
              </p:ext>
            </p:extLst>
          </p:nvPr>
        </p:nvGraphicFramePr>
        <p:xfrm>
          <a:off x="581783" y="3601202"/>
          <a:ext cx="5905593" cy="323878"/>
        </p:xfrm>
        <a:graphic>
          <a:graphicData uri="http://schemas.openxmlformats.org/drawingml/2006/table">
            <a:tbl>
              <a:tblPr firstRow="1" bandRow="1"/>
              <a:tblGrid>
                <a:gridCol w="567589">
                  <a:extLst>
                    <a:ext uri="{9D8B030D-6E8A-4147-A177-3AD203B41FA5}">
                      <a16:colId xmlns:a16="http://schemas.microsoft.com/office/drawing/2014/main" val="20000"/>
                    </a:ext>
                  </a:extLst>
                </a:gridCol>
                <a:gridCol w="210715">
                  <a:extLst>
                    <a:ext uri="{9D8B030D-6E8A-4147-A177-3AD203B41FA5}">
                      <a16:colId xmlns:a16="http://schemas.microsoft.com/office/drawing/2014/main" val="20001"/>
                    </a:ext>
                  </a:extLst>
                </a:gridCol>
                <a:gridCol w="567589">
                  <a:extLst>
                    <a:ext uri="{9D8B030D-6E8A-4147-A177-3AD203B41FA5}">
                      <a16:colId xmlns:a16="http://schemas.microsoft.com/office/drawing/2014/main" val="20002"/>
                    </a:ext>
                  </a:extLst>
                </a:gridCol>
                <a:gridCol w="192361">
                  <a:extLst>
                    <a:ext uri="{9D8B030D-6E8A-4147-A177-3AD203B41FA5}">
                      <a16:colId xmlns:a16="http://schemas.microsoft.com/office/drawing/2014/main" val="20003"/>
                    </a:ext>
                  </a:extLst>
                </a:gridCol>
                <a:gridCol w="567589">
                  <a:extLst>
                    <a:ext uri="{9D8B030D-6E8A-4147-A177-3AD203B41FA5}">
                      <a16:colId xmlns:a16="http://schemas.microsoft.com/office/drawing/2014/main" val="20004"/>
                    </a:ext>
                  </a:extLst>
                </a:gridCol>
                <a:gridCol w="192361">
                  <a:extLst>
                    <a:ext uri="{9D8B030D-6E8A-4147-A177-3AD203B41FA5}">
                      <a16:colId xmlns:a16="http://schemas.microsoft.com/office/drawing/2014/main" val="20005"/>
                    </a:ext>
                  </a:extLst>
                </a:gridCol>
                <a:gridCol w="567589">
                  <a:extLst>
                    <a:ext uri="{9D8B030D-6E8A-4147-A177-3AD203B41FA5}">
                      <a16:colId xmlns:a16="http://schemas.microsoft.com/office/drawing/2014/main" val="20006"/>
                    </a:ext>
                  </a:extLst>
                </a:gridCol>
                <a:gridCol w="192361">
                  <a:extLst>
                    <a:ext uri="{9D8B030D-6E8A-4147-A177-3AD203B41FA5}">
                      <a16:colId xmlns:a16="http://schemas.microsoft.com/office/drawing/2014/main" val="20007"/>
                    </a:ext>
                  </a:extLst>
                </a:gridCol>
                <a:gridCol w="567589">
                  <a:extLst>
                    <a:ext uri="{9D8B030D-6E8A-4147-A177-3AD203B41FA5}">
                      <a16:colId xmlns:a16="http://schemas.microsoft.com/office/drawing/2014/main" val="20008"/>
                    </a:ext>
                  </a:extLst>
                </a:gridCol>
                <a:gridCol w="192361">
                  <a:extLst>
                    <a:ext uri="{9D8B030D-6E8A-4147-A177-3AD203B41FA5}">
                      <a16:colId xmlns:a16="http://schemas.microsoft.com/office/drawing/2014/main" val="20009"/>
                    </a:ext>
                  </a:extLst>
                </a:gridCol>
                <a:gridCol w="567589">
                  <a:extLst>
                    <a:ext uri="{9D8B030D-6E8A-4147-A177-3AD203B41FA5}">
                      <a16:colId xmlns:a16="http://schemas.microsoft.com/office/drawing/2014/main" val="20010"/>
                    </a:ext>
                  </a:extLst>
                </a:gridCol>
                <a:gridCol w="192361">
                  <a:extLst>
                    <a:ext uri="{9D8B030D-6E8A-4147-A177-3AD203B41FA5}">
                      <a16:colId xmlns:a16="http://schemas.microsoft.com/office/drawing/2014/main" val="20011"/>
                    </a:ext>
                  </a:extLst>
                </a:gridCol>
                <a:gridCol w="567589">
                  <a:extLst>
                    <a:ext uri="{9D8B030D-6E8A-4147-A177-3AD203B41FA5}">
                      <a16:colId xmlns:a16="http://schemas.microsoft.com/office/drawing/2014/main" val="20012"/>
                    </a:ext>
                  </a:extLst>
                </a:gridCol>
                <a:gridCol w="192361">
                  <a:extLst>
                    <a:ext uri="{9D8B030D-6E8A-4147-A177-3AD203B41FA5}">
                      <a16:colId xmlns:a16="http://schemas.microsoft.com/office/drawing/2014/main" val="20013"/>
                    </a:ext>
                  </a:extLst>
                </a:gridCol>
                <a:gridCol w="567589">
                  <a:extLst>
                    <a:ext uri="{9D8B030D-6E8A-4147-A177-3AD203B41FA5}">
                      <a16:colId xmlns:a16="http://schemas.microsoft.com/office/drawing/2014/main" val="20014"/>
                    </a:ext>
                  </a:extLst>
                </a:gridCol>
              </a:tblGrid>
              <a:tr h="304681">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2001</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DB8</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0</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0</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8</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800</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200C</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417A</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extLst>
                  <a:ext uri="{0D108BD9-81ED-4DB2-BD59-A6C34878D82A}">
                    <a16:rowId xmlns:a16="http://schemas.microsoft.com/office/drawing/2014/main" val="10000"/>
                  </a:ext>
                </a:extLst>
              </a:tr>
            </a:tbl>
          </a:graphicData>
        </a:graphic>
      </p:graphicFrame>
      <p:sp>
        <p:nvSpPr>
          <p:cNvPr id="32" name="矩形 13"/>
          <p:cNvSpPr/>
          <p:nvPr/>
        </p:nvSpPr>
        <p:spPr>
          <a:xfrm>
            <a:off x="521620" y="3927570"/>
            <a:ext cx="5965769" cy="586892"/>
          </a:xfrm>
          <a:prstGeom prst="rect">
            <a:avLst/>
          </a:prstGeom>
        </p:spPr>
        <p:txBody>
          <a:bodyPr wrap="square">
            <a:spAutoFit/>
          </a:bodyPr>
          <a:lstStyle/>
          <a:p>
            <a:pPr>
              <a:lnSpc>
                <a:spcPct val="120000"/>
              </a:lnSpc>
            </a:pPr>
            <a:r>
              <a:rPr lang="zh-CN" altLang="en-US" sz="1399" dirty="0">
                <a:solidFill>
                  <a:prstClr val="black"/>
                </a:solidFill>
                <a:cs typeface="+mn-ea"/>
                <a:sym typeface="+mn-lt"/>
              </a:rPr>
              <a:t>一个或多个连续的</a:t>
            </a:r>
            <a:r>
              <a:rPr lang="en-US" altLang="zh-CN" sz="1399">
                <a:solidFill>
                  <a:prstClr val="black"/>
                </a:solidFill>
                <a:cs typeface="+mn-ea"/>
                <a:sym typeface="+mn-lt"/>
              </a:rPr>
              <a:t>16 bit</a:t>
            </a:r>
            <a:r>
              <a:rPr lang="zh-CN" altLang="en-US" sz="1399">
                <a:solidFill>
                  <a:prstClr val="black"/>
                </a:solidFill>
                <a:cs typeface="+mn-ea"/>
                <a:sym typeface="+mn-lt"/>
              </a:rPr>
              <a:t>单元为</a:t>
            </a:r>
            <a:r>
              <a:rPr lang="en-US" altLang="zh-CN" sz="1399" dirty="0">
                <a:solidFill>
                  <a:prstClr val="black"/>
                </a:solidFill>
                <a:cs typeface="+mn-ea"/>
                <a:sym typeface="+mn-lt"/>
              </a:rPr>
              <a:t>0</a:t>
            </a:r>
            <a:r>
              <a:rPr lang="zh-CN" altLang="en-US" sz="1399" dirty="0">
                <a:solidFill>
                  <a:prstClr val="black"/>
                </a:solidFill>
                <a:cs typeface="+mn-ea"/>
                <a:sym typeface="+mn-lt"/>
              </a:rPr>
              <a:t>时，</a:t>
            </a:r>
            <a:r>
              <a:rPr lang="zh-CN" altLang="en-US" sz="1399">
                <a:solidFill>
                  <a:prstClr val="black"/>
                </a:solidFill>
                <a:cs typeface="+mn-ea"/>
                <a:sym typeface="+mn-lt"/>
              </a:rPr>
              <a:t>可用“</a:t>
            </a:r>
            <a:r>
              <a:rPr lang="en-US" altLang="zh-CN" sz="1399" b="1">
                <a:solidFill>
                  <a:prstClr val="black"/>
                </a:solidFill>
                <a:cs typeface="+mn-ea"/>
                <a:sym typeface="+mn-lt"/>
              </a:rPr>
              <a:t>::</a:t>
            </a:r>
            <a:r>
              <a:rPr lang="zh-CN" altLang="en-US" sz="1399">
                <a:solidFill>
                  <a:prstClr val="black"/>
                </a:solidFill>
                <a:cs typeface="+mn-ea"/>
                <a:sym typeface="+mn-lt"/>
              </a:rPr>
              <a:t>”</a:t>
            </a:r>
            <a:r>
              <a:rPr lang="zh-CN" altLang="en-US" sz="1399" dirty="0">
                <a:solidFill>
                  <a:prstClr val="black"/>
                </a:solidFill>
                <a:cs typeface="+mn-ea"/>
                <a:sym typeface="+mn-lt"/>
              </a:rPr>
              <a:t>表示，但整个</a:t>
            </a:r>
            <a:r>
              <a:rPr lang="en-US" altLang="zh-CN" sz="1399" dirty="0">
                <a:solidFill>
                  <a:prstClr val="black"/>
                </a:solidFill>
                <a:cs typeface="+mn-ea"/>
                <a:sym typeface="+mn-lt"/>
              </a:rPr>
              <a:t>IPv6</a:t>
            </a:r>
            <a:r>
              <a:rPr lang="zh-CN" altLang="en-US" sz="1399" dirty="0">
                <a:solidFill>
                  <a:prstClr val="black"/>
                </a:solidFill>
                <a:cs typeface="+mn-ea"/>
                <a:sym typeface="+mn-lt"/>
              </a:rPr>
              <a:t>地址缩写中只允许有一</a:t>
            </a:r>
            <a:r>
              <a:rPr lang="zh-CN" altLang="en-US" sz="1399">
                <a:solidFill>
                  <a:prstClr val="black"/>
                </a:solidFill>
                <a:cs typeface="+mn-ea"/>
                <a:sym typeface="+mn-lt"/>
              </a:rPr>
              <a:t>个“</a:t>
            </a:r>
            <a:r>
              <a:rPr lang="en-US" altLang="zh-CN" sz="1399" b="1">
                <a:solidFill>
                  <a:prstClr val="black"/>
                </a:solidFill>
                <a:cs typeface="+mn-ea"/>
                <a:sym typeface="+mn-lt"/>
              </a:rPr>
              <a:t>::</a:t>
            </a:r>
            <a:r>
              <a:rPr lang="zh-CN" altLang="en-US" sz="1399">
                <a:solidFill>
                  <a:prstClr val="black"/>
                </a:solidFill>
                <a:cs typeface="+mn-ea"/>
                <a:sym typeface="+mn-lt"/>
              </a:rPr>
              <a:t>”</a:t>
            </a:r>
            <a:r>
              <a:rPr lang="zh-CN" altLang="en-US" sz="1399" dirty="0">
                <a:solidFill>
                  <a:prstClr val="black"/>
                </a:solidFill>
                <a:cs typeface="+mn-ea"/>
                <a:sym typeface="+mn-lt"/>
              </a:rPr>
              <a:t>。</a:t>
            </a:r>
            <a:endParaRPr lang="en-US" altLang="zh-CN" sz="1399" dirty="0">
              <a:solidFill>
                <a:prstClr val="black"/>
              </a:solidFill>
              <a:cs typeface="+mn-ea"/>
              <a:sym typeface="+mn-lt"/>
            </a:endParaRPr>
          </a:p>
        </p:txBody>
      </p:sp>
      <p:sp>
        <p:nvSpPr>
          <p:cNvPr id="19" name="圆角矩形 75"/>
          <p:cNvSpPr/>
          <p:nvPr/>
        </p:nvSpPr>
        <p:spPr>
          <a:xfrm>
            <a:off x="448830" y="1620820"/>
            <a:ext cx="6140054" cy="395845"/>
          </a:xfrm>
          <a:prstGeom prst="roundRect">
            <a:avLst>
              <a:gd name="adj" fmla="val 10604"/>
            </a:avLst>
          </a:prstGeom>
          <a:solidFill>
            <a:srgbClr val="ECECEC"/>
          </a:solidFill>
          <a:ln w="9525">
            <a:solidFill>
              <a:schemeClr val="bg1">
                <a:lumMod val="75000"/>
              </a:schemeClr>
            </a:solidFill>
          </a:ln>
        </p:spPr>
        <p:txBody>
          <a:bodyPr wrap="square" lIns="91377" tIns="45687" rIns="91377" bIns="45687" anchor="ctr" anchorCtr="0">
            <a:noAutofit/>
          </a:bodyPr>
          <a:lstStyle/>
          <a:p>
            <a:pPr algn="ctr">
              <a:lnSpc>
                <a:spcPct val="120000"/>
              </a:lnSpc>
            </a:pPr>
            <a:r>
              <a:rPr lang="en-US" altLang="zh-CN" sz="1599" b="1" dirty="0">
                <a:cs typeface="+mn-ea"/>
                <a:sym typeface="+mn-lt"/>
              </a:rPr>
              <a:t>IPv6</a:t>
            </a:r>
            <a:r>
              <a:rPr lang="zh-CN" altLang="en-US" sz="1599" b="1" dirty="0">
                <a:cs typeface="+mn-ea"/>
                <a:sym typeface="+mn-lt"/>
              </a:rPr>
              <a:t>地址缩写规范</a:t>
            </a:r>
          </a:p>
        </p:txBody>
      </p:sp>
      <p:sp>
        <p:nvSpPr>
          <p:cNvPr id="39" name="圆角矩形 75"/>
          <p:cNvSpPr/>
          <p:nvPr/>
        </p:nvSpPr>
        <p:spPr>
          <a:xfrm>
            <a:off x="7158347" y="1620820"/>
            <a:ext cx="4512637" cy="395845"/>
          </a:xfrm>
          <a:prstGeom prst="roundRect">
            <a:avLst>
              <a:gd name="adj" fmla="val 10604"/>
            </a:avLst>
          </a:prstGeom>
          <a:solidFill>
            <a:srgbClr val="ECECEC"/>
          </a:solidFill>
          <a:ln w="9525">
            <a:solidFill>
              <a:schemeClr val="bg1">
                <a:lumMod val="75000"/>
              </a:schemeClr>
            </a:solidFill>
          </a:ln>
        </p:spPr>
        <p:txBody>
          <a:bodyPr wrap="square" lIns="91377" tIns="45687" rIns="91377" bIns="45687" anchor="ctr" anchorCtr="0">
            <a:noAutofit/>
          </a:bodyPr>
          <a:lstStyle/>
          <a:p>
            <a:pPr algn="ctr">
              <a:lnSpc>
                <a:spcPct val="120000"/>
              </a:lnSpc>
            </a:pPr>
            <a:r>
              <a:rPr lang="en-US" altLang="zh-CN" sz="1599" b="1" dirty="0">
                <a:cs typeface="+mn-ea"/>
                <a:sym typeface="+mn-lt"/>
              </a:rPr>
              <a:t>IPv6</a:t>
            </a:r>
            <a:r>
              <a:rPr lang="zh-CN" altLang="en-US" sz="1599" b="1" dirty="0">
                <a:cs typeface="+mn-ea"/>
                <a:sym typeface="+mn-lt"/>
              </a:rPr>
              <a:t>地址缩写示例</a:t>
            </a:r>
          </a:p>
        </p:txBody>
      </p:sp>
      <p:sp>
        <p:nvSpPr>
          <p:cNvPr id="2" name="矩形 1"/>
          <p:cNvSpPr/>
          <p:nvPr/>
        </p:nvSpPr>
        <p:spPr>
          <a:xfrm>
            <a:off x="7148378" y="2139202"/>
            <a:ext cx="4522608" cy="2395720"/>
          </a:xfrm>
          <a:prstGeom prst="rect">
            <a:avLst/>
          </a:prstGeom>
        </p:spPr>
        <p:txBody>
          <a:bodyPr wrap="square">
            <a:spAutoFit/>
          </a:bodyPr>
          <a:lstStyle/>
          <a:p>
            <a:pPr>
              <a:lnSpc>
                <a:spcPct val="120000"/>
              </a:lnSpc>
            </a:pPr>
            <a:r>
              <a:rPr lang="zh-CN" altLang="en-US" sz="1399" dirty="0">
                <a:cs typeface="+mn-ea"/>
                <a:sym typeface="+mn-lt"/>
              </a:rPr>
              <a:t>缩写前   </a:t>
            </a:r>
            <a:r>
              <a:rPr lang="en-US" altLang="zh-CN" sz="1399" dirty="0">
                <a:solidFill>
                  <a:srgbClr val="EC7061"/>
                </a:solidFill>
                <a:cs typeface="+mn-ea"/>
                <a:sym typeface="+mn-lt"/>
              </a:rPr>
              <a:t>0000:0000:0000:0000:0000:0000:0000:000</a:t>
            </a:r>
            <a:r>
              <a:rPr lang="en-US" altLang="zh-CN" sz="1399" dirty="0">
                <a:cs typeface="+mn-ea"/>
                <a:sym typeface="+mn-lt"/>
              </a:rPr>
              <a:t>1 </a:t>
            </a:r>
            <a:br>
              <a:rPr lang="en-US" altLang="zh-CN" sz="1399" dirty="0">
                <a:cs typeface="+mn-ea"/>
                <a:sym typeface="+mn-lt"/>
              </a:rPr>
            </a:br>
            <a:r>
              <a:rPr lang="zh-CN" altLang="en-US" sz="1399" dirty="0">
                <a:cs typeface="+mn-ea"/>
                <a:sym typeface="+mn-lt"/>
              </a:rPr>
              <a:t>缩写后  </a:t>
            </a:r>
            <a:r>
              <a:rPr lang="en-US" altLang="zh-CN" sz="1399" dirty="0">
                <a:cs typeface="+mn-ea"/>
                <a:sym typeface="+mn-lt"/>
              </a:rPr>
              <a:t>::1 </a:t>
            </a:r>
          </a:p>
          <a:p>
            <a:pPr>
              <a:lnSpc>
                <a:spcPct val="120000"/>
              </a:lnSpc>
            </a:pPr>
            <a:r>
              <a:rPr lang="zh-CN" altLang="en-US" sz="1399" dirty="0">
                <a:cs typeface="+mn-ea"/>
                <a:sym typeface="+mn-lt"/>
              </a:rPr>
              <a:t>缩写前   </a:t>
            </a:r>
            <a:r>
              <a:rPr lang="en-US" altLang="zh-CN" sz="1399" dirty="0">
                <a:cs typeface="+mn-ea"/>
                <a:sym typeface="+mn-lt"/>
              </a:rPr>
              <a:t>2001:</a:t>
            </a:r>
            <a:r>
              <a:rPr lang="en-US" altLang="zh-CN" sz="1399" dirty="0">
                <a:solidFill>
                  <a:srgbClr val="EC7061"/>
                </a:solidFill>
                <a:cs typeface="+mn-ea"/>
                <a:sym typeface="+mn-lt"/>
              </a:rPr>
              <a:t>0</a:t>
            </a:r>
            <a:r>
              <a:rPr lang="en-US" altLang="zh-CN" sz="1399" dirty="0">
                <a:cs typeface="+mn-ea"/>
                <a:sym typeface="+mn-lt"/>
              </a:rPr>
              <a:t>DB8:</a:t>
            </a:r>
            <a:r>
              <a:rPr lang="en-US" altLang="zh-CN" sz="1399" dirty="0">
                <a:solidFill>
                  <a:srgbClr val="EC7061"/>
                </a:solidFill>
                <a:cs typeface="+mn-ea"/>
                <a:sym typeface="+mn-lt"/>
              </a:rPr>
              <a:t>0000:0000</a:t>
            </a:r>
            <a:r>
              <a:rPr lang="en-US" altLang="zh-CN" sz="1399" dirty="0">
                <a:cs typeface="+mn-ea"/>
                <a:sym typeface="+mn-lt"/>
              </a:rPr>
              <a:t>:FB00:1400:5000:45FF </a:t>
            </a:r>
            <a:br>
              <a:rPr lang="en-US" altLang="zh-CN" sz="1399" dirty="0">
                <a:cs typeface="+mn-ea"/>
                <a:sym typeface="+mn-lt"/>
              </a:rPr>
            </a:br>
            <a:r>
              <a:rPr lang="zh-CN" altLang="en-US" sz="1399" dirty="0">
                <a:cs typeface="+mn-ea"/>
                <a:sym typeface="+mn-lt"/>
              </a:rPr>
              <a:t>缩写后   </a:t>
            </a:r>
            <a:r>
              <a:rPr lang="en-US" altLang="zh-CN" sz="1399" dirty="0">
                <a:cs typeface="+mn-ea"/>
                <a:sym typeface="+mn-lt"/>
              </a:rPr>
              <a:t>2001:DB8</a:t>
            </a:r>
            <a:r>
              <a:rPr lang="en-US" altLang="zh-CN" sz="1399" dirty="0">
                <a:solidFill>
                  <a:srgbClr val="EC7061"/>
                </a:solidFill>
                <a:cs typeface="+mn-ea"/>
                <a:sym typeface="+mn-lt"/>
              </a:rPr>
              <a:t>::</a:t>
            </a:r>
            <a:r>
              <a:rPr lang="en-US" altLang="zh-CN" sz="1399" dirty="0">
                <a:cs typeface="+mn-ea"/>
                <a:sym typeface="+mn-lt"/>
              </a:rPr>
              <a:t>FB00:1400:5000:45FF</a:t>
            </a:r>
          </a:p>
          <a:p>
            <a:pPr>
              <a:lnSpc>
                <a:spcPct val="120000"/>
              </a:lnSpc>
            </a:pPr>
            <a:r>
              <a:rPr lang="zh-CN" altLang="en-US" sz="1399" dirty="0">
                <a:cs typeface="+mn-ea"/>
                <a:sym typeface="+mn-lt"/>
              </a:rPr>
              <a:t>缩写前   </a:t>
            </a:r>
            <a:r>
              <a:rPr lang="en-US" altLang="zh-CN" sz="1399" dirty="0">
                <a:cs typeface="+mn-ea"/>
                <a:sym typeface="+mn-lt"/>
              </a:rPr>
              <a:t>2001:</a:t>
            </a:r>
            <a:r>
              <a:rPr lang="en-US" altLang="zh-CN" sz="1399" dirty="0">
                <a:solidFill>
                  <a:srgbClr val="EC7061"/>
                </a:solidFill>
                <a:cs typeface="+mn-ea"/>
                <a:sym typeface="+mn-lt"/>
              </a:rPr>
              <a:t>0</a:t>
            </a:r>
            <a:r>
              <a:rPr lang="en-US" altLang="zh-CN" sz="1399" dirty="0">
                <a:cs typeface="+mn-ea"/>
                <a:sym typeface="+mn-lt"/>
              </a:rPr>
              <a:t>DB8</a:t>
            </a:r>
            <a:r>
              <a:rPr lang="en-US" altLang="zh-CN" sz="1399" dirty="0">
                <a:solidFill>
                  <a:srgbClr val="EC7061"/>
                </a:solidFill>
                <a:cs typeface="+mn-ea"/>
                <a:sym typeface="+mn-lt"/>
              </a:rPr>
              <a:t>:0000:0000:0000</a:t>
            </a:r>
            <a:r>
              <a:rPr lang="en-US" altLang="zh-CN" sz="1399" dirty="0">
                <a:cs typeface="+mn-ea"/>
                <a:sym typeface="+mn-lt"/>
              </a:rPr>
              <a:t>:2A2A:</a:t>
            </a:r>
            <a:r>
              <a:rPr lang="en-US" altLang="zh-CN" sz="1399" dirty="0">
                <a:solidFill>
                  <a:srgbClr val="EC7061"/>
                </a:solidFill>
                <a:cs typeface="+mn-ea"/>
                <a:sym typeface="+mn-lt"/>
              </a:rPr>
              <a:t>0000:000</a:t>
            </a:r>
            <a:r>
              <a:rPr lang="en-US" altLang="zh-CN" sz="1399" dirty="0">
                <a:cs typeface="+mn-ea"/>
                <a:sym typeface="+mn-lt"/>
              </a:rPr>
              <a:t>1 </a:t>
            </a:r>
            <a:br>
              <a:rPr lang="en-US" altLang="zh-CN" sz="1399" dirty="0">
                <a:cs typeface="+mn-ea"/>
                <a:sym typeface="+mn-lt"/>
              </a:rPr>
            </a:br>
            <a:r>
              <a:rPr lang="zh-CN" altLang="en-US" sz="1399" dirty="0">
                <a:cs typeface="+mn-ea"/>
                <a:sym typeface="+mn-lt"/>
              </a:rPr>
              <a:t>缩写后   </a:t>
            </a:r>
            <a:r>
              <a:rPr lang="en-US" altLang="zh-CN" sz="1399" dirty="0">
                <a:cs typeface="+mn-ea"/>
                <a:sym typeface="+mn-lt"/>
              </a:rPr>
              <a:t>2001:DB8::2A2A:0:1</a:t>
            </a:r>
          </a:p>
          <a:p>
            <a:pPr>
              <a:lnSpc>
                <a:spcPct val="120000"/>
              </a:lnSpc>
            </a:pPr>
            <a:r>
              <a:rPr lang="zh-CN" altLang="en-US" sz="1399" dirty="0">
                <a:cs typeface="+mn-ea"/>
                <a:sym typeface="+mn-lt"/>
              </a:rPr>
              <a:t>缩写前   </a:t>
            </a:r>
            <a:r>
              <a:rPr lang="en-US" altLang="zh-CN" sz="1399" dirty="0">
                <a:cs typeface="+mn-ea"/>
                <a:sym typeface="+mn-lt"/>
              </a:rPr>
              <a:t>2001:</a:t>
            </a:r>
            <a:r>
              <a:rPr lang="en-US" altLang="zh-CN" sz="1399" dirty="0">
                <a:solidFill>
                  <a:srgbClr val="EC7061"/>
                </a:solidFill>
                <a:cs typeface="+mn-ea"/>
                <a:sym typeface="+mn-lt"/>
              </a:rPr>
              <a:t>0</a:t>
            </a:r>
            <a:r>
              <a:rPr lang="en-US" altLang="zh-CN" sz="1399" dirty="0">
                <a:cs typeface="+mn-ea"/>
                <a:sym typeface="+mn-lt"/>
              </a:rPr>
              <a:t>DB8:</a:t>
            </a:r>
            <a:r>
              <a:rPr lang="en-US" altLang="zh-CN" sz="1399" dirty="0">
                <a:solidFill>
                  <a:srgbClr val="EC7061"/>
                </a:solidFill>
                <a:cs typeface="+mn-ea"/>
                <a:sym typeface="+mn-lt"/>
              </a:rPr>
              <a:t>0000</a:t>
            </a:r>
            <a:r>
              <a:rPr lang="en-US" altLang="zh-CN" sz="1399" dirty="0">
                <a:cs typeface="+mn-ea"/>
                <a:sym typeface="+mn-lt"/>
              </a:rPr>
              <a:t>:1234:FB00:</a:t>
            </a:r>
            <a:r>
              <a:rPr lang="en-US" altLang="zh-CN" sz="1399" dirty="0">
                <a:solidFill>
                  <a:srgbClr val="EC7061"/>
                </a:solidFill>
                <a:cs typeface="+mn-ea"/>
                <a:sym typeface="+mn-lt"/>
              </a:rPr>
              <a:t>0000</a:t>
            </a:r>
            <a:r>
              <a:rPr lang="en-US" altLang="zh-CN" sz="1399" dirty="0">
                <a:cs typeface="+mn-ea"/>
                <a:sym typeface="+mn-lt"/>
              </a:rPr>
              <a:t>:5000:45FF </a:t>
            </a:r>
            <a:br>
              <a:rPr lang="en-US" altLang="zh-CN" sz="1399" dirty="0">
                <a:cs typeface="+mn-ea"/>
                <a:sym typeface="+mn-lt"/>
              </a:rPr>
            </a:br>
            <a:r>
              <a:rPr lang="zh-CN" altLang="en-US" sz="1399" dirty="0">
                <a:cs typeface="+mn-ea"/>
                <a:sym typeface="+mn-lt"/>
              </a:rPr>
              <a:t>缩写后   </a:t>
            </a:r>
            <a:r>
              <a:rPr lang="en-US" altLang="zh-CN" sz="1399" dirty="0">
                <a:cs typeface="+mn-ea"/>
                <a:sym typeface="+mn-lt"/>
              </a:rPr>
              <a:t>2001:DB8::1234:FB00:0:5000:45FF</a:t>
            </a:r>
            <a:br>
              <a:rPr lang="en-US" altLang="zh-CN" sz="1399" dirty="0">
                <a:cs typeface="+mn-ea"/>
                <a:sym typeface="+mn-lt"/>
              </a:rPr>
            </a:br>
            <a:r>
              <a:rPr lang="zh-CN" altLang="en-US" sz="1399" dirty="0">
                <a:cs typeface="+mn-ea"/>
                <a:sym typeface="+mn-lt"/>
              </a:rPr>
              <a:t>或      </a:t>
            </a:r>
            <a:r>
              <a:rPr lang="en-US" altLang="zh-CN" sz="1399" dirty="0">
                <a:cs typeface="+mn-ea"/>
                <a:sym typeface="+mn-lt"/>
              </a:rPr>
              <a:t>   2001:DB8:0:1234:FB00</a:t>
            </a:r>
            <a:r>
              <a:rPr lang="en-US" altLang="zh-CN" sz="1399">
                <a:cs typeface="+mn-ea"/>
                <a:sym typeface="+mn-lt"/>
              </a:rPr>
              <a:t>::5000:45FF</a:t>
            </a:r>
            <a:endParaRPr lang="en-US" altLang="zh-CN" sz="1399" dirty="0">
              <a:cs typeface="+mn-ea"/>
              <a:sym typeface="+mn-lt"/>
            </a:endParaRPr>
          </a:p>
        </p:txBody>
      </p:sp>
      <p:sp>
        <p:nvSpPr>
          <p:cNvPr id="30" name="矩形 13"/>
          <p:cNvSpPr/>
          <p:nvPr/>
        </p:nvSpPr>
        <p:spPr>
          <a:xfrm>
            <a:off x="521620" y="5192674"/>
            <a:ext cx="5965769" cy="328488"/>
          </a:xfrm>
          <a:prstGeom prst="rect">
            <a:avLst/>
          </a:prstGeom>
        </p:spPr>
        <p:txBody>
          <a:bodyPr wrap="square">
            <a:spAutoFit/>
          </a:bodyPr>
          <a:lstStyle/>
          <a:p>
            <a:pPr>
              <a:lnSpc>
                <a:spcPct val="120000"/>
              </a:lnSpc>
            </a:pPr>
            <a:r>
              <a:rPr lang="zh-CN" altLang="en-US" sz="1399" dirty="0">
                <a:solidFill>
                  <a:prstClr val="black"/>
                </a:solidFill>
                <a:cs typeface="+mn-ea"/>
                <a:sym typeface="+mn-lt"/>
              </a:rPr>
              <a:t>若缩写后的</a:t>
            </a:r>
            <a:r>
              <a:rPr lang="en-US" altLang="zh-CN" sz="1399" dirty="0">
                <a:solidFill>
                  <a:prstClr val="black"/>
                </a:solidFill>
                <a:cs typeface="+mn-ea"/>
                <a:sym typeface="+mn-lt"/>
              </a:rPr>
              <a:t>IPv6</a:t>
            </a:r>
            <a:r>
              <a:rPr lang="zh-CN" altLang="en-US" sz="1399" dirty="0">
                <a:solidFill>
                  <a:prstClr val="black"/>
                </a:solidFill>
                <a:cs typeface="+mn-ea"/>
                <a:sym typeface="+mn-lt"/>
              </a:rPr>
              <a:t>地址出现两个“</a:t>
            </a:r>
            <a:r>
              <a:rPr lang="en-US" altLang="zh-CN" sz="1399" dirty="0">
                <a:solidFill>
                  <a:prstClr val="black"/>
                </a:solidFill>
                <a:cs typeface="+mn-ea"/>
                <a:sym typeface="+mn-lt"/>
              </a:rPr>
              <a:t>::</a:t>
            </a:r>
            <a:r>
              <a:rPr lang="zh-CN" altLang="en-US" sz="1399" dirty="0">
                <a:solidFill>
                  <a:prstClr val="black"/>
                </a:solidFill>
                <a:cs typeface="+mn-ea"/>
                <a:sym typeface="+mn-lt"/>
              </a:rPr>
              <a:t>”，会导致无法还原为原始</a:t>
            </a:r>
            <a:r>
              <a:rPr lang="en-US" altLang="zh-CN" sz="1399" dirty="0">
                <a:solidFill>
                  <a:prstClr val="black"/>
                </a:solidFill>
                <a:cs typeface="+mn-ea"/>
                <a:sym typeface="+mn-lt"/>
              </a:rPr>
              <a:t>IPv6</a:t>
            </a:r>
            <a:r>
              <a:rPr lang="zh-CN" altLang="en-US" sz="1399" dirty="0">
                <a:solidFill>
                  <a:prstClr val="black"/>
                </a:solidFill>
                <a:cs typeface="+mn-ea"/>
                <a:sym typeface="+mn-lt"/>
              </a:rPr>
              <a:t>地址。</a:t>
            </a:r>
            <a:endParaRPr lang="en-US" altLang="zh-CN" sz="1399" dirty="0">
              <a:solidFill>
                <a:prstClr val="black"/>
              </a:solidFill>
              <a:cs typeface="+mn-ea"/>
              <a:sym typeface="+mn-lt"/>
            </a:endParaRPr>
          </a:p>
        </p:txBody>
      </p:sp>
      <p:graphicFrame>
        <p:nvGraphicFramePr>
          <p:cNvPr id="17" name="表格 4"/>
          <p:cNvGraphicFramePr>
            <a:graphicFrameLocks noGrp="1"/>
          </p:cNvGraphicFramePr>
          <p:nvPr>
            <p:extLst>
              <p:ext uri="{D42A27DB-BD31-4B8C-83A1-F6EECF244321}">
                <p14:modId xmlns:p14="http://schemas.microsoft.com/office/powerpoint/2010/main" val="2840931259"/>
              </p:ext>
            </p:extLst>
          </p:nvPr>
        </p:nvGraphicFramePr>
        <p:xfrm>
          <a:off x="566061" y="4844616"/>
          <a:ext cx="5905593" cy="323878"/>
        </p:xfrm>
        <a:graphic>
          <a:graphicData uri="http://schemas.openxmlformats.org/drawingml/2006/table">
            <a:tbl>
              <a:tblPr firstRow="1" bandRow="1"/>
              <a:tblGrid>
                <a:gridCol w="567589">
                  <a:extLst>
                    <a:ext uri="{9D8B030D-6E8A-4147-A177-3AD203B41FA5}">
                      <a16:colId xmlns:a16="http://schemas.microsoft.com/office/drawing/2014/main" val="20000"/>
                    </a:ext>
                  </a:extLst>
                </a:gridCol>
                <a:gridCol w="210715">
                  <a:extLst>
                    <a:ext uri="{9D8B030D-6E8A-4147-A177-3AD203B41FA5}">
                      <a16:colId xmlns:a16="http://schemas.microsoft.com/office/drawing/2014/main" val="20001"/>
                    </a:ext>
                  </a:extLst>
                </a:gridCol>
                <a:gridCol w="567589">
                  <a:extLst>
                    <a:ext uri="{9D8B030D-6E8A-4147-A177-3AD203B41FA5}">
                      <a16:colId xmlns:a16="http://schemas.microsoft.com/office/drawing/2014/main" val="20002"/>
                    </a:ext>
                  </a:extLst>
                </a:gridCol>
                <a:gridCol w="192361">
                  <a:extLst>
                    <a:ext uri="{9D8B030D-6E8A-4147-A177-3AD203B41FA5}">
                      <a16:colId xmlns:a16="http://schemas.microsoft.com/office/drawing/2014/main" val="20003"/>
                    </a:ext>
                  </a:extLst>
                </a:gridCol>
                <a:gridCol w="1327539">
                  <a:extLst>
                    <a:ext uri="{9D8B030D-6E8A-4147-A177-3AD203B41FA5}">
                      <a16:colId xmlns:a16="http://schemas.microsoft.com/office/drawing/2014/main" val="20004"/>
                    </a:ext>
                  </a:extLst>
                </a:gridCol>
                <a:gridCol w="192361">
                  <a:extLst>
                    <a:ext uri="{9D8B030D-6E8A-4147-A177-3AD203B41FA5}">
                      <a16:colId xmlns:a16="http://schemas.microsoft.com/office/drawing/2014/main" val="20007"/>
                    </a:ext>
                  </a:extLst>
                </a:gridCol>
                <a:gridCol w="567589">
                  <a:extLst>
                    <a:ext uri="{9D8B030D-6E8A-4147-A177-3AD203B41FA5}">
                      <a16:colId xmlns:a16="http://schemas.microsoft.com/office/drawing/2014/main" val="20008"/>
                    </a:ext>
                  </a:extLst>
                </a:gridCol>
                <a:gridCol w="192361">
                  <a:extLst>
                    <a:ext uri="{9D8B030D-6E8A-4147-A177-3AD203B41FA5}">
                      <a16:colId xmlns:a16="http://schemas.microsoft.com/office/drawing/2014/main" val="20009"/>
                    </a:ext>
                  </a:extLst>
                </a:gridCol>
                <a:gridCol w="567589">
                  <a:extLst>
                    <a:ext uri="{9D8B030D-6E8A-4147-A177-3AD203B41FA5}">
                      <a16:colId xmlns:a16="http://schemas.microsoft.com/office/drawing/2014/main" val="20010"/>
                    </a:ext>
                  </a:extLst>
                </a:gridCol>
                <a:gridCol w="192361">
                  <a:extLst>
                    <a:ext uri="{9D8B030D-6E8A-4147-A177-3AD203B41FA5}">
                      <a16:colId xmlns:a16="http://schemas.microsoft.com/office/drawing/2014/main" val="20011"/>
                    </a:ext>
                  </a:extLst>
                </a:gridCol>
                <a:gridCol w="567589">
                  <a:extLst>
                    <a:ext uri="{9D8B030D-6E8A-4147-A177-3AD203B41FA5}">
                      <a16:colId xmlns:a16="http://schemas.microsoft.com/office/drawing/2014/main" val="20012"/>
                    </a:ext>
                  </a:extLst>
                </a:gridCol>
                <a:gridCol w="192361">
                  <a:extLst>
                    <a:ext uri="{9D8B030D-6E8A-4147-A177-3AD203B41FA5}">
                      <a16:colId xmlns:a16="http://schemas.microsoft.com/office/drawing/2014/main" val="20013"/>
                    </a:ext>
                  </a:extLst>
                </a:gridCol>
                <a:gridCol w="567589">
                  <a:extLst>
                    <a:ext uri="{9D8B030D-6E8A-4147-A177-3AD203B41FA5}">
                      <a16:colId xmlns:a16="http://schemas.microsoft.com/office/drawing/2014/main" val="20014"/>
                    </a:ext>
                  </a:extLst>
                </a:gridCol>
              </a:tblGrid>
              <a:tr h="304681">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2001</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DB8</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8</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800</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200C</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lvl1pPr marL="0" algn="l" defTabSz="914400" rtl="0" eaLnBrk="1" latinLnBrk="0" hangingPunct="1">
                        <a:defRPr sz="1800" b="1" kern="1200">
                          <a:solidFill>
                            <a:schemeClr val="lt1"/>
                          </a:solidFill>
                          <a:latin typeface="Arial"/>
                          <a:ea typeface="微软雅黑"/>
                          <a:cs typeface="宋体"/>
                        </a:defRPr>
                      </a:lvl1pPr>
                      <a:lvl2pPr marL="457200" algn="l" defTabSz="914400" rtl="0" eaLnBrk="1" latinLnBrk="0" hangingPunct="1">
                        <a:defRPr sz="1800" b="1" kern="1200">
                          <a:solidFill>
                            <a:schemeClr val="lt1"/>
                          </a:solidFill>
                          <a:latin typeface="Arial"/>
                          <a:ea typeface="微软雅黑"/>
                          <a:cs typeface="宋体"/>
                        </a:defRPr>
                      </a:lvl2pPr>
                      <a:lvl3pPr marL="914400" algn="l" defTabSz="914400" rtl="0" eaLnBrk="1" latinLnBrk="0" hangingPunct="1">
                        <a:defRPr sz="1800" b="1" kern="1200">
                          <a:solidFill>
                            <a:schemeClr val="lt1"/>
                          </a:solidFill>
                          <a:latin typeface="Arial"/>
                          <a:ea typeface="微软雅黑"/>
                          <a:cs typeface="宋体"/>
                        </a:defRPr>
                      </a:lvl3pPr>
                      <a:lvl4pPr marL="1371600" algn="l" defTabSz="914400" rtl="0" eaLnBrk="1" latinLnBrk="0" hangingPunct="1">
                        <a:defRPr sz="1800" b="1" kern="1200">
                          <a:solidFill>
                            <a:schemeClr val="lt1"/>
                          </a:solidFill>
                          <a:latin typeface="Arial"/>
                          <a:ea typeface="微软雅黑"/>
                          <a:cs typeface="宋体"/>
                        </a:defRPr>
                      </a:lvl4pPr>
                      <a:lvl5pPr marL="1828800" algn="l" defTabSz="914400" rtl="0" eaLnBrk="1" latinLnBrk="0" hangingPunct="1">
                        <a:defRPr sz="1800" b="1" kern="1200">
                          <a:solidFill>
                            <a:schemeClr val="lt1"/>
                          </a:solidFill>
                          <a:latin typeface="Arial"/>
                          <a:ea typeface="微软雅黑"/>
                          <a:cs typeface="宋体"/>
                        </a:defRPr>
                      </a:lvl5pPr>
                      <a:lvl6pPr marL="2286000" algn="l" defTabSz="914400" rtl="0" eaLnBrk="1" latinLnBrk="0" hangingPunct="1">
                        <a:defRPr sz="1800" b="1" kern="1200">
                          <a:solidFill>
                            <a:schemeClr val="lt1"/>
                          </a:solidFill>
                          <a:latin typeface="Arial"/>
                          <a:ea typeface="微软雅黑"/>
                          <a:cs typeface="宋体"/>
                        </a:defRPr>
                      </a:lvl6pPr>
                      <a:lvl7pPr marL="2743200" algn="l" defTabSz="914400" rtl="0" eaLnBrk="1" latinLnBrk="0" hangingPunct="1">
                        <a:defRPr sz="1800" b="1" kern="1200">
                          <a:solidFill>
                            <a:schemeClr val="lt1"/>
                          </a:solidFill>
                          <a:latin typeface="Arial"/>
                          <a:ea typeface="微软雅黑"/>
                          <a:cs typeface="宋体"/>
                        </a:defRPr>
                      </a:lvl7pPr>
                      <a:lvl8pPr marL="3200400" algn="l" defTabSz="914400" rtl="0" eaLnBrk="1" latinLnBrk="0" hangingPunct="1">
                        <a:defRPr sz="1800" b="1" kern="1200">
                          <a:solidFill>
                            <a:schemeClr val="lt1"/>
                          </a:solidFill>
                          <a:latin typeface="Arial"/>
                          <a:ea typeface="微软雅黑"/>
                          <a:cs typeface="宋体"/>
                        </a:defRPr>
                      </a:lvl8pPr>
                      <a:lvl9pPr marL="3657600" algn="l" defTabSz="914400" rtl="0" eaLnBrk="1" latinLnBrk="0" hangingPunct="1">
                        <a:defRPr sz="1800" b="1" kern="1200">
                          <a:solidFill>
                            <a:schemeClr val="lt1"/>
                          </a:solidFill>
                          <a:latin typeface="Arial"/>
                          <a:ea typeface="微软雅黑"/>
                          <a:cs typeface="宋体"/>
                        </a:defRPr>
                      </a:lvl9p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417A</a:t>
                      </a:r>
                      <a:endParaRPr lang="zh-CN" altLang="en-US" sz="1400" b="0" baseline="0" dirty="0">
                        <a:solidFill>
                          <a:schemeClr val="tx1"/>
                        </a:solidFill>
                        <a:latin typeface="+mn-lt"/>
                        <a:ea typeface="+mn-ea"/>
                        <a:cs typeface="+mn-ea"/>
                        <a:sym typeface="+mn-lt"/>
                      </a:endParaRPr>
                    </a:p>
                  </a:txBody>
                  <a:tcPr marL="0" marR="0"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F4FBFE"/>
                    </a:solidFill>
                  </a:tcPr>
                </a:tc>
                <a:extLst>
                  <a:ext uri="{0D108BD9-81ED-4DB2-BD59-A6C34878D82A}">
                    <a16:rowId xmlns:a16="http://schemas.microsoft.com/office/drawing/2014/main" val="10000"/>
                  </a:ext>
                </a:extLst>
              </a:tr>
            </a:tbl>
          </a:graphicData>
        </a:graphic>
      </p:graphicFrame>
      <p:sp>
        <p:nvSpPr>
          <p:cNvPr id="18" name="Right Arrow 157"/>
          <p:cNvSpPr/>
          <p:nvPr/>
        </p:nvSpPr>
        <p:spPr>
          <a:xfrm rot="5400000">
            <a:off x="3255590" y="3168747"/>
            <a:ext cx="354617" cy="35610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dirty="0">
              <a:cs typeface="+mn-ea"/>
              <a:sym typeface="+mn-lt"/>
            </a:endParaRPr>
          </a:p>
        </p:txBody>
      </p:sp>
      <p:sp>
        <p:nvSpPr>
          <p:cNvPr id="21" name="Right Arrow 157"/>
          <p:cNvSpPr/>
          <p:nvPr/>
        </p:nvSpPr>
        <p:spPr>
          <a:xfrm rot="5400000">
            <a:off x="3231310" y="4427028"/>
            <a:ext cx="354617" cy="35610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dirty="0">
              <a:cs typeface="+mn-ea"/>
              <a:sym typeface="+mn-lt"/>
            </a:endParaRPr>
          </a:p>
        </p:txBody>
      </p:sp>
      <p:sp>
        <p:nvSpPr>
          <p:cNvPr id="3" name="日期占位符 3">
            <a:extLst>
              <a:ext uri="{FF2B5EF4-FFF2-40B4-BE49-F238E27FC236}">
                <a16:creationId xmlns:a16="http://schemas.microsoft.com/office/drawing/2014/main" id="{3A593BFD-0FB9-9E16-59F2-04633A9DCB65}"/>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 name="页脚占位符 4">
            <a:extLst>
              <a:ext uri="{FF2B5EF4-FFF2-40B4-BE49-F238E27FC236}">
                <a16:creationId xmlns:a16="http://schemas.microsoft.com/office/drawing/2014/main" id="{24EA854F-4595-455D-70B2-EB0F5B2E638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8AB5FFD9-6CB0-C2E9-8921-C6158164EE8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163</a:t>
            </a:fld>
            <a:endParaRPr lang="en-US">
              <a:cs typeface="+mn-ea"/>
              <a:sym typeface="+mn-lt"/>
            </a:endParaRPr>
          </a:p>
        </p:txBody>
      </p:sp>
    </p:spTree>
    <p:extLst>
      <p:ext uri="{BB962C8B-B14F-4D97-AF65-F5344CB8AC3E}">
        <p14:creationId xmlns:p14="http://schemas.microsoft.com/office/powerpoint/2010/main" val="26603560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a:endCxn id="49" idx="0"/>
          </p:cNvCxnSpPr>
          <p:nvPr/>
        </p:nvCxnSpPr>
        <p:spPr bwMode="auto">
          <a:xfrm>
            <a:off x="5887379" y="2842008"/>
            <a:ext cx="0" cy="182850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 name="直接连接符 52"/>
          <p:cNvCxnSpPr/>
          <p:nvPr/>
        </p:nvCxnSpPr>
        <p:spPr bwMode="auto">
          <a:xfrm flipH="1">
            <a:off x="2045498" y="3071362"/>
            <a:ext cx="7665006"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3314" name="Title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地址分类</a:t>
            </a:r>
            <a:endParaRPr lang="en-US" altLang="zh-CN" sz="3200" dirty="0">
              <a:latin typeface="+mn-lt"/>
              <a:ea typeface="+mn-ea"/>
              <a:cs typeface="+mn-ea"/>
              <a:sym typeface="+mn-lt"/>
            </a:endParaRPr>
          </a:p>
        </p:txBody>
      </p:sp>
      <p:sp>
        <p:nvSpPr>
          <p:cNvPr id="2" name="文本占位符 1"/>
          <p:cNvSpPr>
            <a:spLocks noGrp="1"/>
          </p:cNvSpPr>
          <p:nvPr>
            <p:ph idx="1"/>
          </p:nvPr>
        </p:nvSpPr>
        <p:spPr>
          <a:xfrm>
            <a:off x="348207" y="1281818"/>
            <a:ext cx="11495588" cy="507633"/>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IPv6</a:t>
            </a:r>
            <a:r>
              <a:rPr lang="zh-CN" altLang="en-US" sz="2400" dirty="0">
                <a:solidFill>
                  <a:schemeClr val="accent1"/>
                </a:solidFill>
                <a:cs typeface="+mn-ea"/>
                <a:sym typeface="+mn-lt"/>
              </a:rPr>
              <a:t>地址分为为单播地址、组播地址和任播地址（</a:t>
            </a:r>
            <a:r>
              <a:rPr lang="en-US" altLang="zh-CN" sz="2400" dirty="0">
                <a:solidFill>
                  <a:schemeClr val="accent1"/>
                </a:solidFill>
                <a:cs typeface="+mn-ea"/>
                <a:sym typeface="+mn-lt"/>
              </a:rPr>
              <a:t>IPv6</a:t>
            </a:r>
            <a:r>
              <a:rPr lang="zh-CN" altLang="en-US" sz="2400" dirty="0">
                <a:solidFill>
                  <a:schemeClr val="accent1"/>
                </a:solidFill>
                <a:cs typeface="+mn-ea"/>
                <a:sym typeface="+mn-lt"/>
              </a:rPr>
              <a:t>没有定义广播地址）。 </a:t>
            </a:r>
          </a:p>
        </p:txBody>
      </p:sp>
      <p:cxnSp>
        <p:nvCxnSpPr>
          <p:cNvPr id="56" name="直接连接符 55"/>
          <p:cNvCxnSpPr/>
          <p:nvPr/>
        </p:nvCxnSpPr>
        <p:spPr bwMode="auto">
          <a:xfrm flipH="1">
            <a:off x="2045498" y="3069141"/>
            <a:ext cx="0" cy="359859"/>
          </a:xfrm>
          <a:prstGeom prst="line">
            <a:avLst/>
          </a:prstGeom>
          <a:solidFill>
            <a:schemeClr val="accent1"/>
          </a:solidFill>
          <a:ln w="12700" cap="flat" cmpd="sng" algn="ctr">
            <a:solidFill>
              <a:schemeClr val="tx1"/>
            </a:solidFill>
            <a:prstDash val="solid"/>
            <a:round/>
            <a:headEnd type="none" w="med" len="med"/>
            <a:tailEnd type="none" w="med" len="med"/>
          </a:ln>
          <a:effectLst/>
        </p:spPr>
      </p:cxnSp>
      <p:graphicFrame>
        <p:nvGraphicFramePr>
          <p:cNvPr id="80" name="表格 79"/>
          <p:cNvGraphicFramePr>
            <a:graphicFrameLocks noGrp="1"/>
          </p:cNvGraphicFramePr>
          <p:nvPr>
            <p:extLst>
              <p:ext uri="{D42A27DB-BD31-4B8C-83A1-F6EECF244321}">
                <p14:modId xmlns:p14="http://schemas.microsoft.com/office/powerpoint/2010/main" val="2691769609"/>
              </p:ext>
            </p:extLst>
          </p:nvPr>
        </p:nvGraphicFramePr>
        <p:xfrm>
          <a:off x="1616596" y="4667353"/>
          <a:ext cx="1439438" cy="359859"/>
        </p:xfrm>
        <a:graphic>
          <a:graphicData uri="http://schemas.openxmlformats.org/drawingml/2006/table">
            <a:tbl>
              <a:tblPr firstRow="1" bandRow="1">
                <a:tableStyleId>{5C22544A-7EE6-4342-B048-85BDC9FD1C3A}</a:tableStyleId>
              </a:tblPr>
              <a:tblGrid>
                <a:gridCol w="1439438">
                  <a:extLst>
                    <a:ext uri="{9D8B030D-6E8A-4147-A177-3AD203B41FA5}">
                      <a16:colId xmlns:a16="http://schemas.microsoft.com/office/drawing/2014/main" val="20000"/>
                    </a:ext>
                  </a:extLst>
                </a:gridCol>
              </a:tblGrid>
              <a:tr h="359859">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b="0" kern="1200" baseline="0" dirty="0">
                          <a:solidFill>
                            <a:schemeClr val="tx1"/>
                          </a:solidFill>
                          <a:latin typeface="+mn-lt"/>
                          <a:ea typeface="+mn-ea"/>
                          <a:cs typeface="+mn-ea"/>
                          <a:sym typeface="+mn-lt"/>
                        </a:rPr>
                        <a:t>全球单播地址</a:t>
                      </a:r>
                      <a:endParaRPr lang="en-US" altLang="zh-CN" sz="1600" b="0" kern="1200" baseline="0" dirty="0">
                        <a:solidFill>
                          <a:schemeClr val="tx1"/>
                        </a:solidFill>
                        <a:latin typeface="+mn-lt"/>
                        <a:ea typeface="+mn-ea"/>
                        <a:cs typeface="+mn-ea"/>
                        <a:sym typeface="+mn-lt"/>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graphicFrame>
        <p:nvGraphicFramePr>
          <p:cNvPr id="81" name="表格 80"/>
          <p:cNvGraphicFramePr>
            <a:graphicFrameLocks noGrp="1"/>
          </p:cNvGraphicFramePr>
          <p:nvPr>
            <p:extLst>
              <p:ext uri="{D42A27DB-BD31-4B8C-83A1-F6EECF244321}">
                <p14:modId xmlns:p14="http://schemas.microsoft.com/office/powerpoint/2010/main" val="2609352568"/>
              </p:ext>
            </p:extLst>
          </p:nvPr>
        </p:nvGraphicFramePr>
        <p:xfrm>
          <a:off x="3385939" y="4665222"/>
          <a:ext cx="1439438" cy="359859"/>
        </p:xfrm>
        <a:graphic>
          <a:graphicData uri="http://schemas.openxmlformats.org/drawingml/2006/table">
            <a:tbl>
              <a:tblPr firstRow="1" bandRow="1">
                <a:tableStyleId>{5C22544A-7EE6-4342-B048-85BDC9FD1C3A}</a:tableStyleId>
              </a:tblPr>
              <a:tblGrid>
                <a:gridCol w="1439438">
                  <a:extLst>
                    <a:ext uri="{9D8B030D-6E8A-4147-A177-3AD203B41FA5}">
                      <a16:colId xmlns:a16="http://schemas.microsoft.com/office/drawing/2014/main" val="20000"/>
                    </a:ext>
                  </a:extLst>
                </a:gridCol>
              </a:tblGrid>
              <a:tr h="359859">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b="0" kern="1200" baseline="0" dirty="0">
                          <a:solidFill>
                            <a:schemeClr val="tx1"/>
                          </a:solidFill>
                          <a:latin typeface="+mn-lt"/>
                          <a:ea typeface="+mn-ea"/>
                          <a:cs typeface="+mn-ea"/>
                          <a:sym typeface="+mn-lt"/>
                        </a:rPr>
                        <a:t>唯一本地地址</a:t>
                      </a:r>
                      <a:endParaRPr lang="en-US" altLang="zh-CN" sz="1600" b="0" kern="1200" baseline="0" dirty="0">
                        <a:solidFill>
                          <a:schemeClr val="tx1"/>
                        </a:solidFill>
                        <a:latin typeface="+mn-lt"/>
                        <a:ea typeface="+mn-ea"/>
                        <a:cs typeface="+mn-ea"/>
                        <a:sym typeface="+mn-lt"/>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graphicFrame>
        <p:nvGraphicFramePr>
          <p:cNvPr id="82" name="表格 81"/>
          <p:cNvGraphicFramePr>
            <a:graphicFrameLocks noGrp="1"/>
          </p:cNvGraphicFramePr>
          <p:nvPr>
            <p:extLst>
              <p:ext uri="{D42A27DB-BD31-4B8C-83A1-F6EECF244321}">
                <p14:modId xmlns:p14="http://schemas.microsoft.com/office/powerpoint/2010/main" val="3961756914"/>
              </p:ext>
            </p:extLst>
          </p:nvPr>
        </p:nvGraphicFramePr>
        <p:xfrm>
          <a:off x="6924627" y="4667353"/>
          <a:ext cx="1439438" cy="359859"/>
        </p:xfrm>
        <a:graphic>
          <a:graphicData uri="http://schemas.openxmlformats.org/drawingml/2006/table">
            <a:tbl>
              <a:tblPr firstRow="1" bandRow="1">
                <a:tableStyleId>{5C22544A-7EE6-4342-B048-85BDC9FD1C3A}</a:tableStyleId>
              </a:tblPr>
              <a:tblGrid>
                <a:gridCol w="1439438">
                  <a:extLst>
                    <a:ext uri="{9D8B030D-6E8A-4147-A177-3AD203B41FA5}">
                      <a16:colId xmlns:a16="http://schemas.microsoft.com/office/drawing/2014/main" val="20000"/>
                    </a:ext>
                  </a:extLst>
                </a:gridCol>
              </a:tblGrid>
              <a:tr h="359859">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b="0" kern="1200" baseline="0" dirty="0">
                          <a:solidFill>
                            <a:schemeClr val="tx1"/>
                          </a:solidFill>
                          <a:latin typeface="+mn-lt"/>
                          <a:ea typeface="+mn-ea"/>
                          <a:cs typeface="+mn-ea"/>
                          <a:sym typeface="+mn-lt"/>
                        </a:rPr>
                        <a:t>特殊地址</a:t>
                      </a: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graphicFrame>
        <p:nvGraphicFramePr>
          <p:cNvPr id="95" name="表格 94"/>
          <p:cNvGraphicFramePr>
            <a:graphicFrameLocks noGrp="1"/>
          </p:cNvGraphicFramePr>
          <p:nvPr>
            <p:extLst>
              <p:ext uri="{D42A27DB-BD31-4B8C-83A1-F6EECF244321}">
                <p14:modId xmlns:p14="http://schemas.microsoft.com/office/powerpoint/2010/main" val="1177755760"/>
              </p:ext>
            </p:extLst>
          </p:nvPr>
        </p:nvGraphicFramePr>
        <p:xfrm>
          <a:off x="8515854" y="4657326"/>
          <a:ext cx="1921778" cy="359859"/>
        </p:xfrm>
        <a:graphic>
          <a:graphicData uri="http://schemas.openxmlformats.org/drawingml/2006/table">
            <a:tbl>
              <a:tblPr firstRow="1" bandRow="1">
                <a:tableStyleId>{5C22544A-7EE6-4342-B048-85BDC9FD1C3A}</a:tableStyleId>
              </a:tblPr>
              <a:tblGrid>
                <a:gridCol w="1921778">
                  <a:extLst>
                    <a:ext uri="{9D8B030D-6E8A-4147-A177-3AD203B41FA5}">
                      <a16:colId xmlns:a16="http://schemas.microsoft.com/office/drawing/2014/main" val="20000"/>
                    </a:ext>
                  </a:extLst>
                </a:gridCol>
              </a:tblGrid>
              <a:tr h="359859">
                <a:tc>
                  <a:txBody>
                    <a:bodyPr/>
                    <a:lstStyle/>
                    <a:p>
                      <a:pPr marL="0" algn="ctr" defTabSz="914400" rtl="0" eaLnBrk="1" latinLnBrk="0" hangingPunct="1">
                        <a:lnSpc>
                          <a:spcPct val="120000"/>
                        </a:lnSpc>
                        <a:spcBef>
                          <a:spcPts val="0"/>
                        </a:spcBef>
                        <a:spcAft>
                          <a:spcPts val="0"/>
                        </a:spcAft>
                      </a:pPr>
                      <a:r>
                        <a:rPr lang="zh-CN" altLang="en-US" sz="1600" b="0" kern="1200" baseline="0" dirty="0">
                          <a:solidFill>
                            <a:schemeClr val="tx1"/>
                          </a:solidFill>
                          <a:latin typeface="+mn-lt"/>
                          <a:ea typeface="+mn-ea"/>
                          <a:cs typeface="+mn-ea"/>
                          <a:sym typeface="+mn-lt"/>
                        </a:rPr>
                        <a:t>其他单播地址</a:t>
                      </a:r>
                      <a:r>
                        <a:rPr lang="en-US" altLang="zh-CN" sz="1600" b="0" kern="1200" baseline="0" dirty="0">
                          <a:solidFill>
                            <a:schemeClr val="tx1"/>
                          </a:solidFill>
                          <a:latin typeface="+mn-lt"/>
                          <a:ea typeface="+mn-ea"/>
                          <a:cs typeface="+mn-ea"/>
                          <a:sym typeface="+mn-lt"/>
                        </a:rPr>
                        <a:t>……</a:t>
                      </a:r>
                      <a:endParaRPr lang="zh-CN" altLang="en-US" sz="1600" b="0" kern="1200" baseline="0" dirty="0">
                        <a:solidFill>
                          <a:schemeClr val="tx1"/>
                        </a:solidFill>
                        <a:latin typeface="+mn-lt"/>
                        <a:ea typeface="+mn-ea"/>
                        <a:cs typeface="+mn-ea"/>
                        <a:sym typeface="+mn-lt"/>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graphicFrame>
        <p:nvGraphicFramePr>
          <p:cNvPr id="62" name="表格 61"/>
          <p:cNvGraphicFramePr>
            <a:graphicFrameLocks noGrp="1"/>
          </p:cNvGraphicFramePr>
          <p:nvPr>
            <p:extLst>
              <p:ext uri="{D42A27DB-BD31-4B8C-83A1-F6EECF244321}">
                <p14:modId xmlns:p14="http://schemas.microsoft.com/office/powerpoint/2010/main" val="510199089"/>
              </p:ext>
            </p:extLst>
          </p:nvPr>
        </p:nvGraphicFramePr>
        <p:xfrm>
          <a:off x="1301304" y="3427931"/>
          <a:ext cx="1525905" cy="383688"/>
        </p:xfrm>
        <a:graphic>
          <a:graphicData uri="http://schemas.openxmlformats.org/drawingml/2006/table">
            <a:tbl>
              <a:tblPr firstRow="1" bandRow="1">
                <a:tableStyleId>{5C22544A-7EE6-4342-B048-85BDC9FD1C3A}</a:tableStyleId>
              </a:tblPr>
              <a:tblGrid>
                <a:gridCol w="1525905">
                  <a:extLst>
                    <a:ext uri="{9D8B030D-6E8A-4147-A177-3AD203B41FA5}">
                      <a16:colId xmlns:a16="http://schemas.microsoft.com/office/drawing/2014/main" val="20000"/>
                    </a:ext>
                  </a:extLst>
                </a:gridCol>
              </a:tblGrid>
              <a:tr h="383688">
                <a:tc>
                  <a:txBody>
                    <a:bodyPr/>
                    <a:lstStyle/>
                    <a:p>
                      <a:pPr algn="ctr">
                        <a:lnSpc>
                          <a:spcPct val="120000"/>
                        </a:lnSpc>
                        <a:spcBef>
                          <a:spcPts val="0"/>
                        </a:spcBef>
                        <a:spcAft>
                          <a:spcPts val="0"/>
                        </a:spcAft>
                      </a:pPr>
                      <a:r>
                        <a:rPr lang="zh-CN" altLang="en-US" sz="1600" b="0" baseline="0" dirty="0">
                          <a:solidFill>
                            <a:schemeClr val="tx1"/>
                          </a:solidFill>
                          <a:latin typeface="+mn-lt"/>
                          <a:ea typeface="+mn-ea"/>
                          <a:cs typeface="+mn-ea"/>
                          <a:sym typeface="+mn-lt"/>
                        </a:rPr>
                        <a:t>组播地址</a:t>
                      </a: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graphicFrame>
        <p:nvGraphicFramePr>
          <p:cNvPr id="64" name="表格 63"/>
          <p:cNvGraphicFramePr>
            <a:graphicFrameLocks noGrp="1"/>
          </p:cNvGraphicFramePr>
          <p:nvPr>
            <p:extLst>
              <p:ext uri="{D42A27DB-BD31-4B8C-83A1-F6EECF244321}">
                <p14:modId xmlns:p14="http://schemas.microsoft.com/office/powerpoint/2010/main" val="3920630786"/>
              </p:ext>
            </p:extLst>
          </p:nvPr>
        </p:nvGraphicFramePr>
        <p:xfrm>
          <a:off x="5167660" y="3475584"/>
          <a:ext cx="1439438" cy="431831"/>
        </p:xfrm>
        <a:graphic>
          <a:graphicData uri="http://schemas.openxmlformats.org/drawingml/2006/table">
            <a:tbl>
              <a:tblPr firstRow="1" bandRow="1">
                <a:tableStyleId>{5C22544A-7EE6-4342-B048-85BDC9FD1C3A}</a:tableStyleId>
              </a:tblPr>
              <a:tblGrid>
                <a:gridCol w="1439438">
                  <a:extLst>
                    <a:ext uri="{9D8B030D-6E8A-4147-A177-3AD203B41FA5}">
                      <a16:colId xmlns:a16="http://schemas.microsoft.com/office/drawing/2014/main" val="20000"/>
                    </a:ext>
                  </a:extLst>
                </a:gridCol>
              </a:tblGrid>
              <a:tr h="431831">
                <a:tc>
                  <a:txBody>
                    <a:bodyPr/>
                    <a:lstStyle/>
                    <a:p>
                      <a:pPr marL="0" algn="ctr" defTabSz="914400" rtl="0" eaLnBrk="1" latinLnBrk="0" hangingPunct="1">
                        <a:lnSpc>
                          <a:spcPct val="120000"/>
                        </a:lnSpc>
                        <a:spcBef>
                          <a:spcPts val="0"/>
                        </a:spcBef>
                        <a:spcAft>
                          <a:spcPts val="0"/>
                        </a:spcAft>
                      </a:pPr>
                      <a:r>
                        <a:rPr lang="zh-CN" altLang="en-US" sz="1600" b="0" kern="1200" baseline="0" dirty="0">
                          <a:solidFill>
                            <a:schemeClr val="tx1"/>
                          </a:solidFill>
                          <a:latin typeface="+mn-lt"/>
                          <a:ea typeface="+mn-ea"/>
                          <a:cs typeface="+mn-ea"/>
                          <a:sym typeface="+mn-lt"/>
                        </a:rPr>
                        <a:t>单播地址</a:t>
                      </a: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cxnSp>
        <p:nvCxnSpPr>
          <p:cNvPr id="32" name="直接连接符 31"/>
          <p:cNvCxnSpPr/>
          <p:nvPr/>
        </p:nvCxnSpPr>
        <p:spPr bwMode="auto">
          <a:xfrm flipV="1">
            <a:off x="9710504" y="3071361"/>
            <a:ext cx="100" cy="39288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aphicFrame>
        <p:nvGraphicFramePr>
          <p:cNvPr id="65" name="表格 64"/>
          <p:cNvGraphicFramePr>
            <a:graphicFrameLocks noGrp="1"/>
          </p:cNvGraphicFramePr>
          <p:nvPr>
            <p:extLst>
              <p:ext uri="{D42A27DB-BD31-4B8C-83A1-F6EECF244321}">
                <p14:modId xmlns:p14="http://schemas.microsoft.com/office/powerpoint/2010/main" val="1044656311"/>
              </p:ext>
            </p:extLst>
          </p:nvPr>
        </p:nvGraphicFramePr>
        <p:xfrm>
          <a:off x="9036989" y="3427932"/>
          <a:ext cx="1384543" cy="431831"/>
        </p:xfrm>
        <a:graphic>
          <a:graphicData uri="http://schemas.openxmlformats.org/drawingml/2006/table">
            <a:tbl>
              <a:tblPr firstRow="1" bandRow="1">
                <a:tableStyleId>{5C22544A-7EE6-4342-B048-85BDC9FD1C3A}</a:tableStyleId>
              </a:tblPr>
              <a:tblGrid>
                <a:gridCol w="1384543">
                  <a:extLst>
                    <a:ext uri="{9D8B030D-6E8A-4147-A177-3AD203B41FA5}">
                      <a16:colId xmlns:a16="http://schemas.microsoft.com/office/drawing/2014/main" val="20000"/>
                    </a:ext>
                  </a:extLst>
                </a:gridCol>
              </a:tblGrid>
              <a:tr h="431831">
                <a:tc>
                  <a:txBody>
                    <a:bodyPr/>
                    <a:lstStyle/>
                    <a:p>
                      <a:pPr marL="0" algn="ctr" defTabSz="914400" rtl="0" eaLnBrk="1" latinLnBrk="0" hangingPunct="1">
                        <a:lnSpc>
                          <a:spcPct val="120000"/>
                        </a:lnSpc>
                        <a:spcBef>
                          <a:spcPts val="0"/>
                        </a:spcBef>
                        <a:spcAft>
                          <a:spcPts val="0"/>
                        </a:spcAft>
                      </a:pPr>
                      <a:r>
                        <a:rPr lang="zh-CN" altLang="en-US" sz="1600" b="0" kern="1200" baseline="0" dirty="0">
                          <a:solidFill>
                            <a:schemeClr val="tx1"/>
                          </a:solidFill>
                          <a:latin typeface="+mn-lt"/>
                          <a:ea typeface="+mn-ea"/>
                          <a:cs typeface="+mn-ea"/>
                          <a:sym typeface="+mn-lt"/>
                        </a:rPr>
                        <a:t>任播地址</a:t>
                      </a: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206579904"/>
              </p:ext>
            </p:extLst>
          </p:nvPr>
        </p:nvGraphicFramePr>
        <p:xfrm>
          <a:off x="5162884" y="2478100"/>
          <a:ext cx="1444214" cy="448699"/>
        </p:xfrm>
        <a:graphic>
          <a:graphicData uri="http://schemas.openxmlformats.org/drawingml/2006/table">
            <a:tbl>
              <a:tblPr firstRow="1" bandRow="1">
                <a:tableStyleId>{5C22544A-7EE6-4342-B048-85BDC9FD1C3A}</a:tableStyleId>
              </a:tblPr>
              <a:tblGrid>
                <a:gridCol w="1444214">
                  <a:extLst>
                    <a:ext uri="{9D8B030D-6E8A-4147-A177-3AD203B41FA5}">
                      <a16:colId xmlns:a16="http://schemas.microsoft.com/office/drawing/2014/main" val="20000"/>
                    </a:ext>
                  </a:extLst>
                </a:gridCol>
              </a:tblGrid>
              <a:tr h="448699">
                <a:tc>
                  <a:txBody>
                    <a:bodyPr/>
                    <a:lstStyle/>
                    <a:p>
                      <a:pPr algn="ctr">
                        <a:lnSpc>
                          <a:spcPct val="120000"/>
                        </a:lnSpc>
                        <a:spcBef>
                          <a:spcPts val="0"/>
                        </a:spcBef>
                        <a:spcAft>
                          <a:spcPts val="0"/>
                        </a:spcAft>
                      </a:pPr>
                      <a:r>
                        <a:rPr lang="en-US" altLang="zh-CN" sz="1800" b="0" baseline="0" dirty="0">
                          <a:solidFill>
                            <a:schemeClr val="tx1"/>
                          </a:solidFill>
                          <a:latin typeface="+mn-lt"/>
                          <a:ea typeface="+mn-ea"/>
                          <a:cs typeface="+mn-ea"/>
                          <a:sym typeface="+mn-lt"/>
                        </a:rPr>
                        <a:t>IPv6</a:t>
                      </a:r>
                      <a:r>
                        <a:rPr lang="zh-CN" altLang="en-US" sz="1800" b="0" baseline="0" dirty="0">
                          <a:solidFill>
                            <a:schemeClr val="tx1"/>
                          </a:solidFill>
                          <a:latin typeface="+mn-lt"/>
                          <a:ea typeface="+mn-ea"/>
                          <a:cs typeface="+mn-ea"/>
                          <a:sym typeface="+mn-lt"/>
                        </a:rPr>
                        <a:t>地址</a:t>
                      </a: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graphicFrame>
        <p:nvGraphicFramePr>
          <p:cNvPr id="49" name="表格 48"/>
          <p:cNvGraphicFramePr>
            <a:graphicFrameLocks noGrp="1"/>
          </p:cNvGraphicFramePr>
          <p:nvPr>
            <p:extLst>
              <p:ext uri="{D42A27DB-BD31-4B8C-83A1-F6EECF244321}">
                <p14:modId xmlns:p14="http://schemas.microsoft.com/office/powerpoint/2010/main" val="3609782637"/>
              </p:ext>
            </p:extLst>
          </p:nvPr>
        </p:nvGraphicFramePr>
        <p:xfrm>
          <a:off x="5167660" y="4670516"/>
          <a:ext cx="1439438" cy="359859"/>
        </p:xfrm>
        <a:graphic>
          <a:graphicData uri="http://schemas.openxmlformats.org/drawingml/2006/table">
            <a:tbl>
              <a:tblPr firstRow="1" bandRow="1">
                <a:tableStyleId>{5C22544A-7EE6-4342-B048-85BDC9FD1C3A}</a:tableStyleId>
              </a:tblPr>
              <a:tblGrid>
                <a:gridCol w="1439438">
                  <a:extLst>
                    <a:ext uri="{9D8B030D-6E8A-4147-A177-3AD203B41FA5}">
                      <a16:colId xmlns:a16="http://schemas.microsoft.com/office/drawing/2014/main" val="20000"/>
                    </a:ext>
                  </a:extLst>
                </a:gridCol>
              </a:tblGrid>
              <a:tr h="359859">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b="0" kern="1200" baseline="0" dirty="0">
                          <a:solidFill>
                            <a:schemeClr val="tx1"/>
                          </a:solidFill>
                          <a:latin typeface="+mn-lt"/>
                          <a:ea typeface="+mn-ea"/>
                          <a:cs typeface="+mn-ea"/>
                          <a:sym typeface="+mn-lt"/>
                        </a:rPr>
                        <a:t>链路本地地址</a:t>
                      </a:r>
                      <a:endParaRPr lang="en-US" altLang="zh-CN" sz="1600" b="0" kern="1200" baseline="0" dirty="0">
                        <a:solidFill>
                          <a:schemeClr val="tx1"/>
                        </a:solidFill>
                        <a:latin typeface="+mn-lt"/>
                        <a:ea typeface="+mn-ea"/>
                        <a:cs typeface="+mn-ea"/>
                        <a:sym typeface="+mn-lt"/>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cxnSp>
        <p:nvCxnSpPr>
          <p:cNvPr id="30" name="直接连接符 29"/>
          <p:cNvCxnSpPr/>
          <p:nvPr/>
        </p:nvCxnSpPr>
        <p:spPr bwMode="auto">
          <a:xfrm flipH="1">
            <a:off x="2336317" y="4288965"/>
            <a:ext cx="714042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直接连接符 35"/>
          <p:cNvCxnSpPr>
            <a:endCxn id="80" idx="0"/>
          </p:cNvCxnSpPr>
          <p:nvPr/>
        </p:nvCxnSpPr>
        <p:spPr bwMode="auto">
          <a:xfrm>
            <a:off x="2336315" y="4288965"/>
            <a:ext cx="0" cy="3783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 name="直接连接符 41"/>
          <p:cNvCxnSpPr/>
          <p:nvPr/>
        </p:nvCxnSpPr>
        <p:spPr bwMode="auto">
          <a:xfrm>
            <a:off x="4088230" y="4288965"/>
            <a:ext cx="0" cy="3815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 name="直接连接符 49"/>
          <p:cNvCxnSpPr/>
          <p:nvPr/>
        </p:nvCxnSpPr>
        <p:spPr bwMode="auto">
          <a:xfrm>
            <a:off x="7644346" y="4296200"/>
            <a:ext cx="0" cy="3815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 name="直接连接符 50"/>
          <p:cNvCxnSpPr/>
          <p:nvPr/>
        </p:nvCxnSpPr>
        <p:spPr bwMode="auto">
          <a:xfrm>
            <a:off x="9476743" y="4296200"/>
            <a:ext cx="0" cy="3815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2" name="文本框 51"/>
          <p:cNvSpPr txBox="1"/>
          <p:nvPr/>
        </p:nvSpPr>
        <p:spPr>
          <a:xfrm>
            <a:off x="5426269" y="5108052"/>
            <a:ext cx="960519" cy="327013"/>
          </a:xfrm>
          <a:prstGeom prst="rect">
            <a:avLst/>
          </a:prstGeom>
          <a:noFill/>
        </p:spPr>
        <p:txBody>
          <a:bodyPr wrap="none" rtlCol="0">
            <a:spAutoFit/>
          </a:bodyPr>
          <a:lstStyle/>
          <a:p>
            <a:pPr algn="ctr">
              <a:lnSpc>
                <a:spcPct val="120000"/>
              </a:lnSpc>
            </a:pPr>
            <a:r>
              <a:rPr lang="en-US" altLang="zh-CN" sz="1399" dirty="0">
                <a:cs typeface="+mn-ea"/>
                <a:sym typeface="+mn-lt"/>
              </a:rPr>
              <a:t>FE80::/10</a:t>
            </a:r>
            <a:endParaRPr lang="zh-CN" altLang="en-US" sz="1399" dirty="0">
              <a:cs typeface="+mn-ea"/>
              <a:sym typeface="+mn-lt"/>
            </a:endParaRPr>
          </a:p>
        </p:txBody>
      </p:sp>
      <p:sp>
        <p:nvSpPr>
          <p:cNvPr id="54" name="文本框 53"/>
          <p:cNvSpPr txBox="1"/>
          <p:nvPr/>
        </p:nvSpPr>
        <p:spPr>
          <a:xfrm>
            <a:off x="1921509" y="5108052"/>
            <a:ext cx="830677" cy="327013"/>
          </a:xfrm>
          <a:prstGeom prst="rect">
            <a:avLst/>
          </a:prstGeom>
          <a:noFill/>
        </p:spPr>
        <p:txBody>
          <a:bodyPr wrap="none" rtlCol="0">
            <a:spAutoFit/>
          </a:bodyPr>
          <a:lstStyle/>
          <a:p>
            <a:pPr algn="ctr">
              <a:lnSpc>
                <a:spcPct val="120000"/>
              </a:lnSpc>
            </a:pPr>
            <a:r>
              <a:rPr lang="en-US" altLang="zh-CN" sz="1399" dirty="0">
                <a:cs typeface="+mn-ea"/>
                <a:sym typeface="+mn-lt"/>
              </a:rPr>
              <a:t>2000::/3</a:t>
            </a:r>
            <a:endParaRPr lang="zh-CN" altLang="en-US" sz="1399" dirty="0">
              <a:cs typeface="+mn-ea"/>
              <a:sym typeface="+mn-lt"/>
            </a:endParaRPr>
          </a:p>
        </p:txBody>
      </p:sp>
      <p:sp>
        <p:nvSpPr>
          <p:cNvPr id="55" name="文本框 54"/>
          <p:cNvSpPr txBox="1"/>
          <p:nvPr/>
        </p:nvSpPr>
        <p:spPr>
          <a:xfrm>
            <a:off x="3670284" y="5108052"/>
            <a:ext cx="870751" cy="327013"/>
          </a:xfrm>
          <a:prstGeom prst="rect">
            <a:avLst/>
          </a:prstGeom>
          <a:noFill/>
        </p:spPr>
        <p:txBody>
          <a:bodyPr wrap="none" rtlCol="0">
            <a:spAutoFit/>
          </a:bodyPr>
          <a:lstStyle/>
          <a:p>
            <a:pPr algn="ctr">
              <a:lnSpc>
                <a:spcPct val="120000"/>
              </a:lnSpc>
            </a:pPr>
            <a:r>
              <a:rPr lang="en-US" altLang="zh-CN" sz="1399" dirty="0">
                <a:cs typeface="+mn-ea"/>
                <a:sym typeface="+mn-lt"/>
              </a:rPr>
              <a:t>FD00::/8</a:t>
            </a:r>
            <a:endParaRPr lang="zh-CN" altLang="en-US" sz="1399" dirty="0">
              <a:cs typeface="+mn-ea"/>
              <a:sym typeface="+mn-lt"/>
            </a:endParaRPr>
          </a:p>
        </p:txBody>
      </p:sp>
      <p:sp>
        <p:nvSpPr>
          <p:cNvPr id="27" name="矩形 26"/>
          <p:cNvSpPr/>
          <p:nvPr/>
        </p:nvSpPr>
        <p:spPr>
          <a:xfrm>
            <a:off x="7054959" y="5541816"/>
            <a:ext cx="3820533" cy="294824"/>
          </a:xfrm>
          <a:prstGeom prst="rect">
            <a:avLst/>
          </a:prstGeom>
        </p:spPr>
        <p:txBody>
          <a:bodyPr wrap="none">
            <a:spAutoFit/>
          </a:bodyPr>
          <a:lstStyle/>
          <a:p>
            <a:pPr>
              <a:lnSpc>
                <a:spcPct val="120000"/>
              </a:lnSpc>
            </a:pPr>
            <a:r>
              <a:rPr lang="en-US" altLang="zh-CN" sz="1200" b="1">
                <a:cs typeface="+mn-ea"/>
                <a:sym typeface="+mn-lt"/>
                <a:hlinkClick r:id="rId3"/>
              </a:rPr>
              <a:t>IANA</a:t>
            </a:r>
            <a:r>
              <a:rPr lang="zh-CN" altLang="en-US" sz="1200" b="1">
                <a:cs typeface="+mn-ea"/>
                <a:sym typeface="+mn-lt"/>
                <a:hlinkClick r:id="rId3"/>
              </a:rPr>
              <a:t>：</a:t>
            </a:r>
            <a:r>
              <a:rPr lang="en-US" altLang="zh-CN" sz="1200" b="1">
                <a:cs typeface="+mn-ea"/>
                <a:sym typeface="+mn-lt"/>
                <a:hlinkClick r:id="rId3"/>
              </a:rPr>
              <a:t>Internet Protocol Version 6 Address Space</a:t>
            </a:r>
            <a:endParaRPr lang="zh-CN" altLang="en-US" sz="1200" b="1">
              <a:cs typeface="+mn-ea"/>
              <a:sym typeface="+mn-lt"/>
            </a:endParaRPr>
          </a:p>
        </p:txBody>
      </p:sp>
      <p:sp>
        <p:nvSpPr>
          <p:cNvPr id="3" name="日期占位符 3">
            <a:extLst>
              <a:ext uri="{FF2B5EF4-FFF2-40B4-BE49-F238E27FC236}">
                <a16:creationId xmlns:a16="http://schemas.microsoft.com/office/drawing/2014/main" id="{1A257B02-3E74-9900-0F7D-BB6E47BBE67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 name="页脚占位符 4">
            <a:extLst>
              <a:ext uri="{FF2B5EF4-FFF2-40B4-BE49-F238E27FC236}">
                <a16:creationId xmlns:a16="http://schemas.microsoft.com/office/drawing/2014/main" id="{E1EE77EA-E721-18E6-70A1-B38F7F5E699E}"/>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DF3E0129-4AA3-3DCF-1F34-DA67CD3A221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164</a:t>
            </a:fld>
            <a:endParaRPr lang="en-US">
              <a:cs typeface="+mn-ea"/>
              <a:sym typeface="+mn-lt"/>
            </a:endParaRPr>
          </a:p>
        </p:txBody>
      </p:sp>
    </p:spTree>
    <p:extLst>
      <p:ext uri="{BB962C8B-B14F-4D97-AF65-F5344CB8AC3E}">
        <p14:creationId xmlns:p14="http://schemas.microsoft.com/office/powerpoint/2010/main" val="22793748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单播地址结构</a:t>
            </a:r>
          </a:p>
        </p:txBody>
      </p:sp>
      <p:sp>
        <p:nvSpPr>
          <p:cNvPr id="12" name="文本占位符 11"/>
          <p:cNvSpPr>
            <a:spLocks noGrp="1"/>
          </p:cNvSpPr>
          <p:nvPr>
            <p:ph idx="1"/>
          </p:nvPr>
        </p:nvSpPr>
        <p:spPr>
          <a:xfrm>
            <a:off x="348207" y="1281818"/>
            <a:ext cx="11495588" cy="1753641"/>
          </a:xfrm>
        </p:spPr>
        <p:txBody>
          <a:bodyPr vert="horz" lIns="91440" tIns="45720" rIns="91440" bIns="45720" rtlCol="0">
            <a:normAutofit fontScale="92500"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一个</a:t>
            </a:r>
            <a:r>
              <a:rPr lang="en-US" altLang="zh-CN" sz="2400" dirty="0">
                <a:solidFill>
                  <a:schemeClr val="accent1"/>
                </a:solidFill>
                <a:cs typeface="+mn-ea"/>
                <a:sym typeface="+mn-lt"/>
              </a:rPr>
              <a:t>IPv6</a:t>
            </a:r>
            <a:r>
              <a:rPr lang="zh-CN" altLang="en-US" sz="2400" dirty="0">
                <a:solidFill>
                  <a:schemeClr val="accent1"/>
                </a:solidFill>
                <a:cs typeface="+mn-ea"/>
                <a:sym typeface="+mn-lt"/>
              </a:rPr>
              <a:t>单播地址可以分为如下两部分：</a:t>
            </a:r>
          </a:p>
          <a:p>
            <a:pPr lvl="1">
              <a:buFont typeface="Wingdings" panose="05000000000000000000" pitchFamily="2" charset="2"/>
              <a:buChar char="Ø"/>
            </a:pPr>
            <a:r>
              <a:rPr lang="zh-CN" altLang="en-US" sz="2200" dirty="0">
                <a:sym typeface="+mn-lt"/>
              </a:rPr>
              <a:t>网络前缀（</a:t>
            </a:r>
            <a:r>
              <a:rPr lang="en-US" altLang="zh-CN" sz="2200" dirty="0">
                <a:sym typeface="+mn-lt"/>
              </a:rPr>
              <a:t>Network Prefix</a:t>
            </a:r>
            <a:r>
              <a:rPr lang="zh-CN" altLang="en-US" sz="2200" dirty="0">
                <a:sym typeface="+mn-lt"/>
              </a:rPr>
              <a:t>）：</a:t>
            </a:r>
            <a:r>
              <a:rPr lang="en-US" altLang="zh-CN" sz="2200" dirty="0">
                <a:sym typeface="+mn-lt"/>
              </a:rPr>
              <a:t>n</a:t>
            </a:r>
            <a:r>
              <a:rPr lang="zh-CN" altLang="en-US" sz="2200" dirty="0">
                <a:sym typeface="+mn-lt"/>
              </a:rPr>
              <a:t> </a:t>
            </a:r>
            <a:r>
              <a:rPr lang="en-US" altLang="zh-CN" sz="2200" dirty="0">
                <a:sym typeface="+mn-lt"/>
              </a:rPr>
              <a:t>bit</a:t>
            </a:r>
            <a:r>
              <a:rPr lang="zh-CN" altLang="en-US" sz="2200" dirty="0">
                <a:sym typeface="+mn-lt"/>
              </a:rPr>
              <a:t>，相当于</a:t>
            </a:r>
            <a:r>
              <a:rPr lang="en-US" altLang="zh-CN" sz="2200" dirty="0">
                <a:sym typeface="+mn-lt"/>
              </a:rPr>
              <a:t>IPv4</a:t>
            </a:r>
            <a:r>
              <a:rPr lang="zh-CN" altLang="en-US" sz="2200" dirty="0">
                <a:sym typeface="+mn-lt"/>
              </a:rPr>
              <a:t>地址中的网络</a:t>
            </a:r>
            <a:r>
              <a:rPr lang="en-US" altLang="zh-CN" sz="2200" dirty="0">
                <a:sym typeface="+mn-lt"/>
              </a:rPr>
              <a:t>ID</a:t>
            </a:r>
            <a:r>
              <a:rPr lang="zh-CN" altLang="en-US" sz="2200" dirty="0">
                <a:sym typeface="+mn-lt"/>
              </a:rPr>
              <a:t>。</a:t>
            </a:r>
          </a:p>
          <a:p>
            <a:pPr lvl="1">
              <a:buFont typeface="Wingdings" panose="05000000000000000000" pitchFamily="2" charset="2"/>
              <a:buChar char="Ø"/>
            </a:pPr>
            <a:r>
              <a:rPr lang="zh-CN" altLang="en-US" sz="2200" dirty="0">
                <a:sym typeface="+mn-lt"/>
              </a:rPr>
              <a:t>接口标识（</a:t>
            </a:r>
            <a:r>
              <a:rPr lang="en-US" altLang="zh-CN" sz="2200" dirty="0">
                <a:sym typeface="+mn-lt"/>
              </a:rPr>
              <a:t>Interface Identify</a:t>
            </a:r>
            <a:r>
              <a:rPr lang="zh-CN" altLang="en-US" sz="2200" dirty="0">
                <a:sym typeface="+mn-lt"/>
              </a:rPr>
              <a:t>）：（</a:t>
            </a:r>
            <a:r>
              <a:rPr lang="en-US" altLang="zh-CN" sz="2200" dirty="0">
                <a:sym typeface="+mn-lt"/>
              </a:rPr>
              <a:t>128-n</a:t>
            </a:r>
            <a:r>
              <a:rPr lang="zh-CN" altLang="en-US" sz="2200" dirty="0">
                <a:sym typeface="+mn-lt"/>
              </a:rPr>
              <a:t>）</a:t>
            </a:r>
            <a:r>
              <a:rPr lang="en-US" altLang="zh-CN" sz="2200" dirty="0">
                <a:sym typeface="+mn-lt"/>
              </a:rPr>
              <a:t>bit</a:t>
            </a:r>
            <a:r>
              <a:rPr lang="zh-CN" altLang="en-US" sz="2200" dirty="0">
                <a:sym typeface="+mn-lt"/>
              </a:rPr>
              <a:t> ，相当于</a:t>
            </a:r>
            <a:r>
              <a:rPr lang="en-US" altLang="zh-CN" sz="2200" dirty="0">
                <a:sym typeface="+mn-lt"/>
              </a:rPr>
              <a:t>IPv4</a:t>
            </a:r>
            <a:r>
              <a:rPr lang="zh-CN" altLang="en-US" sz="2200" dirty="0">
                <a:sym typeface="+mn-lt"/>
              </a:rPr>
              <a:t>地址中的主机</a:t>
            </a:r>
            <a:r>
              <a:rPr lang="en-US" altLang="zh-CN" sz="2200" dirty="0">
                <a:sym typeface="+mn-lt"/>
              </a:rPr>
              <a:t>ID</a:t>
            </a:r>
            <a:r>
              <a:rPr lang="zh-CN" altLang="en-US" sz="2200" dirty="0">
                <a:sym typeface="+mn-lt"/>
              </a:rPr>
              <a:t>。</a:t>
            </a:r>
            <a:endParaRPr lang="en-US" altLang="zh-CN" sz="2200" dirty="0">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常见的</a:t>
            </a:r>
            <a:r>
              <a:rPr lang="en-US" altLang="zh-CN" sz="2400" dirty="0">
                <a:solidFill>
                  <a:schemeClr val="accent1"/>
                </a:solidFill>
                <a:cs typeface="+mn-ea"/>
                <a:sym typeface="+mn-lt"/>
              </a:rPr>
              <a:t>IPv6</a:t>
            </a:r>
            <a:r>
              <a:rPr lang="zh-CN" altLang="en-US" sz="2400" dirty="0">
                <a:solidFill>
                  <a:schemeClr val="accent1"/>
                </a:solidFill>
                <a:cs typeface="+mn-ea"/>
                <a:sym typeface="+mn-lt"/>
              </a:rPr>
              <a:t>单播地址，如全球单播地址等，通常网络前缀和接口标识为</a:t>
            </a:r>
            <a:r>
              <a:rPr lang="en-US" altLang="zh-CN" sz="2400" dirty="0">
                <a:solidFill>
                  <a:schemeClr val="accent1"/>
                </a:solidFill>
                <a:cs typeface="+mn-ea"/>
                <a:sym typeface="+mn-lt"/>
              </a:rPr>
              <a:t>64 bit</a:t>
            </a:r>
            <a:r>
              <a:rPr lang="zh-CN" altLang="en-US" sz="2400" dirty="0">
                <a:solidFill>
                  <a:schemeClr val="accent1"/>
                </a:solidFill>
                <a:cs typeface="+mn-ea"/>
                <a:sym typeface="+mn-lt"/>
              </a:rPr>
              <a:t>。</a:t>
            </a:r>
          </a:p>
        </p:txBody>
      </p:sp>
      <p:graphicFrame>
        <p:nvGraphicFramePr>
          <p:cNvPr id="82" name="表格 81"/>
          <p:cNvGraphicFramePr>
            <a:graphicFrameLocks noGrp="1"/>
          </p:cNvGraphicFramePr>
          <p:nvPr>
            <p:extLst>
              <p:ext uri="{D42A27DB-BD31-4B8C-83A1-F6EECF244321}">
                <p14:modId xmlns:p14="http://schemas.microsoft.com/office/powerpoint/2010/main" val="1533093485"/>
              </p:ext>
            </p:extLst>
          </p:nvPr>
        </p:nvGraphicFramePr>
        <p:xfrm>
          <a:off x="4146449" y="4103603"/>
          <a:ext cx="3990802" cy="365490"/>
        </p:xfrm>
        <a:graphic>
          <a:graphicData uri="http://schemas.openxmlformats.org/drawingml/2006/table">
            <a:tbl>
              <a:tblPr firstRow="1" bandRow="1">
                <a:tableStyleId>{2A488322-F2BA-4B5B-9748-0D474271808F}</a:tableStyleId>
              </a:tblPr>
              <a:tblGrid>
                <a:gridCol w="1995401">
                  <a:extLst>
                    <a:ext uri="{9D8B030D-6E8A-4147-A177-3AD203B41FA5}">
                      <a16:colId xmlns:a16="http://schemas.microsoft.com/office/drawing/2014/main" val="20000"/>
                    </a:ext>
                  </a:extLst>
                </a:gridCol>
                <a:gridCol w="1995401">
                  <a:extLst>
                    <a:ext uri="{9D8B030D-6E8A-4147-A177-3AD203B41FA5}">
                      <a16:colId xmlns:a16="http://schemas.microsoft.com/office/drawing/2014/main" val="20001"/>
                    </a:ext>
                  </a:extLst>
                </a:gridCol>
              </a:tblGrid>
              <a:tr h="365490">
                <a:tc>
                  <a:txBody>
                    <a:bodyPr/>
                    <a:lstStyle/>
                    <a:p>
                      <a:pPr algn="ctr">
                        <a:lnSpc>
                          <a:spcPct val="120000"/>
                        </a:lnSpc>
                        <a:spcBef>
                          <a:spcPts val="0"/>
                        </a:spcBef>
                        <a:spcAft>
                          <a:spcPts val="0"/>
                        </a:spcAft>
                      </a:pPr>
                      <a:r>
                        <a:rPr lang="zh-CN" altLang="en-US" sz="1600" b="0" baseline="0" dirty="0">
                          <a:ln>
                            <a:noFill/>
                          </a:ln>
                          <a:solidFill>
                            <a:schemeClr val="tx1"/>
                          </a:solidFill>
                          <a:latin typeface="+mn-lt"/>
                          <a:ea typeface="+mn-ea"/>
                          <a:cs typeface="+mn-ea"/>
                          <a:sym typeface="+mn-lt"/>
                        </a:rPr>
                        <a:t>网络前缀</a:t>
                      </a: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zh-CN" altLang="en-US" sz="1600" b="0" baseline="0" dirty="0">
                          <a:ln>
                            <a:noFill/>
                          </a:ln>
                          <a:solidFill>
                            <a:schemeClr val="tx1"/>
                          </a:solidFill>
                          <a:latin typeface="+mn-lt"/>
                          <a:ea typeface="+mn-ea"/>
                          <a:cs typeface="+mn-ea"/>
                          <a:sym typeface="+mn-lt"/>
                        </a:rPr>
                        <a:t>接口标识</a:t>
                      </a: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sp>
        <p:nvSpPr>
          <p:cNvPr id="84" name="右大括号 5"/>
          <p:cNvSpPr/>
          <p:nvPr/>
        </p:nvSpPr>
        <p:spPr>
          <a:xfrm rot="16200000">
            <a:off x="5016155" y="2943216"/>
            <a:ext cx="245231" cy="1984643"/>
          </a:xfrm>
          <a:prstGeom prst="rightBrace">
            <a:avLst/>
          </a:prstGeom>
          <a:noFill/>
          <a:ln w="1270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87" name="矩形 6"/>
          <p:cNvSpPr/>
          <p:nvPr/>
        </p:nvSpPr>
        <p:spPr>
          <a:xfrm>
            <a:off x="4168815" y="3473076"/>
            <a:ext cx="1939908" cy="360548"/>
          </a:xfrm>
          <a:prstGeom prst="rect">
            <a:avLst/>
          </a:prstGeom>
        </p:spPr>
        <p:txBody>
          <a:bodyPr wrap="square">
            <a:spAutoFit/>
          </a:bodyPr>
          <a:lstStyle/>
          <a:p>
            <a:pPr algn="ctr">
              <a:lnSpc>
                <a:spcPct val="120000"/>
              </a:lnSpc>
            </a:pPr>
            <a:r>
              <a:rPr lang="en-US" altLang="zh-CN" sz="1599" dirty="0">
                <a:solidFill>
                  <a:prstClr val="black"/>
                </a:solidFill>
                <a:cs typeface="+mn-ea"/>
                <a:sym typeface="+mn-lt"/>
              </a:rPr>
              <a:t>n bit</a:t>
            </a:r>
            <a:endParaRPr lang="zh-CN" altLang="en-US" sz="1599" dirty="0">
              <a:solidFill>
                <a:prstClr val="black"/>
              </a:solidFill>
              <a:cs typeface="+mn-ea"/>
              <a:sym typeface="+mn-lt"/>
            </a:endParaRPr>
          </a:p>
        </p:txBody>
      </p:sp>
      <p:sp>
        <p:nvSpPr>
          <p:cNvPr id="95" name="右大括号 5"/>
          <p:cNvSpPr/>
          <p:nvPr/>
        </p:nvSpPr>
        <p:spPr>
          <a:xfrm rot="16200000">
            <a:off x="7011556" y="2943215"/>
            <a:ext cx="245231" cy="1984643"/>
          </a:xfrm>
          <a:prstGeom prst="rightBrace">
            <a:avLst/>
          </a:prstGeom>
          <a:noFill/>
          <a:ln w="1270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96" name="矩形 6"/>
          <p:cNvSpPr/>
          <p:nvPr/>
        </p:nvSpPr>
        <p:spPr>
          <a:xfrm>
            <a:off x="6141849" y="3451774"/>
            <a:ext cx="1939908" cy="362279"/>
          </a:xfrm>
          <a:prstGeom prst="rect">
            <a:avLst/>
          </a:prstGeom>
        </p:spPr>
        <p:txBody>
          <a:bodyPr wrap="square">
            <a:spAutoFit/>
          </a:bodyPr>
          <a:lstStyle/>
          <a:p>
            <a:pPr algn="ctr">
              <a:lnSpc>
                <a:spcPct val="120000"/>
              </a:lnSpc>
            </a:pPr>
            <a:r>
              <a:rPr lang="zh-CN" altLang="en-US" sz="1599" dirty="0">
                <a:cs typeface="+mn-ea"/>
                <a:sym typeface="+mn-lt"/>
              </a:rPr>
              <a:t>（</a:t>
            </a:r>
            <a:r>
              <a:rPr lang="en-US" altLang="zh-CN" sz="1599" dirty="0">
                <a:cs typeface="+mn-ea"/>
                <a:sym typeface="+mn-lt"/>
              </a:rPr>
              <a:t>128-n</a:t>
            </a:r>
            <a:r>
              <a:rPr lang="zh-CN" altLang="en-US" sz="1599" dirty="0">
                <a:cs typeface="+mn-ea"/>
                <a:sym typeface="+mn-lt"/>
              </a:rPr>
              <a:t>）</a:t>
            </a:r>
            <a:r>
              <a:rPr lang="en-US" altLang="zh-CN" sz="1599" dirty="0">
                <a:cs typeface="+mn-ea"/>
                <a:sym typeface="+mn-lt"/>
              </a:rPr>
              <a:t>bit</a:t>
            </a:r>
            <a:endParaRPr lang="zh-CN" altLang="en-US" sz="1599" dirty="0">
              <a:solidFill>
                <a:prstClr val="black"/>
              </a:solidFill>
              <a:cs typeface="+mn-ea"/>
              <a:sym typeface="+mn-lt"/>
            </a:endParaRPr>
          </a:p>
        </p:txBody>
      </p:sp>
      <p:sp>
        <p:nvSpPr>
          <p:cNvPr id="3" name="矩形 2"/>
          <p:cNvSpPr/>
          <p:nvPr/>
        </p:nvSpPr>
        <p:spPr>
          <a:xfrm>
            <a:off x="3900528" y="5499081"/>
            <a:ext cx="4390946" cy="394082"/>
          </a:xfrm>
          <a:prstGeom prst="rect">
            <a:avLst/>
          </a:prstGeom>
        </p:spPr>
        <p:txBody>
          <a:bodyPr wrap="none">
            <a:spAutoFit/>
          </a:bodyPr>
          <a:lstStyle/>
          <a:p>
            <a:pPr algn="ctr">
              <a:lnSpc>
                <a:spcPct val="120000"/>
              </a:lnSpc>
            </a:pPr>
            <a:r>
              <a:rPr lang="en-US" altLang="zh-CN" sz="1799" spc="200" dirty="0">
                <a:solidFill>
                  <a:srgbClr val="000000"/>
                </a:solidFill>
                <a:cs typeface="+mn-ea"/>
                <a:sym typeface="+mn-lt"/>
              </a:rPr>
              <a:t>FC00:1:2:3:2E0:FCFF:FE31:2796</a:t>
            </a:r>
            <a:endParaRPr lang="zh-CN" altLang="en-US" sz="1799" spc="200" dirty="0">
              <a:cs typeface="+mn-ea"/>
              <a:sym typeface="+mn-lt"/>
            </a:endParaRPr>
          </a:p>
        </p:txBody>
      </p:sp>
      <p:sp>
        <p:nvSpPr>
          <p:cNvPr id="20" name="右大括号 5"/>
          <p:cNvSpPr/>
          <p:nvPr/>
        </p:nvSpPr>
        <p:spPr>
          <a:xfrm rot="16200000">
            <a:off x="4679410" y="4669673"/>
            <a:ext cx="245231" cy="1311152"/>
          </a:xfrm>
          <a:prstGeom prst="rightBrace">
            <a:avLst/>
          </a:prstGeom>
          <a:noFill/>
          <a:ln w="1270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21" name="矩形 6"/>
          <p:cNvSpPr/>
          <p:nvPr/>
        </p:nvSpPr>
        <p:spPr>
          <a:xfrm>
            <a:off x="4470006" y="4862788"/>
            <a:ext cx="686406" cy="360548"/>
          </a:xfrm>
          <a:prstGeom prst="rect">
            <a:avLst/>
          </a:prstGeom>
        </p:spPr>
        <p:txBody>
          <a:bodyPr wrap="none">
            <a:spAutoFit/>
          </a:bodyPr>
          <a:lstStyle/>
          <a:p>
            <a:pPr algn="ctr">
              <a:lnSpc>
                <a:spcPct val="120000"/>
              </a:lnSpc>
            </a:pPr>
            <a:r>
              <a:rPr lang="en-US" altLang="zh-CN" sz="1599">
                <a:solidFill>
                  <a:prstClr val="black"/>
                </a:solidFill>
                <a:cs typeface="+mn-ea"/>
                <a:sym typeface="+mn-lt"/>
              </a:rPr>
              <a:t>64 </a:t>
            </a:r>
            <a:r>
              <a:rPr lang="en-US" altLang="zh-CN" sz="1599" dirty="0">
                <a:solidFill>
                  <a:prstClr val="black"/>
                </a:solidFill>
                <a:cs typeface="+mn-ea"/>
                <a:sym typeface="+mn-lt"/>
              </a:rPr>
              <a:t>bit</a:t>
            </a:r>
            <a:endParaRPr lang="zh-CN" altLang="en-US" sz="1599" dirty="0">
              <a:solidFill>
                <a:prstClr val="black"/>
              </a:solidFill>
              <a:cs typeface="+mn-ea"/>
              <a:sym typeface="+mn-lt"/>
            </a:endParaRPr>
          </a:p>
        </p:txBody>
      </p:sp>
      <p:sp>
        <p:nvSpPr>
          <p:cNvPr id="22" name="右大括号 5"/>
          <p:cNvSpPr/>
          <p:nvPr/>
        </p:nvSpPr>
        <p:spPr>
          <a:xfrm rot="16200000">
            <a:off x="6707517" y="4028888"/>
            <a:ext cx="245231" cy="2592721"/>
          </a:xfrm>
          <a:prstGeom prst="rightBrace">
            <a:avLst/>
          </a:prstGeom>
          <a:noFill/>
          <a:ln w="12700" cap="flat" cmpd="sng" algn="ctr">
            <a:solidFill>
              <a:sysClr val="window" lastClr="FFFFFF">
                <a:lumMod val="50000"/>
              </a:sysClr>
            </a:solidFill>
            <a:prstDash val="solid"/>
            <a:miter lim="800000"/>
            <a:headEnd type="none" w="med" len="med"/>
            <a:tailEnd type="none" w="med" len="med"/>
          </a:ln>
          <a:effectLst/>
        </p:spPr>
        <p:txBody>
          <a:bodyPr rtlCol="0" anchor="ctr"/>
          <a:lstStyle/>
          <a:p>
            <a:pPr algn="ctr" defTabSz="914034">
              <a:lnSpc>
                <a:spcPct val="120000"/>
              </a:lnSpc>
              <a:defRPr/>
            </a:pPr>
            <a:endParaRPr lang="zh-CN" altLang="en-US" sz="1399" kern="0" dirty="0">
              <a:solidFill>
                <a:prstClr val="black"/>
              </a:solidFill>
              <a:cs typeface="+mn-ea"/>
              <a:sym typeface="+mn-lt"/>
            </a:endParaRPr>
          </a:p>
        </p:txBody>
      </p:sp>
      <p:sp>
        <p:nvSpPr>
          <p:cNvPr id="23" name="矩形 6"/>
          <p:cNvSpPr/>
          <p:nvPr/>
        </p:nvSpPr>
        <p:spPr>
          <a:xfrm>
            <a:off x="6542061" y="4841486"/>
            <a:ext cx="686406" cy="360548"/>
          </a:xfrm>
          <a:prstGeom prst="rect">
            <a:avLst/>
          </a:prstGeom>
        </p:spPr>
        <p:txBody>
          <a:bodyPr wrap="none">
            <a:spAutoFit/>
          </a:bodyPr>
          <a:lstStyle/>
          <a:p>
            <a:pPr algn="ctr">
              <a:lnSpc>
                <a:spcPct val="120000"/>
              </a:lnSpc>
            </a:pPr>
            <a:r>
              <a:rPr lang="en-US" altLang="zh-CN" sz="1599">
                <a:cs typeface="+mn-ea"/>
                <a:sym typeface="+mn-lt"/>
              </a:rPr>
              <a:t>64 bit</a:t>
            </a:r>
            <a:endParaRPr lang="zh-CN" altLang="en-US" sz="1599" dirty="0">
              <a:solidFill>
                <a:prstClr val="black"/>
              </a:solidFill>
              <a:cs typeface="+mn-ea"/>
              <a:sym typeface="+mn-lt"/>
            </a:endParaRPr>
          </a:p>
        </p:txBody>
      </p:sp>
      <p:sp>
        <p:nvSpPr>
          <p:cNvPr id="24" name="矩形 6"/>
          <p:cNvSpPr/>
          <p:nvPr/>
        </p:nvSpPr>
        <p:spPr>
          <a:xfrm>
            <a:off x="1843381" y="4130671"/>
            <a:ext cx="1939908" cy="362279"/>
          </a:xfrm>
          <a:prstGeom prst="rect">
            <a:avLst/>
          </a:prstGeom>
        </p:spPr>
        <p:txBody>
          <a:bodyPr wrap="square">
            <a:spAutoFit/>
          </a:bodyPr>
          <a:lstStyle/>
          <a:p>
            <a:pPr algn="ctr">
              <a:lnSpc>
                <a:spcPct val="120000"/>
              </a:lnSpc>
            </a:pPr>
            <a:r>
              <a:rPr lang="zh-CN" altLang="en-US" sz="1599" dirty="0">
                <a:solidFill>
                  <a:prstClr val="black"/>
                </a:solidFill>
                <a:cs typeface="+mn-ea"/>
                <a:sym typeface="+mn-lt"/>
              </a:rPr>
              <a:t>格式：</a:t>
            </a:r>
          </a:p>
        </p:txBody>
      </p:sp>
      <p:sp>
        <p:nvSpPr>
          <p:cNvPr id="25" name="矩形 6"/>
          <p:cNvSpPr/>
          <p:nvPr/>
        </p:nvSpPr>
        <p:spPr>
          <a:xfrm>
            <a:off x="1843381" y="5489525"/>
            <a:ext cx="1939908" cy="362279"/>
          </a:xfrm>
          <a:prstGeom prst="rect">
            <a:avLst/>
          </a:prstGeom>
        </p:spPr>
        <p:txBody>
          <a:bodyPr wrap="square">
            <a:spAutoFit/>
          </a:bodyPr>
          <a:lstStyle/>
          <a:p>
            <a:pPr algn="ctr">
              <a:lnSpc>
                <a:spcPct val="120000"/>
              </a:lnSpc>
            </a:pPr>
            <a:r>
              <a:rPr lang="zh-CN" altLang="en-US" sz="1599">
                <a:solidFill>
                  <a:prstClr val="black"/>
                </a:solidFill>
                <a:cs typeface="+mn-ea"/>
                <a:sym typeface="+mn-lt"/>
              </a:rPr>
              <a:t>示例：</a:t>
            </a:r>
            <a:endParaRPr lang="zh-CN" altLang="en-US" sz="1599" dirty="0">
              <a:solidFill>
                <a:prstClr val="black"/>
              </a:solidFill>
              <a:cs typeface="+mn-ea"/>
              <a:sym typeface="+mn-lt"/>
            </a:endParaRPr>
          </a:p>
        </p:txBody>
      </p:sp>
      <p:sp>
        <p:nvSpPr>
          <p:cNvPr id="4" name="日期占位符 3">
            <a:extLst>
              <a:ext uri="{FF2B5EF4-FFF2-40B4-BE49-F238E27FC236}">
                <a16:creationId xmlns:a16="http://schemas.microsoft.com/office/drawing/2014/main" id="{1D15D937-5909-7740-7B5B-8FB258EA3C39}"/>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EEA3B06-7AC6-5212-0F13-E0F24835E49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19BA5828-93AB-D05E-3AEE-CF2A6CA2781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165</a:t>
            </a:fld>
            <a:endParaRPr lang="en-US">
              <a:cs typeface="+mn-ea"/>
              <a:sym typeface="+mn-lt"/>
            </a:endParaRPr>
          </a:p>
        </p:txBody>
      </p:sp>
    </p:spTree>
    <p:extLst>
      <p:ext uri="{BB962C8B-B14F-4D97-AF65-F5344CB8AC3E}">
        <p14:creationId xmlns:p14="http://schemas.microsoft.com/office/powerpoint/2010/main" val="15238483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单播地址接口标识</a:t>
            </a:r>
          </a:p>
        </p:txBody>
      </p:sp>
      <p:sp>
        <p:nvSpPr>
          <p:cNvPr id="14" name="Text Placeholder 13"/>
          <p:cNvSpPr>
            <a:spLocks noGrp="1"/>
          </p:cNvSpPr>
          <p:nvPr>
            <p:ph idx="1"/>
          </p:nvPr>
        </p:nvSpPr>
        <p:spPr>
          <a:xfrm>
            <a:off x="348207" y="1281818"/>
            <a:ext cx="11495588" cy="1105361"/>
          </a:xfrm>
        </p:spPr>
        <p:txBody>
          <a:bodyPr vert="horz" lIns="91440" tIns="45720" rIns="91440" bIns="45720" rtlCol="0">
            <a:normAutofit fontScale="775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接口</a:t>
            </a:r>
            <a:r>
              <a:rPr lang="en-US" altLang="zh-CN" sz="2400" dirty="0">
                <a:solidFill>
                  <a:schemeClr val="accent1"/>
                </a:solidFill>
                <a:cs typeface="+mn-ea"/>
                <a:sym typeface="+mn-lt"/>
              </a:rPr>
              <a:t>ID</a:t>
            </a:r>
            <a:r>
              <a:rPr lang="zh-CN" altLang="en-US" sz="2400" dirty="0">
                <a:solidFill>
                  <a:schemeClr val="accent1"/>
                </a:solidFill>
                <a:cs typeface="+mn-ea"/>
                <a:sym typeface="+mn-lt"/>
              </a:rPr>
              <a:t>可通过</a:t>
            </a:r>
            <a:r>
              <a:rPr lang="en-US" altLang="zh-CN" sz="2400" dirty="0">
                <a:solidFill>
                  <a:schemeClr val="accent1"/>
                </a:solidFill>
                <a:cs typeface="+mn-ea"/>
                <a:sym typeface="+mn-lt"/>
              </a:rPr>
              <a:t>3</a:t>
            </a:r>
            <a:r>
              <a:rPr lang="zh-CN" altLang="en-US" sz="2400" dirty="0">
                <a:solidFill>
                  <a:schemeClr val="accent1"/>
                </a:solidFill>
                <a:cs typeface="+mn-ea"/>
                <a:sym typeface="+mn-lt"/>
              </a:rPr>
              <a:t>种方法生成：手工配置、系统自动生成，或基于</a:t>
            </a:r>
            <a:r>
              <a:rPr lang="en-US" altLang="zh-CN" sz="2400" dirty="0">
                <a:solidFill>
                  <a:schemeClr val="accent1"/>
                </a:solidFill>
                <a:cs typeface="+mn-ea"/>
                <a:sym typeface="+mn-lt"/>
              </a:rPr>
              <a:t>IEEE EUI-64</a:t>
            </a:r>
            <a:r>
              <a:rPr lang="zh-CN" altLang="en-US" sz="2400" dirty="0">
                <a:solidFill>
                  <a:schemeClr val="accent1"/>
                </a:solidFill>
                <a:cs typeface="+mn-ea"/>
                <a:sym typeface="+mn-lt"/>
              </a:rPr>
              <a:t>规范生成。</a:t>
            </a:r>
          </a:p>
          <a:p>
            <a:pPr marL="266700" indent="-266700">
              <a:buFont typeface="Wingdings" panose="05000000000000000000" pitchFamily="2" charset="2"/>
              <a:buChar char="n"/>
            </a:pPr>
            <a:r>
              <a:rPr lang="zh-CN" altLang="en-US" sz="2400" dirty="0">
                <a:solidFill>
                  <a:schemeClr val="accent1"/>
                </a:solidFill>
                <a:cs typeface="+mn-ea"/>
                <a:sym typeface="+mn-lt"/>
              </a:rPr>
              <a:t>其中，基于</a:t>
            </a:r>
            <a:r>
              <a:rPr lang="en-US" altLang="zh-CN" sz="2400" dirty="0">
                <a:solidFill>
                  <a:schemeClr val="accent1"/>
                </a:solidFill>
                <a:cs typeface="+mn-ea"/>
                <a:sym typeface="+mn-lt"/>
              </a:rPr>
              <a:t>IEEE EUI-64</a:t>
            </a:r>
            <a:r>
              <a:rPr lang="zh-CN" altLang="en-US" sz="2400" dirty="0">
                <a:solidFill>
                  <a:schemeClr val="accent1"/>
                </a:solidFill>
                <a:cs typeface="+mn-ea"/>
                <a:sym typeface="+mn-lt"/>
              </a:rPr>
              <a:t>规范自动生成最为常用。</a:t>
            </a:r>
            <a:r>
              <a:rPr lang="en-US" altLang="zh-CN" sz="2400" dirty="0">
                <a:solidFill>
                  <a:schemeClr val="accent1"/>
                </a:solidFill>
                <a:cs typeface="+mn-ea"/>
                <a:sym typeface="+mn-lt"/>
              </a:rPr>
              <a:t>EUI-64</a:t>
            </a:r>
            <a:r>
              <a:rPr lang="zh-CN" altLang="en-US" sz="2400" dirty="0">
                <a:solidFill>
                  <a:schemeClr val="accent1"/>
                </a:solidFill>
                <a:cs typeface="+mn-ea"/>
                <a:sym typeface="+mn-lt"/>
              </a:rPr>
              <a:t>规范将接口的</a:t>
            </a:r>
            <a:r>
              <a:rPr lang="en-US" altLang="zh-CN" sz="2400" dirty="0">
                <a:solidFill>
                  <a:schemeClr val="accent1"/>
                </a:solidFill>
                <a:cs typeface="+mn-ea"/>
                <a:sym typeface="+mn-lt"/>
              </a:rPr>
              <a:t>MAC</a:t>
            </a:r>
            <a:r>
              <a:rPr lang="zh-CN" altLang="en-US" sz="2400" dirty="0">
                <a:solidFill>
                  <a:schemeClr val="accent1"/>
                </a:solidFill>
                <a:cs typeface="+mn-ea"/>
                <a:sym typeface="+mn-lt"/>
              </a:rPr>
              <a:t>地址转换为</a:t>
            </a:r>
            <a:r>
              <a:rPr lang="en-US" altLang="zh-CN" sz="2400" dirty="0">
                <a:solidFill>
                  <a:schemeClr val="accent1"/>
                </a:solidFill>
                <a:cs typeface="+mn-ea"/>
                <a:sym typeface="+mn-lt"/>
              </a:rPr>
              <a:t>IPv6</a:t>
            </a:r>
            <a:r>
              <a:rPr lang="zh-CN" altLang="en-US" sz="2400" dirty="0">
                <a:solidFill>
                  <a:schemeClr val="accent1"/>
                </a:solidFill>
                <a:cs typeface="+mn-ea"/>
                <a:sym typeface="+mn-lt"/>
              </a:rPr>
              <a:t>接口标识。</a:t>
            </a:r>
          </a:p>
        </p:txBody>
      </p:sp>
      <p:sp>
        <p:nvSpPr>
          <p:cNvPr id="27" name="圆角矩形 26"/>
          <p:cNvSpPr/>
          <p:nvPr/>
        </p:nvSpPr>
        <p:spPr>
          <a:xfrm>
            <a:off x="610578" y="5478190"/>
            <a:ext cx="10832353" cy="369499"/>
          </a:xfrm>
          <a:prstGeom prst="roundRect">
            <a:avLst/>
          </a:prstGeom>
          <a:gradFill flip="none" rotWithShape="1">
            <a:gsLst>
              <a:gs pos="100000">
                <a:schemeClr val="bg1"/>
              </a:gs>
              <a:gs pos="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28" name="圆角矩形 27"/>
          <p:cNvSpPr/>
          <p:nvPr/>
        </p:nvSpPr>
        <p:spPr>
          <a:xfrm>
            <a:off x="610578" y="3007451"/>
            <a:ext cx="10832353" cy="872340"/>
          </a:xfrm>
          <a:prstGeom prst="roundRect">
            <a:avLst>
              <a:gd name="adj" fmla="val 6480"/>
            </a:avLst>
          </a:prstGeom>
          <a:gradFill flip="none" rotWithShape="1">
            <a:gsLst>
              <a:gs pos="100000">
                <a:schemeClr val="bg1"/>
              </a:gs>
              <a:gs pos="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29" name="圆角矩形 28"/>
          <p:cNvSpPr/>
          <p:nvPr/>
        </p:nvSpPr>
        <p:spPr>
          <a:xfrm>
            <a:off x="610578" y="3967320"/>
            <a:ext cx="10832353" cy="968280"/>
          </a:xfrm>
          <a:prstGeom prst="roundRect">
            <a:avLst>
              <a:gd name="adj" fmla="val 9500"/>
            </a:avLst>
          </a:prstGeom>
          <a:gradFill flip="none" rotWithShape="1">
            <a:gsLst>
              <a:gs pos="100000">
                <a:schemeClr val="bg1"/>
              </a:gs>
              <a:gs pos="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30" name="下箭头 63"/>
          <p:cNvSpPr/>
          <p:nvPr/>
        </p:nvSpPr>
        <p:spPr>
          <a:xfrm flipV="1">
            <a:off x="3640830" y="3762955"/>
            <a:ext cx="6187049" cy="77617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44696 w 1044696"/>
              <a:gd name="connsiteY0" fmla="*/ 0 h 832214"/>
              <a:gd name="connsiteX1" fmla="*/ 619488 w 1044696"/>
              <a:gd name="connsiteY1" fmla="*/ 506595 h 832214"/>
              <a:gd name="connsiteX2" fmla="*/ 762643 w 1044696"/>
              <a:gd name="connsiteY2" fmla="*/ 520882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750456 w 1032509"/>
              <a:gd name="connsiteY2" fmla="*/ 520882 h 832214"/>
              <a:gd name="connsiteX3" fmla="*/ 505581 w 1032509"/>
              <a:gd name="connsiteY3" fmla="*/ 832214 h 832214"/>
              <a:gd name="connsiteX4" fmla="*/ 215565 w 1032509"/>
              <a:gd name="connsiteY4" fmla="*/ 520882 h 832214"/>
              <a:gd name="connsiteX5" fmla="*/ 380047 w 1032509"/>
              <a:gd name="connsiteY5" fmla="*/ 511357 h 832214"/>
              <a:gd name="connsiteX6" fmla="*/ 0 w 1032509"/>
              <a:gd name="connsiteY6" fmla="*/ 24765 h 832214"/>
              <a:gd name="connsiteX0" fmla="*/ 1032509 w 1032509"/>
              <a:gd name="connsiteY0" fmla="*/ 0 h 832214"/>
              <a:gd name="connsiteX1" fmla="*/ 531384 w 1032509"/>
              <a:gd name="connsiteY1" fmla="*/ 506595 h 832214"/>
              <a:gd name="connsiteX2" fmla="*/ 750456 w 1032509"/>
              <a:gd name="connsiteY2" fmla="*/ 520882 h 832214"/>
              <a:gd name="connsiteX3" fmla="*/ 505581 w 1032509"/>
              <a:gd name="connsiteY3" fmla="*/ 832214 h 832214"/>
              <a:gd name="connsiteX4" fmla="*/ 215565 w 1032509"/>
              <a:gd name="connsiteY4" fmla="*/ 520882 h 832214"/>
              <a:gd name="connsiteX5" fmla="*/ 380047 w 1032509"/>
              <a:gd name="connsiteY5" fmla="*/ 511357 h 832214"/>
              <a:gd name="connsiteX6" fmla="*/ 0 w 1032509"/>
              <a:gd name="connsiteY6" fmla="*/ 24765 h 832214"/>
              <a:gd name="connsiteX0" fmla="*/ 1032509 w 1032509"/>
              <a:gd name="connsiteY0" fmla="*/ 0 h 832214"/>
              <a:gd name="connsiteX1" fmla="*/ 531384 w 1032509"/>
              <a:gd name="connsiteY1" fmla="*/ 506595 h 832214"/>
              <a:gd name="connsiteX2" fmla="*/ 750456 w 1032509"/>
              <a:gd name="connsiteY2" fmla="*/ 520882 h 832214"/>
              <a:gd name="connsiteX3" fmla="*/ 505581 w 1032509"/>
              <a:gd name="connsiteY3" fmla="*/ 832214 h 832214"/>
              <a:gd name="connsiteX4" fmla="*/ 215565 w 1032509"/>
              <a:gd name="connsiteY4" fmla="*/ 520882 h 832214"/>
              <a:gd name="connsiteX5" fmla="*/ 468275 w 1032509"/>
              <a:gd name="connsiteY5" fmla="*/ 501832 h 832214"/>
              <a:gd name="connsiteX6" fmla="*/ 0 w 1032509"/>
              <a:gd name="connsiteY6" fmla="*/ 24765 h 832214"/>
              <a:gd name="connsiteX0" fmla="*/ 1032509 w 1032509"/>
              <a:gd name="connsiteY0" fmla="*/ 0 h 832214"/>
              <a:gd name="connsiteX1" fmla="*/ 531384 w 1032509"/>
              <a:gd name="connsiteY1" fmla="*/ 506595 h 832214"/>
              <a:gd name="connsiteX2" fmla="*/ 633503 w 1032509"/>
              <a:gd name="connsiteY2" fmla="*/ 516120 h 832214"/>
              <a:gd name="connsiteX3" fmla="*/ 505581 w 1032509"/>
              <a:gd name="connsiteY3" fmla="*/ 832214 h 832214"/>
              <a:gd name="connsiteX4" fmla="*/ 215565 w 1032509"/>
              <a:gd name="connsiteY4" fmla="*/ 520882 h 832214"/>
              <a:gd name="connsiteX5" fmla="*/ 468275 w 1032509"/>
              <a:gd name="connsiteY5" fmla="*/ 501832 h 832214"/>
              <a:gd name="connsiteX6" fmla="*/ 0 w 1032509"/>
              <a:gd name="connsiteY6" fmla="*/ 24765 h 832214"/>
              <a:gd name="connsiteX0" fmla="*/ 1032509 w 1032509"/>
              <a:gd name="connsiteY0" fmla="*/ 0 h 832214"/>
              <a:gd name="connsiteX1" fmla="*/ 531384 w 1032509"/>
              <a:gd name="connsiteY1" fmla="*/ 506595 h 832214"/>
              <a:gd name="connsiteX2" fmla="*/ 633503 w 1032509"/>
              <a:gd name="connsiteY2" fmla="*/ 516120 h 832214"/>
              <a:gd name="connsiteX3" fmla="*/ 505581 w 1032509"/>
              <a:gd name="connsiteY3" fmla="*/ 832214 h 832214"/>
              <a:gd name="connsiteX4" fmla="*/ 322260 w 1032509"/>
              <a:gd name="connsiteY4" fmla="*/ 497070 h 832214"/>
              <a:gd name="connsiteX5" fmla="*/ 468275 w 1032509"/>
              <a:gd name="connsiteY5" fmla="*/ 501832 h 832214"/>
              <a:gd name="connsiteX6" fmla="*/ 0 w 1032509"/>
              <a:gd name="connsiteY6" fmla="*/ 24765 h 832214"/>
              <a:gd name="connsiteX0" fmla="*/ 1032509 w 1032509"/>
              <a:gd name="connsiteY0" fmla="*/ 0 h 746489"/>
              <a:gd name="connsiteX1" fmla="*/ 531384 w 1032509"/>
              <a:gd name="connsiteY1" fmla="*/ 506595 h 746489"/>
              <a:gd name="connsiteX2" fmla="*/ 633503 w 1032509"/>
              <a:gd name="connsiteY2" fmla="*/ 516120 h 746489"/>
              <a:gd name="connsiteX3" fmla="*/ 499426 w 1032509"/>
              <a:gd name="connsiteY3" fmla="*/ 746489 h 746489"/>
              <a:gd name="connsiteX4" fmla="*/ 322260 w 1032509"/>
              <a:gd name="connsiteY4" fmla="*/ 497070 h 746489"/>
              <a:gd name="connsiteX5" fmla="*/ 468275 w 1032509"/>
              <a:gd name="connsiteY5" fmla="*/ 501832 h 746489"/>
              <a:gd name="connsiteX6" fmla="*/ 0 w 1032509"/>
              <a:gd name="connsiteY6" fmla="*/ 24765 h 746489"/>
              <a:gd name="connsiteX0" fmla="*/ 1032509 w 1032509"/>
              <a:gd name="connsiteY0" fmla="*/ 0 h 746489"/>
              <a:gd name="connsiteX1" fmla="*/ 531384 w 1032509"/>
              <a:gd name="connsiteY1" fmla="*/ 506595 h 746489"/>
              <a:gd name="connsiteX2" fmla="*/ 629399 w 1032509"/>
              <a:gd name="connsiteY2" fmla="*/ 501832 h 746489"/>
              <a:gd name="connsiteX3" fmla="*/ 499426 w 1032509"/>
              <a:gd name="connsiteY3" fmla="*/ 746489 h 746489"/>
              <a:gd name="connsiteX4" fmla="*/ 322260 w 1032509"/>
              <a:gd name="connsiteY4" fmla="*/ 497070 h 746489"/>
              <a:gd name="connsiteX5" fmla="*/ 468275 w 1032509"/>
              <a:gd name="connsiteY5" fmla="*/ 501832 h 746489"/>
              <a:gd name="connsiteX6" fmla="*/ 0 w 1032509"/>
              <a:gd name="connsiteY6" fmla="*/ 24765 h 746489"/>
              <a:gd name="connsiteX0" fmla="*/ 1032509 w 1032509"/>
              <a:gd name="connsiteY0" fmla="*/ 0 h 746489"/>
              <a:gd name="connsiteX1" fmla="*/ 531384 w 1032509"/>
              <a:gd name="connsiteY1" fmla="*/ 506595 h 746489"/>
              <a:gd name="connsiteX2" fmla="*/ 629399 w 1032509"/>
              <a:gd name="connsiteY2" fmla="*/ 501832 h 746489"/>
              <a:gd name="connsiteX3" fmla="*/ 499426 w 1032509"/>
              <a:gd name="connsiteY3" fmla="*/ 746489 h 746489"/>
              <a:gd name="connsiteX4" fmla="*/ 375607 w 1032509"/>
              <a:gd name="connsiteY4" fmla="*/ 497070 h 746489"/>
              <a:gd name="connsiteX5" fmla="*/ 468275 w 1032509"/>
              <a:gd name="connsiteY5" fmla="*/ 501832 h 746489"/>
              <a:gd name="connsiteX6" fmla="*/ 0 w 1032509"/>
              <a:gd name="connsiteY6" fmla="*/ 24765 h 746489"/>
              <a:gd name="connsiteX0" fmla="*/ 1032509 w 1032509"/>
              <a:gd name="connsiteY0" fmla="*/ 0 h 746489"/>
              <a:gd name="connsiteX1" fmla="*/ 531384 w 1032509"/>
              <a:gd name="connsiteY1" fmla="*/ 506595 h 746489"/>
              <a:gd name="connsiteX2" fmla="*/ 606829 w 1032509"/>
              <a:gd name="connsiteY2" fmla="*/ 506594 h 746489"/>
              <a:gd name="connsiteX3" fmla="*/ 499426 w 1032509"/>
              <a:gd name="connsiteY3" fmla="*/ 746489 h 746489"/>
              <a:gd name="connsiteX4" fmla="*/ 375607 w 1032509"/>
              <a:gd name="connsiteY4" fmla="*/ 497070 h 746489"/>
              <a:gd name="connsiteX5" fmla="*/ 468275 w 1032509"/>
              <a:gd name="connsiteY5" fmla="*/ 501832 h 746489"/>
              <a:gd name="connsiteX6" fmla="*/ 0 w 1032509"/>
              <a:gd name="connsiteY6" fmla="*/ 24765 h 746489"/>
              <a:gd name="connsiteX0" fmla="*/ 1032509 w 1032509"/>
              <a:gd name="connsiteY0" fmla="*/ 0 h 746489"/>
              <a:gd name="connsiteX1" fmla="*/ 531384 w 1032509"/>
              <a:gd name="connsiteY1" fmla="*/ 506595 h 746489"/>
              <a:gd name="connsiteX2" fmla="*/ 606829 w 1032509"/>
              <a:gd name="connsiteY2" fmla="*/ 506594 h 746489"/>
              <a:gd name="connsiteX3" fmla="*/ 499426 w 1032509"/>
              <a:gd name="connsiteY3" fmla="*/ 746489 h 746489"/>
              <a:gd name="connsiteX4" fmla="*/ 387918 w 1032509"/>
              <a:gd name="connsiteY4" fmla="*/ 497070 h 746489"/>
              <a:gd name="connsiteX5" fmla="*/ 468275 w 1032509"/>
              <a:gd name="connsiteY5" fmla="*/ 501832 h 746489"/>
              <a:gd name="connsiteX6" fmla="*/ 0 w 1032509"/>
              <a:gd name="connsiteY6" fmla="*/ 24765 h 746489"/>
              <a:gd name="connsiteX0" fmla="*/ 1594707 w 1594707"/>
              <a:gd name="connsiteY0" fmla="*/ 0 h 1032239"/>
              <a:gd name="connsiteX1" fmla="*/ 531384 w 1594707"/>
              <a:gd name="connsiteY1" fmla="*/ 792345 h 1032239"/>
              <a:gd name="connsiteX2" fmla="*/ 606829 w 1594707"/>
              <a:gd name="connsiteY2" fmla="*/ 792344 h 1032239"/>
              <a:gd name="connsiteX3" fmla="*/ 499426 w 1594707"/>
              <a:gd name="connsiteY3" fmla="*/ 1032239 h 1032239"/>
              <a:gd name="connsiteX4" fmla="*/ 387918 w 1594707"/>
              <a:gd name="connsiteY4" fmla="*/ 782820 h 1032239"/>
              <a:gd name="connsiteX5" fmla="*/ 468275 w 1594707"/>
              <a:gd name="connsiteY5" fmla="*/ 787582 h 1032239"/>
              <a:gd name="connsiteX6" fmla="*/ 0 w 1594707"/>
              <a:gd name="connsiteY6" fmla="*/ 310515 h 1032239"/>
              <a:gd name="connsiteX0" fmla="*/ 1594707 w 1594707"/>
              <a:gd name="connsiteY0" fmla="*/ 0 h 1032239"/>
              <a:gd name="connsiteX1" fmla="*/ 531384 w 1594707"/>
              <a:gd name="connsiteY1" fmla="*/ 792345 h 1032239"/>
              <a:gd name="connsiteX2" fmla="*/ 606829 w 1594707"/>
              <a:gd name="connsiteY2" fmla="*/ 792344 h 1032239"/>
              <a:gd name="connsiteX3" fmla="*/ 499426 w 1594707"/>
              <a:gd name="connsiteY3" fmla="*/ 1032239 h 1032239"/>
              <a:gd name="connsiteX4" fmla="*/ 387918 w 1594707"/>
              <a:gd name="connsiteY4" fmla="*/ 782820 h 1032239"/>
              <a:gd name="connsiteX5" fmla="*/ 468275 w 1594707"/>
              <a:gd name="connsiteY5" fmla="*/ 787582 h 1032239"/>
              <a:gd name="connsiteX6" fmla="*/ 0 w 1594707"/>
              <a:gd name="connsiteY6" fmla="*/ 310515 h 1032239"/>
              <a:gd name="connsiteX0" fmla="*/ 1594707 w 1594707"/>
              <a:gd name="connsiteY0" fmla="*/ 0 h 1032239"/>
              <a:gd name="connsiteX1" fmla="*/ 521125 w 1594707"/>
              <a:gd name="connsiteY1" fmla="*/ 787582 h 1032239"/>
              <a:gd name="connsiteX2" fmla="*/ 606829 w 1594707"/>
              <a:gd name="connsiteY2" fmla="*/ 792344 h 1032239"/>
              <a:gd name="connsiteX3" fmla="*/ 499426 w 1594707"/>
              <a:gd name="connsiteY3" fmla="*/ 1032239 h 1032239"/>
              <a:gd name="connsiteX4" fmla="*/ 387918 w 1594707"/>
              <a:gd name="connsiteY4" fmla="*/ 782820 h 1032239"/>
              <a:gd name="connsiteX5" fmla="*/ 468275 w 1594707"/>
              <a:gd name="connsiteY5" fmla="*/ 787582 h 1032239"/>
              <a:gd name="connsiteX6" fmla="*/ 0 w 1594707"/>
              <a:gd name="connsiteY6" fmla="*/ 310515 h 1032239"/>
              <a:gd name="connsiteX0" fmla="*/ 1594707 w 1594707"/>
              <a:gd name="connsiteY0" fmla="*/ 0 h 1032239"/>
              <a:gd name="connsiteX1" fmla="*/ 521125 w 1594707"/>
              <a:gd name="connsiteY1" fmla="*/ 787582 h 1032239"/>
              <a:gd name="connsiteX2" fmla="*/ 606829 w 1594707"/>
              <a:gd name="connsiteY2" fmla="*/ 792344 h 1032239"/>
              <a:gd name="connsiteX3" fmla="*/ 499426 w 1594707"/>
              <a:gd name="connsiteY3" fmla="*/ 1032239 h 1032239"/>
              <a:gd name="connsiteX4" fmla="*/ 387918 w 1594707"/>
              <a:gd name="connsiteY4" fmla="*/ 782820 h 1032239"/>
              <a:gd name="connsiteX5" fmla="*/ 468275 w 1594707"/>
              <a:gd name="connsiteY5" fmla="*/ 787582 h 1032239"/>
              <a:gd name="connsiteX6" fmla="*/ 0 w 1594707"/>
              <a:gd name="connsiteY6" fmla="*/ 310515 h 1032239"/>
              <a:gd name="connsiteX0" fmla="*/ 2099454 w 2099454"/>
              <a:gd name="connsiteY0" fmla="*/ 18098 h 1050337"/>
              <a:gd name="connsiteX1" fmla="*/ 1025872 w 2099454"/>
              <a:gd name="connsiteY1" fmla="*/ 805680 h 1050337"/>
              <a:gd name="connsiteX2" fmla="*/ 1111576 w 2099454"/>
              <a:gd name="connsiteY2" fmla="*/ 810442 h 1050337"/>
              <a:gd name="connsiteX3" fmla="*/ 1004173 w 2099454"/>
              <a:gd name="connsiteY3" fmla="*/ 1050337 h 1050337"/>
              <a:gd name="connsiteX4" fmla="*/ 892665 w 2099454"/>
              <a:gd name="connsiteY4" fmla="*/ 800918 h 1050337"/>
              <a:gd name="connsiteX5" fmla="*/ 973022 w 2099454"/>
              <a:gd name="connsiteY5" fmla="*/ 805680 h 1050337"/>
              <a:gd name="connsiteX6" fmla="*/ 0 w 2099454"/>
              <a:gd name="connsiteY6" fmla="*/ 0 h 1050337"/>
              <a:gd name="connsiteX0" fmla="*/ 2099454 w 2099454"/>
              <a:gd name="connsiteY0" fmla="*/ 18098 h 1050337"/>
              <a:gd name="connsiteX1" fmla="*/ 1025872 w 2099454"/>
              <a:gd name="connsiteY1" fmla="*/ 805680 h 1050337"/>
              <a:gd name="connsiteX2" fmla="*/ 1111576 w 2099454"/>
              <a:gd name="connsiteY2" fmla="*/ 810442 h 1050337"/>
              <a:gd name="connsiteX3" fmla="*/ 1004173 w 2099454"/>
              <a:gd name="connsiteY3" fmla="*/ 1050337 h 1050337"/>
              <a:gd name="connsiteX4" fmla="*/ 892665 w 2099454"/>
              <a:gd name="connsiteY4" fmla="*/ 800918 h 1050337"/>
              <a:gd name="connsiteX5" fmla="*/ 973022 w 2099454"/>
              <a:gd name="connsiteY5" fmla="*/ 805680 h 1050337"/>
              <a:gd name="connsiteX6" fmla="*/ 0 w 2099454"/>
              <a:gd name="connsiteY6" fmla="*/ 0 h 1050337"/>
              <a:gd name="connsiteX0" fmla="*/ 2151981 w 2151981"/>
              <a:gd name="connsiteY0" fmla="*/ 18098 h 1050337"/>
              <a:gd name="connsiteX1" fmla="*/ 1025872 w 2151981"/>
              <a:gd name="connsiteY1" fmla="*/ 805680 h 1050337"/>
              <a:gd name="connsiteX2" fmla="*/ 1111576 w 2151981"/>
              <a:gd name="connsiteY2" fmla="*/ 810442 h 1050337"/>
              <a:gd name="connsiteX3" fmla="*/ 1004173 w 2151981"/>
              <a:gd name="connsiteY3" fmla="*/ 1050337 h 1050337"/>
              <a:gd name="connsiteX4" fmla="*/ 892665 w 2151981"/>
              <a:gd name="connsiteY4" fmla="*/ 800918 h 1050337"/>
              <a:gd name="connsiteX5" fmla="*/ 973022 w 2151981"/>
              <a:gd name="connsiteY5" fmla="*/ 805680 h 1050337"/>
              <a:gd name="connsiteX6" fmla="*/ 0 w 2151981"/>
              <a:gd name="connsiteY6" fmla="*/ 0 h 1050337"/>
              <a:gd name="connsiteX0" fmla="*/ 2151981 w 2151981"/>
              <a:gd name="connsiteY0" fmla="*/ 18098 h 1050337"/>
              <a:gd name="connsiteX1" fmla="*/ 1037157 w 2151981"/>
              <a:gd name="connsiteY1" fmla="*/ 810442 h 1050337"/>
              <a:gd name="connsiteX2" fmla="*/ 1111576 w 2151981"/>
              <a:gd name="connsiteY2" fmla="*/ 810442 h 1050337"/>
              <a:gd name="connsiteX3" fmla="*/ 1004173 w 2151981"/>
              <a:gd name="connsiteY3" fmla="*/ 1050337 h 1050337"/>
              <a:gd name="connsiteX4" fmla="*/ 892665 w 2151981"/>
              <a:gd name="connsiteY4" fmla="*/ 800918 h 1050337"/>
              <a:gd name="connsiteX5" fmla="*/ 973022 w 2151981"/>
              <a:gd name="connsiteY5" fmla="*/ 805680 h 1050337"/>
              <a:gd name="connsiteX6" fmla="*/ 0 w 2151981"/>
              <a:gd name="connsiteY6" fmla="*/ 0 h 1050337"/>
              <a:gd name="connsiteX0" fmla="*/ 2151981 w 2151981"/>
              <a:gd name="connsiteY0" fmla="*/ 18098 h 1050337"/>
              <a:gd name="connsiteX1" fmla="*/ 1037157 w 2151981"/>
              <a:gd name="connsiteY1" fmla="*/ 810442 h 1050337"/>
              <a:gd name="connsiteX2" fmla="*/ 1111576 w 2151981"/>
              <a:gd name="connsiteY2" fmla="*/ 810442 h 1050337"/>
              <a:gd name="connsiteX3" fmla="*/ 993914 w 2151981"/>
              <a:gd name="connsiteY3" fmla="*/ 1050337 h 1050337"/>
              <a:gd name="connsiteX4" fmla="*/ 892665 w 2151981"/>
              <a:gd name="connsiteY4" fmla="*/ 800918 h 1050337"/>
              <a:gd name="connsiteX5" fmla="*/ 973022 w 2151981"/>
              <a:gd name="connsiteY5" fmla="*/ 805680 h 1050337"/>
              <a:gd name="connsiteX6" fmla="*/ 0 w 2151981"/>
              <a:gd name="connsiteY6" fmla="*/ 0 h 1050337"/>
              <a:gd name="connsiteX0" fmla="*/ 2151981 w 2151981"/>
              <a:gd name="connsiteY0" fmla="*/ 18098 h 1040812"/>
              <a:gd name="connsiteX1" fmla="*/ 1037157 w 2151981"/>
              <a:gd name="connsiteY1" fmla="*/ 810442 h 1040812"/>
              <a:gd name="connsiteX2" fmla="*/ 1111576 w 2151981"/>
              <a:gd name="connsiteY2" fmla="*/ 810442 h 1040812"/>
              <a:gd name="connsiteX3" fmla="*/ 998018 w 2151981"/>
              <a:gd name="connsiteY3" fmla="*/ 1040812 h 1040812"/>
              <a:gd name="connsiteX4" fmla="*/ 892665 w 2151981"/>
              <a:gd name="connsiteY4" fmla="*/ 800918 h 1040812"/>
              <a:gd name="connsiteX5" fmla="*/ 973022 w 2151981"/>
              <a:gd name="connsiteY5" fmla="*/ 805680 h 1040812"/>
              <a:gd name="connsiteX6" fmla="*/ 0 w 2151981"/>
              <a:gd name="connsiteY6" fmla="*/ 0 h 1040812"/>
              <a:gd name="connsiteX0" fmla="*/ 2151981 w 2151981"/>
              <a:gd name="connsiteY0" fmla="*/ 18098 h 1040812"/>
              <a:gd name="connsiteX1" fmla="*/ 1037157 w 2151981"/>
              <a:gd name="connsiteY1" fmla="*/ 810442 h 1040812"/>
              <a:gd name="connsiteX2" fmla="*/ 1111576 w 2151981"/>
              <a:gd name="connsiteY2" fmla="*/ 810442 h 1040812"/>
              <a:gd name="connsiteX3" fmla="*/ 998018 w 2151981"/>
              <a:gd name="connsiteY3" fmla="*/ 1040812 h 1040812"/>
              <a:gd name="connsiteX4" fmla="*/ 892665 w 2151981"/>
              <a:gd name="connsiteY4" fmla="*/ 800918 h 1040812"/>
              <a:gd name="connsiteX5" fmla="*/ 973022 w 2151981"/>
              <a:gd name="connsiteY5" fmla="*/ 805680 h 1040812"/>
              <a:gd name="connsiteX6" fmla="*/ 0 w 2151981"/>
              <a:gd name="connsiteY6" fmla="*/ 0 h 1040812"/>
              <a:gd name="connsiteX0" fmla="*/ 2151981 w 2151981"/>
              <a:gd name="connsiteY0" fmla="*/ 18098 h 1040812"/>
              <a:gd name="connsiteX1" fmla="*/ 1037157 w 2151981"/>
              <a:gd name="connsiteY1" fmla="*/ 810442 h 1040812"/>
              <a:gd name="connsiteX2" fmla="*/ 1111576 w 2151981"/>
              <a:gd name="connsiteY2" fmla="*/ 810442 h 1040812"/>
              <a:gd name="connsiteX3" fmla="*/ 998018 w 2151981"/>
              <a:gd name="connsiteY3" fmla="*/ 1040812 h 1040812"/>
              <a:gd name="connsiteX4" fmla="*/ 892665 w 2151981"/>
              <a:gd name="connsiteY4" fmla="*/ 800918 h 1040812"/>
              <a:gd name="connsiteX5" fmla="*/ 973022 w 2151981"/>
              <a:gd name="connsiteY5" fmla="*/ 805680 h 1040812"/>
              <a:gd name="connsiteX6" fmla="*/ 0 w 2151981"/>
              <a:gd name="connsiteY6" fmla="*/ 0 h 1040812"/>
              <a:gd name="connsiteX0" fmla="*/ 2291505 w 2291505"/>
              <a:gd name="connsiteY0" fmla="*/ 24448 h 1047162"/>
              <a:gd name="connsiteX1" fmla="*/ 1176681 w 2291505"/>
              <a:gd name="connsiteY1" fmla="*/ 816792 h 1047162"/>
              <a:gd name="connsiteX2" fmla="*/ 1251100 w 2291505"/>
              <a:gd name="connsiteY2" fmla="*/ 816792 h 1047162"/>
              <a:gd name="connsiteX3" fmla="*/ 1137542 w 2291505"/>
              <a:gd name="connsiteY3" fmla="*/ 1047162 h 1047162"/>
              <a:gd name="connsiteX4" fmla="*/ 1032189 w 2291505"/>
              <a:gd name="connsiteY4" fmla="*/ 807268 h 1047162"/>
              <a:gd name="connsiteX5" fmla="*/ 1112546 w 2291505"/>
              <a:gd name="connsiteY5" fmla="*/ 812030 h 1047162"/>
              <a:gd name="connsiteX6" fmla="*/ 0 w 2291505"/>
              <a:gd name="connsiteY6" fmla="*/ 0 h 1047162"/>
              <a:gd name="connsiteX0" fmla="*/ 2291505 w 2291505"/>
              <a:gd name="connsiteY0" fmla="*/ 24448 h 1047162"/>
              <a:gd name="connsiteX1" fmla="*/ 1176681 w 2291505"/>
              <a:gd name="connsiteY1" fmla="*/ 816792 h 1047162"/>
              <a:gd name="connsiteX2" fmla="*/ 1251100 w 2291505"/>
              <a:gd name="connsiteY2" fmla="*/ 816792 h 1047162"/>
              <a:gd name="connsiteX3" fmla="*/ 1137542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76681 w 2291505"/>
              <a:gd name="connsiteY1" fmla="*/ 816792 h 1047162"/>
              <a:gd name="connsiteX2" fmla="*/ 1251100 w 2291505"/>
              <a:gd name="connsiteY2" fmla="*/ 816792 h 1047162"/>
              <a:gd name="connsiteX3" fmla="*/ 1137542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76681 w 2291505"/>
              <a:gd name="connsiteY1" fmla="*/ 816792 h 1047162"/>
              <a:gd name="connsiteX2" fmla="*/ 1251100 w 2291505"/>
              <a:gd name="connsiteY2" fmla="*/ 816792 h 1047162"/>
              <a:gd name="connsiteX3" fmla="*/ 1137542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76681 w 2291505"/>
              <a:gd name="connsiteY1" fmla="*/ 816792 h 1047162"/>
              <a:gd name="connsiteX2" fmla="*/ 1251100 w 2291505"/>
              <a:gd name="connsiteY2" fmla="*/ 816792 h 1047162"/>
              <a:gd name="connsiteX3" fmla="*/ 1137542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76681 w 2291505"/>
              <a:gd name="connsiteY1" fmla="*/ 816792 h 1047162"/>
              <a:gd name="connsiteX2" fmla="*/ 1251100 w 2291505"/>
              <a:gd name="connsiteY2" fmla="*/ 816792 h 1047162"/>
              <a:gd name="connsiteX3" fmla="*/ 1137542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76681 w 2291505"/>
              <a:gd name="connsiteY1" fmla="*/ 816792 h 1047162"/>
              <a:gd name="connsiteX2" fmla="*/ 1251100 w 2291505"/>
              <a:gd name="connsiteY2" fmla="*/ 816792 h 1047162"/>
              <a:gd name="connsiteX3" fmla="*/ 1137542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373802 w 2373802"/>
              <a:gd name="connsiteY0" fmla="*/ 82969 h 1105683"/>
              <a:gd name="connsiteX1" fmla="*/ 1258978 w 2373802"/>
              <a:gd name="connsiteY1" fmla="*/ 875313 h 1105683"/>
              <a:gd name="connsiteX2" fmla="*/ 1333397 w 2373802"/>
              <a:gd name="connsiteY2" fmla="*/ 875313 h 1105683"/>
              <a:gd name="connsiteX3" fmla="*/ 1219839 w 2373802"/>
              <a:gd name="connsiteY3" fmla="*/ 1105683 h 1105683"/>
              <a:gd name="connsiteX4" fmla="*/ 1114486 w 2373802"/>
              <a:gd name="connsiteY4" fmla="*/ 865789 h 1105683"/>
              <a:gd name="connsiteX5" fmla="*/ 1188687 w 2373802"/>
              <a:gd name="connsiteY5" fmla="*/ 863407 h 1105683"/>
              <a:gd name="connsiteX6" fmla="*/ 82297 w 2373802"/>
              <a:gd name="connsiteY6" fmla="*/ 58521 h 1105683"/>
              <a:gd name="connsiteX7" fmla="*/ 81104 w 2373802"/>
              <a:gd name="connsiteY7" fmla="*/ 62392 h 1105683"/>
              <a:gd name="connsiteX0" fmla="*/ 2371042 w 2371042"/>
              <a:gd name="connsiteY0" fmla="*/ 52624 h 1075338"/>
              <a:gd name="connsiteX1" fmla="*/ 1256218 w 2371042"/>
              <a:gd name="connsiteY1" fmla="*/ 844968 h 1075338"/>
              <a:gd name="connsiteX2" fmla="*/ 1330637 w 2371042"/>
              <a:gd name="connsiteY2" fmla="*/ 844968 h 1075338"/>
              <a:gd name="connsiteX3" fmla="*/ 1217079 w 2371042"/>
              <a:gd name="connsiteY3" fmla="*/ 1075338 h 1075338"/>
              <a:gd name="connsiteX4" fmla="*/ 1111726 w 2371042"/>
              <a:gd name="connsiteY4" fmla="*/ 835444 h 1075338"/>
              <a:gd name="connsiteX5" fmla="*/ 1185927 w 2371042"/>
              <a:gd name="connsiteY5" fmla="*/ 833062 h 1075338"/>
              <a:gd name="connsiteX6" fmla="*/ 79537 w 2371042"/>
              <a:gd name="connsiteY6" fmla="*/ 28176 h 1075338"/>
              <a:gd name="connsiteX7" fmla="*/ 89287 w 2371042"/>
              <a:gd name="connsiteY7" fmla="*/ 279697 h 1075338"/>
              <a:gd name="connsiteX0" fmla="*/ 2291505 w 2291505"/>
              <a:gd name="connsiteY0" fmla="*/ 24448 h 1047162"/>
              <a:gd name="connsiteX1" fmla="*/ 1176681 w 2291505"/>
              <a:gd name="connsiteY1" fmla="*/ 816792 h 1047162"/>
              <a:gd name="connsiteX2" fmla="*/ 1251100 w 2291505"/>
              <a:gd name="connsiteY2" fmla="*/ 816792 h 1047162"/>
              <a:gd name="connsiteX3" fmla="*/ 1137542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76681 w 2291505"/>
              <a:gd name="connsiteY1" fmla="*/ 816792 h 1047162"/>
              <a:gd name="connsiteX2" fmla="*/ 1251100 w 2291505"/>
              <a:gd name="connsiteY2" fmla="*/ 816792 h 1047162"/>
              <a:gd name="connsiteX3" fmla="*/ 1137542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76681 w 2291505"/>
              <a:gd name="connsiteY1" fmla="*/ 816792 h 1047162"/>
              <a:gd name="connsiteX2" fmla="*/ 1251100 w 2291505"/>
              <a:gd name="connsiteY2" fmla="*/ 816792 h 1047162"/>
              <a:gd name="connsiteX3" fmla="*/ 1140620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76681 w 2291505"/>
              <a:gd name="connsiteY1" fmla="*/ 816792 h 1047162"/>
              <a:gd name="connsiteX2" fmla="*/ 1231608 w 2291505"/>
              <a:gd name="connsiteY2" fmla="*/ 916804 h 1047162"/>
              <a:gd name="connsiteX3" fmla="*/ 1140620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63344 w 2291505"/>
              <a:gd name="connsiteY1" fmla="*/ 914423 h 1047162"/>
              <a:gd name="connsiteX2" fmla="*/ 1231608 w 2291505"/>
              <a:gd name="connsiteY2" fmla="*/ 916804 h 1047162"/>
              <a:gd name="connsiteX3" fmla="*/ 1140620 w 2291505"/>
              <a:gd name="connsiteY3" fmla="*/ 1047162 h 1047162"/>
              <a:gd name="connsiteX4" fmla="*/ 1032189 w 2291505"/>
              <a:gd name="connsiteY4" fmla="*/ 807268 h 1047162"/>
              <a:gd name="connsiteX5" fmla="*/ 1106390 w 2291505"/>
              <a:gd name="connsiteY5" fmla="*/ 804886 h 1047162"/>
              <a:gd name="connsiteX6" fmla="*/ 0 w 2291505"/>
              <a:gd name="connsiteY6" fmla="*/ 0 h 1047162"/>
              <a:gd name="connsiteX0" fmla="*/ 2291505 w 2291505"/>
              <a:gd name="connsiteY0" fmla="*/ 24448 h 1047162"/>
              <a:gd name="connsiteX1" fmla="*/ 1163344 w 2291505"/>
              <a:gd name="connsiteY1" fmla="*/ 914423 h 1047162"/>
              <a:gd name="connsiteX2" fmla="*/ 1231608 w 2291505"/>
              <a:gd name="connsiteY2" fmla="*/ 916804 h 1047162"/>
              <a:gd name="connsiteX3" fmla="*/ 1140620 w 2291505"/>
              <a:gd name="connsiteY3" fmla="*/ 1047162 h 1047162"/>
              <a:gd name="connsiteX4" fmla="*/ 1032189 w 2291505"/>
              <a:gd name="connsiteY4" fmla="*/ 807268 h 1047162"/>
              <a:gd name="connsiteX5" fmla="*/ 1122805 w 2291505"/>
              <a:gd name="connsiteY5" fmla="*/ 914424 h 1047162"/>
              <a:gd name="connsiteX6" fmla="*/ 0 w 2291505"/>
              <a:gd name="connsiteY6" fmla="*/ 0 h 1047162"/>
              <a:gd name="connsiteX0" fmla="*/ 2291505 w 2291505"/>
              <a:gd name="connsiteY0" fmla="*/ 24448 h 1047162"/>
              <a:gd name="connsiteX1" fmla="*/ 1163344 w 2291505"/>
              <a:gd name="connsiteY1" fmla="*/ 914423 h 1047162"/>
              <a:gd name="connsiteX2" fmla="*/ 1231608 w 2291505"/>
              <a:gd name="connsiteY2" fmla="*/ 916804 h 1047162"/>
              <a:gd name="connsiteX3" fmla="*/ 1140620 w 2291505"/>
              <a:gd name="connsiteY3" fmla="*/ 1047162 h 1047162"/>
              <a:gd name="connsiteX4" fmla="*/ 1059889 w 2291505"/>
              <a:gd name="connsiteY4" fmla="*/ 907281 h 1047162"/>
              <a:gd name="connsiteX5" fmla="*/ 1122805 w 2291505"/>
              <a:gd name="connsiteY5" fmla="*/ 914424 h 1047162"/>
              <a:gd name="connsiteX6" fmla="*/ 0 w 2291505"/>
              <a:gd name="connsiteY6" fmla="*/ 0 h 1047162"/>
              <a:gd name="connsiteX0" fmla="*/ 2291505 w 2291505"/>
              <a:gd name="connsiteY0" fmla="*/ 24448 h 1078118"/>
              <a:gd name="connsiteX1" fmla="*/ 1163344 w 2291505"/>
              <a:gd name="connsiteY1" fmla="*/ 914423 h 1078118"/>
              <a:gd name="connsiteX2" fmla="*/ 1231608 w 2291505"/>
              <a:gd name="connsiteY2" fmla="*/ 916804 h 1078118"/>
              <a:gd name="connsiteX3" fmla="*/ 1140620 w 2291505"/>
              <a:gd name="connsiteY3" fmla="*/ 1078118 h 1078118"/>
              <a:gd name="connsiteX4" fmla="*/ 1059889 w 2291505"/>
              <a:gd name="connsiteY4" fmla="*/ 907281 h 1078118"/>
              <a:gd name="connsiteX5" fmla="*/ 1122805 w 2291505"/>
              <a:gd name="connsiteY5" fmla="*/ 914424 h 1078118"/>
              <a:gd name="connsiteX6" fmla="*/ 0 w 2291505"/>
              <a:gd name="connsiteY6" fmla="*/ 0 h 1078118"/>
              <a:gd name="connsiteX0" fmla="*/ 2291505 w 2291505"/>
              <a:gd name="connsiteY0" fmla="*/ 24448 h 1078118"/>
              <a:gd name="connsiteX1" fmla="*/ 1163344 w 2291505"/>
              <a:gd name="connsiteY1" fmla="*/ 914423 h 1078118"/>
              <a:gd name="connsiteX2" fmla="*/ 1231608 w 2291505"/>
              <a:gd name="connsiteY2" fmla="*/ 916804 h 1078118"/>
              <a:gd name="connsiteX3" fmla="*/ 1140620 w 2291505"/>
              <a:gd name="connsiteY3" fmla="*/ 1078118 h 1078118"/>
              <a:gd name="connsiteX4" fmla="*/ 1059889 w 2291505"/>
              <a:gd name="connsiteY4" fmla="*/ 907281 h 1078118"/>
              <a:gd name="connsiteX5" fmla="*/ 1116649 w 2291505"/>
              <a:gd name="connsiteY5" fmla="*/ 907280 h 1078118"/>
              <a:gd name="connsiteX6" fmla="*/ 0 w 2291505"/>
              <a:gd name="connsiteY6" fmla="*/ 0 h 1078118"/>
              <a:gd name="connsiteX0" fmla="*/ 2291505 w 2291505"/>
              <a:gd name="connsiteY0" fmla="*/ 24448 h 1078118"/>
              <a:gd name="connsiteX1" fmla="*/ 1166422 w 2291505"/>
              <a:gd name="connsiteY1" fmla="*/ 909661 h 1078118"/>
              <a:gd name="connsiteX2" fmla="*/ 1231608 w 2291505"/>
              <a:gd name="connsiteY2" fmla="*/ 916804 h 1078118"/>
              <a:gd name="connsiteX3" fmla="*/ 1140620 w 2291505"/>
              <a:gd name="connsiteY3" fmla="*/ 1078118 h 1078118"/>
              <a:gd name="connsiteX4" fmla="*/ 1059889 w 2291505"/>
              <a:gd name="connsiteY4" fmla="*/ 907281 h 1078118"/>
              <a:gd name="connsiteX5" fmla="*/ 1116649 w 2291505"/>
              <a:gd name="connsiteY5" fmla="*/ 907280 h 1078118"/>
              <a:gd name="connsiteX6" fmla="*/ 0 w 2291505"/>
              <a:gd name="connsiteY6" fmla="*/ 0 h 1078118"/>
              <a:gd name="connsiteX0" fmla="*/ 2291505 w 2291505"/>
              <a:gd name="connsiteY0" fmla="*/ 24448 h 1078118"/>
              <a:gd name="connsiteX1" fmla="*/ 1166422 w 2291505"/>
              <a:gd name="connsiteY1" fmla="*/ 916805 h 1078118"/>
              <a:gd name="connsiteX2" fmla="*/ 1231608 w 2291505"/>
              <a:gd name="connsiteY2" fmla="*/ 916804 h 1078118"/>
              <a:gd name="connsiteX3" fmla="*/ 1140620 w 2291505"/>
              <a:gd name="connsiteY3" fmla="*/ 1078118 h 1078118"/>
              <a:gd name="connsiteX4" fmla="*/ 1059889 w 2291505"/>
              <a:gd name="connsiteY4" fmla="*/ 907281 h 1078118"/>
              <a:gd name="connsiteX5" fmla="*/ 1116649 w 2291505"/>
              <a:gd name="connsiteY5" fmla="*/ 907280 h 1078118"/>
              <a:gd name="connsiteX6" fmla="*/ 0 w 2291505"/>
              <a:gd name="connsiteY6" fmla="*/ 0 h 1078118"/>
              <a:gd name="connsiteX0" fmla="*/ 2291505 w 2291505"/>
              <a:gd name="connsiteY0" fmla="*/ 24448 h 1078118"/>
              <a:gd name="connsiteX1" fmla="*/ 1166422 w 2291505"/>
              <a:gd name="connsiteY1" fmla="*/ 916805 h 1078118"/>
              <a:gd name="connsiteX2" fmla="*/ 1231608 w 2291505"/>
              <a:gd name="connsiteY2" fmla="*/ 916804 h 1078118"/>
              <a:gd name="connsiteX3" fmla="*/ 1140620 w 2291505"/>
              <a:gd name="connsiteY3" fmla="*/ 1078118 h 1078118"/>
              <a:gd name="connsiteX4" fmla="*/ 1059889 w 2291505"/>
              <a:gd name="connsiteY4" fmla="*/ 907281 h 1078118"/>
              <a:gd name="connsiteX5" fmla="*/ 1116649 w 2291505"/>
              <a:gd name="connsiteY5" fmla="*/ 919186 h 1078118"/>
              <a:gd name="connsiteX6" fmla="*/ 0 w 2291505"/>
              <a:gd name="connsiteY6" fmla="*/ 0 h 1078118"/>
              <a:gd name="connsiteX0" fmla="*/ 2291505 w 2291505"/>
              <a:gd name="connsiteY0" fmla="*/ 24448 h 1078118"/>
              <a:gd name="connsiteX1" fmla="*/ 1166422 w 2291505"/>
              <a:gd name="connsiteY1" fmla="*/ 916805 h 1078118"/>
              <a:gd name="connsiteX2" fmla="*/ 1231608 w 2291505"/>
              <a:gd name="connsiteY2" fmla="*/ 916804 h 1078118"/>
              <a:gd name="connsiteX3" fmla="*/ 1140620 w 2291505"/>
              <a:gd name="connsiteY3" fmla="*/ 1078118 h 1078118"/>
              <a:gd name="connsiteX4" fmla="*/ 1061941 w 2291505"/>
              <a:gd name="connsiteY4" fmla="*/ 919187 h 1078118"/>
              <a:gd name="connsiteX5" fmla="*/ 1116649 w 2291505"/>
              <a:gd name="connsiteY5" fmla="*/ 919186 h 1078118"/>
              <a:gd name="connsiteX6" fmla="*/ 0 w 2291505"/>
              <a:gd name="connsiteY6" fmla="*/ 0 h 1078118"/>
              <a:gd name="connsiteX0" fmla="*/ 2291505 w 2291505"/>
              <a:gd name="connsiteY0" fmla="*/ 24448 h 1078118"/>
              <a:gd name="connsiteX1" fmla="*/ 1170526 w 2291505"/>
              <a:gd name="connsiteY1" fmla="*/ 914424 h 1078118"/>
              <a:gd name="connsiteX2" fmla="*/ 1231608 w 2291505"/>
              <a:gd name="connsiteY2" fmla="*/ 916804 h 1078118"/>
              <a:gd name="connsiteX3" fmla="*/ 1140620 w 2291505"/>
              <a:gd name="connsiteY3" fmla="*/ 1078118 h 1078118"/>
              <a:gd name="connsiteX4" fmla="*/ 1061941 w 2291505"/>
              <a:gd name="connsiteY4" fmla="*/ 919187 h 1078118"/>
              <a:gd name="connsiteX5" fmla="*/ 1116649 w 2291505"/>
              <a:gd name="connsiteY5" fmla="*/ 919186 h 1078118"/>
              <a:gd name="connsiteX6" fmla="*/ 0 w 2291505"/>
              <a:gd name="connsiteY6" fmla="*/ 0 h 1078118"/>
              <a:gd name="connsiteX0" fmla="*/ 2291505 w 2291505"/>
              <a:gd name="connsiteY0" fmla="*/ 24448 h 1078118"/>
              <a:gd name="connsiteX1" fmla="*/ 1170526 w 2291505"/>
              <a:gd name="connsiteY1" fmla="*/ 914424 h 1078118"/>
              <a:gd name="connsiteX2" fmla="*/ 1231608 w 2291505"/>
              <a:gd name="connsiteY2" fmla="*/ 916804 h 1078118"/>
              <a:gd name="connsiteX3" fmla="*/ 1140620 w 2291505"/>
              <a:gd name="connsiteY3" fmla="*/ 1078118 h 1078118"/>
              <a:gd name="connsiteX4" fmla="*/ 1057838 w 2291505"/>
              <a:gd name="connsiteY4" fmla="*/ 919187 h 1078118"/>
              <a:gd name="connsiteX5" fmla="*/ 1116649 w 2291505"/>
              <a:gd name="connsiteY5" fmla="*/ 919186 h 1078118"/>
              <a:gd name="connsiteX6" fmla="*/ 0 w 2291505"/>
              <a:gd name="connsiteY6" fmla="*/ 0 h 1078118"/>
              <a:gd name="connsiteX0" fmla="*/ 2291505 w 2291505"/>
              <a:gd name="connsiteY0" fmla="*/ 24448 h 1078118"/>
              <a:gd name="connsiteX1" fmla="*/ 1170526 w 2291505"/>
              <a:gd name="connsiteY1" fmla="*/ 914424 h 1078118"/>
              <a:gd name="connsiteX2" fmla="*/ 1231608 w 2291505"/>
              <a:gd name="connsiteY2" fmla="*/ 916804 h 1078118"/>
              <a:gd name="connsiteX3" fmla="*/ 1140620 w 2291505"/>
              <a:gd name="connsiteY3" fmla="*/ 1078118 h 1078118"/>
              <a:gd name="connsiteX4" fmla="*/ 1057838 w 2291505"/>
              <a:gd name="connsiteY4" fmla="*/ 919187 h 1078118"/>
              <a:gd name="connsiteX5" fmla="*/ 1116649 w 2291505"/>
              <a:gd name="connsiteY5" fmla="*/ 919186 h 1078118"/>
              <a:gd name="connsiteX6" fmla="*/ 0 w 2291505"/>
              <a:gd name="connsiteY6" fmla="*/ 0 h 1078118"/>
              <a:gd name="connsiteX0" fmla="*/ 2291505 w 2291505"/>
              <a:gd name="connsiteY0" fmla="*/ 24448 h 1078118"/>
              <a:gd name="connsiteX1" fmla="*/ 1169500 w 2291505"/>
              <a:gd name="connsiteY1" fmla="*/ 914424 h 1078118"/>
              <a:gd name="connsiteX2" fmla="*/ 1231608 w 2291505"/>
              <a:gd name="connsiteY2" fmla="*/ 916804 h 1078118"/>
              <a:gd name="connsiteX3" fmla="*/ 1140620 w 2291505"/>
              <a:gd name="connsiteY3" fmla="*/ 1078118 h 1078118"/>
              <a:gd name="connsiteX4" fmla="*/ 1057838 w 2291505"/>
              <a:gd name="connsiteY4" fmla="*/ 919187 h 1078118"/>
              <a:gd name="connsiteX5" fmla="*/ 1116649 w 2291505"/>
              <a:gd name="connsiteY5" fmla="*/ 919186 h 1078118"/>
              <a:gd name="connsiteX6" fmla="*/ 0 w 2291505"/>
              <a:gd name="connsiteY6" fmla="*/ 0 h 1078118"/>
              <a:gd name="connsiteX0" fmla="*/ 2291505 w 2291505"/>
              <a:gd name="connsiteY0" fmla="*/ 24448 h 1099549"/>
              <a:gd name="connsiteX1" fmla="*/ 1169500 w 2291505"/>
              <a:gd name="connsiteY1" fmla="*/ 914424 h 1099549"/>
              <a:gd name="connsiteX2" fmla="*/ 1231608 w 2291505"/>
              <a:gd name="connsiteY2" fmla="*/ 916804 h 1099549"/>
              <a:gd name="connsiteX3" fmla="*/ 1140620 w 2291505"/>
              <a:gd name="connsiteY3" fmla="*/ 1099549 h 1099549"/>
              <a:gd name="connsiteX4" fmla="*/ 1057838 w 2291505"/>
              <a:gd name="connsiteY4" fmla="*/ 919187 h 1099549"/>
              <a:gd name="connsiteX5" fmla="*/ 1116649 w 2291505"/>
              <a:gd name="connsiteY5" fmla="*/ 919186 h 1099549"/>
              <a:gd name="connsiteX6" fmla="*/ 0 w 2291505"/>
              <a:gd name="connsiteY6" fmla="*/ 0 h 1099549"/>
              <a:gd name="connsiteX0" fmla="*/ 2291505 w 2291505"/>
              <a:gd name="connsiteY0" fmla="*/ 24448 h 1099549"/>
              <a:gd name="connsiteX1" fmla="*/ 1169500 w 2291505"/>
              <a:gd name="connsiteY1" fmla="*/ 914424 h 1099549"/>
              <a:gd name="connsiteX2" fmla="*/ 1231608 w 2291505"/>
              <a:gd name="connsiteY2" fmla="*/ 916804 h 1099549"/>
              <a:gd name="connsiteX3" fmla="*/ 1140620 w 2291505"/>
              <a:gd name="connsiteY3" fmla="*/ 1099549 h 1099549"/>
              <a:gd name="connsiteX4" fmla="*/ 1057838 w 2291505"/>
              <a:gd name="connsiteY4" fmla="*/ 919187 h 1099549"/>
              <a:gd name="connsiteX5" fmla="*/ 1116649 w 2291505"/>
              <a:gd name="connsiteY5" fmla="*/ 919186 h 1099549"/>
              <a:gd name="connsiteX6" fmla="*/ 0 w 2291505"/>
              <a:gd name="connsiteY6" fmla="*/ 0 h 1099549"/>
              <a:gd name="connsiteX0" fmla="*/ 2291505 w 2291505"/>
              <a:gd name="connsiteY0" fmla="*/ 24448 h 1097168"/>
              <a:gd name="connsiteX1" fmla="*/ 1169500 w 2291505"/>
              <a:gd name="connsiteY1" fmla="*/ 914424 h 1097168"/>
              <a:gd name="connsiteX2" fmla="*/ 1231608 w 2291505"/>
              <a:gd name="connsiteY2" fmla="*/ 916804 h 1097168"/>
              <a:gd name="connsiteX3" fmla="*/ 1144724 w 2291505"/>
              <a:gd name="connsiteY3" fmla="*/ 1097168 h 1097168"/>
              <a:gd name="connsiteX4" fmla="*/ 1057838 w 2291505"/>
              <a:gd name="connsiteY4" fmla="*/ 919187 h 1097168"/>
              <a:gd name="connsiteX5" fmla="*/ 1116649 w 2291505"/>
              <a:gd name="connsiteY5" fmla="*/ 919186 h 1097168"/>
              <a:gd name="connsiteX6" fmla="*/ 0 w 2291505"/>
              <a:gd name="connsiteY6" fmla="*/ 0 h 1097168"/>
              <a:gd name="connsiteX0" fmla="*/ 2291505 w 2291505"/>
              <a:gd name="connsiteY0" fmla="*/ 24448 h 1097168"/>
              <a:gd name="connsiteX1" fmla="*/ 1169500 w 2291505"/>
              <a:gd name="connsiteY1" fmla="*/ 914424 h 1097168"/>
              <a:gd name="connsiteX2" fmla="*/ 1231608 w 2291505"/>
              <a:gd name="connsiteY2" fmla="*/ 916804 h 1097168"/>
              <a:gd name="connsiteX3" fmla="*/ 1144724 w 2291505"/>
              <a:gd name="connsiteY3" fmla="*/ 1097168 h 1097168"/>
              <a:gd name="connsiteX4" fmla="*/ 1057838 w 2291505"/>
              <a:gd name="connsiteY4" fmla="*/ 919187 h 1097168"/>
              <a:gd name="connsiteX5" fmla="*/ 1116649 w 2291505"/>
              <a:gd name="connsiteY5" fmla="*/ 919186 h 1097168"/>
              <a:gd name="connsiteX6" fmla="*/ 0 w 2291505"/>
              <a:gd name="connsiteY6" fmla="*/ 0 h 1097168"/>
              <a:gd name="connsiteX0" fmla="*/ 2291505 w 2291505"/>
              <a:gd name="connsiteY0" fmla="*/ 24448 h 1097168"/>
              <a:gd name="connsiteX1" fmla="*/ 1169500 w 2291505"/>
              <a:gd name="connsiteY1" fmla="*/ 914424 h 1097168"/>
              <a:gd name="connsiteX2" fmla="*/ 1231608 w 2291505"/>
              <a:gd name="connsiteY2" fmla="*/ 916804 h 1097168"/>
              <a:gd name="connsiteX3" fmla="*/ 1141646 w 2291505"/>
              <a:gd name="connsiteY3" fmla="*/ 1097168 h 1097168"/>
              <a:gd name="connsiteX4" fmla="*/ 1057838 w 2291505"/>
              <a:gd name="connsiteY4" fmla="*/ 919187 h 1097168"/>
              <a:gd name="connsiteX5" fmla="*/ 1116649 w 2291505"/>
              <a:gd name="connsiteY5" fmla="*/ 919186 h 1097168"/>
              <a:gd name="connsiteX6" fmla="*/ 0 w 2291505"/>
              <a:gd name="connsiteY6" fmla="*/ 0 h 1097168"/>
              <a:gd name="connsiteX0" fmla="*/ 2291505 w 2291505"/>
              <a:gd name="connsiteY0" fmla="*/ 24448 h 1097168"/>
              <a:gd name="connsiteX1" fmla="*/ 1152749 w 2291505"/>
              <a:gd name="connsiteY1" fmla="*/ 916805 h 1097168"/>
              <a:gd name="connsiteX2" fmla="*/ 1231608 w 2291505"/>
              <a:gd name="connsiteY2" fmla="*/ 916804 h 1097168"/>
              <a:gd name="connsiteX3" fmla="*/ 1141646 w 2291505"/>
              <a:gd name="connsiteY3" fmla="*/ 1097168 h 1097168"/>
              <a:gd name="connsiteX4" fmla="*/ 1057838 w 2291505"/>
              <a:gd name="connsiteY4" fmla="*/ 919187 h 1097168"/>
              <a:gd name="connsiteX5" fmla="*/ 1116649 w 2291505"/>
              <a:gd name="connsiteY5" fmla="*/ 919186 h 1097168"/>
              <a:gd name="connsiteX6" fmla="*/ 0 w 2291505"/>
              <a:gd name="connsiteY6" fmla="*/ 0 h 1097168"/>
              <a:gd name="connsiteX0" fmla="*/ 2291505 w 2291505"/>
              <a:gd name="connsiteY0" fmla="*/ 24448 h 1097168"/>
              <a:gd name="connsiteX1" fmla="*/ 1152749 w 2291505"/>
              <a:gd name="connsiteY1" fmla="*/ 916805 h 1097168"/>
              <a:gd name="connsiteX2" fmla="*/ 1231608 w 2291505"/>
              <a:gd name="connsiteY2" fmla="*/ 916804 h 1097168"/>
              <a:gd name="connsiteX3" fmla="*/ 1141646 w 2291505"/>
              <a:gd name="connsiteY3" fmla="*/ 1097168 h 1097168"/>
              <a:gd name="connsiteX4" fmla="*/ 1057838 w 2291505"/>
              <a:gd name="connsiteY4" fmla="*/ 919187 h 1097168"/>
              <a:gd name="connsiteX5" fmla="*/ 1130755 w 2291505"/>
              <a:gd name="connsiteY5" fmla="*/ 919186 h 1097168"/>
              <a:gd name="connsiteX6" fmla="*/ 0 w 2291505"/>
              <a:gd name="connsiteY6" fmla="*/ 0 h 1097168"/>
              <a:gd name="connsiteX0" fmla="*/ 2291505 w 2291505"/>
              <a:gd name="connsiteY0" fmla="*/ 24448 h 1097168"/>
              <a:gd name="connsiteX1" fmla="*/ 1152749 w 2291505"/>
              <a:gd name="connsiteY1" fmla="*/ 916805 h 1097168"/>
              <a:gd name="connsiteX2" fmla="*/ 1231608 w 2291505"/>
              <a:gd name="connsiteY2" fmla="*/ 916804 h 1097168"/>
              <a:gd name="connsiteX3" fmla="*/ 1141646 w 2291505"/>
              <a:gd name="connsiteY3" fmla="*/ 1097168 h 1097168"/>
              <a:gd name="connsiteX4" fmla="*/ 1057838 w 2291505"/>
              <a:gd name="connsiteY4" fmla="*/ 919187 h 1097168"/>
              <a:gd name="connsiteX5" fmla="*/ 1134281 w 2291505"/>
              <a:gd name="connsiteY5" fmla="*/ 919186 h 1097168"/>
              <a:gd name="connsiteX6" fmla="*/ 0 w 2291505"/>
              <a:gd name="connsiteY6" fmla="*/ 0 h 1097168"/>
              <a:gd name="connsiteX0" fmla="*/ 2291505 w 2291505"/>
              <a:gd name="connsiteY0" fmla="*/ 24448 h 1097168"/>
              <a:gd name="connsiteX1" fmla="*/ 1150986 w 2291505"/>
              <a:gd name="connsiteY1" fmla="*/ 921567 h 1097168"/>
              <a:gd name="connsiteX2" fmla="*/ 1231608 w 2291505"/>
              <a:gd name="connsiteY2" fmla="*/ 916804 h 1097168"/>
              <a:gd name="connsiteX3" fmla="*/ 1141646 w 2291505"/>
              <a:gd name="connsiteY3" fmla="*/ 1097168 h 1097168"/>
              <a:gd name="connsiteX4" fmla="*/ 1057838 w 2291505"/>
              <a:gd name="connsiteY4" fmla="*/ 919187 h 1097168"/>
              <a:gd name="connsiteX5" fmla="*/ 1134281 w 2291505"/>
              <a:gd name="connsiteY5" fmla="*/ 919186 h 1097168"/>
              <a:gd name="connsiteX6" fmla="*/ 0 w 2291505"/>
              <a:gd name="connsiteY6" fmla="*/ 0 h 1097168"/>
              <a:gd name="connsiteX0" fmla="*/ 2291505 w 2291505"/>
              <a:gd name="connsiteY0" fmla="*/ 24448 h 1097168"/>
              <a:gd name="connsiteX1" fmla="*/ 1150986 w 2291505"/>
              <a:gd name="connsiteY1" fmla="*/ 921567 h 1097168"/>
              <a:gd name="connsiteX2" fmla="*/ 1205160 w 2291505"/>
              <a:gd name="connsiteY2" fmla="*/ 921566 h 1097168"/>
              <a:gd name="connsiteX3" fmla="*/ 1141646 w 2291505"/>
              <a:gd name="connsiteY3" fmla="*/ 1097168 h 1097168"/>
              <a:gd name="connsiteX4" fmla="*/ 1057838 w 2291505"/>
              <a:gd name="connsiteY4" fmla="*/ 919187 h 1097168"/>
              <a:gd name="connsiteX5" fmla="*/ 1134281 w 2291505"/>
              <a:gd name="connsiteY5" fmla="*/ 919186 h 1097168"/>
              <a:gd name="connsiteX6" fmla="*/ 0 w 2291505"/>
              <a:gd name="connsiteY6" fmla="*/ 0 h 1097168"/>
              <a:gd name="connsiteX0" fmla="*/ 2291505 w 2291505"/>
              <a:gd name="connsiteY0" fmla="*/ 24448 h 1097168"/>
              <a:gd name="connsiteX1" fmla="*/ 1150986 w 2291505"/>
              <a:gd name="connsiteY1" fmla="*/ 921567 h 1097168"/>
              <a:gd name="connsiteX2" fmla="*/ 1205160 w 2291505"/>
              <a:gd name="connsiteY2" fmla="*/ 921566 h 1097168"/>
              <a:gd name="connsiteX3" fmla="*/ 1141646 w 2291505"/>
              <a:gd name="connsiteY3" fmla="*/ 1097168 h 1097168"/>
              <a:gd name="connsiteX4" fmla="*/ 1071944 w 2291505"/>
              <a:gd name="connsiteY4" fmla="*/ 926331 h 1097168"/>
              <a:gd name="connsiteX5" fmla="*/ 1134281 w 2291505"/>
              <a:gd name="connsiteY5" fmla="*/ 919186 h 1097168"/>
              <a:gd name="connsiteX6" fmla="*/ 0 w 2291505"/>
              <a:gd name="connsiteY6" fmla="*/ 0 h 1097168"/>
              <a:gd name="connsiteX0" fmla="*/ 2291505 w 2291505"/>
              <a:gd name="connsiteY0" fmla="*/ 24448 h 1099550"/>
              <a:gd name="connsiteX1" fmla="*/ 1150986 w 2291505"/>
              <a:gd name="connsiteY1" fmla="*/ 921567 h 1099550"/>
              <a:gd name="connsiteX2" fmla="*/ 1205160 w 2291505"/>
              <a:gd name="connsiteY2" fmla="*/ 921566 h 1099550"/>
              <a:gd name="connsiteX3" fmla="*/ 1141646 w 2291505"/>
              <a:gd name="connsiteY3" fmla="*/ 1099550 h 1099550"/>
              <a:gd name="connsiteX4" fmla="*/ 1071944 w 2291505"/>
              <a:gd name="connsiteY4" fmla="*/ 926331 h 1099550"/>
              <a:gd name="connsiteX5" fmla="*/ 1134281 w 2291505"/>
              <a:gd name="connsiteY5" fmla="*/ 919186 h 1099550"/>
              <a:gd name="connsiteX6" fmla="*/ 0 w 2291505"/>
              <a:gd name="connsiteY6" fmla="*/ 0 h 1099550"/>
              <a:gd name="connsiteX0" fmla="*/ 2291505 w 2291505"/>
              <a:gd name="connsiteY0" fmla="*/ 24448 h 1099550"/>
              <a:gd name="connsiteX1" fmla="*/ 1150986 w 2291505"/>
              <a:gd name="connsiteY1" fmla="*/ 921567 h 1099550"/>
              <a:gd name="connsiteX2" fmla="*/ 1205160 w 2291505"/>
              <a:gd name="connsiteY2" fmla="*/ 921566 h 1099550"/>
              <a:gd name="connsiteX3" fmla="*/ 1141646 w 2291505"/>
              <a:gd name="connsiteY3" fmla="*/ 1099550 h 1099550"/>
              <a:gd name="connsiteX4" fmla="*/ 1076352 w 2291505"/>
              <a:gd name="connsiteY4" fmla="*/ 914425 h 1099550"/>
              <a:gd name="connsiteX5" fmla="*/ 1134281 w 2291505"/>
              <a:gd name="connsiteY5" fmla="*/ 919186 h 1099550"/>
              <a:gd name="connsiteX6" fmla="*/ 0 w 2291505"/>
              <a:gd name="connsiteY6" fmla="*/ 0 h 1099550"/>
              <a:gd name="connsiteX0" fmla="*/ 2291505 w 2291505"/>
              <a:gd name="connsiteY0" fmla="*/ 24448 h 1099550"/>
              <a:gd name="connsiteX1" fmla="*/ 1150986 w 2291505"/>
              <a:gd name="connsiteY1" fmla="*/ 921567 h 1099550"/>
              <a:gd name="connsiteX2" fmla="*/ 1207805 w 2291505"/>
              <a:gd name="connsiteY2" fmla="*/ 916803 h 1099550"/>
              <a:gd name="connsiteX3" fmla="*/ 1141646 w 2291505"/>
              <a:gd name="connsiteY3" fmla="*/ 1099550 h 1099550"/>
              <a:gd name="connsiteX4" fmla="*/ 1076352 w 2291505"/>
              <a:gd name="connsiteY4" fmla="*/ 914425 h 1099550"/>
              <a:gd name="connsiteX5" fmla="*/ 1134281 w 2291505"/>
              <a:gd name="connsiteY5" fmla="*/ 919186 h 1099550"/>
              <a:gd name="connsiteX6" fmla="*/ 0 w 2291505"/>
              <a:gd name="connsiteY6" fmla="*/ 0 h 1099550"/>
              <a:gd name="connsiteX0" fmla="*/ 2291505 w 2291505"/>
              <a:gd name="connsiteY0" fmla="*/ 24448 h 1099550"/>
              <a:gd name="connsiteX1" fmla="*/ 1150986 w 2291505"/>
              <a:gd name="connsiteY1" fmla="*/ 921567 h 1099550"/>
              <a:gd name="connsiteX2" fmla="*/ 1200752 w 2291505"/>
              <a:gd name="connsiteY2" fmla="*/ 919184 h 1099550"/>
              <a:gd name="connsiteX3" fmla="*/ 1141646 w 2291505"/>
              <a:gd name="connsiteY3" fmla="*/ 1099550 h 1099550"/>
              <a:gd name="connsiteX4" fmla="*/ 1076352 w 2291505"/>
              <a:gd name="connsiteY4" fmla="*/ 914425 h 1099550"/>
              <a:gd name="connsiteX5" fmla="*/ 1134281 w 2291505"/>
              <a:gd name="connsiteY5" fmla="*/ 919186 h 1099550"/>
              <a:gd name="connsiteX6" fmla="*/ 0 w 2291505"/>
              <a:gd name="connsiteY6" fmla="*/ 0 h 1099550"/>
              <a:gd name="connsiteX0" fmla="*/ 2291505 w 2291505"/>
              <a:gd name="connsiteY0" fmla="*/ 24448 h 1099550"/>
              <a:gd name="connsiteX1" fmla="*/ 1150986 w 2291505"/>
              <a:gd name="connsiteY1" fmla="*/ 921567 h 1099550"/>
              <a:gd name="connsiteX2" fmla="*/ 1200752 w 2291505"/>
              <a:gd name="connsiteY2" fmla="*/ 919184 h 1099550"/>
              <a:gd name="connsiteX3" fmla="*/ 1141646 w 2291505"/>
              <a:gd name="connsiteY3" fmla="*/ 1099550 h 1099550"/>
              <a:gd name="connsiteX4" fmla="*/ 1082523 w 2291505"/>
              <a:gd name="connsiteY4" fmla="*/ 916806 h 1099550"/>
              <a:gd name="connsiteX5" fmla="*/ 1134281 w 2291505"/>
              <a:gd name="connsiteY5" fmla="*/ 919186 h 1099550"/>
              <a:gd name="connsiteX6" fmla="*/ 0 w 2291505"/>
              <a:gd name="connsiteY6" fmla="*/ 0 h 1099550"/>
              <a:gd name="connsiteX0" fmla="*/ 2291505 w 2291505"/>
              <a:gd name="connsiteY0" fmla="*/ 24448 h 1099550"/>
              <a:gd name="connsiteX1" fmla="*/ 1154512 w 2291505"/>
              <a:gd name="connsiteY1" fmla="*/ 919185 h 1099550"/>
              <a:gd name="connsiteX2" fmla="*/ 1200752 w 2291505"/>
              <a:gd name="connsiteY2" fmla="*/ 919184 h 1099550"/>
              <a:gd name="connsiteX3" fmla="*/ 1141646 w 2291505"/>
              <a:gd name="connsiteY3" fmla="*/ 1099550 h 1099550"/>
              <a:gd name="connsiteX4" fmla="*/ 1082523 w 2291505"/>
              <a:gd name="connsiteY4" fmla="*/ 916806 h 1099550"/>
              <a:gd name="connsiteX5" fmla="*/ 1134281 w 2291505"/>
              <a:gd name="connsiteY5" fmla="*/ 919186 h 1099550"/>
              <a:gd name="connsiteX6" fmla="*/ 0 w 2291505"/>
              <a:gd name="connsiteY6" fmla="*/ 0 h 1099550"/>
              <a:gd name="connsiteX0" fmla="*/ 2291505 w 2291505"/>
              <a:gd name="connsiteY0" fmla="*/ 24448 h 1099550"/>
              <a:gd name="connsiteX1" fmla="*/ 1154512 w 2291505"/>
              <a:gd name="connsiteY1" fmla="*/ 919185 h 1099550"/>
              <a:gd name="connsiteX2" fmla="*/ 1200752 w 2291505"/>
              <a:gd name="connsiteY2" fmla="*/ 919184 h 1099550"/>
              <a:gd name="connsiteX3" fmla="*/ 1141646 w 2291505"/>
              <a:gd name="connsiteY3" fmla="*/ 1099550 h 1099550"/>
              <a:gd name="connsiteX4" fmla="*/ 1082523 w 2291505"/>
              <a:gd name="connsiteY4" fmla="*/ 916806 h 1099550"/>
              <a:gd name="connsiteX5" fmla="*/ 1129873 w 2291505"/>
              <a:gd name="connsiteY5" fmla="*/ 916805 h 1099550"/>
              <a:gd name="connsiteX6" fmla="*/ 0 w 2291505"/>
              <a:gd name="connsiteY6" fmla="*/ 0 h 1099550"/>
              <a:gd name="connsiteX0" fmla="*/ 2291505 w 2291505"/>
              <a:gd name="connsiteY0" fmla="*/ 24448 h 1099550"/>
              <a:gd name="connsiteX1" fmla="*/ 1154512 w 2291505"/>
              <a:gd name="connsiteY1" fmla="*/ 919185 h 1099550"/>
              <a:gd name="connsiteX2" fmla="*/ 1200752 w 2291505"/>
              <a:gd name="connsiteY2" fmla="*/ 919184 h 1099550"/>
              <a:gd name="connsiteX3" fmla="*/ 1141646 w 2291505"/>
              <a:gd name="connsiteY3" fmla="*/ 1099550 h 1099550"/>
              <a:gd name="connsiteX4" fmla="*/ 1082523 w 2291505"/>
              <a:gd name="connsiteY4" fmla="*/ 916806 h 1099550"/>
              <a:gd name="connsiteX5" fmla="*/ 1129873 w 2291505"/>
              <a:gd name="connsiteY5" fmla="*/ 916805 h 1099550"/>
              <a:gd name="connsiteX6" fmla="*/ 0 w 2291505"/>
              <a:gd name="connsiteY6" fmla="*/ 0 h 109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1505" h="1099550">
                <a:moveTo>
                  <a:pt x="2291505" y="24448"/>
                </a:moveTo>
                <a:cubicBezTo>
                  <a:pt x="1777825" y="171088"/>
                  <a:pt x="1444940" y="421708"/>
                  <a:pt x="1154512" y="919185"/>
                </a:cubicBezTo>
                <a:lnTo>
                  <a:pt x="1200752" y="919184"/>
                </a:lnTo>
                <a:lnTo>
                  <a:pt x="1141646" y="1099550"/>
                </a:lnTo>
                <a:lnTo>
                  <a:pt x="1082523" y="916806"/>
                </a:lnTo>
                <a:lnTo>
                  <a:pt x="1129873" y="916805"/>
                </a:lnTo>
                <a:cubicBezTo>
                  <a:pt x="832707" y="243909"/>
                  <a:pt x="0" y="0"/>
                  <a:pt x="0" y="0"/>
                </a:cubicBezTo>
              </a:path>
            </a:pathLst>
          </a:custGeom>
          <a:gradFill flip="none" rotWithShape="1">
            <a:gsLst>
              <a:gs pos="0">
                <a:srgbClr val="FFFF99"/>
              </a:gs>
              <a:gs pos="100000">
                <a:schemeClr val="bg1">
                  <a:alpha val="0"/>
                </a:schemeClr>
              </a:gs>
            </a:gsLst>
            <a:lin ang="16200000" scaled="1"/>
            <a:tileRect/>
          </a:gradFill>
          <a:ln w="19050">
            <a:gradFill flip="none" rotWithShape="1">
              <a:gsLst>
                <a:gs pos="90000">
                  <a:schemeClr val="bg1">
                    <a:lumMod val="100000"/>
                    <a:alpha val="0"/>
                  </a:schemeClr>
                </a:gs>
                <a:gs pos="28000">
                  <a:srgbClr val="FFCC66"/>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31" name="圆角矩形 30"/>
          <p:cNvSpPr/>
          <p:nvPr/>
        </p:nvSpPr>
        <p:spPr>
          <a:xfrm>
            <a:off x="610578" y="5015988"/>
            <a:ext cx="10832353" cy="370557"/>
          </a:xfrm>
          <a:prstGeom prst="roundRect">
            <a:avLst/>
          </a:prstGeom>
          <a:gradFill flip="none" rotWithShape="1">
            <a:gsLst>
              <a:gs pos="100000">
                <a:schemeClr val="bg1"/>
              </a:gs>
              <a:gs pos="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32" name="圆角矩形 31"/>
          <p:cNvSpPr/>
          <p:nvPr/>
        </p:nvSpPr>
        <p:spPr>
          <a:xfrm>
            <a:off x="610578" y="2533172"/>
            <a:ext cx="10832353" cy="409490"/>
          </a:xfrm>
          <a:prstGeom prst="roundRect">
            <a:avLst/>
          </a:prstGeom>
          <a:gradFill flip="none" rotWithShape="1">
            <a:gsLst>
              <a:gs pos="100000">
                <a:schemeClr val="bg1"/>
              </a:gs>
              <a:gs pos="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33" name="矩形 32"/>
          <p:cNvSpPr/>
          <p:nvPr/>
        </p:nvSpPr>
        <p:spPr>
          <a:xfrm>
            <a:off x="5726294" y="2568706"/>
            <a:ext cx="1939954" cy="360548"/>
          </a:xfrm>
          <a:prstGeom prst="rect">
            <a:avLst/>
          </a:prstGeom>
        </p:spPr>
        <p:txBody>
          <a:bodyPr wrap="none">
            <a:spAutoFit/>
          </a:bodyPr>
          <a:lstStyle/>
          <a:p>
            <a:pPr algn="ctr">
              <a:lnSpc>
                <a:spcPct val="120000"/>
              </a:lnSpc>
            </a:pPr>
            <a:r>
              <a:rPr lang="en-US" altLang="zh-CN" sz="1599" dirty="0">
                <a:cs typeface="+mn-ea"/>
                <a:sym typeface="+mn-lt"/>
              </a:rPr>
              <a:t>08</a:t>
            </a:r>
            <a:r>
              <a:rPr lang="zh-CN" altLang="en-US" sz="1599" dirty="0">
                <a:cs typeface="+mn-ea"/>
                <a:sym typeface="+mn-lt"/>
              </a:rPr>
              <a:t>-</a:t>
            </a:r>
            <a:r>
              <a:rPr lang="en-US" altLang="zh-CN" sz="1599" dirty="0">
                <a:cs typeface="+mn-ea"/>
                <a:sym typeface="+mn-lt"/>
              </a:rPr>
              <a:t>70</a:t>
            </a:r>
            <a:r>
              <a:rPr lang="zh-CN" altLang="en-US" sz="1599" dirty="0">
                <a:cs typeface="+mn-ea"/>
                <a:sym typeface="+mn-lt"/>
              </a:rPr>
              <a:t>-5A-9</a:t>
            </a:r>
            <a:r>
              <a:rPr lang="en-US" altLang="zh-CN" sz="1599" dirty="0">
                <a:cs typeface="+mn-ea"/>
                <a:sym typeface="+mn-lt"/>
              </a:rPr>
              <a:t>0</a:t>
            </a:r>
            <a:r>
              <a:rPr lang="zh-CN" altLang="en-US" sz="1599" dirty="0">
                <a:cs typeface="+mn-ea"/>
                <a:sym typeface="+mn-lt"/>
              </a:rPr>
              <a:t>-</a:t>
            </a:r>
            <a:r>
              <a:rPr lang="en-US" altLang="zh-CN" sz="1599" dirty="0">
                <a:cs typeface="+mn-ea"/>
                <a:sym typeface="+mn-lt"/>
              </a:rPr>
              <a:t>1A</a:t>
            </a:r>
            <a:r>
              <a:rPr lang="zh-CN" altLang="en-US" sz="1599" dirty="0">
                <a:cs typeface="+mn-ea"/>
                <a:sym typeface="+mn-lt"/>
              </a:rPr>
              <a:t>-</a:t>
            </a:r>
            <a:r>
              <a:rPr lang="en-US" altLang="zh-CN" sz="1599" dirty="0">
                <a:cs typeface="+mn-ea"/>
                <a:sym typeface="+mn-lt"/>
              </a:rPr>
              <a:t>01</a:t>
            </a:r>
            <a:endParaRPr lang="zh-CN" altLang="en-US" sz="1599" dirty="0">
              <a:cs typeface="+mn-ea"/>
              <a:sym typeface="+mn-lt"/>
            </a:endParaRPr>
          </a:p>
        </p:txBody>
      </p:sp>
      <p:sp>
        <p:nvSpPr>
          <p:cNvPr id="34" name="矩形 33"/>
          <p:cNvSpPr/>
          <p:nvPr/>
        </p:nvSpPr>
        <p:spPr>
          <a:xfrm>
            <a:off x="3352199" y="3505835"/>
            <a:ext cx="6688177" cy="360548"/>
          </a:xfrm>
          <a:prstGeom prst="rect">
            <a:avLst/>
          </a:prstGeom>
        </p:spPr>
        <p:txBody>
          <a:bodyPr wrap="none">
            <a:spAutoFit/>
          </a:bodyPr>
          <a:lstStyle/>
          <a:p>
            <a:pPr algn="ctr">
              <a:lnSpc>
                <a:spcPct val="120000"/>
              </a:lnSpc>
            </a:pPr>
            <a:r>
              <a:rPr lang="en-US" altLang="zh-CN" sz="1599" dirty="0">
                <a:cs typeface="+mn-ea"/>
                <a:sym typeface="+mn-lt"/>
              </a:rPr>
              <a:t>000010</a:t>
            </a:r>
            <a:r>
              <a:rPr lang="en-US" altLang="zh-CN" sz="1599" b="1" dirty="0">
                <a:solidFill>
                  <a:srgbClr val="C00000"/>
                </a:solidFill>
                <a:cs typeface="+mn-ea"/>
                <a:sym typeface="+mn-lt"/>
              </a:rPr>
              <a:t>0</a:t>
            </a:r>
            <a:r>
              <a:rPr lang="en-US" altLang="zh-CN" sz="1599" dirty="0">
                <a:cs typeface="+mn-ea"/>
                <a:sym typeface="+mn-lt"/>
              </a:rPr>
              <a:t>0 – 01110000 – 01011010 – 10010000 – 00011010 - 00000001</a:t>
            </a:r>
            <a:endParaRPr lang="zh-CN" altLang="en-US" sz="1599" dirty="0">
              <a:cs typeface="+mn-ea"/>
              <a:sym typeface="+mn-lt"/>
            </a:endParaRPr>
          </a:p>
        </p:txBody>
      </p:sp>
      <p:sp>
        <p:nvSpPr>
          <p:cNvPr id="35" name="矩形 34"/>
          <p:cNvSpPr/>
          <p:nvPr/>
        </p:nvSpPr>
        <p:spPr>
          <a:xfrm>
            <a:off x="691186" y="2568706"/>
            <a:ext cx="2098651" cy="362279"/>
          </a:xfrm>
          <a:prstGeom prst="rect">
            <a:avLst/>
          </a:prstGeom>
        </p:spPr>
        <p:txBody>
          <a:bodyPr wrap="none">
            <a:spAutoFit/>
          </a:bodyPr>
          <a:lstStyle/>
          <a:p>
            <a:pPr>
              <a:lnSpc>
                <a:spcPct val="120000"/>
              </a:lnSpc>
            </a:pPr>
            <a:r>
              <a:rPr lang="en-US" altLang="zh-CN" sz="1599">
                <a:solidFill>
                  <a:schemeClr val="bg1">
                    <a:lumMod val="65000"/>
                  </a:schemeClr>
                </a:solidFill>
                <a:cs typeface="+mn-ea"/>
                <a:sym typeface="+mn-lt"/>
              </a:rPr>
              <a:t>MAC</a:t>
            </a:r>
            <a:r>
              <a:rPr lang="zh-CN" altLang="en-US" sz="1599">
                <a:solidFill>
                  <a:schemeClr val="bg1">
                    <a:lumMod val="65000"/>
                  </a:schemeClr>
                </a:solidFill>
                <a:cs typeface="+mn-ea"/>
                <a:sym typeface="+mn-lt"/>
              </a:rPr>
              <a:t>地址（</a:t>
            </a:r>
            <a:r>
              <a:rPr lang="en-US" altLang="zh-CN" sz="1599">
                <a:solidFill>
                  <a:schemeClr val="bg1">
                    <a:lumMod val="65000"/>
                  </a:schemeClr>
                </a:solidFill>
                <a:cs typeface="+mn-ea"/>
                <a:sym typeface="+mn-lt"/>
              </a:rPr>
              <a:t>16</a:t>
            </a:r>
            <a:r>
              <a:rPr lang="zh-CN" altLang="en-US" sz="1599">
                <a:solidFill>
                  <a:schemeClr val="bg1">
                    <a:lumMod val="65000"/>
                  </a:schemeClr>
                </a:solidFill>
                <a:cs typeface="+mn-ea"/>
                <a:sym typeface="+mn-lt"/>
              </a:rPr>
              <a:t>进制）</a:t>
            </a:r>
          </a:p>
        </p:txBody>
      </p:sp>
      <p:sp>
        <p:nvSpPr>
          <p:cNvPr id="36" name="矩形 35"/>
          <p:cNvSpPr/>
          <p:nvPr/>
        </p:nvSpPr>
        <p:spPr>
          <a:xfrm>
            <a:off x="691186" y="3256278"/>
            <a:ext cx="1984839" cy="362279"/>
          </a:xfrm>
          <a:prstGeom prst="rect">
            <a:avLst/>
          </a:prstGeom>
        </p:spPr>
        <p:txBody>
          <a:bodyPr wrap="none">
            <a:spAutoFit/>
          </a:bodyPr>
          <a:lstStyle/>
          <a:p>
            <a:pPr>
              <a:lnSpc>
                <a:spcPct val="120000"/>
              </a:lnSpc>
            </a:pPr>
            <a:r>
              <a:rPr lang="en-US" altLang="zh-CN" sz="1599">
                <a:solidFill>
                  <a:schemeClr val="bg1">
                    <a:lumMod val="65000"/>
                  </a:schemeClr>
                </a:solidFill>
                <a:cs typeface="+mn-ea"/>
                <a:sym typeface="+mn-lt"/>
              </a:rPr>
              <a:t>MAC</a:t>
            </a:r>
            <a:r>
              <a:rPr lang="zh-CN" altLang="en-US" sz="1599">
                <a:solidFill>
                  <a:schemeClr val="bg1">
                    <a:lumMod val="65000"/>
                  </a:schemeClr>
                </a:solidFill>
                <a:cs typeface="+mn-ea"/>
                <a:sym typeface="+mn-lt"/>
              </a:rPr>
              <a:t>地址（</a:t>
            </a:r>
            <a:r>
              <a:rPr lang="en-US" altLang="zh-CN" sz="1599">
                <a:solidFill>
                  <a:schemeClr val="bg1">
                    <a:lumMod val="65000"/>
                  </a:schemeClr>
                </a:solidFill>
                <a:cs typeface="+mn-ea"/>
                <a:sym typeface="+mn-lt"/>
              </a:rPr>
              <a:t>2</a:t>
            </a:r>
            <a:r>
              <a:rPr lang="zh-CN" altLang="en-US" sz="1599">
                <a:solidFill>
                  <a:schemeClr val="bg1">
                    <a:lumMod val="65000"/>
                  </a:schemeClr>
                </a:solidFill>
                <a:cs typeface="+mn-ea"/>
                <a:sym typeface="+mn-lt"/>
              </a:rPr>
              <a:t>进制）</a:t>
            </a:r>
          </a:p>
        </p:txBody>
      </p:sp>
      <p:sp>
        <p:nvSpPr>
          <p:cNvPr id="37" name="矩形 36"/>
          <p:cNvSpPr/>
          <p:nvPr/>
        </p:nvSpPr>
        <p:spPr>
          <a:xfrm>
            <a:off x="2356127" y="4509910"/>
            <a:ext cx="8680325" cy="360548"/>
          </a:xfrm>
          <a:prstGeom prst="rect">
            <a:avLst/>
          </a:prstGeom>
        </p:spPr>
        <p:txBody>
          <a:bodyPr wrap="none">
            <a:spAutoFit/>
          </a:bodyPr>
          <a:lstStyle/>
          <a:p>
            <a:pPr algn="ctr">
              <a:lnSpc>
                <a:spcPct val="120000"/>
              </a:lnSpc>
            </a:pPr>
            <a:r>
              <a:rPr lang="en-US" altLang="zh-CN" sz="1599" dirty="0">
                <a:cs typeface="+mn-ea"/>
                <a:sym typeface="+mn-lt"/>
              </a:rPr>
              <a:t>000010</a:t>
            </a:r>
            <a:r>
              <a:rPr lang="en-US" altLang="zh-CN" sz="1599" b="1" dirty="0">
                <a:solidFill>
                  <a:srgbClr val="C00000"/>
                </a:solidFill>
                <a:cs typeface="+mn-ea"/>
                <a:sym typeface="+mn-lt"/>
              </a:rPr>
              <a:t>0</a:t>
            </a:r>
            <a:r>
              <a:rPr lang="en-US" altLang="zh-CN" sz="1599" dirty="0">
                <a:cs typeface="+mn-ea"/>
                <a:sym typeface="+mn-lt"/>
              </a:rPr>
              <a:t>0 – 01110000 – 01011010 – </a:t>
            </a:r>
            <a:r>
              <a:rPr lang="en-US" altLang="zh-CN" sz="1599" dirty="0">
                <a:solidFill>
                  <a:srgbClr val="C00000"/>
                </a:solidFill>
                <a:cs typeface="+mn-ea"/>
                <a:sym typeface="+mn-lt"/>
              </a:rPr>
              <a:t>11111111 - 11111110 </a:t>
            </a:r>
            <a:r>
              <a:rPr lang="en-US" altLang="zh-CN" sz="1599" dirty="0">
                <a:cs typeface="+mn-ea"/>
                <a:sym typeface="+mn-lt"/>
              </a:rPr>
              <a:t>- 10010000 – 00011010 - 00000001</a:t>
            </a:r>
            <a:endParaRPr lang="zh-CN" altLang="en-US" sz="1599" dirty="0">
              <a:cs typeface="+mn-ea"/>
              <a:sym typeface="+mn-lt"/>
            </a:endParaRPr>
          </a:p>
        </p:txBody>
      </p:sp>
      <p:sp>
        <p:nvSpPr>
          <p:cNvPr id="38" name="矩形 37"/>
          <p:cNvSpPr/>
          <p:nvPr/>
        </p:nvSpPr>
        <p:spPr>
          <a:xfrm>
            <a:off x="5630134" y="4151045"/>
            <a:ext cx="2132315" cy="362279"/>
          </a:xfrm>
          <a:prstGeom prst="rect">
            <a:avLst/>
          </a:prstGeom>
        </p:spPr>
        <p:txBody>
          <a:bodyPr wrap="none">
            <a:spAutoFit/>
          </a:bodyPr>
          <a:lstStyle/>
          <a:p>
            <a:pPr algn="ctr">
              <a:lnSpc>
                <a:spcPct val="120000"/>
              </a:lnSpc>
            </a:pPr>
            <a:r>
              <a:rPr lang="zh-CN" altLang="en-US" sz="1599" b="1" dirty="0">
                <a:solidFill>
                  <a:srgbClr val="FFCC00"/>
                </a:solidFill>
                <a:cs typeface="+mn-ea"/>
                <a:sym typeface="+mn-lt"/>
              </a:rPr>
              <a:t>在这个位置插入</a:t>
            </a:r>
            <a:r>
              <a:rPr lang="en-US" altLang="zh-CN" sz="1599" b="1" dirty="0">
                <a:solidFill>
                  <a:srgbClr val="FFCC00"/>
                </a:solidFill>
                <a:cs typeface="+mn-ea"/>
                <a:sym typeface="+mn-lt"/>
              </a:rPr>
              <a:t>FFFE</a:t>
            </a:r>
            <a:endParaRPr lang="zh-CN" altLang="en-US" sz="1599" b="1" dirty="0">
              <a:solidFill>
                <a:srgbClr val="FFCC00"/>
              </a:solidFill>
              <a:cs typeface="+mn-ea"/>
              <a:sym typeface="+mn-lt"/>
            </a:endParaRPr>
          </a:p>
        </p:txBody>
      </p:sp>
      <p:sp>
        <p:nvSpPr>
          <p:cNvPr id="39" name="矩形 38"/>
          <p:cNvSpPr/>
          <p:nvPr/>
        </p:nvSpPr>
        <p:spPr>
          <a:xfrm>
            <a:off x="2356127" y="5048122"/>
            <a:ext cx="8680325" cy="360548"/>
          </a:xfrm>
          <a:prstGeom prst="rect">
            <a:avLst/>
          </a:prstGeom>
        </p:spPr>
        <p:txBody>
          <a:bodyPr wrap="none">
            <a:spAutoFit/>
          </a:bodyPr>
          <a:lstStyle/>
          <a:p>
            <a:pPr algn="ctr">
              <a:lnSpc>
                <a:spcPct val="120000"/>
              </a:lnSpc>
            </a:pPr>
            <a:r>
              <a:rPr lang="en-US" altLang="zh-CN" sz="1599" dirty="0">
                <a:cs typeface="+mn-ea"/>
                <a:sym typeface="+mn-lt"/>
              </a:rPr>
              <a:t>000010</a:t>
            </a:r>
            <a:r>
              <a:rPr lang="en-US" altLang="zh-CN" sz="1599" b="1" dirty="0">
                <a:solidFill>
                  <a:srgbClr val="C00000"/>
                </a:solidFill>
                <a:cs typeface="+mn-ea"/>
                <a:sym typeface="+mn-lt"/>
              </a:rPr>
              <a:t>1</a:t>
            </a:r>
            <a:r>
              <a:rPr lang="en-US" altLang="zh-CN" sz="1599" dirty="0">
                <a:cs typeface="+mn-ea"/>
                <a:sym typeface="+mn-lt"/>
              </a:rPr>
              <a:t>0 – 01110000 – 01011010 – 11111111 - 11111110 - 10010000 – 00011010 - 00000001</a:t>
            </a:r>
            <a:endParaRPr lang="zh-CN" altLang="en-US" sz="1599" dirty="0">
              <a:cs typeface="+mn-ea"/>
              <a:sym typeface="+mn-lt"/>
            </a:endParaRPr>
          </a:p>
        </p:txBody>
      </p:sp>
      <p:sp>
        <p:nvSpPr>
          <p:cNvPr id="40" name="椭圆 39"/>
          <p:cNvSpPr/>
          <p:nvPr/>
        </p:nvSpPr>
        <p:spPr>
          <a:xfrm>
            <a:off x="2145647" y="4013219"/>
            <a:ext cx="244192" cy="2441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399" b="1">
                <a:solidFill>
                  <a:schemeClr val="bg1"/>
                </a:solidFill>
                <a:cs typeface="+mn-ea"/>
                <a:sym typeface="+mn-lt"/>
              </a:rPr>
              <a:t>2</a:t>
            </a:r>
            <a:endParaRPr lang="zh-CN" altLang="en-US" sz="1399" b="1">
              <a:solidFill>
                <a:schemeClr val="bg1"/>
              </a:solidFill>
              <a:cs typeface="+mn-ea"/>
              <a:sym typeface="+mn-lt"/>
            </a:endParaRPr>
          </a:p>
        </p:txBody>
      </p:sp>
      <p:cxnSp>
        <p:nvCxnSpPr>
          <p:cNvPr id="41" name="直接箭头连接符 40"/>
          <p:cNvCxnSpPr/>
          <p:nvPr/>
        </p:nvCxnSpPr>
        <p:spPr>
          <a:xfrm>
            <a:off x="4128324" y="3301339"/>
            <a:ext cx="0" cy="2933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519001" y="3021323"/>
            <a:ext cx="4089531" cy="362279"/>
          </a:xfrm>
          <a:prstGeom prst="rect">
            <a:avLst/>
          </a:prstGeom>
        </p:spPr>
        <p:txBody>
          <a:bodyPr wrap="square">
            <a:spAutoFit/>
          </a:bodyPr>
          <a:lstStyle/>
          <a:p>
            <a:pPr>
              <a:lnSpc>
                <a:spcPct val="120000"/>
              </a:lnSpc>
            </a:pPr>
            <a:r>
              <a:rPr lang="zh-CN" altLang="en-US" sz="1599" dirty="0">
                <a:solidFill>
                  <a:srgbClr val="C00000"/>
                </a:solidFill>
                <a:cs typeface="+mn-ea"/>
                <a:sym typeface="+mn-lt"/>
              </a:rPr>
              <a:t>第</a:t>
            </a:r>
            <a:r>
              <a:rPr lang="en-US" altLang="zh-CN" sz="1599" dirty="0">
                <a:solidFill>
                  <a:srgbClr val="C00000"/>
                </a:solidFill>
                <a:cs typeface="+mn-ea"/>
                <a:sym typeface="+mn-lt"/>
              </a:rPr>
              <a:t>7bit=0</a:t>
            </a:r>
            <a:r>
              <a:rPr lang="zh-CN" altLang="en-US" sz="1599" dirty="0">
                <a:solidFill>
                  <a:srgbClr val="C00000"/>
                </a:solidFill>
                <a:cs typeface="+mn-ea"/>
                <a:sym typeface="+mn-lt"/>
              </a:rPr>
              <a:t>表示该</a:t>
            </a:r>
            <a:r>
              <a:rPr lang="en-US" altLang="zh-CN" sz="1599" dirty="0">
                <a:solidFill>
                  <a:srgbClr val="C00000"/>
                </a:solidFill>
                <a:cs typeface="+mn-ea"/>
                <a:sym typeface="+mn-lt"/>
              </a:rPr>
              <a:t>MAC</a:t>
            </a:r>
            <a:r>
              <a:rPr lang="zh-CN" altLang="en-US" sz="1599" dirty="0">
                <a:solidFill>
                  <a:srgbClr val="C00000"/>
                </a:solidFill>
                <a:cs typeface="+mn-ea"/>
                <a:sym typeface="+mn-lt"/>
              </a:rPr>
              <a:t>地址是全局管理地址</a:t>
            </a:r>
          </a:p>
        </p:txBody>
      </p:sp>
      <p:cxnSp>
        <p:nvCxnSpPr>
          <p:cNvPr id="43" name="直接箭头连接符 42"/>
          <p:cNvCxnSpPr/>
          <p:nvPr/>
        </p:nvCxnSpPr>
        <p:spPr>
          <a:xfrm>
            <a:off x="2993655" y="4292913"/>
            <a:ext cx="0" cy="2554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307580" y="3966104"/>
            <a:ext cx="1277887" cy="362279"/>
          </a:xfrm>
          <a:prstGeom prst="rect">
            <a:avLst/>
          </a:prstGeom>
        </p:spPr>
        <p:txBody>
          <a:bodyPr wrap="square">
            <a:spAutoFit/>
          </a:bodyPr>
          <a:lstStyle/>
          <a:p>
            <a:pPr algn="ctr">
              <a:lnSpc>
                <a:spcPct val="120000"/>
              </a:lnSpc>
            </a:pPr>
            <a:r>
              <a:rPr lang="zh-CN" altLang="en-US" sz="1599">
                <a:solidFill>
                  <a:srgbClr val="C00000"/>
                </a:solidFill>
                <a:cs typeface="+mn-ea"/>
                <a:sym typeface="+mn-lt"/>
              </a:rPr>
              <a:t>第</a:t>
            </a:r>
            <a:r>
              <a:rPr lang="en-US" altLang="zh-CN" sz="1599">
                <a:solidFill>
                  <a:srgbClr val="C00000"/>
                </a:solidFill>
                <a:cs typeface="+mn-ea"/>
                <a:sym typeface="+mn-lt"/>
              </a:rPr>
              <a:t>7bit</a:t>
            </a:r>
            <a:r>
              <a:rPr lang="zh-CN" altLang="en-US" sz="1599">
                <a:solidFill>
                  <a:srgbClr val="C00000"/>
                </a:solidFill>
                <a:cs typeface="+mn-ea"/>
                <a:sym typeface="+mn-lt"/>
              </a:rPr>
              <a:t>取反</a:t>
            </a:r>
          </a:p>
        </p:txBody>
      </p:sp>
      <p:sp>
        <p:nvSpPr>
          <p:cNvPr id="45" name="矩形 44"/>
          <p:cNvSpPr/>
          <p:nvPr/>
        </p:nvSpPr>
        <p:spPr>
          <a:xfrm>
            <a:off x="4891373" y="5493727"/>
            <a:ext cx="3609834" cy="360548"/>
          </a:xfrm>
          <a:prstGeom prst="rect">
            <a:avLst/>
          </a:prstGeom>
        </p:spPr>
        <p:txBody>
          <a:bodyPr wrap="none">
            <a:spAutoFit/>
          </a:bodyPr>
          <a:lstStyle/>
          <a:p>
            <a:pPr algn="ctr">
              <a:lnSpc>
                <a:spcPct val="120000"/>
              </a:lnSpc>
            </a:pPr>
            <a:r>
              <a:rPr lang="en-US" altLang="zh-CN" sz="1599" b="1" dirty="0">
                <a:cs typeface="+mn-ea"/>
                <a:sym typeface="+mn-lt"/>
              </a:rPr>
              <a:t>0A – 70 – 5A – FF - FE - 90 – 1A - 01</a:t>
            </a:r>
            <a:endParaRPr lang="zh-CN" altLang="en-US" sz="1599" b="1" dirty="0">
              <a:cs typeface="+mn-ea"/>
              <a:sym typeface="+mn-lt"/>
            </a:endParaRPr>
          </a:p>
        </p:txBody>
      </p:sp>
      <p:sp>
        <p:nvSpPr>
          <p:cNvPr id="46" name="矩形 45"/>
          <p:cNvSpPr/>
          <p:nvPr/>
        </p:nvSpPr>
        <p:spPr>
          <a:xfrm>
            <a:off x="691186" y="5493727"/>
            <a:ext cx="2053767" cy="362279"/>
          </a:xfrm>
          <a:prstGeom prst="rect">
            <a:avLst/>
          </a:prstGeom>
        </p:spPr>
        <p:txBody>
          <a:bodyPr wrap="none">
            <a:spAutoFit/>
          </a:bodyPr>
          <a:lstStyle/>
          <a:p>
            <a:pPr>
              <a:lnSpc>
                <a:spcPct val="120000"/>
              </a:lnSpc>
            </a:pPr>
            <a:r>
              <a:rPr lang="en-US" altLang="zh-CN" sz="1599" dirty="0">
                <a:solidFill>
                  <a:schemeClr val="bg1">
                    <a:lumMod val="65000"/>
                  </a:schemeClr>
                </a:solidFill>
                <a:cs typeface="+mn-ea"/>
                <a:sym typeface="+mn-lt"/>
              </a:rPr>
              <a:t>EUI-64</a:t>
            </a:r>
            <a:r>
              <a:rPr lang="zh-CN" altLang="en-US" sz="1599" dirty="0">
                <a:solidFill>
                  <a:schemeClr val="bg1">
                    <a:lumMod val="65000"/>
                  </a:schemeClr>
                </a:solidFill>
                <a:cs typeface="+mn-ea"/>
                <a:sym typeface="+mn-lt"/>
              </a:rPr>
              <a:t>规范的接口</a:t>
            </a:r>
            <a:r>
              <a:rPr lang="en-US" altLang="zh-CN" sz="1599" dirty="0">
                <a:solidFill>
                  <a:schemeClr val="bg1">
                    <a:lumMod val="65000"/>
                  </a:schemeClr>
                </a:solidFill>
                <a:cs typeface="+mn-ea"/>
                <a:sym typeface="+mn-lt"/>
              </a:rPr>
              <a:t>ID</a:t>
            </a:r>
            <a:endParaRPr lang="zh-CN" altLang="en-US" sz="1599" dirty="0">
              <a:solidFill>
                <a:schemeClr val="bg1">
                  <a:lumMod val="65000"/>
                </a:schemeClr>
              </a:solidFill>
              <a:cs typeface="+mn-ea"/>
              <a:sym typeface="+mn-lt"/>
            </a:endParaRPr>
          </a:p>
        </p:txBody>
      </p:sp>
      <p:sp>
        <p:nvSpPr>
          <p:cNvPr id="47" name="椭圆 46"/>
          <p:cNvSpPr/>
          <p:nvPr/>
        </p:nvSpPr>
        <p:spPr>
          <a:xfrm>
            <a:off x="7029359" y="3895329"/>
            <a:ext cx="244192" cy="2441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399" b="1">
                <a:solidFill>
                  <a:schemeClr val="bg1"/>
                </a:solidFill>
                <a:cs typeface="+mn-ea"/>
                <a:sym typeface="+mn-lt"/>
              </a:rPr>
              <a:t>1</a:t>
            </a:r>
            <a:endParaRPr lang="zh-CN" altLang="en-US" sz="1399" b="1">
              <a:solidFill>
                <a:schemeClr val="bg1"/>
              </a:solidFill>
              <a:cs typeface="+mn-ea"/>
              <a:sym typeface="+mn-lt"/>
            </a:endParaRPr>
          </a:p>
        </p:txBody>
      </p:sp>
      <p:sp>
        <p:nvSpPr>
          <p:cNvPr id="2" name="日期占位符 3">
            <a:extLst>
              <a:ext uri="{FF2B5EF4-FFF2-40B4-BE49-F238E27FC236}">
                <a16:creationId xmlns:a16="http://schemas.microsoft.com/office/drawing/2014/main" id="{8E72A15E-8E2B-6C3E-8204-7556522D1D0B}"/>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 name="页脚占位符 4">
            <a:extLst>
              <a:ext uri="{FF2B5EF4-FFF2-40B4-BE49-F238E27FC236}">
                <a16:creationId xmlns:a16="http://schemas.microsoft.com/office/drawing/2014/main" id="{2FF8C51B-8637-0C2E-C58C-09780C0E44A5}"/>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51EA14B2-550A-A651-FE17-1BA40349C5A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166</a:t>
            </a:fld>
            <a:endParaRPr lang="en-US">
              <a:cs typeface="+mn-ea"/>
              <a:sym typeface="+mn-lt"/>
            </a:endParaRPr>
          </a:p>
        </p:txBody>
      </p:sp>
    </p:spTree>
    <p:extLst>
      <p:ext uri="{BB962C8B-B14F-4D97-AF65-F5344CB8AC3E}">
        <p14:creationId xmlns:p14="http://schemas.microsoft.com/office/powerpoint/2010/main" val="7405013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385649" y="3908755"/>
            <a:ext cx="3952785" cy="2243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cxnSp>
        <p:nvCxnSpPr>
          <p:cNvPr id="101" name="Straight Connector 166"/>
          <p:cNvCxnSpPr/>
          <p:nvPr/>
        </p:nvCxnSpPr>
        <p:spPr>
          <a:xfrm>
            <a:off x="9021799" y="4959437"/>
            <a:ext cx="0" cy="839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10489831" y="3908755"/>
            <a:ext cx="1373829" cy="2243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cxnSp>
        <p:nvCxnSpPr>
          <p:cNvPr id="67" name="Straight Connector 166"/>
          <p:cNvCxnSpPr/>
          <p:nvPr/>
        </p:nvCxnSpPr>
        <p:spPr>
          <a:xfrm>
            <a:off x="6951826" y="4959437"/>
            <a:ext cx="0" cy="839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65"/>
          <p:cNvGrpSpPr/>
          <p:nvPr/>
        </p:nvGrpSpPr>
        <p:grpSpPr>
          <a:xfrm rot="10800000">
            <a:off x="6888141" y="4328162"/>
            <a:ext cx="2204425" cy="631273"/>
            <a:chOff x="-1233037" y="914446"/>
            <a:chExt cx="1573823" cy="778776"/>
          </a:xfrm>
        </p:grpSpPr>
        <p:cxnSp>
          <p:nvCxnSpPr>
            <p:cNvPr id="65"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常见单播地址 </a:t>
            </a:r>
            <a:r>
              <a:rPr lang="en-US" altLang="zh-CN" sz="3200" dirty="0">
                <a:latin typeface="+mn-lt"/>
                <a:ea typeface="+mn-ea"/>
                <a:cs typeface="+mn-ea"/>
                <a:sym typeface="+mn-lt"/>
              </a:rPr>
              <a:t>- GUA</a:t>
            </a:r>
            <a:r>
              <a:rPr lang="zh-CN" altLang="en-US" sz="3200" dirty="0">
                <a:latin typeface="+mn-lt"/>
                <a:ea typeface="+mn-ea"/>
                <a:cs typeface="+mn-ea"/>
                <a:sym typeface="+mn-lt"/>
              </a:rPr>
              <a:t> </a:t>
            </a:r>
          </a:p>
        </p:txBody>
      </p:sp>
      <p:sp>
        <p:nvSpPr>
          <p:cNvPr id="3" name="文本占位符 2"/>
          <p:cNvSpPr>
            <a:spLocks noGrp="1"/>
          </p:cNvSpPr>
          <p:nvPr>
            <p:ph idx="1"/>
          </p:nvPr>
        </p:nvSpPr>
        <p:spPr>
          <a:xfrm>
            <a:off x="731838" y="1484313"/>
            <a:ext cx="10728325" cy="869312"/>
          </a:xfrm>
        </p:spPr>
        <p:txBody>
          <a:bodyPr vert="horz" lIns="91440" tIns="45720" rIns="91440" bIns="45720" rtlCol="0">
            <a:normAutofit fontScale="92500"/>
          </a:bodyPr>
          <a:lstStyle/>
          <a:p>
            <a:pPr marL="266700" indent="-266700">
              <a:buFont typeface="Wingdings" panose="05000000000000000000" pitchFamily="2" charset="2"/>
              <a:buChar char="n"/>
            </a:pPr>
            <a:r>
              <a:rPr lang="en-US" altLang="zh-CN" sz="2400" dirty="0">
                <a:solidFill>
                  <a:schemeClr val="accent1"/>
                </a:solidFill>
                <a:cs typeface="+mn-ea"/>
                <a:sym typeface="+mn-lt"/>
              </a:rPr>
              <a:t>GUA</a:t>
            </a:r>
            <a:r>
              <a:rPr lang="zh-CN" altLang="en-US" sz="2400" dirty="0">
                <a:solidFill>
                  <a:schemeClr val="accent1"/>
                </a:solidFill>
                <a:cs typeface="+mn-ea"/>
                <a:sym typeface="+mn-lt"/>
              </a:rPr>
              <a:t>（</a:t>
            </a:r>
            <a:r>
              <a:rPr lang="en-US" altLang="zh-CN" sz="2400" dirty="0">
                <a:solidFill>
                  <a:schemeClr val="accent1"/>
                </a:solidFill>
                <a:cs typeface="+mn-ea"/>
                <a:sym typeface="+mn-lt"/>
              </a:rPr>
              <a:t>Global Unicast Address</a:t>
            </a:r>
            <a:r>
              <a:rPr lang="zh-CN" altLang="en-US" sz="2400" dirty="0">
                <a:solidFill>
                  <a:schemeClr val="accent1"/>
                </a:solidFill>
                <a:cs typeface="+mn-ea"/>
                <a:sym typeface="+mn-lt"/>
              </a:rPr>
              <a:t>，全球单播地址），也被称为可聚合全球单播地址。该类地址全球唯一，用于有互联网访问需求的主机，相当于</a:t>
            </a:r>
            <a:r>
              <a:rPr lang="en-US" altLang="zh-CN" sz="2400" dirty="0">
                <a:solidFill>
                  <a:schemeClr val="accent1"/>
                </a:solidFill>
                <a:cs typeface="+mn-ea"/>
                <a:sym typeface="+mn-lt"/>
              </a:rPr>
              <a:t>IPv4</a:t>
            </a:r>
            <a:r>
              <a:rPr lang="zh-CN" altLang="en-US" sz="2400" dirty="0">
                <a:solidFill>
                  <a:schemeClr val="accent1"/>
                </a:solidFill>
                <a:cs typeface="+mn-ea"/>
                <a:sym typeface="+mn-lt"/>
              </a:rPr>
              <a:t>的公网地址。  </a:t>
            </a:r>
          </a:p>
        </p:txBody>
      </p:sp>
      <p:sp>
        <p:nvSpPr>
          <p:cNvPr id="17" name="Rectangle 25"/>
          <p:cNvSpPr/>
          <p:nvPr/>
        </p:nvSpPr>
        <p:spPr>
          <a:xfrm>
            <a:off x="338006" y="3704084"/>
            <a:ext cx="5463528" cy="2407751"/>
          </a:xfrm>
          <a:prstGeom prst="rect">
            <a:avLst/>
          </a:prstGeom>
        </p:spPr>
        <p:txBody>
          <a:bodyPr vert="horz" lIns="91440" tIns="45720" rIns="91440" bIns="45720" rtlCol="0">
            <a:normAutofit fontScale="70000" lnSpcReduction="20000"/>
          </a:bodyPr>
          <a:lstStyle/>
          <a:p>
            <a:pPr marL="342900"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通常</a:t>
            </a:r>
            <a:r>
              <a:rPr lang="en-US" altLang="zh-CN" sz="2400" dirty="0">
                <a:solidFill>
                  <a:schemeClr val="accent1"/>
                </a:solidFill>
                <a:cs typeface="+mn-ea"/>
                <a:sym typeface="+mn-lt"/>
              </a:rPr>
              <a:t>GUA</a:t>
            </a:r>
            <a:r>
              <a:rPr lang="zh-CN" altLang="en-US" sz="2400" dirty="0">
                <a:solidFill>
                  <a:schemeClr val="accent1"/>
                </a:solidFill>
                <a:cs typeface="+mn-ea"/>
                <a:sym typeface="+mn-lt"/>
              </a:rPr>
              <a:t>的网络部分长度为</a:t>
            </a:r>
            <a:r>
              <a:rPr lang="en-US" altLang="zh-CN" sz="2400" dirty="0">
                <a:solidFill>
                  <a:schemeClr val="accent1"/>
                </a:solidFill>
                <a:cs typeface="+mn-ea"/>
                <a:sym typeface="+mn-lt"/>
              </a:rPr>
              <a:t>64 bit</a:t>
            </a:r>
            <a:r>
              <a:rPr lang="zh-CN" altLang="en-US" sz="2400" dirty="0">
                <a:solidFill>
                  <a:schemeClr val="accent1"/>
                </a:solidFill>
                <a:cs typeface="+mn-ea"/>
                <a:sym typeface="+mn-lt"/>
              </a:rPr>
              <a:t>，接口标识也为</a:t>
            </a:r>
            <a:r>
              <a:rPr lang="en-US" altLang="zh-CN" sz="2400" dirty="0">
                <a:solidFill>
                  <a:schemeClr val="accent1"/>
                </a:solidFill>
                <a:cs typeface="+mn-ea"/>
                <a:sym typeface="+mn-lt"/>
              </a:rPr>
              <a:t>64 bit</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342900"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全局路由前缀：通常由服务提供商分配给一个组织机构（例如企业、学校等），一般至少为</a:t>
            </a:r>
            <a:r>
              <a:rPr lang="en-US" altLang="zh-CN" sz="2400" dirty="0">
                <a:solidFill>
                  <a:schemeClr val="accent1"/>
                </a:solidFill>
                <a:cs typeface="+mn-ea"/>
                <a:sym typeface="+mn-lt"/>
              </a:rPr>
              <a:t>45 bit</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342900"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子网</a:t>
            </a:r>
            <a:r>
              <a:rPr lang="en-US" altLang="zh-CN" sz="2400" dirty="0">
                <a:solidFill>
                  <a:schemeClr val="accent1"/>
                </a:solidFill>
                <a:cs typeface="+mn-ea"/>
                <a:sym typeface="+mn-lt"/>
              </a:rPr>
              <a:t>ID</a:t>
            </a:r>
            <a:r>
              <a:rPr lang="zh-CN" altLang="en-US" sz="2400" dirty="0">
                <a:solidFill>
                  <a:schemeClr val="accent1"/>
                </a:solidFill>
                <a:cs typeface="+mn-ea"/>
                <a:sym typeface="+mn-lt"/>
              </a:rPr>
              <a:t>：组织机构根据自身网络需求划分子网。</a:t>
            </a:r>
          </a:p>
          <a:p>
            <a:pPr marL="342900"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接口标识：用来标识一个设备（的接口）。</a:t>
            </a:r>
            <a:endParaRPr lang="en-US" altLang="zh-CN" sz="2400" dirty="0">
              <a:solidFill>
                <a:schemeClr val="accent1"/>
              </a:solidFill>
              <a:cs typeface="+mn-ea"/>
              <a:sym typeface="+mn-lt"/>
            </a:endParaRPr>
          </a:p>
        </p:txBody>
      </p:sp>
      <p:sp>
        <p:nvSpPr>
          <p:cNvPr id="23" name="矩形 9"/>
          <p:cNvSpPr/>
          <p:nvPr/>
        </p:nvSpPr>
        <p:spPr>
          <a:xfrm>
            <a:off x="427092" y="2439508"/>
            <a:ext cx="572593" cy="360548"/>
          </a:xfrm>
          <a:prstGeom prst="rect">
            <a:avLst/>
          </a:prstGeom>
        </p:spPr>
        <p:txBody>
          <a:bodyPr wrap="none">
            <a:spAutoFit/>
          </a:bodyPr>
          <a:lstStyle/>
          <a:p>
            <a:pPr>
              <a:lnSpc>
                <a:spcPct val="120000"/>
              </a:lnSpc>
            </a:pPr>
            <a:r>
              <a:rPr lang="en-US" altLang="zh-CN" sz="1599" dirty="0">
                <a:cs typeface="+mn-ea"/>
                <a:sym typeface="+mn-lt"/>
              </a:rPr>
              <a:t>3 bit</a:t>
            </a:r>
            <a:endParaRPr lang="zh-CN" altLang="en-US" sz="1599" dirty="0">
              <a:cs typeface="+mn-ea"/>
              <a:sym typeface="+mn-lt"/>
            </a:endParaRPr>
          </a:p>
        </p:txBody>
      </p:sp>
      <p:sp>
        <p:nvSpPr>
          <p:cNvPr id="24" name="矩形 10"/>
          <p:cNvSpPr/>
          <p:nvPr/>
        </p:nvSpPr>
        <p:spPr>
          <a:xfrm>
            <a:off x="1381635" y="2432631"/>
            <a:ext cx="686406" cy="360548"/>
          </a:xfrm>
          <a:prstGeom prst="rect">
            <a:avLst/>
          </a:prstGeom>
        </p:spPr>
        <p:txBody>
          <a:bodyPr wrap="none">
            <a:spAutoFit/>
          </a:bodyPr>
          <a:lstStyle/>
          <a:p>
            <a:pPr>
              <a:lnSpc>
                <a:spcPct val="120000"/>
              </a:lnSpc>
            </a:pPr>
            <a:r>
              <a:rPr lang="en-US" altLang="zh-CN" sz="1599" dirty="0">
                <a:cs typeface="+mn-ea"/>
                <a:sym typeface="+mn-lt"/>
              </a:rPr>
              <a:t>45 bit</a:t>
            </a:r>
            <a:endParaRPr lang="zh-CN" altLang="en-US" sz="1599" dirty="0">
              <a:cs typeface="+mn-ea"/>
              <a:sym typeface="+mn-lt"/>
            </a:endParaRPr>
          </a:p>
        </p:txBody>
      </p:sp>
      <p:sp>
        <p:nvSpPr>
          <p:cNvPr id="25" name="矩形 11"/>
          <p:cNvSpPr/>
          <p:nvPr/>
        </p:nvSpPr>
        <p:spPr>
          <a:xfrm>
            <a:off x="2437098" y="2439508"/>
            <a:ext cx="686406" cy="360548"/>
          </a:xfrm>
          <a:prstGeom prst="rect">
            <a:avLst/>
          </a:prstGeom>
        </p:spPr>
        <p:txBody>
          <a:bodyPr wrap="none">
            <a:spAutoFit/>
          </a:bodyPr>
          <a:lstStyle/>
          <a:p>
            <a:pPr>
              <a:lnSpc>
                <a:spcPct val="120000"/>
              </a:lnSpc>
            </a:pPr>
            <a:r>
              <a:rPr lang="en-US" altLang="zh-CN" sz="1599" dirty="0">
                <a:cs typeface="+mn-ea"/>
                <a:sym typeface="+mn-lt"/>
              </a:rPr>
              <a:t>16 bit</a:t>
            </a:r>
            <a:endParaRPr lang="zh-CN" altLang="en-US" sz="1599" dirty="0">
              <a:cs typeface="+mn-ea"/>
              <a:sym typeface="+mn-lt"/>
            </a:endParaRPr>
          </a:p>
        </p:txBody>
      </p:sp>
      <p:sp>
        <p:nvSpPr>
          <p:cNvPr id="26" name="矩形 12"/>
          <p:cNvSpPr/>
          <p:nvPr/>
        </p:nvSpPr>
        <p:spPr>
          <a:xfrm>
            <a:off x="4125453" y="2439508"/>
            <a:ext cx="686406" cy="360548"/>
          </a:xfrm>
          <a:prstGeom prst="rect">
            <a:avLst/>
          </a:prstGeom>
        </p:spPr>
        <p:txBody>
          <a:bodyPr wrap="none">
            <a:spAutoFit/>
          </a:bodyPr>
          <a:lstStyle/>
          <a:p>
            <a:pPr>
              <a:lnSpc>
                <a:spcPct val="120000"/>
              </a:lnSpc>
            </a:pPr>
            <a:r>
              <a:rPr lang="en-US" altLang="zh-CN" sz="1599" dirty="0">
                <a:cs typeface="+mn-ea"/>
                <a:sym typeface="+mn-lt"/>
              </a:rPr>
              <a:t>64 bit</a:t>
            </a:r>
            <a:endParaRPr lang="zh-CN" altLang="en-US" sz="1599" dirty="0">
              <a:cs typeface="+mn-ea"/>
              <a:sym typeface="+mn-lt"/>
            </a:endParaRPr>
          </a:p>
        </p:txBody>
      </p:sp>
      <p:cxnSp>
        <p:nvCxnSpPr>
          <p:cNvPr id="27" name="直接连接符 32"/>
          <p:cNvCxnSpPr/>
          <p:nvPr/>
        </p:nvCxnSpPr>
        <p:spPr>
          <a:xfrm>
            <a:off x="463367" y="3168565"/>
            <a:ext cx="0" cy="35985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箭头连接符 34"/>
          <p:cNvCxnSpPr/>
          <p:nvPr/>
        </p:nvCxnSpPr>
        <p:spPr>
          <a:xfrm>
            <a:off x="479347" y="3397558"/>
            <a:ext cx="2649471"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矩形 39"/>
          <p:cNvSpPr/>
          <p:nvPr/>
        </p:nvSpPr>
        <p:spPr>
          <a:xfrm>
            <a:off x="1352677" y="3100404"/>
            <a:ext cx="902811" cy="328488"/>
          </a:xfrm>
          <a:prstGeom prst="rect">
            <a:avLst/>
          </a:prstGeom>
          <a:ln>
            <a:noFill/>
          </a:ln>
        </p:spPr>
        <p:txBody>
          <a:bodyPr wrap="none">
            <a:spAutoFit/>
          </a:bodyPr>
          <a:lstStyle/>
          <a:p>
            <a:pPr algn="ctr">
              <a:lnSpc>
                <a:spcPct val="120000"/>
              </a:lnSpc>
            </a:pPr>
            <a:r>
              <a:rPr lang="zh-CN" altLang="en-US" sz="1399" dirty="0">
                <a:cs typeface="+mn-ea"/>
                <a:sym typeface="+mn-lt"/>
              </a:rPr>
              <a:t>网络部分</a:t>
            </a:r>
          </a:p>
        </p:txBody>
      </p:sp>
      <p:graphicFrame>
        <p:nvGraphicFramePr>
          <p:cNvPr id="4" name="表格 3"/>
          <p:cNvGraphicFramePr>
            <a:graphicFrameLocks noGrp="1"/>
          </p:cNvGraphicFramePr>
          <p:nvPr>
            <p:extLst>
              <p:ext uri="{D42A27DB-BD31-4B8C-83A1-F6EECF244321}">
                <p14:modId xmlns:p14="http://schemas.microsoft.com/office/powerpoint/2010/main" val="899109907"/>
              </p:ext>
            </p:extLst>
          </p:nvPr>
        </p:nvGraphicFramePr>
        <p:xfrm>
          <a:off x="479349" y="2803146"/>
          <a:ext cx="5397892" cy="287888"/>
        </p:xfrm>
        <a:graphic>
          <a:graphicData uri="http://schemas.openxmlformats.org/drawingml/2006/table">
            <a:tbl>
              <a:tblPr firstRow="1" bandRow="1">
                <a:tableStyleId>{72833802-FEF1-4C79-8D5D-14CF1EAF98D9}</a:tableStyleId>
              </a:tblPr>
              <a:tblGrid>
                <a:gridCol w="470615">
                  <a:extLst>
                    <a:ext uri="{9D8B030D-6E8A-4147-A177-3AD203B41FA5}">
                      <a16:colId xmlns:a16="http://schemas.microsoft.com/office/drawing/2014/main" val="20000"/>
                    </a:ext>
                  </a:extLst>
                </a:gridCol>
                <a:gridCol w="1473743">
                  <a:extLst>
                    <a:ext uri="{9D8B030D-6E8A-4147-A177-3AD203B41FA5}">
                      <a16:colId xmlns:a16="http://schemas.microsoft.com/office/drawing/2014/main" val="20001"/>
                    </a:ext>
                  </a:extLst>
                </a:gridCol>
                <a:gridCol w="722547">
                  <a:extLst>
                    <a:ext uri="{9D8B030D-6E8A-4147-A177-3AD203B41FA5}">
                      <a16:colId xmlns:a16="http://schemas.microsoft.com/office/drawing/2014/main" val="20002"/>
                    </a:ext>
                  </a:extLst>
                </a:gridCol>
                <a:gridCol w="2730987">
                  <a:extLst>
                    <a:ext uri="{9D8B030D-6E8A-4147-A177-3AD203B41FA5}">
                      <a16:colId xmlns:a16="http://schemas.microsoft.com/office/drawing/2014/main" val="20003"/>
                    </a:ext>
                  </a:extLst>
                </a:gridCol>
              </a:tblGrid>
              <a:tr h="287888">
                <a:tc>
                  <a:txBody>
                    <a:body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001</a:t>
                      </a:r>
                      <a:endParaRPr lang="zh-CN" altLang="en-US" sz="1400" b="0" baseline="0" dirty="0">
                        <a:solidFill>
                          <a:schemeClr val="tx1"/>
                        </a:solidFill>
                        <a:latin typeface="+mn-lt"/>
                        <a:ea typeface="+mn-ea"/>
                        <a:cs typeface="+mn-ea"/>
                        <a:sym typeface="+mn-lt"/>
                      </a:endParaRP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zh-CN" altLang="en-US" sz="1400" b="0" baseline="0" dirty="0">
                          <a:solidFill>
                            <a:schemeClr val="tx1"/>
                          </a:solidFill>
                          <a:latin typeface="+mn-lt"/>
                          <a:ea typeface="+mn-ea"/>
                          <a:cs typeface="+mn-ea"/>
                          <a:sym typeface="+mn-lt"/>
                        </a:rPr>
                        <a:t>全局路由前缀</a:t>
                      </a: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zh-CN" altLang="en-US" sz="1400" b="0" baseline="0" dirty="0">
                          <a:solidFill>
                            <a:schemeClr val="tx1"/>
                          </a:solidFill>
                          <a:latin typeface="+mn-lt"/>
                          <a:ea typeface="+mn-ea"/>
                          <a:cs typeface="+mn-ea"/>
                          <a:sym typeface="+mn-lt"/>
                        </a:rPr>
                        <a:t>子网</a:t>
                      </a:r>
                      <a:r>
                        <a:rPr lang="en-US" altLang="zh-CN" sz="1400" b="0" baseline="0" dirty="0">
                          <a:solidFill>
                            <a:schemeClr val="tx1"/>
                          </a:solidFill>
                          <a:latin typeface="+mn-lt"/>
                          <a:ea typeface="+mn-ea"/>
                          <a:cs typeface="+mn-ea"/>
                          <a:sym typeface="+mn-lt"/>
                        </a:rPr>
                        <a:t>ID</a:t>
                      </a:r>
                      <a:endParaRPr lang="zh-CN" altLang="en-US" sz="1400" b="0" baseline="0" dirty="0">
                        <a:solidFill>
                          <a:schemeClr val="tx1"/>
                        </a:solidFill>
                        <a:latin typeface="+mn-lt"/>
                        <a:ea typeface="+mn-ea"/>
                        <a:cs typeface="+mn-ea"/>
                        <a:sym typeface="+mn-lt"/>
                      </a:endParaRP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zh-CN" altLang="en-US" sz="1400" b="0" baseline="0" dirty="0">
                          <a:solidFill>
                            <a:schemeClr val="tx1"/>
                          </a:solidFill>
                          <a:latin typeface="+mn-lt"/>
                          <a:ea typeface="+mn-ea"/>
                          <a:cs typeface="+mn-ea"/>
                          <a:sym typeface="+mn-lt"/>
                        </a:rPr>
                        <a:t>接口标识</a:t>
                      </a: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cxnSp>
        <p:nvCxnSpPr>
          <p:cNvPr id="34" name="直接连接符 32"/>
          <p:cNvCxnSpPr/>
          <p:nvPr/>
        </p:nvCxnSpPr>
        <p:spPr>
          <a:xfrm>
            <a:off x="3128818" y="3205063"/>
            <a:ext cx="0" cy="359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4"/>
          <p:cNvCxnSpPr/>
          <p:nvPr/>
        </p:nvCxnSpPr>
        <p:spPr>
          <a:xfrm>
            <a:off x="3163817" y="3397558"/>
            <a:ext cx="2684551"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39"/>
          <p:cNvSpPr/>
          <p:nvPr/>
        </p:nvSpPr>
        <p:spPr>
          <a:xfrm>
            <a:off x="4037148" y="3100404"/>
            <a:ext cx="902811" cy="328488"/>
          </a:xfrm>
          <a:prstGeom prst="rect">
            <a:avLst/>
          </a:prstGeom>
          <a:ln>
            <a:noFill/>
          </a:ln>
        </p:spPr>
        <p:txBody>
          <a:bodyPr wrap="none">
            <a:spAutoFit/>
          </a:bodyPr>
          <a:lstStyle/>
          <a:p>
            <a:pPr algn="ctr">
              <a:lnSpc>
                <a:spcPct val="120000"/>
              </a:lnSpc>
            </a:pPr>
            <a:r>
              <a:rPr lang="zh-CN" altLang="en-US" sz="1399" dirty="0">
                <a:cs typeface="+mn-ea"/>
                <a:sym typeface="+mn-lt"/>
              </a:rPr>
              <a:t>主机部分</a:t>
            </a:r>
          </a:p>
        </p:txBody>
      </p:sp>
      <p:cxnSp>
        <p:nvCxnSpPr>
          <p:cNvPr id="39" name="直接连接符 32"/>
          <p:cNvCxnSpPr/>
          <p:nvPr/>
        </p:nvCxnSpPr>
        <p:spPr>
          <a:xfrm>
            <a:off x="5865026" y="3187397"/>
            <a:ext cx="0" cy="35985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Freeform 159"/>
          <p:cNvSpPr/>
          <p:nvPr/>
        </p:nvSpPr>
        <p:spPr>
          <a:xfrm flipH="1">
            <a:off x="9123746" y="2441015"/>
            <a:ext cx="1872043" cy="978570"/>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tIns="107958" rtlCol="0" anchor="ctr">
            <a:noAutofit/>
          </a:bodyPr>
          <a:lstStyle/>
          <a:p>
            <a:pPr algn="ctr">
              <a:lnSpc>
                <a:spcPct val="120000"/>
              </a:lnSpc>
            </a:pPr>
            <a:r>
              <a:rPr lang="en-US" sz="1599" dirty="0">
                <a:solidFill>
                  <a:schemeClr val="bg1">
                    <a:lumMod val="50000"/>
                  </a:schemeClr>
                </a:solidFill>
                <a:cs typeface="+mn-ea"/>
                <a:sym typeface="+mn-lt"/>
              </a:rPr>
              <a:t>Internet</a:t>
            </a:r>
          </a:p>
        </p:txBody>
      </p:sp>
      <p:cxnSp>
        <p:nvCxnSpPr>
          <p:cNvPr id="70" name="Straight Connector 166"/>
          <p:cNvCxnSpPr/>
          <p:nvPr/>
        </p:nvCxnSpPr>
        <p:spPr>
          <a:xfrm>
            <a:off x="11184287" y="4426849"/>
            <a:ext cx="0" cy="13716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bwMode="auto">
          <a:xfrm>
            <a:off x="6434565" y="5861759"/>
            <a:ext cx="1030048"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200" dirty="0">
                <a:cs typeface="+mn-ea"/>
                <a:sym typeface="+mn-lt"/>
              </a:rPr>
              <a:t>2001:1::1/64</a:t>
            </a:r>
            <a:endParaRPr lang="zh-CN" altLang="en-US" sz="1200" dirty="0">
              <a:cs typeface="+mn-ea"/>
              <a:sym typeface="+mn-lt"/>
            </a:endParaRPr>
          </a:p>
        </p:txBody>
      </p:sp>
      <p:sp>
        <p:nvSpPr>
          <p:cNvPr id="74" name="文本框 73"/>
          <p:cNvSpPr txBox="1"/>
          <p:nvPr/>
        </p:nvSpPr>
        <p:spPr bwMode="auto">
          <a:xfrm>
            <a:off x="10667026" y="5869881"/>
            <a:ext cx="1030048"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200">
                <a:cs typeface="+mn-ea"/>
                <a:sym typeface="+mn-lt"/>
              </a:rPr>
              <a:t>2001:3::</a:t>
            </a:r>
            <a:r>
              <a:rPr lang="en-US" altLang="zh-CN" sz="1200" dirty="0">
                <a:cs typeface="+mn-ea"/>
                <a:sym typeface="+mn-lt"/>
              </a:rPr>
              <a:t>1/64</a:t>
            </a:r>
            <a:endParaRPr lang="zh-CN" altLang="en-US" sz="1200" dirty="0">
              <a:cs typeface="+mn-ea"/>
              <a:sym typeface="+mn-lt"/>
            </a:endParaRPr>
          </a:p>
        </p:txBody>
      </p:sp>
      <p:sp>
        <p:nvSpPr>
          <p:cNvPr id="76" name="文本框 75"/>
          <p:cNvSpPr txBox="1"/>
          <p:nvPr/>
        </p:nvSpPr>
        <p:spPr bwMode="auto">
          <a:xfrm>
            <a:off x="7585482" y="2449027"/>
            <a:ext cx="1371488"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200" dirty="0">
                <a:cs typeface="+mn-ea"/>
                <a:sym typeface="+mn-lt"/>
              </a:rPr>
              <a:t>2001:ABCD::1/64</a:t>
            </a:r>
            <a:endParaRPr lang="zh-CN" altLang="en-US" sz="1200" dirty="0">
              <a:cs typeface="+mn-ea"/>
              <a:sym typeface="+mn-lt"/>
            </a:endParaRPr>
          </a:p>
        </p:txBody>
      </p:sp>
      <p:grpSp>
        <p:nvGrpSpPr>
          <p:cNvPr id="77" name="组合 317"/>
          <p:cNvGrpSpPr>
            <a:grpSpLocks/>
          </p:cNvGrpSpPr>
          <p:nvPr/>
        </p:nvGrpSpPr>
        <p:grpSpPr bwMode="auto">
          <a:xfrm>
            <a:off x="8957982" y="2378444"/>
            <a:ext cx="432893" cy="431062"/>
            <a:chOff x="5362575" y="935038"/>
            <a:chExt cx="668338" cy="668338"/>
          </a:xfrm>
          <a:solidFill>
            <a:schemeClr val="bg1">
              <a:lumMod val="65000"/>
            </a:schemeClr>
          </a:solidFill>
        </p:grpSpPr>
        <p:sp>
          <p:nvSpPr>
            <p:cNvPr id="78" name="Freeform 155"/>
            <p:cNvSpPr>
              <a:spLocks noChangeArrowheads="1"/>
            </p:cNvSpPr>
            <p:nvPr/>
          </p:nvSpPr>
          <p:spPr bwMode="auto">
            <a:xfrm>
              <a:off x="5362575" y="935038"/>
              <a:ext cx="668338" cy="668338"/>
            </a:xfrm>
            <a:custGeom>
              <a:avLst/>
              <a:gdLst>
                <a:gd name="T0" fmla="*/ 2147483646 w 1592"/>
                <a:gd name="T1" fmla="*/ 2147483646 h 1591"/>
                <a:gd name="T2" fmla="*/ 2147483646 w 1592"/>
                <a:gd name="T3" fmla="*/ 2147483646 h 1591"/>
                <a:gd name="T4" fmla="*/ 0 w 1592"/>
                <a:gd name="T5" fmla="*/ 2147483646 h 1591"/>
                <a:gd name="T6" fmla="*/ 2147483646 w 1592"/>
                <a:gd name="T7" fmla="*/ 0 h 1591"/>
                <a:gd name="T8" fmla="*/ 2147483646 w 1592"/>
                <a:gd name="T9" fmla="*/ 2147483646 h 1591"/>
                <a:gd name="T10" fmla="*/ 2147483646 w 1592"/>
                <a:gd name="T11" fmla="*/ 2147483646 h 1591"/>
                <a:gd name="T12" fmla="*/ 2147483646 w 1592"/>
                <a:gd name="T13" fmla="*/ 2147483646 h 1591"/>
                <a:gd name="T14" fmla="*/ 2147483646 w 1592"/>
                <a:gd name="T15" fmla="*/ 2147483646 h 1591"/>
                <a:gd name="T16" fmla="*/ 2147483646 w 1592"/>
                <a:gd name="T17" fmla="*/ 2147483646 h 1591"/>
                <a:gd name="T18" fmla="*/ 2147483646 w 1592"/>
                <a:gd name="T19" fmla="*/ 2147483646 h 1591"/>
                <a:gd name="T20" fmla="*/ 2147483646 w 1592"/>
                <a:gd name="T21" fmla="*/ 2147483646 h 1591"/>
                <a:gd name="T22" fmla="*/ 2147483646 w 1592"/>
                <a:gd name="T23" fmla="*/ 2147483646 h 1591"/>
                <a:gd name="T24" fmla="*/ 2147483646 w 1592"/>
                <a:gd name="T25" fmla="*/ 2147483646 h 1591"/>
                <a:gd name="T26" fmla="*/ 2147483646 w 1592"/>
                <a:gd name="T27" fmla="*/ 2147483646 h 1591"/>
                <a:gd name="T28" fmla="*/ 2147483646 w 1592"/>
                <a:gd name="T29" fmla="*/ 2147483646 h 1591"/>
                <a:gd name="T30" fmla="*/ 2147483646 w 1592"/>
                <a:gd name="T31" fmla="*/ 2147483646 h 15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92" h="1591">
                  <a:moveTo>
                    <a:pt x="796" y="1591"/>
                  </a:moveTo>
                  <a:lnTo>
                    <a:pt x="796" y="1591"/>
                  </a:lnTo>
                  <a:cubicBezTo>
                    <a:pt x="357" y="1591"/>
                    <a:pt x="0" y="1234"/>
                    <a:pt x="0" y="795"/>
                  </a:cubicBezTo>
                  <a:cubicBezTo>
                    <a:pt x="0" y="357"/>
                    <a:pt x="357" y="0"/>
                    <a:pt x="796" y="0"/>
                  </a:cubicBezTo>
                  <a:cubicBezTo>
                    <a:pt x="1234" y="0"/>
                    <a:pt x="1592" y="357"/>
                    <a:pt x="1592" y="795"/>
                  </a:cubicBezTo>
                  <a:cubicBezTo>
                    <a:pt x="1592" y="957"/>
                    <a:pt x="1543" y="1113"/>
                    <a:pt x="1452" y="1246"/>
                  </a:cubicBezTo>
                  <a:cubicBezTo>
                    <a:pt x="1442" y="1261"/>
                    <a:pt x="1421" y="1265"/>
                    <a:pt x="1406" y="1254"/>
                  </a:cubicBezTo>
                  <a:cubicBezTo>
                    <a:pt x="1391" y="1244"/>
                    <a:pt x="1387" y="1223"/>
                    <a:pt x="1397" y="1208"/>
                  </a:cubicBezTo>
                  <a:cubicBezTo>
                    <a:pt x="1481" y="1086"/>
                    <a:pt x="1525" y="944"/>
                    <a:pt x="1525" y="795"/>
                  </a:cubicBezTo>
                  <a:cubicBezTo>
                    <a:pt x="1525" y="393"/>
                    <a:pt x="1198" y="66"/>
                    <a:pt x="796" y="66"/>
                  </a:cubicBezTo>
                  <a:cubicBezTo>
                    <a:pt x="393" y="66"/>
                    <a:pt x="66" y="393"/>
                    <a:pt x="66" y="795"/>
                  </a:cubicBezTo>
                  <a:cubicBezTo>
                    <a:pt x="66" y="1198"/>
                    <a:pt x="393" y="1525"/>
                    <a:pt x="796" y="1525"/>
                  </a:cubicBezTo>
                  <a:cubicBezTo>
                    <a:pt x="944" y="1525"/>
                    <a:pt x="1087" y="1480"/>
                    <a:pt x="1209" y="1396"/>
                  </a:cubicBezTo>
                  <a:cubicBezTo>
                    <a:pt x="1225" y="1386"/>
                    <a:pt x="1245" y="1389"/>
                    <a:pt x="1256" y="1405"/>
                  </a:cubicBezTo>
                  <a:cubicBezTo>
                    <a:pt x="1266" y="1420"/>
                    <a:pt x="1262" y="1440"/>
                    <a:pt x="1247" y="1451"/>
                  </a:cubicBezTo>
                  <a:cubicBezTo>
                    <a:pt x="1114" y="1543"/>
                    <a:pt x="958" y="1591"/>
                    <a:pt x="796" y="1591"/>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79" name="Freeform 156"/>
            <p:cNvSpPr>
              <a:spLocks noChangeArrowheads="1"/>
            </p:cNvSpPr>
            <p:nvPr/>
          </p:nvSpPr>
          <p:spPr bwMode="auto">
            <a:xfrm>
              <a:off x="5503863" y="1265238"/>
              <a:ext cx="385763" cy="338138"/>
            </a:xfrm>
            <a:custGeom>
              <a:avLst/>
              <a:gdLst>
                <a:gd name="T0" fmla="*/ 2147483646 w 919"/>
                <a:gd name="T1" fmla="*/ 2147483646 h 805"/>
                <a:gd name="T2" fmla="*/ 2147483646 w 919"/>
                <a:gd name="T3" fmla="*/ 2147483646 h 805"/>
                <a:gd name="T4" fmla="*/ 2147483646 w 919"/>
                <a:gd name="T5" fmla="*/ 2147483646 h 805"/>
                <a:gd name="T6" fmla="*/ 2147483646 w 919"/>
                <a:gd name="T7" fmla="*/ 0 h 805"/>
                <a:gd name="T8" fmla="*/ 2147483646 w 919"/>
                <a:gd name="T9" fmla="*/ 2147483646 h 805"/>
                <a:gd name="T10" fmla="*/ 2147483646 w 919"/>
                <a:gd name="T11" fmla="*/ 2147483646 h 805"/>
                <a:gd name="T12" fmla="*/ 2147483646 w 919"/>
                <a:gd name="T13" fmla="*/ 2147483646 h 805"/>
                <a:gd name="T14" fmla="*/ 2147483646 w 919"/>
                <a:gd name="T15" fmla="*/ 0 h 805"/>
                <a:gd name="T16" fmla="*/ 2147483646 w 919"/>
                <a:gd name="T17" fmla="*/ 0 h 805"/>
                <a:gd name="T18" fmla="*/ 2147483646 w 919"/>
                <a:gd name="T19" fmla="*/ 2147483646 h 805"/>
                <a:gd name="T20" fmla="*/ 2147483646 w 919"/>
                <a:gd name="T21" fmla="*/ 2147483646 h 8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19" h="805">
                  <a:moveTo>
                    <a:pt x="460" y="805"/>
                  </a:moveTo>
                  <a:lnTo>
                    <a:pt x="460" y="805"/>
                  </a:lnTo>
                  <a:cubicBezTo>
                    <a:pt x="210" y="805"/>
                    <a:pt x="8" y="467"/>
                    <a:pt x="1" y="34"/>
                  </a:cubicBezTo>
                  <a:cubicBezTo>
                    <a:pt x="0" y="16"/>
                    <a:pt x="15" y="0"/>
                    <a:pt x="34" y="0"/>
                  </a:cubicBezTo>
                  <a:cubicBezTo>
                    <a:pt x="52" y="0"/>
                    <a:pt x="67" y="14"/>
                    <a:pt x="67" y="33"/>
                  </a:cubicBezTo>
                  <a:cubicBezTo>
                    <a:pt x="74" y="422"/>
                    <a:pt x="250" y="739"/>
                    <a:pt x="460" y="739"/>
                  </a:cubicBezTo>
                  <a:cubicBezTo>
                    <a:pt x="669" y="739"/>
                    <a:pt x="845" y="422"/>
                    <a:pt x="852" y="33"/>
                  </a:cubicBezTo>
                  <a:cubicBezTo>
                    <a:pt x="852" y="15"/>
                    <a:pt x="867" y="0"/>
                    <a:pt x="885" y="0"/>
                  </a:cubicBezTo>
                  <a:cubicBezTo>
                    <a:pt x="885" y="0"/>
                    <a:pt x="885" y="0"/>
                    <a:pt x="886" y="0"/>
                  </a:cubicBezTo>
                  <a:cubicBezTo>
                    <a:pt x="904" y="1"/>
                    <a:pt x="919" y="16"/>
                    <a:pt x="918" y="34"/>
                  </a:cubicBezTo>
                  <a:cubicBezTo>
                    <a:pt x="911" y="467"/>
                    <a:pt x="709" y="805"/>
                    <a:pt x="460" y="80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0" name="Freeform 157"/>
            <p:cNvSpPr>
              <a:spLocks noChangeArrowheads="1"/>
            </p:cNvSpPr>
            <p:nvPr/>
          </p:nvSpPr>
          <p:spPr bwMode="auto">
            <a:xfrm>
              <a:off x="5534025" y="935038"/>
              <a:ext cx="325438" cy="166688"/>
            </a:xfrm>
            <a:custGeom>
              <a:avLst/>
              <a:gdLst>
                <a:gd name="T0" fmla="*/ 2147483646 w 775"/>
                <a:gd name="T1" fmla="*/ 2147483646 h 398"/>
                <a:gd name="T2" fmla="*/ 2147483646 w 775"/>
                <a:gd name="T3" fmla="*/ 2147483646 h 398"/>
                <a:gd name="T4" fmla="*/ 2147483646 w 775"/>
                <a:gd name="T5" fmla="*/ 2147483646 h 398"/>
                <a:gd name="T6" fmla="*/ 2147483646 w 775"/>
                <a:gd name="T7" fmla="*/ 2147483646 h 398"/>
                <a:gd name="T8" fmla="*/ 2147483646 w 775"/>
                <a:gd name="T9" fmla="*/ 2147483646 h 398"/>
                <a:gd name="T10" fmla="*/ 2147483646 w 775"/>
                <a:gd name="T11" fmla="*/ 2147483646 h 398"/>
                <a:gd name="T12" fmla="*/ 2147483646 w 775"/>
                <a:gd name="T13" fmla="*/ 2147483646 h 398"/>
                <a:gd name="T14" fmla="*/ 2147483646 w 775"/>
                <a:gd name="T15" fmla="*/ 0 h 398"/>
                <a:gd name="T16" fmla="*/ 2147483646 w 775"/>
                <a:gd name="T17" fmla="*/ 2147483646 h 398"/>
                <a:gd name="T18" fmla="*/ 2147483646 w 775"/>
                <a:gd name="T19" fmla="*/ 2147483646 h 398"/>
                <a:gd name="T20" fmla="*/ 2147483646 w 775"/>
                <a:gd name="T21" fmla="*/ 2147483646 h 3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5" h="398">
                  <a:moveTo>
                    <a:pt x="737" y="398"/>
                  </a:moveTo>
                  <a:lnTo>
                    <a:pt x="737" y="398"/>
                  </a:lnTo>
                  <a:cubicBezTo>
                    <a:pt x="724" y="398"/>
                    <a:pt x="711" y="390"/>
                    <a:pt x="706" y="377"/>
                  </a:cubicBezTo>
                  <a:cubicBezTo>
                    <a:pt x="631" y="182"/>
                    <a:pt x="512" y="66"/>
                    <a:pt x="386" y="66"/>
                  </a:cubicBezTo>
                  <a:cubicBezTo>
                    <a:pt x="262" y="66"/>
                    <a:pt x="143" y="179"/>
                    <a:pt x="69" y="368"/>
                  </a:cubicBezTo>
                  <a:cubicBezTo>
                    <a:pt x="62" y="385"/>
                    <a:pt x="43" y="393"/>
                    <a:pt x="26" y="386"/>
                  </a:cubicBezTo>
                  <a:cubicBezTo>
                    <a:pt x="9" y="380"/>
                    <a:pt x="0" y="360"/>
                    <a:pt x="7" y="343"/>
                  </a:cubicBezTo>
                  <a:cubicBezTo>
                    <a:pt x="92" y="128"/>
                    <a:pt x="233" y="0"/>
                    <a:pt x="386" y="0"/>
                  </a:cubicBezTo>
                  <a:cubicBezTo>
                    <a:pt x="540" y="0"/>
                    <a:pt x="683" y="132"/>
                    <a:pt x="768" y="353"/>
                  </a:cubicBezTo>
                  <a:cubicBezTo>
                    <a:pt x="775" y="370"/>
                    <a:pt x="766" y="390"/>
                    <a:pt x="749" y="396"/>
                  </a:cubicBezTo>
                  <a:cubicBezTo>
                    <a:pt x="745" y="398"/>
                    <a:pt x="741" y="398"/>
                    <a:pt x="737" y="39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1" name="Freeform 158"/>
            <p:cNvSpPr>
              <a:spLocks noChangeArrowheads="1"/>
            </p:cNvSpPr>
            <p:nvPr/>
          </p:nvSpPr>
          <p:spPr bwMode="auto">
            <a:xfrm>
              <a:off x="5362575" y="1265238"/>
              <a:ext cx="666750" cy="26988"/>
            </a:xfrm>
            <a:custGeom>
              <a:avLst/>
              <a:gdLst>
                <a:gd name="T0" fmla="*/ 2147483646 w 1590"/>
                <a:gd name="T1" fmla="*/ 2147483646 h 67"/>
                <a:gd name="T2" fmla="*/ 2147483646 w 1590"/>
                <a:gd name="T3" fmla="*/ 2147483646 h 67"/>
                <a:gd name="T4" fmla="*/ 2147483646 w 1590"/>
                <a:gd name="T5" fmla="*/ 2147483646 h 67"/>
                <a:gd name="T6" fmla="*/ 0 w 1590"/>
                <a:gd name="T7" fmla="*/ 2147483646 h 67"/>
                <a:gd name="T8" fmla="*/ 2147483646 w 1590"/>
                <a:gd name="T9" fmla="*/ 0 h 67"/>
                <a:gd name="T10" fmla="*/ 2147483646 w 1590"/>
                <a:gd name="T11" fmla="*/ 0 h 67"/>
                <a:gd name="T12" fmla="*/ 2147483646 w 1590"/>
                <a:gd name="T13" fmla="*/ 2147483646 h 67"/>
                <a:gd name="T14" fmla="*/ 2147483646 w 159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0" h="67">
                  <a:moveTo>
                    <a:pt x="1557" y="67"/>
                  </a:moveTo>
                  <a:lnTo>
                    <a:pt x="1557" y="67"/>
                  </a:lnTo>
                  <a:lnTo>
                    <a:pt x="33" y="67"/>
                  </a:lnTo>
                  <a:cubicBezTo>
                    <a:pt x="15" y="67"/>
                    <a:pt x="0" y="52"/>
                    <a:pt x="0" y="33"/>
                  </a:cubicBezTo>
                  <a:cubicBezTo>
                    <a:pt x="0" y="15"/>
                    <a:pt x="15" y="0"/>
                    <a:pt x="33" y="0"/>
                  </a:cubicBezTo>
                  <a:lnTo>
                    <a:pt x="1557" y="0"/>
                  </a:lnTo>
                  <a:cubicBezTo>
                    <a:pt x="1575" y="0"/>
                    <a:pt x="1590" y="15"/>
                    <a:pt x="1590" y="33"/>
                  </a:cubicBezTo>
                  <a:cubicBezTo>
                    <a:pt x="1590" y="52"/>
                    <a:pt x="1575" y="67"/>
                    <a:pt x="1557"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2" name="Freeform 159"/>
            <p:cNvSpPr>
              <a:spLocks noChangeArrowheads="1"/>
            </p:cNvSpPr>
            <p:nvPr/>
          </p:nvSpPr>
          <p:spPr bwMode="auto">
            <a:xfrm>
              <a:off x="5681663" y="1265238"/>
              <a:ext cx="28575" cy="338138"/>
            </a:xfrm>
            <a:custGeom>
              <a:avLst/>
              <a:gdLst>
                <a:gd name="T0" fmla="*/ 2147483646 w 67"/>
                <a:gd name="T1" fmla="*/ 2147483646 h 805"/>
                <a:gd name="T2" fmla="*/ 2147483646 w 67"/>
                <a:gd name="T3" fmla="*/ 2147483646 h 805"/>
                <a:gd name="T4" fmla="*/ 0 w 67"/>
                <a:gd name="T5" fmla="*/ 2147483646 h 805"/>
                <a:gd name="T6" fmla="*/ 0 w 67"/>
                <a:gd name="T7" fmla="*/ 2147483646 h 805"/>
                <a:gd name="T8" fmla="*/ 2147483646 w 67"/>
                <a:gd name="T9" fmla="*/ 0 h 805"/>
                <a:gd name="T10" fmla="*/ 2147483646 w 67"/>
                <a:gd name="T11" fmla="*/ 2147483646 h 805"/>
                <a:gd name="T12" fmla="*/ 2147483646 w 67"/>
                <a:gd name="T13" fmla="*/ 2147483646 h 805"/>
                <a:gd name="T14" fmla="*/ 2147483646 w 67"/>
                <a:gd name="T15" fmla="*/ 2147483646 h 8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805">
                  <a:moveTo>
                    <a:pt x="34" y="805"/>
                  </a:moveTo>
                  <a:lnTo>
                    <a:pt x="34" y="805"/>
                  </a:lnTo>
                  <a:cubicBezTo>
                    <a:pt x="15" y="805"/>
                    <a:pt x="0" y="790"/>
                    <a:pt x="0" y="772"/>
                  </a:cubicBezTo>
                  <a:lnTo>
                    <a:pt x="0" y="34"/>
                  </a:lnTo>
                  <a:cubicBezTo>
                    <a:pt x="0" y="15"/>
                    <a:pt x="15" y="0"/>
                    <a:pt x="34" y="0"/>
                  </a:cubicBezTo>
                  <a:cubicBezTo>
                    <a:pt x="52" y="0"/>
                    <a:pt x="67" y="15"/>
                    <a:pt x="67" y="34"/>
                  </a:cubicBezTo>
                  <a:lnTo>
                    <a:pt x="67" y="772"/>
                  </a:lnTo>
                  <a:cubicBezTo>
                    <a:pt x="67" y="790"/>
                    <a:pt x="52" y="805"/>
                    <a:pt x="34" y="80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3" name="Freeform 160"/>
            <p:cNvSpPr>
              <a:spLocks noChangeArrowheads="1"/>
            </p:cNvSpPr>
            <p:nvPr/>
          </p:nvSpPr>
          <p:spPr bwMode="auto">
            <a:xfrm>
              <a:off x="5681663" y="935038"/>
              <a:ext cx="28575" cy="166688"/>
            </a:xfrm>
            <a:custGeom>
              <a:avLst/>
              <a:gdLst>
                <a:gd name="T0" fmla="*/ 2147483646 w 67"/>
                <a:gd name="T1" fmla="*/ 2147483646 h 398"/>
                <a:gd name="T2" fmla="*/ 2147483646 w 67"/>
                <a:gd name="T3" fmla="*/ 2147483646 h 398"/>
                <a:gd name="T4" fmla="*/ 0 w 67"/>
                <a:gd name="T5" fmla="*/ 2147483646 h 398"/>
                <a:gd name="T6" fmla="*/ 0 w 67"/>
                <a:gd name="T7" fmla="*/ 2147483646 h 398"/>
                <a:gd name="T8" fmla="*/ 2147483646 w 67"/>
                <a:gd name="T9" fmla="*/ 0 h 398"/>
                <a:gd name="T10" fmla="*/ 2147483646 w 67"/>
                <a:gd name="T11" fmla="*/ 2147483646 h 398"/>
                <a:gd name="T12" fmla="*/ 2147483646 w 67"/>
                <a:gd name="T13" fmla="*/ 2147483646 h 398"/>
                <a:gd name="T14" fmla="*/ 2147483646 w 67"/>
                <a:gd name="T15" fmla="*/ 2147483646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398">
                  <a:moveTo>
                    <a:pt x="34" y="398"/>
                  </a:moveTo>
                  <a:lnTo>
                    <a:pt x="34" y="398"/>
                  </a:lnTo>
                  <a:cubicBezTo>
                    <a:pt x="15" y="398"/>
                    <a:pt x="0" y="383"/>
                    <a:pt x="0" y="365"/>
                  </a:cubicBezTo>
                  <a:lnTo>
                    <a:pt x="0" y="33"/>
                  </a:lnTo>
                  <a:cubicBezTo>
                    <a:pt x="0" y="14"/>
                    <a:pt x="15" y="0"/>
                    <a:pt x="34" y="0"/>
                  </a:cubicBezTo>
                  <a:cubicBezTo>
                    <a:pt x="52" y="0"/>
                    <a:pt x="67" y="14"/>
                    <a:pt x="67" y="33"/>
                  </a:cubicBezTo>
                  <a:lnTo>
                    <a:pt x="67" y="365"/>
                  </a:lnTo>
                  <a:cubicBezTo>
                    <a:pt x="67" y="383"/>
                    <a:pt x="52" y="398"/>
                    <a:pt x="34" y="39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4" name="Freeform 161"/>
            <p:cNvSpPr>
              <a:spLocks noChangeArrowheads="1"/>
            </p:cNvSpPr>
            <p:nvPr/>
          </p:nvSpPr>
          <p:spPr bwMode="auto">
            <a:xfrm>
              <a:off x="5418138" y="1074738"/>
              <a:ext cx="555625" cy="26988"/>
            </a:xfrm>
            <a:custGeom>
              <a:avLst/>
              <a:gdLst>
                <a:gd name="T0" fmla="*/ 2147483646 w 1325"/>
                <a:gd name="T1" fmla="*/ 2147483646 h 66"/>
                <a:gd name="T2" fmla="*/ 2147483646 w 1325"/>
                <a:gd name="T3" fmla="*/ 2147483646 h 66"/>
                <a:gd name="T4" fmla="*/ 2147483646 w 1325"/>
                <a:gd name="T5" fmla="*/ 2147483646 h 66"/>
                <a:gd name="T6" fmla="*/ 0 w 1325"/>
                <a:gd name="T7" fmla="*/ 2147483646 h 66"/>
                <a:gd name="T8" fmla="*/ 2147483646 w 1325"/>
                <a:gd name="T9" fmla="*/ 0 h 66"/>
                <a:gd name="T10" fmla="*/ 2147483646 w 1325"/>
                <a:gd name="T11" fmla="*/ 0 h 66"/>
                <a:gd name="T12" fmla="*/ 2147483646 w 1325"/>
                <a:gd name="T13" fmla="*/ 2147483646 h 66"/>
                <a:gd name="T14" fmla="*/ 2147483646 w 1325"/>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5" h="66">
                  <a:moveTo>
                    <a:pt x="1292" y="66"/>
                  </a:moveTo>
                  <a:lnTo>
                    <a:pt x="1292" y="66"/>
                  </a:lnTo>
                  <a:lnTo>
                    <a:pt x="33" y="66"/>
                  </a:lnTo>
                  <a:cubicBezTo>
                    <a:pt x="15" y="66"/>
                    <a:pt x="0" y="51"/>
                    <a:pt x="0" y="33"/>
                  </a:cubicBezTo>
                  <a:cubicBezTo>
                    <a:pt x="0" y="15"/>
                    <a:pt x="15" y="0"/>
                    <a:pt x="33" y="0"/>
                  </a:cubicBezTo>
                  <a:lnTo>
                    <a:pt x="1292" y="0"/>
                  </a:lnTo>
                  <a:cubicBezTo>
                    <a:pt x="1310" y="0"/>
                    <a:pt x="1325" y="15"/>
                    <a:pt x="1325" y="33"/>
                  </a:cubicBezTo>
                  <a:cubicBezTo>
                    <a:pt x="1325" y="51"/>
                    <a:pt x="1310" y="66"/>
                    <a:pt x="1292" y="6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5" name="Freeform 162"/>
            <p:cNvSpPr>
              <a:spLocks noChangeArrowheads="1"/>
            </p:cNvSpPr>
            <p:nvPr/>
          </p:nvSpPr>
          <p:spPr bwMode="auto">
            <a:xfrm>
              <a:off x="5418138" y="1436688"/>
              <a:ext cx="555625" cy="26988"/>
            </a:xfrm>
            <a:custGeom>
              <a:avLst/>
              <a:gdLst>
                <a:gd name="T0" fmla="*/ 2147483646 w 1325"/>
                <a:gd name="T1" fmla="*/ 2147483646 h 66"/>
                <a:gd name="T2" fmla="*/ 2147483646 w 1325"/>
                <a:gd name="T3" fmla="*/ 2147483646 h 66"/>
                <a:gd name="T4" fmla="*/ 2147483646 w 1325"/>
                <a:gd name="T5" fmla="*/ 2147483646 h 66"/>
                <a:gd name="T6" fmla="*/ 0 w 1325"/>
                <a:gd name="T7" fmla="*/ 2147483646 h 66"/>
                <a:gd name="T8" fmla="*/ 2147483646 w 1325"/>
                <a:gd name="T9" fmla="*/ 0 h 66"/>
                <a:gd name="T10" fmla="*/ 2147483646 w 1325"/>
                <a:gd name="T11" fmla="*/ 0 h 66"/>
                <a:gd name="T12" fmla="*/ 2147483646 w 1325"/>
                <a:gd name="T13" fmla="*/ 2147483646 h 66"/>
                <a:gd name="T14" fmla="*/ 2147483646 w 1325"/>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5" h="66">
                  <a:moveTo>
                    <a:pt x="1292" y="66"/>
                  </a:moveTo>
                  <a:lnTo>
                    <a:pt x="1292" y="66"/>
                  </a:lnTo>
                  <a:lnTo>
                    <a:pt x="33" y="66"/>
                  </a:lnTo>
                  <a:cubicBezTo>
                    <a:pt x="15" y="66"/>
                    <a:pt x="0" y="52"/>
                    <a:pt x="0" y="33"/>
                  </a:cubicBezTo>
                  <a:cubicBezTo>
                    <a:pt x="0" y="15"/>
                    <a:pt x="15" y="0"/>
                    <a:pt x="33" y="0"/>
                  </a:cubicBezTo>
                  <a:lnTo>
                    <a:pt x="1292" y="0"/>
                  </a:lnTo>
                  <a:cubicBezTo>
                    <a:pt x="1310" y="0"/>
                    <a:pt x="1325" y="15"/>
                    <a:pt x="1325" y="33"/>
                  </a:cubicBezTo>
                  <a:cubicBezTo>
                    <a:pt x="1325" y="52"/>
                    <a:pt x="1310" y="66"/>
                    <a:pt x="1292" y="6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6" name="Freeform 163"/>
            <p:cNvSpPr>
              <a:spLocks noChangeArrowheads="1"/>
            </p:cNvSpPr>
            <p:nvPr/>
          </p:nvSpPr>
          <p:spPr bwMode="auto">
            <a:xfrm>
              <a:off x="5462588" y="1130301"/>
              <a:ext cx="155575" cy="109538"/>
            </a:xfrm>
            <a:custGeom>
              <a:avLst/>
              <a:gdLst>
                <a:gd name="T0" fmla="*/ 2147483646 w 370"/>
                <a:gd name="T1" fmla="*/ 2147483646 h 262"/>
                <a:gd name="T2" fmla="*/ 2147483646 w 370"/>
                <a:gd name="T3" fmla="*/ 2147483646 h 262"/>
                <a:gd name="T4" fmla="*/ 2147483646 w 370"/>
                <a:gd name="T5" fmla="*/ 0 h 262"/>
                <a:gd name="T6" fmla="*/ 2147483646 w 370"/>
                <a:gd name="T7" fmla="*/ 0 h 262"/>
                <a:gd name="T8" fmla="*/ 2147483646 w 370"/>
                <a:gd name="T9" fmla="*/ 2147483646 h 262"/>
                <a:gd name="T10" fmla="*/ 2147483646 w 370"/>
                <a:gd name="T11" fmla="*/ 0 h 262"/>
                <a:gd name="T12" fmla="*/ 0 w 370"/>
                <a:gd name="T13" fmla="*/ 0 h 262"/>
                <a:gd name="T14" fmla="*/ 2147483646 w 370"/>
                <a:gd name="T15" fmla="*/ 2147483646 h 262"/>
                <a:gd name="T16" fmla="*/ 2147483646 w 370"/>
                <a:gd name="T17" fmla="*/ 2147483646 h 262"/>
                <a:gd name="T18" fmla="*/ 2147483646 w 370"/>
                <a:gd name="T19" fmla="*/ 2147483646 h 262"/>
                <a:gd name="T20" fmla="*/ 2147483646 w 370"/>
                <a:gd name="T21" fmla="*/ 2147483646 h 262"/>
                <a:gd name="T22" fmla="*/ 2147483646 w 370"/>
                <a:gd name="T23" fmla="*/ 2147483646 h 262"/>
                <a:gd name="T24" fmla="*/ 2147483646 w 370"/>
                <a:gd name="T25" fmla="*/ 0 h 262"/>
                <a:gd name="T26" fmla="*/ 2147483646 w 370"/>
                <a:gd name="T27" fmla="*/ 0 h 262"/>
                <a:gd name="T28" fmla="*/ 2147483646 w 370"/>
                <a:gd name="T29" fmla="*/ 2147483646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0" h="262">
                  <a:moveTo>
                    <a:pt x="261" y="154"/>
                  </a:moveTo>
                  <a:lnTo>
                    <a:pt x="261" y="154"/>
                  </a:lnTo>
                  <a:lnTo>
                    <a:pt x="217" y="0"/>
                  </a:lnTo>
                  <a:lnTo>
                    <a:pt x="158" y="0"/>
                  </a:lnTo>
                  <a:lnTo>
                    <a:pt x="113" y="154"/>
                  </a:lnTo>
                  <a:lnTo>
                    <a:pt x="72" y="0"/>
                  </a:lnTo>
                  <a:lnTo>
                    <a:pt x="0" y="0"/>
                  </a:lnTo>
                  <a:lnTo>
                    <a:pt x="79" y="262"/>
                  </a:lnTo>
                  <a:lnTo>
                    <a:pt x="141" y="262"/>
                  </a:lnTo>
                  <a:lnTo>
                    <a:pt x="186" y="114"/>
                  </a:lnTo>
                  <a:lnTo>
                    <a:pt x="228" y="262"/>
                  </a:lnTo>
                  <a:lnTo>
                    <a:pt x="292" y="262"/>
                  </a:lnTo>
                  <a:lnTo>
                    <a:pt x="370" y="0"/>
                  </a:lnTo>
                  <a:lnTo>
                    <a:pt x="301" y="0"/>
                  </a:lnTo>
                  <a:lnTo>
                    <a:pt x="261" y="154"/>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7" name="Freeform 164"/>
            <p:cNvSpPr>
              <a:spLocks noChangeArrowheads="1"/>
            </p:cNvSpPr>
            <p:nvPr/>
          </p:nvSpPr>
          <p:spPr bwMode="auto">
            <a:xfrm>
              <a:off x="5624513" y="1130301"/>
              <a:ext cx="155575" cy="109538"/>
            </a:xfrm>
            <a:custGeom>
              <a:avLst/>
              <a:gdLst>
                <a:gd name="T0" fmla="*/ 2147483646 w 370"/>
                <a:gd name="T1" fmla="*/ 2147483646 h 262"/>
                <a:gd name="T2" fmla="*/ 2147483646 w 370"/>
                <a:gd name="T3" fmla="*/ 2147483646 h 262"/>
                <a:gd name="T4" fmla="*/ 2147483646 w 370"/>
                <a:gd name="T5" fmla="*/ 0 h 262"/>
                <a:gd name="T6" fmla="*/ 2147483646 w 370"/>
                <a:gd name="T7" fmla="*/ 0 h 262"/>
                <a:gd name="T8" fmla="*/ 2147483646 w 370"/>
                <a:gd name="T9" fmla="*/ 2147483646 h 262"/>
                <a:gd name="T10" fmla="*/ 2147483646 w 370"/>
                <a:gd name="T11" fmla="*/ 0 h 262"/>
                <a:gd name="T12" fmla="*/ 0 w 370"/>
                <a:gd name="T13" fmla="*/ 0 h 262"/>
                <a:gd name="T14" fmla="*/ 2147483646 w 370"/>
                <a:gd name="T15" fmla="*/ 2147483646 h 262"/>
                <a:gd name="T16" fmla="*/ 2147483646 w 370"/>
                <a:gd name="T17" fmla="*/ 2147483646 h 262"/>
                <a:gd name="T18" fmla="*/ 2147483646 w 370"/>
                <a:gd name="T19" fmla="*/ 2147483646 h 262"/>
                <a:gd name="T20" fmla="*/ 2147483646 w 370"/>
                <a:gd name="T21" fmla="*/ 2147483646 h 262"/>
                <a:gd name="T22" fmla="*/ 2147483646 w 370"/>
                <a:gd name="T23" fmla="*/ 2147483646 h 262"/>
                <a:gd name="T24" fmla="*/ 2147483646 w 370"/>
                <a:gd name="T25" fmla="*/ 0 h 262"/>
                <a:gd name="T26" fmla="*/ 2147483646 w 370"/>
                <a:gd name="T27" fmla="*/ 0 h 262"/>
                <a:gd name="T28" fmla="*/ 2147483646 w 370"/>
                <a:gd name="T29" fmla="*/ 2147483646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0" h="262">
                  <a:moveTo>
                    <a:pt x="261" y="154"/>
                  </a:moveTo>
                  <a:lnTo>
                    <a:pt x="261" y="154"/>
                  </a:lnTo>
                  <a:lnTo>
                    <a:pt x="218" y="0"/>
                  </a:lnTo>
                  <a:lnTo>
                    <a:pt x="159" y="0"/>
                  </a:lnTo>
                  <a:lnTo>
                    <a:pt x="114" y="154"/>
                  </a:lnTo>
                  <a:lnTo>
                    <a:pt x="72" y="0"/>
                  </a:lnTo>
                  <a:lnTo>
                    <a:pt x="0" y="0"/>
                  </a:lnTo>
                  <a:lnTo>
                    <a:pt x="79" y="262"/>
                  </a:lnTo>
                  <a:lnTo>
                    <a:pt x="142" y="262"/>
                  </a:lnTo>
                  <a:lnTo>
                    <a:pt x="187" y="114"/>
                  </a:lnTo>
                  <a:lnTo>
                    <a:pt x="228" y="262"/>
                  </a:lnTo>
                  <a:lnTo>
                    <a:pt x="292" y="262"/>
                  </a:lnTo>
                  <a:lnTo>
                    <a:pt x="370" y="0"/>
                  </a:lnTo>
                  <a:lnTo>
                    <a:pt x="302" y="0"/>
                  </a:lnTo>
                  <a:lnTo>
                    <a:pt x="261" y="154"/>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8" name="Freeform 165"/>
            <p:cNvSpPr>
              <a:spLocks noChangeArrowheads="1"/>
            </p:cNvSpPr>
            <p:nvPr/>
          </p:nvSpPr>
          <p:spPr bwMode="auto">
            <a:xfrm>
              <a:off x="5786438" y="1130301"/>
              <a:ext cx="155575" cy="109538"/>
            </a:xfrm>
            <a:custGeom>
              <a:avLst/>
              <a:gdLst>
                <a:gd name="T0" fmla="*/ 2147483646 w 370"/>
                <a:gd name="T1" fmla="*/ 0 h 262"/>
                <a:gd name="T2" fmla="*/ 2147483646 w 370"/>
                <a:gd name="T3" fmla="*/ 0 h 262"/>
                <a:gd name="T4" fmla="*/ 2147483646 w 370"/>
                <a:gd name="T5" fmla="*/ 2147483646 h 262"/>
                <a:gd name="T6" fmla="*/ 2147483646 w 370"/>
                <a:gd name="T7" fmla="*/ 0 h 262"/>
                <a:gd name="T8" fmla="*/ 2147483646 w 370"/>
                <a:gd name="T9" fmla="*/ 0 h 262"/>
                <a:gd name="T10" fmla="*/ 2147483646 w 370"/>
                <a:gd name="T11" fmla="*/ 2147483646 h 262"/>
                <a:gd name="T12" fmla="*/ 2147483646 w 370"/>
                <a:gd name="T13" fmla="*/ 0 h 262"/>
                <a:gd name="T14" fmla="*/ 0 w 370"/>
                <a:gd name="T15" fmla="*/ 0 h 262"/>
                <a:gd name="T16" fmla="*/ 2147483646 w 370"/>
                <a:gd name="T17" fmla="*/ 2147483646 h 262"/>
                <a:gd name="T18" fmla="*/ 2147483646 w 370"/>
                <a:gd name="T19" fmla="*/ 2147483646 h 262"/>
                <a:gd name="T20" fmla="*/ 2147483646 w 370"/>
                <a:gd name="T21" fmla="*/ 2147483646 h 262"/>
                <a:gd name="T22" fmla="*/ 2147483646 w 370"/>
                <a:gd name="T23" fmla="*/ 2147483646 h 262"/>
                <a:gd name="T24" fmla="*/ 2147483646 w 370"/>
                <a:gd name="T25" fmla="*/ 2147483646 h 262"/>
                <a:gd name="T26" fmla="*/ 2147483646 w 370"/>
                <a:gd name="T27" fmla="*/ 0 h 262"/>
                <a:gd name="T28" fmla="*/ 2147483646 w 370"/>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0" h="262">
                  <a:moveTo>
                    <a:pt x="301" y="0"/>
                  </a:moveTo>
                  <a:lnTo>
                    <a:pt x="301" y="0"/>
                  </a:lnTo>
                  <a:lnTo>
                    <a:pt x="261" y="154"/>
                  </a:lnTo>
                  <a:lnTo>
                    <a:pt x="217" y="0"/>
                  </a:lnTo>
                  <a:lnTo>
                    <a:pt x="158" y="0"/>
                  </a:lnTo>
                  <a:lnTo>
                    <a:pt x="113" y="154"/>
                  </a:lnTo>
                  <a:lnTo>
                    <a:pt x="71" y="0"/>
                  </a:lnTo>
                  <a:lnTo>
                    <a:pt x="0" y="0"/>
                  </a:lnTo>
                  <a:lnTo>
                    <a:pt x="79" y="262"/>
                  </a:lnTo>
                  <a:lnTo>
                    <a:pt x="141" y="262"/>
                  </a:lnTo>
                  <a:lnTo>
                    <a:pt x="186" y="114"/>
                  </a:lnTo>
                  <a:lnTo>
                    <a:pt x="228" y="262"/>
                  </a:lnTo>
                  <a:lnTo>
                    <a:pt x="291" y="262"/>
                  </a:lnTo>
                  <a:lnTo>
                    <a:pt x="370" y="0"/>
                  </a:lnTo>
                  <a:lnTo>
                    <a:pt x="301"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9" name="Freeform 166"/>
            <p:cNvSpPr>
              <a:spLocks noChangeArrowheads="1"/>
            </p:cNvSpPr>
            <p:nvPr/>
          </p:nvSpPr>
          <p:spPr bwMode="auto">
            <a:xfrm>
              <a:off x="5861050" y="1484313"/>
              <a:ext cx="65088" cy="63500"/>
            </a:xfrm>
            <a:custGeom>
              <a:avLst/>
              <a:gdLst>
                <a:gd name="T0" fmla="*/ 2147483646 w 154"/>
                <a:gd name="T1" fmla="*/ 2147483646 h 154"/>
                <a:gd name="T2" fmla="*/ 2147483646 w 154"/>
                <a:gd name="T3" fmla="*/ 2147483646 h 154"/>
                <a:gd name="T4" fmla="*/ 2147483646 w 154"/>
                <a:gd name="T5" fmla="*/ 2147483646 h 154"/>
                <a:gd name="T6" fmla="*/ 2147483646 w 154"/>
                <a:gd name="T7" fmla="*/ 2147483646 h 154"/>
                <a:gd name="T8" fmla="*/ 2147483646 w 154"/>
                <a:gd name="T9" fmla="*/ 2147483646 h 154"/>
                <a:gd name="T10" fmla="*/ 2147483646 w 154"/>
                <a:gd name="T11" fmla="*/ 2147483646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4" h="154">
                  <a:moveTo>
                    <a:pt x="124" y="128"/>
                  </a:moveTo>
                  <a:lnTo>
                    <a:pt x="124" y="128"/>
                  </a:lnTo>
                  <a:cubicBezTo>
                    <a:pt x="96" y="154"/>
                    <a:pt x="52" y="152"/>
                    <a:pt x="26" y="124"/>
                  </a:cubicBezTo>
                  <a:cubicBezTo>
                    <a:pt x="0" y="96"/>
                    <a:pt x="2" y="53"/>
                    <a:pt x="30" y="26"/>
                  </a:cubicBezTo>
                  <a:cubicBezTo>
                    <a:pt x="58" y="0"/>
                    <a:pt x="102" y="2"/>
                    <a:pt x="128" y="30"/>
                  </a:cubicBezTo>
                  <a:cubicBezTo>
                    <a:pt x="154" y="58"/>
                    <a:pt x="152" y="102"/>
                    <a:pt x="124" y="12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0" name="Freeform 167"/>
            <p:cNvSpPr>
              <a:spLocks noChangeArrowheads="1"/>
            </p:cNvSpPr>
            <p:nvPr/>
          </p:nvSpPr>
          <p:spPr bwMode="auto">
            <a:xfrm>
              <a:off x="5927725" y="1422401"/>
              <a:ext cx="63500" cy="65088"/>
            </a:xfrm>
            <a:custGeom>
              <a:avLst/>
              <a:gdLst>
                <a:gd name="T0" fmla="*/ 2147483646 w 154"/>
                <a:gd name="T1" fmla="*/ 2147483646 h 155"/>
                <a:gd name="T2" fmla="*/ 2147483646 w 154"/>
                <a:gd name="T3" fmla="*/ 2147483646 h 155"/>
                <a:gd name="T4" fmla="*/ 2147483646 w 154"/>
                <a:gd name="T5" fmla="*/ 2147483646 h 155"/>
                <a:gd name="T6" fmla="*/ 2147483646 w 154"/>
                <a:gd name="T7" fmla="*/ 2147483646 h 155"/>
                <a:gd name="T8" fmla="*/ 2147483646 w 154"/>
                <a:gd name="T9" fmla="*/ 2147483646 h 155"/>
                <a:gd name="T10" fmla="*/ 2147483646 w 154"/>
                <a:gd name="T11" fmla="*/ 2147483646 h 1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4" h="155">
                  <a:moveTo>
                    <a:pt x="125" y="128"/>
                  </a:moveTo>
                  <a:lnTo>
                    <a:pt x="125" y="128"/>
                  </a:lnTo>
                  <a:cubicBezTo>
                    <a:pt x="96" y="155"/>
                    <a:pt x="52" y="153"/>
                    <a:pt x="26" y="125"/>
                  </a:cubicBezTo>
                  <a:cubicBezTo>
                    <a:pt x="0" y="96"/>
                    <a:pt x="2" y="53"/>
                    <a:pt x="30" y="26"/>
                  </a:cubicBezTo>
                  <a:cubicBezTo>
                    <a:pt x="58" y="0"/>
                    <a:pt x="102" y="2"/>
                    <a:pt x="128" y="30"/>
                  </a:cubicBezTo>
                  <a:cubicBezTo>
                    <a:pt x="154" y="58"/>
                    <a:pt x="153" y="102"/>
                    <a:pt x="125" y="12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grpSp>
      <p:sp>
        <p:nvSpPr>
          <p:cNvPr id="103" name="文本框 102"/>
          <p:cNvSpPr txBox="1"/>
          <p:nvPr/>
        </p:nvSpPr>
        <p:spPr bwMode="auto">
          <a:xfrm>
            <a:off x="8504538" y="5861759"/>
            <a:ext cx="1030048"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200">
                <a:cs typeface="+mn-ea"/>
                <a:sym typeface="+mn-lt"/>
              </a:rPr>
              <a:t>2001:2::</a:t>
            </a:r>
            <a:r>
              <a:rPr lang="en-US" altLang="zh-CN" sz="1200" dirty="0">
                <a:cs typeface="+mn-ea"/>
                <a:sym typeface="+mn-lt"/>
              </a:rPr>
              <a:t>1/64</a:t>
            </a:r>
            <a:endParaRPr lang="zh-CN" altLang="en-US" sz="1200" dirty="0">
              <a:cs typeface="+mn-ea"/>
              <a:sym typeface="+mn-lt"/>
            </a:endParaRPr>
          </a:p>
        </p:txBody>
      </p:sp>
      <p:sp>
        <p:nvSpPr>
          <p:cNvPr id="104" name="任意多边形 103"/>
          <p:cNvSpPr/>
          <p:nvPr/>
        </p:nvSpPr>
        <p:spPr>
          <a:xfrm>
            <a:off x="7258136" y="4572801"/>
            <a:ext cx="1616952" cy="957988"/>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3972403"/>
              <a:gd name="connsiteY0" fmla="*/ 286329 h 286329"/>
              <a:gd name="connsiteX1" fmla="*/ 3972403 w 3972403"/>
              <a:gd name="connsiteY1" fmla="*/ 0 h 286329"/>
              <a:gd name="connsiteX0" fmla="*/ 0 w 3972403"/>
              <a:gd name="connsiteY0" fmla="*/ 1885170 h 1885170"/>
              <a:gd name="connsiteX1" fmla="*/ 3972403 w 3972403"/>
              <a:gd name="connsiteY1" fmla="*/ 1598841 h 1885170"/>
              <a:gd name="connsiteX0" fmla="*/ 0 w 4002038"/>
              <a:gd name="connsiteY0" fmla="*/ 1872025 h 1872025"/>
              <a:gd name="connsiteX1" fmla="*/ 4002038 w 4002038"/>
              <a:gd name="connsiteY1" fmla="*/ 1604169 h 1872025"/>
              <a:gd name="connsiteX0" fmla="*/ 0 w 4002038"/>
              <a:gd name="connsiteY0" fmla="*/ 2528442 h 2528442"/>
              <a:gd name="connsiteX1" fmla="*/ 4002038 w 4002038"/>
              <a:gd name="connsiteY1" fmla="*/ 2260586 h 2528442"/>
              <a:gd name="connsiteX0" fmla="*/ 0 w 4002038"/>
              <a:gd name="connsiteY0" fmla="*/ 2619472 h 2619472"/>
              <a:gd name="connsiteX1" fmla="*/ 4002038 w 4002038"/>
              <a:gd name="connsiteY1" fmla="*/ 2351616 h 2619472"/>
              <a:gd name="connsiteX0" fmla="*/ 0 w 4002038"/>
              <a:gd name="connsiteY0" fmla="*/ 2601400 h 2601400"/>
              <a:gd name="connsiteX1" fmla="*/ 4002038 w 4002038"/>
              <a:gd name="connsiteY1" fmla="*/ 2333544 h 2601400"/>
              <a:gd name="connsiteX0" fmla="*/ 0 w 4002038"/>
              <a:gd name="connsiteY0" fmla="*/ 2661323 h 2661323"/>
              <a:gd name="connsiteX1" fmla="*/ 4002038 w 4002038"/>
              <a:gd name="connsiteY1" fmla="*/ 2393467 h 2661323"/>
              <a:gd name="connsiteX0" fmla="*/ 0 w 1512693"/>
              <a:gd name="connsiteY0" fmla="*/ 2666159 h 2666159"/>
              <a:gd name="connsiteX1" fmla="*/ 1512693 w 1512693"/>
              <a:gd name="connsiteY1" fmla="*/ 2389067 h 2666159"/>
              <a:gd name="connsiteX0" fmla="*/ 0 w 1512693"/>
              <a:gd name="connsiteY0" fmla="*/ 1755253 h 1755253"/>
              <a:gd name="connsiteX1" fmla="*/ 1512693 w 1512693"/>
              <a:gd name="connsiteY1" fmla="*/ 1478161 h 1755253"/>
              <a:gd name="connsiteX0" fmla="*/ 0 w 1512693"/>
              <a:gd name="connsiteY0" fmla="*/ 1224470 h 1224470"/>
              <a:gd name="connsiteX1" fmla="*/ 1512693 w 1512693"/>
              <a:gd name="connsiteY1" fmla="*/ 947378 h 1224470"/>
              <a:gd name="connsiteX0" fmla="*/ 0 w 1512693"/>
              <a:gd name="connsiteY0" fmla="*/ 1210471 h 1210471"/>
              <a:gd name="connsiteX1" fmla="*/ 1512693 w 1512693"/>
              <a:gd name="connsiteY1" fmla="*/ 933379 h 1210471"/>
              <a:gd name="connsiteX0" fmla="*/ 0 w 1730017"/>
              <a:gd name="connsiteY0" fmla="*/ 1123613 h 1123613"/>
              <a:gd name="connsiteX1" fmla="*/ 1730017 w 1730017"/>
              <a:gd name="connsiteY1" fmla="*/ 1095903 h 1123613"/>
              <a:gd name="connsiteX0" fmla="*/ 0 w 1730017"/>
              <a:gd name="connsiteY0" fmla="*/ 958362 h 958362"/>
              <a:gd name="connsiteX1" fmla="*/ 1730017 w 1730017"/>
              <a:gd name="connsiteY1" fmla="*/ 930652 h 958362"/>
            </a:gdLst>
            <a:ahLst/>
            <a:cxnLst>
              <a:cxn ang="0">
                <a:pos x="connsiteX0" y="connsiteY0"/>
              </a:cxn>
              <a:cxn ang="0">
                <a:pos x="connsiteX1" y="connsiteY1"/>
              </a:cxn>
            </a:cxnLst>
            <a:rect l="l" t="t" r="r" b="b"/>
            <a:pathLst>
              <a:path w="1730017" h="958362">
                <a:moveTo>
                  <a:pt x="0" y="958362"/>
                </a:moveTo>
                <a:cubicBezTo>
                  <a:pt x="863007" y="-861202"/>
                  <a:pt x="1475844" y="367235"/>
                  <a:pt x="1730017" y="930652"/>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105" name="文本框 104"/>
          <p:cNvSpPr txBox="1"/>
          <p:nvPr/>
        </p:nvSpPr>
        <p:spPr bwMode="auto">
          <a:xfrm>
            <a:off x="9620598" y="3949476"/>
            <a:ext cx="569986"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zh-CN" altLang="en-US" sz="1200" dirty="0">
                <a:solidFill>
                  <a:schemeClr val="bg1">
                    <a:lumMod val="50000"/>
                  </a:schemeClr>
                </a:solidFill>
                <a:cs typeface="+mn-ea"/>
                <a:sym typeface="+mn-lt"/>
              </a:rPr>
              <a:t>站点</a:t>
            </a:r>
            <a:r>
              <a:rPr lang="en-US" altLang="zh-CN" sz="1200" dirty="0">
                <a:solidFill>
                  <a:schemeClr val="bg1">
                    <a:lumMod val="50000"/>
                  </a:schemeClr>
                </a:solidFill>
                <a:cs typeface="+mn-ea"/>
                <a:sym typeface="+mn-lt"/>
              </a:rPr>
              <a:t>1</a:t>
            </a:r>
            <a:endParaRPr lang="zh-CN" altLang="en-US" sz="1200" dirty="0">
              <a:solidFill>
                <a:schemeClr val="bg1">
                  <a:lumMod val="50000"/>
                </a:schemeClr>
              </a:solidFill>
              <a:cs typeface="+mn-ea"/>
              <a:sym typeface="+mn-lt"/>
            </a:endParaRPr>
          </a:p>
        </p:txBody>
      </p:sp>
      <p:sp>
        <p:nvSpPr>
          <p:cNvPr id="106" name="文本框 105"/>
          <p:cNvSpPr txBox="1"/>
          <p:nvPr/>
        </p:nvSpPr>
        <p:spPr bwMode="auto">
          <a:xfrm>
            <a:off x="11334267" y="3949476"/>
            <a:ext cx="569986"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zh-CN" altLang="en-US" sz="1200">
                <a:solidFill>
                  <a:schemeClr val="bg1">
                    <a:lumMod val="50000"/>
                  </a:schemeClr>
                </a:solidFill>
                <a:cs typeface="+mn-ea"/>
                <a:sym typeface="+mn-lt"/>
              </a:rPr>
              <a:t>站点</a:t>
            </a:r>
            <a:r>
              <a:rPr lang="en-US" altLang="zh-CN" sz="1200">
                <a:solidFill>
                  <a:schemeClr val="bg1">
                    <a:lumMod val="50000"/>
                  </a:schemeClr>
                </a:solidFill>
                <a:cs typeface="+mn-ea"/>
                <a:sym typeface="+mn-lt"/>
              </a:rPr>
              <a:t>2</a:t>
            </a:r>
            <a:endParaRPr lang="zh-CN" altLang="en-US" sz="1200" dirty="0">
              <a:solidFill>
                <a:schemeClr val="bg1">
                  <a:lumMod val="50000"/>
                </a:schemeClr>
              </a:solidFill>
              <a:cs typeface="+mn-ea"/>
              <a:sym typeface="+mn-lt"/>
            </a:endParaRPr>
          </a:p>
        </p:txBody>
      </p:sp>
      <p:sp>
        <p:nvSpPr>
          <p:cNvPr id="5" name="日期占位符 3">
            <a:extLst>
              <a:ext uri="{FF2B5EF4-FFF2-40B4-BE49-F238E27FC236}">
                <a16:creationId xmlns:a16="http://schemas.microsoft.com/office/drawing/2014/main" id="{1850F957-EA1D-2826-44BA-57A5603D5625}"/>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6" name="页脚占位符 4">
            <a:extLst>
              <a:ext uri="{FF2B5EF4-FFF2-40B4-BE49-F238E27FC236}">
                <a16:creationId xmlns:a16="http://schemas.microsoft.com/office/drawing/2014/main" id="{B1FBC73D-E492-DD1D-9D93-2902B3077C8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8" name="灯片编号占位符 5">
            <a:extLst>
              <a:ext uri="{FF2B5EF4-FFF2-40B4-BE49-F238E27FC236}">
                <a16:creationId xmlns:a16="http://schemas.microsoft.com/office/drawing/2014/main" id="{A58ED36E-CBE1-E0ED-55D8-3A6E790DB65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167</a:t>
            </a:fld>
            <a:endParaRPr lang="en-US">
              <a:cs typeface="+mn-ea"/>
              <a:sym typeface="+mn-lt"/>
            </a:endParaRPr>
          </a:p>
        </p:txBody>
      </p:sp>
      <p:pic>
        <p:nvPicPr>
          <p:cNvPr id="9" name="图片 8">
            <a:extLst>
              <a:ext uri="{FF2B5EF4-FFF2-40B4-BE49-F238E27FC236}">
                <a16:creationId xmlns:a16="http://schemas.microsoft.com/office/drawing/2014/main" id="{2A88B2CB-B9D2-49BD-89D4-B2D10C846830}"/>
              </a:ext>
            </a:extLst>
          </p:cNvPr>
          <p:cNvPicPr>
            <a:picLocks noChangeAspect="1"/>
          </p:cNvPicPr>
          <p:nvPr/>
        </p:nvPicPr>
        <p:blipFill>
          <a:blip r:embed="rId3"/>
          <a:stretch>
            <a:fillRect/>
          </a:stretch>
        </p:blipFill>
        <p:spPr>
          <a:xfrm>
            <a:off x="6777460" y="4800286"/>
            <a:ext cx="409909" cy="418449"/>
          </a:xfrm>
          <a:prstGeom prst="rect">
            <a:avLst/>
          </a:prstGeom>
        </p:spPr>
      </p:pic>
      <p:sp>
        <p:nvSpPr>
          <p:cNvPr id="13" name="任意多边形 12"/>
          <p:cNvSpPr/>
          <p:nvPr/>
        </p:nvSpPr>
        <p:spPr>
          <a:xfrm>
            <a:off x="6781828" y="2779426"/>
            <a:ext cx="2139070" cy="2714433"/>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48556"/>
              <a:gd name="connsiteY0" fmla="*/ 2955638 h 2955638"/>
              <a:gd name="connsiteX1" fmla="*/ 1848556 w 1848556"/>
              <a:gd name="connsiteY1" fmla="*/ 0 h 2955638"/>
              <a:gd name="connsiteX0" fmla="*/ 0 w 1848556"/>
              <a:gd name="connsiteY0" fmla="*/ 2955638 h 2955638"/>
              <a:gd name="connsiteX1" fmla="*/ 1848556 w 1848556"/>
              <a:gd name="connsiteY1" fmla="*/ 0 h 2955638"/>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Lst>
            <a:ahLst/>
            <a:cxnLst>
              <a:cxn ang="0">
                <a:pos x="connsiteX0" y="connsiteY0"/>
              </a:cxn>
              <a:cxn ang="0">
                <a:pos x="connsiteX1" y="connsiteY1"/>
              </a:cxn>
            </a:cxnLst>
            <a:rect l="l" t="t" r="r" b="b"/>
            <a:pathLst>
              <a:path w="1750343" h="2715493">
                <a:moveTo>
                  <a:pt x="0" y="2715493"/>
                </a:moveTo>
                <a:cubicBezTo>
                  <a:pt x="86094" y="1995056"/>
                  <a:pt x="374717" y="563420"/>
                  <a:pt x="1750343" y="0"/>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pic>
        <p:nvPicPr>
          <p:cNvPr id="63" name="图片 62">
            <a:extLst>
              <a:ext uri="{FF2B5EF4-FFF2-40B4-BE49-F238E27FC236}">
                <a16:creationId xmlns:a16="http://schemas.microsoft.com/office/drawing/2014/main" id="{1ABB8A69-A817-4DDC-992B-677ADE899A1A}"/>
              </a:ext>
            </a:extLst>
          </p:cNvPr>
          <p:cNvPicPr>
            <a:picLocks noChangeAspect="1"/>
          </p:cNvPicPr>
          <p:nvPr/>
        </p:nvPicPr>
        <p:blipFill>
          <a:blip r:embed="rId3"/>
          <a:stretch>
            <a:fillRect/>
          </a:stretch>
        </p:blipFill>
        <p:spPr>
          <a:xfrm>
            <a:off x="8787964" y="4780720"/>
            <a:ext cx="417855" cy="426560"/>
          </a:xfrm>
          <a:prstGeom prst="rect">
            <a:avLst/>
          </a:prstGeom>
        </p:spPr>
      </p:pic>
      <p:sp>
        <p:nvSpPr>
          <p:cNvPr id="100" name="任意多边形 99"/>
          <p:cNvSpPr/>
          <p:nvPr/>
        </p:nvSpPr>
        <p:spPr>
          <a:xfrm>
            <a:off x="7045791" y="3122619"/>
            <a:ext cx="4035934" cy="2389702"/>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3972403"/>
              <a:gd name="connsiteY0" fmla="*/ 286329 h 286329"/>
              <a:gd name="connsiteX1" fmla="*/ 3972403 w 3972403"/>
              <a:gd name="connsiteY1" fmla="*/ 0 h 286329"/>
              <a:gd name="connsiteX0" fmla="*/ 0 w 3972403"/>
              <a:gd name="connsiteY0" fmla="*/ 1885170 h 1885170"/>
              <a:gd name="connsiteX1" fmla="*/ 3972403 w 3972403"/>
              <a:gd name="connsiteY1" fmla="*/ 1598841 h 1885170"/>
              <a:gd name="connsiteX0" fmla="*/ 0 w 4002038"/>
              <a:gd name="connsiteY0" fmla="*/ 1872025 h 1872025"/>
              <a:gd name="connsiteX1" fmla="*/ 4002038 w 4002038"/>
              <a:gd name="connsiteY1" fmla="*/ 1604169 h 1872025"/>
              <a:gd name="connsiteX0" fmla="*/ 0 w 4002038"/>
              <a:gd name="connsiteY0" fmla="*/ 2528442 h 2528442"/>
              <a:gd name="connsiteX1" fmla="*/ 4002038 w 4002038"/>
              <a:gd name="connsiteY1" fmla="*/ 2260586 h 2528442"/>
              <a:gd name="connsiteX0" fmla="*/ 0 w 4002038"/>
              <a:gd name="connsiteY0" fmla="*/ 2619472 h 2619472"/>
              <a:gd name="connsiteX1" fmla="*/ 4002038 w 4002038"/>
              <a:gd name="connsiteY1" fmla="*/ 2351616 h 2619472"/>
              <a:gd name="connsiteX0" fmla="*/ 0 w 4002038"/>
              <a:gd name="connsiteY0" fmla="*/ 2601400 h 2601400"/>
              <a:gd name="connsiteX1" fmla="*/ 4002038 w 4002038"/>
              <a:gd name="connsiteY1" fmla="*/ 2333544 h 2601400"/>
              <a:gd name="connsiteX0" fmla="*/ 0 w 4002038"/>
              <a:gd name="connsiteY0" fmla="*/ 2661323 h 2661323"/>
              <a:gd name="connsiteX1" fmla="*/ 4002038 w 4002038"/>
              <a:gd name="connsiteY1" fmla="*/ 2393467 h 2661323"/>
              <a:gd name="connsiteX0" fmla="*/ 0 w 4268754"/>
              <a:gd name="connsiteY0" fmla="*/ 2502528 h 2548708"/>
              <a:gd name="connsiteX1" fmla="*/ 4268754 w 4268754"/>
              <a:gd name="connsiteY1" fmla="*/ 2548708 h 2548708"/>
              <a:gd name="connsiteX0" fmla="*/ 0 w 4268754"/>
              <a:gd name="connsiteY0" fmla="*/ 2353469 h 2399649"/>
              <a:gd name="connsiteX1" fmla="*/ 4268754 w 4268754"/>
              <a:gd name="connsiteY1" fmla="*/ 2399649 h 2399649"/>
              <a:gd name="connsiteX0" fmla="*/ 0 w 4318146"/>
              <a:gd name="connsiteY0" fmla="*/ 2362928 h 2390635"/>
              <a:gd name="connsiteX1" fmla="*/ 4318146 w 4318146"/>
              <a:gd name="connsiteY1" fmla="*/ 2390635 h 2390635"/>
            </a:gdLst>
            <a:ahLst/>
            <a:cxnLst>
              <a:cxn ang="0">
                <a:pos x="connsiteX0" y="connsiteY0"/>
              </a:cxn>
              <a:cxn ang="0">
                <a:pos x="connsiteX1" y="connsiteY1"/>
              </a:cxn>
            </a:cxnLst>
            <a:rect l="l" t="t" r="r" b="b"/>
            <a:pathLst>
              <a:path w="4318146" h="2390635">
                <a:moveTo>
                  <a:pt x="0" y="2362928"/>
                </a:moveTo>
                <a:cubicBezTo>
                  <a:pt x="754345" y="-666599"/>
                  <a:pt x="3678718" y="-915982"/>
                  <a:pt x="4318146" y="2390635"/>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pic>
        <p:nvPicPr>
          <p:cNvPr id="11" name="图片 10">
            <a:extLst>
              <a:ext uri="{FF2B5EF4-FFF2-40B4-BE49-F238E27FC236}">
                <a16:creationId xmlns:a16="http://schemas.microsoft.com/office/drawing/2014/main" id="{2ACFE05B-206B-4B0B-A2D3-ACE91B3E9A34}"/>
              </a:ext>
            </a:extLst>
          </p:cNvPr>
          <p:cNvPicPr>
            <a:picLocks noChangeAspect="1"/>
          </p:cNvPicPr>
          <p:nvPr/>
        </p:nvPicPr>
        <p:blipFill>
          <a:blip r:embed="rId4"/>
          <a:stretch>
            <a:fillRect/>
          </a:stretch>
        </p:blipFill>
        <p:spPr>
          <a:xfrm>
            <a:off x="7838956" y="4114538"/>
            <a:ext cx="420838" cy="420838"/>
          </a:xfrm>
          <a:prstGeom prst="rect">
            <a:avLst/>
          </a:prstGeom>
        </p:spPr>
      </p:pic>
      <p:pic>
        <p:nvPicPr>
          <p:cNvPr id="68" name="图片 67">
            <a:extLst>
              <a:ext uri="{FF2B5EF4-FFF2-40B4-BE49-F238E27FC236}">
                <a16:creationId xmlns:a16="http://schemas.microsoft.com/office/drawing/2014/main" id="{A0238BBF-8248-48F9-9053-29367C9088DC}"/>
              </a:ext>
            </a:extLst>
          </p:cNvPr>
          <p:cNvPicPr>
            <a:picLocks noChangeAspect="1"/>
          </p:cNvPicPr>
          <p:nvPr/>
        </p:nvPicPr>
        <p:blipFill>
          <a:blip r:embed="rId4"/>
          <a:stretch>
            <a:fillRect/>
          </a:stretch>
        </p:blipFill>
        <p:spPr>
          <a:xfrm>
            <a:off x="10965270" y="4087921"/>
            <a:ext cx="420838" cy="420838"/>
          </a:xfrm>
          <a:prstGeom prst="rect">
            <a:avLst/>
          </a:prstGeom>
        </p:spPr>
      </p:pic>
      <p:pic>
        <p:nvPicPr>
          <p:cNvPr id="12" name="图片 11">
            <a:extLst>
              <a:ext uri="{FF2B5EF4-FFF2-40B4-BE49-F238E27FC236}">
                <a16:creationId xmlns:a16="http://schemas.microsoft.com/office/drawing/2014/main" id="{63FD35CC-5676-4504-91D2-8BADE985DABF}"/>
              </a:ext>
            </a:extLst>
          </p:cNvPr>
          <p:cNvPicPr>
            <a:picLocks noChangeAspect="1"/>
          </p:cNvPicPr>
          <p:nvPr/>
        </p:nvPicPr>
        <p:blipFill>
          <a:blip r:embed="rId5"/>
          <a:stretch>
            <a:fillRect/>
          </a:stretch>
        </p:blipFill>
        <p:spPr>
          <a:xfrm>
            <a:off x="6775889" y="5594668"/>
            <a:ext cx="411480" cy="312420"/>
          </a:xfrm>
          <a:prstGeom prst="rect">
            <a:avLst/>
          </a:prstGeom>
        </p:spPr>
      </p:pic>
      <p:pic>
        <p:nvPicPr>
          <p:cNvPr id="75" name="图片 74">
            <a:extLst>
              <a:ext uri="{FF2B5EF4-FFF2-40B4-BE49-F238E27FC236}">
                <a16:creationId xmlns:a16="http://schemas.microsoft.com/office/drawing/2014/main" id="{B3E503E5-EB42-4167-922C-82786F43099C}"/>
              </a:ext>
            </a:extLst>
          </p:cNvPr>
          <p:cNvPicPr>
            <a:picLocks noChangeAspect="1"/>
          </p:cNvPicPr>
          <p:nvPr/>
        </p:nvPicPr>
        <p:blipFill>
          <a:blip r:embed="rId5"/>
          <a:stretch>
            <a:fillRect/>
          </a:stretch>
        </p:blipFill>
        <p:spPr>
          <a:xfrm>
            <a:off x="8798207" y="5586045"/>
            <a:ext cx="411480" cy="312420"/>
          </a:xfrm>
          <a:prstGeom prst="rect">
            <a:avLst/>
          </a:prstGeom>
        </p:spPr>
      </p:pic>
      <p:pic>
        <p:nvPicPr>
          <p:cNvPr id="91" name="图片 90">
            <a:extLst>
              <a:ext uri="{FF2B5EF4-FFF2-40B4-BE49-F238E27FC236}">
                <a16:creationId xmlns:a16="http://schemas.microsoft.com/office/drawing/2014/main" id="{C955A574-A61D-40A0-9AFC-40CA836BDCAD}"/>
              </a:ext>
            </a:extLst>
          </p:cNvPr>
          <p:cNvPicPr>
            <a:picLocks noChangeAspect="1"/>
          </p:cNvPicPr>
          <p:nvPr/>
        </p:nvPicPr>
        <p:blipFill>
          <a:blip r:embed="rId5"/>
          <a:stretch>
            <a:fillRect/>
          </a:stretch>
        </p:blipFill>
        <p:spPr>
          <a:xfrm>
            <a:off x="10939684" y="5557461"/>
            <a:ext cx="411480" cy="312420"/>
          </a:xfrm>
          <a:prstGeom prst="rect">
            <a:avLst/>
          </a:prstGeom>
        </p:spPr>
      </p:pic>
    </p:spTree>
    <p:extLst>
      <p:ext uri="{BB962C8B-B14F-4D97-AF65-F5344CB8AC3E}">
        <p14:creationId xmlns:p14="http://schemas.microsoft.com/office/powerpoint/2010/main" val="41780211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6385649" y="3822764"/>
            <a:ext cx="3952785" cy="2243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cxnSp>
        <p:nvCxnSpPr>
          <p:cNvPr id="105" name="Straight Connector 166"/>
          <p:cNvCxnSpPr/>
          <p:nvPr/>
        </p:nvCxnSpPr>
        <p:spPr>
          <a:xfrm>
            <a:off x="9021799" y="4873446"/>
            <a:ext cx="0" cy="839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pPr>
              <a:lnSpc>
                <a:spcPct val="120000"/>
              </a:lnSpc>
            </a:pPr>
            <a:r>
              <a:rPr lang="en-US" altLang="zh-CN" dirty="0">
                <a:latin typeface="+mn-lt"/>
                <a:ea typeface="+mn-ea"/>
                <a:cs typeface="+mn-ea"/>
                <a:sym typeface="+mn-lt"/>
              </a:rPr>
              <a:t>IPv6</a:t>
            </a:r>
            <a:r>
              <a:rPr lang="zh-CN" altLang="en-US" dirty="0">
                <a:latin typeface="+mn-lt"/>
                <a:ea typeface="+mn-ea"/>
                <a:cs typeface="+mn-ea"/>
                <a:sym typeface="+mn-lt"/>
              </a:rPr>
              <a:t>常见单播地址 </a:t>
            </a:r>
            <a:r>
              <a:rPr lang="en-US" altLang="zh-CN" dirty="0">
                <a:latin typeface="+mn-lt"/>
                <a:ea typeface="+mn-ea"/>
                <a:cs typeface="+mn-ea"/>
                <a:sym typeface="+mn-lt"/>
              </a:rPr>
              <a:t>- ULA</a:t>
            </a:r>
            <a:endParaRPr lang="zh-CN" altLang="en-US" dirty="0">
              <a:latin typeface="+mn-lt"/>
              <a:ea typeface="+mn-ea"/>
              <a:cs typeface="+mn-ea"/>
              <a:sym typeface="+mn-lt"/>
            </a:endParaRPr>
          </a:p>
        </p:txBody>
      </p:sp>
      <p:sp>
        <p:nvSpPr>
          <p:cNvPr id="4" name="文本占位符 3"/>
          <p:cNvSpPr>
            <a:spLocks noGrp="1"/>
          </p:cNvSpPr>
          <p:nvPr>
            <p:ph idx="1"/>
          </p:nvPr>
        </p:nvSpPr>
        <p:spPr>
          <a:xfrm>
            <a:off x="348207" y="1281818"/>
            <a:ext cx="11495588" cy="1338305"/>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ULA</a:t>
            </a:r>
            <a:r>
              <a:rPr lang="zh-CN" altLang="en-US" sz="2400" dirty="0">
                <a:solidFill>
                  <a:schemeClr val="accent1"/>
                </a:solidFill>
                <a:cs typeface="+mn-ea"/>
                <a:sym typeface="+mn-lt"/>
              </a:rPr>
              <a:t>（</a:t>
            </a:r>
            <a:r>
              <a:rPr lang="en-US" altLang="zh-CN" sz="2400" dirty="0">
                <a:solidFill>
                  <a:schemeClr val="accent1"/>
                </a:solidFill>
                <a:cs typeface="+mn-ea"/>
                <a:sym typeface="+mn-lt"/>
              </a:rPr>
              <a:t>Unique Local Address</a:t>
            </a:r>
            <a:r>
              <a:rPr lang="zh-CN" altLang="en-US" sz="2400" dirty="0">
                <a:solidFill>
                  <a:schemeClr val="accent1"/>
                </a:solidFill>
                <a:cs typeface="+mn-ea"/>
                <a:sym typeface="+mn-lt"/>
              </a:rPr>
              <a:t>，唯一本地地址）是</a:t>
            </a:r>
            <a:r>
              <a:rPr lang="en-US" altLang="zh-CN" sz="2400" dirty="0">
                <a:solidFill>
                  <a:schemeClr val="accent1"/>
                </a:solidFill>
                <a:cs typeface="+mn-ea"/>
                <a:sym typeface="+mn-lt"/>
              </a:rPr>
              <a:t>IPv6</a:t>
            </a:r>
            <a:r>
              <a:rPr lang="zh-CN" altLang="en-US" sz="2400" dirty="0">
                <a:solidFill>
                  <a:schemeClr val="accent1"/>
                </a:solidFill>
                <a:cs typeface="+mn-ea"/>
                <a:sym typeface="+mn-lt"/>
              </a:rPr>
              <a:t>私网地址，只能够在内网中使用。该地址空间在</a:t>
            </a:r>
            <a:r>
              <a:rPr lang="en-US" altLang="zh-CN" sz="2400" dirty="0">
                <a:solidFill>
                  <a:schemeClr val="accent1"/>
                </a:solidFill>
                <a:cs typeface="+mn-ea"/>
                <a:sym typeface="+mn-lt"/>
              </a:rPr>
              <a:t>IPv6</a:t>
            </a:r>
            <a:r>
              <a:rPr lang="zh-CN" altLang="en-US" sz="2400" dirty="0">
                <a:solidFill>
                  <a:schemeClr val="accent1"/>
                </a:solidFill>
                <a:cs typeface="+mn-ea"/>
                <a:sym typeface="+mn-lt"/>
              </a:rPr>
              <a:t>公网中不可被路由，因此不能直接访问公网。</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23" name="矩形 9"/>
          <p:cNvSpPr/>
          <p:nvPr/>
        </p:nvSpPr>
        <p:spPr>
          <a:xfrm>
            <a:off x="733879" y="2415987"/>
            <a:ext cx="572593" cy="360548"/>
          </a:xfrm>
          <a:prstGeom prst="rect">
            <a:avLst/>
          </a:prstGeom>
        </p:spPr>
        <p:txBody>
          <a:bodyPr wrap="none">
            <a:spAutoFit/>
          </a:bodyPr>
          <a:lstStyle/>
          <a:p>
            <a:pPr>
              <a:lnSpc>
                <a:spcPct val="120000"/>
              </a:lnSpc>
            </a:pPr>
            <a:r>
              <a:rPr lang="en-US" altLang="zh-CN" sz="1599" dirty="0">
                <a:cs typeface="+mn-ea"/>
                <a:sym typeface="+mn-lt"/>
              </a:rPr>
              <a:t>8 bit</a:t>
            </a:r>
            <a:endParaRPr lang="zh-CN" altLang="en-US" sz="1599" dirty="0">
              <a:cs typeface="+mn-ea"/>
              <a:sym typeface="+mn-lt"/>
            </a:endParaRPr>
          </a:p>
        </p:txBody>
      </p:sp>
      <p:sp>
        <p:nvSpPr>
          <p:cNvPr id="24" name="矩形 10"/>
          <p:cNvSpPr/>
          <p:nvPr/>
        </p:nvSpPr>
        <p:spPr>
          <a:xfrm>
            <a:off x="1719674" y="2432335"/>
            <a:ext cx="686406" cy="360548"/>
          </a:xfrm>
          <a:prstGeom prst="rect">
            <a:avLst/>
          </a:prstGeom>
        </p:spPr>
        <p:txBody>
          <a:bodyPr wrap="none">
            <a:spAutoFit/>
          </a:bodyPr>
          <a:lstStyle/>
          <a:p>
            <a:pPr>
              <a:lnSpc>
                <a:spcPct val="120000"/>
              </a:lnSpc>
            </a:pPr>
            <a:r>
              <a:rPr lang="en-US" altLang="zh-CN" sz="1599" dirty="0">
                <a:cs typeface="+mn-ea"/>
                <a:sym typeface="+mn-lt"/>
              </a:rPr>
              <a:t>40 bit</a:t>
            </a:r>
            <a:endParaRPr lang="zh-CN" altLang="en-US" sz="1599" dirty="0">
              <a:cs typeface="+mn-ea"/>
              <a:sym typeface="+mn-lt"/>
            </a:endParaRPr>
          </a:p>
        </p:txBody>
      </p:sp>
      <p:sp>
        <p:nvSpPr>
          <p:cNvPr id="25" name="矩形 11"/>
          <p:cNvSpPr/>
          <p:nvPr/>
        </p:nvSpPr>
        <p:spPr>
          <a:xfrm>
            <a:off x="2582232" y="2415987"/>
            <a:ext cx="686406" cy="360548"/>
          </a:xfrm>
          <a:prstGeom prst="rect">
            <a:avLst/>
          </a:prstGeom>
        </p:spPr>
        <p:txBody>
          <a:bodyPr wrap="none">
            <a:spAutoFit/>
          </a:bodyPr>
          <a:lstStyle/>
          <a:p>
            <a:pPr>
              <a:lnSpc>
                <a:spcPct val="120000"/>
              </a:lnSpc>
            </a:pPr>
            <a:r>
              <a:rPr lang="en-US" altLang="zh-CN" sz="1599" dirty="0">
                <a:cs typeface="+mn-ea"/>
                <a:sym typeface="+mn-lt"/>
              </a:rPr>
              <a:t>16 bit</a:t>
            </a:r>
            <a:endParaRPr lang="zh-CN" altLang="en-US" sz="1599" dirty="0">
              <a:cs typeface="+mn-ea"/>
              <a:sym typeface="+mn-lt"/>
            </a:endParaRPr>
          </a:p>
        </p:txBody>
      </p:sp>
      <p:sp>
        <p:nvSpPr>
          <p:cNvPr id="26" name="矩形 12"/>
          <p:cNvSpPr/>
          <p:nvPr/>
        </p:nvSpPr>
        <p:spPr>
          <a:xfrm>
            <a:off x="4213456" y="2415987"/>
            <a:ext cx="686406" cy="360548"/>
          </a:xfrm>
          <a:prstGeom prst="rect">
            <a:avLst/>
          </a:prstGeom>
        </p:spPr>
        <p:txBody>
          <a:bodyPr wrap="none">
            <a:spAutoFit/>
          </a:bodyPr>
          <a:lstStyle/>
          <a:p>
            <a:pPr>
              <a:lnSpc>
                <a:spcPct val="120000"/>
              </a:lnSpc>
            </a:pPr>
            <a:r>
              <a:rPr lang="en-US" altLang="zh-CN" sz="1599" dirty="0">
                <a:cs typeface="+mn-ea"/>
                <a:sym typeface="+mn-lt"/>
              </a:rPr>
              <a:t>64 bit</a:t>
            </a:r>
            <a:endParaRPr lang="zh-CN" altLang="en-US" sz="1599" dirty="0">
              <a:cs typeface="+mn-ea"/>
              <a:sym typeface="+mn-lt"/>
            </a:endParaRPr>
          </a:p>
        </p:txBody>
      </p:sp>
      <p:sp>
        <p:nvSpPr>
          <p:cNvPr id="30" name="Rectangle 39"/>
          <p:cNvSpPr/>
          <p:nvPr/>
        </p:nvSpPr>
        <p:spPr>
          <a:xfrm>
            <a:off x="348208" y="3667496"/>
            <a:ext cx="5607558" cy="2398172"/>
          </a:xfrm>
          <a:prstGeom prst="rect">
            <a:avLst/>
          </a:prstGeom>
        </p:spPr>
        <p:txBody>
          <a:bodyPr vert="horz" lIns="91440" tIns="45720" rIns="91440" bIns="45720" rtlCol="0">
            <a:normAutofit fontScale="92500" lnSpcReduction="20000"/>
          </a:bodyPr>
          <a:lstStyle/>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唯一本地地址使用</a:t>
            </a:r>
            <a:r>
              <a:rPr lang="en-US" altLang="zh-CN" sz="2400" dirty="0">
                <a:solidFill>
                  <a:schemeClr val="accent1"/>
                </a:solidFill>
                <a:cs typeface="+mn-ea"/>
                <a:sym typeface="+mn-lt"/>
              </a:rPr>
              <a:t>FC00::/7</a:t>
            </a:r>
            <a:r>
              <a:rPr lang="zh-CN" altLang="en-US" sz="2400" dirty="0">
                <a:solidFill>
                  <a:schemeClr val="accent1"/>
                </a:solidFill>
                <a:cs typeface="+mn-ea"/>
                <a:sym typeface="+mn-lt"/>
              </a:rPr>
              <a:t>地址块，目前仅使用了</a:t>
            </a:r>
            <a:r>
              <a:rPr lang="en-US" altLang="zh-CN" sz="2400" dirty="0">
                <a:solidFill>
                  <a:schemeClr val="accent1"/>
                </a:solidFill>
                <a:cs typeface="+mn-ea"/>
                <a:sym typeface="+mn-lt"/>
              </a:rPr>
              <a:t>FD00::/8</a:t>
            </a:r>
            <a:r>
              <a:rPr lang="zh-CN" altLang="en-US" sz="2400" dirty="0">
                <a:solidFill>
                  <a:schemeClr val="accent1"/>
                </a:solidFill>
                <a:cs typeface="+mn-ea"/>
                <a:sym typeface="+mn-lt"/>
              </a:rPr>
              <a:t>地址段。</a:t>
            </a:r>
            <a:r>
              <a:rPr lang="en-US" altLang="zh-CN" sz="2400" dirty="0">
                <a:solidFill>
                  <a:schemeClr val="accent1"/>
                </a:solidFill>
                <a:cs typeface="+mn-ea"/>
                <a:sym typeface="+mn-lt"/>
              </a:rPr>
              <a:t>FC00::/8</a:t>
            </a:r>
            <a:r>
              <a:rPr lang="zh-CN" altLang="en-US" sz="2400" dirty="0">
                <a:solidFill>
                  <a:schemeClr val="accent1"/>
                </a:solidFill>
                <a:cs typeface="+mn-ea"/>
                <a:sym typeface="+mn-lt"/>
              </a:rPr>
              <a:t>预留为以后拓展用。</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ULA</a:t>
            </a:r>
            <a:r>
              <a:rPr lang="zh-CN" altLang="en-US" sz="2400" dirty="0">
                <a:solidFill>
                  <a:schemeClr val="accent1"/>
                </a:solidFill>
                <a:cs typeface="+mn-ea"/>
                <a:sym typeface="+mn-lt"/>
              </a:rPr>
              <a:t>虽然只在有限范围内有效，但也具有全球唯一的前缀（虽然随机方式产生，但是冲突概率很低）。</a:t>
            </a:r>
          </a:p>
        </p:txBody>
      </p:sp>
      <p:graphicFrame>
        <p:nvGraphicFramePr>
          <p:cNvPr id="32" name="表格 31"/>
          <p:cNvGraphicFramePr>
            <a:graphicFrameLocks noGrp="1"/>
          </p:cNvGraphicFramePr>
          <p:nvPr>
            <p:extLst>
              <p:ext uri="{D42A27DB-BD31-4B8C-83A1-F6EECF244321}">
                <p14:modId xmlns:p14="http://schemas.microsoft.com/office/powerpoint/2010/main" val="1804714950"/>
              </p:ext>
            </p:extLst>
          </p:nvPr>
        </p:nvGraphicFramePr>
        <p:xfrm>
          <a:off x="581697" y="2751794"/>
          <a:ext cx="5397892" cy="287888"/>
        </p:xfrm>
        <a:graphic>
          <a:graphicData uri="http://schemas.openxmlformats.org/drawingml/2006/table">
            <a:tbl>
              <a:tblPr firstRow="1" bandRow="1">
                <a:tableStyleId>{72833802-FEF1-4C79-8D5D-14CF1EAF98D9}</a:tableStyleId>
              </a:tblPr>
              <a:tblGrid>
                <a:gridCol w="966680">
                  <a:extLst>
                    <a:ext uri="{9D8B030D-6E8A-4147-A177-3AD203B41FA5}">
                      <a16:colId xmlns:a16="http://schemas.microsoft.com/office/drawing/2014/main" val="20000"/>
                    </a:ext>
                  </a:extLst>
                </a:gridCol>
                <a:gridCol w="977678">
                  <a:extLst>
                    <a:ext uri="{9D8B030D-6E8A-4147-A177-3AD203B41FA5}">
                      <a16:colId xmlns:a16="http://schemas.microsoft.com/office/drawing/2014/main" val="20001"/>
                    </a:ext>
                  </a:extLst>
                </a:gridCol>
                <a:gridCol w="722547">
                  <a:extLst>
                    <a:ext uri="{9D8B030D-6E8A-4147-A177-3AD203B41FA5}">
                      <a16:colId xmlns:a16="http://schemas.microsoft.com/office/drawing/2014/main" val="20002"/>
                    </a:ext>
                  </a:extLst>
                </a:gridCol>
                <a:gridCol w="2730987">
                  <a:extLst>
                    <a:ext uri="{9D8B030D-6E8A-4147-A177-3AD203B41FA5}">
                      <a16:colId xmlns:a16="http://schemas.microsoft.com/office/drawing/2014/main" val="20003"/>
                    </a:ext>
                  </a:extLst>
                </a:gridCol>
              </a:tblGrid>
              <a:tr h="287888">
                <a:tc>
                  <a:txBody>
                    <a:bodyPr/>
                    <a:lstStyle/>
                    <a:p>
                      <a:pPr algn="ctr">
                        <a:lnSpc>
                          <a:spcPct val="120000"/>
                        </a:lnSpc>
                        <a:spcBef>
                          <a:spcPts val="0"/>
                        </a:spcBef>
                        <a:spcAft>
                          <a:spcPts val="0"/>
                        </a:spcAft>
                      </a:pPr>
                      <a:r>
                        <a:rPr lang="en-US" altLang="zh-CN" sz="1400" b="0" dirty="0">
                          <a:solidFill>
                            <a:schemeClr val="tx1"/>
                          </a:solidFill>
                          <a:latin typeface="+mn-lt"/>
                          <a:ea typeface="+mn-ea"/>
                          <a:cs typeface="+mn-ea"/>
                          <a:sym typeface="+mn-lt"/>
                        </a:rPr>
                        <a:t>1111 1101</a:t>
                      </a:r>
                      <a:endParaRPr lang="zh-CN" altLang="en-US" sz="1400" b="0" dirty="0">
                        <a:solidFill>
                          <a:schemeClr val="tx1"/>
                        </a:solidFill>
                        <a:latin typeface="+mn-lt"/>
                        <a:ea typeface="+mn-ea"/>
                        <a:cs typeface="+mn-ea"/>
                        <a:sym typeface="+mn-lt"/>
                      </a:endParaRP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en-US" altLang="zh-CN" sz="1400" b="0" dirty="0">
                          <a:solidFill>
                            <a:schemeClr val="tx1"/>
                          </a:solidFill>
                          <a:latin typeface="+mn-lt"/>
                          <a:ea typeface="+mn-ea"/>
                          <a:cs typeface="+mn-ea"/>
                          <a:sym typeface="+mn-lt"/>
                        </a:rPr>
                        <a:t>Global</a:t>
                      </a:r>
                      <a:r>
                        <a:rPr lang="en-US" altLang="zh-CN" sz="1400" b="0" baseline="0" dirty="0">
                          <a:solidFill>
                            <a:schemeClr val="tx1"/>
                          </a:solidFill>
                          <a:latin typeface="+mn-lt"/>
                          <a:ea typeface="+mn-ea"/>
                          <a:cs typeface="+mn-ea"/>
                          <a:sym typeface="+mn-lt"/>
                        </a:rPr>
                        <a:t> ID</a:t>
                      </a:r>
                      <a:endParaRPr lang="zh-CN" altLang="en-US" sz="1400" b="0" dirty="0">
                        <a:solidFill>
                          <a:schemeClr val="tx1"/>
                        </a:solidFill>
                        <a:latin typeface="+mn-lt"/>
                        <a:ea typeface="+mn-ea"/>
                        <a:cs typeface="+mn-ea"/>
                        <a:sym typeface="+mn-lt"/>
                      </a:endParaRP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zh-CN" altLang="en-US" sz="1400" b="0" dirty="0">
                          <a:solidFill>
                            <a:schemeClr val="tx1"/>
                          </a:solidFill>
                          <a:latin typeface="+mn-lt"/>
                          <a:ea typeface="+mn-ea"/>
                          <a:cs typeface="+mn-ea"/>
                          <a:sym typeface="+mn-lt"/>
                        </a:rPr>
                        <a:t>子网</a:t>
                      </a:r>
                      <a:r>
                        <a:rPr lang="en-US" altLang="zh-CN" sz="1400" b="0" dirty="0">
                          <a:solidFill>
                            <a:schemeClr val="tx1"/>
                          </a:solidFill>
                          <a:latin typeface="+mn-lt"/>
                          <a:ea typeface="+mn-ea"/>
                          <a:cs typeface="+mn-ea"/>
                          <a:sym typeface="+mn-lt"/>
                        </a:rPr>
                        <a:t>ID</a:t>
                      </a:r>
                      <a:endParaRPr lang="zh-CN" altLang="en-US" sz="1400" b="0" dirty="0">
                        <a:solidFill>
                          <a:schemeClr val="tx1"/>
                        </a:solidFill>
                        <a:latin typeface="+mn-lt"/>
                        <a:ea typeface="+mn-ea"/>
                        <a:cs typeface="+mn-ea"/>
                        <a:sym typeface="+mn-lt"/>
                      </a:endParaRP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zh-CN" altLang="en-US" sz="1400" b="0" dirty="0">
                          <a:solidFill>
                            <a:schemeClr val="tx1"/>
                          </a:solidFill>
                          <a:latin typeface="+mn-lt"/>
                          <a:ea typeface="+mn-ea"/>
                          <a:cs typeface="+mn-ea"/>
                          <a:sym typeface="+mn-lt"/>
                        </a:rPr>
                        <a:t>接口标识</a:t>
                      </a: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sp>
        <p:nvSpPr>
          <p:cNvPr id="69" name="矩形 30"/>
          <p:cNvSpPr/>
          <p:nvPr/>
        </p:nvSpPr>
        <p:spPr>
          <a:xfrm>
            <a:off x="1500095" y="3079747"/>
            <a:ext cx="1082348" cy="328488"/>
          </a:xfrm>
          <a:prstGeom prst="rect">
            <a:avLst/>
          </a:prstGeom>
        </p:spPr>
        <p:txBody>
          <a:bodyPr wrap="none">
            <a:spAutoFit/>
          </a:bodyPr>
          <a:lstStyle/>
          <a:p>
            <a:pPr algn="ctr">
              <a:lnSpc>
                <a:spcPct val="120000"/>
              </a:lnSpc>
            </a:pPr>
            <a:r>
              <a:rPr lang="zh-CN" altLang="en-US" sz="1399" dirty="0">
                <a:cs typeface="+mn-ea"/>
                <a:sym typeface="+mn-lt"/>
              </a:rPr>
              <a:t>伪随机产生</a:t>
            </a:r>
          </a:p>
        </p:txBody>
      </p:sp>
      <p:sp>
        <p:nvSpPr>
          <p:cNvPr id="71" name="矩形 70"/>
          <p:cNvSpPr/>
          <p:nvPr/>
        </p:nvSpPr>
        <p:spPr>
          <a:xfrm>
            <a:off x="10489831" y="3822764"/>
            <a:ext cx="1373829" cy="2243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cxnSp>
        <p:nvCxnSpPr>
          <p:cNvPr id="72" name="Straight Connector 166"/>
          <p:cNvCxnSpPr/>
          <p:nvPr/>
        </p:nvCxnSpPr>
        <p:spPr>
          <a:xfrm>
            <a:off x="6951826" y="4873446"/>
            <a:ext cx="0" cy="839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165"/>
          <p:cNvGrpSpPr/>
          <p:nvPr/>
        </p:nvGrpSpPr>
        <p:grpSpPr>
          <a:xfrm rot="10800000">
            <a:off x="6888141" y="4242171"/>
            <a:ext cx="2204425" cy="631273"/>
            <a:chOff x="-1233037" y="914446"/>
            <a:chExt cx="1573823" cy="778776"/>
          </a:xfrm>
        </p:grpSpPr>
        <p:cxnSp>
          <p:nvCxnSpPr>
            <p:cNvPr id="74"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6" name="Freeform 159"/>
          <p:cNvSpPr/>
          <p:nvPr/>
        </p:nvSpPr>
        <p:spPr>
          <a:xfrm flipH="1">
            <a:off x="9123746" y="2355024"/>
            <a:ext cx="1872043" cy="978570"/>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tIns="107958" rtlCol="0" anchor="ctr">
            <a:noAutofit/>
          </a:bodyPr>
          <a:lstStyle/>
          <a:p>
            <a:pPr algn="ctr">
              <a:lnSpc>
                <a:spcPct val="120000"/>
              </a:lnSpc>
            </a:pPr>
            <a:r>
              <a:rPr lang="en-US" sz="1599">
                <a:solidFill>
                  <a:schemeClr val="bg1">
                    <a:lumMod val="50000"/>
                  </a:schemeClr>
                </a:solidFill>
                <a:cs typeface="+mn-ea"/>
                <a:sym typeface="+mn-lt"/>
              </a:rPr>
              <a:t>Internet</a:t>
            </a:r>
          </a:p>
        </p:txBody>
      </p:sp>
      <p:cxnSp>
        <p:nvCxnSpPr>
          <p:cNvPr id="81" name="Straight Connector 166"/>
          <p:cNvCxnSpPr/>
          <p:nvPr/>
        </p:nvCxnSpPr>
        <p:spPr>
          <a:xfrm>
            <a:off x="11184287" y="4340858"/>
            <a:ext cx="0" cy="13716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bwMode="auto">
          <a:xfrm>
            <a:off x="6027235" y="5775768"/>
            <a:ext cx="1849182"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en-US" altLang="zh-CN" sz="1200">
                <a:cs typeface="+mn-ea"/>
                <a:sym typeface="+mn-lt"/>
              </a:rPr>
              <a:t>FD00:1AC0:A0001::1/64</a:t>
            </a:r>
          </a:p>
        </p:txBody>
      </p:sp>
      <p:sp>
        <p:nvSpPr>
          <p:cNvPr id="85" name="文本框 84"/>
          <p:cNvSpPr txBox="1"/>
          <p:nvPr/>
        </p:nvSpPr>
        <p:spPr bwMode="auto">
          <a:xfrm>
            <a:off x="10085946" y="5783890"/>
            <a:ext cx="1849183"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200">
                <a:cs typeface="+mn-ea"/>
                <a:sym typeface="+mn-lt"/>
              </a:rPr>
              <a:t>FD00:1AC0:B0001::1/64</a:t>
            </a:r>
          </a:p>
        </p:txBody>
      </p:sp>
      <p:sp>
        <p:nvSpPr>
          <p:cNvPr id="86" name="文本框 85"/>
          <p:cNvSpPr txBox="1"/>
          <p:nvPr/>
        </p:nvSpPr>
        <p:spPr bwMode="auto">
          <a:xfrm>
            <a:off x="7585482" y="2363036"/>
            <a:ext cx="1371488"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200">
                <a:cs typeface="+mn-ea"/>
                <a:sym typeface="+mn-lt"/>
              </a:rPr>
              <a:t>2001:ABCD::</a:t>
            </a:r>
            <a:r>
              <a:rPr lang="en-US" altLang="zh-CN" sz="1200" dirty="0">
                <a:cs typeface="+mn-ea"/>
                <a:sym typeface="+mn-lt"/>
              </a:rPr>
              <a:t>1/64</a:t>
            </a:r>
            <a:endParaRPr lang="zh-CN" altLang="en-US" sz="1200" dirty="0">
              <a:cs typeface="+mn-ea"/>
              <a:sym typeface="+mn-lt"/>
            </a:endParaRPr>
          </a:p>
        </p:txBody>
      </p:sp>
      <p:grpSp>
        <p:nvGrpSpPr>
          <p:cNvPr id="87" name="组合 317"/>
          <p:cNvGrpSpPr>
            <a:grpSpLocks/>
          </p:cNvGrpSpPr>
          <p:nvPr/>
        </p:nvGrpSpPr>
        <p:grpSpPr bwMode="auto">
          <a:xfrm>
            <a:off x="8957982" y="2292453"/>
            <a:ext cx="432893" cy="431062"/>
            <a:chOff x="5362575" y="935038"/>
            <a:chExt cx="668338" cy="668338"/>
          </a:xfrm>
          <a:solidFill>
            <a:schemeClr val="bg1">
              <a:lumMod val="65000"/>
            </a:schemeClr>
          </a:solidFill>
        </p:grpSpPr>
        <p:sp>
          <p:nvSpPr>
            <p:cNvPr id="88" name="Freeform 155"/>
            <p:cNvSpPr>
              <a:spLocks noChangeArrowheads="1"/>
            </p:cNvSpPr>
            <p:nvPr/>
          </p:nvSpPr>
          <p:spPr bwMode="auto">
            <a:xfrm>
              <a:off x="5362575" y="935038"/>
              <a:ext cx="668338" cy="668338"/>
            </a:xfrm>
            <a:custGeom>
              <a:avLst/>
              <a:gdLst>
                <a:gd name="T0" fmla="*/ 2147483646 w 1592"/>
                <a:gd name="T1" fmla="*/ 2147483646 h 1591"/>
                <a:gd name="T2" fmla="*/ 2147483646 w 1592"/>
                <a:gd name="T3" fmla="*/ 2147483646 h 1591"/>
                <a:gd name="T4" fmla="*/ 0 w 1592"/>
                <a:gd name="T5" fmla="*/ 2147483646 h 1591"/>
                <a:gd name="T6" fmla="*/ 2147483646 w 1592"/>
                <a:gd name="T7" fmla="*/ 0 h 1591"/>
                <a:gd name="T8" fmla="*/ 2147483646 w 1592"/>
                <a:gd name="T9" fmla="*/ 2147483646 h 1591"/>
                <a:gd name="T10" fmla="*/ 2147483646 w 1592"/>
                <a:gd name="T11" fmla="*/ 2147483646 h 1591"/>
                <a:gd name="T12" fmla="*/ 2147483646 w 1592"/>
                <a:gd name="T13" fmla="*/ 2147483646 h 1591"/>
                <a:gd name="T14" fmla="*/ 2147483646 w 1592"/>
                <a:gd name="T15" fmla="*/ 2147483646 h 1591"/>
                <a:gd name="T16" fmla="*/ 2147483646 w 1592"/>
                <a:gd name="T17" fmla="*/ 2147483646 h 1591"/>
                <a:gd name="T18" fmla="*/ 2147483646 w 1592"/>
                <a:gd name="T19" fmla="*/ 2147483646 h 1591"/>
                <a:gd name="T20" fmla="*/ 2147483646 w 1592"/>
                <a:gd name="T21" fmla="*/ 2147483646 h 1591"/>
                <a:gd name="T22" fmla="*/ 2147483646 w 1592"/>
                <a:gd name="T23" fmla="*/ 2147483646 h 1591"/>
                <a:gd name="T24" fmla="*/ 2147483646 w 1592"/>
                <a:gd name="T25" fmla="*/ 2147483646 h 1591"/>
                <a:gd name="T26" fmla="*/ 2147483646 w 1592"/>
                <a:gd name="T27" fmla="*/ 2147483646 h 1591"/>
                <a:gd name="T28" fmla="*/ 2147483646 w 1592"/>
                <a:gd name="T29" fmla="*/ 2147483646 h 1591"/>
                <a:gd name="T30" fmla="*/ 2147483646 w 1592"/>
                <a:gd name="T31" fmla="*/ 2147483646 h 15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92" h="1591">
                  <a:moveTo>
                    <a:pt x="796" y="1591"/>
                  </a:moveTo>
                  <a:lnTo>
                    <a:pt x="796" y="1591"/>
                  </a:lnTo>
                  <a:cubicBezTo>
                    <a:pt x="357" y="1591"/>
                    <a:pt x="0" y="1234"/>
                    <a:pt x="0" y="795"/>
                  </a:cubicBezTo>
                  <a:cubicBezTo>
                    <a:pt x="0" y="357"/>
                    <a:pt x="357" y="0"/>
                    <a:pt x="796" y="0"/>
                  </a:cubicBezTo>
                  <a:cubicBezTo>
                    <a:pt x="1234" y="0"/>
                    <a:pt x="1592" y="357"/>
                    <a:pt x="1592" y="795"/>
                  </a:cubicBezTo>
                  <a:cubicBezTo>
                    <a:pt x="1592" y="957"/>
                    <a:pt x="1543" y="1113"/>
                    <a:pt x="1452" y="1246"/>
                  </a:cubicBezTo>
                  <a:cubicBezTo>
                    <a:pt x="1442" y="1261"/>
                    <a:pt x="1421" y="1265"/>
                    <a:pt x="1406" y="1254"/>
                  </a:cubicBezTo>
                  <a:cubicBezTo>
                    <a:pt x="1391" y="1244"/>
                    <a:pt x="1387" y="1223"/>
                    <a:pt x="1397" y="1208"/>
                  </a:cubicBezTo>
                  <a:cubicBezTo>
                    <a:pt x="1481" y="1086"/>
                    <a:pt x="1525" y="944"/>
                    <a:pt x="1525" y="795"/>
                  </a:cubicBezTo>
                  <a:cubicBezTo>
                    <a:pt x="1525" y="393"/>
                    <a:pt x="1198" y="66"/>
                    <a:pt x="796" y="66"/>
                  </a:cubicBezTo>
                  <a:cubicBezTo>
                    <a:pt x="393" y="66"/>
                    <a:pt x="66" y="393"/>
                    <a:pt x="66" y="795"/>
                  </a:cubicBezTo>
                  <a:cubicBezTo>
                    <a:pt x="66" y="1198"/>
                    <a:pt x="393" y="1525"/>
                    <a:pt x="796" y="1525"/>
                  </a:cubicBezTo>
                  <a:cubicBezTo>
                    <a:pt x="944" y="1525"/>
                    <a:pt x="1087" y="1480"/>
                    <a:pt x="1209" y="1396"/>
                  </a:cubicBezTo>
                  <a:cubicBezTo>
                    <a:pt x="1225" y="1386"/>
                    <a:pt x="1245" y="1389"/>
                    <a:pt x="1256" y="1405"/>
                  </a:cubicBezTo>
                  <a:cubicBezTo>
                    <a:pt x="1266" y="1420"/>
                    <a:pt x="1262" y="1440"/>
                    <a:pt x="1247" y="1451"/>
                  </a:cubicBezTo>
                  <a:cubicBezTo>
                    <a:pt x="1114" y="1543"/>
                    <a:pt x="958" y="1591"/>
                    <a:pt x="796" y="1591"/>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9" name="Freeform 156"/>
            <p:cNvSpPr>
              <a:spLocks noChangeArrowheads="1"/>
            </p:cNvSpPr>
            <p:nvPr/>
          </p:nvSpPr>
          <p:spPr bwMode="auto">
            <a:xfrm>
              <a:off x="5503863" y="1265238"/>
              <a:ext cx="385763" cy="338138"/>
            </a:xfrm>
            <a:custGeom>
              <a:avLst/>
              <a:gdLst>
                <a:gd name="T0" fmla="*/ 2147483646 w 919"/>
                <a:gd name="T1" fmla="*/ 2147483646 h 805"/>
                <a:gd name="T2" fmla="*/ 2147483646 w 919"/>
                <a:gd name="T3" fmla="*/ 2147483646 h 805"/>
                <a:gd name="T4" fmla="*/ 2147483646 w 919"/>
                <a:gd name="T5" fmla="*/ 2147483646 h 805"/>
                <a:gd name="T6" fmla="*/ 2147483646 w 919"/>
                <a:gd name="T7" fmla="*/ 0 h 805"/>
                <a:gd name="T8" fmla="*/ 2147483646 w 919"/>
                <a:gd name="T9" fmla="*/ 2147483646 h 805"/>
                <a:gd name="T10" fmla="*/ 2147483646 w 919"/>
                <a:gd name="T11" fmla="*/ 2147483646 h 805"/>
                <a:gd name="T12" fmla="*/ 2147483646 w 919"/>
                <a:gd name="T13" fmla="*/ 2147483646 h 805"/>
                <a:gd name="T14" fmla="*/ 2147483646 w 919"/>
                <a:gd name="T15" fmla="*/ 0 h 805"/>
                <a:gd name="T16" fmla="*/ 2147483646 w 919"/>
                <a:gd name="T17" fmla="*/ 0 h 805"/>
                <a:gd name="T18" fmla="*/ 2147483646 w 919"/>
                <a:gd name="T19" fmla="*/ 2147483646 h 805"/>
                <a:gd name="T20" fmla="*/ 2147483646 w 919"/>
                <a:gd name="T21" fmla="*/ 2147483646 h 8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19" h="805">
                  <a:moveTo>
                    <a:pt x="460" y="805"/>
                  </a:moveTo>
                  <a:lnTo>
                    <a:pt x="460" y="805"/>
                  </a:lnTo>
                  <a:cubicBezTo>
                    <a:pt x="210" y="805"/>
                    <a:pt x="8" y="467"/>
                    <a:pt x="1" y="34"/>
                  </a:cubicBezTo>
                  <a:cubicBezTo>
                    <a:pt x="0" y="16"/>
                    <a:pt x="15" y="0"/>
                    <a:pt x="34" y="0"/>
                  </a:cubicBezTo>
                  <a:cubicBezTo>
                    <a:pt x="52" y="0"/>
                    <a:pt x="67" y="14"/>
                    <a:pt x="67" y="33"/>
                  </a:cubicBezTo>
                  <a:cubicBezTo>
                    <a:pt x="74" y="422"/>
                    <a:pt x="250" y="739"/>
                    <a:pt x="460" y="739"/>
                  </a:cubicBezTo>
                  <a:cubicBezTo>
                    <a:pt x="669" y="739"/>
                    <a:pt x="845" y="422"/>
                    <a:pt x="852" y="33"/>
                  </a:cubicBezTo>
                  <a:cubicBezTo>
                    <a:pt x="852" y="15"/>
                    <a:pt x="867" y="0"/>
                    <a:pt x="885" y="0"/>
                  </a:cubicBezTo>
                  <a:cubicBezTo>
                    <a:pt x="885" y="0"/>
                    <a:pt x="885" y="0"/>
                    <a:pt x="886" y="0"/>
                  </a:cubicBezTo>
                  <a:cubicBezTo>
                    <a:pt x="904" y="1"/>
                    <a:pt x="919" y="16"/>
                    <a:pt x="918" y="34"/>
                  </a:cubicBezTo>
                  <a:cubicBezTo>
                    <a:pt x="911" y="467"/>
                    <a:pt x="709" y="805"/>
                    <a:pt x="460" y="80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0" name="Freeform 157"/>
            <p:cNvSpPr>
              <a:spLocks noChangeArrowheads="1"/>
            </p:cNvSpPr>
            <p:nvPr/>
          </p:nvSpPr>
          <p:spPr bwMode="auto">
            <a:xfrm>
              <a:off x="5534025" y="935038"/>
              <a:ext cx="325438" cy="166688"/>
            </a:xfrm>
            <a:custGeom>
              <a:avLst/>
              <a:gdLst>
                <a:gd name="T0" fmla="*/ 2147483646 w 775"/>
                <a:gd name="T1" fmla="*/ 2147483646 h 398"/>
                <a:gd name="T2" fmla="*/ 2147483646 w 775"/>
                <a:gd name="T3" fmla="*/ 2147483646 h 398"/>
                <a:gd name="T4" fmla="*/ 2147483646 w 775"/>
                <a:gd name="T5" fmla="*/ 2147483646 h 398"/>
                <a:gd name="T6" fmla="*/ 2147483646 w 775"/>
                <a:gd name="T7" fmla="*/ 2147483646 h 398"/>
                <a:gd name="T8" fmla="*/ 2147483646 w 775"/>
                <a:gd name="T9" fmla="*/ 2147483646 h 398"/>
                <a:gd name="T10" fmla="*/ 2147483646 w 775"/>
                <a:gd name="T11" fmla="*/ 2147483646 h 398"/>
                <a:gd name="T12" fmla="*/ 2147483646 w 775"/>
                <a:gd name="T13" fmla="*/ 2147483646 h 398"/>
                <a:gd name="T14" fmla="*/ 2147483646 w 775"/>
                <a:gd name="T15" fmla="*/ 0 h 398"/>
                <a:gd name="T16" fmla="*/ 2147483646 w 775"/>
                <a:gd name="T17" fmla="*/ 2147483646 h 398"/>
                <a:gd name="T18" fmla="*/ 2147483646 w 775"/>
                <a:gd name="T19" fmla="*/ 2147483646 h 398"/>
                <a:gd name="T20" fmla="*/ 2147483646 w 775"/>
                <a:gd name="T21" fmla="*/ 2147483646 h 3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5" h="398">
                  <a:moveTo>
                    <a:pt x="737" y="398"/>
                  </a:moveTo>
                  <a:lnTo>
                    <a:pt x="737" y="398"/>
                  </a:lnTo>
                  <a:cubicBezTo>
                    <a:pt x="724" y="398"/>
                    <a:pt x="711" y="390"/>
                    <a:pt x="706" y="377"/>
                  </a:cubicBezTo>
                  <a:cubicBezTo>
                    <a:pt x="631" y="182"/>
                    <a:pt x="512" y="66"/>
                    <a:pt x="386" y="66"/>
                  </a:cubicBezTo>
                  <a:cubicBezTo>
                    <a:pt x="262" y="66"/>
                    <a:pt x="143" y="179"/>
                    <a:pt x="69" y="368"/>
                  </a:cubicBezTo>
                  <a:cubicBezTo>
                    <a:pt x="62" y="385"/>
                    <a:pt x="43" y="393"/>
                    <a:pt x="26" y="386"/>
                  </a:cubicBezTo>
                  <a:cubicBezTo>
                    <a:pt x="9" y="380"/>
                    <a:pt x="0" y="360"/>
                    <a:pt x="7" y="343"/>
                  </a:cubicBezTo>
                  <a:cubicBezTo>
                    <a:pt x="92" y="128"/>
                    <a:pt x="233" y="0"/>
                    <a:pt x="386" y="0"/>
                  </a:cubicBezTo>
                  <a:cubicBezTo>
                    <a:pt x="540" y="0"/>
                    <a:pt x="683" y="132"/>
                    <a:pt x="768" y="353"/>
                  </a:cubicBezTo>
                  <a:cubicBezTo>
                    <a:pt x="775" y="370"/>
                    <a:pt x="766" y="390"/>
                    <a:pt x="749" y="396"/>
                  </a:cubicBezTo>
                  <a:cubicBezTo>
                    <a:pt x="745" y="398"/>
                    <a:pt x="741" y="398"/>
                    <a:pt x="737" y="39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1" name="Freeform 158"/>
            <p:cNvSpPr>
              <a:spLocks noChangeArrowheads="1"/>
            </p:cNvSpPr>
            <p:nvPr/>
          </p:nvSpPr>
          <p:spPr bwMode="auto">
            <a:xfrm>
              <a:off x="5362575" y="1265238"/>
              <a:ext cx="666750" cy="26988"/>
            </a:xfrm>
            <a:custGeom>
              <a:avLst/>
              <a:gdLst>
                <a:gd name="T0" fmla="*/ 2147483646 w 1590"/>
                <a:gd name="T1" fmla="*/ 2147483646 h 67"/>
                <a:gd name="T2" fmla="*/ 2147483646 w 1590"/>
                <a:gd name="T3" fmla="*/ 2147483646 h 67"/>
                <a:gd name="T4" fmla="*/ 2147483646 w 1590"/>
                <a:gd name="T5" fmla="*/ 2147483646 h 67"/>
                <a:gd name="T6" fmla="*/ 0 w 1590"/>
                <a:gd name="T7" fmla="*/ 2147483646 h 67"/>
                <a:gd name="T8" fmla="*/ 2147483646 w 1590"/>
                <a:gd name="T9" fmla="*/ 0 h 67"/>
                <a:gd name="T10" fmla="*/ 2147483646 w 1590"/>
                <a:gd name="T11" fmla="*/ 0 h 67"/>
                <a:gd name="T12" fmla="*/ 2147483646 w 1590"/>
                <a:gd name="T13" fmla="*/ 2147483646 h 67"/>
                <a:gd name="T14" fmla="*/ 2147483646 w 159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0" h="67">
                  <a:moveTo>
                    <a:pt x="1557" y="67"/>
                  </a:moveTo>
                  <a:lnTo>
                    <a:pt x="1557" y="67"/>
                  </a:lnTo>
                  <a:lnTo>
                    <a:pt x="33" y="67"/>
                  </a:lnTo>
                  <a:cubicBezTo>
                    <a:pt x="15" y="67"/>
                    <a:pt x="0" y="52"/>
                    <a:pt x="0" y="33"/>
                  </a:cubicBezTo>
                  <a:cubicBezTo>
                    <a:pt x="0" y="15"/>
                    <a:pt x="15" y="0"/>
                    <a:pt x="33" y="0"/>
                  </a:cubicBezTo>
                  <a:lnTo>
                    <a:pt x="1557" y="0"/>
                  </a:lnTo>
                  <a:cubicBezTo>
                    <a:pt x="1575" y="0"/>
                    <a:pt x="1590" y="15"/>
                    <a:pt x="1590" y="33"/>
                  </a:cubicBezTo>
                  <a:cubicBezTo>
                    <a:pt x="1590" y="52"/>
                    <a:pt x="1575" y="67"/>
                    <a:pt x="1557"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2" name="Freeform 159"/>
            <p:cNvSpPr>
              <a:spLocks noChangeArrowheads="1"/>
            </p:cNvSpPr>
            <p:nvPr/>
          </p:nvSpPr>
          <p:spPr bwMode="auto">
            <a:xfrm>
              <a:off x="5681663" y="1265238"/>
              <a:ext cx="28575" cy="338138"/>
            </a:xfrm>
            <a:custGeom>
              <a:avLst/>
              <a:gdLst>
                <a:gd name="T0" fmla="*/ 2147483646 w 67"/>
                <a:gd name="T1" fmla="*/ 2147483646 h 805"/>
                <a:gd name="T2" fmla="*/ 2147483646 w 67"/>
                <a:gd name="T3" fmla="*/ 2147483646 h 805"/>
                <a:gd name="T4" fmla="*/ 0 w 67"/>
                <a:gd name="T5" fmla="*/ 2147483646 h 805"/>
                <a:gd name="T6" fmla="*/ 0 w 67"/>
                <a:gd name="T7" fmla="*/ 2147483646 h 805"/>
                <a:gd name="T8" fmla="*/ 2147483646 w 67"/>
                <a:gd name="T9" fmla="*/ 0 h 805"/>
                <a:gd name="T10" fmla="*/ 2147483646 w 67"/>
                <a:gd name="T11" fmla="*/ 2147483646 h 805"/>
                <a:gd name="T12" fmla="*/ 2147483646 w 67"/>
                <a:gd name="T13" fmla="*/ 2147483646 h 805"/>
                <a:gd name="T14" fmla="*/ 2147483646 w 67"/>
                <a:gd name="T15" fmla="*/ 2147483646 h 8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805">
                  <a:moveTo>
                    <a:pt x="34" y="805"/>
                  </a:moveTo>
                  <a:lnTo>
                    <a:pt x="34" y="805"/>
                  </a:lnTo>
                  <a:cubicBezTo>
                    <a:pt x="15" y="805"/>
                    <a:pt x="0" y="790"/>
                    <a:pt x="0" y="772"/>
                  </a:cubicBezTo>
                  <a:lnTo>
                    <a:pt x="0" y="34"/>
                  </a:lnTo>
                  <a:cubicBezTo>
                    <a:pt x="0" y="15"/>
                    <a:pt x="15" y="0"/>
                    <a:pt x="34" y="0"/>
                  </a:cubicBezTo>
                  <a:cubicBezTo>
                    <a:pt x="52" y="0"/>
                    <a:pt x="67" y="15"/>
                    <a:pt x="67" y="34"/>
                  </a:cubicBezTo>
                  <a:lnTo>
                    <a:pt x="67" y="772"/>
                  </a:lnTo>
                  <a:cubicBezTo>
                    <a:pt x="67" y="790"/>
                    <a:pt x="52" y="805"/>
                    <a:pt x="34" y="80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3" name="Freeform 160"/>
            <p:cNvSpPr>
              <a:spLocks noChangeArrowheads="1"/>
            </p:cNvSpPr>
            <p:nvPr/>
          </p:nvSpPr>
          <p:spPr bwMode="auto">
            <a:xfrm>
              <a:off x="5681663" y="935038"/>
              <a:ext cx="28575" cy="166688"/>
            </a:xfrm>
            <a:custGeom>
              <a:avLst/>
              <a:gdLst>
                <a:gd name="T0" fmla="*/ 2147483646 w 67"/>
                <a:gd name="T1" fmla="*/ 2147483646 h 398"/>
                <a:gd name="T2" fmla="*/ 2147483646 w 67"/>
                <a:gd name="T3" fmla="*/ 2147483646 h 398"/>
                <a:gd name="T4" fmla="*/ 0 w 67"/>
                <a:gd name="T5" fmla="*/ 2147483646 h 398"/>
                <a:gd name="T6" fmla="*/ 0 w 67"/>
                <a:gd name="T7" fmla="*/ 2147483646 h 398"/>
                <a:gd name="T8" fmla="*/ 2147483646 w 67"/>
                <a:gd name="T9" fmla="*/ 0 h 398"/>
                <a:gd name="T10" fmla="*/ 2147483646 w 67"/>
                <a:gd name="T11" fmla="*/ 2147483646 h 398"/>
                <a:gd name="T12" fmla="*/ 2147483646 w 67"/>
                <a:gd name="T13" fmla="*/ 2147483646 h 398"/>
                <a:gd name="T14" fmla="*/ 2147483646 w 67"/>
                <a:gd name="T15" fmla="*/ 2147483646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398">
                  <a:moveTo>
                    <a:pt x="34" y="398"/>
                  </a:moveTo>
                  <a:lnTo>
                    <a:pt x="34" y="398"/>
                  </a:lnTo>
                  <a:cubicBezTo>
                    <a:pt x="15" y="398"/>
                    <a:pt x="0" y="383"/>
                    <a:pt x="0" y="365"/>
                  </a:cubicBezTo>
                  <a:lnTo>
                    <a:pt x="0" y="33"/>
                  </a:lnTo>
                  <a:cubicBezTo>
                    <a:pt x="0" y="14"/>
                    <a:pt x="15" y="0"/>
                    <a:pt x="34" y="0"/>
                  </a:cubicBezTo>
                  <a:cubicBezTo>
                    <a:pt x="52" y="0"/>
                    <a:pt x="67" y="14"/>
                    <a:pt x="67" y="33"/>
                  </a:cubicBezTo>
                  <a:lnTo>
                    <a:pt x="67" y="365"/>
                  </a:lnTo>
                  <a:cubicBezTo>
                    <a:pt x="67" y="383"/>
                    <a:pt x="52" y="398"/>
                    <a:pt x="34" y="39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4" name="Freeform 161"/>
            <p:cNvSpPr>
              <a:spLocks noChangeArrowheads="1"/>
            </p:cNvSpPr>
            <p:nvPr/>
          </p:nvSpPr>
          <p:spPr bwMode="auto">
            <a:xfrm>
              <a:off x="5418138" y="1074738"/>
              <a:ext cx="555625" cy="26988"/>
            </a:xfrm>
            <a:custGeom>
              <a:avLst/>
              <a:gdLst>
                <a:gd name="T0" fmla="*/ 2147483646 w 1325"/>
                <a:gd name="T1" fmla="*/ 2147483646 h 66"/>
                <a:gd name="T2" fmla="*/ 2147483646 w 1325"/>
                <a:gd name="T3" fmla="*/ 2147483646 h 66"/>
                <a:gd name="T4" fmla="*/ 2147483646 w 1325"/>
                <a:gd name="T5" fmla="*/ 2147483646 h 66"/>
                <a:gd name="T6" fmla="*/ 0 w 1325"/>
                <a:gd name="T7" fmla="*/ 2147483646 h 66"/>
                <a:gd name="T8" fmla="*/ 2147483646 w 1325"/>
                <a:gd name="T9" fmla="*/ 0 h 66"/>
                <a:gd name="T10" fmla="*/ 2147483646 w 1325"/>
                <a:gd name="T11" fmla="*/ 0 h 66"/>
                <a:gd name="T12" fmla="*/ 2147483646 w 1325"/>
                <a:gd name="T13" fmla="*/ 2147483646 h 66"/>
                <a:gd name="T14" fmla="*/ 2147483646 w 1325"/>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5" h="66">
                  <a:moveTo>
                    <a:pt x="1292" y="66"/>
                  </a:moveTo>
                  <a:lnTo>
                    <a:pt x="1292" y="66"/>
                  </a:lnTo>
                  <a:lnTo>
                    <a:pt x="33" y="66"/>
                  </a:lnTo>
                  <a:cubicBezTo>
                    <a:pt x="15" y="66"/>
                    <a:pt x="0" y="51"/>
                    <a:pt x="0" y="33"/>
                  </a:cubicBezTo>
                  <a:cubicBezTo>
                    <a:pt x="0" y="15"/>
                    <a:pt x="15" y="0"/>
                    <a:pt x="33" y="0"/>
                  </a:cubicBezTo>
                  <a:lnTo>
                    <a:pt x="1292" y="0"/>
                  </a:lnTo>
                  <a:cubicBezTo>
                    <a:pt x="1310" y="0"/>
                    <a:pt x="1325" y="15"/>
                    <a:pt x="1325" y="33"/>
                  </a:cubicBezTo>
                  <a:cubicBezTo>
                    <a:pt x="1325" y="51"/>
                    <a:pt x="1310" y="66"/>
                    <a:pt x="1292" y="6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5" name="Freeform 162"/>
            <p:cNvSpPr>
              <a:spLocks noChangeArrowheads="1"/>
            </p:cNvSpPr>
            <p:nvPr/>
          </p:nvSpPr>
          <p:spPr bwMode="auto">
            <a:xfrm>
              <a:off x="5418138" y="1436688"/>
              <a:ext cx="555625" cy="26988"/>
            </a:xfrm>
            <a:custGeom>
              <a:avLst/>
              <a:gdLst>
                <a:gd name="T0" fmla="*/ 2147483646 w 1325"/>
                <a:gd name="T1" fmla="*/ 2147483646 h 66"/>
                <a:gd name="T2" fmla="*/ 2147483646 w 1325"/>
                <a:gd name="T3" fmla="*/ 2147483646 h 66"/>
                <a:gd name="T4" fmla="*/ 2147483646 w 1325"/>
                <a:gd name="T5" fmla="*/ 2147483646 h 66"/>
                <a:gd name="T6" fmla="*/ 0 w 1325"/>
                <a:gd name="T7" fmla="*/ 2147483646 h 66"/>
                <a:gd name="T8" fmla="*/ 2147483646 w 1325"/>
                <a:gd name="T9" fmla="*/ 0 h 66"/>
                <a:gd name="T10" fmla="*/ 2147483646 w 1325"/>
                <a:gd name="T11" fmla="*/ 0 h 66"/>
                <a:gd name="T12" fmla="*/ 2147483646 w 1325"/>
                <a:gd name="T13" fmla="*/ 2147483646 h 66"/>
                <a:gd name="T14" fmla="*/ 2147483646 w 1325"/>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5" h="66">
                  <a:moveTo>
                    <a:pt x="1292" y="66"/>
                  </a:moveTo>
                  <a:lnTo>
                    <a:pt x="1292" y="66"/>
                  </a:lnTo>
                  <a:lnTo>
                    <a:pt x="33" y="66"/>
                  </a:lnTo>
                  <a:cubicBezTo>
                    <a:pt x="15" y="66"/>
                    <a:pt x="0" y="52"/>
                    <a:pt x="0" y="33"/>
                  </a:cubicBezTo>
                  <a:cubicBezTo>
                    <a:pt x="0" y="15"/>
                    <a:pt x="15" y="0"/>
                    <a:pt x="33" y="0"/>
                  </a:cubicBezTo>
                  <a:lnTo>
                    <a:pt x="1292" y="0"/>
                  </a:lnTo>
                  <a:cubicBezTo>
                    <a:pt x="1310" y="0"/>
                    <a:pt x="1325" y="15"/>
                    <a:pt x="1325" y="33"/>
                  </a:cubicBezTo>
                  <a:cubicBezTo>
                    <a:pt x="1325" y="52"/>
                    <a:pt x="1310" y="66"/>
                    <a:pt x="1292" y="6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6" name="Freeform 163"/>
            <p:cNvSpPr>
              <a:spLocks noChangeArrowheads="1"/>
            </p:cNvSpPr>
            <p:nvPr/>
          </p:nvSpPr>
          <p:spPr bwMode="auto">
            <a:xfrm>
              <a:off x="5462588" y="1130301"/>
              <a:ext cx="155575" cy="109538"/>
            </a:xfrm>
            <a:custGeom>
              <a:avLst/>
              <a:gdLst>
                <a:gd name="T0" fmla="*/ 2147483646 w 370"/>
                <a:gd name="T1" fmla="*/ 2147483646 h 262"/>
                <a:gd name="T2" fmla="*/ 2147483646 w 370"/>
                <a:gd name="T3" fmla="*/ 2147483646 h 262"/>
                <a:gd name="T4" fmla="*/ 2147483646 w 370"/>
                <a:gd name="T5" fmla="*/ 0 h 262"/>
                <a:gd name="T6" fmla="*/ 2147483646 w 370"/>
                <a:gd name="T7" fmla="*/ 0 h 262"/>
                <a:gd name="T8" fmla="*/ 2147483646 w 370"/>
                <a:gd name="T9" fmla="*/ 2147483646 h 262"/>
                <a:gd name="T10" fmla="*/ 2147483646 w 370"/>
                <a:gd name="T11" fmla="*/ 0 h 262"/>
                <a:gd name="T12" fmla="*/ 0 w 370"/>
                <a:gd name="T13" fmla="*/ 0 h 262"/>
                <a:gd name="T14" fmla="*/ 2147483646 w 370"/>
                <a:gd name="T15" fmla="*/ 2147483646 h 262"/>
                <a:gd name="T16" fmla="*/ 2147483646 w 370"/>
                <a:gd name="T17" fmla="*/ 2147483646 h 262"/>
                <a:gd name="T18" fmla="*/ 2147483646 w 370"/>
                <a:gd name="T19" fmla="*/ 2147483646 h 262"/>
                <a:gd name="T20" fmla="*/ 2147483646 w 370"/>
                <a:gd name="T21" fmla="*/ 2147483646 h 262"/>
                <a:gd name="T22" fmla="*/ 2147483646 w 370"/>
                <a:gd name="T23" fmla="*/ 2147483646 h 262"/>
                <a:gd name="T24" fmla="*/ 2147483646 w 370"/>
                <a:gd name="T25" fmla="*/ 0 h 262"/>
                <a:gd name="T26" fmla="*/ 2147483646 w 370"/>
                <a:gd name="T27" fmla="*/ 0 h 262"/>
                <a:gd name="T28" fmla="*/ 2147483646 w 370"/>
                <a:gd name="T29" fmla="*/ 2147483646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0" h="262">
                  <a:moveTo>
                    <a:pt x="261" y="154"/>
                  </a:moveTo>
                  <a:lnTo>
                    <a:pt x="261" y="154"/>
                  </a:lnTo>
                  <a:lnTo>
                    <a:pt x="217" y="0"/>
                  </a:lnTo>
                  <a:lnTo>
                    <a:pt x="158" y="0"/>
                  </a:lnTo>
                  <a:lnTo>
                    <a:pt x="113" y="154"/>
                  </a:lnTo>
                  <a:lnTo>
                    <a:pt x="72" y="0"/>
                  </a:lnTo>
                  <a:lnTo>
                    <a:pt x="0" y="0"/>
                  </a:lnTo>
                  <a:lnTo>
                    <a:pt x="79" y="262"/>
                  </a:lnTo>
                  <a:lnTo>
                    <a:pt x="141" y="262"/>
                  </a:lnTo>
                  <a:lnTo>
                    <a:pt x="186" y="114"/>
                  </a:lnTo>
                  <a:lnTo>
                    <a:pt x="228" y="262"/>
                  </a:lnTo>
                  <a:lnTo>
                    <a:pt x="292" y="262"/>
                  </a:lnTo>
                  <a:lnTo>
                    <a:pt x="370" y="0"/>
                  </a:lnTo>
                  <a:lnTo>
                    <a:pt x="301" y="0"/>
                  </a:lnTo>
                  <a:lnTo>
                    <a:pt x="261" y="154"/>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7" name="Freeform 164"/>
            <p:cNvSpPr>
              <a:spLocks noChangeArrowheads="1"/>
            </p:cNvSpPr>
            <p:nvPr/>
          </p:nvSpPr>
          <p:spPr bwMode="auto">
            <a:xfrm>
              <a:off x="5624513" y="1130301"/>
              <a:ext cx="155575" cy="109538"/>
            </a:xfrm>
            <a:custGeom>
              <a:avLst/>
              <a:gdLst>
                <a:gd name="T0" fmla="*/ 2147483646 w 370"/>
                <a:gd name="T1" fmla="*/ 2147483646 h 262"/>
                <a:gd name="T2" fmla="*/ 2147483646 w 370"/>
                <a:gd name="T3" fmla="*/ 2147483646 h 262"/>
                <a:gd name="T4" fmla="*/ 2147483646 w 370"/>
                <a:gd name="T5" fmla="*/ 0 h 262"/>
                <a:gd name="T6" fmla="*/ 2147483646 w 370"/>
                <a:gd name="T7" fmla="*/ 0 h 262"/>
                <a:gd name="T8" fmla="*/ 2147483646 w 370"/>
                <a:gd name="T9" fmla="*/ 2147483646 h 262"/>
                <a:gd name="T10" fmla="*/ 2147483646 w 370"/>
                <a:gd name="T11" fmla="*/ 0 h 262"/>
                <a:gd name="T12" fmla="*/ 0 w 370"/>
                <a:gd name="T13" fmla="*/ 0 h 262"/>
                <a:gd name="T14" fmla="*/ 2147483646 w 370"/>
                <a:gd name="T15" fmla="*/ 2147483646 h 262"/>
                <a:gd name="T16" fmla="*/ 2147483646 w 370"/>
                <a:gd name="T17" fmla="*/ 2147483646 h 262"/>
                <a:gd name="T18" fmla="*/ 2147483646 w 370"/>
                <a:gd name="T19" fmla="*/ 2147483646 h 262"/>
                <a:gd name="T20" fmla="*/ 2147483646 w 370"/>
                <a:gd name="T21" fmla="*/ 2147483646 h 262"/>
                <a:gd name="T22" fmla="*/ 2147483646 w 370"/>
                <a:gd name="T23" fmla="*/ 2147483646 h 262"/>
                <a:gd name="T24" fmla="*/ 2147483646 w 370"/>
                <a:gd name="T25" fmla="*/ 0 h 262"/>
                <a:gd name="T26" fmla="*/ 2147483646 w 370"/>
                <a:gd name="T27" fmla="*/ 0 h 262"/>
                <a:gd name="T28" fmla="*/ 2147483646 w 370"/>
                <a:gd name="T29" fmla="*/ 2147483646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0" h="262">
                  <a:moveTo>
                    <a:pt x="261" y="154"/>
                  </a:moveTo>
                  <a:lnTo>
                    <a:pt x="261" y="154"/>
                  </a:lnTo>
                  <a:lnTo>
                    <a:pt x="218" y="0"/>
                  </a:lnTo>
                  <a:lnTo>
                    <a:pt x="159" y="0"/>
                  </a:lnTo>
                  <a:lnTo>
                    <a:pt x="114" y="154"/>
                  </a:lnTo>
                  <a:lnTo>
                    <a:pt x="72" y="0"/>
                  </a:lnTo>
                  <a:lnTo>
                    <a:pt x="0" y="0"/>
                  </a:lnTo>
                  <a:lnTo>
                    <a:pt x="79" y="262"/>
                  </a:lnTo>
                  <a:lnTo>
                    <a:pt x="142" y="262"/>
                  </a:lnTo>
                  <a:lnTo>
                    <a:pt x="187" y="114"/>
                  </a:lnTo>
                  <a:lnTo>
                    <a:pt x="228" y="262"/>
                  </a:lnTo>
                  <a:lnTo>
                    <a:pt x="292" y="262"/>
                  </a:lnTo>
                  <a:lnTo>
                    <a:pt x="370" y="0"/>
                  </a:lnTo>
                  <a:lnTo>
                    <a:pt x="302" y="0"/>
                  </a:lnTo>
                  <a:lnTo>
                    <a:pt x="261" y="154"/>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8" name="Freeform 165"/>
            <p:cNvSpPr>
              <a:spLocks noChangeArrowheads="1"/>
            </p:cNvSpPr>
            <p:nvPr/>
          </p:nvSpPr>
          <p:spPr bwMode="auto">
            <a:xfrm>
              <a:off x="5786438" y="1130301"/>
              <a:ext cx="155575" cy="109538"/>
            </a:xfrm>
            <a:custGeom>
              <a:avLst/>
              <a:gdLst>
                <a:gd name="T0" fmla="*/ 2147483646 w 370"/>
                <a:gd name="T1" fmla="*/ 0 h 262"/>
                <a:gd name="T2" fmla="*/ 2147483646 w 370"/>
                <a:gd name="T3" fmla="*/ 0 h 262"/>
                <a:gd name="T4" fmla="*/ 2147483646 w 370"/>
                <a:gd name="T5" fmla="*/ 2147483646 h 262"/>
                <a:gd name="T6" fmla="*/ 2147483646 w 370"/>
                <a:gd name="T7" fmla="*/ 0 h 262"/>
                <a:gd name="T8" fmla="*/ 2147483646 w 370"/>
                <a:gd name="T9" fmla="*/ 0 h 262"/>
                <a:gd name="T10" fmla="*/ 2147483646 w 370"/>
                <a:gd name="T11" fmla="*/ 2147483646 h 262"/>
                <a:gd name="T12" fmla="*/ 2147483646 w 370"/>
                <a:gd name="T13" fmla="*/ 0 h 262"/>
                <a:gd name="T14" fmla="*/ 0 w 370"/>
                <a:gd name="T15" fmla="*/ 0 h 262"/>
                <a:gd name="T16" fmla="*/ 2147483646 w 370"/>
                <a:gd name="T17" fmla="*/ 2147483646 h 262"/>
                <a:gd name="T18" fmla="*/ 2147483646 w 370"/>
                <a:gd name="T19" fmla="*/ 2147483646 h 262"/>
                <a:gd name="T20" fmla="*/ 2147483646 w 370"/>
                <a:gd name="T21" fmla="*/ 2147483646 h 262"/>
                <a:gd name="T22" fmla="*/ 2147483646 w 370"/>
                <a:gd name="T23" fmla="*/ 2147483646 h 262"/>
                <a:gd name="T24" fmla="*/ 2147483646 w 370"/>
                <a:gd name="T25" fmla="*/ 2147483646 h 262"/>
                <a:gd name="T26" fmla="*/ 2147483646 w 370"/>
                <a:gd name="T27" fmla="*/ 0 h 262"/>
                <a:gd name="T28" fmla="*/ 2147483646 w 370"/>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0" h="262">
                  <a:moveTo>
                    <a:pt x="301" y="0"/>
                  </a:moveTo>
                  <a:lnTo>
                    <a:pt x="301" y="0"/>
                  </a:lnTo>
                  <a:lnTo>
                    <a:pt x="261" y="154"/>
                  </a:lnTo>
                  <a:lnTo>
                    <a:pt x="217" y="0"/>
                  </a:lnTo>
                  <a:lnTo>
                    <a:pt x="158" y="0"/>
                  </a:lnTo>
                  <a:lnTo>
                    <a:pt x="113" y="154"/>
                  </a:lnTo>
                  <a:lnTo>
                    <a:pt x="71" y="0"/>
                  </a:lnTo>
                  <a:lnTo>
                    <a:pt x="0" y="0"/>
                  </a:lnTo>
                  <a:lnTo>
                    <a:pt x="79" y="262"/>
                  </a:lnTo>
                  <a:lnTo>
                    <a:pt x="141" y="262"/>
                  </a:lnTo>
                  <a:lnTo>
                    <a:pt x="186" y="114"/>
                  </a:lnTo>
                  <a:lnTo>
                    <a:pt x="228" y="262"/>
                  </a:lnTo>
                  <a:lnTo>
                    <a:pt x="291" y="262"/>
                  </a:lnTo>
                  <a:lnTo>
                    <a:pt x="370" y="0"/>
                  </a:lnTo>
                  <a:lnTo>
                    <a:pt x="301"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9" name="Freeform 166"/>
            <p:cNvSpPr>
              <a:spLocks noChangeArrowheads="1"/>
            </p:cNvSpPr>
            <p:nvPr/>
          </p:nvSpPr>
          <p:spPr bwMode="auto">
            <a:xfrm>
              <a:off x="5861050" y="1484313"/>
              <a:ext cx="65088" cy="63500"/>
            </a:xfrm>
            <a:custGeom>
              <a:avLst/>
              <a:gdLst>
                <a:gd name="T0" fmla="*/ 2147483646 w 154"/>
                <a:gd name="T1" fmla="*/ 2147483646 h 154"/>
                <a:gd name="T2" fmla="*/ 2147483646 w 154"/>
                <a:gd name="T3" fmla="*/ 2147483646 h 154"/>
                <a:gd name="T4" fmla="*/ 2147483646 w 154"/>
                <a:gd name="T5" fmla="*/ 2147483646 h 154"/>
                <a:gd name="T6" fmla="*/ 2147483646 w 154"/>
                <a:gd name="T7" fmla="*/ 2147483646 h 154"/>
                <a:gd name="T8" fmla="*/ 2147483646 w 154"/>
                <a:gd name="T9" fmla="*/ 2147483646 h 154"/>
                <a:gd name="T10" fmla="*/ 2147483646 w 154"/>
                <a:gd name="T11" fmla="*/ 2147483646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4" h="154">
                  <a:moveTo>
                    <a:pt x="124" y="128"/>
                  </a:moveTo>
                  <a:lnTo>
                    <a:pt x="124" y="128"/>
                  </a:lnTo>
                  <a:cubicBezTo>
                    <a:pt x="96" y="154"/>
                    <a:pt x="52" y="152"/>
                    <a:pt x="26" y="124"/>
                  </a:cubicBezTo>
                  <a:cubicBezTo>
                    <a:pt x="0" y="96"/>
                    <a:pt x="2" y="53"/>
                    <a:pt x="30" y="26"/>
                  </a:cubicBezTo>
                  <a:cubicBezTo>
                    <a:pt x="58" y="0"/>
                    <a:pt x="102" y="2"/>
                    <a:pt x="128" y="30"/>
                  </a:cubicBezTo>
                  <a:cubicBezTo>
                    <a:pt x="154" y="58"/>
                    <a:pt x="152" y="102"/>
                    <a:pt x="124" y="12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100" name="Freeform 167"/>
            <p:cNvSpPr>
              <a:spLocks noChangeArrowheads="1"/>
            </p:cNvSpPr>
            <p:nvPr/>
          </p:nvSpPr>
          <p:spPr bwMode="auto">
            <a:xfrm>
              <a:off x="5927725" y="1422401"/>
              <a:ext cx="63500" cy="65088"/>
            </a:xfrm>
            <a:custGeom>
              <a:avLst/>
              <a:gdLst>
                <a:gd name="T0" fmla="*/ 2147483646 w 154"/>
                <a:gd name="T1" fmla="*/ 2147483646 h 155"/>
                <a:gd name="T2" fmla="*/ 2147483646 w 154"/>
                <a:gd name="T3" fmla="*/ 2147483646 h 155"/>
                <a:gd name="T4" fmla="*/ 2147483646 w 154"/>
                <a:gd name="T5" fmla="*/ 2147483646 h 155"/>
                <a:gd name="T6" fmla="*/ 2147483646 w 154"/>
                <a:gd name="T7" fmla="*/ 2147483646 h 155"/>
                <a:gd name="T8" fmla="*/ 2147483646 w 154"/>
                <a:gd name="T9" fmla="*/ 2147483646 h 155"/>
                <a:gd name="T10" fmla="*/ 2147483646 w 154"/>
                <a:gd name="T11" fmla="*/ 2147483646 h 1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4" h="155">
                  <a:moveTo>
                    <a:pt x="125" y="128"/>
                  </a:moveTo>
                  <a:lnTo>
                    <a:pt x="125" y="128"/>
                  </a:lnTo>
                  <a:cubicBezTo>
                    <a:pt x="96" y="155"/>
                    <a:pt x="52" y="153"/>
                    <a:pt x="26" y="125"/>
                  </a:cubicBezTo>
                  <a:cubicBezTo>
                    <a:pt x="0" y="96"/>
                    <a:pt x="2" y="53"/>
                    <a:pt x="30" y="26"/>
                  </a:cubicBezTo>
                  <a:cubicBezTo>
                    <a:pt x="58" y="0"/>
                    <a:pt x="102" y="2"/>
                    <a:pt x="128" y="30"/>
                  </a:cubicBezTo>
                  <a:cubicBezTo>
                    <a:pt x="154" y="58"/>
                    <a:pt x="153" y="102"/>
                    <a:pt x="125" y="12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grpSp>
      <p:sp>
        <p:nvSpPr>
          <p:cNvPr id="106" name="文本框 105"/>
          <p:cNvSpPr txBox="1"/>
          <p:nvPr/>
        </p:nvSpPr>
        <p:spPr bwMode="auto">
          <a:xfrm>
            <a:off x="8193751" y="5775768"/>
            <a:ext cx="1849182"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en-US" altLang="zh-CN" sz="1200">
                <a:cs typeface="+mn-ea"/>
                <a:sym typeface="+mn-lt"/>
              </a:rPr>
              <a:t>FD00:1AC0:A0002::1/64</a:t>
            </a:r>
          </a:p>
        </p:txBody>
      </p:sp>
      <p:sp>
        <p:nvSpPr>
          <p:cNvPr id="112" name="任意多边形 111"/>
          <p:cNvSpPr/>
          <p:nvPr/>
        </p:nvSpPr>
        <p:spPr>
          <a:xfrm>
            <a:off x="7258136" y="4486810"/>
            <a:ext cx="1616952" cy="957988"/>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3972403"/>
              <a:gd name="connsiteY0" fmla="*/ 286329 h 286329"/>
              <a:gd name="connsiteX1" fmla="*/ 3972403 w 3972403"/>
              <a:gd name="connsiteY1" fmla="*/ 0 h 286329"/>
              <a:gd name="connsiteX0" fmla="*/ 0 w 3972403"/>
              <a:gd name="connsiteY0" fmla="*/ 1885170 h 1885170"/>
              <a:gd name="connsiteX1" fmla="*/ 3972403 w 3972403"/>
              <a:gd name="connsiteY1" fmla="*/ 1598841 h 1885170"/>
              <a:gd name="connsiteX0" fmla="*/ 0 w 4002038"/>
              <a:gd name="connsiteY0" fmla="*/ 1872025 h 1872025"/>
              <a:gd name="connsiteX1" fmla="*/ 4002038 w 4002038"/>
              <a:gd name="connsiteY1" fmla="*/ 1604169 h 1872025"/>
              <a:gd name="connsiteX0" fmla="*/ 0 w 4002038"/>
              <a:gd name="connsiteY0" fmla="*/ 2528442 h 2528442"/>
              <a:gd name="connsiteX1" fmla="*/ 4002038 w 4002038"/>
              <a:gd name="connsiteY1" fmla="*/ 2260586 h 2528442"/>
              <a:gd name="connsiteX0" fmla="*/ 0 w 4002038"/>
              <a:gd name="connsiteY0" fmla="*/ 2619472 h 2619472"/>
              <a:gd name="connsiteX1" fmla="*/ 4002038 w 4002038"/>
              <a:gd name="connsiteY1" fmla="*/ 2351616 h 2619472"/>
              <a:gd name="connsiteX0" fmla="*/ 0 w 4002038"/>
              <a:gd name="connsiteY0" fmla="*/ 2601400 h 2601400"/>
              <a:gd name="connsiteX1" fmla="*/ 4002038 w 4002038"/>
              <a:gd name="connsiteY1" fmla="*/ 2333544 h 2601400"/>
              <a:gd name="connsiteX0" fmla="*/ 0 w 4002038"/>
              <a:gd name="connsiteY0" fmla="*/ 2661323 h 2661323"/>
              <a:gd name="connsiteX1" fmla="*/ 4002038 w 4002038"/>
              <a:gd name="connsiteY1" fmla="*/ 2393467 h 2661323"/>
              <a:gd name="connsiteX0" fmla="*/ 0 w 1512693"/>
              <a:gd name="connsiteY0" fmla="*/ 2666159 h 2666159"/>
              <a:gd name="connsiteX1" fmla="*/ 1512693 w 1512693"/>
              <a:gd name="connsiteY1" fmla="*/ 2389067 h 2666159"/>
              <a:gd name="connsiteX0" fmla="*/ 0 w 1512693"/>
              <a:gd name="connsiteY0" fmla="*/ 1755253 h 1755253"/>
              <a:gd name="connsiteX1" fmla="*/ 1512693 w 1512693"/>
              <a:gd name="connsiteY1" fmla="*/ 1478161 h 1755253"/>
              <a:gd name="connsiteX0" fmla="*/ 0 w 1512693"/>
              <a:gd name="connsiteY0" fmla="*/ 1224470 h 1224470"/>
              <a:gd name="connsiteX1" fmla="*/ 1512693 w 1512693"/>
              <a:gd name="connsiteY1" fmla="*/ 947378 h 1224470"/>
              <a:gd name="connsiteX0" fmla="*/ 0 w 1512693"/>
              <a:gd name="connsiteY0" fmla="*/ 1210471 h 1210471"/>
              <a:gd name="connsiteX1" fmla="*/ 1512693 w 1512693"/>
              <a:gd name="connsiteY1" fmla="*/ 933379 h 1210471"/>
              <a:gd name="connsiteX0" fmla="*/ 0 w 1730017"/>
              <a:gd name="connsiteY0" fmla="*/ 1123613 h 1123613"/>
              <a:gd name="connsiteX1" fmla="*/ 1730017 w 1730017"/>
              <a:gd name="connsiteY1" fmla="*/ 1095903 h 1123613"/>
              <a:gd name="connsiteX0" fmla="*/ 0 w 1730017"/>
              <a:gd name="connsiteY0" fmla="*/ 958362 h 958362"/>
              <a:gd name="connsiteX1" fmla="*/ 1730017 w 1730017"/>
              <a:gd name="connsiteY1" fmla="*/ 930652 h 958362"/>
            </a:gdLst>
            <a:ahLst/>
            <a:cxnLst>
              <a:cxn ang="0">
                <a:pos x="connsiteX0" y="connsiteY0"/>
              </a:cxn>
              <a:cxn ang="0">
                <a:pos x="connsiteX1" y="connsiteY1"/>
              </a:cxn>
            </a:cxnLst>
            <a:rect l="l" t="t" r="r" b="b"/>
            <a:pathLst>
              <a:path w="1730017" h="958362">
                <a:moveTo>
                  <a:pt x="0" y="958362"/>
                </a:moveTo>
                <a:cubicBezTo>
                  <a:pt x="863007" y="-861202"/>
                  <a:pt x="1475844" y="367235"/>
                  <a:pt x="1730017" y="930652"/>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grpSp>
        <p:nvGrpSpPr>
          <p:cNvPr id="113" name="组合 28"/>
          <p:cNvGrpSpPr>
            <a:grpSpLocks noChangeAspect="1"/>
          </p:cNvGrpSpPr>
          <p:nvPr/>
        </p:nvGrpSpPr>
        <p:grpSpPr>
          <a:xfrm>
            <a:off x="7439246" y="3411133"/>
            <a:ext cx="288856" cy="288856"/>
            <a:chOff x="5076056" y="3356992"/>
            <a:chExt cx="436268" cy="436268"/>
          </a:xfrm>
        </p:grpSpPr>
        <p:sp>
          <p:nvSpPr>
            <p:cNvPr id="114" name="椭圆 27"/>
            <p:cNvSpPr/>
            <p:nvPr/>
          </p:nvSpPr>
          <p:spPr bwMode="auto">
            <a:xfrm>
              <a:off x="5076056" y="3356992"/>
              <a:ext cx="432048" cy="432048"/>
            </a:xfrm>
            <a:prstGeom prst="ellipse">
              <a:avLst/>
            </a:prstGeom>
            <a:solidFill>
              <a:sysClr val="window" lastClr="FFFFFF"/>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spcBef>
                  <a:spcPct val="0"/>
                </a:spcBef>
                <a:spcAft>
                  <a:spcPct val="0"/>
                </a:spcAft>
                <a:defRPr/>
              </a:pPr>
              <a:endParaRPr lang="zh-CN" altLang="en-US" sz="2099" kern="0">
                <a:solidFill>
                  <a:prstClr val="black"/>
                </a:solidFill>
                <a:cs typeface="+mn-ea"/>
                <a:sym typeface="+mn-lt"/>
              </a:endParaRPr>
            </a:p>
          </p:txBody>
        </p:sp>
        <p:sp>
          <p:nvSpPr>
            <p:cNvPr id="115" name="禁止符 23"/>
            <p:cNvSpPr/>
            <p:nvPr/>
          </p:nvSpPr>
          <p:spPr>
            <a:xfrm>
              <a:off x="5076056" y="3356992"/>
              <a:ext cx="436268" cy="436268"/>
            </a:xfrm>
            <a:prstGeom prst="noSmoking">
              <a:avLst>
                <a:gd name="adj" fmla="val 15475"/>
              </a:avLst>
            </a:prstGeom>
            <a:solidFill>
              <a:srgbClr val="ED6D00"/>
            </a:solidFill>
            <a:ln w="12700" cap="flat" cmpd="sng" algn="ctr">
              <a:noFill/>
              <a:prstDash val="solid"/>
              <a:miter lim="800000"/>
            </a:ln>
            <a:effectLst/>
          </p:spPr>
          <p:txBody>
            <a:bodyPr rtlCol="0" anchor="ctr"/>
            <a:lstStyle/>
            <a:p>
              <a:pPr algn="ctr" defTabSz="914112">
                <a:lnSpc>
                  <a:spcPct val="120000"/>
                </a:lnSpc>
                <a:defRPr/>
              </a:pPr>
              <a:endParaRPr lang="zh-CN" altLang="en-US" sz="1799" kern="0">
                <a:solidFill>
                  <a:srgbClr val="EC7061"/>
                </a:solidFill>
                <a:cs typeface="+mn-ea"/>
                <a:sym typeface="+mn-lt"/>
              </a:endParaRPr>
            </a:p>
          </p:txBody>
        </p:sp>
      </p:grpSp>
      <p:grpSp>
        <p:nvGrpSpPr>
          <p:cNvPr id="116" name="组合 28"/>
          <p:cNvGrpSpPr>
            <a:grpSpLocks noChangeAspect="1"/>
          </p:cNvGrpSpPr>
          <p:nvPr/>
        </p:nvGrpSpPr>
        <p:grpSpPr>
          <a:xfrm>
            <a:off x="7845924" y="3411133"/>
            <a:ext cx="288856" cy="288856"/>
            <a:chOff x="5076056" y="3356992"/>
            <a:chExt cx="436268" cy="436268"/>
          </a:xfrm>
        </p:grpSpPr>
        <p:sp>
          <p:nvSpPr>
            <p:cNvPr id="117" name="椭圆 27"/>
            <p:cNvSpPr/>
            <p:nvPr/>
          </p:nvSpPr>
          <p:spPr bwMode="auto">
            <a:xfrm>
              <a:off x="5076056" y="3356992"/>
              <a:ext cx="432048" cy="432048"/>
            </a:xfrm>
            <a:prstGeom prst="ellipse">
              <a:avLst/>
            </a:prstGeom>
            <a:solidFill>
              <a:sysClr val="window" lastClr="FFFFFF"/>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spcBef>
                  <a:spcPct val="0"/>
                </a:spcBef>
                <a:spcAft>
                  <a:spcPct val="0"/>
                </a:spcAft>
                <a:defRPr/>
              </a:pPr>
              <a:endParaRPr lang="zh-CN" altLang="en-US" sz="2099" kern="0">
                <a:solidFill>
                  <a:prstClr val="black"/>
                </a:solidFill>
                <a:cs typeface="+mn-ea"/>
                <a:sym typeface="+mn-lt"/>
              </a:endParaRPr>
            </a:p>
          </p:txBody>
        </p:sp>
        <p:sp>
          <p:nvSpPr>
            <p:cNvPr id="118" name="禁止符 23"/>
            <p:cNvSpPr/>
            <p:nvPr/>
          </p:nvSpPr>
          <p:spPr>
            <a:xfrm>
              <a:off x="5076056" y="3356992"/>
              <a:ext cx="436268" cy="436268"/>
            </a:xfrm>
            <a:prstGeom prst="noSmoking">
              <a:avLst>
                <a:gd name="adj" fmla="val 15475"/>
              </a:avLst>
            </a:prstGeom>
            <a:solidFill>
              <a:srgbClr val="ED6D00"/>
            </a:solidFill>
            <a:ln w="12700" cap="flat" cmpd="sng" algn="ctr">
              <a:noFill/>
              <a:prstDash val="solid"/>
              <a:miter lim="800000"/>
            </a:ln>
            <a:effectLst/>
          </p:spPr>
          <p:txBody>
            <a:bodyPr rtlCol="0" anchor="ctr"/>
            <a:lstStyle/>
            <a:p>
              <a:pPr algn="ctr" defTabSz="914112">
                <a:lnSpc>
                  <a:spcPct val="120000"/>
                </a:lnSpc>
                <a:defRPr/>
              </a:pPr>
              <a:endParaRPr lang="zh-CN" altLang="en-US" sz="1799" kern="0">
                <a:solidFill>
                  <a:srgbClr val="EC7061"/>
                </a:solidFill>
                <a:cs typeface="+mn-ea"/>
                <a:sym typeface="+mn-lt"/>
              </a:endParaRPr>
            </a:p>
          </p:txBody>
        </p:sp>
      </p:grpSp>
      <p:sp>
        <p:nvSpPr>
          <p:cNvPr id="119" name="文本框 118"/>
          <p:cNvSpPr txBox="1"/>
          <p:nvPr/>
        </p:nvSpPr>
        <p:spPr bwMode="auto">
          <a:xfrm>
            <a:off x="9620598" y="3863485"/>
            <a:ext cx="569986"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zh-CN" altLang="en-US" sz="1200">
                <a:solidFill>
                  <a:schemeClr val="bg1">
                    <a:lumMod val="50000"/>
                  </a:schemeClr>
                </a:solidFill>
                <a:cs typeface="+mn-ea"/>
                <a:sym typeface="+mn-lt"/>
              </a:rPr>
              <a:t>站点</a:t>
            </a:r>
            <a:r>
              <a:rPr lang="en-US" altLang="zh-CN" sz="1200">
                <a:solidFill>
                  <a:schemeClr val="bg1">
                    <a:lumMod val="50000"/>
                  </a:schemeClr>
                </a:solidFill>
                <a:cs typeface="+mn-ea"/>
                <a:sym typeface="+mn-lt"/>
              </a:rPr>
              <a:t>1</a:t>
            </a:r>
            <a:endParaRPr lang="zh-CN" altLang="en-US" sz="1200" dirty="0">
              <a:solidFill>
                <a:schemeClr val="bg1">
                  <a:lumMod val="50000"/>
                </a:schemeClr>
              </a:solidFill>
              <a:cs typeface="+mn-ea"/>
              <a:sym typeface="+mn-lt"/>
            </a:endParaRPr>
          </a:p>
        </p:txBody>
      </p:sp>
      <p:sp>
        <p:nvSpPr>
          <p:cNvPr id="120" name="文本框 119"/>
          <p:cNvSpPr txBox="1"/>
          <p:nvPr/>
        </p:nvSpPr>
        <p:spPr bwMode="auto">
          <a:xfrm>
            <a:off x="11334267" y="3863485"/>
            <a:ext cx="569986"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zh-CN" altLang="en-US" sz="1200">
                <a:solidFill>
                  <a:schemeClr val="bg1">
                    <a:lumMod val="50000"/>
                  </a:schemeClr>
                </a:solidFill>
                <a:cs typeface="+mn-ea"/>
                <a:sym typeface="+mn-lt"/>
              </a:rPr>
              <a:t>站点</a:t>
            </a:r>
            <a:r>
              <a:rPr lang="en-US" altLang="zh-CN" sz="1200">
                <a:solidFill>
                  <a:schemeClr val="bg1">
                    <a:lumMod val="50000"/>
                  </a:schemeClr>
                </a:solidFill>
                <a:cs typeface="+mn-ea"/>
                <a:sym typeface="+mn-lt"/>
              </a:rPr>
              <a:t>2</a:t>
            </a:r>
            <a:endParaRPr lang="zh-CN" altLang="en-US" sz="1200" dirty="0">
              <a:solidFill>
                <a:schemeClr val="bg1">
                  <a:lumMod val="50000"/>
                </a:schemeClr>
              </a:solidFill>
              <a:cs typeface="+mn-ea"/>
              <a:sym typeface="+mn-lt"/>
            </a:endParaRPr>
          </a:p>
        </p:txBody>
      </p:sp>
      <p:sp>
        <p:nvSpPr>
          <p:cNvPr id="3" name="日期占位符 3">
            <a:extLst>
              <a:ext uri="{FF2B5EF4-FFF2-40B4-BE49-F238E27FC236}">
                <a16:creationId xmlns:a16="http://schemas.microsoft.com/office/drawing/2014/main" id="{1F756DA1-7DDF-5CD4-7712-C083532840A0}"/>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902286E5-ABFF-F79E-F25B-FC76AEBBF2C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1E335B9A-ACE8-CE14-75DA-78809F647ED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168</a:t>
            </a:fld>
            <a:endParaRPr lang="en-US">
              <a:cs typeface="+mn-ea"/>
              <a:sym typeface="+mn-lt"/>
            </a:endParaRPr>
          </a:p>
        </p:txBody>
      </p:sp>
      <p:pic>
        <p:nvPicPr>
          <p:cNvPr id="59" name="图片 58">
            <a:extLst>
              <a:ext uri="{FF2B5EF4-FFF2-40B4-BE49-F238E27FC236}">
                <a16:creationId xmlns:a16="http://schemas.microsoft.com/office/drawing/2014/main" id="{84AEAB83-A905-48D0-801C-CE20687B0D69}"/>
              </a:ext>
            </a:extLst>
          </p:cNvPr>
          <p:cNvPicPr>
            <a:picLocks noChangeAspect="1"/>
          </p:cNvPicPr>
          <p:nvPr/>
        </p:nvPicPr>
        <p:blipFill>
          <a:blip r:embed="rId3"/>
          <a:stretch>
            <a:fillRect/>
          </a:stretch>
        </p:blipFill>
        <p:spPr>
          <a:xfrm>
            <a:off x="6777460" y="4800286"/>
            <a:ext cx="409909" cy="418449"/>
          </a:xfrm>
          <a:prstGeom prst="rect">
            <a:avLst/>
          </a:prstGeom>
        </p:spPr>
      </p:pic>
      <p:sp>
        <p:nvSpPr>
          <p:cNvPr id="110" name="任意多边形 109"/>
          <p:cNvSpPr/>
          <p:nvPr/>
        </p:nvSpPr>
        <p:spPr>
          <a:xfrm>
            <a:off x="6781828" y="2693435"/>
            <a:ext cx="2139070" cy="2714433"/>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48556"/>
              <a:gd name="connsiteY0" fmla="*/ 2955638 h 2955638"/>
              <a:gd name="connsiteX1" fmla="*/ 1848556 w 1848556"/>
              <a:gd name="connsiteY1" fmla="*/ 0 h 2955638"/>
              <a:gd name="connsiteX0" fmla="*/ 0 w 1848556"/>
              <a:gd name="connsiteY0" fmla="*/ 2955638 h 2955638"/>
              <a:gd name="connsiteX1" fmla="*/ 1848556 w 1848556"/>
              <a:gd name="connsiteY1" fmla="*/ 0 h 2955638"/>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Lst>
            <a:ahLst/>
            <a:cxnLst>
              <a:cxn ang="0">
                <a:pos x="connsiteX0" y="connsiteY0"/>
              </a:cxn>
              <a:cxn ang="0">
                <a:pos x="connsiteX1" y="connsiteY1"/>
              </a:cxn>
            </a:cxnLst>
            <a:rect l="l" t="t" r="r" b="b"/>
            <a:pathLst>
              <a:path w="1750343" h="2715493">
                <a:moveTo>
                  <a:pt x="0" y="2715493"/>
                </a:moveTo>
                <a:cubicBezTo>
                  <a:pt x="86094" y="1995056"/>
                  <a:pt x="374717" y="563420"/>
                  <a:pt x="1750343" y="0"/>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pic>
        <p:nvPicPr>
          <p:cNvPr id="60" name="图片 59">
            <a:extLst>
              <a:ext uri="{FF2B5EF4-FFF2-40B4-BE49-F238E27FC236}">
                <a16:creationId xmlns:a16="http://schemas.microsoft.com/office/drawing/2014/main" id="{2E879A13-6CC9-45BA-BB3D-2F9F2A2C2BB7}"/>
              </a:ext>
            </a:extLst>
          </p:cNvPr>
          <p:cNvPicPr>
            <a:picLocks noChangeAspect="1"/>
          </p:cNvPicPr>
          <p:nvPr/>
        </p:nvPicPr>
        <p:blipFill>
          <a:blip r:embed="rId3"/>
          <a:stretch>
            <a:fillRect/>
          </a:stretch>
        </p:blipFill>
        <p:spPr>
          <a:xfrm>
            <a:off x="8799911" y="4736106"/>
            <a:ext cx="409909" cy="418449"/>
          </a:xfrm>
          <a:prstGeom prst="rect">
            <a:avLst/>
          </a:prstGeom>
        </p:spPr>
      </p:pic>
      <p:pic>
        <p:nvPicPr>
          <p:cNvPr id="61" name="图片 60">
            <a:extLst>
              <a:ext uri="{FF2B5EF4-FFF2-40B4-BE49-F238E27FC236}">
                <a16:creationId xmlns:a16="http://schemas.microsoft.com/office/drawing/2014/main" id="{768CD59D-46A0-4ED4-B296-D4B58A6AB5BF}"/>
              </a:ext>
            </a:extLst>
          </p:cNvPr>
          <p:cNvPicPr>
            <a:picLocks noChangeAspect="1"/>
          </p:cNvPicPr>
          <p:nvPr/>
        </p:nvPicPr>
        <p:blipFill>
          <a:blip r:embed="rId4"/>
          <a:stretch>
            <a:fillRect/>
          </a:stretch>
        </p:blipFill>
        <p:spPr>
          <a:xfrm>
            <a:off x="7800271" y="4024041"/>
            <a:ext cx="420838" cy="420838"/>
          </a:xfrm>
          <a:prstGeom prst="rect">
            <a:avLst/>
          </a:prstGeom>
        </p:spPr>
      </p:pic>
      <p:pic>
        <p:nvPicPr>
          <p:cNvPr id="63" name="图片 62">
            <a:extLst>
              <a:ext uri="{FF2B5EF4-FFF2-40B4-BE49-F238E27FC236}">
                <a16:creationId xmlns:a16="http://schemas.microsoft.com/office/drawing/2014/main" id="{E257143F-198D-4308-986D-1534A07A28A6}"/>
              </a:ext>
            </a:extLst>
          </p:cNvPr>
          <p:cNvPicPr>
            <a:picLocks noChangeAspect="1"/>
          </p:cNvPicPr>
          <p:nvPr/>
        </p:nvPicPr>
        <p:blipFill>
          <a:blip r:embed="rId4"/>
          <a:stretch>
            <a:fillRect/>
          </a:stretch>
        </p:blipFill>
        <p:spPr>
          <a:xfrm>
            <a:off x="10967196" y="4065972"/>
            <a:ext cx="420838" cy="420838"/>
          </a:xfrm>
          <a:prstGeom prst="rect">
            <a:avLst/>
          </a:prstGeom>
        </p:spPr>
      </p:pic>
      <p:sp>
        <p:nvSpPr>
          <p:cNvPr id="111" name="任意多边形 110"/>
          <p:cNvSpPr/>
          <p:nvPr/>
        </p:nvSpPr>
        <p:spPr>
          <a:xfrm>
            <a:off x="7045791" y="3036628"/>
            <a:ext cx="4035934" cy="2389702"/>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3972403"/>
              <a:gd name="connsiteY0" fmla="*/ 286329 h 286329"/>
              <a:gd name="connsiteX1" fmla="*/ 3972403 w 3972403"/>
              <a:gd name="connsiteY1" fmla="*/ 0 h 286329"/>
              <a:gd name="connsiteX0" fmla="*/ 0 w 3972403"/>
              <a:gd name="connsiteY0" fmla="*/ 1885170 h 1885170"/>
              <a:gd name="connsiteX1" fmla="*/ 3972403 w 3972403"/>
              <a:gd name="connsiteY1" fmla="*/ 1598841 h 1885170"/>
              <a:gd name="connsiteX0" fmla="*/ 0 w 4002038"/>
              <a:gd name="connsiteY0" fmla="*/ 1872025 h 1872025"/>
              <a:gd name="connsiteX1" fmla="*/ 4002038 w 4002038"/>
              <a:gd name="connsiteY1" fmla="*/ 1604169 h 1872025"/>
              <a:gd name="connsiteX0" fmla="*/ 0 w 4002038"/>
              <a:gd name="connsiteY0" fmla="*/ 2528442 h 2528442"/>
              <a:gd name="connsiteX1" fmla="*/ 4002038 w 4002038"/>
              <a:gd name="connsiteY1" fmla="*/ 2260586 h 2528442"/>
              <a:gd name="connsiteX0" fmla="*/ 0 w 4002038"/>
              <a:gd name="connsiteY0" fmla="*/ 2619472 h 2619472"/>
              <a:gd name="connsiteX1" fmla="*/ 4002038 w 4002038"/>
              <a:gd name="connsiteY1" fmla="*/ 2351616 h 2619472"/>
              <a:gd name="connsiteX0" fmla="*/ 0 w 4002038"/>
              <a:gd name="connsiteY0" fmla="*/ 2601400 h 2601400"/>
              <a:gd name="connsiteX1" fmla="*/ 4002038 w 4002038"/>
              <a:gd name="connsiteY1" fmla="*/ 2333544 h 2601400"/>
              <a:gd name="connsiteX0" fmla="*/ 0 w 4002038"/>
              <a:gd name="connsiteY0" fmla="*/ 2661323 h 2661323"/>
              <a:gd name="connsiteX1" fmla="*/ 4002038 w 4002038"/>
              <a:gd name="connsiteY1" fmla="*/ 2393467 h 2661323"/>
              <a:gd name="connsiteX0" fmla="*/ 0 w 4268754"/>
              <a:gd name="connsiteY0" fmla="*/ 2502528 h 2548708"/>
              <a:gd name="connsiteX1" fmla="*/ 4268754 w 4268754"/>
              <a:gd name="connsiteY1" fmla="*/ 2548708 h 2548708"/>
              <a:gd name="connsiteX0" fmla="*/ 0 w 4268754"/>
              <a:gd name="connsiteY0" fmla="*/ 2353469 h 2399649"/>
              <a:gd name="connsiteX1" fmla="*/ 4268754 w 4268754"/>
              <a:gd name="connsiteY1" fmla="*/ 2399649 h 2399649"/>
              <a:gd name="connsiteX0" fmla="*/ 0 w 4318146"/>
              <a:gd name="connsiteY0" fmla="*/ 2362928 h 2390635"/>
              <a:gd name="connsiteX1" fmla="*/ 4318146 w 4318146"/>
              <a:gd name="connsiteY1" fmla="*/ 2390635 h 2390635"/>
            </a:gdLst>
            <a:ahLst/>
            <a:cxnLst>
              <a:cxn ang="0">
                <a:pos x="connsiteX0" y="connsiteY0"/>
              </a:cxn>
              <a:cxn ang="0">
                <a:pos x="connsiteX1" y="connsiteY1"/>
              </a:cxn>
            </a:cxnLst>
            <a:rect l="l" t="t" r="r" b="b"/>
            <a:pathLst>
              <a:path w="4318146" h="2390635">
                <a:moveTo>
                  <a:pt x="0" y="2362928"/>
                </a:moveTo>
                <a:cubicBezTo>
                  <a:pt x="754345" y="-666599"/>
                  <a:pt x="3678718" y="-915982"/>
                  <a:pt x="4318146" y="2390635"/>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pic>
        <p:nvPicPr>
          <p:cNvPr id="64" name="图片 63">
            <a:extLst>
              <a:ext uri="{FF2B5EF4-FFF2-40B4-BE49-F238E27FC236}">
                <a16:creationId xmlns:a16="http://schemas.microsoft.com/office/drawing/2014/main" id="{9DC26540-61B5-4CFD-B3D3-CC07E7F08B66}"/>
              </a:ext>
            </a:extLst>
          </p:cNvPr>
          <p:cNvPicPr>
            <a:picLocks noChangeAspect="1"/>
          </p:cNvPicPr>
          <p:nvPr/>
        </p:nvPicPr>
        <p:blipFill>
          <a:blip r:embed="rId5"/>
          <a:stretch>
            <a:fillRect/>
          </a:stretch>
        </p:blipFill>
        <p:spPr>
          <a:xfrm>
            <a:off x="6746086" y="5456740"/>
            <a:ext cx="411480" cy="312420"/>
          </a:xfrm>
          <a:prstGeom prst="rect">
            <a:avLst/>
          </a:prstGeom>
        </p:spPr>
      </p:pic>
      <p:pic>
        <p:nvPicPr>
          <p:cNvPr id="65" name="图片 64">
            <a:extLst>
              <a:ext uri="{FF2B5EF4-FFF2-40B4-BE49-F238E27FC236}">
                <a16:creationId xmlns:a16="http://schemas.microsoft.com/office/drawing/2014/main" id="{7F5E9A72-7D7E-4FD6-8CCC-B3EF64236042}"/>
              </a:ext>
            </a:extLst>
          </p:cNvPr>
          <p:cNvPicPr>
            <a:picLocks noChangeAspect="1"/>
          </p:cNvPicPr>
          <p:nvPr/>
        </p:nvPicPr>
        <p:blipFill>
          <a:blip r:embed="rId5"/>
          <a:stretch>
            <a:fillRect/>
          </a:stretch>
        </p:blipFill>
        <p:spPr>
          <a:xfrm>
            <a:off x="8798340" y="5460014"/>
            <a:ext cx="411480" cy="312420"/>
          </a:xfrm>
          <a:prstGeom prst="rect">
            <a:avLst/>
          </a:prstGeom>
        </p:spPr>
      </p:pic>
      <p:pic>
        <p:nvPicPr>
          <p:cNvPr id="68" name="图片 67">
            <a:extLst>
              <a:ext uri="{FF2B5EF4-FFF2-40B4-BE49-F238E27FC236}">
                <a16:creationId xmlns:a16="http://schemas.microsoft.com/office/drawing/2014/main" id="{E0327F1E-3E6E-492F-8D48-6A6608901108}"/>
              </a:ext>
            </a:extLst>
          </p:cNvPr>
          <p:cNvPicPr>
            <a:picLocks noChangeAspect="1"/>
          </p:cNvPicPr>
          <p:nvPr/>
        </p:nvPicPr>
        <p:blipFill>
          <a:blip r:embed="rId5"/>
          <a:stretch>
            <a:fillRect/>
          </a:stretch>
        </p:blipFill>
        <p:spPr>
          <a:xfrm>
            <a:off x="10961940" y="5473829"/>
            <a:ext cx="411480" cy="312420"/>
          </a:xfrm>
          <a:prstGeom prst="rect">
            <a:avLst/>
          </a:prstGeom>
        </p:spPr>
      </p:pic>
    </p:spTree>
    <p:extLst>
      <p:ext uri="{BB962C8B-B14F-4D97-AF65-F5344CB8AC3E}">
        <p14:creationId xmlns:p14="http://schemas.microsoft.com/office/powerpoint/2010/main" val="19229160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常见单播地址 </a:t>
            </a:r>
            <a:r>
              <a:rPr lang="en-US" altLang="zh-CN" sz="3200" dirty="0">
                <a:latin typeface="+mn-lt"/>
                <a:ea typeface="+mn-ea"/>
                <a:cs typeface="+mn-ea"/>
                <a:sym typeface="+mn-lt"/>
              </a:rPr>
              <a:t>- LLA</a:t>
            </a:r>
            <a:endParaRPr lang="zh-CN" altLang="en-US" sz="3200" dirty="0">
              <a:latin typeface="+mn-lt"/>
              <a:ea typeface="+mn-ea"/>
              <a:cs typeface="+mn-ea"/>
              <a:sym typeface="+mn-lt"/>
            </a:endParaRPr>
          </a:p>
        </p:txBody>
      </p:sp>
      <p:sp>
        <p:nvSpPr>
          <p:cNvPr id="4" name="文本占位符 3"/>
          <p:cNvSpPr>
            <a:spLocks noGrp="1"/>
          </p:cNvSpPr>
          <p:nvPr>
            <p:ph idx="1"/>
          </p:nvPr>
        </p:nvSpPr>
        <p:spPr>
          <a:xfrm>
            <a:off x="348207" y="1281818"/>
            <a:ext cx="11495588" cy="1338305"/>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LLA</a:t>
            </a:r>
            <a:r>
              <a:rPr lang="zh-CN" altLang="en-US" sz="2400" dirty="0">
                <a:solidFill>
                  <a:schemeClr val="accent1"/>
                </a:solidFill>
                <a:cs typeface="+mn-ea"/>
                <a:sym typeface="+mn-lt"/>
              </a:rPr>
              <a:t>（</a:t>
            </a:r>
            <a:r>
              <a:rPr lang="en-US" altLang="zh-CN" sz="2400" dirty="0">
                <a:solidFill>
                  <a:schemeClr val="accent1"/>
                </a:solidFill>
                <a:cs typeface="+mn-ea"/>
                <a:sym typeface="+mn-lt"/>
              </a:rPr>
              <a:t>Link-Local Address</a:t>
            </a:r>
            <a:r>
              <a:rPr lang="zh-CN" altLang="en-US" sz="2400" dirty="0">
                <a:solidFill>
                  <a:schemeClr val="accent1"/>
                </a:solidFill>
                <a:cs typeface="+mn-ea"/>
                <a:sym typeface="+mn-lt"/>
              </a:rPr>
              <a:t>，链路本地地址）是</a:t>
            </a:r>
            <a:r>
              <a:rPr lang="en-US" altLang="zh-CN" sz="2400" dirty="0">
                <a:solidFill>
                  <a:schemeClr val="accent1"/>
                </a:solidFill>
                <a:cs typeface="+mn-ea"/>
                <a:sym typeface="+mn-lt"/>
              </a:rPr>
              <a:t>IPv6</a:t>
            </a:r>
            <a:r>
              <a:rPr lang="zh-CN" altLang="en-US" sz="2400" dirty="0">
                <a:solidFill>
                  <a:schemeClr val="accent1"/>
                </a:solidFill>
                <a:cs typeface="+mn-ea"/>
                <a:sym typeface="+mn-lt"/>
              </a:rPr>
              <a:t>中另一种应用范围受限制的地址类型。</a:t>
            </a:r>
            <a:r>
              <a:rPr lang="en-US" altLang="zh-CN" sz="2400" dirty="0">
                <a:solidFill>
                  <a:schemeClr val="accent1"/>
                </a:solidFill>
                <a:cs typeface="+mn-ea"/>
                <a:sym typeface="+mn-lt"/>
              </a:rPr>
              <a:t>LLA</a:t>
            </a:r>
            <a:r>
              <a:rPr lang="zh-CN" altLang="en-US" sz="2400" dirty="0">
                <a:solidFill>
                  <a:schemeClr val="accent1"/>
                </a:solidFill>
                <a:cs typeface="+mn-ea"/>
                <a:sym typeface="+mn-lt"/>
              </a:rPr>
              <a:t>的有效范围是本地链路，前缀为</a:t>
            </a:r>
            <a:r>
              <a:rPr lang="en-US" altLang="zh-CN" sz="2400" dirty="0">
                <a:solidFill>
                  <a:schemeClr val="accent1"/>
                </a:solidFill>
                <a:cs typeface="+mn-ea"/>
                <a:sym typeface="+mn-lt"/>
              </a:rPr>
              <a:t>FE80::/10</a:t>
            </a:r>
            <a:r>
              <a:rPr lang="zh-CN" altLang="en-US" sz="2400" dirty="0">
                <a:solidFill>
                  <a:schemeClr val="accent1"/>
                </a:solidFill>
                <a:cs typeface="+mn-ea"/>
                <a:sym typeface="+mn-lt"/>
              </a:rPr>
              <a:t>。</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54" name="矩形 7"/>
          <p:cNvSpPr/>
          <p:nvPr/>
        </p:nvSpPr>
        <p:spPr>
          <a:xfrm>
            <a:off x="739497" y="2359448"/>
            <a:ext cx="686406" cy="360548"/>
          </a:xfrm>
          <a:prstGeom prst="rect">
            <a:avLst/>
          </a:prstGeom>
        </p:spPr>
        <p:txBody>
          <a:bodyPr wrap="none">
            <a:spAutoFit/>
          </a:bodyPr>
          <a:lstStyle/>
          <a:p>
            <a:pPr algn="ctr">
              <a:lnSpc>
                <a:spcPct val="120000"/>
              </a:lnSpc>
            </a:pPr>
            <a:r>
              <a:rPr lang="en-US" altLang="zh-CN" sz="1599" dirty="0">
                <a:cs typeface="+mn-ea"/>
                <a:sym typeface="+mn-lt"/>
              </a:rPr>
              <a:t>10 bit</a:t>
            </a:r>
            <a:endParaRPr lang="zh-CN" altLang="en-US" sz="1599" dirty="0">
              <a:cs typeface="+mn-ea"/>
              <a:sym typeface="+mn-lt"/>
            </a:endParaRPr>
          </a:p>
        </p:txBody>
      </p:sp>
      <p:sp>
        <p:nvSpPr>
          <p:cNvPr id="55" name="矩形 8"/>
          <p:cNvSpPr/>
          <p:nvPr/>
        </p:nvSpPr>
        <p:spPr>
          <a:xfrm>
            <a:off x="2065120" y="2354219"/>
            <a:ext cx="686406" cy="360548"/>
          </a:xfrm>
          <a:prstGeom prst="rect">
            <a:avLst/>
          </a:prstGeom>
        </p:spPr>
        <p:txBody>
          <a:bodyPr wrap="none">
            <a:spAutoFit/>
          </a:bodyPr>
          <a:lstStyle/>
          <a:p>
            <a:pPr algn="ctr">
              <a:lnSpc>
                <a:spcPct val="120000"/>
              </a:lnSpc>
            </a:pPr>
            <a:r>
              <a:rPr lang="en-US" altLang="zh-CN" sz="1599" dirty="0">
                <a:cs typeface="+mn-ea"/>
                <a:sym typeface="+mn-lt"/>
              </a:rPr>
              <a:t>54 bit</a:t>
            </a:r>
            <a:endParaRPr lang="zh-CN" altLang="en-US" sz="1599" dirty="0">
              <a:cs typeface="+mn-ea"/>
              <a:sym typeface="+mn-lt"/>
            </a:endParaRPr>
          </a:p>
        </p:txBody>
      </p:sp>
      <p:sp>
        <p:nvSpPr>
          <p:cNvPr id="56" name="矩形 10"/>
          <p:cNvSpPr/>
          <p:nvPr/>
        </p:nvSpPr>
        <p:spPr>
          <a:xfrm>
            <a:off x="4109975" y="2346004"/>
            <a:ext cx="686406" cy="360548"/>
          </a:xfrm>
          <a:prstGeom prst="rect">
            <a:avLst/>
          </a:prstGeom>
        </p:spPr>
        <p:txBody>
          <a:bodyPr wrap="none">
            <a:spAutoFit/>
          </a:bodyPr>
          <a:lstStyle/>
          <a:p>
            <a:pPr algn="ctr">
              <a:lnSpc>
                <a:spcPct val="120000"/>
              </a:lnSpc>
            </a:pPr>
            <a:r>
              <a:rPr lang="en-US" altLang="zh-CN" sz="1599" dirty="0">
                <a:cs typeface="+mn-ea"/>
                <a:sym typeface="+mn-lt"/>
              </a:rPr>
              <a:t>64 bit</a:t>
            </a:r>
            <a:endParaRPr lang="zh-CN" altLang="en-US" sz="1599" dirty="0">
              <a:cs typeface="+mn-ea"/>
              <a:sym typeface="+mn-lt"/>
            </a:endParaRPr>
          </a:p>
        </p:txBody>
      </p:sp>
      <p:sp>
        <p:nvSpPr>
          <p:cNvPr id="59" name="Rectangle 86"/>
          <p:cNvSpPr/>
          <p:nvPr/>
        </p:nvSpPr>
        <p:spPr>
          <a:xfrm>
            <a:off x="369868" y="3469665"/>
            <a:ext cx="5395709" cy="2820604"/>
          </a:xfrm>
          <a:prstGeom prst="rect">
            <a:avLst/>
          </a:prstGeom>
        </p:spPr>
        <p:txBody>
          <a:bodyPr vert="horz" lIns="91440" tIns="45720" rIns="91440" bIns="45720" rtlCol="0">
            <a:normAutofit fontScale="70000" lnSpcReduction="20000"/>
          </a:bodyPr>
          <a:lstStyle/>
          <a:p>
            <a:pPr marL="342900" indent="-342900">
              <a:lnSpc>
                <a:spcPct val="120000"/>
              </a:lnSpc>
              <a:spcBef>
                <a:spcPts val="1000"/>
              </a:spcBef>
              <a:buFont typeface="Wingdings" panose="05000000000000000000" pitchFamily="2" charset="2"/>
              <a:buChar char="Ø"/>
            </a:pPr>
            <a:r>
              <a:rPr lang="en-US" altLang="zh-CN" sz="2400" dirty="0">
                <a:solidFill>
                  <a:schemeClr val="accent1"/>
                </a:solidFill>
                <a:cs typeface="+mn-ea"/>
                <a:sym typeface="+mn-lt"/>
              </a:rPr>
              <a:t>LLA</a:t>
            </a:r>
            <a:r>
              <a:rPr lang="zh-CN" altLang="en-US" sz="2400" dirty="0">
                <a:solidFill>
                  <a:schemeClr val="accent1"/>
                </a:solidFill>
                <a:cs typeface="+mn-ea"/>
                <a:sym typeface="+mn-lt"/>
              </a:rPr>
              <a:t>用于一条单一链路层面的通信，例如</a:t>
            </a:r>
            <a:r>
              <a:rPr lang="en-US" altLang="zh-CN" sz="2400" dirty="0">
                <a:solidFill>
                  <a:schemeClr val="accent1"/>
                </a:solidFill>
                <a:cs typeface="+mn-ea"/>
                <a:sym typeface="+mn-lt"/>
              </a:rPr>
              <a:t>IPv6</a:t>
            </a:r>
            <a:r>
              <a:rPr lang="zh-CN" altLang="en-US" sz="2400" dirty="0">
                <a:solidFill>
                  <a:schemeClr val="accent1"/>
                </a:solidFill>
                <a:cs typeface="+mn-ea"/>
                <a:sym typeface="+mn-lt"/>
              </a:rPr>
              <a:t>地址无状态自动配置、动态路由协议邻居关系建立等。</a:t>
            </a:r>
          </a:p>
          <a:p>
            <a:pPr marL="342900"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源或目的</a:t>
            </a:r>
            <a:r>
              <a:rPr lang="en-US" altLang="zh-CN" sz="2400" dirty="0">
                <a:solidFill>
                  <a:schemeClr val="accent1"/>
                </a:solidFill>
                <a:cs typeface="+mn-ea"/>
                <a:sym typeface="+mn-lt"/>
              </a:rPr>
              <a:t>IPv6</a:t>
            </a:r>
            <a:r>
              <a:rPr lang="zh-CN" altLang="en-US" sz="2400" dirty="0">
                <a:solidFill>
                  <a:schemeClr val="accent1"/>
                </a:solidFill>
                <a:cs typeface="+mn-ea"/>
                <a:sym typeface="+mn-lt"/>
              </a:rPr>
              <a:t>地址为链路本地地址的数据包将不会被转发到始发链路之外。</a:t>
            </a:r>
            <a:endParaRPr lang="en-US" altLang="zh-CN" sz="2400" dirty="0">
              <a:solidFill>
                <a:schemeClr val="accent1"/>
              </a:solidFill>
              <a:cs typeface="+mn-ea"/>
              <a:sym typeface="+mn-lt"/>
            </a:endParaRPr>
          </a:p>
          <a:p>
            <a:pPr marL="342900"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每一个</a:t>
            </a:r>
            <a:r>
              <a:rPr lang="en-US" altLang="zh-CN" sz="2400" dirty="0">
                <a:solidFill>
                  <a:schemeClr val="accent1"/>
                </a:solidFill>
                <a:cs typeface="+mn-ea"/>
                <a:sym typeface="+mn-lt"/>
              </a:rPr>
              <a:t>IPv6</a:t>
            </a:r>
            <a:r>
              <a:rPr lang="zh-CN" altLang="en-US" sz="2400" dirty="0">
                <a:solidFill>
                  <a:schemeClr val="accent1"/>
                </a:solidFill>
                <a:cs typeface="+mn-ea"/>
                <a:sym typeface="+mn-lt"/>
              </a:rPr>
              <a:t>接口都必须具备一个链路本地地址。华为设备支持自动生成和手工指定两种配置方式。</a:t>
            </a:r>
            <a:endParaRPr lang="en-US" altLang="zh-CN" sz="2400" dirty="0">
              <a:solidFill>
                <a:schemeClr val="accent1"/>
              </a:solidFill>
              <a:cs typeface="+mn-ea"/>
              <a:sym typeface="+mn-lt"/>
            </a:endParaRPr>
          </a:p>
          <a:p>
            <a:pPr marL="342900"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在华为路由器上，当接口获得一个</a:t>
            </a:r>
            <a:r>
              <a:rPr lang="en-US" altLang="zh-CN" sz="2400" dirty="0">
                <a:solidFill>
                  <a:schemeClr val="accent1"/>
                </a:solidFill>
                <a:cs typeface="+mn-ea"/>
                <a:sym typeface="+mn-lt"/>
              </a:rPr>
              <a:t>IPv6</a:t>
            </a:r>
            <a:r>
              <a:rPr lang="zh-CN" altLang="en-US" sz="2400" dirty="0">
                <a:solidFill>
                  <a:schemeClr val="accent1"/>
                </a:solidFill>
                <a:cs typeface="+mn-ea"/>
                <a:sym typeface="+mn-lt"/>
              </a:rPr>
              <a:t>单播地址后，设备会自动为该接口配置链路本地地址。</a:t>
            </a:r>
          </a:p>
        </p:txBody>
      </p:sp>
      <p:graphicFrame>
        <p:nvGraphicFramePr>
          <p:cNvPr id="19" name="表格 18"/>
          <p:cNvGraphicFramePr>
            <a:graphicFrameLocks noGrp="1"/>
          </p:cNvGraphicFramePr>
          <p:nvPr>
            <p:extLst>
              <p:ext uri="{D42A27DB-BD31-4B8C-83A1-F6EECF244321}">
                <p14:modId xmlns:p14="http://schemas.microsoft.com/office/powerpoint/2010/main" val="3162239786"/>
              </p:ext>
            </p:extLst>
          </p:nvPr>
        </p:nvGraphicFramePr>
        <p:xfrm>
          <a:off x="450777" y="2659784"/>
          <a:ext cx="5218136" cy="287888"/>
        </p:xfrm>
        <a:graphic>
          <a:graphicData uri="http://schemas.openxmlformats.org/drawingml/2006/table">
            <a:tbl>
              <a:tblPr firstRow="1" bandRow="1">
                <a:tableStyleId>{72833802-FEF1-4C79-8D5D-14CF1EAF98D9}</a:tableStyleId>
              </a:tblPr>
              <a:tblGrid>
                <a:gridCol w="1291331">
                  <a:extLst>
                    <a:ext uri="{9D8B030D-6E8A-4147-A177-3AD203B41FA5}">
                      <a16:colId xmlns:a16="http://schemas.microsoft.com/office/drawing/2014/main" val="20000"/>
                    </a:ext>
                  </a:extLst>
                </a:gridCol>
                <a:gridCol w="1375575">
                  <a:extLst>
                    <a:ext uri="{9D8B030D-6E8A-4147-A177-3AD203B41FA5}">
                      <a16:colId xmlns:a16="http://schemas.microsoft.com/office/drawing/2014/main" val="20001"/>
                    </a:ext>
                  </a:extLst>
                </a:gridCol>
                <a:gridCol w="2551230">
                  <a:extLst>
                    <a:ext uri="{9D8B030D-6E8A-4147-A177-3AD203B41FA5}">
                      <a16:colId xmlns:a16="http://schemas.microsoft.com/office/drawing/2014/main" val="20002"/>
                    </a:ext>
                  </a:extLst>
                </a:gridCol>
              </a:tblGrid>
              <a:tr h="287888">
                <a:tc>
                  <a:txBody>
                    <a:bodyPr/>
                    <a:lstStyle/>
                    <a:p>
                      <a:pPr marL="0" algn="ctr" defTabSz="914400" rtl="0" eaLnBrk="1" latinLnBrk="0" hangingPunct="1">
                        <a:lnSpc>
                          <a:spcPct val="120000"/>
                        </a:lnSpc>
                        <a:spcBef>
                          <a:spcPts val="0"/>
                        </a:spcBef>
                        <a:spcAft>
                          <a:spcPts val="0"/>
                        </a:spcAft>
                      </a:pPr>
                      <a:r>
                        <a:rPr lang="en-US" altLang="zh-CN" sz="1400" b="0" kern="1200" baseline="0" dirty="0">
                          <a:solidFill>
                            <a:schemeClr val="tx1"/>
                          </a:solidFill>
                          <a:latin typeface="+mn-lt"/>
                          <a:ea typeface="+mn-ea"/>
                          <a:cs typeface="+mn-ea"/>
                          <a:sym typeface="+mn-lt"/>
                        </a:rPr>
                        <a:t>1111 1110 10</a:t>
                      </a:r>
                      <a:endParaRPr lang="zh-CN" altLang="en-US" sz="1400" b="0" kern="1200" baseline="0" dirty="0">
                        <a:solidFill>
                          <a:schemeClr val="tx1"/>
                        </a:solidFill>
                        <a:latin typeface="+mn-lt"/>
                        <a:ea typeface="+mn-ea"/>
                        <a:cs typeface="+mn-ea"/>
                        <a:sym typeface="+mn-lt"/>
                      </a:endParaRP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en-US" altLang="zh-CN" sz="1400" b="0" baseline="0" dirty="0">
                          <a:solidFill>
                            <a:schemeClr val="tx1"/>
                          </a:solidFill>
                          <a:latin typeface="+mn-lt"/>
                          <a:ea typeface="+mn-ea"/>
                          <a:cs typeface="+mn-ea"/>
                          <a:sym typeface="+mn-lt"/>
                        </a:rPr>
                        <a:t>0</a:t>
                      </a:r>
                      <a:endParaRPr lang="zh-CN" altLang="en-US" sz="1400" b="0" baseline="0" dirty="0">
                        <a:solidFill>
                          <a:schemeClr val="tx1"/>
                        </a:solidFill>
                        <a:latin typeface="+mn-lt"/>
                        <a:ea typeface="+mn-ea"/>
                        <a:cs typeface="+mn-ea"/>
                        <a:sym typeface="+mn-lt"/>
                      </a:endParaRP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zh-CN" altLang="en-US" sz="1400" b="0" baseline="0" dirty="0">
                          <a:solidFill>
                            <a:schemeClr val="tx1"/>
                          </a:solidFill>
                          <a:latin typeface="+mn-lt"/>
                          <a:ea typeface="+mn-ea"/>
                          <a:cs typeface="+mn-ea"/>
                          <a:sym typeface="+mn-lt"/>
                        </a:rPr>
                        <a:t>接口标识</a:t>
                      </a:r>
                    </a:p>
                  </a:txBody>
                  <a:tcPr marL="45702" marR="45702" marT="17993" marB="17993"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sp>
        <p:nvSpPr>
          <p:cNvPr id="49" name="矩形 30"/>
          <p:cNvSpPr/>
          <p:nvPr/>
        </p:nvSpPr>
        <p:spPr>
          <a:xfrm>
            <a:off x="2030935" y="2937646"/>
            <a:ext cx="822661" cy="328488"/>
          </a:xfrm>
          <a:prstGeom prst="rect">
            <a:avLst/>
          </a:prstGeom>
        </p:spPr>
        <p:txBody>
          <a:bodyPr wrap="none">
            <a:spAutoFit/>
          </a:bodyPr>
          <a:lstStyle/>
          <a:p>
            <a:pPr algn="ctr">
              <a:lnSpc>
                <a:spcPct val="120000"/>
              </a:lnSpc>
            </a:pPr>
            <a:r>
              <a:rPr lang="zh-CN" altLang="en-US" sz="1399" dirty="0">
                <a:cs typeface="+mn-ea"/>
                <a:sym typeface="+mn-lt"/>
              </a:rPr>
              <a:t>固定为</a:t>
            </a:r>
            <a:r>
              <a:rPr lang="en-US" altLang="zh-CN" sz="1399" dirty="0">
                <a:cs typeface="+mn-ea"/>
                <a:sym typeface="+mn-lt"/>
              </a:rPr>
              <a:t>0</a:t>
            </a:r>
            <a:endParaRPr lang="zh-CN" altLang="en-US" sz="1399" dirty="0">
              <a:cs typeface="+mn-ea"/>
              <a:sym typeface="+mn-lt"/>
            </a:endParaRPr>
          </a:p>
        </p:txBody>
      </p:sp>
      <p:sp>
        <p:nvSpPr>
          <p:cNvPr id="62" name="矩形 61"/>
          <p:cNvSpPr/>
          <p:nvPr/>
        </p:nvSpPr>
        <p:spPr>
          <a:xfrm>
            <a:off x="6385649" y="3675620"/>
            <a:ext cx="3952785" cy="2243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64" name="矩形 63"/>
          <p:cNvSpPr/>
          <p:nvPr/>
        </p:nvSpPr>
        <p:spPr>
          <a:xfrm>
            <a:off x="10489831" y="3675620"/>
            <a:ext cx="1373829" cy="2243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cxnSp>
        <p:nvCxnSpPr>
          <p:cNvPr id="68" name="Straight Connector 166"/>
          <p:cNvCxnSpPr/>
          <p:nvPr/>
        </p:nvCxnSpPr>
        <p:spPr>
          <a:xfrm>
            <a:off x="6951826" y="4726302"/>
            <a:ext cx="0" cy="839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165"/>
          <p:cNvGrpSpPr/>
          <p:nvPr/>
        </p:nvGrpSpPr>
        <p:grpSpPr>
          <a:xfrm rot="10800000">
            <a:off x="6888141" y="4095027"/>
            <a:ext cx="2204425" cy="631273"/>
            <a:chOff x="-1233037" y="914446"/>
            <a:chExt cx="1573823" cy="778776"/>
          </a:xfrm>
        </p:grpSpPr>
        <p:cxnSp>
          <p:nvCxnSpPr>
            <p:cNvPr id="70"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Freeform 159"/>
          <p:cNvSpPr/>
          <p:nvPr/>
        </p:nvSpPr>
        <p:spPr>
          <a:xfrm flipH="1">
            <a:off x="9123746" y="2207880"/>
            <a:ext cx="1872043" cy="978570"/>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tIns="107958" rtlCol="0" anchor="ctr">
            <a:noAutofit/>
          </a:bodyPr>
          <a:lstStyle/>
          <a:p>
            <a:pPr algn="ctr">
              <a:lnSpc>
                <a:spcPct val="120000"/>
              </a:lnSpc>
            </a:pPr>
            <a:r>
              <a:rPr lang="en-US" sz="1599" dirty="0">
                <a:solidFill>
                  <a:schemeClr val="bg1">
                    <a:lumMod val="50000"/>
                  </a:schemeClr>
                </a:solidFill>
                <a:cs typeface="+mn-ea"/>
                <a:sym typeface="+mn-lt"/>
              </a:rPr>
              <a:t>Internet</a:t>
            </a:r>
          </a:p>
        </p:txBody>
      </p:sp>
      <p:cxnSp>
        <p:nvCxnSpPr>
          <p:cNvPr id="80" name="Straight Connector 166"/>
          <p:cNvCxnSpPr/>
          <p:nvPr/>
        </p:nvCxnSpPr>
        <p:spPr>
          <a:xfrm>
            <a:off x="11184287" y="4193714"/>
            <a:ext cx="0" cy="13716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bwMode="auto">
          <a:xfrm>
            <a:off x="6593895" y="5628624"/>
            <a:ext cx="715859"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en-US" altLang="zh-CN" sz="1200" dirty="0">
                <a:cs typeface="+mn-ea"/>
                <a:sym typeface="+mn-lt"/>
              </a:rPr>
              <a:t>FE80::1</a:t>
            </a:r>
          </a:p>
        </p:txBody>
      </p:sp>
      <p:sp>
        <p:nvSpPr>
          <p:cNvPr id="85" name="文本框 84"/>
          <p:cNvSpPr txBox="1"/>
          <p:nvPr/>
        </p:nvSpPr>
        <p:spPr bwMode="auto">
          <a:xfrm>
            <a:off x="7585482" y="2215892"/>
            <a:ext cx="1371488"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200" dirty="0">
                <a:cs typeface="+mn-ea"/>
                <a:sym typeface="+mn-lt"/>
              </a:rPr>
              <a:t>2001:ABCD::1/64</a:t>
            </a:r>
            <a:endParaRPr lang="zh-CN" altLang="en-US" sz="1200" dirty="0">
              <a:cs typeface="+mn-ea"/>
              <a:sym typeface="+mn-lt"/>
            </a:endParaRPr>
          </a:p>
        </p:txBody>
      </p:sp>
      <p:grpSp>
        <p:nvGrpSpPr>
          <p:cNvPr id="86" name="组合 317"/>
          <p:cNvGrpSpPr>
            <a:grpSpLocks/>
          </p:cNvGrpSpPr>
          <p:nvPr/>
        </p:nvGrpSpPr>
        <p:grpSpPr bwMode="auto">
          <a:xfrm>
            <a:off x="8957982" y="2145309"/>
            <a:ext cx="432893" cy="431062"/>
            <a:chOff x="5362575" y="935038"/>
            <a:chExt cx="668338" cy="668338"/>
          </a:xfrm>
          <a:solidFill>
            <a:schemeClr val="bg1">
              <a:lumMod val="65000"/>
            </a:schemeClr>
          </a:solidFill>
        </p:grpSpPr>
        <p:sp>
          <p:nvSpPr>
            <p:cNvPr id="87" name="Freeform 155"/>
            <p:cNvSpPr>
              <a:spLocks noChangeArrowheads="1"/>
            </p:cNvSpPr>
            <p:nvPr/>
          </p:nvSpPr>
          <p:spPr bwMode="auto">
            <a:xfrm>
              <a:off x="5362575" y="935038"/>
              <a:ext cx="668338" cy="668338"/>
            </a:xfrm>
            <a:custGeom>
              <a:avLst/>
              <a:gdLst>
                <a:gd name="T0" fmla="*/ 2147483646 w 1592"/>
                <a:gd name="T1" fmla="*/ 2147483646 h 1591"/>
                <a:gd name="T2" fmla="*/ 2147483646 w 1592"/>
                <a:gd name="T3" fmla="*/ 2147483646 h 1591"/>
                <a:gd name="T4" fmla="*/ 0 w 1592"/>
                <a:gd name="T5" fmla="*/ 2147483646 h 1591"/>
                <a:gd name="T6" fmla="*/ 2147483646 w 1592"/>
                <a:gd name="T7" fmla="*/ 0 h 1591"/>
                <a:gd name="T8" fmla="*/ 2147483646 w 1592"/>
                <a:gd name="T9" fmla="*/ 2147483646 h 1591"/>
                <a:gd name="T10" fmla="*/ 2147483646 w 1592"/>
                <a:gd name="T11" fmla="*/ 2147483646 h 1591"/>
                <a:gd name="T12" fmla="*/ 2147483646 w 1592"/>
                <a:gd name="T13" fmla="*/ 2147483646 h 1591"/>
                <a:gd name="T14" fmla="*/ 2147483646 w 1592"/>
                <a:gd name="T15" fmla="*/ 2147483646 h 1591"/>
                <a:gd name="T16" fmla="*/ 2147483646 w 1592"/>
                <a:gd name="T17" fmla="*/ 2147483646 h 1591"/>
                <a:gd name="T18" fmla="*/ 2147483646 w 1592"/>
                <a:gd name="T19" fmla="*/ 2147483646 h 1591"/>
                <a:gd name="T20" fmla="*/ 2147483646 w 1592"/>
                <a:gd name="T21" fmla="*/ 2147483646 h 1591"/>
                <a:gd name="T22" fmla="*/ 2147483646 w 1592"/>
                <a:gd name="T23" fmla="*/ 2147483646 h 1591"/>
                <a:gd name="T24" fmla="*/ 2147483646 w 1592"/>
                <a:gd name="T25" fmla="*/ 2147483646 h 1591"/>
                <a:gd name="T26" fmla="*/ 2147483646 w 1592"/>
                <a:gd name="T27" fmla="*/ 2147483646 h 1591"/>
                <a:gd name="T28" fmla="*/ 2147483646 w 1592"/>
                <a:gd name="T29" fmla="*/ 2147483646 h 1591"/>
                <a:gd name="T30" fmla="*/ 2147483646 w 1592"/>
                <a:gd name="T31" fmla="*/ 2147483646 h 15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92" h="1591">
                  <a:moveTo>
                    <a:pt x="796" y="1591"/>
                  </a:moveTo>
                  <a:lnTo>
                    <a:pt x="796" y="1591"/>
                  </a:lnTo>
                  <a:cubicBezTo>
                    <a:pt x="357" y="1591"/>
                    <a:pt x="0" y="1234"/>
                    <a:pt x="0" y="795"/>
                  </a:cubicBezTo>
                  <a:cubicBezTo>
                    <a:pt x="0" y="357"/>
                    <a:pt x="357" y="0"/>
                    <a:pt x="796" y="0"/>
                  </a:cubicBezTo>
                  <a:cubicBezTo>
                    <a:pt x="1234" y="0"/>
                    <a:pt x="1592" y="357"/>
                    <a:pt x="1592" y="795"/>
                  </a:cubicBezTo>
                  <a:cubicBezTo>
                    <a:pt x="1592" y="957"/>
                    <a:pt x="1543" y="1113"/>
                    <a:pt x="1452" y="1246"/>
                  </a:cubicBezTo>
                  <a:cubicBezTo>
                    <a:pt x="1442" y="1261"/>
                    <a:pt x="1421" y="1265"/>
                    <a:pt x="1406" y="1254"/>
                  </a:cubicBezTo>
                  <a:cubicBezTo>
                    <a:pt x="1391" y="1244"/>
                    <a:pt x="1387" y="1223"/>
                    <a:pt x="1397" y="1208"/>
                  </a:cubicBezTo>
                  <a:cubicBezTo>
                    <a:pt x="1481" y="1086"/>
                    <a:pt x="1525" y="944"/>
                    <a:pt x="1525" y="795"/>
                  </a:cubicBezTo>
                  <a:cubicBezTo>
                    <a:pt x="1525" y="393"/>
                    <a:pt x="1198" y="66"/>
                    <a:pt x="796" y="66"/>
                  </a:cubicBezTo>
                  <a:cubicBezTo>
                    <a:pt x="393" y="66"/>
                    <a:pt x="66" y="393"/>
                    <a:pt x="66" y="795"/>
                  </a:cubicBezTo>
                  <a:cubicBezTo>
                    <a:pt x="66" y="1198"/>
                    <a:pt x="393" y="1525"/>
                    <a:pt x="796" y="1525"/>
                  </a:cubicBezTo>
                  <a:cubicBezTo>
                    <a:pt x="944" y="1525"/>
                    <a:pt x="1087" y="1480"/>
                    <a:pt x="1209" y="1396"/>
                  </a:cubicBezTo>
                  <a:cubicBezTo>
                    <a:pt x="1225" y="1386"/>
                    <a:pt x="1245" y="1389"/>
                    <a:pt x="1256" y="1405"/>
                  </a:cubicBezTo>
                  <a:cubicBezTo>
                    <a:pt x="1266" y="1420"/>
                    <a:pt x="1262" y="1440"/>
                    <a:pt x="1247" y="1451"/>
                  </a:cubicBezTo>
                  <a:cubicBezTo>
                    <a:pt x="1114" y="1543"/>
                    <a:pt x="958" y="1591"/>
                    <a:pt x="796" y="1591"/>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8" name="Freeform 156"/>
            <p:cNvSpPr>
              <a:spLocks noChangeArrowheads="1"/>
            </p:cNvSpPr>
            <p:nvPr/>
          </p:nvSpPr>
          <p:spPr bwMode="auto">
            <a:xfrm>
              <a:off x="5503863" y="1265238"/>
              <a:ext cx="385763" cy="338138"/>
            </a:xfrm>
            <a:custGeom>
              <a:avLst/>
              <a:gdLst>
                <a:gd name="T0" fmla="*/ 2147483646 w 919"/>
                <a:gd name="T1" fmla="*/ 2147483646 h 805"/>
                <a:gd name="T2" fmla="*/ 2147483646 w 919"/>
                <a:gd name="T3" fmla="*/ 2147483646 h 805"/>
                <a:gd name="T4" fmla="*/ 2147483646 w 919"/>
                <a:gd name="T5" fmla="*/ 2147483646 h 805"/>
                <a:gd name="T6" fmla="*/ 2147483646 w 919"/>
                <a:gd name="T7" fmla="*/ 0 h 805"/>
                <a:gd name="T8" fmla="*/ 2147483646 w 919"/>
                <a:gd name="T9" fmla="*/ 2147483646 h 805"/>
                <a:gd name="T10" fmla="*/ 2147483646 w 919"/>
                <a:gd name="T11" fmla="*/ 2147483646 h 805"/>
                <a:gd name="T12" fmla="*/ 2147483646 w 919"/>
                <a:gd name="T13" fmla="*/ 2147483646 h 805"/>
                <a:gd name="T14" fmla="*/ 2147483646 w 919"/>
                <a:gd name="T15" fmla="*/ 0 h 805"/>
                <a:gd name="T16" fmla="*/ 2147483646 w 919"/>
                <a:gd name="T17" fmla="*/ 0 h 805"/>
                <a:gd name="T18" fmla="*/ 2147483646 w 919"/>
                <a:gd name="T19" fmla="*/ 2147483646 h 805"/>
                <a:gd name="T20" fmla="*/ 2147483646 w 919"/>
                <a:gd name="T21" fmla="*/ 2147483646 h 8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19" h="805">
                  <a:moveTo>
                    <a:pt x="460" y="805"/>
                  </a:moveTo>
                  <a:lnTo>
                    <a:pt x="460" y="805"/>
                  </a:lnTo>
                  <a:cubicBezTo>
                    <a:pt x="210" y="805"/>
                    <a:pt x="8" y="467"/>
                    <a:pt x="1" y="34"/>
                  </a:cubicBezTo>
                  <a:cubicBezTo>
                    <a:pt x="0" y="16"/>
                    <a:pt x="15" y="0"/>
                    <a:pt x="34" y="0"/>
                  </a:cubicBezTo>
                  <a:cubicBezTo>
                    <a:pt x="52" y="0"/>
                    <a:pt x="67" y="14"/>
                    <a:pt x="67" y="33"/>
                  </a:cubicBezTo>
                  <a:cubicBezTo>
                    <a:pt x="74" y="422"/>
                    <a:pt x="250" y="739"/>
                    <a:pt x="460" y="739"/>
                  </a:cubicBezTo>
                  <a:cubicBezTo>
                    <a:pt x="669" y="739"/>
                    <a:pt x="845" y="422"/>
                    <a:pt x="852" y="33"/>
                  </a:cubicBezTo>
                  <a:cubicBezTo>
                    <a:pt x="852" y="15"/>
                    <a:pt x="867" y="0"/>
                    <a:pt x="885" y="0"/>
                  </a:cubicBezTo>
                  <a:cubicBezTo>
                    <a:pt x="885" y="0"/>
                    <a:pt x="885" y="0"/>
                    <a:pt x="886" y="0"/>
                  </a:cubicBezTo>
                  <a:cubicBezTo>
                    <a:pt x="904" y="1"/>
                    <a:pt x="919" y="16"/>
                    <a:pt x="918" y="34"/>
                  </a:cubicBezTo>
                  <a:cubicBezTo>
                    <a:pt x="911" y="467"/>
                    <a:pt x="709" y="805"/>
                    <a:pt x="460" y="80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89" name="Freeform 157"/>
            <p:cNvSpPr>
              <a:spLocks noChangeArrowheads="1"/>
            </p:cNvSpPr>
            <p:nvPr/>
          </p:nvSpPr>
          <p:spPr bwMode="auto">
            <a:xfrm>
              <a:off x="5534025" y="935038"/>
              <a:ext cx="325438" cy="166688"/>
            </a:xfrm>
            <a:custGeom>
              <a:avLst/>
              <a:gdLst>
                <a:gd name="T0" fmla="*/ 2147483646 w 775"/>
                <a:gd name="T1" fmla="*/ 2147483646 h 398"/>
                <a:gd name="T2" fmla="*/ 2147483646 w 775"/>
                <a:gd name="T3" fmla="*/ 2147483646 h 398"/>
                <a:gd name="T4" fmla="*/ 2147483646 w 775"/>
                <a:gd name="T5" fmla="*/ 2147483646 h 398"/>
                <a:gd name="T6" fmla="*/ 2147483646 w 775"/>
                <a:gd name="T7" fmla="*/ 2147483646 h 398"/>
                <a:gd name="T8" fmla="*/ 2147483646 w 775"/>
                <a:gd name="T9" fmla="*/ 2147483646 h 398"/>
                <a:gd name="T10" fmla="*/ 2147483646 w 775"/>
                <a:gd name="T11" fmla="*/ 2147483646 h 398"/>
                <a:gd name="T12" fmla="*/ 2147483646 w 775"/>
                <a:gd name="T13" fmla="*/ 2147483646 h 398"/>
                <a:gd name="T14" fmla="*/ 2147483646 w 775"/>
                <a:gd name="T15" fmla="*/ 0 h 398"/>
                <a:gd name="T16" fmla="*/ 2147483646 w 775"/>
                <a:gd name="T17" fmla="*/ 2147483646 h 398"/>
                <a:gd name="T18" fmla="*/ 2147483646 w 775"/>
                <a:gd name="T19" fmla="*/ 2147483646 h 398"/>
                <a:gd name="T20" fmla="*/ 2147483646 w 775"/>
                <a:gd name="T21" fmla="*/ 2147483646 h 3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5" h="398">
                  <a:moveTo>
                    <a:pt x="737" y="398"/>
                  </a:moveTo>
                  <a:lnTo>
                    <a:pt x="737" y="398"/>
                  </a:lnTo>
                  <a:cubicBezTo>
                    <a:pt x="724" y="398"/>
                    <a:pt x="711" y="390"/>
                    <a:pt x="706" y="377"/>
                  </a:cubicBezTo>
                  <a:cubicBezTo>
                    <a:pt x="631" y="182"/>
                    <a:pt x="512" y="66"/>
                    <a:pt x="386" y="66"/>
                  </a:cubicBezTo>
                  <a:cubicBezTo>
                    <a:pt x="262" y="66"/>
                    <a:pt x="143" y="179"/>
                    <a:pt x="69" y="368"/>
                  </a:cubicBezTo>
                  <a:cubicBezTo>
                    <a:pt x="62" y="385"/>
                    <a:pt x="43" y="393"/>
                    <a:pt x="26" y="386"/>
                  </a:cubicBezTo>
                  <a:cubicBezTo>
                    <a:pt x="9" y="380"/>
                    <a:pt x="0" y="360"/>
                    <a:pt x="7" y="343"/>
                  </a:cubicBezTo>
                  <a:cubicBezTo>
                    <a:pt x="92" y="128"/>
                    <a:pt x="233" y="0"/>
                    <a:pt x="386" y="0"/>
                  </a:cubicBezTo>
                  <a:cubicBezTo>
                    <a:pt x="540" y="0"/>
                    <a:pt x="683" y="132"/>
                    <a:pt x="768" y="353"/>
                  </a:cubicBezTo>
                  <a:cubicBezTo>
                    <a:pt x="775" y="370"/>
                    <a:pt x="766" y="390"/>
                    <a:pt x="749" y="396"/>
                  </a:cubicBezTo>
                  <a:cubicBezTo>
                    <a:pt x="745" y="398"/>
                    <a:pt x="741" y="398"/>
                    <a:pt x="737" y="39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0" name="Freeform 158"/>
            <p:cNvSpPr>
              <a:spLocks noChangeArrowheads="1"/>
            </p:cNvSpPr>
            <p:nvPr/>
          </p:nvSpPr>
          <p:spPr bwMode="auto">
            <a:xfrm>
              <a:off x="5362575" y="1265238"/>
              <a:ext cx="666750" cy="26988"/>
            </a:xfrm>
            <a:custGeom>
              <a:avLst/>
              <a:gdLst>
                <a:gd name="T0" fmla="*/ 2147483646 w 1590"/>
                <a:gd name="T1" fmla="*/ 2147483646 h 67"/>
                <a:gd name="T2" fmla="*/ 2147483646 w 1590"/>
                <a:gd name="T3" fmla="*/ 2147483646 h 67"/>
                <a:gd name="T4" fmla="*/ 2147483646 w 1590"/>
                <a:gd name="T5" fmla="*/ 2147483646 h 67"/>
                <a:gd name="T6" fmla="*/ 0 w 1590"/>
                <a:gd name="T7" fmla="*/ 2147483646 h 67"/>
                <a:gd name="T8" fmla="*/ 2147483646 w 1590"/>
                <a:gd name="T9" fmla="*/ 0 h 67"/>
                <a:gd name="T10" fmla="*/ 2147483646 w 1590"/>
                <a:gd name="T11" fmla="*/ 0 h 67"/>
                <a:gd name="T12" fmla="*/ 2147483646 w 1590"/>
                <a:gd name="T13" fmla="*/ 2147483646 h 67"/>
                <a:gd name="T14" fmla="*/ 2147483646 w 159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0" h="67">
                  <a:moveTo>
                    <a:pt x="1557" y="67"/>
                  </a:moveTo>
                  <a:lnTo>
                    <a:pt x="1557" y="67"/>
                  </a:lnTo>
                  <a:lnTo>
                    <a:pt x="33" y="67"/>
                  </a:lnTo>
                  <a:cubicBezTo>
                    <a:pt x="15" y="67"/>
                    <a:pt x="0" y="52"/>
                    <a:pt x="0" y="33"/>
                  </a:cubicBezTo>
                  <a:cubicBezTo>
                    <a:pt x="0" y="15"/>
                    <a:pt x="15" y="0"/>
                    <a:pt x="33" y="0"/>
                  </a:cubicBezTo>
                  <a:lnTo>
                    <a:pt x="1557" y="0"/>
                  </a:lnTo>
                  <a:cubicBezTo>
                    <a:pt x="1575" y="0"/>
                    <a:pt x="1590" y="15"/>
                    <a:pt x="1590" y="33"/>
                  </a:cubicBezTo>
                  <a:cubicBezTo>
                    <a:pt x="1590" y="52"/>
                    <a:pt x="1575" y="67"/>
                    <a:pt x="1557" y="67"/>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1" name="Freeform 159"/>
            <p:cNvSpPr>
              <a:spLocks noChangeArrowheads="1"/>
            </p:cNvSpPr>
            <p:nvPr/>
          </p:nvSpPr>
          <p:spPr bwMode="auto">
            <a:xfrm>
              <a:off x="5681663" y="1265238"/>
              <a:ext cx="28575" cy="338138"/>
            </a:xfrm>
            <a:custGeom>
              <a:avLst/>
              <a:gdLst>
                <a:gd name="T0" fmla="*/ 2147483646 w 67"/>
                <a:gd name="T1" fmla="*/ 2147483646 h 805"/>
                <a:gd name="T2" fmla="*/ 2147483646 w 67"/>
                <a:gd name="T3" fmla="*/ 2147483646 h 805"/>
                <a:gd name="T4" fmla="*/ 0 w 67"/>
                <a:gd name="T5" fmla="*/ 2147483646 h 805"/>
                <a:gd name="T6" fmla="*/ 0 w 67"/>
                <a:gd name="T7" fmla="*/ 2147483646 h 805"/>
                <a:gd name="T8" fmla="*/ 2147483646 w 67"/>
                <a:gd name="T9" fmla="*/ 0 h 805"/>
                <a:gd name="T10" fmla="*/ 2147483646 w 67"/>
                <a:gd name="T11" fmla="*/ 2147483646 h 805"/>
                <a:gd name="T12" fmla="*/ 2147483646 w 67"/>
                <a:gd name="T13" fmla="*/ 2147483646 h 805"/>
                <a:gd name="T14" fmla="*/ 2147483646 w 67"/>
                <a:gd name="T15" fmla="*/ 2147483646 h 8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805">
                  <a:moveTo>
                    <a:pt x="34" y="805"/>
                  </a:moveTo>
                  <a:lnTo>
                    <a:pt x="34" y="805"/>
                  </a:lnTo>
                  <a:cubicBezTo>
                    <a:pt x="15" y="805"/>
                    <a:pt x="0" y="790"/>
                    <a:pt x="0" y="772"/>
                  </a:cubicBezTo>
                  <a:lnTo>
                    <a:pt x="0" y="34"/>
                  </a:lnTo>
                  <a:cubicBezTo>
                    <a:pt x="0" y="15"/>
                    <a:pt x="15" y="0"/>
                    <a:pt x="34" y="0"/>
                  </a:cubicBezTo>
                  <a:cubicBezTo>
                    <a:pt x="52" y="0"/>
                    <a:pt x="67" y="15"/>
                    <a:pt x="67" y="34"/>
                  </a:cubicBezTo>
                  <a:lnTo>
                    <a:pt x="67" y="772"/>
                  </a:lnTo>
                  <a:cubicBezTo>
                    <a:pt x="67" y="790"/>
                    <a:pt x="52" y="805"/>
                    <a:pt x="34" y="80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2" name="Freeform 160"/>
            <p:cNvSpPr>
              <a:spLocks noChangeArrowheads="1"/>
            </p:cNvSpPr>
            <p:nvPr/>
          </p:nvSpPr>
          <p:spPr bwMode="auto">
            <a:xfrm>
              <a:off x="5681663" y="935038"/>
              <a:ext cx="28575" cy="166688"/>
            </a:xfrm>
            <a:custGeom>
              <a:avLst/>
              <a:gdLst>
                <a:gd name="T0" fmla="*/ 2147483646 w 67"/>
                <a:gd name="T1" fmla="*/ 2147483646 h 398"/>
                <a:gd name="T2" fmla="*/ 2147483646 w 67"/>
                <a:gd name="T3" fmla="*/ 2147483646 h 398"/>
                <a:gd name="T4" fmla="*/ 0 w 67"/>
                <a:gd name="T5" fmla="*/ 2147483646 h 398"/>
                <a:gd name="T6" fmla="*/ 0 w 67"/>
                <a:gd name="T7" fmla="*/ 2147483646 h 398"/>
                <a:gd name="T8" fmla="*/ 2147483646 w 67"/>
                <a:gd name="T9" fmla="*/ 0 h 398"/>
                <a:gd name="T10" fmla="*/ 2147483646 w 67"/>
                <a:gd name="T11" fmla="*/ 2147483646 h 398"/>
                <a:gd name="T12" fmla="*/ 2147483646 w 67"/>
                <a:gd name="T13" fmla="*/ 2147483646 h 398"/>
                <a:gd name="T14" fmla="*/ 2147483646 w 67"/>
                <a:gd name="T15" fmla="*/ 2147483646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398">
                  <a:moveTo>
                    <a:pt x="34" y="398"/>
                  </a:moveTo>
                  <a:lnTo>
                    <a:pt x="34" y="398"/>
                  </a:lnTo>
                  <a:cubicBezTo>
                    <a:pt x="15" y="398"/>
                    <a:pt x="0" y="383"/>
                    <a:pt x="0" y="365"/>
                  </a:cubicBezTo>
                  <a:lnTo>
                    <a:pt x="0" y="33"/>
                  </a:lnTo>
                  <a:cubicBezTo>
                    <a:pt x="0" y="14"/>
                    <a:pt x="15" y="0"/>
                    <a:pt x="34" y="0"/>
                  </a:cubicBezTo>
                  <a:cubicBezTo>
                    <a:pt x="52" y="0"/>
                    <a:pt x="67" y="14"/>
                    <a:pt x="67" y="33"/>
                  </a:cubicBezTo>
                  <a:lnTo>
                    <a:pt x="67" y="365"/>
                  </a:lnTo>
                  <a:cubicBezTo>
                    <a:pt x="67" y="383"/>
                    <a:pt x="52" y="398"/>
                    <a:pt x="34" y="39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3" name="Freeform 161"/>
            <p:cNvSpPr>
              <a:spLocks noChangeArrowheads="1"/>
            </p:cNvSpPr>
            <p:nvPr/>
          </p:nvSpPr>
          <p:spPr bwMode="auto">
            <a:xfrm>
              <a:off x="5418138" y="1074738"/>
              <a:ext cx="555625" cy="26988"/>
            </a:xfrm>
            <a:custGeom>
              <a:avLst/>
              <a:gdLst>
                <a:gd name="T0" fmla="*/ 2147483646 w 1325"/>
                <a:gd name="T1" fmla="*/ 2147483646 h 66"/>
                <a:gd name="T2" fmla="*/ 2147483646 w 1325"/>
                <a:gd name="T3" fmla="*/ 2147483646 h 66"/>
                <a:gd name="T4" fmla="*/ 2147483646 w 1325"/>
                <a:gd name="T5" fmla="*/ 2147483646 h 66"/>
                <a:gd name="T6" fmla="*/ 0 w 1325"/>
                <a:gd name="T7" fmla="*/ 2147483646 h 66"/>
                <a:gd name="T8" fmla="*/ 2147483646 w 1325"/>
                <a:gd name="T9" fmla="*/ 0 h 66"/>
                <a:gd name="T10" fmla="*/ 2147483646 w 1325"/>
                <a:gd name="T11" fmla="*/ 0 h 66"/>
                <a:gd name="T12" fmla="*/ 2147483646 w 1325"/>
                <a:gd name="T13" fmla="*/ 2147483646 h 66"/>
                <a:gd name="T14" fmla="*/ 2147483646 w 1325"/>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5" h="66">
                  <a:moveTo>
                    <a:pt x="1292" y="66"/>
                  </a:moveTo>
                  <a:lnTo>
                    <a:pt x="1292" y="66"/>
                  </a:lnTo>
                  <a:lnTo>
                    <a:pt x="33" y="66"/>
                  </a:lnTo>
                  <a:cubicBezTo>
                    <a:pt x="15" y="66"/>
                    <a:pt x="0" y="51"/>
                    <a:pt x="0" y="33"/>
                  </a:cubicBezTo>
                  <a:cubicBezTo>
                    <a:pt x="0" y="15"/>
                    <a:pt x="15" y="0"/>
                    <a:pt x="33" y="0"/>
                  </a:cubicBezTo>
                  <a:lnTo>
                    <a:pt x="1292" y="0"/>
                  </a:lnTo>
                  <a:cubicBezTo>
                    <a:pt x="1310" y="0"/>
                    <a:pt x="1325" y="15"/>
                    <a:pt x="1325" y="33"/>
                  </a:cubicBezTo>
                  <a:cubicBezTo>
                    <a:pt x="1325" y="51"/>
                    <a:pt x="1310" y="66"/>
                    <a:pt x="1292" y="6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4" name="Freeform 162"/>
            <p:cNvSpPr>
              <a:spLocks noChangeArrowheads="1"/>
            </p:cNvSpPr>
            <p:nvPr/>
          </p:nvSpPr>
          <p:spPr bwMode="auto">
            <a:xfrm>
              <a:off x="5418138" y="1436688"/>
              <a:ext cx="555625" cy="26988"/>
            </a:xfrm>
            <a:custGeom>
              <a:avLst/>
              <a:gdLst>
                <a:gd name="T0" fmla="*/ 2147483646 w 1325"/>
                <a:gd name="T1" fmla="*/ 2147483646 h 66"/>
                <a:gd name="T2" fmla="*/ 2147483646 w 1325"/>
                <a:gd name="T3" fmla="*/ 2147483646 h 66"/>
                <a:gd name="T4" fmla="*/ 2147483646 w 1325"/>
                <a:gd name="T5" fmla="*/ 2147483646 h 66"/>
                <a:gd name="T6" fmla="*/ 0 w 1325"/>
                <a:gd name="T7" fmla="*/ 2147483646 h 66"/>
                <a:gd name="T8" fmla="*/ 2147483646 w 1325"/>
                <a:gd name="T9" fmla="*/ 0 h 66"/>
                <a:gd name="T10" fmla="*/ 2147483646 w 1325"/>
                <a:gd name="T11" fmla="*/ 0 h 66"/>
                <a:gd name="T12" fmla="*/ 2147483646 w 1325"/>
                <a:gd name="T13" fmla="*/ 2147483646 h 66"/>
                <a:gd name="T14" fmla="*/ 2147483646 w 1325"/>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5" h="66">
                  <a:moveTo>
                    <a:pt x="1292" y="66"/>
                  </a:moveTo>
                  <a:lnTo>
                    <a:pt x="1292" y="66"/>
                  </a:lnTo>
                  <a:lnTo>
                    <a:pt x="33" y="66"/>
                  </a:lnTo>
                  <a:cubicBezTo>
                    <a:pt x="15" y="66"/>
                    <a:pt x="0" y="52"/>
                    <a:pt x="0" y="33"/>
                  </a:cubicBezTo>
                  <a:cubicBezTo>
                    <a:pt x="0" y="15"/>
                    <a:pt x="15" y="0"/>
                    <a:pt x="33" y="0"/>
                  </a:cubicBezTo>
                  <a:lnTo>
                    <a:pt x="1292" y="0"/>
                  </a:lnTo>
                  <a:cubicBezTo>
                    <a:pt x="1310" y="0"/>
                    <a:pt x="1325" y="15"/>
                    <a:pt x="1325" y="33"/>
                  </a:cubicBezTo>
                  <a:cubicBezTo>
                    <a:pt x="1325" y="52"/>
                    <a:pt x="1310" y="66"/>
                    <a:pt x="1292" y="6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5" name="Freeform 163"/>
            <p:cNvSpPr>
              <a:spLocks noChangeArrowheads="1"/>
            </p:cNvSpPr>
            <p:nvPr/>
          </p:nvSpPr>
          <p:spPr bwMode="auto">
            <a:xfrm>
              <a:off x="5462588" y="1130301"/>
              <a:ext cx="155575" cy="109538"/>
            </a:xfrm>
            <a:custGeom>
              <a:avLst/>
              <a:gdLst>
                <a:gd name="T0" fmla="*/ 2147483646 w 370"/>
                <a:gd name="T1" fmla="*/ 2147483646 h 262"/>
                <a:gd name="T2" fmla="*/ 2147483646 w 370"/>
                <a:gd name="T3" fmla="*/ 2147483646 h 262"/>
                <a:gd name="T4" fmla="*/ 2147483646 w 370"/>
                <a:gd name="T5" fmla="*/ 0 h 262"/>
                <a:gd name="T6" fmla="*/ 2147483646 w 370"/>
                <a:gd name="T7" fmla="*/ 0 h 262"/>
                <a:gd name="T8" fmla="*/ 2147483646 w 370"/>
                <a:gd name="T9" fmla="*/ 2147483646 h 262"/>
                <a:gd name="T10" fmla="*/ 2147483646 w 370"/>
                <a:gd name="T11" fmla="*/ 0 h 262"/>
                <a:gd name="T12" fmla="*/ 0 w 370"/>
                <a:gd name="T13" fmla="*/ 0 h 262"/>
                <a:gd name="T14" fmla="*/ 2147483646 w 370"/>
                <a:gd name="T15" fmla="*/ 2147483646 h 262"/>
                <a:gd name="T16" fmla="*/ 2147483646 w 370"/>
                <a:gd name="T17" fmla="*/ 2147483646 h 262"/>
                <a:gd name="T18" fmla="*/ 2147483646 w 370"/>
                <a:gd name="T19" fmla="*/ 2147483646 h 262"/>
                <a:gd name="T20" fmla="*/ 2147483646 w 370"/>
                <a:gd name="T21" fmla="*/ 2147483646 h 262"/>
                <a:gd name="T22" fmla="*/ 2147483646 w 370"/>
                <a:gd name="T23" fmla="*/ 2147483646 h 262"/>
                <a:gd name="T24" fmla="*/ 2147483646 w 370"/>
                <a:gd name="T25" fmla="*/ 0 h 262"/>
                <a:gd name="T26" fmla="*/ 2147483646 w 370"/>
                <a:gd name="T27" fmla="*/ 0 h 262"/>
                <a:gd name="T28" fmla="*/ 2147483646 w 370"/>
                <a:gd name="T29" fmla="*/ 2147483646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0" h="262">
                  <a:moveTo>
                    <a:pt x="261" y="154"/>
                  </a:moveTo>
                  <a:lnTo>
                    <a:pt x="261" y="154"/>
                  </a:lnTo>
                  <a:lnTo>
                    <a:pt x="217" y="0"/>
                  </a:lnTo>
                  <a:lnTo>
                    <a:pt x="158" y="0"/>
                  </a:lnTo>
                  <a:lnTo>
                    <a:pt x="113" y="154"/>
                  </a:lnTo>
                  <a:lnTo>
                    <a:pt x="72" y="0"/>
                  </a:lnTo>
                  <a:lnTo>
                    <a:pt x="0" y="0"/>
                  </a:lnTo>
                  <a:lnTo>
                    <a:pt x="79" y="262"/>
                  </a:lnTo>
                  <a:lnTo>
                    <a:pt x="141" y="262"/>
                  </a:lnTo>
                  <a:lnTo>
                    <a:pt x="186" y="114"/>
                  </a:lnTo>
                  <a:lnTo>
                    <a:pt x="228" y="262"/>
                  </a:lnTo>
                  <a:lnTo>
                    <a:pt x="292" y="262"/>
                  </a:lnTo>
                  <a:lnTo>
                    <a:pt x="370" y="0"/>
                  </a:lnTo>
                  <a:lnTo>
                    <a:pt x="301" y="0"/>
                  </a:lnTo>
                  <a:lnTo>
                    <a:pt x="261" y="154"/>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6" name="Freeform 164"/>
            <p:cNvSpPr>
              <a:spLocks noChangeArrowheads="1"/>
            </p:cNvSpPr>
            <p:nvPr/>
          </p:nvSpPr>
          <p:spPr bwMode="auto">
            <a:xfrm>
              <a:off x="5624513" y="1130301"/>
              <a:ext cx="155575" cy="109538"/>
            </a:xfrm>
            <a:custGeom>
              <a:avLst/>
              <a:gdLst>
                <a:gd name="T0" fmla="*/ 2147483646 w 370"/>
                <a:gd name="T1" fmla="*/ 2147483646 h 262"/>
                <a:gd name="T2" fmla="*/ 2147483646 w 370"/>
                <a:gd name="T3" fmla="*/ 2147483646 h 262"/>
                <a:gd name="T4" fmla="*/ 2147483646 w 370"/>
                <a:gd name="T5" fmla="*/ 0 h 262"/>
                <a:gd name="T6" fmla="*/ 2147483646 w 370"/>
                <a:gd name="T7" fmla="*/ 0 h 262"/>
                <a:gd name="T8" fmla="*/ 2147483646 w 370"/>
                <a:gd name="T9" fmla="*/ 2147483646 h 262"/>
                <a:gd name="T10" fmla="*/ 2147483646 w 370"/>
                <a:gd name="T11" fmla="*/ 0 h 262"/>
                <a:gd name="T12" fmla="*/ 0 w 370"/>
                <a:gd name="T13" fmla="*/ 0 h 262"/>
                <a:gd name="T14" fmla="*/ 2147483646 w 370"/>
                <a:gd name="T15" fmla="*/ 2147483646 h 262"/>
                <a:gd name="T16" fmla="*/ 2147483646 w 370"/>
                <a:gd name="T17" fmla="*/ 2147483646 h 262"/>
                <a:gd name="T18" fmla="*/ 2147483646 w 370"/>
                <a:gd name="T19" fmla="*/ 2147483646 h 262"/>
                <a:gd name="T20" fmla="*/ 2147483646 w 370"/>
                <a:gd name="T21" fmla="*/ 2147483646 h 262"/>
                <a:gd name="T22" fmla="*/ 2147483646 w 370"/>
                <a:gd name="T23" fmla="*/ 2147483646 h 262"/>
                <a:gd name="T24" fmla="*/ 2147483646 w 370"/>
                <a:gd name="T25" fmla="*/ 0 h 262"/>
                <a:gd name="T26" fmla="*/ 2147483646 w 370"/>
                <a:gd name="T27" fmla="*/ 0 h 262"/>
                <a:gd name="T28" fmla="*/ 2147483646 w 370"/>
                <a:gd name="T29" fmla="*/ 2147483646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0" h="262">
                  <a:moveTo>
                    <a:pt x="261" y="154"/>
                  </a:moveTo>
                  <a:lnTo>
                    <a:pt x="261" y="154"/>
                  </a:lnTo>
                  <a:lnTo>
                    <a:pt x="218" y="0"/>
                  </a:lnTo>
                  <a:lnTo>
                    <a:pt x="159" y="0"/>
                  </a:lnTo>
                  <a:lnTo>
                    <a:pt x="114" y="154"/>
                  </a:lnTo>
                  <a:lnTo>
                    <a:pt x="72" y="0"/>
                  </a:lnTo>
                  <a:lnTo>
                    <a:pt x="0" y="0"/>
                  </a:lnTo>
                  <a:lnTo>
                    <a:pt x="79" y="262"/>
                  </a:lnTo>
                  <a:lnTo>
                    <a:pt x="142" y="262"/>
                  </a:lnTo>
                  <a:lnTo>
                    <a:pt x="187" y="114"/>
                  </a:lnTo>
                  <a:lnTo>
                    <a:pt x="228" y="262"/>
                  </a:lnTo>
                  <a:lnTo>
                    <a:pt x="292" y="262"/>
                  </a:lnTo>
                  <a:lnTo>
                    <a:pt x="370" y="0"/>
                  </a:lnTo>
                  <a:lnTo>
                    <a:pt x="302" y="0"/>
                  </a:lnTo>
                  <a:lnTo>
                    <a:pt x="261" y="154"/>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7" name="Freeform 165"/>
            <p:cNvSpPr>
              <a:spLocks noChangeArrowheads="1"/>
            </p:cNvSpPr>
            <p:nvPr/>
          </p:nvSpPr>
          <p:spPr bwMode="auto">
            <a:xfrm>
              <a:off x="5786438" y="1130301"/>
              <a:ext cx="155575" cy="109538"/>
            </a:xfrm>
            <a:custGeom>
              <a:avLst/>
              <a:gdLst>
                <a:gd name="T0" fmla="*/ 2147483646 w 370"/>
                <a:gd name="T1" fmla="*/ 0 h 262"/>
                <a:gd name="T2" fmla="*/ 2147483646 w 370"/>
                <a:gd name="T3" fmla="*/ 0 h 262"/>
                <a:gd name="T4" fmla="*/ 2147483646 w 370"/>
                <a:gd name="T5" fmla="*/ 2147483646 h 262"/>
                <a:gd name="T6" fmla="*/ 2147483646 w 370"/>
                <a:gd name="T7" fmla="*/ 0 h 262"/>
                <a:gd name="T8" fmla="*/ 2147483646 w 370"/>
                <a:gd name="T9" fmla="*/ 0 h 262"/>
                <a:gd name="T10" fmla="*/ 2147483646 w 370"/>
                <a:gd name="T11" fmla="*/ 2147483646 h 262"/>
                <a:gd name="T12" fmla="*/ 2147483646 w 370"/>
                <a:gd name="T13" fmla="*/ 0 h 262"/>
                <a:gd name="T14" fmla="*/ 0 w 370"/>
                <a:gd name="T15" fmla="*/ 0 h 262"/>
                <a:gd name="T16" fmla="*/ 2147483646 w 370"/>
                <a:gd name="T17" fmla="*/ 2147483646 h 262"/>
                <a:gd name="T18" fmla="*/ 2147483646 w 370"/>
                <a:gd name="T19" fmla="*/ 2147483646 h 262"/>
                <a:gd name="T20" fmla="*/ 2147483646 w 370"/>
                <a:gd name="T21" fmla="*/ 2147483646 h 262"/>
                <a:gd name="T22" fmla="*/ 2147483646 w 370"/>
                <a:gd name="T23" fmla="*/ 2147483646 h 262"/>
                <a:gd name="T24" fmla="*/ 2147483646 w 370"/>
                <a:gd name="T25" fmla="*/ 2147483646 h 262"/>
                <a:gd name="T26" fmla="*/ 2147483646 w 370"/>
                <a:gd name="T27" fmla="*/ 0 h 262"/>
                <a:gd name="T28" fmla="*/ 2147483646 w 370"/>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0" h="262">
                  <a:moveTo>
                    <a:pt x="301" y="0"/>
                  </a:moveTo>
                  <a:lnTo>
                    <a:pt x="301" y="0"/>
                  </a:lnTo>
                  <a:lnTo>
                    <a:pt x="261" y="154"/>
                  </a:lnTo>
                  <a:lnTo>
                    <a:pt x="217" y="0"/>
                  </a:lnTo>
                  <a:lnTo>
                    <a:pt x="158" y="0"/>
                  </a:lnTo>
                  <a:lnTo>
                    <a:pt x="113" y="154"/>
                  </a:lnTo>
                  <a:lnTo>
                    <a:pt x="71" y="0"/>
                  </a:lnTo>
                  <a:lnTo>
                    <a:pt x="0" y="0"/>
                  </a:lnTo>
                  <a:lnTo>
                    <a:pt x="79" y="262"/>
                  </a:lnTo>
                  <a:lnTo>
                    <a:pt x="141" y="262"/>
                  </a:lnTo>
                  <a:lnTo>
                    <a:pt x="186" y="114"/>
                  </a:lnTo>
                  <a:lnTo>
                    <a:pt x="228" y="262"/>
                  </a:lnTo>
                  <a:lnTo>
                    <a:pt x="291" y="262"/>
                  </a:lnTo>
                  <a:lnTo>
                    <a:pt x="370" y="0"/>
                  </a:lnTo>
                  <a:lnTo>
                    <a:pt x="301"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8" name="Freeform 166"/>
            <p:cNvSpPr>
              <a:spLocks noChangeArrowheads="1"/>
            </p:cNvSpPr>
            <p:nvPr/>
          </p:nvSpPr>
          <p:spPr bwMode="auto">
            <a:xfrm>
              <a:off x="5861050" y="1484313"/>
              <a:ext cx="65088" cy="63500"/>
            </a:xfrm>
            <a:custGeom>
              <a:avLst/>
              <a:gdLst>
                <a:gd name="T0" fmla="*/ 2147483646 w 154"/>
                <a:gd name="T1" fmla="*/ 2147483646 h 154"/>
                <a:gd name="T2" fmla="*/ 2147483646 w 154"/>
                <a:gd name="T3" fmla="*/ 2147483646 h 154"/>
                <a:gd name="T4" fmla="*/ 2147483646 w 154"/>
                <a:gd name="T5" fmla="*/ 2147483646 h 154"/>
                <a:gd name="T6" fmla="*/ 2147483646 w 154"/>
                <a:gd name="T7" fmla="*/ 2147483646 h 154"/>
                <a:gd name="T8" fmla="*/ 2147483646 w 154"/>
                <a:gd name="T9" fmla="*/ 2147483646 h 154"/>
                <a:gd name="T10" fmla="*/ 2147483646 w 154"/>
                <a:gd name="T11" fmla="*/ 2147483646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4" h="154">
                  <a:moveTo>
                    <a:pt x="124" y="128"/>
                  </a:moveTo>
                  <a:lnTo>
                    <a:pt x="124" y="128"/>
                  </a:lnTo>
                  <a:cubicBezTo>
                    <a:pt x="96" y="154"/>
                    <a:pt x="52" y="152"/>
                    <a:pt x="26" y="124"/>
                  </a:cubicBezTo>
                  <a:cubicBezTo>
                    <a:pt x="0" y="96"/>
                    <a:pt x="2" y="53"/>
                    <a:pt x="30" y="26"/>
                  </a:cubicBezTo>
                  <a:cubicBezTo>
                    <a:pt x="58" y="0"/>
                    <a:pt x="102" y="2"/>
                    <a:pt x="128" y="30"/>
                  </a:cubicBezTo>
                  <a:cubicBezTo>
                    <a:pt x="154" y="58"/>
                    <a:pt x="152" y="102"/>
                    <a:pt x="124" y="12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sp>
          <p:nvSpPr>
            <p:cNvPr id="99" name="Freeform 167"/>
            <p:cNvSpPr>
              <a:spLocks noChangeArrowheads="1"/>
            </p:cNvSpPr>
            <p:nvPr/>
          </p:nvSpPr>
          <p:spPr bwMode="auto">
            <a:xfrm>
              <a:off x="5927725" y="1422401"/>
              <a:ext cx="63500" cy="65088"/>
            </a:xfrm>
            <a:custGeom>
              <a:avLst/>
              <a:gdLst>
                <a:gd name="T0" fmla="*/ 2147483646 w 154"/>
                <a:gd name="T1" fmla="*/ 2147483646 h 155"/>
                <a:gd name="T2" fmla="*/ 2147483646 w 154"/>
                <a:gd name="T3" fmla="*/ 2147483646 h 155"/>
                <a:gd name="T4" fmla="*/ 2147483646 w 154"/>
                <a:gd name="T5" fmla="*/ 2147483646 h 155"/>
                <a:gd name="T6" fmla="*/ 2147483646 w 154"/>
                <a:gd name="T7" fmla="*/ 2147483646 h 155"/>
                <a:gd name="T8" fmla="*/ 2147483646 w 154"/>
                <a:gd name="T9" fmla="*/ 2147483646 h 155"/>
                <a:gd name="T10" fmla="*/ 2147483646 w 154"/>
                <a:gd name="T11" fmla="*/ 2147483646 h 1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4" h="155">
                  <a:moveTo>
                    <a:pt x="125" y="128"/>
                  </a:moveTo>
                  <a:lnTo>
                    <a:pt x="125" y="128"/>
                  </a:lnTo>
                  <a:cubicBezTo>
                    <a:pt x="96" y="155"/>
                    <a:pt x="52" y="153"/>
                    <a:pt x="26" y="125"/>
                  </a:cubicBezTo>
                  <a:cubicBezTo>
                    <a:pt x="0" y="96"/>
                    <a:pt x="2" y="53"/>
                    <a:pt x="30" y="26"/>
                  </a:cubicBezTo>
                  <a:cubicBezTo>
                    <a:pt x="58" y="0"/>
                    <a:pt x="102" y="2"/>
                    <a:pt x="128" y="30"/>
                  </a:cubicBezTo>
                  <a:cubicBezTo>
                    <a:pt x="154" y="58"/>
                    <a:pt x="153" y="102"/>
                    <a:pt x="125" y="12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a:lnSpc>
                  <a:spcPct val="120000"/>
                </a:lnSpc>
              </a:pPr>
              <a:endParaRPr lang="zh-CN" altLang="en-US" sz="2139">
                <a:cs typeface="+mn-ea"/>
                <a:sym typeface="+mn-lt"/>
              </a:endParaRPr>
            </a:p>
          </p:txBody>
        </p:sp>
      </p:grpSp>
      <p:sp>
        <p:nvSpPr>
          <p:cNvPr id="104" name="任意多边形 103"/>
          <p:cNvSpPr/>
          <p:nvPr/>
        </p:nvSpPr>
        <p:spPr>
          <a:xfrm>
            <a:off x="7258136" y="4339666"/>
            <a:ext cx="1050343" cy="957988"/>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3972403"/>
              <a:gd name="connsiteY0" fmla="*/ 286329 h 286329"/>
              <a:gd name="connsiteX1" fmla="*/ 3972403 w 3972403"/>
              <a:gd name="connsiteY1" fmla="*/ 0 h 286329"/>
              <a:gd name="connsiteX0" fmla="*/ 0 w 3972403"/>
              <a:gd name="connsiteY0" fmla="*/ 1885170 h 1885170"/>
              <a:gd name="connsiteX1" fmla="*/ 3972403 w 3972403"/>
              <a:gd name="connsiteY1" fmla="*/ 1598841 h 1885170"/>
              <a:gd name="connsiteX0" fmla="*/ 0 w 4002038"/>
              <a:gd name="connsiteY0" fmla="*/ 1872025 h 1872025"/>
              <a:gd name="connsiteX1" fmla="*/ 4002038 w 4002038"/>
              <a:gd name="connsiteY1" fmla="*/ 1604169 h 1872025"/>
              <a:gd name="connsiteX0" fmla="*/ 0 w 4002038"/>
              <a:gd name="connsiteY0" fmla="*/ 2528442 h 2528442"/>
              <a:gd name="connsiteX1" fmla="*/ 4002038 w 4002038"/>
              <a:gd name="connsiteY1" fmla="*/ 2260586 h 2528442"/>
              <a:gd name="connsiteX0" fmla="*/ 0 w 4002038"/>
              <a:gd name="connsiteY0" fmla="*/ 2619472 h 2619472"/>
              <a:gd name="connsiteX1" fmla="*/ 4002038 w 4002038"/>
              <a:gd name="connsiteY1" fmla="*/ 2351616 h 2619472"/>
              <a:gd name="connsiteX0" fmla="*/ 0 w 4002038"/>
              <a:gd name="connsiteY0" fmla="*/ 2601400 h 2601400"/>
              <a:gd name="connsiteX1" fmla="*/ 4002038 w 4002038"/>
              <a:gd name="connsiteY1" fmla="*/ 2333544 h 2601400"/>
              <a:gd name="connsiteX0" fmla="*/ 0 w 4002038"/>
              <a:gd name="connsiteY0" fmla="*/ 2661323 h 2661323"/>
              <a:gd name="connsiteX1" fmla="*/ 4002038 w 4002038"/>
              <a:gd name="connsiteY1" fmla="*/ 2393467 h 2661323"/>
              <a:gd name="connsiteX0" fmla="*/ 0 w 1512693"/>
              <a:gd name="connsiteY0" fmla="*/ 2666159 h 2666159"/>
              <a:gd name="connsiteX1" fmla="*/ 1512693 w 1512693"/>
              <a:gd name="connsiteY1" fmla="*/ 2389067 h 2666159"/>
              <a:gd name="connsiteX0" fmla="*/ 0 w 1512693"/>
              <a:gd name="connsiteY0" fmla="*/ 1755253 h 1755253"/>
              <a:gd name="connsiteX1" fmla="*/ 1512693 w 1512693"/>
              <a:gd name="connsiteY1" fmla="*/ 1478161 h 1755253"/>
              <a:gd name="connsiteX0" fmla="*/ 0 w 1512693"/>
              <a:gd name="connsiteY0" fmla="*/ 1224470 h 1224470"/>
              <a:gd name="connsiteX1" fmla="*/ 1512693 w 1512693"/>
              <a:gd name="connsiteY1" fmla="*/ 947378 h 1224470"/>
              <a:gd name="connsiteX0" fmla="*/ 0 w 1512693"/>
              <a:gd name="connsiteY0" fmla="*/ 1210471 h 1210471"/>
              <a:gd name="connsiteX1" fmla="*/ 1512693 w 1512693"/>
              <a:gd name="connsiteY1" fmla="*/ 933379 h 1210471"/>
              <a:gd name="connsiteX0" fmla="*/ 0 w 1730017"/>
              <a:gd name="connsiteY0" fmla="*/ 1123613 h 1123613"/>
              <a:gd name="connsiteX1" fmla="*/ 1730017 w 1730017"/>
              <a:gd name="connsiteY1" fmla="*/ 1095903 h 1123613"/>
              <a:gd name="connsiteX0" fmla="*/ 0 w 1730017"/>
              <a:gd name="connsiteY0" fmla="*/ 958362 h 958362"/>
              <a:gd name="connsiteX1" fmla="*/ 1730017 w 1730017"/>
              <a:gd name="connsiteY1" fmla="*/ 930652 h 958362"/>
            </a:gdLst>
            <a:ahLst/>
            <a:cxnLst>
              <a:cxn ang="0">
                <a:pos x="connsiteX0" y="connsiteY0"/>
              </a:cxn>
              <a:cxn ang="0">
                <a:pos x="connsiteX1" y="connsiteY1"/>
              </a:cxn>
            </a:cxnLst>
            <a:rect l="l" t="t" r="r" b="b"/>
            <a:pathLst>
              <a:path w="1730017" h="958362">
                <a:moveTo>
                  <a:pt x="0" y="958362"/>
                </a:moveTo>
                <a:cubicBezTo>
                  <a:pt x="863007" y="-861202"/>
                  <a:pt x="1475844" y="367235"/>
                  <a:pt x="1730017" y="930652"/>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grpSp>
        <p:nvGrpSpPr>
          <p:cNvPr id="105" name="组合 28"/>
          <p:cNvGrpSpPr>
            <a:grpSpLocks noChangeAspect="1"/>
          </p:cNvGrpSpPr>
          <p:nvPr/>
        </p:nvGrpSpPr>
        <p:grpSpPr>
          <a:xfrm>
            <a:off x="7439246" y="3263989"/>
            <a:ext cx="288856" cy="288856"/>
            <a:chOff x="5076056" y="3356992"/>
            <a:chExt cx="436268" cy="436268"/>
          </a:xfrm>
        </p:grpSpPr>
        <p:sp>
          <p:nvSpPr>
            <p:cNvPr id="106" name="椭圆 27"/>
            <p:cNvSpPr/>
            <p:nvPr/>
          </p:nvSpPr>
          <p:spPr bwMode="auto">
            <a:xfrm>
              <a:off x="5076056" y="3356992"/>
              <a:ext cx="432048" cy="432048"/>
            </a:xfrm>
            <a:prstGeom prst="ellipse">
              <a:avLst/>
            </a:prstGeom>
            <a:solidFill>
              <a:sysClr val="window" lastClr="FFFFFF"/>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spcBef>
                  <a:spcPct val="0"/>
                </a:spcBef>
                <a:spcAft>
                  <a:spcPct val="0"/>
                </a:spcAft>
                <a:defRPr/>
              </a:pPr>
              <a:endParaRPr lang="zh-CN" altLang="en-US" sz="2099" kern="0">
                <a:solidFill>
                  <a:prstClr val="black"/>
                </a:solidFill>
                <a:cs typeface="+mn-ea"/>
                <a:sym typeface="+mn-lt"/>
              </a:endParaRPr>
            </a:p>
          </p:txBody>
        </p:sp>
        <p:sp>
          <p:nvSpPr>
            <p:cNvPr id="107" name="禁止符 23"/>
            <p:cNvSpPr/>
            <p:nvPr/>
          </p:nvSpPr>
          <p:spPr>
            <a:xfrm>
              <a:off x="5076056" y="3356992"/>
              <a:ext cx="436268" cy="436268"/>
            </a:xfrm>
            <a:prstGeom prst="noSmoking">
              <a:avLst>
                <a:gd name="adj" fmla="val 15475"/>
              </a:avLst>
            </a:prstGeom>
            <a:solidFill>
              <a:srgbClr val="ED6D00"/>
            </a:solidFill>
            <a:ln w="12700" cap="flat" cmpd="sng" algn="ctr">
              <a:noFill/>
              <a:prstDash val="solid"/>
              <a:miter lim="800000"/>
            </a:ln>
            <a:effectLst/>
          </p:spPr>
          <p:txBody>
            <a:bodyPr rtlCol="0" anchor="ctr"/>
            <a:lstStyle/>
            <a:p>
              <a:pPr algn="ctr" defTabSz="914112">
                <a:lnSpc>
                  <a:spcPct val="120000"/>
                </a:lnSpc>
                <a:defRPr/>
              </a:pPr>
              <a:endParaRPr lang="zh-CN" altLang="en-US" sz="1799" kern="0">
                <a:solidFill>
                  <a:srgbClr val="EC7061"/>
                </a:solidFill>
                <a:cs typeface="+mn-ea"/>
                <a:sym typeface="+mn-lt"/>
              </a:endParaRPr>
            </a:p>
          </p:txBody>
        </p:sp>
      </p:grpSp>
      <p:grpSp>
        <p:nvGrpSpPr>
          <p:cNvPr id="108" name="组合 28"/>
          <p:cNvGrpSpPr>
            <a:grpSpLocks noChangeAspect="1"/>
          </p:cNvGrpSpPr>
          <p:nvPr/>
        </p:nvGrpSpPr>
        <p:grpSpPr>
          <a:xfrm>
            <a:off x="7845924" y="3263989"/>
            <a:ext cx="288856" cy="288856"/>
            <a:chOff x="5076056" y="3356992"/>
            <a:chExt cx="436268" cy="436268"/>
          </a:xfrm>
        </p:grpSpPr>
        <p:sp>
          <p:nvSpPr>
            <p:cNvPr id="109" name="椭圆 27"/>
            <p:cNvSpPr/>
            <p:nvPr/>
          </p:nvSpPr>
          <p:spPr bwMode="auto">
            <a:xfrm>
              <a:off x="5076056" y="3356992"/>
              <a:ext cx="432048" cy="432048"/>
            </a:xfrm>
            <a:prstGeom prst="ellipse">
              <a:avLst/>
            </a:prstGeom>
            <a:solidFill>
              <a:sysClr val="window" lastClr="FFFFFF"/>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spcBef>
                  <a:spcPct val="0"/>
                </a:spcBef>
                <a:spcAft>
                  <a:spcPct val="0"/>
                </a:spcAft>
                <a:defRPr/>
              </a:pPr>
              <a:endParaRPr lang="zh-CN" altLang="en-US" sz="2099" kern="0">
                <a:solidFill>
                  <a:prstClr val="black"/>
                </a:solidFill>
                <a:cs typeface="+mn-ea"/>
                <a:sym typeface="+mn-lt"/>
              </a:endParaRPr>
            </a:p>
          </p:txBody>
        </p:sp>
        <p:sp>
          <p:nvSpPr>
            <p:cNvPr id="110" name="禁止符 23"/>
            <p:cNvSpPr/>
            <p:nvPr/>
          </p:nvSpPr>
          <p:spPr>
            <a:xfrm>
              <a:off x="5076056" y="3356992"/>
              <a:ext cx="436268" cy="436268"/>
            </a:xfrm>
            <a:prstGeom prst="noSmoking">
              <a:avLst>
                <a:gd name="adj" fmla="val 15475"/>
              </a:avLst>
            </a:prstGeom>
            <a:solidFill>
              <a:srgbClr val="ED6D00"/>
            </a:solidFill>
            <a:ln w="12700" cap="flat" cmpd="sng" algn="ctr">
              <a:noFill/>
              <a:prstDash val="solid"/>
              <a:miter lim="800000"/>
            </a:ln>
            <a:effectLst/>
          </p:spPr>
          <p:txBody>
            <a:bodyPr rtlCol="0" anchor="ctr"/>
            <a:lstStyle/>
            <a:p>
              <a:pPr algn="ctr" defTabSz="914112">
                <a:lnSpc>
                  <a:spcPct val="120000"/>
                </a:lnSpc>
                <a:defRPr/>
              </a:pPr>
              <a:endParaRPr lang="zh-CN" altLang="en-US" sz="1799" kern="0">
                <a:solidFill>
                  <a:srgbClr val="EC7061"/>
                </a:solidFill>
                <a:cs typeface="+mn-ea"/>
                <a:sym typeface="+mn-lt"/>
              </a:endParaRPr>
            </a:p>
          </p:txBody>
        </p:sp>
      </p:grpSp>
      <p:grpSp>
        <p:nvGrpSpPr>
          <p:cNvPr id="111" name="Group 165"/>
          <p:cNvGrpSpPr/>
          <p:nvPr/>
        </p:nvGrpSpPr>
        <p:grpSpPr>
          <a:xfrm rot="10800000">
            <a:off x="8429507" y="4750678"/>
            <a:ext cx="1207640" cy="631273"/>
            <a:chOff x="-1233037" y="914446"/>
            <a:chExt cx="1573823" cy="778776"/>
          </a:xfrm>
        </p:grpSpPr>
        <p:cxnSp>
          <p:nvCxnSpPr>
            <p:cNvPr id="112"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bwMode="auto">
          <a:xfrm>
            <a:off x="7956335" y="5628624"/>
            <a:ext cx="715859"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en-US" altLang="zh-CN" sz="1200">
                <a:cs typeface="+mn-ea"/>
                <a:sym typeface="+mn-lt"/>
              </a:rPr>
              <a:t>FE80::2</a:t>
            </a:r>
          </a:p>
        </p:txBody>
      </p:sp>
      <p:sp>
        <p:nvSpPr>
          <p:cNvPr id="117" name="文本框 116"/>
          <p:cNvSpPr txBox="1"/>
          <p:nvPr/>
        </p:nvSpPr>
        <p:spPr bwMode="auto">
          <a:xfrm>
            <a:off x="9351758" y="5628624"/>
            <a:ext cx="715859"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200">
                <a:cs typeface="+mn-ea"/>
                <a:sym typeface="+mn-lt"/>
              </a:rPr>
              <a:t>FE80::3</a:t>
            </a:r>
            <a:endParaRPr lang="zh-CN" altLang="en-US" sz="1200" dirty="0">
              <a:cs typeface="+mn-ea"/>
              <a:sym typeface="+mn-lt"/>
            </a:endParaRPr>
          </a:p>
        </p:txBody>
      </p:sp>
      <p:sp>
        <p:nvSpPr>
          <p:cNvPr id="118" name="文本框 117"/>
          <p:cNvSpPr txBox="1"/>
          <p:nvPr/>
        </p:nvSpPr>
        <p:spPr bwMode="auto">
          <a:xfrm>
            <a:off x="10792623" y="5628624"/>
            <a:ext cx="715859" cy="28989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200">
                <a:cs typeface="+mn-ea"/>
                <a:sym typeface="+mn-lt"/>
              </a:rPr>
              <a:t>FE80::4</a:t>
            </a:r>
            <a:endParaRPr lang="zh-CN" altLang="en-US" sz="1200" dirty="0">
              <a:cs typeface="+mn-ea"/>
              <a:sym typeface="+mn-lt"/>
            </a:endParaRPr>
          </a:p>
        </p:txBody>
      </p:sp>
      <p:sp>
        <p:nvSpPr>
          <p:cNvPr id="120" name="任意多边形 119"/>
          <p:cNvSpPr/>
          <p:nvPr/>
        </p:nvSpPr>
        <p:spPr>
          <a:xfrm>
            <a:off x="8411042" y="4339666"/>
            <a:ext cx="1315302" cy="957988"/>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3972403"/>
              <a:gd name="connsiteY0" fmla="*/ 286329 h 286329"/>
              <a:gd name="connsiteX1" fmla="*/ 3972403 w 3972403"/>
              <a:gd name="connsiteY1" fmla="*/ 0 h 286329"/>
              <a:gd name="connsiteX0" fmla="*/ 0 w 3972403"/>
              <a:gd name="connsiteY0" fmla="*/ 1885170 h 1885170"/>
              <a:gd name="connsiteX1" fmla="*/ 3972403 w 3972403"/>
              <a:gd name="connsiteY1" fmla="*/ 1598841 h 1885170"/>
              <a:gd name="connsiteX0" fmla="*/ 0 w 4002038"/>
              <a:gd name="connsiteY0" fmla="*/ 1872025 h 1872025"/>
              <a:gd name="connsiteX1" fmla="*/ 4002038 w 4002038"/>
              <a:gd name="connsiteY1" fmla="*/ 1604169 h 1872025"/>
              <a:gd name="connsiteX0" fmla="*/ 0 w 4002038"/>
              <a:gd name="connsiteY0" fmla="*/ 2528442 h 2528442"/>
              <a:gd name="connsiteX1" fmla="*/ 4002038 w 4002038"/>
              <a:gd name="connsiteY1" fmla="*/ 2260586 h 2528442"/>
              <a:gd name="connsiteX0" fmla="*/ 0 w 4002038"/>
              <a:gd name="connsiteY0" fmla="*/ 2619472 h 2619472"/>
              <a:gd name="connsiteX1" fmla="*/ 4002038 w 4002038"/>
              <a:gd name="connsiteY1" fmla="*/ 2351616 h 2619472"/>
              <a:gd name="connsiteX0" fmla="*/ 0 w 4002038"/>
              <a:gd name="connsiteY0" fmla="*/ 2601400 h 2601400"/>
              <a:gd name="connsiteX1" fmla="*/ 4002038 w 4002038"/>
              <a:gd name="connsiteY1" fmla="*/ 2333544 h 2601400"/>
              <a:gd name="connsiteX0" fmla="*/ 0 w 4002038"/>
              <a:gd name="connsiteY0" fmla="*/ 2661323 h 2661323"/>
              <a:gd name="connsiteX1" fmla="*/ 4002038 w 4002038"/>
              <a:gd name="connsiteY1" fmla="*/ 2393467 h 2661323"/>
              <a:gd name="connsiteX0" fmla="*/ 0 w 1512693"/>
              <a:gd name="connsiteY0" fmla="*/ 2666159 h 2666159"/>
              <a:gd name="connsiteX1" fmla="*/ 1512693 w 1512693"/>
              <a:gd name="connsiteY1" fmla="*/ 2389067 h 2666159"/>
              <a:gd name="connsiteX0" fmla="*/ 0 w 1512693"/>
              <a:gd name="connsiteY0" fmla="*/ 1755253 h 1755253"/>
              <a:gd name="connsiteX1" fmla="*/ 1512693 w 1512693"/>
              <a:gd name="connsiteY1" fmla="*/ 1478161 h 1755253"/>
              <a:gd name="connsiteX0" fmla="*/ 0 w 1512693"/>
              <a:gd name="connsiteY0" fmla="*/ 1224470 h 1224470"/>
              <a:gd name="connsiteX1" fmla="*/ 1512693 w 1512693"/>
              <a:gd name="connsiteY1" fmla="*/ 947378 h 1224470"/>
              <a:gd name="connsiteX0" fmla="*/ 0 w 1512693"/>
              <a:gd name="connsiteY0" fmla="*/ 1210471 h 1210471"/>
              <a:gd name="connsiteX1" fmla="*/ 1512693 w 1512693"/>
              <a:gd name="connsiteY1" fmla="*/ 933379 h 1210471"/>
              <a:gd name="connsiteX0" fmla="*/ 0 w 1730017"/>
              <a:gd name="connsiteY0" fmla="*/ 1123613 h 1123613"/>
              <a:gd name="connsiteX1" fmla="*/ 1730017 w 1730017"/>
              <a:gd name="connsiteY1" fmla="*/ 1095903 h 1123613"/>
              <a:gd name="connsiteX0" fmla="*/ 0 w 1730017"/>
              <a:gd name="connsiteY0" fmla="*/ 958362 h 958362"/>
              <a:gd name="connsiteX1" fmla="*/ 1730017 w 1730017"/>
              <a:gd name="connsiteY1" fmla="*/ 930652 h 958362"/>
            </a:gdLst>
            <a:ahLst/>
            <a:cxnLst>
              <a:cxn ang="0">
                <a:pos x="connsiteX0" y="connsiteY0"/>
              </a:cxn>
              <a:cxn ang="0">
                <a:pos x="connsiteX1" y="connsiteY1"/>
              </a:cxn>
            </a:cxnLst>
            <a:rect l="l" t="t" r="r" b="b"/>
            <a:pathLst>
              <a:path w="1730017" h="958362">
                <a:moveTo>
                  <a:pt x="0" y="958362"/>
                </a:moveTo>
                <a:cubicBezTo>
                  <a:pt x="863007" y="-861202"/>
                  <a:pt x="1475844" y="367235"/>
                  <a:pt x="1730017" y="930652"/>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grpSp>
        <p:nvGrpSpPr>
          <p:cNvPr id="121" name="组合 28"/>
          <p:cNvGrpSpPr>
            <a:grpSpLocks noChangeAspect="1"/>
          </p:cNvGrpSpPr>
          <p:nvPr/>
        </p:nvGrpSpPr>
        <p:grpSpPr>
          <a:xfrm rot="5041062">
            <a:off x="7818998" y="4316489"/>
            <a:ext cx="288856" cy="288856"/>
            <a:chOff x="5076056" y="3356992"/>
            <a:chExt cx="436268" cy="436268"/>
          </a:xfrm>
        </p:grpSpPr>
        <p:sp>
          <p:nvSpPr>
            <p:cNvPr id="122" name="椭圆 27"/>
            <p:cNvSpPr/>
            <p:nvPr/>
          </p:nvSpPr>
          <p:spPr bwMode="auto">
            <a:xfrm>
              <a:off x="5076056" y="3356992"/>
              <a:ext cx="432048" cy="432048"/>
            </a:xfrm>
            <a:prstGeom prst="ellipse">
              <a:avLst/>
            </a:prstGeom>
            <a:solidFill>
              <a:sysClr val="window" lastClr="FFFFFF"/>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spcBef>
                  <a:spcPct val="0"/>
                </a:spcBef>
                <a:spcAft>
                  <a:spcPct val="0"/>
                </a:spcAft>
                <a:defRPr/>
              </a:pPr>
              <a:endParaRPr lang="zh-CN" altLang="en-US" sz="2099" kern="0">
                <a:solidFill>
                  <a:prstClr val="black"/>
                </a:solidFill>
                <a:cs typeface="+mn-ea"/>
                <a:sym typeface="+mn-lt"/>
              </a:endParaRPr>
            </a:p>
          </p:txBody>
        </p:sp>
        <p:sp>
          <p:nvSpPr>
            <p:cNvPr id="123" name="禁止符 23"/>
            <p:cNvSpPr/>
            <p:nvPr/>
          </p:nvSpPr>
          <p:spPr>
            <a:xfrm>
              <a:off x="5076056" y="3356992"/>
              <a:ext cx="436268" cy="436268"/>
            </a:xfrm>
            <a:prstGeom prst="noSmoking">
              <a:avLst>
                <a:gd name="adj" fmla="val 15475"/>
              </a:avLst>
            </a:prstGeom>
            <a:solidFill>
              <a:srgbClr val="ED6D00"/>
            </a:solidFill>
            <a:ln w="12700" cap="flat" cmpd="sng" algn="ctr">
              <a:noFill/>
              <a:prstDash val="solid"/>
              <a:miter lim="800000"/>
            </a:ln>
            <a:effectLst/>
          </p:spPr>
          <p:txBody>
            <a:bodyPr rtlCol="0" anchor="ctr"/>
            <a:lstStyle/>
            <a:p>
              <a:pPr algn="ctr" defTabSz="914112">
                <a:lnSpc>
                  <a:spcPct val="120000"/>
                </a:lnSpc>
                <a:defRPr/>
              </a:pPr>
              <a:endParaRPr lang="zh-CN" altLang="en-US" sz="1799" kern="0">
                <a:solidFill>
                  <a:srgbClr val="EC7061"/>
                </a:solidFill>
                <a:cs typeface="+mn-ea"/>
                <a:sym typeface="+mn-lt"/>
              </a:endParaRPr>
            </a:p>
          </p:txBody>
        </p:sp>
      </p:grpSp>
      <p:sp>
        <p:nvSpPr>
          <p:cNvPr id="124" name="文本框 123"/>
          <p:cNvSpPr txBox="1"/>
          <p:nvPr/>
        </p:nvSpPr>
        <p:spPr bwMode="auto">
          <a:xfrm>
            <a:off x="9620598" y="3716341"/>
            <a:ext cx="569986"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zh-CN" altLang="en-US" sz="1200">
                <a:solidFill>
                  <a:schemeClr val="bg1">
                    <a:lumMod val="50000"/>
                  </a:schemeClr>
                </a:solidFill>
                <a:cs typeface="+mn-ea"/>
                <a:sym typeface="+mn-lt"/>
              </a:rPr>
              <a:t>站点</a:t>
            </a:r>
            <a:r>
              <a:rPr lang="en-US" altLang="zh-CN" sz="1200">
                <a:solidFill>
                  <a:schemeClr val="bg1">
                    <a:lumMod val="50000"/>
                  </a:schemeClr>
                </a:solidFill>
                <a:cs typeface="+mn-ea"/>
                <a:sym typeface="+mn-lt"/>
              </a:rPr>
              <a:t>1</a:t>
            </a:r>
            <a:endParaRPr lang="zh-CN" altLang="en-US" sz="1200" dirty="0">
              <a:solidFill>
                <a:schemeClr val="bg1">
                  <a:lumMod val="50000"/>
                </a:schemeClr>
              </a:solidFill>
              <a:cs typeface="+mn-ea"/>
              <a:sym typeface="+mn-lt"/>
            </a:endParaRPr>
          </a:p>
        </p:txBody>
      </p:sp>
      <p:sp>
        <p:nvSpPr>
          <p:cNvPr id="125" name="文本框 124"/>
          <p:cNvSpPr txBox="1"/>
          <p:nvPr/>
        </p:nvSpPr>
        <p:spPr bwMode="auto">
          <a:xfrm>
            <a:off x="11334267" y="3716341"/>
            <a:ext cx="569986"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zh-CN" altLang="en-US" sz="1200">
                <a:solidFill>
                  <a:schemeClr val="bg1">
                    <a:lumMod val="50000"/>
                  </a:schemeClr>
                </a:solidFill>
                <a:cs typeface="+mn-ea"/>
                <a:sym typeface="+mn-lt"/>
              </a:rPr>
              <a:t>站点</a:t>
            </a:r>
            <a:r>
              <a:rPr lang="en-US" altLang="zh-CN" sz="1200">
                <a:solidFill>
                  <a:schemeClr val="bg1">
                    <a:lumMod val="50000"/>
                  </a:schemeClr>
                </a:solidFill>
                <a:cs typeface="+mn-ea"/>
                <a:sym typeface="+mn-lt"/>
              </a:rPr>
              <a:t>2</a:t>
            </a:r>
            <a:endParaRPr lang="zh-CN" altLang="en-US" sz="1200" dirty="0">
              <a:solidFill>
                <a:schemeClr val="bg1">
                  <a:lumMod val="50000"/>
                </a:schemeClr>
              </a:solidFill>
              <a:cs typeface="+mn-ea"/>
              <a:sym typeface="+mn-lt"/>
            </a:endParaRPr>
          </a:p>
        </p:txBody>
      </p:sp>
      <p:sp>
        <p:nvSpPr>
          <p:cNvPr id="65" name="文本框 64"/>
          <p:cNvSpPr txBox="1"/>
          <p:nvPr/>
        </p:nvSpPr>
        <p:spPr bwMode="auto">
          <a:xfrm>
            <a:off x="8643531" y="4949684"/>
            <a:ext cx="792803" cy="5127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zh-CN" altLang="en-US" sz="1200" dirty="0">
                <a:cs typeface="+mn-ea"/>
                <a:sym typeface="+mn-lt"/>
              </a:rPr>
              <a:t>相同</a:t>
            </a:r>
            <a:endParaRPr lang="en-US" altLang="zh-CN" sz="1200" dirty="0">
              <a:cs typeface="+mn-ea"/>
              <a:sym typeface="+mn-lt"/>
            </a:endParaRPr>
          </a:p>
          <a:p>
            <a:pPr algn="ctr">
              <a:lnSpc>
                <a:spcPct val="120000"/>
              </a:lnSpc>
            </a:pPr>
            <a:r>
              <a:rPr lang="zh-CN" altLang="en-US" sz="1200" dirty="0">
                <a:cs typeface="+mn-ea"/>
                <a:sym typeface="+mn-lt"/>
              </a:rPr>
              <a:t>二层网络</a:t>
            </a:r>
            <a:endParaRPr lang="en-US" altLang="zh-CN" sz="1200" dirty="0">
              <a:cs typeface="+mn-ea"/>
              <a:sym typeface="+mn-lt"/>
            </a:endParaRPr>
          </a:p>
        </p:txBody>
      </p:sp>
      <p:sp>
        <p:nvSpPr>
          <p:cNvPr id="3" name="日期占位符 3">
            <a:extLst>
              <a:ext uri="{FF2B5EF4-FFF2-40B4-BE49-F238E27FC236}">
                <a16:creationId xmlns:a16="http://schemas.microsoft.com/office/drawing/2014/main" id="{C6E599E5-6069-94D1-F155-EBDCA2782325}"/>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F07DC0CB-01DC-12BB-E4E0-4423FFC6FCD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F106729C-5595-8396-F29B-4272346E9CA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169</a:t>
            </a:fld>
            <a:endParaRPr lang="en-US">
              <a:cs typeface="+mn-ea"/>
              <a:sym typeface="+mn-lt"/>
            </a:endParaRPr>
          </a:p>
        </p:txBody>
      </p:sp>
      <p:pic>
        <p:nvPicPr>
          <p:cNvPr id="67" name="图片 66">
            <a:extLst>
              <a:ext uri="{FF2B5EF4-FFF2-40B4-BE49-F238E27FC236}">
                <a16:creationId xmlns:a16="http://schemas.microsoft.com/office/drawing/2014/main" id="{B58C5B62-D889-44BF-BFFD-F0821011EEBB}"/>
              </a:ext>
            </a:extLst>
          </p:cNvPr>
          <p:cNvPicPr>
            <a:picLocks noChangeAspect="1"/>
          </p:cNvPicPr>
          <p:nvPr/>
        </p:nvPicPr>
        <p:blipFill>
          <a:blip r:embed="rId3"/>
          <a:stretch>
            <a:fillRect/>
          </a:stretch>
        </p:blipFill>
        <p:spPr>
          <a:xfrm>
            <a:off x="6759030" y="4552928"/>
            <a:ext cx="409909" cy="418449"/>
          </a:xfrm>
          <a:prstGeom prst="rect">
            <a:avLst/>
          </a:prstGeom>
        </p:spPr>
      </p:pic>
      <p:pic>
        <p:nvPicPr>
          <p:cNvPr id="71" name="图片 70">
            <a:extLst>
              <a:ext uri="{FF2B5EF4-FFF2-40B4-BE49-F238E27FC236}">
                <a16:creationId xmlns:a16="http://schemas.microsoft.com/office/drawing/2014/main" id="{F558531C-7601-45A5-8367-F22373BC5588}"/>
              </a:ext>
            </a:extLst>
          </p:cNvPr>
          <p:cNvPicPr>
            <a:picLocks noChangeAspect="1"/>
          </p:cNvPicPr>
          <p:nvPr/>
        </p:nvPicPr>
        <p:blipFill>
          <a:blip r:embed="rId3"/>
          <a:stretch>
            <a:fillRect/>
          </a:stretch>
        </p:blipFill>
        <p:spPr>
          <a:xfrm>
            <a:off x="8831554" y="4577213"/>
            <a:ext cx="409909" cy="418449"/>
          </a:xfrm>
          <a:prstGeom prst="rect">
            <a:avLst/>
          </a:prstGeom>
        </p:spPr>
      </p:pic>
      <p:sp>
        <p:nvSpPr>
          <p:cNvPr id="102" name="任意多边形 101"/>
          <p:cNvSpPr/>
          <p:nvPr/>
        </p:nvSpPr>
        <p:spPr>
          <a:xfrm>
            <a:off x="6781828" y="2546291"/>
            <a:ext cx="2139070" cy="2714433"/>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48556"/>
              <a:gd name="connsiteY0" fmla="*/ 2955638 h 2955638"/>
              <a:gd name="connsiteX1" fmla="*/ 1848556 w 1848556"/>
              <a:gd name="connsiteY1" fmla="*/ 0 h 2955638"/>
              <a:gd name="connsiteX0" fmla="*/ 0 w 1848556"/>
              <a:gd name="connsiteY0" fmla="*/ 2955638 h 2955638"/>
              <a:gd name="connsiteX1" fmla="*/ 1848556 w 1848556"/>
              <a:gd name="connsiteY1" fmla="*/ 0 h 2955638"/>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Lst>
            <a:ahLst/>
            <a:cxnLst>
              <a:cxn ang="0">
                <a:pos x="connsiteX0" y="connsiteY0"/>
              </a:cxn>
              <a:cxn ang="0">
                <a:pos x="connsiteX1" y="connsiteY1"/>
              </a:cxn>
            </a:cxnLst>
            <a:rect l="l" t="t" r="r" b="b"/>
            <a:pathLst>
              <a:path w="1750343" h="2715493">
                <a:moveTo>
                  <a:pt x="0" y="2715493"/>
                </a:moveTo>
                <a:cubicBezTo>
                  <a:pt x="86094" y="1995056"/>
                  <a:pt x="374717" y="563420"/>
                  <a:pt x="1750343" y="0"/>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103" name="任意多边形 102"/>
          <p:cNvSpPr/>
          <p:nvPr/>
        </p:nvSpPr>
        <p:spPr>
          <a:xfrm>
            <a:off x="7045791" y="2889484"/>
            <a:ext cx="4035934" cy="2389702"/>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3972403"/>
              <a:gd name="connsiteY0" fmla="*/ 286329 h 286329"/>
              <a:gd name="connsiteX1" fmla="*/ 3972403 w 3972403"/>
              <a:gd name="connsiteY1" fmla="*/ 0 h 286329"/>
              <a:gd name="connsiteX0" fmla="*/ 0 w 3972403"/>
              <a:gd name="connsiteY0" fmla="*/ 1885170 h 1885170"/>
              <a:gd name="connsiteX1" fmla="*/ 3972403 w 3972403"/>
              <a:gd name="connsiteY1" fmla="*/ 1598841 h 1885170"/>
              <a:gd name="connsiteX0" fmla="*/ 0 w 4002038"/>
              <a:gd name="connsiteY0" fmla="*/ 1872025 h 1872025"/>
              <a:gd name="connsiteX1" fmla="*/ 4002038 w 4002038"/>
              <a:gd name="connsiteY1" fmla="*/ 1604169 h 1872025"/>
              <a:gd name="connsiteX0" fmla="*/ 0 w 4002038"/>
              <a:gd name="connsiteY0" fmla="*/ 2528442 h 2528442"/>
              <a:gd name="connsiteX1" fmla="*/ 4002038 w 4002038"/>
              <a:gd name="connsiteY1" fmla="*/ 2260586 h 2528442"/>
              <a:gd name="connsiteX0" fmla="*/ 0 w 4002038"/>
              <a:gd name="connsiteY0" fmla="*/ 2619472 h 2619472"/>
              <a:gd name="connsiteX1" fmla="*/ 4002038 w 4002038"/>
              <a:gd name="connsiteY1" fmla="*/ 2351616 h 2619472"/>
              <a:gd name="connsiteX0" fmla="*/ 0 w 4002038"/>
              <a:gd name="connsiteY0" fmla="*/ 2601400 h 2601400"/>
              <a:gd name="connsiteX1" fmla="*/ 4002038 w 4002038"/>
              <a:gd name="connsiteY1" fmla="*/ 2333544 h 2601400"/>
              <a:gd name="connsiteX0" fmla="*/ 0 w 4002038"/>
              <a:gd name="connsiteY0" fmla="*/ 2661323 h 2661323"/>
              <a:gd name="connsiteX1" fmla="*/ 4002038 w 4002038"/>
              <a:gd name="connsiteY1" fmla="*/ 2393467 h 2661323"/>
              <a:gd name="connsiteX0" fmla="*/ 0 w 4268754"/>
              <a:gd name="connsiteY0" fmla="*/ 2502528 h 2548708"/>
              <a:gd name="connsiteX1" fmla="*/ 4268754 w 4268754"/>
              <a:gd name="connsiteY1" fmla="*/ 2548708 h 2548708"/>
              <a:gd name="connsiteX0" fmla="*/ 0 w 4268754"/>
              <a:gd name="connsiteY0" fmla="*/ 2353469 h 2399649"/>
              <a:gd name="connsiteX1" fmla="*/ 4268754 w 4268754"/>
              <a:gd name="connsiteY1" fmla="*/ 2399649 h 2399649"/>
              <a:gd name="connsiteX0" fmla="*/ 0 w 4318146"/>
              <a:gd name="connsiteY0" fmla="*/ 2362928 h 2390635"/>
              <a:gd name="connsiteX1" fmla="*/ 4318146 w 4318146"/>
              <a:gd name="connsiteY1" fmla="*/ 2390635 h 2390635"/>
            </a:gdLst>
            <a:ahLst/>
            <a:cxnLst>
              <a:cxn ang="0">
                <a:pos x="connsiteX0" y="connsiteY0"/>
              </a:cxn>
              <a:cxn ang="0">
                <a:pos x="connsiteX1" y="connsiteY1"/>
              </a:cxn>
            </a:cxnLst>
            <a:rect l="l" t="t" r="r" b="b"/>
            <a:pathLst>
              <a:path w="4318146" h="2390635">
                <a:moveTo>
                  <a:pt x="0" y="2362928"/>
                </a:moveTo>
                <a:cubicBezTo>
                  <a:pt x="754345" y="-666599"/>
                  <a:pt x="3678718" y="-915982"/>
                  <a:pt x="4318146" y="2390635"/>
                </a:cubicBezTo>
              </a:path>
            </a:pathLst>
          </a:custGeom>
          <a:noFill/>
          <a:ln w="28575">
            <a:solidFill>
              <a:srgbClr val="ED6D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pic>
        <p:nvPicPr>
          <p:cNvPr id="72" name="图片 71">
            <a:extLst>
              <a:ext uri="{FF2B5EF4-FFF2-40B4-BE49-F238E27FC236}">
                <a16:creationId xmlns:a16="http://schemas.microsoft.com/office/drawing/2014/main" id="{75AAC391-40ED-4D5C-BD7A-3078C01BDEF6}"/>
              </a:ext>
            </a:extLst>
          </p:cNvPr>
          <p:cNvPicPr>
            <a:picLocks noChangeAspect="1"/>
          </p:cNvPicPr>
          <p:nvPr/>
        </p:nvPicPr>
        <p:blipFill>
          <a:blip r:embed="rId4"/>
          <a:stretch>
            <a:fillRect/>
          </a:stretch>
        </p:blipFill>
        <p:spPr>
          <a:xfrm>
            <a:off x="7795121" y="3871921"/>
            <a:ext cx="420838" cy="420838"/>
          </a:xfrm>
          <a:prstGeom prst="rect">
            <a:avLst/>
          </a:prstGeom>
        </p:spPr>
      </p:pic>
      <p:pic>
        <p:nvPicPr>
          <p:cNvPr id="73" name="图片 72">
            <a:extLst>
              <a:ext uri="{FF2B5EF4-FFF2-40B4-BE49-F238E27FC236}">
                <a16:creationId xmlns:a16="http://schemas.microsoft.com/office/drawing/2014/main" id="{C207B8ED-2710-45C6-9FE7-217FCACFB281}"/>
              </a:ext>
            </a:extLst>
          </p:cNvPr>
          <p:cNvPicPr>
            <a:picLocks noChangeAspect="1"/>
          </p:cNvPicPr>
          <p:nvPr/>
        </p:nvPicPr>
        <p:blipFill>
          <a:blip r:embed="rId4"/>
          <a:stretch>
            <a:fillRect/>
          </a:stretch>
        </p:blipFill>
        <p:spPr>
          <a:xfrm>
            <a:off x="10958506" y="3872503"/>
            <a:ext cx="420838" cy="420838"/>
          </a:xfrm>
          <a:prstGeom prst="rect">
            <a:avLst/>
          </a:prstGeom>
        </p:spPr>
      </p:pic>
      <p:pic>
        <p:nvPicPr>
          <p:cNvPr id="79" name="图片 78">
            <a:extLst>
              <a:ext uri="{FF2B5EF4-FFF2-40B4-BE49-F238E27FC236}">
                <a16:creationId xmlns:a16="http://schemas.microsoft.com/office/drawing/2014/main" id="{1B36EEFD-A941-4CDD-AA97-DF09CA70FFC2}"/>
              </a:ext>
            </a:extLst>
          </p:cNvPr>
          <p:cNvPicPr>
            <a:picLocks noChangeAspect="1"/>
          </p:cNvPicPr>
          <p:nvPr/>
        </p:nvPicPr>
        <p:blipFill>
          <a:blip r:embed="rId5"/>
          <a:stretch>
            <a:fillRect/>
          </a:stretch>
        </p:blipFill>
        <p:spPr>
          <a:xfrm>
            <a:off x="6744093" y="5284942"/>
            <a:ext cx="411480" cy="312420"/>
          </a:xfrm>
          <a:prstGeom prst="rect">
            <a:avLst/>
          </a:prstGeom>
        </p:spPr>
      </p:pic>
      <p:pic>
        <p:nvPicPr>
          <p:cNvPr id="84" name="图片 83">
            <a:extLst>
              <a:ext uri="{FF2B5EF4-FFF2-40B4-BE49-F238E27FC236}">
                <a16:creationId xmlns:a16="http://schemas.microsoft.com/office/drawing/2014/main" id="{469172CB-3DF5-4976-86EF-4AA20101B71E}"/>
              </a:ext>
            </a:extLst>
          </p:cNvPr>
          <p:cNvPicPr>
            <a:picLocks noChangeAspect="1"/>
          </p:cNvPicPr>
          <p:nvPr/>
        </p:nvPicPr>
        <p:blipFill>
          <a:blip r:embed="rId5"/>
          <a:stretch>
            <a:fillRect/>
          </a:stretch>
        </p:blipFill>
        <p:spPr>
          <a:xfrm>
            <a:off x="8154020" y="5285124"/>
            <a:ext cx="411480" cy="312420"/>
          </a:xfrm>
          <a:prstGeom prst="rect">
            <a:avLst/>
          </a:prstGeom>
        </p:spPr>
      </p:pic>
      <p:pic>
        <p:nvPicPr>
          <p:cNvPr id="100" name="图片 99">
            <a:extLst>
              <a:ext uri="{FF2B5EF4-FFF2-40B4-BE49-F238E27FC236}">
                <a16:creationId xmlns:a16="http://schemas.microsoft.com/office/drawing/2014/main" id="{291430DB-F45A-421B-8689-43122E5584C1}"/>
              </a:ext>
            </a:extLst>
          </p:cNvPr>
          <p:cNvPicPr>
            <a:picLocks noChangeAspect="1"/>
          </p:cNvPicPr>
          <p:nvPr/>
        </p:nvPicPr>
        <p:blipFill>
          <a:blip r:embed="rId5"/>
          <a:stretch>
            <a:fillRect/>
          </a:stretch>
        </p:blipFill>
        <p:spPr>
          <a:xfrm>
            <a:off x="9381991" y="5289219"/>
            <a:ext cx="411480" cy="312420"/>
          </a:xfrm>
          <a:prstGeom prst="rect">
            <a:avLst/>
          </a:prstGeom>
        </p:spPr>
      </p:pic>
      <p:pic>
        <p:nvPicPr>
          <p:cNvPr id="101" name="图片 100">
            <a:extLst>
              <a:ext uri="{FF2B5EF4-FFF2-40B4-BE49-F238E27FC236}">
                <a16:creationId xmlns:a16="http://schemas.microsoft.com/office/drawing/2014/main" id="{40B70C67-1FAA-462E-981A-F7CC4BB67B11}"/>
              </a:ext>
            </a:extLst>
          </p:cNvPr>
          <p:cNvPicPr>
            <a:picLocks noChangeAspect="1"/>
          </p:cNvPicPr>
          <p:nvPr/>
        </p:nvPicPr>
        <p:blipFill>
          <a:blip r:embed="rId5"/>
          <a:stretch>
            <a:fillRect/>
          </a:stretch>
        </p:blipFill>
        <p:spPr>
          <a:xfrm>
            <a:off x="10922787" y="5279186"/>
            <a:ext cx="411480" cy="312420"/>
          </a:xfrm>
          <a:prstGeom prst="rect">
            <a:avLst/>
          </a:prstGeom>
        </p:spPr>
      </p:pic>
    </p:spTree>
    <p:extLst>
      <p:ext uri="{BB962C8B-B14F-4D97-AF65-F5344CB8AC3E}">
        <p14:creationId xmlns:p14="http://schemas.microsoft.com/office/powerpoint/2010/main" val="2916184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75BCF-F43E-D866-EA80-5A68C5B5074C}"/>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链路状态路由协议的步骤</a:t>
            </a:r>
          </a:p>
        </p:txBody>
      </p:sp>
      <p:sp>
        <p:nvSpPr>
          <p:cNvPr id="3" name="内容占位符 2">
            <a:extLst>
              <a:ext uri="{FF2B5EF4-FFF2-40B4-BE49-F238E27FC236}">
                <a16:creationId xmlns:a16="http://schemas.microsoft.com/office/drawing/2014/main" id="{2E9A7B54-89AF-49D6-7218-FEC35C5952D8}"/>
              </a:ext>
            </a:extLst>
          </p:cNvPr>
          <p:cNvSpPr>
            <a:spLocks noGrp="1"/>
          </p:cNvSpPr>
          <p:nvPr>
            <p:ph idx="1"/>
          </p:nvPr>
        </p:nvSpPr>
        <p:spPr>
          <a:xfrm>
            <a:off x="660400" y="1130300"/>
            <a:ext cx="10858500" cy="4887728"/>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链路状态路由协议可分为两步完成</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第一步：共享链路状态信息，即路由器将自己和所有邻居之间的链路状态信息发送给互连网络中的所有其它路由器。</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第二步：路由器根据自己所掌握的关于整个网络的链路状态信息计算到每个网络的路由。</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BD8527E3-9719-01E7-D95C-9BA0ED5F89B1}"/>
              </a:ext>
            </a:extLst>
          </p:cNvPr>
          <p:cNvSpPr>
            <a:spLocks noGrp="1"/>
          </p:cNvSpPr>
          <p:nvPr>
            <p:ph type="dt" sz="half" idx="10"/>
          </p:nvPr>
        </p:nvSpPr>
        <p:spPr/>
        <p:txBody>
          <a:bodyPr/>
          <a:lstStyle/>
          <a:p>
            <a:pPr>
              <a:lnSpc>
                <a:spcPct val="120000"/>
              </a:lnSpc>
            </a:pPr>
            <a:fld id="{288930B5-72CF-40E7-AFCB-A86E60EAA36D}"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0437FCA-7D6C-A046-3933-5B42C860BC8B}"/>
              </a:ext>
            </a:extLst>
          </p:cNvPr>
          <p:cNvSpPr>
            <a:spLocks noGrp="1"/>
          </p:cNvSpPr>
          <p:nvPr>
            <p:ph type="ftr" sz="quarter" idx="11"/>
          </p:nvPr>
        </p:nvSpPr>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161393CD-3CEC-CF66-A715-A89D9F5C31B7}"/>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17</a:t>
            </a:fld>
            <a:endParaRPr lang="en-US">
              <a:cs typeface="+mn-ea"/>
              <a:sym typeface="+mn-lt"/>
            </a:endParaRPr>
          </a:p>
        </p:txBody>
      </p:sp>
    </p:spTree>
    <p:extLst>
      <p:ext uri="{BB962C8B-B14F-4D97-AF65-F5344CB8AC3E}">
        <p14:creationId xmlns:p14="http://schemas.microsoft.com/office/powerpoint/2010/main" val="10973319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167"/>
          <p:cNvCxnSpPr/>
          <p:nvPr/>
        </p:nvCxnSpPr>
        <p:spPr>
          <a:xfrm>
            <a:off x="9434187" y="1946738"/>
            <a:ext cx="0" cy="59652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67"/>
          <p:cNvCxnSpPr/>
          <p:nvPr/>
        </p:nvCxnSpPr>
        <p:spPr>
          <a:xfrm>
            <a:off x="7895469" y="3863032"/>
            <a:ext cx="0" cy="89635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167"/>
          <p:cNvCxnSpPr/>
          <p:nvPr/>
        </p:nvCxnSpPr>
        <p:spPr>
          <a:xfrm>
            <a:off x="8881786" y="3863032"/>
            <a:ext cx="0" cy="89635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5" name="Group 165"/>
          <p:cNvGrpSpPr/>
          <p:nvPr/>
        </p:nvGrpSpPr>
        <p:grpSpPr>
          <a:xfrm rot="10800000">
            <a:off x="9781326" y="3734717"/>
            <a:ext cx="1513185" cy="752956"/>
            <a:chOff x="-1233037" y="914446"/>
            <a:chExt cx="1573823" cy="778776"/>
          </a:xfrm>
        </p:grpSpPr>
        <p:cxnSp>
          <p:nvCxnSpPr>
            <p:cNvPr id="36"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组播地址</a:t>
            </a:r>
          </a:p>
        </p:txBody>
      </p:sp>
      <p:sp>
        <p:nvSpPr>
          <p:cNvPr id="5" name="文本占位符 4"/>
          <p:cNvSpPr>
            <a:spLocks noGrp="1"/>
          </p:cNvSpPr>
          <p:nvPr>
            <p:ph idx="1"/>
          </p:nvPr>
        </p:nvSpPr>
        <p:spPr>
          <a:xfrm>
            <a:off x="348207" y="1281818"/>
            <a:ext cx="11495588" cy="880538"/>
          </a:xfrm>
        </p:spPr>
        <p:txBody>
          <a:bodyPr vert="horz" lIns="91440" tIns="45720" rIns="91440" bIns="45720" rtlCol="0">
            <a:normAutofit fontScale="85000" lnSpcReduction="10000"/>
          </a:bodyPr>
          <a:lstStyle/>
          <a:p>
            <a:pPr marL="266700" indent="-266700">
              <a:buFont typeface="Wingdings" panose="05000000000000000000" pitchFamily="2" charset="2"/>
              <a:buChar char="n"/>
            </a:pPr>
            <a:r>
              <a:rPr lang="en-US" altLang="zh-CN" sz="2400" dirty="0">
                <a:solidFill>
                  <a:schemeClr val="accent1"/>
                </a:solidFill>
                <a:cs typeface="+mn-ea"/>
                <a:sym typeface="+mn-lt"/>
              </a:rPr>
              <a:t>IPv6</a:t>
            </a:r>
            <a:r>
              <a:rPr lang="zh-CN" altLang="en-US" sz="2400" dirty="0">
                <a:solidFill>
                  <a:schemeClr val="accent1"/>
                </a:solidFill>
                <a:cs typeface="+mn-ea"/>
                <a:sym typeface="+mn-lt"/>
              </a:rPr>
              <a:t>组播地址标识多个接口，一般用于“一对多”的通信场景。</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IPv6</a:t>
            </a:r>
            <a:r>
              <a:rPr lang="zh-CN" altLang="en-US" sz="2400" dirty="0">
                <a:solidFill>
                  <a:schemeClr val="accent1"/>
                </a:solidFill>
                <a:cs typeface="+mn-ea"/>
                <a:sym typeface="+mn-lt"/>
              </a:rPr>
              <a:t>组播地址只可以作为</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报文的目的地址。 </a:t>
            </a:r>
          </a:p>
        </p:txBody>
      </p:sp>
      <p:graphicFrame>
        <p:nvGraphicFramePr>
          <p:cNvPr id="6" name="表格 5"/>
          <p:cNvGraphicFramePr>
            <a:graphicFrameLocks noGrp="1"/>
          </p:cNvGraphicFramePr>
          <p:nvPr>
            <p:extLst>
              <p:ext uri="{D42A27DB-BD31-4B8C-83A1-F6EECF244321}">
                <p14:modId xmlns:p14="http://schemas.microsoft.com/office/powerpoint/2010/main" val="1942673025"/>
              </p:ext>
            </p:extLst>
          </p:nvPr>
        </p:nvGraphicFramePr>
        <p:xfrm>
          <a:off x="424194" y="2649521"/>
          <a:ext cx="6278789" cy="325338"/>
        </p:xfrm>
        <a:graphic>
          <a:graphicData uri="http://schemas.openxmlformats.org/drawingml/2006/table">
            <a:tbl>
              <a:tblPr firstRow="1" bandRow="1">
                <a:tableStyleId>{2D5ABB26-0587-4C30-8999-92F81FD0307C}</a:tableStyleId>
              </a:tblPr>
              <a:tblGrid>
                <a:gridCol w="1055821">
                  <a:extLst>
                    <a:ext uri="{9D8B030D-6E8A-4147-A177-3AD203B41FA5}">
                      <a16:colId xmlns:a16="http://schemas.microsoft.com/office/drawing/2014/main" val="20000"/>
                    </a:ext>
                  </a:extLst>
                </a:gridCol>
                <a:gridCol w="627284">
                  <a:extLst>
                    <a:ext uri="{9D8B030D-6E8A-4147-A177-3AD203B41FA5}">
                      <a16:colId xmlns:a16="http://schemas.microsoft.com/office/drawing/2014/main" val="20001"/>
                    </a:ext>
                  </a:extLst>
                </a:gridCol>
                <a:gridCol w="722987">
                  <a:extLst>
                    <a:ext uri="{9D8B030D-6E8A-4147-A177-3AD203B41FA5}">
                      <a16:colId xmlns:a16="http://schemas.microsoft.com/office/drawing/2014/main" val="20002"/>
                    </a:ext>
                  </a:extLst>
                </a:gridCol>
                <a:gridCol w="2198366">
                  <a:extLst>
                    <a:ext uri="{9D8B030D-6E8A-4147-A177-3AD203B41FA5}">
                      <a16:colId xmlns:a16="http://schemas.microsoft.com/office/drawing/2014/main" val="20003"/>
                    </a:ext>
                  </a:extLst>
                </a:gridCol>
                <a:gridCol w="1674331">
                  <a:extLst>
                    <a:ext uri="{9D8B030D-6E8A-4147-A177-3AD203B41FA5}">
                      <a16:colId xmlns:a16="http://schemas.microsoft.com/office/drawing/2014/main" val="20004"/>
                    </a:ext>
                  </a:extLst>
                </a:gridCol>
              </a:tblGrid>
              <a:tr h="304681">
                <a:tc>
                  <a:txBody>
                    <a:bodyPr/>
                    <a:lstStyle/>
                    <a:p>
                      <a:pPr algn="ctr">
                        <a:lnSpc>
                          <a:spcPct val="120000"/>
                        </a:lnSpc>
                        <a:spcBef>
                          <a:spcPts val="0"/>
                        </a:spcBef>
                        <a:spcAft>
                          <a:spcPts val="0"/>
                        </a:spcAft>
                      </a:pPr>
                      <a:r>
                        <a:rPr lang="en-US" altLang="zh-CN" sz="1400" baseline="0" dirty="0">
                          <a:solidFill>
                            <a:schemeClr val="tx1"/>
                          </a:solidFill>
                          <a:latin typeface="+mn-lt"/>
                          <a:ea typeface="+mn-ea"/>
                          <a:cs typeface="+mn-ea"/>
                          <a:sym typeface="+mn-lt"/>
                        </a:rPr>
                        <a:t>11111111</a:t>
                      </a:r>
                      <a:endParaRPr lang="zh-CN" altLang="en-US" sz="1400" baseline="0" dirty="0">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en-US" altLang="zh-CN" sz="1400" baseline="0" dirty="0">
                          <a:latin typeface="+mn-lt"/>
                          <a:ea typeface="+mn-ea"/>
                          <a:cs typeface="+mn-ea"/>
                          <a:sym typeface="+mn-lt"/>
                        </a:rPr>
                        <a:t>Flags</a:t>
                      </a:r>
                      <a:endParaRPr lang="zh-CN" altLang="en-US" sz="1400" baseline="0" dirty="0">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en-US" altLang="zh-CN" sz="1400" baseline="0" dirty="0">
                          <a:latin typeface="+mn-lt"/>
                          <a:ea typeface="+mn-ea"/>
                          <a:cs typeface="+mn-ea"/>
                          <a:sym typeface="+mn-lt"/>
                        </a:rPr>
                        <a:t>Scope</a:t>
                      </a:r>
                      <a:endParaRPr lang="zh-CN" altLang="en-US" sz="1400" baseline="0" dirty="0">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en-US" altLang="zh-CN" sz="1400" baseline="0" dirty="0">
                          <a:latin typeface="+mn-lt"/>
                          <a:ea typeface="+mn-ea"/>
                          <a:cs typeface="+mn-ea"/>
                          <a:sym typeface="+mn-lt"/>
                        </a:rPr>
                        <a:t>Reserved</a:t>
                      </a:r>
                      <a:r>
                        <a:rPr lang="zh-CN" altLang="en-US" sz="1400" baseline="0" dirty="0">
                          <a:latin typeface="+mn-lt"/>
                          <a:ea typeface="+mn-ea"/>
                          <a:cs typeface="+mn-ea"/>
                          <a:sym typeface="+mn-lt"/>
                        </a:rPr>
                        <a:t>（必须为</a:t>
                      </a:r>
                      <a:r>
                        <a:rPr lang="en-US" altLang="zh-CN" sz="1400" baseline="0" dirty="0">
                          <a:latin typeface="+mn-lt"/>
                          <a:ea typeface="+mn-ea"/>
                          <a:cs typeface="+mn-ea"/>
                          <a:sym typeface="+mn-lt"/>
                        </a:rPr>
                        <a:t>0</a:t>
                      </a:r>
                      <a:r>
                        <a:rPr lang="zh-CN" altLang="en-US" sz="1400" baseline="0" dirty="0">
                          <a:latin typeface="+mn-lt"/>
                          <a:ea typeface="+mn-ea"/>
                          <a:cs typeface="+mn-ea"/>
                          <a:sym typeface="+mn-lt"/>
                        </a:rPr>
                        <a:t>）</a:t>
                      </a: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en-US" altLang="zh-CN" sz="1400" baseline="0" dirty="0">
                          <a:latin typeface="+mn-lt"/>
                          <a:ea typeface="+mn-ea"/>
                          <a:cs typeface="+mn-ea"/>
                          <a:sym typeface="+mn-lt"/>
                        </a:rPr>
                        <a:t>Group ID</a:t>
                      </a:r>
                      <a:endParaRPr lang="zh-CN" altLang="en-US" sz="1400" baseline="0" dirty="0">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sp>
        <p:nvSpPr>
          <p:cNvPr id="7" name="文本框 6"/>
          <p:cNvSpPr txBox="1"/>
          <p:nvPr/>
        </p:nvSpPr>
        <p:spPr bwMode="auto">
          <a:xfrm>
            <a:off x="663632" y="2292357"/>
            <a:ext cx="565177" cy="356840"/>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599" dirty="0">
                <a:cs typeface="+mn-ea"/>
                <a:sym typeface="+mn-lt"/>
              </a:rPr>
              <a:t>8 bit</a:t>
            </a:r>
            <a:endParaRPr lang="zh-CN" altLang="en-US" sz="1599" dirty="0">
              <a:cs typeface="+mn-ea"/>
              <a:sym typeface="+mn-lt"/>
            </a:endParaRPr>
          </a:p>
        </p:txBody>
      </p:sp>
      <p:sp>
        <p:nvSpPr>
          <p:cNvPr id="8" name="文本框 7"/>
          <p:cNvSpPr txBox="1"/>
          <p:nvPr/>
        </p:nvSpPr>
        <p:spPr bwMode="auto">
          <a:xfrm>
            <a:off x="1486917" y="2292357"/>
            <a:ext cx="565177" cy="356840"/>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599" dirty="0">
                <a:cs typeface="+mn-ea"/>
                <a:sym typeface="+mn-lt"/>
              </a:rPr>
              <a:t>4 bit</a:t>
            </a:r>
            <a:endParaRPr lang="zh-CN" altLang="en-US" sz="1599" dirty="0">
              <a:cs typeface="+mn-ea"/>
              <a:sym typeface="+mn-lt"/>
            </a:endParaRPr>
          </a:p>
        </p:txBody>
      </p:sp>
      <p:sp>
        <p:nvSpPr>
          <p:cNvPr id="9" name="文本框 8"/>
          <p:cNvSpPr txBox="1"/>
          <p:nvPr/>
        </p:nvSpPr>
        <p:spPr bwMode="auto">
          <a:xfrm>
            <a:off x="2103207" y="2292357"/>
            <a:ext cx="565177" cy="356840"/>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599" dirty="0">
                <a:cs typeface="+mn-ea"/>
                <a:sym typeface="+mn-lt"/>
              </a:rPr>
              <a:t>4 bit</a:t>
            </a:r>
            <a:endParaRPr lang="zh-CN" altLang="en-US" sz="1599" dirty="0">
              <a:cs typeface="+mn-ea"/>
              <a:sym typeface="+mn-lt"/>
            </a:endParaRPr>
          </a:p>
        </p:txBody>
      </p:sp>
      <p:sp>
        <p:nvSpPr>
          <p:cNvPr id="10" name="文本框 9"/>
          <p:cNvSpPr txBox="1"/>
          <p:nvPr/>
        </p:nvSpPr>
        <p:spPr bwMode="auto">
          <a:xfrm>
            <a:off x="3465376" y="2292357"/>
            <a:ext cx="678991" cy="356840"/>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599" dirty="0">
                <a:cs typeface="+mn-ea"/>
                <a:sym typeface="+mn-lt"/>
              </a:rPr>
              <a:t>80 bit</a:t>
            </a:r>
            <a:endParaRPr lang="zh-CN" altLang="en-US" sz="1599" dirty="0">
              <a:cs typeface="+mn-ea"/>
              <a:sym typeface="+mn-lt"/>
            </a:endParaRPr>
          </a:p>
        </p:txBody>
      </p:sp>
      <p:sp>
        <p:nvSpPr>
          <p:cNvPr id="11" name="文本框 10"/>
          <p:cNvSpPr txBox="1"/>
          <p:nvPr/>
        </p:nvSpPr>
        <p:spPr bwMode="auto">
          <a:xfrm>
            <a:off x="5443630" y="2292357"/>
            <a:ext cx="678991" cy="356840"/>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nSpc>
                <a:spcPct val="120000"/>
              </a:lnSpc>
            </a:pPr>
            <a:r>
              <a:rPr lang="en-US" altLang="zh-CN" sz="1599" dirty="0">
                <a:cs typeface="+mn-ea"/>
                <a:sym typeface="+mn-lt"/>
              </a:rPr>
              <a:t>32 bit</a:t>
            </a:r>
            <a:endParaRPr lang="zh-CN" altLang="en-US" sz="1599" dirty="0">
              <a:cs typeface="+mn-ea"/>
              <a:sym typeface="+mn-lt"/>
            </a:endParaRPr>
          </a:p>
        </p:txBody>
      </p:sp>
      <p:pic>
        <p:nvPicPr>
          <p:cNvPr id="53" name="图片 72" descr="交换机.png"/>
          <p:cNvPicPr>
            <a:picLocks noChangeAspect="1"/>
          </p:cNvPicPr>
          <p:nvPr/>
        </p:nvPicPr>
        <p:blipFill>
          <a:blip r:embed="rId3" cstate="print"/>
          <a:stretch>
            <a:fillRect/>
          </a:stretch>
        </p:blipFill>
        <p:spPr>
          <a:xfrm>
            <a:off x="9189641" y="1614547"/>
            <a:ext cx="489094" cy="401494"/>
          </a:xfrm>
          <a:prstGeom prst="rect">
            <a:avLst/>
          </a:prstGeom>
        </p:spPr>
      </p:pic>
      <p:cxnSp>
        <p:nvCxnSpPr>
          <p:cNvPr id="21" name="Straight Connector 167"/>
          <p:cNvCxnSpPr/>
          <p:nvPr/>
        </p:nvCxnSpPr>
        <p:spPr>
          <a:xfrm flipH="1">
            <a:off x="7895469" y="2883994"/>
            <a:ext cx="1538719" cy="614043"/>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67"/>
          <p:cNvCxnSpPr/>
          <p:nvPr/>
        </p:nvCxnSpPr>
        <p:spPr>
          <a:xfrm flipH="1">
            <a:off x="8885814" y="2883994"/>
            <a:ext cx="548374" cy="614043"/>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67"/>
          <p:cNvCxnSpPr/>
          <p:nvPr/>
        </p:nvCxnSpPr>
        <p:spPr>
          <a:xfrm>
            <a:off x="9434188" y="2883994"/>
            <a:ext cx="1103731" cy="614043"/>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167"/>
          <p:cNvCxnSpPr/>
          <p:nvPr/>
        </p:nvCxnSpPr>
        <p:spPr>
          <a:xfrm>
            <a:off x="9770626" y="4679054"/>
            <a:ext cx="0" cy="44817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167"/>
          <p:cNvCxnSpPr/>
          <p:nvPr/>
        </p:nvCxnSpPr>
        <p:spPr>
          <a:xfrm>
            <a:off x="11285626" y="4679054"/>
            <a:ext cx="0" cy="44817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bwMode="auto">
          <a:xfrm>
            <a:off x="8566357" y="4988402"/>
            <a:ext cx="638915"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zh-CN" altLang="en-US" sz="1200" dirty="0">
                <a:cs typeface="+mn-ea"/>
                <a:sym typeface="+mn-lt"/>
              </a:rPr>
              <a:t>组成员</a:t>
            </a:r>
            <a:endParaRPr lang="en-US" altLang="zh-CN" sz="1200" dirty="0">
              <a:cs typeface="+mn-ea"/>
              <a:sym typeface="+mn-lt"/>
            </a:endParaRPr>
          </a:p>
        </p:txBody>
      </p:sp>
      <p:sp>
        <p:nvSpPr>
          <p:cNvPr id="46" name="文本框 45"/>
          <p:cNvSpPr txBox="1"/>
          <p:nvPr/>
        </p:nvSpPr>
        <p:spPr bwMode="auto">
          <a:xfrm>
            <a:off x="9452324" y="5424407"/>
            <a:ext cx="638915"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zh-CN" altLang="en-US" sz="1200" dirty="0">
                <a:cs typeface="+mn-ea"/>
                <a:sym typeface="+mn-lt"/>
              </a:rPr>
              <a:t>组成员</a:t>
            </a:r>
            <a:endParaRPr lang="en-US" altLang="zh-CN" sz="1200" dirty="0">
              <a:cs typeface="+mn-ea"/>
              <a:sym typeface="+mn-lt"/>
            </a:endParaRPr>
          </a:p>
        </p:txBody>
      </p:sp>
      <p:sp>
        <p:nvSpPr>
          <p:cNvPr id="48" name="文本框 47"/>
          <p:cNvSpPr txBox="1"/>
          <p:nvPr/>
        </p:nvSpPr>
        <p:spPr bwMode="auto">
          <a:xfrm>
            <a:off x="9753881" y="1631835"/>
            <a:ext cx="638915" cy="291116"/>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zh-CN" altLang="en-US" sz="1200">
                <a:cs typeface="+mn-ea"/>
                <a:sym typeface="+mn-lt"/>
              </a:rPr>
              <a:t>组播源</a:t>
            </a:r>
            <a:endParaRPr lang="en-US" altLang="zh-CN" sz="1200">
              <a:cs typeface="+mn-ea"/>
              <a:sym typeface="+mn-lt"/>
            </a:endParaRPr>
          </a:p>
        </p:txBody>
      </p:sp>
      <p:cxnSp>
        <p:nvCxnSpPr>
          <p:cNvPr id="50" name="Straight Connector 167"/>
          <p:cNvCxnSpPr/>
          <p:nvPr/>
        </p:nvCxnSpPr>
        <p:spPr>
          <a:xfrm>
            <a:off x="9305665" y="2064258"/>
            <a:ext cx="0" cy="434376"/>
          </a:xfrm>
          <a:prstGeom prst="line">
            <a:avLst/>
          </a:prstGeom>
          <a:ln w="19050">
            <a:solidFill>
              <a:srgbClr val="ED6D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167"/>
          <p:cNvCxnSpPr/>
          <p:nvPr/>
        </p:nvCxnSpPr>
        <p:spPr>
          <a:xfrm flipH="1">
            <a:off x="8798729" y="3063661"/>
            <a:ext cx="349289" cy="372956"/>
          </a:xfrm>
          <a:prstGeom prst="line">
            <a:avLst/>
          </a:prstGeom>
          <a:ln w="19050">
            <a:solidFill>
              <a:srgbClr val="ED6D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167"/>
          <p:cNvCxnSpPr/>
          <p:nvPr/>
        </p:nvCxnSpPr>
        <p:spPr>
          <a:xfrm>
            <a:off x="9678736" y="2891718"/>
            <a:ext cx="872748" cy="490939"/>
          </a:xfrm>
          <a:prstGeom prst="line">
            <a:avLst/>
          </a:prstGeom>
          <a:ln w="19050">
            <a:solidFill>
              <a:srgbClr val="ED6D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167"/>
          <p:cNvCxnSpPr/>
          <p:nvPr/>
        </p:nvCxnSpPr>
        <p:spPr>
          <a:xfrm>
            <a:off x="8798728" y="3894006"/>
            <a:ext cx="0" cy="657236"/>
          </a:xfrm>
          <a:prstGeom prst="line">
            <a:avLst/>
          </a:prstGeom>
          <a:ln w="19050">
            <a:solidFill>
              <a:srgbClr val="ED6D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167"/>
          <p:cNvCxnSpPr/>
          <p:nvPr/>
        </p:nvCxnSpPr>
        <p:spPr>
          <a:xfrm>
            <a:off x="9875974" y="4739135"/>
            <a:ext cx="0" cy="327880"/>
          </a:xfrm>
          <a:prstGeom prst="line">
            <a:avLst/>
          </a:prstGeom>
          <a:ln w="19050">
            <a:solidFill>
              <a:srgbClr val="ED6D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167"/>
          <p:cNvCxnSpPr/>
          <p:nvPr/>
        </p:nvCxnSpPr>
        <p:spPr>
          <a:xfrm flipH="1">
            <a:off x="9850717" y="3894005"/>
            <a:ext cx="394844" cy="378580"/>
          </a:xfrm>
          <a:prstGeom prst="line">
            <a:avLst/>
          </a:prstGeom>
          <a:ln w="19050">
            <a:solidFill>
              <a:srgbClr val="ED6D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矩形 6"/>
          <p:cNvSpPr/>
          <p:nvPr/>
        </p:nvSpPr>
        <p:spPr>
          <a:xfrm>
            <a:off x="401064" y="3112569"/>
            <a:ext cx="6959109" cy="3297122"/>
          </a:xfrm>
          <a:prstGeom prst="rect">
            <a:avLst/>
          </a:prstGeom>
        </p:spPr>
        <p:txBody>
          <a:bodyPr vert="horz" lIns="91440" tIns="45720" rIns="91440" bIns="45720" rtlCol="0">
            <a:normAutofit fontScale="70000" lnSpcReduction="20000"/>
          </a:bodyPr>
          <a:lstStyle/>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Flags</a:t>
            </a:r>
          </a:p>
          <a:p>
            <a:pPr marL="685800" lvl="1" indent="-228600">
              <a:lnSpc>
                <a:spcPct val="120000"/>
              </a:lnSpc>
              <a:spcBef>
                <a:spcPts val="500"/>
              </a:spcBef>
              <a:buFont typeface="Wingdings" panose="05000000000000000000" pitchFamily="2" charset="2"/>
              <a:buChar char="Ø"/>
            </a:pPr>
            <a:r>
              <a:rPr lang="en-US" altLang="zh-CN" sz="2200" dirty="0">
                <a:sym typeface="+mn-lt"/>
              </a:rPr>
              <a:t>4bit</a:t>
            </a:r>
            <a:r>
              <a:rPr lang="zh-CN" altLang="en-US" sz="2200" dirty="0">
                <a:sym typeface="+mn-lt"/>
              </a:rPr>
              <a:t>，目前只使用了最后</a:t>
            </a:r>
            <a:r>
              <a:rPr lang="en-US" altLang="zh-CN" sz="2200" dirty="0">
                <a:sym typeface="+mn-lt"/>
              </a:rPr>
              <a:t>1</a:t>
            </a:r>
            <a:r>
              <a:rPr lang="zh-CN" altLang="en-US" sz="2200" dirty="0">
                <a:sym typeface="+mn-lt"/>
              </a:rPr>
              <a:t>个</a:t>
            </a:r>
            <a:r>
              <a:rPr lang="en-US" altLang="zh-CN" sz="2200" dirty="0">
                <a:sym typeface="+mn-lt"/>
              </a:rPr>
              <a:t>bit</a:t>
            </a:r>
            <a:r>
              <a:rPr lang="zh-CN" altLang="en-US" sz="2200" dirty="0">
                <a:sym typeface="+mn-lt"/>
              </a:rPr>
              <a:t>（前</a:t>
            </a:r>
            <a:r>
              <a:rPr lang="en-US" altLang="zh-CN" sz="2200" dirty="0">
                <a:sym typeface="+mn-lt"/>
              </a:rPr>
              <a:t>3bit</a:t>
            </a:r>
            <a:r>
              <a:rPr lang="zh-CN" altLang="en-US" sz="2200" dirty="0">
                <a:sym typeface="+mn-lt"/>
              </a:rPr>
              <a:t>必须置</a:t>
            </a:r>
            <a:r>
              <a:rPr lang="en-US" altLang="zh-CN" sz="2200" dirty="0">
                <a:sym typeface="+mn-lt"/>
              </a:rPr>
              <a:t>0</a:t>
            </a:r>
            <a:r>
              <a:rPr lang="zh-CN" altLang="en-US" sz="2200" dirty="0">
                <a:sym typeface="+mn-lt"/>
              </a:rPr>
              <a:t>）。</a:t>
            </a:r>
            <a:endParaRPr lang="en-US" altLang="zh-CN" sz="2200" dirty="0">
              <a:sym typeface="+mn-lt"/>
            </a:endParaRPr>
          </a:p>
          <a:p>
            <a:pPr marL="685800" lvl="1" indent="-228600">
              <a:lnSpc>
                <a:spcPct val="120000"/>
              </a:lnSpc>
              <a:spcBef>
                <a:spcPts val="500"/>
              </a:spcBef>
              <a:buFont typeface="Wingdings" panose="05000000000000000000" pitchFamily="2" charset="2"/>
              <a:buChar char="Ø"/>
            </a:pPr>
            <a:r>
              <a:rPr lang="zh-CN" altLang="en-US" sz="2200" dirty="0">
                <a:sym typeface="+mn-lt"/>
              </a:rPr>
              <a:t>当</a:t>
            </a:r>
            <a:r>
              <a:rPr lang="en-US" altLang="zh-CN" sz="2200" dirty="0">
                <a:sym typeface="+mn-lt"/>
              </a:rPr>
              <a:t>Flags=0000</a:t>
            </a:r>
            <a:r>
              <a:rPr lang="zh-CN" altLang="en-US" sz="2200" dirty="0">
                <a:sym typeface="+mn-lt"/>
              </a:rPr>
              <a:t>时，表示该组播地址是由</a:t>
            </a:r>
            <a:r>
              <a:rPr lang="en-US" altLang="zh-CN" sz="2200" dirty="0">
                <a:sym typeface="+mn-lt"/>
              </a:rPr>
              <a:t>IANA</a:t>
            </a:r>
            <a:r>
              <a:rPr lang="zh-CN" altLang="en-US" sz="2200" dirty="0">
                <a:sym typeface="+mn-lt"/>
              </a:rPr>
              <a:t>所分配的一个永久分配地址。</a:t>
            </a:r>
            <a:endParaRPr lang="en-US" altLang="zh-CN" sz="2200" dirty="0">
              <a:sym typeface="+mn-lt"/>
            </a:endParaRPr>
          </a:p>
          <a:p>
            <a:pPr marL="685800" lvl="1" indent="-228600">
              <a:lnSpc>
                <a:spcPct val="120000"/>
              </a:lnSpc>
              <a:spcBef>
                <a:spcPts val="500"/>
              </a:spcBef>
              <a:buFont typeface="Wingdings" panose="05000000000000000000" pitchFamily="2" charset="2"/>
              <a:buChar char="Ø"/>
            </a:pPr>
            <a:r>
              <a:rPr lang="zh-CN" altLang="en-US" sz="2200" dirty="0">
                <a:sym typeface="+mn-lt"/>
              </a:rPr>
              <a:t>当</a:t>
            </a:r>
            <a:r>
              <a:rPr lang="en-US" altLang="zh-CN" sz="2200" dirty="0">
                <a:sym typeface="+mn-lt"/>
              </a:rPr>
              <a:t>Flags=0001</a:t>
            </a:r>
            <a:r>
              <a:rPr lang="zh-CN" altLang="en-US" sz="2200" dirty="0">
                <a:sym typeface="+mn-lt"/>
              </a:rPr>
              <a:t>时，表示该组播地址是一个临时组播地址（非永久分配地址）。</a:t>
            </a: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Scope</a:t>
            </a:r>
          </a:p>
          <a:p>
            <a:pPr marL="685800" lvl="1" indent="-228600">
              <a:lnSpc>
                <a:spcPct val="120000"/>
              </a:lnSpc>
              <a:spcBef>
                <a:spcPts val="500"/>
              </a:spcBef>
              <a:buFont typeface="Wingdings" panose="05000000000000000000" pitchFamily="2" charset="2"/>
              <a:buChar char="Ø"/>
            </a:pPr>
            <a:r>
              <a:rPr lang="zh-CN" altLang="en-US" sz="2200" dirty="0">
                <a:sym typeface="+mn-lt"/>
              </a:rPr>
              <a:t>用来限制组播数据流在网络中发送的范围。例如取值为</a:t>
            </a:r>
            <a:r>
              <a:rPr lang="en-US" altLang="zh-CN" sz="2200" dirty="0">
                <a:sym typeface="+mn-lt"/>
              </a:rPr>
              <a:t>2</a:t>
            </a:r>
            <a:r>
              <a:rPr lang="zh-CN" altLang="en-US" sz="2200" dirty="0">
                <a:sym typeface="+mn-lt"/>
              </a:rPr>
              <a:t>标识</a:t>
            </a:r>
            <a:r>
              <a:rPr lang="zh-CN" altLang="zh-CN" sz="2200" dirty="0">
                <a:sym typeface="+mn-lt"/>
              </a:rPr>
              <a:t>链路本地范围</a:t>
            </a:r>
            <a:r>
              <a:rPr lang="zh-CN" altLang="en-US" sz="2200" dirty="0">
                <a:sym typeface="+mn-lt"/>
              </a:rPr>
              <a:t>。</a:t>
            </a: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Group ID</a:t>
            </a:r>
          </a:p>
          <a:p>
            <a:pPr marL="685800" lvl="1" indent="-228600">
              <a:lnSpc>
                <a:spcPct val="120000"/>
              </a:lnSpc>
              <a:spcBef>
                <a:spcPts val="500"/>
              </a:spcBef>
              <a:buFont typeface="Wingdings" panose="05000000000000000000" pitchFamily="2" charset="2"/>
              <a:buChar char="Ø"/>
            </a:pPr>
            <a:r>
              <a:rPr lang="zh-CN" altLang="en-US" sz="2200" dirty="0">
                <a:sym typeface="+mn-lt"/>
              </a:rPr>
              <a:t>组播组</a:t>
            </a:r>
            <a:r>
              <a:rPr lang="en-US" altLang="zh-CN" sz="2200" dirty="0">
                <a:sym typeface="+mn-lt"/>
              </a:rPr>
              <a:t>ID</a:t>
            </a:r>
            <a:r>
              <a:rPr lang="zh-CN" altLang="en-US" sz="2200" dirty="0">
                <a:sym typeface="+mn-lt"/>
              </a:rPr>
              <a:t>。</a:t>
            </a:r>
            <a:endParaRPr lang="en-US" altLang="zh-CN" sz="2200" dirty="0">
              <a:sym typeface="+mn-lt"/>
            </a:endParaRPr>
          </a:p>
        </p:txBody>
      </p:sp>
      <p:sp>
        <p:nvSpPr>
          <p:cNvPr id="3" name="日期占位符 3">
            <a:extLst>
              <a:ext uri="{FF2B5EF4-FFF2-40B4-BE49-F238E27FC236}">
                <a16:creationId xmlns:a16="http://schemas.microsoft.com/office/drawing/2014/main" id="{A2A8A444-10BC-BB55-DC85-23B202817F4B}"/>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 name="页脚占位符 4">
            <a:extLst>
              <a:ext uri="{FF2B5EF4-FFF2-40B4-BE49-F238E27FC236}">
                <a16:creationId xmlns:a16="http://schemas.microsoft.com/office/drawing/2014/main" id="{3051B37E-BA5D-39C0-0A9E-AB77CB5637F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2" name="灯片编号占位符 5">
            <a:extLst>
              <a:ext uri="{FF2B5EF4-FFF2-40B4-BE49-F238E27FC236}">
                <a16:creationId xmlns:a16="http://schemas.microsoft.com/office/drawing/2014/main" id="{2B3ACD7A-26D6-6684-9E20-8F5C7175D25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170</a:t>
            </a:fld>
            <a:endParaRPr lang="en-US">
              <a:cs typeface="+mn-ea"/>
              <a:sym typeface="+mn-lt"/>
            </a:endParaRPr>
          </a:p>
        </p:txBody>
      </p:sp>
      <p:pic>
        <p:nvPicPr>
          <p:cNvPr id="47" name="图片 46">
            <a:extLst>
              <a:ext uri="{FF2B5EF4-FFF2-40B4-BE49-F238E27FC236}">
                <a16:creationId xmlns:a16="http://schemas.microsoft.com/office/drawing/2014/main" id="{0FAC66FE-F39D-4FB4-B8FA-F2F954D56D29}"/>
              </a:ext>
            </a:extLst>
          </p:cNvPr>
          <p:cNvPicPr>
            <a:picLocks noChangeAspect="1"/>
          </p:cNvPicPr>
          <p:nvPr/>
        </p:nvPicPr>
        <p:blipFill>
          <a:blip r:embed="rId4"/>
          <a:stretch>
            <a:fillRect/>
          </a:stretch>
        </p:blipFill>
        <p:spPr>
          <a:xfrm>
            <a:off x="9222696" y="2521109"/>
            <a:ext cx="420838" cy="420838"/>
          </a:xfrm>
          <a:prstGeom prst="rect">
            <a:avLst/>
          </a:prstGeom>
        </p:spPr>
      </p:pic>
      <p:pic>
        <p:nvPicPr>
          <p:cNvPr id="54" name="图片 53">
            <a:extLst>
              <a:ext uri="{FF2B5EF4-FFF2-40B4-BE49-F238E27FC236}">
                <a16:creationId xmlns:a16="http://schemas.microsoft.com/office/drawing/2014/main" id="{9F3E816E-6472-402E-B6B9-57DAEB8ED1DF}"/>
              </a:ext>
            </a:extLst>
          </p:cNvPr>
          <p:cNvPicPr>
            <a:picLocks noChangeAspect="1"/>
          </p:cNvPicPr>
          <p:nvPr/>
        </p:nvPicPr>
        <p:blipFill>
          <a:blip r:embed="rId4"/>
          <a:stretch>
            <a:fillRect/>
          </a:stretch>
        </p:blipFill>
        <p:spPr>
          <a:xfrm>
            <a:off x="7697447" y="3457288"/>
            <a:ext cx="420838" cy="420838"/>
          </a:xfrm>
          <a:prstGeom prst="rect">
            <a:avLst/>
          </a:prstGeom>
        </p:spPr>
      </p:pic>
      <p:pic>
        <p:nvPicPr>
          <p:cNvPr id="59" name="图片 58">
            <a:extLst>
              <a:ext uri="{FF2B5EF4-FFF2-40B4-BE49-F238E27FC236}">
                <a16:creationId xmlns:a16="http://schemas.microsoft.com/office/drawing/2014/main" id="{43677B2A-E036-443D-B2DA-A9050C7AE847}"/>
              </a:ext>
            </a:extLst>
          </p:cNvPr>
          <p:cNvPicPr>
            <a:picLocks noChangeAspect="1"/>
          </p:cNvPicPr>
          <p:nvPr/>
        </p:nvPicPr>
        <p:blipFill>
          <a:blip r:embed="rId4"/>
          <a:stretch>
            <a:fillRect/>
          </a:stretch>
        </p:blipFill>
        <p:spPr>
          <a:xfrm>
            <a:off x="8674737" y="3457288"/>
            <a:ext cx="420838" cy="420838"/>
          </a:xfrm>
          <a:prstGeom prst="rect">
            <a:avLst/>
          </a:prstGeom>
        </p:spPr>
      </p:pic>
      <p:pic>
        <p:nvPicPr>
          <p:cNvPr id="62" name="图片 61">
            <a:extLst>
              <a:ext uri="{FF2B5EF4-FFF2-40B4-BE49-F238E27FC236}">
                <a16:creationId xmlns:a16="http://schemas.microsoft.com/office/drawing/2014/main" id="{83C1CF6C-9B49-463E-B7E9-A2E8316922B4}"/>
              </a:ext>
            </a:extLst>
          </p:cNvPr>
          <p:cNvPicPr>
            <a:picLocks noChangeAspect="1"/>
          </p:cNvPicPr>
          <p:nvPr/>
        </p:nvPicPr>
        <p:blipFill>
          <a:blip r:embed="rId4"/>
          <a:stretch>
            <a:fillRect/>
          </a:stretch>
        </p:blipFill>
        <p:spPr>
          <a:xfrm>
            <a:off x="9560207" y="4294380"/>
            <a:ext cx="420838" cy="420838"/>
          </a:xfrm>
          <a:prstGeom prst="rect">
            <a:avLst/>
          </a:prstGeom>
        </p:spPr>
      </p:pic>
      <p:pic>
        <p:nvPicPr>
          <p:cNvPr id="64" name="图片 63">
            <a:extLst>
              <a:ext uri="{FF2B5EF4-FFF2-40B4-BE49-F238E27FC236}">
                <a16:creationId xmlns:a16="http://schemas.microsoft.com/office/drawing/2014/main" id="{DCC29FB9-BA0C-48B2-A0DC-9A3763643444}"/>
              </a:ext>
            </a:extLst>
          </p:cNvPr>
          <p:cNvPicPr>
            <a:picLocks noChangeAspect="1"/>
          </p:cNvPicPr>
          <p:nvPr/>
        </p:nvPicPr>
        <p:blipFill>
          <a:blip r:embed="rId4"/>
          <a:stretch>
            <a:fillRect/>
          </a:stretch>
        </p:blipFill>
        <p:spPr>
          <a:xfrm>
            <a:off x="10301527" y="3472155"/>
            <a:ext cx="420838" cy="420838"/>
          </a:xfrm>
          <a:prstGeom prst="rect">
            <a:avLst/>
          </a:prstGeom>
        </p:spPr>
      </p:pic>
      <p:pic>
        <p:nvPicPr>
          <p:cNvPr id="66" name="图片 65">
            <a:extLst>
              <a:ext uri="{FF2B5EF4-FFF2-40B4-BE49-F238E27FC236}">
                <a16:creationId xmlns:a16="http://schemas.microsoft.com/office/drawing/2014/main" id="{DC237B43-0D81-49A8-A43D-10804E504F67}"/>
              </a:ext>
            </a:extLst>
          </p:cNvPr>
          <p:cNvPicPr>
            <a:picLocks noChangeAspect="1"/>
          </p:cNvPicPr>
          <p:nvPr/>
        </p:nvPicPr>
        <p:blipFill>
          <a:blip r:embed="rId4"/>
          <a:stretch>
            <a:fillRect/>
          </a:stretch>
        </p:blipFill>
        <p:spPr>
          <a:xfrm>
            <a:off x="11075207" y="4421937"/>
            <a:ext cx="420838" cy="420838"/>
          </a:xfrm>
          <a:prstGeom prst="rect">
            <a:avLst/>
          </a:prstGeom>
        </p:spPr>
      </p:pic>
      <p:pic>
        <p:nvPicPr>
          <p:cNvPr id="67" name="图片 66">
            <a:extLst>
              <a:ext uri="{FF2B5EF4-FFF2-40B4-BE49-F238E27FC236}">
                <a16:creationId xmlns:a16="http://schemas.microsoft.com/office/drawing/2014/main" id="{A15F664F-A1D4-4B3F-A3E9-48ADB967150C}"/>
              </a:ext>
            </a:extLst>
          </p:cNvPr>
          <p:cNvPicPr>
            <a:picLocks noChangeAspect="1"/>
          </p:cNvPicPr>
          <p:nvPr/>
        </p:nvPicPr>
        <p:blipFill>
          <a:blip r:embed="rId5"/>
          <a:stretch>
            <a:fillRect/>
          </a:stretch>
        </p:blipFill>
        <p:spPr>
          <a:xfrm>
            <a:off x="7689729" y="4715218"/>
            <a:ext cx="411480" cy="312420"/>
          </a:xfrm>
          <a:prstGeom prst="rect">
            <a:avLst/>
          </a:prstGeom>
        </p:spPr>
      </p:pic>
      <p:pic>
        <p:nvPicPr>
          <p:cNvPr id="69" name="图片 68">
            <a:extLst>
              <a:ext uri="{FF2B5EF4-FFF2-40B4-BE49-F238E27FC236}">
                <a16:creationId xmlns:a16="http://schemas.microsoft.com/office/drawing/2014/main" id="{68F7F1BE-AC6F-4C67-9814-6CCA6B740EC6}"/>
              </a:ext>
            </a:extLst>
          </p:cNvPr>
          <p:cNvPicPr>
            <a:picLocks noChangeAspect="1"/>
          </p:cNvPicPr>
          <p:nvPr/>
        </p:nvPicPr>
        <p:blipFill>
          <a:blip r:embed="rId5"/>
          <a:stretch>
            <a:fillRect/>
          </a:stretch>
        </p:blipFill>
        <p:spPr>
          <a:xfrm>
            <a:off x="8654321" y="4699541"/>
            <a:ext cx="411480" cy="312420"/>
          </a:xfrm>
          <a:prstGeom prst="rect">
            <a:avLst/>
          </a:prstGeom>
        </p:spPr>
      </p:pic>
      <p:pic>
        <p:nvPicPr>
          <p:cNvPr id="71" name="图片 70">
            <a:extLst>
              <a:ext uri="{FF2B5EF4-FFF2-40B4-BE49-F238E27FC236}">
                <a16:creationId xmlns:a16="http://schemas.microsoft.com/office/drawing/2014/main" id="{A0C2B0E4-2C49-4829-B746-3BCAFE79B808}"/>
              </a:ext>
            </a:extLst>
          </p:cNvPr>
          <p:cNvPicPr>
            <a:picLocks noChangeAspect="1"/>
          </p:cNvPicPr>
          <p:nvPr/>
        </p:nvPicPr>
        <p:blipFill>
          <a:blip r:embed="rId5"/>
          <a:stretch>
            <a:fillRect/>
          </a:stretch>
        </p:blipFill>
        <p:spPr>
          <a:xfrm>
            <a:off x="9548141" y="5072610"/>
            <a:ext cx="411480" cy="312420"/>
          </a:xfrm>
          <a:prstGeom prst="rect">
            <a:avLst/>
          </a:prstGeom>
        </p:spPr>
      </p:pic>
      <p:pic>
        <p:nvPicPr>
          <p:cNvPr id="72" name="图片 71">
            <a:extLst>
              <a:ext uri="{FF2B5EF4-FFF2-40B4-BE49-F238E27FC236}">
                <a16:creationId xmlns:a16="http://schemas.microsoft.com/office/drawing/2014/main" id="{A29254E4-FDC3-4882-8695-46DF97829507}"/>
              </a:ext>
            </a:extLst>
          </p:cNvPr>
          <p:cNvPicPr>
            <a:picLocks noChangeAspect="1"/>
          </p:cNvPicPr>
          <p:nvPr/>
        </p:nvPicPr>
        <p:blipFill>
          <a:blip r:embed="rId5"/>
          <a:stretch>
            <a:fillRect/>
          </a:stretch>
        </p:blipFill>
        <p:spPr>
          <a:xfrm>
            <a:off x="11058700" y="5092082"/>
            <a:ext cx="411480" cy="312420"/>
          </a:xfrm>
          <a:prstGeom prst="rect">
            <a:avLst/>
          </a:prstGeom>
        </p:spPr>
      </p:pic>
    </p:spTree>
    <p:extLst>
      <p:ext uri="{BB962C8B-B14F-4D97-AF65-F5344CB8AC3E}">
        <p14:creationId xmlns:p14="http://schemas.microsoft.com/office/powerpoint/2010/main" val="1462964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166"/>
          <p:cNvCxnSpPr/>
          <p:nvPr/>
        </p:nvCxnSpPr>
        <p:spPr>
          <a:xfrm>
            <a:off x="3177325" y="3331863"/>
            <a:ext cx="1" cy="1155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Group 165"/>
          <p:cNvGrpSpPr/>
          <p:nvPr/>
        </p:nvGrpSpPr>
        <p:grpSpPr>
          <a:xfrm rot="10800000">
            <a:off x="1176159" y="4434830"/>
            <a:ext cx="4033886" cy="807375"/>
            <a:chOff x="-1233037" y="914446"/>
            <a:chExt cx="1573823" cy="778776"/>
          </a:xfrm>
        </p:grpSpPr>
        <p:cxnSp>
          <p:nvCxnSpPr>
            <p:cNvPr id="67"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8" name="Group 165"/>
          <p:cNvGrpSpPr/>
          <p:nvPr/>
        </p:nvGrpSpPr>
        <p:grpSpPr>
          <a:xfrm rot="10800000">
            <a:off x="2478671" y="4447586"/>
            <a:ext cx="1428862" cy="807375"/>
            <a:chOff x="-1233037" y="914446"/>
            <a:chExt cx="1573823" cy="778776"/>
          </a:xfrm>
        </p:grpSpPr>
        <p:cxnSp>
          <p:nvCxnSpPr>
            <p:cNvPr id="60"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被请求节点组播地址：技术背景</a:t>
            </a:r>
          </a:p>
        </p:txBody>
      </p:sp>
      <p:sp>
        <p:nvSpPr>
          <p:cNvPr id="4" name="内容占位符 3"/>
          <p:cNvSpPr>
            <a:spLocks noGrp="1"/>
          </p:cNvSpPr>
          <p:nvPr>
            <p:ph idx="1"/>
          </p:nvPr>
        </p:nvSpPr>
        <p:spPr>
          <a:xfrm>
            <a:off x="348207" y="1281818"/>
            <a:ext cx="11495588" cy="922969"/>
          </a:xfrm>
        </p:spPr>
        <p:txBody>
          <a:bodyPr vert="horz" lIns="91440" tIns="45720" rIns="91440" bIns="45720" rtlCol="0">
            <a:normAutofit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在以太网环境中，当需向某个网络地址发送数据时，需要事先获得该网络地址对应的数据链路层地址（</a:t>
            </a:r>
            <a:r>
              <a:rPr lang="en-US" altLang="zh-CN" sz="2400" dirty="0">
                <a:solidFill>
                  <a:schemeClr val="accent1"/>
                </a:solidFill>
                <a:cs typeface="+mn-ea"/>
                <a:sym typeface="+mn-lt"/>
              </a:rPr>
              <a:t>MAC</a:t>
            </a:r>
            <a:r>
              <a:rPr lang="zh-CN" altLang="en-US" sz="2400" dirty="0">
                <a:solidFill>
                  <a:schemeClr val="accent1"/>
                </a:solidFill>
                <a:cs typeface="+mn-ea"/>
                <a:sym typeface="+mn-lt"/>
              </a:rPr>
              <a:t>地址），方可构造数据帧。</a:t>
            </a:r>
          </a:p>
        </p:txBody>
      </p:sp>
      <p:sp>
        <p:nvSpPr>
          <p:cNvPr id="27" name="同侧圆角矩形 26"/>
          <p:cNvSpPr/>
          <p:nvPr/>
        </p:nvSpPr>
        <p:spPr>
          <a:xfrm>
            <a:off x="478785" y="2301920"/>
            <a:ext cx="5409175" cy="395845"/>
          </a:xfrm>
          <a:prstGeom prst="round2SameRect">
            <a:avLst>
              <a:gd name="adj1" fmla="val 0"/>
              <a:gd name="adj2" fmla="val 0"/>
            </a:avLst>
          </a:prstGeom>
          <a:solidFill>
            <a:srgbClr val="ECECEC"/>
          </a:solidFill>
          <a:ln w="9525">
            <a:solidFill>
              <a:schemeClr val="bg1">
                <a:lumMod val="75000"/>
              </a:schemeClr>
            </a:solidFill>
          </a:ln>
        </p:spPr>
        <p:txBody>
          <a:bodyPr wrap="square" lIns="91377" tIns="45687" rIns="91377" bIns="45687" anchor="ctr" anchorCtr="0">
            <a:noAutofit/>
          </a:bodyPr>
          <a:lstStyle/>
          <a:p>
            <a:pPr algn="ctr">
              <a:lnSpc>
                <a:spcPct val="120000"/>
              </a:lnSpc>
            </a:pPr>
            <a:r>
              <a:rPr lang="en-US" altLang="zh-CN" sz="1599" b="1" dirty="0">
                <a:cs typeface="+mn-ea"/>
                <a:sym typeface="+mn-lt"/>
              </a:rPr>
              <a:t>IPv4</a:t>
            </a:r>
            <a:r>
              <a:rPr lang="zh-CN" altLang="en-US" sz="1599" b="1" dirty="0">
                <a:cs typeface="+mn-ea"/>
                <a:sym typeface="+mn-lt"/>
              </a:rPr>
              <a:t>场景下的</a:t>
            </a:r>
            <a:r>
              <a:rPr lang="en-US" altLang="zh-CN" sz="1599" b="1" dirty="0">
                <a:cs typeface="+mn-ea"/>
                <a:sym typeface="+mn-lt"/>
              </a:rPr>
              <a:t>MAC</a:t>
            </a:r>
            <a:r>
              <a:rPr lang="zh-CN" altLang="en-US" sz="1599" b="1" dirty="0">
                <a:cs typeface="+mn-ea"/>
                <a:sym typeface="+mn-lt"/>
              </a:rPr>
              <a:t>地址解析</a:t>
            </a:r>
          </a:p>
        </p:txBody>
      </p:sp>
      <p:sp>
        <p:nvSpPr>
          <p:cNvPr id="28" name="同侧圆角矩形 27"/>
          <p:cNvSpPr/>
          <p:nvPr/>
        </p:nvSpPr>
        <p:spPr>
          <a:xfrm>
            <a:off x="478785" y="2740610"/>
            <a:ext cx="5409175" cy="3566990"/>
          </a:xfrm>
          <a:prstGeom prst="round2SameRect">
            <a:avLst>
              <a:gd name="adj1" fmla="val 0"/>
              <a:gd name="adj2" fmla="val 0"/>
            </a:avLst>
          </a:prstGeom>
          <a:noFill/>
          <a:ln w="9525">
            <a:gradFill>
              <a:gsLst>
                <a:gs pos="52000">
                  <a:schemeClr val="bg1">
                    <a:lumMod val="95000"/>
                  </a:schemeClr>
                </a:gs>
                <a:gs pos="0">
                  <a:schemeClr val="bg1">
                    <a:lumMod val="85000"/>
                  </a:schemeClr>
                </a:gs>
                <a:gs pos="100000">
                  <a:schemeClr val="bg1">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ctr" anchorCtr="0"/>
          <a:lstStyle/>
          <a:p>
            <a:pPr marL="171381" indent="-171381">
              <a:lnSpc>
                <a:spcPct val="120000"/>
              </a:lnSpc>
              <a:buFont typeface="Arial" panose="020B0604020202020204" pitchFamily="34" charset="0"/>
              <a:buChar char="•"/>
            </a:pPr>
            <a:endParaRPr lang="zh-CN" altLang="en-US" sz="1200">
              <a:cs typeface="+mn-ea"/>
              <a:sym typeface="+mn-lt"/>
            </a:endParaRPr>
          </a:p>
        </p:txBody>
      </p:sp>
      <p:sp>
        <p:nvSpPr>
          <p:cNvPr id="29" name="同侧圆角矩形 28"/>
          <p:cNvSpPr/>
          <p:nvPr/>
        </p:nvSpPr>
        <p:spPr>
          <a:xfrm>
            <a:off x="6298192" y="2301920"/>
            <a:ext cx="5409175" cy="395845"/>
          </a:xfrm>
          <a:prstGeom prst="round2SameRect">
            <a:avLst>
              <a:gd name="adj1" fmla="val 0"/>
              <a:gd name="adj2" fmla="val 0"/>
            </a:avLst>
          </a:prstGeom>
          <a:solidFill>
            <a:srgbClr val="ECECEC"/>
          </a:solidFill>
          <a:ln w="9525">
            <a:solidFill>
              <a:schemeClr val="bg1">
                <a:lumMod val="75000"/>
              </a:schemeClr>
            </a:solidFill>
          </a:ln>
        </p:spPr>
        <p:txBody>
          <a:bodyPr wrap="square" lIns="91377" tIns="45687" rIns="91377" bIns="45687" anchor="ctr" anchorCtr="0">
            <a:noAutofit/>
          </a:bodyPr>
          <a:lstStyle/>
          <a:p>
            <a:pPr algn="ctr">
              <a:lnSpc>
                <a:spcPct val="120000"/>
              </a:lnSpc>
            </a:pPr>
            <a:r>
              <a:rPr lang="en-US" altLang="zh-CN" sz="1599" b="1" dirty="0">
                <a:cs typeface="+mn-ea"/>
                <a:sym typeface="+mn-lt"/>
              </a:rPr>
              <a:t>IPv6</a:t>
            </a:r>
            <a:r>
              <a:rPr lang="zh-CN" altLang="en-US" sz="1599" b="1" dirty="0">
                <a:cs typeface="+mn-ea"/>
                <a:sym typeface="+mn-lt"/>
              </a:rPr>
              <a:t>场景下的</a:t>
            </a:r>
            <a:r>
              <a:rPr lang="en-US" altLang="zh-CN" sz="1599" b="1" dirty="0">
                <a:cs typeface="+mn-ea"/>
                <a:sym typeface="+mn-lt"/>
              </a:rPr>
              <a:t>MAC</a:t>
            </a:r>
            <a:r>
              <a:rPr lang="zh-CN" altLang="en-US" sz="1599" b="1" dirty="0">
                <a:cs typeface="+mn-ea"/>
                <a:sym typeface="+mn-lt"/>
              </a:rPr>
              <a:t>地址解析</a:t>
            </a:r>
          </a:p>
        </p:txBody>
      </p:sp>
      <p:sp>
        <p:nvSpPr>
          <p:cNvPr id="30" name="同侧圆角矩形 29"/>
          <p:cNvSpPr/>
          <p:nvPr/>
        </p:nvSpPr>
        <p:spPr>
          <a:xfrm>
            <a:off x="6298192" y="2740610"/>
            <a:ext cx="5409175" cy="3566990"/>
          </a:xfrm>
          <a:prstGeom prst="round2SameRect">
            <a:avLst>
              <a:gd name="adj1" fmla="val 0"/>
              <a:gd name="adj2" fmla="val 0"/>
            </a:avLst>
          </a:prstGeom>
          <a:noFill/>
          <a:ln w="9525">
            <a:gradFill>
              <a:gsLst>
                <a:gs pos="52000">
                  <a:schemeClr val="bg1">
                    <a:lumMod val="95000"/>
                  </a:schemeClr>
                </a:gs>
                <a:gs pos="0">
                  <a:schemeClr val="bg1">
                    <a:lumMod val="85000"/>
                  </a:schemeClr>
                </a:gs>
                <a:gs pos="100000">
                  <a:schemeClr val="bg1">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ctr" anchorCtr="0"/>
          <a:lstStyle/>
          <a:p>
            <a:pPr marL="171381" indent="-171381">
              <a:lnSpc>
                <a:spcPct val="120000"/>
              </a:lnSpc>
              <a:buFont typeface="Arial" panose="020B0604020202020204" pitchFamily="34" charset="0"/>
              <a:buChar char="•"/>
            </a:pPr>
            <a:endParaRPr lang="zh-CN" altLang="en-US" sz="1200">
              <a:cs typeface="+mn-ea"/>
              <a:sym typeface="+mn-lt"/>
            </a:endParaRPr>
          </a:p>
        </p:txBody>
      </p:sp>
      <p:sp>
        <p:nvSpPr>
          <p:cNvPr id="5" name="文本框 4"/>
          <p:cNvSpPr txBox="1"/>
          <p:nvPr/>
        </p:nvSpPr>
        <p:spPr>
          <a:xfrm>
            <a:off x="643381" y="5586778"/>
            <a:ext cx="952505" cy="293607"/>
          </a:xfrm>
          <a:prstGeom prst="rect">
            <a:avLst/>
          </a:prstGeom>
          <a:noFill/>
        </p:spPr>
        <p:txBody>
          <a:bodyPr wrap="none" rtlCol="0">
            <a:spAutoFit/>
          </a:bodyPr>
          <a:lstStyle/>
          <a:p>
            <a:pPr algn="ctr">
              <a:lnSpc>
                <a:spcPct val="120000"/>
              </a:lnSpc>
            </a:pPr>
            <a:r>
              <a:rPr lang="en-US" altLang="zh-CN" sz="1200">
                <a:cs typeface="+mn-ea"/>
                <a:sym typeface="+mn-lt"/>
              </a:rPr>
              <a:t>10.1.1.1/24</a:t>
            </a:r>
            <a:endParaRPr lang="zh-CN" altLang="en-US" sz="1200">
              <a:cs typeface="+mn-ea"/>
              <a:sym typeface="+mn-lt"/>
            </a:endParaRPr>
          </a:p>
        </p:txBody>
      </p:sp>
      <p:sp>
        <p:nvSpPr>
          <p:cNvPr id="40" name="文本框 39"/>
          <p:cNvSpPr txBox="1"/>
          <p:nvPr/>
        </p:nvSpPr>
        <p:spPr>
          <a:xfrm>
            <a:off x="2025695" y="5586778"/>
            <a:ext cx="952505" cy="293607"/>
          </a:xfrm>
          <a:prstGeom prst="rect">
            <a:avLst/>
          </a:prstGeom>
          <a:noFill/>
        </p:spPr>
        <p:txBody>
          <a:bodyPr wrap="none" rtlCol="0">
            <a:spAutoFit/>
          </a:bodyPr>
          <a:lstStyle/>
          <a:p>
            <a:pPr algn="ctr">
              <a:lnSpc>
                <a:spcPct val="120000"/>
              </a:lnSpc>
            </a:pPr>
            <a:r>
              <a:rPr lang="en-US" altLang="zh-CN" sz="1200" dirty="0">
                <a:cs typeface="+mn-ea"/>
                <a:sym typeface="+mn-lt"/>
              </a:rPr>
              <a:t>10.1.1.2/24</a:t>
            </a:r>
            <a:endParaRPr lang="zh-CN" altLang="en-US" sz="1200" dirty="0">
              <a:cs typeface="+mn-ea"/>
              <a:sym typeface="+mn-lt"/>
            </a:endParaRPr>
          </a:p>
        </p:txBody>
      </p:sp>
      <p:sp>
        <p:nvSpPr>
          <p:cNvPr id="45" name="文本框 44"/>
          <p:cNvSpPr txBox="1"/>
          <p:nvPr/>
        </p:nvSpPr>
        <p:spPr>
          <a:xfrm>
            <a:off x="3398113" y="5586778"/>
            <a:ext cx="952505" cy="293607"/>
          </a:xfrm>
          <a:prstGeom prst="rect">
            <a:avLst/>
          </a:prstGeom>
          <a:noFill/>
        </p:spPr>
        <p:txBody>
          <a:bodyPr wrap="none" rtlCol="0">
            <a:spAutoFit/>
          </a:bodyPr>
          <a:lstStyle/>
          <a:p>
            <a:pPr algn="ctr">
              <a:lnSpc>
                <a:spcPct val="120000"/>
              </a:lnSpc>
            </a:pPr>
            <a:r>
              <a:rPr lang="en-US" altLang="zh-CN" sz="1200">
                <a:cs typeface="+mn-ea"/>
                <a:sym typeface="+mn-lt"/>
              </a:rPr>
              <a:t>10.1.1.3/24</a:t>
            </a:r>
            <a:endParaRPr lang="zh-CN" altLang="en-US" sz="1200">
              <a:cs typeface="+mn-ea"/>
              <a:sym typeface="+mn-lt"/>
            </a:endParaRPr>
          </a:p>
        </p:txBody>
      </p:sp>
      <p:sp>
        <p:nvSpPr>
          <p:cNvPr id="47" name="文本框 46"/>
          <p:cNvSpPr txBox="1"/>
          <p:nvPr/>
        </p:nvSpPr>
        <p:spPr>
          <a:xfrm>
            <a:off x="4685572" y="5586778"/>
            <a:ext cx="1122422" cy="293607"/>
          </a:xfrm>
          <a:prstGeom prst="rect">
            <a:avLst/>
          </a:prstGeom>
          <a:noFill/>
        </p:spPr>
        <p:txBody>
          <a:bodyPr wrap="none" rtlCol="0">
            <a:spAutoFit/>
          </a:bodyPr>
          <a:lstStyle/>
          <a:p>
            <a:pPr algn="ctr">
              <a:lnSpc>
                <a:spcPct val="120000"/>
              </a:lnSpc>
            </a:pPr>
            <a:r>
              <a:rPr lang="en-US" altLang="zh-CN" sz="1200">
                <a:cs typeface="+mn-ea"/>
                <a:sym typeface="+mn-lt"/>
              </a:rPr>
              <a:t>10.1.1.200/24</a:t>
            </a:r>
            <a:endParaRPr lang="zh-CN" altLang="en-US" sz="1200">
              <a:cs typeface="+mn-ea"/>
              <a:sym typeface="+mn-lt"/>
            </a:endParaRPr>
          </a:p>
        </p:txBody>
      </p:sp>
      <p:grpSp>
        <p:nvGrpSpPr>
          <p:cNvPr id="70" name="Group 3"/>
          <p:cNvGrpSpPr/>
          <p:nvPr/>
        </p:nvGrpSpPr>
        <p:grpSpPr>
          <a:xfrm>
            <a:off x="4391757" y="5276779"/>
            <a:ext cx="261863" cy="61955"/>
            <a:chOff x="559282" y="6488261"/>
            <a:chExt cx="261965" cy="61979"/>
          </a:xfrm>
          <a:solidFill>
            <a:schemeClr val="bg1">
              <a:lumMod val="50000"/>
            </a:schemeClr>
          </a:solidFill>
        </p:grpSpPr>
        <p:sp>
          <p:nvSpPr>
            <p:cNvPr id="71" name="Oval 1"/>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72" name="Oval 174"/>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73" name="Oval 175"/>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grpSp>
      <p:cxnSp>
        <p:nvCxnSpPr>
          <p:cNvPr id="74" name="Straight Connector 166"/>
          <p:cNvCxnSpPr/>
          <p:nvPr/>
        </p:nvCxnSpPr>
        <p:spPr>
          <a:xfrm>
            <a:off x="8945568" y="3333918"/>
            <a:ext cx="1" cy="1155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5" name="Group 165"/>
          <p:cNvGrpSpPr/>
          <p:nvPr/>
        </p:nvGrpSpPr>
        <p:grpSpPr>
          <a:xfrm rot="10800000">
            <a:off x="6944403" y="4436885"/>
            <a:ext cx="4033886" cy="807375"/>
            <a:chOff x="-1233037" y="914446"/>
            <a:chExt cx="1573823" cy="778776"/>
          </a:xfrm>
        </p:grpSpPr>
        <p:cxnSp>
          <p:nvCxnSpPr>
            <p:cNvPr id="76"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78" name="Group 165"/>
          <p:cNvGrpSpPr/>
          <p:nvPr/>
        </p:nvGrpSpPr>
        <p:grpSpPr>
          <a:xfrm rot="10800000">
            <a:off x="8246915" y="4449641"/>
            <a:ext cx="1428862" cy="807375"/>
            <a:chOff x="-1233037" y="914446"/>
            <a:chExt cx="1573823" cy="778776"/>
          </a:xfrm>
        </p:grpSpPr>
        <p:cxnSp>
          <p:nvCxnSpPr>
            <p:cNvPr id="79"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6415631" y="5588833"/>
            <a:ext cx="944489" cy="293607"/>
          </a:xfrm>
          <a:prstGeom prst="rect">
            <a:avLst/>
          </a:prstGeom>
          <a:noFill/>
        </p:spPr>
        <p:txBody>
          <a:bodyPr wrap="none" rtlCol="0">
            <a:spAutoFit/>
          </a:bodyPr>
          <a:lstStyle/>
          <a:p>
            <a:pPr algn="ctr">
              <a:lnSpc>
                <a:spcPct val="120000"/>
              </a:lnSpc>
            </a:pPr>
            <a:r>
              <a:rPr lang="en-US" altLang="zh-CN" sz="1200">
                <a:cs typeface="+mn-ea"/>
                <a:sym typeface="+mn-lt"/>
              </a:rPr>
              <a:t>FC00::1/64</a:t>
            </a:r>
            <a:endParaRPr lang="zh-CN" altLang="en-US" sz="1200">
              <a:cs typeface="+mn-ea"/>
              <a:sym typeface="+mn-lt"/>
            </a:endParaRPr>
          </a:p>
        </p:txBody>
      </p:sp>
      <p:sp>
        <p:nvSpPr>
          <p:cNvPr id="88" name="文本框 87"/>
          <p:cNvSpPr txBox="1"/>
          <p:nvPr/>
        </p:nvSpPr>
        <p:spPr>
          <a:xfrm>
            <a:off x="7797947" y="5588833"/>
            <a:ext cx="944489" cy="293607"/>
          </a:xfrm>
          <a:prstGeom prst="rect">
            <a:avLst/>
          </a:prstGeom>
          <a:noFill/>
        </p:spPr>
        <p:txBody>
          <a:bodyPr wrap="none" rtlCol="0">
            <a:spAutoFit/>
          </a:bodyPr>
          <a:lstStyle/>
          <a:p>
            <a:pPr algn="ctr">
              <a:lnSpc>
                <a:spcPct val="120000"/>
              </a:lnSpc>
            </a:pPr>
            <a:r>
              <a:rPr lang="en-US" altLang="zh-CN" sz="1200" dirty="0">
                <a:cs typeface="+mn-ea"/>
                <a:sym typeface="+mn-lt"/>
              </a:rPr>
              <a:t>FC00::2/64</a:t>
            </a:r>
            <a:endParaRPr lang="zh-CN" altLang="en-US" sz="1200" dirty="0">
              <a:cs typeface="+mn-ea"/>
              <a:sym typeface="+mn-lt"/>
            </a:endParaRPr>
          </a:p>
        </p:txBody>
      </p:sp>
      <p:sp>
        <p:nvSpPr>
          <p:cNvPr id="89" name="文本框 88"/>
          <p:cNvSpPr txBox="1"/>
          <p:nvPr/>
        </p:nvSpPr>
        <p:spPr>
          <a:xfrm>
            <a:off x="9170365" y="5588833"/>
            <a:ext cx="944489" cy="293607"/>
          </a:xfrm>
          <a:prstGeom prst="rect">
            <a:avLst/>
          </a:prstGeom>
          <a:noFill/>
        </p:spPr>
        <p:txBody>
          <a:bodyPr wrap="none" rtlCol="0">
            <a:spAutoFit/>
          </a:bodyPr>
          <a:lstStyle/>
          <a:p>
            <a:pPr algn="ctr">
              <a:lnSpc>
                <a:spcPct val="120000"/>
              </a:lnSpc>
            </a:pPr>
            <a:r>
              <a:rPr lang="en-US" altLang="zh-CN" sz="1200">
                <a:cs typeface="+mn-ea"/>
                <a:sym typeface="+mn-lt"/>
              </a:rPr>
              <a:t>FC00::3/64</a:t>
            </a:r>
            <a:endParaRPr lang="zh-CN" altLang="en-US" sz="1200">
              <a:cs typeface="+mn-ea"/>
              <a:sym typeface="+mn-lt"/>
            </a:endParaRPr>
          </a:p>
        </p:txBody>
      </p:sp>
      <p:sp>
        <p:nvSpPr>
          <p:cNvPr id="90" name="文本框 89"/>
          <p:cNvSpPr txBox="1"/>
          <p:nvPr/>
        </p:nvSpPr>
        <p:spPr>
          <a:xfrm>
            <a:off x="10457823" y="5588833"/>
            <a:ext cx="1114408" cy="293607"/>
          </a:xfrm>
          <a:prstGeom prst="rect">
            <a:avLst/>
          </a:prstGeom>
          <a:noFill/>
        </p:spPr>
        <p:txBody>
          <a:bodyPr wrap="none" rtlCol="0">
            <a:spAutoFit/>
          </a:bodyPr>
          <a:lstStyle/>
          <a:p>
            <a:pPr algn="ctr">
              <a:lnSpc>
                <a:spcPct val="120000"/>
              </a:lnSpc>
            </a:pPr>
            <a:r>
              <a:rPr lang="en-US" altLang="zh-CN" sz="1200">
                <a:cs typeface="+mn-ea"/>
                <a:sym typeface="+mn-lt"/>
              </a:rPr>
              <a:t>FC00::200/64</a:t>
            </a:r>
            <a:endParaRPr lang="zh-CN" altLang="en-US" sz="1200">
              <a:cs typeface="+mn-ea"/>
              <a:sym typeface="+mn-lt"/>
            </a:endParaRPr>
          </a:p>
        </p:txBody>
      </p:sp>
      <p:grpSp>
        <p:nvGrpSpPr>
          <p:cNvPr id="91" name="Group 3"/>
          <p:cNvGrpSpPr/>
          <p:nvPr/>
        </p:nvGrpSpPr>
        <p:grpSpPr>
          <a:xfrm>
            <a:off x="10160001" y="5278834"/>
            <a:ext cx="261863" cy="61955"/>
            <a:chOff x="559282" y="6488261"/>
            <a:chExt cx="261965" cy="61979"/>
          </a:xfrm>
          <a:solidFill>
            <a:schemeClr val="bg1">
              <a:lumMod val="50000"/>
            </a:schemeClr>
          </a:solidFill>
        </p:grpSpPr>
        <p:sp>
          <p:nvSpPr>
            <p:cNvPr id="92" name="Oval 1"/>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93" name="Oval 174"/>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94" name="Oval 175"/>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grpSp>
      <p:sp>
        <p:nvSpPr>
          <p:cNvPr id="95" name="文本框 94"/>
          <p:cNvSpPr txBox="1"/>
          <p:nvPr/>
        </p:nvSpPr>
        <p:spPr>
          <a:xfrm>
            <a:off x="2223378" y="2868623"/>
            <a:ext cx="1907894" cy="328488"/>
          </a:xfrm>
          <a:prstGeom prst="rect">
            <a:avLst/>
          </a:prstGeom>
          <a:noFill/>
        </p:spPr>
        <p:txBody>
          <a:bodyPr wrap="none" rtlCol="0">
            <a:spAutoFit/>
          </a:bodyPr>
          <a:lstStyle/>
          <a:p>
            <a:pPr algn="ctr">
              <a:lnSpc>
                <a:spcPct val="120000"/>
              </a:lnSpc>
            </a:pPr>
            <a:r>
              <a:rPr lang="zh-CN" altLang="en-US" sz="1399" dirty="0">
                <a:solidFill>
                  <a:srgbClr val="ED6D00"/>
                </a:solidFill>
                <a:cs typeface="+mn-ea"/>
                <a:sym typeface="+mn-lt"/>
              </a:rPr>
              <a:t>要发送数据给</a:t>
            </a:r>
            <a:r>
              <a:rPr lang="en-US" altLang="zh-CN" sz="1399" dirty="0">
                <a:solidFill>
                  <a:srgbClr val="ED6D00"/>
                </a:solidFill>
                <a:cs typeface="+mn-ea"/>
                <a:sym typeface="+mn-lt"/>
              </a:rPr>
              <a:t>10.1.1.3</a:t>
            </a:r>
            <a:endParaRPr lang="zh-CN" altLang="en-US" sz="1399" dirty="0">
              <a:solidFill>
                <a:srgbClr val="ED6D00"/>
              </a:solidFill>
              <a:cs typeface="+mn-ea"/>
              <a:sym typeface="+mn-lt"/>
            </a:endParaRPr>
          </a:p>
        </p:txBody>
      </p:sp>
      <p:sp>
        <p:nvSpPr>
          <p:cNvPr id="97" name="文本框 96"/>
          <p:cNvSpPr txBox="1"/>
          <p:nvPr/>
        </p:nvSpPr>
        <p:spPr>
          <a:xfrm>
            <a:off x="7996430" y="2863657"/>
            <a:ext cx="1898276" cy="328488"/>
          </a:xfrm>
          <a:prstGeom prst="rect">
            <a:avLst/>
          </a:prstGeom>
          <a:noFill/>
        </p:spPr>
        <p:txBody>
          <a:bodyPr wrap="none" rtlCol="0">
            <a:spAutoFit/>
          </a:bodyPr>
          <a:lstStyle/>
          <a:p>
            <a:pPr algn="ctr">
              <a:lnSpc>
                <a:spcPct val="120000"/>
              </a:lnSpc>
            </a:pPr>
            <a:r>
              <a:rPr lang="zh-CN" altLang="en-US" sz="1399">
                <a:solidFill>
                  <a:srgbClr val="ED6D00"/>
                </a:solidFill>
                <a:cs typeface="+mn-ea"/>
                <a:sym typeface="+mn-lt"/>
              </a:rPr>
              <a:t>要发送数据给</a:t>
            </a:r>
            <a:r>
              <a:rPr lang="en-US" altLang="zh-CN" sz="1399">
                <a:solidFill>
                  <a:srgbClr val="ED6D00"/>
                </a:solidFill>
                <a:cs typeface="+mn-ea"/>
                <a:sym typeface="+mn-lt"/>
              </a:rPr>
              <a:t>FC00::3</a:t>
            </a:r>
          </a:p>
        </p:txBody>
      </p:sp>
      <p:cxnSp>
        <p:nvCxnSpPr>
          <p:cNvPr id="99" name="Straight Connector 166"/>
          <p:cNvCxnSpPr/>
          <p:nvPr/>
        </p:nvCxnSpPr>
        <p:spPr>
          <a:xfrm>
            <a:off x="3075738" y="3623931"/>
            <a:ext cx="0" cy="584137"/>
          </a:xfrm>
          <a:prstGeom prst="line">
            <a:avLst/>
          </a:prstGeom>
          <a:ln w="19050">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166"/>
          <p:cNvCxnSpPr/>
          <p:nvPr/>
        </p:nvCxnSpPr>
        <p:spPr>
          <a:xfrm flipH="1">
            <a:off x="1389748" y="4454255"/>
            <a:ext cx="1493588" cy="584137"/>
          </a:xfrm>
          <a:prstGeom prst="line">
            <a:avLst/>
          </a:prstGeom>
          <a:ln w="19050">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66"/>
          <p:cNvCxnSpPr/>
          <p:nvPr/>
        </p:nvCxnSpPr>
        <p:spPr>
          <a:xfrm flipH="1">
            <a:off x="2546006" y="4646485"/>
            <a:ext cx="356354" cy="399359"/>
          </a:xfrm>
          <a:prstGeom prst="line">
            <a:avLst/>
          </a:prstGeom>
          <a:ln w="19050">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66"/>
          <p:cNvCxnSpPr/>
          <p:nvPr/>
        </p:nvCxnSpPr>
        <p:spPr>
          <a:xfrm>
            <a:off x="3237586" y="4646485"/>
            <a:ext cx="390012" cy="462808"/>
          </a:xfrm>
          <a:prstGeom prst="line">
            <a:avLst/>
          </a:prstGeom>
          <a:ln w="19050">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66"/>
          <p:cNvCxnSpPr/>
          <p:nvPr/>
        </p:nvCxnSpPr>
        <p:spPr>
          <a:xfrm>
            <a:off x="3496705" y="4454255"/>
            <a:ext cx="1486272" cy="562338"/>
          </a:xfrm>
          <a:prstGeom prst="line">
            <a:avLst/>
          </a:prstGeom>
          <a:ln w="19050">
            <a:solidFill>
              <a:srgbClr val="ED6D00"/>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1192775" y="4046292"/>
            <a:ext cx="1806840" cy="328488"/>
          </a:xfrm>
          <a:prstGeom prst="rect">
            <a:avLst/>
          </a:prstGeom>
          <a:noFill/>
        </p:spPr>
        <p:txBody>
          <a:bodyPr wrap="none" rtlCol="0">
            <a:spAutoFit/>
          </a:bodyPr>
          <a:lstStyle/>
          <a:p>
            <a:pPr algn="ctr">
              <a:lnSpc>
                <a:spcPct val="120000"/>
              </a:lnSpc>
            </a:pPr>
            <a:r>
              <a:rPr lang="en-US" altLang="zh-CN" sz="1399" dirty="0">
                <a:solidFill>
                  <a:srgbClr val="ED6D00"/>
                </a:solidFill>
                <a:cs typeface="+mn-ea"/>
                <a:sym typeface="+mn-lt"/>
              </a:rPr>
              <a:t>ARP Request</a:t>
            </a:r>
            <a:r>
              <a:rPr lang="zh-CN" altLang="en-US" sz="1399" dirty="0">
                <a:solidFill>
                  <a:srgbClr val="ED6D00"/>
                </a:solidFill>
                <a:cs typeface="+mn-ea"/>
                <a:sym typeface="+mn-lt"/>
              </a:rPr>
              <a:t>广播帧</a:t>
            </a:r>
            <a:endParaRPr lang="en-US" altLang="zh-CN" sz="1399" dirty="0">
              <a:solidFill>
                <a:srgbClr val="ED6D00"/>
              </a:solidFill>
              <a:cs typeface="+mn-ea"/>
              <a:sym typeface="+mn-lt"/>
            </a:endParaRPr>
          </a:p>
        </p:txBody>
      </p:sp>
      <p:sp>
        <p:nvSpPr>
          <p:cNvPr id="106" name="文本框 105"/>
          <p:cNvSpPr txBox="1"/>
          <p:nvPr/>
        </p:nvSpPr>
        <p:spPr>
          <a:xfrm>
            <a:off x="1158987" y="5905741"/>
            <a:ext cx="4036682" cy="328488"/>
          </a:xfrm>
          <a:prstGeom prst="rect">
            <a:avLst/>
          </a:prstGeom>
          <a:noFill/>
        </p:spPr>
        <p:txBody>
          <a:bodyPr wrap="none" rtlCol="0">
            <a:spAutoFit/>
          </a:bodyPr>
          <a:lstStyle/>
          <a:p>
            <a:pPr algn="ctr">
              <a:lnSpc>
                <a:spcPct val="120000"/>
              </a:lnSpc>
            </a:pPr>
            <a:r>
              <a:rPr lang="zh-CN" altLang="en-US" sz="1399" dirty="0">
                <a:solidFill>
                  <a:srgbClr val="ED6D00"/>
                </a:solidFill>
                <a:cs typeface="+mn-ea"/>
                <a:sym typeface="+mn-lt"/>
              </a:rPr>
              <a:t>所有的</a:t>
            </a:r>
            <a:r>
              <a:rPr lang="en-US" altLang="zh-CN" sz="1399" dirty="0">
                <a:solidFill>
                  <a:srgbClr val="ED6D00"/>
                </a:solidFill>
                <a:cs typeface="+mn-ea"/>
                <a:sym typeface="+mn-lt"/>
              </a:rPr>
              <a:t>PC</a:t>
            </a:r>
            <a:r>
              <a:rPr lang="zh-CN" altLang="en-US" sz="1399" dirty="0">
                <a:solidFill>
                  <a:srgbClr val="ED6D00"/>
                </a:solidFill>
                <a:cs typeface="+mn-ea"/>
                <a:sym typeface="+mn-lt"/>
              </a:rPr>
              <a:t>都需要解析该</a:t>
            </a:r>
            <a:r>
              <a:rPr lang="en-US" altLang="zh-CN" sz="1399" dirty="0">
                <a:solidFill>
                  <a:srgbClr val="ED6D00"/>
                </a:solidFill>
                <a:cs typeface="+mn-ea"/>
                <a:sym typeface="+mn-lt"/>
              </a:rPr>
              <a:t>ARP</a:t>
            </a:r>
            <a:r>
              <a:rPr lang="zh-CN" altLang="en-US" sz="1399" dirty="0">
                <a:solidFill>
                  <a:srgbClr val="ED6D00"/>
                </a:solidFill>
                <a:cs typeface="+mn-ea"/>
                <a:sym typeface="+mn-lt"/>
              </a:rPr>
              <a:t>报文，浪费网络性能</a:t>
            </a:r>
          </a:p>
        </p:txBody>
      </p:sp>
      <p:cxnSp>
        <p:nvCxnSpPr>
          <p:cNvPr id="107" name="Straight Connector 166"/>
          <p:cNvCxnSpPr/>
          <p:nvPr/>
        </p:nvCxnSpPr>
        <p:spPr>
          <a:xfrm>
            <a:off x="8842134" y="3623931"/>
            <a:ext cx="0" cy="584137"/>
          </a:xfrm>
          <a:prstGeom prst="line">
            <a:avLst/>
          </a:prstGeom>
          <a:ln w="19050">
            <a:solidFill>
              <a:srgbClr val="ED6D00"/>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9252367" y="3589594"/>
            <a:ext cx="2460381" cy="845296"/>
          </a:xfrm>
          <a:prstGeom prst="rect">
            <a:avLst/>
          </a:prstGeom>
          <a:noFill/>
        </p:spPr>
        <p:txBody>
          <a:bodyPr wrap="square" rtlCol="0">
            <a:spAutoFit/>
          </a:bodyPr>
          <a:lstStyle/>
          <a:p>
            <a:pPr>
              <a:lnSpc>
                <a:spcPct val="120000"/>
              </a:lnSpc>
            </a:pPr>
            <a:r>
              <a:rPr lang="en-US" altLang="zh-CN" sz="1399" dirty="0">
                <a:solidFill>
                  <a:srgbClr val="ED6D00"/>
                </a:solidFill>
                <a:cs typeface="+mn-ea"/>
                <a:sym typeface="+mn-lt"/>
              </a:rPr>
              <a:t>IPv6</a:t>
            </a:r>
            <a:r>
              <a:rPr lang="zh-CN" altLang="en-US" sz="1399" dirty="0">
                <a:solidFill>
                  <a:srgbClr val="ED6D00"/>
                </a:solidFill>
                <a:cs typeface="+mn-ea"/>
                <a:sym typeface="+mn-lt"/>
              </a:rPr>
              <a:t>取消了广播及</a:t>
            </a:r>
            <a:r>
              <a:rPr lang="en-US" altLang="zh-CN" sz="1399" dirty="0">
                <a:solidFill>
                  <a:srgbClr val="ED6D00"/>
                </a:solidFill>
                <a:cs typeface="+mn-ea"/>
                <a:sym typeface="+mn-lt"/>
              </a:rPr>
              <a:t>ARP</a:t>
            </a:r>
            <a:r>
              <a:rPr lang="zh-CN" altLang="en-US" sz="1399" dirty="0">
                <a:solidFill>
                  <a:srgbClr val="ED6D00"/>
                </a:solidFill>
                <a:cs typeface="+mn-ea"/>
                <a:sym typeface="+mn-lt"/>
              </a:rPr>
              <a:t>，使用一种</a:t>
            </a:r>
            <a:r>
              <a:rPr lang="en-US" altLang="zh-CN" sz="1399" dirty="0">
                <a:solidFill>
                  <a:srgbClr val="ED6D00"/>
                </a:solidFill>
                <a:cs typeface="+mn-ea"/>
                <a:sym typeface="+mn-lt"/>
              </a:rPr>
              <a:t>ICMPv6</a:t>
            </a:r>
            <a:r>
              <a:rPr lang="zh-CN" altLang="en-US" sz="1399" dirty="0">
                <a:solidFill>
                  <a:srgbClr val="ED6D00"/>
                </a:solidFill>
                <a:cs typeface="+mn-ea"/>
                <a:sym typeface="+mn-lt"/>
              </a:rPr>
              <a:t>报文请求</a:t>
            </a:r>
            <a:r>
              <a:rPr lang="en-US" altLang="zh-CN" sz="1399" dirty="0">
                <a:solidFill>
                  <a:srgbClr val="ED6D00"/>
                </a:solidFill>
                <a:cs typeface="+mn-ea"/>
                <a:sym typeface="+mn-lt"/>
              </a:rPr>
              <a:t>MAC</a:t>
            </a:r>
            <a:r>
              <a:rPr lang="zh-CN" altLang="en-US" sz="1399" dirty="0">
                <a:solidFill>
                  <a:srgbClr val="ED6D00"/>
                </a:solidFill>
                <a:cs typeface="+mn-ea"/>
                <a:sym typeface="+mn-lt"/>
              </a:rPr>
              <a:t>地址，但是报文目的地址是？</a:t>
            </a:r>
            <a:endParaRPr lang="en-US" altLang="zh-CN" sz="1399" dirty="0">
              <a:solidFill>
                <a:srgbClr val="ED6D00"/>
              </a:solidFill>
              <a:cs typeface="+mn-ea"/>
              <a:sym typeface="+mn-lt"/>
            </a:endParaRPr>
          </a:p>
        </p:txBody>
      </p:sp>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345" y="3689229"/>
            <a:ext cx="423668" cy="423668"/>
          </a:xfrm>
          <a:prstGeom prst="rect">
            <a:avLst/>
          </a:prstGeom>
        </p:spPr>
      </p:pic>
      <p:sp>
        <p:nvSpPr>
          <p:cNvPr id="3" name="日期占位符 3">
            <a:extLst>
              <a:ext uri="{FF2B5EF4-FFF2-40B4-BE49-F238E27FC236}">
                <a16:creationId xmlns:a16="http://schemas.microsoft.com/office/drawing/2014/main" id="{0CEF69B0-CF81-1F36-5766-BEBD7FF5C6F8}"/>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6" name="页脚占位符 4">
            <a:extLst>
              <a:ext uri="{FF2B5EF4-FFF2-40B4-BE49-F238E27FC236}">
                <a16:creationId xmlns:a16="http://schemas.microsoft.com/office/drawing/2014/main" id="{09B9B026-9BAD-3F0B-5BAE-3FD0FCB3006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1B44215-60D0-319E-FCB7-69CACC35C953}"/>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171</a:t>
            </a:fld>
            <a:endParaRPr lang="en-US">
              <a:cs typeface="+mn-ea"/>
              <a:sym typeface="+mn-lt"/>
            </a:endParaRPr>
          </a:p>
        </p:txBody>
      </p:sp>
      <p:pic>
        <p:nvPicPr>
          <p:cNvPr id="96" name="图片 95">
            <a:extLst>
              <a:ext uri="{FF2B5EF4-FFF2-40B4-BE49-F238E27FC236}">
                <a16:creationId xmlns:a16="http://schemas.microsoft.com/office/drawing/2014/main" id="{935F2570-7AB6-4562-8F90-16C72E78818C}"/>
              </a:ext>
            </a:extLst>
          </p:cNvPr>
          <p:cNvPicPr>
            <a:picLocks noChangeAspect="1"/>
          </p:cNvPicPr>
          <p:nvPr/>
        </p:nvPicPr>
        <p:blipFill>
          <a:blip r:embed="rId4"/>
          <a:stretch>
            <a:fillRect/>
          </a:stretch>
        </p:blipFill>
        <p:spPr>
          <a:xfrm>
            <a:off x="2960938" y="4234840"/>
            <a:ext cx="409909" cy="418449"/>
          </a:xfrm>
          <a:prstGeom prst="rect">
            <a:avLst/>
          </a:prstGeom>
        </p:spPr>
      </p:pic>
      <p:pic>
        <p:nvPicPr>
          <p:cNvPr id="98" name="图片 97">
            <a:extLst>
              <a:ext uri="{FF2B5EF4-FFF2-40B4-BE49-F238E27FC236}">
                <a16:creationId xmlns:a16="http://schemas.microsoft.com/office/drawing/2014/main" id="{A42A0E31-869D-423B-84D2-38121D5E3D78}"/>
              </a:ext>
            </a:extLst>
          </p:cNvPr>
          <p:cNvPicPr>
            <a:picLocks noChangeAspect="1"/>
          </p:cNvPicPr>
          <p:nvPr/>
        </p:nvPicPr>
        <p:blipFill>
          <a:blip r:embed="rId4"/>
          <a:stretch>
            <a:fillRect/>
          </a:stretch>
        </p:blipFill>
        <p:spPr>
          <a:xfrm>
            <a:off x="8760456" y="4214904"/>
            <a:ext cx="409909" cy="418449"/>
          </a:xfrm>
          <a:prstGeom prst="rect">
            <a:avLst/>
          </a:prstGeom>
        </p:spPr>
      </p:pic>
      <p:pic>
        <p:nvPicPr>
          <p:cNvPr id="103" name="图片 102">
            <a:extLst>
              <a:ext uri="{FF2B5EF4-FFF2-40B4-BE49-F238E27FC236}">
                <a16:creationId xmlns:a16="http://schemas.microsoft.com/office/drawing/2014/main" id="{1DA61DA3-A6C5-471E-B90D-FEB20047F83D}"/>
              </a:ext>
            </a:extLst>
          </p:cNvPr>
          <p:cNvPicPr>
            <a:picLocks noChangeAspect="1"/>
          </p:cNvPicPr>
          <p:nvPr/>
        </p:nvPicPr>
        <p:blipFill>
          <a:blip r:embed="rId5"/>
          <a:stretch>
            <a:fillRect/>
          </a:stretch>
        </p:blipFill>
        <p:spPr>
          <a:xfrm>
            <a:off x="2958959" y="3216508"/>
            <a:ext cx="411480" cy="312420"/>
          </a:xfrm>
          <a:prstGeom prst="rect">
            <a:avLst/>
          </a:prstGeom>
        </p:spPr>
      </p:pic>
      <p:pic>
        <p:nvPicPr>
          <p:cNvPr id="108" name="图片 107">
            <a:extLst>
              <a:ext uri="{FF2B5EF4-FFF2-40B4-BE49-F238E27FC236}">
                <a16:creationId xmlns:a16="http://schemas.microsoft.com/office/drawing/2014/main" id="{147BB4EF-E927-4540-9B1D-0CC1A45A4996}"/>
              </a:ext>
            </a:extLst>
          </p:cNvPr>
          <p:cNvPicPr>
            <a:picLocks noChangeAspect="1"/>
          </p:cNvPicPr>
          <p:nvPr/>
        </p:nvPicPr>
        <p:blipFill>
          <a:blip r:embed="rId5"/>
          <a:stretch>
            <a:fillRect/>
          </a:stretch>
        </p:blipFill>
        <p:spPr>
          <a:xfrm>
            <a:off x="8727013" y="3197519"/>
            <a:ext cx="411480" cy="312420"/>
          </a:xfrm>
          <a:prstGeom prst="rect">
            <a:avLst/>
          </a:prstGeom>
        </p:spPr>
      </p:pic>
      <p:pic>
        <p:nvPicPr>
          <p:cNvPr id="109" name="图片 108">
            <a:extLst>
              <a:ext uri="{FF2B5EF4-FFF2-40B4-BE49-F238E27FC236}">
                <a16:creationId xmlns:a16="http://schemas.microsoft.com/office/drawing/2014/main" id="{D83D3EBA-BDCF-4687-A6B9-4535D924119D}"/>
              </a:ext>
            </a:extLst>
          </p:cNvPr>
          <p:cNvPicPr>
            <a:picLocks noChangeAspect="1"/>
          </p:cNvPicPr>
          <p:nvPr/>
        </p:nvPicPr>
        <p:blipFill>
          <a:blip r:embed="rId5"/>
          <a:stretch>
            <a:fillRect/>
          </a:stretch>
        </p:blipFill>
        <p:spPr>
          <a:xfrm>
            <a:off x="10712663" y="5196422"/>
            <a:ext cx="411480" cy="312420"/>
          </a:xfrm>
          <a:prstGeom prst="rect">
            <a:avLst/>
          </a:prstGeom>
        </p:spPr>
      </p:pic>
      <p:pic>
        <p:nvPicPr>
          <p:cNvPr id="110" name="图片 109">
            <a:extLst>
              <a:ext uri="{FF2B5EF4-FFF2-40B4-BE49-F238E27FC236}">
                <a16:creationId xmlns:a16="http://schemas.microsoft.com/office/drawing/2014/main" id="{2B3C3F7D-9EF6-4AA9-8CA5-D8A1F30E9363}"/>
              </a:ext>
            </a:extLst>
          </p:cNvPr>
          <p:cNvPicPr>
            <a:picLocks noChangeAspect="1"/>
          </p:cNvPicPr>
          <p:nvPr/>
        </p:nvPicPr>
        <p:blipFill>
          <a:blip r:embed="rId5"/>
          <a:stretch>
            <a:fillRect/>
          </a:stretch>
        </p:blipFill>
        <p:spPr>
          <a:xfrm>
            <a:off x="9456814" y="5190141"/>
            <a:ext cx="411480" cy="312420"/>
          </a:xfrm>
          <a:prstGeom prst="rect">
            <a:avLst/>
          </a:prstGeom>
        </p:spPr>
      </p:pic>
      <p:pic>
        <p:nvPicPr>
          <p:cNvPr id="111" name="图片 110">
            <a:extLst>
              <a:ext uri="{FF2B5EF4-FFF2-40B4-BE49-F238E27FC236}">
                <a16:creationId xmlns:a16="http://schemas.microsoft.com/office/drawing/2014/main" id="{17BE0760-FB5C-421E-B1CC-9E68E6EF68C8}"/>
              </a:ext>
            </a:extLst>
          </p:cNvPr>
          <p:cNvPicPr>
            <a:picLocks noChangeAspect="1"/>
          </p:cNvPicPr>
          <p:nvPr/>
        </p:nvPicPr>
        <p:blipFill>
          <a:blip r:embed="rId5"/>
          <a:stretch>
            <a:fillRect/>
          </a:stretch>
        </p:blipFill>
        <p:spPr>
          <a:xfrm>
            <a:off x="8030018" y="5182524"/>
            <a:ext cx="411480" cy="312420"/>
          </a:xfrm>
          <a:prstGeom prst="rect">
            <a:avLst/>
          </a:prstGeom>
        </p:spPr>
      </p:pic>
      <p:pic>
        <p:nvPicPr>
          <p:cNvPr id="112" name="图片 111">
            <a:extLst>
              <a:ext uri="{FF2B5EF4-FFF2-40B4-BE49-F238E27FC236}">
                <a16:creationId xmlns:a16="http://schemas.microsoft.com/office/drawing/2014/main" id="{7FFBEA1A-FBA3-4B88-8295-FC367ED89F0B}"/>
              </a:ext>
            </a:extLst>
          </p:cNvPr>
          <p:cNvPicPr>
            <a:picLocks noChangeAspect="1"/>
          </p:cNvPicPr>
          <p:nvPr/>
        </p:nvPicPr>
        <p:blipFill>
          <a:blip r:embed="rId5"/>
          <a:stretch>
            <a:fillRect/>
          </a:stretch>
        </p:blipFill>
        <p:spPr>
          <a:xfrm>
            <a:off x="6727506" y="5190141"/>
            <a:ext cx="411480" cy="312420"/>
          </a:xfrm>
          <a:prstGeom prst="rect">
            <a:avLst/>
          </a:prstGeom>
        </p:spPr>
      </p:pic>
      <p:pic>
        <p:nvPicPr>
          <p:cNvPr id="115" name="图片 114">
            <a:extLst>
              <a:ext uri="{FF2B5EF4-FFF2-40B4-BE49-F238E27FC236}">
                <a16:creationId xmlns:a16="http://schemas.microsoft.com/office/drawing/2014/main" id="{0ECD0650-A2E5-4F44-A3C3-50C978B943BA}"/>
              </a:ext>
            </a:extLst>
          </p:cNvPr>
          <p:cNvPicPr>
            <a:picLocks noChangeAspect="1"/>
          </p:cNvPicPr>
          <p:nvPr/>
        </p:nvPicPr>
        <p:blipFill>
          <a:blip r:embed="rId5"/>
          <a:stretch>
            <a:fillRect/>
          </a:stretch>
        </p:blipFill>
        <p:spPr>
          <a:xfrm>
            <a:off x="4827451" y="5147065"/>
            <a:ext cx="411480" cy="312420"/>
          </a:xfrm>
          <a:prstGeom prst="rect">
            <a:avLst/>
          </a:prstGeom>
        </p:spPr>
      </p:pic>
      <p:pic>
        <p:nvPicPr>
          <p:cNvPr id="116" name="图片 115">
            <a:extLst>
              <a:ext uri="{FF2B5EF4-FFF2-40B4-BE49-F238E27FC236}">
                <a16:creationId xmlns:a16="http://schemas.microsoft.com/office/drawing/2014/main" id="{1C6C041A-C8DA-4A7E-AC9B-17939612BDDF}"/>
              </a:ext>
            </a:extLst>
          </p:cNvPr>
          <p:cNvPicPr>
            <a:picLocks noChangeAspect="1"/>
          </p:cNvPicPr>
          <p:nvPr/>
        </p:nvPicPr>
        <p:blipFill>
          <a:blip r:embed="rId5"/>
          <a:stretch>
            <a:fillRect/>
          </a:stretch>
        </p:blipFill>
        <p:spPr>
          <a:xfrm>
            <a:off x="3583394" y="5149408"/>
            <a:ext cx="411480" cy="312420"/>
          </a:xfrm>
          <a:prstGeom prst="rect">
            <a:avLst/>
          </a:prstGeom>
        </p:spPr>
      </p:pic>
      <p:pic>
        <p:nvPicPr>
          <p:cNvPr id="117" name="图片 116">
            <a:extLst>
              <a:ext uri="{FF2B5EF4-FFF2-40B4-BE49-F238E27FC236}">
                <a16:creationId xmlns:a16="http://schemas.microsoft.com/office/drawing/2014/main" id="{7A6F3A1C-FBF2-4722-8C8E-A67B9A25ACDC}"/>
              </a:ext>
            </a:extLst>
          </p:cNvPr>
          <p:cNvPicPr>
            <a:picLocks noChangeAspect="1"/>
          </p:cNvPicPr>
          <p:nvPr/>
        </p:nvPicPr>
        <p:blipFill>
          <a:blip r:embed="rId5"/>
          <a:stretch>
            <a:fillRect/>
          </a:stretch>
        </p:blipFill>
        <p:spPr>
          <a:xfrm>
            <a:off x="2280780" y="5140764"/>
            <a:ext cx="411480" cy="312420"/>
          </a:xfrm>
          <a:prstGeom prst="rect">
            <a:avLst/>
          </a:prstGeom>
        </p:spPr>
      </p:pic>
      <p:pic>
        <p:nvPicPr>
          <p:cNvPr id="118" name="图片 117">
            <a:extLst>
              <a:ext uri="{FF2B5EF4-FFF2-40B4-BE49-F238E27FC236}">
                <a16:creationId xmlns:a16="http://schemas.microsoft.com/office/drawing/2014/main" id="{61CF5E94-65B4-4A5D-B1CF-D020FE33101C}"/>
              </a:ext>
            </a:extLst>
          </p:cNvPr>
          <p:cNvPicPr>
            <a:picLocks noChangeAspect="1"/>
          </p:cNvPicPr>
          <p:nvPr/>
        </p:nvPicPr>
        <p:blipFill>
          <a:blip r:embed="rId5"/>
          <a:stretch>
            <a:fillRect/>
          </a:stretch>
        </p:blipFill>
        <p:spPr>
          <a:xfrm>
            <a:off x="1013845" y="5150643"/>
            <a:ext cx="411480" cy="312420"/>
          </a:xfrm>
          <a:prstGeom prst="rect">
            <a:avLst/>
          </a:prstGeom>
        </p:spPr>
      </p:pic>
    </p:spTree>
    <p:extLst>
      <p:ext uri="{BB962C8B-B14F-4D97-AF65-F5344CB8AC3E}">
        <p14:creationId xmlns:p14="http://schemas.microsoft.com/office/powerpoint/2010/main" val="33708656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被请求节点组播地址：地址计算</a:t>
            </a:r>
          </a:p>
        </p:txBody>
      </p:sp>
      <p:sp>
        <p:nvSpPr>
          <p:cNvPr id="3" name="文本占位符 2"/>
          <p:cNvSpPr>
            <a:spLocks noGrp="1"/>
          </p:cNvSpPr>
          <p:nvPr>
            <p:ph idx="1"/>
          </p:nvPr>
        </p:nvSpPr>
        <p:spPr>
          <a:xfrm>
            <a:off x="348207" y="1281818"/>
            <a:ext cx="11495588" cy="1661481"/>
          </a:xfrm>
        </p:spPr>
        <p:txBody>
          <a:bodyPr vert="horz" lIns="91440" tIns="45720" rIns="91440" bIns="45720" rtlCol="0">
            <a:normAutofit fontScale="925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当一个节点具有了单播或任播地址，就会对应生成一个被请求节点组播地址，并且加入这个组播组。该地址主要用于邻居发现机制和地址重复检测功能。被请求节点组播地址的有效范围为本地链路范围。 </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被请求节点组播地址由固定前缀</a:t>
            </a:r>
            <a:r>
              <a:rPr lang="en-US" altLang="zh-CN" sz="2400" dirty="0">
                <a:solidFill>
                  <a:schemeClr val="accent1"/>
                </a:solidFill>
                <a:cs typeface="+mn-ea"/>
                <a:sym typeface="+mn-lt"/>
              </a:rPr>
              <a:t>FF02::1:FF00:0/104</a:t>
            </a:r>
            <a:r>
              <a:rPr lang="zh-CN" altLang="en-US" sz="2400" dirty="0">
                <a:solidFill>
                  <a:schemeClr val="accent1"/>
                </a:solidFill>
                <a:cs typeface="+mn-ea"/>
                <a:sym typeface="+mn-lt"/>
              </a:rPr>
              <a:t>和对应</a:t>
            </a:r>
            <a:r>
              <a:rPr lang="en-US" altLang="zh-CN" sz="2400" dirty="0">
                <a:solidFill>
                  <a:schemeClr val="accent1"/>
                </a:solidFill>
                <a:cs typeface="+mn-ea"/>
                <a:sym typeface="+mn-lt"/>
              </a:rPr>
              <a:t>IPv6</a:t>
            </a:r>
            <a:r>
              <a:rPr lang="zh-CN" altLang="en-US" sz="2400" dirty="0">
                <a:solidFill>
                  <a:schemeClr val="accent1"/>
                </a:solidFill>
                <a:cs typeface="+mn-ea"/>
                <a:sym typeface="+mn-lt"/>
              </a:rPr>
              <a:t>地址的最后</a:t>
            </a:r>
            <a:r>
              <a:rPr lang="en-US" altLang="zh-CN" sz="2400" dirty="0">
                <a:solidFill>
                  <a:schemeClr val="accent1"/>
                </a:solidFill>
                <a:cs typeface="+mn-ea"/>
                <a:sym typeface="+mn-lt"/>
              </a:rPr>
              <a:t>24bit</a:t>
            </a:r>
            <a:r>
              <a:rPr lang="zh-CN" altLang="en-US" sz="2400" dirty="0">
                <a:solidFill>
                  <a:schemeClr val="accent1"/>
                </a:solidFill>
                <a:cs typeface="+mn-ea"/>
                <a:sym typeface="+mn-lt"/>
              </a:rPr>
              <a:t>组成。</a:t>
            </a:r>
          </a:p>
        </p:txBody>
      </p:sp>
      <p:cxnSp>
        <p:nvCxnSpPr>
          <p:cNvPr id="42" name="直接连接符 8"/>
          <p:cNvCxnSpPr/>
          <p:nvPr/>
        </p:nvCxnSpPr>
        <p:spPr>
          <a:xfrm>
            <a:off x="10870750" y="3123814"/>
            <a:ext cx="0" cy="359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
          <p:cNvCxnSpPr/>
          <p:nvPr/>
        </p:nvCxnSpPr>
        <p:spPr>
          <a:xfrm>
            <a:off x="6577851" y="3405322"/>
            <a:ext cx="4282327" cy="120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连接符 11"/>
          <p:cNvCxnSpPr/>
          <p:nvPr/>
        </p:nvCxnSpPr>
        <p:spPr>
          <a:xfrm>
            <a:off x="6561116" y="3123814"/>
            <a:ext cx="0" cy="359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12"/>
          <p:cNvSpPr/>
          <p:nvPr/>
        </p:nvSpPr>
        <p:spPr>
          <a:xfrm>
            <a:off x="8508600" y="3123816"/>
            <a:ext cx="622286" cy="327013"/>
          </a:xfrm>
          <a:prstGeom prst="rect">
            <a:avLst/>
          </a:prstGeom>
          <a:noFill/>
          <a:ln>
            <a:noFill/>
          </a:ln>
        </p:spPr>
        <p:txBody>
          <a:bodyPr wrap="none">
            <a:spAutoFit/>
          </a:bodyPr>
          <a:lstStyle/>
          <a:p>
            <a:pPr>
              <a:lnSpc>
                <a:spcPct val="120000"/>
              </a:lnSpc>
            </a:pPr>
            <a:r>
              <a:rPr lang="en-US" altLang="zh-CN" sz="1399" dirty="0">
                <a:cs typeface="+mn-ea"/>
                <a:sym typeface="+mn-lt"/>
              </a:rPr>
              <a:t>64 bit</a:t>
            </a:r>
            <a:endParaRPr lang="zh-CN" altLang="en-US" sz="1399" dirty="0">
              <a:cs typeface="+mn-ea"/>
              <a:sym typeface="+mn-lt"/>
            </a:endParaRPr>
          </a:p>
        </p:txBody>
      </p:sp>
      <p:cxnSp>
        <p:nvCxnSpPr>
          <p:cNvPr id="48" name="直接箭头连接符 10"/>
          <p:cNvCxnSpPr/>
          <p:nvPr/>
        </p:nvCxnSpPr>
        <p:spPr>
          <a:xfrm>
            <a:off x="2251484" y="3405322"/>
            <a:ext cx="4282327" cy="120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接连接符 11"/>
          <p:cNvCxnSpPr/>
          <p:nvPr/>
        </p:nvCxnSpPr>
        <p:spPr>
          <a:xfrm>
            <a:off x="2234749" y="3123814"/>
            <a:ext cx="0" cy="359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12"/>
          <p:cNvSpPr/>
          <p:nvPr/>
        </p:nvSpPr>
        <p:spPr>
          <a:xfrm>
            <a:off x="4182233" y="3123816"/>
            <a:ext cx="622286" cy="327013"/>
          </a:xfrm>
          <a:prstGeom prst="rect">
            <a:avLst/>
          </a:prstGeom>
          <a:noFill/>
          <a:ln>
            <a:noFill/>
          </a:ln>
        </p:spPr>
        <p:txBody>
          <a:bodyPr wrap="none">
            <a:spAutoFit/>
          </a:bodyPr>
          <a:lstStyle/>
          <a:p>
            <a:pPr>
              <a:lnSpc>
                <a:spcPct val="120000"/>
              </a:lnSpc>
            </a:pPr>
            <a:r>
              <a:rPr lang="en-US" altLang="zh-CN" sz="1399" dirty="0">
                <a:cs typeface="+mn-ea"/>
                <a:sym typeface="+mn-lt"/>
              </a:rPr>
              <a:t>64 bit</a:t>
            </a:r>
            <a:endParaRPr lang="zh-CN" altLang="en-US" sz="1399" dirty="0">
              <a:cs typeface="+mn-ea"/>
              <a:sym typeface="+mn-lt"/>
            </a:endParaRPr>
          </a:p>
        </p:txBody>
      </p:sp>
      <p:sp>
        <p:nvSpPr>
          <p:cNvPr id="51" name="矩形 12"/>
          <p:cNvSpPr/>
          <p:nvPr/>
        </p:nvSpPr>
        <p:spPr>
          <a:xfrm>
            <a:off x="1092301" y="3463679"/>
            <a:ext cx="1082348" cy="586892"/>
          </a:xfrm>
          <a:prstGeom prst="rect">
            <a:avLst/>
          </a:prstGeom>
          <a:noFill/>
          <a:ln>
            <a:noFill/>
          </a:ln>
        </p:spPr>
        <p:txBody>
          <a:bodyPr wrap="none">
            <a:spAutoFit/>
          </a:bodyPr>
          <a:lstStyle/>
          <a:p>
            <a:pPr>
              <a:lnSpc>
                <a:spcPct val="120000"/>
              </a:lnSpc>
            </a:pPr>
            <a:r>
              <a:rPr lang="en-US" altLang="zh-CN" sz="1399" dirty="0">
                <a:cs typeface="+mn-ea"/>
                <a:sym typeface="+mn-lt"/>
              </a:rPr>
              <a:t>IPv6</a:t>
            </a:r>
            <a:r>
              <a:rPr lang="zh-CN" altLang="en-US" sz="1399" dirty="0">
                <a:cs typeface="+mn-ea"/>
                <a:sym typeface="+mn-lt"/>
              </a:rPr>
              <a:t>单播或</a:t>
            </a:r>
            <a:endParaRPr lang="en-US" altLang="zh-CN" sz="1399" dirty="0">
              <a:cs typeface="+mn-ea"/>
              <a:sym typeface="+mn-lt"/>
            </a:endParaRPr>
          </a:p>
          <a:p>
            <a:pPr>
              <a:lnSpc>
                <a:spcPct val="120000"/>
              </a:lnSpc>
            </a:pPr>
            <a:r>
              <a:rPr lang="zh-CN" altLang="en-US" sz="1399" dirty="0">
                <a:cs typeface="+mn-ea"/>
                <a:sym typeface="+mn-lt"/>
              </a:rPr>
              <a:t>任意播地址</a:t>
            </a:r>
          </a:p>
        </p:txBody>
      </p:sp>
      <p:sp>
        <p:nvSpPr>
          <p:cNvPr id="52" name="矩形 12"/>
          <p:cNvSpPr/>
          <p:nvPr/>
        </p:nvSpPr>
        <p:spPr>
          <a:xfrm>
            <a:off x="1092301" y="4675444"/>
            <a:ext cx="1082348" cy="845296"/>
          </a:xfrm>
          <a:prstGeom prst="rect">
            <a:avLst/>
          </a:prstGeom>
          <a:noFill/>
          <a:ln>
            <a:noFill/>
          </a:ln>
        </p:spPr>
        <p:txBody>
          <a:bodyPr wrap="none">
            <a:spAutoFit/>
          </a:bodyPr>
          <a:lstStyle/>
          <a:p>
            <a:pPr>
              <a:lnSpc>
                <a:spcPct val="120000"/>
              </a:lnSpc>
            </a:pPr>
            <a:r>
              <a:rPr lang="zh-CN" altLang="en-US" sz="1399" dirty="0">
                <a:cs typeface="+mn-ea"/>
                <a:sym typeface="+mn-lt"/>
              </a:rPr>
              <a:t>该地址对应</a:t>
            </a:r>
            <a:endParaRPr lang="en-US" altLang="zh-CN" sz="1399" dirty="0">
              <a:cs typeface="+mn-ea"/>
              <a:sym typeface="+mn-lt"/>
            </a:endParaRPr>
          </a:p>
          <a:p>
            <a:pPr>
              <a:lnSpc>
                <a:spcPct val="120000"/>
              </a:lnSpc>
            </a:pPr>
            <a:r>
              <a:rPr lang="zh-CN" altLang="en-US" sz="1399" dirty="0">
                <a:cs typeface="+mn-ea"/>
                <a:sym typeface="+mn-lt"/>
              </a:rPr>
              <a:t>的被请求节</a:t>
            </a:r>
            <a:endParaRPr lang="en-US" altLang="zh-CN" sz="1399" dirty="0">
              <a:cs typeface="+mn-ea"/>
              <a:sym typeface="+mn-lt"/>
            </a:endParaRPr>
          </a:p>
          <a:p>
            <a:pPr>
              <a:lnSpc>
                <a:spcPct val="120000"/>
              </a:lnSpc>
            </a:pPr>
            <a:r>
              <a:rPr lang="zh-CN" altLang="en-US" sz="1399" dirty="0">
                <a:cs typeface="+mn-ea"/>
                <a:sym typeface="+mn-lt"/>
              </a:rPr>
              <a:t>点组播地址</a:t>
            </a:r>
          </a:p>
        </p:txBody>
      </p:sp>
      <p:graphicFrame>
        <p:nvGraphicFramePr>
          <p:cNvPr id="53" name="表格 52"/>
          <p:cNvGraphicFramePr>
            <a:graphicFrameLocks noGrp="1"/>
          </p:cNvGraphicFramePr>
          <p:nvPr>
            <p:extLst>
              <p:ext uri="{D42A27DB-BD31-4B8C-83A1-F6EECF244321}">
                <p14:modId xmlns:p14="http://schemas.microsoft.com/office/powerpoint/2010/main" val="1756876670"/>
              </p:ext>
            </p:extLst>
          </p:nvPr>
        </p:nvGraphicFramePr>
        <p:xfrm>
          <a:off x="2251485" y="4747560"/>
          <a:ext cx="8627944" cy="370695"/>
        </p:xfrm>
        <a:graphic>
          <a:graphicData uri="http://schemas.openxmlformats.org/drawingml/2006/table">
            <a:tbl>
              <a:tblPr firstRow="1" bandRow="1">
                <a:tableStyleId>{2D5ABB26-0587-4C30-8999-92F81FD0307C}</a:tableStyleId>
              </a:tblPr>
              <a:tblGrid>
                <a:gridCol w="1109738">
                  <a:extLst>
                    <a:ext uri="{9D8B030D-6E8A-4147-A177-3AD203B41FA5}">
                      <a16:colId xmlns:a16="http://schemas.microsoft.com/office/drawing/2014/main" val="20000"/>
                    </a:ext>
                  </a:extLst>
                </a:gridCol>
                <a:gridCol w="1109738">
                  <a:extLst>
                    <a:ext uri="{9D8B030D-6E8A-4147-A177-3AD203B41FA5}">
                      <a16:colId xmlns:a16="http://schemas.microsoft.com/office/drawing/2014/main" val="20001"/>
                    </a:ext>
                  </a:extLst>
                </a:gridCol>
                <a:gridCol w="1109738">
                  <a:extLst>
                    <a:ext uri="{9D8B030D-6E8A-4147-A177-3AD203B41FA5}">
                      <a16:colId xmlns:a16="http://schemas.microsoft.com/office/drawing/2014/main" val="20002"/>
                    </a:ext>
                  </a:extLst>
                </a:gridCol>
                <a:gridCol w="1109738">
                  <a:extLst>
                    <a:ext uri="{9D8B030D-6E8A-4147-A177-3AD203B41FA5}">
                      <a16:colId xmlns:a16="http://schemas.microsoft.com/office/drawing/2014/main" val="20003"/>
                    </a:ext>
                  </a:extLst>
                </a:gridCol>
                <a:gridCol w="1109738">
                  <a:extLst>
                    <a:ext uri="{9D8B030D-6E8A-4147-A177-3AD203B41FA5}">
                      <a16:colId xmlns:a16="http://schemas.microsoft.com/office/drawing/2014/main" val="20004"/>
                    </a:ext>
                  </a:extLst>
                </a:gridCol>
                <a:gridCol w="1109738">
                  <a:extLst>
                    <a:ext uri="{9D8B030D-6E8A-4147-A177-3AD203B41FA5}">
                      <a16:colId xmlns:a16="http://schemas.microsoft.com/office/drawing/2014/main" val="20005"/>
                    </a:ext>
                  </a:extLst>
                </a:gridCol>
                <a:gridCol w="681904">
                  <a:extLst>
                    <a:ext uri="{9D8B030D-6E8A-4147-A177-3AD203B41FA5}">
                      <a16:colId xmlns:a16="http://schemas.microsoft.com/office/drawing/2014/main" val="20006"/>
                    </a:ext>
                  </a:extLst>
                </a:gridCol>
                <a:gridCol w="1287612">
                  <a:extLst>
                    <a:ext uri="{9D8B030D-6E8A-4147-A177-3AD203B41FA5}">
                      <a16:colId xmlns:a16="http://schemas.microsoft.com/office/drawing/2014/main" val="20007"/>
                    </a:ext>
                  </a:extLst>
                </a:gridCol>
              </a:tblGrid>
              <a:tr h="370695">
                <a:tc>
                  <a:txBody>
                    <a:bodyPr/>
                    <a:lstStyle/>
                    <a:p>
                      <a:pPr marL="0" algn="ctr" defTabSz="914034" rtl="0" eaLnBrk="1" latinLnBrk="0" hangingPunct="1">
                        <a:lnSpc>
                          <a:spcPct val="120000"/>
                        </a:lnSpc>
                        <a:spcBef>
                          <a:spcPts val="0"/>
                        </a:spcBef>
                        <a:spcAft>
                          <a:spcPts val="0"/>
                        </a:spcAft>
                      </a:pPr>
                      <a:r>
                        <a:rPr lang="en-US" altLang="zh-CN" sz="1600" kern="1200" baseline="0" dirty="0">
                          <a:solidFill>
                            <a:schemeClr val="tx1"/>
                          </a:solidFill>
                          <a:latin typeface="+mn-lt"/>
                          <a:ea typeface="+mn-ea"/>
                          <a:cs typeface="+mn-ea"/>
                          <a:sym typeface="+mn-lt"/>
                        </a:rPr>
                        <a:t>FF02</a:t>
                      </a:r>
                      <a:endParaRPr lang="zh-CN" altLang="en-US" sz="1600" kern="1200" baseline="0" dirty="0">
                        <a:solidFill>
                          <a:schemeClr val="tx1"/>
                        </a:solidFill>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marL="0" algn="ctr" defTabSz="914034" rtl="0" eaLnBrk="1" latinLnBrk="0" hangingPunct="1">
                        <a:lnSpc>
                          <a:spcPct val="120000"/>
                        </a:lnSpc>
                        <a:spcBef>
                          <a:spcPts val="0"/>
                        </a:spcBef>
                        <a:spcAft>
                          <a:spcPts val="0"/>
                        </a:spcAft>
                      </a:pPr>
                      <a:r>
                        <a:rPr lang="en-US" altLang="zh-CN" sz="1600" kern="1200" baseline="0" dirty="0">
                          <a:solidFill>
                            <a:schemeClr val="tx1"/>
                          </a:solidFill>
                          <a:latin typeface="+mn-lt"/>
                          <a:ea typeface="+mn-ea"/>
                          <a:cs typeface="+mn-ea"/>
                          <a:sym typeface="+mn-lt"/>
                        </a:rPr>
                        <a:t>0000</a:t>
                      </a:r>
                      <a:endParaRPr lang="zh-CN" altLang="en-US" sz="1600" kern="1200" baseline="0" dirty="0">
                        <a:solidFill>
                          <a:schemeClr val="tx1"/>
                        </a:solidFill>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marL="0" algn="ctr" defTabSz="914034" rtl="0" eaLnBrk="1" latinLnBrk="0" hangingPunct="1">
                        <a:lnSpc>
                          <a:spcPct val="120000"/>
                        </a:lnSpc>
                        <a:spcBef>
                          <a:spcPts val="0"/>
                        </a:spcBef>
                        <a:spcAft>
                          <a:spcPts val="0"/>
                        </a:spcAft>
                      </a:pPr>
                      <a:r>
                        <a:rPr lang="en-US" altLang="zh-CN" sz="1600" kern="1200" baseline="0" dirty="0">
                          <a:solidFill>
                            <a:schemeClr val="tx1"/>
                          </a:solidFill>
                          <a:latin typeface="+mn-lt"/>
                          <a:ea typeface="+mn-ea"/>
                          <a:cs typeface="+mn-ea"/>
                          <a:sym typeface="+mn-lt"/>
                        </a:rPr>
                        <a:t>0000</a:t>
                      </a:r>
                      <a:endParaRPr lang="zh-CN" altLang="en-US" sz="1600" kern="1200" baseline="0" dirty="0">
                        <a:solidFill>
                          <a:schemeClr val="tx1"/>
                        </a:solidFill>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marL="0" algn="ctr" defTabSz="914034" rtl="0" eaLnBrk="1" latinLnBrk="0" hangingPunct="1">
                        <a:lnSpc>
                          <a:spcPct val="120000"/>
                        </a:lnSpc>
                        <a:spcBef>
                          <a:spcPts val="0"/>
                        </a:spcBef>
                        <a:spcAft>
                          <a:spcPts val="0"/>
                        </a:spcAft>
                      </a:pPr>
                      <a:r>
                        <a:rPr lang="en-US" altLang="zh-CN" sz="1600" kern="1200" baseline="0" dirty="0">
                          <a:solidFill>
                            <a:schemeClr val="tx1"/>
                          </a:solidFill>
                          <a:latin typeface="+mn-lt"/>
                          <a:ea typeface="+mn-ea"/>
                          <a:cs typeface="+mn-ea"/>
                          <a:sym typeface="+mn-lt"/>
                        </a:rPr>
                        <a:t>0000</a:t>
                      </a:r>
                      <a:endParaRPr lang="zh-CN" altLang="en-US" sz="1600" kern="1200" baseline="0" dirty="0">
                        <a:solidFill>
                          <a:schemeClr val="tx1"/>
                        </a:solidFill>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marL="0" algn="ctr" defTabSz="914034" rtl="0" eaLnBrk="1" latinLnBrk="0" hangingPunct="1">
                        <a:lnSpc>
                          <a:spcPct val="120000"/>
                        </a:lnSpc>
                        <a:spcBef>
                          <a:spcPts val="0"/>
                        </a:spcBef>
                        <a:spcAft>
                          <a:spcPts val="0"/>
                        </a:spcAft>
                      </a:pPr>
                      <a:r>
                        <a:rPr lang="en-US" altLang="zh-CN" sz="1600" kern="1200" baseline="0" dirty="0">
                          <a:solidFill>
                            <a:schemeClr val="tx1"/>
                          </a:solidFill>
                          <a:latin typeface="+mn-lt"/>
                          <a:ea typeface="+mn-ea"/>
                          <a:cs typeface="+mn-ea"/>
                          <a:sym typeface="+mn-lt"/>
                        </a:rPr>
                        <a:t>0000</a:t>
                      </a:r>
                      <a:endParaRPr lang="zh-CN" altLang="en-US" sz="1600" kern="1200" baseline="0" dirty="0">
                        <a:solidFill>
                          <a:schemeClr val="tx1"/>
                        </a:solidFill>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marL="0" algn="ctr" defTabSz="914034" rtl="0" eaLnBrk="1" latinLnBrk="0" hangingPunct="1">
                        <a:lnSpc>
                          <a:spcPct val="120000"/>
                        </a:lnSpc>
                        <a:spcBef>
                          <a:spcPts val="0"/>
                        </a:spcBef>
                        <a:spcAft>
                          <a:spcPts val="0"/>
                        </a:spcAft>
                      </a:pPr>
                      <a:r>
                        <a:rPr lang="en-US" altLang="zh-CN" sz="1600" kern="1200" baseline="0" dirty="0">
                          <a:solidFill>
                            <a:schemeClr val="tx1"/>
                          </a:solidFill>
                          <a:latin typeface="+mn-lt"/>
                          <a:ea typeface="+mn-ea"/>
                          <a:cs typeface="+mn-ea"/>
                          <a:sym typeface="+mn-lt"/>
                        </a:rPr>
                        <a:t>0001</a:t>
                      </a:r>
                      <a:endParaRPr lang="zh-CN" altLang="en-US" sz="1600" kern="1200" baseline="0" dirty="0">
                        <a:solidFill>
                          <a:schemeClr val="tx1"/>
                        </a:solidFill>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marL="0" algn="ctr" defTabSz="914034" rtl="0" eaLnBrk="1" latinLnBrk="0" hangingPunct="1">
                        <a:lnSpc>
                          <a:spcPct val="120000"/>
                        </a:lnSpc>
                        <a:spcBef>
                          <a:spcPts val="0"/>
                        </a:spcBef>
                        <a:spcAft>
                          <a:spcPts val="0"/>
                        </a:spcAft>
                      </a:pPr>
                      <a:r>
                        <a:rPr lang="en-US" altLang="zh-CN" sz="1600" kern="1200" baseline="0" dirty="0">
                          <a:solidFill>
                            <a:schemeClr val="tx1"/>
                          </a:solidFill>
                          <a:latin typeface="+mn-lt"/>
                          <a:ea typeface="+mn-ea"/>
                          <a:cs typeface="+mn-ea"/>
                          <a:sym typeface="+mn-lt"/>
                        </a:rPr>
                        <a:t>FF</a:t>
                      </a:r>
                      <a:endParaRPr lang="zh-CN" altLang="en-US" sz="1600" kern="1200" baseline="0" dirty="0">
                        <a:solidFill>
                          <a:schemeClr val="tx1"/>
                        </a:solidFill>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marL="0" algn="ctr" defTabSz="914034" rtl="0" eaLnBrk="1" latinLnBrk="0" hangingPunct="1">
                        <a:lnSpc>
                          <a:spcPct val="120000"/>
                        </a:lnSpc>
                        <a:spcBef>
                          <a:spcPts val="0"/>
                        </a:spcBef>
                        <a:spcAft>
                          <a:spcPts val="0"/>
                        </a:spcAft>
                      </a:pPr>
                      <a:endParaRPr lang="zh-CN" altLang="en-US" sz="1600" kern="1200" baseline="0" dirty="0">
                        <a:solidFill>
                          <a:schemeClr val="tx1"/>
                        </a:solidFill>
                        <a:latin typeface="+mn-lt"/>
                        <a:ea typeface="+mn-ea"/>
                        <a:cs typeface="+mn-ea"/>
                        <a:sym typeface="+mn-lt"/>
                      </a:endParaRP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grpSp>
        <p:nvGrpSpPr>
          <p:cNvPr id="59" name="组合 58"/>
          <p:cNvGrpSpPr/>
          <p:nvPr/>
        </p:nvGrpSpPr>
        <p:grpSpPr>
          <a:xfrm>
            <a:off x="2262055" y="5141505"/>
            <a:ext cx="7329651" cy="386010"/>
            <a:chOff x="1869435" y="5929527"/>
            <a:chExt cx="7332514" cy="386161"/>
          </a:xfrm>
        </p:grpSpPr>
        <p:cxnSp>
          <p:nvCxnSpPr>
            <p:cNvPr id="54" name="直接连接符 11"/>
            <p:cNvCxnSpPr/>
            <p:nvPr/>
          </p:nvCxnSpPr>
          <p:spPr>
            <a:xfrm>
              <a:off x="9201949" y="5955688"/>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箭头连接符 10"/>
            <p:cNvCxnSpPr/>
            <p:nvPr/>
          </p:nvCxnSpPr>
          <p:spPr>
            <a:xfrm>
              <a:off x="1886176" y="6237304"/>
              <a:ext cx="7315773" cy="120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连接符 11"/>
            <p:cNvCxnSpPr/>
            <p:nvPr/>
          </p:nvCxnSpPr>
          <p:spPr>
            <a:xfrm>
              <a:off x="1869435" y="5955688"/>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12"/>
            <p:cNvSpPr/>
            <p:nvPr/>
          </p:nvSpPr>
          <p:spPr>
            <a:xfrm>
              <a:off x="5134910" y="5929527"/>
              <a:ext cx="1799593" cy="328616"/>
            </a:xfrm>
            <a:prstGeom prst="rect">
              <a:avLst/>
            </a:prstGeom>
            <a:noFill/>
            <a:ln>
              <a:noFill/>
            </a:ln>
          </p:spPr>
          <p:txBody>
            <a:bodyPr wrap="none">
              <a:spAutoFit/>
            </a:bodyPr>
            <a:lstStyle/>
            <a:p>
              <a:pPr>
                <a:lnSpc>
                  <a:spcPct val="120000"/>
                </a:lnSpc>
              </a:pPr>
              <a:r>
                <a:rPr lang="en-US" altLang="zh-CN" sz="1399" dirty="0">
                  <a:cs typeface="+mn-ea"/>
                  <a:sym typeface="+mn-lt"/>
                </a:rPr>
                <a:t>104 bit</a:t>
              </a:r>
              <a:r>
                <a:rPr lang="zh-CN" altLang="en-US" sz="1399" dirty="0">
                  <a:cs typeface="+mn-ea"/>
                  <a:sym typeface="+mn-lt"/>
                </a:rPr>
                <a:t>（固定前缀）</a:t>
              </a:r>
            </a:p>
          </p:txBody>
        </p:sp>
      </p:grpSp>
      <p:cxnSp>
        <p:nvCxnSpPr>
          <p:cNvPr id="61" name="直接连接符 11"/>
          <p:cNvCxnSpPr/>
          <p:nvPr/>
        </p:nvCxnSpPr>
        <p:spPr>
          <a:xfrm>
            <a:off x="10893133" y="5167654"/>
            <a:ext cx="0" cy="359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10"/>
          <p:cNvCxnSpPr/>
          <p:nvPr/>
        </p:nvCxnSpPr>
        <p:spPr>
          <a:xfrm>
            <a:off x="9594676" y="5449161"/>
            <a:ext cx="1298457" cy="120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11"/>
          <p:cNvCxnSpPr/>
          <p:nvPr/>
        </p:nvCxnSpPr>
        <p:spPr>
          <a:xfrm>
            <a:off x="9591705" y="5167654"/>
            <a:ext cx="0" cy="359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矩形 12"/>
          <p:cNvSpPr/>
          <p:nvPr/>
        </p:nvSpPr>
        <p:spPr>
          <a:xfrm>
            <a:off x="9982675" y="5141504"/>
            <a:ext cx="622286" cy="327013"/>
          </a:xfrm>
          <a:prstGeom prst="rect">
            <a:avLst/>
          </a:prstGeom>
          <a:noFill/>
          <a:ln>
            <a:noFill/>
          </a:ln>
        </p:spPr>
        <p:txBody>
          <a:bodyPr wrap="none">
            <a:spAutoFit/>
          </a:bodyPr>
          <a:lstStyle/>
          <a:p>
            <a:pPr>
              <a:lnSpc>
                <a:spcPct val="120000"/>
              </a:lnSpc>
            </a:pPr>
            <a:r>
              <a:rPr lang="en-US" altLang="zh-CN" sz="1399" dirty="0">
                <a:cs typeface="+mn-ea"/>
                <a:sym typeface="+mn-lt"/>
              </a:rPr>
              <a:t>24 bit</a:t>
            </a:r>
            <a:endParaRPr lang="zh-CN" altLang="en-US" sz="1399" dirty="0">
              <a:cs typeface="+mn-ea"/>
              <a:sym typeface="+mn-lt"/>
            </a:endParaRPr>
          </a:p>
        </p:txBody>
      </p:sp>
      <p:graphicFrame>
        <p:nvGraphicFramePr>
          <p:cNvPr id="41" name="表格 40"/>
          <p:cNvGraphicFramePr>
            <a:graphicFrameLocks noGrp="1"/>
          </p:cNvGraphicFramePr>
          <p:nvPr>
            <p:extLst>
              <p:ext uri="{D42A27DB-BD31-4B8C-83A1-F6EECF244321}">
                <p14:modId xmlns:p14="http://schemas.microsoft.com/office/powerpoint/2010/main" val="982863808"/>
              </p:ext>
            </p:extLst>
          </p:nvPr>
        </p:nvGraphicFramePr>
        <p:xfrm>
          <a:off x="2242803" y="3583552"/>
          <a:ext cx="8636626" cy="370695"/>
        </p:xfrm>
        <a:graphic>
          <a:graphicData uri="http://schemas.openxmlformats.org/drawingml/2006/table">
            <a:tbl>
              <a:tblPr firstRow="1" bandRow="1">
                <a:tableStyleId>{2D5ABB26-0587-4C30-8999-92F81FD0307C}</a:tableStyleId>
              </a:tblPr>
              <a:tblGrid>
                <a:gridCol w="4318313">
                  <a:extLst>
                    <a:ext uri="{9D8B030D-6E8A-4147-A177-3AD203B41FA5}">
                      <a16:colId xmlns:a16="http://schemas.microsoft.com/office/drawing/2014/main" val="20000"/>
                    </a:ext>
                  </a:extLst>
                </a:gridCol>
                <a:gridCol w="4318313">
                  <a:extLst>
                    <a:ext uri="{9D8B030D-6E8A-4147-A177-3AD203B41FA5}">
                      <a16:colId xmlns:a16="http://schemas.microsoft.com/office/drawing/2014/main" val="20001"/>
                    </a:ext>
                  </a:extLst>
                </a:gridCol>
              </a:tblGrid>
              <a:tr h="370695">
                <a:tc>
                  <a:txBody>
                    <a:bodyPr/>
                    <a:lstStyle/>
                    <a:p>
                      <a:pPr algn="ctr">
                        <a:lnSpc>
                          <a:spcPct val="120000"/>
                        </a:lnSpc>
                        <a:spcBef>
                          <a:spcPts val="0"/>
                        </a:spcBef>
                        <a:spcAft>
                          <a:spcPts val="0"/>
                        </a:spcAft>
                      </a:pPr>
                      <a:r>
                        <a:rPr lang="en-US" altLang="zh-CN" sz="1600" baseline="0" dirty="0">
                          <a:latin typeface="+mn-lt"/>
                          <a:ea typeface="+mn-ea"/>
                          <a:cs typeface="+mn-ea"/>
                          <a:sym typeface="+mn-lt"/>
                        </a:rPr>
                        <a:t>IPv6</a:t>
                      </a:r>
                      <a:r>
                        <a:rPr lang="zh-CN" altLang="en-US" sz="1600" baseline="0" dirty="0">
                          <a:latin typeface="+mn-lt"/>
                          <a:ea typeface="+mn-ea"/>
                          <a:cs typeface="+mn-ea"/>
                          <a:sym typeface="+mn-lt"/>
                        </a:rPr>
                        <a:t>地址前缀</a:t>
                      </a: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tc>
                  <a:txBody>
                    <a:bodyPr/>
                    <a:lstStyle/>
                    <a:p>
                      <a:pPr algn="ctr">
                        <a:lnSpc>
                          <a:spcPct val="120000"/>
                        </a:lnSpc>
                        <a:spcBef>
                          <a:spcPts val="0"/>
                        </a:spcBef>
                        <a:spcAft>
                          <a:spcPts val="0"/>
                        </a:spcAft>
                      </a:pPr>
                      <a:r>
                        <a:rPr lang="zh-CN" altLang="en-US" sz="1600" baseline="0" dirty="0">
                          <a:latin typeface="+mn-lt"/>
                          <a:ea typeface="+mn-ea"/>
                          <a:cs typeface="+mn-ea"/>
                          <a:sym typeface="+mn-lt"/>
                        </a:rPr>
                        <a:t>接口标识</a:t>
                      </a:r>
                    </a:p>
                  </a:txBody>
                  <a:tcPr marL="91404" marR="91404" marT="45702" marB="45702">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F4FBFE"/>
                    </a:solidFill>
                  </a:tcPr>
                </a:tc>
                <a:extLst>
                  <a:ext uri="{0D108BD9-81ED-4DB2-BD59-A6C34878D82A}">
                    <a16:rowId xmlns:a16="http://schemas.microsoft.com/office/drawing/2014/main" val="10000"/>
                  </a:ext>
                </a:extLst>
              </a:tr>
            </a:tbl>
          </a:graphicData>
        </a:graphic>
      </p:graphicFrame>
      <p:sp>
        <p:nvSpPr>
          <p:cNvPr id="15" name="文本框 14"/>
          <p:cNvSpPr txBox="1"/>
          <p:nvPr/>
        </p:nvSpPr>
        <p:spPr bwMode="auto">
          <a:xfrm>
            <a:off x="10281542" y="4007291"/>
            <a:ext cx="678991" cy="98104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a:lnSpc>
                <a:spcPct val="120000"/>
              </a:lnSpc>
            </a:pPr>
            <a:r>
              <a:rPr lang="en-US" altLang="zh-CN" sz="1599" dirty="0">
                <a:cs typeface="+mn-ea"/>
                <a:sym typeface="+mn-lt"/>
              </a:rPr>
              <a:t>24 bit</a:t>
            </a:r>
          </a:p>
          <a:p>
            <a:pPr algn="ctr">
              <a:lnSpc>
                <a:spcPct val="120000"/>
              </a:lnSpc>
            </a:pPr>
            <a:r>
              <a:rPr lang="zh-CN" altLang="en-US" sz="1599" dirty="0">
                <a:cs typeface="+mn-ea"/>
                <a:sym typeface="+mn-lt"/>
              </a:rPr>
              <a:t>拷贝</a:t>
            </a:r>
          </a:p>
          <a:p>
            <a:pPr algn="ctr">
              <a:lnSpc>
                <a:spcPct val="120000"/>
              </a:lnSpc>
            </a:pPr>
            <a:endParaRPr lang="zh-CN" altLang="en-US" sz="1799" b="1" dirty="0">
              <a:cs typeface="+mn-ea"/>
              <a:sym typeface="+mn-lt"/>
            </a:endParaRPr>
          </a:p>
        </p:txBody>
      </p:sp>
      <p:sp>
        <p:nvSpPr>
          <p:cNvPr id="32" name="Right Arrow 157"/>
          <p:cNvSpPr/>
          <p:nvPr/>
        </p:nvSpPr>
        <p:spPr>
          <a:xfrm rot="5400000">
            <a:off x="9836435" y="4175609"/>
            <a:ext cx="647090" cy="35610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dirty="0">
              <a:cs typeface="+mn-ea"/>
              <a:sym typeface="+mn-lt"/>
            </a:endParaRPr>
          </a:p>
        </p:txBody>
      </p:sp>
      <p:sp>
        <p:nvSpPr>
          <p:cNvPr id="4" name="日期占位符 3">
            <a:extLst>
              <a:ext uri="{FF2B5EF4-FFF2-40B4-BE49-F238E27FC236}">
                <a16:creationId xmlns:a16="http://schemas.microsoft.com/office/drawing/2014/main" id="{4D4F701D-B480-9309-703E-7146E748F52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EFD51AAE-E54C-705D-258F-DC9E0B4C815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7A67D3F3-D46E-0F1D-1F9F-2D1A3C7316D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172</a:t>
            </a:fld>
            <a:endParaRPr lang="en-US">
              <a:cs typeface="+mn-ea"/>
              <a:sym typeface="+mn-lt"/>
            </a:endParaRPr>
          </a:p>
        </p:txBody>
      </p:sp>
    </p:spTree>
    <p:extLst>
      <p:ext uri="{BB962C8B-B14F-4D97-AF65-F5344CB8AC3E}">
        <p14:creationId xmlns:p14="http://schemas.microsoft.com/office/powerpoint/2010/main" val="1979451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任播地址</a:t>
            </a:r>
          </a:p>
        </p:txBody>
      </p:sp>
      <p:sp>
        <p:nvSpPr>
          <p:cNvPr id="19" name="文本占位符 18"/>
          <p:cNvSpPr>
            <a:spLocks noGrp="1"/>
          </p:cNvSpPr>
          <p:nvPr>
            <p:ph idx="1"/>
          </p:nvPr>
        </p:nvSpPr>
        <p:spPr>
          <a:xfrm>
            <a:off x="348207" y="1281818"/>
            <a:ext cx="11495588" cy="880538"/>
          </a:xfrm>
        </p:spPr>
        <p:txBody>
          <a:bodyPr vert="horz" lIns="91440" tIns="45720" rIns="91440" bIns="45720" rtlCol="0">
            <a:normAutofit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任播地址标识一组网络接口（通常属于不同的节点）。任播地址可以作为</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报文的源地址，也可以作为目的地址。 </a:t>
            </a:r>
          </a:p>
        </p:txBody>
      </p:sp>
      <p:sp>
        <p:nvSpPr>
          <p:cNvPr id="39" name="Freeform 159"/>
          <p:cNvSpPr/>
          <p:nvPr/>
        </p:nvSpPr>
        <p:spPr>
          <a:xfrm flipH="1">
            <a:off x="3582307" y="2648235"/>
            <a:ext cx="5027388" cy="2627957"/>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7958" rtlCol="0" anchor="ctr">
            <a:noAutofit/>
          </a:bodyPr>
          <a:lstStyle/>
          <a:p>
            <a:pPr algn="ctr">
              <a:lnSpc>
                <a:spcPct val="120000"/>
              </a:lnSpc>
            </a:pPr>
            <a:endParaRPr lang="en-US" sz="1200" b="1">
              <a:solidFill>
                <a:schemeClr val="bg1">
                  <a:lumMod val="50000"/>
                </a:schemeClr>
              </a:solidFill>
              <a:cs typeface="+mn-ea"/>
              <a:sym typeface="+mn-lt"/>
            </a:endParaRPr>
          </a:p>
        </p:txBody>
      </p:sp>
      <p:sp>
        <p:nvSpPr>
          <p:cNvPr id="6" name="矩形 5"/>
          <p:cNvSpPr/>
          <p:nvPr/>
        </p:nvSpPr>
        <p:spPr>
          <a:xfrm>
            <a:off x="3303218" y="2355888"/>
            <a:ext cx="1608133" cy="585417"/>
          </a:xfrm>
          <a:prstGeom prst="rect">
            <a:avLst/>
          </a:prstGeom>
        </p:spPr>
        <p:txBody>
          <a:bodyPr wrap="none">
            <a:spAutoFit/>
          </a:bodyPr>
          <a:lstStyle/>
          <a:p>
            <a:pPr algn="ctr">
              <a:lnSpc>
                <a:spcPct val="120000"/>
              </a:lnSpc>
            </a:pPr>
            <a:r>
              <a:rPr lang="en-US" altLang="zh-CN" sz="1399" b="1" dirty="0">
                <a:cs typeface="+mn-ea"/>
                <a:sym typeface="+mn-lt"/>
              </a:rPr>
              <a:t>WEB</a:t>
            </a:r>
            <a:r>
              <a:rPr lang="zh-CN" altLang="en-US" sz="1399" b="1" dirty="0">
                <a:cs typeface="+mn-ea"/>
                <a:sym typeface="+mn-lt"/>
              </a:rPr>
              <a:t>服务器</a:t>
            </a:r>
            <a:r>
              <a:rPr lang="en-US" altLang="zh-CN" sz="1399" b="1" dirty="0">
                <a:cs typeface="+mn-ea"/>
                <a:sym typeface="+mn-lt"/>
              </a:rPr>
              <a:t>1</a:t>
            </a:r>
          </a:p>
          <a:p>
            <a:pPr algn="ctr">
              <a:lnSpc>
                <a:spcPct val="120000"/>
              </a:lnSpc>
            </a:pPr>
            <a:r>
              <a:rPr lang="en-US" altLang="zh-CN" sz="1399" dirty="0">
                <a:cs typeface="+mn-ea"/>
                <a:sym typeface="+mn-lt"/>
              </a:rPr>
              <a:t>2001:0DB8::84C2</a:t>
            </a:r>
          </a:p>
        </p:txBody>
      </p:sp>
      <p:sp>
        <p:nvSpPr>
          <p:cNvPr id="62" name="矩形 61"/>
          <p:cNvSpPr/>
          <p:nvPr/>
        </p:nvSpPr>
        <p:spPr>
          <a:xfrm>
            <a:off x="7507214" y="2355888"/>
            <a:ext cx="1608133" cy="585417"/>
          </a:xfrm>
          <a:prstGeom prst="rect">
            <a:avLst/>
          </a:prstGeom>
        </p:spPr>
        <p:txBody>
          <a:bodyPr wrap="none">
            <a:spAutoFit/>
          </a:bodyPr>
          <a:lstStyle/>
          <a:p>
            <a:pPr algn="ctr">
              <a:lnSpc>
                <a:spcPct val="120000"/>
              </a:lnSpc>
            </a:pPr>
            <a:r>
              <a:rPr lang="en-US" altLang="zh-CN" sz="1399" b="1" dirty="0">
                <a:cs typeface="+mn-ea"/>
                <a:sym typeface="+mn-lt"/>
              </a:rPr>
              <a:t>WEB</a:t>
            </a:r>
            <a:r>
              <a:rPr lang="zh-CN" altLang="en-US" sz="1399" b="1" dirty="0">
                <a:cs typeface="+mn-ea"/>
                <a:sym typeface="+mn-lt"/>
              </a:rPr>
              <a:t>服务器</a:t>
            </a:r>
            <a:r>
              <a:rPr lang="en-US" altLang="zh-CN" sz="1399" b="1" dirty="0">
                <a:cs typeface="+mn-ea"/>
                <a:sym typeface="+mn-lt"/>
              </a:rPr>
              <a:t>2</a:t>
            </a:r>
          </a:p>
          <a:p>
            <a:pPr algn="ctr">
              <a:lnSpc>
                <a:spcPct val="120000"/>
              </a:lnSpc>
            </a:pPr>
            <a:r>
              <a:rPr lang="en-US" altLang="zh-CN" sz="1399" dirty="0">
                <a:cs typeface="+mn-ea"/>
                <a:sym typeface="+mn-lt"/>
              </a:rPr>
              <a:t>2001:0DB8::84C2</a:t>
            </a:r>
          </a:p>
        </p:txBody>
      </p:sp>
      <p:sp>
        <p:nvSpPr>
          <p:cNvPr id="66" name="矩形 65"/>
          <p:cNvSpPr/>
          <p:nvPr/>
        </p:nvSpPr>
        <p:spPr>
          <a:xfrm>
            <a:off x="5163341" y="5450656"/>
            <a:ext cx="534121" cy="327013"/>
          </a:xfrm>
          <a:prstGeom prst="rect">
            <a:avLst/>
          </a:prstGeom>
        </p:spPr>
        <p:txBody>
          <a:bodyPr wrap="none">
            <a:spAutoFit/>
          </a:bodyPr>
          <a:lstStyle/>
          <a:p>
            <a:pPr algn="ctr">
              <a:lnSpc>
                <a:spcPct val="120000"/>
              </a:lnSpc>
            </a:pPr>
            <a:r>
              <a:rPr lang="en-US" altLang="zh-CN" sz="1399" b="1" dirty="0">
                <a:cs typeface="+mn-ea"/>
                <a:sym typeface="+mn-lt"/>
              </a:rPr>
              <a:t>PC1</a:t>
            </a:r>
            <a:endParaRPr lang="en-US" altLang="zh-CN" sz="1399" dirty="0">
              <a:cs typeface="+mn-ea"/>
              <a:sym typeface="+mn-lt"/>
            </a:endParaRPr>
          </a:p>
        </p:txBody>
      </p:sp>
      <p:sp>
        <p:nvSpPr>
          <p:cNvPr id="67" name="矩形 66"/>
          <p:cNvSpPr/>
          <p:nvPr/>
        </p:nvSpPr>
        <p:spPr>
          <a:xfrm>
            <a:off x="6719846" y="5450656"/>
            <a:ext cx="534121" cy="327013"/>
          </a:xfrm>
          <a:prstGeom prst="rect">
            <a:avLst/>
          </a:prstGeom>
        </p:spPr>
        <p:txBody>
          <a:bodyPr wrap="none">
            <a:spAutoFit/>
          </a:bodyPr>
          <a:lstStyle/>
          <a:p>
            <a:pPr algn="ctr">
              <a:lnSpc>
                <a:spcPct val="120000"/>
              </a:lnSpc>
            </a:pPr>
            <a:r>
              <a:rPr lang="en-US" altLang="zh-CN" sz="1399" b="1" dirty="0">
                <a:cs typeface="+mn-ea"/>
                <a:sym typeface="+mn-lt"/>
              </a:rPr>
              <a:t>PC2</a:t>
            </a:r>
            <a:endParaRPr lang="en-US" altLang="zh-CN" sz="1399" dirty="0">
              <a:cs typeface="+mn-ea"/>
              <a:sym typeface="+mn-lt"/>
            </a:endParaRPr>
          </a:p>
        </p:txBody>
      </p:sp>
      <p:sp>
        <p:nvSpPr>
          <p:cNvPr id="68" name="矩形 67"/>
          <p:cNvSpPr/>
          <p:nvPr/>
        </p:nvSpPr>
        <p:spPr>
          <a:xfrm>
            <a:off x="3139767" y="3962173"/>
            <a:ext cx="1596432" cy="586892"/>
          </a:xfrm>
          <a:prstGeom prst="rect">
            <a:avLst/>
          </a:prstGeom>
        </p:spPr>
        <p:txBody>
          <a:bodyPr wrap="square">
            <a:spAutoFit/>
          </a:bodyPr>
          <a:lstStyle/>
          <a:p>
            <a:pPr algn="r">
              <a:lnSpc>
                <a:spcPct val="120000"/>
              </a:lnSpc>
            </a:pPr>
            <a:r>
              <a:rPr lang="en-US" altLang="zh-CN" sz="1399" dirty="0">
                <a:solidFill>
                  <a:srgbClr val="ED6D00"/>
                </a:solidFill>
                <a:cs typeface="+mn-ea"/>
                <a:sym typeface="+mn-lt"/>
              </a:rPr>
              <a:t>PC1</a:t>
            </a:r>
            <a:r>
              <a:rPr lang="zh-CN" altLang="en-US" sz="1399" dirty="0">
                <a:solidFill>
                  <a:srgbClr val="ED6D00"/>
                </a:solidFill>
                <a:cs typeface="+mn-ea"/>
                <a:sym typeface="+mn-lt"/>
              </a:rPr>
              <a:t>沿着最短路径访问</a:t>
            </a:r>
            <a:r>
              <a:rPr lang="en-US" altLang="zh-CN" sz="1399" dirty="0">
                <a:solidFill>
                  <a:srgbClr val="ED6D00"/>
                </a:solidFill>
                <a:cs typeface="+mn-ea"/>
                <a:sym typeface="+mn-lt"/>
              </a:rPr>
              <a:t>WEB</a:t>
            </a:r>
            <a:r>
              <a:rPr lang="zh-CN" altLang="en-US" sz="1399" dirty="0">
                <a:solidFill>
                  <a:srgbClr val="ED6D00"/>
                </a:solidFill>
                <a:cs typeface="+mn-ea"/>
                <a:sym typeface="+mn-lt"/>
              </a:rPr>
              <a:t>服务器</a:t>
            </a:r>
            <a:endParaRPr lang="en-US" altLang="zh-CN" sz="1399" dirty="0">
              <a:solidFill>
                <a:srgbClr val="ED6D00"/>
              </a:solidFill>
              <a:cs typeface="+mn-ea"/>
              <a:sym typeface="+mn-lt"/>
            </a:endParaRPr>
          </a:p>
        </p:txBody>
      </p:sp>
      <p:sp>
        <p:nvSpPr>
          <p:cNvPr id="69" name="矩形 68"/>
          <p:cNvSpPr/>
          <p:nvPr/>
        </p:nvSpPr>
        <p:spPr>
          <a:xfrm>
            <a:off x="7535410" y="3962173"/>
            <a:ext cx="1596432" cy="586892"/>
          </a:xfrm>
          <a:prstGeom prst="rect">
            <a:avLst/>
          </a:prstGeom>
        </p:spPr>
        <p:txBody>
          <a:bodyPr wrap="square">
            <a:spAutoFit/>
          </a:bodyPr>
          <a:lstStyle/>
          <a:p>
            <a:pPr algn="r">
              <a:lnSpc>
                <a:spcPct val="120000"/>
              </a:lnSpc>
            </a:pPr>
            <a:r>
              <a:rPr lang="en-US" altLang="zh-CN" sz="1399" dirty="0">
                <a:solidFill>
                  <a:srgbClr val="ED6D00"/>
                </a:solidFill>
                <a:cs typeface="+mn-ea"/>
                <a:sym typeface="+mn-lt"/>
              </a:rPr>
              <a:t>PC2</a:t>
            </a:r>
            <a:r>
              <a:rPr lang="zh-CN" altLang="en-US" sz="1399" dirty="0">
                <a:solidFill>
                  <a:srgbClr val="ED6D00"/>
                </a:solidFill>
                <a:cs typeface="+mn-ea"/>
                <a:sym typeface="+mn-lt"/>
              </a:rPr>
              <a:t>沿着最短路径访问</a:t>
            </a:r>
            <a:r>
              <a:rPr lang="en-US" altLang="zh-CN" sz="1399" dirty="0">
                <a:solidFill>
                  <a:srgbClr val="ED6D00"/>
                </a:solidFill>
                <a:cs typeface="+mn-ea"/>
                <a:sym typeface="+mn-lt"/>
              </a:rPr>
              <a:t>WEB</a:t>
            </a:r>
            <a:r>
              <a:rPr lang="zh-CN" altLang="en-US" sz="1399" dirty="0">
                <a:solidFill>
                  <a:srgbClr val="ED6D00"/>
                </a:solidFill>
                <a:cs typeface="+mn-ea"/>
                <a:sym typeface="+mn-lt"/>
              </a:rPr>
              <a:t>服务器</a:t>
            </a:r>
            <a:endParaRPr lang="en-US" altLang="zh-CN" sz="1399" dirty="0">
              <a:solidFill>
                <a:srgbClr val="ED6D00"/>
              </a:solidFill>
              <a:cs typeface="+mn-ea"/>
              <a:sym typeface="+mn-lt"/>
            </a:endParaRPr>
          </a:p>
        </p:txBody>
      </p:sp>
      <p:sp>
        <p:nvSpPr>
          <p:cNvPr id="2" name="日期占位符 3">
            <a:extLst>
              <a:ext uri="{FF2B5EF4-FFF2-40B4-BE49-F238E27FC236}">
                <a16:creationId xmlns:a16="http://schemas.microsoft.com/office/drawing/2014/main" id="{82666B45-98EF-6118-9A9B-1303AA47963C}"/>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 name="页脚占位符 4">
            <a:extLst>
              <a:ext uri="{FF2B5EF4-FFF2-40B4-BE49-F238E27FC236}">
                <a16:creationId xmlns:a16="http://schemas.microsoft.com/office/drawing/2014/main" id="{C7B0975A-C458-8DAF-415C-267C78188BB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8264D094-ED8A-F13A-E248-D4B3A7832DE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173</a:t>
            </a:fld>
            <a:endParaRPr lang="en-US">
              <a:cs typeface="+mn-ea"/>
              <a:sym typeface="+mn-lt"/>
            </a:endParaRPr>
          </a:p>
        </p:txBody>
      </p:sp>
      <p:pic>
        <p:nvPicPr>
          <p:cNvPr id="23" name="图片 22">
            <a:extLst>
              <a:ext uri="{FF2B5EF4-FFF2-40B4-BE49-F238E27FC236}">
                <a16:creationId xmlns:a16="http://schemas.microsoft.com/office/drawing/2014/main" id="{7529C7FD-DD2A-4A4D-B4FC-E0F705BD7E00}"/>
              </a:ext>
            </a:extLst>
          </p:cNvPr>
          <p:cNvPicPr>
            <a:picLocks noChangeAspect="1"/>
          </p:cNvPicPr>
          <p:nvPr/>
        </p:nvPicPr>
        <p:blipFill>
          <a:blip r:embed="rId3"/>
          <a:stretch>
            <a:fillRect/>
          </a:stretch>
        </p:blipFill>
        <p:spPr>
          <a:xfrm>
            <a:off x="5214038" y="5050850"/>
            <a:ext cx="411480" cy="312420"/>
          </a:xfrm>
          <a:prstGeom prst="rect">
            <a:avLst/>
          </a:prstGeom>
        </p:spPr>
      </p:pic>
      <p:pic>
        <p:nvPicPr>
          <p:cNvPr id="24" name="图片 23">
            <a:extLst>
              <a:ext uri="{FF2B5EF4-FFF2-40B4-BE49-F238E27FC236}">
                <a16:creationId xmlns:a16="http://schemas.microsoft.com/office/drawing/2014/main" id="{C6AF3ABD-A9AC-4020-AAEC-1A316AE797A1}"/>
              </a:ext>
            </a:extLst>
          </p:cNvPr>
          <p:cNvPicPr>
            <a:picLocks noChangeAspect="1"/>
          </p:cNvPicPr>
          <p:nvPr/>
        </p:nvPicPr>
        <p:blipFill>
          <a:blip r:embed="rId3"/>
          <a:stretch>
            <a:fillRect/>
          </a:stretch>
        </p:blipFill>
        <p:spPr>
          <a:xfrm>
            <a:off x="6699796" y="5050850"/>
            <a:ext cx="411480" cy="312420"/>
          </a:xfrm>
          <a:prstGeom prst="rect">
            <a:avLst/>
          </a:prstGeom>
        </p:spPr>
      </p:pic>
      <p:pic>
        <p:nvPicPr>
          <p:cNvPr id="25" name="图片 24">
            <a:extLst>
              <a:ext uri="{FF2B5EF4-FFF2-40B4-BE49-F238E27FC236}">
                <a16:creationId xmlns:a16="http://schemas.microsoft.com/office/drawing/2014/main" id="{EAFBAAF5-48A4-47F4-BB81-9833A49A0E7B}"/>
              </a:ext>
            </a:extLst>
          </p:cNvPr>
          <p:cNvPicPr>
            <a:picLocks noChangeAspect="1"/>
          </p:cNvPicPr>
          <p:nvPr/>
        </p:nvPicPr>
        <p:blipFill>
          <a:blip r:embed="rId4"/>
          <a:stretch>
            <a:fillRect/>
          </a:stretch>
        </p:blipFill>
        <p:spPr>
          <a:xfrm>
            <a:off x="5903664" y="3541335"/>
            <a:ext cx="420838" cy="420838"/>
          </a:xfrm>
          <a:prstGeom prst="rect">
            <a:avLst/>
          </a:prstGeom>
        </p:spPr>
      </p:pic>
      <p:pic>
        <p:nvPicPr>
          <p:cNvPr id="26" name="图片 25">
            <a:extLst>
              <a:ext uri="{FF2B5EF4-FFF2-40B4-BE49-F238E27FC236}">
                <a16:creationId xmlns:a16="http://schemas.microsoft.com/office/drawing/2014/main" id="{72E5BABB-54E1-41E4-A697-ECE592EFA65C}"/>
              </a:ext>
            </a:extLst>
          </p:cNvPr>
          <p:cNvPicPr>
            <a:picLocks noChangeAspect="1"/>
          </p:cNvPicPr>
          <p:nvPr/>
        </p:nvPicPr>
        <p:blipFill>
          <a:blip r:embed="rId4"/>
          <a:stretch>
            <a:fillRect/>
          </a:stretch>
        </p:blipFill>
        <p:spPr>
          <a:xfrm>
            <a:off x="4998814" y="4044802"/>
            <a:ext cx="420838" cy="420838"/>
          </a:xfrm>
          <a:prstGeom prst="rect">
            <a:avLst/>
          </a:prstGeom>
        </p:spPr>
      </p:pic>
      <p:sp>
        <p:nvSpPr>
          <p:cNvPr id="61" name="任意多边形 60"/>
          <p:cNvSpPr/>
          <p:nvPr/>
        </p:nvSpPr>
        <p:spPr>
          <a:xfrm flipH="1">
            <a:off x="4538216" y="3400104"/>
            <a:ext cx="892186" cy="1647156"/>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48556"/>
              <a:gd name="connsiteY0" fmla="*/ 2955638 h 2955638"/>
              <a:gd name="connsiteX1" fmla="*/ 1848556 w 1848556"/>
              <a:gd name="connsiteY1" fmla="*/ 0 h 2955638"/>
              <a:gd name="connsiteX0" fmla="*/ 0 w 1848556"/>
              <a:gd name="connsiteY0" fmla="*/ 2955638 h 2955638"/>
              <a:gd name="connsiteX1" fmla="*/ 1848556 w 1848556"/>
              <a:gd name="connsiteY1" fmla="*/ 0 h 2955638"/>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393801"/>
              <a:gd name="connsiteY0" fmla="*/ 2991193 h 2991193"/>
              <a:gd name="connsiteX1" fmla="*/ 1393801 w 1393801"/>
              <a:gd name="connsiteY1" fmla="*/ 0 h 2991193"/>
              <a:gd name="connsiteX0" fmla="*/ 0 w 1393801"/>
              <a:gd name="connsiteY0" fmla="*/ 2991193 h 2991193"/>
              <a:gd name="connsiteX1" fmla="*/ 1393801 w 1393801"/>
              <a:gd name="connsiteY1" fmla="*/ 0 h 2991193"/>
              <a:gd name="connsiteX0" fmla="*/ 12538 w 1301474"/>
              <a:gd name="connsiteY0" fmla="*/ 2973960 h 2973960"/>
              <a:gd name="connsiteX1" fmla="*/ 1301474 w 1301474"/>
              <a:gd name="connsiteY1" fmla="*/ 0 h 2973960"/>
              <a:gd name="connsiteX0" fmla="*/ 161658 w 1450594"/>
              <a:gd name="connsiteY0" fmla="*/ 2973960 h 2973960"/>
              <a:gd name="connsiteX1" fmla="*/ 1450594 w 1450594"/>
              <a:gd name="connsiteY1" fmla="*/ 0 h 2973960"/>
              <a:gd name="connsiteX0" fmla="*/ 0 w 1288936"/>
              <a:gd name="connsiteY0" fmla="*/ 2973960 h 2973960"/>
              <a:gd name="connsiteX1" fmla="*/ 1288936 w 1288936"/>
              <a:gd name="connsiteY1" fmla="*/ 0 h 2973960"/>
              <a:gd name="connsiteX0" fmla="*/ 0 w 1750343"/>
              <a:gd name="connsiteY0" fmla="*/ 2887804 h 2887804"/>
              <a:gd name="connsiteX1" fmla="*/ 1750343 w 1750343"/>
              <a:gd name="connsiteY1" fmla="*/ 0 h 2887804"/>
              <a:gd name="connsiteX0" fmla="*/ 0 w 1750343"/>
              <a:gd name="connsiteY0" fmla="*/ 2887804 h 2887804"/>
              <a:gd name="connsiteX1" fmla="*/ 1750343 w 1750343"/>
              <a:gd name="connsiteY1" fmla="*/ 0 h 2887804"/>
              <a:gd name="connsiteX0" fmla="*/ 0 w 1897155"/>
              <a:gd name="connsiteY0" fmla="*/ 2887804 h 2887804"/>
              <a:gd name="connsiteX1" fmla="*/ 1897155 w 1897155"/>
              <a:gd name="connsiteY1" fmla="*/ 0 h 2887804"/>
              <a:gd name="connsiteX0" fmla="*/ 6704 w 1903859"/>
              <a:gd name="connsiteY0" fmla="*/ 2887804 h 2887804"/>
              <a:gd name="connsiteX1" fmla="*/ 1903859 w 1903859"/>
              <a:gd name="connsiteY1" fmla="*/ 0 h 2887804"/>
            </a:gdLst>
            <a:ahLst/>
            <a:cxnLst>
              <a:cxn ang="0">
                <a:pos x="connsiteX0" y="connsiteY0"/>
              </a:cxn>
              <a:cxn ang="0">
                <a:pos x="connsiteX1" y="connsiteY1"/>
              </a:cxn>
            </a:cxnLst>
            <a:rect l="l" t="t" r="r" b="b"/>
            <a:pathLst>
              <a:path w="1903859" h="2887804">
                <a:moveTo>
                  <a:pt x="6704" y="2887804"/>
                </a:moveTo>
                <a:cubicBezTo>
                  <a:pt x="-33040" y="2184598"/>
                  <a:pt x="45850" y="752966"/>
                  <a:pt x="1903859" y="0"/>
                </a:cubicBezTo>
              </a:path>
            </a:pathLst>
          </a:custGeom>
          <a:ln w="19050">
            <a:solidFill>
              <a:srgbClr val="ED6D0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1799">
              <a:cs typeface="+mn-ea"/>
              <a:sym typeface="+mn-lt"/>
            </a:endParaRPr>
          </a:p>
        </p:txBody>
      </p:sp>
      <p:pic>
        <p:nvPicPr>
          <p:cNvPr id="27" name="图片 26">
            <a:extLst>
              <a:ext uri="{FF2B5EF4-FFF2-40B4-BE49-F238E27FC236}">
                <a16:creationId xmlns:a16="http://schemas.microsoft.com/office/drawing/2014/main" id="{697DC598-43E9-4298-AA55-FDC56F8FC961}"/>
              </a:ext>
            </a:extLst>
          </p:cNvPr>
          <p:cNvPicPr>
            <a:picLocks noChangeAspect="1"/>
          </p:cNvPicPr>
          <p:nvPr/>
        </p:nvPicPr>
        <p:blipFill>
          <a:blip r:embed="rId4"/>
          <a:stretch>
            <a:fillRect/>
          </a:stretch>
        </p:blipFill>
        <p:spPr>
          <a:xfrm>
            <a:off x="6968087" y="4014029"/>
            <a:ext cx="418268" cy="418268"/>
          </a:xfrm>
          <a:prstGeom prst="rect">
            <a:avLst/>
          </a:prstGeom>
        </p:spPr>
      </p:pic>
      <p:sp>
        <p:nvSpPr>
          <p:cNvPr id="58" name="任意多边形 57"/>
          <p:cNvSpPr/>
          <p:nvPr/>
        </p:nvSpPr>
        <p:spPr>
          <a:xfrm>
            <a:off x="6915796" y="3400104"/>
            <a:ext cx="892186" cy="1647156"/>
          </a:xfrm>
          <a:custGeom>
            <a:avLst/>
            <a:gdLst>
              <a:gd name="connsiteX0" fmla="*/ 0 w 1006764"/>
              <a:gd name="connsiteY0" fmla="*/ 2336800 h 2336800"/>
              <a:gd name="connsiteX1" fmla="*/ 1006764 w 1006764"/>
              <a:gd name="connsiteY1" fmla="*/ 0 h 2336800"/>
              <a:gd name="connsiteX0" fmla="*/ 0 w 1588655"/>
              <a:gd name="connsiteY0" fmla="*/ 2198255 h 2198255"/>
              <a:gd name="connsiteX1" fmla="*/ 1588655 w 1588655"/>
              <a:gd name="connsiteY1" fmla="*/ 0 h 2198255"/>
              <a:gd name="connsiteX0" fmla="*/ 0 w 1625600"/>
              <a:gd name="connsiteY0" fmla="*/ 2327564 h 2327564"/>
              <a:gd name="connsiteX1" fmla="*/ 1625600 w 1625600"/>
              <a:gd name="connsiteY1" fmla="*/ 0 h 2327564"/>
              <a:gd name="connsiteX0" fmla="*/ 0 w 1625600"/>
              <a:gd name="connsiteY0" fmla="*/ 2327564 h 2327564"/>
              <a:gd name="connsiteX1" fmla="*/ 1625600 w 1625600"/>
              <a:gd name="connsiteY1" fmla="*/ 0 h 2327564"/>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219200"/>
              <a:gd name="connsiteY0" fmla="*/ 2290619 h 2290619"/>
              <a:gd name="connsiteX1" fmla="*/ 1219200 w 1219200"/>
              <a:gd name="connsiteY1" fmla="*/ 0 h 2290619"/>
              <a:gd name="connsiteX0" fmla="*/ 0 w 1828800"/>
              <a:gd name="connsiteY0" fmla="*/ 2983347 h 2983347"/>
              <a:gd name="connsiteX1" fmla="*/ 1828800 w 1828800"/>
              <a:gd name="connsiteY1" fmla="*/ 0 h 2983347"/>
              <a:gd name="connsiteX0" fmla="*/ 0 w 1828800"/>
              <a:gd name="connsiteY0" fmla="*/ 2983347 h 2983347"/>
              <a:gd name="connsiteX1" fmla="*/ 1828800 w 1828800"/>
              <a:gd name="connsiteY1" fmla="*/ 0 h 2983347"/>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38678"/>
              <a:gd name="connsiteY0" fmla="*/ 2918693 h 2918693"/>
              <a:gd name="connsiteX1" fmla="*/ 1838678 w 1838678"/>
              <a:gd name="connsiteY1" fmla="*/ 0 h 2918693"/>
              <a:gd name="connsiteX0" fmla="*/ 0 w 1848556"/>
              <a:gd name="connsiteY0" fmla="*/ 2955638 h 2955638"/>
              <a:gd name="connsiteX1" fmla="*/ 1848556 w 1848556"/>
              <a:gd name="connsiteY1" fmla="*/ 0 h 2955638"/>
              <a:gd name="connsiteX0" fmla="*/ 0 w 1848556"/>
              <a:gd name="connsiteY0" fmla="*/ 2955638 h 2955638"/>
              <a:gd name="connsiteX1" fmla="*/ 1848556 w 1848556"/>
              <a:gd name="connsiteY1" fmla="*/ 0 h 2955638"/>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750343"/>
              <a:gd name="connsiteY0" fmla="*/ 2715493 h 2715493"/>
              <a:gd name="connsiteX1" fmla="*/ 1750343 w 1750343"/>
              <a:gd name="connsiteY1" fmla="*/ 0 h 2715493"/>
              <a:gd name="connsiteX0" fmla="*/ 0 w 1393801"/>
              <a:gd name="connsiteY0" fmla="*/ 2991193 h 2991193"/>
              <a:gd name="connsiteX1" fmla="*/ 1393801 w 1393801"/>
              <a:gd name="connsiteY1" fmla="*/ 0 h 2991193"/>
              <a:gd name="connsiteX0" fmla="*/ 0 w 1393801"/>
              <a:gd name="connsiteY0" fmla="*/ 2991193 h 2991193"/>
              <a:gd name="connsiteX1" fmla="*/ 1393801 w 1393801"/>
              <a:gd name="connsiteY1" fmla="*/ 0 h 2991193"/>
              <a:gd name="connsiteX0" fmla="*/ 12538 w 1301474"/>
              <a:gd name="connsiteY0" fmla="*/ 2973960 h 2973960"/>
              <a:gd name="connsiteX1" fmla="*/ 1301474 w 1301474"/>
              <a:gd name="connsiteY1" fmla="*/ 0 h 2973960"/>
              <a:gd name="connsiteX0" fmla="*/ 161658 w 1450594"/>
              <a:gd name="connsiteY0" fmla="*/ 2973960 h 2973960"/>
              <a:gd name="connsiteX1" fmla="*/ 1450594 w 1450594"/>
              <a:gd name="connsiteY1" fmla="*/ 0 h 2973960"/>
              <a:gd name="connsiteX0" fmla="*/ 0 w 1288936"/>
              <a:gd name="connsiteY0" fmla="*/ 2973960 h 2973960"/>
              <a:gd name="connsiteX1" fmla="*/ 1288936 w 1288936"/>
              <a:gd name="connsiteY1" fmla="*/ 0 h 2973960"/>
              <a:gd name="connsiteX0" fmla="*/ 0 w 1750343"/>
              <a:gd name="connsiteY0" fmla="*/ 2887804 h 2887804"/>
              <a:gd name="connsiteX1" fmla="*/ 1750343 w 1750343"/>
              <a:gd name="connsiteY1" fmla="*/ 0 h 2887804"/>
              <a:gd name="connsiteX0" fmla="*/ 0 w 1750343"/>
              <a:gd name="connsiteY0" fmla="*/ 2887804 h 2887804"/>
              <a:gd name="connsiteX1" fmla="*/ 1750343 w 1750343"/>
              <a:gd name="connsiteY1" fmla="*/ 0 h 2887804"/>
              <a:gd name="connsiteX0" fmla="*/ 0 w 1897155"/>
              <a:gd name="connsiteY0" fmla="*/ 2887804 h 2887804"/>
              <a:gd name="connsiteX1" fmla="*/ 1897155 w 1897155"/>
              <a:gd name="connsiteY1" fmla="*/ 0 h 2887804"/>
              <a:gd name="connsiteX0" fmla="*/ 6704 w 1903859"/>
              <a:gd name="connsiteY0" fmla="*/ 2887804 h 2887804"/>
              <a:gd name="connsiteX1" fmla="*/ 1903859 w 1903859"/>
              <a:gd name="connsiteY1" fmla="*/ 0 h 2887804"/>
            </a:gdLst>
            <a:ahLst/>
            <a:cxnLst>
              <a:cxn ang="0">
                <a:pos x="connsiteX0" y="connsiteY0"/>
              </a:cxn>
              <a:cxn ang="0">
                <a:pos x="connsiteX1" y="connsiteY1"/>
              </a:cxn>
            </a:cxnLst>
            <a:rect l="l" t="t" r="r" b="b"/>
            <a:pathLst>
              <a:path w="1903859" h="2887804">
                <a:moveTo>
                  <a:pt x="6704" y="2887804"/>
                </a:moveTo>
                <a:cubicBezTo>
                  <a:pt x="-33040" y="2184598"/>
                  <a:pt x="45850" y="752966"/>
                  <a:pt x="1903859" y="0"/>
                </a:cubicBezTo>
              </a:path>
            </a:pathLst>
          </a:custGeom>
          <a:ln w="19050">
            <a:solidFill>
              <a:srgbClr val="ED6D0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1799">
              <a:cs typeface="+mn-ea"/>
              <a:sym typeface="+mn-lt"/>
            </a:endParaRPr>
          </a:p>
        </p:txBody>
      </p:sp>
      <p:pic>
        <p:nvPicPr>
          <p:cNvPr id="7" name="图片 6">
            <a:extLst>
              <a:ext uri="{FF2B5EF4-FFF2-40B4-BE49-F238E27FC236}">
                <a16:creationId xmlns:a16="http://schemas.microsoft.com/office/drawing/2014/main" id="{C973A568-103C-4929-AC92-F8C3E7F6E495}"/>
              </a:ext>
            </a:extLst>
          </p:cNvPr>
          <p:cNvPicPr>
            <a:picLocks noChangeAspect="1"/>
          </p:cNvPicPr>
          <p:nvPr/>
        </p:nvPicPr>
        <p:blipFill>
          <a:blip r:embed="rId5"/>
          <a:stretch>
            <a:fillRect/>
          </a:stretch>
        </p:blipFill>
        <p:spPr>
          <a:xfrm>
            <a:off x="4304332" y="2967975"/>
            <a:ext cx="465527" cy="405459"/>
          </a:xfrm>
          <a:prstGeom prst="rect">
            <a:avLst/>
          </a:prstGeom>
        </p:spPr>
      </p:pic>
      <p:pic>
        <p:nvPicPr>
          <p:cNvPr id="29" name="图片 28">
            <a:extLst>
              <a:ext uri="{FF2B5EF4-FFF2-40B4-BE49-F238E27FC236}">
                <a16:creationId xmlns:a16="http://schemas.microsoft.com/office/drawing/2014/main" id="{A3C15E1A-DA53-4193-B3CC-33E6D565FB49}"/>
              </a:ext>
            </a:extLst>
          </p:cNvPr>
          <p:cNvPicPr>
            <a:picLocks noChangeAspect="1"/>
          </p:cNvPicPr>
          <p:nvPr/>
        </p:nvPicPr>
        <p:blipFill>
          <a:blip r:embed="rId5"/>
          <a:stretch>
            <a:fillRect/>
          </a:stretch>
        </p:blipFill>
        <p:spPr>
          <a:xfrm>
            <a:off x="7514154" y="2967975"/>
            <a:ext cx="465527" cy="405459"/>
          </a:xfrm>
          <a:prstGeom prst="rect">
            <a:avLst/>
          </a:prstGeom>
        </p:spPr>
      </p:pic>
    </p:spTree>
    <p:extLst>
      <p:ext uri="{BB962C8B-B14F-4D97-AF65-F5344CB8AC3E}">
        <p14:creationId xmlns:p14="http://schemas.microsoft.com/office/powerpoint/2010/main" val="37044718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典型园区网络中的地址配置需求</a:t>
            </a:r>
          </a:p>
        </p:txBody>
      </p:sp>
      <p:cxnSp>
        <p:nvCxnSpPr>
          <p:cNvPr id="3" name="Straight Connector 79"/>
          <p:cNvCxnSpPr/>
          <p:nvPr/>
        </p:nvCxnSpPr>
        <p:spPr>
          <a:xfrm flipH="1">
            <a:off x="4012035" y="2956247"/>
            <a:ext cx="309117" cy="330132"/>
          </a:xfrm>
          <a:prstGeom prst="line">
            <a:avLst/>
          </a:prstGeom>
          <a:noFill/>
          <a:ln w="19050" cap="flat" cmpd="sng" algn="ctr">
            <a:solidFill>
              <a:sysClr val="windowText" lastClr="000000"/>
            </a:solidFill>
            <a:prstDash val="solid"/>
            <a:miter lim="800000"/>
          </a:ln>
          <a:effectLst/>
        </p:spPr>
      </p:cxnSp>
      <p:cxnSp>
        <p:nvCxnSpPr>
          <p:cNvPr id="4" name="Straight Connector 79"/>
          <p:cNvCxnSpPr/>
          <p:nvPr/>
        </p:nvCxnSpPr>
        <p:spPr>
          <a:xfrm flipH="1">
            <a:off x="4315268" y="2958468"/>
            <a:ext cx="1185058" cy="0"/>
          </a:xfrm>
          <a:prstGeom prst="line">
            <a:avLst/>
          </a:prstGeom>
          <a:noFill/>
          <a:ln w="19050" cap="flat" cmpd="sng" algn="ctr">
            <a:solidFill>
              <a:sysClr val="windowText" lastClr="000000"/>
            </a:solidFill>
            <a:prstDash val="solid"/>
            <a:miter lim="800000"/>
          </a:ln>
          <a:effectLst/>
        </p:spPr>
      </p:cxnSp>
      <p:cxnSp>
        <p:nvCxnSpPr>
          <p:cNvPr id="5" name="Straight Connector 79"/>
          <p:cNvCxnSpPr/>
          <p:nvPr/>
        </p:nvCxnSpPr>
        <p:spPr>
          <a:xfrm flipH="1">
            <a:off x="3186773" y="2893799"/>
            <a:ext cx="309117" cy="330132"/>
          </a:xfrm>
          <a:prstGeom prst="line">
            <a:avLst/>
          </a:prstGeom>
          <a:noFill/>
          <a:ln w="19050" cap="flat" cmpd="sng" algn="ctr">
            <a:solidFill>
              <a:sysClr val="windowText" lastClr="000000"/>
            </a:solidFill>
            <a:prstDash val="solid"/>
            <a:miter lim="800000"/>
          </a:ln>
          <a:effectLst/>
        </p:spPr>
      </p:cxnSp>
      <p:cxnSp>
        <p:nvCxnSpPr>
          <p:cNvPr id="6" name="Straight Connector 79"/>
          <p:cNvCxnSpPr/>
          <p:nvPr/>
        </p:nvCxnSpPr>
        <p:spPr>
          <a:xfrm flipH="1" flipV="1">
            <a:off x="3574834" y="2838596"/>
            <a:ext cx="343539" cy="363024"/>
          </a:xfrm>
          <a:prstGeom prst="line">
            <a:avLst/>
          </a:prstGeom>
          <a:noFill/>
          <a:ln w="19050" cap="flat" cmpd="sng" algn="ctr">
            <a:solidFill>
              <a:sysClr val="windowText" lastClr="000000"/>
            </a:solidFill>
            <a:prstDash val="solid"/>
            <a:miter lim="800000"/>
          </a:ln>
          <a:effectLst/>
        </p:spPr>
      </p:cxnSp>
      <p:cxnSp>
        <p:nvCxnSpPr>
          <p:cNvPr id="7" name="Straight Connector 79"/>
          <p:cNvCxnSpPr/>
          <p:nvPr/>
        </p:nvCxnSpPr>
        <p:spPr>
          <a:xfrm flipH="1" flipV="1">
            <a:off x="2819690" y="2896019"/>
            <a:ext cx="343539" cy="363024"/>
          </a:xfrm>
          <a:prstGeom prst="line">
            <a:avLst/>
          </a:prstGeom>
          <a:noFill/>
          <a:ln w="19050" cap="flat" cmpd="sng" algn="ctr">
            <a:solidFill>
              <a:sysClr val="windowText" lastClr="000000"/>
            </a:solidFill>
            <a:prstDash val="solid"/>
            <a:miter lim="800000"/>
          </a:ln>
          <a:effectLst/>
        </p:spPr>
      </p:cxnSp>
      <p:cxnSp>
        <p:nvCxnSpPr>
          <p:cNvPr id="8" name="Straight Connector 79"/>
          <p:cNvCxnSpPr/>
          <p:nvPr/>
        </p:nvCxnSpPr>
        <p:spPr>
          <a:xfrm flipH="1">
            <a:off x="4100788" y="3259045"/>
            <a:ext cx="887491" cy="1"/>
          </a:xfrm>
          <a:prstGeom prst="line">
            <a:avLst/>
          </a:prstGeom>
          <a:noFill/>
          <a:ln w="19050" cap="flat" cmpd="sng" algn="ctr">
            <a:solidFill>
              <a:sysClr val="windowText" lastClr="000000"/>
            </a:solidFill>
            <a:prstDash val="solid"/>
            <a:miter lim="800000"/>
          </a:ln>
          <a:effectLst/>
        </p:spPr>
      </p:cxnSp>
      <p:cxnSp>
        <p:nvCxnSpPr>
          <p:cNvPr id="9" name="Straight Connector 76"/>
          <p:cNvCxnSpPr/>
          <p:nvPr/>
        </p:nvCxnSpPr>
        <p:spPr>
          <a:xfrm>
            <a:off x="771111" y="2661438"/>
            <a:ext cx="4609835" cy="0"/>
          </a:xfrm>
          <a:prstGeom prst="line">
            <a:avLst/>
          </a:prstGeom>
          <a:noFill/>
          <a:ln w="19050" cap="flat" cmpd="sng" algn="ctr">
            <a:solidFill>
              <a:sysClr val="window" lastClr="FFFFFF">
                <a:lumMod val="85000"/>
              </a:sysClr>
            </a:solidFill>
            <a:prstDash val="sysDot"/>
            <a:miter lim="800000"/>
          </a:ln>
          <a:effectLst/>
        </p:spPr>
      </p:cxnSp>
      <p:cxnSp>
        <p:nvCxnSpPr>
          <p:cNvPr id="10" name="Straight Connector 77"/>
          <p:cNvCxnSpPr/>
          <p:nvPr/>
        </p:nvCxnSpPr>
        <p:spPr>
          <a:xfrm>
            <a:off x="771111" y="1732820"/>
            <a:ext cx="4609835" cy="0"/>
          </a:xfrm>
          <a:prstGeom prst="line">
            <a:avLst/>
          </a:prstGeom>
          <a:noFill/>
          <a:ln w="19050" cap="flat" cmpd="sng" algn="ctr">
            <a:solidFill>
              <a:sysClr val="window" lastClr="FFFFFF">
                <a:lumMod val="85000"/>
              </a:sysClr>
            </a:solidFill>
            <a:prstDash val="sysDot"/>
            <a:miter lim="800000"/>
          </a:ln>
          <a:effectLst/>
        </p:spPr>
      </p:cxnSp>
      <p:cxnSp>
        <p:nvCxnSpPr>
          <p:cNvPr id="11" name="Straight Connector 78"/>
          <p:cNvCxnSpPr/>
          <p:nvPr/>
        </p:nvCxnSpPr>
        <p:spPr>
          <a:xfrm>
            <a:off x="771111" y="3823820"/>
            <a:ext cx="4609835" cy="0"/>
          </a:xfrm>
          <a:prstGeom prst="line">
            <a:avLst/>
          </a:prstGeom>
          <a:noFill/>
          <a:ln w="19050" cap="flat" cmpd="sng" algn="ctr">
            <a:solidFill>
              <a:sysClr val="window" lastClr="FFFFFF">
                <a:lumMod val="85000"/>
              </a:sysClr>
            </a:solidFill>
            <a:prstDash val="sysDot"/>
            <a:miter lim="800000"/>
          </a:ln>
          <a:effectLst/>
        </p:spPr>
      </p:cxnSp>
      <p:cxnSp>
        <p:nvCxnSpPr>
          <p:cNvPr id="12" name="Straight Connector 80"/>
          <p:cNvCxnSpPr/>
          <p:nvPr/>
        </p:nvCxnSpPr>
        <p:spPr>
          <a:xfrm>
            <a:off x="771111" y="4512568"/>
            <a:ext cx="4609835" cy="0"/>
          </a:xfrm>
          <a:prstGeom prst="line">
            <a:avLst/>
          </a:prstGeom>
          <a:noFill/>
          <a:ln w="19050" cap="flat" cmpd="sng" algn="ctr">
            <a:solidFill>
              <a:sysClr val="window" lastClr="FFFFFF">
                <a:lumMod val="85000"/>
              </a:sysClr>
            </a:solidFill>
            <a:prstDash val="sysDot"/>
            <a:miter lim="800000"/>
          </a:ln>
          <a:effectLst/>
        </p:spPr>
      </p:cxnSp>
      <p:cxnSp>
        <p:nvCxnSpPr>
          <p:cNvPr id="13" name="Straight Connector 81"/>
          <p:cNvCxnSpPr/>
          <p:nvPr/>
        </p:nvCxnSpPr>
        <p:spPr>
          <a:xfrm>
            <a:off x="771111" y="5712054"/>
            <a:ext cx="4609835" cy="0"/>
          </a:xfrm>
          <a:prstGeom prst="line">
            <a:avLst/>
          </a:prstGeom>
          <a:noFill/>
          <a:ln w="19050" cap="flat" cmpd="sng" algn="ctr">
            <a:solidFill>
              <a:sysClr val="window" lastClr="FFFFFF">
                <a:lumMod val="85000"/>
              </a:sysClr>
            </a:solidFill>
            <a:prstDash val="sysDot"/>
            <a:miter lim="800000"/>
          </a:ln>
          <a:effectLst/>
        </p:spPr>
      </p:cxnSp>
      <p:cxnSp>
        <p:nvCxnSpPr>
          <p:cNvPr id="14" name="Straight Connector 82"/>
          <p:cNvCxnSpPr/>
          <p:nvPr/>
        </p:nvCxnSpPr>
        <p:spPr>
          <a:xfrm>
            <a:off x="771111" y="6212422"/>
            <a:ext cx="4609835" cy="0"/>
          </a:xfrm>
          <a:prstGeom prst="line">
            <a:avLst/>
          </a:prstGeom>
          <a:noFill/>
          <a:ln w="19050" cap="flat" cmpd="sng" algn="ctr">
            <a:solidFill>
              <a:sysClr val="window" lastClr="FFFFFF">
                <a:lumMod val="85000"/>
              </a:sysClr>
            </a:solidFill>
            <a:prstDash val="sysDot"/>
            <a:miter lim="800000"/>
          </a:ln>
          <a:effectLst/>
        </p:spPr>
      </p:cxnSp>
      <p:pic>
        <p:nvPicPr>
          <p:cNvPr id="15" name="图片 105" descr="AP.png"/>
          <p:cNvPicPr>
            <a:picLocks noChangeAspect="1"/>
          </p:cNvPicPr>
          <p:nvPr/>
        </p:nvPicPr>
        <p:blipFill>
          <a:blip r:embed="rId2" cstate="print"/>
          <a:stretch>
            <a:fillRect/>
          </a:stretch>
        </p:blipFill>
        <p:spPr>
          <a:xfrm>
            <a:off x="4825084" y="5412290"/>
            <a:ext cx="335166" cy="274228"/>
          </a:xfrm>
          <a:prstGeom prst="rect">
            <a:avLst/>
          </a:prstGeom>
        </p:spPr>
      </p:pic>
      <p:cxnSp>
        <p:nvCxnSpPr>
          <p:cNvPr id="16" name="Straight Connector 74"/>
          <p:cNvCxnSpPr>
            <a:stCxn id="15" idx="0"/>
            <a:endCxn id="46" idx="2"/>
          </p:cNvCxnSpPr>
          <p:nvPr/>
        </p:nvCxnSpPr>
        <p:spPr>
          <a:xfrm flipV="1">
            <a:off x="4992667" y="5180284"/>
            <a:ext cx="927" cy="232006"/>
          </a:xfrm>
          <a:prstGeom prst="line">
            <a:avLst/>
          </a:prstGeom>
          <a:noFill/>
          <a:ln w="19050" cap="flat" cmpd="sng" algn="ctr">
            <a:solidFill>
              <a:sysClr val="windowText" lastClr="000000"/>
            </a:solidFill>
            <a:prstDash val="solid"/>
            <a:miter lim="800000"/>
          </a:ln>
          <a:effectLst/>
        </p:spPr>
      </p:cxnSp>
      <p:pic>
        <p:nvPicPr>
          <p:cNvPr id="17" name="图片 105" descr="AP.png"/>
          <p:cNvPicPr>
            <a:picLocks noChangeAspect="1"/>
          </p:cNvPicPr>
          <p:nvPr/>
        </p:nvPicPr>
        <p:blipFill>
          <a:blip r:embed="rId2" cstate="print"/>
          <a:stretch>
            <a:fillRect/>
          </a:stretch>
        </p:blipFill>
        <p:spPr>
          <a:xfrm>
            <a:off x="2811305" y="5412290"/>
            <a:ext cx="335166" cy="274228"/>
          </a:xfrm>
          <a:prstGeom prst="rect">
            <a:avLst/>
          </a:prstGeom>
        </p:spPr>
      </p:pic>
      <p:pic>
        <p:nvPicPr>
          <p:cNvPr id="18" name="图片 102" descr="AC-蓝.png"/>
          <p:cNvPicPr>
            <a:picLocks noChangeAspect="1"/>
          </p:cNvPicPr>
          <p:nvPr/>
        </p:nvPicPr>
        <p:blipFill>
          <a:blip r:embed="rId3" cstate="print"/>
          <a:stretch>
            <a:fillRect/>
          </a:stretch>
        </p:blipFill>
        <p:spPr>
          <a:xfrm>
            <a:off x="2058998" y="3121196"/>
            <a:ext cx="336959" cy="275694"/>
          </a:xfrm>
          <a:prstGeom prst="rect">
            <a:avLst/>
          </a:prstGeom>
        </p:spPr>
      </p:pic>
      <p:pic>
        <p:nvPicPr>
          <p:cNvPr id="19" name="图片 86" descr="核心交换机.png"/>
          <p:cNvPicPr>
            <a:picLocks noChangeAspect="1"/>
          </p:cNvPicPr>
          <p:nvPr/>
        </p:nvPicPr>
        <p:blipFill>
          <a:blip r:embed="rId4" cstate="print"/>
          <a:stretch>
            <a:fillRect/>
          </a:stretch>
        </p:blipFill>
        <p:spPr>
          <a:xfrm>
            <a:off x="2997750" y="3121931"/>
            <a:ext cx="335166" cy="274228"/>
          </a:xfrm>
          <a:prstGeom prst="rect">
            <a:avLst/>
          </a:prstGeom>
        </p:spPr>
      </p:pic>
      <p:pic>
        <p:nvPicPr>
          <p:cNvPr id="20" name="图片 86" descr="核心交换机.png"/>
          <p:cNvPicPr>
            <a:picLocks noChangeAspect="1"/>
          </p:cNvPicPr>
          <p:nvPr/>
        </p:nvPicPr>
        <p:blipFill>
          <a:blip r:embed="rId4" cstate="print"/>
          <a:stretch>
            <a:fillRect/>
          </a:stretch>
        </p:blipFill>
        <p:spPr>
          <a:xfrm>
            <a:off x="3819151" y="3121931"/>
            <a:ext cx="335166" cy="274228"/>
          </a:xfrm>
          <a:prstGeom prst="rect">
            <a:avLst/>
          </a:prstGeom>
        </p:spPr>
      </p:pic>
      <p:cxnSp>
        <p:nvCxnSpPr>
          <p:cNvPr id="21" name="Straight Connector 13"/>
          <p:cNvCxnSpPr>
            <a:stCxn id="19" idx="3"/>
            <a:endCxn id="20" idx="1"/>
          </p:cNvCxnSpPr>
          <p:nvPr/>
        </p:nvCxnSpPr>
        <p:spPr>
          <a:xfrm>
            <a:off x="3332916" y="3259044"/>
            <a:ext cx="486235" cy="0"/>
          </a:xfrm>
          <a:prstGeom prst="line">
            <a:avLst/>
          </a:prstGeom>
          <a:noFill/>
          <a:ln w="19050" cap="flat" cmpd="sng" algn="ctr">
            <a:solidFill>
              <a:srgbClr val="0070C0"/>
            </a:solidFill>
            <a:prstDash val="solid"/>
            <a:miter lim="800000"/>
          </a:ln>
          <a:effectLst/>
        </p:spPr>
      </p:cxnSp>
      <p:pic>
        <p:nvPicPr>
          <p:cNvPr id="22" name="图片 87" descr="汇聚交换机.png"/>
          <p:cNvPicPr>
            <a:picLocks noChangeAspect="1"/>
          </p:cNvPicPr>
          <p:nvPr/>
        </p:nvPicPr>
        <p:blipFill>
          <a:blip r:embed="rId5" cstate="print"/>
          <a:stretch>
            <a:fillRect/>
          </a:stretch>
        </p:blipFill>
        <p:spPr>
          <a:xfrm>
            <a:off x="1992862" y="4024340"/>
            <a:ext cx="335166" cy="274228"/>
          </a:xfrm>
          <a:prstGeom prst="rect">
            <a:avLst/>
          </a:prstGeom>
        </p:spPr>
      </p:pic>
      <p:pic>
        <p:nvPicPr>
          <p:cNvPr id="23" name="图片 87" descr="汇聚交换机.png"/>
          <p:cNvPicPr>
            <a:picLocks noChangeAspect="1"/>
          </p:cNvPicPr>
          <p:nvPr/>
        </p:nvPicPr>
        <p:blipFill>
          <a:blip r:embed="rId5" cstate="print"/>
          <a:stretch>
            <a:fillRect/>
          </a:stretch>
        </p:blipFill>
        <p:spPr>
          <a:xfrm>
            <a:off x="2812291" y="4024340"/>
            <a:ext cx="335166" cy="274228"/>
          </a:xfrm>
          <a:prstGeom prst="rect">
            <a:avLst/>
          </a:prstGeom>
        </p:spPr>
      </p:pic>
      <p:cxnSp>
        <p:nvCxnSpPr>
          <p:cNvPr id="24" name="Straight Connector 16"/>
          <p:cNvCxnSpPr>
            <a:stCxn id="22" idx="3"/>
            <a:endCxn id="23" idx="1"/>
          </p:cNvCxnSpPr>
          <p:nvPr/>
        </p:nvCxnSpPr>
        <p:spPr>
          <a:xfrm>
            <a:off x="2328027" y="4161453"/>
            <a:ext cx="484263" cy="0"/>
          </a:xfrm>
          <a:prstGeom prst="line">
            <a:avLst/>
          </a:prstGeom>
          <a:noFill/>
          <a:ln w="19050" cap="flat" cmpd="sng" algn="ctr">
            <a:solidFill>
              <a:srgbClr val="0070C0"/>
            </a:solidFill>
            <a:prstDash val="solid"/>
            <a:miter lim="800000"/>
          </a:ln>
          <a:effectLst/>
        </p:spPr>
      </p:cxnSp>
      <p:pic>
        <p:nvPicPr>
          <p:cNvPr id="27" name="图片 87" descr="汇聚交换机.png"/>
          <p:cNvPicPr>
            <a:picLocks noChangeAspect="1"/>
          </p:cNvPicPr>
          <p:nvPr/>
        </p:nvPicPr>
        <p:blipFill>
          <a:blip r:embed="rId5" cstate="print"/>
          <a:stretch>
            <a:fillRect/>
          </a:stretch>
        </p:blipFill>
        <p:spPr>
          <a:xfrm>
            <a:off x="4005595" y="4024340"/>
            <a:ext cx="335166" cy="274228"/>
          </a:xfrm>
          <a:prstGeom prst="rect">
            <a:avLst/>
          </a:prstGeom>
        </p:spPr>
      </p:pic>
      <p:pic>
        <p:nvPicPr>
          <p:cNvPr id="28" name="图片 87" descr="汇聚交换机.png"/>
          <p:cNvPicPr>
            <a:picLocks noChangeAspect="1"/>
          </p:cNvPicPr>
          <p:nvPr/>
        </p:nvPicPr>
        <p:blipFill>
          <a:blip r:embed="rId5" cstate="print"/>
          <a:stretch>
            <a:fillRect/>
          </a:stretch>
        </p:blipFill>
        <p:spPr>
          <a:xfrm>
            <a:off x="4826011" y="4024340"/>
            <a:ext cx="335166" cy="274228"/>
          </a:xfrm>
          <a:prstGeom prst="rect">
            <a:avLst/>
          </a:prstGeom>
        </p:spPr>
      </p:pic>
      <p:cxnSp>
        <p:nvCxnSpPr>
          <p:cNvPr id="29" name="Straight Connector 29"/>
          <p:cNvCxnSpPr>
            <a:stCxn id="27" idx="3"/>
            <a:endCxn id="28" idx="1"/>
          </p:cNvCxnSpPr>
          <p:nvPr/>
        </p:nvCxnSpPr>
        <p:spPr>
          <a:xfrm>
            <a:off x="4340761" y="4161453"/>
            <a:ext cx="485249" cy="0"/>
          </a:xfrm>
          <a:prstGeom prst="line">
            <a:avLst/>
          </a:prstGeom>
          <a:noFill/>
          <a:ln w="19050" cap="flat" cmpd="sng" algn="ctr">
            <a:solidFill>
              <a:srgbClr val="0070C0"/>
            </a:solidFill>
            <a:prstDash val="solid"/>
            <a:miter lim="800000"/>
          </a:ln>
          <a:effectLst/>
        </p:spPr>
      </p:cxnSp>
      <p:cxnSp>
        <p:nvCxnSpPr>
          <p:cNvPr id="30" name="Straight Connector 30"/>
          <p:cNvCxnSpPr>
            <a:stCxn id="22" idx="0"/>
            <a:endCxn id="19" idx="2"/>
          </p:cNvCxnSpPr>
          <p:nvPr/>
        </p:nvCxnSpPr>
        <p:spPr>
          <a:xfrm flipV="1">
            <a:off x="2160445" y="3396158"/>
            <a:ext cx="1004887" cy="628181"/>
          </a:xfrm>
          <a:prstGeom prst="line">
            <a:avLst/>
          </a:prstGeom>
          <a:noFill/>
          <a:ln w="19050" cap="flat" cmpd="sng" algn="ctr">
            <a:solidFill>
              <a:sysClr val="windowText" lastClr="000000"/>
            </a:solidFill>
            <a:prstDash val="solid"/>
            <a:miter lim="800000"/>
          </a:ln>
          <a:effectLst/>
        </p:spPr>
      </p:cxnSp>
      <p:cxnSp>
        <p:nvCxnSpPr>
          <p:cNvPr id="31" name="Straight Connector 33"/>
          <p:cNvCxnSpPr>
            <a:stCxn id="23" idx="0"/>
            <a:endCxn id="20" idx="2"/>
          </p:cNvCxnSpPr>
          <p:nvPr/>
        </p:nvCxnSpPr>
        <p:spPr>
          <a:xfrm flipV="1">
            <a:off x="2979875" y="3396158"/>
            <a:ext cx="1006860" cy="628181"/>
          </a:xfrm>
          <a:prstGeom prst="line">
            <a:avLst/>
          </a:prstGeom>
          <a:noFill/>
          <a:ln w="19050" cap="flat" cmpd="sng" algn="ctr">
            <a:solidFill>
              <a:sysClr val="windowText" lastClr="000000"/>
            </a:solidFill>
            <a:prstDash val="solid"/>
            <a:miter lim="800000"/>
          </a:ln>
          <a:effectLst/>
        </p:spPr>
      </p:cxnSp>
      <p:cxnSp>
        <p:nvCxnSpPr>
          <p:cNvPr id="32" name="Straight Connector 36"/>
          <p:cNvCxnSpPr>
            <a:stCxn id="27" idx="0"/>
            <a:endCxn id="19" idx="2"/>
          </p:cNvCxnSpPr>
          <p:nvPr/>
        </p:nvCxnSpPr>
        <p:spPr>
          <a:xfrm flipH="1" flipV="1">
            <a:off x="3165333" y="3396158"/>
            <a:ext cx="1007845" cy="628181"/>
          </a:xfrm>
          <a:prstGeom prst="line">
            <a:avLst/>
          </a:prstGeom>
          <a:noFill/>
          <a:ln w="19050" cap="flat" cmpd="sng" algn="ctr">
            <a:solidFill>
              <a:sysClr val="windowText" lastClr="000000"/>
            </a:solidFill>
            <a:prstDash val="solid"/>
            <a:miter lim="800000"/>
          </a:ln>
          <a:effectLst/>
        </p:spPr>
      </p:cxnSp>
      <p:cxnSp>
        <p:nvCxnSpPr>
          <p:cNvPr id="33" name="Straight Connector 39"/>
          <p:cNvCxnSpPr>
            <a:stCxn id="28" idx="0"/>
            <a:endCxn id="20" idx="2"/>
          </p:cNvCxnSpPr>
          <p:nvPr/>
        </p:nvCxnSpPr>
        <p:spPr>
          <a:xfrm flipH="1" flipV="1">
            <a:off x="3986734" y="3396158"/>
            <a:ext cx="1006860" cy="628181"/>
          </a:xfrm>
          <a:prstGeom prst="line">
            <a:avLst/>
          </a:prstGeom>
          <a:noFill/>
          <a:ln w="19050" cap="flat" cmpd="sng" algn="ctr">
            <a:solidFill>
              <a:sysClr val="windowText" lastClr="000000"/>
            </a:solidFill>
            <a:prstDash val="solid"/>
            <a:miter lim="800000"/>
          </a:ln>
          <a:effectLst/>
        </p:spPr>
      </p:cxnSp>
      <p:sp>
        <p:nvSpPr>
          <p:cNvPr id="34" name="Oval 42"/>
          <p:cNvSpPr/>
          <p:nvPr/>
        </p:nvSpPr>
        <p:spPr>
          <a:xfrm rot="3077028">
            <a:off x="2773513" y="3674790"/>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lnSpc>
                <a:spcPct val="120000"/>
              </a:lnSpc>
              <a:defRPr/>
            </a:pPr>
            <a:endParaRPr lang="zh-CN" altLang="en-US" sz="1799" kern="0">
              <a:solidFill>
                <a:prstClr val="black"/>
              </a:solidFill>
              <a:cs typeface="+mn-ea"/>
              <a:sym typeface="+mn-lt"/>
            </a:endParaRPr>
          </a:p>
        </p:txBody>
      </p:sp>
      <p:pic>
        <p:nvPicPr>
          <p:cNvPr id="35" name="图片 106" descr="堆叠交换机蓝.png"/>
          <p:cNvPicPr>
            <a:picLocks noChangeAspect="1"/>
          </p:cNvPicPr>
          <p:nvPr/>
        </p:nvPicPr>
        <p:blipFill>
          <a:blip r:embed="rId6" cstate="print"/>
          <a:stretch>
            <a:fillRect/>
          </a:stretch>
        </p:blipFill>
        <p:spPr>
          <a:xfrm>
            <a:off x="1991966" y="4904588"/>
            <a:ext cx="336959" cy="275694"/>
          </a:xfrm>
          <a:prstGeom prst="rect">
            <a:avLst/>
          </a:prstGeom>
        </p:spPr>
      </p:pic>
      <p:pic>
        <p:nvPicPr>
          <p:cNvPr id="36" name="图片 106" descr="堆叠交换机蓝.png"/>
          <p:cNvPicPr>
            <a:picLocks noChangeAspect="1"/>
          </p:cNvPicPr>
          <p:nvPr/>
        </p:nvPicPr>
        <p:blipFill>
          <a:blip r:embed="rId6" cstate="print"/>
          <a:stretch>
            <a:fillRect/>
          </a:stretch>
        </p:blipFill>
        <p:spPr>
          <a:xfrm>
            <a:off x="2811395" y="4904588"/>
            <a:ext cx="336959" cy="275694"/>
          </a:xfrm>
          <a:prstGeom prst="rect">
            <a:avLst/>
          </a:prstGeom>
        </p:spPr>
      </p:pic>
      <p:cxnSp>
        <p:nvCxnSpPr>
          <p:cNvPr id="37" name="Straight Connector 34"/>
          <p:cNvCxnSpPr>
            <a:stCxn id="35" idx="0"/>
            <a:endCxn id="22" idx="2"/>
          </p:cNvCxnSpPr>
          <p:nvPr/>
        </p:nvCxnSpPr>
        <p:spPr>
          <a:xfrm flipV="1">
            <a:off x="2160444" y="4298566"/>
            <a:ext cx="0" cy="606021"/>
          </a:xfrm>
          <a:prstGeom prst="line">
            <a:avLst/>
          </a:prstGeom>
          <a:noFill/>
          <a:ln w="19050" cap="flat" cmpd="sng" algn="ctr">
            <a:solidFill>
              <a:sysClr val="windowText" lastClr="000000"/>
            </a:solidFill>
            <a:prstDash val="solid"/>
            <a:miter lim="800000"/>
          </a:ln>
          <a:effectLst/>
        </p:spPr>
      </p:cxnSp>
      <p:cxnSp>
        <p:nvCxnSpPr>
          <p:cNvPr id="38" name="Straight Connector 35"/>
          <p:cNvCxnSpPr>
            <a:stCxn id="35" idx="0"/>
            <a:endCxn id="23" idx="2"/>
          </p:cNvCxnSpPr>
          <p:nvPr/>
        </p:nvCxnSpPr>
        <p:spPr>
          <a:xfrm flipV="1">
            <a:off x="2160446" y="4298566"/>
            <a:ext cx="819429" cy="606021"/>
          </a:xfrm>
          <a:prstGeom prst="line">
            <a:avLst/>
          </a:prstGeom>
          <a:noFill/>
          <a:ln w="19050" cap="flat" cmpd="sng" algn="ctr">
            <a:solidFill>
              <a:sysClr val="windowText" lastClr="000000"/>
            </a:solidFill>
            <a:prstDash val="solid"/>
            <a:miter lim="800000"/>
          </a:ln>
          <a:effectLst/>
        </p:spPr>
      </p:cxnSp>
      <p:cxnSp>
        <p:nvCxnSpPr>
          <p:cNvPr id="39" name="Straight Connector 37"/>
          <p:cNvCxnSpPr>
            <a:stCxn id="36" idx="0"/>
            <a:endCxn id="22" idx="2"/>
          </p:cNvCxnSpPr>
          <p:nvPr/>
        </p:nvCxnSpPr>
        <p:spPr>
          <a:xfrm flipH="1" flipV="1">
            <a:off x="2160446" y="4298566"/>
            <a:ext cx="819429" cy="606021"/>
          </a:xfrm>
          <a:prstGeom prst="line">
            <a:avLst/>
          </a:prstGeom>
          <a:noFill/>
          <a:ln w="19050" cap="flat" cmpd="sng" algn="ctr">
            <a:solidFill>
              <a:sysClr val="windowText" lastClr="000000"/>
            </a:solidFill>
            <a:prstDash val="solid"/>
            <a:miter lim="800000"/>
          </a:ln>
          <a:effectLst/>
        </p:spPr>
      </p:cxnSp>
      <p:cxnSp>
        <p:nvCxnSpPr>
          <p:cNvPr id="40" name="Straight Connector 38"/>
          <p:cNvCxnSpPr>
            <a:stCxn id="36" idx="0"/>
            <a:endCxn id="23" idx="2"/>
          </p:cNvCxnSpPr>
          <p:nvPr/>
        </p:nvCxnSpPr>
        <p:spPr>
          <a:xfrm flipV="1">
            <a:off x="2979873" y="4298566"/>
            <a:ext cx="0" cy="606021"/>
          </a:xfrm>
          <a:prstGeom prst="line">
            <a:avLst/>
          </a:prstGeom>
          <a:noFill/>
          <a:ln w="19050" cap="flat" cmpd="sng" algn="ctr">
            <a:solidFill>
              <a:sysClr val="windowText" lastClr="000000"/>
            </a:solidFill>
            <a:prstDash val="solid"/>
            <a:miter lim="800000"/>
          </a:ln>
          <a:effectLst/>
        </p:spPr>
      </p:cxnSp>
      <p:grpSp>
        <p:nvGrpSpPr>
          <p:cNvPr id="41" name="Group 40"/>
          <p:cNvGrpSpPr/>
          <p:nvPr/>
        </p:nvGrpSpPr>
        <p:grpSpPr>
          <a:xfrm>
            <a:off x="2439228" y="5010651"/>
            <a:ext cx="261863" cy="61955"/>
            <a:chOff x="559282" y="6488261"/>
            <a:chExt cx="261965" cy="61979"/>
          </a:xfrm>
          <a:solidFill>
            <a:sysClr val="window" lastClr="FFFFFF">
              <a:lumMod val="50000"/>
            </a:sysClr>
          </a:solidFill>
        </p:grpSpPr>
        <p:sp>
          <p:nvSpPr>
            <p:cNvPr id="42" name="Oval 41"/>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4034">
                <a:lnSpc>
                  <a:spcPct val="120000"/>
                </a:lnSpc>
                <a:defRPr/>
              </a:pPr>
              <a:endParaRPr lang="zh-CN" altLang="en-US" sz="1799" kern="0">
                <a:solidFill>
                  <a:prstClr val="white"/>
                </a:solidFill>
                <a:cs typeface="+mn-ea"/>
                <a:sym typeface="+mn-lt"/>
              </a:endParaRPr>
            </a:p>
          </p:txBody>
        </p:sp>
        <p:sp>
          <p:nvSpPr>
            <p:cNvPr id="43" name="Oval 44"/>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4034">
                <a:lnSpc>
                  <a:spcPct val="120000"/>
                </a:lnSpc>
                <a:defRPr/>
              </a:pPr>
              <a:endParaRPr lang="zh-CN" altLang="en-US" sz="1799" kern="0">
                <a:solidFill>
                  <a:prstClr val="white"/>
                </a:solidFill>
                <a:cs typeface="+mn-ea"/>
                <a:sym typeface="+mn-lt"/>
              </a:endParaRPr>
            </a:p>
          </p:txBody>
        </p:sp>
        <p:sp>
          <p:nvSpPr>
            <p:cNvPr id="44" name="Oval 45"/>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4034">
                <a:lnSpc>
                  <a:spcPct val="120000"/>
                </a:lnSpc>
                <a:defRPr/>
              </a:pPr>
              <a:endParaRPr lang="zh-CN" altLang="en-US" sz="1799" kern="0">
                <a:solidFill>
                  <a:prstClr val="white"/>
                </a:solidFill>
                <a:cs typeface="+mn-ea"/>
                <a:sym typeface="+mn-lt"/>
              </a:endParaRPr>
            </a:p>
          </p:txBody>
        </p:sp>
      </p:grpSp>
      <p:pic>
        <p:nvPicPr>
          <p:cNvPr id="45" name="图片 106" descr="堆叠交换机蓝.png"/>
          <p:cNvPicPr>
            <a:picLocks noChangeAspect="1"/>
          </p:cNvPicPr>
          <p:nvPr/>
        </p:nvPicPr>
        <p:blipFill>
          <a:blip r:embed="rId6" cstate="print"/>
          <a:stretch>
            <a:fillRect/>
          </a:stretch>
        </p:blipFill>
        <p:spPr>
          <a:xfrm>
            <a:off x="4004699" y="4904588"/>
            <a:ext cx="336959" cy="275694"/>
          </a:xfrm>
          <a:prstGeom prst="rect">
            <a:avLst/>
          </a:prstGeom>
        </p:spPr>
      </p:pic>
      <p:pic>
        <p:nvPicPr>
          <p:cNvPr id="46" name="图片 106" descr="堆叠交换机蓝.png"/>
          <p:cNvPicPr>
            <a:picLocks noChangeAspect="1"/>
          </p:cNvPicPr>
          <p:nvPr/>
        </p:nvPicPr>
        <p:blipFill>
          <a:blip r:embed="rId6" cstate="print"/>
          <a:stretch>
            <a:fillRect/>
          </a:stretch>
        </p:blipFill>
        <p:spPr>
          <a:xfrm>
            <a:off x="4825114" y="4904588"/>
            <a:ext cx="336959" cy="275694"/>
          </a:xfrm>
          <a:prstGeom prst="rect">
            <a:avLst/>
          </a:prstGeom>
        </p:spPr>
      </p:pic>
      <p:grpSp>
        <p:nvGrpSpPr>
          <p:cNvPr id="47" name="Group 54"/>
          <p:cNvGrpSpPr/>
          <p:nvPr/>
        </p:nvGrpSpPr>
        <p:grpSpPr>
          <a:xfrm>
            <a:off x="4452947" y="5010651"/>
            <a:ext cx="261863" cy="61955"/>
            <a:chOff x="559282" y="6488261"/>
            <a:chExt cx="261965" cy="61979"/>
          </a:xfrm>
          <a:solidFill>
            <a:sysClr val="window" lastClr="FFFFFF">
              <a:lumMod val="50000"/>
            </a:sysClr>
          </a:solidFill>
        </p:grpSpPr>
        <p:sp>
          <p:nvSpPr>
            <p:cNvPr id="48" name="Oval 55"/>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4034">
                <a:lnSpc>
                  <a:spcPct val="120000"/>
                </a:lnSpc>
                <a:defRPr/>
              </a:pPr>
              <a:endParaRPr lang="zh-CN" altLang="en-US" sz="1799" kern="0">
                <a:solidFill>
                  <a:prstClr val="white"/>
                </a:solidFill>
                <a:cs typeface="+mn-ea"/>
                <a:sym typeface="+mn-lt"/>
              </a:endParaRPr>
            </a:p>
          </p:txBody>
        </p:sp>
        <p:sp>
          <p:nvSpPr>
            <p:cNvPr id="49" name="Oval 56"/>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4034">
                <a:lnSpc>
                  <a:spcPct val="120000"/>
                </a:lnSpc>
                <a:defRPr/>
              </a:pPr>
              <a:endParaRPr lang="zh-CN" altLang="en-US" sz="1799" kern="0">
                <a:solidFill>
                  <a:prstClr val="white"/>
                </a:solidFill>
                <a:cs typeface="+mn-ea"/>
                <a:sym typeface="+mn-lt"/>
              </a:endParaRPr>
            </a:p>
          </p:txBody>
        </p:sp>
        <p:sp>
          <p:nvSpPr>
            <p:cNvPr id="50" name="Oval 57"/>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4034">
                <a:lnSpc>
                  <a:spcPct val="120000"/>
                </a:lnSpc>
                <a:defRPr/>
              </a:pPr>
              <a:endParaRPr lang="zh-CN" altLang="en-US" sz="1799" kern="0">
                <a:solidFill>
                  <a:prstClr val="white"/>
                </a:solidFill>
                <a:cs typeface="+mn-ea"/>
                <a:sym typeface="+mn-lt"/>
              </a:endParaRPr>
            </a:p>
          </p:txBody>
        </p:sp>
      </p:grpSp>
      <p:cxnSp>
        <p:nvCxnSpPr>
          <p:cNvPr id="51" name="Straight Connector 58"/>
          <p:cNvCxnSpPr>
            <a:stCxn id="45" idx="0"/>
            <a:endCxn id="27" idx="2"/>
          </p:cNvCxnSpPr>
          <p:nvPr/>
        </p:nvCxnSpPr>
        <p:spPr>
          <a:xfrm flipV="1">
            <a:off x="4173177" y="4298566"/>
            <a:ext cx="0" cy="606021"/>
          </a:xfrm>
          <a:prstGeom prst="line">
            <a:avLst/>
          </a:prstGeom>
          <a:noFill/>
          <a:ln w="19050" cap="flat" cmpd="sng" algn="ctr">
            <a:solidFill>
              <a:sysClr val="windowText" lastClr="000000"/>
            </a:solidFill>
            <a:prstDash val="solid"/>
            <a:miter lim="800000"/>
          </a:ln>
          <a:effectLst/>
        </p:spPr>
      </p:cxnSp>
      <p:cxnSp>
        <p:nvCxnSpPr>
          <p:cNvPr id="52" name="Straight Connector 61"/>
          <p:cNvCxnSpPr>
            <a:stCxn id="46" idx="0"/>
            <a:endCxn id="28" idx="2"/>
          </p:cNvCxnSpPr>
          <p:nvPr/>
        </p:nvCxnSpPr>
        <p:spPr>
          <a:xfrm flipV="1">
            <a:off x="4993593" y="4298566"/>
            <a:ext cx="0" cy="606021"/>
          </a:xfrm>
          <a:prstGeom prst="line">
            <a:avLst/>
          </a:prstGeom>
          <a:noFill/>
          <a:ln w="19050" cap="flat" cmpd="sng" algn="ctr">
            <a:solidFill>
              <a:sysClr val="windowText" lastClr="000000"/>
            </a:solidFill>
            <a:prstDash val="solid"/>
            <a:miter lim="800000"/>
          </a:ln>
          <a:effectLst/>
        </p:spPr>
      </p:cxnSp>
      <p:cxnSp>
        <p:nvCxnSpPr>
          <p:cNvPr id="53" name="Straight Connector 64"/>
          <p:cNvCxnSpPr>
            <a:stCxn id="45" idx="0"/>
            <a:endCxn id="28" idx="2"/>
          </p:cNvCxnSpPr>
          <p:nvPr/>
        </p:nvCxnSpPr>
        <p:spPr>
          <a:xfrm flipV="1">
            <a:off x="4173177" y="4298566"/>
            <a:ext cx="820416" cy="606021"/>
          </a:xfrm>
          <a:prstGeom prst="line">
            <a:avLst/>
          </a:prstGeom>
          <a:noFill/>
          <a:ln w="19050" cap="flat" cmpd="sng" algn="ctr">
            <a:solidFill>
              <a:sysClr val="windowText" lastClr="000000"/>
            </a:solidFill>
            <a:prstDash val="solid"/>
            <a:miter lim="800000"/>
          </a:ln>
          <a:effectLst/>
        </p:spPr>
      </p:cxnSp>
      <p:cxnSp>
        <p:nvCxnSpPr>
          <p:cNvPr id="54" name="Straight Connector 67"/>
          <p:cNvCxnSpPr>
            <a:stCxn id="46" idx="0"/>
            <a:endCxn id="27" idx="2"/>
          </p:cNvCxnSpPr>
          <p:nvPr/>
        </p:nvCxnSpPr>
        <p:spPr>
          <a:xfrm flipH="1" flipV="1">
            <a:off x="4173177" y="4298566"/>
            <a:ext cx="820416" cy="606021"/>
          </a:xfrm>
          <a:prstGeom prst="line">
            <a:avLst/>
          </a:prstGeom>
          <a:noFill/>
          <a:ln w="19050" cap="flat" cmpd="sng" algn="ctr">
            <a:solidFill>
              <a:sysClr val="windowText" lastClr="000000"/>
            </a:solidFill>
            <a:prstDash val="solid"/>
            <a:miter lim="800000"/>
          </a:ln>
          <a:effectLst/>
        </p:spPr>
      </p:cxnSp>
      <p:cxnSp>
        <p:nvCxnSpPr>
          <p:cNvPr id="55" name="Straight Connector 70"/>
          <p:cNvCxnSpPr>
            <a:stCxn id="17" idx="0"/>
            <a:endCxn id="36" idx="2"/>
          </p:cNvCxnSpPr>
          <p:nvPr/>
        </p:nvCxnSpPr>
        <p:spPr>
          <a:xfrm flipV="1">
            <a:off x="2978888" y="5180284"/>
            <a:ext cx="987" cy="232006"/>
          </a:xfrm>
          <a:prstGeom prst="line">
            <a:avLst/>
          </a:prstGeom>
          <a:noFill/>
          <a:ln w="19050" cap="flat" cmpd="sng" algn="ctr">
            <a:solidFill>
              <a:sysClr val="windowText" lastClr="000000"/>
            </a:solidFill>
            <a:prstDash val="solid"/>
            <a:miter lim="800000"/>
          </a:ln>
          <a:effectLst/>
        </p:spPr>
      </p:cxnSp>
      <p:cxnSp>
        <p:nvCxnSpPr>
          <p:cNvPr id="56" name="Straight Connector 79"/>
          <p:cNvCxnSpPr>
            <a:stCxn id="19" idx="1"/>
            <a:endCxn id="18" idx="3"/>
          </p:cNvCxnSpPr>
          <p:nvPr/>
        </p:nvCxnSpPr>
        <p:spPr>
          <a:xfrm flipH="1" flipV="1">
            <a:off x="2395955" y="3259045"/>
            <a:ext cx="601793" cy="1"/>
          </a:xfrm>
          <a:prstGeom prst="line">
            <a:avLst/>
          </a:prstGeom>
          <a:noFill/>
          <a:ln w="19050" cap="flat" cmpd="sng" algn="ctr">
            <a:solidFill>
              <a:sysClr val="windowText" lastClr="000000"/>
            </a:solidFill>
            <a:prstDash val="solid"/>
            <a:miter lim="800000"/>
          </a:ln>
          <a:effectLst/>
        </p:spPr>
      </p:cxnSp>
      <p:pic>
        <p:nvPicPr>
          <p:cNvPr id="57" name="Picture 2" descr="G:\做的项目\公共\扁平图标切换\更新2015_01_21\oss扁平图标库2015_01_21更新-04.png"/>
          <p:cNvPicPr>
            <a:picLocks noChangeAspect="1" noChangeArrowheads="1"/>
          </p:cNvPicPr>
          <p:nvPr/>
        </p:nvPicPr>
        <p:blipFill>
          <a:blip r:embed="rId7" cstate="print"/>
          <a:stretch>
            <a:fillRect/>
          </a:stretch>
        </p:blipFill>
        <p:spPr bwMode="auto">
          <a:xfrm>
            <a:off x="2994750" y="1847193"/>
            <a:ext cx="336959" cy="275693"/>
          </a:xfrm>
          <a:prstGeom prst="rect">
            <a:avLst/>
          </a:prstGeom>
          <a:noFill/>
        </p:spPr>
      </p:pic>
      <p:pic>
        <p:nvPicPr>
          <p:cNvPr id="58" name="Picture 2" descr="G:\做的项目\公共\扁平图标切换\更新2015_01_21\oss扁平图标库2015_01_21更新-04.png"/>
          <p:cNvPicPr>
            <a:picLocks noChangeAspect="1" noChangeArrowheads="1"/>
          </p:cNvPicPr>
          <p:nvPr/>
        </p:nvPicPr>
        <p:blipFill>
          <a:blip r:embed="rId7" cstate="print"/>
          <a:stretch>
            <a:fillRect/>
          </a:stretch>
        </p:blipFill>
        <p:spPr bwMode="auto">
          <a:xfrm>
            <a:off x="3818254" y="1847193"/>
            <a:ext cx="336959" cy="275693"/>
          </a:xfrm>
          <a:prstGeom prst="rect">
            <a:avLst/>
          </a:prstGeom>
          <a:noFill/>
        </p:spPr>
      </p:pic>
      <p:cxnSp>
        <p:nvCxnSpPr>
          <p:cNvPr id="59" name="Straight Connector 98"/>
          <p:cNvCxnSpPr>
            <a:stCxn id="58" idx="2"/>
            <a:endCxn id="20" idx="0"/>
          </p:cNvCxnSpPr>
          <p:nvPr/>
        </p:nvCxnSpPr>
        <p:spPr>
          <a:xfrm>
            <a:off x="3986733" y="2122884"/>
            <a:ext cx="0" cy="999046"/>
          </a:xfrm>
          <a:prstGeom prst="line">
            <a:avLst/>
          </a:prstGeom>
          <a:noFill/>
          <a:ln w="19050" cap="flat" cmpd="sng" algn="ctr">
            <a:solidFill>
              <a:sysClr val="windowText" lastClr="000000"/>
            </a:solidFill>
            <a:prstDash val="solid"/>
            <a:miter lim="800000"/>
          </a:ln>
          <a:effectLst/>
        </p:spPr>
      </p:cxnSp>
      <p:cxnSp>
        <p:nvCxnSpPr>
          <p:cNvPr id="60" name="Straight Connector 101"/>
          <p:cNvCxnSpPr>
            <a:stCxn id="57" idx="2"/>
            <a:endCxn id="19" idx="0"/>
          </p:cNvCxnSpPr>
          <p:nvPr/>
        </p:nvCxnSpPr>
        <p:spPr>
          <a:xfrm>
            <a:off x="3163229" y="2122884"/>
            <a:ext cx="2103" cy="999046"/>
          </a:xfrm>
          <a:prstGeom prst="line">
            <a:avLst/>
          </a:prstGeom>
          <a:noFill/>
          <a:ln w="19050" cap="flat" cmpd="sng" algn="ctr">
            <a:solidFill>
              <a:sysClr val="windowText" lastClr="000000"/>
            </a:solidFill>
            <a:prstDash val="solid"/>
            <a:miter lim="800000"/>
          </a:ln>
          <a:effectLst/>
        </p:spPr>
      </p:cxnSp>
      <p:cxnSp>
        <p:nvCxnSpPr>
          <p:cNvPr id="61" name="Straight Connector 104"/>
          <p:cNvCxnSpPr>
            <a:stCxn id="57" idx="3"/>
            <a:endCxn id="58" idx="1"/>
          </p:cNvCxnSpPr>
          <p:nvPr/>
        </p:nvCxnSpPr>
        <p:spPr>
          <a:xfrm>
            <a:off x="3331709" y="1985038"/>
            <a:ext cx="486545" cy="0"/>
          </a:xfrm>
          <a:prstGeom prst="line">
            <a:avLst/>
          </a:prstGeom>
          <a:noFill/>
          <a:ln w="19050" cap="flat" cmpd="sng" algn="ctr">
            <a:solidFill>
              <a:sysClr val="windowText" lastClr="000000"/>
            </a:solidFill>
            <a:prstDash val="solid"/>
            <a:miter lim="800000"/>
          </a:ln>
          <a:effectLst/>
        </p:spPr>
      </p:cxnSp>
      <p:sp>
        <p:nvSpPr>
          <p:cNvPr id="62" name="Oval 59"/>
          <p:cNvSpPr/>
          <p:nvPr/>
        </p:nvSpPr>
        <p:spPr>
          <a:xfrm rot="1782887">
            <a:off x="2083292" y="4700128"/>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lnSpc>
                <a:spcPct val="120000"/>
              </a:lnSpc>
              <a:defRPr/>
            </a:pPr>
            <a:endParaRPr lang="zh-CN" altLang="en-US" sz="1799" kern="0">
              <a:solidFill>
                <a:prstClr val="black"/>
              </a:solidFill>
              <a:cs typeface="+mn-ea"/>
              <a:sym typeface="+mn-lt"/>
            </a:endParaRPr>
          </a:p>
        </p:txBody>
      </p:sp>
      <p:sp>
        <p:nvSpPr>
          <p:cNvPr id="63" name="Oval 62"/>
          <p:cNvSpPr/>
          <p:nvPr/>
        </p:nvSpPr>
        <p:spPr>
          <a:xfrm rot="19401600">
            <a:off x="2740936" y="4712874"/>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lnSpc>
                <a:spcPct val="120000"/>
              </a:lnSpc>
              <a:defRPr/>
            </a:pPr>
            <a:endParaRPr lang="zh-CN" altLang="en-US" sz="1799" kern="0">
              <a:solidFill>
                <a:prstClr val="black"/>
              </a:solidFill>
              <a:cs typeface="+mn-ea"/>
              <a:sym typeface="+mn-lt"/>
            </a:endParaRPr>
          </a:p>
        </p:txBody>
      </p:sp>
      <p:sp>
        <p:nvSpPr>
          <p:cNvPr id="64" name="Oval 63"/>
          <p:cNvSpPr/>
          <p:nvPr/>
        </p:nvSpPr>
        <p:spPr>
          <a:xfrm rot="1782887">
            <a:off x="4083925" y="4731994"/>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lnSpc>
                <a:spcPct val="120000"/>
              </a:lnSpc>
              <a:defRPr/>
            </a:pPr>
            <a:endParaRPr lang="zh-CN" altLang="en-US" sz="1799" kern="0">
              <a:solidFill>
                <a:prstClr val="black"/>
              </a:solidFill>
              <a:cs typeface="+mn-ea"/>
              <a:sym typeface="+mn-lt"/>
            </a:endParaRPr>
          </a:p>
        </p:txBody>
      </p:sp>
      <p:sp>
        <p:nvSpPr>
          <p:cNvPr id="65" name="Oval 65"/>
          <p:cNvSpPr/>
          <p:nvPr/>
        </p:nvSpPr>
        <p:spPr>
          <a:xfrm rot="19401600">
            <a:off x="4778477" y="4707192"/>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lnSpc>
                <a:spcPct val="120000"/>
              </a:lnSpc>
              <a:defRPr/>
            </a:pPr>
            <a:endParaRPr lang="zh-CN" altLang="en-US" sz="1799" kern="0">
              <a:solidFill>
                <a:prstClr val="black"/>
              </a:solidFill>
              <a:cs typeface="+mn-ea"/>
              <a:sym typeface="+mn-lt"/>
            </a:endParaRPr>
          </a:p>
        </p:txBody>
      </p:sp>
      <p:pic>
        <p:nvPicPr>
          <p:cNvPr id="66" name="图片 14" descr="日志告警服务器-蓝.png"/>
          <p:cNvPicPr>
            <a:picLocks noChangeAspect="1"/>
          </p:cNvPicPr>
          <p:nvPr/>
        </p:nvPicPr>
        <p:blipFill>
          <a:blip r:embed="rId8" cstate="print"/>
          <a:stretch>
            <a:fillRect/>
          </a:stretch>
        </p:blipFill>
        <p:spPr>
          <a:xfrm>
            <a:off x="1896592" y="5882986"/>
            <a:ext cx="304476" cy="190121"/>
          </a:xfrm>
          <a:prstGeom prst="rect">
            <a:avLst/>
          </a:prstGeom>
        </p:spPr>
      </p:pic>
      <p:pic>
        <p:nvPicPr>
          <p:cNvPr id="67" name="图片 42" descr="IP电话.png"/>
          <p:cNvPicPr>
            <a:picLocks noChangeAspect="1"/>
          </p:cNvPicPr>
          <p:nvPr/>
        </p:nvPicPr>
        <p:blipFill>
          <a:blip r:embed="rId9" cstate="print"/>
          <a:stretch>
            <a:fillRect/>
          </a:stretch>
        </p:blipFill>
        <p:spPr>
          <a:xfrm>
            <a:off x="2751902" y="5820516"/>
            <a:ext cx="335134" cy="315057"/>
          </a:xfrm>
          <a:prstGeom prst="rect">
            <a:avLst/>
          </a:prstGeom>
        </p:spPr>
      </p:pic>
      <p:pic>
        <p:nvPicPr>
          <p:cNvPr id="68" name="图片 11" descr="开放网络-蓝.png"/>
          <p:cNvPicPr>
            <a:picLocks noChangeAspect="1"/>
          </p:cNvPicPr>
          <p:nvPr/>
        </p:nvPicPr>
        <p:blipFill>
          <a:blip r:embed="rId10" cstate="print"/>
          <a:stretch>
            <a:fillRect/>
          </a:stretch>
        </p:blipFill>
        <p:spPr>
          <a:xfrm>
            <a:off x="3940004" y="5860854"/>
            <a:ext cx="304476" cy="234380"/>
          </a:xfrm>
          <a:prstGeom prst="rect">
            <a:avLst/>
          </a:prstGeom>
        </p:spPr>
      </p:pic>
      <p:pic>
        <p:nvPicPr>
          <p:cNvPr id="69" name="图片 158" descr="SAN网络-蓝.png"/>
          <p:cNvPicPr>
            <a:picLocks noChangeAspect="1"/>
          </p:cNvPicPr>
          <p:nvPr/>
        </p:nvPicPr>
        <p:blipFill>
          <a:blip r:embed="rId11" cstate="print"/>
          <a:stretch>
            <a:fillRect/>
          </a:stretch>
        </p:blipFill>
        <p:spPr>
          <a:xfrm>
            <a:off x="2393457" y="5842021"/>
            <a:ext cx="166056" cy="272051"/>
          </a:xfrm>
          <a:prstGeom prst="rect">
            <a:avLst/>
          </a:prstGeom>
        </p:spPr>
      </p:pic>
      <p:pic>
        <p:nvPicPr>
          <p:cNvPr id="70" name="图片 47" descr="打印机.png"/>
          <p:cNvPicPr>
            <a:picLocks noChangeAspect="1"/>
          </p:cNvPicPr>
          <p:nvPr/>
        </p:nvPicPr>
        <p:blipFill>
          <a:blip r:embed="rId12" cstate="print"/>
          <a:stretch>
            <a:fillRect/>
          </a:stretch>
        </p:blipFill>
        <p:spPr>
          <a:xfrm>
            <a:off x="4815562" y="5845094"/>
            <a:ext cx="334045" cy="265900"/>
          </a:xfrm>
          <a:prstGeom prst="rect">
            <a:avLst/>
          </a:prstGeom>
        </p:spPr>
      </p:pic>
      <p:pic>
        <p:nvPicPr>
          <p:cNvPr id="71" name="图片 157" descr="故障链路.png"/>
          <p:cNvPicPr>
            <a:picLocks noChangeAspect="1"/>
          </p:cNvPicPr>
          <p:nvPr/>
        </p:nvPicPr>
        <p:blipFill>
          <a:blip r:embed="rId13" cstate="print"/>
          <a:stretch>
            <a:fillRect/>
          </a:stretch>
        </p:blipFill>
        <p:spPr>
          <a:xfrm>
            <a:off x="4362439" y="5853083"/>
            <a:ext cx="335166" cy="249927"/>
          </a:xfrm>
          <a:prstGeom prst="rect">
            <a:avLst/>
          </a:prstGeom>
        </p:spPr>
      </p:pic>
      <p:sp>
        <p:nvSpPr>
          <p:cNvPr id="72" name="TextBox 85"/>
          <p:cNvSpPr txBox="1"/>
          <p:nvPr/>
        </p:nvSpPr>
        <p:spPr>
          <a:xfrm>
            <a:off x="683418" y="2368234"/>
            <a:ext cx="646331" cy="294824"/>
          </a:xfrm>
          <a:prstGeom prst="rect">
            <a:avLst/>
          </a:prstGeom>
          <a:noFill/>
        </p:spPr>
        <p:txBody>
          <a:bodyPr wrap="none" rtlCol="0">
            <a:spAutoFit/>
          </a:bodyPr>
          <a:lstStyle/>
          <a:p>
            <a:pPr>
              <a:lnSpc>
                <a:spcPct val="120000"/>
              </a:lnSpc>
            </a:pPr>
            <a:r>
              <a:rPr lang="zh-CN" altLang="en-US" sz="1200">
                <a:solidFill>
                  <a:prstClr val="black"/>
                </a:solidFill>
                <a:cs typeface="+mn-ea"/>
                <a:sym typeface="+mn-lt"/>
              </a:rPr>
              <a:t>出口区</a:t>
            </a:r>
          </a:p>
        </p:txBody>
      </p:sp>
      <p:sp>
        <p:nvSpPr>
          <p:cNvPr id="73" name="TextBox 86"/>
          <p:cNvSpPr txBox="1"/>
          <p:nvPr/>
        </p:nvSpPr>
        <p:spPr>
          <a:xfrm>
            <a:off x="683418" y="3567719"/>
            <a:ext cx="646331" cy="294824"/>
          </a:xfrm>
          <a:prstGeom prst="rect">
            <a:avLst/>
          </a:prstGeom>
          <a:noFill/>
        </p:spPr>
        <p:txBody>
          <a:bodyPr wrap="none" rtlCol="0">
            <a:spAutoFit/>
          </a:bodyPr>
          <a:lstStyle/>
          <a:p>
            <a:pPr>
              <a:lnSpc>
                <a:spcPct val="120000"/>
              </a:lnSpc>
            </a:pPr>
            <a:r>
              <a:rPr lang="zh-CN" altLang="en-US" sz="1200">
                <a:solidFill>
                  <a:prstClr val="black"/>
                </a:solidFill>
                <a:cs typeface="+mn-ea"/>
                <a:sym typeface="+mn-lt"/>
              </a:rPr>
              <a:t>核心层</a:t>
            </a:r>
          </a:p>
        </p:txBody>
      </p:sp>
      <p:sp>
        <p:nvSpPr>
          <p:cNvPr id="74" name="TextBox 88"/>
          <p:cNvSpPr txBox="1"/>
          <p:nvPr/>
        </p:nvSpPr>
        <p:spPr>
          <a:xfrm>
            <a:off x="683418" y="4207125"/>
            <a:ext cx="646331" cy="294824"/>
          </a:xfrm>
          <a:prstGeom prst="rect">
            <a:avLst/>
          </a:prstGeom>
          <a:noFill/>
        </p:spPr>
        <p:txBody>
          <a:bodyPr wrap="none" rtlCol="0">
            <a:spAutoFit/>
          </a:bodyPr>
          <a:lstStyle/>
          <a:p>
            <a:pPr>
              <a:lnSpc>
                <a:spcPct val="120000"/>
              </a:lnSpc>
            </a:pPr>
            <a:r>
              <a:rPr lang="zh-CN" altLang="en-US" sz="1200" dirty="0">
                <a:solidFill>
                  <a:prstClr val="black"/>
                </a:solidFill>
                <a:cs typeface="+mn-ea"/>
                <a:sym typeface="+mn-lt"/>
              </a:rPr>
              <a:t>汇聚层</a:t>
            </a:r>
          </a:p>
        </p:txBody>
      </p:sp>
      <p:sp>
        <p:nvSpPr>
          <p:cNvPr id="75" name="TextBox 89"/>
          <p:cNvSpPr txBox="1"/>
          <p:nvPr/>
        </p:nvSpPr>
        <p:spPr>
          <a:xfrm>
            <a:off x="683418" y="5424697"/>
            <a:ext cx="646331" cy="294824"/>
          </a:xfrm>
          <a:prstGeom prst="rect">
            <a:avLst/>
          </a:prstGeom>
          <a:noFill/>
        </p:spPr>
        <p:txBody>
          <a:bodyPr wrap="none" rtlCol="0">
            <a:spAutoFit/>
          </a:bodyPr>
          <a:lstStyle/>
          <a:p>
            <a:pPr>
              <a:lnSpc>
                <a:spcPct val="120000"/>
              </a:lnSpc>
            </a:pPr>
            <a:r>
              <a:rPr lang="zh-CN" altLang="en-US" sz="1200">
                <a:solidFill>
                  <a:prstClr val="black"/>
                </a:solidFill>
                <a:cs typeface="+mn-ea"/>
                <a:sym typeface="+mn-lt"/>
              </a:rPr>
              <a:t>接入层</a:t>
            </a:r>
          </a:p>
        </p:txBody>
      </p:sp>
      <p:sp>
        <p:nvSpPr>
          <p:cNvPr id="76" name="TextBox 91"/>
          <p:cNvSpPr txBox="1"/>
          <p:nvPr/>
        </p:nvSpPr>
        <p:spPr>
          <a:xfrm>
            <a:off x="683418" y="5925063"/>
            <a:ext cx="646331" cy="294824"/>
          </a:xfrm>
          <a:prstGeom prst="rect">
            <a:avLst/>
          </a:prstGeom>
          <a:noFill/>
        </p:spPr>
        <p:txBody>
          <a:bodyPr wrap="none" rtlCol="0">
            <a:spAutoFit/>
          </a:bodyPr>
          <a:lstStyle/>
          <a:p>
            <a:pPr>
              <a:lnSpc>
                <a:spcPct val="120000"/>
              </a:lnSpc>
            </a:pPr>
            <a:r>
              <a:rPr lang="zh-CN" altLang="en-US" sz="1200">
                <a:solidFill>
                  <a:prstClr val="black"/>
                </a:solidFill>
                <a:cs typeface="+mn-ea"/>
                <a:sym typeface="+mn-lt"/>
              </a:rPr>
              <a:t>终端层</a:t>
            </a:r>
          </a:p>
        </p:txBody>
      </p:sp>
      <p:sp>
        <p:nvSpPr>
          <p:cNvPr id="77" name="Oval 92"/>
          <p:cNvSpPr/>
          <p:nvPr/>
        </p:nvSpPr>
        <p:spPr>
          <a:xfrm rot="18651691">
            <a:off x="3817413" y="3692271"/>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lnSpc>
                <a:spcPct val="120000"/>
              </a:lnSpc>
              <a:defRPr/>
            </a:pPr>
            <a:endParaRPr lang="zh-CN" altLang="en-US" sz="1799" kern="0">
              <a:solidFill>
                <a:prstClr val="black"/>
              </a:solidFill>
              <a:cs typeface="+mn-ea"/>
              <a:sym typeface="+mn-lt"/>
            </a:endParaRPr>
          </a:p>
        </p:txBody>
      </p:sp>
      <p:grpSp>
        <p:nvGrpSpPr>
          <p:cNvPr id="78" name="Group 17"/>
          <p:cNvGrpSpPr/>
          <p:nvPr/>
        </p:nvGrpSpPr>
        <p:grpSpPr>
          <a:xfrm>
            <a:off x="2834397" y="1277747"/>
            <a:ext cx="678391" cy="366577"/>
            <a:chOff x="8055036" y="4961247"/>
            <a:chExt cx="678656" cy="366720"/>
          </a:xfrm>
        </p:grpSpPr>
        <p:grpSp>
          <p:nvGrpSpPr>
            <p:cNvPr id="79" name="组合 35"/>
            <p:cNvGrpSpPr/>
            <p:nvPr/>
          </p:nvGrpSpPr>
          <p:grpSpPr>
            <a:xfrm>
              <a:off x="8077829" y="4961247"/>
              <a:ext cx="633070" cy="358898"/>
              <a:chOff x="3269076" y="1744970"/>
              <a:chExt cx="1860118" cy="1054529"/>
            </a:xfrm>
            <a:solidFill>
              <a:sysClr val="window" lastClr="FFFFFF">
                <a:lumMod val="75000"/>
              </a:sysClr>
            </a:solidFill>
          </p:grpSpPr>
          <p:sp>
            <p:nvSpPr>
              <p:cNvPr id="81" name="矩形 36"/>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4034">
                  <a:lnSpc>
                    <a:spcPct val="120000"/>
                  </a:lnSpc>
                  <a:defRPr/>
                </a:pPr>
                <a:endParaRPr lang="en-US" sz="1050" kern="0">
                  <a:solidFill>
                    <a:prstClr val="white"/>
                  </a:solidFill>
                  <a:cs typeface="+mn-ea"/>
                  <a:sym typeface="+mn-lt"/>
                </a:endParaRPr>
              </a:p>
            </p:txBody>
          </p:sp>
          <p:sp>
            <p:nvSpPr>
              <p:cNvPr id="82" name="Oval 62"/>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sp>
            <p:nvSpPr>
              <p:cNvPr id="83" name="Oval 63"/>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sp>
            <p:nvSpPr>
              <p:cNvPr id="84" name="Oval 64"/>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sp>
            <p:nvSpPr>
              <p:cNvPr id="85" name="Oval 65"/>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sp>
            <p:nvSpPr>
              <p:cNvPr id="86" name="Oval 64"/>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grpSp>
        <p:sp>
          <p:nvSpPr>
            <p:cNvPr id="80" name="TextBox 114"/>
            <p:cNvSpPr txBox="1"/>
            <p:nvPr/>
          </p:nvSpPr>
          <p:spPr>
            <a:xfrm>
              <a:off x="8055036" y="5059455"/>
              <a:ext cx="678656" cy="268512"/>
            </a:xfrm>
            <a:prstGeom prst="rect">
              <a:avLst/>
            </a:prstGeom>
            <a:noFill/>
          </p:spPr>
          <p:txBody>
            <a:bodyPr wrap="none" rtlCol="0">
              <a:spAutoFit/>
            </a:bodyPr>
            <a:lstStyle/>
            <a:p>
              <a:pPr algn="ctr" defTabSz="914034">
                <a:lnSpc>
                  <a:spcPct val="120000"/>
                </a:lnSpc>
                <a:defRPr/>
              </a:pPr>
              <a:r>
                <a:rPr lang="en-US" altLang="zh-CN" sz="1050" b="1" kern="0" dirty="0">
                  <a:solidFill>
                    <a:prstClr val="black"/>
                  </a:solidFill>
                  <a:cs typeface="+mn-ea"/>
                  <a:sym typeface="+mn-lt"/>
                </a:rPr>
                <a:t>Internet</a:t>
              </a:r>
              <a:endParaRPr lang="zh-CN" altLang="en-US" sz="1050" b="1" kern="0" dirty="0">
                <a:solidFill>
                  <a:prstClr val="black"/>
                </a:solidFill>
                <a:cs typeface="+mn-ea"/>
                <a:sym typeface="+mn-lt"/>
              </a:endParaRPr>
            </a:p>
          </p:txBody>
        </p:sp>
      </p:grpSp>
      <p:grpSp>
        <p:nvGrpSpPr>
          <p:cNvPr id="87" name="Group 115"/>
          <p:cNvGrpSpPr/>
          <p:nvPr/>
        </p:nvGrpSpPr>
        <p:grpSpPr>
          <a:xfrm>
            <a:off x="3670320" y="1277742"/>
            <a:ext cx="632823" cy="366577"/>
            <a:chOff x="8077829" y="4961247"/>
            <a:chExt cx="633070" cy="366720"/>
          </a:xfrm>
        </p:grpSpPr>
        <p:grpSp>
          <p:nvGrpSpPr>
            <p:cNvPr id="88" name="组合 35"/>
            <p:cNvGrpSpPr/>
            <p:nvPr/>
          </p:nvGrpSpPr>
          <p:grpSpPr>
            <a:xfrm>
              <a:off x="8077829" y="4961247"/>
              <a:ext cx="633070" cy="358898"/>
              <a:chOff x="3269076" y="1744970"/>
              <a:chExt cx="1860118" cy="1054529"/>
            </a:xfrm>
            <a:solidFill>
              <a:sysClr val="window" lastClr="FFFFFF">
                <a:lumMod val="75000"/>
              </a:sysClr>
            </a:solidFill>
          </p:grpSpPr>
          <p:sp>
            <p:nvSpPr>
              <p:cNvPr id="90" name="矩形 36"/>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4034">
                  <a:lnSpc>
                    <a:spcPct val="120000"/>
                  </a:lnSpc>
                  <a:defRPr/>
                </a:pPr>
                <a:endParaRPr lang="en-US" sz="1050" kern="0">
                  <a:solidFill>
                    <a:prstClr val="white"/>
                  </a:solidFill>
                  <a:cs typeface="+mn-ea"/>
                  <a:sym typeface="+mn-lt"/>
                </a:endParaRPr>
              </a:p>
            </p:txBody>
          </p:sp>
          <p:sp>
            <p:nvSpPr>
              <p:cNvPr id="91" name="Oval 62"/>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sp>
            <p:nvSpPr>
              <p:cNvPr id="92" name="Oval 63"/>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sp>
            <p:nvSpPr>
              <p:cNvPr id="93" name="Oval 64"/>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sp>
            <p:nvSpPr>
              <p:cNvPr id="94" name="Oval 65"/>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sp>
            <p:nvSpPr>
              <p:cNvPr id="95" name="Oval 64"/>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defRPr/>
                </a:pPr>
                <a:endParaRPr lang="zh-CN" altLang="en-US" sz="1200" kern="0">
                  <a:solidFill>
                    <a:prstClr val="black"/>
                  </a:solidFill>
                  <a:cs typeface="+mn-ea"/>
                  <a:sym typeface="+mn-lt"/>
                </a:endParaRPr>
              </a:p>
            </p:txBody>
          </p:sp>
        </p:grpSp>
        <p:sp>
          <p:nvSpPr>
            <p:cNvPr id="89" name="TextBox 117"/>
            <p:cNvSpPr txBox="1"/>
            <p:nvPr/>
          </p:nvSpPr>
          <p:spPr>
            <a:xfrm>
              <a:off x="8140832" y="5059455"/>
              <a:ext cx="507067" cy="268512"/>
            </a:xfrm>
            <a:prstGeom prst="rect">
              <a:avLst/>
            </a:prstGeom>
            <a:noFill/>
          </p:spPr>
          <p:txBody>
            <a:bodyPr wrap="none" rtlCol="0">
              <a:spAutoFit/>
            </a:bodyPr>
            <a:lstStyle/>
            <a:p>
              <a:pPr algn="ctr" defTabSz="914034">
                <a:lnSpc>
                  <a:spcPct val="120000"/>
                </a:lnSpc>
                <a:defRPr/>
              </a:pPr>
              <a:r>
                <a:rPr lang="en-US" altLang="zh-CN" sz="1050" b="1" kern="0">
                  <a:solidFill>
                    <a:prstClr val="black"/>
                  </a:solidFill>
                  <a:cs typeface="+mn-ea"/>
                  <a:sym typeface="+mn-lt"/>
                </a:rPr>
                <a:t>WAN</a:t>
              </a:r>
              <a:endParaRPr lang="zh-CN" altLang="en-US" sz="1050" b="1" kern="0">
                <a:solidFill>
                  <a:prstClr val="black"/>
                </a:solidFill>
                <a:cs typeface="+mn-ea"/>
                <a:sym typeface="+mn-lt"/>
              </a:endParaRPr>
            </a:p>
          </p:txBody>
        </p:sp>
      </p:grpSp>
      <p:pic>
        <p:nvPicPr>
          <p:cNvPr id="96" name="图片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84285" y="2270379"/>
            <a:ext cx="336959" cy="275693"/>
          </a:xfrm>
          <a:prstGeom prst="rect">
            <a:avLst/>
          </a:prstGeom>
        </p:spPr>
      </p:pic>
      <p:pic>
        <p:nvPicPr>
          <p:cNvPr id="97" name="图片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18254" y="2270379"/>
            <a:ext cx="336959" cy="275693"/>
          </a:xfrm>
          <a:prstGeom prst="rect">
            <a:avLst/>
          </a:prstGeom>
        </p:spPr>
      </p:pic>
      <p:cxnSp>
        <p:nvCxnSpPr>
          <p:cNvPr id="98" name="Straight Connector 127"/>
          <p:cNvCxnSpPr>
            <a:stCxn id="96" idx="3"/>
            <a:endCxn id="97" idx="1"/>
          </p:cNvCxnSpPr>
          <p:nvPr/>
        </p:nvCxnSpPr>
        <p:spPr>
          <a:xfrm>
            <a:off x="3321243" y="2408225"/>
            <a:ext cx="497010" cy="0"/>
          </a:xfrm>
          <a:prstGeom prst="line">
            <a:avLst/>
          </a:prstGeom>
          <a:noFill/>
          <a:ln w="19050" cap="flat" cmpd="sng" algn="ctr">
            <a:solidFill>
              <a:sysClr val="windowText" lastClr="000000"/>
            </a:solidFill>
            <a:prstDash val="sysDash"/>
            <a:miter lim="800000"/>
          </a:ln>
          <a:effectLst/>
        </p:spPr>
      </p:cxnSp>
      <p:pic>
        <p:nvPicPr>
          <p:cNvPr id="99" name="图片 102" descr="AC-蓝.png"/>
          <p:cNvPicPr>
            <a:picLocks noChangeAspect="1"/>
          </p:cNvPicPr>
          <p:nvPr/>
        </p:nvPicPr>
        <p:blipFill>
          <a:blip r:embed="rId3" cstate="print"/>
          <a:stretch>
            <a:fillRect/>
          </a:stretch>
        </p:blipFill>
        <p:spPr>
          <a:xfrm>
            <a:off x="4786461" y="3121196"/>
            <a:ext cx="336959" cy="275694"/>
          </a:xfrm>
          <a:prstGeom prst="rect">
            <a:avLst/>
          </a:prstGeom>
        </p:spPr>
      </p:pic>
      <p:cxnSp>
        <p:nvCxnSpPr>
          <p:cNvPr id="102" name="Straight Connector 79"/>
          <p:cNvCxnSpPr/>
          <p:nvPr/>
        </p:nvCxnSpPr>
        <p:spPr>
          <a:xfrm flipH="1">
            <a:off x="2395958" y="2836671"/>
            <a:ext cx="1189684" cy="0"/>
          </a:xfrm>
          <a:prstGeom prst="line">
            <a:avLst/>
          </a:prstGeom>
          <a:noFill/>
          <a:ln w="19050" cap="flat" cmpd="sng" algn="ctr">
            <a:solidFill>
              <a:sysClr val="windowText" lastClr="000000"/>
            </a:solidFill>
            <a:prstDash val="solid"/>
            <a:miter lim="800000"/>
          </a:ln>
          <a:effectLst/>
        </p:spPr>
      </p:cxnSp>
      <p:cxnSp>
        <p:nvCxnSpPr>
          <p:cNvPr id="103" name="Straight Connector 79"/>
          <p:cNvCxnSpPr/>
          <p:nvPr/>
        </p:nvCxnSpPr>
        <p:spPr>
          <a:xfrm flipH="1">
            <a:off x="2395958" y="2896019"/>
            <a:ext cx="430345" cy="0"/>
          </a:xfrm>
          <a:prstGeom prst="line">
            <a:avLst/>
          </a:prstGeom>
          <a:noFill/>
          <a:ln w="19050" cap="flat" cmpd="sng" algn="ctr">
            <a:solidFill>
              <a:sysClr val="windowText" lastClr="000000"/>
            </a:solidFill>
            <a:prstDash val="solid"/>
            <a:miter lim="800000"/>
          </a:ln>
          <a:effectLst/>
        </p:spPr>
      </p:cxnSp>
      <p:cxnSp>
        <p:nvCxnSpPr>
          <p:cNvPr id="105" name="Straight Connector 79"/>
          <p:cNvCxnSpPr/>
          <p:nvPr/>
        </p:nvCxnSpPr>
        <p:spPr>
          <a:xfrm flipH="1">
            <a:off x="3490006" y="2896019"/>
            <a:ext cx="1185058" cy="0"/>
          </a:xfrm>
          <a:prstGeom prst="line">
            <a:avLst/>
          </a:prstGeom>
          <a:noFill/>
          <a:ln w="19050" cap="flat" cmpd="sng" algn="ctr">
            <a:solidFill>
              <a:sysClr val="windowText" lastClr="000000"/>
            </a:solidFill>
            <a:prstDash val="solid"/>
            <a:miter lim="800000"/>
          </a:ln>
          <a:effectLst/>
        </p:spPr>
      </p:cxnSp>
      <p:sp>
        <p:nvSpPr>
          <p:cNvPr id="106" name="Freeform 159"/>
          <p:cNvSpPr/>
          <p:nvPr/>
        </p:nvSpPr>
        <p:spPr>
          <a:xfrm flipH="1">
            <a:off x="1386053" y="2382544"/>
            <a:ext cx="1191936" cy="623059"/>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gradFill>
            <a:gsLst>
              <a:gs pos="0">
                <a:schemeClr val="bg1"/>
              </a:gs>
              <a:gs pos="100000">
                <a:schemeClr val="bg1">
                  <a:lumMod val="85000"/>
                </a:schemeClr>
              </a:gs>
            </a:gsLst>
            <a:lin ang="16200000" scaled="1"/>
          </a:gradFill>
          <a:ln w="9525">
            <a:gradFill flip="none" rotWithShape="1">
              <a:gsLst>
                <a:gs pos="0">
                  <a:schemeClr val="bg1">
                    <a:alpha val="0"/>
                  </a:schemeClr>
                </a:gs>
                <a:gs pos="85000">
                  <a:schemeClr val="bg1">
                    <a:lumMod val="5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tIns="107958" rtlCol="0" anchor="ctr">
            <a:noAutofit/>
          </a:bodyPr>
          <a:lstStyle/>
          <a:p>
            <a:pPr algn="ctr">
              <a:lnSpc>
                <a:spcPct val="120000"/>
              </a:lnSpc>
            </a:pPr>
            <a:r>
              <a:rPr lang="zh-CN" altLang="en-US" sz="1200">
                <a:solidFill>
                  <a:schemeClr val="bg1">
                    <a:lumMod val="50000"/>
                  </a:schemeClr>
                </a:solidFill>
                <a:cs typeface="+mn-ea"/>
                <a:sym typeface="+mn-lt"/>
              </a:rPr>
              <a:t>数据中心</a:t>
            </a:r>
            <a:endParaRPr lang="en-US" sz="1200">
              <a:solidFill>
                <a:schemeClr val="bg1">
                  <a:lumMod val="50000"/>
                </a:schemeClr>
              </a:solidFill>
              <a:cs typeface="+mn-ea"/>
              <a:sym typeface="+mn-lt"/>
            </a:endParaRPr>
          </a:p>
        </p:txBody>
      </p:sp>
      <p:sp>
        <p:nvSpPr>
          <p:cNvPr id="109" name="Freeform 159"/>
          <p:cNvSpPr/>
          <p:nvPr/>
        </p:nvSpPr>
        <p:spPr>
          <a:xfrm flipH="1">
            <a:off x="4539887" y="2382544"/>
            <a:ext cx="1191936" cy="623059"/>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gradFill>
            <a:gsLst>
              <a:gs pos="0">
                <a:schemeClr val="bg1"/>
              </a:gs>
              <a:gs pos="100000">
                <a:schemeClr val="bg1">
                  <a:lumMod val="85000"/>
                </a:schemeClr>
              </a:gs>
            </a:gsLst>
            <a:lin ang="16200000" scaled="1"/>
          </a:gradFill>
          <a:ln w="9525">
            <a:gradFill flip="none" rotWithShape="1">
              <a:gsLst>
                <a:gs pos="0">
                  <a:schemeClr val="bg1">
                    <a:alpha val="0"/>
                  </a:schemeClr>
                </a:gs>
                <a:gs pos="85000">
                  <a:schemeClr val="bg1">
                    <a:lumMod val="5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tIns="107958" rtlCol="0" anchor="ctr">
            <a:noAutofit/>
          </a:bodyPr>
          <a:lstStyle/>
          <a:p>
            <a:pPr algn="ctr">
              <a:lnSpc>
                <a:spcPct val="120000"/>
              </a:lnSpc>
            </a:pPr>
            <a:endParaRPr lang="en-US" sz="1200">
              <a:solidFill>
                <a:schemeClr val="bg1">
                  <a:lumMod val="50000"/>
                </a:schemeClr>
              </a:solidFill>
              <a:cs typeface="+mn-ea"/>
              <a:sym typeface="+mn-lt"/>
            </a:endParaRPr>
          </a:p>
        </p:txBody>
      </p:sp>
      <p:pic>
        <p:nvPicPr>
          <p:cNvPr id="110" name="图片 72" descr="交换机.png"/>
          <p:cNvPicPr>
            <a:picLocks noChangeAspect="1"/>
          </p:cNvPicPr>
          <p:nvPr/>
        </p:nvPicPr>
        <p:blipFill>
          <a:blip r:embed="rId15" cstate="print"/>
          <a:stretch>
            <a:fillRect/>
          </a:stretch>
        </p:blipFill>
        <p:spPr>
          <a:xfrm>
            <a:off x="4789143" y="2362783"/>
            <a:ext cx="303688" cy="249297"/>
          </a:xfrm>
          <a:prstGeom prst="rect">
            <a:avLst/>
          </a:prstGeom>
        </p:spPr>
      </p:pic>
      <p:pic>
        <p:nvPicPr>
          <p:cNvPr id="111" name="图片 72" descr="交换机.png"/>
          <p:cNvPicPr>
            <a:picLocks noChangeAspect="1"/>
          </p:cNvPicPr>
          <p:nvPr/>
        </p:nvPicPr>
        <p:blipFill>
          <a:blip r:embed="rId15" cstate="print"/>
          <a:stretch>
            <a:fillRect/>
          </a:stretch>
        </p:blipFill>
        <p:spPr>
          <a:xfrm>
            <a:off x="4789143" y="2713947"/>
            <a:ext cx="303688" cy="249297"/>
          </a:xfrm>
          <a:prstGeom prst="rect">
            <a:avLst/>
          </a:prstGeom>
        </p:spPr>
      </p:pic>
      <p:sp>
        <p:nvSpPr>
          <p:cNvPr id="112" name="TextBox 88"/>
          <p:cNvSpPr txBox="1"/>
          <p:nvPr/>
        </p:nvSpPr>
        <p:spPr>
          <a:xfrm>
            <a:off x="5140369" y="2068025"/>
            <a:ext cx="356902" cy="1181221"/>
          </a:xfrm>
          <a:prstGeom prst="rect">
            <a:avLst/>
          </a:prstGeom>
          <a:noFill/>
        </p:spPr>
        <p:txBody>
          <a:bodyPr wrap="square" rtlCol="0">
            <a:spAutoFit/>
          </a:bodyPr>
          <a:lstStyle/>
          <a:p>
            <a:pPr>
              <a:lnSpc>
                <a:spcPct val="120000"/>
              </a:lnSpc>
            </a:pPr>
            <a:r>
              <a:rPr lang="zh-CN" altLang="en-US" sz="1200" dirty="0">
                <a:solidFill>
                  <a:prstClr val="black"/>
                </a:solidFill>
                <a:cs typeface="+mn-ea"/>
                <a:sym typeface="+mn-lt"/>
              </a:rPr>
              <a:t>运维管理区</a:t>
            </a:r>
          </a:p>
        </p:txBody>
      </p:sp>
      <p:sp>
        <p:nvSpPr>
          <p:cNvPr id="113" name="TextBox 88"/>
          <p:cNvSpPr txBox="1"/>
          <p:nvPr/>
        </p:nvSpPr>
        <p:spPr>
          <a:xfrm>
            <a:off x="6088794" y="5334387"/>
            <a:ext cx="5540892" cy="1060931"/>
          </a:xfrm>
          <a:prstGeom prst="rect">
            <a:avLst/>
          </a:prstGeom>
          <a:noFill/>
        </p:spPr>
        <p:txBody>
          <a:bodyPr wrap="square" rtlCol="0">
            <a:spAutoFit/>
          </a:bodyPr>
          <a:lstStyle/>
          <a:p>
            <a:pPr>
              <a:lnSpc>
                <a:spcPct val="120000"/>
              </a:lnSpc>
            </a:pPr>
            <a:r>
              <a:rPr lang="zh-CN" altLang="en-US" dirty="0">
                <a:solidFill>
                  <a:prstClr val="black"/>
                </a:solidFill>
                <a:cs typeface="+mn-ea"/>
                <a:sym typeface="+mn-lt"/>
              </a:rPr>
              <a:t>用户终端、物联网终端等需要获取</a:t>
            </a:r>
            <a:r>
              <a:rPr lang="en-US" altLang="zh-CN" dirty="0">
                <a:solidFill>
                  <a:prstClr val="black"/>
                </a:solidFill>
                <a:cs typeface="+mn-ea"/>
                <a:sym typeface="+mn-lt"/>
              </a:rPr>
              <a:t>IPv6</a:t>
            </a:r>
            <a:r>
              <a:rPr lang="zh-CN" altLang="en-US" dirty="0">
                <a:solidFill>
                  <a:prstClr val="black"/>
                </a:solidFill>
                <a:cs typeface="+mn-ea"/>
                <a:sym typeface="+mn-lt"/>
              </a:rPr>
              <a:t>地址接入园区网络，往往数量多，且具移动性，通常采用自动化配置地址，部分场景亦可静态配置地址。</a:t>
            </a:r>
          </a:p>
        </p:txBody>
      </p:sp>
      <p:sp>
        <p:nvSpPr>
          <p:cNvPr id="114" name="TextBox 88"/>
          <p:cNvSpPr txBox="1"/>
          <p:nvPr/>
        </p:nvSpPr>
        <p:spPr>
          <a:xfrm>
            <a:off x="6088794" y="3957323"/>
            <a:ext cx="5540892" cy="728533"/>
          </a:xfrm>
          <a:prstGeom prst="rect">
            <a:avLst/>
          </a:prstGeom>
          <a:noFill/>
        </p:spPr>
        <p:txBody>
          <a:bodyPr wrap="square" rtlCol="0">
            <a:spAutoFit/>
          </a:bodyPr>
          <a:lstStyle/>
          <a:p>
            <a:pPr>
              <a:lnSpc>
                <a:spcPct val="120000"/>
              </a:lnSpc>
            </a:pPr>
            <a:r>
              <a:rPr lang="zh-CN" altLang="en-US" dirty="0">
                <a:solidFill>
                  <a:prstClr val="black"/>
                </a:solidFill>
                <a:cs typeface="+mn-ea"/>
                <a:sym typeface="+mn-lt"/>
              </a:rPr>
              <a:t>网络设备承载业务数据，且自身也存在被管理的需求，因此也需要</a:t>
            </a:r>
            <a:r>
              <a:rPr lang="en-US" altLang="zh-CN" dirty="0">
                <a:solidFill>
                  <a:prstClr val="black"/>
                </a:solidFill>
                <a:cs typeface="+mn-ea"/>
                <a:sym typeface="+mn-lt"/>
              </a:rPr>
              <a:t>IPv6</a:t>
            </a:r>
            <a:r>
              <a:rPr lang="zh-CN" altLang="en-US" dirty="0">
                <a:solidFill>
                  <a:prstClr val="black"/>
                </a:solidFill>
                <a:cs typeface="+mn-ea"/>
                <a:sym typeface="+mn-lt"/>
              </a:rPr>
              <a:t>地址，通常配置静态</a:t>
            </a:r>
            <a:r>
              <a:rPr lang="en-US" altLang="zh-CN" dirty="0">
                <a:solidFill>
                  <a:prstClr val="black"/>
                </a:solidFill>
                <a:cs typeface="+mn-ea"/>
                <a:sym typeface="+mn-lt"/>
              </a:rPr>
              <a:t>IPv6</a:t>
            </a:r>
            <a:r>
              <a:rPr lang="zh-CN" altLang="en-US" dirty="0">
                <a:solidFill>
                  <a:prstClr val="black"/>
                </a:solidFill>
                <a:cs typeface="+mn-ea"/>
                <a:sym typeface="+mn-lt"/>
              </a:rPr>
              <a:t>地址。</a:t>
            </a:r>
          </a:p>
        </p:txBody>
      </p:sp>
      <p:sp>
        <p:nvSpPr>
          <p:cNvPr id="115" name="TextBox 88"/>
          <p:cNvSpPr txBox="1"/>
          <p:nvPr/>
        </p:nvSpPr>
        <p:spPr>
          <a:xfrm>
            <a:off x="6088794" y="2580260"/>
            <a:ext cx="5540892" cy="728533"/>
          </a:xfrm>
          <a:prstGeom prst="rect">
            <a:avLst/>
          </a:prstGeom>
          <a:noFill/>
        </p:spPr>
        <p:txBody>
          <a:bodyPr wrap="square" rtlCol="0">
            <a:spAutoFit/>
          </a:bodyPr>
          <a:lstStyle/>
          <a:p>
            <a:pPr>
              <a:lnSpc>
                <a:spcPct val="120000"/>
              </a:lnSpc>
            </a:pPr>
            <a:r>
              <a:rPr lang="zh-CN" altLang="en-US" dirty="0">
                <a:solidFill>
                  <a:prstClr val="black"/>
                </a:solidFill>
                <a:cs typeface="+mn-ea"/>
                <a:sym typeface="+mn-lt"/>
              </a:rPr>
              <a:t>运维管理区的服务器长期固定，且随时需要被网络管理员访问，因此通常配置静态</a:t>
            </a:r>
            <a:r>
              <a:rPr lang="en-US" altLang="zh-CN" dirty="0">
                <a:solidFill>
                  <a:prstClr val="black"/>
                </a:solidFill>
                <a:cs typeface="+mn-ea"/>
                <a:sym typeface="+mn-lt"/>
              </a:rPr>
              <a:t>IPv6</a:t>
            </a:r>
            <a:r>
              <a:rPr lang="zh-CN" altLang="en-US" dirty="0">
                <a:solidFill>
                  <a:prstClr val="black"/>
                </a:solidFill>
                <a:cs typeface="+mn-ea"/>
                <a:sym typeface="+mn-lt"/>
              </a:rPr>
              <a:t>地址。</a:t>
            </a:r>
          </a:p>
        </p:txBody>
      </p:sp>
      <p:sp>
        <p:nvSpPr>
          <p:cNvPr id="116" name="下箭头 63"/>
          <p:cNvSpPr/>
          <p:nvPr/>
        </p:nvSpPr>
        <p:spPr>
          <a:xfrm rot="5400000" flipV="1">
            <a:off x="5487610" y="2695414"/>
            <a:ext cx="523943" cy="48846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chemeClr val="accent1">
                  <a:lumMod val="5000"/>
                  <a:lumOff val="95000"/>
                  <a:alpha val="0"/>
                </a:schemeClr>
              </a:gs>
              <a:gs pos="81000">
                <a:schemeClr val="bg1">
                  <a:lumMod val="65000"/>
                  <a:alpha val="75000"/>
                </a:schemeClr>
              </a:gs>
            </a:gsLst>
            <a:lin ang="5400000" scaled="1"/>
            <a:tileRect/>
          </a:gradFill>
          <a:ln w="9525">
            <a:gradFill flip="none" rotWithShape="1">
              <a:gsLst>
                <a:gs pos="0">
                  <a:schemeClr val="accent1">
                    <a:lumMod val="5000"/>
                    <a:lumOff val="95000"/>
                    <a:alpha val="0"/>
                  </a:schemeClr>
                </a:gs>
                <a:gs pos="100000">
                  <a:schemeClr val="tx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117" name="下箭头 63"/>
          <p:cNvSpPr/>
          <p:nvPr/>
        </p:nvSpPr>
        <p:spPr>
          <a:xfrm rot="5400000" flipV="1">
            <a:off x="5487610" y="4042076"/>
            <a:ext cx="523943" cy="48846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chemeClr val="accent1">
                  <a:lumMod val="5000"/>
                  <a:lumOff val="95000"/>
                  <a:alpha val="0"/>
                </a:schemeClr>
              </a:gs>
              <a:gs pos="81000">
                <a:schemeClr val="bg1">
                  <a:lumMod val="65000"/>
                  <a:alpha val="75000"/>
                </a:schemeClr>
              </a:gs>
            </a:gsLst>
            <a:lin ang="5400000" scaled="1"/>
            <a:tileRect/>
          </a:gradFill>
          <a:ln w="9525">
            <a:gradFill flip="none" rotWithShape="1">
              <a:gsLst>
                <a:gs pos="0">
                  <a:schemeClr val="accent1">
                    <a:lumMod val="5000"/>
                    <a:lumOff val="95000"/>
                    <a:alpha val="0"/>
                  </a:schemeClr>
                </a:gs>
                <a:gs pos="100000">
                  <a:schemeClr val="tx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118" name="下箭头 63"/>
          <p:cNvSpPr/>
          <p:nvPr/>
        </p:nvSpPr>
        <p:spPr>
          <a:xfrm rot="5400000" flipV="1">
            <a:off x="5487610" y="5638751"/>
            <a:ext cx="523943" cy="48846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chemeClr val="accent1">
                  <a:lumMod val="5000"/>
                  <a:lumOff val="95000"/>
                  <a:alpha val="0"/>
                </a:schemeClr>
              </a:gs>
              <a:gs pos="81000">
                <a:schemeClr val="bg1">
                  <a:lumMod val="65000"/>
                  <a:alpha val="75000"/>
                </a:schemeClr>
              </a:gs>
            </a:gsLst>
            <a:lin ang="5400000" scaled="1"/>
            <a:tileRect/>
          </a:gradFill>
          <a:ln w="9525">
            <a:gradFill flip="none" rotWithShape="1">
              <a:gsLst>
                <a:gs pos="0">
                  <a:schemeClr val="accent1">
                    <a:lumMod val="5000"/>
                    <a:lumOff val="95000"/>
                    <a:alpha val="0"/>
                  </a:schemeClr>
                </a:gs>
                <a:gs pos="100000">
                  <a:schemeClr val="tx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25" name="日期占位符 3">
            <a:extLst>
              <a:ext uri="{FF2B5EF4-FFF2-40B4-BE49-F238E27FC236}">
                <a16:creationId xmlns:a16="http://schemas.microsoft.com/office/drawing/2014/main" id="{1D446F17-6384-0B42-049F-1EC16B98842E}"/>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26" name="页脚占位符 4">
            <a:extLst>
              <a:ext uri="{FF2B5EF4-FFF2-40B4-BE49-F238E27FC236}">
                <a16:creationId xmlns:a16="http://schemas.microsoft.com/office/drawing/2014/main" id="{FBFC66B0-6FEA-6EC7-D78C-6D02B7902E9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00" name="灯片编号占位符 5">
            <a:extLst>
              <a:ext uri="{FF2B5EF4-FFF2-40B4-BE49-F238E27FC236}">
                <a16:creationId xmlns:a16="http://schemas.microsoft.com/office/drawing/2014/main" id="{99DC3681-4A14-2946-FB50-3BBA0796075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174</a:t>
            </a:fld>
            <a:endParaRPr lang="en-US">
              <a:cs typeface="+mn-ea"/>
              <a:sym typeface="+mn-lt"/>
            </a:endParaRPr>
          </a:p>
        </p:txBody>
      </p:sp>
    </p:spTree>
    <p:extLst>
      <p:ext uri="{BB962C8B-B14F-4D97-AF65-F5344CB8AC3E}">
        <p14:creationId xmlns:p14="http://schemas.microsoft.com/office/powerpoint/2010/main" val="37617619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a:lnSpc>
                <a:spcPct val="120000"/>
              </a:lnSpc>
            </a:pPr>
            <a:r>
              <a:rPr lang="zh-CN" altLang="en-US" sz="3200" dirty="0">
                <a:latin typeface="+mn-lt"/>
                <a:ea typeface="+mn-ea"/>
                <a:cs typeface="+mn-ea"/>
                <a:sym typeface="+mn-lt"/>
              </a:rPr>
              <a:t>回顾一下</a:t>
            </a:r>
            <a:r>
              <a:rPr lang="en-US" altLang="zh-CN" sz="3200" dirty="0">
                <a:latin typeface="+mn-lt"/>
                <a:ea typeface="+mn-ea"/>
                <a:cs typeface="+mn-ea"/>
                <a:sym typeface="+mn-lt"/>
              </a:rPr>
              <a:t>ICMP</a:t>
            </a:r>
            <a:endParaRPr lang="zh-CN" altLang="en-US" sz="3200" dirty="0">
              <a:latin typeface="+mn-lt"/>
              <a:ea typeface="+mn-ea"/>
              <a:cs typeface="+mn-ea"/>
              <a:sym typeface="+mn-lt"/>
            </a:endParaRPr>
          </a:p>
        </p:txBody>
      </p:sp>
      <p:sp>
        <p:nvSpPr>
          <p:cNvPr id="4" name="内容占位符 3"/>
          <p:cNvSpPr>
            <a:spLocks noGrp="1"/>
          </p:cNvSpPr>
          <p:nvPr>
            <p:ph idx="1"/>
          </p:nvPr>
        </p:nvSpPr>
        <p:spPr>
          <a:xfrm>
            <a:off x="478784" y="1264409"/>
            <a:ext cx="11247642" cy="1874907"/>
          </a:xfrm>
        </p:spPr>
        <p:txBody>
          <a:bodyPr vert="horz" lIns="91440" tIns="45720" rIns="91440" bIns="45720" rtlCol="0">
            <a:normAutofit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在</a:t>
            </a:r>
            <a:r>
              <a:rPr lang="en-US" altLang="zh-CN" sz="2400" dirty="0">
                <a:solidFill>
                  <a:schemeClr val="accent1"/>
                </a:solidFill>
                <a:cs typeface="+mn-ea"/>
                <a:sym typeface="+mn-lt"/>
              </a:rPr>
              <a:t>IPv4</a:t>
            </a:r>
            <a:r>
              <a:rPr lang="zh-CN" altLang="en-US" sz="2400" dirty="0">
                <a:solidFill>
                  <a:schemeClr val="accent1"/>
                </a:solidFill>
                <a:cs typeface="+mn-ea"/>
                <a:sym typeface="+mn-lt"/>
              </a:rPr>
              <a:t>中，</a:t>
            </a:r>
            <a:r>
              <a:rPr lang="en-US" altLang="zh-CN" sz="2400" dirty="0">
                <a:solidFill>
                  <a:schemeClr val="accent1"/>
                </a:solidFill>
                <a:cs typeface="+mn-ea"/>
                <a:sym typeface="+mn-lt"/>
              </a:rPr>
              <a:t>Internet</a:t>
            </a:r>
            <a:r>
              <a:rPr lang="zh-CN" altLang="en-US" sz="2400" dirty="0">
                <a:solidFill>
                  <a:schemeClr val="accent1"/>
                </a:solidFill>
                <a:cs typeface="+mn-ea"/>
                <a:sym typeface="+mn-lt"/>
              </a:rPr>
              <a:t>控制消息协议</a:t>
            </a:r>
            <a:r>
              <a:rPr lang="en-US" altLang="zh-CN" sz="2400" dirty="0">
                <a:solidFill>
                  <a:schemeClr val="accent1"/>
                </a:solidFill>
                <a:cs typeface="+mn-ea"/>
                <a:sym typeface="+mn-lt"/>
              </a:rPr>
              <a:t>ICMP</a:t>
            </a:r>
            <a:r>
              <a:rPr lang="zh-CN" altLang="en-US" sz="2400" dirty="0">
                <a:solidFill>
                  <a:schemeClr val="accent1"/>
                </a:solidFill>
                <a:cs typeface="+mn-ea"/>
                <a:sym typeface="+mn-lt"/>
              </a:rPr>
              <a:t>（</a:t>
            </a:r>
            <a:r>
              <a:rPr lang="en-US" altLang="zh-CN" sz="2400" dirty="0">
                <a:solidFill>
                  <a:schemeClr val="accent1"/>
                </a:solidFill>
                <a:cs typeface="+mn-ea"/>
                <a:sym typeface="+mn-lt"/>
              </a:rPr>
              <a:t>Internet Control Message Protocol</a:t>
            </a:r>
            <a:r>
              <a:rPr lang="zh-CN" altLang="en-US" sz="2400" dirty="0">
                <a:solidFill>
                  <a:schemeClr val="accent1"/>
                </a:solidFill>
                <a:cs typeface="+mn-ea"/>
                <a:sym typeface="+mn-lt"/>
              </a:rPr>
              <a:t>）是</a:t>
            </a:r>
            <a:r>
              <a:rPr lang="en-US" altLang="zh-CN" sz="2400" dirty="0">
                <a:solidFill>
                  <a:schemeClr val="accent1"/>
                </a:solidFill>
                <a:cs typeface="+mn-ea"/>
                <a:sym typeface="+mn-lt"/>
              </a:rPr>
              <a:t>IPv4</a:t>
            </a:r>
            <a:r>
              <a:rPr lang="zh-CN" altLang="en-US" sz="2400" dirty="0">
                <a:solidFill>
                  <a:schemeClr val="accent1"/>
                </a:solidFill>
                <a:cs typeface="+mn-ea"/>
                <a:sym typeface="+mn-lt"/>
              </a:rPr>
              <a:t>协议的重要辅助协议。</a:t>
            </a:r>
          </a:p>
          <a:p>
            <a:pPr marL="266700" indent="-266700">
              <a:buFont typeface="Wingdings" panose="05000000000000000000" pitchFamily="2" charset="2"/>
              <a:buChar char="n"/>
            </a:pPr>
            <a:r>
              <a:rPr lang="en-US" altLang="zh-CN" sz="2400" dirty="0">
                <a:solidFill>
                  <a:schemeClr val="accent1"/>
                </a:solidFill>
                <a:cs typeface="+mn-ea"/>
                <a:sym typeface="+mn-lt"/>
              </a:rPr>
              <a:t>ICMP</a:t>
            </a:r>
            <a:r>
              <a:rPr lang="zh-CN" altLang="en-US" sz="2400" dirty="0">
                <a:solidFill>
                  <a:schemeClr val="accent1"/>
                </a:solidFill>
                <a:cs typeface="+mn-ea"/>
                <a:sym typeface="+mn-lt"/>
              </a:rPr>
              <a:t>用来在网络设备间传递各种差错和控制信息，对于收集各种网络信息、诊断和排除各种网络故障等方面起着至关重要的作用。</a:t>
            </a:r>
          </a:p>
        </p:txBody>
      </p:sp>
      <p:sp>
        <p:nvSpPr>
          <p:cNvPr id="3" name="日期占位符 3">
            <a:extLst>
              <a:ext uri="{FF2B5EF4-FFF2-40B4-BE49-F238E27FC236}">
                <a16:creationId xmlns:a16="http://schemas.microsoft.com/office/drawing/2014/main" id="{A4558503-6679-7060-DCA0-112AE8E63719}"/>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6" name="页脚占位符 4">
            <a:extLst>
              <a:ext uri="{FF2B5EF4-FFF2-40B4-BE49-F238E27FC236}">
                <a16:creationId xmlns:a16="http://schemas.microsoft.com/office/drawing/2014/main" id="{2AB889C1-5927-25A3-1BB1-0C404D66F54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E1E972ED-5093-682A-9141-C0F21C18176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175</a:t>
            </a:fld>
            <a:endParaRPr lang="en-US">
              <a:cs typeface="+mn-ea"/>
              <a:sym typeface="+mn-lt"/>
            </a:endParaRPr>
          </a:p>
        </p:txBody>
      </p:sp>
      <p:grpSp>
        <p:nvGrpSpPr>
          <p:cNvPr id="8" name="组合 7">
            <a:extLst>
              <a:ext uri="{FF2B5EF4-FFF2-40B4-BE49-F238E27FC236}">
                <a16:creationId xmlns:a16="http://schemas.microsoft.com/office/drawing/2014/main" id="{CE828D31-9621-49E8-9B5E-9FB394DC7FE3}"/>
              </a:ext>
            </a:extLst>
          </p:cNvPr>
          <p:cNvGrpSpPr/>
          <p:nvPr/>
        </p:nvGrpSpPr>
        <p:grpSpPr>
          <a:xfrm>
            <a:off x="2782736" y="3114751"/>
            <a:ext cx="6285064" cy="1933499"/>
            <a:chOff x="2782736" y="3114751"/>
            <a:chExt cx="6285064" cy="1933499"/>
          </a:xfrm>
        </p:grpSpPr>
        <p:grpSp>
          <p:nvGrpSpPr>
            <p:cNvPr id="5" name="组合 4"/>
            <p:cNvGrpSpPr/>
            <p:nvPr/>
          </p:nvGrpSpPr>
          <p:grpSpPr>
            <a:xfrm>
              <a:off x="3596591" y="3114751"/>
              <a:ext cx="5471209" cy="1933499"/>
              <a:chOff x="4050382" y="3205810"/>
              <a:chExt cx="4680468" cy="1373624"/>
            </a:xfrm>
          </p:grpSpPr>
          <p:cxnSp>
            <p:nvCxnSpPr>
              <p:cNvPr id="11" name="直接箭头连接符 16"/>
              <p:cNvCxnSpPr>
                <a:cxnSpLocks noChangeShapeType="1"/>
              </p:cNvCxnSpPr>
              <p:nvPr/>
            </p:nvCxnSpPr>
            <p:spPr bwMode="gray">
              <a:xfrm flipV="1">
                <a:off x="4050382" y="3892622"/>
                <a:ext cx="1800000" cy="0"/>
              </a:xfrm>
              <a:prstGeom prst="straightConnector1">
                <a:avLst/>
              </a:prstGeom>
              <a:noFill/>
              <a:ln w="28575" algn="ctr">
                <a:solidFill>
                  <a:srgbClr val="ED6D00"/>
                </a:solidFill>
                <a:round/>
                <a:headEnd type="triangle"/>
                <a:tailEnd type="triangle" w="med" len="med"/>
              </a:ln>
              <a:extLst>
                <a:ext uri="{909E8E84-426E-40DD-AFC4-6F175D3DCCD1}">
                  <a14:hiddenFill xmlns:a14="http://schemas.microsoft.com/office/drawing/2010/main">
                    <a:noFill/>
                  </a14:hiddenFill>
                </a:ext>
              </a:extLst>
            </p:spPr>
          </p:cxnSp>
          <p:sp>
            <p:nvSpPr>
              <p:cNvPr id="12" name="TextBox 19"/>
              <p:cNvSpPr txBox="1">
                <a:spLocks noChangeArrowheads="1"/>
              </p:cNvSpPr>
              <p:nvPr/>
            </p:nvSpPr>
            <p:spPr bwMode="gray">
              <a:xfrm>
                <a:off x="4503895" y="3548843"/>
                <a:ext cx="903164" cy="32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lnSpc>
                    <a:spcPct val="120000"/>
                  </a:lnSpc>
                </a:pPr>
                <a:r>
                  <a:rPr lang="zh-CN" altLang="en-US" sz="1399" dirty="0">
                    <a:latin typeface="+mn-lt"/>
                    <a:ea typeface="+mn-ea"/>
                    <a:cs typeface="+mn-ea"/>
                    <a:sym typeface="+mn-lt"/>
                  </a:rPr>
                  <a:t>差错消息</a:t>
                </a:r>
              </a:p>
            </p:txBody>
          </p:sp>
          <p:cxnSp>
            <p:nvCxnSpPr>
              <p:cNvPr id="14" name="直接箭头连接符 16"/>
              <p:cNvCxnSpPr>
                <a:cxnSpLocks noChangeShapeType="1"/>
              </p:cNvCxnSpPr>
              <p:nvPr/>
            </p:nvCxnSpPr>
            <p:spPr bwMode="gray">
              <a:xfrm flipH="1" flipV="1">
                <a:off x="4050382" y="4133579"/>
                <a:ext cx="1800000" cy="0"/>
              </a:xfrm>
              <a:prstGeom prst="straightConnector1">
                <a:avLst/>
              </a:prstGeom>
              <a:noFill/>
              <a:ln w="28575" algn="ctr">
                <a:solidFill>
                  <a:srgbClr val="ED6D00"/>
                </a:solidFill>
                <a:round/>
                <a:headEnd type="triangle"/>
                <a:tailEnd type="triangle" w="med" len="med"/>
              </a:ln>
              <a:extLst>
                <a:ext uri="{909E8E84-426E-40DD-AFC4-6F175D3DCCD1}">
                  <a14:hiddenFill xmlns:a14="http://schemas.microsoft.com/office/drawing/2010/main">
                    <a:noFill/>
                  </a14:hiddenFill>
                </a:ext>
              </a:extLst>
            </p:spPr>
          </p:cxnSp>
          <p:sp>
            <p:nvSpPr>
              <p:cNvPr id="25" name="TextBox 19"/>
              <p:cNvSpPr txBox="1">
                <a:spLocks noChangeArrowheads="1"/>
              </p:cNvSpPr>
              <p:nvPr/>
            </p:nvSpPr>
            <p:spPr bwMode="gray">
              <a:xfrm>
                <a:off x="4503895" y="4220647"/>
                <a:ext cx="903164" cy="32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lnSpc>
                    <a:spcPct val="120000"/>
                  </a:lnSpc>
                </a:pPr>
                <a:r>
                  <a:rPr lang="zh-CN" altLang="en-US" sz="1399">
                    <a:latin typeface="+mn-lt"/>
                    <a:ea typeface="+mn-ea"/>
                    <a:cs typeface="+mn-ea"/>
                    <a:sym typeface="+mn-lt"/>
                  </a:rPr>
                  <a:t>控制消息</a:t>
                </a:r>
                <a:endParaRPr lang="zh-CN" altLang="en-US" sz="1399" dirty="0">
                  <a:latin typeface="+mn-lt"/>
                  <a:ea typeface="+mn-ea"/>
                  <a:cs typeface="+mn-ea"/>
                  <a:sym typeface="+mn-lt"/>
                </a:endParaRPr>
              </a:p>
            </p:txBody>
          </p:sp>
          <p:sp>
            <p:nvSpPr>
              <p:cNvPr id="26" name="Freeform 159"/>
              <p:cNvSpPr/>
              <p:nvPr/>
            </p:nvSpPr>
            <p:spPr>
              <a:xfrm flipH="1">
                <a:off x="6103050" y="3205810"/>
                <a:ext cx="2627800" cy="137362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gradFill>
                <a:gsLst>
                  <a:gs pos="0">
                    <a:schemeClr val="bg1"/>
                  </a:gs>
                  <a:gs pos="81000">
                    <a:schemeClr val="bg1">
                      <a:lumMod val="85000"/>
                    </a:schemeClr>
                  </a:gs>
                </a:gsLst>
                <a:lin ang="16200000" scaled="1"/>
              </a:gradFill>
              <a:ln w="9525">
                <a:gradFill flip="none" rotWithShape="1">
                  <a:gsLst>
                    <a:gs pos="0">
                      <a:schemeClr val="bg1"/>
                    </a:gs>
                    <a:gs pos="85000">
                      <a:schemeClr val="bg1">
                        <a:lumMod val="5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tIns="107958" rtlCol="0" anchor="ctr">
                <a:noAutofit/>
              </a:bodyPr>
              <a:lstStyle/>
              <a:p>
                <a:pPr algn="ctr">
                  <a:lnSpc>
                    <a:spcPct val="120000"/>
                  </a:lnSpc>
                </a:pPr>
                <a:endParaRPr lang="en-US" sz="1200" b="1">
                  <a:solidFill>
                    <a:schemeClr val="bg1">
                      <a:lumMod val="50000"/>
                    </a:schemeClr>
                  </a:solidFill>
                  <a:cs typeface="+mn-ea"/>
                  <a:sym typeface="+mn-lt"/>
                </a:endParaRPr>
              </a:p>
            </p:txBody>
          </p:sp>
          <p:pic>
            <p:nvPicPr>
              <p:cNvPr id="33"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4883" y="3878615"/>
                <a:ext cx="490909" cy="401653"/>
              </a:xfrm>
              <a:prstGeom prst="rect">
                <a:avLst/>
              </a:prstGeom>
            </p:spPr>
          </p:pic>
        </p:grpSp>
        <p:pic>
          <p:nvPicPr>
            <p:cNvPr id="17" name="图片 16">
              <a:extLst>
                <a:ext uri="{FF2B5EF4-FFF2-40B4-BE49-F238E27FC236}">
                  <a16:creationId xmlns:a16="http://schemas.microsoft.com/office/drawing/2014/main" id="{2E44164F-D199-446B-A996-4E8EDD9B4A83}"/>
                </a:ext>
              </a:extLst>
            </p:cNvPr>
            <p:cNvPicPr>
              <a:picLocks noChangeAspect="1"/>
            </p:cNvPicPr>
            <p:nvPr/>
          </p:nvPicPr>
          <p:blipFill>
            <a:blip r:embed="rId4"/>
            <a:stretch>
              <a:fillRect/>
            </a:stretch>
          </p:blipFill>
          <p:spPr>
            <a:xfrm>
              <a:off x="7326968" y="4061924"/>
              <a:ext cx="553686" cy="565221"/>
            </a:xfrm>
            <a:prstGeom prst="rect">
              <a:avLst/>
            </a:prstGeom>
          </p:spPr>
        </p:pic>
        <p:pic>
          <p:nvPicPr>
            <p:cNvPr id="18" name="图片 17">
              <a:extLst>
                <a:ext uri="{FF2B5EF4-FFF2-40B4-BE49-F238E27FC236}">
                  <a16:creationId xmlns:a16="http://schemas.microsoft.com/office/drawing/2014/main" id="{56151A1D-F1E0-4D76-9921-D53AC4EA0EC4}"/>
                </a:ext>
              </a:extLst>
            </p:cNvPr>
            <p:cNvPicPr>
              <a:picLocks noChangeAspect="1"/>
            </p:cNvPicPr>
            <p:nvPr/>
          </p:nvPicPr>
          <p:blipFill>
            <a:blip r:embed="rId5"/>
            <a:stretch>
              <a:fillRect/>
            </a:stretch>
          </p:blipFill>
          <p:spPr>
            <a:xfrm>
              <a:off x="6499342" y="4058340"/>
              <a:ext cx="553685" cy="553685"/>
            </a:xfrm>
            <a:prstGeom prst="rect">
              <a:avLst/>
            </a:prstGeom>
          </p:spPr>
        </p:pic>
        <p:pic>
          <p:nvPicPr>
            <p:cNvPr id="19" name="图片 18">
              <a:extLst>
                <a:ext uri="{FF2B5EF4-FFF2-40B4-BE49-F238E27FC236}">
                  <a16:creationId xmlns:a16="http://schemas.microsoft.com/office/drawing/2014/main" id="{9084CE3A-3087-4792-A066-CCCB689D2292}"/>
                </a:ext>
              </a:extLst>
            </p:cNvPr>
            <p:cNvPicPr>
              <a:picLocks noChangeAspect="1"/>
            </p:cNvPicPr>
            <p:nvPr/>
          </p:nvPicPr>
          <p:blipFill>
            <a:blip r:embed="rId6"/>
            <a:stretch>
              <a:fillRect/>
            </a:stretch>
          </p:blipFill>
          <p:spPr>
            <a:xfrm>
              <a:off x="2782736" y="3963351"/>
              <a:ext cx="813855" cy="617927"/>
            </a:xfrm>
            <a:prstGeom prst="rect">
              <a:avLst/>
            </a:prstGeom>
          </p:spPr>
        </p:pic>
      </p:grpSp>
    </p:spTree>
    <p:extLst>
      <p:ext uri="{BB962C8B-B14F-4D97-AF65-F5344CB8AC3E}">
        <p14:creationId xmlns:p14="http://schemas.microsoft.com/office/powerpoint/2010/main" val="910687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V="1">
            <a:off x="1061358" y="3190968"/>
            <a:ext cx="42605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bwMode="gray"/>
        <p:txBody>
          <a:bodyPr>
            <a:normAutofit/>
          </a:bodyPr>
          <a:lstStyle/>
          <a:p>
            <a:pPr>
              <a:lnSpc>
                <a:spcPct val="120000"/>
              </a:lnSpc>
            </a:pPr>
            <a:r>
              <a:rPr lang="zh-CN" altLang="en-US" sz="3200" dirty="0">
                <a:latin typeface="+mn-lt"/>
                <a:ea typeface="+mn-ea"/>
                <a:cs typeface="+mn-ea"/>
                <a:sym typeface="+mn-lt"/>
              </a:rPr>
              <a:t>基于</a:t>
            </a:r>
            <a:r>
              <a:rPr lang="en-US" altLang="zh-CN" sz="3200" dirty="0">
                <a:latin typeface="+mn-lt"/>
                <a:ea typeface="+mn-ea"/>
                <a:cs typeface="+mn-ea"/>
                <a:sym typeface="+mn-lt"/>
              </a:rPr>
              <a:t>ICMP</a:t>
            </a:r>
            <a:r>
              <a:rPr lang="zh-CN" altLang="en-US" sz="3200" dirty="0">
                <a:latin typeface="+mn-lt"/>
                <a:ea typeface="+mn-ea"/>
                <a:cs typeface="+mn-ea"/>
                <a:sym typeface="+mn-lt"/>
              </a:rPr>
              <a:t>的重要应用：</a:t>
            </a:r>
            <a:r>
              <a:rPr lang="en-US" altLang="zh-CN" sz="3200" dirty="0">
                <a:latin typeface="+mn-lt"/>
                <a:ea typeface="+mn-ea"/>
                <a:cs typeface="+mn-ea"/>
                <a:sym typeface="+mn-lt"/>
              </a:rPr>
              <a:t>Ping</a:t>
            </a:r>
            <a:endParaRPr lang="zh-CN" altLang="en-US" sz="3200" dirty="0">
              <a:latin typeface="+mn-lt"/>
              <a:ea typeface="+mn-ea"/>
              <a:cs typeface="+mn-ea"/>
              <a:sym typeface="+mn-lt"/>
            </a:endParaRPr>
          </a:p>
        </p:txBody>
      </p:sp>
      <p:sp>
        <p:nvSpPr>
          <p:cNvPr id="25" name="文本占位符 24"/>
          <p:cNvSpPr>
            <a:spLocks noGrp="1"/>
          </p:cNvSpPr>
          <p:nvPr>
            <p:ph idx="1"/>
          </p:nvPr>
        </p:nvSpPr>
        <p:spPr bwMode="gray">
          <a:xfrm>
            <a:off x="478784" y="1264409"/>
            <a:ext cx="11234434" cy="465202"/>
          </a:xfrm>
        </p:spPr>
        <p:txBody>
          <a:bodyPr>
            <a:normAutofit/>
          </a:bodyPr>
          <a:lstStyle/>
          <a:p>
            <a:pPr marL="0" indent="0">
              <a:spcBef>
                <a:spcPts val="0"/>
              </a:spcBef>
              <a:buNone/>
            </a:pPr>
            <a:r>
              <a:rPr lang="en-US" altLang="zh-CN" dirty="0">
                <a:cs typeface="+mn-ea"/>
                <a:sym typeface="+mn-lt"/>
              </a:rPr>
              <a:t>ICMP Echo</a:t>
            </a:r>
            <a:r>
              <a:rPr lang="zh-CN" altLang="en-US" dirty="0">
                <a:cs typeface="+mn-ea"/>
                <a:sym typeface="+mn-lt"/>
              </a:rPr>
              <a:t>消息常用于诊断源和目的地之间的网络连通性，同时还可以提供其他信息，如报文往返时间等。</a:t>
            </a:r>
          </a:p>
        </p:txBody>
      </p:sp>
      <p:sp>
        <p:nvSpPr>
          <p:cNvPr id="26" name="Rectangle 3"/>
          <p:cNvSpPr/>
          <p:nvPr/>
        </p:nvSpPr>
        <p:spPr bwMode="gray">
          <a:xfrm>
            <a:off x="6137215" y="1910923"/>
            <a:ext cx="5605080" cy="4060792"/>
          </a:xfrm>
          <a:prstGeom prst="rect">
            <a:avLst/>
          </a:prstGeom>
          <a:solidFill>
            <a:schemeClr val="bg1">
              <a:lumMod val="95000"/>
            </a:schemeClr>
          </a:solidFill>
          <a:ln>
            <a:noFill/>
          </a:ln>
        </p:spPr>
        <p:txBody>
          <a:bodyPr wrap="square">
            <a:spAutoFit/>
          </a:bodyPr>
          <a:lstStyle/>
          <a:p>
            <a:pPr>
              <a:lnSpc>
                <a:spcPct val="120000"/>
              </a:lnSpc>
            </a:pPr>
            <a:r>
              <a:rPr lang="en-US" altLang="zh-CN" sz="1200" dirty="0">
                <a:cs typeface="+mn-ea"/>
                <a:sym typeface="+mn-lt"/>
              </a:rPr>
              <a:t>[R1]ping ipv6 FC00:23::3</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PING FC00:23::3 : 56  data bytes, press CTRL_C to break</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Reply from FC00:23::3 </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bytes=56 Sequence=1 hop limit=63  time = 40 </a:t>
            </a:r>
            <a:r>
              <a:rPr lang="en-US" altLang="zh-CN" sz="1200" dirty="0" err="1">
                <a:cs typeface="+mn-ea"/>
                <a:sym typeface="+mn-lt"/>
              </a:rPr>
              <a:t>ms</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Reply from FC00:23::3 </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bytes=56 Sequence=2 hop limit=63  time = 30 </a:t>
            </a:r>
            <a:r>
              <a:rPr lang="en-US" altLang="zh-CN" sz="1200" dirty="0" err="1">
                <a:cs typeface="+mn-ea"/>
                <a:sym typeface="+mn-lt"/>
              </a:rPr>
              <a:t>ms</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Reply from FC00:23::3 </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bytes=56 Sequence=3 hop limit=63  time = 50 </a:t>
            </a:r>
            <a:r>
              <a:rPr lang="en-US" altLang="zh-CN" sz="1200" dirty="0" err="1">
                <a:cs typeface="+mn-ea"/>
                <a:sym typeface="+mn-lt"/>
              </a:rPr>
              <a:t>ms</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Reply from FC00:23::3 </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bytes=56 Sequence=4 hop limit=63  time = 40 </a:t>
            </a:r>
            <a:r>
              <a:rPr lang="en-US" altLang="zh-CN" sz="1200" dirty="0" err="1">
                <a:cs typeface="+mn-ea"/>
                <a:sym typeface="+mn-lt"/>
              </a:rPr>
              <a:t>ms</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Reply from FC00:23::3 </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bytes=56 Sequence=5 hop limit=63  time = 40 </a:t>
            </a:r>
            <a:r>
              <a:rPr lang="en-US" altLang="zh-CN" sz="1200" dirty="0" err="1">
                <a:cs typeface="+mn-ea"/>
                <a:sym typeface="+mn-lt"/>
              </a:rPr>
              <a:t>ms</a:t>
            </a:r>
            <a:endParaRPr lang="zh-CN" altLang="en-US" sz="1200" dirty="0">
              <a:cs typeface="+mn-ea"/>
              <a:sym typeface="+mn-lt"/>
            </a:endParaRPr>
          </a:p>
          <a:p>
            <a:pPr>
              <a:lnSpc>
                <a:spcPct val="120000"/>
              </a:lnSpc>
            </a:pP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 FC00:23::3 ping statistics ---</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5 packet(s) transmitted</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5 packet(s) received</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0.00% packet loss</a:t>
            </a:r>
            <a:endParaRPr lang="zh-CN" altLang="en-US" sz="1200" dirty="0">
              <a:cs typeface="+mn-ea"/>
              <a:sym typeface="+mn-lt"/>
            </a:endParaRPr>
          </a:p>
          <a:p>
            <a:pPr>
              <a:lnSpc>
                <a:spcPct val="120000"/>
              </a:lnSpc>
            </a:pPr>
            <a:r>
              <a:rPr lang="zh-CN" altLang="en-US" sz="1200" dirty="0">
                <a:cs typeface="+mn-ea"/>
                <a:sym typeface="+mn-lt"/>
              </a:rPr>
              <a:t>    </a:t>
            </a:r>
            <a:r>
              <a:rPr lang="en-US" altLang="zh-CN" sz="1200" dirty="0">
                <a:cs typeface="+mn-ea"/>
                <a:sym typeface="+mn-lt"/>
              </a:rPr>
              <a:t>round-trip min/avg/max = 30/40/50 </a:t>
            </a:r>
            <a:r>
              <a:rPr lang="en-US" altLang="zh-CN" sz="1200" dirty="0" err="1">
                <a:cs typeface="+mn-ea"/>
                <a:sym typeface="+mn-lt"/>
              </a:rPr>
              <a:t>ms</a:t>
            </a:r>
            <a:endParaRPr lang="zh-CN" altLang="en-US" sz="1200" dirty="0">
              <a:cs typeface="+mn-ea"/>
              <a:sym typeface="+mn-lt"/>
            </a:endParaRPr>
          </a:p>
        </p:txBody>
      </p:sp>
      <p:sp>
        <p:nvSpPr>
          <p:cNvPr id="27" name="圆角矩形 26"/>
          <p:cNvSpPr/>
          <p:nvPr/>
        </p:nvSpPr>
        <p:spPr bwMode="gray">
          <a:xfrm>
            <a:off x="550470" y="4599878"/>
            <a:ext cx="5260507" cy="962169"/>
          </a:xfrm>
          <a:prstGeom prst="roundRect">
            <a:avLst>
              <a:gd name="adj" fmla="val 2303"/>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lnSpc>
                <a:spcPct val="120000"/>
              </a:lnSpc>
            </a:pPr>
            <a:r>
              <a:rPr lang="zh-CN" altLang="en-US" sz="1599" b="1" dirty="0">
                <a:solidFill>
                  <a:schemeClr val="tx1"/>
                </a:solidFill>
                <a:cs typeface="+mn-ea"/>
                <a:sym typeface="+mn-lt"/>
              </a:rPr>
              <a:t>应用：</a:t>
            </a:r>
            <a:r>
              <a:rPr lang="en-US" altLang="zh-CN" sz="1599" b="1" dirty="0">
                <a:solidFill>
                  <a:schemeClr val="tx1"/>
                </a:solidFill>
                <a:cs typeface="+mn-ea"/>
                <a:sym typeface="+mn-lt"/>
              </a:rPr>
              <a:t>Ping</a:t>
            </a:r>
          </a:p>
          <a:p>
            <a:pPr algn="just">
              <a:lnSpc>
                <a:spcPct val="120000"/>
              </a:lnSpc>
            </a:pPr>
            <a:r>
              <a:rPr lang="en-US" altLang="zh-CN" sz="1599" dirty="0">
                <a:solidFill>
                  <a:schemeClr val="tx1"/>
                </a:solidFill>
                <a:cs typeface="+mn-ea"/>
                <a:sym typeface="+mn-lt"/>
              </a:rPr>
              <a:t>Ping</a:t>
            </a:r>
            <a:r>
              <a:rPr lang="zh-CN" altLang="en-US" sz="1599" dirty="0">
                <a:solidFill>
                  <a:schemeClr val="tx1"/>
                </a:solidFill>
                <a:cs typeface="+mn-ea"/>
                <a:sym typeface="+mn-lt"/>
              </a:rPr>
              <a:t>是一个广为人知的应用程序，该应用基于</a:t>
            </a:r>
            <a:r>
              <a:rPr lang="en-US" altLang="zh-CN" sz="1599" dirty="0">
                <a:solidFill>
                  <a:schemeClr val="tx1"/>
                </a:solidFill>
                <a:cs typeface="+mn-ea"/>
                <a:sym typeface="+mn-lt"/>
              </a:rPr>
              <a:t>ICMP</a:t>
            </a:r>
            <a:r>
              <a:rPr lang="zh-CN" altLang="en-US" sz="1599" dirty="0">
                <a:solidFill>
                  <a:schemeClr val="tx1"/>
                </a:solidFill>
                <a:cs typeface="+mn-ea"/>
                <a:sym typeface="+mn-lt"/>
              </a:rPr>
              <a:t>协议，常用于探测到达目的节点的网络可达性。</a:t>
            </a:r>
          </a:p>
        </p:txBody>
      </p:sp>
      <p:sp>
        <p:nvSpPr>
          <p:cNvPr id="6" name="矩形 5"/>
          <p:cNvSpPr/>
          <p:nvPr/>
        </p:nvSpPr>
        <p:spPr>
          <a:xfrm>
            <a:off x="1033153" y="2856931"/>
            <a:ext cx="1268296" cy="327013"/>
          </a:xfrm>
          <a:prstGeom prst="rect">
            <a:avLst/>
          </a:prstGeom>
        </p:spPr>
        <p:txBody>
          <a:bodyPr wrap="none">
            <a:spAutoFit/>
          </a:bodyPr>
          <a:lstStyle/>
          <a:p>
            <a:pPr>
              <a:lnSpc>
                <a:spcPct val="120000"/>
              </a:lnSpc>
            </a:pPr>
            <a:r>
              <a:rPr lang="en-US" altLang="zh-CN" sz="1399" dirty="0">
                <a:cs typeface="+mn-ea"/>
                <a:sym typeface="+mn-lt"/>
              </a:rPr>
              <a:t>FC00:12:1/64</a:t>
            </a:r>
          </a:p>
        </p:txBody>
      </p:sp>
      <p:sp>
        <p:nvSpPr>
          <p:cNvPr id="45" name="矩形 44"/>
          <p:cNvSpPr/>
          <p:nvPr/>
        </p:nvSpPr>
        <p:spPr>
          <a:xfrm>
            <a:off x="1749532" y="3223760"/>
            <a:ext cx="1268296" cy="327013"/>
          </a:xfrm>
          <a:prstGeom prst="rect">
            <a:avLst/>
          </a:prstGeom>
        </p:spPr>
        <p:txBody>
          <a:bodyPr wrap="none">
            <a:spAutoFit/>
          </a:bodyPr>
          <a:lstStyle/>
          <a:p>
            <a:pPr>
              <a:lnSpc>
                <a:spcPct val="120000"/>
              </a:lnSpc>
            </a:pPr>
            <a:r>
              <a:rPr lang="en-US" altLang="zh-CN" sz="1399">
                <a:cs typeface="+mn-ea"/>
                <a:sym typeface="+mn-lt"/>
              </a:rPr>
              <a:t>FC00:12:2/64</a:t>
            </a:r>
          </a:p>
        </p:txBody>
      </p:sp>
      <p:sp>
        <p:nvSpPr>
          <p:cNvPr id="46" name="矩形 45"/>
          <p:cNvSpPr/>
          <p:nvPr/>
        </p:nvSpPr>
        <p:spPr>
          <a:xfrm>
            <a:off x="3408775" y="2856931"/>
            <a:ext cx="1268296" cy="327013"/>
          </a:xfrm>
          <a:prstGeom prst="rect">
            <a:avLst/>
          </a:prstGeom>
        </p:spPr>
        <p:txBody>
          <a:bodyPr wrap="none">
            <a:spAutoFit/>
          </a:bodyPr>
          <a:lstStyle/>
          <a:p>
            <a:pPr>
              <a:lnSpc>
                <a:spcPct val="120000"/>
              </a:lnSpc>
            </a:pPr>
            <a:r>
              <a:rPr lang="en-US" altLang="zh-CN" sz="1399">
                <a:cs typeface="+mn-ea"/>
                <a:sym typeface="+mn-lt"/>
              </a:rPr>
              <a:t>FC00:23:2/64</a:t>
            </a:r>
          </a:p>
        </p:txBody>
      </p:sp>
      <p:sp>
        <p:nvSpPr>
          <p:cNvPr id="47" name="矩形 46"/>
          <p:cNvSpPr/>
          <p:nvPr/>
        </p:nvSpPr>
        <p:spPr>
          <a:xfrm>
            <a:off x="4103642" y="3223760"/>
            <a:ext cx="1268296" cy="327013"/>
          </a:xfrm>
          <a:prstGeom prst="rect">
            <a:avLst/>
          </a:prstGeom>
        </p:spPr>
        <p:txBody>
          <a:bodyPr wrap="none">
            <a:spAutoFit/>
          </a:bodyPr>
          <a:lstStyle/>
          <a:p>
            <a:pPr>
              <a:lnSpc>
                <a:spcPct val="120000"/>
              </a:lnSpc>
            </a:pPr>
            <a:r>
              <a:rPr lang="en-US" altLang="zh-CN" sz="1399">
                <a:cs typeface="+mn-ea"/>
                <a:sym typeface="+mn-lt"/>
              </a:rPr>
              <a:t>FC00:23:3/64</a:t>
            </a:r>
          </a:p>
        </p:txBody>
      </p:sp>
      <p:sp>
        <p:nvSpPr>
          <p:cNvPr id="48" name="矩形 47"/>
          <p:cNvSpPr/>
          <p:nvPr/>
        </p:nvSpPr>
        <p:spPr>
          <a:xfrm>
            <a:off x="592706" y="2714542"/>
            <a:ext cx="413895" cy="327013"/>
          </a:xfrm>
          <a:prstGeom prst="rect">
            <a:avLst/>
          </a:prstGeom>
        </p:spPr>
        <p:txBody>
          <a:bodyPr wrap="none">
            <a:spAutoFit/>
          </a:bodyPr>
          <a:lstStyle/>
          <a:p>
            <a:pPr algn="ctr">
              <a:lnSpc>
                <a:spcPct val="120000"/>
              </a:lnSpc>
            </a:pPr>
            <a:r>
              <a:rPr lang="en-US" altLang="zh-CN" sz="1399" b="1">
                <a:cs typeface="+mn-ea"/>
                <a:sym typeface="+mn-lt"/>
              </a:rPr>
              <a:t>R1</a:t>
            </a:r>
          </a:p>
        </p:txBody>
      </p:sp>
      <p:sp>
        <p:nvSpPr>
          <p:cNvPr id="49" name="矩形 48"/>
          <p:cNvSpPr/>
          <p:nvPr/>
        </p:nvSpPr>
        <p:spPr>
          <a:xfrm>
            <a:off x="2984672" y="2714542"/>
            <a:ext cx="413895" cy="327013"/>
          </a:xfrm>
          <a:prstGeom prst="rect">
            <a:avLst/>
          </a:prstGeom>
        </p:spPr>
        <p:txBody>
          <a:bodyPr wrap="none">
            <a:spAutoFit/>
          </a:bodyPr>
          <a:lstStyle/>
          <a:p>
            <a:pPr algn="ctr">
              <a:lnSpc>
                <a:spcPct val="120000"/>
              </a:lnSpc>
            </a:pPr>
            <a:r>
              <a:rPr lang="en-US" altLang="zh-CN" sz="1399" b="1">
                <a:cs typeface="+mn-ea"/>
                <a:sym typeface="+mn-lt"/>
              </a:rPr>
              <a:t>R2</a:t>
            </a:r>
          </a:p>
        </p:txBody>
      </p:sp>
      <p:sp>
        <p:nvSpPr>
          <p:cNvPr id="50" name="矩形 49"/>
          <p:cNvSpPr/>
          <p:nvPr/>
        </p:nvSpPr>
        <p:spPr>
          <a:xfrm>
            <a:off x="5356590" y="2714542"/>
            <a:ext cx="413895" cy="327013"/>
          </a:xfrm>
          <a:prstGeom prst="rect">
            <a:avLst/>
          </a:prstGeom>
        </p:spPr>
        <p:txBody>
          <a:bodyPr wrap="none">
            <a:spAutoFit/>
          </a:bodyPr>
          <a:lstStyle/>
          <a:p>
            <a:pPr algn="ctr">
              <a:lnSpc>
                <a:spcPct val="120000"/>
              </a:lnSpc>
            </a:pPr>
            <a:r>
              <a:rPr lang="en-US" altLang="zh-CN" sz="1399" b="1">
                <a:cs typeface="+mn-ea"/>
                <a:sym typeface="+mn-lt"/>
              </a:rPr>
              <a:t>R3</a:t>
            </a:r>
          </a:p>
        </p:txBody>
      </p:sp>
      <p:sp>
        <p:nvSpPr>
          <p:cNvPr id="57" name="任意多边形 56"/>
          <p:cNvSpPr/>
          <p:nvPr/>
        </p:nvSpPr>
        <p:spPr>
          <a:xfrm>
            <a:off x="2400861" y="2297527"/>
            <a:ext cx="2878866" cy="818987"/>
          </a:xfrm>
          <a:custGeom>
            <a:avLst/>
            <a:gdLst>
              <a:gd name="connsiteX0" fmla="*/ 0 w 1388533"/>
              <a:gd name="connsiteY0" fmla="*/ 0 h 33866"/>
              <a:gd name="connsiteX1" fmla="*/ 1388533 w 1388533"/>
              <a:gd name="connsiteY1" fmla="*/ 33866 h 33866"/>
              <a:gd name="connsiteX0" fmla="*/ 0 w 1319173"/>
              <a:gd name="connsiteY0" fmla="*/ 0 h 51234"/>
              <a:gd name="connsiteX1" fmla="*/ 1319173 w 1319173"/>
              <a:gd name="connsiteY1" fmla="*/ 51234 h 51234"/>
              <a:gd name="connsiteX0" fmla="*/ 0 w 944632"/>
              <a:gd name="connsiteY0" fmla="*/ 0 h 603"/>
              <a:gd name="connsiteX1" fmla="*/ 944632 w 944632"/>
              <a:gd name="connsiteY1" fmla="*/ 603 h 603"/>
              <a:gd name="connsiteX0" fmla="*/ 0 w 10000"/>
              <a:gd name="connsiteY0" fmla="*/ 185459 h 195459"/>
              <a:gd name="connsiteX1" fmla="*/ 10000 w 10000"/>
              <a:gd name="connsiteY1" fmla="*/ 195459 h 195459"/>
              <a:gd name="connsiteX0" fmla="*/ 0 w 10000"/>
              <a:gd name="connsiteY0" fmla="*/ 302781 h 312781"/>
              <a:gd name="connsiteX1" fmla="*/ 10000 w 10000"/>
              <a:gd name="connsiteY1" fmla="*/ 312781 h 312781"/>
              <a:gd name="connsiteX0" fmla="*/ 0 w 16168"/>
              <a:gd name="connsiteY0" fmla="*/ 270000 h 353232"/>
              <a:gd name="connsiteX1" fmla="*/ 16168 w 16168"/>
              <a:gd name="connsiteY1" fmla="*/ 353232 h 353232"/>
              <a:gd name="connsiteX0" fmla="*/ 0 w 44657"/>
              <a:gd name="connsiteY0" fmla="*/ 68529 h 1689627"/>
              <a:gd name="connsiteX1" fmla="*/ 44657 w 44657"/>
              <a:gd name="connsiteY1" fmla="*/ 1689628 h 1689627"/>
              <a:gd name="connsiteX0" fmla="*/ 0 w 44657"/>
              <a:gd name="connsiteY0" fmla="*/ 137934 h 1759032"/>
              <a:gd name="connsiteX1" fmla="*/ 44657 w 44657"/>
              <a:gd name="connsiteY1" fmla="*/ 1759033 h 1759032"/>
              <a:gd name="connsiteX0" fmla="*/ 0 w 44657"/>
              <a:gd name="connsiteY0" fmla="*/ 212 h 1621310"/>
              <a:gd name="connsiteX1" fmla="*/ 44657 w 44657"/>
              <a:gd name="connsiteY1" fmla="*/ 1621311 h 1621310"/>
              <a:gd name="connsiteX0" fmla="*/ 0 w 44657"/>
              <a:gd name="connsiteY0" fmla="*/ 491 h 1621589"/>
              <a:gd name="connsiteX1" fmla="*/ 44657 w 44657"/>
              <a:gd name="connsiteY1" fmla="*/ 1621590 h 1621589"/>
              <a:gd name="connsiteX0" fmla="*/ 0 w 45361"/>
              <a:gd name="connsiteY0" fmla="*/ 212 h 1718952"/>
              <a:gd name="connsiteX1" fmla="*/ 45361 w 45361"/>
              <a:gd name="connsiteY1" fmla="*/ 1718952 h 1718952"/>
              <a:gd name="connsiteX0" fmla="*/ 0 w 45361"/>
              <a:gd name="connsiteY0" fmla="*/ 27221 h 1745961"/>
              <a:gd name="connsiteX1" fmla="*/ 45361 w 45361"/>
              <a:gd name="connsiteY1" fmla="*/ 1745961 h 1745961"/>
              <a:gd name="connsiteX0" fmla="*/ 0 w 45009"/>
              <a:gd name="connsiteY0" fmla="*/ 16476 h 1808447"/>
              <a:gd name="connsiteX1" fmla="*/ 45009 w 45009"/>
              <a:gd name="connsiteY1" fmla="*/ 1808447 h 1808447"/>
              <a:gd name="connsiteX0" fmla="*/ 0 w 45009"/>
              <a:gd name="connsiteY0" fmla="*/ 46609 h 1838580"/>
              <a:gd name="connsiteX1" fmla="*/ 45009 w 45009"/>
              <a:gd name="connsiteY1" fmla="*/ 1838580 h 1838580"/>
            </a:gdLst>
            <a:ahLst/>
            <a:cxnLst>
              <a:cxn ang="0">
                <a:pos x="connsiteX0" y="connsiteY0"/>
              </a:cxn>
              <a:cxn ang="0">
                <a:pos x="connsiteX1" y="connsiteY1"/>
              </a:cxn>
            </a:cxnLst>
            <a:rect l="l" t="t" r="r" b="b"/>
            <a:pathLst>
              <a:path w="45009" h="1838580">
                <a:moveTo>
                  <a:pt x="0" y="46609"/>
                </a:moveTo>
                <a:cubicBezTo>
                  <a:pt x="12617" y="-33053"/>
                  <a:pt x="32316" y="-244534"/>
                  <a:pt x="45009" y="1838580"/>
                </a:cubicBezTo>
              </a:path>
            </a:pathLst>
          </a:custGeom>
          <a:noFill/>
          <a:ln w="19050" algn="ctr">
            <a:solidFill>
              <a:srgbClr val="ED6D00"/>
            </a:solidFill>
            <a:prstDash val="solid"/>
            <a:round/>
            <a:headEnd type="none" w="med" len="med"/>
            <a:tailEnd type="triangle" w="med" len="med"/>
          </a:ln>
        </p:spPr>
        <p:txBody>
          <a:bodyPr rtlCol="0" anchor="ctr"/>
          <a:lstStyle/>
          <a:p>
            <a:pPr algn="ctr">
              <a:lnSpc>
                <a:spcPct val="120000"/>
              </a:lnSpc>
            </a:pPr>
            <a:endParaRPr lang="zh-CN" altLang="en-US" sz="1799">
              <a:cs typeface="+mn-ea"/>
              <a:sym typeface="+mn-lt"/>
            </a:endParaRPr>
          </a:p>
        </p:txBody>
      </p:sp>
      <p:sp>
        <p:nvSpPr>
          <p:cNvPr id="58" name="任意多边形 57"/>
          <p:cNvSpPr/>
          <p:nvPr/>
        </p:nvSpPr>
        <p:spPr>
          <a:xfrm flipH="1" flipV="1">
            <a:off x="1103514" y="3311989"/>
            <a:ext cx="3058728" cy="717134"/>
          </a:xfrm>
          <a:custGeom>
            <a:avLst/>
            <a:gdLst>
              <a:gd name="connsiteX0" fmla="*/ 0 w 1388533"/>
              <a:gd name="connsiteY0" fmla="*/ 0 h 33866"/>
              <a:gd name="connsiteX1" fmla="*/ 1388533 w 1388533"/>
              <a:gd name="connsiteY1" fmla="*/ 33866 h 33866"/>
              <a:gd name="connsiteX0" fmla="*/ 0 w 1319173"/>
              <a:gd name="connsiteY0" fmla="*/ 0 h 51234"/>
              <a:gd name="connsiteX1" fmla="*/ 1319173 w 1319173"/>
              <a:gd name="connsiteY1" fmla="*/ 51234 h 51234"/>
              <a:gd name="connsiteX0" fmla="*/ 0 w 944632"/>
              <a:gd name="connsiteY0" fmla="*/ 0 h 603"/>
              <a:gd name="connsiteX1" fmla="*/ 944632 w 944632"/>
              <a:gd name="connsiteY1" fmla="*/ 603 h 603"/>
              <a:gd name="connsiteX0" fmla="*/ 0 w 10000"/>
              <a:gd name="connsiteY0" fmla="*/ 185459 h 195459"/>
              <a:gd name="connsiteX1" fmla="*/ 10000 w 10000"/>
              <a:gd name="connsiteY1" fmla="*/ 195459 h 195459"/>
              <a:gd name="connsiteX0" fmla="*/ 0 w 10000"/>
              <a:gd name="connsiteY0" fmla="*/ 302781 h 312781"/>
              <a:gd name="connsiteX1" fmla="*/ 10000 w 10000"/>
              <a:gd name="connsiteY1" fmla="*/ 312781 h 312781"/>
              <a:gd name="connsiteX0" fmla="*/ 0 w 16168"/>
              <a:gd name="connsiteY0" fmla="*/ 270000 h 353232"/>
              <a:gd name="connsiteX1" fmla="*/ 16168 w 16168"/>
              <a:gd name="connsiteY1" fmla="*/ 353232 h 353232"/>
              <a:gd name="connsiteX0" fmla="*/ 0 w 44657"/>
              <a:gd name="connsiteY0" fmla="*/ 68529 h 1689627"/>
              <a:gd name="connsiteX1" fmla="*/ 44657 w 44657"/>
              <a:gd name="connsiteY1" fmla="*/ 1689628 h 1689627"/>
              <a:gd name="connsiteX0" fmla="*/ 0 w 44657"/>
              <a:gd name="connsiteY0" fmla="*/ 137934 h 1759032"/>
              <a:gd name="connsiteX1" fmla="*/ 44657 w 44657"/>
              <a:gd name="connsiteY1" fmla="*/ 1759033 h 1759032"/>
              <a:gd name="connsiteX0" fmla="*/ 0 w 44657"/>
              <a:gd name="connsiteY0" fmla="*/ 212 h 1621310"/>
              <a:gd name="connsiteX1" fmla="*/ 44657 w 44657"/>
              <a:gd name="connsiteY1" fmla="*/ 1621311 h 1621310"/>
              <a:gd name="connsiteX0" fmla="*/ 0 w 44657"/>
              <a:gd name="connsiteY0" fmla="*/ 491 h 1621589"/>
              <a:gd name="connsiteX1" fmla="*/ 44657 w 44657"/>
              <a:gd name="connsiteY1" fmla="*/ 1621590 h 1621589"/>
              <a:gd name="connsiteX0" fmla="*/ 0 w 45361"/>
              <a:gd name="connsiteY0" fmla="*/ 212 h 1718952"/>
              <a:gd name="connsiteX1" fmla="*/ 45361 w 45361"/>
              <a:gd name="connsiteY1" fmla="*/ 1718952 h 1718952"/>
              <a:gd name="connsiteX0" fmla="*/ 0 w 45361"/>
              <a:gd name="connsiteY0" fmla="*/ 27221 h 1745961"/>
              <a:gd name="connsiteX1" fmla="*/ 45361 w 45361"/>
              <a:gd name="connsiteY1" fmla="*/ 1745961 h 1745961"/>
              <a:gd name="connsiteX0" fmla="*/ 0 w 45009"/>
              <a:gd name="connsiteY0" fmla="*/ 16476 h 1808447"/>
              <a:gd name="connsiteX1" fmla="*/ 45009 w 45009"/>
              <a:gd name="connsiteY1" fmla="*/ 1808447 h 1808447"/>
              <a:gd name="connsiteX0" fmla="*/ 0 w 45009"/>
              <a:gd name="connsiteY0" fmla="*/ 46609 h 1838580"/>
              <a:gd name="connsiteX1" fmla="*/ 45009 w 45009"/>
              <a:gd name="connsiteY1" fmla="*/ 1838580 h 1838580"/>
            </a:gdLst>
            <a:ahLst/>
            <a:cxnLst>
              <a:cxn ang="0">
                <a:pos x="connsiteX0" y="connsiteY0"/>
              </a:cxn>
              <a:cxn ang="0">
                <a:pos x="connsiteX1" y="connsiteY1"/>
              </a:cxn>
            </a:cxnLst>
            <a:rect l="l" t="t" r="r" b="b"/>
            <a:pathLst>
              <a:path w="45009" h="1838580">
                <a:moveTo>
                  <a:pt x="0" y="46609"/>
                </a:moveTo>
                <a:cubicBezTo>
                  <a:pt x="12617" y="-33053"/>
                  <a:pt x="32316" y="-244534"/>
                  <a:pt x="45009" y="1838580"/>
                </a:cubicBezTo>
              </a:path>
            </a:pathLst>
          </a:custGeom>
          <a:noFill/>
          <a:ln w="19050" algn="ctr">
            <a:solidFill>
              <a:srgbClr val="ED6D00"/>
            </a:solidFill>
            <a:prstDash val="solid"/>
            <a:round/>
            <a:headEnd type="none" w="med" len="med"/>
            <a:tailEnd type="triangle" w="med" len="med"/>
          </a:ln>
        </p:spPr>
        <p:txBody>
          <a:bodyPr rtlCol="0" anchor="ctr"/>
          <a:lstStyle/>
          <a:p>
            <a:pPr algn="ctr">
              <a:lnSpc>
                <a:spcPct val="120000"/>
              </a:lnSpc>
            </a:pPr>
            <a:endParaRPr lang="zh-CN" altLang="en-US" sz="1799">
              <a:cs typeface="+mn-ea"/>
              <a:sym typeface="+mn-lt"/>
            </a:endParaRPr>
          </a:p>
        </p:txBody>
      </p:sp>
      <p:sp>
        <p:nvSpPr>
          <p:cNvPr id="4" name="矩形 3"/>
          <p:cNvSpPr/>
          <p:nvPr/>
        </p:nvSpPr>
        <p:spPr>
          <a:xfrm>
            <a:off x="542733" y="2196152"/>
            <a:ext cx="1872564" cy="327013"/>
          </a:xfrm>
          <a:prstGeom prst="rect">
            <a:avLst/>
          </a:prstGeom>
        </p:spPr>
        <p:txBody>
          <a:bodyPr wrap="none">
            <a:spAutoFit/>
          </a:bodyPr>
          <a:lstStyle/>
          <a:p>
            <a:pPr lvl="0" algn="r">
              <a:lnSpc>
                <a:spcPct val="120000"/>
              </a:lnSpc>
            </a:pPr>
            <a:r>
              <a:rPr lang="en-US" altLang="zh-CN" sz="1399" b="1" dirty="0">
                <a:solidFill>
                  <a:srgbClr val="ED6D00"/>
                </a:solidFill>
                <a:cs typeface="+mn-ea"/>
                <a:sym typeface="+mn-lt"/>
              </a:rPr>
              <a:t>ICMP Echo Request</a:t>
            </a:r>
            <a:endParaRPr lang="zh-CN" altLang="en-US" sz="1399" b="1" dirty="0">
              <a:solidFill>
                <a:srgbClr val="ED6D00"/>
              </a:solidFill>
              <a:cs typeface="+mn-ea"/>
              <a:sym typeface="+mn-lt"/>
            </a:endParaRPr>
          </a:p>
        </p:txBody>
      </p:sp>
      <p:sp>
        <p:nvSpPr>
          <p:cNvPr id="23" name="矩形 22"/>
          <p:cNvSpPr/>
          <p:nvPr/>
        </p:nvSpPr>
        <p:spPr>
          <a:xfrm>
            <a:off x="4162242" y="3814654"/>
            <a:ext cx="1654556" cy="327013"/>
          </a:xfrm>
          <a:prstGeom prst="rect">
            <a:avLst/>
          </a:prstGeom>
        </p:spPr>
        <p:txBody>
          <a:bodyPr wrap="none">
            <a:spAutoFit/>
          </a:bodyPr>
          <a:lstStyle/>
          <a:p>
            <a:pPr lvl="0">
              <a:lnSpc>
                <a:spcPct val="120000"/>
              </a:lnSpc>
            </a:pPr>
            <a:r>
              <a:rPr lang="en-US" altLang="zh-CN" sz="1399" b="1">
                <a:solidFill>
                  <a:srgbClr val="ED6D00"/>
                </a:solidFill>
                <a:cs typeface="+mn-ea"/>
                <a:sym typeface="+mn-lt"/>
              </a:rPr>
              <a:t>ICMP Echo Reply</a:t>
            </a:r>
          </a:p>
        </p:txBody>
      </p:sp>
      <p:sp>
        <p:nvSpPr>
          <p:cNvPr id="3" name="日期占位符 3">
            <a:extLst>
              <a:ext uri="{FF2B5EF4-FFF2-40B4-BE49-F238E27FC236}">
                <a16:creationId xmlns:a16="http://schemas.microsoft.com/office/drawing/2014/main" id="{FA4894B5-63C1-34CD-AFA0-54424A5E9A9F}"/>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D1B20B69-BC6D-7EBF-C881-F553D3AAD3A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966DE9F-922D-57C8-232F-068E87B888D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176</a:t>
            </a:fld>
            <a:endParaRPr lang="en-US">
              <a:cs typeface="+mn-ea"/>
              <a:sym typeface="+mn-lt"/>
            </a:endParaRPr>
          </a:p>
        </p:txBody>
      </p:sp>
      <p:pic>
        <p:nvPicPr>
          <p:cNvPr id="30" name="图片 29">
            <a:extLst>
              <a:ext uri="{FF2B5EF4-FFF2-40B4-BE49-F238E27FC236}">
                <a16:creationId xmlns:a16="http://schemas.microsoft.com/office/drawing/2014/main" id="{10CDA498-E71C-4147-99D0-AAAB296BFE58}"/>
              </a:ext>
            </a:extLst>
          </p:cNvPr>
          <p:cNvPicPr>
            <a:picLocks noChangeAspect="1"/>
          </p:cNvPicPr>
          <p:nvPr/>
        </p:nvPicPr>
        <p:blipFill>
          <a:blip r:embed="rId3"/>
          <a:stretch>
            <a:fillRect/>
          </a:stretch>
        </p:blipFill>
        <p:spPr>
          <a:xfrm>
            <a:off x="579199" y="2989705"/>
            <a:ext cx="491199" cy="491199"/>
          </a:xfrm>
          <a:prstGeom prst="rect">
            <a:avLst/>
          </a:prstGeom>
        </p:spPr>
      </p:pic>
      <p:pic>
        <p:nvPicPr>
          <p:cNvPr id="31" name="图片 30">
            <a:extLst>
              <a:ext uri="{FF2B5EF4-FFF2-40B4-BE49-F238E27FC236}">
                <a16:creationId xmlns:a16="http://schemas.microsoft.com/office/drawing/2014/main" id="{119A0D6A-E038-454E-B716-C8A01BA3E220}"/>
              </a:ext>
            </a:extLst>
          </p:cNvPr>
          <p:cNvPicPr>
            <a:picLocks noChangeAspect="1"/>
          </p:cNvPicPr>
          <p:nvPr/>
        </p:nvPicPr>
        <p:blipFill>
          <a:blip r:embed="rId3"/>
          <a:stretch>
            <a:fillRect/>
          </a:stretch>
        </p:blipFill>
        <p:spPr>
          <a:xfrm>
            <a:off x="2955594" y="2989705"/>
            <a:ext cx="491199" cy="491199"/>
          </a:xfrm>
          <a:prstGeom prst="rect">
            <a:avLst/>
          </a:prstGeom>
        </p:spPr>
      </p:pic>
      <p:pic>
        <p:nvPicPr>
          <p:cNvPr id="32" name="图片 31">
            <a:extLst>
              <a:ext uri="{FF2B5EF4-FFF2-40B4-BE49-F238E27FC236}">
                <a16:creationId xmlns:a16="http://schemas.microsoft.com/office/drawing/2014/main" id="{C53C5B3D-A604-493C-B248-B3FE01C6C57A}"/>
              </a:ext>
            </a:extLst>
          </p:cNvPr>
          <p:cNvPicPr>
            <a:picLocks noChangeAspect="1"/>
          </p:cNvPicPr>
          <p:nvPr/>
        </p:nvPicPr>
        <p:blipFill>
          <a:blip r:embed="rId3"/>
          <a:stretch>
            <a:fillRect/>
          </a:stretch>
        </p:blipFill>
        <p:spPr>
          <a:xfrm>
            <a:off x="5331989" y="2989705"/>
            <a:ext cx="491199" cy="491199"/>
          </a:xfrm>
          <a:prstGeom prst="rect">
            <a:avLst/>
          </a:prstGeom>
        </p:spPr>
      </p:pic>
    </p:spTree>
    <p:extLst>
      <p:ext uri="{BB962C8B-B14F-4D97-AF65-F5344CB8AC3E}">
        <p14:creationId xmlns:p14="http://schemas.microsoft.com/office/powerpoint/2010/main" val="33619207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a:lnSpc>
                <a:spcPct val="120000"/>
              </a:lnSpc>
            </a:pPr>
            <a:r>
              <a:rPr lang="zh-CN" altLang="en-US" sz="3200" dirty="0">
                <a:latin typeface="+mn-lt"/>
                <a:ea typeface="+mn-ea"/>
                <a:cs typeface="+mn-ea"/>
                <a:sym typeface="+mn-lt"/>
              </a:rPr>
              <a:t>基于</a:t>
            </a:r>
            <a:r>
              <a:rPr lang="en-US" altLang="zh-CN" sz="3200" dirty="0">
                <a:latin typeface="+mn-lt"/>
                <a:ea typeface="+mn-ea"/>
                <a:cs typeface="+mn-ea"/>
                <a:sym typeface="+mn-lt"/>
              </a:rPr>
              <a:t>ICMP</a:t>
            </a:r>
            <a:r>
              <a:rPr lang="zh-CN" altLang="en-US" sz="3200" dirty="0">
                <a:latin typeface="+mn-lt"/>
                <a:ea typeface="+mn-ea"/>
                <a:cs typeface="+mn-ea"/>
                <a:sym typeface="+mn-lt"/>
              </a:rPr>
              <a:t>的重要应用：</a:t>
            </a:r>
            <a:r>
              <a:rPr lang="en-US" altLang="zh-CN" sz="3200" dirty="0">
                <a:latin typeface="+mn-lt"/>
                <a:ea typeface="+mn-ea"/>
                <a:cs typeface="+mn-ea"/>
                <a:sym typeface="+mn-lt"/>
              </a:rPr>
              <a:t>Tracert</a:t>
            </a:r>
            <a:endParaRPr lang="zh-CN" altLang="en-US" sz="3200" dirty="0">
              <a:latin typeface="+mn-lt"/>
              <a:ea typeface="+mn-ea"/>
              <a:cs typeface="+mn-ea"/>
              <a:sym typeface="+mn-lt"/>
            </a:endParaRPr>
          </a:p>
        </p:txBody>
      </p:sp>
      <p:sp>
        <p:nvSpPr>
          <p:cNvPr id="25" name="文本占位符 24"/>
          <p:cNvSpPr>
            <a:spLocks noGrp="1"/>
          </p:cNvSpPr>
          <p:nvPr>
            <p:ph idx="1"/>
          </p:nvPr>
        </p:nvSpPr>
        <p:spPr bwMode="gray">
          <a:xfrm>
            <a:off x="478784" y="1264409"/>
            <a:ext cx="11234434" cy="465202"/>
          </a:xfrm>
        </p:spPr>
        <p:txBody>
          <a:bodyPr>
            <a:normAutofit/>
          </a:bodyPr>
          <a:lstStyle/>
          <a:p>
            <a:pPr marL="0" indent="0">
              <a:spcBef>
                <a:spcPts val="0"/>
              </a:spcBef>
              <a:buNone/>
            </a:pPr>
            <a:r>
              <a:rPr lang="en-US" altLang="zh-CN" dirty="0">
                <a:cs typeface="+mn-ea"/>
                <a:sym typeface="+mn-lt"/>
              </a:rPr>
              <a:t>ICMP</a:t>
            </a:r>
            <a:r>
              <a:rPr lang="zh-CN" altLang="en-US" dirty="0">
                <a:cs typeface="+mn-ea"/>
                <a:sym typeface="+mn-lt"/>
              </a:rPr>
              <a:t>定义了各种错误消息，用于诊断网络连接性问题；根据这些错误消息，设备可以判断出网络问题的原因。</a:t>
            </a:r>
          </a:p>
        </p:txBody>
      </p:sp>
      <p:sp>
        <p:nvSpPr>
          <p:cNvPr id="26" name="Rectangle 3"/>
          <p:cNvSpPr/>
          <p:nvPr/>
        </p:nvSpPr>
        <p:spPr bwMode="gray">
          <a:xfrm>
            <a:off x="6282412" y="2936809"/>
            <a:ext cx="5293914" cy="1877437"/>
          </a:xfrm>
          <a:prstGeom prst="rect">
            <a:avLst/>
          </a:prstGeom>
          <a:solidFill>
            <a:schemeClr val="bg1">
              <a:lumMod val="95000"/>
            </a:schemeClr>
          </a:solidFill>
          <a:ln>
            <a:noFill/>
          </a:ln>
        </p:spPr>
        <p:txBody>
          <a:bodyPr wrap="square">
            <a:spAutoFit/>
          </a:bodyPr>
          <a:lstStyle/>
          <a:p>
            <a:pPr>
              <a:lnSpc>
                <a:spcPct val="120000"/>
              </a:lnSpc>
            </a:pPr>
            <a:r>
              <a:rPr lang="en-US" altLang="zh-CN" sz="1399" dirty="0">
                <a:cs typeface="+mn-ea"/>
                <a:sym typeface="+mn-lt"/>
              </a:rPr>
              <a:t>&lt;R1&gt; </a:t>
            </a:r>
            <a:r>
              <a:rPr lang="en-US" altLang="zh-CN" sz="1399" b="1" dirty="0">
                <a:cs typeface="+mn-ea"/>
                <a:sym typeface="+mn-lt"/>
              </a:rPr>
              <a:t>tracert ipv6 FC00:23::3</a:t>
            </a:r>
          </a:p>
          <a:p>
            <a:pPr>
              <a:lnSpc>
                <a:spcPct val="120000"/>
              </a:lnSpc>
            </a:pPr>
            <a:endParaRPr lang="en-US" altLang="zh-CN" sz="1399" dirty="0">
              <a:cs typeface="+mn-ea"/>
              <a:sym typeface="+mn-lt"/>
            </a:endParaRPr>
          </a:p>
          <a:p>
            <a:pPr>
              <a:lnSpc>
                <a:spcPct val="120000"/>
              </a:lnSpc>
            </a:pPr>
            <a:r>
              <a:rPr lang="en-US" altLang="zh-CN" sz="1399" dirty="0">
                <a:cs typeface="+mn-ea"/>
                <a:sym typeface="+mn-lt"/>
              </a:rPr>
              <a:t> traceroute to fc00:23::3  30 hops max,60 bytes packet</a:t>
            </a:r>
          </a:p>
          <a:p>
            <a:pPr>
              <a:lnSpc>
                <a:spcPct val="120000"/>
              </a:lnSpc>
            </a:pPr>
            <a:endParaRPr lang="en-US" altLang="zh-CN" sz="1399" dirty="0">
              <a:cs typeface="+mn-ea"/>
              <a:sym typeface="+mn-lt"/>
            </a:endParaRPr>
          </a:p>
          <a:p>
            <a:pPr>
              <a:lnSpc>
                <a:spcPct val="120000"/>
              </a:lnSpc>
            </a:pPr>
            <a:r>
              <a:rPr lang="en-US" altLang="zh-CN" sz="1399" dirty="0">
                <a:cs typeface="+mn-ea"/>
                <a:sym typeface="+mn-lt"/>
              </a:rPr>
              <a:t> 1 FC00:12::2 20 </a:t>
            </a:r>
            <a:r>
              <a:rPr lang="en-US" altLang="zh-CN" sz="1399" dirty="0" err="1">
                <a:cs typeface="+mn-ea"/>
                <a:sym typeface="+mn-lt"/>
              </a:rPr>
              <a:t>ms</a:t>
            </a:r>
            <a:r>
              <a:rPr lang="en-US" altLang="zh-CN" sz="1399" dirty="0">
                <a:cs typeface="+mn-ea"/>
                <a:sym typeface="+mn-lt"/>
              </a:rPr>
              <a:t>  20 </a:t>
            </a:r>
            <a:r>
              <a:rPr lang="en-US" altLang="zh-CN" sz="1399" dirty="0" err="1">
                <a:cs typeface="+mn-ea"/>
                <a:sym typeface="+mn-lt"/>
              </a:rPr>
              <a:t>ms</a:t>
            </a:r>
            <a:r>
              <a:rPr lang="en-US" altLang="zh-CN" sz="1399" dirty="0">
                <a:cs typeface="+mn-ea"/>
                <a:sym typeface="+mn-lt"/>
              </a:rPr>
              <a:t>  30 </a:t>
            </a:r>
            <a:r>
              <a:rPr lang="en-US" altLang="zh-CN" sz="1399" dirty="0" err="1">
                <a:cs typeface="+mn-ea"/>
                <a:sym typeface="+mn-lt"/>
              </a:rPr>
              <a:t>ms</a:t>
            </a:r>
            <a:r>
              <a:rPr lang="en-US" altLang="zh-CN" sz="1399" dirty="0">
                <a:cs typeface="+mn-ea"/>
                <a:sym typeface="+mn-lt"/>
              </a:rPr>
              <a:t> </a:t>
            </a:r>
          </a:p>
          <a:p>
            <a:pPr>
              <a:lnSpc>
                <a:spcPct val="120000"/>
              </a:lnSpc>
            </a:pPr>
            <a:endParaRPr lang="en-US" altLang="zh-CN" sz="1399" dirty="0">
              <a:cs typeface="+mn-ea"/>
              <a:sym typeface="+mn-lt"/>
            </a:endParaRPr>
          </a:p>
          <a:p>
            <a:pPr>
              <a:lnSpc>
                <a:spcPct val="120000"/>
              </a:lnSpc>
            </a:pPr>
            <a:r>
              <a:rPr lang="en-US" altLang="zh-CN" sz="1399" dirty="0">
                <a:cs typeface="+mn-ea"/>
                <a:sym typeface="+mn-lt"/>
              </a:rPr>
              <a:t> 2 FC00:23::3 30 </a:t>
            </a:r>
            <a:r>
              <a:rPr lang="en-US" altLang="zh-CN" sz="1399" dirty="0" err="1">
                <a:cs typeface="+mn-ea"/>
                <a:sym typeface="+mn-lt"/>
              </a:rPr>
              <a:t>ms</a:t>
            </a:r>
            <a:r>
              <a:rPr lang="en-US" altLang="zh-CN" sz="1399" dirty="0">
                <a:cs typeface="+mn-ea"/>
                <a:sym typeface="+mn-lt"/>
              </a:rPr>
              <a:t>  40 </a:t>
            </a:r>
            <a:r>
              <a:rPr lang="en-US" altLang="zh-CN" sz="1399" dirty="0" err="1">
                <a:cs typeface="+mn-ea"/>
                <a:sym typeface="+mn-lt"/>
              </a:rPr>
              <a:t>ms</a:t>
            </a:r>
            <a:r>
              <a:rPr lang="en-US" altLang="zh-CN" sz="1399" dirty="0">
                <a:cs typeface="+mn-ea"/>
                <a:sym typeface="+mn-lt"/>
              </a:rPr>
              <a:t>  20 </a:t>
            </a:r>
            <a:r>
              <a:rPr lang="en-US" altLang="zh-CN" sz="1399" dirty="0" err="1">
                <a:cs typeface="+mn-ea"/>
                <a:sym typeface="+mn-lt"/>
              </a:rPr>
              <a:t>ms</a:t>
            </a:r>
            <a:r>
              <a:rPr lang="en-US" altLang="zh-CN" sz="1399" dirty="0">
                <a:cs typeface="+mn-ea"/>
                <a:sym typeface="+mn-lt"/>
              </a:rPr>
              <a:t> </a:t>
            </a:r>
          </a:p>
        </p:txBody>
      </p:sp>
      <p:sp>
        <p:nvSpPr>
          <p:cNvPr id="37" name="圆角矩形 36"/>
          <p:cNvSpPr/>
          <p:nvPr/>
        </p:nvSpPr>
        <p:spPr bwMode="gray">
          <a:xfrm>
            <a:off x="570641" y="4747572"/>
            <a:ext cx="5240337" cy="1374274"/>
          </a:xfrm>
          <a:prstGeom prst="roundRect">
            <a:avLst>
              <a:gd name="adj" fmla="val 2303"/>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599" b="1" dirty="0">
                <a:solidFill>
                  <a:schemeClr val="tx1"/>
                </a:solidFill>
                <a:cs typeface="+mn-ea"/>
                <a:sym typeface="+mn-lt"/>
              </a:rPr>
              <a:t>应用：</a:t>
            </a:r>
            <a:r>
              <a:rPr lang="en-US" altLang="zh-CN" sz="1599" b="1" dirty="0" err="1">
                <a:solidFill>
                  <a:schemeClr val="tx1"/>
                </a:solidFill>
                <a:cs typeface="+mn-ea"/>
                <a:sym typeface="+mn-lt"/>
              </a:rPr>
              <a:t>Tracert</a:t>
            </a:r>
            <a:endParaRPr lang="en-US" altLang="zh-CN" sz="1599" b="1" dirty="0">
              <a:solidFill>
                <a:schemeClr val="tx1"/>
              </a:solidFill>
              <a:cs typeface="+mn-ea"/>
              <a:sym typeface="+mn-lt"/>
            </a:endParaRPr>
          </a:p>
          <a:p>
            <a:pPr algn="just">
              <a:lnSpc>
                <a:spcPct val="120000"/>
              </a:lnSpc>
            </a:pPr>
            <a:r>
              <a:rPr lang="en-US" altLang="zh-CN" sz="1599" dirty="0">
                <a:solidFill>
                  <a:schemeClr val="tx1"/>
                </a:solidFill>
                <a:cs typeface="+mn-ea"/>
                <a:sym typeface="+mn-lt"/>
              </a:rPr>
              <a:t>Tracert</a:t>
            </a:r>
            <a:r>
              <a:rPr lang="zh-CN" altLang="en-US" sz="1599" dirty="0">
                <a:solidFill>
                  <a:schemeClr val="tx1"/>
                </a:solidFill>
                <a:cs typeface="+mn-ea"/>
                <a:sym typeface="+mn-lt"/>
              </a:rPr>
              <a:t>基于</a:t>
            </a:r>
            <a:r>
              <a:rPr lang="en-US" altLang="zh-CN" sz="1599" dirty="0">
                <a:solidFill>
                  <a:schemeClr val="tx1"/>
                </a:solidFill>
                <a:cs typeface="+mn-ea"/>
                <a:sym typeface="+mn-lt"/>
              </a:rPr>
              <a:t>IP</a:t>
            </a:r>
            <a:r>
              <a:rPr lang="zh-CN" altLang="en-US" sz="1599" dirty="0">
                <a:solidFill>
                  <a:schemeClr val="tx1"/>
                </a:solidFill>
                <a:cs typeface="+mn-ea"/>
                <a:sym typeface="+mn-lt"/>
              </a:rPr>
              <a:t>报文头中的</a:t>
            </a:r>
            <a:r>
              <a:rPr lang="en-US" altLang="zh-CN" sz="1599" dirty="0">
                <a:solidFill>
                  <a:schemeClr val="tx1"/>
                </a:solidFill>
                <a:cs typeface="+mn-ea"/>
                <a:sym typeface="+mn-lt"/>
              </a:rPr>
              <a:t>TTL</a:t>
            </a:r>
            <a:r>
              <a:rPr lang="zh-CN" altLang="en-US" sz="1599" dirty="0">
                <a:solidFill>
                  <a:schemeClr val="tx1"/>
                </a:solidFill>
                <a:cs typeface="+mn-ea"/>
                <a:sym typeface="+mn-lt"/>
              </a:rPr>
              <a:t>值来逐跳跟踪报文的转发路径。</a:t>
            </a:r>
            <a:r>
              <a:rPr lang="en-US" altLang="zh-CN" sz="1599" dirty="0" err="1">
                <a:solidFill>
                  <a:schemeClr val="tx1"/>
                </a:solidFill>
                <a:cs typeface="+mn-ea"/>
                <a:sym typeface="+mn-lt"/>
              </a:rPr>
              <a:t>Tracert</a:t>
            </a:r>
            <a:r>
              <a:rPr lang="zh-CN" altLang="en-US" sz="1599" dirty="0">
                <a:solidFill>
                  <a:schemeClr val="tx1"/>
                </a:solidFill>
                <a:cs typeface="+mn-ea"/>
                <a:sym typeface="+mn-lt"/>
              </a:rPr>
              <a:t>是检测网络丢包和时延的有效手段，也可帮助管理员发现网络中的路由环路。</a:t>
            </a:r>
          </a:p>
        </p:txBody>
      </p:sp>
      <p:cxnSp>
        <p:nvCxnSpPr>
          <p:cNvPr id="24" name="直接连接符 23"/>
          <p:cNvCxnSpPr/>
          <p:nvPr/>
        </p:nvCxnSpPr>
        <p:spPr>
          <a:xfrm flipV="1">
            <a:off x="1061358" y="2375378"/>
            <a:ext cx="42605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92706" y="1898952"/>
            <a:ext cx="413895" cy="327013"/>
          </a:xfrm>
          <a:prstGeom prst="rect">
            <a:avLst/>
          </a:prstGeom>
        </p:spPr>
        <p:txBody>
          <a:bodyPr wrap="none">
            <a:spAutoFit/>
          </a:bodyPr>
          <a:lstStyle/>
          <a:p>
            <a:pPr algn="ctr">
              <a:lnSpc>
                <a:spcPct val="120000"/>
              </a:lnSpc>
            </a:pPr>
            <a:r>
              <a:rPr lang="en-US" altLang="zh-CN" sz="1399" b="1">
                <a:cs typeface="+mn-ea"/>
                <a:sym typeface="+mn-lt"/>
              </a:rPr>
              <a:t>R1</a:t>
            </a:r>
          </a:p>
        </p:txBody>
      </p:sp>
      <p:sp>
        <p:nvSpPr>
          <p:cNvPr id="44" name="矩形 43"/>
          <p:cNvSpPr/>
          <p:nvPr/>
        </p:nvSpPr>
        <p:spPr>
          <a:xfrm>
            <a:off x="2984672" y="1898952"/>
            <a:ext cx="413895" cy="327013"/>
          </a:xfrm>
          <a:prstGeom prst="rect">
            <a:avLst/>
          </a:prstGeom>
        </p:spPr>
        <p:txBody>
          <a:bodyPr wrap="none">
            <a:spAutoFit/>
          </a:bodyPr>
          <a:lstStyle/>
          <a:p>
            <a:pPr algn="ctr">
              <a:lnSpc>
                <a:spcPct val="120000"/>
              </a:lnSpc>
            </a:pPr>
            <a:r>
              <a:rPr lang="en-US" altLang="zh-CN" sz="1399" b="1">
                <a:cs typeface="+mn-ea"/>
                <a:sym typeface="+mn-lt"/>
              </a:rPr>
              <a:t>R2</a:t>
            </a:r>
          </a:p>
        </p:txBody>
      </p:sp>
      <p:sp>
        <p:nvSpPr>
          <p:cNvPr id="45" name="矩形 44"/>
          <p:cNvSpPr/>
          <p:nvPr/>
        </p:nvSpPr>
        <p:spPr>
          <a:xfrm>
            <a:off x="5356590" y="1898952"/>
            <a:ext cx="413895" cy="327013"/>
          </a:xfrm>
          <a:prstGeom prst="rect">
            <a:avLst/>
          </a:prstGeom>
        </p:spPr>
        <p:txBody>
          <a:bodyPr wrap="none">
            <a:spAutoFit/>
          </a:bodyPr>
          <a:lstStyle/>
          <a:p>
            <a:pPr algn="ctr">
              <a:lnSpc>
                <a:spcPct val="120000"/>
              </a:lnSpc>
            </a:pPr>
            <a:r>
              <a:rPr lang="en-US" altLang="zh-CN" sz="1399" b="1">
                <a:cs typeface="+mn-ea"/>
                <a:sym typeface="+mn-lt"/>
              </a:rPr>
              <a:t>R3</a:t>
            </a:r>
          </a:p>
        </p:txBody>
      </p:sp>
      <p:cxnSp>
        <p:nvCxnSpPr>
          <p:cNvPr id="50" name="直接箭头连接符 16"/>
          <p:cNvCxnSpPr>
            <a:cxnSpLocks noChangeShapeType="1"/>
          </p:cNvCxnSpPr>
          <p:nvPr/>
        </p:nvCxnSpPr>
        <p:spPr bwMode="gray">
          <a:xfrm>
            <a:off x="860656" y="2998191"/>
            <a:ext cx="2004057" cy="0"/>
          </a:xfrm>
          <a:prstGeom prst="straightConnector1">
            <a:avLst/>
          </a:prstGeom>
          <a:noFill/>
          <a:ln w="19050" algn="ctr">
            <a:solidFill>
              <a:srgbClr val="ED6D00"/>
            </a:solidFill>
            <a:prstDash val="solid"/>
            <a:round/>
            <a:headEnd type="none" w="med" len="med"/>
            <a:tailEnd type="triangle" w="med" len="med"/>
          </a:ln>
        </p:spPr>
      </p:cxnSp>
      <p:sp>
        <p:nvSpPr>
          <p:cNvPr id="51" name="矩形 50"/>
          <p:cNvSpPr/>
          <p:nvPr/>
        </p:nvSpPr>
        <p:spPr>
          <a:xfrm>
            <a:off x="779108" y="2721301"/>
            <a:ext cx="1274708" cy="294824"/>
          </a:xfrm>
          <a:prstGeom prst="rect">
            <a:avLst/>
          </a:prstGeom>
        </p:spPr>
        <p:txBody>
          <a:bodyPr wrap="none">
            <a:spAutoFit/>
          </a:bodyPr>
          <a:lstStyle/>
          <a:p>
            <a:pPr>
              <a:lnSpc>
                <a:spcPct val="120000"/>
              </a:lnSpc>
            </a:pPr>
            <a:r>
              <a:rPr lang="en-US" altLang="zh-CN" sz="1200" b="1">
                <a:solidFill>
                  <a:srgbClr val="ED6D00"/>
                </a:solidFill>
                <a:cs typeface="+mn-ea"/>
                <a:sym typeface="+mn-lt"/>
              </a:rPr>
              <a:t>UDP</a:t>
            </a:r>
            <a:r>
              <a:rPr lang="zh-CN" altLang="en-US" sz="1200" b="1">
                <a:solidFill>
                  <a:srgbClr val="ED6D00"/>
                </a:solidFill>
                <a:cs typeface="+mn-ea"/>
                <a:sym typeface="+mn-lt"/>
              </a:rPr>
              <a:t>（</a:t>
            </a:r>
            <a:r>
              <a:rPr lang="en-US" altLang="zh-CN" sz="1200" b="1">
                <a:solidFill>
                  <a:srgbClr val="ED6D00"/>
                </a:solidFill>
                <a:cs typeface="+mn-ea"/>
                <a:sym typeface="+mn-lt"/>
              </a:rPr>
              <a:t>TTL=1</a:t>
            </a:r>
            <a:r>
              <a:rPr lang="zh-CN" altLang="en-US" sz="1200" b="1">
                <a:solidFill>
                  <a:srgbClr val="ED6D00"/>
                </a:solidFill>
                <a:cs typeface="+mn-ea"/>
                <a:sym typeface="+mn-lt"/>
              </a:rPr>
              <a:t>）</a:t>
            </a:r>
            <a:endParaRPr lang="en-US" altLang="zh-CN" sz="1200" b="1">
              <a:solidFill>
                <a:srgbClr val="ED6D00"/>
              </a:solidFill>
              <a:cs typeface="+mn-ea"/>
              <a:sym typeface="+mn-lt"/>
            </a:endParaRPr>
          </a:p>
        </p:txBody>
      </p:sp>
      <p:cxnSp>
        <p:nvCxnSpPr>
          <p:cNvPr id="52" name="直接箭头连接符 16"/>
          <p:cNvCxnSpPr>
            <a:cxnSpLocks noChangeShapeType="1"/>
          </p:cNvCxnSpPr>
          <p:nvPr/>
        </p:nvCxnSpPr>
        <p:spPr bwMode="gray">
          <a:xfrm flipH="1">
            <a:off x="860656" y="3571570"/>
            <a:ext cx="2113810" cy="0"/>
          </a:xfrm>
          <a:prstGeom prst="straightConnector1">
            <a:avLst/>
          </a:prstGeom>
          <a:noFill/>
          <a:ln w="19050" algn="ctr">
            <a:solidFill>
              <a:srgbClr val="ED6D00"/>
            </a:solidFill>
            <a:prstDash val="solid"/>
            <a:round/>
            <a:headEnd type="none" w="med" len="med"/>
            <a:tailEnd type="triangle" w="med" len="med"/>
          </a:ln>
        </p:spPr>
      </p:cxnSp>
      <p:sp>
        <p:nvSpPr>
          <p:cNvPr id="53" name="矩形 52"/>
          <p:cNvSpPr/>
          <p:nvPr/>
        </p:nvSpPr>
        <p:spPr>
          <a:xfrm>
            <a:off x="775638" y="3110479"/>
            <a:ext cx="2333138" cy="516423"/>
          </a:xfrm>
          <a:prstGeom prst="rect">
            <a:avLst/>
          </a:prstGeom>
        </p:spPr>
        <p:txBody>
          <a:bodyPr wrap="none">
            <a:spAutoFit/>
          </a:bodyPr>
          <a:lstStyle/>
          <a:p>
            <a:pPr lvl="0" algn="r">
              <a:lnSpc>
                <a:spcPct val="120000"/>
              </a:lnSpc>
            </a:pPr>
            <a:r>
              <a:rPr lang="en-US" altLang="zh-CN" sz="1200" b="1" dirty="0">
                <a:solidFill>
                  <a:srgbClr val="ED6D00"/>
                </a:solidFill>
                <a:cs typeface="+mn-ea"/>
                <a:sym typeface="+mn-lt"/>
              </a:rPr>
              <a:t>ICMP Error</a:t>
            </a:r>
          </a:p>
          <a:p>
            <a:pPr lvl="0" algn="r">
              <a:lnSpc>
                <a:spcPct val="120000"/>
              </a:lnSpc>
            </a:pPr>
            <a:r>
              <a:rPr lang="zh-CN" altLang="en-US" sz="1200" b="1" dirty="0">
                <a:solidFill>
                  <a:srgbClr val="ED6D00"/>
                </a:solidFill>
                <a:cs typeface="+mn-ea"/>
                <a:sym typeface="+mn-lt"/>
              </a:rPr>
              <a:t>（</a:t>
            </a:r>
            <a:r>
              <a:rPr lang="en-US" altLang="zh-CN" sz="1200" b="1" dirty="0">
                <a:solidFill>
                  <a:srgbClr val="ED6D00"/>
                </a:solidFill>
                <a:cs typeface="+mn-ea"/>
                <a:sym typeface="+mn-lt"/>
              </a:rPr>
              <a:t>Time exceeded message</a:t>
            </a:r>
            <a:r>
              <a:rPr lang="zh-CN" altLang="en-US" sz="1200" b="1" dirty="0">
                <a:solidFill>
                  <a:srgbClr val="ED6D00"/>
                </a:solidFill>
                <a:cs typeface="+mn-ea"/>
                <a:sym typeface="+mn-lt"/>
              </a:rPr>
              <a:t>）</a:t>
            </a:r>
            <a:r>
              <a:rPr lang="en-US" altLang="zh-CN" sz="1200" b="1" dirty="0">
                <a:solidFill>
                  <a:srgbClr val="ED6D00"/>
                </a:solidFill>
                <a:cs typeface="+mn-ea"/>
                <a:sym typeface="+mn-lt"/>
              </a:rPr>
              <a:t> </a:t>
            </a:r>
            <a:endParaRPr lang="zh-CN" altLang="en-US" sz="1200" b="1" dirty="0">
              <a:solidFill>
                <a:srgbClr val="ED6D00"/>
              </a:solidFill>
              <a:cs typeface="+mn-ea"/>
              <a:sym typeface="+mn-lt"/>
            </a:endParaRPr>
          </a:p>
        </p:txBody>
      </p:sp>
      <p:cxnSp>
        <p:nvCxnSpPr>
          <p:cNvPr id="54" name="直接箭头连接符 16"/>
          <p:cNvCxnSpPr>
            <a:cxnSpLocks noChangeShapeType="1"/>
          </p:cNvCxnSpPr>
          <p:nvPr/>
        </p:nvCxnSpPr>
        <p:spPr bwMode="gray">
          <a:xfrm>
            <a:off x="860656" y="4032663"/>
            <a:ext cx="4585005" cy="0"/>
          </a:xfrm>
          <a:prstGeom prst="straightConnector1">
            <a:avLst/>
          </a:prstGeom>
          <a:noFill/>
          <a:ln w="19050" algn="ctr">
            <a:solidFill>
              <a:srgbClr val="ED6D00"/>
            </a:solidFill>
            <a:prstDash val="solid"/>
            <a:round/>
            <a:headEnd type="none" w="med" len="med"/>
            <a:tailEnd type="triangle" w="med" len="med"/>
          </a:ln>
        </p:spPr>
      </p:cxnSp>
      <p:sp>
        <p:nvSpPr>
          <p:cNvPr id="55" name="矩形 54"/>
          <p:cNvSpPr/>
          <p:nvPr/>
        </p:nvSpPr>
        <p:spPr>
          <a:xfrm>
            <a:off x="779108" y="3755773"/>
            <a:ext cx="1274708" cy="294824"/>
          </a:xfrm>
          <a:prstGeom prst="rect">
            <a:avLst/>
          </a:prstGeom>
        </p:spPr>
        <p:txBody>
          <a:bodyPr wrap="none">
            <a:spAutoFit/>
          </a:bodyPr>
          <a:lstStyle/>
          <a:p>
            <a:pPr>
              <a:lnSpc>
                <a:spcPct val="120000"/>
              </a:lnSpc>
            </a:pPr>
            <a:r>
              <a:rPr lang="en-US" altLang="zh-CN" sz="1200" b="1">
                <a:solidFill>
                  <a:srgbClr val="ED6D00"/>
                </a:solidFill>
                <a:cs typeface="+mn-ea"/>
                <a:sym typeface="+mn-lt"/>
              </a:rPr>
              <a:t>UDP</a:t>
            </a:r>
            <a:r>
              <a:rPr lang="zh-CN" altLang="en-US" sz="1200" b="1">
                <a:solidFill>
                  <a:srgbClr val="ED6D00"/>
                </a:solidFill>
                <a:cs typeface="+mn-ea"/>
                <a:sym typeface="+mn-lt"/>
              </a:rPr>
              <a:t>（</a:t>
            </a:r>
            <a:r>
              <a:rPr lang="en-US" altLang="zh-CN" sz="1200" b="1">
                <a:solidFill>
                  <a:srgbClr val="ED6D00"/>
                </a:solidFill>
                <a:cs typeface="+mn-ea"/>
                <a:sym typeface="+mn-lt"/>
              </a:rPr>
              <a:t>TTL=2</a:t>
            </a:r>
            <a:r>
              <a:rPr lang="zh-CN" altLang="en-US" sz="1200" b="1">
                <a:solidFill>
                  <a:srgbClr val="ED6D00"/>
                </a:solidFill>
                <a:cs typeface="+mn-ea"/>
                <a:sym typeface="+mn-lt"/>
              </a:rPr>
              <a:t>）</a:t>
            </a:r>
            <a:endParaRPr lang="en-US" altLang="zh-CN" sz="1200" b="1">
              <a:solidFill>
                <a:srgbClr val="ED6D00"/>
              </a:solidFill>
              <a:cs typeface="+mn-ea"/>
              <a:sym typeface="+mn-lt"/>
            </a:endParaRPr>
          </a:p>
        </p:txBody>
      </p:sp>
      <p:cxnSp>
        <p:nvCxnSpPr>
          <p:cNvPr id="56" name="直接箭头连接符 16"/>
          <p:cNvCxnSpPr>
            <a:cxnSpLocks noChangeShapeType="1"/>
          </p:cNvCxnSpPr>
          <p:nvPr/>
        </p:nvCxnSpPr>
        <p:spPr bwMode="gray">
          <a:xfrm flipH="1">
            <a:off x="860656" y="4569982"/>
            <a:ext cx="4728089" cy="0"/>
          </a:xfrm>
          <a:prstGeom prst="straightConnector1">
            <a:avLst/>
          </a:prstGeom>
          <a:noFill/>
          <a:ln w="19050" algn="ctr">
            <a:solidFill>
              <a:srgbClr val="ED6D00"/>
            </a:solidFill>
            <a:prstDash val="solid"/>
            <a:round/>
            <a:headEnd type="none" w="med" len="med"/>
            <a:tailEnd type="triangle" w="med" len="med"/>
          </a:ln>
        </p:spPr>
      </p:cxnSp>
      <p:sp>
        <p:nvSpPr>
          <p:cNvPr id="57" name="矩形 56"/>
          <p:cNvSpPr/>
          <p:nvPr/>
        </p:nvSpPr>
        <p:spPr>
          <a:xfrm>
            <a:off x="1981325" y="4108891"/>
            <a:ext cx="3741730" cy="516423"/>
          </a:xfrm>
          <a:prstGeom prst="rect">
            <a:avLst/>
          </a:prstGeom>
        </p:spPr>
        <p:txBody>
          <a:bodyPr wrap="none">
            <a:spAutoFit/>
          </a:bodyPr>
          <a:lstStyle/>
          <a:p>
            <a:pPr lvl="0" algn="r">
              <a:lnSpc>
                <a:spcPct val="120000"/>
              </a:lnSpc>
            </a:pPr>
            <a:r>
              <a:rPr lang="en-US" altLang="zh-CN" sz="1200" b="1" dirty="0">
                <a:solidFill>
                  <a:srgbClr val="ED6D00"/>
                </a:solidFill>
                <a:cs typeface="+mn-ea"/>
                <a:sym typeface="+mn-lt"/>
              </a:rPr>
              <a:t>ICMP Error</a:t>
            </a:r>
          </a:p>
          <a:p>
            <a:pPr lvl="0" algn="r">
              <a:lnSpc>
                <a:spcPct val="120000"/>
              </a:lnSpc>
            </a:pPr>
            <a:r>
              <a:rPr lang="zh-CN" altLang="en-US" sz="1200" b="1" dirty="0">
                <a:solidFill>
                  <a:srgbClr val="ED6D00"/>
                </a:solidFill>
                <a:cs typeface="+mn-ea"/>
                <a:sym typeface="+mn-lt"/>
              </a:rPr>
              <a:t>（</a:t>
            </a:r>
            <a:r>
              <a:rPr lang="en-US" altLang="zh-CN" sz="1200" b="1" dirty="0">
                <a:solidFill>
                  <a:srgbClr val="ED6D00"/>
                </a:solidFill>
                <a:cs typeface="+mn-ea"/>
                <a:sym typeface="+mn-lt"/>
              </a:rPr>
              <a:t>Destination Unreachable / Port Unreachable</a:t>
            </a:r>
            <a:r>
              <a:rPr lang="zh-CN" altLang="en-US" sz="1200" b="1" dirty="0">
                <a:solidFill>
                  <a:srgbClr val="ED6D00"/>
                </a:solidFill>
                <a:cs typeface="+mn-ea"/>
                <a:sym typeface="+mn-lt"/>
              </a:rPr>
              <a:t>）</a:t>
            </a:r>
            <a:r>
              <a:rPr lang="en-US" altLang="zh-CN" sz="1200" b="1" dirty="0">
                <a:solidFill>
                  <a:srgbClr val="ED6D00"/>
                </a:solidFill>
                <a:cs typeface="+mn-ea"/>
                <a:sym typeface="+mn-lt"/>
              </a:rPr>
              <a:t> </a:t>
            </a:r>
            <a:endParaRPr lang="zh-CN" altLang="en-US" sz="1200" b="1" dirty="0">
              <a:solidFill>
                <a:srgbClr val="ED6D00"/>
              </a:solidFill>
              <a:cs typeface="+mn-ea"/>
              <a:sym typeface="+mn-lt"/>
            </a:endParaRPr>
          </a:p>
        </p:txBody>
      </p:sp>
      <p:sp>
        <p:nvSpPr>
          <p:cNvPr id="29" name="Oval 4"/>
          <p:cNvSpPr>
            <a:spLocks noChangeAspect="1"/>
          </p:cNvSpPr>
          <p:nvPr/>
        </p:nvSpPr>
        <p:spPr>
          <a:xfrm>
            <a:off x="626740" y="2900838"/>
            <a:ext cx="189258" cy="189258"/>
          </a:xfrm>
          <a:prstGeom prst="ellipse">
            <a:avLst/>
          </a:prstGeom>
          <a:solidFill>
            <a:srgbClr val="ED6D00"/>
          </a:solidFill>
          <a:ln w="12700" cap="flat" cmpd="sng" algn="ctr">
            <a:noFill/>
            <a:prstDash val="solid"/>
            <a:miter lim="800000"/>
          </a:ln>
          <a:effectLst/>
        </p:spPr>
        <p:txBody>
          <a:bodyPr wrap="none" lIns="0" tIns="0" rIns="0" bIns="0" rtlCol="0" anchor="ctr"/>
          <a:lstStyle/>
          <a:p>
            <a:pPr algn="ctr" defTabSz="914112">
              <a:lnSpc>
                <a:spcPct val="120000"/>
              </a:lnSpc>
              <a:defRPr/>
            </a:pPr>
            <a:r>
              <a:rPr lang="en-US" altLang="zh-CN" sz="1399" b="1" kern="0" dirty="0">
                <a:solidFill>
                  <a:prstClr val="white"/>
                </a:solidFill>
                <a:cs typeface="+mn-ea"/>
                <a:sym typeface="+mn-lt"/>
              </a:rPr>
              <a:t>1</a:t>
            </a:r>
            <a:endParaRPr lang="zh-CN" altLang="en-US" sz="1399" b="1" kern="0" dirty="0">
              <a:solidFill>
                <a:prstClr val="white"/>
              </a:solidFill>
              <a:cs typeface="+mn-ea"/>
              <a:sym typeface="+mn-lt"/>
            </a:endParaRPr>
          </a:p>
        </p:txBody>
      </p:sp>
      <p:sp>
        <p:nvSpPr>
          <p:cNvPr id="30" name="Oval 4"/>
          <p:cNvSpPr>
            <a:spLocks noChangeAspect="1"/>
          </p:cNvSpPr>
          <p:nvPr/>
        </p:nvSpPr>
        <p:spPr>
          <a:xfrm>
            <a:off x="626740" y="3476941"/>
            <a:ext cx="189258" cy="189258"/>
          </a:xfrm>
          <a:prstGeom prst="ellipse">
            <a:avLst/>
          </a:prstGeom>
          <a:solidFill>
            <a:srgbClr val="ED6D00"/>
          </a:solidFill>
          <a:ln w="12700" cap="flat" cmpd="sng" algn="ctr">
            <a:noFill/>
            <a:prstDash val="solid"/>
            <a:miter lim="800000"/>
          </a:ln>
          <a:effectLst/>
        </p:spPr>
        <p:txBody>
          <a:bodyPr wrap="none" lIns="0" tIns="0" rIns="0" bIns="0" rtlCol="0" anchor="ctr"/>
          <a:lstStyle/>
          <a:p>
            <a:pPr algn="ctr" defTabSz="914112">
              <a:lnSpc>
                <a:spcPct val="120000"/>
              </a:lnSpc>
              <a:defRPr/>
            </a:pPr>
            <a:r>
              <a:rPr lang="en-US" altLang="zh-CN" sz="1399" b="1" kern="0">
                <a:solidFill>
                  <a:prstClr val="white"/>
                </a:solidFill>
                <a:cs typeface="+mn-ea"/>
                <a:sym typeface="+mn-lt"/>
              </a:rPr>
              <a:t>2</a:t>
            </a:r>
            <a:endParaRPr lang="zh-CN" altLang="en-US" sz="1399" b="1" kern="0" dirty="0">
              <a:solidFill>
                <a:prstClr val="white"/>
              </a:solidFill>
              <a:cs typeface="+mn-ea"/>
              <a:sym typeface="+mn-lt"/>
            </a:endParaRPr>
          </a:p>
        </p:txBody>
      </p:sp>
      <p:sp>
        <p:nvSpPr>
          <p:cNvPr id="31" name="Oval 4"/>
          <p:cNvSpPr>
            <a:spLocks noChangeAspect="1"/>
          </p:cNvSpPr>
          <p:nvPr/>
        </p:nvSpPr>
        <p:spPr>
          <a:xfrm>
            <a:off x="626740" y="3916600"/>
            <a:ext cx="189258" cy="189258"/>
          </a:xfrm>
          <a:prstGeom prst="ellipse">
            <a:avLst/>
          </a:prstGeom>
          <a:solidFill>
            <a:srgbClr val="ED6D00"/>
          </a:solidFill>
          <a:ln w="12700" cap="flat" cmpd="sng" algn="ctr">
            <a:noFill/>
            <a:prstDash val="solid"/>
            <a:miter lim="800000"/>
          </a:ln>
          <a:effectLst/>
        </p:spPr>
        <p:txBody>
          <a:bodyPr wrap="none" lIns="0" tIns="0" rIns="0" bIns="0" rtlCol="0" anchor="ctr"/>
          <a:lstStyle/>
          <a:p>
            <a:pPr algn="ctr" defTabSz="914112">
              <a:lnSpc>
                <a:spcPct val="120000"/>
              </a:lnSpc>
              <a:defRPr/>
            </a:pPr>
            <a:r>
              <a:rPr lang="en-US" altLang="zh-CN" sz="1399" b="1" kern="0">
                <a:solidFill>
                  <a:prstClr val="white"/>
                </a:solidFill>
                <a:cs typeface="+mn-ea"/>
                <a:sym typeface="+mn-lt"/>
              </a:rPr>
              <a:t>3</a:t>
            </a:r>
            <a:endParaRPr lang="zh-CN" altLang="en-US" sz="1399" b="1" kern="0" dirty="0">
              <a:solidFill>
                <a:prstClr val="white"/>
              </a:solidFill>
              <a:cs typeface="+mn-ea"/>
              <a:sym typeface="+mn-lt"/>
            </a:endParaRPr>
          </a:p>
        </p:txBody>
      </p:sp>
      <p:sp>
        <p:nvSpPr>
          <p:cNvPr id="32" name="Oval 4"/>
          <p:cNvSpPr>
            <a:spLocks noChangeAspect="1"/>
          </p:cNvSpPr>
          <p:nvPr/>
        </p:nvSpPr>
        <p:spPr>
          <a:xfrm>
            <a:off x="626740" y="4473612"/>
            <a:ext cx="189258" cy="189258"/>
          </a:xfrm>
          <a:prstGeom prst="ellipse">
            <a:avLst/>
          </a:prstGeom>
          <a:solidFill>
            <a:srgbClr val="ED6D00"/>
          </a:solidFill>
          <a:ln w="12700" cap="flat" cmpd="sng" algn="ctr">
            <a:noFill/>
            <a:prstDash val="solid"/>
            <a:miter lim="800000"/>
          </a:ln>
          <a:effectLst/>
        </p:spPr>
        <p:txBody>
          <a:bodyPr wrap="none" lIns="0" tIns="0" rIns="0" bIns="0" rtlCol="0" anchor="ctr"/>
          <a:lstStyle/>
          <a:p>
            <a:pPr algn="ctr" defTabSz="914112">
              <a:lnSpc>
                <a:spcPct val="120000"/>
              </a:lnSpc>
              <a:defRPr/>
            </a:pPr>
            <a:r>
              <a:rPr lang="en-US" altLang="zh-CN" sz="1399" b="1" kern="0">
                <a:solidFill>
                  <a:prstClr val="white"/>
                </a:solidFill>
                <a:cs typeface="+mn-ea"/>
                <a:sym typeface="+mn-lt"/>
              </a:rPr>
              <a:t>4</a:t>
            </a:r>
            <a:endParaRPr lang="zh-CN" altLang="en-US" sz="1399" b="1" kern="0" dirty="0">
              <a:solidFill>
                <a:prstClr val="white"/>
              </a:solidFill>
              <a:cs typeface="+mn-ea"/>
              <a:sym typeface="+mn-lt"/>
            </a:endParaRPr>
          </a:p>
        </p:txBody>
      </p:sp>
      <p:sp>
        <p:nvSpPr>
          <p:cNvPr id="33" name="矩形 32"/>
          <p:cNvSpPr/>
          <p:nvPr/>
        </p:nvSpPr>
        <p:spPr>
          <a:xfrm>
            <a:off x="1033153" y="2050414"/>
            <a:ext cx="1268296" cy="327013"/>
          </a:xfrm>
          <a:prstGeom prst="rect">
            <a:avLst/>
          </a:prstGeom>
        </p:spPr>
        <p:txBody>
          <a:bodyPr wrap="none">
            <a:spAutoFit/>
          </a:bodyPr>
          <a:lstStyle/>
          <a:p>
            <a:pPr>
              <a:lnSpc>
                <a:spcPct val="120000"/>
              </a:lnSpc>
            </a:pPr>
            <a:r>
              <a:rPr lang="en-US" altLang="zh-CN" sz="1399">
                <a:cs typeface="+mn-ea"/>
                <a:sym typeface="+mn-lt"/>
              </a:rPr>
              <a:t>FC00:12:1/64</a:t>
            </a:r>
          </a:p>
        </p:txBody>
      </p:sp>
      <p:sp>
        <p:nvSpPr>
          <p:cNvPr id="34" name="矩形 33"/>
          <p:cNvSpPr/>
          <p:nvPr/>
        </p:nvSpPr>
        <p:spPr>
          <a:xfrm>
            <a:off x="1749532" y="2417243"/>
            <a:ext cx="1268296" cy="327013"/>
          </a:xfrm>
          <a:prstGeom prst="rect">
            <a:avLst/>
          </a:prstGeom>
        </p:spPr>
        <p:txBody>
          <a:bodyPr wrap="none">
            <a:spAutoFit/>
          </a:bodyPr>
          <a:lstStyle/>
          <a:p>
            <a:pPr>
              <a:lnSpc>
                <a:spcPct val="120000"/>
              </a:lnSpc>
            </a:pPr>
            <a:r>
              <a:rPr lang="en-US" altLang="zh-CN" sz="1399">
                <a:cs typeface="+mn-ea"/>
                <a:sym typeface="+mn-lt"/>
              </a:rPr>
              <a:t>FC00:12:2/64</a:t>
            </a:r>
          </a:p>
        </p:txBody>
      </p:sp>
      <p:sp>
        <p:nvSpPr>
          <p:cNvPr id="35" name="矩形 34"/>
          <p:cNvSpPr/>
          <p:nvPr/>
        </p:nvSpPr>
        <p:spPr>
          <a:xfrm>
            <a:off x="3408775" y="2050414"/>
            <a:ext cx="1268296" cy="327013"/>
          </a:xfrm>
          <a:prstGeom prst="rect">
            <a:avLst/>
          </a:prstGeom>
        </p:spPr>
        <p:txBody>
          <a:bodyPr wrap="none">
            <a:spAutoFit/>
          </a:bodyPr>
          <a:lstStyle/>
          <a:p>
            <a:pPr>
              <a:lnSpc>
                <a:spcPct val="120000"/>
              </a:lnSpc>
            </a:pPr>
            <a:r>
              <a:rPr lang="en-US" altLang="zh-CN" sz="1399">
                <a:cs typeface="+mn-ea"/>
                <a:sym typeface="+mn-lt"/>
              </a:rPr>
              <a:t>FC00:23:2/64</a:t>
            </a:r>
          </a:p>
        </p:txBody>
      </p:sp>
      <p:sp>
        <p:nvSpPr>
          <p:cNvPr id="36" name="矩形 35"/>
          <p:cNvSpPr/>
          <p:nvPr/>
        </p:nvSpPr>
        <p:spPr>
          <a:xfrm>
            <a:off x="4103642" y="2417243"/>
            <a:ext cx="1268296" cy="327013"/>
          </a:xfrm>
          <a:prstGeom prst="rect">
            <a:avLst/>
          </a:prstGeom>
        </p:spPr>
        <p:txBody>
          <a:bodyPr wrap="none">
            <a:spAutoFit/>
          </a:bodyPr>
          <a:lstStyle/>
          <a:p>
            <a:pPr>
              <a:lnSpc>
                <a:spcPct val="120000"/>
              </a:lnSpc>
            </a:pPr>
            <a:r>
              <a:rPr lang="en-US" altLang="zh-CN" sz="1399">
                <a:cs typeface="+mn-ea"/>
                <a:sym typeface="+mn-lt"/>
              </a:rPr>
              <a:t>FC00:23:3/64</a:t>
            </a:r>
          </a:p>
        </p:txBody>
      </p:sp>
      <p:sp>
        <p:nvSpPr>
          <p:cNvPr id="3" name="日期占位符 3">
            <a:extLst>
              <a:ext uri="{FF2B5EF4-FFF2-40B4-BE49-F238E27FC236}">
                <a16:creationId xmlns:a16="http://schemas.microsoft.com/office/drawing/2014/main" id="{4318DC01-5B63-C53E-3264-AE397DEE019A}"/>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 name="页脚占位符 4">
            <a:extLst>
              <a:ext uri="{FF2B5EF4-FFF2-40B4-BE49-F238E27FC236}">
                <a16:creationId xmlns:a16="http://schemas.microsoft.com/office/drawing/2014/main" id="{5B4B1035-60F7-0E4F-B0CA-9D9E9DDA677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6D688641-7D30-946E-9C65-6DC5E005FFD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177</a:t>
            </a:fld>
            <a:endParaRPr lang="en-US">
              <a:cs typeface="+mn-ea"/>
              <a:sym typeface="+mn-lt"/>
            </a:endParaRPr>
          </a:p>
        </p:txBody>
      </p:sp>
      <p:pic>
        <p:nvPicPr>
          <p:cNvPr id="38" name="图片 37">
            <a:extLst>
              <a:ext uri="{FF2B5EF4-FFF2-40B4-BE49-F238E27FC236}">
                <a16:creationId xmlns:a16="http://schemas.microsoft.com/office/drawing/2014/main" id="{8D1D6423-CAAD-4E16-BC00-85EFFE94E712}"/>
              </a:ext>
            </a:extLst>
          </p:cNvPr>
          <p:cNvPicPr>
            <a:picLocks noChangeAspect="1"/>
          </p:cNvPicPr>
          <p:nvPr/>
        </p:nvPicPr>
        <p:blipFill>
          <a:blip r:embed="rId3"/>
          <a:stretch>
            <a:fillRect/>
          </a:stretch>
        </p:blipFill>
        <p:spPr>
          <a:xfrm>
            <a:off x="637703" y="2167665"/>
            <a:ext cx="432399" cy="432399"/>
          </a:xfrm>
          <a:prstGeom prst="rect">
            <a:avLst/>
          </a:prstGeom>
        </p:spPr>
      </p:pic>
      <p:pic>
        <p:nvPicPr>
          <p:cNvPr id="39" name="图片 38">
            <a:extLst>
              <a:ext uri="{FF2B5EF4-FFF2-40B4-BE49-F238E27FC236}">
                <a16:creationId xmlns:a16="http://schemas.microsoft.com/office/drawing/2014/main" id="{83B7D60C-4F9A-4C0F-A38A-515142BAB91F}"/>
              </a:ext>
            </a:extLst>
          </p:cNvPr>
          <p:cNvPicPr>
            <a:picLocks noChangeAspect="1"/>
          </p:cNvPicPr>
          <p:nvPr/>
        </p:nvPicPr>
        <p:blipFill>
          <a:blip r:embed="rId3"/>
          <a:stretch>
            <a:fillRect/>
          </a:stretch>
        </p:blipFill>
        <p:spPr>
          <a:xfrm>
            <a:off x="2982804" y="2169605"/>
            <a:ext cx="432399" cy="432399"/>
          </a:xfrm>
          <a:prstGeom prst="rect">
            <a:avLst/>
          </a:prstGeom>
        </p:spPr>
      </p:pic>
      <p:pic>
        <p:nvPicPr>
          <p:cNvPr id="40" name="图片 39">
            <a:extLst>
              <a:ext uri="{FF2B5EF4-FFF2-40B4-BE49-F238E27FC236}">
                <a16:creationId xmlns:a16="http://schemas.microsoft.com/office/drawing/2014/main" id="{8863D95D-7A6F-43AC-AB18-4005AB9DC793}"/>
              </a:ext>
            </a:extLst>
          </p:cNvPr>
          <p:cNvPicPr>
            <a:picLocks noChangeAspect="1"/>
          </p:cNvPicPr>
          <p:nvPr/>
        </p:nvPicPr>
        <p:blipFill>
          <a:blip r:embed="rId3"/>
          <a:stretch>
            <a:fillRect/>
          </a:stretch>
        </p:blipFill>
        <p:spPr>
          <a:xfrm>
            <a:off x="5306415" y="2172741"/>
            <a:ext cx="432399" cy="432399"/>
          </a:xfrm>
          <a:prstGeom prst="rect">
            <a:avLst/>
          </a:prstGeom>
        </p:spPr>
      </p:pic>
    </p:spTree>
    <p:extLst>
      <p:ext uri="{BB962C8B-B14F-4D97-AF65-F5344CB8AC3E}">
        <p14:creationId xmlns:p14="http://schemas.microsoft.com/office/powerpoint/2010/main" val="4500163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概述</a:t>
            </a:r>
          </a:p>
        </p:txBody>
      </p:sp>
      <p:sp>
        <p:nvSpPr>
          <p:cNvPr id="3" name="内容占位符 2"/>
          <p:cNvSpPr>
            <a:spLocks noGrp="1"/>
          </p:cNvSpPr>
          <p:nvPr>
            <p:ph idx="1"/>
          </p:nvPr>
        </p:nvSpPr>
        <p:spPr>
          <a:xfrm>
            <a:off x="478783" y="1264409"/>
            <a:ext cx="11488803" cy="4010976"/>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ICMPv6</a:t>
            </a:r>
            <a:r>
              <a:rPr lang="zh-CN" altLang="en-US" sz="2400" dirty="0">
                <a:solidFill>
                  <a:schemeClr val="accent1"/>
                </a:solidFill>
                <a:cs typeface="+mn-ea"/>
                <a:sym typeface="+mn-lt"/>
              </a:rPr>
              <a:t>（</a:t>
            </a:r>
            <a:r>
              <a:rPr lang="en-US" altLang="zh-CN" sz="2400" dirty="0">
                <a:solidFill>
                  <a:schemeClr val="accent1"/>
                </a:solidFill>
                <a:cs typeface="+mn-ea"/>
                <a:sym typeface="+mn-lt"/>
              </a:rPr>
              <a:t>Internet Control Message Protocol for the IPv6</a:t>
            </a:r>
            <a:r>
              <a:rPr lang="zh-CN" altLang="en-US" sz="2400" dirty="0">
                <a:solidFill>
                  <a:schemeClr val="accent1"/>
                </a:solidFill>
                <a:cs typeface="+mn-ea"/>
                <a:sym typeface="+mn-lt"/>
              </a:rPr>
              <a:t>）是</a:t>
            </a:r>
            <a:r>
              <a:rPr lang="en-US" altLang="zh-CN" sz="2400" dirty="0">
                <a:solidFill>
                  <a:schemeClr val="accent1"/>
                </a:solidFill>
                <a:cs typeface="+mn-ea"/>
                <a:sym typeface="+mn-lt"/>
              </a:rPr>
              <a:t>IPv6</a:t>
            </a:r>
            <a:r>
              <a:rPr lang="zh-CN" altLang="en-US" sz="2400" dirty="0">
                <a:solidFill>
                  <a:schemeClr val="accent1"/>
                </a:solidFill>
                <a:cs typeface="+mn-ea"/>
                <a:sym typeface="+mn-lt"/>
              </a:rPr>
              <a:t>的基础协议之一。</a:t>
            </a:r>
          </a:p>
          <a:p>
            <a:pPr marL="266700" indent="-266700">
              <a:buFont typeface="Wingdings" panose="05000000000000000000" pitchFamily="2" charset="2"/>
              <a:buChar char="n"/>
            </a:pPr>
            <a:r>
              <a:rPr lang="zh-CN" altLang="en-US" sz="2400" dirty="0">
                <a:solidFill>
                  <a:schemeClr val="accent1"/>
                </a:solidFill>
                <a:cs typeface="+mn-ea"/>
                <a:sym typeface="+mn-lt"/>
              </a:rPr>
              <a:t>在</a:t>
            </a:r>
            <a:r>
              <a:rPr lang="en-US" altLang="zh-CN" sz="2400" dirty="0">
                <a:solidFill>
                  <a:schemeClr val="accent1"/>
                </a:solidFill>
                <a:cs typeface="+mn-ea"/>
                <a:sym typeface="+mn-lt"/>
              </a:rPr>
              <a:t>IPv4</a:t>
            </a:r>
            <a:r>
              <a:rPr lang="zh-CN" altLang="en-US" sz="2400" dirty="0">
                <a:solidFill>
                  <a:schemeClr val="accent1"/>
                </a:solidFill>
                <a:cs typeface="+mn-ea"/>
                <a:sym typeface="+mn-lt"/>
              </a:rPr>
              <a:t>中，</a:t>
            </a:r>
            <a:r>
              <a:rPr lang="en-US" altLang="zh-CN" sz="2400" dirty="0">
                <a:solidFill>
                  <a:schemeClr val="accent1"/>
                </a:solidFill>
                <a:cs typeface="+mn-ea"/>
                <a:sym typeface="+mn-lt"/>
              </a:rPr>
              <a:t>Internet</a:t>
            </a:r>
            <a:r>
              <a:rPr lang="zh-CN" altLang="en-US" sz="2400" dirty="0">
                <a:solidFill>
                  <a:schemeClr val="accent1"/>
                </a:solidFill>
                <a:cs typeface="+mn-ea"/>
                <a:sym typeface="+mn-lt"/>
              </a:rPr>
              <a:t>控制报文协议</a:t>
            </a:r>
            <a:r>
              <a:rPr lang="en-US" altLang="zh-CN" sz="2400" dirty="0">
                <a:solidFill>
                  <a:schemeClr val="accent1"/>
                </a:solidFill>
                <a:cs typeface="+mn-ea"/>
                <a:sym typeface="+mn-lt"/>
              </a:rPr>
              <a:t>ICMP</a:t>
            </a:r>
            <a:r>
              <a:rPr lang="zh-CN" altLang="en-US" sz="2400" dirty="0">
                <a:solidFill>
                  <a:schemeClr val="accent1"/>
                </a:solidFill>
                <a:cs typeface="+mn-ea"/>
                <a:sym typeface="+mn-lt"/>
              </a:rPr>
              <a:t>（</a:t>
            </a:r>
            <a:r>
              <a:rPr lang="en-US" altLang="zh-CN" sz="2400" dirty="0">
                <a:solidFill>
                  <a:schemeClr val="accent1"/>
                </a:solidFill>
                <a:cs typeface="+mn-ea"/>
                <a:sym typeface="+mn-lt"/>
              </a:rPr>
              <a:t>Internet Control Message Protocol</a:t>
            </a:r>
            <a:r>
              <a:rPr lang="zh-CN" altLang="en-US" sz="2400" dirty="0">
                <a:solidFill>
                  <a:schemeClr val="accent1"/>
                </a:solidFill>
                <a:cs typeface="+mn-ea"/>
                <a:sym typeface="+mn-lt"/>
              </a:rPr>
              <a:t>）向源节点报告关于向目的地传输</a:t>
            </a:r>
            <a:r>
              <a:rPr lang="en-US" altLang="zh-CN" sz="2400" dirty="0">
                <a:solidFill>
                  <a:schemeClr val="accent1"/>
                </a:solidFill>
                <a:cs typeface="+mn-ea"/>
                <a:sym typeface="+mn-lt"/>
              </a:rPr>
              <a:t>IP</a:t>
            </a:r>
            <a:r>
              <a:rPr lang="zh-CN" altLang="en-US" sz="2400" dirty="0">
                <a:solidFill>
                  <a:schemeClr val="accent1"/>
                </a:solidFill>
                <a:cs typeface="+mn-ea"/>
                <a:sym typeface="+mn-lt"/>
              </a:rPr>
              <a:t>数据包过程中的错误和信息。它为诊断、信息和管理目的定义了一些消息，如：目的不可达、数据包超长、超时、回应请求和回应应答等。</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在</a:t>
            </a:r>
            <a:r>
              <a:rPr lang="en-US" altLang="zh-CN" sz="2400" dirty="0">
                <a:solidFill>
                  <a:schemeClr val="accent1"/>
                </a:solidFill>
                <a:cs typeface="+mn-ea"/>
                <a:sym typeface="+mn-lt"/>
              </a:rPr>
              <a:t>IPv6</a:t>
            </a:r>
            <a:r>
              <a:rPr lang="zh-CN" altLang="en-US" sz="2400" dirty="0">
                <a:solidFill>
                  <a:schemeClr val="accent1"/>
                </a:solidFill>
                <a:cs typeface="+mn-ea"/>
                <a:sym typeface="+mn-lt"/>
              </a:rPr>
              <a:t>中，</a:t>
            </a:r>
            <a:r>
              <a:rPr lang="en-US" altLang="zh-CN" sz="2400" dirty="0">
                <a:solidFill>
                  <a:schemeClr val="accent1"/>
                </a:solidFill>
                <a:cs typeface="+mn-ea"/>
                <a:sym typeface="+mn-lt"/>
              </a:rPr>
              <a:t>ICMPv6</a:t>
            </a:r>
            <a:r>
              <a:rPr lang="zh-CN" altLang="en-US" sz="2400" dirty="0">
                <a:solidFill>
                  <a:schemeClr val="accent1"/>
                </a:solidFill>
                <a:cs typeface="+mn-ea"/>
                <a:sym typeface="+mn-lt"/>
              </a:rPr>
              <a:t>除了提供</a:t>
            </a:r>
            <a:r>
              <a:rPr lang="en-US" altLang="zh-CN" sz="2400" dirty="0">
                <a:solidFill>
                  <a:schemeClr val="accent1"/>
                </a:solidFill>
                <a:cs typeface="+mn-ea"/>
                <a:sym typeface="+mn-lt"/>
              </a:rPr>
              <a:t>ICMPv4</a:t>
            </a:r>
            <a:r>
              <a:rPr lang="zh-CN" altLang="en-US" sz="2400" dirty="0">
                <a:solidFill>
                  <a:schemeClr val="accent1"/>
                </a:solidFill>
                <a:cs typeface="+mn-ea"/>
                <a:sym typeface="+mn-lt"/>
              </a:rPr>
              <a:t>常用的功能之外，还是其它一些功能的基础，如邻接点发现、无状态地址配置（包括重复地址检测）、</a:t>
            </a:r>
            <a:r>
              <a:rPr lang="en-US" altLang="zh-CN" sz="2400" dirty="0">
                <a:solidFill>
                  <a:schemeClr val="accent1"/>
                </a:solidFill>
                <a:cs typeface="+mn-ea"/>
                <a:sym typeface="+mn-lt"/>
              </a:rPr>
              <a:t>PMTU</a:t>
            </a:r>
            <a:r>
              <a:rPr lang="zh-CN" altLang="en-US" sz="2400" dirty="0">
                <a:solidFill>
                  <a:schemeClr val="accent1"/>
                </a:solidFill>
                <a:cs typeface="+mn-ea"/>
                <a:sym typeface="+mn-lt"/>
              </a:rPr>
              <a:t>发现等。</a:t>
            </a:r>
          </a:p>
          <a:p>
            <a:pPr marL="266700" indent="-266700">
              <a:buFont typeface="Wingdings" panose="05000000000000000000" pitchFamily="2" charset="2"/>
              <a:buChar char="n"/>
            </a:pPr>
            <a:r>
              <a:rPr lang="en-US" altLang="zh-CN" sz="2400" dirty="0">
                <a:solidFill>
                  <a:schemeClr val="accent1"/>
                </a:solidFill>
                <a:cs typeface="+mn-ea"/>
                <a:sym typeface="+mn-lt"/>
              </a:rPr>
              <a:t>ICMPv6</a:t>
            </a:r>
            <a:r>
              <a:rPr lang="zh-CN" altLang="en-US" sz="2400" dirty="0">
                <a:solidFill>
                  <a:schemeClr val="accent1"/>
                </a:solidFill>
                <a:cs typeface="+mn-ea"/>
                <a:sym typeface="+mn-lt"/>
              </a:rPr>
              <a:t>的协议号（即</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报文中的</a:t>
            </a:r>
            <a:r>
              <a:rPr lang="en-US" altLang="zh-CN" sz="2400" dirty="0">
                <a:solidFill>
                  <a:schemeClr val="accent1"/>
                </a:solidFill>
                <a:cs typeface="+mn-ea"/>
                <a:sym typeface="+mn-lt"/>
              </a:rPr>
              <a:t>Next Header</a:t>
            </a:r>
            <a:r>
              <a:rPr lang="zh-CN" altLang="en-US" sz="2400" dirty="0">
                <a:solidFill>
                  <a:schemeClr val="accent1"/>
                </a:solidFill>
                <a:cs typeface="+mn-ea"/>
                <a:sym typeface="+mn-lt"/>
              </a:rPr>
              <a:t>字段的值）为</a:t>
            </a:r>
            <a:r>
              <a:rPr lang="en-US" altLang="zh-CN" sz="2400" dirty="0">
                <a:solidFill>
                  <a:schemeClr val="accent1"/>
                </a:solidFill>
                <a:cs typeface="+mn-ea"/>
                <a:sym typeface="+mn-lt"/>
              </a:rPr>
              <a:t>58</a:t>
            </a:r>
            <a:r>
              <a:rPr lang="zh-CN" altLang="en-US" sz="2400" dirty="0">
                <a:solidFill>
                  <a:schemeClr val="accent1"/>
                </a:solidFill>
                <a:cs typeface="+mn-ea"/>
                <a:sym typeface="+mn-lt"/>
              </a:rPr>
              <a:t>。</a:t>
            </a:r>
          </a:p>
        </p:txBody>
      </p:sp>
      <p:sp>
        <p:nvSpPr>
          <p:cNvPr id="4" name="日期占位符 3">
            <a:extLst>
              <a:ext uri="{FF2B5EF4-FFF2-40B4-BE49-F238E27FC236}">
                <a16:creationId xmlns:a16="http://schemas.microsoft.com/office/drawing/2014/main" id="{883AA5ED-4254-1ADF-FCF5-4E552E0DBC2A}"/>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8DA3EA17-CEEF-3E86-7199-ADFF4B1CFF9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82F43955-F17D-BB13-631D-59C4C8DC00B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178</a:t>
            </a:fld>
            <a:endParaRPr lang="en-US">
              <a:cs typeface="+mn-ea"/>
              <a:sym typeface="+mn-lt"/>
            </a:endParaRPr>
          </a:p>
        </p:txBody>
      </p:sp>
    </p:spTree>
    <p:extLst>
      <p:ext uri="{BB962C8B-B14F-4D97-AF65-F5344CB8AC3E}">
        <p14:creationId xmlns:p14="http://schemas.microsoft.com/office/powerpoint/2010/main" val="29953331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报文格式</a:t>
            </a:r>
          </a:p>
        </p:txBody>
      </p:sp>
      <p:graphicFrame>
        <p:nvGraphicFramePr>
          <p:cNvPr id="11" name="表格 3"/>
          <p:cNvGraphicFramePr>
            <a:graphicFrameLocks noGrp="1"/>
          </p:cNvGraphicFramePr>
          <p:nvPr>
            <p:extLst>
              <p:ext uri="{D42A27DB-BD31-4B8C-83A1-F6EECF244321}">
                <p14:modId xmlns:p14="http://schemas.microsoft.com/office/powerpoint/2010/main" val="2769583717"/>
              </p:ext>
            </p:extLst>
          </p:nvPr>
        </p:nvGraphicFramePr>
        <p:xfrm>
          <a:off x="6188217" y="2193887"/>
          <a:ext cx="4851456" cy="3753078"/>
        </p:xfrm>
        <a:graphic>
          <a:graphicData uri="http://schemas.openxmlformats.org/drawingml/2006/table">
            <a:tbl>
              <a:tblPr firstRow="1" firstCol="1" lastRow="1" lastCol="1" bandRow="1" bandCol="1"/>
              <a:tblGrid>
                <a:gridCol w="845910">
                  <a:extLst>
                    <a:ext uri="{9D8B030D-6E8A-4147-A177-3AD203B41FA5}">
                      <a16:colId xmlns:a16="http://schemas.microsoft.com/office/drawing/2014/main" val="20000"/>
                    </a:ext>
                  </a:extLst>
                </a:gridCol>
                <a:gridCol w="481370">
                  <a:extLst>
                    <a:ext uri="{9D8B030D-6E8A-4147-A177-3AD203B41FA5}">
                      <a16:colId xmlns:a16="http://schemas.microsoft.com/office/drawing/2014/main" val="20001"/>
                    </a:ext>
                  </a:extLst>
                </a:gridCol>
                <a:gridCol w="1252569">
                  <a:extLst>
                    <a:ext uri="{9D8B030D-6E8A-4147-A177-3AD203B41FA5}">
                      <a16:colId xmlns:a16="http://schemas.microsoft.com/office/drawing/2014/main" val="20002"/>
                    </a:ext>
                  </a:extLst>
                </a:gridCol>
                <a:gridCol w="2271607">
                  <a:extLst>
                    <a:ext uri="{9D8B030D-6E8A-4147-A177-3AD203B41FA5}">
                      <a16:colId xmlns:a16="http://schemas.microsoft.com/office/drawing/2014/main" val="20003"/>
                    </a:ext>
                  </a:extLst>
                </a:gridCol>
              </a:tblGrid>
              <a:tr h="268077">
                <a:tc>
                  <a:txBody>
                    <a:bodyPr/>
                    <a:lstStyle/>
                    <a:p>
                      <a:pPr algn="ctr">
                        <a:lnSpc>
                          <a:spcPct val="120000"/>
                        </a:lnSpc>
                        <a:spcBef>
                          <a:spcPts val="0"/>
                        </a:spcBef>
                        <a:spcAft>
                          <a:spcPts val="0"/>
                        </a:spcAft>
                      </a:pPr>
                      <a:r>
                        <a:rPr lang="zh-CN" sz="1400" b="1" kern="100" baseline="0" dirty="0">
                          <a:solidFill>
                            <a:schemeClr val="tx1"/>
                          </a:solidFill>
                          <a:effectLst/>
                          <a:latin typeface="+mn-lt"/>
                          <a:ea typeface="+mn-ea"/>
                          <a:cs typeface="+mn-ea"/>
                          <a:sym typeface="+mn-lt"/>
                        </a:rPr>
                        <a:t>消息类型 </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20000"/>
                        </a:lnSpc>
                        <a:spcBef>
                          <a:spcPts val="0"/>
                        </a:spcBef>
                        <a:spcAft>
                          <a:spcPts val="0"/>
                        </a:spcAft>
                      </a:pPr>
                      <a:r>
                        <a:rPr lang="en-US" sz="1400" b="1" kern="100" baseline="0" dirty="0">
                          <a:solidFill>
                            <a:schemeClr val="tx1"/>
                          </a:solidFill>
                          <a:effectLst/>
                          <a:latin typeface="+mn-lt"/>
                          <a:ea typeface="+mn-ea"/>
                          <a:cs typeface="+mn-ea"/>
                          <a:sym typeface="+mn-lt"/>
                        </a:rPr>
                        <a:t>Type</a:t>
                      </a:r>
                      <a:endParaRPr lang="zh-CN" sz="1400" b="1" kern="100" baseline="0" dirty="0">
                        <a:solidFill>
                          <a:schemeClr val="tx1"/>
                        </a:solidFill>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20000"/>
                        </a:lnSpc>
                        <a:spcBef>
                          <a:spcPts val="0"/>
                        </a:spcBef>
                        <a:spcAft>
                          <a:spcPts val="0"/>
                        </a:spcAft>
                      </a:pPr>
                      <a:r>
                        <a:rPr lang="zh-CN" sz="1400" b="1" kern="100" baseline="0" dirty="0">
                          <a:solidFill>
                            <a:schemeClr val="tx1"/>
                          </a:solidFill>
                          <a:effectLst/>
                          <a:latin typeface="+mn-lt"/>
                          <a:ea typeface="+mn-ea"/>
                          <a:cs typeface="+mn-ea"/>
                          <a:sym typeface="+mn-lt"/>
                        </a:rPr>
                        <a:t>名称</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20000"/>
                        </a:lnSpc>
                        <a:spcBef>
                          <a:spcPts val="0"/>
                        </a:spcBef>
                        <a:spcAft>
                          <a:spcPts val="0"/>
                        </a:spcAft>
                      </a:pPr>
                      <a:r>
                        <a:rPr lang="en-US" altLang="zh-CN" sz="1400" b="1" kern="100" baseline="0" dirty="0">
                          <a:solidFill>
                            <a:schemeClr val="tx1"/>
                          </a:solidFill>
                          <a:effectLst/>
                          <a:latin typeface="+mn-lt"/>
                          <a:ea typeface="+mn-ea"/>
                          <a:cs typeface="+mn-ea"/>
                          <a:sym typeface="+mn-lt"/>
                        </a:rPr>
                        <a:t>Code</a:t>
                      </a:r>
                      <a:endParaRPr lang="zh-CN" sz="1400" b="1" kern="100" baseline="0" dirty="0">
                        <a:solidFill>
                          <a:schemeClr val="tx1"/>
                        </a:solidFill>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268077">
                <a:tc rowSpan="11">
                  <a:txBody>
                    <a:bodyPr/>
                    <a:lstStyle/>
                    <a:p>
                      <a:pPr algn="ctr">
                        <a:lnSpc>
                          <a:spcPct val="120000"/>
                        </a:lnSpc>
                        <a:spcBef>
                          <a:spcPts val="0"/>
                        </a:spcBef>
                        <a:spcAft>
                          <a:spcPts val="0"/>
                        </a:spcAft>
                      </a:pPr>
                      <a:r>
                        <a:rPr lang="zh-CN" sz="1400" kern="100" baseline="0" dirty="0">
                          <a:effectLst/>
                          <a:latin typeface="+mn-lt"/>
                          <a:ea typeface="+mn-ea"/>
                          <a:cs typeface="+mn-ea"/>
                          <a:sym typeface="+mn-lt"/>
                        </a:rPr>
                        <a:t>差错消息</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ctr">
                        <a:lnSpc>
                          <a:spcPct val="120000"/>
                        </a:lnSpc>
                        <a:spcBef>
                          <a:spcPts val="0"/>
                        </a:spcBef>
                        <a:spcAft>
                          <a:spcPts val="0"/>
                        </a:spcAft>
                      </a:pPr>
                      <a:r>
                        <a:rPr lang="en-US" sz="1400" kern="100" baseline="0" dirty="0">
                          <a:effectLst/>
                          <a:latin typeface="+mn-lt"/>
                          <a:ea typeface="+mn-ea"/>
                          <a:cs typeface="+mn-ea"/>
                          <a:sym typeface="+mn-lt"/>
                        </a:rPr>
                        <a:t>1</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ctr">
                        <a:lnSpc>
                          <a:spcPct val="120000"/>
                        </a:lnSpc>
                        <a:spcBef>
                          <a:spcPts val="0"/>
                        </a:spcBef>
                        <a:spcAft>
                          <a:spcPts val="0"/>
                        </a:spcAft>
                      </a:pPr>
                      <a:r>
                        <a:rPr lang="zh-CN" sz="1400" kern="100" baseline="0" dirty="0">
                          <a:effectLst/>
                          <a:latin typeface="+mn-lt"/>
                          <a:ea typeface="+mn-ea"/>
                          <a:cs typeface="+mn-ea"/>
                          <a:sym typeface="+mn-lt"/>
                        </a:rPr>
                        <a:t>目的不可达</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0 </a:t>
                      </a:r>
                      <a:r>
                        <a:rPr lang="zh-CN" sz="1400" kern="100" baseline="0" dirty="0">
                          <a:effectLst/>
                          <a:latin typeface="+mn-lt"/>
                          <a:ea typeface="+mn-ea"/>
                          <a:cs typeface="+mn-ea"/>
                          <a:sym typeface="+mn-lt"/>
                        </a:rPr>
                        <a:t>无路由</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680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1 </a:t>
                      </a:r>
                      <a:r>
                        <a:rPr lang="zh-CN" sz="1400" kern="100" baseline="0" dirty="0">
                          <a:effectLst/>
                          <a:latin typeface="+mn-lt"/>
                          <a:ea typeface="+mn-ea"/>
                          <a:cs typeface="+mn-ea"/>
                          <a:sym typeface="+mn-lt"/>
                        </a:rPr>
                        <a:t>因管理原因禁止访问</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80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2 </a:t>
                      </a:r>
                      <a:r>
                        <a:rPr lang="zh-CN" sz="1400" kern="100" baseline="0" dirty="0">
                          <a:effectLst/>
                          <a:latin typeface="+mn-lt"/>
                          <a:ea typeface="+mn-ea"/>
                          <a:cs typeface="+mn-ea"/>
                          <a:sym typeface="+mn-lt"/>
                        </a:rPr>
                        <a:t>未指定</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680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3 </a:t>
                      </a:r>
                      <a:r>
                        <a:rPr lang="zh-CN" sz="1400" kern="100" baseline="0" dirty="0">
                          <a:effectLst/>
                          <a:latin typeface="+mn-lt"/>
                          <a:ea typeface="+mn-ea"/>
                          <a:cs typeface="+mn-ea"/>
                          <a:sym typeface="+mn-lt"/>
                        </a:rPr>
                        <a:t>地址不可达</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680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4 </a:t>
                      </a:r>
                      <a:r>
                        <a:rPr lang="zh-CN" sz="1400" kern="100" baseline="0" dirty="0">
                          <a:effectLst/>
                          <a:latin typeface="+mn-lt"/>
                          <a:ea typeface="+mn-ea"/>
                          <a:cs typeface="+mn-ea"/>
                          <a:sym typeface="+mn-lt"/>
                        </a:rPr>
                        <a:t>端口不可达</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68077">
                <a:tc vMerge="1">
                  <a:txBody>
                    <a:bodyPr/>
                    <a:lstStyle/>
                    <a:p>
                      <a:endParaRPr lang="zh-CN" altLang="en-US"/>
                    </a:p>
                  </a:txBody>
                  <a:tcPr/>
                </a:tc>
                <a:tc>
                  <a:txBody>
                    <a:bodyPr/>
                    <a:lstStyle/>
                    <a:p>
                      <a:pPr algn="ctr">
                        <a:lnSpc>
                          <a:spcPct val="120000"/>
                        </a:lnSpc>
                        <a:spcBef>
                          <a:spcPts val="0"/>
                        </a:spcBef>
                        <a:spcAft>
                          <a:spcPts val="0"/>
                        </a:spcAft>
                      </a:pPr>
                      <a:r>
                        <a:rPr lang="en-US" sz="1400" kern="100" baseline="0" dirty="0">
                          <a:effectLst/>
                          <a:latin typeface="+mn-lt"/>
                          <a:ea typeface="+mn-ea"/>
                          <a:cs typeface="+mn-ea"/>
                          <a:sym typeface="+mn-lt"/>
                        </a:rPr>
                        <a:t>2</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zh-CN" sz="1400" kern="100" baseline="0" dirty="0">
                          <a:effectLst/>
                          <a:latin typeface="+mn-lt"/>
                          <a:ea typeface="+mn-ea"/>
                          <a:cs typeface="+mn-ea"/>
                          <a:sym typeface="+mn-lt"/>
                        </a:rPr>
                        <a:t>数据包过长</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0</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68077">
                <a:tc vMerge="1">
                  <a:txBody>
                    <a:bodyPr/>
                    <a:lstStyle/>
                    <a:p>
                      <a:endParaRPr lang="zh-CN" altLang="en-US"/>
                    </a:p>
                  </a:txBody>
                  <a:tcPr/>
                </a:tc>
                <a:tc rowSpan="2">
                  <a:txBody>
                    <a:bodyPr/>
                    <a:lstStyle/>
                    <a:p>
                      <a:pPr algn="ctr">
                        <a:lnSpc>
                          <a:spcPct val="120000"/>
                        </a:lnSpc>
                        <a:spcBef>
                          <a:spcPts val="0"/>
                        </a:spcBef>
                        <a:spcAft>
                          <a:spcPts val="0"/>
                        </a:spcAft>
                      </a:pPr>
                      <a:r>
                        <a:rPr lang="en-US" sz="1400" kern="100" baseline="0" dirty="0">
                          <a:effectLst/>
                          <a:latin typeface="+mn-lt"/>
                          <a:ea typeface="+mn-ea"/>
                          <a:cs typeface="+mn-ea"/>
                          <a:sym typeface="+mn-lt"/>
                        </a:rPr>
                        <a:t>3</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20000"/>
                        </a:lnSpc>
                        <a:spcBef>
                          <a:spcPts val="0"/>
                        </a:spcBef>
                        <a:spcAft>
                          <a:spcPts val="0"/>
                        </a:spcAft>
                      </a:pPr>
                      <a:r>
                        <a:rPr lang="zh-CN" sz="1400" kern="100" baseline="0" dirty="0">
                          <a:effectLst/>
                          <a:latin typeface="+mn-lt"/>
                          <a:ea typeface="+mn-ea"/>
                          <a:cs typeface="+mn-ea"/>
                          <a:sym typeface="+mn-lt"/>
                        </a:rPr>
                        <a:t>超时</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0 </a:t>
                      </a:r>
                      <a:r>
                        <a:rPr lang="zh-CN" sz="1400" kern="100" baseline="0" dirty="0">
                          <a:effectLst/>
                          <a:latin typeface="+mn-lt"/>
                          <a:ea typeface="+mn-ea"/>
                          <a:cs typeface="+mn-ea"/>
                          <a:sym typeface="+mn-lt"/>
                        </a:rPr>
                        <a:t>跳数到</a:t>
                      </a:r>
                      <a:r>
                        <a:rPr lang="en-US" sz="1400" kern="100" baseline="0" dirty="0">
                          <a:effectLst/>
                          <a:latin typeface="+mn-lt"/>
                          <a:ea typeface="+mn-ea"/>
                          <a:cs typeface="+mn-ea"/>
                          <a:sym typeface="+mn-lt"/>
                        </a:rPr>
                        <a:t>0</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680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1 </a:t>
                      </a:r>
                      <a:r>
                        <a:rPr lang="zh-CN" sz="1400" kern="100" baseline="0" dirty="0">
                          <a:effectLst/>
                          <a:latin typeface="+mn-lt"/>
                          <a:ea typeface="+mn-ea"/>
                          <a:cs typeface="+mn-ea"/>
                          <a:sym typeface="+mn-lt"/>
                        </a:rPr>
                        <a:t>分片重组超时</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68077">
                <a:tc vMerge="1">
                  <a:txBody>
                    <a:bodyPr/>
                    <a:lstStyle/>
                    <a:p>
                      <a:endParaRPr lang="zh-CN" altLang="en-US"/>
                    </a:p>
                  </a:txBody>
                  <a:tcPr/>
                </a:tc>
                <a:tc rowSpan="3">
                  <a:txBody>
                    <a:bodyPr/>
                    <a:lstStyle/>
                    <a:p>
                      <a:pPr algn="ctr">
                        <a:lnSpc>
                          <a:spcPct val="120000"/>
                        </a:lnSpc>
                        <a:spcBef>
                          <a:spcPts val="0"/>
                        </a:spcBef>
                        <a:spcAft>
                          <a:spcPts val="0"/>
                        </a:spcAft>
                      </a:pPr>
                      <a:r>
                        <a:rPr lang="en-US" sz="1400" kern="100" baseline="0" dirty="0">
                          <a:effectLst/>
                          <a:latin typeface="+mn-lt"/>
                          <a:ea typeface="+mn-ea"/>
                          <a:cs typeface="+mn-ea"/>
                          <a:sym typeface="+mn-lt"/>
                        </a:rPr>
                        <a:t>4</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a:lnSpc>
                          <a:spcPct val="120000"/>
                        </a:lnSpc>
                        <a:spcBef>
                          <a:spcPts val="0"/>
                        </a:spcBef>
                        <a:spcAft>
                          <a:spcPts val="0"/>
                        </a:spcAft>
                      </a:pPr>
                      <a:r>
                        <a:rPr lang="zh-CN" sz="1400" kern="100" baseline="0" dirty="0">
                          <a:effectLst/>
                          <a:latin typeface="+mn-lt"/>
                          <a:ea typeface="+mn-ea"/>
                          <a:cs typeface="+mn-ea"/>
                          <a:sym typeface="+mn-lt"/>
                        </a:rPr>
                        <a:t>参数错误</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0 </a:t>
                      </a:r>
                      <a:r>
                        <a:rPr lang="zh-CN" sz="1400" kern="100" baseline="0" dirty="0">
                          <a:effectLst/>
                          <a:latin typeface="+mn-lt"/>
                          <a:ea typeface="+mn-ea"/>
                          <a:cs typeface="+mn-ea"/>
                          <a:sym typeface="+mn-lt"/>
                        </a:rPr>
                        <a:t>错误的包头字段</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680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1 </a:t>
                      </a:r>
                      <a:r>
                        <a:rPr lang="zh-CN" sz="1400" kern="100" baseline="0" dirty="0">
                          <a:effectLst/>
                          <a:latin typeface="+mn-lt"/>
                          <a:ea typeface="+mn-ea"/>
                          <a:cs typeface="+mn-ea"/>
                          <a:sym typeface="+mn-lt"/>
                        </a:rPr>
                        <a:t>无法识别的下一包头类型</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680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2 </a:t>
                      </a:r>
                      <a:r>
                        <a:rPr lang="zh-CN" sz="1400" kern="100" baseline="0" dirty="0">
                          <a:effectLst/>
                          <a:latin typeface="+mn-lt"/>
                          <a:ea typeface="+mn-ea"/>
                          <a:cs typeface="+mn-ea"/>
                          <a:sym typeface="+mn-lt"/>
                        </a:rPr>
                        <a:t>无法识别的</a:t>
                      </a:r>
                      <a:r>
                        <a:rPr lang="en-US" altLang="zh-CN" sz="1400" kern="100" baseline="0" dirty="0">
                          <a:effectLst/>
                          <a:latin typeface="+mn-lt"/>
                          <a:ea typeface="+mn-ea"/>
                          <a:cs typeface="+mn-ea"/>
                          <a:sym typeface="+mn-lt"/>
                        </a:rPr>
                        <a:t>IP</a:t>
                      </a:r>
                      <a:r>
                        <a:rPr lang="en-US" sz="1400" kern="100" baseline="0" dirty="0">
                          <a:effectLst/>
                          <a:latin typeface="+mn-lt"/>
                          <a:ea typeface="+mn-ea"/>
                          <a:cs typeface="+mn-ea"/>
                          <a:sym typeface="+mn-lt"/>
                        </a:rPr>
                        <a:t>v6</a:t>
                      </a:r>
                      <a:r>
                        <a:rPr lang="zh-CN" sz="1400" kern="100" baseline="0" dirty="0">
                          <a:effectLst/>
                          <a:latin typeface="+mn-lt"/>
                          <a:ea typeface="+mn-ea"/>
                          <a:cs typeface="+mn-ea"/>
                          <a:sym typeface="+mn-lt"/>
                        </a:rPr>
                        <a:t>选项</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68077">
                <a:tc rowSpan="2">
                  <a:txBody>
                    <a:bodyPr/>
                    <a:lstStyle/>
                    <a:p>
                      <a:pPr algn="ctr">
                        <a:lnSpc>
                          <a:spcPct val="120000"/>
                        </a:lnSpc>
                        <a:spcBef>
                          <a:spcPts val="0"/>
                        </a:spcBef>
                        <a:spcAft>
                          <a:spcPts val="0"/>
                        </a:spcAft>
                      </a:pPr>
                      <a:r>
                        <a:rPr lang="zh-CN" sz="1400" kern="100" baseline="0" dirty="0">
                          <a:effectLst/>
                          <a:latin typeface="+mn-lt"/>
                          <a:ea typeface="+mn-ea"/>
                          <a:cs typeface="+mn-ea"/>
                          <a:sym typeface="+mn-lt"/>
                        </a:rPr>
                        <a:t>信息消息</a:t>
                      </a: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en-US" sz="1400" kern="100" baseline="0" dirty="0">
                          <a:effectLst/>
                          <a:latin typeface="+mn-lt"/>
                          <a:ea typeface="+mn-ea"/>
                          <a:cs typeface="+mn-ea"/>
                          <a:sym typeface="+mn-lt"/>
                        </a:rPr>
                        <a:t>128</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en-US" sz="1400" kern="100" baseline="0" dirty="0">
                          <a:effectLst/>
                          <a:latin typeface="+mn-lt"/>
                          <a:ea typeface="+mn-ea"/>
                          <a:cs typeface="+mn-ea"/>
                          <a:sym typeface="+mn-lt"/>
                        </a:rPr>
                        <a:t>Echo Request</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0</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68077">
                <a:tc vMerge="1">
                  <a:txBody>
                    <a:bodyPr/>
                    <a:lstStyle/>
                    <a:p>
                      <a:endParaRPr lang="zh-CN" altLang="en-US"/>
                    </a:p>
                  </a:txBody>
                  <a:tcPr/>
                </a:tc>
                <a:tc>
                  <a:txBody>
                    <a:bodyPr/>
                    <a:lstStyle/>
                    <a:p>
                      <a:pPr algn="ctr">
                        <a:lnSpc>
                          <a:spcPct val="120000"/>
                        </a:lnSpc>
                        <a:spcBef>
                          <a:spcPts val="0"/>
                        </a:spcBef>
                        <a:spcAft>
                          <a:spcPts val="0"/>
                        </a:spcAft>
                      </a:pPr>
                      <a:r>
                        <a:rPr lang="en-US" sz="1400" kern="100" baseline="0" dirty="0">
                          <a:effectLst/>
                          <a:latin typeface="+mn-lt"/>
                          <a:ea typeface="+mn-ea"/>
                          <a:cs typeface="+mn-ea"/>
                          <a:sym typeface="+mn-lt"/>
                        </a:rPr>
                        <a:t>129</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20000"/>
                        </a:lnSpc>
                        <a:spcBef>
                          <a:spcPts val="0"/>
                        </a:spcBef>
                        <a:spcAft>
                          <a:spcPts val="0"/>
                        </a:spcAft>
                      </a:pPr>
                      <a:r>
                        <a:rPr lang="en-US" sz="1400" kern="100" baseline="0" dirty="0">
                          <a:effectLst/>
                          <a:latin typeface="+mn-lt"/>
                          <a:ea typeface="+mn-ea"/>
                          <a:cs typeface="+mn-ea"/>
                          <a:sym typeface="+mn-lt"/>
                        </a:rPr>
                        <a:t>Echo Reply</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0</a:t>
                      </a:r>
                      <a:endParaRPr lang="zh-CN" sz="1400" kern="100" baseline="0" dirty="0">
                        <a:effectLst/>
                        <a:latin typeface="+mn-lt"/>
                        <a:ea typeface="+mn-ea"/>
                        <a:cs typeface="+mn-ea"/>
                        <a:sym typeface="+mn-lt"/>
                      </a:endParaRPr>
                    </a:p>
                  </a:txBody>
                  <a:tcPr marL="38879" marR="38879"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bl>
          </a:graphicData>
        </a:graphic>
      </p:graphicFrame>
      <p:graphicFrame>
        <p:nvGraphicFramePr>
          <p:cNvPr id="13" name="表格 3"/>
          <p:cNvGraphicFramePr>
            <a:graphicFrameLocks noGrp="1"/>
          </p:cNvGraphicFramePr>
          <p:nvPr>
            <p:extLst>
              <p:ext uri="{D42A27DB-BD31-4B8C-83A1-F6EECF244321}">
                <p14:modId xmlns:p14="http://schemas.microsoft.com/office/powerpoint/2010/main" val="2377453675"/>
              </p:ext>
            </p:extLst>
          </p:nvPr>
        </p:nvGraphicFramePr>
        <p:xfrm>
          <a:off x="983860" y="1505973"/>
          <a:ext cx="4030874" cy="2786625"/>
        </p:xfrm>
        <a:graphic>
          <a:graphicData uri="http://schemas.openxmlformats.org/drawingml/2006/table">
            <a:tbl>
              <a:tblPr firstRow="1" bandRow="1">
                <a:tableStyleId>{2D5ABB26-0587-4C30-8999-92F81FD0307C}</a:tableStyleId>
              </a:tblPr>
              <a:tblGrid>
                <a:gridCol w="791779">
                  <a:extLst>
                    <a:ext uri="{9D8B030D-6E8A-4147-A177-3AD203B41FA5}">
                      <a16:colId xmlns:a16="http://schemas.microsoft.com/office/drawing/2014/main" val="20000"/>
                    </a:ext>
                  </a:extLst>
                </a:gridCol>
                <a:gridCol w="863759">
                  <a:extLst>
                    <a:ext uri="{9D8B030D-6E8A-4147-A177-3AD203B41FA5}">
                      <a16:colId xmlns:a16="http://schemas.microsoft.com/office/drawing/2014/main" val="20001"/>
                    </a:ext>
                  </a:extLst>
                </a:gridCol>
                <a:gridCol w="431879">
                  <a:extLst>
                    <a:ext uri="{9D8B030D-6E8A-4147-A177-3AD203B41FA5}">
                      <a16:colId xmlns:a16="http://schemas.microsoft.com/office/drawing/2014/main" val="20002"/>
                    </a:ext>
                  </a:extLst>
                </a:gridCol>
                <a:gridCol w="863759">
                  <a:extLst>
                    <a:ext uri="{9D8B030D-6E8A-4147-A177-3AD203B41FA5}">
                      <a16:colId xmlns:a16="http://schemas.microsoft.com/office/drawing/2014/main" val="20003"/>
                    </a:ext>
                  </a:extLst>
                </a:gridCol>
                <a:gridCol w="1079698">
                  <a:extLst>
                    <a:ext uri="{9D8B030D-6E8A-4147-A177-3AD203B41FA5}">
                      <a16:colId xmlns:a16="http://schemas.microsoft.com/office/drawing/2014/main" val="20004"/>
                    </a:ext>
                  </a:extLst>
                </a:gridCol>
              </a:tblGrid>
              <a:tr h="517958">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pPr>
                      <a:r>
                        <a:rPr lang="en-US" altLang="zh-CN" sz="1400" dirty="0">
                          <a:latin typeface="+mn-lt"/>
                          <a:ea typeface="+mn-ea"/>
                          <a:cs typeface="+mn-ea"/>
                          <a:sym typeface="+mn-lt"/>
                        </a:rPr>
                        <a:t>Traffic</a:t>
                      </a:r>
                      <a:r>
                        <a:rPr lang="en-US" altLang="zh-CN" sz="1400" baseline="0" dirty="0">
                          <a:latin typeface="+mn-lt"/>
                          <a:ea typeface="+mn-ea"/>
                          <a:cs typeface="+mn-ea"/>
                          <a:sym typeface="+mn-lt"/>
                        </a:rPr>
                        <a:t> Class</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algn="ctr">
                        <a:lnSpc>
                          <a:spcPct val="120000"/>
                        </a:lnSpc>
                        <a:spcBef>
                          <a:spcPts val="0"/>
                        </a:spcBef>
                        <a:spcAft>
                          <a:spcPts val="0"/>
                        </a:spcAft>
                      </a:pPr>
                      <a:r>
                        <a:rPr lang="en-US" altLang="zh-CN" sz="1400" dirty="0">
                          <a:latin typeface="+mn-lt"/>
                          <a:ea typeface="+mn-ea"/>
                          <a:cs typeface="+mn-ea"/>
                          <a:sym typeface="+mn-lt"/>
                        </a:rPr>
                        <a:t>Flow Label</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extLst>
                  <a:ext uri="{0D108BD9-81ED-4DB2-BD59-A6C34878D82A}">
                    <a16:rowId xmlns:a16="http://schemas.microsoft.com/office/drawing/2014/main" val="10000"/>
                  </a:ext>
                </a:extLst>
              </a:tr>
              <a:tr h="731234">
                <a:tc gridSpan="3">
                  <a:txBody>
                    <a:bodyPr/>
                    <a:lstStyle/>
                    <a:p>
                      <a:pPr algn="ctr">
                        <a:lnSpc>
                          <a:spcPct val="120000"/>
                        </a:lnSpc>
                        <a:spcBef>
                          <a:spcPts val="0"/>
                        </a:spcBef>
                        <a:spcAft>
                          <a:spcPts val="0"/>
                        </a:spcAft>
                      </a:pPr>
                      <a:r>
                        <a:rPr lang="en-US" altLang="zh-CN" sz="1400" dirty="0">
                          <a:latin typeface="+mn-lt"/>
                          <a:ea typeface="+mn-ea"/>
                          <a:cs typeface="+mn-ea"/>
                          <a:sym typeface="+mn-lt"/>
                        </a:rPr>
                        <a:t>Payload Length</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dirty="0">
                          <a:latin typeface="+mn-lt"/>
                          <a:ea typeface="+mn-ea"/>
                          <a:cs typeface="+mn-ea"/>
                          <a:sym typeface="+mn-lt"/>
                        </a:rPr>
                        <a:t>Next Header</a:t>
                      </a:r>
                      <a:r>
                        <a:rPr lang="zh-CN" altLang="en-US" sz="1400" dirty="0">
                          <a:latin typeface="+mn-lt"/>
                          <a:ea typeface="+mn-ea"/>
                          <a:cs typeface="+mn-ea"/>
                          <a:sym typeface="+mn-lt"/>
                        </a:rPr>
                        <a:t>（</a:t>
                      </a:r>
                      <a:r>
                        <a:rPr lang="en-US" altLang="zh-CN" sz="1400" dirty="0">
                          <a:latin typeface="+mn-lt"/>
                          <a:ea typeface="+mn-ea"/>
                          <a:cs typeface="+mn-ea"/>
                          <a:sym typeface="+mn-lt"/>
                        </a:rPr>
                        <a:t>58</a:t>
                      </a:r>
                      <a:r>
                        <a:rPr lang="zh-CN" altLang="en-US" sz="1400" dirty="0">
                          <a:latin typeface="+mn-lt"/>
                          <a:ea typeface="+mn-ea"/>
                          <a:cs typeface="+mn-ea"/>
                          <a:sym typeface="+mn-lt"/>
                        </a:rPr>
                        <a:t>）</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2CC"/>
                    </a:solidFill>
                  </a:tcPr>
                </a:tc>
                <a:tc>
                  <a:txBody>
                    <a:bodyPr/>
                    <a:lstStyle/>
                    <a:p>
                      <a:pPr algn="ctr">
                        <a:lnSpc>
                          <a:spcPct val="120000"/>
                        </a:lnSpc>
                        <a:spcBef>
                          <a:spcPts val="0"/>
                        </a:spcBef>
                        <a:spcAft>
                          <a:spcPts val="0"/>
                        </a:spcAft>
                      </a:pPr>
                      <a:r>
                        <a:rPr lang="en-US" altLang="zh-CN" sz="1400" dirty="0">
                          <a:latin typeface="+mn-lt"/>
                          <a:ea typeface="+mn-ea"/>
                          <a:cs typeface="+mn-ea"/>
                          <a:sym typeface="+mn-lt"/>
                        </a:rPr>
                        <a:t>Hop Limit</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9514">
                <a:tc gridSpan="5">
                  <a:txBody>
                    <a:bodyPr/>
                    <a:lstStyle/>
                    <a:p>
                      <a:pPr algn="ctr">
                        <a:lnSpc>
                          <a:spcPct val="120000"/>
                        </a:lnSpc>
                        <a:spcBef>
                          <a:spcPts val="0"/>
                        </a:spcBef>
                        <a:spcAft>
                          <a:spcPts val="0"/>
                        </a:spcAft>
                      </a:pPr>
                      <a:r>
                        <a:rPr lang="en-US" altLang="zh-CN" sz="1400" dirty="0">
                          <a:latin typeface="+mn-lt"/>
                          <a:ea typeface="+mn-ea"/>
                          <a:cs typeface="+mn-ea"/>
                          <a:sym typeface="+mn-lt"/>
                        </a:rPr>
                        <a:t>Source Address</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719799">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graphicFrame>
        <p:nvGraphicFramePr>
          <p:cNvPr id="14" name="表格 4"/>
          <p:cNvGraphicFramePr>
            <a:graphicFrameLocks noGrp="1"/>
          </p:cNvGraphicFramePr>
          <p:nvPr>
            <p:extLst>
              <p:ext uri="{D42A27DB-BD31-4B8C-83A1-F6EECF244321}">
                <p14:modId xmlns:p14="http://schemas.microsoft.com/office/powerpoint/2010/main" val="1631368209"/>
              </p:ext>
            </p:extLst>
          </p:nvPr>
        </p:nvGraphicFramePr>
        <p:xfrm>
          <a:off x="983860" y="4285816"/>
          <a:ext cx="4030873" cy="1681885"/>
        </p:xfrm>
        <a:graphic>
          <a:graphicData uri="http://schemas.openxmlformats.org/drawingml/2006/table">
            <a:tbl>
              <a:tblPr firstRow="1" bandRow="1">
                <a:tableStyleId>{2D5ABB26-0587-4C30-8999-92F81FD0307C}</a:tableStyleId>
              </a:tblPr>
              <a:tblGrid>
                <a:gridCol w="1453594">
                  <a:extLst>
                    <a:ext uri="{9D8B030D-6E8A-4147-A177-3AD203B41FA5}">
                      <a16:colId xmlns:a16="http://schemas.microsoft.com/office/drawing/2014/main" val="20000"/>
                    </a:ext>
                  </a:extLst>
                </a:gridCol>
                <a:gridCol w="2577279">
                  <a:extLst>
                    <a:ext uri="{9D8B030D-6E8A-4147-A177-3AD203B41FA5}">
                      <a16:colId xmlns:a16="http://schemas.microsoft.com/office/drawing/2014/main" val="20001"/>
                    </a:ext>
                  </a:extLst>
                </a:gridCol>
              </a:tblGrid>
              <a:tr h="320558">
                <a:tc>
                  <a:txBody>
                    <a:bodyPr/>
                    <a:lstStyle/>
                    <a:p>
                      <a:pPr>
                        <a:lnSpc>
                          <a:spcPct val="120000"/>
                        </a:lnSpc>
                        <a:spcBef>
                          <a:spcPts val="0"/>
                        </a:spcBef>
                        <a:spcAft>
                          <a:spcPts val="0"/>
                        </a:spcAft>
                      </a:pPr>
                      <a:r>
                        <a:rPr lang="en-US" altLang="zh-CN" sz="1400" dirty="0">
                          <a:latin typeface="+mn-lt"/>
                          <a:ea typeface="+mn-ea"/>
                          <a:cs typeface="+mn-ea"/>
                          <a:sym typeface="+mn-lt"/>
                        </a:rPr>
                        <a:t>ICMPv6</a:t>
                      </a:r>
                      <a:r>
                        <a:rPr lang="zh-CN" altLang="en-US" sz="1400" baseline="0" dirty="0">
                          <a:latin typeface="+mn-lt"/>
                          <a:ea typeface="+mn-ea"/>
                          <a:cs typeface="+mn-ea"/>
                          <a:sym typeface="+mn-lt"/>
                        </a:rPr>
                        <a:t> </a:t>
                      </a:r>
                      <a:r>
                        <a:rPr lang="en-US" altLang="zh-CN" sz="1400" baseline="0" dirty="0">
                          <a:latin typeface="+mn-lt"/>
                          <a:ea typeface="+mn-ea"/>
                          <a:cs typeface="+mn-ea"/>
                          <a:sym typeface="+mn-lt"/>
                        </a:rPr>
                        <a:t>Header</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2CC"/>
                    </a:solidFill>
                  </a:tcPr>
                </a:tc>
                <a:tc>
                  <a:txBody>
                    <a:bodyPr/>
                    <a:lstStyle/>
                    <a:p>
                      <a:pPr>
                        <a:lnSpc>
                          <a:spcPct val="120000"/>
                        </a:lnSpc>
                        <a:spcBef>
                          <a:spcPts val="0"/>
                        </a:spcBef>
                        <a:spcAft>
                          <a:spcPts val="0"/>
                        </a:spcAft>
                      </a:pP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1358007">
                <a:tc gridSpan="2">
                  <a:txBody>
                    <a:bodyPr/>
                    <a:lstStyle/>
                    <a:p>
                      <a:pPr algn="ctr">
                        <a:lnSpc>
                          <a:spcPct val="120000"/>
                        </a:lnSpc>
                        <a:spcBef>
                          <a:spcPts val="0"/>
                        </a:spcBef>
                        <a:spcAft>
                          <a:spcPts val="0"/>
                        </a:spcAft>
                      </a:pPr>
                      <a:r>
                        <a:rPr lang="en-US" altLang="zh-CN" sz="1400" dirty="0">
                          <a:latin typeface="+mn-lt"/>
                          <a:ea typeface="+mn-ea"/>
                          <a:cs typeface="+mn-ea"/>
                          <a:sym typeface="+mn-lt"/>
                        </a:rPr>
                        <a:t>ICMPv6</a:t>
                      </a:r>
                      <a:r>
                        <a:rPr lang="zh-CN" altLang="en-US" sz="1400" baseline="0" dirty="0">
                          <a:latin typeface="+mn-lt"/>
                          <a:ea typeface="+mn-ea"/>
                          <a:cs typeface="+mn-ea"/>
                          <a:sym typeface="+mn-lt"/>
                        </a:rPr>
                        <a:t> </a:t>
                      </a:r>
                      <a:r>
                        <a:rPr lang="en-US" altLang="zh-CN" sz="1400" baseline="0" dirty="0">
                          <a:latin typeface="+mn-lt"/>
                          <a:ea typeface="+mn-ea"/>
                          <a:cs typeface="+mn-ea"/>
                          <a:sym typeface="+mn-lt"/>
                        </a:rPr>
                        <a:t>Payload</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cxnSp>
        <p:nvCxnSpPr>
          <p:cNvPr id="15" name="直接连接符 10"/>
          <p:cNvCxnSpPr/>
          <p:nvPr/>
        </p:nvCxnSpPr>
        <p:spPr bwMode="gray">
          <a:xfrm flipH="1">
            <a:off x="1343759" y="2439605"/>
            <a:ext cx="1698417" cy="1846211"/>
          </a:xfrm>
          <a:prstGeom prst="line">
            <a:avLst/>
          </a:prstGeom>
          <a:ln w="28575">
            <a:solidFill>
              <a:srgbClr val="EC70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4"/>
          <p:cNvSpPr/>
          <p:nvPr/>
        </p:nvSpPr>
        <p:spPr bwMode="gray">
          <a:xfrm>
            <a:off x="6188216" y="1505975"/>
            <a:ext cx="1212864" cy="325188"/>
          </a:xfrm>
          <a:prstGeom prst="rect">
            <a:avLst/>
          </a:prstGeom>
          <a:solidFill>
            <a:srgbClr val="FFF2CC"/>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399" dirty="0">
                <a:solidFill>
                  <a:schemeClr val="tx1"/>
                </a:solidFill>
                <a:cs typeface="+mn-ea"/>
                <a:sym typeface="+mn-lt"/>
              </a:rPr>
              <a:t>Type </a:t>
            </a:r>
            <a:endParaRPr lang="zh-CN" altLang="en-US" sz="1399" dirty="0">
              <a:solidFill>
                <a:schemeClr val="tx1"/>
              </a:solidFill>
              <a:cs typeface="+mn-ea"/>
              <a:sym typeface="+mn-lt"/>
            </a:endParaRPr>
          </a:p>
        </p:txBody>
      </p:sp>
      <p:sp>
        <p:nvSpPr>
          <p:cNvPr id="17" name="Rectangle 15"/>
          <p:cNvSpPr/>
          <p:nvPr/>
        </p:nvSpPr>
        <p:spPr bwMode="gray">
          <a:xfrm>
            <a:off x="7401080" y="1505975"/>
            <a:ext cx="1212864" cy="325188"/>
          </a:xfrm>
          <a:prstGeom prst="rect">
            <a:avLst/>
          </a:prstGeom>
          <a:solidFill>
            <a:srgbClr val="FFF2CC"/>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399" dirty="0">
                <a:solidFill>
                  <a:schemeClr val="tx1"/>
                </a:solidFill>
                <a:cs typeface="+mn-ea"/>
                <a:sym typeface="+mn-lt"/>
              </a:rPr>
              <a:t>Code</a:t>
            </a:r>
            <a:endParaRPr lang="zh-CN" altLang="en-US" sz="1399" dirty="0">
              <a:solidFill>
                <a:schemeClr val="tx1"/>
              </a:solidFill>
              <a:cs typeface="+mn-ea"/>
              <a:sym typeface="+mn-lt"/>
            </a:endParaRPr>
          </a:p>
        </p:txBody>
      </p:sp>
      <p:sp>
        <p:nvSpPr>
          <p:cNvPr id="18" name="Rectangle 16"/>
          <p:cNvSpPr/>
          <p:nvPr/>
        </p:nvSpPr>
        <p:spPr bwMode="gray">
          <a:xfrm>
            <a:off x="8613944" y="1505975"/>
            <a:ext cx="2425729" cy="325188"/>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399" dirty="0">
                <a:solidFill>
                  <a:schemeClr val="tx1"/>
                </a:solidFill>
                <a:cs typeface="+mn-ea"/>
                <a:sym typeface="+mn-lt"/>
              </a:rPr>
              <a:t>Checksum</a:t>
            </a:r>
            <a:endParaRPr lang="zh-CN" altLang="en-US" sz="1399" dirty="0">
              <a:solidFill>
                <a:schemeClr val="tx1"/>
              </a:solidFill>
              <a:cs typeface="+mn-ea"/>
              <a:sym typeface="+mn-lt"/>
            </a:endParaRPr>
          </a:p>
        </p:txBody>
      </p:sp>
      <p:cxnSp>
        <p:nvCxnSpPr>
          <p:cNvPr id="20" name="直接连接符 10"/>
          <p:cNvCxnSpPr>
            <a:endCxn id="16" idx="1"/>
          </p:cNvCxnSpPr>
          <p:nvPr/>
        </p:nvCxnSpPr>
        <p:spPr bwMode="gray">
          <a:xfrm flipV="1">
            <a:off x="2402634" y="1668569"/>
            <a:ext cx="3785582" cy="2823346"/>
          </a:xfrm>
          <a:prstGeom prst="line">
            <a:avLst/>
          </a:prstGeom>
          <a:ln w="28575">
            <a:solidFill>
              <a:srgbClr val="EC706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2999" y="1140706"/>
            <a:ext cx="1459054" cy="327013"/>
          </a:xfrm>
          <a:prstGeom prst="rect">
            <a:avLst/>
          </a:prstGeom>
        </p:spPr>
        <p:txBody>
          <a:bodyPr wrap="none">
            <a:spAutoFit/>
          </a:bodyPr>
          <a:lstStyle/>
          <a:p>
            <a:pPr>
              <a:lnSpc>
                <a:spcPct val="120000"/>
              </a:lnSpc>
            </a:pPr>
            <a:r>
              <a:rPr lang="en-US" altLang="zh-CN" sz="1399">
                <a:cs typeface="+mn-ea"/>
                <a:sym typeface="+mn-lt"/>
              </a:rPr>
              <a:t>ICMPv6</a:t>
            </a:r>
            <a:r>
              <a:rPr lang="zh-CN" altLang="en-US" sz="1399">
                <a:cs typeface="+mn-ea"/>
                <a:sym typeface="+mn-lt"/>
              </a:rPr>
              <a:t> </a:t>
            </a:r>
            <a:r>
              <a:rPr lang="en-US" altLang="zh-CN" sz="1399">
                <a:cs typeface="+mn-ea"/>
                <a:sym typeface="+mn-lt"/>
              </a:rPr>
              <a:t>Header</a:t>
            </a:r>
            <a:endParaRPr lang="zh-CN" altLang="en-US" sz="1399" dirty="0">
              <a:cs typeface="+mn-ea"/>
              <a:sym typeface="+mn-lt"/>
            </a:endParaRPr>
          </a:p>
        </p:txBody>
      </p:sp>
      <p:sp>
        <p:nvSpPr>
          <p:cNvPr id="4" name="日期占位符 3">
            <a:extLst>
              <a:ext uri="{FF2B5EF4-FFF2-40B4-BE49-F238E27FC236}">
                <a16:creationId xmlns:a16="http://schemas.microsoft.com/office/drawing/2014/main" id="{9A97C508-C2BA-07F6-CAF1-B4185AAD7172}"/>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35DCA0BD-141E-3855-E10D-CDBD0899529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1AB718B9-DBD4-9507-DC45-5648C28E1C7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179</a:t>
            </a:fld>
            <a:endParaRPr lang="en-US">
              <a:cs typeface="+mn-ea"/>
              <a:sym typeface="+mn-lt"/>
            </a:endParaRPr>
          </a:p>
        </p:txBody>
      </p:sp>
    </p:spTree>
    <p:extLst>
      <p:ext uri="{BB962C8B-B14F-4D97-AF65-F5344CB8AC3E}">
        <p14:creationId xmlns:p14="http://schemas.microsoft.com/office/powerpoint/2010/main" val="256065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D0688-2179-48A8-A16D-82A8DE7EB613}"/>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LSDB</a:t>
            </a:r>
            <a:r>
              <a:rPr lang="zh-CN" altLang="en-US" sz="3200" dirty="0">
                <a:latin typeface="+mn-lt"/>
                <a:ea typeface="+mn-ea"/>
                <a:cs typeface="+mn-ea"/>
                <a:sym typeface="+mn-lt"/>
              </a:rPr>
              <a:t>与</a:t>
            </a:r>
            <a:r>
              <a:rPr lang="en-US" altLang="zh-CN" sz="3200" dirty="0">
                <a:latin typeface="+mn-lt"/>
                <a:ea typeface="+mn-ea"/>
                <a:cs typeface="+mn-ea"/>
                <a:sym typeface="+mn-lt"/>
              </a:rPr>
              <a:t>SPF(Shortest Path First)</a:t>
            </a:r>
            <a:endParaRPr lang="zh-CN" altLang="en-US" sz="3200" dirty="0">
              <a:latin typeface="+mn-lt"/>
              <a:ea typeface="+mn-ea"/>
              <a:cs typeface="+mn-ea"/>
              <a:sym typeface="+mn-lt"/>
            </a:endParaRPr>
          </a:p>
        </p:txBody>
      </p:sp>
      <p:grpSp>
        <p:nvGrpSpPr>
          <p:cNvPr id="50" name="组合 61">
            <a:extLst>
              <a:ext uri="{FF2B5EF4-FFF2-40B4-BE49-F238E27FC236}">
                <a16:creationId xmlns:a16="http://schemas.microsoft.com/office/drawing/2014/main" id="{7B152892-0AE3-4B6A-86E4-E53FDA0EC12E}"/>
              </a:ext>
            </a:extLst>
          </p:cNvPr>
          <p:cNvGrpSpPr>
            <a:grpSpLocks/>
          </p:cNvGrpSpPr>
          <p:nvPr/>
        </p:nvGrpSpPr>
        <p:grpSpPr bwMode="auto">
          <a:xfrm>
            <a:off x="5618158" y="1308231"/>
            <a:ext cx="1603375" cy="2241550"/>
            <a:chOff x="6105525" y="1844675"/>
            <a:chExt cx="2138363" cy="3343275"/>
          </a:xfrm>
        </p:grpSpPr>
        <p:sp>
          <p:nvSpPr>
            <p:cNvPr id="51" name="Freeform 51">
              <a:extLst>
                <a:ext uri="{FF2B5EF4-FFF2-40B4-BE49-F238E27FC236}">
                  <a16:creationId xmlns:a16="http://schemas.microsoft.com/office/drawing/2014/main" id="{C8B79555-D4E3-4CB4-B71D-93118E4AF8D1}"/>
                </a:ext>
              </a:extLst>
            </p:cNvPr>
            <p:cNvSpPr>
              <a:spLocks noChangeAspect="1"/>
            </p:cNvSpPr>
            <p:nvPr/>
          </p:nvSpPr>
          <p:spPr bwMode="auto">
            <a:xfrm>
              <a:off x="6105525" y="1844675"/>
              <a:ext cx="2133600" cy="644525"/>
            </a:xfrm>
            <a:custGeom>
              <a:avLst/>
              <a:gdLst>
                <a:gd name="T0" fmla="*/ 2147483647 w 1793"/>
                <a:gd name="T1" fmla="*/ 2147483647 h 542"/>
                <a:gd name="T2" fmla="*/ 2147483647 w 1793"/>
                <a:gd name="T3" fmla="*/ 2147483647 h 542"/>
                <a:gd name="T4" fmla="*/ 2147483647 w 1793"/>
                <a:gd name="T5" fmla="*/ 2147483647 h 542"/>
                <a:gd name="T6" fmla="*/ 2147483647 w 1793"/>
                <a:gd name="T7" fmla="*/ 2147483647 h 542"/>
                <a:gd name="T8" fmla="*/ 2147483647 w 1793"/>
                <a:gd name="T9" fmla="*/ 2147483647 h 542"/>
                <a:gd name="T10" fmla="*/ 2147483647 w 1793"/>
                <a:gd name="T11" fmla="*/ 2147483647 h 542"/>
                <a:gd name="T12" fmla="*/ 2147483647 w 1793"/>
                <a:gd name="T13" fmla="*/ 2147483647 h 542"/>
                <a:gd name="T14" fmla="*/ 2147483647 w 1793"/>
                <a:gd name="T15" fmla="*/ 2147483647 h 542"/>
                <a:gd name="T16" fmla="*/ 2147483647 w 1793"/>
                <a:gd name="T17" fmla="*/ 0 h 542"/>
                <a:gd name="T18" fmla="*/ 2147483647 w 1793"/>
                <a:gd name="T19" fmla="*/ 2147483647 h 542"/>
                <a:gd name="T20" fmla="*/ 2147483647 w 1793"/>
                <a:gd name="T21" fmla="*/ 2147483647 h 542"/>
                <a:gd name="T22" fmla="*/ 2147483647 w 1793"/>
                <a:gd name="T23" fmla="*/ 2147483647 h 542"/>
                <a:gd name="T24" fmla="*/ 2147483647 w 1793"/>
                <a:gd name="T25" fmla="*/ 2147483647 h 542"/>
                <a:gd name="T26" fmla="*/ 2147483647 w 1793"/>
                <a:gd name="T27" fmla="*/ 2147483647 h 542"/>
                <a:gd name="T28" fmla="*/ 2147483647 w 1793"/>
                <a:gd name="T29" fmla="*/ 2147483647 h 542"/>
                <a:gd name="T30" fmla="*/ 2147483647 w 1793"/>
                <a:gd name="T31" fmla="*/ 2147483647 h 542"/>
                <a:gd name="T32" fmla="*/ 2147483647 w 1793"/>
                <a:gd name="T33" fmla="*/ 2147483647 h 542"/>
                <a:gd name="T34" fmla="*/ 0 w 1793"/>
                <a:gd name="T35" fmla="*/ 2147483647 h 542"/>
                <a:gd name="T36" fmla="*/ 2147483647 w 1793"/>
                <a:gd name="T37" fmla="*/ 2147483647 h 542"/>
                <a:gd name="T38" fmla="*/ 2147483647 w 1793"/>
                <a:gd name="T39" fmla="*/ 2147483647 h 542"/>
                <a:gd name="T40" fmla="*/ 2147483647 w 1793"/>
                <a:gd name="T41" fmla="*/ 2147483647 h 542"/>
                <a:gd name="T42" fmla="*/ 2147483647 w 1793"/>
                <a:gd name="T43" fmla="*/ 2147483647 h 542"/>
                <a:gd name="T44" fmla="*/ 2147483647 w 1793"/>
                <a:gd name="T45" fmla="*/ 2147483647 h 542"/>
                <a:gd name="T46" fmla="*/ 2147483647 w 1793"/>
                <a:gd name="T47" fmla="*/ 2147483647 h 542"/>
                <a:gd name="T48" fmla="*/ 2147483647 w 1793"/>
                <a:gd name="T49" fmla="*/ 2147483647 h 542"/>
                <a:gd name="T50" fmla="*/ 2147483647 w 1793"/>
                <a:gd name="T51" fmla="*/ 2147483647 h 542"/>
                <a:gd name="T52" fmla="*/ 2147483647 w 1793"/>
                <a:gd name="T53" fmla="*/ 2147483647 h 542"/>
                <a:gd name="T54" fmla="*/ 2147483647 w 1793"/>
                <a:gd name="T55" fmla="*/ 2147483647 h 542"/>
                <a:gd name="T56" fmla="*/ 2147483647 w 1793"/>
                <a:gd name="T57" fmla="*/ 2147483647 h 542"/>
                <a:gd name="T58" fmla="*/ 2147483647 w 1793"/>
                <a:gd name="T59" fmla="*/ 2147483647 h 542"/>
                <a:gd name="T60" fmla="*/ 2147483647 w 1793"/>
                <a:gd name="T61" fmla="*/ 2147483647 h 542"/>
                <a:gd name="T62" fmla="*/ 2147483647 w 1793"/>
                <a:gd name="T63" fmla="*/ 2147483647 h 542"/>
                <a:gd name="T64" fmla="*/ 2147483647 w 1793"/>
                <a:gd name="T65" fmla="*/ 2147483647 h 542"/>
                <a:gd name="T66" fmla="*/ 2147483647 w 1793"/>
                <a:gd name="T67" fmla="*/ 2147483647 h 542"/>
                <a:gd name="T68" fmla="*/ 2147483647 w 1793"/>
                <a:gd name="T69" fmla="*/ 2147483647 h 5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93"/>
                <a:gd name="T106" fmla="*/ 0 h 542"/>
                <a:gd name="T107" fmla="*/ 1793 w 1793"/>
                <a:gd name="T108" fmla="*/ 542 h 5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93" h="542">
                  <a:moveTo>
                    <a:pt x="1793" y="270"/>
                  </a:moveTo>
                  <a:lnTo>
                    <a:pt x="1790" y="246"/>
                  </a:lnTo>
                  <a:lnTo>
                    <a:pt x="1778" y="222"/>
                  </a:lnTo>
                  <a:lnTo>
                    <a:pt x="1759" y="196"/>
                  </a:lnTo>
                  <a:lnTo>
                    <a:pt x="1734" y="174"/>
                  </a:lnTo>
                  <a:lnTo>
                    <a:pt x="1702" y="150"/>
                  </a:lnTo>
                  <a:lnTo>
                    <a:pt x="1662" y="130"/>
                  </a:lnTo>
                  <a:lnTo>
                    <a:pt x="1617" y="108"/>
                  </a:lnTo>
                  <a:lnTo>
                    <a:pt x="1566" y="90"/>
                  </a:lnTo>
                  <a:lnTo>
                    <a:pt x="1509" y="71"/>
                  </a:lnTo>
                  <a:lnTo>
                    <a:pt x="1446" y="57"/>
                  </a:lnTo>
                  <a:lnTo>
                    <a:pt x="1380" y="42"/>
                  </a:lnTo>
                  <a:lnTo>
                    <a:pt x="1309" y="29"/>
                  </a:lnTo>
                  <a:lnTo>
                    <a:pt x="1235" y="20"/>
                  </a:lnTo>
                  <a:lnTo>
                    <a:pt x="1158" y="11"/>
                  </a:lnTo>
                  <a:lnTo>
                    <a:pt x="1078" y="5"/>
                  </a:lnTo>
                  <a:lnTo>
                    <a:pt x="998" y="2"/>
                  </a:lnTo>
                  <a:lnTo>
                    <a:pt x="917" y="0"/>
                  </a:lnTo>
                  <a:lnTo>
                    <a:pt x="835" y="0"/>
                  </a:lnTo>
                  <a:lnTo>
                    <a:pt x="753" y="3"/>
                  </a:lnTo>
                  <a:lnTo>
                    <a:pt x="674" y="7"/>
                  </a:lnTo>
                  <a:lnTo>
                    <a:pt x="596" y="14"/>
                  </a:lnTo>
                  <a:lnTo>
                    <a:pt x="520" y="24"/>
                  </a:lnTo>
                  <a:lnTo>
                    <a:pt x="448" y="35"/>
                  </a:lnTo>
                  <a:lnTo>
                    <a:pt x="380" y="49"/>
                  </a:lnTo>
                  <a:lnTo>
                    <a:pt x="315" y="64"/>
                  </a:lnTo>
                  <a:lnTo>
                    <a:pt x="254" y="81"/>
                  </a:lnTo>
                  <a:lnTo>
                    <a:pt x="201" y="99"/>
                  </a:lnTo>
                  <a:lnTo>
                    <a:pt x="152" y="119"/>
                  </a:lnTo>
                  <a:lnTo>
                    <a:pt x="110" y="139"/>
                  </a:lnTo>
                  <a:lnTo>
                    <a:pt x="74" y="162"/>
                  </a:lnTo>
                  <a:lnTo>
                    <a:pt x="46" y="185"/>
                  </a:lnTo>
                  <a:lnTo>
                    <a:pt x="23" y="209"/>
                  </a:lnTo>
                  <a:lnTo>
                    <a:pt x="8" y="233"/>
                  </a:lnTo>
                  <a:lnTo>
                    <a:pt x="0" y="259"/>
                  </a:lnTo>
                  <a:lnTo>
                    <a:pt x="0" y="283"/>
                  </a:lnTo>
                  <a:lnTo>
                    <a:pt x="8" y="307"/>
                  </a:lnTo>
                  <a:lnTo>
                    <a:pt x="23" y="333"/>
                  </a:lnTo>
                  <a:lnTo>
                    <a:pt x="46" y="356"/>
                  </a:lnTo>
                  <a:lnTo>
                    <a:pt x="74" y="378"/>
                  </a:lnTo>
                  <a:lnTo>
                    <a:pt x="110" y="401"/>
                  </a:lnTo>
                  <a:lnTo>
                    <a:pt x="152" y="423"/>
                  </a:lnTo>
                  <a:lnTo>
                    <a:pt x="201" y="441"/>
                  </a:lnTo>
                  <a:lnTo>
                    <a:pt x="254" y="461"/>
                  </a:lnTo>
                  <a:lnTo>
                    <a:pt x="315" y="478"/>
                  </a:lnTo>
                  <a:lnTo>
                    <a:pt x="380" y="493"/>
                  </a:lnTo>
                  <a:lnTo>
                    <a:pt x="448" y="505"/>
                  </a:lnTo>
                  <a:lnTo>
                    <a:pt x="520" y="516"/>
                  </a:lnTo>
                  <a:lnTo>
                    <a:pt x="596" y="526"/>
                  </a:lnTo>
                  <a:lnTo>
                    <a:pt x="674" y="533"/>
                  </a:lnTo>
                  <a:lnTo>
                    <a:pt x="753" y="538"/>
                  </a:lnTo>
                  <a:lnTo>
                    <a:pt x="835" y="542"/>
                  </a:lnTo>
                  <a:lnTo>
                    <a:pt x="917" y="542"/>
                  </a:lnTo>
                  <a:lnTo>
                    <a:pt x="998" y="540"/>
                  </a:lnTo>
                  <a:lnTo>
                    <a:pt x="1078" y="537"/>
                  </a:lnTo>
                  <a:lnTo>
                    <a:pt x="1158" y="531"/>
                  </a:lnTo>
                  <a:lnTo>
                    <a:pt x="1235" y="522"/>
                  </a:lnTo>
                  <a:lnTo>
                    <a:pt x="1309" y="511"/>
                  </a:lnTo>
                  <a:lnTo>
                    <a:pt x="1380" y="500"/>
                  </a:lnTo>
                  <a:lnTo>
                    <a:pt x="1446" y="485"/>
                  </a:lnTo>
                  <a:lnTo>
                    <a:pt x="1509" y="469"/>
                  </a:lnTo>
                  <a:lnTo>
                    <a:pt x="1566" y="452"/>
                  </a:lnTo>
                  <a:lnTo>
                    <a:pt x="1617" y="432"/>
                  </a:lnTo>
                  <a:lnTo>
                    <a:pt x="1662" y="412"/>
                  </a:lnTo>
                  <a:lnTo>
                    <a:pt x="1702" y="390"/>
                  </a:lnTo>
                  <a:lnTo>
                    <a:pt x="1734" y="367"/>
                  </a:lnTo>
                  <a:lnTo>
                    <a:pt x="1759" y="344"/>
                  </a:lnTo>
                  <a:lnTo>
                    <a:pt x="1778" y="320"/>
                  </a:lnTo>
                  <a:lnTo>
                    <a:pt x="1790" y="296"/>
                  </a:lnTo>
                  <a:lnTo>
                    <a:pt x="1793" y="270"/>
                  </a:lnTo>
                  <a:close/>
                </a:path>
              </a:pathLst>
            </a:custGeom>
            <a:solidFill>
              <a:srgbClr val="FFFFFF"/>
            </a:solidFill>
            <a:ln w="27051">
              <a:solidFill>
                <a:schemeClr val="tx1"/>
              </a:solidFill>
              <a:prstDash val="solid"/>
              <a:round/>
              <a:headEnd/>
              <a:tailEnd/>
            </a:ln>
          </p:spPr>
          <p:txBody>
            <a:bodyPr/>
            <a:lstStyle/>
            <a:p>
              <a:pPr>
                <a:lnSpc>
                  <a:spcPct val="120000"/>
                </a:lnSpc>
              </a:pPr>
              <a:endParaRPr lang="zh-CN" altLang="en-US" sz="2400">
                <a:cs typeface="+mn-ea"/>
                <a:sym typeface="+mn-lt"/>
              </a:endParaRPr>
            </a:p>
          </p:txBody>
        </p:sp>
        <p:sp>
          <p:nvSpPr>
            <p:cNvPr id="52" name="Line 52">
              <a:extLst>
                <a:ext uri="{FF2B5EF4-FFF2-40B4-BE49-F238E27FC236}">
                  <a16:creationId xmlns:a16="http://schemas.microsoft.com/office/drawing/2014/main" id="{B0294F6F-642B-4417-8ACD-FB59A53D574C}"/>
                </a:ext>
              </a:extLst>
            </p:cNvPr>
            <p:cNvSpPr>
              <a:spLocks noChangeAspect="1" noChangeShapeType="1"/>
            </p:cNvSpPr>
            <p:nvPr/>
          </p:nvSpPr>
          <p:spPr bwMode="auto">
            <a:xfrm>
              <a:off x="6108700" y="2168525"/>
              <a:ext cx="1588" cy="2757488"/>
            </a:xfrm>
            <a:prstGeom prst="line">
              <a:avLst/>
            </a:prstGeom>
            <a:noFill/>
            <a:ln w="27051">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sp>
          <p:nvSpPr>
            <p:cNvPr id="53" name="Line 53">
              <a:extLst>
                <a:ext uri="{FF2B5EF4-FFF2-40B4-BE49-F238E27FC236}">
                  <a16:creationId xmlns:a16="http://schemas.microsoft.com/office/drawing/2014/main" id="{C42B4435-09F1-4AA3-897A-ECC7B55F3C5E}"/>
                </a:ext>
              </a:extLst>
            </p:cNvPr>
            <p:cNvSpPr>
              <a:spLocks noChangeAspect="1" noChangeShapeType="1"/>
            </p:cNvSpPr>
            <p:nvPr/>
          </p:nvSpPr>
          <p:spPr bwMode="auto">
            <a:xfrm>
              <a:off x="8237538" y="2174875"/>
              <a:ext cx="1587" cy="2749550"/>
            </a:xfrm>
            <a:prstGeom prst="line">
              <a:avLst/>
            </a:prstGeom>
            <a:noFill/>
            <a:ln w="27051">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sp>
          <p:nvSpPr>
            <p:cNvPr id="54" name="Freeform 54">
              <a:extLst>
                <a:ext uri="{FF2B5EF4-FFF2-40B4-BE49-F238E27FC236}">
                  <a16:creationId xmlns:a16="http://schemas.microsoft.com/office/drawing/2014/main" id="{290D6797-5BD6-45E5-A822-5CFA63830421}"/>
                </a:ext>
              </a:extLst>
            </p:cNvPr>
            <p:cNvSpPr>
              <a:spLocks noChangeAspect="1"/>
            </p:cNvSpPr>
            <p:nvPr/>
          </p:nvSpPr>
          <p:spPr bwMode="auto">
            <a:xfrm>
              <a:off x="6111875" y="2874963"/>
              <a:ext cx="2128838" cy="263525"/>
            </a:xfrm>
            <a:custGeom>
              <a:avLst/>
              <a:gdLst>
                <a:gd name="T0" fmla="*/ 0 w 1787"/>
                <a:gd name="T1" fmla="*/ 0 h 223"/>
                <a:gd name="T2" fmla="*/ 2147483647 w 1787"/>
                <a:gd name="T3" fmla="*/ 2147483647 h 223"/>
                <a:gd name="T4" fmla="*/ 2147483647 w 1787"/>
                <a:gd name="T5" fmla="*/ 2147483647 h 223"/>
                <a:gd name="T6" fmla="*/ 2147483647 w 1787"/>
                <a:gd name="T7" fmla="*/ 2147483647 h 223"/>
                <a:gd name="T8" fmla="*/ 2147483647 w 1787"/>
                <a:gd name="T9" fmla="*/ 2147483647 h 223"/>
                <a:gd name="T10" fmla="*/ 2147483647 w 1787"/>
                <a:gd name="T11" fmla="*/ 2147483647 h 223"/>
                <a:gd name="T12" fmla="*/ 2147483647 w 1787"/>
                <a:gd name="T13" fmla="*/ 2147483647 h 223"/>
                <a:gd name="T14" fmla="*/ 2147483647 w 1787"/>
                <a:gd name="T15" fmla="*/ 2147483647 h 223"/>
                <a:gd name="T16" fmla="*/ 2147483647 w 1787"/>
                <a:gd name="T17" fmla="*/ 2147483647 h 223"/>
                <a:gd name="T18" fmla="*/ 2147483647 w 1787"/>
                <a:gd name="T19" fmla="*/ 2147483647 h 223"/>
                <a:gd name="T20" fmla="*/ 2147483647 w 1787"/>
                <a:gd name="T21" fmla="*/ 2147483647 h 223"/>
                <a:gd name="T22" fmla="*/ 2147483647 w 1787"/>
                <a:gd name="T23" fmla="*/ 2147483647 h 223"/>
                <a:gd name="T24" fmla="*/ 2147483647 w 1787"/>
                <a:gd name="T25" fmla="*/ 2147483647 h 223"/>
                <a:gd name="T26" fmla="*/ 2147483647 w 1787"/>
                <a:gd name="T27" fmla="*/ 2147483647 h 223"/>
                <a:gd name="T28" fmla="*/ 2147483647 w 1787"/>
                <a:gd name="T29" fmla="*/ 2147483647 h 223"/>
                <a:gd name="T30" fmla="*/ 2147483647 w 1787"/>
                <a:gd name="T31" fmla="*/ 2147483647 h 223"/>
                <a:gd name="T32" fmla="*/ 2147483647 w 1787"/>
                <a:gd name="T33" fmla="*/ 0 h 2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7"/>
                <a:gd name="T52" fmla="*/ 0 h 223"/>
                <a:gd name="T53" fmla="*/ 1787 w 1787"/>
                <a:gd name="T54" fmla="*/ 223 h 2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7" h="223">
                  <a:moveTo>
                    <a:pt x="0" y="0"/>
                  </a:moveTo>
                  <a:lnTo>
                    <a:pt x="104" y="52"/>
                  </a:lnTo>
                  <a:lnTo>
                    <a:pt x="210" y="96"/>
                  </a:lnTo>
                  <a:lnTo>
                    <a:pt x="321" y="134"/>
                  </a:lnTo>
                  <a:lnTo>
                    <a:pt x="432" y="166"/>
                  </a:lnTo>
                  <a:lnTo>
                    <a:pt x="546" y="189"/>
                  </a:lnTo>
                  <a:lnTo>
                    <a:pt x="662" y="208"/>
                  </a:lnTo>
                  <a:lnTo>
                    <a:pt x="778" y="219"/>
                  </a:lnTo>
                  <a:lnTo>
                    <a:pt x="894" y="223"/>
                  </a:lnTo>
                  <a:lnTo>
                    <a:pt x="1011" y="219"/>
                  </a:lnTo>
                  <a:lnTo>
                    <a:pt x="1127" y="208"/>
                  </a:lnTo>
                  <a:lnTo>
                    <a:pt x="1241" y="189"/>
                  </a:lnTo>
                  <a:lnTo>
                    <a:pt x="1355" y="166"/>
                  </a:lnTo>
                  <a:lnTo>
                    <a:pt x="1467" y="134"/>
                  </a:lnTo>
                  <a:lnTo>
                    <a:pt x="1577" y="96"/>
                  </a:lnTo>
                  <a:lnTo>
                    <a:pt x="1685" y="52"/>
                  </a:lnTo>
                  <a:lnTo>
                    <a:pt x="1787" y="0"/>
                  </a:lnTo>
                </a:path>
              </a:pathLst>
            </a:custGeom>
            <a:noFill/>
            <a:ln w="27051">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400">
                <a:cs typeface="+mn-ea"/>
                <a:sym typeface="+mn-lt"/>
              </a:endParaRPr>
            </a:p>
          </p:txBody>
        </p:sp>
        <p:sp>
          <p:nvSpPr>
            <p:cNvPr id="55" name="Freeform 55">
              <a:extLst>
                <a:ext uri="{FF2B5EF4-FFF2-40B4-BE49-F238E27FC236}">
                  <a16:creationId xmlns:a16="http://schemas.microsoft.com/office/drawing/2014/main" id="{B0935B30-0DB1-4634-9227-20A2A03AC892}"/>
                </a:ext>
              </a:extLst>
            </p:cNvPr>
            <p:cNvSpPr>
              <a:spLocks noChangeAspect="1"/>
            </p:cNvSpPr>
            <p:nvPr/>
          </p:nvSpPr>
          <p:spPr bwMode="auto">
            <a:xfrm>
              <a:off x="6108700" y="3598863"/>
              <a:ext cx="2128838" cy="261937"/>
            </a:xfrm>
            <a:custGeom>
              <a:avLst/>
              <a:gdLst>
                <a:gd name="T0" fmla="*/ 0 w 1787"/>
                <a:gd name="T1" fmla="*/ 0 h 220"/>
                <a:gd name="T2" fmla="*/ 2147483647 w 1787"/>
                <a:gd name="T3" fmla="*/ 2147483647 h 220"/>
                <a:gd name="T4" fmla="*/ 2147483647 w 1787"/>
                <a:gd name="T5" fmla="*/ 2147483647 h 220"/>
                <a:gd name="T6" fmla="*/ 2147483647 w 1787"/>
                <a:gd name="T7" fmla="*/ 2147483647 h 220"/>
                <a:gd name="T8" fmla="*/ 2147483647 w 1787"/>
                <a:gd name="T9" fmla="*/ 2147483647 h 220"/>
                <a:gd name="T10" fmla="*/ 2147483647 w 1787"/>
                <a:gd name="T11" fmla="*/ 2147483647 h 220"/>
                <a:gd name="T12" fmla="*/ 2147483647 w 1787"/>
                <a:gd name="T13" fmla="*/ 2147483647 h 220"/>
                <a:gd name="T14" fmla="*/ 2147483647 w 1787"/>
                <a:gd name="T15" fmla="*/ 2147483647 h 220"/>
                <a:gd name="T16" fmla="*/ 2147483647 w 1787"/>
                <a:gd name="T17" fmla="*/ 2147483647 h 220"/>
                <a:gd name="T18" fmla="*/ 2147483647 w 1787"/>
                <a:gd name="T19" fmla="*/ 2147483647 h 220"/>
                <a:gd name="T20" fmla="*/ 2147483647 w 1787"/>
                <a:gd name="T21" fmla="*/ 2147483647 h 220"/>
                <a:gd name="T22" fmla="*/ 2147483647 w 1787"/>
                <a:gd name="T23" fmla="*/ 2147483647 h 220"/>
                <a:gd name="T24" fmla="*/ 2147483647 w 1787"/>
                <a:gd name="T25" fmla="*/ 2147483647 h 220"/>
                <a:gd name="T26" fmla="*/ 2147483647 w 1787"/>
                <a:gd name="T27" fmla="*/ 2147483647 h 220"/>
                <a:gd name="T28" fmla="*/ 2147483647 w 1787"/>
                <a:gd name="T29" fmla="*/ 2147483647 h 220"/>
                <a:gd name="T30" fmla="*/ 2147483647 w 1787"/>
                <a:gd name="T31" fmla="*/ 2147483647 h 220"/>
                <a:gd name="T32" fmla="*/ 2147483647 w 1787"/>
                <a:gd name="T33" fmla="*/ 0 h 2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7"/>
                <a:gd name="T52" fmla="*/ 0 h 220"/>
                <a:gd name="T53" fmla="*/ 1787 w 1787"/>
                <a:gd name="T54" fmla="*/ 220 h 2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7" h="220">
                  <a:moveTo>
                    <a:pt x="0" y="0"/>
                  </a:moveTo>
                  <a:lnTo>
                    <a:pt x="104" y="51"/>
                  </a:lnTo>
                  <a:lnTo>
                    <a:pt x="210" y="95"/>
                  </a:lnTo>
                  <a:lnTo>
                    <a:pt x="321" y="134"/>
                  </a:lnTo>
                  <a:lnTo>
                    <a:pt x="432" y="165"/>
                  </a:lnTo>
                  <a:lnTo>
                    <a:pt x="546" y="189"/>
                  </a:lnTo>
                  <a:lnTo>
                    <a:pt x="662" y="208"/>
                  </a:lnTo>
                  <a:lnTo>
                    <a:pt x="778" y="217"/>
                  </a:lnTo>
                  <a:lnTo>
                    <a:pt x="894" y="220"/>
                  </a:lnTo>
                  <a:lnTo>
                    <a:pt x="1011" y="217"/>
                  </a:lnTo>
                  <a:lnTo>
                    <a:pt x="1127" y="208"/>
                  </a:lnTo>
                  <a:lnTo>
                    <a:pt x="1241" y="189"/>
                  </a:lnTo>
                  <a:lnTo>
                    <a:pt x="1355" y="165"/>
                  </a:lnTo>
                  <a:lnTo>
                    <a:pt x="1467" y="134"/>
                  </a:lnTo>
                  <a:lnTo>
                    <a:pt x="1577" y="95"/>
                  </a:lnTo>
                  <a:lnTo>
                    <a:pt x="1685" y="51"/>
                  </a:lnTo>
                  <a:lnTo>
                    <a:pt x="1787" y="0"/>
                  </a:lnTo>
                </a:path>
              </a:pathLst>
            </a:custGeom>
            <a:noFill/>
            <a:ln w="27051">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400">
                <a:cs typeface="+mn-ea"/>
                <a:sym typeface="+mn-lt"/>
              </a:endParaRPr>
            </a:p>
          </p:txBody>
        </p:sp>
        <p:sp>
          <p:nvSpPr>
            <p:cNvPr id="56" name="Freeform 56">
              <a:extLst>
                <a:ext uri="{FF2B5EF4-FFF2-40B4-BE49-F238E27FC236}">
                  <a16:creationId xmlns:a16="http://schemas.microsoft.com/office/drawing/2014/main" id="{5B82A7FE-082B-4F4C-9F15-3F8DCBF2CBEE}"/>
                </a:ext>
              </a:extLst>
            </p:cNvPr>
            <p:cNvSpPr>
              <a:spLocks noChangeAspect="1"/>
            </p:cNvSpPr>
            <p:nvPr/>
          </p:nvSpPr>
          <p:spPr bwMode="auto">
            <a:xfrm>
              <a:off x="6108700" y="4924425"/>
              <a:ext cx="2130425" cy="263525"/>
            </a:xfrm>
            <a:custGeom>
              <a:avLst/>
              <a:gdLst>
                <a:gd name="T0" fmla="*/ 0 w 1789"/>
                <a:gd name="T1" fmla="*/ 0 h 223"/>
                <a:gd name="T2" fmla="*/ 2147483647 w 1789"/>
                <a:gd name="T3" fmla="*/ 2147483647 h 223"/>
                <a:gd name="T4" fmla="*/ 2147483647 w 1789"/>
                <a:gd name="T5" fmla="*/ 2147483647 h 223"/>
                <a:gd name="T6" fmla="*/ 2147483647 w 1789"/>
                <a:gd name="T7" fmla="*/ 2147483647 h 223"/>
                <a:gd name="T8" fmla="*/ 2147483647 w 1789"/>
                <a:gd name="T9" fmla="*/ 2147483647 h 223"/>
                <a:gd name="T10" fmla="*/ 2147483647 w 1789"/>
                <a:gd name="T11" fmla="*/ 2147483647 h 223"/>
                <a:gd name="T12" fmla="*/ 2147483647 w 1789"/>
                <a:gd name="T13" fmla="*/ 2147483647 h 223"/>
                <a:gd name="T14" fmla="*/ 2147483647 w 1789"/>
                <a:gd name="T15" fmla="*/ 2147483647 h 223"/>
                <a:gd name="T16" fmla="*/ 2147483647 w 1789"/>
                <a:gd name="T17" fmla="*/ 2147483647 h 223"/>
                <a:gd name="T18" fmla="*/ 2147483647 w 1789"/>
                <a:gd name="T19" fmla="*/ 2147483647 h 223"/>
                <a:gd name="T20" fmla="*/ 2147483647 w 1789"/>
                <a:gd name="T21" fmla="*/ 2147483647 h 223"/>
                <a:gd name="T22" fmla="*/ 2147483647 w 1789"/>
                <a:gd name="T23" fmla="*/ 2147483647 h 223"/>
                <a:gd name="T24" fmla="*/ 2147483647 w 1789"/>
                <a:gd name="T25" fmla="*/ 2147483647 h 223"/>
                <a:gd name="T26" fmla="*/ 2147483647 w 1789"/>
                <a:gd name="T27" fmla="*/ 2147483647 h 223"/>
                <a:gd name="T28" fmla="*/ 2147483647 w 1789"/>
                <a:gd name="T29" fmla="*/ 2147483647 h 223"/>
                <a:gd name="T30" fmla="*/ 2147483647 w 1789"/>
                <a:gd name="T31" fmla="*/ 2147483647 h 223"/>
                <a:gd name="T32" fmla="*/ 2147483647 w 1789"/>
                <a:gd name="T33" fmla="*/ 0 h 2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9"/>
                <a:gd name="T52" fmla="*/ 0 h 223"/>
                <a:gd name="T53" fmla="*/ 1789 w 1789"/>
                <a:gd name="T54" fmla="*/ 223 h 2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9" h="223">
                  <a:moveTo>
                    <a:pt x="0" y="0"/>
                  </a:moveTo>
                  <a:lnTo>
                    <a:pt x="104" y="52"/>
                  </a:lnTo>
                  <a:lnTo>
                    <a:pt x="212" y="96"/>
                  </a:lnTo>
                  <a:lnTo>
                    <a:pt x="321" y="134"/>
                  </a:lnTo>
                  <a:lnTo>
                    <a:pt x="432" y="166"/>
                  </a:lnTo>
                  <a:lnTo>
                    <a:pt x="546" y="190"/>
                  </a:lnTo>
                  <a:lnTo>
                    <a:pt x="662" y="208"/>
                  </a:lnTo>
                  <a:lnTo>
                    <a:pt x="778" y="219"/>
                  </a:lnTo>
                  <a:lnTo>
                    <a:pt x="896" y="223"/>
                  </a:lnTo>
                  <a:lnTo>
                    <a:pt x="1011" y="219"/>
                  </a:lnTo>
                  <a:lnTo>
                    <a:pt x="1127" y="208"/>
                  </a:lnTo>
                  <a:lnTo>
                    <a:pt x="1243" y="190"/>
                  </a:lnTo>
                  <a:lnTo>
                    <a:pt x="1357" y="166"/>
                  </a:lnTo>
                  <a:lnTo>
                    <a:pt x="1469" y="134"/>
                  </a:lnTo>
                  <a:lnTo>
                    <a:pt x="1579" y="96"/>
                  </a:lnTo>
                  <a:lnTo>
                    <a:pt x="1685" y="52"/>
                  </a:lnTo>
                  <a:lnTo>
                    <a:pt x="1789" y="0"/>
                  </a:lnTo>
                </a:path>
              </a:pathLst>
            </a:custGeom>
            <a:noFill/>
            <a:ln w="27051">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400">
                <a:cs typeface="+mn-ea"/>
                <a:sym typeface="+mn-lt"/>
              </a:endParaRPr>
            </a:p>
          </p:txBody>
        </p:sp>
        <p:sp>
          <p:nvSpPr>
            <p:cNvPr id="57" name="Freeform 57">
              <a:extLst>
                <a:ext uri="{FF2B5EF4-FFF2-40B4-BE49-F238E27FC236}">
                  <a16:creationId xmlns:a16="http://schemas.microsoft.com/office/drawing/2014/main" id="{AFCB769B-F417-4076-9F8E-E955C19C082A}"/>
                </a:ext>
              </a:extLst>
            </p:cNvPr>
            <p:cNvSpPr>
              <a:spLocks noChangeAspect="1"/>
            </p:cNvSpPr>
            <p:nvPr/>
          </p:nvSpPr>
          <p:spPr bwMode="auto">
            <a:xfrm>
              <a:off x="6108700" y="4268788"/>
              <a:ext cx="2130425" cy="261937"/>
            </a:xfrm>
            <a:custGeom>
              <a:avLst/>
              <a:gdLst>
                <a:gd name="T0" fmla="*/ 0 w 1789"/>
                <a:gd name="T1" fmla="*/ 0 h 221"/>
                <a:gd name="T2" fmla="*/ 2147483647 w 1789"/>
                <a:gd name="T3" fmla="*/ 2147483647 h 221"/>
                <a:gd name="T4" fmla="*/ 2147483647 w 1789"/>
                <a:gd name="T5" fmla="*/ 2147483647 h 221"/>
                <a:gd name="T6" fmla="*/ 2147483647 w 1789"/>
                <a:gd name="T7" fmla="*/ 2147483647 h 221"/>
                <a:gd name="T8" fmla="*/ 2147483647 w 1789"/>
                <a:gd name="T9" fmla="*/ 2147483647 h 221"/>
                <a:gd name="T10" fmla="*/ 2147483647 w 1789"/>
                <a:gd name="T11" fmla="*/ 2147483647 h 221"/>
                <a:gd name="T12" fmla="*/ 2147483647 w 1789"/>
                <a:gd name="T13" fmla="*/ 2147483647 h 221"/>
                <a:gd name="T14" fmla="*/ 2147483647 w 1789"/>
                <a:gd name="T15" fmla="*/ 2147483647 h 221"/>
                <a:gd name="T16" fmla="*/ 2147483647 w 1789"/>
                <a:gd name="T17" fmla="*/ 2147483647 h 221"/>
                <a:gd name="T18" fmla="*/ 2147483647 w 1789"/>
                <a:gd name="T19" fmla="*/ 2147483647 h 221"/>
                <a:gd name="T20" fmla="*/ 2147483647 w 1789"/>
                <a:gd name="T21" fmla="*/ 2147483647 h 221"/>
                <a:gd name="T22" fmla="*/ 2147483647 w 1789"/>
                <a:gd name="T23" fmla="*/ 2147483647 h 221"/>
                <a:gd name="T24" fmla="*/ 2147483647 w 1789"/>
                <a:gd name="T25" fmla="*/ 2147483647 h 221"/>
                <a:gd name="T26" fmla="*/ 2147483647 w 1789"/>
                <a:gd name="T27" fmla="*/ 2147483647 h 221"/>
                <a:gd name="T28" fmla="*/ 2147483647 w 1789"/>
                <a:gd name="T29" fmla="*/ 2147483647 h 221"/>
                <a:gd name="T30" fmla="*/ 2147483647 w 1789"/>
                <a:gd name="T31" fmla="*/ 2147483647 h 221"/>
                <a:gd name="T32" fmla="*/ 2147483647 w 1789"/>
                <a:gd name="T33" fmla="*/ 0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9"/>
                <a:gd name="T52" fmla="*/ 0 h 221"/>
                <a:gd name="T53" fmla="*/ 1789 w 1789"/>
                <a:gd name="T54" fmla="*/ 221 h 2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9" h="221">
                  <a:moveTo>
                    <a:pt x="0" y="0"/>
                  </a:moveTo>
                  <a:lnTo>
                    <a:pt x="104" y="52"/>
                  </a:lnTo>
                  <a:lnTo>
                    <a:pt x="210" y="96"/>
                  </a:lnTo>
                  <a:lnTo>
                    <a:pt x="321" y="135"/>
                  </a:lnTo>
                  <a:lnTo>
                    <a:pt x="432" y="166"/>
                  </a:lnTo>
                  <a:lnTo>
                    <a:pt x="546" y="190"/>
                  </a:lnTo>
                  <a:lnTo>
                    <a:pt x="662" y="208"/>
                  </a:lnTo>
                  <a:lnTo>
                    <a:pt x="778" y="217"/>
                  </a:lnTo>
                  <a:lnTo>
                    <a:pt x="894" y="221"/>
                  </a:lnTo>
                  <a:lnTo>
                    <a:pt x="1011" y="217"/>
                  </a:lnTo>
                  <a:lnTo>
                    <a:pt x="1127" y="208"/>
                  </a:lnTo>
                  <a:lnTo>
                    <a:pt x="1243" y="190"/>
                  </a:lnTo>
                  <a:lnTo>
                    <a:pt x="1357" y="166"/>
                  </a:lnTo>
                  <a:lnTo>
                    <a:pt x="1469" y="135"/>
                  </a:lnTo>
                  <a:lnTo>
                    <a:pt x="1577" y="96"/>
                  </a:lnTo>
                  <a:lnTo>
                    <a:pt x="1685" y="52"/>
                  </a:lnTo>
                  <a:lnTo>
                    <a:pt x="1789" y="0"/>
                  </a:lnTo>
                </a:path>
              </a:pathLst>
            </a:custGeom>
            <a:noFill/>
            <a:ln w="27051">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sz="2400">
                <a:cs typeface="+mn-ea"/>
                <a:sym typeface="+mn-lt"/>
              </a:endParaRPr>
            </a:p>
          </p:txBody>
        </p:sp>
        <p:sp>
          <p:nvSpPr>
            <p:cNvPr id="58" name="Text Box 58">
              <a:extLst>
                <a:ext uri="{FF2B5EF4-FFF2-40B4-BE49-F238E27FC236}">
                  <a16:creationId xmlns:a16="http://schemas.microsoft.com/office/drawing/2014/main" id="{8FF430B6-D287-4C6F-8D52-7414E8EE9953}"/>
                </a:ext>
              </a:extLst>
            </p:cNvPr>
            <p:cNvSpPr txBox="1">
              <a:spLocks noChangeArrowheads="1"/>
            </p:cNvSpPr>
            <p:nvPr/>
          </p:nvSpPr>
          <p:spPr bwMode="auto">
            <a:xfrm>
              <a:off x="6675437" y="1940675"/>
              <a:ext cx="989012"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600">
                  <a:latin typeface="+mn-lt"/>
                  <a:ea typeface="+mn-ea"/>
                  <a:cs typeface="+mn-ea"/>
                  <a:sym typeface="+mn-lt"/>
                </a:rPr>
                <a:t>LSDB</a:t>
              </a:r>
            </a:p>
          </p:txBody>
        </p:sp>
        <p:sp>
          <p:nvSpPr>
            <p:cNvPr id="59" name="Text Box 59">
              <a:extLst>
                <a:ext uri="{FF2B5EF4-FFF2-40B4-BE49-F238E27FC236}">
                  <a16:creationId xmlns:a16="http://schemas.microsoft.com/office/drawing/2014/main" id="{04DB79EC-597F-4F13-9E4F-A1C43FA59215}"/>
                </a:ext>
              </a:extLst>
            </p:cNvPr>
            <p:cNvSpPr txBox="1">
              <a:spLocks noChangeArrowheads="1"/>
            </p:cNvSpPr>
            <p:nvPr/>
          </p:nvSpPr>
          <p:spPr bwMode="auto">
            <a:xfrm>
              <a:off x="6149975" y="2545809"/>
              <a:ext cx="2090737" cy="40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600" dirty="0">
                  <a:latin typeface="+mn-lt"/>
                  <a:ea typeface="+mn-ea"/>
                  <a:cs typeface="+mn-ea"/>
                  <a:sym typeface="+mn-lt"/>
                </a:rPr>
                <a:t>RTA</a:t>
              </a:r>
              <a:r>
                <a:rPr lang="zh-CN" altLang="en-US" sz="1600" dirty="0">
                  <a:latin typeface="+mn-lt"/>
                  <a:ea typeface="+mn-ea"/>
                  <a:cs typeface="+mn-ea"/>
                  <a:sym typeface="+mn-lt"/>
                </a:rPr>
                <a:t>生成的</a:t>
              </a:r>
              <a:r>
                <a:rPr lang="en-US" altLang="zh-CN" sz="1600" dirty="0">
                  <a:latin typeface="+mn-lt"/>
                  <a:ea typeface="+mn-ea"/>
                  <a:cs typeface="+mn-ea"/>
                  <a:sym typeface="+mn-lt"/>
                </a:rPr>
                <a:t>LSA</a:t>
              </a:r>
            </a:p>
          </p:txBody>
        </p:sp>
        <p:sp>
          <p:nvSpPr>
            <p:cNvPr id="60" name="Text Box 60">
              <a:extLst>
                <a:ext uri="{FF2B5EF4-FFF2-40B4-BE49-F238E27FC236}">
                  <a16:creationId xmlns:a16="http://schemas.microsoft.com/office/drawing/2014/main" id="{5C615174-EFF8-45D7-80A8-A51904DC64FF}"/>
                </a:ext>
              </a:extLst>
            </p:cNvPr>
            <p:cNvSpPr txBox="1">
              <a:spLocks noChangeArrowheads="1"/>
            </p:cNvSpPr>
            <p:nvPr/>
          </p:nvSpPr>
          <p:spPr bwMode="auto">
            <a:xfrm>
              <a:off x="6149975" y="3264947"/>
              <a:ext cx="2090737" cy="40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600">
                  <a:latin typeface="+mn-lt"/>
                  <a:ea typeface="+mn-ea"/>
                  <a:cs typeface="+mn-ea"/>
                  <a:sym typeface="+mn-lt"/>
                </a:rPr>
                <a:t>RTB</a:t>
              </a:r>
              <a:r>
                <a:rPr lang="zh-CN" altLang="en-US" sz="1600">
                  <a:latin typeface="+mn-lt"/>
                  <a:ea typeface="+mn-ea"/>
                  <a:cs typeface="+mn-ea"/>
                  <a:sym typeface="+mn-lt"/>
                </a:rPr>
                <a:t>生成的</a:t>
              </a:r>
              <a:r>
                <a:rPr lang="en-US" altLang="zh-CN" sz="1600">
                  <a:latin typeface="+mn-lt"/>
                  <a:ea typeface="+mn-ea"/>
                  <a:cs typeface="+mn-ea"/>
                  <a:sym typeface="+mn-lt"/>
                </a:rPr>
                <a:t>LSA</a:t>
              </a:r>
            </a:p>
          </p:txBody>
        </p:sp>
        <p:sp>
          <p:nvSpPr>
            <p:cNvPr id="61" name="Text Box 61">
              <a:extLst>
                <a:ext uri="{FF2B5EF4-FFF2-40B4-BE49-F238E27FC236}">
                  <a16:creationId xmlns:a16="http://schemas.microsoft.com/office/drawing/2014/main" id="{D63127DE-2345-4C93-8FBF-8C493BCBBCFB}"/>
                </a:ext>
              </a:extLst>
            </p:cNvPr>
            <p:cNvSpPr txBox="1">
              <a:spLocks noChangeArrowheads="1"/>
            </p:cNvSpPr>
            <p:nvPr/>
          </p:nvSpPr>
          <p:spPr bwMode="auto">
            <a:xfrm>
              <a:off x="6149975" y="3914233"/>
              <a:ext cx="2090737" cy="40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600">
                  <a:latin typeface="+mn-lt"/>
                  <a:ea typeface="+mn-ea"/>
                  <a:cs typeface="+mn-ea"/>
                  <a:sym typeface="+mn-lt"/>
                </a:rPr>
                <a:t>RTC</a:t>
              </a:r>
              <a:r>
                <a:rPr lang="zh-CN" altLang="en-US" sz="1600">
                  <a:latin typeface="+mn-lt"/>
                  <a:ea typeface="+mn-ea"/>
                  <a:cs typeface="+mn-ea"/>
                  <a:sym typeface="+mn-lt"/>
                </a:rPr>
                <a:t>生成的</a:t>
              </a:r>
              <a:r>
                <a:rPr lang="en-US" altLang="zh-CN" sz="1600">
                  <a:latin typeface="+mn-lt"/>
                  <a:ea typeface="+mn-ea"/>
                  <a:cs typeface="+mn-ea"/>
                  <a:sym typeface="+mn-lt"/>
                </a:rPr>
                <a:t>LSA</a:t>
              </a:r>
            </a:p>
          </p:txBody>
        </p:sp>
        <p:sp>
          <p:nvSpPr>
            <p:cNvPr id="62" name="Text Box 62">
              <a:extLst>
                <a:ext uri="{FF2B5EF4-FFF2-40B4-BE49-F238E27FC236}">
                  <a16:creationId xmlns:a16="http://schemas.microsoft.com/office/drawing/2014/main" id="{3C5859C1-4018-4BDB-9E16-802352B8B88B}"/>
                </a:ext>
              </a:extLst>
            </p:cNvPr>
            <p:cNvSpPr txBox="1">
              <a:spLocks noChangeArrowheads="1"/>
            </p:cNvSpPr>
            <p:nvPr/>
          </p:nvSpPr>
          <p:spPr bwMode="auto">
            <a:xfrm>
              <a:off x="6153151" y="4561933"/>
              <a:ext cx="2090737" cy="40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600">
                  <a:latin typeface="+mn-lt"/>
                  <a:ea typeface="+mn-ea"/>
                  <a:cs typeface="+mn-ea"/>
                  <a:sym typeface="+mn-lt"/>
                </a:rPr>
                <a:t>RTD</a:t>
              </a:r>
              <a:r>
                <a:rPr lang="zh-CN" altLang="en-US" sz="1600">
                  <a:latin typeface="+mn-lt"/>
                  <a:ea typeface="+mn-ea"/>
                  <a:cs typeface="+mn-ea"/>
                  <a:sym typeface="+mn-lt"/>
                </a:rPr>
                <a:t>生成的</a:t>
              </a:r>
              <a:r>
                <a:rPr lang="en-US" altLang="zh-CN" sz="1600">
                  <a:latin typeface="+mn-lt"/>
                  <a:ea typeface="+mn-ea"/>
                  <a:cs typeface="+mn-ea"/>
                  <a:sym typeface="+mn-lt"/>
                </a:rPr>
                <a:t>LSA</a:t>
              </a:r>
            </a:p>
          </p:txBody>
        </p:sp>
      </p:grpSp>
      <p:grpSp>
        <p:nvGrpSpPr>
          <p:cNvPr id="63" name="Group 17">
            <a:extLst>
              <a:ext uri="{FF2B5EF4-FFF2-40B4-BE49-F238E27FC236}">
                <a16:creationId xmlns:a16="http://schemas.microsoft.com/office/drawing/2014/main" id="{D4201B31-BC32-4B34-B970-5360521D563A}"/>
              </a:ext>
            </a:extLst>
          </p:cNvPr>
          <p:cNvGrpSpPr>
            <a:grpSpLocks/>
          </p:cNvGrpSpPr>
          <p:nvPr/>
        </p:nvGrpSpPr>
        <p:grpSpPr bwMode="auto">
          <a:xfrm>
            <a:off x="8999937" y="1308231"/>
            <a:ext cx="1868958" cy="2233612"/>
            <a:chOff x="3425" y="680"/>
            <a:chExt cx="1816" cy="2024"/>
          </a:xfrm>
        </p:grpSpPr>
        <p:sp>
          <p:nvSpPr>
            <p:cNvPr id="64" name="Line 18">
              <a:extLst>
                <a:ext uri="{FF2B5EF4-FFF2-40B4-BE49-F238E27FC236}">
                  <a16:creationId xmlns:a16="http://schemas.microsoft.com/office/drawing/2014/main" id="{396BE0D2-6205-48E1-ACB8-10D1BE3DE007}"/>
                </a:ext>
              </a:extLst>
            </p:cNvPr>
            <p:cNvSpPr>
              <a:spLocks noChangeShapeType="1"/>
            </p:cNvSpPr>
            <p:nvPr/>
          </p:nvSpPr>
          <p:spPr bwMode="auto">
            <a:xfrm rot="2700000">
              <a:off x="3729" y="1239"/>
              <a:ext cx="482" cy="0"/>
            </a:xfrm>
            <a:prstGeom prst="line">
              <a:avLst/>
            </a:prstGeom>
            <a:noFill/>
            <a:ln w="9525">
              <a:solidFill>
                <a:srgbClr val="000000"/>
              </a:solidFill>
              <a:round/>
              <a:headEnd type="triangle" w="med" len="med"/>
              <a:tailEnd type="triangle" w="med" len="med"/>
            </a:ln>
          </p:spPr>
          <p:txBody>
            <a:bodyPr/>
            <a:lstStyle/>
            <a:p>
              <a:pPr fontAlgn="auto">
                <a:lnSpc>
                  <a:spcPct val="120000"/>
                </a:lnSpc>
                <a:defRPr/>
              </a:pPr>
              <a:endParaRPr lang="zh-CN" altLang="en-US" sz="1200" b="0" i="0" kern="0">
                <a:solidFill>
                  <a:sysClr val="windowText" lastClr="000000"/>
                </a:solidFill>
                <a:cs typeface="+mn-ea"/>
                <a:sym typeface="+mn-lt"/>
              </a:endParaRPr>
            </a:p>
          </p:txBody>
        </p:sp>
        <p:sp>
          <p:nvSpPr>
            <p:cNvPr id="65" name="Freeform 19">
              <a:extLst>
                <a:ext uri="{FF2B5EF4-FFF2-40B4-BE49-F238E27FC236}">
                  <a16:creationId xmlns:a16="http://schemas.microsoft.com/office/drawing/2014/main" id="{BA95BCBD-C6D2-4EAB-ADB6-4825EBE6D32C}"/>
                </a:ext>
              </a:extLst>
            </p:cNvPr>
            <p:cNvSpPr>
              <a:spLocks/>
            </p:cNvSpPr>
            <p:nvPr/>
          </p:nvSpPr>
          <p:spPr bwMode="auto">
            <a:xfrm>
              <a:off x="4105" y="2251"/>
              <a:ext cx="454" cy="453"/>
            </a:xfrm>
            <a:custGeom>
              <a:avLst/>
              <a:gdLst>
                <a:gd name="T0" fmla="*/ 381 w 539"/>
                <a:gd name="T1" fmla="*/ 197 h 519"/>
                <a:gd name="T2" fmla="*/ 378 w 539"/>
                <a:gd name="T3" fmla="*/ 165 h 519"/>
                <a:gd name="T4" fmla="*/ 370 w 539"/>
                <a:gd name="T5" fmla="*/ 134 h 519"/>
                <a:gd name="T6" fmla="*/ 358 w 539"/>
                <a:gd name="T7" fmla="*/ 104 h 519"/>
                <a:gd name="T8" fmla="*/ 340 w 539"/>
                <a:gd name="T9" fmla="*/ 75 h 519"/>
                <a:gd name="T10" fmla="*/ 319 w 539"/>
                <a:gd name="T11" fmla="*/ 51 h 519"/>
                <a:gd name="T12" fmla="*/ 295 w 539"/>
                <a:gd name="T13" fmla="*/ 31 h 519"/>
                <a:gd name="T14" fmla="*/ 267 w 539"/>
                <a:gd name="T15" fmla="*/ 15 h 519"/>
                <a:gd name="T16" fmla="*/ 237 w 539"/>
                <a:gd name="T17" fmla="*/ 5 h 519"/>
                <a:gd name="T18" fmla="*/ 206 w 539"/>
                <a:gd name="T19" fmla="*/ 0 h 519"/>
                <a:gd name="T20" fmla="*/ 175 w 539"/>
                <a:gd name="T21" fmla="*/ 0 h 519"/>
                <a:gd name="T22" fmla="*/ 144 w 539"/>
                <a:gd name="T23" fmla="*/ 5 h 519"/>
                <a:gd name="T24" fmla="*/ 113 w 539"/>
                <a:gd name="T25" fmla="*/ 15 h 519"/>
                <a:gd name="T26" fmla="*/ 87 w 539"/>
                <a:gd name="T27" fmla="*/ 31 h 519"/>
                <a:gd name="T28" fmla="*/ 61 w 539"/>
                <a:gd name="T29" fmla="*/ 51 h 519"/>
                <a:gd name="T30" fmla="*/ 40 w 539"/>
                <a:gd name="T31" fmla="*/ 75 h 519"/>
                <a:gd name="T32" fmla="*/ 23 w 539"/>
                <a:gd name="T33" fmla="*/ 104 h 519"/>
                <a:gd name="T34" fmla="*/ 11 w 539"/>
                <a:gd name="T35" fmla="*/ 134 h 519"/>
                <a:gd name="T36" fmla="*/ 3 w 539"/>
                <a:gd name="T37" fmla="*/ 165 h 519"/>
                <a:gd name="T38" fmla="*/ 0 w 539"/>
                <a:gd name="T39" fmla="*/ 197 h 519"/>
                <a:gd name="T40" fmla="*/ 3 w 539"/>
                <a:gd name="T41" fmla="*/ 230 h 519"/>
                <a:gd name="T42" fmla="*/ 11 w 539"/>
                <a:gd name="T43" fmla="*/ 262 h 519"/>
                <a:gd name="T44" fmla="*/ 23 w 539"/>
                <a:gd name="T45" fmla="*/ 291 h 519"/>
                <a:gd name="T46" fmla="*/ 40 w 539"/>
                <a:gd name="T47" fmla="*/ 319 h 519"/>
                <a:gd name="T48" fmla="*/ 61 w 539"/>
                <a:gd name="T49" fmla="*/ 343 h 519"/>
                <a:gd name="T50" fmla="*/ 87 w 539"/>
                <a:gd name="T51" fmla="*/ 364 h 519"/>
                <a:gd name="T52" fmla="*/ 113 w 539"/>
                <a:gd name="T53" fmla="*/ 380 h 519"/>
                <a:gd name="T54" fmla="*/ 144 w 539"/>
                <a:gd name="T55" fmla="*/ 389 h 519"/>
                <a:gd name="T56" fmla="*/ 175 w 539"/>
                <a:gd name="T57" fmla="*/ 395 h 519"/>
                <a:gd name="T58" fmla="*/ 206 w 539"/>
                <a:gd name="T59" fmla="*/ 395 h 519"/>
                <a:gd name="T60" fmla="*/ 237 w 539"/>
                <a:gd name="T61" fmla="*/ 389 h 519"/>
                <a:gd name="T62" fmla="*/ 267 w 539"/>
                <a:gd name="T63" fmla="*/ 380 h 519"/>
                <a:gd name="T64" fmla="*/ 295 w 539"/>
                <a:gd name="T65" fmla="*/ 364 h 519"/>
                <a:gd name="T66" fmla="*/ 319 w 539"/>
                <a:gd name="T67" fmla="*/ 343 h 519"/>
                <a:gd name="T68" fmla="*/ 340 w 539"/>
                <a:gd name="T69" fmla="*/ 319 h 519"/>
                <a:gd name="T70" fmla="*/ 358 w 539"/>
                <a:gd name="T71" fmla="*/ 291 h 519"/>
                <a:gd name="T72" fmla="*/ 370 w 539"/>
                <a:gd name="T73" fmla="*/ 262 h 519"/>
                <a:gd name="T74" fmla="*/ 378 w 539"/>
                <a:gd name="T75" fmla="*/ 230 h 519"/>
                <a:gd name="T76" fmla="*/ 381 w 539"/>
                <a:gd name="T77" fmla="*/ 197 h 5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9"/>
                <a:gd name="T118" fmla="*/ 0 h 519"/>
                <a:gd name="T119" fmla="*/ 539 w 539"/>
                <a:gd name="T120" fmla="*/ 519 h 5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9" h="519">
                  <a:moveTo>
                    <a:pt x="539" y="259"/>
                  </a:moveTo>
                  <a:lnTo>
                    <a:pt x="535" y="217"/>
                  </a:lnTo>
                  <a:lnTo>
                    <a:pt x="524" y="175"/>
                  </a:lnTo>
                  <a:lnTo>
                    <a:pt x="507" y="136"/>
                  </a:lnTo>
                  <a:lnTo>
                    <a:pt x="482" y="99"/>
                  </a:lnTo>
                  <a:lnTo>
                    <a:pt x="452" y="68"/>
                  </a:lnTo>
                  <a:lnTo>
                    <a:pt x="418" y="40"/>
                  </a:lnTo>
                  <a:lnTo>
                    <a:pt x="378" y="20"/>
                  </a:lnTo>
                  <a:lnTo>
                    <a:pt x="336" y="7"/>
                  </a:lnTo>
                  <a:lnTo>
                    <a:pt x="292" y="0"/>
                  </a:lnTo>
                  <a:lnTo>
                    <a:pt x="247" y="0"/>
                  </a:lnTo>
                  <a:lnTo>
                    <a:pt x="203" y="7"/>
                  </a:lnTo>
                  <a:lnTo>
                    <a:pt x="161" y="20"/>
                  </a:lnTo>
                  <a:lnTo>
                    <a:pt x="123" y="40"/>
                  </a:lnTo>
                  <a:lnTo>
                    <a:pt x="87" y="68"/>
                  </a:lnTo>
                  <a:lnTo>
                    <a:pt x="57" y="99"/>
                  </a:lnTo>
                  <a:lnTo>
                    <a:pt x="32" y="136"/>
                  </a:lnTo>
                  <a:lnTo>
                    <a:pt x="15" y="175"/>
                  </a:lnTo>
                  <a:lnTo>
                    <a:pt x="4" y="217"/>
                  </a:lnTo>
                  <a:lnTo>
                    <a:pt x="0" y="259"/>
                  </a:lnTo>
                  <a:lnTo>
                    <a:pt x="4" y="302"/>
                  </a:lnTo>
                  <a:lnTo>
                    <a:pt x="15" y="344"/>
                  </a:lnTo>
                  <a:lnTo>
                    <a:pt x="32" y="382"/>
                  </a:lnTo>
                  <a:lnTo>
                    <a:pt x="57" y="419"/>
                  </a:lnTo>
                  <a:lnTo>
                    <a:pt x="87" y="450"/>
                  </a:lnTo>
                  <a:lnTo>
                    <a:pt x="123" y="478"/>
                  </a:lnTo>
                  <a:lnTo>
                    <a:pt x="161" y="498"/>
                  </a:lnTo>
                  <a:lnTo>
                    <a:pt x="203" y="511"/>
                  </a:lnTo>
                  <a:lnTo>
                    <a:pt x="247" y="519"/>
                  </a:lnTo>
                  <a:lnTo>
                    <a:pt x="292" y="519"/>
                  </a:lnTo>
                  <a:lnTo>
                    <a:pt x="336" y="511"/>
                  </a:lnTo>
                  <a:lnTo>
                    <a:pt x="378" y="498"/>
                  </a:lnTo>
                  <a:lnTo>
                    <a:pt x="418" y="478"/>
                  </a:lnTo>
                  <a:lnTo>
                    <a:pt x="452" y="450"/>
                  </a:lnTo>
                  <a:lnTo>
                    <a:pt x="482" y="419"/>
                  </a:lnTo>
                  <a:lnTo>
                    <a:pt x="507" y="382"/>
                  </a:lnTo>
                  <a:lnTo>
                    <a:pt x="524" y="344"/>
                  </a:lnTo>
                  <a:lnTo>
                    <a:pt x="535" y="302"/>
                  </a:lnTo>
                  <a:lnTo>
                    <a:pt x="539" y="259"/>
                  </a:lnTo>
                  <a:close/>
                </a:path>
              </a:pathLst>
            </a:custGeom>
            <a:solidFill>
              <a:srgbClr val="FFFFFF"/>
            </a:solidFill>
            <a:ln w="14351">
              <a:solidFill>
                <a:srgbClr val="000000"/>
              </a:solidFill>
              <a:prstDash val="solid"/>
              <a:round/>
              <a:headEnd/>
              <a:tailEnd/>
            </a:ln>
          </p:spPr>
          <p:txBody>
            <a:bodyPr/>
            <a:lstStyle/>
            <a:p>
              <a:pPr fontAlgn="auto">
                <a:lnSpc>
                  <a:spcPct val="120000"/>
                </a:lnSpc>
                <a:defRPr/>
              </a:pPr>
              <a:endParaRPr lang="zh-CN" altLang="en-US" sz="1200" b="0" i="0" kern="0">
                <a:solidFill>
                  <a:sysClr val="windowText" lastClr="000000"/>
                </a:solidFill>
                <a:cs typeface="+mn-ea"/>
                <a:sym typeface="+mn-lt"/>
              </a:endParaRPr>
            </a:p>
          </p:txBody>
        </p:sp>
        <p:sp>
          <p:nvSpPr>
            <p:cNvPr id="66" name="Freeform 20">
              <a:extLst>
                <a:ext uri="{FF2B5EF4-FFF2-40B4-BE49-F238E27FC236}">
                  <a16:creationId xmlns:a16="http://schemas.microsoft.com/office/drawing/2014/main" id="{30A4C845-C538-420A-9157-000200BFC2AA}"/>
                </a:ext>
              </a:extLst>
            </p:cNvPr>
            <p:cNvSpPr>
              <a:spLocks/>
            </p:cNvSpPr>
            <p:nvPr/>
          </p:nvSpPr>
          <p:spPr bwMode="auto">
            <a:xfrm>
              <a:off x="4105" y="1299"/>
              <a:ext cx="454" cy="453"/>
            </a:xfrm>
            <a:custGeom>
              <a:avLst/>
              <a:gdLst>
                <a:gd name="T0" fmla="*/ 381 w 539"/>
                <a:gd name="T1" fmla="*/ 197 h 519"/>
                <a:gd name="T2" fmla="*/ 378 w 539"/>
                <a:gd name="T3" fmla="*/ 165 h 519"/>
                <a:gd name="T4" fmla="*/ 370 w 539"/>
                <a:gd name="T5" fmla="*/ 134 h 519"/>
                <a:gd name="T6" fmla="*/ 358 w 539"/>
                <a:gd name="T7" fmla="*/ 104 h 519"/>
                <a:gd name="T8" fmla="*/ 340 w 539"/>
                <a:gd name="T9" fmla="*/ 75 h 519"/>
                <a:gd name="T10" fmla="*/ 319 w 539"/>
                <a:gd name="T11" fmla="*/ 51 h 519"/>
                <a:gd name="T12" fmla="*/ 295 w 539"/>
                <a:gd name="T13" fmla="*/ 31 h 519"/>
                <a:gd name="T14" fmla="*/ 267 w 539"/>
                <a:gd name="T15" fmla="*/ 15 h 519"/>
                <a:gd name="T16" fmla="*/ 237 w 539"/>
                <a:gd name="T17" fmla="*/ 5 h 519"/>
                <a:gd name="T18" fmla="*/ 206 w 539"/>
                <a:gd name="T19" fmla="*/ 0 h 519"/>
                <a:gd name="T20" fmla="*/ 175 w 539"/>
                <a:gd name="T21" fmla="*/ 0 h 519"/>
                <a:gd name="T22" fmla="*/ 144 w 539"/>
                <a:gd name="T23" fmla="*/ 5 h 519"/>
                <a:gd name="T24" fmla="*/ 113 w 539"/>
                <a:gd name="T25" fmla="*/ 15 h 519"/>
                <a:gd name="T26" fmla="*/ 87 w 539"/>
                <a:gd name="T27" fmla="*/ 31 h 519"/>
                <a:gd name="T28" fmla="*/ 61 w 539"/>
                <a:gd name="T29" fmla="*/ 51 h 519"/>
                <a:gd name="T30" fmla="*/ 40 w 539"/>
                <a:gd name="T31" fmla="*/ 75 h 519"/>
                <a:gd name="T32" fmla="*/ 23 w 539"/>
                <a:gd name="T33" fmla="*/ 104 h 519"/>
                <a:gd name="T34" fmla="*/ 11 w 539"/>
                <a:gd name="T35" fmla="*/ 134 h 519"/>
                <a:gd name="T36" fmla="*/ 3 w 539"/>
                <a:gd name="T37" fmla="*/ 165 h 519"/>
                <a:gd name="T38" fmla="*/ 0 w 539"/>
                <a:gd name="T39" fmla="*/ 197 h 519"/>
                <a:gd name="T40" fmla="*/ 3 w 539"/>
                <a:gd name="T41" fmla="*/ 230 h 519"/>
                <a:gd name="T42" fmla="*/ 11 w 539"/>
                <a:gd name="T43" fmla="*/ 262 h 519"/>
                <a:gd name="T44" fmla="*/ 23 w 539"/>
                <a:gd name="T45" fmla="*/ 291 h 519"/>
                <a:gd name="T46" fmla="*/ 40 w 539"/>
                <a:gd name="T47" fmla="*/ 319 h 519"/>
                <a:gd name="T48" fmla="*/ 61 w 539"/>
                <a:gd name="T49" fmla="*/ 343 h 519"/>
                <a:gd name="T50" fmla="*/ 87 w 539"/>
                <a:gd name="T51" fmla="*/ 364 h 519"/>
                <a:gd name="T52" fmla="*/ 113 w 539"/>
                <a:gd name="T53" fmla="*/ 380 h 519"/>
                <a:gd name="T54" fmla="*/ 144 w 539"/>
                <a:gd name="T55" fmla="*/ 389 h 519"/>
                <a:gd name="T56" fmla="*/ 175 w 539"/>
                <a:gd name="T57" fmla="*/ 395 h 519"/>
                <a:gd name="T58" fmla="*/ 206 w 539"/>
                <a:gd name="T59" fmla="*/ 395 h 519"/>
                <a:gd name="T60" fmla="*/ 237 w 539"/>
                <a:gd name="T61" fmla="*/ 389 h 519"/>
                <a:gd name="T62" fmla="*/ 267 w 539"/>
                <a:gd name="T63" fmla="*/ 380 h 519"/>
                <a:gd name="T64" fmla="*/ 295 w 539"/>
                <a:gd name="T65" fmla="*/ 364 h 519"/>
                <a:gd name="T66" fmla="*/ 319 w 539"/>
                <a:gd name="T67" fmla="*/ 343 h 519"/>
                <a:gd name="T68" fmla="*/ 340 w 539"/>
                <a:gd name="T69" fmla="*/ 319 h 519"/>
                <a:gd name="T70" fmla="*/ 358 w 539"/>
                <a:gd name="T71" fmla="*/ 291 h 519"/>
                <a:gd name="T72" fmla="*/ 370 w 539"/>
                <a:gd name="T73" fmla="*/ 262 h 519"/>
                <a:gd name="T74" fmla="*/ 378 w 539"/>
                <a:gd name="T75" fmla="*/ 230 h 519"/>
                <a:gd name="T76" fmla="*/ 381 w 539"/>
                <a:gd name="T77" fmla="*/ 197 h 5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9"/>
                <a:gd name="T118" fmla="*/ 0 h 519"/>
                <a:gd name="T119" fmla="*/ 539 w 539"/>
                <a:gd name="T120" fmla="*/ 519 h 5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9" h="519">
                  <a:moveTo>
                    <a:pt x="539" y="259"/>
                  </a:moveTo>
                  <a:lnTo>
                    <a:pt x="535" y="217"/>
                  </a:lnTo>
                  <a:lnTo>
                    <a:pt x="524" y="175"/>
                  </a:lnTo>
                  <a:lnTo>
                    <a:pt x="507" y="136"/>
                  </a:lnTo>
                  <a:lnTo>
                    <a:pt x="482" y="99"/>
                  </a:lnTo>
                  <a:lnTo>
                    <a:pt x="452" y="68"/>
                  </a:lnTo>
                  <a:lnTo>
                    <a:pt x="418" y="40"/>
                  </a:lnTo>
                  <a:lnTo>
                    <a:pt x="378" y="20"/>
                  </a:lnTo>
                  <a:lnTo>
                    <a:pt x="336" y="7"/>
                  </a:lnTo>
                  <a:lnTo>
                    <a:pt x="292" y="0"/>
                  </a:lnTo>
                  <a:lnTo>
                    <a:pt x="247" y="0"/>
                  </a:lnTo>
                  <a:lnTo>
                    <a:pt x="203" y="7"/>
                  </a:lnTo>
                  <a:lnTo>
                    <a:pt x="161" y="20"/>
                  </a:lnTo>
                  <a:lnTo>
                    <a:pt x="123" y="40"/>
                  </a:lnTo>
                  <a:lnTo>
                    <a:pt x="87" y="68"/>
                  </a:lnTo>
                  <a:lnTo>
                    <a:pt x="57" y="99"/>
                  </a:lnTo>
                  <a:lnTo>
                    <a:pt x="32" y="136"/>
                  </a:lnTo>
                  <a:lnTo>
                    <a:pt x="15" y="175"/>
                  </a:lnTo>
                  <a:lnTo>
                    <a:pt x="4" y="217"/>
                  </a:lnTo>
                  <a:lnTo>
                    <a:pt x="0" y="259"/>
                  </a:lnTo>
                  <a:lnTo>
                    <a:pt x="4" y="302"/>
                  </a:lnTo>
                  <a:lnTo>
                    <a:pt x="15" y="344"/>
                  </a:lnTo>
                  <a:lnTo>
                    <a:pt x="32" y="382"/>
                  </a:lnTo>
                  <a:lnTo>
                    <a:pt x="57" y="419"/>
                  </a:lnTo>
                  <a:lnTo>
                    <a:pt x="87" y="450"/>
                  </a:lnTo>
                  <a:lnTo>
                    <a:pt x="123" y="478"/>
                  </a:lnTo>
                  <a:lnTo>
                    <a:pt x="161" y="498"/>
                  </a:lnTo>
                  <a:lnTo>
                    <a:pt x="203" y="511"/>
                  </a:lnTo>
                  <a:lnTo>
                    <a:pt x="247" y="519"/>
                  </a:lnTo>
                  <a:lnTo>
                    <a:pt x="292" y="519"/>
                  </a:lnTo>
                  <a:lnTo>
                    <a:pt x="336" y="511"/>
                  </a:lnTo>
                  <a:lnTo>
                    <a:pt x="378" y="498"/>
                  </a:lnTo>
                  <a:lnTo>
                    <a:pt x="418" y="478"/>
                  </a:lnTo>
                  <a:lnTo>
                    <a:pt x="452" y="450"/>
                  </a:lnTo>
                  <a:lnTo>
                    <a:pt x="482" y="419"/>
                  </a:lnTo>
                  <a:lnTo>
                    <a:pt x="507" y="382"/>
                  </a:lnTo>
                  <a:lnTo>
                    <a:pt x="524" y="344"/>
                  </a:lnTo>
                  <a:lnTo>
                    <a:pt x="535" y="302"/>
                  </a:lnTo>
                  <a:lnTo>
                    <a:pt x="539" y="259"/>
                  </a:lnTo>
                  <a:close/>
                </a:path>
              </a:pathLst>
            </a:custGeom>
            <a:solidFill>
              <a:srgbClr val="FFFFFF"/>
            </a:solidFill>
            <a:ln w="14351">
              <a:solidFill>
                <a:srgbClr val="000000"/>
              </a:solidFill>
              <a:prstDash val="solid"/>
              <a:round/>
              <a:headEnd/>
              <a:tailEnd/>
            </a:ln>
          </p:spPr>
          <p:txBody>
            <a:bodyPr/>
            <a:lstStyle/>
            <a:p>
              <a:pPr fontAlgn="auto">
                <a:lnSpc>
                  <a:spcPct val="120000"/>
                </a:lnSpc>
                <a:defRPr/>
              </a:pPr>
              <a:endParaRPr lang="zh-CN" altLang="en-US" sz="1200" b="0" i="0" kern="0">
                <a:solidFill>
                  <a:sysClr val="windowText" lastClr="000000"/>
                </a:solidFill>
                <a:cs typeface="+mn-ea"/>
                <a:sym typeface="+mn-lt"/>
              </a:endParaRPr>
            </a:p>
          </p:txBody>
        </p:sp>
        <p:sp>
          <p:nvSpPr>
            <p:cNvPr id="67" name="Freeform 21">
              <a:extLst>
                <a:ext uri="{FF2B5EF4-FFF2-40B4-BE49-F238E27FC236}">
                  <a16:creationId xmlns:a16="http://schemas.microsoft.com/office/drawing/2014/main" id="{D3B38A42-D70F-4FA7-83C6-F533AF1E6226}"/>
                </a:ext>
              </a:extLst>
            </p:cNvPr>
            <p:cNvSpPr>
              <a:spLocks/>
            </p:cNvSpPr>
            <p:nvPr/>
          </p:nvSpPr>
          <p:spPr bwMode="auto">
            <a:xfrm>
              <a:off x="4786" y="680"/>
              <a:ext cx="455" cy="453"/>
            </a:xfrm>
            <a:custGeom>
              <a:avLst/>
              <a:gdLst>
                <a:gd name="T0" fmla="*/ 381 w 539"/>
                <a:gd name="T1" fmla="*/ 197 h 519"/>
                <a:gd name="T2" fmla="*/ 378 w 539"/>
                <a:gd name="T3" fmla="*/ 165 h 519"/>
                <a:gd name="T4" fmla="*/ 370 w 539"/>
                <a:gd name="T5" fmla="*/ 134 h 519"/>
                <a:gd name="T6" fmla="*/ 358 w 539"/>
                <a:gd name="T7" fmla="*/ 104 h 519"/>
                <a:gd name="T8" fmla="*/ 340 w 539"/>
                <a:gd name="T9" fmla="*/ 75 h 519"/>
                <a:gd name="T10" fmla="*/ 319 w 539"/>
                <a:gd name="T11" fmla="*/ 51 h 519"/>
                <a:gd name="T12" fmla="*/ 295 w 539"/>
                <a:gd name="T13" fmla="*/ 31 h 519"/>
                <a:gd name="T14" fmla="*/ 267 w 539"/>
                <a:gd name="T15" fmla="*/ 15 h 519"/>
                <a:gd name="T16" fmla="*/ 237 w 539"/>
                <a:gd name="T17" fmla="*/ 5 h 519"/>
                <a:gd name="T18" fmla="*/ 206 w 539"/>
                <a:gd name="T19" fmla="*/ 0 h 519"/>
                <a:gd name="T20" fmla="*/ 175 w 539"/>
                <a:gd name="T21" fmla="*/ 0 h 519"/>
                <a:gd name="T22" fmla="*/ 144 w 539"/>
                <a:gd name="T23" fmla="*/ 5 h 519"/>
                <a:gd name="T24" fmla="*/ 113 w 539"/>
                <a:gd name="T25" fmla="*/ 15 h 519"/>
                <a:gd name="T26" fmla="*/ 87 w 539"/>
                <a:gd name="T27" fmla="*/ 31 h 519"/>
                <a:gd name="T28" fmla="*/ 61 w 539"/>
                <a:gd name="T29" fmla="*/ 51 h 519"/>
                <a:gd name="T30" fmla="*/ 40 w 539"/>
                <a:gd name="T31" fmla="*/ 75 h 519"/>
                <a:gd name="T32" fmla="*/ 23 w 539"/>
                <a:gd name="T33" fmla="*/ 104 h 519"/>
                <a:gd name="T34" fmla="*/ 11 w 539"/>
                <a:gd name="T35" fmla="*/ 134 h 519"/>
                <a:gd name="T36" fmla="*/ 3 w 539"/>
                <a:gd name="T37" fmla="*/ 165 h 519"/>
                <a:gd name="T38" fmla="*/ 0 w 539"/>
                <a:gd name="T39" fmla="*/ 197 h 519"/>
                <a:gd name="T40" fmla="*/ 3 w 539"/>
                <a:gd name="T41" fmla="*/ 230 h 519"/>
                <a:gd name="T42" fmla="*/ 11 w 539"/>
                <a:gd name="T43" fmla="*/ 262 h 519"/>
                <a:gd name="T44" fmla="*/ 23 w 539"/>
                <a:gd name="T45" fmla="*/ 291 h 519"/>
                <a:gd name="T46" fmla="*/ 40 w 539"/>
                <a:gd name="T47" fmla="*/ 319 h 519"/>
                <a:gd name="T48" fmla="*/ 61 w 539"/>
                <a:gd name="T49" fmla="*/ 343 h 519"/>
                <a:gd name="T50" fmla="*/ 87 w 539"/>
                <a:gd name="T51" fmla="*/ 364 h 519"/>
                <a:gd name="T52" fmla="*/ 113 w 539"/>
                <a:gd name="T53" fmla="*/ 380 h 519"/>
                <a:gd name="T54" fmla="*/ 144 w 539"/>
                <a:gd name="T55" fmla="*/ 389 h 519"/>
                <a:gd name="T56" fmla="*/ 175 w 539"/>
                <a:gd name="T57" fmla="*/ 395 h 519"/>
                <a:gd name="T58" fmla="*/ 206 w 539"/>
                <a:gd name="T59" fmla="*/ 395 h 519"/>
                <a:gd name="T60" fmla="*/ 237 w 539"/>
                <a:gd name="T61" fmla="*/ 389 h 519"/>
                <a:gd name="T62" fmla="*/ 267 w 539"/>
                <a:gd name="T63" fmla="*/ 380 h 519"/>
                <a:gd name="T64" fmla="*/ 295 w 539"/>
                <a:gd name="T65" fmla="*/ 364 h 519"/>
                <a:gd name="T66" fmla="*/ 319 w 539"/>
                <a:gd name="T67" fmla="*/ 343 h 519"/>
                <a:gd name="T68" fmla="*/ 340 w 539"/>
                <a:gd name="T69" fmla="*/ 319 h 519"/>
                <a:gd name="T70" fmla="*/ 358 w 539"/>
                <a:gd name="T71" fmla="*/ 291 h 519"/>
                <a:gd name="T72" fmla="*/ 370 w 539"/>
                <a:gd name="T73" fmla="*/ 262 h 519"/>
                <a:gd name="T74" fmla="*/ 378 w 539"/>
                <a:gd name="T75" fmla="*/ 230 h 519"/>
                <a:gd name="T76" fmla="*/ 381 w 539"/>
                <a:gd name="T77" fmla="*/ 197 h 5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9"/>
                <a:gd name="T118" fmla="*/ 0 h 519"/>
                <a:gd name="T119" fmla="*/ 539 w 539"/>
                <a:gd name="T120" fmla="*/ 519 h 5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9" h="519">
                  <a:moveTo>
                    <a:pt x="539" y="259"/>
                  </a:moveTo>
                  <a:lnTo>
                    <a:pt x="535" y="217"/>
                  </a:lnTo>
                  <a:lnTo>
                    <a:pt x="524" y="175"/>
                  </a:lnTo>
                  <a:lnTo>
                    <a:pt x="507" y="136"/>
                  </a:lnTo>
                  <a:lnTo>
                    <a:pt x="482" y="99"/>
                  </a:lnTo>
                  <a:lnTo>
                    <a:pt x="452" y="68"/>
                  </a:lnTo>
                  <a:lnTo>
                    <a:pt x="418" y="40"/>
                  </a:lnTo>
                  <a:lnTo>
                    <a:pt x="378" y="20"/>
                  </a:lnTo>
                  <a:lnTo>
                    <a:pt x="336" y="7"/>
                  </a:lnTo>
                  <a:lnTo>
                    <a:pt x="292" y="0"/>
                  </a:lnTo>
                  <a:lnTo>
                    <a:pt x="247" y="0"/>
                  </a:lnTo>
                  <a:lnTo>
                    <a:pt x="203" y="7"/>
                  </a:lnTo>
                  <a:lnTo>
                    <a:pt x="161" y="20"/>
                  </a:lnTo>
                  <a:lnTo>
                    <a:pt x="123" y="40"/>
                  </a:lnTo>
                  <a:lnTo>
                    <a:pt x="87" y="68"/>
                  </a:lnTo>
                  <a:lnTo>
                    <a:pt x="57" y="99"/>
                  </a:lnTo>
                  <a:lnTo>
                    <a:pt x="32" y="136"/>
                  </a:lnTo>
                  <a:lnTo>
                    <a:pt x="15" y="175"/>
                  </a:lnTo>
                  <a:lnTo>
                    <a:pt x="4" y="217"/>
                  </a:lnTo>
                  <a:lnTo>
                    <a:pt x="0" y="259"/>
                  </a:lnTo>
                  <a:lnTo>
                    <a:pt x="4" y="302"/>
                  </a:lnTo>
                  <a:lnTo>
                    <a:pt x="15" y="344"/>
                  </a:lnTo>
                  <a:lnTo>
                    <a:pt x="32" y="382"/>
                  </a:lnTo>
                  <a:lnTo>
                    <a:pt x="57" y="419"/>
                  </a:lnTo>
                  <a:lnTo>
                    <a:pt x="87" y="450"/>
                  </a:lnTo>
                  <a:lnTo>
                    <a:pt x="123" y="478"/>
                  </a:lnTo>
                  <a:lnTo>
                    <a:pt x="161" y="498"/>
                  </a:lnTo>
                  <a:lnTo>
                    <a:pt x="203" y="511"/>
                  </a:lnTo>
                  <a:lnTo>
                    <a:pt x="247" y="519"/>
                  </a:lnTo>
                  <a:lnTo>
                    <a:pt x="292" y="519"/>
                  </a:lnTo>
                  <a:lnTo>
                    <a:pt x="336" y="511"/>
                  </a:lnTo>
                  <a:lnTo>
                    <a:pt x="378" y="498"/>
                  </a:lnTo>
                  <a:lnTo>
                    <a:pt x="418" y="478"/>
                  </a:lnTo>
                  <a:lnTo>
                    <a:pt x="452" y="450"/>
                  </a:lnTo>
                  <a:lnTo>
                    <a:pt x="482" y="419"/>
                  </a:lnTo>
                  <a:lnTo>
                    <a:pt x="507" y="382"/>
                  </a:lnTo>
                  <a:lnTo>
                    <a:pt x="524" y="344"/>
                  </a:lnTo>
                  <a:lnTo>
                    <a:pt x="535" y="302"/>
                  </a:lnTo>
                  <a:lnTo>
                    <a:pt x="539" y="259"/>
                  </a:lnTo>
                  <a:close/>
                </a:path>
              </a:pathLst>
            </a:custGeom>
            <a:solidFill>
              <a:srgbClr val="FFFFFF"/>
            </a:solidFill>
            <a:ln w="14351">
              <a:solidFill>
                <a:srgbClr val="000000"/>
              </a:solidFill>
              <a:prstDash val="solid"/>
              <a:round/>
              <a:headEnd/>
              <a:tailEnd/>
            </a:ln>
          </p:spPr>
          <p:txBody>
            <a:bodyPr/>
            <a:lstStyle/>
            <a:p>
              <a:pPr fontAlgn="auto">
                <a:lnSpc>
                  <a:spcPct val="120000"/>
                </a:lnSpc>
                <a:defRPr/>
              </a:pPr>
              <a:endParaRPr lang="zh-CN" altLang="en-US" sz="1200" b="0" i="0" kern="0">
                <a:solidFill>
                  <a:sysClr val="windowText" lastClr="000000"/>
                </a:solidFill>
                <a:cs typeface="+mn-ea"/>
                <a:sym typeface="+mn-lt"/>
              </a:endParaRPr>
            </a:p>
          </p:txBody>
        </p:sp>
        <p:sp>
          <p:nvSpPr>
            <p:cNvPr id="68" name="Rectangle 22">
              <a:extLst>
                <a:ext uri="{FF2B5EF4-FFF2-40B4-BE49-F238E27FC236}">
                  <a16:creationId xmlns:a16="http://schemas.microsoft.com/office/drawing/2014/main" id="{A60BBE6E-38E7-40B5-9DA3-369FB4FD2977}"/>
                </a:ext>
              </a:extLst>
            </p:cNvPr>
            <p:cNvSpPr>
              <a:spLocks noChangeArrowheads="1"/>
            </p:cNvSpPr>
            <p:nvPr/>
          </p:nvSpPr>
          <p:spPr bwMode="auto">
            <a:xfrm>
              <a:off x="4273" y="1434"/>
              <a:ext cx="107" cy="182"/>
            </a:xfrm>
            <a:prstGeom prst="rect">
              <a:avLst/>
            </a:prstGeom>
            <a:noFill/>
            <a:ln w="9525">
              <a:noFill/>
              <a:miter lim="800000"/>
              <a:headEnd/>
              <a:tailEnd/>
            </a:ln>
          </p:spPr>
          <p:txBody>
            <a:bodyPr wrap="none" lIns="0" tIns="0" rIns="0" bIns="0">
              <a:spAutoFit/>
            </a:bodyPr>
            <a:lstStyle/>
            <a:p>
              <a:pPr fontAlgn="auto">
                <a:lnSpc>
                  <a:spcPct val="120000"/>
                </a:lnSpc>
                <a:defRPr/>
              </a:pPr>
              <a:r>
                <a:rPr lang="en-US" altLang="zh-CN" sz="1200" i="0" kern="0">
                  <a:solidFill>
                    <a:srgbClr val="000000"/>
                  </a:solidFill>
                  <a:cs typeface="+mn-ea"/>
                  <a:sym typeface="+mn-lt"/>
                </a:rPr>
                <a:t>C</a:t>
              </a:r>
              <a:endParaRPr lang="en-US" altLang="zh-CN" sz="1200" b="0" i="0" kern="0">
                <a:solidFill>
                  <a:sysClr val="windowText" lastClr="000000"/>
                </a:solidFill>
                <a:cs typeface="+mn-ea"/>
                <a:sym typeface="+mn-lt"/>
              </a:endParaRPr>
            </a:p>
          </p:txBody>
        </p:sp>
        <p:sp>
          <p:nvSpPr>
            <p:cNvPr id="69" name="Freeform 23">
              <a:extLst>
                <a:ext uri="{FF2B5EF4-FFF2-40B4-BE49-F238E27FC236}">
                  <a16:creationId xmlns:a16="http://schemas.microsoft.com/office/drawing/2014/main" id="{5EC41907-C93D-4DFA-A379-953D27E1CB9A}"/>
                </a:ext>
              </a:extLst>
            </p:cNvPr>
            <p:cNvSpPr>
              <a:spLocks/>
            </p:cNvSpPr>
            <p:nvPr/>
          </p:nvSpPr>
          <p:spPr bwMode="auto">
            <a:xfrm>
              <a:off x="3425" y="680"/>
              <a:ext cx="454" cy="453"/>
            </a:xfrm>
            <a:custGeom>
              <a:avLst/>
              <a:gdLst>
                <a:gd name="T0" fmla="*/ 381 w 539"/>
                <a:gd name="T1" fmla="*/ 197 h 519"/>
                <a:gd name="T2" fmla="*/ 378 w 539"/>
                <a:gd name="T3" fmla="*/ 165 h 519"/>
                <a:gd name="T4" fmla="*/ 370 w 539"/>
                <a:gd name="T5" fmla="*/ 134 h 519"/>
                <a:gd name="T6" fmla="*/ 358 w 539"/>
                <a:gd name="T7" fmla="*/ 104 h 519"/>
                <a:gd name="T8" fmla="*/ 340 w 539"/>
                <a:gd name="T9" fmla="*/ 75 h 519"/>
                <a:gd name="T10" fmla="*/ 319 w 539"/>
                <a:gd name="T11" fmla="*/ 51 h 519"/>
                <a:gd name="T12" fmla="*/ 295 w 539"/>
                <a:gd name="T13" fmla="*/ 31 h 519"/>
                <a:gd name="T14" fmla="*/ 267 w 539"/>
                <a:gd name="T15" fmla="*/ 15 h 519"/>
                <a:gd name="T16" fmla="*/ 237 w 539"/>
                <a:gd name="T17" fmla="*/ 5 h 519"/>
                <a:gd name="T18" fmla="*/ 206 w 539"/>
                <a:gd name="T19" fmla="*/ 0 h 519"/>
                <a:gd name="T20" fmla="*/ 175 w 539"/>
                <a:gd name="T21" fmla="*/ 0 h 519"/>
                <a:gd name="T22" fmla="*/ 144 w 539"/>
                <a:gd name="T23" fmla="*/ 5 h 519"/>
                <a:gd name="T24" fmla="*/ 113 w 539"/>
                <a:gd name="T25" fmla="*/ 15 h 519"/>
                <a:gd name="T26" fmla="*/ 87 w 539"/>
                <a:gd name="T27" fmla="*/ 31 h 519"/>
                <a:gd name="T28" fmla="*/ 61 w 539"/>
                <a:gd name="T29" fmla="*/ 51 h 519"/>
                <a:gd name="T30" fmla="*/ 40 w 539"/>
                <a:gd name="T31" fmla="*/ 75 h 519"/>
                <a:gd name="T32" fmla="*/ 23 w 539"/>
                <a:gd name="T33" fmla="*/ 104 h 519"/>
                <a:gd name="T34" fmla="*/ 11 w 539"/>
                <a:gd name="T35" fmla="*/ 134 h 519"/>
                <a:gd name="T36" fmla="*/ 3 w 539"/>
                <a:gd name="T37" fmla="*/ 165 h 519"/>
                <a:gd name="T38" fmla="*/ 0 w 539"/>
                <a:gd name="T39" fmla="*/ 197 h 519"/>
                <a:gd name="T40" fmla="*/ 3 w 539"/>
                <a:gd name="T41" fmla="*/ 230 h 519"/>
                <a:gd name="T42" fmla="*/ 11 w 539"/>
                <a:gd name="T43" fmla="*/ 262 h 519"/>
                <a:gd name="T44" fmla="*/ 23 w 539"/>
                <a:gd name="T45" fmla="*/ 291 h 519"/>
                <a:gd name="T46" fmla="*/ 40 w 539"/>
                <a:gd name="T47" fmla="*/ 319 h 519"/>
                <a:gd name="T48" fmla="*/ 61 w 539"/>
                <a:gd name="T49" fmla="*/ 343 h 519"/>
                <a:gd name="T50" fmla="*/ 87 w 539"/>
                <a:gd name="T51" fmla="*/ 364 h 519"/>
                <a:gd name="T52" fmla="*/ 113 w 539"/>
                <a:gd name="T53" fmla="*/ 380 h 519"/>
                <a:gd name="T54" fmla="*/ 144 w 539"/>
                <a:gd name="T55" fmla="*/ 389 h 519"/>
                <a:gd name="T56" fmla="*/ 175 w 539"/>
                <a:gd name="T57" fmla="*/ 395 h 519"/>
                <a:gd name="T58" fmla="*/ 206 w 539"/>
                <a:gd name="T59" fmla="*/ 395 h 519"/>
                <a:gd name="T60" fmla="*/ 237 w 539"/>
                <a:gd name="T61" fmla="*/ 389 h 519"/>
                <a:gd name="T62" fmla="*/ 267 w 539"/>
                <a:gd name="T63" fmla="*/ 380 h 519"/>
                <a:gd name="T64" fmla="*/ 295 w 539"/>
                <a:gd name="T65" fmla="*/ 364 h 519"/>
                <a:gd name="T66" fmla="*/ 319 w 539"/>
                <a:gd name="T67" fmla="*/ 343 h 519"/>
                <a:gd name="T68" fmla="*/ 340 w 539"/>
                <a:gd name="T69" fmla="*/ 319 h 519"/>
                <a:gd name="T70" fmla="*/ 358 w 539"/>
                <a:gd name="T71" fmla="*/ 291 h 519"/>
                <a:gd name="T72" fmla="*/ 370 w 539"/>
                <a:gd name="T73" fmla="*/ 262 h 519"/>
                <a:gd name="T74" fmla="*/ 378 w 539"/>
                <a:gd name="T75" fmla="*/ 230 h 519"/>
                <a:gd name="T76" fmla="*/ 381 w 539"/>
                <a:gd name="T77" fmla="*/ 197 h 5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9"/>
                <a:gd name="T118" fmla="*/ 0 h 519"/>
                <a:gd name="T119" fmla="*/ 539 w 539"/>
                <a:gd name="T120" fmla="*/ 519 h 5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9" h="519">
                  <a:moveTo>
                    <a:pt x="539" y="259"/>
                  </a:moveTo>
                  <a:lnTo>
                    <a:pt x="535" y="217"/>
                  </a:lnTo>
                  <a:lnTo>
                    <a:pt x="524" y="175"/>
                  </a:lnTo>
                  <a:lnTo>
                    <a:pt x="507" y="136"/>
                  </a:lnTo>
                  <a:lnTo>
                    <a:pt x="482" y="99"/>
                  </a:lnTo>
                  <a:lnTo>
                    <a:pt x="452" y="68"/>
                  </a:lnTo>
                  <a:lnTo>
                    <a:pt x="418" y="40"/>
                  </a:lnTo>
                  <a:lnTo>
                    <a:pt x="378" y="20"/>
                  </a:lnTo>
                  <a:lnTo>
                    <a:pt x="336" y="7"/>
                  </a:lnTo>
                  <a:lnTo>
                    <a:pt x="292" y="0"/>
                  </a:lnTo>
                  <a:lnTo>
                    <a:pt x="247" y="0"/>
                  </a:lnTo>
                  <a:lnTo>
                    <a:pt x="203" y="7"/>
                  </a:lnTo>
                  <a:lnTo>
                    <a:pt x="161" y="20"/>
                  </a:lnTo>
                  <a:lnTo>
                    <a:pt x="123" y="40"/>
                  </a:lnTo>
                  <a:lnTo>
                    <a:pt x="87" y="68"/>
                  </a:lnTo>
                  <a:lnTo>
                    <a:pt x="57" y="99"/>
                  </a:lnTo>
                  <a:lnTo>
                    <a:pt x="32" y="136"/>
                  </a:lnTo>
                  <a:lnTo>
                    <a:pt x="15" y="175"/>
                  </a:lnTo>
                  <a:lnTo>
                    <a:pt x="4" y="217"/>
                  </a:lnTo>
                  <a:lnTo>
                    <a:pt x="0" y="259"/>
                  </a:lnTo>
                  <a:lnTo>
                    <a:pt x="4" y="302"/>
                  </a:lnTo>
                  <a:lnTo>
                    <a:pt x="15" y="344"/>
                  </a:lnTo>
                  <a:lnTo>
                    <a:pt x="32" y="382"/>
                  </a:lnTo>
                  <a:lnTo>
                    <a:pt x="57" y="419"/>
                  </a:lnTo>
                  <a:lnTo>
                    <a:pt x="87" y="450"/>
                  </a:lnTo>
                  <a:lnTo>
                    <a:pt x="123" y="478"/>
                  </a:lnTo>
                  <a:lnTo>
                    <a:pt x="161" y="498"/>
                  </a:lnTo>
                  <a:lnTo>
                    <a:pt x="203" y="511"/>
                  </a:lnTo>
                  <a:lnTo>
                    <a:pt x="247" y="519"/>
                  </a:lnTo>
                  <a:lnTo>
                    <a:pt x="292" y="519"/>
                  </a:lnTo>
                  <a:lnTo>
                    <a:pt x="336" y="511"/>
                  </a:lnTo>
                  <a:lnTo>
                    <a:pt x="378" y="498"/>
                  </a:lnTo>
                  <a:lnTo>
                    <a:pt x="418" y="478"/>
                  </a:lnTo>
                  <a:lnTo>
                    <a:pt x="452" y="450"/>
                  </a:lnTo>
                  <a:lnTo>
                    <a:pt x="482" y="419"/>
                  </a:lnTo>
                  <a:lnTo>
                    <a:pt x="507" y="382"/>
                  </a:lnTo>
                  <a:lnTo>
                    <a:pt x="524" y="344"/>
                  </a:lnTo>
                  <a:lnTo>
                    <a:pt x="535" y="302"/>
                  </a:lnTo>
                  <a:lnTo>
                    <a:pt x="539" y="259"/>
                  </a:lnTo>
                  <a:close/>
                </a:path>
              </a:pathLst>
            </a:custGeom>
            <a:solidFill>
              <a:srgbClr val="FFFFFF"/>
            </a:solidFill>
            <a:ln w="14351">
              <a:solidFill>
                <a:srgbClr val="000000"/>
              </a:solidFill>
              <a:prstDash val="solid"/>
              <a:round/>
              <a:headEnd/>
              <a:tailEnd/>
            </a:ln>
          </p:spPr>
          <p:txBody>
            <a:bodyPr/>
            <a:lstStyle/>
            <a:p>
              <a:pPr fontAlgn="auto">
                <a:lnSpc>
                  <a:spcPct val="120000"/>
                </a:lnSpc>
                <a:defRPr/>
              </a:pPr>
              <a:endParaRPr lang="zh-CN" altLang="en-US" sz="1200" b="0" i="0" kern="0">
                <a:solidFill>
                  <a:sysClr val="windowText" lastClr="000000"/>
                </a:solidFill>
                <a:cs typeface="+mn-ea"/>
                <a:sym typeface="+mn-lt"/>
              </a:endParaRPr>
            </a:p>
          </p:txBody>
        </p:sp>
        <p:sp>
          <p:nvSpPr>
            <p:cNvPr id="70" name="Rectangle 24">
              <a:extLst>
                <a:ext uri="{FF2B5EF4-FFF2-40B4-BE49-F238E27FC236}">
                  <a16:creationId xmlns:a16="http://schemas.microsoft.com/office/drawing/2014/main" id="{309E56D0-A435-4FB7-B0F0-5BE9C229A93F}"/>
                </a:ext>
              </a:extLst>
            </p:cNvPr>
            <p:cNvSpPr>
              <a:spLocks noChangeArrowheads="1"/>
            </p:cNvSpPr>
            <p:nvPr/>
          </p:nvSpPr>
          <p:spPr bwMode="auto">
            <a:xfrm>
              <a:off x="3592" y="814"/>
              <a:ext cx="100" cy="182"/>
            </a:xfrm>
            <a:prstGeom prst="rect">
              <a:avLst/>
            </a:prstGeom>
            <a:noFill/>
            <a:ln w="9525">
              <a:noFill/>
              <a:miter lim="800000"/>
              <a:headEnd/>
              <a:tailEnd/>
            </a:ln>
          </p:spPr>
          <p:txBody>
            <a:bodyPr wrap="none" lIns="0" tIns="0" rIns="0" bIns="0">
              <a:spAutoFit/>
            </a:bodyPr>
            <a:lstStyle/>
            <a:p>
              <a:pPr fontAlgn="auto">
                <a:lnSpc>
                  <a:spcPct val="120000"/>
                </a:lnSpc>
                <a:defRPr/>
              </a:pPr>
              <a:r>
                <a:rPr lang="en-US" altLang="zh-CN" sz="1200" i="0" kern="0">
                  <a:solidFill>
                    <a:srgbClr val="000000"/>
                  </a:solidFill>
                  <a:cs typeface="+mn-ea"/>
                  <a:sym typeface="+mn-lt"/>
                </a:rPr>
                <a:t>A</a:t>
              </a:r>
              <a:endParaRPr lang="en-US" altLang="zh-CN" sz="1200" b="0" i="0" kern="0">
                <a:solidFill>
                  <a:sysClr val="windowText" lastClr="000000"/>
                </a:solidFill>
                <a:cs typeface="+mn-ea"/>
                <a:sym typeface="+mn-lt"/>
              </a:endParaRPr>
            </a:p>
          </p:txBody>
        </p:sp>
        <p:sp>
          <p:nvSpPr>
            <p:cNvPr id="71" name="Rectangle 25">
              <a:extLst>
                <a:ext uri="{FF2B5EF4-FFF2-40B4-BE49-F238E27FC236}">
                  <a16:creationId xmlns:a16="http://schemas.microsoft.com/office/drawing/2014/main" id="{7F002BEC-E7AC-4B6A-8EA2-F1B86F971DCB}"/>
                </a:ext>
              </a:extLst>
            </p:cNvPr>
            <p:cNvSpPr>
              <a:spLocks noChangeArrowheads="1"/>
            </p:cNvSpPr>
            <p:nvPr/>
          </p:nvSpPr>
          <p:spPr bwMode="auto">
            <a:xfrm>
              <a:off x="4968" y="799"/>
              <a:ext cx="100" cy="182"/>
            </a:xfrm>
            <a:prstGeom prst="rect">
              <a:avLst/>
            </a:prstGeom>
            <a:noFill/>
            <a:ln w="9525">
              <a:noFill/>
              <a:miter lim="800000"/>
              <a:headEnd/>
              <a:tailEnd/>
            </a:ln>
          </p:spPr>
          <p:txBody>
            <a:bodyPr wrap="none" lIns="0" tIns="0" rIns="0" bIns="0">
              <a:spAutoFit/>
            </a:bodyPr>
            <a:lstStyle/>
            <a:p>
              <a:pPr fontAlgn="auto">
                <a:lnSpc>
                  <a:spcPct val="120000"/>
                </a:lnSpc>
                <a:defRPr/>
              </a:pPr>
              <a:r>
                <a:rPr lang="en-US" altLang="zh-CN" sz="1200" i="0" kern="0">
                  <a:solidFill>
                    <a:srgbClr val="000000"/>
                  </a:solidFill>
                  <a:cs typeface="+mn-ea"/>
                  <a:sym typeface="+mn-lt"/>
                </a:rPr>
                <a:t>B</a:t>
              </a:r>
              <a:endParaRPr lang="en-US" altLang="zh-CN" sz="1200" b="0" i="0" kern="0">
                <a:solidFill>
                  <a:sysClr val="windowText" lastClr="000000"/>
                </a:solidFill>
                <a:cs typeface="+mn-ea"/>
                <a:sym typeface="+mn-lt"/>
              </a:endParaRPr>
            </a:p>
          </p:txBody>
        </p:sp>
        <p:sp>
          <p:nvSpPr>
            <p:cNvPr id="72" name="Rectangle 26">
              <a:extLst>
                <a:ext uri="{FF2B5EF4-FFF2-40B4-BE49-F238E27FC236}">
                  <a16:creationId xmlns:a16="http://schemas.microsoft.com/office/drawing/2014/main" id="{71E844E4-2ED1-428C-9E5A-D831063C4ACF}"/>
                </a:ext>
              </a:extLst>
            </p:cNvPr>
            <p:cNvSpPr>
              <a:spLocks noChangeArrowheads="1"/>
            </p:cNvSpPr>
            <p:nvPr/>
          </p:nvSpPr>
          <p:spPr bwMode="auto">
            <a:xfrm>
              <a:off x="4286" y="2388"/>
              <a:ext cx="107" cy="182"/>
            </a:xfrm>
            <a:prstGeom prst="rect">
              <a:avLst/>
            </a:prstGeom>
            <a:noFill/>
            <a:ln w="9525">
              <a:noFill/>
              <a:miter lim="800000"/>
              <a:headEnd/>
              <a:tailEnd/>
            </a:ln>
          </p:spPr>
          <p:txBody>
            <a:bodyPr wrap="none" lIns="0" tIns="0" rIns="0" bIns="0">
              <a:spAutoFit/>
            </a:bodyPr>
            <a:lstStyle/>
            <a:p>
              <a:pPr fontAlgn="auto">
                <a:lnSpc>
                  <a:spcPct val="120000"/>
                </a:lnSpc>
                <a:defRPr/>
              </a:pPr>
              <a:r>
                <a:rPr lang="en-US" altLang="zh-CN" sz="1200" i="0" kern="0">
                  <a:solidFill>
                    <a:srgbClr val="000000"/>
                  </a:solidFill>
                  <a:cs typeface="+mn-ea"/>
                  <a:sym typeface="+mn-lt"/>
                </a:rPr>
                <a:t>D</a:t>
              </a:r>
              <a:endParaRPr lang="en-US" altLang="zh-CN" sz="1200" b="0" i="0" kern="0">
                <a:solidFill>
                  <a:sysClr val="windowText" lastClr="000000"/>
                </a:solidFill>
                <a:cs typeface="+mn-ea"/>
                <a:sym typeface="+mn-lt"/>
              </a:endParaRPr>
            </a:p>
          </p:txBody>
        </p:sp>
        <p:sp>
          <p:nvSpPr>
            <p:cNvPr id="73" name="Line 27">
              <a:extLst>
                <a:ext uri="{FF2B5EF4-FFF2-40B4-BE49-F238E27FC236}">
                  <a16:creationId xmlns:a16="http://schemas.microsoft.com/office/drawing/2014/main" id="{BE79C11A-971B-46A4-BB36-BFF06CAC90ED}"/>
                </a:ext>
              </a:extLst>
            </p:cNvPr>
            <p:cNvSpPr>
              <a:spLocks noChangeShapeType="1"/>
            </p:cNvSpPr>
            <p:nvPr/>
          </p:nvSpPr>
          <p:spPr bwMode="auto">
            <a:xfrm>
              <a:off x="3879" y="881"/>
              <a:ext cx="907" cy="0"/>
            </a:xfrm>
            <a:prstGeom prst="line">
              <a:avLst/>
            </a:prstGeom>
            <a:noFill/>
            <a:ln w="9525">
              <a:solidFill>
                <a:srgbClr val="000000"/>
              </a:solidFill>
              <a:round/>
              <a:headEnd type="triangle" w="med" len="med"/>
              <a:tailEnd type="triangle" w="med" len="med"/>
            </a:ln>
          </p:spPr>
          <p:txBody>
            <a:bodyPr/>
            <a:lstStyle/>
            <a:p>
              <a:pPr fontAlgn="auto">
                <a:lnSpc>
                  <a:spcPct val="120000"/>
                </a:lnSpc>
                <a:defRPr/>
              </a:pPr>
              <a:endParaRPr lang="zh-CN" altLang="en-US" sz="1200" b="0" i="0" kern="0">
                <a:solidFill>
                  <a:sysClr val="windowText" lastClr="000000"/>
                </a:solidFill>
                <a:cs typeface="+mn-ea"/>
                <a:sym typeface="+mn-lt"/>
              </a:endParaRPr>
            </a:p>
          </p:txBody>
        </p:sp>
        <p:sp>
          <p:nvSpPr>
            <p:cNvPr id="74" name="Line 28">
              <a:extLst>
                <a:ext uri="{FF2B5EF4-FFF2-40B4-BE49-F238E27FC236}">
                  <a16:creationId xmlns:a16="http://schemas.microsoft.com/office/drawing/2014/main" id="{5E6A93F6-D4F1-4DF7-BC88-E3B2E4F3F96D}"/>
                </a:ext>
              </a:extLst>
            </p:cNvPr>
            <p:cNvSpPr>
              <a:spLocks noChangeShapeType="1"/>
            </p:cNvSpPr>
            <p:nvPr/>
          </p:nvSpPr>
          <p:spPr bwMode="auto">
            <a:xfrm rot="8100000">
              <a:off x="4468" y="1253"/>
              <a:ext cx="483" cy="0"/>
            </a:xfrm>
            <a:prstGeom prst="line">
              <a:avLst/>
            </a:prstGeom>
            <a:noFill/>
            <a:ln w="9525">
              <a:solidFill>
                <a:srgbClr val="000000"/>
              </a:solidFill>
              <a:round/>
              <a:headEnd type="triangle" w="med" len="med"/>
              <a:tailEnd type="triangle" w="med" len="med"/>
            </a:ln>
          </p:spPr>
          <p:txBody>
            <a:bodyPr/>
            <a:lstStyle/>
            <a:p>
              <a:pPr fontAlgn="auto">
                <a:lnSpc>
                  <a:spcPct val="120000"/>
                </a:lnSpc>
                <a:defRPr/>
              </a:pPr>
              <a:endParaRPr lang="zh-CN" altLang="en-US" sz="1200" b="0" i="0" kern="0">
                <a:solidFill>
                  <a:sysClr val="windowText" lastClr="000000"/>
                </a:solidFill>
                <a:cs typeface="+mn-ea"/>
                <a:sym typeface="+mn-lt"/>
              </a:endParaRPr>
            </a:p>
          </p:txBody>
        </p:sp>
        <p:sp>
          <p:nvSpPr>
            <p:cNvPr id="75" name="Line 29">
              <a:extLst>
                <a:ext uri="{FF2B5EF4-FFF2-40B4-BE49-F238E27FC236}">
                  <a16:creationId xmlns:a16="http://schemas.microsoft.com/office/drawing/2014/main" id="{15F75800-D7E7-48AB-A8A1-8F0790DB1340}"/>
                </a:ext>
              </a:extLst>
            </p:cNvPr>
            <p:cNvSpPr>
              <a:spLocks noChangeShapeType="1"/>
            </p:cNvSpPr>
            <p:nvPr/>
          </p:nvSpPr>
          <p:spPr bwMode="auto">
            <a:xfrm rot="5400000">
              <a:off x="4083" y="2001"/>
              <a:ext cx="498" cy="0"/>
            </a:xfrm>
            <a:prstGeom prst="line">
              <a:avLst/>
            </a:prstGeom>
            <a:noFill/>
            <a:ln w="9525">
              <a:solidFill>
                <a:srgbClr val="000000"/>
              </a:solidFill>
              <a:round/>
              <a:headEnd type="triangle" w="med" len="med"/>
              <a:tailEnd type="triangle" w="med" len="med"/>
            </a:ln>
          </p:spPr>
          <p:txBody>
            <a:bodyPr/>
            <a:lstStyle/>
            <a:p>
              <a:pPr fontAlgn="auto">
                <a:lnSpc>
                  <a:spcPct val="120000"/>
                </a:lnSpc>
                <a:defRPr/>
              </a:pPr>
              <a:endParaRPr lang="zh-CN" altLang="en-US" sz="1200" b="0" i="0" kern="0">
                <a:solidFill>
                  <a:sysClr val="windowText" lastClr="000000"/>
                </a:solidFill>
                <a:cs typeface="+mn-ea"/>
                <a:sym typeface="+mn-lt"/>
              </a:endParaRPr>
            </a:p>
          </p:txBody>
        </p:sp>
        <p:sp>
          <p:nvSpPr>
            <p:cNvPr id="76" name="Text Box 30">
              <a:extLst>
                <a:ext uri="{FF2B5EF4-FFF2-40B4-BE49-F238E27FC236}">
                  <a16:creationId xmlns:a16="http://schemas.microsoft.com/office/drawing/2014/main" id="{006A65D0-8E78-4972-B62D-FBC535E4D43C}"/>
                </a:ext>
              </a:extLst>
            </p:cNvPr>
            <p:cNvSpPr txBox="1">
              <a:spLocks noChangeArrowheads="1"/>
            </p:cNvSpPr>
            <p:nvPr/>
          </p:nvSpPr>
          <p:spPr bwMode="auto">
            <a:xfrm>
              <a:off x="4150" y="712"/>
              <a:ext cx="396" cy="182"/>
            </a:xfrm>
            <a:prstGeom prst="rect">
              <a:avLst/>
            </a:prstGeom>
            <a:noFill/>
            <a:ln w="9525">
              <a:noFill/>
              <a:miter lim="800000"/>
              <a:headEnd/>
              <a:tailEnd/>
            </a:ln>
          </p:spPr>
          <p:txBody>
            <a:bodyPr lIns="0" tIns="0" rIns="0" bIns="0" anchor="ctr" anchorCtr="1">
              <a:spAutoFit/>
            </a:bodyPr>
            <a:lstStyle/>
            <a:p>
              <a:pPr fontAlgn="auto">
                <a:lnSpc>
                  <a:spcPct val="120000"/>
                </a:lnSpc>
                <a:spcBef>
                  <a:spcPct val="0"/>
                </a:spcBef>
                <a:defRPr/>
              </a:pPr>
              <a:r>
                <a:rPr lang="en-US" altLang="zh-CN" sz="1200" b="0" i="0" kern="0">
                  <a:solidFill>
                    <a:sysClr val="windowText" lastClr="000000"/>
                  </a:solidFill>
                  <a:cs typeface="+mn-ea"/>
                  <a:sym typeface="+mn-lt"/>
                </a:rPr>
                <a:t>10</a:t>
              </a:r>
            </a:p>
          </p:txBody>
        </p:sp>
        <p:sp>
          <p:nvSpPr>
            <p:cNvPr id="77" name="Text Box 31">
              <a:extLst>
                <a:ext uri="{FF2B5EF4-FFF2-40B4-BE49-F238E27FC236}">
                  <a16:creationId xmlns:a16="http://schemas.microsoft.com/office/drawing/2014/main" id="{C42BBC65-021E-42F3-80FD-A55A53C64CC9}"/>
                </a:ext>
              </a:extLst>
            </p:cNvPr>
            <p:cNvSpPr txBox="1">
              <a:spLocks noChangeArrowheads="1"/>
            </p:cNvSpPr>
            <p:nvPr/>
          </p:nvSpPr>
          <p:spPr bwMode="auto">
            <a:xfrm>
              <a:off x="4253" y="1890"/>
              <a:ext cx="396" cy="182"/>
            </a:xfrm>
            <a:prstGeom prst="rect">
              <a:avLst/>
            </a:prstGeom>
            <a:noFill/>
            <a:ln w="9525">
              <a:noFill/>
              <a:miter lim="800000"/>
              <a:headEnd/>
              <a:tailEnd/>
            </a:ln>
          </p:spPr>
          <p:txBody>
            <a:bodyPr lIns="0" tIns="0" rIns="0" bIns="0" anchor="ctr" anchorCtr="1">
              <a:spAutoFit/>
            </a:bodyPr>
            <a:lstStyle/>
            <a:p>
              <a:pPr fontAlgn="auto">
                <a:lnSpc>
                  <a:spcPct val="120000"/>
                </a:lnSpc>
                <a:spcBef>
                  <a:spcPct val="0"/>
                </a:spcBef>
                <a:defRPr/>
              </a:pPr>
              <a:r>
                <a:rPr lang="en-US" altLang="zh-CN" sz="1200" b="0" i="0" kern="0">
                  <a:solidFill>
                    <a:sysClr val="windowText" lastClr="000000"/>
                  </a:solidFill>
                  <a:cs typeface="+mn-ea"/>
                  <a:sym typeface="+mn-lt"/>
                </a:rPr>
                <a:t>48</a:t>
              </a:r>
            </a:p>
          </p:txBody>
        </p:sp>
        <p:sp>
          <p:nvSpPr>
            <p:cNvPr id="78" name="Text Box 32">
              <a:extLst>
                <a:ext uri="{FF2B5EF4-FFF2-40B4-BE49-F238E27FC236}">
                  <a16:creationId xmlns:a16="http://schemas.microsoft.com/office/drawing/2014/main" id="{E497E068-1446-45E4-87E1-59077DD7E833}"/>
                </a:ext>
              </a:extLst>
            </p:cNvPr>
            <p:cNvSpPr txBox="1">
              <a:spLocks noChangeArrowheads="1"/>
            </p:cNvSpPr>
            <p:nvPr/>
          </p:nvSpPr>
          <p:spPr bwMode="auto">
            <a:xfrm>
              <a:off x="3834" y="1075"/>
              <a:ext cx="395" cy="182"/>
            </a:xfrm>
            <a:prstGeom prst="rect">
              <a:avLst/>
            </a:prstGeom>
            <a:noFill/>
            <a:ln w="9525">
              <a:noFill/>
              <a:miter lim="800000"/>
              <a:headEnd/>
              <a:tailEnd/>
            </a:ln>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pPr>
              <a:r>
                <a:rPr lang="en-US" altLang="zh-CN" sz="1200" b="0" i="0">
                  <a:solidFill>
                    <a:srgbClr val="000000"/>
                  </a:solidFill>
                  <a:latin typeface="+mn-lt"/>
                  <a:ea typeface="+mn-ea"/>
                  <a:cs typeface="+mn-ea"/>
                  <a:sym typeface="+mn-lt"/>
                </a:rPr>
                <a:t>1</a:t>
              </a:r>
            </a:p>
          </p:txBody>
        </p:sp>
        <p:sp>
          <p:nvSpPr>
            <p:cNvPr id="79" name="Text Box 33">
              <a:extLst>
                <a:ext uri="{FF2B5EF4-FFF2-40B4-BE49-F238E27FC236}">
                  <a16:creationId xmlns:a16="http://schemas.microsoft.com/office/drawing/2014/main" id="{E90E8142-1043-4FC9-8C6F-B924FBA88922}"/>
                </a:ext>
              </a:extLst>
            </p:cNvPr>
            <p:cNvSpPr txBox="1">
              <a:spLocks noChangeArrowheads="1"/>
            </p:cNvSpPr>
            <p:nvPr/>
          </p:nvSpPr>
          <p:spPr bwMode="auto">
            <a:xfrm>
              <a:off x="4468" y="1066"/>
              <a:ext cx="396" cy="182"/>
            </a:xfrm>
            <a:prstGeom prst="rect">
              <a:avLst/>
            </a:prstGeom>
            <a:noFill/>
            <a:ln w="9525">
              <a:noFill/>
              <a:miter lim="800000"/>
              <a:headEnd/>
              <a:tailEnd/>
            </a:ln>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pPr>
              <a:r>
                <a:rPr lang="en-US" altLang="zh-CN" sz="1200" b="0" i="0">
                  <a:solidFill>
                    <a:srgbClr val="000000"/>
                  </a:solidFill>
                  <a:latin typeface="+mn-lt"/>
                  <a:ea typeface="+mn-ea"/>
                  <a:cs typeface="+mn-ea"/>
                  <a:sym typeface="+mn-lt"/>
                </a:rPr>
                <a:t>1</a:t>
              </a:r>
            </a:p>
          </p:txBody>
        </p:sp>
      </p:grpSp>
      <p:grpSp>
        <p:nvGrpSpPr>
          <p:cNvPr id="82" name="组合 112">
            <a:extLst>
              <a:ext uri="{FF2B5EF4-FFF2-40B4-BE49-F238E27FC236}">
                <a16:creationId xmlns:a16="http://schemas.microsoft.com/office/drawing/2014/main" id="{434DC6A0-09A3-4922-A703-4657BFB87FF9}"/>
              </a:ext>
            </a:extLst>
          </p:cNvPr>
          <p:cNvGrpSpPr>
            <a:grpSpLocks/>
          </p:cNvGrpSpPr>
          <p:nvPr/>
        </p:nvGrpSpPr>
        <p:grpSpPr bwMode="auto">
          <a:xfrm>
            <a:off x="8167719" y="4234221"/>
            <a:ext cx="1812925" cy="2093912"/>
            <a:chOff x="5868988" y="2232025"/>
            <a:chExt cx="2879725" cy="3176588"/>
          </a:xfrm>
        </p:grpSpPr>
        <p:sp>
          <p:nvSpPr>
            <p:cNvPr id="83" name="Freeform 21">
              <a:extLst>
                <a:ext uri="{FF2B5EF4-FFF2-40B4-BE49-F238E27FC236}">
                  <a16:creationId xmlns:a16="http://schemas.microsoft.com/office/drawing/2014/main" id="{252B9E97-2C9A-4636-8039-B12EF2B8E8B3}"/>
                </a:ext>
              </a:extLst>
            </p:cNvPr>
            <p:cNvSpPr>
              <a:spLocks/>
            </p:cNvSpPr>
            <p:nvPr/>
          </p:nvSpPr>
          <p:spPr bwMode="auto">
            <a:xfrm>
              <a:off x="6948488" y="4689475"/>
              <a:ext cx="719137" cy="719138"/>
            </a:xfrm>
            <a:custGeom>
              <a:avLst/>
              <a:gdLst>
                <a:gd name="T0" fmla="*/ 2147483647 w 539"/>
                <a:gd name="T1" fmla="*/ 2147483647 h 519"/>
                <a:gd name="T2" fmla="*/ 2147483647 w 539"/>
                <a:gd name="T3" fmla="*/ 2147483647 h 519"/>
                <a:gd name="T4" fmla="*/ 2147483647 w 539"/>
                <a:gd name="T5" fmla="*/ 2147483647 h 519"/>
                <a:gd name="T6" fmla="*/ 2147483647 w 539"/>
                <a:gd name="T7" fmla="*/ 2147483647 h 519"/>
                <a:gd name="T8" fmla="*/ 2147483647 w 539"/>
                <a:gd name="T9" fmla="*/ 2147483647 h 519"/>
                <a:gd name="T10" fmla="*/ 2147483647 w 539"/>
                <a:gd name="T11" fmla="*/ 2147483647 h 519"/>
                <a:gd name="T12" fmla="*/ 2147483647 w 539"/>
                <a:gd name="T13" fmla="*/ 2147483647 h 519"/>
                <a:gd name="T14" fmla="*/ 2147483647 w 539"/>
                <a:gd name="T15" fmla="*/ 2147483647 h 519"/>
                <a:gd name="T16" fmla="*/ 2147483647 w 539"/>
                <a:gd name="T17" fmla="*/ 2147483647 h 519"/>
                <a:gd name="T18" fmla="*/ 2147483647 w 539"/>
                <a:gd name="T19" fmla="*/ 0 h 519"/>
                <a:gd name="T20" fmla="*/ 2147483647 w 539"/>
                <a:gd name="T21" fmla="*/ 0 h 519"/>
                <a:gd name="T22" fmla="*/ 2147483647 w 539"/>
                <a:gd name="T23" fmla="*/ 2147483647 h 519"/>
                <a:gd name="T24" fmla="*/ 2147483647 w 539"/>
                <a:gd name="T25" fmla="*/ 2147483647 h 519"/>
                <a:gd name="T26" fmla="*/ 2147483647 w 539"/>
                <a:gd name="T27" fmla="*/ 2147483647 h 519"/>
                <a:gd name="T28" fmla="*/ 2147483647 w 539"/>
                <a:gd name="T29" fmla="*/ 2147483647 h 519"/>
                <a:gd name="T30" fmla="*/ 2147483647 w 539"/>
                <a:gd name="T31" fmla="*/ 2147483647 h 519"/>
                <a:gd name="T32" fmla="*/ 2147483647 w 539"/>
                <a:gd name="T33" fmla="*/ 2147483647 h 519"/>
                <a:gd name="T34" fmla="*/ 2147483647 w 539"/>
                <a:gd name="T35" fmla="*/ 2147483647 h 519"/>
                <a:gd name="T36" fmla="*/ 2147483647 w 539"/>
                <a:gd name="T37" fmla="*/ 2147483647 h 519"/>
                <a:gd name="T38" fmla="*/ 0 w 539"/>
                <a:gd name="T39" fmla="*/ 2147483647 h 519"/>
                <a:gd name="T40" fmla="*/ 2147483647 w 539"/>
                <a:gd name="T41" fmla="*/ 2147483647 h 519"/>
                <a:gd name="T42" fmla="*/ 2147483647 w 539"/>
                <a:gd name="T43" fmla="*/ 2147483647 h 519"/>
                <a:gd name="T44" fmla="*/ 2147483647 w 539"/>
                <a:gd name="T45" fmla="*/ 2147483647 h 519"/>
                <a:gd name="T46" fmla="*/ 2147483647 w 539"/>
                <a:gd name="T47" fmla="*/ 2147483647 h 519"/>
                <a:gd name="T48" fmla="*/ 2147483647 w 539"/>
                <a:gd name="T49" fmla="*/ 2147483647 h 519"/>
                <a:gd name="T50" fmla="*/ 2147483647 w 539"/>
                <a:gd name="T51" fmla="*/ 2147483647 h 519"/>
                <a:gd name="T52" fmla="*/ 2147483647 w 539"/>
                <a:gd name="T53" fmla="*/ 2147483647 h 519"/>
                <a:gd name="T54" fmla="*/ 2147483647 w 539"/>
                <a:gd name="T55" fmla="*/ 2147483647 h 519"/>
                <a:gd name="T56" fmla="*/ 2147483647 w 539"/>
                <a:gd name="T57" fmla="*/ 2147483647 h 519"/>
                <a:gd name="T58" fmla="*/ 2147483647 w 539"/>
                <a:gd name="T59" fmla="*/ 2147483647 h 519"/>
                <a:gd name="T60" fmla="*/ 2147483647 w 539"/>
                <a:gd name="T61" fmla="*/ 2147483647 h 519"/>
                <a:gd name="T62" fmla="*/ 2147483647 w 539"/>
                <a:gd name="T63" fmla="*/ 2147483647 h 519"/>
                <a:gd name="T64" fmla="*/ 2147483647 w 539"/>
                <a:gd name="T65" fmla="*/ 2147483647 h 519"/>
                <a:gd name="T66" fmla="*/ 2147483647 w 539"/>
                <a:gd name="T67" fmla="*/ 2147483647 h 519"/>
                <a:gd name="T68" fmla="*/ 2147483647 w 539"/>
                <a:gd name="T69" fmla="*/ 2147483647 h 519"/>
                <a:gd name="T70" fmla="*/ 2147483647 w 539"/>
                <a:gd name="T71" fmla="*/ 2147483647 h 519"/>
                <a:gd name="T72" fmla="*/ 2147483647 w 539"/>
                <a:gd name="T73" fmla="*/ 2147483647 h 519"/>
                <a:gd name="T74" fmla="*/ 2147483647 w 539"/>
                <a:gd name="T75" fmla="*/ 2147483647 h 519"/>
                <a:gd name="T76" fmla="*/ 2147483647 w 539"/>
                <a:gd name="T77" fmla="*/ 2147483647 h 5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9"/>
                <a:gd name="T118" fmla="*/ 0 h 519"/>
                <a:gd name="T119" fmla="*/ 539 w 539"/>
                <a:gd name="T120" fmla="*/ 519 h 5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9" h="519">
                  <a:moveTo>
                    <a:pt x="539" y="259"/>
                  </a:moveTo>
                  <a:lnTo>
                    <a:pt x="535" y="217"/>
                  </a:lnTo>
                  <a:lnTo>
                    <a:pt x="524" y="175"/>
                  </a:lnTo>
                  <a:lnTo>
                    <a:pt x="507" y="136"/>
                  </a:lnTo>
                  <a:lnTo>
                    <a:pt x="482" y="99"/>
                  </a:lnTo>
                  <a:lnTo>
                    <a:pt x="452" y="68"/>
                  </a:lnTo>
                  <a:lnTo>
                    <a:pt x="418" y="40"/>
                  </a:lnTo>
                  <a:lnTo>
                    <a:pt x="378" y="20"/>
                  </a:lnTo>
                  <a:lnTo>
                    <a:pt x="336" y="7"/>
                  </a:lnTo>
                  <a:lnTo>
                    <a:pt x="292" y="0"/>
                  </a:lnTo>
                  <a:lnTo>
                    <a:pt x="247" y="0"/>
                  </a:lnTo>
                  <a:lnTo>
                    <a:pt x="203" y="7"/>
                  </a:lnTo>
                  <a:lnTo>
                    <a:pt x="161" y="20"/>
                  </a:lnTo>
                  <a:lnTo>
                    <a:pt x="123" y="40"/>
                  </a:lnTo>
                  <a:lnTo>
                    <a:pt x="87" y="68"/>
                  </a:lnTo>
                  <a:lnTo>
                    <a:pt x="57" y="99"/>
                  </a:lnTo>
                  <a:lnTo>
                    <a:pt x="32" y="136"/>
                  </a:lnTo>
                  <a:lnTo>
                    <a:pt x="15" y="175"/>
                  </a:lnTo>
                  <a:lnTo>
                    <a:pt x="4" y="217"/>
                  </a:lnTo>
                  <a:lnTo>
                    <a:pt x="0" y="259"/>
                  </a:lnTo>
                  <a:lnTo>
                    <a:pt x="4" y="302"/>
                  </a:lnTo>
                  <a:lnTo>
                    <a:pt x="15" y="344"/>
                  </a:lnTo>
                  <a:lnTo>
                    <a:pt x="32" y="382"/>
                  </a:lnTo>
                  <a:lnTo>
                    <a:pt x="57" y="419"/>
                  </a:lnTo>
                  <a:lnTo>
                    <a:pt x="87" y="450"/>
                  </a:lnTo>
                  <a:lnTo>
                    <a:pt x="123" y="478"/>
                  </a:lnTo>
                  <a:lnTo>
                    <a:pt x="161" y="498"/>
                  </a:lnTo>
                  <a:lnTo>
                    <a:pt x="203" y="511"/>
                  </a:lnTo>
                  <a:lnTo>
                    <a:pt x="247" y="519"/>
                  </a:lnTo>
                  <a:lnTo>
                    <a:pt x="292" y="519"/>
                  </a:lnTo>
                  <a:lnTo>
                    <a:pt x="336" y="511"/>
                  </a:lnTo>
                  <a:lnTo>
                    <a:pt x="378" y="498"/>
                  </a:lnTo>
                  <a:lnTo>
                    <a:pt x="418" y="478"/>
                  </a:lnTo>
                  <a:lnTo>
                    <a:pt x="452" y="450"/>
                  </a:lnTo>
                  <a:lnTo>
                    <a:pt x="482" y="419"/>
                  </a:lnTo>
                  <a:lnTo>
                    <a:pt x="507" y="382"/>
                  </a:lnTo>
                  <a:lnTo>
                    <a:pt x="524" y="344"/>
                  </a:lnTo>
                  <a:lnTo>
                    <a:pt x="535" y="302"/>
                  </a:lnTo>
                  <a:lnTo>
                    <a:pt x="539" y="259"/>
                  </a:lnTo>
                  <a:close/>
                </a:path>
              </a:pathLst>
            </a:custGeom>
            <a:solidFill>
              <a:srgbClr val="FFFFFF"/>
            </a:solidFill>
            <a:ln w="14351">
              <a:solidFill>
                <a:schemeClr val="tx1"/>
              </a:solidFill>
              <a:prstDash val="solid"/>
              <a:round/>
              <a:headEnd/>
              <a:tailEnd/>
            </a:ln>
          </p:spPr>
          <p:txBody>
            <a:bodyPr/>
            <a:lstStyle/>
            <a:p>
              <a:pPr>
                <a:lnSpc>
                  <a:spcPct val="120000"/>
                </a:lnSpc>
              </a:pPr>
              <a:endParaRPr lang="zh-CN" altLang="en-US">
                <a:cs typeface="+mn-ea"/>
                <a:sym typeface="+mn-lt"/>
              </a:endParaRPr>
            </a:p>
          </p:txBody>
        </p:sp>
        <p:sp>
          <p:nvSpPr>
            <p:cNvPr id="84" name="Freeform 22">
              <a:extLst>
                <a:ext uri="{FF2B5EF4-FFF2-40B4-BE49-F238E27FC236}">
                  <a16:creationId xmlns:a16="http://schemas.microsoft.com/office/drawing/2014/main" id="{61A59522-7F31-49E5-85DE-E30D02A7897D}"/>
                </a:ext>
              </a:extLst>
            </p:cNvPr>
            <p:cNvSpPr>
              <a:spLocks/>
            </p:cNvSpPr>
            <p:nvPr/>
          </p:nvSpPr>
          <p:spPr bwMode="auto">
            <a:xfrm>
              <a:off x="6948488" y="3213100"/>
              <a:ext cx="719137" cy="719138"/>
            </a:xfrm>
            <a:custGeom>
              <a:avLst/>
              <a:gdLst>
                <a:gd name="T0" fmla="*/ 2147483647 w 539"/>
                <a:gd name="T1" fmla="*/ 2147483647 h 519"/>
                <a:gd name="T2" fmla="*/ 2147483647 w 539"/>
                <a:gd name="T3" fmla="*/ 2147483647 h 519"/>
                <a:gd name="T4" fmla="*/ 2147483647 w 539"/>
                <a:gd name="T5" fmla="*/ 2147483647 h 519"/>
                <a:gd name="T6" fmla="*/ 2147483647 w 539"/>
                <a:gd name="T7" fmla="*/ 2147483647 h 519"/>
                <a:gd name="T8" fmla="*/ 2147483647 w 539"/>
                <a:gd name="T9" fmla="*/ 2147483647 h 519"/>
                <a:gd name="T10" fmla="*/ 2147483647 w 539"/>
                <a:gd name="T11" fmla="*/ 2147483647 h 519"/>
                <a:gd name="T12" fmla="*/ 2147483647 w 539"/>
                <a:gd name="T13" fmla="*/ 2147483647 h 519"/>
                <a:gd name="T14" fmla="*/ 2147483647 w 539"/>
                <a:gd name="T15" fmla="*/ 2147483647 h 519"/>
                <a:gd name="T16" fmla="*/ 2147483647 w 539"/>
                <a:gd name="T17" fmla="*/ 2147483647 h 519"/>
                <a:gd name="T18" fmla="*/ 2147483647 w 539"/>
                <a:gd name="T19" fmla="*/ 0 h 519"/>
                <a:gd name="T20" fmla="*/ 2147483647 w 539"/>
                <a:gd name="T21" fmla="*/ 0 h 519"/>
                <a:gd name="T22" fmla="*/ 2147483647 w 539"/>
                <a:gd name="T23" fmla="*/ 2147483647 h 519"/>
                <a:gd name="T24" fmla="*/ 2147483647 w 539"/>
                <a:gd name="T25" fmla="*/ 2147483647 h 519"/>
                <a:gd name="T26" fmla="*/ 2147483647 w 539"/>
                <a:gd name="T27" fmla="*/ 2147483647 h 519"/>
                <a:gd name="T28" fmla="*/ 2147483647 w 539"/>
                <a:gd name="T29" fmla="*/ 2147483647 h 519"/>
                <a:gd name="T30" fmla="*/ 2147483647 w 539"/>
                <a:gd name="T31" fmla="*/ 2147483647 h 519"/>
                <a:gd name="T32" fmla="*/ 2147483647 w 539"/>
                <a:gd name="T33" fmla="*/ 2147483647 h 519"/>
                <a:gd name="T34" fmla="*/ 2147483647 w 539"/>
                <a:gd name="T35" fmla="*/ 2147483647 h 519"/>
                <a:gd name="T36" fmla="*/ 2147483647 w 539"/>
                <a:gd name="T37" fmla="*/ 2147483647 h 519"/>
                <a:gd name="T38" fmla="*/ 0 w 539"/>
                <a:gd name="T39" fmla="*/ 2147483647 h 519"/>
                <a:gd name="T40" fmla="*/ 2147483647 w 539"/>
                <a:gd name="T41" fmla="*/ 2147483647 h 519"/>
                <a:gd name="T42" fmla="*/ 2147483647 w 539"/>
                <a:gd name="T43" fmla="*/ 2147483647 h 519"/>
                <a:gd name="T44" fmla="*/ 2147483647 w 539"/>
                <a:gd name="T45" fmla="*/ 2147483647 h 519"/>
                <a:gd name="T46" fmla="*/ 2147483647 w 539"/>
                <a:gd name="T47" fmla="*/ 2147483647 h 519"/>
                <a:gd name="T48" fmla="*/ 2147483647 w 539"/>
                <a:gd name="T49" fmla="*/ 2147483647 h 519"/>
                <a:gd name="T50" fmla="*/ 2147483647 w 539"/>
                <a:gd name="T51" fmla="*/ 2147483647 h 519"/>
                <a:gd name="T52" fmla="*/ 2147483647 w 539"/>
                <a:gd name="T53" fmla="*/ 2147483647 h 519"/>
                <a:gd name="T54" fmla="*/ 2147483647 w 539"/>
                <a:gd name="T55" fmla="*/ 2147483647 h 519"/>
                <a:gd name="T56" fmla="*/ 2147483647 w 539"/>
                <a:gd name="T57" fmla="*/ 2147483647 h 519"/>
                <a:gd name="T58" fmla="*/ 2147483647 w 539"/>
                <a:gd name="T59" fmla="*/ 2147483647 h 519"/>
                <a:gd name="T60" fmla="*/ 2147483647 w 539"/>
                <a:gd name="T61" fmla="*/ 2147483647 h 519"/>
                <a:gd name="T62" fmla="*/ 2147483647 w 539"/>
                <a:gd name="T63" fmla="*/ 2147483647 h 519"/>
                <a:gd name="T64" fmla="*/ 2147483647 w 539"/>
                <a:gd name="T65" fmla="*/ 2147483647 h 519"/>
                <a:gd name="T66" fmla="*/ 2147483647 w 539"/>
                <a:gd name="T67" fmla="*/ 2147483647 h 519"/>
                <a:gd name="T68" fmla="*/ 2147483647 w 539"/>
                <a:gd name="T69" fmla="*/ 2147483647 h 519"/>
                <a:gd name="T70" fmla="*/ 2147483647 w 539"/>
                <a:gd name="T71" fmla="*/ 2147483647 h 519"/>
                <a:gd name="T72" fmla="*/ 2147483647 w 539"/>
                <a:gd name="T73" fmla="*/ 2147483647 h 519"/>
                <a:gd name="T74" fmla="*/ 2147483647 w 539"/>
                <a:gd name="T75" fmla="*/ 2147483647 h 519"/>
                <a:gd name="T76" fmla="*/ 2147483647 w 539"/>
                <a:gd name="T77" fmla="*/ 2147483647 h 5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9"/>
                <a:gd name="T118" fmla="*/ 0 h 519"/>
                <a:gd name="T119" fmla="*/ 539 w 539"/>
                <a:gd name="T120" fmla="*/ 519 h 5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9" h="519">
                  <a:moveTo>
                    <a:pt x="539" y="259"/>
                  </a:moveTo>
                  <a:lnTo>
                    <a:pt x="535" y="217"/>
                  </a:lnTo>
                  <a:lnTo>
                    <a:pt x="524" y="175"/>
                  </a:lnTo>
                  <a:lnTo>
                    <a:pt x="507" y="136"/>
                  </a:lnTo>
                  <a:lnTo>
                    <a:pt x="482" y="99"/>
                  </a:lnTo>
                  <a:lnTo>
                    <a:pt x="452" y="68"/>
                  </a:lnTo>
                  <a:lnTo>
                    <a:pt x="418" y="40"/>
                  </a:lnTo>
                  <a:lnTo>
                    <a:pt x="378" y="20"/>
                  </a:lnTo>
                  <a:lnTo>
                    <a:pt x="336" y="7"/>
                  </a:lnTo>
                  <a:lnTo>
                    <a:pt x="292" y="0"/>
                  </a:lnTo>
                  <a:lnTo>
                    <a:pt x="247" y="0"/>
                  </a:lnTo>
                  <a:lnTo>
                    <a:pt x="203" y="7"/>
                  </a:lnTo>
                  <a:lnTo>
                    <a:pt x="161" y="20"/>
                  </a:lnTo>
                  <a:lnTo>
                    <a:pt x="123" y="40"/>
                  </a:lnTo>
                  <a:lnTo>
                    <a:pt x="87" y="68"/>
                  </a:lnTo>
                  <a:lnTo>
                    <a:pt x="57" y="99"/>
                  </a:lnTo>
                  <a:lnTo>
                    <a:pt x="32" y="136"/>
                  </a:lnTo>
                  <a:lnTo>
                    <a:pt x="15" y="175"/>
                  </a:lnTo>
                  <a:lnTo>
                    <a:pt x="4" y="217"/>
                  </a:lnTo>
                  <a:lnTo>
                    <a:pt x="0" y="259"/>
                  </a:lnTo>
                  <a:lnTo>
                    <a:pt x="4" y="302"/>
                  </a:lnTo>
                  <a:lnTo>
                    <a:pt x="15" y="344"/>
                  </a:lnTo>
                  <a:lnTo>
                    <a:pt x="32" y="382"/>
                  </a:lnTo>
                  <a:lnTo>
                    <a:pt x="57" y="419"/>
                  </a:lnTo>
                  <a:lnTo>
                    <a:pt x="87" y="450"/>
                  </a:lnTo>
                  <a:lnTo>
                    <a:pt x="123" y="478"/>
                  </a:lnTo>
                  <a:lnTo>
                    <a:pt x="161" y="498"/>
                  </a:lnTo>
                  <a:lnTo>
                    <a:pt x="203" y="511"/>
                  </a:lnTo>
                  <a:lnTo>
                    <a:pt x="247" y="519"/>
                  </a:lnTo>
                  <a:lnTo>
                    <a:pt x="292" y="519"/>
                  </a:lnTo>
                  <a:lnTo>
                    <a:pt x="336" y="511"/>
                  </a:lnTo>
                  <a:lnTo>
                    <a:pt x="378" y="498"/>
                  </a:lnTo>
                  <a:lnTo>
                    <a:pt x="418" y="478"/>
                  </a:lnTo>
                  <a:lnTo>
                    <a:pt x="452" y="450"/>
                  </a:lnTo>
                  <a:lnTo>
                    <a:pt x="482" y="419"/>
                  </a:lnTo>
                  <a:lnTo>
                    <a:pt x="507" y="382"/>
                  </a:lnTo>
                  <a:lnTo>
                    <a:pt x="524" y="344"/>
                  </a:lnTo>
                  <a:lnTo>
                    <a:pt x="535" y="302"/>
                  </a:lnTo>
                  <a:lnTo>
                    <a:pt x="539" y="259"/>
                  </a:lnTo>
                  <a:close/>
                </a:path>
              </a:pathLst>
            </a:custGeom>
            <a:solidFill>
              <a:srgbClr val="FFFFFF"/>
            </a:solidFill>
            <a:ln w="14351">
              <a:solidFill>
                <a:schemeClr val="tx1"/>
              </a:solidFill>
              <a:prstDash val="solid"/>
              <a:round/>
              <a:headEnd/>
              <a:tailEnd/>
            </a:ln>
          </p:spPr>
          <p:txBody>
            <a:bodyPr/>
            <a:lstStyle/>
            <a:p>
              <a:pPr>
                <a:lnSpc>
                  <a:spcPct val="120000"/>
                </a:lnSpc>
              </a:pPr>
              <a:endParaRPr lang="zh-CN" altLang="en-US">
                <a:cs typeface="+mn-ea"/>
                <a:sym typeface="+mn-lt"/>
              </a:endParaRPr>
            </a:p>
          </p:txBody>
        </p:sp>
        <p:sp>
          <p:nvSpPr>
            <p:cNvPr id="85" name="Freeform 23">
              <a:extLst>
                <a:ext uri="{FF2B5EF4-FFF2-40B4-BE49-F238E27FC236}">
                  <a16:creationId xmlns:a16="http://schemas.microsoft.com/office/drawing/2014/main" id="{387006D5-3D88-4098-B638-AA2C0C267AF1}"/>
                </a:ext>
              </a:extLst>
            </p:cNvPr>
            <p:cNvSpPr>
              <a:spLocks/>
            </p:cNvSpPr>
            <p:nvPr/>
          </p:nvSpPr>
          <p:spPr bwMode="auto">
            <a:xfrm>
              <a:off x="8029575" y="2232025"/>
              <a:ext cx="719138" cy="719138"/>
            </a:xfrm>
            <a:custGeom>
              <a:avLst/>
              <a:gdLst>
                <a:gd name="T0" fmla="*/ 2147483647 w 539"/>
                <a:gd name="T1" fmla="*/ 2147483647 h 519"/>
                <a:gd name="T2" fmla="*/ 2147483647 w 539"/>
                <a:gd name="T3" fmla="*/ 2147483647 h 519"/>
                <a:gd name="T4" fmla="*/ 2147483647 w 539"/>
                <a:gd name="T5" fmla="*/ 2147483647 h 519"/>
                <a:gd name="T6" fmla="*/ 2147483647 w 539"/>
                <a:gd name="T7" fmla="*/ 2147483647 h 519"/>
                <a:gd name="T8" fmla="*/ 2147483647 w 539"/>
                <a:gd name="T9" fmla="*/ 2147483647 h 519"/>
                <a:gd name="T10" fmla="*/ 2147483647 w 539"/>
                <a:gd name="T11" fmla="*/ 2147483647 h 519"/>
                <a:gd name="T12" fmla="*/ 2147483647 w 539"/>
                <a:gd name="T13" fmla="*/ 2147483647 h 519"/>
                <a:gd name="T14" fmla="*/ 2147483647 w 539"/>
                <a:gd name="T15" fmla="*/ 2147483647 h 519"/>
                <a:gd name="T16" fmla="*/ 2147483647 w 539"/>
                <a:gd name="T17" fmla="*/ 2147483647 h 519"/>
                <a:gd name="T18" fmla="*/ 2147483647 w 539"/>
                <a:gd name="T19" fmla="*/ 0 h 519"/>
                <a:gd name="T20" fmla="*/ 2147483647 w 539"/>
                <a:gd name="T21" fmla="*/ 0 h 519"/>
                <a:gd name="T22" fmla="*/ 2147483647 w 539"/>
                <a:gd name="T23" fmla="*/ 2147483647 h 519"/>
                <a:gd name="T24" fmla="*/ 2147483647 w 539"/>
                <a:gd name="T25" fmla="*/ 2147483647 h 519"/>
                <a:gd name="T26" fmla="*/ 2147483647 w 539"/>
                <a:gd name="T27" fmla="*/ 2147483647 h 519"/>
                <a:gd name="T28" fmla="*/ 2147483647 w 539"/>
                <a:gd name="T29" fmla="*/ 2147483647 h 519"/>
                <a:gd name="T30" fmla="*/ 2147483647 w 539"/>
                <a:gd name="T31" fmla="*/ 2147483647 h 519"/>
                <a:gd name="T32" fmla="*/ 2147483647 w 539"/>
                <a:gd name="T33" fmla="*/ 2147483647 h 519"/>
                <a:gd name="T34" fmla="*/ 2147483647 w 539"/>
                <a:gd name="T35" fmla="*/ 2147483647 h 519"/>
                <a:gd name="T36" fmla="*/ 2147483647 w 539"/>
                <a:gd name="T37" fmla="*/ 2147483647 h 519"/>
                <a:gd name="T38" fmla="*/ 0 w 539"/>
                <a:gd name="T39" fmla="*/ 2147483647 h 519"/>
                <a:gd name="T40" fmla="*/ 2147483647 w 539"/>
                <a:gd name="T41" fmla="*/ 2147483647 h 519"/>
                <a:gd name="T42" fmla="*/ 2147483647 w 539"/>
                <a:gd name="T43" fmla="*/ 2147483647 h 519"/>
                <a:gd name="T44" fmla="*/ 2147483647 w 539"/>
                <a:gd name="T45" fmla="*/ 2147483647 h 519"/>
                <a:gd name="T46" fmla="*/ 2147483647 w 539"/>
                <a:gd name="T47" fmla="*/ 2147483647 h 519"/>
                <a:gd name="T48" fmla="*/ 2147483647 w 539"/>
                <a:gd name="T49" fmla="*/ 2147483647 h 519"/>
                <a:gd name="T50" fmla="*/ 2147483647 w 539"/>
                <a:gd name="T51" fmla="*/ 2147483647 h 519"/>
                <a:gd name="T52" fmla="*/ 2147483647 w 539"/>
                <a:gd name="T53" fmla="*/ 2147483647 h 519"/>
                <a:gd name="T54" fmla="*/ 2147483647 w 539"/>
                <a:gd name="T55" fmla="*/ 2147483647 h 519"/>
                <a:gd name="T56" fmla="*/ 2147483647 w 539"/>
                <a:gd name="T57" fmla="*/ 2147483647 h 519"/>
                <a:gd name="T58" fmla="*/ 2147483647 w 539"/>
                <a:gd name="T59" fmla="*/ 2147483647 h 519"/>
                <a:gd name="T60" fmla="*/ 2147483647 w 539"/>
                <a:gd name="T61" fmla="*/ 2147483647 h 519"/>
                <a:gd name="T62" fmla="*/ 2147483647 w 539"/>
                <a:gd name="T63" fmla="*/ 2147483647 h 519"/>
                <a:gd name="T64" fmla="*/ 2147483647 w 539"/>
                <a:gd name="T65" fmla="*/ 2147483647 h 519"/>
                <a:gd name="T66" fmla="*/ 2147483647 w 539"/>
                <a:gd name="T67" fmla="*/ 2147483647 h 519"/>
                <a:gd name="T68" fmla="*/ 2147483647 w 539"/>
                <a:gd name="T69" fmla="*/ 2147483647 h 519"/>
                <a:gd name="T70" fmla="*/ 2147483647 w 539"/>
                <a:gd name="T71" fmla="*/ 2147483647 h 519"/>
                <a:gd name="T72" fmla="*/ 2147483647 w 539"/>
                <a:gd name="T73" fmla="*/ 2147483647 h 519"/>
                <a:gd name="T74" fmla="*/ 2147483647 w 539"/>
                <a:gd name="T75" fmla="*/ 2147483647 h 519"/>
                <a:gd name="T76" fmla="*/ 2147483647 w 539"/>
                <a:gd name="T77" fmla="*/ 2147483647 h 5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9"/>
                <a:gd name="T118" fmla="*/ 0 h 519"/>
                <a:gd name="T119" fmla="*/ 539 w 539"/>
                <a:gd name="T120" fmla="*/ 519 h 5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9" h="519">
                  <a:moveTo>
                    <a:pt x="539" y="259"/>
                  </a:moveTo>
                  <a:lnTo>
                    <a:pt x="535" y="217"/>
                  </a:lnTo>
                  <a:lnTo>
                    <a:pt x="524" y="175"/>
                  </a:lnTo>
                  <a:lnTo>
                    <a:pt x="507" y="136"/>
                  </a:lnTo>
                  <a:lnTo>
                    <a:pt x="482" y="99"/>
                  </a:lnTo>
                  <a:lnTo>
                    <a:pt x="452" y="68"/>
                  </a:lnTo>
                  <a:lnTo>
                    <a:pt x="418" y="40"/>
                  </a:lnTo>
                  <a:lnTo>
                    <a:pt x="378" y="20"/>
                  </a:lnTo>
                  <a:lnTo>
                    <a:pt x="336" y="7"/>
                  </a:lnTo>
                  <a:lnTo>
                    <a:pt x="292" y="0"/>
                  </a:lnTo>
                  <a:lnTo>
                    <a:pt x="247" y="0"/>
                  </a:lnTo>
                  <a:lnTo>
                    <a:pt x="203" y="7"/>
                  </a:lnTo>
                  <a:lnTo>
                    <a:pt x="161" y="20"/>
                  </a:lnTo>
                  <a:lnTo>
                    <a:pt x="123" y="40"/>
                  </a:lnTo>
                  <a:lnTo>
                    <a:pt x="87" y="68"/>
                  </a:lnTo>
                  <a:lnTo>
                    <a:pt x="57" y="99"/>
                  </a:lnTo>
                  <a:lnTo>
                    <a:pt x="32" y="136"/>
                  </a:lnTo>
                  <a:lnTo>
                    <a:pt x="15" y="175"/>
                  </a:lnTo>
                  <a:lnTo>
                    <a:pt x="4" y="217"/>
                  </a:lnTo>
                  <a:lnTo>
                    <a:pt x="0" y="259"/>
                  </a:lnTo>
                  <a:lnTo>
                    <a:pt x="4" y="302"/>
                  </a:lnTo>
                  <a:lnTo>
                    <a:pt x="15" y="344"/>
                  </a:lnTo>
                  <a:lnTo>
                    <a:pt x="32" y="382"/>
                  </a:lnTo>
                  <a:lnTo>
                    <a:pt x="57" y="419"/>
                  </a:lnTo>
                  <a:lnTo>
                    <a:pt x="87" y="450"/>
                  </a:lnTo>
                  <a:lnTo>
                    <a:pt x="123" y="478"/>
                  </a:lnTo>
                  <a:lnTo>
                    <a:pt x="161" y="498"/>
                  </a:lnTo>
                  <a:lnTo>
                    <a:pt x="203" y="511"/>
                  </a:lnTo>
                  <a:lnTo>
                    <a:pt x="247" y="519"/>
                  </a:lnTo>
                  <a:lnTo>
                    <a:pt x="292" y="519"/>
                  </a:lnTo>
                  <a:lnTo>
                    <a:pt x="336" y="511"/>
                  </a:lnTo>
                  <a:lnTo>
                    <a:pt x="378" y="498"/>
                  </a:lnTo>
                  <a:lnTo>
                    <a:pt x="418" y="478"/>
                  </a:lnTo>
                  <a:lnTo>
                    <a:pt x="452" y="450"/>
                  </a:lnTo>
                  <a:lnTo>
                    <a:pt x="482" y="419"/>
                  </a:lnTo>
                  <a:lnTo>
                    <a:pt x="507" y="382"/>
                  </a:lnTo>
                  <a:lnTo>
                    <a:pt x="524" y="344"/>
                  </a:lnTo>
                  <a:lnTo>
                    <a:pt x="535" y="302"/>
                  </a:lnTo>
                  <a:lnTo>
                    <a:pt x="539" y="259"/>
                  </a:lnTo>
                  <a:close/>
                </a:path>
              </a:pathLst>
            </a:custGeom>
            <a:solidFill>
              <a:srgbClr val="FFFFFF"/>
            </a:solidFill>
            <a:ln w="14351">
              <a:solidFill>
                <a:schemeClr val="tx1"/>
              </a:solidFill>
              <a:prstDash val="solid"/>
              <a:round/>
              <a:headEnd/>
              <a:tailEnd/>
            </a:ln>
          </p:spPr>
          <p:txBody>
            <a:bodyPr/>
            <a:lstStyle/>
            <a:p>
              <a:pPr>
                <a:lnSpc>
                  <a:spcPct val="120000"/>
                </a:lnSpc>
              </a:pPr>
              <a:endParaRPr lang="zh-CN" altLang="en-US">
                <a:cs typeface="+mn-ea"/>
                <a:sym typeface="+mn-lt"/>
              </a:endParaRPr>
            </a:p>
          </p:txBody>
        </p:sp>
        <p:sp>
          <p:nvSpPr>
            <p:cNvPr id="86" name="Rectangle 24">
              <a:extLst>
                <a:ext uri="{FF2B5EF4-FFF2-40B4-BE49-F238E27FC236}">
                  <a16:creationId xmlns:a16="http://schemas.microsoft.com/office/drawing/2014/main" id="{593CD158-8CDE-4BB2-BE63-807B88BFD367}"/>
                </a:ext>
              </a:extLst>
            </p:cNvPr>
            <p:cNvSpPr>
              <a:spLocks noChangeArrowheads="1"/>
            </p:cNvSpPr>
            <p:nvPr/>
          </p:nvSpPr>
          <p:spPr bwMode="auto">
            <a:xfrm>
              <a:off x="7215187" y="3429000"/>
              <a:ext cx="175694" cy="3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200" dirty="0">
                  <a:solidFill>
                    <a:srgbClr val="000000"/>
                  </a:solidFill>
                  <a:latin typeface="+mn-lt"/>
                  <a:ea typeface="+mn-ea"/>
                  <a:cs typeface="+mn-ea"/>
                  <a:sym typeface="+mn-lt"/>
                </a:rPr>
                <a:t>C</a:t>
              </a:r>
              <a:endParaRPr lang="en-US" altLang="zh-CN" sz="1200" dirty="0">
                <a:latin typeface="+mn-lt"/>
                <a:ea typeface="+mn-ea"/>
                <a:cs typeface="+mn-ea"/>
                <a:sym typeface="+mn-lt"/>
              </a:endParaRPr>
            </a:p>
          </p:txBody>
        </p:sp>
        <p:sp>
          <p:nvSpPr>
            <p:cNvPr id="87" name="Freeform 25">
              <a:extLst>
                <a:ext uri="{FF2B5EF4-FFF2-40B4-BE49-F238E27FC236}">
                  <a16:creationId xmlns:a16="http://schemas.microsoft.com/office/drawing/2014/main" id="{ECE770A8-A532-4592-881D-5C5164276951}"/>
                </a:ext>
              </a:extLst>
            </p:cNvPr>
            <p:cNvSpPr>
              <a:spLocks/>
            </p:cNvSpPr>
            <p:nvPr/>
          </p:nvSpPr>
          <p:spPr bwMode="auto">
            <a:xfrm>
              <a:off x="5868988" y="2232025"/>
              <a:ext cx="719137" cy="719138"/>
            </a:xfrm>
            <a:custGeom>
              <a:avLst/>
              <a:gdLst>
                <a:gd name="T0" fmla="*/ 2147483647 w 539"/>
                <a:gd name="T1" fmla="*/ 2147483647 h 519"/>
                <a:gd name="T2" fmla="*/ 2147483647 w 539"/>
                <a:gd name="T3" fmla="*/ 2147483647 h 519"/>
                <a:gd name="T4" fmla="*/ 2147483647 w 539"/>
                <a:gd name="T5" fmla="*/ 2147483647 h 519"/>
                <a:gd name="T6" fmla="*/ 2147483647 w 539"/>
                <a:gd name="T7" fmla="*/ 2147483647 h 519"/>
                <a:gd name="T8" fmla="*/ 2147483647 w 539"/>
                <a:gd name="T9" fmla="*/ 2147483647 h 519"/>
                <a:gd name="T10" fmla="*/ 2147483647 w 539"/>
                <a:gd name="T11" fmla="*/ 2147483647 h 519"/>
                <a:gd name="T12" fmla="*/ 2147483647 w 539"/>
                <a:gd name="T13" fmla="*/ 2147483647 h 519"/>
                <a:gd name="T14" fmla="*/ 2147483647 w 539"/>
                <a:gd name="T15" fmla="*/ 2147483647 h 519"/>
                <a:gd name="T16" fmla="*/ 2147483647 w 539"/>
                <a:gd name="T17" fmla="*/ 2147483647 h 519"/>
                <a:gd name="T18" fmla="*/ 2147483647 w 539"/>
                <a:gd name="T19" fmla="*/ 0 h 519"/>
                <a:gd name="T20" fmla="*/ 2147483647 w 539"/>
                <a:gd name="T21" fmla="*/ 0 h 519"/>
                <a:gd name="T22" fmla="*/ 2147483647 w 539"/>
                <a:gd name="T23" fmla="*/ 2147483647 h 519"/>
                <a:gd name="T24" fmla="*/ 2147483647 w 539"/>
                <a:gd name="T25" fmla="*/ 2147483647 h 519"/>
                <a:gd name="T26" fmla="*/ 2147483647 w 539"/>
                <a:gd name="T27" fmla="*/ 2147483647 h 519"/>
                <a:gd name="T28" fmla="*/ 2147483647 w 539"/>
                <a:gd name="T29" fmla="*/ 2147483647 h 519"/>
                <a:gd name="T30" fmla="*/ 2147483647 w 539"/>
                <a:gd name="T31" fmla="*/ 2147483647 h 519"/>
                <a:gd name="T32" fmla="*/ 2147483647 w 539"/>
                <a:gd name="T33" fmla="*/ 2147483647 h 519"/>
                <a:gd name="T34" fmla="*/ 2147483647 w 539"/>
                <a:gd name="T35" fmla="*/ 2147483647 h 519"/>
                <a:gd name="T36" fmla="*/ 2147483647 w 539"/>
                <a:gd name="T37" fmla="*/ 2147483647 h 519"/>
                <a:gd name="T38" fmla="*/ 0 w 539"/>
                <a:gd name="T39" fmla="*/ 2147483647 h 519"/>
                <a:gd name="T40" fmla="*/ 2147483647 w 539"/>
                <a:gd name="T41" fmla="*/ 2147483647 h 519"/>
                <a:gd name="T42" fmla="*/ 2147483647 w 539"/>
                <a:gd name="T43" fmla="*/ 2147483647 h 519"/>
                <a:gd name="T44" fmla="*/ 2147483647 w 539"/>
                <a:gd name="T45" fmla="*/ 2147483647 h 519"/>
                <a:gd name="T46" fmla="*/ 2147483647 w 539"/>
                <a:gd name="T47" fmla="*/ 2147483647 h 519"/>
                <a:gd name="T48" fmla="*/ 2147483647 w 539"/>
                <a:gd name="T49" fmla="*/ 2147483647 h 519"/>
                <a:gd name="T50" fmla="*/ 2147483647 w 539"/>
                <a:gd name="T51" fmla="*/ 2147483647 h 519"/>
                <a:gd name="T52" fmla="*/ 2147483647 w 539"/>
                <a:gd name="T53" fmla="*/ 2147483647 h 519"/>
                <a:gd name="T54" fmla="*/ 2147483647 w 539"/>
                <a:gd name="T55" fmla="*/ 2147483647 h 519"/>
                <a:gd name="T56" fmla="*/ 2147483647 w 539"/>
                <a:gd name="T57" fmla="*/ 2147483647 h 519"/>
                <a:gd name="T58" fmla="*/ 2147483647 w 539"/>
                <a:gd name="T59" fmla="*/ 2147483647 h 519"/>
                <a:gd name="T60" fmla="*/ 2147483647 w 539"/>
                <a:gd name="T61" fmla="*/ 2147483647 h 519"/>
                <a:gd name="T62" fmla="*/ 2147483647 w 539"/>
                <a:gd name="T63" fmla="*/ 2147483647 h 519"/>
                <a:gd name="T64" fmla="*/ 2147483647 w 539"/>
                <a:gd name="T65" fmla="*/ 2147483647 h 519"/>
                <a:gd name="T66" fmla="*/ 2147483647 w 539"/>
                <a:gd name="T67" fmla="*/ 2147483647 h 519"/>
                <a:gd name="T68" fmla="*/ 2147483647 w 539"/>
                <a:gd name="T69" fmla="*/ 2147483647 h 519"/>
                <a:gd name="T70" fmla="*/ 2147483647 w 539"/>
                <a:gd name="T71" fmla="*/ 2147483647 h 519"/>
                <a:gd name="T72" fmla="*/ 2147483647 w 539"/>
                <a:gd name="T73" fmla="*/ 2147483647 h 519"/>
                <a:gd name="T74" fmla="*/ 2147483647 w 539"/>
                <a:gd name="T75" fmla="*/ 2147483647 h 519"/>
                <a:gd name="T76" fmla="*/ 2147483647 w 539"/>
                <a:gd name="T77" fmla="*/ 2147483647 h 5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9"/>
                <a:gd name="T118" fmla="*/ 0 h 519"/>
                <a:gd name="T119" fmla="*/ 539 w 539"/>
                <a:gd name="T120" fmla="*/ 519 h 5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9" h="519">
                  <a:moveTo>
                    <a:pt x="539" y="259"/>
                  </a:moveTo>
                  <a:lnTo>
                    <a:pt x="535" y="217"/>
                  </a:lnTo>
                  <a:lnTo>
                    <a:pt x="524" y="175"/>
                  </a:lnTo>
                  <a:lnTo>
                    <a:pt x="507" y="136"/>
                  </a:lnTo>
                  <a:lnTo>
                    <a:pt x="482" y="99"/>
                  </a:lnTo>
                  <a:lnTo>
                    <a:pt x="452" y="68"/>
                  </a:lnTo>
                  <a:lnTo>
                    <a:pt x="418" y="40"/>
                  </a:lnTo>
                  <a:lnTo>
                    <a:pt x="378" y="20"/>
                  </a:lnTo>
                  <a:lnTo>
                    <a:pt x="336" y="7"/>
                  </a:lnTo>
                  <a:lnTo>
                    <a:pt x="292" y="0"/>
                  </a:lnTo>
                  <a:lnTo>
                    <a:pt x="247" y="0"/>
                  </a:lnTo>
                  <a:lnTo>
                    <a:pt x="203" y="7"/>
                  </a:lnTo>
                  <a:lnTo>
                    <a:pt x="161" y="20"/>
                  </a:lnTo>
                  <a:lnTo>
                    <a:pt x="123" y="40"/>
                  </a:lnTo>
                  <a:lnTo>
                    <a:pt x="87" y="68"/>
                  </a:lnTo>
                  <a:lnTo>
                    <a:pt x="57" y="99"/>
                  </a:lnTo>
                  <a:lnTo>
                    <a:pt x="32" y="136"/>
                  </a:lnTo>
                  <a:lnTo>
                    <a:pt x="15" y="175"/>
                  </a:lnTo>
                  <a:lnTo>
                    <a:pt x="4" y="217"/>
                  </a:lnTo>
                  <a:lnTo>
                    <a:pt x="0" y="259"/>
                  </a:lnTo>
                  <a:lnTo>
                    <a:pt x="4" y="302"/>
                  </a:lnTo>
                  <a:lnTo>
                    <a:pt x="15" y="344"/>
                  </a:lnTo>
                  <a:lnTo>
                    <a:pt x="32" y="382"/>
                  </a:lnTo>
                  <a:lnTo>
                    <a:pt x="57" y="419"/>
                  </a:lnTo>
                  <a:lnTo>
                    <a:pt x="87" y="450"/>
                  </a:lnTo>
                  <a:lnTo>
                    <a:pt x="123" y="478"/>
                  </a:lnTo>
                  <a:lnTo>
                    <a:pt x="161" y="498"/>
                  </a:lnTo>
                  <a:lnTo>
                    <a:pt x="203" y="511"/>
                  </a:lnTo>
                  <a:lnTo>
                    <a:pt x="247" y="519"/>
                  </a:lnTo>
                  <a:lnTo>
                    <a:pt x="292" y="519"/>
                  </a:lnTo>
                  <a:lnTo>
                    <a:pt x="336" y="511"/>
                  </a:lnTo>
                  <a:lnTo>
                    <a:pt x="378" y="498"/>
                  </a:lnTo>
                  <a:lnTo>
                    <a:pt x="418" y="478"/>
                  </a:lnTo>
                  <a:lnTo>
                    <a:pt x="452" y="450"/>
                  </a:lnTo>
                  <a:lnTo>
                    <a:pt x="482" y="419"/>
                  </a:lnTo>
                  <a:lnTo>
                    <a:pt x="507" y="382"/>
                  </a:lnTo>
                  <a:lnTo>
                    <a:pt x="524" y="344"/>
                  </a:lnTo>
                  <a:lnTo>
                    <a:pt x="535" y="302"/>
                  </a:lnTo>
                  <a:lnTo>
                    <a:pt x="539" y="259"/>
                  </a:lnTo>
                  <a:close/>
                </a:path>
              </a:pathLst>
            </a:custGeom>
            <a:solidFill>
              <a:srgbClr val="C0C0C0"/>
            </a:solidFill>
            <a:ln w="14351">
              <a:solidFill>
                <a:schemeClr val="tx1"/>
              </a:solidFill>
              <a:prstDash val="solid"/>
              <a:round/>
              <a:headEnd/>
              <a:tailEnd/>
            </a:ln>
          </p:spPr>
          <p:txBody>
            <a:bodyPr/>
            <a:lstStyle/>
            <a:p>
              <a:pPr>
                <a:lnSpc>
                  <a:spcPct val="120000"/>
                </a:lnSpc>
              </a:pPr>
              <a:endParaRPr lang="zh-CN" altLang="en-US">
                <a:cs typeface="+mn-ea"/>
                <a:sym typeface="+mn-lt"/>
              </a:endParaRPr>
            </a:p>
          </p:txBody>
        </p:sp>
        <p:sp>
          <p:nvSpPr>
            <p:cNvPr id="88" name="Rectangle 26">
              <a:extLst>
                <a:ext uri="{FF2B5EF4-FFF2-40B4-BE49-F238E27FC236}">
                  <a16:creationId xmlns:a16="http://schemas.microsoft.com/office/drawing/2014/main" id="{DA5A296A-9F0F-4AB6-8179-DFA868E3837A}"/>
                </a:ext>
              </a:extLst>
            </p:cNvPr>
            <p:cNvSpPr>
              <a:spLocks noChangeArrowheads="1"/>
            </p:cNvSpPr>
            <p:nvPr/>
          </p:nvSpPr>
          <p:spPr bwMode="auto">
            <a:xfrm>
              <a:off x="6134100" y="2444750"/>
              <a:ext cx="175694" cy="3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200">
                  <a:solidFill>
                    <a:srgbClr val="000000"/>
                  </a:solidFill>
                  <a:latin typeface="+mn-lt"/>
                  <a:ea typeface="+mn-ea"/>
                  <a:cs typeface="+mn-ea"/>
                  <a:sym typeface="+mn-lt"/>
                </a:rPr>
                <a:t>A</a:t>
              </a:r>
              <a:endParaRPr lang="en-US" altLang="zh-CN" sz="1200">
                <a:latin typeface="+mn-lt"/>
                <a:ea typeface="+mn-ea"/>
                <a:cs typeface="+mn-ea"/>
                <a:sym typeface="+mn-lt"/>
              </a:endParaRPr>
            </a:p>
          </p:txBody>
        </p:sp>
        <p:sp>
          <p:nvSpPr>
            <p:cNvPr id="89" name="Rectangle 27">
              <a:extLst>
                <a:ext uri="{FF2B5EF4-FFF2-40B4-BE49-F238E27FC236}">
                  <a16:creationId xmlns:a16="http://schemas.microsoft.com/office/drawing/2014/main" id="{6CE49239-8832-4524-A966-CD4E877D536B}"/>
                </a:ext>
              </a:extLst>
            </p:cNvPr>
            <p:cNvSpPr>
              <a:spLocks noChangeArrowheads="1"/>
            </p:cNvSpPr>
            <p:nvPr/>
          </p:nvSpPr>
          <p:spPr bwMode="auto">
            <a:xfrm>
              <a:off x="8316913" y="2420938"/>
              <a:ext cx="175694" cy="3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200">
                  <a:solidFill>
                    <a:srgbClr val="000000"/>
                  </a:solidFill>
                  <a:latin typeface="+mn-lt"/>
                  <a:ea typeface="+mn-ea"/>
                  <a:cs typeface="+mn-ea"/>
                  <a:sym typeface="+mn-lt"/>
                </a:rPr>
                <a:t>B</a:t>
              </a:r>
              <a:endParaRPr lang="en-US" altLang="zh-CN" sz="1200">
                <a:latin typeface="+mn-lt"/>
                <a:ea typeface="+mn-ea"/>
                <a:cs typeface="+mn-ea"/>
                <a:sym typeface="+mn-lt"/>
              </a:endParaRPr>
            </a:p>
          </p:txBody>
        </p:sp>
        <p:sp>
          <p:nvSpPr>
            <p:cNvPr id="90" name="Rectangle 28">
              <a:extLst>
                <a:ext uri="{FF2B5EF4-FFF2-40B4-BE49-F238E27FC236}">
                  <a16:creationId xmlns:a16="http://schemas.microsoft.com/office/drawing/2014/main" id="{84B8F615-DC48-4060-9AA0-17F1162C339A}"/>
                </a:ext>
              </a:extLst>
            </p:cNvPr>
            <p:cNvSpPr>
              <a:spLocks noChangeArrowheads="1"/>
            </p:cNvSpPr>
            <p:nvPr/>
          </p:nvSpPr>
          <p:spPr bwMode="auto">
            <a:xfrm>
              <a:off x="7226300" y="4941888"/>
              <a:ext cx="175694" cy="3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200">
                  <a:solidFill>
                    <a:srgbClr val="000000"/>
                  </a:solidFill>
                  <a:latin typeface="+mn-lt"/>
                  <a:ea typeface="+mn-ea"/>
                  <a:cs typeface="+mn-ea"/>
                  <a:sym typeface="+mn-lt"/>
                </a:rPr>
                <a:t>D</a:t>
              </a:r>
              <a:endParaRPr lang="en-US" altLang="zh-CN" sz="1200">
                <a:latin typeface="+mn-lt"/>
                <a:ea typeface="+mn-ea"/>
                <a:cs typeface="+mn-ea"/>
                <a:sym typeface="+mn-lt"/>
              </a:endParaRPr>
            </a:p>
          </p:txBody>
        </p:sp>
        <p:sp>
          <p:nvSpPr>
            <p:cNvPr id="91" name="Text Box 29">
              <a:extLst>
                <a:ext uri="{FF2B5EF4-FFF2-40B4-BE49-F238E27FC236}">
                  <a16:creationId xmlns:a16="http://schemas.microsoft.com/office/drawing/2014/main" id="{0F5F8625-BEA6-4BFB-8B0B-AE704D4FCCCE}"/>
                </a:ext>
              </a:extLst>
            </p:cNvPr>
            <p:cNvSpPr txBox="1">
              <a:spLocks noChangeArrowheads="1"/>
            </p:cNvSpPr>
            <p:nvPr/>
          </p:nvSpPr>
          <p:spPr bwMode="auto">
            <a:xfrm>
              <a:off x="7183437" y="4147074"/>
              <a:ext cx="628649" cy="3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200">
                  <a:latin typeface="+mn-lt"/>
                  <a:ea typeface="+mn-ea"/>
                  <a:cs typeface="+mn-ea"/>
                  <a:sym typeface="+mn-lt"/>
                </a:rPr>
                <a:t>48</a:t>
              </a:r>
            </a:p>
          </p:txBody>
        </p:sp>
        <p:sp>
          <p:nvSpPr>
            <p:cNvPr id="92" name="Text Box 30">
              <a:extLst>
                <a:ext uri="{FF2B5EF4-FFF2-40B4-BE49-F238E27FC236}">
                  <a16:creationId xmlns:a16="http://schemas.microsoft.com/office/drawing/2014/main" id="{103D2866-4C3A-4EDC-AE22-ED82C13C3D0A}"/>
                </a:ext>
              </a:extLst>
            </p:cNvPr>
            <p:cNvSpPr txBox="1">
              <a:spLocks noChangeArrowheads="1"/>
            </p:cNvSpPr>
            <p:nvPr/>
          </p:nvSpPr>
          <p:spPr bwMode="auto">
            <a:xfrm>
              <a:off x="6516688" y="2851672"/>
              <a:ext cx="628649" cy="3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200">
                  <a:latin typeface="+mn-lt"/>
                  <a:ea typeface="+mn-ea"/>
                  <a:cs typeface="+mn-ea"/>
                  <a:sym typeface="+mn-lt"/>
                </a:rPr>
                <a:t>1</a:t>
              </a:r>
            </a:p>
          </p:txBody>
        </p:sp>
        <p:sp>
          <p:nvSpPr>
            <p:cNvPr id="93" name="Text Box 31">
              <a:extLst>
                <a:ext uri="{FF2B5EF4-FFF2-40B4-BE49-F238E27FC236}">
                  <a16:creationId xmlns:a16="http://schemas.microsoft.com/office/drawing/2014/main" id="{87D48AF7-B317-4926-92BD-7E8A926E1EB5}"/>
                </a:ext>
              </a:extLst>
            </p:cNvPr>
            <p:cNvSpPr txBox="1">
              <a:spLocks noChangeArrowheads="1"/>
            </p:cNvSpPr>
            <p:nvPr/>
          </p:nvSpPr>
          <p:spPr bwMode="auto">
            <a:xfrm>
              <a:off x="7524751" y="2837383"/>
              <a:ext cx="628649" cy="3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200">
                  <a:latin typeface="+mn-lt"/>
                  <a:ea typeface="+mn-ea"/>
                  <a:cs typeface="+mn-ea"/>
                  <a:sym typeface="+mn-lt"/>
                </a:rPr>
                <a:t>1</a:t>
              </a:r>
            </a:p>
          </p:txBody>
        </p:sp>
        <p:sp>
          <p:nvSpPr>
            <p:cNvPr id="94" name="Line 32">
              <a:extLst>
                <a:ext uri="{FF2B5EF4-FFF2-40B4-BE49-F238E27FC236}">
                  <a16:creationId xmlns:a16="http://schemas.microsoft.com/office/drawing/2014/main" id="{F18E896E-9E80-4B38-B08F-45E96661F2D4}"/>
                </a:ext>
              </a:extLst>
            </p:cNvPr>
            <p:cNvSpPr>
              <a:spLocks noChangeShapeType="1"/>
            </p:cNvSpPr>
            <p:nvPr/>
          </p:nvSpPr>
          <p:spPr bwMode="auto">
            <a:xfrm rot="2700000">
              <a:off x="6354763" y="3124200"/>
              <a:ext cx="755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5" name="Line 33">
              <a:extLst>
                <a:ext uri="{FF2B5EF4-FFF2-40B4-BE49-F238E27FC236}">
                  <a16:creationId xmlns:a16="http://schemas.microsoft.com/office/drawing/2014/main" id="{7F4762CF-C991-4B83-9362-26811CA377C0}"/>
                </a:ext>
              </a:extLst>
            </p:cNvPr>
            <p:cNvSpPr>
              <a:spLocks noChangeShapeType="1"/>
            </p:cNvSpPr>
            <p:nvPr/>
          </p:nvSpPr>
          <p:spPr bwMode="auto">
            <a:xfrm rot="-2700000">
              <a:off x="7524750" y="3141663"/>
              <a:ext cx="755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6" name="Line 34">
              <a:extLst>
                <a:ext uri="{FF2B5EF4-FFF2-40B4-BE49-F238E27FC236}">
                  <a16:creationId xmlns:a16="http://schemas.microsoft.com/office/drawing/2014/main" id="{2C449E28-908B-4FAC-9391-2303DCB9A09E}"/>
                </a:ext>
              </a:extLst>
            </p:cNvPr>
            <p:cNvSpPr>
              <a:spLocks noChangeShapeType="1"/>
            </p:cNvSpPr>
            <p:nvPr/>
          </p:nvSpPr>
          <p:spPr bwMode="auto">
            <a:xfrm rot="5400000">
              <a:off x="6931025" y="4311650"/>
              <a:ext cx="755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grpSp>
      <p:graphicFrame>
        <p:nvGraphicFramePr>
          <p:cNvPr id="97" name="Group 60">
            <a:extLst>
              <a:ext uri="{FF2B5EF4-FFF2-40B4-BE49-F238E27FC236}">
                <a16:creationId xmlns:a16="http://schemas.microsoft.com/office/drawing/2014/main" id="{2AB3BB2F-6271-463B-88DA-E5F45029691D}"/>
              </a:ext>
            </a:extLst>
          </p:cNvPr>
          <p:cNvGraphicFramePr>
            <a:graphicFrameLocks noGrp="1"/>
          </p:cNvGraphicFramePr>
          <p:nvPr>
            <p:extLst>
              <p:ext uri="{D42A27DB-BD31-4B8C-83A1-F6EECF244321}">
                <p14:modId xmlns:p14="http://schemas.microsoft.com/office/powerpoint/2010/main" val="862666238"/>
              </p:ext>
            </p:extLst>
          </p:nvPr>
        </p:nvGraphicFramePr>
        <p:xfrm>
          <a:off x="2244316" y="4001729"/>
          <a:ext cx="3190875" cy="2184871"/>
        </p:xfrm>
        <a:graphic>
          <a:graphicData uri="http://schemas.openxmlformats.org/drawingml/2006/table">
            <a:tbl>
              <a:tblPr/>
              <a:tblGrid>
                <a:gridCol w="1063625">
                  <a:extLst>
                    <a:ext uri="{9D8B030D-6E8A-4147-A177-3AD203B41FA5}">
                      <a16:colId xmlns:a16="http://schemas.microsoft.com/office/drawing/2014/main" val="20000"/>
                    </a:ext>
                  </a:extLst>
                </a:gridCol>
                <a:gridCol w="1063625">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tblGrid>
              <a:tr h="294979">
                <a:tc>
                  <a:txBody>
                    <a:bodyPr/>
                    <a:lstStyle/>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目的网段</a:t>
                      </a:r>
                    </a:p>
                  </a:txBody>
                  <a:tcPr marL="79200" marR="79200" marT="38932" marB="389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mn-ea"/>
                          <a:cs typeface="+mn-ea"/>
                          <a:sym typeface="+mn-lt"/>
                        </a:rPr>
                        <a:t>下一跳</a:t>
                      </a:r>
                    </a:p>
                  </a:txBody>
                  <a:tcPr marL="79200" marR="79200" marT="38932" marB="389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开销</a:t>
                      </a:r>
                    </a:p>
                  </a:txBody>
                  <a:tcPr marL="79200" marR="79200" marT="38932" marB="389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846434">
                <a:tc>
                  <a:txBody>
                    <a:bodyPr/>
                    <a:lstStyle/>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txBody>
                  <a:tcPr marL="79200" marR="79200" marT="38932" marB="389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marL="79200" marR="79200" marT="38932" marB="389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p>
                      <a:pPr marL="0" marR="0" lvl="0" indent="0" algn="l" defTabSz="784225" rtl="0" eaLnBrk="1" fontAlgn="base" latinLnBrk="0" hangingPunct="1">
                        <a:lnSpc>
                          <a:spcPct val="120000"/>
                        </a:lnSpc>
                        <a:spcBef>
                          <a:spcPct val="0"/>
                        </a:spcBef>
                        <a:spcAft>
                          <a:spcPct val="0"/>
                        </a:spcAft>
                        <a:buClr>
                          <a:srgbClr val="990000"/>
                        </a:buClr>
                        <a:buSzPct val="85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a:t>
                      </a:r>
                    </a:p>
                  </a:txBody>
                  <a:tcPr marL="79200" marR="79200" marT="38932" marB="389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98" name="Text Box 58">
            <a:extLst>
              <a:ext uri="{FF2B5EF4-FFF2-40B4-BE49-F238E27FC236}">
                <a16:creationId xmlns:a16="http://schemas.microsoft.com/office/drawing/2014/main" id="{018798C1-BE1D-4975-BB6C-EED0AC668090}"/>
              </a:ext>
            </a:extLst>
          </p:cNvPr>
          <p:cNvSpPr txBox="1">
            <a:spLocks noChangeArrowheads="1"/>
          </p:cNvSpPr>
          <p:nvPr/>
        </p:nvSpPr>
        <p:spPr bwMode="auto">
          <a:xfrm>
            <a:off x="5115986" y="4954495"/>
            <a:ext cx="1439863" cy="27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marL="342900" indent="0">
              <a:lnSpc>
                <a:spcPct val="140000"/>
              </a:lnSpc>
              <a:spcBef>
                <a:spcPct val="50000"/>
              </a:spcBef>
              <a:defRPr sz="1600" b="1">
                <a:latin typeface="Arial" panose="020B0604020202020204" pitchFamily="34" charset="0"/>
                <a:ea typeface="楷体_GB2312"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a:lnSpc>
                <a:spcPct val="120000"/>
              </a:lnSpc>
              <a:spcBef>
                <a:spcPct val="0"/>
              </a:spcBef>
            </a:pPr>
            <a:r>
              <a:rPr lang="zh-CN" altLang="en-US" dirty="0">
                <a:latin typeface="+mn-lt"/>
                <a:ea typeface="+mn-ea"/>
                <a:cs typeface="+mn-ea"/>
                <a:sym typeface="+mn-lt"/>
              </a:rPr>
              <a:t>路由表</a:t>
            </a:r>
          </a:p>
        </p:txBody>
      </p:sp>
      <p:sp>
        <p:nvSpPr>
          <p:cNvPr id="100" name="箭头: 右 99">
            <a:extLst>
              <a:ext uri="{FF2B5EF4-FFF2-40B4-BE49-F238E27FC236}">
                <a16:creationId xmlns:a16="http://schemas.microsoft.com/office/drawing/2014/main" id="{67483AA8-CB38-498B-80D9-1CF84B278942}"/>
              </a:ext>
            </a:extLst>
          </p:cNvPr>
          <p:cNvSpPr/>
          <p:nvPr/>
        </p:nvSpPr>
        <p:spPr>
          <a:xfrm>
            <a:off x="4479803" y="2200874"/>
            <a:ext cx="582822" cy="52861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06" name="组合 105">
            <a:extLst>
              <a:ext uri="{FF2B5EF4-FFF2-40B4-BE49-F238E27FC236}">
                <a16:creationId xmlns:a16="http://schemas.microsoft.com/office/drawing/2014/main" id="{C4084117-433D-48FA-B408-B28A3FB596B8}"/>
              </a:ext>
            </a:extLst>
          </p:cNvPr>
          <p:cNvGrpSpPr/>
          <p:nvPr/>
        </p:nvGrpSpPr>
        <p:grpSpPr>
          <a:xfrm>
            <a:off x="1751866" y="1379946"/>
            <a:ext cx="2087888" cy="2301259"/>
            <a:chOff x="1384651" y="1565789"/>
            <a:chExt cx="2087888" cy="2301259"/>
          </a:xfrm>
        </p:grpSpPr>
        <p:sp>
          <p:nvSpPr>
            <p:cNvPr id="9" name="Line 36">
              <a:extLst>
                <a:ext uri="{FF2B5EF4-FFF2-40B4-BE49-F238E27FC236}">
                  <a16:creationId xmlns:a16="http://schemas.microsoft.com/office/drawing/2014/main" id="{B5470FFB-A38E-437A-B997-6CD493AF107E}"/>
                </a:ext>
              </a:extLst>
            </p:cNvPr>
            <p:cNvSpPr>
              <a:spLocks noChangeShapeType="1"/>
            </p:cNvSpPr>
            <p:nvPr/>
          </p:nvSpPr>
          <p:spPr bwMode="auto">
            <a:xfrm flipH="1">
              <a:off x="2393844" y="2719492"/>
              <a:ext cx="10715" cy="50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 name="Line 37">
              <a:extLst>
                <a:ext uri="{FF2B5EF4-FFF2-40B4-BE49-F238E27FC236}">
                  <a16:creationId xmlns:a16="http://schemas.microsoft.com/office/drawing/2014/main" id="{E0390325-22CE-4952-B03E-94B9F3382E0F}"/>
                </a:ext>
              </a:extLst>
            </p:cNvPr>
            <p:cNvSpPr>
              <a:spLocks noChangeShapeType="1"/>
            </p:cNvSpPr>
            <p:nvPr/>
          </p:nvSpPr>
          <p:spPr bwMode="auto">
            <a:xfrm rot="2700000">
              <a:off x="2780718" y="1840951"/>
              <a:ext cx="0" cy="536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 name="Line 38">
              <a:extLst>
                <a:ext uri="{FF2B5EF4-FFF2-40B4-BE49-F238E27FC236}">
                  <a16:creationId xmlns:a16="http://schemas.microsoft.com/office/drawing/2014/main" id="{8A0B9194-F2AE-4518-A6C6-E846FB2DFB80}"/>
                </a:ext>
              </a:extLst>
            </p:cNvPr>
            <p:cNvSpPr>
              <a:spLocks noChangeShapeType="1"/>
            </p:cNvSpPr>
            <p:nvPr/>
          </p:nvSpPr>
          <p:spPr bwMode="auto">
            <a:xfrm rot="8100000">
              <a:off x="2028535" y="1845315"/>
              <a:ext cx="0" cy="528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2" name="Line 39">
              <a:extLst>
                <a:ext uri="{FF2B5EF4-FFF2-40B4-BE49-F238E27FC236}">
                  <a16:creationId xmlns:a16="http://schemas.microsoft.com/office/drawing/2014/main" id="{74B1F320-6ABE-49AE-8614-C940193D9658}"/>
                </a:ext>
              </a:extLst>
            </p:cNvPr>
            <p:cNvSpPr>
              <a:spLocks noChangeShapeType="1"/>
            </p:cNvSpPr>
            <p:nvPr/>
          </p:nvSpPr>
          <p:spPr bwMode="auto">
            <a:xfrm rot="5400000">
              <a:off x="2431554" y="1282844"/>
              <a:ext cx="0" cy="9125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3" name="Text Box 40">
              <a:extLst>
                <a:ext uri="{FF2B5EF4-FFF2-40B4-BE49-F238E27FC236}">
                  <a16:creationId xmlns:a16="http://schemas.microsoft.com/office/drawing/2014/main" id="{D4269509-8612-4DF6-B005-D4DFEF208010}"/>
                </a:ext>
              </a:extLst>
            </p:cNvPr>
            <p:cNvSpPr txBox="1">
              <a:spLocks noChangeArrowheads="1"/>
            </p:cNvSpPr>
            <p:nvPr/>
          </p:nvSpPr>
          <p:spPr bwMode="auto">
            <a:xfrm>
              <a:off x="1384651" y="1935701"/>
              <a:ext cx="468710" cy="18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100">
                  <a:latin typeface="+mn-lt"/>
                  <a:ea typeface="+mn-ea"/>
                  <a:cs typeface="+mn-ea"/>
                  <a:sym typeface="+mn-lt"/>
                </a:rPr>
                <a:t>RTA</a:t>
              </a:r>
            </a:p>
          </p:txBody>
        </p:sp>
        <p:sp>
          <p:nvSpPr>
            <p:cNvPr id="14" name="Text Box 41">
              <a:extLst>
                <a:ext uri="{FF2B5EF4-FFF2-40B4-BE49-F238E27FC236}">
                  <a16:creationId xmlns:a16="http://schemas.microsoft.com/office/drawing/2014/main" id="{3F79600E-C060-4840-A38F-30EA64BED281}"/>
                </a:ext>
              </a:extLst>
            </p:cNvPr>
            <p:cNvSpPr txBox="1">
              <a:spLocks noChangeArrowheads="1"/>
            </p:cNvSpPr>
            <p:nvPr/>
          </p:nvSpPr>
          <p:spPr bwMode="auto">
            <a:xfrm>
              <a:off x="3003829" y="1935701"/>
              <a:ext cx="468710" cy="18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100">
                  <a:latin typeface="+mn-lt"/>
                  <a:ea typeface="+mn-ea"/>
                  <a:cs typeface="+mn-ea"/>
                  <a:sym typeface="+mn-lt"/>
                </a:rPr>
                <a:t>RTB</a:t>
              </a:r>
            </a:p>
          </p:txBody>
        </p:sp>
        <p:sp>
          <p:nvSpPr>
            <p:cNvPr id="15" name="Text Box 42">
              <a:extLst>
                <a:ext uri="{FF2B5EF4-FFF2-40B4-BE49-F238E27FC236}">
                  <a16:creationId xmlns:a16="http://schemas.microsoft.com/office/drawing/2014/main" id="{A6B3A905-0364-44A0-9818-0F63833BC758}"/>
                </a:ext>
              </a:extLst>
            </p:cNvPr>
            <p:cNvSpPr txBox="1">
              <a:spLocks noChangeArrowheads="1"/>
            </p:cNvSpPr>
            <p:nvPr/>
          </p:nvSpPr>
          <p:spPr bwMode="auto">
            <a:xfrm>
              <a:off x="1600068" y="2454979"/>
              <a:ext cx="468710" cy="18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100" dirty="0">
                  <a:latin typeface="+mn-lt"/>
                  <a:ea typeface="+mn-ea"/>
                  <a:cs typeface="+mn-ea"/>
                  <a:sym typeface="+mn-lt"/>
                </a:rPr>
                <a:t>RTC</a:t>
              </a:r>
            </a:p>
          </p:txBody>
        </p:sp>
        <p:sp>
          <p:nvSpPr>
            <p:cNvPr id="16" name="Text Box 43">
              <a:extLst>
                <a:ext uri="{FF2B5EF4-FFF2-40B4-BE49-F238E27FC236}">
                  <a16:creationId xmlns:a16="http://schemas.microsoft.com/office/drawing/2014/main" id="{37B7D05D-5950-468F-BB8F-A5E4E7EC3109}"/>
                </a:ext>
              </a:extLst>
            </p:cNvPr>
            <p:cNvSpPr txBox="1">
              <a:spLocks noChangeArrowheads="1"/>
            </p:cNvSpPr>
            <p:nvPr/>
          </p:nvSpPr>
          <p:spPr bwMode="auto">
            <a:xfrm>
              <a:off x="2150446" y="3682574"/>
              <a:ext cx="468710" cy="18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100">
                  <a:latin typeface="+mn-lt"/>
                  <a:ea typeface="+mn-ea"/>
                  <a:cs typeface="+mn-ea"/>
                  <a:sym typeface="+mn-lt"/>
                </a:rPr>
                <a:t>RTD</a:t>
              </a:r>
            </a:p>
          </p:txBody>
        </p:sp>
        <p:sp>
          <p:nvSpPr>
            <p:cNvPr id="17" name="Text Box 44">
              <a:extLst>
                <a:ext uri="{FF2B5EF4-FFF2-40B4-BE49-F238E27FC236}">
                  <a16:creationId xmlns:a16="http://schemas.microsoft.com/office/drawing/2014/main" id="{A2299E40-A61A-4E15-93A4-DB0FBFCCE188}"/>
                </a:ext>
              </a:extLst>
            </p:cNvPr>
            <p:cNvSpPr txBox="1">
              <a:spLocks noChangeArrowheads="1"/>
            </p:cNvSpPr>
            <p:nvPr/>
          </p:nvSpPr>
          <p:spPr bwMode="auto">
            <a:xfrm>
              <a:off x="2204892" y="1565789"/>
              <a:ext cx="468710" cy="18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100">
                  <a:latin typeface="+mn-lt"/>
                  <a:ea typeface="+mn-ea"/>
                  <a:cs typeface="+mn-ea"/>
                  <a:sym typeface="+mn-lt"/>
                </a:rPr>
                <a:t>10M</a:t>
              </a:r>
            </a:p>
          </p:txBody>
        </p:sp>
        <p:sp>
          <p:nvSpPr>
            <p:cNvPr id="18" name="Text Box 45">
              <a:extLst>
                <a:ext uri="{FF2B5EF4-FFF2-40B4-BE49-F238E27FC236}">
                  <a16:creationId xmlns:a16="http://schemas.microsoft.com/office/drawing/2014/main" id="{E311EE19-A73C-48F4-9C0B-5CF35CCAC725}"/>
                </a:ext>
              </a:extLst>
            </p:cNvPr>
            <p:cNvSpPr txBox="1">
              <a:spLocks noChangeArrowheads="1"/>
            </p:cNvSpPr>
            <p:nvPr/>
          </p:nvSpPr>
          <p:spPr bwMode="auto">
            <a:xfrm rot="2717243">
              <a:off x="1885664" y="1979460"/>
              <a:ext cx="462099" cy="18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100">
                  <a:latin typeface="+mn-lt"/>
                  <a:ea typeface="+mn-ea"/>
                  <a:cs typeface="+mn-ea"/>
                  <a:sym typeface="+mn-lt"/>
                </a:rPr>
                <a:t>100M</a:t>
              </a:r>
            </a:p>
          </p:txBody>
        </p:sp>
        <p:sp>
          <p:nvSpPr>
            <p:cNvPr id="19" name="Text Box 46">
              <a:extLst>
                <a:ext uri="{FF2B5EF4-FFF2-40B4-BE49-F238E27FC236}">
                  <a16:creationId xmlns:a16="http://schemas.microsoft.com/office/drawing/2014/main" id="{6BFD8EC0-9EFC-43E9-954F-AB1345B01B45}"/>
                </a:ext>
              </a:extLst>
            </p:cNvPr>
            <p:cNvSpPr txBox="1">
              <a:spLocks noChangeArrowheads="1"/>
            </p:cNvSpPr>
            <p:nvPr/>
          </p:nvSpPr>
          <p:spPr bwMode="auto">
            <a:xfrm>
              <a:off x="2413207" y="2889072"/>
              <a:ext cx="614293" cy="18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100">
                  <a:latin typeface="+mn-lt"/>
                  <a:ea typeface="+mn-ea"/>
                  <a:cs typeface="+mn-ea"/>
                  <a:sym typeface="+mn-lt"/>
                </a:rPr>
                <a:t>2.048M</a:t>
              </a:r>
            </a:p>
          </p:txBody>
        </p:sp>
        <p:sp>
          <p:nvSpPr>
            <p:cNvPr id="20" name="Text Box 47">
              <a:extLst>
                <a:ext uri="{FF2B5EF4-FFF2-40B4-BE49-F238E27FC236}">
                  <a16:creationId xmlns:a16="http://schemas.microsoft.com/office/drawing/2014/main" id="{CAB78552-D524-4AC0-B62E-7B954294DD1C}"/>
                </a:ext>
              </a:extLst>
            </p:cNvPr>
            <p:cNvSpPr txBox="1">
              <a:spLocks noChangeArrowheads="1"/>
            </p:cNvSpPr>
            <p:nvPr/>
          </p:nvSpPr>
          <p:spPr bwMode="auto">
            <a:xfrm rot="18900000">
              <a:off x="2406922" y="1990874"/>
              <a:ext cx="513383" cy="18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t"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en-US" altLang="zh-CN" sz="1100" dirty="0">
                  <a:latin typeface="+mn-lt"/>
                  <a:ea typeface="+mn-ea"/>
                  <a:cs typeface="+mn-ea"/>
                  <a:sym typeface="+mn-lt"/>
                </a:rPr>
                <a:t>100M</a:t>
              </a:r>
            </a:p>
          </p:txBody>
        </p:sp>
      </p:grpSp>
      <p:sp>
        <p:nvSpPr>
          <p:cNvPr id="107" name="箭头: 右 106">
            <a:extLst>
              <a:ext uri="{FF2B5EF4-FFF2-40B4-BE49-F238E27FC236}">
                <a16:creationId xmlns:a16="http://schemas.microsoft.com/office/drawing/2014/main" id="{E00B1C95-416A-44C5-BE3D-F49E4B7AE180}"/>
              </a:ext>
            </a:extLst>
          </p:cNvPr>
          <p:cNvSpPr/>
          <p:nvPr/>
        </p:nvSpPr>
        <p:spPr>
          <a:xfrm>
            <a:off x="7992280" y="2200874"/>
            <a:ext cx="582822" cy="52861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8" name="箭头: 右 107">
            <a:extLst>
              <a:ext uri="{FF2B5EF4-FFF2-40B4-BE49-F238E27FC236}">
                <a16:creationId xmlns:a16="http://schemas.microsoft.com/office/drawing/2014/main" id="{763FC4BE-9E95-4CF9-894E-C7ED9B084DB9}"/>
              </a:ext>
            </a:extLst>
          </p:cNvPr>
          <p:cNvSpPr/>
          <p:nvPr/>
        </p:nvSpPr>
        <p:spPr>
          <a:xfrm rot="2329005">
            <a:off x="7504866" y="3550319"/>
            <a:ext cx="582822" cy="52861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9" name="箭头: 右 108">
            <a:extLst>
              <a:ext uri="{FF2B5EF4-FFF2-40B4-BE49-F238E27FC236}">
                <a16:creationId xmlns:a16="http://schemas.microsoft.com/office/drawing/2014/main" id="{85EB6B61-F340-42DC-B83B-84EE317A631D}"/>
              </a:ext>
            </a:extLst>
          </p:cNvPr>
          <p:cNvSpPr/>
          <p:nvPr/>
        </p:nvSpPr>
        <p:spPr>
          <a:xfrm flipH="1">
            <a:off x="6730072" y="5153438"/>
            <a:ext cx="582822" cy="52861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0" name="Text Box 30">
            <a:extLst>
              <a:ext uri="{FF2B5EF4-FFF2-40B4-BE49-F238E27FC236}">
                <a16:creationId xmlns:a16="http://schemas.microsoft.com/office/drawing/2014/main" id="{76BE0D5D-8577-4CEA-A13C-71C37305E52A}"/>
              </a:ext>
            </a:extLst>
          </p:cNvPr>
          <p:cNvSpPr txBox="1">
            <a:spLocks noChangeArrowheads="1"/>
          </p:cNvSpPr>
          <p:nvPr/>
        </p:nvSpPr>
        <p:spPr bwMode="auto">
          <a:xfrm>
            <a:off x="4707781" y="3659340"/>
            <a:ext cx="2675409" cy="27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algn="ctr" eaLnBrk="1" hangingPunct="1">
              <a:lnSpc>
                <a:spcPct val="120000"/>
              </a:lnSpc>
              <a:spcBef>
                <a:spcPct val="0"/>
              </a:spcBef>
            </a:pPr>
            <a:r>
              <a:rPr lang="zh-CN" altLang="en-US" sz="1600" dirty="0">
                <a:solidFill>
                  <a:schemeClr val="tx1"/>
                </a:solidFill>
                <a:latin typeface="+mn-lt"/>
                <a:ea typeface="+mn-ea"/>
                <a:cs typeface="+mn-ea"/>
                <a:sym typeface="+mn-lt"/>
              </a:rPr>
              <a:t>每台路由器的链路状态数据库</a:t>
            </a:r>
          </a:p>
        </p:txBody>
      </p:sp>
      <p:sp>
        <p:nvSpPr>
          <p:cNvPr id="111" name="Text Box 31">
            <a:extLst>
              <a:ext uri="{FF2B5EF4-FFF2-40B4-BE49-F238E27FC236}">
                <a16:creationId xmlns:a16="http://schemas.microsoft.com/office/drawing/2014/main" id="{E5B37B30-7BAF-4880-B8CD-6FBC57BC8B99}"/>
              </a:ext>
            </a:extLst>
          </p:cNvPr>
          <p:cNvSpPr txBox="1">
            <a:spLocks noChangeArrowheads="1"/>
          </p:cNvSpPr>
          <p:nvPr/>
        </p:nvSpPr>
        <p:spPr bwMode="auto">
          <a:xfrm>
            <a:off x="8302701" y="3654826"/>
            <a:ext cx="3356055" cy="27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pPr>
            <a:r>
              <a:rPr lang="zh-CN" altLang="en-US" sz="1600" dirty="0">
                <a:solidFill>
                  <a:schemeClr val="tx1"/>
                </a:solidFill>
                <a:latin typeface="+mn-lt"/>
                <a:ea typeface="+mn-ea"/>
                <a:cs typeface="+mn-ea"/>
                <a:sym typeface="+mn-lt"/>
              </a:rPr>
              <a:t>由链路状态数据库得到的带权有向图</a:t>
            </a:r>
          </a:p>
        </p:txBody>
      </p:sp>
      <p:sp>
        <p:nvSpPr>
          <p:cNvPr id="112" name="Text Box 92">
            <a:extLst>
              <a:ext uri="{FF2B5EF4-FFF2-40B4-BE49-F238E27FC236}">
                <a16:creationId xmlns:a16="http://schemas.microsoft.com/office/drawing/2014/main" id="{E1A4C393-5906-4461-BE06-CE1855626CA6}"/>
              </a:ext>
            </a:extLst>
          </p:cNvPr>
          <p:cNvSpPr txBox="1">
            <a:spLocks noChangeArrowheads="1"/>
          </p:cNvSpPr>
          <p:nvPr/>
        </p:nvSpPr>
        <p:spPr bwMode="auto">
          <a:xfrm>
            <a:off x="9307774" y="5450644"/>
            <a:ext cx="2620578" cy="56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indent="0" eaLnBrk="1" hangingPunct="1">
              <a:lnSpc>
                <a:spcPct val="120000"/>
              </a:lnSpc>
              <a:spcBef>
                <a:spcPct val="0"/>
              </a:spcBef>
            </a:pPr>
            <a:r>
              <a:rPr lang="zh-CN" altLang="en-US" sz="1600" dirty="0">
                <a:solidFill>
                  <a:schemeClr val="tx1"/>
                </a:solidFill>
                <a:latin typeface="+mn-lt"/>
                <a:ea typeface="+mn-ea"/>
                <a:cs typeface="+mn-ea"/>
                <a:sym typeface="+mn-lt"/>
              </a:rPr>
              <a:t>每台路由器分别以自己为根节点计算最小生成树</a:t>
            </a:r>
          </a:p>
        </p:txBody>
      </p:sp>
      <p:sp>
        <p:nvSpPr>
          <p:cNvPr id="113" name="Text Box 29">
            <a:extLst>
              <a:ext uri="{FF2B5EF4-FFF2-40B4-BE49-F238E27FC236}">
                <a16:creationId xmlns:a16="http://schemas.microsoft.com/office/drawing/2014/main" id="{D03FD4C3-FE3F-4D30-8A58-82AB46842ABF}"/>
              </a:ext>
            </a:extLst>
          </p:cNvPr>
          <p:cNvSpPr txBox="1">
            <a:spLocks noChangeArrowheads="1"/>
          </p:cNvSpPr>
          <p:nvPr/>
        </p:nvSpPr>
        <p:spPr bwMode="auto">
          <a:xfrm>
            <a:off x="2339119" y="3655674"/>
            <a:ext cx="892847" cy="27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algn="ctr" eaLnBrk="1" hangingPunct="1">
              <a:lnSpc>
                <a:spcPct val="120000"/>
              </a:lnSpc>
              <a:spcBef>
                <a:spcPct val="0"/>
              </a:spcBef>
            </a:pPr>
            <a:r>
              <a:rPr lang="zh-CN" altLang="en-US" sz="1600" dirty="0">
                <a:solidFill>
                  <a:schemeClr val="tx1"/>
                </a:solidFill>
                <a:latin typeface="+mn-lt"/>
                <a:ea typeface="+mn-ea"/>
                <a:cs typeface="+mn-ea"/>
                <a:sym typeface="+mn-lt"/>
              </a:rPr>
              <a:t>网络拓扑</a:t>
            </a:r>
          </a:p>
        </p:txBody>
      </p:sp>
      <p:sp>
        <p:nvSpPr>
          <p:cNvPr id="3" name="日期占位符 3">
            <a:extLst>
              <a:ext uri="{FF2B5EF4-FFF2-40B4-BE49-F238E27FC236}">
                <a16:creationId xmlns:a16="http://schemas.microsoft.com/office/drawing/2014/main" id="{A95A01A6-8148-503B-5269-3B821CBBDA9C}"/>
              </a:ext>
            </a:extLst>
          </p:cNvPr>
          <p:cNvSpPr>
            <a:spLocks noGrp="1"/>
          </p:cNvSpPr>
          <p:nvPr>
            <p:ph type="dt" sz="half" idx="10"/>
          </p:nvPr>
        </p:nvSpPr>
        <p:spPr>
          <a:xfrm>
            <a:off x="4718050" y="6409690"/>
            <a:ext cx="2743200" cy="274320"/>
          </a:xfrm>
        </p:spPr>
        <p:txBody>
          <a:bodyPr/>
          <a:lstStyle/>
          <a:p>
            <a:pPr>
              <a:lnSpc>
                <a:spcPct val="120000"/>
              </a:lnSpc>
            </a:pPr>
            <a:fld id="{288930B5-72CF-40E7-AFCB-A86E60EAA36D}"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4C70C124-00C0-0ECA-4F01-B1E041D58A7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DFDFE28E-9D6A-9F3B-F0A0-28F7D861BBE1}"/>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a:t>
            </a:fld>
            <a:endParaRPr lang="en-US">
              <a:cs typeface="+mn-ea"/>
              <a:sym typeface="+mn-lt"/>
            </a:endParaRPr>
          </a:p>
        </p:txBody>
      </p:sp>
      <p:sp>
        <p:nvSpPr>
          <p:cNvPr id="7" name="文本框 6">
            <a:extLst>
              <a:ext uri="{FF2B5EF4-FFF2-40B4-BE49-F238E27FC236}">
                <a16:creationId xmlns:a16="http://schemas.microsoft.com/office/drawing/2014/main" id="{CE9EBA5B-9F98-3866-A7EE-EB772246895A}"/>
              </a:ext>
            </a:extLst>
          </p:cNvPr>
          <p:cNvSpPr txBox="1"/>
          <p:nvPr/>
        </p:nvSpPr>
        <p:spPr>
          <a:xfrm>
            <a:off x="332011" y="2324613"/>
            <a:ext cx="1049602" cy="396134"/>
          </a:xfrm>
          <a:prstGeom prst="rect">
            <a:avLst/>
          </a:prstGeom>
          <a:noFill/>
        </p:spPr>
        <p:txBody>
          <a:bodyPr wrap="square">
            <a:spAutoFit/>
          </a:bodyPr>
          <a:lstStyle/>
          <a:p>
            <a:pPr>
              <a:lnSpc>
                <a:spcPct val="120000"/>
              </a:lnSpc>
            </a:pPr>
            <a:r>
              <a:rPr lang="zh-CN" altLang="en-US" dirty="0">
                <a:cs typeface="+mn-ea"/>
                <a:sym typeface="+mn-lt"/>
              </a:rPr>
              <a:t>第一步</a:t>
            </a:r>
          </a:p>
        </p:txBody>
      </p:sp>
      <p:sp>
        <p:nvSpPr>
          <p:cNvPr id="8" name="文本框 7">
            <a:extLst>
              <a:ext uri="{FF2B5EF4-FFF2-40B4-BE49-F238E27FC236}">
                <a16:creationId xmlns:a16="http://schemas.microsoft.com/office/drawing/2014/main" id="{46DB8EEB-A61D-B013-59C2-CE197F0F3BB9}"/>
              </a:ext>
            </a:extLst>
          </p:cNvPr>
          <p:cNvSpPr txBox="1"/>
          <p:nvPr/>
        </p:nvSpPr>
        <p:spPr>
          <a:xfrm>
            <a:off x="460914" y="5249359"/>
            <a:ext cx="1049602" cy="396134"/>
          </a:xfrm>
          <a:prstGeom prst="rect">
            <a:avLst/>
          </a:prstGeom>
          <a:noFill/>
        </p:spPr>
        <p:txBody>
          <a:bodyPr wrap="square">
            <a:spAutoFit/>
          </a:bodyPr>
          <a:lstStyle/>
          <a:p>
            <a:pPr>
              <a:lnSpc>
                <a:spcPct val="120000"/>
              </a:lnSpc>
            </a:pPr>
            <a:r>
              <a:rPr lang="zh-CN" altLang="en-US" dirty="0">
                <a:cs typeface="+mn-ea"/>
                <a:sym typeface="+mn-lt"/>
              </a:rPr>
              <a:t>第二步</a:t>
            </a:r>
          </a:p>
        </p:txBody>
      </p:sp>
      <p:pic>
        <p:nvPicPr>
          <p:cNvPr id="80" name="图形 79">
            <a:extLst>
              <a:ext uri="{FF2B5EF4-FFF2-40B4-BE49-F238E27FC236}">
                <a16:creationId xmlns:a16="http://schemas.microsoft.com/office/drawing/2014/main" id="{74D9853A-FBB4-4185-AB27-E2987B579E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7142" y="1314229"/>
            <a:ext cx="422137" cy="422137"/>
          </a:xfrm>
          <a:prstGeom prst="rect">
            <a:avLst/>
          </a:prstGeom>
        </p:spPr>
      </p:pic>
      <p:pic>
        <p:nvPicPr>
          <p:cNvPr id="81" name="图形 80">
            <a:extLst>
              <a:ext uri="{FF2B5EF4-FFF2-40B4-BE49-F238E27FC236}">
                <a16:creationId xmlns:a16="http://schemas.microsoft.com/office/drawing/2014/main" id="{CBE3A283-1F6D-483F-B248-0B0B645461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7229" y="1317229"/>
            <a:ext cx="422137" cy="422137"/>
          </a:xfrm>
          <a:prstGeom prst="rect">
            <a:avLst/>
          </a:prstGeom>
        </p:spPr>
      </p:pic>
      <p:pic>
        <p:nvPicPr>
          <p:cNvPr id="99" name="图形 98">
            <a:extLst>
              <a:ext uri="{FF2B5EF4-FFF2-40B4-BE49-F238E27FC236}">
                <a16:creationId xmlns:a16="http://schemas.microsoft.com/office/drawing/2014/main" id="{07F90595-9D8E-41B6-82B1-789C2AAB42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1923" y="2107774"/>
            <a:ext cx="422137" cy="422137"/>
          </a:xfrm>
          <a:prstGeom prst="rect">
            <a:avLst/>
          </a:prstGeom>
        </p:spPr>
      </p:pic>
      <p:pic>
        <p:nvPicPr>
          <p:cNvPr id="102" name="图形 101">
            <a:extLst>
              <a:ext uri="{FF2B5EF4-FFF2-40B4-BE49-F238E27FC236}">
                <a16:creationId xmlns:a16="http://schemas.microsoft.com/office/drawing/2014/main" id="{2AFE4BCF-0BAB-4809-AEB5-4714EA1A52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0370" y="3024797"/>
            <a:ext cx="422137" cy="422137"/>
          </a:xfrm>
          <a:prstGeom prst="rect">
            <a:avLst/>
          </a:prstGeom>
        </p:spPr>
      </p:pic>
    </p:spTree>
    <p:extLst>
      <p:ext uri="{BB962C8B-B14F-4D97-AF65-F5344CB8AC3E}">
        <p14:creationId xmlns:p14="http://schemas.microsoft.com/office/powerpoint/2010/main" val="2789951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报文类型</a:t>
            </a:r>
          </a:p>
        </p:txBody>
      </p:sp>
      <p:sp>
        <p:nvSpPr>
          <p:cNvPr id="4" name="文本占位符 3"/>
          <p:cNvSpPr>
            <a:spLocks noGrp="1"/>
          </p:cNvSpPr>
          <p:nvPr>
            <p:ph type="body" sz="quarter" idx="4294967295"/>
          </p:nvPr>
        </p:nvSpPr>
        <p:spPr bwMode="gray">
          <a:xfrm>
            <a:off x="920391" y="1234345"/>
            <a:ext cx="11271610" cy="952966"/>
          </a:xfrm>
        </p:spPr>
        <p:txBody>
          <a:bodyPr/>
          <a:lstStyle/>
          <a:p>
            <a:pPr marL="0" indent="0">
              <a:spcBef>
                <a:spcPts val="0"/>
              </a:spcBef>
              <a:buNone/>
            </a:pPr>
            <a:r>
              <a:rPr lang="en-US" altLang="zh-CN" sz="2400" dirty="0">
                <a:cs typeface="+mn-ea"/>
                <a:sym typeface="+mn-lt"/>
              </a:rPr>
              <a:t>ICMPv6</a:t>
            </a:r>
            <a:r>
              <a:rPr lang="zh-CN" altLang="en-US" sz="2400" dirty="0">
                <a:cs typeface="+mn-ea"/>
                <a:sym typeface="+mn-lt"/>
              </a:rPr>
              <a:t>报文分为两类：差错报文和信息报文。</a:t>
            </a:r>
          </a:p>
          <a:p>
            <a:pPr>
              <a:spcBef>
                <a:spcPts val="0"/>
              </a:spcBef>
            </a:pPr>
            <a:endParaRPr lang="zh-CN" altLang="en-US" dirty="0">
              <a:cs typeface="+mn-ea"/>
              <a:sym typeface="+mn-lt"/>
            </a:endParaRPr>
          </a:p>
        </p:txBody>
      </p:sp>
      <p:sp>
        <p:nvSpPr>
          <p:cNvPr id="83" name="圆角矩形 82"/>
          <p:cNvSpPr/>
          <p:nvPr/>
        </p:nvSpPr>
        <p:spPr bwMode="gray">
          <a:xfrm>
            <a:off x="745042" y="2723665"/>
            <a:ext cx="5465214" cy="1819325"/>
          </a:xfrm>
          <a:prstGeom prst="roundRect">
            <a:avLst>
              <a:gd name="adj" fmla="val 3050"/>
            </a:avLst>
          </a:prstGeom>
        </p:spPr>
        <p:txBody>
          <a:bodyPr vert="horz" lIns="91440" tIns="45720" rIns="91440" bIns="45720" rtlCol="0">
            <a:normAutofit fontScale="85000" lnSpcReduction="20000"/>
          </a:bodyPr>
          <a:lstStyle/>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差错报文（</a:t>
            </a:r>
            <a:r>
              <a:rPr lang="en-US" altLang="zh-CN" sz="2400" dirty="0">
                <a:solidFill>
                  <a:schemeClr val="accent1"/>
                </a:solidFill>
                <a:cs typeface="+mn-ea"/>
                <a:sym typeface="+mn-lt"/>
              </a:rPr>
              <a:t>Error Messages</a:t>
            </a:r>
            <a:r>
              <a:rPr lang="zh-CN" altLang="en-US" sz="2400" dirty="0">
                <a:solidFill>
                  <a:schemeClr val="accent1"/>
                </a:solidFill>
                <a:cs typeface="+mn-ea"/>
                <a:sym typeface="+mn-lt"/>
              </a:rPr>
              <a:t>），</a:t>
            </a:r>
            <a:r>
              <a:rPr lang="en-US" altLang="zh-CN" sz="2400" dirty="0">
                <a:solidFill>
                  <a:schemeClr val="accent1"/>
                </a:solidFill>
                <a:cs typeface="+mn-ea"/>
                <a:sym typeface="+mn-lt"/>
              </a:rPr>
              <a:t>Type</a:t>
            </a:r>
            <a:r>
              <a:rPr lang="zh-CN" altLang="en-US" sz="2400" dirty="0">
                <a:solidFill>
                  <a:schemeClr val="accent1"/>
                </a:solidFill>
                <a:cs typeface="+mn-ea"/>
                <a:sym typeface="+mn-lt"/>
              </a:rPr>
              <a:t>字段最高</a:t>
            </a:r>
            <a:r>
              <a:rPr lang="en-US" altLang="zh-CN" sz="2400" dirty="0">
                <a:solidFill>
                  <a:schemeClr val="accent1"/>
                </a:solidFill>
                <a:cs typeface="+mn-ea"/>
                <a:sym typeface="+mn-lt"/>
              </a:rPr>
              <a:t>bit</a:t>
            </a:r>
            <a:r>
              <a:rPr lang="zh-CN" altLang="en-US" sz="2400" dirty="0">
                <a:solidFill>
                  <a:schemeClr val="accent1"/>
                </a:solidFill>
                <a:cs typeface="+mn-ea"/>
                <a:sym typeface="+mn-lt"/>
              </a:rPr>
              <a:t>为</a:t>
            </a:r>
            <a:r>
              <a:rPr lang="en-US" altLang="zh-CN" sz="2400" dirty="0">
                <a:solidFill>
                  <a:schemeClr val="accent1"/>
                </a:solidFill>
                <a:cs typeface="+mn-ea"/>
                <a:sym typeface="+mn-lt"/>
              </a:rPr>
              <a:t>0</a:t>
            </a:r>
            <a:r>
              <a:rPr lang="zh-CN" altLang="en-US" sz="2400" dirty="0">
                <a:solidFill>
                  <a:schemeClr val="accent1"/>
                </a:solidFill>
                <a:cs typeface="+mn-ea"/>
                <a:sym typeface="+mn-lt"/>
              </a:rPr>
              <a:t>，也就是</a:t>
            </a:r>
            <a:r>
              <a:rPr lang="en-US" altLang="zh-CN" sz="2400" dirty="0">
                <a:solidFill>
                  <a:schemeClr val="accent1"/>
                </a:solidFill>
                <a:cs typeface="+mn-ea"/>
                <a:sym typeface="+mn-lt"/>
              </a:rPr>
              <a:t>ICMPv6 Type=[0</a:t>
            </a:r>
            <a:r>
              <a:rPr lang="zh-CN" altLang="en-US" sz="2400" dirty="0">
                <a:solidFill>
                  <a:schemeClr val="accent1"/>
                </a:solidFill>
                <a:cs typeface="+mn-ea"/>
                <a:sym typeface="+mn-lt"/>
              </a:rPr>
              <a:t>，</a:t>
            </a:r>
            <a:r>
              <a:rPr lang="en-US" altLang="zh-CN" sz="2400" dirty="0">
                <a:solidFill>
                  <a:schemeClr val="accent1"/>
                </a:solidFill>
                <a:cs typeface="+mn-ea"/>
                <a:sym typeface="+mn-lt"/>
              </a:rPr>
              <a:t>127]</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差错消息用于报告在转发</a:t>
            </a:r>
            <a:r>
              <a:rPr lang="en-US" altLang="zh-CN" sz="2400" dirty="0">
                <a:solidFill>
                  <a:schemeClr val="accent1"/>
                </a:solidFill>
                <a:cs typeface="+mn-ea"/>
                <a:sym typeface="+mn-lt"/>
              </a:rPr>
              <a:t>IPv6</a:t>
            </a:r>
            <a:r>
              <a:rPr lang="zh-CN" altLang="en-US" sz="2400" dirty="0">
                <a:solidFill>
                  <a:schemeClr val="accent1"/>
                </a:solidFill>
                <a:cs typeface="+mn-ea"/>
                <a:sym typeface="+mn-lt"/>
              </a:rPr>
              <a:t>数据包过程中出现的错误，如常见的目的不可达、超时等等。</a:t>
            </a:r>
          </a:p>
        </p:txBody>
      </p:sp>
      <p:sp>
        <p:nvSpPr>
          <p:cNvPr id="107" name="圆角矩形 106"/>
          <p:cNvSpPr/>
          <p:nvPr/>
        </p:nvSpPr>
        <p:spPr bwMode="gray">
          <a:xfrm>
            <a:off x="745042" y="2249949"/>
            <a:ext cx="5465214" cy="43543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799" b="1" dirty="0">
                <a:solidFill>
                  <a:schemeClr val="tx1"/>
                </a:solidFill>
                <a:cs typeface="+mn-ea"/>
                <a:sym typeface="+mn-lt"/>
              </a:rPr>
              <a:t>差错报文</a:t>
            </a:r>
          </a:p>
        </p:txBody>
      </p:sp>
      <p:sp>
        <p:nvSpPr>
          <p:cNvPr id="109" name="圆角矩形 108"/>
          <p:cNvSpPr/>
          <p:nvPr/>
        </p:nvSpPr>
        <p:spPr bwMode="gray">
          <a:xfrm>
            <a:off x="6344133" y="2249949"/>
            <a:ext cx="5102827" cy="43543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799" b="1" dirty="0">
                <a:solidFill>
                  <a:schemeClr val="tx1"/>
                </a:solidFill>
                <a:cs typeface="+mn-ea"/>
                <a:sym typeface="+mn-lt"/>
              </a:rPr>
              <a:t>信息报文</a:t>
            </a:r>
          </a:p>
        </p:txBody>
      </p:sp>
      <p:sp>
        <p:nvSpPr>
          <p:cNvPr id="111" name="圆角矩形 110"/>
          <p:cNvSpPr/>
          <p:nvPr/>
        </p:nvSpPr>
        <p:spPr bwMode="gray">
          <a:xfrm>
            <a:off x="6344133" y="2723665"/>
            <a:ext cx="5102827" cy="1819325"/>
          </a:xfrm>
          <a:prstGeom prst="roundRect">
            <a:avLst>
              <a:gd name="adj" fmla="val 3895"/>
            </a:avLst>
          </a:prstGeom>
        </p:spPr>
        <p:txBody>
          <a:bodyPr vert="horz" lIns="91440" tIns="45720" rIns="91440" bIns="45720" rtlCol="0">
            <a:normAutofit fontScale="85000" lnSpcReduction="20000"/>
          </a:bodyPr>
          <a:lstStyle/>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信息报文（</a:t>
            </a:r>
            <a:r>
              <a:rPr lang="en-US" altLang="zh-CN" sz="2400" dirty="0">
                <a:solidFill>
                  <a:schemeClr val="accent1"/>
                </a:solidFill>
                <a:cs typeface="+mn-ea"/>
                <a:sym typeface="+mn-lt"/>
              </a:rPr>
              <a:t>Information Messages</a:t>
            </a:r>
            <a:r>
              <a:rPr lang="zh-CN" altLang="en-US" sz="2400" dirty="0">
                <a:solidFill>
                  <a:schemeClr val="accent1"/>
                </a:solidFill>
                <a:cs typeface="+mn-ea"/>
                <a:sym typeface="+mn-lt"/>
              </a:rPr>
              <a:t>） ，</a:t>
            </a:r>
            <a:r>
              <a:rPr lang="en-US" altLang="zh-CN" sz="2400" dirty="0">
                <a:solidFill>
                  <a:schemeClr val="accent1"/>
                </a:solidFill>
                <a:cs typeface="+mn-ea"/>
                <a:sym typeface="+mn-lt"/>
              </a:rPr>
              <a:t>Type</a:t>
            </a:r>
            <a:r>
              <a:rPr lang="zh-CN" altLang="en-US" sz="2400" dirty="0">
                <a:solidFill>
                  <a:schemeClr val="accent1"/>
                </a:solidFill>
                <a:cs typeface="+mn-ea"/>
                <a:sym typeface="+mn-lt"/>
              </a:rPr>
              <a:t>字段最高</a:t>
            </a:r>
            <a:r>
              <a:rPr lang="en-US" altLang="zh-CN" sz="2400" dirty="0">
                <a:solidFill>
                  <a:schemeClr val="accent1"/>
                </a:solidFill>
                <a:cs typeface="+mn-ea"/>
                <a:sym typeface="+mn-lt"/>
              </a:rPr>
              <a:t>bit</a:t>
            </a:r>
            <a:r>
              <a:rPr lang="zh-CN" altLang="en-US" sz="2400" dirty="0">
                <a:solidFill>
                  <a:schemeClr val="accent1"/>
                </a:solidFill>
                <a:cs typeface="+mn-ea"/>
                <a:sym typeface="+mn-lt"/>
              </a:rPr>
              <a:t>为</a:t>
            </a:r>
            <a:r>
              <a:rPr lang="en-US" altLang="zh-CN" sz="2400" dirty="0">
                <a:solidFill>
                  <a:schemeClr val="accent1"/>
                </a:solidFill>
                <a:cs typeface="+mn-ea"/>
                <a:sym typeface="+mn-lt"/>
              </a:rPr>
              <a:t>1</a:t>
            </a:r>
            <a:r>
              <a:rPr lang="zh-CN" altLang="en-US" sz="2400" dirty="0">
                <a:solidFill>
                  <a:schemeClr val="accent1"/>
                </a:solidFill>
                <a:cs typeface="+mn-ea"/>
                <a:sym typeface="+mn-lt"/>
              </a:rPr>
              <a:t>，也就是</a:t>
            </a:r>
            <a:r>
              <a:rPr lang="en-US" altLang="zh-CN" sz="2400" dirty="0">
                <a:solidFill>
                  <a:schemeClr val="accent1"/>
                </a:solidFill>
                <a:cs typeface="+mn-ea"/>
                <a:sym typeface="+mn-lt"/>
              </a:rPr>
              <a:t>ICMPv6 Type=[128</a:t>
            </a:r>
            <a:r>
              <a:rPr lang="zh-CN" altLang="en-US" sz="2400" dirty="0">
                <a:solidFill>
                  <a:schemeClr val="accent1"/>
                </a:solidFill>
                <a:cs typeface="+mn-ea"/>
                <a:sym typeface="+mn-lt"/>
              </a:rPr>
              <a:t>，</a:t>
            </a:r>
            <a:r>
              <a:rPr lang="en-US" altLang="zh-CN" sz="2400" dirty="0">
                <a:solidFill>
                  <a:schemeClr val="accent1"/>
                </a:solidFill>
                <a:cs typeface="+mn-ea"/>
                <a:sym typeface="+mn-lt"/>
              </a:rPr>
              <a:t>255]</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信息报文可以用来实现同一链路上节点间的通信和子网内的组播成员管理等。</a:t>
            </a:r>
          </a:p>
        </p:txBody>
      </p:sp>
      <p:sp>
        <p:nvSpPr>
          <p:cNvPr id="3" name="日期占位符 3">
            <a:extLst>
              <a:ext uri="{FF2B5EF4-FFF2-40B4-BE49-F238E27FC236}">
                <a16:creationId xmlns:a16="http://schemas.microsoft.com/office/drawing/2014/main" id="{CC72712C-26E9-8D40-B9B9-6C356227D302}"/>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17EFC888-1903-87EC-0C9A-B1F267D7F53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6FFA5F92-061B-790C-6DFA-FA661C723CD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180</a:t>
            </a:fld>
            <a:endParaRPr lang="en-US">
              <a:cs typeface="+mn-ea"/>
              <a:sym typeface="+mn-lt"/>
            </a:endParaRPr>
          </a:p>
        </p:txBody>
      </p:sp>
    </p:spTree>
    <p:extLst>
      <p:ext uri="{BB962C8B-B14F-4D97-AF65-F5344CB8AC3E}">
        <p14:creationId xmlns:p14="http://schemas.microsoft.com/office/powerpoint/2010/main" val="26980505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报文类型（续）</a:t>
            </a:r>
          </a:p>
        </p:txBody>
      </p:sp>
      <p:graphicFrame>
        <p:nvGraphicFramePr>
          <p:cNvPr id="3" name="表格 2"/>
          <p:cNvGraphicFramePr>
            <a:graphicFrameLocks noGrp="1"/>
          </p:cNvGraphicFramePr>
          <p:nvPr>
            <p:extLst>
              <p:ext uri="{D42A27DB-BD31-4B8C-83A1-F6EECF244321}">
                <p14:modId xmlns:p14="http://schemas.microsoft.com/office/powerpoint/2010/main" val="798996191"/>
              </p:ext>
            </p:extLst>
          </p:nvPr>
        </p:nvGraphicFramePr>
        <p:xfrm>
          <a:off x="2237658" y="1271479"/>
          <a:ext cx="7716685" cy="3814944"/>
        </p:xfrm>
        <a:graphic>
          <a:graphicData uri="http://schemas.openxmlformats.org/drawingml/2006/table">
            <a:tbl>
              <a:tblPr firstRow="1" firstCol="1" lastRow="1" lastCol="1" bandRow="1" bandCol="1"/>
              <a:tblGrid>
                <a:gridCol w="1077376">
                  <a:extLst>
                    <a:ext uri="{9D8B030D-6E8A-4147-A177-3AD203B41FA5}">
                      <a16:colId xmlns:a16="http://schemas.microsoft.com/office/drawing/2014/main" val="20000"/>
                    </a:ext>
                  </a:extLst>
                </a:gridCol>
                <a:gridCol w="673361">
                  <a:extLst>
                    <a:ext uri="{9D8B030D-6E8A-4147-A177-3AD203B41FA5}">
                      <a16:colId xmlns:a16="http://schemas.microsoft.com/office/drawing/2014/main" val="20001"/>
                    </a:ext>
                  </a:extLst>
                </a:gridCol>
                <a:gridCol w="1914827">
                  <a:extLst>
                    <a:ext uri="{9D8B030D-6E8A-4147-A177-3AD203B41FA5}">
                      <a16:colId xmlns:a16="http://schemas.microsoft.com/office/drawing/2014/main" val="20002"/>
                    </a:ext>
                  </a:extLst>
                </a:gridCol>
                <a:gridCol w="4051121">
                  <a:extLst>
                    <a:ext uri="{9D8B030D-6E8A-4147-A177-3AD203B41FA5}">
                      <a16:colId xmlns:a16="http://schemas.microsoft.com/office/drawing/2014/main" val="20003"/>
                    </a:ext>
                  </a:extLst>
                </a:gridCol>
              </a:tblGrid>
              <a:tr h="272496">
                <a:tc>
                  <a:txBody>
                    <a:bodyPr/>
                    <a:lstStyle/>
                    <a:p>
                      <a:pPr algn="ctr">
                        <a:lnSpc>
                          <a:spcPct val="120000"/>
                        </a:lnSpc>
                        <a:spcBef>
                          <a:spcPts val="0"/>
                        </a:spcBef>
                        <a:spcAft>
                          <a:spcPts val="0"/>
                        </a:spcAft>
                      </a:pPr>
                      <a:r>
                        <a:rPr lang="zh-CN" altLang="en-US" sz="1400" kern="100" baseline="0" dirty="0">
                          <a:effectLst/>
                          <a:latin typeface="+mn-lt"/>
                          <a:ea typeface="+mn-ea"/>
                          <a:cs typeface="+mn-ea"/>
                          <a:sym typeface="+mn-lt"/>
                        </a:rPr>
                        <a:t>报文</a:t>
                      </a:r>
                      <a:r>
                        <a:rPr lang="zh-CN" sz="1400" kern="100" baseline="0" dirty="0">
                          <a:effectLst/>
                          <a:latin typeface="+mn-lt"/>
                          <a:ea typeface="+mn-ea"/>
                          <a:cs typeface="+mn-ea"/>
                          <a:sym typeface="+mn-lt"/>
                        </a:rPr>
                        <a:t>类型 </a:t>
                      </a:r>
                    </a:p>
                  </a:txBody>
                  <a:tcPr marL="38879" marR="38879"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lnSpc>
                          <a:spcPct val="120000"/>
                        </a:lnSpc>
                        <a:spcBef>
                          <a:spcPts val="0"/>
                        </a:spcBef>
                        <a:spcAft>
                          <a:spcPts val="0"/>
                        </a:spcAft>
                      </a:pPr>
                      <a:r>
                        <a:rPr lang="en-US" sz="1400" kern="100" baseline="0">
                          <a:effectLst/>
                          <a:latin typeface="+mn-lt"/>
                          <a:ea typeface="+mn-ea"/>
                          <a:cs typeface="+mn-ea"/>
                          <a:sym typeface="+mn-lt"/>
                        </a:rPr>
                        <a:t>TYPE</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lnSpc>
                          <a:spcPct val="120000"/>
                        </a:lnSpc>
                        <a:spcBef>
                          <a:spcPts val="0"/>
                        </a:spcBef>
                        <a:spcAft>
                          <a:spcPts val="0"/>
                        </a:spcAft>
                      </a:pPr>
                      <a:r>
                        <a:rPr lang="zh-CN" sz="1400" kern="100" baseline="0">
                          <a:effectLst/>
                          <a:latin typeface="+mn-lt"/>
                          <a:ea typeface="+mn-ea"/>
                          <a:cs typeface="+mn-ea"/>
                          <a:sym typeface="+mn-lt"/>
                        </a:rPr>
                        <a:t>名称</a:t>
                      </a: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lnSpc>
                          <a:spcPct val="120000"/>
                        </a:lnSpc>
                        <a:spcBef>
                          <a:spcPts val="0"/>
                        </a:spcBef>
                        <a:spcAft>
                          <a:spcPts val="0"/>
                        </a:spcAft>
                      </a:pPr>
                      <a:r>
                        <a:rPr lang="en-US" sz="1400" kern="100" baseline="0">
                          <a:effectLst/>
                          <a:latin typeface="+mn-lt"/>
                          <a:ea typeface="+mn-ea"/>
                          <a:cs typeface="+mn-ea"/>
                          <a:sym typeface="+mn-lt"/>
                        </a:rPr>
                        <a:t>Code</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extLst>
                  <a:ext uri="{0D108BD9-81ED-4DB2-BD59-A6C34878D82A}">
                    <a16:rowId xmlns:a16="http://schemas.microsoft.com/office/drawing/2014/main" val="10000"/>
                  </a:ext>
                </a:extLst>
              </a:tr>
              <a:tr h="272496">
                <a:tc rowSpan="11">
                  <a:txBody>
                    <a:bodyPr/>
                    <a:lstStyle/>
                    <a:p>
                      <a:pPr algn="ctr">
                        <a:lnSpc>
                          <a:spcPct val="120000"/>
                        </a:lnSpc>
                        <a:spcBef>
                          <a:spcPts val="0"/>
                        </a:spcBef>
                        <a:spcAft>
                          <a:spcPts val="0"/>
                        </a:spcAft>
                      </a:pPr>
                      <a:r>
                        <a:rPr lang="zh-CN" sz="1400" kern="100" baseline="0" dirty="0">
                          <a:effectLst/>
                          <a:latin typeface="+mn-lt"/>
                          <a:ea typeface="+mn-ea"/>
                          <a:cs typeface="+mn-ea"/>
                          <a:sym typeface="+mn-lt"/>
                        </a:rPr>
                        <a:t>差错</a:t>
                      </a:r>
                      <a:r>
                        <a:rPr lang="zh-CN" altLang="en-US" sz="1400" kern="100" baseline="0" dirty="0">
                          <a:effectLst/>
                          <a:latin typeface="+mn-lt"/>
                          <a:ea typeface="+mn-ea"/>
                          <a:cs typeface="+mn-ea"/>
                          <a:sym typeface="+mn-lt"/>
                        </a:rPr>
                        <a:t>报文</a:t>
                      </a:r>
                      <a:endParaRPr lang="zh-CN" sz="1400" kern="100" baseline="0" dirty="0">
                        <a:effectLst/>
                        <a:latin typeface="+mn-lt"/>
                        <a:ea typeface="+mn-ea"/>
                        <a:cs typeface="+mn-ea"/>
                        <a:sym typeface="+mn-lt"/>
                      </a:endParaRPr>
                    </a:p>
                  </a:txBody>
                  <a:tcPr marL="38879" marR="38879"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lnSpc>
                          <a:spcPct val="120000"/>
                        </a:lnSpc>
                        <a:spcBef>
                          <a:spcPts val="0"/>
                        </a:spcBef>
                        <a:spcAft>
                          <a:spcPts val="0"/>
                        </a:spcAft>
                      </a:pPr>
                      <a:r>
                        <a:rPr lang="en-US" sz="1400" kern="100" baseline="0" dirty="0">
                          <a:effectLst/>
                          <a:latin typeface="+mn-lt"/>
                          <a:ea typeface="+mn-ea"/>
                          <a:cs typeface="+mn-ea"/>
                          <a:sym typeface="+mn-lt"/>
                        </a:rPr>
                        <a:t>1</a:t>
                      </a:r>
                      <a:endParaRPr lang="zh-CN" sz="1400" kern="100" baseline="0" dirty="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lnSpc>
                          <a:spcPct val="120000"/>
                        </a:lnSpc>
                        <a:spcBef>
                          <a:spcPts val="0"/>
                        </a:spcBef>
                        <a:spcAft>
                          <a:spcPts val="0"/>
                        </a:spcAft>
                      </a:pPr>
                      <a:r>
                        <a:rPr lang="zh-CN" sz="1400" kern="100" baseline="0" dirty="0">
                          <a:effectLst/>
                          <a:latin typeface="+mn-lt"/>
                          <a:ea typeface="+mn-ea"/>
                          <a:cs typeface="+mn-ea"/>
                          <a:sym typeface="+mn-lt"/>
                        </a:rPr>
                        <a:t>目的不可达</a:t>
                      </a: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Bef>
                          <a:spcPts val="0"/>
                        </a:spcBef>
                        <a:spcAft>
                          <a:spcPts val="0"/>
                        </a:spcAft>
                      </a:pPr>
                      <a:r>
                        <a:rPr lang="en-US" sz="1400" kern="100" baseline="0">
                          <a:effectLst/>
                          <a:latin typeface="+mn-lt"/>
                          <a:ea typeface="+mn-ea"/>
                          <a:cs typeface="+mn-ea"/>
                          <a:sym typeface="+mn-lt"/>
                        </a:rPr>
                        <a:t>0 </a:t>
                      </a:r>
                      <a:r>
                        <a:rPr lang="zh-CN" altLang="en-US" sz="1400" kern="100" baseline="0">
                          <a:effectLst/>
                          <a:latin typeface="+mn-lt"/>
                          <a:ea typeface="+mn-ea"/>
                          <a:cs typeface="+mn-ea"/>
                          <a:sym typeface="+mn-lt"/>
                        </a:rPr>
                        <a:t>没有到达目的网络的路由</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24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a:effectLst/>
                          <a:latin typeface="+mn-lt"/>
                          <a:ea typeface="+mn-ea"/>
                          <a:cs typeface="+mn-ea"/>
                          <a:sym typeface="+mn-lt"/>
                        </a:rPr>
                        <a:t>1 </a:t>
                      </a:r>
                      <a:r>
                        <a:rPr lang="zh-CN" sz="1400" kern="100" baseline="0">
                          <a:effectLst/>
                          <a:latin typeface="+mn-lt"/>
                          <a:ea typeface="+mn-ea"/>
                          <a:cs typeface="+mn-ea"/>
                          <a:sym typeface="+mn-lt"/>
                        </a:rPr>
                        <a:t>因管理原因禁止访问</a:t>
                      </a: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24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a:effectLst/>
                          <a:latin typeface="+mn-lt"/>
                          <a:ea typeface="+mn-ea"/>
                          <a:cs typeface="+mn-ea"/>
                          <a:sym typeface="+mn-lt"/>
                        </a:rPr>
                        <a:t>2 </a:t>
                      </a:r>
                      <a:r>
                        <a:rPr lang="zh-CN" sz="1400" kern="100" baseline="0">
                          <a:effectLst/>
                          <a:latin typeface="+mn-lt"/>
                          <a:ea typeface="+mn-ea"/>
                          <a:cs typeface="+mn-ea"/>
                          <a:sym typeface="+mn-lt"/>
                        </a:rPr>
                        <a:t>未指定</a:t>
                      </a: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24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a:effectLst/>
                          <a:latin typeface="+mn-lt"/>
                          <a:ea typeface="+mn-ea"/>
                          <a:cs typeface="+mn-ea"/>
                          <a:sym typeface="+mn-lt"/>
                        </a:rPr>
                        <a:t>3 </a:t>
                      </a:r>
                      <a:r>
                        <a:rPr lang="zh-CN" altLang="en-US" sz="1400" kern="100" baseline="0">
                          <a:effectLst/>
                          <a:latin typeface="+mn-lt"/>
                          <a:ea typeface="+mn-ea"/>
                          <a:cs typeface="+mn-ea"/>
                          <a:sym typeface="+mn-lt"/>
                        </a:rPr>
                        <a:t>目的</a:t>
                      </a:r>
                      <a:r>
                        <a:rPr lang="zh-CN" sz="1400" kern="100" baseline="0">
                          <a:effectLst/>
                          <a:latin typeface="+mn-lt"/>
                          <a:ea typeface="+mn-ea"/>
                          <a:cs typeface="+mn-ea"/>
                          <a:sym typeface="+mn-lt"/>
                        </a:rPr>
                        <a:t>地址不可达</a:t>
                      </a: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24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a:effectLst/>
                          <a:latin typeface="+mn-lt"/>
                          <a:ea typeface="+mn-ea"/>
                          <a:cs typeface="+mn-ea"/>
                          <a:sym typeface="+mn-lt"/>
                        </a:rPr>
                        <a:t>4 </a:t>
                      </a:r>
                      <a:r>
                        <a:rPr lang="zh-CN" altLang="en-US" sz="1400" kern="100" baseline="0">
                          <a:effectLst/>
                          <a:latin typeface="+mn-lt"/>
                          <a:ea typeface="+mn-ea"/>
                          <a:cs typeface="+mn-ea"/>
                          <a:sym typeface="+mn-lt"/>
                        </a:rPr>
                        <a:t>目的</a:t>
                      </a:r>
                      <a:r>
                        <a:rPr lang="zh-CN" sz="1400" kern="100" baseline="0">
                          <a:effectLst/>
                          <a:latin typeface="+mn-lt"/>
                          <a:ea typeface="+mn-ea"/>
                          <a:cs typeface="+mn-ea"/>
                          <a:sym typeface="+mn-lt"/>
                        </a:rPr>
                        <a:t>端口不可达</a:t>
                      </a: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2496">
                <a:tc vMerge="1">
                  <a:txBody>
                    <a:bodyPr/>
                    <a:lstStyle/>
                    <a:p>
                      <a:endParaRPr lang="zh-CN" altLang="en-US"/>
                    </a:p>
                  </a:txBody>
                  <a:tcPr/>
                </a:tc>
                <a:tc>
                  <a:txBody>
                    <a:bodyPr/>
                    <a:lstStyle/>
                    <a:p>
                      <a:pPr algn="ctr">
                        <a:lnSpc>
                          <a:spcPct val="120000"/>
                        </a:lnSpc>
                        <a:spcBef>
                          <a:spcPts val="0"/>
                        </a:spcBef>
                        <a:spcAft>
                          <a:spcPts val="0"/>
                        </a:spcAft>
                      </a:pPr>
                      <a:r>
                        <a:rPr lang="en-US" sz="1400" kern="100" baseline="0">
                          <a:effectLst/>
                          <a:latin typeface="+mn-lt"/>
                          <a:ea typeface="+mn-ea"/>
                          <a:cs typeface="+mn-ea"/>
                          <a:sym typeface="+mn-lt"/>
                        </a:rPr>
                        <a:t>2</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0"/>
                        </a:spcBef>
                        <a:spcAft>
                          <a:spcPts val="0"/>
                        </a:spcAft>
                      </a:pPr>
                      <a:r>
                        <a:rPr lang="zh-CN" sz="1400" kern="100" baseline="0" dirty="0">
                          <a:effectLst/>
                          <a:latin typeface="+mn-lt"/>
                          <a:ea typeface="+mn-ea"/>
                          <a:cs typeface="+mn-ea"/>
                          <a:sym typeface="+mn-lt"/>
                        </a:rPr>
                        <a:t>数据包过长</a:t>
                      </a: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Bef>
                          <a:spcPts val="0"/>
                        </a:spcBef>
                        <a:spcAft>
                          <a:spcPts val="0"/>
                        </a:spcAft>
                      </a:pPr>
                      <a:r>
                        <a:rPr lang="en-US" sz="1400" kern="100" baseline="0">
                          <a:effectLst/>
                          <a:latin typeface="+mn-lt"/>
                          <a:ea typeface="+mn-ea"/>
                          <a:cs typeface="+mn-ea"/>
                          <a:sym typeface="+mn-lt"/>
                        </a:rPr>
                        <a:t>0</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2496">
                <a:tc vMerge="1">
                  <a:txBody>
                    <a:bodyPr/>
                    <a:lstStyle/>
                    <a:p>
                      <a:endParaRPr lang="zh-CN" altLang="en-US"/>
                    </a:p>
                  </a:txBody>
                  <a:tcPr/>
                </a:tc>
                <a:tc rowSpan="2">
                  <a:txBody>
                    <a:bodyPr/>
                    <a:lstStyle/>
                    <a:p>
                      <a:pPr algn="ctr">
                        <a:lnSpc>
                          <a:spcPct val="120000"/>
                        </a:lnSpc>
                        <a:spcBef>
                          <a:spcPts val="0"/>
                        </a:spcBef>
                        <a:spcAft>
                          <a:spcPts val="0"/>
                        </a:spcAft>
                      </a:pPr>
                      <a:r>
                        <a:rPr lang="en-US" sz="1400" kern="100" baseline="0">
                          <a:effectLst/>
                          <a:latin typeface="+mn-lt"/>
                          <a:ea typeface="+mn-ea"/>
                          <a:cs typeface="+mn-ea"/>
                          <a:sym typeface="+mn-lt"/>
                        </a:rPr>
                        <a:t>3</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20000"/>
                        </a:lnSpc>
                        <a:spcBef>
                          <a:spcPts val="0"/>
                        </a:spcBef>
                        <a:spcAft>
                          <a:spcPts val="0"/>
                        </a:spcAft>
                      </a:pPr>
                      <a:r>
                        <a:rPr lang="zh-CN" sz="1400" kern="100" baseline="0" dirty="0">
                          <a:effectLst/>
                          <a:latin typeface="+mn-lt"/>
                          <a:ea typeface="+mn-ea"/>
                          <a:cs typeface="+mn-ea"/>
                          <a:sym typeface="+mn-lt"/>
                        </a:rPr>
                        <a:t>超时</a:t>
                      </a: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Bef>
                          <a:spcPts val="0"/>
                        </a:spcBef>
                        <a:spcAft>
                          <a:spcPts val="0"/>
                        </a:spcAft>
                      </a:pPr>
                      <a:r>
                        <a:rPr lang="en-US" sz="1400" kern="100" baseline="0">
                          <a:effectLst/>
                          <a:latin typeface="+mn-lt"/>
                          <a:ea typeface="+mn-ea"/>
                          <a:cs typeface="+mn-ea"/>
                          <a:sym typeface="+mn-lt"/>
                        </a:rPr>
                        <a:t>0 </a:t>
                      </a:r>
                      <a:r>
                        <a:rPr lang="zh-CN" sz="1400" kern="100" baseline="0">
                          <a:effectLst/>
                          <a:latin typeface="+mn-lt"/>
                          <a:ea typeface="+mn-ea"/>
                          <a:cs typeface="+mn-ea"/>
                          <a:sym typeface="+mn-lt"/>
                        </a:rPr>
                        <a:t>跳数到</a:t>
                      </a:r>
                      <a:r>
                        <a:rPr lang="en-US" sz="1400" kern="100" baseline="0">
                          <a:effectLst/>
                          <a:latin typeface="+mn-lt"/>
                          <a:ea typeface="+mn-ea"/>
                          <a:cs typeface="+mn-ea"/>
                          <a:sym typeface="+mn-lt"/>
                        </a:rPr>
                        <a:t>0</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24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1 </a:t>
                      </a:r>
                      <a:r>
                        <a:rPr lang="zh-CN" sz="1400" kern="100" baseline="0" dirty="0">
                          <a:effectLst/>
                          <a:latin typeface="+mn-lt"/>
                          <a:ea typeface="+mn-ea"/>
                          <a:cs typeface="+mn-ea"/>
                          <a:sym typeface="+mn-lt"/>
                        </a:rPr>
                        <a:t>分片重组超时</a:t>
                      </a: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2496">
                <a:tc vMerge="1">
                  <a:txBody>
                    <a:bodyPr/>
                    <a:lstStyle/>
                    <a:p>
                      <a:endParaRPr lang="zh-CN" altLang="en-US"/>
                    </a:p>
                  </a:txBody>
                  <a:tcPr/>
                </a:tc>
                <a:tc rowSpan="3">
                  <a:txBody>
                    <a:bodyPr/>
                    <a:lstStyle/>
                    <a:p>
                      <a:pPr algn="ctr">
                        <a:lnSpc>
                          <a:spcPct val="120000"/>
                        </a:lnSpc>
                        <a:spcBef>
                          <a:spcPts val="0"/>
                        </a:spcBef>
                        <a:spcAft>
                          <a:spcPts val="0"/>
                        </a:spcAft>
                      </a:pPr>
                      <a:r>
                        <a:rPr lang="en-US" sz="1400" kern="100" baseline="0">
                          <a:effectLst/>
                          <a:latin typeface="+mn-lt"/>
                          <a:ea typeface="+mn-ea"/>
                          <a:cs typeface="+mn-ea"/>
                          <a:sym typeface="+mn-lt"/>
                        </a:rPr>
                        <a:t>4</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lnSpc>
                          <a:spcPct val="120000"/>
                        </a:lnSpc>
                        <a:spcBef>
                          <a:spcPts val="0"/>
                        </a:spcBef>
                        <a:spcAft>
                          <a:spcPts val="0"/>
                        </a:spcAft>
                      </a:pPr>
                      <a:r>
                        <a:rPr lang="zh-CN" sz="1400" kern="100" baseline="0">
                          <a:effectLst/>
                          <a:latin typeface="+mn-lt"/>
                          <a:ea typeface="+mn-ea"/>
                          <a:cs typeface="+mn-ea"/>
                          <a:sym typeface="+mn-lt"/>
                        </a:rPr>
                        <a:t>参数错误</a:t>
                      </a: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0 </a:t>
                      </a:r>
                      <a:r>
                        <a:rPr lang="en-US" altLang="zh-CN" sz="1400" kern="100" baseline="0" dirty="0">
                          <a:effectLst/>
                          <a:latin typeface="+mn-lt"/>
                          <a:ea typeface="+mn-ea"/>
                          <a:cs typeface="+mn-ea"/>
                          <a:sym typeface="+mn-lt"/>
                        </a:rPr>
                        <a:t>IPv6</a:t>
                      </a:r>
                      <a:r>
                        <a:rPr lang="zh-CN" altLang="en-US" sz="1400" kern="100" baseline="0" dirty="0">
                          <a:effectLst/>
                          <a:latin typeface="+mn-lt"/>
                          <a:ea typeface="+mn-ea"/>
                          <a:cs typeface="+mn-ea"/>
                          <a:sym typeface="+mn-lt"/>
                        </a:rPr>
                        <a:t>基本头或扩展头的某个字段有错误</a:t>
                      </a:r>
                      <a:endParaRPr lang="zh-CN" sz="1400" kern="100" baseline="0" dirty="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724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1 </a:t>
                      </a:r>
                      <a:r>
                        <a:rPr lang="en-US" altLang="zh-CN" sz="1400" kern="100" baseline="0" dirty="0">
                          <a:effectLst/>
                          <a:latin typeface="+mn-lt"/>
                          <a:ea typeface="+mn-ea"/>
                          <a:cs typeface="+mn-ea"/>
                          <a:sym typeface="+mn-lt"/>
                        </a:rPr>
                        <a:t>IPv6</a:t>
                      </a:r>
                      <a:r>
                        <a:rPr lang="zh-CN" altLang="en-US" sz="1400" kern="100" baseline="0" dirty="0">
                          <a:effectLst/>
                          <a:latin typeface="+mn-lt"/>
                          <a:ea typeface="+mn-ea"/>
                          <a:cs typeface="+mn-ea"/>
                          <a:sym typeface="+mn-lt"/>
                        </a:rPr>
                        <a:t>基本头或扩展头的</a:t>
                      </a:r>
                      <a:r>
                        <a:rPr lang="en-US" altLang="zh-CN" sz="1400" kern="100" baseline="0" dirty="0" err="1">
                          <a:effectLst/>
                          <a:latin typeface="+mn-lt"/>
                          <a:ea typeface="+mn-ea"/>
                          <a:cs typeface="+mn-ea"/>
                          <a:sym typeface="+mn-lt"/>
                        </a:rPr>
                        <a:t>NextHeader</a:t>
                      </a:r>
                      <a:r>
                        <a:rPr lang="zh-CN" altLang="en-US" sz="1400" kern="100" baseline="0" dirty="0">
                          <a:effectLst/>
                          <a:latin typeface="+mn-lt"/>
                          <a:ea typeface="+mn-ea"/>
                          <a:cs typeface="+mn-ea"/>
                          <a:sym typeface="+mn-lt"/>
                        </a:rPr>
                        <a:t>值不可识别</a:t>
                      </a:r>
                      <a:endParaRPr lang="zh-CN" sz="1400" kern="100" baseline="0" dirty="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24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lnSpc>
                          <a:spcPct val="120000"/>
                        </a:lnSpc>
                        <a:spcBef>
                          <a:spcPts val="0"/>
                        </a:spcBef>
                        <a:spcAft>
                          <a:spcPts val="0"/>
                        </a:spcAft>
                      </a:pPr>
                      <a:r>
                        <a:rPr lang="en-US" sz="1400" kern="100" baseline="0" dirty="0">
                          <a:effectLst/>
                          <a:latin typeface="+mn-lt"/>
                          <a:ea typeface="+mn-ea"/>
                          <a:cs typeface="+mn-ea"/>
                          <a:sym typeface="+mn-lt"/>
                        </a:rPr>
                        <a:t>2 </a:t>
                      </a:r>
                      <a:r>
                        <a:rPr lang="zh-CN" altLang="en-US" sz="1400" kern="100" baseline="0" dirty="0">
                          <a:effectLst/>
                          <a:latin typeface="+mn-lt"/>
                          <a:ea typeface="+mn-ea"/>
                          <a:cs typeface="+mn-ea"/>
                          <a:sym typeface="+mn-lt"/>
                        </a:rPr>
                        <a:t>扩展头中出现未知的选项</a:t>
                      </a:r>
                      <a:endParaRPr lang="zh-CN" sz="1400" kern="100" baseline="0" dirty="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2496">
                <a:tc rowSpan="2">
                  <a:txBody>
                    <a:bodyPr/>
                    <a:lstStyle/>
                    <a:p>
                      <a:pPr algn="ctr">
                        <a:lnSpc>
                          <a:spcPct val="120000"/>
                        </a:lnSpc>
                        <a:spcBef>
                          <a:spcPts val="0"/>
                        </a:spcBef>
                        <a:spcAft>
                          <a:spcPts val="0"/>
                        </a:spcAft>
                      </a:pPr>
                      <a:r>
                        <a:rPr lang="zh-CN" sz="1400" kern="100" baseline="0">
                          <a:effectLst/>
                          <a:latin typeface="+mn-lt"/>
                          <a:ea typeface="+mn-ea"/>
                          <a:cs typeface="+mn-ea"/>
                          <a:sym typeface="+mn-lt"/>
                        </a:rPr>
                        <a:t>信息</a:t>
                      </a:r>
                      <a:r>
                        <a:rPr lang="zh-CN" altLang="en-US" sz="1400" kern="100" baseline="0">
                          <a:effectLst/>
                          <a:latin typeface="+mn-lt"/>
                          <a:ea typeface="+mn-ea"/>
                          <a:cs typeface="+mn-ea"/>
                          <a:sym typeface="+mn-lt"/>
                        </a:rPr>
                        <a:t>报文</a:t>
                      </a:r>
                      <a:endParaRPr lang="zh-CN" sz="1400" kern="100" baseline="0">
                        <a:effectLst/>
                        <a:latin typeface="+mn-lt"/>
                        <a:ea typeface="+mn-ea"/>
                        <a:cs typeface="+mn-ea"/>
                        <a:sym typeface="+mn-lt"/>
                      </a:endParaRPr>
                    </a:p>
                  </a:txBody>
                  <a:tcPr marL="38879" marR="38879"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sz="1400" kern="100" baseline="0">
                          <a:effectLst/>
                          <a:latin typeface="+mn-lt"/>
                          <a:ea typeface="+mn-ea"/>
                          <a:cs typeface="+mn-ea"/>
                          <a:sym typeface="+mn-lt"/>
                        </a:rPr>
                        <a:t>128</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0"/>
                        </a:spcBef>
                        <a:spcAft>
                          <a:spcPts val="0"/>
                        </a:spcAft>
                      </a:pPr>
                      <a:r>
                        <a:rPr lang="en-US" sz="1400" kern="100" baseline="0">
                          <a:effectLst/>
                          <a:latin typeface="+mn-lt"/>
                          <a:ea typeface="+mn-ea"/>
                          <a:cs typeface="+mn-ea"/>
                          <a:sym typeface="+mn-lt"/>
                        </a:rPr>
                        <a:t>Echo request</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0"/>
                        </a:spcBef>
                        <a:spcAft>
                          <a:spcPts val="0"/>
                        </a:spcAft>
                      </a:pPr>
                      <a:r>
                        <a:rPr lang="en-US" sz="1400" kern="100" baseline="0" dirty="0">
                          <a:effectLst/>
                          <a:latin typeface="+mn-lt"/>
                          <a:ea typeface="+mn-ea"/>
                          <a:cs typeface="+mn-ea"/>
                          <a:sym typeface="+mn-lt"/>
                        </a:rPr>
                        <a:t>0</a:t>
                      </a:r>
                      <a:endParaRPr lang="zh-CN" sz="1400" kern="100" baseline="0" dirty="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72496">
                <a:tc vMerge="1">
                  <a:txBody>
                    <a:bodyPr/>
                    <a:lstStyle/>
                    <a:p>
                      <a:endParaRPr lang="zh-CN" altLang="en-US"/>
                    </a:p>
                  </a:txBody>
                  <a:tcPr/>
                </a:tc>
                <a:tc>
                  <a:txBody>
                    <a:bodyPr/>
                    <a:lstStyle/>
                    <a:p>
                      <a:pPr algn="ctr">
                        <a:lnSpc>
                          <a:spcPct val="120000"/>
                        </a:lnSpc>
                        <a:spcBef>
                          <a:spcPts val="0"/>
                        </a:spcBef>
                        <a:spcAft>
                          <a:spcPts val="0"/>
                        </a:spcAft>
                      </a:pPr>
                      <a:r>
                        <a:rPr lang="en-US" sz="1400" kern="100" baseline="0">
                          <a:effectLst/>
                          <a:latin typeface="+mn-lt"/>
                          <a:ea typeface="+mn-ea"/>
                          <a:cs typeface="+mn-ea"/>
                          <a:sym typeface="+mn-lt"/>
                        </a:rPr>
                        <a:t>129</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sz="1400" kern="100" baseline="0">
                          <a:effectLst/>
                          <a:latin typeface="+mn-lt"/>
                          <a:ea typeface="+mn-ea"/>
                          <a:cs typeface="+mn-ea"/>
                          <a:sym typeface="+mn-lt"/>
                        </a:rPr>
                        <a:t>Echo reply</a:t>
                      </a:r>
                      <a:endParaRPr lang="zh-CN" sz="1400" kern="100" baseline="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sz="1400" kern="100" baseline="0" dirty="0">
                          <a:effectLst/>
                          <a:latin typeface="+mn-lt"/>
                          <a:ea typeface="+mn-ea"/>
                          <a:cs typeface="+mn-ea"/>
                          <a:sym typeface="+mn-lt"/>
                        </a:rPr>
                        <a:t>0</a:t>
                      </a:r>
                      <a:endParaRPr lang="zh-CN" sz="1400" kern="100" baseline="0" dirty="0">
                        <a:effectLst/>
                        <a:latin typeface="+mn-lt"/>
                        <a:ea typeface="+mn-ea"/>
                        <a:cs typeface="+mn-ea"/>
                        <a:sym typeface="+mn-lt"/>
                      </a:endParaRPr>
                    </a:p>
                  </a:txBody>
                  <a:tcPr marL="38879" marR="38879"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4" name="矩形 3"/>
          <p:cNvSpPr/>
          <p:nvPr/>
        </p:nvSpPr>
        <p:spPr>
          <a:xfrm>
            <a:off x="2132767" y="5200941"/>
            <a:ext cx="7716685" cy="1099375"/>
          </a:xfrm>
          <a:prstGeom prst="rect">
            <a:avLst/>
          </a:prstGeom>
        </p:spPr>
        <p:txBody>
          <a:bodyPr vert="horz" lIns="91440" tIns="45720" rIns="91440" bIns="45720" rtlCol="0">
            <a:normAutofit fontScale="77500" lnSpcReduction="20000"/>
          </a:bodyPr>
          <a:lstStyle/>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ICMPv6</a:t>
            </a:r>
            <a:r>
              <a:rPr lang="zh-CN" altLang="en-US" sz="2400" dirty="0">
                <a:solidFill>
                  <a:schemeClr val="accent1"/>
                </a:solidFill>
                <a:cs typeface="+mn-ea"/>
                <a:sym typeface="+mn-lt"/>
              </a:rPr>
              <a:t>错误报文用于报告在转发</a:t>
            </a:r>
            <a:r>
              <a:rPr lang="en-US" altLang="zh-CN" sz="2400" dirty="0">
                <a:solidFill>
                  <a:schemeClr val="accent1"/>
                </a:solidFill>
                <a:cs typeface="+mn-ea"/>
                <a:sym typeface="+mn-lt"/>
              </a:rPr>
              <a:t>IPv6</a:t>
            </a:r>
            <a:r>
              <a:rPr lang="zh-CN" altLang="en-US" sz="2400" dirty="0">
                <a:solidFill>
                  <a:schemeClr val="accent1"/>
                </a:solidFill>
                <a:cs typeface="+mn-ea"/>
                <a:sym typeface="+mn-lt"/>
              </a:rPr>
              <a:t>数据包过程中出现的错误。</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ICMPv6</a:t>
            </a:r>
            <a:r>
              <a:rPr lang="zh-CN" altLang="en-US" sz="2400" dirty="0">
                <a:solidFill>
                  <a:schemeClr val="accent1"/>
                </a:solidFill>
                <a:cs typeface="+mn-ea"/>
                <a:sym typeface="+mn-lt"/>
              </a:rPr>
              <a:t>信息报文提供诊断功能和附加的主机功能，比如多播侦听发现和邻居发现。</a:t>
            </a:r>
            <a:endParaRPr lang="en-US" altLang="zh-CN" sz="2400" dirty="0">
              <a:solidFill>
                <a:schemeClr val="accent1"/>
              </a:solidFill>
              <a:cs typeface="+mn-ea"/>
              <a:sym typeface="+mn-lt"/>
            </a:endParaRPr>
          </a:p>
        </p:txBody>
      </p:sp>
      <p:sp>
        <p:nvSpPr>
          <p:cNvPr id="5" name="日期占位符 3">
            <a:extLst>
              <a:ext uri="{FF2B5EF4-FFF2-40B4-BE49-F238E27FC236}">
                <a16:creationId xmlns:a16="http://schemas.microsoft.com/office/drawing/2014/main" id="{6CB5A05D-B75F-3E47-E169-677281E50E7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6" name="页脚占位符 4">
            <a:extLst>
              <a:ext uri="{FF2B5EF4-FFF2-40B4-BE49-F238E27FC236}">
                <a16:creationId xmlns:a16="http://schemas.microsoft.com/office/drawing/2014/main" id="{52A01F1A-C989-C2DF-C7B6-B48D18234F0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F285AF51-4A99-8C11-357E-37CBA97D3C6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181</a:t>
            </a:fld>
            <a:endParaRPr lang="en-US">
              <a:cs typeface="+mn-ea"/>
              <a:sym typeface="+mn-lt"/>
            </a:endParaRPr>
          </a:p>
        </p:txBody>
      </p:sp>
    </p:spTree>
    <p:extLst>
      <p:ext uri="{BB962C8B-B14F-4D97-AF65-F5344CB8AC3E}">
        <p14:creationId xmlns:p14="http://schemas.microsoft.com/office/powerpoint/2010/main" val="6299689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58"/>
          <p:cNvCxnSpPr/>
          <p:nvPr/>
        </p:nvCxnSpPr>
        <p:spPr bwMode="gray">
          <a:xfrm>
            <a:off x="910847" y="2492599"/>
            <a:ext cx="45088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bwMode="gray"/>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信息报文应用 </a:t>
            </a:r>
            <a:r>
              <a:rPr lang="en-US" altLang="zh-CN" sz="3200" dirty="0">
                <a:latin typeface="+mn-lt"/>
                <a:ea typeface="+mn-ea"/>
                <a:cs typeface="+mn-ea"/>
                <a:sym typeface="+mn-lt"/>
              </a:rPr>
              <a:t>- Ping</a:t>
            </a:r>
            <a:endParaRPr lang="zh-CN" altLang="en-US" sz="3200" dirty="0">
              <a:latin typeface="+mn-lt"/>
              <a:ea typeface="+mn-ea"/>
              <a:cs typeface="+mn-ea"/>
              <a:sym typeface="+mn-lt"/>
            </a:endParaRPr>
          </a:p>
        </p:txBody>
      </p:sp>
      <p:sp>
        <p:nvSpPr>
          <p:cNvPr id="3" name="文本占位符 2"/>
          <p:cNvSpPr>
            <a:spLocks noGrp="1"/>
          </p:cNvSpPr>
          <p:nvPr>
            <p:ph type="body" sz="quarter" idx="4294967295"/>
          </p:nvPr>
        </p:nvSpPr>
        <p:spPr bwMode="gray">
          <a:xfrm>
            <a:off x="6266273" y="2325949"/>
            <a:ext cx="4756830" cy="2648549"/>
          </a:xfrm>
        </p:spPr>
        <p:txBody>
          <a:bodyPr vert="horz" lIns="91440" tIns="45720" rIns="91440" bIns="45720" rtlCol="0">
            <a:normAutofit fontScale="775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Echo Request</a:t>
            </a:r>
            <a:r>
              <a:rPr lang="zh-CN" altLang="en-US" sz="2400" dirty="0">
                <a:solidFill>
                  <a:schemeClr val="accent1"/>
                </a:solidFill>
                <a:cs typeface="+mn-ea"/>
                <a:sym typeface="+mn-lt"/>
              </a:rPr>
              <a:t>：用于发送到目标节点，以使目标节点立即发回一个</a:t>
            </a:r>
            <a:r>
              <a:rPr lang="en-US" altLang="zh-CN" sz="2400" dirty="0">
                <a:solidFill>
                  <a:schemeClr val="accent1"/>
                </a:solidFill>
                <a:cs typeface="+mn-ea"/>
                <a:sym typeface="+mn-lt"/>
              </a:rPr>
              <a:t>Echo Reply</a:t>
            </a:r>
            <a:r>
              <a:rPr lang="zh-CN" altLang="en-US" sz="2400" dirty="0">
                <a:solidFill>
                  <a:schemeClr val="accent1"/>
                </a:solidFill>
                <a:cs typeface="+mn-ea"/>
                <a:sym typeface="+mn-lt"/>
              </a:rPr>
              <a:t>应答报文。</a:t>
            </a:r>
            <a:r>
              <a:rPr lang="en-US" altLang="zh-CN" sz="2400" dirty="0">
                <a:solidFill>
                  <a:schemeClr val="accent1"/>
                </a:solidFill>
                <a:cs typeface="+mn-ea"/>
                <a:sym typeface="+mn-lt"/>
              </a:rPr>
              <a:t>Echo Request</a:t>
            </a:r>
            <a:r>
              <a:rPr lang="zh-CN" altLang="en-US" sz="2400" dirty="0">
                <a:solidFill>
                  <a:schemeClr val="accent1"/>
                </a:solidFill>
                <a:cs typeface="+mn-ea"/>
                <a:sym typeface="+mn-lt"/>
              </a:rPr>
              <a:t>报文的</a:t>
            </a:r>
            <a:r>
              <a:rPr lang="en-US" altLang="zh-CN" sz="2400" dirty="0">
                <a:solidFill>
                  <a:schemeClr val="accent1"/>
                </a:solidFill>
                <a:cs typeface="+mn-ea"/>
                <a:sym typeface="+mn-lt"/>
              </a:rPr>
              <a:t>Type</a:t>
            </a:r>
            <a:r>
              <a:rPr lang="zh-CN" altLang="en-US" sz="2400" dirty="0">
                <a:solidFill>
                  <a:schemeClr val="accent1"/>
                </a:solidFill>
                <a:cs typeface="+mn-ea"/>
                <a:sym typeface="+mn-lt"/>
              </a:rPr>
              <a:t>字段值为</a:t>
            </a:r>
            <a:r>
              <a:rPr lang="en-US" altLang="zh-CN" sz="2400" dirty="0">
                <a:solidFill>
                  <a:schemeClr val="accent1"/>
                </a:solidFill>
                <a:cs typeface="+mn-ea"/>
                <a:sym typeface="+mn-lt"/>
              </a:rPr>
              <a:t>128</a:t>
            </a:r>
            <a:r>
              <a:rPr lang="zh-CN" altLang="en-US" sz="2400" dirty="0">
                <a:solidFill>
                  <a:schemeClr val="accent1"/>
                </a:solidFill>
                <a:cs typeface="+mn-ea"/>
                <a:sym typeface="+mn-lt"/>
              </a:rPr>
              <a:t>，</a:t>
            </a:r>
            <a:r>
              <a:rPr lang="en-US" altLang="zh-CN" sz="2400" dirty="0">
                <a:solidFill>
                  <a:schemeClr val="accent1"/>
                </a:solidFill>
                <a:cs typeface="+mn-ea"/>
                <a:sym typeface="+mn-lt"/>
              </a:rPr>
              <a:t>Code</a:t>
            </a:r>
            <a:r>
              <a:rPr lang="zh-CN" altLang="en-US" sz="2400" dirty="0">
                <a:solidFill>
                  <a:schemeClr val="accent1"/>
                </a:solidFill>
                <a:cs typeface="+mn-ea"/>
                <a:sym typeface="+mn-lt"/>
              </a:rPr>
              <a:t>字段的值为</a:t>
            </a:r>
            <a:r>
              <a:rPr lang="en-US" altLang="zh-CN" sz="2400" dirty="0">
                <a:solidFill>
                  <a:schemeClr val="accent1"/>
                </a:solidFill>
                <a:cs typeface="+mn-ea"/>
                <a:sym typeface="+mn-lt"/>
              </a:rPr>
              <a:t>0</a:t>
            </a:r>
            <a:r>
              <a:rPr lang="zh-CN" altLang="en-US" sz="2400" dirty="0">
                <a:solidFill>
                  <a:schemeClr val="accent1"/>
                </a:solidFill>
                <a:cs typeface="+mn-ea"/>
                <a:sym typeface="+mn-lt"/>
              </a:rPr>
              <a:t>。</a:t>
            </a:r>
          </a:p>
          <a:p>
            <a:pPr marL="266700" indent="-266700">
              <a:buFont typeface="Wingdings" panose="05000000000000000000" pitchFamily="2" charset="2"/>
              <a:buChar char="n"/>
            </a:pPr>
            <a:r>
              <a:rPr lang="en-US" altLang="zh-CN" sz="2400" dirty="0">
                <a:solidFill>
                  <a:schemeClr val="accent1"/>
                </a:solidFill>
                <a:cs typeface="+mn-ea"/>
                <a:sym typeface="+mn-lt"/>
              </a:rPr>
              <a:t>Echo Reply</a:t>
            </a:r>
            <a:r>
              <a:rPr lang="zh-CN" altLang="en-US" sz="2400" dirty="0">
                <a:solidFill>
                  <a:schemeClr val="accent1"/>
                </a:solidFill>
                <a:cs typeface="+mn-ea"/>
                <a:sym typeface="+mn-lt"/>
              </a:rPr>
              <a:t>：当收到一个</a:t>
            </a:r>
            <a:r>
              <a:rPr lang="en-US" altLang="zh-CN" sz="2400" dirty="0">
                <a:solidFill>
                  <a:schemeClr val="accent1"/>
                </a:solidFill>
                <a:cs typeface="+mn-ea"/>
                <a:sym typeface="+mn-lt"/>
              </a:rPr>
              <a:t>Echo Request</a:t>
            </a:r>
            <a:r>
              <a:rPr lang="zh-CN" altLang="en-US" sz="2400" dirty="0">
                <a:solidFill>
                  <a:schemeClr val="accent1"/>
                </a:solidFill>
                <a:cs typeface="+mn-ea"/>
                <a:sym typeface="+mn-lt"/>
              </a:rPr>
              <a:t>报文时，</a:t>
            </a:r>
            <a:r>
              <a:rPr lang="en-US" altLang="zh-CN" sz="2400" dirty="0">
                <a:solidFill>
                  <a:schemeClr val="accent1"/>
                </a:solidFill>
                <a:cs typeface="+mn-ea"/>
                <a:sym typeface="+mn-lt"/>
              </a:rPr>
              <a:t>ICMPv6</a:t>
            </a:r>
            <a:r>
              <a:rPr lang="zh-CN" altLang="en-US" sz="2400" dirty="0">
                <a:solidFill>
                  <a:schemeClr val="accent1"/>
                </a:solidFill>
                <a:cs typeface="+mn-ea"/>
                <a:sym typeface="+mn-lt"/>
              </a:rPr>
              <a:t>会用</a:t>
            </a:r>
            <a:r>
              <a:rPr lang="en-US" altLang="zh-CN" sz="2400" dirty="0">
                <a:solidFill>
                  <a:schemeClr val="accent1"/>
                </a:solidFill>
                <a:cs typeface="+mn-ea"/>
                <a:sym typeface="+mn-lt"/>
              </a:rPr>
              <a:t>Echo Reply</a:t>
            </a:r>
            <a:r>
              <a:rPr lang="zh-CN" altLang="en-US" sz="2400" dirty="0">
                <a:solidFill>
                  <a:schemeClr val="accent1"/>
                </a:solidFill>
                <a:cs typeface="+mn-ea"/>
                <a:sym typeface="+mn-lt"/>
              </a:rPr>
              <a:t>报文响应。</a:t>
            </a:r>
            <a:r>
              <a:rPr lang="en-US" altLang="zh-CN" sz="2400" dirty="0">
                <a:solidFill>
                  <a:schemeClr val="accent1"/>
                </a:solidFill>
                <a:cs typeface="+mn-ea"/>
                <a:sym typeface="+mn-lt"/>
              </a:rPr>
              <a:t>Echo Reply</a:t>
            </a:r>
            <a:r>
              <a:rPr lang="zh-CN" altLang="en-US" sz="2400" dirty="0">
                <a:solidFill>
                  <a:schemeClr val="accent1"/>
                </a:solidFill>
                <a:cs typeface="+mn-ea"/>
                <a:sym typeface="+mn-lt"/>
              </a:rPr>
              <a:t>报文的</a:t>
            </a:r>
            <a:r>
              <a:rPr lang="en-US" altLang="zh-CN" sz="2400" dirty="0">
                <a:solidFill>
                  <a:schemeClr val="accent1"/>
                </a:solidFill>
                <a:cs typeface="+mn-ea"/>
                <a:sym typeface="+mn-lt"/>
              </a:rPr>
              <a:t>Type</a:t>
            </a:r>
            <a:r>
              <a:rPr lang="zh-CN" altLang="en-US" sz="2400" dirty="0">
                <a:solidFill>
                  <a:schemeClr val="accent1"/>
                </a:solidFill>
                <a:cs typeface="+mn-ea"/>
                <a:sym typeface="+mn-lt"/>
              </a:rPr>
              <a:t>字段的值为</a:t>
            </a:r>
            <a:r>
              <a:rPr lang="en-US" altLang="zh-CN" sz="2400" dirty="0">
                <a:solidFill>
                  <a:schemeClr val="accent1"/>
                </a:solidFill>
                <a:cs typeface="+mn-ea"/>
                <a:sym typeface="+mn-lt"/>
              </a:rPr>
              <a:t>129</a:t>
            </a:r>
            <a:r>
              <a:rPr lang="zh-CN" altLang="en-US" sz="2400" dirty="0">
                <a:solidFill>
                  <a:schemeClr val="accent1"/>
                </a:solidFill>
                <a:cs typeface="+mn-ea"/>
                <a:sym typeface="+mn-lt"/>
              </a:rPr>
              <a:t>，</a:t>
            </a:r>
            <a:r>
              <a:rPr lang="en-US" altLang="zh-CN" sz="2400" dirty="0">
                <a:solidFill>
                  <a:schemeClr val="accent1"/>
                </a:solidFill>
                <a:cs typeface="+mn-ea"/>
                <a:sym typeface="+mn-lt"/>
              </a:rPr>
              <a:t>Code</a:t>
            </a:r>
            <a:r>
              <a:rPr lang="zh-CN" altLang="en-US" sz="2400" dirty="0">
                <a:solidFill>
                  <a:schemeClr val="accent1"/>
                </a:solidFill>
                <a:cs typeface="+mn-ea"/>
                <a:sym typeface="+mn-lt"/>
              </a:rPr>
              <a:t>字段的值为</a:t>
            </a:r>
            <a:r>
              <a:rPr lang="en-US" altLang="zh-CN" sz="2400" dirty="0">
                <a:solidFill>
                  <a:schemeClr val="accent1"/>
                </a:solidFill>
                <a:cs typeface="+mn-ea"/>
                <a:sym typeface="+mn-lt"/>
              </a:rPr>
              <a:t>0</a:t>
            </a:r>
            <a:r>
              <a:rPr lang="zh-CN" altLang="en-US" sz="2400" dirty="0">
                <a:solidFill>
                  <a:schemeClr val="accent1"/>
                </a:solidFill>
                <a:cs typeface="+mn-ea"/>
                <a:sym typeface="+mn-lt"/>
              </a:rPr>
              <a:t>。</a:t>
            </a:r>
          </a:p>
        </p:txBody>
      </p:sp>
      <p:sp>
        <p:nvSpPr>
          <p:cNvPr id="7" name="Text Box 6"/>
          <p:cNvSpPr txBox="1">
            <a:spLocks noChangeArrowheads="1"/>
          </p:cNvSpPr>
          <p:nvPr/>
        </p:nvSpPr>
        <p:spPr bwMode="gray">
          <a:xfrm>
            <a:off x="1374325" y="2171031"/>
            <a:ext cx="1125855" cy="329157"/>
          </a:xfrm>
          <a:prstGeom prst="rect">
            <a:avLst/>
          </a:prstGeom>
          <a:noFill/>
          <a:ln w="12700" algn="ctr">
            <a:noFill/>
            <a:miter lim="800000"/>
            <a:headEnd/>
            <a:tailEnd/>
          </a:ln>
          <a:effectLst/>
        </p:spPr>
        <p:txBody>
          <a:bodyPr wrap="none" lIns="89965" tIns="46782" rIns="89965" bIns="46782">
            <a:spAutoFit/>
          </a:bodyPr>
          <a:lstStyle/>
          <a:p>
            <a:pPr algn="ctr" fontAlgn="base">
              <a:lnSpc>
                <a:spcPct val="120000"/>
              </a:lnSpc>
            </a:pPr>
            <a:r>
              <a:rPr kumimoji="1" lang="en-US" altLang="zh-CN" sz="1399" dirty="0">
                <a:cs typeface="+mn-ea"/>
                <a:sym typeface="+mn-lt"/>
              </a:rPr>
              <a:t>2001:db8::1</a:t>
            </a:r>
          </a:p>
        </p:txBody>
      </p:sp>
      <p:sp>
        <p:nvSpPr>
          <p:cNvPr id="8" name="Text Box 7"/>
          <p:cNvSpPr txBox="1">
            <a:spLocks noChangeArrowheads="1"/>
          </p:cNvSpPr>
          <p:nvPr/>
        </p:nvSpPr>
        <p:spPr bwMode="gray">
          <a:xfrm>
            <a:off x="4163199" y="2171030"/>
            <a:ext cx="1125855" cy="329157"/>
          </a:xfrm>
          <a:prstGeom prst="rect">
            <a:avLst/>
          </a:prstGeom>
          <a:noFill/>
          <a:ln w="12700" algn="ctr">
            <a:noFill/>
            <a:miter lim="800000"/>
            <a:headEnd/>
            <a:tailEnd/>
          </a:ln>
          <a:effectLst/>
        </p:spPr>
        <p:txBody>
          <a:bodyPr wrap="none" lIns="89965" tIns="46782" rIns="89965" bIns="46782">
            <a:spAutoFit/>
          </a:bodyPr>
          <a:lstStyle/>
          <a:p>
            <a:pPr algn="ctr" fontAlgn="base">
              <a:lnSpc>
                <a:spcPct val="120000"/>
              </a:lnSpc>
            </a:pPr>
            <a:r>
              <a:rPr lang="en-US" altLang="zh-CN" sz="1399" dirty="0">
                <a:cs typeface="+mn-ea"/>
                <a:sym typeface="+mn-lt"/>
              </a:rPr>
              <a:t>2001:db8::2</a:t>
            </a:r>
            <a:endParaRPr kumimoji="1" lang="en-US" altLang="zh-CN" sz="1399" dirty="0">
              <a:cs typeface="+mn-ea"/>
              <a:sym typeface="+mn-lt"/>
            </a:endParaRPr>
          </a:p>
        </p:txBody>
      </p:sp>
      <p:sp>
        <p:nvSpPr>
          <p:cNvPr id="13" name="Text Box 14"/>
          <p:cNvSpPr txBox="1">
            <a:spLocks noChangeArrowheads="1"/>
          </p:cNvSpPr>
          <p:nvPr/>
        </p:nvSpPr>
        <p:spPr bwMode="gray">
          <a:xfrm>
            <a:off x="889943" y="1880254"/>
            <a:ext cx="476640" cy="396227"/>
          </a:xfrm>
          <a:prstGeom prst="rect">
            <a:avLst/>
          </a:prstGeom>
          <a:noFill/>
          <a:ln w="12700" algn="ctr">
            <a:noFill/>
            <a:miter lim="800000"/>
            <a:headEnd/>
            <a:tailEnd/>
          </a:ln>
          <a:effectLst/>
        </p:spPr>
        <p:txBody>
          <a:bodyPr wrap="none" lIns="89965" tIns="46782" rIns="89965" bIns="46782">
            <a:spAutoFit/>
          </a:bodyPr>
          <a:lstStyle/>
          <a:p>
            <a:pPr algn="ctr" fontAlgn="base">
              <a:lnSpc>
                <a:spcPct val="120000"/>
              </a:lnSpc>
            </a:pPr>
            <a:r>
              <a:rPr kumimoji="1" lang="en-US" altLang="zh-CN" sz="1799" dirty="0">
                <a:cs typeface="+mn-ea"/>
                <a:sym typeface="+mn-lt"/>
              </a:rPr>
              <a:t>R1</a:t>
            </a:r>
          </a:p>
        </p:txBody>
      </p:sp>
      <p:sp>
        <p:nvSpPr>
          <p:cNvPr id="14" name="Text Box 15"/>
          <p:cNvSpPr txBox="1">
            <a:spLocks noChangeArrowheads="1"/>
          </p:cNvSpPr>
          <p:nvPr/>
        </p:nvSpPr>
        <p:spPr bwMode="gray">
          <a:xfrm>
            <a:off x="5321555" y="1880254"/>
            <a:ext cx="476640" cy="396227"/>
          </a:xfrm>
          <a:prstGeom prst="rect">
            <a:avLst/>
          </a:prstGeom>
          <a:noFill/>
          <a:ln w="12700" algn="ctr">
            <a:noFill/>
            <a:miter lim="800000"/>
            <a:headEnd/>
            <a:tailEnd/>
          </a:ln>
          <a:effectLst/>
        </p:spPr>
        <p:txBody>
          <a:bodyPr wrap="none" lIns="89965" tIns="46782" rIns="89965" bIns="46782">
            <a:spAutoFit/>
          </a:bodyPr>
          <a:lstStyle/>
          <a:p>
            <a:pPr algn="ctr" fontAlgn="base">
              <a:lnSpc>
                <a:spcPct val="120000"/>
              </a:lnSpc>
            </a:pPr>
            <a:r>
              <a:rPr kumimoji="1" lang="en-US" altLang="zh-CN" sz="1799" dirty="0">
                <a:cs typeface="+mn-ea"/>
                <a:sym typeface="+mn-lt"/>
              </a:rPr>
              <a:t>R2</a:t>
            </a:r>
          </a:p>
        </p:txBody>
      </p:sp>
      <p:cxnSp>
        <p:nvCxnSpPr>
          <p:cNvPr id="27" name="Straight Connector 73"/>
          <p:cNvCxnSpPr/>
          <p:nvPr/>
        </p:nvCxnSpPr>
        <p:spPr bwMode="gray">
          <a:xfrm>
            <a:off x="1168896" y="3825493"/>
            <a:ext cx="3041440" cy="0"/>
          </a:xfrm>
          <a:prstGeom prst="line">
            <a:avLst/>
          </a:prstGeom>
          <a:solidFill>
            <a:schemeClr val="accent1"/>
          </a:solidFill>
          <a:ln w="25400" cap="flat" cmpd="sng" algn="ctr">
            <a:solidFill>
              <a:srgbClr val="00B0F0"/>
            </a:solidFill>
            <a:prstDash val="solid"/>
            <a:round/>
            <a:headEnd type="none" w="med" len="med"/>
            <a:tailEnd type="triangle" w="med" len="med"/>
          </a:ln>
          <a:effectLst/>
        </p:spPr>
      </p:cxnSp>
      <p:sp>
        <p:nvSpPr>
          <p:cNvPr id="28" name="Oval 4"/>
          <p:cNvSpPr>
            <a:spLocks noChangeAspect="1"/>
          </p:cNvSpPr>
          <p:nvPr/>
        </p:nvSpPr>
        <p:spPr bwMode="gray">
          <a:xfrm>
            <a:off x="991605" y="3702726"/>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1</a:t>
            </a:r>
            <a:endParaRPr lang="zh-CN" altLang="en-US" sz="1399" b="1" dirty="0">
              <a:solidFill>
                <a:schemeClr val="bg1"/>
              </a:solidFill>
              <a:cs typeface="+mn-ea"/>
              <a:sym typeface="+mn-lt"/>
            </a:endParaRPr>
          </a:p>
        </p:txBody>
      </p:sp>
      <p:sp>
        <p:nvSpPr>
          <p:cNvPr id="29" name="TextBox 19"/>
          <p:cNvSpPr txBox="1">
            <a:spLocks noChangeArrowheads="1"/>
          </p:cNvSpPr>
          <p:nvPr/>
        </p:nvSpPr>
        <p:spPr bwMode="gray">
          <a:xfrm>
            <a:off x="1264753" y="3244062"/>
            <a:ext cx="1997663" cy="586892"/>
          </a:xfrm>
          <a:prstGeom prst="rect">
            <a:avLst/>
          </a:prstGeom>
          <a:noFill/>
          <a:ln w="9525">
            <a:noFill/>
            <a:miter lim="800000"/>
            <a:headEnd/>
            <a:tailEnd/>
          </a:ln>
        </p:spPr>
        <p:txBody>
          <a:bodyPr wrap="none" anchor="ctr" anchorCtr="0">
            <a:spAutoFit/>
          </a:bodyPr>
          <a:lstStyle>
            <a:defPPr>
              <a:defRPr lang="en-US"/>
            </a:defPPr>
            <a:lvl1pPr algn="ctr">
              <a:defRPr sz="1400">
                <a:solidFill>
                  <a:schemeClr val="bg1"/>
                </a:solidFill>
              </a:defRPr>
            </a:lvl1pPr>
            <a:lvl2pPr marL="742950" indent="-285750">
              <a:defRPr sz="2100">
                <a:latin typeface="Arial" panose="020B0604020202020204" pitchFamily="34" charset="0"/>
                <a:ea typeface="MS PGothic" panose="020B0600070205080204" pitchFamily="34" charset="-128"/>
              </a:defRPr>
            </a:lvl2pPr>
            <a:lvl3pPr marL="1143000" indent="-228600">
              <a:defRPr sz="2100">
                <a:latin typeface="Arial" panose="020B0604020202020204" pitchFamily="34" charset="0"/>
                <a:ea typeface="MS PGothic" panose="020B0600070205080204" pitchFamily="34" charset="-128"/>
              </a:defRPr>
            </a:lvl3pPr>
            <a:lvl4pPr marL="1600200" indent="-228600">
              <a:defRPr sz="2100">
                <a:latin typeface="Arial" panose="020B0604020202020204" pitchFamily="34" charset="0"/>
                <a:ea typeface="MS PGothic" panose="020B0600070205080204" pitchFamily="34" charset="-128"/>
              </a:defRPr>
            </a:lvl4pPr>
            <a:lvl5pPr marL="2057400" indent="-228600">
              <a:defRPr sz="21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latin typeface="Arial" panose="020B0604020202020204" pitchFamily="34" charset="0"/>
                <a:ea typeface="MS PGothic" panose="020B0600070205080204" pitchFamily="34" charset="-128"/>
              </a:defRPr>
            </a:lvl9pPr>
          </a:lstStyle>
          <a:p>
            <a:pPr algn="l">
              <a:lnSpc>
                <a:spcPct val="120000"/>
              </a:lnSpc>
            </a:pPr>
            <a:r>
              <a:rPr lang="en-US" altLang="zh-CN" sz="1399" dirty="0">
                <a:solidFill>
                  <a:schemeClr val="tx1"/>
                </a:solidFill>
                <a:cs typeface="+mn-ea"/>
                <a:sym typeface="+mn-lt"/>
              </a:rPr>
              <a:t>ICMPv6 Echo Request</a:t>
            </a:r>
          </a:p>
          <a:p>
            <a:pPr algn="l">
              <a:lnSpc>
                <a:spcPct val="120000"/>
              </a:lnSpc>
            </a:pPr>
            <a:r>
              <a:rPr lang="en-US" altLang="zh-CN" sz="1399" dirty="0">
                <a:solidFill>
                  <a:srgbClr val="EC7061"/>
                </a:solidFill>
                <a:cs typeface="+mn-ea"/>
                <a:sym typeface="+mn-lt"/>
              </a:rPr>
              <a:t>Type=128</a:t>
            </a:r>
            <a:r>
              <a:rPr lang="zh-CN" altLang="en-US" sz="1399" dirty="0">
                <a:solidFill>
                  <a:srgbClr val="EC7061"/>
                </a:solidFill>
                <a:cs typeface="+mn-ea"/>
                <a:sym typeface="+mn-lt"/>
              </a:rPr>
              <a:t>，</a:t>
            </a:r>
            <a:r>
              <a:rPr lang="en-US" altLang="zh-CN" sz="1399" dirty="0">
                <a:solidFill>
                  <a:srgbClr val="EC7061"/>
                </a:solidFill>
                <a:cs typeface="+mn-ea"/>
                <a:sym typeface="+mn-lt"/>
              </a:rPr>
              <a:t>Code=0</a:t>
            </a:r>
          </a:p>
        </p:txBody>
      </p:sp>
      <p:sp>
        <p:nvSpPr>
          <p:cNvPr id="32" name="TextBox 19"/>
          <p:cNvSpPr txBox="1">
            <a:spLocks noChangeArrowheads="1"/>
          </p:cNvSpPr>
          <p:nvPr/>
        </p:nvSpPr>
        <p:spPr bwMode="gray">
          <a:xfrm>
            <a:off x="3630474" y="4225075"/>
            <a:ext cx="1789272" cy="586892"/>
          </a:xfrm>
          <a:prstGeom prst="rect">
            <a:avLst/>
          </a:prstGeom>
          <a:noFill/>
          <a:ln w="9525">
            <a:noFill/>
            <a:miter lim="800000"/>
            <a:headEnd/>
            <a:tailEnd/>
          </a:ln>
        </p:spPr>
        <p:txBody>
          <a:bodyPr wrap="none" anchor="ctr" anchorCtr="0">
            <a:spAutoFit/>
          </a:bodyPr>
          <a:lstStyle>
            <a:defPPr>
              <a:defRPr lang="en-US"/>
            </a:defPPr>
            <a:lvl1pPr algn="ctr">
              <a:defRPr sz="1400">
                <a:solidFill>
                  <a:schemeClr val="bg1"/>
                </a:solidFill>
              </a:defRPr>
            </a:lvl1pPr>
            <a:lvl2pPr marL="742950" indent="-285750">
              <a:defRPr sz="2100">
                <a:latin typeface="Arial" panose="020B0604020202020204" pitchFamily="34" charset="0"/>
                <a:ea typeface="MS PGothic" panose="020B0600070205080204" pitchFamily="34" charset="-128"/>
              </a:defRPr>
            </a:lvl2pPr>
            <a:lvl3pPr marL="1143000" indent="-228600">
              <a:defRPr sz="2100">
                <a:latin typeface="Arial" panose="020B0604020202020204" pitchFamily="34" charset="0"/>
                <a:ea typeface="MS PGothic" panose="020B0600070205080204" pitchFamily="34" charset="-128"/>
              </a:defRPr>
            </a:lvl3pPr>
            <a:lvl4pPr marL="1600200" indent="-228600">
              <a:defRPr sz="2100">
                <a:latin typeface="Arial" panose="020B0604020202020204" pitchFamily="34" charset="0"/>
                <a:ea typeface="MS PGothic" panose="020B0600070205080204" pitchFamily="34" charset="-128"/>
              </a:defRPr>
            </a:lvl4pPr>
            <a:lvl5pPr marL="2057400" indent="-228600">
              <a:defRPr sz="21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latin typeface="Arial" panose="020B0604020202020204" pitchFamily="34" charset="0"/>
                <a:ea typeface="MS PGothic" panose="020B0600070205080204" pitchFamily="34" charset="-128"/>
              </a:defRPr>
            </a:lvl9pPr>
          </a:lstStyle>
          <a:p>
            <a:pPr algn="r">
              <a:lnSpc>
                <a:spcPct val="120000"/>
              </a:lnSpc>
            </a:pPr>
            <a:r>
              <a:rPr lang="en-US" altLang="zh-CN" sz="1399" dirty="0">
                <a:solidFill>
                  <a:schemeClr val="tx1"/>
                </a:solidFill>
                <a:cs typeface="+mn-ea"/>
                <a:sym typeface="+mn-lt"/>
              </a:rPr>
              <a:t>ICMPv6 Echo Reply</a:t>
            </a:r>
          </a:p>
          <a:p>
            <a:pPr algn="r">
              <a:lnSpc>
                <a:spcPct val="120000"/>
              </a:lnSpc>
            </a:pPr>
            <a:r>
              <a:rPr lang="en-US" altLang="zh-CN" sz="1399" dirty="0">
                <a:solidFill>
                  <a:srgbClr val="EC7061"/>
                </a:solidFill>
                <a:cs typeface="+mn-ea"/>
                <a:sym typeface="+mn-lt"/>
              </a:rPr>
              <a:t>Type=129</a:t>
            </a:r>
            <a:r>
              <a:rPr lang="zh-CN" altLang="en-US" sz="1399" dirty="0">
                <a:solidFill>
                  <a:srgbClr val="EC7061"/>
                </a:solidFill>
                <a:cs typeface="+mn-ea"/>
                <a:sym typeface="+mn-lt"/>
              </a:rPr>
              <a:t>，</a:t>
            </a:r>
            <a:r>
              <a:rPr lang="en-US" altLang="zh-CN" sz="1399" dirty="0">
                <a:solidFill>
                  <a:srgbClr val="EC7061"/>
                </a:solidFill>
                <a:cs typeface="+mn-ea"/>
                <a:sym typeface="+mn-lt"/>
              </a:rPr>
              <a:t>Code=0</a:t>
            </a:r>
          </a:p>
        </p:txBody>
      </p:sp>
      <p:cxnSp>
        <p:nvCxnSpPr>
          <p:cNvPr id="33" name="Straight Connector 75"/>
          <p:cNvCxnSpPr/>
          <p:nvPr/>
        </p:nvCxnSpPr>
        <p:spPr bwMode="gray">
          <a:xfrm flipH="1">
            <a:off x="2469346" y="4837462"/>
            <a:ext cx="3057668" cy="0"/>
          </a:xfrm>
          <a:prstGeom prst="line">
            <a:avLst/>
          </a:prstGeom>
          <a:solidFill>
            <a:schemeClr val="accent1"/>
          </a:solidFill>
          <a:ln w="25400" cap="flat" cmpd="sng" algn="ctr">
            <a:solidFill>
              <a:srgbClr val="00B0F0"/>
            </a:solidFill>
            <a:prstDash val="solid"/>
            <a:round/>
            <a:headEnd type="none" w="med" len="med"/>
            <a:tailEnd type="triangle" w="med" len="med"/>
          </a:ln>
          <a:effectLst/>
        </p:spPr>
      </p:cxnSp>
      <p:sp>
        <p:nvSpPr>
          <p:cNvPr id="34" name="Oval 4"/>
          <p:cNvSpPr>
            <a:spLocks noChangeAspect="1"/>
          </p:cNvSpPr>
          <p:nvPr/>
        </p:nvSpPr>
        <p:spPr bwMode="gray">
          <a:xfrm>
            <a:off x="5436176" y="4722596"/>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2</a:t>
            </a:r>
            <a:endParaRPr lang="zh-CN" altLang="en-US" sz="1399" b="1" dirty="0">
              <a:solidFill>
                <a:schemeClr val="bg1"/>
              </a:solidFill>
              <a:cs typeface="+mn-ea"/>
              <a:sym typeface="+mn-lt"/>
            </a:endParaRPr>
          </a:p>
        </p:txBody>
      </p:sp>
      <p:cxnSp>
        <p:nvCxnSpPr>
          <p:cNvPr id="20" name="直接连接符 71"/>
          <p:cNvCxnSpPr/>
          <p:nvPr/>
        </p:nvCxnSpPr>
        <p:spPr bwMode="gray">
          <a:xfrm>
            <a:off x="1128263" y="2727375"/>
            <a:ext cx="0" cy="2173034"/>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71"/>
          <p:cNvCxnSpPr/>
          <p:nvPr/>
        </p:nvCxnSpPr>
        <p:spPr bwMode="gray">
          <a:xfrm>
            <a:off x="5559874" y="2727375"/>
            <a:ext cx="0" cy="2173034"/>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425CE3A7-A489-578B-8E9C-48ED720AF57A}"/>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00DD4E84-E103-7CC8-6F29-A877E5EA176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F1F9D0BE-9D02-5CBF-1A97-302C940C446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182</a:t>
            </a:fld>
            <a:endParaRPr lang="en-US">
              <a:cs typeface="+mn-ea"/>
              <a:sym typeface="+mn-lt"/>
            </a:endParaRPr>
          </a:p>
        </p:txBody>
      </p:sp>
      <p:pic>
        <p:nvPicPr>
          <p:cNvPr id="22" name="图片 21">
            <a:extLst>
              <a:ext uri="{FF2B5EF4-FFF2-40B4-BE49-F238E27FC236}">
                <a16:creationId xmlns:a16="http://schemas.microsoft.com/office/drawing/2014/main" id="{9C239AD5-C211-4A8F-9912-FACD29FEA416}"/>
              </a:ext>
            </a:extLst>
          </p:cNvPr>
          <p:cNvPicPr>
            <a:picLocks noChangeAspect="1"/>
          </p:cNvPicPr>
          <p:nvPr/>
        </p:nvPicPr>
        <p:blipFill>
          <a:blip r:embed="rId3"/>
          <a:stretch>
            <a:fillRect/>
          </a:stretch>
        </p:blipFill>
        <p:spPr>
          <a:xfrm>
            <a:off x="903712" y="2258996"/>
            <a:ext cx="432399" cy="432399"/>
          </a:xfrm>
          <a:prstGeom prst="rect">
            <a:avLst/>
          </a:prstGeom>
        </p:spPr>
      </p:pic>
      <p:pic>
        <p:nvPicPr>
          <p:cNvPr id="23" name="图片 22">
            <a:extLst>
              <a:ext uri="{FF2B5EF4-FFF2-40B4-BE49-F238E27FC236}">
                <a16:creationId xmlns:a16="http://schemas.microsoft.com/office/drawing/2014/main" id="{01E5BF99-8A2B-41DA-9F09-A6215C84FB61}"/>
              </a:ext>
            </a:extLst>
          </p:cNvPr>
          <p:cNvPicPr>
            <a:picLocks noChangeAspect="1"/>
          </p:cNvPicPr>
          <p:nvPr/>
        </p:nvPicPr>
        <p:blipFill>
          <a:blip r:embed="rId3"/>
          <a:stretch>
            <a:fillRect/>
          </a:stretch>
        </p:blipFill>
        <p:spPr>
          <a:xfrm>
            <a:off x="5362563" y="2269998"/>
            <a:ext cx="432399" cy="432399"/>
          </a:xfrm>
          <a:prstGeom prst="rect">
            <a:avLst/>
          </a:prstGeom>
        </p:spPr>
      </p:pic>
    </p:spTree>
    <p:extLst>
      <p:ext uri="{BB962C8B-B14F-4D97-AF65-F5344CB8AC3E}">
        <p14:creationId xmlns:p14="http://schemas.microsoft.com/office/powerpoint/2010/main" val="17517054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差错报文应用：</a:t>
            </a:r>
            <a:r>
              <a:rPr lang="en-US" altLang="zh-CN" sz="3200" dirty="0">
                <a:latin typeface="+mn-lt"/>
                <a:ea typeface="+mn-ea"/>
                <a:cs typeface="+mn-ea"/>
                <a:sym typeface="+mn-lt"/>
              </a:rPr>
              <a:t>Path MTU</a:t>
            </a:r>
            <a:r>
              <a:rPr lang="zh-CN" altLang="en-US" sz="3200" dirty="0">
                <a:latin typeface="+mn-lt"/>
                <a:ea typeface="+mn-ea"/>
                <a:cs typeface="+mn-ea"/>
                <a:sym typeface="+mn-lt"/>
              </a:rPr>
              <a:t>发现概述</a:t>
            </a:r>
          </a:p>
        </p:txBody>
      </p:sp>
      <p:sp>
        <p:nvSpPr>
          <p:cNvPr id="31" name="文本占位符 30"/>
          <p:cNvSpPr>
            <a:spLocks noGrp="1"/>
          </p:cNvSpPr>
          <p:nvPr>
            <p:ph type="body" sz="quarter" idx="4294967295"/>
          </p:nvPr>
        </p:nvSpPr>
        <p:spPr bwMode="gray">
          <a:xfrm>
            <a:off x="7079325" y="1930641"/>
            <a:ext cx="3626776" cy="3738025"/>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在</a:t>
            </a:r>
            <a:r>
              <a:rPr lang="en-US" altLang="zh-CN" sz="2400" dirty="0">
                <a:solidFill>
                  <a:schemeClr val="accent1"/>
                </a:solidFill>
                <a:cs typeface="+mn-ea"/>
                <a:sym typeface="+mn-lt"/>
              </a:rPr>
              <a:t>IPv6</a:t>
            </a:r>
            <a:r>
              <a:rPr lang="zh-CN" altLang="en-US" sz="2400" dirty="0">
                <a:solidFill>
                  <a:schemeClr val="accent1"/>
                </a:solidFill>
                <a:cs typeface="+mn-ea"/>
                <a:sym typeface="+mn-lt"/>
              </a:rPr>
              <a:t>中，为了减少中间转发设备的处理压力，中间转发设备不对</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报文进行分片，报文的分片将在源节点进行。</a:t>
            </a:r>
          </a:p>
          <a:p>
            <a:pPr marL="266700" indent="-266700">
              <a:buFont typeface="Wingdings" panose="05000000000000000000" pitchFamily="2" charset="2"/>
              <a:buChar char="n"/>
            </a:pPr>
            <a:r>
              <a:rPr lang="en-US" altLang="zh-CN" sz="2400" dirty="0">
                <a:solidFill>
                  <a:schemeClr val="accent1"/>
                </a:solidFill>
                <a:cs typeface="+mn-ea"/>
                <a:sym typeface="+mn-lt"/>
              </a:rPr>
              <a:t>Path MTU</a:t>
            </a:r>
            <a:r>
              <a:rPr lang="zh-CN" altLang="en-US" sz="2400" dirty="0">
                <a:solidFill>
                  <a:schemeClr val="accent1"/>
                </a:solidFill>
                <a:cs typeface="+mn-ea"/>
                <a:sym typeface="+mn-lt"/>
              </a:rPr>
              <a:t>是路径上的最小接口</a:t>
            </a:r>
            <a:r>
              <a:rPr lang="en-US" altLang="zh-CN" sz="2400" dirty="0">
                <a:solidFill>
                  <a:schemeClr val="accent1"/>
                </a:solidFill>
                <a:cs typeface="+mn-ea"/>
                <a:sym typeface="+mn-lt"/>
              </a:rPr>
              <a:t>MTU</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PMTUD</a:t>
            </a:r>
            <a:r>
              <a:rPr lang="zh-CN" altLang="en-US" sz="2400" dirty="0">
                <a:solidFill>
                  <a:schemeClr val="accent1"/>
                </a:solidFill>
                <a:cs typeface="+mn-ea"/>
                <a:sym typeface="+mn-lt"/>
              </a:rPr>
              <a:t>（</a:t>
            </a:r>
            <a:r>
              <a:rPr lang="en-US" altLang="zh-CN" sz="2400" dirty="0">
                <a:solidFill>
                  <a:schemeClr val="accent1"/>
                </a:solidFill>
                <a:cs typeface="+mn-ea"/>
                <a:sym typeface="+mn-lt"/>
              </a:rPr>
              <a:t>Path MTU</a:t>
            </a:r>
            <a:r>
              <a:rPr lang="zh-CN" altLang="en-US" sz="2400" dirty="0">
                <a:solidFill>
                  <a:schemeClr val="accent1"/>
                </a:solidFill>
                <a:cs typeface="+mn-ea"/>
                <a:sym typeface="+mn-lt"/>
              </a:rPr>
              <a:t>发现机制）的主要目的是发现路径上的</a:t>
            </a:r>
            <a:r>
              <a:rPr lang="en-US" altLang="zh-CN" sz="2400" dirty="0">
                <a:solidFill>
                  <a:schemeClr val="accent1"/>
                </a:solidFill>
                <a:cs typeface="+mn-ea"/>
                <a:sym typeface="+mn-lt"/>
              </a:rPr>
              <a:t>MTU</a:t>
            </a:r>
            <a:r>
              <a:rPr lang="zh-CN" altLang="en-US" sz="2400" dirty="0">
                <a:solidFill>
                  <a:schemeClr val="accent1"/>
                </a:solidFill>
                <a:cs typeface="+mn-ea"/>
                <a:sym typeface="+mn-lt"/>
              </a:rPr>
              <a:t>，当数据包被从源转发到目的地的过程中避免分段。</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PMTUD</a:t>
            </a:r>
            <a:r>
              <a:rPr lang="zh-CN" altLang="en-US" sz="2400" dirty="0">
                <a:solidFill>
                  <a:schemeClr val="accent1"/>
                </a:solidFill>
                <a:cs typeface="+mn-ea"/>
                <a:sym typeface="+mn-lt"/>
              </a:rPr>
              <a:t>是通过</a:t>
            </a:r>
            <a:r>
              <a:rPr lang="en-US" altLang="zh-CN" sz="2400" dirty="0">
                <a:solidFill>
                  <a:schemeClr val="accent1"/>
                </a:solidFill>
                <a:cs typeface="+mn-ea"/>
                <a:sym typeface="+mn-lt"/>
              </a:rPr>
              <a:t>ICMPv6</a:t>
            </a:r>
            <a:r>
              <a:rPr lang="zh-CN" altLang="en-US" sz="2400" dirty="0">
                <a:solidFill>
                  <a:schemeClr val="accent1"/>
                </a:solidFill>
                <a:cs typeface="+mn-ea"/>
                <a:sym typeface="+mn-lt"/>
              </a:rPr>
              <a:t>的</a:t>
            </a:r>
            <a:r>
              <a:rPr lang="en-US" altLang="zh-CN" sz="2400" dirty="0">
                <a:solidFill>
                  <a:schemeClr val="accent1"/>
                </a:solidFill>
                <a:cs typeface="+mn-ea"/>
                <a:sym typeface="+mn-lt"/>
              </a:rPr>
              <a:t>Packet Too Big</a:t>
            </a:r>
            <a:r>
              <a:rPr lang="zh-CN" altLang="en-US" sz="2400" dirty="0">
                <a:solidFill>
                  <a:schemeClr val="accent1"/>
                </a:solidFill>
                <a:cs typeface="+mn-ea"/>
                <a:sym typeface="+mn-lt"/>
              </a:rPr>
              <a:t>报文来完成的。</a:t>
            </a:r>
          </a:p>
        </p:txBody>
      </p:sp>
      <p:cxnSp>
        <p:nvCxnSpPr>
          <p:cNvPr id="45" name="直接连接符 58"/>
          <p:cNvCxnSpPr/>
          <p:nvPr/>
        </p:nvCxnSpPr>
        <p:spPr bwMode="gray">
          <a:xfrm>
            <a:off x="1135730" y="1853901"/>
            <a:ext cx="51851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本框 3"/>
          <p:cNvSpPr txBox="1"/>
          <p:nvPr/>
        </p:nvSpPr>
        <p:spPr bwMode="gray">
          <a:xfrm>
            <a:off x="682308" y="2133866"/>
            <a:ext cx="482824" cy="293607"/>
          </a:xfrm>
          <a:prstGeom prst="rect">
            <a:avLst/>
          </a:prstGeom>
          <a:noFill/>
        </p:spPr>
        <p:txBody>
          <a:bodyPr wrap="none" rtlCol="0">
            <a:spAutoFit/>
          </a:bodyPr>
          <a:lstStyle/>
          <a:p>
            <a:pPr>
              <a:lnSpc>
                <a:spcPct val="120000"/>
              </a:lnSpc>
            </a:pPr>
            <a:r>
              <a:rPr lang="en-US" altLang="zh-CN" sz="1200" b="1" dirty="0">
                <a:cs typeface="+mn-ea"/>
                <a:sym typeface="+mn-lt"/>
              </a:rPr>
              <a:t>PC1</a:t>
            </a:r>
            <a:endParaRPr lang="zh-CN" altLang="en-US" sz="1200" b="1" dirty="0">
              <a:cs typeface="+mn-ea"/>
              <a:sym typeface="+mn-lt"/>
            </a:endParaRPr>
          </a:p>
        </p:txBody>
      </p:sp>
      <p:sp>
        <p:nvSpPr>
          <p:cNvPr id="51" name="文本框 63"/>
          <p:cNvSpPr txBox="1"/>
          <p:nvPr/>
        </p:nvSpPr>
        <p:spPr bwMode="gray">
          <a:xfrm>
            <a:off x="2574715" y="2133873"/>
            <a:ext cx="380232" cy="293607"/>
          </a:xfrm>
          <a:prstGeom prst="rect">
            <a:avLst/>
          </a:prstGeom>
          <a:noFill/>
        </p:spPr>
        <p:txBody>
          <a:bodyPr wrap="none" rtlCol="0">
            <a:spAutoFit/>
          </a:bodyPr>
          <a:lstStyle/>
          <a:p>
            <a:pPr algn="ctr">
              <a:lnSpc>
                <a:spcPct val="120000"/>
              </a:lnSpc>
            </a:pPr>
            <a:r>
              <a:rPr lang="en-US" altLang="zh-CN" sz="1200" b="1" dirty="0">
                <a:cs typeface="+mn-ea"/>
                <a:sym typeface="+mn-lt"/>
              </a:rPr>
              <a:t>R1</a:t>
            </a:r>
            <a:endParaRPr lang="zh-CN" altLang="en-US" sz="1200" b="1" dirty="0">
              <a:cs typeface="+mn-ea"/>
              <a:sym typeface="+mn-lt"/>
            </a:endParaRPr>
          </a:p>
        </p:txBody>
      </p:sp>
      <p:sp>
        <p:nvSpPr>
          <p:cNvPr id="54" name="文本框 64"/>
          <p:cNvSpPr txBox="1"/>
          <p:nvPr/>
        </p:nvSpPr>
        <p:spPr bwMode="gray">
          <a:xfrm>
            <a:off x="4410177" y="2133873"/>
            <a:ext cx="380232" cy="293607"/>
          </a:xfrm>
          <a:prstGeom prst="rect">
            <a:avLst/>
          </a:prstGeom>
          <a:noFill/>
        </p:spPr>
        <p:txBody>
          <a:bodyPr wrap="none" rtlCol="0">
            <a:spAutoFit/>
          </a:bodyPr>
          <a:lstStyle/>
          <a:p>
            <a:pPr algn="ctr">
              <a:lnSpc>
                <a:spcPct val="120000"/>
              </a:lnSpc>
            </a:pPr>
            <a:r>
              <a:rPr lang="en-US" altLang="zh-CN" sz="1200" b="1" dirty="0">
                <a:cs typeface="+mn-ea"/>
                <a:sym typeface="+mn-lt"/>
              </a:rPr>
              <a:t>R2</a:t>
            </a:r>
            <a:endParaRPr lang="zh-CN" altLang="en-US" sz="1200" b="1" dirty="0">
              <a:cs typeface="+mn-ea"/>
              <a:sym typeface="+mn-lt"/>
            </a:endParaRPr>
          </a:p>
        </p:txBody>
      </p:sp>
      <p:sp>
        <p:nvSpPr>
          <p:cNvPr id="57" name="文本框 65"/>
          <p:cNvSpPr txBox="1"/>
          <p:nvPr/>
        </p:nvSpPr>
        <p:spPr bwMode="gray">
          <a:xfrm>
            <a:off x="6173821" y="2133866"/>
            <a:ext cx="482824" cy="293607"/>
          </a:xfrm>
          <a:prstGeom prst="rect">
            <a:avLst/>
          </a:prstGeom>
          <a:noFill/>
        </p:spPr>
        <p:txBody>
          <a:bodyPr wrap="none" rtlCol="0">
            <a:spAutoFit/>
          </a:bodyPr>
          <a:lstStyle/>
          <a:p>
            <a:pPr>
              <a:lnSpc>
                <a:spcPct val="120000"/>
              </a:lnSpc>
            </a:pPr>
            <a:r>
              <a:rPr lang="en-US" altLang="zh-CN" sz="1200" b="1" dirty="0">
                <a:cs typeface="+mn-ea"/>
                <a:sym typeface="+mn-lt"/>
              </a:rPr>
              <a:t>PC2</a:t>
            </a:r>
            <a:endParaRPr lang="zh-CN" altLang="en-US" sz="1200" b="1" dirty="0">
              <a:cs typeface="+mn-ea"/>
              <a:sym typeface="+mn-lt"/>
            </a:endParaRPr>
          </a:p>
        </p:txBody>
      </p:sp>
      <p:sp>
        <p:nvSpPr>
          <p:cNvPr id="58" name="矩形 67"/>
          <p:cNvSpPr/>
          <p:nvPr/>
        </p:nvSpPr>
        <p:spPr bwMode="gray">
          <a:xfrm>
            <a:off x="1082399" y="1571078"/>
            <a:ext cx="947695" cy="293607"/>
          </a:xfrm>
          <a:prstGeom prst="rect">
            <a:avLst/>
          </a:prstGeom>
        </p:spPr>
        <p:txBody>
          <a:bodyPr wrap="none">
            <a:spAutoFit/>
          </a:bodyPr>
          <a:lstStyle/>
          <a:p>
            <a:pPr>
              <a:lnSpc>
                <a:spcPct val="120000"/>
              </a:lnSpc>
            </a:pPr>
            <a:r>
              <a:rPr lang="en-US" altLang="zh-CN" sz="1200" dirty="0">
                <a:cs typeface="+mn-ea"/>
                <a:sym typeface="+mn-lt"/>
              </a:rPr>
              <a:t>MTU=1500</a:t>
            </a:r>
          </a:p>
        </p:txBody>
      </p:sp>
      <p:sp>
        <p:nvSpPr>
          <p:cNvPr id="59" name="矩形 68"/>
          <p:cNvSpPr/>
          <p:nvPr/>
        </p:nvSpPr>
        <p:spPr bwMode="gray">
          <a:xfrm>
            <a:off x="2973062" y="1571078"/>
            <a:ext cx="947695" cy="293607"/>
          </a:xfrm>
          <a:prstGeom prst="rect">
            <a:avLst/>
          </a:prstGeom>
        </p:spPr>
        <p:txBody>
          <a:bodyPr wrap="none">
            <a:spAutoFit/>
          </a:bodyPr>
          <a:lstStyle/>
          <a:p>
            <a:pPr>
              <a:lnSpc>
                <a:spcPct val="120000"/>
              </a:lnSpc>
            </a:pPr>
            <a:r>
              <a:rPr lang="en-US" altLang="zh-CN" sz="1200" dirty="0">
                <a:cs typeface="+mn-ea"/>
                <a:sym typeface="+mn-lt"/>
              </a:rPr>
              <a:t>MTU=1400</a:t>
            </a:r>
          </a:p>
        </p:txBody>
      </p:sp>
      <p:sp>
        <p:nvSpPr>
          <p:cNvPr id="60" name="矩形 69"/>
          <p:cNvSpPr/>
          <p:nvPr/>
        </p:nvSpPr>
        <p:spPr bwMode="gray">
          <a:xfrm>
            <a:off x="4843673" y="1560065"/>
            <a:ext cx="947695" cy="293607"/>
          </a:xfrm>
          <a:prstGeom prst="rect">
            <a:avLst/>
          </a:prstGeom>
        </p:spPr>
        <p:txBody>
          <a:bodyPr wrap="none">
            <a:spAutoFit/>
          </a:bodyPr>
          <a:lstStyle/>
          <a:p>
            <a:pPr>
              <a:lnSpc>
                <a:spcPct val="120000"/>
              </a:lnSpc>
            </a:pPr>
            <a:r>
              <a:rPr lang="en-US" altLang="zh-CN" sz="1200" dirty="0">
                <a:cs typeface="+mn-ea"/>
                <a:sym typeface="+mn-lt"/>
              </a:rPr>
              <a:t>MTU=1300</a:t>
            </a:r>
          </a:p>
        </p:txBody>
      </p:sp>
      <p:grpSp>
        <p:nvGrpSpPr>
          <p:cNvPr id="61" name="组合 96"/>
          <p:cNvGrpSpPr/>
          <p:nvPr/>
        </p:nvGrpSpPr>
        <p:grpSpPr bwMode="gray">
          <a:xfrm>
            <a:off x="896974" y="2540115"/>
            <a:ext cx="5531347" cy="3499693"/>
            <a:chOff x="764452" y="2204863"/>
            <a:chExt cx="5804330" cy="4013663"/>
          </a:xfrm>
        </p:grpSpPr>
        <p:cxnSp>
          <p:nvCxnSpPr>
            <p:cNvPr id="62" name="直接连接符 70"/>
            <p:cNvCxnSpPr/>
            <p:nvPr/>
          </p:nvCxnSpPr>
          <p:spPr bwMode="gray">
            <a:xfrm>
              <a:off x="764452" y="2204863"/>
              <a:ext cx="0" cy="4013663"/>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连接符 71"/>
            <p:cNvCxnSpPr/>
            <p:nvPr/>
          </p:nvCxnSpPr>
          <p:spPr bwMode="gray">
            <a:xfrm>
              <a:off x="2724494" y="2204863"/>
              <a:ext cx="0" cy="4013663"/>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72"/>
            <p:cNvCxnSpPr/>
            <p:nvPr/>
          </p:nvCxnSpPr>
          <p:spPr bwMode="gray">
            <a:xfrm>
              <a:off x="4650541" y="2204863"/>
              <a:ext cx="0" cy="4013663"/>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73"/>
            <p:cNvCxnSpPr/>
            <p:nvPr/>
          </p:nvCxnSpPr>
          <p:spPr bwMode="gray">
            <a:xfrm>
              <a:off x="6568782" y="2204863"/>
              <a:ext cx="0" cy="4013663"/>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6" name="直接连接符 74"/>
          <p:cNvCxnSpPr/>
          <p:nvPr/>
        </p:nvCxnSpPr>
        <p:spPr bwMode="gray">
          <a:xfrm>
            <a:off x="993798" y="2982114"/>
            <a:ext cx="1771037" cy="0"/>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矩形 75"/>
          <p:cNvSpPr/>
          <p:nvPr/>
        </p:nvSpPr>
        <p:spPr bwMode="gray">
          <a:xfrm>
            <a:off x="990234" y="2479264"/>
            <a:ext cx="1013419" cy="515206"/>
          </a:xfrm>
          <a:prstGeom prst="rect">
            <a:avLst/>
          </a:prstGeom>
        </p:spPr>
        <p:txBody>
          <a:bodyPr wrap="none">
            <a:spAutoFit/>
          </a:bodyPr>
          <a:lstStyle/>
          <a:p>
            <a:pPr>
              <a:lnSpc>
                <a:spcPct val="120000"/>
              </a:lnSpc>
            </a:pPr>
            <a:r>
              <a:rPr lang="en-US" altLang="zh-CN" sz="1200" dirty="0">
                <a:cs typeface="+mn-ea"/>
                <a:sym typeface="+mn-lt"/>
              </a:rPr>
              <a:t>Packet with </a:t>
            </a:r>
          </a:p>
          <a:p>
            <a:pPr>
              <a:lnSpc>
                <a:spcPct val="120000"/>
              </a:lnSpc>
            </a:pPr>
            <a:r>
              <a:rPr lang="en-US" altLang="zh-CN" sz="1200" dirty="0">
                <a:cs typeface="+mn-ea"/>
                <a:sym typeface="+mn-lt"/>
              </a:rPr>
              <a:t>MTU=1500</a:t>
            </a:r>
          </a:p>
        </p:txBody>
      </p:sp>
      <p:sp>
        <p:nvSpPr>
          <p:cNvPr id="68" name="矩形 76"/>
          <p:cNvSpPr/>
          <p:nvPr/>
        </p:nvSpPr>
        <p:spPr bwMode="gray">
          <a:xfrm>
            <a:off x="1194195" y="3162822"/>
            <a:ext cx="1497525" cy="515206"/>
          </a:xfrm>
          <a:prstGeom prst="rect">
            <a:avLst/>
          </a:prstGeom>
        </p:spPr>
        <p:txBody>
          <a:bodyPr wrap="none">
            <a:spAutoFit/>
          </a:bodyPr>
          <a:lstStyle/>
          <a:p>
            <a:pPr algn="r">
              <a:lnSpc>
                <a:spcPct val="120000"/>
              </a:lnSpc>
            </a:pPr>
            <a:r>
              <a:rPr lang="en-US" altLang="zh-CN" sz="1200" dirty="0">
                <a:cs typeface="+mn-ea"/>
                <a:sym typeface="+mn-lt"/>
              </a:rPr>
              <a:t>ICMPv6 (TYPE=2) </a:t>
            </a:r>
          </a:p>
          <a:p>
            <a:pPr algn="r">
              <a:lnSpc>
                <a:spcPct val="120000"/>
              </a:lnSpc>
            </a:pPr>
            <a:r>
              <a:rPr lang="en-US" altLang="zh-CN" sz="1200" dirty="0">
                <a:cs typeface="+mn-ea"/>
                <a:sym typeface="+mn-lt"/>
              </a:rPr>
              <a:t>use MTU 1400</a:t>
            </a:r>
          </a:p>
        </p:txBody>
      </p:sp>
      <p:cxnSp>
        <p:nvCxnSpPr>
          <p:cNvPr id="70" name="直接连接符 78"/>
          <p:cNvCxnSpPr/>
          <p:nvPr/>
        </p:nvCxnSpPr>
        <p:spPr bwMode="gray">
          <a:xfrm>
            <a:off x="993798" y="3668419"/>
            <a:ext cx="1765823" cy="0"/>
          </a:xfrm>
          <a:prstGeom prst="line">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连接符 80"/>
          <p:cNvCxnSpPr/>
          <p:nvPr/>
        </p:nvCxnSpPr>
        <p:spPr bwMode="gray">
          <a:xfrm>
            <a:off x="993795" y="4332043"/>
            <a:ext cx="3565837" cy="0"/>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直接连接符 83"/>
          <p:cNvCxnSpPr/>
          <p:nvPr/>
        </p:nvCxnSpPr>
        <p:spPr bwMode="gray">
          <a:xfrm>
            <a:off x="896974" y="5031115"/>
            <a:ext cx="3695884" cy="0"/>
          </a:xfrm>
          <a:prstGeom prst="line">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矩形 85"/>
          <p:cNvSpPr/>
          <p:nvPr/>
        </p:nvSpPr>
        <p:spPr bwMode="gray">
          <a:xfrm>
            <a:off x="3095332" y="4532037"/>
            <a:ext cx="1497525" cy="515206"/>
          </a:xfrm>
          <a:prstGeom prst="rect">
            <a:avLst/>
          </a:prstGeom>
        </p:spPr>
        <p:txBody>
          <a:bodyPr wrap="none">
            <a:spAutoFit/>
          </a:bodyPr>
          <a:lstStyle/>
          <a:p>
            <a:pPr algn="r">
              <a:lnSpc>
                <a:spcPct val="120000"/>
              </a:lnSpc>
            </a:pPr>
            <a:r>
              <a:rPr lang="en-US" altLang="zh-CN" sz="1200" dirty="0">
                <a:cs typeface="+mn-ea"/>
                <a:sym typeface="+mn-lt"/>
              </a:rPr>
              <a:t>ICMPv6 (TYPE=2) </a:t>
            </a:r>
          </a:p>
          <a:p>
            <a:pPr algn="r">
              <a:lnSpc>
                <a:spcPct val="120000"/>
              </a:lnSpc>
            </a:pPr>
            <a:r>
              <a:rPr lang="en-US" altLang="zh-CN" sz="1200" dirty="0">
                <a:cs typeface="+mn-ea"/>
                <a:sym typeface="+mn-lt"/>
              </a:rPr>
              <a:t>use MTU 1300</a:t>
            </a:r>
          </a:p>
        </p:txBody>
      </p:sp>
      <p:cxnSp>
        <p:nvCxnSpPr>
          <p:cNvPr id="77" name="直接连接符 86"/>
          <p:cNvCxnSpPr/>
          <p:nvPr/>
        </p:nvCxnSpPr>
        <p:spPr bwMode="gray">
          <a:xfrm>
            <a:off x="993797" y="5715479"/>
            <a:ext cx="5434526" cy="0"/>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92"/>
          <p:cNvSpPr/>
          <p:nvPr/>
        </p:nvSpPr>
        <p:spPr bwMode="gray">
          <a:xfrm>
            <a:off x="990234" y="3856967"/>
            <a:ext cx="1013419" cy="515206"/>
          </a:xfrm>
          <a:prstGeom prst="rect">
            <a:avLst/>
          </a:prstGeom>
        </p:spPr>
        <p:txBody>
          <a:bodyPr wrap="none">
            <a:spAutoFit/>
          </a:bodyPr>
          <a:lstStyle/>
          <a:p>
            <a:pPr>
              <a:lnSpc>
                <a:spcPct val="120000"/>
              </a:lnSpc>
            </a:pPr>
            <a:r>
              <a:rPr lang="en-US" altLang="zh-CN" sz="1200" dirty="0">
                <a:cs typeface="+mn-ea"/>
                <a:sym typeface="+mn-lt"/>
              </a:rPr>
              <a:t>Packet with </a:t>
            </a:r>
          </a:p>
          <a:p>
            <a:pPr>
              <a:lnSpc>
                <a:spcPct val="120000"/>
              </a:lnSpc>
            </a:pPr>
            <a:r>
              <a:rPr lang="en-US" altLang="zh-CN" sz="1200" dirty="0">
                <a:cs typeface="+mn-ea"/>
                <a:sym typeface="+mn-lt"/>
              </a:rPr>
              <a:t>MTU=1400</a:t>
            </a:r>
          </a:p>
        </p:txBody>
      </p:sp>
      <p:sp>
        <p:nvSpPr>
          <p:cNvPr id="80" name="矩形 93"/>
          <p:cNvSpPr/>
          <p:nvPr/>
        </p:nvSpPr>
        <p:spPr bwMode="gray">
          <a:xfrm>
            <a:off x="990234" y="5253174"/>
            <a:ext cx="1013419" cy="515206"/>
          </a:xfrm>
          <a:prstGeom prst="rect">
            <a:avLst/>
          </a:prstGeom>
        </p:spPr>
        <p:txBody>
          <a:bodyPr wrap="none">
            <a:spAutoFit/>
          </a:bodyPr>
          <a:lstStyle/>
          <a:p>
            <a:pPr>
              <a:lnSpc>
                <a:spcPct val="120000"/>
              </a:lnSpc>
            </a:pPr>
            <a:r>
              <a:rPr lang="en-US" altLang="zh-CN" sz="1200" dirty="0">
                <a:cs typeface="+mn-ea"/>
                <a:sym typeface="+mn-lt"/>
              </a:rPr>
              <a:t>Packet with </a:t>
            </a:r>
          </a:p>
          <a:p>
            <a:pPr>
              <a:lnSpc>
                <a:spcPct val="120000"/>
              </a:lnSpc>
            </a:pPr>
            <a:r>
              <a:rPr lang="en-US" altLang="zh-CN" sz="1200" dirty="0">
                <a:cs typeface="+mn-ea"/>
                <a:sym typeface="+mn-lt"/>
              </a:rPr>
              <a:t>MTU=1300</a:t>
            </a:r>
          </a:p>
        </p:txBody>
      </p:sp>
      <p:sp>
        <p:nvSpPr>
          <p:cNvPr id="89" name="Oval 4"/>
          <p:cNvSpPr>
            <a:spLocks noChangeAspect="1"/>
          </p:cNvSpPr>
          <p:nvPr/>
        </p:nvSpPr>
        <p:spPr bwMode="gray">
          <a:xfrm>
            <a:off x="753158" y="2856163"/>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1</a:t>
            </a:r>
            <a:endParaRPr lang="zh-CN" altLang="en-US" sz="1399" b="1" dirty="0">
              <a:solidFill>
                <a:schemeClr val="bg1"/>
              </a:solidFill>
              <a:cs typeface="+mn-ea"/>
              <a:sym typeface="+mn-lt"/>
            </a:endParaRPr>
          </a:p>
        </p:txBody>
      </p:sp>
      <p:sp>
        <p:nvSpPr>
          <p:cNvPr id="90" name="Oval 4"/>
          <p:cNvSpPr>
            <a:spLocks noChangeAspect="1"/>
          </p:cNvSpPr>
          <p:nvPr/>
        </p:nvSpPr>
        <p:spPr bwMode="gray">
          <a:xfrm>
            <a:off x="2622070" y="3531128"/>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2</a:t>
            </a:r>
            <a:endParaRPr lang="zh-CN" altLang="en-US" sz="1399" b="1" dirty="0">
              <a:solidFill>
                <a:schemeClr val="bg1"/>
              </a:solidFill>
              <a:cs typeface="+mn-ea"/>
              <a:sym typeface="+mn-lt"/>
            </a:endParaRPr>
          </a:p>
        </p:txBody>
      </p:sp>
      <p:sp>
        <p:nvSpPr>
          <p:cNvPr id="91" name="Oval 4"/>
          <p:cNvSpPr>
            <a:spLocks noChangeAspect="1"/>
          </p:cNvSpPr>
          <p:nvPr/>
        </p:nvSpPr>
        <p:spPr bwMode="gray">
          <a:xfrm>
            <a:off x="776401" y="4176401"/>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3</a:t>
            </a:r>
            <a:endParaRPr lang="zh-CN" altLang="en-US" sz="1399" b="1" dirty="0">
              <a:solidFill>
                <a:schemeClr val="bg1"/>
              </a:solidFill>
              <a:cs typeface="+mn-ea"/>
              <a:sym typeface="+mn-lt"/>
            </a:endParaRPr>
          </a:p>
        </p:txBody>
      </p:sp>
      <p:sp>
        <p:nvSpPr>
          <p:cNvPr id="92" name="Oval 4"/>
          <p:cNvSpPr>
            <a:spLocks noChangeAspect="1"/>
          </p:cNvSpPr>
          <p:nvPr/>
        </p:nvSpPr>
        <p:spPr bwMode="gray">
          <a:xfrm>
            <a:off x="4474619" y="4914496"/>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4</a:t>
            </a:r>
            <a:endParaRPr lang="zh-CN" altLang="en-US" sz="1399" b="1" dirty="0">
              <a:solidFill>
                <a:schemeClr val="bg1"/>
              </a:solidFill>
              <a:cs typeface="+mn-ea"/>
              <a:sym typeface="+mn-lt"/>
            </a:endParaRPr>
          </a:p>
        </p:txBody>
      </p:sp>
      <p:sp>
        <p:nvSpPr>
          <p:cNvPr id="93" name="Oval 4"/>
          <p:cNvSpPr>
            <a:spLocks noChangeAspect="1"/>
          </p:cNvSpPr>
          <p:nvPr/>
        </p:nvSpPr>
        <p:spPr bwMode="gray">
          <a:xfrm>
            <a:off x="756420" y="5584479"/>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5</a:t>
            </a:r>
            <a:endParaRPr lang="zh-CN" altLang="en-US" sz="1399" b="1" dirty="0">
              <a:solidFill>
                <a:schemeClr val="bg1"/>
              </a:solidFill>
              <a:cs typeface="+mn-ea"/>
              <a:sym typeface="+mn-lt"/>
            </a:endParaRPr>
          </a:p>
        </p:txBody>
      </p:sp>
      <p:sp>
        <p:nvSpPr>
          <p:cNvPr id="3" name="日期占位符 3">
            <a:extLst>
              <a:ext uri="{FF2B5EF4-FFF2-40B4-BE49-F238E27FC236}">
                <a16:creationId xmlns:a16="http://schemas.microsoft.com/office/drawing/2014/main" id="{AB1B6132-2EAD-8D1B-E50F-15797ABA4CCE}"/>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 name="页脚占位符 4">
            <a:extLst>
              <a:ext uri="{FF2B5EF4-FFF2-40B4-BE49-F238E27FC236}">
                <a16:creationId xmlns:a16="http://schemas.microsoft.com/office/drawing/2014/main" id="{38717CA8-702C-E3FC-76ED-34CCD0328ABA}"/>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A922FBBC-527C-BD54-512F-9BE0F30BFA9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183</a:t>
            </a:fld>
            <a:endParaRPr lang="en-US">
              <a:cs typeface="+mn-ea"/>
              <a:sym typeface="+mn-lt"/>
            </a:endParaRPr>
          </a:p>
        </p:txBody>
      </p:sp>
      <p:pic>
        <p:nvPicPr>
          <p:cNvPr id="6" name="图片 5">
            <a:extLst>
              <a:ext uri="{FF2B5EF4-FFF2-40B4-BE49-F238E27FC236}">
                <a16:creationId xmlns:a16="http://schemas.microsoft.com/office/drawing/2014/main" id="{76F3FE8E-91D3-406D-8A8E-8B12A6333F6A}"/>
              </a:ext>
            </a:extLst>
          </p:cNvPr>
          <p:cNvPicPr>
            <a:picLocks noChangeAspect="1"/>
          </p:cNvPicPr>
          <p:nvPr/>
        </p:nvPicPr>
        <p:blipFill>
          <a:blip r:embed="rId3"/>
          <a:stretch>
            <a:fillRect/>
          </a:stretch>
        </p:blipFill>
        <p:spPr>
          <a:xfrm>
            <a:off x="622491" y="1633714"/>
            <a:ext cx="519418" cy="394373"/>
          </a:xfrm>
          <a:prstGeom prst="rect">
            <a:avLst/>
          </a:prstGeom>
        </p:spPr>
      </p:pic>
      <p:pic>
        <p:nvPicPr>
          <p:cNvPr id="40" name="图片 39">
            <a:extLst>
              <a:ext uri="{FF2B5EF4-FFF2-40B4-BE49-F238E27FC236}">
                <a16:creationId xmlns:a16="http://schemas.microsoft.com/office/drawing/2014/main" id="{54F287F4-F64D-409B-97BD-8A3066A006B0}"/>
              </a:ext>
            </a:extLst>
          </p:cNvPr>
          <p:cNvPicPr>
            <a:picLocks noChangeAspect="1"/>
          </p:cNvPicPr>
          <p:nvPr/>
        </p:nvPicPr>
        <p:blipFill>
          <a:blip r:embed="rId3"/>
          <a:stretch>
            <a:fillRect/>
          </a:stretch>
        </p:blipFill>
        <p:spPr>
          <a:xfrm>
            <a:off x="6163296" y="1625779"/>
            <a:ext cx="519418" cy="394373"/>
          </a:xfrm>
          <a:prstGeom prst="rect">
            <a:avLst/>
          </a:prstGeom>
        </p:spPr>
      </p:pic>
      <p:pic>
        <p:nvPicPr>
          <p:cNvPr id="7" name="图片 6">
            <a:extLst>
              <a:ext uri="{FF2B5EF4-FFF2-40B4-BE49-F238E27FC236}">
                <a16:creationId xmlns:a16="http://schemas.microsoft.com/office/drawing/2014/main" id="{00BA3517-6B37-4525-BD96-9BCB6163DB9D}"/>
              </a:ext>
            </a:extLst>
          </p:cNvPr>
          <p:cNvPicPr>
            <a:picLocks noChangeAspect="1"/>
          </p:cNvPicPr>
          <p:nvPr/>
        </p:nvPicPr>
        <p:blipFill>
          <a:blip r:embed="rId4"/>
          <a:stretch>
            <a:fillRect/>
          </a:stretch>
        </p:blipFill>
        <p:spPr>
          <a:xfrm>
            <a:off x="2489221" y="1592266"/>
            <a:ext cx="511390" cy="511390"/>
          </a:xfrm>
          <a:prstGeom prst="rect">
            <a:avLst/>
          </a:prstGeom>
        </p:spPr>
      </p:pic>
      <p:pic>
        <p:nvPicPr>
          <p:cNvPr id="42" name="图片 41">
            <a:extLst>
              <a:ext uri="{FF2B5EF4-FFF2-40B4-BE49-F238E27FC236}">
                <a16:creationId xmlns:a16="http://schemas.microsoft.com/office/drawing/2014/main" id="{0EA65C91-C2A0-4571-A3A7-AE72D1AB5AA6}"/>
              </a:ext>
            </a:extLst>
          </p:cNvPr>
          <p:cNvPicPr>
            <a:picLocks noChangeAspect="1"/>
          </p:cNvPicPr>
          <p:nvPr/>
        </p:nvPicPr>
        <p:blipFill>
          <a:blip r:embed="rId4"/>
          <a:stretch>
            <a:fillRect/>
          </a:stretch>
        </p:blipFill>
        <p:spPr>
          <a:xfrm>
            <a:off x="4304594" y="1584792"/>
            <a:ext cx="511390" cy="511390"/>
          </a:xfrm>
          <a:prstGeom prst="rect">
            <a:avLst/>
          </a:prstGeom>
        </p:spPr>
      </p:pic>
    </p:spTree>
    <p:extLst>
      <p:ext uri="{BB962C8B-B14F-4D97-AF65-F5344CB8AC3E}">
        <p14:creationId xmlns:p14="http://schemas.microsoft.com/office/powerpoint/2010/main" val="522697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差错报文应用：</a:t>
            </a:r>
            <a:r>
              <a:rPr lang="en-US" altLang="zh-CN" sz="3200" dirty="0">
                <a:latin typeface="+mn-lt"/>
                <a:ea typeface="+mn-ea"/>
                <a:cs typeface="+mn-ea"/>
                <a:sym typeface="+mn-lt"/>
              </a:rPr>
              <a:t>Path MTU</a:t>
            </a:r>
            <a:r>
              <a:rPr lang="zh-CN" altLang="en-US" sz="3200" dirty="0">
                <a:latin typeface="+mn-lt"/>
                <a:ea typeface="+mn-ea"/>
                <a:cs typeface="+mn-ea"/>
                <a:sym typeface="+mn-lt"/>
              </a:rPr>
              <a:t>发现详解</a:t>
            </a:r>
          </a:p>
        </p:txBody>
      </p:sp>
      <p:sp>
        <p:nvSpPr>
          <p:cNvPr id="31" name="文本占位符 30"/>
          <p:cNvSpPr>
            <a:spLocks noGrp="1"/>
          </p:cNvSpPr>
          <p:nvPr>
            <p:ph type="body" sz="quarter" idx="4294967295"/>
          </p:nvPr>
        </p:nvSpPr>
        <p:spPr bwMode="gray">
          <a:xfrm>
            <a:off x="7079325" y="2133866"/>
            <a:ext cx="3750732" cy="3499692"/>
          </a:xfrm>
        </p:spPr>
        <p:txBody>
          <a:bodyPr>
            <a:normAutofit/>
          </a:bodyPr>
          <a:lstStyle/>
          <a:p>
            <a:pPr>
              <a:spcBef>
                <a:spcPts val="0"/>
              </a:spcBef>
              <a:buFont typeface="+mj-lt"/>
              <a:buAutoNum type="arabicPeriod"/>
            </a:pPr>
            <a:r>
              <a:rPr lang="zh-CN" altLang="en-US" sz="1399" dirty="0">
                <a:cs typeface="+mn-ea"/>
                <a:sym typeface="+mn-lt"/>
              </a:rPr>
              <a:t>首先</a:t>
            </a:r>
            <a:r>
              <a:rPr lang="en-US" altLang="zh-CN" sz="1399" dirty="0">
                <a:cs typeface="+mn-ea"/>
                <a:sym typeface="+mn-lt"/>
              </a:rPr>
              <a:t>PC1</a:t>
            </a:r>
            <a:r>
              <a:rPr lang="zh-CN" altLang="en-US" sz="1399" dirty="0">
                <a:cs typeface="+mn-ea"/>
                <a:sym typeface="+mn-lt"/>
              </a:rPr>
              <a:t>用</a:t>
            </a:r>
            <a:r>
              <a:rPr lang="en-US" altLang="zh-CN" sz="1399" dirty="0">
                <a:cs typeface="+mn-ea"/>
                <a:sym typeface="+mn-lt"/>
              </a:rPr>
              <a:t>1500</a:t>
            </a:r>
            <a:r>
              <a:rPr lang="zh-CN" altLang="en-US" sz="1399" dirty="0">
                <a:cs typeface="+mn-ea"/>
                <a:sym typeface="+mn-lt"/>
              </a:rPr>
              <a:t>字节作为</a:t>
            </a:r>
            <a:r>
              <a:rPr lang="en-US" altLang="zh-CN" sz="1399" dirty="0">
                <a:cs typeface="+mn-ea"/>
                <a:sym typeface="+mn-lt"/>
              </a:rPr>
              <a:t>MTU</a:t>
            </a:r>
            <a:r>
              <a:rPr lang="zh-CN" altLang="en-US" sz="1399" dirty="0">
                <a:cs typeface="+mn-ea"/>
                <a:sym typeface="+mn-lt"/>
              </a:rPr>
              <a:t>向</a:t>
            </a:r>
            <a:r>
              <a:rPr lang="en-US" altLang="zh-CN" sz="1399" dirty="0">
                <a:cs typeface="+mn-ea"/>
                <a:sym typeface="+mn-lt"/>
              </a:rPr>
              <a:t>PC2</a:t>
            </a:r>
            <a:r>
              <a:rPr lang="zh-CN" altLang="en-US" sz="1399" dirty="0">
                <a:cs typeface="+mn-ea"/>
                <a:sym typeface="+mn-lt"/>
              </a:rPr>
              <a:t>发送</a:t>
            </a:r>
            <a:r>
              <a:rPr lang="en-US" altLang="zh-CN" sz="1399" dirty="0">
                <a:cs typeface="+mn-ea"/>
                <a:sym typeface="+mn-lt"/>
              </a:rPr>
              <a:t>IPv6</a:t>
            </a:r>
            <a:r>
              <a:rPr lang="zh-CN" altLang="en-US" sz="1399" dirty="0">
                <a:cs typeface="+mn-ea"/>
                <a:sym typeface="+mn-lt"/>
              </a:rPr>
              <a:t>数据包。</a:t>
            </a:r>
          </a:p>
          <a:p>
            <a:pPr>
              <a:spcBef>
                <a:spcPts val="0"/>
              </a:spcBef>
              <a:buFont typeface="+mj-lt"/>
              <a:buAutoNum type="arabicPeriod"/>
            </a:pPr>
            <a:r>
              <a:rPr lang="en-US" altLang="zh-CN" sz="1399" dirty="0">
                <a:cs typeface="+mn-ea"/>
                <a:sym typeface="+mn-lt"/>
              </a:rPr>
              <a:t>R1</a:t>
            </a:r>
            <a:r>
              <a:rPr lang="zh-CN" altLang="en-US" sz="1399" dirty="0">
                <a:cs typeface="+mn-ea"/>
                <a:sym typeface="+mn-lt"/>
              </a:rPr>
              <a:t>意识到数据包过大，出站接口</a:t>
            </a:r>
            <a:r>
              <a:rPr lang="en-US" altLang="zh-CN" sz="1399" dirty="0">
                <a:cs typeface="+mn-ea"/>
                <a:sym typeface="+mn-lt"/>
              </a:rPr>
              <a:t>MTU</a:t>
            </a:r>
            <a:r>
              <a:rPr lang="zh-CN" altLang="en-US" sz="1399" dirty="0">
                <a:cs typeface="+mn-ea"/>
                <a:sym typeface="+mn-lt"/>
              </a:rPr>
              <a:t>为</a:t>
            </a:r>
            <a:r>
              <a:rPr lang="en-US" altLang="zh-CN" sz="1399" dirty="0">
                <a:cs typeface="+mn-ea"/>
                <a:sym typeface="+mn-lt"/>
              </a:rPr>
              <a:t>1400</a:t>
            </a:r>
            <a:r>
              <a:rPr lang="zh-CN" altLang="en-US" sz="1399" dirty="0">
                <a:cs typeface="+mn-ea"/>
                <a:sym typeface="+mn-lt"/>
              </a:rPr>
              <a:t>字节，于是回复一个</a:t>
            </a:r>
            <a:r>
              <a:rPr lang="en-US" altLang="zh-CN" sz="1399" dirty="0">
                <a:cs typeface="+mn-ea"/>
                <a:sym typeface="+mn-lt"/>
              </a:rPr>
              <a:t>ICMPv6</a:t>
            </a:r>
            <a:r>
              <a:rPr lang="zh-CN" altLang="en-US" sz="1399" dirty="0">
                <a:cs typeface="+mn-ea"/>
                <a:sym typeface="+mn-lt"/>
              </a:rPr>
              <a:t>（</a:t>
            </a:r>
            <a:r>
              <a:rPr lang="en-US" altLang="zh-CN" sz="1399" dirty="0">
                <a:cs typeface="+mn-ea"/>
                <a:sym typeface="+mn-lt"/>
              </a:rPr>
              <a:t>Type=2</a:t>
            </a:r>
            <a:r>
              <a:rPr lang="zh-CN" altLang="en-US" sz="1399" dirty="0">
                <a:cs typeface="+mn-ea"/>
                <a:sym typeface="+mn-lt"/>
              </a:rPr>
              <a:t>）报文给</a:t>
            </a:r>
            <a:r>
              <a:rPr lang="en-US" altLang="zh-CN" sz="1399" dirty="0">
                <a:cs typeface="+mn-ea"/>
                <a:sym typeface="+mn-lt"/>
              </a:rPr>
              <a:t>PC1</a:t>
            </a:r>
            <a:r>
              <a:rPr lang="zh-CN" altLang="en-US" sz="1399" dirty="0">
                <a:cs typeface="+mn-ea"/>
                <a:sym typeface="+mn-lt"/>
              </a:rPr>
              <a:t>，指定</a:t>
            </a:r>
            <a:r>
              <a:rPr lang="en-US" altLang="zh-CN" sz="1399" dirty="0">
                <a:cs typeface="+mn-ea"/>
                <a:sym typeface="+mn-lt"/>
              </a:rPr>
              <a:t>MTU</a:t>
            </a:r>
            <a:r>
              <a:rPr lang="zh-CN" altLang="en-US" sz="1399" dirty="0">
                <a:cs typeface="+mn-ea"/>
                <a:sym typeface="+mn-lt"/>
              </a:rPr>
              <a:t>值为</a:t>
            </a:r>
            <a:r>
              <a:rPr lang="en-US" altLang="zh-CN" sz="1399" dirty="0">
                <a:cs typeface="+mn-ea"/>
                <a:sym typeface="+mn-lt"/>
              </a:rPr>
              <a:t>1400</a:t>
            </a:r>
            <a:r>
              <a:rPr lang="zh-CN" altLang="en-US" sz="1399" dirty="0">
                <a:cs typeface="+mn-ea"/>
                <a:sym typeface="+mn-lt"/>
              </a:rPr>
              <a:t>字节。</a:t>
            </a:r>
          </a:p>
          <a:p>
            <a:pPr>
              <a:spcBef>
                <a:spcPts val="0"/>
              </a:spcBef>
              <a:buFont typeface="+mj-lt"/>
              <a:buAutoNum type="arabicPeriod"/>
            </a:pPr>
            <a:r>
              <a:rPr lang="zh-CN" altLang="en-US" sz="1399" dirty="0">
                <a:cs typeface="+mn-ea"/>
                <a:sym typeface="+mn-lt"/>
              </a:rPr>
              <a:t>然后，</a:t>
            </a:r>
            <a:r>
              <a:rPr lang="en-US" altLang="zh-CN" sz="1399" dirty="0">
                <a:cs typeface="+mn-ea"/>
                <a:sym typeface="+mn-lt"/>
              </a:rPr>
              <a:t>PC1</a:t>
            </a:r>
            <a:r>
              <a:rPr lang="zh-CN" altLang="en-US" sz="1399" dirty="0">
                <a:cs typeface="+mn-ea"/>
                <a:sym typeface="+mn-lt"/>
              </a:rPr>
              <a:t>开始使用</a:t>
            </a:r>
            <a:r>
              <a:rPr lang="en-US" altLang="zh-CN" sz="1399" dirty="0">
                <a:cs typeface="+mn-ea"/>
                <a:sym typeface="+mn-lt"/>
              </a:rPr>
              <a:t>1400</a:t>
            </a:r>
            <a:r>
              <a:rPr lang="zh-CN" altLang="en-US" sz="1399" dirty="0">
                <a:cs typeface="+mn-ea"/>
                <a:sym typeface="+mn-lt"/>
              </a:rPr>
              <a:t>作为</a:t>
            </a:r>
            <a:r>
              <a:rPr lang="en-US" altLang="zh-CN" sz="1399" dirty="0">
                <a:cs typeface="+mn-ea"/>
                <a:sym typeface="+mn-lt"/>
              </a:rPr>
              <a:t>MTU</a:t>
            </a:r>
            <a:r>
              <a:rPr lang="zh-CN" altLang="en-US" sz="1399" dirty="0">
                <a:cs typeface="+mn-ea"/>
                <a:sym typeface="+mn-lt"/>
              </a:rPr>
              <a:t>发送</a:t>
            </a:r>
            <a:r>
              <a:rPr lang="en-US" altLang="zh-CN" sz="1399" dirty="0">
                <a:cs typeface="+mn-ea"/>
                <a:sym typeface="+mn-lt"/>
              </a:rPr>
              <a:t>IPv6</a:t>
            </a:r>
            <a:r>
              <a:rPr lang="zh-CN" altLang="en-US" sz="1399" dirty="0">
                <a:cs typeface="+mn-ea"/>
                <a:sym typeface="+mn-lt"/>
              </a:rPr>
              <a:t>数据。</a:t>
            </a:r>
          </a:p>
          <a:p>
            <a:pPr>
              <a:spcBef>
                <a:spcPts val="0"/>
              </a:spcBef>
              <a:buFont typeface="+mj-lt"/>
              <a:buAutoNum type="arabicPeriod"/>
            </a:pPr>
            <a:r>
              <a:rPr lang="zh-CN" altLang="en-US" sz="1399" dirty="0">
                <a:cs typeface="+mn-ea"/>
                <a:sym typeface="+mn-lt"/>
              </a:rPr>
              <a:t>数据包到达</a:t>
            </a:r>
            <a:r>
              <a:rPr lang="en-US" altLang="zh-CN" sz="1399" dirty="0">
                <a:cs typeface="+mn-ea"/>
                <a:sym typeface="+mn-lt"/>
              </a:rPr>
              <a:t>R2</a:t>
            </a:r>
            <a:r>
              <a:rPr lang="zh-CN" altLang="en-US" sz="1399" dirty="0">
                <a:cs typeface="+mn-ea"/>
                <a:sym typeface="+mn-lt"/>
              </a:rPr>
              <a:t>后，</a:t>
            </a:r>
            <a:r>
              <a:rPr lang="en-US" altLang="zh-CN" sz="1399" dirty="0">
                <a:cs typeface="+mn-ea"/>
                <a:sym typeface="+mn-lt"/>
              </a:rPr>
              <a:t>R2</a:t>
            </a:r>
            <a:r>
              <a:rPr lang="zh-CN" altLang="en-US" sz="1399" dirty="0">
                <a:cs typeface="+mn-ea"/>
                <a:sym typeface="+mn-lt"/>
              </a:rPr>
              <a:t>意识到出站接口</a:t>
            </a:r>
            <a:r>
              <a:rPr lang="en-US" altLang="zh-CN" sz="1399" dirty="0">
                <a:cs typeface="+mn-ea"/>
                <a:sym typeface="+mn-lt"/>
              </a:rPr>
              <a:t>MTU</a:t>
            </a:r>
            <a:r>
              <a:rPr lang="zh-CN" altLang="en-US" sz="1399" dirty="0">
                <a:cs typeface="+mn-ea"/>
                <a:sym typeface="+mn-lt"/>
              </a:rPr>
              <a:t>为</a:t>
            </a:r>
            <a:r>
              <a:rPr lang="en-US" altLang="zh-CN" sz="1399" dirty="0">
                <a:cs typeface="+mn-ea"/>
                <a:sym typeface="+mn-lt"/>
              </a:rPr>
              <a:t>1300</a:t>
            </a:r>
            <a:r>
              <a:rPr lang="zh-CN" altLang="en-US" sz="1399" dirty="0">
                <a:cs typeface="+mn-ea"/>
                <a:sym typeface="+mn-lt"/>
              </a:rPr>
              <a:t>字节，于是发送一个</a:t>
            </a:r>
            <a:r>
              <a:rPr lang="en-US" altLang="zh-CN" sz="1399" dirty="0">
                <a:cs typeface="+mn-ea"/>
                <a:sym typeface="+mn-lt"/>
              </a:rPr>
              <a:t>ICMPv6</a:t>
            </a:r>
            <a:r>
              <a:rPr lang="zh-CN" altLang="en-US" sz="1399" dirty="0">
                <a:cs typeface="+mn-ea"/>
                <a:sym typeface="+mn-lt"/>
              </a:rPr>
              <a:t>（</a:t>
            </a:r>
            <a:r>
              <a:rPr lang="en-US" altLang="zh-CN" sz="1399" dirty="0">
                <a:cs typeface="+mn-ea"/>
                <a:sym typeface="+mn-lt"/>
              </a:rPr>
              <a:t>Type=2</a:t>
            </a:r>
            <a:r>
              <a:rPr lang="zh-CN" altLang="en-US" sz="1399" dirty="0">
                <a:cs typeface="+mn-ea"/>
                <a:sym typeface="+mn-lt"/>
              </a:rPr>
              <a:t>）报文给</a:t>
            </a:r>
            <a:r>
              <a:rPr lang="en-US" altLang="zh-CN" sz="1399" dirty="0">
                <a:cs typeface="+mn-ea"/>
                <a:sym typeface="+mn-lt"/>
              </a:rPr>
              <a:t>PC1</a:t>
            </a:r>
            <a:r>
              <a:rPr lang="zh-CN" altLang="en-US" sz="1399" dirty="0">
                <a:cs typeface="+mn-ea"/>
                <a:sym typeface="+mn-lt"/>
              </a:rPr>
              <a:t>，指定</a:t>
            </a:r>
            <a:r>
              <a:rPr lang="en-US" altLang="zh-CN" sz="1399" dirty="0">
                <a:cs typeface="+mn-ea"/>
                <a:sym typeface="+mn-lt"/>
              </a:rPr>
              <a:t>MTU</a:t>
            </a:r>
            <a:r>
              <a:rPr lang="zh-CN" altLang="en-US" sz="1399" dirty="0">
                <a:cs typeface="+mn-ea"/>
                <a:sym typeface="+mn-lt"/>
              </a:rPr>
              <a:t>值为</a:t>
            </a:r>
            <a:r>
              <a:rPr lang="en-US" altLang="zh-CN" sz="1399" dirty="0">
                <a:cs typeface="+mn-ea"/>
                <a:sym typeface="+mn-lt"/>
              </a:rPr>
              <a:t>1300</a:t>
            </a:r>
            <a:r>
              <a:rPr lang="zh-CN" altLang="en-US" sz="1399" dirty="0">
                <a:cs typeface="+mn-ea"/>
                <a:sym typeface="+mn-lt"/>
              </a:rPr>
              <a:t>字节。</a:t>
            </a:r>
          </a:p>
          <a:p>
            <a:pPr>
              <a:spcBef>
                <a:spcPts val="0"/>
              </a:spcBef>
              <a:buFont typeface="+mj-lt"/>
              <a:buAutoNum type="arabicPeriod"/>
            </a:pPr>
            <a:r>
              <a:rPr lang="en-US" altLang="zh-CN" sz="1399" dirty="0">
                <a:cs typeface="+mn-ea"/>
                <a:sym typeface="+mn-lt"/>
              </a:rPr>
              <a:t>PC1</a:t>
            </a:r>
            <a:r>
              <a:rPr lang="zh-CN" altLang="en-US" sz="1399" dirty="0">
                <a:cs typeface="+mn-ea"/>
                <a:sym typeface="+mn-lt"/>
              </a:rPr>
              <a:t>开始使用</a:t>
            </a:r>
            <a:r>
              <a:rPr lang="en-US" altLang="zh-CN" sz="1399" dirty="0">
                <a:cs typeface="+mn-ea"/>
                <a:sym typeface="+mn-lt"/>
              </a:rPr>
              <a:t>1300</a:t>
            </a:r>
            <a:r>
              <a:rPr lang="zh-CN" altLang="en-US" sz="1399" dirty="0">
                <a:cs typeface="+mn-ea"/>
                <a:sym typeface="+mn-lt"/>
              </a:rPr>
              <a:t>作为</a:t>
            </a:r>
            <a:r>
              <a:rPr lang="en-US" altLang="zh-CN" sz="1399" dirty="0">
                <a:cs typeface="+mn-ea"/>
                <a:sym typeface="+mn-lt"/>
              </a:rPr>
              <a:t>MTU</a:t>
            </a:r>
            <a:r>
              <a:rPr lang="zh-CN" altLang="en-US" sz="1399" dirty="0">
                <a:cs typeface="+mn-ea"/>
                <a:sym typeface="+mn-lt"/>
              </a:rPr>
              <a:t>发送</a:t>
            </a:r>
            <a:r>
              <a:rPr lang="en-US" altLang="zh-CN" sz="1399" dirty="0">
                <a:cs typeface="+mn-ea"/>
                <a:sym typeface="+mn-lt"/>
              </a:rPr>
              <a:t>IPv6</a:t>
            </a:r>
            <a:r>
              <a:rPr lang="zh-CN" altLang="en-US" sz="1399" dirty="0">
                <a:cs typeface="+mn-ea"/>
                <a:sym typeface="+mn-lt"/>
              </a:rPr>
              <a:t>数据。</a:t>
            </a:r>
          </a:p>
        </p:txBody>
      </p:sp>
      <p:cxnSp>
        <p:nvCxnSpPr>
          <p:cNvPr id="45" name="直接连接符 58"/>
          <p:cNvCxnSpPr/>
          <p:nvPr/>
        </p:nvCxnSpPr>
        <p:spPr bwMode="gray">
          <a:xfrm>
            <a:off x="1135730" y="1853901"/>
            <a:ext cx="51851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本框 3"/>
          <p:cNvSpPr txBox="1"/>
          <p:nvPr/>
        </p:nvSpPr>
        <p:spPr bwMode="gray">
          <a:xfrm>
            <a:off x="682308" y="2133866"/>
            <a:ext cx="482824" cy="293607"/>
          </a:xfrm>
          <a:prstGeom prst="rect">
            <a:avLst/>
          </a:prstGeom>
          <a:noFill/>
        </p:spPr>
        <p:txBody>
          <a:bodyPr wrap="none" rtlCol="0">
            <a:spAutoFit/>
          </a:bodyPr>
          <a:lstStyle/>
          <a:p>
            <a:pPr>
              <a:lnSpc>
                <a:spcPct val="120000"/>
              </a:lnSpc>
            </a:pPr>
            <a:r>
              <a:rPr lang="en-US" altLang="zh-CN" sz="1200" b="1" dirty="0">
                <a:cs typeface="+mn-ea"/>
                <a:sym typeface="+mn-lt"/>
              </a:rPr>
              <a:t>PC1</a:t>
            </a:r>
            <a:endParaRPr lang="zh-CN" altLang="en-US" sz="1200" b="1" dirty="0">
              <a:cs typeface="+mn-ea"/>
              <a:sym typeface="+mn-lt"/>
            </a:endParaRPr>
          </a:p>
        </p:txBody>
      </p:sp>
      <p:sp>
        <p:nvSpPr>
          <p:cNvPr id="51" name="文本框 63"/>
          <p:cNvSpPr txBox="1"/>
          <p:nvPr/>
        </p:nvSpPr>
        <p:spPr bwMode="gray">
          <a:xfrm>
            <a:off x="2574715" y="2133873"/>
            <a:ext cx="380232" cy="293607"/>
          </a:xfrm>
          <a:prstGeom prst="rect">
            <a:avLst/>
          </a:prstGeom>
          <a:noFill/>
        </p:spPr>
        <p:txBody>
          <a:bodyPr wrap="none" rtlCol="0">
            <a:spAutoFit/>
          </a:bodyPr>
          <a:lstStyle/>
          <a:p>
            <a:pPr algn="ctr">
              <a:lnSpc>
                <a:spcPct val="120000"/>
              </a:lnSpc>
            </a:pPr>
            <a:r>
              <a:rPr lang="en-US" altLang="zh-CN" sz="1200" b="1" dirty="0">
                <a:cs typeface="+mn-ea"/>
                <a:sym typeface="+mn-lt"/>
              </a:rPr>
              <a:t>R1</a:t>
            </a:r>
            <a:endParaRPr lang="zh-CN" altLang="en-US" sz="1200" b="1" dirty="0">
              <a:cs typeface="+mn-ea"/>
              <a:sym typeface="+mn-lt"/>
            </a:endParaRPr>
          </a:p>
        </p:txBody>
      </p:sp>
      <p:sp>
        <p:nvSpPr>
          <p:cNvPr id="54" name="文本框 64"/>
          <p:cNvSpPr txBox="1"/>
          <p:nvPr/>
        </p:nvSpPr>
        <p:spPr bwMode="gray">
          <a:xfrm>
            <a:off x="4410177" y="2133873"/>
            <a:ext cx="380232" cy="293607"/>
          </a:xfrm>
          <a:prstGeom prst="rect">
            <a:avLst/>
          </a:prstGeom>
          <a:noFill/>
        </p:spPr>
        <p:txBody>
          <a:bodyPr wrap="none" rtlCol="0">
            <a:spAutoFit/>
          </a:bodyPr>
          <a:lstStyle/>
          <a:p>
            <a:pPr algn="ctr">
              <a:lnSpc>
                <a:spcPct val="120000"/>
              </a:lnSpc>
            </a:pPr>
            <a:r>
              <a:rPr lang="en-US" altLang="zh-CN" sz="1200" b="1" dirty="0">
                <a:cs typeface="+mn-ea"/>
                <a:sym typeface="+mn-lt"/>
              </a:rPr>
              <a:t>R2</a:t>
            </a:r>
            <a:endParaRPr lang="zh-CN" altLang="en-US" sz="1200" b="1" dirty="0">
              <a:cs typeface="+mn-ea"/>
              <a:sym typeface="+mn-lt"/>
            </a:endParaRPr>
          </a:p>
        </p:txBody>
      </p:sp>
      <p:sp>
        <p:nvSpPr>
          <p:cNvPr id="57" name="文本框 65"/>
          <p:cNvSpPr txBox="1"/>
          <p:nvPr/>
        </p:nvSpPr>
        <p:spPr bwMode="gray">
          <a:xfrm>
            <a:off x="6173821" y="2133866"/>
            <a:ext cx="482824" cy="293607"/>
          </a:xfrm>
          <a:prstGeom prst="rect">
            <a:avLst/>
          </a:prstGeom>
          <a:noFill/>
        </p:spPr>
        <p:txBody>
          <a:bodyPr wrap="none" rtlCol="0">
            <a:spAutoFit/>
          </a:bodyPr>
          <a:lstStyle/>
          <a:p>
            <a:pPr>
              <a:lnSpc>
                <a:spcPct val="120000"/>
              </a:lnSpc>
            </a:pPr>
            <a:r>
              <a:rPr lang="en-US" altLang="zh-CN" sz="1200" b="1" dirty="0">
                <a:cs typeface="+mn-ea"/>
                <a:sym typeface="+mn-lt"/>
              </a:rPr>
              <a:t>PC2</a:t>
            </a:r>
            <a:endParaRPr lang="zh-CN" altLang="en-US" sz="1200" b="1" dirty="0">
              <a:cs typeface="+mn-ea"/>
              <a:sym typeface="+mn-lt"/>
            </a:endParaRPr>
          </a:p>
        </p:txBody>
      </p:sp>
      <p:sp>
        <p:nvSpPr>
          <p:cNvPr id="58" name="矩形 67"/>
          <p:cNvSpPr/>
          <p:nvPr/>
        </p:nvSpPr>
        <p:spPr bwMode="gray">
          <a:xfrm>
            <a:off x="1082399" y="1571078"/>
            <a:ext cx="947695" cy="293607"/>
          </a:xfrm>
          <a:prstGeom prst="rect">
            <a:avLst/>
          </a:prstGeom>
        </p:spPr>
        <p:txBody>
          <a:bodyPr wrap="none">
            <a:spAutoFit/>
          </a:bodyPr>
          <a:lstStyle/>
          <a:p>
            <a:pPr>
              <a:lnSpc>
                <a:spcPct val="120000"/>
              </a:lnSpc>
            </a:pPr>
            <a:r>
              <a:rPr lang="en-US" altLang="zh-CN" sz="1200" dirty="0">
                <a:cs typeface="+mn-ea"/>
                <a:sym typeface="+mn-lt"/>
              </a:rPr>
              <a:t>MTU=1500</a:t>
            </a:r>
          </a:p>
        </p:txBody>
      </p:sp>
      <p:sp>
        <p:nvSpPr>
          <p:cNvPr id="59" name="矩形 68"/>
          <p:cNvSpPr/>
          <p:nvPr/>
        </p:nvSpPr>
        <p:spPr bwMode="gray">
          <a:xfrm>
            <a:off x="2973062" y="1571078"/>
            <a:ext cx="947695" cy="293607"/>
          </a:xfrm>
          <a:prstGeom prst="rect">
            <a:avLst/>
          </a:prstGeom>
        </p:spPr>
        <p:txBody>
          <a:bodyPr wrap="none">
            <a:spAutoFit/>
          </a:bodyPr>
          <a:lstStyle/>
          <a:p>
            <a:pPr>
              <a:lnSpc>
                <a:spcPct val="120000"/>
              </a:lnSpc>
            </a:pPr>
            <a:r>
              <a:rPr lang="en-US" altLang="zh-CN" sz="1200" dirty="0">
                <a:cs typeface="+mn-ea"/>
                <a:sym typeface="+mn-lt"/>
              </a:rPr>
              <a:t>MTU=1400</a:t>
            </a:r>
          </a:p>
        </p:txBody>
      </p:sp>
      <p:sp>
        <p:nvSpPr>
          <p:cNvPr id="60" name="矩形 69"/>
          <p:cNvSpPr/>
          <p:nvPr/>
        </p:nvSpPr>
        <p:spPr bwMode="gray">
          <a:xfrm>
            <a:off x="4843673" y="1560065"/>
            <a:ext cx="947695" cy="293607"/>
          </a:xfrm>
          <a:prstGeom prst="rect">
            <a:avLst/>
          </a:prstGeom>
        </p:spPr>
        <p:txBody>
          <a:bodyPr wrap="none">
            <a:spAutoFit/>
          </a:bodyPr>
          <a:lstStyle/>
          <a:p>
            <a:pPr>
              <a:lnSpc>
                <a:spcPct val="120000"/>
              </a:lnSpc>
            </a:pPr>
            <a:r>
              <a:rPr lang="en-US" altLang="zh-CN" sz="1200" dirty="0">
                <a:cs typeface="+mn-ea"/>
                <a:sym typeface="+mn-lt"/>
              </a:rPr>
              <a:t>MTU=1300</a:t>
            </a:r>
          </a:p>
        </p:txBody>
      </p:sp>
      <p:grpSp>
        <p:nvGrpSpPr>
          <p:cNvPr id="61" name="组合 96"/>
          <p:cNvGrpSpPr/>
          <p:nvPr/>
        </p:nvGrpSpPr>
        <p:grpSpPr bwMode="gray">
          <a:xfrm>
            <a:off x="896974" y="2540115"/>
            <a:ext cx="5531347" cy="3499693"/>
            <a:chOff x="764452" y="2204863"/>
            <a:chExt cx="5804330" cy="4013663"/>
          </a:xfrm>
        </p:grpSpPr>
        <p:cxnSp>
          <p:nvCxnSpPr>
            <p:cNvPr id="62" name="直接连接符 70"/>
            <p:cNvCxnSpPr/>
            <p:nvPr/>
          </p:nvCxnSpPr>
          <p:spPr bwMode="gray">
            <a:xfrm>
              <a:off x="764452" y="2204863"/>
              <a:ext cx="0" cy="4013663"/>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连接符 71"/>
            <p:cNvCxnSpPr/>
            <p:nvPr/>
          </p:nvCxnSpPr>
          <p:spPr bwMode="gray">
            <a:xfrm>
              <a:off x="2724494" y="2204863"/>
              <a:ext cx="0" cy="4013663"/>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72"/>
            <p:cNvCxnSpPr/>
            <p:nvPr/>
          </p:nvCxnSpPr>
          <p:spPr bwMode="gray">
            <a:xfrm>
              <a:off x="4650541" y="2204863"/>
              <a:ext cx="0" cy="4013663"/>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73"/>
            <p:cNvCxnSpPr/>
            <p:nvPr/>
          </p:nvCxnSpPr>
          <p:spPr bwMode="gray">
            <a:xfrm>
              <a:off x="6568782" y="2204863"/>
              <a:ext cx="0" cy="4013663"/>
            </a:xfrm>
            <a:prstGeom prst="line">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6" name="直接连接符 74"/>
          <p:cNvCxnSpPr/>
          <p:nvPr/>
        </p:nvCxnSpPr>
        <p:spPr bwMode="gray">
          <a:xfrm>
            <a:off x="993798" y="2982114"/>
            <a:ext cx="1771037" cy="0"/>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矩形 75"/>
          <p:cNvSpPr/>
          <p:nvPr/>
        </p:nvSpPr>
        <p:spPr bwMode="gray">
          <a:xfrm>
            <a:off x="990234" y="2479264"/>
            <a:ext cx="1013419" cy="515206"/>
          </a:xfrm>
          <a:prstGeom prst="rect">
            <a:avLst/>
          </a:prstGeom>
        </p:spPr>
        <p:txBody>
          <a:bodyPr wrap="none">
            <a:spAutoFit/>
          </a:bodyPr>
          <a:lstStyle/>
          <a:p>
            <a:pPr>
              <a:lnSpc>
                <a:spcPct val="120000"/>
              </a:lnSpc>
            </a:pPr>
            <a:r>
              <a:rPr lang="en-US" altLang="zh-CN" sz="1200" dirty="0">
                <a:cs typeface="+mn-ea"/>
                <a:sym typeface="+mn-lt"/>
              </a:rPr>
              <a:t>Packet with </a:t>
            </a:r>
          </a:p>
          <a:p>
            <a:pPr>
              <a:lnSpc>
                <a:spcPct val="120000"/>
              </a:lnSpc>
            </a:pPr>
            <a:r>
              <a:rPr lang="en-US" altLang="zh-CN" sz="1200" dirty="0">
                <a:cs typeface="+mn-ea"/>
                <a:sym typeface="+mn-lt"/>
              </a:rPr>
              <a:t>MTU=1500</a:t>
            </a:r>
          </a:p>
        </p:txBody>
      </p:sp>
      <p:sp>
        <p:nvSpPr>
          <p:cNvPr id="68" name="矩形 76"/>
          <p:cNvSpPr/>
          <p:nvPr/>
        </p:nvSpPr>
        <p:spPr bwMode="gray">
          <a:xfrm>
            <a:off x="1194195" y="3162822"/>
            <a:ext cx="1497525" cy="515206"/>
          </a:xfrm>
          <a:prstGeom prst="rect">
            <a:avLst/>
          </a:prstGeom>
        </p:spPr>
        <p:txBody>
          <a:bodyPr wrap="none">
            <a:spAutoFit/>
          </a:bodyPr>
          <a:lstStyle/>
          <a:p>
            <a:pPr algn="r">
              <a:lnSpc>
                <a:spcPct val="120000"/>
              </a:lnSpc>
            </a:pPr>
            <a:r>
              <a:rPr lang="en-US" altLang="zh-CN" sz="1200" dirty="0">
                <a:cs typeface="+mn-ea"/>
                <a:sym typeface="+mn-lt"/>
              </a:rPr>
              <a:t>ICMPv6 (TYPE=2) </a:t>
            </a:r>
          </a:p>
          <a:p>
            <a:pPr algn="r">
              <a:lnSpc>
                <a:spcPct val="120000"/>
              </a:lnSpc>
            </a:pPr>
            <a:r>
              <a:rPr lang="en-US" altLang="zh-CN" sz="1200" dirty="0">
                <a:cs typeface="+mn-ea"/>
                <a:sym typeface="+mn-lt"/>
              </a:rPr>
              <a:t>use MTU 1400</a:t>
            </a:r>
          </a:p>
        </p:txBody>
      </p:sp>
      <p:cxnSp>
        <p:nvCxnSpPr>
          <p:cNvPr id="70" name="直接连接符 78"/>
          <p:cNvCxnSpPr/>
          <p:nvPr/>
        </p:nvCxnSpPr>
        <p:spPr bwMode="gray">
          <a:xfrm>
            <a:off x="993798" y="3668419"/>
            <a:ext cx="1765823" cy="0"/>
          </a:xfrm>
          <a:prstGeom prst="line">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连接符 80"/>
          <p:cNvCxnSpPr/>
          <p:nvPr/>
        </p:nvCxnSpPr>
        <p:spPr bwMode="gray">
          <a:xfrm>
            <a:off x="993795" y="4332043"/>
            <a:ext cx="3565837" cy="0"/>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直接连接符 83"/>
          <p:cNvCxnSpPr/>
          <p:nvPr/>
        </p:nvCxnSpPr>
        <p:spPr bwMode="gray">
          <a:xfrm>
            <a:off x="896974" y="5031115"/>
            <a:ext cx="3695884" cy="0"/>
          </a:xfrm>
          <a:prstGeom prst="line">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矩形 85"/>
          <p:cNvSpPr/>
          <p:nvPr/>
        </p:nvSpPr>
        <p:spPr bwMode="gray">
          <a:xfrm>
            <a:off x="3095332" y="4532037"/>
            <a:ext cx="1497525" cy="515206"/>
          </a:xfrm>
          <a:prstGeom prst="rect">
            <a:avLst/>
          </a:prstGeom>
        </p:spPr>
        <p:txBody>
          <a:bodyPr wrap="none">
            <a:spAutoFit/>
          </a:bodyPr>
          <a:lstStyle/>
          <a:p>
            <a:pPr algn="r">
              <a:lnSpc>
                <a:spcPct val="120000"/>
              </a:lnSpc>
            </a:pPr>
            <a:r>
              <a:rPr lang="en-US" altLang="zh-CN" sz="1200" dirty="0">
                <a:cs typeface="+mn-ea"/>
                <a:sym typeface="+mn-lt"/>
              </a:rPr>
              <a:t>ICMPv6 (TYPE=2) </a:t>
            </a:r>
          </a:p>
          <a:p>
            <a:pPr algn="r">
              <a:lnSpc>
                <a:spcPct val="120000"/>
              </a:lnSpc>
            </a:pPr>
            <a:r>
              <a:rPr lang="en-US" altLang="zh-CN" sz="1200" dirty="0">
                <a:cs typeface="+mn-ea"/>
                <a:sym typeface="+mn-lt"/>
              </a:rPr>
              <a:t>use MTU 1300</a:t>
            </a:r>
          </a:p>
        </p:txBody>
      </p:sp>
      <p:cxnSp>
        <p:nvCxnSpPr>
          <p:cNvPr id="77" name="直接连接符 86"/>
          <p:cNvCxnSpPr/>
          <p:nvPr/>
        </p:nvCxnSpPr>
        <p:spPr bwMode="gray">
          <a:xfrm>
            <a:off x="993797" y="5715479"/>
            <a:ext cx="5434526" cy="0"/>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92"/>
          <p:cNvSpPr/>
          <p:nvPr/>
        </p:nvSpPr>
        <p:spPr bwMode="gray">
          <a:xfrm>
            <a:off x="990234" y="3856967"/>
            <a:ext cx="1013419" cy="515206"/>
          </a:xfrm>
          <a:prstGeom prst="rect">
            <a:avLst/>
          </a:prstGeom>
        </p:spPr>
        <p:txBody>
          <a:bodyPr wrap="none">
            <a:spAutoFit/>
          </a:bodyPr>
          <a:lstStyle/>
          <a:p>
            <a:pPr>
              <a:lnSpc>
                <a:spcPct val="120000"/>
              </a:lnSpc>
            </a:pPr>
            <a:r>
              <a:rPr lang="en-US" altLang="zh-CN" sz="1200" dirty="0">
                <a:cs typeface="+mn-ea"/>
                <a:sym typeface="+mn-lt"/>
              </a:rPr>
              <a:t>Packet with </a:t>
            </a:r>
          </a:p>
          <a:p>
            <a:pPr>
              <a:lnSpc>
                <a:spcPct val="120000"/>
              </a:lnSpc>
            </a:pPr>
            <a:r>
              <a:rPr lang="en-US" altLang="zh-CN" sz="1200" dirty="0">
                <a:cs typeface="+mn-ea"/>
                <a:sym typeface="+mn-lt"/>
              </a:rPr>
              <a:t>MTU=1400</a:t>
            </a:r>
          </a:p>
        </p:txBody>
      </p:sp>
      <p:sp>
        <p:nvSpPr>
          <p:cNvPr id="80" name="矩形 93"/>
          <p:cNvSpPr/>
          <p:nvPr/>
        </p:nvSpPr>
        <p:spPr bwMode="gray">
          <a:xfrm>
            <a:off x="990234" y="5253174"/>
            <a:ext cx="1013419" cy="515206"/>
          </a:xfrm>
          <a:prstGeom prst="rect">
            <a:avLst/>
          </a:prstGeom>
        </p:spPr>
        <p:txBody>
          <a:bodyPr wrap="none">
            <a:spAutoFit/>
          </a:bodyPr>
          <a:lstStyle/>
          <a:p>
            <a:pPr>
              <a:lnSpc>
                <a:spcPct val="120000"/>
              </a:lnSpc>
            </a:pPr>
            <a:r>
              <a:rPr lang="en-US" altLang="zh-CN" sz="1200" dirty="0">
                <a:cs typeface="+mn-ea"/>
                <a:sym typeface="+mn-lt"/>
              </a:rPr>
              <a:t>Packet with </a:t>
            </a:r>
          </a:p>
          <a:p>
            <a:pPr>
              <a:lnSpc>
                <a:spcPct val="120000"/>
              </a:lnSpc>
            </a:pPr>
            <a:r>
              <a:rPr lang="en-US" altLang="zh-CN" sz="1200" dirty="0">
                <a:cs typeface="+mn-ea"/>
                <a:sym typeface="+mn-lt"/>
              </a:rPr>
              <a:t>MTU=1300</a:t>
            </a:r>
          </a:p>
        </p:txBody>
      </p:sp>
      <p:sp>
        <p:nvSpPr>
          <p:cNvPr id="89" name="Oval 4"/>
          <p:cNvSpPr>
            <a:spLocks noChangeAspect="1"/>
          </p:cNvSpPr>
          <p:nvPr/>
        </p:nvSpPr>
        <p:spPr bwMode="gray">
          <a:xfrm>
            <a:off x="753158" y="2856163"/>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1</a:t>
            </a:r>
            <a:endParaRPr lang="zh-CN" altLang="en-US" sz="1399" b="1" dirty="0">
              <a:solidFill>
                <a:schemeClr val="bg1"/>
              </a:solidFill>
              <a:cs typeface="+mn-ea"/>
              <a:sym typeface="+mn-lt"/>
            </a:endParaRPr>
          </a:p>
        </p:txBody>
      </p:sp>
      <p:sp>
        <p:nvSpPr>
          <p:cNvPr id="90" name="Oval 4"/>
          <p:cNvSpPr>
            <a:spLocks noChangeAspect="1"/>
          </p:cNvSpPr>
          <p:nvPr/>
        </p:nvSpPr>
        <p:spPr bwMode="gray">
          <a:xfrm>
            <a:off x="2622070" y="3531128"/>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2</a:t>
            </a:r>
            <a:endParaRPr lang="zh-CN" altLang="en-US" sz="1399" b="1" dirty="0">
              <a:solidFill>
                <a:schemeClr val="bg1"/>
              </a:solidFill>
              <a:cs typeface="+mn-ea"/>
              <a:sym typeface="+mn-lt"/>
            </a:endParaRPr>
          </a:p>
        </p:txBody>
      </p:sp>
      <p:sp>
        <p:nvSpPr>
          <p:cNvPr id="91" name="Oval 4"/>
          <p:cNvSpPr>
            <a:spLocks noChangeAspect="1"/>
          </p:cNvSpPr>
          <p:nvPr/>
        </p:nvSpPr>
        <p:spPr bwMode="gray">
          <a:xfrm>
            <a:off x="776401" y="4176401"/>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3</a:t>
            </a:r>
            <a:endParaRPr lang="zh-CN" altLang="en-US" sz="1399" b="1" dirty="0">
              <a:solidFill>
                <a:schemeClr val="bg1"/>
              </a:solidFill>
              <a:cs typeface="+mn-ea"/>
              <a:sym typeface="+mn-lt"/>
            </a:endParaRPr>
          </a:p>
        </p:txBody>
      </p:sp>
      <p:sp>
        <p:nvSpPr>
          <p:cNvPr id="92" name="Oval 4"/>
          <p:cNvSpPr>
            <a:spLocks noChangeAspect="1"/>
          </p:cNvSpPr>
          <p:nvPr/>
        </p:nvSpPr>
        <p:spPr bwMode="gray">
          <a:xfrm>
            <a:off x="4474619" y="4914496"/>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4</a:t>
            </a:r>
            <a:endParaRPr lang="zh-CN" altLang="en-US" sz="1399" b="1" dirty="0">
              <a:solidFill>
                <a:schemeClr val="bg1"/>
              </a:solidFill>
              <a:cs typeface="+mn-ea"/>
              <a:sym typeface="+mn-lt"/>
            </a:endParaRPr>
          </a:p>
        </p:txBody>
      </p:sp>
      <p:sp>
        <p:nvSpPr>
          <p:cNvPr id="93" name="Oval 4"/>
          <p:cNvSpPr>
            <a:spLocks noChangeAspect="1"/>
          </p:cNvSpPr>
          <p:nvPr/>
        </p:nvSpPr>
        <p:spPr bwMode="gray">
          <a:xfrm>
            <a:off x="756420" y="5584479"/>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399" b="1" dirty="0">
                <a:solidFill>
                  <a:schemeClr val="bg1"/>
                </a:solidFill>
                <a:cs typeface="+mn-ea"/>
                <a:sym typeface="+mn-lt"/>
              </a:rPr>
              <a:t>5</a:t>
            </a:r>
            <a:endParaRPr lang="zh-CN" altLang="en-US" sz="1399" b="1" dirty="0">
              <a:solidFill>
                <a:schemeClr val="bg1"/>
              </a:solidFill>
              <a:cs typeface="+mn-ea"/>
              <a:sym typeface="+mn-lt"/>
            </a:endParaRPr>
          </a:p>
        </p:txBody>
      </p:sp>
      <p:sp>
        <p:nvSpPr>
          <p:cNvPr id="3" name="日期占位符 3">
            <a:extLst>
              <a:ext uri="{FF2B5EF4-FFF2-40B4-BE49-F238E27FC236}">
                <a16:creationId xmlns:a16="http://schemas.microsoft.com/office/drawing/2014/main" id="{2FB52200-3A51-352A-3333-2C4E2F7E8147}"/>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 name="页脚占位符 4">
            <a:extLst>
              <a:ext uri="{FF2B5EF4-FFF2-40B4-BE49-F238E27FC236}">
                <a16:creationId xmlns:a16="http://schemas.microsoft.com/office/drawing/2014/main" id="{2B1F1450-C0AF-90B2-276E-077C48875AF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81669EE8-1B98-89C4-2916-64CA546D768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184</a:t>
            </a:fld>
            <a:endParaRPr lang="en-US">
              <a:cs typeface="+mn-ea"/>
              <a:sym typeface="+mn-lt"/>
            </a:endParaRPr>
          </a:p>
        </p:txBody>
      </p:sp>
      <p:pic>
        <p:nvPicPr>
          <p:cNvPr id="40" name="图片 39">
            <a:extLst>
              <a:ext uri="{FF2B5EF4-FFF2-40B4-BE49-F238E27FC236}">
                <a16:creationId xmlns:a16="http://schemas.microsoft.com/office/drawing/2014/main" id="{B8D456B4-07F2-4986-AACD-AB30E9762D0B}"/>
              </a:ext>
            </a:extLst>
          </p:cNvPr>
          <p:cNvPicPr>
            <a:picLocks noChangeAspect="1"/>
          </p:cNvPicPr>
          <p:nvPr/>
        </p:nvPicPr>
        <p:blipFill>
          <a:blip r:embed="rId3"/>
          <a:stretch>
            <a:fillRect/>
          </a:stretch>
        </p:blipFill>
        <p:spPr>
          <a:xfrm>
            <a:off x="637265" y="1603498"/>
            <a:ext cx="519418" cy="394373"/>
          </a:xfrm>
          <a:prstGeom prst="rect">
            <a:avLst/>
          </a:prstGeom>
        </p:spPr>
      </p:pic>
      <p:pic>
        <p:nvPicPr>
          <p:cNvPr id="41" name="图片 40">
            <a:extLst>
              <a:ext uri="{FF2B5EF4-FFF2-40B4-BE49-F238E27FC236}">
                <a16:creationId xmlns:a16="http://schemas.microsoft.com/office/drawing/2014/main" id="{F998EC16-BB5C-41AC-9B3A-160951F0A05A}"/>
              </a:ext>
            </a:extLst>
          </p:cNvPr>
          <p:cNvPicPr>
            <a:picLocks noChangeAspect="1"/>
          </p:cNvPicPr>
          <p:nvPr/>
        </p:nvPicPr>
        <p:blipFill>
          <a:blip r:embed="rId3"/>
          <a:stretch>
            <a:fillRect/>
          </a:stretch>
        </p:blipFill>
        <p:spPr>
          <a:xfrm>
            <a:off x="6240691" y="1626851"/>
            <a:ext cx="519418" cy="394373"/>
          </a:xfrm>
          <a:prstGeom prst="rect">
            <a:avLst/>
          </a:prstGeom>
        </p:spPr>
      </p:pic>
      <p:pic>
        <p:nvPicPr>
          <p:cNvPr id="42" name="图片 41">
            <a:extLst>
              <a:ext uri="{FF2B5EF4-FFF2-40B4-BE49-F238E27FC236}">
                <a16:creationId xmlns:a16="http://schemas.microsoft.com/office/drawing/2014/main" id="{343D7D70-9486-47FC-ACC5-994431AFD2F2}"/>
              </a:ext>
            </a:extLst>
          </p:cNvPr>
          <p:cNvPicPr>
            <a:picLocks noChangeAspect="1"/>
          </p:cNvPicPr>
          <p:nvPr/>
        </p:nvPicPr>
        <p:blipFill>
          <a:blip r:embed="rId4"/>
          <a:stretch>
            <a:fillRect/>
          </a:stretch>
        </p:blipFill>
        <p:spPr>
          <a:xfrm>
            <a:off x="2516338" y="1600828"/>
            <a:ext cx="511390" cy="511390"/>
          </a:xfrm>
          <a:prstGeom prst="rect">
            <a:avLst/>
          </a:prstGeom>
        </p:spPr>
      </p:pic>
      <p:pic>
        <p:nvPicPr>
          <p:cNvPr id="43" name="图片 42">
            <a:extLst>
              <a:ext uri="{FF2B5EF4-FFF2-40B4-BE49-F238E27FC236}">
                <a16:creationId xmlns:a16="http://schemas.microsoft.com/office/drawing/2014/main" id="{B1A09934-6265-4A74-A5A4-81F3AA40EDF1}"/>
              </a:ext>
            </a:extLst>
          </p:cNvPr>
          <p:cNvPicPr>
            <a:picLocks noChangeAspect="1"/>
          </p:cNvPicPr>
          <p:nvPr/>
        </p:nvPicPr>
        <p:blipFill>
          <a:blip r:embed="rId4"/>
          <a:stretch>
            <a:fillRect/>
          </a:stretch>
        </p:blipFill>
        <p:spPr>
          <a:xfrm>
            <a:off x="4376540" y="1581801"/>
            <a:ext cx="511390" cy="511390"/>
          </a:xfrm>
          <a:prstGeom prst="rect">
            <a:avLst/>
          </a:prstGeom>
        </p:spPr>
      </p:pic>
    </p:spTree>
    <p:extLst>
      <p:ext uri="{BB962C8B-B14F-4D97-AF65-F5344CB8AC3E}">
        <p14:creationId xmlns:p14="http://schemas.microsoft.com/office/powerpoint/2010/main" val="11500202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差错报文应用：</a:t>
            </a:r>
            <a:r>
              <a:rPr lang="en-US" altLang="zh-CN" sz="3200" dirty="0">
                <a:latin typeface="+mn-lt"/>
                <a:ea typeface="+mn-ea"/>
                <a:cs typeface="+mn-ea"/>
                <a:sym typeface="+mn-lt"/>
              </a:rPr>
              <a:t>Path MTU</a:t>
            </a:r>
            <a:r>
              <a:rPr lang="zh-CN" altLang="en-US" sz="3200" dirty="0">
                <a:latin typeface="+mn-lt"/>
                <a:ea typeface="+mn-ea"/>
                <a:cs typeface="+mn-ea"/>
                <a:sym typeface="+mn-lt"/>
              </a:rPr>
              <a:t>发现机制的实现</a:t>
            </a:r>
          </a:p>
        </p:txBody>
      </p:sp>
      <p:cxnSp>
        <p:nvCxnSpPr>
          <p:cNvPr id="6" name="直接连接符 5"/>
          <p:cNvCxnSpPr/>
          <p:nvPr/>
        </p:nvCxnSpPr>
        <p:spPr>
          <a:xfrm flipV="1">
            <a:off x="6093620" y="2345021"/>
            <a:ext cx="0" cy="404243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22642" y="2665016"/>
            <a:ext cx="5276125" cy="585417"/>
          </a:xfrm>
          <a:prstGeom prst="rect">
            <a:avLst/>
          </a:prstGeom>
          <a:solidFill>
            <a:schemeClr val="bg1">
              <a:lumMod val="95000"/>
            </a:schemeClr>
          </a:solidFill>
        </p:spPr>
        <p:txBody>
          <a:bodyPr wrap="square">
            <a:spAutoFit/>
          </a:bodyPr>
          <a:lstStyle/>
          <a:p>
            <a:pPr>
              <a:lnSpc>
                <a:spcPct val="120000"/>
              </a:lnSpc>
            </a:pPr>
            <a:r>
              <a:rPr lang="en-US" altLang="zh-CN" sz="1399" dirty="0">
                <a:cs typeface="+mn-ea"/>
                <a:sym typeface="+mn-lt"/>
              </a:rPr>
              <a:t>[R2] </a:t>
            </a:r>
            <a:r>
              <a:rPr lang="en-US" altLang="zh-CN" sz="1399" b="1" dirty="0">
                <a:cs typeface="+mn-ea"/>
                <a:sym typeface="+mn-lt"/>
              </a:rPr>
              <a:t>interface </a:t>
            </a:r>
            <a:r>
              <a:rPr lang="en-US" altLang="zh-CN" sz="1399" b="1" dirty="0" err="1">
                <a:cs typeface="+mn-ea"/>
                <a:sym typeface="+mn-lt"/>
              </a:rPr>
              <a:t>GigabitEthernet</a:t>
            </a:r>
            <a:r>
              <a:rPr lang="en-US" altLang="zh-CN" sz="1399" b="1" dirty="0">
                <a:cs typeface="+mn-ea"/>
                <a:sym typeface="+mn-lt"/>
              </a:rPr>
              <a:t> 0/0/1</a:t>
            </a:r>
          </a:p>
          <a:p>
            <a:pPr>
              <a:lnSpc>
                <a:spcPct val="120000"/>
              </a:lnSpc>
            </a:pPr>
            <a:r>
              <a:rPr lang="en-US" altLang="zh-CN" sz="1399" dirty="0">
                <a:cs typeface="+mn-ea"/>
                <a:sym typeface="+mn-lt"/>
              </a:rPr>
              <a:t>[R2-GigabitEthernet0/0/1] </a:t>
            </a:r>
            <a:r>
              <a:rPr lang="en-US" altLang="zh-CN" sz="1399" b="1" dirty="0">
                <a:solidFill>
                  <a:srgbClr val="C00000"/>
                </a:solidFill>
                <a:cs typeface="+mn-ea"/>
                <a:sym typeface="+mn-lt"/>
              </a:rPr>
              <a:t>ipv6 </a:t>
            </a:r>
            <a:r>
              <a:rPr lang="en-US" altLang="zh-CN" sz="1399" b="1" dirty="0" err="1">
                <a:solidFill>
                  <a:srgbClr val="C00000"/>
                </a:solidFill>
                <a:cs typeface="+mn-ea"/>
                <a:sym typeface="+mn-lt"/>
              </a:rPr>
              <a:t>mtu</a:t>
            </a:r>
            <a:r>
              <a:rPr lang="en-US" altLang="zh-CN" sz="1399" b="1" dirty="0">
                <a:solidFill>
                  <a:srgbClr val="C00000"/>
                </a:solidFill>
                <a:cs typeface="+mn-ea"/>
                <a:sym typeface="+mn-lt"/>
              </a:rPr>
              <a:t> 1400</a:t>
            </a:r>
            <a:endParaRPr lang="zh-CN" altLang="en-US" sz="1399" b="1" dirty="0">
              <a:solidFill>
                <a:srgbClr val="C00000"/>
              </a:solidFill>
              <a:cs typeface="+mn-ea"/>
              <a:sym typeface="+mn-lt"/>
            </a:endParaRPr>
          </a:p>
        </p:txBody>
      </p:sp>
      <p:sp>
        <p:nvSpPr>
          <p:cNvPr id="20" name="矩形 19"/>
          <p:cNvSpPr/>
          <p:nvPr/>
        </p:nvSpPr>
        <p:spPr>
          <a:xfrm>
            <a:off x="622642" y="2299454"/>
            <a:ext cx="1731564" cy="311624"/>
          </a:xfrm>
          <a:prstGeom prst="rect">
            <a:avLst/>
          </a:prstGeom>
        </p:spPr>
        <p:txBody>
          <a:bodyPr wrap="none">
            <a:spAutoFit/>
          </a:bodyPr>
          <a:lstStyle/>
          <a:p>
            <a:pPr>
              <a:lnSpc>
                <a:spcPct val="120000"/>
              </a:lnSpc>
            </a:pPr>
            <a:r>
              <a:rPr lang="en-US" altLang="zh-CN" sz="1299" b="1" dirty="0">
                <a:cs typeface="+mn-ea"/>
                <a:sym typeface="+mn-lt"/>
              </a:rPr>
              <a:t>R2</a:t>
            </a:r>
            <a:r>
              <a:rPr lang="zh-CN" altLang="en-US" sz="1299" b="1" dirty="0">
                <a:cs typeface="+mn-ea"/>
                <a:sym typeface="+mn-lt"/>
              </a:rPr>
              <a:t>的配置修改如下：</a:t>
            </a:r>
            <a:endParaRPr lang="en-US" altLang="zh-CN" sz="1299" b="1" dirty="0">
              <a:cs typeface="+mn-ea"/>
              <a:sym typeface="+mn-lt"/>
            </a:endParaRPr>
          </a:p>
        </p:txBody>
      </p:sp>
      <p:sp>
        <p:nvSpPr>
          <p:cNvPr id="21" name="矩形 20"/>
          <p:cNvSpPr/>
          <p:nvPr/>
        </p:nvSpPr>
        <p:spPr>
          <a:xfrm>
            <a:off x="622642" y="3374620"/>
            <a:ext cx="5276125" cy="3427861"/>
          </a:xfrm>
          <a:prstGeom prst="rect">
            <a:avLst/>
          </a:prstGeom>
          <a:solidFill>
            <a:schemeClr val="bg1">
              <a:lumMod val="95000"/>
            </a:schemeClr>
          </a:solidFill>
        </p:spPr>
        <p:txBody>
          <a:bodyPr wrap="square">
            <a:spAutoFit/>
          </a:bodyPr>
          <a:lstStyle/>
          <a:p>
            <a:pPr>
              <a:lnSpc>
                <a:spcPct val="120000"/>
              </a:lnSpc>
            </a:pPr>
            <a:r>
              <a:rPr lang="en-US" altLang="zh-CN" sz="1399" dirty="0">
                <a:cs typeface="+mn-ea"/>
                <a:sym typeface="+mn-lt"/>
              </a:rPr>
              <a:t>&lt;R2&gt; </a:t>
            </a:r>
            <a:r>
              <a:rPr lang="en-US" altLang="zh-CN" sz="1399" b="1" dirty="0">
                <a:cs typeface="+mn-ea"/>
                <a:sym typeface="+mn-lt"/>
              </a:rPr>
              <a:t>display ipv6 interface </a:t>
            </a:r>
            <a:r>
              <a:rPr lang="en-US" altLang="zh-CN" sz="1399" b="1" dirty="0" err="1">
                <a:cs typeface="+mn-ea"/>
                <a:sym typeface="+mn-lt"/>
              </a:rPr>
              <a:t>GigabitEthernet</a:t>
            </a:r>
            <a:r>
              <a:rPr lang="en-US" altLang="zh-CN" sz="1399" b="1" dirty="0">
                <a:cs typeface="+mn-ea"/>
                <a:sym typeface="+mn-lt"/>
              </a:rPr>
              <a:t> 0/0/1</a:t>
            </a:r>
            <a:endParaRPr lang="zh-CN" altLang="en-US" sz="1399" b="1" dirty="0">
              <a:cs typeface="+mn-ea"/>
              <a:sym typeface="+mn-lt"/>
            </a:endParaRPr>
          </a:p>
          <a:p>
            <a:pPr>
              <a:lnSpc>
                <a:spcPct val="120000"/>
              </a:lnSpc>
            </a:pPr>
            <a:r>
              <a:rPr lang="en-US" altLang="zh-CN" sz="1399" dirty="0">
                <a:cs typeface="+mn-ea"/>
                <a:sym typeface="+mn-lt"/>
              </a:rPr>
              <a:t>……</a:t>
            </a:r>
            <a:endParaRPr lang="zh-CN" altLang="zh-CN" sz="1399" dirty="0">
              <a:cs typeface="+mn-ea"/>
              <a:sym typeface="+mn-lt"/>
            </a:endParaRPr>
          </a:p>
          <a:p>
            <a:pPr>
              <a:lnSpc>
                <a:spcPct val="120000"/>
              </a:lnSpc>
            </a:pPr>
            <a:r>
              <a:rPr lang="en-US" altLang="zh-CN" sz="1399" dirty="0">
                <a:cs typeface="+mn-ea"/>
                <a:sym typeface="+mn-lt"/>
              </a:rPr>
              <a:t>IPv6 is enabled, link-local address is FE80::2E0:FCFF:FE53:2089</a:t>
            </a:r>
            <a:endParaRPr lang="zh-CN" altLang="en-US" sz="1399" dirty="0">
              <a:cs typeface="+mn-ea"/>
              <a:sym typeface="+mn-lt"/>
            </a:endParaRPr>
          </a:p>
          <a:p>
            <a:pPr>
              <a:lnSpc>
                <a:spcPct val="120000"/>
              </a:lnSpc>
            </a:pPr>
            <a:r>
              <a:rPr lang="zh-CN" altLang="en-US" sz="1399" dirty="0">
                <a:cs typeface="+mn-ea"/>
                <a:sym typeface="+mn-lt"/>
              </a:rPr>
              <a:t>  </a:t>
            </a:r>
            <a:r>
              <a:rPr lang="en-US" altLang="zh-CN" sz="1399" dirty="0">
                <a:cs typeface="+mn-ea"/>
                <a:sym typeface="+mn-lt"/>
              </a:rPr>
              <a:t>Global unicast address(es):</a:t>
            </a:r>
            <a:endParaRPr lang="zh-CN" altLang="en-US" sz="1399" dirty="0">
              <a:cs typeface="+mn-ea"/>
              <a:sym typeface="+mn-lt"/>
            </a:endParaRPr>
          </a:p>
          <a:p>
            <a:pPr>
              <a:lnSpc>
                <a:spcPct val="120000"/>
              </a:lnSpc>
            </a:pPr>
            <a:r>
              <a:rPr lang="zh-CN" altLang="en-US" sz="1399" dirty="0">
                <a:cs typeface="+mn-ea"/>
                <a:sym typeface="+mn-lt"/>
              </a:rPr>
              <a:t>    </a:t>
            </a:r>
            <a:r>
              <a:rPr lang="nl-NL" altLang="zh-CN" sz="1399" dirty="0">
                <a:cs typeface="+mn-ea"/>
                <a:sym typeface="+mn-lt"/>
              </a:rPr>
              <a:t>2023::2, subnet is 2023::/64</a:t>
            </a:r>
            <a:endParaRPr lang="zh-CN" altLang="en-US" sz="1399" dirty="0">
              <a:cs typeface="+mn-ea"/>
              <a:sym typeface="+mn-lt"/>
            </a:endParaRPr>
          </a:p>
          <a:p>
            <a:pPr>
              <a:lnSpc>
                <a:spcPct val="120000"/>
              </a:lnSpc>
            </a:pPr>
            <a:r>
              <a:rPr lang="zh-CN" altLang="en-US" sz="1399" dirty="0">
                <a:cs typeface="+mn-ea"/>
                <a:sym typeface="+mn-lt"/>
              </a:rPr>
              <a:t>  </a:t>
            </a:r>
            <a:r>
              <a:rPr lang="en-US" altLang="zh-CN" sz="1399" dirty="0">
                <a:cs typeface="+mn-ea"/>
                <a:sym typeface="+mn-lt"/>
              </a:rPr>
              <a:t>Joined group address(es):</a:t>
            </a:r>
            <a:endParaRPr lang="zh-CN" altLang="en-US" sz="1399" dirty="0">
              <a:cs typeface="+mn-ea"/>
              <a:sym typeface="+mn-lt"/>
            </a:endParaRPr>
          </a:p>
          <a:p>
            <a:pPr>
              <a:lnSpc>
                <a:spcPct val="120000"/>
              </a:lnSpc>
            </a:pPr>
            <a:r>
              <a:rPr lang="zh-CN" altLang="en-US" sz="1399" dirty="0">
                <a:cs typeface="+mn-ea"/>
                <a:sym typeface="+mn-lt"/>
              </a:rPr>
              <a:t>    </a:t>
            </a:r>
            <a:r>
              <a:rPr lang="en-US" altLang="zh-CN" sz="1399" dirty="0">
                <a:cs typeface="+mn-ea"/>
                <a:sym typeface="+mn-lt"/>
              </a:rPr>
              <a:t>FF02::1:FF00:2</a:t>
            </a:r>
            <a:endParaRPr lang="zh-CN" altLang="en-US" sz="1399" dirty="0">
              <a:cs typeface="+mn-ea"/>
              <a:sym typeface="+mn-lt"/>
            </a:endParaRPr>
          </a:p>
          <a:p>
            <a:pPr>
              <a:lnSpc>
                <a:spcPct val="120000"/>
              </a:lnSpc>
            </a:pPr>
            <a:r>
              <a:rPr lang="zh-CN" altLang="en-US" sz="1399" dirty="0">
                <a:cs typeface="+mn-ea"/>
                <a:sym typeface="+mn-lt"/>
              </a:rPr>
              <a:t>    </a:t>
            </a:r>
            <a:r>
              <a:rPr lang="en-US" altLang="zh-CN" sz="1399" dirty="0">
                <a:cs typeface="+mn-ea"/>
                <a:sym typeface="+mn-lt"/>
              </a:rPr>
              <a:t>FF02::2</a:t>
            </a:r>
            <a:endParaRPr lang="zh-CN" altLang="en-US" sz="1399" dirty="0">
              <a:cs typeface="+mn-ea"/>
              <a:sym typeface="+mn-lt"/>
            </a:endParaRPr>
          </a:p>
          <a:p>
            <a:pPr>
              <a:lnSpc>
                <a:spcPct val="120000"/>
              </a:lnSpc>
            </a:pPr>
            <a:r>
              <a:rPr lang="zh-CN" altLang="en-US" sz="1399" dirty="0">
                <a:cs typeface="+mn-ea"/>
                <a:sym typeface="+mn-lt"/>
              </a:rPr>
              <a:t>    </a:t>
            </a:r>
            <a:r>
              <a:rPr lang="en-US" altLang="zh-CN" sz="1399" dirty="0">
                <a:cs typeface="+mn-ea"/>
                <a:sym typeface="+mn-lt"/>
              </a:rPr>
              <a:t>FF02::1</a:t>
            </a:r>
            <a:endParaRPr lang="zh-CN" altLang="en-US" sz="1399" dirty="0">
              <a:cs typeface="+mn-ea"/>
              <a:sym typeface="+mn-lt"/>
            </a:endParaRPr>
          </a:p>
          <a:p>
            <a:pPr>
              <a:lnSpc>
                <a:spcPct val="120000"/>
              </a:lnSpc>
            </a:pPr>
            <a:r>
              <a:rPr lang="zh-CN" altLang="en-US" sz="1399" dirty="0">
                <a:cs typeface="+mn-ea"/>
                <a:sym typeface="+mn-lt"/>
              </a:rPr>
              <a:t>    </a:t>
            </a:r>
            <a:r>
              <a:rPr lang="en-US" altLang="zh-CN" sz="1399" dirty="0">
                <a:cs typeface="+mn-ea"/>
                <a:sym typeface="+mn-lt"/>
              </a:rPr>
              <a:t>FF02::1:FF53:2089</a:t>
            </a:r>
            <a:endParaRPr lang="zh-CN" altLang="en-US" sz="1399" dirty="0">
              <a:cs typeface="+mn-ea"/>
              <a:sym typeface="+mn-lt"/>
            </a:endParaRPr>
          </a:p>
          <a:p>
            <a:pPr>
              <a:lnSpc>
                <a:spcPct val="120000"/>
              </a:lnSpc>
            </a:pPr>
            <a:r>
              <a:rPr lang="zh-CN" altLang="en-US" sz="1399" b="1" dirty="0">
                <a:solidFill>
                  <a:srgbClr val="C00000"/>
                </a:solidFill>
                <a:cs typeface="+mn-ea"/>
                <a:sym typeface="+mn-lt"/>
              </a:rPr>
              <a:t>  </a:t>
            </a:r>
            <a:r>
              <a:rPr lang="en-US" altLang="zh-CN" sz="1399" b="1" dirty="0">
                <a:solidFill>
                  <a:srgbClr val="C00000"/>
                </a:solidFill>
                <a:cs typeface="+mn-ea"/>
                <a:sym typeface="+mn-lt"/>
              </a:rPr>
              <a:t>MTU is 1400 bytes</a:t>
            </a:r>
            <a:endParaRPr lang="zh-CN" altLang="en-US" sz="1399" b="1" dirty="0">
              <a:solidFill>
                <a:srgbClr val="C00000"/>
              </a:solidFill>
              <a:cs typeface="+mn-ea"/>
              <a:sym typeface="+mn-lt"/>
            </a:endParaRPr>
          </a:p>
          <a:p>
            <a:pPr>
              <a:lnSpc>
                <a:spcPct val="120000"/>
              </a:lnSpc>
            </a:pPr>
            <a:r>
              <a:rPr lang="en-US" altLang="zh-CN" sz="1399" dirty="0">
                <a:cs typeface="+mn-ea"/>
                <a:sym typeface="+mn-lt"/>
              </a:rPr>
              <a:t>……</a:t>
            </a:r>
            <a:endParaRPr lang="zh-CN" altLang="zh-CN" sz="1399" dirty="0">
              <a:cs typeface="+mn-ea"/>
              <a:sym typeface="+mn-lt"/>
            </a:endParaRPr>
          </a:p>
        </p:txBody>
      </p:sp>
      <p:sp>
        <p:nvSpPr>
          <p:cNvPr id="37" name="矩形 36"/>
          <p:cNvSpPr/>
          <p:nvPr/>
        </p:nvSpPr>
        <p:spPr>
          <a:xfrm>
            <a:off x="6288358" y="2665017"/>
            <a:ext cx="5198116" cy="327013"/>
          </a:xfrm>
          <a:prstGeom prst="rect">
            <a:avLst/>
          </a:prstGeom>
          <a:solidFill>
            <a:schemeClr val="bg1">
              <a:lumMod val="95000"/>
            </a:schemeClr>
          </a:solidFill>
        </p:spPr>
        <p:txBody>
          <a:bodyPr wrap="square">
            <a:spAutoFit/>
          </a:bodyPr>
          <a:lstStyle/>
          <a:p>
            <a:pPr>
              <a:lnSpc>
                <a:spcPct val="120000"/>
              </a:lnSpc>
            </a:pPr>
            <a:r>
              <a:rPr lang="en-US" altLang="zh-CN" sz="1399" b="1">
                <a:cs typeface="+mn-ea"/>
                <a:sym typeface="+mn-lt"/>
              </a:rPr>
              <a:t>ping ipv6 -s 1452 2034::4</a:t>
            </a:r>
            <a:endParaRPr lang="zh-CN" altLang="en-US" sz="1399" b="1">
              <a:solidFill>
                <a:srgbClr val="C00000"/>
              </a:solidFill>
              <a:cs typeface="+mn-ea"/>
              <a:sym typeface="+mn-lt"/>
            </a:endParaRPr>
          </a:p>
        </p:txBody>
      </p:sp>
      <p:sp>
        <p:nvSpPr>
          <p:cNvPr id="38" name="矩形 37"/>
          <p:cNvSpPr/>
          <p:nvPr/>
        </p:nvSpPr>
        <p:spPr>
          <a:xfrm>
            <a:off x="6288357" y="2299454"/>
            <a:ext cx="3446777" cy="311624"/>
          </a:xfrm>
          <a:prstGeom prst="rect">
            <a:avLst/>
          </a:prstGeom>
        </p:spPr>
        <p:txBody>
          <a:bodyPr wrap="none">
            <a:spAutoFit/>
          </a:bodyPr>
          <a:lstStyle/>
          <a:p>
            <a:pPr>
              <a:lnSpc>
                <a:spcPct val="120000"/>
              </a:lnSpc>
            </a:pPr>
            <a:r>
              <a:rPr lang="zh-CN" altLang="en-US" sz="1299" b="1">
                <a:cs typeface="+mn-ea"/>
                <a:sym typeface="+mn-lt"/>
              </a:rPr>
              <a:t>让</a:t>
            </a:r>
            <a:r>
              <a:rPr lang="en-US" altLang="zh-CN" sz="1299" b="1">
                <a:cs typeface="+mn-ea"/>
                <a:sym typeface="+mn-lt"/>
              </a:rPr>
              <a:t>R1</a:t>
            </a:r>
            <a:r>
              <a:rPr lang="zh-CN" altLang="en-US" sz="1299" b="1">
                <a:cs typeface="+mn-ea"/>
                <a:sym typeface="+mn-lt"/>
              </a:rPr>
              <a:t>产生一个大小为</a:t>
            </a:r>
            <a:r>
              <a:rPr lang="en-US" altLang="zh-CN" sz="1299" b="1">
                <a:cs typeface="+mn-ea"/>
                <a:sym typeface="+mn-lt"/>
              </a:rPr>
              <a:t>1500</a:t>
            </a:r>
            <a:r>
              <a:rPr lang="zh-CN" altLang="en-US" sz="1299" b="1">
                <a:cs typeface="+mn-ea"/>
                <a:sym typeface="+mn-lt"/>
              </a:rPr>
              <a:t>字节的</a:t>
            </a:r>
            <a:r>
              <a:rPr lang="en-US" altLang="zh-CN" sz="1299" b="1">
                <a:cs typeface="+mn-ea"/>
                <a:sym typeface="+mn-lt"/>
              </a:rPr>
              <a:t>IPv6</a:t>
            </a:r>
            <a:r>
              <a:rPr lang="zh-CN" altLang="en-US" sz="1299" b="1">
                <a:cs typeface="+mn-ea"/>
                <a:sym typeface="+mn-lt"/>
              </a:rPr>
              <a:t>报文：</a:t>
            </a:r>
            <a:endParaRPr lang="en-US" altLang="zh-CN" sz="1299" b="1">
              <a:cs typeface="+mn-ea"/>
              <a:sym typeface="+mn-lt"/>
            </a:endParaRPr>
          </a:p>
        </p:txBody>
      </p:sp>
      <p:sp>
        <p:nvSpPr>
          <p:cNvPr id="40" name="矩形 39"/>
          <p:cNvSpPr/>
          <p:nvPr/>
        </p:nvSpPr>
        <p:spPr>
          <a:xfrm>
            <a:off x="6288359" y="3090523"/>
            <a:ext cx="5198115" cy="845296"/>
          </a:xfrm>
          <a:prstGeom prst="rect">
            <a:avLst/>
          </a:prstGeom>
        </p:spPr>
        <p:txBody>
          <a:bodyPr wrap="square">
            <a:spAutoFit/>
          </a:bodyPr>
          <a:lstStyle/>
          <a:p>
            <a:pPr algn="just">
              <a:lnSpc>
                <a:spcPct val="120000"/>
              </a:lnSpc>
            </a:pPr>
            <a:r>
              <a:rPr lang="zh-CN" altLang="en-US" sz="1399" dirty="0">
                <a:cs typeface="+mn-ea"/>
                <a:sym typeface="+mn-lt"/>
              </a:rPr>
              <a:t>执行上述命令时产生的</a:t>
            </a:r>
            <a:r>
              <a:rPr lang="en-US" altLang="zh-CN" sz="1399" dirty="0">
                <a:cs typeface="+mn-ea"/>
                <a:sym typeface="+mn-lt"/>
              </a:rPr>
              <a:t>ICMP request</a:t>
            </a:r>
            <a:r>
              <a:rPr lang="zh-CN" altLang="en-US" sz="1399" dirty="0">
                <a:cs typeface="+mn-ea"/>
                <a:sym typeface="+mn-lt"/>
              </a:rPr>
              <a:t>报文载荷为</a:t>
            </a:r>
            <a:r>
              <a:rPr lang="en-US" altLang="zh-CN" sz="1399" dirty="0">
                <a:cs typeface="+mn-ea"/>
                <a:sym typeface="+mn-lt"/>
              </a:rPr>
              <a:t>1452</a:t>
            </a:r>
            <a:r>
              <a:rPr lang="zh-CN" altLang="en-US" sz="1399" dirty="0">
                <a:cs typeface="+mn-ea"/>
                <a:sym typeface="+mn-lt"/>
              </a:rPr>
              <a:t>字节，加上</a:t>
            </a:r>
            <a:r>
              <a:rPr lang="en-US" altLang="zh-CN" sz="1399" dirty="0">
                <a:cs typeface="+mn-ea"/>
                <a:sym typeface="+mn-lt"/>
              </a:rPr>
              <a:t>8</a:t>
            </a:r>
            <a:r>
              <a:rPr lang="zh-CN" altLang="en-US" sz="1399" dirty="0">
                <a:cs typeface="+mn-ea"/>
                <a:sym typeface="+mn-lt"/>
              </a:rPr>
              <a:t>字节的</a:t>
            </a:r>
            <a:r>
              <a:rPr lang="en-US" altLang="zh-CN" sz="1399" dirty="0">
                <a:cs typeface="+mn-ea"/>
                <a:sym typeface="+mn-lt"/>
              </a:rPr>
              <a:t>ICMPv6</a:t>
            </a:r>
            <a:r>
              <a:rPr lang="zh-CN" altLang="en-US" sz="1399" dirty="0">
                <a:cs typeface="+mn-ea"/>
                <a:sym typeface="+mn-lt"/>
              </a:rPr>
              <a:t>头部，以及</a:t>
            </a:r>
            <a:r>
              <a:rPr lang="en-US" altLang="zh-CN" sz="1399" dirty="0">
                <a:cs typeface="+mn-ea"/>
                <a:sym typeface="+mn-lt"/>
              </a:rPr>
              <a:t>40</a:t>
            </a:r>
            <a:r>
              <a:rPr lang="zh-CN" altLang="en-US" sz="1399" dirty="0">
                <a:cs typeface="+mn-ea"/>
                <a:sym typeface="+mn-lt"/>
              </a:rPr>
              <a:t>字节的</a:t>
            </a:r>
            <a:r>
              <a:rPr lang="en-US" altLang="zh-CN" sz="1399" dirty="0">
                <a:cs typeface="+mn-ea"/>
                <a:sym typeface="+mn-lt"/>
              </a:rPr>
              <a:t>IPv6</a:t>
            </a:r>
            <a:r>
              <a:rPr lang="zh-CN" altLang="en-US" sz="1399" dirty="0">
                <a:cs typeface="+mn-ea"/>
                <a:sym typeface="+mn-lt"/>
              </a:rPr>
              <a:t>基本头部，正好</a:t>
            </a:r>
            <a:r>
              <a:rPr lang="en-US" altLang="zh-CN" sz="1399" dirty="0">
                <a:cs typeface="+mn-ea"/>
                <a:sym typeface="+mn-lt"/>
              </a:rPr>
              <a:t>1500</a:t>
            </a:r>
            <a:r>
              <a:rPr lang="zh-CN" altLang="en-US" sz="1399" dirty="0">
                <a:cs typeface="+mn-ea"/>
                <a:sym typeface="+mn-lt"/>
              </a:rPr>
              <a:t>字节。</a:t>
            </a:r>
          </a:p>
        </p:txBody>
      </p:sp>
      <p:cxnSp>
        <p:nvCxnSpPr>
          <p:cNvPr id="3" name="直接连接符 2"/>
          <p:cNvCxnSpPr/>
          <p:nvPr/>
        </p:nvCxnSpPr>
        <p:spPr>
          <a:xfrm>
            <a:off x="1695935" y="1601047"/>
            <a:ext cx="8911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797174" y="1296388"/>
            <a:ext cx="1074333" cy="327013"/>
          </a:xfrm>
          <a:prstGeom prst="rect">
            <a:avLst/>
          </a:prstGeom>
        </p:spPr>
        <p:txBody>
          <a:bodyPr wrap="none">
            <a:spAutoFit/>
          </a:bodyPr>
          <a:lstStyle/>
          <a:p>
            <a:pPr>
              <a:lnSpc>
                <a:spcPct val="120000"/>
              </a:lnSpc>
            </a:pPr>
            <a:r>
              <a:rPr lang="en-US" altLang="zh-CN" sz="1399" dirty="0">
                <a:cs typeface="+mn-ea"/>
                <a:sym typeface="+mn-lt"/>
              </a:rPr>
              <a:t>MTU=1500</a:t>
            </a:r>
          </a:p>
        </p:txBody>
      </p:sp>
      <p:sp>
        <p:nvSpPr>
          <p:cNvPr id="5" name="矩形 4"/>
          <p:cNvSpPr/>
          <p:nvPr/>
        </p:nvSpPr>
        <p:spPr>
          <a:xfrm>
            <a:off x="4847174" y="1296388"/>
            <a:ext cx="1074333" cy="327013"/>
          </a:xfrm>
          <a:prstGeom prst="rect">
            <a:avLst/>
          </a:prstGeom>
        </p:spPr>
        <p:txBody>
          <a:bodyPr wrap="none">
            <a:spAutoFit/>
          </a:bodyPr>
          <a:lstStyle/>
          <a:p>
            <a:pPr>
              <a:lnSpc>
                <a:spcPct val="120000"/>
              </a:lnSpc>
            </a:pPr>
            <a:r>
              <a:rPr lang="en-US" altLang="zh-CN" sz="1399">
                <a:solidFill>
                  <a:srgbClr val="C00000"/>
                </a:solidFill>
                <a:cs typeface="+mn-ea"/>
                <a:sym typeface="+mn-lt"/>
              </a:rPr>
              <a:t>MTU=1400</a:t>
            </a:r>
          </a:p>
        </p:txBody>
      </p:sp>
      <p:sp>
        <p:nvSpPr>
          <p:cNvPr id="9" name="文本框 8"/>
          <p:cNvSpPr txBox="1"/>
          <p:nvPr/>
        </p:nvSpPr>
        <p:spPr>
          <a:xfrm>
            <a:off x="4377867" y="1823471"/>
            <a:ext cx="413895" cy="327013"/>
          </a:xfrm>
          <a:prstGeom prst="rect">
            <a:avLst/>
          </a:prstGeom>
          <a:noFill/>
        </p:spPr>
        <p:txBody>
          <a:bodyPr wrap="none" rtlCol="0">
            <a:spAutoFit/>
          </a:bodyPr>
          <a:lstStyle/>
          <a:p>
            <a:pPr algn="ctr">
              <a:lnSpc>
                <a:spcPct val="120000"/>
              </a:lnSpc>
            </a:pPr>
            <a:r>
              <a:rPr lang="en-US" altLang="zh-CN" sz="1399" b="1">
                <a:cs typeface="+mn-ea"/>
                <a:sym typeface="+mn-lt"/>
              </a:rPr>
              <a:t>R2</a:t>
            </a:r>
            <a:endParaRPr lang="zh-CN" altLang="en-US" sz="1399" b="1">
              <a:cs typeface="+mn-ea"/>
              <a:sym typeface="+mn-lt"/>
            </a:endParaRPr>
          </a:p>
        </p:txBody>
      </p:sp>
      <p:sp>
        <p:nvSpPr>
          <p:cNvPr id="12" name="文本框 11"/>
          <p:cNvSpPr txBox="1"/>
          <p:nvPr/>
        </p:nvSpPr>
        <p:spPr>
          <a:xfrm>
            <a:off x="7396348" y="1823471"/>
            <a:ext cx="413895" cy="327013"/>
          </a:xfrm>
          <a:prstGeom prst="rect">
            <a:avLst/>
          </a:prstGeom>
          <a:noFill/>
        </p:spPr>
        <p:txBody>
          <a:bodyPr wrap="none" rtlCol="0">
            <a:spAutoFit/>
          </a:bodyPr>
          <a:lstStyle/>
          <a:p>
            <a:pPr algn="ctr">
              <a:lnSpc>
                <a:spcPct val="120000"/>
              </a:lnSpc>
            </a:pPr>
            <a:r>
              <a:rPr lang="en-US" altLang="zh-CN" sz="1399" b="1">
                <a:cs typeface="+mn-ea"/>
                <a:sym typeface="+mn-lt"/>
              </a:rPr>
              <a:t>R3</a:t>
            </a:r>
            <a:endParaRPr lang="zh-CN" altLang="en-US" sz="1399" b="1">
              <a:cs typeface="+mn-ea"/>
              <a:sym typeface="+mn-lt"/>
            </a:endParaRPr>
          </a:p>
        </p:txBody>
      </p:sp>
      <p:sp>
        <p:nvSpPr>
          <p:cNvPr id="15" name="文本框 14"/>
          <p:cNvSpPr txBox="1"/>
          <p:nvPr/>
        </p:nvSpPr>
        <p:spPr>
          <a:xfrm>
            <a:off x="1364618" y="1823471"/>
            <a:ext cx="413895" cy="327013"/>
          </a:xfrm>
          <a:prstGeom prst="rect">
            <a:avLst/>
          </a:prstGeom>
          <a:noFill/>
        </p:spPr>
        <p:txBody>
          <a:bodyPr wrap="none" rtlCol="0">
            <a:spAutoFit/>
          </a:bodyPr>
          <a:lstStyle/>
          <a:p>
            <a:pPr algn="ctr">
              <a:lnSpc>
                <a:spcPct val="120000"/>
              </a:lnSpc>
            </a:pPr>
            <a:r>
              <a:rPr lang="en-US" altLang="zh-CN" sz="1399" b="1">
                <a:cs typeface="+mn-ea"/>
                <a:sym typeface="+mn-lt"/>
              </a:rPr>
              <a:t>R1</a:t>
            </a:r>
            <a:endParaRPr lang="zh-CN" altLang="en-US" sz="1399" b="1">
              <a:cs typeface="+mn-ea"/>
              <a:sym typeface="+mn-lt"/>
            </a:endParaRPr>
          </a:p>
        </p:txBody>
      </p:sp>
      <p:sp>
        <p:nvSpPr>
          <p:cNvPr id="18" name="文本框 17"/>
          <p:cNvSpPr txBox="1"/>
          <p:nvPr/>
        </p:nvSpPr>
        <p:spPr>
          <a:xfrm>
            <a:off x="10411059" y="1823471"/>
            <a:ext cx="413895" cy="327013"/>
          </a:xfrm>
          <a:prstGeom prst="rect">
            <a:avLst/>
          </a:prstGeom>
          <a:noFill/>
        </p:spPr>
        <p:txBody>
          <a:bodyPr wrap="none" rtlCol="0">
            <a:spAutoFit/>
          </a:bodyPr>
          <a:lstStyle/>
          <a:p>
            <a:pPr algn="ctr">
              <a:lnSpc>
                <a:spcPct val="120000"/>
              </a:lnSpc>
            </a:pPr>
            <a:r>
              <a:rPr lang="en-US" altLang="zh-CN" sz="1399" b="1">
                <a:cs typeface="+mn-ea"/>
                <a:sym typeface="+mn-lt"/>
              </a:rPr>
              <a:t>R4</a:t>
            </a:r>
            <a:endParaRPr lang="zh-CN" altLang="en-US" sz="1399" b="1">
              <a:cs typeface="+mn-ea"/>
              <a:sym typeface="+mn-lt"/>
            </a:endParaRPr>
          </a:p>
        </p:txBody>
      </p:sp>
      <p:sp>
        <p:nvSpPr>
          <p:cNvPr id="22" name="矩形 21"/>
          <p:cNvSpPr/>
          <p:nvPr/>
        </p:nvSpPr>
        <p:spPr>
          <a:xfrm>
            <a:off x="4841936" y="1599913"/>
            <a:ext cx="841897" cy="327013"/>
          </a:xfrm>
          <a:prstGeom prst="rect">
            <a:avLst/>
          </a:prstGeom>
        </p:spPr>
        <p:txBody>
          <a:bodyPr wrap="none">
            <a:spAutoFit/>
          </a:bodyPr>
          <a:lstStyle/>
          <a:p>
            <a:pPr>
              <a:lnSpc>
                <a:spcPct val="120000"/>
              </a:lnSpc>
            </a:pPr>
            <a:r>
              <a:rPr lang="en-US" altLang="zh-CN" sz="1399">
                <a:cs typeface="+mn-ea"/>
                <a:sym typeface="+mn-lt"/>
              </a:rPr>
              <a:t>GE0/0/1</a:t>
            </a:r>
          </a:p>
        </p:txBody>
      </p:sp>
      <p:sp>
        <p:nvSpPr>
          <p:cNvPr id="24" name="矩形 23"/>
          <p:cNvSpPr/>
          <p:nvPr/>
        </p:nvSpPr>
        <p:spPr>
          <a:xfrm>
            <a:off x="9523087" y="1599913"/>
            <a:ext cx="780983" cy="327013"/>
          </a:xfrm>
          <a:prstGeom prst="rect">
            <a:avLst/>
          </a:prstGeom>
        </p:spPr>
        <p:txBody>
          <a:bodyPr wrap="none">
            <a:spAutoFit/>
          </a:bodyPr>
          <a:lstStyle/>
          <a:p>
            <a:pPr>
              <a:lnSpc>
                <a:spcPct val="120000"/>
              </a:lnSpc>
            </a:pPr>
            <a:r>
              <a:rPr lang="en-US" altLang="zh-CN" sz="1399">
                <a:cs typeface="+mn-ea"/>
                <a:sym typeface="+mn-lt"/>
              </a:rPr>
              <a:t>2034::4</a:t>
            </a:r>
          </a:p>
        </p:txBody>
      </p:sp>
      <p:cxnSp>
        <p:nvCxnSpPr>
          <p:cNvPr id="25" name="直接箭头连接符 24"/>
          <p:cNvCxnSpPr/>
          <p:nvPr/>
        </p:nvCxnSpPr>
        <p:spPr>
          <a:xfrm>
            <a:off x="1886352" y="1802185"/>
            <a:ext cx="173945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797175" y="1823471"/>
            <a:ext cx="1838965" cy="328488"/>
          </a:xfrm>
          <a:prstGeom prst="rect">
            <a:avLst/>
          </a:prstGeom>
        </p:spPr>
        <p:txBody>
          <a:bodyPr wrap="none">
            <a:spAutoFit/>
          </a:bodyPr>
          <a:lstStyle/>
          <a:p>
            <a:pPr>
              <a:lnSpc>
                <a:spcPct val="120000"/>
              </a:lnSpc>
            </a:pPr>
            <a:r>
              <a:rPr lang="en-US" altLang="zh-CN" sz="1399" dirty="0">
                <a:solidFill>
                  <a:srgbClr val="C00000"/>
                </a:solidFill>
                <a:cs typeface="+mn-ea"/>
                <a:sym typeface="+mn-lt"/>
              </a:rPr>
              <a:t>1500</a:t>
            </a:r>
            <a:r>
              <a:rPr lang="zh-CN" altLang="en-US" sz="1399" dirty="0">
                <a:solidFill>
                  <a:srgbClr val="C00000"/>
                </a:solidFill>
                <a:cs typeface="+mn-ea"/>
                <a:sym typeface="+mn-lt"/>
              </a:rPr>
              <a:t>字节的</a:t>
            </a:r>
            <a:r>
              <a:rPr lang="en-US" altLang="zh-CN" sz="1399" dirty="0">
                <a:solidFill>
                  <a:srgbClr val="C00000"/>
                </a:solidFill>
                <a:cs typeface="+mn-ea"/>
                <a:sym typeface="+mn-lt"/>
              </a:rPr>
              <a:t>IPv6</a:t>
            </a:r>
            <a:r>
              <a:rPr lang="zh-CN" altLang="en-US" sz="1399" dirty="0">
                <a:solidFill>
                  <a:srgbClr val="C00000"/>
                </a:solidFill>
                <a:cs typeface="+mn-ea"/>
                <a:sym typeface="+mn-lt"/>
              </a:rPr>
              <a:t>报文</a:t>
            </a:r>
            <a:endParaRPr lang="en-US" altLang="zh-CN" sz="1399" dirty="0">
              <a:solidFill>
                <a:srgbClr val="C00000"/>
              </a:solidFill>
              <a:cs typeface="+mn-ea"/>
              <a:sym typeface="+mn-lt"/>
            </a:endParaRPr>
          </a:p>
        </p:txBody>
      </p:sp>
      <p:sp>
        <p:nvSpPr>
          <p:cNvPr id="7" name="日期占位符 3">
            <a:extLst>
              <a:ext uri="{FF2B5EF4-FFF2-40B4-BE49-F238E27FC236}">
                <a16:creationId xmlns:a16="http://schemas.microsoft.com/office/drawing/2014/main" id="{CACE958B-5B11-6C55-C9EC-DDB02363532E}"/>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8" name="页脚占位符 4">
            <a:extLst>
              <a:ext uri="{FF2B5EF4-FFF2-40B4-BE49-F238E27FC236}">
                <a16:creationId xmlns:a16="http://schemas.microsoft.com/office/drawing/2014/main" id="{9EE064C0-FFB9-FDA9-5927-5118B5DE8F2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0" name="灯片编号占位符 5">
            <a:extLst>
              <a:ext uri="{FF2B5EF4-FFF2-40B4-BE49-F238E27FC236}">
                <a16:creationId xmlns:a16="http://schemas.microsoft.com/office/drawing/2014/main" id="{5C9E26D9-00FC-288C-C276-5011B18CB22F}"/>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185</a:t>
            </a:fld>
            <a:endParaRPr lang="en-US">
              <a:cs typeface="+mn-ea"/>
              <a:sym typeface="+mn-lt"/>
            </a:endParaRPr>
          </a:p>
        </p:txBody>
      </p:sp>
      <p:pic>
        <p:nvPicPr>
          <p:cNvPr id="28" name="图片 27">
            <a:extLst>
              <a:ext uri="{FF2B5EF4-FFF2-40B4-BE49-F238E27FC236}">
                <a16:creationId xmlns:a16="http://schemas.microsoft.com/office/drawing/2014/main" id="{CA1D1A96-9240-4D0D-BD32-739D5CC4BBC5}"/>
              </a:ext>
            </a:extLst>
          </p:cNvPr>
          <p:cNvPicPr>
            <a:picLocks noChangeAspect="1"/>
          </p:cNvPicPr>
          <p:nvPr/>
        </p:nvPicPr>
        <p:blipFill>
          <a:blip r:embed="rId2"/>
          <a:stretch>
            <a:fillRect/>
          </a:stretch>
        </p:blipFill>
        <p:spPr>
          <a:xfrm>
            <a:off x="1324343" y="1355886"/>
            <a:ext cx="511390" cy="511390"/>
          </a:xfrm>
          <a:prstGeom prst="rect">
            <a:avLst/>
          </a:prstGeom>
        </p:spPr>
      </p:pic>
      <p:pic>
        <p:nvPicPr>
          <p:cNvPr id="29" name="图片 28">
            <a:extLst>
              <a:ext uri="{FF2B5EF4-FFF2-40B4-BE49-F238E27FC236}">
                <a16:creationId xmlns:a16="http://schemas.microsoft.com/office/drawing/2014/main" id="{066CA6BA-4FB5-4B49-BB37-CAFC7E86308E}"/>
              </a:ext>
            </a:extLst>
          </p:cNvPr>
          <p:cNvPicPr>
            <a:picLocks noChangeAspect="1"/>
          </p:cNvPicPr>
          <p:nvPr/>
        </p:nvPicPr>
        <p:blipFill>
          <a:blip r:embed="rId2"/>
          <a:stretch>
            <a:fillRect/>
          </a:stretch>
        </p:blipFill>
        <p:spPr>
          <a:xfrm>
            <a:off x="10322131" y="1350570"/>
            <a:ext cx="511390" cy="511390"/>
          </a:xfrm>
          <a:prstGeom prst="rect">
            <a:avLst/>
          </a:prstGeom>
        </p:spPr>
      </p:pic>
      <p:pic>
        <p:nvPicPr>
          <p:cNvPr id="30" name="图片 29">
            <a:extLst>
              <a:ext uri="{FF2B5EF4-FFF2-40B4-BE49-F238E27FC236}">
                <a16:creationId xmlns:a16="http://schemas.microsoft.com/office/drawing/2014/main" id="{83366474-5F97-49A2-8478-85CAA1D4B800}"/>
              </a:ext>
            </a:extLst>
          </p:cNvPr>
          <p:cNvPicPr>
            <a:picLocks noChangeAspect="1"/>
          </p:cNvPicPr>
          <p:nvPr/>
        </p:nvPicPr>
        <p:blipFill>
          <a:blip r:embed="rId2"/>
          <a:stretch>
            <a:fillRect/>
          </a:stretch>
        </p:blipFill>
        <p:spPr>
          <a:xfrm>
            <a:off x="7347600" y="1367706"/>
            <a:ext cx="511390" cy="511390"/>
          </a:xfrm>
          <a:prstGeom prst="rect">
            <a:avLst/>
          </a:prstGeom>
        </p:spPr>
      </p:pic>
      <p:pic>
        <p:nvPicPr>
          <p:cNvPr id="31" name="图片 30">
            <a:extLst>
              <a:ext uri="{FF2B5EF4-FFF2-40B4-BE49-F238E27FC236}">
                <a16:creationId xmlns:a16="http://schemas.microsoft.com/office/drawing/2014/main" id="{BF41D283-723B-462A-B8F2-38F11DB4BC92}"/>
              </a:ext>
            </a:extLst>
          </p:cNvPr>
          <p:cNvPicPr>
            <a:picLocks noChangeAspect="1"/>
          </p:cNvPicPr>
          <p:nvPr/>
        </p:nvPicPr>
        <p:blipFill>
          <a:blip r:embed="rId2"/>
          <a:stretch>
            <a:fillRect/>
          </a:stretch>
        </p:blipFill>
        <p:spPr>
          <a:xfrm>
            <a:off x="4344886" y="1350570"/>
            <a:ext cx="511390" cy="511390"/>
          </a:xfrm>
          <a:prstGeom prst="rect">
            <a:avLst/>
          </a:prstGeom>
        </p:spPr>
      </p:pic>
    </p:spTree>
    <p:extLst>
      <p:ext uri="{BB962C8B-B14F-4D97-AF65-F5344CB8AC3E}">
        <p14:creationId xmlns:p14="http://schemas.microsoft.com/office/powerpoint/2010/main" val="6310744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差错报文应用：</a:t>
            </a:r>
            <a:r>
              <a:rPr lang="en-US" altLang="zh-CN" sz="3200" dirty="0">
                <a:latin typeface="+mn-lt"/>
                <a:ea typeface="+mn-ea"/>
                <a:cs typeface="+mn-ea"/>
                <a:sym typeface="+mn-lt"/>
              </a:rPr>
              <a:t>Path MTU</a:t>
            </a:r>
            <a:r>
              <a:rPr lang="zh-CN" altLang="en-US" sz="3200" dirty="0">
                <a:latin typeface="+mn-lt"/>
                <a:ea typeface="+mn-ea"/>
                <a:cs typeface="+mn-ea"/>
                <a:sym typeface="+mn-lt"/>
              </a:rPr>
              <a:t>发现机制的实现（续）</a:t>
            </a:r>
          </a:p>
        </p:txBody>
      </p:sp>
      <p:sp>
        <p:nvSpPr>
          <p:cNvPr id="3" name="矩形 2"/>
          <p:cNvSpPr/>
          <p:nvPr/>
        </p:nvSpPr>
        <p:spPr>
          <a:xfrm>
            <a:off x="1440312" y="4289678"/>
            <a:ext cx="9306617" cy="1360629"/>
          </a:xfrm>
          <a:prstGeom prst="rect">
            <a:avLst/>
          </a:prstGeom>
          <a:solidFill>
            <a:schemeClr val="bg1">
              <a:lumMod val="95000"/>
            </a:schemeClr>
          </a:solidFill>
        </p:spPr>
        <p:txBody>
          <a:bodyPr wrap="square">
            <a:spAutoFit/>
          </a:bodyPr>
          <a:lstStyle/>
          <a:p>
            <a:pPr>
              <a:lnSpc>
                <a:spcPct val="120000"/>
              </a:lnSpc>
            </a:pPr>
            <a:r>
              <a:rPr lang="en-US" altLang="zh-CN" sz="1399" dirty="0">
                <a:cs typeface="+mn-ea"/>
                <a:sym typeface="+mn-lt"/>
              </a:rPr>
              <a:t>&lt;R1&gt; </a:t>
            </a:r>
            <a:r>
              <a:rPr lang="en-US" altLang="zh-CN" sz="1399" b="1" dirty="0">
                <a:cs typeface="+mn-ea"/>
                <a:sym typeface="+mn-lt"/>
              </a:rPr>
              <a:t>display ipv6 </a:t>
            </a:r>
            <a:r>
              <a:rPr lang="en-US" altLang="zh-CN" sz="1399" b="1" dirty="0" err="1">
                <a:cs typeface="+mn-ea"/>
                <a:sym typeface="+mn-lt"/>
              </a:rPr>
              <a:t>pathmtu</a:t>
            </a:r>
            <a:r>
              <a:rPr lang="en-US" altLang="zh-CN" sz="1399" b="1" dirty="0">
                <a:cs typeface="+mn-ea"/>
                <a:sym typeface="+mn-lt"/>
              </a:rPr>
              <a:t> all </a:t>
            </a:r>
          </a:p>
          <a:p>
            <a:pPr>
              <a:lnSpc>
                <a:spcPct val="120000"/>
              </a:lnSpc>
            </a:pPr>
            <a:r>
              <a:rPr lang="en-US" altLang="zh-CN" sz="1399" dirty="0">
                <a:cs typeface="+mn-ea"/>
                <a:sym typeface="+mn-lt"/>
              </a:rPr>
              <a:t>IPv6 Destination Address 	</a:t>
            </a:r>
            <a:r>
              <a:rPr lang="en-US" altLang="zh-CN" sz="1399" dirty="0" err="1">
                <a:cs typeface="+mn-ea"/>
                <a:sym typeface="+mn-lt"/>
              </a:rPr>
              <a:t>ZoneID</a:t>
            </a:r>
            <a:r>
              <a:rPr lang="en-US" altLang="zh-CN" sz="1399" dirty="0">
                <a:cs typeface="+mn-ea"/>
                <a:sym typeface="+mn-lt"/>
              </a:rPr>
              <a:t> 	</a:t>
            </a:r>
            <a:r>
              <a:rPr lang="en-US" altLang="zh-CN" sz="1399" dirty="0" err="1">
                <a:cs typeface="+mn-ea"/>
                <a:sym typeface="+mn-lt"/>
              </a:rPr>
              <a:t>PathMTU</a:t>
            </a:r>
            <a:r>
              <a:rPr lang="en-US" altLang="zh-CN" sz="1399" dirty="0">
                <a:cs typeface="+mn-ea"/>
                <a:sym typeface="+mn-lt"/>
              </a:rPr>
              <a:t>	 	</a:t>
            </a:r>
            <a:r>
              <a:rPr lang="en-US" altLang="zh-CN" sz="1399" dirty="0" err="1">
                <a:cs typeface="+mn-ea"/>
                <a:sym typeface="+mn-lt"/>
              </a:rPr>
              <a:t>LifeTime</a:t>
            </a:r>
            <a:r>
              <a:rPr lang="en-US" altLang="zh-CN" sz="1399" dirty="0">
                <a:cs typeface="+mn-ea"/>
                <a:sym typeface="+mn-lt"/>
              </a:rPr>
              <a:t>(M) 	Type    	FF</a:t>
            </a:r>
          </a:p>
          <a:p>
            <a:pPr>
              <a:lnSpc>
                <a:spcPct val="120000"/>
              </a:lnSpc>
            </a:pPr>
            <a:r>
              <a:rPr lang="en-US" altLang="zh-CN" sz="1399" dirty="0">
                <a:cs typeface="+mn-ea"/>
                <a:sym typeface="+mn-lt"/>
              </a:rPr>
              <a:t>2034::4                                 	0      	</a:t>
            </a:r>
            <a:r>
              <a:rPr lang="en-US" altLang="zh-CN" sz="1399" b="1" dirty="0">
                <a:solidFill>
                  <a:srgbClr val="C00000"/>
                </a:solidFill>
                <a:cs typeface="+mn-ea"/>
                <a:sym typeface="+mn-lt"/>
              </a:rPr>
              <a:t>1400</a:t>
            </a:r>
            <a:r>
              <a:rPr lang="en-US" altLang="zh-CN" sz="1399" dirty="0">
                <a:cs typeface="+mn-ea"/>
                <a:sym typeface="+mn-lt"/>
              </a:rPr>
              <a:t>    		8           		Dynamic	No</a:t>
            </a:r>
          </a:p>
          <a:p>
            <a:pPr>
              <a:lnSpc>
                <a:spcPct val="120000"/>
              </a:lnSpc>
            </a:pPr>
            <a:r>
              <a:rPr lang="en-US" altLang="zh-CN" sz="1399" dirty="0">
                <a:cs typeface="+mn-ea"/>
                <a:sym typeface="+mn-lt"/>
              </a:rPr>
              <a:t>---------------------------------------------------------------------------------------------------------------------------------</a:t>
            </a:r>
          </a:p>
          <a:p>
            <a:pPr>
              <a:lnSpc>
                <a:spcPct val="120000"/>
              </a:lnSpc>
            </a:pPr>
            <a:r>
              <a:rPr lang="en-US" altLang="zh-CN" sz="1399" dirty="0">
                <a:cs typeface="+mn-ea"/>
                <a:sym typeface="+mn-lt"/>
              </a:rPr>
              <a:t>Total: 1      Dynamic: 1     Static: 0</a:t>
            </a:r>
            <a:endParaRPr lang="zh-CN" altLang="en-US" sz="1399" b="1" dirty="0">
              <a:solidFill>
                <a:srgbClr val="C00000"/>
              </a:solidFill>
              <a:cs typeface="+mn-ea"/>
              <a:sym typeface="+mn-lt"/>
            </a:endParaRPr>
          </a:p>
        </p:txBody>
      </p:sp>
      <p:pic>
        <p:nvPicPr>
          <p:cNvPr id="5" name="图片 4"/>
          <p:cNvPicPr/>
          <p:nvPr/>
        </p:nvPicPr>
        <p:blipFill>
          <a:blip r:embed="rId3"/>
          <a:stretch>
            <a:fillRect/>
          </a:stretch>
        </p:blipFill>
        <p:spPr>
          <a:xfrm>
            <a:off x="3326341" y="2657276"/>
            <a:ext cx="5826079" cy="1388062"/>
          </a:xfrm>
          <a:prstGeom prst="rect">
            <a:avLst/>
          </a:prstGeom>
        </p:spPr>
      </p:pic>
      <p:sp>
        <p:nvSpPr>
          <p:cNvPr id="6" name="矩形 5"/>
          <p:cNvSpPr/>
          <p:nvPr/>
        </p:nvSpPr>
        <p:spPr>
          <a:xfrm>
            <a:off x="3238615" y="2302755"/>
            <a:ext cx="1540806" cy="328488"/>
          </a:xfrm>
          <a:prstGeom prst="rect">
            <a:avLst/>
          </a:prstGeom>
        </p:spPr>
        <p:txBody>
          <a:bodyPr wrap="none">
            <a:spAutoFit/>
          </a:bodyPr>
          <a:lstStyle/>
          <a:p>
            <a:pPr>
              <a:lnSpc>
                <a:spcPct val="120000"/>
              </a:lnSpc>
            </a:pPr>
            <a:r>
              <a:rPr lang="en-US" altLang="zh-CN" sz="1399" dirty="0">
                <a:solidFill>
                  <a:srgbClr val="C00000"/>
                </a:solidFill>
                <a:cs typeface="+mn-ea"/>
                <a:sym typeface="+mn-lt"/>
              </a:rPr>
              <a:t>ICMPv6</a:t>
            </a:r>
            <a:r>
              <a:rPr lang="zh-CN" altLang="en-US" sz="1399" dirty="0">
                <a:solidFill>
                  <a:srgbClr val="C00000"/>
                </a:solidFill>
                <a:cs typeface="+mn-ea"/>
                <a:sym typeface="+mn-lt"/>
              </a:rPr>
              <a:t>差错报文</a:t>
            </a:r>
          </a:p>
        </p:txBody>
      </p:sp>
      <p:cxnSp>
        <p:nvCxnSpPr>
          <p:cNvPr id="38" name="直接连接符 37"/>
          <p:cNvCxnSpPr/>
          <p:nvPr/>
        </p:nvCxnSpPr>
        <p:spPr>
          <a:xfrm>
            <a:off x="1695935" y="1601047"/>
            <a:ext cx="8911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797174" y="1296388"/>
            <a:ext cx="1074333" cy="327013"/>
          </a:xfrm>
          <a:prstGeom prst="rect">
            <a:avLst/>
          </a:prstGeom>
        </p:spPr>
        <p:txBody>
          <a:bodyPr wrap="none">
            <a:spAutoFit/>
          </a:bodyPr>
          <a:lstStyle/>
          <a:p>
            <a:pPr>
              <a:lnSpc>
                <a:spcPct val="120000"/>
              </a:lnSpc>
            </a:pPr>
            <a:r>
              <a:rPr lang="en-US" altLang="zh-CN" sz="1399" dirty="0">
                <a:cs typeface="+mn-ea"/>
                <a:sym typeface="+mn-lt"/>
              </a:rPr>
              <a:t>MTU=1500</a:t>
            </a:r>
          </a:p>
        </p:txBody>
      </p:sp>
      <p:sp>
        <p:nvSpPr>
          <p:cNvPr id="40" name="矩形 39"/>
          <p:cNvSpPr/>
          <p:nvPr/>
        </p:nvSpPr>
        <p:spPr>
          <a:xfrm>
            <a:off x="4847174" y="1296388"/>
            <a:ext cx="1074333" cy="327013"/>
          </a:xfrm>
          <a:prstGeom prst="rect">
            <a:avLst/>
          </a:prstGeom>
        </p:spPr>
        <p:txBody>
          <a:bodyPr wrap="none">
            <a:spAutoFit/>
          </a:bodyPr>
          <a:lstStyle/>
          <a:p>
            <a:pPr>
              <a:lnSpc>
                <a:spcPct val="120000"/>
              </a:lnSpc>
            </a:pPr>
            <a:r>
              <a:rPr lang="en-US" altLang="zh-CN" sz="1399">
                <a:solidFill>
                  <a:srgbClr val="C00000"/>
                </a:solidFill>
                <a:cs typeface="+mn-ea"/>
                <a:sym typeface="+mn-lt"/>
              </a:rPr>
              <a:t>MTU=1400</a:t>
            </a:r>
          </a:p>
        </p:txBody>
      </p:sp>
      <p:sp>
        <p:nvSpPr>
          <p:cNvPr id="41" name="文本框 40"/>
          <p:cNvSpPr txBox="1"/>
          <p:nvPr/>
        </p:nvSpPr>
        <p:spPr>
          <a:xfrm>
            <a:off x="4377867" y="1823471"/>
            <a:ext cx="413895" cy="327013"/>
          </a:xfrm>
          <a:prstGeom prst="rect">
            <a:avLst/>
          </a:prstGeom>
          <a:noFill/>
        </p:spPr>
        <p:txBody>
          <a:bodyPr wrap="none" rtlCol="0">
            <a:spAutoFit/>
          </a:bodyPr>
          <a:lstStyle/>
          <a:p>
            <a:pPr algn="ctr">
              <a:lnSpc>
                <a:spcPct val="120000"/>
              </a:lnSpc>
            </a:pPr>
            <a:r>
              <a:rPr lang="en-US" altLang="zh-CN" sz="1399" b="1">
                <a:cs typeface="+mn-ea"/>
                <a:sym typeface="+mn-lt"/>
              </a:rPr>
              <a:t>R2</a:t>
            </a:r>
            <a:endParaRPr lang="zh-CN" altLang="en-US" sz="1399" b="1">
              <a:cs typeface="+mn-ea"/>
              <a:sym typeface="+mn-lt"/>
            </a:endParaRPr>
          </a:p>
        </p:txBody>
      </p:sp>
      <p:sp>
        <p:nvSpPr>
          <p:cNvPr id="42" name="文本框 41"/>
          <p:cNvSpPr txBox="1"/>
          <p:nvPr/>
        </p:nvSpPr>
        <p:spPr>
          <a:xfrm>
            <a:off x="7396348" y="1823471"/>
            <a:ext cx="413895" cy="327013"/>
          </a:xfrm>
          <a:prstGeom prst="rect">
            <a:avLst/>
          </a:prstGeom>
          <a:noFill/>
        </p:spPr>
        <p:txBody>
          <a:bodyPr wrap="none" rtlCol="0">
            <a:spAutoFit/>
          </a:bodyPr>
          <a:lstStyle/>
          <a:p>
            <a:pPr algn="ctr">
              <a:lnSpc>
                <a:spcPct val="120000"/>
              </a:lnSpc>
            </a:pPr>
            <a:r>
              <a:rPr lang="en-US" altLang="zh-CN" sz="1399" b="1">
                <a:cs typeface="+mn-ea"/>
                <a:sym typeface="+mn-lt"/>
              </a:rPr>
              <a:t>R3</a:t>
            </a:r>
            <a:endParaRPr lang="zh-CN" altLang="en-US" sz="1399" b="1">
              <a:cs typeface="+mn-ea"/>
              <a:sym typeface="+mn-lt"/>
            </a:endParaRPr>
          </a:p>
        </p:txBody>
      </p:sp>
      <p:sp>
        <p:nvSpPr>
          <p:cNvPr id="43" name="文本框 42"/>
          <p:cNvSpPr txBox="1"/>
          <p:nvPr/>
        </p:nvSpPr>
        <p:spPr>
          <a:xfrm>
            <a:off x="1364618" y="1823471"/>
            <a:ext cx="413895" cy="327013"/>
          </a:xfrm>
          <a:prstGeom prst="rect">
            <a:avLst/>
          </a:prstGeom>
          <a:noFill/>
        </p:spPr>
        <p:txBody>
          <a:bodyPr wrap="none" rtlCol="0">
            <a:spAutoFit/>
          </a:bodyPr>
          <a:lstStyle/>
          <a:p>
            <a:pPr algn="ctr">
              <a:lnSpc>
                <a:spcPct val="120000"/>
              </a:lnSpc>
            </a:pPr>
            <a:r>
              <a:rPr lang="en-US" altLang="zh-CN" sz="1399" b="1">
                <a:cs typeface="+mn-ea"/>
                <a:sym typeface="+mn-lt"/>
              </a:rPr>
              <a:t>R1</a:t>
            </a:r>
            <a:endParaRPr lang="zh-CN" altLang="en-US" sz="1399" b="1">
              <a:cs typeface="+mn-ea"/>
              <a:sym typeface="+mn-lt"/>
            </a:endParaRPr>
          </a:p>
        </p:txBody>
      </p:sp>
      <p:sp>
        <p:nvSpPr>
          <p:cNvPr id="44" name="文本框 43"/>
          <p:cNvSpPr txBox="1"/>
          <p:nvPr/>
        </p:nvSpPr>
        <p:spPr>
          <a:xfrm>
            <a:off x="10411059" y="1823471"/>
            <a:ext cx="413895" cy="327013"/>
          </a:xfrm>
          <a:prstGeom prst="rect">
            <a:avLst/>
          </a:prstGeom>
          <a:noFill/>
        </p:spPr>
        <p:txBody>
          <a:bodyPr wrap="none" rtlCol="0">
            <a:spAutoFit/>
          </a:bodyPr>
          <a:lstStyle/>
          <a:p>
            <a:pPr algn="ctr">
              <a:lnSpc>
                <a:spcPct val="120000"/>
              </a:lnSpc>
            </a:pPr>
            <a:r>
              <a:rPr lang="en-US" altLang="zh-CN" sz="1399" b="1">
                <a:cs typeface="+mn-ea"/>
                <a:sym typeface="+mn-lt"/>
              </a:rPr>
              <a:t>R4</a:t>
            </a:r>
            <a:endParaRPr lang="zh-CN" altLang="en-US" sz="1399" b="1">
              <a:cs typeface="+mn-ea"/>
              <a:sym typeface="+mn-lt"/>
            </a:endParaRPr>
          </a:p>
        </p:txBody>
      </p:sp>
      <p:sp>
        <p:nvSpPr>
          <p:cNvPr id="45" name="矩形 44"/>
          <p:cNvSpPr/>
          <p:nvPr/>
        </p:nvSpPr>
        <p:spPr>
          <a:xfrm>
            <a:off x="4841936" y="1599913"/>
            <a:ext cx="841897" cy="327013"/>
          </a:xfrm>
          <a:prstGeom prst="rect">
            <a:avLst/>
          </a:prstGeom>
        </p:spPr>
        <p:txBody>
          <a:bodyPr wrap="none">
            <a:spAutoFit/>
          </a:bodyPr>
          <a:lstStyle/>
          <a:p>
            <a:pPr>
              <a:lnSpc>
                <a:spcPct val="120000"/>
              </a:lnSpc>
            </a:pPr>
            <a:r>
              <a:rPr lang="en-US" altLang="zh-CN" sz="1399">
                <a:cs typeface="+mn-ea"/>
                <a:sym typeface="+mn-lt"/>
              </a:rPr>
              <a:t>GE0/0/1</a:t>
            </a:r>
          </a:p>
        </p:txBody>
      </p:sp>
      <p:cxnSp>
        <p:nvCxnSpPr>
          <p:cNvPr id="50" name="直接箭头连接符 49"/>
          <p:cNvCxnSpPr/>
          <p:nvPr/>
        </p:nvCxnSpPr>
        <p:spPr>
          <a:xfrm>
            <a:off x="1886352" y="1802185"/>
            <a:ext cx="173945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797175" y="1823471"/>
            <a:ext cx="1838965" cy="328488"/>
          </a:xfrm>
          <a:prstGeom prst="rect">
            <a:avLst/>
          </a:prstGeom>
        </p:spPr>
        <p:txBody>
          <a:bodyPr wrap="none">
            <a:spAutoFit/>
          </a:bodyPr>
          <a:lstStyle/>
          <a:p>
            <a:pPr>
              <a:lnSpc>
                <a:spcPct val="120000"/>
              </a:lnSpc>
            </a:pPr>
            <a:r>
              <a:rPr lang="en-US" altLang="zh-CN" sz="1399">
                <a:solidFill>
                  <a:srgbClr val="C00000"/>
                </a:solidFill>
                <a:cs typeface="+mn-ea"/>
                <a:sym typeface="+mn-lt"/>
              </a:rPr>
              <a:t>1500</a:t>
            </a:r>
            <a:r>
              <a:rPr lang="zh-CN" altLang="en-US" sz="1399">
                <a:solidFill>
                  <a:srgbClr val="C00000"/>
                </a:solidFill>
                <a:cs typeface="+mn-ea"/>
                <a:sym typeface="+mn-lt"/>
              </a:rPr>
              <a:t>字节的</a:t>
            </a:r>
            <a:r>
              <a:rPr lang="en-US" altLang="zh-CN" sz="1399">
                <a:solidFill>
                  <a:srgbClr val="C00000"/>
                </a:solidFill>
                <a:cs typeface="+mn-ea"/>
                <a:sym typeface="+mn-lt"/>
              </a:rPr>
              <a:t>IPv6</a:t>
            </a:r>
            <a:r>
              <a:rPr lang="zh-CN" altLang="en-US" sz="1399">
                <a:solidFill>
                  <a:srgbClr val="C00000"/>
                </a:solidFill>
                <a:cs typeface="+mn-ea"/>
                <a:sym typeface="+mn-lt"/>
              </a:rPr>
              <a:t>报文</a:t>
            </a:r>
            <a:endParaRPr lang="en-US" altLang="zh-CN" sz="1399">
              <a:solidFill>
                <a:srgbClr val="C00000"/>
              </a:solidFill>
              <a:cs typeface="+mn-ea"/>
              <a:sym typeface="+mn-lt"/>
            </a:endParaRPr>
          </a:p>
        </p:txBody>
      </p:sp>
      <p:cxnSp>
        <p:nvCxnSpPr>
          <p:cNvPr id="52" name="直接箭头连接符 51"/>
          <p:cNvCxnSpPr/>
          <p:nvPr/>
        </p:nvCxnSpPr>
        <p:spPr>
          <a:xfrm flipH="1">
            <a:off x="1886352" y="2247266"/>
            <a:ext cx="270452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523087" y="1599913"/>
            <a:ext cx="780983" cy="327013"/>
          </a:xfrm>
          <a:prstGeom prst="rect">
            <a:avLst/>
          </a:prstGeom>
        </p:spPr>
        <p:txBody>
          <a:bodyPr wrap="none">
            <a:spAutoFit/>
          </a:bodyPr>
          <a:lstStyle/>
          <a:p>
            <a:pPr>
              <a:lnSpc>
                <a:spcPct val="120000"/>
              </a:lnSpc>
            </a:pPr>
            <a:r>
              <a:rPr lang="en-US" altLang="zh-CN" sz="1399">
                <a:cs typeface="+mn-ea"/>
                <a:sym typeface="+mn-lt"/>
              </a:rPr>
              <a:t>2034::4</a:t>
            </a:r>
          </a:p>
        </p:txBody>
      </p:sp>
      <p:sp>
        <p:nvSpPr>
          <p:cNvPr id="4" name="日期占位符 3">
            <a:extLst>
              <a:ext uri="{FF2B5EF4-FFF2-40B4-BE49-F238E27FC236}">
                <a16:creationId xmlns:a16="http://schemas.microsoft.com/office/drawing/2014/main" id="{DB941735-1EF9-F653-5167-D05FA27D1EB8}"/>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7" name="页脚占位符 4">
            <a:extLst>
              <a:ext uri="{FF2B5EF4-FFF2-40B4-BE49-F238E27FC236}">
                <a16:creationId xmlns:a16="http://schemas.microsoft.com/office/drawing/2014/main" id="{C440DE0E-3E81-1076-0006-B8D449882FE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8" name="灯片编号占位符 5">
            <a:extLst>
              <a:ext uri="{FF2B5EF4-FFF2-40B4-BE49-F238E27FC236}">
                <a16:creationId xmlns:a16="http://schemas.microsoft.com/office/drawing/2014/main" id="{8EBE545C-4991-A5A7-9E4B-D7401D059ED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186</a:t>
            </a:fld>
            <a:endParaRPr lang="en-US">
              <a:cs typeface="+mn-ea"/>
              <a:sym typeface="+mn-lt"/>
            </a:endParaRPr>
          </a:p>
        </p:txBody>
      </p:sp>
      <p:pic>
        <p:nvPicPr>
          <p:cNvPr id="25" name="图片 24">
            <a:extLst>
              <a:ext uri="{FF2B5EF4-FFF2-40B4-BE49-F238E27FC236}">
                <a16:creationId xmlns:a16="http://schemas.microsoft.com/office/drawing/2014/main" id="{5EAB248B-55F2-42EF-86B6-CB407746EC68}"/>
              </a:ext>
            </a:extLst>
          </p:cNvPr>
          <p:cNvPicPr>
            <a:picLocks noChangeAspect="1"/>
          </p:cNvPicPr>
          <p:nvPr/>
        </p:nvPicPr>
        <p:blipFill>
          <a:blip r:embed="rId4"/>
          <a:stretch>
            <a:fillRect/>
          </a:stretch>
        </p:blipFill>
        <p:spPr>
          <a:xfrm>
            <a:off x="1283165" y="1367876"/>
            <a:ext cx="511390" cy="511390"/>
          </a:xfrm>
          <a:prstGeom prst="rect">
            <a:avLst/>
          </a:prstGeom>
        </p:spPr>
      </p:pic>
      <p:pic>
        <p:nvPicPr>
          <p:cNvPr id="26" name="图片 25">
            <a:extLst>
              <a:ext uri="{FF2B5EF4-FFF2-40B4-BE49-F238E27FC236}">
                <a16:creationId xmlns:a16="http://schemas.microsoft.com/office/drawing/2014/main" id="{96EF9E47-1FF3-4E41-BF45-F3CB930082DC}"/>
              </a:ext>
            </a:extLst>
          </p:cNvPr>
          <p:cNvPicPr>
            <a:picLocks noChangeAspect="1"/>
          </p:cNvPicPr>
          <p:nvPr/>
        </p:nvPicPr>
        <p:blipFill>
          <a:blip r:embed="rId4"/>
          <a:stretch>
            <a:fillRect/>
          </a:stretch>
        </p:blipFill>
        <p:spPr>
          <a:xfrm>
            <a:off x="4314504" y="1344217"/>
            <a:ext cx="511390" cy="511390"/>
          </a:xfrm>
          <a:prstGeom prst="rect">
            <a:avLst/>
          </a:prstGeom>
        </p:spPr>
      </p:pic>
      <p:pic>
        <p:nvPicPr>
          <p:cNvPr id="27" name="图片 26">
            <a:extLst>
              <a:ext uri="{FF2B5EF4-FFF2-40B4-BE49-F238E27FC236}">
                <a16:creationId xmlns:a16="http://schemas.microsoft.com/office/drawing/2014/main" id="{F833C118-ED02-4C2E-AEA3-8C6CE8772BBE}"/>
              </a:ext>
            </a:extLst>
          </p:cNvPr>
          <p:cNvPicPr>
            <a:picLocks noChangeAspect="1"/>
          </p:cNvPicPr>
          <p:nvPr/>
        </p:nvPicPr>
        <p:blipFill>
          <a:blip r:embed="rId4"/>
          <a:stretch>
            <a:fillRect/>
          </a:stretch>
        </p:blipFill>
        <p:spPr>
          <a:xfrm>
            <a:off x="10351752" y="1331211"/>
            <a:ext cx="511390" cy="511390"/>
          </a:xfrm>
          <a:prstGeom prst="rect">
            <a:avLst/>
          </a:prstGeom>
        </p:spPr>
      </p:pic>
      <p:pic>
        <p:nvPicPr>
          <p:cNvPr id="28" name="图片 27">
            <a:extLst>
              <a:ext uri="{FF2B5EF4-FFF2-40B4-BE49-F238E27FC236}">
                <a16:creationId xmlns:a16="http://schemas.microsoft.com/office/drawing/2014/main" id="{01CA140D-2030-4CB0-B20A-140672FE64D5}"/>
              </a:ext>
            </a:extLst>
          </p:cNvPr>
          <p:cNvPicPr>
            <a:picLocks noChangeAspect="1"/>
          </p:cNvPicPr>
          <p:nvPr/>
        </p:nvPicPr>
        <p:blipFill>
          <a:blip r:embed="rId4"/>
          <a:stretch>
            <a:fillRect/>
          </a:stretch>
        </p:blipFill>
        <p:spPr>
          <a:xfrm>
            <a:off x="7312089" y="1352560"/>
            <a:ext cx="511390" cy="511390"/>
          </a:xfrm>
          <a:prstGeom prst="rect">
            <a:avLst/>
          </a:prstGeom>
        </p:spPr>
      </p:pic>
    </p:spTree>
    <p:extLst>
      <p:ext uri="{BB962C8B-B14F-4D97-AF65-F5344CB8AC3E}">
        <p14:creationId xmlns:p14="http://schemas.microsoft.com/office/powerpoint/2010/main" val="1483222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差错报文应用：</a:t>
            </a:r>
            <a:r>
              <a:rPr lang="en-US" altLang="zh-CN" sz="3200" dirty="0">
                <a:latin typeface="+mn-lt"/>
                <a:ea typeface="+mn-ea"/>
                <a:cs typeface="+mn-ea"/>
                <a:sym typeface="+mn-lt"/>
              </a:rPr>
              <a:t>Tracert</a:t>
            </a:r>
            <a:endParaRPr lang="zh-CN" altLang="en-US" sz="3200" dirty="0">
              <a:latin typeface="+mn-lt"/>
              <a:ea typeface="+mn-ea"/>
              <a:cs typeface="+mn-ea"/>
              <a:sym typeface="+mn-lt"/>
            </a:endParaRPr>
          </a:p>
        </p:txBody>
      </p:sp>
      <p:sp>
        <p:nvSpPr>
          <p:cNvPr id="75" name="Rectangle 3"/>
          <p:cNvSpPr/>
          <p:nvPr/>
        </p:nvSpPr>
        <p:spPr bwMode="gray">
          <a:xfrm>
            <a:off x="6282412" y="2586554"/>
            <a:ext cx="5293914" cy="1877437"/>
          </a:xfrm>
          <a:prstGeom prst="rect">
            <a:avLst/>
          </a:prstGeom>
          <a:solidFill>
            <a:schemeClr val="bg1">
              <a:lumMod val="95000"/>
            </a:schemeClr>
          </a:solidFill>
          <a:ln>
            <a:noFill/>
          </a:ln>
        </p:spPr>
        <p:txBody>
          <a:bodyPr wrap="square">
            <a:spAutoFit/>
          </a:bodyPr>
          <a:lstStyle/>
          <a:p>
            <a:pPr>
              <a:lnSpc>
                <a:spcPct val="120000"/>
              </a:lnSpc>
            </a:pPr>
            <a:r>
              <a:rPr lang="en-US" altLang="zh-CN" sz="1399" dirty="0">
                <a:cs typeface="+mn-ea"/>
                <a:sym typeface="+mn-lt"/>
              </a:rPr>
              <a:t>&lt;R1&gt; </a:t>
            </a:r>
            <a:r>
              <a:rPr lang="en-US" altLang="zh-CN" sz="1399" b="1" dirty="0">
                <a:cs typeface="+mn-ea"/>
                <a:sym typeface="+mn-lt"/>
              </a:rPr>
              <a:t>tracert ipv6 FC00:23::3</a:t>
            </a:r>
          </a:p>
          <a:p>
            <a:pPr>
              <a:lnSpc>
                <a:spcPct val="120000"/>
              </a:lnSpc>
            </a:pPr>
            <a:endParaRPr lang="en-US" altLang="zh-CN" sz="1399" dirty="0">
              <a:cs typeface="+mn-ea"/>
              <a:sym typeface="+mn-lt"/>
            </a:endParaRPr>
          </a:p>
          <a:p>
            <a:pPr>
              <a:lnSpc>
                <a:spcPct val="120000"/>
              </a:lnSpc>
            </a:pPr>
            <a:r>
              <a:rPr lang="en-US" altLang="zh-CN" sz="1399" dirty="0">
                <a:cs typeface="+mn-ea"/>
                <a:sym typeface="+mn-lt"/>
              </a:rPr>
              <a:t> traceroute to fc00:23::3  30 hops max,60 bytes packet</a:t>
            </a:r>
          </a:p>
          <a:p>
            <a:pPr>
              <a:lnSpc>
                <a:spcPct val="120000"/>
              </a:lnSpc>
            </a:pPr>
            <a:endParaRPr lang="en-US" altLang="zh-CN" sz="1399" dirty="0">
              <a:cs typeface="+mn-ea"/>
              <a:sym typeface="+mn-lt"/>
            </a:endParaRPr>
          </a:p>
          <a:p>
            <a:pPr>
              <a:lnSpc>
                <a:spcPct val="120000"/>
              </a:lnSpc>
            </a:pPr>
            <a:r>
              <a:rPr lang="en-US" altLang="zh-CN" sz="1399" dirty="0">
                <a:cs typeface="+mn-ea"/>
                <a:sym typeface="+mn-lt"/>
              </a:rPr>
              <a:t> 1 FC00:12::2 20 </a:t>
            </a:r>
            <a:r>
              <a:rPr lang="en-US" altLang="zh-CN" sz="1399" dirty="0" err="1">
                <a:cs typeface="+mn-ea"/>
                <a:sym typeface="+mn-lt"/>
              </a:rPr>
              <a:t>ms</a:t>
            </a:r>
            <a:r>
              <a:rPr lang="en-US" altLang="zh-CN" sz="1399" dirty="0">
                <a:cs typeface="+mn-ea"/>
                <a:sym typeface="+mn-lt"/>
              </a:rPr>
              <a:t>  20 </a:t>
            </a:r>
            <a:r>
              <a:rPr lang="en-US" altLang="zh-CN" sz="1399" dirty="0" err="1">
                <a:cs typeface="+mn-ea"/>
                <a:sym typeface="+mn-lt"/>
              </a:rPr>
              <a:t>ms</a:t>
            </a:r>
            <a:r>
              <a:rPr lang="en-US" altLang="zh-CN" sz="1399" dirty="0">
                <a:cs typeface="+mn-ea"/>
                <a:sym typeface="+mn-lt"/>
              </a:rPr>
              <a:t>  30 </a:t>
            </a:r>
            <a:r>
              <a:rPr lang="en-US" altLang="zh-CN" sz="1399" dirty="0" err="1">
                <a:cs typeface="+mn-ea"/>
                <a:sym typeface="+mn-lt"/>
              </a:rPr>
              <a:t>ms</a:t>
            </a:r>
            <a:r>
              <a:rPr lang="en-US" altLang="zh-CN" sz="1399" dirty="0">
                <a:cs typeface="+mn-ea"/>
                <a:sym typeface="+mn-lt"/>
              </a:rPr>
              <a:t> </a:t>
            </a:r>
          </a:p>
          <a:p>
            <a:pPr>
              <a:lnSpc>
                <a:spcPct val="120000"/>
              </a:lnSpc>
            </a:pPr>
            <a:endParaRPr lang="en-US" altLang="zh-CN" sz="1399" dirty="0">
              <a:cs typeface="+mn-ea"/>
              <a:sym typeface="+mn-lt"/>
            </a:endParaRPr>
          </a:p>
          <a:p>
            <a:pPr>
              <a:lnSpc>
                <a:spcPct val="120000"/>
              </a:lnSpc>
            </a:pPr>
            <a:r>
              <a:rPr lang="en-US" altLang="zh-CN" sz="1399" dirty="0">
                <a:cs typeface="+mn-ea"/>
                <a:sym typeface="+mn-lt"/>
              </a:rPr>
              <a:t> 2 FC00:23::3 30 </a:t>
            </a:r>
            <a:r>
              <a:rPr lang="en-US" altLang="zh-CN" sz="1399" dirty="0" err="1">
                <a:cs typeface="+mn-ea"/>
                <a:sym typeface="+mn-lt"/>
              </a:rPr>
              <a:t>ms</a:t>
            </a:r>
            <a:r>
              <a:rPr lang="en-US" altLang="zh-CN" sz="1399" dirty="0">
                <a:cs typeface="+mn-ea"/>
                <a:sym typeface="+mn-lt"/>
              </a:rPr>
              <a:t>  40 </a:t>
            </a:r>
            <a:r>
              <a:rPr lang="en-US" altLang="zh-CN" sz="1399" dirty="0" err="1">
                <a:cs typeface="+mn-ea"/>
                <a:sym typeface="+mn-lt"/>
              </a:rPr>
              <a:t>ms</a:t>
            </a:r>
            <a:r>
              <a:rPr lang="en-US" altLang="zh-CN" sz="1399" dirty="0">
                <a:cs typeface="+mn-ea"/>
                <a:sym typeface="+mn-lt"/>
              </a:rPr>
              <a:t>  20 </a:t>
            </a:r>
            <a:r>
              <a:rPr lang="en-US" altLang="zh-CN" sz="1399" dirty="0" err="1">
                <a:cs typeface="+mn-ea"/>
                <a:sym typeface="+mn-lt"/>
              </a:rPr>
              <a:t>ms</a:t>
            </a:r>
            <a:r>
              <a:rPr lang="en-US" altLang="zh-CN" sz="1399" dirty="0">
                <a:cs typeface="+mn-ea"/>
                <a:sym typeface="+mn-lt"/>
              </a:rPr>
              <a:t> </a:t>
            </a:r>
          </a:p>
        </p:txBody>
      </p:sp>
      <p:sp>
        <p:nvSpPr>
          <p:cNvPr id="76" name="圆角矩形 75"/>
          <p:cNvSpPr/>
          <p:nvPr/>
        </p:nvSpPr>
        <p:spPr bwMode="gray">
          <a:xfrm>
            <a:off x="570641" y="4397316"/>
            <a:ext cx="5240337" cy="1374274"/>
          </a:xfrm>
          <a:prstGeom prst="roundRect">
            <a:avLst>
              <a:gd name="adj" fmla="val 2303"/>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599" b="1" dirty="0">
                <a:solidFill>
                  <a:schemeClr val="tx1"/>
                </a:solidFill>
                <a:cs typeface="+mn-ea"/>
                <a:sym typeface="+mn-lt"/>
              </a:rPr>
              <a:t>应用：</a:t>
            </a:r>
            <a:r>
              <a:rPr lang="en-US" altLang="zh-CN" sz="1599" b="1" dirty="0" err="1">
                <a:solidFill>
                  <a:schemeClr val="tx1"/>
                </a:solidFill>
                <a:cs typeface="+mn-ea"/>
                <a:sym typeface="+mn-lt"/>
              </a:rPr>
              <a:t>Tracert</a:t>
            </a:r>
            <a:endParaRPr lang="en-US" altLang="zh-CN" sz="1599" b="1" dirty="0">
              <a:solidFill>
                <a:schemeClr val="tx1"/>
              </a:solidFill>
              <a:cs typeface="+mn-ea"/>
              <a:sym typeface="+mn-lt"/>
            </a:endParaRPr>
          </a:p>
          <a:p>
            <a:pPr algn="just">
              <a:lnSpc>
                <a:spcPct val="120000"/>
              </a:lnSpc>
            </a:pPr>
            <a:r>
              <a:rPr lang="en-US" altLang="zh-CN" sz="1599" dirty="0">
                <a:solidFill>
                  <a:schemeClr val="tx1"/>
                </a:solidFill>
                <a:cs typeface="+mn-ea"/>
                <a:sym typeface="+mn-lt"/>
              </a:rPr>
              <a:t>Tracert</a:t>
            </a:r>
            <a:r>
              <a:rPr lang="zh-CN" altLang="en-US" sz="1599" dirty="0">
                <a:solidFill>
                  <a:schemeClr val="tx1"/>
                </a:solidFill>
                <a:cs typeface="+mn-ea"/>
                <a:sym typeface="+mn-lt"/>
              </a:rPr>
              <a:t>基于</a:t>
            </a:r>
            <a:r>
              <a:rPr lang="en-US" altLang="zh-CN" sz="1599" dirty="0">
                <a:solidFill>
                  <a:schemeClr val="tx1"/>
                </a:solidFill>
                <a:cs typeface="+mn-ea"/>
                <a:sym typeface="+mn-lt"/>
              </a:rPr>
              <a:t>IP</a:t>
            </a:r>
            <a:r>
              <a:rPr lang="zh-CN" altLang="en-US" sz="1599" dirty="0">
                <a:solidFill>
                  <a:schemeClr val="tx1"/>
                </a:solidFill>
                <a:cs typeface="+mn-ea"/>
                <a:sym typeface="+mn-lt"/>
              </a:rPr>
              <a:t>报文头中的</a:t>
            </a:r>
            <a:r>
              <a:rPr lang="en-US" altLang="zh-CN" sz="1599" dirty="0">
                <a:solidFill>
                  <a:schemeClr val="tx1"/>
                </a:solidFill>
                <a:cs typeface="+mn-ea"/>
                <a:sym typeface="+mn-lt"/>
              </a:rPr>
              <a:t>TTL</a:t>
            </a:r>
            <a:r>
              <a:rPr lang="zh-CN" altLang="en-US" sz="1599" dirty="0">
                <a:solidFill>
                  <a:schemeClr val="tx1"/>
                </a:solidFill>
                <a:cs typeface="+mn-ea"/>
                <a:sym typeface="+mn-lt"/>
              </a:rPr>
              <a:t>值来逐跳跟踪报文的转发路径。</a:t>
            </a:r>
            <a:r>
              <a:rPr lang="en-US" altLang="zh-CN" sz="1599" dirty="0" err="1">
                <a:solidFill>
                  <a:schemeClr val="tx1"/>
                </a:solidFill>
                <a:cs typeface="+mn-ea"/>
                <a:sym typeface="+mn-lt"/>
              </a:rPr>
              <a:t>Tracert</a:t>
            </a:r>
            <a:r>
              <a:rPr lang="zh-CN" altLang="en-US" sz="1599" dirty="0">
                <a:solidFill>
                  <a:schemeClr val="tx1"/>
                </a:solidFill>
                <a:cs typeface="+mn-ea"/>
                <a:sym typeface="+mn-lt"/>
              </a:rPr>
              <a:t>是检测网络丢包和时延的有效手段，也可帮助管理员发现网络中的路由环路。</a:t>
            </a:r>
          </a:p>
        </p:txBody>
      </p:sp>
      <p:cxnSp>
        <p:nvCxnSpPr>
          <p:cNvPr id="77" name="直接连接符 76"/>
          <p:cNvCxnSpPr/>
          <p:nvPr/>
        </p:nvCxnSpPr>
        <p:spPr>
          <a:xfrm flipV="1">
            <a:off x="1061358" y="2025122"/>
            <a:ext cx="42605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592706" y="1548697"/>
            <a:ext cx="413895" cy="327013"/>
          </a:xfrm>
          <a:prstGeom prst="rect">
            <a:avLst/>
          </a:prstGeom>
        </p:spPr>
        <p:txBody>
          <a:bodyPr wrap="none">
            <a:spAutoFit/>
          </a:bodyPr>
          <a:lstStyle/>
          <a:p>
            <a:pPr algn="ctr">
              <a:lnSpc>
                <a:spcPct val="120000"/>
              </a:lnSpc>
            </a:pPr>
            <a:r>
              <a:rPr lang="en-US" altLang="zh-CN" sz="1399" b="1">
                <a:cs typeface="+mn-ea"/>
                <a:sym typeface="+mn-lt"/>
              </a:rPr>
              <a:t>R1</a:t>
            </a:r>
          </a:p>
        </p:txBody>
      </p:sp>
      <p:sp>
        <p:nvSpPr>
          <p:cNvPr id="81" name="矩形 80"/>
          <p:cNvSpPr/>
          <p:nvPr/>
        </p:nvSpPr>
        <p:spPr>
          <a:xfrm>
            <a:off x="2984672" y="1548697"/>
            <a:ext cx="413895" cy="327013"/>
          </a:xfrm>
          <a:prstGeom prst="rect">
            <a:avLst/>
          </a:prstGeom>
        </p:spPr>
        <p:txBody>
          <a:bodyPr wrap="none">
            <a:spAutoFit/>
          </a:bodyPr>
          <a:lstStyle/>
          <a:p>
            <a:pPr algn="ctr">
              <a:lnSpc>
                <a:spcPct val="120000"/>
              </a:lnSpc>
            </a:pPr>
            <a:r>
              <a:rPr lang="en-US" altLang="zh-CN" sz="1399" b="1">
                <a:cs typeface="+mn-ea"/>
                <a:sym typeface="+mn-lt"/>
              </a:rPr>
              <a:t>R2</a:t>
            </a:r>
          </a:p>
        </p:txBody>
      </p:sp>
      <p:sp>
        <p:nvSpPr>
          <p:cNvPr id="82" name="矩形 81"/>
          <p:cNvSpPr/>
          <p:nvPr/>
        </p:nvSpPr>
        <p:spPr>
          <a:xfrm>
            <a:off x="5356590" y="1548697"/>
            <a:ext cx="413895" cy="327013"/>
          </a:xfrm>
          <a:prstGeom prst="rect">
            <a:avLst/>
          </a:prstGeom>
        </p:spPr>
        <p:txBody>
          <a:bodyPr wrap="none">
            <a:spAutoFit/>
          </a:bodyPr>
          <a:lstStyle/>
          <a:p>
            <a:pPr algn="ctr">
              <a:lnSpc>
                <a:spcPct val="120000"/>
              </a:lnSpc>
            </a:pPr>
            <a:r>
              <a:rPr lang="en-US" altLang="zh-CN" sz="1399" b="1">
                <a:cs typeface="+mn-ea"/>
                <a:sym typeface="+mn-lt"/>
              </a:rPr>
              <a:t>R3</a:t>
            </a:r>
          </a:p>
        </p:txBody>
      </p:sp>
      <p:cxnSp>
        <p:nvCxnSpPr>
          <p:cNvPr id="83" name="直接箭头连接符 16"/>
          <p:cNvCxnSpPr>
            <a:cxnSpLocks noChangeShapeType="1"/>
          </p:cNvCxnSpPr>
          <p:nvPr/>
        </p:nvCxnSpPr>
        <p:spPr bwMode="gray">
          <a:xfrm>
            <a:off x="860656" y="2647936"/>
            <a:ext cx="2004057" cy="0"/>
          </a:xfrm>
          <a:prstGeom prst="straightConnector1">
            <a:avLst/>
          </a:prstGeom>
          <a:noFill/>
          <a:ln w="19050" algn="ctr">
            <a:solidFill>
              <a:srgbClr val="ED6D00"/>
            </a:solidFill>
            <a:prstDash val="solid"/>
            <a:round/>
            <a:headEnd type="none" w="med" len="med"/>
            <a:tailEnd type="triangle" w="med" len="med"/>
          </a:ln>
        </p:spPr>
      </p:cxnSp>
      <p:sp>
        <p:nvSpPr>
          <p:cNvPr id="84" name="矩形 83"/>
          <p:cNvSpPr/>
          <p:nvPr/>
        </p:nvSpPr>
        <p:spPr>
          <a:xfrm>
            <a:off x="779108" y="2371046"/>
            <a:ext cx="1274708" cy="294824"/>
          </a:xfrm>
          <a:prstGeom prst="rect">
            <a:avLst/>
          </a:prstGeom>
        </p:spPr>
        <p:txBody>
          <a:bodyPr wrap="none">
            <a:spAutoFit/>
          </a:bodyPr>
          <a:lstStyle/>
          <a:p>
            <a:pPr>
              <a:lnSpc>
                <a:spcPct val="120000"/>
              </a:lnSpc>
            </a:pPr>
            <a:r>
              <a:rPr lang="en-US" altLang="zh-CN" sz="1200" b="1">
                <a:solidFill>
                  <a:srgbClr val="ED6D00"/>
                </a:solidFill>
                <a:cs typeface="+mn-ea"/>
                <a:sym typeface="+mn-lt"/>
              </a:rPr>
              <a:t>UDP</a:t>
            </a:r>
            <a:r>
              <a:rPr lang="zh-CN" altLang="en-US" sz="1200" b="1">
                <a:solidFill>
                  <a:srgbClr val="ED6D00"/>
                </a:solidFill>
                <a:cs typeface="+mn-ea"/>
                <a:sym typeface="+mn-lt"/>
              </a:rPr>
              <a:t>（</a:t>
            </a:r>
            <a:r>
              <a:rPr lang="en-US" altLang="zh-CN" sz="1200" b="1">
                <a:solidFill>
                  <a:srgbClr val="ED6D00"/>
                </a:solidFill>
                <a:cs typeface="+mn-ea"/>
                <a:sym typeface="+mn-lt"/>
              </a:rPr>
              <a:t>TTL=1</a:t>
            </a:r>
            <a:r>
              <a:rPr lang="zh-CN" altLang="en-US" sz="1200" b="1">
                <a:solidFill>
                  <a:srgbClr val="ED6D00"/>
                </a:solidFill>
                <a:cs typeface="+mn-ea"/>
                <a:sym typeface="+mn-lt"/>
              </a:rPr>
              <a:t>）</a:t>
            </a:r>
            <a:endParaRPr lang="en-US" altLang="zh-CN" sz="1200" b="1">
              <a:solidFill>
                <a:srgbClr val="ED6D00"/>
              </a:solidFill>
              <a:cs typeface="+mn-ea"/>
              <a:sym typeface="+mn-lt"/>
            </a:endParaRPr>
          </a:p>
        </p:txBody>
      </p:sp>
      <p:cxnSp>
        <p:nvCxnSpPr>
          <p:cNvPr id="85" name="直接箭头连接符 16"/>
          <p:cNvCxnSpPr>
            <a:cxnSpLocks noChangeShapeType="1"/>
          </p:cNvCxnSpPr>
          <p:nvPr/>
        </p:nvCxnSpPr>
        <p:spPr bwMode="gray">
          <a:xfrm flipH="1">
            <a:off x="860656" y="3221315"/>
            <a:ext cx="2113810" cy="0"/>
          </a:xfrm>
          <a:prstGeom prst="straightConnector1">
            <a:avLst/>
          </a:prstGeom>
          <a:noFill/>
          <a:ln w="19050" algn="ctr">
            <a:solidFill>
              <a:srgbClr val="ED6D00"/>
            </a:solidFill>
            <a:prstDash val="solid"/>
            <a:round/>
            <a:headEnd type="none" w="med" len="med"/>
            <a:tailEnd type="triangle" w="med" len="med"/>
          </a:ln>
        </p:spPr>
      </p:cxnSp>
      <p:sp>
        <p:nvSpPr>
          <p:cNvPr id="86" name="矩形 85"/>
          <p:cNvSpPr/>
          <p:nvPr/>
        </p:nvSpPr>
        <p:spPr>
          <a:xfrm>
            <a:off x="775638" y="2760224"/>
            <a:ext cx="2333138" cy="516423"/>
          </a:xfrm>
          <a:prstGeom prst="rect">
            <a:avLst/>
          </a:prstGeom>
        </p:spPr>
        <p:txBody>
          <a:bodyPr wrap="none">
            <a:spAutoFit/>
          </a:bodyPr>
          <a:lstStyle/>
          <a:p>
            <a:pPr lvl="0" algn="r">
              <a:lnSpc>
                <a:spcPct val="120000"/>
              </a:lnSpc>
            </a:pPr>
            <a:r>
              <a:rPr lang="en-US" altLang="zh-CN" sz="1200" b="1" dirty="0">
                <a:solidFill>
                  <a:srgbClr val="ED6D00"/>
                </a:solidFill>
                <a:cs typeface="+mn-ea"/>
                <a:sym typeface="+mn-lt"/>
              </a:rPr>
              <a:t>ICMP Error</a:t>
            </a:r>
          </a:p>
          <a:p>
            <a:pPr lvl="0" algn="r">
              <a:lnSpc>
                <a:spcPct val="120000"/>
              </a:lnSpc>
            </a:pPr>
            <a:r>
              <a:rPr lang="zh-CN" altLang="en-US" sz="1200" b="1" dirty="0">
                <a:solidFill>
                  <a:srgbClr val="ED6D00"/>
                </a:solidFill>
                <a:cs typeface="+mn-ea"/>
                <a:sym typeface="+mn-lt"/>
              </a:rPr>
              <a:t>（</a:t>
            </a:r>
            <a:r>
              <a:rPr lang="en-US" altLang="zh-CN" sz="1200" b="1" dirty="0">
                <a:solidFill>
                  <a:srgbClr val="ED6D00"/>
                </a:solidFill>
                <a:cs typeface="+mn-ea"/>
                <a:sym typeface="+mn-lt"/>
              </a:rPr>
              <a:t>Time exceeded message</a:t>
            </a:r>
            <a:r>
              <a:rPr lang="zh-CN" altLang="en-US" sz="1200" b="1" dirty="0">
                <a:solidFill>
                  <a:srgbClr val="ED6D00"/>
                </a:solidFill>
                <a:cs typeface="+mn-ea"/>
                <a:sym typeface="+mn-lt"/>
              </a:rPr>
              <a:t>）</a:t>
            </a:r>
            <a:r>
              <a:rPr lang="en-US" altLang="zh-CN" sz="1200" b="1" dirty="0">
                <a:solidFill>
                  <a:srgbClr val="ED6D00"/>
                </a:solidFill>
                <a:cs typeface="+mn-ea"/>
                <a:sym typeface="+mn-lt"/>
              </a:rPr>
              <a:t> </a:t>
            </a:r>
            <a:endParaRPr lang="zh-CN" altLang="en-US" sz="1200" b="1" dirty="0">
              <a:solidFill>
                <a:srgbClr val="ED6D00"/>
              </a:solidFill>
              <a:cs typeface="+mn-ea"/>
              <a:sym typeface="+mn-lt"/>
            </a:endParaRPr>
          </a:p>
        </p:txBody>
      </p:sp>
      <p:cxnSp>
        <p:nvCxnSpPr>
          <p:cNvPr id="87" name="直接箭头连接符 16"/>
          <p:cNvCxnSpPr>
            <a:cxnSpLocks noChangeShapeType="1"/>
          </p:cNvCxnSpPr>
          <p:nvPr/>
        </p:nvCxnSpPr>
        <p:spPr bwMode="gray">
          <a:xfrm>
            <a:off x="860656" y="3682408"/>
            <a:ext cx="4585005" cy="0"/>
          </a:xfrm>
          <a:prstGeom prst="straightConnector1">
            <a:avLst/>
          </a:prstGeom>
          <a:noFill/>
          <a:ln w="19050" algn="ctr">
            <a:solidFill>
              <a:srgbClr val="ED6D00"/>
            </a:solidFill>
            <a:prstDash val="solid"/>
            <a:round/>
            <a:headEnd type="none" w="med" len="med"/>
            <a:tailEnd type="triangle" w="med" len="med"/>
          </a:ln>
        </p:spPr>
      </p:cxnSp>
      <p:sp>
        <p:nvSpPr>
          <p:cNvPr id="88" name="矩形 87"/>
          <p:cNvSpPr/>
          <p:nvPr/>
        </p:nvSpPr>
        <p:spPr>
          <a:xfrm>
            <a:off x="779108" y="3405518"/>
            <a:ext cx="1274708" cy="294824"/>
          </a:xfrm>
          <a:prstGeom prst="rect">
            <a:avLst/>
          </a:prstGeom>
        </p:spPr>
        <p:txBody>
          <a:bodyPr wrap="none">
            <a:spAutoFit/>
          </a:bodyPr>
          <a:lstStyle/>
          <a:p>
            <a:pPr>
              <a:lnSpc>
                <a:spcPct val="120000"/>
              </a:lnSpc>
            </a:pPr>
            <a:r>
              <a:rPr lang="en-US" altLang="zh-CN" sz="1200" b="1">
                <a:solidFill>
                  <a:srgbClr val="ED6D00"/>
                </a:solidFill>
                <a:cs typeface="+mn-ea"/>
                <a:sym typeface="+mn-lt"/>
              </a:rPr>
              <a:t>UDP</a:t>
            </a:r>
            <a:r>
              <a:rPr lang="zh-CN" altLang="en-US" sz="1200" b="1">
                <a:solidFill>
                  <a:srgbClr val="ED6D00"/>
                </a:solidFill>
                <a:cs typeface="+mn-ea"/>
                <a:sym typeface="+mn-lt"/>
              </a:rPr>
              <a:t>（</a:t>
            </a:r>
            <a:r>
              <a:rPr lang="en-US" altLang="zh-CN" sz="1200" b="1">
                <a:solidFill>
                  <a:srgbClr val="ED6D00"/>
                </a:solidFill>
                <a:cs typeface="+mn-ea"/>
                <a:sym typeface="+mn-lt"/>
              </a:rPr>
              <a:t>TTL=2</a:t>
            </a:r>
            <a:r>
              <a:rPr lang="zh-CN" altLang="en-US" sz="1200" b="1">
                <a:solidFill>
                  <a:srgbClr val="ED6D00"/>
                </a:solidFill>
                <a:cs typeface="+mn-ea"/>
                <a:sym typeface="+mn-lt"/>
              </a:rPr>
              <a:t>）</a:t>
            </a:r>
            <a:endParaRPr lang="en-US" altLang="zh-CN" sz="1200" b="1">
              <a:solidFill>
                <a:srgbClr val="ED6D00"/>
              </a:solidFill>
              <a:cs typeface="+mn-ea"/>
              <a:sym typeface="+mn-lt"/>
            </a:endParaRPr>
          </a:p>
        </p:txBody>
      </p:sp>
      <p:cxnSp>
        <p:nvCxnSpPr>
          <p:cNvPr id="89" name="直接箭头连接符 16"/>
          <p:cNvCxnSpPr>
            <a:cxnSpLocks noChangeShapeType="1"/>
          </p:cNvCxnSpPr>
          <p:nvPr/>
        </p:nvCxnSpPr>
        <p:spPr bwMode="gray">
          <a:xfrm flipH="1">
            <a:off x="860656" y="4219727"/>
            <a:ext cx="4728089" cy="0"/>
          </a:xfrm>
          <a:prstGeom prst="straightConnector1">
            <a:avLst/>
          </a:prstGeom>
          <a:noFill/>
          <a:ln w="19050" algn="ctr">
            <a:solidFill>
              <a:srgbClr val="ED6D00"/>
            </a:solidFill>
            <a:prstDash val="solid"/>
            <a:round/>
            <a:headEnd type="none" w="med" len="med"/>
            <a:tailEnd type="triangle" w="med" len="med"/>
          </a:ln>
        </p:spPr>
      </p:cxnSp>
      <p:sp>
        <p:nvSpPr>
          <p:cNvPr id="90" name="矩形 89"/>
          <p:cNvSpPr/>
          <p:nvPr/>
        </p:nvSpPr>
        <p:spPr>
          <a:xfrm>
            <a:off x="1981325" y="3758636"/>
            <a:ext cx="3741730" cy="516423"/>
          </a:xfrm>
          <a:prstGeom prst="rect">
            <a:avLst/>
          </a:prstGeom>
        </p:spPr>
        <p:txBody>
          <a:bodyPr wrap="none">
            <a:spAutoFit/>
          </a:bodyPr>
          <a:lstStyle/>
          <a:p>
            <a:pPr lvl="0" algn="r">
              <a:lnSpc>
                <a:spcPct val="120000"/>
              </a:lnSpc>
            </a:pPr>
            <a:r>
              <a:rPr lang="en-US" altLang="zh-CN" sz="1200" b="1">
                <a:solidFill>
                  <a:srgbClr val="ED6D00"/>
                </a:solidFill>
                <a:cs typeface="+mn-ea"/>
                <a:sym typeface="+mn-lt"/>
              </a:rPr>
              <a:t>ICMP Error</a:t>
            </a:r>
          </a:p>
          <a:p>
            <a:pPr lvl="0" algn="r">
              <a:lnSpc>
                <a:spcPct val="120000"/>
              </a:lnSpc>
            </a:pPr>
            <a:r>
              <a:rPr lang="zh-CN" altLang="en-US" sz="1200" b="1">
                <a:solidFill>
                  <a:srgbClr val="ED6D00"/>
                </a:solidFill>
                <a:cs typeface="+mn-ea"/>
                <a:sym typeface="+mn-lt"/>
              </a:rPr>
              <a:t>（</a:t>
            </a:r>
            <a:r>
              <a:rPr lang="en-US" altLang="zh-CN" sz="1200" b="1">
                <a:solidFill>
                  <a:srgbClr val="ED6D00"/>
                </a:solidFill>
                <a:cs typeface="+mn-ea"/>
                <a:sym typeface="+mn-lt"/>
              </a:rPr>
              <a:t>Destination Unreachable / Port Unreachable</a:t>
            </a:r>
            <a:r>
              <a:rPr lang="zh-CN" altLang="en-US" sz="1200" b="1">
                <a:solidFill>
                  <a:srgbClr val="ED6D00"/>
                </a:solidFill>
                <a:cs typeface="+mn-ea"/>
                <a:sym typeface="+mn-lt"/>
              </a:rPr>
              <a:t>）</a:t>
            </a:r>
            <a:r>
              <a:rPr lang="en-US" altLang="zh-CN" sz="1200" b="1">
                <a:solidFill>
                  <a:srgbClr val="ED6D00"/>
                </a:solidFill>
                <a:cs typeface="+mn-ea"/>
                <a:sym typeface="+mn-lt"/>
              </a:rPr>
              <a:t> </a:t>
            </a:r>
            <a:endParaRPr lang="zh-CN" altLang="en-US" sz="1200" b="1" dirty="0">
              <a:solidFill>
                <a:srgbClr val="ED6D00"/>
              </a:solidFill>
              <a:cs typeface="+mn-ea"/>
              <a:sym typeface="+mn-lt"/>
            </a:endParaRPr>
          </a:p>
        </p:txBody>
      </p:sp>
      <p:sp>
        <p:nvSpPr>
          <p:cNvPr id="91" name="Oval 4"/>
          <p:cNvSpPr>
            <a:spLocks noChangeAspect="1"/>
          </p:cNvSpPr>
          <p:nvPr/>
        </p:nvSpPr>
        <p:spPr>
          <a:xfrm>
            <a:off x="626740" y="2550583"/>
            <a:ext cx="189258" cy="189258"/>
          </a:xfrm>
          <a:prstGeom prst="ellipse">
            <a:avLst/>
          </a:prstGeom>
          <a:solidFill>
            <a:srgbClr val="ED6D00"/>
          </a:solidFill>
          <a:ln w="12700" cap="flat" cmpd="sng" algn="ctr">
            <a:noFill/>
            <a:prstDash val="solid"/>
            <a:miter lim="800000"/>
          </a:ln>
          <a:effectLst/>
        </p:spPr>
        <p:txBody>
          <a:bodyPr wrap="none" lIns="0" tIns="0" rIns="0" bIns="0" rtlCol="0" anchor="ctr"/>
          <a:lstStyle/>
          <a:p>
            <a:pPr algn="ctr" defTabSz="914112">
              <a:lnSpc>
                <a:spcPct val="120000"/>
              </a:lnSpc>
              <a:defRPr/>
            </a:pPr>
            <a:r>
              <a:rPr lang="en-US" altLang="zh-CN" sz="1399" b="1" kern="0" dirty="0">
                <a:solidFill>
                  <a:prstClr val="white"/>
                </a:solidFill>
                <a:cs typeface="+mn-ea"/>
                <a:sym typeface="+mn-lt"/>
              </a:rPr>
              <a:t>1</a:t>
            </a:r>
            <a:endParaRPr lang="zh-CN" altLang="en-US" sz="1399" b="1" kern="0" dirty="0">
              <a:solidFill>
                <a:prstClr val="white"/>
              </a:solidFill>
              <a:cs typeface="+mn-ea"/>
              <a:sym typeface="+mn-lt"/>
            </a:endParaRPr>
          </a:p>
        </p:txBody>
      </p:sp>
      <p:sp>
        <p:nvSpPr>
          <p:cNvPr id="92" name="Oval 4"/>
          <p:cNvSpPr>
            <a:spLocks noChangeAspect="1"/>
          </p:cNvSpPr>
          <p:nvPr/>
        </p:nvSpPr>
        <p:spPr>
          <a:xfrm>
            <a:off x="626740" y="3126686"/>
            <a:ext cx="189258" cy="189258"/>
          </a:xfrm>
          <a:prstGeom prst="ellipse">
            <a:avLst/>
          </a:prstGeom>
          <a:solidFill>
            <a:srgbClr val="ED6D00"/>
          </a:solidFill>
          <a:ln w="12700" cap="flat" cmpd="sng" algn="ctr">
            <a:noFill/>
            <a:prstDash val="solid"/>
            <a:miter lim="800000"/>
          </a:ln>
          <a:effectLst/>
        </p:spPr>
        <p:txBody>
          <a:bodyPr wrap="none" lIns="0" tIns="0" rIns="0" bIns="0" rtlCol="0" anchor="ctr"/>
          <a:lstStyle/>
          <a:p>
            <a:pPr algn="ctr" defTabSz="914112">
              <a:lnSpc>
                <a:spcPct val="120000"/>
              </a:lnSpc>
              <a:defRPr/>
            </a:pPr>
            <a:r>
              <a:rPr lang="en-US" altLang="zh-CN" sz="1399" b="1" kern="0">
                <a:solidFill>
                  <a:prstClr val="white"/>
                </a:solidFill>
                <a:cs typeface="+mn-ea"/>
                <a:sym typeface="+mn-lt"/>
              </a:rPr>
              <a:t>2</a:t>
            </a:r>
            <a:endParaRPr lang="zh-CN" altLang="en-US" sz="1399" b="1" kern="0" dirty="0">
              <a:solidFill>
                <a:prstClr val="white"/>
              </a:solidFill>
              <a:cs typeface="+mn-ea"/>
              <a:sym typeface="+mn-lt"/>
            </a:endParaRPr>
          </a:p>
        </p:txBody>
      </p:sp>
      <p:sp>
        <p:nvSpPr>
          <p:cNvPr id="93" name="Oval 4"/>
          <p:cNvSpPr>
            <a:spLocks noChangeAspect="1"/>
          </p:cNvSpPr>
          <p:nvPr/>
        </p:nvSpPr>
        <p:spPr>
          <a:xfrm>
            <a:off x="626740" y="3566344"/>
            <a:ext cx="189258" cy="189258"/>
          </a:xfrm>
          <a:prstGeom prst="ellipse">
            <a:avLst/>
          </a:prstGeom>
          <a:solidFill>
            <a:srgbClr val="ED6D00"/>
          </a:solidFill>
          <a:ln w="12700" cap="flat" cmpd="sng" algn="ctr">
            <a:noFill/>
            <a:prstDash val="solid"/>
            <a:miter lim="800000"/>
          </a:ln>
          <a:effectLst/>
        </p:spPr>
        <p:txBody>
          <a:bodyPr wrap="none" lIns="0" tIns="0" rIns="0" bIns="0" rtlCol="0" anchor="ctr"/>
          <a:lstStyle/>
          <a:p>
            <a:pPr algn="ctr" defTabSz="914112">
              <a:lnSpc>
                <a:spcPct val="120000"/>
              </a:lnSpc>
              <a:defRPr/>
            </a:pPr>
            <a:r>
              <a:rPr lang="en-US" altLang="zh-CN" sz="1399" b="1" kern="0">
                <a:solidFill>
                  <a:prstClr val="white"/>
                </a:solidFill>
                <a:cs typeface="+mn-ea"/>
                <a:sym typeface="+mn-lt"/>
              </a:rPr>
              <a:t>3</a:t>
            </a:r>
            <a:endParaRPr lang="zh-CN" altLang="en-US" sz="1399" b="1" kern="0" dirty="0">
              <a:solidFill>
                <a:prstClr val="white"/>
              </a:solidFill>
              <a:cs typeface="+mn-ea"/>
              <a:sym typeface="+mn-lt"/>
            </a:endParaRPr>
          </a:p>
        </p:txBody>
      </p:sp>
      <p:sp>
        <p:nvSpPr>
          <p:cNvPr id="94" name="Oval 4"/>
          <p:cNvSpPr>
            <a:spLocks noChangeAspect="1"/>
          </p:cNvSpPr>
          <p:nvPr/>
        </p:nvSpPr>
        <p:spPr>
          <a:xfrm>
            <a:off x="626740" y="4123357"/>
            <a:ext cx="189258" cy="189258"/>
          </a:xfrm>
          <a:prstGeom prst="ellipse">
            <a:avLst/>
          </a:prstGeom>
          <a:solidFill>
            <a:srgbClr val="ED6D00"/>
          </a:solidFill>
          <a:ln w="12700" cap="flat" cmpd="sng" algn="ctr">
            <a:noFill/>
            <a:prstDash val="solid"/>
            <a:miter lim="800000"/>
          </a:ln>
          <a:effectLst/>
        </p:spPr>
        <p:txBody>
          <a:bodyPr wrap="none" lIns="0" tIns="0" rIns="0" bIns="0" rtlCol="0" anchor="ctr"/>
          <a:lstStyle/>
          <a:p>
            <a:pPr algn="ctr" defTabSz="914112">
              <a:lnSpc>
                <a:spcPct val="120000"/>
              </a:lnSpc>
              <a:defRPr/>
            </a:pPr>
            <a:r>
              <a:rPr lang="en-US" altLang="zh-CN" sz="1399" b="1" kern="0">
                <a:solidFill>
                  <a:prstClr val="white"/>
                </a:solidFill>
                <a:cs typeface="+mn-ea"/>
                <a:sym typeface="+mn-lt"/>
              </a:rPr>
              <a:t>4</a:t>
            </a:r>
            <a:endParaRPr lang="zh-CN" altLang="en-US" sz="1399" b="1" kern="0" dirty="0">
              <a:solidFill>
                <a:prstClr val="white"/>
              </a:solidFill>
              <a:cs typeface="+mn-ea"/>
              <a:sym typeface="+mn-lt"/>
            </a:endParaRPr>
          </a:p>
        </p:txBody>
      </p:sp>
      <p:sp>
        <p:nvSpPr>
          <p:cNvPr id="95" name="矩形 94"/>
          <p:cNvSpPr/>
          <p:nvPr/>
        </p:nvSpPr>
        <p:spPr>
          <a:xfrm>
            <a:off x="1033153" y="1700159"/>
            <a:ext cx="1268296" cy="327013"/>
          </a:xfrm>
          <a:prstGeom prst="rect">
            <a:avLst/>
          </a:prstGeom>
        </p:spPr>
        <p:txBody>
          <a:bodyPr wrap="none">
            <a:spAutoFit/>
          </a:bodyPr>
          <a:lstStyle/>
          <a:p>
            <a:pPr>
              <a:lnSpc>
                <a:spcPct val="120000"/>
              </a:lnSpc>
            </a:pPr>
            <a:r>
              <a:rPr lang="en-US" altLang="zh-CN" sz="1399">
                <a:cs typeface="+mn-ea"/>
                <a:sym typeface="+mn-lt"/>
              </a:rPr>
              <a:t>FC00:12:1/64</a:t>
            </a:r>
          </a:p>
        </p:txBody>
      </p:sp>
      <p:sp>
        <p:nvSpPr>
          <p:cNvPr id="96" name="矩形 95"/>
          <p:cNvSpPr/>
          <p:nvPr/>
        </p:nvSpPr>
        <p:spPr>
          <a:xfrm>
            <a:off x="1749532" y="2066987"/>
            <a:ext cx="1268296" cy="327013"/>
          </a:xfrm>
          <a:prstGeom prst="rect">
            <a:avLst/>
          </a:prstGeom>
        </p:spPr>
        <p:txBody>
          <a:bodyPr wrap="none">
            <a:spAutoFit/>
          </a:bodyPr>
          <a:lstStyle/>
          <a:p>
            <a:pPr>
              <a:lnSpc>
                <a:spcPct val="120000"/>
              </a:lnSpc>
            </a:pPr>
            <a:r>
              <a:rPr lang="en-US" altLang="zh-CN" sz="1399">
                <a:cs typeface="+mn-ea"/>
                <a:sym typeface="+mn-lt"/>
              </a:rPr>
              <a:t>FC00:12:2/64</a:t>
            </a:r>
          </a:p>
        </p:txBody>
      </p:sp>
      <p:sp>
        <p:nvSpPr>
          <p:cNvPr id="97" name="矩形 96"/>
          <p:cNvSpPr/>
          <p:nvPr/>
        </p:nvSpPr>
        <p:spPr>
          <a:xfrm>
            <a:off x="3408775" y="1700159"/>
            <a:ext cx="1268296" cy="327013"/>
          </a:xfrm>
          <a:prstGeom prst="rect">
            <a:avLst/>
          </a:prstGeom>
        </p:spPr>
        <p:txBody>
          <a:bodyPr wrap="none">
            <a:spAutoFit/>
          </a:bodyPr>
          <a:lstStyle/>
          <a:p>
            <a:pPr>
              <a:lnSpc>
                <a:spcPct val="120000"/>
              </a:lnSpc>
            </a:pPr>
            <a:r>
              <a:rPr lang="en-US" altLang="zh-CN" sz="1399">
                <a:cs typeface="+mn-ea"/>
                <a:sym typeface="+mn-lt"/>
              </a:rPr>
              <a:t>FC00:23:2/64</a:t>
            </a:r>
          </a:p>
        </p:txBody>
      </p:sp>
      <p:sp>
        <p:nvSpPr>
          <p:cNvPr id="98" name="矩形 97"/>
          <p:cNvSpPr/>
          <p:nvPr/>
        </p:nvSpPr>
        <p:spPr>
          <a:xfrm>
            <a:off x="4103642" y="2066987"/>
            <a:ext cx="1268296" cy="327013"/>
          </a:xfrm>
          <a:prstGeom prst="rect">
            <a:avLst/>
          </a:prstGeom>
        </p:spPr>
        <p:txBody>
          <a:bodyPr wrap="none">
            <a:spAutoFit/>
          </a:bodyPr>
          <a:lstStyle/>
          <a:p>
            <a:pPr>
              <a:lnSpc>
                <a:spcPct val="120000"/>
              </a:lnSpc>
            </a:pPr>
            <a:r>
              <a:rPr lang="en-US" altLang="zh-CN" sz="1399">
                <a:cs typeface="+mn-ea"/>
                <a:sym typeface="+mn-lt"/>
              </a:rPr>
              <a:t>FC00:23:3/64</a:t>
            </a:r>
          </a:p>
        </p:txBody>
      </p:sp>
      <p:sp>
        <p:nvSpPr>
          <p:cNvPr id="3" name="日期占位符 3">
            <a:extLst>
              <a:ext uri="{FF2B5EF4-FFF2-40B4-BE49-F238E27FC236}">
                <a16:creationId xmlns:a16="http://schemas.microsoft.com/office/drawing/2014/main" id="{1C3D958E-54B4-9636-F1FF-FE46F15688EA}"/>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 name="页脚占位符 4">
            <a:extLst>
              <a:ext uri="{FF2B5EF4-FFF2-40B4-BE49-F238E27FC236}">
                <a16:creationId xmlns:a16="http://schemas.microsoft.com/office/drawing/2014/main" id="{1449BDE9-E425-BA5D-0E63-6604A50F5C1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B503BA11-EF0C-EA2C-0D35-01CE5D59F8F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187</a:t>
            </a:fld>
            <a:endParaRPr lang="en-US">
              <a:cs typeface="+mn-ea"/>
              <a:sym typeface="+mn-lt"/>
            </a:endParaRPr>
          </a:p>
        </p:txBody>
      </p:sp>
      <p:pic>
        <p:nvPicPr>
          <p:cNvPr id="31" name="图片 30">
            <a:extLst>
              <a:ext uri="{FF2B5EF4-FFF2-40B4-BE49-F238E27FC236}">
                <a16:creationId xmlns:a16="http://schemas.microsoft.com/office/drawing/2014/main" id="{FDC3A2D0-C8CC-4A86-BD1F-E2DA15F84C0C}"/>
              </a:ext>
            </a:extLst>
          </p:cNvPr>
          <p:cNvPicPr>
            <a:picLocks noChangeAspect="1"/>
          </p:cNvPicPr>
          <p:nvPr/>
        </p:nvPicPr>
        <p:blipFill>
          <a:blip r:embed="rId3"/>
          <a:stretch>
            <a:fillRect/>
          </a:stretch>
        </p:blipFill>
        <p:spPr>
          <a:xfrm>
            <a:off x="5337408" y="1823412"/>
            <a:ext cx="445286" cy="445286"/>
          </a:xfrm>
          <a:prstGeom prst="rect">
            <a:avLst/>
          </a:prstGeom>
        </p:spPr>
      </p:pic>
      <p:pic>
        <p:nvPicPr>
          <p:cNvPr id="32" name="图片 31">
            <a:extLst>
              <a:ext uri="{FF2B5EF4-FFF2-40B4-BE49-F238E27FC236}">
                <a16:creationId xmlns:a16="http://schemas.microsoft.com/office/drawing/2014/main" id="{38545E5F-7388-4C71-AB9A-86A389B8B694}"/>
              </a:ext>
            </a:extLst>
          </p:cNvPr>
          <p:cNvPicPr>
            <a:picLocks noChangeAspect="1"/>
          </p:cNvPicPr>
          <p:nvPr/>
        </p:nvPicPr>
        <p:blipFill>
          <a:blip r:embed="rId3"/>
          <a:stretch>
            <a:fillRect/>
          </a:stretch>
        </p:blipFill>
        <p:spPr>
          <a:xfrm>
            <a:off x="2980968" y="1819147"/>
            <a:ext cx="445785" cy="445785"/>
          </a:xfrm>
          <a:prstGeom prst="rect">
            <a:avLst/>
          </a:prstGeom>
        </p:spPr>
      </p:pic>
      <p:pic>
        <p:nvPicPr>
          <p:cNvPr id="33" name="图片 32">
            <a:extLst>
              <a:ext uri="{FF2B5EF4-FFF2-40B4-BE49-F238E27FC236}">
                <a16:creationId xmlns:a16="http://schemas.microsoft.com/office/drawing/2014/main" id="{90B284C9-FB49-46AB-A21D-9EAF8DF000C5}"/>
              </a:ext>
            </a:extLst>
          </p:cNvPr>
          <p:cNvPicPr>
            <a:picLocks noChangeAspect="1"/>
          </p:cNvPicPr>
          <p:nvPr/>
        </p:nvPicPr>
        <p:blipFill>
          <a:blip r:embed="rId3"/>
          <a:stretch>
            <a:fillRect/>
          </a:stretch>
        </p:blipFill>
        <p:spPr>
          <a:xfrm>
            <a:off x="660398" y="1823614"/>
            <a:ext cx="433555" cy="433555"/>
          </a:xfrm>
          <a:prstGeom prst="rect">
            <a:avLst/>
          </a:prstGeom>
        </p:spPr>
      </p:pic>
    </p:spTree>
    <p:extLst>
      <p:ext uri="{BB962C8B-B14F-4D97-AF65-F5344CB8AC3E}">
        <p14:creationId xmlns:p14="http://schemas.microsoft.com/office/powerpoint/2010/main" val="37796520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a:lnSpc>
                <a:spcPct val="120000"/>
              </a:lnSpc>
            </a:pPr>
            <a:r>
              <a:rPr lang="en-US" altLang="zh-CN" sz="3200" dirty="0">
                <a:latin typeface="+mn-lt"/>
                <a:ea typeface="+mn-ea"/>
                <a:cs typeface="+mn-ea"/>
                <a:sym typeface="+mn-lt"/>
              </a:rPr>
              <a:t>ICMPv6</a:t>
            </a:r>
            <a:r>
              <a:rPr lang="zh-CN" altLang="en-US" sz="3200" dirty="0">
                <a:latin typeface="+mn-lt"/>
                <a:ea typeface="+mn-ea"/>
                <a:cs typeface="+mn-ea"/>
                <a:sym typeface="+mn-lt"/>
              </a:rPr>
              <a:t>差错报文应用：</a:t>
            </a:r>
            <a:r>
              <a:rPr lang="en-US" altLang="zh-CN" sz="3200" dirty="0">
                <a:latin typeface="+mn-lt"/>
                <a:ea typeface="+mn-ea"/>
                <a:cs typeface="+mn-ea"/>
                <a:sym typeface="+mn-lt"/>
              </a:rPr>
              <a:t>Tracert</a:t>
            </a:r>
            <a:endParaRPr lang="zh-CN" altLang="en-US" sz="3200" dirty="0">
              <a:latin typeface="+mn-lt"/>
              <a:ea typeface="+mn-ea"/>
              <a:cs typeface="+mn-ea"/>
              <a:sym typeface="+mn-lt"/>
            </a:endParaRPr>
          </a:p>
        </p:txBody>
      </p:sp>
      <p:pic>
        <p:nvPicPr>
          <p:cNvPr id="33" name="图片 32"/>
          <p:cNvPicPr/>
          <p:nvPr/>
        </p:nvPicPr>
        <p:blipFill>
          <a:blip r:embed="rId3"/>
          <a:stretch>
            <a:fillRect/>
          </a:stretch>
        </p:blipFill>
        <p:spPr>
          <a:xfrm>
            <a:off x="1979136" y="1184456"/>
            <a:ext cx="8233729" cy="5026712"/>
          </a:xfrm>
          <a:prstGeom prst="rect">
            <a:avLst/>
          </a:prstGeom>
          <a:ln>
            <a:solidFill>
              <a:schemeClr val="bg1">
                <a:lumMod val="75000"/>
              </a:schemeClr>
            </a:solidFill>
          </a:ln>
        </p:spPr>
      </p:pic>
      <p:sp>
        <p:nvSpPr>
          <p:cNvPr id="4" name="矩形 3"/>
          <p:cNvSpPr/>
          <p:nvPr/>
        </p:nvSpPr>
        <p:spPr>
          <a:xfrm>
            <a:off x="6990784" y="4767903"/>
            <a:ext cx="3595326" cy="1103700"/>
          </a:xfrm>
          <a:prstGeom prst="rect">
            <a:avLst/>
          </a:prstGeom>
          <a:solidFill>
            <a:srgbClr val="C00000"/>
          </a:solidFill>
        </p:spPr>
        <p:txBody>
          <a:bodyPr wrap="square">
            <a:spAutoFit/>
          </a:bodyPr>
          <a:lstStyle/>
          <a:p>
            <a:pPr>
              <a:lnSpc>
                <a:spcPct val="120000"/>
              </a:lnSpc>
            </a:pPr>
            <a:r>
              <a:rPr lang="en-US" altLang="zh-CN" sz="1399" dirty="0">
                <a:solidFill>
                  <a:schemeClr val="bg1"/>
                </a:solidFill>
                <a:cs typeface="+mn-ea"/>
                <a:sym typeface="+mn-lt"/>
              </a:rPr>
              <a:t>R1</a:t>
            </a:r>
            <a:r>
              <a:rPr lang="zh-CN" altLang="zh-CN" sz="1399" dirty="0">
                <a:solidFill>
                  <a:schemeClr val="bg1"/>
                </a:solidFill>
                <a:cs typeface="+mn-ea"/>
                <a:sym typeface="+mn-lt"/>
              </a:rPr>
              <a:t>首先构造第一个发往目标地址</a:t>
            </a:r>
            <a:r>
              <a:rPr lang="en-US" altLang="zh-CN" sz="1399" dirty="0">
                <a:solidFill>
                  <a:schemeClr val="bg1"/>
                </a:solidFill>
                <a:cs typeface="+mn-ea"/>
                <a:sym typeface="+mn-lt"/>
              </a:rPr>
              <a:t>FC00:23::3</a:t>
            </a:r>
            <a:r>
              <a:rPr lang="zh-CN" altLang="zh-CN" sz="1399" dirty="0">
                <a:solidFill>
                  <a:schemeClr val="bg1"/>
                </a:solidFill>
                <a:cs typeface="+mn-ea"/>
                <a:sym typeface="+mn-lt"/>
              </a:rPr>
              <a:t>的</a:t>
            </a:r>
            <a:r>
              <a:rPr lang="en-US" altLang="zh-CN" sz="1399" dirty="0">
                <a:solidFill>
                  <a:schemeClr val="bg1"/>
                </a:solidFill>
                <a:cs typeface="+mn-ea"/>
                <a:sym typeface="+mn-lt"/>
              </a:rPr>
              <a:t>UDP</a:t>
            </a:r>
            <a:r>
              <a:rPr lang="zh-CN" altLang="zh-CN" sz="1399" dirty="0">
                <a:solidFill>
                  <a:schemeClr val="bg1"/>
                </a:solidFill>
                <a:cs typeface="+mn-ea"/>
                <a:sym typeface="+mn-lt"/>
              </a:rPr>
              <a:t>（</a:t>
            </a:r>
            <a:r>
              <a:rPr lang="en-US" altLang="zh-CN" sz="1399" dirty="0">
                <a:solidFill>
                  <a:schemeClr val="bg1"/>
                </a:solidFill>
                <a:cs typeface="+mn-ea"/>
                <a:sym typeface="+mn-lt"/>
              </a:rPr>
              <a:t>UDP</a:t>
            </a:r>
            <a:r>
              <a:rPr lang="zh-CN" altLang="zh-CN" sz="1399" dirty="0">
                <a:solidFill>
                  <a:schemeClr val="bg1"/>
                </a:solidFill>
                <a:cs typeface="+mn-ea"/>
                <a:sym typeface="+mn-lt"/>
              </a:rPr>
              <a:t>目的端口为特殊的</a:t>
            </a:r>
            <a:r>
              <a:rPr lang="en-US" altLang="zh-CN" sz="1399" dirty="0">
                <a:solidFill>
                  <a:schemeClr val="bg1"/>
                </a:solidFill>
                <a:cs typeface="+mn-ea"/>
                <a:sym typeface="+mn-lt"/>
              </a:rPr>
              <a:t>33434</a:t>
            </a:r>
            <a:r>
              <a:rPr lang="zh-CN" altLang="zh-CN" sz="1399" dirty="0">
                <a:solidFill>
                  <a:schemeClr val="bg1"/>
                </a:solidFill>
                <a:cs typeface="+mn-ea"/>
                <a:sym typeface="+mn-lt"/>
              </a:rPr>
              <a:t>，该端口不会被具体的应用所使用）报文</a:t>
            </a:r>
            <a:endParaRPr lang="zh-CN" altLang="en-US" sz="1399" dirty="0">
              <a:solidFill>
                <a:schemeClr val="bg1"/>
              </a:solidFill>
              <a:cs typeface="+mn-ea"/>
              <a:sym typeface="+mn-lt"/>
            </a:endParaRPr>
          </a:p>
        </p:txBody>
      </p:sp>
      <p:sp>
        <p:nvSpPr>
          <p:cNvPr id="3" name="日期占位符 3">
            <a:extLst>
              <a:ext uri="{FF2B5EF4-FFF2-40B4-BE49-F238E27FC236}">
                <a16:creationId xmlns:a16="http://schemas.microsoft.com/office/drawing/2014/main" id="{FE5410AD-350B-2939-E814-0E921869526E}"/>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A6FC6498-971A-4FF2-54A1-B2B6703DDEF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60F0BCD7-8CD9-5BA1-BE03-20407E1202E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188</a:t>
            </a:fld>
            <a:endParaRPr lang="en-US">
              <a:cs typeface="+mn-ea"/>
              <a:sym typeface="+mn-lt"/>
            </a:endParaRPr>
          </a:p>
        </p:txBody>
      </p:sp>
    </p:spTree>
    <p:extLst>
      <p:ext uri="{BB962C8B-B14F-4D97-AF65-F5344CB8AC3E}">
        <p14:creationId xmlns:p14="http://schemas.microsoft.com/office/powerpoint/2010/main" val="6613346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92A0F-EB63-D35E-7B15-3E5671E30D2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过渡技术</a:t>
            </a:r>
          </a:p>
        </p:txBody>
      </p:sp>
      <p:sp>
        <p:nvSpPr>
          <p:cNvPr id="3" name="日期占位符 2">
            <a:extLst>
              <a:ext uri="{FF2B5EF4-FFF2-40B4-BE49-F238E27FC236}">
                <a16:creationId xmlns:a16="http://schemas.microsoft.com/office/drawing/2014/main" id="{0D1D8C6C-32EB-60F6-806C-511AA43BEAE0}"/>
              </a:ext>
            </a:extLst>
          </p:cNvPr>
          <p:cNvSpPr>
            <a:spLocks noGrp="1"/>
          </p:cNvSpPr>
          <p:nvPr>
            <p:ph type="dt" sz="half" idx="10"/>
          </p:nvPr>
        </p:nvSpPr>
        <p:spPr/>
        <p:txBody>
          <a:bodyPr/>
          <a:lstStyle/>
          <a:p>
            <a:pPr>
              <a:lnSpc>
                <a:spcPct val="120000"/>
              </a:lnSpc>
            </a:pPr>
            <a:fld id="{2E833765-664E-4B88-952A-BFDEA78B7504}" type="datetime1">
              <a:rPr lang="en-US" altLang="zh-CN" smtClean="0">
                <a:cs typeface="+mn-ea"/>
                <a:sym typeface="+mn-lt"/>
              </a:rPr>
              <a:pPr>
                <a:lnSpc>
                  <a:spcPct val="120000"/>
                </a:lnSpc>
              </a:pPr>
              <a:t>9/24/2023</a:t>
            </a:fld>
            <a:endParaRPr lang="en-US">
              <a:cs typeface="+mn-ea"/>
              <a:sym typeface="+mn-lt"/>
            </a:endParaRPr>
          </a:p>
        </p:txBody>
      </p:sp>
      <p:sp>
        <p:nvSpPr>
          <p:cNvPr id="4" name="页脚占位符 3">
            <a:extLst>
              <a:ext uri="{FF2B5EF4-FFF2-40B4-BE49-F238E27FC236}">
                <a16:creationId xmlns:a16="http://schemas.microsoft.com/office/drawing/2014/main" id="{BA5FD6FF-7D8C-F1DA-EC65-1AE44503556C}"/>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5" name="灯片编号占位符 4">
            <a:extLst>
              <a:ext uri="{FF2B5EF4-FFF2-40B4-BE49-F238E27FC236}">
                <a16:creationId xmlns:a16="http://schemas.microsoft.com/office/drawing/2014/main" id="{4AFA6311-D54E-86AB-6349-A93E635BA0DB}"/>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189</a:t>
            </a:fld>
            <a:endParaRPr lang="en-US">
              <a:cs typeface="+mn-ea"/>
              <a:sym typeface="+mn-lt"/>
            </a:endParaRPr>
          </a:p>
        </p:txBody>
      </p:sp>
      <p:sp>
        <p:nvSpPr>
          <p:cNvPr id="6" name="矩形: 圆角 5">
            <a:extLst>
              <a:ext uri="{FF2B5EF4-FFF2-40B4-BE49-F238E27FC236}">
                <a16:creationId xmlns:a16="http://schemas.microsoft.com/office/drawing/2014/main" id="{CC502E44-3AA9-6087-6BE8-AF3C8D9B6A2C}"/>
              </a:ext>
            </a:extLst>
          </p:cNvPr>
          <p:cNvSpPr/>
          <p:nvPr/>
        </p:nvSpPr>
        <p:spPr>
          <a:xfrm>
            <a:off x="660399" y="1211578"/>
            <a:ext cx="3411098" cy="383177"/>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1799" b="1" dirty="0">
                <a:solidFill>
                  <a:schemeClr val="tx1"/>
                </a:solidFill>
                <a:cs typeface="+mn-ea"/>
                <a:sym typeface="+mn-lt"/>
              </a:rPr>
              <a:t>IPv4/IPv6</a:t>
            </a:r>
            <a:r>
              <a:rPr lang="zh-CN" altLang="en-US" sz="1799" b="1" dirty="0">
                <a:solidFill>
                  <a:schemeClr val="tx1"/>
                </a:solidFill>
                <a:cs typeface="+mn-ea"/>
                <a:sym typeface="+mn-lt"/>
              </a:rPr>
              <a:t>双栈</a:t>
            </a:r>
          </a:p>
        </p:txBody>
      </p:sp>
      <p:sp>
        <p:nvSpPr>
          <p:cNvPr id="7" name="矩形: 圆角 6">
            <a:extLst>
              <a:ext uri="{FF2B5EF4-FFF2-40B4-BE49-F238E27FC236}">
                <a16:creationId xmlns:a16="http://schemas.microsoft.com/office/drawing/2014/main" id="{CD2F3E7D-C37B-8B4B-0663-8D31B1756978}"/>
              </a:ext>
            </a:extLst>
          </p:cNvPr>
          <p:cNvSpPr/>
          <p:nvPr/>
        </p:nvSpPr>
        <p:spPr>
          <a:xfrm>
            <a:off x="4357702" y="1211578"/>
            <a:ext cx="3411098" cy="383177"/>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799" b="1" dirty="0">
                <a:solidFill>
                  <a:schemeClr val="tx1"/>
                </a:solidFill>
                <a:cs typeface="+mn-ea"/>
                <a:sym typeface="+mn-lt"/>
              </a:rPr>
              <a:t>隧道技术</a:t>
            </a:r>
          </a:p>
        </p:txBody>
      </p:sp>
      <p:sp>
        <p:nvSpPr>
          <p:cNvPr id="8" name="矩形: 圆角 7">
            <a:extLst>
              <a:ext uri="{FF2B5EF4-FFF2-40B4-BE49-F238E27FC236}">
                <a16:creationId xmlns:a16="http://schemas.microsoft.com/office/drawing/2014/main" id="{D9035440-009A-4A07-3A89-3670FCFB424E}"/>
              </a:ext>
            </a:extLst>
          </p:cNvPr>
          <p:cNvSpPr/>
          <p:nvPr/>
        </p:nvSpPr>
        <p:spPr>
          <a:xfrm>
            <a:off x="8055005" y="1211578"/>
            <a:ext cx="3411098" cy="383177"/>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799" b="1" dirty="0">
                <a:solidFill>
                  <a:schemeClr val="tx1"/>
                </a:solidFill>
                <a:cs typeface="+mn-ea"/>
                <a:sym typeface="+mn-lt"/>
              </a:rPr>
              <a:t>转换技术</a:t>
            </a:r>
          </a:p>
        </p:txBody>
      </p:sp>
      <p:sp>
        <p:nvSpPr>
          <p:cNvPr id="10" name="文本框 9">
            <a:extLst>
              <a:ext uri="{FF2B5EF4-FFF2-40B4-BE49-F238E27FC236}">
                <a16:creationId xmlns:a16="http://schemas.microsoft.com/office/drawing/2014/main" id="{646BF6E9-E4D9-E765-F67C-9411BE630093}"/>
              </a:ext>
            </a:extLst>
          </p:cNvPr>
          <p:cNvSpPr txBox="1"/>
          <p:nvPr/>
        </p:nvSpPr>
        <p:spPr>
          <a:xfrm>
            <a:off x="660399" y="1885406"/>
            <a:ext cx="3315095" cy="1235901"/>
          </a:xfrm>
          <a:prstGeom prst="rect">
            <a:avLst/>
          </a:prstGeom>
        </p:spPr>
        <p:txBody>
          <a:bodyPr vert="horz" lIns="91440" tIns="45720" rIns="91440" bIns="45720" rtlCol="0">
            <a:normAutofit fontScale="62500" lnSpcReduction="20000"/>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IPv4/IPv6</a:t>
            </a:r>
            <a:r>
              <a:rPr lang="zh-CN" altLang="en-US" dirty="0">
                <a:sym typeface="+mn-lt"/>
              </a:rPr>
              <a:t>在网络中并存、独立部署。对现有</a:t>
            </a:r>
            <a:r>
              <a:rPr lang="en-US" altLang="zh-CN" dirty="0">
                <a:sym typeface="+mn-lt"/>
              </a:rPr>
              <a:t>IPv4</a:t>
            </a:r>
            <a:r>
              <a:rPr lang="zh-CN" altLang="en-US" dirty="0">
                <a:sym typeface="+mn-lt"/>
              </a:rPr>
              <a:t>业务影响较小</a:t>
            </a:r>
            <a:endParaRPr lang="en-US" altLang="zh-CN" dirty="0">
              <a:sym typeface="+mn-lt"/>
            </a:endParaRPr>
          </a:p>
          <a:p>
            <a:r>
              <a:rPr lang="zh-CN" altLang="en-US" dirty="0">
                <a:sym typeface="+mn-lt"/>
              </a:rPr>
              <a:t>演进方案简单、易理解。网络规划设计工作量相对更少。</a:t>
            </a:r>
          </a:p>
        </p:txBody>
      </p:sp>
      <p:sp>
        <p:nvSpPr>
          <p:cNvPr id="11" name="文本框 10">
            <a:extLst>
              <a:ext uri="{FF2B5EF4-FFF2-40B4-BE49-F238E27FC236}">
                <a16:creationId xmlns:a16="http://schemas.microsoft.com/office/drawing/2014/main" id="{25F6E549-CB59-41AE-2CAC-8440BFB3A746}"/>
              </a:ext>
            </a:extLst>
          </p:cNvPr>
          <p:cNvSpPr txBox="1"/>
          <p:nvPr/>
        </p:nvSpPr>
        <p:spPr>
          <a:xfrm>
            <a:off x="4357070" y="1885407"/>
            <a:ext cx="3411098" cy="946329"/>
          </a:xfrm>
          <a:prstGeom prst="rect">
            <a:avLst/>
          </a:prstGeom>
        </p:spPr>
        <p:txBody>
          <a:bodyPr vert="horz" lIns="91440" tIns="45720" rIns="91440" bIns="45720" rtlCol="0">
            <a:normAutofit fontScale="700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IPv6 over IPv4</a:t>
            </a:r>
            <a:r>
              <a:rPr lang="zh-CN" altLang="en-US" dirty="0">
                <a:sym typeface="+mn-lt"/>
              </a:rPr>
              <a:t>隧道：将</a:t>
            </a:r>
            <a:r>
              <a:rPr lang="en-US" altLang="zh-CN" dirty="0">
                <a:sym typeface="+mn-lt"/>
              </a:rPr>
              <a:t>IPv6</a:t>
            </a:r>
            <a:r>
              <a:rPr lang="zh-CN" altLang="en-US" dirty="0">
                <a:sym typeface="+mn-lt"/>
              </a:rPr>
              <a:t>流量封装在</a:t>
            </a:r>
            <a:r>
              <a:rPr lang="en-US" altLang="zh-CN" dirty="0">
                <a:sym typeface="+mn-lt"/>
              </a:rPr>
              <a:t>IPv4</a:t>
            </a:r>
            <a:r>
              <a:rPr lang="zh-CN" altLang="en-US" dirty="0">
                <a:sym typeface="+mn-lt"/>
              </a:rPr>
              <a:t>隧道中，在</a:t>
            </a:r>
            <a:r>
              <a:rPr lang="en-US" altLang="zh-CN" dirty="0">
                <a:sym typeface="+mn-lt"/>
              </a:rPr>
              <a:t>IPv4</a:t>
            </a:r>
            <a:r>
              <a:rPr lang="zh-CN" altLang="en-US" dirty="0">
                <a:sym typeface="+mn-lt"/>
              </a:rPr>
              <a:t>网络中实现</a:t>
            </a:r>
            <a:r>
              <a:rPr lang="en-US" altLang="zh-CN" dirty="0">
                <a:sym typeface="+mn-lt"/>
              </a:rPr>
              <a:t>IPv6</a:t>
            </a:r>
            <a:r>
              <a:rPr lang="zh-CN" altLang="en-US" dirty="0">
                <a:sym typeface="+mn-lt"/>
              </a:rPr>
              <a:t>孤岛互通。</a:t>
            </a:r>
          </a:p>
        </p:txBody>
      </p:sp>
      <p:sp>
        <p:nvSpPr>
          <p:cNvPr id="12" name="文本框 11">
            <a:extLst>
              <a:ext uri="{FF2B5EF4-FFF2-40B4-BE49-F238E27FC236}">
                <a16:creationId xmlns:a16="http://schemas.microsoft.com/office/drawing/2014/main" id="{44C9220A-91DB-E30C-20F2-D61E3B2D7700}"/>
              </a:ext>
            </a:extLst>
          </p:cNvPr>
          <p:cNvSpPr txBox="1"/>
          <p:nvPr/>
        </p:nvSpPr>
        <p:spPr>
          <a:xfrm>
            <a:off x="8053741" y="1885406"/>
            <a:ext cx="3180316" cy="1030913"/>
          </a:xfrm>
          <a:prstGeom prst="rect">
            <a:avLst/>
          </a:prstGeom>
        </p:spPr>
        <p:txBody>
          <a:bodyPr vert="horz" lIns="91440" tIns="45720" rIns="91440" bIns="45720" rtlCol="0">
            <a:normAutofit fontScale="625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将</a:t>
            </a:r>
            <a:r>
              <a:rPr lang="en-US" altLang="zh-CN" dirty="0">
                <a:sym typeface="+mn-lt"/>
              </a:rPr>
              <a:t>IPv4</a:t>
            </a:r>
            <a:r>
              <a:rPr lang="zh-CN" altLang="en-US" dirty="0">
                <a:sym typeface="+mn-lt"/>
              </a:rPr>
              <a:t>流量与</a:t>
            </a:r>
            <a:r>
              <a:rPr lang="en-US" altLang="zh-CN" dirty="0">
                <a:sym typeface="+mn-lt"/>
              </a:rPr>
              <a:t>IPv6</a:t>
            </a:r>
            <a:r>
              <a:rPr lang="zh-CN" altLang="en-US" dirty="0">
                <a:sym typeface="+mn-lt"/>
              </a:rPr>
              <a:t>流量进行协议转换。适用于纯</a:t>
            </a:r>
            <a:r>
              <a:rPr lang="en-US" altLang="zh-CN" dirty="0">
                <a:sym typeface="+mn-lt"/>
              </a:rPr>
              <a:t>IPv4</a:t>
            </a:r>
            <a:r>
              <a:rPr lang="zh-CN" altLang="en-US" dirty="0">
                <a:sym typeface="+mn-lt"/>
              </a:rPr>
              <a:t>网络与纯</a:t>
            </a:r>
            <a:r>
              <a:rPr lang="en-US" altLang="zh-CN" dirty="0">
                <a:sym typeface="+mn-lt"/>
              </a:rPr>
              <a:t>IPv6</a:t>
            </a:r>
            <a:r>
              <a:rPr lang="zh-CN" altLang="en-US" dirty="0">
                <a:sym typeface="+mn-lt"/>
              </a:rPr>
              <a:t>网络之间的通信，需要在网络中部署</a:t>
            </a:r>
            <a:r>
              <a:rPr lang="en-US" altLang="zh-CN" dirty="0">
                <a:sym typeface="+mn-lt"/>
              </a:rPr>
              <a:t>NAT</a:t>
            </a:r>
            <a:r>
              <a:rPr lang="zh-CN" altLang="en-US" dirty="0">
                <a:sym typeface="+mn-lt"/>
              </a:rPr>
              <a:t>、</a:t>
            </a:r>
            <a:r>
              <a:rPr lang="en-US" altLang="zh-CN" dirty="0">
                <a:sym typeface="+mn-lt"/>
              </a:rPr>
              <a:t>DNS</a:t>
            </a:r>
            <a:r>
              <a:rPr lang="zh-CN" altLang="en-US" dirty="0">
                <a:sym typeface="+mn-lt"/>
              </a:rPr>
              <a:t>等。</a:t>
            </a:r>
          </a:p>
        </p:txBody>
      </p:sp>
      <p:sp>
        <p:nvSpPr>
          <p:cNvPr id="15" name="Freeform 159">
            <a:extLst>
              <a:ext uri="{FF2B5EF4-FFF2-40B4-BE49-F238E27FC236}">
                <a16:creationId xmlns:a16="http://schemas.microsoft.com/office/drawing/2014/main" id="{01D261E8-19E7-058C-B5CF-EB1F6C597F30}"/>
              </a:ext>
            </a:extLst>
          </p:cNvPr>
          <p:cNvSpPr/>
          <p:nvPr/>
        </p:nvSpPr>
        <p:spPr>
          <a:xfrm flipH="1">
            <a:off x="3406622" y="3882633"/>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IPv4</a:t>
            </a:r>
          </a:p>
        </p:txBody>
      </p:sp>
      <p:sp>
        <p:nvSpPr>
          <p:cNvPr id="16" name="Freeform 159">
            <a:extLst>
              <a:ext uri="{FF2B5EF4-FFF2-40B4-BE49-F238E27FC236}">
                <a16:creationId xmlns:a16="http://schemas.microsoft.com/office/drawing/2014/main" id="{6182A73A-6752-9C72-5BC8-7A0A6EB4D061}"/>
              </a:ext>
            </a:extLst>
          </p:cNvPr>
          <p:cNvSpPr/>
          <p:nvPr/>
        </p:nvSpPr>
        <p:spPr>
          <a:xfrm flipH="1">
            <a:off x="3406622" y="4913928"/>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IPv6</a:t>
            </a:r>
          </a:p>
        </p:txBody>
      </p:sp>
      <p:cxnSp>
        <p:nvCxnSpPr>
          <p:cNvPr id="20" name="直接连接符 19">
            <a:extLst>
              <a:ext uri="{FF2B5EF4-FFF2-40B4-BE49-F238E27FC236}">
                <a16:creationId xmlns:a16="http://schemas.microsoft.com/office/drawing/2014/main" id="{612D0A04-05DA-C484-12E7-6B532A910AA6}"/>
              </a:ext>
            </a:extLst>
          </p:cNvPr>
          <p:cNvCxnSpPr/>
          <p:nvPr/>
        </p:nvCxnSpPr>
        <p:spPr>
          <a:xfrm flipH="1" flipV="1">
            <a:off x="2062501" y="4586453"/>
            <a:ext cx="599463" cy="1"/>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4B9CAA91-482B-DBDF-6114-732185DE83E1}"/>
              </a:ext>
            </a:extLst>
          </p:cNvPr>
          <p:cNvCxnSpPr>
            <a:cxnSpLocks/>
            <a:stCxn id="15" idx="21"/>
          </p:cNvCxnSpPr>
          <p:nvPr/>
        </p:nvCxnSpPr>
        <p:spPr>
          <a:xfrm flipH="1">
            <a:off x="3003394" y="4110343"/>
            <a:ext cx="403228" cy="336301"/>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B3324E77-6EBB-2B6D-3153-67623638263A}"/>
              </a:ext>
            </a:extLst>
          </p:cNvPr>
          <p:cNvCxnSpPr>
            <a:cxnSpLocks/>
            <a:stCxn id="16" idx="21"/>
          </p:cNvCxnSpPr>
          <p:nvPr/>
        </p:nvCxnSpPr>
        <p:spPr>
          <a:xfrm flipH="1" flipV="1">
            <a:off x="3003394" y="4718217"/>
            <a:ext cx="403228" cy="423421"/>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A2772D5B-DA04-3B62-8A11-7BB3B1058C14}"/>
              </a:ext>
            </a:extLst>
          </p:cNvPr>
          <p:cNvCxnSpPr>
            <a:cxnSpLocks/>
          </p:cNvCxnSpPr>
          <p:nvPr/>
        </p:nvCxnSpPr>
        <p:spPr>
          <a:xfrm flipH="1" flipV="1">
            <a:off x="1243022" y="4075655"/>
            <a:ext cx="476921" cy="370989"/>
          </a:xfrm>
          <a:prstGeom prst="line">
            <a:avLst/>
          </a:prstGeom>
        </p:spPr>
        <p:style>
          <a:lnRef idx="3">
            <a:schemeClr val="dk1"/>
          </a:lnRef>
          <a:fillRef idx="0">
            <a:schemeClr val="dk1"/>
          </a:fillRef>
          <a:effectRef idx="2">
            <a:schemeClr val="dk1"/>
          </a:effectRef>
          <a:fontRef idx="minor">
            <a:schemeClr val="tx1"/>
          </a:fontRef>
        </p:style>
      </p:cxnSp>
      <p:cxnSp>
        <p:nvCxnSpPr>
          <p:cNvPr id="24" name="直接连接符 23">
            <a:extLst>
              <a:ext uri="{FF2B5EF4-FFF2-40B4-BE49-F238E27FC236}">
                <a16:creationId xmlns:a16="http://schemas.microsoft.com/office/drawing/2014/main" id="{11FBE05E-3303-E078-4B72-9D977A03AA58}"/>
              </a:ext>
            </a:extLst>
          </p:cNvPr>
          <p:cNvCxnSpPr>
            <a:cxnSpLocks/>
          </p:cNvCxnSpPr>
          <p:nvPr/>
        </p:nvCxnSpPr>
        <p:spPr>
          <a:xfrm flipH="1">
            <a:off x="1243022" y="4718217"/>
            <a:ext cx="476921" cy="441347"/>
          </a:xfrm>
          <a:prstGeom prst="line">
            <a:avLst/>
          </a:prstGeom>
        </p:spPr>
        <p:style>
          <a:lnRef idx="3">
            <a:schemeClr val="dk1"/>
          </a:lnRef>
          <a:fillRef idx="0">
            <a:schemeClr val="dk1"/>
          </a:fillRef>
          <a:effectRef idx="2">
            <a:schemeClr val="dk1"/>
          </a:effectRef>
          <a:fontRef idx="minor">
            <a:schemeClr val="tx1"/>
          </a:fontRef>
        </p:style>
      </p:cxnSp>
      <p:sp>
        <p:nvSpPr>
          <p:cNvPr id="41" name="文本框 40">
            <a:extLst>
              <a:ext uri="{FF2B5EF4-FFF2-40B4-BE49-F238E27FC236}">
                <a16:creationId xmlns:a16="http://schemas.microsoft.com/office/drawing/2014/main" id="{D0F0C38A-4DA3-55FB-CFAC-6C639155C4C8}"/>
              </a:ext>
            </a:extLst>
          </p:cNvPr>
          <p:cNvSpPr txBox="1"/>
          <p:nvPr/>
        </p:nvSpPr>
        <p:spPr>
          <a:xfrm>
            <a:off x="1584452" y="4117996"/>
            <a:ext cx="543739" cy="328551"/>
          </a:xfrm>
          <a:prstGeom prst="rect">
            <a:avLst/>
          </a:prstGeom>
          <a:noFill/>
        </p:spPr>
        <p:txBody>
          <a:bodyPr wrap="none" rtlCol="0">
            <a:spAutoFit/>
          </a:bodyPr>
          <a:lstStyle/>
          <a:p>
            <a:pPr>
              <a:lnSpc>
                <a:spcPct val="120000"/>
              </a:lnSpc>
            </a:pPr>
            <a:r>
              <a:rPr lang="zh-CN" altLang="en-US" sz="1400" dirty="0">
                <a:cs typeface="+mn-ea"/>
                <a:sym typeface="+mn-lt"/>
              </a:rPr>
              <a:t>双栈</a:t>
            </a:r>
          </a:p>
        </p:txBody>
      </p:sp>
      <p:sp>
        <p:nvSpPr>
          <p:cNvPr id="42" name="文本框 41">
            <a:extLst>
              <a:ext uri="{FF2B5EF4-FFF2-40B4-BE49-F238E27FC236}">
                <a16:creationId xmlns:a16="http://schemas.microsoft.com/office/drawing/2014/main" id="{B0E4858F-0ACA-DA78-8145-94E3D90ED749}"/>
              </a:ext>
            </a:extLst>
          </p:cNvPr>
          <p:cNvSpPr txBox="1"/>
          <p:nvPr/>
        </p:nvSpPr>
        <p:spPr>
          <a:xfrm>
            <a:off x="489427" y="3620065"/>
            <a:ext cx="962123" cy="327077"/>
          </a:xfrm>
          <a:prstGeom prst="rect">
            <a:avLst/>
          </a:prstGeom>
          <a:noFill/>
        </p:spPr>
        <p:txBody>
          <a:bodyPr wrap="none" rtlCol="0">
            <a:spAutoFit/>
          </a:bodyPr>
          <a:lstStyle/>
          <a:p>
            <a:pPr>
              <a:lnSpc>
                <a:spcPct val="120000"/>
              </a:lnSpc>
            </a:pPr>
            <a:r>
              <a:rPr lang="en-US" altLang="zh-CN" sz="1400" dirty="0">
                <a:cs typeface="+mn-ea"/>
                <a:sym typeface="+mn-lt"/>
              </a:rPr>
              <a:t>IPv4</a:t>
            </a:r>
            <a:r>
              <a:rPr lang="zh-CN" altLang="en-US" sz="1400" dirty="0">
                <a:cs typeface="+mn-ea"/>
                <a:sym typeface="+mn-lt"/>
              </a:rPr>
              <a:t> </a:t>
            </a:r>
            <a:r>
              <a:rPr lang="en-US" altLang="zh-CN" sz="1400" dirty="0">
                <a:cs typeface="+mn-ea"/>
                <a:sym typeface="+mn-lt"/>
              </a:rPr>
              <a:t>Host</a:t>
            </a:r>
            <a:endParaRPr lang="zh-CN" altLang="en-US" sz="1400" dirty="0">
              <a:cs typeface="+mn-ea"/>
              <a:sym typeface="+mn-lt"/>
            </a:endParaRPr>
          </a:p>
        </p:txBody>
      </p:sp>
      <p:sp>
        <p:nvSpPr>
          <p:cNvPr id="43" name="文本框 42">
            <a:extLst>
              <a:ext uri="{FF2B5EF4-FFF2-40B4-BE49-F238E27FC236}">
                <a16:creationId xmlns:a16="http://schemas.microsoft.com/office/drawing/2014/main" id="{A1820D08-DB52-5027-480B-B1171ECF07FE}"/>
              </a:ext>
            </a:extLst>
          </p:cNvPr>
          <p:cNvSpPr txBox="1"/>
          <p:nvPr/>
        </p:nvSpPr>
        <p:spPr>
          <a:xfrm>
            <a:off x="489426" y="5314655"/>
            <a:ext cx="962123" cy="327077"/>
          </a:xfrm>
          <a:prstGeom prst="rect">
            <a:avLst/>
          </a:prstGeom>
          <a:noFill/>
        </p:spPr>
        <p:txBody>
          <a:bodyPr wrap="none" rtlCol="0">
            <a:spAutoFit/>
          </a:bodyPr>
          <a:lstStyle/>
          <a:p>
            <a:pPr>
              <a:lnSpc>
                <a:spcPct val="120000"/>
              </a:lnSpc>
            </a:pPr>
            <a:r>
              <a:rPr lang="en-US" altLang="zh-CN" sz="1400" dirty="0">
                <a:cs typeface="+mn-ea"/>
                <a:sym typeface="+mn-lt"/>
              </a:rPr>
              <a:t>IPv6</a:t>
            </a:r>
            <a:r>
              <a:rPr lang="zh-CN" altLang="en-US" sz="1400" dirty="0">
                <a:cs typeface="+mn-ea"/>
                <a:sym typeface="+mn-lt"/>
              </a:rPr>
              <a:t> </a:t>
            </a:r>
            <a:r>
              <a:rPr lang="en-US" altLang="zh-CN" sz="1400" dirty="0">
                <a:cs typeface="+mn-ea"/>
                <a:sym typeface="+mn-lt"/>
              </a:rPr>
              <a:t>Host</a:t>
            </a:r>
            <a:endParaRPr lang="zh-CN" altLang="en-US" sz="1400" dirty="0">
              <a:cs typeface="+mn-ea"/>
              <a:sym typeface="+mn-lt"/>
            </a:endParaRPr>
          </a:p>
        </p:txBody>
      </p:sp>
      <p:sp>
        <p:nvSpPr>
          <p:cNvPr id="44" name="文本框 43">
            <a:extLst>
              <a:ext uri="{FF2B5EF4-FFF2-40B4-BE49-F238E27FC236}">
                <a16:creationId xmlns:a16="http://schemas.microsoft.com/office/drawing/2014/main" id="{10028FC8-9684-2823-8EF9-8B59350EA1AF}"/>
              </a:ext>
            </a:extLst>
          </p:cNvPr>
          <p:cNvSpPr txBox="1"/>
          <p:nvPr/>
        </p:nvSpPr>
        <p:spPr>
          <a:xfrm>
            <a:off x="2582715" y="4117996"/>
            <a:ext cx="543739" cy="328551"/>
          </a:xfrm>
          <a:prstGeom prst="rect">
            <a:avLst/>
          </a:prstGeom>
          <a:noFill/>
        </p:spPr>
        <p:txBody>
          <a:bodyPr wrap="none" rtlCol="0">
            <a:spAutoFit/>
          </a:bodyPr>
          <a:lstStyle/>
          <a:p>
            <a:pPr>
              <a:lnSpc>
                <a:spcPct val="120000"/>
              </a:lnSpc>
            </a:pPr>
            <a:r>
              <a:rPr lang="zh-CN" altLang="en-US" sz="1400" dirty="0">
                <a:cs typeface="+mn-ea"/>
                <a:sym typeface="+mn-lt"/>
              </a:rPr>
              <a:t>双栈</a:t>
            </a:r>
          </a:p>
        </p:txBody>
      </p:sp>
      <p:sp>
        <p:nvSpPr>
          <p:cNvPr id="58" name="文本框 57">
            <a:extLst>
              <a:ext uri="{FF2B5EF4-FFF2-40B4-BE49-F238E27FC236}">
                <a16:creationId xmlns:a16="http://schemas.microsoft.com/office/drawing/2014/main" id="{B988D9A1-8D7E-B635-283E-82ECEE88D84C}"/>
              </a:ext>
            </a:extLst>
          </p:cNvPr>
          <p:cNvSpPr txBox="1"/>
          <p:nvPr/>
        </p:nvSpPr>
        <p:spPr>
          <a:xfrm>
            <a:off x="4417824" y="4207425"/>
            <a:ext cx="3350344" cy="882542"/>
          </a:xfrm>
          <a:prstGeom prst="rect">
            <a:avLst/>
          </a:prstGeom>
        </p:spPr>
        <p:txBody>
          <a:bodyPr vert="horz" lIns="91440" tIns="45720" rIns="91440" bIns="45720" rtlCol="0">
            <a:normAutofit fontScale="700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IPv4 over IPv6</a:t>
            </a:r>
            <a:r>
              <a:rPr lang="zh-CN" altLang="en-US" dirty="0">
                <a:sym typeface="+mn-lt"/>
              </a:rPr>
              <a:t>隧道：将</a:t>
            </a:r>
            <a:r>
              <a:rPr lang="en-US" altLang="zh-CN" dirty="0">
                <a:sym typeface="+mn-lt"/>
              </a:rPr>
              <a:t>IPv4</a:t>
            </a:r>
            <a:r>
              <a:rPr lang="zh-CN" altLang="en-US" dirty="0">
                <a:sym typeface="+mn-lt"/>
              </a:rPr>
              <a:t>流量封装在</a:t>
            </a:r>
            <a:r>
              <a:rPr lang="en-US" altLang="zh-CN" dirty="0">
                <a:sym typeface="+mn-lt"/>
              </a:rPr>
              <a:t>IPv6</a:t>
            </a:r>
            <a:r>
              <a:rPr lang="zh-CN" altLang="en-US" dirty="0">
                <a:sym typeface="+mn-lt"/>
              </a:rPr>
              <a:t>隧道中，在</a:t>
            </a:r>
            <a:r>
              <a:rPr lang="en-US" altLang="zh-CN" dirty="0">
                <a:sym typeface="+mn-lt"/>
              </a:rPr>
              <a:t>IPv6</a:t>
            </a:r>
            <a:r>
              <a:rPr lang="zh-CN" altLang="en-US" dirty="0">
                <a:sym typeface="+mn-lt"/>
              </a:rPr>
              <a:t>网络中实现</a:t>
            </a:r>
            <a:r>
              <a:rPr lang="en-US" altLang="zh-CN" dirty="0">
                <a:sym typeface="+mn-lt"/>
              </a:rPr>
              <a:t>IPv4</a:t>
            </a:r>
            <a:r>
              <a:rPr lang="zh-CN" altLang="en-US" dirty="0">
                <a:sym typeface="+mn-lt"/>
              </a:rPr>
              <a:t>孤岛互通。</a:t>
            </a:r>
          </a:p>
        </p:txBody>
      </p:sp>
      <p:pic>
        <p:nvPicPr>
          <p:cNvPr id="70" name="图片 9">
            <a:extLst>
              <a:ext uri="{FF2B5EF4-FFF2-40B4-BE49-F238E27FC236}">
                <a16:creationId xmlns:a16="http://schemas.microsoft.com/office/drawing/2014/main" id="{7B9C2030-47C3-4A5C-7E6A-A93FD99453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9177" y="4598303"/>
            <a:ext cx="385321" cy="315262"/>
          </a:xfrm>
          <a:prstGeom prst="rect">
            <a:avLst/>
          </a:prstGeom>
        </p:spPr>
      </p:pic>
      <p:sp>
        <p:nvSpPr>
          <p:cNvPr id="71" name="文本框 70">
            <a:extLst>
              <a:ext uri="{FF2B5EF4-FFF2-40B4-BE49-F238E27FC236}">
                <a16:creationId xmlns:a16="http://schemas.microsoft.com/office/drawing/2014/main" id="{4D480B6A-0298-3B0C-7D92-E801BA7F2564}"/>
              </a:ext>
            </a:extLst>
          </p:cNvPr>
          <p:cNvSpPr txBox="1"/>
          <p:nvPr/>
        </p:nvSpPr>
        <p:spPr>
          <a:xfrm>
            <a:off x="10798851" y="3767775"/>
            <a:ext cx="1141659" cy="327077"/>
          </a:xfrm>
          <a:prstGeom prst="rect">
            <a:avLst/>
          </a:prstGeom>
          <a:noFill/>
        </p:spPr>
        <p:txBody>
          <a:bodyPr wrap="none" rtlCol="0">
            <a:spAutoFit/>
          </a:bodyPr>
          <a:lstStyle/>
          <a:p>
            <a:pPr>
              <a:lnSpc>
                <a:spcPct val="120000"/>
              </a:lnSpc>
            </a:pPr>
            <a:r>
              <a:rPr lang="en-US" altLang="zh-CN" sz="1400" dirty="0">
                <a:cs typeface="+mn-ea"/>
                <a:sym typeface="+mn-lt"/>
              </a:rPr>
              <a:t>DNS</a:t>
            </a:r>
            <a:r>
              <a:rPr lang="zh-CN" altLang="en-US" sz="1400" dirty="0">
                <a:cs typeface="+mn-ea"/>
                <a:sym typeface="+mn-lt"/>
              </a:rPr>
              <a:t> </a:t>
            </a:r>
            <a:r>
              <a:rPr lang="en-US" altLang="zh-CN" sz="1400" dirty="0">
                <a:cs typeface="+mn-ea"/>
                <a:sym typeface="+mn-lt"/>
              </a:rPr>
              <a:t>Server</a:t>
            </a:r>
            <a:endParaRPr lang="zh-CN" altLang="en-US" sz="1400" dirty="0">
              <a:cs typeface="+mn-ea"/>
              <a:sym typeface="+mn-lt"/>
            </a:endParaRPr>
          </a:p>
        </p:txBody>
      </p:sp>
      <p:sp>
        <p:nvSpPr>
          <p:cNvPr id="72" name="文本框 71">
            <a:extLst>
              <a:ext uri="{FF2B5EF4-FFF2-40B4-BE49-F238E27FC236}">
                <a16:creationId xmlns:a16="http://schemas.microsoft.com/office/drawing/2014/main" id="{4E46C712-5E61-6B72-6E93-9A8C2AF795D3}"/>
              </a:ext>
            </a:extLst>
          </p:cNvPr>
          <p:cNvSpPr txBox="1"/>
          <p:nvPr/>
        </p:nvSpPr>
        <p:spPr>
          <a:xfrm>
            <a:off x="9689770" y="4913565"/>
            <a:ext cx="729174" cy="327077"/>
          </a:xfrm>
          <a:prstGeom prst="rect">
            <a:avLst/>
          </a:prstGeom>
          <a:noFill/>
        </p:spPr>
        <p:txBody>
          <a:bodyPr wrap="none" rtlCol="0">
            <a:spAutoFit/>
          </a:bodyPr>
          <a:lstStyle/>
          <a:p>
            <a:pPr>
              <a:lnSpc>
                <a:spcPct val="120000"/>
              </a:lnSpc>
            </a:pPr>
            <a:r>
              <a:rPr lang="en-US" altLang="zh-CN" sz="1400" dirty="0">
                <a:cs typeface="+mn-ea"/>
                <a:sym typeface="+mn-lt"/>
              </a:rPr>
              <a:t>NAT64</a:t>
            </a:r>
            <a:endParaRPr lang="zh-CN" altLang="en-US" sz="1400" dirty="0">
              <a:cs typeface="+mn-ea"/>
              <a:sym typeface="+mn-lt"/>
            </a:endParaRPr>
          </a:p>
        </p:txBody>
      </p:sp>
      <p:cxnSp>
        <p:nvCxnSpPr>
          <p:cNvPr id="74" name="直接箭头连接符 73">
            <a:extLst>
              <a:ext uri="{FF2B5EF4-FFF2-40B4-BE49-F238E27FC236}">
                <a16:creationId xmlns:a16="http://schemas.microsoft.com/office/drawing/2014/main" id="{EC3A3B67-7EE6-02D3-2B91-FA2979A3E652}"/>
              </a:ext>
            </a:extLst>
          </p:cNvPr>
          <p:cNvCxnSpPr/>
          <p:nvPr/>
        </p:nvCxnSpPr>
        <p:spPr>
          <a:xfrm>
            <a:off x="9243076" y="4755934"/>
            <a:ext cx="5761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直接箭头连接符 74">
            <a:extLst>
              <a:ext uri="{FF2B5EF4-FFF2-40B4-BE49-F238E27FC236}">
                <a16:creationId xmlns:a16="http://schemas.microsoft.com/office/drawing/2014/main" id="{7687526F-0A1E-5B89-C416-1EA311126F69}"/>
              </a:ext>
            </a:extLst>
          </p:cNvPr>
          <p:cNvCxnSpPr/>
          <p:nvPr/>
        </p:nvCxnSpPr>
        <p:spPr>
          <a:xfrm>
            <a:off x="10204498" y="4755934"/>
            <a:ext cx="5761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Freeform 159">
            <a:extLst>
              <a:ext uri="{FF2B5EF4-FFF2-40B4-BE49-F238E27FC236}">
                <a16:creationId xmlns:a16="http://schemas.microsoft.com/office/drawing/2014/main" id="{C68F91A7-1D5C-4EF7-4A96-2F962DA32BB7}"/>
              </a:ext>
            </a:extLst>
          </p:cNvPr>
          <p:cNvSpPr/>
          <p:nvPr/>
        </p:nvSpPr>
        <p:spPr>
          <a:xfrm flipH="1">
            <a:off x="10881484" y="4598377"/>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IPv4</a:t>
            </a:r>
          </a:p>
        </p:txBody>
      </p:sp>
      <p:sp>
        <p:nvSpPr>
          <p:cNvPr id="77" name="Freeform 159">
            <a:extLst>
              <a:ext uri="{FF2B5EF4-FFF2-40B4-BE49-F238E27FC236}">
                <a16:creationId xmlns:a16="http://schemas.microsoft.com/office/drawing/2014/main" id="{711570F8-45DF-B9F5-EE82-CD8BF5D075CC}"/>
              </a:ext>
            </a:extLst>
          </p:cNvPr>
          <p:cNvSpPr/>
          <p:nvPr/>
        </p:nvSpPr>
        <p:spPr>
          <a:xfrm flipH="1">
            <a:off x="8643802" y="4598303"/>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IPv6</a:t>
            </a:r>
          </a:p>
        </p:txBody>
      </p:sp>
      <p:pic>
        <p:nvPicPr>
          <p:cNvPr id="73" name="图片 72">
            <a:extLst>
              <a:ext uri="{FF2B5EF4-FFF2-40B4-BE49-F238E27FC236}">
                <a16:creationId xmlns:a16="http://schemas.microsoft.com/office/drawing/2014/main" id="{9E693E7B-5EB1-49EB-89F7-5BD3BF0CCF4E}"/>
              </a:ext>
            </a:extLst>
          </p:cNvPr>
          <p:cNvPicPr>
            <a:picLocks noChangeAspect="1"/>
          </p:cNvPicPr>
          <p:nvPr/>
        </p:nvPicPr>
        <p:blipFill>
          <a:blip r:embed="rId3"/>
          <a:stretch>
            <a:fillRect/>
          </a:stretch>
        </p:blipFill>
        <p:spPr>
          <a:xfrm>
            <a:off x="848881" y="3969656"/>
            <a:ext cx="417826" cy="317238"/>
          </a:xfrm>
          <a:prstGeom prst="rect">
            <a:avLst/>
          </a:prstGeom>
        </p:spPr>
      </p:pic>
      <p:pic>
        <p:nvPicPr>
          <p:cNvPr id="78" name="图片 77">
            <a:extLst>
              <a:ext uri="{FF2B5EF4-FFF2-40B4-BE49-F238E27FC236}">
                <a16:creationId xmlns:a16="http://schemas.microsoft.com/office/drawing/2014/main" id="{35AA029A-1250-44BD-9749-B10658D0DB67}"/>
              </a:ext>
            </a:extLst>
          </p:cNvPr>
          <p:cNvPicPr>
            <a:picLocks noChangeAspect="1"/>
          </p:cNvPicPr>
          <p:nvPr/>
        </p:nvPicPr>
        <p:blipFill>
          <a:blip r:embed="rId3"/>
          <a:stretch>
            <a:fillRect/>
          </a:stretch>
        </p:blipFill>
        <p:spPr>
          <a:xfrm>
            <a:off x="843321" y="5019173"/>
            <a:ext cx="417826" cy="317238"/>
          </a:xfrm>
          <a:prstGeom prst="rect">
            <a:avLst/>
          </a:prstGeom>
        </p:spPr>
      </p:pic>
      <p:pic>
        <p:nvPicPr>
          <p:cNvPr id="79" name="图片 78">
            <a:extLst>
              <a:ext uri="{FF2B5EF4-FFF2-40B4-BE49-F238E27FC236}">
                <a16:creationId xmlns:a16="http://schemas.microsoft.com/office/drawing/2014/main" id="{D6BBE2FE-D01A-4C77-B903-2E864274D50D}"/>
              </a:ext>
            </a:extLst>
          </p:cNvPr>
          <p:cNvPicPr>
            <a:picLocks noChangeAspect="1"/>
          </p:cNvPicPr>
          <p:nvPr/>
        </p:nvPicPr>
        <p:blipFill>
          <a:blip r:embed="rId4"/>
          <a:stretch>
            <a:fillRect/>
          </a:stretch>
        </p:blipFill>
        <p:spPr>
          <a:xfrm>
            <a:off x="1683954" y="4389359"/>
            <a:ext cx="394188" cy="394188"/>
          </a:xfrm>
          <a:prstGeom prst="rect">
            <a:avLst/>
          </a:prstGeom>
        </p:spPr>
      </p:pic>
      <p:pic>
        <p:nvPicPr>
          <p:cNvPr id="80" name="图片 79">
            <a:extLst>
              <a:ext uri="{FF2B5EF4-FFF2-40B4-BE49-F238E27FC236}">
                <a16:creationId xmlns:a16="http://schemas.microsoft.com/office/drawing/2014/main" id="{29ED4490-1DF3-4126-9CA7-906A2A6C5060}"/>
              </a:ext>
            </a:extLst>
          </p:cNvPr>
          <p:cNvPicPr>
            <a:picLocks noChangeAspect="1"/>
          </p:cNvPicPr>
          <p:nvPr/>
        </p:nvPicPr>
        <p:blipFill>
          <a:blip r:embed="rId4"/>
          <a:stretch>
            <a:fillRect/>
          </a:stretch>
        </p:blipFill>
        <p:spPr>
          <a:xfrm>
            <a:off x="2670391" y="4401209"/>
            <a:ext cx="394188" cy="394188"/>
          </a:xfrm>
          <a:prstGeom prst="rect">
            <a:avLst/>
          </a:prstGeom>
        </p:spPr>
      </p:pic>
      <p:grpSp>
        <p:nvGrpSpPr>
          <p:cNvPr id="19" name="组合 18">
            <a:extLst>
              <a:ext uri="{FF2B5EF4-FFF2-40B4-BE49-F238E27FC236}">
                <a16:creationId xmlns:a16="http://schemas.microsoft.com/office/drawing/2014/main" id="{4526B9B0-FE5E-4C2C-B080-D64721F5A69D}"/>
              </a:ext>
            </a:extLst>
          </p:cNvPr>
          <p:cNvGrpSpPr/>
          <p:nvPr/>
        </p:nvGrpSpPr>
        <p:grpSpPr>
          <a:xfrm>
            <a:off x="4425766" y="5163524"/>
            <a:ext cx="3432711" cy="907598"/>
            <a:chOff x="4346263" y="5484297"/>
            <a:chExt cx="3432711" cy="907598"/>
          </a:xfrm>
        </p:grpSpPr>
        <p:grpSp>
          <p:nvGrpSpPr>
            <p:cNvPr id="59" name="组合 58">
              <a:extLst>
                <a:ext uri="{FF2B5EF4-FFF2-40B4-BE49-F238E27FC236}">
                  <a16:creationId xmlns:a16="http://schemas.microsoft.com/office/drawing/2014/main" id="{1B11E7D0-3ED6-85BE-478C-67E46A82ADBD}"/>
                </a:ext>
              </a:extLst>
            </p:cNvPr>
            <p:cNvGrpSpPr/>
            <p:nvPr/>
          </p:nvGrpSpPr>
          <p:grpSpPr>
            <a:xfrm>
              <a:off x="4346263" y="5484297"/>
              <a:ext cx="3432711" cy="907598"/>
              <a:chOff x="4335457" y="3151252"/>
              <a:chExt cx="3432711" cy="907598"/>
            </a:xfrm>
          </p:grpSpPr>
          <p:sp>
            <p:nvSpPr>
              <p:cNvPr id="60" name="Freeform 159">
                <a:extLst>
                  <a:ext uri="{FF2B5EF4-FFF2-40B4-BE49-F238E27FC236}">
                    <a16:creationId xmlns:a16="http://schemas.microsoft.com/office/drawing/2014/main" id="{FCB30368-6D54-5357-F92A-11513DFE4A04}"/>
                  </a:ext>
                </a:extLst>
              </p:cNvPr>
              <p:cNvSpPr/>
              <p:nvPr/>
            </p:nvSpPr>
            <p:spPr>
              <a:xfrm flipH="1">
                <a:off x="4335457" y="3585887"/>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IPv4</a:t>
                </a:r>
              </a:p>
            </p:txBody>
          </p:sp>
          <p:sp>
            <p:nvSpPr>
              <p:cNvPr id="61" name="Freeform 159">
                <a:extLst>
                  <a:ext uri="{FF2B5EF4-FFF2-40B4-BE49-F238E27FC236}">
                    <a16:creationId xmlns:a16="http://schemas.microsoft.com/office/drawing/2014/main" id="{1C04A702-46F4-FA7C-68C6-2F9D9ED4942C}"/>
                  </a:ext>
                </a:extLst>
              </p:cNvPr>
              <p:cNvSpPr/>
              <p:nvPr/>
            </p:nvSpPr>
            <p:spPr>
              <a:xfrm flipH="1">
                <a:off x="7199296" y="3583554"/>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IPv4</a:t>
                </a:r>
              </a:p>
            </p:txBody>
          </p:sp>
          <p:sp>
            <p:nvSpPr>
              <p:cNvPr id="64" name="Freeform 159">
                <a:extLst>
                  <a:ext uri="{FF2B5EF4-FFF2-40B4-BE49-F238E27FC236}">
                    <a16:creationId xmlns:a16="http://schemas.microsoft.com/office/drawing/2014/main" id="{961F46F7-04B5-36DE-EC56-8D2A3582D5CA}"/>
                  </a:ext>
                </a:extLst>
              </p:cNvPr>
              <p:cNvSpPr/>
              <p:nvPr/>
            </p:nvSpPr>
            <p:spPr>
              <a:xfrm flipH="1">
                <a:off x="5595983" y="3443065"/>
                <a:ext cx="911659" cy="5205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endParaRPr lang="en-US" sz="1400" dirty="0">
                  <a:solidFill>
                    <a:schemeClr val="bg1">
                      <a:lumMod val="50000"/>
                    </a:schemeClr>
                  </a:solidFill>
                  <a:cs typeface="+mn-ea"/>
                  <a:sym typeface="+mn-lt"/>
                </a:endParaRPr>
              </a:p>
            </p:txBody>
          </p:sp>
          <p:sp>
            <p:nvSpPr>
              <p:cNvPr id="65" name="文本框 64">
                <a:extLst>
                  <a:ext uri="{FF2B5EF4-FFF2-40B4-BE49-F238E27FC236}">
                    <a16:creationId xmlns:a16="http://schemas.microsoft.com/office/drawing/2014/main" id="{819702DC-47BC-4CAD-06DB-51F787895532}"/>
                  </a:ext>
                </a:extLst>
              </p:cNvPr>
              <p:cNvSpPr txBox="1"/>
              <p:nvPr/>
            </p:nvSpPr>
            <p:spPr>
              <a:xfrm>
                <a:off x="5626795" y="3151252"/>
                <a:ext cx="745532" cy="327077"/>
              </a:xfrm>
              <a:prstGeom prst="rect">
                <a:avLst/>
              </a:prstGeom>
              <a:noFill/>
            </p:spPr>
            <p:txBody>
              <a:bodyPr wrap="square">
                <a:spAutoFit/>
              </a:bodyPr>
              <a:lstStyle/>
              <a:p>
                <a:pPr algn="ctr">
                  <a:lnSpc>
                    <a:spcPct val="120000"/>
                  </a:lnSpc>
                </a:pPr>
                <a:r>
                  <a:rPr lang="en-US" altLang="zh-CN" sz="1400" dirty="0">
                    <a:solidFill>
                      <a:schemeClr val="bg1">
                        <a:lumMod val="50000"/>
                      </a:schemeClr>
                    </a:solidFill>
                    <a:cs typeface="+mn-ea"/>
                    <a:sym typeface="+mn-lt"/>
                  </a:rPr>
                  <a:t>IPv6</a:t>
                </a:r>
              </a:p>
            </p:txBody>
          </p:sp>
          <p:cxnSp>
            <p:nvCxnSpPr>
              <p:cNvPr id="66" name="直接箭头连接符 65">
                <a:extLst>
                  <a:ext uri="{FF2B5EF4-FFF2-40B4-BE49-F238E27FC236}">
                    <a16:creationId xmlns:a16="http://schemas.microsoft.com/office/drawing/2014/main" id="{498976C9-EAA9-90B1-829B-E78B1061CA2A}"/>
                  </a:ext>
                </a:extLst>
              </p:cNvPr>
              <p:cNvCxnSpPr/>
              <p:nvPr/>
            </p:nvCxnSpPr>
            <p:spPr>
              <a:xfrm>
                <a:off x="5387834" y="3744813"/>
                <a:ext cx="1302623" cy="1"/>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67" name="圆柱体 66">
                <a:extLst>
                  <a:ext uri="{FF2B5EF4-FFF2-40B4-BE49-F238E27FC236}">
                    <a16:creationId xmlns:a16="http://schemas.microsoft.com/office/drawing/2014/main" id="{D21DF953-2B79-F3FE-376A-5B1F41395634}"/>
                  </a:ext>
                </a:extLst>
              </p:cNvPr>
              <p:cNvSpPr/>
              <p:nvPr/>
            </p:nvSpPr>
            <p:spPr>
              <a:xfrm rot="16200000">
                <a:off x="5975644" y="3280105"/>
                <a:ext cx="122427" cy="913011"/>
              </a:xfrm>
              <a:prstGeom prst="can">
                <a:avLst/>
              </a:prstGeom>
              <a:solidFill>
                <a:srgbClr val="A7A7A7">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8" name="文本框 67">
                <a:extLst>
                  <a:ext uri="{FF2B5EF4-FFF2-40B4-BE49-F238E27FC236}">
                    <a16:creationId xmlns:a16="http://schemas.microsoft.com/office/drawing/2014/main" id="{E9214445-B164-9F08-11DD-500C03FAA6B2}"/>
                  </a:ext>
                </a:extLst>
              </p:cNvPr>
              <p:cNvSpPr txBox="1"/>
              <p:nvPr/>
            </p:nvSpPr>
            <p:spPr>
              <a:xfrm>
                <a:off x="5524023" y="3730299"/>
                <a:ext cx="1079970" cy="328551"/>
              </a:xfrm>
              <a:prstGeom prst="rect">
                <a:avLst/>
              </a:prstGeom>
              <a:noFill/>
            </p:spPr>
            <p:txBody>
              <a:bodyPr wrap="square">
                <a:spAutoFit/>
              </a:bodyPr>
              <a:lstStyle/>
              <a:p>
                <a:pPr algn="ctr">
                  <a:lnSpc>
                    <a:spcPct val="120000"/>
                  </a:lnSpc>
                </a:pPr>
                <a:r>
                  <a:rPr lang="en-US" altLang="zh-CN" sz="1400" dirty="0">
                    <a:solidFill>
                      <a:schemeClr val="bg1">
                        <a:lumMod val="50000"/>
                      </a:schemeClr>
                    </a:solidFill>
                    <a:cs typeface="+mn-ea"/>
                    <a:sym typeface="+mn-lt"/>
                  </a:rPr>
                  <a:t>IPv6 </a:t>
                </a:r>
                <a:r>
                  <a:rPr lang="zh-CN" altLang="en-US" sz="1400" dirty="0">
                    <a:solidFill>
                      <a:schemeClr val="bg1">
                        <a:lumMod val="50000"/>
                      </a:schemeClr>
                    </a:solidFill>
                    <a:cs typeface="+mn-ea"/>
                    <a:sym typeface="+mn-lt"/>
                  </a:rPr>
                  <a:t>隧道</a:t>
                </a:r>
                <a:endParaRPr lang="en-US" altLang="zh-CN" sz="1400" dirty="0">
                  <a:solidFill>
                    <a:schemeClr val="bg1">
                      <a:lumMod val="50000"/>
                    </a:schemeClr>
                  </a:solidFill>
                  <a:cs typeface="+mn-ea"/>
                  <a:sym typeface="+mn-lt"/>
                </a:endParaRPr>
              </a:p>
            </p:txBody>
          </p:sp>
        </p:grpSp>
        <p:pic>
          <p:nvPicPr>
            <p:cNvPr id="81" name="图片 80">
              <a:extLst>
                <a:ext uri="{FF2B5EF4-FFF2-40B4-BE49-F238E27FC236}">
                  <a16:creationId xmlns:a16="http://schemas.microsoft.com/office/drawing/2014/main" id="{3EAD5398-4E9C-4243-84AE-768D3F9048AB}"/>
                </a:ext>
              </a:extLst>
            </p:cNvPr>
            <p:cNvPicPr>
              <a:picLocks noChangeAspect="1"/>
            </p:cNvPicPr>
            <p:nvPr/>
          </p:nvPicPr>
          <p:blipFill>
            <a:blip r:embed="rId4"/>
            <a:stretch>
              <a:fillRect/>
            </a:stretch>
          </p:blipFill>
          <p:spPr>
            <a:xfrm>
              <a:off x="6674641" y="5864094"/>
              <a:ext cx="394188" cy="394188"/>
            </a:xfrm>
            <a:prstGeom prst="rect">
              <a:avLst/>
            </a:prstGeom>
          </p:spPr>
        </p:pic>
        <p:pic>
          <p:nvPicPr>
            <p:cNvPr id="82" name="图片 81">
              <a:extLst>
                <a:ext uri="{FF2B5EF4-FFF2-40B4-BE49-F238E27FC236}">
                  <a16:creationId xmlns:a16="http://schemas.microsoft.com/office/drawing/2014/main" id="{BA0E405C-0043-4C73-B0B8-F8B8404AF40D}"/>
                </a:ext>
              </a:extLst>
            </p:cNvPr>
            <p:cNvPicPr>
              <a:picLocks noChangeAspect="1"/>
            </p:cNvPicPr>
            <p:nvPr/>
          </p:nvPicPr>
          <p:blipFill>
            <a:blip r:embed="rId4"/>
            <a:stretch>
              <a:fillRect/>
            </a:stretch>
          </p:blipFill>
          <p:spPr>
            <a:xfrm>
              <a:off x="5004886" y="5869738"/>
              <a:ext cx="394188" cy="394188"/>
            </a:xfrm>
            <a:prstGeom prst="rect">
              <a:avLst/>
            </a:prstGeom>
          </p:spPr>
        </p:pic>
      </p:grpSp>
      <p:grpSp>
        <p:nvGrpSpPr>
          <p:cNvPr id="25" name="组合 24">
            <a:extLst>
              <a:ext uri="{FF2B5EF4-FFF2-40B4-BE49-F238E27FC236}">
                <a16:creationId xmlns:a16="http://schemas.microsoft.com/office/drawing/2014/main" id="{CDF9B91F-1BF6-493D-9A77-6C5BFD35F617}"/>
              </a:ext>
            </a:extLst>
          </p:cNvPr>
          <p:cNvGrpSpPr/>
          <p:nvPr/>
        </p:nvGrpSpPr>
        <p:grpSpPr>
          <a:xfrm>
            <a:off x="4346263" y="2916321"/>
            <a:ext cx="3432711" cy="907598"/>
            <a:chOff x="4335457" y="3151252"/>
            <a:chExt cx="3432711" cy="907598"/>
          </a:xfrm>
        </p:grpSpPr>
        <p:grpSp>
          <p:nvGrpSpPr>
            <p:cNvPr id="57" name="组合 56">
              <a:extLst>
                <a:ext uri="{FF2B5EF4-FFF2-40B4-BE49-F238E27FC236}">
                  <a16:creationId xmlns:a16="http://schemas.microsoft.com/office/drawing/2014/main" id="{F9B6E60D-AE48-AF1B-A530-2E43160B8335}"/>
                </a:ext>
              </a:extLst>
            </p:cNvPr>
            <p:cNvGrpSpPr/>
            <p:nvPr/>
          </p:nvGrpSpPr>
          <p:grpSpPr>
            <a:xfrm>
              <a:off x="4335457" y="3151252"/>
              <a:ext cx="3432711" cy="907598"/>
              <a:chOff x="4335457" y="3151252"/>
              <a:chExt cx="3432711" cy="907598"/>
            </a:xfrm>
          </p:grpSpPr>
          <p:sp>
            <p:nvSpPr>
              <p:cNvPr id="46" name="Freeform 159">
                <a:extLst>
                  <a:ext uri="{FF2B5EF4-FFF2-40B4-BE49-F238E27FC236}">
                    <a16:creationId xmlns:a16="http://schemas.microsoft.com/office/drawing/2014/main" id="{0D6BC08C-910A-A514-3E21-03688814211A}"/>
                  </a:ext>
                </a:extLst>
              </p:cNvPr>
              <p:cNvSpPr/>
              <p:nvPr/>
            </p:nvSpPr>
            <p:spPr>
              <a:xfrm flipH="1">
                <a:off x="4335457" y="3585887"/>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IPv6</a:t>
                </a:r>
              </a:p>
            </p:txBody>
          </p:sp>
          <p:sp>
            <p:nvSpPr>
              <p:cNvPr id="47" name="Freeform 159">
                <a:extLst>
                  <a:ext uri="{FF2B5EF4-FFF2-40B4-BE49-F238E27FC236}">
                    <a16:creationId xmlns:a16="http://schemas.microsoft.com/office/drawing/2014/main" id="{6669BB7E-33AB-6A4E-8F27-D43A34696495}"/>
                  </a:ext>
                </a:extLst>
              </p:cNvPr>
              <p:cNvSpPr/>
              <p:nvPr/>
            </p:nvSpPr>
            <p:spPr>
              <a:xfrm flipH="1">
                <a:off x="7199296" y="3583554"/>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IPv6</a:t>
                </a:r>
              </a:p>
            </p:txBody>
          </p:sp>
          <p:sp>
            <p:nvSpPr>
              <p:cNvPr id="50" name="Freeform 159">
                <a:extLst>
                  <a:ext uri="{FF2B5EF4-FFF2-40B4-BE49-F238E27FC236}">
                    <a16:creationId xmlns:a16="http://schemas.microsoft.com/office/drawing/2014/main" id="{324D8DE5-E632-C7DC-C711-D8073F4A9E16}"/>
                  </a:ext>
                </a:extLst>
              </p:cNvPr>
              <p:cNvSpPr/>
              <p:nvPr/>
            </p:nvSpPr>
            <p:spPr>
              <a:xfrm flipH="1">
                <a:off x="5595983" y="3443065"/>
                <a:ext cx="911659" cy="5205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endParaRPr lang="en-US" sz="1400" dirty="0">
                  <a:solidFill>
                    <a:schemeClr val="bg1">
                      <a:lumMod val="50000"/>
                    </a:schemeClr>
                  </a:solidFill>
                  <a:cs typeface="+mn-ea"/>
                  <a:sym typeface="+mn-lt"/>
                </a:endParaRPr>
              </a:p>
            </p:txBody>
          </p:sp>
          <p:sp>
            <p:nvSpPr>
              <p:cNvPr id="52" name="文本框 51">
                <a:extLst>
                  <a:ext uri="{FF2B5EF4-FFF2-40B4-BE49-F238E27FC236}">
                    <a16:creationId xmlns:a16="http://schemas.microsoft.com/office/drawing/2014/main" id="{878DD67E-8D71-14CE-C8BA-08A529281AEA}"/>
                  </a:ext>
                </a:extLst>
              </p:cNvPr>
              <p:cNvSpPr txBox="1"/>
              <p:nvPr/>
            </p:nvSpPr>
            <p:spPr>
              <a:xfrm>
                <a:off x="5626795" y="3151252"/>
                <a:ext cx="745532" cy="327077"/>
              </a:xfrm>
              <a:prstGeom prst="rect">
                <a:avLst/>
              </a:prstGeom>
              <a:noFill/>
            </p:spPr>
            <p:txBody>
              <a:bodyPr wrap="square">
                <a:spAutoFit/>
              </a:bodyPr>
              <a:lstStyle/>
              <a:p>
                <a:pPr algn="ctr">
                  <a:lnSpc>
                    <a:spcPct val="120000"/>
                  </a:lnSpc>
                </a:pPr>
                <a:r>
                  <a:rPr lang="en-US" altLang="zh-CN" sz="1400" dirty="0">
                    <a:solidFill>
                      <a:schemeClr val="bg1">
                        <a:lumMod val="50000"/>
                      </a:schemeClr>
                    </a:solidFill>
                    <a:cs typeface="+mn-ea"/>
                    <a:sym typeface="+mn-lt"/>
                  </a:rPr>
                  <a:t>IPv4</a:t>
                </a:r>
              </a:p>
            </p:txBody>
          </p:sp>
          <p:cxnSp>
            <p:nvCxnSpPr>
              <p:cNvPr id="54" name="直接箭头连接符 53">
                <a:extLst>
                  <a:ext uri="{FF2B5EF4-FFF2-40B4-BE49-F238E27FC236}">
                    <a16:creationId xmlns:a16="http://schemas.microsoft.com/office/drawing/2014/main" id="{50A975E3-C60F-6146-8F32-ACF39C3373C4}"/>
                  </a:ext>
                </a:extLst>
              </p:cNvPr>
              <p:cNvCxnSpPr/>
              <p:nvPr/>
            </p:nvCxnSpPr>
            <p:spPr>
              <a:xfrm>
                <a:off x="5387834" y="3744813"/>
                <a:ext cx="1302623" cy="1"/>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55" name="圆柱体 54">
                <a:extLst>
                  <a:ext uri="{FF2B5EF4-FFF2-40B4-BE49-F238E27FC236}">
                    <a16:creationId xmlns:a16="http://schemas.microsoft.com/office/drawing/2014/main" id="{67A61870-6AB0-900A-D8FA-B6E6A7609D75}"/>
                  </a:ext>
                </a:extLst>
              </p:cNvPr>
              <p:cNvSpPr/>
              <p:nvPr/>
            </p:nvSpPr>
            <p:spPr>
              <a:xfrm rot="16200000">
                <a:off x="5975644" y="3280105"/>
                <a:ext cx="122427" cy="913011"/>
              </a:xfrm>
              <a:prstGeom prst="can">
                <a:avLst/>
              </a:prstGeom>
              <a:solidFill>
                <a:srgbClr val="A7A7A7">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文本框 55">
                <a:extLst>
                  <a:ext uri="{FF2B5EF4-FFF2-40B4-BE49-F238E27FC236}">
                    <a16:creationId xmlns:a16="http://schemas.microsoft.com/office/drawing/2014/main" id="{2D8E092D-10AA-A154-58EF-CE8A56B1415F}"/>
                  </a:ext>
                </a:extLst>
              </p:cNvPr>
              <p:cNvSpPr txBox="1"/>
              <p:nvPr/>
            </p:nvSpPr>
            <p:spPr>
              <a:xfrm>
                <a:off x="5524023" y="3730299"/>
                <a:ext cx="1079970" cy="328551"/>
              </a:xfrm>
              <a:prstGeom prst="rect">
                <a:avLst/>
              </a:prstGeom>
              <a:noFill/>
            </p:spPr>
            <p:txBody>
              <a:bodyPr wrap="square">
                <a:spAutoFit/>
              </a:bodyPr>
              <a:lstStyle/>
              <a:p>
                <a:pPr algn="ctr">
                  <a:lnSpc>
                    <a:spcPct val="120000"/>
                  </a:lnSpc>
                </a:pPr>
                <a:r>
                  <a:rPr lang="en-US" altLang="zh-CN" sz="1400" dirty="0">
                    <a:solidFill>
                      <a:schemeClr val="bg1">
                        <a:lumMod val="50000"/>
                      </a:schemeClr>
                    </a:solidFill>
                    <a:cs typeface="+mn-ea"/>
                    <a:sym typeface="+mn-lt"/>
                  </a:rPr>
                  <a:t>IPv4 </a:t>
                </a:r>
                <a:r>
                  <a:rPr lang="zh-CN" altLang="en-US" sz="1400" dirty="0">
                    <a:solidFill>
                      <a:schemeClr val="bg1">
                        <a:lumMod val="50000"/>
                      </a:schemeClr>
                    </a:solidFill>
                    <a:cs typeface="+mn-ea"/>
                    <a:sym typeface="+mn-lt"/>
                  </a:rPr>
                  <a:t>隧道</a:t>
                </a:r>
                <a:endParaRPr lang="en-US" altLang="zh-CN" sz="1400" dirty="0">
                  <a:solidFill>
                    <a:schemeClr val="bg1">
                      <a:lumMod val="50000"/>
                    </a:schemeClr>
                  </a:solidFill>
                  <a:cs typeface="+mn-ea"/>
                  <a:sym typeface="+mn-lt"/>
                </a:endParaRPr>
              </a:p>
            </p:txBody>
          </p:sp>
        </p:grpSp>
        <p:pic>
          <p:nvPicPr>
            <p:cNvPr id="83" name="图片 82">
              <a:extLst>
                <a:ext uri="{FF2B5EF4-FFF2-40B4-BE49-F238E27FC236}">
                  <a16:creationId xmlns:a16="http://schemas.microsoft.com/office/drawing/2014/main" id="{543A7E53-490C-4C82-90DE-3DA89E3CA092}"/>
                </a:ext>
              </a:extLst>
            </p:cNvPr>
            <p:cNvPicPr>
              <a:picLocks noChangeAspect="1"/>
            </p:cNvPicPr>
            <p:nvPr/>
          </p:nvPicPr>
          <p:blipFill>
            <a:blip r:embed="rId4"/>
            <a:stretch>
              <a:fillRect/>
            </a:stretch>
          </p:blipFill>
          <p:spPr>
            <a:xfrm>
              <a:off x="6684437" y="3533205"/>
              <a:ext cx="394188" cy="394188"/>
            </a:xfrm>
            <a:prstGeom prst="rect">
              <a:avLst/>
            </a:prstGeom>
          </p:spPr>
        </p:pic>
        <p:pic>
          <p:nvPicPr>
            <p:cNvPr id="84" name="图片 83">
              <a:extLst>
                <a:ext uri="{FF2B5EF4-FFF2-40B4-BE49-F238E27FC236}">
                  <a16:creationId xmlns:a16="http://schemas.microsoft.com/office/drawing/2014/main" id="{660EEA55-A2BC-4C02-A744-85CE7CA878C8}"/>
                </a:ext>
              </a:extLst>
            </p:cNvPr>
            <p:cNvPicPr>
              <a:picLocks noChangeAspect="1"/>
            </p:cNvPicPr>
            <p:nvPr/>
          </p:nvPicPr>
          <p:blipFill>
            <a:blip r:embed="rId4"/>
            <a:stretch>
              <a:fillRect/>
            </a:stretch>
          </p:blipFill>
          <p:spPr>
            <a:xfrm>
              <a:off x="4988918" y="3533205"/>
              <a:ext cx="394188" cy="394188"/>
            </a:xfrm>
            <a:prstGeom prst="rect">
              <a:avLst/>
            </a:prstGeom>
          </p:spPr>
        </p:pic>
      </p:grpSp>
      <p:pic>
        <p:nvPicPr>
          <p:cNvPr id="26" name="图片 25">
            <a:extLst>
              <a:ext uri="{FF2B5EF4-FFF2-40B4-BE49-F238E27FC236}">
                <a16:creationId xmlns:a16="http://schemas.microsoft.com/office/drawing/2014/main" id="{9B70313C-C615-4D08-9193-899DCB528E5C}"/>
              </a:ext>
            </a:extLst>
          </p:cNvPr>
          <p:cNvPicPr>
            <a:picLocks noChangeAspect="1"/>
          </p:cNvPicPr>
          <p:nvPr/>
        </p:nvPicPr>
        <p:blipFill>
          <a:blip r:embed="rId5"/>
          <a:stretch>
            <a:fillRect/>
          </a:stretch>
        </p:blipFill>
        <p:spPr>
          <a:xfrm>
            <a:off x="10387715" y="3750048"/>
            <a:ext cx="452586" cy="394188"/>
          </a:xfrm>
          <a:prstGeom prst="rect">
            <a:avLst/>
          </a:prstGeom>
        </p:spPr>
      </p:pic>
    </p:spTree>
    <p:extLst>
      <p:ext uri="{BB962C8B-B14F-4D97-AF65-F5344CB8AC3E}">
        <p14:creationId xmlns:p14="http://schemas.microsoft.com/office/powerpoint/2010/main" val="2719360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47D54-AAB3-6062-83D6-69417817DF4D}"/>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共享链路状态信息</a:t>
            </a:r>
          </a:p>
        </p:txBody>
      </p:sp>
      <p:sp>
        <p:nvSpPr>
          <p:cNvPr id="3" name="内容占位符 2">
            <a:extLst>
              <a:ext uri="{FF2B5EF4-FFF2-40B4-BE49-F238E27FC236}">
                <a16:creationId xmlns:a16="http://schemas.microsoft.com/office/drawing/2014/main" id="{44DC4820-B533-680F-40C6-ACD56AEB1A7D}"/>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链路状态更新报文：路由器通过向网络中的所有路由器发送链路状态更新报文</a:t>
            </a:r>
            <a:r>
              <a:rPr lang="en-US" altLang="zh-CN" sz="2400" dirty="0">
                <a:solidFill>
                  <a:schemeClr val="accent1"/>
                </a:solidFill>
                <a:cs typeface="+mn-ea"/>
                <a:sym typeface="+mn-lt"/>
              </a:rPr>
              <a:t>(LSP)</a:t>
            </a:r>
            <a:r>
              <a:rPr lang="zh-CN" altLang="en-US" sz="2400" dirty="0">
                <a:solidFill>
                  <a:schemeClr val="accent1"/>
                </a:solidFill>
                <a:cs typeface="+mn-ea"/>
                <a:sym typeface="+mn-lt"/>
              </a:rPr>
              <a:t>，在网络中扩散自己邻居的信息。</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一个</a:t>
            </a:r>
            <a:r>
              <a:rPr lang="en-US" altLang="zh-CN" sz="2400" dirty="0">
                <a:solidFill>
                  <a:schemeClr val="accent1"/>
                </a:solidFill>
                <a:cs typeface="+mn-ea"/>
                <a:sym typeface="+mn-lt"/>
              </a:rPr>
              <a:t>LSP</a:t>
            </a:r>
            <a:r>
              <a:rPr lang="zh-CN" altLang="en-US" sz="2400" dirty="0">
                <a:solidFill>
                  <a:schemeClr val="accent1"/>
                </a:solidFill>
                <a:cs typeface="+mn-ea"/>
                <a:sym typeface="+mn-lt"/>
              </a:rPr>
              <a:t>通常包含</a:t>
            </a:r>
            <a:r>
              <a:rPr lang="en-US" altLang="zh-CN" sz="2400" dirty="0">
                <a:solidFill>
                  <a:schemeClr val="accent1"/>
                </a:solidFill>
                <a:cs typeface="+mn-ea"/>
                <a:sym typeface="+mn-lt"/>
              </a:rPr>
              <a:t>4</a:t>
            </a:r>
            <a:r>
              <a:rPr lang="zh-CN" altLang="en-US" sz="2400" dirty="0">
                <a:solidFill>
                  <a:schemeClr val="accent1"/>
                </a:solidFill>
                <a:cs typeface="+mn-ea"/>
                <a:sym typeface="+mn-lt"/>
              </a:rPr>
              <a:t>个信息域：</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通告者的</a:t>
            </a:r>
            <a:r>
              <a:rPr lang="en-US" altLang="zh-CN" sz="2000" b="1" dirty="0">
                <a:solidFill>
                  <a:schemeClr val="accent1"/>
                </a:solidFill>
                <a:cs typeface="+mn-ea"/>
                <a:sym typeface="+mn-lt"/>
              </a:rPr>
              <a:t>ID</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所影响的目标网络</a:t>
            </a:r>
            <a:r>
              <a:rPr lang="en-US" altLang="zh-CN" sz="2000" b="1" dirty="0">
                <a:solidFill>
                  <a:schemeClr val="accent1"/>
                </a:solidFill>
                <a:cs typeface="+mn-ea"/>
                <a:sym typeface="+mn-lt"/>
              </a:rPr>
              <a:t>ID</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费用</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邻居路由器的</a:t>
            </a:r>
            <a:r>
              <a:rPr lang="en-US" altLang="zh-CN" sz="2000" b="1" dirty="0">
                <a:solidFill>
                  <a:schemeClr val="accent1"/>
                </a:solidFill>
                <a:cs typeface="+mn-ea"/>
                <a:sym typeface="+mn-lt"/>
              </a:rPr>
              <a:t>ID</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链路状态数据库：路由器接收其它路由器发送的</a:t>
            </a:r>
            <a:r>
              <a:rPr lang="en-US" altLang="zh-CN" sz="2400" dirty="0">
                <a:solidFill>
                  <a:schemeClr val="accent1"/>
                </a:solidFill>
                <a:cs typeface="+mn-ea"/>
                <a:sym typeface="+mn-lt"/>
              </a:rPr>
              <a:t>LSP</a:t>
            </a:r>
            <a:r>
              <a:rPr lang="zh-CN" altLang="en-US" sz="2400" dirty="0">
                <a:solidFill>
                  <a:schemeClr val="accent1"/>
                </a:solidFill>
                <a:cs typeface="+mn-ea"/>
                <a:sym typeface="+mn-lt"/>
              </a:rPr>
              <a:t>，并将它们的信息存放到一个链路状态数据库中。</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每个路由器接收相同的链路状态数据包，各路由器的链路状态数据库相同。</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8A8B0ABD-B252-7A15-104A-1DBD7258DCD5}"/>
              </a:ext>
            </a:extLst>
          </p:cNvPr>
          <p:cNvSpPr>
            <a:spLocks noGrp="1"/>
          </p:cNvSpPr>
          <p:nvPr>
            <p:ph type="dt" sz="half" idx="10"/>
          </p:nvPr>
        </p:nvSpPr>
        <p:spPr/>
        <p:txBody>
          <a:bodyPr/>
          <a:lstStyle/>
          <a:p>
            <a:pPr>
              <a:lnSpc>
                <a:spcPct val="120000"/>
              </a:lnSpc>
            </a:pPr>
            <a:fld id="{185AB606-FA15-46D1-ABBA-569BFFD9FA1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D769ECD-2636-F6F5-BF23-9033E5486AD7}"/>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8EAC850D-8294-1EB5-038D-BBBE230AD2CD}"/>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19</a:t>
            </a:fld>
            <a:endParaRPr lang="en-US">
              <a:cs typeface="+mn-ea"/>
              <a:sym typeface="+mn-lt"/>
            </a:endParaRPr>
          </a:p>
        </p:txBody>
      </p:sp>
    </p:spTree>
    <p:extLst>
      <p:ext uri="{BB962C8B-B14F-4D97-AF65-F5344CB8AC3E}">
        <p14:creationId xmlns:p14="http://schemas.microsoft.com/office/powerpoint/2010/main" val="33487016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80FF8-D76F-8F1B-818A-55771B32460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IPv4/IPv6</a:t>
            </a:r>
            <a:r>
              <a:rPr lang="zh-CN" altLang="en-US" sz="3200" dirty="0">
                <a:latin typeface="+mn-lt"/>
                <a:ea typeface="+mn-ea"/>
                <a:cs typeface="+mn-ea"/>
                <a:sym typeface="+mn-lt"/>
              </a:rPr>
              <a:t>双栈</a:t>
            </a:r>
          </a:p>
        </p:txBody>
      </p:sp>
      <p:sp>
        <p:nvSpPr>
          <p:cNvPr id="36" name="内容占位符 35">
            <a:extLst>
              <a:ext uri="{FF2B5EF4-FFF2-40B4-BE49-F238E27FC236}">
                <a16:creationId xmlns:a16="http://schemas.microsoft.com/office/drawing/2014/main" id="{27A4ADF8-83D9-A92C-5AF6-CF3A643CDDC0}"/>
              </a:ext>
            </a:extLst>
          </p:cNvPr>
          <p:cNvSpPr>
            <a:spLocks noGrp="1"/>
          </p:cNvSpPr>
          <p:nvPr>
            <p:ph idx="1"/>
          </p:nvPr>
        </p:nvSpPr>
        <p:spPr>
          <a:xfrm>
            <a:off x="660400" y="4543143"/>
            <a:ext cx="10272207" cy="1431048"/>
          </a:xfrm>
        </p:spPr>
        <p:txBody>
          <a:bodyPr vert="horz" lIns="91440" tIns="45720" rIns="91440" bIns="45720" rtlCol="0">
            <a:normAutofit fontScale="92500"/>
          </a:bodyPr>
          <a:lstStyle/>
          <a:p>
            <a:pPr marL="266700" indent="-266700">
              <a:buFont typeface="Wingdings" panose="05000000000000000000" pitchFamily="2" charset="2"/>
              <a:buChar char="n"/>
            </a:pPr>
            <a:r>
              <a:rPr lang="en-US" altLang="zh-CN" sz="2400" dirty="0">
                <a:solidFill>
                  <a:schemeClr val="accent1"/>
                </a:solidFill>
                <a:cs typeface="+mn-ea"/>
                <a:sym typeface="+mn-lt"/>
              </a:rPr>
              <a:t>IPv4/IPv6</a:t>
            </a:r>
            <a:r>
              <a:rPr lang="zh-CN" altLang="en-US" sz="2400" dirty="0">
                <a:solidFill>
                  <a:schemeClr val="accent1"/>
                </a:solidFill>
                <a:cs typeface="+mn-ea"/>
                <a:sym typeface="+mn-lt"/>
              </a:rPr>
              <a:t>双栈是最基本的过渡机制</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网络中的设备同时支持</a:t>
            </a:r>
            <a:r>
              <a:rPr lang="en-US" altLang="zh-CN" sz="2400" dirty="0">
                <a:solidFill>
                  <a:schemeClr val="accent1"/>
                </a:solidFill>
                <a:cs typeface="+mn-ea"/>
                <a:sym typeface="+mn-lt"/>
              </a:rPr>
              <a:t>IPv4</a:t>
            </a:r>
            <a:r>
              <a:rPr lang="zh-CN" altLang="en-US" sz="2400" dirty="0">
                <a:solidFill>
                  <a:schemeClr val="accent1"/>
                </a:solidFill>
                <a:cs typeface="+mn-ea"/>
                <a:sym typeface="+mn-lt"/>
              </a:rPr>
              <a:t>和</a:t>
            </a:r>
            <a:r>
              <a:rPr lang="en-US" altLang="zh-CN" sz="2400" dirty="0">
                <a:solidFill>
                  <a:schemeClr val="accent1"/>
                </a:solidFill>
                <a:cs typeface="+mn-ea"/>
                <a:sym typeface="+mn-lt"/>
              </a:rPr>
              <a:t>IPv6</a:t>
            </a:r>
            <a:r>
              <a:rPr lang="zh-CN" altLang="en-US" sz="2400" dirty="0">
                <a:solidFill>
                  <a:schemeClr val="accent1"/>
                </a:solidFill>
                <a:cs typeface="+mn-ea"/>
                <a:sym typeface="+mn-lt"/>
              </a:rPr>
              <a:t>协议栈，源节点根据目的节点的不同选择不同的协议栈，而网络设备根据报文的协议类型选择不同的协议栈进行数据处理</a:t>
            </a:r>
          </a:p>
        </p:txBody>
      </p:sp>
      <p:sp>
        <p:nvSpPr>
          <p:cNvPr id="3" name="日期占位符 2">
            <a:extLst>
              <a:ext uri="{FF2B5EF4-FFF2-40B4-BE49-F238E27FC236}">
                <a16:creationId xmlns:a16="http://schemas.microsoft.com/office/drawing/2014/main" id="{FA184175-0BF0-A66F-4C2A-9E51196A9D0C}"/>
              </a:ext>
            </a:extLst>
          </p:cNvPr>
          <p:cNvSpPr>
            <a:spLocks noGrp="1"/>
          </p:cNvSpPr>
          <p:nvPr>
            <p:ph type="dt" sz="half" idx="10"/>
          </p:nvPr>
        </p:nvSpPr>
        <p:spPr/>
        <p:txBody>
          <a:bodyPr/>
          <a:lstStyle/>
          <a:p>
            <a:pPr>
              <a:lnSpc>
                <a:spcPct val="120000"/>
              </a:lnSpc>
            </a:pPr>
            <a:fld id="{EEE5E5A5-6272-4A20-B84E-DF796B06B165}" type="datetime1">
              <a:rPr lang="en-US" altLang="zh-CN" smtClean="0">
                <a:cs typeface="+mn-ea"/>
                <a:sym typeface="+mn-lt"/>
              </a:rPr>
              <a:pPr>
                <a:lnSpc>
                  <a:spcPct val="120000"/>
                </a:lnSpc>
              </a:pPr>
              <a:t>9/24/2023</a:t>
            </a:fld>
            <a:endParaRPr lang="en-US">
              <a:cs typeface="+mn-ea"/>
              <a:sym typeface="+mn-lt"/>
            </a:endParaRPr>
          </a:p>
        </p:txBody>
      </p:sp>
      <p:sp>
        <p:nvSpPr>
          <p:cNvPr id="4" name="页脚占位符 3">
            <a:extLst>
              <a:ext uri="{FF2B5EF4-FFF2-40B4-BE49-F238E27FC236}">
                <a16:creationId xmlns:a16="http://schemas.microsoft.com/office/drawing/2014/main" id="{203BB5F3-F918-D97F-015C-9D3E9CF48E5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5" name="灯片编号占位符 4">
            <a:extLst>
              <a:ext uri="{FF2B5EF4-FFF2-40B4-BE49-F238E27FC236}">
                <a16:creationId xmlns:a16="http://schemas.microsoft.com/office/drawing/2014/main" id="{E620D356-1648-B52B-79F8-041EE4A24903}"/>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190</a:t>
            </a:fld>
            <a:endParaRPr lang="en-US">
              <a:cs typeface="+mn-ea"/>
              <a:sym typeface="+mn-lt"/>
            </a:endParaRPr>
          </a:p>
        </p:txBody>
      </p:sp>
      <p:sp>
        <p:nvSpPr>
          <p:cNvPr id="7" name="Freeform 159">
            <a:extLst>
              <a:ext uri="{FF2B5EF4-FFF2-40B4-BE49-F238E27FC236}">
                <a16:creationId xmlns:a16="http://schemas.microsoft.com/office/drawing/2014/main" id="{D6D199AD-5317-AF6C-A3F4-B01C0DC9F86A}"/>
              </a:ext>
            </a:extLst>
          </p:cNvPr>
          <p:cNvSpPr/>
          <p:nvPr/>
        </p:nvSpPr>
        <p:spPr>
          <a:xfrm flipH="1">
            <a:off x="6145470" y="2480553"/>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IPv4</a:t>
            </a:r>
          </a:p>
        </p:txBody>
      </p:sp>
      <p:sp>
        <p:nvSpPr>
          <p:cNvPr id="8" name="Freeform 159">
            <a:extLst>
              <a:ext uri="{FF2B5EF4-FFF2-40B4-BE49-F238E27FC236}">
                <a16:creationId xmlns:a16="http://schemas.microsoft.com/office/drawing/2014/main" id="{5D525B33-0F5D-BAB2-470A-C8BD2BC68D48}"/>
              </a:ext>
            </a:extLst>
          </p:cNvPr>
          <p:cNvSpPr/>
          <p:nvPr/>
        </p:nvSpPr>
        <p:spPr>
          <a:xfrm flipH="1">
            <a:off x="6145470" y="3511848"/>
            <a:ext cx="568872" cy="3247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r>
              <a:rPr lang="en-US" sz="1400" dirty="0">
                <a:solidFill>
                  <a:schemeClr val="bg1">
                    <a:lumMod val="50000"/>
                  </a:schemeClr>
                </a:solidFill>
                <a:cs typeface="+mn-ea"/>
                <a:sym typeface="+mn-lt"/>
              </a:rPr>
              <a:t>IPv6</a:t>
            </a:r>
          </a:p>
        </p:txBody>
      </p:sp>
      <p:cxnSp>
        <p:nvCxnSpPr>
          <p:cNvPr id="10" name="直接连接符 9">
            <a:extLst>
              <a:ext uri="{FF2B5EF4-FFF2-40B4-BE49-F238E27FC236}">
                <a16:creationId xmlns:a16="http://schemas.microsoft.com/office/drawing/2014/main" id="{EF2E2C85-F33A-BB1F-9FEB-08DF304FC45B}"/>
              </a:ext>
            </a:extLst>
          </p:cNvPr>
          <p:cNvCxnSpPr/>
          <p:nvPr/>
        </p:nvCxnSpPr>
        <p:spPr>
          <a:xfrm flipH="1" flipV="1">
            <a:off x="2271507" y="3184373"/>
            <a:ext cx="3129305" cy="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D6C1C400-7A53-9DD3-A421-357F96B02465}"/>
              </a:ext>
            </a:extLst>
          </p:cNvPr>
          <p:cNvCxnSpPr>
            <a:cxnSpLocks/>
            <a:stCxn id="7" idx="21"/>
          </p:cNvCxnSpPr>
          <p:nvPr/>
        </p:nvCxnSpPr>
        <p:spPr>
          <a:xfrm flipH="1">
            <a:off x="5742242" y="2708263"/>
            <a:ext cx="403228" cy="336301"/>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F157103-33C7-64AE-B594-43F057FCE3E6}"/>
              </a:ext>
            </a:extLst>
          </p:cNvPr>
          <p:cNvCxnSpPr>
            <a:cxnSpLocks/>
            <a:stCxn id="8" idx="21"/>
          </p:cNvCxnSpPr>
          <p:nvPr/>
        </p:nvCxnSpPr>
        <p:spPr>
          <a:xfrm flipH="1" flipV="1">
            <a:off x="5742242" y="3316137"/>
            <a:ext cx="403228" cy="423421"/>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322C839D-1664-FDDE-9DC3-99FCC22D4C6E}"/>
              </a:ext>
            </a:extLst>
          </p:cNvPr>
          <p:cNvCxnSpPr>
            <a:cxnSpLocks/>
          </p:cNvCxnSpPr>
          <p:nvPr/>
        </p:nvCxnSpPr>
        <p:spPr>
          <a:xfrm flipH="1" flipV="1">
            <a:off x="1452028" y="2673575"/>
            <a:ext cx="476921" cy="370989"/>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9529CEA9-1D1E-9F86-4E59-9B993AF3F6AB}"/>
              </a:ext>
            </a:extLst>
          </p:cNvPr>
          <p:cNvCxnSpPr>
            <a:cxnSpLocks/>
          </p:cNvCxnSpPr>
          <p:nvPr/>
        </p:nvCxnSpPr>
        <p:spPr>
          <a:xfrm flipH="1">
            <a:off x="1452028" y="3316137"/>
            <a:ext cx="476921" cy="441347"/>
          </a:xfrm>
          <a:prstGeom prst="line">
            <a:avLst/>
          </a:prstGeom>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749CBB5C-50A8-E2FC-940F-8EB481AC6A23}"/>
              </a:ext>
            </a:extLst>
          </p:cNvPr>
          <p:cNvSpPr txBox="1"/>
          <p:nvPr/>
        </p:nvSpPr>
        <p:spPr>
          <a:xfrm>
            <a:off x="1878076" y="2715916"/>
            <a:ext cx="413896" cy="327077"/>
          </a:xfrm>
          <a:prstGeom prst="rect">
            <a:avLst/>
          </a:prstGeom>
          <a:noFill/>
        </p:spPr>
        <p:txBody>
          <a:bodyPr wrap="none" rtlCol="0">
            <a:spAutoFit/>
          </a:bodyPr>
          <a:lstStyle/>
          <a:p>
            <a:pPr>
              <a:lnSpc>
                <a:spcPct val="120000"/>
              </a:lnSpc>
            </a:pPr>
            <a:r>
              <a:rPr lang="en-US" altLang="zh-CN" sz="1400" dirty="0">
                <a:cs typeface="+mn-ea"/>
                <a:sym typeface="+mn-lt"/>
              </a:rPr>
              <a:t>R1</a:t>
            </a:r>
            <a:endParaRPr lang="zh-CN" altLang="en-US" sz="1400" dirty="0">
              <a:cs typeface="+mn-ea"/>
              <a:sym typeface="+mn-lt"/>
            </a:endParaRPr>
          </a:p>
        </p:txBody>
      </p:sp>
      <p:sp>
        <p:nvSpPr>
          <p:cNvPr id="18" name="文本框 17">
            <a:extLst>
              <a:ext uri="{FF2B5EF4-FFF2-40B4-BE49-F238E27FC236}">
                <a16:creationId xmlns:a16="http://schemas.microsoft.com/office/drawing/2014/main" id="{D4A8C6B8-40E2-6F98-9EC5-7B0D73A0CF78}"/>
              </a:ext>
            </a:extLst>
          </p:cNvPr>
          <p:cNvSpPr txBox="1"/>
          <p:nvPr/>
        </p:nvSpPr>
        <p:spPr>
          <a:xfrm>
            <a:off x="698433" y="1961083"/>
            <a:ext cx="1079142" cy="585610"/>
          </a:xfrm>
          <a:prstGeom prst="rect">
            <a:avLst/>
          </a:prstGeom>
          <a:noFill/>
        </p:spPr>
        <p:txBody>
          <a:bodyPr wrap="none" rtlCol="0">
            <a:spAutoFit/>
          </a:bodyPr>
          <a:lstStyle/>
          <a:p>
            <a:pPr>
              <a:lnSpc>
                <a:spcPct val="120000"/>
              </a:lnSpc>
            </a:pPr>
            <a:r>
              <a:rPr lang="en-US" altLang="zh-CN" sz="1400" dirty="0">
                <a:cs typeface="+mn-ea"/>
                <a:sym typeface="+mn-lt"/>
              </a:rPr>
              <a:t>IPv4</a:t>
            </a:r>
            <a:r>
              <a:rPr lang="zh-CN" altLang="en-US" sz="1400" dirty="0">
                <a:cs typeface="+mn-ea"/>
                <a:sym typeface="+mn-lt"/>
              </a:rPr>
              <a:t> </a:t>
            </a:r>
            <a:r>
              <a:rPr lang="en-US" altLang="zh-CN" sz="1400" dirty="0">
                <a:cs typeface="+mn-ea"/>
                <a:sym typeface="+mn-lt"/>
              </a:rPr>
              <a:t>Host</a:t>
            </a:r>
          </a:p>
          <a:p>
            <a:pPr>
              <a:lnSpc>
                <a:spcPct val="120000"/>
              </a:lnSpc>
            </a:pPr>
            <a:r>
              <a:rPr lang="en-US" altLang="zh-CN" sz="1400" dirty="0">
                <a:cs typeface="+mn-ea"/>
                <a:sym typeface="+mn-lt"/>
              </a:rPr>
              <a:t>10.1.1.1/24</a:t>
            </a:r>
            <a:endParaRPr lang="zh-CN" altLang="en-US" sz="1400" dirty="0">
              <a:cs typeface="+mn-ea"/>
              <a:sym typeface="+mn-lt"/>
            </a:endParaRPr>
          </a:p>
        </p:txBody>
      </p:sp>
      <p:sp>
        <p:nvSpPr>
          <p:cNvPr id="19" name="文本框 18">
            <a:extLst>
              <a:ext uri="{FF2B5EF4-FFF2-40B4-BE49-F238E27FC236}">
                <a16:creationId xmlns:a16="http://schemas.microsoft.com/office/drawing/2014/main" id="{E72B641F-1711-B8F3-8D37-EC379047C86A}"/>
              </a:ext>
            </a:extLst>
          </p:cNvPr>
          <p:cNvSpPr txBox="1"/>
          <p:nvPr/>
        </p:nvSpPr>
        <p:spPr>
          <a:xfrm>
            <a:off x="698432" y="3912575"/>
            <a:ext cx="1069524" cy="585610"/>
          </a:xfrm>
          <a:prstGeom prst="rect">
            <a:avLst/>
          </a:prstGeom>
          <a:noFill/>
        </p:spPr>
        <p:txBody>
          <a:bodyPr wrap="none" rtlCol="0">
            <a:spAutoFit/>
          </a:bodyPr>
          <a:lstStyle>
            <a:defPPr>
              <a:defRPr lang="en-US"/>
            </a:defPPr>
            <a:lvl1pPr>
              <a:defRPr sz="1400">
                <a:solidFill>
                  <a:srgbClr val="0070C0"/>
                </a:solidFill>
              </a:defRPr>
            </a:lvl1pPr>
          </a:lstStyle>
          <a:p>
            <a:pPr>
              <a:lnSpc>
                <a:spcPct val="120000"/>
              </a:lnSpc>
            </a:pPr>
            <a:r>
              <a:rPr lang="en-US" altLang="zh-CN" dirty="0">
                <a:cs typeface="+mn-ea"/>
                <a:sym typeface="+mn-lt"/>
              </a:rPr>
              <a:t>IPv6</a:t>
            </a:r>
            <a:r>
              <a:rPr lang="zh-CN" altLang="en-US" dirty="0">
                <a:cs typeface="+mn-ea"/>
                <a:sym typeface="+mn-lt"/>
              </a:rPr>
              <a:t> </a:t>
            </a:r>
            <a:r>
              <a:rPr lang="en-US" altLang="zh-CN" dirty="0">
                <a:cs typeface="+mn-ea"/>
                <a:sym typeface="+mn-lt"/>
              </a:rPr>
              <a:t>Host</a:t>
            </a:r>
          </a:p>
          <a:p>
            <a:pPr>
              <a:lnSpc>
                <a:spcPct val="120000"/>
              </a:lnSpc>
            </a:pPr>
            <a:r>
              <a:rPr lang="en-US" altLang="zh-CN" dirty="0">
                <a:cs typeface="+mn-ea"/>
                <a:sym typeface="+mn-lt"/>
              </a:rPr>
              <a:t>FC00::1/64</a:t>
            </a:r>
            <a:endParaRPr lang="zh-CN" altLang="en-US" dirty="0">
              <a:cs typeface="+mn-ea"/>
              <a:sym typeface="+mn-lt"/>
            </a:endParaRPr>
          </a:p>
        </p:txBody>
      </p:sp>
      <p:sp>
        <p:nvSpPr>
          <p:cNvPr id="20" name="文本框 19">
            <a:extLst>
              <a:ext uri="{FF2B5EF4-FFF2-40B4-BE49-F238E27FC236}">
                <a16:creationId xmlns:a16="http://schemas.microsoft.com/office/drawing/2014/main" id="{C88DE5E2-623C-E8CB-62C4-924AEF8E5878}"/>
              </a:ext>
            </a:extLst>
          </p:cNvPr>
          <p:cNvSpPr txBox="1"/>
          <p:nvPr/>
        </p:nvSpPr>
        <p:spPr>
          <a:xfrm>
            <a:off x="5386666" y="2715916"/>
            <a:ext cx="413896" cy="327077"/>
          </a:xfrm>
          <a:prstGeom prst="rect">
            <a:avLst/>
          </a:prstGeom>
          <a:noFill/>
        </p:spPr>
        <p:txBody>
          <a:bodyPr wrap="none" rtlCol="0">
            <a:spAutoFit/>
          </a:bodyPr>
          <a:lstStyle/>
          <a:p>
            <a:pPr>
              <a:lnSpc>
                <a:spcPct val="120000"/>
              </a:lnSpc>
            </a:pPr>
            <a:r>
              <a:rPr lang="en-US" altLang="zh-CN" sz="1400" dirty="0">
                <a:cs typeface="+mn-ea"/>
                <a:sym typeface="+mn-lt"/>
              </a:rPr>
              <a:t>R2</a:t>
            </a:r>
            <a:endParaRPr lang="zh-CN" altLang="en-US" sz="1400" dirty="0">
              <a:cs typeface="+mn-ea"/>
              <a:sym typeface="+mn-lt"/>
            </a:endParaRPr>
          </a:p>
        </p:txBody>
      </p:sp>
      <p:pic>
        <p:nvPicPr>
          <p:cNvPr id="21" name="图片 20">
            <a:extLst>
              <a:ext uri="{FF2B5EF4-FFF2-40B4-BE49-F238E27FC236}">
                <a16:creationId xmlns:a16="http://schemas.microsoft.com/office/drawing/2014/main" id="{0AF4B3FC-6E7C-B7FF-62A6-3A057EF7757A}"/>
              </a:ext>
            </a:extLst>
          </p:cNvPr>
          <p:cNvPicPr>
            <a:picLocks noChangeAspect="1"/>
          </p:cNvPicPr>
          <p:nvPr/>
        </p:nvPicPr>
        <p:blipFill>
          <a:blip r:embed="rId2"/>
          <a:stretch>
            <a:fillRect/>
          </a:stretch>
        </p:blipFill>
        <p:spPr>
          <a:xfrm>
            <a:off x="7344546" y="2202369"/>
            <a:ext cx="3914775" cy="2038350"/>
          </a:xfrm>
          <a:prstGeom prst="rect">
            <a:avLst/>
          </a:prstGeom>
        </p:spPr>
      </p:pic>
      <p:sp>
        <p:nvSpPr>
          <p:cNvPr id="22" name="文本框 21">
            <a:extLst>
              <a:ext uri="{FF2B5EF4-FFF2-40B4-BE49-F238E27FC236}">
                <a16:creationId xmlns:a16="http://schemas.microsoft.com/office/drawing/2014/main" id="{99987BCD-4E12-82E2-5D86-31787D6660E8}"/>
              </a:ext>
            </a:extLst>
          </p:cNvPr>
          <p:cNvSpPr txBox="1"/>
          <p:nvPr/>
        </p:nvSpPr>
        <p:spPr>
          <a:xfrm>
            <a:off x="2213263" y="3198534"/>
            <a:ext cx="1317990" cy="327077"/>
          </a:xfrm>
          <a:prstGeom prst="rect">
            <a:avLst/>
          </a:prstGeom>
          <a:noFill/>
        </p:spPr>
        <p:txBody>
          <a:bodyPr wrap="none" rtlCol="0">
            <a:spAutoFit/>
          </a:bodyPr>
          <a:lstStyle/>
          <a:p>
            <a:pPr>
              <a:lnSpc>
                <a:spcPct val="120000"/>
              </a:lnSpc>
            </a:pPr>
            <a:r>
              <a:rPr lang="en-US" altLang="zh-CN" sz="1400" dirty="0">
                <a:solidFill>
                  <a:srgbClr val="0070C0"/>
                </a:solidFill>
                <a:cs typeface="+mn-ea"/>
                <a:sym typeface="+mn-lt"/>
              </a:rPr>
              <a:t>FC00::12:1/64</a:t>
            </a:r>
            <a:endParaRPr lang="zh-CN" altLang="en-US" sz="1400" dirty="0">
              <a:solidFill>
                <a:srgbClr val="0070C0"/>
              </a:solidFill>
              <a:cs typeface="+mn-ea"/>
              <a:sym typeface="+mn-lt"/>
            </a:endParaRPr>
          </a:p>
        </p:txBody>
      </p:sp>
      <p:sp>
        <p:nvSpPr>
          <p:cNvPr id="23" name="文本框 22">
            <a:extLst>
              <a:ext uri="{FF2B5EF4-FFF2-40B4-BE49-F238E27FC236}">
                <a16:creationId xmlns:a16="http://schemas.microsoft.com/office/drawing/2014/main" id="{A85684D1-798A-0BFE-1977-8A0E7A185282}"/>
              </a:ext>
            </a:extLst>
          </p:cNvPr>
          <p:cNvSpPr txBox="1"/>
          <p:nvPr/>
        </p:nvSpPr>
        <p:spPr>
          <a:xfrm>
            <a:off x="2213263" y="2913767"/>
            <a:ext cx="1178528" cy="327077"/>
          </a:xfrm>
          <a:prstGeom prst="rect">
            <a:avLst/>
          </a:prstGeom>
          <a:noFill/>
        </p:spPr>
        <p:txBody>
          <a:bodyPr wrap="none" rtlCol="0">
            <a:spAutoFit/>
          </a:bodyPr>
          <a:lstStyle/>
          <a:p>
            <a:pPr>
              <a:lnSpc>
                <a:spcPct val="120000"/>
              </a:lnSpc>
            </a:pPr>
            <a:r>
              <a:rPr lang="en-US" altLang="zh-CN" sz="1400" dirty="0">
                <a:cs typeface="+mn-ea"/>
                <a:sym typeface="+mn-lt"/>
              </a:rPr>
              <a:t>10.1.12.1/24</a:t>
            </a:r>
            <a:endParaRPr lang="zh-CN" altLang="en-US" sz="1400" dirty="0">
              <a:cs typeface="+mn-ea"/>
              <a:sym typeface="+mn-lt"/>
            </a:endParaRPr>
          </a:p>
        </p:txBody>
      </p:sp>
      <p:sp>
        <p:nvSpPr>
          <p:cNvPr id="24" name="文本框 23">
            <a:extLst>
              <a:ext uri="{FF2B5EF4-FFF2-40B4-BE49-F238E27FC236}">
                <a16:creationId xmlns:a16="http://schemas.microsoft.com/office/drawing/2014/main" id="{6A0E77C9-119F-7586-0944-C20F11E9CA95}"/>
              </a:ext>
            </a:extLst>
          </p:cNvPr>
          <p:cNvSpPr txBox="1"/>
          <p:nvPr/>
        </p:nvSpPr>
        <p:spPr>
          <a:xfrm>
            <a:off x="4099602" y="3198534"/>
            <a:ext cx="1317990" cy="327077"/>
          </a:xfrm>
          <a:prstGeom prst="rect">
            <a:avLst/>
          </a:prstGeom>
          <a:noFill/>
        </p:spPr>
        <p:txBody>
          <a:bodyPr wrap="none" rtlCol="0">
            <a:spAutoFit/>
          </a:bodyPr>
          <a:lstStyle/>
          <a:p>
            <a:pPr>
              <a:lnSpc>
                <a:spcPct val="120000"/>
              </a:lnSpc>
            </a:pPr>
            <a:r>
              <a:rPr lang="en-US" altLang="zh-CN" sz="1400" dirty="0">
                <a:solidFill>
                  <a:srgbClr val="0070C0"/>
                </a:solidFill>
                <a:cs typeface="+mn-ea"/>
                <a:sym typeface="+mn-lt"/>
              </a:rPr>
              <a:t>FC00::12:2/64</a:t>
            </a:r>
            <a:endParaRPr lang="zh-CN" altLang="en-US" sz="1400" dirty="0">
              <a:solidFill>
                <a:srgbClr val="0070C0"/>
              </a:solidFill>
              <a:cs typeface="+mn-ea"/>
              <a:sym typeface="+mn-lt"/>
            </a:endParaRPr>
          </a:p>
        </p:txBody>
      </p:sp>
      <p:sp>
        <p:nvSpPr>
          <p:cNvPr id="25" name="文本框 24">
            <a:extLst>
              <a:ext uri="{FF2B5EF4-FFF2-40B4-BE49-F238E27FC236}">
                <a16:creationId xmlns:a16="http://schemas.microsoft.com/office/drawing/2014/main" id="{272FEB50-28E1-CDA9-67CD-E41BE99112DA}"/>
              </a:ext>
            </a:extLst>
          </p:cNvPr>
          <p:cNvSpPr txBox="1"/>
          <p:nvPr/>
        </p:nvSpPr>
        <p:spPr>
          <a:xfrm>
            <a:off x="4103737" y="2913767"/>
            <a:ext cx="1178528" cy="327077"/>
          </a:xfrm>
          <a:prstGeom prst="rect">
            <a:avLst/>
          </a:prstGeom>
          <a:noFill/>
        </p:spPr>
        <p:txBody>
          <a:bodyPr wrap="none" rtlCol="0">
            <a:spAutoFit/>
          </a:bodyPr>
          <a:lstStyle/>
          <a:p>
            <a:pPr>
              <a:lnSpc>
                <a:spcPct val="120000"/>
              </a:lnSpc>
            </a:pPr>
            <a:r>
              <a:rPr lang="en-US" altLang="zh-CN" sz="1400" dirty="0">
                <a:cs typeface="+mn-ea"/>
                <a:sym typeface="+mn-lt"/>
              </a:rPr>
              <a:t>10.1.12.2/24</a:t>
            </a:r>
            <a:endParaRPr lang="zh-CN" altLang="en-US" sz="1400" dirty="0">
              <a:cs typeface="+mn-ea"/>
              <a:sym typeface="+mn-lt"/>
            </a:endParaRPr>
          </a:p>
        </p:txBody>
      </p:sp>
      <p:sp>
        <p:nvSpPr>
          <p:cNvPr id="26" name="文本框 25">
            <a:extLst>
              <a:ext uri="{FF2B5EF4-FFF2-40B4-BE49-F238E27FC236}">
                <a16:creationId xmlns:a16="http://schemas.microsoft.com/office/drawing/2014/main" id="{F626BEB7-5C79-1FC2-F9C9-BE8EA52295DC}"/>
              </a:ext>
            </a:extLst>
          </p:cNvPr>
          <p:cNvSpPr txBox="1"/>
          <p:nvPr/>
        </p:nvSpPr>
        <p:spPr>
          <a:xfrm>
            <a:off x="1767492" y="3673307"/>
            <a:ext cx="1406154" cy="327077"/>
          </a:xfrm>
          <a:prstGeom prst="rect">
            <a:avLst/>
          </a:prstGeom>
          <a:noFill/>
        </p:spPr>
        <p:txBody>
          <a:bodyPr wrap="none" rtlCol="0">
            <a:spAutoFit/>
          </a:bodyPr>
          <a:lstStyle/>
          <a:p>
            <a:pPr>
              <a:lnSpc>
                <a:spcPct val="120000"/>
              </a:lnSpc>
            </a:pPr>
            <a:r>
              <a:rPr lang="en-US" altLang="zh-CN" sz="1400" dirty="0">
                <a:solidFill>
                  <a:srgbClr val="0070C0"/>
                </a:solidFill>
                <a:cs typeface="+mn-ea"/>
                <a:sym typeface="+mn-lt"/>
              </a:rPr>
              <a:t>FC00::FFFF/64</a:t>
            </a:r>
            <a:endParaRPr lang="zh-CN" altLang="en-US" sz="1400" dirty="0">
              <a:solidFill>
                <a:srgbClr val="0070C0"/>
              </a:solidFill>
              <a:cs typeface="+mn-ea"/>
              <a:sym typeface="+mn-lt"/>
            </a:endParaRPr>
          </a:p>
        </p:txBody>
      </p:sp>
      <p:sp>
        <p:nvSpPr>
          <p:cNvPr id="27" name="文本框 26">
            <a:extLst>
              <a:ext uri="{FF2B5EF4-FFF2-40B4-BE49-F238E27FC236}">
                <a16:creationId xmlns:a16="http://schemas.microsoft.com/office/drawing/2014/main" id="{97390434-8E77-FFC8-893B-303BAF93C0AA}"/>
              </a:ext>
            </a:extLst>
          </p:cNvPr>
          <p:cNvSpPr txBox="1"/>
          <p:nvPr/>
        </p:nvSpPr>
        <p:spPr>
          <a:xfrm>
            <a:off x="4693001" y="3673307"/>
            <a:ext cx="1317990" cy="327077"/>
          </a:xfrm>
          <a:prstGeom prst="rect">
            <a:avLst/>
          </a:prstGeom>
          <a:noFill/>
        </p:spPr>
        <p:txBody>
          <a:bodyPr wrap="none" rtlCol="0">
            <a:spAutoFit/>
          </a:bodyPr>
          <a:lstStyle/>
          <a:p>
            <a:pPr>
              <a:lnSpc>
                <a:spcPct val="120000"/>
              </a:lnSpc>
            </a:pPr>
            <a:r>
              <a:rPr lang="en-US" altLang="zh-CN" sz="1400" dirty="0">
                <a:solidFill>
                  <a:srgbClr val="0070C0"/>
                </a:solidFill>
                <a:cs typeface="+mn-ea"/>
                <a:sym typeface="+mn-lt"/>
              </a:rPr>
              <a:t>FC00::23:2/64</a:t>
            </a:r>
            <a:endParaRPr lang="zh-CN" altLang="en-US" sz="1400" dirty="0">
              <a:solidFill>
                <a:srgbClr val="0070C0"/>
              </a:solidFill>
              <a:cs typeface="+mn-ea"/>
              <a:sym typeface="+mn-lt"/>
            </a:endParaRPr>
          </a:p>
        </p:txBody>
      </p:sp>
      <p:sp>
        <p:nvSpPr>
          <p:cNvPr id="28" name="文本框 27">
            <a:extLst>
              <a:ext uri="{FF2B5EF4-FFF2-40B4-BE49-F238E27FC236}">
                <a16:creationId xmlns:a16="http://schemas.microsoft.com/office/drawing/2014/main" id="{8C646A57-0BD1-1AA3-9DB1-C834F2BD20C6}"/>
              </a:ext>
            </a:extLst>
          </p:cNvPr>
          <p:cNvSpPr txBox="1"/>
          <p:nvPr/>
        </p:nvSpPr>
        <p:spPr>
          <a:xfrm>
            <a:off x="1766612" y="2340658"/>
            <a:ext cx="1277914" cy="327077"/>
          </a:xfrm>
          <a:prstGeom prst="rect">
            <a:avLst/>
          </a:prstGeom>
          <a:noFill/>
        </p:spPr>
        <p:txBody>
          <a:bodyPr wrap="none" rtlCol="0">
            <a:spAutoFit/>
          </a:bodyPr>
          <a:lstStyle/>
          <a:p>
            <a:pPr>
              <a:lnSpc>
                <a:spcPct val="120000"/>
              </a:lnSpc>
            </a:pPr>
            <a:r>
              <a:rPr lang="en-US" altLang="zh-CN" sz="1400" dirty="0">
                <a:cs typeface="+mn-ea"/>
                <a:sym typeface="+mn-lt"/>
              </a:rPr>
              <a:t>10.1.1.254/24</a:t>
            </a:r>
            <a:endParaRPr lang="zh-CN" altLang="en-US" sz="1400" dirty="0">
              <a:cs typeface="+mn-ea"/>
              <a:sym typeface="+mn-lt"/>
            </a:endParaRPr>
          </a:p>
        </p:txBody>
      </p:sp>
      <p:sp>
        <p:nvSpPr>
          <p:cNvPr id="29" name="文本框 28">
            <a:extLst>
              <a:ext uri="{FF2B5EF4-FFF2-40B4-BE49-F238E27FC236}">
                <a16:creationId xmlns:a16="http://schemas.microsoft.com/office/drawing/2014/main" id="{8B57AC1D-33E5-4FE0-6F9D-B525C07CE737}"/>
              </a:ext>
            </a:extLst>
          </p:cNvPr>
          <p:cNvSpPr txBox="1"/>
          <p:nvPr/>
        </p:nvSpPr>
        <p:spPr>
          <a:xfrm>
            <a:off x="4690253" y="2340658"/>
            <a:ext cx="1178528" cy="327077"/>
          </a:xfrm>
          <a:prstGeom prst="rect">
            <a:avLst/>
          </a:prstGeom>
          <a:noFill/>
        </p:spPr>
        <p:txBody>
          <a:bodyPr wrap="none" rtlCol="0">
            <a:spAutoFit/>
          </a:bodyPr>
          <a:lstStyle/>
          <a:p>
            <a:pPr>
              <a:lnSpc>
                <a:spcPct val="120000"/>
              </a:lnSpc>
            </a:pPr>
            <a:r>
              <a:rPr lang="en-US" altLang="zh-CN" sz="1400" dirty="0">
                <a:cs typeface="+mn-ea"/>
                <a:sym typeface="+mn-lt"/>
              </a:rPr>
              <a:t>10.1.23.2/24</a:t>
            </a:r>
            <a:endParaRPr lang="zh-CN" altLang="en-US" sz="1400" dirty="0">
              <a:cs typeface="+mn-ea"/>
              <a:sym typeface="+mn-lt"/>
            </a:endParaRPr>
          </a:p>
        </p:txBody>
      </p:sp>
      <p:cxnSp>
        <p:nvCxnSpPr>
          <p:cNvPr id="31" name="直接箭头连接符 30">
            <a:extLst>
              <a:ext uri="{FF2B5EF4-FFF2-40B4-BE49-F238E27FC236}">
                <a16:creationId xmlns:a16="http://schemas.microsoft.com/office/drawing/2014/main" id="{ECF846B9-E46C-F855-21E4-BDDCC3667243}"/>
              </a:ext>
            </a:extLst>
          </p:cNvPr>
          <p:cNvCxnSpPr>
            <a:cxnSpLocks/>
          </p:cNvCxnSpPr>
          <p:nvPr/>
        </p:nvCxnSpPr>
        <p:spPr>
          <a:xfrm flipV="1">
            <a:off x="1877319" y="3429000"/>
            <a:ext cx="0" cy="262368"/>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33" name="直接箭头连接符 32">
            <a:extLst>
              <a:ext uri="{FF2B5EF4-FFF2-40B4-BE49-F238E27FC236}">
                <a16:creationId xmlns:a16="http://schemas.microsoft.com/office/drawing/2014/main" id="{86294E8F-66D4-2B20-3123-CBE20C9CA996}"/>
              </a:ext>
            </a:extLst>
          </p:cNvPr>
          <p:cNvCxnSpPr>
            <a:cxnSpLocks/>
          </p:cNvCxnSpPr>
          <p:nvPr/>
        </p:nvCxnSpPr>
        <p:spPr>
          <a:xfrm flipV="1">
            <a:off x="5782559" y="3429000"/>
            <a:ext cx="0" cy="262368"/>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34" name="直接箭头连接符 33">
            <a:extLst>
              <a:ext uri="{FF2B5EF4-FFF2-40B4-BE49-F238E27FC236}">
                <a16:creationId xmlns:a16="http://schemas.microsoft.com/office/drawing/2014/main" id="{7345E587-48FB-57EA-93B8-79574EACB96E}"/>
              </a:ext>
            </a:extLst>
          </p:cNvPr>
          <p:cNvCxnSpPr>
            <a:cxnSpLocks/>
          </p:cNvCxnSpPr>
          <p:nvPr/>
        </p:nvCxnSpPr>
        <p:spPr>
          <a:xfrm>
            <a:off x="1877319" y="2651399"/>
            <a:ext cx="0" cy="262368"/>
          </a:xfrm>
          <a:prstGeom prst="straightConnector1">
            <a:avLst/>
          </a:prstGeom>
          <a:ln>
            <a:solidFill>
              <a:srgbClr val="000000"/>
            </a:solidFill>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CE5CC76D-A81D-5CA4-B55D-E78B212D0398}"/>
              </a:ext>
            </a:extLst>
          </p:cNvPr>
          <p:cNvCxnSpPr>
            <a:cxnSpLocks/>
          </p:cNvCxnSpPr>
          <p:nvPr/>
        </p:nvCxnSpPr>
        <p:spPr>
          <a:xfrm>
            <a:off x="5782559" y="2651399"/>
            <a:ext cx="0" cy="262368"/>
          </a:xfrm>
          <a:prstGeom prst="straightConnector1">
            <a:avLst/>
          </a:prstGeom>
          <a:ln>
            <a:solidFill>
              <a:srgbClr val="000000"/>
            </a:solidFill>
            <a:tailEnd type="triangle"/>
          </a:ln>
        </p:spPr>
        <p:style>
          <a:lnRef idx="3">
            <a:schemeClr val="dk1"/>
          </a:lnRef>
          <a:fillRef idx="0">
            <a:schemeClr val="dk1"/>
          </a:fillRef>
          <a:effectRef idx="2">
            <a:schemeClr val="dk1"/>
          </a:effectRef>
          <a:fontRef idx="minor">
            <a:schemeClr val="tx1"/>
          </a:fontRef>
        </p:style>
      </p:cxnSp>
      <p:pic>
        <p:nvPicPr>
          <p:cNvPr id="30" name="图片 29">
            <a:extLst>
              <a:ext uri="{FF2B5EF4-FFF2-40B4-BE49-F238E27FC236}">
                <a16:creationId xmlns:a16="http://schemas.microsoft.com/office/drawing/2014/main" id="{080129CA-FA26-4D8B-9846-3135F6746D7D}"/>
              </a:ext>
            </a:extLst>
          </p:cNvPr>
          <p:cNvPicPr>
            <a:picLocks noChangeAspect="1"/>
          </p:cNvPicPr>
          <p:nvPr/>
        </p:nvPicPr>
        <p:blipFill>
          <a:blip r:embed="rId3"/>
          <a:stretch>
            <a:fillRect/>
          </a:stretch>
        </p:blipFill>
        <p:spPr>
          <a:xfrm>
            <a:off x="1127518" y="2574195"/>
            <a:ext cx="419100" cy="320040"/>
          </a:xfrm>
          <a:prstGeom prst="rect">
            <a:avLst/>
          </a:prstGeom>
        </p:spPr>
      </p:pic>
      <p:pic>
        <p:nvPicPr>
          <p:cNvPr id="37" name="图片 36">
            <a:extLst>
              <a:ext uri="{FF2B5EF4-FFF2-40B4-BE49-F238E27FC236}">
                <a16:creationId xmlns:a16="http://schemas.microsoft.com/office/drawing/2014/main" id="{CA87F9D5-8D9D-4BC3-A603-201073634EFC}"/>
              </a:ext>
            </a:extLst>
          </p:cNvPr>
          <p:cNvPicPr>
            <a:picLocks noChangeAspect="1"/>
          </p:cNvPicPr>
          <p:nvPr/>
        </p:nvPicPr>
        <p:blipFill>
          <a:blip r:embed="rId3"/>
          <a:stretch>
            <a:fillRect/>
          </a:stretch>
        </p:blipFill>
        <p:spPr>
          <a:xfrm>
            <a:off x="1098897" y="3550777"/>
            <a:ext cx="419100" cy="320040"/>
          </a:xfrm>
          <a:prstGeom prst="rect">
            <a:avLst/>
          </a:prstGeom>
        </p:spPr>
      </p:pic>
      <p:pic>
        <p:nvPicPr>
          <p:cNvPr id="38" name="图片 37">
            <a:extLst>
              <a:ext uri="{FF2B5EF4-FFF2-40B4-BE49-F238E27FC236}">
                <a16:creationId xmlns:a16="http://schemas.microsoft.com/office/drawing/2014/main" id="{EA889E9A-05C4-40FE-945C-E558B82493ED}"/>
              </a:ext>
            </a:extLst>
          </p:cNvPr>
          <p:cNvPicPr>
            <a:picLocks noChangeAspect="1"/>
          </p:cNvPicPr>
          <p:nvPr/>
        </p:nvPicPr>
        <p:blipFill>
          <a:blip r:embed="rId4"/>
          <a:stretch>
            <a:fillRect/>
          </a:stretch>
        </p:blipFill>
        <p:spPr>
          <a:xfrm>
            <a:off x="1897622" y="2996230"/>
            <a:ext cx="394188" cy="394188"/>
          </a:xfrm>
          <a:prstGeom prst="rect">
            <a:avLst/>
          </a:prstGeom>
        </p:spPr>
      </p:pic>
      <p:pic>
        <p:nvPicPr>
          <p:cNvPr id="39" name="图片 38">
            <a:extLst>
              <a:ext uri="{FF2B5EF4-FFF2-40B4-BE49-F238E27FC236}">
                <a16:creationId xmlns:a16="http://schemas.microsoft.com/office/drawing/2014/main" id="{E7E24E36-DFEE-40AB-AE55-AFFABE4AA405}"/>
              </a:ext>
            </a:extLst>
          </p:cNvPr>
          <p:cNvPicPr>
            <a:picLocks noChangeAspect="1"/>
          </p:cNvPicPr>
          <p:nvPr/>
        </p:nvPicPr>
        <p:blipFill>
          <a:blip r:embed="rId4"/>
          <a:stretch>
            <a:fillRect/>
          </a:stretch>
        </p:blipFill>
        <p:spPr>
          <a:xfrm>
            <a:off x="5396440" y="2977883"/>
            <a:ext cx="394188" cy="394188"/>
          </a:xfrm>
          <a:prstGeom prst="rect">
            <a:avLst/>
          </a:prstGeom>
        </p:spPr>
      </p:pic>
    </p:spTree>
    <p:extLst>
      <p:ext uri="{BB962C8B-B14F-4D97-AF65-F5344CB8AC3E}">
        <p14:creationId xmlns:p14="http://schemas.microsoft.com/office/powerpoint/2010/main" val="18317448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896EC-DCA8-EA12-33FC-7F023BFA6128}"/>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隧道技术：</a:t>
            </a:r>
            <a:r>
              <a:rPr lang="en-US" altLang="zh-CN" sz="3200" dirty="0">
                <a:latin typeface="+mn-lt"/>
                <a:ea typeface="+mn-ea"/>
                <a:cs typeface="+mn-ea"/>
                <a:sym typeface="+mn-lt"/>
              </a:rPr>
              <a:t>IPv6 over IPv4</a:t>
            </a:r>
            <a:r>
              <a:rPr lang="zh-CN" altLang="en-US" sz="3200" dirty="0">
                <a:latin typeface="+mn-lt"/>
                <a:ea typeface="+mn-ea"/>
                <a:cs typeface="+mn-ea"/>
                <a:sym typeface="+mn-lt"/>
              </a:rPr>
              <a:t>隧道</a:t>
            </a:r>
          </a:p>
        </p:txBody>
      </p:sp>
      <p:sp>
        <p:nvSpPr>
          <p:cNvPr id="55" name="内容占位符 54">
            <a:extLst>
              <a:ext uri="{FF2B5EF4-FFF2-40B4-BE49-F238E27FC236}">
                <a16:creationId xmlns:a16="http://schemas.microsoft.com/office/drawing/2014/main" id="{827AD4EF-E9D5-5355-7AA1-EBC64E8A6F47}"/>
              </a:ext>
            </a:extLst>
          </p:cNvPr>
          <p:cNvSpPr>
            <a:spLocks noGrp="1"/>
          </p:cNvSpPr>
          <p:nvPr>
            <p:ph idx="1"/>
          </p:nvPr>
        </p:nvSpPr>
        <p:spPr>
          <a:xfrm>
            <a:off x="660400" y="4822738"/>
            <a:ext cx="10598348" cy="973197"/>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IPv6 over IPv4</a:t>
            </a:r>
            <a:r>
              <a:rPr lang="zh-CN" altLang="en-US" sz="2400" dirty="0">
                <a:solidFill>
                  <a:schemeClr val="accent1"/>
                </a:solidFill>
                <a:cs typeface="+mn-ea"/>
                <a:sym typeface="+mn-lt"/>
              </a:rPr>
              <a:t>隧道的源</a:t>
            </a:r>
            <a:r>
              <a:rPr lang="en-US" altLang="zh-CN" sz="2400" dirty="0">
                <a:solidFill>
                  <a:schemeClr val="accent1"/>
                </a:solidFill>
                <a:cs typeface="+mn-ea"/>
                <a:sym typeface="+mn-lt"/>
              </a:rPr>
              <a:t>IP</a:t>
            </a:r>
            <a:r>
              <a:rPr lang="zh-CN" altLang="en-US" sz="2400" dirty="0">
                <a:solidFill>
                  <a:schemeClr val="accent1"/>
                </a:solidFill>
                <a:cs typeface="+mn-ea"/>
                <a:sym typeface="+mn-lt"/>
              </a:rPr>
              <a:t>地址必须为手工配置，而目的</a:t>
            </a:r>
            <a:r>
              <a:rPr lang="en-US" altLang="zh-CN" sz="2400" dirty="0">
                <a:solidFill>
                  <a:schemeClr val="accent1"/>
                </a:solidFill>
                <a:cs typeface="+mn-ea"/>
                <a:sym typeface="+mn-lt"/>
              </a:rPr>
              <a:t>IPv4</a:t>
            </a:r>
            <a:r>
              <a:rPr lang="zh-CN" altLang="en-US" sz="2400" dirty="0">
                <a:solidFill>
                  <a:schemeClr val="accent1"/>
                </a:solidFill>
                <a:cs typeface="+mn-ea"/>
                <a:sym typeface="+mn-lt"/>
              </a:rPr>
              <a:t>地址有手工配置和自动获取两种方式</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根据隧道目的</a:t>
            </a:r>
            <a:r>
              <a:rPr lang="en-US" altLang="zh-CN" sz="2400" dirty="0">
                <a:solidFill>
                  <a:schemeClr val="accent1"/>
                </a:solidFill>
                <a:cs typeface="+mn-ea"/>
                <a:sym typeface="+mn-lt"/>
              </a:rPr>
              <a:t>IPv4</a:t>
            </a:r>
            <a:r>
              <a:rPr lang="zh-CN" altLang="en-US" sz="2400" dirty="0">
                <a:solidFill>
                  <a:schemeClr val="accent1"/>
                </a:solidFill>
                <a:cs typeface="+mn-ea"/>
                <a:sym typeface="+mn-lt"/>
              </a:rPr>
              <a:t>地址的获取方式不同，可以将</a:t>
            </a:r>
            <a:r>
              <a:rPr lang="en-US" altLang="zh-CN" sz="2400" dirty="0">
                <a:solidFill>
                  <a:schemeClr val="accent1"/>
                </a:solidFill>
                <a:cs typeface="+mn-ea"/>
                <a:sym typeface="+mn-lt"/>
              </a:rPr>
              <a:t>IPv6 over IPv4</a:t>
            </a:r>
            <a:r>
              <a:rPr lang="zh-CN" altLang="en-US" sz="2400" dirty="0">
                <a:solidFill>
                  <a:schemeClr val="accent1"/>
                </a:solidFill>
                <a:cs typeface="+mn-ea"/>
                <a:sym typeface="+mn-lt"/>
              </a:rPr>
              <a:t>隧道分为手工隧道和自动隧道</a:t>
            </a:r>
          </a:p>
        </p:txBody>
      </p:sp>
      <p:sp>
        <p:nvSpPr>
          <p:cNvPr id="3" name="日期占位符 2">
            <a:extLst>
              <a:ext uri="{FF2B5EF4-FFF2-40B4-BE49-F238E27FC236}">
                <a16:creationId xmlns:a16="http://schemas.microsoft.com/office/drawing/2014/main" id="{E0C7F277-CB7E-3895-DACD-C7A3AB797A3E}"/>
              </a:ext>
            </a:extLst>
          </p:cNvPr>
          <p:cNvSpPr>
            <a:spLocks noGrp="1"/>
          </p:cNvSpPr>
          <p:nvPr>
            <p:ph type="dt" sz="half" idx="10"/>
          </p:nvPr>
        </p:nvSpPr>
        <p:spPr/>
        <p:txBody>
          <a:bodyPr/>
          <a:lstStyle/>
          <a:p>
            <a:pPr>
              <a:lnSpc>
                <a:spcPct val="120000"/>
              </a:lnSpc>
            </a:pPr>
            <a:fld id="{14737361-47DE-47EB-8AA6-3F63404DF383}" type="datetime1">
              <a:rPr lang="en-US" altLang="zh-CN" smtClean="0">
                <a:cs typeface="+mn-ea"/>
                <a:sym typeface="+mn-lt"/>
              </a:rPr>
              <a:pPr>
                <a:lnSpc>
                  <a:spcPct val="120000"/>
                </a:lnSpc>
              </a:pPr>
              <a:t>9/24/2023</a:t>
            </a:fld>
            <a:endParaRPr lang="en-US">
              <a:cs typeface="+mn-ea"/>
              <a:sym typeface="+mn-lt"/>
            </a:endParaRPr>
          </a:p>
        </p:txBody>
      </p:sp>
      <p:sp>
        <p:nvSpPr>
          <p:cNvPr id="4" name="页脚占位符 3">
            <a:extLst>
              <a:ext uri="{FF2B5EF4-FFF2-40B4-BE49-F238E27FC236}">
                <a16:creationId xmlns:a16="http://schemas.microsoft.com/office/drawing/2014/main" id="{E929E1F6-4F29-F76E-B567-3457596872A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5" name="灯片编号占位符 4">
            <a:extLst>
              <a:ext uri="{FF2B5EF4-FFF2-40B4-BE49-F238E27FC236}">
                <a16:creationId xmlns:a16="http://schemas.microsoft.com/office/drawing/2014/main" id="{D6D67823-43E5-0030-457A-7F7216A53A5F}"/>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191</a:t>
            </a:fld>
            <a:endParaRPr lang="en-US">
              <a:cs typeface="+mn-ea"/>
              <a:sym typeface="+mn-lt"/>
            </a:endParaRPr>
          </a:p>
        </p:txBody>
      </p:sp>
      <p:sp>
        <p:nvSpPr>
          <p:cNvPr id="11" name="Freeform 159">
            <a:extLst>
              <a:ext uri="{FF2B5EF4-FFF2-40B4-BE49-F238E27FC236}">
                <a16:creationId xmlns:a16="http://schemas.microsoft.com/office/drawing/2014/main" id="{E199ECF0-B03F-08D3-5D68-0E51CD00F09F}"/>
              </a:ext>
            </a:extLst>
          </p:cNvPr>
          <p:cNvSpPr/>
          <p:nvPr/>
        </p:nvSpPr>
        <p:spPr>
          <a:xfrm flipH="1">
            <a:off x="4522549" y="1692440"/>
            <a:ext cx="2812820" cy="139797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endParaRPr lang="en-US" sz="1400" dirty="0">
              <a:solidFill>
                <a:schemeClr val="bg1">
                  <a:lumMod val="50000"/>
                </a:schemeClr>
              </a:solidFill>
              <a:cs typeface="+mn-ea"/>
              <a:sym typeface="+mn-lt"/>
            </a:endParaRPr>
          </a:p>
        </p:txBody>
      </p:sp>
      <p:sp>
        <p:nvSpPr>
          <p:cNvPr id="12" name="文本框 11">
            <a:extLst>
              <a:ext uri="{FF2B5EF4-FFF2-40B4-BE49-F238E27FC236}">
                <a16:creationId xmlns:a16="http://schemas.microsoft.com/office/drawing/2014/main" id="{5C394C30-AEC8-D9AD-A74A-32962D831A4A}"/>
              </a:ext>
            </a:extLst>
          </p:cNvPr>
          <p:cNvSpPr txBox="1"/>
          <p:nvPr/>
        </p:nvSpPr>
        <p:spPr>
          <a:xfrm>
            <a:off x="5435435" y="1323108"/>
            <a:ext cx="916188" cy="394210"/>
          </a:xfrm>
          <a:prstGeom prst="rect">
            <a:avLst/>
          </a:prstGeom>
          <a:noFill/>
        </p:spPr>
        <p:txBody>
          <a:bodyPr wrap="square">
            <a:spAutoFit/>
          </a:bodyPr>
          <a:lstStyle/>
          <a:p>
            <a:pPr algn="ctr">
              <a:lnSpc>
                <a:spcPct val="120000"/>
              </a:lnSpc>
            </a:pPr>
            <a:r>
              <a:rPr lang="en-US" altLang="zh-CN" dirty="0">
                <a:solidFill>
                  <a:schemeClr val="bg1">
                    <a:lumMod val="50000"/>
                  </a:schemeClr>
                </a:solidFill>
                <a:cs typeface="+mn-ea"/>
                <a:sym typeface="+mn-lt"/>
              </a:rPr>
              <a:t>IPv4</a:t>
            </a:r>
          </a:p>
        </p:txBody>
      </p:sp>
      <p:cxnSp>
        <p:nvCxnSpPr>
          <p:cNvPr id="13" name="直接箭头连接符 12">
            <a:extLst>
              <a:ext uri="{FF2B5EF4-FFF2-40B4-BE49-F238E27FC236}">
                <a16:creationId xmlns:a16="http://schemas.microsoft.com/office/drawing/2014/main" id="{2527E1E4-E1E3-8518-1488-2D8824BF4DCB}"/>
              </a:ext>
            </a:extLst>
          </p:cNvPr>
          <p:cNvCxnSpPr/>
          <p:nvPr/>
        </p:nvCxnSpPr>
        <p:spPr>
          <a:xfrm>
            <a:off x="3162367" y="2645914"/>
            <a:ext cx="5602390" cy="2"/>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4" name="圆柱体 13">
            <a:extLst>
              <a:ext uri="{FF2B5EF4-FFF2-40B4-BE49-F238E27FC236}">
                <a16:creationId xmlns:a16="http://schemas.microsoft.com/office/drawing/2014/main" id="{1C69D3B1-D7B9-C082-D7FE-49AE021E80E6}"/>
              </a:ext>
            </a:extLst>
          </p:cNvPr>
          <p:cNvSpPr/>
          <p:nvPr/>
        </p:nvSpPr>
        <p:spPr>
          <a:xfrm rot="16200000">
            <a:off x="5798076" y="103545"/>
            <a:ext cx="308473" cy="5094514"/>
          </a:xfrm>
          <a:prstGeom prst="can">
            <a:avLst/>
          </a:prstGeom>
          <a:solidFill>
            <a:srgbClr val="7F7F7F"/>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lnSpc>
                <a:spcPct val="120000"/>
              </a:lnSpc>
            </a:pPr>
            <a:r>
              <a:rPr lang="en-US" altLang="zh-CN" dirty="0">
                <a:cs typeface="+mn-ea"/>
                <a:sym typeface="+mn-lt"/>
              </a:rPr>
              <a:t>IPv6 over IPv4 </a:t>
            </a:r>
            <a:r>
              <a:rPr lang="zh-CN" altLang="en-US" dirty="0">
                <a:cs typeface="+mn-ea"/>
                <a:sym typeface="+mn-lt"/>
              </a:rPr>
              <a:t>隧道</a:t>
            </a:r>
          </a:p>
        </p:txBody>
      </p:sp>
      <p:sp>
        <p:nvSpPr>
          <p:cNvPr id="21" name="文本框 20">
            <a:extLst>
              <a:ext uri="{FF2B5EF4-FFF2-40B4-BE49-F238E27FC236}">
                <a16:creationId xmlns:a16="http://schemas.microsoft.com/office/drawing/2014/main" id="{4F983740-1154-CCCD-492F-023BB5F8EEE4}"/>
              </a:ext>
            </a:extLst>
          </p:cNvPr>
          <p:cNvSpPr txBox="1"/>
          <p:nvPr/>
        </p:nvSpPr>
        <p:spPr>
          <a:xfrm>
            <a:off x="2710902" y="2848767"/>
            <a:ext cx="413896" cy="327077"/>
          </a:xfrm>
          <a:prstGeom prst="rect">
            <a:avLst/>
          </a:prstGeom>
          <a:noFill/>
        </p:spPr>
        <p:txBody>
          <a:bodyPr wrap="none" rtlCol="0">
            <a:spAutoFit/>
          </a:bodyPr>
          <a:lstStyle/>
          <a:p>
            <a:pPr>
              <a:lnSpc>
                <a:spcPct val="120000"/>
              </a:lnSpc>
            </a:pPr>
            <a:r>
              <a:rPr lang="en-US" altLang="zh-CN" sz="1400" dirty="0">
                <a:cs typeface="+mn-ea"/>
                <a:sym typeface="+mn-lt"/>
              </a:rPr>
              <a:t>R1</a:t>
            </a:r>
            <a:endParaRPr lang="zh-CN" altLang="en-US" sz="1400" dirty="0">
              <a:cs typeface="+mn-ea"/>
              <a:sym typeface="+mn-lt"/>
            </a:endParaRPr>
          </a:p>
        </p:txBody>
      </p:sp>
      <p:sp>
        <p:nvSpPr>
          <p:cNvPr id="22" name="文本框 21">
            <a:extLst>
              <a:ext uri="{FF2B5EF4-FFF2-40B4-BE49-F238E27FC236}">
                <a16:creationId xmlns:a16="http://schemas.microsoft.com/office/drawing/2014/main" id="{31DE17DB-99A8-1468-2DC3-ADBFD46E3857}"/>
              </a:ext>
            </a:extLst>
          </p:cNvPr>
          <p:cNvSpPr txBox="1"/>
          <p:nvPr/>
        </p:nvSpPr>
        <p:spPr>
          <a:xfrm>
            <a:off x="8808735" y="2844788"/>
            <a:ext cx="413896" cy="327077"/>
          </a:xfrm>
          <a:prstGeom prst="rect">
            <a:avLst/>
          </a:prstGeom>
          <a:noFill/>
        </p:spPr>
        <p:txBody>
          <a:bodyPr wrap="none" rtlCol="0">
            <a:spAutoFit/>
          </a:bodyPr>
          <a:lstStyle/>
          <a:p>
            <a:pPr>
              <a:lnSpc>
                <a:spcPct val="120000"/>
              </a:lnSpc>
            </a:pPr>
            <a:r>
              <a:rPr lang="en-US" altLang="zh-CN" sz="1400" dirty="0">
                <a:cs typeface="+mn-ea"/>
                <a:sym typeface="+mn-lt"/>
              </a:rPr>
              <a:t>R2</a:t>
            </a:r>
            <a:endParaRPr lang="zh-CN" altLang="en-US" sz="1400" dirty="0">
              <a:cs typeface="+mn-ea"/>
              <a:sym typeface="+mn-lt"/>
            </a:endParaRPr>
          </a:p>
        </p:txBody>
      </p:sp>
      <p:sp>
        <p:nvSpPr>
          <p:cNvPr id="23" name="文本框 22">
            <a:extLst>
              <a:ext uri="{FF2B5EF4-FFF2-40B4-BE49-F238E27FC236}">
                <a16:creationId xmlns:a16="http://schemas.microsoft.com/office/drawing/2014/main" id="{8F21FC4A-C3CD-EEC9-D127-E8B0566DDC34}"/>
              </a:ext>
            </a:extLst>
          </p:cNvPr>
          <p:cNvSpPr txBox="1"/>
          <p:nvPr/>
        </p:nvSpPr>
        <p:spPr>
          <a:xfrm>
            <a:off x="3162367" y="2844085"/>
            <a:ext cx="824008" cy="327077"/>
          </a:xfrm>
          <a:prstGeom prst="rect">
            <a:avLst/>
          </a:prstGeom>
          <a:noFill/>
        </p:spPr>
        <p:txBody>
          <a:bodyPr wrap="none" rtlCol="0">
            <a:spAutoFit/>
          </a:bodyPr>
          <a:lstStyle/>
          <a:p>
            <a:pPr>
              <a:lnSpc>
                <a:spcPct val="120000"/>
              </a:lnSpc>
            </a:pPr>
            <a:r>
              <a:rPr lang="en-US" altLang="zh-CN" sz="1400" dirty="0">
                <a:solidFill>
                  <a:srgbClr val="003659"/>
                </a:solidFill>
                <a:cs typeface="+mn-ea"/>
                <a:sym typeface="+mn-lt"/>
              </a:rPr>
              <a:t>Tunnel1</a:t>
            </a:r>
            <a:endParaRPr lang="zh-CN" altLang="en-US" sz="1400" dirty="0">
              <a:solidFill>
                <a:srgbClr val="003659"/>
              </a:solidFill>
              <a:cs typeface="+mn-ea"/>
              <a:sym typeface="+mn-lt"/>
            </a:endParaRPr>
          </a:p>
        </p:txBody>
      </p:sp>
      <p:sp>
        <p:nvSpPr>
          <p:cNvPr id="24" name="文本框 23">
            <a:extLst>
              <a:ext uri="{FF2B5EF4-FFF2-40B4-BE49-F238E27FC236}">
                <a16:creationId xmlns:a16="http://schemas.microsoft.com/office/drawing/2014/main" id="{03DDE524-FAD4-163A-30FF-A4FCB84BDBC6}"/>
              </a:ext>
            </a:extLst>
          </p:cNvPr>
          <p:cNvSpPr txBox="1"/>
          <p:nvPr/>
        </p:nvSpPr>
        <p:spPr>
          <a:xfrm>
            <a:off x="7848737" y="2844085"/>
            <a:ext cx="824008" cy="327077"/>
          </a:xfrm>
          <a:prstGeom prst="rect">
            <a:avLst/>
          </a:prstGeom>
          <a:noFill/>
        </p:spPr>
        <p:txBody>
          <a:bodyPr wrap="none" rtlCol="0">
            <a:spAutoFit/>
          </a:bodyPr>
          <a:lstStyle/>
          <a:p>
            <a:pPr>
              <a:lnSpc>
                <a:spcPct val="120000"/>
              </a:lnSpc>
            </a:pPr>
            <a:r>
              <a:rPr lang="en-US" altLang="zh-CN" sz="1400" dirty="0">
                <a:solidFill>
                  <a:srgbClr val="003659"/>
                </a:solidFill>
                <a:cs typeface="+mn-ea"/>
                <a:sym typeface="+mn-lt"/>
              </a:rPr>
              <a:t>Tunnel1</a:t>
            </a:r>
            <a:endParaRPr lang="zh-CN" altLang="en-US" sz="1400" dirty="0">
              <a:solidFill>
                <a:srgbClr val="003659"/>
              </a:solidFill>
              <a:cs typeface="+mn-ea"/>
              <a:sym typeface="+mn-lt"/>
            </a:endParaRPr>
          </a:p>
        </p:txBody>
      </p:sp>
      <p:sp>
        <p:nvSpPr>
          <p:cNvPr id="25" name="文本框 24">
            <a:extLst>
              <a:ext uri="{FF2B5EF4-FFF2-40B4-BE49-F238E27FC236}">
                <a16:creationId xmlns:a16="http://schemas.microsoft.com/office/drawing/2014/main" id="{364AF08B-9A72-E512-169F-0A5AD936AA40}"/>
              </a:ext>
            </a:extLst>
          </p:cNvPr>
          <p:cNvSpPr txBox="1"/>
          <p:nvPr/>
        </p:nvSpPr>
        <p:spPr>
          <a:xfrm>
            <a:off x="2314413" y="1934299"/>
            <a:ext cx="1441420" cy="585610"/>
          </a:xfrm>
          <a:prstGeom prst="rect">
            <a:avLst/>
          </a:prstGeom>
          <a:noFill/>
        </p:spPr>
        <p:txBody>
          <a:bodyPr wrap="none" rtlCol="0">
            <a:spAutoFit/>
          </a:bodyPr>
          <a:lstStyle/>
          <a:p>
            <a:pPr>
              <a:lnSpc>
                <a:spcPct val="120000"/>
              </a:lnSpc>
            </a:pPr>
            <a:r>
              <a:rPr lang="zh-CN" altLang="en-US" sz="1400" dirty="0">
                <a:cs typeface="+mn-ea"/>
                <a:sym typeface="+mn-lt"/>
              </a:rPr>
              <a:t>隧道源</a:t>
            </a:r>
            <a:r>
              <a:rPr lang="en-US" altLang="zh-CN" sz="1400" dirty="0">
                <a:cs typeface="+mn-ea"/>
                <a:sym typeface="+mn-lt"/>
              </a:rPr>
              <a:t>IPv4</a:t>
            </a:r>
            <a:r>
              <a:rPr lang="zh-CN" altLang="en-US" sz="1400" dirty="0">
                <a:cs typeface="+mn-ea"/>
                <a:sym typeface="+mn-lt"/>
              </a:rPr>
              <a:t>地址</a:t>
            </a:r>
            <a:endParaRPr lang="en-US" altLang="zh-CN" sz="1400" dirty="0">
              <a:cs typeface="+mn-ea"/>
              <a:sym typeface="+mn-lt"/>
            </a:endParaRPr>
          </a:p>
          <a:p>
            <a:pPr>
              <a:lnSpc>
                <a:spcPct val="120000"/>
              </a:lnSpc>
            </a:pPr>
            <a:r>
              <a:rPr lang="en-US" altLang="zh-CN" sz="1400" dirty="0">
                <a:cs typeface="+mn-ea"/>
                <a:sym typeface="+mn-lt"/>
              </a:rPr>
              <a:t>Loopback0</a:t>
            </a:r>
            <a:endParaRPr lang="zh-CN" altLang="en-US" sz="1400" dirty="0">
              <a:cs typeface="+mn-ea"/>
              <a:sym typeface="+mn-lt"/>
            </a:endParaRPr>
          </a:p>
        </p:txBody>
      </p:sp>
      <p:sp>
        <p:nvSpPr>
          <p:cNvPr id="26" name="文本框 25">
            <a:extLst>
              <a:ext uri="{FF2B5EF4-FFF2-40B4-BE49-F238E27FC236}">
                <a16:creationId xmlns:a16="http://schemas.microsoft.com/office/drawing/2014/main" id="{5C40E7B8-42B4-828F-6A53-A6150A9543D8}"/>
              </a:ext>
            </a:extLst>
          </p:cNvPr>
          <p:cNvSpPr txBox="1"/>
          <p:nvPr/>
        </p:nvSpPr>
        <p:spPr>
          <a:xfrm>
            <a:off x="8357312" y="1934299"/>
            <a:ext cx="1441420" cy="585610"/>
          </a:xfrm>
          <a:prstGeom prst="rect">
            <a:avLst/>
          </a:prstGeom>
          <a:noFill/>
        </p:spPr>
        <p:txBody>
          <a:bodyPr wrap="none" rtlCol="0">
            <a:spAutoFit/>
          </a:bodyPr>
          <a:lstStyle/>
          <a:p>
            <a:pPr>
              <a:lnSpc>
                <a:spcPct val="120000"/>
              </a:lnSpc>
            </a:pPr>
            <a:r>
              <a:rPr lang="zh-CN" altLang="en-US" sz="1400" dirty="0">
                <a:cs typeface="+mn-ea"/>
                <a:sym typeface="+mn-lt"/>
              </a:rPr>
              <a:t>隧道源</a:t>
            </a:r>
            <a:r>
              <a:rPr lang="en-US" altLang="zh-CN" sz="1400" dirty="0">
                <a:cs typeface="+mn-ea"/>
                <a:sym typeface="+mn-lt"/>
              </a:rPr>
              <a:t>IPv4</a:t>
            </a:r>
            <a:r>
              <a:rPr lang="zh-CN" altLang="en-US" sz="1400" dirty="0">
                <a:cs typeface="+mn-ea"/>
                <a:sym typeface="+mn-lt"/>
              </a:rPr>
              <a:t>地址</a:t>
            </a:r>
            <a:endParaRPr lang="en-US" altLang="zh-CN" sz="1400" dirty="0">
              <a:cs typeface="+mn-ea"/>
              <a:sym typeface="+mn-lt"/>
            </a:endParaRPr>
          </a:p>
          <a:p>
            <a:pPr>
              <a:lnSpc>
                <a:spcPct val="120000"/>
              </a:lnSpc>
            </a:pPr>
            <a:r>
              <a:rPr lang="en-US" altLang="zh-CN" sz="1400" dirty="0">
                <a:cs typeface="+mn-ea"/>
                <a:sym typeface="+mn-lt"/>
              </a:rPr>
              <a:t>Loopback0</a:t>
            </a:r>
            <a:endParaRPr lang="zh-CN" altLang="en-US" sz="1400" dirty="0">
              <a:cs typeface="+mn-ea"/>
              <a:sym typeface="+mn-lt"/>
            </a:endParaRPr>
          </a:p>
        </p:txBody>
      </p:sp>
      <p:sp>
        <p:nvSpPr>
          <p:cNvPr id="27" name="矩形 26">
            <a:extLst>
              <a:ext uri="{FF2B5EF4-FFF2-40B4-BE49-F238E27FC236}">
                <a16:creationId xmlns:a16="http://schemas.microsoft.com/office/drawing/2014/main" id="{F2EF156E-500D-1B0A-8EDA-9E07617E80BC}"/>
              </a:ext>
            </a:extLst>
          </p:cNvPr>
          <p:cNvSpPr/>
          <p:nvPr/>
        </p:nvSpPr>
        <p:spPr>
          <a:xfrm>
            <a:off x="4422456" y="3303852"/>
            <a:ext cx="3082212" cy="523219"/>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源</a:t>
            </a:r>
            <a:r>
              <a:rPr lang="en-US" altLang="zh-CN" sz="1400" dirty="0">
                <a:solidFill>
                  <a:schemeClr val="tx1"/>
                </a:solidFill>
                <a:cs typeface="+mn-ea"/>
                <a:sym typeface="+mn-lt"/>
              </a:rPr>
              <a:t>IPv4</a:t>
            </a:r>
            <a:r>
              <a:rPr lang="zh-CN" altLang="en-US" sz="1400" dirty="0">
                <a:solidFill>
                  <a:schemeClr val="tx1"/>
                </a:solidFill>
                <a:cs typeface="+mn-ea"/>
                <a:sym typeface="+mn-lt"/>
              </a:rPr>
              <a:t>地址：隧道源</a:t>
            </a:r>
            <a:r>
              <a:rPr lang="en-US" altLang="zh-CN" sz="1400" dirty="0">
                <a:solidFill>
                  <a:schemeClr val="tx1"/>
                </a:solidFill>
                <a:cs typeface="+mn-ea"/>
                <a:sym typeface="+mn-lt"/>
              </a:rPr>
              <a:t>IPv4</a:t>
            </a:r>
            <a:r>
              <a:rPr lang="zh-CN" altLang="en-US" sz="1400" dirty="0">
                <a:solidFill>
                  <a:schemeClr val="tx1"/>
                </a:solidFill>
                <a:cs typeface="+mn-ea"/>
                <a:sym typeface="+mn-lt"/>
              </a:rPr>
              <a:t>地址</a:t>
            </a:r>
            <a:endParaRPr lang="en-US" altLang="zh-CN" sz="1400" dirty="0">
              <a:solidFill>
                <a:schemeClr val="tx1"/>
              </a:solidFill>
              <a:cs typeface="+mn-ea"/>
              <a:sym typeface="+mn-lt"/>
            </a:endParaRPr>
          </a:p>
          <a:p>
            <a:pPr algn="ctr">
              <a:lnSpc>
                <a:spcPct val="120000"/>
              </a:lnSpc>
            </a:pPr>
            <a:r>
              <a:rPr lang="zh-CN" altLang="en-US" sz="1400" dirty="0">
                <a:solidFill>
                  <a:schemeClr val="tx1"/>
                </a:solidFill>
                <a:cs typeface="+mn-ea"/>
                <a:sym typeface="+mn-lt"/>
              </a:rPr>
              <a:t>目的</a:t>
            </a:r>
            <a:r>
              <a:rPr lang="en-US" altLang="zh-CN" sz="1400" dirty="0">
                <a:solidFill>
                  <a:schemeClr val="tx1"/>
                </a:solidFill>
                <a:cs typeface="+mn-ea"/>
                <a:sym typeface="+mn-lt"/>
              </a:rPr>
              <a:t>IPv4</a:t>
            </a:r>
            <a:r>
              <a:rPr lang="zh-CN" altLang="en-US" sz="1400" dirty="0">
                <a:solidFill>
                  <a:schemeClr val="tx1"/>
                </a:solidFill>
                <a:cs typeface="+mn-ea"/>
                <a:sym typeface="+mn-lt"/>
              </a:rPr>
              <a:t>地址：隧道目的</a:t>
            </a:r>
            <a:r>
              <a:rPr lang="en-US" altLang="zh-CN" sz="1400" dirty="0">
                <a:solidFill>
                  <a:schemeClr val="tx1"/>
                </a:solidFill>
                <a:cs typeface="+mn-ea"/>
                <a:sym typeface="+mn-lt"/>
              </a:rPr>
              <a:t>IPv4</a:t>
            </a:r>
            <a:r>
              <a:rPr lang="zh-CN" altLang="en-US" sz="1400" dirty="0">
                <a:solidFill>
                  <a:schemeClr val="tx1"/>
                </a:solidFill>
                <a:cs typeface="+mn-ea"/>
                <a:sym typeface="+mn-lt"/>
              </a:rPr>
              <a:t>地址</a:t>
            </a:r>
          </a:p>
        </p:txBody>
      </p:sp>
      <p:sp>
        <p:nvSpPr>
          <p:cNvPr id="28" name="矩形 27">
            <a:extLst>
              <a:ext uri="{FF2B5EF4-FFF2-40B4-BE49-F238E27FC236}">
                <a16:creationId xmlns:a16="http://schemas.microsoft.com/office/drawing/2014/main" id="{60A266FC-E53D-DD8B-5C37-01936F665D84}"/>
              </a:ext>
            </a:extLst>
          </p:cNvPr>
          <p:cNvSpPr/>
          <p:nvPr/>
        </p:nvSpPr>
        <p:spPr>
          <a:xfrm>
            <a:off x="4422456" y="3842591"/>
            <a:ext cx="3082211" cy="52322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源地址：</a:t>
            </a:r>
            <a:r>
              <a:rPr lang="en-US" altLang="zh-CN" sz="1400" dirty="0">
                <a:solidFill>
                  <a:schemeClr val="tx1"/>
                </a:solidFill>
                <a:cs typeface="+mn-ea"/>
                <a:sym typeface="+mn-lt"/>
              </a:rPr>
              <a:t> PC1</a:t>
            </a:r>
            <a:r>
              <a:rPr lang="zh-CN" altLang="en-US" sz="1400" dirty="0">
                <a:solidFill>
                  <a:schemeClr val="tx1"/>
                </a:solidFill>
                <a:cs typeface="+mn-ea"/>
                <a:sym typeface="+mn-lt"/>
              </a:rPr>
              <a:t>的</a:t>
            </a:r>
            <a:r>
              <a:rPr lang="en-US" altLang="zh-CN" sz="1400" dirty="0">
                <a:solidFill>
                  <a:schemeClr val="tx1"/>
                </a:solidFill>
                <a:cs typeface="+mn-ea"/>
                <a:sym typeface="+mn-lt"/>
              </a:rPr>
              <a:t>IPv6</a:t>
            </a:r>
            <a:r>
              <a:rPr lang="zh-CN" altLang="en-US" sz="1400" dirty="0">
                <a:solidFill>
                  <a:schemeClr val="tx1"/>
                </a:solidFill>
                <a:cs typeface="+mn-ea"/>
                <a:sym typeface="+mn-lt"/>
              </a:rPr>
              <a:t>地址</a:t>
            </a:r>
            <a:endParaRPr lang="en-US" altLang="zh-CN" sz="1400" dirty="0">
              <a:solidFill>
                <a:schemeClr val="tx1"/>
              </a:solidFill>
              <a:cs typeface="+mn-ea"/>
              <a:sym typeface="+mn-lt"/>
            </a:endParaRPr>
          </a:p>
          <a:p>
            <a:pPr algn="ctr">
              <a:lnSpc>
                <a:spcPct val="120000"/>
              </a:lnSpc>
            </a:pPr>
            <a:r>
              <a:rPr lang="zh-CN" altLang="en-US" sz="1400" dirty="0">
                <a:solidFill>
                  <a:schemeClr val="tx1"/>
                </a:solidFill>
                <a:cs typeface="+mn-ea"/>
                <a:sym typeface="+mn-lt"/>
              </a:rPr>
              <a:t>目的地址：</a:t>
            </a:r>
            <a:r>
              <a:rPr lang="en-US" altLang="zh-CN" sz="1400" dirty="0">
                <a:solidFill>
                  <a:schemeClr val="tx1"/>
                </a:solidFill>
                <a:cs typeface="+mn-ea"/>
                <a:sym typeface="+mn-lt"/>
              </a:rPr>
              <a:t>PC2</a:t>
            </a:r>
            <a:r>
              <a:rPr lang="zh-CN" altLang="en-US" sz="1400" dirty="0">
                <a:solidFill>
                  <a:schemeClr val="tx1"/>
                </a:solidFill>
                <a:cs typeface="+mn-ea"/>
                <a:sym typeface="+mn-lt"/>
              </a:rPr>
              <a:t>的</a:t>
            </a:r>
            <a:r>
              <a:rPr lang="en-US" altLang="zh-CN" sz="1400" dirty="0">
                <a:solidFill>
                  <a:schemeClr val="tx1"/>
                </a:solidFill>
                <a:cs typeface="+mn-ea"/>
                <a:sym typeface="+mn-lt"/>
              </a:rPr>
              <a:t>IPv6</a:t>
            </a:r>
            <a:r>
              <a:rPr lang="zh-CN" altLang="en-US" sz="1400" dirty="0">
                <a:solidFill>
                  <a:schemeClr val="tx1"/>
                </a:solidFill>
                <a:cs typeface="+mn-ea"/>
                <a:sym typeface="+mn-lt"/>
              </a:rPr>
              <a:t>地址</a:t>
            </a:r>
          </a:p>
        </p:txBody>
      </p:sp>
      <p:sp>
        <p:nvSpPr>
          <p:cNvPr id="33" name="文本框 32">
            <a:extLst>
              <a:ext uri="{FF2B5EF4-FFF2-40B4-BE49-F238E27FC236}">
                <a16:creationId xmlns:a16="http://schemas.microsoft.com/office/drawing/2014/main" id="{2ED20BC1-B1FD-F722-3808-632BA87C1DE5}"/>
              </a:ext>
            </a:extLst>
          </p:cNvPr>
          <p:cNvSpPr txBox="1"/>
          <p:nvPr/>
        </p:nvSpPr>
        <p:spPr>
          <a:xfrm>
            <a:off x="1249344" y="2890252"/>
            <a:ext cx="902811" cy="587084"/>
          </a:xfrm>
          <a:prstGeom prst="rect">
            <a:avLst/>
          </a:prstGeom>
          <a:noFill/>
        </p:spPr>
        <p:txBody>
          <a:bodyPr wrap="none" rtlCol="0">
            <a:spAutoFit/>
          </a:bodyPr>
          <a:lstStyle/>
          <a:p>
            <a:pPr algn="ctr">
              <a:lnSpc>
                <a:spcPct val="120000"/>
              </a:lnSpc>
            </a:pPr>
            <a:r>
              <a:rPr lang="en-US" altLang="zh-CN" sz="1400" b="1" dirty="0">
                <a:cs typeface="+mn-ea"/>
                <a:sym typeface="+mn-lt"/>
              </a:rPr>
              <a:t>PC1</a:t>
            </a:r>
          </a:p>
          <a:p>
            <a:pPr algn="ctr">
              <a:lnSpc>
                <a:spcPct val="120000"/>
              </a:lnSpc>
            </a:pPr>
            <a:r>
              <a:rPr lang="en-US" altLang="zh-CN" sz="1400" dirty="0">
                <a:cs typeface="+mn-ea"/>
                <a:sym typeface="+mn-lt"/>
              </a:rPr>
              <a:t>IPv6</a:t>
            </a:r>
            <a:r>
              <a:rPr lang="zh-CN" altLang="en-US" sz="1400" dirty="0">
                <a:cs typeface="+mn-ea"/>
                <a:sym typeface="+mn-lt"/>
              </a:rPr>
              <a:t>主机</a:t>
            </a:r>
          </a:p>
        </p:txBody>
      </p:sp>
      <p:sp>
        <p:nvSpPr>
          <p:cNvPr id="34" name="文本框 33">
            <a:extLst>
              <a:ext uri="{FF2B5EF4-FFF2-40B4-BE49-F238E27FC236}">
                <a16:creationId xmlns:a16="http://schemas.microsoft.com/office/drawing/2014/main" id="{91805081-E9C7-404B-13AE-C67A25973E3F}"/>
              </a:ext>
            </a:extLst>
          </p:cNvPr>
          <p:cNvSpPr txBox="1"/>
          <p:nvPr/>
        </p:nvSpPr>
        <p:spPr>
          <a:xfrm>
            <a:off x="9870830" y="2890252"/>
            <a:ext cx="902811" cy="587084"/>
          </a:xfrm>
          <a:prstGeom prst="rect">
            <a:avLst/>
          </a:prstGeom>
          <a:noFill/>
        </p:spPr>
        <p:txBody>
          <a:bodyPr wrap="none" rtlCol="0">
            <a:spAutoFit/>
          </a:bodyPr>
          <a:lstStyle/>
          <a:p>
            <a:pPr algn="ctr">
              <a:lnSpc>
                <a:spcPct val="120000"/>
              </a:lnSpc>
            </a:pPr>
            <a:r>
              <a:rPr lang="en-US" altLang="zh-CN" sz="1400" b="1" dirty="0">
                <a:cs typeface="+mn-ea"/>
                <a:sym typeface="+mn-lt"/>
              </a:rPr>
              <a:t>PC2</a:t>
            </a:r>
          </a:p>
          <a:p>
            <a:pPr algn="ctr">
              <a:lnSpc>
                <a:spcPct val="120000"/>
              </a:lnSpc>
            </a:pPr>
            <a:r>
              <a:rPr lang="en-US" altLang="zh-CN" sz="1400" dirty="0">
                <a:cs typeface="+mn-ea"/>
                <a:sym typeface="+mn-lt"/>
              </a:rPr>
              <a:t>IPv6</a:t>
            </a:r>
            <a:r>
              <a:rPr lang="zh-CN" altLang="en-US" sz="1400" dirty="0">
                <a:cs typeface="+mn-ea"/>
                <a:sym typeface="+mn-lt"/>
              </a:rPr>
              <a:t>主机</a:t>
            </a:r>
          </a:p>
        </p:txBody>
      </p:sp>
      <p:sp>
        <p:nvSpPr>
          <p:cNvPr id="35" name="矩形 34">
            <a:extLst>
              <a:ext uri="{FF2B5EF4-FFF2-40B4-BE49-F238E27FC236}">
                <a16:creationId xmlns:a16="http://schemas.microsoft.com/office/drawing/2014/main" id="{9B838E98-6B2F-A608-C675-95BD6253CF8E}"/>
              </a:ext>
            </a:extLst>
          </p:cNvPr>
          <p:cNvSpPr/>
          <p:nvPr/>
        </p:nvSpPr>
        <p:spPr>
          <a:xfrm>
            <a:off x="4422456" y="4381330"/>
            <a:ext cx="3082211" cy="29227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载荷</a:t>
            </a:r>
          </a:p>
        </p:txBody>
      </p:sp>
      <p:sp>
        <p:nvSpPr>
          <p:cNvPr id="36" name="矩形 35">
            <a:extLst>
              <a:ext uri="{FF2B5EF4-FFF2-40B4-BE49-F238E27FC236}">
                <a16:creationId xmlns:a16="http://schemas.microsoft.com/office/drawing/2014/main" id="{1EAD4FFA-447F-9896-FC8A-D5FE056664CC}"/>
              </a:ext>
            </a:extLst>
          </p:cNvPr>
          <p:cNvSpPr/>
          <p:nvPr/>
        </p:nvSpPr>
        <p:spPr>
          <a:xfrm>
            <a:off x="305484" y="3842591"/>
            <a:ext cx="2372463" cy="52322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源地址：</a:t>
            </a:r>
            <a:r>
              <a:rPr lang="en-US" altLang="zh-CN" sz="1400" dirty="0">
                <a:solidFill>
                  <a:schemeClr val="tx1"/>
                </a:solidFill>
                <a:cs typeface="+mn-ea"/>
                <a:sym typeface="+mn-lt"/>
              </a:rPr>
              <a:t> PC1</a:t>
            </a:r>
            <a:r>
              <a:rPr lang="zh-CN" altLang="en-US" sz="1400" dirty="0">
                <a:solidFill>
                  <a:schemeClr val="tx1"/>
                </a:solidFill>
                <a:cs typeface="+mn-ea"/>
                <a:sym typeface="+mn-lt"/>
              </a:rPr>
              <a:t>的</a:t>
            </a:r>
            <a:r>
              <a:rPr lang="en-US" altLang="zh-CN" sz="1400" dirty="0">
                <a:solidFill>
                  <a:schemeClr val="tx1"/>
                </a:solidFill>
                <a:cs typeface="+mn-ea"/>
                <a:sym typeface="+mn-lt"/>
              </a:rPr>
              <a:t>IPv6</a:t>
            </a:r>
            <a:r>
              <a:rPr lang="zh-CN" altLang="en-US" sz="1400" dirty="0">
                <a:solidFill>
                  <a:schemeClr val="tx1"/>
                </a:solidFill>
                <a:cs typeface="+mn-ea"/>
                <a:sym typeface="+mn-lt"/>
              </a:rPr>
              <a:t>地址</a:t>
            </a:r>
            <a:endParaRPr lang="en-US" altLang="zh-CN" sz="1400" dirty="0">
              <a:solidFill>
                <a:schemeClr val="tx1"/>
              </a:solidFill>
              <a:cs typeface="+mn-ea"/>
              <a:sym typeface="+mn-lt"/>
            </a:endParaRPr>
          </a:p>
          <a:p>
            <a:pPr algn="ctr">
              <a:lnSpc>
                <a:spcPct val="120000"/>
              </a:lnSpc>
            </a:pPr>
            <a:r>
              <a:rPr lang="zh-CN" altLang="en-US" sz="1400" dirty="0">
                <a:solidFill>
                  <a:schemeClr val="tx1"/>
                </a:solidFill>
                <a:cs typeface="+mn-ea"/>
                <a:sym typeface="+mn-lt"/>
              </a:rPr>
              <a:t>目的地址：</a:t>
            </a:r>
            <a:r>
              <a:rPr lang="en-US" altLang="zh-CN" sz="1400" dirty="0">
                <a:solidFill>
                  <a:schemeClr val="tx1"/>
                </a:solidFill>
                <a:cs typeface="+mn-ea"/>
                <a:sym typeface="+mn-lt"/>
              </a:rPr>
              <a:t>PC2</a:t>
            </a:r>
            <a:r>
              <a:rPr lang="zh-CN" altLang="en-US" sz="1400" dirty="0">
                <a:solidFill>
                  <a:schemeClr val="tx1"/>
                </a:solidFill>
                <a:cs typeface="+mn-ea"/>
                <a:sym typeface="+mn-lt"/>
              </a:rPr>
              <a:t>的</a:t>
            </a:r>
            <a:r>
              <a:rPr lang="en-US" altLang="zh-CN" sz="1400" dirty="0">
                <a:solidFill>
                  <a:schemeClr val="tx1"/>
                </a:solidFill>
                <a:cs typeface="+mn-ea"/>
                <a:sym typeface="+mn-lt"/>
              </a:rPr>
              <a:t>IPv6</a:t>
            </a:r>
            <a:r>
              <a:rPr lang="zh-CN" altLang="en-US" sz="1400" dirty="0">
                <a:solidFill>
                  <a:schemeClr val="tx1"/>
                </a:solidFill>
                <a:cs typeface="+mn-ea"/>
                <a:sym typeface="+mn-lt"/>
              </a:rPr>
              <a:t>地址</a:t>
            </a:r>
          </a:p>
        </p:txBody>
      </p:sp>
      <p:sp>
        <p:nvSpPr>
          <p:cNvPr id="37" name="矩形 36">
            <a:extLst>
              <a:ext uri="{FF2B5EF4-FFF2-40B4-BE49-F238E27FC236}">
                <a16:creationId xmlns:a16="http://schemas.microsoft.com/office/drawing/2014/main" id="{B9E6D09E-248A-E1BE-33AB-FE3FA17E9314}"/>
              </a:ext>
            </a:extLst>
          </p:cNvPr>
          <p:cNvSpPr/>
          <p:nvPr/>
        </p:nvSpPr>
        <p:spPr>
          <a:xfrm>
            <a:off x="305484" y="4381330"/>
            <a:ext cx="2372463" cy="29227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载荷</a:t>
            </a:r>
          </a:p>
        </p:txBody>
      </p:sp>
      <p:sp>
        <p:nvSpPr>
          <p:cNvPr id="38" name="矩形 37">
            <a:extLst>
              <a:ext uri="{FF2B5EF4-FFF2-40B4-BE49-F238E27FC236}">
                <a16:creationId xmlns:a16="http://schemas.microsoft.com/office/drawing/2014/main" id="{44982300-090C-9462-B727-6163A4B80025}"/>
              </a:ext>
            </a:extLst>
          </p:cNvPr>
          <p:cNvSpPr/>
          <p:nvPr/>
        </p:nvSpPr>
        <p:spPr>
          <a:xfrm>
            <a:off x="9249177" y="3842591"/>
            <a:ext cx="2372463" cy="52322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源地址：</a:t>
            </a:r>
            <a:r>
              <a:rPr lang="en-US" altLang="zh-CN" sz="1400" dirty="0">
                <a:solidFill>
                  <a:schemeClr val="tx1"/>
                </a:solidFill>
                <a:cs typeface="+mn-ea"/>
                <a:sym typeface="+mn-lt"/>
              </a:rPr>
              <a:t> PC1</a:t>
            </a:r>
            <a:r>
              <a:rPr lang="zh-CN" altLang="en-US" sz="1400" dirty="0">
                <a:solidFill>
                  <a:schemeClr val="tx1"/>
                </a:solidFill>
                <a:cs typeface="+mn-ea"/>
                <a:sym typeface="+mn-lt"/>
              </a:rPr>
              <a:t>的</a:t>
            </a:r>
            <a:r>
              <a:rPr lang="en-US" altLang="zh-CN" sz="1400" dirty="0">
                <a:solidFill>
                  <a:schemeClr val="tx1"/>
                </a:solidFill>
                <a:cs typeface="+mn-ea"/>
                <a:sym typeface="+mn-lt"/>
              </a:rPr>
              <a:t>IPv6</a:t>
            </a:r>
            <a:r>
              <a:rPr lang="zh-CN" altLang="en-US" sz="1400" dirty="0">
                <a:solidFill>
                  <a:schemeClr val="tx1"/>
                </a:solidFill>
                <a:cs typeface="+mn-ea"/>
                <a:sym typeface="+mn-lt"/>
              </a:rPr>
              <a:t>地址</a:t>
            </a:r>
            <a:endParaRPr lang="en-US" altLang="zh-CN" sz="1400" dirty="0">
              <a:solidFill>
                <a:schemeClr val="tx1"/>
              </a:solidFill>
              <a:cs typeface="+mn-ea"/>
              <a:sym typeface="+mn-lt"/>
            </a:endParaRPr>
          </a:p>
          <a:p>
            <a:pPr algn="ctr">
              <a:lnSpc>
                <a:spcPct val="120000"/>
              </a:lnSpc>
            </a:pPr>
            <a:r>
              <a:rPr lang="zh-CN" altLang="en-US" sz="1400" dirty="0">
                <a:solidFill>
                  <a:schemeClr val="tx1"/>
                </a:solidFill>
                <a:cs typeface="+mn-ea"/>
                <a:sym typeface="+mn-lt"/>
              </a:rPr>
              <a:t>目的地址：</a:t>
            </a:r>
            <a:r>
              <a:rPr lang="en-US" altLang="zh-CN" sz="1400" dirty="0">
                <a:solidFill>
                  <a:schemeClr val="tx1"/>
                </a:solidFill>
                <a:cs typeface="+mn-ea"/>
                <a:sym typeface="+mn-lt"/>
              </a:rPr>
              <a:t>PC2</a:t>
            </a:r>
            <a:r>
              <a:rPr lang="zh-CN" altLang="en-US" sz="1400" dirty="0">
                <a:solidFill>
                  <a:schemeClr val="tx1"/>
                </a:solidFill>
                <a:cs typeface="+mn-ea"/>
                <a:sym typeface="+mn-lt"/>
              </a:rPr>
              <a:t>的</a:t>
            </a:r>
            <a:r>
              <a:rPr lang="en-US" altLang="zh-CN" sz="1400" dirty="0">
                <a:solidFill>
                  <a:schemeClr val="tx1"/>
                </a:solidFill>
                <a:cs typeface="+mn-ea"/>
                <a:sym typeface="+mn-lt"/>
              </a:rPr>
              <a:t>IPv6</a:t>
            </a:r>
            <a:r>
              <a:rPr lang="zh-CN" altLang="en-US" sz="1400" dirty="0">
                <a:solidFill>
                  <a:schemeClr val="tx1"/>
                </a:solidFill>
                <a:cs typeface="+mn-ea"/>
                <a:sym typeface="+mn-lt"/>
              </a:rPr>
              <a:t>地址</a:t>
            </a:r>
          </a:p>
        </p:txBody>
      </p:sp>
      <p:sp>
        <p:nvSpPr>
          <p:cNvPr id="39" name="矩形 38">
            <a:extLst>
              <a:ext uri="{FF2B5EF4-FFF2-40B4-BE49-F238E27FC236}">
                <a16:creationId xmlns:a16="http://schemas.microsoft.com/office/drawing/2014/main" id="{08429D47-59BD-A7E5-FD55-FF068CFF961F}"/>
              </a:ext>
            </a:extLst>
          </p:cNvPr>
          <p:cNvSpPr/>
          <p:nvPr/>
        </p:nvSpPr>
        <p:spPr>
          <a:xfrm>
            <a:off x="9249177" y="4381330"/>
            <a:ext cx="2372463" cy="29227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载荷</a:t>
            </a:r>
          </a:p>
        </p:txBody>
      </p:sp>
      <p:cxnSp>
        <p:nvCxnSpPr>
          <p:cNvPr id="41" name="直接连接符 40">
            <a:extLst>
              <a:ext uri="{FF2B5EF4-FFF2-40B4-BE49-F238E27FC236}">
                <a16:creationId xmlns:a16="http://schemas.microsoft.com/office/drawing/2014/main" id="{0056CC34-44B0-9293-2500-8216D9AB90C3}"/>
              </a:ext>
            </a:extLst>
          </p:cNvPr>
          <p:cNvCxnSpPr>
            <a:stCxn id="21" idx="2"/>
          </p:cNvCxnSpPr>
          <p:nvPr/>
        </p:nvCxnSpPr>
        <p:spPr>
          <a:xfrm flipH="1">
            <a:off x="2908664" y="3175844"/>
            <a:ext cx="9186" cy="14977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98DC2BD3-4EE3-8C5A-AD9C-C1A0019FB69B}"/>
              </a:ext>
            </a:extLst>
          </p:cNvPr>
          <p:cNvCxnSpPr/>
          <p:nvPr/>
        </p:nvCxnSpPr>
        <p:spPr>
          <a:xfrm flipH="1">
            <a:off x="9015683" y="3156544"/>
            <a:ext cx="9187" cy="15170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箭头连接符 43">
            <a:extLst>
              <a:ext uri="{FF2B5EF4-FFF2-40B4-BE49-F238E27FC236}">
                <a16:creationId xmlns:a16="http://schemas.microsoft.com/office/drawing/2014/main" id="{A52734A3-EB0C-B11F-B7EA-389C24DEE8A8}"/>
              </a:ext>
            </a:extLst>
          </p:cNvPr>
          <p:cNvCxnSpPr>
            <a:cxnSpLocks/>
          </p:cNvCxnSpPr>
          <p:nvPr/>
        </p:nvCxnSpPr>
        <p:spPr>
          <a:xfrm>
            <a:off x="2710902" y="4241074"/>
            <a:ext cx="162161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862F6432-9DDC-00C4-4262-3CB6790532EC}"/>
              </a:ext>
            </a:extLst>
          </p:cNvPr>
          <p:cNvCxnSpPr>
            <a:cxnSpLocks/>
          </p:cNvCxnSpPr>
          <p:nvPr/>
        </p:nvCxnSpPr>
        <p:spPr>
          <a:xfrm>
            <a:off x="7601019" y="4241074"/>
            <a:ext cx="162161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51" name="组合 50">
            <a:extLst>
              <a:ext uri="{FF2B5EF4-FFF2-40B4-BE49-F238E27FC236}">
                <a16:creationId xmlns:a16="http://schemas.microsoft.com/office/drawing/2014/main" id="{DEE21CBE-8FC4-2D91-5A27-F2AAB2823C3F}"/>
              </a:ext>
            </a:extLst>
          </p:cNvPr>
          <p:cNvGrpSpPr/>
          <p:nvPr/>
        </p:nvGrpSpPr>
        <p:grpSpPr>
          <a:xfrm>
            <a:off x="8868416" y="4052907"/>
            <a:ext cx="312906" cy="394210"/>
            <a:chOff x="3531378" y="5132007"/>
            <a:chExt cx="312906" cy="394210"/>
          </a:xfrm>
        </p:grpSpPr>
        <p:sp>
          <p:nvSpPr>
            <p:cNvPr id="49" name="椭圆 48">
              <a:extLst>
                <a:ext uri="{FF2B5EF4-FFF2-40B4-BE49-F238E27FC236}">
                  <a16:creationId xmlns:a16="http://schemas.microsoft.com/office/drawing/2014/main" id="{8005F87C-C224-C33D-B22F-DF9EBF3ADF45}"/>
                </a:ext>
              </a:extLst>
            </p:cNvPr>
            <p:cNvSpPr/>
            <p:nvPr/>
          </p:nvSpPr>
          <p:spPr>
            <a:xfrm>
              <a:off x="3574371" y="5212080"/>
              <a:ext cx="226920" cy="22692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50" name="文本框 49">
              <a:extLst>
                <a:ext uri="{FF2B5EF4-FFF2-40B4-BE49-F238E27FC236}">
                  <a16:creationId xmlns:a16="http://schemas.microsoft.com/office/drawing/2014/main" id="{25365424-6C35-61E0-7563-41692B2D99C0}"/>
                </a:ext>
              </a:extLst>
            </p:cNvPr>
            <p:cNvSpPr txBox="1"/>
            <p:nvPr/>
          </p:nvSpPr>
          <p:spPr>
            <a:xfrm>
              <a:off x="3531378" y="5132007"/>
              <a:ext cx="312906" cy="394210"/>
            </a:xfrm>
            <a:prstGeom prst="rect">
              <a:avLst/>
            </a:prstGeom>
            <a:noFill/>
          </p:spPr>
          <p:txBody>
            <a:bodyPr wrap="none" rtlCol="0">
              <a:spAutoFit/>
            </a:bodyPr>
            <a:lstStyle/>
            <a:p>
              <a:pPr>
                <a:lnSpc>
                  <a:spcPct val="120000"/>
                </a:lnSpc>
              </a:pPr>
              <a:r>
                <a:rPr lang="en-US" altLang="zh-CN" dirty="0">
                  <a:solidFill>
                    <a:schemeClr val="bg1"/>
                  </a:solidFill>
                  <a:cs typeface="+mn-ea"/>
                  <a:sym typeface="+mn-lt"/>
                </a:rPr>
                <a:t>2</a:t>
              </a:r>
              <a:endParaRPr lang="zh-CN" altLang="en-US" dirty="0">
                <a:solidFill>
                  <a:schemeClr val="bg1"/>
                </a:solidFill>
                <a:cs typeface="+mn-ea"/>
                <a:sym typeface="+mn-lt"/>
              </a:endParaRPr>
            </a:p>
          </p:txBody>
        </p:sp>
      </p:grpSp>
      <p:grpSp>
        <p:nvGrpSpPr>
          <p:cNvPr id="52" name="组合 51">
            <a:extLst>
              <a:ext uri="{FF2B5EF4-FFF2-40B4-BE49-F238E27FC236}">
                <a16:creationId xmlns:a16="http://schemas.microsoft.com/office/drawing/2014/main" id="{DB51574E-1341-45EB-2E19-6543CAEF00C9}"/>
              </a:ext>
            </a:extLst>
          </p:cNvPr>
          <p:cNvGrpSpPr/>
          <p:nvPr/>
        </p:nvGrpSpPr>
        <p:grpSpPr>
          <a:xfrm>
            <a:off x="2745801" y="4053367"/>
            <a:ext cx="312906" cy="394210"/>
            <a:chOff x="3531378" y="5132007"/>
            <a:chExt cx="312906" cy="394210"/>
          </a:xfrm>
        </p:grpSpPr>
        <p:sp>
          <p:nvSpPr>
            <p:cNvPr id="53" name="椭圆 52">
              <a:extLst>
                <a:ext uri="{FF2B5EF4-FFF2-40B4-BE49-F238E27FC236}">
                  <a16:creationId xmlns:a16="http://schemas.microsoft.com/office/drawing/2014/main" id="{0BE3AEEF-66C8-672B-CEA9-D96516901B83}"/>
                </a:ext>
              </a:extLst>
            </p:cNvPr>
            <p:cNvSpPr/>
            <p:nvPr/>
          </p:nvSpPr>
          <p:spPr>
            <a:xfrm>
              <a:off x="3574371" y="5212080"/>
              <a:ext cx="226920" cy="22692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54" name="文本框 53">
              <a:extLst>
                <a:ext uri="{FF2B5EF4-FFF2-40B4-BE49-F238E27FC236}">
                  <a16:creationId xmlns:a16="http://schemas.microsoft.com/office/drawing/2014/main" id="{65C2767F-3069-206B-D82F-A8D87718B3A6}"/>
                </a:ext>
              </a:extLst>
            </p:cNvPr>
            <p:cNvSpPr txBox="1"/>
            <p:nvPr/>
          </p:nvSpPr>
          <p:spPr>
            <a:xfrm>
              <a:off x="3531378" y="5132007"/>
              <a:ext cx="312906" cy="394210"/>
            </a:xfrm>
            <a:prstGeom prst="rect">
              <a:avLst/>
            </a:prstGeom>
            <a:noFill/>
          </p:spPr>
          <p:txBody>
            <a:bodyPr wrap="none" rtlCol="0">
              <a:spAutoFit/>
            </a:bodyPr>
            <a:lstStyle/>
            <a:p>
              <a:pPr>
                <a:lnSpc>
                  <a:spcPct val="120000"/>
                </a:lnSpc>
              </a:pPr>
              <a:r>
                <a:rPr lang="en-US" altLang="zh-CN" dirty="0">
                  <a:solidFill>
                    <a:schemeClr val="bg1"/>
                  </a:solidFill>
                  <a:cs typeface="+mn-ea"/>
                  <a:sym typeface="+mn-lt"/>
                </a:rPr>
                <a:t>1</a:t>
              </a:r>
              <a:endParaRPr lang="zh-CN" altLang="en-US" dirty="0">
                <a:solidFill>
                  <a:schemeClr val="bg1"/>
                </a:solidFill>
                <a:cs typeface="+mn-ea"/>
                <a:sym typeface="+mn-lt"/>
              </a:endParaRPr>
            </a:p>
          </p:txBody>
        </p:sp>
      </p:grpSp>
      <p:pic>
        <p:nvPicPr>
          <p:cNvPr id="40" name="图片 39">
            <a:extLst>
              <a:ext uri="{FF2B5EF4-FFF2-40B4-BE49-F238E27FC236}">
                <a16:creationId xmlns:a16="http://schemas.microsoft.com/office/drawing/2014/main" id="{998F79B9-B843-4498-91E4-8BF960D4A351}"/>
              </a:ext>
            </a:extLst>
          </p:cNvPr>
          <p:cNvPicPr>
            <a:picLocks noChangeAspect="1"/>
          </p:cNvPicPr>
          <p:nvPr/>
        </p:nvPicPr>
        <p:blipFill>
          <a:blip r:embed="rId2"/>
          <a:stretch>
            <a:fillRect/>
          </a:stretch>
        </p:blipFill>
        <p:spPr>
          <a:xfrm>
            <a:off x="1382611" y="2408115"/>
            <a:ext cx="582935" cy="445150"/>
          </a:xfrm>
          <a:prstGeom prst="rect">
            <a:avLst/>
          </a:prstGeom>
        </p:spPr>
      </p:pic>
      <p:pic>
        <p:nvPicPr>
          <p:cNvPr id="43" name="图片 42">
            <a:extLst>
              <a:ext uri="{FF2B5EF4-FFF2-40B4-BE49-F238E27FC236}">
                <a16:creationId xmlns:a16="http://schemas.microsoft.com/office/drawing/2014/main" id="{DAA0C051-48CE-411C-9546-00A6B344BA62}"/>
              </a:ext>
            </a:extLst>
          </p:cNvPr>
          <p:cNvPicPr>
            <a:picLocks noChangeAspect="1"/>
          </p:cNvPicPr>
          <p:nvPr/>
        </p:nvPicPr>
        <p:blipFill>
          <a:blip r:embed="rId2"/>
          <a:stretch>
            <a:fillRect/>
          </a:stretch>
        </p:blipFill>
        <p:spPr>
          <a:xfrm>
            <a:off x="10030767" y="2422665"/>
            <a:ext cx="582935" cy="445150"/>
          </a:xfrm>
          <a:prstGeom prst="rect">
            <a:avLst/>
          </a:prstGeom>
        </p:spPr>
      </p:pic>
      <p:pic>
        <p:nvPicPr>
          <p:cNvPr id="45" name="图片 44">
            <a:extLst>
              <a:ext uri="{FF2B5EF4-FFF2-40B4-BE49-F238E27FC236}">
                <a16:creationId xmlns:a16="http://schemas.microsoft.com/office/drawing/2014/main" id="{49F84A60-7C24-4255-AF71-68FBC4A3D71C}"/>
              </a:ext>
            </a:extLst>
          </p:cNvPr>
          <p:cNvPicPr>
            <a:picLocks noChangeAspect="1"/>
          </p:cNvPicPr>
          <p:nvPr/>
        </p:nvPicPr>
        <p:blipFill>
          <a:blip r:embed="rId3"/>
          <a:stretch>
            <a:fillRect/>
          </a:stretch>
        </p:blipFill>
        <p:spPr>
          <a:xfrm>
            <a:off x="2764140" y="2472760"/>
            <a:ext cx="394188" cy="394188"/>
          </a:xfrm>
          <a:prstGeom prst="rect">
            <a:avLst/>
          </a:prstGeom>
        </p:spPr>
      </p:pic>
      <p:pic>
        <p:nvPicPr>
          <p:cNvPr id="46" name="图片 45">
            <a:extLst>
              <a:ext uri="{FF2B5EF4-FFF2-40B4-BE49-F238E27FC236}">
                <a16:creationId xmlns:a16="http://schemas.microsoft.com/office/drawing/2014/main" id="{ED8FB1F1-1D9D-408C-BD55-9B99424F53B2}"/>
              </a:ext>
            </a:extLst>
          </p:cNvPr>
          <p:cNvPicPr>
            <a:picLocks noChangeAspect="1"/>
          </p:cNvPicPr>
          <p:nvPr/>
        </p:nvPicPr>
        <p:blipFill>
          <a:blip r:embed="rId3"/>
          <a:stretch>
            <a:fillRect/>
          </a:stretch>
        </p:blipFill>
        <p:spPr>
          <a:xfrm>
            <a:off x="8764757" y="2467751"/>
            <a:ext cx="394188" cy="394188"/>
          </a:xfrm>
          <a:prstGeom prst="rect">
            <a:avLst/>
          </a:prstGeom>
        </p:spPr>
      </p:pic>
    </p:spTree>
    <p:extLst>
      <p:ext uri="{BB962C8B-B14F-4D97-AF65-F5344CB8AC3E}">
        <p14:creationId xmlns:p14="http://schemas.microsoft.com/office/powerpoint/2010/main" val="1430078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896EC-DCA8-EA12-33FC-7F023BFA6128}"/>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隧道技术：</a:t>
            </a:r>
            <a:r>
              <a:rPr lang="en-US" altLang="zh-CN" sz="3200" dirty="0">
                <a:latin typeface="+mn-lt"/>
                <a:ea typeface="+mn-ea"/>
                <a:cs typeface="+mn-ea"/>
                <a:sym typeface="+mn-lt"/>
              </a:rPr>
              <a:t>IPv4 over IPv6</a:t>
            </a:r>
            <a:r>
              <a:rPr lang="zh-CN" altLang="en-US" sz="3200" dirty="0">
                <a:latin typeface="+mn-lt"/>
                <a:ea typeface="+mn-ea"/>
                <a:cs typeface="+mn-ea"/>
                <a:sym typeface="+mn-lt"/>
              </a:rPr>
              <a:t>隧道</a:t>
            </a:r>
          </a:p>
        </p:txBody>
      </p:sp>
      <p:sp>
        <p:nvSpPr>
          <p:cNvPr id="55" name="内容占位符 54">
            <a:extLst>
              <a:ext uri="{FF2B5EF4-FFF2-40B4-BE49-F238E27FC236}">
                <a16:creationId xmlns:a16="http://schemas.microsoft.com/office/drawing/2014/main" id="{827AD4EF-E9D5-5355-7AA1-EBC64E8A6F47}"/>
              </a:ext>
            </a:extLst>
          </p:cNvPr>
          <p:cNvSpPr>
            <a:spLocks noGrp="1"/>
          </p:cNvSpPr>
          <p:nvPr>
            <p:ph idx="1"/>
          </p:nvPr>
        </p:nvSpPr>
        <p:spPr>
          <a:xfrm>
            <a:off x="660400" y="4822738"/>
            <a:ext cx="10858500" cy="1311362"/>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在</a:t>
            </a:r>
            <a:r>
              <a:rPr lang="en-US" altLang="zh-CN" sz="2400" dirty="0">
                <a:solidFill>
                  <a:schemeClr val="accent1"/>
                </a:solidFill>
                <a:cs typeface="+mn-ea"/>
                <a:sym typeface="+mn-lt"/>
              </a:rPr>
              <a:t>IPv4</a:t>
            </a:r>
            <a:r>
              <a:rPr lang="zh-CN" altLang="en-US" sz="2400" dirty="0">
                <a:solidFill>
                  <a:schemeClr val="accent1"/>
                </a:solidFill>
                <a:cs typeface="+mn-ea"/>
                <a:sym typeface="+mn-lt"/>
              </a:rPr>
              <a:t>网络向</a:t>
            </a:r>
            <a:r>
              <a:rPr lang="en-US" altLang="zh-CN" sz="2400" dirty="0">
                <a:solidFill>
                  <a:schemeClr val="accent1"/>
                </a:solidFill>
                <a:cs typeface="+mn-ea"/>
                <a:sym typeface="+mn-lt"/>
              </a:rPr>
              <a:t>IPv6</a:t>
            </a:r>
            <a:r>
              <a:rPr lang="zh-CN" altLang="en-US" sz="2400" dirty="0">
                <a:solidFill>
                  <a:schemeClr val="accent1"/>
                </a:solidFill>
                <a:cs typeface="+mn-ea"/>
                <a:sym typeface="+mn-lt"/>
              </a:rPr>
              <a:t>网络过渡后期，</a:t>
            </a:r>
            <a:r>
              <a:rPr lang="en-US" altLang="zh-CN" sz="2400" dirty="0">
                <a:solidFill>
                  <a:schemeClr val="accent1"/>
                </a:solidFill>
                <a:cs typeface="+mn-ea"/>
                <a:sym typeface="+mn-lt"/>
              </a:rPr>
              <a:t>IPv6</a:t>
            </a:r>
            <a:r>
              <a:rPr lang="zh-CN" altLang="en-US" sz="2400" dirty="0">
                <a:solidFill>
                  <a:schemeClr val="accent1"/>
                </a:solidFill>
                <a:cs typeface="+mn-ea"/>
                <a:sym typeface="+mn-lt"/>
              </a:rPr>
              <a:t>网络已被大量部署，而</a:t>
            </a:r>
            <a:r>
              <a:rPr lang="en-US" altLang="zh-CN" sz="2400" dirty="0">
                <a:solidFill>
                  <a:schemeClr val="accent1"/>
                </a:solidFill>
                <a:cs typeface="+mn-ea"/>
                <a:sym typeface="+mn-lt"/>
              </a:rPr>
              <a:t>IPv4</a:t>
            </a:r>
            <a:r>
              <a:rPr lang="zh-CN" altLang="en-US" sz="2400" dirty="0">
                <a:solidFill>
                  <a:schemeClr val="accent1"/>
                </a:solidFill>
                <a:cs typeface="+mn-ea"/>
                <a:sym typeface="+mn-lt"/>
              </a:rPr>
              <a:t>网络只是被</a:t>
            </a:r>
            <a:r>
              <a:rPr lang="en-US" altLang="zh-CN" sz="2400" dirty="0">
                <a:solidFill>
                  <a:schemeClr val="accent1"/>
                </a:solidFill>
                <a:cs typeface="+mn-ea"/>
                <a:sym typeface="+mn-lt"/>
              </a:rPr>
              <a:t>IPv6</a:t>
            </a:r>
            <a:r>
              <a:rPr lang="zh-CN" altLang="en-US" sz="2400" dirty="0">
                <a:solidFill>
                  <a:schemeClr val="accent1"/>
                </a:solidFill>
                <a:cs typeface="+mn-ea"/>
                <a:sym typeface="+mn-lt"/>
              </a:rPr>
              <a:t>网络隔离开的局部网络</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利用隧道技术可以在</a:t>
            </a:r>
            <a:r>
              <a:rPr lang="en-US" altLang="zh-CN" sz="2400" dirty="0">
                <a:solidFill>
                  <a:schemeClr val="accent1"/>
                </a:solidFill>
                <a:cs typeface="+mn-ea"/>
                <a:sym typeface="+mn-lt"/>
              </a:rPr>
              <a:t>IPv6</a:t>
            </a:r>
            <a:r>
              <a:rPr lang="zh-CN" altLang="en-US" sz="2400" dirty="0">
                <a:solidFill>
                  <a:schemeClr val="accent1"/>
                </a:solidFill>
                <a:cs typeface="+mn-ea"/>
                <a:sym typeface="+mn-lt"/>
              </a:rPr>
              <a:t>网络上创建隧道，使</a:t>
            </a:r>
            <a:r>
              <a:rPr lang="en-US" altLang="zh-CN" sz="2400" dirty="0">
                <a:solidFill>
                  <a:schemeClr val="accent1"/>
                </a:solidFill>
                <a:cs typeface="+mn-ea"/>
                <a:sym typeface="+mn-lt"/>
              </a:rPr>
              <a:t>IPv4</a:t>
            </a:r>
            <a:r>
              <a:rPr lang="zh-CN" altLang="en-US" sz="2400" dirty="0">
                <a:solidFill>
                  <a:schemeClr val="accent1"/>
                </a:solidFill>
                <a:cs typeface="+mn-ea"/>
                <a:sym typeface="+mn-lt"/>
              </a:rPr>
              <a:t>网络能通过</a:t>
            </a:r>
            <a:r>
              <a:rPr lang="en-US" altLang="zh-CN" sz="2400" dirty="0">
                <a:solidFill>
                  <a:schemeClr val="accent1"/>
                </a:solidFill>
                <a:cs typeface="+mn-ea"/>
                <a:sym typeface="+mn-lt"/>
              </a:rPr>
              <a:t>IPv6</a:t>
            </a:r>
            <a:r>
              <a:rPr lang="zh-CN" altLang="en-US" sz="2400" dirty="0">
                <a:solidFill>
                  <a:schemeClr val="accent1"/>
                </a:solidFill>
                <a:cs typeface="+mn-ea"/>
                <a:sym typeface="+mn-lt"/>
              </a:rPr>
              <a:t>网络互通，这种隧道称为</a:t>
            </a:r>
            <a:r>
              <a:rPr lang="en-US" altLang="zh-CN" sz="2400" dirty="0">
                <a:solidFill>
                  <a:schemeClr val="accent1"/>
                </a:solidFill>
                <a:cs typeface="+mn-ea"/>
                <a:sym typeface="+mn-lt"/>
              </a:rPr>
              <a:t>IPv4 over IPv6</a:t>
            </a:r>
            <a:r>
              <a:rPr lang="zh-CN" altLang="en-US" sz="2400" dirty="0">
                <a:solidFill>
                  <a:schemeClr val="accent1"/>
                </a:solidFill>
                <a:cs typeface="+mn-ea"/>
                <a:sym typeface="+mn-lt"/>
              </a:rPr>
              <a:t>隧道</a:t>
            </a:r>
          </a:p>
        </p:txBody>
      </p:sp>
      <p:sp>
        <p:nvSpPr>
          <p:cNvPr id="3" name="日期占位符 2">
            <a:extLst>
              <a:ext uri="{FF2B5EF4-FFF2-40B4-BE49-F238E27FC236}">
                <a16:creationId xmlns:a16="http://schemas.microsoft.com/office/drawing/2014/main" id="{E0C7F277-CB7E-3895-DACD-C7A3AB797A3E}"/>
              </a:ext>
            </a:extLst>
          </p:cNvPr>
          <p:cNvSpPr>
            <a:spLocks noGrp="1"/>
          </p:cNvSpPr>
          <p:nvPr>
            <p:ph type="dt" sz="half" idx="10"/>
          </p:nvPr>
        </p:nvSpPr>
        <p:spPr/>
        <p:txBody>
          <a:bodyPr/>
          <a:lstStyle/>
          <a:p>
            <a:pPr>
              <a:lnSpc>
                <a:spcPct val="120000"/>
              </a:lnSpc>
            </a:pPr>
            <a:fld id="{14737361-47DE-47EB-8AA6-3F63404DF383}" type="datetime1">
              <a:rPr lang="en-US" altLang="zh-CN" smtClean="0">
                <a:cs typeface="+mn-ea"/>
                <a:sym typeface="+mn-lt"/>
              </a:rPr>
              <a:pPr>
                <a:lnSpc>
                  <a:spcPct val="120000"/>
                </a:lnSpc>
              </a:pPr>
              <a:t>9/24/2023</a:t>
            </a:fld>
            <a:endParaRPr lang="en-US">
              <a:cs typeface="+mn-ea"/>
              <a:sym typeface="+mn-lt"/>
            </a:endParaRPr>
          </a:p>
        </p:txBody>
      </p:sp>
      <p:sp>
        <p:nvSpPr>
          <p:cNvPr id="4" name="页脚占位符 3">
            <a:extLst>
              <a:ext uri="{FF2B5EF4-FFF2-40B4-BE49-F238E27FC236}">
                <a16:creationId xmlns:a16="http://schemas.microsoft.com/office/drawing/2014/main" id="{E929E1F6-4F29-F76E-B567-3457596872A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5" name="灯片编号占位符 4">
            <a:extLst>
              <a:ext uri="{FF2B5EF4-FFF2-40B4-BE49-F238E27FC236}">
                <a16:creationId xmlns:a16="http://schemas.microsoft.com/office/drawing/2014/main" id="{D6D67823-43E5-0030-457A-7F7216A53A5F}"/>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192</a:t>
            </a:fld>
            <a:endParaRPr lang="en-US">
              <a:cs typeface="+mn-ea"/>
              <a:sym typeface="+mn-lt"/>
            </a:endParaRPr>
          </a:p>
        </p:txBody>
      </p:sp>
      <p:sp>
        <p:nvSpPr>
          <p:cNvPr id="11" name="Freeform 159">
            <a:extLst>
              <a:ext uri="{FF2B5EF4-FFF2-40B4-BE49-F238E27FC236}">
                <a16:creationId xmlns:a16="http://schemas.microsoft.com/office/drawing/2014/main" id="{E199ECF0-B03F-08D3-5D68-0E51CD00F09F}"/>
              </a:ext>
            </a:extLst>
          </p:cNvPr>
          <p:cNvSpPr/>
          <p:nvPr/>
        </p:nvSpPr>
        <p:spPr>
          <a:xfrm flipH="1">
            <a:off x="4522549" y="1692440"/>
            <a:ext cx="2812820" cy="139797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1">
              <a:lumMod val="10000"/>
              <a:lumOff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107958" rIns="0" rtlCol="0" anchor="ctr">
            <a:noAutofit/>
          </a:bodyPr>
          <a:lstStyle/>
          <a:p>
            <a:pPr algn="ctr">
              <a:lnSpc>
                <a:spcPct val="120000"/>
              </a:lnSpc>
            </a:pPr>
            <a:endParaRPr lang="en-US" sz="1400" dirty="0">
              <a:solidFill>
                <a:schemeClr val="bg1">
                  <a:lumMod val="50000"/>
                </a:schemeClr>
              </a:solidFill>
              <a:cs typeface="+mn-ea"/>
              <a:sym typeface="+mn-lt"/>
            </a:endParaRPr>
          </a:p>
        </p:txBody>
      </p:sp>
      <p:sp>
        <p:nvSpPr>
          <p:cNvPr id="12" name="文本框 11">
            <a:extLst>
              <a:ext uri="{FF2B5EF4-FFF2-40B4-BE49-F238E27FC236}">
                <a16:creationId xmlns:a16="http://schemas.microsoft.com/office/drawing/2014/main" id="{5C394C30-AEC8-D9AD-A74A-32962D831A4A}"/>
              </a:ext>
            </a:extLst>
          </p:cNvPr>
          <p:cNvSpPr txBox="1"/>
          <p:nvPr/>
        </p:nvSpPr>
        <p:spPr>
          <a:xfrm>
            <a:off x="5435435" y="1323108"/>
            <a:ext cx="916188" cy="394210"/>
          </a:xfrm>
          <a:prstGeom prst="rect">
            <a:avLst/>
          </a:prstGeom>
          <a:noFill/>
        </p:spPr>
        <p:txBody>
          <a:bodyPr wrap="square">
            <a:spAutoFit/>
          </a:bodyPr>
          <a:lstStyle/>
          <a:p>
            <a:pPr algn="ctr">
              <a:lnSpc>
                <a:spcPct val="120000"/>
              </a:lnSpc>
            </a:pPr>
            <a:r>
              <a:rPr lang="en-US" altLang="zh-CN" dirty="0">
                <a:solidFill>
                  <a:schemeClr val="bg1">
                    <a:lumMod val="50000"/>
                  </a:schemeClr>
                </a:solidFill>
                <a:cs typeface="+mn-ea"/>
                <a:sym typeface="+mn-lt"/>
              </a:rPr>
              <a:t>IPv6</a:t>
            </a:r>
          </a:p>
        </p:txBody>
      </p:sp>
      <p:cxnSp>
        <p:nvCxnSpPr>
          <p:cNvPr id="13" name="直接箭头连接符 12">
            <a:extLst>
              <a:ext uri="{FF2B5EF4-FFF2-40B4-BE49-F238E27FC236}">
                <a16:creationId xmlns:a16="http://schemas.microsoft.com/office/drawing/2014/main" id="{2527E1E4-E1E3-8518-1488-2D8824BF4DCB}"/>
              </a:ext>
            </a:extLst>
          </p:cNvPr>
          <p:cNvCxnSpPr/>
          <p:nvPr/>
        </p:nvCxnSpPr>
        <p:spPr>
          <a:xfrm>
            <a:off x="3162367" y="2645914"/>
            <a:ext cx="5602390" cy="2"/>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4" name="圆柱体 13">
            <a:extLst>
              <a:ext uri="{FF2B5EF4-FFF2-40B4-BE49-F238E27FC236}">
                <a16:creationId xmlns:a16="http://schemas.microsoft.com/office/drawing/2014/main" id="{1C69D3B1-D7B9-C082-D7FE-49AE021E80E6}"/>
              </a:ext>
            </a:extLst>
          </p:cNvPr>
          <p:cNvSpPr/>
          <p:nvPr/>
        </p:nvSpPr>
        <p:spPr>
          <a:xfrm rot="16200000">
            <a:off x="5798076" y="103545"/>
            <a:ext cx="308473" cy="5094514"/>
          </a:xfrm>
          <a:prstGeom prst="can">
            <a:avLst/>
          </a:prstGeom>
          <a:solidFill>
            <a:schemeClr val="accent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lnSpc>
                <a:spcPct val="120000"/>
              </a:lnSpc>
            </a:pPr>
            <a:r>
              <a:rPr lang="en-US" altLang="zh-CN" dirty="0">
                <a:cs typeface="+mn-ea"/>
                <a:sym typeface="+mn-lt"/>
              </a:rPr>
              <a:t>IPv4 over IPv6 </a:t>
            </a:r>
            <a:r>
              <a:rPr lang="zh-CN" altLang="en-US" dirty="0">
                <a:cs typeface="+mn-ea"/>
                <a:sym typeface="+mn-lt"/>
              </a:rPr>
              <a:t>隧道</a:t>
            </a:r>
          </a:p>
        </p:txBody>
      </p:sp>
      <p:sp>
        <p:nvSpPr>
          <p:cNvPr id="21" name="文本框 20">
            <a:extLst>
              <a:ext uri="{FF2B5EF4-FFF2-40B4-BE49-F238E27FC236}">
                <a16:creationId xmlns:a16="http://schemas.microsoft.com/office/drawing/2014/main" id="{4F983740-1154-CCCD-492F-023BB5F8EEE4}"/>
              </a:ext>
            </a:extLst>
          </p:cNvPr>
          <p:cNvSpPr txBox="1"/>
          <p:nvPr/>
        </p:nvSpPr>
        <p:spPr>
          <a:xfrm>
            <a:off x="2710902" y="2848767"/>
            <a:ext cx="413896" cy="327077"/>
          </a:xfrm>
          <a:prstGeom prst="rect">
            <a:avLst/>
          </a:prstGeom>
          <a:noFill/>
        </p:spPr>
        <p:txBody>
          <a:bodyPr wrap="none" rtlCol="0">
            <a:spAutoFit/>
          </a:bodyPr>
          <a:lstStyle/>
          <a:p>
            <a:pPr>
              <a:lnSpc>
                <a:spcPct val="120000"/>
              </a:lnSpc>
            </a:pPr>
            <a:r>
              <a:rPr lang="en-US" altLang="zh-CN" sz="1400" dirty="0">
                <a:cs typeface="+mn-ea"/>
                <a:sym typeface="+mn-lt"/>
              </a:rPr>
              <a:t>R1</a:t>
            </a:r>
            <a:endParaRPr lang="zh-CN" altLang="en-US" sz="1400" dirty="0">
              <a:cs typeface="+mn-ea"/>
              <a:sym typeface="+mn-lt"/>
            </a:endParaRPr>
          </a:p>
        </p:txBody>
      </p:sp>
      <p:sp>
        <p:nvSpPr>
          <p:cNvPr id="22" name="文本框 21">
            <a:extLst>
              <a:ext uri="{FF2B5EF4-FFF2-40B4-BE49-F238E27FC236}">
                <a16:creationId xmlns:a16="http://schemas.microsoft.com/office/drawing/2014/main" id="{31DE17DB-99A8-1468-2DC3-ADBFD46E3857}"/>
              </a:ext>
            </a:extLst>
          </p:cNvPr>
          <p:cNvSpPr txBox="1"/>
          <p:nvPr/>
        </p:nvSpPr>
        <p:spPr>
          <a:xfrm>
            <a:off x="8808735" y="2844788"/>
            <a:ext cx="413896" cy="327077"/>
          </a:xfrm>
          <a:prstGeom prst="rect">
            <a:avLst/>
          </a:prstGeom>
          <a:noFill/>
        </p:spPr>
        <p:txBody>
          <a:bodyPr wrap="none" rtlCol="0">
            <a:spAutoFit/>
          </a:bodyPr>
          <a:lstStyle/>
          <a:p>
            <a:pPr>
              <a:lnSpc>
                <a:spcPct val="120000"/>
              </a:lnSpc>
            </a:pPr>
            <a:r>
              <a:rPr lang="en-US" altLang="zh-CN" sz="1400" dirty="0">
                <a:cs typeface="+mn-ea"/>
                <a:sym typeface="+mn-lt"/>
              </a:rPr>
              <a:t>R2</a:t>
            </a:r>
            <a:endParaRPr lang="zh-CN" altLang="en-US" sz="1400" dirty="0">
              <a:cs typeface="+mn-ea"/>
              <a:sym typeface="+mn-lt"/>
            </a:endParaRPr>
          </a:p>
        </p:txBody>
      </p:sp>
      <p:sp>
        <p:nvSpPr>
          <p:cNvPr id="23" name="文本框 22">
            <a:extLst>
              <a:ext uri="{FF2B5EF4-FFF2-40B4-BE49-F238E27FC236}">
                <a16:creationId xmlns:a16="http://schemas.microsoft.com/office/drawing/2014/main" id="{8F21FC4A-C3CD-EEC9-D127-E8B0566DDC34}"/>
              </a:ext>
            </a:extLst>
          </p:cNvPr>
          <p:cNvSpPr txBox="1"/>
          <p:nvPr/>
        </p:nvSpPr>
        <p:spPr>
          <a:xfrm>
            <a:off x="3162367" y="2844085"/>
            <a:ext cx="824008" cy="327077"/>
          </a:xfrm>
          <a:prstGeom prst="rect">
            <a:avLst/>
          </a:prstGeom>
          <a:noFill/>
        </p:spPr>
        <p:txBody>
          <a:bodyPr wrap="none" rtlCol="0">
            <a:spAutoFit/>
          </a:bodyPr>
          <a:lstStyle/>
          <a:p>
            <a:pPr>
              <a:lnSpc>
                <a:spcPct val="120000"/>
              </a:lnSpc>
            </a:pPr>
            <a:r>
              <a:rPr lang="en-US" altLang="zh-CN" sz="1400" dirty="0">
                <a:solidFill>
                  <a:srgbClr val="003659"/>
                </a:solidFill>
                <a:cs typeface="+mn-ea"/>
                <a:sym typeface="+mn-lt"/>
              </a:rPr>
              <a:t>Tunnel1</a:t>
            </a:r>
            <a:endParaRPr lang="zh-CN" altLang="en-US" sz="1400" dirty="0">
              <a:solidFill>
                <a:srgbClr val="003659"/>
              </a:solidFill>
              <a:cs typeface="+mn-ea"/>
              <a:sym typeface="+mn-lt"/>
            </a:endParaRPr>
          </a:p>
        </p:txBody>
      </p:sp>
      <p:sp>
        <p:nvSpPr>
          <p:cNvPr id="24" name="文本框 23">
            <a:extLst>
              <a:ext uri="{FF2B5EF4-FFF2-40B4-BE49-F238E27FC236}">
                <a16:creationId xmlns:a16="http://schemas.microsoft.com/office/drawing/2014/main" id="{03DDE524-FAD4-163A-30FF-A4FCB84BDBC6}"/>
              </a:ext>
            </a:extLst>
          </p:cNvPr>
          <p:cNvSpPr txBox="1"/>
          <p:nvPr/>
        </p:nvSpPr>
        <p:spPr>
          <a:xfrm>
            <a:off x="7848737" y="2844085"/>
            <a:ext cx="824008" cy="327077"/>
          </a:xfrm>
          <a:prstGeom prst="rect">
            <a:avLst/>
          </a:prstGeom>
          <a:noFill/>
        </p:spPr>
        <p:txBody>
          <a:bodyPr wrap="none" rtlCol="0">
            <a:spAutoFit/>
          </a:bodyPr>
          <a:lstStyle/>
          <a:p>
            <a:pPr>
              <a:lnSpc>
                <a:spcPct val="120000"/>
              </a:lnSpc>
            </a:pPr>
            <a:r>
              <a:rPr lang="en-US" altLang="zh-CN" sz="1400" dirty="0">
                <a:solidFill>
                  <a:srgbClr val="003659"/>
                </a:solidFill>
                <a:cs typeface="+mn-ea"/>
                <a:sym typeface="+mn-lt"/>
              </a:rPr>
              <a:t>Tunnel1</a:t>
            </a:r>
            <a:endParaRPr lang="zh-CN" altLang="en-US" sz="1400" dirty="0">
              <a:solidFill>
                <a:srgbClr val="003659"/>
              </a:solidFill>
              <a:cs typeface="+mn-ea"/>
              <a:sym typeface="+mn-lt"/>
            </a:endParaRPr>
          </a:p>
        </p:txBody>
      </p:sp>
      <p:sp>
        <p:nvSpPr>
          <p:cNvPr id="25" name="文本框 24">
            <a:extLst>
              <a:ext uri="{FF2B5EF4-FFF2-40B4-BE49-F238E27FC236}">
                <a16:creationId xmlns:a16="http://schemas.microsoft.com/office/drawing/2014/main" id="{364AF08B-9A72-E512-169F-0A5AD936AA40}"/>
              </a:ext>
            </a:extLst>
          </p:cNvPr>
          <p:cNvSpPr txBox="1"/>
          <p:nvPr/>
        </p:nvSpPr>
        <p:spPr>
          <a:xfrm>
            <a:off x="2314413" y="1934299"/>
            <a:ext cx="1441420" cy="585610"/>
          </a:xfrm>
          <a:prstGeom prst="rect">
            <a:avLst/>
          </a:prstGeom>
          <a:noFill/>
        </p:spPr>
        <p:txBody>
          <a:bodyPr wrap="none" rtlCol="0">
            <a:spAutoFit/>
          </a:bodyPr>
          <a:lstStyle/>
          <a:p>
            <a:pPr>
              <a:lnSpc>
                <a:spcPct val="120000"/>
              </a:lnSpc>
            </a:pPr>
            <a:r>
              <a:rPr lang="zh-CN" altLang="en-US" sz="1400" dirty="0">
                <a:cs typeface="+mn-ea"/>
                <a:sym typeface="+mn-lt"/>
              </a:rPr>
              <a:t>隧道源</a:t>
            </a:r>
            <a:r>
              <a:rPr lang="en-US" altLang="zh-CN" sz="1400" dirty="0">
                <a:cs typeface="+mn-ea"/>
                <a:sym typeface="+mn-lt"/>
              </a:rPr>
              <a:t>IPv6</a:t>
            </a:r>
            <a:r>
              <a:rPr lang="zh-CN" altLang="en-US" sz="1400" dirty="0">
                <a:cs typeface="+mn-ea"/>
                <a:sym typeface="+mn-lt"/>
              </a:rPr>
              <a:t>地址</a:t>
            </a:r>
            <a:endParaRPr lang="en-US" altLang="zh-CN" sz="1400" dirty="0">
              <a:cs typeface="+mn-ea"/>
              <a:sym typeface="+mn-lt"/>
            </a:endParaRPr>
          </a:p>
          <a:p>
            <a:pPr>
              <a:lnSpc>
                <a:spcPct val="120000"/>
              </a:lnSpc>
            </a:pPr>
            <a:r>
              <a:rPr lang="en-US" altLang="zh-CN" sz="1400" dirty="0">
                <a:cs typeface="+mn-ea"/>
                <a:sym typeface="+mn-lt"/>
              </a:rPr>
              <a:t>Loopback0</a:t>
            </a:r>
            <a:endParaRPr lang="zh-CN" altLang="en-US" sz="1400" dirty="0">
              <a:cs typeface="+mn-ea"/>
              <a:sym typeface="+mn-lt"/>
            </a:endParaRPr>
          </a:p>
        </p:txBody>
      </p:sp>
      <p:sp>
        <p:nvSpPr>
          <p:cNvPr id="26" name="文本框 25">
            <a:extLst>
              <a:ext uri="{FF2B5EF4-FFF2-40B4-BE49-F238E27FC236}">
                <a16:creationId xmlns:a16="http://schemas.microsoft.com/office/drawing/2014/main" id="{5C40E7B8-42B4-828F-6A53-A6150A9543D8}"/>
              </a:ext>
            </a:extLst>
          </p:cNvPr>
          <p:cNvSpPr txBox="1"/>
          <p:nvPr/>
        </p:nvSpPr>
        <p:spPr>
          <a:xfrm>
            <a:off x="8357312" y="1934299"/>
            <a:ext cx="1441420" cy="585610"/>
          </a:xfrm>
          <a:prstGeom prst="rect">
            <a:avLst/>
          </a:prstGeom>
          <a:noFill/>
        </p:spPr>
        <p:txBody>
          <a:bodyPr wrap="none" rtlCol="0">
            <a:spAutoFit/>
          </a:bodyPr>
          <a:lstStyle/>
          <a:p>
            <a:pPr>
              <a:lnSpc>
                <a:spcPct val="120000"/>
              </a:lnSpc>
            </a:pPr>
            <a:r>
              <a:rPr lang="zh-CN" altLang="en-US" sz="1400" dirty="0">
                <a:cs typeface="+mn-ea"/>
                <a:sym typeface="+mn-lt"/>
              </a:rPr>
              <a:t>隧道源</a:t>
            </a:r>
            <a:r>
              <a:rPr lang="en-US" altLang="zh-CN" sz="1400" dirty="0">
                <a:cs typeface="+mn-ea"/>
                <a:sym typeface="+mn-lt"/>
              </a:rPr>
              <a:t>IPv6</a:t>
            </a:r>
            <a:r>
              <a:rPr lang="zh-CN" altLang="en-US" sz="1400" dirty="0">
                <a:cs typeface="+mn-ea"/>
                <a:sym typeface="+mn-lt"/>
              </a:rPr>
              <a:t>地址</a:t>
            </a:r>
            <a:endParaRPr lang="en-US" altLang="zh-CN" sz="1400" dirty="0">
              <a:cs typeface="+mn-ea"/>
              <a:sym typeface="+mn-lt"/>
            </a:endParaRPr>
          </a:p>
          <a:p>
            <a:pPr>
              <a:lnSpc>
                <a:spcPct val="120000"/>
              </a:lnSpc>
            </a:pPr>
            <a:r>
              <a:rPr lang="en-US" altLang="zh-CN" sz="1400" dirty="0">
                <a:cs typeface="+mn-ea"/>
                <a:sym typeface="+mn-lt"/>
              </a:rPr>
              <a:t>Loopback0</a:t>
            </a:r>
            <a:endParaRPr lang="zh-CN" altLang="en-US" sz="1400" dirty="0">
              <a:cs typeface="+mn-ea"/>
              <a:sym typeface="+mn-lt"/>
            </a:endParaRPr>
          </a:p>
        </p:txBody>
      </p:sp>
      <p:sp>
        <p:nvSpPr>
          <p:cNvPr id="27" name="矩形 26">
            <a:extLst>
              <a:ext uri="{FF2B5EF4-FFF2-40B4-BE49-F238E27FC236}">
                <a16:creationId xmlns:a16="http://schemas.microsoft.com/office/drawing/2014/main" id="{F2EF156E-500D-1B0A-8EDA-9E07617E80BC}"/>
              </a:ext>
            </a:extLst>
          </p:cNvPr>
          <p:cNvSpPr/>
          <p:nvPr/>
        </p:nvSpPr>
        <p:spPr>
          <a:xfrm>
            <a:off x="4422456" y="3303852"/>
            <a:ext cx="3082212" cy="523219"/>
          </a:xfrm>
          <a:prstGeom prst="rect">
            <a:avLst/>
          </a:prstGeom>
          <a:solidFill>
            <a:schemeClr val="accent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源</a:t>
            </a:r>
            <a:r>
              <a:rPr lang="en-US" altLang="zh-CN" sz="1400" dirty="0">
                <a:solidFill>
                  <a:schemeClr val="tx1"/>
                </a:solidFill>
                <a:cs typeface="+mn-ea"/>
                <a:sym typeface="+mn-lt"/>
              </a:rPr>
              <a:t>IPv6</a:t>
            </a:r>
            <a:r>
              <a:rPr lang="zh-CN" altLang="en-US" sz="1400" dirty="0">
                <a:solidFill>
                  <a:schemeClr val="tx1"/>
                </a:solidFill>
                <a:cs typeface="+mn-ea"/>
                <a:sym typeface="+mn-lt"/>
              </a:rPr>
              <a:t>地址：隧道源</a:t>
            </a:r>
            <a:r>
              <a:rPr lang="en-US" altLang="zh-CN" sz="1400" dirty="0">
                <a:solidFill>
                  <a:schemeClr val="tx1"/>
                </a:solidFill>
                <a:cs typeface="+mn-ea"/>
                <a:sym typeface="+mn-lt"/>
              </a:rPr>
              <a:t>IPv6</a:t>
            </a:r>
            <a:r>
              <a:rPr lang="zh-CN" altLang="en-US" sz="1400" dirty="0">
                <a:solidFill>
                  <a:schemeClr val="tx1"/>
                </a:solidFill>
                <a:cs typeface="+mn-ea"/>
                <a:sym typeface="+mn-lt"/>
              </a:rPr>
              <a:t>地址</a:t>
            </a:r>
            <a:endParaRPr lang="en-US" altLang="zh-CN" sz="1400" dirty="0">
              <a:solidFill>
                <a:schemeClr val="tx1"/>
              </a:solidFill>
              <a:cs typeface="+mn-ea"/>
              <a:sym typeface="+mn-lt"/>
            </a:endParaRPr>
          </a:p>
          <a:p>
            <a:pPr algn="ctr">
              <a:lnSpc>
                <a:spcPct val="120000"/>
              </a:lnSpc>
            </a:pPr>
            <a:r>
              <a:rPr lang="zh-CN" altLang="en-US" sz="1400" dirty="0">
                <a:solidFill>
                  <a:schemeClr val="tx1"/>
                </a:solidFill>
                <a:cs typeface="+mn-ea"/>
                <a:sym typeface="+mn-lt"/>
              </a:rPr>
              <a:t>目的</a:t>
            </a:r>
            <a:r>
              <a:rPr lang="en-US" altLang="zh-CN" sz="1400" dirty="0">
                <a:solidFill>
                  <a:schemeClr val="tx1"/>
                </a:solidFill>
                <a:cs typeface="+mn-ea"/>
                <a:sym typeface="+mn-lt"/>
              </a:rPr>
              <a:t>IPv6</a:t>
            </a:r>
            <a:r>
              <a:rPr lang="zh-CN" altLang="en-US" sz="1400" dirty="0">
                <a:solidFill>
                  <a:schemeClr val="tx1"/>
                </a:solidFill>
                <a:cs typeface="+mn-ea"/>
                <a:sym typeface="+mn-lt"/>
              </a:rPr>
              <a:t>地址：隧道目的</a:t>
            </a:r>
            <a:r>
              <a:rPr lang="en-US" altLang="zh-CN" sz="1400" dirty="0">
                <a:solidFill>
                  <a:schemeClr val="tx1"/>
                </a:solidFill>
                <a:cs typeface="+mn-ea"/>
                <a:sym typeface="+mn-lt"/>
              </a:rPr>
              <a:t>IPv6</a:t>
            </a:r>
            <a:r>
              <a:rPr lang="zh-CN" altLang="en-US" sz="1400" dirty="0">
                <a:solidFill>
                  <a:schemeClr val="tx1"/>
                </a:solidFill>
                <a:cs typeface="+mn-ea"/>
                <a:sym typeface="+mn-lt"/>
              </a:rPr>
              <a:t>地址</a:t>
            </a:r>
          </a:p>
        </p:txBody>
      </p:sp>
      <p:sp>
        <p:nvSpPr>
          <p:cNvPr id="28" name="矩形 27">
            <a:extLst>
              <a:ext uri="{FF2B5EF4-FFF2-40B4-BE49-F238E27FC236}">
                <a16:creationId xmlns:a16="http://schemas.microsoft.com/office/drawing/2014/main" id="{60A266FC-E53D-DD8B-5C37-01936F665D84}"/>
              </a:ext>
            </a:extLst>
          </p:cNvPr>
          <p:cNvSpPr/>
          <p:nvPr/>
        </p:nvSpPr>
        <p:spPr>
          <a:xfrm>
            <a:off x="4422456" y="3842591"/>
            <a:ext cx="3082211" cy="52322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源地址：</a:t>
            </a:r>
            <a:r>
              <a:rPr lang="en-US" altLang="zh-CN" sz="1400" dirty="0">
                <a:solidFill>
                  <a:schemeClr val="tx1"/>
                </a:solidFill>
                <a:cs typeface="+mn-ea"/>
                <a:sym typeface="+mn-lt"/>
              </a:rPr>
              <a:t> PC1</a:t>
            </a:r>
            <a:r>
              <a:rPr lang="zh-CN" altLang="en-US" sz="1400" dirty="0">
                <a:solidFill>
                  <a:schemeClr val="tx1"/>
                </a:solidFill>
                <a:cs typeface="+mn-ea"/>
                <a:sym typeface="+mn-lt"/>
              </a:rPr>
              <a:t>的</a:t>
            </a:r>
            <a:r>
              <a:rPr lang="en-US" altLang="zh-CN" sz="1400" dirty="0">
                <a:solidFill>
                  <a:schemeClr val="tx1"/>
                </a:solidFill>
                <a:cs typeface="+mn-ea"/>
                <a:sym typeface="+mn-lt"/>
              </a:rPr>
              <a:t>IPv4</a:t>
            </a:r>
            <a:r>
              <a:rPr lang="zh-CN" altLang="en-US" sz="1400" dirty="0">
                <a:solidFill>
                  <a:schemeClr val="tx1"/>
                </a:solidFill>
                <a:cs typeface="+mn-ea"/>
                <a:sym typeface="+mn-lt"/>
              </a:rPr>
              <a:t>地址</a:t>
            </a:r>
            <a:endParaRPr lang="en-US" altLang="zh-CN" sz="1400" dirty="0">
              <a:solidFill>
                <a:schemeClr val="tx1"/>
              </a:solidFill>
              <a:cs typeface="+mn-ea"/>
              <a:sym typeface="+mn-lt"/>
            </a:endParaRPr>
          </a:p>
          <a:p>
            <a:pPr algn="ctr">
              <a:lnSpc>
                <a:spcPct val="120000"/>
              </a:lnSpc>
            </a:pPr>
            <a:r>
              <a:rPr lang="zh-CN" altLang="en-US" sz="1400" dirty="0">
                <a:solidFill>
                  <a:schemeClr val="tx1"/>
                </a:solidFill>
                <a:cs typeface="+mn-ea"/>
                <a:sym typeface="+mn-lt"/>
              </a:rPr>
              <a:t>目的地址：</a:t>
            </a:r>
            <a:r>
              <a:rPr lang="en-US" altLang="zh-CN" sz="1400" dirty="0">
                <a:solidFill>
                  <a:schemeClr val="tx1"/>
                </a:solidFill>
                <a:cs typeface="+mn-ea"/>
                <a:sym typeface="+mn-lt"/>
              </a:rPr>
              <a:t>PC2</a:t>
            </a:r>
            <a:r>
              <a:rPr lang="zh-CN" altLang="en-US" sz="1400" dirty="0">
                <a:solidFill>
                  <a:schemeClr val="tx1"/>
                </a:solidFill>
                <a:cs typeface="+mn-ea"/>
                <a:sym typeface="+mn-lt"/>
              </a:rPr>
              <a:t>的</a:t>
            </a:r>
            <a:r>
              <a:rPr lang="en-US" altLang="zh-CN" sz="1400" dirty="0">
                <a:solidFill>
                  <a:schemeClr val="tx1"/>
                </a:solidFill>
                <a:cs typeface="+mn-ea"/>
                <a:sym typeface="+mn-lt"/>
              </a:rPr>
              <a:t>IPv4</a:t>
            </a:r>
            <a:r>
              <a:rPr lang="zh-CN" altLang="en-US" sz="1400" dirty="0">
                <a:solidFill>
                  <a:schemeClr val="tx1"/>
                </a:solidFill>
                <a:cs typeface="+mn-ea"/>
                <a:sym typeface="+mn-lt"/>
              </a:rPr>
              <a:t>地址</a:t>
            </a:r>
          </a:p>
        </p:txBody>
      </p:sp>
      <p:sp>
        <p:nvSpPr>
          <p:cNvPr id="33" name="文本框 32">
            <a:extLst>
              <a:ext uri="{FF2B5EF4-FFF2-40B4-BE49-F238E27FC236}">
                <a16:creationId xmlns:a16="http://schemas.microsoft.com/office/drawing/2014/main" id="{2ED20BC1-B1FD-F722-3808-632BA87C1DE5}"/>
              </a:ext>
            </a:extLst>
          </p:cNvPr>
          <p:cNvSpPr txBox="1"/>
          <p:nvPr/>
        </p:nvSpPr>
        <p:spPr>
          <a:xfrm>
            <a:off x="1249344" y="2890252"/>
            <a:ext cx="902811" cy="587084"/>
          </a:xfrm>
          <a:prstGeom prst="rect">
            <a:avLst/>
          </a:prstGeom>
          <a:noFill/>
        </p:spPr>
        <p:txBody>
          <a:bodyPr wrap="none" rtlCol="0">
            <a:spAutoFit/>
          </a:bodyPr>
          <a:lstStyle/>
          <a:p>
            <a:pPr algn="ctr">
              <a:lnSpc>
                <a:spcPct val="120000"/>
              </a:lnSpc>
            </a:pPr>
            <a:r>
              <a:rPr lang="en-US" altLang="zh-CN" sz="1400" b="1" dirty="0">
                <a:cs typeface="+mn-ea"/>
                <a:sym typeface="+mn-lt"/>
              </a:rPr>
              <a:t>PC1</a:t>
            </a:r>
          </a:p>
          <a:p>
            <a:pPr algn="ctr">
              <a:lnSpc>
                <a:spcPct val="120000"/>
              </a:lnSpc>
            </a:pPr>
            <a:r>
              <a:rPr lang="en-US" altLang="zh-CN" sz="1400" dirty="0">
                <a:cs typeface="+mn-ea"/>
                <a:sym typeface="+mn-lt"/>
              </a:rPr>
              <a:t>IPv4</a:t>
            </a:r>
            <a:r>
              <a:rPr lang="zh-CN" altLang="en-US" sz="1400" dirty="0">
                <a:cs typeface="+mn-ea"/>
                <a:sym typeface="+mn-lt"/>
              </a:rPr>
              <a:t>主机</a:t>
            </a:r>
          </a:p>
        </p:txBody>
      </p:sp>
      <p:sp>
        <p:nvSpPr>
          <p:cNvPr id="34" name="文本框 33">
            <a:extLst>
              <a:ext uri="{FF2B5EF4-FFF2-40B4-BE49-F238E27FC236}">
                <a16:creationId xmlns:a16="http://schemas.microsoft.com/office/drawing/2014/main" id="{91805081-E9C7-404B-13AE-C67A25973E3F}"/>
              </a:ext>
            </a:extLst>
          </p:cNvPr>
          <p:cNvSpPr txBox="1"/>
          <p:nvPr/>
        </p:nvSpPr>
        <p:spPr>
          <a:xfrm>
            <a:off x="9870830" y="2890252"/>
            <a:ext cx="902811" cy="587084"/>
          </a:xfrm>
          <a:prstGeom prst="rect">
            <a:avLst/>
          </a:prstGeom>
          <a:noFill/>
        </p:spPr>
        <p:txBody>
          <a:bodyPr wrap="none" rtlCol="0">
            <a:spAutoFit/>
          </a:bodyPr>
          <a:lstStyle/>
          <a:p>
            <a:pPr algn="ctr">
              <a:lnSpc>
                <a:spcPct val="120000"/>
              </a:lnSpc>
            </a:pPr>
            <a:r>
              <a:rPr lang="en-US" altLang="zh-CN" sz="1400" b="1" dirty="0">
                <a:cs typeface="+mn-ea"/>
                <a:sym typeface="+mn-lt"/>
              </a:rPr>
              <a:t>PC2</a:t>
            </a:r>
          </a:p>
          <a:p>
            <a:pPr algn="ctr">
              <a:lnSpc>
                <a:spcPct val="120000"/>
              </a:lnSpc>
            </a:pPr>
            <a:r>
              <a:rPr lang="en-US" altLang="zh-CN" sz="1400" dirty="0">
                <a:cs typeface="+mn-ea"/>
                <a:sym typeface="+mn-lt"/>
              </a:rPr>
              <a:t>IPv4</a:t>
            </a:r>
            <a:r>
              <a:rPr lang="zh-CN" altLang="en-US" sz="1400" dirty="0">
                <a:cs typeface="+mn-ea"/>
                <a:sym typeface="+mn-lt"/>
              </a:rPr>
              <a:t>主机</a:t>
            </a:r>
          </a:p>
        </p:txBody>
      </p:sp>
      <p:sp>
        <p:nvSpPr>
          <p:cNvPr id="35" name="矩形 34">
            <a:extLst>
              <a:ext uri="{FF2B5EF4-FFF2-40B4-BE49-F238E27FC236}">
                <a16:creationId xmlns:a16="http://schemas.microsoft.com/office/drawing/2014/main" id="{9B838E98-6B2F-A608-C675-95BD6253CF8E}"/>
              </a:ext>
            </a:extLst>
          </p:cNvPr>
          <p:cNvSpPr/>
          <p:nvPr/>
        </p:nvSpPr>
        <p:spPr>
          <a:xfrm>
            <a:off x="4422456" y="4381330"/>
            <a:ext cx="3082211" cy="29227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载荷</a:t>
            </a:r>
          </a:p>
        </p:txBody>
      </p:sp>
      <p:sp>
        <p:nvSpPr>
          <p:cNvPr id="36" name="矩形 35">
            <a:extLst>
              <a:ext uri="{FF2B5EF4-FFF2-40B4-BE49-F238E27FC236}">
                <a16:creationId xmlns:a16="http://schemas.microsoft.com/office/drawing/2014/main" id="{1EAD4FFA-447F-9896-FC8A-D5FE056664CC}"/>
              </a:ext>
            </a:extLst>
          </p:cNvPr>
          <p:cNvSpPr/>
          <p:nvPr/>
        </p:nvSpPr>
        <p:spPr>
          <a:xfrm>
            <a:off x="305484" y="3842591"/>
            <a:ext cx="2372463" cy="52322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源地址：</a:t>
            </a:r>
            <a:r>
              <a:rPr lang="en-US" altLang="zh-CN" sz="1400" dirty="0">
                <a:solidFill>
                  <a:schemeClr val="tx1"/>
                </a:solidFill>
                <a:cs typeface="+mn-ea"/>
                <a:sym typeface="+mn-lt"/>
              </a:rPr>
              <a:t> PC1</a:t>
            </a:r>
            <a:r>
              <a:rPr lang="zh-CN" altLang="en-US" sz="1400" dirty="0">
                <a:solidFill>
                  <a:schemeClr val="tx1"/>
                </a:solidFill>
                <a:cs typeface="+mn-ea"/>
                <a:sym typeface="+mn-lt"/>
              </a:rPr>
              <a:t>的</a:t>
            </a:r>
            <a:r>
              <a:rPr lang="en-US" altLang="zh-CN" sz="1400" dirty="0">
                <a:solidFill>
                  <a:schemeClr val="tx1"/>
                </a:solidFill>
                <a:cs typeface="+mn-ea"/>
                <a:sym typeface="+mn-lt"/>
              </a:rPr>
              <a:t>IPv4</a:t>
            </a:r>
            <a:r>
              <a:rPr lang="zh-CN" altLang="en-US" sz="1400" dirty="0">
                <a:solidFill>
                  <a:schemeClr val="tx1"/>
                </a:solidFill>
                <a:cs typeface="+mn-ea"/>
                <a:sym typeface="+mn-lt"/>
              </a:rPr>
              <a:t>地址</a:t>
            </a:r>
            <a:endParaRPr lang="en-US" altLang="zh-CN" sz="1400" dirty="0">
              <a:solidFill>
                <a:schemeClr val="tx1"/>
              </a:solidFill>
              <a:cs typeface="+mn-ea"/>
              <a:sym typeface="+mn-lt"/>
            </a:endParaRPr>
          </a:p>
          <a:p>
            <a:pPr algn="ctr">
              <a:lnSpc>
                <a:spcPct val="120000"/>
              </a:lnSpc>
            </a:pPr>
            <a:r>
              <a:rPr lang="zh-CN" altLang="en-US" sz="1400" dirty="0">
                <a:solidFill>
                  <a:schemeClr val="tx1"/>
                </a:solidFill>
                <a:cs typeface="+mn-ea"/>
                <a:sym typeface="+mn-lt"/>
              </a:rPr>
              <a:t>目的地址：</a:t>
            </a:r>
            <a:r>
              <a:rPr lang="en-US" altLang="zh-CN" sz="1400" dirty="0">
                <a:solidFill>
                  <a:schemeClr val="tx1"/>
                </a:solidFill>
                <a:cs typeface="+mn-ea"/>
                <a:sym typeface="+mn-lt"/>
              </a:rPr>
              <a:t>PC2</a:t>
            </a:r>
            <a:r>
              <a:rPr lang="zh-CN" altLang="en-US" sz="1400" dirty="0">
                <a:solidFill>
                  <a:schemeClr val="tx1"/>
                </a:solidFill>
                <a:cs typeface="+mn-ea"/>
                <a:sym typeface="+mn-lt"/>
              </a:rPr>
              <a:t>的</a:t>
            </a:r>
            <a:r>
              <a:rPr lang="en-US" altLang="zh-CN" sz="1400" dirty="0">
                <a:solidFill>
                  <a:schemeClr val="tx1"/>
                </a:solidFill>
                <a:cs typeface="+mn-ea"/>
                <a:sym typeface="+mn-lt"/>
              </a:rPr>
              <a:t>IPv4</a:t>
            </a:r>
            <a:r>
              <a:rPr lang="zh-CN" altLang="en-US" sz="1400" dirty="0">
                <a:solidFill>
                  <a:schemeClr val="tx1"/>
                </a:solidFill>
                <a:cs typeface="+mn-ea"/>
                <a:sym typeface="+mn-lt"/>
              </a:rPr>
              <a:t>地址</a:t>
            </a:r>
          </a:p>
        </p:txBody>
      </p:sp>
      <p:sp>
        <p:nvSpPr>
          <p:cNvPr id="37" name="矩形 36">
            <a:extLst>
              <a:ext uri="{FF2B5EF4-FFF2-40B4-BE49-F238E27FC236}">
                <a16:creationId xmlns:a16="http://schemas.microsoft.com/office/drawing/2014/main" id="{B9E6D09E-248A-E1BE-33AB-FE3FA17E9314}"/>
              </a:ext>
            </a:extLst>
          </p:cNvPr>
          <p:cNvSpPr/>
          <p:nvPr/>
        </p:nvSpPr>
        <p:spPr>
          <a:xfrm>
            <a:off x="305484" y="4381330"/>
            <a:ext cx="2372463" cy="29227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载荷</a:t>
            </a:r>
          </a:p>
        </p:txBody>
      </p:sp>
      <p:sp>
        <p:nvSpPr>
          <p:cNvPr id="38" name="矩形 37">
            <a:extLst>
              <a:ext uri="{FF2B5EF4-FFF2-40B4-BE49-F238E27FC236}">
                <a16:creationId xmlns:a16="http://schemas.microsoft.com/office/drawing/2014/main" id="{44982300-090C-9462-B727-6163A4B80025}"/>
              </a:ext>
            </a:extLst>
          </p:cNvPr>
          <p:cNvSpPr/>
          <p:nvPr/>
        </p:nvSpPr>
        <p:spPr>
          <a:xfrm>
            <a:off x="9249177" y="3842591"/>
            <a:ext cx="2372463" cy="52322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源地址：</a:t>
            </a:r>
            <a:r>
              <a:rPr lang="en-US" altLang="zh-CN" sz="1400" dirty="0">
                <a:solidFill>
                  <a:schemeClr val="tx1"/>
                </a:solidFill>
                <a:cs typeface="+mn-ea"/>
                <a:sym typeface="+mn-lt"/>
              </a:rPr>
              <a:t> PC1</a:t>
            </a:r>
            <a:r>
              <a:rPr lang="zh-CN" altLang="en-US" sz="1400" dirty="0">
                <a:solidFill>
                  <a:schemeClr val="tx1"/>
                </a:solidFill>
                <a:cs typeface="+mn-ea"/>
                <a:sym typeface="+mn-lt"/>
              </a:rPr>
              <a:t>的</a:t>
            </a:r>
            <a:r>
              <a:rPr lang="en-US" altLang="zh-CN" sz="1400" dirty="0">
                <a:solidFill>
                  <a:schemeClr val="tx1"/>
                </a:solidFill>
                <a:cs typeface="+mn-ea"/>
                <a:sym typeface="+mn-lt"/>
              </a:rPr>
              <a:t>IPv4</a:t>
            </a:r>
            <a:r>
              <a:rPr lang="zh-CN" altLang="en-US" sz="1400" dirty="0">
                <a:solidFill>
                  <a:schemeClr val="tx1"/>
                </a:solidFill>
                <a:cs typeface="+mn-ea"/>
                <a:sym typeface="+mn-lt"/>
              </a:rPr>
              <a:t>地址</a:t>
            </a:r>
            <a:endParaRPr lang="en-US" altLang="zh-CN" sz="1400" dirty="0">
              <a:solidFill>
                <a:schemeClr val="tx1"/>
              </a:solidFill>
              <a:cs typeface="+mn-ea"/>
              <a:sym typeface="+mn-lt"/>
            </a:endParaRPr>
          </a:p>
          <a:p>
            <a:pPr algn="ctr">
              <a:lnSpc>
                <a:spcPct val="120000"/>
              </a:lnSpc>
            </a:pPr>
            <a:r>
              <a:rPr lang="zh-CN" altLang="en-US" sz="1400" dirty="0">
                <a:solidFill>
                  <a:schemeClr val="tx1"/>
                </a:solidFill>
                <a:cs typeface="+mn-ea"/>
                <a:sym typeface="+mn-lt"/>
              </a:rPr>
              <a:t>目的地址：</a:t>
            </a:r>
            <a:r>
              <a:rPr lang="en-US" altLang="zh-CN" sz="1400" dirty="0">
                <a:solidFill>
                  <a:schemeClr val="tx1"/>
                </a:solidFill>
                <a:cs typeface="+mn-ea"/>
                <a:sym typeface="+mn-lt"/>
              </a:rPr>
              <a:t>PC2</a:t>
            </a:r>
            <a:r>
              <a:rPr lang="zh-CN" altLang="en-US" sz="1400" dirty="0">
                <a:solidFill>
                  <a:schemeClr val="tx1"/>
                </a:solidFill>
                <a:cs typeface="+mn-ea"/>
                <a:sym typeface="+mn-lt"/>
              </a:rPr>
              <a:t>的</a:t>
            </a:r>
            <a:r>
              <a:rPr lang="en-US" altLang="zh-CN" sz="1400" dirty="0">
                <a:solidFill>
                  <a:schemeClr val="tx1"/>
                </a:solidFill>
                <a:cs typeface="+mn-ea"/>
                <a:sym typeface="+mn-lt"/>
              </a:rPr>
              <a:t>IPv4</a:t>
            </a:r>
            <a:r>
              <a:rPr lang="zh-CN" altLang="en-US" sz="1400" dirty="0">
                <a:solidFill>
                  <a:schemeClr val="tx1"/>
                </a:solidFill>
                <a:cs typeface="+mn-ea"/>
                <a:sym typeface="+mn-lt"/>
              </a:rPr>
              <a:t>地址</a:t>
            </a:r>
          </a:p>
        </p:txBody>
      </p:sp>
      <p:sp>
        <p:nvSpPr>
          <p:cNvPr id="39" name="矩形 38">
            <a:extLst>
              <a:ext uri="{FF2B5EF4-FFF2-40B4-BE49-F238E27FC236}">
                <a16:creationId xmlns:a16="http://schemas.microsoft.com/office/drawing/2014/main" id="{08429D47-59BD-A7E5-FD55-FF068CFF961F}"/>
              </a:ext>
            </a:extLst>
          </p:cNvPr>
          <p:cNvSpPr/>
          <p:nvPr/>
        </p:nvSpPr>
        <p:spPr>
          <a:xfrm>
            <a:off x="9249177" y="4381330"/>
            <a:ext cx="2372463" cy="29227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solidFill>
                  <a:schemeClr val="tx1"/>
                </a:solidFill>
                <a:cs typeface="+mn-ea"/>
                <a:sym typeface="+mn-lt"/>
              </a:rPr>
              <a:t>载荷</a:t>
            </a:r>
          </a:p>
        </p:txBody>
      </p:sp>
      <p:cxnSp>
        <p:nvCxnSpPr>
          <p:cNvPr id="41" name="直接连接符 40">
            <a:extLst>
              <a:ext uri="{FF2B5EF4-FFF2-40B4-BE49-F238E27FC236}">
                <a16:creationId xmlns:a16="http://schemas.microsoft.com/office/drawing/2014/main" id="{0056CC34-44B0-9293-2500-8216D9AB90C3}"/>
              </a:ext>
            </a:extLst>
          </p:cNvPr>
          <p:cNvCxnSpPr>
            <a:stCxn id="21" idx="2"/>
          </p:cNvCxnSpPr>
          <p:nvPr/>
        </p:nvCxnSpPr>
        <p:spPr>
          <a:xfrm flipH="1">
            <a:off x="2908664" y="3175844"/>
            <a:ext cx="9186" cy="14977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98DC2BD3-4EE3-8C5A-AD9C-C1A0019FB69B}"/>
              </a:ext>
            </a:extLst>
          </p:cNvPr>
          <p:cNvCxnSpPr/>
          <p:nvPr/>
        </p:nvCxnSpPr>
        <p:spPr>
          <a:xfrm flipH="1">
            <a:off x="9015683" y="3156544"/>
            <a:ext cx="9187" cy="15170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箭头连接符 43">
            <a:extLst>
              <a:ext uri="{FF2B5EF4-FFF2-40B4-BE49-F238E27FC236}">
                <a16:creationId xmlns:a16="http://schemas.microsoft.com/office/drawing/2014/main" id="{A52734A3-EB0C-B11F-B7EA-389C24DEE8A8}"/>
              </a:ext>
            </a:extLst>
          </p:cNvPr>
          <p:cNvCxnSpPr>
            <a:cxnSpLocks/>
          </p:cNvCxnSpPr>
          <p:nvPr/>
        </p:nvCxnSpPr>
        <p:spPr>
          <a:xfrm>
            <a:off x="2710902" y="4241074"/>
            <a:ext cx="162161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862F6432-9DDC-00C4-4262-3CB6790532EC}"/>
              </a:ext>
            </a:extLst>
          </p:cNvPr>
          <p:cNvCxnSpPr>
            <a:cxnSpLocks/>
          </p:cNvCxnSpPr>
          <p:nvPr/>
        </p:nvCxnSpPr>
        <p:spPr>
          <a:xfrm>
            <a:off x="7601019" y="4241074"/>
            <a:ext cx="162161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51" name="组合 50">
            <a:extLst>
              <a:ext uri="{FF2B5EF4-FFF2-40B4-BE49-F238E27FC236}">
                <a16:creationId xmlns:a16="http://schemas.microsoft.com/office/drawing/2014/main" id="{DEE21CBE-8FC4-2D91-5A27-F2AAB2823C3F}"/>
              </a:ext>
            </a:extLst>
          </p:cNvPr>
          <p:cNvGrpSpPr/>
          <p:nvPr/>
        </p:nvGrpSpPr>
        <p:grpSpPr>
          <a:xfrm>
            <a:off x="8868416" y="4052907"/>
            <a:ext cx="312906" cy="394210"/>
            <a:chOff x="3531378" y="5132007"/>
            <a:chExt cx="312906" cy="394210"/>
          </a:xfrm>
        </p:grpSpPr>
        <p:sp>
          <p:nvSpPr>
            <p:cNvPr id="49" name="椭圆 48">
              <a:extLst>
                <a:ext uri="{FF2B5EF4-FFF2-40B4-BE49-F238E27FC236}">
                  <a16:creationId xmlns:a16="http://schemas.microsoft.com/office/drawing/2014/main" id="{8005F87C-C224-C33D-B22F-DF9EBF3ADF45}"/>
                </a:ext>
              </a:extLst>
            </p:cNvPr>
            <p:cNvSpPr/>
            <p:nvPr/>
          </p:nvSpPr>
          <p:spPr>
            <a:xfrm>
              <a:off x="3574371" y="5212080"/>
              <a:ext cx="226920" cy="22692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50" name="文本框 49">
              <a:extLst>
                <a:ext uri="{FF2B5EF4-FFF2-40B4-BE49-F238E27FC236}">
                  <a16:creationId xmlns:a16="http://schemas.microsoft.com/office/drawing/2014/main" id="{25365424-6C35-61E0-7563-41692B2D99C0}"/>
                </a:ext>
              </a:extLst>
            </p:cNvPr>
            <p:cNvSpPr txBox="1"/>
            <p:nvPr/>
          </p:nvSpPr>
          <p:spPr>
            <a:xfrm>
              <a:off x="3531378" y="5132007"/>
              <a:ext cx="312906" cy="394210"/>
            </a:xfrm>
            <a:prstGeom prst="rect">
              <a:avLst/>
            </a:prstGeom>
            <a:noFill/>
          </p:spPr>
          <p:txBody>
            <a:bodyPr wrap="none" rtlCol="0">
              <a:spAutoFit/>
            </a:bodyPr>
            <a:lstStyle/>
            <a:p>
              <a:pPr>
                <a:lnSpc>
                  <a:spcPct val="120000"/>
                </a:lnSpc>
              </a:pPr>
              <a:r>
                <a:rPr lang="en-US" altLang="zh-CN" dirty="0">
                  <a:solidFill>
                    <a:schemeClr val="bg1"/>
                  </a:solidFill>
                  <a:cs typeface="+mn-ea"/>
                  <a:sym typeface="+mn-lt"/>
                </a:rPr>
                <a:t>2</a:t>
              </a:r>
              <a:endParaRPr lang="zh-CN" altLang="en-US" dirty="0">
                <a:solidFill>
                  <a:schemeClr val="bg1"/>
                </a:solidFill>
                <a:cs typeface="+mn-ea"/>
                <a:sym typeface="+mn-lt"/>
              </a:endParaRPr>
            </a:p>
          </p:txBody>
        </p:sp>
      </p:grpSp>
      <p:grpSp>
        <p:nvGrpSpPr>
          <p:cNvPr id="52" name="组合 51">
            <a:extLst>
              <a:ext uri="{FF2B5EF4-FFF2-40B4-BE49-F238E27FC236}">
                <a16:creationId xmlns:a16="http://schemas.microsoft.com/office/drawing/2014/main" id="{DB51574E-1341-45EB-2E19-6543CAEF00C9}"/>
              </a:ext>
            </a:extLst>
          </p:cNvPr>
          <p:cNvGrpSpPr/>
          <p:nvPr/>
        </p:nvGrpSpPr>
        <p:grpSpPr>
          <a:xfrm>
            <a:off x="2745801" y="4053367"/>
            <a:ext cx="312906" cy="394210"/>
            <a:chOff x="3531378" y="5132007"/>
            <a:chExt cx="312906" cy="394210"/>
          </a:xfrm>
        </p:grpSpPr>
        <p:sp>
          <p:nvSpPr>
            <p:cNvPr id="53" name="椭圆 52">
              <a:extLst>
                <a:ext uri="{FF2B5EF4-FFF2-40B4-BE49-F238E27FC236}">
                  <a16:creationId xmlns:a16="http://schemas.microsoft.com/office/drawing/2014/main" id="{0BE3AEEF-66C8-672B-CEA9-D96516901B83}"/>
                </a:ext>
              </a:extLst>
            </p:cNvPr>
            <p:cNvSpPr/>
            <p:nvPr/>
          </p:nvSpPr>
          <p:spPr>
            <a:xfrm>
              <a:off x="3574371" y="5212080"/>
              <a:ext cx="226920" cy="22692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54" name="文本框 53">
              <a:extLst>
                <a:ext uri="{FF2B5EF4-FFF2-40B4-BE49-F238E27FC236}">
                  <a16:creationId xmlns:a16="http://schemas.microsoft.com/office/drawing/2014/main" id="{65C2767F-3069-206B-D82F-A8D87718B3A6}"/>
                </a:ext>
              </a:extLst>
            </p:cNvPr>
            <p:cNvSpPr txBox="1"/>
            <p:nvPr/>
          </p:nvSpPr>
          <p:spPr>
            <a:xfrm>
              <a:off x="3531378" y="5132007"/>
              <a:ext cx="312906" cy="394210"/>
            </a:xfrm>
            <a:prstGeom prst="rect">
              <a:avLst/>
            </a:prstGeom>
            <a:noFill/>
          </p:spPr>
          <p:txBody>
            <a:bodyPr wrap="none" rtlCol="0">
              <a:spAutoFit/>
            </a:bodyPr>
            <a:lstStyle/>
            <a:p>
              <a:pPr>
                <a:lnSpc>
                  <a:spcPct val="120000"/>
                </a:lnSpc>
              </a:pPr>
              <a:r>
                <a:rPr lang="en-US" altLang="zh-CN" dirty="0">
                  <a:solidFill>
                    <a:schemeClr val="bg1"/>
                  </a:solidFill>
                  <a:cs typeface="+mn-ea"/>
                  <a:sym typeface="+mn-lt"/>
                </a:rPr>
                <a:t>1</a:t>
              </a:r>
              <a:endParaRPr lang="zh-CN" altLang="en-US" dirty="0">
                <a:solidFill>
                  <a:schemeClr val="bg1"/>
                </a:solidFill>
                <a:cs typeface="+mn-ea"/>
                <a:sym typeface="+mn-lt"/>
              </a:endParaRPr>
            </a:p>
          </p:txBody>
        </p:sp>
      </p:grpSp>
      <p:pic>
        <p:nvPicPr>
          <p:cNvPr id="40" name="图片 39">
            <a:extLst>
              <a:ext uri="{FF2B5EF4-FFF2-40B4-BE49-F238E27FC236}">
                <a16:creationId xmlns:a16="http://schemas.microsoft.com/office/drawing/2014/main" id="{7C008C31-0FE6-4D42-B390-013D50B762E7}"/>
              </a:ext>
            </a:extLst>
          </p:cNvPr>
          <p:cNvPicPr>
            <a:picLocks noChangeAspect="1"/>
          </p:cNvPicPr>
          <p:nvPr/>
        </p:nvPicPr>
        <p:blipFill>
          <a:blip r:embed="rId2"/>
          <a:stretch>
            <a:fillRect/>
          </a:stretch>
        </p:blipFill>
        <p:spPr>
          <a:xfrm>
            <a:off x="1430867" y="2422493"/>
            <a:ext cx="582935" cy="445150"/>
          </a:xfrm>
          <a:prstGeom prst="rect">
            <a:avLst/>
          </a:prstGeom>
        </p:spPr>
      </p:pic>
      <p:pic>
        <p:nvPicPr>
          <p:cNvPr id="43" name="图片 42">
            <a:extLst>
              <a:ext uri="{FF2B5EF4-FFF2-40B4-BE49-F238E27FC236}">
                <a16:creationId xmlns:a16="http://schemas.microsoft.com/office/drawing/2014/main" id="{02F0590F-31CD-4B6A-B14D-B889C9A9A467}"/>
              </a:ext>
            </a:extLst>
          </p:cNvPr>
          <p:cNvPicPr>
            <a:picLocks noChangeAspect="1"/>
          </p:cNvPicPr>
          <p:nvPr/>
        </p:nvPicPr>
        <p:blipFill>
          <a:blip r:embed="rId2"/>
          <a:stretch>
            <a:fillRect/>
          </a:stretch>
        </p:blipFill>
        <p:spPr>
          <a:xfrm>
            <a:off x="10030767" y="2408115"/>
            <a:ext cx="582935" cy="445150"/>
          </a:xfrm>
          <a:prstGeom prst="rect">
            <a:avLst/>
          </a:prstGeom>
        </p:spPr>
      </p:pic>
      <p:pic>
        <p:nvPicPr>
          <p:cNvPr id="45" name="图片 44">
            <a:extLst>
              <a:ext uri="{FF2B5EF4-FFF2-40B4-BE49-F238E27FC236}">
                <a16:creationId xmlns:a16="http://schemas.microsoft.com/office/drawing/2014/main" id="{7CC838FC-639C-4D9F-8E79-991020F85AF8}"/>
              </a:ext>
            </a:extLst>
          </p:cNvPr>
          <p:cNvPicPr>
            <a:picLocks noChangeAspect="1"/>
          </p:cNvPicPr>
          <p:nvPr/>
        </p:nvPicPr>
        <p:blipFill>
          <a:blip r:embed="rId3"/>
          <a:stretch>
            <a:fillRect/>
          </a:stretch>
        </p:blipFill>
        <p:spPr>
          <a:xfrm>
            <a:off x="2764140" y="2472760"/>
            <a:ext cx="394188" cy="394188"/>
          </a:xfrm>
          <a:prstGeom prst="rect">
            <a:avLst/>
          </a:prstGeom>
        </p:spPr>
      </p:pic>
      <p:pic>
        <p:nvPicPr>
          <p:cNvPr id="46" name="图片 45">
            <a:extLst>
              <a:ext uri="{FF2B5EF4-FFF2-40B4-BE49-F238E27FC236}">
                <a16:creationId xmlns:a16="http://schemas.microsoft.com/office/drawing/2014/main" id="{5EE76A65-AD12-4D48-A055-AF8418C80BE8}"/>
              </a:ext>
            </a:extLst>
          </p:cNvPr>
          <p:cNvPicPr>
            <a:picLocks noChangeAspect="1"/>
          </p:cNvPicPr>
          <p:nvPr/>
        </p:nvPicPr>
        <p:blipFill>
          <a:blip r:embed="rId3"/>
          <a:stretch>
            <a:fillRect/>
          </a:stretch>
        </p:blipFill>
        <p:spPr>
          <a:xfrm>
            <a:off x="8764757" y="2485255"/>
            <a:ext cx="394188" cy="394188"/>
          </a:xfrm>
          <a:prstGeom prst="rect">
            <a:avLst/>
          </a:prstGeom>
        </p:spPr>
      </p:pic>
    </p:spTree>
    <p:extLst>
      <p:ext uri="{BB962C8B-B14F-4D97-AF65-F5344CB8AC3E}">
        <p14:creationId xmlns:p14="http://schemas.microsoft.com/office/powerpoint/2010/main" val="18000162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7075C-BD4E-C939-C8B6-5A0592566BA9}"/>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转换技术：</a:t>
            </a:r>
            <a:r>
              <a:rPr lang="en-US" altLang="zh-CN" sz="3200" dirty="0">
                <a:latin typeface="+mn-lt"/>
                <a:ea typeface="+mn-ea"/>
                <a:cs typeface="+mn-ea"/>
                <a:sym typeface="+mn-lt"/>
              </a:rPr>
              <a:t>NAT64</a:t>
            </a:r>
            <a:endParaRPr lang="zh-CN" altLang="en-US" sz="3200" dirty="0">
              <a:latin typeface="+mn-lt"/>
              <a:ea typeface="+mn-ea"/>
              <a:cs typeface="+mn-ea"/>
              <a:sym typeface="+mn-lt"/>
            </a:endParaRPr>
          </a:p>
        </p:txBody>
      </p:sp>
      <p:sp>
        <p:nvSpPr>
          <p:cNvPr id="6" name="内容占位符 5">
            <a:extLst>
              <a:ext uri="{FF2B5EF4-FFF2-40B4-BE49-F238E27FC236}">
                <a16:creationId xmlns:a16="http://schemas.microsoft.com/office/drawing/2014/main" id="{AE4AA629-580C-48A3-8FF5-D21B7160DBB8}"/>
              </a:ext>
            </a:extLst>
          </p:cNvPr>
          <p:cNvSpPr>
            <a:spLocks noGrp="1"/>
          </p:cNvSpPr>
          <p:nvPr>
            <p:ph idx="1"/>
          </p:nvPr>
        </p:nvSpPr>
        <p:spPr>
          <a:xfrm>
            <a:off x="660400" y="1130300"/>
            <a:ext cx="10858500" cy="1264557"/>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NAT64</a:t>
            </a:r>
            <a:r>
              <a:rPr lang="zh-CN" altLang="en-US" sz="2400" dirty="0">
                <a:solidFill>
                  <a:schemeClr val="accent1"/>
                </a:solidFill>
                <a:cs typeface="+mn-ea"/>
                <a:sym typeface="+mn-lt"/>
              </a:rPr>
              <a:t>是一种在</a:t>
            </a:r>
            <a:r>
              <a:rPr lang="en-US" altLang="zh-CN" sz="2400" dirty="0">
                <a:solidFill>
                  <a:schemeClr val="accent1"/>
                </a:solidFill>
                <a:cs typeface="+mn-ea"/>
                <a:sym typeface="+mn-lt"/>
              </a:rPr>
              <a:t>IPv6</a:t>
            </a:r>
            <a:r>
              <a:rPr lang="zh-CN" altLang="en-US" sz="2400" dirty="0">
                <a:solidFill>
                  <a:schemeClr val="accent1"/>
                </a:solidFill>
                <a:cs typeface="+mn-ea"/>
                <a:sym typeface="+mn-lt"/>
              </a:rPr>
              <a:t>与</a:t>
            </a:r>
            <a:r>
              <a:rPr lang="en-US" altLang="zh-CN" sz="2400" dirty="0">
                <a:solidFill>
                  <a:schemeClr val="accent1"/>
                </a:solidFill>
                <a:cs typeface="+mn-ea"/>
                <a:sym typeface="+mn-lt"/>
              </a:rPr>
              <a:t>IPv4</a:t>
            </a:r>
            <a:r>
              <a:rPr lang="zh-CN" altLang="en-US" sz="2400" dirty="0">
                <a:solidFill>
                  <a:schemeClr val="accent1"/>
                </a:solidFill>
                <a:cs typeface="+mn-ea"/>
                <a:sym typeface="+mn-lt"/>
              </a:rPr>
              <a:t>之间实现协议转换的</a:t>
            </a:r>
            <a:r>
              <a:rPr lang="en-US" altLang="zh-CN" sz="2400" dirty="0">
                <a:solidFill>
                  <a:schemeClr val="accent1"/>
                </a:solidFill>
                <a:cs typeface="+mn-ea"/>
                <a:sym typeface="+mn-lt"/>
              </a:rPr>
              <a:t>NAT</a:t>
            </a:r>
            <a:r>
              <a:rPr lang="zh-CN" altLang="en-US" sz="2400" dirty="0">
                <a:solidFill>
                  <a:schemeClr val="accent1"/>
                </a:solidFill>
                <a:cs typeface="+mn-ea"/>
                <a:sym typeface="+mn-lt"/>
              </a:rPr>
              <a:t>技术</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当</a:t>
            </a:r>
            <a:r>
              <a:rPr lang="en-US" altLang="zh-CN" sz="2400" dirty="0">
                <a:solidFill>
                  <a:schemeClr val="accent1"/>
                </a:solidFill>
                <a:cs typeface="+mn-ea"/>
                <a:sym typeface="+mn-lt"/>
              </a:rPr>
              <a:t>IPv4</a:t>
            </a:r>
            <a:r>
              <a:rPr lang="zh-CN" altLang="en-US" sz="2400" dirty="0">
                <a:solidFill>
                  <a:schemeClr val="accent1"/>
                </a:solidFill>
                <a:cs typeface="+mn-ea"/>
                <a:sym typeface="+mn-lt"/>
              </a:rPr>
              <a:t>网络的节点需要直接与</a:t>
            </a:r>
            <a:r>
              <a:rPr lang="en-US" altLang="zh-CN" sz="2400" dirty="0">
                <a:solidFill>
                  <a:schemeClr val="accent1"/>
                </a:solidFill>
                <a:cs typeface="+mn-ea"/>
                <a:sym typeface="+mn-lt"/>
              </a:rPr>
              <a:t>IPv6</a:t>
            </a:r>
            <a:r>
              <a:rPr lang="zh-CN" altLang="en-US" sz="2400" dirty="0">
                <a:solidFill>
                  <a:schemeClr val="accent1"/>
                </a:solidFill>
                <a:cs typeface="+mn-ea"/>
                <a:sym typeface="+mn-lt"/>
              </a:rPr>
              <a:t>网络的节点进行通信时，默认情况下是行不通的，反之亦然，因为两个协议栈无法兼容。但是借助一台</a:t>
            </a:r>
            <a:r>
              <a:rPr lang="en-US" altLang="zh-CN" sz="2400" dirty="0">
                <a:solidFill>
                  <a:schemeClr val="accent1"/>
                </a:solidFill>
                <a:cs typeface="+mn-ea"/>
                <a:sym typeface="+mn-lt"/>
              </a:rPr>
              <a:t>NAT64</a:t>
            </a:r>
            <a:r>
              <a:rPr lang="zh-CN" altLang="en-US" sz="2400" dirty="0">
                <a:solidFill>
                  <a:schemeClr val="accent1"/>
                </a:solidFill>
                <a:cs typeface="+mn-ea"/>
                <a:sym typeface="+mn-lt"/>
              </a:rPr>
              <a:t>设备，由该设备来实现</a:t>
            </a:r>
            <a:r>
              <a:rPr lang="en-US" altLang="zh-CN" sz="2400" dirty="0">
                <a:solidFill>
                  <a:schemeClr val="accent1"/>
                </a:solidFill>
                <a:cs typeface="+mn-ea"/>
                <a:sym typeface="+mn-lt"/>
              </a:rPr>
              <a:t>IPv6</a:t>
            </a:r>
            <a:r>
              <a:rPr lang="zh-CN" altLang="en-US" sz="2400" dirty="0">
                <a:solidFill>
                  <a:schemeClr val="accent1"/>
                </a:solidFill>
                <a:cs typeface="+mn-ea"/>
                <a:sym typeface="+mn-lt"/>
              </a:rPr>
              <a:t>与</a:t>
            </a:r>
            <a:r>
              <a:rPr lang="en-US" altLang="zh-CN" sz="2400" dirty="0">
                <a:solidFill>
                  <a:schemeClr val="accent1"/>
                </a:solidFill>
                <a:cs typeface="+mn-ea"/>
                <a:sym typeface="+mn-lt"/>
              </a:rPr>
              <a:t>IPv4</a:t>
            </a:r>
            <a:r>
              <a:rPr lang="zh-CN" altLang="en-US" sz="2400" dirty="0">
                <a:solidFill>
                  <a:schemeClr val="accent1"/>
                </a:solidFill>
                <a:cs typeface="+mn-ea"/>
                <a:sym typeface="+mn-lt"/>
              </a:rPr>
              <a:t>的转换，那么上述通信就可以实现</a:t>
            </a:r>
          </a:p>
        </p:txBody>
      </p:sp>
      <p:sp>
        <p:nvSpPr>
          <p:cNvPr id="3" name="日期占位符 2">
            <a:extLst>
              <a:ext uri="{FF2B5EF4-FFF2-40B4-BE49-F238E27FC236}">
                <a16:creationId xmlns:a16="http://schemas.microsoft.com/office/drawing/2014/main" id="{A41FFAD2-6E24-11BA-E56C-B32270E2AF0E}"/>
              </a:ext>
            </a:extLst>
          </p:cNvPr>
          <p:cNvSpPr>
            <a:spLocks noGrp="1"/>
          </p:cNvSpPr>
          <p:nvPr>
            <p:ph type="dt" sz="half" idx="10"/>
          </p:nvPr>
        </p:nvSpPr>
        <p:spPr/>
        <p:txBody>
          <a:bodyPr/>
          <a:lstStyle/>
          <a:p>
            <a:pPr>
              <a:lnSpc>
                <a:spcPct val="120000"/>
              </a:lnSpc>
            </a:pPr>
            <a:fld id="{788335ED-5CF7-4855-8086-C166D81C8F6B}" type="datetime1">
              <a:rPr lang="en-US" altLang="zh-CN" smtClean="0">
                <a:cs typeface="+mn-ea"/>
                <a:sym typeface="+mn-lt"/>
              </a:rPr>
              <a:pPr>
                <a:lnSpc>
                  <a:spcPct val="120000"/>
                </a:lnSpc>
              </a:pPr>
              <a:t>9/24/2023</a:t>
            </a:fld>
            <a:endParaRPr lang="en-US">
              <a:cs typeface="+mn-ea"/>
              <a:sym typeface="+mn-lt"/>
            </a:endParaRPr>
          </a:p>
        </p:txBody>
      </p:sp>
      <p:sp>
        <p:nvSpPr>
          <p:cNvPr id="4" name="页脚占位符 3">
            <a:extLst>
              <a:ext uri="{FF2B5EF4-FFF2-40B4-BE49-F238E27FC236}">
                <a16:creationId xmlns:a16="http://schemas.microsoft.com/office/drawing/2014/main" id="{509282F7-8EEB-DF27-5C89-28FE9F62C65F}"/>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5" name="灯片编号占位符 4">
            <a:extLst>
              <a:ext uri="{FF2B5EF4-FFF2-40B4-BE49-F238E27FC236}">
                <a16:creationId xmlns:a16="http://schemas.microsoft.com/office/drawing/2014/main" id="{304CFDAA-CB79-F6BD-24BF-818C45644BE1}"/>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193</a:t>
            </a:fld>
            <a:endParaRPr lang="en-US">
              <a:cs typeface="+mn-ea"/>
              <a:sym typeface="+mn-lt"/>
            </a:endParaRPr>
          </a:p>
        </p:txBody>
      </p:sp>
      <p:sp>
        <p:nvSpPr>
          <p:cNvPr id="7" name="矩形: 圆角 6">
            <a:extLst>
              <a:ext uri="{FF2B5EF4-FFF2-40B4-BE49-F238E27FC236}">
                <a16:creationId xmlns:a16="http://schemas.microsoft.com/office/drawing/2014/main" id="{10CFE54A-B3FA-AA68-E9E8-E95B3903BFFA}"/>
              </a:ext>
            </a:extLst>
          </p:cNvPr>
          <p:cNvSpPr/>
          <p:nvPr/>
        </p:nvSpPr>
        <p:spPr>
          <a:xfrm>
            <a:off x="660399" y="2652938"/>
            <a:ext cx="5361578" cy="383177"/>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1799" b="1" dirty="0">
                <a:solidFill>
                  <a:schemeClr val="tx1"/>
                </a:solidFill>
                <a:cs typeface="+mn-ea"/>
                <a:sym typeface="+mn-lt"/>
              </a:rPr>
              <a:t>IPv6</a:t>
            </a:r>
            <a:r>
              <a:rPr lang="zh-CN" altLang="en-US" sz="1799" b="1" dirty="0">
                <a:solidFill>
                  <a:schemeClr val="tx1"/>
                </a:solidFill>
                <a:cs typeface="+mn-ea"/>
                <a:sym typeface="+mn-lt"/>
              </a:rPr>
              <a:t>网络用户访问</a:t>
            </a:r>
            <a:r>
              <a:rPr lang="en-US" altLang="zh-CN" sz="1799" b="1" dirty="0">
                <a:solidFill>
                  <a:schemeClr val="tx1"/>
                </a:solidFill>
                <a:cs typeface="+mn-ea"/>
                <a:sym typeface="+mn-lt"/>
              </a:rPr>
              <a:t>IPv4</a:t>
            </a:r>
            <a:r>
              <a:rPr lang="zh-CN" altLang="en-US" sz="1799" b="1" dirty="0">
                <a:solidFill>
                  <a:schemeClr val="tx1"/>
                </a:solidFill>
                <a:cs typeface="+mn-ea"/>
                <a:sym typeface="+mn-lt"/>
              </a:rPr>
              <a:t>网络服务器</a:t>
            </a:r>
          </a:p>
        </p:txBody>
      </p:sp>
      <p:sp>
        <p:nvSpPr>
          <p:cNvPr id="10" name="矩形: 圆角 9">
            <a:extLst>
              <a:ext uri="{FF2B5EF4-FFF2-40B4-BE49-F238E27FC236}">
                <a16:creationId xmlns:a16="http://schemas.microsoft.com/office/drawing/2014/main" id="{ECAF9A24-85B3-ECAC-7CF2-A8E2990A8CC4}"/>
              </a:ext>
            </a:extLst>
          </p:cNvPr>
          <p:cNvSpPr/>
          <p:nvPr/>
        </p:nvSpPr>
        <p:spPr>
          <a:xfrm>
            <a:off x="6157322" y="2652938"/>
            <a:ext cx="5361578" cy="383177"/>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1799" b="1" dirty="0">
                <a:solidFill>
                  <a:schemeClr val="tx1"/>
                </a:solidFill>
                <a:cs typeface="+mn-ea"/>
                <a:sym typeface="+mn-lt"/>
              </a:rPr>
              <a:t>IPv4</a:t>
            </a:r>
            <a:r>
              <a:rPr lang="zh-CN" altLang="en-US" sz="1799" b="1" dirty="0">
                <a:solidFill>
                  <a:schemeClr val="tx1"/>
                </a:solidFill>
                <a:cs typeface="+mn-ea"/>
                <a:sym typeface="+mn-lt"/>
              </a:rPr>
              <a:t>网络用户访问</a:t>
            </a:r>
            <a:r>
              <a:rPr lang="en-US" altLang="zh-CN" sz="1799" b="1" dirty="0">
                <a:solidFill>
                  <a:schemeClr val="tx1"/>
                </a:solidFill>
                <a:cs typeface="+mn-ea"/>
                <a:sym typeface="+mn-lt"/>
              </a:rPr>
              <a:t>IPv6</a:t>
            </a:r>
            <a:r>
              <a:rPr lang="zh-CN" altLang="en-US" sz="1799" b="1" dirty="0">
                <a:solidFill>
                  <a:schemeClr val="tx1"/>
                </a:solidFill>
                <a:cs typeface="+mn-ea"/>
                <a:sym typeface="+mn-lt"/>
              </a:rPr>
              <a:t>网络服务器</a:t>
            </a:r>
          </a:p>
        </p:txBody>
      </p:sp>
      <p:sp>
        <p:nvSpPr>
          <p:cNvPr id="14" name="Freeform 159">
            <a:extLst>
              <a:ext uri="{FF2B5EF4-FFF2-40B4-BE49-F238E27FC236}">
                <a16:creationId xmlns:a16="http://schemas.microsoft.com/office/drawing/2014/main" id="{7BA491FC-E746-C331-0EDE-8368311F6345}"/>
              </a:ext>
            </a:extLst>
          </p:cNvPr>
          <p:cNvSpPr/>
          <p:nvPr/>
        </p:nvSpPr>
        <p:spPr>
          <a:xfrm flipH="1">
            <a:off x="1495635" y="4437705"/>
            <a:ext cx="1360776" cy="77692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107958" rIns="0" rtlCol="0" anchor="ctr">
            <a:noAutofit/>
          </a:bodyPr>
          <a:lstStyle/>
          <a:p>
            <a:pPr algn="ctr">
              <a:lnSpc>
                <a:spcPct val="120000"/>
              </a:lnSpc>
            </a:pPr>
            <a:r>
              <a:rPr lang="en-US" sz="1400" dirty="0">
                <a:solidFill>
                  <a:schemeClr val="bg1"/>
                </a:solidFill>
                <a:cs typeface="+mn-ea"/>
                <a:sym typeface="+mn-lt"/>
              </a:rPr>
              <a:t>IPv6</a:t>
            </a:r>
          </a:p>
        </p:txBody>
      </p:sp>
      <p:sp>
        <p:nvSpPr>
          <p:cNvPr id="18" name="Freeform 159">
            <a:extLst>
              <a:ext uri="{FF2B5EF4-FFF2-40B4-BE49-F238E27FC236}">
                <a16:creationId xmlns:a16="http://schemas.microsoft.com/office/drawing/2014/main" id="{69010CE1-DAF9-E9D6-0B77-C38EEFC3E140}"/>
              </a:ext>
            </a:extLst>
          </p:cNvPr>
          <p:cNvSpPr/>
          <p:nvPr/>
        </p:nvSpPr>
        <p:spPr>
          <a:xfrm flipH="1">
            <a:off x="4227615" y="3481484"/>
            <a:ext cx="1360776" cy="77692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107958" rIns="0" rtlCol="0" anchor="ctr">
            <a:noAutofit/>
          </a:bodyPr>
          <a:lstStyle/>
          <a:p>
            <a:pPr algn="ctr">
              <a:lnSpc>
                <a:spcPct val="120000"/>
              </a:lnSpc>
            </a:pPr>
            <a:r>
              <a:rPr lang="en-US" sz="1400">
                <a:solidFill>
                  <a:schemeClr val="bg1"/>
                </a:solidFill>
                <a:cs typeface="+mn-ea"/>
                <a:sym typeface="+mn-lt"/>
              </a:rPr>
              <a:t>IPv6</a:t>
            </a:r>
            <a:endParaRPr lang="en-US" sz="1400" dirty="0">
              <a:solidFill>
                <a:schemeClr val="bg1"/>
              </a:solidFill>
              <a:cs typeface="+mn-ea"/>
              <a:sym typeface="+mn-lt"/>
            </a:endParaRPr>
          </a:p>
        </p:txBody>
      </p:sp>
      <p:sp>
        <p:nvSpPr>
          <p:cNvPr id="19" name="Freeform 159">
            <a:extLst>
              <a:ext uri="{FF2B5EF4-FFF2-40B4-BE49-F238E27FC236}">
                <a16:creationId xmlns:a16="http://schemas.microsoft.com/office/drawing/2014/main" id="{EE7723F4-2E68-A94E-9814-4C9E9570FAD1}"/>
              </a:ext>
            </a:extLst>
          </p:cNvPr>
          <p:cNvSpPr/>
          <p:nvPr/>
        </p:nvSpPr>
        <p:spPr>
          <a:xfrm flipH="1">
            <a:off x="4227615" y="5115788"/>
            <a:ext cx="1360776" cy="77692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107958" rIns="0" rtlCol="0" anchor="ctr">
            <a:noAutofit/>
          </a:bodyPr>
          <a:lstStyle/>
          <a:p>
            <a:pPr algn="ctr">
              <a:lnSpc>
                <a:spcPct val="120000"/>
              </a:lnSpc>
            </a:pPr>
            <a:r>
              <a:rPr lang="en-US" sz="1400" dirty="0">
                <a:solidFill>
                  <a:schemeClr val="bg1"/>
                </a:solidFill>
                <a:cs typeface="+mn-ea"/>
                <a:sym typeface="+mn-lt"/>
              </a:rPr>
              <a:t>IPv</a:t>
            </a:r>
            <a:r>
              <a:rPr lang="en-US" altLang="zh-CN" sz="1400" dirty="0">
                <a:solidFill>
                  <a:schemeClr val="bg1"/>
                </a:solidFill>
                <a:cs typeface="+mn-ea"/>
                <a:sym typeface="+mn-lt"/>
              </a:rPr>
              <a:t>4</a:t>
            </a:r>
            <a:endParaRPr lang="en-US" sz="1400" dirty="0">
              <a:solidFill>
                <a:schemeClr val="bg1"/>
              </a:solidFill>
              <a:cs typeface="+mn-ea"/>
              <a:sym typeface="+mn-lt"/>
            </a:endParaRPr>
          </a:p>
        </p:txBody>
      </p:sp>
      <p:pic>
        <p:nvPicPr>
          <p:cNvPr id="13" name="图片 9">
            <a:extLst>
              <a:ext uri="{FF2B5EF4-FFF2-40B4-BE49-F238E27FC236}">
                <a16:creationId xmlns:a16="http://schemas.microsoft.com/office/drawing/2014/main" id="{AE9DF97C-3C5B-A274-F79C-DC59B9B98C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3750" y="4720945"/>
            <a:ext cx="385321" cy="315262"/>
          </a:xfrm>
          <a:prstGeom prst="rect">
            <a:avLst/>
          </a:prstGeom>
        </p:spPr>
      </p:pic>
      <p:sp>
        <p:nvSpPr>
          <p:cNvPr id="23" name="文本框 22">
            <a:extLst>
              <a:ext uri="{FF2B5EF4-FFF2-40B4-BE49-F238E27FC236}">
                <a16:creationId xmlns:a16="http://schemas.microsoft.com/office/drawing/2014/main" id="{550CEB25-F11D-DE67-7673-4C453F890B63}"/>
              </a:ext>
            </a:extLst>
          </p:cNvPr>
          <p:cNvSpPr txBox="1"/>
          <p:nvPr/>
        </p:nvSpPr>
        <p:spPr>
          <a:xfrm>
            <a:off x="2745790" y="3377787"/>
            <a:ext cx="763351" cy="327077"/>
          </a:xfrm>
          <a:prstGeom prst="rect">
            <a:avLst/>
          </a:prstGeom>
          <a:noFill/>
        </p:spPr>
        <p:txBody>
          <a:bodyPr wrap="none" rtlCol="0">
            <a:spAutoFit/>
          </a:bodyPr>
          <a:lstStyle/>
          <a:p>
            <a:pPr>
              <a:lnSpc>
                <a:spcPct val="120000"/>
              </a:lnSpc>
            </a:pPr>
            <a:r>
              <a:rPr lang="en-US" altLang="zh-CN" sz="1400" dirty="0">
                <a:cs typeface="+mn-ea"/>
                <a:sym typeface="+mn-lt"/>
              </a:rPr>
              <a:t>DNS64</a:t>
            </a:r>
            <a:endParaRPr lang="zh-CN" altLang="en-US" sz="1400" dirty="0">
              <a:cs typeface="+mn-ea"/>
              <a:sym typeface="+mn-lt"/>
            </a:endParaRPr>
          </a:p>
        </p:txBody>
      </p:sp>
      <p:sp>
        <p:nvSpPr>
          <p:cNvPr id="24" name="文本框 23">
            <a:extLst>
              <a:ext uri="{FF2B5EF4-FFF2-40B4-BE49-F238E27FC236}">
                <a16:creationId xmlns:a16="http://schemas.microsoft.com/office/drawing/2014/main" id="{B57104DE-93BF-EE72-6591-9576E034343B}"/>
              </a:ext>
            </a:extLst>
          </p:cNvPr>
          <p:cNvSpPr txBox="1"/>
          <p:nvPr/>
        </p:nvSpPr>
        <p:spPr>
          <a:xfrm>
            <a:off x="1034657" y="5015119"/>
            <a:ext cx="843501" cy="327077"/>
          </a:xfrm>
          <a:prstGeom prst="rect">
            <a:avLst/>
          </a:prstGeom>
          <a:noFill/>
        </p:spPr>
        <p:txBody>
          <a:bodyPr wrap="none" rtlCol="0">
            <a:spAutoFit/>
          </a:bodyPr>
          <a:lstStyle/>
          <a:p>
            <a:pPr>
              <a:lnSpc>
                <a:spcPct val="120000"/>
              </a:lnSpc>
            </a:pPr>
            <a:r>
              <a:rPr lang="en-US" altLang="zh-CN" sz="1400" dirty="0">
                <a:cs typeface="+mn-ea"/>
                <a:sym typeface="+mn-lt"/>
              </a:rPr>
              <a:t>IPv6 PC</a:t>
            </a:r>
            <a:endParaRPr lang="zh-CN" altLang="en-US" sz="1400" dirty="0">
              <a:cs typeface="+mn-ea"/>
              <a:sym typeface="+mn-lt"/>
            </a:endParaRPr>
          </a:p>
        </p:txBody>
      </p:sp>
      <p:sp>
        <p:nvSpPr>
          <p:cNvPr id="25" name="文本框 24">
            <a:extLst>
              <a:ext uri="{FF2B5EF4-FFF2-40B4-BE49-F238E27FC236}">
                <a16:creationId xmlns:a16="http://schemas.microsoft.com/office/drawing/2014/main" id="{52EB9733-9D7A-1593-FC19-2AF828E69C0B}"/>
              </a:ext>
            </a:extLst>
          </p:cNvPr>
          <p:cNvSpPr txBox="1"/>
          <p:nvPr/>
        </p:nvSpPr>
        <p:spPr>
          <a:xfrm>
            <a:off x="3967685" y="4197566"/>
            <a:ext cx="1120820" cy="327077"/>
          </a:xfrm>
          <a:prstGeom prst="rect">
            <a:avLst/>
          </a:prstGeom>
          <a:noFill/>
        </p:spPr>
        <p:txBody>
          <a:bodyPr wrap="none" rtlCol="0">
            <a:spAutoFit/>
          </a:bodyPr>
          <a:lstStyle/>
          <a:p>
            <a:pPr>
              <a:lnSpc>
                <a:spcPct val="120000"/>
              </a:lnSpc>
            </a:pPr>
            <a:r>
              <a:rPr lang="en-US" altLang="zh-CN" sz="1400" dirty="0">
                <a:cs typeface="+mn-ea"/>
                <a:sym typeface="+mn-lt"/>
              </a:rPr>
              <a:t>IPv6 Server</a:t>
            </a:r>
            <a:endParaRPr lang="zh-CN" altLang="en-US" sz="1400" dirty="0">
              <a:cs typeface="+mn-ea"/>
              <a:sym typeface="+mn-lt"/>
            </a:endParaRPr>
          </a:p>
        </p:txBody>
      </p:sp>
      <p:sp>
        <p:nvSpPr>
          <p:cNvPr id="27" name="文本框 26">
            <a:extLst>
              <a:ext uri="{FF2B5EF4-FFF2-40B4-BE49-F238E27FC236}">
                <a16:creationId xmlns:a16="http://schemas.microsoft.com/office/drawing/2014/main" id="{3D460F1E-ACB3-A1B6-E675-D822AD09EF34}"/>
              </a:ext>
            </a:extLst>
          </p:cNvPr>
          <p:cNvSpPr txBox="1"/>
          <p:nvPr/>
        </p:nvSpPr>
        <p:spPr>
          <a:xfrm>
            <a:off x="3967685" y="5859520"/>
            <a:ext cx="1120820" cy="327077"/>
          </a:xfrm>
          <a:prstGeom prst="rect">
            <a:avLst/>
          </a:prstGeom>
          <a:noFill/>
        </p:spPr>
        <p:txBody>
          <a:bodyPr wrap="none" rtlCol="0">
            <a:spAutoFit/>
          </a:bodyPr>
          <a:lstStyle/>
          <a:p>
            <a:pPr>
              <a:lnSpc>
                <a:spcPct val="120000"/>
              </a:lnSpc>
            </a:pPr>
            <a:r>
              <a:rPr lang="en-US" altLang="zh-CN" sz="1400" dirty="0">
                <a:cs typeface="+mn-ea"/>
                <a:sym typeface="+mn-lt"/>
              </a:rPr>
              <a:t>IPv4 Server</a:t>
            </a:r>
            <a:endParaRPr lang="zh-CN" altLang="en-US" sz="1400" dirty="0">
              <a:cs typeface="+mn-ea"/>
              <a:sym typeface="+mn-lt"/>
            </a:endParaRPr>
          </a:p>
        </p:txBody>
      </p:sp>
      <p:sp>
        <p:nvSpPr>
          <p:cNvPr id="28" name="任意多边形: 形状 27">
            <a:extLst>
              <a:ext uri="{FF2B5EF4-FFF2-40B4-BE49-F238E27FC236}">
                <a16:creationId xmlns:a16="http://schemas.microsoft.com/office/drawing/2014/main" id="{5DDAD5B6-939F-E2BD-CE7A-1F81EAAC2B7B}"/>
              </a:ext>
            </a:extLst>
          </p:cNvPr>
          <p:cNvSpPr/>
          <p:nvPr/>
        </p:nvSpPr>
        <p:spPr>
          <a:xfrm>
            <a:off x="1824318" y="5047129"/>
            <a:ext cx="2487706" cy="578224"/>
          </a:xfrm>
          <a:custGeom>
            <a:avLst/>
            <a:gdLst>
              <a:gd name="connsiteX0" fmla="*/ 0 w 2487706"/>
              <a:gd name="connsiteY0" fmla="*/ 0 h 578224"/>
              <a:gd name="connsiteX1" fmla="*/ 1075764 w 2487706"/>
              <a:gd name="connsiteY1" fmla="*/ 62753 h 578224"/>
              <a:gd name="connsiteX2" fmla="*/ 2487706 w 2487706"/>
              <a:gd name="connsiteY2" fmla="*/ 578224 h 578224"/>
            </a:gdLst>
            <a:ahLst/>
            <a:cxnLst>
              <a:cxn ang="0">
                <a:pos x="connsiteX0" y="connsiteY0"/>
              </a:cxn>
              <a:cxn ang="0">
                <a:pos x="connsiteX1" y="connsiteY1"/>
              </a:cxn>
              <a:cxn ang="0">
                <a:pos x="connsiteX2" y="connsiteY2"/>
              </a:cxn>
            </a:cxnLst>
            <a:rect l="l" t="t" r="r" b="b"/>
            <a:pathLst>
              <a:path w="2487706" h="578224">
                <a:moveTo>
                  <a:pt x="0" y="0"/>
                </a:moveTo>
                <a:lnTo>
                  <a:pt x="1075764" y="62753"/>
                </a:lnTo>
                <a:cubicBezTo>
                  <a:pt x="1490382" y="159124"/>
                  <a:pt x="1989044" y="368674"/>
                  <a:pt x="2487706" y="578224"/>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2" name="矩形: 圆角 21">
            <a:extLst>
              <a:ext uri="{FF2B5EF4-FFF2-40B4-BE49-F238E27FC236}">
                <a16:creationId xmlns:a16="http://schemas.microsoft.com/office/drawing/2014/main" id="{2098130A-F3E3-E158-D9DA-62ECE27EA78B}"/>
              </a:ext>
            </a:extLst>
          </p:cNvPr>
          <p:cNvSpPr/>
          <p:nvPr/>
        </p:nvSpPr>
        <p:spPr>
          <a:xfrm>
            <a:off x="2475665" y="5052156"/>
            <a:ext cx="761490" cy="233705"/>
          </a:xfrm>
          <a:prstGeom prst="roundRect">
            <a:avLst>
              <a:gd name="adj" fmla="val 50000"/>
            </a:avLst>
          </a:prstGeom>
          <a:gradFill flip="none" rotWithShape="1">
            <a:gsLst>
              <a:gs pos="0">
                <a:srgbClr val="0070C0"/>
              </a:gs>
              <a:gs pos="50000">
                <a:srgbClr val="7FD3FF"/>
              </a:gs>
              <a:gs pos="100000">
                <a:srgbClr val="CBCBC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20000"/>
              </a:lnSpc>
            </a:pPr>
            <a:r>
              <a:rPr lang="en-US" altLang="zh-CN" sz="1400" dirty="0">
                <a:cs typeface="+mn-ea"/>
                <a:sym typeface="+mn-lt"/>
              </a:rPr>
              <a:t>NAT64</a:t>
            </a:r>
            <a:endParaRPr lang="zh-CN" altLang="en-US" sz="1400" dirty="0">
              <a:cs typeface="+mn-ea"/>
              <a:sym typeface="+mn-lt"/>
            </a:endParaRPr>
          </a:p>
        </p:txBody>
      </p:sp>
      <p:sp>
        <p:nvSpPr>
          <p:cNvPr id="29" name="任意多边形: 形状 28">
            <a:extLst>
              <a:ext uri="{FF2B5EF4-FFF2-40B4-BE49-F238E27FC236}">
                <a16:creationId xmlns:a16="http://schemas.microsoft.com/office/drawing/2014/main" id="{51DD4368-F3E8-7D90-4081-4144B6E60FDE}"/>
              </a:ext>
            </a:extLst>
          </p:cNvPr>
          <p:cNvSpPr/>
          <p:nvPr/>
        </p:nvSpPr>
        <p:spPr>
          <a:xfrm>
            <a:off x="1712259" y="4083424"/>
            <a:ext cx="2581835" cy="748552"/>
          </a:xfrm>
          <a:custGeom>
            <a:avLst/>
            <a:gdLst>
              <a:gd name="connsiteX0" fmla="*/ 0 w 2581835"/>
              <a:gd name="connsiteY0" fmla="*/ 748552 h 748552"/>
              <a:gd name="connsiteX1" fmla="*/ 1125070 w 2581835"/>
              <a:gd name="connsiteY1" fmla="*/ 569258 h 748552"/>
              <a:gd name="connsiteX2" fmla="*/ 2581835 w 2581835"/>
              <a:gd name="connsiteY2" fmla="*/ 0 h 748552"/>
            </a:gdLst>
            <a:ahLst/>
            <a:cxnLst>
              <a:cxn ang="0">
                <a:pos x="connsiteX0" y="connsiteY0"/>
              </a:cxn>
              <a:cxn ang="0">
                <a:pos x="connsiteX1" y="connsiteY1"/>
              </a:cxn>
              <a:cxn ang="0">
                <a:pos x="connsiteX2" y="connsiteY2"/>
              </a:cxn>
            </a:cxnLst>
            <a:rect l="l" t="t" r="r" b="b"/>
            <a:pathLst>
              <a:path w="2581835" h="748552">
                <a:moveTo>
                  <a:pt x="0" y="748552"/>
                </a:moveTo>
                <a:cubicBezTo>
                  <a:pt x="347382" y="721284"/>
                  <a:pt x="694764" y="694017"/>
                  <a:pt x="1125070" y="569258"/>
                </a:cubicBezTo>
                <a:cubicBezTo>
                  <a:pt x="1555376" y="444499"/>
                  <a:pt x="2068605" y="222249"/>
                  <a:pt x="2581835" y="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0" name="Freeform 159">
            <a:extLst>
              <a:ext uri="{FF2B5EF4-FFF2-40B4-BE49-F238E27FC236}">
                <a16:creationId xmlns:a16="http://schemas.microsoft.com/office/drawing/2014/main" id="{F0CA6F5E-0804-0F8A-D029-E09E5E03EA71}"/>
              </a:ext>
            </a:extLst>
          </p:cNvPr>
          <p:cNvSpPr/>
          <p:nvPr/>
        </p:nvSpPr>
        <p:spPr>
          <a:xfrm flipH="1">
            <a:off x="7010498" y="4437705"/>
            <a:ext cx="1360776" cy="77692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107958" rIns="0" rtlCol="0" anchor="ctr">
            <a:noAutofit/>
          </a:bodyPr>
          <a:lstStyle/>
          <a:p>
            <a:pPr algn="ctr">
              <a:lnSpc>
                <a:spcPct val="120000"/>
              </a:lnSpc>
            </a:pPr>
            <a:r>
              <a:rPr lang="en-US" sz="1400" dirty="0">
                <a:solidFill>
                  <a:schemeClr val="bg1"/>
                </a:solidFill>
                <a:cs typeface="+mn-ea"/>
                <a:sym typeface="+mn-lt"/>
              </a:rPr>
              <a:t>IPv4</a:t>
            </a:r>
          </a:p>
        </p:txBody>
      </p:sp>
      <p:sp>
        <p:nvSpPr>
          <p:cNvPr id="31" name="Freeform 159">
            <a:extLst>
              <a:ext uri="{FF2B5EF4-FFF2-40B4-BE49-F238E27FC236}">
                <a16:creationId xmlns:a16="http://schemas.microsoft.com/office/drawing/2014/main" id="{25D47B5F-ECC7-656F-126B-2A18507BBA1A}"/>
              </a:ext>
            </a:extLst>
          </p:cNvPr>
          <p:cNvSpPr/>
          <p:nvPr/>
        </p:nvSpPr>
        <p:spPr>
          <a:xfrm flipH="1">
            <a:off x="9742478" y="3481484"/>
            <a:ext cx="1360776" cy="77692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107958" rIns="0" rtlCol="0" anchor="ctr">
            <a:noAutofit/>
          </a:bodyPr>
          <a:lstStyle/>
          <a:p>
            <a:pPr algn="ctr">
              <a:lnSpc>
                <a:spcPct val="120000"/>
              </a:lnSpc>
            </a:pPr>
            <a:r>
              <a:rPr lang="en-US" sz="1400" dirty="0">
                <a:solidFill>
                  <a:schemeClr val="bg1"/>
                </a:solidFill>
                <a:cs typeface="+mn-ea"/>
                <a:sym typeface="+mn-lt"/>
              </a:rPr>
              <a:t>IPv4</a:t>
            </a:r>
          </a:p>
        </p:txBody>
      </p:sp>
      <p:sp>
        <p:nvSpPr>
          <p:cNvPr id="32" name="Freeform 159">
            <a:extLst>
              <a:ext uri="{FF2B5EF4-FFF2-40B4-BE49-F238E27FC236}">
                <a16:creationId xmlns:a16="http://schemas.microsoft.com/office/drawing/2014/main" id="{CB3A406C-4DEB-B5C2-630F-0305A4C0C71C}"/>
              </a:ext>
            </a:extLst>
          </p:cNvPr>
          <p:cNvSpPr/>
          <p:nvPr/>
        </p:nvSpPr>
        <p:spPr>
          <a:xfrm flipH="1">
            <a:off x="9742478" y="5115788"/>
            <a:ext cx="1360776" cy="77692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107958" rIns="0" rtlCol="0" anchor="ctr">
            <a:noAutofit/>
          </a:bodyPr>
          <a:lstStyle/>
          <a:p>
            <a:pPr algn="ctr">
              <a:lnSpc>
                <a:spcPct val="120000"/>
              </a:lnSpc>
            </a:pPr>
            <a:r>
              <a:rPr lang="en-US" sz="1400" dirty="0">
                <a:solidFill>
                  <a:schemeClr val="bg1"/>
                </a:solidFill>
                <a:cs typeface="+mn-ea"/>
                <a:sym typeface="+mn-lt"/>
              </a:rPr>
              <a:t>IPv6</a:t>
            </a:r>
          </a:p>
        </p:txBody>
      </p:sp>
      <p:pic>
        <p:nvPicPr>
          <p:cNvPr id="35" name="图片 9">
            <a:extLst>
              <a:ext uri="{FF2B5EF4-FFF2-40B4-BE49-F238E27FC236}">
                <a16:creationId xmlns:a16="http://schemas.microsoft.com/office/drawing/2014/main" id="{1F5B4DA2-C657-8430-B8D9-80D1E372C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613" y="4720945"/>
            <a:ext cx="385321" cy="315262"/>
          </a:xfrm>
          <a:prstGeom prst="rect">
            <a:avLst/>
          </a:prstGeom>
        </p:spPr>
      </p:pic>
      <p:sp>
        <p:nvSpPr>
          <p:cNvPr id="38" name="文本框 37">
            <a:extLst>
              <a:ext uri="{FF2B5EF4-FFF2-40B4-BE49-F238E27FC236}">
                <a16:creationId xmlns:a16="http://schemas.microsoft.com/office/drawing/2014/main" id="{993A4E4A-C95D-E1CC-B92F-BE8DA25BB666}"/>
              </a:ext>
            </a:extLst>
          </p:cNvPr>
          <p:cNvSpPr txBox="1"/>
          <p:nvPr/>
        </p:nvSpPr>
        <p:spPr>
          <a:xfrm>
            <a:off x="8260653" y="3377787"/>
            <a:ext cx="763351" cy="327077"/>
          </a:xfrm>
          <a:prstGeom prst="rect">
            <a:avLst/>
          </a:prstGeom>
          <a:noFill/>
        </p:spPr>
        <p:txBody>
          <a:bodyPr wrap="none" rtlCol="0">
            <a:spAutoFit/>
          </a:bodyPr>
          <a:lstStyle/>
          <a:p>
            <a:pPr>
              <a:lnSpc>
                <a:spcPct val="120000"/>
              </a:lnSpc>
            </a:pPr>
            <a:r>
              <a:rPr lang="en-US" altLang="zh-CN" sz="1400" dirty="0">
                <a:cs typeface="+mn-ea"/>
                <a:sym typeface="+mn-lt"/>
              </a:rPr>
              <a:t>DNS64</a:t>
            </a:r>
            <a:endParaRPr lang="zh-CN" altLang="en-US" sz="1400" dirty="0">
              <a:cs typeface="+mn-ea"/>
              <a:sym typeface="+mn-lt"/>
            </a:endParaRPr>
          </a:p>
        </p:txBody>
      </p:sp>
      <p:sp>
        <p:nvSpPr>
          <p:cNvPr id="39" name="文本框 38">
            <a:extLst>
              <a:ext uri="{FF2B5EF4-FFF2-40B4-BE49-F238E27FC236}">
                <a16:creationId xmlns:a16="http://schemas.microsoft.com/office/drawing/2014/main" id="{4C830A6A-DB5B-59F6-B257-F36C184F8EA9}"/>
              </a:ext>
            </a:extLst>
          </p:cNvPr>
          <p:cNvSpPr txBox="1"/>
          <p:nvPr/>
        </p:nvSpPr>
        <p:spPr>
          <a:xfrm>
            <a:off x="6549520" y="5015119"/>
            <a:ext cx="843501" cy="327077"/>
          </a:xfrm>
          <a:prstGeom prst="rect">
            <a:avLst/>
          </a:prstGeom>
          <a:noFill/>
        </p:spPr>
        <p:txBody>
          <a:bodyPr wrap="none" rtlCol="0">
            <a:spAutoFit/>
          </a:bodyPr>
          <a:lstStyle/>
          <a:p>
            <a:pPr>
              <a:lnSpc>
                <a:spcPct val="120000"/>
              </a:lnSpc>
            </a:pPr>
            <a:r>
              <a:rPr lang="en-US" altLang="zh-CN" sz="1400" dirty="0">
                <a:cs typeface="+mn-ea"/>
                <a:sym typeface="+mn-lt"/>
              </a:rPr>
              <a:t>IPv4 PC</a:t>
            </a:r>
            <a:endParaRPr lang="zh-CN" altLang="en-US" sz="1400" dirty="0">
              <a:cs typeface="+mn-ea"/>
              <a:sym typeface="+mn-lt"/>
            </a:endParaRPr>
          </a:p>
        </p:txBody>
      </p:sp>
      <p:sp>
        <p:nvSpPr>
          <p:cNvPr id="40" name="文本框 39">
            <a:extLst>
              <a:ext uri="{FF2B5EF4-FFF2-40B4-BE49-F238E27FC236}">
                <a16:creationId xmlns:a16="http://schemas.microsoft.com/office/drawing/2014/main" id="{3925A24B-C26F-146D-8D6F-3D242624CAEF}"/>
              </a:ext>
            </a:extLst>
          </p:cNvPr>
          <p:cNvSpPr txBox="1"/>
          <p:nvPr/>
        </p:nvSpPr>
        <p:spPr>
          <a:xfrm>
            <a:off x="9482548" y="4197566"/>
            <a:ext cx="1120820" cy="327077"/>
          </a:xfrm>
          <a:prstGeom prst="rect">
            <a:avLst/>
          </a:prstGeom>
          <a:noFill/>
        </p:spPr>
        <p:txBody>
          <a:bodyPr wrap="none" rtlCol="0">
            <a:spAutoFit/>
          </a:bodyPr>
          <a:lstStyle/>
          <a:p>
            <a:pPr>
              <a:lnSpc>
                <a:spcPct val="120000"/>
              </a:lnSpc>
            </a:pPr>
            <a:r>
              <a:rPr lang="en-US" altLang="zh-CN" sz="1400" dirty="0">
                <a:cs typeface="+mn-ea"/>
                <a:sym typeface="+mn-lt"/>
              </a:rPr>
              <a:t>IPv4 Server</a:t>
            </a:r>
            <a:endParaRPr lang="zh-CN" altLang="en-US" sz="1400" dirty="0">
              <a:cs typeface="+mn-ea"/>
              <a:sym typeface="+mn-lt"/>
            </a:endParaRPr>
          </a:p>
        </p:txBody>
      </p:sp>
      <p:sp>
        <p:nvSpPr>
          <p:cNvPr id="41" name="文本框 40">
            <a:extLst>
              <a:ext uri="{FF2B5EF4-FFF2-40B4-BE49-F238E27FC236}">
                <a16:creationId xmlns:a16="http://schemas.microsoft.com/office/drawing/2014/main" id="{07707273-81A1-AD16-7A41-D9E82A09E497}"/>
              </a:ext>
            </a:extLst>
          </p:cNvPr>
          <p:cNvSpPr txBox="1"/>
          <p:nvPr/>
        </p:nvSpPr>
        <p:spPr>
          <a:xfrm>
            <a:off x="9482548" y="5859520"/>
            <a:ext cx="1120820" cy="327077"/>
          </a:xfrm>
          <a:prstGeom prst="rect">
            <a:avLst/>
          </a:prstGeom>
          <a:noFill/>
        </p:spPr>
        <p:txBody>
          <a:bodyPr wrap="none" rtlCol="0">
            <a:spAutoFit/>
          </a:bodyPr>
          <a:lstStyle/>
          <a:p>
            <a:pPr>
              <a:lnSpc>
                <a:spcPct val="120000"/>
              </a:lnSpc>
            </a:pPr>
            <a:r>
              <a:rPr lang="en-US" altLang="zh-CN" sz="1400" dirty="0">
                <a:cs typeface="+mn-ea"/>
                <a:sym typeface="+mn-lt"/>
              </a:rPr>
              <a:t>IPv6 Server</a:t>
            </a:r>
            <a:endParaRPr lang="zh-CN" altLang="en-US" sz="1400" dirty="0">
              <a:cs typeface="+mn-ea"/>
              <a:sym typeface="+mn-lt"/>
            </a:endParaRPr>
          </a:p>
        </p:txBody>
      </p:sp>
      <p:sp>
        <p:nvSpPr>
          <p:cNvPr id="42" name="任意多边形: 形状 41">
            <a:extLst>
              <a:ext uri="{FF2B5EF4-FFF2-40B4-BE49-F238E27FC236}">
                <a16:creationId xmlns:a16="http://schemas.microsoft.com/office/drawing/2014/main" id="{C3FD11D1-2D7B-4455-07E3-EA1301B3DB9B}"/>
              </a:ext>
            </a:extLst>
          </p:cNvPr>
          <p:cNvSpPr/>
          <p:nvPr/>
        </p:nvSpPr>
        <p:spPr>
          <a:xfrm>
            <a:off x="7339181" y="5047129"/>
            <a:ext cx="2487706" cy="578224"/>
          </a:xfrm>
          <a:custGeom>
            <a:avLst/>
            <a:gdLst>
              <a:gd name="connsiteX0" fmla="*/ 0 w 2487706"/>
              <a:gd name="connsiteY0" fmla="*/ 0 h 578224"/>
              <a:gd name="connsiteX1" fmla="*/ 1075764 w 2487706"/>
              <a:gd name="connsiteY1" fmla="*/ 62753 h 578224"/>
              <a:gd name="connsiteX2" fmla="*/ 2487706 w 2487706"/>
              <a:gd name="connsiteY2" fmla="*/ 578224 h 578224"/>
            </a:gdLst>
            <a:ahLst/>
            <a:cxnLst>
              <a:cxn ang="0">
                <a:pos x="connsiteX0" y="connsiteY0"/>
              </a:cxn>
              <a:cxn ang="0">
                <a:pos x="connsiteX1" y="connsiteY1"/>
              </a:cxn>
              <a:cxn ang="0">
                <a:pos x="connsiteX2" y="connsiteY2"/>
              </a:cxn>
            </a:cxnLst>
            <a:rect l="l" t="t" r="r" b="b"/>
            <a:pathLst>
              <a:path w="2487706" h="578224">
                <a:moveTo>
                  <a:pt x="0" y="0"/>
                </a:moveTo>
                <a:lnTo>
                  <a:pt x="1075764" y="62753"/>
                </a:lnTo>
                <a:cubicBezTo>
                  <a:pt x="1490382" y="159124"/>
                  <a:pt x="1989044" y="368674"/>
                  <a:pt x="2487706" y="578224"/>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3" name="矩形: 圆角 42">
            <a:extLst>
              <a:ext uri="{FF2B5EF4-FFF2-40B4-BE49-F238E27FC236}">
                <a16:creationId xmlns:a16="http://schemas.microsoft.com/office/drawing/2014/main" id="{39C8A784-FF71-714F-1658-240C37CC9780}"/>
              </a:ext>
            </a:extLst>
          </p:cNvPr>
          <p:cNvSpPr/>
          <p:nvPr/>
        </p:nvSpPr>
        <p:spPr>
          <a:xfrm>
            <a:off x="7990528" y="5052156"/>
            <a:ext cx="761490" cy="233705"/>
          </a:xfrm>
          <a:prstGeom prst="roundRect">
            <a:avLst>
              <a:gd name="adj" fmla="val 50000"/>
            </a:avLst>
          </a:prstGeom>
          <a:gradFill flip="none" rotWithShape="1">
            <a:gsLst>
              <a:gs pos="0">
                <a:srgbClr val="0070C0"/>
              </a:gs>
              <a:gs pos="50000">
                <a:srgbClr val="7FD3FF"/>
              </a:gs>
              <a:gs pos="100000">
                <a:srgbClr val="CBCBC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20000"/>
              </a:lnSpc>
            </a:pPr>
            <a:r>
              <a:rPr lang="en-US" altLang="zh-CN" sz="1400" dirty="0">
                <a:cs typeface="+mn-ea"/>
                <a:sym typeface="+mn-lt"/>
              </a:rPr>
              <a:t>NAT64</a:t>
            </a:r>
            <a:endParaRPr lang="zh-CN" altLang="en-US" sz="1400" dirty="0">
              <a:cs typeface="+mn-ea"/>
              <a:sym typeface="+mn-lt"/>
            </a:endParaRPr>
          </a:p>
        </p:txBody>
      </p:sp>
      <p:sp>
        <p:nvSpPr>
          <p:cNvPr id="44" name="任意多边形: 形状 43">
            <a:extLst>
              <a:ext uri="{FF2B5EF4-FFF2-40B4-BE49-F238E27FC236}">
                <a16:creationId xmlns:a16="http://schemas.microsoft.com/office/drawing/2014/main" id="{79D2C9C0-CFF8-2995-6A76-B8338A2604EC}"/>
              </a:ext>
            </a:extLst>
          </p:cNvPr>
          <p:cNvSpPr/>
          <p:nvPr/>
        </p:nvSpPr>
        <p:spPr>
          <a:xfrm>
            <a:off x="7227122" y="4083424"/>
            <a:ext cx="2581835" cy="748552"/>
          </a:xfrm>
          <a:custGeom>
            <a:avLst/>
            <a:gdLst>
              <a:gd name="connsiteX0" fmla="*/ 0 w 2581835"/>
              <a:gd name="connsiteY0" fmla="*/ 748552 h 748552"/>
              <a:gd name="connsiteX1" fmla="*/ 1125070 w 2581835"/>
              <a:gd name="connsiteY1" fmla="*/ 569258 h 748552"/>
              <a:gd name="connsiteX2" fmla="*/ 2581835 w 2581835"/>
              <a:gd name="connsiteY2" fmla="*/ 0 h 748552"/>
            </a:gdLst>
            <a:ahLst/>
            <a:cxnLst>
              <a:cxn ang="0">
                <a:pos x="connsiteX0" y="connsiteY0"/>
              </a:cxn>
              <a:cxn ang="0">
                <a:pos x="connsiteX1" y="connsiteY1"/>
              </a:cxn>
              <a:cxn ang="0">
                <a:pos x="connsiteX2" y="connsiteY2"/>
              </a:cxn>
            </a:cxnLst>
            <a:rect l="l" t="t" r="r" b="b"/>
            <a:pathLst>
              <a:path w="2581835" h="748552">
                <a:moveTo>
                  <a:pt x="0" y="748552"/>
                </a:moveTo>
                <a:cubicBezTo>
                  <a:pt x="347382" y="721284"/>
                  <a:pt x="694764" y="694017"/>
                  <a:pt x="1125070" y="569258"/>
                </a:cubicBezTo>
                <a:cubicBezTo>
                  <a:pt x="1555376" y="444499"/>
                  <a:pt x="2068605" y="222249"/>
                  <a:pt x="2581835" y="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45" name="图片 44">
            <a:extLst>
              <a:ext uri="{FF2B5EF4-FFF2-40B4-BE49-F238E27FC236}">
                <a16:creationId xmlns:a16="http://schemas.microsoft.com/office/drawing/2014/main" id="{07C2D159-780D-4228-BA27-9F7A6CB72AE6}"/>
              </a:ext>
            </a:extLst>
          </p:cNvPr>
          <p:cNvPicPr>
            <a:picLocks noChangeAspect="1"/>
          </p:cNvPicPr>
          <p:nvPr/>
        </p:nvPicPr>
        <p:blipFill>
          <a:blip r:embed="rId3"/>
          <a:stretch>
            <a:fillRect/>
          </a:stretch>
        </p:blipFill>
        <p:spPr>
          <a:xfrm>
            <a:off x="1226067" y="4708239"/>
            <a:ext cx="455187" cy="347597"/>
          </a:xfrm>
          <a:prstGeom prst="rect">
            <a:avLst/>
          </a:prstGeom>
        </p:spPr>
      </p:pic>
      <p:pic>
        <p:nvPicPr>
          <p:cNvPr id="46" name="图片 45">
            <a:extLst>
              <a:ext uri="{FF2B5EF4-FFF2-40B4-BE49-F238E27FC236}">
                <a16:creationId xmlns:a16="http://schemas.microsoft.com/office/drawing/2014/main" id="{D3E07329-7769-4E4A-89FB-9154D948D39C}"/>
              </a:ext>
            </a:extLst>
          </p:cNvPr>
          <p:cNvPicPr>
            <a:picLocks noChangeAspect="1"/>
          </p:cNvPicPr>
          <p:nvPr/>
        </p:nvPicPr>
        <p:blipFill>
          <a:blip r:embed="rId3"/>
          <a:stretch>
            <a:fillRect/>
          </a:stretch>
        </p:blipFill>
        <p:spPr>
          <a:xfrm>
            <a:off x="6782904" y="4708239"/>
            <a:ext cx="455187" cy="347597"/>
          </a:xfrm>
          <a:prstGeom prst="rect">
            <a:avLst/>
          </a:prstGeom>
        </p:spPr>
      </p:pic>
      <p:pic>
        <p:nvPicPr>
          <p:cNvPr id="47" name="图片 46">
            <a:extLst>
              <a:ext uri="{FF2B5EF4-FFF2-40B4-BE49-F238E27FC236}">
                <a16:creationId xmlns:a16="http://schemas.microsoft.com/office/drawing/2014/main" id="{90F2A20B-6FBB-4114-B01F-712BBBBA8DF6}"/>
              </a:ext>
            </a:extLst>
          </p:cNvPr>
          <p:cNvPicPr>
            <a:picLocks noChangeAspect="1"/>
          </p:cNvPicPr>
          <p:nvPr/>
        </p:nvPicPr>
        <p:blipFill>
          <a:blip r:embed="rId4"/>
          <a:stretch>
            <a:fillRect/>
          </a:stretch>
        </p:blipFill>
        <p:spPr>
          <a:xfrm>
            <a:off x="2931689" y="3661567"/>
            <a:ext cx="452586" cy="394188"/>
          </a:xfrm>
          <a:prstGeom prst="rect">
            <a:avLst/>
          </a:prstGeom>
        </p:spPr>
      </p:pic>
      <p:pic>
        <p:nvPicPr>
          <p:cNvPr id="48" name="图片 47">
            <a:extLst>
              <a:ext uri="{FF2B5EF4-FFF2-40B4-BE49-F238E27FC236}">
                <a16:creationId xmlns:a16="http://schemas.microsoft.com/office/drawing/2014/main" id="{3AC2A946-5D8C-46EB-8249-D53A813F1C64}"/>
              </a:ext>
            </a:extLst>
          </p:cNvPr>
          <p:cNvPicPr>
            <a:picLocks noChangeAspect="1"/>
          </p:cNvPicPr>
          <p:nvPr/>
        </p:nvPicPr>
        <p:blipFill>
          <a:blip r:embed="rId4"/>
          <a:stretch>
            <a:fillRect/>
          </a:stretch>
        </p:blipFill>
        <p:spPr>
          <a:xfrm>
            <a:off x="4296605" y="3900280"/>
            <a:ext cx="366697" cy="319381"/>
          </a:xfrm>
          <a:prstGeom prst="rect">
            <a:avLst/>
          </a:prstGeom>
        </p:spPr>
      </p:pic>
      <p:pic>
        <p:nvPicPr>
          <p:cNvPr id="49" name="图片 48">
            <a:extLst>
              <a:ext uri="{FF2B5EF4-FFF2-40B4-BE49-F238E27FC236}">
                <a16:creationId xmlns:a16="http://schemas.microsoft.com/office/drawing/2014/main" id="{2B518DD7-BAD3-44D4-854E-5ACF3C457A4B}"/>
              </a:ext>
            </a:extLst>
          </p:cNvPr>
          <p:cNvPicPr>
            <a:picLocks noChangeAspect="1"/>
          </p:cNvPicPr>
          <p:nvPr/>
        </p:nvPicPr>
        <p:blipFill>
          <a:blip r:embed="rId4"/>
          <a:stretch>
            <a:fillRect/>
          </a:stretch>
        </p:blipFill>
        <p:spPr>
          <a:xfrm>
            <a:off x="9808957" y="5409822"/>
            <a:ext cx="375533" cy="327077"/>
          </a:xfrm>
          <a:prstGeom prst="rect">
            <a:avLst/>
          </a:prstGeom>
        </p:spPr>
      </p:pic>
      <p:pic>
        <p:nvPicPr>
          <p:cNvPr id="50" name="图片 49">
            <a:extLst>
              <a:ext uri="{FF2B5EF4-FFF2-40B4-BE49-F238E27FC236}">
                <a16:creationId xmlns:a16="http://schemas.microsoft.com/office/drawing/2014/main" id="{D80F60A3-76E0-4631-852E-21FB1140C5DB}"/>
              </a:ext>
            </a:extLst>
          </p:cNvPr>
          <p:cNvPicPr>
            <a:picLocks noChangeAspect="1"/>
          </p:cNvPicPr>
          <p:nvPr/>
        </p:nvPicPr>
        <p:blipFill>
          <a:blip r:embed="rId4"/>
          <a:stretch>
            <a:fillRect/>
          </a:stretch>
        </p:blipFill>
        <p:spPr>
          <a:xfrm>
            <a:off x="9793299" y="3900279"/>
            <a:ext cx="353486" cy="307875"/>
          </a:xfrm>
          <a:prstGeom prst="rect">
            <a:avLst/>
          </a:prstGeom>
        </p:spPr>
      </p:pic>
      <p:pic>
        <p:nvPicPr>
          <p:cNvPr id="51" name="图片 50">
            <a:extLst>
              <a:ext uri="{FF2B5EF4-FFF2-40B4-BE49-F238E27FC236}">
                <a16:creationId xmlns:a16="http://schemas.microsoft.com/office/drawing/2014/main" id="{DA2E45D4-E376-4DC1-883A-AFCCCAC18FE0}"/>
              </a:ext>
            </a:extLst>
          </p:cNvPr>
          <p:cNvPicPr>
            <a:picLocks noChangeAspect="1"/>
          </p:cNvPicPr>
          <p:nvPr/>
        </p:nvPicPr>
        <p:blipFill>
          <a:blip r:embed="rId4"/>
          <a:stretch>
            <a:fillRect/>
          </a:stretch>
        </p:blipFill>
        <p:spPr>
          <a:xfrm>
            <a:off x="8416035" y="3635960"/>
            <a:ext cx="452586" cy="394188"/>
          </a:xfrm>
          <a:prstGeom prst="rect">
            <a:avLst/>
          </a:prstGeom>
        </p:spPr>
      </p:pic>
      <p:pic>
        <p:nvPicPr>
          <p:cNvPr id="52" name="图片 51">
            <a:extLst>
              <a:ext uri="{FF2B5EF4-FFF2-40B4-BE49-F238E27FC236}">
                <a16:creationId xmlns:a16="http://schemas.microsoft.com/office/drawing/2014/main" id="{E83DF391-103C-4024-BA02-BD60BE1DE307}"/>
              </a:ext>
            </a:extLst>
          </p:cNvPr>
          <p:cNvPicPr>
            <a:picLocks noChangeAspect="1"/>
          </p:cNvPicPr>
          <p:nvPr/>
        </p:nvPicPr>
        <p:blipFill>
          <a:blip r:embed="rId4"/>
          <a:stretch>
            <a:fillRect/>
          </a:stretch>
        </p:blipFill>
        <p:spPr>
          <a:xfrm>
            <a:off x="4301802" y="5493349"/>
            <a:ext cx="375534" cy="327078"/>
          </a:xfrm>
          <a:prstGeom prst="rect">
            <a:avLst/>
          </a:prstGeom>
        </p:spPr>
      </p:pic>
    </p:spTree>
    <p:extLst>
      <p:ext uri="{BB962C8B-B14F-4D97-AF65-F5344CB8AC3E}">
        <p14:creationId xmlns:p14="http://schemas.microsoft.com/office/powerpoint/2010/main" val="27145495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BFB97E5-E679-1C84-3586-733D46614207}"/>
              </a:ext>
            </a:extLst>
          </p:cNvPr>
          <p:cNvSpPr>
            <a:spLocks noGrp="1"/>
          </p:cNvSpPr>
          <p:nvPr>
            <p:ph type="sldNum" sz="quarter" idx="12"/>
          </p:nvPr>
        </p:nvSpPr>
        <p:spPr/>
        <p:txBody>
          <a:bodyPr/>
          <a:lstStyle/>
          <a:p>
            <a:fld id="{C8BB1146-E542-4D4E-B8E9-6919A11DDD48}" type="slidenum">
              <a:rPr lang="en-US" smtClean="0"/>
              <a:t>194</a:t>
            </a:fld>
            <a:endParaRPr lang="en-US"/>
          </a:p>
        </p:txBody>
      </p:sp>
      <p:sp>
        <p:nvSpPr>
          <p:cNvPr id="3" name="内容占位符 2">
            <a:extLst>
              <a:ext uri="{FF2B5EF4-FFF2-40B4-BE49-F238E27FC236}">
                <a16:creationId xmlns:a16="http://schemas.microsoft.com/office/drawing/2014/main" id="{ED1732F0-50F7-8947-81D6-CBBAE8232DE9}"/>
              </a:ext>
            </a:extLst>
          </p:cNvPr>
          <p:cNvSpPr>
            <a:spLocks noGrp="1"/>
          </p:cNvSpPr>
          <p:nvPr>
            <p:ph sz="quarter" idx="1"/>
          </p:nvPr>
        </p:nvSpPr>
        <p:spPr>
          <a:xfrm>
            <a:off x="3745078" y="1500188"/>
            <a:ext cx="7774922" cy="3404321"/>
          </a:xfrm>
        </p:spPr>
        <p:txBody>
          <a:bodyPr>
            <a:normAutofit/>
          </a:bodyPr>
          <a:lstStyle/>
          <a:p>
            <a:pPr>
              <a:lnSpc>
                <a:spcPct val="120000"/>
              </a:lnSpc>
            </a:pPr>
            <a:r>
              <a:rPr lang="zh-CN" altLang="en-US" dirty="0">
                <a:cs typeface="+mn-ea"/>
                <a:sym typeface="+mn-lt"/>
              </a:rPr>
              <a:t>网络层基本原理</a:t>
            </a:r>
            <a:endParaRPr lang="en-US" altLang="zh-CN" dirty="0">
              <a:cs typeface="+mn-ea"/>
              <a:sym typeface="+mn-lt"/>
            </a:endParaRPr>
          </a:p>
          <a:p>
            <a:pPr>
              <a:lnSpc>
                <a:spcPct val="120000"/>
              </a:lnSpc>
            </a:pPr>
            <a:r>
              <a:rPr lang="en-US" altLang="zh-CN" dirty="0">
                <a:cs typeface="+mn-ea"/>
                <a:sym typeface="+mn-lt"/>
              </a:rPr>
              <a:t>IP</a:t>
            </a:r>
            <a:r>
              <a:rPr lang="zh-CN" altLang="en-US" dirty="0">
                <a:cs typeface="+mn-ea"/>
                <a:sym typeface="+mn-lt"/>
              </a:rPr>
              <a:t>协议</a:t>
            </a:r>
          </a:p>
          <a:p>
            <a:pPr>
              <a:lnSpc>
                <a:spcPct val="120000"/>
              </a:lnSpc>
            </a:pPr>
            <a:r>
              <a:rPr lang="zh-CN" altLang="en-US" dirty="0">
                <a:cs typeface="+mn-ea"/>
                <a:sym typeface="+mn-lt"/>
              </a:rPr>
              <a:t>下一代网络层协议：</a:t>
            </a:r>
            <a:r>
              <a:rPr lang="en-US" altLang="zh-CN" dirty="0">
                <a:cs typeface="+mn-ea"/>
                <a:sym typeface="+mn-lt"/>
              </a:rPr>
              <a:t>IPv6</a:t>
            </a:r>
          </a:p>
          <a:p>
            <a:pPr>
              <a:lnSpc>
                <a:spcPct val="120000"/>
              </a:lnSpc>
            </a:pPr>
            <a:r>
              <a:rPr lang="zh-CN" altLang="en-US" dirty="0">
                <a:solidFill>
                  <a:srgbClr val="0836BF"/>
                </a:solidFill>
                <a:cs typeface="+mn-ea"/>
                <a:sym typeface="+mn-lt"/>
              </a:rPr>
              <a:t>互联网路由技术</a:t>
            </a:r>
            <a:endParaRPr lang="en-US" altLang="zh-CN" dirty="0">
              <a:solidFill>
                <a:srgbClr val="0836BF"/>
              </a:solidFill>
              <a:cs typeface="+mn-ea"/>
              <a:sym typeface="+mn-lt"/>
            </a:endParaRPr>
          </a:p>
          <a:p>
            <a:pPr>
              <a:lnSpc>
                <a:spcPct val="120000"/>
              </a:lnSpc>
            </a:pPr>
            <a:r>
              <a:rPr lang="zh-CN" altLang="en-US" dirty="0">
                <a:cs typeface="+mn-ea"/>
                <a:sym typeface="+mn-lt"/>
              </a:rPr>
              <a:t>高级路由技术</a:t>
            </a:r>
            <a:endParaRPr lang="en-US" altLang="zh-CN" dirty="0">
              <a:cs typeface="+mn-ea"/>
              <a:sym typeface="+mn-lt"/>
            </a:endParaRPr>
          </a:p>
          <a:p>
            <a:pPr>
              <a:lnSpc>
                <a:spcPct val="120000"/>
              </a:lnSpc>
            </a:pPr>
            <a:r>
              <a:rPr lang="zh-CN" altLang="en-US" dirty="0">
                <a:cs typeface="+mn-ea"/>
                <a:sym typeface="+mn-lt"/>
              </a:rPr>
              <a:t>本章总结</a:t>
            </a:r>
          </a:p>
        </p:txBody>
      </p:sp>
    </p:spTree>
    <p:extLst>
      <p:ext uri="{BB962C8B-B14F-4D97-AF65-F5344CB8AC3E}">
        <p14:creationId xmlns:p14="http://schemas.microsoft.com/office/powerpoint/2010/main" val="18077604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什么是路由</a:t>
            </a:r>
          </a:p>
        </p:txBody>
      </p:sp>
      <p:cxnSp>
        <p:nvCxnSpPr>
          <p:cNvPr id="15" name="直接连接符 14"/>
          <p:cNvCxnSpPr>
            <a:cxnSpLocks/>
            <a:endCxn id="10" idx="3"/>
          </p:cNvCxnSpPr>
          <p:nvPr/>
        </p:nvCxnSpPr>
        <p:spPr>
          <a:xfrm flipH="1">
            <a:off x="4483803" y="2184704"/>
            <a:ext cx="736200" cy="6772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220002" y="2177835"/>
            <a:ext cx="239671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20002" y="3545987"/>
            <a:ext cx="239671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cxnSpLocks/>
            <a:endCxn id="10" idx="3"/>
          </p:cNvCxnSpPr>
          <p:nvPr/>
        </p:nvCxnSpPr>
        <p:spPr>
          <a:xfrm flipH="1" flipV="1">
            <a:off x="4483803" y="2861974"/>
            <a:ext cx="736200" cy="68401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7616718" y="2177836"/>
            <a:ext cx="661104" cy="70785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7616719" y="2905549"/>
            <a:ext cx="661105" cy="64043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5220002" y="2177835"/>
            <a:ext cx="2396716" cy="136815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5220003" y="2184706"/>
            <a:ext cx="1" cy="138813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cxnSpLocks/>
            <a:stCxn id="10" idx="1"/>
            <a:endCxn id="3" idx="3"/>
          </p:cNvCxnSpPr>
          <p:nvPr/>
        </p:nvCxnSpPr>
        <p:spPr>
          <a:xfrm flipH="1" flipV="1">
            <a:off x="2961877" y="2856275"/>
            <a:ext cx="963066" cy="569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8832304" y="2821444"/>
            <a:ext cx="947774" cy="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919537" y="3055292"/>
            <a:ext cx="1577676" cy="343877"/>
          </a:xfrm>
          <a:prstGeom prst="rect">
            <a:avLst/>
          </a:prstGeom>
        </p:spPr>
        <p:txBody>
          <a:bodyPr wrap="none">
            <a:spAutoFit/>
          </a:bodyPr>
          <a:lstStyle/>
          <a:p>
            <a:pPr>
              <a:lnSpc>
                <a:spcPct val="120000"/>
              </a:lnSpc>
            </a:pPr>
            <a:r>
              <a:rPr lang="en-US" altLang="zh-CN" sz="1500" b="1" dirty="0">
                <a:cs typeface="+mn-ea"/>
                <a:sym typeface="+mn-lt"/>
              </a:rPr>
              <a:t>192.168.10.0/24</a:t>
            </a:r>
            <a:endParaRPr lang="zh-CN" altLang="en-US" sz="1500" b="1" dirty="0">
              <a:cs typeface="+mn-ea"/>
              <a:sym typeface="+mn-lt"/>
            </a:endParaRPr>
          </a:p>
        </p:txBody>
      </p:sp>
      <p:sp>
        <p:nvSpPr>
          <p:cNvPr id="71" name="矩形 70"/>
          <p:cNvSpPr/>
          <p:nvPr/>
        </p:nvSpPr>
        <p:spPr>
          <a:xfrm>
            <a:off x="9021355" y="3018417"/>
            <a:ext cx="1362874" cy="343877"/>
          </a:xfrm>
          <a:prstGeom prst="rect">
            <a:avLst/>
          </a:prstGeom>
        </p:spPr>
        <p:txBody>
          <a:bodyPr wrap="none">
            <a:spAutoFit/>
          </a:bodyPr>
          <a:lstStyle/>
          <a:p>
            <a:pPr>
              <a:lnSpc>
                <a:spcPct val="120000"/>
              </a:lnSpc>
            </a:pPr>
            <a:r>
              <a:rPr lang="en-US" altLang="zh-CN" sz="1500" b="1">
                <a:cs typeface="+mn-ea"/>
                <a:sym typeface="+mn-lt"/>
              </a:rPr>
              <a:t>172.16.1.0/24</a:t>
            </a:r>
            <a:endParaRPr lang="zh-CN" altLang="en-US" sz="1500" b="1" dirty="0">
              <a:cs typeface="+mn-ea"/>
              <a:sym typeface="+mn-lt"/>
            </a:endParaRPr>
          </a:p>
        </p:txBody>
      </p:sp>
      <p:sp>
        <p:nvSpPr>
          <p:cNvPr id="73" name="矩形 72"/>
          <p:cNvSpPr/>
          <p:nvPr/>
        </p:nvSpPr>
        <p:spPr>
          <a:xfrm>
            <a:off x="3178406" y="2573873"/>
            <a:ext cx="745201" cy="302331"/>
          </a:xfrm>
          <a:prstGeom prst="rect">
            <a:avLst/>
          </a:prstGeom>
        </p:spPr>
        <p:txBody>
          <a:bodyPr wrap="square">
            <a:spAutoFit/>
          </a:bodyPr>
          <a:lstStyle/>
          <a:p>
            <a:pPr>
              <a:lnSpc>
                <a:spcPct val="120000"/>
              </a:lnSpc>
            </a:pPr>
            <a:r>
              <a:rPr lang="en-US" altLang="zh-CN" sz="1200" b="1">
                <a:cs typeface="+mn-ea"/>
                <a:sym typeface="+mn-lt"/>
              </a:rPr>
              <a:t>GE0/0/0</a:t>
            </a:r>
            <a:endParaRPr lang="zh-CN" altLang="en-US" sz="1200" b="1" dirty="0">
              <a:cs typeface="+mn-ea"/>
              <a:sym typeface="+mn-lt"/>
            </a:endParaRPr>
          </a:p>
        </p:txBody>
      </p:sp>
      <p:sp>
        <p:nvSpPr>
          <p:cNvPr id="74" name="矩形 73"/>
          <p:cNvSpPr/>
          <p:nvPr/>
        </p:nvSpPr>
        <p:spPr>
          <a:xfrm>
            <a:off x="4122451" y="2334631"/>
            <a:ext cx="748923" cy="293607"/>
          </a:xfrm>
          <a:prstGeom prst="rect">
            <a:avLst/>
          </a:prstGeom>
        </p:spPr>
        <p:txBody>
          <a:bodyPr wrap="none">
            <a:spAutoFit/>
          </a:bodyPr>
          <a:lstStyle/>
          <a:p>
            <a:pPr>
              <a:lnSpc>
                <a:spcPct val="120000"/>
              </a:lnSpc>
            </a:pPr>
            <a:r>
              <a:rPr lang="en-US" altLang="zh-CN" sz="1200" b="1" dirty="0">
                <a:cs typeface="+mn-ea"/>
                <a:sym typeface="+mn-lt"/>
              </a:rPr>
              <a:t>GE0/0/1</a:t>
            </a:r>
            <a:endParaRPr lang="zh-CN" altLang="en-US" sz="1200" b="1" dirty="0">
              <a:cs typeface="+mn-ea"/>
              <a:sym typeface="+mn-lt"/>
            </a:endParaRPr>
          </a:p>
        </p:txBody>
      </p:sp>
      <p:grpSp>
        <p:nvGrpSpPr>
          <p:cNvPr id="6" name="组合 5">
            <a:extLst>
              <a:ext uri="{FF2B5EF4-FFF2-40B4-BE49-F238E27FC236}">
                <a16:creationId xmlns:a16="http://schemas.microsoft.com/office/drawing/2014/main" id="{1D8E71FF-AA8E-2340-EFAD-36EFB8D54360}"/>
              </a:ext>
            </a:extLst>
          </p:cNvPr>
          <p:cNvGrpSpPr/>
          <p:nvPr/>
        </p:nvGrpSpPr>
        <p:grpSpPr>
          <a:xfrm>
            <a:off x="2380447" y="1944062"/>
            <a:ext cx="1481355" cy="310341"/>
            <a:chOff x="1830663" y="1944062"/>
            <a:chExt cx="1481355" cy="310341"/>
          </a:xfrm>
        </p:grpSpPr>
        <p:sp>
          <p:nvSpPr>
            <p:cNvPr id="4" name="矩形 3"/>
            <p:cNvSpPr/>
            <p:nvPr/>
          </p:nvSpPr>
          <p:spPr>
            <a:xfrm>
              <a:off x="1830663" y="1944062"/>
              <a:ext cx="537327" cy="310341"/>
            </a:xfrm>
            <a:prstGeom prst="rect">
              <a:avLst/>
            </a:prstGeom>
            <a:solidFill>
              <a:schemeClr val="bg1">
                <a:lumMod val="95000"/>
              </a:schemeClr>
            </a:solidFill>
            <a:ln w="28575">
              <a:solidFill>
                <a:schemeClr val="tx1"/>
              </a:solidFill>
            </a:ln>
          </p:spPr>
          <p:txBody>
            <a:bodyPr wrap="none">
              <a:spAutoFit/>
            </a:bodyPr>
            <a:lstStyle/>
            <a:p>
              <a:pPr>
                <a:lnSpc>
                  <a:spcPct val="120000"/>
                </a:lnSpc>
              </a:pPr>
              <a:r>
                <a:rPr lang="en-US" altLang="zh-CN" sz="1300">
                  <a:cs typeface="+mn-ea"/>
                  <a:sym typeface="+mn-lt"/>
                </a:rPr>
                <a:t>Data</a:t>
              </a:r>
              <a:endParaRPr lang="zh-CN" altLang="en-US" sz="1300">
                <a:cs typeface="+mn-ea"/>
                <a:sym typeface="+mn-lt"/>
              </a:endParaRPr>
            </a:p>
          </p:txBody>
        </p:sp>
        <p:sp>
          <p:nvSpPr>
            <p:cNvPr id="33" name="矩形 32"/>
            <p:cNvSpPr/>
            <p:nvPr/>
          </p:nvSpPr>
          <p:spPr>
            <a:xfrm>
              <a:off x="2378557" y="1944062"/>
              <a:ext cx="933461" cy="310341"/>
            </a:xfrm>
            <a:prstGeom prst="rect">
              <a:avLst/>
            </a:prstGeom>
            <a:solidFill>
              <a:schemeClr val="bg1">
                <a:lumMod val="75000"/>
              </a:schemeClr>
            </a:solidFill>
            <a:ln w="28575">
              <a:solidFill>
                <a:schemeClr val="tx1"/>
              </a:solidFill>
            </a:ln>
          </p:spPr>
          <p:txBody>
            <a:bodyPr wrap="none">
              <a:spAutoFit/>
            </a:bodyPr>
            <a:lstStyle/>
            <a:p>
              <a:pPr>
                <a:lnSpc>
                  <a:spcPct val="120000"/>
                </a:lnSpc>
              </a:pPr>
              <a:r>
                <a:rPr lang="en-US" altLang="zh-CN" sz="1300" b="1" dirty="0">
                  <a:cs typeface="+mn-ea"/>
                  <a:sym typeface="+mn-lt"/>
                </a:rPr>
                <a:t>IP header</a:t>
              </a:r>
              <a:endParaRPr lang="zh-CN" altLang="en-US" sz="1300" b="1" dirty="0">
                <a:cs typeface="+mn-ea"/>
                <a:sym typeface="+mn-lt"/>
              </a:endParaRPr>
            </a:p>
          </p:txBody>
        </p:sp>
      </p:grpSp>
      <p:cxnSp>
        <p:nvCxnSpPr>
          <p:cNvPr id="34" name="直接连接符 33"/>
          <p:cNvCxnSpPr/>
          <p:nvPr/>
        </p:nvCxnSpPr>
        <p:spPr>
          <a:xfrm flipH="1" flipV="1">
            <a:off x="2378557" y="2333967"/>
            <a:ext cx="1494258" cy="1"/>
          </a:xfrm>
          <a:prstGeom prst="line">
            <a:avLst/>
          </a:prstGeom>
          <a:ln w="254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459052" y="1973819"/>
            <a:ext cx="484820" cy="437657"/>
          </a:xfrm>
          <a:prstGeom prst="line">
            <a:avLst/>
          </a:prstGeom>
          <a:ln w="254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42984" y="1921862"/>
            <a:ext cx="1815253" cy="0"/>
          </a:xfrm>
          <a:prstGeom prst="line">
            <a:avLst/>
          </a:prstGeom>
          <a:ln w="254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8031980" y="2196430"/>
            <a:ext cx="368276" cy="400060"/>
          </a:xfrm>
          <a:prstGeom prst="line">
            <a:avLst/>
          </a:prstGeom>
          <a:ln w="254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接连接符 74"/>
          <p:cNvCxnSpPr>
            <a:cxnSpLocks/>
          </p:cNvCxnSpPr>
          <p:nvPr/>
        </p:nvCxnSpPr>
        <p:spPr>
          <a:xfrm>
            <a:off x="4196152" y="3313392"/>
            <a:ext cx="0" cy="795266"/>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aphicFrame>
        <p:nvGraphicFramePr>
          <p:cNvPr id="115" name="表格 46"/>
          <p:cNvGraphicFramePr>
            <a:graphicFrameLocks noGrp="1"/>
          </p:cNvGraphicFramePr>
          <p:nvPr>
            <p:extLst/>
          </p:nvPr>
        </p:nvGraphicFramePr>
        <p:xfrm>
          <a:off x="2207568" y="4180667"/>
          <a:ext cx="4117033" cy="1584175"/>
        </p:xfrm>
        <a:graphic>
          <a:graphicData uri="http://schemas.openxmlformats.org/drawingml/2006/table">
            <a:tbl>
              <a:tblPr firstRow="1" bandRow="1">
                <a:tableStyleId>{5202B0CA-FC54-4496-8BCA-5EF66A818D29}</a:tableStyleId>
              </a:tblPr>
              <a:tblGrid>
                <a:gridCol w="1325050">
                  <a:extLst>
                    <a:ext uri="{9D8B030D-6E8A-4147-A177-3AD203B41FA5}">
                      <a16:colId xmlns:a16="http://schemas.microsoft.com/office/drawing/2014/main" val="20000"/>
                    </a:ext>
                  </a:extLst>
                </a:gridCol>
                <a:gridCol w="662524">
                  <a:extLst>
                    <a:ext uri="{9D8B030D-6E8A-4147-A177-3AD203B41FA5}">
                      <a16:colId xmlns:a16="http://schemas.microsoft.com/office/drawing/2014/main" val="20001"/>
                    </a:ext>
                  </a:extLst>
                </a:gridCol>
                <a:gridCol w="1311774">
                  <a:extLst>
                    <a:ext uri="{9D8B030D-6E8A-4147-A177-3AD203B41FA5}">
                      <a16:colId xmlns:a16="http://schemas.microsoft.com/office/drawing/2014/main" val="20002"/>
                    </a:ext>
                  </a:extLst>
                </a:gridCol>
                <a:gridCol w="817685">
                  <a:extLst>
                    <a:ext uri="{9D8B030D-6E8A-4147-A177-3AD203B41FA5}">
                      <a16:colId xmlns:a16="http://schemas.microsoft.com/office/drawing/2014/main" val="20003"/>
                    </a:ext>
                  </a:extLst>
                </a:gridCol>
              </a:tblGrid>
              <a:tr h="316835">
                <a:tc>
                  <a:txBody>
                    <a:bodyPr/>
                    <a:lstStyle/>
                    <a:p>
                      <a:pPr algn="ctr">
                        <a:lnSpc>
                          <a:spcPct val="120000"/>
                        </a:lnSpc>
                        <a:spcBef>
                          <a:spcPts val="0"/>
                        </a:spcBef>
                        <a:spcAft>
                          <a:spcPts val="0"/>
                        </a:spcAft>
                      </a:pPr>
                      <a:r>
                        <a:rPr lang="zh-CN" altLang="en-US" sz="1200">
                          <a:solidFill>
                            <a:schemeClr val="tx1"/>
                          </a:solidFill>
                          <a:latin typeface="+mn-lt"/>
                          <a:ea typeface="+mn-ea"/>
                          <a:cs typeface="+mn-ea"/>
                          <a:sym typeface="+mn-lt"/>
                        </a:rPr>
                        <a:t>目的网络</a:t>
                      </a:r>
                      <a:r>
                        <a:rPr lang="en-US" altLang="zh-CN" sz="1200">
                          <a:solidFill>
                            <a:schemeClr val="tx1"/>
                          </a:solidFill>
                          <a:latin typeface="+mn-lt"/>
                          <a:ea typeface="+mn-ea"/>
                          <a:cs typeface="+mn-ea"/>
                          <a:sym typeface="+mn-lt"/>
                        </a:rPr>
                        <a:t>/</a:t>
                      </a:r>
                      <a:r>
                        <a:rPr lang="zh-CN" altLang="en-US" sz="1200">
                          <a:solidFill>
                            <a:schemeClr val="tx1"/>
                          </a:solidFill>
                          <a:latin typeface="+mn-lt"/>
                          <a:ea typeface="+mn-ea"/>
                          <a:cs typeface="+mn-ea"/>
                          <a:sym typeface="+mn-lt"/>
                        </a:rPr>
                        <a:t>掩码</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zh-CN" altLang="en-US" sz="1200">
                          <a:solidFill>
                            <a:schemeClr val="tx1"/>
                          </a:solidFill>
                          <a:latin typeface="+mn-lt"/>
                          <a:ea typeface="+mn-ea"/>
                          <a:cs typeface="+mn-ea"/>
                          <a:sym typeface="+mn-lt"/>
                        </a:rPr>
                        <a:t>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zh-CN" altLang="en-US" sz="1200">
                          <a:solidFill>
                            <a:schemeClr val="tx1"/>
                          </a:solidFill>
                          <a:latin typeface="+mn-lt"/>
                          <a:ea typeface="+mn-ea"/>
                          <a:cs typeface="+mn-ea"/>
                          <a:sym typeface="+mn-lt"/>
                        </a:rPr>
                        <a:t>下一跳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zh-CN" altLang="en-US" sz="1200">
                          <a:solidFill>
                            <a:schemeClr val="tx1"/>
                          </a:solidFill>
                          <a:latin typeface="+mn-lt"/>
                          <a:ea typeface="+mn-ea"/>
                          <a:cs typeface="+mn-ea"/>
                          <a:sym typeface="+mn-lt"/>
                        </a:rPr>
                        <a:t>出接口</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16835">
                <a:tc>
                  <a:txBody>
                    <a:bodyPr/>
                    <a:lstStyle/>
                    <a:p>
                      <a:pPr>
                        <a:lnSpc>
                          <a:spcPct val="120000"/>
                        </a:lnSpc>
                        <a:spcBef>
                          <a:spcPts val="0"/>
                        </a:spcBef>
                        <a:spcAft>
                          <a:spcPts val="0"/>
                        </a:spcAft>
                      </a:pPr>
                      <a:r>
                        <a:rPr lang="en-US" altLang="zh-CN" sz="1200">
                          <a:solidFill>
                            <a:schemeClr val="tx1"/>
                          </a:solidFill>
                          <a:latin typeface="+mn-lt"/>
                          <a:ea typeface="+mn-ea"/>
                          <a:cs typeface="+mn-ea"/>
                          <a:sym typeface="+mn-lt"/>
                        </a:rPr>
                        <a:t>192.168.10.0/24</a:t>
                      </a:r>
                      <a:endParaRPr lang="zh-CN" altLang="en-US" sz="120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pPr>
                      <a:r>
                        <a:rPr lang="en-US" altLang="zh-CN" sz="1200">
                          <a:solidFill>
                            <a:schemeClr val="tx1"/>
                          </a:solidFill>
                          <a:latin typeface="+mn-lt"/>
                          <a:ea typeface="+mn-ea"/>
                          <a:cs typeface="+mn-ea"/>
                          <a:sym typeface="+mn-lt"/>
                        </a:rPr>
                        <a:t>Direct</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a:solidFill>
                            <a:schemeClr val="tx1"/>
                          </a:solidFill>
                          <a:latin typeface="+mn-lt"/>
                          <a:ea typeface="+mn-ea"/>
                          <a:cs typeface="+mn-ea"/>
                          <a:sym typeface="+mn-lt"/>
                        </a:rPr>
                        <a:t>192.168.10.254</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a:solidFill>
                            <a:schemeClr val="tx1"/>
                          </a:solidFill>
                          <a:latin typeface="+mn-lt"/>
                          <a:ea typeface="+mn-ea"/>
                          <a:cs typeface="+mn-ea"/>
                          <a:sym typeface="+mn-lt"/>
                        </a:rPr>
                        <a:t>GE0/0/0</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6835">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US" altLang="zh-CN" sz="1200">
                          <a:solidFill>
                            <a:schemeClr val="tx1"/>
                          </a:solidFill>
                          <a:latin typeface="+mn-lt"/>
                          <a:ea typeface="+mn-ea"/>
                          <a:cs typeface="+mn-ea"/>
                          <a:sym typeface="+mn-lt"/>
                        </a:rPr>
                        <a:t>192.168.12.0/24</a:t>
                      </a:r>
                      <a:endParaRPr lang="zh-CN" altLang="en-US" sz="120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altLang="zh-CN" sz="1200">
                          <a:solidFill>
                            <a:schemeClr val="tx1"/>
                          </a:solidFill>
                          <a:latin typeface="+mn-lt"/>
                          <a:ea typeface="+mn-ea"/>
                          <a:cs typeface="+mn-ea"/>
                          <a:sym typeface="+mn-lt"/>
                        </a:rPr>
                        <a:t>Direct</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US" altLang="zh-CN" sz="1200">
                          <a:solidFill>
                            <a:schemeClr val="tx1"/>
                          </a:solidFill>
                          <a:latin typeface="+mn-lt"/>
                          <a:ea typeface="+mn-ea"/>
                          <a:cs typeface="+mn-ea"/>
                          <a:sym typeface="+mn-lt"/>
                        </a:rPr>
                        <a:t>192.168.12.1</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a:solidFill>
                            <a:schemeClr val="tx1"/>
                          </a:solidFill>
                          <a:latin typeface="+mn-lt"/>
                          <a:ea typeface="+mn-ea"/>
                          <a:cs typeface="+mn-ea"/>
                          <a:sym typeface="+mn-lt"/>
                        </a:rPr>
                        <a:t>GE0/0/1</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6835">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US" altLang="zh-CN" sz="1200">
                          <a:solidFill>
                            <a:schemeClr val="tx1"/>
                          </a:solidFill>
                          <a:latin typeface="+mn-lt"/>
                          <a:ea typeface="+mn-ea"/>
                          <a:cs typeface="+mn-ea"/>
                          <a:sym typeface="+mn-lt"/>
                        </a:rPr>
                        <a:t>192.168.13.0/24</a:t>
                      </a:r>
                      <a:endParaRPr lang="zh-CN" altLang="en-US" sz="120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altLang="zh-CN" sz="1200">
                          <a:solidFill>
                            <a:schemeClr val="tx1"/>
                          </a:solidFill>
                          <a:latin typeface="+mn-lt"/>
                          <a:ea typeface="+mn-ea"/>
                          <a:cs typeface="+mn-ea"/>
                          <a:sym typeface="+mn-lt"/>
                        </a:rPr>
                        <a:t>Direct</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a:solidFill>
                            <a:schemeClr val="tx1"/>
                          </a:solidFill>
                          <a:latin typeface="+mn-lt"/>
                          <a:ea typeface="+mn-ea"/>
                          <a:cs typeface="+mn-ea"/>
                          <a:sym typeface="+mn-lt"/>
                        </a:rPr>
                        <a:t>192.168.13.1</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a:solidFill>
                            <a:schemeClr val="tx1"/>
                          </a:solidFill>
                          <a:latin typeface="+mn-lt"/>
                          <a:ea typeface="+mn-ea"/>
                          <a:cs typeface="+mn-ea"/>
                          <a:sym typeface="+mn-lt"/>
                        </a:rPr>
                        <a:t>GE0/0/2</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16835">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US" altLang="zh-CN" sz="1200">
                          <a:solidFill>
                            <a:schemeClr val="tx1"/>
                          </a:solidFill>
                          <a:latin typeface="+mn-lt"/>
                          <a:ea typeface="+mn-ea"/>
                          <a:cs typeface="+mn-ea"/>
                          <a:sym typeface="+mn-lt"/>
                        </a:rPr>
                        <a:t>172.16.1.0/24</a:t>
                      </a:r>
                      <a:endParaRPr lang="zh-CN" altLang="en-US" sz="120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altLang="zh-CN" sz="1200">
                          <a:solidFill>
                            <a:schemeClr val="tx1"/>
                          </a:solidFill>
                          <a:latin typeface="+mn-lt"/>
                          <a:ea typeface="+mn-ea"/>
                          <a:cs typeface="+mn-ea"/>
                          <a:sym typeface="+mn-lt"/>
                        </a:rPr>
                        <a:t>Static</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US" altLang="zh-CN" sz="1200">
                          <a:solidFill>
                            <a:schemeClr val="tx1"/>
                          </a:solidFill>
                          <a:latin typeface="+mn-lt"/>
                          <a:ea typeface="+mn-ea"/>
                          <a:cs typeface="+mn-ea"/>
                          <a:sym typeface="+mn-lt"/>
                        </a:rPr>
                        <a:t>192.168.12.2</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dirty="0">
                          <a:solidFill>
                            <a:schemeClr val="tx1"/>
                          </a:solidFill>
                          <a:latin typeface="+mn-lt"/>
                          <a:ea typeface="+mn-ea"/>
                          <a:cs typeface="+mn-ea"/>
                          <a:sym typeface="+mn-lt"/>
                        </a:rPr>
                        <a:t>GE0/0/1</a:t>
                      </a:r>
                      <a:endParaRPr lang="zh-CN" altLang="en-US" sz="1200" dirty="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116" name="矩形 69"/>
          <p:cNvSpPr/>
          <p:nvPr/>
        </p:nvSpPr>
        <p:spPr>
          <a:xfrm>
            <a:off x="2198846" y="3819903"/>
            <a:ext cx="761747" cy="345479"/>
          </a:xfrm>
          <a:prstGeom prst="rect">
            <a:avLst/>
          </a:prstGeom>
        </p:spPr>
        <p:txBody>
          <a:bodyPr wrap="none">
            <a:spAutoFit/>
          </a:bodyPr>
          <a:lstStyle/>
          <a:p>
            <a:pPr>
              <a:lnSpc>
                <a:spcPct val="120000"/>
              </a:lnSpc>
            </a:pPr>
            <a:r>
              <a:rPr lang="zh-CN" altLang="en-US" sz="1500" b="1">
                <a:cs typeface="+mn-ea"/>
                <a:sym typeface="+mn-lt"/>
              </a:rPr>
              <a:t>路由表</a:t>
            </a:r>
            <a:endParaRPr lang="zh-CN" altLang="en-US" sz="1500" b="1" dirty="0">
              <a:cs typeface="+mn-ea"/>
              <a:sym typeface="+mn-lt"/>
            </a:endParaRPr>
          </a:p>
        </p:txBody>
      </p:sp>
      <p:sp>
        <p:nvSpPr>
          <p:cNvPr id="5" name="矩形 4">
            <a:extLst>
              <a:ext uri="{FF2B5EF4-FFF2-40B4-BE49-F238E27FC236}">
                <a16:creationId xmlns:a16="http://schemas.microsoft.com/office/drawing/2014/main" id="{00581263-3B94-4CE5-B392-D134B41D1EBD}"/>
              </a:ext>
            </a:extLst>
          </p:cNvPr>
          <p:cNvSpPr/>
          <p:nvPr/>
        </p:nvSpPr>
        <p:spPr>
          <a:xfrm>
            <a:off x="961585" y="1185204"/>
            <a:ext cx="10726032" cy="497316"/>
          </a:xfrm>
          <a:prstGeom prst="rect">
            <a:avLst/>
          </a:prstGeom>
        </p:spPr>
        <p:txBody>
          <a:bodyPr wrap="square">
            <a:spAutoFit/>
          </a:bodyPr>
          <a:lstStyle/>
          <a:p>
            <a:pPr>
              <a:lnSpc>
                <a:spcPct val="120000"/>
              </a:lnSpc>
            </a:pPr>
            <a:r>
              <a:rPr lang="zh-CN" altLang="en-US" sz="2400" dirty="0">
                <a:cs typeface="+mn-ea"/>
                <a:sym typeface="+mn-lt"/>
              </a:rPr>
              <a:t>路由是在一个网络内部，或在多个网络之间为流量选择路径的过程。</a:t>
            </a:r>
          </a:p>
        </p:txBody>
      </p:sp>
      <p:sp>
        <p:nvSpPr>
          <p:cNvPr id="7" name="日期占位符 3">
            <a:extLst>
              <a:ext uri="{FF2B5EF4-FFF2-40B4-BE49-F238E27FC236}">
                <a16:creationId xmlns:a16="http://schemas.microsoft.com/office/drawing/2014/main" id="{BBAAB986-2234-1A07-7756-EA12FDA87A6E}"/>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8" name="页脚占位符 4">
            <a:extLst>
              <a:ext uri="{FF2B5EF4-FFF2-40B4-BE49-F238E27FC236}">
                <a16:creationId xmlns:a16="http://schemas.microsoft.com/office/drawing/2014/main" id="{5C866926-984C-FAA8-6EDD-D831D5BEF08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9" name="灯片编号占位符 5">
            <a:extLst>
              <a:ext uri="{FF2B5EF4-FFF2-40B4-BE49-F238E27FC236}">
                <a16:creationId xmlns:a16="http://schemas.microsoft.com/office/drawing/2014/main" id="{BB9E327D-E92F-DDA6-49D9-C67D3CAD344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195</a:t>
            </a:fld>
            <a:endParaRPr lang="en-US">
              <a:cs typeface="+mn-ea"/>
              <a:sym typeface="+mn-lt"/>
            </a:endParaRPr>
          </a:p>
        </p:txBody>
      </p:sp>
      <p:pic>
        <p:nvPicPr>
          <p:cNvPr id="3" name="图片 2">
            <a:extLst>
              <a:ext uri="{FF2B5EF4-FFF2-40B4-BE49-F238E27FC236}">
                <a16:creationId xmlns:a16="http://schemas.microsoft.com/office/drawing/2014/main" id="{533E6025-1107-4578-A683-AF861DC161DE}"/>
              </a:ext>
            </a:extLst>
          </p:cNvPr>
          <p:cNvPicPr>
            <a:picLocks noChangeAspect="1"/>
          </p:cNvPicPr>
          <p:nvPr/>
        </p:nvPicPr>
        <p:blipFill>
          <a:blip r:embed="rId3"/>
          <a:stretch>
            <a:fillRect/>
          </a:stretch>
        </p:blipFill>
        <p:spPr>
          <a:xfrm>
            <a:off x="2385532" y="2637477"/>
            <a:ext cx="576345" cy="437595"/>
          </a:xfrm>
          <a:prstGeom prst="rect">
            <a:avLst/>
          </a:prstGeom>
        </p:spPr>
      </p:pic>
      <p:pic>
        <p:nvPicPr>
          <p:cNvPr id="117" name="图片 116">
            <a:extLst>
              <a:ext uri="{FF2B5EF4-FFF2-40B4-BE49-F238E27FC236}">
                <a16:creationId xmlns:a16="http://schemas.microsoft.com/office/drawing/2014/main" id="{9382468C-EE79-445A-9805-7CE4C65E6A46}"/>
              </a:ext>
            </a:extLst>
          </p:cNvPr>
          <p:cNvPicPr>
            <a:picLocks noChangeAspect="1"/>
          </p:cNvPicPr>
          <p:nvPr/>
        </p:nvPicPr>
        <p:blipFill>
          <a:blip r:embed="rId3"/>
          <a:stretch>
            <a:fillRect/>
          </a:stretch>
        </p:blipFill>
        <p:spPr>
          <a:xfrm>
            <a:off x="9702792" y="2573270"/>
            <a:ext cx="576345" cy="437595"/>
          </a:xfrm>
          <a:prstGeom prst="rect">
            <a:avLst/>
          </a:prstGeom>
        </p:spPr>
      </p:pic>
      <p:pic>
        <p:nvPicPr>
          <p:cNvPr id="10" name="图片 9">
            <a:extLst>
              <a:ext uri="{FF2B5EF4-FFF2-40B4-BE49-F238E27FC236}">
                <a16:creationId xmlns:a16="http://schemas.microsoft.com/office/drawing/2014/main" id="{E6DBDA15-C58E-4FB3-A508-F055E19D0FC6}"/>
              </a:ext>
            </a:extLst>
          </p:cNvPr>
          <p:cNvPicPr>
            <a:picLocks noChangeAspect="1"/>
          </p:cNvPicPr>
          <p:nvPr/>
        </p:nvPicPr>
        <p:blipFill>
          <a:blip r:embed="rId4"/>
          <a:stretch>
            <a:fillRect/>
          </a:stretch>
        </p:blipFill>
        <p:spPr>
          <a:xfrm>
            <a:off x="3924943" y="2582544"/>
            <a:ext cx="558860" cy="558860"/>
          </a:xfrm>
          <a:prstGeom prst="rect">
            <a:avLst/>
          </a:prstGeom>
        </p:spPr>
      </p:pic>
      <p:pic>
        <p:nvPicPr>
          <p:cNvPr id="118" name="图片 117">
            <a:extLst>
              <a:ext uri="{FF2B5EF4-FFF2-40B4-BE49-F238E27FC236}">
                <a16:creationId xmlns:a16="http://schemas.microsoft.com/office/drawing/2014/main" id="{E4627E6E-02ED-4EA1-9512-47EF290216F4}"/>
              </a:ext>
            </a:extLst>
          </p:cNvPr>
          <p:cNvPicPr>
            <a:picLocks noChangeAspect="1"/>
          </p:cNvPicPr>
          <p:nvPr/>
        </p:nvPicPr>
        <p:blipFill>
          <a:blip r:embed="rId4"/>
          <a:stretch>
            <a:fillRect/>
          </a:stretch>
        </p:blipFill>
        <p:spPr>
          <a:xfrm>
            <a:off x="7315753" y="3188612"/>
            <a:ext cx="558860" cy="558860"/>
          </a:xfrm>
          <a:prstGeom prst="rect">
            <a:avLst/>
          </a:prstGeom>
        </p:spPr>
      </p:pic>
      <p:pic>
        <p:nvPicPr>
          <p:cNvPr id="119" name="图片 118">
            <a:extLst>
              <a:ext uri="{FF2B5EF4-FFF2-40B4-BE49-F238E27FC236}">
                <a16:creationId xmlns:a16="http://schemas.microsoft.com/office/drawing/2014/main" id="{0DC532A6-74CD-4C31-85F4-A106F84BC527}"/>
              </a:ext>
            </a:extLst>
          </p:cNvPr>
          <p:cNvPicPr>
            <a:picLocks noChangeAspect="1"/>
          </p:cNvPicPr>
          <p:nvPr/>
        </p:nvPicPr>
        <p:blipFill>
          <a:blip r:embed="rId4"/>
          <a:stretch>
            <a:fillRect/>
          </a:stretch>
        </p:blipFill>
        <p:spPr>
          <a:xfrm>
            <a:off x="4962108" y="3170006"/>
            <a:ext cx="558860" cy="558860"/>
          </a:xfrm>
          <a:prstGeom prst="rect">
            <a:avLst/>
          </a:prstGeom>
        </p:spPr>
      </p:pic>
      <p:pic>
        <p:nvPicPr>
          <p:cNvPr id="120" name="图片 119">
            <a:extLst>
              <a:ext uri="{FF2B5EF4-FFF2-40B4-BE49-F238E27FC236}">
                <a16:creationId xmlns:a16="http://schemas.microsoft.com/office/drawing/2014/main" id="{9652FF2B-DE24-4448-A878-2AAAB398A396}"/>
              </a:ext>
            </a:extLst>
          </p:cNvPr>
          <p:cNvPicPr>
            <a:picLocks noChangeAspect="1"/>
          </p:cNvPicPr>
          <p:nvPr/>
        </p:nvPicPr>
        <p:blipFill>
          <a:blip r:embed="rId4"/>
          <a:stretch>
            <a:fillRect/>
          </a:stretch>
        </p:blipFill>
        <p:spPr>
          <a:xfrm>
            <a:off x="8273444" y="2588234"/>
            <a:ext cx="558860" cy="558860"/>
          </a:xfrm>
          <a:prstGeom prst="rect">
            <a:avLst/>
          </a:prstGeom>
        </p:spPr>
      </p:pic>
      <p:pic>
        <p:nvPicPr>
          <p:cNvPr id="121" name="图片 120">
            <a:extLst>
              <a:ext uri="{FF2B5EF4-FFF2-40B4-BE49-F238E27FC236}">
                <a16:creationId xmlns:a16="http://schemas.microsoft.com/office/drawing/2014/main" id="{7D02B5F0-1723-4292-AF89-77AA52EC06EE}"/>
              </a:ext>
            </a:extLst>
          </p:cNvPr>
          <p:cNvPicPr>
            <a:picLocks noChangeAspect="1"/>
          </p:cNvPicPr>
          <p:nvPr/>
        </p:nvPicPr>
        <p:blipFill>
          <a:blip r:embed="rId4"/>
          <a:stretch>
            <a:fillRect/>
          </a:stretch>
        </p:blipFill>
        <p:spPr>
          <a:xfrm>
            <a:off x="7426154" y="1728813"/>
            <a:ext cx="558860" cy="558860"/>
          </a:xfrm>
          <a:prstGeom prst="rect">
            <a:avLst/>
          </a:prstGeom>
        </p:spPr>
      </p:pic>
      <p:pic>
        <p:nvPicPr>
          <p:cNvPr id="122" name="图片 121">
            <a:extLst>
              <a:ext uri="{FF2B5EF4-FFF2-40B4-BE49-F238E27FC236}">
                <a16:creationId xmlns:a16="http://schemas.microsoft.com/office/drawing/2014/main" id="{5A610F14-87AF-48B1-90E3-4605AC6FF555}"/>
              </a:ext>
            </a:extLst>
          </p:cNvPr>
          <p:cNvPicPr>
            <a:picLocks noChangeAspect="1"/>
          </p:cNvPicPr>
          <p:nvPr/>
        </p:nvPicPr>
        <p:blipFill>
          <a:blip r:embed="rId4"/>
          <a:stretch>
            <a:fillRect/>
          </a:stretch>
        </p:blipFill>
        <p:spPr>
          <a:xfrm>
            <a:off x="4948746" y="1715652"/>
            <a:ext cx="558860" cy="558860"/>
          </a:xfrm>
          <a:prstGeom prst="rect">
            <a:avLst/>
          </a:prstGeom>
        </p:spPr>
      </p:pic>
    </p:spTree>
    <p:extLst>
      <p:ext uri="{BB962C8B-B14F-4D97-AF65-F5344CB8AC3E}">
        <p14:creationId xmlns:p14="http://schemas.microsoft.com/office/powerpoint/2010/main" val="10361518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路由器的工作内容</a:t>
            </a:r>
          </a:p>
        </p:txBody>
      </p:sp>
      <p:sp>
        <p:nvSpPr>
          <p:cNvPr id="3" name="内容占位符 2"/>
          <p:cNvSpPr>
            <a:spLocks noGrp="1"/>
          </p:cNvSpPr>
          <p:nvPr>
            <p:ph idx="1"/>
          </p:nvPr>
        </p:nvSpPr>
        <p:spPr>
          <a:xfrm>
            <a:off x="7459553" y="1983656"/>
            <a:ext cx="4059348" cy="1709218"/>
          </a:xfrm>
        </p:spPr>
        <p:txBody>
          <a:bodyPr vert="horz" lIns="91440" tIns="45720" rIns="91440" bIns="45720" rtlCol="0">
            <a:normAutofit fontScale="925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发现到达网络中各个网段的路径；</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选择最佳路径；</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维护路由表及路由信息；</a:t>
            </a:r>
            <a:endParaRPr lang="en-US" altLang="zh-CN" sz="2400" dirty="0">
              <a:solidFill>
                <a:schemeClr val="accent1"/>
              </a:solidFill>
              <a:cs typeface="+mn-ea"/>
              <a:sym typeface="+mn-lt"/>
            </a:endParaRPr>
          </a:p>
        </p:txBody>
      </p:sp>
      <p:sp>
        <p:nvSpPr>
          <p:cNvPr id="6" name="矩形: 圆角 5">
            <a:extLst>
              <a:ext uri="{FF2B5EF4-FFF2-40B4-BE49-F238E27FC236}">
                <a16:creationId xmlns:a16="http://schemas.microsoft.com/office/drawing/2014/main" id="{2456A0F1-234F-4984-BF4E-3B242A781F48}"/>
              </a:ext>
            </a:extLst>
          </p:cNvPr>
          <p:cNvSpPr/>
          <p:nvPr/>
        </p:nvSpPr>
        <p:spPr>
          <a:xfrm>
            <a:off x="3515360" y="2229833"/>
            <a:ext cx="1412240" cy="894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路由进程</a:t>
            </a:r>
          </a:p>
        </p:txBody>
      </p:sp>
      <p:sp>
        <p:nvSpPr>
          <p:cNvPr id="7" name="流程图: 磁盘 6">
            <a:extLst>
              <a:ext uri="{FF2B5EF4-FFF2-40B4-BE49-F238E27FC236}">
                <a16:creationId xmlns:a16="http://schemas.microsoft.com/office/drawing/2014/main" id="{A563B875-CDA1-4CF5-A5E3-2E8E2D792913}"/>
              </a:ext>
            </a:extLst>
          </p:cNvPr>
          <p:cNvSpPr/>
          <p:nvPr/>
        </p:nvSpPr>
        <p:spPr>
          <a:xfrm>
            <a:off x="3515360" y="3692874"/>
            <a:ext cx="1412240" cy="629920"/>
          </a:xfrm>
          <a:prstGeom prst="flowChartMagneticDisk">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路由表</a:t>
            </a:r>
          </a:p>
        </p:txBody>
      </p:sp>
      <p:sp>
        <p:nvSpPr>
          <p:cNvPr id="8" name="矩形 7">
            <a:extLst>
              <a:ext uri="{FF2B5EF4-FFF2-40B4-BE49-F238E27FC236}">
                <a16:creationId xmlns:a16="http://schemas.microsoft.com/office/drawing/2014/main" id="{2F040E3E-CEA8-40FA-A7B3-76DCB823179C}"/>
              </a:ext>
            </a:extLst>
          </p:cNvPr>
          <p:cNvSpPr/>
          <p:nvPr/>
        </p:nvSpPr>
        <p:spPr>
          <a:xfrm>
            <a:off x="3515360" y="5064473"/>
            <a:ext cx="14122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数据平面</a:t>
            </a:r>
            <a:endParaRPr lang="en-US" altLang="zh-CN" dirty="0">
              <a:cs typeface="+mn-ea"/>
              <a:sym typeface="+mn-lt"/>
            </a:endParaRPr>
          </a:p>
          <a:p>
            <a:pPr algn="ctr">
              <a:lnSpc>
                <a:spcPct val="120000"/>
              </a:lnSpc>
            </a:pPr>
            <a:r>
              <a:rPr lang="zh-CN" altLang="en-US" dirty="0">
                <a:cs typeface="+mn-ea"/>
                <a:sym typeface="+mn-lt"/>
              </a:rPr>
              <a:t>报文转发</a:t>
            </a:r>
          </a:p>
        </p:txBody>
      </p:sp>
      <p:cxnSp>
        <p:nvCxnSpPr>
          <p:cNvPr id="10" name="直接箭头连接符 9">
            <a:extLst>
              <a:ext uri="{FF2B5EF4-FFF2-40B4-BE49-F238E27FC236}">
                <a16:creationId xmlns:a16="http://schemas.microsoft.com/office/drawing/2014/main" id="{E2251C9E-1562-4EA9-A13B-82ACD8C4B219}"/>
              </a:ext>
            </a:extLst>
          </p:cNvPr>
          <p:cNvCxnSpPr>
            <a:stCxn id="8" idx="1"/>
          </p:cNvCxnSpPr>
          <p:nvPr/>
        </p:nvCxnSpPr>
        <p:spPr>
          <a:xfrm flipH="1">
            <a:off x="2418080" y="5430233"/>
            <a:ext cx="109728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FB61691-A157-419D-82C3-42F50C5AE3DC}"/>
              </a:ext>
            </a:extLst>
          </p:cNvPr>
          <p:cNvCxnSpPr>
            <a:stCxn id="8" idx="3"/>
          </p:cNvCxnSpPr>
          <p:nvPr/>
        </p:nvCxnSpPr>
        <p:spPr>
          <a:xfrm>
            <a:off x="4927600" y="5430233"/>
            <a:ext cx="13817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FF92E11-0FF5-4288-B1F7-767AFCB1DD57}"/>
              </a:ext>
            </a:extLst>
          </p:cNvPr>
          <p:cNvSpPr txBox="1"/>
          <p:nvPr/>
        </p:nvSpPr>
        <p:spPr>
          <a:xfrm>
            <a:off x="6440427" y="5245567"/>
            <a:ext cx="646331" cy="396134"/>
          </a:xfrm>
          <a:prstGeom prst="rect">
            <a:avLst/>
          </a:prstGeom>
          <a:noFill/>
        </p:spPr>
        <p:txBody>
          <a:bodyPr wrap="none" rtlCol="0">
            <a:spAutoFit/>
          </a:bodyPr>
          <a:lstStyle/>
          <a:p>
            <a:pPr>
              <a:lnSpc>
                <a:spcPct val="120000"/>
              </a:lnSpc>
            </a:pPr>
            <a:r>
              <a:rPr lang="zh-CN" altLang="en-US" dirty="0">
                <a:cs typeface="+mn-ea"/>
                <a:sym typeface="+mn-lt"/>
              </a:rPr>
              <a:t>报文</a:t>
            </a:r>
          </a:p>
        </p:txBody>
      </p:sp>
      <p:sp>
        <p:nvSpPr>
          <p:cNvPr id="14" name="文本框 13">
            <a:extLst>
              <a:ext uri="{FF2B5EF4-FFF2-40B4-BE49-F238E27FC236}">
                <a16:creationId xmlns:a16="http://schemas.microsoft.com/office/drawing/2014/main" id="{B1DA87F2-396C-456E-8D9F-292BE47DFCB7}"/>
              </a:ext>
            </a:extLst>
          </p:cNvPr>
          <p:cNvSpPr txBox="1"/>
          <p:nvPr/>
        </p:nvSpPr>
        <p:spPr>
          <a:xfrm>
            <a:off x="1771749" y="5245567"/>
            <a:ext cx="646331" cy="396134"/>
          </a:xfrm>
          <a:prstGeom prst="rect">
            <a:avLst/>
          </a:prstGeom>
          <a:noFill/>
        </p:spPr>
        <p:txBody>
          <a:bodyPr wrap="none" rtlCol="0">
            <a:spAutoFit/>
          </a:bodyPr>
          <a:lstStyle/>
          <a:p>
            <a:pPr>
              <a:lnSpc>
                <a:spcPct val="120000"/>
              </a:lnSpc>
            </a:pPr>
            <a:r>
              <a:rPr lang="zh-CN" altLang="en-US" dirty="0">
                <a:cs typeface="+mn-ea"/>
                <a:sym typeface="+mn-lt"/>
              </a:rPr>
              <a:t>报文</a:t>
            </a:r>
          </a:p>
        </p:txBody>
      </p:sp>
      <p:cxnSp>
        <p:nvCxnSpPr>
          <p:cNvPr id="16" name="直接箭头连接符 15">
            <a:extLst>
              <a:ext uri="{FF2B5EF4-FFF2-40B4-BE49-F238E27FC236}">
                <a16:creationId xmlns:a16="http://schemas.microsoft.com/office/drawing/2014/main" id="{6B6CB8DD-8B65-4E8A-AA5B-A81B3A6866E5}"/>
              </a:ext>
            </a:extLst>
          </p:cNvPr>
          <p:cNvCxnSpPr>
            <a:stCxn id="6" idx="1"/>
          </p:cNvCxnSpPr>
          <p:nvPr/>
        </p:nvCxnSpPr>
        <p:spPr>
          <a:xfrm flipH="1">
            <a:off x="2418080" y="2676873"/>
            <a:ext cx="1097280" cy="0"/>
          </a:xfrm>
          <a:prstGeom prst="straightConnector1">
            <a:avLst/>
          </a:prstGeom>
          <a:ln w="19050">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C4FA78A-D2BE-4B23-B516-436B16B6C29D}"/>
              </a:ext>
            </a:extLst>
          </p:cNvPr>
          <p:cNvCxnSpPr>
            <a:stCxn id="6" idx="3"/>
          </p:cNvCxnSpPr>
          <p:nvPr/>
        </p:nvCxnSpPr>
        <p:spPr>
          <a:xfrm>
            <a:off x="4927600" y="2676873"/>
            <a:ext cx="1512827" cy="0"/>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9748CC3-3383-43D1-AC5B-381A7BECF5EF}"/>
              </a:ext>
            </a:extLst>
          </p:cNvPr>
          <p:cNvCxnSpPr>
            <a:stCxn id="6" idx="2"/>
            <a:endCxn id="7" idx="1"/>
          </p:cNvCxnSpPr>
          <p:nvPr/>
        </p:nvCxnSpPr>
        <p:spPr>
          <a:xfrm>
            <a:off x="4221480" y="3123913"/>
            <a:ext cx="0" cy="5689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06A9E4E5-9B17-422B-9C36-4B81196D185C}"/>
              </a:ext>
            </a:extLst>
          </p:cNvPr>
          <p:cNvCxnSpPr>
            <a:stCxn id="8" idx="0"/>
            <a:endCxn id="7" idx="3"/>
          </p:cNvCxnSpPr>
          <p:nvPr/>
        </p:nvCxnSpPr>
        <p:spPr>
          <a:xfrm flipV="1">
            <a:off x="4221480" y="4322794"/>
            <a:ext cx="0" cy="7416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2C736C1-07C9-4FCD-BD95-043DCB8690BB}"/>
              </a:ext>
            </a:extLst>
          </p:cNvPr>
          <p:cNvSpPr txBox="1"/>
          <p:nvPr/>
        </p:nvSpPr>
        <p:spPr>
          <a:xfrm>
            <a:off x="4221480" y="3201621"/>
            <a:ext cx="1107996" cy="396134"/>
          </a:xfrm>
          <a:prstGeom prst="rect">
            <a:avLst/>
          </a:prstGeom>
          <a:noFill/>
        </p:spPr>
        <p:txBody>
          <a:bodyPr wrap="none" rtlCol="0">
            <a:spAutoFit/>
          </a:bodyPr>
          <a:lstStyle/>
          <a:p>
            <a:pPr>
              <a:lnSpc>
                <a:spcPct val="120000"/>
              </a:lnSpc>
            </a:pPr>
            <a:r>
              <a:rPr lang="zh-CN" altLang="en-US" dirty="0">
                <a:cs typeface="+mn-ea"/>
                <a:sym typeface="+mn-lt"/>
              </a:rPr>
              <a:t>路由更新</a:t>
            </a:r>
          </a:p>
        </p:txBody>
      </p:sp>
      <p:sp>
        <p:nvSpPr>
          <p:cNvPr id="24" name="文本框 23">
            <a:extLst>
              <a:ext uri="{FF2B5EF4-FFF2-40B4-BE49-F238E27FC236}">
                <a16:creationId xmlns:a16="http://schemas.microsoft.com/office/drawing/2014/main" id="{5E2B8B4F-5DD9-4DE6-B192-448782704710}"/>
              </a:ext>
            </a:extLst>
          </p:cNvPr>
          <p:cNvSpPr txBox="1"/>
          <p:nvPr/>
        </p:nvSpPr>
        <p:spPr>
          <a:xfrm>
            <a:off x="4221480" y="4503888"/>
            <a:ext cx="1107996" cy="396134"/>
          </a:xfrm>
          <a:prstGeom prst="rect">
            <a:avLst/>
          </a:prstGeom>
          <a:noFill/>
        </p:spPr>
        <p:txBody>
          <a:bodyPr wrap="none" rtlCol="0">
            <a:spAutoFit/>
          </a:bodyPr>
          <a:lstStyle/>
          <a:p>
            <a:pPr>
              <a:lnSpc>
                <a:spcPct val="120000"/>
              </a:lnSpc>
            </a:pPr>
            <a:r>
              <a:rPr lang="zh-CN" altLang="en-US" dirty="0">
                <a:cs typeface="+mn-ea"/>
                <a:sym typeface="+mn-lt"/>
              </a:rPr>
              <a:t>路由查找</a:t>
            </a:r>
          </a:p>
        </p:txBody>
      </p:sp>
      <p:sp>
        <p:nvSpPr>
          <p:cNvPr id="25" name="矩形 24">
            <a:extLst>
              <a:ext uri="{FF2B5EF4-FFF2-40B4-BE49-F238E27FC236}">
                <a16:creationId xmlns:a16="http://schemas.microsoft.com/office/drawing/2014/main" id="{A93C8AFB-0618-4B3A-A895-1CD4516ED990}"/>
              </a:ext>
            </a:extLst>
          </p:cNvPr>
          <p:cNvSpPr/>
          <p:nvPr/>
        </p:nvSpPr>
        <p:spPr>
          <a:xfrm>
            <a:off x="2966720" y="1869440"/>
            <a:ext cx="2784854" cy="427734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文本框 25">
            <a:extLst>
              <a:ext uri="{FF2B5EF4-FFF2-40B4-BE49-F238E27FC236}">
                <a16:creationId xmlns:a16="http://schemas.microsoft.com/office/drawing/2014/main" id="{6C8CC2B6-D7DA-492F-8C27-0CEF7DE4BB61}"/>
              </a:ext>
            </a:extLst>
          </p:cNvPr>
          <p:cNvSpPr txBox="1"/>
          <p:nvPr/>
        </p:nvSpPr>
        <p:spPr>
          <a:xfrm>
            <a:off x="1864082" y="2268687"/>
            <a:ext cx="1107996" cy="396134"/>
          </a:xfrm>
          <a:prstGeom prst="rect">
            <a:avLst/>
          </a:prstGeom>
          <a:noFill/>
        </p:spPr>
        <p:txBody>
          <a:bodyPr wrap="none" rtlCol="0">
            <a:spAutoFit/>
          </a:bodyPr>
          <a:lstStyle/>
          <a:p>
            <a:pPr>
              <a:lnSpc>
                <a:spcPct val="120000"/>
              </a:lnSpc>
            </a:pPr>
            <a:r>
              <a:rPr lang="zh-CN" altLang="en-US" dirty="0">
                <a:cs typeface="+mn-ea"/>
                <a:sym typeface="+mn-lt"/>
              </a:rPr>
              <a:t>路由信息</a:t>
            </a:r>
          </a:p>
        </p:txBody>
      </p:sp>
      <p:sp>
        <p:nvSpPr>
          <p:cNvPr id="27" name="文本框 26">
            <a:extLst>
              <a:ext uri="{FF2B5EF4-FFF2-40B4-BE49-F238E27FC236}">
                <a16:creationId xmlns:a16="http://schemas.microsoft.com/office/drawing/2014/main" id="{D98F3616-1B83-4F5D-B498-E658F737FA50}"/>
              </a:ext>
            </a:extLst>
          </p:cNvPr>
          <p:cNvSpPr txBox="1"/>
          <p:nvPr/>
        </p:nvSpPr>
        <p:spPr>
          <a:xfrm>
            <a:off x="5787786" y="2268687"/>
            <a:ext cx="1107996" cy="396134"/>
          </a:xfrm>
          <a:prstGeom prst="rect">
            <a:avLst/>
          </a:prstGeom>
          <a:noFill/>
        </p:spPr>
        <p:txBody>
          <a:bodyPr wrap="none" rtlCol="0">
            <a:spAutoFit/>
          </a:bodyPr>
          <a:lstStyle/>
          <a:p>
            <a:pPr>
              <a:lnSpc>
                <a:spcPct val="120000"/>
              </a:lnSpc>
            </a:pPr>
            <a:r>
              <a:rPr lang="zh-CN" altLang="en-US" dirty="0">
                <a:cs typeface="+mn-ea"/>
                <a:sym typeface="+mn-lt"/>
              </a:rPr>
              <a:t>路由信息</a:t>
            </a:r>
          </a:p>
        </p:txBody>
      </p:sp>
      <p:sp>
        <p:nvSpPr>
          <p:cNvPr id="28" name="左中括号 27">
            <a:extLst>
              <a:ext uri="{FF2B5EF4-FFF2-40B4-BE49-F238E27FC236}">
                <a16:creationId xmlns:a16="http://schemas.microsoft.com/office/drawing/2014/main" id="{E7DE0B28-6658-41D3-88C9-34ED0C27FAA6}"/>
              </a:ext>
            </a:extLst>
          </p:cNvPr>
          <p:cNvSpPr/>
          <p:nvPr/>
        </p:nvSpPr>
        <p:spPr>
          <a:xfrm>
            <a:off x="1483360" y="1869440"/>
            <a:ext cx="222190" cy="427734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9" name="内容占位符 2">
            <a:extLst>
              <a:ext uri="{FF2B5EF4-FFF2-40B4-BE49-F238E27FC236}">
                <a16:creationId xmlns:a16="http://schemas.microsoft.com/office/drawing/2014/main" id="{B5A8BD31-B195-4F07-8533-E079A59A78CD}"/>
              </a:ext>
            </a:extLst>
          </p:cNvPr>
          <p:cNvSpPr txBox="1">
            <a:spLocks/>
          </p:cNvSpPr>
          <p:nvPr/>
        </p:nvSpPr>
        <p:spPr bwMode="auto">
          <a:xfrm>
            <a:off x="7459552" y="5181971"/>
            <a:ext cx="3563124" cy="577228"/>
          </a:xfrm>
          <a:prstGeom prst="rect">
            <a:avLst/>
          </a:prstGeom>
        </p:spPr>
        <p:txBody>
          <a:bodyPr vert="horz" lIns="91440" tIns="45720" rIns="91440" bIns="45720" rtlCol="0">
            <a:normAutofit/>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转发数据报文。</a:t>
            </a:r>
            <a:endParaRPr lang="en-US" altLang="zh-CN" dirty="0">
              <a:sym typeface="+mn-lt"/>
            </a:endParaRPr>
          </a:p>
        </p:txBody>
      </p:sp>
      <p:sp>
        <p:nvSpPr>
          <p:cNvPr id="30" name="左中括号 29">
            <a:extLst>
              <a:ext uri="{FF2B5EF4-FFF2-40B4-BE49-F238E27FC236}">
                <a16:creationId xmlns:a16="http://schemas.microsoft.com/office/drawing/2014/main" id="{E7A5F6FD-D6A0-4979-A1A5-BA0FAD54C62E}"/>
              </a:ext>
            </a:extLst>
          </p:cNvPr>
          <p:cNvSpPr/>
          <p:nvPr/>
        </p:nvSpPr>
        <p:spPr>
          <a:xfrm>
            <a:off x="7170122" y="1869441"/>
            <a:ext cx="289430" cy="2113280"/>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31" name="左中括号 30">
            <a:extLst>
              <a:ext uri="{FF2B5EF4-FFF2-40B4-BE49-F238E27FC236}">
                <a16:creationId xmlns:a16="http://schemas.microsoft.com/office/drawing/2014/main" id="{28C75060-33E5-4C36-9A76-D6BBEE2C765E}"/>
              </a:ext>
            </a:extLst>
          </p:cNvPr>
          <p:cNvSpPr/>
          <p:nvPr/>
        </p:nvSpPr>
        <p:spPr>
          <a:xfrm>
            <a:off x="7170122" y="5064471"/>
            <a:ext cx="289430" cy="812229"/>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4" name="日期占位符 3">
            <a:extLst>
              <a:ext uri="{FF2B5EF4-FFF2-40B4-BE49-F238E27FC236}">
                <a16:creationId xmlns:a16="http://schemas.microsoft.com/office/drawing/2014/main" id="{3490B691-F252-1107-6384-757C2282F9BA}"/>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9" name="页脚占位符 4">
            <a:extLst>
              <a:ext uri="{FF2B5EF4-FFF2-40B4-BE49-F238E27FC236}">
                <a16:creationId xmlns:a16="http://schemas.microsoft.com/office/drawing/2014/main" id="{8E840846-2B73-C814-7554-5ABA658D860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1" name="灯片编号占位符 5">
            <a:extLst>
              <a:ext uri="{FF2B5EF4-FFF2-40B4-BE49-F238E27FC236}">
                <a16:creationId xmlns:a16="http://schemas.microsoft.com/office/drawing/2014/main" id="{E05B5AC7-CD1E-12E9-A8E8-64AA94D72B2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196</a:t>
            </a:fld>
            <a:endParaRPr lang="en-US">
              <a:cs typeface="+mn-ea"/>
              <a:sym typeface="+mn-lt"/>
            </a:endParaRPr>
          </a:p>
        </p:txBody>
      </p:sp>
      <p:pic>
        <p:nvPicPr>
          <p:cNvPr id="15" name="图片 14">
            <a:extLst>
              <a:ext uri="{FF2B5EF4-FFF2-40B4-BE49-F238E27FC236}">
                <a16:creationId xmlns:a16="http://schemas.microsoft.com/office/drawing/2014/main" id="{AA4DA2A7-45DC-4031-8428-C1479A4F87CA}"/>
              </a:ext>
            </a:extLst>
          </p:cNvPr>
          <p:cNvPicPr>
            <a:picLocks noChangeAspect="1"/>
          </p:cNvPicPr>
          <p:nvPr/>
        </p:nvPicPr>
        <p:blipFill>
          <a:blip r:embed="rId2"/>
          <a:stretch>
            <a:fillRect/>
          </a:stretch>
        </p:blipFill>
        <p:spPr>
          <a:xfrm>
            <a:off x="442057" y="3429000"/>
            <a:ext cx="704899" cy="704899"/>
          </a:xfrm>
          <a:prstGeom prst="rect">
            <a:avLst/>
          </a:prstGeom>
        </p:spPr>
      </p:pic>
    </p:spTree>
    <p:extLst>
      <p:ext uri="{BB962C8B-B14F-4D97-AF65-F5344CB8AC3E}">
        <p14:creationId xmlns:p14="http://schemas.microsoft.com/office/powerpoint/2010/main" val="24802957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典型路由表的组成</a:t>
            </a:r>
          </a:p>
        </p:txBody>
      </p:sp>
      <p:sp>
        <p:nvSpPr>
          <p:cNvPr id="11" name="矩形 10"/>
          <p:cNvSpPr/>
          <p:nvPr/>
        </p:nvSpPr>
        <p:spPr>
          <a:xfrm>
            <a:off x="1921204" y="1650168"/>
            <a:ext cx="8424936" cy="3944862"/>
          </a:xfrm>
          <a:prstGeom prst="rect">
            <a:avLst/>
          </a:prstGeom>
          <a:solidFill>
            <a:schemeClr val="bg1">
              <a:lumMod val="95000"/>
            </a:schemeClr>
          </a:solidFill>
        </p:spPr>
        <p:txBody>
          <a:bodyPr wrap="square">
            <a:spAutoFit/>
          </a:bodyPr>
          <a:lstStyle/>
          <a:p>
            <a:pPr>
              <a:lnSpc>
                <a:spcPct val="120000"/>
              </a:lnSpc>
            </a:pPr>
            <a:r>
              <a:rPr lang="en-US" altLang="zh-CN" sz="1500" dirty="0">
                <a:cs typeface="+mn-ea"/>
                <a:sym typeface="+mn-lt"/>
              </a:rPr>
              <a:t>Route Flags: R - relay, D - download to fib</a:t>
            </a:r>
          </a:p>
          <a:p>
            <a:pPr>
              <a:lnSpc>
                <a:spcPct val="120000"/>
              </a:lnSpc>
            </a:pPr>
            <a:r>
              <a:rPr lang="en-US" altLang="zh-CN" sz="1500" dirty="0">
                <a:cs typeface="+mn-ea"/>
                <a:sym typeface="+mn-lt"/>
              </a:rPr>
              <a:t>------------------------------------------------------------------------------</a:t>
            </a:r>
          </a:p>
          <a:p>
            <a:pPr>
              <a:lnSpc>
                <a:spcPct val="120000"/>
              </a:lnSpc>
            </a:pPr>
            <a:r>
              <a:rPr lang="en-US" altLang="zh-CN" sz="1500" dirty="0">
                <a:cs typeface="+mn-ea"/>
                <a:sym typeface="+mn-lt"/>
              </a:rPr>
              <a:t>Routing Tables: Public</a:t>
            </a:r>
          </a:p>
          <a:p>
            <a:pPr>
              <a:lnSpc>
                <a:spcPct val="120000"/>
              </a:lnSpc>
            </a:pPr>
            <a:r>
              <a:rPr lang="en-US" altLang="zh-CN" sz="1500" dirty="0">
                <a:cs typeface="+mn-ea"/>
                <a:sym typeface="+mn-lt"/>
              </a:rPr>
              <a:t>         Destinations : 9        Routes : 9        </a:t>
            </a:r>
          </a:p>
          <a:p>
            <a:pPr>
              <a:lnSpc>
                <a:spcPct val="120000"/>
              </a:lnSpc>
            </a:pPr>
            <a:r>
              <a:rPr lang="en-US" altLang="zh-CN" sz="1500" b="1" dirty="0">
                <a:cs typeface="+mn-ea"/>
                <a:sym typeface="+mn-lt"/>
              </a:rPr>
              <a:t>Destination/Mask	Proto 	Pre	Cost  	Flags	</a:t>
            </a:r>
            <a:r>
              <a:rPr lang="en-US" altLang="zh-CN" sz="1500" b="1" dirty="0" err="1">
                <a:cs typeface="+mn-ea"/>
                <a:sym typeface="+mn-lt"/>
              </a:rPr>
              <a:t>NextHop</a:t>
            </a:r>
            <a:r>
              <a:rPr lang="en-US" altLang="zh-CN" sz="1500" b="1" dirty="0">
                <a:cs typeface="+mn-ea"/>
                <a:sym typeface="+mn-lt"/>
              </a:rPr>
              <a:t>	Interface</a:t>
            </a:r>
          </a:p>
          <a:p>
            <a:pPr>
              <a:lnSpc>
                <a:spcPct val="120000"/>
              </a:lnSpc>
            </a:pPr>
            <a:r>
              <a:rPr lang="en-US" altLang="zh-CN" sz="1500" dirty="0">
                <a:cs typeface="+mn-ea"/>
                <a:sym typeface="+mn-lt"/>
              </a:rPr>
              <a:t>2.2.2.0/24  	Static  	60   	0       	RD   	10.1.12.2 	GigabitEthernet0/0/0</a:t>
            </a:r>
          </a:p>
          <a:p>
            <a:pPr>
              <a:lnSpc>
                <a:spcPct val="120000"/>
              </a:lnSpc>
            </a:pPr>
            <a:r>
              <a:rPr lang="en-US" altLang="zh-CN" sz="1500" dirty="0">
                <a:cs typeface="+mn-ea"/>
                <a:sym typeface="+mn-lt"/>
              </a:rPr>
              <a:t>10.1.12.0/24  	Direct  	0    	0	D   	10.1.12.1 	GigabitEthernet0/0/0</a:t>
            </a:r>
          </a:p>
          <a:p>
            <a:pPr>
              <a:lnSpc>
                <a:spcPct val="120000"/>
              </a:lnSpc>
            </a:pPr>
            <a:r>
              <a:rPr lang="en-US" altLang="zh-CN" sz="1500" dirty="0">
                <a:cs typeface="+mn-ea"/>
                <a:sym typeface="+mn-lt"/>
              </a:rPr>
              <a:t>10.1.12.1/32  	Direct  	0    	0   	D   	127.0.0.1 	GigabitEthernet0/0/0</a:t>
            </a:r>
          </a:p>
          <a:p>
            <a:pPr>
              <a:lnSpc>
                <a:spcPct val="120000"/>
              </a:lnSpc>
            </a:pPr>
            <a:r>
              <a:rPr lang="en-US" altLang="zh-CN" sz="1500" dirty="0">
                <a:cs typeface="+mn-ea"/>
                <a:sym typeface="+mn-lt"/>
              </a:rPr>
              <a:t>10.1.12.255/32  	Direct  	0    	0	D   	127.0.0.1 	GigabitEthernet0/0/0</a:t>
            </a:r>
          </a:p>
          <a:p>
            <a:pPr>
              <a:lnSpc>
                <a:spcPct val="120000"/>
              </a:lnSpc>
            </a:pPr>
            <a:r>
              <a:rPr lang="en-US" altLang="zh-CN" sz="1500" dirty="0">
                <a:cs typeface="+mn-ea"/>
                <a:sym typeface="+mn-lt"/>
              </a:rPr>
              <a:t>22.22.22.22/32  	OSPF	10   	1      	D   	10.1.12.2  	GigabitEthernet0/0/0</a:t>
            </a:r>
          </a:p>
          <a:p>
            <a:pPr>
              <a:lnSpc>
                <a:spcPct val="120000"/>
              </a:lnSpc>
            </a:pPr>
            <a:r>
              <a:rPr lang="en-US" altLang="zh-CN" sz="1500" dirty="0">
                <a:cs typeface="+mn-ea"/>
                <a:sym typeface="+mn-lt"/>
              </a:rPr>
              <a:t>127.0.0.0/8   	Direct  	0    	0   	D   	127.0.0.1 	InLoopBack0</a:t>
            </a:r>
          </a:p>
          <a:p>
            <a:pPr>
              <a:lnSpc>
                <a:spcPct val="120000"/>
              </a:lnSpc>
            </a:pPr>
            <a:r>
              <a:rPr lang="en-US" altLang="zh-CN" sz="1500" dirty="0">
                <a:cs typeface="+mn-ea"/>
                <a:sym typeface="+mn-lt"/>
              </a:rPr>
              <a:t>127.0.0.1/32  	Direct  	0    	0  	D   	127.0.0.1  	InLoopBack0</a:t>
            </a:r>
          </a:p>
          <a:p>
            <a:pPr>
              <a:lnSpc>
                <a:spcPct val="120000"/>
              </a:lnSpc>
            </a:pPr>
            <a:r>
              <a:rPr lang="en-US" altLang="zh-CN" sz="1500" dirty="0">
                <a:cs typeface="+mn-ea"/>
                <a:sym typeface="+mn-lt"/>
              </a:rPr>
              <a:t>127.255.255.255/32 	Direct  	0    	0 	D   	127.0.0.1	InLoopBack0</a:t>
            </a:r>
          </a:p>
          <a:p>
            <a:pPr>
              <a:lnSpc>
                <a:spcPct val="120000"/>
              </a:lnSpc>
            </a:pPr>
            <a:r>
              <a:rPr lang="en-US" altLang="zh-CN" sz="1500" dirty="0">
                <a:cs typeface="+mn-ea"/>
                <a:sym typeface="+mn-lt"/>
              </a:rPr>
              <a:t>255.255.255.255/32 	Direct  	0    	0     	D   	127.0.0.1	InLoopBack0</a:t>
            </a:r>
          </a:p>
        </p:txBody>
      </p:sp>
      <p:sp>
        <p:nvSpPr>
          <p:cNvPr id="12" name="矩形 11"/>
          <p:cNvSpPr/>
          <p:nvPr/>
        </p:nvSpPr>
        <p:spPr bwMode="auto">
          <a:xfrm>
            <a:off x="1947708" y="3103580"/>
            <a:ext cx="1800200" cy="3028488"/>
          </a:xfrm>
          <a:prstGeom prst="rect">
            <a:avLst/>
          </a:prstGeom>
          <a:noFill/>
          <a:ln w="57150">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13" name="矩形 12"/>
          <p:cNvSpPr/>
          <p:nvPr/>
        </p:nvSpPr>
        <p:spPr bwMode="auto">
          <a:xfrm>
            <a:off x="3803014" y="3103580"/>
            <a:ext cx="638471" cy="3028488"/>
          </a:xfrm>
          <a:prstGeom prst="rect">
            <a:avLst/>
          </a:prstGeom>
          <a:noFill/>
          <a:ln w="25400">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14" name="矩形 13"/>
          <p:cNvSpPr/>
          <p:nvPr/>
        </p:nvSpPr>
        <p:spPr bwMode="auto">
          <a:xfrm>
            <a:off x="4667110" y="3103580"/>
            <a:ext cx="494455" cy="3028488"/>
          </a:xfrm>
          <a:prstGeom prst="rect">
            <a:avLst/>
          </a:prstGeom>
          <a:noFill/>
          <a:ln w="25400">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15" name="矩形 14"/>
          <p:cNvSpPr/>
          <p:nvPr/>
        </p:nvSpPr>
        <p:spPr bwMode="auto">
          <a:xfrm>
            <a:off x="5594762" y="3103580"/>
            <a:ext cx="576672" cy="3028488"/>
          </a:xfrm>
          <a:prstGeom prst="rect">
            <a:avLst/>
          </a:prstGeom>
          <a:noFill/>
          <a:ln w="25400">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16" name="矩形 15"/>
          <p:cNvSpPr/>
          <p:nvPr/>
        </p:nvSpPr>
        <p:spPr bwMode="auto">
          <a:xfrm>
            <a:off x="6482658" y="3103580"/>
            <a:ext cx="623122" cy="3028488"/>
          </a:xfrm>
          <a:prstGeom prst="rect">
            <a:avLst/>
          </a:prstGeom>
          <a:noFill/>
          <a:ln w="25400">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17" name="矩形 16"/>
          <p:cNvSpPr/>
          <p:nvPr/>
        </p:nvSpPr>
        <p:spPr bwMode="auto">
          <a:xfrm>
            <a:off x="7450067" y="3103580"/>
            <a:ext cx="866597" cy="3028488"/>
          </a:xfrm>
          <a:prstGeom prst="rect">
            <a:avLst/>
          </a:prstGeom>
          <a:noFill/>
          <a:ln w="57150">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18" name="矩形 17"/>
          <p:cNvSpPr/>
          <p:nvPr/>
        </p:nvSpPr>
        <p:spPr bwMode="auto">
          <a:xfrm>
            <a:off x="8377718" y="3103580"/>
            <a:ext cx="1896414" cy="3028488"/>
          </a:xfrm>
          <a:prstGeom prst="rect">
            <a:avLst/>
          </a:prstGeom>
          <a:noFill/>
          <a:ln w="25400">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19" name="矩形 18"/>
          <p:cNvSpPr/>
          <p:nvPr/>
        </p:nvSpPr>
        <p:spPr>
          <a:xfrm>
            <a:off x="2342754" y="5700021"/>
            <a:ext cx="954107" cy="345479"/>
          </a:xfrm>
          <a:prstGeom prst="rect">
            <a:avLst/>
          </a:prstGeom>
        </p:spPr>
        <p:txBody>
          <a:bodyPr wrap="none">
            <a:spAutoFit/>
          </a:bodyPr>
          <a:lstStyle/>
          <a:p>
            <a:pPr>
              <a:lnSpc>
                <a:spcPct val="120000"/>
              </a:lnSpc>
            </a:pPr>
            <a:r>
              <a:rPr lang="zh-CN" altLang="en-US" sz="1500" b="1">
                <a:solidFill>
                  <a:srgbClr val="C00000"/>
                </a:solidFill>
                <a:cs typeface="+mn-ea"/>
                <a:sym typeface="+mn-lt"/>
              </a:rPr>
              <a:t>路由前缀</a:t>
            </a:r>
          </a:p>
        </p:txBody>
      </p:sp>
      <p:sp>
        <p:nvSpPr>
          <p:cNvPr id="20" name="矩形 19"/>
          <p:cNvSpPr/>
          <p:nvPr/>
        </p:nvSpPr>
        <p:spPr>
          <a:xfrm>
            <a:off x="3791745" y="5700021"/>
            <a:ext cx="569387" cy="345479"/>
          </a:xfrm>
          <a:prstGeom prst="rect">
            <a:avLst/>
          </a:prstGeom>
        </p:spPr>
        <p:txBody>
          <a:bodyPr wrap="none">
            <a:spAutoFit/>
          </a:bodyPr>
          <a:lstStyle/>
          <a:p>
            <a:pPr>
              <a:lnSpc>
                <a:spcPct val="120000"/>
              </a:lnSpc>
            </a:pPr>
            <a:r>
              <a:rPr lang="zh-CN" altLang="en-US" sz="1500" b="1">
                <a:solidFill>
                  <a:srgbClr val="C00000"/>
                </a:solidFill>
                <a:cs typeface="+mn-ea"/>
                <a:sym typeface="+mn-lt"/>
              </a:rPr>
              <a:t>协议</a:t>
            </a:r>
          </a:p>
        </p:txBody>
      </p:sp>
      <p:sp>
        <p:nvSpPr>
          <p:cNvPr id="21" name="矩形 20"/>
          <p:cNvSpPr/>
          <p:nvPr/>
        </p:nvSpPr>
        <p:spPr>
          <a:xfrm>
            <a:off x="4542613" y="5700021"/>
            <a:ext cx="761747" cy="345479"/>
          </a:xfrm>
          <a:prstGeom prst="rect">
            <a:avLst/>
          </a:prstGeom>
        </p:spPr>
        <p:txBody>
          <a:bodyPr wrap="none">
            <a:spAutoFit/>
          </a:bodyPr>
          <a:lstStyle/>
          <a:p>
            <a:pPr>
              <a:lnSpc>
                <a:spcPct val="120000"/>
              </a:lnSpc>
            </a:pPr>
            <a:r>
              <a:rPr lang="zh-CN" altLang="en-US" sz="1500" b="1">
                <a:solidFill>
                  <a:srgbClr val="C00000"/>
                </a:solidFill>
                <a:cs typeface="+mn-ea"/>
                <a:sym typeface="+mn-lt"/>
              </a:rPr>
              <a:t>优先级</a:t>
            </a:r>
          </a:p>
        </p:txBody>
      </p:sp>
      <p:sp>
        <p:nvSpPr>
          <p:cNvPr id="22" name="矩形 21"/>
          <p:cNvSpPr/>
          <p:nvPr/>
        </p:nvSpPr>
        <p:spPr>
          <a:xfrm>
            <a:off x="5587038" y="5700021"/>
            <a:ext cx="569387" cy="345479"/>
          </a:xfrm>
          <a:prstGeom prst="rect">
            <a:avLst/>
          </a:prstGeom>
        </p:spPr>
        <p:txBody>
          <a:bodyPr wrap="none">
            <a:spAutoFit/>
          </a:bodyPr>
          <a:lstStyle/>
          <a:p>
            <a:pPr>
              <a:lnSpc>
                <a:spcPct val="120000"/>
              </a:lnSpc>
            </a:pPr>
            <a:r>
              <a:rPr lang="zh-CN" altLang="en-US" sz="1500" b="1">
                <a:solidFill>
                  <a:srgbClr val="C00000"/>
                </a:solidFill>
                <a:cs typeface="+mn-ea"/>
                <a:sym typeface="+mn-lt"/>
              </a:rPr>
              <a:t>开销</a:t>
            </a:r>
          </a:p>
        </p:txBody>
      </p:sp>
      <p:sp>
        <p:nvSpPr>
          <p:cNvPr id="23" name="矩形 22"/>
          <p:cNvSpPr/>
          <p:nvPr/>
        </p:nvSpPr>
        <p:spPr>
          <a:xfrm>
            <a:off x="6485738" y="5700021"/>
            <a:ext cx="569387" cy="345479"/>
          </a:xfrm>
          <a:prstGeom prst="rect">
            <a:avLst/>
          </a:prstGeom>
        </p:spPr>
        <p:txBody>
          <a:bodyPr wrap="none">
            <a:spAutoFit/>
          </a:bodyPr>
          <a:lstStyle/>
          <a:p>
            <a:pPr>
              <a:lnSpc>
                <a:spcPct val="120000"/>
              </a:lnSpc>
            </a:pPr>
            <a:r>
              <a:rPr lang="zh-CN" altLang="en-US" sz="1500" b="1">
                <a:solidFill>
                  <a:srgbClr val="C00000"/>
                </a:solidFill>
                <a:cs typeface="+mn-ea"/>
                <a:sym typeface="+mn-lt"/>
              </a:rPr>
              <a:t>标志</a:t>
            </a:r>
          </a:p>
        </p:txBody>
      </p:sp>
      <p:sp>
        <p:nvSpPr>
          <p:cNvPr id="24" name="矩形 23"/>
          <p:cNvSpPr/>
          <p:nvPr/>
        </p:nvSpPr>
        <p:spPr>
          <a:xfrm>
            <a:off x="7464768" y="5700021"/>
            <a:ext cx="761747" cy="345479"/>
          </a:xfrm>
          <a:prstGeom prst="rect">
            <a:avLst/>
          </a:prstGeom>
        </p:spPr>
        <p:txBody>
          <a:bodyPr wrap="none">
            <a:spAutoFit/>
          </a:bodyPr>
          <a:lstStyle/>
          <a:p>
            <a:pPr>
              <a:lnSpc>
                <a:spcPct val="120000"/>
              </a:lnSpc>
            </a:pPr>
            <a:r>
              <a:rPr lang="zh-CN" altLang="en-US" sz="1500" b="1">
                <a:solidFill>
                  <a:srgbClr val="C00000"/>
                </a:solidFill>
                <a:cs typeface="+mn-ea"/>
                <a:sym typeface="+mn-lt"/>
              </a:rPr>
              <a:t>下一跳</a:t>
            </a:r>
          </a:p>
        </p:txBody>
      </p:sp>
      <p:sp>
        <p:nvSpPr>
          <p:cNvPr id="25" name="矩形 24"/>
          <p:cNvSpPr/>
          <p:nvPr/>
        </p:nvSpPr>
        <p:spPr>
          <a:xfrm>
            <a:off x="8953090" y="5700021"/>
            <a:ext cx="761747" cy="345479"/>
          </a:xfrm>
          <a:prstGeom prst="rect">
            <a:avLst/>
          </a:prstGeom>
        </p:spPr>
        <p:txBody>
          <a:bodyPr wrap="none">
            <a:spAutoFit/>
          </a:bodyPr>
          <a:lstStyle/>
          <a:p>
            <a:pPr>
              <a:lnSpc>
                <a:spcPct val="120000"/>
              </a:lnSpc>
            </a:pPr>
            <a:r>
              <a:rPr lang="zh-CN" altLang="en-US" sz="1500" b="1">
                <a:solidFill>
                  <a:srgbClr val="C00000"/>
                </a:solidFill>
                <a:cs typeface="+mn-ea"/>
                <a:sym typeface="+mn-lt"/>
              </a:rPr>
              <a:t>出接口</a:t>
            </a:r>
          </a:p>
        </p:txBody>
      </p:sp>
      <p:sp>
        <p:nvSpPr>
          <p:cNvPr id="3" name="矩形 2">
            <a:extLst>
              <a:ext uri="{FF2B5EF4-FFF2-40B4-BE49-F238E27FC236}">
                <a16:creationId xmlns:a16="http://schemas.microsoft.com/office/drawing/2014/main" id="{DE03D9FE-8113-4550-A70C-60F72FFA0866}"/>
              </a:ext>
            </a:extLst>
          </p:cNvPr>
          <p:cNvSpPr/>
          <p:nvPr/>
        </p:nvSpPr>
        <p:spPr>
          <a:xfrm>
            <a:off x="1921204" y="1082225"/>
            <a:ext cx="3268844" cy="494751"/>
          </a:xfrm>
          <a:prstGeom prst="rect">
            <a:avLst/>
          </a:prstGeom>
        </p:spPr>
        <p:txBody>
          <a:bodyPr wrap="none">
            <a:spAutoFit/>
          </a:bodyPr>
          <a:lstStyle/>
          <a:p>
            <a:pPr>
              <a:lnSpc>
                <a:spcPct val="120000"/>
              </a:lnSpc>
            </a:pPr>
            <a:r>
              <a:rPr lang="en-US" altLang="zh-CN" sz="2400" dirty="0">
                <a:cs typeface="+mn-ea"/>
                <a:sym typeface="+mn-lt"/>
              </a:rPr>
              <a:t>display </a:t>
            </a:r>
            <a:r>
              <a:rPr lang="en-US" altLang="zh-CN" sz="2400" dirty="0" err="1">
                <a:cs typeface="+mn-ea"/>
                <a:sym typeface="+mn-lt"/>
              </a:rPr>
              <a:t>ip</a:t>
            </a:r>
            <a:r>
              <a:rPr lang="en-US" altLang="zh-CN" sz="2400" dirty="0">
                <a:cs typeface="+mn-ea"/>
                <a:sym typeface="+mn-lt"/>
              </a:rPr>
              <a:t> routing-table</a:t>
            </a:r>
            <a:endParaRPr lang="zh-CN" altLang="en-US" sz="2400" dirty="0">
              <a:cs typeface="+mn-ea"/>
              <a:sym typeface="+mn-lt"/>
            </a:endParaRPr>
          </a:p>
        </p:txBody>
      </p:sp>
      <p:sp>
        <p:nvSpPr>
          <p:cNvPr id="4" name="日期占位符 3">
            <a:extLst>
              <a:ext uri="{FF2B5EF4-FFF2-40B4-BE49-F238E27FC236}">
                <a16:creationId xmlns:a16="http://schemas.microsoft.com/office/drawing/2014/main" id="{83A55D51-6F81-8156-1C52-939ED1C9C3B4}"/>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4A4ED421-6600-F04F-A81D-0E12F766A1C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BB971A7A-2DB5-0E46-85C4-0324311A990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197</a:t>
            </a:fld>
            <a:endParaRPr lang="en-US">
              <a:cs typeface="+mn-ea"/>
              <a:sym typeface="+mn-lt"/>
            </a:endParaRPr>
          </a:p>
        </p:txBody>
      </p:sp>
    </p:spTree>
    <p:extLst>
      <p:ext uri="{BB962C8B-B14F-4D97-AF65-F5344CB8AC3E}">
        <p14:creationId xmlns:p14="http://schemas.microsoft.com/office/powerpoint/2010/main" val="2760139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A73B0-3A81-4584-BF3E-5B635023A608}"/>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几个基本概念</a:t>
            </a:r>
          </a:p>
        </p:txBody>
      </p:sp>
      <p:sp>
        <p:nvSpPr>
          <p:cNvPr id="6" name="内容占位符 5">
            <a:extLst>
              <a:ext uri="{FF2B5EF4-FFF2-40B4-BE49-F238E27FC236}">
                <a16:creationId xmlns:a16="http://schemas.microsoft.com/office/drawing/2014/main" id="{74061997-9AA0-465F-93BB-73E1046F47BC}"/>
              </a:ext>
            </a:extLst>
          </p:cNvPr>
          <p:cNvSpPr>
            <a:spLocks noGrp="1"/>
          </p:cNvSpPr>
          <p:nvPr>
            <p:ph idx="1"/>
          </p:nvPr>
        </p:nvSpPr>
        <p:spPr>
          <a:xfrm>
            <a:off x="544966" y="1653057"/>
            <a:ext cx="5157333" cy="4519144"/>
          </a:xfrm>
        </p:spPr>
        <p:txBody>
          <a:bodyPr vert="horz" lIns="91440" tIns="45720" rIns="91440" bIns="45720" rtlCol="0">
            <a:normAutofit fontScale="925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路由的</a:t>
            </a:r>
            <a:r>
              <a:rPr lang="en-US" altLang="zh-CN" sz="2400" dirty="0">
                <a:solidFill>
                  <a:schemeClr val="accent1"/>
                </a:solidFill>
                <a:cs typeface="+mn-ea"/>
                <a:sym typeface="+mn-lt"/>
              </a:rPr>
              <a:t>Cost</a:t>
            </a:r>
            <a:r>
              <a:rPr lang="zh-CN" altLang="en-US" sz="2400" dirty="0">
                <a:solidFill>
                  <a:schemeClr val="accent1"/>
                </a:solidFill>
                <a:cs typeface="+mn-ea"/>
                <a:sym typeface="+mn-lt"/>
              </a:rPr>
              <a:t>标示出了到达这条路由所指的目的地址的代价，通常以下因素会影响到路由的</a:t>
            </a:r>
            <a:r>
              <a:rPr lang="en-US" altLang="zh-CN" sz="2400" dirty="0">
                <a:solidFill>
                  <a:schemeClr val="accent1"/>
                </a:solidFill>
                <a:cs typeface="+mn-ea"/>
                <a:sym typeface="+mn-lt"/>
              </a:rPr>
              <a:t>Cost</a:t>
            </a:r>
            <a:r>
              <a:rPr lang="zh-CN" altLang="en-US" sz="2400" dirty="0">
                <a:solidFill>
                  <a:schemeClr val="accent1"/>
                </a:solidFill>
                <a:cs typeface="+mn-ea"/>
                <a:sym typeface="+mn-lt"/>
              </a:rPr>
              <a:t>值。</a:t>
            </a:r>
          </a:p>
          <a:p>
            <a:pPr lvl="1">
              <a:buFont typeface="Wingdings" panose="05000000000000000000" pitchFamily="2" charset="2"/>
              <a:buChar char="Ø"/>
            </a:pPr>
            <a:r>
              <a:rPr lang="zh-CN" altLang="en-US" sz="2200" dirty="0">
                <a:sym typeface="+mn-lt"/>
              </a:rPr>
              <a:t>线路延迟、带宽、线路占有率、线路可信度、跳数、最大传输单元</a:t>
            </a:r>
          </a:p>
          <a:p>
            <a:pPr marL="266700" indent="-266700">
              <a:buFont typeface="Wingdings" panose="05000000000000000000" pitchFamily="2" charset="2"/>
              <a:buChar char="n"/>
            </a:pPr>
            <a:r>
              <a:rPr lang="zh-CN" altLang="en-US" sz="2400" dirty="0">
                <a:solidFill>
                  <a:schemeClr val="accent1"/>
                </a:solidFill>
                <a:cs typeface="+mn-ea"/>
                <a:sym typeface="+mn-lt"/>
              </a:rPr>
              <a:t>不同的动态路由协议会选择以上的一种或几种因素来计算</a:t>
            </a:r>
            <a:r>
              <a:rPr lang="en-US" altLang="zh-CN" sz="2400" dirty="0">
                <a:solidFill>
                  <a:schemeClr val="accent1"/>
                </a:solidFill>
                <a:cs typeface="+mn-ea"/>
                <a:sym typeface="+mn-lt"/>
              </a:rPr>
              <a:t>Cost</a:t>
            </a:r>
            <a:r>
              <a:rPr lang="zh-CN" altLang="en-US" sz="2400" dirty="0">
                <a:solidFill>
                  <a:schemeClr val="accent1"/>
                </a:solidFill>
                <a:cs typeface="+mn-ea"/>
                <a:sym typeface="+mn-lt"/>
              </a:rPr>
              <a:t>值。</a:t>
            </a:r>
          </a:p>
          <a:p>
            <a:pPr lvl="1">
              <a:buFont typeface="Wingdings" panose="05000000000000000000" pitchFamily="2" charset="2"/>
              <a:buChar char="Ø"/>
            </a:pPr>
            <a:r>
              <a:rPr lang="zh-CN" altLang="en-US" sz="2200" dirty="0">
                <a:sym typeface="+mn-lt"/>
              </a:rPr>
              <a:t>该</a:t>
            </a:r>
            <a:r>
              <a:rPr lang="en-US" altLang="zh-CN" sz="2200" dirty="0">
                <a:sym typeface="+mn-lt"/>
              </a:rPr>
              <a:t>Cost</a:t>
            </a:r>
            <a:r>
              <a:rPr lang="zh-CN" altLang="en-US" sz="2200" dirty="0">
                <a:sym typeface="+mn-lt"/>
              </a:rPr>
              <a:t>值只在同一种路由协议内有比较意义。不同的路由协议之间的路由</a:t>
            </a:r>
            <a:r>
              <a:rPr lang="en-US" altLang="zh-CN" sz="2200" dirty="0">
                <a:sym typeface="+mn-lt"/>
              </a:rPr>
              <a:t>Cost</a:t>
            </a:r>
            <a:r>
              <a:rPr lang="zh-CN" altLang="en-US" sz="2200" dirty="0">
                <a:sym typeface="+mn-lt"/>
              </a:rPr>
              <a:t>值没有可比性，也不存在换算关系</a:t>
            </a:r>
          </a:p>
          <a:p>
            <a:pPr lvl="1">
              <a:buFont typeface="Wingdings" panose="05000000000000000000" pitchFamily="2" charset="2"/>
              <a:buChar char="Ø"/>
            </a:pPr>
            <a:r>
              <a:rPr lang="zh-CN" altLang="en-US" sz="2200" dirty="0">
                <a:sym typeface="+mn-lt"/>
              </a:rPr>
              <a:t>静态路由的</a:t>
            </a:r>
            <a:r>
              <a:rPr lang="en-US" altLang="zh-CN" sz="2200" dirty="0">
                <a:sym typeface="+mn-lt"/>
              </a:rPr>
              <a:t>Cost</a:t>
            </a:r>
            <a:r>
              <a:rPr lang="zh-CN" altLang="en-US" sz="2200" dirty="0">
                <a:sym typeface="+mn-lt"/>
              </a:rPr>
              <a:t>值为</a:t>
            </a:r>
            <a:r>
              <a:rPr lang="en-US" altLang="zh-CN" sz="2200" dirty="0">
                <a:sym typeface="+mn-lt"/>
              </a:rPr>
              <a:t>0</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3" name="矩形 2">
            <a:extLst>
              <a:ext uri="{FF2B5EF4-FFF2-40B4-BE49-F238E27FC236}">
                <a16:creationId xmlns:a16="http://schemas.microsoft.com/office/drawing/2014/main" id="{9F097FA3-413C-4B79-BD3B-119C75D3B5FC}"/>
              </a:ext>
            </a:extLst>
          </p:cNvPr>
          <p:cNvSpPr/>
          <p:nvPr/>
        </p:nvSpPr>
        <p:spPr>
          <a:xfrm>
            <a:off x="544965" y="1028700"/>
            <a:ext cx="2031980" cy="497316"/>
          </a:xfrm>
          <a:prstGeom prst="rect">
            <a:avLst/>
          </a:prstGeom>
        </p:spPr>
        <p:txBody>
          <a:bodyPr wrap="square">
            <a:spAutoFit/>
          </a:bodyPr>
          <a:lstStyle/>
          <a:p>
            <a:pPr>
              <a:lnSpc>
                <a:spcPct val="120000"/>
              </a:lnSpc>
            </a:pPr>
            <a:r>
              <a:rPr lang="zh-CN" altLang="en-US" sz="2400" b="1" dirty="0">
                <a:cs typeface="+mn-ea"/>
                <a:sym typeface="+mn-lt"/>
              </a:rPr>
              <a:t>路由的</a:t>
            </a:r>
            <a:r>
              <a:rPr lang="en-US" altLang="zh-CN" sz="2400" b="1" dirty="0">
                <a:cs typeface="+mn-ea"/>
                <a:sym typeface="+mn-lt"/>
              </a:rPr>
              <a:t>Cost</a:t>
            </a:r>
          </a:p>
        </p:txBody>
      </p:sp>
      <p:sp>
        <p:nvSpPr>
          <p:cNvPr id="7" name="AutoShape 5">
            <a:extLst>
              <a:ext uri="{FF2B5EF4-FFF2-40B4-BE49-F238E27FC236}">
                <a16:creationId xmlns:a16="http://schemas.microsoft.com/office/drawing/2014/main" id="{2E4C193B-5968-4432-9812-3E7753C4974D}"/>
              </a:ext>
            </a:extLst>
          </p:cNvPr>
          <p:cNvSpPr>
            <a:spLocks noChangeArrowheads="1"/>
          </p:cNvSpPr>
          <p:nvPr/>
        </p:nvSpPr>
        <p:spPr bwMode="auto">
          <a:xfrm>
            <a:off x="9444037" y="4227954"/>
            <a:ext cx="2449513" cy="430919"/>
          </a:xfrm>
          <a:prstGeom prst="bevel">
            <a:avLst>
              <a:gd name="adj" fmla="val 1870"/>
            </a:avLst>
          </a:prstGeom>
          <a:solidFill>
            <a:srgbClr val="00B0F0"/>
          </a:solidFill>
          <a:ln>
            <a:noFill/>
          </a:ln>
        </p:spPr>
        <p:txBody>
          <a:bodyPr lIns="82550" tIns="41275" rIns="82550" bIns="41275"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endParaRPr lang="zh-CN" altLang="zh-CN">
              <a:latin typeface="+mn-lt"/>
              <a:ea typeface="+mn-ea"/>
              <a:cs typeface="+mn-ea"/>
              <a:sym typeface="+mn-lt"/>
            </a:endParaRPr>
          </a:p>
        </p:txBody>
      </p:sp>
      <p:sp>
        <p:nvSpPr>
          <p:cNvPr id="8" name="Rectangle 6">
            <a:extLst>
              <a:ext uri="{FF2B5EF4-FFF2-40B4-BE49-F238E27FC236}">
                <a16:creationId xmlns:a16="http://schemas.microsoft.com/office/drawing/2014/main" id="{43456D6B-6157-4762-882A-151061EB1058}"/>
              </a:ext>
            </a:extLst>
          </p:cNvPr>
          <p:cNvSpPr>
            <a:spLocks noChangeArrowheads="1"/>
          </p:cNvSpPr>
          <p:nvPr/>
        </p:nvSpPr>
        <p:spPr bwMode="auto">
          <a:xfrm>
            <a:off x="6638925" y="2927351"/>
            <a:ext cx="1223962" cy="517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endParaRPr lang="zh-CN" altLang="zh-CN">
              <a:latin typeface="+mn-lt"/>
              <a:ea typeface="+mn-ea"/>
              <a:cs typeface="+mn-ea"/>
              <a:sym typeface="+mn-lt"/>
            </a:endParaRPr>
          </a:p>
        </p:txBody>
      </p:sp>
      <p:sp>
        <p:nvSpPr>
          <p:cNvPr id="9" name="AutoShape 7">
            <a:extLst>
              <a:ext uri="{FF2B5EF4-FFF2-40B4-BE49-F238E27FC236}">
                <a16:creationId xmlns:a16="http://schemas.microsoft.com/office/drawing/2014/main" id="{4069A5D7-87D0-4362-8465-F8C5B7E659A9}"/>
              </a:ext>
            </a:extLst>
          </p:cNvPr>
          <p:cNvSpPr>
            <a:spLocks noChangeArrowheads="1"/>
          </p:cNvSpPr>
          <p:nvPr/>
        </p:nvSpPr>
        <p:spPr bwMode="auto">
          <a:xfrm>
            <a:off x="6134100" y="4228748"/>
            <a:ext cx="1944687" cy="430919"/>
          </a:xfrm>
          <a:prstGeom prst="bevel">
            <a:avLst>
              <a:gd name="adj" fmla="val 18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2550" tIns="41275" rIns="82550" bIns="41275"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endParaRPr lang="zh-CN" altLang="zh-CN">
              <a:latin typeface="+mn-lt"/>
              <a:ea typeface="+mn-ea"/>
              <a:cs typeface="+mn-ea"/>
              <a:sym typeface="+mn-lt"/>
            </a:endParaRPr>
          </a:p>
        </p:txBody>
      </p:sp>
      <p:sp>
        <p:nvSpPr>
          <p:cNvPr id="10" name="Rectangle 8">
            <a:extLst>
              <a:ext uri="{FF2B5EF4-FFF2-40B4-BE49-F238E27FC236}">
                <a16:creationId xmlns:a16="http://schemas.microsoft.com/office/drawing/2014/main" id="{034E08C3-07AE-4890-A789-9F2B67D777B4}"/>
              </a:ext>
            </a:extLst>
          </p:cNvPr>
          <p:cNvSpPr>
            <a:spLocks noChangeArrowheads="1"/>
          </p:cNvSpPr>
          <p:nvPr/>
        </p:nvSpPr>
        <p:spPr bwMode="auto">
          <a:xfrm>
            <a:off x="9877425" y="2581276"/>
            <a:ext cx="1296987" cy="8636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endParaRPr lang="zh-CN" altLang="zh-CN">
              <a:latin typeface="+mn-lt"/>
              <a:ea typeface="+mn-ea"/>
              <a:cs typeface="+mn-ea"/>
              <a:sym typeface="+mn-lt"/>
            </a:endParaRPr>
          </a:p>
        </p:txBody>
      </p:sp>
      <p:sp>
        <p:nvSpPr>
          <p:cNvPr id="11" name="Rectangle 9">
            <a:extLst>
              <a:ext uri="{FF2B5EF4-FFF2-40B4-BE49-F238E27FC236}">
                <a16:creationId xmlns:a16="http://schemas.microsoft.com/office/drawing/2014/main" id="{B8A2F98A-DADC-4932-83FA-480151B62F52}"/>
              </a:ext>
            </a:extLst>
          </p:cNvPr>
          <p:cNvSpPr>
            <a:spLocks noChangeArrowheads="1"/>
          </p:cNvSpPr>
          <p:nvPr/>
        </p:nvSpPr>
        <p:spPr bwMode="auto">
          <a:xfrm>
            <a:off x="6854825" y="2927351"/>
            <a:ext cx="863600" cy="42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pPr>
            <a:r>
              <a:rPr lang="en-US" altLang="zh-CN" b="0" dirty="0">
                <a:solidFill>
                  <a:srgbClr val="333399"/>
                </a:solidFill>
                <a:latin typeface="+mn-lt"/>
                <a:ea typeface="+mn-ea"/>
                <a:cs typeface="+mn-ea"/>
                <a:sym typeface="+mn-lt"/>
              </a:rPr>
              <a:t>RIP</a:t>
            </a:r>
          </a:p>
        </p:txBody>
      </p:sp>
      <p:sp>
        <p:nvSpPr>
          <p:cNvPr id="12" name="Rectangle 10">
            <a:extLst>
              <a:ext uri="{FF2B5EF4-FFF2-40B4-BE49-F238E27FC236}">
                <a16:creationId xmlns:a16="http://schemas.microsoft.com/office/drawing/2014/main" id="{FB6B37DF-831D-4267-8BF4-2BEE40DE587E}"/>
              </a:ext>
            </a:extLst>
          </p:cNvPr>
          <p:cNvSpPr>
            <a:spLocks noChangeArrowheads="1"/>
          </p:cNvSpPr>
          <p:nvPr/>
        </p:nvSpPr>
        <p:spPr bwMode="auto">
          <a:xfrm>
            <a:off x="9950450" y="2724151"/>
            <a:ext cx="1223962" cy="52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pPr>
            <a:r>
              <a:rPr lang="en-US" altLang="zh-CN" sz="2600" b="0" dirty="0">
                <a:solidFill>
                  <a:srgbClr val="333399"/>
                </a:solidFill>
                <a:latin typeface="+mn-lt"/>
                <a:ea typeface="+mn-ea"/>
                <a:cs typeface="+mn-ea"/>
                <a:sym typeface="+mn-lt"/>
              </a:rPr>
              <a:t>OSPF</a:t>
            </a:r>
          </a:p>
        </p:txBody>
      </p:sp>
      <p:sp>
        <p:nvSpPr>
          <p:cNvPr id="13" name="Line 11">
            <a:extLst>
              <a:ext uri="{FF2B5EF4-FFF2-40B4-BE49-F238E27FC236}">
                <a16:creationId xmlns:a16="http://schemas.microsoft.com/office/drawing/2014/main" id="{703EF2F5-9D6F-43C2-89AA-9B3E541604E5}"/>
              </a:ext>
            </a:extLst>
          </p:cNvPr>
          <p:cNvSpPr>
            <a:spLocks noChangeShapeType="1"/>
          </p:cNvSpPr>
          <p:nvPr/>
        </p:nvSpPr>
        <p:spPr bwMode="auto">
          <a:xfrm>
            <a:off x="7286625" y="3444876"/>
            <a:ext cx="0" cy="503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4" name="Line 12">
            <a:extLst>
              <a:ext uri="{FF2B5EF4-FFF2-40B4-BE49-F238E27FC236}">
                <a16:creationId xmlns:a16="http://schemas.microsoft.com/office/drawing/2014/main" id="{A0683ABF-08B2-425C-9DD4-856FF4093739}"/>
              </a:ext>
            </a:extLst>
          </p:cNvPr>
          <p:cNvSpPr>
            <a:spLocks noChangeShapeType="1"/>
          </p:cNvSpPr>
          <p:nvPr/>
        </p:nvSpPr>
        <p:spPr bwMode="auto">
          <a:xfrm>
            <a:off x="9229725" y="3948113"/>
            <a:ext cx="1295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5" name="Line 13">
            <a:extLst>
              <a:ext uri="{FF2B5EF4-FFF2-40B4-BE49-F238E27FC236}">
                <a16:creationId xmlns:a16="http://schemas.microsoft.com/office/drawing/2014/main" id="{60B37E83-F93D-4DEA-90E3-78AFE40FE55A}"/>
              </a:ext>
            </a:extLst>
          </p:cNvPr>
          <p:cNvSpPr>
            <a:spLocks noChangeShapeType="1"/>
          </p:cNvSpPr>
          <p:nvPr/>
        </p:nvSpPr>
        <p:spPr bwMode="auto">
          <a:xfrm>
            <a:off x="10525125" y="3444876"/>
            <a:ext cx="0" cy="503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6" name="Line 14">
            <a:extLst>
              <a:ext uri="{FF2B5EF4-FFF2-40B4-BE49-F238E27FC236}">
                <a16:creationId xmlns:a16="http://schemas.microsoft.com/office/drawing/2014/main" id="{D05FDAC2-E36B-4E15-8ECA-19318DC84BBE}"/>
              </a:ext>
            </a:extLst>
          </p:cNvPr>
          <p:cNvSpPr>
            <a:spLocks noChangeShapeType="1"/>
          </p:cNvSpPr>
          <p:nvPr/>
        </p:nvSpPr>
        <p:spPr bwMode="auto">
          <a:xfrm>
            <a:off x="7286625" y="3948113"/>
            <a:ext cx="1295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7" name="Line 15">
            <a:extLst>
              <a:ext uri="{FF2B5EF4-FFF2-40B4-BE49-F238E27FC236}">
                <a16:creationId xmlns:a16="http://schemas.microsoft.com/office/drawing/2014/main" id="{01AA91A0-80E7-4529-B349-2EF7F62A1FD9}"/>
              </a:ext>
            </a:extLst>
          </p:cNvPr>
          <p:cNvSpPr>
            <a:spLocks noChangeShapeType="1"/>
          </p:cNvSpPr>
          <p:nvPr/>
        </p:nvSpPr>
        <p:spPr bwMode="auto">
          <a:xfrm flipH="1">
            <a:off x="8582025" y="3948113"/>
            <a:ext cx="0" cy="1152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8" name="Line 16">
            <a:extLst>
              <a:ext uri="{FF2B5EF4-FFF2-40B4-BE49-F238E27FC236}">
                <a16:creationId xmlns:a16="http://schemas.microsoft.com/office/drawing/2014/main" id="{7072D35B-86B5-451C-B033-A5C5F0A79858}"/>
              </a:ext>
            </a:extLst>
          </p:cNvPr>
          <p:cNvSpPr>
            <a:spLocks noChangeShapeType="1"/>
          </p:cNvSpPr>
          <p:nvPr/>
        </p:nvSpPr>
        <p:spPr bwMode="auto">
          <a:xfrm flipH="1">
            <a:off x="9229725" y="3948113"/>
            <a:ext cx="0" cy="1152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9" name="Rectangle 17">
            <a:extLst>
              <a:ext uri="{FF2B5EF4-FFF2-40B4-BE49-F238E27FC236}">
                <a16:creationId xmlns:a16="http://schemas.microsoft.com/office/drawing/2014/main" id="{A67CE97E-39F1-4544-892F-B5715A3BC6E6}"/>
              </a:ext>
            </a:extLst>
          </p:cNvPr>
          <p:cNvSpPr>
            <a:spLocks noChangeArrowheads="1"/>
          </p:cNvSpPr>
          <p:nvPr/>
        </p:nvSpPr>
        <p:spPr bwMode="auto">
          <a:xfrm>
            <a:off x="6350000" y="4192588"/>
            <a:ext cx="1512887" cy="42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pPr>
            <a:r>
              <a:rPr lang="en-US" altLang="zh-CN" b="0">
                <a:solidFill>
                  <a:srgbClr val="333399"/>
                </a:solidFill>
                <a:latin typeface="+mn-lt"/>
                <a:ea typeface="+mn-ea"/>
                <a:cs typeface="+mn-ea"/>
                <a:sym typeface="+mn-lt"/>
              </a:rPr>
              <a:t>10.0.0.0 R0</a:t>
            </a:r>
          </a:p>
        </p:txBody>
      </p:sp>
      <p:sp>
        <p:nvSpPr>
          <p:cNvPr id="20" name="Rectangle 18">
            <a:extLst>
              <a:ext uri="{FF2B5EF4-FFF2-40B4-BE49-F238E27FC236}">
                <a16:creationId xmlns:a16="http://schemas.microsoft.com/office/drawing/2014/main" id="{CB5B8069-677A-4C95-827D-0546A6ADC49F}"/>
              </a:ext>
            </a:extLst>
          </p:cNvPr>
          <p:cNvSpPr>
            <a:spLocks noChangeArrowheads="1"/>
          </p:cNvSpPr>
          <p:nvPr/>
        </p:nvSpPr>
        <p:spPr bwMode="auto">
          <a:xfrm>
            <a:off x="9947275" y="4192588"/>
            <a:ext cx="1512887" cy="42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pPr>
            <a:r>
              <a:rPr lang="en-US" altLang="zh-CN" b="0" dirty="0">
                <a:solidFill>
                  <a:srgbClr val="333399"/>
                </a:solidFill>
                <a:latin typeface="+mn-lt"/>
                <a:ea typeface="+mn-ea"/>
                <a:cs typeface="+mn-ea"/>
                <a:sym typeface="+mn-lt"/>
              </a:rPr>
              <a:t>10.0.0.0 R1</a:t>
            </a:r>
          </a:p>
        </p:txBody>
      </p:sp>
      <p:sp>
        <p:nvSpPr>
          <p:cNvPr id="21" name="AutoShape 19">
            <a:extLst>
              <a:ext uri="{FF2B5EF4-FFF2-40B4-BE49-F238E27FC236}">
                <a16:creationId xmlns:a16="http://schemas.microsoft.com/office/drawing/2014/main" id="{291E8450-5F45-4A67-9061-7152C15AA9A9}"/>
              </a:ext>
            </a:extLst>
          </p:cNvPr>
          <p:cNvSpPr>
            <a:spLocks noChangeArrowheads="1"/>
          </p:cNvSpPr>
          <p:nvPr/>
        </p:nvSpPr>
        <p:spPr bwMode="auto">
          <a:xfrm>
            <a:off x="6997700" y="5269354"/>
            <a:ext cx="1944687" cy="430919"/>
          </a:xfrm>
          <a:prstGeom prst="bevel">
            <a:avLst>
              <a:gd name="adj" fmla="val 1870"/>
            </a:avLst>
          </a:prstGeom>
          <a:solidFill>
            <a:srgbClr val="00B0F0"/>
          </a:solidFill>
          <a:ln>
            <a:noFill/>
          </a:ln>
        </p:spPr>
        <p:txBody>
          <a:bodyPr lIns="82550" tIns="41275" rIns="82550" bIns="41275"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endParaRPr lang="zh-CN" altLang="zh-CN">
              <a:latin typeface="+mn-lt"/>
              <a:ea typeface="+mn-ea"/>
              <a:cs typeface="+mn-ea"/>
              <a:sym typeface="+mn-lt"/>
            </a:endParaRPr>
          </a:p>
        </p:txBody>
      </p:sp>
      <p:sp>
        <p:nvSpPr>
          <p:cNvPr id="22" name="AutoShape 20">
            <a:extLst>
              <a:ext uri="{FF2B5EF4-FFF2-40B4-BE49-F238E27FC236}">
                <a16:creationId xmlns:a16="http://schemas.microsoft.com/office/drawing/2014/main" id="{B0531389-9D2B-4BDB-AEB4-BF53C2D1D8A3}"/>
              </a:ext>
            </a:extLst>
          </p:cNvPr>
          <p:cNvSpPr>
            <a:spLocks noChangeArrowheads="1"/>
          </p:cNvSpPr>
          <p:nvPr/>
        </p:nvSpPr>
        <p:spPr bwMode="auto">
          <a:xfrm>
            <a:off x="9085262" y="5269354"/>
            <a:ext cx="647700" cy="430919"/>
          </a:xfrm>
          <a:prstGeom prst="bevel">
            <a:avLst>
              <a:gd name="adj" fmla="val 1870"/>
            </a:avLst>
          </a:prstGeom>
          <a:gradFill rotWithShape="0">
            <a:gsLst>
              <a:gs pos="0">
                <a:srgbClr val="FFCC00"/>
              </a:gs>
              <a:gs pos="50000">
                <a:srgbClr val="FFEEA9"/>
              </a:gs>
              <a:gs pos="100000">
                <a:srgbClr val="FFCC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endParaRPr lang="zh-CN" altLang="zh-CN">
              <a:latin typeface="+mn-lt"/>
              <a:ea typeface="+mn-ea"/>
              <a:cs typeface="+mn-ea"/>
              <a:sym typeface="+mn-lt"/>
            </a:endParaRPr>
          </a:p>
        </p:txBody>
      </p:sp>
      <p:sp>
        <p:nvSpPr>
          <p:cNvPr id="23" name="Rectangle 21">
            <a:extLst>
              <a:ext uri="{FF2B5EF4-FFF2-40B4-BE49-F238E27FC236}">
                <a16:creationId xmlns:a16="http://schemas.microsoft.com/office/drawing/2014/main" id="{EEBFB7D8-34DA-4359-8B01-678F5E41FC61}"/>
              </a:ext>
            </a:extLst>
          </p:cNvPr>
          <p:cNvSpPr>
            <a:spLocks noChangeArrowheads="1"/>
          </p:cNvSpPr>
          <p:nvPr/>
        </p:nvSpPr>
        <p:spPr bwMode="auto">
          <a:xfrm>
            <a:off x="7789862" y="5243513"/>
            <a:ext cx="1223963"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pPr>
            <a:r>
              <a:rPr lang="en-US" altLang="zh-CN" sz="1800" b="0">
                <a:solidFill>
                  <a:srgbClr val="333399"/>
                </a:solidFill>
                <a:latin typeface="+mn-lt"/>
                <a:ea typeface="+mn-ea"/>
                <a:cs typeface="+mn-ea"/>
                <a:sym typeface="+mn-lt"/>
              </a:rPr>
              <a:t>10.0.0.0</a:t>
            </a:r>
          </a:p>
        </p:txBody>
      </p:sp>
      <p:sp>
        <p:nvSpPr>
          <p:cNvPr id="24" name="Rectangle 22">
            <a:extLst>
              <a:ext uri="{FF2B5EF4-FFF2-40B4-BE49-F238E27FC236}">
                <a16:creationId xmlns:a16="http://schemas.microsoft.com/office/drawing/2014/main" id="{19594B35-398F-47C8-B8A6-27EAD7F666CA}"/>
              </a:ext>
            </a:extLst>
          </p:cNvPr>
          <p:cNvSpPr>
            <a:spLocks noChangeArrowheads="1"/>
          </p:cNvSpPr>
          <p:nvPr/>
        </p:nvSpPr>
        <p:spPr bwMode="auto">
          <a:xfrm>
            <a:off x="9085262" y="5207001"/>
            <a:ext cx="649288" cy="427746"/>
          </a:xfrm>
          <a:prstGeom prst="rect">
            <a:avLst/>
          </a:prstGeom>
          <a:solidFill>
            <a:srgbClr val="00B0F0"/>
          </a:solidFill>
          <a:ln>
            <a:noFill/>
          </a:ln>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pPr>
            <a:r>
              <a:rPr lang="en-US" altLang="zh-CN" b="0">
                <a:solidFill>
                  <a:srgbClr val="333399"/>
                </a:solidFill>
                <a:latin typeface="+mn-lt"/>
                <a:ea typeface="+mn-ea"/>
                <a:cs typeface="+mn-ea"/>
                <a:sym typeface="+mn-lt"/>
              </a:rPr>
              <a:t>R1</a:t>
            </a:r>
          </a:p>
        </p:txBody>
      </p:sp>
      <p:sp>
        <p:nvSpPr>
          <p:cNvPr id="25" name="Rectangle 23">
            <a:extLst>
              <a:ext uri="{FF2B5EF4-FFF2-40B4-BE49-F238E27FC236}">
                <a16:creationId xmlns:a16="http://schemas.microsoft.com/office/drawing/2014/main" id="{907585E0-F031-4D8A-BBFE-D6EC32247434}"/>
              </a:ext>
            </a:extLst>
          </p:cNvPr>
          <p:cNvSpPr>
            <a:spLocks noChangeArrowheads="1"/>
          </p:cNvSpPr>
          <p:nvPr/>
        </p:nvSpPr>
        <p:spPr bwMode="auto">
          <a:xfrm>
            <a:off x="8293100" y="5735638"/>
            <a:ext cx="1223962" cy="39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pPr>
            <a:r>
              <a:rPr lang="zh-CN" altLang="en-US" sz="1800" dirty="0">
                <a:solidFill>
                  <a:srgbClr val="333399"/>
                </a:solidFill>
                <a:latin typeface="+mn-lt"/>
                <a:ea typeface="+mn-ea"/>
                <a:cs typeface="+mn-ea"/>
                <a:sym typeface="+mn-lt"/>
              </a:rPr>
              <a:t>路由表</a:t>
            </a:r>
          </a:p>
        </p:txBody>
      </p:sp>
      <p:sp>
        <p:nvSpPr>
          <p:cNvPr id="26" name="矩形 25">
            <a:extLst>
              <a:ext uri="{FF2B5EF4-FFF2-40B4-BE49-F238E27FC236}">
                <a16:creationId xmlns:a16="http://schemas.microsoft.com/office/drawing/2014/main" id="{4583CB48-96B8-4044-B11C-01F8C7B75BD6}"/>
              </a:ext>
            </a:extLst>
          </p:cNvPr>
          <p:cNvSpPr/>
          <p:nvPr/>
        </p:nvSpPr>
        <p:spPr>
          <a:xfrm>
            <a:off x="6134100" y="1054523"/>
            <a:ext cx="3932487" cy="497316"/>
          </a:xfrm>
          <a:prstGeom prst="rect">
            <a:avLst/>
          </a:prstGeom>
        </p:spPr>
        <p:txBody>
          <a:bodyPr wrap="none">
            <a:spAutoFit/>
          </a:bodyPr>
          <a:lstStyle/>
          <a:p>
            <a:pPr>
              <a:lnSpc>
                <a:spcPct val="120000"/>
              </a:lnSpc>
            </a:pPr>
            <a:r>
              <a:rPr lang="zh-CN" altLang="en-US" sz="2400" b="1" dirty="0">
                <a:cs typeface="+mn-ea"/>
                <a:sym typeface="+mn-lt"/>
              </a:rPr>
              <a:t>路由优先级（</a:t>
            </a:r>
            <a:r>
              <a:rPr lang="en-US" altLang="zh-CN" sz="2400" b="1" dirty="0">
                <a:cs typeface="+mn-ea"/>
                <a:sym typeface="+mn-lt"/>
              </a:rPr>
              <a:t>Preference</a:t>
            </a:r>
            <a:r>
              <a:rPr lang="zh-CN" altLang="en-US" sz="2400" b="1" dirty="0">
                <a:cs typeface="+mn-ea"/>
                <a:sym typeface="+mn-lt"/>
              </a:rPr>
              <a:t>）</a:t>
            </a:r>
          </a:p>
        </p:txBody>
      </p:sp>
      <p:sp>
        <p:nvSpPr>
          <p:cNvPr id="27" name="矩形 26">
            <a:extLst>
              <a:ext uri="{FF2B5EF4-FFF2-40B4-BE49-F238E27FC236}">
                <a16:creationId xmlns:a16="http://schemas.microsoft.com/office/drawing/2014/main" id="{11A7830E-43BA-4FF2-99D5-9EF56D205B1D}"/>
              </a:ext>
            </a:extLst>
          </p:cNvPr>
          <p:cNvSpPr/>
          <p:nvPr/>
        </p:nvSpPr>
        <p:spPr>
          <a:xfrm>
            <a:off x="6096000" y="1658967"/>
            <a:ext cx="5551032" cy="799193"/>
          </a:xfrm>
          <a:prstGeom prst="rect">
            <a:avLst/>
          </a:prstGeom>
        </p:spPr>
        <p:txBody>
          <a:bodyPr vert="horz" lIns="91440" tIns="45720" rIns="91440" bIns="45720" rtlCol="0">
            <a:normAutofit fontScale="92500" lnSpcReduction="20000"/>
          </a:bodyPr>
          <a:lstStyle/>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从优先级最高的协议获取的路由最先被优先选择加入路由表中。</a:t>
            </a:r>
          </a:p>
        </p:txBody>
      </p:sp>
      <p:sp>
        <p:nvSpPr>
          <p:cNvPr id="4" name="日期占位符 3">
            <a:extLst>
              <a:ext uri="{FF2B5EF4-FFF2-40B4-BE49-F238E27FC236}">
                <a16:creationId xmlns:a16="http://schemas.microsoft.com/office/drawing/2014/main" id="{1479ACDF-0135-AAAD-F6ED-2672A01C90ED}"/>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2F60B2DF-E2A2-0C4A-E0C9-7032FCC1F22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28" name="灯片编号占位符 5">
            <a:extLst>
              <a:ext uri="{FF2B5EF4-FFF2-40B4-BE49-F238E27FC236}">
                <a16:creationId xmlns:a16="http://schemas.microsoft.com/office/drawing/2014/main" id="{3E31EA47-6CF4-992C-853F-FC7B40E7CFC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198</a:t>
            </a:fld>
            <a:endParaRPr lang="en-US">
              <a:cs typeface="+mn-ea"/>
              <a:sym typeface="+mn-lt"/>
            </a:endParaRPr>
          </a:p>
        </p:txBody>
      </p:sp>
    </p:spTree>
    <p:extLst>
      <p:ext uri="{BB962C8B-B14F-4D97-AF65-F5344CB8AC3E}">
        <p14:creationId xmlns:p14="http://schemas.microsoft.com/office/powerpoint/2010/main" val="15504081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19EAA-FF2A-44DE-B531-4631F9214F60}"/>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几个基本概念</a:t>
            </a:r>
          </a:p>
        </p:txBody>
      </p:sp>
      <p:sp>
        <p:nvSpPr>
          <p:cNvPr id="22" name="内容占位符 21">
            <a:extLst>
              <a:ext uri="{FF2B5EF4-FFF2-40B4-BE49-F238E27FC236}">
                <a16:creationId xmlns:a16="http://schemas.microsoft.com/office/drawing/2014/main" id="{84E69DCA-D970-4A9D-91AE-3D8C7C26D766}"/>
              </a:ext>
            </a:extLst>
          </p:cNvPr>
          <p:cNvSpPr>
            <a:spLocks noGrp="1"/>
          </p:cNvSpPr>
          <p:nvPr>
            <p:ph idx="1"/>
          </p:nvPr>
        </p:nvSpPr>
        <p:spPr>
          <a:xfrm>
            <a:off x="731839" y="1817913"/>
            <a:ext cx="5522912" cy="4110159"/>
          </a:xfrm>
        </p:spPr>
        <p:txBody>
          <a:bodyPr vert="horz" lIns="91440" tIns="45720" rIns="91440" bIns="45720" rtlCol="0">
            <a:normAutofit fontScale="92500"/>
          </a:bodyPr>
          <a:lstStyle/>
          <a:p>
            <a:pPr marL="266700" indent="-266700">
              <a:buFont typeface="Wingdings" panose="05000000000000000000" pitchFamily="2" charset="2"/>
              <a:buChar char="n"/>
            </a:pPr>
            <a:r>
              <a:rPr lang="zh-CN" altLang="en-US" sz="2400" dirty="0">
                <a:solidFill>
                  <a:schemeClr val="accent1"/>
                </a:solidFill>
                <a:cs typeface="+mn-ea"/>
                <a:sym typeface="+mn-lt"/>
              </a:rPr>
              <a:t>为了减小路由表的规模，对于某些属于一个更大网段的子网所对应的路由，可以使用聚合的方法，不发布那些具体的子网路由，代之以发布那个更大网段的路由。</a:t>
            </a:r>
          </a:p>
          <a:p>
            <a:pPr marL="266700" indent="-266700">
              <a:buFont typeface="Wingdings" panose="05000000000000000000" pitchFamily="2" charset="2"/>
              <a:buChar char="n"/>
            </a:pPr>
            <a:r>
              <a:rPr lang="zh-CN" altLang="en-US" sz="2400" dirty="0">
                <a:solidFill>
                  <a:schemeClr val="accent1"/>
                </a:solidFill>
                <a:cs typeface="+mn-ea"/>
                <a:sym typeface="+mn-lt"/>
              </a:rPr>
              <a:t>自动聚合和手动聚合</a:t>
            </a:r>
          </a:p>
          <a:p>
            <a:pPr lvl="1">
              <a:buFont typeface="Wingdings" panose="05000000000000000000" pitchFamily="2" charset="2"/>
              <a:buChar char="Ø"/>
            </a:pPr>
            <a:r>
              <a:rPr lang="zh-CN" altLang="en-US" sz="2200" dirty="0">
                <a:sym typeface="+mn-lt"/>
              </a:rPr>
              <a:t>很多路由协议支持自动聚合，自动聚合是按自然掩码来聚合路由的。</a:t>
            </a:r>
          </a:p>
          <a:p>
            <a:pPr lvl="1">
              <a:buFont typeface="Wingdings" panose="05000000000000000000" pitchFamily="2" charset="2"/>
              <a:buChar char="Ø"/>
            </a:pPr>
            <a:r>
              <a:rPr lang="zh-CN" altLang="en-US" sz="2200" dirty="0">
                <a:sym typeface="+mn-lt"/>
              </a:rPr>
              <a:t>少数路由协议支持手动聚合，可以更具需要配置不同的聚合方式。</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3" name="矩形 2">
            <a:extLst>
              <a:ext uri="{FF2B5EF4-FFF2-40B4-BE49-F238E27FC236}">
                <a16:creationId xmlns:a16="http://schemas.microsoft.com/office/drawing/2014/main" id="{F53E1DE9-1D5D-4066-A690-4202836B565C}"/>
              </a:ext>
            </a:extLst>
          </p:cNvPr>
          <p:cNvSpPr/>
          <p:nvPr/>
        </p:nvSpPr>
        <p:spPr>
          <a:xfrm>
            <a:off x="734131" y="1252946"/>
            <a:ext cx="1610058" cy="497316"/>
          </a:xfrm>
          <a:prstGeom prst="rect">
            <a:avLst/>
          </a:prstGeom>
        </p:spPr>
        <p:txBody>
          <a:bodyPr wrap="square">
            <a:spAutoFit/>
          </a:bodyPr>
          <a:lstStyle/>
          <a:p>
            <a:pPr>
              <a:lnSpc>
                <a:spcPct val="120000"/>
              </a:lnSpc>
            </a:pPr>
            <a:r>
              <a:rPr lang="zh-CN" altLang="en-US" sz="2400" b="1" dirty="0">
                <a:cs typeface="+mn-ea"/>
                <a:sym typeface="+mn-lt"/>
              </a:rPr>
              <a:t>路由聚合</a:t>
            </a:r>
          </a:p>
        </p:txBody>
      </p:sp>
      <p:pic>
        <p:nvPicPr>
          <p:cNvPr id="5" name="Picture 7" descr="4">
            <a:extLst>
              <a:ext uri="{FF2B5EF4-FFF2-40B4-BE49-F238E27FC236}">
                <a16:creationId xmlns:a16="http://schemas.microsoft.com/office/drawing/2014/main" id="{20B5C0C4-9FC7-4C79-AE69-374B127A1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050" y="3359377"/>
            <a:ext cx="12858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4">
            <a:extLst>
              <a:ext uri="{FF2B5EF4-FFF2-40B4-BE49-F238E27FC236}">
                <a16:creationId xmlns:a16="http://schemas.microsoft.com/office/drawing/2014/main" id="{F1B4DE92-8C17-4DD9-A93E-6A77881616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2488" y="4357914"/>
            <a:ext cx="12001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4">
            <a:extLst>
              <a:ext uri="{FF2B5EF4-FFF2-40B4-BE49-F238E27FC236}">
                <a16:creationId xmlns:a16="http://schemas.microsoft.com/office/drawing/2014/main" id="{29AD22B1-AAE2-4AEC-9A3E-16C66C52C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6938" y="2464027"/>
            <a:ext cx="11699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0">
            <a:extLst>
              <a:ext uri="{FF2B5EF4-FFF2-40B4-BE49-F238E27FC236}">
                <a16:creationId xmlns:a16="http://schemas.microsoft.com/office/drawing/2014/main" id="{1418D814-EC32-4511-8B66-C5861DE72D73}"/>
              </a:ext>
            </a:extLst>
          </p:cNvPr>
          <p:cNvSpPr>
            <a:spLocks noChangeShapeType="1"/>
          </p:cNvSpPr>
          <p:nvPr/>
        </p:nvSpPr>
        <p:spPr bwMode="auto">
          <a:xfrm>
            <a:off x="7653338" y="3814989"/>
            <a:ext cx="792162" cy="14288"/>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9" name="Text Box 11">
            <a:extLst>
              <a:ext uri="{FF2B5EF4-FFF2-40B4-BE49-F238E27FC236}">
                <a16:creationId xmlns:a16="http://schemas.microsoft.com/office/drawing/2014/main" id="{0180F4C5-09C0-4BCF-9E17-BAEB4C4BA53B}"/>
              </a:ext>
            </a:extLst>
          </p:cNvPr>
          <p:cNvSpPr txBox="1">
            <a:spLocks noChangeArrowheads="1"/>
          </p:cNvSpPr>
          <p:nvPr/>
        </p:nvSpPr>
        <p:spPr bwMode="auto">
          <a:xfrm>
            <a:off x="9766300" y="2725938"/>
            <a:ext cx="1128835"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kumimoji="1" lang="en-US" altLang="zh-CN" sz="1400">
                <a:solidFill>
                  <a:srgbClr val="FF0066"/>
                </a:solidFill>
                <a:latin typeface="+mn-lt"/>
                <a:ea typeface="+mn-ea"/>
                <a:cs typeface="+mn-ea"/>
                <a:sym typeface="+mn-lt"/>
              </a:rPr>
              <a:t>198.168.1.0</a:t>
            </a:r>
            <a:endParaRPr kumimoji="1" lang="en-US" altLang="zh-CN" sz="1400">
              <a:solidFill>
                <a:schemeClr val="tx1"/>
              </a:solidFill>
              <a:latin typeface="+mn-lt"/>
              <a:ea typeface="+mn-ea"/>
              <a:cs typeface="+mn-ea"/>
              <a:sym typeface="+mn-lt"/>
            </a:endParaRPr>
          </a:p>
        </p:txBody>
      </p:sp>
      <p:sp>
        <p:nvSpPr>
          <p:cNvPr id="10" name="Rectangle 12">
            <a:extLst>
              <a:ext uri="{FF2B5EF4-FFF2-40B4-BE49-F238E27FC236}">
                <a16:creationId xmlns:a16="http://schemas.microsoft.com/office/drawing/2014/main" id="{839D65A2-D658-4C6D-8DDA-30F2A2956BA4}"/>
              </a:ext>
            </a:extLst>
          </p:cNvPr>
          <p:cNvSpPr>
            <a:spLocks noChangeArrowheads="1"/>
          </p:cNvSpPr>
          <p:nvPr/>
        </p:nvSpPr>
        <p:spPr bwMode="auto">
          <a:xfrm>
            <a:off x="9759889" y="3546675"/>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algn="ctr" eaLnBrk="1" hangingPunct="1">
              <a:lnSpc>
                <a:spcPct val="120000"/>
              </a:lnSpc>
            </a:pPr>
            <a:r>
              <a:rPr kumimoji="1" lang="en-US" altLang="zh-CN" sz="1400">
                <a:solidFill>
                  <a:srgbClr val="FF0066"/>
                </a:solidFill>
                <a:latin typeface="+mn-lt"/>
                <a:ea typeface="+mn-ea"/>
                <a:cs typeface="+mn-ea"/>
                <a:sym typeface="+mn-lt"/>
              </a:rPr>
              <a:t>198.168.2.0</a:t>
            </a:r>
          </a:p>
        </p:txBody>
      </p:sp>
      <p:sp>
        <p:nvSpPr>
          <p:cNvPr id="11" name="Text Box 13">
            <a:extLst>
              <a:ext uri="{FF2B5EF4-FFF2-40B4-BE49-F238E27FC236}">
                <a16:creationId xmlns:a16="http://schemas.microsoft.com/office/drawing/2014/main" id="{F9A2F804-030D-4DE7-BB6D-E997360FB22C}"/>
              </a:ext>
            </a:extLst>
          </p:cNvPr>
          <p:cNvSpPr txBox="1">
            <a:spLocks noChangeArrowheads="1"/>
          </p:cNvSpPr>
          <p:nvPr/>
        </p:nvSpPr>
        <p:spPr bwMode="auto">
          <a:xfrm>
            <a:off x="8508114" y="3928585"/>
            <a:ext cx="314510" cy="58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algn="ctr" eaLnBrk="1" hangingPunct="1">
              <a:lnSpc>
                <a:spcPct val="120000"/>
              </a:lnSpc>
            </a:pPr>
            <a:r>
              <a:rPr kumimoji="1" lang="en-US" altLang="zh-CN" sz="1400">
                <a:solidFill>
                  <a:schemeClr val="tx1"/>
                </a:solidFill>
                <a:latin typeface="+mn-lt"/>
                <a:ea typeface="+mn-ea"/>
                <a:cs typeface="+mn-ea"/>
                <a:sym typeface="+mn-lt"/>
              </a:rPr>
              <a:t>A</a:t>
            </a:r>
          </a:p>
          <a:p>
            <a:pPr algn="ctr" eaLnBrk="1" hangingPunct="1">
              <a:lnSpc>
                <a:spcPct val="120000"/>
              </a:lnSpc>
            </a:pPr>
            <a:endParaRPr kumimoji="1" lang="zh-CN" altLang="en-US" sz="1400" b="0">
              <a:solidFill>
                <a:srgbClr val="D91C17"/>
              </a:solidFill>
              <a:latin typeface="+mn-lt"/>
              <a:ea typeface="+mn-ea"/>
              <a:cs typeface="+mn-ea"/>
              <a:sym typeface="+mn-lt"/>
            </a:endParaRPr>
          </a:p>
        </p:txBody>
      </p:sp>
      <p:sp>
        <p:nvSpPr>
          <p:cNvPr id="12" name="Line 14">
            <a:extLst>
              <a:ext uri="{FF2B5EF4-FFF2-40B4-BE49-F238E27FC236}">
                <a16:creationId xmlns:a16="http://schemas.microsoft.com/office/drawing/2014/main" id="{B1464578-E131-4BDA-84BF-2FBFEFF6CDDA}"/>
              </a:ext>
            </a:extLst>
          </p:cNvPr>
          <p:cNvSpPr>
            <a:spLocks noChangeShapeType="1"/>
          </p:cNvSpPr>
          <p:nvPr/>
        </p:nvSpPr>
        <p:spPr bwMode="auto">
          <a:xfrm flipV="1">
            <a:off x="8861425" y="2916464"/>
            <a:ext cx="1025525" cy="7191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3" name="Line 15">
            <a:extLst>
              <a:ext uri="{FF2B5EF4-FFF2-40B4-BE49-F238E27FC236}">
                <a16:creationId xmlns:a16="http://schemas.microsoft.com/office/drawing/2014/main" id="{9BBE1AA0-26BC-468D-B421-C89FC168BD52}"/>
              </a:ext>
            </a:extLst>
          </p:cNvPr>
          <p:cNvSpPr>
            <a:spLocks noChangeShapeType="1"/>
          </p:cNvSpPr>
          <p:nvPr/>
        </p:nvSpPr>
        <p:spPr bwMode="auto">
          <a:xfrm>
            <a:off x="8861425" y="3780064"/>
            <a:ext cx="954088"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4" name="Line 16">
            <a:extLst>
              <a:ext uri="{FF2B5EF4-FFF2-40B4-BE49-F238E27FC236}">
                <a16:creationId xmlns:a16="http://schemas.microsoft.com/office/drawing/2014/main" id="{1F79926F-641E-4DFA-BF8D-84319C36774B}"/>
              </a:ext>
            </a:extLst>
          </p:cNvPr>
          <p:cNvSpPr>
            <a:spLocks noChangeShapeType="1"/>
          </p:cNvSpPr>
          <p:nvPr/>
        </p:nvSpPr>
        <p:spPr bwMode="auto">
          <a:xfrm>
            <a:off x="8861425" y="3853089"/>
            <a:ext cx="881063" cy="7207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5" name="Rectangle 17">
            <a:extLst>
              <a:ext uri="{FF2B5EF4-FFF2-40B4-BE49-F238E27FC236}">
                <a16:creationId xmlns:a16="http://schemas.microsoft.com/office/drawing/2014/main" id="{DDD99290-DA5C-4143-8638-46C0BB051428}"/>
              </a:ext>
            </a:extLst>
          </p:cNvPr>
          <p:cNvSpPr>
            <a:spLocks noChangeArrowheads="1"/>
          </p:cNvSpPr>
          <p:nvPr/>
        </p:nvSpPr>
        <p:spPr bwMode="auto">
          <a:xfrm>
            <a:off x="7510463" y="2916464"/>
            <a:ext cx="1624012" cy="58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kumimoji="1" lang="en-US" altLang="zh-CN" sz="1400" dirty="0">
                <a:solidFill>
                  <a:schemeClr val="tx1"/>
                </a:solidFill>
                <a:latin typeface="+mn-lt"/>
                <a:ea typeface="+mn-ea"/>
                <a:cs typeface="+mn-ea"/>
                <a:sym typeface="+mn-lt"/>
              </a:rPr>
              <a:t>A</a:t>
            </a:r>
            <a:r>
              <a:rPr kumimoji="1" lang="zh-CN" altLang="en-US" sz="1400" dirty="0">
                <a:solidFill>
                  <a:schemeClr val="tx1"/>
                </a:solidFill>
                <a:latin typeface="+mn-lt"/>
                <a:ea typeface="+mn-ea"/>
                <a:cs typeface="+mn-ea"/>
                <a:sym typeface="+mn-lt"/>
              </a:rPr>
              <a:t>只通告聚合路由</a:t>
            </a:r>
          </a:p>
          <a:p>
            <a:pPr eaLnBrk="1" hangingPunct="1">
              <a:lnSpc>
                <a:spcPct val="120000"/>
              </a:lnSpc>
            </a:pPr>
            <a:r>
              <a:rPr kumimoji="1" lang="en-US" altLang="zh-CN" sz="1400" dirty="0">
                <a:solidFill>
                  <a:schemeClr val="tx1"/>
                </a:solidFill>
                <a:latin typeface="+mn-lt"/>
                <a:ea typeface="+mn-ea"/>
                <a:cs typeface="+mn-ea"/>
                <a:sym typeface="+mn-lt"/>
              </a:rPr>
              <a:t>198.168.0.0/16</a:t>
            </a:r>
          </a:p>
        </p:txBody>
      </p:sp>
      <p:sp>
        <p:nvSpPr>
          <p:cNvPr id="16" name="Rectangle 18">
            <a:extLst>
              <a:ext uri="{FF2B5EF4-FFF2-40B4-BE49-F238E27FC236}">
                <a16:creationId xmlns:a16="http://schemas.microsoft.com/office/drawing/2014/main" id="{6F63CFB3-AF2D-4EC4-8EE1-C7E9FBC47986}"/>
              </a:ext>
            </a:extLst>
          </p:cNvPr>
          <p:cNvSpPr>
            <a:spLocks noChangeArrowheads="1"/>
          </p:cNvSpPr>
          <p:nvPr/>
        </p:nvSpPr>
        <p:spPr bwMode="auto">
          <a:xfrm>
            <a:off x="9810689" y="4489650"/>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algn="ctr" eaLnBrk="1" hangingPunct="1">
              <a:lnSpc>
                <a:spcPct val="120000"/>
              </a:lnSpc>
            </a:pPr>
            <a:r>
              <a:rPr kumimoji="1" lang="en-US" altLang="zh-CN" sz="1400">
                <a:solidFill>
                  <a:srgbClr val="FF0066"/>
                </a:solidFill>
                <a:latin typeface="+mn-lt"/>
                <a:ea typeface="+mn-ea"/>
                <a:cs typeface="+mn-ea"/>
                <a:sym typeface="+mn-lt"/>
              </a:rPr>
              <a:t>198.168.3.0</a:t>
            </a:r>
          </a:p>
        </p:txBody>
      </p:sp>
      <p:sp>
        <p:nvSpPr>
          <p:cNvPr id="17" name="AutoShape 19">
            <a:extLst>
              <a:ext uri="{FF2B5EF4-FFF2-40B4-BE49-F238E27FC236}">
                <a16:creationId xmlns:a16="http://schemas.microsoft.com/office/drawing/2014/main" id="{80AF32CF-5D1D-49FC-B101-71D05E35FABB}"/>
              </a:ext>
            </a:extLst>
          </p:cNvPr>
          <p:cNvSpPr>
            <a:spLocks noChangeArrowheads="1"/>
          </p:cNvSpPr>
          <p:nvPr/>
        </p:nvSpPr>
        <p:spPr bwMode="auto">
          <a:xfrm>
            <a:off x="7870825" y="3565752"/>
            <a:ext cx="423863" cy="71437"/>
          </a:xfrm>
          <a:prstGeom prst="leftArrow">
            <a:avLst>
              <a:gd name="adj1" fmla="val 50000"/>
              <a:gd name="adj2" fmla="val 148335"/>
            </a:avLst>
          </a:prstGeom>
          <a:solidFill>
            <a:srgbClr val="D91C17"/>
          </a:solidFill>
          <a:ln w="9525">
            <a:solidFill>
              <a:schemeClr val="tx1"/>
            </a:solidFill>
            <a:miter lim="800000"/>
            <a:headEnd/>
            <a:tailEnd/>
          </a:ln>
        </p:spPr>
        <p:txBody>
          <a:bodyPr wrap="none" anchor="ct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endParaRPr lang="zh-CN" altLang="zh-CN">
              <a:latin typeface="+mn-lt"/>
              <a:ea typeface="+mn-ea"/>
              <a:cs typeface="+mn-ea"/>
              <a:sym typeface="+mn-lt"/>
            </a:endParaRPr>
          </a:p>
        </p:txBody>
      </p:sp>
      <p:sp>
        <p:nvSpPr>
          <p:cNvPr id="18" name="Text Box 20">
            <a:extLst>
              <a:ext uri="{FF2B5EF4-FFF2-40B4-BE49-F238E27FC236}">
                <a16:creationId xmlns:a16="http://schemas.microsoft.com/office/drawing/2014/main" id="{54D49F61-A61A-4713-9FA7-E51FC97E0D7B}"/>
              </a:ext>
            </a:extLst>
          </p:cNvPr>
          <p:cNvSpPr txBox="1">
            <a:spLocks noChangeArrowheads="1"/>
          </p:cNvSpPr>
          <p:nvPr/>
        </p:nvSpPr>
        <p:spPr bwMode="auto">
          <a:xfrm>
            <a:off x="7288914" y="3963510"/>
            <a:ext cx="314510" cy="58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algn="ctr" eaLnBrk="1" hangingPunct="1">
              <a:lnSpc>
                <a:spcPct val="120000"/>
              </a:lnSpc>
            </a:pPr>
            <a:r>
              <a:rPr kumimoji="1" lang="en-US" altLang="zh-CN" sz="1400">
                <a:solidFill>
                  <a:schemeClr val="tx1"/>
                </a:solidFill>
                <a:latin typeface="+mn-lt"/>
                <a:ea typeface="+mn-ea"/>
                <a:cs typeface="+mn-ea"/>
                <a:sym typeface="+mn-lt"/>
              </a:rPr>
              <a:t>B</a:t>
            </a:r>
          </a:p>
          <a:p>
            <a:pPr algn="ctr" eaLnBrk="1" hangingPunct="1">
              <a:lnSpc>
                <a:spcPct val="120000"/>
              </a:lnSpc>
            </a:pPr>
            <a:endParaRPr kumimoji="1" lang="zh-CN" altLang="en-US" sz="1400" b="0">
              <a:solidFill>
                <a:srgbClr val="D91C17"/>
              </a:solidFill>
              <a:latin typeface="+mn-lt"/>
              <a:ea typeface="+mn-ea"/>
              <a:cs typeface="+mn-ea"/>
              <a:sym typeface="+mn-lt"/>
            </a:endParaRPr>
          </a:p>
        </p:txBody>
      </p:sp>
      <p:sp>
        <p:nvSpPr>
          <p:cNvPr id="19" name="Text Box 21">
            <a:extLst>
              <a:ext uri="{FF2B5EF4-FFF2-40B4-BE49-F238E27FC236}">
                <a16:creationId xmlns:a16="http://schemas.microsoft.com/office/drawing/2014/main" id="{F8149436-190B-488C-A22D-54ED4C6AA121}"/>
              </a:ext>
            </a:extLst>
          </p:cNvPr>
          <p:cNvSpPr txBox="1">
            <a:spLocks noChangeArrowheads="1"/>
          </p:cNvSpPr>
          <p:nvPr/>
        </p:nvSpPr>
        <p:spPr bwMode="auto">
          <a:xfrm>
            <a:off x="8080375" y="4179640"/>
            <a:ext cx="1377300" cy="110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kumimoji="1" lang="zh-CN" altLang="en-US" sz="1400" dirty="0">
                <a:solidFill>
                  <a:schemeClr val="tx1"/>
                </a:solidFill>
                <a:latin typeface="+mn-lt"/>
                <a:ea typeface="+mn-ea"/>
                <a:cs typeface="+mn-ea"/>
                <a:sym typeface="+mn-lt"/>
              </a:rPr>
              <a:t>路由表</a:t>
            </a:r>
          </a:p>
          <a:p>
            <a:pPr eaLnBrk="1" hangingPunct="1">
              <a:lnSpc>
                <a:spcPct val="120000"/>
              </a:lnSpc>
            </a:pPr>
            <a:r>
              <a:rPr kumimoji="1" lang="en-US" altLang="zh-CN" sz="1400" dirty="0">
                <a:solidFill>
                  <a:schemeClr val="tx1"/>
                </a:solidFill>
                <a:latin typeface="+mn-lt"/>
                <a:ea typeface="+mn-ea"/>
                <a:cs typeface="+mn-ea"/>
                <a:sym typeface="+mn-lt"/>
              </a:rPr>
              <a:t>198.168.1.0/24</a:t>
            </a:r>
          </a:p>
          <a:p>
            <a:pPr eaLnBrk="1" hangingPunct="1">
              <a:lnSpc>
                <a:spcPct val="120000"/>
              </a:lnSpc>
            </a:pPr>
            <a:r>
              <a:rPr kumimoji="1" lang="en-US" altLang="zh-CN" sz="1400" dirty="0">
                <a:solidFill>
                  <a:schemeClr val="tx1"/>
                </a:solidFill>
                <a:latin typeface="+mn-lt"/>
                <a:ea typeface="+mn-ea"/>
                <a:cs typeface="+mn-ea"/>
                <a:sym typeface="+mn-lt"/>
              </a:rPr>
              <a:t>198.168.2.0/24</a:t>
            </a:r>
          </a:p>
          <a:p>
            <a:pPr eaLnBrk="1" hangingPunct="1">
              <a:lnSpc>
                <a:spcPct val="120000"/>
              </a:lnSpc>
            </a:pPr>
            <a:r>
              <a:rPr kumimoji="1" lang="en-US" altLang="zh-CN" sz="1400" dirty="0">
                <a:solidFill>
                  <a:schemeClr val="tx1"/>
                </a:solidFill>
                <a:latin typeface="+mn-lt"/>
                <a:ea typeface="+mn-ea"/>
                <a:cs typeface="+mn-ea"/>
                <a:sym typeface="+mn-lt"/>
              </a:rPr>
              <a:t>198.168.3.0/24</a:t>
            </a:r>
          </a:p>
        </p:txBody>
      </p:sp>
      <p:sp>
        <p:nvSpPr>
          <p:cNvPr id="4" name="日期占位符 3">
            <a:extLst>
              <a:ext uri="{FF2B5EF4-FFF2-40B4-BE49-F238E27FC236}">
                <a16:creationId xmlns:a16="http://schemas.microsoft.com/office/drawing/2014/main" id="{81E982F5-50FC-A159-CF91-0614151F552D}"/>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20" name="页脚占位符 4">
            <a:extLst>
              <a:ext uri="{FF2B5EF4-FFF2-40B4-BE49-F238E27FC236}">
                <a16:creationId xmlns:a16="http://schemas.microsoft.com/office/drawing/2014/main" id="{37AA591C-6702-C1A6-40BF-447C3508DC75}"/>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21" name="灯片编号占位符 5">
            <a:extLst>
              <a:ext uri="{FF2B5EF4-FFF2-40B4-BE49-F238E27FC236}">
                <a16:creationId xmlns:a16="http://schemas.microsoft.com/office/drawing/2014/main" id="{AA2D4CAF-DA98-8158-6F02-A57570328E7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199</a:t>
            </a:fld>
            <a:endParaRPr lang="en-US">
              <a:cs typeface="+mn-ea"/>
              <a:sym typeface="+mn-lt"/>
            </a:endParaRPr>
          </a:p>
        </p:txBody>
      </p:sp>
      <p:pic>
        <p:nvPicPr>
          <p:cNvPr id="25" name="图片 24">
            <a:extLst>
              <a:ext uri="{FF2B5EF4-FFF2-40B4-BE49-F238E27FC236}">
                <a16:creationId xmlns:a16="http://schemas.microsoft.com/office/drawing/2014/main" id="{5F205793-8A98-455A-A7D4-550A00A41FA0}"/>
              </a:ext>
            </a:extLst>
          </p:cNvPr>
          <p:cNvPicPr>
            <a:picLocks noChangeAspect="1"/>
          </p:cNvPicPr>
          <p:nvPr/>
        </p:nvPicPr>
        <p:blipFill>
          <a:blip r:embed="rId5"/>
          <a:stretch>
            <a:fillRect/>
          </a:stretch>
        </p:blipFill>
        <p:spPr>
          <a:xfrm>
            <a:off x="7119145" y="3573657"/>
            <a:ext cx="524578" cy="483386"/>
          </a:xfrm>
          <a:prstGeom prst="rect">
            <a:avLst/>
          </a:prstGeom>
        </p:spPr>
      </p:pic>
      <p:pic>
        <p:nvPicPr>
          <p:cNvPr id="26" name="图片 25">
            <a:extLst>
              <a:ext uri="{FF2B5EF4-FFF2-40B4-BE49-F238E27FC236}">
                <a16:creationId xmlns:a16="http://schemas.microsoft.com/office/drawing/2014/main" id="{8D8EC6F4-A51C-483D-B398-1BC9A4F52EF2}"/>
              </a:ext>
            </a:extLst>
          </p:cNvPr>
          <p:cNvPicPr>
            <a:picLocks noChangeAspect="1"/>
          </p:cNvPicPr>
          <p:nvPr/>
        </p:nvPicPr>
        <p:blipFill>
          <a:blip r:embed="rId5"/>
          <a:stretch>
            <a:fillRect/>
          </a:stretch>
        </p:blipFill>
        <p:spPr>
          <a:xfrm>
            <a:off x="8435279" y="3573657"/>
            <a:ext cx="524578" cy="483386"/>
          </a:xfrm>
          <a:prstGeom prst="rect">
            <a:avLst/>
          </a:prstGeom>
        </p:spPr>
      </p:pic>
    </p:spTree>
    <p:extLst>
      <p:ext uri="{BB962C8B-B14F-4D97-AF65-F5344CB8AC3E}">
        <p14:creationId xmlns:p14="http://schemas.microsoft.com/office/powerpoint/2010/main" val="879567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BFB97E5-E679-1C84-3586-733D46614207}"/>
              </a:ext>
            </a:extLst>
          </p:cNvPr>
          <p:cNvSpPr>
            <a:spLocks noGrp="1"/>
          </p:cNvSpPr>
          <p:nvPr>
            <p:ph type="sldNum" sz="quarter" idx="12"/>
          </p:nvPr>
        </p:nvSpPr>
        <p:spPr/>
        <p:txBody>
          <a:bodyPr/>
          <a:lstStyle/>
          <a:p>
            <a:fld id="{C8BB1146-E542-4D4E-B8E9-6919A11DDD48}" type="slidenum">
              <a:rPr lang="en-US" smtClean="0"/>
              <a:t>2</a:t>
            </a:fld>
            <a:endParaRPr lang="en-US"/>
          </a:p>
        </p:txBody>
      </p:sp>
      <p:sp>
        <p:nvSpPr>
          <p:cNvPr id="3" name="内容占位符 2">
            <a:extLst>
              <a:ext uri="{FF2B5EF4-FFF2-40B4-BE49-F238E27FC236}">
                <a16:creationId xmlns:a16="http://schemas.microsoft.com/office/drawing/2014/main" id="{ED1732F0-50F7-8947-81D6-CBBAE8232DE9}"/>
              </a:ext>
            </a:extLst>
          </p:cNvPr>
          <p:cNvSpPr>
            <a:spLocks noGrp="1"/>
          </p:cNvSpPr>
          <p:nvPr>
            <p:ph sz="quarter" idx="1"/>
          </p:nvPr>
        </p:nvSpPr>
        <p:spPr>
          <a:xfrm>
            <a:off x="3745078" y="1500188"/>
            <a:ext cx="7774922" cy="3404321"/>
          </a:xfrm>
        </p:spPr>
        <p:txBody>
          <a:bodyPr>
            <a:normAutofit fontScale="92500" lnSpcReduction="20000"/>
          </a:bodyPr>
          <a:lstStyle/>
          <a:p>
            <a:pPr>
              <a:lnSpc>
                <a:spcPct val="130000"/>
              </a:lnSpc>
              <a:spcBef>
                <a:spcPts val="0"/>
              </a:spcBef>
              <a:buFont typeface="Wingdings" panose="05000000000000000000" pitchFamily="2" charset="2"/>
              <a:buChar char="n"/>
            </a:pPr>
            <a:r>
              <a:rPr kumimoji="1" lang="zh-CN" altLang="en-US" sz="2600" dirty="0">
                <a:cs typeface="+mn-ea"/>
                <a:sym typeface="+mn-lt"/>
              </a:rPr>
              <a:t>网络层基本功能和服务、路由、拥塞控制和服务质量</a:t>
            </a:r>
            <a:endParaRPr kumimoji="1" lang="en-US" altLang="zh-CN" sz="2600" dirty="0">
              <a:cs typeface="+mn-ea"/>
              <a:sym typeface="+mn-lt"/>
            </a:endParaRPr>
          </a:p>
          <a:p>
            <a:pPr>
              <a:lnSpc>
                <a:spcPct val="130000"/>
              </a:lnSpc>
              <a:spcBef>
                <a:spcPts val="0"/>
              </a:spcBef>
              <a:buFont typeface="Wingdings" panose="05000000000000000000" pitchFamily="2" charset="2"/>
              <a:buChar char="n"/>
            </a:pPr>
            <a:r>
              <a:rPr kumimoji="1" lang="en-US" altLang="zh-CN" sz="2600" dirty="0">
                <a:cs typeface="+mn-ea"/>
                <a:sym typeface="+mn-lt"/>
              </a:rPr>
              <a:t>IP</a:t>
            </a:r>
            <a:r>
              <a:rPr kumimoji="1" lang="zh-CN" altLang="en-US" sz="2600" dirty="0">
                <a:cs typeface="+mn-ea"/>
                <a:sym typeface="+mn-lt"/>
              </a:rPr>
              <a:t>协议、</a:t>
            </a:r>
            <a:r>
              <a:rPr kumimoji="1" lang="en-US" altLang="zh-CN" sz="2600" dirty="0">
                <a:cs typeface="+mn-ea"/>
                <a:sym typeface="+mn-lt"/>
              </a:rPr>
              <a:t>IP</a:t>
            </a:r>
            <a:r>
              <a:rPr kumimoji="1" lang="zh-CN" altLang="en-US" sz="2600" dirty="0">
                <a:cs typeface="+mn-ea"/>
                <a:sym typeface="+mn-lt"/>
              </a:rPr>
              <a:t>地址、</a:t>
            </a:r>
            <a:r>
              <a:rPr kumimoji="1" lang="en-US" altLang="zh-CN" sz="2600" dirty="0">
                <a:cs typeface="+mn-ea"/>
                <a:sym typeface="+mn-lt"/>
              </a:rPr>
              <a:t>IP</a:t>
            </a:r>
            <a:r>
              <a:rPr kumimoji="1" lang="zh-CN" altLang="en-US" sz="2600" dirty="0">
                <a:cs typeface="+mn-ea"/>
                <a:sym typeface="+mn-lt"/>
              </a:rPr>
              <a:t>报文格式、配置</a:t>
            </a:r>
            <a:r>
              <a:rPr kumimoji="1" lang="en-US" altLang="zh-CN" sz="2600" dirty="0">
                <a:cs typeface="+mn-ea"/>
                <a:sym typeface="+mn-lt"/>
              </a:rPr>
              <a:t>IP</a:t>
            </a:r>
            <a:r>
              <a:rPr kumimoji="1" lang="zh-CN" altLang="en-US" sz="2600" dirty="0">
                <a:cs typeface="+mn-ea"/>
                <a:sym typeface="+mn-lt"/>
              </a:rPr>
              <a:t>地址、</a:t>
            </a:r>
            <a:r>
              <a:rPr kumimoji="1" lang="en-US" altLang="zh-CN" sz="2600" dirty="0">
                <a:cs typeface="+mn-ea"/>
                <a:sym typeface="+mn-lt"/>
              </a:rPr>
              <a:t>IP</a:t>
            </a:r>
            <a:r>
              <a:rPr kumimoji="1" lang="zh-CN" altLang="en-US" sz="2600" dirty="0">
                <a:cs typeface="+mn-ea"/>
                <a:sym typeface="+mn-lt"/>
              </a:rPr>
              <a:t>通信过程、</a:t>
            </a:r>
            <a:r>
              <a:rPr kumimoji="1" lang="en-US" altLang="zh-CN" sz="2600" dirty="0">
                <a:cs typeface="+mn-ea"/>
                <a:sym typeface="+mn-lt"/>
              </a:rPr>
              <a:t>ICMP</a:t>
            </a:r>
            <a:r>
              <a:rPr kumimoji="1" lang="zh-CN" altLang="en-US" sz="2600" dirty="0">
                <a:cs typeface="+mn-ea"/>
                <a:sym typeface="+mn-lt"/>
              </a:rPr>
              <a:t>协议</a:t>
            </a:r>
            <a:endParaRPr kumimoji="1" lang="en-US" altLang="zh-CN" sz="2600" dirty="0">
              <a:cs typeface="+mn-ea"/>
              <a:sym typeface="+mn-lt"/>
            </a:endParaRPr>
          </a:p>
          <a:p>
            <a:pPr>
              <a:lnSpc>
                <a:spcPct val="130000"/>
              </a:lnSpc>
              <a:spcBef>
                <a:spcPts val="0"/>
              </a:spcBef>
              <a:buFont typeface="Wingdings" panose="05000000000000000000" pitchFamily="2" charset="2"/>
              <a:buChar char="n"/>
            </a:pPr>
            <a:r>
              <a:rPr kumimoji="1" lang="en-US" altLang="zh-CN" sz="2600" dirty="0">
                <a:cs typeface="+mn-ea"/>
                <a:sym typeface="+mn-lt"/>
              </a:rPr>
              <a:t>IPv6</a:t>
            </a:r>
            <a:r>
              <a:rPr kumimoji="1" lang="zh-CN" altLang="en-US" sz="2600" dirty="0">
                <a:cs typeface="+mn-ea"/>
                <a:sym typeface="+mn-lt"/>
              </a:rPr>
              <a:t>协议、</a:t>
            </a:r>
            <a:r>
              <a:rPr kumimoji="1" lang="en-US" altLang="zh-CN" sz="2600" dirty="0">
                <a:cs typeface="+mn-ea"/>
                <a:sym typeface="+mn-lt"/>
              </a:rPr>
              <a:t>IPv6</a:t>
            </a:r>
            <a:r>
              <a:rPr kumimoji="1" lang="zh-CN" altLang="en-US" sz="2600" dirty="0">
                <a:cs typeface="+mn-ea"/>
                <a:sym typeface="+mn-lt"/>
              </a:rPr>
              <a:t>报文格式、</a:t>
            </a:r>
            <a:r>
              <a:rPr kumimoji="1" lang="en-US" altLang="zh-CN" sz="2600" dirty="0">
                <a:cs typeface="+mn-ea"/>
                <a:sym typeface="+mn-lt"/>
              </a:rPr>
              <a:t>IPv6</a:t>
            </a:r>
            <a:r>
              <a:rPr kumimoji="1" lang="zh-CN" altLang="en-US" sz="2600" dirty="0">
                <a:cs typeface="+mn-ea"/>
                <a:sym typeface="+mn-lt"/>
              </a:rPr>
              <a:t>地址、</a:t>
            </a:r>
            <a:r>
              <a:rPr kumimoji="1" lang="en-US" altLang="zh-CN" sz="2600" dirty="0">
                <a:cs typeface="+mn-ea"/>
                <a:sym typeface="+mn-lt"/>
              </a:rPr>
              <a:t>ICMPv6</a:t>
            </a:r>
            <a:r>
              <a:rPr kumimoji="1" lang="zh-CN" altLang="en-US" sz="2600" dirty="0">
                <a:cs typeface="+mn-ea"/>
                <a:sym typeface="+mn-lt"/>
              </a:rPr>
              <a:t>、</a:t>
            </a:r>
            <a:r>
              <a:rPr kumimoji="1" lang="en-US" altLang="zh-CN" sz="2600" dirty="0">
                <a:cs typeface="+mn-ea"/>
                <a:sym typeface="+mn-lt"/>
              </a:rPr>
              <a:t>IPv6</a:t>
            </a:r>
            <a:r>
              <a:rPr kumimoji="1" lang="zh-CN" altLang="en-US" sz="2600" dirty="0">
                <a:cs typeface="+mn-ea"/>
                <a:sym typeface="+mn-lt"/>
              </a:rPr>
              <a:t>过渡技术</a:t>
            </a:r>
            <a:endParaRPr kumimoji="1" lang="en-US" altLang="zh-CN" sz="2600" dirty="0">
              <a:cs typeface="+mn-ea"/>
              <a:sym typeface="+mn-lt"/>
            </a:endParaRPr>
          </a:p>
          <a:p>
            <a:pPr>
              <a:lnSpc>
                <a:spcPct val="130000"/>
              </a:lnSpc>
              <a:spcBef>
                <a:spcPts val="0"/>
              </a:spcBef>
              <a:buFont typeface="Wingdings" panose="05000000000000000000" pitchFamily="2" charset="2"/>
              <a:buChar char="n"/>
            </a:pPr>
            <a:r>
              <a:rPr kumimoji="1" lang="zh-CN" altLang="en-US" sz="2600" dirty="0">
                <a:cs typeface="+mn-ea"/>
                <a:sym typeface="+mn-lt"/>
              </a:rPr>
              <a:t>互联网路由问题、</a:t>
            </a:r>
            <a:r>
              <a:rPr kumimoji="1" lang="en-US" altLang="zh-CN" sz="2600" dirty="0">
                <a:cs typeface="+mn-ea"/>
                <a:sym typeface="+mn-lt"/>
              </a:rPr>
              <a:t>RIP</a:t>
            </a:r>
            <a:r>
              <a:rPr kumimoji="1" lang="zh-CN" altLang="en-US" sz="2600" dirty="0">
                <a:cs typeface="+mn-ea"/>
                <a:sym typeface="+mn-lt"/>
              </a:rPr>
              <a:t>、</a:t>
            </a:r>
            <a:r>
              <a:rPr kumimoji="1" lang="en-US" altLang="zh-CN" sz="2600" dirty="0">
                <a:cs typeface="+mn-ea"/>
                <a:sym typeface="+mn-lt"/>
              </a:rPr>
              <a:t>OSPF</a:t>
            </a:r>
            <a:r>
              <a:rPr kumimoji="1" lang="zh-CN" altLang="en-US" sz="2600" dirty="0">
                <a:cs typeface="+mn-ea"/>
                <a:sym typeface="+mn-lt"/>
              </a:rPr>
              <a:t>、</a:t>
            </a:r>
            <a:r>
              <a:rPr kumimoji="1" lang="en-US" altLang="zh-CN" sz="2600" dirty="0">
                <a:cs typeface="+mn-ea"/>
                <a:sym typeface="+mn-lt"/>
              </a:rPr>
              <a:t>BGP</a:t>
            </a:r>
            <a:r>
              <a:rPr kumimoji="1" lang="zh-CN" altLang="en-US" sz="2600" dirty="0">
                <a:cs typeface="+mn-ea"/>
                <a:sym typeface="+mn-lt"/>
              </a:rPr>
              <a:t>、路由器体系结构</a:t>
            </a:r>
            <a:endParaRPr kumimoji="1" lang="en-US" altLang="zh-CN" sz="2600" dirty="0">
              <a:cs typeface="+mn-ea"/>
              <a:sym typeface="+mn-lt"/>
            </a:endParaRPr>
          </a:p>
          <a:p>
            <a:pPr>
              <a:lnSpc>
                <a:spcPct val="130000"/>
              </a:lnSpc>
              <a:spcBef>
                <a:spcPts val="0"/>
              </a:spcBef>
              <a:buFont typeface="Wingdings" panose="05000000000000000000" pitchFamily="2" charset="2"/>
              <a:buChar char="n"/>
            </a:pPr>
            <a:r>
              <a:rPr kumimoji="1" lang="zh-CN" altLang="en-US" sz="2600" dirty="0">
                <a:cs typeface="+mn-ea"/>
                <a:sym typeface="+mn-lt"/>
              </a:rPr>
              <a:t>高级路由技术、</a:t>
            </a:r>
            <a:r>
              <a:rPr kumimoji="1" lang="en-US" altLang="zh-CN" sz="2600" dirty="0">
                <a:cs typeface="+mn-ea"/>
                <a:sym typeface="+mn-lt"/>
              </a:rPr>
              <a:t>SDN</a:t>
            </a:r>
            <a:r>
              <a:rPr kumimoji="1" lang="zh-CN" altLang="en-US" sz="2600" dirty="0">
                <a:cs typeface="+mn-ea"/>
                <a:sym typeface="+mn-lt"/>
              </a:rPr>
              <a:t>、</a:t>
            </a:r>
            <a:r>
              <a:rPr kumimoji="1" lang="en-US" altLang="zh-CN" sz="2600" dirty="0">
                <a:cs typeface="+mn-ea"/>
                <a:sym typeface="+mn-lt"/>
              </a:rPr>
              <a:t>SRv6</a:t>
            </a:r>
          </a:p>
          <a:p>
            <a:pPr>
              <a:lnSpc>
                <a:spcPct val="130000"/>
              </a:lnSpc>
              <a:spcBef>
                <a:spcPts val="0"/>
              </a:spcBef>
              <a:buFont typeface="Wingdings" panose="05000000000000000000" pitchFamily="2" charset="2"/>
              <a:buChar char="n"/>
            </a:pPr>
            <a:endParaRPr kumimoji="1" lang="zh-CN" altLang="en-US" sz="2600" dirty="0">
              <a:cs typeface="+mn-ea"/>
              <a:sym typeface="+mn-lt"/>
            </a:endParaRPr>
          </a:p>
        </p:txBody>
      </p:sp>
    </p:spTree>
    <p:extLst>
      <p:ext uri="{BB962C8B-B14F-4D97-AF65-F5344CB8AC3E}">
        <p14:creationId xmlns:p14="http://schemas.microsoft.com/office/powerpoint/2010/main" val="2643001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E9760-9331-A09E-8C20-02A103E6FC93}"/>
              </a:ext>
            </a:extLst>
          </p:cNvPr>
          <p:cNvSpPr>
            <a:spLocks noGrp="1"/>
          </p:cNvSpPr>
          <p:nvPr>
            <p:ph type="title"/>
          </p:nvPr>
        </p:nvSpPr>
        <p:spPr/>
        <p:txBody>
          <a:bodyPr vert="horz" lIns="91440" tIns="45720" rIns="91440" bIns="45720" rtlCol="0" anchor="b">
            <a:normAutofit/>
          </a:bodyPr>
          <a:lstStyle/>
          <a:p>
            <a:pPr>
              <a:lnSpc>
                <a:spcPct val="120000"/>
              </a:lnSpc>
            </a:pPr>
            <a:r>
              <a:rPr lang="zh-CN" altLang="en-US" sz="3200" dirty="0">
                <a:latin typeface="+mn-lt"/>
                <a:ea typeface="+mn-ea"/>
                <a:cs typeface="+mn-ea"/>
                <a:sym typeface="+mn-lt"/>
              </a:rPr>
              <a:t>计算最小生成树 </a:t>
            </a:r>
            <a:r>
              <a:rPr lang="en-US" altLang="zh-CN" sz="3200" dirty="0">
                <a:latin typeface="+mn-lt"/>
                <a:ea typeface="+mn-ea"/>
                <a:cs typeface="+mn-ea"/>
                <a:sym typeface="+mn-lt"/>
              </a:rPr>
              <a:t>– Dijkstra</a:t>
            </a:r>
            <a:r>
              <a:rPr lang="zh-CN" altLang="en-US" sz="3200" dirty="0">
                <a:latin typeface="+mn-lt"/>
                <a:ea typeface="+mn-ea"/>
                <a:cs typeface="+mn-ea"/>
                <a:sym typeface="+mn-lt"/>
              </a:rPr>
              <a:t>算法</a:t>
            </a:r>
          </a:p>
        </p:txBody>
      </p:sp>
      <p:sp>
        <p:nvSpPr>
          <p:cNvPr id="3" name="内容占位符 2">
            <a:extLst>
              <a:ext uri="{FF2B5EF4-FFF2-40B4-BE49-F238E27FC236}">
                <a16:creationId xmlns:a16="http://schemas.microsoft.com/office/drawing/2014/main" id="{D9DBDA6B-AF3F-DAA8-08E4-A7CE7920FD6F}"/>
              </a:ext>
            </a:extLst>
          </p:cNvPr>
          <p:cNvSpPr>
            <a:spLocks noGrp="1"/>
          </p:cNvSpPr>
          <p:nvPr>
            <p:ph idx="1"/>
          </p:nvPr>
        </p:nvSpPr>
        <p:spPr>
          <a:xfrm>
            <a:off x="660400" y="1130300"/>
            <a:ext cx="10652642" cy="5003800"/>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Dijkstra</a:t>
            </a:r>
            <a:r>
              <a:rPr lang="zh-CN" altLang="en-US" sz="2400" dirty="0">
                <a:solidFill>
                  <a:schemeClr val="accent1"/>
                </a:solidFill>
                <a:cs typeface="+mn-ea"/>
                <a:sym typeface="+mn-lt"/>
              </a:rPr>
              <a:t>算法</a:t>
            </a:r>
            <a:r>
              <a:rPr lang="en-US" altLang="zh-CN" sz="2400" dirty="0">
                <a:solidFill>
                  <a:schemeClr val="accent1"/>
                </a:solidFill>
                <a:cs typeface="+mn-ea"/>
                <a:sym typeface="+mn-lt"/>
              </a:rPr>
              <a:t>(1959</a:t>
            </a:r>
            <a:r>
              <a:rPr lang="zh-CN" altLang="en-US" sz="2400" dirty="0">
                <a:solidFill>
                  <a:schemeClr val="accent1"/>
                </a:solidFill>
                <a:cs typeface="+mn-ea"/>
                <a:sym typeface="+mn-lt"/>
              </a:rPr>
              <a:t>年</a:t>
            </a:r>
            <a:r>
              <a:rPr lang="en-US" altLang="zh-CN" sz="2400" dirty="0">
                <a:solidFill>
                  <a:schemeClr val="accent1"/>
                </a:solidFill>
                <a:cs typeface="+mn-ea"/>
                <a:sym typeface="+mn-lt"/>
              </a:rPr>
              <a:t>)</a:t>
            </a:r>
            <a:r>
              <a:rPr lang="zh-CN" altLang="en-US" sz="2400" dirty="0">
                <a:solidFill>
                  <a:schemeClr val="accent1"/>
                </a:solidFill>
                <a:cs typeface="+mn-ea"/>
                <a:sym typeface="+mn-lt"/>
              </a:rPr>
              <a:t>使用由节点和弧组成的图计算网络中两点之间的最短路径。</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节点有两种类型：网络和路由器。</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弧也有两类：路由器到网络的链路和网络到路由器的链路。</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在</a:t>
            </a:r>
            <a:r>
              <a:rPr lang="en-US" altLang="zh-CN" sz="2400" dirty="0">
                <a:solidFill>
                  <a:schemeClr val="accent1"/>
                </a:solidFill>
                <a:cs typeface="+mn-ea"/>
                <a:sym typeface="+mn-lt"/>
              </a:rPr>
              <a:t>Dijkstra</a:t>
            </a:r>
            <a:r>
              <a:rPr lang="zh-CN" altLang="en-US" sz="2400" dirty="0">
                <a:solidFill>
                  <a:schemeClr val="accent1"/>
                </a:solidFill>
                <a:cs typeface="+mn-ea"/>
                <a:sym typeface="+mn-lt"/>
              </a:rPr>
              <a:t>算法中，从路由器到网络的链路的费用有效，而从网络到路由器的链路的费用总是为</a:t>
            </a:r>
            <a:r>
              <a:rPr lang="en-US" altLang="zh-CN" sz="2400" dirty="0">
                <a:solidFill>
                  <a:schemeClr val="accent1"/>
                </a:solidFill>
                <a:cs typeface="+mn-ea"/>
                <a:sym typeface="+mn-lt"/>
              </a:rPr>
              <a:t>0</a:t>
            </a:r>
            <a:r>
              <a:rPr lang="zh-CN" altLang="en-US" sz="2400" dirty="0">
                <a:solidFill>
                  <a:schemeClr val="accent1"/>
                </a:solidFill>
                <a:cs typeface="+mn-ea"/>
                <a:sym typeface="+mn-lt"/>
              </a:rPr>
              <a:t>。</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每个路由器在使用</a:t>
            </a:r>
            <a:r>
              <a:rPr lang="en-US" altLang="zh-CN" sz="2400" dirty="0">
                <a:solidFill>
                  <a:schemeClr val="accent1"/>
                </a:solidFill>
                <a:cs typeface="+mn-ea"/>
                <a:sym typeface="+mn-lt"/>
              </a:rPr>
              <a:t>Dijkstra</a:t>
            </a:r>
            <a:r>
              <a:rPr lang="zh-CN" altLang="en-US" sz="2400" dirty="0">
                <a:solidFill>
                  <a:schemeClr val="accent1"/>
                </a:solidFill>
                <a:cs typeface="+mn-ea"/>
                <a:sym typeface="+mn-lt"/>
              </a:rPr>
              <a:t>算法时，根据下面四个步骤来形成自己的最短路经树。</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08AF91CE-D2D9-8C87-EF6A-A78488C52C2E}"/>
              </a:ext>
            </a:extLst>
          </p:cNvPr>
          <p:cNvSpPr>
            <a:spLocks noGrp="1"/>
          </p:cNvSpPr>
          <p:nvPr>
            <p:ph type="dt" sz="half" idx="10"/>
          </p:nvPr>
        </p:nvSpPr>
        <p:spPr/>
        <p:txBody>
          <a:bodyPr/>
          <a:lstStyle/>
          <a:p>
            <a:pPr>
              <a:lnSpc>
                <a:spcPct val="120000"/>
              </a:lnSpc>
            </a:pPr>
            <a:fld id="{C3208FD1-AA55-41A8-8975-96E2850B9AB1}"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202347AD-2CE0-DBD6-3570-EE2B5346AF0E}"/>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D8D09385-F423-A27C-68F2-E2FA3194FE3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20</a:t>
            </a:fld>
            <a:endParaRPr lang="en-US">
              <a:cs typeface="+mn-ea"/>
              <a:sym typeface="+mn-lt"/>
            </a:endParaRPr>
          </a:p>
        </p:txBody>
      </p:sp>
    </p:spTree>
    <p:extLst>
      <p:ext uri="{BB962C8B-B14F-4D97-AF65-F5344CB8AC3E}">
        <p14:creationId xmlns:p14="http://schemas.microsoft.com/office/powerpoint/2010/main" val="12687823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6CA16-FFC7-4A18-9C85-AEA84EF41D61}"/>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几个基本概念</a:t>
            </a:r>
          </a:p>
        </p:txBody>
      </p:sp>
      <p:sp>
        <p:nvSpPr>
          <p:cNvPr id="4" name="内容占位符 3">
            <a:extLst>
              <a:ext uri="{FF2B5EF4-FFF2-40B4-BE49-F238E27FC236}">
                <a16:creationId xmlns:a16="http://schemas.microsoft.com/office/drawing/2014/main" id="{73971379-CF61-408A-A294-71A987C440F6}"/>
              </a:ext>
            </a:extLst>
          </p:cNvPr>
          <p:cNvSpPr>
            <a:spLocks noGrp="1"/>
          </p:cNvSpPr>
          <p:nvPr>
            <p:ph idx="1"/>
          </p:nvPr>
        </p:nvSpPr>
        <p:spPr>
          <a:xfrm>
            <a:off x="731838" y="1653056"/>
            <a:ext cx="10728325" cy="1427602"/>
          </a:xfrm>
        </p:spPr>
        <p:txBody>
          <a:bodyPr vert="horz" lIns="91440" tIns="45720" rIns="91440" bIns="45720" rtlCol="0">
            <a:normAutofit fontScale="92500"/>
          </a:bodyPr>
          <a:lstStyle/>
          <a:p>
            <a:pPr marL="266700" indent="-266700">
              <a:buFont typeface="Wingdings" panose="05000000000000000000" pitchFamily="2" charset="2"/>
              <a:buChar char="n"/>
            </a:pPr>
            <a:r>
              <a:rPr lang="zh-CN" altLang="en-US" sz="2400" dirty="0">
                <a:solidFill>
                  <a:schemeClr val="accent1"/>
                </a:solidFill>
                <a:cs typeface="+mn-ea"/>
                <a:sym typeface="+mn-lt"/>
              </a:rPr>
              <a:t>等价路由负载分担</a:t>
            </a:r>
          </a:p>
          <a:p>
            <a:pPr lvl="1">
              <a:buFont typeface="Wingdings" panose="05000000000000000000" pitchFamily="2" charset="2"/>
              <a:buChar char="Ø"/>
            </a:pPr>
            <a:r>
              <a:rPr lang="zh-CN" altLang="en-US" sz="2200" dirty="0">
                <a:sym typeface="+mn-lt"/>
              </a:rPr>
              <a:t>到一个目的地有走几个不同链路的相同开销的路径，</a:t>
            </a:r>
            <a:r>
              <a:rPr lang="en-US" altLang="zh-CN" sz="2200" dirty="0">
                <a:sym typeface="+mn-lt"/>
              </a:rPr>
              <a:t>IP</a:t>
            </a:r>
            <a:r>
              <a:rPr lang="zh-CN" altLang="en-US" sz="2200" dirty="0">
                <a:sym typeface="+mn-lt"/>
              </a:rPr>
              <a:t>报文在这几个链路上轮流发送</a:t>
            </a:r>
          </a:p>
          <a:p>
            <a:pPr lvl="1">
              <a:buFont typeface="Wingdings" panose="05000000000000000000" pitchFamily="2" charset="2"/>
              <a:buChar char="Ø"/>
            </a:pPr>
            <a:r>
              <a:rPr lang="zh-CN" altLang="en-US" sz="2200" dirty="0">
                <a:sym typeface="+mn-lt"/>
              </a:rPr>
              <a:t>提高链路利用率，一般路由协议都支持</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3" name="矩形 2">
            <a:extLst>
              <a:ext uri="{FF2B5EF4-FFF2-40B4-BE49-F238E27FC236}">
                <a16:creationId xmlns:a16="http://schemas.microsoft.com/office/drawing/2014/main" id="{4EAE786C-6136-4049-B892-85084B87B2A9}"/>
              </a:ext>
            </a:extLst>
          </p:cNvPr>
          <p:cNvSpPr/>
          <p:nvPr/>
        </p:nvSpPr>
        <p:spPr>
          <a:xfrm>
            <a:off x="731837" y="1252946"/>
            <a:ext cx="1415772" cy="497316"/>
          </a:xfrm>
          <a:prstGeom prst="rect">
            <a:avLst/>
          </a:prstGeom>
        </p:spPr>
        <p:txBody>
          <a:bodyPr wrap="none">
            <a:spAutoFit/>
          </a:bodyPr>
          <a:lstStyle/>
          <a:p>
            <a:pPr>
              <a:lnSpc>
                <a:spcPct val="120000"/>
              </a:lnSpc>
            </a:pPr>
            <a:r>
              <a:rPr lang="zh-CN" altLang="en-US" sz="2400" b="1" dirty="0">
                <a:cs typeface="+mn-ea"/>
                <a:sym typeface="+mn-lt"/>
              </a:rPr>
              <a:t>负载分担</a:t>
            </a:r>
          </a:p>
        </p:txBody>
      </p:sp>
      <p:sp>
        <p:nvSpPr>
          <p:cNvPr id="5" name="Line 4">
            <a:extLst>
              <a:ext uri="{FF2B5EF4-FFF2-40B4-BE49-F238E27FC236}">
                <a16:creationId xmlns:a16="http://schemas.microsoft.com/office/drawing/2014/main" id="{0EE140C8-4659-4662-A74B-E00BEA697F08}"/>
              </a:ext>
            </a:extLst>
          </p:cNvPr>
          <p:cNvSpPr>
            <a:spLocks noChangeShapeType="1"/>
          </p:cNvSpPr>
          <p:nvPr/>
        </p:nvSpPr>
        <p:spPr bwMode="auto">
          <a:xfrm>
            <a:off x="5330041" y="4285401"/>
            <a:ext cx="945801" cy="44580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 name="Line 5">
            <a:extLst>
              <a:ext uri="{FF2B5EF4-FFF2-40B4-BE49-F238E27FC236}">
                <a16:creationId xmlns:a16="http://schemas.microsoft.com/office/drawing/2014/main" id="{40DD79D1-8A02-472C-B51A-B903980D1CF0}"/>
              </a:ext>
            </a:extLst>
          </p:cNvPr>
          <p:cNvSpPr>
            <a:spLocks noChangeShapeType="1"/>
          </p:cNvSpPr>
          <p:nvPr/>
        </p:nvSpPr>
        <p:spPr bwMode="auto">
          <a:xfrm flipV="1">
            <a:off x="5339219" y="5018541"/>
            <a:ext cx="1008061" cy="5368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7" name="Line 6">
            <a:extLst>
              <a:ext uri="{FF2B5EF4-FFF2-40B4-BE49-F238E27FC236}">
                <a16:creationId xmlns:a16="http://schemas.microsoft.com/office/drawing/2014/main" id="{C46E818A-3858-404C-B0F7-D6F1B076CF35}"/>
              </a:ext>
            </a:extLst>
          </p:cNvPr>
          <p:cNvSpPr>
            <a:spLocks noChangeShapeType="1"/>
          </p:cNvSpPr>
          <p:nvPr/>
        </p:nvSpPr>
        <p:spPr bwMode="auto">
          <a:xfrm flipV="1">
            <a:off x="3946980" y="4284825"/>
            <a:ext cx="925860" cy="52009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 name="Line 7">
            <a:extLst>
              <a:ext uri="{FF2B5EF4-FFF2-40B4-BE49-F238E27FC236}">
                <a16:creationId xmlns:a16="http://schemas.microsoft.com/office/drawing/2014/main" id="{B8ADBAC1-A1B3-4F76-BC38-072458855BE8}"/>
              </a:ext>
            </a:extLst>
          </p:cNvPr>
          <p:cNvSpPr>
            <a:spLocks noChangeShapeType="1"/>
          </p:cNvSpPr>
          <p:nvPr/>
        </p:nvSpPr>
        <p:spPr bwMode="auto">
          <a:xfrm flipV="1">
            <a:off x="6661604" y="4731203"/>
            <a:ext cx="1017239" cy="18256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 name="Line 8">
            <a:extLst>
              <a:ext uri="{FF2B5EF4-FFF2-40B4-BE49-F238E27FC236}">
                <a16:creationId xmlns:a16="http://schemas.microsoft.com/office/drawing/2014/main" id="{9ED602EF-0B2B-4CBF-B569-645192242FAB}"/>
              </a:ext>
            </a:extLst>
          </p:cNvPr>
          <p:cNvSpPr>
            <a:spLocks noChangeShapeType="1"/>
          </p:cNvSpPr>
          <p:nvPr/>
        </p:nvSpPr>
        <p:spPr bwMode="auto">
          <a:xfrm>
            <a:off x="3946980" y="5018541"/>
            <a:ext cx="902938" cy="56044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4" name="Line 13">
            <a:extLst>
              <a:ext uri="{FF2B5EF4-FFF2-40B4-BE49-F238E27FC236}">
                <a16:creationId xmlns:a16="http://schemas.microsoft.com/office/drawing/2014/main" id="{A778D6DC-BBA3-4A96-9299-5FD14DF1F04E}"/>
              </a:ext>
            </a:extLst>
          </p:cNvPr>
          <p:cNvSpPr>
            <a:spLocks noChangeShapeType="1"/>
          </p:cNvSpPr>
          <p:nvPr/>
        </p:nvSpPr>
        <p:spPr bwMode="auto">
          <a:xfrm flipV="1">
            <a:off x="2916692" y="4840742"/>
            <a:ext cx="576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5" name="Line 14">
            <a:extLst>
              <a:ext uri="{FF2B5EF4-FFF2-40B4-BE49-F238E27FC236}">
                <a16:creationId xmlns:a16="http://schemas.microsoft.com/office/drawing/2014/main" id="{43100534-02CE-478E-8992-833D102C3AA8}"/>
              </a:ext>
            </a:extLst>
          </p:cNvPr>
          <p:cNvSpPr>
            <a:spLocks noChangeShapeType="1"/>
          </p:cNvSpPr>
          <p:nvPr/>
        </p:nvSpPr>
        <p:spPr bwMode="auto">
          <a:xfrm>
            <a:off x="8134107" y="4661671"/>
            <a:ext cx="44519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1" name="Freeform 20">
            <a:extLst>
              <a:ext uri="{FF2B5EF4-FFF2-40B4-BE49-F238E27FC236}">
                <a16:creationId xmlns:a16="http://schemas.microsoft.com/office/drawing/2014/main" id="{A5328DF9-FB88-4391-AC0A-76CB12CE7101}"/>
              </a:ext>
            </a:extLst>
          </p:cNvPr>
          <p:cNvSpPr>
            <a:spLocks/>
          </p:cNvSpPr>
          <p:nvPr/>
        </p:nvSpPr>
        <p:spPr bwMode="auto">
          <a:xfrm>
            <a:off x="2916692" y="5046861"/>
            <a:ext cx="184731" cy="394210"/>
          </a:xfrm>
          <a:custGeom>
            <a:avLst/>
            <a:gdLst>
              <a:gd name="T0" fmla="*/ 0 w 3629"/>
              <a:gd name="T1" fmla="*/ 212 h 582"/>
              <a:gd name="T2" fmla="*/ 545 w 3629"/>
              <a:gd name="T3" fmla="*/ 257 h 582"/>
              <a:gd name="T4" fmla="*/ 1361 w 3629"/>
              <a:gd name="T5" fmla="*/ 575 h 582"/>
              <a:gd name="T6" fmla="*/ 2268 w 3629"/>
              <a:gd name="T7" fmla="*/ 212 h 582"/>
              <a:gd name="T8" fmla="*/ 3130 w 3629"/>
              <a:gd name="T9" fmla="*/ 30 h 582"/>
              <a:gd name="T10" fmla="*/ 3629 w 3629"/>
              <a:gd name="T11" fmla="*/ 30 h 582"/>
              <a:gd name="T12" fmla="*/ 0 60000 65536"/>
              <a:gd name="T13" fmla="*/ 0 60000 65536"/>
              <a:gd name="T14" fmla="*/ 0 60000 65536"/>
              <a:gd name="T15" fmla="*/ 0 60000 65536"/>
              <a:gd name="T16" fmla="*/ 0 60000 65536"/>
              <a:gd name="T17" fmla="*/ 0 60000 65536"/>
              <a:gd name="T18" fmla="*/ 0 w 3629"/>
              <a:gd name="T19" fmla="*/ 0 h 582"/>
              <a:gd name="T20" fmla="*/ 3629 w 3629"/>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3629" h="582">
                <a:moveTo>
                  <a:pt x="0" y="212"/>
                </a:moveTo>
                <a:cubicBezTo>
                  <a:pt x="159" y="204"/>
                  <a:pt x="318" y="196"/>
                  <a:pt x="545" y="257"/>
                </a:cubicBezTo>
                <a:cubicBezTo>
                  <a:pt x="772" y="318"/>
                  <a:pt x="1074" y="582"/>
                  <a:pt x="1361" y="575"/>
                </a:cubicBezTo>
                <a:cubicBezTo>
                  <a:pt x="1648" y="568"/>
                  <a:pt x="1973" y="303"/>
                  <a:pt x="2268" y="212"/>
                </a:cubicBezTo>
                <a:cubicBezTo>
                  <a:pt x="2563" y="121"/>
                  <a:pt x="2903" y="60"/>
                  <a:pt x="3130" y="30"/>
                </a:cubicBezTo>
                <a:cubicBezTo>
                  <a:pt x="3357" y="0"/>
                  <a:pt x="3561" y="30"/>
                  <a:pt x="3629" y="30"/>
                </a:cubicBezTo>
              </a:path>
            </a:pathLst>
          </a:custGeom>
          <a:noFill/>
          <a:ln w="38100" cap="flat" cmpd="sng">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120000"/>
              </a:lnSpc>
            </a:pPr>
            <a:endParaRPr lang="zh-CN" altLang="en-US">
              <a:cs typeface="+mn-ea"/>
              <a:sym typeface="+mn-lt"/>
            </a:endParaRPr>
          </a:p>
        </p:txBody>
      </p:sp>
      <p:sp>
        <p:nvSpPr>
          <p:cNvPr id="22" name="Freeform 21">
            <a:extLst>
              <a:ext uri="{FF2B5EF4-FFF2-40B4-BE49-F238E27FC236}">
                <a16:creationId xmlns:a16="http://schemas.microsoft.com/office/drawing/2014/main" id="{3D6E8A79-94F7-4656-B3F4-294397442306}"/>
              </a:ext>
            </a:extLst>
          </p:cNvPr>
          <p:cNvSpPr>
            <a:spLocks/>
          </p:cNvSpPr>
          <p:nvPr/>
        </p:nvSpPr>
        <p:spPr bwMode="auto">
          <a:xfrm>
            <a:off x="2989717" y="4193580"/>
            <a:ext cx="184731" cy="394210"/>
          </a:xfrm>
          <a:custGeom>
            <a:avLst/>
            <a:gdLst>
              <a:gd name="T0" fmla="*/ 0 w 3583"/>
              <a:gd name="T1" fmla="*/ 409 h 431"/>
              <a:gd name="T2" fmla="*/ 544 w 3583"/>
              <a:gd name="T3" fmla="*/ 363 h 431"/>
              <a:gd name="T4" fmla="*/ 1315 w 3583"/>
              <a:gd name="T5" fmla="*/ 0 h 431"/>
              <a:gd name="T6" fmla="*/ 2177 w 3583"/>
              <a:gd name="T7" fmla="*/ 363 h 431"/>
              <a:gd name="T8" fmla="*/ 3129 w 3583"/>
              <a:gd name="T9" fmla="*/ 227 h 431"/>
              <a:gd name="T10" fmla="*/ 3583 w 3583"/>
              <a:gd name="T11" fmla="*/ 227 h 431"/>
              <a:gd name="T12" fmla="*/ 0 60000 65536"/>
              <a:gd name="T13" fmla="*/ 0 60000 65536"/>
              <a:gd name="T14" fmla="*/ 0 60000 65536"/>
              <a:gd name="T15" fmla="*/ 0 60000 65536"/>
              <a:gd name="T16" fmla="*/ 0 60000 65536"/>
              <a:gd name="T17" fmla="*/ 0 60000 65536"/>
              <a:gd name="T18" fmla="*/ 0 w 3583"/>
              <a:gd name="T19" fmla="*/ 0 h 431"/>
              <a:gd name="T20" fmla="*/ 3583 w 3583"/>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3583" h="431">
                <a:moveTo>
                  <a:pt x="0" y="409"/>
                </a:moveTo>
                <a:cubicBezTo>
                  <a:pt x="162" y="420"/>
                  <a:pt x="325" y="431"/>
                  <a:pt x="544" y="363"/>
                </a:cubicBezTo>
                <a:cubicBezTo>
                  <a:pt x="763" y="295"/>
                  <a:pt x="1043" y="0"/>
                  <a:pt x="1315" y="0"/>
                </a:cubicBezTo>
                <a:cubicBezTo>
                  <a:pt x="1587" y="0"/>
                  <a:pt x="1875" y="325"/>
                  <a:pt x="2177" y="363"/>
                </a:cubicBezTo>
                <a:cubicBezTo>
                  <a:pt x="2479" y="401"/>
                  <a:pt x="2895" y="250"/>
                  <a:pt x="3129" y="227"/>
                </a:cubicBezTo>
                <a:cubicBezTo>
                  <a:pt x="3363" y="204"/>
                  <a:pt x="3473" y="215"/>
                  <a:pt x="3583" y="227"/>
                </a:cubicBezTo>
              </a:path>
            </a:pathLst>
          </a:custGeom>
          <a:noFill/>
          <a:ln w="38100" cap="flat" cmpd="sng">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120000"/>
              </a:lnSpc>
            </a:pPr>
            <a:endParaRPr lang="zh-CN" altLang="en-US">
              <a:cs typeface="+mn-ea"/>
              <a:sym typeface="+mn-lt"/>
            </a:endParaRPr>
          </a:p>
        </p:txBody>
      </p:sp>
      <p:sp>
        <p:nvSpPr>
          <p:cNvPr id="23" name="Text Box 22">
            <a:extLst>
              <a:ext uri="{FF2B5EF4-FFF2-40B4-BE49-F238E27FC236}">
                <a16:creationId xmlns:a16="http://schemas.microsoft.com/office/drawing/2014/main" id="{01CD7D2F-F42F-4A26-8BF9-61FB1794EE02}"/>
              </a:ext>
            </a:extLst>
          </p:cNvPr>
          <p:cNvSpPr txBox="1">
            <a:spLocks noChangeArrowheads="1"/>
          </p:cNvSpPr>
          <p:nvPr/>
        </p:nvSpPr>
        <p:spPr bwMode="auto">
          <a:xfrm>
            <a:off x="3421517" y="4266067"/>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dirty="0">
                <a:solidFill>
                  <a:schemeClr val="accent2"/>
                </a:solidFill>
                <a:latin typeface="+mn-lt"/>
                <a:ea typeface="+mn-ea"/>
                <a:cs typeface="+mn-ea"/>
                <a:sym typeface="+mn-lt"/>
              </a:rPr>
              <a:t>RTA</a:t>
            </a:r>
          </a:p>
        </p:txBody>
      </p:sp>
      <p:sp>
        <p:nvSpPr>
          <p:cNvPr id="24" name="Text Box 23">
            <a:extLst>
              <a:ext uri="{FF2B5EF4-FFF2-40B4-BE49-F238E27FC236}">
                <a16:creationId xmlns:a16="http://schemas.microsoft.com/office/drawing/2014/main" id="{B3F925AE-CCE6-4A1A-A7AA-AA8AB347AE22}"/>
              </a:ext>
            </a:extLst>
          </p:cNvPr>
          <p:cNvSpPr txBox="1">
            <a:spLocks noChangeArrowheads="1"/>
          </p:cNvSpPr>
          <p:nvPr/>
        </p:nvSpPr>
        <p:spPr bwMode="auto">
          <a:xfrm>
            <a:off x="4716917" y="4905829"/>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a:solidFill>
                  <a:schemeClr val="accent2"/>
                </a:solidFill>
                <a:latin typeface="+mn-lt"/>
                <a:ea typeface="+mn-ea"/>
                <a:cs typeface="+mn-ea"/>
                <a:sym typeface="+mn-lt"/>
              </a:rPr>
              <a:t>RTC</a:t>
            </a:r>
          </a:p>
        </p:txBody>
      </p:sp>
      <p:sp>
        <p:nvSpPr>
          <p:cNvPr id="25" name="Text Box 24">
            <a:extLst>
              <a:ext uri="{FF2B5EF4-FFF2-40B4-BE49-F238E27FC236}">
                <a16:creationId xmlns:a16="http://schemas.microsoft.com/office/drawing/2014/main" id="{E5290F37-AA1B-4D71-8130-7EF896AC4AD1}"/>
              </a:ext>
            </a:extLst>
          </p:cNvPr>
          <p:cNvSpPr txBox="1">
            <a:spLocks noChangeArrowheads="1"/>
          </p:cNvSpPr>
          <p:nvPr/>
        </p:nvSpPr>
        <p:spPr bwMode="auto">
          <a:xfrm>
            <a:off x="7525205" y="4042229"/>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a:solidFill>
                  <a:schemeClr val="accent2"/>
                </a:solidFill>
                <a:latin typeface="+mn-lt"/>
                <a:ea typeface="+mn-ea"/>
                <a:cs typeface="+mn-ea"/>
                <a:sym typeface="+mn-lt"/>
              </a:rPr>
              <a:t>RTE</a:t>
            </a:r>
          </a:p>
        </p:txBody>
      </p:sp>
      <p:sp>
        <p:nvSpPr>
          <p:cNvPr id="26" name="Text Box 25">
            <a:extLst>
              <a:ext uri="{FF2B5EF4-FFF2-40B4-BE49-F238E27FC236}">
                <a16:creationId xmlns:a16="http://schemas.microsoft.com/office/drawing/2014/main" id="{CFCF8670-A736-46C4-882E-8E78E3644DA9}"/>
              </a:ext>
            </a:extLst>
          </p:cNvPr>
          <p:cNvSpPr txBox="1">
            <a:spLocks noChangeArrowheads="1"/>
          </p:cNvSpPr>
          <p:nvPr/>
        </p:nvSpPr>
        <p:spPr bwMode="auto">
          <a:xfrm>
            <a:off x="6156780" y="4194629"/>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a:solidFill>
                  <a:schemeClr val="accent2"/>
                </a:solidFill>
                <a:latin typeface="+mn-lt"/>
                <a:ea typeface="+mn-ea"/>
                <a:cs typeface="+mn-ea"/>
                <a:sym typeface="+mn-lt"/>
              </a:rPr>
              <a:t>RTD</a:t>
            </a:r>
          </a:p>
        </p:txBody>
      </p:sp>
      <p:sp>
        <p:nvSpPr>
          <p:cNvPr id="27" name="Text Box 26">
            <a:extLst>
              <a:ext uri="{FF2B5EF4-FFF2-40B4-BE49-F238E27FC236}">
                <a16:creationId xmlns:a16="http://schemas.microsoft.com/office/drawing/2014/main" id="{C07D5787-43AA-42D3-B59C-86CF89E6ECCD}"/>
              </a:ext>
            </a:extLst>
          </p:cNvPr>
          <p:cNvSpPr txBox="1">
            <a:spLocks noChangeArrowheads="1"/>
          </p:cNvSpPr>
          <p:nvPr/>
        </p:nvSpPr>
        <p:spPr bwMode="auto">
          <a:xfrm>
            <a:off x="4716917" y="3681867"/>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a:solidFill>
                  <a:schemeClr val="accent2"/>
                </a:solidFill>
                <a:latin typeface="+mn-lt"/>
                <a:ea typeface="+mn-ea"/>
                <a:cs typeface="+mn-ea"/>
                <a:sym typeface="+mn-lt"/>
              </a:rPr>
              <a:t>RTB</a:t>
            </a:r>
          </a:p>
        </p:txBody>
      </p:sp>
      <p:sp>
        <p:nvSpPr>
          <p:cNvPr id="10" name="日期占位符 3">
            <a:extLst>
              <a:ext uri="{FF2B5EF4-FFF2-40B4-BE49-F238E27FC236}">
                <a16:creationId xmlns:a16="http://schemas.microsoft.com/office/drawing/2014/main" id="{3EA3D293-1A6F-BC1E-BF00-CC0EB1E1FF33}"/>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11" name="页脚占位符 4">
            <a:extLst>
              <a:ext uri="{FF2B5EF4-FFF2-40B4-BE49-F238E27FC236}">
                <a16:creationId xmlns:a16="http://schemas.microsoft.com/office/drawing/2014/main" id="{CAE4F885-EE83-64A5-842F-BB20BCD4222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2" name="灯片编号占位符 5">
            <a:extLst>
              <a:ext uri="{FF2B5EF4-FFF2-40B4-BE49-F238E27FC236}">
                <a16:creationId xmlns:a16="http://schemas.microsoft.com/office/drawing/2014/main" id="{ADF5A91C-437E-43E9-A61E-000071684C3F}"/>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200</a:t>
            </a:fld>
            <a:endParaRPr lang="en-US">
              <a:cs typeface="+mn-ea"/>
              <a:sym typeface="+mn-lt"/>
            </a:endParaRPr>
          </a:p>
        </p:txBody>
      </p:sp>
      <p:pic>
        <p:nvPicPr>
          <p:cNvPr id="13" name="图片 12">
            <a:extLst>
              <a:ext uri="{FF2B5EF4-FFF2-40B4-BE49-F238E27FC236}">
                <a16:creationId xmlns:a16="http://schemas.microsoft.com/office/drawing/2014/main" id="{A701CDDB-4685-4794-AD86-1958B2FB62A7}"/>
              </a:ext>
            </a:extLst>
          </p:cNvPr>
          <p:cNvPicPr>
            <a:picLocks noChangeAspect="1"/>
          </p:cNvPicPr>
          <p:nvPr/>
        </p:nvPicPr>
        <p:blipFill>
          <a:blip r:embed="rId2"/>
          <a:stretch>
            <a:fillRect/>
          </a:stretch>
        </p:blipFill>
        <p:spPr>
          <a:xfrm>
            <a:off x="3492255" y="4661671"/>
            <a:ext cx="480123" cy="480123"/>
          </a:xfrm>
          <a:prstGeom prst="rect">
            <a:avLst/>
          </a:prstGeom>
        </p:spPr>
      </p:pic>
      <p:pic>
        <p:nvPicPr>
          <p:cNvPr id="33" name="图片 32">
            <a:extLst>
              <a:ext uri="{FF2B5EF4-FFF2-40B4-BE49-F238E27FC236}">
                <a16:creationId xmlns:a16="http://schemas.microsoft.com/office/drawing/2014/main" id="{E3B1303A-7BB5-4E23-9D5B-458DFE5A2246}"/>
              </a:ext>
            </a:extLst>
          </p:cNvPr>
          <p:cNvPicPr>
            <a:picLocks noChangeAspect="1"/>
          </p:cNvPicPr>
          <p:nvPr/>
        </p:nvPicPr>
        <p:blipFill>
          <a:blip r:embed="rId2"/>
          <a:stretch>
            <a:fillRect/>
          </a:stretch>
        </p:blipFill>
        <p:spPr>
          <a:xfrm>
            <a:off x="7668428" y="4465366"/>
            <a:ext cx="480123" cy="480123"/>
          </a:xfrm>
          <a:prstGeom prst="rect">
            <a:avLst/>
          </a:prstGeom>
        </p:spPr>
      </p:pic>
      <p:pic>
        <p:nvPicPr>
          <p:cNvPr id="34" name="图片 33">
            <a:extLst>
              <a:ext uri="{FF2B5EF4-FFF2-40B4-BE49-F238E27FC236}">
                <a16:creationId xmlns:a16="http://schemas.microsoft.com/office/drawing/2014/main" id="{85013B32-F0A1-46D8-871D-A23607254C2E}"/>
              </a:ext>
            </a:extLst>
          </p:cNvPr>
          <p:cNvPicPr>
            <a:picLocks noChangeAspect="1"/>
          </p:cNvPicPr>
          <p:nvPr/>
        </p:nvPicPr>
        <p:blipFill>
          <a:blip r:embed="rId2"/>
          <a:stretch>
            <a:fillRect/>
          </a:stretch>
        </p:blipFill>
        <p:spPr>
          <a:xfrm>
            <a:off x="6275842" y="4661671"/>
            <a:ext cx="480123" cy="480123"/>
          </a:xfrm>
          <a:prstGeom prst="rect">
            <a:avLst/>
          </a:prstGeom>
        </p:spPr>
      </p:pic>
      <p:pic>
        <p:nvPicPr>
          <p:cNvPr id="35" name="图片 34">
            <a:extLst>
              <a:ext uri="{FF2B5EF4-FFF2-40B4-BE49-F238E27FC236}">
                <a16:creationId xmlns:a16="http://schemas.microsoft.com/office/drawing/2014/main" id="{AB428D12-BE69-4339-BBDD-B2EEA1892A0F}"/>
              </a:ext>
            </a:extLst>
          </p:cNvPr>
          <p:cNvPicPr>
            <a:picLocks noChangeAspect="1"/>
          </p:cNvPicPr>
          <p:nvPr/>
        </p:nvPicPr>
        <p:blipFill>
          <a:blip r:embed="rId2"/>
          <a:stretch>
            <a:fillRect/>
          </a:stretch>
        </p:blipFill>
        <p:spPr>
          <a:xfrm>
            <a:off x="4833973" y="5343022"/>
            <a:ext cx="480123" cy="480123"/>
          </a:xfrm>
          <a:prstGeom prst="rect">
            <a:avLst/>
          </a:prstGeom>
        </p:spPr>
      </p:pic>
      <p:pic>
        <p:nvPicPr>
          <p:cNvPr id="36" name="图片 35">
            <a:extLst>
              <a:ext uri="{FF2B5EF4-FFF2-40B4-BE49-F238E27FC236}">
                <a16:creationId xmlns:a16="http://schemas.microsoft.com/office/drawing/2014/main" id="{70383E89-BDB5-400C-B655-608559CB5F5E}"/>
              </a:ext>
            </a:extLst>
          </p:cNvPr>
          <p:cNvPicPr>
            <a:picLocks noChangeAspect="1"/>
          </p:cNvPicPr>
          <p:nvPr/>
        </p:nvPicPr>
        <p:blipFill>
          <a:blip r:embed="rId2"/>
          <a:stretch>
            <a:fillRect/>
          </a:stretch>
        </p:blipFill>
        <p:spPr>
          <a:xfrm>
            <a:off x="4849918" y="4076519"/>
            <a:ext cx="480123" cy="480123"/>
          </a:xfrm>
          <a:prstGeom prst="rect">
            <a:avLst/>
          </a:prstGeom>
        </p:spPr>
      </p:pic>
    </p:spTree>
    <p:extLst>
      <p:ext uri="{BB962C8B-B14F-4D97-AF65-F5344CB8AC3E}">
        <p14:creationId xmlns:p14="http://schemas.microsoft.com/office/powerpoint/2010/main" val="124046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AE60A-DDAC-45FF-A9A3-189EBDA7B42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几个基本概念</a:t>
            </a:r>
          </a:p>
        </p:txBody>
      </p:sp>
      <p:sp>
        <p:nvSpPr>
          <p:cNvPr id="4" name="内容占位符 3">
            <a:extLst>
              <a:ext uri="{FF2B5EF4-FFF2-40B4-BE49-F238E27FC236}">
                <a16:creationId xmlns:a16="http://schemas.microsoft.com/office/drawing/2014/main" id="{69A7A817-C94A-48B6-856F-1B2C1225946E}"/>
              </a:ext>
            </a:extLst>
          </p:cNvPr>
          <p:cNvSpPr>
            <a:spLocks noGrp="1"/>
          </p:cNvSpPr>
          <p:nvPr>
            <p:ph idx="1"/>
          </p:nvPr>
        </p:nvSpPr>
        <p:spPr>
          <a:xfrm>
            <a:off x="731838" y="1632764"/>
            <a:ext cx="10728325" cy="2024835"/>
          </a:xfrm>
        </p:spPr>
        <p:txBody>
          <a:bodyPr vert="horz" lIns="91440" tIns="45720" rIns="91440" bIns="45720" rtlCol="0">
            <a:normAutofit fontScale="92500"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路由收敛</a:t>
            </a:r>
            <a:r>
              <a:rPr lang="en-US" altLang="zh-CN" sz="2400" dirty="0">
                <a:solidFill>
                  <a:schemeClr val="accent1"/>
                </a:solidFill>
                <a:cs typeface="+mn-ea"/>
                <a:sym typeface="+mn-lt"/>
              </a:rPr>
              <a:t>(Convergence)</a:t>
            </a:r>
          </a:p>
          <a:p>
            <a:pPr lvl="1">
              <a:buFont typeface="Wingdings" panose="05000000000000000000" pitchFamily="2" charset="2"/>
              <a:buChar char="Ø"/>
            </a:pPr>
            <a:r>
              <a:rPr lang="zh-CN" altLang="en-US" sz="2200" dirty="0">
                <a:sym typeface="+mn-lt"/>
              </a:rPr>
              <a:t>从一个路由器的观点来看，是对选择到一个新的目的地或由于原来的路径发生变化而需要重新选择路径所采取措施的过程</a:t>
            </a:r>
          </a:p>
          <a:p>
            <a:pPr lvl="1">
              <a:buFont typeface="Wingdings" panose="05000000000000000000" pitchFamily="2" charset="2"/>
              <a:buChar char="Ø"/>
            </a:pPr>
            <a:r>
              <a:rPr lang="zh-CN" altLang="en-US" sz="2200" dirty="0">
                <a:sym typeface="+mn-lt"/>
              </a:rPr>
              <a:t>从一个网络的观点来看，网络中所有路由器感知到网络变化，并对此变化通过路由算法在全网内达到对新的网络拓扑结构一致的观点，路由表重新稳定的过程</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3" name="矩形 2">
            <a:extLst>
              <a:ext uri="{FF2B5EF4-FFF2-40B4-BE49-F238E27FC236}">
                <a16:creationId xmlns:a16="http://schemas.microsoft.com/office/drawing/2014/main" id="{C208F2C3-64E0-4FAE-B45B-18F3854923F4}"/>
              </a:ext>
            </a:extLst>
          </p:cNvPr>
          <p:cNvSpPr/>
          <p:nvPr/>
        </p:nvSpPr>
        <p:spPr>
          <a:xfrm>
            <a:off x="734131" y="1232655"/>
            <a:ext cx="1415772" cy="497316"/>
          </a:xfrm>
          <a:prstGeom prst="rect">
            <a:avLst/>
          </a:prstGeom>
        </p:spPr>
        <p:txBody>
          <a:bodyPr wrap="none">
            <a:spAutoFit/>
          </a:bodyPr>
          <a:lstStyle/>
          <a:p>
            <a:pPr>
              <a:lnSpc>
                <a:spcPct val="120000"/>
              </a:lnSpc>
            </a:pPr>
            <a:r>
              <a:rPr lang="zh-CN" altLang="en-US" sz="2400" b="1" dirty="0">
                <a:cs typeface="+mn-ea"/>
                <a:sym typeface="+mn-lt"/>
              </a:rPr>
              <a:t>路由收敛</a:t>
            </a:r>
          </a:p>
        </p:txBody>
      </p:sp>
      <p:sp>
        <p:nvSpPr>
          <p:cNvPr id="5" name="Line 4">
            <a:extLst>
              <a:ext uri="{FF2B5EF4-FFF2-40B4-BE49-F238E27FC236}">
                <a16:creationId xmlns:a16="http://schemas.microsoft.com/office/drawing/2014/main" id="{2BED3523-F0C8-4EFC-B219-E9A2E5DC0357}"/>
              </a:ext>
            </a:extLst>
          </p:cNvPr>
          <p:cNvSpPr>
            <a:spLocks noChangeShapeType="1"/>
          </p:cNvSpPr>
          <p:nvPr/>
        </p:nvSpPr>
        <p:spPr bwMode="auto">
          <a:xfrm>
            <a:off x="5354151" y="4333306"/>
            <a:ext cx="987574" cy="3937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 name="Line 5">
            <a:extLst>
              <a:ext uri="{FF2B5EF4-FFF2-40B4-BE49-F238E27FC236}">
                <a16:creationId xmlns:a16="http://schemas.microsoft.com/office/drawing/2014/main" id="{0BD44E6E-D2E8-4088-93CC-F0EBEF3CA5A5}"/>
              </a:ext>
            </a:extLst>
          </p:cNvPr>
          <p:cNvSpPr>
            <a:spLocks noChangeShapeType="1"/>
          </p:cNvSpPr>
          <p:nvPr/>
        </p:nvSpPr>
        <p:spPr bwMode="auto">
          <a:xfrm flipV="1">
            <a:off x="5357021" y="5018541"/>
            <a:ext cx="990259" cy="50262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7" name="Line 6">
            <a:extLst>
              <a:ext uri="{FF2B5EF4-FFF2-40B4-BE49-F238E27FC236}">
                <a16:creationId xmlns:a16="http://schemas.microsoft.com/office/drawing/2014/main" id="{616867D6-C4BC-478F-9D51-8C3C4F698874}"/>
              </a:ext>
            </a:extLst>
          </p:cNvPr>
          <p:cNvSpPr>
            <a:spLocks noChangeShapeType="1"/>
          </p:cNvSpPr>
          <p:nvPr/>
        </p:nvSpPr>
        <p:spPr bwMode="auto">
          <a:xfrm flipV="1">
            <a:off x="3898348" y="4393744"/>
            <a:ext cx="987574" cy="3978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 name="Line 7">
            <a:extLst>
              <a:ext uri="{FF2B5EF4-FFF2-40B4-BE49-F238E27FC236}">
                <a16:creationId xmlns:a16="http://schemas.microsoft.com/office/drawing/2014/main" id="{8D127A09-D161-4334-9B72-16D7FF264A68}"/>
              </a:ext>
            </a:extLst>
          </p:cNvPr>
          <p:cNvSpPr>
            <a:spLocks noChangeShapeType="1"/>
          </p:cNvSpPr>
          <p:nvPr/>
        </p:nvSpPr>
        <p:spPr bwMode="auto">
          <a:xfrm flipV="1">
            <a:off x="6661604" y="4727027"/>
            <a:ext cx="996951" cy="1867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 name="Line 8">
            <a:extLst>
              <a:ext uri="{FF2B5EF4-FFF2-40B4-BE49-F238E27FC236}">
                <a16:creationId xmlns:a16="http://schemas.microsoft.com/office/drawing/2014/main" id="{BDFBB2A7-B349-41B2-A94C-0DE92E75C27D}"/>
              </a:ext>
            </a:extLst>
          </p:cNvPr>
          <p:cNvSpPr>
            <a:spLocks noChangeShapeType="1"/>
          </p:cNvSpPr>
          <p:nvPr/>
        </p:nvSpPr>
        <p:spPr bwMode="auto">
          <a:xfrm>
            <a:off x="3902607" y="4966269"/>
            <a:ext cx="987574" cy="55637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 name="Line 13">
            <a:extLst>
              <a:ext uri="{FF2B5EF4-FFF2-40B4-BE49-F238E27FC236}">
                <a16:creationId xmlns:a16="http://schemas.microsoft.com/office/drawing/2014/main" id="{CBE4D737-49D2-43D2-A2AA-D7F4F850FD89}"/>
              </a:ext>
            </a:extLst>
          </p:cNvPr>
          <p:cNvSpPr>
            <a:spLocks noChangeShapeType="1"/>
          </p:cNvSpPr>
          <p:nvPr/>
        </p:nvSpPr>
        <p:spPr bwMode="auto">
          <a:xfrm flipV="1">
            <a:off x="2916692" y="4840742"/>
            <a:ext cx="576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 name="Line 14">
            <a:extLst>
              <a:ext uri="{FF2B5EF4-FFF2-40B4-BE49-F238E27FC236}">
                <a16:creationId xmlns:a16="http://schemas.microsoft.com/office/drawing/2014/main" id="{815AB6A6-5655-4005-9C57-B24902178D19}"/>
              </a:ext>
            </a:extLst>
          </p:cNvPr>
          <p:cNvSpPr>
            <a:spLocks noChangeShapeType="1"/>
          </p:cNvSpPr>
          <p:nvPr/>
        </p:nvSpPr>
        <p:spPr bwMode="auto">
          <a:xfrm>
            <a:off x="8125397" y="4687127"/>
            <a:ext cx="46684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2" name="Freeform 20">
            <a:extLst>
              <a:ext uri="{FF2B5EF4-FFF2-40B4-BE49-F238E27FC236}">
                <a16:creationId xmlns:a16="http://schemas.microsoft.com/office/drawing/2014/main" id="{4B665825-6A5F-477C-ACD3-6B733A8A37B4}"/>
              </a:ext>
            </a:extLst>
          </p:cNvPr>
          <p:cNvSpPr>
            <a:spLocks/>
          </p:cNvSpPr>
          <p:nvPr/>
        </p:nvSpPr>
        <p:spPr bwMode="auto">
          <a:xfrm>
            <a:off x="2916692" y="5046861"/>
            <a:ext cx="184731" cy="394210"/>
          </a:xfrm>
          <a:custGeom>
            <a:avLst/>
            <a:gdLst>
              <a:gd name="T0" fmla="*/ 0 w 3629"/>
              <a:gd name="T1" fmla="*/ 212 h 582"/>
              <a:gd name="T2" fmla="*/ 545 w 3629"/>
              <a:gd name="T3" fmla="*/ 257 h 582"/>
              <a:gd name="T4" fmla="*/ 1361 w 3629"/>
              <a:gd name="T5" fmla="*/ 575 h 582"/>
              <a:gd name="T6" fmla="*/ 2268 w 3629"/>
              <a:gd name="T7" fmla="*/ 212 h 582"/>
              <a:gd name="T8" fmla="*/ 3130 w 3629"/>
              <a:gd name="T9" fmla="*/ 30 h 582"/>
              <a:gd name="T10" fmla="*/ 3629 w 3629"/>
              <a:gd name="T11" fmla="*/ 30 h 582"/>
              <a:gd name="T12" fmla="*/ 0 60000 65536"/>
              <a:gd name="T13" fmla="*/ 0 60000 65536"/>
              <a:gd name="T14" fmla="*/ 0 60000 65536"/>
              <a:gd name="T15" fmla="*/ 0 60000 65536"/>
              <a:gd name="T16" fmla="*/ 0 60000 65536"/>
              <a:gd name="T17" fmla="*/ 0 60000 65536"/>
              <a:gd name="T18" fmla="*/ 0 w 3629"/>
              <a:gd name="T19" fmla="*/ 0 h 582"/>
              <a:gd name="T20" fmla="*/ 3629 w 3629"/>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3629" h="582">
                <a:moveTo>
                  <a:pt x="0" y="212"/>
                </a:moveTo>
                <a:cubicBezTo>
                  <a:pt x="159" y="204"/>
                  <a:pt x="318" y="196"/>
                  <a:pt x="545" y="257"/>
                </a:cubicBezTo>
                <a:cubicBezTo>
                  <a:pt x="772" y="318"/>
                  <a:pt x="1074" y="582"/>
                  <a:pt x="1361" y="575"/>
                </a:cubicBezTo>
                <a:cubicBezTo>
                  <a:pt x="1648" y="568"/>
                  <a:pt x="1973" y="303"/>
                  <a:pt x="2268" y="212"/>
                </a:cubicBezTo>
                <a:cubicBezTo>
                  <a:pt x="2563" y="121"/>
                  <a:pt x="2903" y="60"/>
                  <a:pt x="3130" y="30"/>
                </a:cubicBezTo>
                <a:cubicBezTo>
                  <a:pt x="3357" y="0"/>
                  <a:pt x="3561" y="30"/>
                  <a:pt x="3629" y="30"/>
                </a:cubicBezTo>
              </a:path>
            </a:pathLst>
          </a:custGeom>
          <a:noFill/>
          <a:ln w="38100" cap="flat" cmpd="sng">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120000"/>
              </a:lnSpc>
            </a:pPr>
            <a:endParaRPr lang="zh-CN" altLang="en-US">
              <a:cs typeface="+mn-ea"/>
              <a:sym typeface="+mn-lt"/>
            </a:endParaRPr>
          </a:p>
        </p:txBody>
      </p:sp>
      <p:sp>
        <p:nvSpPr>
          <p:cNvPr id="13" name="Freeform 21">
            <a:extLst>
              <a:ext uri="{FF2B5EF4-FFF2-40B4-BE49-F238E27FC236}">
                <a16:creationId xmlns:a16="http://schemas.microsoft.com/office/drawing/2014/main" id="{C1D9E606-54D5-4C62-A0DD-EEB64E4FA3B2}"/>
              </a:ext>
            </a:extLst>
          </p:cNvPr>
          <p:cNvSpPr>
            <a:spLocks/>
          </p:cNvSpPr>
          <p:nvPr/>
        </p:nvSpPr>
        <p:spPr bwMode="auto">
          <a:xfrm>
            <a:off x="2989717" y="4193580"/>
            <a:ext cx="184731" cy="394210"/>
          </a:xfrm>
          <a:custGeom>
            <a:avLst/>
            <a:gdLst>
              <a:gd name="T0" fmla="*/ 0 w 3583"/>
              <a:gd name="T1" fmla="*/ 409 h 431"/>
              <a:gd name="T2" fmla="*/ 544 w 3583"/>
              <a:gd name="T3" fmla="*/ 363 h 431"/>
              <a:gd name="T4" fmla="*/ 1315 w 3583"/>
              <a:gd name="T5" fmla="*/ 0 h 431"/>
              <a:gd name="T6" fmla="*/ 2177 w 3583"/>
              <a:gd name="T7" fmla="*/ 363 h 431"/>
              <a:gd name="T8" fmla="*/ 3129 w 3583"/>
              <a:gd name="T9" fmla="*/ 227 h 431"/>
              <a:gd name="T10" fmla="*/ 3583 w 3583"/>
              <a:gd name="T11" fmla="*/ 227 h 431"/>
              <a:gd name="T12" fmla="*/ 0 60000 65536"/>
              <a:gd name="T13" fmla="*/ 0 60000 65536"/>
              <a:gd name="T14" fmla="*/ 0 60000 65536"/>
              <a:gd name="T15" fmla="*/ 0 60000 65536"/>
              <a:gd name="T16" fmla="*/ 0 60000 65536"/>
              <a:gd name="T17" fmla="*/ 0 60000 65536"/>
              <a:gd name="T18" fmla="*/ 0 w 3583"/>
              <a:gd name="T19" fmla="*/ 0 h 431"/>
              <a:gd name="T20" fmla="*/ 3583 w 3583"/>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3583" h="431">
                <a:moveTo>
                  <a:pt x="0" y="409"/>
                </a:moveTo>
                <a:cubicBezTo>
                  <a:pt x="162" y="420"/>
                  <a:pt x="325" y="431"/>
                  <a:pt x="544" y="363"/>
                </a:cubicBezTo>
                <a:cubicBezTo>
                  <a:pt x="763" y="295"/>
                  <a:pt x="1043" y="0"/>
                  <a:pt x="1315" y="0"/>
                </a:cubicBezTo>
                <a:cubicBezTo>
                  <a:pt x="1587" y="0"/>
                  <a:pt x="1875" y="325"/>
                  <a:pt x="2177" y="363"/>
                </a:cubicBezTo>
                <a:cubicBezTo>
                  <a:pt x="2479" y="401"/>
                  <a:pt x="2895" y="250"/>
                  <a:pt x="3129" y="227"/>
                </a:cubicBezTo>
                <a:cubicBezTo>
                  <a:pt x="3363" y="204"/>
                  <a:pt x="3473" y="215"/>
                  <a:pt x="3583" y="227"/>
                </a:cubicBezTo>
              </a:path>
            </a:pathLst>
          </a:custGeom>
          <a:noFill/>
          <a:ln w="38100" cap="flat" cmpd="sng">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120000"/>
              </a:lnSpc>
            </a:pPr>
            <a:endParaRPr lang="zh-CN" altLang="en-US">
              <a:cs typeface="+mn-ea"/>
              <a:sym typeface="+mn-lt"/>
            </a:endParaRPr>
          </a:p>
        </p:txBody>
      </p:sp>
      <p:sp>
        <p:nvSpPr>
          <p:cNvPr id="14" name="Text Box 22">
            <a:extLst>
              <a:ext uri="{FF2B5EF4-FFF2-40B4-BE49-F238E27FC236}">
                <a16:creationId xmlns:a16="http://schemas.microsoft.com/office/drawing/2014/main" id="{ACA67EFE-EDBA-44B9-8964-91E0514DE64C}"/>
              </a:ext>
            </a:extLst>
          </p:cNvPr>
          <p:cNvSpPr txBox="1">
            <a:spLocks noChangeArrowheads="1"/>
          </p:cNvSpPr>
          <p:nvPr/>
        </p:nvSpPr>
        <p:spPr bwMode="auto">
          <a:xfrm>
            <a:off x="3368304" y="4184497"/>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dirty="0">
                <a:solidFill>
                  <a:schemeClr val="accent2"/>
                </a:solidFill>
                <a:latin typeface="+mn-lt"/>
                <a:ea typeface="+mn-ea"/>
                <a:cs typeface="+mn-ea"/>
                <a:sym typeface="+mn-lt"/>
              </a:rPr>
              <a:t>RTA</a:t>
            </a:r>
          </a:p>
        </p:txBody>
      </p:sp>
      <p:sp>
        <p:nvSpPr>
          <p:cNvPr id="15" name="Text Box 23">
            <a:extLst>
              <a:ext uri="{FF2B5EF4-FFF2-40B4-BE49-F238E27FC236}">
                <a16:creationId xmlns:a16="http://schemas.microsoft.com/office/drawing/2014/main" id="{1D2794C2-F16C-4030-B3F1-2A2FE1E834DA}"/>
              </a:ext>
            </a:extLst>
          </p:cNvPr>
          <p:cNvSpPr txBox="1">
            <a:spLocks noChangeArrowheads="1"/>
          </p:cNvSpPr>
          <p:nvPr/>
        </p:nvSpPr>
        <p:spPr bwMode="auto">
          <a:xfrm>
            <a:off x="4716917" y="4905829"/>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a:solidFill>
                  <a:schemeClr val="accent2"/>
                </a:solidFill>
                <a:latin typeface="+mn-lt"/>
                <a:ea typeface="+mn-ea"/>
                <a:cs typeface="+mn-ea"/>
                <a:sym typeface="+mn-lt"/>
              </a:rPr>
              <a:t>RTC</a:t>
            </a:r>
          </a:p>
        </p:txBody>
      </p:sp>
      <p:sp>
        <p:nvSpPr>
          <p:cNvPr id="16" name="Text Box 24">
            <a:extLst>
              <a:ext uri="{FF2B5EF4-FFF2-40B4-BE49-F238E27FC236}">
                <a16:creationId xmlns:a16="http://schemas.microsoft.com/office/drawing/2014/main" id="{83489747-549D-4F7E-AB0F-3F61B29FDFB1}"/>
              </a:ext>
            </a:extLst>
          </p:cNvPr>
          <p:cNvSpPr txBox="1">
            <a:spLocks noChangeArrowheads="1"/>
          </p:cNvSpPr>
          <p:nvPr/>
        </p:nvSpPr>
        <p:spPr bwMode="auto">
          <a:xfrm>
            <a:off x="7525205" y="4042229"/>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a:solidFill>
                  <a:schemeClr val="accent2"/>
                </a:solidFill>
                <a:latin typeface="+mn-lt"/>
                <a:ea typeface="+mn-ea"/>
                <a:cs typeface="+mn-ea"/>
                <a:sym typeface="+mn-lt"/>
              </a:rPr>
              <a:t>RTE</a:t>
            </a:r>
          </a:p>
        </p:txBody>
      </p:sp>
      <p:sp>
        <p:nvSpPr>
          <p:cNvPr id="17" name="Text Box 25">
            <a:extLst>
              <a:ext uri="{FF2B5EF4-FFF2-40B4-BE49-F238E27FC236}">
                <a16:creationId xmlns:a16="http://schemas.microsoft.com/office/drawing/2014/main" id="{52A6F9A1-3662-4798-98F3-ADA88301FDC0}"/>
              </a:ext>
            </a:extLst>
          </p:cNvPr>
          <p:cNvSpPr txBox="1">
            <a:spLocks noChangeArrowheads="1"/>
          </p:cNvSpPr>
          <p:nvPr/>
        </p:nvSpPr>
        <p:spPr bwMode="auto">
          <a:xfrm>
            <a:off x="6156780" y="4194629"/>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a:solidFill>
                  <a:schemeClr val="accent2"/>
                </a:solidFill>
                <a:latin typeface="+mn-lt"/>
                <a:ea typeface="+mn-ea"/>
                <a:cs typeface="+mn-ea"/>
                <a:sym typeface="+mn-lt"/>
              </a:rPr>
              <a:t>RTD</a:t>
            </a:r>
          </a:p>
        </p:txBody>
      </p:sp>
      <p:sp>
        <p:nvSpPr>
          <p:cNvPr id="18" name="Text Box 26">
            <a:extLst>
              <a:ext uri="{FF2B5EF4-FFF2-40B4-BE49-F238E27FC236}">
                <a16:creationId xmlns:a16="http://schemas.microsoft.com/office/drawing/2014/main" id="{8F4D0771-EEA9-474A-8E0B-4A73DA20A257}"/>
              </a:ext>
            </a:extLst>
          </p:cNvPr>
          <p:cNvSpPr txBox="1">
            <a:spLocks noChangeArrowheads="1"/>
          </p:cNvSpPr>
          <p:nvPr/>
        </p:nvSpPr>
        <p:spPr bwMode="auto">
          <a:xfrm>
            <a:off x="4716917" y="3681867"/>
            <a:ext cx="863600" cy="50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a:solidFill>
                  <a:schemeClr val="accent2"/>
                </a:solidFill>
                <a:latin typeface="+mn-lt"/>
                <a:ea typeface="+mn-ea"/>
                <a:cs typeface="+mn-ea"/>
                <a:sym typeface="+mn-lt"/>
              </a:rPr>
              <a:t>RTB</a:t>
            </a:r>
          </a:p>
        </p:txBody>
      </p:sp>
      <p:sp>
        <p:nvSpPr>
          <p:cNvPr id="24" name="文本框 23">
            <a:extLst>
              <a:ext uri="{FF2B5EF4-FFF2-40B4-BE49-F238E27FC236}">
                <a16:creationId xmlns:a16="http://schemas.microsoft.com/office/drawing/2014/main" id="{A2F67D9B-D2D4-429A-B07F-6F9C8A21058D}"/>
              </a:ext>
            </a:extLst>
          </p:cNvPr>
          <p:cNvSpPr txBox="1"/>
          <p:nvPr/>
        </p:nvSpPr>
        <p:spPr>
          <a:xfrm>
            <a:off x="5476149" y="4982519"/>
            <a:ext cx="561372" cy="830164"/>
          </a:xfrm>
          <a:prstGeom prst="rect">
            <a:avLst/>
          </a:prstGeom>
          <a:noFill/>
        </p:spPr>
        <p:txBody>
          <a:bodyPr wrap="none" rtlCol="0">
            <a:spAutoFit/>
          </a:bodyPr>
          <a:lstStyle/>
          <a:p>
            <a:pPr>
              <a:lnSpc>
                <a:spcPct val="120000"/>
              </a:lnSpc>
            </a:pPr>
            <a:r>
              <a:rPr lang="en-US" altLang="zh-CN" sz="4400" b="1" dirty="0">
                <a:solidFill>
                  <a:srgbClr val="FF0000"/>
                </a:solidFill>
                <a:cs typeface="+mn-ea"/>
                <a:sym typeface="+mn-lt"/>
              </a:rPr>
              <a:t>X</a:t>
            </a:r>
            <a:endParaRPr lang="zh-CN" altLang="en-US" sz="4400" b="1" dirty="0">
              <a:solidFill>
                <a:srgbClr val="FF0000"/>
              </a:solidFill>
              <a:cs typeface="+mn-ea"/>
              <a:sym typeface="+mn-lt"/>
            </a:endParaRPr>
          </a:p>
        </p:txBody>
      </p:sp>
      <p:sp>
        <p:nvSpPr>
          <p:cNvPr id="25" name="日期占位符 3">
            <a:extLst>
              <a:ext uri="{FF2B5EF4-FFF2-40B4-BE49-F238E27FC236}">
                <a16:creationId xmlns:a16="http://schemas.microsoft.com/office/drawing/2014/main" id="{18C0020D-6319-0997-0D62-0134D6D9E9D8}"/>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26" name="页脚占位符 4">
            <a:extLst>
              <a:ext uri="{FF2B5EF4-FFF2-40B4-BE49-F238E27FC236}">
                <a16:creationId xmlns:a16="http://schemas.microsoft.com/office/drawing/2014/main" id="{9592EDF5-FAAD-C78A-82C3-FA0C3145BBDA}"/>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27" name="灯片编号占位符 5">
            <a:extLst>
              <a:ext uri="{FF2B5EF4-FFF2-40B4-BE49-F238E27FC236}">
                <a16:creationId xmlns:a16="http://schemas.microsoft.com/office/drawing/2014/main" id="{A5DF0282-D852-68CD-78D3-B4DB72EC3E5D}"/>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201</a:t>
            </a:fld>
            <a:endParaRPr lang="en-US">
              <a:cs typeface="+mn-ea"/>
              <a:sym typeface="+mn-lt"/>
            </a:endParaRPr>
          </a:p>
        </p:txBody>
      </p:sp>
      <p:sp>
        <p:nvSpPr>
          <p:cNvPr id="28" name="文本框 27">
            <a:extLst>
              <a:ext uri="{FF2B5EF4-FFF2-40B4-BE49-F238E27FC236}">
                <a16:creationId xmlns:a16="http://schemas.microsoft.com/office/drawing/2014/main" id="{3A497B03-2B61-48F5-A058-0185922FD7A5}"/>
              </a:ext>
            </a:extLst>
          </p:cNvPr>
          <p:cNvSpPr txBox="1"/>
          <p:nvPr/>
        </p:nvSpPr>
        <p:spPr>
          <a:xfrm>
            <a:off x="2609839" y="4946072"/>
            <a:ext cx="415498" cy="396134"/>
          </a:xfrm>
          <a:prstGeom prst="rect">
            <a:avLst/>
          </a:prstGeom>
          <a:noFill/>
        </p:spPr>
        <p:txBody>
          <a:bodyPr wrap="none" rtlCol="0">
            <a:spAutoFit/>
          </a:bodyPr>
          <a:lstStyle/>
          <a:p>
            <a:pPr>
              <a:lnSpc>
                <a:spcPct val="120000"/>
              </a:lnSpc>
            </a:pPr>
            <a:r>
              <a:rPr lang="zh-CN" altLang="en-US" dirty="0">
                <a:cs typeface="+mn-ea"/>
                <a:sym typeface="+mn-lt"/>
              </a:rPr>
              <a:t>①</a:t>
            </a:r>
          </a:p>
        </p:txBody>
      </p:sp>
      <p:sp>
        <p:nvSpPr>
          <p:cNvPr id="29" name="文本框 28">
            <a:extLst>
              <a:ext uri="{FF2B5EF4-FFF2-40B4-BE49-F238E27FC236}">
                <a16:creationId xmlns:a16="http://schemas.microsoft.com/office/drawing/2014/main" id="{B95684B3-6DC0-42C7-8C94-E076F2726FF1}"/>
              </a:ext>
            </a:extLst>
          </p:cNvPr>
          <p:cNvSpPr txBox="1"/>
          <p:nvPr/>
        </p:nvSpPr>
        <p:spPr>
          <a:xfrm>
            <a:off x="2612074" y="4422198"/>
            <a:ext cx="415498" cy="396134"/>
          </a:xfrm>
          <a:prstGeom prst="rect">
            <a:avLst/>
          </a:prstGeom>
          <a:noFill/>
        </p:spPr>
        <p:txBody>
          <a:bodyPr wrap="none" rtlCol="0">
            <a:spAutoFit/>
          </a:bodyPr>
          <a:lstStyle/>
          <a:p>
            <a:pPr>
              <a:lnSpc>
                <a:spcPct val="120000"/>
              </a:lnSpc>
            </a:pPr>
            <a:r>
              <a:rPr lang="zh-CN" altLang="en-US" dirty="0">
                <a:cs typeface="+mn-ea"/>
                <a:sym typeface="+mn-lt"/>
              </a:rPr>
              <a:t>②</a:t>
            </a:r>
          </a:p>
        </p:txBody>
      </p:sp>
      <p:pic>
        <p:nvPicPr>
          <p:cNvPr id="31" name="图片 30">
            <a:extLst>
              <a:ext uri="{FF2B5EF4-FFF2-40B4-BE49-F238E27FC236}">
                <a16:creationId xmlns:a16="http://schemas.microsoft.com/office/drawing/2014/main" id="{E4C0C970-AC8D-4938-AAF4-57222D93766F}"/>
              </a:ext>
            </a:extLst>
          </p:cNvPr>
          <p:cNvPicPr>
            <a:picLocks noChangeAspect="1"/>
          </p:cNvPicPr>
          <p:nvPr/>
        </p:nvPicPr>
        <p:blipFill>
          <a:blip r:embed="rId2"/>
          <a:stretch>
            <a:fillRect/>
          </a:stretch>
        </p:blipFill>
        <p:spPr>
          <a:xfrm>
            <a:off x="7658556" y="4479232"/>
            <a:ext cx="466840" cy="466840"/>
          </a:xfrm>
          <a:prstGeom prst="rect">
            <a:avLst/>
          </a:prstGeom>
        </p:spPr>
      </p:pic>
      <p:pic>
        <p:nvPicPr>
          <p:cNvPr id="32" name="图片 31">
            <a:extLst>
              <a:ext uri="{FF2B5EF4-FFF2-40B4-BE49-F238E27FC236}">
                <a16:creationId xmlns:a16="http://schemas.microsoft.com/office/drawing/2014/main" id="{E5A0D266-0B8E-4CDA-9DE7-7637A72C84C0}"/>
              </a:ext>
            </a:extLst>
          </p:cNvPr>
          <p:cNvPicPr>
            <a:picLocks noChangeAspect="1"/>
          </p:cNvPicPr>
          <p:nvPr/>
        </p:nvPicPr>
        <p:blipFill>
          <a:blip r:embed="rId2"/>
          <a:stretch>
            <a:fillRect/>
          </a:stretch>
        </p:blipFill>
        <p:spPr>
          <a:xfrm>
            <a:off x="6294834" y="4641453"/>
            <a:ext cx="466840" cy="466840"/>
          </a:xfrm>
          <a:prstGeom prst="rect">
            <a:avLst/>
          </a:prstGeom>
        </p:spPr>
      </p:pic>
      <p:pic>
        <p:nvPicPr>
          <p:cNvPr id="33" name="图片 32">
            <a:extLst>
              <a:ext uri="{FF2B5EF4-FFF2-40B4-BE49-F238E27FC236}">
                <a16:creationId xmlns:a16="http://schemas.microsoft.com/office/drawing/2014/main" id="{232B27DC-CD9E-4831-AF05-99E3FFD06F34}"/>
              </a:ext>
            </a:extLst>
          </p:cNvPr>
          <p:cNvPicPr>
            <a:picLocks noChangeAspect="1"/>
          </p:cNvPicPr>
          <p:nvPr/>
        </p:nvPicPr>
        <p:blipFill>
          <a:blip r:embed="rId2"/>
          <a:stretch>
            <a:fillRect/>
          </a:stretch>
        </p:blipFill>
        <p:spPr>
          <a:xfrm>
            <a:off x="4878662" y="4132277"/>
            <a:ext cx="466840" cy="466840"/>
          </a:xfrm>
          <a:prstGeom prst="rect">
            <a:avLst/>
          </a:prstGeom>
        </p:spPr>
      </p:pic>
      <p:pic>
        <p:nvPicPr>
          <p:cNvPr id="34" name="图片 33">
            <a:extLst>
              <a:ext uri="{FF2B5EF4-FFF2-40B4-BE49-F238E27FC236}">
                <a16:creationId xmlns:a16="http://schemas.microsoft.com/office/drawing/2014/main" id="{D4BDB949-FB77-4791-95DB-E430578D1326}"/>
              </a:ext>
            </a:extLst>
          </p:cNvPr>
          <p:cNvPicPr>
            <a:picLocks noChangeAspect="1"/>
          </p:cNvPicPr>
          <p:nvPr/>
        </p:nvPicPr>
        <p:blipFill>
          <a:blip r:embed="rId2"/>
          <a:stretch>
            <a:fillRect/>
          </a:stretch>
        </p:blipFill>
        <p:spPr>
          <a:xfrm>
            <a:off x="4890181" y="5320449"/>
            <a:ext cx="466840" cy="466840"/>
          </a:xfrm>
          <a:prstGeom prst="rect">
            <a:avLst/>
          </a:prstGeom>
        </p:spPr>
      </p:pic>
      <p:pic>
        <p:nvPicPr>
          <p:cNvPr id="35" name="图片 34">
            <a:extLst>
              <a:ext uri="{FF2B5EF4-FFF2-40B4-BE49-F238E27FC236}">
                <a16:creationId xmlns:a16="http://schemas.microsoft.com/office/drawing/2014/main" id="{9FAC957F-734B-48FA-BFC6-554A1443DAE3}"/>
              </a:ext>
            </a:extLst>
          </p:cNvPr>
          <p:cNvPicPr>
            <a:picLocks noChangeAspect="1"/>
          </p:cNvPicPr>
          <p:nvPr/>
        </p:nvPicPr>
        <p:blipFill>
          <a:blip r:embed="rId2"/>
          <a:stretch>
            <a:fillRect/>
          </a:stretch>
        </p:blipFill>
        <p:spPr>
          <a:xfrm>
            <a:off x="3448893" y="4622711"/>
            <a:ext cx="466840" cy="466840"/>
          </a:xfrm>
          <a:prstGeom prst="rect">
            <a:avLst/>
          </a:prstGeom>
        </p:spPr>
      </p:pic>
    </p:spTree>
    <p:extLst>
      <p:ext uri="{BB962C8B-B14F-4D97-AF65-F5344CB8AC3E}">
        <p14:creationId xmlns:p14="http://schemas.microsoft.com/office/powerpoint/2010/main" val="32394840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584FA-22E0-489E-A218-338ED3C03721}"/>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几个基本概念</a:t>
            </a:r>
          </a:p>
        </p:txBody>
      </p:sp>
      <p:sp>
        <p:nvSpPr>
          <p:cNvPr id="4" name="内容占位符 3">
            <a:extLst>
              <a:ext uri="{FF2B5EF4-FFF2-40B4-BE49-F238E27FC236}">
                <a16:creationId xmlns:a16="http://schemas.microsoft.com/office/drawing/2014/main" id="{4FA9B250-53F5-44D8-9D73-B2BC373385A5}"/>
              </a:ext>
            </a:extLst>
          </p:cNvPr>
          <p:cNvSpPr>
            <a:spLocks noGrp="1"/>
          </p:cNvSpPr>
          <p:nvPr>
            <p:ph idx="1"/>
          </p:nvPr>
        </p:nvSpPr>
        <p:spPr>
          <a:xfrm>
            <a:off x="731838" y="1653056"/>
            <a:ext cx="5538333" cy="2429088"/>
          </a:xfrm>
        </p:spPr>
        <p:txBody>
          <a:bodyPr vert="horz" lIns="91440" tIns="45720" rIns="91440" bIns="45720" rtlCol="0">
            <a:normAutofit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报文在两个或几个路由器之间循环路由，直到</a:t>
            </a:r>
            <a:r>
              <a:rPr lang="en-US" altLang="zh-CN" sz="2400" dirty="0">
                <a:solidFill>
                  <a:schemeClr val="accent1"/>
                </a:solidFill>
                <a:cs typeface="+mn-ea"/>
                <a:sym typeface="+mn-lt"/>
              </a:rPr>
              <a:t>TTL</a:t>
            </a:r>
            <a:r>
              <a:rPr lang="zh-CN" altLang="en-US" sz="2400" dirty="0">
                <a:solidFill>
                  <a:schemeClr val="accent1"/>
                </a:solidFill>
                <a:cs typeface="+mn-ea"/>
                <a:sym typeface="+mn-lt"/>
              </a:rPr>
              <a:t>减为</a:t>
            </a:r>
            <a:r>
              <a:rPr lang="en-US" altLang="zh-CN" sz="2400" dirty="0">
                <a:solidFill>
                  <a:schemeClr val="accent1"/>
                </a:solidFill>
                <a:cs typeface="+mn-ea"/>
                <a:sym typeface="+mn-lt"/>
              </a:rPr>
              <a:t>0</a:t>
            </a:r>
            <a:r>
              <a:rPr lang="zh-CN" altLang="en-US" sz="2400" dirty="0">
                <a:solidFill>
                  <a:schemeClr val="accent1"/>
                </a:solidFill>
                <a:cs typeface="+mn-ea"/>
                <a:sym typeface="+mn-lt"/>
              </a:rPr>
              <a:t>而丢弃</a:t>
            </a:r>
          </a:p>
          <a:p>
            <a:pPr marL="266700" indent="-266700">
              <a:buFont typeface="Wingdings" panose="05000000000000000000" pitchFamily="2" charset="2"/>
              <a:buChar char="n"/>
            </a:pPr>
            <a:r>
              <a:rPr lang="zh-CN" altLang="en-US" sz="2400" dirty="0">
                <a:solidFill>
                  <a:schemeClr val="accent1"/>
                </a:solidFill>
                <a:cs typeface="+mn-ea"/>
                <a:sym typeface="+mn-lt"/>
              </a:rPr>
              <a:t>不能正确到目的地，有时引起环路发生链路拥塞</a:t>
            </a:r>
          </a:p>
          <a:p>
            <a:pPr marL="266700" indent="-266700">
              <a:buFont typeface="Wingdings" panose="05000000000000000000" pitchFamily="2" charset="2"/>
              <a:buChar char="n"/>
            </a:pPr>
            <a:r>
              <a:rPr lang="zh-CN" altLang="en-US" sz="2400" dirty="0">
                <a:solidFill>
                  <a:schemeClr val="accent1"/>
                </a:solidFill>
                <a:cs typeface="+mn-ea"/>
                <a:sym typeface="+mn-lt"/>
              </a:rPr>
              <a:t>几乎是路由中最坏的现象</a:t>
            </a:r>
          </a:p>
        </p:txBody>
      </p:sp>
      <p:sp>
        <p:nvSpPr>
          <p:cNvPr id="3" name="矩形 2">
            <a:extLst>
              <a:ext uri="{FF2B5EF4-FFF2-40B4-BE49-F238E27FC236}">
                <a16:creationId xmlns:a16="http://schemas.microsoft.com/office/drawing/2014/main" id="{222AD199-7F27-4A8B-A6A4-B6CC6D5D4839}"/>
              </a:ext>
            </a:extLst>
          </p:cNvPr>
          <p:cNvSpPr/>
          <p:nvPr/>
        </p:nvSpPr>
        <p:spPr>
          <a:xfrm>
            <a:off x="731837" y="1252946"/>
            <a:ext cx="1415772" cy="497316"/>
          </a:xfrm>
          <a:prstGeom prst="rect">
            <a:avLst/>
          </a:prstGeom>
        </p:spPr>
        <p:txBody>
          <a:bodyPr wrap="none">
            <a:spAutoFit/>
          </a:bodyPr>
          <a:lstStyle/>
          <a:p>
            <a:pPr>
              <a:lnSpc>
                <a:spcPct val="120000"/>
              </a:lnSpc>
            </a:pPr>
            <a:r>
              <a:rPr lang="zh-CN" altLang="en-US" sz="2400" b="1" dirty="0">
                <a:cs typeface="+mn-ea"/>
                <a:sym typeface="+mn-lt"/>
              </a:rPr>
              <a:t>路由环路</a:t>
            </a:r>
          </a:p>
        </p:txBody>
      </p:sp>
      <p:pic>
        <p:nvPicPr>
          <p:cNvPr id="5" name="Picture 2" descr="1">
            <a:extLst>
              <a:ext uri="{FF2B5EF4-FFF2-40B4-BE49-F238E27FC236}">
                <a16:creationId xmlns:a16="http://schemas.microsoft.com/office/drawing/2014/main" id="{7B415360-5CE2-4002-BB7C-F8B2CD39E0C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45313" y="1839913"/>
            <a:ext cx="36734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5">
            <a:extLst>
              <a:ext uri="{FF2B5EF4-FFF2-40B4-BE49-F238E27FC236}">
                <a16:creationId xmlns:a16="http://schemas.microsoft.com/office/drawing/2014/main" id="{EF4F8F80-A47C-4AB1-B8D9-C4FED2650A04}"/>
              </a:ext>
            </a:extLst>
          </p:cNvPr>
          <p:cNvSpPr>
            <a:spLocks noChangeShapeType="1"/>
          </p:cNvSpPr>
          <p:nvPr/>
        </p:nvSpPr>
        <p:spPr bwMode="auto">
          <a:xfrm>
            <a:off x="8747126" y="2490788"/>
            <a:ext cx="935037" cy="362732"/>
          </a:xfrm>
          <a:prstGeom prst="line">
            <a:avLst/>
          </a:prstGeom>
          <a:noFill/>
          <a:ln w="76200">
            <a:solidFill>
              <a:srgbClr val="E7B705"/>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7" name="Line 6">
            <a:extLst>
              <a:ext uri="{FF2B5EF4-FFF2-40B4-BE49-F238E27FC236}">
                <a16:creationId xmlns:a16="http://schemas.microsoft.com/office/drawing/2014/main" id="{27279FF7-150E-42C9-AD3E-3D86FD0E5689}"/>
              </a:ext>
            </a:extLst>
          </p:cNvPr>
          <p:cNvSpPr>
            <a:spLocks noChangeShapeType="1"/>
          </p:cNvSpPr>
          <p:nvPr/>
        </p:nvSpPr>
        <p:spPr bwMode="auto">
          <a:xfrm flipV="1">
            <a:off x="8768670" y="3130719"/>
            <a:ext cx="935032" cy="807867"/>
          </a:xfrm>
          <a:prstGeom prst="line">
            <a:avLst/>
          </a:prstGeom>
          <a:noFill/>
          <a:ln w="76200">
            <a:solidFill>
              <a:srgbClr val="E7B705"/>
            </a:solidFill>
            <a:round/>
            <a:headEnd type="triangle" w="med" len="me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 name="Line 7">
            <a:extLst>
              <a:ext uri="{FF2B5EF4-FFF2-40B4-BE49-F238E27FC236}">
                <a16:creationId xmlns:a16="http://schemas.microsoft.com/office/drawing/2014/main" id="{7247D053-6C80-4A2C-B4D9-2EFD88E062F9}"/>
              </a:ext>
            </a:extLst>
          </p:cNvPr>
          <p:cNvSpPr>
            <a:spLocks noChangeShapeType="1"/>
          </p:cNvSpPr>
          <p:nvPr/>
        </p:nvSpPr>
        <p:spPr bwMode="auto">
          <a:xfrm flipH="1">
            <a:off x="8388351" y="2706688"/>
            <a:ext cx="0" cy="1079500"/>
          </a:xfrm>
          <a:prstGeom prst="line">
            <a:avLst/>
          </a:prstGeom>
          <a:noFill/>
          <a:ln w="76200">
            <a:solidFill>
              <a:srgbClr val="E7B705"/>
            </a:solidFill>
            <a:round/>
            <a:headEnd type="triangle" w="med" len="me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 name="Line 8">
            <a:extLst>
              <a:ext uri="{FF2B5EF4-FFF2-40B4-BE49-F238E27FC236}">
                <a16:creationId xmlns:a16="http://schemas.microsoft.com/office/drawing/2014/main" id="{F5835D29-FD7E-49C7-8E01-2BD5223BB438}"/>
              </a:ext>
            </a:extLst>
          </p:cNvPr>
          <p:cNvSpPr>
            <a:spLocks noChangeShapeType="1"/>
          </p:cNvSpPr>
          <p:nvPr/>
        </p:nvSpPr>
        <p:spPr bwMode="auto">
          <a:xfrm flipH="1">
            <a:off x="8026401" y="4335463"/>
            <a:ext cx="358775" cy="576262"/>
          </a:xfrm>
          <a:prstGeom prst="line">
            <a:avLst/>
          </a:prstGeom>
          <a:noFill/>
          <a:ln w="76200">
            <a:solidFill>
              <a:srgbClr val="E7B705"/>
            </a:solidFill>
            <a:round/>
            <a:headEnd type="triangle" w="med" len="me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4" name="Line 13">
            <a:extLst>
              <a:ext uri="{FF2B5EF4-FFF2-40B4-BE49-F238E27FC236}">
                <a16:creationId xmlns:a16="http://schemas.microsoft.com/office/drawing/2014/main" id="{15B04305-FB81-4A24-A460-DCD8358C1EE3}"/>
              </a:ext>
            </a:extLst>
          </p:cNvPr>
          <p:cNvSpPr>
            <a:spLocks noChangeShapeType="1"/>
          </p:cNvSpPr>
          <p:nvPr/>
        </p:nvSpPr>
        <p:spPr bwMode="auto">
          <a:xfrm flipH="1">
            <a:off x="10115551" y="2103438"/>
            <a:ext cx="358775" cy="576262"/>
          </a:xfrm>
          <a:prstGeom prst="line">
            <a:avLst/>
          </a:prstGeom>
          <a:noFill/>
          <a:ln w="76200">
            <a:solidFill>
              <a:schemeClr val="folHlink"/>
            </a:solidFill>
            <a:round/>
            <a:headEnd type="triangle" w="med" len="me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5" name="AutoShape 14">
            <a:extLst>
              <a:ext uri="{FF2B5EF4-FFF2-40B4-BE49-F238E27FC236}">
                <a16:creationId xmlns:a16="http://schemas.microsoft.com/office/drawing/2014/main" id="{89FD2AF0-3DA9-4DEB-9AE4-8776BB9B257E}"/>
              </a:ext>
            </a:extLst>
          </p:cNvPr>
          <p:cNvSpPr>
            <a:spLocks noChangeArrowheads="1"/>
          </p:cNvSpPr>
          <p:nvPr/>
        </p:nvSpPr>
        <p:spPr bwMode="auto">
          <a:xfrm>
            <a:off x="8975726" y="2808591"/>
            <a:ext cx="360362" cy="502630"/>
          </a:xfrm>
          <a:prstGeom prst="curvedLeftArrow">
            <a:avLst>
              <a:gd name="adj1" fmla="val 27930"/>
              <a:gd name="adj2" fmla="val 55859"/>
              <a:gd name="adj3" fmla="val 33333"/>
            </a:avLst>
          </a:prstGeom>
          <a:solidFill>
            <a:srgbClr val="FF0000"/>
          </a:solidFill>
          <a:ln w="12700">
            <a:solidFill>
              <a:schemeClr val="tx1"/>
            </a:solidFill>
            <a:miter lim="800000"/>
            <a:headEnd/>
            <a:tailEnd/>
          </a:ln>
        </p:spPr>
        <p:txBody>
          <a:bodyPr lIns="126000" tIns="82800" rIns="126000" bIns="82800"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endParaRPr lang="zh-CN" altLang="zh-CN">
              <a:latin typeface="+mn-lt"/>
              <a:ea typeface="+mn-ea"/>
              <a:cs typeface="+mn-ea"/>
              <a:sym typeface="+mn-lt"/>
            </a:endParaRPr>
          </a:p>
        </p:txBody>
      </p:sp>
      <p:sp>
        <p:nvSpPr>
          <p:cNvPr id="16" name="AutoShape 15">
            <a:extLst>
              <a:ext uri="{FF2B5EF4-FFF2-40B4-BE49-F238E27FC236}">
                <a16:creationId xmlns:a16="http://schemas.microsoft.com/office/drawing/2014/main" id="{54979F5E-B0C1-4089-B8EC-095818EB31AC}"/>
              </a:ext>
            </a:extLst>
          </p:cNvPr>
          <p:cNvSpPr>
            <a:spLocks noChangeArrowheads="1"/>
          </p:cNvSpPr>
          <p:nvPr/>
        </p:nvSpPr>
        <p:spPr bwMode="auto">
          <a:xfrm rot="9921542">
            <a:off x="8558213" y="2895904"/>
            <a:ext cx="360363" cy="502630"/>
          </a:xfrm>
          <a:prstGeom prst="curvedLeftArrow">
            <a:avLst>
              <a:gd name="adj1" fmla="val 27930"/>
              <a:gd name="adj2" fmla="val 55859"/>
              <a:gd name="adj3" fmla="val 33333"/>
            </a:avLst>
          </a:prstGeom>
          <a:solidFill>
            <a:srgbClr val="FF0000"/>
          </a:solidFill>
          <a:ln w="12700">
            <a:solidFill>
              <a:schemeClr val="tx1"/>
            </a:solidFill>
            <a:miter lim="800000"/>
            <a:headEnd/>
            <a:tailEnd/>
          </a:ln>
        </p:spPr>
        <p:txBody>
          <a:bodyPr lIns="126000" tIns="82800" rIns="126000" bIns="82800" anchor="ctr">
            <a:spAutoFit/>
          </a:bodyPr>
          <a:lstStyle>
            <a:lvl1pPr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endParaRPr lang="zh-CN" altLang="zh-CN">
              <a:latin typeface="+mn-lt"/>
              <a:ea typeface="+mn-ea"/>
              <a:cs typeface="+mn-ea"/>
              <a:sym typeface="+mn-lt"/>
            </a:endParaRPr>
          </a:p>
        </p:txBody>
      </p:sp>
      <p:sp>
        <p:nvSpPr>
          <p:cNvPr id="17" name="Rectangle 16">
            <a:extLst>
              <a:ext uri="{FF2B5EF4-FFF2-40B4-BE49-F238E27FC236}">
                <a16:creationId xmlns:a16="http://schemas.microsoft.com/office/drawing/2014/main" id="{ACAC39F4-03C2-4B1E-8BD3-23732D5C3515}"/>
              </a:ext>
            </a:extLst>
          </p:cNvPr>
          <p:cNvSpPr>
            <a:spLocks noChangeArrowheads="1"/>
          </p:cNvSpPr>
          <p:nvPr/>
        </p:nvSpPr>
        <p:spPr bwMode="auto">
          <a:xfrm>
            <a:off x="7593013" y="5343525"/>
            <a:ext cx="1008063"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lang="en-US" altLang="zh-CN" sz="1800">
                <a:solidFill>
                  <a:srgbClr val="333399"/>
                </a:solidFill>
                <a:latin typeface="+mn-lt"/>
                <a:ea typeface="+mn-ea"/>
                <a:cs typeface="+mn-ea"/>
                <a:sym typeface="+mn-lt"/>
              </a:rPr>
              <a:t>RTA</a:t>
            </a:r>
          </a:p>
        </p:txBody>
      </p:sp>
      <p:sp>
        <p:nvSpPr>
          <p:cNvPr id="18" name="Rectangle 17">
            <a:extLst>
              <a:ext uri="{FF2B5EF4-FFF2-40B4-BE49-F238E27FC236}">
                <a16:creationId xmlns:a16="http://schemas.microsoft.com/office/drawing/2014/main" id="{AC307D01-D279-4F2E-BED0-2521DF8EA620}"/>
              </a:ext>
            </a:extLst>
          </p:cNvPr>
          <p:cNvSpPr>
            <a:spLocks noChangeArrowheads="1"/>
          </p:cNvSpPr>
          <p:nvPr/>
        </p:nvSpPr>
        <p:spPr bwMode="auto">
          <a:xfrm>
            <a:off x="7521576" y="3794125"/>
            <a:ext cx="1008062"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lang="en-US" altLang="zh-CN" sz="1800">
                <a:solidFill>
                  <a:srgbClr val="333399"/>
                </a:solidFill>
                <a:latin typeface="+mn-lt"/>
                <a:ea typeface="+mn-ea"/>
                <a:cs typeface="+mn-ea"/>
                <a:sym typeface="+mn-lt"/>
              </a:rPr>
              <a:t>RTB</a:t>
            </a:r>
          </a:p>
        </p:txBody>
      </p:sp>
      <p:sp>
        <p:nvSpPr>
          <p:cNvPr id="19" name="Rectangle 18">
            <a:extLst>
              <a:ext uri="{FF2B5EF4-FFF2-40B4-BE49-F238E27FC236}">
                <a16:creationId xmlns:a16="http://schemas.microsoft.com/office/drawing/2014/main" id="{AE328798-D755-4D32-8571-4F4A974C968E}"/>
              </a:ext>
            </a:extLst>
          </p:cNvPr>
          <p:cNvSpPr>
            <a:spLocks noChangeArrowheads="1"/>
          </p:cNvSpPr>
          <p:nvPr/>
        </p:nvSpPr>
        <p:spPr bwMode="auto">
          <a:xfrm>
            <a:off x="7737476" y="2606675"/>
            <a:ext cx="1008062"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lang="en-US" altLang="zh-CN" sz="1800">
                <a:solidFill>
                  <a:srgbClr val="333399"/>
                </a:solidFill>
                <a:latin typeface="+mn-lt"/>
                <a:ea typeface="+mn-ea"/>
                <a:cs typeface="+mn-ea"/>
                <a:sym typeface="+mn-lt"/>
              </a:rPr>
              <a:t>RTC</a:t>
            </a:r>
          </a:p>
        </p:txBody>
      </p:sp>
      <p:sp>
        <p:nvSpPr>
          <p:cNvPr id="20" name="Rectangle 19">
            <a:extLst>
              <a:ext uri="{FF2B5EF4-FFF2-40B4-BE49-F238E27FC236}">
                <a16:creationId xmlns:a16="http://schemas.microsoft.com/office/drawing/2014/main" id="{A5B5FA1E-8C1E-49F2-BC54-CB96A8E4DFE7}"/>
              </a:ext>
            </a:extLst>
          </p:cNvPr>
          <p:cNvSpPr>
            <a:spLocks noChangeArrowheads="1"/>
          </p:cNvSpPr>
          <p:nvPr/>
        </p:nvSpPr>
        <p:spPr bwMode="auto">
          <a:xfrm>
            <a:off x="9682163" y="3255963"/>
            <a:ext cx="792163"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lang="en-US" altLang="zh-CN" sz="1800">
                <a:solidFill>
                  <a:srgbClr val="333399"/>
                </a:solidFill>
                <a:latin typeface="+mn-lt"/>
                <a:ea typeface="+mn-ea"/>
                <a:cs typeface="+mn-ea"/>
                <a:sym typeface="+mn-lt"/>
              </a:rPr>
              <a:t>RTD</a:t>
            </a:r>
          </a:p>
        </p:txBody>
      </p:sp>
      <p:sp>
        <p:nvSpPr>
          <p:cNvPr id="21" name="Text Box 20">
            <a:extLst>
              <a:ext uri="{FF2B5EF4-FFF2-40B4-BE49-F238E27FC236}">
                <a16:creationId xmlns:a16="http://schemas.microsoft.com/office/drawing/2014/main" id="{EF5E2C4A-0BBA-458E-9F07-F4334C5C2FF5}"/>
              </a:ext>
            </a:extLst>
          </p:cNvPr>
          <p:cNvSpPr txBox="1">
            <a:spLocks noChangeArrowheads="1"/>
          </p:cNvSpPr>
          <p:nvPr/>
        </p:nvSpPr>
        <p:spPr bwMode="auto">
          <a:xfrm>
            <a:off x="9429751" y="1617663"/>
            <a:ext cx="1547812" cy="46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sz="1800">
                <a:solidFill>
                  <a:schemeClr val="accent2"/>
                </a:solidFill>
                <a:latin typeface="+mn-lt"/>
                <a:ea typeface="+mn-ea"/>
                <a:cs typeface="+mn-ea"/>
                <a:sym typeface="+mn-lt"/>
              </a:rPr>
              <a:t>10.0.0.0/8</a:t>
            </a:r>
          </a:p>
        </p:txBody>
      </p:sp>
      <p:sp>
        <p:nvSpPr>
          <p:cNvPr id="10" name="日期占位符 3">
            <a:extLst>
              <a:ext uri="{FF2B5EF4-FFF2-40B4-BE49-F238E27FC236}">
                <a16:creationId xmlns:a16="http://schemas.microsoft.com/office/drawing/2014/main" id="{4B6B1387-86CB-9257-23C5-CE32A3B23EA7}"/>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12" name="页脚占位符 4">
            <a:extLst>
              <a:ext uri="{FF2B5EF4-FFF2-40B4-BE49-F238E27FC236}">
                <a16:creationId xmlns:a16="http://schemas.microsoft.com/office/drawing/2014/main" id="{F0AB2CA2-6863-52F3-EB77-852FB5CE918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3" name="灯片编号占位符 5">
            <a:extLst>
              <a:ext uri="{FF2B5EF4-FFF2-40B4-BE49-F238E27FC236}">
                <a16:creationId xmlns:a16="http://schemas.microsoft.com/office/drawing/2014/main" id="{6F02BA21-0025-C0C0-A641-B0FB7CBF68B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202</a:t>
            </a:fld>
            <a:endParaRPr lang="en-US">
              <a:cs typeface="+mn-ea"/>
              <a:sym typeface="+mn-lt"/>
            </a:endParaRPr>
          </a:p>
        </p:txBody>
      </p:sp>
      <p:pic>
        <p:nvPicPr>
          <p:cNvPr id="25" name="图片 24">
            <a:extLst>
              <a:ext uri="{FF2B5EF4-FFF2-40B4-BE49-F238E27FC236}">
                <a16:creationId xmlns:a16="http://schemas.microsoft.com/office/drawing/2014/main" id="{8AEBFCFB-E9DE-4075-99FA-96CA89C1917B}"/>
              </a:ext>
            </a:extLst>
          </p:cNvPr>
          <p:cNvPicPr>
            <a:picLocks noChangeAspect="1"/>
          </p:cNvPicPr>
          <p:nvPr/>
        </p:nvPicPr>
        <p:blipFill>
          <a:blip r:embed="rId3"/>
          <a:stretch>
            <a:fillRect/>
          </a:stretch>
        </p:blipFill>
        <p:spPr>
          <a:xfrm>
            <a:off x="9709309" y="2719705"/>
            <a:ext cx="536258" cy="536258"/>
          </a:xfrm>
          <a:prstGeom prst="rect">
            <a:avLst/>
          </a:prstGeom>
        </p:spPr>
      </p:pic>
      <p:pic>
        <p:nvPicPr>
          <p:cNvPr id="26" name="图片 25">
            <a:extLst>
              <a:ext uri="{FF2B5EF4-FFF2-40B4-BE49-F238E27FC236}">
                <a16:creationId xmlns:a16="http://schemas.microsoft.com/office/drawing/2014/main" id="{9B21CFDF-91B8-442E-B6F0-5BD558932E9D}"/>
              </a:ext>
            </a:extLst>
          </p:cNvPr>
          <p:cNvPicPr>
            <a:picLocks noChangeAspect="1"/>
          </p:cNvPicPr>
          <p:nvPr/>
        </p:nvPicPr>
        <p:blipFill>
          <a:blip r:embed="rId3"/>
          <a:stretch>
            <a:fillRect/>
          </a:stretch>
        </p:blipFill>
        <p:spPr>
          <a:xfrm>
            <a:off x="8248304" y="2190432"/>
            <a:ext cx="536258" cy="536258"/>
          </a:xfrm>
          <a:prstGeom prst="rect">
            <a:avLst/>
          </a:prstGeom>
        </p:spPr>
      </p:pic>
      <p:pic>
        <p:nvPicPr>
          <p:cNvPr id="27" name="图片 26">
            <a:extLst>
              <a:ext uri="{FF2B5EF4-FFF2-40B4-BE49-F238E27FC236}">
                <a16:creationId xmlns:a16="http://schemas.microsoft.com/office/drawing/2014/main" id="{9E30CDF4-E333-4A35-AFFE-1393C1D13660}"/>
              </a:ext>
            </a:extLst>
          </p:cNvPr>
          <p:cNvPicPr>
            <a:picLocks noChangeAspect="1"/>
          </p:cNvPicPr>
          <p:nvPr/>
        </p:nvPicPr>
        <p:blipFill>
          <a:blip r:embed="rId3"/>
          <a:stretch>
            <a:fillRect/>
          </a:stretch>
        </p:blipFill>
        <p:spPr>
          <a:xfrm>
            <a:off x="8232412" y="3822382"/>
            <a:ext cx="536258" cy="536258"/>
          </a:xfrm>
          <a:prstGeom prst="rect">
            <a:avLst/>
          </a:prstGeom>
        </p:spPr>
      </p:pic>
      <p:pic>
        <p:nvPicPr>
          <p:cNvPr id="28" name="图片 27">
            <a:extLst>
              <a:ext uri="{FF2B5EF4-FFF2-40B4-BE49-F238E27FC236}">
                <a16:creationId xmlns:a16="http://schemas.microsoft.com/office/drawing/2014/main" id="{B44EA941-3751-4220-976C-719D9F453DA6}"/>
              </a:ext>
            </a:extLst>
          </p:cNvPr>
          <p:cNvPicPr>
            <a:picLocks noChangeAspect="1"/>
          </p:cNvPicPr>
          <p:nvPr/>
        </p:nvPicPr>
        <p:blipFill>
          <a:blip r:embed="rId3"/>
          <a:stretch>
            <a:fillRect/>
          </a:stretch>
        </p:blipFill>
        <p:spPr>
          <a:xfrm>
            <a:off x="7644982" y="4870892"/>
            <a:ext cx="536258" cy="536258"/>
          </a:xfrm>
          <a:prstGeom prst="rect">
            <a:avLst/>
          </a:prstGeom>
        </p:spPr>
      </p:pic>
    </p:spTree>
    <p:extLst>
      <p:ext uri="{BB962C8B-B14F-4D97-AF65-F5344CB8AC3E}">
        <p14:creationId xmlns:p14="http://schemas.microsoft.com/office/powerpoint/2010/main" val="33214440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6C384-2DFE-417F-8DF0-6FB6A8A88091}"/>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几个基本概念</a:t>
            </a:r>
          </a:p>
        </p:txBody>
      </p:sp>
      <p:sp>
        <p:nvSpPr>
          <p:cNvPr id="4" name="内容占位符 3">
            <a:extLst>
              <a:ext uri="{FF2B5EF4-FFF2-40B4-BE49-F238E27FC236}">
                <a16:creationId xmlns:a16="http://schemas.microsoft.com/office/drawing/2014/main" id="{6F84031A-A708-4923-A9B4-A58AC4602A3E}"/>
              </a:ext>
            </a:extLst>
          </p:cNvPr>
          <p:cNvSpPr>
            <a:spLocks noGrp="1"/>
          </p:cNvSpPr>
          <p:nvPr>
            <p:ph idx="1"/>
          </p:nvPr>
        </p:nvSpPr>
        <p:spPr>
          <a:xfrm>
            <a:off x="731838" y="1653056"/>
            <a:ext cx="5560105" cy="1925894"/>
          </a:xfrm>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报文转发的过程中，在某一节点的路由表中，查不到对应目的地址的路由，报文丢弃。</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3" name="矩形 2">
            <a:extLst>
              <a:ext uri="{FF2B5EF4-FFF2-40B4-BE49-F238E27FC236}">
                <a16:creationId xmlns:a16="http://schemas.microsoft.com/office/drawing/2014/main" id="{1CB8FD12-BB84-4733-92BF-E9CCAF646863}"/>
              </a:ext>
            </a:extLst>
          </p:cNvPr>
          <p:cNvSpPr/>
          <p:nvPr/>
        </p:nvSpPr>
        <p:spPr>
          <a:xfrm>
            <a:off x="731837" y="1252946"/>
            <a:ext cx="1415772" cy="497316"/>
          </a:xfrm>
          <a:prstGeom prst="rect">
            <a:avLst/>
          </a:prstGeom>
        </p:spPr>
        <p:txBody>
          <a:bodyPr wrap="none">
            <a:spAutoFit/>
          </a:bodyPr>
          <a:lstStyle/>
          <a:p>
            <a:pPr>
              <a:lnSpc>
                <a:spcPct val="120000"/>
              </a:lnSpc>
            </a:pPr>
            <a:r>
              <a:rPr lang="zh-CN" altLang="en-US" sz="2400" b="1" dirty="0">
                <a:cs typeface="+mn-ea"/>
                <a:sym typeface="+mn-lt"/>
              </a:rPr>
              <a:t>路由黑洞</a:t>
            </a:r>
          </a:p>
        </p:txBody>
      </p:sp>
      <p:grpSp>
        <p:nvGrpSpPr>
          <p:cNvPr id="23" name="组合 22">
            <a:extLst>
              <a:ext uri="{FF2B5EF4-FFF2-40B4-BE49-F238E27FC236}">
                <a16:creationId xmlns:a16="http://schemas.microsoft.com/office/drawing/2014/main" id="{686FC067-A06E-4DCF-A8E7-AF46CC17588B}"/>
              </a:ext>
            </a:extLst>
          </p:cNvPr>
          <p:cNvGrpSpPr/>
          <p:nvPr/>
        </p:nvGrpSpPr>
        <p:grpSpPr>
          <a:xfrm>
            <a:off x="7711056" y="1231628"/>
            <a:ext cx="3393397" cy="3529761"/>
            <a:chOff x="6877050" y="1647825"/>
            <a:chExt cx="4032251" cy="4194287"/>
          </a:xfrm>
        </p:grpSpPr>
        <p:pic>
          <p:nvPicPr>
            <p:cNvPr id="5" name="Picture 3" descr="1">
              <a:extLst>
                <a:ext uri="{FF2B5EF4-FFF2-40B4-BE49-F238E27FC236}">
                  <a16:creationId xmlns:a16="http://schemas.microsoft.com/office/drawing/2014/main" id="{25706CF8-6CCF-48BE-B01B-71F61790106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7050" y="1870075"/>
              <a:ext cx="36734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5">
              <a:extLst>
                <a:ext uri="{FF2B5EF4-FFF2-40B4-BE49-F238E27FC236}">
                  <a16:creationId xmlns:a16="http://schemas.microsoft.com/office/drawing/2014/main" id="{D82F6AF9-6879-4E1D-A6D6-5AAA1EC1E164}"/>
                </a:ext>
              </a:extLst>
            </p:cNvPr>
            <p:cNvSpPr>
              <a:spLocks noChangeShapeType="1"/>
            </p:cNvSpPr>
            <p:nvPr/>
          </p:nvSpPr>
          <p:spPr bwMode="auto">
            <a:xfrm>
              <a:off x="8677275" y="2709862"/>
              <a:ext cx="936625" cy="287338"/>
            </a:xfrm>
            <a:prstGeom prst="line">
              <a:avLst/>
            </a:prstGeom>
            <a:noFill/>
            <a:ln w="76200">
              <a:solidFill>
                <a:srgbClr val="E7B705"/>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7" name="Line 6">
              <a:extLst>
                <a:ext uri="{FF2B5EF4-FFF2-40B4-BE49-F238E27FC236}">
                  <a16:creationId xmlns:a16="http://schemas.microsoft.com/office/drawing/2014/main" id="{FE691FE6-0504-45C2-895A-010434C8A001}"/>
                </a:ext>
              </a:extLst>
            </p:cNvPr>
            <p:cNvSpPr>
              <a:spLocks noChangeShapeType="1"/>
            </p:cNvSpPr>
            <p:nvPr/>
          </p:nvSpPr>
          <p:spPr bwMode="auto">
            <a:xfrm>
              <a:off x="8389938" y="2925762"/>
              <a:ext cx="360362" cy="935038"/>
            </a:xfrm>
            <a:prstGeom prst="line">
              <a:avLst/>
            </a:prstGeom>
            <a:noFill/>
            <a:ln w="76200">
              <a:solidFill>
                <a:srgbClr val="E7B705"/>
              </a:solidFill>
              <a:round/>
              <a:headEnd type="triangle" w="med" len="me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 name="Line 7">
              <a:extLst>
                <a:ext uri="{FF2B5EF4-FFF2-40B4-BE49-F238E27FC236}">
                  <a16:creationId xmlns:a16="http://schemas.microsoft.com/office/drawing/2014/main" id="{9F8CC7C0-05CB-40FB-BBC5-4C73E5CF33EB}"/>
                </a:ext>
              </a:extLst>
            </p:cNvPr>
            <p:cNvSpPr>
              <a:spLocks noChangeShapeType="1"/>
            </p:cNvSpPr>
            <p:nvPr/>
          </p:nvSpPr>
          <p:spPr bwMode="auto">
            <a:xfrm flipH="1">
              <a:off x="7958138" y="4437062"/>
              <a:ext cx="719137" cy="504825"/>
            </a:xfrm>
            <a:prstGeom prst="line">
              <a:avLst/>
            </a:prstGeom>
            <a:noFill/>
            <a:ln w="76200">
              <a:solidFill>
                <a:srgbClr val="E7B705"/>
              </a:solidFill>
              <a:round/>
              <a:headEnd type="triangle" w="med" len="me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3" name="Line 12">
              <a:extLst>
                <a:ext uri="{FF2B5EF4-FFF2-40B4-BE49-F238E27FC236}">
                  <a16:creationId xmlns:a16="http://schemas.microsoft.com/office/drawing/2014/main" id="{8EF1E755-F736-409C-A0FE-A81A33A6D90C}"/>
                </a:ext>
              </a:extLst>
            </p:cNvPr>
            <p:cNvSpPr>
              <a:spLocks noChangeShapeType="1"/>
            </p:cNvSpPr>
            <p:nvPr/>
          </p:nvSpPr>
          <p:spPr bwMode="auto">
            <a:xfrm flipH="1">
              <a:off x="10172127" y="2035441"/>
              <a:ext cx="358775" cy="576262"/>
            </a:xfrm>
            <a:prstGeom prst="line">
              <a:avLst/>
            </a:prstGeom>
            <a:noFill/>
            <a:ln w="76200">
              <a:solidFill>
                <a:schemeClr val="folHlink"/>
              </a:solidFill>
              <a:round/>
              <a:headEnd type="triangle" w="med" len="me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5" name="Rectangle 14">
              <a:extLst>
                <a:ext uri="{FF2B5EF4-FFF2-40B4-BE49-F238E27FC236}">
                  <a16:creationId xmlns:a16="http://schemas.microsoft.com/office/drawing/2014/main" id="{C39C2C63-F1D6-4DF0-A0D2-A5F245C4B871}"/>
                </a:ext>
              </a:extLst>
            </p:cNvPr>
            <p:cNvSpPr>
              <a:spLocks noChangeArrowheads="1"/>
            </p:cNvSpPr>
            <p:nvPr/>
          </p:nvSpPr>
          <p:spPr bwMode="auto">
            <a:xfrm>
              <a:off x="7524750" y="5373687"/>
              <a:ext cx="1008062" cy="4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lang="en-US" altLang="zh-CN" sz="1800">
                  <a:solidFill>
                    <a:srgbClr val="333399"/>
                  </a:solidFill>
                  <a:latin typeface="+mn-lt"/>
                  <a:ea typeface="+mn-ea"/>
                  <a:cs typeface="+mn-ea"/>
                  <a:sym typeface="+mn-lt"/>
                </a:rPr>
                <a:t>RTA</a:t>
              </a:r>
            </a:p>
          </p:txBody>
        </p:sp>
        <p:sp>
          <p:nvSpPr>
            <p:cNvPr id="16" name="Rectangle 15">
              <a:extLst>
                <a:ext uri="{FF2B5EF4-FFF2-40B4-BE49-F238E27FC236}">
                  <a16:creationId xmlns:a16="http://schemas.microsoft.com/office/drawing/2014/main" id="{53267871-45E8-4829-825B-9070C3BAD76B}"/>
                </a:ext>
              </a:extLst>
            </p:cNvPr>
            <p:cNvSpPr>
              <a:spLocks noChangeArrowheads="1"/>
            </p:cNvSpPr>
            <p:nvPr/>
          </p:nvSpPr>
          <p:spPr bwMode="auto">
            <a:xfrm>
              <a:off x="7669213" y="2925762"/>
              <a:ext cx="1008062" cy="4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lang="en-US" altLang="zh-CN" sz="1800">
                  <a:solidFill>
                    <a:srgbClr val="333399"/>
                  </a:solidFill>
                  <a:latin typeface="+mn-lt"/>
                  <a:ea typeface="+mn-ea"/>
                  <a:cs typeface="+mn-ea"/>
                  <a:sym typeface="+mn-lt"/>
                </a:rPr>
                <a:t>RTC</a:t>
              </a:r>
            </a:p>
          </p:txBody>
        </p:sp>
        <p:sp>
          <p:nvSpPr>
            <p:cNvPr id="17" name="Rectangle 16">
              <a:extLst>
                <a:ext uri="{FF2B5EF4-FFF2-40B4-BE49-F238E27FC236}">
                  <a16:creationId xmlns:a16="http://schemas.microsoft.com/office/drawing/2014/main" id="{9CB81063-DAC7-44B9-B8C3-25859E8E8F87}"/>
                </a:ext>
              </a:extLst>
            </p:cNvPr>
            <p:cNvSpPr>
              <a:spLocks noChangeArrowheads="1"/>
            </p:cNvSpPr>
            <p:nvPr/>
          </p:nvSpPr>
          <p:spPr bwMode="auto">
            <a:xfrm>
              <a:off x="7906833" y="3860800"/>
              <a:ext cx="1008062" cy="4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lang="en-US" altLang="zh-CN" sz="1800" dirty="0">
                  <a:solidFill>
                    <a:srgbClr val="333399"/>
                  </a:solidFill>
                  <a:latin typeface="+mn-lt"/>
                  <a:ea typeface="+mn-ea"/>
                  <a:cs typeface="+mn-ea"/>
                  <a:sym typeface="+mn-lt"/>
                </a:rPr>
                <a:t>RTB</a:t>
              </a:r>
            </a:p>
          </p:txBody>
        </p:sp>
        <p:sp>
          <p:nvSpPr>
            <p:cNvPr id="18" name="Rectangle 17">
              <a:extLst>
                <a:ext uri="{FF2B5EF4-FFF2-40B4-BE49-F238E27FC236}">
                  <a16:creationId xmlns:a16="http://schemas.microsoft.com/office/drawing/2014/main" id="{8FD7CC48-AC29-4843-95EB-16D930C1EA22}"/>
                </a:ext>
              </a:extLst>
            </p:cNvPr>
            <p:cNvSpPr>
              <a:spLocks noChangeArrowheads="1"/>
            </p:cNvSpPr>
            <p:nvPr/>
          </p:nvSpPr>
          <p:spPr bwMode="auto">
            <a:xfrm>
              <a:off x="9182100" y="3105150"/>
              <a:ext cx="1008062" cy="4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pPr>
              <a:r>
                <a:rPr lang="en-US" altLang="zh-CN" sz="1800">
                  <a:solidFill>
                    <a:srgbClr val="333399"/>
                  </a:solidFill>
                  <a:latin typeface="+mn-lt"/>
                  <a:ea typeface="+mn-ea"/>
                  <a:cs typeface="+mn-ea"/>
                  <a:sym typeface="+mn-lt"/>
                </a:rPr>
                <a:t>RTD</a:t>
              </a:r>
            </a:p>
          </p:txBody>
        </p:sp>
        <p:sp>
          <p:nvSpPr>
            <p:cNvPr id="19" name="Text Box 18">
              <a:extLst>
                <a:ext uri="{FF2B5EF4-FFF2-40B4-BE49-F238E27FC236}">
                  <a16:creationId xmlns:a16="http://schemas.microsoft.com/office/drawing/2014/main" id="{F739EC0B-FDCC-4896-97AF-1D82E5E501D7}"/>
                </a:ext>
              </a:extLst>
            </p:cNvPr>
            <p:cNvSpPr txBox="1">
              <a:spLocks noChangeArrowheads="1"/>
            </p:cNvSpPr>
            <p:nvPr/>
          </p:nvSpPr>
          <p:spPr bwMode="auto">
            <a:xfrm>
              <a:off x="9037638" y="1647825"/>
              <a:ext cx="1871663" cy="55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en-US" altLang="zh-CN" sz="1800" dirty="0">
                  <a:solidFill>
                    <a:schemeClr val="accent2"/>
                  </a:solidFill>
                  <a:latin typeface="+mn-lt"/>
                  <a:ea typeface="+mn-ea"/>
                  <a:cs typeface="+mn-ea"/>
                  <a:sym typeface="+mn-lt"/>
                </a:rPr>
                <a:t>10.0.0.0/8</a:t>
              </a:r>
            </a:p>
          </p:txBody>
        </p:sp>
        <p:sp>
          <p:nvSpPr>
            <p:cNvPr id="14" name="Text Box 13">
              <a:extLst>
                <a:ext uri="{FF2B5EF4-FFF2-40B4-BE49-F238E27FC236}">
                  <a16:creationId xmlns:a16="http://schemas.microsoft.com/office/drawing/2014/main" id="{EAF98046-F045-451F-A321-B48E33F7E841}"/>
                </a:ext>
              </a:extLst>
            </p:cNvPr>
            <p:cNvSpPr txBox="1">
              <a:spLocks noChangeArrowheads="1"/>
            </p:cNvSpPr>
            <p:nvPr/>
          </p:nvSpPr>
          <p:spPr bwMode="auto">
            <a:xfrm>
              <a:off x="9811591" y="3044296"/>
              <a:ext cx="646660" cy="76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26000" tIns="82800" rIns="126000" bIns="82800">
              <a:spAutoFit/>
            </a:bodyPr>
            <a:lstStyle>
              <a:lvl1pPr marL="482600" indent="-482600" eaLnBrk="0" hangingPunct="0">
                <a:defRPr sz="2000" b="1">
                  <a:solidFill>
                    <a:srgbClr val="006666"/>
                  </a:solidFill>
                  <a:latin typeface="Times New Roman" panose="02020603050405020304" pitchFamily="18" charset="0"/>
                  <a:ea typeface="SimHei" panose="02010609060101010101" pitchFamily="49" charset="-122"/>
                </a:defRPr>
              </a:lvl1pPr>
              <a:lvl2pPr marL="742950" indent="-285750" eaLnBrk="0" hangingPunct="0">
                <a:defRPr sz="2000" b="1">
                  <a:solidFill>
                    <a:srgbClr val="006666"/>
                  </a:solidFill>
                  <a:latin typeface="Times New Roman" panose="02020603050405020304" pitchFamily="18" charset="0"/>
                  <a:ea typeface="SimHei" panose="02010609060101010101" pitchFamily="49" charset="-122"/>
                </a:defRPr>
              </a:lvl2pPr>
              <a:lvl3pPr marL="1143000" indent="-228600" eaLnBrk="0" hangingPunct="0">
                <a:defRPr sz="2000" b="1">
                  <a:solidFill>
                    <a:srgbClr val="006666"/>
                  </a:solidFill>
                  <a:latin typeface="Times New Roman" panose="02020603050405020304" pitchFamily="18" charset="0"/>
                  <a:ea typeface="SimHei" panose="02010609060101010101" pitchFamily="49" charset="-122"/>
                </a:defRPr>
              </a:lvl3pPr>
              <a:lvl4pPr marL="1600200" indent="-228600" eaLnBrk="0" hangingPunct="0">
                <a:defRPr sz="2000" b="1">
                  <a:solidFill>
                    <a:srgbClr val="006666"/>
                  </a:solidFill>
                  <a:latin typeface="Times New Roman" panose="02020603050405020304" pitchFamily="18" charset="0"/>
                  <a:ea typeface="SimHei" panose="02010609060101010101" pitchFamily="49" charset="-122"/>
                </a:defRPr>
              </a:lvl4pPr>
              <a:lvl5pPr marL="2057400" indent="-228600" eaLnBrk="0" hangingPunct="0">
                <a:defRPr sz="2000" b="1">
                  <a:solidFill>
                    <a:srgbClr val="006666"/>
                  </a:solidFill>
                  <a:latin typeface="Times New Roman" panose="02020603050405020304" pitchFamily="18" charset="0"/>
                  <a:ea typeface="SimHei" panose="02010609060101010101" pitchFamily="49" charset="-122"/>
                </a:defRPr>
              </a:lvl5pPr>
              <a:lvl6pPr marL="25146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6pPr>
              <a:lvl7pPr marL="29718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7pPr>
              <a:lvl8pPr marL="34290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8pPr>
              <a:lvl9pPr marL="3886200" indent="-2286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SimHei" panose="02010609060101010101" pitchFamily="49" charset="-122"/>
                </a:defRPr>
              </a:lvl9pPr>
            </a:lstStyle>
            <a:p>
              <a:pPr eaLnBrk="1" hangingPunct="1">
                <a:lnSpc>
                  <a:spcPct val="120000"/>
                </a:lnSpc>
                <a:spcBef>
                  <a:spcPct val="0"/>
                </a:spcBef>
                <a:buClr>
                  <a:schemeClr val="accent2"/>
                </a:buClr>
                <a:buFont typeface="Wingdings" panose="05000000000000000000" pitchFamily="2" charset="2"/>
                <a:buNone/>
              </a:pPr>
              <a:r>
                <a:rPr kumimoji="1" lang="zh-CN" altLang="en-US" sz="2800" dirty="0">
                  <a:solidFill>
                    <a:schemeClr val="tx1"/>
                  </a:solidFill>
                  <a:latin typeface="+mn-lt"/>
                  <a:ea typeface="+mn-ea"/>
                  <a:cs typeface="+mn-ea"/>
                  <a:sym typeface="+mn-lt"/>
                </a:rPr>
                <a:t>？</a:t>
              </a:r>
            </a:p>
          </p:txBody>
        </p:sp>
      </p:grpSp>
      <p:sp>
        <p:nvSpPr>
          <p:cNvPr id="24" name="内容占位符 3">
            <a:extLst>
              <a:ext uri="{FF2B5EF4-FFF2-40B4-BE49-F238E27FC236}">
                <a16:creationId xmlns:a16="http://schemas.microsoft.com/office/drawing/2014/main" id="{FEFFE412-C161-4DF8-A3DF-9A0B7DE78AE9}"/>
              </a:ext>
            </a:extLst>
          </p:cNvPr>
          <p:cNvSpPr txBox="1">
            <a:spLocks/>
          </p:cNvSpPr>
          <p:nvPr/>
        </p:nvSpPr>
        <p:spPr bwMode="auto">
          <a:xfrm>
            <a:off x="731838" y="4241997"/>
            <a:ext cx="5560105" cy="1925894"/>
          </a:xfrm>
          <a:prstGeom prst="rect">
            <a:avLst/>
          </a:prstGeom>
        </p:spPr>
        <p:txBody>
          <a:bodyPr vert="horz" lIns="91440" tIns="45720" rIns="91440" bIns="45720" rtlCol="0">
            <a:normAutofit/>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指向</a:t>
            </a:r>
            <a:r>
              <a:rPr lang="en-US" altLang="zh-CN" dirty="0">
                <a:sym typeface="+mn-lt"/>
              </a:rPr>
              <a:t>null</a:t>
            </a:r>
            <a:r>
              <a:rPr lang="zh-CN" altLang="en-US" dirty="0">
                <a:sym typeface="+mn-lt"/>
              </a:rPr>
              <a:t>接口的路由，</a:t>
            </a:r>
            <a:r>
              <a:rPr lang="en-US" altLang="zh-CN" dirty="0">
                <a:sym typeface="+mn-lt"/>
              </a:rPr>
              <a:t>null</a:t>
            </a:r>
            <a:r>
              <a:rPr lang="zh-CN" altLang="en-US" dirty="0">
                <a:sym typeface="+mn-lt"/>
              </a:rPr>
              <a:t>接口是一个虚拟的接口，无法配置</a:t>
            </a:r>
            <a:r>
              <a:rPr lang="en-US" altLang="zh-CN" dirty="0" err="1">
                <a:sym typeface="+mn-lt"/>
              </a:rPr>
              <a:t>ip</a:t>
            </a:r>
            <a:r>
              <a:rPr lang="zh-CN" altLang="en-US" dirty="0">
                <a:sym typeface="+mn-lt"/>
              </a:rPr>
              <a:t>地址，转发到该接口上的数据包都会被丢掉。</a:t>
            </a:r>
          </a:p>
        </p:txBody>
      </p:sp>
      <p:sp>
        <p:nvSpPr>
          <p:cNvPr id="25" name="矩形 24">
            <a:extLst>
              <a:ext uri="{FF2B5EF4-FFF2-40B4-BE49-F238E27FC236}">
                <a16:creationId xmlns:a16="http://schemas.microsoft.com/office/drawing/2014/main" id="{F600FA50-932F-4D19-8899-0D2A321E6BE2}"/>
              </a:ext>
            </a:extLst>
          </p:cNvPr>
          <p:cNvSpPr/>
          <p:nvPr/>
        </p:nvSpPr>
        <p:spPr>
          <a:xfrm>
            <a:off x="731837" y="3841887"/>
            <a:ext cx="1415772" cy="497316"/>
          </a:xfrm>
          <a:prstGeom prst="rect">
            <a:avLst/>
          </a:prstGeom>
        </p:spPr>
        <p:txBody>
          <a:bodyPr wrap="none">
            <a:spAutoFit/>
          </a:bodyPr>
          <a:lstStyle/>
          <a:p>
            <a:pPr>
              <a:lnSpc>
                <a:spcPct val="120000"/>
              </a:lnSpc>
            </a:pPr>
            <a:r>
              <a:rPr lang="zh-CN" altLang="en-US" sz="2400" b="1" dirty="0">
                <a:cs typeface="+mn-ea"/>
                <a:sym typeface="+mn-lt"/>
              </a:rPr>
              <a:t>黑洞路由</a:t>
            </a:r>
          </a:p>
        </p:txBody>
      </p:sp>
      <p:sp>
        <p:nvSpPr>
          <p:cNvPr id="26" name="矩形 25">
            <a:extLst>
              <a:ext uri="{FF2B5EF4-FFF2-40B4-BE49-F238E27FC236}">
                <a16:creationId xmlns:a16="http://schemas.microsoft.com/office/drawing/2014/main" id="{1ABE5CE5-F358-4CB2-A88A-B66564344CB2}"/>
              </a:ext>
            </a:extLst>
          </p:cNvPr>
          <p:cNvSpPr/>
          <p:nvPr/>
        </p:nvSpPr>
        <p:spPr>
          <a:xfrm>
            <a:off x="6604730" y="5064562"/>
            <a:ext cx="5307863" cy="427746"/>
          </a:xfrm>
          <a:prstGeom prst="rect">
            <a:avLst/>
          </a:prstGeom>
        </p:spPr>
        <p:txBody>
          <a:bodyPr wrap="none">
            <a:spAutoFit/>
          </a:bodyPr>
          <a:lstStyle/>
          <a:p>
            <a:pPr>
              <a:lnSpc>
                <a:spcPct val="120000"/>
              </a:lnSpc>
            </a:pPr>
            <a:r>
              <a:rPr lang="en-US" altLang="zh-CN" sz="2000" dirty="0" err="1">
                <a:cs typeface="+mn-ea"/>
                <a:sym typeface="+mn-lt"/>
              </a:rPr>
              <a:t>ip</a:t>
            </a:r>
            <a:r>
              <a:rPr lang="en-US" altLang="zh-CN" sz="2000" dirty="0">
                <a:cs typeface="+mn-ea"/>
                <a:sym typeface="+mn-lt"/>
              </a:rPr>
              <a:t> route-static 192.168.0.0 255.255.0.0 </a:t>
            </a:r>
            <a:r>
              <a:rPr lang="en-US" altLang="zh-CN" sz="2000" b="1" i="1" dirty="0">
                <a:cs typeface="+mn-ea"/>
                <a:sym typeface="+mn-lt"/>
              </a:rPr>
              <a:t>null 0</a:t>
            </a:r>
            <a:endParaRPr lang="zh-CN" altLang="en-US" sz="2000" b="1" i="1" dirty="0">
              <a:cs typeface="+mn-ea"/>
              <a:sym typeface="+mn-lt"/>
            </a:endParaRPr>
          </a:p>
        </p:txBody>
      </p:sp>
      <p:sp>
        <p:nvSpPr>
          <p:cNvPr id="9" name="日期占位符 3">
            <a:extLst>
              <a:ext uri="{FF2B5EF4-FFF2-40B4-BE49-F238E27FC236}">
                <a16:creationId xmlns:a16="http://schemas.microsoft.com/office/drawing/2014/main" id="{C8A43016-252E-719C-3779-042FF220F4FD}"/>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11" name="页脚占位符 4">
            <a:extLst>
              <a:ext uri="{FF2B5EF4-FFF2-40B4-BE49-F238E27FC236}">
                <a16:creationId xmlns:a16="http://schemas.microsoft.com/office/drawing/2014/main" id="{2F63370A-4B37-F390-B1C9-83E84EE99A5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2" name="灯片编号占位符 5">
            <a:extLst>
              <a:ext uri="{FF2B5EF4-FFF2-40B4-BE49-F238E27FC236}">
                <a16:creationId xmlns:a16="http://schemas.microsoft.com/office/drawing/2014/main" id="{6B4295F3-3D13-E33E-9F7A-C939917F9C83}"/>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203</a:t>
            </a:fld>
            <a:endParaRPr lang="en-US">
              <a:cs typeface="+mn-ea"/>
              <a:sym typeface="+mn-lt"/>
            </a:endParaRPr>
          </a:p>
        </p:txBody>
      </p:sp>
      <p:pic>
        <p:nvPicPr>
          <p:cNvPr id="27" name="图片 26">
            <a:extLst>
              <a:ext uri="{FF2B5EF4-FFF2-40B4-BE49-F238E27FC236}">
                <a16:creationId xmlns:a16="http://schemas.microsoft.com/office/drawing/2014/main" id="{955F7267-92F0-4578-A0EE-F44A374ED718}"/>
              </a:ext>
            </a:extLst>
          </p:cNvPr>
          <p:cNvPicPr>
            <a:picLocks noChangeAspect="1"/>
          </p:cNvPicPr>
          <p:nvPr/>
        </p:nvPicPr>
        <p:blipFill>
          <a:blip r:embed="rId3"/>
          <a:stretch>
            <a:fillRect/>
          </a:stretch>
        </p:blipFill>
        <p:spPr>
          <a:xfrm>
            <a:off x="8256137" y="3960236"/>
            <a:ext cx="510714" cy="510714"/>
          </a:xfrm>
          <a:prstGeom prst="rect">
            <a:avLst/>
          </a:prstGeom>
        </p:spPr>
      </p:pic>
      <p:pic>
        <p:nvPicPr>
          <p:cNvPr id="28" name="图片 27">
            <a:extLst>
              <a:ext uri="{FF2B5EF4-FFF2-40B4-BE49-F238E27FC236}">
                <a16:creationId xmlns:a16="http://schemas.microsoft.com/office/drawing/2014/main" id="{0C7FC55F-0FCD-4615-9A62-B8C2C2052B7A}"/>
              </a:ext>
            </a:extLst>
          </p:cNvPr>
          <p:cNvPicPr>
            <a:picLocks noChangeAspect="1"/>
          </p:cNvPicPr>
          <p:nvPr/>
        </p:nvPicPr>
        <p:blipFill>
          <a:blip r:embed="rId3"/>
          <a:stretch>
            <a:fillRect/>
          </a:stretch>
        </p:blipFill>
        <p:spPr>
          <a:xfrm>
            <a:off x="9988538" y="2017783"/>
            <a:ext cx="510714" cy="510714"/>
          </a:xfrm>
          <a:prstGeom prst="rect">
            <a:avLst/>
          </a:prstGeom>
        </p:spPr>
      </p:pic>
      <p:pic>
        <p:nvPicPr>
          <p:cNvPr id="29" name="图片 28">
            <a:extLst>
              <a:ext uri="{FF2B5EF4-FFF2-40B4-BE49-F238E27FC236}">
                <a16:creationId xmlns:a16="http://schemas.microsoft.com/office/drawing/2014/main" id="{0134F3C6-3E83-48A2-BEE7-B779C4284A1B}"/>
              </a:ext>
            </a:extLst>
          </p:cNvPr>
          <p:cNvPicPr>
            <a:picLocks noChangeAspect="1"/>
          </p:cNvPicPr>
          <p:nvPr/>
        </p:nvPicPr>
        <p:blipFill>
          <a:blip r:embed="rId3"/>
          <a:stretch>
            <a:fillRect/>
          </a:stretch>
        </p:blipFill>
        <p:spPr>
          <a:xfrm>
            <a:off x="8759374" y="1821903"/>
            <a:ext cx="510714" cy="510714"/>
          </a:xfrm>
          <a:prstGeom prst="rect">
            <a:avLst/>
          </a:prstGeom>
        </p:spPr>
      </p:pic>
      <p:pic>
        <p:nvPicPr>
          <p:cNvPr id="30" name="图片 29">
            <a:extLst>
              <a:ext uri="{FF2B5EF4-FFF2-40B4-BE49-F238E27FC236}">
                <a16:creationId xmlns:a16="http://schemas.microsoft.com/office/drawing/2014/main" id="{F1B6DD12-5FF4-44E3-84AF-A99F80F41E7F}"/>
              </a:ext>
            </a:extLst>
          </p:cNvPr>
          <p:cNvPicPr>
            <a:picLocks noChangeAspect="1"/>
          </p:cNvPicPr>
          <p:nvPr/>
        </p:nvPicPr>
        <p:blipFill>
          <a:blip r:embed="rId3"/>
          <a:stretch>
            <a:fillRect/>
          </a:stretch>
        </p:blipFill>
        <p:spPr>
          <a:xfrm>
            <a:off x="9165700" y="3086364"/>
            <a:ext cx="510714" cy="510714"/>
          </a:xfrm>
          <a:prstGeom prst="rect">
            <a:avLst/>
          </a:prstGeom>
        </p:spPr>
      </p:pic>
    </p:spTree>
    <p:extLst>
      <p:ext uri="{BB962C8B-B14F-4D97-AF65-F5344CB8AC3E}">
        <p14:creationId xmlns:p14="http://schemas.microsoft.com/office/powerpoint/2010/main" val="7057605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路由协议类别</a:t>
            </a:r>
          </a:p>
        </p:txBody>
      </p:sp>
      <p:sp>
        <p:nvSpPr>
          <p:cNvPr id="20" name="下箭头 3">
            <a:extLst>
              <a:ext uri="{FF2B5EF4-FFF2-40B4-BE49-F238E27FC236}">
                <a16:creationId xmlns:a16="http://schemas.microsoft.com/office/drawing/2014/main" id="{B36C5465-67AA-4BE2-B1D0-676303BC5C8C}"/>
              </a:ext>
            </a:extLst>
          </p:cNvPr>
          <p:cNvSpPr/>
          <p:nvPr/>
        </p:nvSpPr>
        <p:spPr>
          <a:xfrm>
            <a:off x="5754220" y="3429000"/>
            <a:ext cx="864096" cy="757248"/>
          </a:xfrm>
          <a:prstGeom prst="downArrow">
            <a:avLst>
              <a:gd name="adj1" fmla="val 64697"/>
              <a:gd name="adj2" fmla="val 43386"/>
            </a:avLst>
          </a:prstGeom>
          <a:gradFill>
            <a:gsLst>
              <a:gs pos="100000">
                <a:srgbClr val="99CCFF"/>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矩形 20">
            <a:extLst>
              <a:ext uri="{FF2B5EF4-FFF2-40B4-BE49-F238E27FC236}">
                <a16:creationId xmlns:a16="http://schemas.microsoft.com/office/drawing/2014/main" id="{06F08C74-96BD-4B28-9712-33A86B5843F3}"/>
              </a:ext>
            </a:extLst>
          </p:cNvPr>
          <p:cNvSpPr/>
          <p:nvPr/>
        </p:nvSpPr>
        <p:spPr>
          <a:xfrm>
            <a:off x="4314079" y="1491444"/>
            <a:ext cx="3563844" cy="17742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eaLnBrk="1">
              <a:lnSpc>
                <a:spcPct val="120000"/>
              </a:lnSpc>
            </a:pPr>
            <a:r>
              <a:rPr lang="zh-CN" altLang="en-US" b="1" dirty="0">
                <a:solidFill>
                  <a:schemeClr val="tx1"/>
                </a:solidFill>
                <a:cs typeface="+mn-ea"/>
                <a:sym typeface="+mn-lt"/>
              </a:rPr>
              <a:t>静态路由</a:t>
            </a:r>
            <a:endParaRPr lang="en-US" altLang="zh-CN" b="1" dirty="0">
              <a:solidFill>
                <a:schemeClr val="tx1"/>
              </a:solidFill>
              <a:cs typeface="+mn-ea"/>
              <a:sym typeface="+mn-lt"/>
            </a:endParaRPr>
          </a:p>
          <a:p>
            <a:pPr algn="just" eaLnBrk="1">
              <a:lnSpc>
                <a:spcPct val="120000"/>
              </a:lnSpc>
            </a:pPr>
            <a:r>
              <a:rPr lang="zh-CN" altLang="en-US" dirty="0">
                <a:solidFill>
                  <a:schemeClr val="tx1"/>
                </a:solidFill>
                <a:cs typeface="+mn-ea"/>
                <a:sym typeface="+mn-lt"/>
              </a:rPr>
              <a:t>根据数据访问需求，手工在设备上配置的路由条目。</a:t>
            </a:r>
            <a:endParaRPr lang="en-US" altLang="zh-CN" dirty="0">
              <a:solidFill>
                <a:schemeClr val="tx1"/>
              </a:solidFill>
              <a:cs typeface="+mn-ea"/>
              <a:sym typeface="+mn-lt"/>
            </a:endParaRPr>
          </a:p>
        </p:txBody>
      </p:sp>
      <p:sp>
        <p:nvSpPr>
          <p:cNvPr id="22" name="矩形 21">
            <a:extLst>
              <a:ext uri="{FF2B5EF4-FFF2-40B4-BE49-F238E27FC236}">
                <a16:creationId xmlns:a16="http://schemas.microsoft.com/office/drawing/2014/main" id="{408DC8B2-9F9E-47EB-910F-C4324B6A2A8E}"/>
              </a:ext>
            </a:extLst>
          </p:cNvPr>
          <p:cNvSpPr/>
          <p:nvPr/>
        </p:nvSpPr>
        <p:spPr>
          <a:xfrm>
            <a:off x="8097984" y="1491444"/>
            <a:ext cx="3279390" cy="17742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eaLnBrk="1">
              <a:lnSpc>
                <a:spcPct val="120000"/>
              </a:lnSpc>
            </a:pPr>
            <a:r>
              <a:rPr lang="zh-CN" altLang="en-US" b="1" dirty="0">
                <a:solidFill>
                  <a:schemeClr val="tx1"/>
                </a:solidFill>
                <a:cs typeface="+mn-ea"/>
                <a:sym typeface="+mn-lt"/>
              </a:rPr>
              <a:t>动态路由</a:t>
            </a:r>
            <a:endParaRPr lang="en-US" altLang="zh-CN" b="1" dirty="0">
              <a:solidFill>
                <a:schemeClr val="tx1"/>
              </a:solidFill>
              <a:cs typeface="+mn-ea"/>
              <a:sym typeface="+mn-lt"/>
            </a:endParaRPr>
          </a:p>
          <a:p>
            <a:pPr algn="just" eaLnBrk="1">
              <a:lnSpc>
                <a:spcPct val="120000"/>
              </a:lnSpc>
            </a:pPr>
            <a:r>
              <a:rPr lang="zh-CN" altLang="en-US" dirty="0">
                <a:solidFill>
                  <a:schemeClr val="tx1"/>
                </a:solidFill>
                <a:cs typeface="+mn-ea"/>
                <a:sym typeface="+mn-lt"/>
              </a:rPr>
              <a:t>路由器自动进行路由信息的更新和同步，并且当网络拓扑变更时，能够自动收敛。</a:t>
            </a:r>
            <a:endParaRPr lang="en-US" altLang="zh-CN" dirty="0">
              <a:solidFill>
                <a:schemeClr val="tx1"/>
              </a:solidFill>
              <a:cs typeface="+mn-ea"/>
              <a:sym typeface="+mn-lt"/>
            </a:endParaRPr>
          </a:p>
        </p:txBody>
      </p:sp>
      <p:sp>
        <p:nvSpPr>
          <p:cNvPr id="23" name="矩形 22">
            <a:extLst>
              <a:ext uri="{FF2B5EF4-FFF2-40B4-BE49-F238E27FC236}">
                <a16:creationId xmlns:a16="http://schemas.microsoft.com/office/drawing/2014/main" id="{6966A666-EB16-4D67-9656-377C17205742}"/>
              </a:ext>
            </a:extLst>
          </p:cNvPr>
          <p:cNvSpPr/>
          <p:nvPr/>
        </p:nvSpPr>
        <p:spPr>
          <a:xfrm>
            <a:off x="1356654" y="4358826"/>
            <a:ext cx="9877404" cy="1391407"/>
          </a:xfrm>
          <a:prstGeom prst="rect">
            <a:avLst/>
          </a:prstGeom>
          <a:solidFill>
            <a:schemeClr val="bg1">
              <a:lumMod val="95000"/>
            </a:schemeClr>
          </a:solidFill>
        </p:spPr>
        <p:txBody>
          <a:bodyPr wrap="square">
            <a:spAutoFit/>
          </a:bodyPr>
          <a:lstStyle/>
          <a:p>
            <a:pPr algn="ctr">
              <a:lnSpc>
                <a:spcPct val="120000"/>
              </a:lnSpc>
              <a:defRPr/>
            </a:pPr>
            <a:r>
              <a:rPr lang="en-US" altLang="zh-CN" dirty="0">
                <a:cs typeface="+mn-ea"/>
                <a:sym typeface="+mn-lt"/>
              </a:rPr>
              <a:t>IP</a:t>
            </a:r>
            <a:r>
              <a:rPr lang="zh-CN" altLang="en-US" dirty="0">
                <a:cs typeface="+mn-ea"/>
                <a:sym typeface="+mn-lt"/>
              </a:rPr>
              <a:t>路由表</a:t>
            </a:r>
            <a:endParaRPr lang="en-US" altLang="zh-CN" dirty="0">
              <a:cs typeface="+mn-ea"/>
              <a:sym typeface="+mn-lt"/>
            </a:endParaRPr>
          </a:p>
          <a:p>
            <a:pPr>
              <a:lnSpc>
                <a:spcPct val="120000"/>
              </a:lnSpc>
              <a:defRPr/>
            </a:pPr>
            <a:r>
              <a:rPr lang="en-US" altLang="zh-CN" dirty="0">
                <a:cs typeface="+mn-ea"/>
                <a:sym typeface="+mn-lt"/>
              </a:rPr>
              <a:t>Destination/Mask    Proto     Pre    Cost    Flags    </a:t>
            </a:r>
            <a:r>
              <a:rPr lang="en-US" altLang="zh-CN" dirty="0" err="1">
                <a:cs typeface="+mn-ea"/>
                <a:sym typeface="+mn-lt"/>
              </a:rPr>
              <a:t>NextHop</a:t>
            </a:r>
            <a:r>
              <a:rPr lang="en-US" altLang="zh-CN" dirty="0">
                <a:cs typeface="+mn-ea"/>
                <a:sym typeface="+mn-lt"/>
              </a:rPr>
              <a:t>            Interface</a:t>
            </a:r>
          </a:p>
          <a:p>
            <a:pPr>
              <a:lnSpc>
                <a:spcPct val="120000"/>
              </a:lnSpc>
              <a:defRPr/>
            </a:pPr>
            <a:r>
              <a:rPr lang="en-US" altLang="zh-CN" dirty="0">
                <a:cs typeface="+mn-ea"/>
                <a:sym typeface="+mn-lt"/>
              </a:rPr>
              <a:t>192.168.2.0/24        Static     60      0         D         127.0.0.1           GigabitEthernet0/0/0</a:t>
            </a:r>
          </a:p>
          <a:p>
            <a:pPr>
              <a:lnSpc>
                <a:spcPct val="120000"/>
              </a:lnSpc>
              <a:defRPr/>
            </a:pPr>
            <a:r>
              <a:rPr lang="en-US" altLang="zh-CN" dirty="0">
                <a:cs typeface="+mn-ea"/>
                <a:sym typeface="+mn-lt"/>
              </a:rPr>
              <a:t>192.168.23.0/24      RIP        100     1         D         192.168.12.2     GigabitEthernet0/0/0</a:t>
            </a:r>
          </a:p>
        </p:txBody>
      </p:sp>
      <p:sp>
        <p:nvSpPr>
          <p:cNvPr id="24" name="矩形 4">
            <a:extLst>
              <a:ext uri="{FF2B5EF4-FFF2-40B4-BE49-F238E27FC236}">
                <a16:creationId xmlns:a16="http://schemas.microsoft.com/office/drawing/2014/main" id="{FA3A9B7B-D1EF-4930-8B8C-54948CBD9588}"/>
              </a:ext>
            </a:extLst>
          </p:cNvPr>
          <p:cNvSpPr/>
          <p:nvPr/>
        </p:nvSpPr>
        <p:spPr>
          <a:xfrm>
            <a:off x="530174" y="1491444"/>
            <a:ext cx="3563844" cy="17742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eaLnBrk="1">
              <a:lnSpc>
                <a:spcPct val="120000"/>
              </a:lnSpc>
            </a:pPr>
            <a:r>
              <a:rPr lang="zh-CN" altLang="en-US" b="1" dirty="0">
                <a:solidFill>
                  <a:schemeClr val="tx1"/>
                </a:solidFill>
                <a:cs typeface="+mn-ea"/>
                <a:sym typeface="+mn-lt"/>
              </a:rPr>
              <a:t>直连路由</a:t>
            </a:r>
            <a:endParaRPr lang="en-US" altLang="zh-CN" b="1" dirty="0">
              <a:solidFill>
                <a:schemeClr val="tx1"/>
              </a:solidFill>
              <a:cs typeface="+mn-ea"/>
              <a:sym typeface="+mn-lt"/>
            </a:endParaRPr>
          </a:p>
          <a:p>
            <a:pPr algn="just" eaLnBrk="1">
              <a:lnSpc>
                <a:spcPct val="120000"/>
              </a:lnSpc>
            </a:pPr>
            <a:r>
              <a:rPr lang="zh-CN" altLang="en-US" dirty="0">
                <a:solidFill>
                  <a:schemeClr val="tx1"/>
                </a:solidFill>
                <a:cs typeface="+mn-ea"/>
                <a:sym typeface="+mn-lt"/>
              </a:rPr>
              <a:t>路由器直连接口所在的网段，当接口物理状态及协议状态都</a:t>
            </a:r>
            <a:r>
              <a:rPr lang="en-US" altLang="zh-CN" dirty="0">
                <a:solidFill>
                  <a:schemeClr val="tx1"/>
                </a:solidFill>
                <a:cs typeface="+mn-ea"/>
                <a:sym typeface="+mn-lt"/>
              </a:rPr>
              <a:t>UP</a:t>
            </a:r>
            <a:r>
              <a:rPr lang="zh-CN" altLang="en-US" dirty="0">
                <a:solidFill>
                  <a:schemeClr val="tx1"/>
                </a:solidFill>
                <a:cs typeface="+mn-ea"/>
                <a:sym typeface="+mn-lt"/>
              </a:rPr>
              <a:t>时自动学习该直连路由到路由表。</a:t>
            </a:r>
            <a:endParaRPr lang="en-US" altLang="zh-CN" dirty="0">
              <a:solidFill>
                <a:schemeClr val="tx1"/>
              </a:solidFill>
              <a:cs typeface="+mn-ea"/>
              <a:sym typeface="+mn-lt"/>
            </a:endParaRPr>
          </a:p>
        </p:txBody>
      </p:sp>
      <p:sp>
        <p:nvSpPr>
          <p:cNvPr id="25" name="Rectangle 10">
            <a:extLst>
              <a:ext uri="{FF2B5EF4-FFF2-40B4-BE49-F238E27FC236}">
                <a16:creationId xmlns:a16="http://schemas.microsoft.com/office/drawing/2014/main" id="{0BC4F9DD-8EE0-4F91-9CAD-30F5FD864542}"/>
              </a:ext>
            </a:extLst>
          </p:cNvPr>
          <p:cNvSpPr/>
          <p:nvPr/>
        </p:nvSpPr>
        <p:spPr>
          <a:xfrm>
            <a:off x="5286021" y="3438292"/>
            <a:ext cx="1569660" cy="396134"/>
          </a:xfrm>
          <a:prstGeom prst="rect">
            <a:avLst/>
          </a:prstGeom>
        </p:spPr>
        <p:txBody>
          <a:bodyPr wrap="none">
            <a:spAutoFit/>
          </a:bodyPr>
          <a:lstStyle/>
          <a:p>
            <a:pPr>
              <a:lnSpc>
                <a:spcPct val="120000"/>
              </a:lnSpc>
            </a:pPr>
            <a:r>
              <a:rPr lang="zh-CN" altLang="en-US" dirty="0">
                <a:effectLst>
                  <a:outerShdw blurRad="38100" dist="38100" dir="2700000" algn="tl">
                    <a:srgbClr val="000000">
                      <a:alpha val="43137"/>
                    </a:srgbClr>
                  </a:outerShdw>
                </a:effectLst>
                <a:cs typeface="+mn-ea"/>
                <a:sym typeface="+mn-lt"/>
              </a:rPr>
              <a:t>路由协议类别</a:t>
            </a:r>
          </a:p>
        </p:txBody>
      </p:sp>
      <p:sp>
        <p:nvSpPr>
          <p:cNvPr id="26" name="Rectangle 2">
            <a:extLst>
              <a:ext uri="{FF2B5EF4-FFF2-40B4-BE49-F238E27FC236}">
                <a16:creationId xmlns:a16="http://schemas.microsoft.com/office/drawing/2014/main" id="{1FC082DF-A5F1-4012-B621-85A488EBABC7}"/>
              </a:ext>
            </a:extLst>
          </p:cNvPr>
          <p:cNvSpPr/>
          <p:nvPr/>
        </p:nvSpPr>
        <p:spPr bwMode="auto">
          <a:xfrm>
            <a:off x="3445175" y="4824426"/>
            <a:ext cx="789367" cy="124179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3" name="日期占位符 3">
            <a:extLst>
              <a:ext uri="{FF2B5EF4-FFF2-40B4-BE49-F238E27FC236}">
                <a16:creationId xmlns:a16="http://schemas.microsoft.com/office/drawing/2014/main" id="{4A231317-9E6C-8885-D643-1609E166B397}"/>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50748C00-58D5-EB93-3F33-9F1424D34CEA}"/>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75003D6F-0865-003A-8169-DE6EA9B1F8F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204</a:t>
            </a:fld>
            <a:endParaRPr lang="en-US">
              <a:cs typeface="+mn-ea"/>
              <a:sym typeface="+mn-lt"/>
            </a:endParaRPr>
          </a:p>
        </p:txBody>
      </p:sp>
    </p:spTree>
    <p:extLst>
      <p:ext uri="{BB962C8B-B14F-4D97-AF65-F5344CB8AC3E}">
        <p14:creationId xmlns:p14="http://schemas.microsoft.com/office/powerpoint/2010/main" val="30989688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直连路由</a:t>
            </a:r>
          </a:p>
        </p:txBody>
      </p:sp>
      <p:sp>
        <p:nvSpPr>
          <p:cNvPr id="15" name="内容占位符 14"/>
          <p:cNvSpPr>
            <a:spLocks noGrp="1"/>
          </p:cNvSpPr>
          <p:nvPr>
            <p:ph idx="1"/>
          </p:nvPr>
        </p:nvSpPr>
        <p:spPr>
          <a:xfrm>
            <a:off x="965200" y="1188001"/>
            <a:ext cx="10241280" cy="2198662"/>
          </a:xfrm>
        </p:spPr>
        <p:txBody>
          <a:bodyPr vert="horz" lIns="91440" tIns="45720" rIns="91440" bIns="45720" rtlCol="0">
            <a:normAutofit fontScale="92500"/>
          </a:bodyPr>
          <a:lstStyle/>
          <a:p>
            <a:pPr marL="266700" indent="-266700">
              <a:buFont typeface="Wingdings" panose="05000000000000000000" pitchFamily="2" charset="2"/>
              <a:buChar char="n"/>
            </a:pPr>
            <a:r>
              <a:rPr lang="zh-CN" altLang="en-US" sz="2400" dirty="0">
                <a:solidFill>
                  <a:schemeClr val="accent1"/>
                </a:solidFill>
                <a:cs typeface="+mn-ea"/>
                <a:sym typeface="+mn-lt"/>
              </a:rPr>
              <a:t>初始化情况下，路由器所知的网段，只有其直连接口所在网段。路由器自动将接口所在网段的路由写入路由表，这些路由被称为直连路由（</a:t>
            </a:r>
            <a:r>
              <a:rPr lang="en-US" altLang="zh-CN" sz="2400" dirty="0">
                <a:solidFill>
                  <a:schemeClr val="accent1"/>
                </a:solidFill>
                <a:cs typeface="+mn-ea"/>
                <a:sym typeface="+mn-lt"/>
              </a:rPr>
              <a:t>Direct route</a:t>
            </a:r>
            <a:r>
              <a:rPr lang="zh-CN" altLang="en-US" sz="2400" dirty="0">
                <a:solidFill>
                  <a:schemeClr val="accent1"/>
                </a:solidFill>
                <a:cs typeface="+mn-ea"/>
                <a:sym typeface="+mn-lt"/>
              </a:rPr>
              <a:t>），它们在路由表中的</a:t>
            </a:r>
            <a:r>
              <a:rPr lang="en-US" altLang="zh-CN" sz="2400" dirty="0">
                <a:solidFill>
                  <a:schemeClr val="accent1"/>
                </a:solidFill>
                <a:cs typeface="+mn-ea"/>
                <a:sym typeface="+mn-lt"/>
              </a:rPr>
              <a:t>Protocol</a:t>
            </a:r>
            <a:r>
              <a:rPr lang="zh-CN" altLang="en-US" sz="2400" dirty="0">
                <a:solidFill>
                  <a:schemeClr val="accent1"/>
                </a:solidFill>
                <a:cs typeface="+mn-ea"/>
                <a:sym typeface="+mn-lt"/>
              </a:rPr>
              <a:t>为</a:t>
            </a:r>
            <a:r>
              <a:rPr lang="en-US" altLang="zh-CN" sz="2400" dirty="0">
                <a:solidFill>
                  <a:schemeClr val="accent1"/>
                </a:solidFill>
                <a:cs typeface="+mn-ea"/>
                <a:sym typeface="+mn-lt"/>
              </a:rPr>
              <a:t>Direct</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直连路由出现在路由表中的前提，是该接口的物理状态及协议状态都为</a:t>
            </a:r>
            <a:r>
              <a:rPr lang="en-US" altLang="zh-CN" sz="2400" dirty="0">
                <a:solidFill>
                  <a:schemeClr val="accent1"/>
                </a:solidFill>
                <a:cs typeface="+mn-ea"/>
                <a:sym typeface="+mn-lt"/>
              </a:rPr>
              <a:t>UP</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p:txBody>
      </p:sp>
      <p:cxnSp>
        <p:nvCxnSpPr>
          <p:cNvPr id="4" name="直接连接符 3"/>
          <p:cNvCxnSpPr/>
          <p:nvPr/>
        </p:nvCxnSpPr>
        <p:spPr>
          <a:xfrm flipH="1">
            <a:off x="4704787" y="4119003"/>
            <a:ext cx="204584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2934212" y="4119003"/>
            <a:ext cx="1770575" cy="110699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03913" y="3558533"/>
            <a:ext cx="1577676" cy="620876"/>
          </a:xfrm>
          <a:prstGeom prst="rect">
            <a:avLst/>
          </a:prstGeom>
        </p:spPr>
        <p:txBody>
          <a:bodyPr wrap="none">
            <a:spAutoFit/>
          </a:bodyPr>
          <a:lstStyle/>
          <a:p>
            <a:pPr>
              <a:lnSpc>
                <a:spcPct val="120000"/>
              </a:lnSpc>
            </a:pPr>
            <a:r>
              <a:rPr lang="en-US" altLang="zh-CN" sz="1500" b="1" dirty="0">
                <a:cs typeface="+mn-ea"/>
                <a:sym typeface="+mn-lt"/>
              </a:rPr>
              <a:t>GE0/0/1</a:t>
            </a:r>
          </a:p>
          <a:p>
            <a:pPr>
              <a:lnSpc>
                <a:spcPct val="120000"/>
              </a:lnSpc>
            </a:pPr>
            <a:r>
              <a:rPr lang="en-US" altLang="zh-CN" sz="1500" b="1" dirty="0">
                <a:cs typeface="+mn-ea"/>
                <a:sym typeface="+mn-lt"/>
              </a:rPr>
              <a:t>192.168.12.1/24</a:t>
            </a:r>
            <a:endParaRPr lang="zh-CN" altLang="en-US" sz="1500" b="1" dirty="0">
              <a:cs typeface="+mn-ea"/>
              <a:sym typeface="+mn-lt"/>
            </a:endParaRPr>
          </a:p>
        </p:txBody>
      </p:sp>
      <p:sp>
        <p:nvSpPr>
          <p:cNvPr id="14" name="矩形 13"/>
          <p:cNvSpPr/>
          <p:nvPr/>
        </p:nvSpPr>
        <p:spPr>
          <a:xfrm>
            <a:off x="2423592" y="4119003"/>
            <a:ext cx="1470274" cy="620876"/>
          </a:xfrm>
          <a:prstGeom prst="rect">
            <a:avLst/>
          </a:prstGeom>
        </p:spPr>
        <p:txBody>
          <a:bodyPr wrap="none">
            <a:spAutoFit/>
          </a:bodyPr>
          <a:lstStyle/>
          <a:p>
            <a:pPr algn="r">
              <a:lnSpc>
                <a:spcPct val="120000"/>
              </a:lnSpc>
            </a:pPr>
            <a:r>
              <a:rPr lang="en-US" altLang="zh-CN" sz="1500" b="1" dirty="0">
                <a:cs typeface="+mn-ea"/>
                <a:sym typeface="+mn-lt"/>
              </a:rPr>
              <a:t>GE0/0/0 </a:t>
            </a:r>
          </a:p>
          <a:p>
            <a:pPr algn="r">
              <a:lnSpc>
                <a:spcPct val="120000"/>
              </a:lnSpc>
            </a:pPr>
            <a:r>
              <a:rPr lang="en-US" altLang="zh-CN" sz="1500" b="1" dirty="0">
                <a:cs typeface="+mn-ea"/>
                <a:sym typeface="+mn-lt"/>
              </a:rPr>
              <a:t>192.168.1.1/24</a:t>
            </a:r>
            <a:endParaRPr lang="zh-CN" altLang="en-US" sz="1500" b="1" dirty="0">
              <a:cs typeface="+mn-ea"/>
              <a:sym typeface="+mn-lt"/>
            </a:endParaRPr>
          </a:p>
        </p:txBody>
      </p:sp>
      <p:graphicFrame>
        <p:nvGraphicFramePr>
          <p:cNvPr id="12" name="表格 46"/>
          <p:cNvGraphicFramePr>
            <a:graphicFrameLocks noGrp="1"/>
          </p:cNvGraphicFramePr>
          <p:nvPr>
            <p:extLst/>
          </p:nvPr>
        </p:nvGraphicFramePr>
        <p:xfrm>
          <a:off x="4924392" y="4673002"/>
          <a:ext cx="4117033" cy="950505"/>
        </p:xfrm>
        <a:graphic>
          <a:graphicData uri="http://schemas.openxmlformats.org/drawingml/2006/table">
            <a:tbl>
              <a:tblPr firstRow="1" bandRow="1">
                <a:tableStyleId>{5202B0CA-FC54-4496-8BCA-5EF66A818D29}</a:tableStyleId>
              </a:tblPr>
              <a:tblGrid>
                <a:gridCol w="1325050">
                  <a:extLst>
                    <a:ext uri="{9D8B030D-6E8A-4147-A177-3AD203B41FA5}">
                      <a16:colId xmlns:a16="http://schemas.microsoft.com/office/drawing/2014/main" val="20000"/>
                    </a:ext>
                  </a:extLst>
                </a:gridCol>
                <a:gridCol w="662524">
                  <a:extLst>
                    <a:ext uri="{9D8B030D-6E8A-4147-A177-3AD203B41FA5}">
                      <a16:colId xmlns:a16="http://schemas.microsoft.com/office/drawing/2014/main" val="20001"/>
                    </a:ext>
                  </a:extLst>
                </a:gridCol>
                <a:gridCol w="1311774">
                  <a:extLst>
                    <a:ext uri="{9D8B030D-6E8A-4147-A177-3AD203B41FA5}">
                      <a16:colId xmlns:a16="http://schemas.microsoft.com/office/drawing/2014/main" val="20002"/>
                    </a:ext>
                  </a:extLst>
                </a:gridCol>
                <a:gridCol w="817685">
                  <a:extLst>
                    <a:ext uri="{9D8B030D-6E8A-4147-A177-3AD203B41FA5}">
                      <a16:colId xmlns:a16="http://schemas.microsoft.com/office/drawing/2014/main" val="20003"/>
                    </a:ext>
                  </a:extLst>
                </a:gridCol>
              </a:tblGrid>
              <a:tr h="316835">
                <a:tc>
                  <a:txBody>
                    <a:bodyPr/>
                    <a:lstStyle/>
                    <a:p>
                      <a:pPr algn="ctr">
                        <a:lnSpc>
                          <a:spcPct val="120000"/>
                        </a:lnSpc>
                        <a:spcBef>
                          <a:spcPts val="0"/>
                        </a:spcBef>
                        <a:spcAft>
                          <a:spcPts val="0"/>
                        </a:spcAft>
                      </a:pPr>
                      <a:r>
                        <a:rPr lang="zh-CN" altLang="en-US" sz="1200">
                          <a:solidFill>
                            <a:schemeClr val="tx1"/>
                          </a:solidFill>
                          <a:latin typeface="+mn-lt"/>
                          <a:ea typeface="+mn-ea"/>
                          <a:cs typeface="+mn-ea"/>
                          <a:sym typeface="+mn-lt"/>
                        </a:rPr>
                        <a:t>目的网络</a:t>
                      </a:r>
                      <a:r>
                        <a:rPr lang="en-US" altLang="zh-CN" sz="1200">
                          <a:solidFill>
                            <a:schemeClr val="tx1"/>
                          </a:solidFill>
                          <a:latin typeface="+mn-lt"/>
                          <a:ea typeface="+mn-ea"/>
                          <a:cs typeface="+mn-ea"/>
                          <a:sym typeface="+mn-lt"/>
                        </a:rPr>
                        <a:t>/</a:t>
                      </a:r>
                      <a:r>
                        <a:rPr lang="zh-CN" altLang="en-US" sz="1200">
                          <a:solidFill>
                            <a:schemeClr val="tx1"/>
                          </a:solidFill>
                          <a:latin typeface="+mn-lt"/>
                          <a:ea typeface="+mn-ea"/>
                          <a:cs typeface="+mn-ea"/>
                          <a:sym typeface="+mn-lt"/>
                        </a:rPr>
                        <a:t>掩码</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zh-CN" altLang="en-US" sz="1200">
                          <a:solidFill>
                            <a:schemeClr val="tx1"/>
                          </a:solidFill>
                          <a:latin typeface="+mn-lt"/>
                          <a:ea typeface="+mn-ea"/>
                          <a:cs typeface="+mn-ea"/>
                          <a:sym typeface="+mn-lt"/>
                        </a:rPr>
                        <a:t>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zh-CN" altLang="en-US" sz="1200">
                          <a:solidFill>
                            <a:schemeClr val="tx1"/>
                          </a:solidFill>
                          <a:latin typeface="+mn-lt"/>
                          <a:ea typeface="+mn-ea"/>
                          <a:cs typeface="+mn-ea"/>
                          <a:sym typeface="+mn-lt"/>
                        </a:rPr>
                        <a:t>下一跳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zh-CN" altLang="en-US" sz="1200">
                          <a:solidFill>
                            <a:schemeClr val="tx1"/>
                          </a:solidFill>
                          <a:latin typeface="+mn-lt"/>
                          <a:ea typeface="+mn-ea"/>
                          <a:cs typeface="+mn-ea"/>
                          <a:sym typeface="+mn-lt"/>
                        </a:rPr>
                        <a:t>出接口</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16835">
                <a:tc>
                  <a:txBody>
                    <a:bodyPr/>
                    <a:lstStyle/>
                    <a:p>
                      <a:pPr>
                        <a:lnSpc>
                          <a:spcPct val="120000"/>
                        </a:lnSpc>
                        <a:spcBef>
                          <a:spcPts val="0"/>
                        </a:spcBef>
                        <a:spcAft>
                          <a:spcPts val="0"/>
                        </a:spcAft>
                      </a:pPr>
                      <a:r>
                        <a:rPr lang="en-US" altLang="zh-CN" sz="1200" dirty="0">
                          <a:solidFill>
                            <a:schemeClr val="tx1"/>
                          </a:solidFill>
                          <a:latin typeface="+mn-lt"/>
                          <a:ea typeface="+mn-ea"/>
                          <a:cs typeface="+mn-ea"/>
                          <a:sym typeface="+mn-lt"/>
                        </a:rPr>
                        <a:t>192.168.1.1/24</a:t>
                      </a:r>
                      <a:endParaRPr lang="zh-CN" altLang="en-US" sz="1200"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pPr>
                      <a:r>
                        <a:rPr lang="en-US" altLang="zh-CN" sz="1200">
                          <a:solidFill>
                            <a:schemeClr val="tx1"/>
                          </a:solidFill>
                          <a:latin typeface="+mn-lt"/>
                          <a:ea typeface="+mn-ea"/>
                          <a:cs typeface="+mn-ea"/>
                          <a:sym typeface="+mn-lt"/>
                        </a:rPr>
                        <a:t>Direct</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a:solidFill>
                            <a:schemeClr val="tx1"/>
                          </a:solidFill>
                          <a:latin typeface="+mn-lt"/>
                          <a:ea typeface="+mn-ea"/>
                          <a:cs typeface="+mn-ea"/>
                          <a:sym typeface="+mn-lt"/>
                        </a:rPr>
                        <a:t>192.168.10.254</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a:solidFill>
                            <a:schemeClr val="tx1"/>
                          </a:solidFill>
                          <a:latin typeface="+mn-lt"/>
                          <a:ea typeface="+mn-ea"/>
                          <a:cs typeface="+mn-ea"/>
                          <a:sym typeface="+mn-lt"/>
                        </a:rPr>
                        <a:t>GE0/0/0</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6835">
                <a:tc>
                  <a:txBody>
                    <a:bodyPr/>
                    <a:lstStyle/>
                    <a:p>
                      <a:pPr>
                        <a:lnSpc>
                          <a:spcPct val="120000"/>
                        </a:lnSpc>
                        <a:spcBef>
                          <a:spcPts val="0"/>
                        </a:spcBef>
                        <a:spcAft>
                          <a:spcPts val="0"/>
                        </a:spcAft>
                      </a:pPr>
                      <a:r>
                        <a:rPr lang="en-US" altLang="zh-CN" sz="1200" dirty="0">
                          <a:solidFill>
                            <a:schemeClr val="tx1"/>
                          </a:solidFill>
                          <a:latin typeface="+mn-lt"/>
                          <a:ea typeface="+mn-ea"/>
                          <a:cs typeface="+mn-ea"/>
                          <a:sym typeface="+mn-lt"/>
                        </a:rPr>
                        <a:t>192.168.12.1/24</a:t>
                      </a:r>
                      <a:endParaRPr lang="zh-CN" altLang="en-US" sz="1200"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pPr>
                      <a:r>
                        <a:rPr lang="en-US" altLang="zh-CN" sz="1200">
                          <a:solidFill>
                            <a:schemeClr val="tx1"/>
                          </a:solidFill>
                          <a:latin typeface="+mn-lt"/>
                          <a:ea typeface="+mn-ea"/>
                          <a:cs typeface="+mn-ea"/>
                          <a:sym typeface="+mn-lt"/>
                        </a:rPr>
                        <a:t>Direct</a:t>
                      </a:r>
                      <a:endParaRPr lang="zh-CN" altLang="en-US" sz="120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dirty="0">
                          <a:solidFill>
                            <a:schemeClr val="tx1"/>
                          </a:solidFill>
                          <a:latin typeface="+mn-lt"/>
                          <a:ea typeface="+mn-ea"/>
                          <a:cs typeface="+mn-ea"/>
                          <a:sym typeface="+mn-lt"/>
                        </a:rPr>
                        <a:t>192.168.12.2</a:t>
                      </a:r>
                      <a:endParaRPr lang="zh-CN" altLang="en-US" sz="1200" dirty="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nSpc>
                          <a:spcPct val="120000"/>
                        </a:lnSpc>
                        <a:spcBef>
                          <a:spcPts val="0"/>
                        </a:spcBef>
                        <a:spcAft>
                          <a:spcPts val="0"/>
                        </a:spcAft>
                      </a:pPr>
                      <a:r>
                        <a:rPr lang="en-US" altLang="zh-CN" sz="1200" dirty="0">
                          <a:solidFill>
                            <a:schemeClr val="tx1"/>
                          </a:solidFill>
                          <a:latin typeface="+mn-lt"/>
                          <a:ea typeface="+mn-ea"/>
                          <a:cs typeface="+mn-ea"/>
                          <a:sym typeface="+mn-lt"/>
                        </a:rPr>
                        <a:t>GE0/0/1</a:t>
                      </a:r>
                      <a:endParaRPr lang="zh-CN" altLang="en-US" sz="1200" dirty="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3" name="日期占位符 3">
            <a:extLst>
              <a:ext uri="{FF2B5EF4-FFF2-40B4-BE49-F238E27FC236}">
                <a16:creationId xmlns:a16="http://schemas.microsoft.com/office/drawing/2014/main" id="{4190748C-2AAF-72EB-CFD4-3926AFCCB389}"/>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F128EC6F-527D-84AD-50D4-041189072B0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1C3A701A-90E6-220D-7691-7BD9C95E1F8F}"/>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205</a:t>
            </a:fld>
            <a:endParaRPr lang="en-US">
              <a:cs typeface="+mn-ea"/>
              <a:sym typeface="+mn-lt"/>
            </a:endParaRPr>
          </a:p>
        </p:txBody>
      </p:sp>
      <p:pic>
        <p:nvPicPr>
          <p:cNvPr id="9" name="图片 8">
            <a:extLst>
              <a:ext uri="{FF2B5EF4-FFF2-40B4-BE49-F238E27FC236}">
                <a16:creationId xmlns:a16="http://schemas.microsoft.com/office/drawing/2014/main" id="{BF579A95-056D-482E-98A9-347927344D2F}"/>
              </a:ext>
            </a:extLst>
          </p:cNvPr>
          <p:cNvPicPr>
            <a:picLocks noChangeAspect="1"/>
          </p:cNvPicPr>
          <p:nvPr/>
        </p:nvPicPr>
        <p:blipFill>
          <a:blip r:embed="rId3"/>
          <a:stretch>
            <a:fillRect/>
          </a:stretch>
        </p:blipFill>
        <p:spPr>
          <a:xfrm>
            <a:off x="4265210" y="3749432"/>
            <a:ext cx="739140" cy="739140"/>
          </a:xfrm>
          <a:prstGeom prst="rect">
            <a:avLst/>
          </a:prstGeom>
        </p:spPr>
      </p:pic>
    </p:spTree>
    <p:extLst>
      <p:ext uri="{BB962C8B-B14F-4D97-AF65-F5344CB8AC3E}">
        <p14:creationId xmlns:p14="http://schemas.microsoft.com/office/powerpoint/2010/main" val="8653813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直连路由的获取</a:t>
            </a:r>
          </a:p>
        </p:txBody>
      </p:sp>
      <p:sp>
        <p:nvSpPr>
          <p:cNvPr id="26" name="矩形 25"/>
          <p:cNvSpPr/>
          <p:nvPr/>
        </p:nvSpPr>
        <p:spPr>
          <a:xfrm>
            <a:off x="2254626" y="2904096"/>
            <a:ext cx="7671252" cy="2133405"/>
          </a:xfrm>
          <a:prstGeom prst="rect">
            <a:avLst/>
          </a:prstGeom>
          <a:solidFill>
            <a:schemeClr val="bg1">
              <a:lumMod val="95000"/>
            </a:schemeClr>
          </a:solidFill>
        </p:spPr>
        <p:txBody>
          <a:bodyPr wrap="square">
            <a:spAutoFit/>
          </a:bodyPr>
          <a:lstStyle/>
          <a:p>
            <a:pPr>
              <a:lnSpc>
                <a:spcPct val="120000"/>
              </a:lnSpc>
            </a:pPr>
            <a:r>
              <a:rPr lang="en-US" altLang="zh-CN" sz="1600" dirty="0">
                <a:cs typeface="+mn-ea"/>
                <a:sym typeface="+mn-lt"/>
              </a:rPr>
              <a:t>[R1] display </a:t>
            </a:r>
            <a:r>
              <a:rPr lang="en-US" altLang="zh-CN" sz="1600" dirty="0" err="1">
                <a:cs typeface="+mn-ea"/>
                <a:sym typeface="+mn-lt"/>
              </a:rPr>
              <a:t>ip</a:t>
            </a:r>
            <a:r>
              <a:rPr lang="en-US" altLang="zh-CN" sz="1600" dirty="0">
                <a:cs typeface="+mn-ea"/>
                <a:sym typeface="+mn-lt"/>
              </a:rPr>
              <a:t> routing-table </a:t>
            </a:r>
          </a:p>
          <a:p>
            <a:pPr>
              <a:lnSpc>
                <a:spcPct val="120000"/>
              </a:lnSpc>
            </a:pPr>
            <a:r>
              <a:rPr lang="en-US" altLang="zh-CN" sz="1600" dirty="0">
                <a:cs typeface="+mn-ea"/>
                <a:sym typeface="+mn-lt"/>
              </a:rPr>
              <a:t>Route Flags: R - relay, D - download to fib</a:t>
            </a:r>
            <a:endParaRPr lang="zh-CN" altLang="en-US" sz="1600" dirty="0">
              <a:cs typeface="+mn-ea"/>
              <a:sym typeface="+mn-lt"/>
            </a:endParaRPr>
          </a:p>
          <a:p>
            <a:pPr>
              <a:lnSpc>
                <a:spcPct val="120000"/>
              </a:lnSpc>
            </a:pPr>
            <a:r>
              <a:rPr lang="en-US" altLang="zh-CN" sz="1600" dirty="0">
                <a:cs typeface="+mn-ea"/>
                <a:sym typeface="+mn-lt"/>
              </a:rPr>
              <a:t>------------------------------------------------------------------------------</a:t>
            </a:r>
            <a:endParaRPr lang="zh-CN" altLang="en-US" sz="1600" dirty="0">
              <a:cs typeface="+mn-ea"/>
              <a:sym typeface="+mn-lt"/>
            </a:endParaRPr>
          </a:p>
          <a:p>
            <a:pPr>
              <a:lnSpc>
                <a:spcPct val="120000"/>
              </a:lnSpc>
            </a:pPr>
            <a:r>
              <a:rPr lang="en-US" altLang="zh-CN" sz="1600" dirty="0">
                <a:cs typeface="+mn-ea"/>
                <a:sym typeface="+mn-lt"/>
              </a:rPr>
              <a:t>Routing Tables: Public</a:t>
            </a:r>
            <a:endParaRPr lang="zh-CN" altLang="en-US" sz="1600" dirty="0">
              <a:cs typeface="+mn-ea"/>
              <a:sym typeface="+mn-lt"/>
            </a:endParaRPr>
          </a:p>
          <a:p>
            <a:pPr>
              <a:lnSpc>
                <a:spcPct val="120000"/>
              </a:lnSpc>
            </a:pPr>
            <a:r>
              <a:rPr lang="zh-CN" altLang="en-US" sz="1600" dirty="0">
                <a:cs typeface="+mn-ea"/>
                <a:sym typeface="+mn-lt"/>
              </a:rPr>
              <a:t>         </a:t>
            </a:r>
            <a:r>
              <a:rPr lang="en-US" altLang="zh-CN" sz="1600" dirty="0">
                <a:cs typeface="+mn-ea"/>
                <a:sym typeface="+mn-lt"/>
              </a:rPr>
              <a:t>Destinations : 7        Routes : 7        </a:t>
            </a:r>
            <a:endParaRPr lang="zh-CN" altLang="en-US" sz="1600" dirty="0">
              <a:cs typeface="+mn-ea"/>
              <a:sym typeface="+mn-lt"/>
            </a:endParaRPr>
          </a:p>
          <a:p>
            <a:pPr>
              <a:lnSpc>
                <a:spcPct val="120000"/>
              </a:lnSpc>
            </a:pPr>
            <a:r>
              <a:rPr lang="en-US" altLang="zh-CN" sz="1600" dirty="0">
                <a:cs typeface="+mn-ea"/>
                <a:sym typeface="+mn-lt"/>
              </a:rPr>
              <a:t>Destination/Mask	Proto    Pre  Cost   Flags    </a:t>
            </a:r>
            <a:r>
              <a:rPr lang="en-US" altLang="zh-CN" sz="1600" dirty="0" err="1">
                <a:cs typeface="+mn-ea"/>
                <a:sym typeface="+mn-lt"/>
              </a:rPr>
              <a:t>NextHop</a:t>
            </a:r>
            <a:r>
              <a:rPr lang="en-US" altLang="zh-CN" sz="1600" dirty="0">
                <a:cs typeface="+mn-ea"/>
                <a:sym typeface="+mn-lt"/>
              </a:rPr>
              <a:t>         Interface</a:t>
            </a:r>
            <a:endParaRPr lang="zh-CN" altLang="en-US" sz="1600" dirty="0">
              <a:cs typeface="+mn-ea"/>
              <a:sym typeface="+mn-lt"/>
            </a:endParaRPr>
          </a:p>
          <a:p>
            <a:pPr>
              <a:lnSpc>
                <a:spcPct val="120000"/>
              </a:lnSpc>
            </a:pPr>
            <a:r>
              <a:rPr lang="en-US" altLang="zh-CN" sz="1600" dirty="0">
                <a:solidFill>
                  <a:srgbClr val="C00000"/>
                </a:solidFill>
                <a:cs typeface="+mn-ea"/>
                <a:sym typeface="+mn-lt"/>
              </a:rPr>
              <a:t>192.168.12.0/24     	Direct   0      0        D        192.168.12.1    GigabitEthernet0/0/0</a:t>
            </a:r>
          </a:p>
        </p:txBody>
      </p:sp>
      <p:cxnSp>
        <p:nvCxnSpPr>
          <p:cNvPr id="30" name="直接连接符 29"/>
          <p:cNvCxnSpPr/>
          <p:nvPr/>
        </p:nvCxnSpPr>
        <p:spPr>
          <a:xfrm flipH="1">
            <a:off x="3215682" y="1888670"/>
            <a:ext cx="56166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359696" y="1354704"/>
            <a:ext cx="1577676" cy="620876"/>
          </a:xfrm>
          <a:prstGeom prst="rect">
            <a:avLst/>
          </a:prstGeom>
        </p:spPr>
        <p:txBody>
          <a:bodyPr wrap="none">
            <a:spAutoFit/>
          </a:bodyPr>
          <a:lstStyle/>
          <a:p>
            <a:pPr>
              <a:lnSpc>
                <a:spcPct val="120000"/>
              </a:lnSpc>
            </a:pPr>
            <a:r>
              <a:rPr lang="en-US" altLang="zh-CN" sz="1500" b="1">
                <a:cs typeface="+mn-ea"/>
                <a:sym typeface="+mn-lt"/>
              </a:rPr>
              <a:t>GE0/0/0</a:t>
            </a:r>
          </a:p>
          <a:p>
            <a:pPr>
              <a:lnSpc>
                <a:spcPct val="120000"/>
              </a:lnSpc>
            </a:pPr>
            <a:r>
              <a:rPr lang="en-US" altLang="zh-CN" sz="1500">
                <a:cs typeface="+mn-ea"/>
                <a:sym typeface="+mn-lt"/>
              </a:rPr>
              <a:t>192.168.12.1/24</a:t>
            </a:r>
            <a:endParaRPr lang="zh-CN" altLang="en-US" sz="1500" dirty="0">
              <a:cs typeface="+mn-ea"/>
              <a:sym typeface="+mn-lt"/>
            </a:endParaRPr>
          </a:p>
        </p:txBody>
      </p:sp>
      <p:sp>
        <p:nvSpPr>
          <p:cNvPr id="41" name="矩形 40"/>
          <p:cNvSpPr/>
          <p:nvPr/>
        </p:nvSpPr>
        <p:spPr>
          <a:xfrm>
            <a:off x="4088557" y="1881699"/>
            <a:ext cx="1577675" cy="620876"/>
          </a:xfrm>
          <a:prstGeom prst="rect">
            <a:avLst/>
          </a:prstGeom>
        </p:spPr>
        <p:txBody>
          <a:bodyPr wrap="none">
            <a:spAutoFit/>
          </a:bodyPr>
          <a:lstStyle/>
          <a:p>
            <a:pPr algn="r">
              <a:lnSpc>
                <a:spcPct val="120000"/>
              </a:lnSpc>
            </a:pPr>
            <a:r>
              <a:rPr lang="en-US" altLang="zh-CN" sz="1500" b="1" dirty="0">
                <a:cs typeface="+mn-ea"/>
                <a:sym typeface="+mn-lt"/>
              </a:rPr>
              <a:t>GE0/0/0</a:t>
            </a:r>
          </a:p>
          <a:p>
            <a:pPr algn="r">
              <a:lnSpc>
                <a:spcPct val="120000"/>
              </a:lnSpc>
            </a:pPr>
            <a:r>
              <a:rPr lang="en-US" altLang="zh-CN" sz="1500" dirty="0">
                <a:cs typeface="+mn-ea"/>
                <a:sym typeface="+mn-lt"/>
              </a:rPr>
              <a:t>192.168.12.2/24</a:t>
            </a:r>
            <a:endParaRPr lang="zh-CN" altLang="en-US" sz="1500" dirty="0">
              <a:cs typeface="+mn-ea"/>
              <a:sym typeface="+mn-lt"/>
            </a:endParaRPr>
          </a:p>
        </p:txBody>
      </p:sp>
      <p:sp>
        <p:nvSpPr>
          <p:cNvPr id="42" name="矩形 41"/>
          <p:cNvSpPr/>
          <p:nvPr/>
        </p:nvSpPr>
        <p:spPr>
          <a:xfrm>
            <a:off x="6231236" y="1354704"/>
            <a:ext cx="1577676" cy="620876"/>
          </a:xfrm>
          <a:prstGeom prst="rect">
            <a:avLst/>
          </a:prstGeom>
        </p:spPr>
        <p:txBody>
          <a:bodyPr wrap="none">
            <a:spAutoFit/>
          </a:bodyPr>
          <a:lstStyle/>
          <a:p>
            <a:pPr>
              <a:lnSpc>
                <a:spcPct val="120000"/>
              </a:lnSpc>
            </a:pPr>
            <a:r>
              <a:rPr lang="en-US" altLang="zh-CN" sz="1500" b="1">
                <a:cs typeface="+mn-ea"/>
                <a:sym typeface="+mn-lt"/>
              </a:rPr>
              <a:t>GE0/0/1</a:t>
            </a:r>
          </a:p>
          <a:p>
            <a:pPr>
              <a:lnSpc>
                <a:spcPct val="120000"/>
              </a:lnSpc>
            </a:pPr>
            <a:r>
              <a:rPr lang="en-US" altLang="zh-CN" sz="1500">
                <a:cs typeface="+mn-ea"/>
                <a:sym typeface="+mn-lt"/>
              </a:rPr>
              <a:t>192.168.23.1/24</a:t>
            </a:r>
            <a:endParaRPr lang="zh-CN" altLang="en-US" sz="1500" dirty="0">
              <a:cs typeface="+mn-ea"/>
              <a:sym typeface="+mn-lt"/>
            </a:endParaRPr>
          </a:p>
        </p:txBody>
      </p:sp>
      <p:sp>
        <p:nvSpPr>
          <p:cNvPr id="43" name="矩形 42"/>
          <p:cNvSpPr/>
          <p:nvPr/>
        </p:nvSpPr>
        <p:spPr>
          <a:xfrm>
            <a:off x="6960097" y="1881699"/>
            <a:ext cx="1577675" cy="620876"/>
          </a:xfrm>
          <a:prstGeom prst="rect">
            <a:avLst/>
          </a:prstGeom>
        </p:spPr>
        <p:txBody>
          <a:bodyPr wrap="none">
            <a:spAutoFit/>
          </a:bodyPr>
          <a:lstStyle/>
          <a:p>
            <a:pPr algn="r">
              <a:lnSpc>
                <a:spcPct val="120000"/>
              </a:lnSpc>
            </a:pPr>
            <a:r>
              <a:rPr lang="en-US" altLang="zh-CN" sz="1500" b="1">
                <a:cs typeface="+mn-ea"/>
                <a:sym typeface="+mn-lt"/>
              </a:rPr>
              <a:t>GE0/0/0</a:t>
            </a:r>
          </a:p>
          <a:p>
            <a:pPr algn="r">
              <a:lnSpc>
                <a:spcPct val="120000"/>
              </a:lnSpc>
            </a:pPr>
            <a:r>
              <a:rPr lang="en-US" altLang="zh-CN" sz="1500">
                <a:cs typeface="+mn-ea"/>
                <a:sym typeface="+mn-lt"/>
              </a:rPr>
              <a:t>192.168.23.2/24</a:t>
            </a:r>
            <a:endParaRPr lang="zh-CN" altLang="en-US" sz="1500" dirty="0">
              <a:cs typeface="+mn-ea"/>
              <a:sym typeface="+mn-lt"/>
            </a:endParaRPr>
          </a:p>
        </p:txBody>
      </p:sp>
      <p:sp>
        <p:nvSpPr>
          <p:cNvPr id="44" name="矩形 43"/>
          <p:cNvSpPr/>
          <p:nvPr/>
        </p:nvSpPr>
        <p:spPr>
          <a:xfrm>
            <a:off x="2855640" y="2169732"/>
            <a:ext cx="431528" cy="343877"/>
          </a:xfrm>
          <a:prstGeom prst="rect">
            <a:avLst/>
          </a:prstGeom>
        </p:spPr>
        <p:txBody>
          <a:bodyPr wrap="none">
            <a:spAutoFit/>
          </a:bodyPr>
          <a:lstStyle/>
          <a:p>
            <a:pPr>
              <a:lnSpc>
                <a:spcPct val="120000"/>
              </a:lnSpc>
            </a:pPr>
            <a:r>
              <a:rPr lang="en-US" altLang="zh-CN" sz="1500" b="1">
                <a:cs typeface="+mn-ea"/>
                <a:sym typeface="+mn-lt"/>
              </a:rPr>
              <a:t>R1</a:t>
            </a:r>
            <a:endParaRPr lang="zh-CN" altLang="en-US" sz="1500" dirty="0">
              <a:cs typeface="+mn-ea"/>
              <a:sym typeface="+mn-lt"/>
            </a:endParaRPr>
          </a:p>
        </p:txBody>
      </p:sp>
      <p:sp>
        <p:nvSpPr>
          <p:cNvPr id="45" name="矩形 44"/>
          <p:cNvSpPr/>
          <p:nvPr/>
        </p:nvSpPr>
        <p:spPr>
          <a:xfrm>
            <a:off x="5757866" y="2169732"/>
            <a:ext cx="431528" cy="343877"/>
          </a:xfrm>
          <a:prstGeom prst="rect">
            <a:avLst/>
          </a:prstGeom>
        </p:spPr>
        <p:txBody>
          <a:bodyPr wrap="none">
            <a:spAutoFit/>
          </a:bodyPr>
          <a:lstStyle/>
          <a:p>
            <a:pPr>
              <a:lnSpc>
                <a:spcPct val="120000"/>
              </a:lnSpc>
            </a:pPr>
            <a:r>
              <a:rPr lang="en-US" altLang="zh-CN" sz="1500" b="1">
                <a:cs typeface="+mn-ea"/>
                <a:sym typeface="+mn-lt"/>
              </a:rPr>
              <a:t>R2</a:t>
            </a:r>
            <a:endParaRPr lang="zh-CN" altLang="en-US" sz="1500" dirty="0">
              <a:cs typeface="+mn-ea"/>
              <a:sym typeface="+mn-lt"/>
            </a:endParaRPr>
          </a:p>
        </p:txBody>
      </p:sp>
      <p:sp>
        <p:nvSpPr>
          <p:cNvPr id="46" name="矩形 45"/>
          <p:cNvSpPr/>
          <p:nvPr/>
        </p:nvSpPr>
        <p:spPr>
          <a:xfrm>
            <a:off x="8620335" y="2169732"/>
            <a:ext cx="431528" cy="343877"/>
          </a:xfrm>
          <a:prstGeom prst="rect">
            <a:avLst/>
          </a:prstGeom>
        </p:spPr>
        <p:txBody>
          <a:bodyPr wrap="none">
            <a:spAutoFit/>
          </a:bodyPr>
          <a:lstStyle/>
          <a:p>
            <a:pPr>
              <a:lnSpc>
                <a:spcPct val="120000"/>
              </a:lnSpc>
            </a:pPr>
            <a:r>
              <a:rPr lang="en-US" altLang="zh-CN" sz="1500" b="1">
                <a:cs typeface="+mn-ea"/>
                <a:sym typeface="+mn-lt"/>
              </a:rPr>
              <a:t>R3</a:t>
            </a:r>
            <a:endParaRPr lang="zh-CN" altLang="en-US" sz="1500" dirty="0">
              <a:cs typeface="+mn-ea"/>
              <a:sym typeface="+mn-lt"/>
            </a:endParaRPr>
          </a:p>
        </p:txBody>
      </p:sp>
      <p:sp>
        <p:nvSpPr>
          <p:cNvPr id="47" name="矩形 46"/>
          <p:cNvSpPr/>
          <p:nvPr/>
        </p:nvSpPr>
        <p:spPr bwMode="auto">
          <a:xfrm>
            <a:off x="4079776" y="4603988"/>
            <a:ext cx="720080" cy="288032"/>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cxnSp>
        <p:nvCxnSpPr>
          <p:cNvPr id="49" name="直接箭头连接符 48"/>
          <p:cNvCxnSpPr>
            <a:stCxn id="47" idx="2"/>
          </p:cNvCxnSpPr>
          <p:nvPr/>
        </p:nvCxnSpPr>
        <p:spPr bwMode="auto">
          <a:xfrm>
            <a:off x="4439816" y="4892020"/>
            <a:ext cx="0" cy="33718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0" name="矩形 49"/>
          <p:cNvSpPr/>
          <p:nvPr/>
        </p:nvSpPr>
        <p:spPr>
          <a:xfrm>
            <a:off x="3884465" y="5229201"/>
            <a:ext cx="1005403" cy="362343"/>
          </a:xfrm>
          <a:prstGeom prst="rect">
            <a:avLst/>
          </a:prstGeom>
        </p:spPr>
        <p:txBody>
          <a:bodyPr wrap="none">
            <a:spAutoFit/>
          </a:bodyPr>
          <a:lstStyle/>
          <a:p>
            <a:pPr algn="r">
              <a:lnSpc>
                <a:spcPct val="120000"/>
              </a:lnSpc>
            </a:pPr>
            <a:r>
              <a:rPr lang="zh-CN" altLang="en-US" sz="1600" dirty="0">
                <a:cs typeface="+mn-ea"/>
                <a:sym typeface="+mn-lt"/>
              </a:rPr>
              <a:t>直连路由</a:t>
            </a:r>
          </a:p>
        </p:txBody>
      </p:sp>
      <p:sp>
        <p:nvSpPr>
          <p:cNvPr id="18" name="矩形 49"/>
          <p:cNvSpPr/>
          <p:nvPr/>
        </p:nvSpPr>
        <p:spPr>
          <a:xfrm>
            <a:off x="5447929" y="5229200"/>
            <a:ext cx="4477951" cy="953274"/>
          </a:xfrm>
          <a:prstGeom prst="rect">
            <a:avLst/>
          </a:prstGeom>
        </p:spPr>
        <p:txBody>
          <a:bodyPr wrap="square">
            <a:spAutoFit/>
          </a:bodyPr>
          <a:lstStyle/>
          <a:p>
            <a:pPr>
              <a:lnSpc>
                <a:spcPct val="120000"/>
              </a:lnSpc>
            </a:pPr>
            <a:r>
              <a:rPr lang="zh-CN" altLang="en-US" sz="1600" dirty="0">
                <a:cs typeface="+mn-ea"/>
                <a:sym typeface="+mn-lt"/>
              </a:rPr>
              <a:t>注意：接口直连路由在路由表中被装载的前提是，该接口的物理和协议的状态都是</a:t>
            </a:r>
            <a:r>
              <a:rPr lang="en-US" altLang="zh-CN" sz="1600" dirty="0">
                <a:cs typeface="+mn-ea"/>
                <a:sym typeface="+mn-lt"/>
              </a:rPr>
              <a:t>UP</a:t>
            </a:r>
            <a:r>
              <a:rPr lang="zh-CN" altLang="en-US" sz="1600" dirty="0">
                <a:cs typeface="+mn-ea"/>
                <a:sym typeface="+mn-lt"/>
              </a:rPr>
              <a:t>。使用</a:t>
            </a:r>
            <a:r>
              <a:rPr lang="en-US" altLang="zh-CN" sz="1600" dirty="0">
                <a:cs typeface="+mn-ea"/>
                <a:sym typeface="+mn-lt"/>
              </a:rPr>
              <a:t>display </a:t>
            </a:r>
            <a:r>
              <a:rPr lang="en-US" altLang="zh-CN" sz="1600" dirty="0" err="1">
                <a:cs typeface="+mn-ea"/>
                <a:sym typeface="+mn-lt"/>
              </a:rPr>
              <a:t>ip</a:t>
            </a:r>
            <a:r>
              <a:rPr lang="en-US" altLang="zh-CN" sz="1600" dirty="0">
                <a:cs typeface="+mn-ea"/>
                <a:sym typeface="+mn-lt"/>
              </a:rPr>
              <a:t> interface brief</a:t>
            </a:r>
            <a:r>
              <a:rPr lang="zh-CN" altLang="en-US" sz="1600" dirty="0">
                <a:cs typeface="+mn-ea"/>
                <a:sym typeface="+mn-lt"/>
              </a:rPr>
              <a:t>能够查看到这两个状态。</a:t>
            </a:r>
          </a:p>
        </p:txBody>
      </p:sp>
      <p:sp>
        <p:nvSpPr>
          <p:cNvPr id="3" name="日期占位符 3">
            <a:extLst>
              <a:ext uri="{FF2B5EF4-FFF2-40B4-BE49-F238E27FC236}">
                <a16:creationId xmlns:a16="http://schemas.microsoft.com/office/drawing/2014/main" id="{3D54D615-1871-D4B3-259F-C6948F08A5D9}"/>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132C34C4-1F1F-C6A7-5562-422B5D76B414}"/>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79C77A7A-C25F-AC14-4218-5B27BC61FB6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206</a:t>
            </a:fld>
            <a:endParaRPr lang="en-US">
              <a:cs typeface="+mn-ea"/>
              <a:sym typeface="+mn-lt"/>
            </a:endParaRPr>
          </a:p>
        </p:txBody>
      </p:sp>
      <p:pic>
        <p:nvPicPr>
          <p:cNvPr id="6" name="图片 5">
            <a:extLst>
              <a:ext uri="{FF2B5EF4-FFF2-40B4-BE49-F238E27FC236}">
                <a16:creationId xmlns:a16="http://schemas.microsoft.com/office/drawing/2014/main" id="{9D7AF758-6A1C-4668-879C-2EAE07DBDCCE}"/>
              </a:ext>
            </a:extLst>
          </p:cNvPr>
          <p:cNvPicPr>
            <a:picLocks noChangeAspect="1"/>
          </p:cNvPicPr>
          <p:nvPr/>
        </p:nvPicPr>
        <p:blipFill>
          <a:blip r:embed="rId2"/>
          <a:stretch>
            <a:fillRect/>
          </a:stretch>
        </p:blipFill>
        <p:spPr>
          <a:xfrm>
            <a:off x="8587521" y="1584458"/>
            <a:ext cx="594477" cy="594477"/>
          </a:xfrm>
          <a:prstGeom prst="rect">
            <a:avLst/>
          </a:prstGeom>
        </p:spPr>
      </p:pic>
      <p:pic>
        <p:nvPicPr>
          <p:cNvPr id="23" name="图片 22">
            <a:extLst>
              <a:ext uri="{FF2B5EF4-FFF2-40B4-BE49-F238E27FC236}">
                <a16:creationId xmlns:a16="http://schemas.microsoft.com/office/drawing/2014/main" id="{559F49FD-1243-4307-B4C0-549D1BB603FB}"/>
              </a:ext>
            </a:extLst>
          </p:cNvPr>
          <p:cNvPicPr>
            <a:picLocks noChangeAspect="1"/>
          </p:cNvPicPr>
          <p:nvPr/>
        </p:nvPicPr>
        <p:blipFill>
          <a:blip r:embed="rId2"/>
          <a:stretch>
            <a:fillRect/>
          </a:stretch>
        </p:blipFill>
        <p:spPr>
          <a:xfrm>
            <a:off x="5663526" y="1584459"/>
            <a:ext cx="594477" cy="594477"/>
          </a:xfrm>
          <a:prstGeom prst="rect">
            <a:avLst/>
          </a:prstGeom>
        </p:spPr>
      </p:pic>
      <p:pic>
        <p:nvPicPr>
          <p:cNvPr id="24" name="图片 23">
            <a:extLst>
              <a:ext uri="{FF2B5EF4-FFF2-40B4-BE49-F238E27FC236}">
                <a16:creationId xmlns:a16="http://schemas.microsoft.com/office/drawing/2014/main" id="{F7BEE663-80FB-4C82-872D-BFB79B4F161A}"/>
              </a:ext>
            </a:extLst>
          </p:cNvPr>
          <p:cNvPicPr>
            <a:picLocks noChangeAspect="1"/>
          </p:cNvPicPr>
          <p:nvPr/>
        </p:nvPicPr>
        <p:blipFill>
          <a:blip r:embed="rId2"/>
          <a:stretch>
            <a:fillRect/>
          </a:stretch>
        </p:blipFill>
        <p:spPr>
          <a:xfrm>
            <a:off x="2739875" y="1584460"/>
            <a:ext cx="594477" cy="594477"/>
          </a:xfrm>
          <a:prstGeom prst="rect">
            <a:avLst/>
          </a:prstGeom>
        </p:spPr>
      </p:pic>
    </p:spTree>
    <p:extLst>
      <p:ext uri="{BB962C8B-B14F-4D97-AF65-F5344CB8AC3E}">
        <p14:creationId xmlns:p14="http://schemas.microsoft.com/office/powerpoint/2010/main" val="764826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静态路由</a:t>
            </a:r>
          </a:p>
        </p:txBody>
      </p:sp>
      <p:sp>
        <p:nvSpPr>
          <p:cNvPr id="143" name="线形标注 2 142"/>
          <p:cNvSpPr/>
          <p:nvPr/>
        </p:nvSpPr>
        <p:spPr>
          <a:xfrm flipH="1">
            <a:off x="4612808" y="4279097"/>
            <a:ext cx="2695801" cy="1505654"/>
          </a:xfrm>
          <a:prstGeom prst="borderCallout2">
            <a:avLst>
              <a:gd name="adj1" fmla="val 18750"/>
              <a:gd name="adj2" fmla="val -550"/>
              <a:gd name="adj3" fmla="val 18750"/>
              <a:gd name="adj4" fmla="val -16667"/>
              <a:gd name="adj5" fmla="val -125947"/>
              <a:gd name="adj6" fmla="val -5826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lnSpc>
                <a:spcPct val="120000"/>
              </a:lnSpc>
            </a:pPr>
            <a:r>
              <a:rPr lang="zh-CN" altLang="en-US" sz="1600" b="1" dirty="0">
                <a:solidFill>
                  <a:schemeClr val="tx1"/>
                </a:solidFill>
                <a:cs typeface="+mn-ea"/>
                <a:sym typeface="+mn-lt"/>
              </a:rPr>
              <a:t>一种最简单的方法就是，采用手工配置的方式，为路由器创建静态路由表项，“告诉”</a:t>
            </a:r>
            <a:r>
              <a:rPr lang="en-US" altLang="zh-CN" sz="1600" b="1" dirty="0">
                <a:solidFill>
                  <a:schemeClr val="tx1"/>
                </a:solidFill>
                <a:cs typeface="+mn-ea"/>
                <a:sym typeface="+mn-lt"/>
              </a:rPr>
              <a:t>R1/R3</a:t>
            </a:r>
            <a:r>
              <a:rPr lang="zh-CN" altLang="en-US" sz="1600" b="1" dirty="0">
                <a:solidFill>
                  <a:schemeClr val="tx1"/>
                </a:solidFill>
                <a:cs typeface="+mn-ea"/>
                <a:sym typeface="+mn-lt"/>
              </a:rPr>
              <a:t>该如何转发去往远端网络</a:t>
            </a:r>
            <a:r>
              <a:rPr lang="zh-CN" altLang="en-US" b="1" dirty="0">
                <a:cs typeface="+mn-ea"/>
                <a:sym typeface="+mn-lt"/>
              </a:rPr>
              <a:t>的报文。</a:t>
            </a:r>
          </a:p>
        </p:txBody>
      </p:sp>
      <p:cxnSp>
        <p:nvCxnSpPr>
          <p:cNvPr id="82" name="直接连接符 81">
            <a:extLst>
              <a:ext uri="{FF2B5EF4-FFF2-40B4-BE49-F238E27FC236}">
                <a16:creationId xmlns:a16="http://schemas.microsoft.com/office/drawing/2014/main" id="{5EB5506A-E911-46D3-A277-C3C0526FC1C6}"/>
              </a:ext>
            </a:extLst>
          </p:cNvPr>
          <p:cNvCxnSpPr/>
          <p:nvPr/>
        </p:nvCxnSpPr>
        <p:spPr>
          <a:xfrm flipH="1">
            <a:off x="3215682" y="1888670"/>
            <a:ext cx="56166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4E3AC4E4-174D-4AF7-8AAF-0F5837980815}"/>
              </a:ext>
            </a:extLst>
          </p:cNvPr>
          <p:cNvSpPr/>
          <p:nvPr/>
        </p:nvSpPr>
        <p:spPr>
          <a:xfrm>
            <a:off x="3359696" y="1354704"/>
            <a:ext cx="1577676" cy="620876"/>
          </a:xfrm>
          <a:prstGeom prst="rect">
            <a:avLst/>
          </a:prstGeom>
        </p:spPr>
        <p:txBody>
          <a:bodyPr wrap="none">
            <a:spAutoFit/>
          </a:bodyPr>
          <a:lstStyle/>
          <a:p>
            <a:pPr>
              <a:lnSpc>
                <a:spcPct val="120000"/>
              </a:lnSpc>
            </a:pPr>
            <a:r>
              <a:rPr lang="en-US" altLang="zh-CN" sz="1500" b="1">
                <a:cs typeface="+mn-ea"/>
                <a:sym typeface="+mn-lt"/>
              </a:rPr>
              <a:t>GE0/0/0</a:t>
            </a:r>
          </a:p>
          <a:p>
            <a:pPr>
              <a:lnSpc>
                <a:spcPct val="120000"/>
              </a:lnSpc>
            </a:pPr>
            <a:r>
              <a:rPr lang="en-US" altLang="zh-CN" sz="1500">
                <a:cs typeface="+mn-ea"/>
                <a:sym typeface="+mn-lt"/>
              </a:rPr>
              <a:t>192.168.12.1/24</a:t>
            </a:r>
            <a:endParaRPr lang="zh-CN" altLang="en-US" sz="1500" dirty="0">
              <a:cs typeface="+mn-ea"/>
              <a:sym typeface="+mn-lt"/>
            </a:endParaRPr>
          </a:p>
        </p:txBody>
      </p:sp>
      <p:sp>
        <p:nvSpPr>
          <p:cNvPr id="87" name="矩形 86">
            <a:extLst>
              <a:ext uri="{FF2B5EF4-FFF2-40B4-BE49-F238E27FC236}">
                <a16:creationId xmlns:a16="http://schemas.microsoft.com/office/drawing/2014/main" id="{C234E729-AD53-472B-BCB6-7178A81EF839}"/>
              </a:ext>
            </a:extLst>
          </p:cNvPr>
          <p:cNvSpPr/>
          <p:nvPr/>
        </p:nvSpPr>
        <p:spPr>
          <a:xfrm>
            <a:off x="4088557" y="1881699"/>
            <a:ext cx="1577675" cy="620876"/>
          </a:xfrm>
          <a:prstGeom prst="rect">
            <a:avLst/>
          </a:prstGeom>
        </p:spPr>
        <p:txBody>
          <a:bodyPr wrap="none">
            <a:spAutoFit/>
          </a:bodyPr>
          <a:lstStyle/>
          <a:p>
            <a:pPr algn="r">
              <a:lnSpc>
                <a:spcPct val="120000"/>
              </a:lnSpc>
            </a:pPr>
            <a:r>
              <a:rPr lang="en-US" altLang="zh-CN" sz="1500" b="1">
                <a:cs typeface="+mn-ea"/>
                <a:sym typeface="+mn-lt"/>
              </a:rPr>
              <a:t>GE0/0/0</a:t>
            </a:r>
          </a:p>
          <a:p>
            <a:pPr algn="r">
              <a:lnSpc>
                <a:spcPct val="120000"/>
              </a:lnSpc>
            </a:pPr>
            <a:r>
              <a:rPr lang="en-US" altLang="zh-CN" sz="1500">
                <a:cs typeface="+mn-ea"/>
                <a:sym typeface="+mn-lt"/>
              </a:rPr>
              <a:t>192.168.12.2/24</a:t>
            </a:r>
            <a:endParaRPr lang="zh-CN" altLang="en-US" sz="1500" dirty="0">
              <a:cs typeface="+mn-ea"/>
              <a:sym typeface="+mn-lt"/>
            </a:endParaRPr>
          </a:p>
        </p:txBody>
      </p:sp>
      <p:sp>
        <p:nvSpPr>
          <p:cNvPr id="88" name="矩形 87">
            <a:extLst>
              <a:ext uri="{FF2B5EF4-FFF2-40B4-BE49-F238E27FC236}">
                <a16:creationId xmlns:a16="http://schemas.microsoft.com/office/drawing/2014/main" id="{842CD44E-7E93-403D-9228-A8D800A2B87E}"/>
              </a:ext>
            </a:extLst>
          </p:cNvPr>
          <p:cNvSpPr/>
          <p:nvPr/>
        </p:nvSpPr>
        <p:spPr>
          <a:xfrm>
            <a:off x="6231236" y="1354704"/>
            <a:ext cx="1577676" cy="620876"/>
          </a:xfrm>
          <a:prstGeom prst="rect">
            <a:avLst/>
          </a:prstGeom>
        </p:spPr>
        <p:txBody>
          <a:bodyPr wrap="none">
            <a:spAutoFit/>
          </a:bodyPr>
          <a:lstStyle/>
          <a:p>
            <a:pPr>
              <a:lnSpc>
                <a:spcPct val="120000"/>
              </a:lnSpc>
            </a:pPr>
            <a:r>
              <a:rPr lang="en-US" altLang="zh-CN" sz="1500" b="1">
                <a:cs typeface="+mn-ea"/>
                <a:sym typeface="+mn-lt"/>
              </a:rPr>
              <a:t>GE0/0/1</a:t>
            </a:r>
          </a:p>
          <a:p>
            <a:pPr>
              <a:lnSpc>
                <a:spcPct val="120000"/>
              </a:lnSpc>
            </a:pPr>
            <a:r>
              <a:rPr lang="en-US" altLang="zh-CN" sz="1500">
                <a:cs typeface="+mn-ea"/>
                <a:sym typeface="+mn-lt"/>
              </a:rPr>
              <a:t>192.168.23.1/24</a:t>
            </a:r>
            <a:endParaRPr lang="zh-CN" altLang="en-US" sz="1500" dirty="0">
              <a:cs typeface="+mn-ea"/>
              <a:sym typeface="+mn-lt"/>
            </a:endParaRPr>
          </a:p>
        </p:txBody>
      </p:sp>
      <p:sp>
        <p:nvSpPr>
          <p:cNvPr id="89" name="矩形 88">
            <a:extLst>
              <a:ext uri="{FF2B5EF4-FFF2-40B4-BE49-F238E27FC236}">
                <a16:creationId xmlns:a16="http://schemas.microsoft.com/office/drawing/2014/main" id="{34B47BE7-8CCA-4630-8997-B08866C2C029}"/>
              </a:ext>
            </a:extLst>
          </p:cNvPr>
          <p:cNvSpPr/>
          <p:nvPr/>
        </p:nvSpPr>
        <p:spPr>
          <a:xfrm>
            <a:off x="6960097" y="1881699"/>
            <a:ext cx="1577675" cy="620876"/>
          </a:xfrm>
          <a:prstGeom prst="rect">
            <a:avLst/>
          </a:prstGeom>
        </p:spPr>
        <p:txBody>
          <a:bodyPr wrap="none">
            <a:spAutoFit/>
          </a:bodyPr>
          <a:lstStyle/>
          <a:p>
            <a:pPr algn="r">
              <a:lnSpc>
                <a:spcPct val="120000"/>
              </a:lnSpc>
            </a:pPr>
            <a:r>
              <a:rPr lang="en-US" altLang="zh-CN" sz="1500" b="1">
                <a:cs typeface="+mn-ea"/>
                <a:sym typeface="+mn-lt"/>
              </a:rPr>
              <a:t>GE0/0/0</a:t>
            </a:r>
          </a:p>
          <a:p>
            <a:pPr algn="r">
              <a:lnSpc>
                <a:spcPct val="120000"/>
              </a:lnSpc>
            </a:pPr>
            <a:r>
              <a:rPr lang="en-US" altLang="zh-CN" sz="1500">
                <a:cs typeface="+mn-ea"/>
                <a:sym typeface="+mn-lt"/>
              </a:rPr>
              <a:t>192.168.23.2/24</a:t>
            </a:r>
            <a:endParaRPr lang="zh-CN" altLang="en-US" sz="1500" dirty="0">
              <a:cs typeface="+mn-ea"/>
              <a:sym typeface="+mn-lt"/>
            </a:endParaRPr>
          </a:p>
        </p:txBody>
      </p:sp>
      <p:sp>
        <p:nvSpPr>
          <p:cNvPr id="90" name="矩形 89">
            <a:extLst>
              <a:ext uri="{FF2B5EF4-FFF2-40B4-BE49-F238E27FC236}">
                <a16:creationId xmlns:a16="http://schemas.microsoft.com/office/drawing/2014/main" id="{951E4AA3-3335-4433-9810-BFAA0D3AF2B3}"/>
              </a:ext>
            </a:extLst>
          </p:cNvPr>
          <p:cNvSpPr/>
          <p:nvPr/>
        </p:nvSpPr>
        <p:spPr>
          <a:xfrm>
            <a:off x="2855640" y="2169732"/>
            <a:ext cx="431528" cy="343877"/>
          </a:xfrm>
          <a:prstGeom prst="rect">
            <a:avLst/>
          </a:prstGeom>
        </p:spPr>
        <p:txBody>
          <a:bodyPr wrap="none">
            <a:spAutoFit/>
          </a:bodyPr>
          <a:lstStyle/>
          <a:p>
            <a:pPr>
              <a:lnSpc>
                <a:spcPct val="120000"/>
              </a:lnSpc>
            </a:pPr>
            <a:r>
              <a:rPr lang="en-US" altLang="zh-CN" sz="1500" b="1">
                <a:cs typeface="+mn-ea"/>
                <a:sym typeface="+mn-lt"/>
              </a:rPr>
              <a:t>R1</a:t>
            </a:r>
            <a:endParaRPr lang="zh-CN" altLang="en-US" sz="1500" dirty="0">
              <a:cs typeface="+mn-ea"/>
              <a:sym typeface="+mn-lt"/>
            </a:endParaRPr>
          </a:p>
        </p:txBody>
      </p:sp>
      <p:sp>
        <p:nvSpPr>
          <p:cNvPr id="91" name="矩形 90">
            <a:extLst>
              <a:ext uri="{FF2B5EF4-FFF2-40B4-BE49-F238E27FC236}">
                <a16:creationId xmlns:a16="http://schemas.microsoft.com/office/drawing/2014/main" id="{DD417660-8BA2-41DD-9D69-B26C60FC7D1E}"/>
              </a:ext>
            </a:extLst>
          </p:cNvPr>
          <p:cNvSpPr/>
          <p:nvPr/>
        </p:nvSpPr>
        <p:spPr>
          <a:xfrm>
            <a:off x="5757866" y="2169732"/>
            <a:ext cx="431528" cy="343877"/>
          </a:xfrm>
          <a:prstGeom prst="rect">
            <a:avLst/>
          </a:prstGeom>
        </p:spPr>
        <p:txBody>
          <a:bodyPr wrap="none">
            <a:spAutoFit/>
          </a:bodyPr>
          <a:lstStyle/>
          <a:p>
            <a:pPr>
              <a:lnSpc>
                <a:spcPct val="120000"/>
              </a:lnSpc>
            </a:pPr>
            <a:r>
              <a:rPr lang="en-US" altLang="zh-CN" sz="1500" b="1">
                <a:cs typeface="+mn-ea"/>
                <a:sym typeface="+mn-lt"/>
              </a:rPr>
              <a:t>R2</a:t>
            </a:r>
            <a:endParaRPr lang="zh-CN" altLang="en-US" sz="1500" dirty="0">
              <a:cs typeface="+mn-ea"/>
              <a:sym typeface="+mn-lt"/>
            </a:endParaRPr>
          </a:p>
        </p:txBody>
      </p:sp>
      <p:sp>
        <p:nvSpPr>
          <p:cNvPr id="92" name="矩形 91">
            <a:extLst>
              <a:ext uri="{FF2B5EF4-FFF2-40B4-BE49-F238E27FC236}">
                <a16:creationId xmlns:a16="http://schemas.microsoft.com/office/drawing/2014/main" id="{7F0E2CEB-5D31-4891-910C-0E584708A3AA}"/>
              </a:ext>
            </a:extLst>
          </p:cNvPr>
          <p:cNvSpPr/>
          <p:nvPr/>
        </p:nvSpPr>
        <p:spPr>
          <a:xfrm>
            <a:off x="8620335" y="2169732"/>
            <a:ext cx="431528" cy="343877"/>
          </a:xfrm>
          <a:prstGeom prst="rect">
            <a:avLst/>
          </a:prstGeom>
        </p:spPr>
        <p:txBody>
          <a:bodyPr wrap="none">
            <a:spAutoFit/>
          </a:bodyPr>
          <a:lstStyle/>
          <a:p>
            <a:pPr>
              <a:lnSpc>
                <a:spcPct val="120000"/>
              </a:lnSpc>
            </a:pPr>
            <a:r>
              <a:rPr lang="en-US" altLang="zh-CN" sz="1500" b="1">
                <a:cs typeface="+mn-ea"/>
                <a:sym typeface="+mn-lt"/>
              </a:rPr>
              <a:t>R3</a:t>
            </a:r>
            <a:endParaRPr lang="zh-CN" altLang="en-US" sz="1500" dirty="0">
              <a:cs typeface="+mn-ea"/>
              <a:sym typeface="+mn-lt"/>
            </a:endParaRPr>
          </a:p>
        </p:txBody>
      </p:sp>
      <p:sp>
        <p:nvSpPr>
          <p:cNvPr id="95" name="矩形 150">
            <a:extLst>
              <a:ext uri="{FF2B5EF4-FFF2-40B4-BE49-F238E27FC236}">
                <a16:creationId xmlns:a16="http://schemas.microsoft.com/office/drawing/2014/main" id="{E31389EE-4D5B-4F41-ADAD-CB8C6031B97D}"/>
              </a:ext>
            </a:extLst>
          </p:cNvPr>
          <p:cNvSpPr/>
          <p:nvPr/>
        </p:nvSpPr>
        <p:spPr>
          <a:xfrm rot="22854">
            <a:off x="3411304" y="2838496"/>
            <a:ext cx="2347117" cy="345479"/>
          </a:xfrm>
          <a:prstGeom prst="rect">
            <a:avLst/>
          </a:prstGeom>
        </p:spPr>
        <p:txBody>
          <a:bodyPr wrap="none">
            <a:spAutoFit/>
          </a:bodyPr>
          <a:lstStyle/>
          <a:p>
            <a:pPr algn="r">
              <a:lnSpc>
                <a:spcPct val="120000"/>
              </a:lnSpc>
            </a:pPr>
            <a:r>
              <a:rPr lang="zh-CN" altLang="en-US" sz="1500" dirty="0">
                <a:solidFill>
                  <a:srgbClr val="C00000"/>
                </a:solidFill>
                <a:cs typeface="+mn-ea"/>
                <a:sym typeface="+mn-lt"/>
              </a:rPr>
              <a:t>去</a:t>
            </a:r>
            <a:r>
              <a:rPr lang="en-US" altLang="zh-CN" sz="1500" dirty="0">
                <a:solidFill>
                  <a:srgbClr val="C00000"/>
                </a:solidFill>
                <a:cs typeface="+mn-ea"/>
                <a:sym typeface="+mn-lt"/>
              </a:rPr>
              <a:t>192.168.23.0/24</a:t>
            </a:r>
            <a:r>
              <a:rPr lang="zh-CN" altLang="en-US" sz="1500" dirty="0">
                <a:solidFill>
                  <a:srgbClr val="C00000"/>
                </a:solidFill>
                <a:cs typeface="+mn-ea"/>
                <a:sym typeface="+mn-lt"/>
              </a:rPr>
              <a:t>从这走</a:t>
            </a:r>
          </a:p>
        </p:txBody>
      </p:sp>
      <p:cxnSp>
        <p:nvCxnSpPr>
          <p:cNvPr id="7" name="直接箭头连接符 6">
            <a:extLst>
              <a:ext uri="{FF2B5EF4-FFF2-40B4-BE49-F238E27FC236}">
                <a16:creationId xmlns:a16="http://schemas.microsoft.com/office/drawing/2014/main" id="{46E2505E-31FE-479F-80A7-FD6E57C7E6C8}"/>
              </a:ext>
            </a:extLst>
          </p:cNvPr>
          <p:cNvCxnSpPr/>
          <p:nvPr/>
        </p:nvCxnSpPr>
        <p:spPr>
          <a:xfrm>
            <a:off x="6393059" y="2764971"/>
            <a:ext cx="2079205" cy="0"/>
          </a:xfrm>
          <a:prstGeom prst="straightConnector1">
            <a:avLst/>
          </a:prstGeom>
          <a:ln w="25400">
            <a:solidFill>
              <a:srgbClr val="99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BB77E2F-9693-47E3-B5CC-6C70AC1E16B8}"/>
              </a:ext>
            </a:extLst>
          </p:cNvPr>
          <p:cNvCxnSpPr>
            <a:cxnSpLocks/>
          </p:cNvCxnSpPr>
          <p:nvPr/>
        </p:nvCxnSpPr>
        <p:spPr>
          <a:xfrm flipH="1">
            <a:off x="3619315" y="2764971"/>
            <a:ext cx="2079205" cy="0"/>
          </a:xfrm>
          <a:prstGeom prst="straightConnector1">
            <a:avLst/>
          </a:prstGeom>
          <a:ln w="25400">
            <a:solidFill>
              <a:srgbClr val="99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矩形 150">
            <a:extLst>
              <a:ext uri="{FF2B5EF4-FFF2-40B4-BE49-F238E27FC236}">
                <a16:creationId xmlns:a16="http://schemas.microsoft.com/office/drawing/2014/main" id="{FDD83DF4-59AB-4293-B957-BB1E28205BC5}"/>
              </a:ext>
            </a:extLst>
          </p:cNvPr>
          <p:cNvSpPr/>
          <p:nvPr/>
        </p:nvSpPr>
        <p:spPr>
          <a:xfrm rot="22854">
            <a:off x="6259103" y="2838496"/>
            <a:ext cx="2347117" cy="345479"/>
          </a:xfrm>
          <a:prstGeom prst="rect">
            <a:avLst/>
          </a:prstGeom>
        </p:spPr>
        <p:txBody>
          <a:bodyPr wrap="none">
            <a:spAutoFit/>
          </a:bodyPr>
          <a:lstStyle/>
          <a:p>
            <a:pPr algn="r">
              <a:lnSpc>
                <a:spcPct val="120000"/>
              </a:lnSpc>
            </a:pPr>
            <a:r>
              <a:rPr lang="zh-CN" altLang="en-US" sz="1500" dirty="0">
                <a:solidFill>
                  <a:srgbClr val="C00000"/>
                </a:solidFill>
                <a:cs typeface="+mn-ea"/>
                <a:sym typeface="+mn-lt"/>
              </a:rPr>
              <a:t>去</a:t>
            </a:r>
            <a:r>
              <a:rPr lang="en-US" altLang="zh-CN" sz="1500" dirty="0">
                <a:solidFill>
                  <a:srgbClr val="C00000"/>
                </a:solidFill>
                <a:cs typeface="+mn-ea"/>
                <a:sym typeface="+mn-lt"/>
              </a:rPr>
              <a:t>192.168.12.0/24</a:t>
            </a:r>
            <a:r>
              <a:rPr lang="zh-CN" altLang="en-US" sz="1500" dirty="0">
                <a:solidFill>
                  <a:srgbClr val="C00000"/>
                </a:solidFill>
                <a:cs typeface="+mn-ea"/>
                <a:sym typeface="+mn-lt"/>
              </a:rPr>
              <a:t>从这走</a:t>
            </a:r>
          </a:p>
        </p:txBody>
      </p:sp>
      <p:cxnSp>
        <p:nvCxnSpPr>
          <p:cNvPr id="9" name="直接连接符 8">
            <a:extLst>
              <a:ext uri="{FF2B5EF4-FFF2-40B4-BE49-F238E27FC236}">
                <a16:creationId xmlns:a16="http://schemas.microsoft.com/office/drawing/2014/main" id="{8762A837-4A11-43A8-B140-B2FF8C8D1BE0}"/>
              </a:ext>
            </a:extLst>
          </p:cNvPr>
          <p:cNvCxnSpPr/>
          <p:nvPr/>
        </p:nvCxnSpPr>
        <p:spPr>
          <a:xfrm flipH="1">
            <a:off x="4256314" y="4572000"/>
            <a:ext cx="356495" cy="0"/>
          </a:xfrm>
          <a:prstGeom prst="line">
            <a:avLst/>
          </a:prstGeom>
          <a:ln w="19050">
            <a:solidFill>
              <a:srgbClr val="CF3C3C"/>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87DBD49-B5A8-48AF-B171-871E67867154}"/>
              </a:ext>
            </a:extLst>
          </p:cNvPr>
          <p:cNvCxnSpPr>
            <a:endCxn id="90" idx="2"/>
          </p:cNvCxnSpPr>
          <p:nvPr/>
        </p:nvCxnSpPr>
        <p:spPr>
          <a:xfrm flipH="1" flipV="1">
            <a:off x="3071404" y="2513609"/>
            <a:ext cx="1184910" cy="2058393"/>
          </a:xfrm>
          <a:prstGeom prst="straightConnector1">
            <a:avLst/>
          </a:prstGeom>
          <a:ln w="19050">
            <a:solidFill>
              <a:srgbClr val="CF3C3C"/>
            </a:solidFill>
            <a:tailEnd type="triangle"/>
          </a:ln>
        </p:spPr>
        <p:style>
          <a:lnRef idx="1">
            <a:schemeClr val="accent1"/>
          </a:lnRef>
          <a:fillRef idx="0">
            <a:schemeClr val="accent1"/>
          </a:fillRef>
          <a:effectRef idx="0">
            <a:schemeClr val="accent1"/>
          </a:effectRef>
          <a:fontRef idx="minor">
            <a:schemeClr val="tx1"/>
          </a:fontRef>
        </p:style>
      </p:cxnSp>
      <p:sp>
        <p:nvSpPr>
          <p:cNvPr id="3" name="日期占位符 3">
            <a:extLst>
              <a:ext uri="{FF2B5EF4-FFF2-40B4-BE49-F238E27FC236}">
                <a16:creationId xmlns:a16="http://schemas.microsoft.com/office/drawing/2014/main" id="{7E8314E7-333A-7197-B558-CBB77747733D}"/>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280EEFB7-3574-F742-61A9-CFFD2C6E699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227742AC-114F-8F44-AD49-FC5700C739A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207</a:t>
            </a:fld>
            <a:endParaRPr lang="en-US">
              <a:cs typeface="+mn-ea"/>
              <a:sym typeface="+mn-lt"/>
            </a:endParaRPr>
          </a:p>
        </p:txBody>
      </p:sp>
      <p:pic>
        <p:nvPicPr>
          <p:cNvPr id="6" name="图片 5">
            <a:extLst>
              <a:ext uri="{FF2B5EF4-FFF2-40B4-BE49-F238E27FC236}">
                <a16:creationId xmlns:a16="http://schemas.microsoft.com/office/drawing/2014/main" id="{D9377486-ADD4-4DDA-98D1-B96EBC7721C2}"/>
              </a:ext>
            </a:extLst>
          </p:cNvPr>
          <p:cNvPicPr>
            <a:picLocks noChangeAspect="1"/>
          </p:cNvPicPr>
          <p:nvPr/>
        </p:nvPicPr>
        <p:blipFill>
          <a:blip r:embed="rId2"/>
          <a:stretch>
            <a:fillRect/>
          </a:stretch>
        </p:blipFill>
        <p:spPr>
          <a:xfrm>
            <a:off x="2705702" y="1607444"/>
            <a:ext cx="581987" cy="581987"/>
          </a:xfrm>
          <a:prstGeom prst="rect">
            <a:avLst/>
          </a:prstGeom>
        </p:spPr>
      </p:pic>
      <p:pic>
        <p:nvPicPr>
          <p:cNvPr id="25" name="图片 24">
            <a:extLst>
              <a:ext uri="{FF2B5EF4-FFF2-40B4-BE49-F238E27FC236}">
                <a16:creationId xmlns:a16="http://schemas.microsoft.com/office/drawing/2014/main" id="{CA378E6E-9787-4422-B43E-945671250019}"/>
              </a:ext>
            </a:extLst>
          </p:cNvPr>
          <p:cNvPicPr>
            <a:picLocks noChangeAspect="1"/>
          </p:cNvPicPr>
          <p:nvPr/>
        </p:nvPicPr>
        <p:blipFill>
          <a:blip r:embed="rId2"/>
          <a:stretch>
            <a:fillRect/>
          </a:stretch>
        </p:blipFill>
        <p:spPr>
          <a:xfrm>
            <a:off x="8629851" y="1610579"/>
            <a:ext cx="581987" cy="581987"/>
          </a:xfrm>
          <a:prstGeom prst="rect">
            <a:avLst/>
          </a:prstGeom>
        </p:spPr>
      </p:pic>
      <p:pic>
        <p:nvPicPr>
          <p:cNvPr id="26" name="图片 25">
            <a:extLst>
              <a:ext uri="{FF2B5EF4-FFF2-40B4-BE49-F238E27FC236}">
                <a16:creationId xmlns:a16="http://schemas.microsoft.com/office/drawing/2014/main" id="{428C7CCC-32DF-43D6-A862-7789286EE78D}"/>
              </a:ext>
            </a:extLst>
          </p:cNvPr>
          <p:cNvPicPr>
            <a:picLocks noChangeAspect="1"/>
          </p:cNvPicPr>
          <p:nvPr/>
        </p:nvPicPr>
        <p:blipFill>
          <a:blip r:embed="rId2"/>
          <a:stretch>
            <a:fillRect/>
          </a:stretch>
        </p:blipFill>
        <p:spPr>
          <a:xfrm>
            <a:off x="5634759" y="1597676"/>
            <a:ext cx="581987" cy="581987"/>
          </a:xfrm>
          <a:prstGeom prst="rect">
            <a:avLst/>
          </a:prstGeom>
        </p:spPr>
      </p:pic>
    </p:spTree>
    <p:extLst>
      <p:ext uri="{BB962C8B-B14F-4D97-AF65-F5344CB8AC3E}">
        <p14:creationId xmlns:p14="http://schemas.microsoft.com/office/powerpoint/2010/main" val="8923596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静态路由的配置</a:t>
            </a:r>
          </a:p>
        </p:txBody>
      </p:sp>
      <p:sp>
        <p:nvSpPr>
          <p:cNvPr id="5" name="TextBox 4"/>
          <p:cNvSpPr txBox="1"/>
          <p:nvPr/>
        </p:nvSpPr>
        <p:spPr>
          <a:xfrm>
            <a:off x="2482900" y="1527176"/>
            <a:ext cx="7285508" cy="360612"/>
          </a:xfrm>
          <a:prstGeom prst="rect">
            <a:avLst/>
          </a:prstGeom>
          <a:solidFill>
            <a:schemeClr val="bg1">
              <a:lumMod val="95000"/>
            </a:schemeClr>
          </a:solidFill>
        </p:spPr>
        <p:txBody>
          <a:bodyPr wrap="square" rtlCol="0">
            <a:spAutoFit/>
          </a:bodyPr>
          <a:lstStyle/>
          <a:p>
            <a:pPr>
              <a:lnSpc>
                <a:spcPct val="120000"/>
              </a:lnSpc>
            </a:pPr>
            <a:r>
              <a:rPr lang="en-US" altLang="zh-CN" sz="1600" b="1" dirty="0">
                <a:cs typeface="+mn-ea"/>
                <a:sym typeface="+mn-lt"/>
              </a:rPr>
              <a:t>[R1] </a:t>
            </a:r>
            <a:r>
              <a:rPr lang="en-US" altLang="zh-CN" sz="1600" b="1" dirty="0" err="1">
                <a:cs typeface="+mn-ea"/>
                <a:sym typeface="+mn-lt"/>
              </a:rPr>
              <a:t>ip</a:t>
            </a:r>
            <a:r>
              <a:rPr lang="en-US" altLang="zh-CN" sz="1600" b="1" dirty="0">
                <a:cs typeface="+mn-ea"/>
                <a:sym typeface="+mn-lt"/>
              </a:rPr>
              <a:t> route-static </a:t>
            </a:r>
            <a:r>
              <a:rPr lang="en-US" altLang="zh-CN" sz="1600" b="1" dirty="0">
                <a:solidFill>
                  <a:srgbClr val="C00000"/>
                </a:solidFill>
                <a:cs typeface="+mn-ea"/>
                <a:sym typeface="+mn-lt"/>
              </a:rPr>
              <a:t>192.168.23.0 24 </a:t>
            </a:r>
            <a:r>
              <a:rPr lang="en-US" altLang="zh-CN" sz="1600" b="1" dirty="0">
                <a:cs typeface="+mn-ea"/>
                <a:sym typeface="+mn-lt"/>
              </a:rPr>
              <a:t>192.168.12.2</a:t>
            </a:r>
            <a:endParaRPr lang="en-US" altLang="zh-CN" sz="1600" i="1" dirty="0">
              <a:cs typeface="+mn-ea"/>
              <a:sym typeface="+mn-lt"/>
            </a:endParaRPr>
          </a:p>
        </p:txBody>
      </p:sp>
      <p:sp>
        <p:nvSpPr>
          <p:cNvPr id="49" name="TextBox 48"/>
          <p:cNvSpPr txBox="1"/>
          <p:nvPr/>
        </p:nvSpPr>
        <p:spPr>
          <a:xfrm>
            <a:off x="2482900" y="4479504"/>
            <a:ext cx="7285508" cy="360612"/>
          </a:xfrm>
          <a:prstGeom prst="rect">
            <a:avLst/>
          </a:prstGeom>
          <a:solidFill>
            <a:schemeClr val="bg1">
              <a:lumMod val="95000"/>
            </a:schemeClr>
          </a:solidFill>
        </p:spPr>
        <p:txBody>
          <a:bodyPr wrap="square" rtlCol="0">
            <a:spAutoFit/>
          </a:bodyPr>
          <a:lstStyle/>
          <a:p>
            <a:pPr>
              <a:lnSpc>
                <a:spcPct val="120000"/>
              </a:lnSpc>
            </a:pPr>
            <a:r>
              <a:rPr lang="en-US" altLang="zh-CN" sz="1600" b="1" dirty="0">
                <a:cs typeface="+mn-ea"/>
                <a:sym typeface="+mn-lt"/>
              </a:rPr>
              <a:t>[R3] </a:t>
            </a:r>
            <a:r>
              <a:rPr lang="en-US" altLang="zh-CN" sz="1600" b="1" dirty="0" err="1">
                <a:cs typeface="+mn-ea"/>
                <a:sym typeface="+mn-lt"/>
              </a:rPr>
              <a:t>ip</a:t>
            </a:r>
            <a:r>
              <a:rPr lang="en-US" altLang="zh-CN" sz="1600" b="1" dirty="0">
                <a:cs typeface="+mn-ea"/>
                <a:sym typeface="+mn-lt"/>
              </a:rPr>
              <a:t> route-static </a:t>
            </a:r>
            <a:r>
              <a:rPr lang="en-US" altLang="zh-CN" sz="1600" b="1" dirty="0">
                <a:solidFill>
                  <a:srgbClr val="C00000"/>
                </a:solidFill>
                <a:cs typeface="+mn-ea"/>
                <a:sym typeface="+mn-lt"/>
              </a:rPr>
              <a:t>192.168.12.0 24 </a:t>
            </a:r>
            <a:r>
              <a:rPr lang="en-US" altLang="zh-CN" sz="1600" b="1" dirty="0">
                <a:cs typeface="+mn-ea"/>
                <a:sym typeface="+mn-lt"/>
              </a:rPr>
              <a:t>192.168.23.1</a:t>
            </a:r>
            <a:endParaRPr lang="en-US" altLang="zh-CN" sz="1600" i="1" dirty="0">
              <a:cs typeface="+mn-ea"/>
              <a:sym typeface="+mn-lt"/>
            </a:endParaRPr>
          </a:p>
        </p:txBody>
      </p:sp>
      <p:sp>
        <p:nvSpPr>
          <p:cNvPr id="27" name="矩形 26"/>
          <p:cNvSpPr/>
          <p:nvPr/>
        </p:nvSpPr>
        <p:spPr>
          <a:xfrm>
            <a:off x="2423592" y="5111412"/>
            <a:ext cx="6714196" cy="1207015"/>
          </a:xfrm>
          <a:prstGeom prst="rect">
            <a:avLst/>
          </a:prstGeom>
        </p:spPr>
        <p:txBody>
          <a:bodyPr vert="horz" lIns="91440" tIns="45720" rIns="91440" bIns="45720" rtlCol="0">
            <a:normAutofit fontScale="70000" lnSpcReduction="20000"/>
          </a:bodyPr>
          <a:lstStyle/>
          <a:p>
            <a:pPr>
              <a:lnSpc>
                <a:spcPct val="120000"/>
              </a:lnSpc>
              <a:spcBef>
                <a:spcPts val="1000"/>
              </a:spcBef>
            </a:pPr>
            <a:r>
              <a:rPr lang="zh-CN" altLang="en-US" sz="2400" dirty="0">
                <a:solidFill>
                  <a:schemeClr val="accent1"/>
                </a:solidFill>
                <a:cs typeface="+mn-ea"/>
                <a:sym typeface="+mn-lt"/>
              </a:rPr>
              <a:t>注意：</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通信是双向的，因此要留意往返流量（的路由）。</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路由的行为是逐跳的，因此需保证沿途的每一台路由器都有路由。</a:t>
            </a:r>
          </a:p>
        </p:txBody>
      </p:sp>
      <p:cxnSp>
        <p:nvCxnSpPr>
          <p:cNvPr id="4" name="直接箭头连接符 3"/>
          <p:cNvCxnSpPr/>
          <p:nvPr/>
        </p:nvCxnSpPr>
        <p:spPr>
          <a:xfrm flipV="1">
            <a:off x="3103916" y="2138605"/>
            <a:ext cx="0" cy="64986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832304" y="3789040"/>
            <a:ext cx="0" cy="57606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215682" y="3112806"/>
            <a:ext cx="56166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359696" y="2578840"/>
            <a:ext cx="1577676" cy="620876"/>
          </a:xfrm>
          <a:prstGeom prst="rect">
            <a:avLst/>
          </a:prstGeom>
        </p:spPr>
        <p:txBody>
          <a:bodyPr wrap="none">
            <a:spAutoFit/>
          </a:bodyPr>
          <a:lstStyle/>
          <a:p>
            <a:pPr>
              <a:lnSpc>
                <a:spcPct val="120000"/>
              </a:lnSpc>
            </a:pPr>
            <a:r>
              <a:rPr lang="en-US" altLang="zh-CN" sz="1500" b="1">
                <a:cs typeface="+mn-ea"/>
                <a:sym typeface="+mn-lt"/>
              </a:rPr>
              <a:t>GE0/0/0</a:t>
            </a:r>
          </a:p>
          <a:p>
            <a:pPr>
              <a:lnSpc>
                <a:spcPct val="120000"/>
              </a:lnSpc>
            </a:pPr>
            <a:r>
              <a:rPr lang="en-US" altLang="zh-CN" sz="1500">
                <a:cs typeface="+mn-ea"/>
                <a:sym typeface="+mn-lt"/>
              </a:rPr>
              <a:t>192.168.12.1/24</a:t>
            </a:r>
            <a:endParaRPr lang="zh-CN" altLang="en-US" sz="1500" dirty="0">
              <a:cs typeface="+mn-ea"/>
              <a:sym typeface="+mn-lt"/>
            </a:endParaRPr>
          </a:p>
        </p:txBody>
      </p:sp>
      <p:pic>
        <p:nvPicPr>
          <p:cNvPr id="30" name="Picture 455" descr="图片234"/>
          <p:cNvPicPr>
            <a:picLocks noChangeAspect="1" noChangeArrowheads="1"/>
          </p:cNvPicPr>
          <p:nvPr/>
        </p:nvPicPr>
        <p:blipFill>
          <a:blip r:embed="rId2" cstate="print"/>
          <a:srcRect/>
          <a:stretch>
            <a:fillRect/>
          </a:stretch>
        </p:blipFill>
        <p:spPr bwMode="auto">
          <a:xfrm>
            <a:off x="2783632" y="2889811"/>
            <a:ext cx="665524" cy="523756"/>
          </a:xfrm>
          <a:prstGeom prst="rect">
            <a:avLst/>
          </a:prstGeom>
          <a:noFill/>
        </p:spPr>
      </p:pic>
      <p:pic>
        <p:nvPicPr>
          <p:cNvPr id="32" name="Picture 455" descr="图片234"/>
          <p:cNvPicPr>
            <a:picLocks noChangeAspect="1" noChangeArrowheads="1"/>
          </p:cNvPicPr>
          <p:nvPr/>
        </p:nvPicPr>
        <p:blipFill>
          <a:blip r:embed="rId2" cstate="print"/>
          <a:srcRect/>
          <a:stretch>
            <a:fillRect/>
          </a:stretch>
        </p:blipFill>
        <p:spPr bwMode="auto">
          <a:xfrm>
            <a:off x="5627948" y="2889811"/>
            <a:ext cx="665524" cy="523756"/>
          </a:xfrm>
          <a:prstGeom prst="rect">
            <a:avLst/>
          </a:prstGeom>
          <a:noFill/>
        </p:spPr>
      </p:pic>
      <p:pic>
        <p:nvPicPr>
          <p:cNvPr id="33" name="Picture 455" descr="图片234"/>
          <p:cNvPicPr>
            <a:picLocks noChangeAspect="1" noChangeArrowheads="1"/>
          </p:cNvPicPr>
          <p:nvPr/>
        </p:nvPicPr>
        <p:blipFill>
          <a:blip r:embed="rId2" cstate="print"/>
          <a:srcRect/>
          <a:stretch>
            <a:fillRect/>
          </a:stretch>
        </p:blipFill>
        <p:spPr bwMode="auto">
          <a:xfrm>
            <a:off x="8472264" y="2889811"/>
            <a:ext cx="665524" cy="523756"/>
          </a:xfrm>
          <a:prstGeom prst="rect">
            <a:avLst/>
          </a:prstGeom>
          <a:noFill/>
        </p:spPr>
      </p:pic>
      <p:sp>
        <p:nvSpPr>
          <p:cNvPr id="34" name="矩形 33"/>
          <p:cNvSpPr/>
          <p:nvPr/>
        </p:nvSpPr>
        <p:spPr>
          <a:xfrm>
            <a:off x="4088557" y="3105835"/>
            <a:ext cx="1577675" cy="620876"/>
          </a:xfrm>
          <a:prstGeom prst="rect">
            <a:avLst/>
          </a:prstGeom>
        </p:spPr>
        <p:txBody>
          <a:bodyPr wrap="none">
            <a:spAutoFit/>
          </a:bodyPr>
          <a:lstStyle/>
          <a:p>
            <a:pPr algn="r">
              <a:lnSpc>
                <a:spcPct val="120000"/>
              </a:lnSpc>
            </a:pPr>
            <a:r>
              <a:rPr lang="en-US" altLang="zh-CN" sz="1500" b="1">
                <a:cs typeface="+mn-ea"/>
                <a:sym typeface="+mn-lt"/>
              </a:rPr>
              <a:t>GE0/0/0</a:t>
            </a:r>
          </a:p>
          <a:p>
            <a:pPr algn="r">
              <a:lnSpc>
                <a:spcPct val="120000"/>
              </a:lnSpc>
            </a:pPr>
            <a:r>
              <a:rPr lang="en-US" altLang="zh-CN" sz="1500">
                <a:cs typeface="+mn-ea"/>
                <a:sym typeface="+mn-lt"/>
              </a:rPr>
              <a:t>192.168.12.2/24</a:t>
            </a:r>
            <a:endParaRPr lang="zh-CN" altLang="en-US" sz="1500" dirty="0">
              <a:cs typeface="+mn-ea"/>
              <a:sym typeface="+mn-lt"/>
            </a:endParaRPr>
          </a:p>
        </p:txBody>
      </p:sp>
      <p:sp>
        <p:nvSpPr>
          <p:cNvPr id="35" name="矩形 34"/>
          <p:cNvSpPr/>
          <p:nvPr/>
        </p:nvSpPr>
        <p:spPr>
          <a:xfrm>
            <a:off x="6231236" y="2578840"/>
            <a:ext cx="1577676" cy="620876"/>
          </a:xfrm>
          <a:prstGeom prst="rect">
            <a:avLst/>
          </a:prstGeom>
        </p:spPr>
        <p:txBody>
          <a:bodyPr wrap="none">
            <a:spAutoFit/>
          </a:bodyPr>
          <a:lstStyle/>
          <a:p>
            <a:pPr>
              <a:lnSpc>
                <a:spcPct val="120000"/>
              </a:lnSpc>
            </a:pPr>
            <a:r>
              <a:rPr lang="en-US" altLang="zh-CN" sz="1500" b="1">
                <a:cs typeface="+mn-ea"/>
                <a:sym typeface="+mn-lt"/>
              </a:rPr>
              <a:t>GE0/0/1</a:t>
            </a:r>
          </a:p>
          <a:p>
            <a:pPr>
              <a:lnSpc>
                <a:spcPct val="120000"/>
              </a:lnSpc>
            </a:pPr>
            <a:r>
              <a:rPr lang="en-US" altLang="zh-CN" sz="1500">
                <a:cs typeface="+mn-ea"/>
                <a:sym typeface="+mn-lt"/>
              </a:rPr>
              <a:t>192.168.23.1/24</a:t>
            </a:r>
            <a:endParaRPr lang="zh-CN" altLang="en-US" sz="1500" dirty="0">
              <a:cs typeface="+mn-ea"/>
              <a:sym typeface="+mn-lt"/>
            </a:endParaRPr>
          </a:p>
        </p:txBody>
      </p:sp>
      <p:sp>
        <p:nvSpPr>
          <p:cNvPr id="38" name="矩形 37"/>
          <p:cNvSpPr/>
          <p:nvPr/>
        </p:nvSpPr>
        <p:spPr>
          <a:xfrm>
            <a:off x="6960097" y="3105835"/>
            <a:ext cx="1577675" cy="620876"/>
          </a:xfrm>
          <a:prstGeom prst="rect">
            <a:avLst/>
          </a:prstGeom>
        </p:spPr>
        <p:txBody>
          <a:bodyPr wrap="none">
            <a:spAutoFit/>
          </a:bodyPr>
          <a:lstStyle/>
          <a:p>
            <a:pPr algn="r">
              <a:lnSpc>
                <a:spcPct val="120000"/>
              </a:lnSpc>
            </a:pPr>
            <a:r>
              <a:rPr lang="en-US" altLang="zh-CN" sz="1500" b="1">
                <a:cs typeface="+mn-ea"/>
                <a:sym typeface="+mn-lt"/>
              </a:rPr>
              <a:t>GE0/0/0</a:t>
            </a:r>
          </a:p>
          <a:p>
            <a:pPr algn="r">
              <a:lnSpc>
                <a:spcPct val="120000"/>
              </a:lnSpc>
            </a:pPr>
            <a:r>
              <a:rPr lang="en-US" altLang="zh-CN" sz="1500">
                <a:cs typeface="+mn-ea"/>
                <a:sym typeface="+mn-lt"/>
              </a:rPr>
              <a:t>192.168.23.2/24</a:t>
            </a:r>
            <a:endParaRPr lang="zh-CN" altLang="en-US" sz="1500" dirty="0">
              <a:cs typeface="+mn-ea"/>
              <a:sym typeface="+mn-lt"/>
            </a:endParaRPr>
          </a:p>
        </p:txBody>
      </p:sp>
      <p:sp>
        <p:nvSpPr>
          <p:cNvPr id="39" name="矩形 38"/>
          <p:cNvSpPr/>
          <p:nvPr/>
        </p:nvSpPr>
        <p:spPr>
          <a:xfrm>
            <a:off x="2855640" y="3393868"/>
            <a:ext cx="431528" cy="343877"/>
          </a:xfrm>
          <a:prstGeom prst="rect">
            <a:avLst/>
          </a:prstGeom>
        </p:spPr>
        <p:txBody>
          <a:bodyPr wrap="none">
            <a:spAutoFit/>
          </a:bodyPr>
          <a:lstStyle/>
          <a:p>
            <a:pPr>
              <a:lnSpc>
                <a:spcPct val="120000"/>
              </a:lnSpc>
            </a:pPr>
            <a:r>
              <a:rPr lang="en-US" altLang="zh-CN" sz="1500" b="1">
                <a:cs typeface="+mn-ea"/>
                <a:sym typeface="+mn-lt"/>
              </a:rPr>
              <a:t>R1</a:t>
            </a:r>
            <a:endParaRPr lang="zh-CN" altLang="en-US" sz="1500" dirty="0">
              <a:cs typeface="+mn-ea"/>
              <a:sym typeface="+mn-lt"/>
            </a:endParaRPr>
          </a:p>
        </p:txBody>
      </p:sp>
      <p:sp>
        <p:nvSpPr>
          <p:cNvPr id="46" name="矩形 45"/>
          <p:cNvSpPr/>
          <p:nvPr/>
        </p:nvSpPr>
        <p:spPr>
          <a:xfrm>
            <a:off x="5757866" y="3393868"/>
            <a:ext cx="431528" cy="343877"/>
          </a:xfrm>
          <a:prstGeom prst="rect">
            <a:avLst/>
          </a:prstGeom>
        </p:spPr>
        <p:txBody>
          <a:bodyPr wrap="none">
            <a:spAutoFit/>
          </a:bodyPr>
          <a:lstStyle/>
          <a:p>
            <a:pPr>
              <a:lnSpc>
                <a:spcPct val="120000"/>
              </a:lnSpc>
            </a:pPr>
            <a:r>
              <a:rPr lang="en-US" altLang="zh-CN" sz="1500" b="1">
                <a:cs typeface="+mn-ea"/>
                <a:sym typeface="+mn-lt"/>
              </a:rPr>
              <a:t>R2</a:t>
            </a:r>
            <a:endParaRPr lang="zh-CN" altLang="en-US" sz="1500" dirty="0">
              <a:cs typeface="+mn-ea"/>
              <a:sym typeface="+mn-lt"/>
            </a:endParaRPr>
          </a:p>
        </p:txBody>
      </p:sp>
      <p:sp>
        <p:nvSpPr>
          <p:cNvPr id="47" name="矩形 46"/>
          <p:cNvSpPr/>
          <p:nvPr/>
        </p:nvSpPr>
        <p:spPr>
          <a:xfrm>
            <a:off x="8620335" y="3393868"/>
            <a:ext cx="431528" cy="343877"/>
          </a:xfrm>
          <a:prstGeom prst="rect">
            <a:avLst/>
          </a:prstGeom>
        </p:spPr>
        <p:txBody>
          <a:bodyPr wrap="none">
            <a:spAutoFit/>
          </a:bodyPr>
          <a:lstStyle/>
          <a:p>
            <a:pPr>
              <a:lnSpc>
                <a:spcPct val="120000"/>
              </a:lnSpc>
            </a:pPr>
            <a:r>
              <a:rPr lang="en-US" altLang="zh-CN" sz="1500" b="1">
                <a:cs typeface="+mn-ea"/>
                <a:sym typeface="+mn-lt"/>
              </a:rPr>
              <a:t>R3</a:t>
            </a:r>
            <a:endParaRPr lang="zh-CN" altLang="en-US" sz="1500" dirty="0">
              <a:cs typeface="+mn-ea"/>
              <a:sym typeface="+mn-lt"/>
            </a:endParaRPr>
          </a:p>
        </p:txBody>
      </p:sp>
      <p:sp>
        <p:nvSpPr>
          <p:cNvPr id="3" name="日期占位符 3">
            <a:extLst>
              <a:ext uri="{FF2B5EF4-FFF2-40B4-BE49-F238E27FC236}">
                <a16:creationId xmlns:a16="http://schemas.microsoft.com/office/drawing/2014/main" id="{1C9BFB2B-9375-4E00-9C19-1CA1F88836FC}"/>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6" name="页脚占位符 4">
            <a:extLst>
              <a:ext uri="{FF2B5EF4-FFF2-40B4-BE49-F238E27FC236}">
                <a16:creationId xmlns:a16="http://schemas.microsoft.com/office/drawing/2014/main" id="{F74AA561-DDD6-3D16-D252-F0B9036AA07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E8099ECE-EF6F-F5CA-F723-3E75DFBAF5A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208</a:t>
            </a:fld>
            <a:endParaRPr lang="en-US">
              <a:cs typeface="+mn-ea"/>
              <a:sym typeface="+mn-lt"/>
            </a:endParaRPr>
          </a:p>
        </p:txBody>
      </p:sp>
    </p:spTree>
    <p:extLst>
      <p:ext uri="{BB962C8B-B14F-4D97-AF65-F5344CB8AC3E}">
        <p14:creationId xmlns:p14="http://schemas.microsoft.com/office/powerpoint/2010/main" val="33018678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默认路由</a:t>
            </a:r>
          </a:p>
        </p:txBody>
      </p:sp>
      <p:sp>
        <p:nvSpPr>
          <p:cNvPr id="20" name="TextBox 19"/>
          <p:cNvSpPr txBox="1"/>
          <p:nvPr/>
        </p:nvSpPr>
        <p:spPr>
          <a:xfrm>
            <a:off x="2387554" y="3861049"/>
            <a:ext cx="5144089" cy="951543"/>
          </a:xfrm>
          <a:prstGeom prst="rect">
            <a:avLst/>
          </a:prstGeom>
          <a:solidFill>
            <a:schemeClr val="bg1">
              <a:lumMod val="95000"/>
            </a:schemeClr>
          </a:solidFill>
        </p:spPr>
        <p:txBody>
          <a:bodyPr wrap="square" rtlCol="0">
            <a:spAutoFit/>
          </a:bodyPr>
          <a:lstStyle/>
          <a:p>
            <a:pPr>
              <a:lnSpc>
                <a:spcPct val="120000"/>
              </a:lnSpc>
            </a:pPr>
            <a:r>
              <a:rPr lang="en-US" altLang="zh-CN" sz="1600" dirty="0">
                <a:cs typeface="+mn-ea"/>
                <a:sym typeface="+mn-lt"/>
              </a:rPr>
              <a:t>[R1] </a:t>
            </a:r>
            <a:r>
              <a:rPr lang="en-US" altLang="zh-CN" sz="1600" dirty="0" err="1">
                <a:cs typeface="+mn-ea"/>
                <a:sym typeface="+mn-lt"/>
              </a:rPr>
              <a:t>ip</a:t>
            </a:r>
            <a:r>
              <a:rPr lang="en-US" altLang="zh-CN" sz="1600" dirty="0">
                <a:cs typeface="+mn-ea"/>
                <a:sym typeface="+mn-lt"/>
              </a:rPr>
              <a:t> route-static </a:t>
            </a:r>
            <a:r>
              <a:rPr lang="en-US" altLang="zh-CN" sz="1600" dirty="0">
                <a:solidFill>
                  <a:srgbClr val="C00000"/>
                </a:solidFill>
                <a:cs typeface="+mn-ea"/>
                <a:sym typeface="+mn-lt"/>
              </a:rPr>
              <a:t>0.0.0.0 0.0.0.0 </a:t>
            </a:r>
            <a:r>
              <a:rPr lang="en-US" altLang="zh-CN" sz="1600" dirty="0">
                <a:cs typeface="+mn-ea"/>
                <a:sym typeface="+mn-lt"/>
              </a:rPr>
              <a:t>192.168.12.2</a:t>
            </a:r>
          </a:p>
          <a:p>
            <a:pPr>
              <a:lnSpc>
                <a:spcPct val="120000"/>
              </a:lnSpc>
            </a:pPr>
            <a:r>
              <a:rPr lang="zh-CN" altLang="en-US" sz="1600" dirty="0">
                <a:cs typeface="+mn-ea"/>
                <a:sym typeface="+mn-lt"/>
              </a:rPr>
              <a:t>或者</a:t>
            </a:r>
            <a:endParaRPr lang="en-US" altLang="zh-CN" sz="1600" dirty="0">
              <a:cs typeface="+mn-ea"/>
              <a:sym typeface="+mn-lt"/>
            </a:endParaRPr>
          </a:p>
          <a:p>
            <a:pPr>
              <a:lnSpc>
                <a:spcPct val="120000"/>
              </a:lnSpc>
            </a:pPr>
            <a:r>
              <a:rPr lang="en-US" altLang="zh-CN" sz="1600" dirty="0">
                <a:cs typeface="+mn-ea"/>
                <a:sym typeface="+mn-lt"/>
              </a:rPr>
              <a:t>[R1] </a:t>
            </a:r>
            <a:r>
              <a:rPr lang="en-US" altLang="zh-CN" sz="1600" dirty="0" err="1">
                <a:cs typeface="+mn-ea"/>
                <a:sym typeface="+mn-lt"/>
              </a:rPr>
              <a:t>ip</a:t>
            </a:r>
            <a:r>
              <a:rPr lang="en-US" altLang="zh-CN" sz="1600" dirty="0">
                <a:cs typeface="+mn-ea"/>
                <a:sym typeface="+mn-lt"/>
              </a:rPr>
              <a:t> route-static </a:t>
            </a:r>
            <a:r>
              <a:rPr lang="en-US" altLang="zh-CN" sz="1600" dirty="0">
                <a:solidFill>
                  <a:srgbClr val="C00000"/>
                </a:solidFill>
                <a:cs typeface="+mn-ea"/>
                <a:sym typeface="+mn-lt"/>
              </a:rPr>
              <a:t>0.0.0.0 0 </a:t>
            </a:r>
            <a:r>
              <a:rPr lang="en-US" altLang="zh-CN" sz="1600" dirty="0">
                <a:cs typeface="+mn-ea"/>
                <a:sym typeface="+mn-lt"/>
              </a:rPr>
              <a:t>192.168.12.2</a:t>
            </a:r>
          </a:p>
        </p:txBody>
      </p:sp>
      <p:sp>
        <p:nvSpPr>
          <p:cNvPr id="22" name="矩形 21"/>
          <p:cNvSpPr/>
          <p:nvPr/>
        </p:nvSpPr>
        <p:spPr>
          <a:xfrm>
            <a:off x="5776316" y="2654336"/>
            <a:ext cx="1309974" cy="343877"/>
          </a:xfrm>
          <a:prstGeom prst="rect">
            <a:avLst/>
          </a:prstGeom>
        </p:spPr>
        <p:txBody>
          <a:bodyPr wrap="none">
            <a:spAutoFit/>
          </a:bodyPr>
          <a:lstStyle/>
          <a:p>
            <a:pPr>
              <a:lnSpc>
                <a:spcPct val="120000"/>
              </a:lnSpc>
            </a:pPr>
            <a:r>
              <a:rPr lang="en-US" altLang="zh-CN" sz="1500">
                <a:cs typeface="+mn-ea"/>
                <a:sym typeface="+mn-lt"/>
              </a:rPr>
              <a:t>192.168.12.2</a:t>
            </a:r>
            <a:endParaRPr lang="zh-CN" altLang="en-US" sz="1500">
              <a:cs typeface="+mn-ea"/>
              <a:sym typeface="+mn-lt"/>
            </a:endParaRPr>
          </a:p>
        </p:txBody>
      </p:sp>
      <p:sp>
        <p:nvSpPr>
          <p:cNvPr id="23" name="矩形 22"/>
          <p:cNvSpPr/>
          <p:nvPr/>
        </p:nvSpPr>
        <p:spPr>
          <a:xfrm>
            <a:off x="4788960" y="2394884"/>
            <a:ext cx="1309974" cy="343877"/>
          </a:xfrm>
          <a:prstGeom prst="rect">
            <a:avLst/>
          </a:prstGeom>
        </p:spPr>
        <p:txBody>
          <a:bodyPr wrap="none">
            <a:spAutoFit/>
          </a:bodyPr>
          <a:lstStyle/>
          <a:p>
            <a:pPr>
              <a:lnSpc>
                <a:spcPct val="120000"/>
              </a:lnSpc>
            </a:pPr>
            <a:r>
              <a:rPr lang="en-US" altLang="zh-CN" sz="1500">
                <a:cs typeface="+mn-ea"/>
                <a:sym typeface="+mn-lt"/>
              </a:rPr>
              <a:t>192.168.12.1</a:t>
            </a:r>
            <a:endParaRPr lang="zh-CN" altLang="en-US" sz="1500">
              <a:cs typeface="+mn-ea"/>
              <a:sym typeface="+mn-lt"/>
            </a:endParaRPr>
          </a:p>
        </p:txBody>
      </p:sp>
      <p:sp>
        <p:nvSpPr>
          <p:cNvPr id="24" name="矩形 23"/>
          <p:cNvSpPr/>
          <p:nvPr/>
        </p:nvSpPr>
        <p:spPr>
          <a:xfrm>
            <a:off x="7976312" y="2132857"/>
            <a:ext cx="1576072" cy="1361206"/>
          </a:xfrm>
          <a:prstGeom prst="rect">
            <a:avLst/>
          </a:prstGeom>
        </p:spPr>
        <p:txBody>
          <a:bodyPr wrap="none">
            <a:spAutoFit/>
          </a:bodyPr>
          <a:lstStyle/>
          <a:p>
            <a:pPr algn="ctr">
              <a:lnSpc>
                <a:spcPct val="120000"/>
              </a:lnSpc>
            </a:pPr>
            <a:r>
              <a:rPr lang="en-US" altLang="zh-CN" sz="1400">
                <a:cs typeface="+mn-ea"/>
                <a:sym typeface="+mn-lt"/>
              </a:rPr>
              <a:t>192.168.100.0/24</a:t>
            </a:r>
          </a:p>
          <a:p>
            <a:pPr algn="ctr">
              <a:lnSpc>
                <a:spcPct val="120000"/>
              </a:lnSpc>
            </a:pPr>
            <a:r>
              <a:rPr lang="en-US" altLang="zh-CN" sz="1400">
                <a:cs typeface="+mn-ea"/>
                <a:sym typeface="+mn-lt"/>
              </a:rPr>
              <a:t>192.168.101.0/24</a:t>
            </a:r>
          </a:p>
          <a:p>
            <a:pPr algn="ctr">
              <a:lnSpc>
                <a:spcPct val="120000"/>
              </a:lnSpc>
            </a:pPr>
            <a:r>
              <a:rPr lang="en-US" altLang="zh-CN" sz="1400">
                <a:cs typeface="+mn-ea"/>
                <a:sym typeface="+mn-lt"/>
              </a:rPr>
              <a:t>192.168.102.0/24</a:t>
            </a:r>
          </a:p>
          <a:p>
            <a:pPr algn="ctr">
              <a:lnSpc>
                <a:spcPct val="120000"/>
              </a:lnSpc>
            </a:pPr>
            <a:r>
              <a:rPr lang="en-US" altLang="zh-CN" sz="1400">
                <a:cs typeface="+mn-ea"/>
                <a:sym typeface="+mn-lt"/>
              </a:rPr>
              <a:t>192.168.103.0/24</a:t>
            </a:r>
          </a:p>
          <a:p>
            <a:pPr algn="ctr">
              <a:lnSpc>
                <a:spcPct val="120000"/>
              </a:lnSpc>
            </a:pPr>
            <a:r>
              <a:rPr lang="en-US" altLang="zh-CN" sz="1400">
                <a:cs typeface="+mn-ea"/>
                <a:sym typeface="+mn-lt"/>
              </a:rPr>
              <a:t>… …</a:t>
            </a:r>
          </a:p>
        </p:txBody>
      </p:sp>
      <p:cxnSp>
        <p:nvCxnSpPr>
          <p:cNvPr id="25" name="直接连接符 24"/>
          <p:cNvCxnSpPr/>
          <p:nvPr/>
        </p:nvCxnSpPr>
        <p:spPr>
          <a:xfrm>
            <a:off x="3066516" y="2687422"/>
            <a:ext cx="48965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线形标注 2 27"/>
          <p:cNvSpPr/>
          <p:nvPr/>
        </p:nvSpPr>
        <p:spPr>
          <a:xfrm>
            <a:off x="5716620" y="1268760"/>
            <a:ext cx="2736304" cy="648072"/>
          </a:xfrm>
          <a:prstGeom prst="borderCallout2">
            <a:avLst>
              <a:gd name="adj1" fmla="val 18750"/>
              <a:gd name="adj2" fmla="val -550"/>
              <a:gd name="adj3" fmla="val 18750"/>
              <a:gd name="adj4" fmla="val -16667"/>
              <a:gd name="adj5" fmla="val 186025"/>
              <a:gd name="adj6" fmla="val -39610"/>
            </a:avLst>
          </a:prstGeom>
          <a:solidFill>
            <a:srgbClr val="FFFFCC"/>
          </a:solidFill>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r>
              <a:rPr lang="en-US" altLang="zh-CN" sz="1600" dirty="0">
                <a:cs typeface="+mn-ea"/>
                <a:sym typeface="+mn-lt"/>
              </a:rPr>
              <a:t>R1</a:t>
            </a:r>
            <a:r>
              <a:rPr lang="zh-CN" altLang="en-US" sz="1600" dirty="0">
                <a:cs typeface="+mn-ea"/>
                <a:sym typeface="+mn-lt"/>
              </a:rPr>
              <a:t>配置一条默认路由指向网络的出口。</a:t>
            </a:r>
          </a:p>
        </p:txBody>
      </p:sp>
      <p:sp>
        <p:nvSpPr>
          <p:cNvPr id="65" name="矩形 64"/>
          <p:cNvSpPr/>
          <p:nvPr/>
        </p:nvSpPr>
        <p:spPr>
          <a:xfrm>
            <a:off x="4343660" y="2955620"/>
            <a:ext cx="431528" cy="343877"/>
          </a:xfrm>
          <a:prstGeom prst="rect">
            <a:avLst/>
          </a:prstGeom>
        </p:spPr>
        <p:txBody>
          <a:bodyPr wrap="none">
            <a:spAutoFit/>
          </a:bodyPr>
          <a:lstStyle/>
          <a:p>
            <a:pPr algn="ctr">
              <a:lnSpc>
                <a:spcPct val="120000"/>
              </a:lnSpc>
            </a:pPr>
            <a:r>
              <a:rPr lang="en-US" altLang="zh-CN" sz="1500" b="1">
                <a:cs typeface="+mn-ea"/>
                <a:sym typeface="+mn-lt"/>
              </a:rPr>
              <a:t>R1</a:t>
            </a:r>
            <a:endParaRPr lang="zh-CN" altLang="en-US" sz="1500" dirty="0">
              <a:cs typeface="+mn-ea"/>
              <a:sym typeface="+mn-lt"/>
            </a:endParaRPr>
          </a:p>
        </p:txBody>
      </p:sp>
      <p:sp>
        <p:nvSpPr>
          <p:cNvPr id="66" name="矩形 65"/>
          <p:cNvSpPr/>
          <p:nvPr/>
        </p:nvSpPr>
        <p:spPr>
          <a:xfrm>
            <a:off x="7100114" y="2955620"/>
            <a:ext cx="431528" cy="343877"/>
          </a:xfrm>
          <a:prstGeom prst="rect">
            <a:avLst/>
          </a:prstGeom>
        </p:spPr>
        <p:txBody>
          <a:bodyPr wrap="none">
            <a:spAutoFit/>
          </a:bodyPr>
          <a:lstStyle/>
          <a:p>
            <a:pPr algn="ctr">
              <a:lnSpc>
                <a:spcPct val="120000"/>
              </a:lnSpc>
            </a:pPr>
            <a:r>
              <a:rPr lang="en-US" altLang="zh-CN" sz="1500" b="1">
                <a:cs typeface="+mn-ea"/>
                <a:sym typeface="+mn-lt"/>
              </a:rPr>
              <a:t>R2</a:t>
            </a:r>
            <a:endParaRPr lang="zh-CN" altLang="en-US" sz="1500" dirty="0">
              <a:cs typeface="+mn-ea"/>
              <a:sym typeface="+mn-lt"/>
            </a:endParaRPr>
          </a:p>
        </p:txBody>
      </p:sp>
      <p:cxnSp>
        <p:nvCxnSpPr>
          <p:cNvPr id="67" name="直接连接符 66"/>
          <p:cNvCxnSpPr/>
          <p:nvPr/>
        </p:nvCxnSpPr>
        <p:spPr>
          <a:xfrm flipV="1">
            <a:off x="7963060" y="2294295"/>
            <a:ext cx="0" cy="7671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4570580" y="3239480"/>
            <a:ext cx="0" cy="57606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14FB0A2B-2F1F-7C75-BFAA-EE877581699E}"/>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F5BD0542-5E8C-6E83-A5CA-1E8738F1939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F3DB323D-28F6-0C8A-B092-7BC1E0EA122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209</a:t>
            </a:fld>
            <a:endParaRPr lang="en-US">
              <a:cs typeface="+mn-ea"/>
              <a:sym typeface="+mn-lt"/>
            </a:endParaRPr>
          </a:p>
        </p:txBody>
      </p:sp>
      <p:pic>
        <p:nvPicPr>
          <p:cNvPr id="7" name="图片 6">
            <a:extLst>
              <a:ext uri="{FF2B5EF4-FFF2-40B4-BE49-F238E27FC236}">
                <a16:creationId xmlns:a16="http://schemas.microsoft.com/office/drawing/2014/main" id="{D5C0BEAB-CEBD-470B-AC06-77FA32F31EC1}"/>
              </a:ext>
            </a:extLst>
          </p:cNvPr>
          <p:cNvPicPr>
            <a:picLocks noChangeAspect="1"/>
          </p:cNvPicPr>
          <p:nvPr/>
        </p:nvPicPr>
        <p:blipFill>
          <a:blip r:embed="rId2"/>
          <a:stretch>
            <a:fillRect/>
          </a:stretch>
        </p:blipFill>
        <p:spPr>
          <a:xfrm>
            <a:off x="7097771" y="2437541"/>
            <a:ext cx="518873" cy="493587"/>
          </a:xfrm>
          <a:prstGeom prst="rect">
            <a:avLst/>
          </a:prstGeom>
        </p:spPr>
      </p:pic>
      <p:pic>
        <p:nvPicPr>
          <p:cNvPr id="69" name="图片 68">
            <a:extLst>
              <a:ext uri="{FF2B5EF4-FFF2-40B4-BE49-F238E27FC236}">
                <a16:creationId xmlns:a16="http://schemas.microsoft.com/office/drawing/2014/main" id="{414E91D8-718E-402A-A862-B62993D42C31}"/>
              </a:ext>
            </a:extLst>
          </p:cNvPr>
          <p:cNvPicPr>
            <a:picLocks noChangeAspect="1"/>
          </p:cNvPicPr>
          <p:nvPr/>
        </p:nvPicPr>
        <p:blipFill>
          <a:blip r:embed="rId2"/>
          <a:stretch>
            <a:fillRect/>
          </a:stretch>
        </p:blipFill>
        <p:spPr>
          <a:xfrm>
            <a:off x="4371876" y="2452389"/>
            <a:ext cx="518873" cy="493587"/>
          </a:xfrm>
          <a:prstGeom prst="rect">
            <a:avLst/>
          </a:prstGeom>
        </p:spPr>
      </p:pic>
      <p:pic>
        <p:nvPicPr>
          <p:cNvPr id="8" name="图片 7">
            <a:extLst>
              <a:ext uri="{FF2B5EF4-FFF2-40B4-BE49-F238E27FC236}">
                <a16:creationId xmlns:a16="http://schemas.microsoft.com/office/drawing/2014/main" id="{29B1F449-8AD0-47B3-92A1-66FBD4EA48D7}"/>
              </a:ext>
            </a:extLst>
          </p:cNvPr>
          <p:cNvPicPr>
            <a:picLocks noChangeAspect="1"/>
          </p:cNvPicPr>
          <p:nvPr/>
        </p:nvPicPr>
        <p:blipFill>
          <a:blip r:embed="rId3"/>
          <a:stretch>
            <a:fillRect/>
          </a:stretch>
        </p:blipFill>
        <p:spPr>
          <a:xfrm>
            <a:off x="2313141" y="2390454"/>
            <a:ext cx="751115" cy="570291"/>
          </a:xfrm>
          <a:prstGeom prst="rect">
            <a:avLst/>
          </a:prstGeom>
        </p:spPr>
      </p:pic>
    </p:spTree>
    <p:extLst>
      <p:ext uri="{BB962C8B-B14F-4D97-AF65-F5344CB8AC3E}">
        <p14:creationId xmlns:p14="http://schemas.microsoft.com/office/powerpoint/2010/main" val="3056928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E9760-9331-A09E-8C20-02A103E6FC93}"/>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计算最小生成树 </a:t>
            </a:r>
            <a:r>
              <a:rPr lang="en-US" altLang="zh-CN" sz="3200" dirty="0">
                <a:latin typeface="+mn-lt"/>
                <a:ea typeface="+mn-ea"/>
                <a:cs typeface="+mn-ea"/>
                <a:sym typeface="+mn-lt"/>
              </a:rPr>
              <a:t>– Dijkstra</a:t>
            </a:r>
            <a:r>
              <a:rPr lang="zh-CN" altLang="en-US" sz="3200" dirty="0">
                <a:latin typeface="+mn-lt"/>
                <a:ea typeface="+mn-ea"/>
                <a:cs typeface="+mn-ea"/>
                <a:sym typeface="+mn-lt"/>
              </a:rPr>
              <a:t>算法</a:t>
            </a:r>
          </a:p>
        </p:txBody>
      </p:sp>
      <p:sp>
        <p:nvSpPr>
          <p:cNvPr id="3" name="内容占位符 2">
            <a:extLst>
              <a:ext uri="{FF2B5EF4-FFF2-40B4-BE49-F238E27FC236}">
                <a16:creationId xmlns:a16="http://schemas.microsoft.com/office/drawing/2014/main" id="{D9DBDA6B-AF3F-DAA8-08E4-A7CE7920FD6F}"/>
              </a:ext>
            </a:extLst>
          </p:cNvPr>
          <p:cNvSpPr>
            <a:spLocks noGrp="1"/>
          </p:cNvSpPr>
          <p:nvPr>
            <p:ph idx="1"/>
          </p:nvPr>
        </p:nvSpPr>
        <p:spPr>
          <a:xfrm>
            <a:off x="660399" y="1130300"/>
            <a:ext cx="10673907" cy="5003800"/>
          </a:xfrm>
        </p:spPr>
        <p:txBody>
          <a:bodyPr vert="horz" lIns="91440" tIns="45720" rIns="91440" bIns="45720" rtlCol="0">
            <a:normAutofit/>
          </a:bodyPr>
          <a:lstStyle/>
          <a:p>
            <a:pPr marL="457200" indent="-457200">
              <a:spcBef>
                <a:spcPts val="0"/>
              </a:spcBef>
              <a:buFont typeface="+mj-lt"/>
              <a:buAutoNum type="arabicPeriod"/>
            </a:pPr>
            <a:r>
              <a:rPr lang="zh-CN" altLang="en-US" sz="2400" dirty="0">
                <a:solidFill>
                  <a:schemeClr val="accent1"/>
                </a:solidFill>
                <a:cs typeface="+mn-ea"/>
                <a:sym typeface="+mn-lt"/>
              </a:rPr>
              <a:t>选择自己作为树的根，并将根标记为永久性节点，算法接着从根出发连接它所有邻居节点，这种连接是临时性的。</a:t>
            </a:r>
          </a:p>
          <a:p>
            <a:pPr marL="457200" indent="-457200">
              <a:spcBef>
                <a:spcPts val="0"/>
              </a:spcBef>
              <a:buFont typeface="+mj-lt"/>
              <a:buAutoNum type="arabicPeriod"/>
            </a:pPr>
            <a:r>
              <a:rPr lang="zh-CN" altLang="en-US" sz="2400" dirty="0">
                <a:solidFill>
                  <a:schemeClr val="accent1"/>
                </a:solidFill>
                <a:cs typeface="+mn-ea"/>
                <a:sym typeface="+mn-lt"/>
              </a:rPr>
              <a:t>算法比较所有的临时连接，找出费用最小的路径，这个路经上的所有弧和节点被标记为最短路经树上的永久部分。</a:t>
            </a:r>
          </a:p>
          <a:p>
            <a:pPr marL="457200" indent="-457200">
              <a:spcBef>
                <a:spcPts val="0"/>
              </a:spcBef>
              <a:buFont typeface="+mj-lt"/>
              <a:buAutoNum type="arabicPeriod"/>
            </a:pPr>
            <a:r>
              <a:rPr lang="zh-CN" altLang="en-US" sz="2400" dirty="0">
                <a:solidFill>
                  <a:schemeClr val="accent1"/>
                </a:solidFill>
                <a:cs typeface="+mn-ea"/>
                <a:sym typeface="+mn-lt"/>
              </a:rPr>
              <a:t>算法考察链路状态数据库，找出从这个选定的最短路经向外延伸所能连接的所有非永久性节点，将这些节点临时性的加到最短路经树上。</a:t>
            </a:r>
          </a:p>
          <a:p>
            <a:pPr marL="457200" indent="-457200">
              <a:spcBef>
                <a:spcPts val="0"/>
              </a:spcBef>
              <a:buFont typeface="+mj-lt"/>
              <a:buAutoNum type="arabicPeriod"/>
            </a:pPr>
            <a:r>
              <a:rPr lang="zh-CN" altLang="en-US" sz="2400" dirty="0">
                <a:solidFill>
                  <a:schemeClr val="accent1"/>
                </a:solidFill>
                <a:cs typeface="+mn-ea"/>
                <a:sym typeface="+mn-lt"/>
              </a:rPr>
              <a:t>如果所有的节点已经成为最短路经树上的永久部分，则算法结束，去掉非永久性的弧。否则，转步骤</a:t>
            </a:r>
            <a:r>
              <a:rPr lang="en-US" altLang="zh-CN" sz="2400" dirty="0">
                <a:solidFill>
                  <a:schemeClr val="accent1"/>
                </a:solidFill>
                <a:cs typeface="+mn-ea"/>
                <a:sym typeface="+mn-lt"/>
              </a:rPr>
              <a:t>2</a:t>
            </a:r>
            <a:r>
              <a:rPr lang="zh-CN" altLang="en-US" sz="2400" dirty="0">
                <a:solidFill>
                  <a:schemeClr val="accent1"/>
                </a:solidFill>
                <a:cs typeface="+mn-ea"/>
                <a:sym typeface="+mn-lt"/>
              </a:rPr>
              <a:t>继续执行。</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08AF91CE-D2D9-8C87-EF6A-A78488C52C2E}"/>
              </a:ext>
            </a:extLst>
          </p:cNvPr>
          <p:cNvSpPr>
            <a:spLocks noGrp="1"/>
          </p:cNvSpPr>
          <p:nvPr>
            <p:ph type="dt" sz="half" idx="10"/>
          </p:nvPr>
        </p:nvSpPr>
        <p:spPr/>
        <p:txBody>
          <a:bodyPr/>
          <a:lstStyle/>
          <a:p>
            <a:pPr>
              <a:lnSpc>
                <a:spcPct val="120000"/>
              </a:lnSpc>
            </a:pPr>
            <a:fld id="{C3208FD1-AA55-41A8-8975-96E2850B9AB1}"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202347AD-2CE0-DBD6-3570-EE2B5346AF0E}"/>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D8D09385-F423-A27C-68F2-E2FA3194FE3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21</a:t>
            </a:fld>
            <a:endParaRPr lang="en-US">
              <a:cs typeface="+mn-ea"/>
              <a:sym typeface="+mn-lt"/>
            </a:endParaRPr>
          </a:p>
        </p:txBody>
      </p:sp>
    </p:spTree>
    <p:extLst>
      <p:ext uri="{BB962C8B-B14F-4D97-AF65-F5344CB8AC3E}">
        <p14:creationId xmlns:p14="http://schemas.microsoft.com/office/powerpoint/2010/main" val="24409015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默认路由</a:t>
            </a:r>
          </a:p>
        </p:txBody>
      </p:sp>
      <p:sp>
        <p:nvSpPr>
          <p:cNvPr id="4" name="Content Placeholder 3"/>
          <p:cNvSpPr>
            <a:spLocks noGrp="1"/>
          </p:cNvSpPr>
          <p:nvPr>
            <p:ph idx="1"/>
          </p:nvPr>
        </p:nvSpPr>
        <p:spPr>
          <a:xfrm>
            <a:off x="944879" y="1188000"/>
            <a:ext cx="10426931" cy="4730662"/>
          </a:xfrm>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默认路由（</a:t>
            </a:r>
            <a:r>
              <a:rPr lang="en-US" altLang="zh-CN" sz="2400" dirty="0">
                <a:solidFill>
                  <a:schemeClr val="accent1"/>
                </a:solidFill>
                <a:cs typeface="+mn-ea"/>
                <a:sym typeface="+mn-lt"/>
              </a:rPr>
              <a:t>Default route</a:t>
            </a:r>
            <a:r>
              <a:rPr lang="zh-CN" altLang="en-US" sz="2400" dirty="0">
                <a:solidFill>
                  <a:schemeClr val="accent1"/>
                </a:solidFill>
                <a:cs typeface="+mn-ea"/>
                <a:sym typeface="+mn-lt"/>
              </a:rPr>
              <a:t>）也被称为缺省路由，即</a:t>
            </a:r>
            <a:r>
              <a:rPr lang="en-US" altLang="zh-CN" sz="2400" dirty="0">
                <a:solidFill>
                  <a:schemeClr val="accent1"/>
                </a:solidFill>
                <a:cs typeface="+mn-ea"/>
                <a:sym typeface="+mn-lt"/>
              </a:rPr>
              <a:t>0.0.0.0 0.0.0.0</a:t>
            </a:r>
            <a:r>
              <a:rPr lang="zh-CN" altLang="en-US" sz="2400" dirty="0">
                <a:solidFill>
                  <a:schemeClr val="accent1"/>
                </a:solidFill>
                <a:cs typeface="+mn-ea"/>
                <a:sym typeface="+mn-lt"/>
              </a:rPr>
              <a:t>或者</a:t>
            </a:r>
            <a:r>
              <a:rPr lang="en-US" altLang="zh-CN" sz="2400" dirty="0">
                <a:solidFill>
                  <a:schemeClr val="accent1"/>
                </a:solidFill>
                <a:cs typeface="+mn-ea"/>
                <a:sym typeface="+mn-lt"/>
              </a:rPr>
              <a:t>0.0.0.0/0</a:t>
            </a:r>
            <a:r>
              <a:rPr lang="zh-CN" altLang="en-US" sz="2400" dirty="0">
                <a:solidFill>
                  <a:schemeClr val="accent1"/>
                </a:solidFill>
                <a:cs typeface="+mn-ea"/>
                <a:sym typeface="+mn-lt"/>
              </a:rPr>
              <a:t>路由，也就是网络地址及掩码都为</a:t>
            </a:r>
            <a:r>
              <a:rPr lang="en-US" altLang="zh-CN" sz="2400" dirty="0">
                <a:solidFill>
                  <a:schemeClr val="accent1"/>
                </a:solidFill>
                <a:cs typeface="+mn-ea"/>
                <a:sym typeface="+mn-lt"/>
              </a:rPr>
              <a:t>0</a:t>
            </a:r>
            <a:r>
              <a:rPr lang="zh-CN" altLang="en-US" sz="2400" dirty="0">
                <a:solidFill>
                  <a:schemeClr val="accent1"/>
                </a:solidFill>
                <a:cs typeface="+mn-ea"/>
                <a:sym typeface="+mn-lt"/>
              </a:rPr>
              <a:t>的路由。</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这是一条特殊的路由，可匹配任何目的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地址。默认路由的下一跳可视为该设备的“最后求助对象”，或者缺省网关。</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当网络设备转发一个报文时：</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如果路由表中存在匹配该报文目的</a:t>
            </a:r>
            <a:r>
              <a:rPr lang="en-US" altLang="zh-CN" sz="2200" dirty="0">
                <a:sym typeface="+mn-lt"/>
              </a:rPr>
              <a:t>IP</a:t>
            </a:r>
            <a:r>
              <a:rPr lang="zh-CN" altLang="en-US" sz="2200" dirty="0">
                <a:sym typeface="+mn-lt"/>
              </a:rPr>
              <a:t>地址的路由表项（非默认路由表项），则使用该表项转发这个报文；</a:t>
            </a:r>
            <a:endParaRPr lang="en-US" altLang="zh-CN" sz="2200" dirty="0">
              <a:sym typeface="+mn-lt"/>
            </a:endParaRPr>
          </a:p>
          <a:p>
            <a:pPr lvl="1">
              <a:buFont typeface="Wingdings" panose="05000000000000000000" pitchFamily="2" charset="2"/>
              <a:buChar char="Ø"/>
            </a:pPr>
            <a:r>
              <a:rPr lang="zh-CN" altLang="en-US" sz="2200" dirty="0">
                <a:sym typeface="+mn-lt"/>
              </a:rPr>
              <a:t>如果没有任何具体的路由表项匹配，则使用默认路由转发这个报文；</a:t>
            </a:r>
            <a:endParaRPr lang="en-US" altLang="zh-CN" sz="2200" dirty="0">
              <a:sym typeface="+mn-lt"/>
            </a:endParaRPr>
          </a:p>
          <a:p>
            <a:pPr lvl="1">
              <a:buFont typeface="Wingdings" panose="05000000000000000000" pitchFamily="2" charset="2"/>
              <a:buChar char="Ø"/>
            </a:pPr>
            <a:r>
              <a:rPr lang="zh-CN" altLang="en-US" sz="2200" dirty="0">
                <a:sym typeface="+mn-lt"/>
              </a:rPr>
              <a:t>如果既无匹配的具体路由，也无默认路由存在，则该报文将被丢弃。</a:t>
            </a:r>
          </a:p>
        </p:txBody>
      </p:sp>
      <p:sp>
        <p:nvSpPr>
          <p:cNvPr id="3" name="日期占位符 3">
            <a:extLst>
              <a:ext uri="{FF2B5EF4-FFF2-40B4-BE49-F238E27FC236}">
                <a16:creationId xmlns:a16="http://schemas.microsoft.com/office/drawing/2014/main" id="{3BFA04EF-9DD1-4896-7DF4-E016168E9084}"/>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E1DE05F9-FAAB-D152-BC1C-29C891C073F5}"/>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27B5000E-C25A-43D0-1175-7CFE15A0119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210</a:t>
            </a:fld>
            <a:endParaRPr lang="en-US">
              <a:cs typeface="+mn-ea"/>
              <a:sym typeface="+mn-lt"/>
            </a:endParaRPr>
          </a:p>
        </p:txBody>
      </p:sp>
    </p:spTree>
    <p:extLst>
      <p:ext uri="{BB962C8B-B14F-4D97-AF65-F5344CB8AC3E}">
        <p14:creationId xmlns:p14="http://schemas.microsoft.com/office/powerpoint/2010/main" val="36376405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BCF5F-DE45-469D-9028-94F759C72252}"/>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动态路由协议的分类</a:t>
            </a:r>
          </a:p>
        </p:txBody>
      </p:sp>
      <p:sp>
        <p:nvSpPr>
          <p:cNvPr id="3" name="内容占位符 2">
            <a:extLst>
              <a:ext uri="{FF2B5EF4-FFF2-40B4-BE49-F238E27FC236}">
                <a16:creationId xmlns:a16="http://schemas.microsoft.com/office/drawing/2014/main" id="{FABD84F9-3A5E-4F2B-ADFA-002FCDED25EF}"/>
              </a:ext>
            </a:extLst>
          </p:cNvPr>
          <p:cNvSpPr>
            <a:spLocks noGrp="1"/>
          </p:cNvSpPr>
          <p:nvPr>
            <p:ph idx="1"/>
          </p:nvPr>
        </p:nvSpPr>
        <p:spPr>
          <a:xfrm>
            <a:off x="3253787" y="3798783"/>
            <a:ext cx="5916705" cy="2366856"/>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IGP</a:t>
            </a:r>
            <a:r>
              <a:rPr lang="zh-CN" altLang="en-US" sz="2400" dirty="0">
                <a:solidFill>
                  <a:schemeClr val="accent1"/>
                </a:solidFill>
                <a:cs typeface="+mn-ea"/>
                <a:sym typeface="+mn-lt"/>
              </a:rPr>
              <a:t>（内部网关协议，</a:t>
            </a:r>
            <a:r>
              <a:rPr lang="en-US" altLang="zh-CN" sz="2400" dirty="0">
                <a:solidFill>
                  <a:schemeClr val="accent1"/>
                </a:solidFill>
                <a:cs typeface="+mn-ea"/>
                <a:sym typeface="+mn-lt"/>
              </a:rPr>
              <a:t>Interior Gateway Protocol</a:t>
            </a:r>
            <a:r>
              <a:rPr lang="zh-CN" altLang="en-US" sz="2400" dirty="0">
                <a:solidFill>
                  <a:schemeClr val="accent1"/>
                </a:solidFill>
                <a:cs typeface="+mn-ea"/>
                <a:sym typeface="+mn-lt"/>
              </a:rPr>
              <a:t>）：</a:t>
            </a:r>
          </a:p>
          <a:p>
            <a:pPr lvl="1">
              <a:buFont typeface="Wingdings" panose="05000000000000000000" pitchFamily="2" charset="2"/>
              <a:buChar char="Ø"/>
            </a:pPr>
            <a:r>
              <a:rPr lang="en-US" altLang="zh-CN" sz="2200" dirty="0">
                <a:sym typeface="+mn-lt"/>
              </a:rPr>
              <a:t>RIP</a:t>
            </a:r>
            <a:r>
              <a:rPr lang="zh-CN" altLang="en-US" sz="2200" dirty="0">
                <a:sym typeface="+mn-lt"/>
              </a:rPr>
              <a:t>：</a:t>
            </a:r>
            <a:r>
              <a:rPr lang="en-US" altLang="zh-CN" sz="2200" dirty="0">
                <a:sym typeface="+mn-lt"/>
              </a:rPr>
              <a:t>Routing Information Protocol</a:t>
            </a:r>
            <a:r>
              <a:rPr lang="zh-CN" altLang="en-US" sz="2200" dirty="0">
                <a:sym typeface="+mn-lt"/>
              </a:rPr>
              <a:t>；</a:t>
            </a:r>
          </a:p>
          <a:p>
            <a:pPr lvl="1">
              <a:buFont typeface="Wingdings" panose="05000000000000000000" pitchFamily="2" charset="2"/>
              <a:buChar char="Ø"/>
            </a:pPr>
            <a:r>
              <a:rPr lang="en-US" altLang="zh-CN" sz="2200" dirty="0">
                <a:sym typeface="+mn-lt"/>
              </a:rPr>
              <a:t>OSPF</a:t>
            </a:r>
            <a:r>
              <a:rPr lang="zh-CN" altLang="en-US" sz="2200" dirty="0">
                <a:sym typeface="+mn-lt"/>
              </a:rPr>
              <a:t>：</a:t>
            </a:r>
            <a:r>
              <a:rPr lang="en-US" altLang="zh-CN" sz="2200" dirty="0">
                <a:sym typeface="+mn-lt"/>
              </a:rPr>
              <a:t>Open Shortest Path First</a:t>
            </a:r>
            <a:r>
              <a:rPr lang="zh-CN" altLang="en-US" sz="2200" dirty="0">
                <a:sym typeface="+mn-lt"/>
              </a:rPr>
              <a:t>；</a:t>
            </a:r>
          </a:p>
          <a:p>
            <a:pPr lvl="1">
              <a:buFont typeface="Wingdings" panose="05000000000000000000" pitchFamily="2" charset="2"/>
              <a:buChar char="Ø"/>
            </a:pPr>
            <a:r>
              <a:rPr lang="en-US" altLang="zh-CN" sz="2200" dirty="0">
                <a:sym typeface="+mn-lt"/>
              </a:rPr>
              <a:t>IS-IS</a:t>
            </a:r>
            <a:r>
              <a:rPr lang="zh-CN" altLang="en-US" sz="2200" dirty="0">
                <a:sym typeface="+mn-lt"/>
              </a:rPr>
              <a:t>：</a:t>
            </a:r>
            <a:r>
              <a:rPr lang="en-US" altLang="zh-CN" sz="2200" dirty="0">
                <a:sym typeface="+mn-lt"/>
              </a:rPr>
              <a:t>Intermediate System-to-Intermediate System</a:t>
            </a:r>
            <a:r>
              <a:rPr lang="zh-CN" altLang="en-US" sz="2200" dirty="0">
                <a:sym typeface="+mn-lt"/>
              </a:rPr>
              <a:t>；</a:t>
            </a:r>
          </a:p>
          <a:p>
            <a:pPr marL="266700" indent="-266700">
              <a:buFont typeface="Wingdings" panose="05000000000000000000" pitchFamily="2" charset="2"/>
              <a:buChar char="n"/>
            </a:pPr>
            <a:r>
              <a:rPr lang="en-US" altLang="zh-CN" sz="2400" dirty="0">
                <a:solidFill>
                  <a:schemeClr val="accent1"/>
                </a:solidFill>
                <a:cs typeface="+mn-ea"/>
                <a:sym typeface="+mn-lt"/>
              </a:rPr>
              <a:t>EGP</a:t>
            </a:r>
            <a:r>
              <a:rPr lang="zh-CN" altLang="en-US" sz="2400" dirty="0">
                <a:solidFill>
                  <a:schemeClr val="accent1"/>
                </a:solidFill>
                <a:cs typeface="+mn-ea"/>
                <a:sym typeface="+mn-lt"/>
              </a:rPr>
              <a:t>（外部网关协议，</a:t>
            </a:r>
            <a:r>
              <a:rPr lang="en-US" altLang="zh-CN" sz="2400" dirty="0">
                <a:solidFill>
                  <a:schemeClr val="accent1"/>
                </a:solidFill>
                <a:cs typeface="+mn-ea"/>
                <a:sym typeface="+mn-lt"/>
              </a:rPr>
              <a:t>Exterior Gateway Protocol</a:t>
            </a:r>
            <a:r>
              <a:rPr lang="zh-CN" altLang="en-US" sz="2400" dirty="0">
                <a:solidFill>
                  <a:schemeClr val="accent1"/>
                </a:solidFill>
                <a:cs typeface="+mn-ea"/>
                <a:sym typeface="+mn-lt"/>
              </a:rPr>
              <a:t>）：</a:t>
            </a:r>
          </a:p>
          <a:p>
            <a:pPr lvl="1">
              <a:buFont typeface="Wingdings" panose="05000000000000000000" pitchFamily="2" charset="2"/>
              <a:buChar char="Ø"/>
            </a:pPr>
            <a:r>
              <a:rPr lang="en-US" altLang="zh-CN" sz="2200" dirty="0">
                <a:sym typeface="+mn-lt"/>
              </a:rPr>
              <a:t>BGP</a:t>
            </a:r>
            <a:r>
              <a:rPr lang="zh-CN" altLang="en-US" sz="2200" dirty="0">
                <a:sym typeface="+mn-lt"/>
              </a:rPr>
              <a:t>：</a:t>
            </a:r>
            <a:r>
              <a:rPr lang="en-US" altLang="zh-CN" sz="2200" dirty="0">
                <a:sym typeface="+mn-lt"/>
              </a:rPr>
              <a:t>Border Gateway Protocol</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grpSp>
        <p:nvGrpSpPr>
          <p:cNvPr id="31" name="组合 30">
            <a:extLst>
              <a:ext uri="{FF2B5EF4-FFF2-40B4-BE49-F238E27FC236}">
                <a16:creationId xmlns:a16="http://schemas.microsoft.com/office/drawing/2014/main" id="{EAA6103F-6D8A-43AC-B70F-96585B7FA5D1}"/>
              </a:ext>
            </a:extLst>
          </p:cNvPr>
          <p:cNvGrpSpPr/>
          <p:nvPr/>
        </p:nvGrpSpPr>
        <p:grpSpPr>
          <a:xfrm>
            <a:off x="643467" y="1028699"/>
            <a:ext cx="8633843" cy="2801041"/>
            <a:chOff x="3307650" y="1073147"/>
            <a:chExt cx="8884350" cy="2796339"/>
          </a:xfrm>
        </p:grpSpPr>
        <p:pic>
          <p:nvPicPr>
            <p:cNvPr id="5" name="Picture 25" descr="1">
              <a:extLst>
                <a:ext uri="{FF2B5EF4-FFF2-40B4-BE49-F238E27FC236}">
                  <a16:creationId xmlns:a16="http://schemas.microsoft.com/office/drawing/2014/main" id="{A182BCFC-F578-48E4-8A1F-6BAF4775025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771824" y="1198559"/>
              <a:ext cx="4420176" cy="242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5" descr="1">
              <a:extLst>
                <a:ext uri="{FF2B5EF4-FFF2-40B4-BE49-F238E27FC236}">
                  <a16:creationId xmlns:a16="http://schemas.microsoft.com/office/drawing/2014/main" id="{5619C03D-162A-43DF-9427-5561D8C81BB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7650" y="1073147"/>
              <a:ext cx="4248150" cy="2552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Line 5">
              <a:extLst>
                <a:ext uri="{FF2B5EF4-FFF2-40B4-BE49-F238E27FC236}">
                  <a16:creationId xmlns:a16="http://schemas.microsoft.com/office/drawing/2014/main" id="{E2139FE1-76B6-4887-ABE3-DDB5C96C4D35}"/>
                </a:ext>
              </a:extLst>
            </p:cNvPr>
            <p:cNvSpPr>
              <a:spLocks noChangeShapeType="1"/>
            </p:cNvSpPr>
            <p:nvPr/>
          </p:nvSpPr>
          <p:spPr bwMode="auto">
            <a:xfrm>
              <a:off x="4841420" y="1919250"/>
              <a:ext cx="936625" cy="287337"/>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sz="2000">
                <a:solidFill>
                  <a:prstClr val="black"/>
                </a:solidFill>
                <a:cs typeface="+mn-ea"/>
                <a:sym typeface="+mn-lt"/>
              </a:endParaRPr>
            </a:p>
          </p:txBody>
        </p:sp>
        <p:sp>
          <p:nvSpPr>
            <p:cNvPr id="8" name="Line 6">
              <a:extLst>
                <a:ext uri="{FF2B5EF4-FFF2-40B4-BE49-F238E27FC236}">
                  <a16:creationId xmlns:a16="http://schemas.microsoft.com/office/drawing/2014/main" id="{E354FF6B-1085-425F-ABD5-BB80E366CB0D}"/>
                </a:ext>
              </a:extLst>
            </p:cNvPr>
            <p:cNvSpPr>
              <a:spLocks noChangeShapeType="1"/>
            </p:cNvSpPr>
            <p:nvPr/>
          </p:nvSpPr>
          <p:spPr bwMode="auto">
            <a:xfrm flipV="1">
              <a:off x="6403275" y="2430459"/>
              <a:ext cx="2305050" cy="44450"/>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sz="2000">
                <a:solidFill>
                  <a:prstClr val="black"/>
                </a:solidFill>
                <a:cs typeface="+mn-ea"/>
                <a:sym typeface="+mn-lt"/>
              </a:endParaRPr>
            </a:p>
          </p:txBody>
        </p:sp>
        <p:sp>
          <p:nvSpPr>
            <p:cNvPr id="9" name="Line 7">
              <a:extLst>
                <a:ext uri="{FF2B5EF4-FFF2-40B4-BE49-F238E27FC236}">
                  <a16:creationId xmlns:a16="http://schemas.microsoft.com/office/drawing/2014/main" id="{3029FD90-40AF-41EE-BDBE-2F3497933127}"/>
                </a:ext>
              </a:extLst>
            </p:cNvPr>
            <p:cNvSpPr>
              <a:spLocks noChangeShapeType="1"/>
            </p:cNvSpPr>
            <p:nvPr/>
          </p:nvSpPr>
          <p:spPr bwMode="auto">
            <a:xfrm flipV="1">
              <a:off x="4747513" y="2617784"/>
              <a:ext cx="1079500" cy="287338"/>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sz="2000">
                <a:solidFill>
                  <a:prstClr val="black"/>
                </a:solidFill>
                <a:cs typeface="+mn-ea"/>
                <a:sym typeface="+mn-lt"/>
              </a:endParaRPr>
            </a:p>
          </p:txBody>
        </p:sp>
        <p:sp>
          <p:nvSpPr>
            <p:cNvPr id="16" name="Line 5">
              <a:extLst>
                <a:ext uri="{FF2B5EF4-FFF2-40B4-BE49-F238E27FC236}">
                  <a16:creationId xmlns:a16="http://schemas.microsoft.com/office/drawing/2014/main" id="{19D949E7-B20B-4473-8B42-BDECA6A1BE37}"/>
                </a:ext>
              </a:extLst>
            </p:cNvPr>
            <p:cNvSpPr>
              <a:spLocks noChangeShapeType="1"/>
            </p:cNvSpPr>
            <p:nvPr/>
          </p:nvSpPr>
          <p:spPr bwMode="auto">
            <a:xfrm>
              <a:off x="9488687" y="2463995"/>
              <a:ext cx="875426" cy="472217"/>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sz="2000">
                <a:solidFill>
                  <a:prstClr val="black"/>
                </a:solidFill>
                <a:cs typeface="+mn-ea"/>
                <a:sym typeface="+mn-lt"/>
              </a:endParaRPr>
            </a:p>
          </p:txBody>
        </p:sp>
        <p:sp>
          <p:nvSpPr>
            <p:cNvPr id="17" name="Line 7">
              <a:extLst>
                <a:ext uri="{FF2B5EF4-FFF2-40B4-BE49-F238E27FC236}">
                  <a16:creationId xmlns:a16="http://schemas.microsoft.com/office/drawing/2014/main" id="{49E9D468-54AF-4F9D-959F-3008E0A2CD2E}"/>
                </a:ext>
              </a:extLst>
            </p:cNvPr>
            <p:cNvSpPr>
              <a:spLocks noChangeShapeType="1"/>
            </p:cNvSpPr>
            <p:nvPr/>
          </p:nvSpPr>
          <p:spPr bwMode="auto">
            <a:xfrm flipV="1">
              <a:off x="9477109" y="1915183"/>
              <a:ext cx="887003" cy="443839"/>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sz="2000">
                <a:solidFill>
                  <a:prstClr val="black"/>
                </a:solidFill>
                <a:cs typeface="+mn-ea"/>
                <a:sym typeface="+mn-lt"/>
              </a:endParaRPr>
            </a:p>
          </p:txBody>
        </p:sp>
        <p:sp>
          <p:nvSpPr>
            <p:cNvPr id="18" name="Line 5">
              <a:extLst>
                <a:ext uri="{FF2B5EF4-FFF2-40B4-BE49-F238E27FC236}">
                  <a16:creationId xmlns:a16="http://schemas.microsoft.com/office/drawing/2014/main" id="{BF7DDCDC-CDCA-44CA-B4B5-AEE9ED971DE0}"/>
                </a:ext>
              </a:extLst>
            </p:cNvPr>
            <p:cNvSpPr>
              <a:spLocks noChangeShapeType="1"/>
            </p:cNvSpPr>
            <p:nvPr/>
          </p:nvSpPr>
          <p:spPr bwMode="auto">
            <a:xfrm flipH="1">
              <a:off x="4387446" y="2071685"/>
              <a:ext cx="72009" cy="617538"/>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sz="2000">
                <a:solidFill>
                  <a:prstClr val="black"/>
                </a:solidFill>
                <a:cs typeface="+mn-ea"/>
                <a:sym typeface="+mn-lt"/>
              </a:endParaRPr>
            </a:p>
          </p:txBody>
        </p:sp>
        <p:sp>
          <p:nvSpPr>
            <p:cNvPr id="19" name="Line 5">
              <a:extLst>
                <a:ext uri="{FF2B5EF4-FFF2-40B4-BE49-F238E27FC236}">
                  <a16:creationId xmlns:a16="http://schemas.microsoft.com/office/drawing/2014/main" id="{00000D70-A492-46F2-96E0-A0FC59ABE54B}"/>
                </a:ext>
              </a:extLst>
            </p:cNvPr>
            <p:cNvSpPr>
              <a:spLocks noChangeShapeType="1"/>
            </p:cNvSpPr>
            <p:nvPr/>
          </p:nvSpPr>
          <p:spPr bwMode="auto">
            <a:xfrm>
              <a:off x="10734797" y="2035841"/>
              <a:ext cx="28796" cy="728113"/>
            </a:xfrm>
            <a:prstGeom prst="line">
              <a:avLst/>
            </a:prstGeom>
            <a:noFill/>
            <a:ln w="76200">
              <a:solidFill>
                <a:srgbClr val="E7B705"/>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sz="2000">
                <a:solidFill>
                  <a:prstClr val="black"/>
                </a:solidFill>
                <a:cs typeface="+mn-ea"/>
                <a:sym typeface="+mn-lt"/>
              </a:endParaRPr>
            </a:p>
          </p:txBody>
        </p:sp>
        <p:sp>
          <p:nvSpPr>
            <p:cNvPr id="20" name="矩形 19">
              <a:extLst>
                <a:ext uri="{FF2B5EF4-FFF2-40B4-BE49-F238E27FC236}">
                  <a16:creationId xmlns:a16="http://schemas.microsoft.com/office/drawing/2014/main" id="{01EA2B24-5BC7-4074-9727-9AC2365AC833}"/>
                </a:ext>
              </a:extLst>
            </p:cNvPr>
            <p:cNvSpPr/>
            <p:nvPr/>
          </p:nvSpPr>
          <p:spPr>
            <a:xfrm>
              <a:off x="6624033" y="3473352"/>
              <a:ext cx="2467342" cy="396134"/>
            </a:xfrm>
            <a:prstGeom prst="rect">
              <a:avLst/>
            </a:prstGeom>
          </p:spPr>
          <p:txBody>
            <a:bodyPr wrap="none">
              <a:spAutoFit/>
            </a:bodyPr>
            <a:lstStyle/>
            <a:p>
              <a:pPr>
                <a:lnSpc>
                  <a:spcPct val="120000"/>
                </a:lnSpc>
              </a:pPr>
              <a:r>
                <a:rPr lang="en-US" altLang="zh-CN" b="1" dirty="0">
                  <a:solidFill>
                    <a:prstClr val="black"/>
                  </a:solidFill>
                  <a:effectLst>
                    <a:outerShdw blurRad="38100" dist="38100" dir="2700000" algn="tl">
                      <a:srgbClr val="C0C0C0"/>
                    </a:outerShdw>
                  </a:effectLst>
                  <a:cs typeface="+mn-ea"/>
                  <a:sym typeface="+mn-lt"/>
                </a:rPr>
                <a:t>IGP</a:t>
              </a:r>
              <a:r>
                <a:rPr lang="zh-CN" altLang="en-US" b="1" dirty="0">
                  <a:solidFill>
                    <a:prstClr val="black"/>
                  </a:solidFill>
                  <a:effectLst>
                    <a:outerShdw blurRad="38100" dist="38100" dir="2700000" algn="tl">
                      <a:srgbClr val="C0C0C0"/>
                    </a:outerShdw>
                  </a:effectLst>
                  <a:cs typeface="+mn-ea"/>
                  <a:sym typeface="+mn-lt"/>
                </a:rPr>
                <a:t>：</a:t>
              </a:r>
              <a:r>
                <a:rPr lang="en-US" altLang="zh-CN" b="1" dirty="0">
                  <a:solidFill>
                    <a:prstClr val="black"/>
                  </a:solidFill>
                  <a:effectLst>
                    <a:outerShdw blurRad="38100" dist="38100" dir="2700000" algn="tl">
                      <a:srgbClr val="C0C0C0"/>
                    </a:outerShdw>
                  </a:effectLst>
                  <a:cs typeface="+mn-ea"/>
                  <a:sym typeface="+mn-lt"/>
                </a:rPr>
                <a:t>RIP/IS-IS/OSPF</a:t>
              </a:r>
            </a:p>
          </p:txBody>
        </p:sp>
        <p:sp>
          <p:nvSpPr>
            <p:cNvPr id="21" name="矩形 20">
              <a:extLst>
                <a:ext uri="{FF2B5EF4-FFF2-40B4-BE49-F238E27FC236}">
                  <a16:creationId xmlns:a16="http://schemas.microsoft.com/office/drawing/2014/main" id="{1A18C139-BCC9-43A2-8729-DF26B96161C1}"/>
                </a:ext>
              </a:extLst>
            </p:cNvPr>
            <p:cNvSpPr/>
            <p:nvPr/>
          </p:nvSpPr>
          <p:spPr>
            <a:xfrm>
              <a:off x="7314033" y="2041430"/>
              <a:ext cx="684803" cy="394210"/>
            </a:xfrm>
            <a:prstGeom prst="rect">
              <a:avLst/>
            </a:prstGeom>
          </p:spPr>
          <p:txBody>
            <a:bodyPr wrap="none">
              <a:spAutoFit/>
            </a:bodyPr>
            <a:lstStyle/>
            <a:p>
              <a:pPr>
                <a:lnSpc>
                  <a:spcPct val="120000"/>
                </a:lnSpc>
              </a:pPr>
              <a:r>
                <a:rPr lang="en-US" altLang="zh-CN" b="1" dirty="0">
                  <a:solidFill>
                    <a:prstClr val="black"/>
                  </a:solidFill>
                  <a:effectLst>
                    <a:outerShdw blurRad="38100" dist="38100" dir="2700000" algn="tl">
                      <a:srgbClr val="C0C0C0"/>
                    </a:outerShdw>
                  </a:effectLst>
                  <a:cs typeface="+mn-ea"/>
                  <a:sym typeface="+mn-lt"/>
                </a:rPr>
                <a:t>BGP</a:t>
              </a:r>
              <a:endParaRPr lang="zh-CN" altLang="en-US" b="1" dirty="0">
                <a:solidFill>
                  <a:prstClr val="black"/>
                </a:solidFill>
                <a:cs typeface="+mn-ea"/>
                <a:sym typeface="+mn-lt"/>
              </a:endParaRPr>
            </a:p>
          </p:txBody>
        </p:sp>
        <p:cxnSp>
          <p:nvCxnSpPr>
            <p:cNvPr id="23" name="直接箭头连接符 22">
              <a:extLst>
                <a:ext uri="{FF2B5EF4-FFF2-40B4-BE49-F238E27FC236}">
                  <a16:creationId xmlns:a16="http://schemas.microsoft.com/office/drawing/2014/main" id="{70C2C51B-6333-4C46-850B-DAF942B07CA1}"/>
                </a:ext>
              </a:extLst>
            </p:cNvPr>
            <p:cNvCxnSpPr>
              <a:cxnSpLocks/>
            </p:cNvCxnSpPr>
            <p:nvPr/>
          </p:nvCxnSpPr>
          <p:spPr>
            <a:xfrm flipH="1" flipV="1">
              <a:off x="5899616" y="2932378"/>
              <a:ext cx="1440160" cy="589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a:extLst>
                <a:ext uri="{FF2B5EF4-FFF2-40B4-BE49-F238E27FC236}">
                  <a16:creationId xmlns:a16="http://schemas.microsoft.com/office/drawing/2014/main" id="{6D21E7ED-9255-4C67-8F1D-44CA9197329A}"/>
                </a:ext>
              </a:extLst>
            </p:cNvPr>
            <p:cNvCxnSpPr>
              <a:cxnSpLocks/>
            </p:cNvCxnSpPr>
            <p:nvPr/>
          </p:nvCxnSpPr>
          <p:spPr>
            <a:xfrm flipV="1">
              <a:off x="8265196" y="2905124"/>
              <a:ext cx="1522853" cy="570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 name="Picture 455" descr="图片234">
              <a:extLst>
                <a:ext uri="{FF2B5EF4-FFF2-40B4-BE49-F238E27FC236}">
                  <a16:creationId xmlns:a16="http://schemas.microsoft.com/office/drawing/2014/main" id="{53A1BED0-D40A-498E-9D94-C223985426BD}"/>
                </a:ext>
              </a:extLst>
            </p:cNvPr>
            <p:cNvPicPr>
              <a:picLocks noChangeAspect="1" noChangeArrowheads="1"/>
            </p:cNvPicPr>
            <p:nvPr/>
          </p:nvPicPr>
          <p:blipFill>
            <a:blip r:embed="rId3" cstate="print"/>
            <a:srcRect/>
            <a:stretch>
              <a:fillRect/>
            </a:stretch>
          </p:blipFill>
          <p:spPr bwMode="auto">
            <a:xfrm>
              <a:off x="4201715" y="1595785"/>
              <a:ext cx="640492" cy="504056"/>
            </a:xfrm>
            <a:prstGeom prst="rect">
              <a:avLst/>
            </a:prstGeom>
            <a:noFill/>
          </p:spPr>
        </p:pic>
        <p:pic>
          <p:nvPicPr>
            <p:cNvPr id="26" name="Picture 455" descr="图片234">
              <a:extLst>
                <a:ext uri="{FF2B5EF4-FFF2-40B4-BE49-F238E27FC236}">
                  <a16:creationId xmlns:a16="http://schemas.microsoft.com/office/drawing/2014/main" id="{4A3701F8-C966-4BE5-9413-60E6A62DE888}"/>
                </a:ext>
              </a:extLst>
            </p:cNvPr>
            <p:cNvPicPr>
              <a:picLocks noChangeAspect="1" noChangeArrowheads="1"/>
            </p:cNvPicPr>
            <p:nvPr/>
          </p:nvPicPr>
          <p:blipFill>
            <a:blip r:embed="rId3" cstate="print"/>
            <a:srcRect/>
            <a:stretch>
              <a:fillRect/>
            </a:stretch>
          </p:blipFill>
          <p:spPr bwMode="auto">
            <a:xfrm>
              <a:off x="4127349" y="2679572"/>
              <a:ext cx="640492" cy="504056"/>
            </a:xfrm>
            <a:prstGeom prst="rect">
              <a:avLst/>
            </a:prstGeom>
            <a:noFill/>
          </p:spPr>
        </p:pic>
        <p:pic>
          <p:nvPicPr>
            <p:cNvPr id="27" name="Picture 455" descr="图片234">
              <a:extLst>
                <a:ext uri="{FF2B5EF4-FFF2-40B4-BE49-F238E27FC236}">
                  <a16:creationId xmlns:a16="http://schemas.microsoft.com/office/drawing/2014/main" id="{19294450-B98C-426E-A72E-6CE1F9DF5174}"/>
                </a:ext>
              </a:extLst>
            </p:cNvPr>
            <p:cNvPicPr>
              <a:picLocks noChangeAspect="1" noChangeArrowheads="1"/>
            </p:cNvPicPr>
            <p:nvPr/>
          </p:nvPicPr>
          <p:blipFill>
            <a:blip r:embed="rId3" cstate="print"/>
            <a:srcRect/>
            <a:stretch>
              <a:fillRect/>
            </a:stretch>
          </p:blipFill>
          <p:spPr bwMode="auto">
            <a:xfrm>
              <a:off x="5742420" y="2158734"/>
              <a:ext cx="640492" cy="504056"/>
            </a:xfrm>
            <a:prstGeom prst="rect">
              <a:avLst/>
            </a:prstGeom>
            <a:noFill/>
          </p:spPr>
        </p:pic>
        <p:pic>
          <p:nvPicPr>
            <p:cNvPr id="28" name="Picture 455" descr="图片234">
              <a:extLst>
                <a:ext uri="{FF2B5EF4-FFF2-40B4-BE49-F238E27FC236}">
                  <a16:creationId xmlns:a16="http://schemas.microsoft.com/office/drawing/2014/main" id="{BC28B655-30C5-4770-A3BA-63E9C6D3412B}"/>
                </a:ext>
              </a:extLst>
            </p:cNvPr>
            <p:cNvPicPr>
              <a:picLocks noChangeAspect="1" noChangeArrowheads="1"/>
            </p:cNvPicPr>
            <p:nvPr/>
          </p:nvPicPr>
          <p:blipFill>
            <a:blip r:embed="rId3" cstate="print"/>
            <a:srcRect/>
            <a:stretch>
              <a:fillRect/>
            </a:stretch>
          </p:blipFill>
          <p:spPr bwMode="auto">
            <a:xfrm>
              <a:off x="8767099" y="2196893"/>
              <a:ext cx="640492" cy="504056"/>
            </a:xfrm>
            <a:prstGeom prst="rect">
              <a:avLst/>
            </a:prstGeom>
            <a:noFill/>
          </p:spPr>
        </p:pic>
        <p:pic>
          <p:nvPicPr>
            <p:cNvPr id="29" name="Picture 455" descr="图片234">
              <a:extLst>
                <a:ext uri="{FF2B5EF4-FFF2-40B4-BE49-F238E27FC236}">
                  <a16:creationId xmlns:a16="http://schemas.microsoft.com/office/drawing/2014/main" id="{55DD3885-85E2-4761-BDF4-323407678EE8}"/>
                </a:ext>
              </a:extLst>
            </p:cNvPr>
            <p:cNvPicPr>
              <a:picLocks noChangeAspect="1" noChangeArrowheads="1"/>
            </p:cNvPicPr>
            <p:nvPr/>
          </p:nvPicPr>
          <p:blipFill>
            <a:blip r:embed="rId3" cstate="print"/>
            <a:srcRect/>
            <a:stretch>
              <a:fillRect/>
            </a:stretch>
          </p:blipFill>
          <p:spPr bwMode="auto">
            <a:xfrm>
              <a:off x="10364113" y="1522332"/>
              <a:ext cx="640492" cy="504056"/>
            </a:xfrm>
            <a:prstGeom prst="rect">
              <a:avLst/>
            </a:prstGeom>
            <a:noFill/>
          </p:spPr>
        </p:pic>
        <p:pic>
          <p:nvPicPr>
            <p:cNvPr id="30" name="Picture 455" descr="图片234">
              <a:extLst>
                <a:ext uri="{FF2B5EF4-FFF2-40B4-BE49-F238E27FC236}">
                  <a16:creationId xmlns:a16="http://schemas.microsoft.com/office/drawing/2014/main" id="{85C30876-C59C-48CB-BB88-C12017DC9335}"/>
                </a:ext>
              </a:extLst>
            </p:cNvPr>
            <p:cNvPicPr>
              <a:picLocks noChangeAspect="1" noChangeArrowheads="1"/>
            </p:cNvPicPr>
            <p:nvPr/>
          </p:nvPicPr>
          <p:blipFill>
            <a:blip r:embed="rId3" cstate="print"/>
            <a:srcRect/>
            <a:stretch>
              <a:fillRect/>
            </a:stretch>
          </p:blipFill>
          <p:spPr bwMode="auto">
            <a:xfrm>
              <a:off x="10381746" y="2765835"/>
              <a:ext cx="640492" cy="504056"/>
            </a:xfrm>
            <a:prstGeom prst="rect">
              <a:avLst/>
            </a:prstGeom>
            <a:noFill/>
          </p:spPr>
        </p:pic>
      </p:grpSp>
      <p:sp>
        <p:nvSpPr>
          <p:cNvPr id="44" name="圆角矩形 10">
            <a:extLst>
              <a:ext uri="{FF2B5EF4-FFF2-40B4-BE49-F238E27FC236}">
                <a16:creationId xmlns:a16="http://schemas.microsoft.com/office/drawing/2014/main" id="{09BEA0BB-1A4D-49FB-8419-34190ED961EB}"/>
              </a:ext>
            </a:extLst>
          </p:cNvPr>
          <p:cNvSpPr/>
          <p:nvPr/>
        </p:nvSpPr>
        <p:spPr>
          <a:xfrm>
            <a:off x="661924" y="4110707"/>
            <a:ext cx="2160240" cy="432048"/>
          </a:xfrm>
          <a:prstGeom prst="roundRect">
            <a:avLst/>
          </a:prstGeom>
          <a:gradFill>
            <a:gsLst>
              <a:gs pos="0">
                <a:srgbClr val="CCECFF"/>
              </a:gs>
              <a:gs pos="100000">
                <a:srgbClr val="99CCFF"/>
              </a:gs>
            </a:gsLst>
            <a:lin ang="5400000" scaled="1"/>
          </a:gradFill>
          <a:ln w="12700">
            <a:solidFill>
              <a:schemeClr val="bg1">
                <a:lumMod val="50000"/>
              </a:schemeClr>
            </a:solid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cs typeface="+mn-ea"/>
                <a:sym typeface="+mn-lt"/>
              </a:rPr>
              <a:t>距离向量协议</a:t>
            </a:r>
          </a:p>
        </p:txBody>
      </p:sp>
      <p:sp>
        <p:nvSpPr>
          <p:cNvPr id="45" name="圆角矩形 11">
            <a:extLst>
              <a:ext uri="{FF2B5EF4-FFF2-40B4-BE49-F238E27FC236}">
                <a16:creationId xmlns:a16="http://schemas.microsoft.com/office/drawing/2014/main" id="{11C1C182-A23F-478F-8525-6ABEEC98270F}"/>
              </a:ext>
            </a:extLst>
          </p:cNvPr>
          <p:cNvSpPr/>
          <p:nvPr/>
        </p:nvSpPr>
        <p:spPr>
          <a:xfrm>
            <a:off x="682676" y="4635723"/>
            <a:ext cx="2160240" cy="432048"/>
          </a:xfrm>
          <a:prstGeom prst="roundRect">
            <a:avLst/>
          </a:prstGeom>
          <a:gradFill>
            <a:gsLst>
              <a:gs pos="0">
                <a:srgbClr val="CCECFF"/>
              </a:gs>
              <a:gs pos="100000">
                <a:srgbClr val="99CCFF"/>
              </a:gs>
            </a:gsLst>
            <a:lin ang="5400000" scaled="1"/>
          </a:gradFill>
          <a:ln w="12700">
            <a:solidFill>
              <a:schemeClr val="bg1">
                <a:lumMod val="50000"/>
              </a:schemeClr>
            </a:solid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cs typeface="+mn-ea"/>
                <a:sym typeface="+mn-lt"/>
              </a:rPr>
              <a:t>链路状态协议</a:t>
            </a:r>
          </a:p>
        </p:txBody>
      </p:sp>
      <p:sp>
        <p:nvSpPr>
          <p:cNvPr id="51" name="矩形 50">
            <a:extLst>
              <a:ext uri="{FF2B5EF4-FFF2-40B4-BE49-F238E27FC236}">
                <a16:creationId xmlns:a16="http://schemas.microsoft.com/office/drawing/2014/main" id="{94704314-B6C3-4B03-B1F9-DE39EFA02179}"/>
              </a:ext>
            </a:extLst>
          </p:cNvPr>
          <p:cNvSpPr/>
          <p:nvPr/>
        </p:nvSpPr>
        <p:spPr>
          <a:xfrm>
            <a:off x="9388449" y="1731091"/>
            <a:ext cx="2526043" cy="2058128"/>
          </a:xfrm>
          <a:prstGeom prst="rect">
            <a:avLst/>
          </a:prstGeom>
        </p:spPr>
        <p:txBody>
          <a:bodyPr wrap="square">
            <a:spAutoFit/>
          </a:bodyPr>
          <a:lstStyle/>
          <a:p>
            <a:pPr>
              <a:lnSpc>
                <a:spcPct val="120000"/>
              </a:lnSpc>
            </a:pPr>
            <a:r>
              <a:rPr lang="en-US" altLang="zh-CN" dirty="0">
                <a:cs typeface="+mn-ea"/>
                <a:sym typeface="+mn-lt"/>
              </a:rPr>
              <a:t>AS:</a:t>
            </a:r>
            <a:r>
              <a:rPr lang="zh-CN" altLang="en-US" dirty="0">
                <a:cs typeface="+mn-ea"/>
                <a:sym typeface="+mn-lt"/>
              </a:rPr>
              <a:t>自治系统，指在一个（有时是多个）组织管辖下的所有</a:t>
            </a:r>
            <a:r>
              <a:rPr lang="en-US" altLang="zh-CN" dirty="0">
                <a:cs typeface="+mn-ea"/>
                <a:sym typeface="+mn-lt"/>
              </a:rPr>
              <a:t>IP</a:t>
            </a:r>
            <a:r>
              <a:rPr lang="zh-CN" altLang="en-US" dirty="0">
                <a:cs typeface="+mn-ea"/>
                <a:sym typeface="+mn-lt"/>
              </a:rPr>
              <a:t>网络和路由器的全体，它们对互联网执行共同的路由策略。</a:t>
            </a:r>
          </a:p>
        </p:txBody>
      </p:sp>
      <p:sp>
        <p:nvSpPr>
          <p:cNvPr id="4" name="日期占位符 3">
            <a:extLst>
              <a:ext uri="{FF2B5EF4-FFF2-40B4-BE49-F238E27FC236}">
                <a16:creationId xmlns:a16="http://schemas.microsoft.com/office/drawing/2014/main" id="{61DD058C-030B-DE6B-98A8-9A35FC30CFA2}"/>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10" name="页脚占位符 4">
            <a:extLst>
              <a:ext uri="{FF2B5EF4-FFF2-40B4-BE49-F238E27FC236}">
                <a16:creationId xmlns:a16="http://schemas.microsoft.com/office/drawing/2014/main" id="{F75935E5-C05E-2C99-55CB-814A0540A57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1" name="灯片编号占位符 5">
            <a:extLst>
              <a:ext uri="{FF2B5EF4-FFF2-40B4-BE49-F238E27FC236}">
                <a16:creationId xmlns:a16="http://schemas.microsoft.com/office/drawing/2014/main" id="{E6969513-F780-9C38-5D81-E0ACDE98A96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211</a:t>
            </a:fld>
            <a:endParaRPr lang="en-US">
              <a:cs typeface="+mn-ea"/>
              <a:sym typeface="+mn-lt"/>
            </a:endParaRPr>
          </a:p>
        </p:txBody>
      </p:sp>
      <p:cxnSp>
        <p:nvCxnSpPr>
          <p:cNvPr id="13" name="直接箭头连接符 12">
            <a:extLst>
              <a:ext uri="{FF2B5EF4-FFF2-40B4-BE49-F238E27FC236}">
                <a16:creationId xmlns:a16="http://schemas.microsoft.com/office/drawing/2014/main" id="{9A598EF4-F183-4C69-8ABF-E8C3C86B693B}"/>
              </a:ext>
            </a:extLst>
          </p:cNvPr>
          <p:cNvCxnSpPr>
            <a:stCxn id="44" idx="3"/>
          </p:cNvCxnSpPr>
          <p:nvPr/>
        </p:nvCxnSpPr>
        <p:spPr>
          <a:xfrm>
            <a:off x="2822164" y="4326731"/>
            <a:ext cx="789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B50E400-7F17-4B1A-97BB-59618388CC44}"/>
              </a:ext>
            </a:extLst>
          </p:cNvPr>
          <p:cNvCxnSpPr>
            <a:stCxn id="45" idx="3"/>
          </p:cNvCxnSpPr>
          <p:nvPr/>
        </p:nvCxnSpPr>
        <p:spPr>
          <a:xfrm flipV="1">
            <a:off x="2842916" y="4542755"/>
            <a:ext cx="789101" cy="308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E30FFFD-79EB-4475-A05A-D2FD50EE8911}"/>
              </a:ext>
            </a:extLst>
          </p:cNvPr>
          <p:cNvCxnSpPr>
            <a:stCxn id="45" idx="3"/>
          </p:cNvCxnSpPr>
          <p:nvPr/>
        </p:nvCxnSpPr>
        <p:spPr>
          <a:xfrm>
            <a:off x="2842916" y="4851747"/>
            <a:ext cx="768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圆角矩形 10">
            <a:extLst>
              <a:ext uri="{FF2B5EF4-FFF2-40B4-BE49-F238E27FC236}">
                <a16:creationId xmlns:a16="http://schemas.microsoft.com/office/drawing/2014/main" id="{8830C9FE-D5F0-43E7-979D-9FE6D3C956F0}"/>
              </a:ext>
            </a:extLst>
          </p:cNvPr>
          <p:cNvSpPr/>
          <p:nvPr/>
        </p:nvSpPr>
        <p:spPr>
          <a:xfrm>
            <a:off x="682676" y="5236602"/>
            <a:ext cx="2160240" cy="432048"/>
          </a:xfrm>
          <a:prstGeom prst="roundRect">
            <a:avLst/>
          </a:prstGeom>
          <a:gradFill>
            <a:gsLst>
              <a:gs pos="0">
                <a:srgbClr val="CCECFF"/>
              </a:gs>
              <a:gs pos="100000">
                <a:srgbClr val="99CCFF"/>
              </a:gs>
            </a:gsLst>
            <a:lin ang="5400000" scaled="1"/>
          </a:gradFill>
          <a:ln w="12700">
            <a:solidFill>
              <a:schemeClr val="bg1">
                <a:lumMod val="50000"/>
              </a:schemeClr>
            </a:solid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cs typeface="+mn-ea"/>
                <a:sym typeface="+mn-lt"/>
              </a:rPr>
              <a:t>路径向量协议</a:t>
            </a:r>
          </a:p>
        </p:txBody>
      </p:sp>
      <p:cxnSp>
        <p:nvCxnSpPr>
          <p:cNvPr id="35" name="直接箭头连接符 34">
            <a:extLst>
              <a:ext uri="{FF2B5EF4-FFF2-40B4-BE49-F238E27FC236}">
                <a16:creationId xmlns:a16="http://schemas.microsoft.com/office/drawing/2014/main" id="{4306D4F8-4AFD-48B1-87A8-00854F6FD46D}"/>
              </a:ext>
            </a:extLst>
          </p:cNvPr>
          <p:cNvCxnSpPr>
            <a:stCxn id="41" idx="3"/>
          </p:cNvCxnSpPr>
          <p:nvPr/>
        </p:nvCxnSpPr>
        <p:spPr>
          <a:xfrm>
            <a:off x="2842916" y="5452626"/>
            <a:ext cx="843880" cy="7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382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F76B8-5D6F-41A5-83D6-5B0483B66CA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IGP</a:t>
            </a:r>
            <a:r>
              <a:rPr lang="zh-CN" altLang="en-US" sz="3200" dirty="0">
                <a:latin typeface="+mn-lt"/>
                <a:ea typeface="+mn-ea"/>
                <a:cs typeface="+mn-ea"/>
                <a:sym typeface="+mn-lt"/>
              </a:rPr>
              <a:t>距离矢量（</a:t>
            </a:r>
            <a:r>
              <a:rPr lang="en-US" altLang="zh-CN" sz="3200" dirty="0">
                <a:latin typeface="+mn-lt"/>
                <a:ea typeface="+mn-ea"/>
                <a:cs typeface="+mn-ea"/>
                <a:sym typeface="+mn-lt"/>
              </a:rPr>
              <a:t>RIP</a:t>
            </a:r>
            <a:r>
              <a:rPr lang="zh-CN" altLang="en-US" sz="3200" dirty="0">
                <a:latin typeface="+mn-lt"/>
                <a:ea typeface="+mn-ea"/>
                <a:cs typeface="+mn-ea"/>
                <a:sym typeface="+mn-lt"/>
              </a:rPr>
              <a:t>）协议是如何传递路由的？</a:t>
            </a:r>
          </a:p>
        </p:txBody>
      </p:sp>
      <p:sp>
        <p:nvSpPr>
          <p:cNvPr id="4" name="矩形 3">
            <a:extLst>
              <a:ext uri="{FF2B5EF4-FFF2-40B4-BE49-F238E27FC236}">
                <a16:creationId xmlns:a16="http://schemas.microsoft.com/office/drawing/2014/main" id="{D5431C07-3799-4B04-A953-15BC9D8682CB}"/>
              </a:ext>
            </a:extLst>
          </p:cNvPr>
          <p:cNvSpPr/>
          <p:nvPr/>
        </p:nvSpPr>
        <p:spPr>
          <a:xfrm>
            <a:off x="3695421" y="3053262"/>
            <a:ext cx="935019" cy="620876"/>
          </a:xfrm>
          <a:prstGeom prst="rect">
            <a:avLst/>
          </a:prstGeom>
          <a:solidFill>
            <a:srgbClr val="FFFFCC"/>
          </a:solidFill>
          <a:ln w="28575">
            <a:solidFill>
              <a:schemeClr val="tx1"/>
            </a:solidFill>
          </a:ln>
        </p:spPr>
        <p:txBody>
          <a:bodyPr wrap="square">
            <a:spAutoFit/>
          </a:bodyPr>
          <a:lstStyle/>
          <a:p>
            <a:pPr algn="ctr">
              <a:lnSpc>
                <a:spcPct val="120000"/>
              </a:lnSpc>
            </a:pPr>
            <a:r>
              <a:rPr lang="en-US" altLang="zh-CN" sz="1500" b="1" dirty="0">
                <a:cs typeface="+mn-ea"/>
                <a:sym typeface="+mn-lt"/>
              </a:rPr>
              <a:t>Routing</a:t>
            </a:r>
          </a:p>
          <a:p>
            <a:pPr algn="ctr">
              <a:lnSpc>
                <a:spcPct val="120000"/>
              </a:lnSpc>
            </a:pPr>
            <a:r>
              <a:rPr lang="en-US" altLang="zh-CN" sz="1500" b="1" dirty="0">
                <a:cs typeface="+mn-ea"/>
                <a:sym typeface="+mn-lt"/>
              </a:rPr>
              <a:t>Table</a:t>
            </a:r>
          </a:p>
        </p:txBody>
      </p:sp>
      <p:sp>
        <p:nvSpPr>
          <p:cNvPr id="5" name="矩形 4">
            <a:extLst>
              <a:ext uri="{FF2B5EF4-FFF2-40B4-BE49-F238E27FC236}">
                <a16:creationId xmlns:a16="http://schemas.microsoft.com/office/drawing/2014/main" id="{2355B2B2-1E7E-46DA-9B58-0A1F151D9113}"/>
              </a:ext>
            </a:extLst>
          </p:cNvPr>
          <p:cNvSpPr/>
          <p:nvPr/>
        </p:nvSpPr>
        <p:spPr>
          <a:xfrm>
            <a:off x="5421856" y="3053262"/>
            <a:ext cx="935019" cy="620876"/>
          </a:xfrm>
          <a:prstGeom prst="rect">
            <a:avLst/>
          </a:prstGeom>
          <a:solidFill>
            <a:srgbClr val="FFFFCC"/>
          </a:solidFill>
          <a:ln w="28575">
            <a:solidFill>
              <a:schemeClr val="tx1"/>
            </a:solidFill>
          </a:ln>
        </p:spPr>
        <p:txBody>
          <a:bodyPr wrap="square">
            <a:spAutoFit/>
          </a:bodyPr>
          <a:lstStyle/>
          <a:p>
            <a:pPr algn="ctr">
              <a:lnSpc>
                <a:spcPct val="120000"/>
              </a:lnSpc>
            </a:pPr>
            <a:r>
              <a:rPr lang="en-US" altLang="zh-CN" sz="1500" b="1" dirty="0">
                <a:cs typeface="+mn-ea"/>
                <a:sym typeface="+mn-lt"/>
              </a:rPr>
              <a:t>Routing</a:t>
            </a:r>
          </a:p>
          <a:p>
            <a:pPr algn="ctr">
              <a:lnSpc>
                <a:spcPct val="120000"/>
              </a:lnSpc>
            </a:pPr>
            <a:r>
              <a:rPr lang="en-US" altLang="zh-CN" sz="1500" b="1" dirty="0">
                <a:cs typeface="+mn-ea"/>
                <a:sym typeface="+mn-lt"/>
              </a:rPr>
              <a:t>Table</a:t>
            </a:r>
          </a:p>
        </p:txBody>
      </p:sp>
      <p:sp>
        <p:nvSpPr>
          <p:cNvPr id="6" name="矩形 5">
            <a:extLst>
              <a:ext uri="{FF2B5EF4-FFF2-40B4-BE49-F238E27FC236}">
                <a16:creationId xmlns:a16="http://schemas.microsoft.com/office/drawing/2014/main" id="{8085C475-D183-40D0-94C9-84A43F8AE380}"/>
              </a:ext>
            </a:extLst>
          </p:cNvPr>
          <p:cNvSpPr/>
          <p:nvPr/>
        </p:nvSpPr>
        <p:spPr>
          <a:xfrm>
            <a:off x="7112572" y="3053262"/>
            <a:ext cx="935019" cy="620876"/>
          </a:xfrm>
          <a:prstGeom prst="rect">
            <a:avLst/>
          </a:prstGeom>
          <a:solidFill>
            <a:srgbClr val="FFFFCC"/>
          </a:solidFill>
          <a:ln w="28575">
            <a:solidFill>
              <a:schemeClr val="tx1"/>
            </a:solidFill>
          </a:ln>
        </p:spPr>
        <p:txBody>
          <a:bodyPr wrap="square">
            <a:spAutoFit/>
          </a:bodyPr>
          <a:lstStyle/>
          <a:p>
            <a:pPr algn="ctr">
              <a:lnSpc>
                <a:spcPct val="120000"/>
              </a:lnSpc>
            </a:pPr>
            <a:r>
              <a:rPr lang="en-US" altLang="zh-CN" sz="1500" b="1" dirty="0">
                <a:cs typeface="+mn-ea"/>
                <a:sym typeface="+mn-lt"/>
              </a:rPr>
              <a:t>Routing</a:t>
            </a:r>
          </a:p>
          <a:p>
            <a:pPr algn="ctr">
              <a:lnSpc>
                <a:spcPct val="120000"/>
              </a:lnSpc>
            </a:pPr>
            <a:r>
              <a:rPr lang="en-US" altLang="zh-CN" sz="1500" b="1" dirty="0">
                <a:cs typeface="+mn-ea"/>
                <a:sym typeface="+mn-lt"/>
              </a:rPr>
              <a:t>Table</a:t>
            </a:r>
          </a:p>
        </p:txBody>
      </p:sp>
      <p:sp>
        <p:nvSpPr>
          <p:cNvPr id="7" name="Line 24">
            <a:extLst>
              <a:ext uri="{FF2B5EF4-FFF2-40B4-BE49-F238E27FC236}">
                <a16:creationId xmlns:a16="http://schemas.microsoft.com/office/drawing/2014/main" id="{46FDE089-6D43-4BED-8C6D-70261D46B4A8}"/>
              </a:ext>
            </a:extLst>
          </p:cNvPr>
          <p:cNvSpPr>
            <a:spLocks noChangeShapeType="1"/>
          </p:cNvSpPr>
          <p:nvPr/>
        </p:nvSpPr>
        <p:spPr bwMode="auto">
          <a:xfrm flipH="1" flipV="1">
            <a:off x="7992524" y="3264946"/>
            <a:ext cx="479740" cy="0"/>
          </a:xfrm>
          <a:prstGeom prst="line">
            <a:avLst/>
          </a:prstGeom>
          <a:noFill/>
          <a:ln w="28575">
            <a:solidFill>
              <a:srgbClr val="00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0515" tIns="43230" rIns="30515" bIns="43230"/>
          <a:lstStyle/>
          <a:p>
            <a:pPr>
              <a:lnSpc>
                <a:spcPct val="120000"/>
              </a:lnSpc>
              <a:defRPr/>
            </a:pPr>
            <a:endParaRPr lang="zh-CN" altLang="en-US" kern="0">
              <a:solidFill>
                <a:sysClr val="windowText" lastClr="000000"/>
              </a:solidFill>
              <a:cs typeface="+mn-ea"/>
              <a:sym typeface="+mn-lt"/>
            </a:endParaRPr>
          </a:p>
        </p:txBody>
      </p:sp>
      <p:grpSp>
        <p:nvGrpSpPr>
          <p:cNvPr id="8" name="组合 71">
            <a:extLst>
              <a:ext uri="{FF2B5EF4-FFF2-40B4-BE49-F238E27FC236}">
                <a16:creationId xmlns:a16="http://schemas.microsoft.com/office/drawing/2014/main" id="{2AE24BD0-E632-4F3B-9ED3-230B859F1792}"/>
              </a:ext>
            </a:extLst>
          </p:cNvPr>
          <p:cNvGrpSpPr/>
          <p:nvPr/>
        </p:nvGrpSpPr>
        <p:grpSpPr>
          <a:xfrm>
            <a:off x="4630440" y="3214146"/>
            <a:ext cx="736752" cy="225682"/>
            <a:chOff x="3388852" y="4472528"/>
            <a:chExt cx="479740" cy="225682"/>
          </a:xfrm>
        </p:grpSpPr>
        <p:sp>
          <p:nvSpPr>
            <p:cNvPr id="9" name="Line 24">
              <a:extLst>
                <a:ext uri="{FF2B5EF4-FFF2-40B4-BE49-F238E27FC236}">
                  <a16:creationId xmlns:a16="http://schemas.microsoft.com/office/drawing/2014/main" id="{E5ABB0CD-326F-4847-8286-9DC4647C714D}"/>
                </a:ext>
              </a:extLst>
            </p:cNvPr>
            <p:cNvSpPr>
              <a:spLocks noChangeShapeType="1"/>
            </p:cNvSpPr>
            <p:nvPr/>
          </p:nvSpPr>
          <p:spPr bwMode="auto">
            <a:xfrm flipH="1" flipV="1">
              <a:off x="3388852" y="4472528"/>
              <a:ext cx="479740" cy="0"/>
            </a:xfrm>
            <a:prstGeom prst="line">
              <a:avLst/>
            </a:prstGeom>
            <a:noFill/>
            <a:ln w="28575">
              <a:solidFill>
                <a:srgbClr val="00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0515" tIns="43230" rIns="30515" bIns="43230"/>
            <a:lstStyle/>
            <a:p>
              <a:pPr>
                <a:lnSpc>
                  <a:spcPct val="120000"/>
                </a:lnSpc>
                <a:defRPr/>
              </a:pPr>
              <a:endParaRPr lang="zh-CN" altLang="en-US" kern="0">
                <a:solidFill>
                  <a:sysClr val="windowText" lastClr="000000"/>
                </a:solidFill>
                <a:cs typeface="+mn-ea"/>
                <a:sym typeface="+mn-lt"/>
              </a:endParaRPr>
            </a:p>
          </p:txBody>
        </p:sp>
        <p:sp>
          <p:nvSpPr>
            <p:cNvPr id="10" name="Line 24">
              <a:extLst>
                <a:ext uri="{FF2B5EF4-FFF2-40B4-BE49-F238E27FC236}">
                  <a16:creationId xmlns:a16="http://schemas.microsoft.com/office/drawing/2014/main" id="{20B2E1C6-8E3E-423F-AF65-215FD77DB07B}"/>
                </a:ext>
              </a:extLst>
            </p:cNvPr>
            <p:cNvSpPr>
              <a:spLocks noChangeShapeType="1"/>
            </p:cNvSpPr>
            <p:nvPr/>
          </p:nvSpPr>
          <p:spPr bwMode="auto">
            <a:xfrm flipH="1" flipV="1">
              <a:off x="3388852" y="4698210"/>
              <a:ext cx="479740" cy="0"/>
            </a:xfrm>
            <a:prstGeom prst="line">
              <a:avLst/>
            </a:prstGeom>
            <a:noFill/>
            <a:ln w="28575">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0515" tIns="43230" rIns="30515" bIns="43230"/>
            <a:lstStyle/>
            <a:p>
              <a:pPr>
                <a:lnSpc>
                  <a:spcPct val="120000"/>
                </a:lnSpc>
                <a:defRPr/>
              </a:pPr>
              <a:endParaRPr lang="zh-CN" altLang="en-US" kern="0">
                <a:solidFill>
                  <a:sysClr val="windowText" lastClr="000000"/>
                </a:solidFill>
                <a:cs typeface="+mn-ea"/>
                <a:sym typeface="+mn-lt"/>
              </a:endParaRPr>
            </a:p>
          </p:txBody>
        </p:sp>
      </p:grpSp>
      <p:sp>
        <p:nvSpPr>
          <p:cNvPr id="11" name="Line 24">
            <a:extLst>
              <a:ext uri="{FF2B5EF4-FFF2-40B4-BE49-F238E27FC236}">
                <a16:creationId xmlns:a16="http://schemas.microsoft.com/office/drawing/2014/main" id="{20EAFBCA-5006-4134-B116-113B692162BA}"/>
              </a:ext>
            </a:extLst>
          </p:cNvPr>
          <p:cNvSpPr>
            <a:spLocks noChangeShapeType="1"/>
          </p:cNvSpPr>
          <p:nvPr/>
        </p:nvSpPr>
        <p:spPr bwMode="auto">
          <a:xfrm flipH="1" flipV="1">
            <a:off x="3215680" y="3490628"/>
            <a:ext cx="479740" cy="0"/>
          </a:xfrm>
          <a:prstGeom prst="line">
            <a:avLst/>
          </a:prstGeom>
          <a:noFill/>
          <a:ln w="28575">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0515" tIns="43230" rIns="30515" bIns="43230"/>
          <a:lstStyle/>
          <a:p>
            <a:pPr>
              <a:lnSpc>
                <a:spcPct val="120000"/>
              </a:lnSpc>
              <a:defRPr/>
            </a:pPr>
            <a:endParaRPr lang="zh-CN" altLang="en-US" kern="0">
              <a:solidFill>
                <a:sysClr val="windowText" lastClr="000000"/>
              </a:solidFill>
              <a:cs typeface="+mn-ea"/>
              <a:sym typeface="+mn-lt"/>
            </a:endParaRPr>
          </a:p>
        </p:txBody>
      </p:sp>
      <p:cxnSp>
        <p:nvCxnSpPr>
          <p:cNvPr id="12" name="直接连接符 11">
            <a:extLst>
              <a:ext uri="{FF2B5EF4-FFF2-40B4-BE49-F238E27FC236}">
                <a16:creationId xmlns:a16="http://schemas.microsoft.com/office/drawing/2014/main" id="{7E2A3B94-120F-4961-A03E-5077D96D3D24}"/>
              </a:ext>
            </a:extLst>
          </p:cNvPr>
          <p:cNvCxnSpPr/>
          <p:nvPr/>
        </p:nvCxnSpPr>
        <p:spPr bwMode="auto">
          <a:xfrm>
            <a:off x="3508783" y="2020838"/>
            <a:ext cx="4824536"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pic>
        <p:nvPicPr>
          <p:cNvPr id="13" name="Picture 455" descr="图片234">
            <a:extLst>
              <a:ext uri="{FF2B5EF4-FFF2-40B4-BE49-F238E27FC236}">
                <a16:creationId xmlns:a16="http://schemas.microsoft.com/office/drawing/2014/main" id="{69CA03A5-25BA-4554-A8D4-89C70E7FC9EF}"/>
              </a:ext>
            </a:extLst>
          </p:cNvPr>
          <p:cNvPicPr>
            <a:picLocks noChangeAspect="1" noChangeArrowheads="1"/>
          </p:cNvPicPr>
          <p:nvPr/>
        </p:nvPicPr>
        <p:blipFill>
          <a:blip r:embed="rId2" cstate="print"/>
          <a:srcRect/>
          <a:stretch>
            <a:fillRect/>
          </a:stretch>
        </p:blipFill>
        <p:spPr bwMode="auto">
          <a:xfrm>
            <a:off x="3868824" y="1804815"/>
            <a:ext cx="581135" cy="457343"/>
          </a:xfrm>
          <a:prstGeom prst="rect">
            <a:avLst/>
          </a:prstGeom>
          <a:noFill/>
        </p:spPr>
      </p:pic>
      <p:pic>
        <p:nvPicPr>
          <p:cNvPr id="14" name="Picture 455" descr="图片234">
            <a:extLst>
              <a:ext uri="{FF2B5EF4-FFF2-40B4-BE49-F238E27FC236}">
                <a16:creationId xmlns:a16="http://schemas.microsoft.com/office/drawing/2014/main" id="{9B5A9C16-C9B1-4EFD-BCE6-0FC4618752B7}"/>
              </a:ext>
            </a:extLst>
          </p:cNvPr>
          <p:cNvPicPr>
            <a:picLocks noChangeAspect="1" noChangeArrowheads="1"/>
          </p:cNvPicPr>
          <p:nvPr/>
        </p:nvPicPr>
        <p:blipFill>
          <a:blip r:embed="rId2" cstate="print"/>
          <a:srcRect/>
          <a:stretch>
            <a:fillRect/>
          </a:stretch>
        </p:blipFill>
        <p:spPr bwMode="auto">
          <a:xfrm>
            <a:off x="5558477" y="1804815"/>
            <a:ext cx="581135" cy="457343"/>
          </a:xfrm>
          <a:prstGeom prst="rect">
            <a:avLst/>
          </a:prstGeom>
          <a:noFill/>
        </p:spPr>
      </p:pic>
      <p:pic>
        <p:nvPicPr>
          <p:cNvPr id="15" name="Picture 455" descr="图片234">
            <a:extLst>
              <a:ext uri="{FF2B5EF4-FFF2-40B4-BE49-F238E27FC236}">
                <a16:creationId xmlns:a16="http://schemas.microsoft.com/office/drawing/2014/main" id="{A51FA007-5864-4A92-A7F1-2C08B97FBDFC}"/>
              </a:ext>
            </a:extLst>
          </p:cNvPr>
          <p:cNvPicPr>
            <a:picLocks noChangeAspect="1" noChangeArrowheads="1"/>
          </p:cNvPicPr>
          <p:nvPr/>
        </p:nvPicPr>
        <p:blipFill>
          <a:blip r:embed="rId2" cstate="print"/>
          <a:srcRect/>
          <a:stretch>
            <a:fillRect/>
          </a:stretch>
        </p:blipFill>
        <p:spPr bwMode="auto">
          <a:xfrm>
            <a:off x="7248129" y="1804815"/>
            <a:ext cx="581135" cy="457343"/>
          </a:xfrm>
          <a:prstGeom prst="rect">
            <a:avLst/>
          </a:prstGeom>
          <a:noFill/>
        </p:spPr>
      </p:pic>
      <p:sp>
        <p:nvSpPr>
          <p:cNvPr id="16" name="矩形 15">
            <a:extLst>
              <a:ext uri="{FF2B5EF4-FFF2-40B4-BE49-F238E27FC236}">
                <a16:creationId xmlns:a16="http://schemas.microsoft.com/office/drawing/2014/main" id="{50B23E14-3C91-40F8-928C-E513311A3FDE}"/>
              </a:ext>
            </a:extLst>
          </p:cNvPr>
          <p:cNvSpPr/>
          <p:nvPr/>
        </p:nvSpPr>
        <p:spPr>
          <a:xfrm>
            <a:off x="3993839" y="2269115"/>
            <a:ext cx="288032" cy="343877"/>
          </a:xfrm>
          <a:prstGeom prst="rect">
            <a:avLst/>
          </a:prstGeom>
        </p:spPr>
        <p:txBody>
          <a:bodyPr wrap="square">
            <a:spAutoFit/>
          </a:bodyPr>
          <a:lstStyle/>
          <a:p>
            <a:pPr algn="ctr">
              <a:lnSpc>
                <a:spcPct val="120000"/>
              </a:lnSpc>
            </a:pPr>
            <a:r>
              <a:rPr lang="en-US" altLang="zh-CN" sz="1500" b="1">
                <a:cs typeface="+mn-ea"/>
                <a:sym typeface="+mn-lt"/>
              </a:rPr>
              <a:t>A</a:t>
            </a:r>
          </a:p>
        </p:txBody>
      </p:sp>
      <p:sp>
        <p:nvSpPr>
          <p:cNvPr id="17" name="矩形 16">
            <a:extLst>
              <a:ext uri="{FF2B5EF4-FFF2-40B4-BE49-F238E27FC236}">
                <a16:creationId xmlns:a16="http://schemas.microsoft.com/office/drawing/2014/main" id="{43A70748-A716-443C-AD89-15046CEFE1E4}"/>
              </a:ext>
            </a:extLst>
          </p:cNvPr>
          <p:cNvSpPr/>
          <p:nvPr/>
        </p:nvSpPr>
        <p:spPr>
          <a:xfrm>
            <a:off x="5716621" y="2269115"/>
            <a:ext cx="288032" cy="343877"/>
          </a:xfrm>
          <a:prstGeom prst="rect">
            <a:avLst/>
          </a:prstGeom>
        </p:spPr>
        <p:txBody>
          <a:bodyPr wrap="square">
            <a:spAutoFit/>
          </a:bodyPr>
          <a:lstStyle/>
          <a:p>
            <a:pPr algn="ctr">
              <a:lnSpc>
                <a:spcPct val="120000"/>
              </a:lnSpc>
            </a:pPr>
            <a:r>
              <a:rPr lang="en-US" altLang="zh-CN" sz="1500" b="1">
                <a:cs typeface="+mn-ea"/>
                <a:sym typeface="+mn-lt"/>
              </a:rPr>
              <a:t>B</a:t>
            </a:r>
          </a:p>
        </p:txBody>
      </p:sp>
      <p:sp>
        <p:nvSpPr>
          <p:cNvPr id="18" name="矩形 17">
            <a:extLst>
              <a:ext uri="{FF2B5EF4-FFF2-40B4-BE49-F238E27FC236}">
                <a16:creationId xmlns:a16="http://schemas.microsoft.com/office/drawing/2014/main" id="{6AA71660-4B95-4526-AC4B-2C49BE215FD5}"/>
              </a:ext>
            </a:extLst>
          </p:cNvPr>
          <p:cNvSpPr/>
          <p:nvPr/>
        </p:nvSpPr>
        <p:spPr>
          <a:xfrm>
            <a:off x="7386395" y="2269115"/>
            <a:ext cx="288032" cy="343877"/>
          </a:xfrm>
          <a:prstGeom prst="rect">
            <a:avLst/>
          </a:prstGeom>
        </p:spPr>
        <p:txBody>
          <a:bodyPr wrap="square">
            <a:spAutoFit/>
          </a:bodyPr>
          <a:lstStyle/>
          <a:p>
            <a:pPr algn="ctr">
              <a:lnSpc>
                <a:spcPct val="120000"/>
              </a:lnSpc>
            </a:pPr>
            <a:r>
              <a:rPr lang="en-US" altLang="zh-CN" sz="1500" b="1">
                <a:cs typeface="+mn-ea"/>
                <a:sym typeface="+mn-lt"/>
              </a:rPr>
              <a:t>C</a:t>
            </a:r>
          </a:p>
        </p:txBody>
      </p:sp>
      <p:grpSp>
        <p:nvGrpSpPr>
          <p:cNvPr id="19" name="组合 72">
            <a:extLst>
              <a:ext uri="{FF2B5EF4-FFF2-40B4-BE49-F238E27FC236}">
                <a16:creationId xmlns:a16="http://schemas.microsoft.com/office/drawing/2014/main" id="{AE2F90E9-42A1-4A17-A853-2EC7E956C68D}"/>
              </a:ext>
            </a:extLst>
          </p:cNvPr>
          <p:cNvGrpSpPr/>
          <p:nvPr/>
        </p:nvGrpSpPr>
        <p:grpSpPr>
          <a:xfrm>
            <a:off x="6357640" y="3214146"/>
            <a:ext cx="736752" cy="225682"/>
            <a:chOff x="3388852" y="4472528"/>
            <a:chExt cx="479740" cy="225682"/>
          </a:xfrm>
        </p:grpSpPr>
        <p:sp>
          <p:nvSpPr>
            <p:cNvPr id="20" name="Line 24">
              <a:extLst>
                <a:ext uri="{FF2B5EF4-FFF2-40B4-BE49-F238E27FC236}">
                  <a16:creationId xmlns:a16="http://schemas.microsoft.com/office/drawing/2014/main" id="{81919127-19FD-4FB7-9330-DE7F36851DBB}"/>
                </a:ext>
              </a:extLst>
            </p:cNvPr>
            <p:cNvSpPr>
              <a:spLocks noChangeShapeType="1"/>
            </p:cNvSpPr>
            <p:nvPr/>
          </p:nvSpPr>
          <p:spPr bwMode="auto">
            <a:xfrm flipH="1" flipV="1">
              <a:off x="3388852" y="4472528"/>
              <a:ext cx="479740" cy="0"/>
            </a:xfrm>
            <a:prstGeom prst="line">
              <a:avLst/>
            </a:prstGeom>
            <a:noFill/>
            <a:ln w="28575">
              <a:solidFill>
                <a:srgbClr val="00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0515" tIns="43230" rIns="30515" bIns="43230"/>
            <a:lstStyle/>
            <a:p>
              <a:pPr>
                <a:lnSpc>
                  <a:spcPct val="120000"/>
                </a:lnSpc>
                <a:defRPr/>
              </a:pPr>
              <a:endParaRPr lang="zh-CN" altLang="en-US" kern="0">
                <a:solidFill>
                  <a:sysClr val="windowText" lastClr="000000"/>
                </a:solidFill>
                <a:cs typeface="+mn-ea"/>
                <a:sym typeface="+mn-lt"/>
              </a:endParaRPr>
            </a:p>
          </p:txBody>
        </p:sp>
        <p:sp>
          <p:nvSpPr>
            <p:cNvPr id="21" name="Line 24">
              <a:extLst>
                <a:ext uri="{FF2B5EF4-FFF2-40B4-BE49-F238E27FC236}">
                  <a16:creationId xmlns:a16="http://schemas.microsoft.com/office/drawing/2014/main" id="{32F505E4-C7C2-4C76-B3D3-F80EE087866E}"/>
                </a:ext>
              </a:extLst>
            </p:cNvPr>
            <p:cNvSpPr>
              <a:spLocks noChangeShapeType="1"/>
            </p:cNvSpPr>
            <p:nvPr/>
          </p:nvSpPr>
          <p:spPr bwMode="auto">
            <a:xfrm flipH="1" flipV="1">
              <a:off x="3388852" y="4698210"/>
              <a:ext cx="479740" cy="0"/>
            </a:xfrm>
            <a:prstGeom prst="line">
              <a:avLst/>
            </a:prstGeom>
            <a:noFill/>
            <a:ln w="28575">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0515" tIns="43230" rIns="30515" bIns="43230"/>
            <a:lstStyle/>
            <a:p>
              <a:pPr>
                <a:lnSpc>
                  <a:spcPct val="120000"/>
                </a:lnSpc>
                <a:defRPr/>
              </a:pPr>
              <a:endParaRPr lang="zh-CN" altLang="en-US" kern="0">
                <a:solidFill>
                  <a:sysClr val="windowText" lastClr="000000"/>
                </a:solidFill>
                <a:cs typeface="+mn-ea"/>
                <a:sym typeface="+mn-lt"/>
              </a:endParaRPr>
            </a:p>
          </p:txBody>
        </p:sp>
      </p:grpSp>
      <p:cxnSp>
        <p:nvCxnSpPr>
          <p:cNvPr id="22" name="直接连接符 28">
            <a:extLst>
              <a:ext uri="{FF2B5EF4-FFF2-40B4-BE49-F238E27FC236}">
                <a16:creationId xmlns:a16="http://schemas.microsoft.com/office/drawing/2014/main" id="{2DB3047D-5073-4115-8426-18A9A6F679AC}"/>
              </a:ext>
            </a:extLst>
          </p:cNvPr>
          <p:cNvCxnSpPr/>
          <p:nvPr/>
        </p:nvCxnSpPr>
        <p:spPr bwMode="auto">
          <a:xfrm>
            <a:off x="3491261" y="1770089"/>
            <a:ext cx="0" cy="593204"/>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矩形 33">
            <a:extLst>
              <a:ext uri="{FF2B5EF4-FFF2-40B4-BE49-F238E27FC236}">
                <a16:creationId xmlns:a16="http://schemas.microsoft.com/office/drawing/2014/main" id="{BEEAFD1C-DA44-4A96-939A-359F23CC6A3A}"/>
              </a:ext>
            </a:extLst>
          </p:cNvPr>
          <p:cNvSpPr/>
          <p:nvPr/>
        </p:nvSpPr>
        <p:spPr>
          <a:xfrm>
            <a:off x="2431244" y="1859255"/>
            <a:ext cx="1040670" cy="343877"/>
          </a:xfrm>
          <a:prstGeom prst="rect">
            <a:avLst/>
          </a:prstGeom>
        </p:spPr>
        <p:txBody>
          <a:bodyPr wrap="none">
            <a:spAutoFit/>
          </a:bodyPr>
          <a:lstStyle/>
          <a:p>
            <a:pPr>
              <a:lnSpc>
                <a:spcPct val="120000"/>
              </a:lnSpc>
            </a:pPr>
            <a:r>
              <a:rPr lang="en-US" altLang="zh-CN" sz="1500" b="1" dirty="0">
                <a:cs typeface="+mn-ea"/>
                <a:sym typeface="+mn-lt"/>
              </a:rPr>
              <a:t>1.1.1.0/24</a:t>
            </a:r>
            <a:endParaRPr lang="zh-CN" altLang="en-US" sz="1500" dirty="0">
              <a:cs typeface="+mn-ea"/>
              <a:sym typeface="+mn-lt"/>
            </a:endParaRPr>
          </a:p>
        </p:txBody>
      </p:sp>
      <p:sp>
        <p:nvSpPr>
          <p:cNvPr id="24" name="文本框 23">
            <a:extLst>
              <a:ext uri="{FF2B5EF4-FFF2-40B4-BE49-F238E27FC236}">
                <a16:creationId xmlns:a16="http://schemas.microsoft.com/office/drawing/2014/main" id="{7738E1D1-ED50-4C99-9E9D-0D2C976D984A}"/>
              </a:ext>
            </a:extLst>
          </p:cNvPr>
          <p:cNvSpPr txBox="1"/>
          <p:nvPr/>
        </p:nvSpPr>
        <p:spPr>
          <a:xfrm>
            <a:off x="4615875" y="2516530"/>
            <a:ext cx="1098378" cy="656077"/>
          </a:xfrm>
          <a:prstGeom prst="rect">
            <a:avLst/>
          </a:prstGeom>
          <a:noFill/>
        </p:spPr>
        <p:txBody>
          <a:bodyPr wrap="none" rtlCol="0">
            <a:spAutoFit/>
          </a:bodyPr>
          <a:lstStyle/>
          <a:p>
            <a:pPr>
              <a:lnSpc>
                <a:spcPct val="120000"/>
              </a:lnSpc>
            </a:pPr>
            <a:r>
              <a:rPr lang="en-US" altLang="zh-CN" sz="1600" dirty="0">
                <a:cs typeface="+mn-ea"/>
                <a:sym typeface="+mn-lt"/>
              </a:rPr>
              <a:t>1.1.1.0/24</a:t>
            </a:r>
          </a:p>
          <a:p>
            <a:pPr>
              <a:lnSpc>
                <a:spcPct val="120000"/>
              </a:lnSpc>
            </a:pPr>
            <a:r>
              <a:rPr lang="en-US" altLang="zh-CN" sz="1600" dirty="0">
                <a:cs typeface="+mn-ea"/>
                <a:sym typeface="+mn-lt"/>
              </a:rPr>
              <a:t>Hop=1</a:t>
            </a:r>
            <a:endParaRPr lang="zh-CN" altLang="en-US" sz="1600" dirty="0">
              <a:cs typeface="+mn-ea"/>
              <a:sym typeface="+mn-lt"/>
            </a:endParaRPr>
          </a:p>
        </p:txBody>
      </p:sp>
      <p:sp>
        <p:nvSpPr>
          <p:cNvPr id="25" name="文本框 24">
            <a:extLst>
              <a:ext uri="{FF2B5EF4-FFF2-40B4-BE49-F238E27FC236}">
                <a16:creationId xmlns:a16="http://schemas.microsoft.com/office/drawing/2014/main" id="{EE343608-10FC-4534-BF41-C07C3EAC8EAF}"/>
              </a:ext>
            </a:extLst>
          </p:cNvPr>
          <p:cNvSpPr txBox="1"/>
          <p:nvPr/>
        </p:nvSpPr>
        <p:spPr>
          <a:xfrm>
            <a:off x="6375055" y="2516530"/>
            <a:ext cx="1098378" cy="656077"/>
          </a:xfrm>
          <a:prstGeom prst="rect">
            <a:avLst/>
          </a:prstGeom>
          <a:noFill/>
        </p:spPr>
        <p:txBody>
          <a:bodyPr wrap="none" rtlCol="0">
            <a:spAutoFit/>
          </a:bodyPr>
          <a:lstStyle/>
          <a:p>
            <a:pPr>
              <a:lnSpc>
                <a:spcPct val="120000"/>
              </a:lnSpc>
            </a:pPr>
            <a:r>
              <a:rPr lang="en-US" altLang="zh-CN" sz="1600" dirty="0">
                <a:cs typeface="+mn-ea"/>
                <a:sym typeface="+mn-lt"/>
              </a:rPr>
              <a:t>1.1.1.0/24</a:t>
            </a:r>
          </a:p>
          <a:p>
            <a:pPr>
              <a:lnSpc>
                <a:spcPct val="120000"/>
              </a:lnSpc>
            </a:pPr>
            <a:r>
              <a:rPr lang="en-US" altLang="zh-CN" sz="1600" dirty="0">
                <a:cs typeface="+mn-ea"/>
                <a:sym typeface="+mn-lt"/>
              </a:rPr>
              <a:t>Hop=2</a:t>
            </a:r>
            <a:endParaRPr lang="zh-CN" altLang="en-US" sz="1600" dirty="0">
              <a:cs typeface="+mn-ea"/>
              <a:sym typeface="+mn-lt"/>
            </a:endParaRPr>
          </a:p>
        </p:txBody>
      </p:sp>
      <p:sp>
        <p:nvSpPr>
          <p:cNvPr id="27" name="内容占位符 26">
            <a:extLst>
              <a:ext uri="{FF2B5EF4-FFF2-40B4-BE49-F238E27FC236}">
                <a16:creationId xmlns:a16="http://schemas.microsoft.com/office/drawing/2014/main" id="{836B0598-8F53-DD0D-C5F3-204B0127CDF5}"/>
              </a:ext>
            </a:extLst>
          </p:cNvPr>
          <p:cNvSpPr>
            <a:spLocks noGrp="1"/>
          </p:cNvSpPr>
          <p:nvPr>
            <p:ph idx="1"/>
          </p:nvPr>
        </p:nvSpPr>
        <p:spPr>
          <a:xfrm>
            <a:off x="660400" y="4043610"/>
            <a:ext cx="10858500" cy="2101693"/>
          </a:xfrm>
        </p:spPr>
        <p:txBody>
          <a:bodyPr vert="horz" lIns="91440" tIns="45720" rIns="91440" bIns="45720" rtlCol="0">
            <a:normAutofit fontScale="775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在距离矢量路由中，每个路由器周期性的将自己关于整个网络的信息发送给它的邻居</a:t>
            </a:r>
          </a:p>
          <a:p>
            <a:pPr lvl="1">
              <a:buFont typeface="Wingdings" panose="05000000000000000000" pitchFamily="2" charset="2"/>
              <a:buChar char="Ø"/>
            </a:pPr>
            <a:r>
              <a:rPr lang="zh-CN" altLang="en-US" sz="2200" dirty="0">
                <a:sym typeface="+mn-lt"/>
              </a:rPr>
              <a:t>每个路由器保存关于整个网络的信息 ；</a:t>
            </a:r>
          </a:p>
          <a:p>
            <a:pPr lvl="1">
              <a:buFont typeface="Wingdings" panose="05000000000000000000" pitchFamily="2" charset="2"/>
              <a:buChar char="Ø"/>
            </a:pPr>
            <a:r>
              <a:rPr lang="zh-CN" altLang="en-US" sz="2200" dirty="0">
                <a:sym typeface="+mn-lt"/>
              </a:rPr>
              <a:t>仅仅和邻居交换网络信息 ；</a:t>
            </a:r>
          </a:p>
          <a:p>
            <a:pPr lvl="1">
              <a:buFont typeface="Wingdings" panose="05000000000000000000" pitchFamily="2" charset="2"/>
              <a:buChar char="Ø"/>
            </a:pPr>
            <a:r>
              <a:rPr lang="zh-CN" altLang="en-US" sz="2200" dirty="0">
                <a:sym typeface="+mn-lt"/>
              </a:rPr>
              <a:t>信息的交换是通过有规律的时间间隔来进行</a:t>
            </a:r>
            <a:r>
              <a:rPr lang="en-US" altLang="zh-CN" sz="2200" dirty="0">
                <a:sym typeface="+mn-lt"/>
              </a:rPr>
              <a:t>(</a:t>
            </a:r>
            <a:r>
              <a:rPr lang="zh-CN" altLang="en-US" sz="2200" dirty="0">
                <a:sym typeface="+mn-lt"/>
              </a:rPr>
              <a:t>例如每隔</a:t>
            </a:r>
            <a:r>
              <a:rPr lang="en-US" altLang="zh-CN" sz="2200" dirty="0">
                <a:sym typeface="+mn-lt"/>
              </a:rPr>
              <a:t>30</a:t>
            </a:r>
            <a:r>
              <a:rPr lang="zh-CN" altLang="en-US" sz="2200" dirty="0">
                <a:sym typeface="+mn-lt"/>
              </a:rPr>
              <a:t>秒发一次</a:t>
            </a:r>
            <a:r>
              <a:rPr lang="en-US" altLang="zh-CN" sz="2200" dirty="0">
                <a:sym typeface="+mn-lt"/>
              </a:rPr>
              <a:t>)</a:t>
            </a:r>
            <a:r>
              <a:rPr lang="zh-CN" altLang="en-US" sz="2200" dirty="0">
                <a:sym typeface="+mn-lt"/>
              </a:rPr>
              <a:t>，无论网络状态是否发生变化。</a:t>
            </a:r>
          </a:p>
          <a:p>
            <a:pPr marL="266700" indent="-266700">
              <a:buFont typeface="Wingdings" panose="05000000000000000000" pitchFamily="2" charset="2"/>
              <a:buChar char="n"/>
            </a:pPr>
            <a:r>
              <a:rPr lang="zh-CN" altLang="en-US" sz="2400" dirty="0">
                <a:solidFill>
                  <a:schemeClr val="accent1"/>
                </a:solidFill>
                <a:cs typeface="+mn-ea"/>
                <a:sym typeface="+mn-lt"/>
              </a:rPr>
              <a:t>每个路由器依据路由表来转发数据包</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35" name="日期占位符 3">
            <a:extLst>
              <a:ext uri="{FF2B5EF4-FFF2-40B4-BE49-F238E27FC236}">
                <a16:creationId xmlns:a16="http://schemas.microsoft.com/office/drawing/2014/main" id="{54666E94-DDAC-9335-8AB5-CBE54C74ADD4}"/>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36" name="页脚占位符 4">
            <a:extLst>
              <a:ext uri="{FF2B5EF4-FFF2-40B4-BE49-F238E27FC236}">
                <a16:creationId xmlns:a16="http://schemas.microsoft.com/office/drawing/2014/main" id="{2A7D37CF-FE28-8001-4A58-C4DDCDA4A04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37" name="灯片编号占位符 5">
            <a:extLst>
              <a:ext uri="{FF2B5EF4-FFF2-40B4-BE49-F238E27FC236}">
                <a16:creationId xmlns:a16="http://schemas.microsoft.com/office/drawing/2014/main" id="{20F7C29F-4FB8-1D50-A357-CD7E5DD8936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212</a:t>
            </a:fld>
            <a:endParaRPr lang="en-US">
              <a:cs typeface="+mn-ea"/>
              <a:sym typeface="+mn-lt"/>
            </a:endParaRPr>
          </a:p>
        </p:txBody>
      </p:sp>
    </p:spTree>
    <p:extLst>
      <p:ext uri="{BB962C8B-B14F-4D97-AF65-F5344CB8AC3E}">
        <p14:creationId xmlns:p14="http://schemas.microsoft.com/office/powerpoint/2010/main" val="19343199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距离矢量路由选择协议</a:t>
            </a:r>
          </a:p>
        </p:txBody>
      </p:sp>
      <p:sp>
        <p:nvSpPr>
          <p:cNvPr id="3" name="内容占位符 2"/>
          <p:cNvSpPr>
            <a:spLocks noGrp="1"/>
          </p:cNvSpPr>
          <p:nvPr>
            <p:ph idx="1"/>
          </p:nvPr>
        </p:nvSpPr>
        <p:spPr>
          <a:xfrm>
            <a:off x="2152650" y="1188000"/>
            <a:ext cx="7886700" cy="810478"/>
          </a:xfrm>
        </p:spPr>
        <p:txBody>
          <a:bodyPr vert="horz" lIns="91440" tIns="45720" rIns="91440" bIns="45720" rtlCol="0">
            <a:normAutofit fontScale="925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路由器初始启动</a:t>
            </a:r>
          </a:p>
          <a:p>
            <a:pPr lvl="1">
              <a:buFont typeface="Wingdings" panose="05000000000000000000" pitchFamily="2" charset="2"/>
              <a:buChar char="Ø"/>
            </a:pPr>
            <a:r>
              <a:rPr lang="zh-CN" altLang="en-US" sz="2200" dirty="0">
                <a:sym typeface="+mn-lt"/>
              </a:rPr>
              <a:t>最初的网络发现：直连路由写入路由表。 </a:t>
            </a:r>
          </a:p>
        </p:txBody>
      </p:sp>
      <p:graphicFrame>
        <p:nvGraphicFramePr>
          <p:cNvPr id="59" name="表格 176"/>
          <p:cNvGraphicFramePr>
            <a:graphicFrameLocks noGrp="1"/>
          </p:cNvGraphicFramePr>
          <p:nvPr>
            <p:extLst/>
          </p:nvPr>
        </p:nvGraphicFramePr>
        <p:xfrm>
          <a:off x="2317154" y="3970634"/>
          <a:ext cx="2412000" cy="162810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20000"/>
                    </a:ext>
                  </a:extLst>
                </a:gridCol>
                <a:gridCol w="756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332452">
                <a:tc gridSpan="3">
                  <a:txBody>
                    <a:bodyPr/>
                    <a:lstStyle/>
                    <a:p>
                      <a:pPr algn="ctr">
                        <a:lnSpc>
                          <a:spcPct val="120000"/>
                        </a:lnSpc>
                        <a:spcBef>
                          <a:spcPts val="0"/>
                        </a:spcBef>
                        <a:spcAft>
                          <a:spcPts val="0"/>
                        </a:spcAft>
                      </a:pPr>
                      <a:r>
                        <a:rPr lang="en-US" altLang="zh-CN" sz="1400" b="1">
                          <a:latin typeface="+mn-lt"/>
                          <a:ea typeface="+mn-ea"/>
                          <a:cs typeface="+mn-ea"/>
                          <a:sym typeface="+mn-lt"/>
                        </a:rPr>
                        <a:t>R1</a:t>
                      </a:r>
                      <a:r>
                        <a:rPr lang="zh-CN" altLang="en-US" sz="1400" b="1">
                          <a:latin typeface="+mn-lt"/>
                          <a:ea typeface="+mn-ea"/>
                          <a:cs typeface="+mn-ea"/>
                          <a:sym typeface="+mn-lt"/>
                        </a:rPr>
                        <a:t>的路由表</a:t>
                      </a:r>
                    </a:p>
                  </a:txBody>
                  <a:tcPr marL="0" marR="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192.168.12.0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2770">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2770">
                <a:tc>
                  <a:txBody>
                    <a:bodyPr/>
                    <a:lstStyle/>
                    <a:p>
                      <a:pPr algn="ctr">
                        <a:lnSpc>
                          <a:spcPct val="120000"/>
                        </a:lnSpc>
                        <a:spcBef>
                          <a:spcPts val="0"/>
                        </a:spcBef>
                        <a:spcAft>
                          <a:spcPts val="0"/>
                        </a:spcAft>
                      </a:pPr>
                      <a:endParaRPr lang="zh-CN" altLang="en-US" sz="1400" dirty="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0" name="表格 176"/>
          <p:cNvGraphicFramePr>
            <a:graphicFrameLocks noGrp="1"/>
          </p:cNvGraphicFramePr>
          <p:nvPr>
            <p:extLst/>
          </p:nvPr>
        </p:nvGraphicFramePr>
        <p:xfrm>
          <a:off x="4854649" y="3970634"/>
          <a:ext cx="2412000" cy="162810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20000"/>
                    </a:ext>
                  </a:extLst>
                </a:gridCol>
                <a:gridCol w="756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332452">
                <a:tc gridSpan="3">
                  <a:txBody>
                    <a:bodyPr/>
                    <a:lstStyle/>
                    <a:p>
                      <a:pPr algn="ctr">
                        <a:lnSpc>
                          <a:spcPct val="120000"/>
                        </a:lnSpc>
                        <a:spcBef>
                          <a:spcPts val="0"/>
                        </a:spcBef>
                        <a:spcAft>
                          <a:spcPts val="0"/>
                        </a:spcAft>
                      </a:pPr>
                      <a:r>
                        <a:rPr lang="en-US" altLang="zh-CN" sz="1400" b="1">
                          <a:latin typeface="+mn-lt"/>
                          <a:ea typeface="+mn-ea"/>
                          <a:cs typeface="+mn-ea"/>
                          <a:sym typeface="+mn-lt"/>
                        </a:rPr>
                        <a:t>R2</a:t>
                      </a:r>
                      <a:r>
                        <a:rPr lang="zh-CN" altLang="en-US" sz="1400" b="1">
                          <a:latin typeface="+mn-lt"/>
                          <a:ea typeface="+mn-ea"/>
                          <a:cs typeface="+mn-ea"/>
                          <a:sym typeface="+mn-lt"/>
                        </a:rPr>
                        <a:t>的路由表</a:t>
                      </a:r>
                    </a:p>
                  </a:txBody>
                  <a:tcPr marL="0" marR="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192.168.12.0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192.168.23.0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2770">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2770">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1" name="表格 176"/>
          <p:cNvGraphicFramePr>
            <a:graphicFrameLocks noGrp="1"/>
          </p:cNvGraphicFramePr>
          <p:nvPr>
            <p:extLst/>
          </p:nvPr>
        </p:nvGraphicFramePr>
        <p:xfrm>
          <a:off x="7392144" y="3970634"/>
          <a:ext cx="2412000" cy="162810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20000"/>
                    </a:ext>
                  </a:extLst>
                </a:gridCol>
                <a:gridCol w="756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332452">
                <a:tc gridSpan="3">
                  <a:txBody>
                    <a:bodyPr/>
                    <a:lstStyle/>
                    <a:p>
                      <a:pPr algn="ctr">
                        <a:lnSpc>
                          <a:spcPct val="120000"/>
                        </a:lnSpc>
                        <a:spcBef>
                          <a:spcPts val="0"/>
                        </a:spcBef>
                        <a:spcAft>
                          <a:spcPts val="0"/>
                        </a:spcAft>
                      </a:pPr>
                      <a:r>
                        <a:rPr lang="en-US" altLang="zh-CN" sz="1400" b="1">
                          <a:latin typeface="+mn-lt"/>
                          <a:ea typeface="+mn-ea"/>
                          <a:cs typeface="+mn-ea"/>
                          <a:sym typeface="+mn-lt"/>
                        </a:rPr>
                        <a:t>R3</a:t>
                      </a:r>
                      <a:r>
                        <a:rPr lang="zh-CN" altLang="en-US" sz="1400" b="1">
                          <a:latin typeface="+mn-lt"/>
                          <a:ea typeface="+mn-ea"/>
                          <a:cs typeface="+mn-ea"/>
                          <a:sym typeface="+mn-lt"/>
                        </a:rPr>
                        <a:t>的路由表</a:t>
                      </a:r>
                    </a:p>
                  </a:txBody>
                  <a:tcPr marL="0" marR="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192.168.23.0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3.0.0.0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2770">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2770">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日期占位符 3">
            <a:extLst>
              <a:ext uri="{FF2B5EF4-FFF2-40B4-BE49-F238E27FC236}">
                <a16:creationId xmlns:a16="http://schemas.microsoft.com/office/drawing/2014/main" id="{8CF3E4D4-4767-0F51-2C3C-DA35A4A90735}"/>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E1CF3DBC-9FCD-B214-BAD3-F95723E86E2A}"/>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E89C0274-02C7-AD82-63F8-6A4439E28C73}"/>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213</a:t>
            </a:fld>
            <a:endParaRPr lang="en-US">
              <a:cs typeface="+mn-ea"/>
              <a:sym typeface="+mn-lt"/>
            </a:endParaRPr>
          </a:p>
        </p:txBody>
      </p:sp>
      <p:grpSp>
        <p:nvGrpSpPr>
          <p:cNvPr id="8" name="组合 7">
            <a:extLst>
              <a:ext uri="{FF2B5EF4-FFF2-40B4-BE49-F238E27FC236}">
                <a16:creationId xmlns:a16="http://schemas.microsoft.com/office/drawing/2014/main" id="{363A49B1-2C18-40A8-8710-75AD41410CB2}"/>
              </a:ext>
            </a:extLst>
          </p:cNvPr>
          <p:cNvGrpSpPr/>
          <p:nvPr/>
        </p:nvGrpSpPr>
        <p:grpSpPr>
          <a:xfrm>
            <a:off x="2634360" y="2636912"/>
            <a:ext cx="6923282" cy="1188070"/>
            <a:chOff x="2634360" y="2636912"/>
            <a:chExt cx="6923282" cy="1188070"/>
          </a:xfrm>
        </p:grpSpPr>
        <p:cxnSp>
          <p:nvCxnSpPr>
            <p:cNvPr id="24" name="直接连接符 29"/>
            <p:cNvCxnSpPr/>
            <p:nvPr/>
          </p:nvCxnSpPr>
          <p:spPr bwMode="auto">
            <a:xfrm>
              <a:off x="2654842" y="3196504"/>
              <a:ext cx="6876603"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5" name="矩形 42"/>
            <p:cNvSpPr/>
            <p:nvPr/>
          </p:nvSpPr>
          <p:spPr>
            <a:xfrm>
              <a:off x="3944804" y="2636912"/>
              <a:ext cx="1476686" cy="585610"/>
            </a:xfrm>
            <a:prstGeom prst="rect">
              <a:avLst/>
            </a:prstGeom>
          </p:spPr>
          <p:txBody>
            <a:bodyPr wrap="none">
              <a:spAutoFit/>
            </a:bodyPr>
            <a:lstStyle/>
            <a:p>
              <a:pPr>
                <a:lnSpc>
                  <a:spcPct val="120000"/>
                </a:lnSpc>
              </a:pPr>
              <a:r>
                <a:rPr lang="en-US" altLang="zh-CN" sz="1400" b="1">
                  <a:cs typeface="+mn-ea"/>
                  <a:sym typeface="+mn-lt"/>
                </a:rPr>
                <a:t>GE0/0/0</a:t>
              </a:r>
            </a:p>
            <a:p>
              <a:pPr>
                <a:lnSpc>
                  <a:spcPct val="120000"/>
                </a:lnSpc>
              </a:pPr>
              <a:r>
                <a:rPr lang="en-US" altLang="zh-CN" sz="1400">
                  <a:cs typeface="+mn-ea"/>
                  <a:sym typeface="+mn-lt"/>
                </a:rPr>
                <a:t>192.168.12.1/24</a:t>
              </a:r>
            </a:p>
          </p:txBody>
        </p:sp>
        <p:sp>
          <p:nvSpPr>
            <p:cNvPr id="28" name="矩形 69"/>
            <p:cNvSpPr/>
            <p:nvPr/>
          </p:nvSpPr>
          <p:spPr>
            <a:xfrm>
              <a:off x="5865819" y="3452491"/>
              <a:ext cx="463879" cy="327077"/>
            </a:xfrm>
            <a:prstGeom prst="rect">
              <a:avLst/>
            </a:prstGeom>
          </p:spPr>
          <p:txBody>
            <a:bodyPr wrap="square">
              <a:spAutoFit/>
            </a:bodyPr>
            <a:lstStyle/>
            <a:p>
              <a:pPr algn="ctr">
                <a:lnSpc>
                  <a:spcPct val="120000"/>
                </a:lnSpc>
              </a:pPr>
              <a:r>
                <a:rPr lang="en-US" altLang="zh-CN" sz="1400" b="1" dirty="0">
                  <a:cs typeface="+mn-ea"/>
                  <a:sym typeface="+mn-lt"/>
                </a:rPr>
                <a:t>R2</a:t>
              </a:r>
            </a:p>
          </p:txBody>
        </p:sp>
        <p:sp>
          <p:nvSpPr>
            <p:cNvPr id="39" name="矩形 70"/>
            <p:cNvSpPr/>
            <p:nvPr/>
          </p:nvSpPr>
          <p:spPr>
            <a:xfrm>
              <a:off x="8212861" y="3452491"/>
              <a:ext cx="463879" cy="327077"/>
            </a:xfrm>
            <a:prstGeom prst="rect">
              <a:avLst/>
            </a:prstGeom>
          </p:spPr>
          <p:txBody>
            <a:bodyPr wrap="square">
              <a:spAutoFit/>
            </a:bodyPr>
            <a:lstStyle/>
            <a:p>
              <a:pPr algn="ctr">
                <a:lnSpc>
                  <a:spcPct val="120000"/>
                </a:lnSpc>
              </a:pPr>
              <a:r>
                <a:rPr lang="en-US" altLang="zh-CN" sz="1400" b="1" dirty="0">
                  <a:cs typeface="+mn-ea"/>
                  <a:sym typeface="+mn-lt"/>
                </a:rPr>
                <a:t>R3</a:t>
              </a:r>
            </a:p>
          </p:txBody>
        </p:sp>
        <p:sp>
          <p:nvSpPr>
            <p:cNvPr id="51" name="矩形 66"/>
            <p:cNvSpPr/>
            <p:nvPr/>
          </p:nvSpPr>
          <p:spPr>
            <a:xfrm>
              <a:off x="3518776" y="3452495"/>
              <a:ext cx="463879" cy="260948"/>
            </a:xfrm>
            <a:prstGeom prst="rect">
              <a:avLst/>
            </a:prstGeom>
          </p:spPr>
          <p:txBody>
            <a:bodyPr wrap="square">
              <a:spAutoFit/>
            </a:bodyPr>
            <a:lstStyle/>
            <a:p>
              <a:pPr algn="ctr">
                <a:lnSpc>
                  <a:spcPct val="120000"/>
                </a:lnSpc>
              </a:pPr>
              <a:r>
                <a:rPr lang="en-US" altLang="zh-CN" sz="1400" b="1" dirty="0">
                  <a:cs typeface="+mn-ea"/>
                  <a:sym typeface="+mn-lt"/>
                </a:rPr>
                <a:t>R1</a:t>
              </a:r>
            </a:p>
          </p:txBody>
        </p:sp>
        <p:sp>
          <p:nvSpPr>
            <p:cNvPr id="54" name="矩形 42"/>
            <p:cNvSpPr/>
            <p:nvPr/>
          </p:nvSpPr>
          <p:spPr>
            <a:xfrm>
              <a:off x="4391505" y="3239372"/>
              <a:ext cx="1476686" cy="585610"/>
            </a:xfrm>
            <a:prstGeom prst="rect">
              <a:avLst/>
            </a:prstGeom>
          </p:spPr>
          <p:txBody>
            <a:bodyPr wrap="none">
              <a:spAutoFit/>
            </a:bodyPr>
            <a:lstStyle/>
            <a:p>
              <a:pPr algn="r">
                <a:lnSpc>
                  <a:spcPct val="120000"/>
                </a:lnSpc>
              </a:pPr>
              <a:r>
                <a:rPr lang="en-US" altLang="zh-CN" sz="1400" b="1">
                  <a:cs typeface="+mn-ea"/>
                  <a:sym typeface="+mn-lt"/>
                </a:rPr>
                <a:t>GE0/0/0</a:t>
              </a:r>
            </a:p>
            <a:p>
              <a:pPr algn="r">
                <a:lnSpc>
                  <a:spcPct val="120000"/>
                </a:lnSpc>
              </a:pPr>
              <a:r>
                <a:rPr lang="en-US" altLang="zh-CN" sz="1400">
                  <a:cs typeface="+mn-ea"/>
                  <a:sym typeface="+mn-lt"/>
                </a:rPr>
                <a:t>192.168.12.2/24</a:t>
              </a:r>
            </a:p>
          </p:txBody>
        </p:sp>
        <p:sp>
          <p:nvSpPr>
            <p:cNvPr id="55" name="矩形 42"/>
            <p:cNvSpPr/>
            <p:nvPr/>
          </p:nvSpPr>
          <p:spPr>
            <a:xfrm>
              <a:off x="6295456" y="2636912"/>
              <a:ext cx="1476686" cy="585610"/>
            </a:xfrm>
            <a:prstGeom prst="rect">
              <a:avLst/>
            </a:prstGeom>
          </p:spPr>
          <p:txBody>
            <a:bodyPr wrap="none">
              <a:spAutoFit/>
            </a:bodyPr>
            <a:lstStyle/>
            <a:p>
              <a:pPr>
                <a:lnSpc>
                  <a:spcPct val="120000"/>
                </a:lnSpc>
              </a:pPr>
              <a:r>
                <a:rPr lang="en-US" altLang="zh-CN" sz="1400" b="1">
                  <a:cs typeface="+mn-ea"/>
                  <a:sym typeface="+mn-lt"/>
                </a:rPr>
                <a:t>GE0/0/1</a:t>
              </a:r>
            </a:p>
            <a:p>
              <a:pPr>
                <a:lnSpc>
                  <a:spcPct val="120000"/>
                </a:lnSpc>
              </a:pPr>
              <a:r>
                <a:rPr lang="en-US" altLang="zh-CN" sz="1400">
                  <a:cs typeface="+mn-ea"/>
                  <a:sym typeface="+mn-lt"/>
                </a:rPr>
                <a:t>192.168.23.2/24</a:t>
              </a:r>
            </a:p>
          </p:txBody>
        </p:sp>
        <p:sp>
          <p:nvSpPr>
            <p:cNvPr id="56" name="矩形 42"/>
            <p:cNvSpPr/>
            <p:nvPr/>
          </p:nvSpPr>
          <p:spPr>
            <a:xfrm>
              <a:off x="6742157" y="3239372"/>
              <a:ext cx="1476686" cy="585610"/>
            </a:xfrm>
            <a:prstGeom prst="rect">
              <a:avLst/>
            </a:prstGeom>
          </p:spPr>
          <p:txBody>
            <a:bodyPr wrap="none">
              <a:spAutoFit/>
            </a:bodyPr>
            <a:lstStyle/>
            <a:p>
              <a:pPr algn="r">
                <a:lnSpc>
                  <a:spcPct val="120000"/>
                </a:lnSpc>
              </a:pPr>
              <a:r>
                <a:rPr lang="en-US" altLang="zh-CN" sz="1400" b="1">
                  <a:cs typeface="+mn-ea"/>
                  <a:sym typeface="+mn-lt"/>
                </a:rPr>
                <a:t>GE0/0/0</a:t>
              </a:r>
            </a:p>
            <a:p>
              <a:pPr algn="r">
                <a:lnSpc>
                  <a:spcPct val="120000"/>
                </a:lnSpc>
              </a:pPr>
              <a:r>
                <a:rPr lang="en-US" altLang="zh-CN" sz="1400">
                  <a:cs typeface="+mn-ea"/>
                  <a:sym typeface="+mn-lt"/>
                </a:rPr>
                <a:t>192.168.23.3/24</a:t>
              </a:r>
            </a:p>
          </p:txBody>
        </p:sp>
        <p:sp>
          <p:nvSpPr>
            <p:cNvPr id="57" name="矩形 42"/>
            <p:cNvSpPr/>
            <p:nvPr/>
          </p:nvSpPr>
          <p:spPr>
            <a:xfrm>
              <a:off x="2634360" y="2636912"/>
              <a:ext cx="880369" cy="585610"/>
            </a:xfrm>
            <a:prstGeom prst="rect">
              <a:avLst/>
            </a:prstGeom>
          </p:spPr>
          <p:txBody>
            <a:bodyPr wrap="none">
              <a:spAutoFit/>
            </a:bodyPr>
            <a:lstStyle/>
            <a:p>
              <a:pPr algn="r">
                <a:lnSpc>
                  <a:spcPct val="120000"/>
                </a:lnSpc>
              </a:pPr>
              <a:r>
                <a:rPr lang="en-US" altLang="zh-CN" sz="1400" b="1">
                  <a:cs typeface="+mn-ea"/>
                  <a:sym typeface="+mn-lt"/>
                </a:rPr>
                <a:t>GE0/0/1</a:t>
              </a:r>
            </a:p>
            <a:p>
              <a:pPr algn="r">
                <a:lnSpc>
                  <a:spcPct val="120000"/>
                </a:lnSpc>
              </a:pPr>
              <a:r>
                <a:rPr lang="en-US" altLang="zh-CN" sz="1400">
                  <a:cs typeface="+mn-ea"/>
                  <a:sym typeface="+mn-lt"/>
                </a:rPr>
                <a:t>1.0.0.0/8</a:t>
              </a:r>
            </a:p>
          </p:txBody>
        </p:sp>
        <p:sp>
          <p:nvSpPr>
            <p:cNvPr id="58" name="矩形 42"/>
            <p:cNvSpPr/>
            <p:nvPr/>
          </p:nvSpPr>
          <p:spPr>
            <a:xfrm>
              <a:off x="8677273" y="2636912"/>
              <a:ext cx="880369" cy="585610"/>
            </a:xfrm>
            <a:prstGeom prst="rect">
              <a:avLst/>
            </a:prstGeom>
          </p:spPr>
          <p:txBody>
            <a:bodyPr wrap="none">
              <a:spAutoFit/>
            </a:bodyPr>
            <a:lstStyle/>
            <a:p>
              <a:pPr>
                <a:lnSpc>
                  <a:spcPct val="120000"/>
                </a:lnSpc>
              </a:pPr>
              <a:r>
                <a:rPr lang="en-US" altLang="zh-CN" sz="1400" b="1">
                  <a:cs typeface="+mn-ea"/>
                  <a:sym typeface="+mn-lt"/>
                </a:rPr>
                <a:t>GE0/0/1</a:t>
              </a:r>
            </a:p>
            <a:p>
              <a:pPr>
                <a:lnSpc>
                  <a:spcPct val="120000"/>
                </a:lnSpc>
              </a:pPr>
              <a:r>
                <a:rPr lang="en-US" altLang="zh-CN" sz="1400">
                  <a:cs typeface="+mn-ea"/>
                  <a:sym typeface="+mn-lt"/>
                </a:rPr>
                <a:t>3.0.0.0/8</a:t>
              </a:r>
            </a:p>
          </p:txBody>
        </p:sp>
        <p:pic>
          <p:nvPicPr>
            <p:cNvPr id="7" name="图片 6">
              <a:extLst>
                <a:ext uri="{FF2B5EF4-FFF2-40B4-BE49-F238E27FC236}">
                  <a16:creationId xmlns:a16="http://schemas.microsoft.com/office/drawing/2014/main" id="{05B9D681-2F5C-45DF-8B2F-027AC58165AE}"/>
                </a:ext>
              </a:extLst>
            </p:cNvPr>
            <p:cNvPicPr>
              <a:picLocks noChangeAspect="1"/>
            </p:cNvPicPr>
            <p:nvPr/>
          </p:nvPicPr>
          <p:blipFill>
            <a:blip r:embed="rId2"/>
            <a:stretch>
              <a:fillRect/>
            </a:stretch>
          </p:blipFill>
          <p:spPr>
            <a:xfrm>
              <a:off x="8151995" y="2911415"/>
              <a:ext cx="585609" cy="585609"/>
            </a:xfrm>
            <a:prstGeom prst="rect">
              <a:avLst/>
            </a:prstGeom>
          </p:spPr>
        </p:pic>
        <p:pic>
          <p:nvPicPr>
            <p:cNvPr id="32" name="图片 31">
              <a:extLst>
                <a:ext uri="{FF2B5EF4-FFF2-40B4-BE49-F238E27FC236}">
                  <a16:creationId xmlns:a16="http://schemas.microsoft.com/office/drawing/2014/main" id="{FF34A4BC-7451-4CAB-BE0D-535403EC3BA5}"/>
                </a:ext>
              </a:extLst>
            </p:cNvPr>
            <p:cNvPicPr>
              <a:picLocks noChangeAspect="1"/>
            </p:cNvPicPr>
            <p:nvPr/>
          </p:nvPicPr>
          <p:blipFill>
            <a:blip r:embed="rId2"/>
            <a:stretch>
              <a:fillRect/>
            </a:stretch>
          </p:blipFill>
          <p:spPr>
            <a:xfrm>
              <a:off x="5803195" y="2892899"/>
              <a:ext cx="585609" cy="585609"/>
            </a:xfrm>
            <a:prstGeom prst="rect">
              <a:avLst/>
            </a:prstGeom>
          </p:spPr>
        </p:pic>
        <p:pic>
          <p:nvPicPr>
            <p:cNvPr id="33" name="图片 32">
              <a:extLst>
                <a:ext uri="{FF2B5EF4-FFF2-40B4-BE49-F238E27FC236}">
                  <a16:creationId xmlns:a16="http://schemas.microsoft.com/office/drawing/2014/main" id="{7230F204-B7E6-4773-8CC1-1E60FFAE56E2}"/>
                </a:ext>
              </a:extLst>
            </p:cNvPr>
            <p:cNvPicPr>
              <a:picLocks noChangeAspect="1"/>
            </p:cNvPicPr>
            <p:nvPr/>
          </p:nvPicPr>
          <p:blipFill>
            <a:blip r:embed="rId2"/>
            <a:stretch>
              <a:fillRect/>
            </a:stretch>
          </p:blipFill>
          <p:spPr>
            <a:xfrm>
              <a:off x="3445400" y="2878449"/>
              <a:ext cx="585609" cy="585609"/>
            </a:xfrm>
            <a:prstGeom prst="rect">
              <a:avLst/>
            </a:prstGeom>
          </p:spPr>
        </p:pic>
      </p:grpSp>
    </p:spTree>
    <p:extLst>
      <p:ext uri="{BB962C8B-B14F-4D97-AF65-F5344CB8AC3E}">
        <p14:creationId xmlns:p14="http://schemas.microsoft.com/office/powerpoint/2010/main" val="34235699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距离矢量路由选择协议</a:t>
            </a:r>
          </a:p>
        </p:txBody>
      </p:sp>
      <p:sp>
        <p:nvSpPr>
          <p:cNvPr id="3" name="内容占位符 2"/>
          <p:cNvSpPr>
            <a:spLocks noGrp="1"/>
          </p:cNvSpPr>
          <p:nvPr>
            <p:ph idx="1"/>
          </p:nvPr>
        </p:nvSpPr>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初次路由信息交换</a:t>
            </a:r>
          </a:p>
        </p:txBody>
      </p:sp>
      <p:cxnSp>
        <p:nvCxnSpPr>
          <p:cNvPr id="67" name="直接箭头连接符 30"/>
          <p:cNvCxnSpPr/>
          <p:nvPr/>
        </p:nvCxnSpPr>
        <p:spPr>
          <a:xfrm flipH="1">
            <a:off x="2667541"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直接箭头连接符 30"/>
          <p:cNvCxnSpPr/>
          <p:nvPr/>
        </p:nvCxnSpPr>
        <p:spPr>
          <a:xfrm>
            <a:off x="4165099"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9" name="矩形 4"/>
          <p:cNvSpPr/>
          <p:nvPr/>
        </p:nvSpPr>
        <p:spPr>
          <a:xfrm>
            <a:off x="3287689" y="2146840"/>
            <a:ext cx="902811" cy="328551"/>
          </a:xfrm>
          <a:prstGeom prst="rect">
            <a:avLst/>
          </a:prstGeom>
          <a:solidFill>
            <a:schemeClr val="bg1">
              <a:lumMod val="95000"/>
            </a:schemeClr>
          </a:solidFill>
          <a:ln w="28575">
            <a:solidFill>
              <a:schemeClr val="tx1"/>
            </a:solidFill>
          </a:ln>
        </p:spPr>
        <p:txBody>
          <a:bodyPr wrap="none">
            <a:spAutoFit/>
          </a:bodyPr>
          <a:lstStyle/>
          <a:p>
            <a:pPr algn="ctr">
              <a:lnSpc>
                <a:spcPct val="120000"/>
              </a:lnSpc>
            </a:pPr>
            <a:r>
              <a:rPr lang="zh-CN" altLang="en-US" sz="1400">
                <a:cs typeface="+mn-ea"/>
                <a:sym typeface="+mn-lt"/>
              </a:rPr>
              <a:t>路由信息</a:t>
            </a:r>
            <a:endParaRPr lang="en-US" altLang="zh-CN" sz="1400">
              <a:cs typeface="+mn-ea"/>
              <a:sym typeface="+mn-lt"/>
            </a:endParaRPr>
          </a:p>
        </p:txBody>
      </p:sp>
      <p:cxnSp>
        <p:nvCxnSpPr>
          <p:cNvPr id="70" name="直接箭头连接符 30"/>
          <p:cNvCxnSpPr/>
          <p:nvPr/>
        </p:nvCxnSpPr>
        <p:spPr>
          <a:xfrm flipH="1">
            <a:off x="5034363"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接箭头连接符 30"/>
          <p:cNvCxnSpPr/>
          <p:nvPr/>
        </p:nvCxnSpPr>
        <p:spPr>
          <a:xfrm>
            <a:off x="6531921"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2" name="矩形 4"/>
          <p:cNvSpPr/>
          <p:nvPr/>
        </p:nvSpPr>
        <p:spPr>
          <a:xfrm>
            <a:off x="5654511" y="2146840"/>
            <a:ext cx="902811" cy="328551"/>
          </a:xfrm>
          <a:prstGeom prst="rect">
            <a:avLst/>
          </a:prstGeom>
          <a:solidFill>
            <a:schemeClr val="bg1">
              <a:lumMod val="95000"/>
            </a:schemeClr>
          </a:solidFill>
          <a:ln w="28575">
            <a:solidFill>
              <a:schemeClr val="tx1"/>
            </a:solidFill>
          </a:ln>
        </p:spPr>
        <p:txBody>
          <a:bodyPr wrap="none">
            <a:spAutoFit/>
          </a:bodyPr>
          <a:lstStyle/>
          <a:p>
            <a:pPr algn="ctr">
              <a:lnSpc>
                <a:spcPct val="120000"/>
              </a:lnSpc>
            </a:pPr>
            <a:r>
              <a:rPr lang="zh-CN" altLang="en-US" sz="1400">
                <a:cs typeface="+mn-ea"/>
                <a:sym typeface="+mn-lt"/>
              </a:rPr>
              <a:t>路由信息</a:t>
            </a:r>
            <a:endParaRPr lang="en-US" altLang="zh-CN" sz="1400">
              <a:cs typeface="+mn-ea"/>
              <a:sym typeface="+mn-lt"/>
            </a:endParaRPr>
          </a:p>
        </p:txBody>
      </p:sp>
      <p:cxnSp>
        <p:nvCxnSpPr>
          <p:cNvPr id="73" name="直接箭头连接符 30"/>
          <p:cNvCxnSpPr/>
          <p:nvPr/>
        </p:nvCxnSpPr>
        <p:spPr>
          <a:xfrm flipH="1">
            <a:off x="7375785"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4" name="直接箭头连接符 30"/>
          <p:cNvCxnSpPr/>
          <p:nvPr/>
        </p:nvCxnSpPr>
        <p:spPr>
          <a:xfrm>
            <a:off x="8873343"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5" name="矩形 4"/>
          <p:cNvSpPr/>
          <p:nvPr/>
        </p:nvSpPr>
        <p:spPr>
          <a:xfrm>
            <a:off x="7995933" y="2146840"/>
            <a:ext cx="902811" cy="328551"/>
          </a:xfrm>
          <a:prstGeom prst="rect">
            <a:avLst/>
          </a:prstGeom>
          <a:solidFill>
            <a:schemeClr val="bg1">
              <a:lumMod val="95000"/>
            </a:schemeClr>
          </a:solidFill>
          <a:ln w="28575">
            <a:solidFill>
              <a:schemeClr val="tx1"/>
            </a:solidFill>
          </a:ln>
        </p:spPr>
        <p:txBody>
          <a:bodyPr wrap="none">
            <a:spAutoFit/>
          </a:bodyPr>
          <a:lstStyle/>
          <a:p>
            <a:pPr algn="ctr">
              <a:lnSpc>
                <a:spcPct val="120000"/>
              </a:lnSpc>
            </a:pPr>
            <a:r>
              <a:rPr lang="zh-CN" altLang="en-US" sz="1400">
                <a:cs typeface="+mn-ea"/>
                <a:sym typeface="+mn-lt"/>
              </a:rPr>
              <a:t>路由信息</a:t>
            </a:r>
            <a:endParaRPr lang="en-US" altLang="zh-CN" sz="1400">
              <a:cs typeface="+mn-ea"/>
              <a:sym typeface="+mn-lt"/>
            </a:endParaRPr>
          </a:p>
        </p:txBody>
      </p:sp>
      <p:graphicFrame>
        <p:nvGraphicFramePr>
          <p:cNvPr id="76" name="表格 176"/>
          <p:cNvGraphicFramePr>
            <a:graphicFrameLocks noGrp="1"/>
          </p:cNvGraphicFramePr>
          <p:nvPr>
            <p:extLst/>
          </p:nvPr>
        </p:nvGraphicFramePr>
        <p:xfrm>
          <a:off x="2317154" y="3970634"/>
          <a:ext cx="2412000" cy="162810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20000"/>
                    </a:ext>
                  </a:extLst>
                </a:gridCol>
                <a:gridCol w="756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332452">
                <a:tc gridSpan="3">
                  <a:txBody>
                    <a:bodyPr/>
                    <a:lstStyle/>
                    <a:p>
                      <a:pPr algn="ctr">
                        <a:lnSpc>
                          <a:spcPct val="120000"/>
                        </a:lnSpc>
                        <a:spcBef>
                          <a:spcPts val="0"/>
                        </a:spcBef>
                        <a:spcAft>
                          <a:spcPts val="0"/>
                        </a:spcAft>
                      </a:pPr>
                      <a:r>
                        <a:rPr lang="en-US" altLang="zh-CN" sz="1400" b="1">
                          <a:latin typeface="+mn-lt"/>
                          <a:ea typeface="+mn-ea"/>
                          <a:cs typeface="+mn-ea"/>
                          <a:sym typeface="+mn-lt"/>
                        </a:rPr>
                        <a:t>R1</a:t>
                      </a:r>
                      <a:r>
                        <a:rPr lang="zh-CN" altLang="en-US" sz="1400" b="1">
                          <a:latin typeface="+mn-lt"/>
                          <a:ea typeface="+mn-ea"/>
                          <a:cs typeface="+mn-ea"/>
                          <a:sym typeface="+mn-lt"/>
                        </a:rPr>
                        <a:t>的路由表</a:t>
                      </a:r>
                    </a:p>
                  </a:txBody>
                  <a:tcPr marL="0" marR="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192.168.12.0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192.168.23.0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132770">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77" name="表格 176"/>
          <p:cNvGraphicFramePr>
            <a:graphicFrameLocks noGrp="1"/>
          </p:cNvGraphicFramePr>
          <p:nvPr>
            <p:extLst/>
          </p:nvPr>
        </p:nvGraphicFramePr>
        <p:xfrm>
          <a:off x="4854649" y="3970634"/>
          <a:ext cx="2412000" cy="162810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20000"/>
                    </a:ext>
                  </a:extLst>
                </a:gridCol>
                <a:gridCol w="756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332452">
                <a:tc gridSpan="3">
                  <a:txBody>
                    <a:bodyPr/>
                    <a:lstStyle/>
                    <a:p>
                      <a:pPr algn="ctr">
                        <a:lnSpc>
                          <a:spcPct val="120000"/>
                        </a:lnSpc>
                        <a:spcBef>
                          <a:spcPts val="0"/>
                        </a:spcBef>
                        <a:spcAft>
                          <a:spcPts val="0"/>
                        </a:spcAft>
                      </a:pPr>
                      <a:r>
                        <a:rPr lang="en-US" altLang="zh-CN" sz="1400" b="1">
                          <a:latin typeface="+mn-lt"/>
                          <a:ea typeface="+mn-ea"/>
                          <a:cs typeface="+mn-ea"/>
                          <a:sym typeface="+mn-lt"/>
                        </a:rPr>
                        <a:t>R2</a:t>
                      </a:r>
                      <a:r>
                        <a:rPr lang="zh-CN" altLang="en-US" sz="1400" b="1">
                          <a:latin typeface="+mn-lt"/>
                          <a:ea typeface="+mn-ea"/>
                          <a:cs typeface="+mn-ea"/>
                          <a:sym typeface="+mn-lt"/>
                        </a:rPr>
                        <a:t>的路由表</a:t>
                      </a:r>
                    </a:p>
                  </a:txBody>
                  <a:tcPr marL="0" marR="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192.168.12.0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192.168.23.0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3.0.0.0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dirty="0">
                          <a:latin typeface="+mn-lt"/>
                          <a:ea typeface="+mn-ea"/>
                          <a:cs typeface="+mn-ea"/>
                          <a:sym typeface="+mn-lt"/>
                        </a:rPr>
                        <a:t>1</a:t>
                      </a: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graphicFrame>
        <p:nvGraphicFramePr>
          <p:cNvPr id="78" name="表格 176"/>
          <p:cNvGraphicFramePr>
            <a:graphicFrameLocks noGrp="1"/>
          </p:cNvGraphicFramePr>
          <p:nvPr>
            <p:extLst/>
          </p:nvPr>
        </p:nvGraphicFramePr>
        <p:xfrm>
          <a:off x="7392144" y="3970634"/>
          <a:ext cx="2412000" cy="162810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20000"/>
                    </a:ext>
                  </a:extLst>
                </a:gridCol>
                <a:gridCol w="756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332452">
                <a:tc gridSpan="3">
                  <a:txBody>
                    <a:bodyPr/>
                    <a:lstStyle/>
                    <a:p>
                      <a:pPr algn="ctr">
                        <a:lnSpc>
                          <a:spcPct val="120000"/>
                        </a:lnSpc>
                        <a:spcBef>
                          <a:spcPts val="0"/>
                        </a:spcBef>
                        <a:spcAft>
                          <a:spcPts val="0"/>
                        </a:spcAft>
                      </a:pPr>
                      <a:r>
                        <a:rPr lang="en-US" altLang="zh-CN" sz="1400" b="1">
                          <a:latin typeface="+mn-lt"/>
                          <a:ea typeface="+mn-ea"/>
                          <a:cs typeface="+mn-ea"/>
                          <a:sym typeface="+mn-lt"/>
                        </a:rPr>
                        <a:t>R3</a:t>
                      </a:r>
                      <a:r>
                        <a:rPr lang="zh-CN" altLang="en-US" sz="1400" b="1">
                          <a:latin typeface="+mn-lt"/>
                          <a:ea typeface="+mn-ea"/>
                          <a:cs typeface="+mn-ea"/>
                          <a:sym typeface="+mn-lt"/>
                        </a:rPr>
                        <a:t>的路由表</a:t>
                      </a:r>
                    </a:p>
                  </a:txBody>
                  <a:tcPr marL="0" marR="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192.168.23.0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3.0.0.0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192.168.12.0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132770">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日期占位符 3">
            <a:extLst>
              <a:ext uri="{FF2B5EF4-FFF2-40B4-BE49-F238E27FC236}">
                <a16:creationId xmlns:a16="http://schemas.microsoft.com/office/drawing/2014/main" id="{CEB3C86A-1A2E-A30C-5189-520A14C726E4}"/>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EE43F908-171D-9C1B-11B8-CB30C0E722E5}"/>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3171711B-21E4-E9D2-4101-D1592689058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214</a:t>
            </a:fld>
            <a:endParaRPr lang="en-US">
              <a:cs typeface="+mn-ea"/>
              <a:sym typeface="+mn-lt"/>
            </a:endParaRPr>
          </a:p>
        </p:txBody>
      </p:sp>
      <p:grpSp>
        <p:nvGrpSpPr>
          <p:cNvPr id="35" name="组合 34">
            <a:extLst>
              <a:ext uri="{FF2B5EF4-FFF2-40B4-BE49-F238E27FC236}">
                <a16:creationId xmlns:a16="http://schemas.microsoft.com/office/drawing/2014/main" id="{AA5F6E0E-A53D-462C-939E-9707220B94CE}"/>
              </a:ext>
            </a:extLst>
          </p:cNvPr>
          <p:cNvGrpSpPr/>
          <p:nvPr/>
        </p:nvGrpSpPr>
        <p:grpSpPr>
          <a:xfrm>
            <a:off x="2634360" y="2636912"/>
            <a:ext cx="6923282" cy="1188070"/>
            <a:chOff x="2634360" y="2636912"/>
            <a:chExt cx="6923282" cy="1188070"/>
          </a:xfrm>
        </p:grpSpPr>
        <p:cxnSp>
          <p:nvCxnSpPr>
            <p:cNvPr id="36" name="直接连接符 29">
              <a:extLst>
                <a:ext uri="{FF2B5EF4-FFF2-40B4-BE49-F238E27FC236}">
                  <a16:creationId xmlns:a16="http://schemas.microsoft.com/office/drawing/2014/main" id="{5EE4BCB7-FB4B-4AF9-A165-D89CE81B8026}"/>
                </a:ext>
              </a:extLst>
            </p:cNvPr>
            <p:cNvCxnSpPr/>
            <p:nvPr/>
          </p:nvCxnSpPr>
          <p:spPr bwMode="auto">
            <a:xfrm>
              <a:off x="2654842" y="3196504"/>
              <a:ext cx="6876603"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7" name="矩形 42">
              <a:extLst>
                <a:ext uri="{FF2B5EF4-FFF2-40B4-BE49-F238E27FC236}">
                  <a16:creationId xmlns:a16="http://schemas.microsoft.com/office/drawing/2014/main" id="{A173B205-F74D-4A9E-8529-535F0B831CFF}"/>
                </a:ext>
              </a:extLst>
            </p:cNvPr>
            <p:cNvSpPr/>
            <p:nvPr/>
          </p:nvSpPr>
          <p:spPr>
            <a:xfrm>
              <a:off x="3944804" y="2636912"/>
              <a:ext cx="1476686" cy="585610"/>
            </a:xfrm>
            <a:prstGeom prst="rect">
              <a:avLst/>
            </a:prstGeom>
          </p:spPr>
          <p:txBody>
            <a:bodyPr wrap="none">
              <a:spAutoFit/>
            </a:bodyPr>
            <a:lstStyle/>
            <a:p>
              <a:pPr>
                <a:lnSpc>
                  <a:spcPct val="120000"/>
                </a:lnSpc>
              </a:pPr>
              <a:r>
                <a:rPr lang="en-US" altLang="zh-CN" sz="1400" b="1">
                  <a:cs typeface="+mn-ea"/>
                  <a:sym typeface="+mn-lt"/>
                </a:rPr>
                <a:t>GE0/0/0</a:t>
              </a:r>
            </a:p>
            <a:p>
              <a:pPr>
                <a:lnSpc>
                  <a:spcPct val="120000"/>
                </a:lnSpc>
              </a:pPr>
              <a:r>
                <a:rPr lang="en-US" altLang="zh-CN" sz="1400">
                  <a:cs typeface="+mn-ea"/>
                  <a:sym typeface="+mn-lt"/>
                </a:rPr>
                <a:t>192.168.12.1/24</a:t>
              </a:r>
            </a:p>
          </p:txBody>
        </p:sp>
        <p:sp>
          <p:nvSpPr>
            <p:cNvPr id="38" name="矩形 69">
              <a:extLst>
                <a:ext uri="{FF2B5EF4-FFF2-40B4-BE49-F238E27FC236}">
                  <a16:creationId xmlns:a16="http://schemas.microsoft.com/office/drawing/2014/main" id="{D6F4F679-CCF3-4A66-B09A-1A38CF5FDD51}"/>
                </a:ext>
              </a:extLst>
            </p:cNvPr>
            <p:cNvSpPr/>
            <p:nvPr/>
          </p:nvSpPr>
          <p:spPr>
            <a:xfrm>
              <a:off x="5865819" y="3452491"/>
              <a:ext cx="463879" cy="327077"/>
            </a:xfrm>
            <a:prstGeom prst="rect">
              <a:avLst/>
            </a:prstGeom>
          </p:spPr>
          <p:txBody>
            <a:bodyPr wrap="square">
              <a:spAutoFit/>
            </a:bodyPr>
            <a:lstStyle/>
            <a:p>
              <a:pPr algn="ctr">
                <a:lnSpc>
                  <a:spcPct val="120000"/>
                </a:lnSpc>
              </a:pPr>
              <a:r>
                <a:rPr lang="en-US" altLang="zh-CN" sz="1400" b="1" dirty="0">
                  <a:cs typeface="+mn-ea"/>
                  <a:sym typeface="+mn-lt"/>
                </a:rPr>
                <a:t>R2</a:t>
              </a:r>
            </a:p>
          </p:txBody>
        </p:sp>
        <p:sp>
          <p:nvSpPr>
            <p:cNvPr id="39" name="矩形 70">
              <a:extLst>
                <a:ext uri="{FF2B5EF4-FFF2-40B4-BE49-F238E27FC236}">
                  <a16:creationId xmlns:a16="http://schemas.microsoft.com/office/drawing/2014/main" id="{FC5CCC01-AA07-4628-B1B4-E1FCD5DD2C7B}"/>
                </a:ext>
              </a:extLst>
            </p:cNvPr>
            <p:cNvSpPr/>
            <p:nvPr/>
          </p:nvSpPr>
          <p:spPr>
            <a:xfrm>
              <a:off x="8212861" y="3452491"/>
              <a:ext cx="463879" cy="327077"/>
            </a:xfrm>
            <a:prstGeom prst="rect">
              <a:avLst/>
            </a:prstGeom>
          </p:spPr>
          <p:txBody>
            <a:bodyPr wrap="square">
              <a:spAutoFit/>
            </a:bodyPr>
            <a:lstStyle/>
            <a:p>
              <a:pPr algn="ctr">
                <a:lnSpc>
                  <a:spcPct val="120000"/>
                </a:lnSpc>
              </a:pPr>
              <a:r>
                <a:rPr lang="en-US" altLang="zh-CN" sz="1400" b="1" dirty="0">
                  <a:cs typeface="+mn-ea"/>
                  <a:sym typeface="+mn-lt"/>
                </a:rPr>
                <a:t>R3</a:t>
              </a:r>
            </a:p>
          </p:txBody>
        </p:sp>
        <p:sp>
          <p:nvSpPr>
            <p:cNvPr id="40" name="矩形 66">
              <a:extLst>
                <a:ext uri="{FF2B5EF4-FFF2-40B4-BE49-F238E27FC236}">
                  <a16:creationId xmlns:a16="http://schemas.microsoft.com/office/drawing/2014/main" id="{5D47C8B7-0FAB-4F12-B55E-B597E2808B19}"/>
                </a:ext>
              </a:extLst>
            </p:cNvPr>
            <p:cNvSpPr/>
            <p:nvPr/>
          </p:nvSpPr>
          <p:spPr>
            <a:xfrm>
              <a:off x="3518776" y="3452495"/>
              <a:ext cx="463879" cy="260948"/>
            </a:xfrm>
            <a:prstGeom prst="rect">
              <a:avLst/>
            </a:prstGeom>
          </p:spPr>
          <p:txBody>
            <a:bodyPr wrap="square">
              <a:spAutoFit/>
            </a:bodyPr>
            <a:lstStyle/>
            <a:p>
              <a:pPr algn="ctr">
                <a:lnSpc>
                  <a:spcPct val="120000"/>
                </a:lnSpc>
              </a:pPr>
              <a:r>
                <a:rPr lang="en-US" altLang="zh-CN" sz="1400" b="1" dirty="0">
                  <a:cs typeface="+mn-ea"/>
                  <a:sym typeface="+mn-lt"/>
                </a:rPr>
                <a:t>R1</a:t>
              </a:r>
            </a:p>
          </p:txBody>
        </p:sp>
        <p:sp>
          <p:nvSpPr>
            <p:cNvPr id="41" name="矩形 42">
              <a:extLst>
                <a:ext uri="{FF2B5EF4-FFF2-40B4-BE49-F238E27FC236}">
                  <a16:creationId xmlns:a16="http://schemas.microsoft.com/office/drawing/2014/main" id="{99141FAA-6B43-4292-8F2A-6135D0B62517}"/>
                </a:ext>
              </a:extLst>
            </p:cNvPr>
            <p:cNvSpPr/>
            <p:nvPr/>
          </p:nvSpPr>
          <p:spPr>
            <a:xfrm>
              <a:off x="4391505" y="3239372"/>
              <a:ext cx="1476686" cy="585610"/>
            </a:xfrm>
            <a:prstGeom prst="rect">
              <a:avLst/>
            </a:prstGeom>
          </p:spPr>
          <p:txBody>
            <a:bodyPr wrap="none">
              <a:spAutoFit/>
            </a:bodyPr>
            <a:lstStyle/>
            <a:p>
              <a:pPr algn="r">
                <a:lnSpc>
                  <a:spcPct val="120000"/>
                </a:lnSpc>
              </a:pPr>
              <a:r>
                <a:rPr lang="en-US" altLang="zh-CN" sz="1400" b="1">
                  <a:cs typeface="+mn-ea"/>
                  <a:sym typeface="+mn-lt"/>
                </a:rPr>
                <a:t>GE0/0/0</a:t>
              </a:r>
            </a:p>
            <a:p>
              <a:pPr algn="r">
                <a:lnSpc>
                  <a:spcPct val="120000"/>
                </a:lnSpc>
              </a:pPr>
              <a:r>
                <a:rPr lang="en-US" altLang="zh-CN" sz="1400">
                  <a:cs typeface="+mn-ea"/>
                  <a:sym typeface="+mn-lt"/>
                </a:rPr>
                <a:t>192.168.12.2/24</a:t>
              </a:r>
            </a:p>
          </p:txBody>
        </p:sp>
        <p:sp>
          <p:nvSpPr>
            <p:cNvPr id="42" name="矩形 42">
              <a:extLst>
                <a:ext uri="{FF2B5EF4-FFF2-40B4-BE49-F238E27FC236}">
                  <a16:creationId xmlns:a16="http://schemas.microsoft.com/office/drawing/2014/main" id="{DC69D98C-0EAB-4BB9-AE23-65B39B311226}"/>
                </a:ext>
              </a:extLst>
            </p:cNvPr>
            <p:cNvSpPr/>
            <p:nvPr/>
          </p:nvSpPr>
          <p:spPr>
            <a:xfrm>
              <a:off x="6295456" y="2636912"/>
              <a:ext cx="1476686" cy="585610"/>
            </a:xfrm>
            <a:prstGeom prst="rect">
              <a:avLst/>
            </a:prstGeom>
          </p:spPr>
          <p:txBody>
            <a:bodyPr wrap="none">
              <a:spAutoFit/>
            </a:bodyPr>
            <a:lstStyle/>
            <a:p>
              <a:pPr>
                <a:lnSpc>
                  <a:spcPct val="120000"/>
                </a:lnSpc>
              </a:pPr>
              <a:r>
                <a:rPr lang="en-US" altLang="zh-CN" sz="1400" b="1">
                  <a:cs typeface="+mn-ea"/>
                  <a:sym typeface="+mn-lt"/>
                </a:rPr>
                <a:t>GE0/0/1</a:t>
              </a:r>
            </a:p>
            <a:p>
              <a:pPr>
                <a:lnSpc>
                  <a:spcPct val="120000"/>
                </a:lnSpc>
              </a:pPr>
              <a:r>
                <a:rPr lang="en-US" altLang="zh-CN" sz="1400">
                  <a:cs typeface="+mn-ea"/>
                  <a:sym typeface="+mn-lt"/>
                </a:rPr>
                <a:t>192.168.23.2/24</a:t>
              </a:r>
            </a:p>
          </p:txBody>
        </p:sp>
        <p:sp>
          <p:nvSpPr>
            <p:cNvPr id="43" name="矩形 42">
              <a:extLst>
                <a:ext uri="{FF2B5EF4-FFF2-40B4-BE49-F238E27FC236}">
                  <a16:creationId xmlns:a16="http://schemas.microsoft.com/office/drawing/2014/main" id="{530BFF5A-5CA9-43C8-A2CF-A41756A95901}"/>
                </a:ext>
              </a:extLst>
            </p:cNvPr>
            <p:cNvSpPr/>
            <p:nvPr/>
          </p:nvSpPr>
          <p:spPr>
            <a:xfrm>
              <a:off x="6742157" y="3239372"/>
              <a:ext cx="1476686" cy="585610"/>
            </a:xfrm>
            <a:prstGeom prst="rect">
              <a:avLst/>
            </a:prstGeom>
          </p:spPr>
          <p:txBody>
            <a:bodyPr wrap="none">
              <a:spAutoFit/>
            </a:bodyPr>
            <a:lstStyle/>
            <a:p>
              <a:pPr algn="r">
                <a:lnSpc>
                  <a:spcPct val="120000"/>
                </a:lnSpc>
              </a:pPr>
              <a:r>
                <a:rPr lang="en-US" altLang="zh-CN" sz="1400" b="1">
                  <a:cs typeface="+mn-ea"/>
                  <a:sym typeface="+mn-lt"/>
                </a:rPr>
                <a:t>GE0/0/0</a:t>
              </a:r>
            </a:p>
            <a:p>
              <a:pPr algn="r">
                <a:lnSpc>
                  <a:spcPct val="120000"/>
                </a:lnSpc>
              </a:pPr>
              <a:r>
                <a:rPr lang="en-US" altLang="zh-CN" sz="1400">
                  <a:cs typeface="+mn-ea"/>
                  <a:sym typeface="+mn-lt"/>
                </a:rPr>
                <a:t>192.168.23.3/24</a:t>
              </a:r>
            </a:p>
          </p:txBody>
        </p:sp>
        <p:sp>
          <p:nvSpPr>
            <p:cNvPr id="44" name="矩形 42">
              <a:extLst>
                <a:ext uri="{FF2B5EF4-FFF2-40B4-BE49-F238E27FC236}">
                  <a16:creationId xmlns:a16="http://schemas.microsoft.com/office/drawing/2014/main" id="{59E1320E-09D0-4772-B7C1-7F42FEAF9365}"/>
                </a:ext>
              </a:extLst>
            </p:cNvPr>
            <p:cNvSpPr/>
            <p:nvPr/>
          </p:nvSpPr>
          <p:spPr>
            <a:xfrm>
              <a:off x="2634360" y="2636912"/>
              <a:ext cx="880369" cy="585610"/>
            </a:xfrm>
            <a:prstGeom prst="rect">
              <a:avLst/>
            </a:prstGeom>
          </p:spPr>
          <p:txBody>
            <a:bodyPr wrap="none">
              <a:spAutoFit/>
            </a:bodyPr>
            <a:lstStyle/>
            <a:p>
              <a:pPr algn="r">
                <a:lnSpc>
                  <a:spcPct val="120000"/>
                </a:lnSpc>
              </a:pPr>
              <a:r>
                <a:rPr lang="en-US" altLang="zh-CN" sz="1400" b="1">
                  <a:cs typeface="+mn-ea"/>
                  <a:sym typeface="+mn-lt"/>
                </a:rPr>
                <a:t>GE0/0/1</a:t>
              </a:r>
            </a:p>
            <a:p>
              <a:pPr algn="r">
                <a:lnSpc>
                  <a:spcPct val="120000"/>
                </a:lnSpc>
              </a:pPr>
              <a:r>
                <a:rPr lang="en-US" altLang="zh-CN" sz="1400">
                  <a:cs typeface="+mn-ea"/>
                  <a:sym typeface="+mn-lt"/>
                </a:rPr>
                <a:t>1.0.0.0/8</a:t>
              </a:r>
            </a:p>
          </p:txBody>
        </p:sp>
        <p:sp>
          <p:nvSpPr>
            <p:cNvPr id="45" name="矩形 42">
              <a:extLst>
                <a:ext uri="{FF2B5EF4-FFF2-40B4-BE49-F238E27FC236}">
                  <a16:creationId xmlns:a16="http://schemas.microsoft.com/office/drawing/2014/main" id="{6C04168D-C3D8-44AC-AAB0-41D175775289}"/>
                </a:ext>
              </a:extLst>
            </p:cNvPr>
            <p:cNvSpPr/>
            <p:nvPr/>
          </p:nvSpPr>
          <p:spPr>
            <a:xfrm>
              <a:off x="8677273" y="2636912"/>
              <a:ext cx="880369" cy="585610"/>
            </a:xfrm>
            <a:prstGeom prst="rect">
              <a:avLst/>
            </a:prstGeom>
          </p:spPr>
          <p:txBody>
            <a:bodyPr wrap="none">
              <a:spAutoFit/>
            </a:bodyPr>
            <a:lstStyle/>
            <a:p>
              <a:pPr>
                <a:lnSpc>
                  <a:spcPct val="120000"/>
                </a:lnSpc>
              </a:pPr>
              <a:r>
                <a:rPr lang="en-US" altLang="zh-CN" sz="1400" b="1">
                  <a:cs typeface="+mn-ea"/>
                  <a:sym typeface="+mn-lt"/>
                </a:rPr>
                <a:t>GE0/0/1</a:t>
              </a:r>
            </a:p>
            <a:p>
              <a:pPr>
                <a:lnSpc>
                  <a:spcPct val="120000"/>
                </a:lnSpc>
              </a:pPr>
              <a:r>
                <a:rPr lang="en-US" altLang="zh-CN" sz="1400">
                  <a:cs typeface="+mn-ea"/>
                  <a:sym typeface="+mn-lt"/>
                </a:rPr>
                <a:t>3.0.0.0/8</a:t>
              </a:r>
            </a:p>
          </p:txBody>
        </p:sp>
        <p:pic>
          <p:nvPicPr>
            <p:cNvPr id="46" name="图片 45">
              <a:extLst>
                <a:ext uri="{FF2B5EF4-FFF2-40B4-BE49-F238E27FC236}">
                  <a16:creationId xmlns:a16="http://schemas.microsoft.com/office/drawing/2014/main" id="{7A15360A-9AE1-4636-AB2F-FCFC7658EEE6}"/>
                </a:ext>
              </a:extLst>
            </p:cNvPr>
            <p:cNvPicPr>
              <a:picLocks noChangeAspect="1"/>
            </p:cNvPicPr>
            <p:nvPr/>
          </p:nvPicPr>
          <p:blipFill>
            <a:blip r:embed="rId2"/>
            <a:stretch>
              <a:fillRect/>
            </a:stretch>
          </p:blipFill>
          <p:spPr>
            <a:xfrm>
              <a:off x="8151995" y="2911415"/>
              <a:ext cx="585609" cy="585609"/>
            </a:xfrm>
            <a:prstGeom prst="rect">
              <a:avLst/>
            </a:prstGeom>
          </p:spPr>
        </p:pic>
        <p:pic>
          <p:nvPicPr>
            <p:cNvPr id="47" name="图片 46">
              <a:extLst>
                <a:ext uri="{FF2B5EF4-FFF2-40B4-BE49-F238E27FC236}">
                  <a16:creationId xmlns:a16="http://schemas.microsoft.com/office/drawing/2014/main" id="{66095DB0-B9CE-4284-B766-40C861E9DB18}"/>
                </a:ext>
              </a:extLst>
            </p:cNvPr>
            <p:cNvPicPr>
              <a:picLocks noChangeAspect="1"/>
            </p:cNvPicPr>
            <p:nvPr/>
          </p:nvPicPr>
          <p:blipFill>
            <a:blip r:embed="rId2"/>
            <a:stretch>
              <a:fillRect/>
            </a:stretch>
          </p:blipFill>
          <p:spPr>
            <a:xfrm>
              <a:off x="5803195" y="2892899"/>
              <a:ext cx="585609" cy="585609"/>
            </a:xfrm>
            <a:prstGeom prst="rect">
              <a:avLst/>
            </a:prstGeom>
          </p:spPr>
        </p:pic>
        <p:pic>
          <p:nvPicPr>
            <p:cNvPr id="48" name="图片 47">
              <a:extLst>
                <a:ext uri="{FF2B5EF4-FFF2-40B4-BE49-F238E27FC236}">
                  <a16:creationId xmlns:a16="http://schemas.microsoft.com/office/drawing/2014/main" id="{EBD28709-AF35-43AA-9813-149E280C88EE}"/>
                </a:ext>
              </a:extLst>
            </p:cNvPr>
            <p:cNvPicPr>
              <a:picLocks noChangeAspect="1"/>
            </p:cNvPicPr>
            <p:nvPr/>
          </p:nvPicPr>
          <p:blipFill>
            <a:blip r:embed="rId2"/>
            <a:stretch>
              <a:fillRect/>
            </a:stretch>
          </p:blipFill>
          <p:spPr>
            <a:xfrm>
              <a:off x="3445400" y="2878449"/>
              <a:ext cx="585609" cy="585609"/>
            </a:xfrm>
            <a:prstGeom prst="rect">
              <a:avLst/>
            </a:prstGeom>
          </p:spPr>
        </p:pic>
      </p:grpSp>
    </p:spTree>
    <p:extLst>
      <p:ext uri="{BB962C8B-B14F-4D97-AF65-F5344CB8AC3E}">
        <p14:creationId xmlns:p14="http://schemas.microsoft.com/office/powerpoint/2010/main" val="3207134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距离矢量路由选择协议</a:t>
            </a:r>
          </a:p>
        </p:txBody>
      </p:sp>
      <p:sp>
        <p:nvSpPr>
          <p:cNvPr id="3" name="内容占位符 2"/>
          <p:cNvSpPr>
            <a:spLocks noGrp="1"/>
          </p:cNvSpPr>
          <p:nvPr>
            <p:ph idx="1"/>
          </p:nvPr>
        </p:nvSpPr>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路由收敛完成</a:t>
            </a:r>
          </a:p>
        </p:txBody>
      </p:sp>
      <p:cxnSp>
        <p:nvCxnSpPr>
          <p:cNvPr id="68" name="直接箭头连接符 30"/>
          <p:cNvCxnSpPr/>
          <p:nvPr/>
        </p:nvCxnSpPr>
        <p:spPr>
          <a:xfrm flipH="1">
            <a:off x="2667541"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直接箭头连接符 30"/>
          <p:cNvCxnSpPr/>
          <p:nvPr/>
        </p:nvCxnSpPr>
        <p:spPr>
          <a:xfrm>
            <a:off x="4165099"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0" name="矩形 4"/>
          <p:cNvSpPr/>
          <p:nvPr/>
        </p:nvSpPr>
        <p:spPr>
          <a:xfrm>
            <a:off x="3287689" y="2146840"/>
            <a:ext cx="902811" cy="328551"/>
          </a:xfrm>
          <a:prstGeom prst="rect">
            <a:avLst/>
          </a:prstGeom>
          <a:solidFill>
            <a:schemeClr val="bg1">
              <a:lumMod val="95000"/>
            </a:schemeClr>
          </a:solidFill>
          <a:ln w="28575">
            <a:solidFill>
              <a:schemeClr val="tx1"/>
            </a:solidFill>
          </a:ln>
        </p:spPr>
        <p:txBody>
          <a:bodyPr wrap="none">
            <a:spAutoFit/>
          </a:bodyPr>
          <a:lstStyle/>
          <a:p>
            <a:pPr algn="ctr">
              <a:lnSpc>
                <a:spcPct val="120000"/>
              </a:lnSpc>
            </a:pPr>
            <a:r>
              <a:rPr lang="zh-CN" altLang="en-US" sz="1400">
                <a:cs typeface="+mn-ea"/>
                <a:sym typeface="+mn-lt"/>
              </a:rPr>
              <a:t>路由信息</a:t>
            </a:r>
            <a:endParaRPr lang="en-US" altLang="zh-CN" sz="1400">
              <a:cs typeface="+mn-ea"/>
              <a:sym typeface="+mn-lt"/>
            </a:endParaRPr>
          </a:p>
        </p:txBody>
      </p:sp>
      <p:cxnSp>
        <p:nvCxnSpPr>
          <p:cNvPr id="71" name="直接箭头连接符 30"/>
          <p:cNvCxnSpPr/>
          <p:nvPr/>
        </p:nvCxnSpPr>
        <p:spPr>
          <a:xfrm flipH="1">
            <a:off x="5034363"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接箭头连接符 30"/>
          <p:cNvCxnSpPr/>
          <p:nvPr/>
        </p:nvCxnSpPr>
        <p:spPr>
          <a:xfrm>
            <a:off x="6531921"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3" name="矩形 4"/>
          <p:cNvSpPr/>
          <p:nvPr/>
        </p:nvSpPr>
        <p:spPr>
          <a:xfrm>
            <a:off x="5654511" y="2146840"/>
            <a:ext cx="902811" cy="328551"/>
          </a:xfrm>
          <a:prstGeom prst="rect">
            <a:avLst/>
          </a:prstGeom>
          <a:solidFill>
            <a:schemeClr val="bg1">
              <a:lumMod val="95000"/>
            </a:schemeClr>
          </a:solidFill>
          <a:ln w="28575">
            <a:solidFill>
              <a:schemeClr val="tx1"/>
            </a:solidFill>
          </a:ln>
        </p:spPr>
        <p:txBody>
          <a:bodyPr wrap="none">
            <a:spAutoFit/>
          </a:bodyPr>
          <a:lstStyle/>
          <a:p>
            <a:pPr algn="ctr">
              <a:lnSpc>
                <a:spcPct val="120000"/>
              </a:lnSpc>
            </a:pPr>
            <a:r>
              <a:rPr lang="zh-CN" altLang="en-US" sz="1400">
                <a:cs typeface="+mn-ea"/>
                <a:sym typeface="+mn-lt"/>
              </a:rPr>
              <a:t>路由信息</a:t>
            </a:r>
            <a:endParaRPr lang="en-US" altLang="zh-CN" sz="1400">
              <a:cs typeface="+mn-ea"/>
              <a:sym typeface="+mn-lt"/>
            </a:endParaRPr>
          </a:p>
        </p:txBody>
      </p:sp>
      <p:cxnSp>
        <p:nvCxnSpPr>
          <p:cNvPr id="74" name="直接箭头连接符 30"/>
          <p:cNvCxnSpPr/>
          <p:nvPr/>
        </p:nvCxnSpPr>
        <p:spPr>
          <a:xfrm flipH="1">
            <a:off x="7375785"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直接箭头连接符 30"/>
          <p:cNvCxnSpPr/>
          <p:nvPr/>
        </p:nvCxnSpPr>
        <p:spPr>
          <a:xfrm>
            <a:off x="8873343" y="2300727"/>
            <a:ext cx="612000" cy="0"/>
          </a:xfrm>
          <a:prstGeom prst="straightConnector1">
            <a:avLst/>
          </a:prstGeom>
          <a:ln w="28575">
            <a:solidFill>
              <a:schemeClr val="tx1"/>
            </a:solidFill>
            <a:prstDash val="sysDot"/>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6" name="矩形 4"/>
          <p:cNvSpPr/>
          <p:nvPr/>
        </p:nvSpPr>
        <p:spPr>
          <a:xfrm>
            <a:off x="7995933" y="2146840"/>
            <a:ext cx="902811" cy="328551"/>
          </a:xfrm>
          <a:prstGeom prst="rect">
            <a:avLst/>
          </a:prstGeom>
          <a:solidFill>
            <a:schemeClr val="bg1">
              <a:lumMod val="95000"/>
            </a:schemeClr>
          </a:solidFill>
          <a:ln w="28575">
            <a:solidFill>
              <a:schemeClr val="tx1"/>
            </a:solidFill>
          </a:ln>
        </p:spPr>
        <p:txBody>
          <a:bodyPr wrap="none">
            <a:spAutoFit/>
          </a:bodyPr>
          <a:lstStyle/>
          <a:p>
            <a:pPr algn="ctr">
              <a:lnSpc>
                <a:spcPct val="120000"/>
              </a:lnSpc>
            </a:pPr>
            <a:r>
              <a:rPr lang="zh-CN" altLang="en-US" sz="1400">
                <a:cs typeface="+mn-ea"/>
                <a:sym typeface="+mn-lt"/>
              </a:rPr>
              <a:t>路由信息</a:t>
            </a:r>
            <a:endParaRPr lang="en-US" altLang="zh-CN" sz="1400">
              <a:cs typeface="+mn-ea"/>
              <a:sym typeface="+mn-lt"/>
            </a:endParaRPr>
          </a:p>
        </p:txBody>
      </p:sp>
      <p:graphicFrame>
        <p:nvGraphicFramePr>
          <p:cNvPr id="77" name="表格 176"/>
          <p:cNvGraphicFramePr>
            <a:graphicFrameLocks noGrp="1"/>
          </p:cNvGraphicFramePr>
          <p:nvPr>
            <p:extLst/>
          </p:nvPr>
        </p:nvGraphicFramePr>
        <p:xfrm>
          <a:off x="2317154" y="3970634"/>
          <a:ext cx="2412000" cy="162810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20000"/>
                    </a:ext>
                  </a:extLst>
                </a:gridCol>
                <a:gridCol w="756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332452">
                <a:tc gridSpan="3">
                  <a:txBody>
                    <a:bodyPr/>
                    <a:lstStyle/>
                    <a:p>
                      <a:pPr algn="ctr">
                        <a:lnSpc>
                          <a:spcPct val="120000"/>
                        </a:lnSpc>
                        <a:spcBef>
                          <a:spcPts val="0"/>
                        </a:spcBef>
                        <a:spcAft>
                          <a:spcPts val="0"/>
                        </a:spcAft>
                      </a:pPr>
                      <a:r>
                        <a:rPr lang="en-US" altLang="zh-CN" sz="1400" b="1">
                          <a:latin typeface="+mn-lt"/>
                          <a:ea typeface="+mn-ea"/>
                          <a:cs typeface="+mn-ea"/>
                          <a:sym typeface="+mn-lt"/>
                        </a:rPr>
                        <a:t>R1</a:t>
                      </a:r>
                      <a:r>
                        <a:rPr lang="zh-CN" altLang="en-US" sz="1400" b="1">
                          <a:latin typeface="+mn-lt"/>
                          <a:ea typeface="+mn-ea"/>
                          <a:cs typeface="+mn-ea"/>
                          <a:sym typeface="+mn-lt"/>
                        </a:rPr>
                        <a:t>的路由表</a:t>
                      </a:r>
                    </a:p>
                  </a:txBody>
                  <a:tcPr marL="0" marR="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192.168.12.0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192.168.23.0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sz="1400">
                          <a:latin typeface="+mn-lt"/>
                          <a:ea typeface="+mn-ea"/>
                          <a:cs typeface="+mn-ea"/>
                          <a:sym typeface="+mn-lt"/>
                        </a:rPr>
                        <a:t>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3.0.0.0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dirty="0">
                          <a:latin typeface="+mn-lt"/>
                          <a:ea typeface="+mn-ea"/>
                          <a:cs typeface="+mn-ea"/>
                          <a:sym typeface="+mn-lt"/>
                        </a:rPr>
                        <a:t>2</a:t>
                      </a: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graphicFrame>
        <p:nvGraphicFramePr>
          <p:cNvPr id="78" name="表格 176"/>
          <p:cNvGraphicFramePr>
            <a:graphicFrameLocks noGrp="1"/>
          </p:cNvGraphicFramePr>
          <p:nvPr>
            <p:extLst/>
          </p:nvPr>
        </p:nvGraphicFramePr>
        <p:xfrm>
          <a:off x="4854649" y="3970634"/>
          <a:ext cx="2412000" cy="162810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20000"/>
                    </a:ext>
                  </a:extLst>
                </a:gridCol>
                <a:gridCol w="756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332452">
                <a:tc gridSpan="3">
                  <a:txBody>
                    <a:bodyPr/>
                    <a:lstStyle/>
                    <a:p>
                      <a:pPr algn="ctr">
                        <a:lnSpc>
                          <a:spcPct val="120000"/>
                        </a:lnSpc>
                        <a:spcBef>
                          <a:spcPts val="0"/>
                        </a:spcBef>
                        <a:spcAft>
                          <a:spcPts val="0"/>
                        </a:spcAft>
                      </a:pPr>
                      <a:r>
                        <a:rPr lang="en-US" altLang="zh-CN" sz="1400" b="1">
                          <a:latin typeface="+mn-lt"/>
                          <a:ea typeface="+mn-ea"/>
                          <a:cs typeface="+mn-ea"/>
                          <a:sym typeface="+mn-lt"/>
                        </a:rPr>
                        <a:t>R2</a:t>
                      </a:r>
                      <a:r>
                        <a:rPr lang="zh-CN" altLang="en-US" sz="1400" b="1">
                          <a:latin typeface="+mn-lt"/>
                          <a:ea typeface="+mn-ea"/>
                          <a:cs typeface="+mn-ea"/>
                          <a:sym typeface="+mn-lt"/>
                        </a:rPr>
                        <a:t>的路由表</a:t>
                      </a:r>
                    </a:p>
                  </a:txBody>
                  <a:tcPr marL="0" marR="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192.168.12.0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192.168.23.0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sz="1400">
                          <a:latin typeface="+mn-lt"/>
                          <a:ea typeface="+mn-ea"/>
                          <a:cs typeface="+mn-ea"/>
                          <a:sym typeface="+mn-lt"/>
                        </a:rPr>
                        <a:t>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3.0.0.0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sz="1400" dirty="0">
                          <a:latin typeface="+mn-lt"/>
                          <a:ea typeface="+mn-ea"/>
                          <a:cs typeface="+mn-ea"/>
                          <a:sym typeface="+mn-lt"/>
                        </a:rPr>
                        <a:t>1</a:t>
                      </a: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79" name="表格 176"/>
          <p:cNvGraphicFramePr>
            <a:graphicFrameLocks noGrp="1"/>
          </p:cNvGraphicFramePr>
          <p:nvPr>
            <p:extLst/>
          </p:nvPr>
        </p:nvGraphicFramePr>
        <p:xfrm>
          <a:off x="7392144" y="3970634"/>
          <a:ext cx="2412000" cy="162810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20000"/>
                    </a:ext>
                  </a:extLst>
                </a:gridCol>
                <a:gridCol w="756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332452">
                <a:tc gridSpan="3">
                  <a:txBody>
                    <a:bodyPr/>
                    <a:lstStyle/>
                    <a:p>
                      <a:pPr algn="ctr">
                        <a:lnSpc>
                          <a:spcPct val="120000"/>
                        </a:lnSpc>
                        <a:spcBef>
                          <a:spcPts val="0"/>
                        </a:spcBef>
                        <a:spcAft>
                          <a:spcPts val="0"/>
                        </a:spcAft>
                      </a:pPr>
                      <a:r>
                        <a:rPr lang="en-US" altLang="zh-CN" sz="1400" b="1">
                          <a:latin typeface="+mn-lt"/>
                          <a:ea typeface="+mn-ea"/>
                          <a:cs typeface="+mn-ea"/>
                          <a:sym typeface="+mn-lt"/>
                        </a:rPr>
                        <a:t>R3</a:t>
                      </a:r>
                      <a:r>
                        <a:rPr lang="zh-CN" altLang="en-US" sz="1400" b="1">
                          <a:latin typeface="+mn-lt"/>
                          <a:ea typeface="+mn-ea"/>
                          <a:cs typeface="+mn-ea"/>
                          <a:sym typeface="+mn-lt"/>
                        </a:rPr>
                        <a:t>的路由表</a:t>
                      </a:r>
                    </a:p>
                  </a:txBody>
                  <a:tcPr marL="0" marR="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192.168.23.0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3.0.0.0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GE0/0/1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pPr>
                      <a:r>
                        <a:rPr lang="en-US" altLang="zh-CN" sz="1400">
                          <a:latin typeface="+mn-lt"/>
                          <a:ea typeface="+mn-ea"/>
                          <a:cs typeface="+mn-ea"/>
                          <a:sym typeface="+mn-lt"/>
                        </a:rPr>
                        <a:t>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192.168.12.0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sz="1400">
                          <a:latin typeface="+mn-lt"/>
                          <a:ea typeface="+mn-ea"/>
                          <a:cs typeface="+mn-ea"/>
                          <a:sym typeface="+mn-lt"/>
                        </a:rPr>
                        <a:t>1</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32770">
                <a:tc>
                  <a:txBody>
                    <a:bodyPr/>
                    <a:lstStyle/>
                    <a:p>
                      <a:pPr algn="ctr">
                        <a:lnSpc>
                          <a:spcPct val="120000"/>
                        </a:lnSpc>
                        <a:spcBef>
                          <a:spcPts val="0"/>
                        </a:spcBef>
                        <a:spcAft>
                          <a:spcPts val="0"/>
                        </a:spcAft>
                      </a:pPr>
                      <a:r>
                        <a:rPr lang="en-US" altLang="zh-CN" sz="1400">
                          <a:latin typeface="+mn-lt"/>
                          <a:ea typeface="+mn-ea"/>
                          <a:cs typeface="+mn-ea"/>
                          <a:sym typeface="+mn-lt"/>
                        </a:rPr>
                        <a:t>1.0.0.0</a:t>
                      </a:r>
                      <a:endParaRPr lang="zh-CN" altLang="en-US" sz="1400">
                        <a:latin typeface="+mn-lt"/>
                        <a:ea typeface="+mn-ea"/>
                        <a:cs typeface="+mn-ea"/>
                        <a:sym typeface="+mn-lt"/>
                      </a:endParaRPr>
                    </a:p>
                  </a:txBody>
                  <a:tcPr marL="0" marR="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GE0/0/0</a:t>
                      </a:r>
                      <a:endParaRPr lang="zh-CN" altLang="en-US" sz="140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0000"/>
                        </a:lnSpc>
                        <a:spcBef>
                          <a:spcPts val="0"/>
                        </a:spcBef>
                        <a:spcAft>
                          <a:spcPts val="0"/>
                        </a:spcAft>
                      </a:pPr>
                      <a:r>
                        <a:rPr lang="en-US" altLang="zh-CN" sz="1400" dirty="0">
                          <a:latin typeface="+mn-lt"/>
                          <a:ea typeface="+mn-ea"/>
                          <a:cs typeface="+mn-ea"/>
                          <a:sym typeface="+mn-lt"/>
                        </a:rPr>
                        <a:t>2</a:t>
                      </a:r>
                      <a:endParaRPr lang="zh-CN" altLang="en-US" sz="1400" dirty="0">
                        <a:latin typeface="+mn-lt"/>
                        <a:ea typeface="+mn-ea"/>
                        <a:cs typeface="+mn-ea"/>
                        <a:sym typeface="+mn-lt"/>
                      </a:endParaRPr>
                    </a:p>
                  </a:txBody>
                  <a:tcPr marL="0" marR="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sp>
        <p:nvSpPr>
          <p:cNvPr id="4" name="日期占位符 3">
            <a:extLst>
              <a:ext uri="{FF2B5EF4-FFF2-40B4-BE49-F238E27FC236}">
                <a16:creationId xmlns:a16="http://schemas.microsoft.com/office/drawing/2014/main" id="{797352E9-A172-7E80-B5E1-6A7CAF29A5E7}"/>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0F2B1D10-DB91-2A77-05D3-19B9066B8C8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C4730ACC-5E67-D8B3-D457-9DB88E88BA03}"/>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215</a:t>
            </a:fld>
            <a:endParaRPr lang="en-US">
              <a:cs typeface="+mn-ea"/>
              <a:sym typeface="+mn-lt"/>
            </a:endParaRPr>
          </a:p>
        </p:txBody>
      </p:sp>
      <p:grpSp>
        <p:nvGrpSpPr>
          <p:cNvPr id="35" name="组合 34">
            <a:extLst>
              <a:ext uri="{FF2B5EF4-FFF2-40B4-BE49-F238E27FC236}">
                <a16:creationId xmlns:a16="http://schemas.microsoft.com/office/drawing/2014/main" id="{DF0BBF51-0501-4FD8-BB73-EED94E5E117E}"/>
              </a:ext>
            </a:extLst>
          </p:cNvPr>
          <p:cNvGrpSpPr/>
          <p:nvPr/>
        </p:nvGrpSpPr>
        <p:grpSpPr>
          <a:xfrm>
            <a:off x="2634360" y="2636912"/>
            <a:ext cx="6923282" cy="1188070"/>
            <a:chOff x="2634360" y="2636912"/>
            <a:chExt cx="6923282" cy="1188070"/>
          </a:xfrm>
        </p:grpSpPr>
        <p:cxnSp>
          <p:nvCxnSpPr>
            <p:cNvPr id="36" name="直接连接符 29">
              <a:extLst>
                <a:ext uri="{FF2B5EF4-FFF2-40B4-BE49-F238E27FC236}">
                  <a16:creationId xmlns:a16="http://schemas.microsoft.com/office/drawing/2014/main" id="{7CB5EB92-A57E-4088-9CA6-6BC0050DFDD4}"/>
                </a:ext>
              </a:extLst>
            </p:cNvPr>
            <p:cNvCxnSpPr/>
            <p:nvPr/>
          </p:nvCxnSpPr>
          <p:spPr bwMode="auto">
            <a:xfrm>
              <a:off x="2654842" y="3196504"/>
              <a:ext cx="6876603"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7" name="矩形 42">
              <a:extLst>
                <a:ext uri="{FF2B5EF4-FFF2-40B4-BE49-F238E27FC236}">
                  <a16:creationId xmlns:a16="http://schemas.microsoft.com/office/drawing/2014/main" id="{26DD02D5-55A7-4A78-AF66-4B813F7075E5}"/>
                </a:ext>
              </a:extLst>
            </p:cNvPr>
            <p:cNvSpPr/>
            <p:nvPr/>
          </p:nvSpPr>
          <p:spPr>
            <a:xfrm>
              <a:off x="3944804" y="2636912"/>
              <a:ext cx="1476686" cy="585610"/>
            </a:xfrm>
            <a:prstGeom prst="rect">
              <a:avLst/>
            </a:prstGeom>
          </p:spPr>
          <p:txBody>
            <a:bodyPr wrap="none">
              <a:spAutoFit/>
            </a:bodyPr>
            <a:lstStyle/>
            <a:p>
              <a:pPr>
                <a:lnSpc>
                  <a:spcPct val="120000"/>
                </a:lnSpc>
              </a:pPr>
              <a:r>
                <a:rPr lang="en-US" altLang="zh-CN" sz="1400" b="1">
                  <a:cs typeface="+mn-ea"/>
                  <a:sym typeface="+mn-lt"/>
                </a:rPr>
                <a:t>GE0/0/0</a:t>
              </a:r>
            </a:p>
            <a:p>
              <a:pPr>
                <a:lnSpc>
                  <a:spcPct val="120000"/>
                </a:lnSpc>
              </a:pPr>
              <a:r>
                <a:rPr lang="en-US" altLang="zh-CN" sz="1400">
                  <a:cs typeface="+mn-ea"/>
                  <a:sym typeface="+mn-lt"/>
                </a:rPr>
                <a:t>192.168.12.1/24</a:t>
              </a:r>
            </a:p>
          </p:txBody>
        </p:sp>
        <p:sp>
          <p:nvSpPr>
            <p:cNvPr id="38" name="矩形 69">
              <a:extLst>
                <a:ext uri="{FF2B5EF4-FFF2-40B4-BE49-F238E27FC236}">
                  <a16:creationId xmlns:a16="http://schemas.microsoft.com/office/drawing/2014/main" id="{20B5AE5B-F109-4273-B230-771269823DF4}"/>
                </a:ext>
              </a:extLst>
            </p:cNvPr>
            <p:cNvSpPr/>
            <p:nvPr/>
          </p:nvSpPr>
          <p:spPr>
            <a:xfrm>
              <a:off x="5865819" y="3452491"/>
              <a:ext cx="463879" cy="327077"/>
            </a:xfrm>
            <a:prstGeom prst="rect">
              <a:avLst/>
            </a:prstGeom>
          </p:spPr>
          <p:txBody>
            <a:bodyPr wrap="square">
              <a:spAutoFit/>
            </a:bodyPr>
            <a:lstStyle/>
            <a:p>
              <a:pPr algn="ctr">
                <a:lnSpc>
                  <a:spcPct val="120000"/>
                </a:lnSpc>
              </a:pPr>
              <a:r>
                <a:rPr lang="en-US" altLang="zh-CN" sz="1400" b="1" dirty="0">
                  <a:cs typeface="+mn-ea"/>
                  <a:sym typeface="+mn-lt"/>
                </a:rPr>
                <a:t>R2</a:t>
              </a:r>
            </a:p>
          </p:txBody>
        </p:sp>
        <p:sp>
          <p:nvSpPr>
            <p:cNvPr id="39" name="矩形 70">
              <a:extLst>
                <a:ext uri="{FF2B5EF4-FFF2-40B4-BE49-F238E27FC236}">
                  <a16:creationId xmlns:a16="http://schemas.microsoft.com/office/drawing/2014/main" id="{D818D5CC-FA6C-49F5-B5AC-25B626F58C66}"/>
                </a:ext>
              </a:extLst>
            </p:cNvPr>
            <p:cNvSpPr/>
            <p:nvPr/>
          </p:nvSpPr>
          <p:spPr>
            <a:xfrm>
              <a:off x="8212861" y="3452491"/>
              <a:ext cx="463879" cy="327077"/>
            </a:xfrm>
            <a:prstGeom prst="rect">
              <a:avLst/>
            </a:prstGeom>
          </p:spPr>
          <p:txBody>
            <a:bodyPr wrap="square">
              <a:spAutoFit/>
            </a:bodyPr>
            <a:lstStyle/>
            <a:p>
              <a:pPr algn="ctr">
                <a:lnSpc>
                  <a:spcPct val="120000"/>
                </a:lnSpc>
              </a:pPr>
              <a:r>
                <a:rPr lang="en-US" altLang="zh-CN" sz="1400" b="1" dirty="0">
                  <a:cs typeface="+mn-ea"/>
                  <a:sym typeface="+mn-lt"/>
                </a:rPr>
                <a:t>R3</a:t>
              </a:r>
            </a:p>
          </p:txBody>
        </p:sp>
        <p:sp>
          <p:nvSpPr>
            <p:cNvPr id="40" name="矩形 66">
              <a:extLst>
                <a:ext uri="{FF2B5EF4-FFF2-40B4-BE49-F238E27FC236}">
                  <a16:creationId xmlns:a16="http://schemas.microsoft.com/office/drawing/2014/main" id="{739F593B-0171-4C7B-BD06-082790285624}"/>
                </a:ext>
              </a:extLst>
            </p:cNvPr>
            <p:cNvSpPr/>
            <p:nvPr/>
          </p:nvSpPr>
          <p:spPr>
            <a:xfrm>
              <a:off x="3518776" y="3452495"/>
              <a:ext cx="463879" cy="260948"/>
            </a:xfrm>
            <a:prstGeom prst="rect">
              <a:avLst/>
            </a:prstGeom>
          </p:spPr>
          <p:txBody>
            <a:bodyPr wrap="square">
              <a:spAutoFit/>
            </a:bodyPr>
            <a:lstStyle/>
            <a:p>
              <a:pPr algn="ctr">
                <a:lnSpc>
                  <a:spcPct val="120000"/>
                </a:lnSpc>
              </a:pPr>
              <a:r>
                <a:rPr lang="en-US" altLang="zh-CN" sz="1400" b="1" dirty="0">
                  <a:cs typeface="+mn-ea"/>
                  <a:sym typeface="+mn-lt"/>
                </a:rPr>
                <a:t>R1</a:t>
              </a:r>
            </a:p>
          </p:txBody>
        </p:sp>
        <p:sp>
          <p:nvSpPr>
            <p:cNvPr id="41" name="矩形 42">
              <a:extLst>
                <a:ext uri="{FF2B5EF4-FFF2-40B4-BE49-F238E27FC236}">
                  <a16:creationId xmlns:a16="http://schemas.microsoft.com/office/drawing/2014/main" id="{73C42C68-A9E1-4376-998B-46DA80451C80}"/>
                </a:ext>
              </a:extLst>
            </p:cNvPr>
            <p:cNvSpPr/>
            <p:nvPr/>
          </p:nvSpPr>
          <p:spPr>
            <a:xfrm>
              <a:off x="4391505" y="3239372"/>
              <a:ext cx="1476686" cy="585610"/>
            </a:xfrm>
            <a:prstGeom prst="rect">
              <a:avLst/>
            </a:prstGeom>
          </p:spPr>
          <p:txBody>
            <a:bodyPr wrap="none">
              <a:spAutoFit/>
            </a:bodyPr>
            <a:lstStyle/>
            <a:p>
              <a:pPr algn="r">
                <a:lnSpc>
                  <a:spcPct val="120000"/>
                </a:lnSpc>
              </a:pPr>
              <a:r>
                <a:rPr lang="en-US" altLang="zh-CN" sz="1400" b="1">
                  <a:cs typeface="+mn-ea"/>
                  <a:sym typeface="+mn-lt"/>
                </a:rPr>
                <a:t>GE0/0/0</a:t>
              </a:r>
            </a:p>
            <a:p>
              <a:pPr algn="r">
                <a:lnSpc>
                  <a:spcPct val="120000"/>
                </a:lnSpc>
              </a:pPr>
              <a:r>
                <a:rPr lang="en-US" altLang="zh-CN" sz="1400">
                  <a:cs typeface="+mn-ea"/>
                  <a:sym typeface="+mn-lt"/>
                </a:rPr>
                <a:t>192.168.12.2/24</a:t>
              </a:r>
            </a:p>
          </p:txBody>
        </p:sp>
        <p:sp>
          <p:nvSpPr>
            <p:cNvPr id="42" name="矩形 42">
              <a:extLst>
                <a:ext uri="{FF2B5EF4-FFF2-40B4-BE49-F238E27FC236}">
                  <a16:creationId xmlns:a16="http://schemas.microsoft.com/office/drawing/2014/main" id="{EF0B1910-892D-40DC-9B13-EB86591284CD}"/>
                </a:ext>
              </a:extLst>
            </p:cNvPr>
            <p:cNvSpPr/>
            <p:nvPr/>
          </p:nvSpPr>
          <p:spPr>
            <a:xfrm>
              <a:off x="6295456" y="2636912"/>
              <a:ext cx="1476686" cy="585610"/>
            </a:xfrm>
            <a:prstGeom prst="rect">
              <a:avLst/>
            </a:prstGeom>
          </p:spPr>
          <p:txBody>
            <a:bodyPr wrap="none">
              <a:spAutoFit/>
            </a:bodyPr>
            <a:lstStyle/>
            <a:p>
              <a:pPr>
                <a:lnSpc>
                  <a:spcPct val="120000"/>
                </a:lnSpc>
              </a:pPr>
              <a:r>
                <a:rPr lang="en-US" altLang="zh-CN" sz="1400" b="1">
                  <a:cs typeface="+mn-ea"/>
                  <a:sym typeface="+mn-lt"/>
                </a:rPr>
                <a:t>GE0/0/1</a:t>
              </a:r>
            </a:p>
            <a:p>
              <a:pPr>
                <a:lnSpc>
                  <a:spcPct val="120000"/>
                </a:lnSpc>
              </a:pPr>
              <a:r>
                <a:rPr lang="en-US" altLang="zh-CN" sz="1400">
                  <a:cs typeface="+mn-ea"/>
                  <a:sym typeface="+mn-lt"/>
                </a:rPr>
                <a:t>192.168.23.2/24</a:t>
              </a:r>
            </a:p>
          </p:txBody>
        </p:sp>
        <p:sp>
          <p:nvSpPr>
            <p:cNvPr id="43" name="矩形 42">
              <a:extLst>
                <a:ext uri="{FF2B5EF4-FFF2-40B4-BE49-F238E27FC236}">
                  <a16:creationId xmlns:a16="http://schemas.microsoft.com/office/drawing/2014/main" id="{EE6E0BE4-E145-4689-8087-27E5AE993AD3}"/>
                </a:ext>
              </a:extLst>
            </p:cNvPr>
            <p:cNvSpPr/>
            <p:nvPr/>
          </p:nvSpPr>
          <p:spPr>
            <a:xfrm>
              <a:off x="6742157" y="3239372"/>
              <a:ext cx="1476686" cy="585610"/>
            </a:xfrm>
            <a:prstGeom prst="rect">
              <a:avLst/>
            </a:prstGeom>
          </p:spPr>
          <p:txBody>
            <a:bodyPr wrap="none">
              <a:spAutoFit/>
            </a:bodyPr>
            <a:lstStyle/>
            <a:p>
              <a:pPr algn="r">
                <a:lnSpc>
                  <a:spcPct val="120000"/>
                </a:lnSpc>
              </a:pPr>
              <a:r>
                <a:rPr lang="en-US" altLang="zh-CN" sz="1400" b="1">
                  <a:cs typeface="+mn-ea"/>
                  <a:sym typeface="+mn-lt"/>
                </a:rPr>
                <a:t>GE0/0/0</a:t>
              </a:r>
            </a:p>
            <a:p>
              <a:pPr algn="r">
                <a:lnSpc>
                  <a:spcPct val="120000"/>
                </a:lnSpc>
              </a:pPr>
              <a:r>
                <a:rPr lang="en-US" altLang="zh-CN" sz="1400">
                  <a:cs typeface="+mn-ea"/>
                  <a:sym typeface="+mn-lt"/>
                </a:rPr>
                <a:t>192.168.23.3/24</a:t>
              </a:r>
            </a:p>
          </p:txBody>
        </p:sp>
        <p:sp>
          <p:nvSpPr>
            <p:cNvPr id="44" name="矩形 42">
              <a:extLst>
                <a:ext uri="{FF2B5EF4-FFF2-40B4-BE49-F238E27FC236}">
                  <a16:creationId xmlns:a16="http://schemas.microsoft.com/office/drawing/2014/main" id="{EF9F4228-BD46-4BA6-8EE4-7BEA0E707BCE}"/>
                </a:ext>
              </a:extLst>
            </p:cNvPr>
            <p:cNvSpPr/>
            <p:nvPr/>
          </p:nvSpPr>
          <p:spPr>
            <a:xfrm>
              <a:off x="2634360" y="2636912"/>
              <a:ext cx="880369" cy="585610"/>
            </a:xfrm>
            <a:prstGeom prst="rect">
              <a:avLst/>
            </a:prstGeom>
          </p:spPr>
          <p:txBody>
            <a:bodyPr wrap="none">
              <a:spAutoFit/>
            </a:bodyPr>
            <a:lstStyle/>
            <a:p>
              <a:pPr algn="r">
                <a:lnSpc>
                  <a:spcPct val="120000"/>
                </a:lnSpc>
              </a:pPr>
              <a:r>
                <a:rPr lang="en-US" altLang="zh-CN" sz="1400" b="1">
                  <a:cs typeface="+mn-ea"/>
                  <a:sym typeface="+mn-lt"/>
                </a:rPr>
                <a:t>GE0/0/1</a:t>
              </a:r>
            </a:p>
            <a:p>
              <a:pPr algn="r">
                <a:lnSpc>
                  <a:spcPct val="120000"/>
                </a:lnSpc>
              </a:pPr>
              <a:r>
                <a:rPr lang="en-US" altLang="zh-CN" sz="1400">
                  <a:cs typeface="+mn-ea"/>
                  <a:sym typeface="+mn-lt"/>
                </a:rPr>
                <a:t>1.0.0.0/8</a:t>
              </a:r>
            </a:p>
          </p:txBody>
        </p:sp>
        <p:sp>
          <p:nvSpPr>
            <p:cNvPr id="45" name="矩形 42">
              <a:extLst>
                <a:ext uri="{FF2B5EF4-FFF2-40B4-BE49-F238E27FC236}">
                  <a16:creationId xmlns:a16="http://schemas.microsoft.com/office/drawing/2014/main" id="{75573E4F-318B-4BE1-B89B-15704108B0E2}"/>
                </a:ext>
              </a:extLst>
            </p:cNvPr>
            <p:cNvSpPr/>
            <p:nvPr/>
          </p:nvSpPr>
          <p:spPr>
            <a:xfrm>
              <a:off x="8677273" y="2636912"/>
              <a:ext cx="880369" cy="585610"/>
            </a:xfrm>
            <a:prstGeom prst="rect">
              <a:avLst/>
            </a:prstGeom>
          </p:spPr>
          <p:txBody>
            <a:bodyPr wrap="none">
              <a:spAutoFit/>
            </a:bodyPr>
            <a:lstStyle/>
            <a:p>
              <a:pPr>
                <a:lnSpc>
                  <a:spcPct val="120000"/>
                </a:lnSpc>
              </a:pPr>
              <a:r>
                <a:rPr lang="en-US" altLang="zh-CN" sz="1400" b="1">
                  <a:cs typeface="+mn-ea"/>
                  <a:sym typeface="+mn-lt"/>
                </a:rPr>
                <a:t>GE0/0/1</a:t>
              </a:r>
            </a:p>
            <a:p>
              <a:pPr>
                <a:lnSpc>
                  <a:spcPct val="120000"/>
                </a:lnSpc>
              </a:pPr>
              <a:r>
                <a:rPr lang="en-US" altLang="zh-CN" sz="1400">
                  <a:cs typeface="+mn-ea"/>
                  <a:sym typeface="+mn-lt"/>
                </a:rPr>
                <a:t>3.0.0.0/8</a:t>
              </a:r>
            </a:p>
          </p:txBody>
        </p:sp>
        <p:pic>
          <p:nvPicPr>
            <p:cNvPr id="46" name="图片 45">
              <a:extLst>
                <a:ext uri="{FF2B5EF4-FFF2-40B4-BE49-F238E27FC236}">
                  <a16:creationId xmlns:a16="http://schemas.microsoft.com/office/drawing/2014/main" id="{3B286632-2B09-4867-A1B7-DAFAD71DCBF7}"/>
                </a:ext>
              </a:extLst>
            </p:cNvPr>
            <p:cNvPicPr>
              <a:picLocks noChangeAspect="1"/>
            </p:cNvPicPr>
            <p:nvPr/>
          </p:nvPicPr>
          <p:blipFill>
            <a:blip r:embed="rId2"/>
            <a:stretch>
              <a:fillRect/>
            </a:stretch>
          </p:blipFill>
          <p:spPr>
            <a:xfrm>
              <a:off x="8151995" y="2911415"/>
              <a:ext cx="585609" cy="585609"/>
            </a:xfrm>
            <a:prstGeom prst="rect">
              <a:avLst/>
            </a:prstGeom>
          </p:spPr>
        </p:pic>
        <p:pic>
          <p:nvPicPr>
            <p:cNvPr id="47" name="图片 46">
              <a:extLst>
                <a:ext uri="{FF2B5EF4-FFF2-40B4-BE49-F238E27FC236}">
                  <a16:creationId xmlns:a16="http://schemas.microsoft.com/office/drawing/2014/main" id="{CD6F9703-8766-404F-A897-F3F22C667C9B}"/>
                </a:ext>
              </a:extLst>
            </p:cNvPr>
            <p:cNvPicPr>
              <a:picLocks noChangeAspect="1"/>
            </p:cNvPicPr>
            <p:nvPr/>
          </p:nvPicPr>
          <p:blipFill>
            <a:blip r:embed="rId2"/>
            <a:stretch>
              <a:fillRect/>
            </a:stretch>
          </p:blipFill>
          <p:spPr>
            <a:xfrm>
              <a:off x="5803195" y="2892899"/>
              <a:ext cx="585609" cy="585609"/>
            </a:xfrm>
            <a:prstGeom prst="rect">
              <a:avLst/>
            </a:prstGeom>
          </p:spPr>
        </p:pic>
        <p:pic>
          <p:nvPicPr>
            <p:cNvPr id="48" name="图片 47">
              <a:extLst>
                <a:ext uri="{FF2B5EF4-FFF2-40B4-BE49-F238E27FC236}">
                  <a16:creationId xmlns:a16="http://schemas.microsoft.com/office/drawing/2014/main" id="{36587059-639F-4CC9-9261-C954D4083A0F}"/>
                </a:ext>
              </a:extLst>
            </p:cNvPr>
            <p:cNvPicPr>
              <a:picLocks noChangeAspect="1"/>
            </p:cNvPicPr>
            <p:nvPr/>
          </p:nvPicPr>
          <p:blipFill>
            <a:blip r:embed="rId2"/>
            <a:stretch>
              <a:fillRect/>
            </a:stretch>
          </p:blipFill>
          <p:spPr>
            <a:xfrm>
              <a:off x="3445400" y="2878449"/>
              <a:ext cx="585609" cy="585609"/>
            </a:xfrm>
            <a:prstGeom prst="rect">
              <a:avLst/>
            </a:prstGeom>
          </p:spPr>
        </p:pic>
      </p:grpSp>
    </p:spTree>
    <p:extLst>
      <p:ext uri="{BB962C8B-B14F-4D97-AF65-F5344CB8AC3E}">
        <p14:creationId xmlns:p14="http://schemas.microsoft.com/office/powerpoint/2010/main" val="40649810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093A2-9B85-D6F9-BE9C-0E488F0558C2}"/>
              </a:ext>
            </a:extLst>
          </p:cNvPr>
          <p:cNvSpPr>
            <a:spLocks noGrp="1"/>
          </p:cNvSpPr>
          <p:nvPr>
            <p:ph type="title"/>
          </p:nvPr>
        </p:nvSpPr>
        <p:spPr>
          <a:xfrm>
            <a:off x="660400" y="128587"/>
            <a:ext cx="10858500" cy="900112"/>
          </a:xfrm>
        </p:spPr>
        <p:txBody>
          <a:bodyPr>
            <a:normAutofit/>
          </a:bodyPr>
          <a:lstStyle/>
          <a:p>
            <a:pPr>
              <a:lnSpc>
                <a:spcPct val="120000"/>
              </a:lnSpc>
            </a:pPr>
            <a:r>
              <a:rPr lang="en-US" altLang="zh-CN" sz="3200" dirty="0">
                <a:latin typeface="+mn-lt"/>
                <a:ea typeface="+mn-ea"/>
                <a:cs typeface="+mn-ea"/>
                <a:sym typeface="+mn-lt"/>
              </a:rPr>
              <a:t>RIP</a:t>
            </a:r>
            <a:r>
              <a:rPr lang="zh-CN" altLang="en-US" sz="3200" dirty="0">
                <a:latin typeface="+mn-lt"/>
                <a:ea typeface="+mn-ea"/>
                <a:cs typeface="+mn-ea"/>
                <a:sym typeface="+mn-lt"/>
              </a:rPr>
              <a:t>的更新与维护</a:t>
            </a:r>
          </a:p>
        </p:txBody>
      </p:sp>
      <p:sp>
        <p:nvSpPr>
          <p:cNvPr id="3" name="内容占位符 2">
            <a:extLst>
              <a:ext uri="{FF2B5EF4-FFF2-40B4-BE49-F238E27FC236}">
                <a16:creationId xmlns:a16="http://schemas.microsoft.com/office/drawing/2014/main" id="{04D9206C-9332-8669-3BC5-585E8C25CF59}"/>
              </a:ext>
            </a:extLst>
          </p:cNvPr>
          <p:cNvSpPr>
            <a:spLocks noGrp="1"/>
          </p:cNvSpPr>
          <p:nvPr>
            <p:ph idx="1"/>
          </p:nvPr>
        </p:nvSpPr>
        <p:spPr/>
        <p:txBody>
          <a:bodyPr vert="horz" lIns="91440" tIns="45720" rIns="91440" bIns="45720" rtlCol="0">
            <a:normAutofit fontScale="92500" lnSpcReduction="10000"/>
          </a:bodyPr>
          <a:lstStyle/>
          <a:p>
            <a:pPr marL="266700" indent="-266700">
              <a:buFont typeface="Wingdings" panose="05000000000000000000" pitchFamily="2" charset="2"/>
              <a:buChar char="n"/>
            </a:pPr>
            <a:r>
              <a:rPr lang="en-US" altLang="zh-CN" sz="2400" dirty="0">
                <a:solidFill>
                  <a:schemeClr val="accent1"/>
                </a:solidFill>
                <a:cs typeface="+mn-ea"/>
                <a:sym typeface="+mn-lt"/>
              </a:rPr>
              <a:t>RIP</a:t>
            </a:r>
            <a:r>
              <a:rPr lang="zh-CN" altLang="en-US" sz="2400" dirty="0">
                <a:solidFill>
                  <a:schemeClr val="accent1"/>
                </a:solidFill>
                <a:cs typeface="+mn-ea"/>
                <a:sym typeface="+mn-lt"/>
              </a:rPr>
              <a:t>协议在更新和维护路由信息时主要使用三个定时器：</a:t>
            </a:r>
          </a:p>
          <a:p>
            <a:pPr lvl="1">
              <a:buFont typeface="Wingdings" panose="05000000000000000000" pitchFamily="2" charset="2"/>
              <a:buChar char="Ø"/>
            </a:pPr>
            <a:r>
              <a:rPr lang="zh-CN" altLang="en-US" sz="2200" dirty="0">
                <a:sym typeface="+mn-lt"/>
              </a:rPr>
              <a:t>更新定时器（</a:t>
            </a:r>
            <a:r>
              <a:rPr lang="en-US" altLang="zh-CN" sz="2200" dirty="0">
                <a:sym typeface="+mn-lt"/>
              </a:rPr>
              <a:t>Update timer</a:t>
            </a:r>
            <a:r>
              <a:rPr lang="zh-CN" altLang="en-US" sz="2200" dirty="0">
                <a:sym typeface="+mn-lt"/>
              </a:rPr>
              <a:t>）：当此定时器超时时，立即发送更新报文。</a:t>
            </a:r>
          </a:p>
          <a:p>
            <a:pPr lvl="1">
              <a:buFont typeface="Wingdings" panose="05000000000000000000" pitchFamily="2" charset="2"/>
              <a:buChar char="Ø"/>
            </a:pPr>
            <a:r>
              <a:rPr lang="zh-CN" altLang="en-US" sz="2200" dirty="0">
                <a:sym typeface="+mn-lt"/>
              </a:rPr>
              <a:t>老化定时器（</a:t>
            </a:r>
            <a:r>
              <a:rPr lang="en-US" altLang="zh-CN" sz="2200" dirty="0">
                <a:sym typeface="+mn-lt"/>
              </a:rPr>
              <a:t>Age timer</a:t>
            </a:r>
            <a:r>
              <a:rPr lang="zh-CN" altLang="en-US" sz="2200" dirty="0">
                <a:sym typeface="+mn-lt"/>
              </a:rPr>
              <a:t>）：</a:t>
            </a:r>
            <a:r>
              <a:rPr lang="en-US" altLang="zh-CN" sz="2200" dirty="0">
                <a:sym typeface="+mn-lt"/>
              </a:rPr>
              <a:t>RIP</a:t>
            </a:r>
            <a:r>
              <a:rPr lang="zh-CN" altLang="en-US" sz="2200" dirty="0">
                <a:sym typeface="+mn-lt"/>
              </a:rPr>
              <a:t>设备如果在老化时间内没有收到邻居发来的路由更新报文，则认为该路由不可达。</a:t>
            </a:r>
          </a:p>
          <a:p>
            <a:pPr lvl="1">
              <a:buFont typeface="Wingdings" panose="05000000000000000000" pitchFamily="2" charset="2"/>
              <a:buChar char="Ø"/>
            </a:pPr>
            <a:r>
              <a:rPr lang="zh-CN" altLang="en-US" sz="2200" dirty="0">
                <a:sym typeface="+mn-lt"/>
              </a:rPr>
              <a:t>垃圾收集定时器（</a:t>
            </a:r>
            <a:r>
              <a:rPr lang="en-US" altLang="zh-CN" sz="2200" dirty="0">
                <a:sym typeface="+mn-lt"/>
              </a:rPr>
              <a:t>Garbage-collect timer</a:t>
            </a:r>
            <a:r>
              <a:rPr lang="zh-CN" altLang="en-US" sz="2200" dirty="0">
                <a:sym typeface="+mn-lt"/>
              </a:rPr>
              <a:t>）：如果在垃圾收集定时器倒计时结束前，不可达路由没有收到来自同一邻居的更新报文，则该路由将从</a:t>
            </a:r>
            <a:r>
              <a:rPr lang="en-US" altLang="zh-CN" sz="2200" dirty="0">
                <a:sym typeface="+mn-lt"/>
              </a:rPr>
              <a:t>RIP</a:t>
            </a:r>
            <a:r>
              <a:rPr lang="zh-CN" altLang="en-US" sz="2200" dirty="0">
                <a:sym typeface="+mn-lt"/>
              </a:rPr>
              <a:t>路由表中彻底被删除。</a:t>
            </a:r>
          </a:p>
          <a:p>
            <a:pPr marL="266700" indent="-266700">
              <a:buFont typeface="Wingdings" panose="05000000000000000000" pitchFamily="2" charset="2"/>
              <a:buChar char="n"/>
            </a:pPr>
            <a:r>
              <a:rPr lang="en-US" altLang="zh-CN" sz="2400" dirty="0">
                <a:solidFill>
                  <a:schemeClr val="accent1"/>
                </a:solidFill>
                <a:cs typeface="+mn-ea"/>
                <a:sym typeface="+mn-lt"/>
              </a:rPr>
              <a:t>RIP</a:t>
            </a:r>
            <a:r>
              <a:rPr lang="zh-CN" altLang="en-US" sz="2400" dirty="0">
                <a:solidFill>
                  <a:schemeClr val="accent1"/>
                </a:solidFill>
                <a:cs typeface="+mn-ea"/>
                <a:sym typeface="+mn-lt"/>
              </a:rPr>
              <a:t>路由与定时器之间的关系：</a:t>
            </a:r>
          </a:p>
          <a:p>
            <a:pPr lvl="1">
              <a:buFont typeface="Wingdings" panose="05000000000000000000" pitchFamily="2" charset="2"/>
              <a:buChar char="Ø"/>
            </a:pPr>
            <a:r>
              <a:rPr lang="en-US" altLang="zh-CN" sz="2200" dirty="0">
                <a:sym typeface="+mn-lt"/>
              </a:rPr>
              <a:t>RIP</a:t>
            </a:r>
            <a:r>
              <a:rPr lang="zh-CN" altLang="en-US" sz="2200" dirty="0">
                <a:sym typeface="+mn-lt"/>
              </a:rPr>
              <a:t>的更新信息发布是由更新定时器控制的，默认为每</a:t>
            </a:r>
            <a:r>
              <a:rPr lang="en-US" altLang="zh-CN" sz="2200" dirty="0">
                <a:sym typeface="+mn-lt"/>
              </a:rPr>
              <a:t>30</a:t>
            </a:r>
            <a:r>
              <a:rPr lang="zh-CN" altLang="en-US" sz="2200" dirty="0">
                <a:sym typeface="+mn-lt"/>
              </a:rPr>
              <a:t>秒发送一次。</a:t>
            </a:r>
          </a:p>
          <a:p>
            <a:pPr lvl="1">
              <a:buFont typeface="Wingdings" panose="05000000000000000000" pitchFamily="2" charset="2"/>
              <a:buChar char="Ø"/>
            </a:pPr>
            <a:r>
              <a:rPr lang="zh-CN" altLang="en-US" sz="2200" dirty="0">
                <a:sym typeface="+mn-lt"/>
              </a:rPr>
              <a:t>每一条路由表项对应两个定时器：老化定时器和垃圾收集定时器。</a:t>
            </a:r>
            <a:endParaRPr lang="en-US" altLang="zh-CN" sz="2200" dirty="0">
              <a:sym typeface="+mn-lt"/>
            </a:endParaRPr>
          </a:p>
          <a:p>
            <a:pPr lvl="2">
              <a:buFont typeface="Wingdings" panose="05000000000000000000" pitchFamily="2" charset="2"/>
              <a:buChar char="ü"/>
            </a:pPr>
            <a:r>
              <a:rPr lang="zh-CN" altLang="en-US" sz="1900" dirty="0">
                <a:sym typeface="+mn-lt"/>
              </a:rPr>
              <a:t>当学到一条路由并添加到</a:t>
            </a:r>
            <a:r>
              <a:rPr lang="en-US" altLang="zh-CN" sz="1900" dirty="0">
                <a:sym typeface="+mn-lt"/>
              </a:rPr>
              <a:t>RIP</a:t>
            </a:r>
            <a:r>
              <a:rPr lang="zh-CN" altLang="en-US" sz="1900" dirty="0">
                <a:sym typeface="+mn-lt"/>
              </a:rPr>
              <a:t>路由表中时，老化定时器启动。如果老化定时器超时，设备仍没有收到邻居发来的更新报文，则把该路由的度量值置为</a:t>
            </a:r>
            <a:r>
              <a:rPr lang="en-US" altLang="zh-CN" sz="1900" dirty="0">
                <a:sym typeface="+mn-lt"/>
              </a:rPr>
              <a:t>16</a:t>
            </a:r>
            <a:r>
              <a:rPr lang="zh-CN" altLang="en-US" sz="1900" dirty="0">
                <a:sym typeface="+mn-lt"/>
              </a:rPr>
              <a:t>（表示路由不可达），并启动垃圾收集定时器。</a:t>
            </a:r>
            <a:endParaRPr lang="en-US" altLang="zh-CN" sz="1900" dirty="0">
              <a:sym typeface="+mn-lt"/>
            </a:endParaRPr>
          </a:p>
          <a:p>
            <a:pPr lvl="2">
              <a:buFont typeface="Wingdings" panose="05000000000000000000" pitchFamily="2" charset="2"/>
              <a:buChar char="ü"/>
            </a:pPr>
            <a:r>
              <a:rPr lang="zh-CN" altLang="en-US" sz="1900" dirty="0">
                <a:sym typeface="+mn-lt"/>
              </a:rPr>
              <a:t>如果垃圾收集定时器超时，设备仍然没有收到更新报文，则在</a:t>
            </a:r>
            <a:r>
              <a:rPr lang="en-US" altLang="zh-CN" sz="1900" dirty="0">
                <a:sym typeface="+mn-lt"/>
              </a:rPr>
              <a:t>RIP</a:t>
            </a:r>
            <a:r>
              <a:rPr lang="zh-CN" altLang="en-US" sz="1900" dirty="0">
                <a:sym typeface="+mn-lt"/>
              </a:rPr>
              <a:t>路由表中删除该路由。</a:t>
            </a:r>
          </a:p>
        </p:txBody>
      </p:sp>
      <p:sp>
        <p:nvSpPr>
          <p:cNvPr id="4" name="日期占位符 3">
            <a:extLst>
              <a:ext uri="{FF2B5EF4-FFF2-40B4-BE49-F238E27FC236}">
                <a16:creationId xmlns:a16="http://schemas.microsoft.com/office/drawing/2014/main" id="{7D4D05E8-FE8A-688F-AE76-5B29E74E16C3}"/>
              </a:ext>
            </a:extLst>
          </p:cNvPr>
          <p:cNvSpPr>
            <a:spLocks noGrp="1"/>
          </p:cNvSpPr>
          <p:nvPr>
            <p:ph type="dt" sz="half" idx="10"/>
          </p:nvPr>
        </p:nvSpPr>
        <p:spPr/>
        <p:txBody>
          <a:bodyPr/>
          <a:lstStyle/>
          <a:p>
            <a:pPr>
              <a:lnSpc>
                <a:spcPct val="120000"/>
              </a:lnSpc>
            </a:pPr>
            <a:fld id="{06A3D764-091F-4763-9A1E-6E4BA861FB32}"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DF2D3D32-42DC-D311-A2A7-51C670AD35D4}"/>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A7398A33-5F3D-6E3D-35DD-AA8FCA01663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216</a:t>
            </a:fld>
            <a:endParaRPr lang="en-US">
              <a:cs typeface="+mn-ea"/>
              <a:sym typeface="+mn-lt"/>
            </a:endParaRPr>
          </a:p>
        </p:txBody>
      </p:sp>
    </p:spTree>
    <p:extLst>
      <p:ext uri="{BB962C8B-B14F-4D97-AF65-F5344CB8AC3E}">
        <p14:creationId xmlns:p14="http://schemas.microsoft.com/office/powerpoint/2010/main" val="25544151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03428-B60C-F6F7-1340-C971C590EE9A}"/>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RIPv2</a:t>
            </a:r>
            <a:r>
              <a:rPr lang="zh-CN" altLang="en-US" sz="3200" dirty="0">
                <a:latin typeface="+mn-lt"/>
                <a:ea typeface="+mn-ea"/>
                <a:cs typeface="+mn-ea"/>
                <a:sym typeface="+mn-lt"/>
              </a:rPr>
              <a:t>协议报文格式</a:t>
            </a:r>
          </a:p>
        </p:txBody>
      </p:sp>
      <p:sp>
        <p:nvSpPr>
          <p:cNvPr id="4" name="日期占位符 3">
            <a:extLst>
              <a:ext uri="{FF2B5EF4-FFF2-40B4-BE49-F238E27FC236}">
                <a16:creationId xmlns:a16="http://schemas.microsoft.com/office/drawing/2014/main" id="{BE68ED5E-5C8A-967E-5469-0192AE796E29}"/>
              </a:ext>
            </a:extLst>
          </p:cNvPr>
          <p:cNvSpPr>
            <a:spLocks noGrp="1"/>
          </p:cNvSpPr>
          <p:nvPr>
            <p:ph type="dt" sz="half" idx="10"/>
          </p:nvPr>
        </p:nvSpPr>
        <p:spPr/>
        <p:txBody>
          <a:bodyPr/>
          <a:lstStyle/>
          <a:p>
            <a:pPr>
              <a:lnSpc>
                <a:spcPct val="120000"/>
              </a:lnSpc>
            </a:pPr>
            <a:fld id="{69348576-A7F9-4B1C-9CFC-3C87134AAFCD}"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23D3AA80-3DA5-51C0-CEA3-724C2E3A7D62}"/>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D5FAD99-FB57-0F78-5F65-32ECCD9956AD}"/>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217</a:t>
            </a:fld>
            <a:endParaRPr lang="en-US">
              <a:cs typeface="+mn-ea"/>
              <a:sym typeface="+mn-lt"/>
            </a:endParaRPr>
          </a:p>
        </p:txBody>
      </p:sp>
      <p:pic>
        <p:nvPicPr>
          <p:cNvPr id="8" name="图片 7">
            <a:extLst>
              <a:ext uri="{FF2B5EF4-FFF2-40B4-BE49-F238E27FC236}">
                <a16:creationId xmlns:a16="http://schemas.microsoft.com/office/drawing/2014/main" id="{26C5D222-E4D5-D9C5-1724-16DF308991E8}"/>
              </a:ext>
            </a:extLst>
          </p:cNvPr>
          <p:cNvPicPr>
            <a:picLocks noChangeAspect="1"/>
          </p:cNvPicPr>
          <p:nvPr/>
        </p:nvPicPr>
        <p:blipFill>
          <a:blip r:embed="rId3"/>
          <a:stretch>
            <a:fillRect/>
          </a:stretch>
        </p:blipFill>
        <p:spPr>
          <a:xfrm>
            <a:off x="2743915" y="2592334"/>
            <a:ext cx="5668566" cy="2265515"/>
          </a:xfrm>
          <a:prstGeom prst="rect">
            <a:avLst/>
          </a:prstGeom>
        </p:spPr>
      </p:pic>
      <p:sp>
        <p:nvSpPr>
          <p:cNvPr id="26" name="文本框 25">
            <a:extLst>
              <a:ext uri="{FF2B5EF4-FFF2-40B4-BE49-F238E27FC236}">
                <a16:creationId xmlns:a16="http://schemas.microsoft.com/office/drawing/2014/main" id="{00917F04-2ABF-8834-A508-87B8908F7180}"/>
              </a:ext>
            </a:extLst>
          </p:cNvPr>
          <p:cNvSpPr txBox="1"/>
          <p:nvPr/>
        </p:nvSpPr>
        <p:spPr>
          <a:xfrm>
            <a:off x="914399" y="1175595"/>
            <a:ext cx="5473338" cy="1393330"/>
          </a:xfrm>
          <a:prstGeom prst="rect">
            <a:avLst/>
          </a:prstGeom>
          <a:noFill/>
        </p:spPr>
        <p:txBody>
          <a:bodyPr wrap="square">
            <a:spAutoFit/>
          </a:bodyPr>
          <a:lstStyle/>
          <a:p>
            <a:pPr>
              <a:lnSpc>
                <a:spcPct val="120000"/>
              </a:lnSpc>
            </a:pPr>
            <a:r>
              <a:rPr lang="zh-CN" altLang="en-US" dirty="0">
                <a:cs typeface="+mn-ea"/>
                <a:sym typeface="+mn-lt"/>
              </a:rPr>
              <a:t>标识报文的类型：</a:t>
            </a:r>
          </a:p>
          <a:p>
            <a:pPr>
              <a:lnSpc>
                <a:spcPct val="120000"/>
              </a:lnSpc>
            </a:pPr>
            <a:r>
              <a:rPr lang="en-US" altLang="zh-CN" dirty="0">
                <a:cs typeface="+mn-ea"/>
                <a:sym typeface="+mn-lt"/>
              </a:rPr>
              <a:t>1</a:t>
            </a:r>
            <a:r>
              <a:rPr lang="zh-CN" altLang="en-US" dirty="0">
                <a:cs typeface="+mn-ea"/>
                <a:sym typeface="+mn-lt"/>
              </a:rPr>
              <a:t>：</a:t>
            </a:r>
            <a:r>
              <a:rPr lang="en-US" altLang="zh-CN" dirty="0">
                <a:cs typeface="+mn-ea"/>
                <a:sym typeface="+mn-lt"/>
              </a:rPr>
              <a:t>Request</a:t>
            </a:r>
            <a:r>
              <a:rPr lang="zh-CN" altLang="en-US" dirty="0">
                <a:cs typeface="+mn-ea"/>
                <a:sym typeface="+mn-lt"/>
              </a:rPr>
              <a:t>报文，向邻居请求全部或部分路由信息；</a:t>
            </a:r>
          </a:p>
          <a:p>
            <a:pPr>
              <a:lnSpc>
                <a:spcPct val="120000"/>
              </a:lnSpc>
            </a:pPr>
            <a:r>
              <a:rPr lang="en-US" altLang="zh-CN" dirty="0">
                <a:cs typeface="+mn-ea"/>
                <a:sym typeface="+mn-lt"/>
              </a:rPr>
              <a:t>2</a:t>
            </a:r>
            <a:r>
              <a:rPr lang="zh-CN" altLang="en-US" dirty="0">
                <a:cs typeface="+mn-ea"/>
                <a:sym typeface="+mn-lt"/>
              </a:rPr>
              <a:t>：</a:t>
            </a:r>
            <a:r>
              <a:rPr lang="en-US" altLang="zh-CN" dirty="0" err="1">
                <a:cs typeface="+mn-ea"/>
                <a:sym typeface="+mn-lt"/>
              </a:rPr>
              <a:t>Reponse</a:t>
            </a:r>
            <a:r>
              <a:rPr lang="zh-CN" altLang="en-US" dirty="0">
                <a:cs typeface="+mn-ea"/>
                <a:sym typeface="+mn-lt"/>
              </a:rPr>
              <a:t>报文，发送自己全部或部分路由信息，一个</a:t>
            </a:r>
            <a:r>
              <a:rPr lang="en-US" altLang="zh-CN" dirty="0">
                <a:cs typeface="+mn-ea"/>
                <a:sym typeface="+mn-lt"/>
              </a:rPr>
              <a:t>Response</a:t>
            </a:r>
            <a:r>
              <a:rPr lang="zh-CN" altLang="en-US" dirty="0">
                <a:cs typeface="+mn-ea"/>
                <a:sym typeface="+mn-lt"/>
              </a:rPr>
              <a:t>报文中最多包含</a:t>
            </a:r>
            <a:r>
              <a:rPr lang="en-US" altLang="zh-CN" dirty="0">
                <a:cs typeface="+mn-ea"/>
                <a:sym typeface="+mn-lt"/>
              </a:rPr>
              <a:t>25</a:t>
            </a:r>
            <a:r>
              <a:rPr lang="zh-CN" altLang="en-US" dirty="0">
                <a:cs typeface="+mn-ea"/>
                <a:sym typeface="+mn-lt"/>
              </a:rPr>
              <a:t>个路由表项。</a:t>
            </a:r>
          </a:p>
        </p:txBody>
      </p:sp>
      <p:sp>
        <p:nvSpPr>
          <p:cNvPr id="28" name="矩形 27">
            <a:extLst>
              <a:ext uri="{FF2B5EF4-FFF2-40B4-BE49-F238E27FC236}">
                <a16:creationId xmlns:a16="http://schemas.microsoft.com/office/drawing/2014/main" id="{529D1340-2CD3-036B-1649-900D8D716D39}"/>
              </a:ext>
            </a:extLst>
          </p:cNvPr>
          <p:cNvSpPr/>
          <p:nvPr/>
        </p:nvSpPr>
        <p:spPr>
          <a:xfrm>
            <a:off x="3413760" y="2855290"/>
            <a:ext cx="1162594" cy="26125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zh-CN" altLang="en-US">
              <a:cs typeface="+mn-ea"/>
              <a:sym typeface="+mn-lt"/>
            </a:endParaRPr>
          </a:p>
        </p:txBody>
      </p:sp>
      <p:cxnSp>
        <p:nvCxnSpPr>
          <p:cNvPr id="29" name="连接符: 肘形 28">
            <a:extLst>
              <a:ext uri="{FF2B5EF4-FFF2-40B4-BE49-F238E27FC236}">
                <a16:creationId xmlns:a16="http://schemas.microsoft.com/office/drawing/2014/main" id="{1E2B0AED-91C2-CD92-C0E7-29DFDF9B2483}"/>
              </a:ext>
            </a:extLst>
          </p:cNvPr>
          <p:cNvCxnSpPr>
            <a:cxnSpLocks/>
            <a:stCxn id="26" idx="1"/>
            <a:endCxn id="28" idx="0"/>
          </p:cNvCxnSpPr>
          <p:nvPr/>
        </p:nvCxnSpPr>
        <p:spPr>
          <a:xfrm rot="10800000" flipH="1" flipV="1">
            <a:off x="914399" y="1872260"/>
            <a:ext cx="3080658" cy="983030"/>
          </a:xfrm>
          <a:prstGeom prst="bentConnector4">
            <a:avLst>
              <a:gd name="adj1" fmla="val -7420"/>
              <a:gd name="adj2" fmla="val 85435"/>
            </a:avLst>
          </a:prstGeom>
        </p:spPr>
        <p:style>
          <a:lnRef idx="3">
            <a:schemeClr val="dk1"/>
          </a:lnRef>
          <a:fillRef idx="0">
            <a:schemeClr val="dk1"/>
          </a:fillRef>
          <a:effectRef idx="2">
            <a:schemeClr val="dk1"/>
          </a:effectRef>
          <a:fontRef idx="minor">
            <a:schemeClr val="tx1"/>
          </a:fontRef>
        </p:style>
      </p:cxnSp>
      <p:sp>
        <p:nvSpPr>
          <p:cNvPr id="33" name="矩形 32">
            <a:extLst>
              <a:ext uri="{FF2B5EF4-FFF2-40B4-BE49-F238E27FC236}">
                <a16:creationId xmlns:a16="http://schemas.microsoft.com/office/drawing/2014/main" id="{B7A7059A-9FFE-B0B5-579D-B74AF71D8DB6}"/>
              </a:ext>
            </a:extLst>
          </p:cNvPr>
          <p:cNvSpPr/>
          <p:nvPr/>
        </p:nvSpPr>
        <p:spPr>
          <a:xfrm>
            <a:off x="4660548" y="2855290"/>
            <a:ext cx="1162594" cy="26125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zh-CN" altLang="en-US">
              <a:cs typeface="+mn-ea"/>
              <a:sym typeface="+mn-lt"/>
            </a:endParaRPr>
          </a:p>
        </p:txBody>
      </p:sp>
      <p:sp>
        <p:nvSpPr>
          <p:cNvPr id="37" name="文本框 36">
            <a:extLst>
              <a:ext uri="{FF2B5EF4-FFF2-40B4-BE49-F238E27FC236}">
                <a16:creationId xmlns:a16="http://schemas.microsoft.com/office/drawing/2014/main" id="{78DE23BF-70CB-958B-7733-1DF7825071E8}"/>
              </a:ext>
            </a:extLst>
          </p:cNvPr>
          <p:cNvSpPr txBox="1"/>
          <p:nvPr/>
        </p:nvSpPr>
        <p:spPr>
          <a:xfrm>
            <a:off x="7909087" y="1375245"/>
            <a:ext cx="1734447" cy="1060931"/>
          </a:xfrm>
          <a:prstGeom prst="rect">
            <a:avLst/>
          </a:prstGeom>
          <a:noFill/>
        </p:spPr>
        <p:txBody>
          <a:bodyPr wrap="square">
            <a:spAutoFit/>
          </a:bodyPr>
          <a:lstStyle/>
          <a:p>
            <a:pPr>
              <a:lnSpc>
                <a:spcPct val="120000"/>
              </a:lnSpc>
            </a:pPr>
            <a:r>
              <a:rPr lang="en-US" altLang="zh-CN" dirty="0">
                <a:cs typeface="+mn-ea"/>
                <a:sym typeface="+mn-lt"/>
              </a:rPr>
              <a:t>RIP</a:t>
            </a:r>
            <a:r>
              <a:rPr lang="zh-CN" altLang="en-US" dirty="0">
                <a:cs typeface="+mn-ea"/>
                <a:sym typeface="+mn-lt"/>
              </a:rPr>
              <a:t>的版本号：</a:t>
            </a:r>
          </a:p>
          <a:p>
            <a:pPr>
              <a:lnSpc>
                <a:spcPct val="120000"/>
              </a:lnSpc>
            </a:pPr>
            <a:r>
              <a:rPr lang="en-US" altLang="zh-CN" dirty="0">
                <a:cs typeface="+mn-ea"/>
                <a:sym typeface="+mn-lt"/>
              </a:rPr>
              <a:t>1</a:t>
            </a:r>
            <a:r>
              <a:rPr lang="zh-CN" altLang="en-US" dirty="0">
                <a:cs typeface="+mn-ea"/>
                <a:sym typeface="+mn-lt"/>
              </a:rPr>
              <a:t>：</a:t>
            </a:r>
            <a:r>
              <a:rPr lang="en-US" altLang="zh-CN" dirty="0">
                <a:cs typeface="+mn-ea"/>
                <a:sym typeface="+mn-lt"/>
              </a:rPr>
              <a:t>RIP-1</a:t>
            </a:r>
          </a:p>
          <a:p>
            <a:pPr>
              <a:lnSpc>
                <a:spcPct val="120000"/>
              </a:lnSpc>
            </a:pPr>
            <a:r>
              <a:rPr lang="en-US" altLang="zh-CN" dirty="0">
                <a:cs typeface="+mn-ea"/>
                <a:sym typeface="+mn-lt"/>
              </a:rPr>
              <a:t>2</a:t>
            </a:r>
            <a:r>
              <a:rPr lang="zh-CN" altLang="en-US" dirty="0">
                <a:cs typeface="+mn-ea"/>
                <a:sym typeface="+mn-lt"/>
              </a:rPr>
              <a:t>：</a:t>
            </a:r>
            <a:r>
              <a:rPr lang="en-US" altLang="zh-CN" dirty="0">
                <a:cs typeface="+mn-ea"/>
                <a:sym typeface="+mn-lt"/>
              </a:rPr>
              <a:t>RIP-2</a:t>
            </a:r>
          </a:p>
        </p:txBody>
      </p:sp>
      <p:cxnSp>
        <p:nvCxnSpPr>
          <p:cNvPr id="41" name="连接符: 肘形 40">
            <a:extLst>
              <a:ext uri="{FF2B5EF4-FFF2-40B4-BE49-F238E27FC236}">
                <a16:creationId xmlns:a16="http://schemas.microsoft.com/office/drawing/2014/main" id="{29C8D4F8-D881-7A54-FD5E-653CCA0AB30B}"/>
              </a:ext>
            </a:extLst>
          </p:cNvPr>
          <p:cNvCxnSpPr>
            <a:cxnSpLocks/>
            <a:stCxn id="33" idx="0"/>
            <a:endCxn id="37" idx="2"/>
          </p:cNvCxnSpPr>
          <p:nvPr/>
        </p:nvCxnSpPr>
        <p:spPr>
          <a:xfrm rot="5400000" flipH="1" flipV="1">
            <a:off x="6799521" y="878500"/>
            <a:ext cx="419114" cy="3534466"/>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7DA2561-44B3-A7BB-0009-38757AF30D9C}"/>
              </a:ext>
            </a:extLst>
          </p:cNvPr>
          <p:cNvSpPr txBox="1"/>
          <p:nvPr/>
        </p:nvSpPr>
        <p:spPr>
          <a:xfrm>
            <a:off x="9416143" y="4425488"/>
            <a:ext cx="1965960" cy="396134"/>
          </a:xfrm>
          <a:prstGeom prst="rect">
            <a:avLst/>
          </a:prstGeom>
          <a:noFill/>
        </p:spPr>
        <p:txBody>
          <a:bodyPr wrap="square">
            <a:spAutoFit/>
          </a:bodyPr>
          <a:lstStyle/>
          <a:p>
            <a:pPr>
              <a:lnSpc>
                <a:spcPct val="120000"/>
              </a:lnSpc>
            </a:pPr>
            <a:r>
              <a:rPr lang="zh-CN" altLang="en-US" dirty="0">
                <a:cs typeface="+mn-ea"/>
                <a:sym typeface="+mn-lt"/>
              </a:rPr>
              <a:t>外部路由标记。</a:t>
            </a:r>
          </a:p>
        </p:txBody>
      </p:sp>
      <p:sp>
        <p:nvSpPr>
          <p:cNvPr id="47" name="矩形 46">
            <a:extLst>
              <a:ext uri="{FF2B5EF4-FFF2-40B4-BE49-F238E27FC236}">
                <a16:creationId xmlns:a16="http://schemas.microsoft.com/office/drawing/2014/main" id="{5DEF5DF5-4EB0-CC94-D4F6-EF0777975014}"/>
              </a:ext>
            </a:extLst>
          </p:cNvPr>
          <p:cNvSpPr/>
          <p:nvPr/>
        </p:nvSpPr>
        <p:spPr>
          <a:xfrm>
            <a:off x="5960659" y="3179853"/>
            <a:ext cx="2260231" cy="26125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zh-CN" altLang="en-US">
              <a:cs typeface="+mn-ea"/>
              <a:sym typeface="+mn-lt"/>
            </a:endParaRPr>
          </a:p>
        </p:txBody>
      </p:sp>
      <p:sp>
        <p:nvSpPr>
          <p:cNvPr id="48" name="矩形 47">
            <a:extLst>
              <a:ext uri="{FF2B5EF4-FFF2-40B4-BE49-F238E27FC236}">
                <a16:creationId xmlns:a16="http://schemas.microsoft.com/office/drawing/2014/main" id="{DEA09792-4869-031F-7028-584E89CCD809}"/>
              </a:ext>
            </a:extLst>
          </p:cNvPr>
          <p:cNvSpPr/>
          <p:nvPr/>
        </p:nvSpPr>
        <p:spPr>
          <a:xfrm>
            <a:off x="3487067" y="3179853"/>
            <a:ext cx="2260231" cy="26125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zh-CN" altLang="en-US">
              <a:cs typeface="+mn-ea"/>
              <a:sym typeface="+mn-lt"/>
            </a:endParaRPr>
          </a:p>
        </p:txBody>
      </p:sp>
      <p:cxnSp>
        <p:nvCxnSpPr>
          <p:cNvPr id="49" name="连接符: 肘形 48">
            <a:extLst>
              <a:ext uri="{FF2B5EF4-FFF2-40B4-BE49-F238E27FC236}">
                <a16:creationId xmlns:a16="http://schemas.microsoft.com/office/drawing/2014/main" id="{895427DB-E791-78E6-02B9-98D2176F8BD2}"/>
              </a:ext>
            </a:extLst>
          </p:cNvPr>
          <p:cNvCxnSpPr>
            <a:cxnSpLocks/>
            <a:stCxn id="47" idx="3"/>
            <a:endCxn id="45" idx="1"/>
          </p:cNvCxnSpPr>
          <p:nvPr/>
        </p:nvCxnSpPr>
        <p:spPr>
          <a:xfrm>
            <a:off x="8220890" y="3310482"/>
            <a:ext cx="1195253" cy="1313073"/>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sp>
        <p:nvSpPr>
          <p:cNvPr id="53" name="文本框 52">
            <a:extLst>
              <a:ext uri="{FF2B5EF4-FFF2-40B4-BE49-F238E27FC236}">
                <a16:creationId xmlns:a16="http://schemas.microsoft.com/office/drawing/2014/main" id="{DC53C927-D0E9-E20F-26C2-3BF3F38F07CD}"/>
              </a:ext>
            </a:extLst>
          </p:cNvPr>
          <p:cNvSpPr txBox="1"/>
          <p:nvPr/>
        </p:nvSpPr>
        <p:spPr>
          <a:xfrm>
            <a:off x="796835" y="5194521"/>
            <a:ext cx="2083516" cy="728533"/>
          </a:xfrm>
          <a:prstGeom prst="rect">
            <a:avLst/>
          </a:prstGeom>
          <a:noFill/>
        </p:spPr>
        <p:txBody>
          <a:bodyPr wrap="square">
            <a:spAutoFit/>
          </a:bodyPr>
          <a:lstStyle/>
          <a:p>
            <a:pPr>
              <a:lnSpc>
                <a:spcPct val="120000"/>
              </a:lnSpc>
            </a:pPr>
            <a:r>
              <a:rPr lang="zh-CN" altLang="en-US" dirty="0">
                <a:cs typeface="+mn-ea"/>
                <a:sym typeface="+mn-lt"/>
              </a:rPr>
              <a:t>地址族标识，其值为</a:t>
            </a:r>
            <a:r>
              <a:rPr lang="en-US" altLang="zh-CN" dirty="0">
                <a:cs typeface="+mn-ea"/>
                <a:sym typeface="+mn-lt"/>
              </a:rPr>
              <a:t>2</a:t>
            </a:r>
            <a:r>
              <a:rPr lang="zh-CN" altLang="en-US" dirty="0">
                <a:cs typeface="+mn-ea"/>
                <a:sym typeface="+mn-lt"/>
              </a:rPr>
              <a:t>时表示</a:t>
            </a:r>
            <a:r>
              <a:rPr lang="en-US" altLang="zh-CN" dirty="0">
                <a:cs typeface="+mn-ea"/>
                <a:sym typeface="+mn-lt"/>
              </a:rPr>
              <a:t>IP</a:t>
            </a:r>
            <a:r>
              <a:rPr lang="zh-CN" altLang="en-US" dirty="0">
                <a:cs typeface="+mn-ea"/>
                <a:sym typeface="+mn-lt"/>
              </a:rPr>
              <a:t>协议。</a:t>
            </a:r>
          </a:p>
        </p:txBody>
      </p:sp>
      <p:cxnSp>
        <p:nvCxnSpPr>
          <p:cNvPr id="54" name="连接符: 肘形 53">
            <a:extLst>
              <a:ext uri="{FF2B5EF4-FFF2-40B4-BE49-F238E27FC236}">
                <a16:creationId xmlns:a16="http://schemas.microsoft.com/office/drawing/2014/main" id="{4CE203C8-7D59-8212-F1F8-1C2AC3B60895}"/>
              </a:ext>
            </a:extLst>
          </p:cNvPr>
          <p:cNvCxnSpPr>
            <a:cxnSpLocks/>
            <a:stCxn id="53" idx="3"/>
            <a:endCxn id="48" idx="1"/>
          </p:cNvCxnSpPr>
          <p:nvPr/>
        </p:nvCxnSpPr>
        <p:spPr>
          <a:xfrm flipV="1">
            <a:off x="2880351" y="3310482"/>
            <a:ext cx="606716" cy="2248306"/>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835773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03428-B60C-F6F7-1340-C971C590EE9A}"/>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RIPv2</a:t>
            </a:r>
            <a:r>
              <a:rPr lang="zh-CN" altLang="en-US" sz="3200" dirty="0">
                <a:latin typeface="+mn-lt"/>
                <a:ea typeface="+mn-ea"/>
                <a:cs typeface="+mn-ea"/>
                <a:sym typeface="+mn-lt"/>
              </a:rPr>
              <a:t>协议报文格式</a:t>
            </a:r>
          </a:p>
        </p:txBody>
      </p:sp>
      <p:sp>
        <p:nvSpPr>
          <p:cNvPr id="4" name="日期占位符 3">
            <a:extLst>
              <a:ext uri="{FF2B5EF4-FFF2-40B4-BE49-F238E27FC236}">
                <a16:creationId xmlns:a16="http://schemas.microsoft.com/office/drawing/2014/main" id="{BE68ED5E-5C8A-967E-5469-0192AE796E29}"/>
              </a:ext>
            </a:extLst>
          </p:cNvPr>
          <p:cNvSpPr>
            <a:spLocks noGrp="1"/>
          </p:cNvSpPr>
          <p:nvPr>
            <p:ph type="dt" sz="half" idx="10"/>
          </p:nvPr>
        </p:nvSpPr>
        <p:spPr/>
        <p:txBody>
          <a:bodyPr/>
          <a:lstStyle/>
          <a:p>
            <a:pPr>
              <a:lnSpc>
                <a:spcPct val="120000"/>
              </a:lnSpc>
            </a:pPr>
            <a:fld id="{69348576-A7F9-4B1C-9CFC-3C87134AAFCD}"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23D3AA80-3DA5-51C0-CEA3-724C2E3A7D62}"/>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D5FAD99-FB57-0F78-5F65-32ECCD9956AD}"/>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218</a:t>
            </a:fld>
            <a:endParaRPr lang="en-US">
              <a:cs typeface="+mn-ea"/>
              <a:sym typeface="+mn-lt"/>
            </a:endParaRPr>
          </a:p>
        </p:txBody>
      </p:sp>
      <p:pic>
        <p:nvPicPr>
          <p:cNvPr id="8" name="图片 7">
            <a:extLst>
              <a:ext uri="{FF2B5EF4-FFF2-40B4-BE49-F238E27FC236}">
                <a16:creationId xmlns:a16="http://schemas.microsoft.com/office/drawing/2014/main" id="{26C5D222-E4D5-D9C5-1724-16DF308991E8}"/>
              </a:ext>
            </a:extLst>
          </p:cNvPr>
          <p:cNvPicPr>
            <a:picLocks noChangeAspect="1"/>
          </p:cNvPicPr>
          <p:nvPr/>
        </p:nvPicPr>
        <p:blipFill>
          <a:blip r:embed="rId3"/>
          <a:stretch>
            <a:fillRect/>
          </a:stretch>
        </p:blipFill>
        <p:spPr>
          <a:xfrm>
            <a:off x="2743915" y="2592334"/>
            <a:ext cx="5668566" cy="2265515"/>
          </a:xfrm>
          <a:prstGeom prst="rect">
            <a:avLst/>
          </a:prstGeom>
        </p:spPr>
      </p:pic>
      <p:sp>
        <p:nvSpPr>
          <p:cNvPr id="12" name="文本框 11">
            <a:extLst>
              <a:ext uri="{FF2B5EF4-FFF2-40B4-BE49-F238E27FC236}">
                <a16:creationId xmlns:a16="http://schemas.microsoft.com/office/drawing/2014/main" id="{CC956019-872D-694E-6483-3F8A8A210FA1}"/>
              </a:ext>
            </a:extLst>
          </p:cNvPr>
          <p:cNvSpPr txBox="1"/>
          <p:nvPr/>
        </p:nvSpPr>
        <p:spPr>
          <a:xfrm>
            <a:off x="500743" y="3605036"/>
            <a:ext cx="2505814" cy="728533"/>
          </a:xfrm>
          <a:prstGeom prst="rect">
            <a:avLst/>
          </a:prstGeom>
          <a:noFill/>
        </p:spPr>
        <p:txBody>
          <a:bodyPr wrap="none" rtlCol="0">
            <a:spAutoFit/>
          </a:bodyPr>
          <a:lstStyle/>
          <a:p>
            <a:pPr>
              <a:lnSpc>
                <a:spcPct val="120000"/>
              </a:lnSpc>
            </a:pPr>
            <a:r>
              <a:rPr lang="zh-CN" altLang="en-US" dirty="0">
                <a:cs typeface="+mn-ea"/>
                <a:sym typeface="+mn-lt"/>
              </a:rPr>
              <a:t>路由信息（</a:t>
            </a:r>
            <a:r>
              <a:rPr lang="en-US" altLang="zh-CN" dirty="0">
                <a:cs typeface="+mn-ea"/>
                <a:sym typeface="+mn-lt"/>
              </a:rPr>
              <a:t>20B/</a:t>
            </a:r>
            <a:r>
              <a:rPr lang="zh-CN" altLang="en-US" dirty="0">
                <a:cs typeface="+mn-ea"/>
                <a:sym typeface="+mn-lt"/>
              </a:rPr>
              <a:t>路由）</a:t>
            </a:r>
            <a:endParaRPr lang="en-US" altLang="zh-CN" dirty="0">
              <a:cs typeface="+mn-ea"/>
              <a:sym typeface="+mn-lt"/>
            </a:endParaRPr>
          </a:p>
          <a:p>
            <a:pPr>
              <a:lnSpc>
                <a:spcPct val="120000"/>
              </a:lnSpc>
            </a:pPr>
            <a:r>
              <a:rPr lang="zh-CN" altLang="en-US" dirty="0">
                <a:cs typeface="+mn-ea"/>
                <a:sym typeface="+mn-lt"/>
              </a:rPr>
              <a:t>最多可携带</a:t>
            </a:r>
            <a:r>
              <a:rPr lang="en-US" altLang="zh-CN" dirty="0">
                <a:cs typeface="+mn-ea"/>
                <a:sym typeface="+mn-lt"/>
              </a:rPr>
              <a:t>25</a:t>
            </a:r>
            <a:r>
              <a:rPr lang="zh-CN" altLang="en-US" dirty="0">
                <a:cs typeface="+mn-ea"/>
                <a:sym typeface="+mn-lt"/>
              </a:rPr>
              <a:t>个</a:t>
            </a:r>
            <a:r>
              <a:rPr lang="en-US" altLang="zh-CN" dirty="0">
                <a:cs typeface="+mn-ea"/>
                <a:sym typeface="+mn-lt"/>
              </a:rPr>
              <a:t>/</a:t>
            </a:r>
            <a:r>
              <a:rPr lang="zh-CN" altLang="en-US" dirty="0">
                <a:cs typeface="+mn-ea"/>
                <a:sym typeface="+mn-lt"/>
              </a:rPr>
              <a:t>消息</a:t>
            </a:r>
          </a:p>
        </p:txBody>
      </p:sp>
      <p:sp>
        <p:nvSpPr>
          <p:cNvPr id="13" name="右大括号 12">
            <a:extLst>
              <a:ext uri="{FF2B5EF4-FFF2-40B4-BE49-F238E27FC236}">
                <a16:creationId xmlns:a16="http://schemas.microsoft.com/office/drawing/2014/main" id="{EACC05E2-D2CC-931E-47E2-3863523938F5}"/>
              </a:ext>
            </a:extLst>
          </p:cNvPr>
          <p:cNvSpPr/>
          <p:nvPr/>
        </p:nvSpPr>
        <p:spPr>
          <a:xfrm>
            <a:off x="8364583" y="3479075"/>
            <a:ext cx="130629" cy="64633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14" name="文本框 13">
            <a:extLst>
              <a:ext uri="{FF2B5EF4-FFF2-40B4-BE49-F238E27FC236}">
                <a16:creationId xmlns:a16="http://schemas.microsoft.com/office/drawing/2014/main" id="{FA38D0E5-168D-EA0D-D392-73AEE50115F2}"/>
              </a:ext>
            </a:extLst>
          </p:cNvPr>
          <p:cNvSpPr txBox="1"/>
          <p:nvPr/>
        </p:nvSpPr>
        <p:spPr>
          <a:xfrm>
            <a:off x="8672621" y="3617574"/>
            <a:ext cx="1107996" cy="396134"/>
          </a:xfrm>
          <a:prstGeom prst="rect">
            <a:avLst/>
          </a:prstGeom>
          <a:noFill/>
        </p:spPr>
        <p:txBody>
          <a:bodyPr wrap="none" rtlCol="0">
            <a:spAutoFit/>
          </a:bodyPr>
          <a:lstStyle/>
          <a:p>
            <a:pPr>
              <a:lnSpc>
                <a:spcPct val="120000"/>
              </a:lnSpc>
            </a:pPr>
            <a:r>
              <a:rPr lang="zh-CN" altLang="en-US" dirty="0">
                <a:cs typeface="+mn-ea"/>
                <a:sym typeface="+mn-lt"/>
              </a:rPr>
              <a:t>路由前缀</a:t>
            </a:r>
          </a:p>
        </p:txBody>
      </p:sp>
      <p:sp>
        <p:nvSpPr>
          <p:cNvPr id="15" name="矩形 14">
            <a:extLst>
              <a:ext uri="{FF2B5EF4-FFF2-40B4-BE49-F238E27FC236}">
                <a16:creationId xmlns:a16="http://schemas.microsoft.com/office/drawing/2014/main" id="{5BADF852-6AF4-99D4-F202-B4CC113B13B3}"/>
              </a:ext>
            </a:extLst>
          </p:cNvPr>
          <p:cNvSpPr/>
          <p:nvPr/>
        </p:nvSpPr>
        <p:spPr>
          <a:xfrm>
            <a:off x="3413760" y="4506686"/>
            <a:ext cx="4872446" cy="26125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zh-CN" altLang="en-US">
              <a:cs typeface="+mn-ea"/>
              <a:sym typeface="+mn-lt"/>
            </a:endParaRPr>
          </a:p>
        </p:txBody>
      </p:sp>
      <p:sp>
        <p:nvSpPr>
          <p:cNvPr id="17" name="文本框 16">
            <a:extLst>
              <a:ext uri="{FF2B5EF4-FFF2-40B4-BE49-F238E27FC236}">
                <a16:creationId xmlns:a16="http://schemas.microsoft.com/office/drawing/2014/main" id="{B5DE40B2-3DBD-087A-1BB6-6906EE6AD460}"/>
              </a:ext>
            </a:extLst>
          </p:cNvPr>
          <p:cNvSpPr txBox="1"/>
          <p:nvPr/>
        </p:nvSpPr>
        <p:spPr>
          <a:xfrm>
            <a:off x="4881158" y="5141069"/>
            <a:ext cx="1946366" cy="396134"/>
          </a:xfrm>
          <a:prstGeom prst="rect">
            <a:avLst/>
          </a:prstGeom>
          <a:noFill/>
        </p:spPr>
        <p:txBody>
          <a:bodyPr wrap="square">
            <a:spAutoFit/>
          </a:bodyPr>
          <a:lstStyle/>
          <a:p>
            <a:pPr>
              <a:lnSpc>
                <a:spcPct val="120000"/>
              </a:lnSpc>
            </a:pPr>
            <a:r>
              <a:rPr lang="zh-CN" altLang="en-US" dirty="0">
                <a:cs typeface="+mn-ea"/>
                <a:sym typeface="+mn-lt"/>
              </a:rPr>
              <a:t>度量值（</a:t>
            </a:r>
            <a:r>
              <a:rPr lang="en-US" altLang="zh-CN" dirty="0">
                <a:cs typeface="+mn-ea"/>
                <a:sym typeface="+mn-lt"/>
              </a:rPr>
              <a:t>1 – 16</a:t>
            </a:r>
            <a:r>
              <a:rPr lang="zh-CN" altLang="en-US" dirty="0">
                <a:cs typeface="+mn-ea"/>
                <a:sym typeface="+mn-lt"/>
              </a:rPr>
              <a:t>）</a:t>
            </a:r>
          </a:p>
        </p:txBody>
      </p:sp>
      <p:sp>
        <p:nvSpPr>
          <p:cNvPr id="18" name="矩形 17">
            <a:extLst>
              <a:ext uri="{FF2B5EF4-FFF2-40B4-BE49-F238E27FC236}">
                <a16:creationId xmlns:a16="http://schemas.microsoft.com/office/drawing/2014/main" id="{B2B0F85C-B263-F2BD-07BE-B97FDAAD2996}"/>
              </a:ext>
            </a:extLst>
          </p:cNvPr>
          <p:cNvSpPr/>
          <p:nvPr/>
        </p:nvSpPr>
        <p:spPr>
          <a:xfrm>
            <a:off x="3413760" y="4172939"/>
            <a:ext cx="4872446" cy="26125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zh-CN" altLang="en-US">
              <a:cs typeface="+mn-ea"/>
              <a:sym typeface="+mn-lt"/>
            </a:endParaRPr>
          </a:p>
        </p:txBody>
      </p:sp>
      <p:sp>
        <p:nvSpPr>
          <p:cNvPr id="20" name="文本框 19">
            <a:extLst>
              <a:ext uri="{FF2B5EF4-FFF2-40B4-BE49-F238E27FC236}">
                <a16:creationId xmlns:a16="http://schemas.microsoft.com/office/drawing/2014/main" id="{19F62834-45D6-935A-A153-5293E9D22239}"/>
              </a:ext>
            </a:extLst>
          </p:cNvPr>
          <p:cNvSpPr txBox="1"/>
          <p:nvPr/>
        </p:nvSpPr>
        <p:spPr>
          <a:xfrm>
            <a:off x="8819684" y="4125406"/>
            <a:ext cx="2743200" cy="1393330"/>
          </a:xfrm>
          <a:prstGeom prst="rect">
            <a:avLst/>
          </a:prstGeom>
          <a:noFill/>
        </p:spPr>
        <p:txBody>
          <a:bodyPr wrap="square">
            <a:spAutoFit/>
          </a:bodyPr>
          <a:lstStyle/>
          <a:p>
            <a:pPr>
              <a:lnSpc>
                <a:spcPct val="120000"/>
              </a:lnSpc>
            </a:pPr>
            <a:r>
              <a:rPr lang="zh-CN" altLang="en-US" dirty="0">
                <a:cs typeface="+mn-ea"/>
                <a:sym typeface="+mn-lt"/>
              </a:rPr>
              <a:t>提供一个更好的下一跳地址。如果为</a:t>
            </a:r>
            <a:r>
              <a:rPr lang="en-US" altLang="zh-CN" dirty="0">
                <a:cs typeface="+mn-ea"/>
                <a:sym typeface="+mn-lt"/>
              </a:rPr>
              <a:t>0.0.0.0</a:t>
            </a:r>
            <a:r>
              <a:rPr lang="zh-CN" altLang="en-US" dirty="0">
                <a:cs typeface="+mn-ea"/>
                <a:sym typeface="+mn-lt"/>
              </a:rPr>
              <a:t>，则表示发布此路由的路由器地址就是最优下一跳地址</a:t>
            </a:r>
          </a:p>
        </p:txBody>
      </p:sp>
      <p:cxnSp>
        <p:nvCxnSpPr>
          <p:cNvPr id="22" name="连接符: 肘形 21">
            <a:extLst>
              <a:ext uri="{FF2B5EF4-FFF2-40B4-BE49-F238E27FC236}">
                <a16:creationId xmlns:a16="http://schemas.microsoft.com/office/drawing/2014/main" id="{CCFC9DA4-E54E-A79C-8C23-309DF4B18007}"/>
              </a:ext>
            </a:extLst>
          </p:cNvPr>
          <p:cNvCxnSpPr>
            <a:stCxn id="18" idx="3"/>
            <a:endCxn id="20" idx="1"/>
          </p:cNvCxnSpPr>
          <p:nvPr/>
        </p:nvCxnSpPr>
        <p:spPr>
          <a:xfrm>
            <a:off x="8286206" y="4303568"/>
            <a:ext cx="533478" cy="518503"/>
          </a:xfrm>
          <a:prstGeom prst="bentConnector3">
            <a:avLst/>
          </a:prstGeom>
        </p:spPr>
        <p:style>
          <a:lnRef idx="3">
            <a:schemeClr val="dk1"/>
          </a:lnRef>
          <a:fillRef idx="0">
            <a:schemeClr val="dk1"/>
          </a:fillRef>
          <a:effectRef idx="2">
            <a:schemeClr val="dk1"/>
          </a:effectRef>
          <a:fontRef idx="minor">
            <a:schemeClr val="tx1"/>
          </a:fontRef>
        </p:style>
      </p:cxnSp>
      <p:cxnSp>
        <p:nvCxnSpPr>
          <p:cNvPr id="24" name="直接连接符 23">
            <a:extLst>
              <a:ext uri="{FF2B5EF4-FFF2-40B4-BE49-F238E27FC236}">
                <a16:creationId xmlns:a16="http://schemas.microsoft.com/office/drawing/2014/main" id="{71DB041D-F214-F86E-1B1B-369E4BC83AA9}"/>
              </a:ext>
            </a:extLst>
          </p:cNvPr>
          <p:cNvCxnSpPr>
            <a:stCxn id="15" idx="2"/>
            <a:endCxn id="17" idx="0"/>
          </p:cNvCxnSpPr>
          <p:nvPr/>
        </p:nvCxnSpPr>
        <p:spPr>
          <a:xfrm>
            <a:off x="5849983" y="4767943"/>
            <a:ext cx="4358" cy="37312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624491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06E17-152A-DA96-2E3F-A7BCBF642FB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RIP</a:t>
            </a:r>
            <a:r>
              <a:rPr lang="zh-CN" altLang="en-US" sz="3200" dirty="0">
                <a:latin typeface="+mn-lt"/>
                <a:ea typeface="+mn-ea"/>
                <a:cs typeface="+mn-ea"/>
                <a:sym typeface="+mn-lt"/>
              </a:rPr>
              <a:t>协议总结</a:t>
            </a:r>
          </a:p>
        </p:txBody>
      </p:sp>
      <p:sp>
        <p:nvSpPr>
          <p:cNvPr id="6" name="内容占位符 5">
            <a:extLst>
              <a:ext uri="{FF2B5EF4-FFF2-40B4-BE49-F238E27FC236}">
                <a16:creationId xmlns:a16="http://schemas.microsoft.com/office/drawing/2014/main" id="{FC273E92-C395-895A-E9CD-C0ADB85ADF6E}"/>
              </a:ext>
            </a:extLst>
          </p:cNvPr>
          <p:cNvSpPr>
            <a:spLocks noGrp="1"/>
          </p:cNvSpPr>
          <p:nvPr>
            <p:ph idx="1"/>
          </p:nvPr>
        </p:nvSpPr>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优点：</a:t>
            </a:r>
          </a:p>
          <a:p>
            <a:pPr lvl="1">
              <a:buFont typeface="Wingdings" panose="05000000000000000000" pitchFamily="2" charset="2"/>
              <a:buChar char="Ø"/>
            </a:pPr>
            <a:r>
              <a:rPr lang="zh-CN" altLang="en-US" sz="2200" dirty="0">
                <a:sym typeface="+mn-lt"/>
              </a:rPr>
              <a:t>简单</a:t>
            </a:r>
          </a:p>
          <a:p>
            <a:pPr lvl="1">
              <a:buFont typeface="Wingdings" panose="05000000000000000000" pitchFamily="2" charset="2"/>
              <a:buChar char="Ø"/>
            </a:pPr>
            <a:r>
              <a:rPr lang="zh-CN" altLang="en-US" sz="2200" dirty="0">
                <a:sym typeface="+mn-lt"/>
              </a:rPr>
              <a:t>适用于小型网络，是典型的距离矢量协议。</a:t>
            </a:r>
          </a:p>
          <a:p>
            <a:pPr marL="266700" indent="-266700">
              <a:buFont typeface="Wingdings" panose="05000000000000000000" pitchFamily="2" charset="2"/>
              <a:buChar char="n"/>
            </a:pPr>
            <a:r>
              <a:rPr lang="zh-CN" altLang="en-US" sz="2400" dirty="0">
                <a:solidFill>
                  <a:schemeClr val="accent1"/>
                </a:solidFill>
                <a:cs typeface="+mn-ea"/>
                <a:sym typeface="+mn-lt"/>
              </a:rPr>
              <a:t>缺点：</a:t>
            </a:r>
          </a:p>
          <a:p>
            <a:pPr lvl="1">
              <a:buFont typeface="Wingdings" panose="05000000000000000000" pitchFamily="2" charset="2"/>
              <a:buChar char="Ø"/>
            </a:pPr>
            <a:r>
              <a:rPr lang="zh-CN" altLang="en-US" sz="2200" dirty="0">
                <a:sym typeface="+mn-lt"/>
              </a:rPr>
              <a:t>网络规模的伸展性差</a:t>
            </a:r>
          </a:p>
          <a:p>
            <a:pPr lvl="1">
              <a:buFont typeface="Wingdings" panose="05000000000000000000" pitchFamily="2" charset="2"/>
              <a:buChar char="Ø"/>
            </a:pPr>
            <a:r>
              <a:rPr lang="zh-CN" altLang="en-US" sz="2200" dirty="0">
                <a:sym typeface="+mn-lt"/>
              </a:rPr>
              <a:t>对链路状态的变化响应慢</a:t>
            </a:r>
          </a:p>
          <a:p>
            <a:pPr lvl="1">
              <a:buFont typeface="Wingdings" panose="05000000000000000000" pitchFamily="2" charset="2"/>
              <a:buChar char="Ø"/>
            </a:pPr>
            <a:r>
              <a:rPr lang="zh-CN" altLang="en-US" sz="2200" dirty="0">
                <a:sym typeface="+mn-lt"/>
              </a:rPr>
              <a:t>路由包文尺寸大</a:t>
            </a:r>
          </a:p>
          <a:p>
            <a:pPr lvl="1">
              <a:buFont typeface="Wingdings" panose="05000000000000000000" pitchFamily="2" charset="2"/>
              <a:buChar char="Ø"/>
            </a:pPr>
            <a:r>
              <a:rPr lang="zh-CN" altLang="en-US" sz="2200" dirty="0">
                <a:sym typeface="+mn-lt"/>
              </a:rPr>
              <a:t>轮数与路由器的个数成正比</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2">
            <a:extLst>
              <a:ext uri="{FF2B5EF4-FFF2-40B4-BE49-F238E27FC236}">
                <a16:creationId xmlns:a16="http://schemas.microsoft.com/office/drawing/2014/main" id="{54244AFE-A58A-4B8C-6B5A-A46807EE28DB}"/>
              </a:ext>
            </a:extLst>
          </p:cNvPr>
          <p:cNvSpPr>
            <a:spLocks noGrp="1"/>
          </p:cNvSpPr>
          <p:nvPr>
            <p:ph type="dt" sz="half" idx="10"/>
          </p:nvPr>
        </p:nvSpPr>
        <p:spPr/>
        <p:txBody>
          <a:bodyPr/>
          <a:lstStyle/>
          <a:p>
            <a:pPr>
              <a:lnSpc>
                <a:spcPct val="120000"/>
              </a:lnSpc>
            </a:pPr>
            <a:fld id="{099A0292-7BA9-408D-970F-CA1BD5B4368D}" type="datetime1">
              <a:rPr lang="en-US" altLang="zh-CN" smtClean="0">
                <a:cs typeface="+mn-ea"/>
                <a:sym typeface="+mn-lt"/>
              </a:rPr>
              <a:pPr>
                <a:lnSpc>
                  <a:spcPct val="120000"/>
                </a:lnSpc>
              </a:pPr>
              <a:t>9/24/2023</a:t>
            </a:fld>
            <a:endParaRPr lang="en-US">
              <a:cs typeface="+mn-ea"/>
              <a:sym typeface="+mn-lt"/>
            </a:endParaRPr>
          </a:p>
        </p:txBody>
      </p:sp>
      <p:sp>
        <p:nvSpPr>
          <p:cNvPr id="4" name="页脚占位符 3">
            <a:extLst>
              <a:ext uri="{FF2B5EF4-FFF2-40B4-BE49-F238E27FC236}">
                <a16:creationId xmlns:a16="http://schemas.microsoft.com/office/drawing/2014/main" id="{0E0B9445-9F23-7106-C42D-F2F360BB4361}"/>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5" name="灯片编号占位符 4">
            <a:extLst>
              <a:ext uri="{FF2B5EF4-FFF2-40B4-BE49-F238E27FC236}">
                <a16:creationId xmlns:a16="http://schemas.microsoft.com/office/drawing/2014/main" id="{808EEE02-1D7B-82B1-9603-248ED816143F}"/>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219</a:t>
            </a:fld>
            <a:endParaRPr lang="en-US">
              <a:cs typeface="+mn-ea"/>
              <a:sym typeface="+mn-lt"/>
            </a:endParaRPr>
          </a:p>
        </p:txBody>
      </p:sp>
    </p:spTree>
    <p:extLst>
      <p:ext uri="{BB962C8B-B14F-4D97-AF65-F5344CB8AC3E}">
        <p14:creationId xmlns:p14="http://schemas.microsoft.com/office/powerpoint/2010/main" val="43363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21C12-37CF-85E8-469A-CE7EA1E37D8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Dijkstra</a:t>
            </a:r>
            <a:r>
              <a:rPr lang="zh-CN" altLang="en-US" sz="3200" dirty="0">
                <a:latin typeface="+mn-lt"/>
                <a:ea typeface="+mn-ea"/>
                <a:cs typeface="+mn-ea"/>
                <a:sym typeface="+mn-lt"/>
              </a:rPr>
              <a:t>算法示例</a:t>
            </a:r>
          </a:p>
        </p:txBody>
      </p:sp>
      <p:sp>
        <p:nvSpPr>
          <p:cNvPr id="4" name="日期占位符 3">
            <a:extLst>
              <a:ext uri="{FF2B5EF4-FFF2-40B4-BE49-F238E27FC236}">
                <a16:creationId xmlns:a16="http://schemas.microsoft.com/office/drawing/2014/main" id="{EDA16BB5-1783-DBAE-A190-82A3E96E330A}"/>
              </a:ext>
            </a:extLst>
          </p:cNvPr>
          <p:cNvSpPr>
            <a:spLocks noGrp="1"/>
          </p:cNvSpPr>
          <p:nvPr>
            <p:ph type="dt" sz="half" idx="10"/>
          </p:nvPr>
        </p:nvSpPr>
        <p:spPr/>
        <p:txBody>
          <a:bodyPr/>
          <a:lstStyle/>
          <a:p>
            <a:pPr>
              <a:lnSpc>
                <a:spcPct val="120000"/>
              </a:lnSpc>
            </a:pPr>
            <a:fld id="{98AA2547-AF7F-46AA-BCD1-665F1A91D70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668756E-3EC1-1826-DDB3-ECA0A7E5C9F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A328421F-AE03-8012-C52E-8145B0244523}"/>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22</a:t>
            </a:fld>
            <a:endParaRPr lang="en-US">
              <a:cs typeface="+mn-ea"/>
              <a:sym typeface="+mn-lt"/>
            </a:endParaRPr>
          </a:p>
        </p:txBody>
      </p:sp>
      <p:grpSp>
        <p:nvGrpSpPr>
          <p:cNvPr id="9" name="组合 8">
            <a:extLst>
              <a:ext uri="{FF2B5EF4-FFF2-40B4-BE49-F238E27FC236}">
                <a16:creationId xmlns:a16="http://schemas.microsoft.com/office/drawing/2014/main" id="{7A767263-4567-4331-A99D-CB7A1927334B}"/>
              </a:ext>
            </a:extLst>
          </p:cNvPr>
          <p:cNvGrpSpPr/>
          <p:nvPr/>
        </p:nvGrpSpPr>
        <p:grpSpPr>
          <a:xfrm>
            <a:off x="1818752" y="1055227"/>
            <a:ext cx="7711402" cy="4762769"/>
            <a:chOff x="1929990" y="1081756"/>
            <a:chExt cx="8332019" cy="5327934"/>
          </a:xfrm>
        </p:grpSpPr>
        <p:pic>
          <p:nvPicPr>
            <p:cNvPr id="10" name="图片 9">
              <a:extLst>
                <a:ext uri="{FF2B5EF4-FFF2-40B4-BE49-F238E27FC236}">
                  <a16:creationId xmlns:a16="http://schemas.microsoft.com/office/drawing/2014/main" id="{69F33886-6717-4494-9073-D604BAC14D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9990" y="1081756"/>
              <a:ext cx="8332019" cy="5327934"/>
            </a:xfrm>
            <a:prstGeom prst="rect">
              <a:avLst/>
            </a:prstGeom>
          </p:spPr>
        </p:pic>
        <p:pic>
          <p:nvPicPr>
            <p:cNvPr id="11" name="图片 10">
              <a:extLst>
                <a:ext uri="{FF2B5EF4-FFF2-40B4-BE49-F238E27FC236}">
                  <a16:creationId xmlns:a16="http://schemas.microsoft.com/office/drawing/2014/main" id="{53F88946-D7B7-407D-9AB7-09967CC248AE}"/>
                </a:ext>
              </a:extLst>
            </p:cNvPr>
            <p:cNvPicPr>
              <a:picLocks noChangeAspect="1"/>
            </p:cNvPicPr>
            <p:nvPr/>
          </p:nvPicPr>
          <p:blipFill>
            <a:blip r:embed="rId3"/>
            <a:stretch>
              <a:fillRect/>
            </a:stretch>
          </p:blipFill>
          <p:spPr>
            <a:xfrm>
              <a:off x="1983998" y="3089316"/>
              <a:ext cx="809444" cy="809444"/>
            </a:xfrm>
            <a:prstGeom prst="rect">
              <a:avLst/>
            </a:prstGeom>
          </p:spPr>
        </p:pic>
        <p:pic>
          <p:nvPicPr>
            <p:cNvPr id="12" name="图片 11">
              <a:extLst>
                <a:ext uri="{FF2B5EF4-FFF2-40B4-BE49-F238E27FC236}">
                  <a16:creationId xmlns:a16="http://schemas.microsoft.com/office/drawing/2014/main" id="{CD9C79CC-9755-4876-AACF-523533BEF75A}"/>
                </a:ext>
              </a:extLst>
            </p:cNvPr>
            <p:cNvPicPr>
              <a:picLocks noChangeAspect="1"/>
            </p:cNvPicPr>
            <p:nvPr/>
          </p:nvPicPr>
          <p:blipFill>
            <a:blip r:embed="rId3"/>
            <a:stretch>
              <a:fillRect/>
            </a:stretch>
          </p:blipFill>
          <p:spPr>
            <a:xfrm>
              <a:off x="5753771" y="1481580"/>
              <a:ext cx="777658" cy="777658"/>
            </a:xfrm>
            <a:prstGeom prst="rect">
              <a:avLst/>
            </a:prstGeom>
          </p:spPr>
        </p:pic>
        <p:pic>
          <p:nvPicPr>
            <p:cNvPr id="13" name="图片 12">
              <a:extLst>
                <a:ext uri="{FF2B5EF4-FFF2-40B4-BE49-F238E27FC236}">
                  <a16:creationId xmlns:a16="http://schemas.microsoft.com/office/drawing/2014/main" id="{33B13D16-DE16-47A1-AD7F-D9C0716830D2}"/>
                </a:ext>
              </a:extLst>
            </p:cNvPr>
            <p:cNvPicPr>
              <a:picLocks noChangeAspect="1"/>
            </p:cNvPicPr>
            <p:nvPr/>
          </p:nvPicPr>
          <p:blipFill>
            <a:blip r:embed="rId3"/>
            <a:stretch>
              <a:fillRect/>
            </a:stretch>
          </p:blipFill>
          <p:spPr>
            <a:xfrm>
              <a:off x="5753770" y="3029517"/>
              <a:ext cx="777659" cy="777659"/>
            </a:xfrm>
            <a:prstGeom prst="rect">
              <a:avLst/>
            </a:prstGeom>
          </p:spPr>
        </p:pic>
        <p:pic>
          <p:nvPicPr>
            <p:cNvPr id="14" name="图片 13">
              <a:extLst>
                <a:ext uri="{FF2B5EF4-FFF2-40B4-BE49-F238E27FC236}">
                  <a16:creationId xmlns:a16="http://schemas.microsoft.com/office/drawing/2014/main" id="{6014DC5C-E509-4D43-BB50-253CDEA50EA4}"/>
                </a:ext>
              </a:extLst>
            </p:cNvPr>
            <p:cNvPicPr>
              <a:picLocks noChangeAspect="1"/>
            </p:cNvPicPr>
            <p:nvPr/>
          </p:nvPicPr>
          <p:blipFill>
            <a:blip r:embed="rId3"/>
            <a:stretch>
              <a:fillRect/>
            </a:stretch>
          </p:blipFill>
          <p:spPr>
            <a:xfrm>
              <a:off x="9243605" y="2974738"/>
              <a:ext cx="809444" cy="809444"/>
            </a:xfrm>
            <a:prstGeom prst="rect">
              <a:avLst/>
            </a:prstGeom>
          </p:spPr>
        </p:pic>
        <p:pic>
          <p:nvPicPr>
            <p:cNvPr id="15" name="图片 14">
              <a:extLst>
                <a:ext uri="{FF2B5EF4-FFF2-40B4-BE49-F238E27FC236}">
                  <a16:creationId xmlns:a16="http://schemas.microsoft.com/office/drawing/2014/main" id="{3BCA36E2-D334-49C3-A170-8DDF3ECFE2C1}"/>
                </a:ext>
              </a:extLst>
            </p:cNvPr>
            <p:cNvPicPr>
              <a:picLocks noChangeAspect="1"/>
            </p:cNvPicPr>
            <p:nvPr/>
          </p:nvPicPr>
          <p:blipFill>
            <a:blip r:embed="rId3"/>
            <a:stretch>
              <a:fillRect/>
            </a:stretch>
          </p:blipFill>
          <p:spPr>
            <a:xfrm>
              <a:off x="3914828" y="5078889"/>
              <a:ext cx="803222" cy="803222"/>
            </a:xfrm>
            <a:prstGeom prst="rect">
              <a:avLst/>
            </a:prstGeom>
          </p:spPr>
        </p:pic>
        <p:pic>
          <p:nvPicPr>
            <p:cNvPr id="16" name="图片 15">
              <a:extLst>
                <a:ext uri="{FF2B5EF4-FFF2-40B4-BE49-F238E27FC236}">
                  <a16:creationId xmlns:a16="http://schemas.microsoft.com/office/drawing/2014/main" id="{332A89C2-36AE-4275-B7D0-5115739A4BFA}"/>
                </a:ext>
              </a:extLst>
            </p:cNvPr>
            <p:cNvPicPr>
              <a:picLocks noChangeAspect="1"/>
            </p:cNvPicPr>
            <p:nvPr/>
          </p:nvPicPr>
          <p:blipFill>
            <a:blip r:embed="rId3"/>
            <a:stretch>
              <a:fillRect/>
            </a:stretch>
          </p:blipFill>
          <p:spPr>
            <a:xfrm>
              <a:off x="7788263" y="5078888"/>
              <a:ext cx="803222" cy="803222"/>
            </a:xfrm>
            <a:prstGeom prst="rect">
              <a:avLst/>
            </a:prstGeom>
          </p:spPr>
        </p:pic>
      </p:grpSp>
    </p:spTree>
    <p:extLst>
      <p:ext uri="{BB962C8B-B14F-4D97-AF65-F5344CB8AC3E}">
        <p14:creationId xmlns:p14="http://schemas.microsoft.com/office/powerpoint/2010/main" val="27256001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64D8D-FF85-4118-BF6A-CA21E810FCFC}"/>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IGP</a:t>
            </a:r>
            <a:r>
              <a:rPr lang="zh-CN" altLang="en-US" sz="3200" dirty="0">
                <a:latin typeface="+mn-lt"/>
                <a:ea typeface="+mn-ea"/>
                <a:cs typeface="+mn-ea"/>
                <a:sym typeface="+mn-lt"/>
              </a:rPr>
              <a:t>链路状态协议是如何传递路由的？</a:t>
            </a:r>
          </a:p>
        </p:txBody>
      </p:sp>
      <p:sp>
        <p:nvSpPr>
          <p:cNvPr id="3" name="内容占位符 2">
            <a:extLst>
              <a:ext uri="{FF2B5EF4-FFF2-40B4-BE49-F238E27FC236}">
                <a16:creationId xmlns:a16="http://schemas.microsoft.com/office/drawing/2014/main" id="{A1AF08A0-1D4D-404A-A786-8D20A855D80F}"/>
              </a:ext>
            </a:extLst>
          </p:cNvPr>
          <p:cNvSpPr>
            <a:spLocks noGrp="1"/>
          </p:cNvSpPr>
          <p:nvPr>
            <p:ph idx="1"/>
          </p:nvPr>
        </p:nvSpPr>
        <p:spPr>
          <a:xfrm>
            <a:off x="1305217" y="3083692"/>
            <a:ext cx="9087654" cy="3069764"/>
          </a:xfrm>
        </p:spPr>
        <p:txBody>
          <a:bodyPr vert="horz" lIns="91440" tIns="45720" rIns="91440" bIns="45720" rtlCol="0">
            <a:normAutofit fontScale="85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每个链路状态描述路由器本身能直接可达的路由器</a:t>
            </a:r>
            <a:r>
              <a:rPr lang="en-US" altLang="zh-CN" sz="2400" dirty="0">
                <a:solidFill>
                  <a:schemeClr val="accent1"/>
                </a:solidFill>
                <a:cs typeface="+mn-ea"/>
                <a:sym typeface="+mn-lt"/>
              </a:rPr>
              <a:t>/</a:t>
            </a:r>
            <a:r>
              <a:rPr lang="zh-CN" altLang="en-US" sz="2400" dirty="0">
                <a:solidFill>
                  <a:schemeClr val="accent1"/>
                </a:solidFill>
                <a:cs typeface="+mn-ea"/>
                <a:sym typeface="+mn-lt"/>
              </a:rPr>
              <a:t>路由。</a:t>
            </a:r>
          </a:p>
          <a:p>
            <a:pPr marL="266700" indent="-266700">
              <a:buFont typeface="Wingdings" panose="05000000000000000000" pitchFamily="2" charset="2"/>
              <a:buChar char="n"/>
            </a:pPr>
            <a:r>
              <a:rPr lang="zh-CN" altLang="en-US" sz="2400" dirty="0">
                <a:solidFill>
                  <a:schemeClr val="accent1"/>
                </a:solidFill>
                <a:cs typeface="+mn-ea"/>
                <a:sym typeface="+mn-lt"/>
              </a:rPr>
              <a:t> 所有的链路状态组成链路状态数据库</a:t>
            </a:r>
            <a:r>
              <a:rPr lang="en-US" altLang="zh-CN" sz="2400" dirty="0">
                <a:solidFill>
                  <a:schemeClr val="accent1"/>
                </a:solidFill>
                <a:cs typeface="+mn-ea"/>
                <a:sym typeface="+mn-lt"/>
              </a:rPr>
              <a:t>(Link State Database – LSDB)</a:t>
            </a:r>
            <a:r>
              <a:rPr lang="zh-CN" altLang="en-US" sz="2400" dirty="0">
                <a:solidFill>
                  <a:schemeClr val="accent1"/>
                </a:solidFill>
                <a:cs typeface="+mn-ea"/>
                <a:sym typeface="+mn-lt"/>
              </a:rPr>
              <a:t>。</a:t>
            </a:r>
          </a:p>
          <a:p>
            <a:pPr marL="266700" indent="-266700">
              <a:buFont typeface="Wingdings" panose="05000000000000000000" pitchFamily="2" charset="2"/>
              <a:buChar char="n"/>
            </a:pPr>
            <a:r>
              <a:rPr lang="zh-CN" altLang="en-US" sz="2400" dirty="0">
                <a:solidFill>
                  <a:schemeClr val="accent1"/>
                </a:solidFill>
                <a:cs typeface="+mn-ea"/>
                <a:sym typeface="+mn-lt"/>
              </a:rPr>
              <a:t> 所有的路由器要有相同的链路状态数据库</a:t>
            </a:r>
            <a:r>
              <a:rPr lang="en-US" altLang="zh-CN" sz="2400" dirty="0">
                <a:solidFill>
                  <a:schemeClr val="accent1"/>
                </a:solidFill>
                <a:cs typeface="+mn-ea"/>
                <a:sym typeface="+mn-lt"/>
              </a:rPr>
              <a:t>(LSDB)</a:t>
            </a:r>
            <a:r>
              <a:rPr lang="zh-CN" altLang="en-US" sz="2400" dirty="0">
                <a:solidFill>
                  <a:schemeClr val="accent1"/>
                </a:solidFill>
                <a:cs typeface="+mn-ea"/>
                <a:sym typeface="+mn-lt"/>
              </a:rPr>
              <a:t>。</a:t>
            </a:r>
          </a:p>
          <a:p>
            <a:pPr marL="266700" indent="-266700">
              <a:buFont typeface="Wingdings" panose="05000000000000000000" pitchFamily="2" charset="2"/>
              <a:buChar char="n"/>
            </a:pPr>
            <a:r>
              <a:rPr lang="zh-CN" altLang="en-US" sz="2400" dirty="0">
                <a:solidFill>
                  <a:schemeClr val="accent1"/>
                </a:solidFill>
                <a:cs typeface="+mn-ea"/>
                <a:sym typeface="+mn-lt"/>
              </a:rPr>
              <a:t> 每台路由器都通过</a:t>
            </a:r>
            <a:r>
              <a:rPr lang="en-US" altLang="zh-CN" sz="2400" dirty="0">
                <a:solidFill>
                  <a:schemeClr val="accent1"/>
                </a:solidFill>
                <a:cs typeface="+mn-ea"/>
                <a:sym typeface="+mn-lt"/>
              </a:rPr>
              <a:t>SPF</a:t>
            </a:r>
            <a:r>
              <a:rPr lang="zh-CN" altLang="en-US" sz="2400" dirty="0">
                <a:solidFill>
                  <a:schemeClr val="accent1"/>
                </a:solidFill>
                <a:cs typeface="+mn-ea"/>
                <a:sym typeface="+mn-lt"/>
              </a:rPr>
              <a:t>（</a:t>
            </a:r>
            <a:r>
              <a:rPr lang="en-US" altLang="zh-CN" sz="2400" dirty="0">
                <a:solidFill>
                  <a:schemeClr val="accent1"/>
                </a:solidFill>
                <a:cs typeface="+mn-ea"/>
                <a:sym typeface="+mn-lt"/>
              </a:rPr>
              <a:t>Shortest Path First</a:t>
            </a:r>
            <a:r>
              <a:rPr lang="zh-CN" altLang="en-US" sz="2400" dirty="0">
                <a:solidFill>
                  <a:schemeClr val="accent1"/>
                </a:solidFill>
                <a:cs typeface="+mn-ea"/>
                <a:sym typeface="+mn-lt"/>
              </a:rPr>
              <a:t>）算法计算最短路径树。</a:t>
            </a:r>
          </a:p>
          <a:p>
            <a:pPr marL="266700" indent="-266700">
              <a:buFont typeface="Wingdings" panose="05000000000000000000" pitchFamily="2" charset="2"/>
              <a:buChar char="n"/>
            </a:pPr>
            <a:r>
              <a:rPr lang="zh-CN" altLang="en-US" sz="2400" dirty="0">
                <a:solidFill>
                  <a:schemeClr val="accent1"/>
                </a:solidFill>
                <a:cs typeface="+mn-ea"/>
                <a:sym typeface="+mn-lt"/>
              </a:rPr>
              <a:t> 最短路由树上的叶子就是路由。</a:t>
            </a:r>
          </a:p>
          <a:p>
            <a:pPr marL="266700" indent="-266700">
              <a:buFont typeface="Wingdings" panose="05000000000000000000" pitchFamily="2" charset="2"/>
              <a:buChar char="n"/>
            </a:pPr>
            <a:r>
              <a:rPr lang="zh-CN" altLang="en-US" sz="2400" dirty="0">
                <a:solidFill>
                  <a:schemeClr val="accent1"/>
                </a:solidFill>
                <a:cs typeface="+mn-ea"/>
                <a:sym typeface="+mn-lt"/>
              </a:rPr>
              <a:t>理解链路状态路由协议的关键在于它和距离矢量路由协议的不同之处：</a:t>
            </a:r>
          </a:p>
          <a:p>
            <a:pPr lvl="1">
              <a:buFont typeface="Wingdings" panose="05000000000000000000" pitchFamily="2" charset="2"/>
              <a:buChar char="Ø"/>
            </a:pPr>
            <a:r>
              <a:rPr lang="zh-CN" altLang="en-US" sz="2200" dirty="0">
                <a:sym typeface="+mn-lt"/>
              </a:rPr>
              <a:t>在链路状态路由协议中，路由器和网络中的其它路由器共享邻居的信息</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cxnSp>
        <p:nvCxnSpPr>
          <p:cNvPr id="5" name="直接连接符 4">
            <a:extLst>
              <a:ext uri="{FF2B5EF4-FFF2-40B4-BE49-F238E27FC236}">
                <a16:creationId xmlns:a16="http://schemas.microsoft.com/office/drawing/2014/main" id="{A46019EE-2E24-49E4-90B6-C35A952918A9}"/>
              </a:ext>
            </a:extLst>
          </p:cNvPr>
          <p:cNvCxnSpPr/>
          <p:nvPr/>
        </p:nvCxnSpPr>
        <p:spPr bwMode="auto">
          <a:xfrm>
            <a:off x="3508783" y="1869137"/>
            <a:ext cx="4824536"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矩形 8">
            <a:extLst>
              <a:ext uri="{FF2B5EF4-FFF2-40B4-BE49-F238E27FC236}">
                <a16:creationId xmlns:a16="http://schemas.microsoft.com/office/drawing/2014/main" id="{1FD86F9A-B89B-4F20-BA11-ECE87A42A972}"/>
              </a:ext>
            </a:extLst>
          </p:cNvPr>
          <p:cNvSpPr/>
          <p:nvPr/>
        </p:nvSpPr>
        <p:spPr>
          <a:xfrm>
            <a:off x="3993839" y="2117414"/>
            <a:ext cx="288032" cy="343877"/>
          </a:xfrm>
          <a:prstGeom prst="rect">
            <a:avLst/>
          </a:prstGeom>
        </p:spPr>
        <p:txBody>
          <a:bodyPr wrap="square">
            <a:spAutoFit/>
          </a:bodyPr>
          <a:lstStyle/>
          <a:p>
            <a:pPr algn="ctr">
              <a:lnSpc>
                <a:spcPct val="120000"/>
              </a:lnSpc>
            </a:pPr>
            <a:r>
              <a:rPr lang="en-US" altLang="zh-CN" sz="1500" b="1">
                <a:cs typeface="+mn-ea"/>
                <a:sym typeface="+mn-lt"/>
              </a:rPr>
              <a:t>A</a:t>
            </a:r>
          </a:p>
        </p:txBody>
      </p:sp>
      <p:sp>
        <p:nvSpPr>
          <p:cNvPr id="10" name="矩形 9">
            <a:extLst>
              <a:ext uri="{FF2B5EF4-FFF2-40B4-BE49-F238E27FC236}">
                <a16:creationId xmlns:a16="http://schemas.microsoft.com/office/drawing/2014/main" id="{3795E216-8968-494B-A32E-805ED5A673BF}"/>
              </a:ext>
            </a:extLst>
          </p:cNvPr>
          <p:cNvSpPr/>
          <p:nvPr/>
        </p:nvSpPr>
        <p:spPr>
          <a:xfrm>
            <a:off x="5716621" y="2117414"/>
            <a:ext cx="288032" cy="343877"/>
          </a:xfrm>
          <a:prstGeom prst="rect">
            <a:avLst/>
          </a:prstGeom>
        </p:spPr>
        <p:txBody>
          <a:bodyPr wrap="square">
            <a:spAutoFit/>
          </a:bodyPr>
          <a:lstStyle/>
          <a:p>
            <a:pPr algn="ctr">
              <a:lnSpc>
                <a:spcPct val="120000"/>
              </a:lnSpc>
            </a:pPr>
            <a:r>
              <a:rPr lang="en-US" altLang="zh-CN" sz="1500" b="1">
                <a:cs typeface="+mn-ea"/>
                <a:sym typeface="+mn-lt"/>
              </a:rPr>
              <a:t>B</a:t>
            </a:r>
          </a:p>
        </p:txBody>
      </p:sp>
      <p:sp>
        <p:nvSpPr>
          <p:cNvPr id="11" name="矩形 10">
            <a:extLst>
              <a:ext uri="{FF2B5EF4-FFF2-40B4-BE49-F238E27FC236}">
                <a16:creationId xmlns:a16="http://schemas.microsoft.com/office/drawing/2014/main" id="{4CBDE255-49CD-4A16-8831-591E6DDE627B}"/>
              </a:ext>
            </a:extLst>
          </p:cNvPr>
          <p:cNvSpPr/>
          <p:nvPr/>
        </p:nvSpPr>
        <p:spPr>
          <a:xfrm>
            <a:off x="7386395" y="2117414"/>
            <a:ext cx="288032" cy="343877"/>
          </a:xfrm>
          <a:prstGeom prst="rect">
            <a:avLst/>
          </a:prstGeom>
        </p:spPr>
        <p:txBody>
          <a:bodyPr wrap="square">
            <a:spAutoFit/>
          </a:bodyPr>
          <a:lstStyle/>
          <a:p>
            <a:pPr algn="ctr">
              <a:lnSpc>
                <a:spcPct val="120000"/>
              </a:lnSpc>
            </a:pPr>
            <a:r>
              <a:rPr lang="en-US" altLang="zh-CN" sz="1500" b="1">
                <a:cs typeface="+mn-ea"/>
                <a:sym typeface="+mn-lt"/>
              </a:rPr>
              <a:t>C</a:t>
            </a:r>
          </a:p>
        </p:txBody>
      </p:sp>
      <p:cxnSp>
        <p:nvCxnSpPr>
          <p:cNvPr id="12" name="直接连接符 28">
            <a:extLst>
              <a:ext uri="{FF2B5EF4-FFF2-40B4-BE49-F238E27FC236}">
                <a16:creationId xmlns:a16="http://schemas.microsoft.com/office/drawing/2014/main" id="{921987E5-9CC4-4681-B2E3-0630AB537E52}"/>
              </a:ext>
            </a:extLst>
          </p:cNvPr>
          <p:cNvCxnSpPr/>
          <p:nvPr/>
        </p:nvCxnSpPr>
        <p:spPr bwMode="auto">
          <a:xfrm>
            <a:off x="3491261" y="1618388"/>
            <a:ext cx="0" cy="593204"/>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3" name="矩形 33">
            <a:extLst>
              <a:ext uri="{FF2B5EF4-FFF2-40B4-BE49-F238E27FC236}">
                <a16:creationId xmlns:a16="http://schemas.microsoft.com/office/drawing/2014/main" id="{551C6955-516D-42ED-9AD9-96AB88E25DF0}"/>
              </a:ext>
            </a:extLst>
          </p:cNvPr>
          <p:cNvSpPr/>
          <p:nvPr/>
        </p:nvSpPr>
        <p:spPr>
          <a:xfrm>
            <a:off x="2431244" y="1707554"/>
            <a:ext cx="1040670" cy="343877"/>
          </a:xfrm>
          <a:prstGeom prst="rect">
            <a:avLst/>
          </a:prstGeom>
        </p:spPr>
        <p:txBody>
          <a:bodyPr wrap="none">
            <a:spAutoFit/>
          </a:bodyPr>
          <a:lstStyle/>
          <a:p>
            <a:pPr>
              <a:lnSpc>
                <a:spcPct val="120000"/>
              </a:lnSpc>
            </a:pPr>
            <a:r>
              <a:rPr lang="en-US" altLang="zh-CN" sz="1500" b="1" dirty="0">
                <a:cs typeface="+mn-ea"/>
                <a:sym typeface="+mn-lt"/>
              </a:rPr>
              <a:t>1.1.1.0/24</a:t>
            </a:r>
            <a:endParaRPr lang="zh-CN" altLang="en-US" sz="1500" dirty="0">
              <a:cs typeface="+mn-ea"/>
              <a:sym typeface="+mn-lt"/>
            </a:endParaRPr>
          </a:p>
        </p:txBody>
      </p:sp>
      <p:sp>
        <p:nvSpPr>
          <p:cNvPr id="14" name="文本框 13">
            <a:extLst>
              <a:ext uri="{FF2B5EF4-FFF2-40B4-BE49-F238E27FC236}">
                <a16:creationId xmlns:a16="http://schemas.microsoft.com/office/drawing/2014/main" id="{36F9BDFF-2309-4000-A000-7DC599B3F86A}"/>
              </a:ext>
            </a:extLst>
          </p:cNvPr>
          <p:cNvSpPr txBox="1"/>
          <p:nvPr/>
        </p:nvSpPr>
        <p:spPr>
          <a:xfrm>
            <a:off x="3199833" y="2427615"/>
            <a:ext cx="1925527" cy="656077"/>
          </a:xfrm>
          <a:prstGeom prst="rect">
            <a:avLst/>
          </a:prstGeom>
          <a:noFill/>
        </p:spPr>
        <p:txBody>
          <a:bodyPr wrap="none" rtlCol="0">
            <a:spAutoFit/>
          </a:bodyPr>
          <a:lstStyle/>
          <a:p>
            <a:pPr>
              <a:lnSpc>
                <a:spcPct val="120000"/>
              </a:lnSpc>
            </a:pPr>
            <a:r>
              <a:rPr lang="en-US" altLang="zh-CN" sz="1600" dirty="0">
                <a:cs typeface="+mn-ea"/>
                <a:sym typeface="+mn-lt"/>
              </a:rPr>
              <a:t>1.1.1.0/24 Cost=10</a:t>
            </a:r>
          </a:p>
          <a:p>
            <a:pPr>
              <a:lnSpc>
                <a:spcPct val="120000"/>
              </a:lnSpc>
            </a:pPr>
            <a:r>
              <a:rPr lang="en-US" altLang="zh-CN" sz="1600" dirty="0">
                <a:cs typeface="+mn-ea"/>
                <a:sym typeface="+mn-lt"/>
              </a:rPr>
              <a:t>B Cost = 100</a:t>
            </a:r>
            <a:endParaRPr lang="zh-CN" altLang="en-US" sz="1600" dirty="0">
              <a:cs typeface="+mn-ea"/>
              <a:sym typeface="+mn-lt"/>
            </a:endParaRPr>
          </a:p>
        </p:txBody>
      </p:sp>
      <p:sp>
        <p:nvSpPr>
          <p:cNvPr id="15" name="文本框 14">
            <a:extLst>
              <a:ext uri="{FF2B5EF4-FFF2-40B4-BE49-F238E27FC236}">
                <a16:creationId xmlns:a16="http://schemas.microsoft.com/office/drawing/2014/main" id="{B345393D-2A58-47BA-85BC-D48FC50E586F}"/>
              </a:ext>
            </a:extLst>
          </p:cNvPr>
          <p:cNvSpPr txBox="1"/>
          <p:nvPr/>
        </p:nvSpPr>
        <p:spPr>
          <a:xfrm>
            <a:off x="5232099" y="2427615"/>
            <a:ext cx="1274708" cy="656077"/>
          </a:xfrm>
          <a:prstGeom prst="rect">
            <a:avLst/>
          </a:prstGeom>
          <a:noFill/>
        </p:spPr>
        <p:txBody>
          <a:bodyPr wrap="none" rtlCol="0">
            <a:spAutoFit/>
          </a:bodyPr>
          <a:lstStyle/>
          <a:p>
            <a:pPr>
              <a:lnSpc>
                <a:spcPct val="120000"/>
              </a:lnSpc>
            </a:pPr>
            <a:r>
              <a:rPr lang="en-US" altLang="zh-CN" sz="1600" dirty="0">
                <a:cs typeface="+mn-ea"/>
                <a:sym typeface="+mn-lt"/>
              </a:rPr>
              <a:t>A Cost=100</a:t>
            </a:r>
          </a:p>
          <a:p>
            <a:pPr>
              <a:lnSpc>
                <a:spcPct val="120000"/>
              </a:lnSpc>
            </a:pPr>
            <a:r>
              <a:rPr lang="en-US" altLang="zh-CN" sz="1600" dirty="0">
                <a:cs typeface="+mn-ea"/>
                <a:sym typeface="+mn-lt"/>
              </a:rPr>
              <a:t>C Cost = 10</a:t>
            </a:r>
            <a:endParaRPr lang="zh-CN" altLang="en-US" sz="1600" dirty="0">
              <a:cs typeface="+mn-ea"/>
              <a:sym typeface="+mn-lt"/>
            </a:endParaRPr>
          </a:p>
        </p:txBody>
      </p:sp>
      <p:sp>
        <p:nvSpPr>
          <p:cNvPr id="16" name="文本框 15">
            <a:extLst>
              <a:ext uri="{FF2B5EF4-FFF2-40B4-BE49-F238E27FC236}">
                <a16:creationId xmlns:a16="http://schemas.microsoft.com/office/drawing/2014/main" id="{8762CD6F-104C-484D-8A6A-3791C204D329}"/>
              </a:ext>
            </a:extLst>
          </p:cNvPr>
          <p:cNvSpPr txBox="1"/>
          <p:nvPr/>
        </p:nvSpPr>
        <p:spPr>
          <a:xfrm>
            <a:off x="6981178" y="2427615"/>
            <a:ext cx="1148071" cy="360612"/>
          </a:xfrm>
          <a:prstGeom prst="rect">
            <a:avLst/>
          </a:prstGeom>
          <a:noFill/>
        </p:spPr>
        <p:txBody>
          <a:bodyPr wrap="none" rtlCol="0">
            <a:spAutoFit/>
          </a:bodyPr>
          <a:lstStyle/>
          <a:p>
            <a:pPr>
              <a:lnSpc>
                <a:spcPct val="120000"/>
              </a:lnSpc>
            </a:pPr>
            <a:r>
              <a:rPr lang="en-US" altLang="zh-CN" sz="1600" dirty="0">
                <a:cs typeface="+mn-ea"/>
                <a:sym typeface="+mn-lt"/>
              </a:rPr>
              <a:t>B Cost=10</a:t>
            </a:r>
          </a:p>
        </p:txBody>
      </p:sp>
      <p:sp>
        <p:nvSpPr>
          <p:cNvPr id="4" name="日期占位符 3">
            <a:extLst>
              <a:ext uri="{FF2B5EF4-FFF2-40B4-BE49-F238E27FC236}">
                <a16:creationId xmlns:a16="http://schemas.microsoft.com/office/drawing/2014/main" id="{0DD24DB3-F243-BE31-1F66-E5ABFFB88F14}"/>
              </a:ext>
            </a:extLst>
          </p:cNvPr>
          <p:cNvSpPr>
            <a:spLocks noGrp="1"/>
          </p:cNvSpPr>
          <p:nvPr>
            <p:ph type="dt" sz="half" idx="10"/>
          </p:nvPr>
        </p:nvSpPr>
        <p:spPr>
          <a:xfrm>
            <a:off x="4718050" y="6409690"/>
            <a:ext cx="2743200" cy="274320"/>
          </a:xfrm>
        </p:spPr>
        <p:txBody>
          <a:bodyPr/>
          <a:lstStyle/>
          <a:p>
            <a:pPr>
              <a:lnSpc>
                <a:spcPct val="120000"/>
              </a:lnSpc>
            </a:pPr>
            <a:fld id="{7DD92A8E-D000-45B9-9AFC-15B1DFE03C56}" type="datetime1">
              <a:rPr lang="en-US" altLang="zh-CN" smtClean="0">
                <a:cs typeface="+mn-ea"/>
                <a:sym typeface="+mn-lt"/>
              </a:rPr>
              <a:pPr>
                <a:lnSpc>
                  <a:spcPct val="120000"/>
                </a:lnSpc>
              </a:pPr>
              <a:t>9/24/2023</a:t>
            </a:fld>
            <a:endParaRPr lang="en-US">
              <a:cs typeface="+mn-ea"/>
              <a:sym typeface="+mn-lt"/>
            </a:endParaRPr>
          </a:p>
        </p:txBody>
      </p:sp>
      <p:sp>
        <p:nvSpPr>
          <p:cNvPr id="17" name="页脚占位符 4">
            <a:extLst>
              <a:ext uri="{FF2B5EF4-FFF2-40B4-BE49-F238E27FC236}">
                <a16:creationId xmlns:a16="http://schemas.microsoft.com/office/drawing/2014/main" id="{6D4EB51B-423F-4EC1-A5A0-CA76E5C41ED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8" name="灯片编号占位符 5">
            <a:extLst>
              <a:ext uri="{FF2B5EF4-FFF2-40B4-BE49-F238E27FC236}">
                <a16:creationId xmlns:a16="http://schemas.microsoft.com/office/drawing/2014/main" id="{14BAF107-AC36-05D3-E792-9877990B46A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220</a:t>
            </a:fld>
            <a:endParaRPr lang="en-US">
              <a:cs typeface="+mn-ea"/>
              <a:sym typeface="+mn-lt"/>
            </a:endParaRPr>
          </a:p>
        </p:txBody>
      </p:sp>
      <p:pic>
        <p:nvPicPr>
          <p:cNvPr id="19" name="图片 18">
            <a:extLst>
              <a:ext uri="{FF2B5EF4-FFF2-40B4-BE49-F238E27FC236}">
                <a16:creationId xmlns:a16="http://schemas.microsoft.com/office/drawing/2014/main" id="{8F8BE3D5-6339-484B-A1A3-FF98CD65945D}"/>
              </a:ext>
            </a:extLst>
          </p:cNvPr>
          <p:cNvPicPr>
            <a:picLocks noChangeAspect="1"/>
          </p:cNvPicPr>
          <p:nvPr/>
        </p:nvPicPr>
        <p:blipFill>
          <a:blip r:embed="rId2"/>
          <a:stretch>
            <a:fillRect/>
          </a:stretch>
        </p:blipFill>
        <p:spPr>
          <a:xfrm>
            <a:off x="7227809" y="1594942"/>
            <a:ext cx="532476" cy="532476"/>
          </a:xfrm>
          <a:prstGeom prst="rect">
            <a:avLst/>
          </a:prstGeom>
        </p:spPr>
      </p:pic>
      <p:pic>
        <p:nvPicPr>
          <p:cNvPr id="20" name="图片 19">
            <a:extLst>
              <a:ext uri="{FF2B5EF4-FFF2-40B4-BE49-F238E27FC236}">
                <a16:creationId xmlns:a16="http://schemas.microsoft.com/office/drawing/2014/main" id="{DE37B53E-4205-46C9-81E7-42D10EC97A4C}"/>
              </a:ext>
            </a:extLst>
          </p:cNvPr>
          <p:cNvPicPr>
            <a:picLocks noChangeAspect="1"/>
          </p:cNvPicPr>
          <p:nvPr/>
        </p:nvPicPr>
        <p:blipFill>
          <a:blip r:embed="rId2"/>
          <a:stretch>
            <a:fillRect/>
          </a:stretch>
        </p:blipFill>
        <p:spPr>
          <a:xfrm>
            <a:off x="5582806" y="1594942"/>
            <a:ext cx="532476" cy="532476"/>
          </a:xfrm>
          <a:prstGeom prst="rect">
            <a:avLst/>
          </a:prstGeom>
        </p:spPr>
      </p:pic>
      <p:pic>
        <p:nvPicPr>
          <p:cNvPr id="21" name="图片 20">
            <a:extLst>
              <a:ext uri="{FF2B5EF4-FFF2-40B4-BE49-F238E27FC236}">
                <a16:creationId xmlns:a16="http://schemas.microsoft.com/office/drawing/2014/main" id="{A9D76E50-9B62-4052-A3D9-B8C45DE347AB}"/>
              </a:ext>
            </a:extLst>
          </p:cNvPr>
          <p:cNvPicPr>
            <a:picLocks noChangeAspect="1"/>
          </p:cNvPicPr>
          <p:nvPr/>
        </p:nvPicPr>
        <p:blipFill>
          <a:blip r:embed="rId2"/>
          <a:stretch>
            <a:fillRect/>
          </a:stretch>
        </p:blipFill>
        <p:spPr>
          <a:xfrm>
            <a:off x="3896358" y="1583939"/>
            <a:ext cx="532476" cy="532476"/>
          </a:xfrm>
          <a:prstGeom prst="rect">
            <a:avLst/>
          </a:prstGeom>
        </p:spPr>
      </p:pic>
    </p:spTree>
    <p:extLst>
      <p:ext uri="{BB962C8B-B14F-4D97-AF65-F5344CB8AC3E}">
        <p14:creationId xmlns:p14="http://schemas.microsoft.com/office/powerpoint/2010/main" val="140843408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OSPF</a:t>
            </a:r>
            <a:r>
              <a:rPr lang="zh-CN" altLang="en-US" sz="3200" dirty="0">
                <a:latin typeface="+mn-lt"/>
                <a:ea typeface="+mn-ea"/>
                <a:cs typeface="+mn-ea"/>
                <a:sym typeface="+mn-lt"/>
              </a:rPr>
              <a:t>简介</a:t>
            </a:r>
          </a:p>
        </p:txBody>
      </p:sp>
      <p:sp>
        <p:nvSpPr>
          <p:cNvPr id="3" name="内容占位符 2"/>
          <p:cNvSpPr>
            <a:spLocks noGrp="1"/>
          </p:cNvSpPr>
          <p:nvPr>
            <p:ph idx="1"/>
          </p:nvPr>
        </p:nvSpPr>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开放式最短路径优先</a:t>
            </a:r>
            <a:r>
              <a:rPr lang="en-US" altLang="zh-CN" sz="2400" dirty="0">
                <a:solidFill>
                  <a:schemeClr val="accent1"/>
                </a:solidFill>
                <a:cs typeface="+mn-ea"/>
                <a:sym typeface="+mn-lt"/>
              </a:rPr>
              <a:t>OSPF</a:t>
            </a:r>
            <a:r>
              <a:rPr lang="zh-CN" altLang="en-US" sz="2400" dirty="0">
                <a:solidFill>
                  <a:schemeClr val="accent1"/>
                </a:solidFill>
                <a:cs typeface="+mn-ea"/>
                <a:sym typeface="+mn-lt"/>
              </a:rPr>
              <a:t>（</a:t>
            </a:r>
            <a:r>
              <a:rPr lang="en-US" altLang="zh-CN" sz="2400" dirty="0">
                <a:solidFill>
                  <a:schemeClr val="accent1"/>
                </a:solidFill>
                <a:cs typeface="+mn-ea"/>
                <a:sym typeface="+mn-lt"/>
              </a:rPr>
              <a:t>Open Shortest Path First</a:t>
            </a:r>
            <a:r>
              <a:rPr lang="zh-CN" altLang="en-US" sz="2400" dirty="0">
                <a:solidFill>
                  <a:schemeClr val="accent1"/>
                </a:solidFill>
                <a:cs typeface="+mn-ea"/>
                <a:sym typeface="+mn-lt"/>
              </a:rPr>
              <a:t>）是</a:t>
            </a:r>
            <a:r>
              <a:rPr lang="en-US" altLang="zh-CN" sz="2400" dirty="0">
                <a:solidFill>
                  <a:schemeClr val="accent1"/>
                </a:solidFill>
                <a:cs typeface="+mn-ea"/>
                <a:sym typeface="+mn-lt"/>
              </a:rPr>
              <a:t>IETF</a:t>
            </a:r>
            <a:r>
              <a:rPr lang="zh-CN" altLang="en-US" sz="2400" dirty="0">
                <a:solidFill>
                  <a:schemeClr val="accent1"/>
                </a:solidFill>
                <a:cs typeface="+mn-ea"/>
                <a:sym typeface="+mn-lt"/>
              </a:rPr>
              <a:t>组织开发的一个基于链路状态的内部网关协议（</a:t>
            </a:r>
            <a:r>
              <a:rPr lang="en-US" altLang="zh-CN" sz="2400" dirty="0">
                <a:solidFill>
                  <a:schemeClr val="accent1"/>
                </a:solidFill>
                <a:cs typeface="+mn-ea"/>
                <a:sym typeface="+mn-lt"/>
              </a:rPr>
              <a:t>Interior Gateway Protocol</a:t>
            </a:r>
            <a:r>
              <a:rPr lang="zh-CN" altLang="en-US" sz="2400" dirty="0">
                <a:solidFill>
                  <a:schemeClr val="accent1"/>
                </a:solidFill>
                <a:cs typeface="+mn-ea"/>
                <a:sym typeface="+mn-lt"/>
              </a:rPr>
              <a:t>）。</a:t>
            </a:r>
          </a:p>
          <a:p>
            <a:pPr marL="266700" indent="-266700">
              <a:buFont typeface="Wingdings" panose="05000000000000000000" pitchFamily="2" charset="2"/>
              <a:buChar char="n"/>
            </a:pPr>
            <a:r>
              <a:rPr lang="zh-CN" altLang="en-US" sz="2400" dirty="0">
                <a:solidFill>
                  <a:schemeClr val="accent1"/>
                </a:solidFill>
                <a:cs typeface="+mn-ea"/>
                <a:sym typeface="+mn-lt"/>
              </a:rPr>
              <a:t>目前针对</a:t>
            </a:r>
            <a:r>
              <a:rPr lang="en-US" altLang="zh-CN" sz="2400" dirty="0">
                <a:solidFill>
                  <a:schemeClr val="accent1"/>
                </a:solidFill>
                <a:cs typeface="+mn-ea"/>
                <a:sym typeface="+mn-lt"/>
              </a:rPr>
              <a:t>IPv4</a:t>
            </a:r>
            <a:r>
              <a:rPr lang="zh-CN" altLang="en-US" sz="2400" dirty="0">
                <a:solidFill>
                  <a:schemeClr val="accent1"/>
                </a:solidFill>
                <a:cs typeface="+mn-ea"/>
                <a:sym typeface="+mn-lt"/>
              </a:rPr>
              <a:t>协议使用的是</a:t>
            </a:r>
            <a:r>
              <a:rPr lang="en-US" altLang="zh-CN" sz="2400" dirty="0">
                <a:solidFill>
                  <a:schemeClr val="accent1"/>
                </a:solidFill>
                <a:cs typeface="+mn-ea"/>
                <a:sym typeface="+mn-lt"/>
              </a:rPr>
              <a:t>OSPF Version 2</a:t>
            </a:r>
            <a:r>
              <a:rPr lang="zh-CN" altLang="en-US" sz="2400" dirty="0">
                <a:solidFill>
                  <a:schemeClr val="accent1"/>
                </a:solidFill>
                <a:cs typeface="+mn-ea"/>
                <a:sym typeface="+mn-lt"/>
              </a:rPr>
              <a:t>（</a:t>
            </a:r>
            <a:r>
              <a:rPr lang="en-US" altLang="zh-CN" sz="2400" dirty="0">
                <a:solidFill>
                  <a:schemeClr val="accent1"/>
                </a:solidFill>
                <a:cs typeface="+mn-ea"/>
                <a:sym typeface="+mn-lt"/>
              </a:rPr>
              <a:t>RFC2328</a:t>
            </a:r>
            <a:r>
              <a:rPr lang="zh-CN" altLang="en-US" sz="2400" dirty="0">
                <a:solidFill>
                  <a:schemeClr val="accent1"/>
                </a:solidFill>
                <a:cs typeface="+mn-ea"/>
                <a:sym typeface="+mn-lt"/>
              </a:rPr>
              <a:t>）；针对</a:t>
            </a:r>
            <a:r>
              <a:rPr lang="en-US" altLang="zh-CN" sz="2400" dirty="0">
                <a:solidFill>
                  <a:schemeClr val="accent1"/>
                </a:solidFill>
                <a:cs typeface="+mn-ea"/>
                <a:sym typeface="+mn-lt"/>
              </a:rPr>
              <a:t>IPv6</a:t>
            </a:r>
            <a:r>
              <a:rPr lang="zh-CN" altLang="en-US" sz="2400" dirty="0">
                <a:solidFill>
                  <a:schemeClr val="accent1"/>
                </a:solidFill>
                <a:cs typeface="+mn-ea"/>
                <a:sym typeface="+mn-lt"/>
              </a:rPr>
              <a:t>协议使用</a:t>
            </a:r>
            <a:r>
              <a:rPr lang="en-US" altLang="zh-CN" sz="2400" dirty="0">
                <a:solidFill>
                  <a:schemeClr val="accent1"/>
                </a:solidFill>
                <a:cs typeface="+mn-ea"/>
                <a:sym typeface="+mn-lt"/>
              </a:rPr>
              <a:t>OSPF Version 3</a:t>
            </a:r>
            <a:r>
              <a:rPr lang="zh-CN" altLang="en-US" sz="2400" dirty="0">
                <a:solidFill>
                  <a:schemeClr val="accent1"/>
                </a:solidFill>
                <a:cs typeface="+mn-ea"/>
                <a:sym typeface="+mn-lt"/>
              </a:rPr>
              <a:t>（</a:t>
            </a:r>
            <a:r>
              <a:rPr lang="en-US" altLang="zh-CN" sz="2400" dirty="0">
                <a:solidFill>
                  <a:schemeClr val="accent1"/>
                </a:solidFill>
                <a:cs typeface="+mn-ea"/>
                <a:sym typeface="+mn-lt"/>
              </a:rPr>
              <a:t>RFC2740</a:t>
            </a:r>
            <a:r>
              <a:rPr lang="zh-CN" altLang="en-US" sz="2400" dirty="0">
                <a:solidFill>
                  <a:schemeClr val="accent1"/>
                </a:solidFill>
                <a:cs typeface="+mn-ea"/>
                <a:sym typeface="+mn-lt"/>
              </a:rPr>
              <a:t>）。这里主要介绍</a:t>
            </a:r>
            <a:r>
              <a:rPr lang="en-US" altLang="zh-CN" sz="2400" dirty="0">
                <a:solidFill>
                  <a:schemeClr val="accent1"/>
                </a:solidFill>
                <a:cs typeface="+mn-ea"/>
                <a:sym typeface="+mn-lt"/>
              </a:rPr>
              <a:t>OSPF Version 2</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9443D335-A39C-818B-0FCF-5B6B858BA87E}"/>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9A0706B1-3C4E-45EC-670F-C572CC8E82E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BC530DA6-AEE0-BA22-F352-D5A5FCB1C1A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221</a:t>
            </a:fld>
            <a:endParaRPr lang="en-US">
              <a:cs typeface="+mn-ea"/>
              <a:sym typeface="+mn-lt"/>
            </a:endParaRPr>
          </a:p>
        </p:txBody>
      </p:sp>
    </p:spTree>
    <p:extLst>
      <p:ext uri="{BB962C8B-B14F-4D97-AF65-F5344CB8AC3E}">
        <p14:creationId xmlns:p14="http://schemas.microsoft.com/office/powerpoint/2010/main" val="15668087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OSPF</a:t>
            </a:r>
            <a:r>
              <a:rPr lang="zh-CN" altLang="en-US" sz="3200" dirty="0">
                <a:latin typeface="+mn-lt"/>
                <a:ea typeface="+mn-ea"/>
                <a:cs typeface="+mn-ea"/>
                <a:sym typeface="+mn-lt"/>
              </a:rPr>
              <a:t>基本特点</a:t>
            </a:r>
          </a:p>
        </p:txBody>
      </p:sp>
      <p:sp>
        <p:nvSpPr>
          <p:cNvPr id="3" name="内容占位符 2"/>
          <p:cNvSpPr>
            <a:spLocks noGrp="1"/>
          </p:cNvSpPr>
          <p:nvPr>
            <p:ph idx="1"/>
          </p:nvPr>
        </p:nvSpPr>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OSPF</a:t>
            </a:r>
            <a:r>
              <a:rPr lang="zh-CN" altLang="en-US" sz="2400" dirty="0">
                <a:solidFill>
                  <a:schemeClr val="accent1"/>
                </a:solidFill>
                <a:cs typeface="+mn-ea"/>
                <a:sym typeface="+mn-lt"/>
              </a:rPr>
              <a:t>作为基于链路状态的协议，能够解决</a:t>
            </a:r>
            <a:r>
              <a:rPr lang="en-US" altLang="zh-CN" sz="2400" dirty="0">
                <a:solidFill>
                  <a:schemeClr val="accent1"/>
                </a:solidFill>
                <a:cs typeface="+mn-ea"/>
                <a:sym typeface="+mn-lt"/>
              </a:rPr>
              <a:t>RIP</a:t>
            </a:r>
            <a:r>
              <a:rPr lang="zh-CN" altLang="en-US" sz="2400" dirty="0">
                <a:solidFill>
                  <a:schemeClr val="accent1"/>
                </a:solidFill>
                <a:cs typeface="+mn-ea"/>
                <a:sym typeface="+mn-lt"/>
              </a:rPr>
              <a:t>所面临的诸多问题。此外，</a:t>
            </a:r>
            <a:r>
              <a:rPr lang="en-US" altLang="zh-CN" sz="2400" dirty="0">
                <a:solidFill>
                  <a:schemeClr val="accent1"/>
                </a:solidFill>
                <a:cs typeface="+mn-ea"/>
                <a:sym typeface="+mn-lt"/>
              </a:rPr>
              <a:t>OSPF</a:t>
            </a:r>
            <a:r>
              <a:rPr lang="zh-CN" altLang="en-US" sz="2400" dirty="0">
                <a:solidFill>
                  <a:schemeClr val="accent1"/>
                </a:solidFill>
                <a:cs typeface="+mn-ea"/>
                <a:sym typeface="+mn-lt"/>
              </a:rPr>
              <a:t>还有以下优点：</a:t>
            </a:r>
          </a:p>
          <a:p>
            <a:pPr lvl="1">
              <a:buFont typeface="Wingdings" panose="05000000000000000000" pitchFamily="2" charset="2"/>
              <a:buChar char="Ø"/>
            </a:pPr>
            <a:r>
              <a:rPr lang="en-US" altLang="zh-CN" sz="2200" dirty="0">
                <a:sym typeface="+mn-lt"/>
              </a:rPr>
              <a:t>OSPF</a:t>
            </a:r>
            <a:r>
              <a:rPr lang="zh-CN" altLang="en-US" sz="2200" dirty="0">
                <a:sym typeface="+mn-lt"/>
              </a:rPr>
              <a:t>采用组播形式收发协议报文，这样可以减少对其它不运行</a:t>
            </a:r>
            <a:r>
              <a:rPr lang="en-US" altLang="zh-CN" sz="2200" dirty="0">
                <a:sym typeface="+mn-lt"/>
              </a:rPr>
              <a:t>OSPF</a:t>
            </a:r>
            <a:r>
              <a:rPr lang="zh-CN" altLang="en-US" sz="2200" dirty="0">
                <a:sym typeface="+mn-lt"/>
              </a:rPr>
              <a:t>路由器的影响。</a:t>
            </a:r>
          </a:p>
          <a:p>
            <a:pPr lvl="1">
              <a:buFont typeface="Wingdings" panose="05000000000000000000" pitchFamily="2" charset="2"/>
              <a:buChar char="Ø"/>
            </a:pPr>
            <a:r>
              <a:rPr lang="en-US" altLang="zh-CN" sz="2200" dirty="0">
                <a:sym typeface="+mn-lt"/>
              </a:rPr>
              <a:t>OSPF</a:t>
            </a:r>
            <a:r>
              <a:rPr lang="zh-CN" altLang="en-US" sz="2200" dirty="0">
                <a:sym typeface="+mn-lt"/>
              </a:rPr>
              <a:t>支持无类型域间选路（</a:t>
            </a:r>
            <a:r>
              <a:rPr lang="en-US" altLang="zh-CN" sz="2200" dirty="0">
                <a:sym typeface="+mn-lt"/>
              </a:rPr>
              <a:t>CIDR</a:t>
            </a:r>
            <a:r>
              <a:rPr lang="zh-CN" altLang="en-US" sz="2200" dirty="0">
                <a:sym typeface="+mn-lt"/>
              </a:rPr>
              <a:t>）。</a:t>
            </a:r>
          </a:p>
          <a:p>
            <a:pPr lvl="1">
              <a:buFont typeface="Wingdings" panose="05000000000000000000" pitchFamily="2" charset="2"/>
              <a:buChar char="Ø"/>
            </a:pPr>
            <a:r>
              <a:rPr lang="en-US" altLang="zh-CN" sz="2200" dirty="0">
                <a:sym typeface="+mn-lt"/>
              </a:rPr>
              <a:t>OSPF</a:t>
            </a:r>
            <a:r>
              <a:rPr lang="zh-CN" altLang="en-US" sz="2200" dirty="0">
                <a:sym typeface="+mn-lt"/>
              </a:rPr>
              <a:t>支持对等价路由进行负载分担。</a:t>
            </a:r>
          </a:p>
          <a:p>
            <a:pPr lvl="1">
              <a:buFont typeface="Wingdings" panose="05000000000000000000" pitchFamily="2" charset="2"/>
              <a:buChar char="Ø"/>
            </a:pPr>
            <a:r>
              <a:rPr lang="en-US" altLang="zh-CN" sz="2200" dirty="0">
                <a:sym typeface="+mn-lt"/>
              </a:rPr>
              <a:t>OSPF</a:t>
            </a:r>
            <a:r>
              <a:rPr lang="zh-CN" altLang="en-US" sz="2200" dirty="0">
                <a:sym typeface="+mn-lt"/>
              </a:rPr>
              <a:t>支持报文认证。</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C3718750-8134-1EC2-D9A1-18927769553C}"/>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D0961952-F85B-5D35-57B2-1F5D6999B81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C8BAAEFE-57B0-6F39-B0C1-85F433B72D23}"/>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222</a:t>
            </a:fld>
            <a:endParaRPr lang="en-US">
              <a:cs typeface="+mn-ea"/>
              <a:sym typeface="+mn-lt"/>
            </a:endParaRPr>
          </a:p>
        </p:txBody>
      </p:sp>
    </p:spTree>
    <p:extLst>
      <p:ext uri="{BB962C8B-B14F-4D97-AF65-F5344CB8AC3E}">
        <p14:creationId xmlns:p14="http://schemas.microsoft.com/office/powerpoint/2010/main" val="3458859054"/>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Router-ID</a:t>
            </a:r>
            <a:endParaRPr lang="zh-CN" altLang="en-US" sz="3200" dirty="0">
              <a:latin typeface="+mn-lt"/>
              <a:ea typeface="+mn-ea"/>
              <a:cs typeface="+mn-ea"/>
              <a:sym typeface="+mn-lt"/>
            </a:endParaRPr>
          </a:p>
        </p:txBody>
      </p:sp>
      <p:grpSp>
        <p:nvGrpSpPr>
          <p:cNvPr id="4" name="Group 3"/>
          <p:cNvGrpSpPr/>
          <p:nvPr/>
        </p:nvGrpSpPr>
        <p:grpSpPr>
          <a:xfrm>
            <a:off x="2978185" y="1453349"/>
            <a:ext cx="5781199" cy="1625388"/>
            <a:chOff x="1463604" y="1484784"/>
            <a:chExt cx="5781199" cy="1625388"/>
          </a:xfrm>
        </p:grpSpPr>
        <p:sp>
          <p:nvSpPr>
            <p:cNvPr id="17" name="Rounded Rectangle 16"/>
            <p:cNvSpPr/>
            <p:nvPr/>
          </p:nvSpPr>
          <p:spPr bwMode="auto">
            <a:xfrm>
              <a:off x="1463604" y="1484784"/>
              <a:ext cx="5781199" cy="1625388"/>
            </a:xfrm>
            <a:prstGeom prst="roundRect">
              <a:avLst>
                <a:gd name="adj" fmla="val 10416"/>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cxnSp>
          <p:nvCxnSpPr>
            <p:cNvPr id="6" name="Straight Connector 5"/>
            <p:cNvCxnSpPr/>
            <p:nvPr/>
          </p:nvCxnSpPr>
          <p:spPr bwMode="auto">
            <a:xfrm>
              <a:off x="1691680" y="2358758"/>
              <a:ext cx="5328592"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0" name="TextBox 9"/>
            <p:cNvSpPr txBox="1"/>
            <p:nvPr/>
          </p:nvSpPr>
          <p:spPr>
            <a:xfrm>
              <a:off x="2161416" y="2587875"/>
              <a:ext cx="431528" cy="343877"/>
            </a:xfrm>
            <a:prstGeom prst="rect">
              <a:avLst/>
            </a:prstGeom>
            <a:noFill/>
          </p:spPr>
          <p:txBody>
            <a:bodyPr wrap="none" rtlCol="0">
              <a:spAutoFit/>
            </a:bodyPr>
            <a:lstStyle/>
            <a:p>
              <a:pPr>
                <a:lnSpc>
                  <a:spcPct val="120000"/>
                </a:lnSpc>
              </a:pPr>
              <a:r>
                <a:rPr lang="en-US" altLang="zh-CN" sz="1500" b="1">
                  <a:cs typeface="+mn-ea"/>
                  <a:sym typeface="+mn-lt"/>
                </a:rPr>
                <a:t>R1</a:t>
              </a:r>
              <a:endParaRPr lang="zh-CN" altLang="en-US" sz="1500" b="1">
                <a:cs typeface="+mn-ea"/>
                <a:sym typeface="+mn-lt"/>
              </a:endParaRPr>
            </a:p>
          </p:txBody>
        </p:sp>
        <p:sp>
          <p:nvSpPr>
            <p:cNvPr id="11" name="TextBox 10"/>
            <p:cNvSpPr txBox="1"/>
            <p:nvPr/>
          </p:nvSpPr>
          <p:spPr>
            <a:xfrm>
              <a:off x="4128949" y="2587875"/>
              <a:ext cx="431528" cy="343877"/>
            </a:xfrm>
            <a:prstGeom prst="rect">
              <a:avLst/>
            </a:prstGeom>
            <a:noFill/>
          </p:spPr>
          <p:txBody>
            <a:bodyPr wrap="none" rtlCol="0">
              <a:spAutoFit/>
            </a:bodyPr>
            <a:lstStyle/>
            <a:p>
              <a:pPr>
                <a:lnSpc>
                  <a:spcPct val="120000"/>
                </a:lnSpc>
              </a:pPr>
              <a:r>
                <a:rPr lang="en-US" altLang="zh-CN" sz="1500" b="1">
                  <a:cs typeface="+mn-ea"/>
                  <a:sym typeface="+mn-lt"/>
                </a:rPr>
                <a:t>R2</a:t>
              </a:r>
              <a:endParaRPr lang="zh-CN" altLang="en-US" sz="1500" b="1">
                <a:cs typeface="+mn-ea"/>
                <a:sym typeface="+mn-lt"/>
              </a:endParaRPr>
            </a:p>
          </p:txBody>
        </p:sp>
        <p:sp>
          <p:nvSpPr>
            <p:cNvPr id="12" name="TextBox 11"/>
            <p:cNvSpPr txBox="1"/>
            <p:nvPr/>
          </p:nvSpPr>
          <p:spPr>
            <a:xfrm>
              <a:off x="6096481" y="2587875"/>
              <a:ext cx="431528" cy="343877"/>
            </a:xfrm>
            <a:prstGeom prst="rect">
              <a:avLst/>
            </a:prstGeom>
            <a:noFill/>
          </p:spPr>
          <p:txBody>
            <a:bodyPr wrap="none" rtlCol="0">
              <a:spAutoFit/>
            </a:bodyPr>
            <a:lstStyle/>
            <a:p>
              <a:pPr>
                <a:lnSpc>
                  <a:spcPct val="120000"/>
                </a:lnSpc>
              </a:pPr>
              <a:r>
                <a:rPr lang="en-US" altLang="zh-CN" sz="1500" b="1">
                  <a:cs typeface="+mn-ea"/>
                  <a:sym typeface="+mn-lt"/>
                </a:rPr>
                <a:t>R3</a:t>
              </a:r>
              <a:endParaRPr lang="zh-CN" altLang="en-US" sz="1500" b="1">
                <a:cs typeface="+mn-ea"/>
                <a:sym typeface="+mn-lt"/>
              </a:endParaRPr>
            </a:p>
          </p:txBody>
        </p:sp>
        <p:sp>
          <p:nvSpPr>
            <p:cNvPr id="13" name="TextBox 12"/>
            <p:cNvSpPr txBox="1"/>
            <p:nvPr/>
          </p:nvSpPr>
          <p:spPr>
            <a:xfrm>
              <a:off x="1525826" y="1724275"/>
              <a:ext cx="1702709" cy="343877"/>
            </a:xfrm>
            <a:prstGeom prst="rect">
              <a:avLst/>
            </a:prstGeom>
            <a:noFill/>
          </p:spPr>
          <p:txBody>
            <a:bodyPr wrap="none" rtlCol="0">
              <a:spAutoFit/>
            </a:bodyPr>
            <a:lstStyle/>
            <a:p>
              <a:pPr algn="ctr">
                <a:lnSpc>
                  <a:spcPct val="120000"/>
                </a:lnSpc>
              </a:pPr>
              <a:r>
                <a:rPr lang="en-US" altLang="zh-CN" sz="1500" b="1">
                  <a:solidFill>
                    <a:srgbClr val="C00000"/>
                  </a:solidFill>
                  <a:cs typeface="+mn-ea"/>
                  <a:sym typeface="+mn-lt"/>
                </a:rPr>
                <a:t>Router-ID 1.1.1.1</a:t>
              </a:r>
              <a:endParaRPr lang="zh-CN" altLang="en-US" sz="1500" b="1">
                <a:solidFill>
                  <a:srgbClr val="C00000"/>
                </a:solidFill>
                <a:cs typeface="+mn-ea"/>
                <a:sym typeface="+mn-lt"/>
              </a:endParaRPr>
            </a:p>
          </p:txBody>
        </p:sp>
        <p:sp>
          <p:nvSpPr>
            <p:cNvPr id="15" name="TextBox 14"/>
            <p:cNvSpPr txBox="1"/>
            <p:nvPr/>
          </p:nvSpPr>
          <p:spPr>
            <a:xfrm>
              <a:off x="3480658" y="1724275"/>
              <a:ext cx="1702709" cy="343877"/>
            </a:xfrm>
            <a:prstGeom prst="rect">
              <a:avLst/>
            </a:prstGeom>
            <a:noFill/>
          </p:spPr>
          <p:txBody>
            <a:bodyPr wrap="none" rtlCol="0">
              <a:spAutoFit/>
            </a:bodyPr>
            <a:lstStyle/>
            <a:p>
              <a:pPr algn="ctr">
                <a:lnSpc>
                  <a:spcPct val="120000"/>
                </a:lnSpc>
              </a:pPr>
              <a:r>
                <a:rPr lang="en-US" altLang="zh-CN" sz="1500" b="1">
                  <a:solidFill>
                    <a:srgbClr val="C00000"/>
                  </a:solidFill>
                  <a:cs typeface="+mn-ea"/>
                  <a:sym typeface="+mn-lt"/>
                </a:rPr>
                <a:t>Router-ID 2.2.2.2</a:t>
              </a:r>
              <a:endParaRPr lang="zh-CN" altLang="en-US" sz="1500" b="1">
                <a:solidFill>
                  <a:srgbClr val="C00000"/>
                </a:solidFill>
                <a:cs typeface="+mn-ea"/>
                <a:sym typeface="+mn-lt"/>
              </a:endParaRPr>
            </a:p>
          </p:txBody>
        </p:sp>
        <p:sp>
          <p:nvSpPr>
            <p:cNvPr id="16" name="TextBox 15"/>
            <p:cNvSpPr txBox="1"/>
            <p:nvPr/>
          </p:nvSpPr>
          <p:spPr>
            <a:xfrm>
              <a:off x="5460890" y="1724275"/>
              <a:ext cx="1702709" cy="343877"/>
            </a:xfrm>
            <a:prstGeom prst="rect">
              <a:avLst/>
            </a:prstGeom>
            <a:noFill/>
          </p:spPr>
          <p:txBody>
            <a:bodyPr wrap="none" rtlCol="0">
              <a:spAutoFit/>
            </a:bodyPr>
            <a:lstStyle/>
            <a:p>
              <a:pPr algn="ctr">
                <a:lnSpc>
                  <a:spcPct val="120000"/>
                </a:lnSpc>
              </a:pPr>
              <a:r>
                <a:rPr lang="en-US" altLang="zh-CN" sz="1500" b="1">
                  <a:solidFill>
                    <a:srgbClr val="C00000"/>
                  </a:solidFill>
                  <a:cs typeface="+mn-ea"/>
                  <a:sym typeface="+mn-lt"/>
                </a:rPr>
                <a:t>Router-ID 3.3.3.3</a:t>
              </a:r>
              <a:endParaRPr lang="zh-CN" altLang="en-US" sz="1500" b="1">
                <a:solidFill>
                  <a:srgbClr val="C00000"/>
                </a:solidFill>
                <a:cs typeface="+mn-ea"/>
                <a:sym typeface="+mn-lt"/>
              </a:endParaRPr>
            </a:p>
          </p:txBody>
        </p:sp>
        <p:sp>
          <p:nvSpPr>
            <p:cNvPr id="19" name="TextBox 18"/>
            <p:cNvSpPr txBox="1"/>
            <p:nvPr/>
          </p:nvSpPr>
          <p:spPr>
            <a:xfrm>
              <a:off x="4909567" y="2587874"/>
              <a:ext cx="707245" cy="343877"/>
            </a:xfrm>
            <a:prstGeom prst="rect">
              <a:avLst/>
            </a:prstGeom>
            <a:noFill/>
          </p:spPr>
          <p:txBody>
            <a:bodyPr wrap="none" rtlCol="0">
              <a:spAutoFit/>
            </a:bodyPr>
            <a:lstStyle/>
            <a:p>
              <a:pPr algn="ctr">
                <a:lnSpc>
                  <a:spcPct val="120000"/>
                </a:lnSpc>
              </a:pPr>
              <a:r>
                <a:rPr lang="en-US" altLang="zh-CN" sz="1500" b="1">
                  <a:solidFill>
                    <a:srgbClr val="C00000"/>
                  </a:solidFill>
                  <a:cs typeface="+mn-ea"/>
                  <a:sym typeface="+mn-lt"/>
                </a:rPr>
                <a:t>OSPF</a:t>
              </a:r>
              <a:endParaRPr lang="zh-CN" altLang="en-US" sz="1500" b="1">
                <a:solidFill>
                  <a:srgbClr val="C00000"/>
                </a:solidFill>
                <a:cs typeface="+mn-ea"/>
                <a:sym typeface="+mn-lt"/>
              </a:endParaRPr>
            </a:p>
          </p:txBody>
        </p:sp>
      </p:grpSp>
      <p:sp>
        <p:nvSpPr>
          <p:cNvPr id="3" name="Rectangle 2"/>
          <p:cNvSpPr/>
          <p:nvPr/>
        </p:nvSpPr>
        <p:spPr>
          <a:xfrm>
            <a:off x="1030778" y="3521945"/>
            <a:ext cx="9676015" cy="2513095"/>
          </a:xfrm>
          <a:prstGeom prst="rect">
            <a:avLst/>
          </a:prstGeom>
        </p:spPr>
        <p:txBody>
          <a:bodyPr vert="horz" lIns="91440" tIns="45720" rIns="91440" bIns="45720" rtlCol="0">
            <a:normAutofit fontScale="92500" lnSpcReduction="10000"/>
          </a:bodyPr>
          <a:lstStyle/>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OSPF Router-ID</a:t>
            </a:r>
            <a:r>
              <a:rPr lang="zh-CN" altLang="en-US" sz="2400" dirty="0">
                <a:solidFill>
                  <a:schemeClr val="accent1"/>
                </a:solidFill>
                <a:cs typeface="+mn-ea"/>
                <a:sym typeface="+mn-lt"/>
              </a:rPr>
              <a:t>用于在</a:t>
            </a:r>
            <a:r>
              <a:rPr lang="en-US" altLang="zh-CN" sz="2400" dirty="0">
                <a:solidFill>
                  <a:schemeClr val="accent1"/>
                </a:solidFill>
                <a:cs typeface="+mn-ea"/>
                <a:sym typeface="+mn-lt"/>
              </a:rPr>
              <a:t>OSPF domain</a:t>
            </a:r>
            <a:r>
              <a:rPr lang="zh-CN" altLang="en-US" sz="2400" dirty="0">
                <a:solidFill>
                  <a:schemeClr val="accent1"/>
                </a:solidFill>
                <a:cs typeface="+mn-ea"/>
                <a:sym typeface="+mn-lt"/>
              </a:rPr>
              <a:t>中唯一地表示一台</a:t>
            </a:r>
            <a:r>
              <a:rPr lang="en-US" altLang="zh-CN" sz="2400" dirty="0">
                <a:solidFill>
                  <a:schemeClr val="accent1"/>
                </a:solidFill>
                <a:cs typeface="+mn-ea"/>
                <a:sym typeface="+mn-lt"/>
              </a:rPr>
              <a:t>OSPF</a:t>
            </a:r>
            <a:r>
              <a:rPr lang="zh-CN" altLang="en-US" sz="2400" dirty="0">
                <a:solidFill>
                  <a:schemeClr val="accent1"/>
                </a:solidFill>
                <a:cs typeface="+mn-ea"/>
                <a:sym typeface="+mn-lt"/>
              </a:rPr>
              <a:t>路由器，从</a:t>
            </a:r>
            <a:r>
              <a:rPr lang="en-US" altLang="zh-CN" sz="2400" dirty="0">
                <a:solidFill>
                  <a:schemeClr val="accent1"/>
                </a:solidFill>
                <a:cs typeface="+mn-ea"/>
                <a:sym typeface="+mn-lt"/>
              </a:rPr>
              <a:t>OSPF</a:t>
            </a:r>
            <a:r>
              <a:rPr lang="zh-CN" altLang="en-US" sz="2400" dirty="0">
                <a:solidFill>
                  <a:schemeClr val="accent1"/>
                </a:solidFill>
                <a:cs typeface="+mn-ea"/>
                <a:sym typeface="+mn-lt"/>
              </a:rPr>
              <a:t>网络设计的角度，要求全</a:t>
            </a:r>
            <a:r>
              <a:rPr lang="en-US" altLang="zh-CN" sz="2400" dirty="0">
                <a:solidFill>
                  <a:schemeClr val="accent1"/>
                </a:solidFill>
                <a:cs typeface="+mn-ea"/>
                <a:sym typeface="+mn-lt"/>
              </a:rPr>
              <a:t>OSPF</a:t>
            </a:r>
            <a:r>
              <a:rPr lang="zh-CN" altLang="en-US" sz="2400" dirty="0">
                <a:solidFill>
                  <a:schemeClr val="accent1"/>
                </a:solidFill>
                <a:cs typeface="+mn-ea"/>
                <a:sym typeface="+mn-lt"/>
              </a:rPr>
              <a:t>域内，禁止出现两台路由器拥有相同的</a:t>
            </a:r>
            <a:r>
              <a:rPr lang="en-US" altLang="zh-CN" sz="2400" dirty="0">
                <a:solidFill>
                  <a:schemeClr val="accent1"/>
                </a:solidFill>
                <a:cs typeface="+mn-ea"/>
                <a:sym typeface="+mn-lt"/>
              </a:rPr>
              <a:t>Router-ID</a:t>
            </a:r>
            <a:r>
              <a:rPr lang="zh-CN" altLang="en-US" sz="2400" dirty="0">
                <a:solidFill>
                  <a:schemeClr val="accent1"/>
                </a:solidFill>
                <a:cs typeface="+mn-ea"/>
                <a:sym typeface="+mn-lt"/>
              </a:rPr>
              <a:t>。</a:t>
            </a: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OSPF Router-ID</a:t>
            </a:r>
            <a:r>
              <a:rPr lang="zh-CN" altLang="en-US" sz="2400" dirty="0">
                <a:solidFill>
                  <a:schemeClr val="accent1"/>
                </a:solidFill>
                <a:cs typeface="+mn-ea"/>
                <a:sym typeface="+mn-lt"/>
              </a:rPr>
              <a:t>的设定可以通过手工配置的方式，或者通过协议自动选取的方式。在实际网络部署中，建议手工配置</a:t>
            </a:r>
            <a:r>
              <a:rPr lang="en-US" altLang="zh-CN" sz="2400" dirty="0">
                <a:solidFill>
                  <a:schemeClr val="accent1"/>
                </a:solidFill>
                <a:cs typeface="+mn-ea"/>
                <a:sym typeface="+mn-lt"/>
              </a:rPr>
              <a:t>OSPF</a:t>
            </a:r>
            <a:r>
              <a:rPr lang="zh-CN" altLang="en-US" sz="2400" dirty="0">
                <a:solidFill>
                  <a:schemeClr val="accent1"/>
                </a:solidFill>
                <a:cs typeface="+mn-ea"/>
                <a:sym typeface="+mn-lt"/>
              </a:rPr>
              <a:t>的</a:t>
            </a:r>
            <a:r>
              <a:rPr lang="en-US" altLang="zh-CN" sz="2400" dirty="0">
                <a:solidFill>
                  <a:schemeClr val="accent1"/>
                </a:solidFill>
                <a:cs typeface="+mn-ea"/>
                <a:sym typeface="+mn-lt"/>
              </a:rPr>
              <a:t>Router-ID</a:t>
            </a:r>
            <a:r>
              <a:rPr lang="zh-CN" altLang="en-US" sz="2400" dirty="0">
                <a:solidFill>
                  <a:schemeClr val="accent1"/>
                </a:solidFill>
                <a:cs typeface="+mn-ea"/>
                <a:sym typeface="+mn-lt"/>
              </a:rPr>
              <a:t>，因为这关系到协议的稳定。</a:t>
            </a:r>
          </a:p>
        </p:txBody>
      </p:sp>
      <p:sp>
        <p:nvSpPr>
          <p:cNvPr id="5" name="日期占位符 3">
            <a:extLst>
              <a:ext uri="{FF2B5EF4-FFF2-40B4-BE49-F238E27FC236}">
                <a16:creationId xmlns:a16="http://schemas.microsoft.com/office/drawing/2014/main" id="{3E7689AE-2DB3-75DD-4899-F6956D60FC03}"/>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14" name="页脚占位符 4">
            <a:extLst>
              <a:ext uri="{FF2B5EF4-FFF2-40B4-BE49-F238E27FC236}">
                <a16:creationId xmlns:a16="http://schemas.microsoft.com/office/drawing/2014/main" id="{97BC0BA9-EA6E-0B64-C232-BA97C991F72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8" name="灯片编号占位符 5">
            <a:extLst>
              <a:ext uri="{FF2B5EF4-FFF2-40B4-BE49-F238E27FC236}">
                <a16:creationId xmlns:a16="http://schemas.microsoft.com/office/drawing/2014/main" id="{D44E93A6-C377-926B-2B24-776C0EC50B7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223</a:t>
            </a:fld>
            <a:endParaRPr lang="en-US">
              <a:cs typeface="+mn-ea"/>
              <a:sym typeface="+mn-lt"/>
            </a:endParaRPr>
          </a:p>
        </p:txBody>
      </p:sp>
      <p:pic>
        <p:nvPicPr>
          <p:cNvPr id="23" name="图片 22">
            <a:extLst>
              <a:ext uri="{FF2B5EF4-FFF2-40B4-BE49-F238E27FC236}">
                <a16:creationId xmlns:a16="http://schemas.microsoft.com/office/drawing/2014/main" id="{A9A24F0D-E3FE-4C45-8FA8-3EDEB7C885A8}"/>
              </a:ext>
            </a:extLst>
          </p:cNvPr>
          <p:cNvPicPr>
            <a:picLocks noChangeAspect="1"/>
          </p:cNvPicPr>
          <p:nvPr/>
        </p:nvPicPr>
        <p:blipFill>
          <a:blip r:embed="rId3"/>
          <a:stretch>
            <a:fillRect/>
          </a:stretch>
        </p:blipFill>
        <p:spPr>
          <a:xfrm>
            <a:off x="7526758" y="1994480"/>
            <a:ext cx="594360" cy="594360"/>
          </a:xfrm>
          <a:prstGeom prst="rect">
            <a:avLst/>
          </a:prstGeom>
        </p:spPr>
      </p:pic>
      <p:pic>
        <p:nvPicPr>
          <p:cNvPr id="24" name="图片 23">
            <a:extLst>
              <a:ext uri="{FF2B5EF4-FFF2-40B4-BE49-F238E27FC236}">
                <a16:creationId xmlns:a16="http://schemas.microsoft.com/office/drawing/2014/main" id="{B4494D5E-6E30-422B-8121-C83F47DF267C}"/>
              </a:ext>
            </a:extLst>
          </p:cNvPr>
          <p:cNvPicPr>
            <a:picLocks noChangeAspect="1"/>
          </p:cNvPicPr>
          <p:nvPr/>
        </p:nvPicPr>
        <p:blipFill>
          <a:blip r:embed="rId3"/>
          <a:stretch>
            <a:fillRect/>
          </a:stretch>
        </p:blipFill>
        <p:spPr>
          <a:xfrm>
            <a:off x="5568161" y="1994480"/>
            <a:ext cx="594360" cy="594360"/>
          </a:xfrm>
          <a:prstGeom prst="rect">
            <a:avLst/>
          </a:prstGeom>
        </p:spPr>
      </p:pic>
      <p:pic>
        <p:nvPicPr>
          <p:cNvPr id="25" name="图片 24">
            <a:extLst>
              <a:ext uri="{FF2B5EF4-FFF2-40B4-BE49-F238E27FC236}">
                <a16:creationId xmlns:a16="http://schemas.microsoft.com/office/drawing/2014/main" id="{6645C8B5-60A8-467F-99DE-66860A19F210}"/>
              </a:ext>
            </a:extLst>
          </p:cNvPr>
          <p:cNvPicPr>
            <a:picLocks noChangeAspect="1"/>
          </p:cNvPicPr>
          <p:nvPr/>
        </p:nvPicPr>
        <p:blipFill>
          <a:blip r:embed="rId3"/>
          <a:stretch>
            <a:fillRect/>
          </a:stretch>
        </p:blipFill>
        <p:spPr>
          <a:xfrm>
            <a:off x="3606389" y="2007094"/>
            <a:ext cx="594360" cy="594360"/>
          </a:xfrm>
          <a:prstGeom prst="rect">
            <a:avLst/>
          </a:prstGeom>
        </p:spPr>
      </p:pic>
    </p:spTree>
    <p:extLst>
      <p:ext uri="{BB962C8B-B14F-4D97-AF65-F5344CB8AC3E}">
        <p14:creationId xmlns:p14="http://schemas.microsoft.com/office/powerpoint/2010/main" val="13671921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OSPF Cost</a:t>
            </a:r>
          </a:p>
        </p:txBody>
      </p:sp>
      <p:sp>
        <p:nvSpPr>
          <p:cNvPr id="3" name="内容占位符 2"/>
          <p:cNvSpPr>
            <a:spLocks noGrp="1"/>
          </p:cNvSpPr>
          <p:nvPr>
            <p:ph idx="1"/>
          </p:nvPr>
        </p:nvSpPr>
        <p:spPr>
          <a:xfrm>
            <a:off x="660400" y="1130300"/>
            <a:ext cx="10858500" cy="1784800"/>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OSPF</a:t>
            </a:r>
            <a:r>
              <a:rPr lang="zh-CN" altLang="zh-CN" sz="2400" dirty="0">
                <a:solidFill>
                  <a:schemeClr val="accent1"/>
                </a:solidFill>
                <a:cs typeface="+mn-ea"/>
                <a:sym typeface="+mn-lt"/>
              </a:rPr>
              <a:t>使用</a:t>
            </a:r>
            <a:r>
              <a:rPr lang="en-US" altLang="zh-CN" sz="2400" dirty="0">
                <a:solidFill>
                  <a:schemeClr val="accent1"/>
                </a:solidFill>
                <a:cs typeface="+mn-ea"/>
                <a:sym typeface="+mn-lt"/>
              </a:rPr>
              <a:t>cost</a:t>
            </a:r>
            <a:r>
              <a:rPr lang="zh-CN" altLang="zh-CN" sz="2400" dirty="0">
                <a:solidFill>
                  <a:schemeClr val="accent1"/>
                </a:solidFill>
                <a:cs typeface="+mn-ea"/>
                <a:sym typeface="+mn-lt"/>
              </a:rPr>
              <a:t>“开销”作为路由度量值。</a:t>
            </a:r>
          </a:p>
          <a:p>
            <a:pPr marL="266700" indent="-266700">
              <a:buFont typeface="Wingdings" panose="05000000000000000000" pitchFamily="2" charset="2"/>
              <a:buChar char="n"/>
            </a:pPr>
            <a:r>
              <a:rPr lang="en-US" altLang="zh-CN" sz="2400" dirty="0">
                <a:solidFill>
                  <a:schemeClr val="accent1"/>
                </a:solidFill>
                <a:cs typeface="+mn-ea"/>
                <a:sym typeface="+mn-lt"/>
              </a:rPr>
              <a:t>OSPF</a:t>
            </a:r>
            <a:r>
              <a:rPr lang="zh-CN" altLang="zh-CN" sz="2400" dirty="0">
                <a:solidFill>
                  <a:schemeClr val="accent1"/>
                </a:solidFill>
                <a:cs typeface="+mn-ea"/>
                <a:sym typeface="+mn-lt"/>
              </a:rPr>
              <a:t>接口</a:t>
            </a:r>
            <a:r>
              <a:rPr lang="en-US" altLang="zh-CN" sz="2400" dirty="0">
                <a:solidFill>
                  <a:schemeClr val="accent1"/>
                </a:solidFill>
                <a:cs typeface="+mn-ea"/>
                <a:sym typeface="+mn-lt"/>
              </a:rPr>
              <a:t>cost=100M /</a:t>
            </a:r>
            <a:r>
              <a:rPr lang="zh-CN" altLang="zh-CN" sz="2400" dirty="0">
                <a:solidFill>
                  <a:schemeClr val="accent1"/>
                </a:solidFill>
                <a:cs typeface="+mn-ea"/>
                <a:sym typeface="+mn-lt"/>
              </a:rPr>
              <a:t>接口带宽，其中</a:t>
            </a:r>
            <a:r>
              <a:rPr lang="en-US" altLang="zh-CN" sz="2400" dirty="0">
                <a:solidFill>
                  <a:schemeClr val="accent1"/>
                </a:solidFill>
                <a:cs typeface="+mn-ea"/>
                <a:sym typeface="+mn-lt"/>
              </a:rPr>
              <a:t>100M</a:t>
            </a:r>
            <a:r>
              <a:rPr lang="zh-CN" altLang="zh-CN" sz="2400" dirty="0">
                <a:solidFill>
                  <a:schemeClr val="accent1"/>
                </a:solidFill>
                <a:cs typeface="+mn-ea"/>
                <a:sym typeface="+mn-lt"/>
              </a:rPr>
              <a:t>为</a:t>
            </a:r>
            <a:r>
              <a:rPr lang="en-US" altLang="zh-CN" sz="2400" dirty="0">
                <a:solidFill>
                  <a:schemeClr val="accent1"/>
                </a:solidFill>
                <a:cs typeface="+mn-ea"/>
                <a:sym typeface="+mn-lt"/>
              </a:rPr>
              <a:t>OSPF</a:t>
            </a:r>
            <a:r>
              <a:rPr lang="zh-CN" altLang="zh-CN" sz="2400" dirty="0">
                <a:solidFill>
                  <a:schemeClr val="accent1"/>
                </a:solidFill>
                <a:cs typeface="+mn-ea"/>
                <a:sym typeface="+mn-lt"/>
              </a:rPr>
              <a:t>的参考带宽（</a:t>
            </a:r>
            <a:r>
              <a:rPr lang="en-US" altLang="zh-CN" sz="2400" dirty="0">
                <a:solidFill>
                  <a:schemeClr val="accent1"/>
                </a:solidFill>
                <a:cs typeface="+mn-ea"/>
                <a:sym typeface="+mn-lt"/>
              </a:rPr>
              <a:t>reference-bandwidth</a:t>
            </a:r>
            <a:r>
              <a:rPr lang="zh-CN" altLang="zh-CN" sz="2400" dirty="0">
                <a:solidFill>
                  <a:schemeClr val="accent1"/>
                </a:solidFill>
                <a:cs typeface="+mn-ea"/>
                <a:sym typeface="+mn-lt"/>
              </a:rPr>
              <a:t>），可以修改。</a:t>
            </a:r>
          </a:p>
          <a:p>
            <a:pPr marL="266700" indent="-266700">
              <a:buFont typeface="Wingdings" panose="05000000000000000000" pitchFamily="2" charset="2"/>
              <a:buChar char="n"/>
            </a:pPr>
            <a:r>
              <a:rPr lang="zh-CN" altLang="zh-CN" sz="2400" dirty="0">
                <a:solidFill>
                  <a:schemeClr val="accent1"/>
                </a:solidFill>
                <a:cs typeface="+mn-ea"/>
                <a:sym typeface="+mn-lt"/>
              </a:rPr>
              <a:t>每一个激活</a:t>
            </a:r>
            <a:r>
              <a:rPr lang="en-US" altLang="zh-CN" sz="2400" dirty="0">
                <a:solidFill>
                  <a:schemeClr val="accent1"/>
                </a:solidFill>
                <a:cs typeface="+mn-ea"/>
                <a:sym typeface="+mn-lt"/>
              </a:rPr>
              <a:t>OSPF</a:t>
            </a:r>
            <a:r>
              <a:rPr lang="zh-CN" altLang="zh-CN" sz="2400" dirty="0">
                <a:solidFill>
                  <a:schemeClr val="accent1"/>
                </a:solidFill>
                <a:cs typeface="+mn-ea"/>
                <a:sym typeface="+mn-lt"/>
              </a:rPr>
              <a:t>的接口都有一个</a:t>
            </a:r>
            <a:r>
              <a:rPr lang="en-US" altLang="zh-CN" sz="2400" dirty="0">
                <a:solidFill>
                  <a:schemeClr val="accent1"/>
                </a:solidFill>
                <a:cs typeface="+mn-ea"/>
                <a:sym typeface="+mn-lt"/>
              </a:rPr>
              <a:t>cost</a:t>
            </a:r>
            <a:r>
              <a:rPr lang="zh-CN" altLang="zh-CN" sz="2400" dirty="0">
                <a:solidFill>
                  <a:schemeClr val="accent1"/>
                </a:solidFill>
                <a:cs typeface="+mn-ea"/>
                <a:sym typeface="+mn-lt"/>
              </a:rPr>
              <a:t>值。</a:t>
            </a:r>
          </a:p>
          <a:p>
            <a:pPr marL="266700" indent="-266700">
              <a:buFont typeface="Wingdings" panose="05000000000000000000" pitchFamily="2" charset="2"/>
              <a:buChar char="n"/>
            </a:pPr>
            <a:r>
              <a:rPr lang="zh-CN" altLang="zh-CN" sz="2400" dirty="0">
                <a:solidFill>
                  <a:schemeClr val="accent1"/>
                </a:solidFill>
                <a:cs typeface="+mn-ea"/>
                <a:sym typeface="+mn-lt"/>
              </a:rPr>
              <a:t>一条</a:t>
            </a:r>
            <a:r>
              <a:rPr lang="en-US" altLang="zh-CN" sz="2400" dirty="0">
                <a:solidFill>
                  <a:schemeClr val="accent1"/>
                </a:solidFill>
                <a:cs typeface="+mn-ea"/>
                <a:sym typeface="+mn-lt"/>
              </a:rPr>
              <a:t>OSPF</a:t>
            </a:r>
            <a:r>
              <a:rPr lang="zh-CN" altLang="zh-CN" sz="2400" dirty="0">
                <a:solidFill>
                  <a:schemeClr val="accent1"/>
                </a:solidFill>
                <a:cs typeface="+mn-ea"/>
                <a:sym typeface="+mn-lt"/>
              </a:rPr>
              <a:t>路由的</a:t>
            </a:r>
            <a:r>
              <a:rPr lang="en-US" altLang="zh-CN" sz="2400" dirty="0">
                <a:solidFill>
                  <a:schemeClr val="accent1"/>
                </a:solidFill>
                <a:cs typeface="+mn-ea"/>
                <a:sym typeface="+mn-lt"/>
              </a:rPr>
              <a:t>cost</a:t>
            </a:r>
            <a:r>
              <a:rPr lang="zh-CN" altLang="zh-CN" sz="2400" dirty="0">
                <a:solidFill>
                  <a:schemeClr val="accent1"/>
                </a:solidFill>
                <a:cs typeface="+mn-ea"/>
                <a:sym typeface="+mn-lt"/>
              </a:rPr>
              <a:t>由该路由从起源一路到达本地的所有入接口</a:t>
            </a:r>
            <a:r>
              <a:rPr lang="en-US" altLang="zh-CN" sz="2400" dirty="0">
                <a:solidFill>
                  <a:schemeClr val="accent1"/>
                </a:solidFill>
                <a:cs typeface="+mn-ea"/>
                <a:sym typeface="+mn-lt"/>
              </a:rPr>
              <a:t>cost</a:t>
            </a:r>
            <a:r>
              <a:rPr lang="zh-CN" altLang="zh-CN" sz="2400" dirty="0">
                <a:solidFill>
                  <a:schemeClr val="accent1"/>
                </a:solidFill>
                <a:cs typeface="+mn-ea"/>
                <a:sym typeface="+mn-lt"/>
              </a:rPr>
              <a:t>值的总和。</a:t>
            </a:r>
          </a:p>
        </p:txBody>
      </p:sp>
      <p:sp>
        <p:nvSpPr>
          <p:cNvPr id="28" name="Line 16"/>
          <p:cNvSpPr>
            <a:spLocks noChangeShapeType="1"/>
          </p:cNvSpPr>
          <p:nvPr/>
        </p:nvSpPr>
        <p:spPr bwMode="auto">
          <a:xfrm flipV="1">
            <a:off x="2600167" y="4076364"/>
            <a:ext cx="608677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cs typeface="+mn-ea"/>
              <a:sym typeface="+mn-lt"/>
            </a:endParaRPr>
          </a:p>
        </p:txBody>
      </p:sp>
      <p:sp>
        <p:nvSpPr>
          <p:cNvPr id="9" name="Rectangle 5"/>
          <p:cNvSpPr>
            <a:spLocks noChangeArrowheads="1"/>
          </p:cNvSpPr>
          <p:nvPr/>
        </p:nvSpPr>
        <p:spPr bwMode="auto">
          <a:xfrm>
            <a:off x="2495601" y="3607444"/>
            <a:ext cx="1040670" cy="34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20000"/>
              </a:lnSpc>
            </a:pPr>
            <a:r>
              <a:rPr lang="en-US" altLang="zh-CN" sz="1500" b="1">
                <a:cs typeface="+mn-ea"/>
                <a:sym typeface="+mn-lt"/>
              </a:rPr>
              <a:t>1.1.1.0/24</a:t>
            </a:r>
          </a:p>
        </p:txBody>
      </p:sp>
      <p:sp>
        <p:nvSpPr>
          <p:cNvPr id="10" name="Rectangle 5"/>
          <p:cNvSpPr>
            <a:spLocks noChangeArrowheads="1"/>
          </p:cNvSpPr>
          <p:nvPr/>
        </p:nvSpPr>
        <p:spPr bwMode="auto">
          <a:xfrm>
            <a:off x="4787020" y="4089064"/>
            <a:ext cx="1136850" cy="62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20000"/>
              </a:lnSpc>
            </a:pPr>
            <a:r>
              <a:rPr lang="en-US" altLang="zh-CN" sz="1500" b="1">
                <a:solidFill>
                  <a:srgbClr val="C00000"/>
                </a:solidFill>
                <a:cs typeface="+mn-ea"/>
                <a:sym typeface="+mn-lt"/>
              </a:rPr>
              <a:t>Serial4/0/0</a:t>
            </a:r>
          </a:p>
          <a:p>
            <a:pPr algn="r">
              <a:lnSpc>
                <a:spcPct val="120000"/>
              </a:lnSpc>
            </a:pPr>
            <a:r>
              <a:rPr lang="en-US" altLang="zh-CN" sz="1500">
                <a:solidFill>
                  <a:srgbClr val="C00000"/>
                </a:solidFill>
                <a:cs typeface="+mn-ea"/>
                <a:sym typeface="+mn-lt"/>
              </a:rPr>
              <a:t>Cost=50</a:t>
            </a:r>
          </a:p>
        </p:txBody>
      </p:sp>
      <p:sp>
        <p:nvSpPr>
          <p:cNvPr id="11" name="Rectangle 5"/>
          <p:cNvSpPr>
            <a:spLocks noChangeArrowheads="1"/>
          </p:cNvSpPr>
          <p:nvPr/>
        </p:nvSpPr>
        <p:spPr bwMode="auto">
          <a:xfrm>
            <a:off x="7459583" y="4089064"/>
            <a:ext cx="889987" cy="62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20000"/>
              </a:lnSpc>
            </a:pPr>
            <a:r>
              <a:rPr lang="en-US" altLang="zh-CN" sz="1500" b="1">
                <a:solidFill>
                  <a:srgbClr val="C00000"/>
                </a:solidFill>
                <a:cs typeface="+mn-ea"/>
                <a:sym typeface="+mn-lt"/>
              </a:rPr>
              <a:t>GE0/0/0</a:t>
            </a:r>
          </a:p>
          <a:p>
            <a:pPr algn="r">
              <a:lnSpc>
                <a:spcPct val="120000"/>
              </a:lnSpc>
            </a:pPr>
            <a:r>
              <a:rPr lang="en-US" altLang="zh-CN" sz="1500">
                <a:solidFill>
                  <a:srgbClr val="C00000"/>
                </a:solidFill>
                <a:cs typeface="+mn-ea"/>
                <a:sym typeface="+mn-lt"/>
              </a:rPr>
              <a:t>Cost=1</a:t>
            </a:r>
          </a:p>
        </p:txBody>
      </p:sp>
      <p:sp>
        <p:nvSpPr>
          <p:cNvPr id="4" name="Pentagon 3"/>
          <p:cNvSpPr/>
          <p:nvPr/>
        </p:nvSpPr>
        <p:spPr bwMode="auto">
          <a:xfrm>
            <a:off x="3856516" y="3058886"/>
            <a:ext cx="1296144" cy="576064"/>
          </a:xfrm>
          <a:prstGeom prst="homePlate">
            <a:avLst/>
          </a:prstGeom>
          <a:solidFill>
            <a:srgbClr val="FFCC66"/>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r>
              <a:rPr lang="en-US" altLang="zh-CN" sz="1500" dirty="0">
                <a:cs typeface="+mn-ea"/>
                <a:sym typeface="+mn-lt"/>
              </a:rPr>
              <a:t>1.1.1.0/24</a:t>
            </a:r>
          </a:p>
          <a:p>
            <a:pPr defTabSz="784225" eaLnBrk="0" fontAlgn="base" hangingPunct="0">
              <a:lnSpc>
                <a:spcPct val="120000"/>
              </a:lnSpc>
              <a:spcBef>
                <a:spcPct val="0"/>
              </a:spcBef>
              <a:spcAft>
                <a:spcPct val="0"/>
              </a:spcAft>
            </a:pPr>
            <a:r>
              <a:rPr lang="en-US" altLang="zh-CN" sz="1500" dirty="0">
                <a:cs typeface="+mn-ea"/>
                <a:sym typeface="+mn-lt"/>
              </a:rPr>
              <a:t>Cost=1</a:t>
            </a:r>
            <a:endParaRPr lang="zh-CN" altLang="en-US" sz="1500" dirty="0">
              <a:cs typeface="+mn-ea"/>
              <a:sym typeface="+mn-lt"/>
            </a:endParaRPr>
          </a:p>
        </p:txBody>
      </p:sp>
      <p:sp>
        <p:nvSpPr>
          <p:cNvPr id="13" name="Rectangle 5"/>
          <p:cNvSpPr>
            <a:spLocks noChangeArrowheads="1"/>
          </p:cNvSpPr>
          <p:nvPr/>
        </p:nvSpPr>
        <p:spPr bwMode="auto">
          <a:xfrm>
            <a:off x="5716381" y="4854990"/>
            <a:ext cx="1093568" cy="620876"/>
          </a:xfrm>
          <a:prstGeom prst="rect">
            <a:avLst/>
          </a:prstGeom>
          <a:solidFill>
            <a:schemeClr val="bg1">
              <a:lumMod val="95000"/>
            </a:schemeClr>
          </a:solidFill>
          <a:ln w="19050">
            <a:solidFill>
              <a:schemeClr val="tx1"/>
            </a:solidFill>
            <a:miter lim="800000"/>
            <a:headEnd/>
            <a:tailEnd/>
          </a:ln>
          <a:effectLst/>
        </p:spPr>
        <p:txBody>
          <a:bodyPr wrap="none">
            <a:spAutoFit/>
          </a:bodyPr>
          <a:lstStyle/>
          <a:p>
            <a:pPr algn="ctr">
              <a:lnSpc>
                <a:spcPct val="120000"/>
              </a:lnSpc>
            </a:pPr>
            <a:r>
              <a:rPr lang="en-US" altLang="zh-CN" sz="1500" b="1">
                <a:cs typeface="+mn-ea"/>
                <a:sym typeface="+mn-lt"/>
              </a:rPr>
              <a:t>1.1.1.0/24 </a:t>
            </a:r>
          </a:p>
          <a:p>
            <a:pPr algn="ctr">
              <a:lnSpc>
                <a:spcPct val="120000"/>
              </a:lnSpc>
            </a:pPr>
            <a:r>
              <a:rPr lang="en-US" altLang="zh-CN" sz="1500">
                <a:cs typeface="+mn-ea"/>
                <a:sym typeface="+mn-lt"/>
              </a:rPr>
              <a:t>cost=1+50</a:t>
            </a:r>
          </a:p>
        </p:txBody>
      </p:sp>
      <p:sp>
        <p:nvSpPr>
          <p:cNvPr id="14" name="Pentagon 13"/>
          <p:cNvSpPr/>
          <p:nvPr/>
        </p:nvSpPr>
        <p:spPr bwMode="auto">
          <a:xfrm>
            <a:off x="6269516" y="3058886"/>
            <a:ext cx="1296144" cy="576064"/>
          </a:xfrm>
          <a:prstGeom prst="homePlate">
            <a:avLst/>
          </a:prstGeom>
          <a:solidFill>
            <a:srgbClr val="FFCC66"/>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r>
              <a:rPr lang="en-US" altLang="zh-CN" sz="1500">
                <a:cs typeface="+mn-ea"/>
                <a:sym typeface="+mn-lt"/>
              </a:rPr>
              <a:t>1.1.1.0/24</a:t>
            </a:r>
          </a:p>
          <a:p>
            <a:pPr defTabSz="784225" eaLnBrk="0" fontAlgn="base" hangingPunct="0">
              <a:lnSpc>
                <a:spcPct val="120000"/>
              </a:lnSpc>
              <a:spcBef>
                <a:spcPct val="0"/>
              </a:spcBef>
              <a:spcAft>
                <a:spcPct val="0"/>
              </a:spcAft>
            </a:pPr>
            <a:r>
              <a:rPr lang="en-US" altLang="zh-CN" sz="1500">
                <a:cs typeface="+mn-ea"/>
                <a:sym typeface="+mn-lt"/>
              </a:rPr>
              <a:t>Cost=51</a:t>
            </a:r>
            <a:endParaRPr lang="zh-CN" altLang="en-US" sz="1500">
              <a:cs typeface="+mn-ea"/>
              <a:sym typeface="+mn-lt"/>
            </a:endParaRPr>
          </a:p>
        </p:txBody>
      </p:sp>
      <p:sp>
        <p:nvSpPr>
          <p:cNvPr id="15" name="Rectangle 5"/>
          <p:cNvSpPr>
            <a:spLocks noChangeArrowheads="1"/>
          </p:cNvSpPr>
          <p:nvPr/>
        </p:nvSpPr>
        <p:spPr bwMode="auto">
          <a:xfrm>
            <a:off x="8123031" y="4854990"/>
            <a:ext cx="1093568" cy="620876"/>
          </a:xfrm>
          <a:prstGeom prst="rect">
            <a:avLst/>
          </a:prstGeom>
          <a:solidFill>
            <a:schemeClr val="bg1">
              <a:lumMod val="95000"/>
            </a:schemeClr>
          </a:solidFill>
          <a:ln w="19050">
            <a:solidFill>
              <a:schemeClr val="tx1"/>
            </a:solidFill>
            <a:miter lim="800000"/>
            <a:headEnd/>
            <a:tailEnd/>
          </a:ln>
          <a:effectLst/>
        </p:spPr>
        <p:txBody>
          <a:bodyPr wrap="none">
            <a:spAutoFit/>
          </a:bodyPr>
          <a:lstStyle/>
          <a:p>
            <a:pPr algn="ctr">
              <a:lnSpc>
                <a:spcPct val="120000"/>
              </a:lnSpc>
            </a:pPr>
            <a:r>
              <a:rPr lang="en-US" altLang="zh-CN" sz="1500" b="1">
                <a:cs typeface="+mn-ea"/>
                <a:sym typeface="+mn-lt"/>
              </a:rPr>
              <a:t>1.1.1.0/24 </a:t>
            </a:r>
          </a:p>
          <a:p>
            <a:pPr algn="ctr">
              <a:lnSpc>
                <a:spcPct val="120000"/>
              </a:lnSpc>
            </a:pPr>
            <a:r>
              <a:rPr lang="en-US" altLang="zh-CN" sz="1500">
                <a:cs typeface="+mn-ea"/>
                <a:sym typeface="+mn-lt"/>
              </a:rPr>
              <a:t>cost=51+1</a:t>
            </a:r>
          </a:p>
        </p:txBody>
      </p:sp>
      <p:sp>
        <p:nvSpPr>
          <p:cNvPr id="16" name="Rectangle 5"/>
          <p:cNvSpPr>
            <a:spLocks noChangeArrowheads="1"/>
          </p:cNvSpPr>
          <p:nvPr/>
        </p:nvSpPr>
        <p:spPr bwMode="auto">
          <a:xfrm>
            <a:off x="3640752" y="4295782"/>
            <a:ext cx="431528" cy="34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1500" b="1">
                <a:cs typeface="+mn-ea"/>
                <a:sym typeface="+mn-lt"/>
              </a:rPr>
              <a:t>R1</a:t>
            </a:r>
          </a:p>
        </p:txBody>
      </p:sp>
      <p:sp>
        <p:nvSpPr>
          <p:cNvPr id="17" name="Rectangle 5"/>
          <p:cNvSpPr>
            <a:spLocks noChangeArrowheads="1"/>
          </p:cNvSpPr>
          <p:nvPr/>
        </p:nvSpPr>
        <p:spPr bwMode="auto">
          <a:xfrm>
            <a:off x="6047402" y="4295782"/>
            <a:ext cx="431528" cy="34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1500" b="1">
                <a:cs typeface="+mn-ea"/>
                <a:sym typeface="+mn-lt"/>
              </a:rPr>
              <a:t>R2</a:t>
            </a:r>
          </a:p>
        </p:txBody>
      </p:sp>
      <p:sp>
        <p:nvSpPr>
          <p:cNvPr id="18" name="Rectangle 5"/>
          <p:cNvSpPr>
            <a:spLocks noChangeArrowheads="1"/>
          </p:cNvSpPr>
          <p:nvPr/>
        </p:nvSpPr>
        <p:spPr bwMode="auto">
          <a:xfrm>
            <a:off x="8454052" y="4295782"/>
            <a:ext cx="431528" cy="34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1500" b="1">
                <a:cs typeface="+mn-ea"/>
                <a:sym typeface="+mn-lt"/>
              </a:rPr>
              <a:t>R3</a:t>
            </a:r>
          </a:p>
        </p:txBody>
      </p:sp>
      <p:sp>
        <p:nvSpPr>
          <p:cNvPr id="19" name="Rectangle 5"/>
          <p:cNvSpPr>
            <a:spLocks noChangeArrowheads="1"/>
          </p:cNvSpPr>
          <p:nvPr/>
        </p:nvSpPr>
        <p:spPr bwMode="auto">
          <a:xfrm>
            <a:off x="2697083" y="4089064"/>
            <a:ext cx="889987" cy="62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20000"/>
              </a:lnSpc>
            </a:pPr>
            <a:r>
              <a:rPr lang="en-US" altLang="zh-CN" sz="1500" b="1">
                <a:solidFill>
                  <a:srgbClr val="C00000"/>
                </a:solidFill>
                <a:cs typeface="+mn-ea"/>
                <a:sym typeface="+mn-lt"/>
              </a:rPr>
              <a:t>GE0/0/0</a:t>
            </a:r>
          </a:p>
          <a:p>
            <a:pPr algn="r">
              <a:lnSpc>
                <a:spcPct val="120000"/>
              </a:lnSpc>
            </a:pPr>
            <a:r>
              <a:rPr lang="en-US" altLang="zh-CN" sz="1500">
                <a:solidFill>
                  <a:srgbClr val="C00000"/>
                </a:solidFill>
                <a:cs typeface="+mn-ea"/>
                <a:sym typeface="+mn-lt"/>
              </a:rPr>
              <a:t>Cost=1</a:t>
            </a:r>
          </a:p>
        </p:txBody>
      </p:sp>
      <p:sp>
        <p:nvSpPr>
          <p:cNvPr id="5" name="日期占位符 3">
            <a:extLst>
              <a:ext uri="{FF2B5EF4-FFF2-40B4-BE49-F238E27FC236}">
                <a16:creationId xmlns:a16="http://schemas.microsoft.com/office/drawing/2014/main" id="{ACAFDC09-D4CA-F81C-A012-7497B943AC5C}"/>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6" name="页脚占位符 4">
            <a:extLst>
              <a:ext uri="{FF2B5EF4-FFF2-40B4-BE49-F238E27FC236}">
                <a16:creationId xmlns:a16="http://schemas.microsoft.com/office/drawing/2014/main" id="{44425CC2-26ED-341A-E610-39183EFBAB4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838B6E85-8158-EE48-094D-767BC97E531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224</a:t>
            </a:fld>
            <a:endParaRPr lang="en-US">
              <a:cs typeface="+mn-ea"/>
              <a:sym typeface="+mn-lt"/>
            </a:endParaRPr>
          </a:p>
        </p:txBody>
      </p:sp>
      <p:pic>
        <p:nvPicPr>
          <p:cNvPr id="23" name="图片 22">
            <a:extLst>
              <a:ext uri="{FF2B5EF4-FFF2-40B4-BE49-F238E27FC236}">
                <a16:creationId xmlns:a16="http://schemas.microsoft.com/office/drawing/2014/main" id="{BD06A844-3AB4-4518-A624-B945F2678592}"/>
              </a:ext>
            </a:extLst>
          </p:cNvPr>
          <p:cNvPicPr>
            <a:picLocks noChangeAspect="1"/>
          </p:cNvPicPr>
          <p:nvPr/>
        </p:nvPicPr>
        <p:blipFill>
          <a:blip r:embed="rId3"/>
          <a:stretch>
            <a:fillRect/>
          </a:stretch>
        </p:blipFill>
        <p:spPr>
          <a:xfrm>
            <a:off x="3566181" y="3770855"/>
            <a:ext cx="594360" cy="594360"/>
          </a:xfrm>
          <a:prstGeom prst="rect">
            <a:avLst/>
          </a:prstGeom>
        </p:spPr>
      </p:pic>
      <p:pic>
        <p:nvPicPr>
          <p:cNvPr id="24" name="图片 23">
            <a:extLst>
              <a:ext uri="{FF2B5EF4-FFF2-40B4-BE49-F238E27FC236}">
                <a16:creationId xmlns:a16="http://schemas.microsoft.com/office/drawing/2014/main" id="{5F58C3B6-5319-4624-BAAE-12EA73C97D07}"/>
              </a:ext>
            </a:extLst>
          </p:cNvPr>
          <p:cNvPicPr>
            <a:picLocks noChangeAspect="1"/>
          </p:cNvPicPr>
          <p:nvPr/>
        </p:nvPicPr>
        <p:blipFill>
          <a:blip r:embed="rId3"/>
          <a:stretch>
            <a:fillRect/>
          </a:stretch>
        </p:blipFill>
        <p:spPr>
          <a:xfrm>
            <a:off x="8358551" y="3755381"/>
            <a:ext cx="594360" cy="594360"/>
          </a:xfrm>
          <a:prstGeom prst="rect">
            <a:avLst/>
          </a:prstGeom>
        </p:spPr>
      </p:pic>
      <p:pic>
        <p:nvPicPr>
          <p:cNvPr id="25" name="图片 24">
            <a:extLst>
              <a:ext uri="{FF2B5EF4-FFF2-40B4-BE49-F238E27FC236}">
                <a16:creationId xmlns:a16="http://schemas.microsoft.com/office/drawing/2014/main" id="{BCCDADE8-415D-46E8-BBB6-5AB150E54215}"/>
              </a:ext>
            </a:extLst>
          </p:cNvPr>
          <p:cNvPicPr>
            <a:picLocks noChangeAspect="1"/>
          </p:cNvPicPr>
          <p:nvPr/>
        </p:nvPicPr>
        <p:blipFill>
          <a:blip r:embed="rId3"/>
          <a:stretch>
            <a:fillRect/>
          </a:stretch>
        </p:blipFill>
        <p:spPr>
          <a:xfrm>
            <a:off x="5927194" y="3755381"/>
            <a:ext cx="594360" cy="594360"/>
          </a:xfrm>
          <a:prstGeom prst="rect">
            <a:avLst/>
          </a:prstGeom>
        </p:spPr>
      </p:pic>
    </p:spTree>
    <p:extLst>
      <p:ext uri="{BB962C8B-B14F-4D97-AF65-F5344CB8AC3E}">
        <p14:creationId xmlns:p14="http://schemas.microsoft.com/office/powerpoint/2010/main" val="40099062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OSPF</a:t>
            </a:r>
            <a:r>
              <a:rPr lang="zh-CN" altLang="en-US" sz="3200" dirty="0">
                <a:latin typeface="+mn-lt"/>
                <a:ea typeface="+mn-ea"/>
                <a:cs typeface="+mn-ea"/>
                <a:sym typeface="+mn-lt"/>
              </a:rPr>
              <a:t>的三张表</a:t>
            </a:r>
          </a:p>
        </p:txBody>
      </p:sp>
      <p:sp>
        <p:nvSpPr>
          <p:cNvPr id="3" name="内容占位符 2"/>
          <p:cNvSpPr>
            <a:spLocks noGrp="1"/>
          </p:cNvSpPr>
          <p:nvPr>
            <p:ph idx="1"/>
          </p:nvPr>
        </p:nvSpPr>
        <p:spPr>
          <a:xfrm>
            <a:off x="660399" y="1188000"/>
            <a:ext cx="10711412" cy="4852315"/>
          </a:xfrm>
        </p:spPr>
        <p:txBody>
          <a:bodyPr vert="horz" lIns="91440" tIns="45720" rIns="91440" bIns="45720" rtlCol="0">
            <a:normAutofit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邻居表（</a:t>
            </a:r>
            <a:r>
              <a:rPr lang="en-US" altLang="zh-CN" sz="2400" dirty="0">
                <a:solidFill>
                  <a:schemeClr val="accent1"/>
                </a:solidFill>
                <a:cs typeface="+mn-ea"/>
                <a:sym typeface="+mn-lt"/>
              </a:rPr>
              <a:t>Peer table</a:t>
            </a:r>
            <a:r>
              <a:rPr lang="zh-CN" altLang="en-US" sz="2400" dirty="0">
                <a:solidFill>
                  <a:schemeClr val="accent1"/>
                </a:solidFill>
                <a:cs typeface="+mn-ea"/>
                <a:sym typeface="+mn-lt"/>
              </a:rPr>
              <a:t>）：</a:t>
            </a:r>
          </a:p>
          <a:p>
            <a:pPr lvl="1">
              <a:buFont typeface="Wingdings" panose="05000000000000000000" pitchFamily="2" charset="2"/>
              <a:buChar char="Ø"/>
            </a:pPr>
            <a:r>
              <a:rPr lang="en-US" altLang="zh-CN" sz="2200" dirty="0">
                <a:sym typeface="+mn-lt"/>
              </a:rPr>
              <a:t>OSPF</a:t>
            </a:r>
            <a:r>
              <a:rPr lang="zh-CN" altLang="en-US" sz="2200" dirty="0">
                <a:sym typeface="+mn-lt"/>
              </a:rPr>
              <a:t>是一种可靠的路由协议，要求在路由器之间传递链路状态通告之前，需先建立</a:t>
            </a:r>
            <a:r>
              <a:rPr lang="en-US" altLang="zh-CN" sz="2200" dirty="0">
                <a:sym typeface="+mn-lt"/>
              </a:rPr>
              <a:t>OSPF</a:t>
            </a:r>
            <a:r>
              <a:rPr lang="zh-CN" altLang="en-US" sz="2200" dirty="0">
                <a:sym typeface="+mn-lt"/>
              </a:rPr>
              <a:t>邻居关系，</a:t>
            </a:r>
            <a:r>
              <a:rPr lang="en-US" altLang="zh-CN" sz="2200" dirty="0">
                <a:sym typeface="+mn-lt"/>
              </a:rPr>
              <a:t>hello</a:t>
            </a:r>
            <a:r>
              <a:rPr lang="zh-CN" altLang="en-US" sz="2200" dirty="0">
                <a:sym typeface="+mn-lt"/>
              </a:rPr>
              <a:t>报文用于发现直连链路上的其他</a:t>
            </a:r>
            <a:r>
              <a:rPr lang="en-US" altLang="zh-CN" sz="2200" dirty="0">
                <a:sym typeface="+mn-lt"/>
              </a:rPr>
              <a:t>OSPF</a:t>
            </a:r>
            <a:r>
              <a:rPr lang="zh-CN" altLang="en-US" sz="2200" dirty="0">
                <a:sym typeface="+mn-lt"/>
              </a:rPr>
              <a:t>路由器，再经过一系列的</a:t>
            </a:r>
            <a:r>
              <a:rPr lang="en-US" altLang="zh-CN" sz="2200" dirty="0">
                <a:sym typeface="+mn-lt"/>
              </a:rPr>
              <a:t>OSPF</a:t>
            </a:r>
            <a:r>
              <a:rPr lang="zh-CN" altLang="en-US" sz="2200" dirty="0">
                <a:sym typeface="+mn-lt"/>
              </a:rPr>
              <a:t>消息交互最终建立起全毗邻的邻居关系，</a:t>
            </a:r>
            <a:r>
              <a:rPr lang="en-US" altLang="zh-CN" sz="2200" dirty="0">
                <a:sym typeface="+mn-lt"/>
              </a:rPr>
              <a:t>OSPF</a:t>
            </a:r>
            <a:r>
              <a:rPr lang="zh-CN" altLang="en-US" sz="2200" dirty="0">
                <a:sym typeface="+mn-lt"/>
              </a:rPr>
              <a:t>路由器的邻居信息显示在邻居表中。</a:t>
            </a:r>
            <a:endParaRPr lang="en-US" altLang="zh-CN" sz="2200" dirty="0">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链路状态数据库（</a:t>
            </a:r>
            <a:r>
              <a:rPr lang="en-US" altLang="zh-CN" sz="2400" dirty="0">
                <a:solidFill>
                  <a:schemeClr val="accent1"/>
                </a:solidFill>
                <a:cs typeface="+mn-ea"/>
                <a:sym typeface="+mn-lt"/>
              </a:rPr>
              <a:t>Link-state database</a:t>
            </a:r>
            <a:r>
              <a:rPr lang="zh-CN" altLang="en-US" sz="2400" dirty="0">
                <a:solidFill>
                  <a:schemeClr val="accent1"/>
                </a:solidFill>
                <a:cs typeface="+mn-ea"/>
                <a:sym typeface="+mn-lt"/>
              </a:rPr>
              <a:t>，简称</a:t>
            </a:r>
            <a:r>
              <a:rPr lang="en-US" altLang="zh-CN" sz="2400" dirty="0">
                <a:solidFill>
                  <a:schemeClr val="accent1"/>
                </a:solidFill>
                <a:cs typeface="+mn-ea"/>
                <a:sym typeface="+mn-lt"/>
              </a:rPr>
              <a:t>LSDB</a:t>
            </a:r>
            <a:r>
              <a:rPr lang="zh-CN" altLang="en-US" sz="2400" dirty="0">
                <a:solidFill>
                  <a:schemeClr val="accent1"/>
                </a:solidFill>
                <a:cs typeface="+mn-ea"/>
                <a:sym typeface="+mn-lt"/>
              </a:rPr>
              <a:t>）：</a:t>
            </a:r>
          </a:p>
          <a:p>
            <a:pPr lvl="1">
              <a:buFont typeface="Wingdings" panose="05000000000000000000" pitchFamily="2" charset="2"/>
              <a:buChar char="Ø"/>
            </a:pPr>
            <a:r>
              <a:rPr lang="en-US" altLang="zh-CN" sz="2200" dirty="0">
                <a:sym typeface="+mn-lt"/>
              </a:rPr>
              <a:t>OSPF</a:t>
            </a:r>
            <a:r>
              <a:rPr lang="zh-CN" altLang="zh-CN" sz="2200" dirty="0">
                <a:sym typeface="+mn-lt"/>
              </a:rPr>
              <a:t>用</a:t>
            </a:r>
            <a:r>
              <a:rPr lang="en-US" altLang="zh-CN" sz="2200" dirty="0">
                <a:sym typeface="+mn-lt"/>
              </a:rPr>
              <a:t>LSA</a:t>
            </a:r>
            <a:r>
              <a:rPr lang="zh-CN" altLang="zh-CN" sz="2200" dirty="0">
                <a:sym typeface="+mn-lt"/>
              </a:rPr>
              <a:t>（</a:t>
            </a:r>
            <a:r>
              <a:rPr lang="en-US" altLang="zh-CN" sz="2200" dirty="0">
                <a:sym typeface="+mn-lt"/>
              </a:rPr>
              <a:t>link state Advertisement</a:t>
            </a:r>
            <a:r>
              <a:rPr lang="zh-CN" altLang="en-US" sz="2200" dirty="0">
                <a:sym typeface="+mn-lt"/>
              </a:rPr>
              <a:t>，</a:t>
            </a:r>
            <a:r>
              <a:rPr lang="zh-CN" altLang="zh-CN" sz="2200" dirty="0">
                <a:sym typeface="+mn-lt"/>
              </a:rPr>
              <a:t>链路状态通告）来描述网络拓扑信息，然后</a:t>
            </a:r>
            <a:r>
              <a:rPr lang="en-US" altLang="zh-CN" sz="2200" dirty="0">
                <a:sym typeface="+mn-lt"/>
              </a:rPr>
              <a:t>OSPF</a:t>
            </a:r>
            <a:r>
              <a:rPr lang="zh-CN" altLang="zh-CN" sz="2200" dirty="0">
                <a:sym typeface="+mn-lt"/>
              </a:rPr>
              <a:t>路由器用</a:t>
            </a:r>
            <a:r>
              <a:rPr lang="en-US" altLang="zh-CN" sz="2200" dirty="0">
                <a:sym typeface="+mn-lt"/>
              </a:rPr>
              <a:t>LSDB</a:t>
            </a:r>
            <a:r>
              <a:rPr lang="zh-CN" altLang="zh-CN" sz="2200" dirty="0">
                <a:sym typeface="+mn-lt"/>
              </a:rPr>
              <a:t>来存储网络的这些</a:t>
            </a:r>
            <a:r>
              <a:rPr lang="en-US" altLang="zh-CN" sz="2200" dirty="0">
                <a:sym typeface="+mn-lt"/>
              </a:rPr>
              <a:t>LSA</a:t>
            </a:r>
            <a:r>
              <a:rPr lang="zh-CN" altLang="zh-CN" sz="2200" dirty="0">
                <a:sym typeface="+mn-lt"/>
              </a:rPr>
              <a:t>。</a:t>
            </a:r>
            <a:r>
              <a:rPr lang="en-US" altLang="zh-CN" sz="2200" dirty="0">
                <a:sym typeface="+mn-lt"/>
              </a:rPr>
              <a:t>OSPF</a:t>
            </a:r>
            <a:r>
              <a:rPr lang="zh-CN" altLang="zh-CN" sz="2200" dirty="0">
                <a:sym typeface="+mn-lt"/>
              </a:rPr>
              <a:t>将自己产生的以及邻居通告的</a:t>
            </a:r>
            <a:r>
              <a:rPr lang="en-US" altLang="zh-CN" sz="2200" dirty="0">
                <a:sym typeface="+mn-lt"/>
              </a:rPr>
              <a:t>LSA</a:t>
            </a:r>
            <a:r>
              <a:rPr lang="zh-CN" altLang="zh-CN" sz="2200" dirty="0">
                <a:sym typeface="+mn-lt"/>
              </a:rPr>
              <a:t>搜集并存储在</a:t>
            </a:r>
            <a:r>
              <a:rPr lang="en-US" altLang="zh-CN" sz="2200" dirty="0">
                <a:sym typeface="+mn-lt"/>
              </a:rPr>
              <a:t>LSDB</a:t>
            </a:r>
            <a:r>
              <a:rPr lang="zh-CN" altLang="zh-CN" sz="2200" dirty="0">
                <a:sym typeface="+mn-lt"/>
              </a:rPr>
              <a:t>中。</a:t>
            </a:r>
            <a:endParaRPr lang="zh-CN" altLang="en-US" sz="2200" dirty="0">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OSPF</a:t>
            </a:r>
            <a:r>
              <a:rPr lang="zh-CN" altLang="en-US" sz="2400" dirty="0">
                <a:solidFill>
                  <a:schemeClr val="accent1"/>
                </a:solidFill>
                <a:cs typeface="+mn-ea"/>
                <a:sym typeface="+mn-lt"/>
              </a:rPr>
              <a:t>路由表（</a:t>
            </a:r>
            <a:r>
              <a:rPr lang="en-US" altLang="zh-CN" sz="2400" dirty="0">
                <a:solidFill>
                  <a:schemeClr val="accent1"/>
                </a:solidFill>
                <a:cs typeface="+mn-ea"/>
                <a:sym typeface="+mn-lt"/>
              </a:rPr>
              <a:t>Routing table</a:t>
            </a:r>
            <a:r>
              <a:rPr lang="zh-CN" altLang="en-US" sz="2400" dirty="0">
                <a:solidFill>
                  <a:schemeClr val="accent1"/>
                </a:solidFill>
                <a:cs typeface="+mn-ea"/>
                <a:sym typeface="+mn-lt"/>
              </a:rPr>
              <a:t>）：</a:t>
            </a:r>
          </a:p>
          <a:p>
            <a:pPr lvl="1">
              <a:buFont typeface="Wingdings" panose="05000000000000000000" pitchFamily="2" charset="2"/>
              <a:buChar char="Ø"/>
            </a:pPr>
            <a:r>
              <a:rPr lang="zh-CN" altLang="en-US" sz="2200" dirty="0">
                <a:sym typeface="+mn-lt"/>
              </a:rPr>
              <a:t>基于</a:t>
            </a:r>
            <a:r>
              <a:rPr lang="en-US" altLang="zh-CN" sz="2200" dirty="0">
                <a:sym typeface="+mn-lt"/>
              </a:rPr>
              <a:t>LSDB</a:t>
            </a:r>
            <a:r>
              <a:rPr lang="zh-CN" altLang="en-US" sz="2200" dirty="0">
                <a:sym typeface="+mn-lt"/>
              </a:rPr>
              <a:t>进行</a:t>
            </a:r>
            <a:r>
              <a:rPr lang="en-US" altLang="zh-CN" sz="2200" dirty="0">
                <a:sym typeface="+mn-lt"/>
              </a:rPr>
              <a:t>SPF</a:t>
            </a:r>
            <a:r>
              <a:rPr lang="zh-CN" altLang="en-US" sz="2200" dirty="0">
                <a:sym typeface="+mn-lt"/>
              </a:rPr>
              <a:t>（</a:t>
            </a:r>
            <a:r>
              <a:rPr lang="en-US" altLang="zh-CN" sz="2200" dirty="0">
                <a:sym typeface="+mn-lt"/>
              </a:rPr>
              <a:t>Dijkstra</a:t>
            </a:r>
            <a:r>
              <a:rPr lang="zh-CN" altLang="en-US" sz="2200" dirty="0">
                <a:sym typeface="+mn-lt"/>
              </a:rPr>
              <a:t>算法）计算，而得出的</a:t>
            </a:r>
            <a:r>
              <a:rPr lang="en-US" altLang="zh-CN" sz="2200" dirty="0">
                <a:sym typeface="+mn-lt"/>
              </a:rPr>
              <a:t>OSPF</a:t>
            </a:r>
            <a:r>
              <a:rPr lang="zh-CN" altLang="en-US" sz="2200" dirty="0">
                <a:sym typeface="+mn-lt"/>
              </a:rPr>
              <a:t>路由表。</a:t>
            </a:r>
          </a:p>
        </p:txBody>
      </p:sp>
      <p:sp>
        <p:nvSpPr>
          <p:cNvPr id="4" name="日期占位符 3">
            <a:extLst>
              <a:ext uri="{FF2B5EF4-FFF2-40B4-BE49-F238E27FC236}">
                <a16:creationId xmlns:a16="http://schemas.microsoft.com/office/drawing/2014/main" id="{6B1F4714-65AF-2B86-8C1C-3CC88DDF1DA5}"/>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5652EA2E-956A-60B6-242E-4AFE209F432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64BC87EB-561D-042B-BBD6-6FDEA8721B0D}"/>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225</a:t>
            </a:fld>
            <a:endParaRPr lang="en-US">
              <a:cs typeface="+mn-ea"/>
              <a:sym typeface="+mn-lt"/>
            </a:endParaRPr>
          </a:p>
        </p:txBody>
      </p:sp>
    </p:spTree>
    <p:extLst>
      <p:ext uri="{BB962C8B-B14F-4D97-AF65-F5344CB8AC3E}">
        <p14:creationId xmlns:p14="http://schemas.microsoft.com/office/powerpoint/2010/main" val="326739771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8EDF-6382-4730-B78C-C9DD5B65E7B4}"/>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OSPF</a:t>
            </a:r>
            <a:r>
              <a:rPr lang="zh-CN" altLang="en-US" sz="3200" dirty="0">
                <a:latin typeface="+mn-lt"/>
                <a:ea typeface="+mn-ea"/>
                <a:cs typeface="+mn-ea"/>
                <a:sym typeface="+mn-lt"/>
              </a:rPr>
              <a:t>网络类型</a:t>
            </a:r>
          </a:p>
        </p:txBody>
      </p:sp>
      <p:grpSp>
        <p:nvGrpSpPr>
          <p:cNvPr id="148" name="组合 147">
            <a:extLst>
              <a:ext uri="{FF2B5EF4-FFF2-40B4-BE49-F238E27FC236}">
                <a16:creationId xmlns:a16="http://schemas.microsoft.com/office/drawing/2014/main" id="{B922A85A-36A9-46A4-86B0-D3604B0E5814}"/>
              </a:ext>
            </a:extLst>
          </p:cNvPr>
          <p:cNvGrpSpPr/>
          <p:nvPr/>
        </p:nvGrpSpPr>
        <p:grpSpPr>
          <a:xfrm>
            <a:off x="4681119" y="3915954"/>
            <a:ext cx="1860550" cy="1898186"/>
            <a:chOff x="6950075" y="4141706"/>
            <a:chExt cx="1860550" cy="1898186"/>
          </a:xfrm>
        </p:grpSpPr>
        <p:sp>
          <p:nvSpPr>
            <p:cNvPr id="5" name="Text Box 5">
              <a:extLst>
                <a:ext uri="{FF2B5EF4-FFF2-40B4-BE49-F238E27FC236}">
                  <a16:creationId xmlns:a16="http://schemas.microsoft.com/office/drawing/2014/main" id="{B8E0D606-9F96-4B49-A94E-E42DD5468E5E}"/>
                </a:ext>
              </a:extLst>
            </p:cNvPr>
            <p:cNvSpPr txBox="1">
              <a:spLocks noChangeArrowheads="1"/>
            </p:cNvSpPr>
            <p:nvPr/>
          </p:nvSpPr>
          <p:spPr bwMode="auto">
            <a:xfrm>
              <a:off x="7451725" y="5753019"/>
              <a:ext cx="1082675"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nSpc>
                  <a:spcPct val="120000"/>
                </a:lnSpc>
                <a:spcAft>
                  <a:spcPct val="0"/>
                </a:spcAft>
              </a:pPr>
              <a:r>
                <a:rPr kumimoji="0" lang="en-US" altLang="zh-CN" sz="1700" b="1" dirty="0">
                  <a:solidFill>
                    <a:srgbClr val="9900CC"/>
                  </a:solidFill>
                  <a:latin typeface="+mn-lt"/>
                  <a:ea typeface="+mn-ea"/>
                  <a:cs typeface="+mn-ea"/>
                  <a:sym typeface="+mn-lt"/>
                </a:rPr>
                <a:t>P2MP</a:t>
              </a:r>
              <a:r>
                <a:rPr kumimoji="0" lang="zh-CN" altLang="en-US" sz="1700" b="1" dirty="0">
                  <a:solidFill>
                    <a:srgbClr val="9900CC"/>
                  </a:solidFill>
                  <a:latin typeface="+mn-lt"/>
                  <a:ea typeface="+mn-ea"/>
                  <a:cs typeface="+mn-ea"/>
                  <a:sym typeface="+mn-lt"/>
                </a:rPr>
                <a:t>网络</a:t>
              </a:r>
              <a:endParaRPr kumimoji="0" lang="en-US" altLang="zh-CN" sz="1700" b="1" dirty="0">
                <a:solidFill>
                  <a:srgbClr val="9900CC"/>
                </a:solidFill>
                <a:latin typeface="+mn-lt"/>
                <a:ea typeface="+mn-ea"/>
                <a:cs typeface="+mn-ea"/>
                <a:sym typeface="+mn-lt"/>
              </a:endParaRPr>
            </a:p>
          </p:txBody>
        </p:sp>
        <p:sp>
          <p:nvSpPr>
            <p:cNvPr id="7" name="Line 7">
              <a:extLst>
                <a:ext uri="{FF2B5EF4-FFF2-40B4-BE49-F238E27FC236}">
                  <a16:creationId xmlns:a16="http://schemas.microsoft.com/office/drawing/2014/main" id="{741AAE61-FB10-4EE1-B634-05205F296834}"/>
                </a:ext>
              </a:extLst>
            </p:cNvPr>
            <p:cNvSpPr>
              <a:spLocks noChangeShapeType="1"/>
            </p:cNvSpPr>
            <p:nvPr/>
          </p:nvSpPr>
          <p:spPr bwMode="auto">
            <a:xfrm>
              <a:off x="7885113" y="4211556"/>
              <a:ext cx="0" cy="1152525"/>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pic>
          <p:nvPicPr>
            <p:cNvPr id="10" name="Picture 22" descr="云(色3)">
              <a:extLst>
                <a:ext uri="{FF2B5EF4-FFF2-40B4-BE49-F238E27FC236}">
                  <a16:creationId xmlns:a16="http://schemas.microsoft.com/office/drawing/2014/main" id="{EDFB349B-F527-4A1A-94E3-EE824BD83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725" y="4500481"/>
              <a:ext cx="10096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3">
              <a:extLst>
                <a:ext uri="{FF2B5EF4-FFF2-40B4-BE49-F238E27FC236}">
                  <a16:creationId xmlns:a16="http://schemas.microsoft.com/office/drawing/2014/main" id="{F160D53B-32E8-4CF5-B86E-A0D96F146083}"/>
                </a:ext>
              </a:extLst>
            </p:cNvPr>
            <p:cNvSpPr txBox="1">
              <a:spLocks noChangeArrowheads="1"/>
            </p:cNvSpPr>
            <p:nvPr/>
          </p:nvSpPr>
          <p:spPr bwMode="auto">
            <a:xfrm>
              <a:off x="7526338" y="4716381"/>
              <a:ext cx="792163" cy="29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eaLnBrk="1" hangingPunct="1">
                <a:lnSpc>
                  <a:spcPct val="120000"/>
                </a:lnSpc>
                <a:spcBef>
                  <a:spcPct val="0"/>
                </a:spcBef>
              </a:pPr>
              <a:r>
                <a:rPr lang="en-US" altLang="zh-CN" sz="1200" dirty="0">
                  <a:latin typeface="+mn-lt"/>
                  <a:ea typeface="+mn-ea"/>
                  <a:cs typeface="+mn-ea"/>
                  <a:sym typeface="+mn-lt"/>
                </a:rPr>
                <a:t>FR/X.25</a:t>
              </a:r>
            </a:p>
          </p:txBody>
        </p:sp>
        <p:sp>
          <p:nvSpPr>
            <p:cNvPr id="12" name="Arc 24">
              <a:extLst>
                <a:ext uri="{FF2B5EF4-FFF2-40B4-BE49-F238E27FC236}">
                  <a16:creationId xmlns:a16="http://schemas.microsoft.com/office/drawing/2014/main" id="{7E2777D0-A4B6-446D-A6E2-5484BEA6992E}"/>
                </a:ext>
              </a:extLst>
            </p:cNvPr>
            <p:cNvSpPr>
              <a:spLocks/>
            </p:cNvSpPr>
            <p:nvPr/>
          </p:nvSpPr>
          <p:spPr bwMode="auto">
            <a:xfrm rot="10800000" flipH="1">
              <a:off x="6950075" y="4267119"/>
              <a:ext cx="790575" cy="596900"/>
            </a:xfrm>
            <a:custGeom>
              <a:avLst/>
              <a:gdLst>
                <a:gd name="T0" fmla="*/ 0 w 21600"/>
                <a:gd name="T1" fmla="*/ 0 h 22373"/>
                <a:gd name="T2" fmla="*/ 498 w 21600"/>
                <a:gd name="T3" fmla="*/ 376 h 22373"/>
                <a:gd name="T4" fmla="*/ 0 w 21600"/>
                <a:gd name="T5" fmla="*/ 363 h 22373"/>
                <a:gd name="T6" fmla="*/ 0 60000 65536"/>
                <a:gd name="T7" fmla="*/ 0 60000 65536"/>
                <a:gd name="T8" fmla="*/ 0 60000 65536"/>
                <a:gd name="T9" fmla="*/ 0 w 21600"/>
                <a:gd name="T10" fmla="*/ 0 h 22373"/>
                <a:gd name="T11" fmla="*/ 21600 w 21600"/>
                <a:gd name="T12" fmla="*/ 22373 h 22373"/>
              </a:gdLst>
              <a:ahLst/>
              <a:cxnLst>
                <a:cxn ang="T6">
                  <a:pos x="T0" y="T1"/>
                </a:cxn>
                <a:cxn ang="T7">
                  <a:pos x="T2" y="T3"/>
                </a:cxn>
                <a:cxn ang="T8">
                  <a:pos x="T4" y="T5"/>
                </a:cxn>
              </a:cxnLst>
              <a:rect l="T9" t="T10" r="T11" b="T12"/>
              <a:pathLst>
                <a:path w="21600" h="22373" fill="none" extrusionOk="0">
                  <a:moveTo>
                    <a:pt x="-1" y="0"/>
                  </a:moveTo>
                  <a:cubicBezTo>
                    <a:pt x="11929" y="0"/>
                    <a:pt x="21600" y="9670"/>
                    <a:pt x="21600" y="21600"/>
                  </a:cubicBezTo>
                  <a:cubicBezTo>
                    <a:pt x="21600" y="21857"/>
                    <a:pt x="21595" y="22115"/>
                    <a:pt x="21586" y="22373"/>
                  </a:cubicBezTo>
                </a:path>
                <a:path w="21600" h="22373" stroke="0" extrusionOk="0">
                  <a:moveTo>
                    <a:pt x="-1" y="0"/>
                  </a:moveTo>
                  <a:cubicBezTo>
                    <a:pt x="11929" y="0"/>
                    <a:pt x="21600" y="9670"/>
                    <a:pt x="21600" y="21600"/>
                  </a:cubicBezTo>
                  <a:cubicBezTo>
                    <a:pt x="21600" y="21857"/>
                    <a:pt x="21595" y="22115"/>
                    <a:pt x="21586" y="22373"/>
                  </a:cubicBezTo>
                  <a:lnTo>
                    <a:pt x="0" y="21600"/>
                  </a:lnTo>
                  <a:close/>
                </a:path>
              </a:pathLst>
            </a:custGeom>
            <a:noFill/>
            <a:ln w="2857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p>
              <a:pPr>
                <a:lnSpc>
                  <a:spcPct val="120000"/>
                </a:lnSpc>
              </a:pPr>
              <a:endParaRPr lang="zh-CN" altLang="en-US">
                <a:cs typeface="+mn-ea"/>
                <a:sym typeface="+mn-lt"/>
              </a:endParaRPr>
            </a:p>
          </p:txBody>
        </p:sp>
        <p:sp>
          <p:nvSpPr>
            <p:cNvPr id="13" name="Arc 25">
              <a:extLst>
                <a:ext uri="{FF2B5EF4-FFF2-40B4-BE49-F238E27FC236}">
                  <a16:creationId xmlns:a16="http://schemas.microsoft.com/office/drawing/2014/main" id="{43A574B4-BCC9-476C-9F11-FD573004AD2F}"/>
                </a:ext>
              </a:extLst>
            </p:cNvPr>
            <p:cNvSpPr>
              <a:spLocks/>
            </p:cNvSpPr>
            <p:nvPr/>
          </p:nvSpPr>
          <p:spPr bwMode="auto">
            <a:xfrm rot="10800000">
              <a:off x="8029575" y="4141706"/>
              <a:ext cx="781050" cy="647700"/>
            </a:xfrm>
            <a:custGeom>
              <a:avLst/>
              <a:gdLst>
                <a:gd name="T0" fmla="*/ 0 w 21278"/>
                <a:gd name="T1" fmla="*/ 0 h 21600"/>
                <a:gd name="T2" fmla="*/ 492 w 21278"/>
                <a:gd name="T3" fmla="*/ 338 h 21600"/>
                <a:gd name="T4" fmla="*/ 0 w 21278"/>
                <a:gd name="T5" fmla="*/ 408 h 21600"/>
                <a:gd name="T6" fmla="*/ 0 60000 65536"/>
                <a:gd name="T7" fmla="*/ 0 60000 65536"/>
                <a:gd name="T8" fmla="*/ 0 60000 65536"/>
                <a:gd name="T9" fmla="*/ 0 w 21278"/>
                <a:gd name="T10" fmla="*/ 0 h 21600"/>
                <a:gd name="T11" fmla="*/ 21278 w 21278"/>
                <a:gd name="T12" fmla="*/ 21600 h 21600"/>
              </a:gdLst>
              <a:ahLst/>
              <a:cxnLst>
                <a:cxn ang="T6">
                  <a:pos x="T0" y="T1"/>
                </a:cxn>
                <a:cxn ang="T7">
                  <a:pos x="T2" y="T3"/>
                </a:cxn>
                <a:cxn ang="T8">
                  <a:pos x="T4" y="T5"/>
                </a:cxn>
              </a:cxnLst>
              <a:rect l="T9" t="T10" r="T11" b="T12"/>
              <a:pathLst>
                <a:path w="21278" h="21600" fill="none" extrusionOk="0">
                  <a:moveTo>
                    <a:pt x="-1" y="0"/>
                  </a:moveTo>
                  <a:cubicBezTo>
                    <a:pt x="10494" y="0"/>
                    <a:pt x="19471" y="7543"/>
                    <a:pt x="21277" y="17882"/>
                  </a:cubicBezTo>
                </a:path>
                <a:path w="21278" h="21600" stroke="0" extrusionOk="0">
                  <a:moveTo>
                    <a:pt x="-1" y="0"/>
                  </a:moveTo>
                  <a:cubicBezTo>
                    <a:pt x="10494" y="0"/>
                    <a:pt x="19471" y="7543"/>
                    <a:pt x="21277" y="17882"/>
                  </a:cubicBezTo>
                  <a:lnTo>
                    <a:pt x="0" y="21600"/>
                  </a:lnTo>
                  <a:close/>
                </a:path>
              </a:pathLst>
            </a:custGeom>
            <a:noFill/>
            <a:ln w="2857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p>
              <a:pPr>
                <a:lnSpc>
                  <a:spcPct val="120000"/>
                </a:lnSpc>
              </a:pPr>
              <a:endParaRPr lang="zh-CN" altLang="en-US">
                <a:cs typeface="+mn-ea"/>
                <a:sym typeface="+mn-lt"/>
              </a:endParaRPr>
            </a:p>
          </p:txBody>
        </p:sp>
      </p:grpSp>
      <p:grpSp>
        <p:nvGrpSpPr>
          <p:cNvPr id="146" name="组合 145">
            <a:extLst>
              <a:ext uri="{FF2B5EF4-FFF2-40B4-BE49-F238E27FC236}">
                <a16:creationId xmlns:a16="http://schemas.microsoft.com/office/drawing/2014/main" id="{8F37A06E-5B00-4BAC-8486-7D7CA2F91B2E}"/>
              </a:ext>
            </a:extLst>
          </p:cNvPr>
          <p:cNvGrpSpPr/>
          <p:nvPr/>
        </p:nvGrpSpPr>
        <p:grpSpPr>
          <a:xfrm>
            <a:off x="5255794" y="2071279"/>
            <a:ext cx="1370885" cy="1294936"/>
            <a:chOff x="7524750" y="2297031"/>
            <a:chExt cx="1370885" cy="1294936"/>
          </a:xfrm>
        </p:grpSpPr>
        <p:sp>
          <p:nvSpPr>
            <p:cNvPr id="6" name="Text Box 6">
              <a:extLst>
                <a:ext uri="{FF2B5EF4-FFF2-40B4-BE49-F238E27FC236}">
                  <a16:creationId xmlns:a16="http://schemas.microsoft.com/office/drawing/2014/main" id="{8C7FB405-6EED-489C-8D14-CF2553E3A26D}"/>
                </a:ext>
              </a:extLst>
            </p:cNvPr>
            <p:cNvSpPr txBox="1">
              <a:spLocks noChangeArrowheads="1"/>
            </p:cNvSpPr>
            <p:nvPr/>
          </p:nvSpPr>
          <p:spPr bwMode="auto">
            <a:xfrm>
              <a:off x="7699375" y="3305094"/>
              <a:ext cx="1196260"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nSpc>
                  <a:spcPct val="120000"/>
                </a:lnSpc>
                <a:spcAft>
                  <a:spcPct val="0"/>
                </a:spcAft>
              </a:pPr>
              <a:r>
                <a:rPr kumimoji="0" lang="zh-CN" altLang="en-US" sz="1700" b="1" dirty="0">
                  <a:solidFill>
                    <a:srgbClr val="9900CC"/>
                  </a:solidFill>
                  <a:latin typeface="+mn-lt"/>
                  <a:ea typeface="+mn-ea"/>
                  <a:cs typeface="+mn-ea"/>
                  <a:sym typeface="+mn-lt"/>
                </a:rPr>
                <a:t>点到点网络</a:t>
              </a:r>
              <a:endParaRPr kumimoji="0" lang="en-US" altLang="zh-CN" sz="1700" b="1" dirty="0">
                <a:solidFill>
                  <a:srgbClr val="9900CC"/>
                </a:solidFill>
                <a:latin typeface="+mn-lt"/>
                <a:ea typeface="+mn-ea"/>
                <a:cs typeface="+mn-ea"/>
                <a:sym typeface="+mn-lt"/>
              </a:endParaRPr>
            </a:p>
          </p:txBody>
        </p:sp>
        <p:sp>
          <p:nvSpPr>
            <p:cNvPr id="41" name="Line 41">
              <a:extLst>
                <a:ext uri="{FF2B5EF4-FFF2-40B4-BE49-F238E27FC236}">
                  <a16:creationId xmlns:a16="http://schemas.microsoft.com/office/drawing/2014/main" id="{7CF1DB91-3F54-4A9D-A91E-9B572994F86E}"/>
                </a:ext>
              </a:extLst>
            </p:cNvPr>
            <p:cNvSpPr>
              <a:spLocks noChangeShapeType="1"/>
            </p:cNvSpPr>
            <p:nvPr/>
          </p:nvSpPr>
          <p:spPr bwMode="auto">
            <a:xfrm>
              <a:off x="7524750" y="2297031"/>
              <a:ext cx="5762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2" name="Line 42">
              <a:extLst>
                <a:ext uri="{FF2B5EF4-FFF2-40B4-BE49-F238E27FC236}">
                  <a16:creationId xmlns:a16="http://schemas.microsoft.com/office/drawing/2014/main" id="{0F82B154-9025-4EFE-A5D0-39706E13841E}"/>
                </a:ext>
              </a:extLst>
            </p:cNvPr>
            <p:cNvSpPr>
              <a:spLocks noChangeShapeType="1"/>
            </p:cNvSpPr>
            <p:nvPr/>
          </p:nvSpPr>
          <p:spPr bwMode="auto">
            <a:xfrm flipH="1">
              <a:off x="7956550" y="2297031"/>
              <a:ext cx="144462" cy="714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3" name="Line 43">
              <a:extLst>
                <a:ext uri="{FF2B5EF4-FFF2-40B4-BE49-F238E27FC236}">
                  <a16:creationId xmlns:a16="http://schemas.microsoft.com/office/drawing/2014/main" id="{B04D61AA-B620-4F2C-90CD-EF7C1D752367}"/>
                </a:ext>
              </a:extLst>
            </p:cNvPr>
            <p:cNvSpPr>
              <a:spLocks noChangeShapeType="1"/>
            </p:cNvSpPr>
            <p:nvPr/>
          </p:nvSpPr>
          <p:spPr bwMode="auto">
            <a:xfrm>
              <a:off x="7956550" y="2368469"/>
              <a:ext cx="7921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grpSp>
      <p:grpSp>
        <p:nvGrpSpPr>
          <p:cNvPr id="147" name="组合 146">
            <a:extLst>
              <a:ext uri="{FF2B5EF4-FFF2-40B4-BE49-F238E27FC236}">
                <a16:creationId xmlns:a16="http://schemas.microsoft.com/office/drawing/2014/main" id="{1699EC22-F409-4C29-B620-3895061150FF}"/>
              </a:ext>
            </a:extLst>
          </p:cNvPr>
          <p:cNvGrpSpPr/>
          <p:nvPr/>
        </p:nvGrpSpPr>
        <p:grpSpPr>
          <a:xfrm>
            <a:off x="434713" y="4069405"/>
            <a:ext cx="3145960" cy="1782897"/>
            <a:chOff x="2671737" y="4240132"/>
            <a:chExt cx="3145960" cy="1782897"/>
          </a:xfrm>
        </p:grpSpPr>
        <p:sp>
          <p:nvSpPr>
            <p:cNvPr id="60" name="Line 60">
              <a:extLst>
                <a:ext uri="{FF2B5EF4-FFF2-40B4-BE49-F238E27FC236}">
                  <a16:creationId xmlns:a16="http://schemas.microsoft.com/office/drawing/2014/main" id="{270AA299-12AC-4F65-93BB-DD3E61F24C0D}"/>
                </a:ext>
              </a:extLst>
            </p:cNvPr>
            <p:cNvSpPr>
              <a:spLocks noChangeShapeType="1"/>
            </p:cNvSpPr>
            <p:nvPr/>
          </p:nvSpPr>
          <p:spPr bwMode="auto">
            <a:xfrm>
              <a:off x="3282950" y="4889419"/>
              <a:ext cx="1800225" cy="0"/>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1" name="Line 61">
              <a:extLst>
                <a:ext uri="{FF2B5EF4-FFF2-40B4-BE49-F238E27FC236}">
                  <a16:creationId xmlns:a16="http://schemas.microsoft.com/office/drawing/2014/main" id="{D8298A72-6F5E-4BA1-A3A8-CDF8FE63FD6F}"/>
                </a:ext>
              </a:extLst>
            </p:cNvPr>
            <p:cNvSpPr>
              <a:spLocks noChangeShapeType="1"/>
            </p:cNvSpPr>
            <p:nvPr/>
          </p:nvSpPr>
          <p:spPr bwMode="auto">
            <a:xfrm>
              <a:off x="4217988" y="4240132"/>
              <a:ext cx="0" cy="1152525"/>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3" name="Text Box 63">
              <a:extLst>
                <a:ext uri="{FF2B5EF4-FFF2-40B4-BE49-F238E27FC236}">
                  <a16:creationId xmlns:a16="http://schemas.microsoft.com/office/drawing/2014/main" id="{08D44BB5-5D8C-4FF2-81DD-B885A39092EF}"/>
                </a:ext>
              </a:extLst>
            </p:cNvPr>
            <p:cNvSpPr txBox="1">
              <a:spLocks noChangeArrowheads="1"/>
            </p:cNvSpPr>
            <p:nvPr/>
          </p:nvSpPr>
          <p:spPr bwMode="auto">
            <a:xfrm>
              <a:off x="2671737" y="5753019"/>
              <a:ext cx="3145960" cy="27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nSpc>
                  <a:spcPct val="120000"/>
                </a:lnSpc>
                <a:spcAft>
                  <a:spcPct val="0"/>
                </a:spcAft>
              </a:pPr>
              <a:r>
                <a:rPr kumimoji="0" lang="zh-CN" altLang="en-US" sz="1600" b="1" dirty="0">
                  <a:solidFill>
                    <a:srgbClr val="9900CC"/>
                  </a:solidFill>
                  <a:latin typeface="+mn-lt"/>
                  <a:ea typeface="+mn-ea"/>
                  <a:cs typeface="+mn-ea"/>
                  <a:sym typeface="+mn-lt"/>
                </a:rPr>
                <a:t>非广播型多路访问（</a:t>
              </a:r>
              <a:r>
                <a:rPr kumimoji="0" lang="en-US" altLang="zh-CN" sz="1600" b="1" dirty="0">
                  <a:solidFill>
                    <a:srgbClr val="9900CC"/>
                  </a:solidFill>
                  <a:latin typeface="+mn-lt"/>
                  <a:ea typeface="+mn-ea"/>
                  <a:cs typeface="+mn-ea"/>
                  <a:sym typeface="+mn-lt"/>
                </a:rPr>
                <a:t>NBMA</a:t>
              </a:r>
              <a:r>
                <a:rPr kumimoji="0" lang="zh-CN" altLang="en-US" sz="1600" b="1" dirty="0">
                  <a:solidFill>
                    <a:srgbClr val="9900CC"/>
                  </a:solidFill>
                  <a:latin typeface="+mn-lt"/>
                  <a:ea typeface="+mn-ea"/>
                  <a:cs typeface="+mn-ea"/>
                  <a:sym typeface="+mn-lt"/>
                </a:rPr>
                <a:t>）网路</a:t>
              </a:r>
            </a:p>
          </p:txBody>
        </p:sp>
        <p:pic>
          <p:nvPicPr>
            <p:cNvPr id="75" name="Picture 117" descr="云(色3)">
              <a:extLst>
                <a:ext uri="{FF2B5EF4-FFF2-40B4-BE49-F238E27FC236}">
                  <a16:creationId xmlns:a16="http://schemas.microsoft.com/office/drawing/2014/main" id="{89A337F8-EF13-4610-B010-D2A1A2203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4529057"/>
              <a:ext cx="10096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118">
              <a:extLst>
                <a:ext uri="{FF2B5EF4-FFF2-40B4-BE49-F238E27FC236}">
                  <a16:creationId xmlns:a16="http://schemas.microsoft.com/office/drawing/2014/main" id="{1ADEBB48-423A-401D-A44A-63509C4BD102}"/>
                </a:ext>
              </a:extLst>
            </p:cNvPr>
            <p:cNvSpPr txBox="1">
              <a:spLocks noChangeArrowheads="1"/>
            </p:cNvSpPr>
            <p:nvPr/>
          </p:nvSpPr>
          <p:spPr bwMode="auto">
            <a:xfrm>
              <a:off x="3859213" y="4744957"/>
              <a:ext cx="792163" cy="29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eaLnBrk="1" hangingPunct="1">
                <a:lnSpc>
                  <a:spcPct val="120000"/>
                </a:lnSpc>
                <a:spcBef>
                  <a:spcPct val="0"/>
                </a:spcBef>
              </a:pPr>
              <a:r>
                <a:rPr lang="en-US" altLang="zh-CN" sz="1200">
                  <a:latin typeface="+mn-lt"/>
                  <a:ea typeface="+mn-ea"/>
                  <a:cs typeface="+mn-ea"/>
                  <a:sym typeface="+mn-lt"/>
                </a:rPr>
                <a:t>FR/X.25</a:t>
              </a:r>
            </a:p>
          </p:txBody>
        </p:sp>
      </p:grpSp>
      <p:grpSp>
        <p:nvGrpSpPr>
          <p:cNvPr id="145" name="组合 144">
            <a:extLst>
              <a:ext uri="{FF2B5EF4-FFF2-40B4-BE49-F238E27FC236}">
                <a16:creationId xmlns:a16="http://schemas.microsoft.com/office/drawing/2014/main" id="{15476C9B-9422-4754-B8B7-FCBE80A04212}"/>
              </a:ext>
            </a:extLst>
          </p:cNvPr>
          <p:cNvGrpSpPr/>
          <p:nvPr/>
        </p:nvGrpSpPr>
        <p:grpSpPr>
          <a:xfrm>
            <a:off x="869532" y="2228442"/>
            <a:ext cx="2160588" cy="1195156"/>
            <a:chOff x="3138488" y="2454194"/>
            <a:chExt cx="2160588" cy="1195156"/>
          </a:xfrm>
        </p:grpSpPr>
        <p:sp>
          <p:nvSpPr>
            <p:cNvPr id="62" name="Text Box 62">
              <a:extLst>
                <a:ext uri="{FF2B5EF4-FFF2-40B4-BE49-F238E27FC236}">
                  <a16:creationId xmlns:a16="http://schemas.microsoft.com/office/drawing/2014/main" id="{A4649DCB-C354-4039-B981-D0015670F7AF}"/>
                </a:ext>
              </a:extLst>
            </p:cNvPr>
            <p:cNvSpPr txBox="1">
              <a:spLocks noChangeArrowheads="1"/>
            </p:cNvSpPr>
            <p:nvPr/>
          </p:nvSpPr>
          <p:spPr bwMode="auto">
            <a:xfrm>
              <a:off x="3203074" y="3362477"/>
              <a:ext cx="1962076"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nSpc>
                  <a:spcPct val="120000"/>
                </a:lnSpc>
                <a:spcAft>
                  <a:spcPct val="0"/>
                </a:spcAft>
              </a:pPr>
              <a:r>
                <a:rPr kumimoji="0" lang="zh-CN" altLang="en-US" sz="1700" b="1" dirty="0">
                  <a:solidFill>
                    <a:srgbClr val="9900CC"/>
                  </a:solidFill>
                  <a:latin typeface="+mn-lt"/>
                  <a:ea typeface="+mn-ea"/>
                  <a:cs typeface="+mn-ea"/>
                  <a:sym typeface="+mn-lt"/>
                </a:rPr>
                <a:t>广播型多路访问网络</a:t>
              </a:r>
              <a:endParaRPr kumimoji="0" lang="en-US" altLang="zh-CN" sz="1700" b="1" dirty="0">
                <a:solidFill>
                  <a:srgbClr val="9900CC"/>
                </a:solidFill>
                <a:latin typeface="+mn-lt"/>
                <a:ea typeface="+mn-ea"/>
                <a:cs typeface="+mn-ea"/>
                <a:sym typeface="+mn-lt"/>
              </a:endParaRPr>
            </a:p>
          </p:txBody>
        </p:sp>
        <p:sp>
          <p:nvSpPr>
            <p:cNvPr id="67" name="Line 85">
              <a:extLst>
                <a:ext uri="{FF2B5EF4-FFF2-40B4-BE49-F238E27FC236}">
                  <a16:creationId xmlns:a16="http://schemas.microsoft.com/office/drawing/2014/main" id="{22967AEE-4DE5-4E46-8A5C-FAD3BBFB60FB}"/>
                </a:ext>
              </a:extLst>
            </p:cNvPr>
            <p:cNvSpPr>
              <a:spLocks noChangeShapeType="1"/>
            </p:cNvSpPr>
            <p:nvPr/>
          </p:nvSpPr>
          <p:spPr bwMode="auto">
            <a:xfrm>
              <a:off x="3570288" y="2512932"/>
              <a:ext cx="0"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8" name="Line 86">
              <a:extLst>
                <a:ext uri="{FF2B5EF4-FFF2-40B4-BE49-F238E27FC236}">
                  <a16:creationId xmlns:a16="http://schemas.microsoft.com/office/drawing/2014/main" id="{FEE9B1B9-3C40-464B-A85D-372138B9C23F}"/>
                </a:ext>
              </a:extLst>
            </p:cNvPr>
            <p:cNvSpPr>
              <a:spLocks noChangeShapeType="1"/>
            </p:cNvSpPr>
            <p:nvPr/>
          </p:nvSpPr>
          <p:spPr bwMode="auto">
            <a:xfrm>
              <a:off x="4867275" y="2512932"/>
              <a:ext cx="0"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9" name="Line 87">
              <a:extLst>
                <a:ext uri="{FF2B5EF4-FFF2-40B4-BE49-F238E27FC236}">
                  <a16:creationId xmlns:a16="http://schemas.microsoft.com/office/drawing/2014/main" id="{0E74E71C-9485-4572-BAF7-6FCE9C4FE704}"/>
                </a:ext>
              </a:extLst>
            </p:cNvPr>
            <p:cNvSpPr>
              <a:spLocks noChangeShapeType="1"/>
            </p:cNvSpPr>
            <p:nvPr/>
          </p:nvSpPr>
          <p:spPr bwMode="auto">
            <a:xfrm>
              <a:off x="3138488" y="2728832"/>
              <a:ext cx="21605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70" name="Line 88">
              <a:extLst>
                <a:ext uri="{FF2B5EF4-FFF2-40B4-BE49-F238E27FC236}">
                  <a16:creationId xmlns:a16="http://schemas.microsoft.com/office/drawing/2014/main" id="{2E6C5FDC-E1EE-42D3-9E60-1743ADA22E5B}"/>
                </a:ext>
              </a:extLst>
            </p:cNvPr>
            <p:cNvSpPr>
              <a:spLocks noChangeShapeType="1"/>
            </p:cNvSpPr>
            <p:nvPr/>
          </p:nvSpPr>
          <p:spPr bwMode="auto">
            <a:xfrm>
              <a:off x="4217988" y="2728832"/>
              <a:ext cx="0"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77" name="Text Box 119">
              <a:extLst>
                <a:ext uri="{FF2B5EF4-FFF2-40B4-BE49-F238E27FC236}">
                  <a16:creationId xmlns:a16="http://schemas.microsoft.com/office/drawing/2014/main" id="{6F8E5644-DAD2-4A50-BBBE-4382CF474F8E}"/>
                </a:ext>
              </a:extLst>
            </p:cNvPr>
            <p:cNvSpPr txBox="1">
              <a:spLocks noChangeArrowheads="1"/>
            </p:cNvSpPr>
            <p:nvPr/>
          </p:nvSpPr>
          <p:spPr bwMode="auto">
            <a:xfrm>
              <a:off x="3897313" y="2454194"/>
              <a:ext cx="726982" cy="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eaLnBrk="1" hangingPunct="1">
                <a:lnSpc>
                  <a:spcPct val="120000"/>
                </a:lnSpc>
                <a:spcBef>
                  <a:spcPct val="0"/>
                </a:spcBef>
              </a:pPr>
              <a:r>
                <a:rPr lang="en-US" altLang="zh-CN" sz="1600" b="1" dirty="0">
                  <a:latin typeface="+mn-lt"/>
                  <a:ea typeface="+mn-ea"/>
                  <a:cs typeface="+mn-ea"/>
                  <a:sym typeface="+mn-lt"/>
                </a:rPr>
                <a:t>HUB</a:t>
              </a:r>
            </a:p>
          </p:txBody>
        </p:sp>
      </p:grpSp>
      <p:graphicFrame>
        <p:nvGraphicFramePr>
          <p:cNvPr id="151" name="Group 25">
            <a:extLst>
              <a:ext uri="{FF2B5EF4-FFF2-40B4-BE49-F238E27FC236}">
                <a16:creationId xmlns:a16="http://schemas.microsoft.com/office/drawing/2014/main" id="{D6264B13-E1B6-4851-8F5B-152AF8F43AD1}"/>
              </a:ext>
            </a:extLst>
          </p:cNvPr>
          <p:cNvGraphicFramePr>
            <a:graphicFrameLocks/>
          </p:cNvGraphicFramePr>
          <p:nvPr>
            <p:extLst/>
          </p:nvPr>
        </p:nvGraphicFramePr>
        <p:xfrm>
          <a:off x="7263215" y="2475214"/>
          <a:ext cx="4691676" cy="2163987"/>
        </p:xfrm>
        <a:graphic>
          <a:graphicData uri="http://schemas.openxmlformats.org/drawingml/2006/table">
            <a:tbl>
              <a:tblPr/>
              <a:tblGrid>
                <a:gridCol w="1516629">
                  <a:extLst>
                    <a:ext uri="{9D8B030D-6E8A-4147-A177-3AD203B41FA5}">
                      <a16:colId xmlns:a16="http://schemas.microsoft.com/office/drawing/2014/main" val="20000"/>
                    </a:ext>
                  </a:extLst>
                </a:gridCol>
                <a:gridCol w="3175047">
                  <a:extLst>
                    <a:ext uri="{9D8B030D-6E8A-4147-A177-3AD203B41FA5}">
                      <a16:colId xmlns:a16="http://schemas.microsoft.com/office/drawing/2014/main" val="20001"/>
                    </a:ext>
                  </a:extLst>
                </a:gridCol>
              </a:tblGrid>
              <a:tr h="378687">
                <a:tc>
                  <a:txBody>
                    <a:bodyPr/>
                    <a:lstStyle/>
                    <a:p>
                      <a:pPr marL="0" marR="0" lvl="0" indent="0" algn="ctr"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zh-CN" altLang="en-US" sz="1600" b="1" i="0" u="none" strike="noStrike" cap="none" normalizeH="0" baseline="0">
                          <a:ln>
                            <a:noFill/>
                          </a:ln>
                          <a:solidFill>
                            <a:schemeClr val="tx1"/>
                          </a:solidFill>
                          <a:effectLst/>
                          <a:latin typeface="+mn-lt"/>
                          <a:ea typeface="+mn-ea"/>
                          <a:cs typeface="+mn-ea"/>
                          <a:sym typeface="+mn-lt"/>
                        </a:rPr>
                        <a:t>网络类型</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zh-CN" altLang="en-US" sz="1600" b="1" i="0" u="none" strike="noStrike" cap="none" normalizeH="0" baseline="0">
                          <a:ln>
                            <a:noFill/>
                          </a:ln>
                          <a:solidFill>
                            <a:schemeClr val="tx1"/>
                          </a:solidFill>
                          <a:effectLst/>
                          <a:latin typeface="+mn-lt"/>
                          <a:ea typeface="+mn-ea"/>
                          <a:cs typeface="+mn-ea"/>
                          <a:sym typeface="+mn-lt"/>
                        </a:rPr>
                        <a:t>常见链路层协议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377583">
                <a:tc>
                  <a:txBody>
                    <a:bodyPr/>
                    <a:lstStyle/>
                    <a:p>
                      <a:pPr marL="0" marR="0" lvl="0" indent="0" algn="l"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en-US" altLang="zh-CN" sz="1600" b="0" i="0" u="none" strike="noStrike" cap="none" normalizeH="0" baseline="0" dirty="0">
                          <a:ln>
                            <a:noFill/>
                          </a:ln>
                          <a:solidFill>
                            <a:schemeClr val="tx1"/>
                          </a:solidFill>
                          <a:effectLst/>
                          <a:latin typeface="+mn-lt"/>
                          <a:ea typeface="+mn-ea"/>
                          <a:cs typeface="+mn-ea"/>
                          <a:sym typeface="+mn-lt"/>
                        </a:rPr>
                        <a:t>Point-to-point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en-US" altLang="zh-CN" sz="1600" b="0" i="0" u="none" strike="noStrike" cap="none" normalizeH="0" baseline="0" dirty="0">
                          <a:ln>
                            <a:noFill/>
                          </a:ln>
                          <a:solidFill>
                            <a:schemeClr val="tx1"/>
                          </a:solidFill>
                          <a:effectLst/>
                          <a:latin typeface="+mn-lt"/>
                          <a:ea typeface="+mn-ea"/>
                          <a:cs typeface="+mn-ea"/>
                          <a:sym typeface="+mn-lt"/>
                        </a:rPr>
                        <a:t>PPP</a:t>
                      </a:r>
                      <a:r>
                        <a:rPr kumimoji="0" lang="zh-CN" altLang="en-US" sz="1600" b="0" i="0" u="none" strike="noStrike" cap="none" normalizeH="0" baseline="0" dirty="0">
                          <a:ln>
                            <a:noFill/>
                          </a:ln>
                          <a:solidFill>
                            <a:schemeClr val="tx1"/>
                          </a:solidFill>
                          <a:effectLst/>
                          <a:latin typeface="+mn-lt"/>
                          <a:ea typeface="+mn-ea"/>
                          <a:cs typeface="+mn-ea"/>
                          <a:sym typeface="+mn-lt"/>
                        </a:rPr>
                        <a:t>链路；</a:t>
                      </a:r>
                      <a:r>
                        <a:rPr kumimoji="0" lang="en-US" altLang="zh-CN" sz="1600" b="0" i="0" u="none" strike="noStrike" cap="none" normalizeH="0" baseline="0" dirty="0" err="1">
                          <a:ln>
                            <a:noFill/>
                          </a:ln>
                          <a:solidFill>
                            <a:schemeClr val="tx1"/>
                          </a:solidFill>
                          <a:effectLst/>
                          <a:latin typeface="+mn-lt"/>
                          <a:ea typeface="+mn-ea"/>
                          <a:cs typeface="+mn-ea"/>
                          <a:sym typeface="+mn-lt"/>
                        </a:rPr>
                        <a:t>Lapb</a:t>
                      </a:r>
                      <a:r>
                        <a:rPr kumimoji="0" lang="zh-CN" altLang="en-US" sz="1600" b="0" i="0" u="none" strike="noStrike" cap="none" normalizeH="0" baseline="0" dirty="0">
                          <a:ln>
                            <a:noFill/>
                          </a:ln>
                          <a:solidFill>
                            <a:schemeClr val="tx1"/>
                          </a:solidFill>
                          <a:effectLst/>
                          <a:latin typeface="+mn-lt"/>
                          <a:ea typeface="+mn-ea"/>
                          <a:cs typeface="+mn-ea"/>
                          <a:sym typeface="+mn-lt"/>
                        </a:rPr>
                        <a:t>链路；</a:t>
                      </a:r>
                      <a:r>
                        <a:rPr kumimoji="0" lang="en-US" altLang="zh-CN" sz="1600" b="0" i="0" u="none" strike="noStrike" cap="none" normalizeH="0" baseline="0" dirty="0">
                          <a:ln>
                            <a:noFill/>
                          </a:ln>
                          <a:solidFill>
                            <a:schemeClr val="tx1"/>
                          </a:solidFill>
                          <a:effectLst/>
                          <a:latin typeface="+mn-lt"/>
                          <a:ea typeface="+mn-ea"/>
                          <a:cs typeface="+mn-ea"/>
                          <a:sym typeface="+mn-lt"/>
                        </a:rPr>
                        <a:t>HDLC</a:t>
                      </a:r>
                      <a:r>
                        <a:rPr kumimoji="0" lang="zh-CN" altLang="en-US" sz="1600" b="0" i="0" u="none" strike="noStrike" cap="none" normalizeH="0" baseline="0" dirty="0">
                          <a:ln>
                            <a:noFill/>
                          </a:ln>
                          <a:solidFill>
                            <a:schemeClr val="tx1"/>
                          </a:solidFill>
                          <a:effectLst/>
                          <a:latin typeface="+mn-lt"/>
                          <a:ea typeface="+mn-ea"/>
                          <a:cs typeface="+mn-ea"/>
                          <a:sym typeface="+mn-lt"/>
                        </a:rPr>
                        <a:t>链路；</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687">
                <a:tc>
                  <a:txBody>
                    <a:bodyPr/>
                    <a:lstStyle/>
                    <a:p>
                      <a:pPr marL="0" marR="0" lvl="0" indent="0" algn="l"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en-US" altLang="zh-CN" sz="1600" b="0" i="0" u="none" strike="noStrike" cap="none" normalizeH="0" baseline="0" dirty="0">
                          <a:ln>
                            <a:noFill/>
                          </a:ln>
                          <a:solidFill>
                            <a:schemeClr val="tx1"/>
                          </a:solidFill>
                          <a:effectLst/>
                          <a:latin typeface="+mn-lt"/>
                          <a:ea typeface="+mn-ea"/>
                          <a:cs typeface="+mn-ea"/>
                          <a:sym typeface="+mn-lt"/>
                        </a:rPr>
                        <a:t>Broadcast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zh-CN" altLang="en-US" sz="1600" b="0" i="0" u="none" strike="noStrike" cap="none" normalizeH="0" baseline="0" dirty="0">
                          <a:ln>
                            <a:noFill/>
                          </a:ln>
                          <a:solidFill>
                            <a:schemeClr val="tx1"/>
                          </a:solidFill>
                          <a:effectLst/>
                          <a:latin typeface="+mn-lt"/>
                          <a:ea typeface="+mn-ea"/>
                          <a:cs typeface="+mn-ea"/>
                          <a:sym typeface="+mn-lt"/>
                        </a:rPr>
                        <a:t>以太网链路；</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583">
                <a:tc>
                  <a:txBody>
                    <a:bodyPr/>
                    <a:lstStyle/>
                    <a:p>
                      <a:pPr marL="0" marR="0" lvl="0" indent="0" algn="l"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en-US" altLang="zh-CN" sz="1600" b="0" i="0" u="none" strike="noStrike" cap="none" normalizeH="0" baseline="0">
                          <a:ln>
                            <a:noFill/>
                          </a:ln>
                          <a:solidFill>
                            <a:schemeClr val="tx1"/>
                          </a:solidFill>
                          <a:effectLst/>
                          <a:latin typeface="+mn-lt"/>
                          <a:ea typeface="+mn-ea"/>
                          <a:cs typeface="+mn-ea"/>
                          <a:sym typeface="+mn-lt"/>
                        </a:rPr>
                        <a:t>NBMA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zh-CN" altLang="en-US" sz="1600" b="0" i="0" u="none" strike="noStrike" cap="none" normalizeH="0" baseline="0" dirty="0">
                          <a:ln>
                            <a:noFill/>
                          </a:ln>
                          <a:solidFill>
                            <a:schemeClr val="tx1"/>
                          </a:solidFill>
                          <a:effectLst/>
                          <a:latin typeface="+mn-lt"/>
                          <a:ea typeface="+mn-ea"/>
                          <a:cs typeface="+mn-ea"/>
                          <a:sym typeface="+mn-lt"/>
                        </a:rPr>
                        <a:t>帧中继链路；</a:t>
                      </a:r>
                      <a:r>
                        <a:rPr kumimoji="0" lang="en-US" altLang="zh-CN" sz="1600" b="0" i="0" u="none" strike="noStrike" cap="none" normalizeH="0" baseline="0" dirty="0">
                          <a:ln>
                            <a:noFill/>
                          </a:ln>
                          <a:solidFill>
                            <a:schemeClr val="tx1"/>
                          </a:solidFill>
                          <a:effectLst/>
                          <a:latin typeface="+mn-lt"/>
                          <a:ea typeface="+mn-ea"/>
                          <a:cs typeface="+mn-ea"/>
                          <a:sym typeface="+mn-lt"/>
                        </a:rPr>
                        <a:t>ATM</a:t>
                      </a:r>
                      <a:r>
                        <a:rPr kumimoji="0" lang="zh-CN" altLang="en-US" sz="1600" b="0" i="0" u="none" strike="noStrike" cap="none" normalizeH="0" baseline="0" dirty="0">
                          <a:ln>
                            <a:noFill/>
                          </a:ln>
                          <a:solidFill>
                            <a:schemeClr val="tx1"/>
                          </a:solidFill>
                          <a:effectLst/>
                          <a:latin typeface="+mn-lt"/>
                          <a:ea typeface="+mn-ea"/>
                          <a:cs typeface="+mn-ea"/>
                          <a:sym typeface="+mn-lt"/>
                        </a:rPr>
                        <a:t>链路</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583">
                <a:tc>
                  <a:txBody>
                    <a:bodyPr/>
                    <a:lstStyle/>
                    <a:p>
                      <a:pPr marL="0" marR="0" lvl="0" indent="0" algn="l"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en-US" altLang="zh-CN" sz="1600" b="0" i="0" u="none" strike="noStrike" cap="none" normalizeH="0" baseline="0">
                          <a:ln>
                            <a:noFill/>
                          </a:ln>
                          <a:solidFill>
                            <a:schemeClr val="tx1"/>
                          </a:solidFill>
                          <a:effectLst/>
                          <a:latin typeface="+mn-lt"/>
                          <a:ea typeface="+mn-ea"/>
                          <a:cs typeface="+mn-ea"/>
                          <a:sym typeface="+mn-lt"/>
                        </a:rPr>
                        <a:t>P2MP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84225" rtl="0" eaLnBrk="1" fontAlgn="base" latinLnBrk="0" hangingPunct="1">
                        <a:lnSpc>
                          <a:spcPct val="120000"/>
                        </a:lnSpc>
                        <a:spcBef>
                          <a:spcPts val="0"/>
                        </a:spcBef>
                        <a:spcAft>
                          <a:spcPts val="0"/>
                        </a:spcAft>
                        <a:buClr>
                          <a:srgbClr val="990000"/>
                        </a:buClr>
                        <a:buSzPct val="85000"/>
                        <a:buFont typeface="Wingdings" pitchFamily="2" charset="2"/>
                        <a:buNone/>
                        <a:tabLst/>
                      </a:pPr>
                      <a:r>
                        <a:rPr kumimoji="0" lang="zh-CN" altLang="en-US" sz="1600" b="0" i="0" u="none" strike="noStrike" cap="none" normalizeH="0" baseline="0" dirty="0">
                          <a:ln>
                            <a:noFill/>
                          </a:ln>
                          <a:solidFill>
                            <a:schemeClr val="tx1"/>
                          </a:solidFill>
                          <a:effectLst/>
                          <a:latin typeface="+mn-lt"/>
                          <a:ea typeface="+mn-ea"/>
                          <a:cs typeface="+mn-ea"/>
                          <a:sym typeface="+mn-lt"/>
                        </a:rPr>
                        <a:t>需手工指定</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52" name="矩形 151">
            <a:extLst>
              <a:ext uri="{FF2B5EF4-FFF2-40B4-BE49-F238E27FC236}">
                <a16:creationId xmlns:a16="http://schemas.microsoft.com/office/drawing/2014/main" id="{C1933447-A4B2-424B-AE04-EB04F063CCAE}"/>
              </a:ext>
            </a:extLst>
          </p:cNvPr>
          <p:cNvSpPr/>
          <p:nvPr/>
        </p:nvSpPr>
        <p:spPr>
          <a:xfrm>
            <a:off x="7582178" y="2080420"/>
            <a:ext cx="3877985" cy="396134"/>
          </a:xfrm>
          <a:prstGeom prst="rect">
            <a:avLst/>
          </a:prstGeom>
        </p:spPr>
        <p:txBody>
          <a:bodyPr wrap="none">
            <a:spAutoFit/>
          </a:bodyPr>
          <a:lstStyle/>
          <a:p>
            <a:pPr>
              <a:lnSpc>
                <a:spcPct val="120000"/>
              </a:lnSpc>
            </a:pPr>
            <a:r>
              <a:rPr lang="zh-CN" altLang="en-US" dirty="0">
                <a:cs typeface="+mn-ea"/>
                <a:sym typeface="+mn-lt"/>
              </a:rPr>
              <a:t>常见链路层协议对应的默认网络类型</a:t>
            </a:r>
          </a:p>
        </p:txBody>
      </p:sp>
      <p:sp>
        <p:nvSpPr>
          <p:cNvPr id="3" name="日期占位符 3">
            <a:extLst>
              <a:ext uri="{FF2B5EF4-FFF2-40B4-BE49-F238E27FC236}">
                <a16:creationId xmlns:a16="http://schemas.microsoft.com/office/drawing/2014/main" id="{CA974054-905E-2347-E205-61F22E8654E2}"/>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A10153B7-1063-F2E1-8127-9E0D3D2D721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8" name="灯片编号占位符 5">
            <a:extLst>
              <a:ext uri="{FF2B5EF4-FFF2-40B4-BE49-F238E27FC236}">
                <a16:creationId xmlns:a16="http://schemas.microsoft.com/office/drawing/2014/main" id="{BFF4FBF9-A52D-648E-C6DB-1A6D3DDA620F}"/>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226</a:t>
            </a:fld>
            <a:endParaRPr lang="en-US">
              <a:cs typeface="+mn-ea"/>
              <a:sym typeface="+mn-lt"/>
            </a:endParaRPr>
          </a:p>
        </p:txBody>
      </p:sp>
      <p:pic>
        <p:nvPicPr>
          <p:cNvPr id="57" name="图片 56">
            <a:extLst>
              <a:ext uri="{FF2B5EF4-FFF2-40B4-BE49-F238E27FC236}">
                <a16:creationId xmlns:a16="http://schemas.microsoft.com/office/drawing/2014/main" id="{CE6A1424-AF62-45F9-980E-B6C3605F139A}"/>
              </a:ext>
            </a:extLst>
          </p:cNvPr>
          <p:cNvPicPr>
            <a:picLocks noChangeAspect="1"/>
          </p:cNvPicPr>
          <p:nvPr/>
        </p:nvPicPr>
        <p:blipFill>
          <a:blip r:embed="rId3"/>
          <a:stretch>
            <a:fillRect/>
          </a:stretch>
        </p:blipFill>
        <p:spPr>
          <a:xfrm>
            <a:off x="2345905" y="1846983"/>
            <a:ext cx="513597" cy="513597"/>
          </a:xfrm>
          <a:prstGeom prst="rect">
            <a:avLst/>
          </a:prstGeom>
        </p:spPr>
      </p:pic>
      <p:pic>
        <p:nvPicPr>
          <p:cNvPr id="58" name="图片 57">
            <a:extLst>
              <a:ext uri="{FF2B5EF4-FFF2-40B4-BE49-F238E27FC236}">
                <a16:creationId xmlns:a16="http://schemas.microsoft.com/office/drawing/2014/main" id="{473EEF60-C414-4C7C-B237-12DD610C6767}"/>
              </a:ext>
            </a:extLst>
          </p:cNvPr>
          <p:cNvPicPr>
            <a:picLocks noChangeAspect="1"/>
          </p:cNvPicPr>
          <p:nvPr/>
        </p:nvPicPr>
        <p:blipFill>
          <a:blip r:embed="rId3"/>
          <a:stretch>
            <a:fillRect/>
          </a:stretch>
        </p:blipFill>
        <p:spPr>
          <a:xfrm>
            <a:off x="1054768" y="1833859"/>
            <a:ext cx="513597" cy="513597"/>
          </a:xfrm>
          <a:prstGeom prst="rect">
            <a:avLst/>
          </a:prstGeom>
        </p:spPr>
      </p:pic>
      <p:pic>
        <p:nvPicPr>
          <p:cNvPr id="59" name="图片 58">
            <a:extLst>
              <a:ext uri="{FF2B5EF4-FFF2-40B4-BE49-F238E27FC236}">
                <a16:creationId xmlns:a16="http://schemas.microsoft.com/office/drawing/2014/main" id="{FEB21913-7824-4194-B6FD-048F353D5068}"/>
              </a:ext>
            </a:extLst>
          </p:cNvPr>
          <p:cNvPicPr>
            <a:picLocks noChangeAspect="1"/>
          </p:cNvPicPr>
          <p:nvPr/>
        </p:nvPicPr>
        <p:blipFill>
          <a:blip r:embed="rId3"/>
          <a:stretch>
            <a:fillRect/>
          </a:stretch>
        </p:blipFill>
        <p:spPr>
          <a:xfrm>
            <a:off x="1704031" y="2661122"/>
            <a:ext cx="513597" cy="513597"/>
          </a:xfrm>
          <a:prstGeom prst="rect">
            <a:avLst/>
          </a:prstGeom>
        </p:spPr>
      </p:pic>
      <p:pic>
        <p:nvPicPr>
          <p:cNvPr id="64" name="图片 63">
            <a:extLst>
              <a:ext uri="{FF2B5EF4-FFF2-40B4-BE49-F238E27FC236}">
                <a16:creationId xmlns:a16="http://schemas.microsoft.com/office/drawing/2014/main" id="{1CD2A8E8-4579-40BF-ADA5-9569ADD07512}"/>
              </a:ext>
            </a:extLst>
          </p:cNvPr>
          <p:cNvPicPr>
            <a:picLocks noChangeAspect="1"/>
          </p:cNvPicPr>
          <p:nvPr/>
        </p:nvPicPr>
        <p:blipFill>
          <a:blip r:embed="rId3"/>
          <a:stretch>
            <a:fillRect/>
          </a:stretch>
        </p:blipFill>
        <p:spPr>
          <a:xfrm>
            <a:off x="4783442" y="1850250"/>
            <a:ext cx="513597" cy="513597"/>
          </a:xfrm>
          <a:prstGeom prst="rect">
            <a:avLst/>
          </a:prstGeom>
        </p:spPr>
      </p:pic>
      <p:pic>
        <p:nvPicPr>
          <p:cNvPr id="65" name="图片 64">
            <a:extLst>
              <a:ext uri="{FF2B5EF4-FFF2-40B4-BE49-F238E27FC236}">
                <a16:creationId xmlns:a16="http://schemas.microsoft.com/office/drawing/2014/main" id="{D5B56C54-FB9D-4981-9110-C41853C41916}"/>
              </a:ext>
            </a:extLst>
          </p:cNvPr>
          <p:cNvPicPr>
            <a:picLocks noChangeAspect="1"/>
          </p:cNvPicPr>
          <p:nvPr/>
        </p:nvPicPr>
        <p:blipFill>
          <a:blip r:embed="rId3"/>
          <a:stretch>
            <a:fillRect/>
          </a:stretch>
        </p:blipFill>
        <p:spPr>
          <a:xfrm>
            <a:off x="6393180" y="1857870"/>
            <a:ext cx="513597" cy="513597"/>
          </a:xfrm>
          <a:prstGeom prst="rect">
            <a:avLst/>
          </a:prstGeom>
        </p:spPr>
      </p:pic>
      <p:pic>
        <p:nvPicPr>
          <p:cNvPr id="66" name="图片 65">
            <a:extLst>
              <a:ext uri="{FF2B5EF4-FFF2-40B4-BE49-F238E27FC236}">
                <a16:creationId xmlns:a16="http://schemas.microsoft.com/office/drawing/2014/main" id="{53663616-BFB4-475F-B633-8FC65EDD72E3}"/>
              </a:ext>
            </a:extLst>
          </p:cNvPr>
          <p:cNvPicPr>
            <a:picLocks noChangeAspect="1"/>
          </p:cNvPicPr>
          <p:nvPr/>
        </p:nvPicPr>
        <p:blipFill>
          <a:blip r:embed="rId3"/>
          <a:stretch>
            <a:fillRect/>
          </a:stretch>
        </p:blipFill>
        <p:spPr>
          <a:xfrm>
            <a:off x="583459" y="4409590"/>
            <a:ext cx="513597" cy="513597"/>
          </a:xfrm>
          <a:prstGeom prst="rect">
            <a:avLst/>
          </a:prstGeom>
        </p:spPr>
      </p:pic>
      <p:pic>
        <p:nvPicPr>
          <p:cNvPr id="71" name="图片 70">
            <a:extLst>
              <a:ext uri="{FF2B5EF4-FFF2-40B4-BE49-F238E27FC236}">
                <a16:creationId xmlns:a16="http://schemas.microsoft.com/office/drawing/2014/main" id="{9CBF40EE-2832-4FDE-BED6-2D435155BCDE}"/>
              </a:ext>
            </a:extLst>
          </p:cNvPr>
          <p:cNvPicPr>
            <a:picLocks noChangeAspect="1"/>
          </p:cNvPicPr>
          <p:nvPr/>
        </p:nvPicPr>
        <p:blipFill>
          <a:blip r:embed="rId3"/>
          <a:stretch>
            <a:fillRect/>
          </a:stretch>
        </p:blipFill>
        <p:spPr>
          <a:xfrm>
            <a:off x="1704030" y="5059916"/>
            <a:ext cx="513597" cy="513597"/>
          </a:xfrm>
          <a:prstGeom prst="rect">
            <a:avLst/>
          </a:prstGeom>
        </p:spPr>
      </p:pic>
      <p:pic>
        <p:nvPicPr>
          <p:cNvPr id="72" name="图片 71">
            <a:extLst>
              <a:ext uri="{FF2B5EF4-FFF2-40B4-BE49-F238E27FC236}">
                <a16:creationId xmlns:a16="http://schemas.microsoft.com/office/drawing/2014/main" id="{4663D726-E1A7-4A07-994B-4084BD26B9CE}"/>
              </a:ext>
            </a:extLst>
          </p:cNvPr>
          <p:cNvPicPr>
            <a:picLocks noChangeAspect="1"/>
          </p:cNvPicPr>
          <p:nvPr/>
        </p:nvPicPr>
        <p:blipFill>
          <a:blip r:embed="rId3"/>
          <a:stretch>
            <a:fillRect/>
          </a:stretch>
        </p:blipFill>
        <p:spPr>
          <a:xfrm>
            <a:off x="2768709" y="4414243"/>
            <a:ext cx="513597" cy="513597"/>
          </a:xfrm>
          <a:prstGeom prst="rect">
            <a:avLst/>
          </a:prstGeom>
        </p:spPr>
      </p:pic>
      <p:pic>
        <p:nvPicPr>
          <p:cNvPr id="73" name="图片 72">
            <a:extLst>
              <a:ext uri="{FF2B5EF4-FFF2-40B4-BE49-F238E27FC236}">
                <a16:creationId xmlns:a16="http://schemas.microsoft.com/office/drawing/2014/main" id="{14885590-D56D-4E21-938C-2115A54A6004}"/>
              </a:ext>
            </a:extLst>
          </p:cNvPr>
          <p:cNvPicPr>
            <a:picLocks noChangeAspect="1"/>
          </p:cNvPicPr>
          <p:nvPr/>
        </p:nvPicPr>
        <p:blipFill>
          <a:blip r:embed="rId3"/>
          <a:stretch>
            <a:fillRect/>
          </a:stretch>
        </p:blipFill>
        <p:spPr>
          <a:xfrm>
            <a:off x="1704561" y="3486496"/>
            <a:ext cx="513597" cy="513597"/>
          </a:xfrm>
          <a:prstGeom prst="rect">
            <a:avLst/>
          </a:prstGeom>
        </p:spPr>
      </p:pic>
      <p:pic>
        <p:nvPicPr>
          <p:cNvPr id="74" name="图片 73">
            <a:extLst>
              <a:ext uri="{FF2B5EF4-FFF2-40B4-BE49-F238E27FC236}">
                <a16:creationId xmlns:a16="http://schemas.microsoft.com/office/drawing/2014/main" id="{1823BE89-0F07-4551-9E6A-C34679279B0B}"/>
              </a:ext>
            </a:extLst>
          </p:cNvPr>
          <p:cNvPicPr>
            <a:picLocks noChangeAspect="1"/>
          </p:cNvPicPr>
          <p:nvPr/>
        </p:nvPicPr>
        <p:blipFill>
          <a:blip r:embed="rId3"/>
          <a:stretch>
            <a:fillRect/>
          </a:stretch>
        </p:blipFill>
        <p:spPr>
          <a:xfrm>
            <a:off x="5370347" y="5040280"/>
            <a:ext cx="513597" cy="513597"/>
          </a:xfrm>
          <a:prstGeom prst="rect">
            <a:avLst/>
          </a:prstGeom>
        </p:spPr>
      </p:pic>
      <p:pic>
        <p:nvPicPr>
          <p:cNvPr id="78" name="图片 77">
            <a:extLst>
              <a:ext uri="{FF2B5EF4-FFF2-40B4-BE49-F238E27FC236}">
                <a16:creationId xmlns:a16="http://schemas.microsoft.com/office/drawing/2014/main" id="{FAC3C01E-254D-4811-B483-3C5A44C3CD46}"/>
              </a:ext>
            </a:extLst>
          </p:cNvPr>
          <p:cNvPicPr>
            <a:picLocks noChangeAspect="1"/>
          </p:cNvPicPr>
          <p:nvPr/>
        </p:nvPicPr>
        <p:blipFill>
          <a:blip r:embed="rId3"/>
          <a:stretch>
            <a:fillRect/>
          </a:stretch>
        </p:blipFill>
        <p:spPr>
          <a:xfrm>
            <a:off x="6514292" y="4349717"/>
            <a:ext cx="513597" cy="513597"/>
          </a:xfrm>
          <a:prstGeom prst="rect">
            <a:avLst/>
          </a:prstGeom>
        </p:spPr>
      </p:pic>
      <p:pic>
        <p:nvPicPr>
          <p:cNvPr id="79" name="图片 78">
            <a:extLst>
              <a:ext uri="{FF2B5EF4-FFF2-40B4-BE49-F238E27FC236}">
                <a16:creationId xmlns:a16="http://schemas.microsoft.com/office/drawing/2014/main" id="{03253BDB-255B-47CD-AB91-E47AE4B4BC37}"/>
              </a:ext>
            </a:extLst>
          </p:cNvPr>
          <p:cNvPicPr>
            <a:picLocks noChangeAspect="1"/>
          </p:cNvPicPr>
          <p:nvPr/>
        </p:nvPicPr>
        <p:blipFill>
          <a:blip r:embed="rId3"/>
          <a:stretch>
            <a:fillRect/>
          </a:stretch>
        </p:blipFill>
        <p:spPr>
          <a:xfrm>
            <a:off x="5366982" y="3536125"/>
            <a:ext cx="513597" cy="513597"/>
          </a:xfrm>
          <a:prstGeom prst="rect">
            <a:avLst/>
          </a:prstGeom>
        </p:spPr>
      </p:pic>
      <p:pic>
        <p:nvPicPr>
          <p:cNvPr id="80" name="图片 79">
            <a:extLst>
              <a:ext uri="{FF2B5EF4-FFF2-40B4-BE49-F238E27FC236}">
                <a16:creationId xmlns:a16="http://schemas.microsoft.com/office/drawing/2014/main" id="{C244BB5B-5AE3-4839-8B5E-A90364284825}"/>
              </a:ext>
            </a:extLst>
          </p:cNvPr>
          <p:cNvPicPr>
            <a:picLocks noChangeAspect="1"/>
          </p:cNvPicPr>
          <p:nvPr/>
        </p:nvPicPr>
        <p:blipFill>
          <a:blip r:embed="rId3"/>
          <a:stretch>
            <a:fillRect/>
          </a:stretch>
        </p:blipFill>
        <p:spPr>
          <a:xfrm>
            <a:off x="4236543" y="4385474"/>
            <a:ext cx="513597" cy="513597"/>
          </a:xfrm>
          <a:prstGeom prst="rect">
            <a:avLst/>
          </a:prstGeom>
        </p:spPr>
      </p:pic>
    </p:spTree>
    <p:extLst>
      <p:ext uri="{BB962C8B-B14F-4D97-AF65-F5344CB8AC3E}">
        <p14:creationId xmlns:p14="http://schemas.microsoft.com/office/powerpoint/2010/main" val="34563731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DR</a:t>
            </a:r>
            <a:r>
              <a:rPr lang="zh-CN" altLang="en-US" sz="3200" dirty="0">
                <a:latin typeface="+mn-lt"/>
                <a:ea typeface="+mn-ea"/>
                <a:cs typeface="+mn-ea"/>
                <a:sym typeface="+mn-lt"/>
              </a:rPr>
              <a:t>、</a:t>
            </a:r>
            <a:r>
              <a:rPr lang="en-US" altLang="zh-CN" sz="3200" dirty="0">
                <a:latin typeface="+mn-lt"/>
                <a:ea typeface="+mn-ea"/>
                <a:cs typeface="+mn-ea"/>
                <a:sym typeface="+mn-lt"/>
              </a:rPr>
              <a:t>BDR</a:t>
            </a:r>
            <a:endParaRPr lang="zh-CN" altLang="en-US" sz="3200" dirty="0">
              <a:latin typeface="+mn-lt"/>
              <a:ea typeface="+mn-ea"/>
              <a:cs typeface="+mn-ea"/>
              <a:sym typeface="+mn-lt"/>
            </a:endParaRPr>
          </a:p>
        </p:txBody>
      </p:sp>
      <p:sp>
        <p:nvSpPr>
          <p:cNvPr id="27" name="矩形 26"/>
          <p:cNvSpPr/>
          <p:nvPr/>
        </p:nvSpPr>
        <p:spPr>
          <a:xfrm>
            <a:off x="1180407" y="3789041"/>
            <a:ext cx="9210501" cy="2088649"/>
          </a:xfrm>
          <a:prstGeom prst="rect">
            <a:avLst/>
          </a:prstGeom>
        </p:spPr>
        <p:txBody>
          <a:bodyPr wrap="square">
            <a:spAutoFit/>
          </a:bodyPr>
          <a:lstStyle/>
          <a:p>
            <a:pPr defTabSz="1066800">
              <a:lnSpc>
                <a:spcPct val="120000"/>
              </a:lnSpc>
            </a:pPr>
            <a:r>
              <a:rPr lang="zh-CN" altLang="en-US" sz="2200" dirty="0">
                <a:sym typeface="+mn-lt"/>
              </a:rPr>
              <a:t>在广播多路访问网络（</a:t>
            </a:r>
            <a:r>
              <a:rPr lang="en-US" altLang="zh-CN" sz="2200" dirty="0">
                <a:sym typeface="+mn-lt"/>
              </a:rPr>
              <a:t>Multi Access</a:t>
            </a:r>
            <a:r>
              <a:rPr lang="zh-CN" altLang="en-US" sz="2200" dirty="0">
                <a:sym typeface="+mn-lt"/>
              </a:rPr>
              <a:t>）中，所有的路由器的接口都是相同网段，这些接口都将两两建立</a:t>
            </a:r>
            <a:r>
              <a:rPr lang="en-US" altLang="zh-CN" sz="2200" dirty="0">
                <a:sym typeface="+mn-lt"/>
              </a:rPr>
              <a:t>OSPF</a:t>
            </a:r>
            <a:r>
              <a:rPr lang="zh-CN" altLang="en-US" sz="2200" dirty="0">
                <a:sym typeface="+mn-lt"/>
              </a:rPr>
              <a:t>邻居关系，这就意味着，网络中共有：</a:t>
            </a:r>
            <a:endParaRPr lang="en-US" altLang="zh-CN" sz="2200" dirty="0">
              <a:sym typeface="+mn-lt"/>
            </a:endParaRPr>
          </a:p>
          <a:p>
            <a:pPr algn="ctr" defTabSz="1066800">
              <a:lnSpc>
                <a:spcPct val="120000"/>
              </a:lnSpc>
            </a:pPr>
            <a:r>
              <a:rPr lang="en-US" altLang="zh-CN" sz="2200" dirty="0">
                <a:sym typeface="+mn-lt"/>
              </a:rPr>
              <a:t>n(n-1)/2</a:t>
            </a:r>
          </a:p>
          <a:p>
            <a:pPr defTabSz="1066800">
              <a:lnSpc>
                <a:spcPct val="120000"/>
              </a:lnSpc>
            </a:pPr>
            <a:r>
              <a:rPr lang="zh-CN" altLang="en-US" sz="2200" dirty="0">
                <a:sym typeface="+mn-lt"/>
              </a:rPr>
              <a:t>这么多个</a:t>
            </a:r>
            <a:r>
              <a:rPr lang="en-US" altLang="zh-CN" sz="2200" dirty="0">
                <a:sym typeface="+mn-lt"/>
              </a:rPr>
              <a:t>OSPF</a:t>
            </a:r>
            <a:r>
              <a:rPr lang="zh-CN" altLang="en-US" sz="2200" dirty="0">
                <a:sym typeface="+mn-lt"/>
              </a:rPr>
              <a:t>邻居关系，维护如此多的邻居关系不仅仅额外消耗设备资源，更是增加了网络中</a:t>
            </a:r>
            <a:r>
              <a:rPr lang="en-US" altLang="zh-CN" sz="2200" dirty="0">
                <a:sym typeface="+mn-lt"/>
              </a:rPr>
              <a:t>LSA</a:t>
            </a:r>
            <a:r>
              <a:rPr lang="zh-CN" altLang="en-US" sz="2200" dirty="0">
                <a:sym typeface="+mn-lt"/>
              </a:rPr>
              <a:t>的泛洪数量。</a:t>
            </a:r>
            <a:endParaRPr lang="en-US" altLang="zh-CN" sz="2200" dirty="0">
              <a:sym typeface="+mn-lt"/>
            </a:endParaRPr>
          </a:p>
        </p:txBody>
      </p:sp>
      <p:sp>
        <p:nvSpPr>
          <p:cNvPr id="31" name="Line 9"/>
          <p:cNvSpPr>
            <a:spLocks noChangeShapeType="1"/>
          </p:cNvSpPr>
          <p:nvPr/>
        </p:nvSpPr>
        <p:spPr bwMode="auto">
          <a:xfrm>
            <a:off x="1950752" y="2378684"/>
            <a:ext cx="316835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Lst>
        </p:spPr>
        <p:txBody>
          <a:bodyPr wrap="none" anchor="ctr"/>
          <a:lstStyle/>
          <a:p>
            <a:pPr>
              <a:lnSpc>
                <a:spcPct val="120000"/>
              </a:lnSpc>
              <a:defRPr/>
            </a:pPr>
            <a:endParaRPr lang="zh-CN" altLang="en-US" kern="0">
              <a:solidFill>
                <a:sysClr val="windowText" lastClr="000000"/>
              </a:solidFill>
              <a:cs typeface="+mn-ea"/>
              <a:sym typeface="+mn-lt"/>
            </a:endParaRPr>
          </a:p>
        </p:txBody>
      </p:sp>
      <p:sp>
        <p:nvSpPr>
          <p:cNvPr id="36" name="Line 9"/>
          <p:cNvSpPr>
            <a:spLocks noChangeShapeType="1"/>
          </p:cNvSpPr>
          <p:nvPr/>
        </p:nvSpPr>
        <p:spPr bwMode="auto">
          <a:xfrm flipH="1">
            <a:off x="2596092" y="1700809"/>
            <a:ext cx="1669" cy="67215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Lst>
        </p:spPr>
        <p:txBody>
          <a:bodyPr wrap="none" anchor="ctr"/>
          <a:lstStyle/>
          <a:p>
            <a:pPr>
              <a:lnSpc>
                <a:spcPct val="120000"/>
              </a:lnSpc>
              <a:defRPr/>
            </a:pPr>
            <a:endParaRPr lang="zh-CN" altLang="en-US" kern="0">
              <a:solidFill>
                <a:sysClr val="windowText" lastClr="000000"/>
              </a:solidFill>
              <a:cs typeface="+mn-ea"/>
              <a:sym typeface="+mn-lt"/>
            </a:endParaRPr>
          </a:p>
        </p:txBody>
      </p:sp>
      <p:sp>
        <p:nvSpPr>
          <p:cNvPr id="44" name="Line 9"/>
          <p:cNvSpPr>
            <a:spLocks noChangeShapeType="1"/>
          </p:cNvSpPr>
          <p:nvPr/>
        </p:nvSpPr>
        <p:spPr bwMode="auto">
          <a:xfrm flipH="1">
            <a:off x="2208981" y="2377017"/>
            <a:ext cx="1669" cy="67215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Lst>
        </p:spPr>
        <p:txBody>
          <a:bodyPr wrap="none" anchor="ctr"/>
          <a:lstStyle/>
          <a:p>
            <a:pPr>
              <a:lnSpc>
                <a:spcPct val="120000"/>
              </a:lnSpc>
              <a:defRPr/>
            </a:pPr>
            <a:endParaRPr lang="zh-CN" altLang="en-US" kern="0" dirty="0">
              <a:solidFill>
                <a:sysClr val="windowText" lastClr="000000"/>
              </a:solidFill>
              <a:cs typeface="+mn-ea"/>
              <a:sym typeface="+mn-lt"/>
            </a:endParaRPr>
          </a:p>
        </p:txBody>
      </p:sp>
      <p:sp>
        <p:nvSpPr>
          <p:cNvPr id="48" name="Line 9"/>
          <p:cNvSpPr>
            <a:spLocks noChangeShapeType="1"/>
          </p:cNvSpPr>
          <p:nvPr/>
        </p:nvSpPr>
        <p:spPr bwMode="auto">
          <a:xfrm flipH="1">
            <a:off x="3559480" y="2377017"/>
            <a:ext cx="1669" cy="67215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Lst>
        </p:spPr>
        <p:txBody>
          <a:bodyPr wrap="none" anchor="ctr"/>
          <a:lstStyle/>
          <a:p>
            <a:pPr>
              <a:lnSpc>
                <a:spcPct val="120000"/>
              </a:lnSpc>
              <a:defRPr/>
            </a:pPr>
            <a:endParaRPr lang="zh-CN" altLang="en-US" kern="0">
              <a:solidFill>
                <a:sysClr val="windowText" lastClr="000000"/>
              </a:solidFill>
              <a:cs typeface="+mn-ea"/>
              <a:sym typeface="+mn-lt"/>
            </a:endParaRPr>
          </a:p>
        </p:txBody>
      </p:sp>
      <p:sp>
        <p:nvSpPr>
          <p:cNvPr id="49" name="Line 9"/>
          <p:cNvSpPr>
            <a:spLocks noChangeShapeType="1"/>
          </p:cNvSpPr>
          <p:nvPr/>
        </p:nvSpPr>
        <p:spPr bwMode="auto">
          <a:xfrm flipH="1">
            <a:off x="4909978" y="2377017"/>
            <a:ext cx="1669" cy="67215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Lst>
        </p:spPr>
        <p:txBody>
          <a:bodyPr wrap="none" anchor="ctr"/>
          <a:lstStyle/>
          <a:p>
            <a:pPr>
              <a:lnSpc>
                <a:spcPct val="120000"/>
              </a:lnSpc>
              <a:defRPr/>
            </a:pPr>
            <a:endParaRPr lang="zh-CN" altLang="en-US" kern="0">
              <a:solidFill>
                <a:sysClr val="windowText" lastClr="000000"/>
              </a:solidFill>
              <a:cs typeface="+mn-ea"/>
              <a:sym typeface="+mn-lt"/>
            </a:endParaRPr>
          </a:p>
        </p:txBody>
      </p:sp>
      <p:sp>
        <p:nvSpPr>
          <p:cNvPr id="64" name="Line 9"/>
          <p:cNvSpPr>
            <a:spLocks noChangeShapeType="1"/>
          </p:cNvSpPr>
          <p:nvPr/>
        </p:nvSpPr>
        <p:spPr bwMode="auto">
          <a:xfrm flipH="1">
            <a:off x="4410824" y="1700809"/>
            <a:ext cx="1669" cy="67215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Lst>
        </p:spPr>
        <p:txBody>
          <a:bodyPr wrap="none" anchor="ctr"/>
          <a:lstStyle/>
          <a:p>
            <a:pPr>
              <a:lnSpc>
                <a:spcPct val="120000"/>
              </a:lnSpc>
              <a:defRPr/>
            </a:pPr>
            <a:endParaRPr lang="zh-CN" altLang="en-US" kern="0">
              <a:solidFill>
                <a:sysClr val="windowText" lastClr="000000"/>
              </a:solidFill>
              <a:cs typeface="+mn-ea"/>
              <a:sym typeface="+mn-lt"/>
            </a:endParaRPr>
          </a:p>
        </p:txBody>
      </p:sp>
      <p:cxnSp>
        <p:nvCxnSpPr>
          <p:cNvPr id="88" name="直接连接符 87"/>
          <p:cNvCxnSpPr/>
          <p:nvPr/>
        </p:nvCxnSpPr>
        <p:spPr bwMode="auto">
          <a:xfrm>
            <a:off x="8143599" y="1196752"/>
            <a:ext cx="815140" cy="0"/>
          </a:xfrm>
          <a:prstGeom prst="line">
            <a:avLst/>
          </a:prstGeom>
          <a:solidFill>
            <a:schemeClr val="accent1"/>
          </a:solidFill>
          <a:ln w="25400" cap="flat" cmpd="sng" algn="ctr">
            <a:solidFill>
              <a:schemeClr val="tx1"/>
            </a:solidFill>
            <a:prstDash val="sysDot"/>
            <a:round/>
            <a:headEnd type="none" w="med" len="med"/>
            <a:tailEnd type="none" w="med" len="med"/>
          </a:ln>
          <a:effectLst/>
        </p:spPr>
      </p:cxnSp>
      <p:sp>
        <p:nvSpPr>
          <p:cNvPr id="90" name="矩形 89"/>
          <p:cNvSpPr/>
          <p:nvPr/>
        </p:nvSpPr>
        <p:spPr>
          <a:xfrm>
            <a:off x="8046192" y="896021"/>
            <a:ext cx="954107" cy="293607"/>
          </a:xfrm>
          <a:prstGeom prst="rect">
            <a:avLst/>
          </a:prstGeom>
        </p:spPr>
        <p:txBody>
          <a:bodyPr wrap="none">
            <a:spAutoFit/>
          </a:bodyPr>
          <a:lstStyle/>
          <a:p>
            <a:pPr>
              <a:lnSpc>
                <a:spcPct val="120000"/>
              </a:lnSpc>
            </a:pPr>
            <a:r>
              <a:rPr lang="en-US" altLang="zh-CN" sz="1200">
                <a:cs typeface="+mn-ea"/>
                <a:sym typeface="+mn-lt"/>
              </a:rPr>
              <a:t>OSPF peer</a:t>
            </a:r>
            <a:endParaRPr lang="zh-CN" altLang="en-US" sz="1200">
              <a:cs typeface="+mn-ea"/>
              <a:sym typeface="+mn-lt"/>
            </a:endParaRPr>
          </a:p>
        </p:txBody>
      </p:sp>
      <p:sp>
        <p:nvSpPr>
          <p:cNvPr id="3" name="箭头: 右 2">
            <a:extLst>
              <a:ext uri="{FF2B5EF4-FFF2-40B4-BE49-F238E27FC236}">
                <a16:creationId xmlns:a16="http://schemas.microsoft.com/office/drawing/2014/main" id="{BD934B12-CECD-4C57-8938-90A047B88CAE}"/>
              </a:ext>
            </a:extLst>
          </p:cNvPr>
          <p:cNvSpPr/>
          <p:nvPr/>
        </p:nvSpPr>
        <p:spPr>
          <a:xfrm>
            <a:off x="5888078" y="2148693"/>
            <a:ext cx="562154" cy="464633"/>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 name="日期占位符 3">
            <a:extLst>
              <a:ext uri="{FF2B5EF4-FFF2-40B4-BE49-F238E27FC236}">
                <a16:creationId xmlns:a16="http://schemas.microsoft.com/office/drawing/2014/main" id="{3C7B5842-732E-EC93-23B6-3C2ECF00C120}"/>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9A9641B4-C46C-A943-4CE1-58BC3D1ED74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32627345-EE01-B804-E452-1917D0D1F65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227</a:t>
            </a:fld>
            <a:endParaRPr lang="en-US">
              <a:cs typeface="+mn-ea"/>
              <a:sym typeface="+mn-lt"/>
            </a:endParaRPr>
          </a:p>
        </p:txBody>
      </p:sp>
      <p:grpSp>
        <p:nvGrpSpPr>
          <p:cNvPr id="7" name="组合 6">
            <a:extLst>
              <a:ext uri="{FF2B5EF4-FFF2-40B4-BE49-F238E27FC236}">
                <a16:creationId xmlns:a16="http://schemas.microsoft.com/office/drawing/2014/main" id="{D623999E-D308-4D7A-B992-D4124666E978}"/>
              </a:ext>
            </a:extLst>
          </p:cNvPr>
          <p:cNvGrpSpPr/>
          <p:nvPr/>
        </p:nvGrpSpPr>
        <p:grpSpPr>
          <a:xfrm>
            <a:off x="6943407" y="1378429"/>
            <a:ext cx="3287936" cy="2093306"/>
            <a:chOff x="6943407" y="1378429"/>
            <a:chExt cx="3287936" cy="2093306"/>
          </a:xfrm>
        </p:grpSpPr>
        <p:cxnSp>
          <p:nvCxnSpPr>
            <p:cNvPr id="68" name="直接连接符 67"/>
            <p:cNvCxnSpPr/>
            <p:nvPr/>
          </p:nvCxnSpPr>
          <p:spPr bwMode="auto">
            <a:xfrm flipH="1">
              <a:off x="7243911" y="1916832"/>
              <a:ext cx="388176"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69" name="直接连接符 68"/>
            <p:cNvCxnSpPr/>
            <p:nvPr/>
          </p:nvCxnSpPr>
          <p:spPr bwMode="auto">
            <a:xfrm flipH="1">
              <a:off x="7243911" y="1916832"/>
              <a:ext cx="2190044"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72" name="直接连接符 71"/>
            <p:cNvCxnSpPr/>
            <p:nvPr/>
          </p:nvCxnSpPr>
          <p:spPr bwMode="auto">
            <a:xfrm>
              <a:off x="7632087" y="1916832"/>
              <a:ext cx="955288"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75" name="直接连接符 74"/>
            <p:cNvCxnSpPr/>
            <p:nvPr/>
          </p:nvCxnSpPr>
          <p:spPr bwMode="auto">
            <a:xfrm>
              <a:off x="7632088" y="1916832"/>
              <a:ext cx="2312821"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78" name="直接连接符 77"/>
            <p:cNvCxnSpPr/>
            <p:nvPr/>
          </p:nvCxnSpPr>
          <p:spPr bwMode="auto">
            <a:xfrm flipH="1">
              <a:off x="8587375" y="1916832"/>
              <a:ext cx="846580"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81" name="直接连接符 80"/>
            <p:cNvCxnSpPr/>
            <p:nvPr/>
          </p:nvCxnSpPr>
          <p:spPr bwMode="auto">
            <a:xfrm>
              <a:off x="9433956" y="1916832"/>
              <a:ext cx="510953"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sp>
          <p:nvSpPr>
            <p:cNvPr id="84" name="任意多边形 83"/>
            <p:cNvSpPr/>
            <p:nvPr/>
          </p:nvSpPr>
          <p:spPr bwMode="auto">
            <a:xfrm>
              <a:off x="7649465" y="1916832"/>
              <a:ext cx="1790278" cy="144017"/>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7219"/>
                  </a:moveTo>
                  <a:cubicBezTo>
                    <a:pt x="305594" y="106437"/>
                    <a:pt x="611188" y="198922"/>
                    <a:pt x="914400" y="197719"/>
                  </a:cubicBezTo>
                  <a:cubicBezTo>
                    <a:pt x="1217612" y="196516"/>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sp>
          <p:nvSpPr>
            <p:cNvPr id="85" name="任意多边形 84"/>
            <p:cNvSpPr/>
            <p:nvPr/>
          </p:nvSpPr>
          <p:spPr bwMode="auto">
            <a:xfrm rot="10800000">
              <a:off x="7273153" y="2852936"/>
              <a:ext cx="1302494" cy="85956"/>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7219"/>
                  </a:moveTo>
                  <a:cubicBezTo>
                    <a:pt x="305594" y="106437"/>
                    <a:pt x="611188" y="198922"/>
                    <a:pt x="914400" y="197719"/>
                  </a:cubicBezTo>
                  <a:cubicBezTo>
                    <a:pt x="1083110" y="181162"/>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sp>
          <p:nvSpPr>
            <p:cNvPr id="86" name="任意多边形 85"/>
            <p:cNvSpPr/>
            <p:nvPr/>
          </p:nvSpPr>
          <p:spPr bwMode="auto">
            <a:xfrm rot="10800000">
              <a:off x="8609555" y="2852936"/>
              <a:ext cx="1302494" cy="85956"/>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7219"/>
                  </a:moveTo>
                  <a:cubicBezTo>
                    <a:pt x="305594" y="106437"/>
                    <a:pt x="611188" y="198922"/>
                    <a:pt x="914400" y="197719"/>
                  </a:cubicBezTo>
                  <a:cubicBezTo>
                    <a:pt x="1083110" y="181162"/>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sp>
          <p:nvSpPr>
            <p:cNvPr id="87" name="任意多边形 86"/>
            <p:cNvSpPr/>
            <p:nvPr/>
          </p:nvSpPr>
          <p:spPr bwMode="auto">
            <a:xfrm rot="10800000">
              <a:off x="7351511" y="2636912"/>
              <a:ext cx="2592288" cy="288032"/>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0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0"/>
                  </a:moveTo>
                  <a:cubicBezTo>
                    <a:pt x="305594" y="99218"/>
                    <a:pt x="611188" y="198922"/>
                    <a:pt x="914400" y="197719"/>
                  </a:cubicBezTo>
                  <a:cubicBezTo>
                    <a:pt x="1083110" y="181162"/>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pic>
          <p:nvPicPr>
            <p:cNvPr id="41" name="图片 40">
              <a:extLst>
                <a:ext uri="{FF2B5EF4-FFF2-40B4-BE49-F238E27FC236}">
                  <a16:creationId xmlns:a16="http://schemas.microsoft.com/office/drawing/2014/main" id="{EF0F8087-CEF1-4461-8638-06FB1D4F216C}"/>
                </a:ext>
              </a:extLst>
            </p:cNvPr>
            <p:cNvPicPr>
              <a:picLocks noChangeAspect="1"/>
            </p:cNvPicPr>
            <p:nvPr/>
          </p:nvPicPr>
          <p:blipFill>
            <a:blip r:embed="rId3"/>
            <a:stretch>
              <a:fillRect/>
            </a:stretch>
          </p:blipFill>
          <p:spPr>
            <a:xfrm>
              <a:off x="9713500" y="2947824"/>
              <a:ext cx="517843" cy="517843"/>
            </a:xfrm>
            <a:prstGeom prst="rect">
              <a:avLst/>
            </a:prstGeom>
          </p:spPr>
        </p:pic>
        <p:pic>
          <p:nvPicPr>
            <p:cNvPr id="42" name="图片 41">
              <a:extLst>
                <a:ext uri="{FF2B5EF4-FFF2-40B4-BE49-F238E27FC236}">
                  <a16:creationId xmlns:a16="http://schemas.microsoft.com/office/drawing/2014/main" id="{C886B298-4105-4276-B3E2-5BBB1FD3331F}"/>
                </a:ext>
              </a:extLst>
            </p:cNvPr>
            <p:cNvPicPr>
              <a:picLocks noChangeAspect="1"/>
            </p:cNvPicPr>
            <p:nvPr/>
          </p:nvPicPr>
          <p:blipFill>
            <a:blip r:embed="rId3"/>
            <a:stretch>
              <a:fillRect/>
            </a:stretch>
          </p:blipFill>
          <p:spPr>
            <a:xfrm>
              <a:off x="8370036" y="2938205"/>
              <a:ext cx="517843" cy="517843"/>
            </a:xfrm>
            <a:prstGeom prst="rect">
              <a:avLst/>
            </a:prstGeom>
          </p:spPr>
        </p:pic>
        <p:pic>
          <p:nvPicPr>
            <p:cNvPr id="43" name="图片 42">
              <a:extLst>
                <a:ext uri="{FF2B5EF4-FFF2-40B4-BE49-F238E27FC236}">
                  <a16:creationId xmlns:a16="http://schemas.microsoft.com/office/drawing/2014/main" id="{200096A3-0EE9-42D3-8646-F5BC0D38DF35}"/>
                </a:ext>
              </a:extLst>
            </p:cNvPr>
            <p:cNvPicPr>
              <a:picLocks noChangeAspect="1"/>
            </p:cNvPicPr>
            <p:nvPr/>
          </p:nvPicPr>
          <p:blipFill>
            <a:blip r:embed="rId3"/>
            <a:stretch>
              <a:fillRect/>
            </a:stretch>
          </p:blipFill>
          <p:spPr>
            <a:xfrm>
              <a:off x="6943407" y="2953892"/>
              <a:ext cx="517843" cy="517843"/>
            </a:xfrm>
            <a:prstGeom prst="rect">
              <a:avLst/>
            </a:prstGeom>
          </p:spPr>
        </p:pic>
        <p:pic>
          <p:nvPicPr>
            <p:cNvPr id="45" name="图片 44">
              <a:extLst>
                <a:ext uri="{FF2B5EF4-FFF2-40B4-BE49-F238E27FC236}">
                  <a16:creationId xmlns:a16="http://schemas.microsoft.com/office/drawing/2014/main" id="{484E1052-0978-4CB7-AC94-6D9808B4C7A2}"/>
                </a:ext>
              </a:extLst>
            </p:cNvPr>
            <p:cNvPicPr>
              <a:picLocks noChangeAspect="1"/>
            </p:cNvPicPr>
            <p:nvPr/>
          </p:nvPicPr>
          <p:blipFill>
            <a:blip r:embed="rId3"/>
            <a:stretch>
              <a:fillRect/>
            </a:stretch>
          </p:blipFill>
          <p:spPr>
            <a:xfrm>
              <a:off x="9175033" y="1378429"/>
              <a:ext cx="517843" cy="517843"/>
            </a:xfrm>
            <a:prstGeom prst="rect">
              <a:avLst/>
            </a:prstGeom>
          </p:spPr>
        </p:pic>
        <p:pic>
          <p:nvPicPr>
            <p:cNvPr id="46" name="图片 45">
              <a:extLst>
                <a:ext uri="{FF2B5EF4-FFF2-40B4-BE49-F238E27FC236}">
                  <a16:creationId xmlns:a16="http://schemas.microsoft.com/office/drawing/2014/main" id="{EBCC4D69-EBCA-4762-AC61-DE676729B15E}"/>
                </a:ext>
              </a:extLst>
            </p:cNvPr>
            <p:cNvPicPr>
              <a:picLocks noChangeAspect="1"/>
            </p:cNvPicPr>
            <p:nvPr/>
          </p:nvPicPr>
          <p:blipFill>
            <a:blip r:embed="rId3"/>
            <a:stretch>
              <a:fillRect/>
            </a:stretch>
          </p:blipFill>
          <p:spPr>
            <a:xfrm>
              <a:off x="7390543" y="1381200"/>
              <a:ext cx="517843" cy="517843"/>
            </a:xfrm>
            <a:prstGeom prst="rect">
              <a:avLst/>
            </a:prstGeom>
          </p:spPr>
        </p:pic>
      </p:grpSp>
      <p:pic>
        <p:nvPicPr>
          <p:cNvPr id="47" name="图片 46">
            <a:extLst>
              <a:ext uri="{FF2B5EF4-FFF2-40B4-BE49-F238E27FC236}">
                <a16:creationId xmlns:a16="http://schemas.microsoft.com/office/drawing/2014/main" id="{486901B9-6627-49D2-A850-38B0C0BE3D26}"/>
              </a:ext>
            </a:extLst>
          </p:cNvPr>
          <p:cNvPicPr>
            <a:picLocks noChangeAspect="1"/>
          </p:cNvPicPr>
          <p:nvPr/>
        </p:nvPicPr>
        <p:blipFill>
          <a:blip r:embed="rId3"/>
          <a:stretch>
            <a:fillRect/>
          </a:stretch>
        </p:blipFill>
        <p:spPr>
          <a:xfrm>
            <a:off x="1966167" y="2914981"/>
            <a:ext cx="517843" cy="517843"/>
          </a:xfrm>
          <a:prstGeom prst="rect">
            <a:avLst/>
          </a:prstGeom>
        </p:spPr>
      </p:pic>
      <p:pic>
        <p:nvPicPr>
          <p:cNvPr id="53" name="图片 52">
            <a:extLst>
              <a:ext uri="{FF2B5EF4-FFF2-40B4-BE49-F238E27FC236}">
                <a16:creationId xmlns:a16="http://schemas.microsoft.com/office/drawing/2014/main" id="{341EB3A6-D98C-4117-A333-8F4891C5F2F8}"/>
              </a:ext>
            </a:extLst>
          </p:cNvPr>
          <p:cNvPicPr>
            <a:picLocks noChangeAspect="1"/>
          </p:cNvPicPr>
          <p:nvPr/>
        </p:nvPicPr>
        <p:blipFill>
          <a:blip r:embed="rId3"/>
          <a:stretch>
            <a:fillRect/>
          </a:stretch>
        </p:blipFill>
        <p:spPr>
          <a:xfrm>
            <a:off x="3314996" y="2914982"/>
            <a:ext cx="517843" cy="517843"/>
          </a:xfrm>
          <a:prstGeom prst="rect">
            <a:avLst/>
          </a:prstGeom>
        </p:spPr>
      </p:pic>
      <p:pic>
        <p:nvPicPr>
          <p:cNvPr id="54" name="图片 53">
            <a:extLst>
              <a:ext uri="{FF2B5EF4-FFF2-40B4-BE49-F238E27FC236}">
                <a16:creationId xmlns:a16="http://schemas.microsoft.com/office/drawing/2014/main" id="{93945754-AF8B-4B1D-8482-25282548304E}"/>
              </a:ext>
            </a:extLst>
          </p:cNvPr>
          <p:cNvPicPr>
            <a:picLocks noChangeAspect="1"/>
          </p:cNvPicPr>
          <p:nvPr/>
        </p:nvPicPr>
        <p:blipFill>
          <a:blip r:embed="rId3"/>
          <a:stretch>
            <a:fillRect/>
          </a:stretch>
        </p:blipFill>
        <p:spPr>
          <a:xfrm>
            <a:off x="4644022" y="2947824"/>
            <a:ext cx="517843" cy="517843"/>
          </a:xfrm>
          <a:prstGeom prst="rect">
            <a:avLst/>
          </a:prstGeom>
        </p:spPr>
      </p:pic>
      <p:pic>
        <p:nvPicPr>
          <p:cNvPr id="55" name="图片 54">
            <a:extLst>
              <a:ext uri="{FF2B5EF4-FFF2-40B4-BE49-F238E27FC236}">
                <a16:creationId xmlns:a16="http://schemas.microsoft.com/office/drawing/2014/main" id="{582473C5-7742-4A8E-AFAC-1DB5EF86EF67}"/>
              </a:ext>
            </a:extLst>
          </p:cNvPr>
          <p:cNvPicPr>
            <a:picLocks noChangeAspect="1"/>
          </p:cNvPicPr>
          <p:nvPr/>
        </p:nvPicPr>
        <p:blipFill>
          <a:blip r:embed="rId3"/>
          <a:stretch>
            <a:fillRect/>
          </a:stretch>
        </p:blipFill>
        <p:spPr>
          <a:xfrm>
            <a:off x="4134791" y="1193904"/>
            <a:ext cx="517843" cy="517843"/>
          </a:xfrm>
          <a:prstGeom prst="rect">
            <a:avLst/>
          </a:prstGeom>
        </p:spPr>
      </p:pic>
      <p:pic>
        <p:nvPicPr>
          <p:cNvPr id="58" name="图片 57">
            <a:extLst>
              <a:ext uri="{FF2B5EF4-FFF2-40B4-BE49-F238E27FC236}">
                <a16:creationId xmlns:a16="http://schemas.microsoft.com/office/drawing/2014/main" id="{80C3FEEF-1F41-40C0-8BBF-06BF288C74DF}"/>
              </a:ext>
            </a:extLst>
          </p:cNvPr>
          <p:cNvPicPr>
            <a:picLocks noChangeAspect="1"/>
          </p:cNvPicPr>
          <p:nvPr/>
        </p:nvPicPr>
        <p:blipFill>
          <a:blip r:embed="rId3"/>
          <a:stretch>
            <a:fillRect/>
          </a:stretch>
        </p:blipFill>
        <p:spPr>
          <a:xfrm>
            <a:off x="2354343" y="1297340"/>
            <a:ext cx="517843" cy="517843"/>
          </a:xfrm>
          <a:prstGeom prst="rect">
            <a:avLst/>
          </a:prstGeom>
        </p:spPr>
      </p:pic>
    </p:spTree>
    <p:extLst>
      <p:ext uri="{BB962C8B-B14F-4D97-AF65-F5344CB8AC3E}">
        <p14:creationId xmlns:p14="http://schemas.microsoft.com/office/powerpoint/2010/main" val="14434749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DR</a:t>
            </a:r>
            <a:r>
              <a:rPr lang="zh-CN" altLang="en-US" sz="3200" dirty="0">
                <a:latin typeface="+mn-lt"/>
                <a:ea typeface="+mn-ea"/>
                <a:cs typeface="+mn-ea"/>
                <a:sym typeface="+mn-lt"/>
              </a:rPr>
              <a:t>、</a:t>
            </a:r>
            <a:r>
              <a:rPr lang="en-US" altLang="zh-CN" sz="3200" dirty="0">
                <a:latin typeface="+mn-lt"/>
                <a:ea typeface="+mn-ea"/>
                <a:cs typeface="+mn-ea"/>
                <a:sym typeface="+mn-lt"/>
              </a:rPr>
              <a:t>BDR</a:t>
            </a:r>
            <a:endParaRPr lang="zh-CN" altLang="en-US" sz="3200" dirty="0">
              <a:latin typeface="+mn-lt"/>
              <a:ea typeface="+mn-ea"/>
              <a:cs typeface="+mn-ea"/>
              <a:sym typeface="+mn-lt"/>
            </a:endParaRPr>
          </a:p>
        </p:txBody>
      </p:sp>
      <p:sp>
        <p:nvSpPr>
          <p:cNvPr id="13" name="矩形 12"/>
          <p:cNvSpPr/>
          <p:nvPr/>
        </p:nvSpPr>
        <p:spPr>
          <a:xfrm>
            <a:off x="734132" y="3717033"/>
            <a:ext cx="10924468" cy="2484262"/>
          </a:xfrm>
          <a:prstGeom prst="rect">
            <a:avLst/>
          </a:prstGeom>
        </p:spPr>
        <p:txBody>
          <a:bodyPr vert="horz" lIns="91440" tIns="45720" rIns="91440" bIns="45720" rtlCol="0">
            <a:normAutofit fontScale="85000" lnSpcReduction="10000"/>
          </a:bodyPr>
          <a:lstStyle/>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为减小多路访问网络中的 </a:t>
            </a:r>
            <a:r>
              <a:rPr lang="en-US" altLang="zh-CN" sz="2400" dirty="0">
                <a:solidFill>
                  <a:schemeClr val="accent1"/>
                </a:solidFill>
                <a:cs typeface="+mn-ea"/>
                <a:sym typeface="+mn-lt"/>
              </a:rPr>
              <a:t>OSPF </a:t>
            </a:r>
            <a:r>
              <a:rPr lang="zh-CN" altLang="en-US" sz="2400" dirty="0">
                <a:solidFill>
                  <a:schemeClr val="accent1"/>
                </a:solidFill>
                <a:cs typeface="+mn-ea"/>
                <a:sym typeface="+mn-lt"/>
              </a:rPr>
              <a:t>流量，</a:t>
            </a:r>
            <a:r>
              <a:rPr lang="en-US" altLang="zh-CN" sz="2400" dirty="0">
                <a:solidFill>
                  <a:schemeClr val="accent1"/>
                </a:solidFill>
                <a:cs typeface="+mn-ea"/>
                <a:sym typeface="+mn-lt"/>
              </a:rPr>
              <a:t>OSPF </a:t>
            </a:r>
            <a:r>
              <a:rPr lang="zh-CN" altLang="en-US" sz="2400" dirty="0">
                <a:solidFill>
                  <a:schemeClr val="accent1"/>
                </a:solidFill>
                <a:cs typeface="+mn-ea"/>
                <a:sym typeface="+mn-lt"/>
              </a:rPr>
              <a:t>会在每一个</a:t>
            </a:r>
            <a:r>
              <a:rPr lang="en-US" altLang="zh-CN" sz="2400" dirty="0">
                <a:solidFill>
                  <a:schemeClr val="accent1"/>
                </a:solidFill>
                <a:cs typeface="+mn-ea"/>
                <a:sym typeface="+mn-lt"/>
              </a:rPr>
              <a:t>MA</a:t>
            </a:r>
            <a:r>
              <a:rPr lang="zh-CN" altLang="en-US" sz="2400" dirty="0">
                <a:solidFill>
                  <a:schemeClr val="accent1"/>
                </a:solidFill>
                <a:cs typeface="+mn-ea"/>
                <a:sym typeface="+mn-lt"/>
              </a:rPr>
              <a:t>网络（多路访问网络）选举一个指定路由器 </a:t>
            </a:r>
            <a:r>
              <a:rPr lang="en-US" altLang="zh-CN" sz="2400" dirty="0">
                <a:solidFill>
                  <a:schemeClr val="accent1"/>
                </a:solidFill>
                <a:cs typeface="+mn-ea"/>
                <a:sym typeface="+mn-lt"/>
              </a:rPr>
              <a:t>(DR) </a:t>
            </a:r>
            <a:r>
              <a:rPr lang="zh-CN" altLang="en-US" sz="2400" dirty="0">
                <a:solidFill>
                  <a:schemeClr val="accent1"/>
                </a:solidFill>
                <a:cs typeface="+mn-ea"/>
                <a:sym typeface="+mn-lt"/>
              </a:rPr>
              <a:t>和一个备用指定路由器 </a:t>
            </a:r>
            <a:r>
              <a:rPr lang="en-US" altLang="zh-CN" sz="2400" dirty="0">
                <a:solidFill>
                  <a:schemeClr val="accent1"/>
                </a:solidFill>
                <a:cs typeface="+mn-ea"/>
                <a:sym typeface="+mn-lt"/>
              </a:rPr>
              <a:t>(BDR)</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DR</a:t>
            </a:r>
            <a:r>
              <a:rPr lang="zh-CN" altLang="en-US" sz="2400" dirty="0">
                <a:solidFill>
                  <a:schemeClr val="accent1"/>
                </a:solidFill>
                <a:cs typeface="+mn-ea"/>
                <a:sym typeface="+mn-lt"/>
              </a:rPr>
              <a:t>选举规则：最高</a:t>
            </a:r>
            <a:r>
              <a:rPr lang="en-US" altLang="zh-CN" sz="2400" dirty="0">
                <a:solidFill>
                  <a:schemeClr val="accent1"/>
                </a:solidFill>
                <a:cs typeface="+mn-ea"/>
                <a:sym typeface="+mn-lt"/>
              </a:rPr>
              <a:t>OSPF</a:t>
            </a:r>
            <a:r>
              <a:rPr lang="zh-CN" altLang="en-US" sz="2400" dirty="0">
                <a:solidFill>
                  <a:schemeClr val="accent1"/>
                </a:solidFill>
                <a:cs typeface="+mn-ea"/>
                <a:sym typeface="+mn-lt"/>
              </a:rPr>
              <a:t>接口优先级拥有者被选作</a:t>
            </a:r>
            <a:r>
              <a:rPr lang="en-US" altLang="zh-CN" sz="2400" dirty="0">
                <a:solidFill>
                  <a:schemeClr val="accent1"/>
                </a:solidFill>
                <a:cs typeface="+mn-ea"/>
                <a:sym typeface="+mn-lt"/>
              </a:rPr>
              <a:t>DR</a:t>
            </a:r>
            <a:r>
              <a:rPr lang="zh-CN" altLang="en-US" sz="2400" dirty="0">
                <a:solidFill>
                  <a:schemeClr val="accent1"/>
                </a:solidFill>
                <a:cs typeface="+mn-ea"/>
                <a:sym typeface="+mn-lt"/>
              </a:rPr>
              <a:t>，如果优先级相等（默认为</a:t>
            </a:r>
            <a:r>
              <a:rPr lang="en-US" altLang="zh-CN" sz="2400" dirty="0">
                <a:solidFill>
                  <a:schemeClr val="accent1"/>
                </a:solidFill>
                <a:cs typeface="+mn-ea"/>
                <a:sym typeface="+mn-lt"/>
              </a:rPr>
              <a:t>1</a:t>
            </a:r>
            <a:r>
              <a:rPr lang="zh-CN" altLang="en-US" sz="2400" dirty="0">
                <a:solidFill>
                  <a:schemeClr val="accent1"/>
                </a:solidFill>
                <a:cs typeface="+mn-ea"/>
                <a:sym typeface="+mn-lt"/>
              </a:rPr>
              <a:t>），具有最高的</a:t>
            </a:r>
            <a:r>
              <a:rPr lang="en-US" altLang="zh-CN" sz="2400" dirty="0">
                <a:solidFill>
                  <a:schemeClr val="accent1"/>
                </a:solidFill>
                <a:cs typeface="+mn-ea"/>
                <a:sym typeface="+mn-lt"/>
              </a:rPr>
              <a:t>OSPF Router-ID</a:t>
            </a:r>
            <a:r>
              <a:rPr lang="zh-CN" altLang="en-US" sz="2400" dirty="0">
                <a:solidFill>
                  <a:schemeClr val="accent1"/>
                </a:solidFill>
                <a:cs typeface="+mn-ea"/>
                <a:sym typeface="+mn-lt"/>
              </a:rPr>
              <a:t>的路由器被选举成</a:t>
            </a:r>
            <a:r>
              <a:rPr lang="en-US" altLang="zh-CN" sz="2400" dirty="0">
                <a:solidFill>
                  <a:schemeClr val="accent1"/>
                </a:solidFill>
                <a:cs typeface="+mn-ea"/>
                <a:sym typeface="+mn-lt"/>
              </a:rPr>
              <a:t>DR</a:t>
            </a:r>
            <a:r>
              <a:rPr lang="zh-CN" altLang="en-US" sz="2400" dirty="0">
                <a:solidFill>
                  <a:schemeClr val="accent1"/>
                </a:solidFill>
                <a:cs typeface="+mn-ea"/>
                <a:sym typeface="+mn-lt"/>
              </a:rPr>
              <a:t>，并且</a:t>
            </a:r>
            <a:r>
              <a:rPr lang="en-US" altLang="zh-CN" sz="2400" dirty="0">
                <a:solidFill>
                  <a:schemeClr val="accent1"/>
                </a:solidFill>
                <a:cs typeface="+mn-ea"/>
                <a:sym typeface="+mn-lt"/>
              </a:rPr>
              <a:t>DR</a:t>
            </a:r>
            <a:r>
              <a:rPr lang="zh-CN" altLang="en-US" sz="2400" dirty="0">
                <a:solidFill>
                  <a:schemeClr val="accent1"/>
                </a:solidFill>
                <a:cs typeface="+mn-ea"/>
                <a:sym typeface="+mn-lt"/>
              </a:rPr>
              <a:t>具有非抢占性。</a:t>
            </a: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指定路由器 </a:t>
            </a:r>
            <a:r>
              <a:rPr lang="en-US" altLang="zh-CN" sz="2400" dirty="0">
                <a:solidFill>
                  <a:schemeClr val="accent1"/>
                </a:solidFill>
                <a:cs typeface="+mn-ea"/>
                <a:sym typeface="+mn-lt"/>
              </a:rPr>
              <a:t>(DR)</a:t>
            </a:r>
            <a:r>
              <a:rPr lang="zh-CN" altLang="en-US" sz="2400" dirty="0">
                <a:solidFill>
                  <a:schemeClr val="accent1"/>
                </a:solidFill>
                <a:cs typeface="+mn-ea"/>
                <a:sym typeface="+mn-lt"/>
              </a:rPr>
              <a:t>：</a:t>
            </a:r>
            <a:r>
              <a:rPr lang="en-US" altLang="zh-CN" sz="2400" dirty="0">
                <a:solidFill>
                  <a:schemeClr val="accent1"/>
                </a:solidFill>
                <a:cs typeface="+mn-ea"/>
                <a:sym typeface="+mn-lt"/>
              </a:rPr>
              <a:t>DR </a:t>
            </a:r>
            <a:r>
              <a:rPr lang="zh-CN" altLang="en-US" sz="2400" dirty="0">
                <a:solidFill>
                  <a:schemeClr val="accent1"/>
                </a:solidFill>
                <a:cs typeface="+mn-ea"/>
                <a:sym typeface="+mn-lt"/>
              </a:rPr>
              <a:t>负责使用该变化信息更新其它所有 </a:t>
            </a:r>
            <a:r>
              <a:rPr lang="en-US" altLang="zh-CN" sz="2400" dirty="0">
                <a:solidFill>
                  <a:schemeClr val="accent1"/>
                </a:solidFill>
                <a:cs typeface="+mn-ea"/>
                <a:sym typeface="+mn-lt"/>
              </a:rPr>
              <a:t>OSPF </a:t>
            </a:r>
            <a:r>
              <a:rPr lang="zh-CN" altLang="en-US" sz="2400" dirty="0">
                <a:solidFill>
                  <a:schemeClr val="accent1"/>
                </a:solidFill>
                <a:cs typeface="+mn-ea"/>
                <a:sym typeface="+mn-lt"/>
              </a:rPr>
              <a:t>路由器（</a:t>
            </a:r>
            <a:r>
              <a:rPr lang="en-US" altLang="zh-CN" sz="2400" dirty="0" err="1">
                <a:solidFill>
                  <a:schemeClr val="accent1"/>
                </a:solidFill>
                <a:cs typeface="+mn-ea"/>
                <a:sym typeface="+mn-lt"/>
              </a:rPr>
              <a:t>DRother</a:t>
            </a:r>
            <a:r>
              <a:rPr lang="zh-CN" altLang="en-US" sz="2400" dirty="0">
                <a:solidFill>
                  <a:schemeClr val="accent1"/>
                </a:solidFill>
                <a:cs typeface="+mn-ea"/>
                <a:sym typeface="+mn-lt"/>
              </a:rPr>
              <a:t>）。</a:t>
            </a: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备用指定路由器 </a:t>
            </a:r>
            <a:r>
              <a:rPr lang="en-US" altLang="zh-CN" sz="2400" dirty="0">
                <a:solidFill>
                  <a:schemeClr val="accent1"/>
                </a:solidFill>
                <a:cs typeface="+mn-ea"/>
                <a:sym typeface="+mn-lt"/>
              </a:rPr>
              <a:t>(BDR)</a:t>
            </a:r>
            <a:r>
              <a:rPr lang="zh-CN" altLang="en-US" sz="2400" dirty="0">
                <a:solidFill>
                  <a:schemeClr val="accent1"/>
                </a:solidFill>
                <a:cs typeface="+mn-ea"/>
                <a:sym typeface="+mn-lt"/>
              </a:rPr>
              <a:t>：</a:t>
            </a:r>
            <a:r>
              <a:rPr lang="en-US" altLang="zh-CN" sz="2400" dirty="0">
                <a:solidFill>
                  <a:schemeClr val="accent1"/>
                </a:solidFill>
                <a:cs typeface="+mn-ea"/>
                <a:sym typeface="+mn-lt"/>
              </a:rPr>
              <a:t>BDR </a:t>
            </a:r>
            <a:r>
              <a:rPr lang="zh-CN" altLang="en-US" sz="2400" dirty="0">
                <a:solidFill>
                  <a:schemeClr val="accent1"/>
                </a:solidFill>
                <a:cs typeface="+mn-ea"/>
                <a:sym typeface="+mn-lt"/>
              </a:rPr>
              <a:t>会监控 </a:t>
            </a:r>
            <a:r>
              <a:rPr lang="en-US" altLang="zh-CN" sz="2400" dirty="0">
                <a:solidFill>
                  <a:schemeClr val="accent1"/>
                </a:solidFill>
                <a:cs typeface="+mn-ea"/>
                <a:sym typeface="+mn-lt"/>
              </a:rPr>
              <a:t>DR </a:t>
            </a:r>
            <a:r>
              <a:rPr lang="zh-CN" altLang="en-US" sz="2400" dirty="0">
                <a:solidFill>
                  <a:schemeClr val="accent1"/>
                </a:solidFill>
                <a:cs typeface="+mn-ea"/>
                <a:sym typeface="+mn-lt"/>
              </a:rPr>
              <a:t>的状态，并在当前 </a:t>
            </a:r>
            <a:r>
              <a:rPr lang="en-US" altLang="zh-CN" sz="2400" dirty="0">
                <a:solidFill>
                  <a:schemeClr val="accent1"/>
                </a:solidFill>
                <a:cs typeface="+mn-ea"/>
                <a:sym typeface="+mn-lt"/>
              </a:rPr>
              <a:t>DR </a:t>
            </a:r>
            <a:r>
              <a:rPr lang="zh-CN" altLang="en-US" sz="2400" dirty="0">
                <a:solidFill>
                  <a:schemeClr val="accent1"/>
                </a:solidFill>
                <a:cs typeface="+mn-ea"/>
                <a:sym typeface="+mn-lt"/>
              </a:rPr>
              <a:t>发生故障时接替其角色。</a:t>
            </a:r>
          </a:p>
        </p:txBody>
      </p:sp>
      <p:sp>
        <p:nvSpPr>
          <p:cNvPr id="3" name="日期占位符 3">
            <a:extLst>
              <a:ext uri="{FF2B5EF4-FFF2-40B4-BE49-F238E27FC236}">
                <a16:creationId xmlns:a16="http://schemas.microsoft.com/office/drawing/2014/main" id="{79620E5E-67BA-AFA2-CE8B-CA6DD7CB09D0}"/>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BD7CD280-0201-B33C-7EA4-252C73640C3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D99CA5D2-22A0-D88B-2284-03B824189A1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228</a:t>
            </a:fld>
            <a:endParaRPr lang="en-US">
              <a:cs typeface="+mn-ea"/>
              <a:sym typeface="+mn-lt"/>
            </a:endParaRPr>
          </a:p>
        </p:txBody>
      </p:sp>
      <p:grpSp>
        <p:nvGrpSpPr>
          <p:cNvPr id="21" name="组合 20">
            <a:extLst>
              <a:ext uri="{FF2B5EF4-FFF2-40B4-BE49-F238E27FC236}">
                <a16:creationId xmlns:a16="http://schemas.microsoft.com/office/drawing/2014/main" id="{EC477494-67DF-4FF6-8304-AF0AF315973B}"/>
              </a:ext>
            </a:extLst>
          </p:cNvPr>
          <p:cNvGrpSpPr/>
          <p:nvPr/>
        </p:nvGrpSpPr>
        <p:grpSpPr>
          <a:xfrm>
            <a:off x="4173314" y="1578755"/>
            <a:ext cx="3287936" cy="2093306"/>
            <a:chOff x="6943407" y="1378429"/>
            <a:chExt cx="3287936" cy="2093306"/>
          </a:xfrm>
        </p:grpSpPr>
        <p:cxnSp>
          <p:nvCxnSpPr>
            <p:cNvPr id="22" name="直接连接符 21">
              <a:extLst>
                <a:ext uri="{FF2B5EF4-FFF2-40B4-BE49-F238E27FC236}">
                  <a16:creationId xmlns:a16="http://schemas.microsoft.com/office/drawing/2014/main" id="{4A7B872F-E436-4F47-918C-C9006BF981A5}"/>
                </a:ext>
              </a:extLst>
            </p:cNvPr>
            <p:cNvCxnSpPr/>
            <p:nvPr/>
          </p:nvCxnSpPr>
          <p:spPr bwMode="auto">
            <a:xfrm flipH="1">
              <a:off x="7243911" y="1916832"/>
              <a:ext cx="388176"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3" name="直接连接符 22">
              <a:extLst>
                <a:ext uri="{FF2B5EF4-FFF2-40B4-BE49-F238E27FC236}">
                  <a16:creationId xmlns:a16="http://schemas.microsoft.com/office/drawing/2014/main" id="{BE9A78FE-CA24-46D4-8D27-E66D36809004}"/>
                </a:ext>
              </a:extLst>
            </p:cNvPr>
            <p:cNvCxnSpPr/>
            <p:nvPr/>
          </p:nvCxnSpPr>
          <p:spPr bwMode="auto">
            <a:xfrm flipH="1">
              <a:off x="7243911" y="1916832"/>
              <a:ext cx="2190044"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4" name="直接连接符 23">
              <a:extLst>
                <a:ext uri="{FF2B5EF4-FFF2-40B4-BE49-F238E27FC236}">
                  <a16:creationId xmlns:a16="http://schemas.microsoft.com/office/drawing/2014/main" id="{B44D3FEF-8DD8-4AF9-8123-0C0168EAE23A}"/>
                </a:ext>
              </a:extLst>
            </p:cNvPr>
            <p:cNvCxnSpPr/>
            <p:nvPr/>
          </p:nvCxnSpPr>
          <p:spPr bwMode="auto">
            <a:xfrm>
              <a:off x="7632087" y="1916832"/>
              <a:ext cx="955288"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5" name="直接连接符 24">
              <a:extLst>
                <a:ext uri="{FF2B5EF4-FFF2-40B4-BE49-F238E27FC236}">
                  <a16:creationId xmlns:a16="http://schemas.microsoft.com/office/drawing/2014/main" id="{D8E4CFE6-143A-4090-BAC2-EE6AF4EBC870}"/>
                </a:ext>
              </a:extLst>
            </p:cNvPr>
            <p:cNvCxnSpPr/>
            <p:nvPr/>
          </p:nvCxnSpPr>
          <p:spPr bwMode="auto">
            <a:xfrm>
              <a:off x="7632088" y="1916832"/>
              <a:ext cx="2312821"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40" name="直接连接符 39">
              <a:extLst>
                <a:ext uri="{FF2B5EF4-FFF2-40B4-BE49-F238E27FC236}">
                  <a16:creationId xmlns:a16="http://schemas.microsoft.com/office/drawing/2014/main" id="{1F6C3EAA-4868-4C67-BD4E-5D9FAA2142D8}"/>
                </a:ext>
              </a:extLst>
            </p:cNvPr>
            <p:cNvCxnSpPr/>
            <p:nvPr/>
          </p:nvCxnSpPr>
          <p:spPr bwMode="auto">
            <a:xfrm flipH="1">
              <a:off x="8587375" y="1916832"/>
              <a:ext cx="846580"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41" name="直接连接符 40">
              <a:extLst>
                <a:ext uri="{FF2B5EF4-FFF2-40B4-BE49-F238E27FC236}">
                  <a16:creationId xmlns:a16="http://schemas.microsoft.com/office/drawing/2014/main" id="{273984CC-974F-48C5-BCC3-555C822F8B1F}"/>
                </a:ext>
              </a:extLst>
            </p:cNvPr>
            <p:cNvCxnSpPr/>
            <p:nvPr/>
          </p:nvCxnSpPr>
          <p:spPr bwMode="auto">
            <a:xfrm>
              <a:off x="9433956" y="1916832"/>
              <a:ext cx="510953"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sp>
          <p:nvSpPr>
            <p:cNvPr id="42" name="任意多边形 83">
              <a:extLst>
                <a:ext uri="{FF2B5EF4-FFF2-40B4-BE49-F238E27FC236}">
                  <a16:creationId xmlns:a16="http://schemas.microsoft.com/office/drawing/2014/main" id="{CC8E617C-1C30-4125-8889-E3DAFBD56692}"/>
                </a:ext>
              </a:extLst>
            </p:cNvPr>
            <p:cNvSpPr/>
            <p:nvPr/>
          </p:nvSpPr>
          <p:spPr bwMode="auto">
            <a:xfrm>
              <a:off x="7649465" y="1916832"/>
              <a:ext cx="1790278" cy="144017"/>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7219"/>
                  </a:moveTo>
                  <a:cubicBezTo>
                    <a:pt x="305594" y="106437"/>
                    <a:pt x="611188" y="198922"/>
                    <a:pt x="914400" y="197719"/>
                  </a:cubicBezTo>
                  <a:cubicBezTo>
                    <a:pt x="1217612" y="196516"/>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sp>
          <p:nvSpPr>
            <p:cNvPr id="43" name="任意多边形 84">
              <a:extLst>
                <a:ext uri="{FF2B5EF4-FFF2-40B4-BE49-F238E27FC236}">
                  <a16:creationId xmlns:a16="http://schemas.microsoft.com/office/drawing/2014/main" id="{2E4E306F-5B31-4296-90FD-6C40DFBDA07E}"/>
                </a:ext>
              </a:extLst>
            </p:cNvPr>
            <p:cNvSpPr/>
            <p:nvPr/>
          </p:nvSpPr>
          <p:spPr bwMode="auto">
            <a:xfrm rot="10800000">
              <a:off x="7273153" y="2852936"/>
              <a:ext cx="1302494" cy="85956"/>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7219"/>
                  </a:moveTo>
                  <a:cubicBezTo>
                    <a:pt x="305594" y="106437"/>
                    <a:pt x="611188" y="198922"/>
                    <a:pt x="914400" y="197719"/>
                  </a:cubicBezTo>
                  <a:cubicBezTo>
                    <a:pt x="1083110" y="181162"/>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sp>
          <p:nvSpPr>
            <p:cNvPr id="44" name="任意多边形 85">
              <a:extLst>
                <a:ext uri="{FF2B5EF4-FFF2-40B4-BE49-F238E27FC236}">
                  <a16:creationId xmlns:a16="http://schemas.microsoft.com/office/drawing/2014/main" id="{1E3563D0-D31E-4DAA-A724-AEB0DCD66720}"/>
                </a:ext>
              </a:extLst>
            </p:cNvPr>
            <p:cNvSpPr/>
            <p:nvPr/>
          </p:nvSpPr>
          <p:spPr bwMode="auto">
            <a:xfrm rot="10800000">
              <a:off x="8609555" y="2852936"/>
              <a:ext cx="1302494" cy="85956"/>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7219"/>
                  </a:moveTo>
                  <a:cubicBezTo>
                    <a:pt x="305594" y="106437"/>
                    <a:pt x="611188" y="198922"/>
                    <a:pt x="914400" y="197719"/>
                  </a:cubicBezTo>
                  <a:cubicBezTo>
                    <a:pt x="1083110" y="181162"/>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sp>
          <p:nvSpPr>
            <p:cNvPr id="45" name="任意多边形 86">
              <a:extLst>
                <a:ext uri="{FF2B5EF4-FFF2-40B4-BE49-F238E27FC236}">
                  <a16:creationId xmlns:a16="http://schemas.microsoft.com/office/drawing/2014/main" id="{0DC7E54B-2956-46BB-9196-FE113E9C0D71}"/>
                </a:ext>
              </a:extLst>
            </p:cNvPr>
            <p:cNvSpPr/>
            <p:nvPr/>
          </p:nvSpPr>
          <p:spPr bwMode="auto">
            <a:xfrm rot="10800000">
              <a:off x="7351511" y="2636912"/>
              <a:ext cx="2592288" cy="288032"/>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0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0"/>
                  </a:moveTo>
                  <a:cubicBezTo>
                    <a:pt x="305594" y="99218"/>
                    <a:pt x="611188" y="198922"/>
                    <a:pt x="914400" y="197719"/>
                  </a:cubicBezTo>
                  <a:cubicBezTo>
                    <a:pt x="1083110" y="181162"/>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pic>
          <p:nvPicPr>
            <p:cNvPr id="46" name="图片 45">
              <a:extLst>
                <a:ext uri="{FF2B5EF4-FFF2-40B4-BE49-F238E27FC236}">
                  <a16:creationId xmlns:a16="http://schemas.microsoft.com/office/drawing/2014/main" id="{1F2C4721-F2C1-4740-8F1F-B41D7A30B5E1}"/>
                </a:ext>
              </a:extLst>
            </p:cNvPr>
            <p:cNvPicPr>
              <a:picLocks noChangeAspect="1"/>
            </p:cNvPicPr>
            <p:nvPr/>
          </p:nvPicPr>
          <p:blipFill>
            <a:blip r:embed="rId3"/>
            <a:stretch>
              <a:fillRect/>
            </a:stretch>
          </p:blipFill>
          <p:spPr>
            <a:xfrm>
              <a:off x="9713500" y="2947824"/>
              <a:ext cx="517843" cy="517843"/>
            </a:xfrm>
            <a:prstGeom prst="rect">
              <a:avLst/>
            </a:prstGeom>
          </p:spPr>
        </p:pic>
        <p:pic>
          <p:nvPicPr>
            <p:cNvPr id="47" name="图片 46">
              <a:extLst>
                <a:ext uri="{FF2B5EF4-FFF2-40B4-BE49-F238E27FC236}">
                  <a16:creationId xmlns:a16="http://schemas.microsoft.com/office/drawing/2014/main" id="{6AE21F64-E3B9-4EAC-BBF6-815D3FDB94D3}"/>
                </a:ext>
              </a:extLst>
            </p:cNvPr>
            <p:cNvPicPr>
              <a:picLocks noChangeAspect="1"/>
            </p:cNvPicPr>
            <p:nvPr/>
          </p:nvPicPr>
          <p:blipFill>
            <a:blip r:embed="rId3"/>
            <a:stretch>
              <a:fillRect/>
            </a:stretch>
          </p:blipFill>
          <p:spPr>
            <a:xfrm>
              <a:off x="8370036" y="2938205"/>
              <a:ext cx="517843" cy="517843"/>
            </a:xfrm>
            <a:prstGeom prst="rect">
              <a:avLst/>
            </a:prstGeom>
          </p:spPr>
        </p:pic>
        <p:pic>
          <p:nvPicPr>
            <p:cNvPr id="48" name="图片 47">
              <a:extLst>
                <a:ext uri="{FF2B5EF4-FFF2-40B4-BE49-F238E27FC236}">
                  <a16:creationId xmlns:a16="http://schemas.microsoft.com/office/drawing/2014/main" id="{B0833155-3796-46CB-92E1-5CE0A6DBBDA0}"/>
                </a:ext>
              </a:extLst>
            </p:cNvPr>
            <p:cNvPicPr>
              <a:picLocks noChangeAspect="1"/>
            </p:cNvPicPr>
            <p:nvPr/>
          </p:nvPicPr>
          <p:blipFill>
            <a:blip r:embed="rId3"/>
            <a:stretch>
              <a:fillRect/>
            </a:stretch>
          </p:blipFill>
          <p:spPr>
            <a:xfrm>
              <a:off x="6943407" y="2953892"/>
              <a:ext cx="517843" cy="517843"/>
            </a:xfrm>
            <a:prstGeom prst="rect">
              <a:avLst/>
            </a:prstGeom>
          </p:spPr>
        </p:pic>
        <p:pic>
          <p:nvPicPr>
            <p:cNvPr id="49" name="图片 48">
              <a:extLst>
                <a:ext uri="{FF2B5EF4-FFF2-40B4-BE49-F238E27FC236}">
                  <a16:creationId xmlns:a16="http://schemas.microsoft.com/office/drawing/2014/main" id="{F5D4EA53-5060-48E3-872B-9D4AA6147183}"/>
                </a:ext>
              </a:extLst>
            </p:cNvPr>
            <p:cNvPicPr>
              <a:picLocks noChangeAspect="1"/>
            </p:cNvPicPr>
            <p:nvPr/>
          </p:nvPicPr>
          <p:blipFill>
            <a:blip r:embed="rId3"/>
            <a:stretch>
              <a:fillRect/>
            </a:stretch>
          </p:blipFill>
          <p:spPr>
            <a:xfrm>
              <a:off x="9175033" y="1378429"/>
              <a:ext cx="517843" cy="517843"/>
            </a:xfrm>
            <a:prstGeom prst="rect">
              <a:avLst/>
            </a:prstGeom>
          </p:spPr>
        </p:pic>
        <p:pic>
          <p:nvPicPr>
            <p:cNvPr id="50" name="图片 49">
              <a:extLst>
                <a:ext uri="{FF2B5EF4-FFF2-40B4-BE49-F238E27FC236}">
                  <a16:creationId xmlns:a16="http://schemas.microsoft.com/office/drawing/2014/main" id="{E37215BF-34B1-470B-83BF-287025B21D6B}"/>
                </a:ext>
              </a:extLst>
            </p:cNvPr>
            <p:cNvPicPr>
              <a:picLocks noChangeAspect="1"/>
            </p:cNvPicPr>
            <p:nvPr/>
          </p:nvPicPr>
          <p:blipFill>
            <a:blip r:embed="rId3"/>
            <a:stretch>
              <a:fillRect/>
            </a:stretch>
          </p:blipFill>
          <p:spPr>
            <a:xfrm>
              <a:off x="7390543" y="1381200"/>
              <a:ext cx="517843" cy="517843"/>
            </a:xfrm>
            <a:prstGeom prst="rect">
              <a:avLst/>
            </a:prstGeom>
          </p:spPr>
        </p:pic>
      </p:grpSp>
    </p:spTree>
    <p:extLst>
      <p:ext uri="{BB962C8B-B14F-4D97-AF65-F5344CB8AC3E}">
        <p14:creationId xmlns:p14="http://schemas.microsoft.com/office/powerpoint/2010/main" val="10583408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DR</a:t>
            </a:r>
            <a:r>
              <a:rPr lang="zh-CN" altLang="en-US" sz="3200" dirty="0">
                <a:latin typeface="+mn-lt"/>
                <a:ea typeface="+mn-ea"/>
                <a:cs typeface="+mn-ea"/>
                <a:sym typeface="+mn-lt"/>
              </a:rPr>
              <a:t>、</a:t>
            </a:r>
            <a:r>
              <a:rPr lang="en-US" altLang="zh-CN" sz="3200" dirty="0">
                <a:latin typeface="+mn-lt"/>
                <a:ea typeface="+mn-ea"/>
                <a:cs typeface="+mn-ea"/>
                <a:sym typeface="+mn-lt"/>
              </a:rPr>
              <a:t>BDR</a:t>
            </a:r>
            <a:endParaRPr lang="zh-CN" altLang="en-US" sz="3200" dirty="0">
              <a:latin typeface="+mn-lt"/>
              <a:ea typeface="+mn-ea"/>
              <a:cs typeface="+mn-ea"/>
              <a:sym typeface="+mn-lt"/>
            </a:endParaRPr>
          </a:p>
        </p:txBody>
      </p:sp>
      <p:sp>
        <p:nvSpPr>
          <p:cNvPr id="13" name="矩形 12"/>
          <p:cNvSpPr/>
          <p:nvPr/>
        </p:nvSpPr>
        <p:spPr>
          <a:xfrm>
            <a:off x="734132" y="3717033"/>
            <a:ext cx="10924468" cy="2484262"/>
          </a:xfrm>
          <a:prstGeom prst="rect">
            <a:avLst/>
          </a:prstGeom>
        </p:spPr>
        <p:txBody>
          <a:bodyPr vert="horz" lIns="91440" tIns="45720" rIns="91440" bIns="45720" rtlCol="0">
            <a:normAutofit lnSpcReduction="10000"/>
          </a:bodyPr>
          <a:lstStyle/>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注意</a:t>
            </a:r>
            <a:r>
              <a:rPr lang="en-US" altLang="zh-CN" sz="2400" dirty="0">
                <a:solidFill>
                  <a:schemeClr val="accent1"/>
                </a:solidFill>
                <a:cs typeface="+mn-ea"/>
                <a:sym typeface="+mn-lt"/>
              </a:rPr>
              <a:t>OSPF</a:t>
            </a:r>
            <a:r>
              <a:rPr lang="zh-CN" altLang="en-US" sz="2400" dirty="0">
                <a:solidFill>
                  <a:schemeClr val="accent1"/>
                </a:solidFill>
                <a:cs typeface="+mn-ea"/>
                <a:sym typeface="+mn-lt"/>
              </a:rPr>
              <a:t>为“接口敏感型协议”，</a:t>
            </a:r>
            <a:r>
              <a:rPr lang="en-US" altLang="zh-CN" sz="2400" dirty="0">
                <a:solidFill>
                  <a:schemeClr val="accent1"/>
                </a:solidFill>
                <a:cs typeface="+mn-ea"/>
                <a:sym typeface="+mn-lt"/>
              </a:rPr>
              <a:t>DR</a:t>
            </a:r>
            <a:r>
              <a:rPr lang="zh-CN" altLang="en-US" sz="2400" dirty="0">
                <a:solidFill>
                  <a:schemeClr val="accent1"/>
                </a:solidFill>
                <a:cs typeface="+mn-ea"/>
                <a:sym typeface="+mn-lt"/>
              </a:rPr>
              <a:t>及</a:t>
            </a:r>
            <a:r>
              <a:rPr lang="en-US" altLang="zh-CN" sz="2400" dirty="0">
                <a:solidFill>
                  <a:schemeClr val="accent1"/>
                </a:solidFill>
                <a:cs typeface="+mn-ea"/>
                <a:sym typeface="+mn-lt"/>
              </a:rPr>
              <a:t>BDR</a:t>
            </a:r>
            <a:r>
              <a:rPr lang="zh-CN" altLang="en-US" sz="2400" dirty="0">
                <a:solidFill>
                  <a:schemeClr val="accent1"/>
                </a:solidFill>
                <a:cs typeface="+mn-ea"/>
                <a:sym typeface="+mn-lt"/>
              </a:rPr>
              <a:t>的身份状态是基于</a:t>
            </a:r>
            <a:r>
              <a:rPr lang="en-US" altLang="zh-CN" sz="2400" dirty="0">
                <a:solidFill>
                  <a:schemeClr val="accent1"/>
                </a:solidFill>
                <a:cs typeface="+mn-ea"/>
                <a:sym typeface="+mn-lt"/>
              </a:rPr>
              <a:t>OSPF</a:t>
            </a:r>
            <a:r>
              <a:rPr lang="zh-CN" altLang="en-US" sz="2400" dirty="0">
                <a:solidFill>
                  <a:schemeClr val="accent1"/>
                </a:solidFill>
                <a:cs typeface="+mn-ea"/>
                <a:sym typeface="+mn-lt"/>
              </a:rPr>
              <a:t>接口的。</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MA</a:t>
            </a:r>
            <a:r>
              <a:rPr lang="zh-CN" altLang="en-US" sz="2400" dirty="0">
                <a:solidFill>
                  <a:schemeClr val="accent1"/>
                </a:solidFill>
                <a:cs typeface="+mn-ea"/>
                <a:sym typeface="+mn-lt"/>
              </a:rPr>
              <a:t>网络中，所有的</a:t>
            </a:r>
            <a:r>
              <a:rPr lang="en-US" altLang="zh-CN" sz="2400" dirty="0" err="1">
                <a:solidFill>
                  <a:schemeClr val="accent1"/>
                </a:solidFill>
                <a:cs typeface="+mn-ea"/>
                <a:sym typeface="+mn-lt"/>
              </a:rPr>
              <a:t>DRother</a:t>
            </a:r>
            <a:r>
              <a:rPr lang="zh-CN" altLang="en-US" sz="2400" dirty="0">
                <a:solidFill>
                  <a:schemeClr val="accent1"/>
                </a:solidFill>
                <a:cs typeface="+mn-ea"/>
                <a:sym typeface="+mn-lt"/>
              </a:rPr>
              <a:t>路由器均只与</a:t>
            </a:r>
            <a:r>
              <a:rPr lang="en-US" altLang="zh-CN" sz="2400" dirty="0">
                <a:solidFill>
                  <a:schemeClr val="accent1"/>
                </a:solidFill>
                <a:cs typeface="+mn-ea"/>
                <a:sym typeface="+mn-lt"/>
              </a:rPr>
              <a:t>DR</a:t>
            </a:r>
            <a:r>
              <a:rPr lang="zh-CN" altLang="en-US" sz="2400" dirty="0">
                <a:solidFill>
                  <a:schemeClr val="accent1"/>
                </a:solidFill>
                <a:cs typeface="+mn-ea"/>
                <a:sym typeface="+mn-lt"/>
              </a:rPr>
              <a:t>和</a:t>
            </a:r>
            <a:r>
              <a:rPr lang="en-US" altLang="zh-CN" sz="2400" dirty="0">
                <a:solidFill>
                  <a:schemeClr val="accent1"/>
                </a:solidFill>
                <a:cs typeface="+mn-ea"/>
                <a:sym typeface="+mn-lt"/>
              </a:rPr>
              <a:t>BDR</a:t>
            </a:r>
            <a:r>
              <a:rPr lang="zh-CN" altLang="en-US" sz="2400" dirty="0">
                <a:solidFill>
                  <a:schemeClr val="accent1"/>
                </a:solidFill>
                <a:cs typeface="+mn-ea"/>
                <a:sym typeface="+mn-lt"/>
              </a:rPr>
              <a:t>建立邻接关系，</a:t>
            </a:r>
            <a:r>
              <a:rPr lang="en-US" altLang="zh-CN" sz="2400" dirty="0" err="1">
                <a:solidFill>
                  <a:schemeClr val="accent1"/>
                </a:solidFill>
                <a:cs typeface="+mn-ea"/>
                <a:sym typeface="+mn-lt"/>
              </a:rPr>
              <a:t>DRother</a:t>
            </a:r>
            <a:r>
              <a:rPr lang="zh-CN" altLang="en-US" sz="2400" dirty="0">
                <a:solidFill>
                  <a:schemeClr val="accent1"/>
                </a:solidFill>
                <a:cs typeface="+mn-ea"/>
                <a:sym typeface="+mn-lt"/>
              </a:rPr>
              <a:t>间不建立全毗邻邻接关系。</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如此一来，该多路访问网络中设备需要维护的</a:t>
            </a:r>
            <a:r>
              <a:rPr lang="en-US" altLang="zh-CN" sz="2400" dirty="0">
                <a:solidFill>
                  <a:schemeClr val="accent1"/>
                </a:solidFill>
                <a:cs typeface="+mn-ea"/>
                <a:sym typeface="+mn-lt"/>
              </a:rPr>
              <a:t>OSPF</a:t>
            </a:r>
            <a:r>
              <a:rPr lang="zh-CN" altLang="en-US" sz="2400" dirty="0">
                <a:solidFill>
                  <a:schemeClr val="accent1"/>
                </a:solidFill>
                <a:cs typeface="+mn-ea"/>
                <a:sym typeface="+mn-lt"/>
              </a:rPr>
              <a:t>邻居关系大幅减小：</a:t>
            </a:r>
            <a:r>
              <a:rPr lang="en-US" altLang="zh-CN" sz="2400" dirty="0">
                <a:solidFill>
                  <a:schemeClr val="accent1"/>
                </a:solidFill>
                <a:cs typeface="+mn-ea"/>
                <a:sym typeface="+mn-lt"/>
              </a:rPr>
              <a:t>M= (n-2)×2+1</a:t>
            </a:r>
            <a:r>
              <a:rPr lang="zh-CN" altLang="en-US" sz="2400" dirty="0">
                <a:solidFill>
                  <a:schemeClr val="accent1"/>
                </a:solidFill>
                <a:cs typeface="+mn-ea"/>
                <a:sym typeface="+mn-lt"/>
              </a:rPr>
              <a:t>，</a:t>
            </a:r>
            <a:r>
              <a:rPr lang="en-US" altLang="zh-CN" sz="2400" dirty="0">
                <a:solidFill>
                  <a:schemeClr val="accent1"/>
                </a:solidFill>
                <a:cs typeface="+mn-ea"/>
                <a:sym typeface="+mn-lt"/>
              </a:rPr>
              <a:t>LSA</a:t>
            </a:r>
            <a:r>
              <a:rPr lang="zh-CN" altLang="en-US" sz="2400" dirty="0">
                <a:solidFill>
                  <a:schemeClr val="accent1"/>
                </a:solidFill>
                <a:cs typeface="+mn-ea"/>
                <a:sym typeface="+mn-lt"/>
              </a:rPr>
              <a:t>的泛洪问题也可以得到一定的缓解。</a:t>
            </a:r>
          </a:p>
        </p:txBody>
      </p:sp>
      <p:sp>
        <p:nvSpPr>
          <p:cNvPr id="3" name="日期占位符 3">
            <a:extLst>
              <a:ext uri="{FF2B5EF4-FFF2-40B4-BE49-F238E27FC236}">
                <a16:creationId xmlns:a16="http://schemas.microsoft.com/office/drawing/2014/main" id="{79620E5E-67BA-AFA2-CE8B-CA6DD7CB09D0}"/>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BD7CD280-0201-B33C-7EA4-252C73640C3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D99CA5D2-22A0-D88B-2284-03B824189A1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229</a:t>
            </a:fld>
            <a:endParaRPr lang="en-US">
              <a:cs typeface="+mn-ea"/>
              <a:sym typeface="+mn-lt"/>
            </a:endParaRPr>
          </a:p>
        </p:txBody>
      </p:sp>
      <p:grpSp>
        <p:nvGrpSpPr>
          <p:cNvPr id="21" name="组合 20">
            <a:extLst>
              <a:ext uri="{FF2B5EF4-FFF2-40B4-BE49-F238E27FC236}">
                <a16:creationId xmlns:a16="http://schemas.microsoft.com/office/drawing/2014/main" id="{EC477494-67DF-4FF6-8304-AF0AF315973B}"/>
              </a:ext>
            </a:extLst>
          </p:cNvPr>
          <p:cNvGrpSpPr/>
          <p:nvPr/>
        </p:nvGrpSpPr>
        <p:grpSpPr>
          <a:xfrm>
            <a:off x="4173314" y="1578755"/>
            <a:ext cx="3287936" cy="2093306"/>
            <a:chOff x="6943407" y="1378429"/>
            <a:chExt cx="3287936" cy="2093306"/>
          </a:xfrm>
        </p:grpSpPr>
        <p:cxnSp>
          <p:nvCxnSpPr>
            <p:cNvPr id="22" name="直接连接符 21">
              <a:extLst>
                <a:ext uri="{FF2B5EF4-FFF2-40B4-BE49-F238E27FC236}">
                  <a16:creationId xmlns:a16="http://schemas.microsoft.com/office/drawing/2014/main" id="{4A7B872F-E436-4F47-918C-C9006BF981A5}"/>
                </a:ext>
              </a:extLst>
            </p:cNvPr>
            <p:cNvCxnSpPr/>
            <p:nvPr/>
          </p:nvCxnSpPr>
          <p:spPr bwMode="auto">
            <a:xfrm flipH="1">
              <a:off x="7243911" y="1916832"/>
              <a:ext cx="388176"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3" name="直接连接符 22">
              <a:extLst>
                <a:ext uri="{FF2B5EF4-FFF2-40B4-BE49-F238E27FC236}">
                  <a16:creationId xmlns:a16="http://schemas.microsoft.com/office/drawing/2014/main" id="{BE9A78FE-CA24-46D4-8D27-E66D36809004}"/>
                </a:ext>
              </a:extLst>
            </p:cNvPr>
            <p:cNvCxnSpPr/>
            <p:nvPr/>
          </p:nvCxnSpPr>
          <p:spPr bwMode="auto">
            <a:xfrm flipH="1">
              <a:off x="7243911" y="1916832"/>
              <a:ext cx="2190044"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4" name="直接连接符 23">
              <a:extLst>
                <a:ext uri="{FF2B5EF4-FFF2-40B4-BE49-F238E27FC236}">
                  <a16:creationId xmlns:a16="http://schemas.microsoft.com/office/drawing/2014/main" id="{B44D3FEF-8DD8-4AF9-8123-0C0168EAE23A}"/>
                </a:ext>
              </a:extLst>
            </p:cNvPr>
            <p:cNvCxnSpPr/>
            <p:nvPr/>
          </p:nvCxnSpPr>
          <p:spPr bwMode="auto">
            <a:xfrm>
              <a:off x="7632087" y="1916832"/>
              <a:ext cx="955288"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5" name="直接连接符 24">
              <a:extLst>
                <a:ext uri="{FF2B5EF4-FFF2-40B4-BE49-F238E27FC236}">
                  <a16:creationId xmlns:a16="http://schemas.microsoft.com/office/drawing/2014/main" id="{D8E4CFE6-143A-4090-BAC2-EE6AF4EBC870}"/>
                </a:ext>
              </a:extLst>
            </p:cNvPr>
            <p:cNvCxnSpPr/>
            <p:nvPr/>
          </p:nvCxnSpPr>
          <p:spPr bwMode="auto">
            <a:xfrm>
              <a:off x="7632088" y="1916832"/>
              <a:ext cx="2312821"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40" name="直接连接符 39">
              <a:extLst>
                <a:ext uri="{FF2B5EF4-FFF2-40B4-BE49-F238E27FC236}">
                  <a16:creationId xmlns:a16="http://schemas.microsoft.com/office/drawing/2014/main" id="{1F6C3EAA-4868-4C67-BD4E-5D9FAA2142D8}"/>
                </a:ext>
              </a:extLst>
            </p:cNvPr>
            <p:cNvCxnSpPr/>
            <p:nvPr/>
          </p:nvCxnSpPr>
          <p:spPr bwMode="auto">
            <a:xfrm flipH="1">
              <a:off x="8587375" y="1916832"/>
              <a:ext cx="846580"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41" name="直接连接符 40">
              <a:extLst>
                <a:ext uri="{FF2B5EF4-FFF2-40B4-BE49-F238E27FC236}">
                  <a16:creationId xmlns:a16="http://schemas.microsoft.com/office/drawing/2014/main" id="{273984CC-974F-48C5-BCC3-555C822F8B1F}"/>
                </a:ext>
              </a:extLst>
            </p:cNvPr>
            <p:cNvCxnSpPr/>
            <p:nvPr/>
          </p:nvCxnSpPr>
          <p:spPr bwMode="auto">
            <a:xfrm>
              <a:off x="9433956" y="1916832"/>
              <a:ext cx="510953" cy="1030992"/>
            </a:xfrm>
            <a:prstGeom prst="line">
              <a:avLst/>
            </a:prstGeom>
            <a:solidFill>
              <a:schemeClr val="accent1"/>
            </a:solidFill>
            <a:ln w="25400" cap="flat" cmpd="sng" algn="ctr">
              <a:solidFill>
                <a:schemeClr val="tx1"/>
              </a:solidFill>
              <a:prstDash val="sysDot"/>
              <a:round/>
              <a:headEnd type="none" w="med" len="med"/>
              <a:tailEnd type="none" w="med" len="med"/>
            </a:ln>
            <a:effectLst/>
          </p:spPr>
        </p:cxnSp>
        <p:sp>
          <p:nvSpPr>
            <p:cNvPr id="42" name="任意多边形 83">
              <a:extLst>
                <a:ext uri="{FF2B5EF4-FFF2-40B4-BE49-F238E27FC236}">
                  <a16:creationId xmlns:a16="http://schemas.microsoft.com/office/drawing/2014/main" id="{CC8E617C-1C30-4125-8889-E3DAFBD56692}"/>
                </a:ext>
              </a:extLst>
            </p:cNvPr>
            <p:cNvSpPr/>
            <p:nvPr/>
          </p:nvSpPr>
          <p:spPr bwMode="auto">
            <a:xfrm>
              <a:off x="7649465" y="1916832"/>
              <a:ext cx="1790278" cy="144017"/>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7219"/>
                  </a:moveTo>
                  <a:cubicBezTo>
                    <a:pt x="305594" y="106437"/>
                    <a:pt x="611188" y="198922"/>
                    <a:pt x="914400" y="197719"/>
                  </a:cubicBezTo>
                  <a:cubicBezTo>
                    <a:pt x="1217612" y="196516"/>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sp>
          <p:nvSpPr>
            <p:cNvPr id="43" name="任意多边形 84">
              <a:extLst>
                <a:ext uri="{FF2B5EF4-FFF2-40B4-BE49-F238E27FC236}">
                  <a16:creationId xmlns:a16="http://schemas.microsoft.com/office/drawing/2014/main" id="{2E4E306F-5B31-4296-90FD-6C40DFBDA07E}"/>
                </a:ext>
              </a:extLst>
            </p:cNvPr>
            <p:cNvSpPr/>
            <p:nvPr/>
          </p:nvSpPr>
          <p:spPr bwMode="auto">
            <a:xfrm rot="10800000">
              <a:off x="7273153" y="2852936"/>
              <a:ext cx="1302494" cy="85956"/>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7219"/>
                  </a:moveTo>
                  <a:cubicBezTo>
                    <a:pt x="305594" y="106437"/>
                    <a:pt x="611188" y="198922"/>
                    <a:pt x="914400" y="197719"/>
                  </a:cubicBezTo>
                  <a:cubicBezTo>
                    <a:pt x="1083110" y="181162"/>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sp>
          <p:nvSpPr>
            <p:cNvPr id="44" name="任意多边形 85">
              <a:extLst>
                <a:ext uri="{FF2B5EF4-FFF2-40B4-BE49-F238E27FC236}">
                  <a16:creationId xmlns:a16="http://schemas.microsoft.com/office/drawing/2014/main" id="{1E3563D0-D31E-4DAA-A724-AEB0DCD66720}"/>
                </a:ext>
              </a:extLst>
            </p:cNvPr>
            <p:cNvSpPr/>
            <p:nvPr/>
          </p:nvSpPr>
          <p:spPr bwMode="auto">
            <a:xfrm rot="10800000">
              <a:off x="8609555" y="2852936"/>
              <a:ext cx="1302494" cy="85956"/>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7219"/>
                  </a:moveTo>
                  <a:cubicBezTo>
                    <a:pt x="305594" y="106437"/>
                    <a:pt x="611188" y="198922"/>
                    <a:pt x="914400" y="197719"/>
                  </a:cubicBezTo>
                  <a:cubicBezTo>
                    <a:pt x="1083110" y="181162"/>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sp>
          <p:nvSpPr>
            <p:cNvPr id="45" name="任意多边形 86">
              <a:extLst>
                <a:ext uri="{FF2B5EF4-FFF2-40B4-BE49-F238E27FC236}">
                  <a16:creationId xmlns:a16="http://schemas.microsoft.com/office/drawing/2014/main" id="{0DC7E54B-2956-46BB-9196-FE113E9C0D71}"/>
                </a:ext>
              </a:extLst>
            </p:cNvPr>
            <p:cNvSpPr/>
            <p:nvPr/>
          </p:nvSpPr>
          <p:spPr bwMode="auto">
            <a:xfrm rot="10800000">
              <a:off x="7351511" y="2636912"/>
              <a:ext cx="2592288" cy="288032"/>
            </a:xfrm>
            <a:custGeom>
              <a:avLst/>
              <a:gdLst>
                <a:gd name="connsiteX0" fmla="*/ 0 w 1819275"/>
                <a:gd name="connsiteY0" fmla="*/ 47625 h 246062"/>
                <a:gd name="connsiteX1" fmla="*/ 914400 w 1819275"/>
                <a:gd name="connsiteY1" fmla="*/ 238125 h 246062"/>
                <a:gd name="connsiteX2" fmla="*/ 1819275 w 1819275"/>
                <a:gd name="connsiteY2" fmla="*/ 0 h 246062"/>
                <a:gd name="connsiteX3" fmla="*/ 1819275 w 1819275"/>
                <a:gd name="connsiteY3" fmla="*/ 0 h 246062"/>
                <a:gd name="connsiteX0" fmla="*/ 0 w 1872522"/>
                <a:gd name="connsiteY0" fmla="*/ 68577 h 267014"/>
                <a:gd name="connsiteX1" fmla="*/ 914400 w 1872522"/>
                <a:gd name="connsiteY1" fmla="*/ 259077 h 267014"/>
                <a:gd name="connsiteX2" fmla="*/ 1819275 w 1872522"/>
                <a:gd name="connsiteY2" fmla="*/ 20952 h 267014"/>
                <a:gd name="connsiteX3" fmla="*/ 1233881 w 1872522"/>
                <a:gd name="connsiteY3" fmla="*/ 133367 h 267014"/>
                <a:gd name="connsiteX0" fmla="*/ 0 w 2599801"/>
                <a:gd name="connsiteY0" fmla="*/ 980794 h 1179231"/>
                <a:gd name="connsiteX1" fmla="*/ 914400 w 2599801"/>
                <a:gd name="connsiteY1" fmla="*/ 1171294 h 1179231"/>
                <a:gd name="connsiteX2" fmla="*/ 1819275 w 2599801"/>
                <a:gd name="connsiteY2" fmla="*/ 933169 h 1179231"/>
                <a:gd name="connsiteX3" fmla="*/ 2404670 w 2599801"/>
                <a:gd name="connsiteY3" fmla="*/ 37472 h 1179231"/>
                <a:gd name="connsiteX0" fmla="*/ 0 w 1819275"/>
                <a:gd name="connsiteY0" fmla="*/ 47625 h 246062"/>
                <a:gd name="connsiteX1" fmla="*/ 914400 w 1819275"/>
                <a:gd name="connsiteY1" fmla="*/ 238125 h 246062"/>
                <a:gd name="connsiteX2" fmla="*/ 1819275 w 1819275"/>
                <a:gd name="connsiteY2" fmla="*/ 0 h 246062"/>
                <a:gd name="connsiteX0" fmla="*/ 0 w 1672926"/>
                <a:gd name="connsiteY0" fmla="*/ 0 h 541792"/>
                <a:gd name="connsiteX1" fmla="*/ 914400 w 1672926"/>
                <a:gd name="connsiteY1" fmla="*/ 190500 h 541792"/>
                <a:gd name="connsiteX2" fmla="*/ 1672926 w 1672926"/>
                <a:gd name="connsiteY2" fmla="*/ 352822 h 541792"/>
                <a:gd name="connsiteX0" fmla="*/ 0 w 1819275"/>
                <a:gd name="connsiteY0" fmla="*/ 7219 h 198922"/>
                <a:gd name="connsiteX1" fmla="*/ 914400 w 1819275"/>
                <a:gd name="connsiteY1" fmla="*/ 197719 h 198922"/>
                <a:gd name="connsiteX2" fmla="*/ 1819275 w 1819275"/>
                <a:gd name="connsiteY2" fmla="*/ 0 h 198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7219 h 210922"/>
                <a:gd name="connsiteX1" fmla="*/ 914400 w 1819275"/>
                <a:gd name="connsiteY1" fmla="*/ 197719 h 210922"/>
                <a:gd name="connsiteX2" fmla="*/ 1819275 w 1819275"/>
                <a:gd name="connsiteY2" fmla="*/ 0 h 210922"/>
                <a:gd name="connsiteX0" fmla="*/ 0 w 1819275"/>
                <a:gd name="connsiteY0" fmla="*/ 0 h 210922"/>
                <a:gd name="connsiteX1" fmla="*/ 914400 w 1819275"/>
                <a:gd name="connsiteY1" fmla="*/ 197719 h 210922"/>
                <a:gd name="connsiteX2" fmla="*/ 1819275 w 1819275"/>
                <a:gd name="connsiteY2" fmla="*/ 0 h 210922"/>
              </a:gdLst>
              <a:ahLst/>
              <a:cxnLst>
                <a:cxn ang="0">
                  <a:pos x="connsiteX0" y="connsiteY0"/>
                </a:cxn>
                <a:cxn ang="0">
                  <a:pos x="connsiteX1" y="connsiteY1"/>
                </a:cxn>
                <a:cxn ang="0">
                  <a:pos x="connsiteX2" y="connsiteY2"/>
                </a:cxn>
              </a:cxnLst>
              <a:rect l="l" t="t" r="r" b="b"/>
              <a:pathLst>
                <a:path w="1819275" h="210922">
                  <a:moveTo>
                    <a:pt x="0" y="0"/>
                  </a:moveTo>
                  <a:cubicBezTo>
                    <a:pt x="305594" y="99218"/>
                    <a:pt x="611188" y="198922"/>
                    <a:pt x="914400" y="197719"/>
                  </a:cubicBezTo>
                  <a:cubicBezTo>
                    <a:pt x="1083110" y="181162"/>
                    <a:pt x="1410131" y="210922"/>
                    <a:pt x="1819275" y="0"/>
                  </a:cubicBezTo>
                </a:path>
              </a:pathLst>
            </a:custGeom>
            <a:noFill/>
            <a:ln w="25400" cap="flat" cmpd="sng" algn="ctr">
              <a:solidFill>
                <a:schemeClr val="tx1"/>
              </a:solidFill>
              <a:prstDash val="sysDot"/>
              <a:round/>
              <a:headEnd type="none" w="med" len="med"/>
              <a:tailEnd type="none" w="med" len="med"/>
            </a:ln>
            <a:effectLst/>
          </p:spPr>
          <p:txBody>
            <a:bodyPr rtlCol="0" anchor="ctr"/>
            <a:lstStyle/>
            <a:p>
              <a:pPr algn="ctr">
                <a:lnSpc>
                  <a:spcPct val="120000"/>
                </a:lnSpc>
              </a:pPr>
              <a:endParaRPr lang="zh-CN" altLang="en-US">
                <a:cs typeface="+mn-ea"/>
                <a:sym typeface="+mn-lt"/>
              </a:endParaRPr>
            </a:p>
          </p:txBody>
        </p:sp>
        <p:pic>
          <p:nvPicPr>
            <p:cNvPr id="46" name="图片 45">
              <a:extLst>
                <a:ext uri="{FF2B5EF4-FFF2-40B4-BE49-F238E27FC236}">
                  <a16:creationId xmlns:a16="http://schemas.microsoft.com/office/drawing/2014/main" id="{1F2C4721-F2C1-4740-8F1F-B41D7A30B5E1}"/>
                </a:ext>
              </a:extLst>
            </p:cNvPr>
            <p:cNvPicPr>
              <a:picLocks noChangeAspect="1"/>
            </p:cNvPicPr>
            <p:nvPr/>
          </p:nvPicPr>
          <p:blipFill>
            <a:blip r:embed="rId3"/>
            <a:stretch>
              <a:fillRect/>
            </a:stretch>
          </p:blipFill>
          <p:spPr>
            <a:xfrm>
              <a:off x="9713500" y="2947824"/>
              <a:ext cx="517843" cy="517843"/>
            </a:xfrm>
            <a:prstGeom prst="rect">
              <a:avLst/>
            </a:prstGeom>
          </p:spPr>
        </p:pic>
        <p:pic>
          <p:nvPicPr>
            <p:cNvPr id="47" name="图片 46">
              <a:extLst>
                <a:ext uri="{FF2B5EF4-FFF2-40B4-BE49-F238E27FC236}">
                  <a16:creationId xmlns:a16="http://schemas.microsoft.com/office/drawing/2014/main" id="{6AE21F64-E3B9-4EAC-BBF6-815D3FDB94D3}"/>
                </a:ext>
              </a:extLst>
            </p:cNvPr>
            <p:cNvPicPr>
              <a:picLocks noChangeAspect="1"/>
            </p:cNvPicPr>
            <p:nvPr/>
          </p:nvPicPr>
          <p:blipFill>
            <a:blip r:embed="rId3"/>
            <a:stretch>
              <a:fillRect/>
            </a:stretch>
          </p:blipFill>
          <p:spPr>
            <a:xfrm>
              <a:off x="8370036" y="2938205"/>
              <a:ext cx="517843" cy="517843"/>
            </a:xfrm>
            <a:prstGeom prst="rect">
              <a:avLst/>
            </a:prstGeom>
          </p:spPr>
        </p:pic>
        <p:pic>
          <p:nvPicPr>
            <p:cNvPr id="48" name="图片 47">
              <a:extLst>
                <a:ext uri="{FF2B5EF4-FFF2-40B4-BE49-F238E27FC236}">
                  <a16:creationId xmlns:a16="http://schemas.microsoft.com/office/drawing/2014/main" id="{B0833155-3796-46CB-92E1-5CE0A6DBBDA0}"/>
                </a:ext>
              </a:extLst>
            </p:cNvPr>
            <p:cNvPicPr>
              <a:picLocks noChangeAspect="1"/>
            </p:cNvPicPr>
            <p:nvPr/>
          </p:nvPicPr>
          <p:blipFill>
            <a:blip r:embed="rId3"/>
            <a:stretch>
              <a:fillRect/>
            </a:stretch>
          </p:blipFill>
          <p:spPr>
            <a:xfrm>
              <a:off x="6943407" y="2953892"/>
              <a:ext cx="517843" cy="517843"/>
            </a:xfrm>
            <a:prstGeom prst="rect">
              <a:avLst/>
            </a:prstGeom>
          </p:spPr>
        </p:pic>
        <p:pic>
          <p:nvPicPr>
            <p:cNvPr id="49" name="图片 48">
              <a:extLst>
                <a:ext uri="{FF2B5EF4-FFF2-40B4-BE49-F238E27FC236}">
                  <a16:creationId xmlns:a16="http://schemas.microsoft.com/office/drawing/2014/main" id="{F5D4EA53-5060-48E3-872B-9D4AA6147183}"/>
                </a:ext>
              </a:extLst>
            </p:cNvPr>
            <p:cNvPicPr>
              <a:picLocks noChangeAspect="1"/>
            </p:cNvPicPr>
            <p:nvPr/>
          </p:nvPicPr>
          <p:blipFill>
            <a:blip r:embed="rId3"/>
            <a:stretch>
              <a:fillRect/>
            </a:stretch>
          </p:blipFill>
          <p:spPr>
            <a:xfrm>
              <a:off x="9175033" y="1378429"/>
              <a:ext cx="517843" cy="517843"/>
            </a:xfrm>
            <a:prstGeom prst="rect">
              <a:avLst/>
            </a:prstGeom>
          </p:spPr>
        </p:pic>
        <p:pic>
          <p:nvPicPr>
            <p:cNvPr id="50" name="图片 49">
              <a:extLst>
                <a:ext uri="{FF2B5EF4-FFF2-40B4-BE49-F238E27FC236}">
                  <a16:creationId xmlns:a16="http://schemas.microsoft.com/office/drawing/2014/main" id="{E37215BF-34B1-470B-83BF-287025B21D6B}"/>
                </a:ext>
              </a:extLst>
            </p:cNvPr>
            <p:cNvPicPr>
              <a:picLocks noChangeAspect="1"/>
            </p:cNvPicPr>
            <p:nvPr/>
          </p:nvPicPr>
          <p:blipFill>
            <a:blip r:embed="rId3"/>
            <a:stretch>
              <a:fillRect/>
            </a:stretch>
          </p:blipFill>
          <p:spPr>
            <a:xfrm>
              <a:off x="7390543" y="1381200"/>
              <a:ext cx="517843" cy="517843"/>
            </a:xfrm>
            <a:prstGeom prst="rect">
              <a:avLst/>
            </a:prstGeom>
          </p:spPr>
        </p:pic>
      </p:grpSp>
    </p:spTree>
    <p:extLst>
      <p:ext uri="{BB962C8B-B14F-4D97-AF65-F5344CB8AC3E}">
        <p14:creationId xmlns:p14="http://schemas.microsoft.com/office/powerpoint/2010/main" val="591133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324FDCF2-FD6D-486A-9A07-8CB3BC69D202}"/>
              </a:ext>
            </a:extLst>
          </p:cNvPr>
          <p:cNvGrpSpPr/>
          <p:nvPr/>
        </p:nvGrpSpPr>
        <p:grpSpPr>
          <a:xfrm>
            <a:off x="6505886" y="1764658"/>
            <a:ext cx="4088092" cy="4495963"/>
            <a:chOff x="6505886" y="1764658"/>
            <a:chExt cx="4088092" cy="4495963"/>
          </a:xfrm>
        </p:grpSpPr>
        <p:pic>
          <p:nvPicPr>
            <p:cNvPr id="10" name="图片 9">
              <a:extLst>
                <a:ext uri="{FF2B5EF4-FFF2-40B4-BE49-F238E27FC236}">
                  <a16:creationId xmlns:a16="http://schemas.microsoft.com/office/drawing/2014/main" id="{884D87EB-713B-CF1F-4F70-A816E170C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886" y="1764658"/>
              <a:ext cx="4088092" cy="4495963"/>
            </a:xfrm>
            <a:prstGeom prst="rect">
              <a:avLst/>
            </a:prstGeom>
          </p:spPr>
        </p:pic>
        <p:pic>
          <p:nvPicPr>
            <p:cNvPr id="13" name="图片 12">
              <a:extLst>
                <a:ext uri="{FF2B5EF4-FFF2-40B4-BE49-F238E27FC236}">
                  <a16:creationId xmlns:a16="http://schemas.microsoft.com/office/drawing/2014/main" id="{0BE76006-2599-43A7-A97E-287100FD321E}"/>
                </a:ext>
              </a:extLst>
            </p:cNvPr>
            <p:cNvPicPr>
              <a:picLocks noChangeAspect="1"/>
            </p:cNvPicPr>
            <p:nvPr/>
          </p:nvPicPr>
          <p:blipFill>
            <a:blip r:embed="rId3"/>
            <a:stretch>
              <a:fillRect/>
            </a:stretch>
          </p:blipFill>
          <p:spPr>
            <a:xfrm>
              <a:off x="6536030" y="3524136"/>
              <a:ext cx="1139905" cy="1119550"/>
            </a:xfrm>
            <a:prstGeom prst="rect">
              <a:avLst/>
            </a:prstGeom>
          </p:spPr>
        </p:pic>
      </p:grpSp>
      <p:grpSp>
        <p:nvGrpSpPr>
          <p:cNvPr id="7" name="组合 6">
            <a:extLst>
              <a:ext uri="{FF2B5EF4-FFF2-40B4-BE49-F238E27FC236}">
                <a16:creationId xmlns:a16="http://schemas.microsoft.com/office/drawing/2014/main" id="{AB583753-F5B8-405A-A4FD-A3681251FB38}"/>
              </a:ext>
            </a:extLst>
          </p:cNvPr>
          <p:cNvGrpSpPr/>
          <p:nvPr/>
        </p:nvGrpSpPr>
        <p:grpSpPr>
          <a:xfrm>
            <a:off x="1428789" y="1764658"/>
            <a:ext cx="4088092" cy="4495963"/>
            <a:chOff x="1428789" y="1764658"/>
            <a:chExt cx="4088092" cy="4495963"/>
          </a:xfrm>
        </p:grpSpPr>
        <p:pic>
          <p:nvPicPr>
            <p:cNvPr id="14" name="图片 13">
              <a:extLst>
                <a:ext uri="{FF2B5EF4-FFF2-40B4-BE49-F238E27FC236}">
                  <a16:creationId xmlns:a16="http://schemas.microsoft.com/office/drawing/2014/main" id="{47B878B3-2556-8B16-F54C-E06FDC1A9A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89" y="1764658"/>
              <a:ext cx="4088092" cy="4495963"/>
            </a:xfrm>
            <a:prstGeom prst="rect">
              <a:avLst/>
            </a:prstGeom>
          </p:spPr>
        </p:pic>
        <p:pic>
          <p:nvPicPr>
            <p:cNvPr id="3" name="图片 2">
              <a:extLst>
                <a:ext uri="{FF2B5EF4-FFF2-40B4-BE49-F238E27FC236}">
                  <a16:creationId xmlns:a16="http://schemas.microsoft.com/office/drawing/2014/main" id="{EC80EB28-C7FE-428F-8D09-C89B6272B55C}"/>
                </a:ext>
              </a:extLst>
            </p:cNvPr>
            <p:cNvPicPr>
              <a:picLocks noChangeAspect="1"/>
            </p:cNvPicPr>
            <p:nvPr/>
          </p:nvPicPr>
          <p:blipFill>
            <a:blip r:embed="rId3"/>
            <a:stretch>
              <a:fillRect/>
            </a:stretch>
          </p:blipFill>
          <p:spPr>
            <a:xfrm>
              <a:off x="1462617" y="3509644"/>
              <a:ext cx="1139905" cy="1119550"/>
            </a:xfrm>
            <a:prstGeom prst="rect">
              <a:avLst/>
            </a:prstGeom>
          </p:spPr>
        </p:pic>
      </p:grpSp>
      <p:sp>
        <p:nvSpPr>
          <p:cNvPr id="2" name="标题 1">
            <a:extLst>
              <a:ext uri="{FF2B5EF4-FFF2-40B4-BE49-F238E27FC236}">
                <a16:creationId xmlns:a16="http://schemas.microsoft.com/office/drawing/2014/main" id="{05ED7555-DA93-423D-EDA2-E75D14B5D2E6}"/>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Dijkstra</a:t>
            </a:r>
            <a:r>
              <a:rPr lang="zh-CN" altLang="en-US" sz="3200" dirty="0">
                <a:latin typeface="+mn-lt"/>
                <a:ea typeface="+mn-ea"/>
                <a:cs typeface="+mn-ea"/>
                <a:sym typeface="+mn-lt"/>
              </a:rPr>
              <a:t>算法示例</a:t>
            </a:r>
          </a:p>
        </p:txBody>
      </p:sp>
      <p:sp>
        <p:nvSpPr>
          <p:cNvPr id="4" name="日期占位符 3">
            <a:extLst>
              <a:ext uri="{FF2B5EF4-FFF2-40B4-BE49-F238E27FC236}">
                <a16:creationId xmlns:a16="http://schemas.microsoft.com/office/drawing/2014/main" id="{C79B8B4F-0E9B-CD63-4E68-68C01F5D65E9}"/>
              </a:ext>
            </a:extLst>
          </p:cNvPr>
          <p:cNvSpPr>
            <a:spLocks noGrp="1"/>
          </p:cNvSpPr>
          <p:nvPr>
            <p:ph type="dt" sz="half" idx="10"/>
          </p:nvPr>
        </p:nvSpPr>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CEA71E81-A906-0DD2-55F8-49F48222356A}"/>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89CD289-2B7B-BB98-895E-9EBB4E6308A8}"/>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23</a:t>
            </a:fld>
            <a:endParaRPr lang="en-US">
              <a:cs typeface="+mn-ea"/>
              <a:sym typeface="+mn-lt"/>
            </a:endParaRPr>
          </a:p>
        </p:txBody>
      </p:sp>
      <p:sp>
        <p:nvSpPr>
          <p:cNvPr id="16" name="文本框 15">
            <a:extLst>
              <a:ext uri="{FF2B5EF4-FFF2-40B4-BE49-F238E27FC236}">
                <a16:creationId xmlns:a16="http://schemas.microsoft.com/office/drawing/2014/main" id="{AAB8D577-6659-F1ED-2F41-697944E31551}"/>
              </a:ext>
            </a:extLst>
          </p:cNvPr>
          <p:cNvSpPr txBox="1"/>
          <p:nvPr/>
        </p:nvSpPr>
        <p:spPr>
          <a:xfrm>
            <a:off x="9797143" y="5706241"/>
            <a:ext cx="2329543" cy="657809"/>
          </a:xfrm>
          <a:prstGeom prst="rect">
            <a:avLst/>
          </a:prstGeom>
          <a:noFill/>
        </p:spPr>
        <p:txBody>
          <a:bodyPr wrap="square">
            <a:spAutoFit/>
          </a:bodyPr>
          <a:lstStyle/>
          <a:p>
            <a:pPr>
              <a:lnSpc>
                <a:spcPct val="120000"/>
              </a:lnSpc>
            </a:pPr>
            <a:r>
              <a:rPr lang="zh-CN" altLang="en-US" sz="1600" dirty="0">
                <a:cs typeface="+mn-ea"/>
                <a:sym typeface="+mn-lt"/>
              </a:rPr>
              <a:t>虚线表示是临时连接</a:t>
            </a:r>
            <a:endParaRPr lang="en-US" altLang="zh-CN" sz="1600" dirty="0">
              <a:cs typeface="+mn-ea"/>
              <a:sym typeface="+mn-lt"/>
            </a:endParaRPr>
          </a:p>
          <a:p>
            <a:pPr>
              <a:lnSpc>
                <a:spcPct val="120000"/>
              </a:lnSpc>
            </a:pPr>
            <a:r>
              <a:rPr lang="zh-CN" altLang="en-US" sz="1600" dirty="0">
                <a:cs typeface="+mn-ea"/>
                <a:sym typeface="+mn-lt"/>
              </a:rPr>
              <a:t>实线表示永久连接</a:t>
            </a:r>
          </a:p>
        </p:txBody>
      </p:sp>
      <p:sp>
        <p:nvSpPr>
          <p:cNvPr id="18" name="文本框 17">
            <a:extLst>
              <a:ext uri="{FF2B5EF4-FFF2-40B4-BE49-F238E27FC236}">
                <a16:creationId xmlns:a16="http://schemas.microsoft.com/office/drawing/2014/main" id="{C44F4DFF-1C63-B4C6-5CE3-D1FE701505F9}"/>
              </a:ext>
            </a:extLst>
          </p:cNvPr>
          <p:cNvSpPr txBox="1"/>
          <p:nvPr/>
        </p:nvSpPr>
        <p:spPr>
          <a:xfrm>
            <a:off x="343987" y="1573126"/>
            <a:ext cx="2863817" cy="953274"/>
          </a:xfrm>
          <a:prstGeom prst="rect">
            <a:avLst/>
          </a:prstGeom>
          <a:noFill/>
        </p:spPr>
        <p:txBody>
          <a:bodyPr wrap="square">
            <a:spAutoFit/>
          </a:bodyPr>
          <a:lstStyle/>
          <a:p>
            <a:pPr>
              <a:lnSpc>
                <a:spcPct val="120000"/>
              </a:lnSpc>
            </a:pPr>
            <a:r>
              <a:rPr lang="zh-CN" altLang="en-US" sz="1600" dirty="0">
                <a:cs typeface="+mn-ea"/>
                <a:sym typeface="+mn-lt"/>
              </a:rPr>
              <a:t>选自己为树的根，即</a:t>
            </a:r>
            <a:r>
              <a:rPr lang="en-US" altLang="zh-CN" sz="1600" dirty="0">
                <a:cs typeface="+mn-ea"/>
                <a:sym typeface="+mn-lt"/>
              </a:rPr>
              <a:t>A</a:t>
            </a:r>
            <a:r>
              <a:rPr lang="zh-CN" altLang="en-US" sz="1600" dirty="0">
                <a:cs typeface="+mn-ea"/>
                <a:sym typeface="+mn-lt"/>
              </a:rPr>
              <a:t>为树的根，将</a:t>
            </a:r>
            <a:r>
              <a:rPr lang="en-US" altLang="zh-CN" sz="1600" dirty="0">
                <a:cs typeface="+mn-ea"/>
                <a:sym typeface="+mn-lt"/>
              </a:rPr>
              <a:t>A</a:t>
            </a:r>
            <a:r>
              <a:rPr lang="zh-CN" altLang="en-US" sz="1600" dirty="0">
                <a:cs typeface="+mn-ea"/>
                <a:sym typeface="+mn-lt"/>
              </a:rPr>
              <a:t>的邻居临时性的连接到</a:t>
            </a:r>
            <a:r>
              <a:rPr lang="en-US" altLang="zh-CN" sz="1600" dirty="0">
                <a:cs typeface="+mn-ea"/>
                <a:sym typeface="+mn-lt"/>
              </a:rPr>
              <a:t>A</a:t>
            </a:r>
            <a:r>
              <a:rPr lang="zh-CN" altLang="en-US" sz="1600" dirty="0">
                <a:cs typeface="+mn-ea"/>
                <a:sym typeface="+mn-lt"/>
              </a:rPr>
              <a:t>上</a:t>
            </a:r>
          </a:p>
        </p:txBody>
      </p:sp>
      <p:sp>
        <p:nvSpPr>
          <p:cNvPr id="20" name="文本框 19">
            <a:extLst>
              <a:ext uri="{FF2B5EF4-FFF2-40B4-BE49-F238E27FC236}">
                <a16:creationId xmlns:a16="http://schemas.microsoft.com/office/drawing/2014/main" id="{A0413BDA-B726-A997-1246-1CEF0BEA8F2D}"/>
              </a:ext>
            </a:extLst>
          </p:cNvPr>
          <p:cNvSpPr txBox="1"/>
          <p:nvPr/>
        </p:nvSpPr>
        <p:spPr>
          <a:xfrm>
            <a:off x="5686114" y="1573126"/>
            <a:ext cx="2863817" cy="953274"/>
          </a:xfrm>
          <a:prstGeom prst="rect">
            <a:avLst/>
          </a:prstGeom>
          <a:noFill/>
        </p:spPr>
        <p:txBody>
          <a:bodyPr wrap="square">
            <a:spAutoFit/>
          </a:bodyPr>
          <a:lstStyle/>
          <a:p>
            <a:pPr>
              <a:lnSpc>
                <a:spcPct val="120000"/>
              </a:lnSpc>
            </a:pPr>
            <a:r>
              <a:rPr lang="zh-CN" altLang="en-US" sz="1600" dirty="0">
                <a:cs typeface="+mn-ea"/>
                <a:sym typeface="+mn-lt"/>
              </a:rPr>
              <a:t>找出路径最短的那条，将这条路径中的所有结点和弧标记为永久部分</a:t>
            </a:r>
          </a:p>
        </p:txBody>
      </p:sp>
      <p:sp>
        <p:nvSpPr>
          <p:cNvPr id="21" name="箭头: 右 20">
            <a:extLst>
              <a:ext uri="{FF2B5EF4-FFF2-40B4-BE49-F238E27FC236}">
                <a16:creationId xmlns:a16="http://schemas.microsoft.com/office/drawing/2014/main" id="{0FE823B7-C632-C60B-0EB4-0B69097CBE96}"/>
              </a:ext>
            </a:extLst>
          </p:cNvPr>
          <p:cNvSpPr/>
          <p:nvPr/>
        </p:nvSpPr>
        <p:spPr>
          <a:xfrm>
            <a:off x="5778137" y="3888377"/>
            <a:ext cx="435429" cy="357052"/>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344465922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bwMode="auto">
          <a:xfrm>
            <a:off x="7798191" y="2060848"/>
            <a:ext cx="2071755" cy="1708518"/>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22" name="圆角矩形 21"/>
          <p:cNvSpPr/>
          <p:nvPr/>
        </p:nvSpPr>
        <p:spPr bwMode="auto">
          <a:xfrm>
            <a:off x="2368062" y="2060848"/>
            <a:ext cx="2071755" cy="1708518"/>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OSPF</a:t>
            </a:r>
            <a:r>
              <a:rPr lang="zh-CN" altLang="en-US" sz="3200" dirty="0">
                <a:latin typeface="+mn-lt"/>
                <a:ea typeface="+mn-ea"/>
                <a:cs typeface="+mn-ea"/>
                <a:sym typeface="+mn-lt"/>
              </a:rPr>
              <a:t> </a:t>
            </a:r>
            <a:r>
              <a:rPr lang="en-US" altLang="zh-CN" sz="3200" dirty="0">
                <a:latin typeface="+mn-lt"/>
                <a:ea typeface="+mn-ea"/>
                <a:cs typeface="+mn-ea"/>
                <a:sym typeface="+mn-lt"/>
              </a:rPr>
              <a:t>area</a:t>
            </a:r>
            <a:r>
              <a:rPr lang="zh-CN" altLang="en-US" sz="3200" dirty="0">
                <a:latin typeface="+mn-lt"/>
                <a:ea typeface="+mn-ea"/>
                <a:cs typeface="+mn-ea"/>
                <a:sym typeface="+mn-lt"/>
              </a:rPr>
              <a:t>的概念</a:t>
            </a:r>
          </a:p>
        </p:txBody>
      </p:sp>
      <p:sp>
        <p:nvSpPr>
          <p:cNvPr id="3" name="内容占位符 2"/>
          <p:cNvSpPr>
            <a:spLocks noGrp="1"/>
          </p:cNvSpPr>
          <p:nvPr>
            <p:ph idx="1"/>
          </p:nvPr>
        </p:nvSpPr>
        <p:spPr>
          <a:xfrm>
            <a:off x="731838" y="1484313"/>
            <a:ext cx="10728325" cy="576535"/>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OSPF</a:t>
            </a:r>
            <a:r>
              <a:rPr lang="zh-CN" altLang="en-US" sz="2400" dirty="0">
                <a:solidFill>
                  <a:schemeClr val="accent1"/>
                </a:solidFill>
                <a:cs typeface="+mn-ea"/>
                <a:sym typeface="+mn-lt"/>
              </a:rPr>
              <a:t>多区域</a:t>
            </a:r>
            <a:endParaRPr lang="en-US" altLang="zh-CN" sz="2400" dirty="0">
              <a:solidFill>
                <a:schemeClr val="accent1"/>
              </a:solidFill>
              <a:cs typeface="+mn-ea"/>
              <a:sym typeface="+mn-lt"/>
            </a:endParaRPr>
          </a:p>
        </p:txBody>
      </p:sp>
      <p:sp>
        <p:nvSpPr>
          <p:cNvPr id="75" name="矩形 74"/>
          <p:cNvSpPr/>
          <p:nvPr/>
        </p:nvSpPr>
        <p:spPr>
          <a:xfrm>
            <a:off x="1197033" y="4149080"/>
            <a:ext cx="9759142" cy="2068840"/>
          </a:xfrm>
          <a:prstGeom prst="rect">
            <a:avLst/>
          </a:prstGeom>
        </p:spPr>
        <p:txBody>
          <a:bodyPr vert="horz" lIns="91440" tIns="45720" rIns="91440" bIns="45720" rtlCol="0">
            <a:normAutofit fontScale="85000" lnSpcReduction="20000"/>
          </a:bodyPr>
          <a:lstStyle/>
          <a:p>
            <a:pPr marL="800100" lvl="1"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减少了</a:t>
            </a:r>
            <a:r>
              <a:rPr lang="en-US" altLang="zh-CN" sz="2400" dirty="0">
                <a:solidFill>
                  <a:schemeClr val="accent1"/>
                </a:solidFill>
                <a:cs typeface="+mn-ea"/>
                <a:sym typeface="+mn-lt"/>
              </a:rPr>
              <a:t>LSA</a:t>
            </a:r>
            <a:r>
              <a:rPr lang="zh-CN" altLang="en-US" sz="2400" dirty="0">
                <a:solidFill>
                  <a:schemeClr val="accent1"/>
                </a:solidFill>
                <a:cs typeface="+mn-ea"/>
                <a:sym typeface="+mn-lt"/>
              </a:rPr>
              <a:t>洪泛的范围，有效地把拓扑变化控制在区域内，达到网络优化的目的。</a:t>
            </a:r>
            <a:endParaRPr lang="en-US" altLang="zh-CN" sz="2400" dirty="0">
              <a:solidFill>
                <a:schemeClr val="accent1"/>
              </a:solidFill>
              <a:cs typeface="+mn-ea"/>
              <a:sym typeface="+mn-lt"/>
            </a:endParaRPr>
          </a:p>
          <a:p>
            <a:pPr marL="800100" lvl="1"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在区域边界可以做路由汇总，减小了路由表。</a:t>
            </a:r>
            <a:endParaRPr lang="en-US" altLang="zh-CN" sz="2400" dirty="0">
              <a:solidFill>
                <a:schemeClr val="accent1"/>
              </a:solidFill>
              <a:cs typeface="+mn-ea"/>
              <a:sym typeface="+mn-lt"/>
            </a:endParaRPr>
          </a:p>
          <a:p>
            <a:pPr marL="800100" lvl="1"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充分利用</a:t>
            </a:r>
            <a:r>
              <a:rPr lang="en-US" altLang="zh-CN" sz="2400" dirty="0">
                <a:solidFill>
                  <a:schemeClr val="accent1"/>
                </a:solidFill>
                <a:cs typeface="+mn-ea"/>
                <a:sym typeface="+mn-lt"/>
              </a:rPr>
              <a:t>OSPF</a:t>
            </a:r>
            <a:r>
              <a:rPr lang="zh-CN" altLang="en-US" sz="2400" dirty="0">
                <a:solidFill>
                  <a:schemeClr val="accent1"/>
                </a:solidFill>
                <a:cs typeface="+mn-ea"/>
                <a:sym typeface="+mn-lt"/>
              </a:rPr>
              <a:t>特殊区域的特性，进一步减少</a:t>
            </a:r>
            <a:r>
              <a:rPr lang="en-US" altLang="zh-CN" sz="2400" dirty="0">
                <a:solidFill>
                  <a:schemeClr val="accent1"/>
                </a:solidFill>
                <a:cs typeface="+mn-ea"/>
                <a:sym typeface="+mn-lt"/>
              </a:rPr>
              <a:t>LSA</a:t>
            </a:r>
            <a:r>
              <a:rPr lang="zh-CN" altLang="en-US" sz="2400" dirty="0">
                <a:solidFill>
                  <a:schemeClr val="accent1"/>
                </a:solidFill>
                <a:cs typeface="+mn-ea"/>
                <a:sym typeface="+mn-lt"/>
              </a:rPr>
              <a:t>泛洪，从而优化路由。</a:t>
            </a:r>
          </a:p>
          <a:p>
            <a:pPr marL="800100" lvl="1" indent="-342900">
              <a:lnSpc>
                <a:spcPct val="120000"/>
              </a:lnSpc>
              <a:spcBef>
                <a:spcPts val="1000"/>
              </a:spcBef>
              <a:buFont typeface="Wingdings" panose="05000000000000000000" pitchFamily="2" charset="2"/>
              <a:buChar char="Ø"/>
            </a:pPr>
            <a:r>
              <a:rPr lang="zh-CN" altLang="en-US" sz="2400" dirty="0">
                <a:solidFill>
                  <a:schemeClr val="accent1"/>
                </a:solidFill>
                <a:cs typeface="+mn-ea"/>
                <a:sym typeface="+mn-lt"/>
              </a:rPr>
              <a:t>多区域提高了网络的扩展性，有利于组建大规模的网络 。</a:t>
            </a:r>
          </a:p>
        </p:txBody>
      </p:sp>
      <p:sp>
        <p:nvSpPr>
          <p:cNvPr id="18" name="圆角矩形 17"/>
          <p:cNvSpPr/>
          <p:nvPr/>
        </p:nvSpPr>
        <p:spPr bwMode="auto">
          <a:xfrm>
            <a:off x="4492283" y="2060848"/>
            <a:ext cx="3251306" cy="1708518"/>
          </a:xfrm>
          <a:prstGeom prst="roundRect">
            <a:avLst>
              <a:gd name="adj" fmla="val 2919"/>
            </a:avLst>
          </a:prstGeom>
          <a:solidFill>
            <a:srgbClr val="FFFFCC"/>
          </a:solidFill>
          <a:ln w="19050" cap="flat" cmpd="sng" algn="ctr">
            <a:solidFill>
              <a:srgbClr val="FFC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34" name="矩形 33"/>
          <p:cNvSpPr/>
          <p:nvPr/>
        </p:nvSpPr>
        <p:spPr>
          <a:xfrm>
            <a:off x="5849779" y="3387691"/>
            <a:ext cx="777777" cy="360612"/>
          </a:xfrm>
          <a:prstGeom prst="rect">
            <a:avLst/>
          </a:prstGeom>
        </p:spPr>
        <p:txBody>
          <a:bodyPr wrap="none">
            <a:spAutoFit/>
          </a:bodyPr>
          <a:lstStyle/>
          <a:p>
            <a:pPr>
              <a:lnSpc>
                <a:spcPct val="120000"/>
              </a:lnSpc>
            </a:pPr>
            <a:r>
              <a:rPr lang="en-US" altLang="zh-CN" sz="1600" b="1" dirty="0">
                <a:cs typeface="+mn-ea"/>
                <a:sym typeface="+mn-lt"/>
              </a:rPr>
              <a:t>area 0</a:t>
            </a:r>
            <a:endParaRPr lang="zh-CN" altLang="en-US" sz="1600" b="1" dirty="0">
              <a:cs typeface="+mn-ea"/>
              <a:sym typeface="+mn-lt"/>
            </a:endParaRPr>
          </a:p>
        </p:txBody>
      </p:sp>
      <p:sp>
        <p:nvSpPr>
          <p:cNvPr id="35" name="矩形 34"/>
          <p:cNvSpPr/>
          <p:nvPr/>
        </p:nvSpPr>
        <p:spPr>
          <a:xfrm>
            <a:off x="3050308" y="3387691"/>
            <a:ext cx="777777" cy="360612"/>
          </a:xfrm>
          <a:prstGeom prst="rect">
            <a:avLst/>
          </a:prstGeom>
        </p:spPr>
        <p:txBody>
          <a:bodyPr wrap="none">
            <a:spAutoFit/>
          </a:bodyPr>
          <a:lstStyle/>
          <a:p>
            <a:pPr>
              <a:lnSpc>
                <a:spcPct val="120000"/>
              </a:lnSpc>
            </a:pPr>
            <a:r>
              <a:rPr lang="en-US" altLang="zh-CN" sz="1600" b="1">
                <a:cs typeface="+mn-ea"/>
                <a:sym typeface="+mn-lt"/>
              </a:rPr>
              <a:t>area 1</a:t>
            </a:r>
            <a:endParaRPr lang="zh-CN" altLang="en-US" sz="1600" b="1">
              <a:cs typeface="+mn-ea"/>
              <a:sym typeface="+mn-lt"/>
            </a:endParaRPr>
          </a:p>
        </p:txBody>
      </p:sp>
      <p:sp>
        <p:nvSpPr>
          <p:cNvPr id="36" name="矩形 35"/>
          <p:cNvSpPr/>
          <p:nvPr/>
        </p:nvSpPr>
        <p:spPr>
          <a:xfrm>
            <a:off x="8508573" y="3387691"/>
            <a:ext cx="777777" cy="360612"/>
          </a:xfrm>
          <a:prstGeom prst="rect">
            <a:avLst/>
          </a:prstGeom>
        </p:spPr>
        <p:txBody>
          <a:bodyPr wrap="none">
            <a:spAutoFit/>
          </a:bodyPr>
          <a:lstStyle/>
          <a:p>
            <a:pPr>
              <a:lnSpc>
                <a:spcPct val="120000"/>
              </a:lnSpc>
            </a:pPr>
            <a:r>
              <a:rPr lang="en-US" altLang="zh-CN" sz="1600" b="1">
                <a:cs typeface="+mn-ea"/>
                <a:sym typeface="+mn-lt"/>
              </a:rPr>
              <a:t>area 2</a:t>
            </a:r>
            <a:endParaRPr lang="zh-CN" altLang="en-US" sz="1600" b="1">
              <a:cs typeface="+mn-ea"/>
              <a:sym typeface="+mn-lt"/>
            </a:endParaRPr>
          </a:p>
        </p:txBody>
      </p:sp>
      <p:sp>
        <p:nvSpPr>
          <p:cNvPr id="4" name="日期占位符 3">
            <a:extLst>
              <a:ext uri="{FF2B5EF4-FFF2-40B4-BE49-F238E27FC236}">
                <a16:creationId xmlns:a16="http://schemas.microsoft.com/office/drawing/2014/main" id="{17F56803-1F1B-276A-881C-425BC0F525A4}"/>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C2792F6B-9DBC-B866-C094-8D10202CAEA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4465FEDD-35D8-99EE-735B-57A26D81BEE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230</a:t>
            </a:fld>
            <a:endParaRPr lang="en-US">
              <a:cs typeface="+mn-ea"/>
              <a:sym typeface="+mn-lt"/>
            </a:endParaRPr>
          </a:p>
        </p:txBody>
      </p:sp>
      <p:pic>
        <p:nvPicPr>
          <p:cNvPr id="25" name="图片 24">
            <a:extLst>
              <a:ext uri="{FF2B5EF4-FFF2-40B4-BE49-F238E27FC236}">
                <a16:creationId xmlns:a16="http://schemas.microsoft.com/office/drawing/2014/main" id="{C0DF77AB-5B82-418D-BD1B-A777FF5DA489}"/>
              </a:ext>
            </a:extLst>
          </p:cNvPr>
          <p:cNvPicPr>
            <a:picLocks noChangeAspect="1"/>
          </p:cNvPicPr>
          <p:nvPr/>
        </p:nvPicPr>
        <p:blipFill>
          <a:blip r:embed="rId3"/>
          <a:stretch>
            <a:fillRect/>
          </a:stretch>
        </p:blipFill>
        <p:spPr>
          <a:xfrm>
            <a:off x="8862159" y="2559894"/>
            <a:ext cx="574160" cy="574160"/>
          </a:xfrm>
          <a:prstGeom prst="rect">
            <a:avLst/>
          </a:prstGeom>
        </p:spPr>
      </p:pic>
      <p:pic>
        <p:nvPicPr>
          <p:cNvPr id="26" name="图片 25">
            <a:extLst>
              <a:ext uri="{FF2B5EF4-FFF2-40B4-BE49-F238E27FC236}">
                <a16:creationId xmlns:a16="http://schemas.microsoft.com/office/drawing/2014/main" id="{9EC9FE10-936E-4AF7-AC3B-A2C5502E1B98}"/>
              </a:ext>
            </a:extLst>
          </p:cNvPr>
          <p:cNvPicPr>
            <a:picLocks noChangeAspect="1"/>
          </p:cNvPicPr>
          <p:nvPr/>
        </p:nvPicPr>
        <p:blipFill>
          <a:blip r:embed="rId3"/>
          <a:stretch>
            <a:fillRect/>
          </a:stretch>
        </p:blipFill>
        <p:spPr>
          <a:xfrm>
            <a:off x="7501650" y="2554468"/>
            <a:ext cx="574160" cy="574160"/>
          </a:xfrm>
          <a:prstGeom prst="rect">
            <a:avLst/>
          </a:prstGeom>
        </p:spPr>
      </p:pic>
      <p:pic>
        <p:nvPicPr>
          <p:cNvPr id="27" name="图片 26">
            <a:extLst>
              <a:ext uri="{FF2B5EF4-FFF2-40B4-BE49-F238E27FC236}">
                <a16:creationId xmlns:a16="http://schemas.microsoft.com/office/drawing/2014/main" id="{AFA07841-9AE3-4978-A726-F8CBA1E3601B}"/>
              </a:ext>
            </a:extLst>
          </p:cNvPr>
          <p:cNvPicPr>
            <a:picLocks noChangeAspect="1"/>
          </p:cNvPicPr>
          <p:nvPr/>
        </p:nvPicPr>
        <p:blipFill>
          <a:blip r:embed="rId3"/>
          <a:stretch>
            <a:fillRect/>
          </a:stretch>
        </p:blipFill>
        <p:spPr>
          <a:xfrm>
            <a:off x="5808920" y="2551591"/>
            <a:ext cx="574160" cy="574160"/>
          </a:xfrm>
          <a:prstGeom prst="rect">
            <a:avLst/>
          </a:prstGeom>
        </p:spPr>
      </p:pic>
      <p:pic>
        <p:nvPicPr>
          <p:cNvPr id="28" name="图片 27">
            <a:extLst>
              <a:ext uri="{FF2B5EF4-FFF2-40B4-BE49-F238E27FC236}">
                <a16:creationId xmlns:a16="http://schemas.microsoft.com/office/drawing/2014/main" id="{D4929448-A0BE-4AD5-ABFB-1E7881EE19B0}"/>
              </a:ext>
            </a:extLst>
          </p:cNvPr>
          <p:cNvPicPr>
            <a:picLocks noChangeAspect="1"/>
          </p:cNvPicPr>
          <p:nvPr/>
        </p:nvPicPr>
        <p:blipFill>
          <a:blip r:embed="rId3"/>
          <a:stretch>
            <a:fillRect/>
          </a:stretch>
        </p:blipFill>
        <p:spPr>
          <a:xfrm>
            <a:off x="4177902" y="2525499"/>
            <a:ext cx="574160" cy="574160"/>
          </a:xfrm>
          <a:prstGeom prst="rect">
            <a:avLst/>
          </a:prstGeom>
        </p:spPr>
      </p:pic>
      <p:pic>
        <p:nvPicPr>
          <p:cNvPr id="29" name="图片 28">
            <a:extLst>
              <a:ext uri="{FF2B5EF4-FFF2-40B4-BE49-F238E27FC236}">
                <a16:creationId xmlns:a16="http://schemas.microsoft.com/office/drawing/2014/main" id="{F2302907-81DA-4FC6-8D90-754D12CF4F1B}"/>
              </a:ext>
            </a:extLst>
          </p:cNvPr>
          <p:cNvPicPr>
            <a:picLocks noChangeAspect="1"/>
          </p:cNvPicPr>
          <p:nvPr/>
        </p:nvPicPr>
        <p:blipFill>
          <a:blip r:embed="rId3"/>
          <a:stretch>
            <a:fillRect/>
          </a:stretch>
        </p:blipFill>
        <p:spPr>
          <a:xfrm>
            <a:off x="2709027" y="2536109"/>
            <a:ext cx="574160" cy="574160"/>
          </a:xfrm>
          <a:prstGeom prst="rect">
            <a:avLst/>
          </a:prstGeom>
        </p:spPr>
      </p:pic>
    </p:spTree>
    <p:extLst>
      <p:ext uri="{BB962C8B-B14F-4D97-AF65-F5344CB8AC3E}">
        <p14:creationId xmlns:p14="http://schemas.microsoft.com/office/powerpoint/2010/main" val="12027740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OSPF</a:t>
            </a:r>
            <a:r>
              <a:rPr lang="zh-CN" altLang="en-US" sz="3200" dirty="0">
                <a:latin typeface="+mn-lt"/>
                <a:ea typeface="+mn-ea"/>
                <a:cs typeface="+mn-ea"/>
                <a:sym typeface="+mn-lt"/>
              </a:rPr>
              <a:t> </a:t>
            </a:r>
            <a:r>
              <a:rPr lang="en-US" altLang="zh-CN" sz="3200" dirty="0">
                <a:latin typeface="+mn-lt"/>
                <a:ea typeface="+mn-ea"/>
                <a:cs typeface="+mn-ea"/>
                <a:sym typeface="+mn-lt"/>
              </a:rPr>
              <a:t>area</a:t>
            </a:r>
            <a:r>
              <a:rPr lang="zh-CN" altLang="en-US" sz="3200" dirty="0">
                <a:latin typeface="+mn-lt"/>
                <a:ea typeface="+mn-ea"/>
                <a:cs typeface="+mn-ea"/>
                <a:sym typeface="+mn-lt"/>
              </a:rPr>
              <a:t>的概念</a:t>
            </a:r>
          </a:p>
        </p:txBody>
      </p:sp>
      <p:sp>
        <p:nvSpPr>
          <p:cNvPr id="3" name="内容占位符 2"/>
          <p:cNvSpPr>
            <a:spLocks noGrp="1"/>
          </p:cNvSpPr>
          <p:nvPr>
            <p:ph idx="1"/>
          </p:nvPr>
        </p:nvSpPr>
        <p:spPr>
          <a:xfrm>
            <a:off x="660400" y="1130300"/>
            <a:ext cx="10858500" cy="528781"/>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OSPF</a:t>
            </a:r>
            <a:r>
              <a:rPr lang="zh-CN" altLang="en-US" sz="2400" dirty="0">
                <a:solidFill>
                  <a:schemeClr val="accent1"/>
                </a:solidFill>
                <a:cs typeface="+mn-ea"/>
                <a:sym typeface="+mn-lt"/>
              </a:rPr>
              <a:t>多区域</a:t>
            </a:r>
            <a:endParaRPr lang="en-US" altLang="zh-CN" sz="2400" dirty="0">
              <a:solidFill>
                <a:schemeClr val="accent1"/>
              </a:solidFill>
              <a:cs typeface="+mn-ea"/>
              <a:sym typeface="+mn-lt"/>
            </a:endParaRPr>
          </a:p>
        </p:txBody>
      </p:sp>
      <p:sp>
        <p:nvSpPr>
          <p:cNvPr id="16" name="圆角矩形 21"/>
          <p:cNvSpPr/>
          <p:nvPr/>
        </p:nvSpPr>
        <p:spPr bwMode="auto">
          <a:xfrm>
            <a:off x="3799028" y="2215742"/>
            <a:ext cx="4552877" cy="911139"/>
          </a:xfrm>
          <a:prstGeom prst="roundRect">
            <a:avLst>
              <a:gd name="adj" fmla="val 2919"/>
            </a:avLst>
          </a:prstGeom>
          <a:solidFill>
            <a:srgbClr val="FFFFCC"/>
          </a:solidFill>
          <a:ln w="19050" cap="flat" cmpd="sng" algn="ctr">
            <a:solidFill>
              <a:srgbClr val="FFC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base" hangingPunct="0">
              <a:lnSpc>
                <a:spcPct val="120000"/>
              </a:lnSpc>
              <a:spcBef>
                <a:spcPct val="0"/>
              </a:spcBef>
              <a:spcAft>
                <a:spcPct val="0"/>
              </a:spcAft>
            </a:pPr>
            <a:endParaRPr lang="zh-CN" altLang="en-US" sz="1400">
              <a:cs typeface="+mn-ea"/>
              <a:sym typeface="+mn-lt"/>
            </a:endParaRPr>
          </a:p>
        </p:txBody>
      </p:sp>
      <p:grpSp>
        <p:nvGrpSpPr>
          <p:cNvPr id="17" name="Group 16"/>
          <p:cNvGrpSpPr/>
          <p:nvPr/>
        </p:nvGrpSpPr>
        <p:grpSpPr>
          <a:xfrm rot="10800000" flipV="1">
            <a:off x="4938656" y="2246977"/>
            <a:ext cx="2245904" cy="934932"/>
            <a:chOff x="2369798" y="4108812"/>
            <a:chExt cx="2243144" cy="848193"/>
          </a:xfrm>
        </p:grpSpPr>
        <p:sp>
          <p:nvSpPr>
            <p:cNvPr id="25" name="Line 16"/>
            <p:cNvSpPr>
              <a:spLocks noChangeShapeType="1"/>
            </p:cNvSpPr>
            <p:nvPr/>
          </p:nvSpPr>
          <p:spPr bwMode="auto">
            <a:xfrm flipH="1">
              <a:off x="2369798" y="4108813"/>
              <a:ext cx="1124028" cy="848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cs typeface="+mn-ea"/>
                <a:sym typeface="+mn-lt"/>
              </a:endParaRPr>
            </a:p>
          </p:txBody>
        </p:sp>
        <p:sp>
          <p:nvSpPr>
            <p:cNvPr id="26" name="Line 16"/>
            <p:cNvSpPr>
              <a:spLocks noChangeShapeType="1"/>
            </p:cNvSpPr>
            <p:nvPr/>
          </p:nvSpPr>
          <p:spPr bwMode="auto">
            <a:xfrm>
              <a:off x="3493824" y="4108812"/>
              <a:ext cx="1119118" cy="84819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cs typeface="+mn-ea"/>
                <a:sym typeface="+mn-lt"/>
              </a:endParaRPr>
            </a:p>
          </p:txBody>
        </p:sp>
      </p:grpSp>
      <p:sp>
        <p:nvSpPr>
          <p:cNvPr id="27" name="圆角矩形 21"/>
          <p:cNvSpPr/>
          <p:nvPr/>
        </p:nvSpPr>
        <p:spPr bwMode="auto">
          <a:xfrm>
            <a:off x="3799028" y="3191113"/>
            <a:ext cx="2246405" cy="2398171"/>
          </a:xfrm>
          <a:prstGeom prst="roundRect">
            <a:avLst>
              <a:gd name="adj" fmla="val 2919"/>
            </a:avLst>
          </a:prstGeom>
          <a:solidFill>
            <a:srgbClr val="FFFFCC"/>
          </a:solidFill>
          <a:ln w="19050" cap="flat" cmpd="sng" algn="ctr">
            <a:solidFill>
              <a:srgbClr val="FFC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base" hangingPunct="0">
              <a:lnSpc>
                <a:spcPct val="120000"/>
              </a:lnSpc>
              <a:spcBef>
                <a:spcPct val="0"/>
              </a:spcBef>
              <a:spcAft>
                <a:spcPct val="0"/>
              </a:spcAft>
            </a:pPr>
            <a:endParaRPr lang="zh-CN" altLang="en-US" sz="1400">
              <a:cs typeface="+mn-ea"/>
              <a:sym typeface="+mn-lt"/>
            </a:endParaRPr>
          </a:p>
        </p:txBody>
      </p:sp>
      <p:cxnSp>
        <p:nvCxnSpPr>
          <p:cNvPr id="28" name="Straight Connector 27"/>
          <p:cNvCxnSpPr/>
          <p:nvPr/>
        </p:nvCxnSpPr>
        <p:spPr>
          <a:xfrm>
            <a:off x="4905737" y="3078443"/>
            <a:ext cx="0" cy="1543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a:grpSpLocks noChangeAspect="1"/>
          </p:cNvGrpSpPr>
          <p:nvPr/>
        </p:nvGrpSpPr>
        <p:grpSpPr>
          <a:xfrm>
            <a:off x="4450695" y="4526834"/>
            <a:ext cx="938098" cy="661771"/>
            <a:chOff x="2696200" y="1240782"/>
            <a:chExt cx="1227728" cy="866087"/>
          </a:xfrm>
        </p:grpSpPr>
        <p:grpSp>
          <p:nvGrpSpPr>
            <p:cNvPr id="30" name="Group 29"/>
            <p:cNvGrpSpPr/>
            <p:nvPr/>
          </p:nvGrpSpPr>
          <p:grpSpPr>
            <a:xfrm>
              <a:off x="2696200" y="1240782"/>
              <a:ext cx="1227728" cy="866087"/>
              <a:chOff x="-1522822" y="4185006"/>
              <a:chExt cx="1936869" cy="1366339"/>
            </a:xfrm>
          </p:grpSpPr>
          <p:sp>
            <p:nvSpPr>
              <p:cNvPr id="40" name="Oval 39"/>
              <p:cNvSpPr/>
              <p:nvPr/>
            </p:nvSpPr>
            <p:spPr bwMode="auto">
              <a:xfrm>
                <a:off x="-1101084" y="4185006"/>
                <a:ext cx="1080119"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41" name="Oval 40"/>
              <p:cNvSpPr/>
              <p:nvPr/>
            </p:nvSpPr>
            <p:spPr bwMode="auto">
              <a:xfrm>
                <a:off x="-1522822" y="4461234"/>
                <a:ext cx="1080118" cy="1090111"/>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42" name="Oval 41"/>
              <p:cNvSpPr/>
              <p:nvPr/>
            </p:nvSpPr>
            <p:spPr bwMode="auto">
              <a:xfrm>
                <a:off x="-567879" y="4460517"/>
                <a:ext cx="981926"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43" name="Oval 42"/>
              <p:cNvSpPr/>
              <p:nvPr/>
            </p:nvSpPr>
            <p:spPr bwMode="auto">
              <a:xfrm>
                <a:off x="-999737" y="4789628"/>
                <a:ext cx="981926" cy="74455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grpSp>
        <p:grpSp>
          <p:nvGrpSpPr>
            <p:cNvPr id="31" name="Group 30"/>
            <p:cNvGrpSpPr/>
            <p:nvPr/>
          </p:nvGrpSpPr>
          <p:grpSpPr>
            <a:xfrm>
              <a:off x="2739272" y="1282719"/>
              <a:ext cx="1145292" cy="794202"/>
              <a:chOff x="-1654024" y="4366625"/>
              <a:chExt cx="1834715" cy="1272274"/>
            </a:xfrm>
            <a:solidFill>
              <a:schemeClr val="bg1"/>
            </a:solidFill>
          </p:grpSpPr>
          <p:sp>
            <p:nvSpPr>
              <p:cNvPr id="32" name="Oval 31"/>
              <p:cNvSpPr/>
              <p:nvPr/>
            </p:nvSpPr>
            <p:spPr bwMode="auto">
              <a:xfrm>
                <a:off x="-1169995" y="4366625"/>
                <a:ext cx="909706" cy="689795"/>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37" name="Oval 36"/>
              <p:cNvSpPr/>
              <p:nvPr/>
            </p:nvSpPr>
            <p:spPr bwMode="auto">
              <a:xfrm>
                <a:off x="-1654024" y="4645818"/>
                <a:ext cx="983982" cy="993081"/>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38" name="Oval 37"/>
              <p:cNvSpPr/>
              <p:nvPr/>
            </p:nvSpPr>
            <p:spPr bwMode="auto">
              <a:xfrm>
                <a:off x="-666930" y="4633756"/>
                <a:ext cx="847621" cy="867403"/>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39" name="Oval 38"/>
              <p:cNvSpPr/>
              <p:nvPr/>
            </p:nvSpPr>
            <p:spPr bwMode="auto">
              <a:xfrm>
                <a:off x="-990883" y="4824075"/>
                <a:ext cx="823347" cy="755416"/>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grpSp>
      </p:grpSp>
      <p:sp>
        <p:nvSpPr>
          <p:cNvPr id="47" name="圆角矩形 21"/>
          <p:cNvSpPr/>
          <p:nvPr/>
        </p:nvSpPr>
        <p:spPr bwMode="auto">
          <a:xfrm>
            <a:off x="6105500" y="3191113"/>
            <a:ext cx="2246405" cy="2398171"/>
          </a:xfrm>
          <a:prstGeom prst="roundRect">
            <a:avLst>
              <a:gd name="adj" fmla="val 2919"/>
            </a:avLst>
          </a:prstGeom>
          <a:solidFill>
            <a:srgbClr val="FFFFCC"/>
          </a:solidFill>
          <a:ln w="19050" cap="flat" cmpd="sng" algn="ctr">
            <a:solidFill>
              <a:srgbClr val="FFC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784225" eaLnBrk="0" fontAlgn="base" hangingPunct="0">
              <a:lnSpc>
                <a:spcPct val="120000"/>
              </a:lnSpc>
              <a:spcBef>
                <a:spcPct val="0"/>
              </a:spcBef>
              <a:spcAft>
                <a:spcPct val="0"/>
              </a:spcAft>
            </a:pPr>
            <a:endParaRPr lang="zh-CN" altLang="en-US" sz="1400">
              <a:cs typeface="+mn-ea"/>
              <a:sym typeface="+mn-lt"/>
            </a:endParaRPr>
          </a:p>
        </p:txBody>
      </p:sp>
      <p:cxnSp>
        <p:nvCxnSpPr>
          <p:cNvPr id="48" name="Straight Connector 47"/>
          <p:cNvCxnSpPr/>
          <p:nvPr/>
        </p:nvCxnSpPr>
        <p:spPr>
          <a:xfrm>
            <a:off x="7212209" y="3078443"/>
            <a:ext cx="0" cy="1543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p:cNvGrpSpPr>
            <a:grpSpLocks noChangeAspect="1"/>
          </p:cNvGrpSpPr>
          <p:nvPr/>
        </p:nvGrpSpPr>
        <p:grpSpPr>
          <a:xfrm>
            <a:off x="6757167" y="4526834"/>
            <a:ext cx="938098" cy="661771"/>
            <a:chOff x="2696200" y="1240782"/>
            <a:chExt cx="1227728" cy="866087"/>
          </a:xfrm>
        </p:grpSpPr>
        <p:grpSp>
          <p:nvGrpSpPr>
            <p:cNvPr id="50" name="Group 49"/>
            <p:cNvGrpSpPr/>
            <p:nvPr/>
          </p:nvGrpSpPr>
          <p:grpSpPr>
            <a:xfrm>
              <a:off x="2696200" y="1240782"/>
              <a:ext cx="1227728" cy="866087"/>
              <a:chOff x="-1522822" y="4185006"/>
              <a:chExt cx="1936869" cy="1366339"/>
            </a:xfrm>
          </p:grpSpPr>
          <p:sp>
            <p:nvSpPr>
              <p:cNvPr id="56" name="Oval 55"/>
              <p:cNvSpPr/>
              <p:nvPr/>
            </p:nvSpPr>
            <p:spPr bwMode="auto">
              <a:xfrm>
                <a:off x="-1101084" y="4185006"/>
                <a:ext cx="1080119"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57" name="Oval 56"/>
              <p:cNvSpPr/>
              <p:nvPr/>
            </p:nvSpPr>
            <p:spPr bwMode="auto">
              <a:xfrm>
                <a:off x="-1522822" y="4461234"/>
                <a:ext cx="1080118" cy="1090111"/>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58" name="Oval 57"/>
              <p:cNvSpPr/>
              <p:nvPr/>
            </p:nvSpPr>
            <p:spPr bwMode="auto">
              <a:xfrm>
                <a:off x="-567879" y="4460517"/>
                <a:ext cx="981926"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59" name="Oval 58"/>
              <p:cNvSpPr/>
              <p:nvPr/>
            </p:nvSpPr>
            <p:spPr bwMode="auto">
              <a:xfrm>
                <a:off x="-999737" y="4789628"/>
                <a:ext cx="981926" cy="74455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grpSp>
        <p:grpSp>
          <p:nvGrpSpPr>
            <p:cNvPr id="51" name="Group 50"/>
            <p:cNvGrpSpPr/>
            <p:nvPr/>
          </p:nvGrpSpPr>
          <p:grpSpPr>
            <a:xfrm>
              <a:off x="2739272" y="1282719"/>
              <a:ext cx="1145292" cy="794202"/>
              <a:chOff x="-1654024" y="4366625"/>
              <a:chExt cx="1834715" cy="1272274"/>
            </a:xfrm>
            <a:solidFill>
              <a:schemeClr val="bg1"/>
            </a:solidFill>
          </p:grpSpPr>
          <p:sp>
            <p:nvSpPr>
              <p:cNvPr id="52" name="Oval 51"/>
              <p:cNvSpPr/>
              <p:nvPr/>
            </p:nvSpPr>
            <p:spPr bwMode="auto">
              <a:xfrm>
                <a:off x="-1169995" y="4366625"/>
                <a:ext cx="909706" cy="689795"/>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53" name="Oval 52"/>
              <p:cNvSpPr/>
              <p:nvPr/>
            </p:nvSpPr>
            <p:spPr bwMode="auto">
              <a:xfrm>
                <a:off x="-1654024" y="4645818"/>
                <a:ext cx="983982" cy="993081"/>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54" name="Oval 53"/>
              <p:cNvSpPr/>
              <p:nvPr/>
            </p:nvSpPr>
            <p:spPr bwMode="auto">
              <a:xfrm>
                <a:off x="-666930" y="4633756"/>
                <a:ext cx="847621" cy="867403"/>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55" name="Oval 54"/>
              <p:cNvSpPr/>
              <p:nvPr/>
            </p:nvSpPr>
            <p:spPr bwMode="auto">
              <a:xfrm>
                <a:off x="-990883" y="4824075"/>
                <a:ext cx="823347" cy="755416"/>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grpSp>
      </p:grpSp>
      <p:sp>
        <p:nvSpPr>
          <p:cNvPr id="63" name="矩形 34"/>
          <p:cNvSpPr/>
          <p:nvPr/>
        </p:nvSpPr>
        <p:spPr>
          <a:xfrm>
            <a:off x="5282067" y="5152111"/>
            <a:ext cx="643125" cy="328551"/>
          </a:xfrm>
          <a:prstGeom prst="rect">
            <a:avLst/>
          </a:prstGeom>
        </p:spPr>
        <p:txBody>
          <a:bodyPr wrap="none">
            <a:spAutoFit/>
          </a:bodyPr>
          <a:lstStyle/>
          <a:p>
            <a:pPr algn="ctr">
              <a:lnSpc>
                <a:spcPct val="120000"/>
              </a:lnSpc>
            </a:pPr>
            <a:r>
              <a:rPr lang="zh-CN" altLang="en-US" sz="1400" b="1">
                <a:cs typeface="+mn-ea"/>
                <a:sym typeface="+mn-lt"/>
              </a:rPr>
              <a:t>站点</a:t>
            </a:r>
            <a:r>
              <a:rPr lang="en-US" altLang="zh-CN" sz="1400" b="1">
                <a:cs typeface="+mn-ea"/>
                <a:sym typeface="+mn-lt"/>
              </a:rPr>
              <a:t>1</a:t>
            </a:r>
            <a:endParaRPr lang="zh-CN" altLang="en-US" sz="1400" b="1">
              <a:cs typeface="+mn-ea"/>
              <a:sym typeface="+mn-lt"/>
            </a:endParaRPr>
          </a:p>
        </p:txBody>
      </p:sp>
      <p:sp>
        <p:nvSpPr>
          <p:cNvPr id="64" name="矩形 34"/>
          <p:cNvSpPr/>
          <p:nvPr/>
        </p:nvSpPr>
        <p:spPr>
          <a:xfrm>
            <a:off x="6210115" y="5152111"/>
            <a:ext cx="643125" cy="328551"/>
          </a:xfrm>
          <a:prstGeom prst="rect">
            <a:avLst/>
          </a:prstGeom>
        </p:spPr>
        <p:txBody>
          <a:bodyPr wrap="none">
            <a:spAutoFit/>
          </a:bodyPr>
          <a:lstStyle/>
          <a:p>
            <a:pPr algn="ctr">
              <a:lnSpc>
                <a:spcPct val="120000"/>
              </a:lnSpc>
            </a:pPr>
            <a:r>
              <a:rPr lang="zh-CN" altLang="en-US" sz="1400" b="1">
                <a:cs typeface="+mn-ea"/>
                <a:sym typeface="+mn-lt"/>
              </a:rPr>
              <a:t>站点</a:t>
            </a:r>
            <a:r>
              <a:rPr lang="en-US" altLang="zh-CN" sz="1400" b="1">
                <a:cs typeface="+mn-ea"/>
                <a:sym typeface="+mn-lt"/>
              </a:rPr>
              <a:t>2</a:t>
            </a:r>
            <a:endParaRPr lang="zh-CN" altLang="en-US" sz="1400" b="1">
              <a:cs typeface="+mn-ea"/>
              <a:sym typeface="+mn-lt"/>
            </a:endParaRPr>
          </a:p>
        </p:txBody>
      </p:sp>
      <p:sp>
        <p:nvSpPr>
          <p:cNvPr id="65" name="矩形 34"/>
          <p:cNvSpPr/>
          <p:nvPr/>
        </p:nvSpPr>
        <p:spPr>
          <a:xfrm>
            <a:off x="3485364" y="3147730"/>
            <a:ext cx="1181734" cy="328551"/>
          </a:xfrm>
          <a:prstGeom prst="rect">
            <a:avLst/>
          </a:prstGeom>
        </p:spPr>
        <p:txBody>
          <a:bodyPr wrap="none">
            <a:spAutoFit/>
          </a:bodyPr>
          <a:lstStyle/>
          <a:p>
            <a:pPr algn="ctr">
              <a:lnSpc>
                <a:spcPct val="120000"/>
              </a:lnSpc>
            </a:pPr>
            <a:r>
              <a:rPr lang="zh-CN" altLang="en-US" sz="1400" b="1">
                <a:cs typeface="+mn-ea"/>
                <a:sym typeface="+mn-lt"/>
              </a:rPr>
              <a:t>汇聚路由器</a:t>
            </a:r>
            <a:r>
              <a:rPr lang="en-US" altLang="zh-CN" sz="1400" b="1">
                <a:cs typeface="+mn-ea"/>
                <a:sym typeface="+mn-lt"/>
              </a:rPr>
              <a:t>1</a:t>
            </a:r>
            <a:endParaRPr lang="zh-CN" altLang="en-US" sz="1400" b="1">
              <a:cs typeface="+mn-ea"/>
              <a:sym typeface="+mn-lt"/>
            </a:endParaRPr>
          </a:p>
        </p:txBody>
      </p:sp>
      <p:sp>
        <p:nvSpPr>
          <p:cNvPr id="66" name="矩形 34"/>
          <p:cNvSpPr/>
          <p:nvPr/>
        </p:nvSpPr>
        <p:spPr>
          <a:xfrm>
            <a:off x="3467088" y="4008497"/>
            <a:ext cx="1181734" cy="328551"/>
          </a:xfrm>
          <a:prstGeom prst="rect">
            <a:avLst/>
          </a:prstGeom>
        </p:spPr>
        <p:txBody>
          <a:bodyPr wrap="none">
            <a:spAutoFit/>
          </a:bodyPr>
          <a:lstStyle/>
          <a:p>
            <a:pPr algn="ctr">
              <a:lnSpc>
                <a:spcPct val="120000"/>
              </a:lnSpc>
            </a:pPr>
            <a:r>
              <a:rPr lang="zh-CN" altLang="en-US" sz="1400" b="1">
                <a:cs typeface="+mn-ea"/>
                <a:sym typeface="+mn-lt"/>
              </a:rPr>
              <a:t>汇聚交换机</a:t>
            </a:r>
            <a:r>
              <a:rPr lang="en-US" altLang="zh-CN" sz="1400" b="1">
                <a:cs typeface="+mn-ea"/>
                <a:sym typeface="+mn-lt"/>
              </a:rPr>
              <a:t>1</a:t>
            </a:r>
            <a:endParaRPr lang="zh-CN" altLang="en-US" sz="1400" b="1">
              <a:cs typeface="+mn-ea"/>
              <a:sym typeface="+mn-lt"/>
            </a:endParaRPr>
          </a:p>
        </p:txBody>
      </p:sp>
      <p:sp>
        <p:nvSpPr>
          <p:cNvPr id="70" name="矩形 34"/>
          <p:cNvSpPr/>
          <p:nvPr/>
        </p:nvSpPr>
        <p:spPr>
          <a:xfrm>
            <a:off x="5517975" y="1755811"/>
            <a:ext cx="1082348" cy="328551"/>
          </a:xfrm>
          <a:prstGeom prst="rect">
            <a:avLst/>
          </a:prstGeom>
        </p:spPr>
        <p:txBody>
          <a:bodyPr wrap="none">
            <a:spAutoFit/>
          </a:bodyPr>
          <a:lstStyle/>
          <a:p>
            <a:pPr algn="ctr">
              <a:lnSpc>
                <a:spcPct val="120000"/>
              </a:lnSpc>
            </a:pPr>
            <a:r>
              <a:rPr lang="zh-CN" altLang="en-US" sz="1400" b="1">
                <a:cs typeface="+mn-ea"/>
                <a:sym typeface="+mn-lt"/>
              </a:rPr>
              <a:t>核心路由器</a:t>
            </a:r>
          </a:p>
        </p:txBody>
      </p:sp>
      <p:sp>
        <p:nvSpPr>
          <p:cNvPr id="71" name="矩形 34"/>
          <p:cNvSpPr/>
          <p:nvPr/>
        </p:nvSpPr>
        <p:spPr>
          <a:xfrm>
            <a:off x="5288544" y="3355685"/>
            <a:ext cx="683200" cy="327077"/>
          </a:xfrm>
          <a:prstGeom prst="rect">
            <a:avLst/>
          </a:prstGeom>
        </p:spPr>
        <p:txBody>
          <a:bodyPr wrap="none">
            <a:spAutoFit/>
          </a:bodyPr>
          <a:lstStyle/>
          <a:p>
            <a:pPr algn="ctr">
              <a:lnSpc>
                <a:spcPct val="120000"/>
              </a:lnSpc>
            </a:pPr>
            <a:r>
              <a:rPr lang="en-US" altLang="zh-CN" sz="1400" b="1">
                <a:cs typeface="+mn-ea"/>
                <a:sym typeface="+mn-lt"/>
              </a:rPr>
              <a:t>Area1</a:t>
            </a:r>
            <a:endParaRPr lang="zh-CN" altLang="en-US" sz="1400" b="1">
              <a:cs typeface="+mn-ea"/>
              <a:sym typeface="+mn-lt"/>
            </a:endParaRPr>
          </a:p>
        </p:txBody>
      </p:sp>
      <p:sp>
        <p:nvSpPr>
          <p:cNvPr id="72" name="矩形 34"/>
          <p:cNvSpPr/>
          <p:nvPr/>
        </p:nvSpPr>
        <p:spPr>
          <a:xfrm>
            <a:off x="6121058" y="3355685"/>
            <a:ext cx="683200" cy="327077"/>
          </a:xfrm>
          <a:prstGeom prst="rect">
            <a:avLst/>
          </a:prstGeom>
        </p:spPr>
        <p:txBody>
          <a:bodyPr wrap="none">
            <a:spAutoFit/>
          </a:bodyPr>
          <a:lstStyle/>
          <a:p>
            <a:pPr algn="ctr">
              <a:lnSpc>
                <a:spcPct val="120000"/>
              </a:lnSpc>
            </a:pPr>
            <a:r>
              <a:rPr lang="en-US" altLang="zh-CN" sz="1400" b="1">
                <a:cs typeface="+mn-ea"/>
                <a:sym typeface="+mn-lt"/>
              </a:rPr>
              <a:t>Area2</a:t>
            </a:r>
            <a:endParaRPr lang="zh-CN" altLang="en-US" sz="1400" b="1">
              <a:cs typeface="+mn-ea"/>
              <a:sym typeface="+mn-lt"/>
            </a:endParaRPr>
          </a:p>
        </p:txBody>
      </p:sp>
      <p:sp>
        <p:nvSpPr>
          <p:cNvPr id="73" name="矩形 34"/>
          <p:cNvSpPr/>
          <p:nvPr/>
        </p:nvSpPr>
        <p:spPr>
          <a:xfrm>
            <a:off x="7350788" y="2222398"/>
            <a:ext cx="683200" cy="327077"/>
          </a:xfrm>
          <a:prstGeom prst="rect">
            <a:avLst/>
          </a:prstGeom>
        </p:spPr>
        <p:txBody>
          <a:bodyPr wrap="none">
            <a:spAutoFit/>
          </a:bodyPr>
          <a:lstStyle/>
          <a:p>
            <a:pPr algn="ctr">
              <a:lnSpc>
                <a:spcPct val="120000"/>
              </a:lnSpc>
            </a:pPr>
            <a:r>
              <a:rPr lang="en-US" altLang="zh-CN" sz="1400" b="1">
                <a:cs typeface="+mn-ea"/>
                <a:sym typeface="+mn-lt"/>
              </a:rPr>
              <a:t>Area0</a:t>
            </a:r>
            <a:endParaRPr lang="zh-CN" altLang="en-US" sz="1400" b="1">
              <a:cs typeface="+mn-ea"/>
              <a:sym typeface="+mn-lt"/>
            </a:endParaRPr>
          </a:p>
        </p:txBody>
      </p:sp>
      <p:sp>
        <p:nvSpPr>
          <p:cNvPr id="74" name="矩形 34"/>
          <p:cNvSpPr/>
          <p:nvPr/>
        </p:nvSpPr>
        <p:spPr>
          <a:xfrm>
            <a:off x="7450694" y="3147730"/>
            <a:ext cx="1181734" cy="328551"/>
          </a:xfrm>
          <a:prstGeom prst="rect">
            <a:avLst/>
          </a:prstGeom>
        </p:spPr>
        <p:txBody>
          <a:bodyPr wrap="none">
            <a:spAutoFit/>
          </a:bodyPr>
          <a:lstStyle/>
          <a:p>
            <a:pPr algn="ctr">
              <a:lnSpc>
                <a:spcPct val="120000"/>
              </a:lnSpc>
            </a:pPr>
            <a:r>
              <a:rPr lang="zh-CN" altLang="en-US" sz="1400" b="1">
                <a:cs typeface="+mn-ea"/>
                <a:sym typeface="+mn-lt"/>
              </a:rPr>
              <a:t>汇聚路由器</a:t>
            </a:r>
            <a:r>
              <a:rPr lang="en-US" altLang="zh-CN" sz="1400" b="1">
                <a:cs typeface="+mn-ea"/>
                <a:sym typeface="+mn-lt"/>
              </a:rPr>
              <a:t>2</a:t>
            </a:r>
            <a:endParaRPr lang="zh-CN" altLang="en-US" sz="1400" b="1">
              <a:cs typeface="+mn-ea"/>
              <a:sym typeface="+mn-lt"/>
            </a:endParaRPr>
          </a:p>
        </p:txBody>
      </p:sp>
      <p:sp>
        <p:nvSpPr>
          <p:cNvPr id="76" name="矩形 34"/>
          <p:cNvSpPr/>
          <p:nvPr/>
        </p:nvSpPr>
        <p:spPr>
          <a:xfrm>
            <a:off x="7467588" y="4008497"/>
            <a:ext cx="1181734" cy="328551"/>
          </a:xfrm>
          <a:prstGeom prst="rect">
            <a:avLst/>
          </a:prstGeom>
        </p:spPr>
        <p:txBody>
          <a:bodyPr wrap="none">
            <a:spAutoFit/>
          </a:bodyPr>
          <a:lstStyle/>
          <a:p>
            <a:pPr algn="ctr">
              <a:lnSpc>
                <a:spcPct val="120000"/>
              </a:lnSpc>
            </a:pPr>
            <a:r>
              <a:rPr lang="zh-CN" altLang="en-US" sz="1400" b="1">
                <a:cs typeface="+mn-ea"/>
                <a:sym typeface="+mn-lt"/>
              </a:rPr>
              <a:t>汇聚交换机</a:t>
            </a:r>
            <a:r>
              <a:rPr lang="en-US" altLang="zh-CN" sz="1400" b="1">
                <a:cs typeface="+mn-ea"/>
                <a:sym typeface="+mn-lt"/>
              </a:rPr>
              <a:t>1</a:t>
            </a:r>
            <a:endParaRPr lang="zh-CN" altLang="en-US" sz="1400" b="1">
              <a:cs typeface="+mn-ea"/>
              <a:sym typeface="+mn-lt"/>
            </a:endParaRPr>
          </a:p>
        </p:txBody>
      </p:sp>
      <p:sp>
        <p:nvSpPr>
          <p:cNvPr id="4" name="日期占位符 3">
            <a:extLst>
              <a:ext uri="{FF2B5EF4-FFF2-40B4-BE49-F238E27FC236}">
                <a16:creationId xmlns:a16="http://schemas.microsoft.com/office/drawing/2014/main" id="{822CBEC7-0B57-0C1B-36B7-7F470C9F8F06}"/>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059CA018-F19E-4FCB-E729-DFFF2C67DD3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1942994B-2784-8599-C050-64E915797063}"/>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231</a:t>
            </a:fld>
            <a:endParaRPr lang="en-US">
              <a:cs typeface="+mn-ea"/>
              <a:sym typeface="+mn-lt"/>
            </a:endParaRPr>
          </a:p>
        </p:txBody>
      </p:sp>
      <p:sp>
        <p:nvSpPr>
          <p:cNvPr id="7" name="文本框 6">
            <a:extLst>
              <a:ext uri="{FF2B5EF4-FFF2-40B4-BE49-F238E27FC236}">
                <a16:creationId xmlns:a16="http://schemas.microsoft.com/office/drawing/2014/main" id="{ED298BD5-B666-BD67-684F-96BDD9EBBD65}"/>
              </a:ext>
            </a:extLst>
          </p:cNvPr>
          <p:cNvSpPr txBox="1"/>
          <p:nvPr/>
        </p:nvSpPr>
        <p:spPr>
          <a:xfrm>
            <a:off x="3771311" y="2194893"/>
            <a:ext cx="1107996" cy="396134"/>
          </a:xfrm>
          <a:prstGeom prst="rect">
            <a:avLst/>
          </a:prstGeom>
          <a:noFill/>
        </p:spPr>
        <p:txBody>
          <a:bodyPr wrap="none" rtlCol="0">
            <a:spAutoFit/>
          </a:bodyPr>
          <a:lstStyle/>
          <a:p>
            <a:pPr>
              <a:lnSpc>
                <a:spcPct val="120000"/>
              </a:lnSpc>
            </a:pPr>
            <a:r>
              <a:rPr lang="zh-CN" altLang="en-US" dirty="0">
                <a:cs typeface="+mn-ea"/>
                <a:sym typeface="+mn-lt"/>
              </a:rPr>
              <a:t>骨干区域</a:t>
            </a:r>
          </a:p>
        </p:txBody>
      </p:sp>
      <p:pic>
        <p:nvPicPr>
          <p:cNvPr id="60" name="图片 59">
            <a:extLst>
              <a:ext uri="{FF2B5EF4-FFF2-40B4-BE49-F238E27FC236}">
                <a16:creationId xmlns:a16="http://schemas.microsoft.com/office/drawing/2014/main" id="{38315693-25F3-4E0B-8A1E-DD987DBA9C16}"/>
              </a:ext>
            </a:extLst>
          </p:cNvPr>
          <p:cNvPicPr>
            <a:picLocks noChangeAspect="1"/>
          </p:cNvPicPr>
          <p:nvPr/>
        </p:nvPicPr>
        <p:blipFill>
          <a:blip r:embed="rId3"/>
          <a:stretch>
            <a:fillRect/>
          </a:stretch>
        </p:blipFill>
        <p:spPr>
          <a:xfrm>
            <a:off x="5794202" y="2093565"/>
            <a:ext cx="528781" cy="528781"/>
          </a:xfrm>
          <a:prstGeom prst="rect">
            <a:avLst/>
          </a:prstGeom>
        </p:spPr>
      </p:pic>
      <p:pic>
        <p:nvPicPr>
          <p:cNvPr id="68" name="图片 67">
            <a:extLst>
              <a:ext uri="{FF2B5EF4-FFF2-40B4-BE49-F238E27FC236}">
                <a16:creationId xmlns:a16="http://schemas.microsoft.com/office/drawing/2014/main" id="{1C1C12CD-AB3B-4B6A-A00C-591F4F0DDEEE}"/>
              </a:ext>
            </a:extLst>
          </p:cNvPr>
          <p:cNvPicPr>
            <a:picLocks noChangeAspect="1"/>
          </p:cNvPicPr>
          <p:nvPr/>
        </p:nvPicPr>
        <p:blipFill>
          <a:blip r:embed="rId3"/>
          <a:stretch>
            <a:fillRect/>
          </a:stretch>
        </p:blipFill>
        <p:spPr>
          <a:xfrm>
            <a:off x="4682656" y="2875223"/>
            <a:ext cx="528781" cy="528781"/>
          </a:xfrm>
          <a:prstGeom prst="rect">
            <a:avLst/>
          </a:prstGeom>
        </p:spPr>
      </p:pic>
      <p:pic>
        <p:nvPicPr>
          <p:cNvPr id="75" name="图片 74">
            <a:extLst>
              <a:ext uri="{FF2B5EF4-FFF2-40B4-BE49-F238E27FC236}">
                <a16:creationId xmlns:a16="http://schemas.microsoft.com/office/drawing/2014/main" id="{A307DF8F-6804-42AE-B0D3-D37803FC8811}"/>
              </a:ext>
            </a:extLst>
          </p:cNvPr>
          <p:cNvPicPr>
            <a:picLocks noChangeAspect="1"/>
          </p:cNvPicPr>
          <p:nvPr/>
        </p:nvPicPr>
        <p:blipFill>
          <a:blip r:embed="rId3"/>
          <a:stretch>
            <a:fillRect/>
          </a:stretch>
        </p:blipFill>
        <p:spPr>
          <a:xfrm>
            <a:off x="6947818" y="2843104"/>
            <a:ext cx="528781" cy="528781"/>
          </a:xfrm>
          <a:prstGeom prst="rect">
            <a:avLst/>
          </a:prstGeom>
        </p:spPr>
      </p:pic>
      <p:pic>
        <p:nvPicPr>
          <p:cNvPr id="77" name="图片 76">
            <a:extLst>
              <a:ext uri="{FF2B5EF4-FFF2-40B4-BE49-F238E27FC236}">
                <a16:creationId xmlns:a16="http://schemas.microsoft.com/office/drawing/2014/main" id="{6974D89A-1BDB-4746-ABB8-45ABEB29647B}"/>
              </a:ext>
            </a:extLst>
          </p:cNvPr>
          <p:cNvPicPr>
            <a:picLocks noChangeAspect="1"/>
          </p:cNvPicPr>
          <p:nvPr/>
        </p:nvPicPr>
        <p:blipFill>
          <a:blip r:embed="rId4"/>
          <a:stretch>
            <a:fillRect/>
          </a:stretch>
        </p:blipFill>
        <p:spPr>
          <a:xfrm>
            <a:off x="6939136" y="3876471"/>
            <a:ext cx="518337" cy="518337"/>
          </a:xfrm>
          <a:prstGeom prst="rect">
            <a:avLst/>
          </a:prstGeom>
        </p:spPr>
      </p:pic>
      <p:pic>
        <p:nvPicPr>
          <p:cNvPr id="78" name="图片 77">
            <a:extLst>
              <a:ext uri="{FF2B5EF4-FFF2-40B4-BE49-F238E27FC236}">
                <a16:creationId xmlns:a16="http://schemas.microsoft.com/office/drawing/2014/main" id="{3C1E91DC-D1CC-4F3D-8732-6F05E094B03F}"/>
              </a:ext>
            </a:extLst>
          </p:cNvPr>
          <p:cNvPicPr>
            <a:picLocks noChangeAspect="1"/>
          </p:cNvPicPr>
          <p:nvPr/>
        </p:nvPicPr>
        <p:blipFill>
          <a:blip r:embed="rId4"/>
          <a:stretch>
            <a:fillRect/>
          </a:stretch>
        </p:blipFill>
        <p:spPr>
          <a:xfrm>
            <a:off x="4630043" y="3878754"/>
            <a:ext cx="518337" cy="518337"/>
          </a:xfrm>
          <a:prstGeom prst="rect">
            <a:avLst/>
          </a:prstGeom>
        </p:spPr>
      </p:pic>
    </p:spTree>
    <p:extLst>
      <p:ext uri="{BB962C8B-B14F-4D97-AF65-F5344CB8AC3E}">
        <p14:creationId xmlns:p14="http://schemas.microsoft.com/office/powerpoint/2010/main" val="11390594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4"/>
          <p:cNvSpPr/>
          <p:nvPr/>
        </p:nvSpPr>
        <p:spPr bwMode="auto">
          <a:xfrm>
            <a:off x="7709706" y="4848752"/>
            <a:ext cx="1842679" cy="1224136"/>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OSPF</a:t>
            </a:r>
            <a:r>
              <a:rPr lang="zh-CN" altLang="en-US" sz="3200" dirty="0">
                <a:latin typeface="+mn-lt"/>
                <a:ea typeface="+mn-ea"/>
                <a:cs typeface="+mn-ea"/>
                <a:sym typeface="+mn-lt"/>
              </a:rPr>
              <a:t> </a:t>
            </a:r>
            <a:r>
              <a:rPr lang="en-US" altLang="zh-CN" sz="3200" dirty="0">
                <a:latin typeface="+mn-lt"/>
                <a:ea typeface="+mn-ea"/>
                <a:cs typeface="+mn-ea"/>
                <a:sym typeface="+mn-lt"/>
              </a:rPr>
              <a:t>area</a:t>
            </a:r>
            <a:r>
              <a:rPr lang="zh-CN" altLang="en-US" sz="3200" dirty="0">
                <a:latin typeface="+mn-lt"/>
                <a:ea typeface="+mn-ea"/>
                <a:cs typeface="+mn-ea"/>
                <a:sym typeface="+mn-lt"/>
              </a:rPr>
              <a:t>的概念</a:t>
            </a:r>
          </a:p>
        </p:txBody>
      </p:sp>
      <p:sp>
        <p:nvSpPr>
          <p:cNvPr id="3" name="内容占位符 2"/>
          <p:cNvSpPr>
            <a:spLocks noGrp="1"/>
          </p:cNvSpPr>
          <p:nvPr>
            <p:ph idx="1"/>
          </p:nvPr>
        </p:nvSpPr>
        <p:spPr>
          <a:xfrm>
            <a:off x="731838" y="1484313"/>
            <a:ext cx="10728325" cy="1335405"/>
          </a:xfrm>
        </p:spPr>
        <p:txBody>
          <a:bodyPr vert="horz" lIns="91440" tIns="45720" rIns="91440" bIns="45720" rtlCol="0">
            <a:normAutofit fontScale="85000" lnSpcReduction="10000"/>
          </a:bodyPr>
          <a:lstStyle/>
          <a:p>
            <a:pPr marL="266700" indent="-266700">
              <a:buFont typeface="Wingdings" panose="05000000000000000000" pitchFamily="2" charset="2"/>
              <a:buChar char="n"/>
            </a:pPr>
            <a:r>
              <a:rPr lang="en-US" altLang="zh-CN" sz="2400" dirty="0">
                <a:solidFill>
                  <a:schemeClr val="accent1"/>
                </a:solidFill>
                <a:cs typeface="+mn-ea"/>
                <a:sym typeface="+mn-lt"/>
              </a:rPr>
              <a:t>Area0</a:t>
            </a:r>
            <a:r>
              <a:rPr lang="zh-CN" altLang="en-US" sz="2400" dirty="0">
                <a:solidFill>
                  <a:schemeClr val="accent1"/>
                </a:solidFill>
                <a:cs typeface="+mn-ea"/>
                <a:sym typeface="+mn-lt"/>
              </a:rPr>
              <a:t>为骨干区域，负责在非骨干区域之间中转由区域边界路由器归纳的链路状态通告信息。为了防止出现环路，</a:t>
            </a:r>
            <a:r>
              <a:rPr lang="en-US" altLang="zh-CN" sz="2400" dirty="0">
                <a:solidFill>
                  <a:schemeClr val="accent1"/>
                </a:solidFill>
                <a:cs typeface="+mn-ea"/>
                <a:sym typeface="+mn-lt"/>
              </a:rPr>
              <a:t>OSPF</a:t>
            </a:r>
            <a:r>
              <a:rPr lang="zh-CN" altLang="en-US" sz="2400" dirty="0">
                <a:solidFill>
                  <a:schemeClr val="accent1"/>
                </a:solidFill>
                <a:cs typeface="+mn-ea"/>
                <a:sym typeface="+mn-lt"/>
              </a:rPr>
              <a:t>要求所有的非骨干区域之间不能直接进行</a:t>
            </a:r>
            <a:r>
              <a:rPr lang="en-US" altLang="zh-CN" sz="2400" dirty="0">
                <a:solidFill>
                  <a:schemeClr val="accent1"/>
                </a:solidFill>
                <a:cs typeface="+mn-ea"/>
                <a:sym typeface="+mn-lt"/>
              </a:rPr>
              <a:t>LSA</a:t>
            </a:r>
            <a:r>
              <a:rPr lang="zh-CN" altLang="en-US" sz="2400" dirty="0">
                <a:solidFill>
                  <a:schemeClr val="accent1"/>
                </a:solidFill>
                <a:cs typeface="+mn-ea"/>
                <a:sym typeface="+mn-lt"/>
              </a:rPr>
              <a:t>的交互，而必须通过</a:t>
            </a:r>
            <a:r>
              <a:rPr lang="en-US" altLang="zh-CN" sz="2400" dirty="0">
                <a:solidFill>
                  <a:schemeClr val="accent1"/>
                </a:solidFill>
                <a:cs typeface="+mn-ea"/>
                <a:sym typeface="+mn-lt"/>
              </a:rPr>
              <a:t>Area0</a:t>
            </a:r>
            <a:r>
              <a:rPr lang="zh-CN" altLang="en-US" sz="2400" dirty="0">
                <a:solidFill>
                  <a:schemeClr val="accent1"/>
                </a:solidFill>
                <a:cs typeface="+mn-ea"/>
                <a:sym typeface="+mn-lt"/>
              </a:rPr>
              <a:t>骨干区域进行中转，因此所有的非骨干区域必须都与</a:t>
            </a:r>
            <a:r>
              <a:rPr lang="en-US" altLang="zh-CN" sz="2400" dirty="0">
                <a:solidFill>
                  <a:schemeClr val="accent1"/>
                </a:solidFill>
                <a:cs typeface="+mn-ea"/>
                <a:sym typeface="+mn-lt"/>
              </a:rPr>
              <a:t>Area0</a:t>
            </a:r>
            <a:r>
              <a:rPr lang="zh-CN" altLang="en-US" sz="2400" dirty="0">
                <a:solidFill>
                  <a:schemeClr val="accent1"/>
                </a:solidFill>
                <a:cs typeface="+mn-ea"/>
                <a:sym typeface="+mn-lt"/>
              </a:rPr>
              <a:t>“直接相连”。</a:t>
            </a:r>
          </a:p>
        </p:txBody>
      </p:sp>
      <p:sp>
        <p:nvSpPr>
          <p:cNvPr id="5" name="圆角矩形 4"/>
          <p:cNvSpPr/>
          <p:nvPr/>
        </p:nvSpPr>
        <p:spPr bwMode="auto">
          <a:xfrm>
            <a:off x="7709706" y="3026917"/>
            <a:ext cx="1842679" cy="1224136"/>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6" name="圆角矩形 5"/>
          <p:cNvSpPr/>
          <p:nvPr/>
        </p:nvSpPr>
        <p:spPr bwMode="auto">
          <a:xfrm>
            <a:off x="2495601" y="3026917"/>
            <a:ext cx="1855731" cy="1224136"/>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7" name="圆角矩形 6"/>
          <p:cNvSpPr/>
          <p:nvPr/>
        </p:nvSpPr>
        <p:spPr bwMode="auto">
          <a:xfrm>
            <a:off x="4403798" y="3026917"/>
            <a:ext cx="3251306" cy="1224136"/>
          </a:xfrm>
          <a:prstGeom prst="roundRect">
            <a:avLst>
              <a:gd name="adj" fmla="val 2919"/>
            </a:avLst>
          </a:prstGeom>
          <a:solidFill>
            <a:srgbClr val="FFFFCC"/>
          </a:solidFill>
          <a:ln w="19050" cap="flat" cmpd="sng" algn="ctr">
            <a:solidFill>
              <a:srgbClr val="FFC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13" name="矩形 12"/>
          <p:cNvSpPr/>
          <p:nvPr/>
        </p:nvSpPr>
        <p:spPr>
          <a:xfrm>
            <a:off x="5761294" y="3869378"/>
            <a:ext cx="777777" cy="360612"/>
          </a:xfrm>
          <a:prstGeom prst="rect">
            <a:avLst/>
          </a:prstGeom>
        </p:spPr>
        <p:txBody>
          <a:bodyPr wrap="none">
            <a:spAutoFit/>
          </a:bodyPr>
          <a:lstStyle/>
          <a:p>
            <a:pPr>
              <a:lnSpc>
                <a:spcPct val="120000"/>
              </a:lnSpc>
            </a:pPr>
            <a:r>
              <a:rPr lang="en-US" altLang="zh-CN" sz="1600" b="1">
                <a:cs typeface="+mn-ea"/>
                <a:sym typeface="+mn-lt"/>
              </a:rPr>
              <a:t>area 0</a:t>
            </a:r>
            <a:endParaRPr lang="zh-CN" altLang="en-US" sz="1600" b="1">
              <a:cs typeface="+mn-ea"/>
              <a:sym typeface="+mn-lt"/>
            </a:endParaRPr>
          </a:p>
        </p:txBody>
      </p:sp>
      <p:sp>
        <p:nvSpPr>
          <p:cNvPr id="14" name="矩形 13"/>
          <p:cNvSpPr/>
          <p:nvPr/>
        </p:nvSpPr>
        <p:spPr>
          <a:xfrm>
            <a:off x="2961823" y="3869378"/>
            <a:ext cx="777777" cy="360612"/>
          </a:xfrm>
          <a:prstGeom prst="rect">
            <a:avLst/>
          </a:prstGeom>
        </p:spPr>
        <p:txBody>
          <a:bodyPr wrap="none">
            <a:spAutoFit/>
          </a:bodyPr>
          <a:lstStyle/>
          <a:p>
            <a:pPr>
              <a:lnSpc>
                <a:spcPct val="120000"/>
              </a:lnSpc>
            </a:pPr>
            <a:r>
              <a:rPr lang="en-US" altLang="zh-CN" sz="1600" b="1">
                <a:cs typeface="+mn-ea"/>
                <a:sym typeface="+mn-lt"/>
              </a:rPr>
              <a:t>area 1</a:t>
            </a:r>
            <a:endParaRPr lang="zh-CN" altLang="en-US" sz="1600" b="1">
              <a:cs typeface="+mn-ea"/>
              <a:sym typeface="+mn-lt"/>
            </a:endParaRPr>
          </a:p>
        </p:txBody>
      </p:sp>
      <p:sp>
        <p:nvSpPr>
          <p:cNvPr id="15" name="矩形 14"/>
          <p:cNvSpPr/>
          <p:nvPr/>
        </p:nvSpPr>
        <p:spPr>
          <a:xfrm>
            <a:off x="8420088" y="3869378"/>
            <a:ext cx="777777" cy="360612"/>
          </a:xfrm>
          <a:prstGeom prst="rect">
            <a:avLst/>
          </a:prstGeom>
        </p:spPr>
        <p:txBody>
          <a:bodyPr wrap="none">
            <a:spAutoFit/>
          </a:bodyPr>
          <a:lstStyle/>
          <a:p>
            <a:pPr>
              <a:lnSpc>
                <a:spcPct val="120000"/>
              </a:lnSpc>
            </a:pPr>
            <a:r>
              <a:rPr lang="en-US" altLang="zh-CN" sz="1600" b="1">
                <a:cs typeface="+mn-ea"/>
                <a:sym typeface="+mn-lt"/>
              </a:rPr>
              <a:t>area 2</a:t>
            </a:r>
            <a:endParaRPr lang="zh-CN" altLang="en-US" sz="1600" b="1">
              <a:cs typeface="+mn-ea"/>
              <a:sym typeface="+mn-lt"/>
            </a:endParaRPr>
          </a:p>
        </p:txBody>
      </p:sp>
      <p:sp>
        <p:nvSpPr>
          <p:cNvPr id="16" name="圆角矩形 4"/>
          <p:cNvSpPr/>
          <p:nvPr/>
        </p:nvSpPr>
        <p:spPr bwMode="auto">
          <a:xfrm>
            <a:off x="6150181" y="4848752"/>
            <a:ext cx="1504924" cy="1224136"/>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18" name="圆角矩形 5"/>
          <p:cNvSpPr/>
          <p:nvPr/>
        </p:nvSpPr>
        <p:spPr bwMode="auto">
          <a:xfrm>
            <a:off x="2495601" y="4848752"/>
            <a:ext cx="1855731" cy="1224136"/>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19" name="圆角矩形 6"/>
          <p:cNvSpPr/>
          <p:nvPr/>
        </p:nvSpPr>
        <p:spPr bwMode="auto">
          <a:xfrm>
            <a:off x="4403799" y="4848752"/>
            <a:ext cx="1680061" cy="1224136"/>
          </a:xfrm>
          <a:prstGeom prst="roundRect">
            <a:avLst>
              <a:gd name="adj" fmla="val 2919"/>
            </a:avLst>
          </a:prstGeom>
          <a:solidFill>
            <a:srgbClr val="FFFFCC"/>
          </a:solidFill>
          <a:ln w="19050" cap="flat" cmpd="sng" algn="ctr">
            <a:solidFill>
              <a:srgbClr val="FFC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25" name="矩形 12"/>
          <p:cNvSpPr/>
          <p:nvPr/>
        </p:nvSpPr>
        <p:spPr>
          <a:xfrm>
            <a:off x="4854940" y="5691213"/>
            <a:ext cx="777777" cy="360612"/>
          </a:xfrm>
          <a:prstGeom prst="rect">
            <a:avLst/>
          </a:prstGeom>
        </p:spPr>
        <p:txBody>
          <a:bodyPr wrap="none">
            <a:spAutoFit/>
          </a:bodyPr>
          <a:lstStyle/>
          <a:p>
            <a:pPr>
              <a:lnSpc>
                <a:spcPct val="120000"/>
              </a:lnSpc>
            </a:pPr>
            <a:r>
              <a:rPr lang="en-US" altLang="zh-CN" sz="1600" b="1">
                <a:cs typeface="+mn-ea"/>
                <a:sym typeface="+mn-lt"/>
              </a:rPr>
              <a:t>area 0</a:t>
            </a:r>
            <a:endParaRPr lang="zh-CN" altLang="en-US" sz="1600" b="1">
              <a:cs typeface="+mn-ea"/>
              <a:sym typeface="+mn-lt"/>
            </a:endParaRPr>
          </a:p>
        </p:txBody>
      </p:sp>
      <p:sp>
        <p:nvSpPr>
          <p:cNvPr id="26" name="矩形 13"/>
          <p:cNvSpPr/>
          <p:nvPr/>
        </p:nvSpPr>
        <p:spPr>
          <a:xfrm>
            <a:off x="2961823" y="5691213"/>
            <a:ext cx="777777" cy="360612"/>
          </a:xfrm>
          <a:prstGeom prst="rect">
            <a:avLst/>
          </a:prstGeom>
        </p:spPr>
        <p:txBody>
          <a:bodyPr wrap="none">
            <a:spAutoFit/>
          </a:bodyPr>
          <a:lstStyle/>
          <a:p>
            <a:pPr>
              <a:lnSpc>
                <a:spcPct val="120000"/>
              </a:lnSpc>
            </a:pPr>
            <a:r>
              <a:rPr lang="en-US" altLang="zh-CN" sz="1600" b="1">
                <a:cs typeface="+mn-ea"/>
                <a:sym typeface="+mn-lt"/>
              </a:rPr>
              <a:t>area 1</a:t>
            </a:r>
            <a:endParaRPr lang="zh-CN" altLang="en-US" sz="1600" b="1">
              <a:cs typeface="+mn-ea"/>
              <a:sym typeface="+mn-lt"/>
            </a:endParaRPr>
          </a:p>
        </p:txBody>
      </p:sp>
      <p:sp>
        <p:nvSpPr>
          <p:cNvPr id="27" name="矩形 14"/>
          <p:cNvSpPr/>
          <p:nvPr/>
        </p:nvSpPr>
        <p:spPr>
          <a:xfrm>
            <a:off x="6539071" y="5691213"/>
            <a:ext cx="777777" cy="360612"/>
          </a:xfrm>
          <a:prstGeom prst="rect">
            <a:avLst/>
          </a:prstGeom>
        </p:spPr>
        <p:txBody>
          <a:bodyPr wrap="none">
            <a:spAutoFit/>
          </a:bodyPr>
          <a:lstStyle/>
          <a:p>
            <a:pPr>
              <a:lnSpc>
                <a:spcPct val="120000"/>
              </a:lnSpc>
            </a:pPr>
            <a:r>
              <a:rPr lang="en-US" altLang="zh-CN" sz="1600" b="1">
                <a:cs typeface="+mn-ea"/>
                <a:sym typeface="+mn-lt"/>
              </a:rPr>
              <a:t>area 2</a:t>
            </a:r>
            <a:endParaRPr lang="zh-CN" altLang="en-US" sz="1600" b="1">
              <a:cs typeface="+mn-ea"/>
              <a:sym typeface="+mn-lt"/>
            </a:endParaRPr>
          </a:p>
        </p:txBody>
      </p:sp>
      <p:sp>
        <p:nvSpPr>
          <p:cNvPr id="31" name="矩形 14"/>
          <p:cNvSpPr/>
          <p:nvPr/>
        </p:nvSpPr>
        <p:spPr>
          <a:xfrm>
            <a:off x="8414533" y="5691213"/>
            <a:ext cx="777777" cy="360612"/>
          </a:xfrm>
          <a:prstGeom prst="rect">
            <a:avLst/>
          </a:prstGeom>
        </p:spPr>
        <p:txBody>
          <a:bodyPr wrap="none">
            <a:spAutoFit/>
          </a:bodyPr>
          <a:lstStyle/>
          <a:p>
            <a:pPr>
              <a:lnSpc>
                <a:spcPct val="120000"/>
              </a:lnSpc>
            </a:pPr>
            <a:r>
              <a:rPr lang="en-US" altLang="zh-CN" sz="1600" b="1">
                <a:cs typeface="+mn-ea"/>
                <a:sym typeface="+mn-lt"/>
              </a:rPr>
              <a:t>area 3</a:t>
            </a:r>
            <a:endParaRPr lang="zh-CN" altLang="en-US" sz="1600" b="1">
              <a:cs typeface="+mn-ea"/>
              <a:sym typeface="+mn-lt"/>
            </a:endParaRPr>
          </a:p>
        </p:txBody>
      </p:sp>
      <p:sp>
        <p:nvSpPr>
          <p:cNvPr id="4" name="Multiply 3"/>
          <p:cNvSpPr/>
          <p:nvPr/>
        </p:nvSpPr>
        <p:spPr bwMode="auto">
          <a:xfrm>
            <a:off x="8011332" y="5007137"/>
            <a:ext cx="792088" cy="792088"/>
          </a:xfrm>
          <a:prstGeom prst="mathMultiply">
            <a:avLst>
              <a:gd name="adj1" fmla="val 10693"/>
            </a:avLst>
          </a:prstGeom>
          <a:solidFill>
            <a:srgbClr val="C0000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32" name="Freeform 31"/>
          <p:cNvSpPr/>
          <p:nvPr/>
        </p:nvSpPr>
        <p:spPr bwMode="auto">
          <a:xfrm>
            <a:off x="7307528" y="3906609"/>
            <a:ext cx="609600" cy="406400"/>
          </a:xfrm>
          <a:custGeom>
            <a:avLst/>
            <a:gdLst>
              <a:gd name="connsiteX0" fmla="*/ 0 w 609600"/>
              <a:gd name="connsiteY0" fmla="*/ 203200 h 406400"/>
              <a:gd name="connsiteX1" fmla="*/ 203200 w 609600"/>
              <a:gd name="connsiteY1" fmla="*/ 406400 h 406400"/>
              <a:gd name="connsiteX2" fmla="*/ 609600 w 609600"/>
              <a:gd name="connsiteY2" fmla="*/ 0 h 406400"/>
            </a:gdLst>
            <a:ahLst/>
            <a:cxnLst>
              <a:cxn ang="0">
                <a:pos x="connsiteX0" y="connsiteY0"/>
              </a:cxn>
              <a:cxn ang="0">
                <a:pos x="connsiteX1" y="connsiteY1"/>
              </a:cxn>
              <a:cxn ang="0">
                <a:pos x="connsiteX2" y="connsiteY2"/>
              </a:cxn>
            </a:cxnLst>
            <a:rect l="l" t="t" r="r" b="b"/>
            <a:pathLst>
              <a:path w="609600" h="406400">
                <a:moveTo>
                  <a:pt x="0" y="203200"/>
                </a:moveTo>
                <a:lnTo>
                  <a:pt x="203200" y="406400"/>
                </a:lnTo>
                <a:lnTo>
                  <a:pt x="609600" y="0"/>
                </a:lnTo>
              </a:path>
            </a:pathLst>
          </a:custGeom>
          <a:noFill/>
          <a:ln w="825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17" name="日期占位符 3">
            <a:extLst>
              <a:ext uri="{FF2B5EF4-FFF2-40B4-BE49-F238E27FC236}">
                <a16:creationId xmlns:a16="http://schemas.microsoft.com/office/drawing/2014/main" id="{E55A712C-0AEC-131F-CE1A-B237309DE4E7}"/>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21" name="页脚占位符 4">
            <a:extLst>
              <a:ext uri="{FF2B5EF4-FFF2-40B4-BE49-F238E27FC236}">
                <a16:creationId xmlns:a16="http://schemas.microsoft.com/office/drawing/2014/main" id="{36808365-A63B-14B6-2B2E-9CCE8240F37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30" name="灯片编号占位符 5">
            <a:extLst>
              <a:ext uri="{FF2B5EF4-FFF2-40B4-BE49-F238E27FC236}">
                <a16:creationId xmlns:a16="http://schemas.microsoft.com/office/drawing/2014/main" id="{693AE69F-6297-E7FE-353C-33340A428A0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232</a:t>
            </a:fld>
            <a:endParaRPr lang="en-US">
              <a:cs typeface="+mn-ea"/>
              <a:sym typeface="+mn-lt"/>
            </a:endParaRPr>
          </a:p>
        </p:txBody>
      </p:sp>
      <p:pic>
        <p:nvPicPr>
          <p:cNvPr id="33" name="图片 32">
            <a:extLst>
              <a:ext uri="{FF2B5EF4-FFF2-40B4-BE49-F238E27FC236}">
                <a16:creationId xmlns:a16="http://schemas.microsoft.com/office/drawing/2014/main" id="{4D125B98-8A86-4A00-8966-960789C7D772}"/>
              </a:ext>
            </a:extLst>
          </p:cNvPr>
          <p:cNvPicPr>
            <a:picLocks noChangeAspect="1"/>
          </p:cNvPicPr>
          <p:nvPr/>
        </p:nvPicPr>
        <p:blipFill>
          <a:blip r:embed="rId3"/>
          <a:stretch>
            <a:fillRect/>
          </a:stretch>
        </p:blipFill>
        <p:spPr>
          <a:xfrm>
            <a:off x="4159232" y="3149298"/>
            <a:ext cx="503799" cy="503799"/>
          </a:xfrm>
          <a:prstGeom prst="rect">
            <a:avLst/>
          </a:prstGeom>
        </p:spPr>
      </p:pic>
      <p:pic>
        <p:nvPicPr>
          <p:cNvPr id="34" name="图片 33">
            <a:extLst>
              <a:ext uri="{FF2B5EF4-FFF2-40B4-BE49-F238E27FC236}">
                <a16:creationId xmlns:a16="http://schemas.microsoft.com/office/drawing/2014/main" id="{61CC0A45-68AD-4459-847A-B46E0EB71BDF}"/>
              </a:ext>
            </a:extLst>
          </p:cNvPr>
          <p:cNvPicPr>
            <a:picLocks noChangeAspect="1"/>
          </p:cNvPicPr>
          <p:nvPr/>
        </p:nvPicPr>
        <p:blipFill>
          <a:blip r:embed="rId3"/>
          <a:stretch>
            <a:fillRect/>
          </a:stretch>
        </p:blipFill>
        <p:spPr>
          <a:xfrm>
            <a:off x="8683530" y="4978355"/>
            <a:ext cx="503799" cy="503799"/>
          </a:xfrm>
          <a:prstGeom prst="rect">
            <a:avLst/>
          </a:prstGeom>
        </p:spPr>
      </p:pic>
      <p:pic>
        <p:nvPicPr>
          <p:cNvPr id="35" name="图片 34">
            <a:extLst>
              <a:ext uri="{FF2B5EF4-FFF2-40B4-BE49-F238E27FC236}">
                <a16:creationId xmlns:a16="http://schemas.microsoft.com/office/drawing/2014/main" id="{3ADDA600-E36F-463E-B7C3-046990197040}"/>
              </a:ext>
            </a:extLst>
          </p:cNvPr>
          <p:cNvPicPr>
            <a:picLocks noChangeAspect="1"/>
          </p:cNvPicPr>
          <p:nvPr/>
        </p:nvPicPr>
        <p:blipFill>
          <a:blip r:embed="rId3"/>
          <a:stretch>
            <a:fillRect/>
          </a:stretch>
        </p:blipFill>
        <p:spPr>
          <a:xfrm>
            <a:off x="7430506" y="4985907"/>
            <a:ext cx="503799" cy="503799"/>
          </a:xfrm>
          <a:prstGeom prst="rect">
            <a:avLst/>
          </a:prstGeom>
        </p:spPr>
      </p:pic>
      <p:pic>
        <p:nvPicPr>
          <p:cNvPr id="36" name="图片 35">
            <a:extLst>
              <a:ext uri="{FF2B5EF4-FFF2-40B4-BE49-F238E27FC236}">
                <a16:creationId xmlns:a16="http://schemas.microsoft.com/office/drawing/2014/main" id="{4B7131BC-7411-4180-9108-01802AAE7327}"/>
              </a:ext>
            </a:extLst>
          </p:cNvPr>
          <p:cNvPicPr>
            <a:picLocks noChangeAspect="1"/>
          </p:cNvPicPr>
          <p:nvPr/>
        </p:nvPicPr>
        <p:blipFill>
          <a:blip r:embed="rId3"/>
          <a:stretch>
            <a:fillRect/>
          </a:stretch>
        </p:blipFill>
        <p:spPr>
          <a:xfrm>
            <a:off x="5878760" y="4987386"/>
            <a:ext cx="503799" cy="503799"/>
          </a:xfrm>
          <a:prstGeom prst="rect">
            <a:avLst/>
          </a:prstGeom>
        </p:spPr>
      </p:pic>
      <p:pic>
        <p:nvPicPr>
          <p:cNvPr id="37" name="图片 36">
            <a:extLst>
              <a:ext uri="{FF2B5EF4-FFF2-40B4-BE49-F238E27FC236}">
                <a16:creationId xmlns:a16="http://schemas.microsoft.com/office/drawing/2014/main" id="{2D81FA3A-9F30-496F-84A1-2890E64BC613}"/>
              </a:ext>
            </a:extLst>
          </p:cNvPr>
          <p:cNvPicPr>
            <a:picLocks noChangeAspect="1"/>
          </p:cNvPicPr>
          <p:nvPr/>
        </p:nvPicPr>
        <p:blipFill>
          <a:blip r:embed="rId3"/>
          <a:stretch>
            <a:fillRect/>
          </a:stretch>
        </p:blipFill>
        <p:spPr>
          <a:xfrm>
            <a:off x="4133390" y="5007137"/>
            <a:ext cx="503799" cy="503799"/>
          </a:xfrm>
          <a:prstGeom prst="rect">
            <a:avLst/>
          </a:prstGeom>
        </p:spPr>
      </p:pic>
      <p:pic>
        <p:nvPicPr>
          <p:cNvPr id="38" name="图片 37">
            <a:extLst>
              <a:ext uri="{FF2B5EF4-FFF2-40B4-BE49-F238E27FC236}">
                <a16:creationId xmlns:a16="http://schemas.microsoft.com/office/drawing/2014/main" id="{AFF04E80-9F9C-4472-9858-D342B9F699EA}"/>
              </a:ext>
            </a:extLst>
          </p:cNvPr>
          <p:cNvPicPr>
            <a:picLocks noChangeAspect="1"/>
          </p:cNvPicPr>
          <p:nvPr/>
        </p:nvPicPr>
        <p:blipFill>
          <a:blip r:embed="rId3"/>
          <a:stretch>
            <a:fillRect/>
          </a:stretch>
        </p:blipFill>
        <p:spPr>
          <a:xfrm>
            <a:off x="2919667" y="4991080"/>
            <a:ext cx="503799" cy="503799"/>
          </a:xfrm>
          <a:prstGeom prst="rect">
            <a:avLst/>
          </a:prstGeom>
        </p:spPr>
      </p:pic>
      <p:pic>
        <p:nvPicPr>
          <p:cNvPr id="39" name="图片 38">
            <a:extLst>
              <a:ext uri="{FF2B5EF4-FFF2-40B4-BE49-F238E27FC236}">
                <a16:creationId xmlns:a16="http://schemas.microsoft.com/office/drawing/2014/main" id="{FDD057ED-51C7-4406-9990-8EF32D146B0C}"/>
              </a:ext>
            </a:extLst>
          </p:cNvPr>
          <p:cNvPicPr>
            <a:picLocks noChangeAspect="1"/>
          </p:cNvPicPr>
          <p:nvPr/>
        </p:nvPicPr>
        <p:blipFill>
          <a:blip r:embed="rId3"/>
          <a:stretch>
            <a:fillRect/>
          </a:stretch>
        </p:blipFill>
        <p:spPr>
          <a:xfrm>
            <a:off x="8688511" y="3134518"/>
            <a:ext cx="503799" cy="503799"/>
          </a:xfrm>
          <a:prstGeom prst="rect">
            <a:avLst/>
          </a:prstGeom>
        </p:spPr>
      </p:pic>
      <p:pic>
        <p:nvPicPr>
          <p:cNvPr id="40" name="图片 39">
            <a:extLst>
              <a:ext uri="{FF2B5EF4-FFF2-40B4-BE49-F238E27FC236}">
                <a16:creationId xmlns:a16="http://schemas.microsoft.com/office/drawing/2014/main" id="{112292F3-8FAB-4858-AA82-D13C7CB35F05}"/>
              </a:ext>
            </a:extLst>
          </p:cNvPr>
          <p:cNvPicPr>
            <a:picLocks noChangeAspect="1"/>
          </p:cNvPicPr>
          <p:nvPr/>
        </p:nvPicPr>
        <p:blipFill>
          <a:blip r:embed="rId3"/>
          <a:stretch>
            <a:fillRect/>
          </a:stretch>
        </p:blipFill>
        <p:spPr>
          <a:xfrm>
            <a:off x="7453841" y="3135186"/>
            <a:ext cx="503799" cy="503799"/>
          </a:xfrm>
          <a:prstGeom prst="rect">
            <a:avLst/>
          </a:prstGeom>
        </p:spPr>
      </p:pic>
      <p:pic>
        <p:nvPicPr>
          <p:cNvPr id="41" name="图片 40">
            <a:extLst>
              <a:ext uri="{FF2B5EF4-FFF2-40B4-BE49-F238E27FC236}">
                <a16:creationId xmlns:a16="http://schemas.microsoft.com/office/drawing/2014/main" id="{6C90BBB0-07C1-473D-AF02-B3F2A1D56F20}"/>
              </a:ext>
            </a:extLst>
          </p:cNvPr>
          <p:cNvPicPr>
            <a:picLocks noChangeAspect="1"/>
          </p:cNvPicPr>
          <p:nvPr/>
        </p:nvPicPr>
        <p:blipFill>
          <a:blip r:embed="rId3"/>
          <a:stretch>
            <a:fillRect/>
          </a:stretch>
        </p:blipFill>
        <p:spPr>
          <a:xfrm>
            <a:off x="5725304" y="3156520"/>
            <a:ext cx="503799" cy="503799"/>
          </a:xfrm>
          <a:prstGeom prst="rect">
            <a:avLst/>
          </a:prstGeom>
        </p:spPr>
      </p:pic>
      <p:pic>
        <p:nvPicPr>
          <p:cNvPr id="42" name="图片 41">
            <a:extLst>
              <a:ext uri="{FF2B5EF4-FFF2-40B4-BE49-F238E27FC236}">
                <a16:creationId xmlns:a16="http://schemas.microsoft.com/office/drawing/2014/main" id="{FCB2CA37-2A4F-4868-B5F8-B3FEADFB45DA}"/>
              </a:ext>
            </a:extLst>
          </p:cNvPr>
          <p:cNvPicPr>
            <a:picLocks noChangeAspect="1"/>
          </p:cNvPicPr>
          <p:nvPr/>
        </p:nvPicPr>
        <p:blipFill>
          <a:blip r:embed="rId3"/>
          <a:stretch>
            <a:fillRect/>
          </a:stretch>
        </p:blipFill>
        <p:spPr>
          <a:xfrm>
            <a:off x="2938531" y="3134719"/>
            <a:ext cx="503799" cy="503799"/>
          </a:xfrm>
          <a:prstGeom prst="rect">
            <a:avLst/>
          </a:prstGeom>
        </p:spPr>
      </p:pic>
    </p:spTree>
    <p:extLst>
      <p:ext uri="{BB962C8B-B14F-4D97-AF65-F5344CB8AC3E}">
        <p14:creationId xmlns:p14="http://schemas.microsoft.com/office/powerpoint/2010/main" val="380585695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bwMode="auto">
          <a:xfrm>
            <a:off x="7503404" y="2440562"/>
            <a:ext cx="1410631" cy="1492494"/>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22" name="圆角矩形 21"/>
          <p:cNvSpPr/>
          <p:nvPr/>
        </p:nvSpPr>
        <p:spPr bwMode="auto">
          <a:xfrm>
            <a:off x="2217291" y="2440562"/>
            <a:ext cx="1927739" cy="1492494"/>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OSPF</a:t>
            </a:r>
            <a:r>
              <a:rPr lang="zh-CN" altLang="en-US" sz="3200" dirty="0">
                <a:latin typeface="+mn-lt"/>
                <a:ea typeface="+mn-ea"/>
                <a:cs typeface="+mn-ea"/>
                <a:sym typeface="+mn-lt"/>
              </a:rPr>
              <a:t>路由器的角色</a:t>
            </a:r>
          </a:p>
        </p:txBody>
      </p:sp>
      <p:sp>
        <p:nvSpPr>
          <p:cNvPr id="18" name="圆角矩形 17"/>
          <p:cNvSpPr/>
          <p:nvPr/>
        </p:nvSpPr>
        <p:spPr bwMode="auto">
          <a:xfrm>
            <a:off x="4197496" y="2440562"/>
            <a:ext cx="3251306" cy="1492494"/>
          </a:xfrm>
          <a:prstGeom prst="roundRect">
            <a:avLst>
              <a:gd name="adj" fmla="val 2919"/>
            </a:avLst>
          </a:prstGeom>
          <a:solidFill>
            <a:srgbClr val="FFFFCC"/>
          </a:solidFill>
          <a:ln w="19050" cap="flat" cmpd="sng" algn="ctr">
            <a:solidFill>
              <a:srgbClr val="FFC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784225" eaLnBrk="0" fontAlgn="base" hangingPunct="0">
              <a:lnSpc>
                <a:spcPct val="120000"/>
              </a:lnSpc>
              <a:spcBef>
                <a:spcPct val="0"/>
              </a:spcBef>
              <a:spcAft>
                <a:spcPct val="0"/>
              </a:spcAft>
            </a:pPr>
            <a:endParaRPr lang="zh-CN" altLang="en-US" sz="2100">
              <a:cs typeface="+mn-ea"/>
              <a:sym typeface="+mn-lt"/>
            </a:endParaRPr>
          </a:p>
        </p:txBody>
      </p:sp>
      <p:sp>
        <p:nvSpPr>
          <p:cNvPr id="34" name="矩形 33"/>
          <p:cNvSpPr/>
          <p:nvPr/>
        </p:nvSpPr>
        <p:spPr>
          <a:xfrm>
            <a:off x="5554992" y="3551381"/>
            <a:ext cx="777777" cy="360612"/>
          </a:xfrm>
          <a:prstGeom prst="rect">
            <a:avLst/>
          </a:prstGeom>
        </p:spPr>
        <p:txBody>
          <a:bodyPr wrap="none">
            <a:spAutoFit/>
          </a:bodyPr>
          <a:lstStyle/>
          <a:p>
            <a:pPr>
              <a:lnSpc>
                <a:spcPct val="120000"/>
              </a:lnSpc>
            </a:pPr>
            <a:r>
              <a:rPr lang="en-US" altLang="zh-CN" sz="1600" b="1">
                <a:cs typeface="+mn-ea"/>
                <a:sym typeface="+mn-lt"/>
              </a:rPr>
              <a:t>area 0</a:t>
            </a:r>
            <a:endParaRPr lang="zh-CN" altLang="en-US" sz="1600" b="1">
              <a:cs typeface="+mn-ea"/>
              <a:sym typeface="+mn-lt"/>
            </a:endParaRPr>
          </a:p>
        </p:txBody>
      </p:sp>
      <p:sp>
        <p:nvSpPr>
          <p:cNvPr id="35" name="矩形 34"/>
          <p:cNvSpPr/>
          <p:nvPr/>
        </p:nvSpPr>
        <p:spPr>
          <a:xfrm>
            <a:off x="2755521" y="3551381"/>
            <a:ext cx="777777" cy="360612"/>
          </a:xfrm>
          <a:prstGeom prst="rect">
            <a:avLst/>
          </a:prstGeom>
        </p:spPr>
        <p:txBody>
          <a:bodyPr wrap="none">
            <a:spAutoFit/>
          </a:bodyPr>
          <a:lstStyle/>
          <a:p>
            <a:pPr>
              <a:lnSpc>
                <a:spcPct val="120000"/>
              </a:lnSpc>
            </a:pPr>
            <a:r>
              <a:rPr lang="en-US" altLang="zh-CN" sz="1600" b="1">
                <a:cs typeface="+mn-ea"/>
                <a:sym typeface="+mn-lt"/>
              </a:rPr>
              <a:t>area 1</a:t>
            </a:r>
            <a:endParaRPr lang="zh-CN" altLang="en-US" sz="1600" b="1">
              <a:cs typeface="+mn-ea"/>
              <a:sym typeface="+mn-lt"/>
            </a:endParaRPr>
          </a:p>
        </p:txBody>
      </p:sp>
      <p:sp>
        <p:nvSpPr>
          <p:cNvPr id="36" name="矩形 35"/>
          <p:cNvSpPr/>
          <p:nvPr/>
        </p:nvSpPr>
        <p:spPr>
          <a:xfrm>
            <a:off x="7905923" y="3551381"/>
            <a:ext cx="777777" cy="360612"/>
          </a:xfrm>
          <a:prstGeom prst="rect">
            <a:avLst/>
          </a:prstGeom>
        </p:spPr>
        <p:txBody>
          <a:bodyPr wrap="none">
            <a:spAutoFit/>
          </a:bodyPr>
          <a:lstStyle/>
          <a:p>
            <a:pPr>
              <a:lnSpc>
                <a:spcPct val="120000"/>
              </a:lnSpc>
            </a:pPr>
            <a:r>
              <a:rPr lang="en-US" altLang="zh-CN" sz="1600" b="1">
                <a:cs typeface="+mn-ea"/>
                <a:sym typeface="+mn-lt"/>
              </a:rPr>
              <a:t>area 2</a:t>
            </a:r>
            <a:endParaRPr lang="zh-CN" altLang="en-US" sz="1600" b="1">
              <a:cs typeface="+mn-ea"/>
              <a:sym typeface="+mn-lt"/>
            </a:endParaRPr>
          </a:p>
        </p:txBody>
      </p:sp>
      <p:sp>
        <p:nvSpPr>
          <p:cNvPr id="26" name="矩形 25"/>
          <p:cNvSpPr/>
          <p:nvPr/>
        </p:nvSpPr>
        <p:spPr>
          <a:xfrm>
            <a:off x="4923050" y="2524970"/>
            <a:ext cx="1880643" cy="360612"/>
          </a:xfrm>
          <a:prstGeom prst="rect">
            <a:avLst/>
          </a:prstGeom>
        </p:spPr>
        <p:txBody>
          <a:bodyPr wrap="none">
            <a:spAutoFit/>
          </a:bodyPr>
          <a:lstStyle/>
          <a:p>
            <a:pPr>
              <a:lnSpc>
                <a:spcPct val="120000"/>
              </a:lnSpc>
            </a:pPr>
            <a:r>
              <a:rPr lang="en-US" altLang="zh-CN" sz="1600" b="1" dirty="0">
                <a:solidFill>
                  <a:srgbClr val="990000"/>
                </a:solidFill>
                <a:cs typeface="+mn-ea"/>
                <a:sym typeface="+mn-lt"/>
              </a:rPr>
              <a:t>Backbone Router</a:t>
            </a:r>
            <a:endParaRPr lang="zh-CN" altLang="en-US" sz="1600" b="1" dirty="0">
              <a:solidFill>
                <a:srgbClr val="990000"/>
              </a:solidFill>
              <a:cs typeface="+mn-ea"/>
              <a:sym typeface="+mn-lt"/>
            </a:endParaRPr>
          </a:p>
        </p:txBody>
      </p:sp>
      <p:sp>
        <p:nvSpPr>
          <p:cNvPr id="27" name="矩形 26"/>
          <p:cNvSpPr/>
          <p:nvPr/>
        </p:nvSpPr>
        <p:spPr>
          <a:xfrm>
            <a:off x="3314073" y="1628801"/>
            <a:ext cx="1426994" cy="656077"/>
          </a:xfrm>
          <a:prstGeom prst="rect">
            <a:avLst/>
          </a:prstGeom>
        </p:spPr>
        <p:txBody>
          <a:bodyPr wrap="none">
            <a:spAutoFit/>
          </a:bodyPr>
          <a:lstStyle/>
          <a:p>
            <a:pPr>
              <a:lnSpc>
                <a:spcPct val="120000"/>
              </a:lnSpc>
            </a:pPr>
            <a:r>
              <a:rPr lang="en-US" altLang="zh-CN" sz="1600" b="1">
                <a:solidFill>
                  <a:srgbClr val="990000"/>
                </a:solidFill>
                <a:cs typeface="+mn-ea"/>
                <a:sym typeface="+mn-lt"/>
              </a:rPr>
              <a:t>Area Border </a:t>
            </a:r>
          </a:p>
          <a:p>
            <a:pPr>
              <a:lnSpc>
                <a:spcPct val="120000"/>
              </a:lnSpc>
            </a:pPr>
            <a:r>
              <a:rPr lang="en-US" altLang="zh-CN" sz="1600" b="1">
                <a:solidFill>
                  <a:srgbClr val="990000"/>
                </a:solidFill>
                <a:cs typeface="+mn-ea"/>
                <a:sym typeface="+mn-lt"/>
              </a:rPr>
              <a:t>Router</a:t>
            </a:r>
            <a:endParaRPr lang="zh-CN" altLang="en-US" sz="1600" b="1">
              <a:solidFill>
                <a:srgbClr val="990000"/>
              </a:solidFill>
              <a:cs typeface="+mn-ea"/>
              <a:sym typeface="+mn-lt"/>
            </a:endParaRPr>
          </a:p>
        </p:txBody>
      </p:sp>
      <p:sp>
        <p:nvSpPr>
          <p:cNvPr id="28" name="矩形 27"/>
          <p:cNvSpPr/>
          <p:nvPr/>
        </p:nvSpPr>
        <p:spPr>
          <a:xfrm>
            <a:off x="6623846" y="1628801"/>
            <a:ext cx="1426994" cy="656077"/>
          </a:xfrm>
          <a:prstGeom prst="rect">
            <a:avLst/>
          </a:prstGeom>
        </p:spPr>
        <p:txBody>
          <a:bodyPr wrap="none">
            <a:spAutoFit/>
          </a:bodyPr>
          <a:lstStyle/>
          <a:p>
            <a:pPr>
              <a:lnSpc>
                <a:spcPct val="120000"/>
              </a:lnSpc>
            </a:pPr>
            <a:r>
              <a:rPr lang="en-US" altLang="zh-CN" sz="1600" b="1">
                <a:solidFill>
                  <a:srgbClr val="990000"/>
                </a:solidFill>
                <a:cs typeface="+mn-ea"/>
                <a:sym typeface="+mn-lt"/>
              </a:rPr>
              <a:t>Area Border </a:t>
            </a:r>
          </a:p>
          <a:p>
            <a:pPr>
              <a:lnSpc>
                <a:spcPct val="120000"/>
              </a:lnSpc>
            </a:pPr>
            <a:r>
              <a:rPr lang="en-US" altLang="zh-CN" sz="1600" b="1">
                <a:solidFill>
                  <a:srgbClr val="990000"/>
                </a:solidFill>
                <a:cs typeface="+mn-ea"/>
                <a:sym typeface="+mn-lt"/>
              </a:rPr>
              <a:t>Router</a:t>
            </a:r>
            <a:endParaRPr lang="zh-CN" altLang="en-US" sz="1600" b="1">
              <a:solidFill>
                <a:srgbClr val="990000"/>
              </a:solidFill>
              <a:cs typeface="+mn-ea"/>
              <a:sym typeface="+mn-lt"/>
            </a:endParaRPr>
          </a:p>
        </p:txBody>
      </p:sp>
      <p:sp>
        <p:nvSpPr>
          <p:cNvPr id="29" name="任意多边形 28"/>
          <p:cNvSpPr/>
          <p:nvPr/>
        </p:nvSpPr>
        <p:spPr bwMode="auto">
          <a:xfrm>
            <a:off x="3761398" y="2213524"/>
            <a:ext cx="267286" cy="759656"/>
          </a:xfrm>
          <a:custGeom>
            <a:avLst/>
            <a:gdLst>
              <a:gd name="connsiteX0" fmla="*/ 267286 w 267286"/>
              <a:gd name="connsiteY0" fmla="*/ 759656 h 759656"/>
              <a:gd name="connsiteX1" fmla="*/ 0 w 267286"/>
              <a:gd name="connsiteY1" fmla="*/ 562708 h 759656"/>
              <a:gd name="connsiteX2" fmla="*/ 0 w 267286"/>
              <a:gd name="connsiteY2" fmla="*/ 0 h 759656"/>
            </a:gdLst>
            <a:ahLst/>
            <a:cxnLst>
              <a:cxn ang="0">
                <a:pos x="connsiteX0" y="connsiteY0"/>
              </a:cxn>
              <a:cxn ang="0">
                <a:pos x="connsiteX1" y="connsiteY1"/>
              </a:cxn>
              <a:cxn ang="0">
                <a:pos x="connsiteX2" y="connsiteY2"/>
              </a:cxn>
            </a:cxnLst>
            <a:rect l="l" t="t" r="r" b="b"/>
            <a:pathLst>
              <a:path w="267286" h="759656">
                <a:moveTo>
                  <a:pt x="267286" y="759656"/>
                </a:moveTo>
                <a:lnTo>
                  <a:pt x="0" y="562708"/>
                </a:lnTo>
                <a:lnTo>
                  <a:pt x="0" y="0"/>
                </a:lnTo>
              </a:path>
            </a:pathLst>
          </a:custGeom>
          <a:noFill/>
          <a:ln w="25400" cap="flat" cmpd="sng" algn="ctr">
            <a:solidFill>
              <a:schemeClr val="tx1"/>
            </a:solidFill>
            <a:prstDash val="solid"/>
            <a:round/>
            <a:headEnd type="none" w="med" len="med"/>
            <a:tailEnd type="triangle" w="med" len="med"/>
          </a:ln>
          <a:effectLst/>
        </p:spPr>
        <p:txBody>
          <a:bodyPr rtlCol="0" anchor="ctr"/>
          <a:lstStyle/>
          <a:p>
            <a:pPr algn="ctr">
              <a:lnSpc>
                <a:spcPct val="120000"/>
              </a:lnSpc>
            </a:pPr>
            <a:endParaRPr lang="zh-CN" altLang="en-US">
              <a:cs typeface="+mn-ea"/>
              <a:sym typeface="+mn-lt"/>
            </a:endParaRPr>
          </a:p>
        </p:txBody>
      </p:sp>
      <p:sp>
        <p:nvSpPr>
          <p:cNvPr id="30" name="任意多边形 29"/>
          <p:cNvSpPr/>
          <p:nvPr/>
        </p:nvSpPr>
        <p:spPr bwMode="auto">
          <a:xfrm>
            <a:off x="7137644" y="2213524"/>
            <a:ext cx="267286" cy="759656"/>
          </a:xfrm>
          <a:custGeom>
            <a:avLst/>
            <a:gdLst>
              <a:gd name="connsiteX0" fmla="*/ 267286 w 267286"/>
              <a:gd name="connsiteY0" fmla="*/ 759656 h 759656"/>
              <a:gd name="connsiteX1" fmla="*/ 0 w 267286"/>
              <a:gd name="connsiteY1" fmla="*/ 562708 h 759656"/>
              <a:gd name="connsiteX2" fmla="*/ 0 w 267286"/>
              <a:gd name="connsiteY2" fmla="*/ 0 h 759656"/>
            </a:gdLst>
            <a:ahLst/>
            <a:cxnLst>
              <a:cxn ang="0">
                <a:pos x="connsiteX0" y="connsiteY0"/>
              </a:cxn>
              <a:cxn ang="0">
                <a:pos x="connsiteX1" y="connsiteY1"/>
              </a:cxn>
              <a:cxn ang="0">
                <a:pos x="connsiteX2" y="connsiteY2"/>
              </a:cxn>
            </a:cxnLst>
            <a:rect l="l" t="t" r="r" b="b"/>
            <a:pathLst>
              <a:path w="267286" h="759656">
                <a:moveTo>
                  <a:pt x="267286" y="759656"/>
                </a:moveTo>
                <a:lnTo>
                  <a:pt x="0" y="562708"/>
                </a:lnTo>
                <a:lnTo>
                  <a:pt x="0" y="0"/>
                </a:lnTo>
              </a:path>
            </a:pathLst>
          </a:custGeom>
          <a:noFill/>
          <a:ln w="25400" cap="flat" cmpd="sng" algn="ctr">
            <a:solidFill>
              <a:schemeClr val="tx1"/>
            </a:solidFill>
            <a:prstDash val="solid"/>
            <a:round/>
            <a:headEnd type="none" w="med" len="med"/>
            <a:tailEnd type="triangle" w="med" len="med"/>
          </a:ln>
          <a:effectLst/>
        </p:spPr>
        <p:txBody>
          <a:bodyPr rtlCol="0" anchor="ctr"/>
          <a:lstStyle/>
          <a:p>
            <a:pPr algn="ctr">
              <a:lnSpc>
                <a:spcPct val="120000"/>
              </a:lnSpc>
            </a:pPr>
            <a:endParaRPr lang="zh-CN" altLang="en-US">
              <a:cs typeface="+mn-ea"/>
              <a:sym typeface="+mn-lt"/>
            </a:endParaRPr>
          </a:p>
        </p:txBody>
      </p:sp>
      <p:sp>
        <p:nvSpPr>
          <p:cNvPr id="31" name="矩形 30"/>
          <p:cNvSpPr/>
          <p:nvPr/>
        </p:nvSpPr>
        <p:spPr>
          <a:xfrm>
            <a:off x="2005779" y="1628801"/>
            <a:ext cx="926857" cy="656077"/>
          </a:xfrm>
          <a:prstGeom prst="rect">
            <a:avLst/>
          </a:prstGeom>
        </p:spPr>
        <p:txBody>
          <a:bodyPr wrap="none">
            <a:spAutoFit/>
          </a:bodyPr>
          <a:lstStyle/>
          <a:p>
            <a:pPr>
              <a:lnSpc>
                <a:spcPct val="120000"/>
              </a:lnSpc>
            </a:pPr>
            <a:r>
              <a:rPr lang="en-US" altLang="zh-CN" sz="1600" b="1" dirty="0">
                <a:solidFill>
                  <a:srgbClr val="990000"/>
                </a:solidFill>
                <a:cs typeface="+mn-ea"/>
                <a:sym typeface="+mn-lt"/>
              </a:rPr>
              <a:t>Internal</a:t>
            </a:r>
          </a:p>
          <a:p>
            <a:pPr>
              <a:lnSpc>
                <a:spcPct val="120000"/>
              </a:lnSpc>
            </a:pPr>
            <a:r>
              <a:rPr lang="en-US" altLang="zh-CN" sz="1600" b="1" dirty="0">
                <a:solidFill>
                  <a:srgbClr val="990000"/>
                </a:solidFill>
                <a:cs typeface="+mn-ea"/>
                <a:sym typeface="+mn-lt"/>
              </a:rPr>
              <a:t>Router</a:t>
            </a:r>
            <a:endParaRPr lang="zh-CN" altLang="en-US" sz="1600" b="1" dirty="0">
              <a:solidFill>
                <a:srgbClr val="990000"/>
              </a:solidFill>
              <a:cs typeface="+mn-ea"/>
              <a:sym typeface="+mn-lt"/>
            </a:endParaRPr>
          </a:p>
        </p:txBody>
      </p:sp>
      <p:sp>
        <p:nvSpPr>
          <p:cNvPr id="32" name="任意多边形 31"/>
          <p:cNvSpPr/>
          <p:nvPr/>
        </p:nvSpPr>
        <p:spPr bwMode="auto">
          <a:xfrm>
            <a:off x="2453103" y="2213524"/>
            <a:ext cx="267286" cy="759656"/>
          </a:xfrm>
          <a:custGeom>
            <a:avLst/>
            <a:gdLst>
              <a:gd name="connsiteX0" fmla="*/ 267286 w 267286"/>
              <a:gd name="connsiteY0" fmla="*/ 759656 h 759656"/>
              <a:gd name="connsiteX1" fmla="*/ 0 w 267286"/>
              <a:gd name="connsiteY1" fmla="*/ 562708 h 759656"/>
              <a:gd name="connsiteX2" fmla="*/ 0 w 267286"/>
              <a:gd name="connsiteY2" fmla="*/ 0 h 759656"/>
            </a:gdLst>
            <a:ahLst/>
            <a:cxnLst>
              <a:cxn ang="0">
                <a:pos x="connsiteX0" y="connsiteY0"/>
              </a:cxn>
              <a:cxn ang="0">
                <a:pos x="connsiteX1" y="connsiteY1"/>
              </a:cxn>
              <a:cxn ang="0">
                <a:pos x="connsiteX2" y="connsiteY2"/>
              </a:cxn>
            </a:cxnLst>
            <a:rect l="l" t="t" r="r" b="b"/>
            <a:pathLst>
              <a:path w="267286" h="759656">
                <a:moveTo>
                  <a:pt x="267286" y="759656"/>
                </a:moveTo>
                <a:lnTo>
                  <a:pt x="0" y="562708"/>
                </a:lnTo>
                <a:lnTo>
                  <a:pt x="0" y="0"/>
                </a:lnTo>
              </a:path>
            </a:pathLst>
          </a:custGeom>
          <a:noFill/>
          <a:ln w="25400" cap="flat" cmpd="sng" algn="ctr">
            <a:solidFill>
              <a:schemeClr val="tx1"/>
            </a:solidFill>
            <a:prstDash val="solid"/>
            <a:round/>
            <a:headEnd type="none" w="med" len="med"/>
            <a:tailEnd type="triangle" w="med" len="med"/>
          </a:ln>
          <a:effectLst/>
        </p:spPr>
        <p:txBody>
          <a:bodyPr rtlCol="0" anchor="ctr"/>
          <a:lstStyle/>
          <a:p>
            <a:pPr algn="ctr">
              <a:lnSpc>
                <a:spcPct val="120000"/>
              </a:lnSpc>
            </a:pPr>
            <a:endParaRPr lang="zh-CN" altLang="en-US">
              <a:cs typeface="+mn-ea"/>
              <a:sym typeface="+mn-lt"/>
            </a:endParaRPr>
          </a:p>
        </p:txBody>
      </p:sp>
      <p:sp>
        <p:nvSpPr>
          <p:cNvPr id="37" name="Freeform 29"/>
          <p:cNvSpPr>
            <a:spLocks/>
          </p:cNvSpPr>
          <p:nvPr/>
        </p:nvSpPr>
        <p:spPr bwMode="auto">
          <a:xfrm rot="15877339">
            <a:off x="9248971" y="2503625"/>
            <a:ext cx="427037" cy="1081087"/>
          </a:xfrm>
          <a:custGeom>
            <a:avLst/>
            <a:gdLst/>
            <a:ahLst/>
            <a:cxnLst>
              <a:cxn ang="0">
                <a:pos x="404" y="771"/>
              </a:cxn>
              <a:cxn ang="0">
                <a:pos x="87" y="0"/>
              </a:cxn>
              <a:cxn ang="0">
                <a:pos x="224" y="574"/>
              </a:cxn>
              <a:cxn ang="0">
                <a:pos x="0" y="466"/>
              </a:cxn>
              <a:cxn ang="0">
                <a:pos x="301" y="1294"/>
              </a:cxn>
              <a:cxn ang="0">
                <a:pos x="155" y="686"/>
              </a:cxn>
              <a:cxn ang="0">
                <a:pos x="404" y="771"/>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777777"/>
          </a:solidFill>
          <a:ln w="9525">
            <a:noFill/>
            <a:round/>
            <a:headEnd/>
            <a:tailEnd/>
          </a:ln>
          <a:effectLst/>
        </p:spPr>
        <p:txBody>
          <a:bodyPr wrap="none" anchor="ctr"/>
          <a:lstStyle/>
          <a:p>
            <a:pPr>
              <a:lnSpc>
                <a:spcPct val="120000"/>
              </a:lnSpc>
            </a:pPr>
            <a:endParaRPr lang="zh-CN" altLang="en-US">
              <a:cs typeface="+mn-ea"/>
              <a:sym typeface="+mn-lt"/>
            </a:endParaRPr>
          </a:p>
        </p:txBody>
      </p:sp>
      <p:sp>
        <p:nvSpPr>
          <p:cNvPr id="38" name="矩形 37"/>
          <p:cNvSpPr/>
          <p:nvPr/>
        </p:nvSpPr>
        <p:spPr>
          <a:xfrm>
            <a:off x="9130170" y="2442374"/>
            <a:ext cx="1494320" cy="362343"/>
          </a:xfrm>
          <a:prstGeom prst="rect">
            <a:avLst/>
          </a:prstGeom>
        </p:spPr>
        <p:txBody>
          <a:bodyPr wrap="none">
            <a:spAutoFit/>
          </a:bodyPr>
          <a:lstStyle/>
          <a:p>
            <a:pPr>
              <a:lnSpc>
                <a:spcPct val="120000"/>
              </a:lnSpc>
            </a:pPr>
            <a:r>
              <a:rPr lang="zh-CN" altLang="en-US" sz="1600" b="1">
                <a:cs typeface="+mn-ea"/>
                <a:sym typeface="+mn-lt"/>
              </a:rPr>
              <a:t>连接到其他</a:t>
            </a:r>
            <a:r>
              <a:rPr lang="en-US" altLang="zh-CN" sz="1600" b="1">
                <a:cs typeface="+mn-ea"/>
                <a:sym typeface="+mn-lt"/>
              </a:rPr>
              <a:t>AS</a:t>
            </a:r>
            <a:endParaRPr lang="zh-CN" altLang="en-US" sz="1600" b="1">
              <a:cs typeface="+mn-ea"/>
              <a:sym typeface="+mn-lt"/>
            </a:endParaRPr>
          </a:p>
        </p:txBody>
      </p:sp>
      <p:sp>
        <p:nvSpPr>
          <p:cNvPr id="39" name="任意多边形 38"/>
          <p:cNvSpPr/>
          <p:nvPr/>
        </p:nvSpPr>
        <p:spPr bwMode="auto">
          <a:xfrm>
            <a:off x="8502210" y="2213524"/>
            <a:ext cx="267286" cy="759656"/>
          </a:xfrm>
          <a:custGeom>
            <a:avLst/>
            <a:gdLst>
              <a:gd name="connsiteX0" fmla="*/ 267286 w 267286"/>
              <a:gd name="connsiteY0" fmla="*/ 759656 h 759656"/>
              <a:gd name="connsiteX1" fmla="*/ 0 w 267286"/>
              <a:gd name="connsiteY1" fmla="*/ 562708 h 759656"/>
              <a:gd name="connsiteX2" fmla="*/ 0 w 267286"/>
              <a:gd name="connsiteY2" fmla="*/ 0 h 759656"/>
            </a:gdLst>
            <a:ahLst/>
            <a:cxnLst>
              <a:cxn ang="0">
                <a:pos x="connsiteX0" y="connsiteY0"/>
              </a:cxn>
              <a:cxn ang="0">
                <a:pos x="connsiteX1" y="connsiteY1"/>
              </a:cxn>
              <a:cxn ang="0">
                <a:pos x="connsiteX2" y="connsiteY2"/>
              </a:cxn>
            </a:cxnLst>
            <a:rect l="l" t="t" r="r" b="b"/>
            <a:pathLst>
              <a:path w="267286" h="759656">
                <a:moveTo>
                  <a:pt x="267286" y="759656"/>
                </a:moveTo>
                <a:lnTo>
                  <a:pt x="0" y="562708"/>
                </a:lnTo>
                <a:lnTo>
                  <a:pt x="0" y="0"/>
                </a:lnTo>
              </a:path>
            </a:pathLst>
          </a:custGeom>
          <a:noFill/>
          <a:ln w="25400" cap="flat" cmpd="sng" algn="ctr">
            <a:solidFill>
              <a:schemeClr val="tx1"/>
            </a:solidFill>
            <a:prstDash val="solid"/>
            <a:round/>
            <a:headEnd type="none" w="med" len="med"/>
            <a:tailEnd type="triangle" w="med" len="med"/>
          </a:ln>
          <a:effectLst/>
        </p:spPr>
        <p:txBody>
          <a:bodyPr rtlCol="0" anchor="ctr"/>
          <a:lstStyle/>
          <a:p>
            <a:pPr algn="ctr">
              <a:lnSpc>
                <a:spcPct val="120000"/>
              </a:lnSpc>
            </a:pPr>
            <a:endParaRPr lang="zh-CN" altLang="en-US">
              <a:cs typeface="+mn-ea"/>
              <a:sym typeface="+mn-lt"/>
            </a:endParaRPr>
          </a:p>
        </p:txBody>
      </p:sp>
      <p:sp>
        <p:nvSpPr>
          <p:cNvPr id="40" name="矩形 39"/>
          <p:cNvSpPr/>
          <p:nvPr/>
        </p:nvSpPr>
        <p:spPr>
          <a:xfrm>
            <a:off x="8227563" y="1628801"/>
            <a:ext cx="1481496" cy="656077"/>
          </a:xfrm>
          <a:prstGeom prst="rect">
            <a:avLst/>
          </a:prstGeom>
        </p:spPr>
        <p:txBody>
          <a:bodyPr wrap="none">
            <a:spAutoFit/>
          </a:bodyPr>
          <a:lstStyle/>
          <a:p>
            <a:pPr>
              <a:lnSpc>
                <a:spcPct val="120000"/>
              </a:lnSpc>
            </a:pPr>
            <a:r>
              <a:rPr lang="en-US" altLang="zh-CN" sz="1600" b="1" dirty="0">
                <a:solidFill>
                  <a:srgbClr val="990000"/>
                </a:solidFill>
                <a:cs typeface="+mn-ea"/>
                <a:sym typeface="+mn-lt"/>
              </a:rPr>
              <a:t>AS Boundary</a:t>
            </a:r>
          </a:p>
          <a:p>
            <a:pPr>
              <a:lnSpc>
                <a:spcPct val="120000"/>
              </a:lnSpc>
            </a:pPr>
            <a:r>
              <a:rPr lang="en-US" altLang="zh-CN" sz="1600" b="1" dirty="0">
                <a:solidFill>
                  <a:srgbClr val="990000"/>
                </a:solidFill>
                <a:cs typeface="+mn-ea"/>
                <a:sym typeface="+mn-lt"/>
              </a:rPr>
              <a:t>Router</a:t>
            </a:r>
            <a:endParaRPr lang="zh-CN" altLang="en-US" sz="1600" b="1" dirty="0">
              <a:solidFill>
                <a:srgbClr val="990000"/>
              </a:solidFill>
              <a:cs typeface="+mn-ea"/>
              <a:sym typeface="+mn-lt"/>
            </a:endParaRPr>
          </a:p>
        </p:txBody>
      </p:sp>
      <p:sp>
        <p:nvSpPr>
          <p:cNvPr id="41" name="矩形 30"/>
          <p:cNvSpPr/>
          <p:nvPr/>
        </p:nvSpPr>
        <p:spPr>
          <a:xfrm>
            <a:off x="3373740" y="4221089"/>
            <a:ext cx="5070619" cy="1393330"/>
          </a:xfrm>
          <a:prstGeom prst="rect">
            <a:avLst/>
          </a:prstGeom>
        </p:spPr>
        <p:txBody>
          <a:bodyPr wrap="none">
            <a:spAutoFit/>
          </a:bodyPr>
          <a:lstStyle/>
          <a:p>
            <a:pPr marL="285750" indent="-285750">
              <a:lnSpc>
                <a:spcPct val="120000"/>
              </a:lnSpc>
              <a:buFont typeface="Wingdings" panose="05000000000000000000" pitchFamily="2" charset="2"/>
              <a:buChar char="Ø"/>
            </a:pPr>
            <a:r>
              <a:rPr lang="zh-CN" altLang="en-US" dirty="0">
                <a:cs typeface="+mn-ea"/>
                <a:sym typeface="+mn-lt"/>
              </a:rPr>
              <a:t>区域内路由器</a:t>
            </a:r>
            <a:r>
              <a:rPr lang="en-US" altLang="zh-CN" dirty="0">
                <a:cs typeface="+mn-ea"/>
                <a:sym typeface="+mn-lt"/>
              </a:rPr>
              <a:t>		Internal Router</a:t>
            </a:r>
          </a:p>
          <a:p>
            <a:pPr marL="285750" indent="-285750">
              <a:lnSpc>
                <a:spcPct val="120000"/>
              </a:lnSpc>
              <a:buFont typeface="Wingdings" panose="05000000000000000000" pitchFamily="2" charset="2"/>
              <a:buChar char="Ø"/>
            </a:pPr>
            <a:r>
              <a:rPr lang="zh-CN" altLang="en-US" dirty="0">
                <a:cs typeface="+mn-ea"/>
                <a:sym typeface="+mn-lt"/>
              </a:rPr>
              <a:t>区域边界路由器</a:t>
            </a:r>
            <a:r>
              <a:rPr lang="en-US" altLang="zh-CN" dirty="0">
                <a:cs typeface="+mn-ea"/>
                <a:sym typeface="+mn-lt"/>
              </a:rPr>
              <a:t>ABR	Area Border Router</a:t>
            </a:r>
          </a:p>
          <a:p>
            <a:pPr marL="285750" indent="-285750">
              <a:lnSpc>
                <a:spcPct val="120000"/>
              </a:lnSpc>
              <a:buFont typeface="Wingdings" panose="05000000000000000000" pitchFamily="2" charset="2"/>
              <a:buChar char="Ø"/>
            </a:pPr>
            <a:r>
              <a:rPr lang="zh-CN" altLang="en-US" dirty="0">
                <a:cs typeface="+mn-ea"/>
                <a:sym typeface="+mn-lt"/>
              </a:rPr>
              <a:t>骨干路由器</a:t>
            </a:r>
            <a:r>
              <a:rPr lang="en-US" altLang="zh-CN" dirty="0">
                <a:cs typeface="+mn-ea"/>
                <a:sym typeface="+mn-lt"/>
              </a:rPr>
              <a:t>		Backbone Router</a:t>
            </a:r>
          </a:p>
          <a:p>
            <a:pPr marL="285750" indent="-285750">
              <a:lnSpc>
                <a:spcPct val="120000"/>
              </a:lnSpc>
              <a:buFont typeface="Wingdings" panose="05000000000000000000" pitchFamily="2" charset="2"/>
              <a:buChar char="Ø"/>
            </a:pPr>
            <a:r>
              <a:rPr lang="en-US" altLang="zh-CN" dirty="0">
                <a:cs typeface="+mn-ea"/>
                <a:sym typeface="+mn-lt"/>
              </a:rPr>
              <a:t>AS</a:t>
            </a:r>
            <a:r>
              <a:rPr lang="zh-CN" altLang="en-US" dirty="0">
                <a:cs typeface="+mn-ea"/>
                <a:sym typeface="+mn-lt"/>
              </a:rPr>
              <a:t>边界路由器</a:t>
            </a:r>
            <a:r>
              <a:rPr lang="en-US" altLang="zh-CN" dirty="0">
                <a:cs typeface="+mn-ea"/>
                <a:sym typeface="+mn-lt"/>
              </a:rPr>
              <a:t>ASBR	AS Boundary Router</a:t>
            </a:r>
            <a:endParaRPr lang="zh-CN" altLang="en-US" dirty="0">
              <a:cs typeface="+mn-ea"/>
              <a:sym typeface="+mn-lt"/>
            </a:endParaRPr>
          </a:p>
        </p:txBody>
      </p:sp>
      <p:sp>
        <p:nvSpPr>
          <p:cNvPr id="3" name="日期占位符 3">
            <a:extLst>
              <a:ext uri="{FF2B5EF4-FFF2-40B4-BE49-F238E27FC236}">
                <a16:creationId xmlns:a16="http://schemas.microsoft.com/office/drawing/2014/main" id="{6A0FD4AF-EE62-A50D-DE05-71BCB00001A7}"/>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57C778E3-9AD3-4089-EA47-97930959EAF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6875429A-56E9-3E4A-4CBA-A0CE5619358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233</a:t>
            </a:fld>
            <a:endParaRPr lang="en-US">
              <a:cs typeface="+mn-ea"/>
              <a:sym typeface="+mn-lt"/>
            </a:endParaRPr>
          </a:p>
        </p:txBody>
      </p:sp>
      <p:pic>
        <p:nvPicPr>
          <p:cNvPr id="42" name="图片 41">
            <a:extLst>
              <a:ext uri="{FF2B5EF4-FFF2-40B4-BE49-F238E27FC236}">
                <a16:creationId xmlns:a16="http://schemas.microsoft.com/office/drawing/2014/main" id="{D8D13ADB-F46C-4C0C-9970-17EE2CE12408}"/>
              </a:ext>
            </a:extLst>
          </p:cNvPr>
          <p:cNvPicPr>
            <a:picLocks noChangeAspect="1"/>
          </p:cNvPicPr>
          <p:nvPr/>
        </p:nvPicPr>
        <p:blipFill>
          <a:blip r:embed="rId2"/>
          <a:stretch>
            <a:fillRect/>
          </a:stretch>
        </p:blipFill>
        <p:spPr>
          <a:xfrm>
            <a:off x="5646700" y="2862999"/>
            <a:ext cx="484758" cy="484758"/>
          </a:xfrm>
          <a:prstGeom prst="rect">
            <a:avLst/>
          </a:prstGeom>
        </p:spPr>
      </p:pic>
      <p:pic>
        <p:nvPicPr>
          <p:cNvPr id="43" name="图片 42">
            <a:extLst>
              <a:ext uri="{FF2B5EF4-FFF2-40B4-BE49-F238E27FC236}">
                <a16:creationId xmlns:a16="http://schemas.microsoft.com/office/drawing/2014/main" id="{01EF1D7D-85FF-4AB2-A22F-2D2F72464D96}"/>
              </a:ext>
            </a:extLst>
          </p:cNvPr>
          <p:cNvPicPr>
            <a:picLocks noChangeAspect="1"/>
          </p:cNvPicPr>
          <p:nvPr/>
        </p:nvPicPr>
        <p:blipFill>
          <a:blip r:embed="rId2"/>
          <a:stretch>
            <a:fillRect/>
          </a:stretch>
        </p:blipFill>
        <p:spPr>
          <a:xfrm>
            <a:off x="8659122" y="2861942"/>
            <a:ext cx="484758" cy="484758"/>
          </a:xfrm>
          <a:prstGeom prst="rect">
            <a:avLst/>
          </a:prstGeom>
        </p:spPr>
      </p:pic>
      <p:pic>
        <p:nvPicPr>
          <p:cNvPr id="44" name="图片 43">
            <a:extLst>
              <a:ext uri="{FF2B5EF4-FFF2-40B4-BE49-F238E27FC236}">
                <a16:creationId xmlns:a16="http://schemas.microsoft.com/office/drawing/2014/main" id="{06E45CEA-0C1B-4F75-9349-4B512EDB4B6F}"/>
              </a:ext>
            </a:extLst>
          </p:cNvPr>
          <p:cNvPicPr>
            <a:picLocks noChangeAspect="1"/>
          </p:cNvPicPr>
          <p:nvPr/>
        </p:nvPicPr>
        <p:blipFill>
          <a:blip r:embed="rId2"/>
          <a:stretch>
            <a:fillRect/>
          </a:stretch>
        </p:blipFill>
        <p:spPr>
          <a:xfrm>
            <a:off x="7215460" y="2869601"/>
            <a:ext cx="484758" cy="484758"/>
          </a:xfrm>
          <a:prstGeom prst="rect">
            <a:avLst/>
          </a:prstGeom>
        </p:spPr>
      </p:pic>
      <p:pic>
        <p:nvPicPr>
          <p:cNvPr id="45" name="图片 44">
            <a:extLst>
              <a:ext uri="{FF2B5EF4-FFF2-40B4-BE49-F238E27FC236}">
                <a16:creationId xmlns:a16="http://schemas.microsoft.com/office/drawing/2014/main" id="{5DCF8FE3-475B-4662-9A51-E3FAB0C53DBF}"/>
              </a:ext>
            </a:extLst>
          </p:cNvPr>
          <p:cNvPicPr>
            <a:picLocks noChangeAspect="1"/>
          </p:cNvPicPr>
          <p:nvPr/>
        </p:nvPicPr>
        <p:blipFill>
          <a:blip r:embed="rId2"/>
          <a:stretch>
            <a:fillRect/>
          </a:stretch>
        </p:blipFill>
        <p:spPr>
          <a:xfrm>
            <a:off x="2676687" y="2804717"/>
            <a:ext cx="484758" cy="484758"/>
          </a:xfrm>
          <a:prstGeom prst="rect">
            <a:avLst/>
          </a:prstGeom>
        </p:spPr>
      </p:pic>
      <p:pic>
        <p:nvPicPr>
          <p:cNvPr id="46" name="图片 45">
            <a:extLst>
              <a:ext uri="{FF2B5EF4-FFF2-40B4-BE49-F238E27FC236}">
                <a16:creationId xmlns:a16="http://schemas.microsoft.com/office/drawing/2014/main" id="{5457F65F-6D4F-4BA5-B287-F1293D91D7B4}"/>
              </a:ext>
            </a:extLst>
          </p:cNvPr>
          <p:cNvPicPr>
            <a:picLocks noChangeAspect="1"/>
          </p:cNvPicPr>
          <p:nvPr/>
        </p:nvPicPr>
        <p:blipFill>
          <a:blip r:embed="rId2"/>
          <a:stretch>
            <a:fillRect/>
          </a:stretch>
        </p:blipFill>
        <p:spPr>
          <a:xfrm>
            <a:off x="3978851" y="2822650"/>
            <a:ext cx="484758" cy="484758"/>
          </a:xfrm>
          <a:prstGeom prst="rect">
            <a:avLst/>
          </a:prstGeom>
        </p:spPr>
      </p:pic>
    </p:spTree>
    <p:extLst>
      <p:ext uri="{BB962C8B-B14F-4D97-AF65-F5344CB8AC3E}">
        <p14:creationId xmlns:p14="http://schemas.microsoft.com/office/powerpoint/2010/main" val="9614685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5E589-7C86-4F50-BF62-1F805EE5B2C3}"/>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单区域</a:t>
            </a:r>
            <a:r>
              <a:rPr lang="en-US" altLang="zh-CN" sz="3200" dirty="0">
                <a:latin typeface="+mn-lt"/>
                <a:ea typeface="+mn-ea"/>
                <a:cs typeface="+mn-ea"/>
                <a:sym typeface="+mn-lt"/>
              </a:rPr>
              <a:t>OSPF</a:t>
            </a:r>
            <a:r>
              <a:rPr lang="zh-CN" altLang="en-US" sz="3200" dirty="0">
                <a:latin typeface="+mn-lt"/>
                <a:ea typeface="+mn-ea"/>
                <a:cs typeface="+mn-ea"/>
                <a:sym typeface="+mn-lt"/>
              </a:rPr>
              <a:t>的基础配置 示例</a:t>
            </a:r>
          </a:p>
        </p:txBody>
      </p:sp>
      <p:sp>
        <p:nvSpPr>
          <p:cNvPr id="3" name="圆角矩形 110">
            <a:extLst>
              <a:ext uri="{FF2B5EF4-FFF2-40B4-BE49-F238E27FC236}">
                <a16:creationId xmlns:a16="http://schemas.microsoft.com/office/drawing/2014/main" id="{D2A98CBD-73BD-44A3-9164-133FF499B0A2}"/>
              </a:ext>
            </a:extLst>
          </p:cNvPr>
          <p:cNvSpPr/>
          <p:nvPr/>
        </p:nvSpPr>
        <p:spPr bwMode="auto">
          <a:xfrm>
            <a:off x="2847918" y="2952133"/>
            <a:ext cx="6713950" cy="1872208"/>
          </a:xfrm>
          <a:prstGeom prst="roundRect">
            <a:avLst>
              <a:gd name="adj" fmla="val 2919"/>
            </a:avLst>
          </a:prstGeom>
          <a:solidFill>
            <a:schemeClr val="bg1">
              <a:lumMod val="95000"/>
            </a:schemeClr>
          </a:solidFill>
          <a:ln w="19050" cap="flat"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cxnSp>
        <p:nvCxnSpPr>
          <p:cNvPr id="4" name="直接连接符 3">
            <a:extLst>
              <a:ext uri="{FF2B5EF4-FFF2-40B4-BE49-F238E27FC236}">
                <a16:creationId xmlns:a16="http://schemas.microsoft.com/office/drawing/2014/main" id="{5B36143D-5677-4536-B56B-AE3A00940AE7}"/>
              </a:ext>
            </a:extLst>
          </p:cNvPr>
          <p:cNvCxnSpPr/>
          <p:nvPr/>
        </p:nvCxnSpPr>
        <p:spPr>
          <a:xfrm>
            <a:off x="3326329" y="3990627"/>
            <a:ext cx="0" cy="131483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A2920243-5FA1-44E2-BEAA-3B48C7B61085}"/>
              </a:ext>
            </a:extLst>
          </p:cNvPr>
          <p:cNvSpPr/>
          <p:nvPr/>
        </p:nvSpPr>
        <p:spPr>
          <a:xfrm>
            <a:off x="2292642" y="5756506"/>
            <a:ext cx="2015295" cy="622478"/>
          </a:xfrm>
          <a:prstGeom prst="rect">
            <a:avLst/>
          </a:prstGeom>
        </p:spPr>
        <p:txBody>
          <a:bodyPr wrap="none">
            <a:spAutoFit/>
          </a:bodyPr>
          <a:lstStyle/>
          <a:p>
            <a:pPr algn="ctr">
              <a:lnSpc>
                <a:spcPct val="120000"/>
              </a:lnSpc>
            </a:pPr>
            <a:r>
              <a:rPr lang="en-US" altLang="zh-CN" sz="1500">
                <a:cs typeface="+mn-ea"/>
                <a:sym typeface="+mn-lt"/>
              </a:rPr>
              <a:t>PC1 - 192.168.1.1/24</a:t>
            </a:r>
          </a:p>
          <a:p>
            <a:pPr algn="ctr">
              <a:lnSpc>
                <a:spcPct val="120000"/>
              </a:lnSpc>
            </a:pPr>
            <a:r>
              <a:rPr lang="zh-CN" altLang="en-US" sz="1500">
                <a:cs typeface="+mn-ea"/>
                <a:sym typeface="+mn-lt"/>
              </a:rPr>
              <a:t>网关 </a:t>
            </a:r>
            <a:r>
              <a:rPr lang="en-US" altLang="zh-CN" sz="1500">
                <a:cs typeface="+mn-ea"/>
                <a:sym typeface="+mn-lt"/>
              </a:rPr>
              <a:t>192.168.1.254</a:t>
            </a:r>
            <a:endParaRPr lang="zh-CN" altLang="en-US" sz="1500" dirty="0">
              <a:cs typeface="+mn-ea"/>
              <a:sym typeface="+mn-lt"/>
            </a:endParaRPr>
          </a:p>
        </p:txBody>
      </p:sp>
      <p:cxnSp>
        <p:nvCxnSpPr>
          <p:cNvPr id="6" name="直接连接符 5">
            <a:extLst>
              <a:ext uri="{FF2B5EF4-FFF2-40B4-BE49-F238E27FC236}">
                <a16:creationId xmlns:a16="http://schemas.microsoft.com/office/drawing/2014/main" id="{DB9A3615-FE78-4DA8-BE5C-2CAEBA9F87F5}"/>
              </a:ext>
            </a:extLst>
          </p:cNvPr>
          <p:cNvCxnSpPr/>
          <p:nvPr/>
        </p:nvCxnSpPr>
        <p:spPr>
          <a:xfrm flipH="1">
            <a:off x="3443842" y="3823200"/>
            <a:ext cx="56166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CEBC0AC-D2D8-4008-A56B-9B0D35FFC5E0}"/>
              </a:ext>
            </a:extLst>
          </p:cNvPr>
          <p:cNvSpPr/>
          <p:nvPr/>
        </p:nvSpPr>
        <p:spPr>
          <a:xfrm>
            <a:off x="3587857" y="3289234"/>
            <a:ext cx="1577676" cy="620876"/>
          </a:xfrm>
          <a:prstGeom prst="rect">
            <a:avLst/>
          </a:prstGeom>
        </p:spPr>
        <p:txBody>
          <a:bodyPr wrap="none">
            <a:spAutoFit/>
          </a:bodyPr>
          <a:lstStyle/>
          <a:p>
            <a:pPr>
              <a:lnSpc>
                <a:spcPct val="120000"/>
              </a:lnSpc>
            </a:pPr>
            <a:r>
              <a:rPr lang="en-US" altLang="zh-CN" sz="1500" b="1">
                <a:cs typeface="+mn-ea"/>
                <a:sym typeface="+mn-lt"/>
              </a:rPr>
              <a:t>GE0/0/0</a:t>
            </a:r>
          </a:p>
          <a:p>
            <a:pPr>
              <a:lnSpc>
                <a:spcPct val="120000"/>
              </a:lnSpc>
            </a:pPr>
            <a:r>
              <a:rPr lang="en-US" altLang="zh-CN" sz="1500">
                <a:cs typeface="+mn-ea"/>
                <a:sym typeface="+mn-lt"/>
              </a:rPr>
              <a:t>192.168.12.1/24</a:t>
            </a:r>
            <a:endParaRPr lang="zh-CN" altLang="en-US" sz="1500" dirty="0">
              <a:cs typeface="+mn-ea"/>
              <a:sym typeface="+mn-lt"/>
            </a:endParaRPr>
          </a:p>
        </p:txBody>
      </p:sp>
      <p:sp>
        <p:nvSpPr>
          <p:cNvPr id="10" name="矩形 9">
            <a:extLst>
              <a:ext uri="{FF2B5EF4-FFF2-40B4-BE49-F238E27FC236}">
                <a16:creationId xmlns:a16="http://schemas.microsoft.com/office/drawing/2014/main" id="{0C2F4E0A-386D-4A53-81D7-D2D70CE9EC3A}"/>
              </a:ext>
            </a:extLst>
          </p:cNvPr>
          <p:cNvSpPr/>
          <p:nvPr/>
        </p:nvSpPr>
        <p:spPr>
          <a:xfrm>
            <a:off x="4316718" y="3816229"/>
            <a:ext cx="1577675" cy="620876"/>
          </a:xfrm>
          <a:prstGeom prst="rect">
            <a:avLst/>
          </a:prstGeom>
        </p:spPr>
        <p:txBody>
          <a:bodyPr wrap="none">
            <a:spAutoFit/>
          </a:bodyPr>
          <a:lstStyle/>
          <a:p>
            <a:pPr algn="r">
              <a:lnSpc>
                <a:spcPct val="120000"/>
              </a:lnSpc>
            </a:pPr>
            <a:r>
              <a:rPr lang="en-US" altLang="zh-CN" sz="1500" b="1">
                <a:cs typeface="+mn-ea"/>
                <a:sym typeface="+mn-lt"/>
              </a:rPr>
              <a:t>GE0/0/0</a:t>
            </a:r>
          </a:p>
          <a:p>
            <a:pPr algn="r">
              <a:lnSpc>
                <a:spcPct val="120000"/>
              </a:lnSpc>
            </a:pPr>
            <a:r>
              <a:rPr lang="en-US" altLang="zh-CN" sz="1500">
                <a:cs typeface="+mn-ea"/>
                <a:sym typeface="+mn-lt"/>
              </a:rPr>
              <a:t>192.168.12.2/24</a:t>
            </a:r>
            <a:endParaRPr lang="zh-CN" altLang="en-US" sz="1500" dirty="0">
              <a:cs typeface="+mn-ea"/>
              <a:sym typeface="+mn-lt"/>
            </a:endParaRPr>
          </a:p>
        </p:txBody>
      </p:sp>
      <p:sp>
        <p:nvSpPr>
          <p:cNvPr id="11" name="矩形 10">
            <a:extLst>
              <a:ext uri="{FF2B5EF4-FFF2-40B4-BE49-F238E27FC236}">
                <a16:creationId xmlns:a16="http://schemas.microsoft.com/office/drawing/2014/main" id="{04FC9EC9-B302-4E65-A454-976B994F9D10}"/>
              </a:ext>
            </a:extLst>
          </p:cNvPr>
          <p:cNvSpPr/>
          <p:nvPr/>
        </p:nvSpPr>
        <p:spPr>
          <a:xfrm>
            <a:off x="6459397" y="3289234"/>
            <a:ext cx="1577676" cy="620876"/>
          </a:xfrm>
          <a:prstGeom prst="rect">
            <a:avLst/>
          </a:prstGeom>
        </p:spPr>
        <p:txBody>
          <a:bodyPr wrap="none">
            <a:spAutoFit/>
          </a:bodyPr>
          <a:lstStyle/>
          <a:p>
            <a:pPr>
              <a:lnSpc>
                <a:spcPct val="120000"/>
              </a:lnSpc>
            </a:pPr>
            <a:r>
              <a:rPr lang="en-US" altLang="zh-CN" sz="1500" b="1">
                <a:cs typeface="+mn-ea"/>
                <a:sym typeface="+mn-lt"/>
              </a:rPr>
              <a:t>GE0/0/1</a:t>
            </a:r>
          </a:p>
          <a:p>
            <a:pPr>
              <a:lnSpc>
                <a:spcPct val="120000"/>
              </a:lnSpc>
            </a:pPr>
            <a:r>
              <a:rPr lang="en-US" altLang="zh-CN" sz="1500">
                <a:cs typeface="+mn-ea"/>
                <a:sym typeface="+mn-lt"/>
              </a:rPr>
              <a:t>192.168.23.2/24</a:t>
            </a:r>
            <a:endParaRPr lang="zh-CN" altLang="en-US" sz="1500" dirty="0">
              <a:cs typeface="+mn-ea"/>
              <a:sym typeface="+mn-lt"/>
            </a:endParaRPr>
          </a:p>
        </p:txBody>
      </p:sp>
      <p:sp>
        <p:nvSpPr>
          <p:cNvPr id="12" name="矩形 11">
            <a:extLst>
              <a:ext uri="{FF2B5EF4-FFF2-40B4-BE49-F238E27FC236}">
                <a16:creationId xmlns:a16="http://schemas.microsoft.com/office/drawing/2014/main" id="{A20521CF-B135-4621-8F68-56A5589E0530}"/>
              </a:ext>
            </a:extLst>
          </p:cNvPr>
          <p:cNvSpPr/>
          <p:nvPr/>
        </p:nvSpPr>
        <p:spPr>
          <a:xfrm>
            <a:off x="7188258" y="3816229"/>
            <a:ext cx="1577675" cy="620876"/>
          </a:xfrm>
          <a:prstGeom prst="rect">
            <a:avLst/>
          </a:prstGeom>
        </p:spPr>
        <p:txBody>
          <a:bodyPr wrap="none">
            <a:spAutoFit/>
          </a:bodyPr>
          <a:lstStyle/>
          <a:p>
            <a:pPr algn="r">
              <a:lnSpc>
                <a:spcPct val="120000"/>
              </a:lnSpc>
            </a:pPr>
            <a:r>
              <a:rPr lang="en-US" altLang="zh-CN" sz="1500" b="1">
                <a:cs typeface="+mn-ea"/>
                <a:sym typeface="+mn-lt"/>
              </a:rPr>
              <a:t>GE0/0/0</a:t>
            </a:r>
          </a:p>
          <a:p>
            <a:pPr algn="r">
              <a:lnSpc>
                <a:spcPct val="120000"/>
              </a:lnSpc>
            </a:pPr>
            <a:r>
              <a:rPr lang="en-US" altLang="zh-CN" sz="1500">
                <a:cs typeface="+mn-ea"/>
                <a:sym typeface="+mn-lt"/>
              </a:rPr>
              <a:t>192.168.23.3/24</a:t>
            </a:r>
            <a:endParaRPr lang="zh-CN" altLang="en-US" sz="1500" dirty="0">
              <a:cs typeface="+mn-ea"/>
              <a:sym typeface="+mn-lt"/>
            </a:endParaRPr>
          </a:p>
        </p:txBody>
      </p:sp>
      <p:sp>
        <p:nvSpPr>
          <p:cNvPr id="41" name="矩形 40">
            <a:extLst>
              <a:ext uri="{FF2B5EF4-FFF2-40B4-BE49-F238E27FC236}">
                <a16:creationId xmlns:a16="http://schemas.microsoft.com/office/drawing/2014/main" id="{E61C0B73-552D-436C-83E0-E87A711A36C5}"/>
              </a:ext>
            </a:extLst>
          </p:cNvPr>
          <p:cNvSpPr/>
          <p:nvPr/>
        </p:nvSpPr>
        <p:spPr>
          <a:xfrm>
            <a:off x="1925713" y="4107826"/>
            <a:ext cx="1417376" cy="620876"/>
          </a:xfrm>
          <a:prstGeom prst="rect">
            <a:avLst/>
          </a:prstGeom>
        </p:spPr>
        <p:txBody>
          <a:bodyPr wrap="none">
            <a:spAutoFit/>
          </a:bodyPr>
          <a:lstStyle/>
          <a:p>
            <a:pPr algn="r">
              <a:lnSpc>
                <a:spcPct val="120000"/>
              </a:lnSpc>
            </a:pPr>
            <a:r>
              <a:rPr lang="en-US" altLang="zh-CN" sz="1500" b="1">
                <a:cs typeface="+mn-ea"/>
                <a:sym typeface="+mn-lt"/>
              </a:rPr>
              <a:t>GE0/0/1</a:t>
            </a:r>
          </a:p>
          <a:p>
            <a:pPr algn="r">
              <a:lnSpc>
                <a:spcPct val="120000"/>
              </a:lnSpc>
            </a:pPr>
            <a:r>
              <a:rPr lang="en-US" altLang="zh-CN" sz="1500">
                <a:cs typeface="+mn-ea"/>
                <a:sym typeface="+mn-lt"/>
              </a:rPr>
              <a:t>192.168.1.254</a:t>
            </a:r>
            <a:endParaRPr lang="zh-CN" altLang="en-US" sz="1500" dirty="0">
              <a:cs typeface="+mn-ea"/>
              <a:sym typeface="+mn-lt"/>
            </a:endParaRPr>
          </a:p>
        </p:txBody>
      </p:sp>
      <p:cxnSp>
        <p:nvCxnSpPr>
          <p:cNvPr id="42" name="直接连接符 41">
            <a:extLst>
              <a:ext uri="{FF2B5EF4-FFF2-40B4-BE49-F238E27FC236}">
                <a16:creationId xmlns:a16="http://schemas.microsoft.com/office/drawing/2014/main" id="{037067CD-2DE7-40E2-AA23-E54CCAF2DC52}"/>
              </a:ext>
            </a:extLst>
          </p:cNvPr>
          <p:cNvCxnSpPr/>
          <p:nvPr/>
        </p:nvCxnSpPr>
        <p:spPr>
          <a:xfrm>
            <a:off x="9064520" y="3990627"/>
            <a:ext cx="0" cy="131483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E3F9079F-E486-4122-B143-1577DE922D84}"/>
              </a:ext>
            </a:extLst>
          </p:cNvPr>
          <p:cNvSpPr/>
          <p:nvPr/>
        </p:nvSpPr>
        <p:spPr>
          <a:xfrm>
            <a:off x="8030833" y="5756506"/>
            <a:ext cx="2015295" cy="622478"/>
          </a:xfrm>
          <a:prstGeom prst="rect">
            <a:avLst/>
          </a:prstGeom>
        </p:spPr>
        <p:txBody>
          <a:bodyPr wrap="none">
            <a:spAutoFit/>
          </a:bodyPr>
          <a:lstStyle/>
          <a:p>
            <a:pPr algn="ctr">
              <a:lnSpc>
                <a:spcPct val="120000"/>
              </a:lnSpc>
            </a:pPr>
            <a:r>
              <a:rPr lang="en-US" altLang="zh-CN" sz="1500">
                <a:cs typeface="+mn-ea"/>
                <a:sym typeface="+mn-lt"/>
              </a:rPr>
              <a:t>PC2 - 192.168.2.1/24</a:t>
            </a:r>
          </a:p>
          <a:p>
            <a:pPr algn="ctr">
              <a:lnSpc>
                <a:spcPct val="120000"/>
              </a:lnSpc>
            </a:pPr>
            <a:r>
              <a:rPr lang="zh-CN" altLang="en-US" sz="1500">
                <a:cs typeface="+mn-ea"/>
                <a:sym typeface="+mn-lt"/>
              </a:rPr>
              <a:t>网关 </a:t>
            </a:r>
            <a:r>
              <a:rPr lang="en-US" altLang="zh-CN" sz="1500">
                <a:cs typeface="+mn-ea"/>
                <a:sym typeface="+mn-lt"/>
              </a:rPr>
              <a:t>192.168.2.254</a:t>
            </a:r>
            <a:endParaRPr lang="zh-CN" altLang="en-US" sz="1500" dirty="0">
              <a:cs typeface="+mn-ea"/>
              <a:sym typeface="+mn-lt"/>
            </a:endParaRPr>
          </a:p>
        </p:txBody>
      </p:sp>
      <p:sp>
        <p:nvSpPr>
          <p:cNvPr id="73" name="矩形 72">
            <a:extLst>
              <a:ext uri="{FF2B5EF4-FFF2-40B4-BE49-F238E27FC236}">
                <a16:creationId xmlns:a16="http://schemas.microsoft.com/office/drawing/2014/main" id="{7CE06484-8D05-43E0-85EC-B0D80879BAD6}"/>
              </a:ext>
            </a:extLst>
          </p:cNvPr>
          <p:cNvSpPr/>
          <p:nvPr/>
        </p:nvSpPr>
        <p:spPr>
          <a:xfrm>
            <a:off x="9024493" y="4107826"/>
            <a:ext cx="1417376" cy="620876"/>
          </a:xfrm>
          <a:prstGeom prst="rect">
            <a:avLst/>
          </a:prstGeom>
        </p:spPr>
        <p:txBody>
          <a:bodyPr wrap="none">
            <a:spAutoFit/>
          </a:bodyPr>
          <a:lstStyle/>
          <a:p>
            <a:pPr>
              <a:lnSpc>
                <a:spcPct val="120000"/>
              </a:lnSpc>
            </a:pPr>
            <a:r>
              <a:rPr lang="en-US" altLang="zh-CN" sz="1500" b="1" dirty="0">
                <a:cs typeface="+mn-ea"/>
                <a:sym typeface="+mn-lt"/>
              </a:rPr>
              <a:t>GE0/0/1</a:t>
            </a:r>
          </a:p>
          <a:p>
            <a:pPr>
              <a:lnSpc>
                <a:spcPct val="120000"/>
              </a:lnSpc>
            </a:pPr>
            <a:r>
              <a:rPr lang="en-US" altLang="zh-CN" sz="1500" dirty="0">
                <a:cs typeface="+mn-ea"/>
                <a:sym typeface="+mn-lt"/>
              </a:rPr>
              <a:t>192.168.2.254</a:t>
            </a:r>
            <a:endParaRPr lang="zh-CN" altLang="en-US" sz="1500" dirty="0">
              <a:cs typeface="+mn-ea"/>
              <a:sym typeface="+mn-lt"/>
            </a:endParaRPr>
          </a:p>
        </p:txBody>
      </p:sp>
      <p:sp>
        <p:nvSpPr>
          <p:cNvPr id="74" name="矩形 73">
            <a:extLst>
              <a:ext uri="{FF2B5EF4-FFF2-40B4-BE49-F238E27FC236}">
                <a16:creationId xmlns:a16="http://schemas.microsoft.com/office/drawing/2014/main" id="{E5B48AC8-905C-42DE-89BA-B75B5AF4438C}"/>
              </a:ext>
            </a:extLst>
          </p:cNvPr>
          <p:cNvSpPr/>
          <p:nvPr/>
        </p:nvSpPr>
        <p:spPr>
          <a:xfrm>
            <a:off x="3136809" y="3319730"/>
            <a:ext cx="431528" cy="343877"/>
          </a:xfrm>
          <a:prstGeom prst="rect">
            <a:avLst/>
          </a:prstGeom>
        </p:spPr>
        <p:txBody>
          <a:bodyPr wrap="none">
            <a:spAutoFit/>
          </a:bodyPr>
          <a:lstStyle/>
          <a:p>
            <a:pPr>
              <a:lnSpc>
                <a:spcPct val="120000"/>
              </a:lnSpc>
            </a:pPr>
            <a:r>
              <a:rPr lang="en-US" altLang="zh-CN" sz="1500" b="1">
                <a:cs typeface="+mn-ea"/>
                <a:sym typeface="+mn-lt"/>
              </a:rPr>
              <a:t>R1</a:t>
            </a:r>
            <a:endParaRPr lang="zh-CN" altLang="en-US" sz="1500" dirty="0">
              <a:cs typeface="+mn-ea"/>
              <a:sym typeface="+mn-lt"/>
            </a:endParaRPr>
          </a:p>
        </p:txBody>
      </p:sp>
      <p:sp>
        <p:nvSpPr>
          <p:cNvPr id="75" name="矩形 74">
            <a:extLst>
              <a:ext uri="{FF2B5EF4-FFF2-40B4-BE49-F238E27FC236}">
                <a16:creationId xmlns:a16="http://schemas.microsoft.com/office/drawing/2014/main" id="{BB164351-F47B-44A3-8824-29603F4F13DA}"/>
              </a:ext>
            </a:extLst>
          </p:cNvPr>
          <p:cNvSpPr/>
          <p:nvPr/>
        </p:nvSpPr>
        <p:spPr>
          <a:xfrm>
            <a:off x="5946270" y="3319730"/>
            <a:ext cx="431528" cy="343877"/>
          </a:xfrm>
          <a:prstGeom prst="rect">
            <a:avLst/>
          </a:prstGeom>
        </p:spPr>
        <p:txBody>
          <a:bodyPr wrap="none">
            <a:spAutoFit/>
          </a:bodyPr>
          <a:lstStyle/>
          <a:p>
            <a:pPr>
              <a:lnSpc>
                <a:spcPct val="120000"/>
              </a:lnSpc>
            </a:pPr>
            <a:r>
              <a:rPr lang="en-US" altLang="zh-CN" sz="1500" b="1">
                <a:cs typeface="+mn-ea"/>
                <a:sym typeface="+mn-lt"/>
              </a:rPr>
              <a:t>R2</a:t>
            </a:r>
            <a:endParaRPr lang="zh-CN" altLang="en-US" sz="1500" dirty="0">
              <a:cs typeface="+mn-ea"/>
              <a:sym typeface="+mn-lt"/>
            </a:endParaRPr>
          </a:p>
        </p:txBody>
      </p:sp>
      <p:sp>
        <p:nvSpPr>
          <p:cNvPr id="76" name="矩形 75">
            <a:extLst>
              <a:ext uri="{FF2B5EF4-FFF2-40B4-BE49-F238E27FC236}">
                <a16:creationId xmlns:a16="http://schemas.microsoft.com/office/drawing/2014/main" id="{1B8C3C1C-AE65-4EFD-9011-1D94F402BBAF}"/>
              </a:ext>
            </a:extLst>
          </p:cNvPr>
          <p:cNvSpPr/>
          <p:nvPr/>
        </p:nvSpPr>
        <p:spPr>
          <a:xfrm>
            <a:off x="8821991" y="3319730"/>
            <a:ext cx="431528" cy="343877"/>
          </a:xfrm>
          <a:prstGeom prst="rect">
            <a:avLst/>
          </a:prstGeom>
        </p:spPr>
        <p:txBody>
          <a:bodyPr wrap="none">
            <a:spAutoFit/>
          </a:bodyPr>
          <a:lstStyle/>
          <a:p>
            <a:pPr>
              <a:lnSpc>
                <a:spcPct val="120000"/>
              </a:lnSpc>
            </a:pPr>
            <a:r>
              <a:rPr lang="en-US" altLang="zh-CN" sz="1500" b="1">
                <a:cs typeface="+mn-ea"/>
                <a:sym typeface="+mn-lt"/>
              </a:rPr>
              <a:t>R3</a:t>
            </a:r>
            <a:endParaRPr lang="zh-CN" altLang="en-US" sz="1500" dirty="0">
              <a:cs typeface="+mn-ea"/>
              <a:sym typeface="+mn-lt"/>
            </a:endParaRPr>
          </a:p>
        </p:txBody>
      </p:sp>
      <p:sp>
        <p:nvSpPr>
          <p:cNvPr id="77" name="矩形 76">
            <a:extLst>
              <a:ext uri="{FF2B5EF4-FFF2-40B4-BE49-F238E27FC236}">
                <a16:creationId xmlns:a16="http://schemas.microsoft.com/office/drawing/2014/main" id="{8934413E-0D2A-486A-874E-1E75DC436117}"/>
              </a:ext>
            </a:extLst>
          </p:cNvPr>
          <p:cNvSpPr/>
          <p:nvPr/>
        </p:nvSpPr>
        <p:spPr>
          <a:xfrm>
            <a:off x="5541085" y="4459213"/>
            <a:ext cx="1317990" cy="343877"/>
          </a:xfrm>
          <a:prstGeom prst="rect">
            <a:avLst/>
          </a:prstGeom>
        </p:spPr>
        <p:txBody>
          <a:bodyPr wrap="none">
            <a:spAutoFit/>
          </a:bodyPr>
          <a:lstStyle/>
          <a:p>
            <a:pPr>
              <a:lnSpc>
                <a:spcPct val="120000"/>
              </a:lnSpc>
            </a:pPr>
            <a:r>
              <a:rPr lang="en-US" altLang="zh-CN" sz="1500" b="1">
                <a:solidFill>
                  <a:srgbClr val="990000"/>
                </a:solidFill>
                <a:cs typeface="+mn-ea"/>
                <a:sym typeface="+mn-lt"/>
              </a:rPr>
              <a:t>OSPF area 0</a:t>
            </a:r>
            <a:endParaRPr lang="zh-CN" altLang="en-US" sz="1500" dirty="0">
              <a:solidFill>
                <a:srgbClr val="990000"/>
              </a:solidFill>
              <a:cs typeface="+mn-ea"/>
              <a:sym typeface="+mn-lt"/>
            </a:endParaRPr>
          </a:p>
        </p:txBody>
      </p:sp>
      <p:pic>
        <p:nvPicPr>
          <p:cNvPr id="79" name="图片 78">
            <a:extLst>
              <a:ext uri="{FF2B5EF4-FFF2-40B4-BE49-F238E27FC236}">
                <a16:creationId xmlns:a16="http://schemas.microsoft.com/office/drawing/2014/main" id="{6AF9F49C-B814-4E85-BF03-161CC36EA82A}"/>
              </a:ext>
            </a:extLst>
          </p:cNvPr>
          <p:cNvPicPr>
            <a:picLocks noChangeAspect="1"/>
          </p:cNvPicPr>
          <p:nvPr/>
        </p:nvPicPr>
        <p:blipFill>
          <a:blip r:embed="rId2"/>
          <a:stretch>
            <a:fillRect/>
          </a:stretch>
        </p:blipFill>
        <p:spPr>
          <a:xfrm>
            <a:off x="17036" y="1242491"/>
            <a:ext cx="4597605" cy="1523302"/>
          </a:xfrm>
          <a:prstGeom prst="rect">
            <a:avLst/>
          </a:prstGeom>
        </p:spPr>
      </p:pic>
      <p:pic>
        <p:nvPicPr>
          <p:cNvPr id="80" name="图片 79">
            <a:extLst>
              <a:ext uri="{FF2B5EF4-FFF2-40B4-BE49-F238E27FC236}">
                <a16:creationId xmlns:a16="http://schemas.microsoft.com/office/drawing/2014/main" id="{5C47A4F2-4841-4E9D-BBD9-3EADC53B605D}"/>
              </a:ext>
            </a:extLst>
          </p:cNvPr>
          <p:cNvPicPr>
            <a:picLocks noChangeAspect="1"/>
          </p:cNvPicPr>
          <p:nvPr/>
        </p:nvPicPr>
        <p:blipFill>
          <a:blip r:embed="rId3"/>
          <a:stretch>
            <a:fillRect/>
          </a:stretch>
        </p:blipFill>
        <p:spPr>
          <a:xfrm>
            <a:off x="3911664" y="1242491"/>
            <a:ext cx="4576832" cy="1488682"/>
          </a:xfrm>
          <a:prstGeom prst="rect">
            <a:avLst/>
          </a:prstGeom>
        </p:spPr>
      </p:pic>
      <p:pic>
        <p:nvPicPr>
          <p:cNvPr id="81" name="图片 80">
            <a:extLst>
              <a:ext uri="{FF2B5EF4-FFF2-40B4-BE49-F238E27FC236}">
                <a16:creationId xmlns:a16="http://schemas.microsoft.com/office/drawing/2014/main" id="{2AFAC391-1BBD-4E2C-80AF-28DBA0C33058}"/>
              </a:ext>
            </a:extLst>
          </p:cNvPr>
          <p:cNvPicPr>
            <a:picLocks noChangeAspect="1"/>
          </p:cNvPicPr>
          <p:nvPr/>
        </p:nvPicPr>
        <p:blipFill>
          <a:blip r:embed="rId4"/>
          <a:stretch>
            <a:fillRect/>
          </a:stretch>
        </p:blipFill>
        <p:spPr>
          <a:xfrm>
            <a:off x="7567939" y="1242491"/>
            <a:ext cx="4562984" cy="1530227"/>
          </a:xfrm>
          <a:prstGeom prst="rect">
            <a:avLst/>
          </a:prstGeom>
        </p:spPr>
      </p:pic>
      <p:sp>
        <p:nvSpPr>
          <p:cNvPr id="78" name="日期占位符 3">
            <a:extLst>
              <a:ext uri="{FF2B5EF4-FFF2-40B4-BE49-F238E27FC236}">
                <a16:creationId xmlns:a16="http://schemas.microsoft.com/office/drawing/2014/main" id="{C20E1EAA-F006-553D-B74C-038F82569F74}"/>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82" name="页脚占位符 4">
            <a:extLst>
              <a:ext uri="{FF2B5EF4-FFF2-40B4-BE49-F238E27FC236}">
                <a16:creationId xmlns:a16="http://schemas.microsoft.com/office/drawing/2014/main" id="{4875E461-733E-B908-72C5-8F0AB3654885}"/>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83" name="灯片编号占位符 5">
            <a:extLst>
              <a:ext uri="{FF2B5EF4-FFF2-40B4-BE49-F238E27FC236}">
                <a16:creationId xmlns:a16="http://schemas.microsoft.com/office/drawing/2014/main" id="{9B96FD2E-E27A-36EA-DD76-F5534C41FBE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234</a:t>
            </a:fld>
            <a:endParaRPr lang="en-US">
              <a:cs typeface="+mn-ea"/>
              <a:sym typeface="+mn-lt"/>
            </a:endParaRPr>
          </a:p>
        </p:txBody>
      </p:sp>
      <p:pic>
        <p:nvPicPr>
          <p:cNvPr id="84" name="图片 83">
            <a:extLst>
              <a:ext uri="{FF2B5EF4-FFF2-40B4-BE49-F238E27FC236}">
                <a16:creationId xmlns:a16="http://schemas.microsoft.com/office/drawing/2014/main" id="{ED7883BC-332C-47DA-8138-586AE74D89EF}"/>
              </a:ext>
            </a:extLst>
          </p:cNvPr>
          <p:cNvPicPr>
            <a:picLocks noChangeAspect="1"/>
          </p:cNvPicPr>
          <p:nvPr/>
        </p:nvPicPr>
        <p:blipFill>
          <a:blip r:embed="rId5"/>
          <a:stretch>
            <a:fillRect/>
          </a:stretch>
        </p:blipFill>
        <p:spPr>
          <a:xfrm>
            <a:off x="5896736" y="3596754"/>
            <a:ext cx="548147" cy="548147"/>
          </a:xfrm>
          <a:prstGeom prst="rect">
            <a:avLst/>
          </a:prstGeom>
        </p:spPr>
      </p:pic>
      <p:pic>
        <p:nvPicPr>
          <p:cNvPr id="85" name="图片 84">
            <a:extLst>
              <a:ext uri="{FF2B5EF4-FFF2-40B4-BE49-F238E27FC236}">
                <a16:creationId xmlns:a16="http://schemas.microsoft.com/office/drawing/2014/main" id="{45E026BF-4ACC-42D9-872E-EF16A6FC1D24}"/>
              </a:ext>
            </a:extLst>
          </p:cNvPr>
          <p:cNvPicPr>
            <a:picLocks noChangeAspect="1"/>
          </p:cNvPicPr>
          <p:nvPr/>
        </p:nvPicPr>
        <p:blipFill>
          <a:blip r:embed="rId5"/>
          <a:stretch>
            <a:fillRect/>
          </a:stretch>
        </p:blipFill>
        <p:spPr>
          <a:xfrm>
            <a:off x="8780447" y="3599672"/>
            <a:ext cx="548147" cy="548147"/>
          </a:xfrm>
          <a:prstGeom prst="rect">
            <a:avLst/>
          </a:prstGeom>
        </p:spPr>
      </p:pic>
      <p:pic>
        <p:nvPicPr>
          <p:cNvPr id="86" name="图片 85">
            <a:extLst>
              <a:ext uri="{FF2B5EF4-FFF2-40B4-BE49-F238E27FC236}">
                <a16:creationId xmlns:a16="http://schemas.microsoft.com/office/drawing/2014/main" id="{4559A846-3A43-4AD4-A8C4-53FF407AEAD1}"/>
              </a:ext>
            </a:extLst>
          </p:cNvPr>
          <p:cNvPicPr>
            <a:picLocks noChangeAspect="1"/>
          </p:cNvPicPr>
          <p:nvPr/>
        </p:nvPicPr>
        <p:blipFill>
          <a:blip r:embed="rId5"/>
          <a:stretch>
            <a:fillRect/>
          </a:stretch>
        </p:blipFill>
        <p:spPr>
          <a:xfrm>
            <a:off x="3027308" y="3601791"/>
            <a:ext cx="548147" cy="548147"/>
          </a:xfrm>
          <a:prstGeom prst="rect">
            <a:avLst/>
          </a:prstGeom>
        </p:spPr>
      </p:pic>
      <p:pic>
        <p:nvPicPr>
          <p:cNvPr id="115" name="图片 114">
            <a:extLst>
              <a:ext uri="{FF2B5EF4-FFF2-40B4-BE49-F238E27FC236}">
                <a16:creationId xmlns:a16="http://schemas.microsoft.com/office/drawing/2014/main" id="{0E687A63-FA1F-4FEA-961C-8BBC8BFC2C39}"/>
              </a:ext>
            </a:extLst>
          </p:cNvPr>
          <p:cNvPicPr>
            <a:picLocks noChangeAspect="1"/>
          </p:cNvPicPr>
          <p:nvPr/>
        </p:nvPicPr>
        <p:blipFill>
          <a:blip r:embed="rId6"/>
          <a:stretch>
            <a:fillRect/>
          </a:stretch>
        </p:blipFill>
        <p:spPr>
          <a:xfrm>
            <a:off x="2894432" y="5123257"/>
            <a:ext cx="777344" cy="590206"/>
          </a:xfrm>
          <a:prstGeom prst="rect">
            <a:avLst/>
          </a:prstGeom>
        </p:spPr>
      </p:pic>
      <p:pic>
        <p:nvPicPr>
          <p:cNvPr id="116" name="图片 115">
            <a:extLst>
              <a:ext uri="{FF2B5EF4-FFF2-40B4-BE49-F238E27FC236}">
                <a16:creationId xmlns:a16="http://schemas.microsoft.com/office/drawing/2014/main" id="{74050424-D062-4A66-8E0F-33F9CC4299B3}"/>
              </a:ext>
            </a:extLst>
          </p:cNvPr>
          <p:cNvPicPr>
            <a:picLocks noChangeAspect="1"/>
          </p:cNvPicPr>
          <p:nvPr/>
        </p:nvPicPr>
        <p:blipFill>
          <a:blip r:embed="rId6"/>
          <a:stretch>
            <a:fillRect/>
          </a:stretch>
        </p:blipFill>
        <p:spPr>
          <a:xfrm>
            <a:off x="8635821" y="5142556"/>
            <a:ext cx="777344" cy="590206"/>
          </a:xfrm>
          <a:prstGeom prst="rect">
            <a:avLst/>
          </a:prstGeom>
        </p:spPr>
      </p:pic>
    </p:spTree>
    <p:extLst>
      <p:ext uri="{BB962C8B-B14F-4D97-AF65-F5344CB8AC3E}">
        <p14:creationId xmlns:p14="http://schemas.microsoft.com/office/powerpoint/2010/main" val="33319269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78CCD-D6F9-4E4E-A221-37262963FF7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BGP</a:t>
            </a:r>
            <a:r>
              <a:rPr lang="zh-CN" altLang="en-US" sz="3200" dirty="0">
                <a:latin typeface="+mn-lt"/>
                <a:ea typeface="+mn-ea"/>
                <a:cs typeface="+mn-ea"/>
                <a:sym typeface="+mn-lt"/>
              </a:rPr>
              <a:t>是怎么传递路由的？</a:t>
            </a:r>
          </a:p>
        </p:txBody>
      </p:sp>
      <p:sp>
        <p:nvSpPr>
          <p:cNvPr id="3" name="内容占位符 2">
            <a:extLst>
              <a:ext uri="{FF2B5EF4-FFF2-40B4-BE49-F238E27FC236}">
                <a16:creationId xmlns:a16="http://schemas.microsoft.com/office/drawing/2014/main" id="{45EB70E3-0873-4D79-A024-772B3E25C9D8}"/>
              </a:ext>
            </a:extLst>
          </p:cNvPr>
          <p:cNvSpPr>
            <a:spLocks noGrp="1"/>
          </p:cNvSpPr>
          <p:nvPr>
            <p:ph idx="1"/>
          </p:nvPr>
        </p:nvSpPr>
        <p:spPr>
          <a:xfrm>
            <a:off x="731838" y="3598396"/>
            <a:ext cx="10728325" cy="2628233"/>
          </a:xfrm>
        </p:spPr>
        <p:txBody>
          <a:bodyPr vert="horz" lIns="91440" tIns="45720" rIns="91440" bIns="45720" rtlCol="0">
            <a:normAutofit fontScale="92500" lnSpcReduction="10000"/>
          </a:bodyPr>
          <a:lstStyle/>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是一种距离矢量路由协议，通过携带</a:t>
            </a:r>
            <a:r>
              <a:rPr lang="en-US" altLang="zh-CN" sz="2400" dirty="0">
                <a:solidFill>
                  <a:schemeClr val="accent1"/>
                </a:solidFill>
                <a:cs typeface="+mn-ea"/>
                <a:sym typeface="+mn-lt"/>
              </a:rPr>
              <a:t>AS</a:t>
            </a:r>
            <a:r>
              <a:rPr lang="zh-CN" altLang="en-US" sz="2400" dirty="0">
                <a:solidFill>
                  <a:schemeClr val="accent1"/>
                </a:solidFill>
                <a:cs typeface="+mn-ea"/>
                <a:sym typeface="+mn-lt"/>
              </a:rPr>
              <a:t>路径信息标记途径的</a:t>
            </a:r>
            <a:r>
              <a:rPr lang="en-US" altLang="zh-CN" sz="2400" dirty="0">
                <a:solidFill>
                  <a:schemeClr val="accent1"/>
                </a:solidFill>
                <a:cs typeface="+mn-ea"/>
                <a:sym typeface="+mn-lt"/>
              </a:rPr>
              <a:t>AS</a:t>
            </a:r>
            <a:r>
              <a:rPr lang="zh-CN" altLang="en-US" sz="2400" dirty="0">
                <a:solidFill>
                  <a:schemeClr val="accent1"/>
                </a:solidFill>
                <a:cs typeface="+mn-ea"/>
                <a:sym typeface="+mn-lt"/>
              </a:rPr>
              <a:t>，带有本地</a:t>
            </a:r>
            <a:r>
              <a:rPr lang="en-US" altLang="zh-CN" sz="2400" dirty="0">
                <a:solidFill>
                  <a:schemeClr val="accent1"/>
                </a:solidFill>
                <a:cs typeface="+mn-ea"/>
                <a:sym typeface="+mn-lt"/>
              </a:rPr>
              <a:t>AS</a:t>
            </a:r>
            <a:r>
              <a:rPr lang="zh-CN" altLang="en-US" sz="2400" dirty="0">
                <a:solidFill>
                  <a:schemeClr val="accent1"/>
                </a:solidFill>
                <a:cs typeface="+mn-ea"/>
                <a:sym typeface="+mn-lt"/>
              </a:rPr>
              <a:t>号的路由将被丢弃，避免域间产生环路。</a:t>
            </a:r>
          </a:p>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是</a:t>
            </a:r>
            <a:r>
              <a:rPr lang="en-US" altLang="zh-CN" sz="2400" dirty="0">
                <a:solidFill>
                  <a:schemeClr val="accent1"/>
                </a:solidFill>
                <a:cs typeface="+mn-ea"/>
                <a:sym typeface="+mn-lt"/>
              </a:rPr>
              <a:t>AS-by-AS</a:t>
            </a:r>
            <a:r>
              <a:rPr lang="zh-CN" altLang="en-US" sz="2400" dirty="0">
                <a:solidFill>
                  <a:schemeClr val="accent1"/>
                </a:solidFill>
                <a:cs typeface="+mn-ea"/>
                <a:sym typeface="+mn-lt"/>
              </a:rPr>
              <a:t>的路由协议，而不是</a:t>
            </a:r>
            <a:r>
              <a:rPr lang="en-US" altLang="zh-CN" sz="2400" dirty="0">
                <a:solidFill>
                  <a:schemeClr val="accent1"/>
                </a:solidFill>
                <a:cs typeface="+mn-ea"/>
                <a:sym typeface="+mn-lt"/>
              </a:rPr>
              <a:t>router-by-router</a:t>
            </a:r>
            <a:r>
              <a:rPr lang="zh-CN" altLang="en-US" sz="2400" dirty="0">
                <a:solidFill>
                  <a:schemeClr val="accent1"/>
                </a:solidFill>
                <a:cs typeface="+mn-ea"/>
                <a:sym typeface="+mn-lt"/>
              </a:rPr>
              <a:t>的路由协议，用于控制路由的传播和选择最佳路由</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一般情况下一条路由由</a:t>
            </a:r>
            <a:r>
              <a:rPr lang="en-US" altLang="zh-CN" sz="2400" dirty="0">
                <a:solidFill>
                  <a:schemeClr val="accent1"/>
                </a:solidFill>
                <a:cs typeface="+mn-ea"/>
                <a:sym typeface="+mn-lt"/>
              </a:rPr>
              <a:t>AS</a:t>
            </a:r>
            <a:r>
              <a:rPr lang="zh-CN" altLang="en-US" sz="2400" dirty="0">
                <a:solidFill>
                  <a:schemeClr val="accent1"/>
                </a:solidFill>
                <a:cs typeface="+mn-ea"/>
                <a:sym typeface="+mn-lt"/>
              </a:rPr>
              <a:t>内部的某种</a:t>
            </a:r>
            <a:r>
              <a:rPr lang="en-US" altLang="zh-CN" sz="2400" dirty="0">
                <a:solidFill>
                  <a:schemeClr val="accent1"/>
                </a:solidFill>
                <a:cs typeface="+mn-ea"/>
                <a:sym typeface="+mn-lt"/>
              </a:rPr>
              <a:t>IGP</a:t>
            </a:r>
            <a:r>
              <a:rPr lang="zh-CN" altLang="en-US" sz="2400" dirty="0">
                <a:solidFill>
                  <a:schemeClr val="accent1"/>
                </a:solidFill>
                <a:cs typeface="+mn-ea"/>
                <a:sym typeface="+mn-lt"/>
              </a:rPr>
              <a:t>路由协议发现和计算产生，由</a:t>
            </a:r>
            <a:r>
              <a:rPr lang="en-US" altLang="zh-CN" sz="2400" dirty="0">
                <a:solidFill>
                  <a:schemeClr val="accent1"/>
                </a:solidFill>
                <a:cs typeface="+mn-ea"/>
                <a:sym typeface="+mn-lt"/>
              </a:rPr>
              <a:t>AS</a:t>
            </a:r>
            <a:r>
              <a:rPr lang="zh-CN" altLang="en-US" sz="2400" dirty="0">
                <a:solidFill>
                  <a:schemeClr val="accent1"/>
                </a:solidFill>
                <a:cs typeface="+mn-ea"/>
                <a:sym typeface="+mn-lt"/>
              </a:rPr>
              <a:t>边界路由器</a:t>
            </a:r>
            <a:r>
              <a:rPr lang="en-US" altLang="zh-CN" sz="2400" dirty="0">
                <a:solidFill>
                  <a:schemeClr val="accent1"/>
                </a:solidFill>
                <a:cs typeface="+mn-ea"/>
                <a:sym typeface="+mn-lt"/>
              </a:rPr>
              <a:t>(ASBR)</a:t>
            </a:r>
            <a:r>
              <a:rPr lang="zh-CN" altLang="en-US" sz="2400" dirty="0">
                <a:solidFill>
                  <a:schemeClr val="accent1"/>
                </a:solidFill>
                <a:cs typeface="+mn-ea"/>
                <a:sym typeface="+mn-lt"/>
              </a:rPr>
              <a:t>通过</a:t>
            </a:r>
            <a:r>
              <a:rPr lang="en-US" altLang="zh-CN" sz="2400" dirty="0">
                <a:solidFill>
                  <a:schemeClr val="accent1"/>
                </a:solidFill>
                <a:cs typeface="+mn-ea"/>
                <a:sym typeface="+mn-lt"/>
              </a:rPr>
              <a:t>EBGP</a:t>
            </a:r>
            <a:r>
              <a:rPr lang="zh-CN" altLang="en-US" sz="2400" dirty="0">
                <a:solidFill>
                  <a:schemeClr val="accent1"/>
                </a:solidFill>
                <a:cs typeface="+mn-ea"/>
                <a:sym typeface="+mn-lt"/>
              </a:rPr>
              <a:t>传播到其它</a:t>
            </a:r>
            <a:r>
              <a:rPr lang="en-US" altLang="zh-CN" sz="2400" dirty="0">
                <a:solidFill>
                  <a:schemeClr val="accent1"/>
                </a:solidFill>
                <a:cs typeface="+mn-ea"/>
                <a:sym typeface="+mn-lt"/>
              </a:rPr>
              <a:t>AS</a:t>
            </a:r>
            <a:r>
              <a:rPr lang="zh-CN" altLang="en-US" sz="2400" dirty="0">
                <a:solidFill>
                  <a:schemeClr val="accent1"/>
                </a:solidFill>
                <a:cs typeface="+mn-ea"/>
                <a:sym typeface="+mn-lt"/>
              </a:rPr>
              <a:t>中。</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pic>
        <p:nvPicPr>
          <p:cNvPr id="5" name="Picture 93" descr="4">
            <a:extLst>
              <a:ext uri="{FF2B5EF4-FFF2-40B4-BE49-F238E27FC236}">
                <a16:creationId xmlns:a16="http://schemas.microsoft.com/office/drawing/2014/main" id="{6FCB1149-0336-4860-812B-D09D07EA0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056" y="1476238"/>
            <a:ext cx="4797008" cy="2112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4" descr="3">
            <a:extLst>
              <a:ext uri="{FF2B5EF4-FFF2-40B4-BE49-F238E27FC236}">
                <a16:creationId xmlns:a16="http://schemas.microsoft.com/office/drawing/2014/main" id="{8F37160D-A539-43D6-AF97-4F87B38CF3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208" y="1476238"/>
            <a:ext cx="1347217" cy="1045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5" descr="5">
            <a:extLst>
              <a:ext uri="{FF2B5EF4-FFF2-40B4-BE49-F238E27FC236}">
                <a16:creationId xmlns:a16="http://schemas.microsoft.com/office/drawing/2014/main" id="{13C9432F-B2EA-4A70-8518-EF833BB448F6}"/>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7422" y="1640018"/>
            <a:ext cx="1006014" cy="71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ine 96">
            <a:extLst>
              <a:ext uri="{FF2B5EF4-FFF2-40B4-BE49-F238E27FC236}">
                <a16:creationId xmlns:a16="http://schemas.microsoft.com/office/drawing/2014/main" id="{8F004006-9BBA-4E68-8032-200B4E07110B}"/>
              </a:ext>
            </a:extLst>
          </p:cNvPr>
          <p:cNvSpPr>
            <a:spLocks noChangeShapeType="1"/>
          </p:cNvSpPr>
          <p:nvPr/>
        </p:nvSpPr>
        <p:spPr bwMode="auto">
          <a:xfrm>
            <a:off x="4375185" y="2200508"/>
            <a:ext cx="701698" cy="52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9" name="Line 97">
            <a:extLst>
              <a:ext uri="{FF2B5EF4-FFF2-40B4-BE49-F238E27FC236}">
                <a16:creationId xmlns:a16="http://schemas.microsoft.com/office/drawing/2014/main" id="{7C644415-2B0E-427D-B4C7-E6E78DB5A4D9}"/>
              </a:ext>
            </a:extLst>
          </p:cNvPr>
          <p:cNvSpPr>
            <a:spLocks noChangeShapeType="1"/>
          </p:cNvSpPr>
          <p:nvPr/>
        </p:nvSpPr>
        <p:spPr bwMode="auto">
          <a:xfrm flipV="1">
            <a:off x="5539135" y="2200507"/>
            <a:ext cx="1002332" cy="5406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0" name="Line 98">
            <a:extLst>
              <a:ext uri="{FF2B5EF4-FFF2-40B4-BE49-F238E27FC236}">
                <a16:creationId xmlns:a16="http://schemas.microsoft.com/office/drawing/2014/main" id="{736BD9BE-ABEF-41C7-A3EF-1957993CCE83}"/>
              </a:ext>
            </a:extLst>
          </p:cNvPr>
          <p:cNvSpPr>
            <a:spLocks noChangeShapeType="1"/>
          </p:cNvSpPr>
          <p:nvPr/>
        </p:nvSpPr>
        <p:spPr bwMode="auto">
          <a:xfrm flipV="1">
            <a:off x="6833417" y="1964023"/>
            <a:ext cx="2163405" cy="530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1" name="Line 99">
            <a:extLst>
              <a:ext uri="{FF2B5EF4-FFF2-40B4-BE49-F238E27FC236}">
                <a16:creationId xmlns:a16="http://schemas.microsoft.com/office/drawing/2014/main" id="{8994A21C-DFC3-4935-878E-0492805FB063}"/>
              </a:ext>
            </a:extLst>
          </p:cNvPr>
          <p:cNvSpPr>
            <a:spLocks noChangeShapeType="1"/>
          </p:cNvSpPr>
          <p:nvPr/>
        </p:nvSpPr>
        <p:spPr bwMode="auto">
          <a:xfrm flipH="1" flipV="1">
            <a:off x="1731019" y="2024310"/>
            <a:ext cx="2303983" cy="529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2" name="Text Box 100">
            <a:extLst>
              <a:ext uri="{FF2B5EF4-FFF2-40B4-BE49-F238E27FC236}">
                <a16:creationId xmlns:a16="http://schemas.microsoft.com/office/drawing/2014/main" id="{6E2FC398-9610-48AC-A5DF-E7399012D071}"/>
              </a:ext>
            </a:extLst>
          </p:cNvPr>
          <p:cNvSpPr txBox="1">
            <a:spLocks noChangeArrowheads="1"/>
          </p:cNvSpPr>
          <p:nvPr/>
        </p:nvSpPr>
        <p:spPr bwMode="auto">
          <a:xfrm>
            <a:off x="2105845" y="2056838"/>
            <a:ext cx="86942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EBGP</a:t>
            </a:r>
          </a:p>
        </p:txBody>
      </p:sp>
      <p:sp>
        <p:nvSpPr>
          <p:cNvPr id="13" name="Text Box 101">
            <a:extLst>
              <a:ext uri="{FF2B5EF4-FFF2-40B4-BE49-F238E27FC236}">
                <a16:creationId xmlns:a16="http://schemas.microsoft.com/office/drawing/2014/main" id="{F490CB3E-A74E-407F-AED5-211A732860C4}"/>
              </a:ext>
            </a:extLst>
          </p:cNvPr>
          <p:cNvSpPr txBox="1">
            <a:spLocks noChangeArrowheads="1"/>
          </p:cNvSpPr>
          <p:nvPr/>
        </p:nvSpPr>
        <p:spPr bwMode="auto">
          <a:xfrm>
            <a:off x="7730635" y="2024310"/>
            <a:ext cx="86942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EBGP</a:t>
            </a:r>
          </a:p>
        </p:txBody>
      </p:sp>
      <p:sp>
        <p:nvSpPr>
          <p:cNvPr id="14" name="Text Box 102">
            <a:extLst>
              <a:ext uri="{FF2B5EF4-FFF2-40B4-BE49-F238E27FC236}">
                <a16:creationId xmlns:a16="http://schemas.microsoft.com/office/drawing/2014/main" id="{860EDA48-1518-4570-89BA-F9CB6154FE85}"/>
              </a:ext>
            </a:extLst>
          </p:cNvPr>
          <p:cNvSpPr txBox="1">
            <a:spLocks noChangeArrowheads="1"/>
          </p:cNvSpPr>
          <p:nvPr/>
        </p:nvSpPr>
        <p:spPr bwMode="auto">
          <a:xfrm>
            <a:off x="3863425" y="2254987"/>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RTB</a:t>
            </a:r>
          </a:p>
        </p:txBody>
      </p:sp>
      <p:sp>
        <p:nvSpPr>
          <p:cNvPr id="15" name="Text Box 103">
            <a:extLst>
              <a:ext uri="{FF2B5EF4-FFF2-40B4-BE49-F238E27FC236}">
                <a16:creationId xmlns:a16="http://schemas.microsoft.com/office/drawing/2014/main" id="{5BCDCE85-1ADA-4F89-9727-C2755965A5CC}"/>
              </a:ext>
            </a:extLst>
          </p:cNvPr>
          <p:cNvSpPr txBox="1">
            <a:spLocks noChangeArrowheads="1"/>
          </p:cNvSpPr>
          <p:nvPr/>
        </p:nvSpPr>
        <p:spPr bwMode="auto">
          <a:xfrm>
            <a:off x="4968710" y="2948014"/>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RTC</a:t>
            </a:r>
          </a:p>
        </p:txBody>
      </p:sp>
      <p:sp>
        <p:nvSpPr>
          <p:cNvPr id="16" name="Text Box 104">
            <a:extLst>
              <a:ext uri="{FF2B5EF4-FFF2-40B4-BE49-F238E27FC236}">
                <a16:creationId xmlns:a16="http://schemas.microsoft.com/office/drawing/2014/main" id="{D7E35F8C-76E5-4038-9A15-31A95FD27069}"/>
              </a:ext>
            </a:extLst>
          </p:cNvPr>
          <p:cNvSpPr txBox="1">
            <a:spLocks noChangeArrowheads="1"/>
          </p:cNvSpPr>
          <p:nvPr/>
        </p:nvSpPr>
        <p:spPr bwMode="auto">
          <a:xfrm>
            <a:off x="5047138" y="1658914"/>
            <a:ext cx="779652"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IBGP</a:t>
            </a:r>
          </a:p>
        </p:txBody>
      </p:sp>
      <p:sp>
        <p:nvSpPr>
          <p:cNvPr id="17" name="Text Box 105">
            <a:extLst>
              <a:ext uri="{FF2B5EF4-FFF2-40B4-BE49-F238E27FC236}">
                <a16:creationId xmlns:a16="http://schemas.microsoft.com/office/drawing/2014/main" id="{AD42D285-AEFA-4757-B2E0-D6C5675AC394}"/>
              </a:ext>
            </a:extLst>
          </p:cNvPr>
          <p:cNvSpPr txBox="1">
            <a:spLocks noChangeArrowheads="1"/>
          </p:cNvSpPr>
          <p:nvPr/>
        </p:nvSpPr>
        <p:spPr bwMode="auto">
          <a:xfrm>
            <a:off x="1127776" y="1472093"/>
            <a:ext cx="67276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RTA</a:t>
            </a:r>
          </a:p>
        </p:txBody>
      </p:sp>
      <p:sp>
        <p:nvSpPr>
          <p:cNvPr id="18" name="Text Box 106">
            <a:extLst>
              <a:ext uri="{FF2B5EF4-FFF2-40B4-BE49-F238E27FC236}">
                <a16:creationId xmlns:a16="http://schemas.microsoft.com/office/drawing/2014/main" id="{A9889ADC-2618-4656-9BC6-E1D146A06D01}"/>
              </a:ext>
            </a:extLst>
          </p:cNvPr>
          <p:cNvSpPr txBox="1">
            <a:spLocks noChangeArrowheads="1"/>
          </p:cNvSpPr>
          <p:nvPr/>
        </p:nvSpPr>
        <p:spPr bwMode="auto">
          <a:xfrm>
            <a:off x="6362313" y="2198976"/>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RTD</a:t>
            </a:r>
          </a:p>
        </p:txBody>
      </p:sp>
      <p:sp>
        <p:nvSpPr>
          <p:cNvPr id="19" name="Text Box 107">
            <a:extLst>
              <a:ext uri="{FF2B5EF4-FFF2-40B4-BE49-F238E27FC236}">
                <a16:creationId xmlns:a16="http://schemas.microsoft.com/office/drawing/2014/main" id="{6A4BFB3B-5C11-4490-824E-118A7A47DF55}"/>
              </a:ext>
            </a:extLst>
          </p:cNvPr>
          <p:cNvSpPr txBox="1">
            <a:spLocks noChangeArrowheads="1"/>
          </p:cNvSpPr>
          <p:nvPr/>
        </p:nvSpPr>
        <p:spPr bwMode="auto">
          <a:xfrm>
            <a:off x="8893637" y="1395191"/>
            <a:ext cx="67706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RTE</a:t>
            </a:r>
          </a:p>
        </p:txBody>
      </p:sp>
      <p:sp>
        <p:nvSpPr>
          <p:cNvPr id="20" name="Line 108">
            <a:extLst>
              <a:ext uri="{FF2B5EF4-FFF2-40B4-BE49-F238E27FC236}">
                <a16:creationId xmlns:a16="http://schemas.microsoft.com/office/drawing/2014/main" id="{A9A839D1-B429-4F2E-A967-A065B6DE6BE1}"/>
              </a:ext>
            </a:extLst>
          </p:cNvPr>
          <p:cNvSpPr>
            <a:spLocks noChangeShapeType="1"/>
          </p:cNvSpPr>
          <p:nvPr/>
        </p:nvSpPr>
        <p:spPr bwMode="auto">
          <a:xfrm>
            <a:off x="4616140" y="2017044"/>
            <a:ext cx="1701606" cy="945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4" name="日期占位符 3">
            <a:extLst>
              <a:ext uri="{FF2B5EF4-FFF2-40B4-BE49-F238E27FC236}">
                <a16:creationId xmlns:a16="http://schemas.microsoft.com/office/drawing/2014/main" id="{970CB446-2177-22E4-5A73-7FF52268D654}"/>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21" name="页脚占位符 4">
            <a:extLst>
              <a:ext uri="{FF2B5EF4-FFF2-40B4-BE49-F238E27FC236}">
                <a16:creationId xmlns:a16="http://schemas.microsoft.com/office/drawing/2014/main" id="{BA919EFD-3863-04B8-C73B-04E24A82E86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22" name="灯片编号占位符 5">
            <a:extLst>
              <a:ext uri="{FF2B5EF4-FFF2-40B4-BE49-F238E27FC236}">
                <a16:creationId xmlns:a16="http://schemas.microsoft.com/office/drawing/2014/main" id="{C163D661-883B-18ED-7E9D-7C551BEF75C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235</a:t>
            </a:fld>
            <a:endParaRPr lang="en-US">
              <a:cs typeface="+mn-ea"/>
              <a:sym typeface="+mn-lt"/>
            </a:endParaRPr>
          </a:p>
        </p:txBody>
      </p:sp>
      <p:pic>
        <p:nvPicPr>
          <p:cNvPr id="29" name="图片 28">
            <a:extLst>
              <a:ext uri="{FF2B5EF4-FFF2-40B4-BE49-F238E27FC236}">
                <a16:creationId xmlns:a16="http://schemas.microsoft.com/office/drawing/2014/main" id="{8135FBE5-74BB-4AFF-A2AE-98F5653B83CD}"/>
              </a:ext>
            </a:extLst>
          </p:cNvPr>
          <p:cNvPicPr>
            <a:picLocks noChangeAspect="1"/>
          </p:cNvPicPr>
          <p:nvPr/>
        </p:nvPicPr>
        <p:blipFill>
          <a:blip r:embed="rId5"/>
          <a:stretch>
            <a:fillRect/>
          </a:stretch>
        </p:blipFill>
        <p:spPr>
          <a:xfrm>
            <a:off x="8993512" y="1722942"/>
            <a:ext cx="476034" cy="476034"/>
          </a:xfrm>
          <a:prstGeom prst="rect">
            <a:avLst/>
          </a:prstGeom>
        </p:spPr>
      </p:pic>
      <p:pic>
        <p:nvPicPr>
          <p:cNvPr id="30" name="图片 29">
            <a:extLst>
              <a:ext uri="{FF2B5EF4-FFF2-40B4-BE49-F238E27FC236}">
                <a16:creationId xmlns:a16="http://schemas.microsoft.com/office/drawing/2014/main" id="{5F9AAA00-DD72-4156-BD32-298ED9450B7D}"/>
              </a:ext>
            </a:extLst>
          </p:cNvPr>
          <p:cNvPicPr>
            <a:picLocks noChangeAspect="1"/>
          </p:cNvPicPr>
          <p:nvPr/>
        </p:nvPicPr>
        <p:blipFill>
          <a:blip r:embed="rId5"/>
          <a:stretch>
            <a:fillRect/>
          </a:stretch>
        </p:blipFill>
        <p:spPr>
          <a:xfrm>
            <a:off x="5071028" y="2536639"/>
            <a:ext cx="476034" cy="476034"/>
          </a:xfrm>
          <a:prstGeom prst="rect">
            <a:avLst/>
          </a:prstGeom>
        </p:spPr>
      </p:pic>
      <p:pic>
        <p:nvPicPr>
          <p:cNvPr id="31" name="图片 30">
            <a:extLst>
              <a:ext uri="{FF2B5EF4-FFF2-40B4-BE49-F238E27FC236}">
                <a16:creationId xmlns:a16="http://schemas.microsoft.com/office/drawing/2014/main" id="{5684EE9D-9687-45C0-BCEA-ED30591E2B16}"/>
              </a:ext>
            </a:extLst>
          </p:cNvPr>
          <p:cNvPicPr>
            <a:picLocks noChangeAspect="1"/>
          </p:cNvPicPr>
          <p:nvPr/>
        </p:nvPicPr>
        <p:blipFill>
          <a:blip r:embed="rId5"/>
          <a:stretch>
            <a:fillRect/>
          </a:stretch>
        </p:blipFill>
        <p:spPr>
          <a:xfrm>
            <a:off x="6375542" y="1727374"/>
            <a:ext cx="476034" cy="476034"/>
          </a:xfrm>
          <a:prstGeom prst="rect">
            <a:avLst/>
          </a:prstGeom>
        </p:spPr>
      </p:pic>
      <p:pic>
        <p:nvPicPr>
          <p:cNvPr id="32" name="图片 31">
            <a:extLst>
              <a:ext uri="{FF2B5EF4-FFF2-40B4-BE49-F238E27FC236}">
                <a16:creationId xmlns:a16="http://schemas.microsoft.com/office/drawing/2014/main" id="{86A7A58D-EBB6-49A7-A859-30771F2DFF58}"/>
              </a:ext>
            </a:extLst>
          </p:cNvPr>
          <p:cNvPicPr>
            <a:picLocks noChangeAspect="1"/>
          </p:cNvPicPr>
          <p:nvPr/>
        </p:nvPicPr>
        <p:blipFill>
          <a:blip r:embed="rId5"/>
          <a:stretch>
            <a:fillRect/>
          </a:stretch>
        </p:blipFill>
        <p:spPr>
          <a:xfrm>
            <a:off x="4045617" y="1812755"/>
            <a:ext cx="476034" cy="476034"/>
          </a:xfrm>
          <a:prstGeom prst="rect">
            <a:avLst/>
          </a:prstGeom>
        </p:spPr>
      </p:pic>
      <p:pic>
        <p:nvPicPr>
          <p:cNvPr id="33" name="图片 32">
            <a:extLst>
              <a:ext uri="{FF2B5EF4-FFF2-40B4-BE49-F238E27FC236}">
                <a16:creationId xmlns:a16="http://schemas.microsoft.com/office/drawing/2014/main" id="{A2BFCC79-ADEE-4043-B44B-5E13F88C0348}"/>
              </a:ext>
            </a:extLst>
          </p:cNvPr>
          <p:cNvPicPr>
            <a:picLocks noChangeAspect="1"/>
          </p:cNvPicPr>
          <p:nvPr/>
        </p:nvPicPr>
        <p:blipFill>
          <a:blip r:embed="rId5"/>
          <a:stretch>
            <a:fillRect/>
          </a:stretch>
        </p:blipFill>
        <p:spPr>
          <a:xfrm>
            <a:off x="1255263" y="1812755"/>
            <a:ext cx="476034" cy="476034"/>
          </a:xfrm>
          <a:prstGeom prst="rect">
            <a:avLst/>
          </a:prstGeom>
        </p:spPr>
      </p:pic>
    </p:spTree>
    <p:extLst>
      <p:ext uri="{BB962C8B-B14F-4D97-AF65-F5344CB8AC3E}">
        <p14:creationId xmlns:p14="http://schemas.microsoft.com/office/powerpoint/2010/main" val="6308868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3EBDB-667F-404F-A5E6-689737F0D90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BGP</a:t>
            </a:r>
            <a:r>
              <a:rPr lang="zh-CN" altLang="en-US" sz="3200" dirty="0">
                <a:latin typeface="+mn-lt"/>
                <a:ea typeface="+mn-ea"/>
                <a:cs typeface="+mn-ea"/>
                <a:sym typeface="+mn-lt"/>
              </a:rPr>
              <a:t>概述</a:t>
            </a:r>
          </a:p>
        </p:txBody>
      </p:sp>
      <p:grpSp>
        <p:nvGrpSpPr>
          <p:cNvPr id="6" name="Group 51">
            <a:extLst>
              <a:ext uri="{FF2B5EF4-FFF2-40B4-BE49-F238E27FC236}">
                <a16:creationId xmlns:a16="http://schemas.microsoft.com/office/drawing/2014/main" id="{20C19E68-E991-4393-A5D1-74F059BCBBEC}"/>
              </a:ext>
            </a:extLst>
          </p:cNvPr>
          <p:cNvGrpSpPr/>
          <p:nvPr/>
        </p:nvGrpSpPr>
        <p:grpSpPr>
          <a:xfrm>
            <a:off x="3271155" y="4141432"/>
            <a:ext cx="2801690" cy="1976418"/>
            <a:chOff x="2696200" y="1240782"/>
            <a:chExt cx="1227728" cy="866087"/>
          </a:xfrm>
        </p:grpSpPr>
        <p:grpSp>
          <p:nvGrpSpPr>
            <p:cNvPr id="7" name="Group 57">
              <a:extLst>
                <a:ext uri="{FF2B5EF4-FFF2-40B4-BE49-F238E27FC236}">
                  <a16:creationId xmlns:a16="http://schemas.microsoft.com/office/drawing/2014/main" id="{879FC05E-7258-47B2-B693-D2BDB3E28443}"/>
                </a:ext>
              </a:extLst>
            </p:cNvPr>
            <p:cNvGrpSpPr/>
            <p:nvPr/>
          </p:nvGrpSpPr>
          <p:grpSpPr>
            <a:xfrm>
              <a:off x="2696200" y="1240782"/>
              <a:ext cx="1227728" cy="866087"/>
              <a:chOff x="-1522822" y="4185006"/>
              <a:chExt cx="1936869" cy="1366339"/>
            </a:xfrm>
          </p:grpSpPr>
          <p:sp>
            <p:nvSpPr>
              <p:cNvPr id="13" name="Oval 65">
                <a:extLst>
                  <a:ext uri="{FF2B5EF4-FFF2-40B4-BE49-F238E27FC236}">
                    <a16:creationId xmlns:a16="http://schemas.microsoft.com/office/drawing/2014/main" id="{3C12F81C-2DC7-421E-ACD5-DB68AEAB4402}"/>
                  </a:ext>
                </a:extLst>
              </p:cNvPr>
              <p:cNvSpPr/>
              <p:nvPr/>
            </p:nvSpPr>
            <p:spPr bwMode="auto">
              <a:xfrm>
                <a:off x="-1101084" y="4185006"/>
                <a:ext cx="1080119"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14" name="Oval 66">
                <a:extLst>
                  <a:ext uri="{FF2B5EF4-FFF2-40B4-BE49-F238E27FC236}">
                    <a16:creationId xmlns:a16="http://schemas.microsoft.com/office/drawing/2014/main" id="{0AF0A4D8-76CD-4B6C-B0E0-F87BD1973333}"/>
                  </a:ext>
                </a:extLst>
              </p:cNvPr>
              <p:cNvSpPr/>
              <p:nvPr/>
            </p:nvSpPr>
            <p:spPr bwMode="auto">
              <a:xfrm>
                <a:off x="-1522822" y="4461234"/>
                <a:ext cx="1080118" cy="1090111"/>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15" name="Oval 67">
                <a:extLst>
                  <a:ext uri="{FF2B5EF4-FFF2-40B4-BE49-F238E27FC236}">
                    <a16:creationId xmlns:a16="http://schemas.microsoft.com/office/drawing/2014/main" id="{00DA9A86-709F-4912-B189-F95F99B74B08}"/>
                  </a:ext>
                </a:extLst>
              </p:cNvPr>
              <p:cNvSpPr/>
              <p:nvPr/>
            </p:nvSpPr>
            <p:spPr bwMode="auto">
              <a:xfrm>
                <a:off x="-567879" y="4460517"/>
                <a:ext cx="981926"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16" name="Oval 68">
                <a:extLst>
                  <a:ext uri="{FF2B5EF4-FFF2-40B4-BE49-F238E27FC236}">
                    <a16:creationId xmlns:a16="http://schemas.microsoft.com/office/drawing/2014/main" id="{033B7B66-422C-416B-828C-0E53A56EFBD2}"/>
                  </a:ext>
                </a:extLst>
              </p:cNvPr>
              <p:cNvSpPr/>
              <p:nvPr/>
            </p:nvSpPr>
            <p:spPr bwMode="auto">
              <a:xfrm>
                <a:off x="-999737" y="4789628"/>
                <a:ext cx="981926" cy="74455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grpSp>
        <p:grpSp>
          <p:nvGrpSpPr>
            <p:cNvPr id="8" name="Group 58">
              <a:extLst>
                <a:ext uri="{FF2B5EF4-FFF2-40B4-BE49-F238E27FC236}">
                  <a16:creationId xmlns:a16="http://schemas.microsoft.com/office/drawing/2014/main" id="{391E3A77-22C5-4D21-A83F-D48DA262B1D7}"/>
                </a:ext>
              </a:extLst>
            </p:cNvPr>
            <p:cNvGrpSpPr/>
            <p:nvPr/>
          </p:nvGrpSpPr>
          <p:grpSpPr>
            <a:xfrm>
              <a:off x="2733886" y="1270774"/>
              <a:ext cx="1145442" cy="819238"/>
              <a:chOff x="-1662646" y="4347484"/>
              <a:chExt cx="1834952" cy="1312381"/>
            </a:xfrm>
            <a:solidFill>
              <a:schemeClr val="bg1"/>
            </a:solidFill>
          </p:grpSpPr>
          <p:sp>
            <p:nvSpPr>
              <p:cNvPr id="9" name="Oval 61">
                <a:extLst>
                  <a:ext uri="{FF2B5EF4-FFF2-40B4-BE49-F238E27FC236}">
                    <a16:creationId xmlns:a16="http://schemas.microsoft.com/office/drawing/2014/main" id="{6F0B6F64-ED47-4D28-B997-4D3715F3EB69}"/>
                  </a:ext>
                </a:extLst>
              </p:cNvPr>
              <p:cNvSpPr/>
              <p:nvPr/>
            </p:nvSpPr>
            <p:spPr bwMode="auto">
              <a:xfrm>
                <a:off x="-1153463" y="4347484"/>
                <a:ext cx="909705" cy="689796"/>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10" name="Oval 62">
                <a:extLst>
                  <a:ext uri="{FF2B5EF4-FFF2-40B4-BE49-F238E27FC236}">
                    <a16:creationId xmlns:a16="http://schemas.microsoft.com/office/drawing/2014/main" id="{59339AD4-5D52-4727-A16B-28DD76C148D2}"/>
                  </a:ext>
                </a:extLst>
              </p:cNvPr>
              <p:cNvSpPr/>
              <p:nvPr/>
            </p:nvSpPr>
            <p:spPr bwMode="auto">
              <a:xfrm>
                <a:off x="-1662646" y="4666787"/>
                <a:ext cx="1082378" cy="993078"/>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11" name="Oval 63">
                <a:extLst>
                  <a:ext uri="{FF2B5EF4-FFF2-40B4-BE49-F238E27FC236}">
                    <a16:creationId xmlns:a16="http://schemas.microsoft.com/office/drawing/2014/main" id="{93D48F3C-4697-4776-B325-057575BBBC93}"/>
                  </a:ext>
                </a:extLst>
              </p:cNvPr>
              <p:cNvSpPr/>
              <p:nvPr/>
            </p:nvSpPr>
            <p:spPr bwMode="auto">
              <a:xfrm>
                <a:off x="-508146" y="4654882"/>
                <a:ext cx="680452" cy="830959"/>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12" name="Oval 64">
                <a:extLst>
                  <a:ext uri="{FF2B5EF4-FFF2-40B4-BE49-F238E27FC236}">
                    <a16:creationId xmlns:a16="http://schemas.microsoft.com/office/drawing/2014/main" id="{91F8EAA5-2529-4956-AB3C-158D0A0C92FC}"/>
                  </a:ext>
                </a:extLst>
              </p:cNvPr>
              <p:cNvSpPr/>
              <p:nvPr/>
            </p:nvSpPr>
            <p:spPr bwMode="auto">
              <a:xfrm>
                <a:off x="-1017510" y="4837389"/>
                <a:ext cx="823347" cy="755417"/>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grpSp>
      </p:grpSp>
      <p:sp>
        <p:nvSpPr>
          <p:cNvPr id="17" name="TextBox 69">
            <a:extLst>
              <a:ext uri="{FF2B5EF4-FFF2-40B4-BE49-F238E27FC236}">
                <a16:creationId xmlns:a16="http://schemas.microsoft.com/office/drawing/2014/main" id="{28C9144B-DDCB-48D9-9F0A-EDB76626E2B6}"/>
              </a:ext>
            </a:extLst>
          </p:cNvPr>
          <p:cNvSpPr txBox="1"/>
          <p:nvPr/>
        </p:nvSpPr>
        <p:spPr>
          <a:xfrm>
            <a:off x="4238229" y="4444695"/>
            <a:ext cx="867545" cy="656077"/>
          </a:xfrm>
          <a:prstGeom prst="rect">
            <a:avLst/>
          </a:prstGeom>
          <a:noFill/>
        </p:spPr>
        <p:txBody>
          <a:bodyPr wrap="none" rtlCol="0">
            <a:spAutoFit/>
          </a:bodyPr>
          <a:lstStyle/>
          <a:p>
            <a:pPr algn="ctr">
              <a:lnSpc>
                <a:spcPct val="120000"/>
              </a:lnSpc>
            </a:pPr>
            <a:r>
              <a:rPr lang="en-US" altLang="zh-CN" sz="1600" b="1" dirty="0">
                <a:solidFill>
                  <a:schemeClr val="tx1">
                    <a:lumMod val="50000"/>
                    <a:lumOff val="50000"/>
                  </a:schemeClr>
                </a:solidFill>
                <a:cs typeface="+mn-ea"/>
                <a:sym typeface="+mn-lt"/>
              </a:rPr>
              <a:t>AS 100</a:t>
            </a:r>
          </a:p>
          <a:p>
            <a:pPr algn="ctr">
              <a:lnSpc>
                <a:spcPct val="120000"/>
              </a:lnSpc>
            </a:pPr>
            <a:r>
              <a:rPr lang="en-US" altLang="zh-CN" sz="1600" b="1" dirty="0">
                <a:solidFill>
                  <a:srgbClr val="0070C0"/>
                </a:solidFill>
                <a:cs typeface="+mn-ea"/>
                <a:sym typeface="+mn-lt"/>
              </a:rPr>
              <a:t>OSPF</a:t>
            </a:r>
          </a:p>
        </p:txBody>
      </p:sp>
      <p:grpSp>
        <p:nvGrpSpPr>
          <p:cNvPr id="21" name="Group 107">
            <a:extLst>
              <a:ext uri="{FF2B5EF4-FFF2-40B4-BE49-F238E27FC236}">
                <a16:creationId xmlns:a16="http://schemas.microsoft.com/office/drawing/2014/main" id="{A1B501F1-3C30-4ACA-9F58-CB75AB7A553D}"/>
              </a:ext>
            </a:extLst>
          </p:cNvPr>
          <p:cNvGrpSpPr/>
          <p:nvPr/>
        </p:nvGrpSpPr>
        <p:grpSpPr>
          <a:xfrm>
            <a:off x="5868061" y="1261112"/>
            <a:ext cx="2801690" cy="1976418"/>
            <a:chOff x="2696200" y="1240782"/>
            <a:chExt cx="1227728" cy="866087"/>
          </a:xfrm>
        </p:grpSpPr>
        <p:grpSp>
          <p:nvGrpSpPr>
            <p:cNvPr id="22" name="Group 108">
              <a:extLst>
                <a:ext uri="{FF2B5EF4-FFF2-40B4-BE49-F238E27FC236}">
                  <a16:creationId xmlns:a16="http://schemas.microsoft.com/office/drawing/2014/main" id="{C9D4B8C3-A37F-4985-B90A-03414EB8F72C}"/>
                </a:ext>
              </a:extLst>
            </p:cNvPr>
            <p:cNvGrpSpPr/>
            <p:nvPr/>
          </p:nvGrpSpPr>
          <p:grpSpPr>
            <a:xfrm>
              <a:off x="2696200" y="1240782"/>
              <a:ext cx="1227728" cy="866087"/>
              <a:chOff x="-1522822" y="4185006"/>
              <a:chExt cx="1936869" cy="1366339"/>
            </a:xfrm>
          </p:grpSpPr>
          <p:sp>
            <p:nvSpPr>
              <p:cNvPr id="28" name="Oval 114">
                <a:extLst>
                  <a:ext uri="{FF2B5EF4-FFF2-40B4-BE49-F238E27FC236}">
                    <a16:creationId xmlns:a16="http://schemas.microsoft.com/office/drawing/2014/main" id="{D4BF40EC-0420-4730-B912-B632223700EC}"/>
                  </a:ext>
                </a:extLst>
              </p:cNvPr>
              <p:cNvSpPr/>
              <p:nvPr/>
            </p:nvSpPr>
            <p:spPr bwMode="auto">
              <a:xfrm>
                <a:off x="-1101084" y="4185006"/>
                <a:ext cx="1080119"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29" name="Oval 115">
                <a:extLst>
                  <a:ext uri="{FF2B5EF4-FFF2-40B4-BE49-F238E27FC236}">
                    <a16:creationId xmlns:a16="http://schemas.microsoft.com/office/drawing/2014/main" id="{7821AD41-6000-41FA-923B-41CB704AC9A2}"/>
                  </a:ext>
                </a:extLst>
              </p:cNvPr>
              <p:cNvSpPr/>
              <p:nvPr/>
            </p:nvSpPr>
            <p:spPr bwMode="auto">
              <a:xfrm>
                <a:off x="-1522822" y="4461234"/>
                <a:ext cx="1080118" cy="1090111"/>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30" name="Oval 116">
                <a:extLst>
                  <a:ext uri="{FF2B5EF4-FFF2-40B4-BE49-F238E27FC236}">
                    <a16:creationId xmlns:a16="http://schemas.microsoft.com/office/drawing/2014/main" id="{70621B65-A65B-4852-BBEC-88CEEC2C6F10}"/>
                  </a:ext>
                </a:extLst>
              </p:cNvPr>
              <p:cNvSpPr/>
              <p:nvPr/>
            </p:nvSpPr>
            <p:spPr bwMode="auto">
              <a:xfrm>
                <a:off x="-567879" y="4460517"/>
                <a:ext cx="981926"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31" name="Oval 117">
                <a:extLst>
                  <a:ext uri="{FF2B5EF4-FFF2-40B4-BE49-F238E27FC236}">
                    <a16:creationId xmlns:a16="http://schemas.microsoft.com/office/drawing/2014/main" id="{FE8E88DE-99B8-41FD-901B-A9E940937A97}"/>
                  </a:ext>
                </a:extLst>
              </p:cNvPr>
              <p:cNvSpPr/>
              <p:nvPr/>
            </p:nvSpPr>
            <p:spPr bwMode="auto">
              <a:xfrm>
                <a:off x="-999737" y="4789628"/>
                <a:ext cx="981926" cy="74455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grpSp>
        <p:grpSp>
          <p:nvGrpSpPr>
            <p:cNvPr id="23" name="Group 109">
              <a:extLst>
                <a:ext uri="{FF2B5EF4-FFF2-40B4-BE49-F238E27FC236}">
                  <a16:creationId xmlns:a16="http://schemas.microsoft.com/office/drawing/2014/main" id="{495D9DB3-C781-4D29-9627-D410022701CC}"/>
                </a:ext>
              </a:extLst>
            </p:cNvPr>
            <p:cNvGrpSpPr/>
            <p:nvPr/>
          </p:nvGrpSpPr>
          <p:grpSpPr>
            <a:xfrm>
              <a:off x="2733886" y="1270774"/>
              <a:ext cx="1145442" cy="819238"/>
              <a:chOff x="-1662646" y="4347484"/>
              <a:chExt cx="1834952" cy="1312381"/>
            </a:xfrm>
            <a:solidFill>
              <a:schemeClr val="bg1"/>
            </a:solidFill>
          </p:grpSpPr>
          <p:sp>
            <p:nvSpPr>
              <p:cNvPr id="24" name="Oval 110">
                <a:extLst>
                  <a:ext uri="{FF2B5EF4-FFF2-40B4-BE49-F238E27FC236}">
                    <a16:creationId xmlns:a16="http://schemas.microsoft.com/office/drawing/2014/main" id="{68BBC05F-CC4E-46AD-A25D-E03031CF0881}"/>
                  </a:ext>
                </a:extLst>
              </p:cNvPr>
              <p:cNvSpPr/>
              <p:nvPr/>
            </p:nvSpPr>
            <p:spPr bwMode="auto">
              <a:xfrm>
                <a:off x="-1153463" y="4347484"/>
                <a:ext cx="909705" cy="689796"/>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25" name="Oval 111">
                <a:extLst>
                  <a:ext uri="{FF2B5EF4-FFF2-40B4-BE49-F238E27FC236}">
                    <a16:creationId xmlns:a16="http://schemas.microsoft.com/office/drawing/2014/main" id="{04CE7FF4-76C6-4C09-8ABE-4529863AF96D}"/>
                  </a:ext>
                </a:extLst>
              </p:cNvPr>
              <p:cNvSpPr/>
              <p:nvPr/>
            </p:nvSpPr>
            <p:spPr bwMode="auto">
              <a:xfrm>
                <a:off x="-1662646" y="4666787"/>
                <a:ext cx="1082378" cy="993078"/>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26" name="Oval 112">
                <a:extLst>
                  <a:ext uri="{FF2B5EF4-FFF2-40B4-BE49-F238E27FC236}">
                    <a16:creationId xmlns:a16="http://schemas.microsoft.com/office/drawing/2014/main" id="{DEB966ED-B8C0-4716-B458-8F7588D6B4F9}"/>
                  </a:ext>
                </a:extLst>
              </p:cNvPr>
              <p:cNvSpPr/>
              <p:nvPr/>
            </p:nvSpPr>
            <p:spPr bwMode="auto">
              <a:xfrm>
                <a:off x="-508146" y="4654882"/>
                <a:ext cx="680452" cy="830959"/>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27" name="Oval 113">
                <a:extLst>
                  <a:ext uri="{FF2B5EF4-FFF2-40B4-BE49-F238E27FC236}">
                    <a16:creationId xmlns:a16="http://schemas.microsoft.com/office/drawing/2014/main" id="{826B99C2-7305-46EE-AFF3-115AFCB98B9C}"/>
                  </a:ext>
                </a:extLst>
              </p:cNvPr>
              <p:cNvSpPr/>
              <p:nvPr/>
            </p:nvSpPr>
            <p:spPr bwMode="auto">
              <a:xfrm>
                <a:off x="-1017510" y="4837389"/>
                <a:ext cx="823347" cy="755417"/>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grpSp>
      </p:grpSp>
      <p:sp>
        <p:nvSpPr>
          <p:cNvPr id="32" name="TextBox 119">
            <a:extLst>
              <a:ext uri="{FF2B5EF4-FFF2-40B4-BE49-F238E27FC236}">
                <a16:creationId xmlns:a16="http://schemas.microsoft.com/office/drawing/2014/main" id="{5CFCFFD0-9425-4C86-9AD4-5A6812E66481}"/>
              </a:ext>
            </a:extLst>
          </p:cNvPr>
          <p:cNvSpPr txBox="1"/>
          <p:nvPr/>
        </p:nvSpPr>
        <p:spPr>
          <a:xfrm>
            <a:off x="6835134" y="1564375"/>
            <a:ext cx="867545" cy="656077"/>
          </a:xfrm>
          <a:prstGeom prst="rect">
            <a:avLst/>
          </a:prstGeom>
          <a:noFill/>
        </p:spPr>
        <p:txBody>
          <a:bodyPr wrap="none" rtlCol="0">
            <a:spAutoFit/>
          </a:bodyPr>
          <a:lstStyle/>
          <a:p>
            <a:pPr algn="ctr">
              <a:lnSpc>
                <a:spcPct val="120000"/>
              </a:lnSpc>
            </a:pPr>
            <a:r>
              <a:rPr lang="en-US" altLang="zh-CN" sz="1600" b="1" dirty="0">
                <a:solidFill>
                  <a:schemeClr val="tx1">
                    <a:lumMod val="50000"/>
                    <a:lumOff val="50000"/>
                  </a:schemeClr>
                </a:solidFill>
                <a:cs typeface="+mn-ea"/>
                <a:sym typeface="+mn-lt"/>
              </a:rPr>
              <a:t>AS 200</a:t>
            </a:r>
          </a:p>
          <a:p>
            <a:pPr algn="ctr">
              <a:lnSpc>
                <a:spcPct val="120000"/>
              </a:lnSpc>
            </a:pPr>
            <a:r>
              <a:rPr lang="en-US" altLang="zh-CN" sz="1600" b="1" dirty="0">
                <a:solidFill>
                  <a:srgbClr val="0070C0"/>
                </a:solidFill>
                <a:cs typeface="+mn-ea"/>
                <a:sym typeface="+mn-lt"/>
              </a:rPr>
              <a:t>ISIS</a:t>
            </a:r>
          </a:p>
        </p:txBody>
      </p:sp>
      <p:cxnSp>
        <p:nvCxnSpPr>
          <p:cNvPr id="36" name="Straight Arrow Connector 3">
            <a:extLst>
              <a:ext uri="{FF2B5EF4-FFF2-40B4-BE49-F238E27FC236}">
                <a16:creationId xmlns:a16="http://schemas.microsoft.com/office/drawing/2014/main" id="{83F052B9-BF46-42A6-BAC0-E7C8CB8B4458}"/>
              </a:ext>
            </a:extLst>
          </p:cNvPr>
          <p:cNvCxnSpPr>
            <a:stCxn id="9" idx="0"/>
            <a:endCxn id="29" idx="3"/>
          </p:cNvCxnSpPr>
          <p:nvPr/>
        </p:nvCxnSpPr>
        <p:spPr bwMode="auto">
          <a:xfrm flipV="1">
            <a:off x="4730436" y="3006606"/>
            <a:ext cx="1366433" cy="1203268"/>
          </a:xfrm>
          <a:prstGeom prst="straightConnector1">
            <a:avLst/>
          </a:prstGeom>
          <a:solidFill>
            <a:schemeClr val="accent1"/>
          </a:solidFill>
          <a:ln w="38100" cap="flat" cmpd="sng" algn="ctr">
            <a:solidFill>
              <a:srgbClr val="C00000"/>
            </a:solidFill>
            <a:prstDash val="solid"/>
            <a:round/>
            <a:headEnd type="triangle" w="med" len="med"/>
            <a:tailEnd type="triangle" w="med" len="med"/>
          </a:ln>
          <a:effectLst/>
        </p:spPr>
      </p:cxnSp>
      <p:sp>
        <p:nvSpPr>
          <p:cNvPr id="37" name="TextBox 128">
            <a:extLst>
              <a:ext uri="{FF2B5EF4-FFF2-40B4-BE49-F238E27FC236}">
                <a16:creationId xmlns:a16="http://schemas.microsoft.com/office/drawing/2014/main" id="{696754DD-C1F7-40D2-80A7-F860792E22D7}"/>
              </a:ext>
            </a:extLst>
          </p:cNvPr>
          <p:cNvSpPr txBox="1"/>
          <p:nvPr/>
        </p:nvSpPr>
        <p:spPr>
          <a:xfrm>
            <a:off x="5071355" y="3133320"/>
            <a:ext cx="628697" cy="360612"/>
          </a:xfrm>
          <a:prstGeom prst="rect">
            <a:avLst/>
          </a:prstGeom>
          <a:noFill/>
        </p:spPr>
        <p:txBody>
          <a:bodyPr wrap="none" rtlCol="0">
            <a:spAutoFit/>
          </a:bodyPr>
          <a:lstStyle/>
          <a:p>
            <a:pPr algn="ctr">
              <a:lnSpc>
                <a:spcPct val="120000"/>
              </a:lnSpc>
            </a:pPr>
            <a:r>
              <a:rPr lang="en-US" altLang="zh-CN" sz="1600" b="1" dirty="0">
                <a:solidFill>
                  <a:srgbClr val="C00000"/>
                </a:solidFill>
                <a:cs typeface="+mn-ea"/>
                <a:sym typeface="+mn-lt"/>
              </a:rPr>
              <a:t>BGP</a:t>
            </a:r>
          </a:p>
        </p:txBody>
      </p:sp>
      <p:grpSp>
        <p:nvGrpSpPr>
          <p:cNvPr id="38" name="Group 51">
            <a:extLst>
              <a:ext uri="{FF2B5EF4-FFF2-40B4-BE49-F238E27FC236}">
                <a16:creationId xmlns:a16="http://schemas.microsoft.com/office/drawing/2014/main" id="{CBBB95DB-FEBE-4938-8E55-E6B077306D35}"/>
              </a:ext>
            </a:extLst>
          </p:cNvPr>
          <p:cNvGrpSpPr/>
          <p:nvPr/>
        </p:nvGrpSpPr>
        <p:grpSpPr>
          <a:xfrm>
            <a:off x="8311715" y="4103461"/>
            <a:ext cx="2801690" cy="1976418"/>
            <a:chOff x="2696200" y="1240782"/>
            <a:chExt cx="1227728" cy="866087"/>
          </a:xfrm>
        </p:grpSpPr>
        <p:grpSp>
          <p:nvGrpSpPr>
            <p:cNvPr id="39" name="Group 57">
              <a:extLst>
                <a:ext uri="{FF2B5EF4-FFF2-40B4-BE49-F238E27FC236}">
                  <a16:creationId xmlns:a16="http://schemas.microsoft.com/office/drawing/2014/main" id="{A9DA6CE7-7D5F-4ABD-A85A-F5DCCE0B6170}"/>
                </a:ext>
              </a:extLst>
            </p:cNvPr>
            <p:cNvGrpSpPr/>
            <p:nvPr/>
          </p:nvGrpSpPr>
          <p:grpSpPr>
            <a:xfrm>
              <a:off x="2696200" y="1240782"/>
              <a:ext cx="1227728" cy="866087"/>
              <a:chOff x="-1522822" y="4185006"/>
              <a:chExt cx="1936869" cy="1366339"/>
            </a:xfrm>
          </p:grpSpPr>
          <p:sp>
            <p:nvSpPr>
              <p:cNvPr id="45" name="Oval 65">
                <a:extLst>
                  <a:ext uri="{FF2B5EF4-FFF2-40B4-BE49-F238E27FC236}">
                    <a16:creationId xmlns:a16="http://schemas.microsoft.com/office/drawing/2014/main" id="{9A80464E-2377-463C-BE16-8A4B517BB765}"/>
                  </a:ext>
                </a:extLst>
              </p:cNvPr>
              <p:cNvSpPr/>
              <p:nvPr/>
            </p:nvSpPr>
            <p:spPr bwMode="auto">
              <a:xfrm>
                <a:off x="-1101084" y="4185006"/>
                <a:ext cx="1080119"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46" name="Oval 66">
                <a:extLst>
                  <a:ext uri="{FF2B5EF4-FFF2-40B4-BE49-F238E27FC236}">
                    <a16:creationId xmlns:a16="http://schemas.microsoft.com/office/drawing/2014/main" id="{B7D60455-689B-4308-9A0A-D83155043E87}"/>
                  </a:ext>
                </a:extLst>
              </p:cNvPr>
              <p:cNvSpPr/>
              <p:nvPr/>
            </p:nvSpPr>
            <p:spPr bwMode="auto">
              <a:xfrm>
                <a:off x="-1522822" y="4461234"/>
                <a:ext cx="1080118" cy="1090111"/>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47" name="Oval 67">
                <a:extLst>
                  <a:ext uri="{FF2B5EF4-FFF2-40B4-BE49-F238E27FC236}">
                    <a16:creationId xmlns:a16="http://schemas.microsoft.com/office/drawing/2014/main" id="{7E6AFBF7-43A2-4D43-B248-16A9FEA3F1DD}"/>
                  </a:ext>
                </a:extLst>
              </p:cNvPr>
              <p:cNvSpPr/>
              <p:nvPr/>
            </p:nvSpPr>
            <p:spPr bwMode="auto">
              <a:xfrm>
                <a:off x="-567879" y="4460517"/>
                <a:ext cx="981926" cy="99100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48" name="Oval 68">
                <a:extLst>
                  <a:ext uri="{FF2B5EF4-FFF2-40B4-BE49-F238E27FC236}">
                    <a16:creationId xmlns:a16="http://schemas.microsoft.com/office/drawing/2014/main" id="{03831ECF-712D-408D-B6E1-8D4E4D79E37F}"/>
                  </a:ext>
                </a:extLst>
              </p:cNvPr>
              <p:cNvSpPr/>
              <p:nvPr/>
            </p:nvSpPr>
            <p:spPr bwMode="auto">
              <a:xfrm>
                <a:off x="-999737" y="4789628"/>
                <a:ext cx="981926" cy="74455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grpSp>
        <p:grpSp>
          <p:nvGrpSpPr>
            <p:cNvPr id="40" name="Group 58">
              <a:extLst>
                <a:ext uri="{FF2B5EF4-FFF2-40B4-BE49-F238E27FC236}">
                  <a16:creationId xmlns:a16="http://schemas.microsoft.com/office/drawing/2014/main" id="{90E1450E-A459-4699-BBC1-2808BEDF90F5}"/>
                </a:ext>
              </a:extLst>
            </p:cNvPr>
            <p:cNvGrpSpPr/>
            <p:nvPr/>
          </p:nvGrpSpPr>
          <p:grpSpPr>
            <a:xfrm>
              <a:off x="2733886" y="1270774"/>
              <a:ext cx="1145442" cy="819238"/>
              <a:chOff x="-1662646" y="4347484"/>
              <a:chExt cx="1834952" cy="1312381"/>
            </a:xfrm>
            <a:solidFill>
              <a:schemeClr val="bg1"/>
            </a:solidFill>
          </p:grpSpPr>
          <p:sp>
            <p:nvSpPr>
              <p:cNvPr id="41" name="Oval 61">
                <a:extLst>
                  <a:ext uri="{FF2B5EF4-FFF2-40B4-BE49-F238E27FC236}">
                    <a16:creationId xmlns:a16="http://schemas.microsoft.com/office/drawing/2014/main" id="{01A75F5A-6D24-4FF8-B2DD-A284D666427A}"/>
                  </a:ext>
                </a:extLst>
              </p:cNvPr>
              <p:cNvSpPr/>
              <p:nvPr/>
            </p:nvSpPr>
            <p:spPr bwMode="auto">
              <a:xfrm>
                <a:off x="-1153463" y="4347484"/>
                <a:ext cx="909705" cy="689796"/>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42" name="Oval 62">
                <a:extLst>
                  <a:ext uri="{FF2B5EF4-FFF2-40B4-BE49-F238E27FC236}">
                    <a16:creationId xmlns:a16="http://schemas.microsoft.com/office/drawing/2014/main" id="{162094EF-067D-4A2E-9E85-83A0B126C991}"/>
                  </a:ext>
                </a:extLst>
              </p:cNvPr>
              <p:cNvSpPr/>
              <p:nvPr/>
            </p:nvSpPr>
            <p:spPr bwMode="auto">
              <a:xfrm>
                <a:off x="-1662646" y="4666787"/>
                <a:ext cx="1082378" cy="993078"/>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43" name="Oval 63">
                <a:extLst>
                  <a:ext uri="{FF2B5EF4-FFF2-40B4-BE49-F238E27FC236}">
                    <a16:creationId xmlns:a16="http://schemas.microsoft.com/office/drawing/2014/main" id="{88793593-6825-4DA7-8509-7B424A8EB01C}"/>
                  </a:ext>
                </a:extLst>
              </p:cNvPr>
              <p:cNvSpPr/>
              <p:nvPr/>
            </p:nvSpPr>
            <p:spPr bwMode="auto">
              <a:xfrm>
                <a:off x="-508146" y="4654882"/>
                <a:ext cx="680452" cy="830959"/>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sp>
            <p:nvSpPr>
              <p:cNvPr id="44" name="Oval 64">
                <a:extLst>
                  <a:ext uri="{FF2B5EF4-FFF2-40B4-BE49-F238E27FC236}">
                    <a16:creationId xmlns:a16="http://schemas.microsoft.com/office/drawing/2014/main" id="{18643355-0AEC-4B21-9550-A90CBDD13EF4}"/>
                  </a:ext>
                </a:extLst>
              </p:cNvPr>
              <p:cNvSpPr/>
              <p:nvPr/>
            </p:nvSpPr>
            <p:spPr bwMode="auto">
              <a:xfrm>
                <a:off x="-1017510" y="4837389"/>
                <a:ext cx="823347" cy="755417"/>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2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cs typeface="+mn-ea"/>
                  <a:sym typeface="+mn-lt"/>
                </a:endParaRPr>
              </a:p>
            </p:txBody>
          </p:sp>
        </p:grpSp>
      </p:grpSp>
      <p:sp>
        <p:nvSpPr>
          <p:cNvPr id="49" name="TextBox 47">
            <a:extLst>
              <a:ext uri="{FF2B5EF4-FFF2-40B4-BE49-F238E27FC236}">
                <a16:creationId xmlns:a16="http://schemas.microsoft.com/office/drawing/2014/main" id="{20C5FF36-CB8E-4372-B1A6-86362AF0B066}"/>
              </a:ext>
            </a:extLst>
          </p:cNvPr>
          <p:cNvSpPr txBox="1"/>
          <p:nvPr/>
        </p:nvSpPr>
        <p:spPr>
          <a:xfrm>
            <a:off x="9175811" y="4501472"/>
            <a:ext cx="867545" cy="656077"/>
          </a:xfrm>
          <a:prstGeom prst="rect">
            <a:avLst/>
          </a:prstGeom>
          <a:noFill/>
        </p:spPr>
        <p:txBody>
          <a:bodyPr wrap="none" rtlCol="0">
            <a:spAutoFit/>
          </a:bodyPr>
          <a:lstStyle/>
          <a:p>
            <a:pPr algn="ctr">
              <a:lnSpc>
                <a:spcPct val="120000"/>
              </a:lnSpc>
            </a:pPr>
            <a:r>
              <a:rPr lang="en-US" altLang="zh-CN" sz="1600" b="1" dirty="0">
                <a:solidFill>
                  <a:schemeClr val="tx1">
                    <a:lumMod val="50000"/>
                    <a:lumOff val="50000"/>
                  </a:schemeClr>
                </a:solidFill>
                <a:cs typeface="+mn-ea"/>
                <a:sym typeface="+mn-lt"/>
              </a:rPr>
              <a:t>AS 100</a:t>
            </a:r>
          </a:p>
          <a:p>
            <a:pPr algn="ctr">
              <a:lnSpc>
                <a:spcPct val="120000"/>
              </a:lnSpc>
            </a:pPr>
            <a:r>
              <a:rPr lang="en-US" altLang="zh-CN" sz="1600" b="1" dirty="0">
                <a:solidFill>
                  <a:srgbClr val="0070C0"/>
                </a:solidFill>
                <a:cs typeface="+mn-ea"/>
                <a:sym typeface="+mn-lt"/>
              </a:rPr>
              <a:t>ISIS</a:t>
            </a:r>
          </a:p>
        </p:txBody>
      </p:sp>
      <p:cxnSp>
        <p:nvCxnSpPr>
          <p:cNvPr id="53" name="Straight Arrow Connector 3">
            <a:extLst>
              <a:ext uri="{FF2B5EF4-FFF2-40B4-BE49-F238E27FC236}">
                <a16:creationId xmlns:a16="http://schemas.microsoft.com/office/drawing/2014/main" id="{ACE30657-6EF6-437A-BDC2-39F808500E47}"/>
              </a:ext>
            </a:extLst>
          </p:cNvPr>
          <p:cNvCxnSpPr>
            <a:stCxn id="45" idx="0"/>
            <a:endCxn id="30" idx="4"/>
          </p:cNvCxnSpPr>
          <p:nvPr/>
        </p:nvCxnSpPr>
        <p:spPr bwMode="auto">
          <a:xfrm flipH="1" flipV="1">
            <a:off x="7959571" y="3093136"/>
            <a:ext cx="1743389" cy="1010325"/>
          </a:xfrm>
          <a:prstGeom prst="straightConnector1">
            <a:avLst/>
          </a:prstGeom>
          <a:solidFill>
            <a:schemeClr val="accent1"/>
          </a:solidFill>
          <a:ln w="38100" cap="flat" cmpd="sng" algn="ctr">
            <a:solidFill>
              <a:srgbClr val="C00000"/>
            </a:solidFill>
            <a:prstDash val="solid"/>
            <a:round/>
            <a:headEnd type="triangle" w="med" len="med"/>
            <a:tailEnd type="triangle" w="med" len="med"/>
          </a:ln>
          <a:effectLst/>
        </p:spPr>
      </p:cxnSp>
      <p:sp>
        <p:nvSpPr>
          <p:cNvPr id="54" name="TextBox 56">
            <a:extLst>
              <a:ext uri="{FF2B5EF4-FFF2-40B4-BE49-F238E27FC236}">
                <a16:creationId xmlns:a16="http://schemas.microsoft.com/office/drawing/2014/main" id="{C471DD05-9274-4F66-A716-B87DB0AB4791}"/>
              </a:ext>
            </a:extLst>
          </p:cNvPr>
          <p:cNvSpPr txBox="1"/>
          <p:nvPr/>
        </p:nvSpPr>
        <p:spPr>
          <a:xfrm>
            <a:off x="8959787" y="3277336"/>
            <a:ext cx="628697" cy="360612"/>
          </a:xfrm>
          <a:prstGeom prst="rect">
            <a:avLst/>
          </a:prstGeom>
          <a:noFill/>
        </p:spPr>
        <p:txBody>
          <a:bodyPr wrap="none" rtlCol="0">
            <a:spAutoFit/>
          </a:bodyPr>
          <a:lstStyle/>
          <a:p>
            <a:pPr algn="ctr">
              <a:lnSpc>
                <a:spcPct val="120000"/>
              </a:lnSpc>
            </a:pPr>
            <a:r>
              <a:rPr lang="en-US" altLang="zh-CN" sz="1600" b="1" dirty="0">
                <a:solidFill>
                  <a:srgbClr val="C00000"/>
                </a:solidFill>
                <a:cs typeface="+mn-ea"/>
                <a:sym typeface="+mn-lt"/>
              </a:rPr>
              <a:t>BGP</a:t>
            </a:r>
          </a:p>
        </p:txBody>
      </p:sp>
      <p:sp>
        <p:nvSpPr>
          <p:cNvPr id="55" name="矩形 54">
            <a:extLst>
              <a:ext uri="{FF2B5EF4-FFF2-40B4-BE49-F238E27FC236}">
                <a16:creationId xmlns:a16="http://schemas.microsoft.com/office/drawing/2014/main" id="{2A13730B-EA80-498E-868F-45644F421DAF}"/>
              </a:ext>
            </a:extLst>
          </p:cNvPr>
          <p:cNvSpPr/>
          <p:nvPr/>
        </p:nvSpPr>
        <p:spPr>
          <a:xfrm>
            <a:off x="349826" y="1506054"/>
            <a:ext cx="3818285" cy="4112664"/>
          </a:xfrm>
          <a:prstGeom prst="rect">
            <a:avLst/>
          </a:prstGeom>
        </p:spPr>
        <p:txBody>
          <a:bodyPr vert="horz" lIns="91440" tIns="45720" rIns="91440" bIns="45720" rtlCol="0">
            <a:normAutofit/>
          </a:bodyPr>
          <a:lstStyle/>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BGP </a:t>
            </a:r>
            <a:r>
              <a:rPr lang="zh-CN" altLang="en-US" sz="2400" dirty="0">
                <a:solidFill>
                  <a:schemeClr val="accent1"/>
                </a:solidFill>
                <a:cs typeface="+mn-ea"/>
                <a:sym typeface="+mn-lt"/>
              </a:rPr>
              <a:t>用于在</a:t>
            </a:r>
            <a:r>
              <a:rPr lang="en-US" altLang="zh-CN" sz="2400" dirty="0">
                <a:solidFill>
                  <a:schemeClr val="accent1"/>
                </a:solidFill>
                <a:cs typeface="+mn-ea"/>
                <a:sym typeface="+mn-lt"/>
              </a:rPr>
              <a:t>AS</a:t>
            </a:r>
            <a:r>
              <a:rPr lang="zh-CN" altLang="en-US" sz="2400" dirty="0">
                <a:solidFill>
                  <a:schemeClr val="accent1"/>
                </a:solidFill>
                <a:cs typeface="+mn-ea"/>
                <a:sym typeface="+mn-lt"/>
              </a:rPr>
              <a:t>之间传递路由信息</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适用于大规模的网络环境</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Internet</a:t>
            </a:r>
            <a:r>
              <a:rPr lang="zh-CN" altLang="en-US" sz="2400" dirty="0">
                <a:solidFill>
                  <a:schemeClr val="accent1"/>
                </a:solidFill>
                <a:cs typeface="+mn-ea"/>
                <a:sym typeface="+mn-lt"/>
              </a:rPr>
              <a:t>的骨干网络正是得益于</a:t>
            </a:r>
            <a:r>
              <a:rPr lang="en-US" altLang="zh-CN" sz="2400" dirty="0">
                <a:solidFill>
                  <a:schemeClr val="accent1"/>
                </a:solidFill>
                <a:cs typeface="+mn-ea"/>
                <a:sym typeface="+mn-lt"/>
              </a:rPr>
              <a:t>BGP</a:t>
            </a:r>
            <a:r>
              <a:rPr lang="zh-CN" altLang="en-US" sz="2400" dirty="0">
                <a:solidFill>
                  <a:schemeClr val="accent1"/>
                </a:solidFill>
                <a:cs typeface="+mn-ea"/>
                <a:sym typeface="+mn-lt"/>
              </a:rPr>
              <a:t>才能承载如此大批量的路由前缀</a:t>
            </a:r>
          </a:p>
        </p:txBody>
      </p:sp>
      <p:sp>
        <p:nvSpPr>
          <p:cNvPr id="3" name="日期占位符 3">
            <a:extLst>
              <a:ext uri="{FF2B5EF4-FFF2-40B4-BE49-F238E27FC236}">
                <a16:creationId xmlns:a16="http://schemas.microsoft.com/office/drawing/2014/main" id="{B6BBCACC-970E-60EC-B813-4EC6BE36C61E}"/>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A3D14438-E3EF-6D91-91FB-81AAE0922F7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DECB9498-CBA8-E02F-5DEA-215D3D50C03F}"/>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236</a:t>
            </a:fld>
            <a:endParaRPr lang="en-US">
              <a:cs typeface="+mn-ea"/>
              <a:sym typeface="+mn-lt"/>
            </a:endParaRPr>
          </a:p>
        </p:txBody>
      </p:sp>
      <p:pic>
        <p:nvPicPr>
          <p:cNvPr id="56" name="图片 55">
            <a:extLst>
              <a:ext uri="{FF2B5EF4-FFF2-40B4-BE49-F238E27FC236}">
                <a16:creationId xmlns:a16="http://schemas.microsoft.com/office/drawing/2014/main" id="{C6A9C01D-7172-4739-B0A7-88CE8264436E}"/>
              </a:ext>
            </a:extLst>
          </p:cNvPr>
          <p:cNvPicPr>
            <a:picLocks noChangeAspect="1"/>
          </p:cNvPicPr>
          <p:nvPr/>
        </p:nvPicPr>
        <p:blipFill>
          <a:blip r:embed="rId2"/>
          <a:stretch>
            <a:fillRect/>
          </a:stretch>
        </p:blipFill>
        <p:spPr>
          <a:xfrm>
            <a:off x="6114116" y="2748879"/>
            <a:ext cx="435796" cy="435796"/>
          </a:xfrm>
          <a:prstGeom prst="rect">
            <a:avLst/>
          </a:prstGeom>
        </p:spPr>
      </p:pic>
      <p:pic>
        <p:nvPicPr>
          <p:cNvPr id="57" name="图片 56">
            <a:extLst>
              <a:ext uri="{FF2B5EF4-FFF2-40B4-BE49-F238E27FC236}">
                <a16:creationId xmlns:a16="http://schemas.microsoft.com/office/drawing/2014/main" id="{07201EC3-97AC-4E52-917E-A60388A59624}"/>
              </a:ext>
            </a:extLst>
          </p:cNvPr>
          <p:cNvPicPr>
            <a:picLocks noChangeAspect="1"/>
          </p:cNvPicPr>
          <p:nvPr/>
        </p:nvPicPr>
        <p:blipFill>
          <a:blip r:embed="rId2"/>
          <a:stretch>
            <a:fillRect/>
          </a:stretch>
        </p:blipFill>
        <p:spPr>
          <a:xfrm>
            <a:off x="10123909" y="5178816"/>
            <a:ext cx="435796" cy="435796"/>
          </a:xfrm>
          <a:prstGeom prst="rect">
            <a:avLst/>
          </a:prstGeom>
        </p:spPr>
      </p:pic>
      <p:pic>
        <p:nvPicPr>
          <p:cNvPr id="58" name="图片 57">
            <a:extLst>
              <a:ext uri="{FF2B5EF4-FFF2-40B4-BE49-F238E27FC236}">
                <a16:creationId xmlns:a16="http://schemas.microsoft.com/office/drawing/2014/main" id="{4A510553-F527-4E4A-8DF5-39823AA54EA2}"/>
              </a:ext>
            </a:extLst>
          </p:cNvPr>
          <p:cNvPicPr>
            <a:picLocks noChangeAspect="1"/>
          </p:cNvPicPr>
          <p:nvPr/>
        </p:nvPicPr>
        <p:blipFill>
          <a:blip r:embed="rId2"/>
          <a:stretch>
            <a:fillRect/>
          </a:stretch>
        </p:blipFill>
        <p:spPr>
          <a:xfrm>
            <a:off x="8383226" y="5181422"/>
            <a:ext cx="435796" cy="435796"/>
          </a:xfrm>
          <a:prstGeom prst="rect">
            <a:avLst/>
          </a:prstGeom>
        </p:spPr>
      </p:pic>
      <p:pic>
        <p:nvPicPr>
          <p:cNvPr id="59" name="图片 58">
            <a:extLst>
              <a:ext uri="{FF2B5EF4-FFF2-40B4-BE49-F238E27FC236}">
                <a16:creationId xmlns:a16="http://schemas.microsoft.com/office/drawing/2014/main" id="{3743711B-D3AC-4E26-B784-AF1335D4270D}"/>
              </a:ext>
            </a:extLst>
          </p:cNvPr>
          <p:cNvPicPr>
            <a:picLocks noChangeAspect="1"/>
          </p:cNvPicPr>
          <p:nvPr/>
        </p:nvPicPr>
        <p:blipFill>
          <a:blip r:embed="rId2"/>
          <a:stretch>
            <a:fillRect/>
          </a:stretch>
        </p:blipFill>
        <p:spPr>
          <a:xfrm>
            <a:off x="5139894" y="5151544"/>
            <a:ext cx="435796" cy="435796"/>
          </a:xfrm>
          <a:prstGeom prst="rect">
            <a:avLst/>
          </a:prstGeom>
        </p:spPr>
      </p:pic>
      <p:pic>
        <p:nvPicPr>
          <p:cNvPr id="60" name="图片 59">
            <a:extLst>
              <a:ext uri="{FF2B5EF4-FFF2-40B4-BE49-F238E27FC236}">
                <a16:creationId xmlns:a16="http://schemas.microsoft.com/office/drawing/2014/main" id="{57AE6815-0862-45BE-801A-E445680734DE}"/>
              </a:ext>
            </a:extLst>
          </p:cNvPr>
          <p:cNvPicPr>
            <a:picLocks noChangeAspect="1"/>
          </p:cNvPicPr>
          <p:nvPr/>
        </p:nvPicPr>
        <p:blipFill>
          <a:blip r:embed="rId2"/>
          <a:stretch>
            <a:fillRect/>
          </a:stretch>
        </p:blipFill>
        <p:spPr>
          <a:xfrm>
            <a:off x="3934082" y="5137589"/>
            <a:ext cx="435796" cy="435796"/>
          </a:xfrm>
          <a:prstGeom prst="rect">
            <a:avLst/>
          </a:prstGeom>
        </p:spPr>
      </p:pic>
      <p:pic>
        <p:nvPicPr>
          <p:cNvPr id="61" name="图片 60">
            <a:extLst>
              <a:ext uri="{FF2B5EF4-FFF2-40B4-BE49-F238E27FC236}">
                <a16:creationId xmlns:a16="http://schemas.microsoft.com/office/drawing/2014/main" id="{728EFFCE-B2B2-4BEF-857A-F9246EDF3D47}"/>
              </a:ext>
            </a:extLst>
          </p:cNvPr>
          <p:cNvPicPr>
            <a:picLocks noChangeAspect="1"/>
          </p:cNvPicPr>
          <p:nvPr/>
        </p:nvPicPr>
        <p:blipFill>
          <a:blip r:embed="rId2"/>
          <a:stretch>
            <a:fillRect/>
          </a:stretch>
        </p:blipFill>
        <p:spPr>
          <a:xfrm>
            <a:off x="9702959" y="3927195"/>
            <a:ext cx="435796" cy="435796"/>
          </a:xfrm>
          <a:prstGeom prst="rect">
            <a:avLst/>
          </a:prstGeom>
        </p:spPr>
      </p:pic>
      <p:pic>
        <p:nvPicPr>
          <p:cNvPr id="62" name="图片 61">
            <a:extLst>
              <a:ext uri="{FF2B5EF4-FFF2-40B4-BE49-F238E27FC236}">
                <a16:creationId xmlns:a16="http://schemas.microsoft.com/office/drawing/2014/main" id="{EE582654-D056-4ABE-9CB1-B9F1C66BA82D}"/>
              </a:ext>
            </a:extLst>
          </p:cNvPr>
          <p:cNvPicPr>
            <a:picLocks noChangeAspect="1"/>
          </p:cNvPicPr>
          <p:nvPr/>
        </p:nvPicPr>
        <p:blipFill>
          <a:blip r:embed="rId2"/>
          <a:stretch>
            <a:fillRect/>
          </a:stretch>
        </p:blipFill>
        <p:spPr>
          <a:xfrm>
            <a:off x="4286956" y="3979965"/>
            <a:ext cx="435796" cy="435796"/>
          </a:xfrm>
          <a:prstGeom prst="rect">
            <a:avLst/>
          </a:prstGeom>
        </p:spPr>
      </p:pic>
      <p:pic>
        <p:nvPicPr>
          <p:cNvPr id="63" name="图片 62">
            <a:extLst>
              <a:ext uri="{FF2B5EF4-FFF2-40B4-BE49-F238E27FC236}">
                <a16:creationId xmlns:a16="http://schemas.microsoft.com/office/drawing/2014/main" id="{E917497F-A8E7-49F1-B451-24D2DCDC0B32}"/>
              </a:ext>
            </a:extLst>
          </p:cNvPr>
          <p:cNvPicPr>
            <a:picLocks noChangeAspect="1"/>
          </p:cNvPicPr>
          <p:nvPr/>
        </p:nvPicPr>
        <p:blipFill>
          <a:blip r:embed="rId2"/>
          <a:stretch>
            <a:fillRect/>
          </a:stretch>
        </p:blipFill>
        <p:spPr>
          <a:xfrm>
            <a:off x="7533196" y="2801824"/>
            <a:ext cx="435796" cy="435796"/>
          </a:xfrm>
          <a:prstGeom prst="rect">
            <a:avLst/>
          </a:prstGeom>
        </p:spPr>
      </p:pic>
      <p:pic>
        <p:nvPicPr>
          <p:cNvPr id="64" name="图片 63">
            <a:extLst>
              <a:ext uri="{FF2B5EF4-FFF2-40B4-BE49-F238E27FC236}">
                <a16:creationId xmlns:a16="http://schemas.microsoft.com/office/drawing/2014/main" id="{53453FA7-869F-45C5-B2F3-75A7B8C2AB02}"/>
              </a:ext>
            </a:extLst>
          </p:cNvPr>
          <p:cNvPicPr>
            <a:picLocks noChangeAspect="1"/>
          </p:cNvPicPr>
          <p:nvPr/>
        </p:nvPicPr>
        <p:blipFill>
          <a:blip r:embed="rId2"/>
          <a:stretch>
            <a:fillRect/>
          </a:stretch>
        </p:blipFill>
        <p:spPr>
          <a:xfrm>
            <a:off x="7048051" y="2138548"/>
            <a:ext cx="435796" cy="435796"/>
          </a:xfrm>
          <a:prstGeom prst="rect">
            <a:avLst/>
          </a:prstGeom>
        </p:spPr>
      </p:pic>
    </p:spTree>
    <p:extLst>
      <p:ext uri="{BB962C8B-B14F-4D97-AF65-F5344CB8AC3E}">
        <p14:creationId xmlns:p14="http://schemas.microsoft.com/office/powerpoint/2010/main" val="3084144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2DAFF-8564-4D47-A6C8-0506F45804A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BGP</a:t>
            </a:r>
            <a:r>
              <a:rPr lang="zh-CN" altLang="en-US" sz="3200" dirty="0">
                <a:latin typeface="+mn-lt"/>
                <a:ea typeface="+mn-ea"/>
                <a:cs typeface="+mn-ea"/>
                <a:sym typeface="+mn-lt"/>
              </a:rPr>
              <a:t>概述</a:t>
            </a:r>
          </a:p>
        </p:txBody>
      </p:sp>
      <p:sp>
        <p:nvSpPr>
          <p:cNvPr id="3" name="内容占位符 2">
            <a:extLst>
              <a:ext uri="{FF2B5EF4-FFF2-40B4-BE49-F238E27FC236}">
                <a16:creationId xmlns:a16="http://schemas.microsoft.com/office/drawing/2014/main" id="{519FB978-337E-4FE8-B7C4-979F7B728044}"/>
              </a:ext>
            </a:extLst>
          </p:cNvPr>
          <p:cNvSpPr>
            <a:spLocks noGrp="1"/>
          </p:cNvSpPr>
          <p:nvPr>
            <p:ph idx="1"/>
          </p:nvPr>
        </p:nvSpPr>
        <p:spPr/>
        <p:txBody>
          <a:bodyPr vert="horz" lIns="91440" tIns="45720" rIns="91440" bIns="45720" rtlCol="0">
            <a:normAutofit fontScale="92500"/>
          </a:bodyPr>
          <a:lstStyle/>
          <a:p>
            <a:pPr marL="266700" indent="-266700">
              <a:buFont typeface="Wingdings" panose="05000000000000000000" pitchFamily="2" charset="2"/>
              <a:buChar char="n"/>
            </a:pPr>
            <a:r>
              <a:rPr lang="zh-CN" altLang="en-US" sz="2400" dirty="0">
                <a:solidFill>
                  <a:schemeClr val="accent1"/>
                </a:solidFill>
                <a:cs typeface="+mn-ea"/>
                <a:sym typeface="+mn-lt"/>
              </a:rPr>
              <a:t>边界网关协议（</a:t>
            </a:r>
            <a:r>
              <a:rPr lang="en-US" altLang="zh-CN" sz="2400" dirty="0">
                <a:solidFill>
                  <a:schemeClr val="accent1"/>
                </a:solidFill>
                <a:cs typeface="+mn-ea"/>
                <a:sym typeface="+mn-lt"/>
              </a:rPr>
              <a:t>Border Gateway Protocol</a:t>
            </a:r>
            <a:r>
              <a:rPr lang="zh-CN" altLang="en-US" sz="2400" dirty="0">
                <a:solidFill>
                  <a:schemeClr val="accent1"/>
                </a:solidFill>
                <a:cs typeface="+mn-ea"/>
                <a:sym typeface="+mn-lt"/>
              </a:rPr>
              <a:t>，</a:t>
            </a:r>
            <a:r>
              <a:rPr lang="en-US" altLang="zh-CN" sz="2400" dirty="0">
                <a:solidFill>
                  <a:schemeClr val="accent1"/>
                </a:solidFill>
                <a:cs typeface="+mn-ea"/>
                <a:sym typeface="+mn-lt"/>
              </a:rPr>
              <a:t>BGP</a:t>
            </a:r>
            <a:r>
              <a:rPr lang="zh-CN" altLang="en-US" sz="2400" dirty="0">
                <a:solidFill>
                  <a:schemeClr val="accent1"/>
                </a:solidFill>
                <a:cs typeface="+mn-ea"/>
                <a:sym typeface="+mn-lt"/>
              </a:rPr>
              <a:t>）是一种实现自治系统</a:t>
            </a:r>
            <a:r>
              <a:rPr lang="en-US" altLang="zh-CN" sz="2400" dirty="0">
                <a:solidFill>
                  <a:schemeClr val="accent1"/>
                </a:solidFill>
                <a:cs typeface="+mn-ea"/>
                <a:sym typeface="+mn-lt"/>
              </a:rPr>
              <a:t>AS</a:t>
            </a:r>
            <a:r>
              <a:rPr lang="zh-CN" altLang="en-US" sz="2400" dirty="0">
                <a:solidFill>
                  <a:schemeClr val="accent1"/>
                </a:solidFill>
                <a:cs typeface="+mn-ea"/>
                <a:sym typeface="+mn-lt"/>
              </a:rPr>
              <a:t>之间的路由可达，并选择最佳路由的向量性协议。早期发布的三个版本分别是</a:t>
            </a:r>
            <a:r>
              <a:rPr lang="en-US" altLang="zh-CN" sz="2400" dirty="0">
                <a:solidFill>
                  <a:schemeClr val="accent1"/>
                </a:solidFill>
                <a:cs typeface="+mn-ea"/>
                <a:sym typeface="+mn-lt"/>
              </a:rPr>
              <a:t>BGP-1</a:t>
            </a:r>
            <a:r>
              <a:rPr lang="zh-CN" altLang="en-US" sz="2400" dirty="0">
                <a:solidFill>
                  <a:schemeClr val="accent1"/>
                </a:solidFill>
                <a:cs typeface="+mn-ea"/>
                <a:sym typeface="+mn-lt"/>
              </a:rPr>
              <a:t>（</a:t>
            </a:r>
            <a:r>
              <a:rPr lang="en-US" altLang="zh-CN" sz="2400" dirty="0">
                <a:solidFill>
                  <a:schemeClr val="accent1"/>
                </a:solidFill>
                <a:cs typeface="+mn-ea"/>
                <a:sym typeface="+mn-lt"/>
              </a:rPr>
              <a:t>RFC1105</a:t>
            </a:r>
            <a:r>
              <a:rPr lang="zh-CN" altLang="en-US" sz="2400" dirty="0">
                <a:solidFill>
                  <a:schemeClr val="accent1"/>
                </a:solidFill>
                <a:cs typeface="+mn-ea"/>
                <a:sym typeface="+mn-lt"/>
              </a:rPr>
              <a:t>）、</a:t>
            </a:r>
            <a:r>
              <a:rPr lang="en-US" altLang="zh-CN" sz="2400" dirty="0">
                <a:solidFill>
                  <a:schemeClr val="accent1"/>
                </a:solidFill>
                <a:cs typeface="+mn-ea"/>
                <a:sym typeface="+mn-lt"/>
              </a:rPr>
              <a:t>BGP-2</a:t>
            </a:r>
            <a:r>
              <a:rPr lang="zh-CN" altLang="en-US" sz="2400" dirty="0">
                <a:solidFill>
                  <a:schemeClr val="accent1"/>
                </a:solidFill>
                <a:cs typeface="+mn-ea"/>
                <a:sym typeface="+mn-lt"/>
              </a:rPr>
              <a:t>（</a:t>
            </a:r>
            <a:r>
              <a:rPr lang="en-US" altLang="zh-CN" sz="2400" dirty="0">
                <a:solidFill>
                  <a:schemeClr val="accent1"/>
                </a:solidFill>
                <a:cs typeface="+mn-ea"/>
                <a:sym typeface="+mn-lt"/>
              </a:rPr>
              <a:t>RFC1163</a:t>
            </a:r>
            <a:r>
              <a:rPr lang="zh-CN" altLang="en-US" sz="2400" dirty="0">
                <a:solidFill>
                  <a:schemeClr val="accent1"/>
                </a:solidFill>
                <a:cs typeface="+mn-ea"/>
                <a:sym typeface="+mn-lt"/>
              </a:rPr>
              <a:t>）和</a:t>
            </a:r>
            <a:r>
              <a:rPr lang="en-US" altLang="zh-CN" sz="2400" dirty="0">
                <a:solidFill>
                  <a:schemeClr val="accent1"/>
                </a:solidFill>
                <a:cs typeface="+mn-ea"/>
                <a:sym typeface="+mn-lt"/>
              </a:rPr>
              <a:t>BGP-3</a:t>
            </a:r>
            <a:r>
              <a:rPr lang="zh-CN" altLang="en-US" sz="2400" dirty="0">
                <a:solidFill>
                  <a:schemeClr val="accent1"/>
                </a:solidFill>
                <a:cs typeface="+mn-ea"/>
                <a:sym typeface="+mn-lt"/>
              </a:rPr>
              <a:t>（</a:t>
            </a:r>
            <a:r>
              <a:rPr lang="en-US" altLang="zh-CN" sz="2400" dirty="0">
                <a:solidFill>
                  <a:schemeClr val="accent1"/>
                </a:solidFill>
                <a:cs typeface="+mn-ea"/>
                <a:sym typeface="+mn-lt"/>
              </a:rPr>
              <a:t>RFC1267</a:t>
            </a:r>
            <a:r>
              <a:rPr lang="zh-CN" altLang="en-US" sz="2400" dirty="0">
                <a:solidFill>
                  <a:schemeClr val="accent1"/>
                </a:solidFill>
                <a:cs typeface="+mn-ea"/>
                <a:sym typeface="+mn-lt"/>
              </a:rPr>
              <a:t>），</a:t>
            </a:r>
            <a:r>
              <a:rPr lang="en-US" altLang="zh-CN" sz="2400" dirty="0">
                <a:solidFill>
                  <a:schemeClr val="accent1"/>
                </a:solidFill>
                <a:cs typeface="+mn-ea"/>
                <a:sym typeface="+mn-lt"/>
              </a:rPr>
              <a:t>1994</a:t>
            </a:r>
            <a:r>
              <a:rPr lang="zh-CN" altLang="en-US" sz="2400" dirty="0">
                <a:solidFill>
                  <a:schemeClr val="accent1"/>
                </a:solidFill>
                <a:cs typeface="+mn-ea"/>
                <a:sym typeface="+mn-lt"/>
              </a:rPr>
              <a:t>年开始使用</a:t>
            </a:r>
            <a:r>
              <a:rPr lang="en-US" altLang="zh-CN" sz="2400" dirty="0">
                <a:solidFill>
                  <a:schemeClr val="accent1"/>
                </a:solidFill>
                <a:cs typeface="+mn-ea"/>
                <a:sym typeface="+mn-lt"/>
              </a:rPr>
              <a:t>BGP-4(RFC1771)</a:t>
            </a:r>
            <a:r>
              <a:rPr lang="zh-CN" altLang="en-US" sz="2400" dirty="0">
                <a:solidFill>
                  <a:schemeClr val="accent1"/>
                </a:solidFill>
                <a:cs typeface="+mn-ea"/>
                <a:sym typeface="+mn-lt"/>
              </a:rPr>
              <a:t>，</a:t>
            </a:r>
            <a:r>
              <a:rPr lang="en-US" altLang="zh-CN" sz="2400" dirty="0">
                <a:solidFill>
                  <a:schemeClr val="accent1"/>
                </a:solidFill>
                <a:cs typeface="+mn-ea"/>
                <a:sym typeface="+mn-lt"/>
              </a:rPr>
              <a:t>2006</a:t>
            </a:r>
            <a:r>
              <a:rPr lang="zh-CN" altLang="en-US" sz="2400" dirty="0">
                <a:solidFill>
                  <a:schemeClr val="accent1"/>
                </a:solidFill>
                <a:cs typeface="+mn-ea"/>
                <a:sym typeface="+mn-lt"/>
              </a:rPr>
              <a:t>年之后单播</a:t>
            </a:r>
            <a:r>
              <a:rPr lang="en-US" altLang="zh-CN" sz="2400" dirty="0">
                <a:solidFill>
                  <a:schemeClr val="accent1"/>
                </a:solidFill>
                <a:cs typeface="+mn-ea"/>
                <a:sym typeface="+mn-lt"/>
              </a:rPr>
              <a:t>IPv4</a:t>
            </a:r>
            <a:r>
              <a:rPr lang="zh-CN" altLang="en-US" sz="2400" dirty="0">
                <a:solidFill>
                  <a:schemeClr val="accent1"/>
                </a:solidFill>
                <a:cs typeface="+mn-ea"/>
                <a:sym typeface="+mn-lt"/>
              </a:rPr>
              <a:t>网络使用的版本是</a:t>
            </a:r>
            <a:r>
              <a:rPr lang="en-US" altLang="zh-CN" sz="2400" dirty="0">
                <a:solidFill>
                  <a:schemeClr val="accent1"/>
                </a:solidFill>
                <a:cs typeface="+mn-ea"/>
                <a:sym typeface="+mn-lt"/>
              </a:rPr>
              <a:t>BGP-4</a:t>
            </a:r>
            <a:r>
              <a:rPr lang="zh-CN" altLang="en-US" sz="2400" dirty="0">
                <a:solidFill>
                  <a:schemeClr val="accent1"/>
                </a:solidFill>
                <a:cs typeface="+mn-ea"/>
                <a:sym typeface="+mn-lt"/>
              </a:rPr>
              <a:t>（</a:t>
            </a:r>
            <a:r>
              <a:rPr lang="en-US" altLang="zh-CN" sz="2400" dirty="0">
                <a:solidFill>
                  <a:schemeClr val="accent1"/>
                </a:solidFill>
                <a:cs typeface="+mn-ea"/>
                <a:sym typeface="+mn-lt"/>
              </a:rPr>
              <a:t>RFC4271</a:t>
            </a:r>
            <a:r>
              <a:rPr lang="zh-CN" altLang="en-US" sz="2400" dirty="0">
                <a:solidFill>
                  <a:schemeClr val="accent1"/>
                </a:solidFill>
                <a:cs typeface="+mn-ea"/>
                <a:sym typeface="+mn-lt"/>
              </a:rPr>
              <a:t>），其他网络使用的版本是</a:t>
            </a:r>
            <a:r>
              <a:rPr lang="en-US" altLang="zh-CN" sz="2400" dirty="0">
                <a:solidFill>
                  <a:schemeClr val="accent1"/>
                </a:solidFill>
                <a:cs typeface="+mn-ea"/>
                <a:sym typeface="+mn-lt"/>
              </a:rPr>
              <a:t>MP-BGP</a:t>
            </a:r>
            <a:r>
              <a:rPr lang="zh-CN" altLang="en-US" sz="2400" dirty="0">
                <a:solidFill>
                  <a:schemeClr val="accent1"/>
                </a:solidFill>
                <a:cs typeface="+mn-ea"/>
                <a:sym typeface="+mn-lt"/>
              </a:rPr>
              <a:t>（</a:t>
            </a:r>
            <a:r>
              <a:rPr lang="en-US" altLang="zh-CN" sz="2400" dirty="0">
                <a:solidFill>
                  <a:schemeClr val="accent1"/>
                </a:solidFill>
                <a:cs typeface="+mn-ea"/>
                <a:sym typeface="+mn-lt"/>
              </a:rPr>
              <a:t>RFC4760</a:t>
            </a:r>
            <a:r>
              <a:rPr lang="zh-CN" altLang="en-US" sz="2400" dirty="0">
                <a:solidFill>
                  <a:schemeClr val="accent1"/>
                </a:solidFill>
                <a:cs typeface="+mn-ea"/>
                <a:sym typeface="+mn-lt"/>
              </a:rPr>
              <a:t>）。</a:t>
            </a:r>
          </a:p>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的特点：</a:t>
            </a:r>
          </a:p>
          <a:p>
            <a:pPr lvl="1">
              <a:buFont typeface="Wingdings" panose="05000000000000000000" pitchFamily="2" charset="2"/>
              <a:buChar char="Ø"/>
            </a:pPr>
            <a:r>
              <a:rPr lang="en-US" altLang="zh-CN" sz="2200" dirty="0">
                <a:sym typeface="+mn-lt"/>
              </a:rPr>
              <a:t>BGP</a:t>
            </a:r>
            <a:r>
              <a:rPr lang="zh-CN" altLang="en-US" sz="2200" dirty="0">
                <a:sym typeface="+mn-lt"/>
              </a:rPr>
              <a:t>能够承载大批量的路由信息，能够支撑大规模网络。</a:t>
            </a:r>
          </a:p>
          <a:p>
            <a:pPr lvl="1">
              <a:buFont typeface="Wingdings" panose="05000000000000000000" pitchFamily="2" charset="2"/>
              <a:buChar char="Ø"/>
            </a:pPr>
            <a:r>
              <a:rPr lang="en-US" altLang="zh-CN" sz="2200" dirty="0">
                <a:sym typeface="+mn-lt"/>
              </a:rPr>
              <a:t>BGP</a:t>
            </a:r>
            <a:r>
              <a:rPr lang="zh-CN" altLang="en-US" sz="2200" dirty="0">
                <a:sym typeface="+mn-lt"/>
              </a:rPr>
              <a:t>提供了丰富的路由策略，能够灵活的进行路由选路，并能指导邻居按策略发布路由。</a:t>
            </a:r>
          </a:p>
          <a:p>
            <a:pPr lvl="1">
              <a:buFont typeface="Wingdings" panose="05000000000000000000" pitchFamily="2" charset="2"/>
              <a:buChar char="Ø"/>
            </a:pPr>
            <a:r>
              <a:rPr lang="en-US" altLang="zh-CN" sz="2200" dirty="0">
                <a:sym typeface="+mn-lt"/>
              </a:rPr>
              <a:t>BGP</a:t>
            </a:r>
            <a:r>
              <a:rPr lang="zh-CN" altLang="en-US" sz="2200" dirty="0">
                <a:sym typeface="+mn-lt"/>
              </a:rPr>
              <a:t>能够支撑</a:t>
            </a:r>
            <a:r>
              <a:rPr lang="en-US" altLang="zh-CN" sz="2200" dirty="0">
                <a:sym typeface="+mn-lt"/>
              </a:rPr>
              <a:t>MPLS/VPN</a:t>
            </a:r>
            <a:r>
              <a:rPr lang="zh-CN" altLang="en-US" sz="2200" dirty="0">
                <a:sym typeface="+mn-lt"/>
              </a:rPr>
              <a:t>的应用，传递客户</a:t>
            </a:r>
            <a:r>
              <a:rPr lang="en-US" altLang="zh-CN" sz="2200" dirty="0">
                <a:sym typeface="+mn-lt"/>
              </a:rPr>
              <a:t>VPN</a:t>
            </a:r>
            <a:r>
              <a:rPr lang="zh-CN" altLang="en-US" sz="2200" dirty="0">
                <a:sym typeface="+mn-lt"/>
              </a:rPr>
              <a:t>路由。</a:t>
            </a:r>
          </a:p>
          <a:p>
            <a:pPr lvl="1">
              <a:buFont typeface="Wingdings" panose="05000000000000000000" pitchFamily="2" charset="2"/>
              <a:buChar char="Ø"/>
            </a:pPr>
            <a:r>
              <a:rPr lang="en-US" altLang="zh-CN" sz="2200" dirty="0">
                <a:sym typeface="+mn-lt"/>
              </a:rPr>
              <a:t>BGP</a:t>
            </a:r>
            <a:r>
              <a:rPr lang="zh-CN" altLang="en-US" sz="2200" dirty="0">
                <a:sym typeface="+mn-lt"/>
              </a:rPr>
              <a:t>提供了路由聚合和路由衰减功能用于防止路由振荡，有效提高了网络的稳定性。</a:t>
            </a:r>
          </a:p>
          <a:p>
            <a:pPr lvl="1">
              <a:buFont typeface="Wingdings" panose="05000000000000000000" pitchFamily="2" charset="2"/>
              <a:buChar char="Ø"/>
            </a:pPr>
            <a:r>
              <a:rPr lang="en-US" altLang="zh-CN" sz="2200" dirty="0">
                <a:sym typeface="+mn-lt"/>
              </a:rPr>
              <a:t>BGP</a:t>
            </a:r>
            <a:r>
              <a:rPr lang="zh-CN" altLang="en-US" sz="2200" dirty="0">
                <a:sym typeface="+mn-lt"/>
              </a:rPr>
              <a:t>使用</a:t>
            </a:r>
            <a:r>
              <a:rPr lang="en-US" altLang="zh-CN" sz="2200" dirty="0">
                <a:sym typeface="+mn-lt"/>
              </a:rPr>
              <a:t>TCP</a:t>
            </a:r>
            <a:r>
              <a:rPr lang="zh-CN" altLang="en-US" sz="2200" dirty="0">
                <a:sym typeface="+mn-lt"/>
              </a:rPr>
              <a:t>作为其传输层协议（端口号为</a:t>
            </a:r>
            <a:r>
              <a:rPr lang="en-US" altLang="zh-CN" sz="2200" dirty="0">
                <a:sym typeface="+mn-lt"/>
              </a:rPr>
              <a:t>179</a:t>
            </a:r>
            <a:r>
              <a:rPr lang="zh-CN" altLang="en-US" sz="2200" dirty="0">
                <a:sym typeface="+mn-lt"/>
              </a:rPr>
              <a:t>）。</a:t>
            </a:r>
          </a:p>
        </p:txBody>
      </p:sp>
      <p:sp>
        <p:nvSpPr>
          <p:cNvPr id="4" name="日期占位符 3">
            <a:extLst>
              <a:ext uri="{FF2B5EF4-FFF2-40B4-BE49-F238E27FC236}">
                <a16:creationId xmlns:a16="http://schemas.microsoft.com/office/drawing/2014/main" id="{EF4C8C5F-F9F8-A0F8-C1D3-5112CE7C1037}"/>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D7833BCD-70B2-E24C-5F98-952B7B47E99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6993FAB1-5A48-5ECD-95E7-9F1FB28FFBD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237</a:t>
            </a:fld>
            <a:endParaRPr lang="en-US">
              <a:cs typeface="+mn-ea"/>
              <a:sym typeface="+mn-lt"/>
            </a:endParaRPr>
          </a:p>
        </p:txBody>
      </p:sp>
    </p:spTree>
    <p:extLst>
      <p:ext uri="{BB962C8B-B14F-4D97-AF65-F5344CB8AC3E}">
        <p14:creationId xmlns:p14="http://schemas.microsoft.com/office/powerpoint/2010/main" val="27810619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085A5-5C6B-4E3C-9F1E-8598E128F3B3}"/>
              </a:ext>
            </a:extLst>
          </p:cNvPr>
          <p:cNvSpPr>
            <a:spLocks noGrp="1"/>
          </p:cNvSpPr>
          <p:nvPr>
            <p:ph type="title"/>
          </p:nvPr>
        </p:nvSpPr>
        <p:spPr/>
        <p:txBody>
          <a:bodyPr/>
          <a:lstStyle/>
          <a:p>
            <a:pPr>
              <a:lnSpc>
                <a:spcPct val="120000"/>
              </a:lnSpc>
            </a:pPr>
            <a:r>
              <a:rPr lang="en-US" altLang="zh-CN" dirty="0">
                <a:latin typeface="+mn-lt"/>
                <a:ea typeface="+mn-ea"/>
                <a:cs typeface="+mn-ea"/>
                <a:sym typeface="+mn-lt"/>
              </a:rPr>
              <a:t>AS</a:t>
            </a:r>
            <a:r>
              <a:rPr lang="zh-CN" altLang="en-US" dirty="0">
                <a:latin typeface="+mn-lt"/>
                <a:ea typeface="+mn-ea"/>
                <a:cs typeface="+mn-ea"/>
                <a:sym typeface="+mn-lt"/>
              </a:rPr>
              <a:t>的概念</a:t>
            </a:r>
          </a:p>
        </p:txBody>
      </p:sp>
      <p:sp>
        <p:nvSpPr>
          <p:cNvPr id="3" name="内容占位符 2">
            <a:extLst>
              <a:ext uri="{FF2B5EF4-FFF2-40B4-BE49-F238E27FC236}">
                <a16:creationId xmlns:a16="http://schemas.microsoft.com/office/drawing/2014/main" id="{D82D9C62-F368-4C9E-8119-0DF78D397BFC}"/>
              </a:ext>
            </a:extLst>
          </p:cNvPr>
          <p:cNvSpPr>
            <a:spLocks noGrp="1"/>
          </p:cNvSpPr>
          <p:nvPr>
            <p:ph idx="1"/>
          </p:nvPr>
        </p:nvSpPr>
        <p:spPr>
          <a:xfrm>
            <a:off x="731838" y="1484313"/>
            <a:ext cx="10728325" cy="1944687"/>
          </a:xfrm>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自治系统（</a:t>
            </a:r>
            <a:r>
              <a:rPr lang="en-US" altLang="zh-CN" sz="2400" dirty="0">
                <a:solidFill>
                  <a:schemeClr val="accent1"/>
                </a:solidFill>
                <a:cs typeface="+mn-ea"/>
                <a:sym typeface="+mn-lt"/>
              </a:rPr>
              <a:t>Autonomous System</a:t>
            </a:r>
            <a:r>
              <a:rPr lang="zh-CN" altLang="en-US" sz="2400" dirty="0">
                <a:solidFill>
                  <a:schemeClr val="accent1"/>
                </a:solidFill>
                <a:cs typeface="+mn-ea"/>
                <a:sym typeface="+mn-lt"/>
              </a:rPr>
              <a:t>，</a:t>
            </a:r>
            <a:r>
              <a:rPr lang="en-US" altLang="zh-CN" sz="2400" dirty="0">
                <a:solidFill>
                  <a:schemeClr val="accent1"/>
                </a:solidFill>
                <a:cs typeface="+mn-ea"/>
                <a:sym typeface="+mn-lt"/>
              </a:rPr>
              <a:t>AS</a:t>
            </a:r>
            <a:r>
              <a:rPr lang="zh-CN" altLang="en-US" sz="2400" dirty="0">
                <a:solidFill>
                  <a:schemeClr val="accent1"/>
                </a:solidFill>
                <a:cs typeface="+mn-ea"/>
                <a:sym typeface="+mn-lt"/>
              </a:rPr>
              <a:t>），指的是在同一个组织管理下、使用相同策略的设备的集合。</a:t>
            </a:r>
          </a:p>
          <a:p>
            <a:pPr marL="266700" indent="-266700">
              <a:buFont typeface="Wingdings" panose="05000000000000000000" pitchFamily="2" charset="2"/>
              <a:buChar char="n"/>
            </a:pPr>
            <a:r>
              <a:rPr lang="zh-CN" altLang="en-US" sz="2400" dirty="0">
                <a:solidFill>
                  <a:schemeClr val="accent1"/>
                </a:solidFill>
                <a:cs typeface="+mn-ea"/>
                <a:sym typeface="+mn-lt"/>
              </a:rPr>
              <a:t>不同</a:t>
            </a:r>
            <a:r>
              <a:rPr lang="en-US" altLang="zh-CN" sz="2400" dirty="0">
                <a:solidFill>
                  <a:schemeClr val="accent1"/>
                </a:solidFill>
                <a:cs typeface="+mn-ea"/>
                <a:sym typeface="+mn-lt"/>
              </a:rPr>
              <a:t>AS</a:t>
            </a:r>
            <a:r>
              <a:rPr lang="zh-CN" altLang="en-US" sz="2400" dirty="0">
                <a:solidFill>
                  <a:schemeClr val="accent1"/>
                </a:solidFill>
                <a:cs typeface="+mn-ea"/>
                <a:sym typeface="+mn-lt"/>
              </a:rPr>
              <a:t>通过</a:t>
            </a:r>
            <a:r>
              <a:rPr lang="en-US" altLang="zh-CN" sz="2400" dirty="0">
                <a:solidFill>
                  <a:schemeClr val="accent1"/>
                </a:solidFill>
                <a:cs typeface="+mn-ea"/>
                <a:sym typeface="+mn-lt"/>
              </a:rPr>
              <a:t>AS</a:t>
            </a:r>
            <a:r>
              <a:rPr lang="zh-CN" altLang="en-US" sz="2400" dirty="0">
                <a:solidFill>
                  <a:schemeClr val="accent1"/>
                </a:solidFill>
                <a:cs typeface="+mn-ea"/>
                <a:sym typeface="+mn-lt"/>
              </a:rPr>
              <a:t>号区分，</a:t>
            </a:r>
            <a:r>
              <a:rPr lang="en-US" altLang="zh-CN" sz="2400" dirty="0">
                <a:solidFill>
                  <a:schemeClr val="accent1"/>
                </a:solidFill>
                <a:cs typeface="+mn-ea"/>
                <a:sym typeface="+mn-lt"/>
              </a:rPr>
              <a:t>AS</a:t>
            </a:r>
            <a:r>
              <a:rPr lang="zh-CN" altLang="en-US" sz="2400" dirty="0">
                <a:solidFill>
                  <a:schemeClr val="accent1"/>
                </a:solidFill>
                <a:cs typeface="+mn-ea"/>
                <a:sym typeface="+mn-lt"/>
              </a:rPr>
              <a:t>号取值范围</a:t>
            </a:r>
            <a:r>
              <a:rPr lang="en-US" altLang="zh-CN" sz="2400" dirty="0">
                <a:solidFill>
                  <a:schemeClr val="accent1"/>
                </a:solidFill>
                <a:cs typeface="+mn-ea"/>
                <a:sym typeface="+mn-lt"/>
              </a:rPr>
              <a:t>1</a:t>
            </a:r>
            <a:r>
              <a:rPr lang="zh-CN" altLang="en-US" sz="2400" dirty="0">
                <a:solidFill>
                  <a:schemeClr val="accent1"/>
                </a:solidFill>
                <a:cs typeface="+mn-ea"/>
                <a:sym typeface="+mn-lt"/>
              </a:rPr>
              <a:t>－</a:t>
            </a:r>
            <a:r>
              <a:rPr lang="en-US" altLang="zh-CN" sz="2400" dirty="0">
                <a:solidFill>
                  <a:schemeClr val="accent1"/>
                </a:solidFill>
                <a:cs typeface="+mn-ea"/>
                <a:sym typeface="+mn-lt"/>
              </a:rPr>
              <a:t>65535</a:t>
            </a:r>
            <a:r>
              <a:rPr lang="zh-CN" altLang="en-US" sz="2400" dirty="0">
                <a:solidFill>
                  <a:schemeClr val="accent1"/>
                </a:solidFill>
                <a:cs typeface="+mn-ea"/>
                <a:sym typeface="+mn-lt"/>
              </a:rPr>
              <a:t>，其中</a:t>
            </a:r>
            <a:r>
              <a:rPr lang="en-US" altLang="zh-CN" sz="2400" dirty="0">
                <a:solidFill>
                  <a:schemeClr val="accent1"/>
                </a:solidFill>
                <a:cs typeface="+mn-ea"/>
                <a:sym typeface="+mn-lt"/>
              </a:rPr>
              <a:t>64512</a:t>
            </a:r>
            <a:r>
              <a:rPr lang="zh-CN" altLang="en-US" sz="2400" dirty="0">
                <a:solidFill>
                  <a:schemeClr val="accent1"/>
                </a:solidFill>
                <a:cs typeface="+mn-ea"/>
                <a:sym typeface="+mn-lt"/>
              </a:rPr>
              <a:t>－</a:t>
            </a:r>
            <a:r>
              <a:rPr lang="en-US" altLang="zh-CN" sz="2400" dirty="0">
                <a:solidFill>
                  <a:schemeClr val="accent1"/>
                </a:solidFill>
                <a:cs typeface="+mn-ea"/>
                <a:sym typeface="+mn-lt"/>
              </a:rPr>
              <a:t>65535</a:t>
            </a:r>
            <a:r>
              <a:rPr lang="zh-CN" altLang="en-US" sz="2400" dirty="0">
                <a:solidFill>
                  <a:schemeClr val="accent1"/>
                </a:solidFill>
                <a:cs typeface="+mn-ea"/>
                <a:sym typeface="+mn-lt"/>
              </a:rPr>
              <a:t>是私有</a:t>
            </a:r>
            <a:r>
              <a:rPr lang="en-US" altLang="zh-CN" sz="2400" dirty="0">
                <a:solidFill>
                  <a:schemeClr val="accent1"/>
                </a:solidFill>
                <a:cs typeface="+mn-ea"/>
                <a:sym typeface="+mn-lt"/>
              </a:rPr>
              <a:t>AS</a:t>
            </a:r>
            <a:r>
              <a:rPr lang="zh-CN" altLang="en-US" sz="2400" dirty="0">
                <a:solidFill>
                  <a:schemeClr val="accent1"/>
                </a:solidFill>
                <a:cs typeface="+mn-ea"/>
                <a:sym typeface="+mn-lt"/>
              </a:rPr>
              <a:t>号。</a:t>
            </a:r>
            <a:r>
              <a:rPr lang="en-US" altLang="zh-CN" sz="2400" dirty="0">
                <a:solidFill>
                  <a:schemeClr val="accent1"/>
                </a:solidFill>
                <a:cs typeface="+mn-ea"/>
                <a:sym typeface="+mn-lt"/>
              </a:rPr>
              <a:t>IANA</a:t>
            </a:r>
            <a:r>
              <a:rPr lang="zh-CN" altLang="en-US" sz="2400" dirty="0">
                <a:solidFill>
                  <a:schemeClr val="accent1"/>
                </a:solidFill>
                <a:cs typeface="+mn-ea"/>
                <a:sym typeface="+mn-lt"/>
              </a:rPr>
              <a:t>负责</a:t>
            </a:r>
            <a:r>
              <a:rPr lang="en-US" altLang="zh-CN" sz="2400" dirty="0">
                <a:solidFill>
                  <a:schemeClr val="accent1"/>
                </a:solidFill>
                <a:cs typeface="+mn-ea"/>
                <a:sym typeface="+mn-lt"/>
              </a:rPr>
              <a:t>AS</a:t>
            </a:r>
            <a:r>
              <a:rPr lang="zh-CN" altLang="en-US" sz="2400" dirty="0">
                <a:solidFill>
                  <a:schemeClr val="accent1"/>
                </a:solidFill>
                <a:cs typeface="+mn-ea"/>
                <a:sym typeface="+mn-lt"/>
              </a:rPr>
              <a:t>号的分发。</a:t>
            </a:r>
            <a:endParaRPr lang="en-US" altLang="zh-CN" sz="2400" dirty="0">
              <a:solidFill>
                <a:schemeClr val="accent1"/>
              </a:solidFill>
              <a:cs typeface="+mn-ea"/>
              <a:sym typeface="+mn-lt"/>
            </a:endParaRPr>
          </a:p>
        </p:txBody>
      </p:sp>
      <p:pic>
        <p:nvPicPr>
          <p:cNvPr id="4" name="图片 3">
            <a:extLst>
              <a:ext uri="{FF2B5EF4-FFF2-40B4-BE49-F238E27FC236}">
                <a16:creationId xmlns:a16="http://schemas.microsoft.com/office/drawing/2014/main" id="{20167A57-210F-4B50-B7C0-48EA2723F346}"/>
              </a:ext>
            </a:extLst>
          </p:cNvPr>
          <p:cNvPicPr>
            <a:picLocks noChangeAspect="1"/>
          </p:cNvPicPr>
          <p:nvPr/>
        </p:nvPicPr>
        <p:blipFill>
          <a:blip r:embed="rId2"/>
          <a:stretch>
            <a:fillRect/>
          </a:stretch>
        </p:blipFill>
        <p:spPr>
          <a:xfrm>
            <a:off x="5736771" y="3526974"/>
            <a:ext cx="6204858" cy="2200749"/>
          </a:xfrm>
          <a:prstGeom prst="rect">
            <a:avLst/>
          </a:prstGeom>
        </p:spPr>
      </p:pic>
      <p:sp>
        <p:nvSpPr>
          <p:cNvPr id="5" name="内容占位符 2">
            <a:extLst>
              <a:ext uri="{FF2B5EF4-FFF2-40B4-BE49-F238E27FC236}">
                <a16:creationId xmlns:a16="http://schemas.microsoft.com/office/drawing/2014/main" id="{ABA4958F-429A-42D5-B87C-7F776BBBA35B}"/>
              </a:ext>
            </a:extLst>
          </p:cNvPr>
          <p:cNvSpPr txBox="1">
            <a:spLocks/>
          </p:cNvSpPr>
          <p:nvPr/>
        </p:nvSpPr>
        <p:spPr bwMode="auto">
          <a:xfrm>
            <a:off x="731838" y="3526974"/>
            <a:ext cx="5364161" cy="1846713"/>
          </a:xfrm>
          <a:prstGeom prst="rect">
            <a:avLst/>
          </a:prstGeom>
        </p:spPr>
        <p:txBody>
          <a:bodyPr vert="horz" lIns="91440" tIns="45720" rIns="91440" bIns="45720" rtlCol="0">
            <a:normAutofit/>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自治系统内部的路由协议 </a:t>
            </a:r>
            <a:r>
              <a:rPr lang="en-US" altLang="zh-CN" dirty="0">
                <a:sym typeface="+mn-lt"/>
              </a:rPr>
              <a:t>—— IGP</a:t>
            </a:r>
          </a:p>
          <a:p>
            <a:pPr lvl="1"/>
            <a:r>
              <a:rPr lang="zh-CN" altLang="en-US" dirty="0">
                <a:sym typeface="+mn-lt"/>
              </a:rPr>
              <a:t>如</a:t>
            </a:r>
            <a:r>
              <a:rPr lang="en-US" altLang="zh-CN" dirty="0">
                <a:sym typeface="+mn-lt"/>
              </a:rPr>
              <a:t>OSPF</a:t>
            </a:r>
            <a:r>
              <a:rPr lang="zh-CN" altLang="en-US" dirty="0">
                <a:sym typeface="+mn-lt"/>
              </a:rPr>
              <a:t>、</a:t>
            </a:r>
            <a:r>
              <a:rPr lang="en-US" altLang="zh-CN" dirty="0">
                <a:sym typeface="+mn-lt"/>
              </a:rPr>
              <a:t>IS-IS</a:t>
            </a:r>
            <a:r>
              <a:rPr lang="zh-CN" altLang="en-US" dirty="0">
                <a:sym typeface="+mn-lt"/>
              </a:rPr>
              <a:t>、</a:t>
            </a:r>
            <a:r>
              <a:rPr lang="en-US" altLang="zh-CN" dirty="0">
                <a:sym typeface="+mn-lt"/>
              </a:rPr>
              <a:t>RIP</a:t>
            </a:r>
            <a:r>
              <a:rPr lang="zh-CN" altLang="en-US" dirty="0">
                <a:sym typeface="+mn-lt"/>
              </a:rPr>
              <a:t>等</a:t>
            </a:r>
          </a:p>
          <a:p>
            <a:r>
              <a:rPr lang="zh-CN" altLang="en-US" dirty="0">
                <a:sym typeface="+mn-lt"/>
              </a:rPr>
              <a:t>自治系统之间的路由协议 </a:t>
            </a:r>
            <a:r>
              <a:rPr lang="en-US" altLang="zh-CN" dirty="0">
                <a:sym typeface="+mn-lt"/>
              </a:rPr>
              <a:t>—— BGP</a:t>
            </a:r>
          </a:p>
        </p:txBody>
      </p:sp>
      <p:sp>
        <p:nvSpPr>
          <p:cNvPr id="7" name="内容占位符 2">
            <a:extLst>
              <a:ext uri="{FF2B5EF4-FFF2-40B4-BE49-F238E27FC236}">
                <a16:creationId xmlns:a16="http://schemas.microsoft.com/office/drawing/2014/main" id="{AC642FE4-98A1-407A-9FA5-EBF45046F8FA}"/>
              </a:ext>
            </a:extLst>
          </p:cNvPr>
          <p:cNvSpPr txBox="1">
            <a:spLocks/>
          </p:cNvSpPr>
          <p:nvPr/>
        </p:nvSpPr>
        <p:spPr bwMode="auto">
          <a:xfrm>
            <a:off x="734131" y="5246567"/>
            <a:ext cx="5135562" cy="1360888"/>
          </a:xfrm>
          <a:prstGeom prst="rect">
            <a:avLst/>
          </a:prstGeom>
        </p:spPr>
        <p:txBody>
          <a:bodyPr vert="horz" lIns="91440" tIns="45720" rIns="91440" bIns="45720" rtlCol="0">
            <a:normAutofit/>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中国电信</a:t>
            </a:r>
            <a:r>
              <a:rPr lang="en-US" altLang="zh-CN" dirty="0">
                <a:sym typeface="+mn-lt"/>
              </a:rPr>
              <a:t>163 AS</a:t>
            </a:r>
            <a:r>
              <a:rPr lang="zh-CN" altLang="en-US" dirty="0">
                <a:sym typeface="+mn-lt"/>
              </a:rPr>
              <a:t>号：</a:t>
            </a:r>
            <a:r>
              <a:rPr lang="en-US" altLang="zh-CN" dirty="0">
                <a:sym typeface="+mn-lt"/>
              </a:rPr>
              <a:t>4134</a:t>
            </a:r>
            <a:endParaRPr lang="zh-CN" altLang="en-US" dirty="0">
              <a:sym typeface="+mn-lt"/>
            </a:endParaRPr>
          </a:p>
          <a:p>
            <a:r>
              <a:rPr lang="zh-CN" altLang="en-US" dirty="0">
                <a:sym typeface="+mn-lt"/>
              </a:rPr>
              <a:t>中国电信</a:t>
            </a:r>
            <a:r>
              <a:rPr lang="en-US" altLang="zh-CN" dirty="0">
                <a:sym typeface="+mn-lt"/>
              </a:rPr>
              <a:t>CN2 AS</a:t>
            </a:r>
            <a:r>
              <a:rPr lang="zh-CN" altLang="en-US" dirty="0">
                <a:sym typeface="+mn-lt"/>
              </a:rPr>
              <a:t>号：</a:t>
            </a:r>
            <a:r>
              <a:rPr lang="en-US" altLang="zh-CN" dirty="0">
                <a:sym typeface="+mn-lt"/>
              </a:rPr>
              <a:t>4809</a:t>
            </a:r>
            <a:endParaRPr lang="zh-CN" altLang="en-US" dirty="0">
              <a:sym typeface="+mn-lt"/>
            </a:endParaRPr>
          </a:p>
        </p:txBody>
      </p:sp>
      <p:sp>
        <p:nvSpPr>
          <p:cNvPr id="6" name="日期占位符 3">
            <a:extLst>
              <a:ext uri="{FF2B5EF4-FFF2-40B4-BE49-F238E27FC236}">
                <a16:creationId xmlns:a16="http://schemas.microsoft.com/office/drawing/2014/main" id="{9B0F3F54-59BA-B06B-2976-3042D083DA72}"/>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8" name="页脚占位符 4">
            <a:extLst>
              <a:ext uri="{FF2B5EF4-FFF2-40B4-BE49-F238E27FC236}">
                <a16:creationId xmlns:a16="http://schemas.microsoft.com/office/drawing/2014/main" id="{EA579EB5-C90D-36B3-8439-79A77F2E76B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9" name="灯片编号占位符 5">
            <a:extLst>
              <a:ext uri="{FF2B5EF4-FFF2-40B4-BE49-F238E27FC236}">
                <a16:creationId xmlns:a16="http://schemas.microsoft.com/office/drawing/2014/main" id="{DF169019-A626-FFD1-87A3-28B8CFDD4E3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238</a:t>
            </a:fld>
            <a:endParaRPr lang="en-US">
              <a:cs typeface="+mn-ea"/>
              <a:sym typeface="+mn-lt"/>
            </a:endParaRPr>
          </a:p>
        </p:txBody>
      </p:sp>
      <p:pic>
        <p:nvPicPr>
          <p:cNvPr id="10" name="图片 9">
            <a:extLst>
              <a:ext uri="{FF2B5EF4-FFF2-40B4-BE49-F238E27FC236}">
                <a16:creationId xmlns:a16="http://schemas.microsoft.com/office/drawing/2014/main" id="{822058E0-18A0-47B9-9AC9-C0D61FB2BAD2}"/>
              </a:ext>
            </a:extLst>
          </p:cNvPr>
          <p:cNvPicPr>
            <a:picLocks noChangeAspect="1"/>
          </p:cNvPicPr>
          <p:nvPr/>
        </p:nvPicPr>
        <p:blipFill>
          <a:blip r:embed="rId3"/>
          <a:stretch>
            <a:fillRect/>
          </a:stretch>
        </p:blipFill>
        <p:spPr>
          <a:xfrm>
            <a:off x="6263162" y="4654080"/>
            <a:ext cx="383433" cy="383433"/>
          </a:xfrm>
          <a:prstGeom prst="rect">
            <a:avLst/>
          </a:prstGeom>
        </p:spPr>
      </p:pic>
      <p:pic>
        <p:nvPicPr>
          <p:cNvPr id="11" name="图片 10">
            <a:extLst>
              <a:ext uri="{FF2B5EF4-FFF2-40B4-BE49-F238E27FC236}">
                <a16:creationId xmlns:a16="http://schemas.microsoft.com/office/drawing/2014/main" id="{2A7D31A7-B734-46BC-917B-01C9B1E15DDA}"/>
              </a:ext>
            </a:extLst>
          </p:cNvPr>
          <p:cNvPicPr>
            <a:picLocks noChangeAspect="1"/>
          </p:cNvPicPr>
          <p:nvPr/>
        </p:nvPicPr>
        <p:blipFill>
          <a:blip r:embed="rId3"/>
          <a:stretch>
            <a:fillRect/>
          </a:stretch>
        </p:blipFill>
        <p:spPr>
          <a:xfrm>
            <a:off x="11076729" y="4535119"/>
            <a:ext cx="383433" cy="383433"/>
          </a:xfrm>
          <a:prstGeom prst="rect">
            <a:avLst/>
          </a:prstGeom>
        </p:spPr>
      </p:pic>
      <p:pic>
        <p:nvPicPr>
          <p:cNvPr id="12" name="图片 11">
            <a:extLst>
              <a:ext uri="{FF2B5EF4-FFF2-40B4-BE49-F238E27FC236}">
                <a16:creationId xmlns:a16="http://schemas.microsoft.com/office/drawing/2014/main" id="{67FF24BB-E0D6-4BF6-85B1-BE6EADEA87D0}"/>
              </a:ext>
            </a:extLst>
          </p:cNvPr>
          <p:cNvPicPr>
            <a:picLocks noChangeAspect="1"/>
          </p:cNvPicPr>
          <p:nvPr/>
        </p:nvPicPr>
        <p:blipFill>
          <a:blip r:embed="rId3"/>
          <a:stretch>
            <a:fillRect/>
          </a:stretch>
        </p:blipFill>
        <p:spPr>
          <a:xfrm>
            <a:off x="6926841" y="4769635"/>
            <a:ext cx="383433" cy="383433"/>
          </a:xfrm>
          <a:prstGeom prst="rect">
            <a:avLst/>
          </a:prstGeom>
        </p:spPr>
      </p:pic>
      <p:pic>
        <p:nvPicPr>
          <p:cNvPr id="13" name="图片 12">
            <a:extLst>
              <a:ext uri="{FF2B5EF4-FFF2-40B4-BE49-F238E27FC236}">
                <a16:creationId xmlns:a16="http://schemas.microsoft.com/office/drawing/2014/main" id="{55B8DAD9-8E6E-4448-A030-297B1B419DFA}"/>
              </a:ext>
            </a:extLst>
          </p:cNvPr>
          <p:cNvPicPr>
            <a:picLocks noChangeAspect="1"/>
          </p:cNvPicPr>
          <p:nvPr/>
        </p:nvPicPr>
        <p:blipFill>
          <a:blip r:embed="rId3"/>
          <a:stretch>
            <a:fillRect/>
          </a:stretch>
        </p:blipFill>
        <p:spPr>
          <a:xfrm>
            <a:off x="10457918" y="4743461"/>
            <a:ext cx="383433" cy="383433"/>
          </a:xfrm>
          <a:prstGeom prst="rect">
            <a:avLst/>
          </a:prstGeom>
        </p:spPr>
      </p:pic>
      <p:pic>
        <p:nvPicPr>
          <p:cNvPr id="14" name="图片 13">
            <a:extLst>
              <a:ext uri="{FF2B5EF4-FFF2-40B4-BE49-F238E27FC236}">
                <a16:creationId xmlns:a16="http://schemas.microsoft.com/office/drawing/2014/main" id="{E1098D98-39F9-41FE-8CE6-4B3A059E9EC0}"/>
              </a:ext>
            </a:extLst>
          </p:cNvPr>
          <p:cNvPicPr>
            <a:picLocks noChangeAspect="1"/>
          </p:cNvPicPr>
          <p:nvPr/>
        </p:nvPicPr>
        <p:blipFill>
          <a:blip r:embed="rId3"/>
          <a:stretch>
            <a:fillRect/>
          </a:stretch>
        </p:blipFill>
        <p:spPr>
          <a:xfrm>
            <a:off x="9741074" y="4627348"/>
            <a:ext cx="383433" cy="383433"/>
          </a:xfrm>
          <a:prstGeom prst="rect">
            <a:avLst/>
          </a:prstGeom>
        </p:spPr>
      </p:pic>
      <p:pic>
        <p:nvPicPr>
          <p:cNvPr id="15" name="图片 14">
            <a:extLst>
              <a:ext uri="{FF2B5EF4-FFF2-40B4-BE49-F238E27FC236}">
                <a16:creationId xmlns:a16="http://schemas.microsoft.com/office/drawing/2014/main" id="{B9D248D3-D237-4664-AE70-5AB3283D1CE7}"/>
              </a:ext>
            </a:extLst>
          </p:cNvPr>
          <p:cNvPicPr>
            <a:picLocks noChangeAspect="1"/>
          </p:cNvPicPr>
          <p:nvPr/>
        </p:nvPicPr>
        <p:blipFill>
          <a:blip r:embed="rId3"/>
          <a:stretch>
            <a:fillRect/>
          </a:stretch>
        </p:blipFill>
        <p:spPr>
          <a:xfrm>
            <a:off x="7576451" y="4575447"/>
            <a:ext cx="383433" cy="383433"/>
          </a:xfrm>
          <a:prstGeom prst="rect">
            <a:avLst/>
          </a:prstGeom>
        </p:spPr>
      </p:pic>
    </p:spTree>
    <p:extLst>
      <p:ext uri="{BB962C8B-B14F-4D97-AF65-F5344CB8AC3E}">
        <p14:creationId xmlns:p14="http://schemas.microsoft.com/office/powerpoint/2010/main" val="23887171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F638A-EB0D-410D-8229-1D09752CD1AE}"/>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BGP</a:t>
            </a:r>
            <a:r>
              <a:rPr lang="zh-CN" altLang="en-US" sz="3200" dirty="0">
                <a:latin typeface="+mn-lt"/>
                <a:ea typeface="+mn-ea"/>
                <a:cs typeface="+mn-ea"/>
                <a:sym typeface="+mn-lt"/>
              </a:rPr>
              <a:t>的路径矢量特征</a:t>
            </a:r>
          </a:p>
        </p:txBody>
      </p:sp>
      <p:sp>
        <p:nvSpPr>
          <p:cNvPr id="3" name="内容占位符 2">
            <a:extLst>
              <a:ext uri="{FF2B5EF4-FFF2-40B4-BE49-F238E27FC236}">
                <a16:creationId xmlns:a16="http://schemas.microsoft.com/office/drawing/2014/main" id="{5D815674-BF04-4138-ADBF-4C6ABA66CDC9}"/>
              </a:ext>
            </a:extLst>
          </p:cNvPr>
          <p:cNvSpPr>
            <a:spLocks noGrp="1"/>
          </p:cNvSpPr>
          <p:nvPr>
            <p:ph idx="1"/>
          </p:nvPr>
        </p:nvSpPr>
        <p:spPr>
          <a:xfrm>
            <a:off x="731838" y="1191454"/>
            <a:ext cx="10787062" cy="2103990"/>
          </a:xfrm>
        </p:spPr>
        <p:txBody>
          <a:bodyPr vert="horz" lIns="91440" tIns="45720" rIns="91440" bIns="45720" rtlCol="0">
            <a:normAutofit fontScale="775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通常被称为路径矢量路由协议（</a:t>
            </a:r>
            <a:r>
              <a:rPr lang="en-US" altLang="zh-CN" sz="2400" dirty="0">
                <a:solidFill>
                  <a:schemeClr val="accent1"/>
                </a:solidFill>
                <a:cs typeface="+mn-ea"/>
                <a:sym typeface="+mn-lt"/>
              </a:rPr>
              <a:t>Path-Vector Routing Protocol</a:t>
            </a:r>
            <a:r>
              <a:rPr lang="zh-CN" altLang="en-US" sz="2400" dirty="0">
                <a:solidFill>
                  <a:schemeClr val="accent1"/>
                </a:solidFill>
                <a:cs typeface="+mn-ea"/>
                <a:sym typeface="+mn-lt"/>
              </a:rPr>
              <a:t>）。</a:t>
            </a:r>
          </a:p>
          <a:p>
            <a:pPr marL="266700" indent="-266700">
              <a:buFont typeface="Wingdings" panose="05000000000000000000" pitchFamily="2" charset="2"/>
              <a:buChar char="n"/>
            </a:pPr>
            <a:r>
              <a:rPr lang="zh-CN" altLang="en-US" sz="2400" dirty="0">
                <a:solidFill>
                  <a:schemeClr val="accent1"/>
                </a:solidFill>
                <a:cs typeface="+mn-ea"/>
                <a:sym typeface="+mn-lt"/>
              </a:rPr>
              <a:t>每条</a:t>
            </a:r>
            <a:r>
              <a:rPr lang="en-US" altLang="zh-CN" sz="2400" dirty="0">
                <a:solidFill>
                  <a:schemeClr val="accent1"/>
                </a:solidFill>
                <a:cs typeface="+mn-ea"/>
                <a:sym typeface="+mn-lt"/>
              </a:rPr>
              <a:t>BGP</a:t>
            </a:r>
            <a:r>
              <a:rPr lang="zh-CN" altLang="en-US" sz="2400" dirty="0">
                <a:solidFill>
                  <a:schemeClr val="accent1"/>
                </a:solidFill>
                <a:cs typeface="+mn-ea"/>
                <a:sym typeface="+mn-lt"/>
              </a:rPr>
              <a:t>路由都携带着多种路径属性（</a:t>
            </a:r>
            <a:r>
              <a:rPr lang="en-US" altLang="zh-CN" sz="2400" dirty="0">
                <a:solidFill>
                  <a:schemeClr val="accent1"/>
                </a:solidFill>
                <a:cs typeface="+mn-ea"/>
                <a:sym typeface="+mn-lt"/>
              </a:rPr>
              <a:t>Path attribute</a:t>
            </a:r>
            <a:r>
              <a:rPr lang="zh-CN" altLang="en-US" sz="2400" dirty="0">
                <a:solidFill>
                  <a:schemeClr val="accent1"/>
                </a:solidFill>
                <a:cs typeface="+mn-ea"/>
                <a:sym typeface="+mn-lt"/>
              </a:rPr>
              <a:t>），在各种路径属性中，</a:t>
            </a:r>
            <a:r>
              <a:rPr lang="en-US" altLang="zh-CN" sz="2400" dirty="0" err="1">
                <a:solidFill>
                  <a:schemeClr val="accent1"/>
                </a:solidFill>
                <a:cs typeface="+mn-ea"/>
                <a:sym typeface="+mn-lt"/>
              </a:rPr>
              <a:t>AS_Path</a:t>
            </a:r>
            <a:r>
              <a:rPr lang="zh-CN" altLang="en-US" sz="2400" dirty="0">
                <a:solidFill>
                  <a:schemeClr val="accent1"/>
                </a:solidFill>
                <a:cs typeface="+mn-ea"/>
                <a:sym typeface="+mn-lt"/>
              </a:rPr>
              <a:t>属性是非常关键的一个。</a:t>
            </a:r>
            <a:r>
              <a:rPr lang="en-US" altLang="zh-CN" sz="2400" dirty="0" err="1">
                <a:solidFill>
                  <a:schemeClr val="accent1"/>
                </a:solidFill>
                <a:cs typeface="+mn-ea"/>
                <a:sym typeface="+mn-lt"/>
              </a:rPr>
              <a:t>AS_Path</a:t>
            </a:r>
            <a:r>
              <a:rPr lang="zh-CN" altLang="en-US" sz="2400" dirty="0">
                <a:solidFill>
                  <a:schemeClr val="accent1"/>
                </a:solidFill>
                <a:cs typeface="+mn-ea"/>
                <a:sym typeface="+mn-lt"/>
              </a:rPr>
              <a:t>属性记录了</a:t>
            </a:r>
            <a:r>
              <a:rPr lang="en-US" altLang="zh-CN" sz="2400" dirty="0">
                <a:solidFill>
                  <a:schemeClr val="accent1"/>
                </a:solidFill>
                <a:cs typeface="+mn-ea"/>
                <a:sym typeface="+mn-lt"/>
              </a:rPr>
              <a:t>BGP</a:t>
            </a:r>
            <a:r>
              <a:rPr lang="zh-CN" altLang="en-US" sz="2400" dirty="0">
                <a:solidFill>
                  <a:schemeClr val="accent1"/>
                </a:solidFill>
                <a:cs typeface="+mn-ea"/>
                <a:sym typeface="+mn-lt"/>
              </a:rPr>
              <a:t>路由传递过程中所经过的</a:t>
            </a:r>
            <a:r>
              <a:rPr lang="en-US" altLang="zh-CN" sz="2400" dirty="0">
                <a:solidFill>
                  <a:schemeClr val="accent1"/>
                </a:solidFill>
                <a:cs typeface="+mn-ea"/>
                <a:sym typeface="+mn-lt"/>
              </a:rPr>
              <a:t>AS</a:t>
            </a:r>
            <a:r>
              <a:rPr lang="zh-CN" altLang="en-US" sz="2400" dirty="0">
                <a:solidFill>
                  <a:schemeClr val="accent1"/>
                </a:solidFill>
                <a:cs typeface="+mn-ea"/>
                <a:sym typeface="+mn-lt"/>
              </a:rPr>
              <a:t>号，实际上它是一个</a:t>
            </a:r>
            <a:r>
              <a:rPr lang="en-US" altLang="zh-CN" sz="2400" dirty="0">
                <a:solidFill>
                  <a:schemeClr val="accent1"/>
                </a:solidFill>
                <a:cs typeface="+mn-ea"/>
                <a:sym typeface="+mn-lt"/>
              </a:rPr>
              <a:t>AS</a:t>
            </a:r>
            <a:r>
              <a:rPr lang="zh-CN" altLang="en-US" sz="2400" dirty="0">
                <a:solidFill>
                  <a:schemeClr val="accent1"/>
                </a:solidFill>
                <a:cs typeface="+mn-ea"/>
                <a:sym typeface="+mn-lt"/>
              </a:rPr>
              <a:t>号的列表。</a:t>
            </a:r>
          </a:p>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路由器不接受</a:t>
            </a:r>
            <a:r>
              <a:rPr lang="en-US" altLang="zh-CN" sz="2400" dirty="0" err="1">
                <a:solidFill>
                  <a:schemeClr val="accent1"/>
                </a:solidFill>
                <a:cs typeface="+mn-ea"/>
                <a:sym typeface="+mn-lt"/>
              </a:rPr>
              <a:t>AS_Path</a:t>
            </a:r>
            <a:r>
              <a:rPr lang="zh-CN" altLang="en-US" sz="2400" dirty="0">
                <a:solidFill>
                  <a:schemeClr val="accent1"/>
                </a:solidFill>
                <a:cs typeface="+mn-ea"/>
                <a:sym typeface="+mn-lt"/>
              </a:rPr>
              <a:t>中包含其自身</a:t>
            </a:r>
            <a:r>
              <a:rPr lang="en-US" altLang="zh-CN" sz="2400" dirty="0">
                <a:solidFill>
                  <a:schemeClr val="accent1"/>
                </a:solidFill>
                <a:cs typeface="+mn-ea"/>
                <a:sym typeface="+mn-lt"/>
              </a:rPr>
              <a:t>AS</a:t>
            </a:r>
            <a:r>
              <a:rPr lang="zh-CN" altLang="en-US" sz="2400" dirty="0">
                <a:solidFill>
                  <a:schemeClr val="accent1"/>
                </a:solidFill>
                <a:cs typeface="+mn-ea"/>
                <a:sym typeface="+mn-lt"/>
              </a:rPr>
              <a:t>号的路由更新。</a:t>
            </a:r>
            <a:r>
              <a:rPr lang="en-US" altLang="zh-CN" sz="2400" dirty="0" err="1">
                <a:solidFill>
                  <a:schemeClr val="accent1"/>
                </a:solidFill>
                <a:cs typeface="+mn-ea"/>
                <a:sym typeface="+mn-lt"/>
              </a:rPr>
              <a:t>AS_Path</a:t>
            </a:r>
            <a:r>
              <a:rPr lang="zh-CN" altLang="en-US" sz="2400" dirty="0">
                <a:solidFill>
                  <a:schemeClr val="accent1"/>
                </a:solidFill>
                <a:cs typeface="+mn-ea"/>
                <a:sym typeface="+mn-lt"/>
              </a:rPr>
              <a:t>属性值的长短（</a:t>
            </a:r>
            <a:r>
              <a:rPr lang="en-US" altLang="zh-CN" sz="2400" dirty="0">
                <a:solidFill>
                  <a:schemeClr val="accent1"/>
                </a:solidFill>
                <a:cs typeface="+mn-ea"/>
                <a:sym typeface="+mn-lt"/>
              </a:rPr>
              <a:t>AS</a:t>
            </a:r>
            <a:r>
              <a:rPr lang="zh-CN" altLang="en-US" sz="2400" dirty="0">
                <a:solidFill>
                  <a:schemeClr val="accent1"/>
                </a:solidFill>
                <a:cs typeface="+mn-ea"/>
                <a:sym typeface="+mn-lt"/>
              </a:rPr>
              <a:t>号的个数）会作为一个比较的依据，影响</a:t>
            </a:r>
            <a:r>
              <a:rPr lang="en-US" altLang="zh-CN" sz="2400" dirty="0">
                <a:solidFill>
                  <a:schemeClr val="accent1"/>
                </a:solidFill>
                <a:cs typeface="+mn-ea"/>
                <a:sym typeface="+mn-lt"/>
              </a:rPr>
              <a:t>BGP</a:t>
            </a:r>
            <a:r>
              <a:rPr lang="zh-CN" altLang="en-US" sz="2400" dirty="0">
                <a:solidFill>
                  <a:schemeClr val="accent1"/>
                </a:solidFill>
                <a:cs typeface="+mn-ea"/>
                <a:sym typeface="+mn-lt"/>
              </a:rPr>
              <a:t>路由选择的决策。</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5" name="圆角矩形 23">
            <a:extLst>
              <a:ext uri="{FF2B5EF4-FFF2-40B4-BE49-F238E27FC236}">
                <a16:creationId xmlns:a16="http://schemas.microsoft.com/office/drawing/2014/main" id="{3B8BB28C-1632-4B8D-9A68-B8687B7A1E88}"/>
              </a:ext>
            </a:extLst>
          </p:cNvPr>
          <p:cNvSpPr/>
          <p:nvPr/>
        </p:nvSpPr>
        <p:spPr>
          <a:xfrm>
            <a:off x="3011211" y="3794343"/>
            <a:ext cx="1343590" cy="2167963"/>
          </a:xfrm>
          <a:prstGeom prst="roundRect">
            <a:avLst>
              <a:gd name="adj" fmla="val 7170"/>
            </a:avLst>
          </a:prstGeom>
          <a:solidFill>
            <a:schemeClr val="bg1">
              <a:lumMod val="9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圆角矩形 27">
            <a:extLst>
              <a:ext uri="{FF2B5EF4-FFF2-40B4-BE49-F238E27FC236}">
                <a16:creationId xmlns:a16="http://schemas.microsoft.com/office/drawing/2014/main" id="{A9D81E18-2DC7-4D17-B021-6D25C1B8F7DE}"/>
              </a:ext>
            </a:extLst>
          </p:cNvPr>
          <p:cNvSpPr/>
          <p:nvPr/>
        </p:nvSpPr>
        <p:spPr>
          <a:xfrm>
            <a:off x="8719627" y="3794343"/>
            <a:ext cx="1276360" cy="936104"/>
          </a:xfrm>
          <a:prstGeom prst="roundRect">
            <a:avLst>
              <a:gd name="adj" fmla="val 7170"/>
            </a:avLst>
          </a:prstGeom>
          <a:solidFill>
            <a:schemeClr val="bg1">
              <a:lumMod val="9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 name="圆角矩形 28">
            <a:extLst>
              <a:ext uri="{FF2B5EF4-FFF2-40B4-BE49-F238E27FC236}">
                <a16:creationId xmlns:a16="http://schemas.microsoft.com/office/drawing/2014/main" id="{0517821C-24DD-4A5C-B372-D1DA1A05E5D8}"/>
              </a:ext>
            </a:extLst>
          </p:cNvPr>
          <p:cNvSpPr/>
          <p:nvPr/>
        </p:nvSpPr>
        <p:spPr>
          <a:xfrm>
            <a:off x="4710015" y="3794343"/>
            <a:ext cx="2776967" cy="936104"/>
          </a:xfrm>
          <a:prstGeom prst="roundRect">
            <a:avLst>
              <a:gd name="adj" fmla="val 7170"/>
            </a:avLst>
          </a:prstGeom>
          <a:solidFill>
            <a:schemeClr val="bg1">
              <a:lumMod val="9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 name="圆角矩形 29">
            <a:extLst>
              <a:ext uri="{FF2B5EF4-FFF2-40B4-BE49-F238E27FC236}">
                <a16:creationId xmlns:a16="http://schemas.microsoft.com/office/drawing/2014/main" id="{54704F39-6F0A-4931-A515-F5F69F856869}"/>
              </a:ext>
            </a:extLst>
          </p:cNvPr>
          <p:cNvSpPr/>
          <p:nvPr/>
        </p:nvSpPr>
        <p:spPr>
          <a:xfrm>
            <a:off x="7216765" y="5036239"/>
            <a:ext cx="1273454" cy="936104"/>
          </a:xfrm>
          <a:prstGeom prst="roundRect">
            <a:avLst>
              <a:gd name="adj" fmla="val 7170"/>
            </a:avLst>
          </a:prstGeom>
          <a:solidFill>
            <a:schemeClr val="bg1">
              <a:lumMod val="9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 name="圆角矩形 30">
            <a:extLst>
              <a:ext uri="{FF2B5EF4-FFF2-40B4-BE49-F238E27FC236}">
                <a16:creationId xmlns:a16="http://schemas.microsoft.com/office/drawing/2014/main" id="{A10A2F66-F527-475B-AA9B-9CB82118196E}"/>
              </a:ext>
            </a:extLst>
          </p:cNvPr>
          <p:cNvSpPr/>
          <p:nvPr/>
        </p:nvSpPr>
        <p:spPr>
          <a:xfrm>
            <a:off x="4710016" y="5036239"/>
            <a:ext cx="1805026" cy="936104"/>
          </a:xfrm>
          <a:prstGeom prst="roundRect">
            <a:avLst>
              <a:gd name="adj" fmla="val 7170"/>
            </a:avLst>
          </a:prstGeom>
          <a:solidFill>
            <a:schemeClr val="bg1">
              <a:lumMod val="9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 name="Freeform 27">
            <a:extLst>
              <a:ext uri="{FF2B5EF4-FFF2-40B4-BE49-F238E27FC236}">
                <a16:creationId xmlns:a16="http://schemas.microsoft.com/office/drawing/2014/main" id="{0A75CD2C-EA46-41CA-80E7-77FD58514131}"/>
              </a:ext>
            </a:extLst>
          </p:cNvPr>
          <p:cNvSpPr>
            <a:spLocks/>
          </p:cNvSpPr>
          <p:nvPr/>
        </p:nvSpPr>
        <p:spPr bwMode="auto">
          <a:xfrm>
            <a:off x="5546407" y="4207430"/>
            <a:ext cx="1296045" cy="108000"/>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11" name="Freeform 27">
            <a:extLst>
              <a:ext uri="{FF2B5EF4-FFF2-40B4-BE49-F238E27FC236}">
                <a16:creationId xmlns:a16="http://schemas.microsoft.com/office/drawing/2014/main" id="{80767CD2-729B-4A05-BE19-AF3CDA8C5527}"/>
              </a:ext>
            </a:extLst>
          </p:cNvPr>
          <p:cNvSpPr>
            <a:spLocks/>
          </p:cNvSpPr>
          <p:nvPr/>
        </p:nvSpPr>
        <p:spPr bwMode="auto">
          <a:xfrm>
            <a:off x="6098498" y="5467582"/>
            <a:ext cx="1707477" cy="108000"/>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12" name="Freeform 27">
            <a:extLst>
              <a:ext uri="{FF2B5EF4-FFF2-40B4-BE49-F238E27FC236}">
                <a16:creationId xmlns:a16="http://schemas.microsoft.com/office/drawing/2014/main" id="{10F7E87D-FBE0-464B-9066-224837D84BB3}"/>
              </a:ext>
            </a:extLst>
          </p:cNvPr>
          <p:cNvSpPr>
            <a:spLocks/>
          </p:cNvSpPr>
          <p:nvPr/>
        </p:nvSpPr>
        <p:spPr bwMode="auto">
          <a:xfrm>
            <a:off x="7216765" y="4207430"/>
            <a:ext cx="1802618" cy="108000"/>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13" name="Freeform 27">
            <a:extLst>
              <a:ext uri="{FF2B5EF4-FFF2-40B4-BE49-F238E27FC236}">
                <a16:creationId xmlns:a16="http://schemas.microsoft.com/office/drawing/2014/main" id="{4DB130B9-4251-433F-8028-CA8E9296A9A9}"/>
              </a:ext>
            </a:extLst>
          </p:cNvPr>
          <p:cNvSpPr>
            <a:spLocks/>
          </p:cNvSpPr>
          <p:nvPr/>
        </p:nvSpPr>
        <p:spPr bwMode="auto">
          <a:xfrm rot="18391375">
            <a:off x="7889221" y="4867351"/>
            <a:ext cx="1489767" cy="108000"/>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grpSp>
        <p:nvGrpSpPr>
          <p:cNvPr id="14" name="组合 13">
            <a:extLst>
              <a:ext uri="{FF2B5EF4-FFF2-40B4-BE49-F238E27FC236}">
                <a16:creationId xmlns:a16="http://schemas.microsoft.com/office/drawing/2014/main" id="{A938CB39-B00F-4881-9428-B2E2682AB5A0}"/>
              </a:ext>
            </a:extLst>
          </p:cNvPr>
          <p:cNvGrpSpPr/>
          <p:nvPr/>
        </p:nvGrpSpPr>
        <p:grpSpPr>
          <a:xfrm>
            <a:off x="4126986" y="4048877"/>
            <a:ext cx="1560688" cy="1780465"/>
            <a:chOff x="1603055" y="4145415"/>
            <a:chExt cx="1919618" cy="1780465"/>
          </a:xfrm>
        </p:grpSpPr>
        <p:cxnSp>
          <p:nvCxnSpPr>
            <p:cNvPr id="15" name="直接连接符 14">
              <a:extLst>
                <a:ext uri="{FF2B5EF4-FFF2-40B4-BE49-F238E27FC236}">
                  <a16:creationId xmlns:a16="http://schemas.microsoft.com/office/drawing/2014/main" id="{816663BC-C70D-47B9-86AC-67022CAA3D16}"/>
                </a:ext>
              </a:extLst>
            </p:cNvPr>
            <p:cNvCxnSpPr/>
            <p:nvPr/>
          </p:nvCxnSpPr>
          <p:spPr>
            <a:xfrm>
              <a:off x="1603055" y="4340677"/>
              <a:ext cx="11658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7166CE9-F1B9-4D03-9DCC-49C3F9961477}"/>
                </a:ext>
              </a:extLst>
            </p:cNvPr>
            <p:cNvCxnSpPr/>
            <p:nvPr/>
          </p:nvCxnSpPr>
          <p:spPr>
            <a:xfrm>
              <a:off x="1603055" y="5600829"/>
              <a:ext cx="19196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911880F-8B4D-448F-9F97-50FFB7D1E641}"/>
                </a:ext>
              </a:extLst>
            </p:cNvPr>
            <p:cNvCxnSpPr/>
            <p:nvPr/>
          </p:nvCxnSpPr>
          <p:spPr>
            <a:xfrm flipV="1">
              <a:off x="1610995" y="4145415"/>
              <a:ext cx="0" cy="1780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A4CD6245-E8AB-4901-87B9-3062992D3720}"/>
              </a:ext>
            </a:extLst>
          </p:cNvPr>
          <p:cNvSpPr/>
          <p:nvPr/>
        </p:nvSpPr>
        <p:spPr>
          <a:xfrm>
            <a:off x="5780693" y="4407282"/>
            <a:ext cx="827471" cy="343877"/>
          </a:xfrm>
          <a:prstGeom prst="rect">
            <a:avLst/>
          </a:prstGeom>
        </p:spPr>
        <p:txBody>
          <a:bodyPr wrap="none">
            <a:spAutoFit/>
          </a:bodyPr>
          <a:lstStyle/>
          <a:p>
            <a:pPr>
              <a:lnSpc>
                <a:spcPct val="120000"/>
              </a:lnSpc>
            </a:pPr>
            <a:r>
              <a:rPr lang="en-US" altLang="zh-CN" sz="1500" b="1">
                <a:cs typeface="+mn-ea"/>
                <a:sym typeface="+mn-lt"/>
              </a:rPr>
              <a:t>AS 100</a:t>
            </a:r>
            <a:endParaRPr lang="zh-CN" altLang="en-US" sz="1500" b="1">
              <a:cs typeface="+mn-ea"/>
              <a:sym typeface="+mn-lt"/>
            </a:endParaRPr>
          </a:p>
        </p:txBody>
      </p:sp>
      <p:sp>
        <p:nvSpPr>
          <p:cNvPr id="19" name="矩形 18">
            <a:extLst>
              <a:ext uri="{FF2B5EF4-FFF2-40B4-BE49-F238E27FC236}">
                <a16:creationId xmlns:a16="http://schemas.microsoft.com/office/drawing/2014/main" id="{2CD8F40E-955B-401D-AD29-3609E58E0B2B}"/>
              </a:ext>
            </a:extLst>
          </p:cNvPr>
          <p:cNvSpPr/>
          <p:nvPr/>
        </p:nvSpPr>
        <p:spPr>
          <a:xfrm>
            <a:off x="4714841" y="5639142"/>
            <a:ext cx="827471" cy="343877"/>
          </a:xfrm>
          <a:prstGeom prst="rect">
            <a:avLst/>
          </a:prstGeom>
        </p:spPr>
        <p:txBody>
          <a:bodyPr wrap="none">
            <a:spAutoFit/>
          </a:bodyPr>
          <a:lstStyle/>
          <a:p>
            <a:pPr>
              <a:lnSpc>
                <a:spcPct val="120000"/>
              </a:lnSpc>
            </a:pPr>
            <a:r>
              <a:rPr lang="en-US" altLang="zh-CN" sz="1500" b="1">
                <a:cs typeface="+mn-ea"/>
                <a:sym typeface="+mn-lt"/>
              </a:rPr>
              <a:t>AS 200</a:t>
            </a:r>
            <a:endParaRPr lang="zh-CN" altLang="en-US" sz="1500" b="1">
              <a:cs typeface="+mn-ea"/>
              <a:sym typeface="+mn-lt"/>
            </a:endParaRPr>
          </a:p>
        </p:txBody>
      </p:sp>
      <p:sp>
        <p:nvSpPr>
          <p:cNvPr id="20" name="矩形 19">
            <a:extLst>
              <a:ext uri="{FF2B5EF4-FFF2-40B4-BE49-F238E27FC236}">
                <a16:creationId xmlns:a16="http://schemas.microsoft.com/office/drawing/2014/main" id="{829B9D90-AE8B-45A2-BD22-803EC225ED53}"/>
              </a:ext>
            </a:extLst>
          </p:cNvPr>
          <p:cNvSpPr/>
          <p:nvPr/>
        </p:nvSpPr>
        <p:spPr>
          <a:xfrm>
            <a:off x="7224300" y="5025519"/>
            <a:ext cx="827471" cy="343877"/>
          </a:xfrm>
          <a:prstGeom prst="rect">
            <a:avLst/>
          </a:prstGeom>
        </p:spPr>
        <p:txBody>
          <a:bodyPr wrap="none">
            <a:spAutoFit/>
          </a:bodyPr>
          <a:lstStyle/>
          <a:p>
            <a:pPr>
              <a:lnSpc>
                <a:spcPct val="120000"/>
              </a:lnSpc>
            </a:pPr>
            <a:r>
              <a:rPr lang="en-US" altLang="zh-CN" sz="1500" b="1">
                <a:cs typeface="+mn-ea"/>
                <a:sym typeface="+mn-lt"/>
              </a:rPr>
              <a:t>AS 300</a:t>
            </a:r>
            <a:endParaRPr lang="zh-CN" altLang="en-US" sz="1500" b="1">
              <a:cs typeface="+mn-ea"/>
              <a:sym typeface="+mn-lt"/>
            </a:endParaRPr>
          </a:p>
        </p:txBody>
      </p:sp>
      <p:sp>
        <p:nvSpPr>
          <p:cNvPr id="21" name="矩形 20">
            <a:extLst>
              <a:ext uri="{FF2B5EF4-FFF2-40B4-BE49-F238E27FC236}">
                <a16:creationId xmlns:a16="http://schemas.microsoft.com/office/drawing/2014/main" id="{AEF134CE-649A-4AE7-A6F8-12FB3ABA4772}"/>
              </a:ext>
            </a:extLst>
          </p:cNvPr>
          <p:cNvSpPr/>
          <p:nvPr/>
        </p:nvSpPr>
        <p:spPr>
          <a:xfrm>
            <a:off x="9168516" y="3775983"/>
            <a:ext cx="827471" cy="343877"/>
          </a:xfrm>
          <a:prstGeom prst="rect">
            <a:avLst/>
          </a:prstGeom>
        </p:spPr>
        <p:txBody>
          <a:bodyPr wrap="none">
            <a:spAutoFit/>
          </a:bodyPr>
          <a:lstStyle/>
          <a:p>
            <a:pPr>
              <a:lnSpc>
                <a:spcPct val="120000"/>
              </a:lnSpc>
            </a:pPr>
            <a:r>
              <a:rPr lang="en-US" altLang="zh-CN" sz="1500" b="1">
                <a:cs typeface="+mn-ea"/>
                <a:sym typeface="+mn-lt"/>
              </a:rPr>
              <a:t>AS 400</a:t>
            </a:r>
            <a:endParaRPr lang="zh-CN" altLang="en-US" sz="1500" b="1">
              <a:cs typeface="+mn-ea"/>
              <a:sym typeface="+mn-lt"/>
            </a:endParaRPr>
          </a:p>
        </p:txBody>
      </p:sp>
      <p:sp>
        <p:nvSpPr>
          <p:cNvPr id="22" name="矩形 21">
            <a:extLst>
              <a:ext uri="{FF2B5EF4-FFF2-40B4-BE49-F238E27FC236}">
                <a16:creationId xmlns:a16="http://schemas.microsoft.com/office/drawing/2014/main" id="{C18963B5-C161-4A2F-9ABE-F20B96ED5DD3}"/>
              </a:ext>
            </a:extLst>
          </p:cNvPr>
          <p:cNvSpPr/>
          <p:nvPr/>
        </p:nvSpPr>
        <p:spPr>
          <a:xfrm>
            <a:off x="3011211" y="4767755"/>
            <a:ext cx="1148071" cy="343877"/>
          </a:xfrm>
          <a:prstGeom prst="rect">
            <a:avLst/>
          </a:prstGeom>
        </p:spPr>
        <p:txBody>
          <a:bodyPr wrap="none">
            <a:spAutoFit/>
          </a:bodyPr>
          <a:lstStyle/>
          <a:p>
            <a:pPr>
              <a:lnSpc>
                <a:spcPct val="120000"/>
              </a:lnSpc>
            </a:pPr>
            <a:r>
              <a:rPr lang="en-US" altLang="zh-CN" sz="1500" b="1">
                <a:cs typeface="+mn-ea"/>
                <a:sym typeface="+mn-lt"/>
              </a:rPr>
              <a:t>10.1.1.0/24</a:t>
            </a:r>
            <a:endParaRPr lang="zh-CN" altLang="en-US" sz="1500" b="1">
              <a:cs typeface="+mn-ea"/>
              <a:sym typeface="+mn-lt"/>
            </a:endParaRPr>
          </a:p>
        </p:txBody>
      </p:sp>
      <p:grpSp>
        <p:nvGrpSpPr>
          <p:cNvPr id="23" name="组合 22">
            <a:extLst>
              <a:ext uri="{FF2B5EF4-FFF2-40B4-BE49-F238E27FC236}">
                <a16:creationId xmlns:a16="http://schemas.microsoft.com/office/drawing/2014/main" id="{D5918362-50F8-4386-B0B1-77C070FC6444}"/>
              </a:ext>
            </a:extLst>
          </p:cNvPr>
          <p:cNvGrpSpPr/>
          <p:nvPr/>
        </p:nvGrpSpPr>
        <p:grpSpPr>
          <a:xfrm>
            <a:off x="6946755" y="3297327"/>
            <a:ext cx="1903503" cy="323167"/>
            <a:chOff x="4787690" y="3393865"/>
            <a:chExt cx="1903503" cy="323167"/>
          </a:xfrm>
        </p:grpSpPr>
        <p:cxnSp>
          <p:nvCxnSpPr>
            <p:cNvPr id="24" name="直接连接符 23">
              <a:extLst>
                <a:ext uri="{FF2B5EF4-FFF2-40B4-BE49-F238E27FC236}">
                  <a16:creationId xmlns:a16="http://schemas.microsoft.com/office/drawing/2014/main" id="{C6AD0ACE-0AD7-451E-B5F0-FF02C78F92D0}"/>
                </a:ext>
              </a:extLst>
            </p:cNvPr>
            <p:cNvCxnSpPr/>
            <p:nvPr/>
          </p:nvCxnSpPr>
          <p:spPr>
            <a:xfrm>
              <a:off x="4793171" y="3717032"/>
              <a:ext cx="1898022" cy="0"/>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C4D3E347-455F-4D3D-9A64-D108118B6631}"/>
                </a:ext>
              </a:extLst>
            </p:cNvPr>
            <p:cNvSpPr/>
            <p:nvPr/>
          </p:nvSpPr>
          <p:spPr>
            <a:xfrm>
              <a:off x="4787690" y="3393865"/>
              <a:ext cx="1875129" cy="311688"/>
            </a:xfrm>
            <a:prstGeom prst="rect">
              <a:avLst/>
            </a:prstGeom>
          </p:spPr>
          <p:txBody>
            <a:bodyPr wrap="none">
              <a:spAutoFit/>
            </a:bodyPr>
            <a:lstStyle/>
            <a:p>
              <a:pPr>
                <a:lnSpc>
                  <a:spcPct val="120000"/>
                </a:lnSpc>
              </a:pPr>
              <a:r>
                <a:rPr lang="en-US" altLang="zh-CN" sz="1300" b="1" dirty="0">
                  <a:solidFill>
                    <a:srgbClr val="C00000"/>
                  </a:solidFill>
                  <a:cs typeface="+mn-ea"/>
                  <a:sym typeface="+mn-lt"/>
                </a:rPr>
                <a:t>AS_PATH</a:t>
              </a:r>
              <a:r>
                <a:rPr lang="zh-CN" altLang="en-US" sz="1300" b="1" dirty="0">
                  <a:solidFill>
                    <a:srgbClr val="C00000"/>
                  </a:solidFill>
                  <a:cs typeface="+mn-ea"/>
                  <a:sym typeface="+mn-lt"/>
                </a:rPr>
                <a:t>（</a:t>
              </a:r>
              <a:r>
                <a:rPr lang="en-US" altLang="zh-CN" sz="1300" b="1" dirty="0">
                  <a:solidFill>
                    <a:srgbClr val="C00000"/>
                  </a:solidFill>
                  <a:cs typeface="+mn-ea"/>
                  <a:sym typeface="+mn-lt"/>
                </a:rPr>
                <a:t>100,500</a:t>
              </a:r>
              <a:r>
                <a:rPr lang="zh-CN" altLang="en-US" sz="1300" b="1" dirty="0">
                  <a:solidFill>
                    <a:srgbClr val="C00000"/>
                  </a:solidFill>
                  <a:cs typeface="+mn-ea"/>
                  <a:sym typeface="+mn-lt"/>
                </a:rPr>
                <a:t>）</a:t>
              </a:r>
            </a:p>
          </p:txBody>
        </p:sp>
      </p:grpSp>
      <p:cxnSp>
        <p:nvCxnSpPr>
          <p:cNvPr id="26" name="直接连接符 25">
            <a:extLst>
              <a:ext uri="{FF2B5EF4-FFF2-40B4-BE49-F238E27FC236}">
                <a16:creationId xmlns:a16="http://schemas.microsoft.com/office/drawing/2014/main" id="{E3A3B8C7-3F9A-42E8-99CE-88E5997CF7C9}"/>
              </a:ext>
            </a:extLst>
          </p:cNvPr>
          <p:cNvCxnSpPr/>
          <p:nvPr/>
        </p:nvCxnSpPr>
        <p:spPr>
          <a:xfrm rot="18435971">
            <a:off x="7987145" y="5160904"/>
            <a:ext cx="1426013" cy="0"/>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192A94A-4174-4F5C-82EA-5B715BC139D9}"/>
              </a:ext>
            </a:extLst>
          </p:cNvPr>
          <p:cNvSpPr/>
          <p:nvPr/>
        </p:nvSpPr>
        <p:spPr>
          <a:xfrm rot="18435971">
            <a:off x="7647181" y="5201667"/>
            <a:ext cx="2200539" cy="311688"/>
          </a:xfrm>
          <a:prstGeom prst="rect">
            <a:avLst/>
          </a:prstGeom>
        </p:spPr>
        <p:txBody>
          <a:bodyPr wrap="none">
            <a:spAutoFit/>
          </a:bodyPr>
          <a:lstStyle/>
          <a:p>
            <a:pPr>
              <a:lnSpc>
                <a:spcPct val="120000"/>
              </a:lnSpc>
            </a:pPr>
            <a:r>
              <a:rPr lang="en-US" altLang="zh-CN" sz="1300" b="1">
                <a:solidFill>
                  <a:srgbClr val="C00000"/>
                </a:solidFill>
                <a:cs typeface="+mn-ea"/>
                <a:sym typeface="+mn-lt"/>
              </a:rPr>
              <a:t>AS_PATH</a:t>
            </a:r>
            <a:r>
              <a:rPr lang="zh-CN" altLang="en-US" sz="1300" b="1">
                <a:solidFill>
                  <a:srgbClr val="C00000"/>
                </a:solidFill>
                <a:cs typeface="+mn-ea"/>
                <a:sym typeface="+mn-lt"/>
              </a:rPr>
              <a:t>（</a:t>
            </a:r>
            <a:r>
              <a:rPr lang="en-US" altLang="zh-CN" sz="1300" b="1">
                <a:solidFill>
                  <a:srgbClr val="C00000"/>
                </a:solidFill>
                <a:cs typeface="+mn-ea"/>
                <a:sym typeface="+mn-lt"/>
              </a:rPr>
              <a:t>300,200,500</a:t>
            </a:r>
            <a:r>
              <a:rPr lang="zh-CN" altLang="en-US" sz="1300" b="1">
                <a:solidFill>
                  <a:srgbClr val="C00000"/>
                </a:solidFill>
                <a:cs typeface="+mn-ea"/>
                <a:sym typeface="+mn-lt"/>
              </a:rPr>
              <a:t>）</a:t>
            </a:r>
          </a:p>
        </p:txBody>
      </p:sp>
      <p:sp>
        <p:nvSpPr>
          <p:cNvPr id="28" name="矩形 27">
            <a:extLst>
              <a:ext uri="{FF2B5EF4-FFF2-40B4-BE49-F238E27FC236}">
                <a16:creationId xmlns:a16="http://schemas.microsoft.com/office/drawing/2014/main" id="{A5540376-4E50-4AB7-B381-5DD3DD83925F}"/>
              </a:ext>
            </a:extLst>
          </p:cNvPr>
          <p:cNvSpPr/>
          <p:nvPr/>
        </p:nvSpPr>
        <p:spPr>
          <a:xfrm>
            <a:off x="3048403" y="5639142"/>
            <a:ext cx="827471" cy="343877"/>
          </a:xfrm>
          <a:prstGeom prst="rect">
            <a:avLst/>
          </a:prstGeom>
        </p:spPr>
        <p:txBody>
          <a:bodyPr wrap="none">
            <a:spAutoFit/>
          </a:bodyPr>
          <a:lstStyle/>
          <a:p>
            <a:pPr>
              <a:lnSpc>
                <a:spcPct val="120000"/>
              </a:lnSpc>
            </a:pPr>
            <a:r>
              <a:rPr lang="en-US" altLang="zh-CN" sz="1500" b="1">
                <a:cs typeface="+mn-ea"/>
                <a:sym typeface="+mn-lt"/>
              </a:rPr>
              <a:t>AS 500</a:t>
            </a:r>
            <a:endParaRPr lang="zh-CN" altLang="en-US" sz="1500" b="1">
              <a:cs typeface="+mn-ea"/>
              <a:sym typeface="+mn-lt"/>
            </a:endParaRPr>
          </a:p>
        </p:txBody>
      </p:sp>
      <p:sp>
        <p:nvSpPr>
          <p:cNvPr id="34" name="矩形 49">
            <a:extLst>
              <a:ext uri="{FF2B5EF4-FFF2-40B4-BE49-F238E27FC236}">
                <a16:creationId xmlns:a16="http://schemas.microsoft.com/office/drawing/2014/main" id="{CEEF2329-CC3A-4895-9731-CEED603005B9}"/>
              </a:ext>
            </a:extLst>
          </p:cNvPr>
          <p:cNvSpPr/>
          <p:nvPr/>
        </p:nvSpPr>
        <p:spPr>
          <a:xfrm>
            <a:off x="5083266" y="4418263"/>
            <a:ext cx="380232" cy="293607"/>
          </a:xfrm>
          <a:prstGeom prst="rect">
            <a:avLst/>
          </a:prstGeom>
        </p:spPr>
        <p:txBody>
          <a:bodyPr wrap="none">
            <a:spAutoFit/>
          </a:bodyPr>
          <a:lstStyle/>
          <a:p>
            <a:pPr algn="ctr">
              <a:lnSpc>
                <a:spcPct val="120000"/>
              </a:lnSpc>
            </a:pPr>
            <a:r>
              <a:rPr lang="en-US" altLang="zh-CN" sz="1200" b="1">
                <a:cs typeface="+mn-ea"/>
                <a:sym typeface="+mn-lt"/>
              </a:rPr>
              <a:t>R1</a:t>
            </a:r>
            <a:endParaRPr lang="zh-CN" altLang="en-US" sz="1200" b="1">
              <a:cs typeface="+mn-ea"/>
              <a:sym typeface="+mn-lt"/>
            </a:endParaRPr>
          </a:p>
        </p:txBody>
      </p:sp>
      <p:sp>
        <p:nvSpPr>
          <p:cNvPr id="35" name="矩形 49">
            <a:extLst>
              <a:ext uri="{FF2B5EF4-FFF2-40B4-BE49-F238E27FC236}">
                <a16:creationId xmlns:a16="http://schemas.microsoft.com/office/drawing/2014/main" id="{ADC980B0-CA6C-439B-8D2F-890DB2ABAABC}"/>
              </a:ext>
            </a:extLst>
          </p:cNvPr>
          <p:cNvSpPr/>
          <p:nvPr/>
        </p:nvSpPr>
        <p:spPr>
          <a:xfrm>
            <a:off x="6906380" y="4418263"/>
            <a:ext cx="380232" cy="293607"/>
          </a:xfrm>
          <a:prstGeom prst="rect">
            <a:avLst/>
          </a:prstGeom>
        </p:spPr>
        <p:txBody>
          <a:bodyPr wrap="none">
            <a:spAutoFit/>
          </a:bodyPr>
          <a:lstStyle/>
          <a:p>
            <a:pPr algn="ctr">
              <a:lnSpc>
                <a:spcPct val="120000"/>
              </a:lnSpc>
            </a:pPr>
            <a:r>
              <a:rPr lang="en-US" altLang="zh-CN" sz="1200" b="1">
                <a:cs typeface="+mn-ea"/>
                <a:sym typeface="+mn-lt"/>
              </a:rPr>
              <a:t>R2</a:t>
            </a:r>
            <a:endParaRPr lang="zh-CN" altLang="en-US" sz="1200" b="1">
              <a:cs typeface="+mn-ea"/>
              <a:sym typeface="+mn-lt"/>
            </a:endParaRPr>
          </a:p>
        </p:txBody>
      </p:sp>
      <p:sp>
        <p:nvSpPr>
          <p:cNvPr id="36" name="矩形 49">
            <a:extLst>
              <a:ext uri="{FF2B5EF4-FFF2-40B4-BE49-F238E27FC236}">
                <a16:creationId xmlns:a16="http://schemas.microsoft.com/office/drawing/2014/main" id="{4EF4311A-BFCF-468C-8D61-5F40323D6432}"/>
              </a:ext>
            </a:extLst>
          </p:cNvPr>
          <p:cNvSpPr/>
          <p:nvPr/>
        </p:nvSpPr>
        <p:spPr>
          <a:xfrm>
            <a:off x="5629439" y="5673295"/>
            <a:ext cx="380232" cy="293607"/>
          </a:xfrm>
          <a:prstGeom prst="rect">
            <a:avLst/>
          </a:prstGeom>
        </p:spPr>
        <p:txBody>
          <a:bodyPr wrap="none">
            <a:spAutoFit/>
          </a:bodyPr>
          <a:lstStyle/>
          <a:p>
            <a:pPr algn="ctr">
              <a:lnSpc>
                <a:spcPct val="120000"/>
              </a:lnSpc>
            </a:pPr>
            <a:r>
              <a:rPr lang="en-US" altLang="zh-CN" sz="1200" b="1">
                <a:cs typeface="+mn-ea"/>
                <a:sym typeface="+mn-lt"/>
              </a:rPr>
              <a:t>R3</a:t>
            </a:r>
            <a:endParaRPr lang="zh-CN" altLang="en-US" sz="1200" b="1">
              <a:cs typeface="+mn-ea"/>
              <a:sym typeface="+mn-lt"/>
            </a:endParaRPr>
          </a:p>
        </p:txBody>
      </p:sp>
      <p:sp>
        <p:nvSpPr>
          <p:cNvPr id="37" name="矩形 49">
            <a:extLst>
              <a:ext uri="{FF2B5EF4-FFF2-40B4-BE49-F238E27FC236}">
                <a16:creationId xmlns:a16="http://schemas.microsoft.com/office/drawing/2014/main" id="{DBF1910D-C76C-4A95-AF6A-550C9C46A9E9}"/>
              </a:ext>
            </a:extLst>
          </p:cNvPr>
          <p:cNvSpPr/>
          <p:nvPr/>
        </p:nvSpPr>
        <p:spPr>
          <a:xfrm>
            <a:off x="7767163" y="5673295"/>
            <a:ext cx="380232" cy="293607"/>
          </a:xfrm>
          <a:prstGeom prst="rect">
            <a:avLst/>
          </a:prstGeom>
        </p:spPr>
        <p:txBody>
          <a:bodyPr wrap="none">
            <a:spAutoFit/>
          </a:bodyPr>
          <a:lstStyle/>
          <a:p>
            <a:pPr algn="ctr">
              <a:lnSpc>
                <a:spcPct val="120000"/>
              </a:lnSpc>
            </a:pPr>
            <a:r>
              <a:rPr lang="en-US" altLang="zh-CN" sz="1200" b="1">
                <a:cs typeface="+mn-ea"/>
                <a:sym typeface="+mn-lt"/>
              </a:rPr>
              <a:t>R4</a:t>
            </a:r>
            <a:endParaRPr lang="zh-CN" altLang="en-US" sz="1200" b="1">
              <a:cs typeface="+mn-ea"/>
              <a:sym typeface="+mn-lt"/>
            </a:endParaRPr>
          </a:p>
        </p:txBody>
      </p:sp>
      <p:sp>
        <p:nvSpPr>
          <p:cNvPr id="38" name="矩形 49">
            <a:extLst>
              <a:ext uri="{FF2B5EF4-FFF2-40B4-BE49-F238E27FC236}">
                <a16:creationId xmlns:a16="http://schemas.microsoft.com/office/drawing/2014/main" id="{9B467138-31A0-4FA0-86ED-4A8B252623E3}"/>
              </a:ext>
            </a:extLst>
          </p:cNvPr>
          <p:cNvSpPr/>
          <p:nvPr/>
        </p:nvSpPr>
        <p:spPr>
          <a:xfrm>
            <a:off x="9071066" y="4418263"/>
            <a:ext cx="380232" cy="293607"/>
          </a:xfrm>
          <a:prstGeom prst="rect">
            <a:avLst/>
          </a:prstGeom>
        </p:spPr>
        <p:txBody>
          <a:bodyPr wrap="none">
            <a:spAutoFit/>
          </a:bodyPr>
          <a:lstStyle/>
          <a:p>
            <a:pPr algn="ctr">
              <a:lnSpc>
                <a:spcPct val="120000"/>
              </a:lnSpc>
            </a:pPr>
            <a:r>
              <a:rPr lang="en-US" altLang="zh-CN" sz="1200" b="1">
                <a:cs typeface="+mn-ea"/>
                <a:sym typeface="+mn-lt"/>
              </a:rPr>
              <a:t>R5</a:t>
            </a:r>
            <a:endParaRPr lang="zh-CN" altLang="en-US" sz="1200" b="1">
              <a:cs typeface="+mn-ea"/>
              <a:sym typeface="+mn-lt"/>
            </a:endParaRPr>
          </a:p>
        </p:txBody>
      </p:sp>
      <p:sp>
        <p:nvSpPr>
          <p:cNvPr id="4" name="日期占位符 3">
            <a:extLst>
              <a:ext uri="{FF2B5EF4-FFF2-40B4-BE49-F238E27FC236}">
                <a16:creationId xmlns:a16="http://schemas.microsoft.com/office/drawing/2014/main" id="{E5BC9C76-A144-DBAB-43EF-F274C978442C}"/>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39" name="页脚占位符 4">
            <a:extLst>
              <a:ext uri="{FF2B5EF4-FFF2-40B4-BE49-F238E27FC236}">
                <a16:creationId xmlns:a16="http://schemas.microsoft.com/office/drawing/2014/main" id="{8D0F3B4C-DEB2-0EF6-7357-72ECA31FF925}"/>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40" name="灯片编号占位符 5">
            <a:extLst>
              <a:ext uri="{FF2B5EF4-FFF2-40B4-BE49-F238E27FC236}">
                <a16:creationId xmlns:a16="http://schemas.microsoft.com/office/drawing/2014/main" id="{42EC2295-4B30-8D73-9AB6-DC0CB434F33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239</a:t>
            </a:fld>
            <a:endParaRPr lang="en-US">
              <a:cs typeface="+mn-ea"/>
              <a:sym typeface="+mn-lt"/>
            </a:endParaRPr>
          </a:p>
        </p:txBody>
      </p:sp>
      <p:pic>
        <p:nvPicPr>
          <p:cNvPr id="41" name="图片 40">
            <a:extLst>
              <a:ext uri="{FF2B5EF4-FFF2-40B4-BE49-F238E27FC236}">
                <a16:creationId xmlns:a16="http://schemas.microsoft.com/office/drawing/2014/main" id="{A7A1D0F8-0518-462C-A6E9-33ECD3F73D50}"/>
              </a:ext>
            </a:extLst>
          </p:cNvPr>
          <p:cNvPicPr>
            <a:picLocks noChangeAspect="1"/>
          </p:cNvPicPr>
          <p:nvPr/>
        </p:nvPicPr>
        <p:blipFill>
          <a:blip r:embed="rId2"/>
          <a:stretch>
            <a:fillRect/>
          </a:stretch>
        </p:blipFill>
        <p:spPr>
          <a:xfrm>
            <a:off x="9038037" y="4033786"/>
            <a:ext cx="472081" cy="472081"/>
          </a:xfrm>
          <a:prstGeom prst="rect">
            <a:avLst/>
          </a:prstGeom>
        </p:spPr>
      </p:pic>
      <p:pic>
        <p:nvPicPr>
          <p:cNvPr id="42" name="图片 41">
            <a:extLst>
              <a:ext uri="{FF2B5EF4-FFF2-40B4-BE49-F238E27FC236}">
                <a16:creationId xmlns:a16="http://schemas.microsoft.com/office/drawing/2014/main" id="{AF958FE8-400A-4083-A83D-437A9D9C3585}"/>
              </a:ext>
            </a:extLst>
          </p:cNvPr>
          <p:cNvPicPr>
            <a:picLocks noChangeAspect="1"/>
          </p:cNvPicPr>
          <p:nvPr/>
        </p:nvPicPr>
        <p:blipFill>
          <a:blip r:embed="rId2"/>
          <a:stretch>
            <a:fillRect/>
          </a:stretch>
        </p:blipFill>
        <p:spPr>
          <a:xfrm>
            <a:off x="7729638" y="5284359"/>
            <a:ext cx="472081" cy="472081"/>
          </a:xfrm>
          <a:prstGeom prst="rect">
            <a:avLst/>
          </a:prstGeom>
        </p:spPr>
      </p:pic>
      <p:pic>
        <p:nvPicPr>
          <p:cNvPr id="43" name="图片 42">
            <a:extLst>
              <a:ext uri="{FF2B5EF4-FFF2-40B4-BE49-F238E27FC236}">
                <a16:creationId xmlns:a16="http://schemas.microsoft.com/office/drawing/2014/main" id="{C9B7193D-DCA0-42CD-9085-62DF5BDFD5C5}"/>
              </a:ext>
            </a:extLst>
          </p:cNvPr>
          <p:cNvPicPr>
            <a:picLocks noChangeAspect="1"/>
          </p:cNvPicPr>
          <p:nvPr/>
        </p:nvPicPr>
        <p:blipFill>
          <a:blip r:embed="rId2"/>
          <a:stretch>
            <a:fillRect/>
          </a:stretch>
        </p:blipFill>
        <p:spPr>
          <a:xfrm>
            <a:off x="5615584" y="5235948"/>
            <a:ext cx="472081" cy="472081"/>
          </a:xfrm>
          <a:prstGeom prst="rect">
            <a:avLst/>
          </a:prstGeom>
        </p:spPr>
      </p:pic>
      <p:pic>
        <p:nvPicPr>
          <p:cNvPr id="44" name="图片 43">
            <a:extLst>
              <a:ext uri="{FF2B5EF4-FFF2-40B4-BE49-F238E27FC236}">
                <a16:creationId xmlns:a16="http://schemas.microsoft.com/office/drawing/2014/main" id="{C0663B9C-745C-4FDF-BD81-904100A7F9A9}"/>
              </a:ext>
            </a:extLst>
          </p:cNvPr>
          <p:cNvPicPr>
            <a:picLocks noChangeAspect="1"/>
          </p:cNvPicPr>
          <p:nvPr/>
        </p:nvPicPr>
        <p:blipFill>
          <a:blip r:embed="rId2"/>
          <a:stretch>
            <a:fillRect/>
          </a:stretch>
        </p:blipFill>
        <p:spPr>
          <a:xfrm>
            <a:off x="6804949" y="3978042"/>
            <a:ext cx="472081" cy="472081"/>
          </a:xfrm>
          <a:prstGeom prst="rect">
            <a:avLst/>
          </a:prstGeom>
        </p:spPr>
      </p:pic>
      <p:pic>
        <p:nvPicPr>
          <p:cNvPr id="45" name="图片 44">
            <a:extLst>
              <a:ext uri="{FF2B5EF4-FFF2-40B4-BE49-F238E27FC236}">
                <a16:creationId xmlns:a16="http://schemas.microsoft.com/office/drawing/2014/main" id="{2CE4EABA-2720-4B0B-A537-EAFFF717E588}"/>
              </a:ext>
            </a:extLst>
          </p:cNvPr>
          <p:cNvPicPr>
            <a:picLocks noChangeAspect="1"/>
          </p:cNvPicPr>
          <p:nvPr/>
        </p:nvPicPr>
        <p:blipFill>
          <a:blip r:embed="rId2"/>
          <a:stretch>
            <a:fillRect/>
          </a:stretch>
        </p:blipFill>
        <p:spPr>
          <a:xfrm>
            <a:off x="5074604" y="3971389"/>
            <a:ext cx="472081" cy="472081"/>
          </a:xfrm>
          <a:prstGeom prst="rect">
            <a:avLst/>
          </a:prstGeom>
        </p:spPr>
      </p:pic>
    </p:spTree>
    <p:extLst>
      <p:ext uri="{BB962C8B-B14F-4D97-AF65-F5344CB8AC3E}">
        <p14:creationId xmlns:p14="http://schemas.microsoft.com/office/powerpoint/2010/main" val="1245130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3CABE51E-02C3-4756-B945-86269DE3AE73}"/>
              </a:ext>
            </a:extLst>
          </p:cNvPr>
          <p:cNvGrpSpPr/>
          <p:nvPr/>
        </p:nvGrpSpPr>
        <p:grpSpPr>
          <a:xfrm>
            <a:off x="192229" y="1573126"/>
            <a:ext cx="5324069" cy="4687495"/>
            <a:chOff x="192229" y="1573126"/>
            <a:chExt cx="5324069" cy="4687495"/>
          </a:xfrm>
        </p:grpSpPr>
        <p:pic>
          <p:nvPicPr>
            <p:cNvPr id="7" name="图片 6">
              <a:extLst>
                <a:ext uri="{FF2B5EF4-FFF2-40B4-BE49-F238E27FC236}">
                  <a16:creationId xmlns:a16="http://schemas.microsoft.com/office/drawing/2014/main" id="{00F14245-829D-F1BA-DED4-4791F1EB7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229" y="1573126"/>
              <a:ext cx="5324069" cy="4687495"/>
            </a:xfrm>
            <a:prstGeom prst="rect">
              <a:avLst/>
            </a:prstGeom>
          </p:spPr>
        </p:pic>
        <p:pic>
          <p:nvPicPr>
            <p:cNvPr id="12" name="图片 11">
              <a:extLst>
                <a:ext uri="{FF2B5EF4-FFF2-40B4-BE49-F238E27FC236}">
                  <a16:creationId xmlns:a16="http://schemas.microsoft.com/office/drawing/2014/main" id="{FB4EB712-6BA9-46C5-BC02-CD8E84E26836}"/>
                </a:ext>
              </a:extLst>
            </p:cNvPr>
            <p:cNvPicPr>
              <a:picLocks noChangeAspect="1"/>
            </p:cNvPicPr>
            <p:nvPr/>
          </p:nvPicPr>
          <p:blipFill>
            <a:blip r:embed="rId3"/>
            <a:stretch>
              <a:fillRect/>
            </a:stretch>
          </p:blipFill>
          <p:spPr>
            <a:xfrm>
              <a:off x="266864" y="3818039"/>
              <a:ext cx="1023445" cy="1005170"/>
            </a:xfrm>
            <a:prstGeom prst="rect">
              <a:avLst/>
            </a:prstGeom>
          </p:spPr>
        </p:pic>
        <p:pic>
          <p:nvPicPr>
            <p:cNvPr id="13" name="图片 12">
              <a:extLst>
                <a:ext uri="{FF2B5EF4-FFF2-40B4-BE49-F238E27FC236}">
                  <a16:creationId xmlns:a16="http://schemas.microsoft.com/office/drawing/2014/main" id="{A1AA73C3-02F5-45DB-8CAA-5944C099E17B}"/>
                </a:ext>
              </a:extLst>
            </p:cNvPr>
            <p:cNvPicPr>
              <a:picLocks noChangeAspect="1"/>
            </p:cNvPicPr>
            <p:nvPr/>
          </p:nvPicPr>
          <p:blipFill>
            <a:blip r:embed="rId3"/>
            <a:stretch>
              <a:fillRect/>
            </a:stretch>
          </p:blipFill>
          <p:spPr>
            <a:xfrm>
              <a:off x="4492853" y="2048427"/>
              <a:ext cx="1023445" cy="1005170"/>
            </a:xfrm>
            <a:prstGeom prst="rect">
              <a:avLst/>
            </a:prstGeom>
          </p:spPr>
        </p:pic>
      </p:grpSp>
      <p:sp>
        <p:nvSpPr>
          <p:cNvPr id="2" name="标题 1">
            <a:extLst>
              <a:ext uri="{FF2B5EF4-FFF2-40B4-BE49-F238E27FC236}">
                <a16:creationId xmlns:a16="http://schemas.microsoft.com/office/drawing/2014/main" id="{05ED7555-DA93-423D-EDA2-E75D14B5D2E6}"/>
              </a:ext>
            </a:extLst>
          </p:cNvPr>
          <p:cNvSpPr>
            <a:spLocks noGrp="1"/>
          </p:cNvSpPr>
          <p:nvPr>
            <p:ph type="title"/>
          </p:nvPr>
        </p:nvSpPr>
        <p:spPr/>
        <p:txBody>
          <a:bodyPr/>
          <a:lstStyle/>
          <a:p>
            <a:pPr>
              <a:lnSpc>
                <a:spcPct val="120000"/>
              </a:lnSpc>
            </a:pPr>
            <a:r>
              <a:rPr lang="en-US" altLang="zh-CN" dirty="0">
                <a:latin typeface="+mn-lt"/>
                <a:ea typeface="+mn-ea"/>
                <a:cs typeface="+mn-ea"/>
                <a:sym typeface="+mn-lt"/>
              </a:rPr>
              <a:t>Dijkstra</a:t>
            </a:r>
            <a:r>
              <a:rPr lang="zh-CN" altLang="en-US" dirty="0">
                <a:latin typeface="+mn-lt"/>
                <a:ea typeface="+mn-ea"/>
                <a:cs typeface="+mn-ea"/>
                <a:sym typeface="+mn-lt"/>
              </a:rPr>
              <a:t>算法示例</a:t>
            </a:r>
          </a:p>
        </p:txBody>
      </p:sp>
      <p:sp>
        <p:nvSpPr>
          <p:cNvPr id="4" name="日期占位符 3">
            <a:extLst>
              <a:ext uri="{FF2B5EF4-FFF2-40B4-BE49-F238E27FC236}">
                <a16:creationId xmlns:a16="http://schemas.microsoft.com/office/drawing/2014/main" id="{C79B8B4F-0E9B-CD63-4E68-68C01F5D65E9}"/>
              </a:ext>
            </a:extLst>
          </p:cNvPr>
          <p:cNvSpPr>
            <a:spLocks noGrp="1"/>
          </p:cNvSpPr>
          <p:nvPr>
            <p:ph type="dt" sz="half" idx="10"/>
          </p:nvPr>
        </p:nvSpPr>
        <p:spPr>
          <a:xfrm>
            <a:off x="4718050" y="6409690"/>
            <a:ext cx="2743200" cy="274320"/>
          </a:xfrm>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CEA71E81-A906-0DD2-55F8-49F48222356A}"/>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89CD289-2B7B-BB98-895E-9EBB4E6308A8}"/>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24</a:t>
            </a:fld>
            <a:endParaRPr lang="en-US">
              <a:cs typeface="+mn-ea"/>
              <a:sym typeface="+mn-lt"/>
            </a:endParaRPr>
          </a:p>
        </p:txBody>
      </p:sp>
      <p:sp>
        <p:nvSpPr>
          <p:cNvPr id="21" name="箭头: 右 20">
            <a:extLst>
              <a:ext uri="{FF2B5EF4-FFF2-40B4-BE49-F238E27FC236}">
                <a16:creationId xmlns:a16="http://schemas.microsoft.com/office/drawing/2014/main" id="{0FE823B7-C632-C60B-0EB4-0B69097CBE96}"/>
              </a:ext>
            </a:extLst>
          </p:cNvPr>
          <p:cNvSpPr/>
          <p:nvPr/>
        </p:nvSpPr>
        <p:spPr>
          <a:xfrm>
            <a:off x="5778137" y="3888377"/>
            <a:ext cx="435429" cy="357052"/>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3" name="组合 2">
            <a:extLst>
              <a:ext uri="{FF2B5EF4-FFF2-40B4-BE49-F238E27FC236}">
                <a16:creationId xmlns:a16="http://schemas.microsoft.com/office/drawing/2014/main" id="{57260546-64A9-4AB5-BFE2-12B720CE7AB3}"/>
              </a:ext>
            </a:extLst>
          </p:cNvPr>
          <p:cNvGrpSpPr/>
          <p:nvPr/>
        </p:nvGrpSpPr>
        <p:grpSpPr>
          <a:xfrm>
            <a:off x="6505886" y="1764657"/>
            <a:ext cx="5173543" cy="4495963"/>
            <a:chOff x="6505886" y="1764657"/>
            <a:chExt cx="5173543" cy="4495963"/>
          </a:xfrm>
        </p:grpSpPr>
        <p:pic>
          <p:nvPicPr>
            <p:cNvPr id="9" name="图片 8">
              <a:extLst>
                <a:ext uri="{FF2B5EF4-FFF2-40B4-BE49-F238E27FC236}">
                  <a16:creationId xmlns:a16="http://schemas.microsoft.com/office/drawing/2014/main" id="{EDE68BFE-6A47-1EC6-DE7B-91AC0ABCAE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5886" y="1764657"/>
              <a:ext cx="5106526" cy="4495963"/>
            </a:xfrm>
            <a:prstGeom prst="rect">
              <a:avLst/>
            </a:prstGeom>
          </p:spPr>
        </p:pic>
        <p:pic>
          <p:nvPicPr>
            <p:cNvPr id="14" name="图片 13">
              <a:extLst>
                <a:ext uri="{FF2B5EF4-FFF2-40B4-BE49-F238E27FC236}">
                  <a16:creationId xmlns:a16="http://schemas.microsoft.com/office/drawing/2014/main" id="{6F7969B0-9FF8-4884-8634-452A2E506A55}"/>
                </a:ext>
              </a:extLst>
            </p:cNvPr>
            <p:cNvPicPr>
              <a:picLocks noChangeAspect="1"/>
            </p:cNvPicPr>
            <p:nvPr/>
          </p:nvPicPr>
          <p:blipFill>
            <a:blip r:embed="rId3"/>
            <a:stretch>
              <a:fillRect/>
            </a:stretch>
          </p:blipFill>
          <p:spPr>
            <a:xfrm>
              <a:off x="6509876" y="3916873"/>
              <a:ext cx="1023445" cy="1005170"/>
            </a:xfrm>
            <a:prstGeom prst="rect">
              <a:avLst/>
            </a:prstGeom>
          </p:spPr>
        </p:pic>
        <p:pic>
          <p:nvPicPr>
            <p:cNvPr id="15" name="图片 14">
              <a:extLst>
                <a:ext uri="{FF2B5EF4-FFF2-40B4-BE49-F238E27FC236}">
                  <a16:creationId xmlns:a16="http://schemas.microsoft.com/office/drawing/2014/main" id="{1DB4B114-8995-4C16-A881-F638AAC65F5B}"/>
                </a:ext>
              </a:extLst>
            </p:cNvPr>
            <p:cNvPicPr>
              <a:picLocks noChangeAspect="1"/>
            </p:cNvPicPr>
            <p:nvPr/>
          </p:nvPicPr>
          <p:blipFill>
            <a:blip r:embed="rId3"/>
            <a:stretch>
              <a:fillRect/>
            </a:stretch>
          </p:blipFill>
          <p:spPr>
            <a:xfrm>
              <a:off x="10655984" y="2211439"/>
              <a:ext cx="1023445" cy="1005170"/>
            </a:xfrm>
            <a:prstGeom prst="rect">
              <a:avLst/>
            </a:prstGeom>
          </p:spPr>
        </p:pic>
      </p:grpSp>
      <p:sp>
        <p:nvSpPr>
          <p:cNvPr id="18" name="文本框 17">
            <a:extLst>
              <a:ext uri="{FF2B5EF4-FFF2-40B4-BE49-F238E27FC236}">
                <a16:creationId xmlns:a16="http://schemas.microsoft.com/office/drawing/2014/main" id="{C44F4DFF-1C63-B4C6-5CE3-D1FE701505F9}"/>
              </a:ext>
            </a:extLst>
          </p:cNvPr>
          <p:cNvSpPr txBox="1"/>
          <p:nvPr/>
        </p:nvSpPr>
        <p:spPr>
          <a:xfrm>
            <a:off x="579588" y="1424057"/>
            <a:ext cx="2799806" cy="1248740"/>
          </a:xfrm>
          <a:prstGeom prst="rect">
            <a:avLst/>
          </a:prstGeom>
          <a:noFill/>
        </p:spPr>
        <p:txBody>
          <a:bodyPr wrap="square">
            <a:spAutoFit/>
          </a:bodyPr>
          <a:lstStyle/>
          <a:p>
            <a:pPr>
              <a:lnSpc>
                <a:spcPct val="120000"/>
              </a:lnSpc>
            </a:pPr>
            <a:r>
              <a:rPr lang="zh-CN" altLang="en-US" sz="1600" dirty="0">
                <a:cs typeface="+mn-ea"/>
                <a:sym typeface="+mn-lt"/>
              </a:rPr>
              <a:t>找出从这个选定的最短路径向外延伸所能连接的所有结点，临时性加到最短路径树上</a:t>
            </a:r>
          </a:p>
        </p:txBody>
      </p:sp>
      <p:sp>
        <p:nvSpPr>
          <p:cNvPr id="20" name="文本框 19">
            <a:extLst>
              <a:ext uri="{FF2B5EF4-FFF2-40B4-BE49-F238E27FC236}">
                <a16:creationId xmlns:a16="http://schemas.microsoft.com/office/drawing/2014/main" id="{A0413BDA-B726-A997-1246-1CEF0BEA8F2D}"/>
              </a:ext>
            </a:extLst>
          </p:cNvPr>
          <p:cNvSpPr txBox="1"/>
          <p:nvPr/>
        </p:nvSpPr>
        <p:spPr>
          <a:xfrm>
            <a:off x="6089650" y="1424057"/>
            <a:ext cx="2863817" cy="1248740"/>
          </a:xfrm>
          <a:prstGeom prst="rect">
            <a:avLst/>
          </a:prstGeom>
          <a:noFill/>
        </p:spPr>
        <p:txBody>
          <a:bodyPr wrap="square">
            <a:spAutoFit/>
          </a:bodyPr>
          <a:lstStyle/>
          <a:p>
            <a:pPr>
              <a:lnSpc>
                <a:spcPct val="120000"/>
              </a:lnSpc>
            </a:pPr>
            <a:r>
              <a:rPr lang="zh-CN" altLang="en-US" sz="1600" dirty="0">
                <a:cs typeface="+mn-ea"/>
                <a:sym typeface="+mn-lt"/>
              </a:rPr>
              <a:t>在树上的所有路径中找出最短的一条，即根</a:t>
            </a:r>
            <a:r>
              <a:rPr lang="en-US" altLang="zh-CN" sz="1600" dirty="0">
                <a:cs typeface="+mn-ea"/>
                <a:sym typeface="+mn-lt"/>
              </a:rPr>
              <a:t>A</a:t>
            </a:r>
            <a:r>
              <a:rPr lang="zh-CN" altLang="en-US" sz="1600" dirty="0">
                <a:cs typeface="+mn-ea"/>
                <a:sym typeface="+mn-lt"/>
              </a:rPr>
              <a:t>到</a:t>
            </a:r>
            <a:r>
              <a:rPr lang="en-US" altLang="zh-CN" sz="1600" dirty="0">
                <a:cs typeface="+mn-ea"/>
                <a:sym typeface="+mn-lt"/>
              </a:rPr>
              <a:t>B</a:t>
            </a:r>
            <a:r>
              <a:rPr lang="zh-CN" altLang="en-US" sz="1600" dirty="0">
                <a:cs typeface="+mn-ea"/>
                <a:sym typeface="+mn-lt"/>
              </a:rPr>
              <a:t>的路径最短，将这条路径上的所有结点标记为永久部分</a:t>
            </a:r>
          </a:p>
        </p:txBody>
      </p:sp>
      <p:sp>
        <p:nvSpPr>
          <p:cNvPr id="16" name="文本框 15">
            <a:extLst>
              <a:ext uri="{FF2B5EF4-FFF2-40B4-BE49-F238E27FC236}">
                <a16:creationId xmlns:a16="http://schemas.microsoft.com/office/drawing/2014/main" id="{AAB8D577-6659-F1ED-2F41-697944E31551}"/>
              </a:ext>
            </a:extLst>
          </p:cNvPr>
          <p:cNvSpPr txBox="1"/>
          <p:nvPr/>
        </p:nvSpPr>
        <p:spPr>
          <a:xfrm>
            <a:off x="9059149" y="5751881"/>
            <a:ext cx="2329543" cy="657809"/>
          </a:xfrm>
          <a:prstGeom prst="rect">
            <a:avLst/>
          </a:prstGeom>
          <a:noFill/>
        </p:spPr>
        <p:txBody>
          <a:bodyPr wrap="square">
            <a:spAutoFit/>
          </a:bodyPr>
          <a:lstStyle/>
          <a:p>
            <a:pPr>
              <a:lnSpc>
                <a:spcPct val="120000"/>
              </a:lnSpc>
            </a:pPr>
            <a:r>
              <a:rPr lang="zh-CN" altLang="en-US" sz="1600" dirty="0">
                <a:cs typeface="+mn-ea"/>
                <a:sym typeface="+mn-lt"/>
              </a:rPr>
              <a:t>虚线表示是临时连接</a:t>
            </a:r>
            <a:endParaRPr lang="en-US" altLang="zh-CN" sz="1600" dirty="0">
              <a:cs typeface="+mn-ea"/>
              <a:sym typeface="+mn-lt"/>
            </a:endParaRPr>
          </a:p>
          <a:p>
            <a:pPr>
              <a:lnSpc>
                <a:spcPct val="120000"/>
              </a:lnSpc>
            </a:pPr>
            <a:r>
              <a:rPr lang="zh-CN" altLang="en-US" sz="1600" dirty="0">
                <a:cs typeface="+mn-ea"/>
                <a:sym typeface="+mn-lt"/>
              </a:rPr>
              <a:t>实线表示永久连接</a:t>
            </a:r>
          </a:p>
        </p:txBody>
      </p:sp>
    </p:spTree>
    <p:extLst>
      <p:ext uri="{BB962C8B-B14F-4D97-AF65-F5344CB8AC3E}">
        <p14:creationId xmlns:p14="http://schemas.microsoft.com/office/powerpoint/2010/main" val="110641877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A84F8-6DB8-4CA1-BB69-BCDA4B958654}"/>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BGP</a:t>
            </a:r>
            <a:r>
              <a:rPr lang="zh-CN" altLang="en-US" sz="3200" dirty="0">
                <a:latin typeface="+mn-lt"/>
                <a:ea typeface="+mn-ea"/>
                <a:cs typeface="+mn-ea"/>
                <a:sym typeface="+mn-lt"/>
              </a:rPr>
              <a:t>协议特征</a:t>
            </a:r>
          </a:p>
        </p:txBody>
      </p:sp>
      <p:sp>
        <p:nvSpPr>
          <p:cNvPr id="3" name="内容占位符 2">
            <a:extLst>
              <a:ext uri="{FF2B5EF4-FFF2-40B4-BE49-F238E27FC236}">
                <a16:creationId xmlns:a16="http://schemas.microsoft.com/office/drawing/2014/main" id="{E21CC858-1907-4E27-9E63-9472BE0C5986}"/>
              </a:ext>
            </a:extLst>
          </p:cNvPr>
          <p:cNvSpPr>
            <a:spLocks noGrp="1"/>
          </p:cNvSpPr>
          <p:nvPr>
            <p:ph idx="1"/>
          </p:nvPr>
        </p:nvSpPr>
        <p:spPr>
          <a:xfrm>
            <a:off x="731838" y="1484314"/>
            <a:ext cx="10573471" cy="2684490"/>
          </a:xfrm>
        </p:spPr>
        <p:txBody>
          <a:bodyPr vert="horz" lIns="91440" tIns="45720" rIns="91440" bIns="45720" rtlCol="0">
            <a:normAutofit fontScale="775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使用</a:t>
            </a:r>
            <a:r>
              <a:rPr lang="en-US" altLang="zh-CN" sz="2400" dirty="0">
                <a:solidFill>
                  <a:schemeClr val="accent1"/>
                </a:solidFill>
                <a:cs typeface="+mn-ea"/>
                <a:sym typeface="+mn-lt"/>
              </a:rPr>
              <a:t>TCP</a:t>
            </a:r>
            <a:r>
              <a:rPr lang="zh-CN" altLang="en-US" sz="2400" dirty="0">
                <a:solidFill>
                  <a:schemeClr val="accent1"/>
                </a:solidFill>
                <a:cs typeface="+mn-ea"/>
                <a:sym typeface="+mn-lt"/>
              </a:rPr>
              <a:t>为传输层协议，</a:t>
            </a:r>
            <a:r>
              <a:rPr lang="en-US" altLang="zh-CN" sz="2400" dirty="0">
                <a:solidFill>
                  <a:schemeClr val="accent1"/>
                </a:solidFill>
                <a:cs typeface="+mn-ea"/>
                <a:sym typeface="+mn-lt"/>
              </a:rPr>
              <a:t>TCP</a:t>
            </a:r>
            <a:r>
              <a:rPr lang="zh-CN" altLang="en-US" sz="2400" dirty="0">
                <a:solidFill>
                  <a:schemeClr val="accent1"/>
                </a:solidFill>
                <a:cs typeface="+mn-ea"/>
                <a:sym typeface="+mn-lt"/>
              </a:rPr>
              <a:t>端口号</a:t>
            </a:r>
            <a:r>
              <a:rPr lang="en-US" altLang="zh-CN" sz="2400" dirty="0">
                <a:solidFill>
                  <a:schemeClr val="accent1"/>
                </a:solidFill>
                <a:cs typeface="+mn-ea"/>
                <a:sym typeface="+mn-lt"/>
              </a:rPr>
              <a:t>179</a:t>
            </a:r>
            <a:r>
              <a:rPr lang="zh-CN" altLang="en-US" sz="2400" dirty="0">
                <a:solidFill>
                  <a:schemeClr val="accent1"/>
                </a:solidFill>
                <a:cs typeface="+mn-ea"/>
                <a:sym typeface="+mn-lt"/>
              </a:rPr>
              <a:t>。路由器之间的</a:t>
            </a:r>
            <a:r>
              <a:rPr lang="en-US" altLang="zh-CN" sz="2400" dirty="0">
                <a:solidFill>
                  <a:schemeClr val="accent1"/>
                </a:solidFill>
                <a:cs typeface="+mn-ea"/>
                <a:sym typeface="+mn-lt"/>
              </a:rPr>
              <a:t>BGP</a:t>
            </a:r>
            <a:r>
              <a:rPr lang="zh-CN" altLang="en-US" sz="2400" dirty="0">
                <a:solidFill>
                  <a:schemeClr val="accent1"/>
                </a:solidFill>
                <a:cs typeface="+mn-ea"/>
                <a:sym typeface="+mn-lt"/>
              </a:rPr>
              <a:t>会话基于</a:t>
            </a:r>
            <a:r>
              <a:rPr lang="en-US" altLang="zh-CN" sz="2400" dirty="0">
                <a:solidFill>
                  <a:schemeClr val="accent1"/>
                </a:solidFill>
                <a:cs typeface="+mn-ea"/>
                <a:sym typeface="+mn-lt"/>
              </a:rPr>
              <a:t>TCP</a:t>
            </a:r>
            <a:r>
              <a:rPr lang="zh-CN" altLang="en-US" sz="2400" dirty="0">
                <a:solidFill>
                  <a:schemeClr val="accent1"/>
                </a:solidFill>
                <a:cs typeface="+mn-ea"/>
                <a:sym typeface="+mn-lt"/>
              </a:rPr>
              <a:t>连接而建立。</a:t>
            </a:r>
          </a:p>
          <a:p>
            <a:pPr marL="266700" indent="-266700">
              <a:buFont typeface="Wingdings" panose="05000000000000000000" pitchFamily="2" charset="2"/>
              <a:buChar char="n"/>
            </a:pPr>
            <a:r>
              <a:rPr lang="zh-CN" altLang="en-US" sz="2400" dirty="0">
                <a:solidFill>
                  <a:schemeClr val="accent1"/>
                </a:solidFill>
                <a:cs typeface="+mn-ea"/>
                <a:sym typeface="+mn-lt"/>
              </a:rPr>
              <a:t>运行</a:t>
            </a:r>
            <a:r>
              <a:rPr lang="en-US" altLang="zh-CN" sz="2400" dirty="0">
                <a:solidFill>
                  <a:schemeClr val="accent1"/>
                </a:solidFill>
                <a:cs typeface="+mn-ea"/>
                <a:sym typeface="+mn-lt"/>
              </a:rPr>
              <a:t>BGP</a:t>
            </a:r>
            <a:r>
              <a:rPr lang="zh-CN" altLang="en-US" sz="2400" dirty="0">
                <a:solidFill>
                  <a:schemeClr val="accent1"/>
                </a:solidFill>
                <a:cs typeface="+mn-ea"/>
                <a:sym typeface="+mn-lt"/>
              </a:rPr>
              <a:t>的路由器被称为</a:t>
            </a:r>
            <a:r>
              <a:rPr lang="en-US" altLang="zh-CN" sz="2400" dirty="0">
                <a:solidFill>
                  <a:schemeClr val="accent1"/>
                </a:solidFill>
                <a:cs typeface="+mn-ea"/>
                <a:sym typeface="+mn-lt"/>
              </a:rPr>
              <a:t>BGP</a:t>
            </a:r>
            <a:r>
              <a:rPr lang="zh-CN" altLang="en-US" sz="2400" dirty="0">
                <a:solidFill>
                  <a:schemeClr val="accent1"/>
                </a:solidFill>
                <a:cs typeface="+mn-ea"/>
                <a:sym typeface="+mn-lt"/>
              </a:rPr>
              <a:t>发言者（</a:t>
            </a:r>
            <a:r>
              <a:rPr lang="en-US" altLang="zh-CN" sz="2400" dirty="0">
                <a:solidFill>
                  <a:schemeClr val="accent1"/>
                </a:solidFill>
                <a:cs typeface="+mn-ea"/>
                <a:sym typeface="+mn-lt"/>
              </a:rPr>
              <a:t>BGP Speaker</a:t>
            </a:r>
            <a:r>
              <a:rPr lang="zh-CN" altLang="en-US" sz="2400" dirty="0">
                <a:solidFill>
                  <a:schemeClr val="accent1"/>
                </a:solidFill>
                <a:cs typeface="+mn-ea"/>
                <a:sym typeface="+mn-lt"/>
              </a:rPr>
              <a:t>），或</a:t>
            </a:r>
            <a:r>
              <a:rPr lang="en-US" altLang="zh-CN" sz="2400" dirty="0">
                <a:solidFill>
                  <a:schemeClr val="accent1"/>
                </a:solidFill>
                <a:cs typeface="+mn-ea"/>
                <a:sym typeface="+mn-lt"/>
              </a:rPr>
              <a:t>BGP</a:t>
            </a:r>
            <a:r>
              <a:rPr lang="zh-CN" altLang="en-US" sz="2400" dirty="0">
                <a:solidFill>
                  <a:schemeClr val="accent1"/>
                </a:solidFill>
                <a:cs typeface="+mn-ea"/>
                <a:sym typeface="+mn-lt"/>
              </a:rPr>
              <a:t>路由器。</a:t>
            </a:r>
          </a:p>
          <a:p>
            <a:pPr marL="266700" indent="-266700">
              <a:buFont typeface="Wingdings" panose="05000000000000000000" pitchFamily="2" charset="2"/>
              <a:buChar char="n"/>
            </a:pPr>
            <a:r>
              <a:rPr lang="zh-CN" altLang="en-US" sz="2400" dirty="0">
                <a:solidFill>
                  <a:schemeClr val="accent1"/>
                </a:solidFill>
                <a:cs typeface="+mn-ea"/>
                <a:sym typeface="+mn-lt"/>
              </a:rPr>
              <a:t>两个建立</a:t>
            </a:r>
            <a:r>
              <a:rPr lang="en-US" altLang="zh-CN" sz="2400" dirty="0">
                <a:solidFill>
                  <a:schemeClr val="accent1"/>
                </a:solidFill>
                <a:cs typeface="+mn-ea"/>
                <a:sym typeface="+mn-lt"/>
              </a:rPr>
              <a:t>BGP</a:t>
            </a:r>
            <a:r>
              <a:rPr lang="zh-CN" altLang="en-US" sz="2400" dirty="0">
                <a:solidFill>
                  <a:schemeClr val="accent1"/>
                </a:solidFill>
                <a:cs typeface="+mn-ea"/>
                <a:sym typeface="+mn-lt"/>
              </a:rPr>
              <a:t>会话的路由器互为对等体（</a:t>
            </a:r>
            <a:r>
              <a:rPr lang="en-US" altLang="zh-CN" sz="2400" dirty="0">
                <a:solidFill>
                  <a:schemeClr val="accent1"/>
                </a:solidFill>
                <a:cs typeface="+mn-ea"/>
                <a:sym typeface="+mn-lt"/>
              </a:rPr>
              <a:t>Peer</a:t>
            </a:r>
            <a:r>
              <a:rPr lang="zh-CN" altLang="en-US" sz="2400" dirty="0">
                <a:solidFill>
                  <a:schemeClr val="accent1"/>
                </a:solidFill>
                <a:cs typeface="+mn-ea"/>
                <a:sym typeface="+mn-lt"/>
              </a:rPr>
              <a:t>）。</a:t>
            </a:r>
            <a:r>
              <a:rPr lang="en-US" altLang="zh-CN" sz="2400" dirty="0">
                <a:solidFill>
                  <a:schemeClr val="accent1"/>
                </a:solidFill>
                <a:cs typeface="+mn-ea"/>
                <a:sym typeface="+mn-lt"/>
              </a:rPr>
              <a:t>BGP</a:t>
            </a:r>
            <a:r>
              <a:rPr lang="zh-CN" altLang="en-US" sz="2400" dirty="0">
                <a:solidFill>
                  <a:schemeClr val="accent1"/>
                </a:solidFill>
                <a:cs typeface="+mn-ea"/>
                <a:sym typeface="+mn-lt"/>
              </a:rPr>
              <a:t>对等体之间交换</a:t>
            </a:r>
            <a:r>
              <a:rPr lang="en-US" altLang="zh-CN" sz="2400" dirty="0">
                <a:solidFill>
                  <a:schemeClr val="accent1"/>
                </a:solidFill>
                <a:cs typeface="+mn-ea"/>
                <a:sym typeface="+mn-lt"/>
              </a:rPr>
              <a:t>BGP</a:t>
            </a:r>
            <a:r>
              <a:rPr lang="zh-CN" altLang="en-US" sz="2400" dirty="0">
                <a:solidFill>
                  <a:schemeClr val="accent1"/>
                </a:solidFill>
                <a:cs typeface="+mn-ea"/>
                <a:sym typeface="+mn-lt"/>
              </a:rPr>
              <a:t>路由表。</a:t>
            </a:r>
          </a:p>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路由器只发送增量的</a:t>
            </a:r>
            <a:r>
              <a:rPr lang="en-US" altLang="zh-CN" sz="2400" dirty="0">
                <a:solidFill>
                  <a:schemeClr val="accent1"/>
                </a:solidFill>
                <a:cs typeface="+mn-ea"/>
                <a:sym typeface="+mn-lt"/>
              </a:rPr>
              <a:t>BGP</a:t>
            </a:r>
            <a:r>
              <a:rPr lang="zh-CN" altLang="en-US" sz="2400" dirty="0">
                <a:solidFill>
                  <a:schemeClr val="accent1"/>
                </a:solidFill>
                <a:cs typeface="+mn-ea"/>
                <a:sym typeface="+mn-lt"/>
              </a:rPr>
              <a:t>路由更新，或进行触发更新（不会周期性更新）。</a:t>
            </a:r>
          </a:p>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具有丰富的路径属性和强大的路由策略工具。</a:t>
            </a:r>
          </a:p>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能够承载大批量的路由前缀，用于大规模的网络中。</a:t>
            </a:r>
          </a:p>
        </p:txBody>
      </p:sp>
      <p:cxnSp>
        <p:nvCxnSpPr>
          <p:cNvPr id="8" name="直接箭头连接符 7">
            <a:extLst>
              <a:ext uri="{FF2B5EF4-FFF2-40B4-BE49-F238E27FC236}">
                <a16:creationId xmlns:a16="http://schemas.microsoft.com/office/drawing/2014/main" id="{90DF4D92-6FD2-4052-904E-BC1484706CB4}"/>
              </a:ext>
            </a:extLst>
          </p:cNvPr>
          <p:cNvCxnSpPr/>
          <p:nvPr/>
        </p:nvCxnSpPr>
        <p:spPr>
          <a:xfrm>
            <a:off x="3954552" y="5431410"/>
            <a:ext cx="3896653"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B96BC26-81FA-41C6-BD12-64A694BC0CB5}"/>
              </a:ext>
            </a:extLst>
          </p:cNvPr>
          <p:cNvSpPr txBox="1"/>
          <p:nvPr/>
        </p:nvSpPr>
        <p:spPr>
          <a:xfrm>
            <a:off x="4800600" y="4600412"/>
            <a:ext cx="2181238" cy="937949"/>
          </a:xfrm>
          <a:prstGeom prst="rect">
            <a:avLst/>
          </a:prstGeom>
          <a:noFill/>
        </p:spPr>
        <p:txBody>
          <a:bodyPr wrap="none" rtlCol="0">
            <a:spAutoFit/>
          </a:bodyPr>
          <a:lstStyle/>
          <a:p>
            <a:pPr>
              <a:lnSpc>
                <a:spcPct val="120000"/>
              </a:lnSpc>
            </a:pPr>
            <a:r>
              <a:rPr lang="en-US" altLang="zh-CN" sz="2400" b="1" dirty="0">
                <a:cs typeface="+mn-ea"/>
                <a:sym typeface="+mn-lt"/>
              </a:rPr>
              <a:t>BGP Session</a:t>
            </a:r>
          </a:p>
          <a:p>
            <a:pPr>
              <a:lnSpc>
                <a:spcPct val="120000"/>
              </a:lnSpc>
            </a:pPr>
            <a:r>
              <a:rPr lang="en-US" altLang="zh-CN" sz="2400" dirty="0">
                <a:cs typeface="+mn-ea"/>
                <a:sym typeface="+mn-lt"/>
              </a:rPr>
              <a:t>Based on TCP</a:t>
            </a:r>
            <a:endParaRPr lang="zh-CN" altLang="en-US" sz="2400" dirty="0">
              <a:cs typeface="+mn-ea"/>
              <a:sym typeface="+mn-lt"/>
            </a:endParaRPr>
          </a:p>
        </p:txBody>
      </p:sp>
      <p:sp>
        <p:nvSpPr>
          <p:cNvPr id="10" name="文本框 9">
            <a:extLst>
              <a:ext uri="{FF2B5EF4-FFF2-40B4-BE49-F238E27FC236}">
                <a16:creationId xmlns:a16="http://schemas.microsoft.com/office/drawing/2014/main" id="{8ADBC2F8-D46B-46AA-BE0C-F3D8AE320D8D}"/>
              </a:ext>
            </a:extLst>
          </p:cNvPr>
          <p:cNvSpPr txBox="1"/>
          <p:nvPr/>
        </p:nvSpPr>
        <p:spPr>
          <a:xfrm>
            <a:off x="2702117" y="4738217"/>
            <a:ext cx="1747786" cy="427746"/>
          </a:xfrm>
          <a:prstGeom prst="rect">
            <a:avLst/>
          </a:prstGeom>
          <a:noFill/>
        </p:spPr>
        <p:txBody>
          <a:bodyPr wrap="none" rtlCol="0">
            <a:spAutoFit/>
          </a:bodyPr>
          <a:lstStyle/>
          <a:p>
            <a:pPr>
              <a:lnSpc>
                <a:spcPct val="120000"/>
              </a:lnSpc>
            </a:pPr>
            <a:r>
              <a:rPr lang="en-US" altLang="zh-CN" sz="2000" dirty="0">
                <a:cs typeface="+mn-ea"/>
                <a:sym typeface="+mn-lt"/>
              </a:rPr>
              <a:t>BGP Speaker</a:t>
            </a:r>
            <a:endParaRPr lang="zh-CN" altLang="en-US" sz="2000" dirty="0">
              <a:cs typeface="+mn-ea"/>
              <a:sym typeface="+mn-lt"/>
            </a:endParaRPr>
          </a:p>
        </p:txBody>
      </p:sp>
      <p:sp>
        <p:nvSpPr>
          <p:cNvPr id="11" name="文本框 10">
            <a:extLst>
              <a:ext uri="{FF2B5EF4-FFF2-40B4-BE49-F238E27FC236}">
                <a16:creationId xmlns:a16="http://schemas.microsoft.com/office/drawing/2014/main" id="{0C09E1ED-2038-4840-B78F-064EF419F341}"/>
              </a:ext>
            </a:extLst>
          </p:cNvPr>
          <p:cNvSpPr txBox="1"/>
          <p:nvPr/>
        </p:nvSpPr>
        <p:spPr>
          <a:xfrm>
            <a:off x="7315863" y="4738217"/>
            <a:ext cx="1747786" cy="427746"/>
          </a:xfrm>
          <a:prstGeom prst="rect">
            <a:avLst/>
          </a:prstGeom>
          <a:noFill/>
        </p:spPr>
        <p:txBody>
          <a:bodyPr wrap="none" rtlCol="0">
            <a:spAutoFit/>
          </a:bodyPr>
          <a:lstStyle/>
          <a:p>
            <a:pPr>
              <a:lnSpc>
                <a:spcPct val="120000"/>
              </a:lnSpc>
            </a:pPr>
            <a:r>
              <a:rPr lang="en-US" altLang="zh-CN" sz="2000" dirty="0">
                <a:cs typeface="+mn-ea"/>
                <a:sym typeface="+mn-lt"/>
              </a:rPr>
              <a:t>BGP Speaker</a:t>
            </a:r>
            <a:endParaRPr lang="zh-CN" altLang="en-US" sz="2000" dirty="0">
              <a:cs typeface="+mn-ea"/>
              <a:sym typeface="+mn-lt"/>
            </a:endParaRPr>
          </a:p>
        </p:txBody>
      </p:sp>
      <p:sp>
        <p:nvSpPr>
          <p:cNvPr id="4" name="日期占位符 3">
            <a:extLst>
              <a:ext uri="{FF2B5EF4-FFF2-40B4-BE49-F238E27FC236}">
                <a16:creationId xmlns:a16="http://schemas.microsoft.com/office/drawing/2014/main" id="{791D4BD5-C348-1B9A-8FF7-0E23E2987A92}"/>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7" name="页脚占位符 4">
            <a:extLst>
              <a:ext uri="{FF2B5EF4-FFF2-40B4-BE49-F238E27FC236}">
                <a16:creationId xmlns:a16="http://schemas.microsoft.com/office/drawing/2014/main" id="{F854B22D-4223-E1F1-F725-2D1B28513EEA}"/>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2" name="灯片编号占位符 5">
            <a:extLst>
              <a:ext uri="{FF2B5EF4-FFF2-40B4-BE49-F238E27FC236}">
                <a16:creationId xmlns:a16="http://schemas.microsoft.com/office/drawing/2014/main" id="{7E99D596-7627-A6AA-2109-7F8F6B7785E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240</a:t>
            </a:fld>
            <a:endParaRPr lang="en-US">
              <a:cs typeface="+mn-ea"/>
              <a:sym typeface="+mn-lt"/>
            </a:endParaRPr>
          </a:p>
        </p:txBody>
      </p:sp>
      <p:pic>
        <p:nvPicPr>
          <p:cNvPr id="13" name="图片 12">
            <a:extLst>
              <a:ext uri="{FF2B5EF4-FFF2-40B4-BE49-F238E27FC236}">
                <a16:creationId xmlns:a16="http://schemas.microsoft.com/office/drawing/2014/main" id="{FF9DFB43-D69D-4186-9D3C-3C3E771FB6F0}"/>
              </a:ext>
            </a:extLst>
          </p:cNvPr>
          <p:cNvPicPr>
            <a:picLocks noChangeAspect="1"/>
          </p:cNvPicPr>
          <p:nvPr/>
        </p:nvPicPr>
        <p:blipFill>
          <a:blip r:embed="rId2"/>
          <a:stretch>
            <a:fillRect/>
          </a:stretch>
        </p:blipFill>
        <p:spPr>
          <a:xfrm>
            <a:off x="7888050" y="5141016"/>
            <a:ext cx="594360" cy="594360"/>
          </a:xfrm>
          <a:prstGeom prst="rect">
            <a:avLst/>
          </a:prstGeom>
        </p:spPr>
      </p:pic>
      <p:pic>
        <p:nvPicPr>
          <p:cNvPr id="14" name="图片 13">
            <a:extLst>
              <a:ext uri="{FF2B5EF4-FFF2-40B4-BE49-F238E27FC236}">
                <a16:creationId xmlns:a16="http://schemas.microsoft.com/office/drawing/2014/main" id="{A2AE6213-D697-4244-968B-BABA1AA3E87F}"/>
              </a:ext>
            </a:extLst>
          </p:cNvPr>
          <p:cNvPicPr>
            <a:picLocks noChangeAspect="1"/>
          </p:cNvPicPr>
          <p:nvPr/>
        </p:nvPicPr>
        <p:blipFill>
          <a:blip r:embed="rId2"/>
          <a:stretch>
            <a:fillRect/>
          </a:stretch>
        </p:blipFill>
        <p:spPr>
          <a:xfrm>
            <a:off x="3382113" y="5141016"/>
            <a:ext cx="594360" cy="594360"/>
          </a:xfrm>
          <a:prstGeom prst="rect">
            <a:avLst/>
          </a:prstGeom>
        </p:spPr>
      </p:pic>
    </p:spTree>
    <p:extLst>
      <p:ext uri="{BB962C8B-B14F-4D97-AF65-F5344CB8AC3E}">
        <p14:creationId xmlns:p14="http://schemas.microsoft.com/office/powerpoint/2010/main" val="897691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4EB76-81FD-4962-90E3-BBF21F922949}"/>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BGP</a:t>
            </a:r>
            <a:r>
              <a:rPr lang="zh-CN" altLang="en-US" sz="3200" dirty="0">
                <a:latin typeface="+mn-lt"/>
                <a:ea typeface="+mn-ea"/>
                <a:cs typeface="+mn-ea"/>
                <a:sym typeface="+mn-lt"/>
              </a:rPr>
              <a:t>工作机制</a:t>
            </a:r>
          </a:p>
        </p:txBody>
      </p:sp>
      <p:sp>
        <p:nvSpPr>
          <p:cNvPr id="3" name="内容占位符 2">
            <a:extLst>
              <a:ext uri="{FF2B5EF4-FFF2-40B4-BE49-F238E27FC236}">
                <a16:creationId xmlns:a16="http://schemas.microsoft.com/office/drawing/2014/main" id="{025A6066-39CF-49E4-A06A-072293C9FC76}"/>
              </a:ext>
            </a:extLst>
          </p:cNvPr>
          <p:cNvSpPr>
            <a:spLocks noGrp="1"/>
          </p:cNvSpPr>
          <p:nvPr>
            <p:ph idx="1"/>
          </p:nvPr>
        </p:nvSpPr>
        <p:spPr>
          <a:xfrm>
            <a:off x="731838" y="3561956"/>
            <a:ext cx="10728325" cy="2653787"/>
          </a:xfrm>
        </p:spPr>
        <p:txBody>
          <a:bodyPr vert="horz" lIns="91440" tIns="45720" rIns="91440" bIns="45720" rtlCol="0">
            <a:normAutofit fontScale="92500"/>
          </a:bodyPr>
          <a:lstStyle/>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邻居刚建立时，</a:t>
            </a:r>
            <a:r>
              <a:rPr lang="en-US" altLang="zh-CN" sz="2400" dirty="0">
                <a:solidFill>
                  <a:schemeClr val="accent1"/>
                </a:solidFill>
                <a:cs typeface="+mn-ea"/>
                <a:sym typeface="+mn-lt"/>
              </a:rPr>
              <a:t> BGP Speaker</a:t>
            </a:r>
            <a:r>
              <a:rPr lang="zh-CN" altLang="en-US" sz="2400" dirty="0">
                <a:solidFill>
                  <a:schemeClr val="accent1"/>
                </a:solidFill>
                <a:cs typeface="+mn-ea"/>
                <a:sym typeface="+mn-lt"/>
              </a:rPr>
              <a:t>向</a:t>
            </a:r>
            <a:r>
              <a:rPr lang="en-US" altLang="zh-CN" sz="2400" dirty="0">
                <a:solidFill>
                  <a:schemeClr val="accent1"/>
                </a:solidFill>
                <a:cs typeface="+mn-ea"/>
                <a:sym typeface="+mn-lt"/>
              </a:rPr>
              <a:t>peer</a:t>
            </a:r>
            <a:r>
              <a:rPr lang="zh-CN" altLang="en-US" sz="2400" dirty="0">
                <a:solidFill>
                  <a:schemeClr val="accent1"/>
                </a:solidFill>
                <a:cs typeface="+mn-ea"/>
                <a:sym typeface="+mn-lt"/>
              </a:rPr>
              <a:t>发送整个</a:t>
            </a:r>
            <a:r>
              <a:rPr lang="en-US" altLang="zh-CN" sz="2400" dirty="0">
                <a:solidFill>
                  <a:schemeClr val="accent1"/>
                </a:solidFill>
                <a:cs typeface="+mn-ea"/>
                <a:sym typeface="+mn-lt"/>
              </a:rPr>
              <a:t>BGP</a:t>
            </a:r>
            <a:r>
              <a:rPr lang="zh-CN" altLang="en-US" sz="2400" dirty="0">
                <a:solidFill>
                  <a:schemeClr val="accent1"/>
                </a:solidFill>
                <a:cs typeface="+mn-ea"/>
                <a:sym typeface="+mn-lt"/>
              </a:rPr>
              <a:t>路由表交换路由信息，之后只交换路由更新消息（</a:t>
            </a:r>
            <a:r>
              <a:rPr lang="en-US" altLang="zh-CN" sz="2400" dirty="0">
                <a:solidFill>
                  <a:schemeClr val="accent1"/>
                </a:solidFill>
                <a:cs typeface="+mn-ea"/>
                <a:sym typeface="+mn-lt"/>
              </a:rPr>
              <a:t>update message</a:t>
            </a:r>
            <a:r>
              <a:rPr lang="zh-CN" altLang="en-US" sz="2400" dirty="0">
                <a:solidFill>
                  <a:schemeClr val="accent1"/>
                </a:solidFill>
                <a:cs typeface="+mn-ea"/>
                <a:sym typeface="+mn-lt"/>
              </a:rPr>
              <a:t>）。</a:t>
            </a:r>
          </a:p>
          <a:p>
            <a:pPr marL="266700" indent="-266700">
              <a:buFont typeface="Wingdings" panose="05000000000000000000" pitchFamily="2" charset="2"/>
              <a:buChar char="n"/>
            </a:pPr>
            <a:r>
              <a:rPr lang="zh-CN" altLang="en-US" sz="2400" dirty="0">
                <a:solidFill>
                  <a:schemeClr val="accent1"/>
                </a:solidFill>
                <a:cs typeface="+mn-ea"/>
                <a:sym typeface="+mn-lt"/>
              </a:rPr>
              <a:t>系统在运行过程中，通过接收和发送</a:t>
            </a:r>
            <a:r>
              <a:rPr lang="en-US" altLang="zh-CN" sz="2400" dirty="0">
                <a:solidFill>
                  <a:schemeClr val="accent1"/>
                </a:solidFill>
                <a:cs typeface="+mn-ea"/>
                <a:sym typeface="+mn-lt"/>
              </a:rPr>
              <a:t>keep-alive</a:t>
            </a:r>
            <a:r>
              <a:rPr lang="zh-CN" altLang="en-US" sz="2400" dirty="0">
                <a:solidFill>
                  <a:schemeClr val="accent1"/>
                </a:solidFill>
                <a:cs typeface="+mn-ea"/>
                <a:sym typeface="+mn-lt"/>
              </a:rPr>
              <a:t>消息来检测相互之间的连接是否正常</a:t>
            </a:r>
          </a:p>
          <a:p>
            <a:pPr marL="266700" indent="-266700">
              <a:buFont typeface="Wingdings" panose="05000000000000000000" pitchFamily="2" charset="2"/>
              <a:buChar char="n"/>
            </a:pPr>
            <a:r>
              <a:rPr lang="zh-CN" altLang="en-US" sz="2400" dirty="0">
                <a:solidFill>
                  <a:schemeClr val="accent1"/>
                </a:solidFill>
                <a:cs typeface="+mn-ea"/>
                <a:sym typeface="+mn-lt"/>
              </a:rPr>
              <a:t>一般情况下一条路由由</a:t>
            </a:r>
            <a:r>
              <a:rPr lang="en-US" altLang="zh-CN" sz="2400" dirty="0">
                <a:solidFill>
                  <a:schemeClr val="accent1"/>
                </a:solidFill>
                <a:cs typeface="+mn-ea"/>
                <a:sym typeface="+mn-lt"/>
              </a:rPr>
              <a:t>AS</a:t>
            </a:r>
            <a:r>
              <a:rPr lang="zh-CN" altLang="en-US" sz="2400" dirty="0">
                <a:solidFill>
                  <a:schemeClr val="accent1"/>
                </a:solidFill>
                <a:cs typeface="+mn-ea"/>
                <a:sym typeface="+mn-lt"/>
              </a:rPr>
              <a:t>内部的</a:t>
            </a:r>
            <a:r>
              <a:rPr lang="en-US" altLang="zh-CN" sz="2400" dirty="0">
                <a:solidFill>
                  <a:schemeClr val="accent1"/>
                </a:solidFill>
                <a:cs typeface="+mn-ea"/>
                <a:sym typeface="+mn-lt"/>
              </a:rPr>
              <a:t>IGP</a:t>
            </a:r>
            <a:r>
              <a:rPr lang="zh-CN" altLang="en-US" sz="2400" dirty="0">
                <a:solidFill>
                  <a:schemeClr val="accent1"/>
                </a:solidFill>
                <a:cs typeface="+mn-ea"/>
                <a:sym typeface="+mn-lt"/>
              </a:rPr>
              <a:t>路由协议发现和计算产生，由</a:t>
            </a:r>
            <a:r>
              <a:rPr lang="en-US" altLang="zh-CN" sz="2400" dirty="0">
                <a:solidFill>
                  <a:schemeClr val="accent1"/>
                </a:solidFill>
                <a:cs typeface="+mn-ea"/>
                <a:sym typeface="+mn-lt"/>
              </a:rPr>
              <a:t>AS</a:t>
            </a:r>
            <a:r>
              <a:rPr lang="zh-CN" altLang="en-US" sz="2400" dirty="0">
                <a:solidFill>
                  <a:schemeClr val="accent1"/>
                </a:solidFill>
                <a:cs typeface="+mn-ea"/>
                <a:sym typeface="+mn-lt"/>
              </a:rPr>
              <a:t>边界路由器</a:t>
            </a:r>
            <a:r>
              <a:rPr lang="en-US" altLang="zh-CN" sz="2400" dirty="0">
                <a:solidFill>
                  <a:schemeClr val="accent1"/>
                </a:solidFill>
                <a:cs typeface="+mn-ea"/>
                <a:sym typeface="+mn-lt"/>
              </a:rPr>
              <a:t>(ASBR)</a:t>
            </a:r>
            <a:r>
              <a:rPr lang="zh-CN" altLang="en-US" sz="2400" dirty="0">
                <a:solidFill>
                  <a:schemeClr val="accent1"/>
                </a:solidFill>
                <a:cs typeface="+mn-ea"/>
                <a:sym typeface="+mn-lt"/>
              </a:rPr>
              <a:t>通过</a:t>
            </a:r>
            <a:r>
              <a:rPr lang="en-US" altLang="zh-CN" sz="2400" dirty="0">
                <a:solidFill>
                  <a:schemeClr val="accent1"/>
                </a:solidFill>
                <a:cs typeface="+mn-ea"/>
                <a:sym typeface="+mn-lt"/>
              </a:rPr>
              <a:t>EBGP</a:t>
            </a:r>
            <a:r>
              <a:rPr lang="zh-CN" altLang="en-US" sz="2400" dirty="0">
                <a:solidFill>
                  <a:schemeClr val="accent1"/>
                </a:solidFill>
                <a:cs typeface="+mn-ea"/>
                <a:sym typeface="+mn-lt"/>
              </a:rPr>
              <a:t>连接传播到其它</a:t>
            </a:r>
            <a:r>
              <a:rPr lang="en-US" altLang="zh-CN" sz="2400" dirty="0">
                <a:solidFill>
                  <a:schemeClr val="accent1"/>
                </a:solidFill>
                <a:cs typeface="+mn-ea"/>
                <a:sym typeface="+mn-lt"/>
              </a:rPr>
              <a:t>AS</a:t>
            </a:r>
            <a:r>
              <a:rPr lang="zh-CN" altLang="en-US" sz="2400" dirty="0">
                <a:solidFill>
                  <a:schemeClr val="accent1"/>
                </a:solidFill>
                <a:cs typeface="+mn-ea"/>
                <a:sym typeface="+mn-lt"/>
              </a:rPr>
              <a:t>中</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28" name="日期占位符 3">
            <a:extLst>
              <a:ext uri="{FF2B5EF4-FFF2-40B4-BE49-F238E27FC236}">
                <a16:creationId xmlns:a16="http://schemas.microsoft.com/office/drawing/2014/main" id="{F48224F6-37E9-A8B1-4986-17B44FA22BCC}"/>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29" name="页脚占位符 4">
            <a:extLst>
              <a:ext uri="{FF2B5EF4-FFF2-40B4-BE49-F238E27FC236}">
                <a16:creationId xmlns:a16="http://schemas.microsoft.com/office/drawing/2014/main" id="{A281AC13-B710-1855-10A6-9CAE160788B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30" name="灯片编号占位符 5">
            <a:extLst>
              <a:ext uri="{FF2B5EF4-FFF2-40B4-BE49-F238E27FC236}">
                <a16:creationId xmlns:a16="http://schemas.microsoft.com/office/drawing/2014/main" id="{29275B9C-DF9D-128C-BCAB-20989901DC21}"/>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241</a:t>
            </a:fld>
            <a:endParaRPr lang="en-US">
              <a:cs typeface="+mn-ea"/>
              <a:sym typeface="+mn-lt"/>
            </a:endParaRPr>
          </a:p>
        </p:txBody>
      </p:sp>
      <p:grpSp>
        <p:nvGrpSpPr>
          <p:cNvPr id="36" name="组合 35">
            <a:extLst>
              <a:ext uri="{FF2B5EF4-FFF2-40B4-BE49-F238E27FC236}">
                <a16:creationId xmlns:a16="http://schemas.microsoft.com/office/drawing/2014/main" id="{0122B67D-A6FE-4425-AF67-B92B92118E0B}"/>
              </a:ext>
            </a:extLst>
          </p:cNvPr>
          <p:cNvGrpSpPr/>
          <p:nvPr/>
        </p:nvGrpSpPr>
        <p:grpSpPr>
          <a:xfrm>
            <a:off x="831208" y="1395191"/>
            <a:ext cx="8900237" cy="2193318"/>
            <a:chOff x="831208" y="1395191"/>
            <a:chExt cx="8900237" cy="2193318"/>
          </a:xfrm>
        </p:grpSpPr>
        <p:pic>
          <p:nvPicPr>
            <p:cNvPr id="4" name="Picture 93" descr="4">
              <a:extLst>
                <a:ext uri="{FF2B5EF4-FFF2-40B4-BE49-F238E27FC236}">
                  <a16:creationId xmlns:a16="http://schemas.microsoft.com/office/drawing/2014/main" id="{74D8C4C7-8202-40C2-ABDC-5413257BC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056" y="1476238"/>
              <a:ext cx="4797008" cy="2112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4" descr="3">
              <a:extLst>
                <a:ext uri="{FF2B5EF4-FFF2-40B4-BE49-F238E27FC236}">
                  <a16:creationId xmlns:a16="http://schemas.microsoft.com/office/drawing/2014/main" id="{2B3BE18D-181E-4DB6-AEC7-99A7EAA66C9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208" y="1476238"/>
              <a:ext cx="1347217" cy="1045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5" descr="5">
              <a:extLst>
                <a:ext uri="{FF2B5EF4-FFF2-40B4-BE49-F238E27FC236}">
                  <a16:creationId xmlns:a16="http://schemas.microsoft.com/office/drawing/2014/main" id="{6737EE5A-B05B-4DEE-B1C2-B6F05AAEFC0D}"/>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7422" y="1640018"/>
              <a:ext cx="1006014" cy="71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96">
              <a:extLst>
                <a:ext uri="{FF2B5EF4-FFF2-40B4-BE49-F238E27FC236}">
                  <a16:creationId xmlns:a16="http://schemas.microsoft.com/office/drawing/2014/main" id="{74BB8173-567F-458E-B2D1-858D7EE1A6E7}"/>
                </a:ext>
              </a:extLst>
            </p:cNvPr>
            <p:cNvSpPr>
              <a:spLocks noChangeShapeType="1"/>
            </p:cNvSpPr>
            <p:nvPr/>
          </p:nvSpPr>
          <p:spPr bwMode="auto">
            <a:xfrm>
              <a:off x="4375185" y="2200508"/>
              <a:ext cx="701698" cy="52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8" name="Line 97">
              <a:extLst>
                <a:ext uri="{FF2B5EF4-FFF2-40B4-BE49-F238E27FC236}">
                  <a16:creationId xmlns:a16="http://schemas.microsoft.com/office/drawing/2014/main" id="{A7EE1A70-F14F-4D6F-B97F-731DE63AC95F}"/>
                </a:ext>
              </a:extLst>
            </p:cNvPr>
            <p:cNvSpPr>
              <a:spLocks noChangeShapeType="1"/>
            </p:cNvSpPr>
            <p:nvPr/>
          </p:nvSpPr>
          <p:spPr bwMode="auto">
            <a:xfrm flipV="1">
              <a:off x="5539135" y="2200507"/>
              <a:ext cx="1002332" cy="5406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9" name="Line 98">
              <a:extLst>
                <a:ext uri="{FF2B5EF4-FFF2-40B4-BE49-F238E27FC236}">
                  <a16:creationId xmlns:a16="http://schemas.microsoft.com/office/drawing/2014/main" id="{3E4B7087-B1DF-44F0-9F1B-350F9D225218}"/>
                </a:ext>
              </a:extLst>
            </p:cNvPr>
            <p:cNvSpPr>
              <a:spLocks noChangeShapeType="1"/>
            </p:cNvSpPr>
            <p:nvPr/>
          </p:nvSpPr>
          <p:spPr bwMode="auto">
            <a:xfrm flipV="1">
              <a:off x="6833417" y="1964023"/>
              <a:ext cx="2163405" cy="530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0" name="Line 99">
              <a:extLst>
                <a:ext uri="{FF2B5EF4-FFF2-40B4-BE49-F238E27FC236}">
                  <a16:creationId xmlns:a16="http://schemas.microsoft.com/office/drawing/2014/main" id="{1C3421CD-1673-4372-B73A-02394D362DC7}"/>
                </a:ext>
              </a:extLst>
            </p:cNvPr>
            <p:cNvSpPr>
              <a:spLocks noChangeShapeType="1"/>
            </p:cNvSpPr>
            <p:nvPr/>
          </p:nvSpPr>
          <p:spPr bwMode="auto">
            <a:xfrm flipH="1" flipV="1">
              <a:off x="1731019" y="2024310"/>
              <a:ext cx="2303983" cy="529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1" name="Text Box 100">
              <a:extLst>
                <a:ext uri="{FF2B5EF4-FFF2-40B4-BE49-F238E27FC236}">
                  <a16:creationId xmlns:a16="http://schemas.microsoft.com/office/drawing/2014/main" id="{DF788D24-D261-408C-AA26-D6B318C6CBFE}"/>
                </a:ext>
              </a:extLst>
            </p:cNvPr>
            <p:cNvSpPr txBox="1">
              <a:spLocks noChangeArrowheads="1"/>
            </p:cNvSpPr>
            <p:nvPr/>
          </p:nvSpPr>
          <p:spPr bwMode="auto">
            <a:xfrm>
              <a:off x="2105845" y="2056838"/>
              <a:ext cx="86942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EBGP</a:t>
              </a:r>
            </a:p>
          </p:txBody>
        </p:sp>
        <p:sp>
          <p:nvSpPr>
            <p:cNvPr id="12" name="Text Box 101">
              <a:extLst>
                <a:ext uri="{FF2B5EF4-FFF2-40B4-BE49-F238E27FC236}">
                  <a16:creationId xmlns:a16="http://schemas.microsoft.com/office/drawing/2014/main" id="{B5806D29-20C9-45D7-ADB1-B2214FC6ECEE}"/>
                </a:ext>
              </a:extLst>
            </p:cNvPr>
            <p:cNvSpPr txBox="1">
              <a:spLocks noChangeArrowheads="1"/>
            </p:cNvSpPr>
            <p:nvPr/>
          </p:nvSpPr>
          <p:spPr bwMode="auto">
            <a:xfrm>
              <a:off x="7730635" y="2024310"/>
              <a:ext cx="86942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EBGP</a:t>
              </a:r>
            </a:p>
          </p:txBody>
        </p:sp>
        <p:sp>
          <p:nvSpPr>
            <p:cNvPr id="13" name="Text Box 102">
              <a:extLst>
                <a:ext uri="{FF2B5EF4-FFF2-40B4-BE49-F238E27FC236}">
                  <a16:creationId xmlns:a16="http://schemas.microsoft.com/office/drawing/2014/main" id="{BB65F3BD-4276-4D9C-9DF3-B45920A9EE0D}"/>
                </a:ext>
              </a:extLst>
            </p:cNvPr>
            <p:cNvSpPr txBox="1">
              <a:spLocks noChangeArrowheads="1"/>
            </p:cNvSpPr>
            <p:nvPr/>
          </p:nvSpPr>
          <p:spPr bwMode="auto">
            <a:xfrm>
              <a:off x="3863425" y="2254987"/>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RTB</a:t>
              </a:r>
            </a:p>
          </p:txBody>
        </p:sp>
        <p:sp>
          <p:nvSpPr>
            <p:cNvPr id="14" name="Text Box 103">
              <a:extLst>
                <a:ext uri="{FF2B5EF4-FFF2-40B4-BE49-F238E27FC236}">
                  <a16:creationId xmlns:a16="http://schemas.microsoft.com/office/drawing/2014/main" id="{67842935-478E-408B-AE6D-1F64B27A86F9}"/>
                </a:ext>
              </a:extLst>
            </p:cNvPr>
            <p:cNvSpPr txBox="1">
              <a:spLocks noChangeArrowheads="1"/>
            </p:cNvSpPr>
            <p:nvPr/>
          </p:nvSpPr>
          <p:spPr bwMode="auto">
            <a:xfrm>
              <a:off x="4968710" y="2948014"/>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RTC</a:t>
              </a:r>
            </a:p>
          </p:txBody>
        </p:sp>
        <p:sp>
          <p:nvSpPr>
            <p:cNvPr id="15" name="Text Box 104">
              <a:extLst>
                <a:ext uri="{FF2B5EF4-FFF2-40B4-BE49-F238E27FC236}">
                  <a16:creationId xmlns:a16="http://schemas.microsoft.com/office/drawing/2014/main" id="{E00D3ADC-12DB-4489-B7B4-B8F810F298FD}"/>
                </a:ext>
              </a:extLst>
            </p:cNvPr>
            <p:cNvSpPr txBox="1">
              <a:spLocks noChangeArrowheads="1"/>
            </p:cNvSpPr>
            <p:nvPr/>
          </p:nvSpPr>
          <p:spPr bwMode="auto">
            <a:xfrm>
              <a:off x="5047138" y="1658914"/>
              <a:ext cx="779652"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IBGP</a:t>
              </a:r>
            </a:p>
          </p:txBody>
        </p:sp>
        <p:sp>
          <p:nvSpPr>
            <p:cNvPr id="16" name="Text Box 105">
              <a:extLst>
                <a:ext uri="{FF2B5EF4-FFF2-40B4-BE49-F238E27FC236}">
                  <a16:creationId xmlns:a16="http://schemas.microsoft.com/office/drawing/2014/main" id="{9F115530-0FA8-469B-8CC6-99CA25822311}"/>
                </a:ext>
              </a:extLst>
            </p:cNvPr>
            <p:cNvSpPr txBox="1">
              <a:spLocks noChangeArrowheads="1"/>
            </p:cNvSpPr>
            <p:nvPr/>
          </p:nvSpPr>
          <p:spPr bwMode="auto">
            <a:xfrm>
              <a:off x="1127776" y="1472093"/>
              <a:ext cx="67276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RTA</a:t>
              </a:r>
            </a:p>
          </p:txBody>
        </p:sp>
        <p:sp>
          <p:nvSpPr>
            <p:cNvPr id="17" name="Text Box 106">
              <a:extLst>
                <a:ext uri="{FF2B5EF4-FFF2-40B4-BE49-F238E27FC236}">
                  <a16:creationId xmlns:a16="http://schemas.microsoft.com/office/drawing/2014/main" id="{C78AFCC2-2232-41B2-B044-C74D80E9B564}"/>
                </a:ext>
              </a:extLst>
            </p:cNvPr>
            <p:cNvSpPr txBox="1">
              <a:spLocks noChangeArrowheads="1"/>
            </p:cNvSpPr>
            <p:nvPr/>
          </p:nvSpPr>
          <p:spPr bwMode="auto">
            <a:xfrm>
              <a:off x="6362313" y="2198976"/>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RTD</a:t>
              </a:r>
            </a:p>
          </p:txBody>
        </p:sp>
        <p:sp>
          <p:nvSpPr>
            <p:cNvPr id="18" name="Text Box 107">
              <a:extLst>
                <a:ext uri="{FF2B5EF4-FFF2-40B4-BE49-F238E27FC236}">
                  <a16:creationId xmlns:a16="http://schemas.microsoft.com/office/drawing/2014/main" id="{08ECE58F-7820-4E76-BCEB-19283FE67607}"/>
                </a:ext>
              </a:extLst>
            </p:cNvPr>
            <p:cNvSpPr txBox="1">
              <a:spLocks noChangeArrowheads="1"/>
            </p:cNvSpPr>
            <p:nvPr/>
          </p:nvSpPr>
          <p:spPr bwMode="auto">
            <a:xfrm>
              <a:off x="8893637" y="1395191"/>
              <a:ext cx="67706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RTE</a:t>
              </a:r>
            </a:p>
          </p:txBody>
        </p:sp>
        <p:sp>
          <p:nvSpPr>
            <p:cNvPr id="19" name="Line 108">
              <a:extLst>
                <a:ext uri="{FF2B5EF4-FFF2-40B4-BE49-F238E27FC236}">
                  <a16:creationId xmlns:a16="http://schemas.microsoft.com/office/drawing/2014/main" id="{2D3A79DF-55B7-4560-A5B6-73C05392CFEB}"/>
                </a:ext>
              </a:extLst>
            </p:cNvPr>
            <p:cNvSpPr>
              <a:spLocks noChangeShapeType="1"/>
            </p:cNvSpPr>
            <p:nvPr/>
          </p:nvSpPr>
          <p:spPr bwMode="auto">
            <a:xfrm>
              <a:off x="4616140" y="2017044"/>
              <a:ext cx="1701606" cy="945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5" name="文本框 24">
              <a:extLst>
                <a:ext uri="{FF2B5EF4-FFF2-40B4-BE49-F238E27FC236}">
                  <a16:creationId xmlns:a16="http://schemas.microsoft.com/office/drawing/2014/main" id="{81D08AC4-CCC6-45AB-9F47-D2EF4E564218}"/>
                </a:ext>
              </a:extLst>
            </p:cNvPr>
            <p:cNvSpPr txBox="1"/>
            <p:nvPr/>
          </p:nvSpPr>
          <p:spPr>
            <a:xfrm>
              <a:off x="1149885" y="2452835"/>
              <a:ext cx="716863" cy="461217"/>
            </a:xfrm>
            <a:prstGeom prst="rect">
              <a:avLst/>
            </a:prstGeom>
            <a:noFill/>
          </p:spPr>
          <p:txBody>
            <a:bodyPr wrap="none" rtlCol="0">
              <a:spAutoFit/>
            </a:bodyPr>
            <a:lstStyle/>
            <a:p>
              <a:pPr>
                <a:lnSpc>
                  <a:spcPct val="120000"/>
                </a:lnSpc>
              </a:pPr>
              <a:r>
                <a:rPr lang="en-US" altLang="zh-CN" sz="2200" dirty="0">
                  <a:cs typeface="+mn-ea"/>
                  <a:sym typeface="+mn-lt"/>
                </a:rPr>
                <a:t>AS1</a:t>
              </a:r>
              <a:endParaRPr lang="zh-CN" altLang="en-US" sz="2200" dirty="0">
                <a:cs typeface="+mn-ea"/>
                <a:sym typeface="+mn-lt"/>
              </a:endParaRPr>
            </a:p>
          </p:txBody>
        </p:sp>
        <p:sp>
          <p:nvSpPr>
            <p:cNvPr id="26" name="文本框 25">
              <a:extLst>
                <a:ext uri="{FF2B5EF4-FFF2-40B4-BE49-F238E27FC236}">
                  <a16:creationId xmlns:a16="http://schemas.microsoft.com/office/drawing/2014/main" id="{22B81D61-06DC-42F2-9D7F-0C8E546EAF41}"/>
                </a:ext>
              </a:extLst>
            </p:cNvPr>
            <p:cNvSpPr txBox="1"/>
            <p:nvPr/>
          </p:nvSpPr>
          <p:spPr>
            <a:xfrm>
              <a:off x="5030551" y="2127673"/>
              <a:ext cx="716863" cy="461217"/>
            </a:xfrm>
            <a:prstGeom prst="rect">
              <a:avLst/>
            </a:prstGeom>
            <a:noFill/>
          </p:spPr>
          <p:txBody>
            <a:bodyPr wrap="none" rtlCol="0">
              <a:spAutoFit/>
            </a:bodyPr>
            <a:lstStyle/>
            <a:p>
              <a:pPr>
                <a:lnSpc>
                  <a:spcPct val="120000"/>
                </a:lnSpc>
              </a:pPr>
              <a:r>
                <a:rPr lang="en-US" altLang="zh-CN" sz="2200" dirty="0">
                  <a:cs typeface="+mn-ea"/>
                  <a:sym typeface="+mn-lt"/>
                </a:rPr>
                <a:t>AS2</a:t>
              </a:r>
              <a:endParaRPr lang="zh-CN" altLang="en-US" sz="2200" dirty="0">
                <a:cs typeface="+mn-ea"/>
                <a:sym typeface="+mn-lt"/>
              </a:endParaRPr>
            </a:p>
          </p:txBody>
        </p:sp>
        <p:sp>
          <p:nvSpPr>
            <p:cNvPr id="27" name="文本框 26">
              <a:extLst>
                <a:ext uri="{FF2B5EF4-FFF2-40B4-BE49-F238E27FC236}">
                  <a16:creationId xmlns:a16="http://schemas.microsoft.com/office/drawing/2014/main" id="{FC600A87-72FF-417C-91A1-0E10AFCB9E4D}"/>
                </a:ext>
              </a:extLst>
            </p:cNvPr>
            <p:cNvSpPr txBox="1"/>
            <p:nvPr/>
          </p:nvSpPr>
          <p:spPr>
            <a:xfrm>
              <a:off x="9014582" y="2453136"/>
              <a:ext cx="716863" cy="461217"/>
            </a:xfrm>
            <a:prstGeom prst="rect">
              <a:avLst/>
            </a:prstGeom>
            <a:noFill/>
          </p:spPr>
          <p:txBody>
            <a:bodyPr wrap="none" rtlCol="0">
              <a:spAutoFit/>
            </a:bodyPr>
            <a:lstStyle/>
            <a:p>
              <a:pPr>
                <a:lnSpc>
                  <a:spcPct val="120000"/>
                </a:lnSpc>
              </a:pPr>
              <a:r>
                <a:rPr lang="en-US" altLang="zh-CN" sz="2200" dirty="0">
                  <a:cs typeface="+mn-ea"/>
                  <a:sym typeface="+mn-lt"/>
                </a:rPr>
                <a:t>AS3</a:t>
              </a:r>
              <a:endParaRPr lang="zh-CN" altLang="en-US" sz="2200" dirty="0">
                <a:cs typeface="+mn-ea"/>
                <a:sym typeface="+mn-lt"/>
              </a:endParaRPr>
            </a:p>
          </p:txBody>
        </p:sp>
        <p:pic>
          <p:nvPicPr>
            <p:cNvPr id="31" name="图片 30">
              <a:extLst>
                <a:ext uri="{FF2B5EF4-FFF2-40B4-BE49-F238E27FC236}">
                  <a16:creationId xmlns:a16="http://schemas.microsoft.com/office/drawing/2014/main" id="{F42DFD90-9921-4536-A159-D353D9E8AA0A}"/>
                </a:ext>
              </a:extLst>
            </p:cNvPr>
            <p:cNvPicPr>
              <a:picLocks noChangeAspect="1"/>
            </p:cNvPicPr>
            <p:nvPr/>
          </p:nvPicPr>
          <p:blipFill>
            <a:blip r:embed="rId5"/>
            <a:stretch>
              <a:fillRect/>
            </a:stretch>
          </p:blipFill>
          <p:spPr>
            <a:xfrm>
              <a:off x="1243083" y="1801656"/>
              <a:ext cx="484491" cy="484491"/>
            </a:xfrm>
            <a:prstGeom prst="rect">
              <a:avLst/>
            </a:prstGeom>
          </p:spPr>
        </p:pic>
        <p:pic>
          <p:nvPicPr>
            <p:cNvPr id="32" name="图片 31">
              <a:extLst>
                <a:ext uri="{FF2B5EF4-FFF2-40B4-BE49-F238E27FC236}">
                  <a16:creationId xmlns:a16="http://schemas.microsoft.com/office/drawing/2014/main" id="{E64D7096-A0B2-4C38-B18D-19934B194A9C}"/>
                </a:ext>
              </a:extLst>
            </p:cNvPr>
            <p:cNvPicPr>
              <a:picLocks noChangeAspect="1"/>
            </p:cNvPicPr>
            <p:nvPr/>
          </p:nvPicPr>
          <p:blipFill>
            <a:blip r:embed="rId5"/>
            <a:stretch>
              <a:fillRect/>
            </a:stretch>
          </p:blipFill>
          <p:spPr>
            <a:xfrm>
              <a:off x="8941477" y="1739860"/>
              <a:ext cx="484491" cy="484491"/>
            </a:xfrm>
            <a:prstGeom prst="rect">
              <a:avLst/>
            </a:prstGeom>
          </p:spPr>
        </p:pic>
        <p:pic>
          <p:nvPicPr>
            <p:cNvPr id="33" name="图片 32">
              <a:extLst>
                <a:ext uri="{FF2B5EF4-FFF2-40B4-BE49-F238E27FC236}">
                  <a16:creationId xmlns:a16="http://schemas.microsoft.com/office/drawing/2014/main" id="{2D1A53A7-0DF6-43E0-A9E6-28E7C98D6BA5}"/>
                </a:ext>
              </a:extLst>
            </p:cNvPr>
            <p:cNvPicPr>
              <a:picLocks noChangeAspect="1"/>
            </p:cNvPicPr>
            <p:nvPr/>
          </p:nvPicPr>
          <p:blipFill>
            <a:blip r:embed="rId5"/>
            <a:stretch>
              <a:fillRect/>
            </a:stretch>
          </p:blipFill>
          <p:spPr>
            <a:xfrm>
              <a:off x="5071903" y="2537403"/>
              <a:ext cx="484491" cy="484491"/>
            </a:xfrm>
            <a:prstGeom prst="rect">
              <a:avLst/>
            </a:prstGeom>
          </p:spPr>
        </p:pic>
        <p:pic>
          <p:nvPicPr>
            <p:cNvPr id="34" name="图片 33">
              <a:extLst>
                <a:ext uri="{FF2B5EF4-FFF2-40B4-BE49-F238E27FC236}">
                  <a16:creationId xmlns:a16="http://schemas.microsoft.com/office/drawing/2014/main" id="{5DD90F70-AC87-4E28-8701-46E41B42D25D}"/>
                </a:ext>
              </a:extLst>
            </p:cNvPr>
            <p:cNvPicPr>
              <a:picLocks noChangeAspect="1"/>
            </p:cNvPicPr>
            <p:nvPr/>
          </p:nvPicPr>
          <p:blipFill>
            <a:blip r:embed="rId5"/>
            <a:stretch>
              <a:fillRect/>
            </a:stretch>
          </p:blipFill>
          <p:spPr>
            <a:xfrm>
              <a:off x="6388205" y="1744605"/>
              <a:ext cx="484491" cy="484491"/>
            </a:xfrm>
            <a:prstGeom prst="rect">
              <a:avLst/>
            </a:prstGeom>
          </p:spPr>
        </p:pic>
        <p:pic>
          <p:nvPicPr>
            <p:cNvPr id="35" name="图片 34">
              <a:extLst>
                <a:ext uri="{FF2B5EF4-FFF2-40B4-BE49-F238E27FC236}">
                  <a16:creationId xmlns:a16="http://schemas.microsoft.com/office/drawing/2014/main" id="{88318C2F-7589-4CAD-B859-D50F739A08FE}"/>
                </a:ext>
              </a:extLst>
            </p:cNvPr>
            <p:cNvPicPr>
              <a:picLocks noChangeAspect="1"/>
            </p:cNvPicPr>
            <p:nvPr/>
          </p:nvPicPr>
          <p:blipFill>
            <a:blip r:embed="rId5"/>
            <a:stretch>
              <a:fillRect/>
            </a:stretch>
          </p:blipFill>
          <p:spPr>
            <a:xfrm>
              <a:off x="4046212" y="1827314"/>
              <a:ext cx="484491" cy="484491"/>
            </a:xfrm>
            <a:prstGeom prst="rect">
              <a:avLst/>
            </a:prstGeom>
          </p:spPr>
        </p:pic>
      </p:grpSp>
    </p:spTree>
    <p:extLst>
      <p:ext uri="{BB962C8B-B14F-4D97-AF65-F5344CB8AC3E}">
        <p14:creationId xmlns:p14="http://schemas.microsoft.com/office/powerpoint/2010/main" val="3158126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4EB76-81FD-4962-90E3-BBF21F922949}"/>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BGP</a:t>
            </a:r>
            <a:r>
              <a:rPr lang="zh-CN" altLang="en-US" sz="3200" dirty="0">
                <a:latin typeface="+mn-lt"/>
                <a:ea typeface="+mn-ea"/>
                <a:cs typeface="+mn-ea"/>
                <a:sym typeface="+mn-lt"/>
              </a:rPr>
              <a:t>工作机制</a:t>
            </a:r>
          </a:p>
        </p:txBody>
      </p:sp>
      <p:sp>
        <p:nvSpPr>
          <p:cNvPr id="3" name="内容占位符 2">
            <a:extLst>
              <a:ext uri="{FF2B5EF4-FFF2-40B4-BE49-F238E27FC236}">
                <a16:creationId xmlns:a16="http://schemas.microsoft.com/office/drawing/2014/main" id="{025A6066-39CF-49E4-A06A-072293C9FC76}"/>
              </a:ext>
            </a:extLst>
          </p:cNvPr>
          <p:cNvSpPr>
            <a:spLocks noGrp="1"/>
          </p:cNvSpPr>
          <p:nvPr>
            <p:ph idx="1"/>
          </p:nvPr>
        </p:nvSpPr>
        <p:spPr>
          <a:xfrm>
            <a:off x="731838" y="3561956"/>
            <a:ext cx="10728325" cy="2653787"/>
          </a:xfrm>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若一个</a:t>
            </a:r>
            <a:r>
              <a:rPr lang="en-US" altLang="zh-CN" sz="2400" dirty="0">
                <a:solidFill>
                  <a:schemeClr val="accent1"/>
                </a:solidFill>
                <a:cs typeface="+mn-ea"/>
                <a:sym typeface="+mn-lt"/>
              </a:rPr>
              <a:t>AS</a:t>
            </a:r>
            <a:r>
              <a:rPr lang="zh-CN" altLang="en-US" sz="2400" dirty="0">
                <a:solidFill>
                  <a:schemeClr val="accent1"/>
                </a:solidFill>
                <a:cs typeface="+mn-ea"/>
                <a:sym typeface="+mn-lt"/>
              </a:rPr>
              <a:t>有多个边界路由器，这些路由器之间运行</a:t>
            </a:r>
            <a:r>
              <a:rPr lang="en-US" altLang="zh-CN" sz="2400" dirty="0">
                <a:solidFill>
                  <a:schemeClr val="accent1"/>
                </a:solidFill>
                <a:cs typeface="+mn-ea"/>
                <a:sym typeface="+mn-lt"/>
              </a:rPr>
              <a:t>IBGP</a:t>
            </a:r>
            <a:r>
              <a:rPr lang="zh-CN" altLang="en-US" sz="2400" dirty="0">
                <a:solidFill>
                  <a:schemeClr val="accent1"/>
                </a:solidFill>
                <a:cs typeface="+mn-ea"/>
                <a:sym typeface="+mn-lt"/>
              </a:rPr>
              <a:t>来交换路由信息</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路由在传播过程中可能会经过若干个自治系统，这些自治系统称为传输</a:t>
            </a:r>
            <a:r>
              <a:rPr lang="en-US" altLang="zh-CN" sz="2400" dirty="0">
                <a:solidFill>
                  <a:schemeClr val="accent1"/>
                </a:solidFill>
                <a:cs typeface="+mn-ea"/>
                <a:sym typeface="+mn-lt"/>
              </a:rPr>
              <a:t>(Transit)</a:t>
            </a:r>
            <a:r>
              <a:rPr lang="zh-CN" altLang="en-US" sz="2400" dirty="0">
                <a:solidFill>
                  <a:schemeClr val="accent1"/>
                </a:solidFill>
                <a:cs typeface="+mn-ea"/>
                <a:sym typeface="+mn-lt"/>
              </a:rPr>
              <a:t>自治系统（如：</a:t>
            </a:r>
            <a:r>
              <a:rPr lang="en-US" altLang="zh-CN" sz="2400" dirty="0">
                <a:solidFill>
                  <a:schemeClr val="accent1"/>
                </a:solidFill>
                <a:cs typeface="+mn-ea"/>
                <a:sym typeface="+mn-lt"/>
              </a:rPr>
              <a:t>AS2</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另外一种自治系统称为</a:t>
            </a:r>
            <a:r>
              <a:rPr lang="en-US" altLang="zh-CN" sz="2400" dirty="0">
                <a:solidFill>
                  <a:schemeClr val="accent1"/>
                </a:solidFill>
                <a:cs typeface="+mn-ea"/>
                <a:sym typeface="+mn-lt"/>
              </a:rPr>
              <a:t>Stub AS</a:t>
            </a:r>
            <a:r>
              <a:rPr lang="zh-CN" altLang="en-US" sz="2400" dirty="0">
                <a:solidFill>
                  <a:schemeClr val="accent1"/>
                </a:solidFill>
                <a:cs typeface="+mn-ea"/>
                <a:sym typeface="+mn-lt"/>
              </a:rPr>
              <a:t>（如：</a:t>
            </a:r>
            <a:r>
              <a:rPr lang="en-US" altLang="zh-CN" sz="2400" dirty="0">
                <a:solidFill>
                  <a:schemeClr val="accent1"/>
                </a:solidFill>
                <a:cs typeface="+mn-ea"/>
                <a:sym typeface="+mn-lt"/>
              </a:rPr>
              <a:t>AS1</a:t>
            </a:r>
            <a:r>
              <a:rPr lang="zh-CN" altLang="en-US" sz="2400" dirty="0">
                <a:solidFill>
                  <a:schemeClr val="accent1"/>
                </a:solidFill>
                <a:cs typeface="+mn-ea"/>
                <a:sym typeface="+mn-lt"/>
              </a:rPr>
              <a:t>），其内部只有一个</a:t>
            </a:r>
            <a:r>
              <a:rPr lang="en-US" altLang="zh-CN" sz="2400" dirty="0">
                <a:solidFill>
                  <a:schemeClr val="accent1"/>
                </a:solidFill>
                <a:cs typeface="+mn-ea"/>
                <a:sym typeface="+mn-lt"/>
              </a:rPr>
              <a:t>ASBR</a:t>
            </a:r>
            <a:r>
              <a:rPr lang="zh-CN" altLang="en-US" sz="2400" dirty="0">
                <a:solidFill>
                  <a:schemeClr val="accent1"/>
                </a:solidFill>
                <a:cs typeface="+mn-ea"/>
                <a:sym typeface="+mn-lt"/>
              </a:rPr>
              <a:t>通过</a:t>
            </a:r>
            <a:r>
              <a:rPr lang="en-US" altLang="zh-CN" sz="2400" dirty="0">
                <a:solidFill>
                  <a:schemeClr val="accent1"/>
                </a:solidFill>
                <a:cs typeface="+mn-ea"/>
                <a:sym typeface="+mn-lt"/>
              </a:rPr>
              <a:t>EBGP</a:t>
            </a:r>
            <a:r>
              <a:rPr lang="zh-CN" altLang="en-US" sz="2400" dirty="0">
                <a:solidFill>
                  <a:schemeClr val="accent1"/>
                </a:solidFill>
                <a:cs typeface="+mn-ea"/>
                <a:sym typeface="+mn-lt"/>
              </a:rPr>
              <a:t>连接外部，同外部其他</a:t>
            </a:r>
            <a:r>
              <a:rPr lang="en-US" altLang="zh-CN" sz="2400" dirty="0">
                <a:solidFill>
                  <a:schemeClr val="accent1"/>
                </a:solidFill>
                <a:cs typeface="+mn-ea"/>
                <a:sym typeface="+mn-lt"/>
              </a:rPr>
              <a:t>AS</a:t>
            </a:r>
            <a:r>
              <a:rPr lang="zh-CN" altLang="en-US" sz="2400" dirty="0">
                <a:solidFill>
                  <a:schemeClr val="accent1"/>
                </a:solidFill>
                <a:cs typeface="+mn-ea"/>
                <a:sym typeface="+mn-lt"/>
              </a:rPr>
              <a:t>的通信要靠传输自治系统来转接。</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28" name="日期占位符 3">
            <a:extLst>
              <a:ext uri="{FF2B5EF4-FFF2-40B4-BE49-F238E27FC236}">
                <a16:creationId xmlns:a16="http://schemas.microsoft.com/office/drawing/2014/main" id="{FCF4CB48-AED8-8ADC-C241-05F1C6A88D33}"/>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29" name="页脚占位符 4">
            <a:extLst>
              <a:ext uri="{FF2B5EF4-FFF2-40B4-BE49-F238E27FC236}">
                <a16:creationId xmlns:a16="http://schemas.microsoft.com/office/drawing/2014/main" id="{80181CAF-6F06-3957-00F8-BC3ADE9AF28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30" name="灯片编号占位符 5">
            <a:extLst>
              <a:ext uri="{FF2B5EF4-FFF2-40B4-BE49-F238E27FC236}">
                <a16:creationId xmlns:a16="http://schemas.microsoft.com/office/drawing/2014/main" id="{36189530-5580-E3CD-8CB2-5751FCE4C80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242</a:t>
            </a:fld>
            <a:endParaRPr lang="en-US">
              <a:cs typeface="+mn-ea"/>
              <a:sym typeface="+mn-lt"/>
            </a:endParaRPr>
          </a:p>
        </p:txBody>
      </p:sp>
      <p:grpSp>
        <p:nvGrpSpPr>
          <p:cNvPr id="31" name="组合 30">
            <a:extLst>
              <a:ext uri="{FF2B5EF4-FFF2-40B4-BE49-F238E27FC236}">
                <a16:creationId xmlns:a16="http://schemas.microsoft.com/office/drawing/2014/main" id="{DF29480D-9B29-463E-98FC-C6AADA2CF2B5}"/>
              </a:ext>
            </a:extLst>
          </p:cNvPr>
          <p:cNvGrpSpPr/>
          <p:nvPr/>
        </p:nvGrpSpPr>
        <p:grpSpPr>
          <a:xfrm>
            <a:off x="1363223" y="1368638"/>
            <a:ext cx="8900237" cy="2193318"/>
            <a:chOff x="831208" y="1395191"/>
            <a:chExt cx="8900237" cy="2193318"/>
          </a:xfrm>
        </p:grpSpPr>
        <p:pic>
          <p:nvPicPr>
            <p:cNvPr id="32" name="Picture 93" descr="4">
              <a:extLst>
                <a:ext uri="{FF2B5EF4-FFF2-40B4-BE49-F238E27FC236}">
                  <a16:creationId xmlns:a16="http://schemas.microsoft.com/office/drawing/2014/main" id="{8A8D105C-AC90-405D-9164-872F9B290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056" y="1476238"/>
              <a:ext cx="4797008" cy="2112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94" descr="3">
              <a:extLst>
                <a:ext uri="{FF2B5EF4-FFF2-40B4-BE49-F238E27FC236}">
                  <a16:creationId xmlns:a16="http://schemas.microsoft.com/office/drawing/2014/main" id="{5C46B44D-1756-4ACB-AA00-2ADD4709E46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208" y="1476238"/>
              <a:ext cx="1347217" cy="1045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95" descr="5">
              <a:extLst>
                <a:ext uri="{FF2B5EF4-FFF2-40B4-BE49-F238E27FC236}">
                  <a16:creationId xmlns:a16="http://schemas.microsoft.com/office/drawing/2014/main" id="{88EC6B18-A6AF-491C-827E-FAB3E68828B9}"/>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7422" y="1640018"/>
              <a:ext cx="1006014" cy="71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Line 96">
              <a:extLst>
                <a:ext uri="{FF2B5EF4-FFF2-40B4-BE49-F238E27FC236}">
                  <a16:creationId xmlns:a16="http://schemas.microsoft.com/office/drawing/2014/main" id="{3E85D6D5-3578-4A34-B393-29716E8BDD0E}"/>
                </a:ext>
              </a:extLst>
            </p:cNvPr>
            <p:cNvSpPr>
              <a:spLocks noChangeShapeType="1"/>
            </p:cNvSpPr>
            <p:nvPr/>
          </p:nvSpPr>
          <p:spPr bwMode="auto">
            <a:xfrm>
              <a:off x="4375185" y="2200508"/>
              <a:ext cx="701698" cy="52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6" name="Line 97">
              <a:extLst>
                <a:ext uri="{FF2B5EF4-FFF2-40B4-BE49-F238E27FC236}">
                  <a16:creationId xmlns:a16="http://schemas.microsoft.com/office/drawing/2014/main" id="{0EDC7171-BF8C-4D25-8FD6-4E9BA053E4E6}"/>
                </a:ext>
              </a:extLst>
            </p:cNvPr>
            <p:cNvSpPr>
              <a:spLocks noChangeShapeType="1"/>
            </p:cNvSpPr>
            <p:nvPr/>
          </p:nvSpPr>
          <p:spPr bwMode="auto">
            <a:xfrm flipV="1">
              <a:off x="5539135" y="2200507"/>
              <a:ext cx="1002332" cy="5406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7" name="Line 98">
              <a:extLst>
                <a:ext uri="{FF2B5EF4-FFF2-40B4-BE49-F238E27FC236}">
                  <a16:creationId xmlns:a16="http://schemas.microsoft.com/office/drawing/2014/main" id="{18229DB3-300C-4F6F-9B18-68BF5CB8D223}"/>
                </a:ext>
              </a:extLst>
            </p:cNvPr>
            <p:cNvSpPr>
              <a:spLocks noChangeShapeType="1"/>
            </p:cNvSpPr>
            <p:nvPr/>
          </p:nvSpPr>
          <p:spPr bwMode="auto">
            <a:xfrm flipV="1">
              <a:off x="6833417" y="1964023"/>
              <a:ext cx="2163405" cy="530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8" name="Line 99">
              <a:extLst>
                <a:ext uri="{FF2B5EF4-FFF2-40B4-BE49-F238E27FC236}">
                  <a16:creationId xmlns:a16="http://schemas.microsoft.com/office/drawing/2014/main" id="{399CEF19-2680-46DD-816B-AF33C66A2BD3}"/>
                </a:ext>
              </a:extLst>
            </p:cNvPr>
            <p:cNvSpPr>
              <a:spLocks noChangeShapeType="1"/>
            </p:cNvSpPr>
            <p:nvPr/>
          </p:nvSpPr>
          <p:spPr bwMode="auto">
            <a:xfrm flipH="1" flipV="1">
              <a:off x="1731019" y="2024310"/>
              <a:ext cx="2303983" cy="529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9" name="Text Box 100">
              <a:extLst>
                <a:ext uri="{FF2B5EF4-FFF2-40B4-BE49-F238E27FC236}">
                  <a16:creationId xmlns:a16="http://schemas.microsoft.com/office/drawing/2014/main" id="{A3C03853-3F46-4F5A-BBBA-B1F91CBDEFAF}"/>
                </a:ext>
              </a:extLst>
            </p:cNvPr>
            <p:cNvSpPr txBox="1">
              <a:spLocks noChangeArrowheads="1"/>
            </p:cNvSpPr>
            <p:nvPr/>
          </p:nvSpPr>
          <p:spPr bwMode="auto">
            <a:xfrm>
              <a:off x="2105845" y="2056838"/>
              <a:ext cx="86942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EBGP</a:t>
              </a:r>
            </a:p>
          </p:txBody>
        </p:sp>
        <p:sp>
          <p:nvSpPr>
            <p:cNvPr id="40" name="Text Box 101">
              <a:extLst>
                <a:ext uri="{FF2B5EF4-FFF2-40B4-BE49-F238E27FC236}">
                  <a16:creationId xmlns:a16="http://schemas.microsoft.com/office/drawing/2014/main" id="{6D25AB6C-8D40-4C50-91F5-F967C7DE804B}"/>
                </a:ext>
              </a:extLst>
            </p:cNvPr>
            <p:cNvSpPr txBox="1">
              <a:spLocks noChangeArrowheads="1"/>
            </p:cNvSpPr>
            <p:nvPr/>
          </p:nvSpPr>
          <p:spPr bwMode="auto">
            <a:xfrm>
              <a:off x="7730635" y="2024310"/>
              <a:ext cx="86942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EBGP</a:t>
              </a:r>
            </a:p>
          </p:txBody>
        </p:sp>
        <p:sp>
          <p:nvSpPr>
            <p:cNvPr id="41" name="Text Box 102">
              <a:extLst>
                <a:ext uri="{FF2B5EF4-FFF2-40B4-BE49-F238E27FC236}">
                  <a16:creationId xmlns:a16="http://schemas.microsoft.com/office/drawing/2014/main" id="{88A387F9-1B7F-4803-A8F3-04560FB487E4}"/>
                </a:ext>
              </a:extLst>
            </p:cNvPr>
            <p:cNvSpPr txBox="1">
              <a:spLocks noChangeArrowheads="1"/>
            </p:cNvSpPr>
            <p:nvPr/>
          </p:nvSpPr>
          <p:spPr bwMode="auto">
            <a:xfrm>
              <a:off x="3863425" y="2254987"/>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RTB</a:t>
              </a:r>
            </a:p>
          </p:txBody>
        </p:sp>
        <p:sp>
          <p:nvSpPr>
            <p:cNvPr id="42" name="Text Box 103">
              <a:extLst>
                <a:ext uri="{FF2B5EF4-FFF2-40B4-BE49-F238E27FC236}">
                  <a16:creationId xmlns:a16="http://schemas.microsoft.com/office/drawing/2014/main" id="{F99AFBB7-CE39-4A80-80B6-3D4F13FFA36D}"/>
                </a:ext>
              </a:extLst>
            </p:cNvPr>
            <p:cNvSpPr txBox="1">
              <a:spLocks noChangeArrowheads="1"/>
            </p:cNvSpPr>
            <p:nvPr/>
          </p:nvSpPr>
          <p:spPr bwMode="auto">
            <a:xfrm>
              <a:off x="4968710" y="2948014"/>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RTC</a:t>
              </a:r>
            </a:p>
          </p:txBody>
        </p:sp>
        <p:sp>
          <p:nvSpPr>
            <p:cNvPr id="43" name="Text Box 104">
              <a:extLst>
                <a:ext uri="{FF2B5EF4-FFF2-40B4-BE49-F238E27FC236}">
                  <a16:creationId xmlns:a16="http://schemas.microsoft.com/office/drawing/2014/main" id="{C1FE2452-44E7-483D-A7CC-1C21DC9F2A42}"/>
                </a:ext>
              </a:extLst>
            </p:cNvPr>
            <p:cNvSpPr txBox="1">
              <a:spLocks noChangeArrowheads="1"/>
            </p:cNvSpPr>
            <p:nvPr/>
          </p:nvSpPr>
          <p:spPr bwMode="auto">
            <a:xfrm>
              <a:off x="5047138" y="1658914"/>
              <a:ext cx="779652"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IBGP</a:t>
              </a:r>
            </a:p>
          </p:txBody>
        </p:sp>
        <p:sp>
          <p:nvSpPr>
            <p:cNvPr id="44" name="Text Box 105">
              <a:extLst>
                <a:ext uri="{FF2B5EF4-FFF2-40B4-BE49-F238E27FC236}">
                  <a16:creationId xmlns:a16="http://schemas.microsoft.com/office/drawing/2014/main" id="{02FB1089-F968-496D-93C7-65D9F466CCC0}"/>
                </a:ext>
              </a:extLst>
            </p:cNvPr>
            <p:cNvSpPr txBox="1">
              <a:spLocks noChangeArrowheads="1"/>
            </p:cNvSpPr>
            <p:nvPr/>
          </p:nvSpPr>
          <p:spPr bwMode="auto">
            <a:xfrm>
              <a:off x="1127776" y="1472093"/>
              <a:ext cx="67276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RTA</a:t>
              </a:r>
            </a:p>
          </p:txBody>
        </p:sp>
        <p:sp>
          <p:nvSpPr>
            <p:cNvPr id="45" name="Text Box 106">
              <a:extLst>
                <a:ext uri="{FF2B5EF4-FFF2-40B4-BE49-F238E27FC236}">
                  <a16:creationId xmlns:a16="http://schemas.microsoft.com/office/drawing/2014/main" id="{B2B1C2E8-9AC9-4D16-A2B8-C7C902C74187}"/>
                </a:ext>
              </a:extLst>
            </p:cNvPr>
            <p:cNvSpPr txBox="1">
              <a:spLocks noChangeArrowheads="1"/>
            </p:cNvSpPr>
            <p:nvPr/>
          </p:nvSpPr>
          <p:spPr bwMode="auto">
            <a:xfrm>
              <a:off x="6362313" y="2198976"/>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RTD</a:t>
              </a:r>
            </a:p>
          </p:txBody>
        </p:sp>
        <p:sp>
          <p:nvSpPr>
            <p:cNvPr id="46" name="Text Box 107">
              <a:extLst>
                <a:ext uri="{FF2B5EF4-FFF2-40B4-BE49-F238E27FC236}">
                  <a16:creationId xmlns:a16="http://schemas.microsoft.com/office/drawing/2014/main" id="{1B2318B5-E12B-4AC6-BA0D-58EE10811355}"/>
                </a:ext>
              </a:extLst>
            </p:cNvPr>
            <p:cNvSpPr txBox="1">
              <a:spLocks noChangeArrowheads="1"/>
            </p:cNvSpPr>
            <p:nvPr/>
          </p:nvSpPr>
          <p:spPr bwMode="auto">
            <a:xfrm>
              <a:off x="8893637" y="1395191"/>
              <a:ext cx="67706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RTE</a:t>
              </a:r>
            </a:p>
          </p:txBody>
        </p:sp>
        <p:sp>
          <p:nvSpPr>
            <p:cNvPr id="47" name="Line 108">
              <a:extLst>
                <a:ext uri="{FF2B5EF4-FFF2-40B4-BE49-F238E27FC236}">
                  <a16:creationId xmlns:a16="http://schemas.microsoft.com/office/drawing/2014/main" id="{8D2380B9-1D69-4FF8-8B53-F59643D8F343}"/>
                </a:ext>
              </a:extLst>
            </p:cNvPr>
            <p:cNvSpPr>
              <a:spLocks noChangeShapeType="1"/>
            </p:cNvSpPr>
            <p:nvPr/>
          </p:nvSpPr>
          <p:spPr bwMode="auto">
            <a:xfrm>
              <a:off x="4616140" y="2017044"/>
              <a:ext cx="1701606" cy="945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48" name="文本框 47">
              <a:extLst>
                <a:ext uri="{FF2B5EF4-FFF2-40B4-BE49-F238E27FC236}">
                  <a16:creationId xmlns:a16="http://schemas.microsoft.com/office/drawing/2014/main" id="{2527488D-40AA-4425-B04C-668E3BC3C1E0}"/>
                </a:ext>
              </a:extLst>
            </p:cNvPr>
            <p:cNvSpPr txBox="1"/>
            <p:nvPr/>
          </p:nvSpPr>
          <p:spPr>
            <a:xfrm>
              <a:off x="1149885" y="2452835"/>
              <a:ext cx="716863" cy="461217"/>
            </a:xfrm>
            <a:prstGeom prst="rect">
              <a:avLst/>
            </a:prstGeom>
            <a:noFill/>
          </p:spPr>
          <p:txBody>
            <a:bodyPr wrap="none" rtlCol="0">
              <a:spAutoFit/>
            </a:bodyPr>
            <a:lstStyle/>
            <a:p>
              <a:pPr>
                <a:lnSpc>
                  <a:spcPct val="120000"/>
                </a:lnSpc>
              </a:pPr>
              <a:r>
                <a:rPr lang="en-US" altLang="zh-CN" sz="2200" dirty="0">
                  <a:cs typeface="+mn-ea"/>
                  <a:sym typeface="+mn-lt"/>
                </a:rPr>
                <a:t>AS1</a:t>
              </a:r>
              <a:endParaRPr lang="zh-CN" altLang="en-US" sz="2200" dirty="0">
                <a:cs typeface="+mn-ea"/>
                <a:sym typeface="+mn-lt"/>
              </a:endParaRPr>
            </a:p>
          </p:txBody>
        </p:sp>
        <p:sp>
          <p:nvSpPr>
            <p:cNvPr id="49" name="文本框 48">
              <a:extLst>
                <a:ext uri="{FF2B5EF4-FFF2-40B4-BE49-F238E27FC236}">
                  <a16:creationId xmlns:a16="http://schemas.microsoft.com/office/drawing/2014/main" id="{732D2E27-0E9E-4E98-B01F-63902682BE20}"/>
                </a:ext>
              </a:extLst>
            </p:cNvPr>
            <p:cNvSpPr txBox="1"/>
            <p:nvPr/>
          </p:nvSpPr>
          <p:spPr>
            <a:xfrm>
              <a:off x="5030551" y="2127673"/>
              <a:ext cx="716863" cy="461217"/>
            </a:xfrm>
            <a:prstGeom prst="rect">
              <a:avLst/>
            </a:prstGeom>
            <a:noFill/>
          </p:spPr>
          <p:txBody>
            <a:bodyPr wrap="none" rtlCol="0">
              <a:spAutoFit/>
            </a:bodyPr>
            <a:lstStyle/>
            <a:p>
              <a:pPr>
                <a:lnSpc>
                  <a:spcPct val="120000"/>
                </a:lnSpc>
              </a:pPr>
              <a:r>
                <a:rPr lang="en-US" altLang="zh-CN" sz="2200" dirty="0">
                  <a:cs typeface="+mn-ea"/>
                  <a:sym typeface="+mn-lt"/>
                </a:rPr>
                <a:t>AS2</a:t>
              </a:r>
              <a:endParaRPr lang="zh-CN" altLang="en-US" sz="2200" dirty="0">
                <a:cs typeface="+mn-ea"/>
                <a:sym typeface="+mn-lt"/>
              </a:endParaRPr>
            </a:p>
          </p:txBody>
        </p:sp>
        <p:sp>
          <p:nvSpPr>
            <p:cNvPr id="50" name="文本框 49">
              <a:extLst>
                <a:ext uri="{FF2B5EF4-FFF2-40B4-BE49-F238E27FC236}">
                  <a16:creationId xmlns:a16="http://schemas.microsoft.com/office/drawing/2014/main" id="{CAD3F0AE-3BB3-44CD-90A2-8717155A1F41}"/>
                </a:ext>
              </a:extLst>
            </p:cNvPr>
            <p:cNvSpPr txBox="1"/>
            <p:nvPr/>
          </p:nvSpPr>
          <p:spPr>
            <a:xfrm>
              <a:off x="9014582" y="2453136"/>
              <a:ext cx="716863" cy="461217"/>
            </a:xfrm>
            <a:prstGeom prst="rect">
              <a:avLst/>
            </a:prstGeom>
            <a:noFill/>
          </p:spPr>
          <p:txBody>
            <a:bodyPr wrap="none" rtlCol="0">
              <a:spAutoFit/>
            </a:bodyPr>
            <a:lstStyle/>
            <a:p>
              <a:pPr>
                <a:lnSpc>
                  <a:spcPct val="120000"/>
                </a:lnSpc>
              </a:pPr>
              <a:r>
                <a:rPr lang="en-US" altLang="zh-CN" sz="2200" dirty="0">
                  <a:cs typeface="+mn-ea"/>
                  <a:sym typeface="+mn-lt"/>
                </a:rPr>
                <a:t>AS3</a:t>
              </a:r>
              <a:endParaRPr lang="zh-CN" altLang="en-US" sz="2200" dirty="0">
                <a:cs typeface="+mn-ea"/>
                <a:sym typeface="+mn-lt"/>
              </a:endParaRPr>
            </a:p>
          </p:txBody>
        </p:sp>
        <p:pic>
          <p:nvPicPr>
            <p:cNvPr id="51" name="图片 50">
              <a:extLst>
                <a:ext uri="{FF2B5EF4-FFF2-40B4-BE49-F238E27FC236}">
                  <a16:creationId xmlns:a16="http://schemas.microsoft.com/office/drawing/2014/main" id="{56994AC2-A530-41C0-A059-DF2C996DD770}"/>
                </a:ext>
              </a:extLst>
            </p:cNvPr>
            <p:cNvPicPr>
              <a:picLocks noChangeAspect="1"/>
            </p:cNvPicPr>
            <p:nvPr/>
          </p:nvPicPr>
          <p:blipFill>
            <a:blip r:embed="rId5"/>
            <a:stretch>
              <a:fillRect/>
            </a:stretch>
          </p:blipFill>
          <p:spPr>
            <a:xfrm>
              <a:off x="1243083" y="1801656"/>
              <a:ext cx="484491" cy="484491"/>
            </a:xfrm>
            <a:prstGeom prst="rect">
              <a:avLst/>
            </a:prstGeom>
          </p:spPr>
        </p:pic>
        <p:pic>
          <p:nvPicPr>
            <p:cNvPr id="52" name="图片 51">
              <a:extLst>
                <a:ext uri="{FF2B5EF4-FFF2-40B4-BE49-F238E27FC236}">
                  <a16:creationId xmlns:a16="http://schemas.microsoft.com/office/drawing/2014/main" id="{31FF5973-3701-4A0E-9ECF-59B7B326105C}"/>
                </a:ext>
              </a:extLst>
            </p:cNvPr>
            <p:cNvPicPr>
              <a:picLocks noChangeAspect="1"/>
            </p:cNvPicPr>
            <p:nvPr/>
          </p:nvPicPr>
          <p:blipFill>
            <a:blip r:embed="rId5"/>
            <a:stretch>
              <a:fillRect/>
            </a:stretch>
          </p:blipFill>
          <p:spPr>
            <a:xfrm>
              <a:off x="8941477" y="1739860"/>
              <a:ext cx="484491" cy="484491"/>
            </a:xfrm>
            <a:prstGeom prst="rect">
              <a:avLst/>
            </a:prstGeom>
          </p:spPr>
        </p:pic>
        <p:pic>
          <p:nvPicPr>
            <p:cNvPr id="53" name="图片 52">
              <a:extLst>
                <a:ext uri="{FF2B5EF4-FFF2-40B4-BE49-F238E27FC236}">
                  <a16:creationId xmlns:a16="http://schemas.microsoft.com/office/drawing/2014/main" id="{79410731-9AB3-42A9-B458-7E85420626A0}"/>
                </a:ext>
              </a:extLst>
            </p:cNvPr>
            <p:cNvPicPr>
              <a:picLocks noChangeAspect="1"/>
            </p:cNvPicPr>
            <p:nvPr/>
          </p:nvPicPr>
          <p:blipFill>
            <a:blip r:embed="rId5"/>
            <a:stretch>
              <a:fillRect/>
            </a:stretch>
          </p:blipFill>
          <p:spPr>
            <a:xfrm>
              <a:off x="5071903" y="2537403"/>
              <a:ext cx="484491" cy="484491"/>
            </a:xfrm>
            <a:prstGeom prst="rect">
              <a:avLst/>
            </a:prstGeom>
          </p:spPr>
        </p:pic>
        <p:pic>
          <p:nvPicPr>
            <p:cNvPr id="54" name="图片 53">
              <a:extLst>
                <a:ext uri="{FF2B5EF4-FFF2-40B4-BE49-F238E27FC236}">
                  <a16:creationId xmlns:a16="http://schemas.microsoft.com/office/drawing/2014/main" id="{C1FD392C-D5E4-4FE3-AE9A-3F4AFC875CE4}"/>
                </a:ext>
              </a:extLst>
            </p:cNvPr>
            <p:cNvPicPr>
              <a:picLocks noChangeAspect="1"/>
            </p:cNvPicPr>
            <p:nvPr/>
          </p:nvPicPr>
          <p:blipFill>
            <a:blip r:embed="rId5"/>
            <a:stretch>
              <a:fillRect/>
            </a:stretch>
          </p:blipFill>
          <p:spPr>
            <a:xfrm>
              <a:off x="6388205" y="1744605"/>
              <a:ext cx="484491" cy="484491"/>
            </a:xfrm>
            <a:prstGeom prst="rect">
              <a:avLst/>
            </a:prstGeom>
          </p:spPr>
        </p:pic>
        <p:pic>
          <p:nvPicPr>
            <p:cNvPr id="55" name="图片 54">
              <a:extLst>
                <a:ext uri="{FF2B5EF4-FFF2-40B4-BE49-F238E27FC236}">
                  <a16:creationId xmlns:a16="http://schemas.microsoft.com/office/drawing/2014/main" id="{E1FDD56D-D5E1-4485-975A-E21A46337E61}"/>
                </a:ext>
              </a:extLst>
            </p:cNvPr>
            <p:cNvPicPr>
              <a:picLocks noChangeAspect="1"/>
            </p:cNvPicPr>
            <p:nvPr/>
          </p:nvPicPr>
          <p:blipFill>
            <a:blip r:embed="rId5"/>
            <a:stretch>
              <a:fillRect/>
            </a:stretch>
          </p:blipFill>
          <p:spPr>
            <a:xfrm>
              <a:off x="4046212" y="1827314"/>
              <a:ext cx="484491" cy="484491"/>
            </a:xfrm>
            <a:prstGeom prst="rect">
              <a:avLst/>
            </a:prstGeom>
          </p:spPr>
        </p:pic>
      </p:grpSp>
    </p:spTree>
    <p:extLst>
      <p:ext uri="{BB962C8B-B14F-4D97-AF65-F5344CB8AC3E}">
        <p14:creationId xmlns:p14="http://schemas.microsoft.com/office/powerpoint/2010/main" val="17364292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A84F8-6DB8-4CA1-BB69-BCDA4B958654}"/>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BGP Peer</a:t>
            </a:r>
            <a:endParaRPr lang="zh-CN" altLang="en-US" sz="3200" dirty="0">
              <a:latin typeface="+mn-lt"/>
              <a:ea typeface="+mn-ea"/>
              <a:cs typeface="+mn-ea"/>
              <a:sym typeface="+mn-lt"/>
            </a:endParaRPr>
          </a:p>
        </p:txBody>
      </p:sp>
      <p:sp>
        <p:nvSpPr>
          <p:cNvPr id="3" name="内容占位符 2">
            <a:extLst>
              <a:ext uri="{FF2B5EF4-FFF2-40B4-BE49-F238E27FC236}">
                <a16:creationId xmlns:a16="http://schemas.microsoft.com/office/drawing/2014/main" id="{E21CC858-1907-4E27-9E63-9472BE0C5986}"/>
              </a:ext>
            </a:extLst>
          </p:cNvPr>
          <p:cNvSpPr>
            <a:spLocks noGrp="1"/>
          </p:cNvSpPr>
          <p:nvPr>
            <p:ph idx="1"/>
          </p:nvPr>
        </p:nvSpPr>
        <p:spPr>
          <a:xfrm>
            <a:off x="731838" y="3604592"/>
            <a:ext cx="10728325" cy="2551906"/>
          </a:xfrm>
        </p:spPr>
        <p:txBody>
          <a:bodyPr vert="horz" lIns="91440" tIns="45720" rIns="91440" bIns="45720" rtlCol="0">
            <a:normAutofit fontScale="85000" lnSpcReduction="10000"/>
          </a:bodyPr>
          <a:lstStyle/>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的会话是基于</a:t>
            </a:r>
            <a:r>
              <a:rPr lang="en-US" altLang="zh-CN" sz="2400" dirty="0">
                <a:solidFill>
                  <a:schemeClr val="accent1"/>
                </a:solidFill>
                <a:cs typeface="+mn-ea"/>
                <a:sym typeface="+mn-lt"/>
              </a:rPr>
              <a:t>TCP</a:t>
            </a:r>
            <a:r>
              <a:rPr lang="zh-CN" altLang="en-US" sz="2400" dirty="0">
                <a:solidFill>
                  <a:schemeClr val="accent1"/>
                </a:solidFill>
                <a:cs typeface="+mn-ea"/>
                <a:sym typeface="+mn-lt"/>
              </a:rPr>
              <a:t>建立的，建立</a:t>
            </a:r>
            <a:r>
              <a:rPr lang="en-US" altLang="zh-CN" sz="2400" dirty="0">
                <a:solidFill>
                  <a:schemeClr val="accent1"/>
                </a:solidFill>
                <a:cs typeface="+mn-ea"/>
                <a:sym typeface="+mn-lt"/>
              </a:rPr>
              <a:t>BGP</a:t>
            </a:r>
            <a:r>
              <a:rPr lang="zh-CN" altLang="en-US" sz="2400" dirty="0">
                <a:solidFill>
                  <a:schemeClr val="accent1"/>
                </a:solidFill>
                <a:cs typeface="+mn-ea"/>
                <a:sym typeface="+mn-lt"/>
              </a:rPr>
              <a:t>对等体关系的两台路由器并不要求必须直连。</a:t>
            </a:r>
          </a:p>
          <a:p>
            <a:pPr marL="266700" indent="-266700">
              <a:buFont typeface="Wingdings" panose="05000000000000000000" pitchFamily="2" charset="2"/>
              <a:buChar char="n"/>
            </a:pPr>
            <a:r>
              <a:rPr lang="en-US" altLang="zh-CN" sz="2400" dirty="0">
                <a:solidFill>
                  <a:schemeClr val="accent1"/>
                </a:solidFill>
                <a:cs typeface="+mn-ea"/>
                <a:sym typeface="+mn-lt"/>
              </a:rPr>
              <a:t>BGP</a:t>
            </a:r>
            <a:r>
              <a:rPr lang="zh-CN" altLang="en-US" sz="2400" dirty="0">
                <a:solidFill>
                  <a:schemeClr val="accent1"/>
                </a:solidFill>
                <a:cs typeface="+mn-ea"/>
                <a:sym typeface="+mn-lt"/>
              </a:rPr>
              <a:t>存在两种对等体关系类型：</a:t>
            </a:r>
            <a:r>
              <a:rPr lang="en-US" altLang="zh-CN" sz="2400" dirty="0">
                <a:solidFill>
                  <a:schemeClr val="accent1"/>
                </a:solidFill>
                <a:cs typeface="+mn-ea"/>
                <a:sym typeface="+mn-lt"/>
              </a:rPr>
              <a:t>EBGP</a:t>
            </a:r>
            <a:r>
              <a:rPr lang="zh-CN" altLang="en-US" sz="2400" dirty="0">
                <a:solidFill>
                  <a:schemeClr val="accent1"/>
                </a:solidFill>
                <a:cs typeface="+mn-ea"/>
                <a:sym typeface="+mn-lt"/>
              </a:rPr>
              <a:t>及</a:t>
            </a:r>
            <a:r>
              <a:rPr lang="en-US" altLang="zh-CN" sz="2400" dirty="0">
                <a:solidFill>
                  <a:schemeClr val="accent1"/>
                </a:solidFill>
                <a:cs typeface="+mn-ea"/>
                <a:sym typeface="+mn-lt"/>
              </a:rPr>
              <a:t>IBGP</a:t>
            </a:r>
            <a:r>
              <a:rPr lang="zh-CN" altLang="en-US" sz="2400" dirty="0">
                <a:solidFill>
                  <a:schemeClr val="accent1"/>
                </a:solidFill>
                <a:cs typeface="+mn-ea"/>
                <a:sym typeface="+mn-lt"/>
              </a:rPr>
              <a:t>。针对这两种对等体类型，</a:t>
            </a:r>
            <a:r>
              <a:rPr lang="en-US" altLang="zh-CN" sz="2400" dirty="0">
                <a:solidFill>
                  <a:schemeClr val="accent1"/>
                </a:solidFill>
                <a:cs typeface="+mn-ea"/>
                <a:sym typeface="+mn-lt"/>
              </a:rPr>
              <a:t>BGP</a:t>
            </a:r>
            <a:r>
              <a:rPr lang="zh-CN" altLang="en-US" sz="2400" dirty="0">
                <a:solidFill>
                  <a:schemeClr val="accent1"/>
                </a:solidFill>
                <a:cs typeface="+mn-ea"/>
                <a:sym typeface="+mn-lt"/>
              </a:rPr>
              <a:t>处理路由的操作存在较大差异。</a:t>
            </a:r>
            <a:endParaRPr lang="en-US" altLang="zh-CN" sz="2400" dirty="0">
              <a:solidFill>
                <a:schemeClr val="accent1"/>
              </a:solidFill>
              <a:cs typeface="+mn-ea"/>
              <a:sym typeface="+mn-lt"/>
            </a:endParaRPr>
          </a:p>
          <a:p>
            <a:pPr lvl="1">
              <a:buFont typeface="Wingdings" panose="05000000000000000000" pitchFamily="2" charset="2"/>
              <a:buChar char="Ø"/>
            </a:pPr>
            <a:r>
              <a:rPr lang="en-US" altLang="zh-CN" sz="2200" dirty="0">
                <a:sym typeface="+mn-lt"/>
              </a:rPr>
              <a:t>EBGP</a:t>
            </a:r>
            <a:r>
              <a:rPr lang="zh-CN" altLang="en-US" sz="2200" dirty="0">
                <a:sym typeface="+mn-lt"/>
              </a:rPr>
              <a:t>（</a:t>
            </a:r>
            <a:r>
              <a:rPr lang="en-US" altLang="zh-CN" sz="2200" dirty="0">
                <a:sym typeface="+mn-lt"/>
              </a:rPr>
              <a:t>External BGP</a:t>
            </a:r>
            <a:r>
              <a:rPr lang="zh-CN" altLang="en-US" sz="2200" dirty="0">
                <a:sym typeface="+mn-lt"/>
              </a:rPr>
              <a:t>）：位于不同自治系统的</a:t>
            </a:r>
            <a:r>
              <a:rPr lang="en-US" altLang="zh-CN" sz="2200" dirty="0">
                <a:sym typeface="+mn-lt"/>
              </a:rPr>
              <a:t>BGP</a:t>
            </a:r>
            <a:r>
              <a:rPr lang="zh-CN" altLang="en-US" sz="2200" dirty="0">
                <a:sym typeface="+mn-lt"/>
              </a:rPr>
              <a:t>路由器之间的</a:t>
            </a:r>
            <a:r>
              <a:rPr lang="en-US" altLang="zh-CN" sz="2200" dirty="0">
                <a:sym typeface="+mn-lt"/>
              </a:rPr>
              <a:t>BGP</a:t>
            </a:r>
            <a:r>
              <a:rPr lang="zh-CN" altLang="en-US" sz="2200" dirty="0">
                <a:sym typeface="+mn-lt"/>
              </a:rPr>
              <a:t>邻接关系， 即</a:t>
            </a:r>
            <a:r>
              <a:rPr lang="en-US" altLang="zh-CN" sz="2200" dirty="0">
                <a:sym typeface="+mn-lt"/>
              </a:rPr>
              <a:t>AS</a:t>
            </a:r>
            <a:r>
              <a:rPr lang="zh-CN" altLang="en-US" sz="2200" dirty="0">
                <a:sym typeface="+mn-lt"/>
              </a:rPr>
              <a:t>号不同</a:t>
            </a:r>
          </a:p>
          <a:p>
            <a:pPr lvl="1">
              <a:buFont typeface="Wingdings" panose="05000000000000000000" pitchFamily="2" charset="2"/>
              <a:buChar char="Ø"/>
            </a:pPr>
            <a:r>
              <a:rPr lang="en-US" altLang="zh-CN" sz="2200" dirty="0">
                <a:sym typeface="+mn-lt"/>
              </a:rPr>
              <a:t>IBGP</a:t>
            </a:r>
            <a:r>
              <a:rPr lang="zh-CN" altLang="en-US" sz="2200" dirty="0">
                <a:sym typeface="+mn-lt"/>
              </a:rPr>
              <a:t>（</a:t>
            </a:r>
            <a:r>
              <a:rPr lang="en-US" altLang="zh-CN" sz="2200" dirty="0" err="1">
                <a:sym typeface="+mn-lt"/>
              </a:rPr>
              <a:t>InternalBGP</a:t>
            </a:r>
            <a:r>
              <a:rPr lang="zh-CN" altLang="en-US" sz="2200" dirty="0">
                <a:sym typeface="+mn-lt"/>
              </a:rPr>
              <a:t>）：位于相同自治系统的</a:t>
            </a:r>
            <a:r>
              <a:rPr lang="en-US" altLang="zh-CN" sz="2200" dirty="0">
                <a:sym typeface="+mn-lt"/>
              </a:rPr>
              <a:t>BGP</a:t>
            </a:r>
            <a:r>
              <a:rPr lang="zh-CN" altLang="en-US" sz="2200" dirty="0">
                <a:sym typeface="+mn-lt"/>
              </a:rPr>
              <a:t>路由器之间的</a:t>
            </a:r>
            <a:r>
              <a:rPr lang="en-US" altLang="zh-CN" sz="2200" dirty="0">
                <a:sym typeface="+mn-lt"/>
              </a:rPr>
              <a:t>BGP</a:t>
            </a:r>
            <a:r>
              <a:rPr lang="zh-CN" altLang="en-US" sz="2200" dirty="0">
                <a:sym typeface="+mn-lt"/>
              </a:rPr>
              <a:t>邻接关系， 即</a:t>
            </a:r>
            <a:r>
              <a:rPr lang="en-US" altLang="zh-CN" sz="2200" dirty="0">
                <a:sym typeface="+mn-lt"/>
              </a:rPr>
              <a:t>AS</a:t>
            </a:r>
            <a:r>
              <a:rPr lang="zh-CN" altLang="en-US" sz="2200" dirty="0">
                <a:sym typeface="+mn-lt"/>
              </a:rPr>
              <a:t>号相同</a:t>
            </a:r>
            <a:endParaRPr lang="en-US" altLang="zh-CN" sz="2200" dirty="0">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21D71BA5-6395-3346-1C07-8A531704B5D7}"/>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C16C0017-6021-BFE1-16C8-127DB4E85B5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17F11AF8-7285-6B48-BC14-BE61D00335E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243</a:t>
            </a:fld>
            <a:endParaRPr lang="en-US">
              <a:cs typeface="+mn-ea"/>
              <a:sym typeface="+mn-lt"/>
            </a:endParaRPr>
          </a:p>
        </p:txBody>
      </p:sp>
      <p:grpSp>
        <p:nvGrpSpPr>
          <p:cNvPr id="50" name="组合 49">
            <a:extLst>
              <a:ext uri="{FF2B5EF4-FFF2-40B4-BE49-F238E27FC236}">
                <a16:creationId xmlns:a16="http://schemas.microsoft.com/office/drawing/2014/main" id="{6566BD95-BBE0-4B3A-A791-E82E09CB73D5}"/>
              </a:ext>
            </a:extLst>
          </p:cNvPr>
          <p:cNvGrpSpPr/>
          <p:nvPr/>
        </p:nvGrpSpPr>
        <p:grpSpPr>
          <a:xfrm>
            <a:off x="1363223" y="1368638"/>
            <a:ext cx="8900237" cy="2193318"/>
            <a:chOff x="831208" y="1395191"/>
            <a:chExt cx="8900237" cy="2193318"/>
          </a:xfrm>
        </p:grpSpPr>
        <p:pic>
          <p:nvPicPr>
            <p:cNvPr id="51" name="Picture 93" descr="4">
              <a:extLst>
                <a:ext uri="{FF2B5EF4-FFF2-40B4-BE49-F238E27FC236}">
                  <a16:creationId xmlns:a16="http://schemas.microsoft.com/office/drawing/2014/main" id="{23C65117-E770-416E-B6E0-931B6E91D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056" y="1476238"/>
              <a:ext cx="4797008" cy="2112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94" descr="3">
              <a:extLst>
                <a:ext uri="{FF2B5EF4-FFF2-40B4-BE49-F238E27FC236}">
                  <a16:creationId xmlns:a16="http://schemas.microsoft.com/office/drawing/2014/main" id="{1A76819B-A312-4616-8CFF-0F37342BAE0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208" y="1476238"/>
              <a:ext cx="1347217" cy="1045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95" descr="5">
              <a:extLst>
                <a:ext uri="{FF2B5EF4-FFF2-40B4-BE49-F238E27FC236}">
                  <a16:creationId xmlns:a16="http://schemas.microsoft.com/office/drawing/2014/main" id="{638BD9D3-FC9C-436C-8AE0-276C90BDAEB0}"/>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7422" y="1640018"/>
              <a:ext cx="1006014" cy="71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Line 96">
              <a:extLst>
                <a:ext uri="{FF2B5EF4-FFF2-40B4-BE49-F238E27FC236}">
                  <a16:creationId xmlns:a16="http://schemas.microsoft.com/office/drawing/2014/main" id="{1866CA56-582E-4C4C-999B-E87C7F7E0F7E}"/>
                </a:ext>
              </a:extLst>
            </p:cNvPr>
            <p:cNvSpPr>
              <a:spLocks noChangeShapeType="1"/>
            </p:cNvSpPr>
            <p:nvPr/>
          </p:nvSpPr>
          <p:spPr bwMode="auto">
            <a:xfrm>
              <a:off x="4375185" y="2200508"/>
              <a:ext cx="701698" cy="52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55" name="Line 97">
              <a:extLst>
                <a:ext uri="{FF2B5EF4-FFF2-40B4-BE49-F238E27FC236}">
                  <a16:creationId xmlns:a16="http://schemas.microsoft.com/office/drawing/2014/main" id="{3095C911-A665-46A8-881A-46C204D9240A}"/>
                </a:ext>
              </a:extLst>
            </p:cNvPr>
            <p:cNvSpPr>
              <a:spLocks noChangeShapeType="1"/>
            </p:cNvSpPr>
            <p:nvPr/>
          </p:nvSpPr>
          <p:spPr bwMode="auto">
            <a:xfrm flipV="1">
              <a:off x="5539135" y="2200507"/>
              <a:ext cx="1002332" cy="5406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56" name="Line 98">
              <a:extLst>
                <a:ext uri="{FF2B5EF4-FFF2-40B4-BE49-F238E27FC236}">
                  <a16:creationId xmlns:a16="http://schemas.microsoft.com/office/drawing/2014/main" id="{700CCBE2-D2C0-45BE-96F6-87EBC6FA9AD7}"/>
                </a:ext>
              </a:extLst>
            </p:cNvPr>
            <p:cNvSpPr>
              <a:spLocks noChangeShapeType="1"/>
            </p:cNvSpPr>
            <p:nvPr/>
          </p:nvSpPr>
          <p:spPr bwMode="auto">
            <a:xfrm flipV="1">
              <a:off x="6833417" y="1964023"/>
              <a:ext cx="2163405" cy="530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57" name="Line 99">
              <a:extLst>
                <a:ext uri="{FF2B5EF4-FFF2-40B4-BE49-F238E27FC236}">
                  <a16:creationId xmlns:a16="http://schemas.microsoft.com/office/drawing/2014/main" id="{785121EE-F754-45F6-95B4-C7A7BB299FE6}"/>
                </a:ext>
              </a:extLst>
            </p:cNvPr>
            <p:cNvSpPr>
              <a:spLocks noChangeShapeType="1"/>
            </p:cNvSpPr>
            <p:nvPr/>
          </p:nvSpPr>
          <p:spPr bwMode="auto">
            <a:xfrm flipH="1" flipV="1">
              <a:off x="1731019" y="2024310"/>
              <a:ext cx="2303983" cy="529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58" name="Text Box 100">
              <a:extLst>
                <a:ext uri="{FF2B5EF4-FFF2-40B4-BE49-F238E27FC236}">
                  <a16:creationId xmlns:a16="http://schemas.microsoft.com/office/drawing/2014/main" id="{0016A491-1BE3-4399-8070-5060099A647B}"/>
                </a:ext>
              </a:extLst>
            </p:cNvPr>
            <p:cNvSpPr txBox="1">
              <a:spLocks noChangeArrowheads="1"/>
            </p:cNvSpPr>
            <p:nvPr/>
          </p:nvSpPr>
          <p:spPr bwMode="auto">
            <a:xfrm>
              <a:off x="2105845" y="2056838"/>
              <a:ext cx="86942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EBGP</a:t>
              </a:r>
            </a:p>
          </p:txBody>
        </p:sp>
        <p:sp>
          <p:nvSpPr>
            <p:cNvPr id="59" name="Text Box 101">
              <a:extLst>
                <a:ext uri="{FF2B5EF4-FFF2-40B4-BE49-F238E27FC236}">
                  <a16:creationId xmlns:a16="http://schemas.microsoft.com/office/drawing/2014/main" id="{CA7CF6D5-F096-4BE2-9F39-CEED0151831A}"/>
                </a:ext>
              </a:extLst>
            </p:cNvPr>
            <p:cNvSpPr txBox="1">
              <a:spLocks noChangeArrowheads="1"/>
            </p:cNvSpPr>
            <p:nvPr/>
          </p:nvSpPr>
          <p:spPr bwMode="auto">
            <a:xfrm>
              <a:off x="7730635" y="2024310"/>
              <a:ext cx="86942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EBGP</a:t>
              </a:r>
            </a:p>
          </p:txBody>
        </p:sp>
        <p:sp>
          <p:nvSpPr>
            <p:cNvPr id="60" name="Text Box 102">
              <a:extLst>
                <a:ext uri="{FF2B5EF4-FFF2-40B4-BE49-F238E27FC236}">
                  <a16:creationId xmlns:a16="http://schemas.microsoft.com/office/drawing/2014/main" id="{B9BA8EDD-1DDC-419E-BB90-5F9FB2B9B596}"/>
                </a:ext>
              </a:extLst>
            </p:cNvPr>
            <p:cNvSpPr txBox="1">
              <a:spLocks noChangeArrowheads="1"/>
            </p:cNvSpPr>
            <p:nvPr/>
          </p:nvSpPr>
          <p:spPr bwMode="auto">
            <a:xfrm>
              <a:off x="3863425" y="2254987"/>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RTB</a:t>
              </a:r>
            </a:p>
          </p:txBody>
        </p:sp>
        <p:sp>
          <p:nvSpPr>
            <p:cNvPr id="61" name="Text Box 103">
              <a:extLst>
                <a:ext uri="{FF2B5EF4-FFF2-40B4-BE49-F238E27FC236}">
                  <a16:creationId xmlns:a16="http://schemas.microsoft.com/office/drawing/2014/main" id="{72B1AF0B-8460-4FC6-AB89-BDC814E82EF0}"/>
                </a:ext>
              </a:extLst>
            </p:cNvPr>
            <p:cNvSpPr txBox="1">
              <a:spLocks noChangeArrowheads="1"/>
            </p:cNvSpPr>
            <p:nvPr/>
          </p:nvSpPr>
          <p:spPr bwMode="auto">
            <a:xfrm>
              <a:off x="4968710" y="2948014"/>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RTC</a:t>
              </a:r>
            </a:p>
          </p:txBody>
        </p:sp>
        <p:sp>
          <p:nvSpPr>
            <p:cNvPr id="62" name="Text Box 104">
              <a:extLst>
                <a:ext uri="{FF2B5EF4-FFF2-40B4-BE49-F238E27FC236}">
                  <a16:creationId xmlns:a16="http://schemas.microsoft.com/office/drawing/2014/main" id="{02788B2B-D6A1-4277-B279-BA03D600D485}"/>
                </a:ext>
              </a:extLst>
            </p:cNvPr>
            <p:cNvSpPr txBox="1">
              <a:spLocks noChangeArrowheads="1"/>
            </p:cNvSpPr>
            <p:nvPr/>
          </p:nvSpPr>
          <p:spPr bwMode="auto">
            <a:xfrm>
              <a:off x="5047138" y="1658914"/>
              <a:ext cx="779652"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IBGP</a:t>
              </a:r>
            </a:p>
          </p:txBody>
        </p:sp>
        <p:sp>
          <p:nvSpPr>
            <p:cNvPr id="63" name="Text Box 105">
              <a:extLst>
                <a:ext uri="{FF2B5EF4-FFF2-40B4-BE49-F238E27FC236}">
                  <a16:creationId xmlns:a16="http://schemas.microsoft.com/office/drawing/2014/main" id="{5652E2FF-26B0-420E-971B-454F736F0CC4}"/>
                </a:ext>
              </a:extLst>
            </p:cNvPr>
            <p:cNvSpPr txBox="1">
              <a:spLocks noChangeArrowheads="1"/>
            </p:cNvSpPr>
            <p:nvPr/>
          </p:nvSpPr>
          <p:spPr bwMode="auto">
            <a:xfrm>
              <a:off x="1127776" y="1472093"/>
              <a:ext cx="67276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RTA</a:t>
              </a:r>
            </a:p>
          </p:txBody>
        </p:sp>
        <p:sp>
          <p:nvSpPr>
            <p:cNvPr id="64" name="Text Box 106">
              <a:extLst>
                <a:ext uri="{FF2B5EF4-FFF2-40B4-BE49-F238E27FC236}">
                  <a16:creationId xmlns:a16="http://schemas.microsoft.com/office/drawing/2014/main" id="{5A5F08BE-F6D3-4482-ABB6-AD30E4398541}"/>
                </a:ext>
              </a:extLst>
            </p:cNvPr>
            <p:cNvSpPr txBox="1">
              <a:spLocks noChangeArrowheads="1"/>
            </p:cNvSpPr>
            <p:nvPr/>
          </p:nvSpPr>
          <p:spPr bwMode="auto">
            <a:xfrm>
              <a:off x="6362313" y="2198976"/>
              <a:ext cx="689884"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RTD</a:t>
              </a:r>
            </a:p>
          </p:txBody>
        </p:sp>
        <p:sp>
          <p:nvSpPr>
            <p:cNvPr id="65" name="Text Box 107">
              <a:extLst>
                <a:ext uri="{FF2B5EF4-FFF2-40B4-BE49-F238E27FC236}">
                  <a16:creationId xmlns:a16="http://schemas.microsoft.com/office/drawing/2014/main" id="{D51C8583-4F2D-40FC-8A09-16C84D232CDE}"/>
                </a:ext>
              </a:extLst>
            </p:cNvPr>
            <p:cNvSpPr txBox="1">
              <a:spLocks noChangeArrowheads="1"/>
            </p:cNvSpPr>
            <p:nvPr/>
          </p:nvSpPr>
          <p:spPr bwMode="auto">
            <a:xfrm>
              <a:off x="8893637" y="1395191"/>
              <a:ext cx="677060" cy="40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6656" tIns="53327" rIns="106656" bIns="53327">
              <a:spAutoFit/>
            </a:bodyPr>
            <a:lstStyle>
              <a:lvl1pPr defTabSz="1066800">
                <a:defRPr>
                  <a:solidFill>
                    <a:schemeClr val="tx1"/>
                  </a:solidFill>
                  <a:latin typeface="Arial" panose="020B0604020202020204" pitchFamily="34" charset="0"/>
                  <a:ea typeface="宋体" panose="02010600030101010101" pitchFamily="2" charset="-122"/>
                </a:defRPr>
              </a:lvl1pPr>
              <a:lvl2pPr marL="533400" defTabSz="1066800">
                <a:defRPr>
                  <a:solidFill>
                    <a:schemeClr val="tx1"/>
                  </a:solidFill>
                  <a:latin typeface="Arial" panose="020B0604020202020204" pitchFamily="34" charset="0"/>
                  <a:ea typeface="宋体" panose="02010600030101010101" pitchFamily="2" charset="-122"/>
                </a:defRPr>
              </a:lvl2pPr>
              <a:lvl3pPr marL="1066800" defTabSz="1066800">
                <a:defRPr>
                  <a:solidFill>
                    <a:schemeClr val="tx1"/>
                  </a:solidFill>
                  <a:latin typeface="Arial" panose="020B0604020202020204" pitchFamily="34" charset="0"/>
                  <a:ea typeface="宋体" panose="02010600030101010101" pitchFamily="2" charset="-122"/>
                </a:defRPr>
              </a:lvl3pPr>
              <a:lvl4pPr marL="1600200" defTabSz="1066800">
                <a:defRPr>
                  <a:solidFill>
                    <a:schemeClr val="tx1"/>
                  </a:solidFill>
                  <a:latin typeface="Arial" panose="020B0604020202020204" pitchFamily="34" charset="0"/>
                  <a:ea typeface="宋体" panose="02010600030101010101" pitchFamily="2" charset="-122"/>
                </a:defRPr>
              </a:lvl4pPr>
              <a:lvl5pPr marL="2133600" defTabSz="1066800">
                <a:defRPr>
                  <a:solidFill>
                    <a:schemeClr val="tx1"/>
                  </a:solidFill>
                  <a:latin typeface="Arial" panose="020B0604020202020204" pitchFamily="34" charset="0"/>
                  <a:ea typeface="宋体" panose="02010600030101010101" pitchFamily="2" charset="-122"/>
                </a:defRPr>
              </a:lvl5pPr>
              <a:lvl6pPr marL="25908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b="1" dirty="0">
                  <a:latin typeface="+mn-lt"/>
                  <a:ea typeface="+mn-ea"/>
                  <a:cs typeface="+mn-ea"/>
                  <a:sym typeface="+mn-lt"/>
                </a:rPr>
                <a:t>RTE</a:t>
              </a:r>
            </a:p>
          </p:txBody>
        </p:sp>
        <p:sp>
          <p:nvSpPr>
            <p:cNvPr id="66" name="Line 108">
              <a:extLst>
                <a:ext uri="{FF2B5EF4-FFF2-40B4-BE49-F238E27FC236}">
                  <a16:creationId xmlns:a16="http://schemas.microsoft.com/office/drawing/2014/main" id="{30D455F8-9906-4F77-BBF5-0C7CE7B11E05}"/>
                </a:ext>
              </a:extLst>
            </p:cNvPr>
            <p:cNvSpPr>
              <a:spLocks noChangeShapeType="1"/>
            </p:cNvSpPr>
            <p:nvPr/>
          </p:nvSpPr>
          <p:spPr bwMode="auto">
            <a:xfrm>
              <a:off x="4616140" y="2017044"/>
              <a:ext cx="1701606" cy="945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67" name="文本框 66">
              <a:extLst>
                <a:ext uri="{FF2B5EF4-FFF2-40B4-BE49-F238E27FC236}">
                  <a16:creationId xmlns:a16="http://schemas.microsoft.com/office/drawing/2014/main" id="{95828A1F-A891-43CE-B07F-DBD477D04B83}"/>
                </a:ext>
              </a:extLst>
            </p:cNvPr>
            <p:cNvSpPr txBox="1"/>
            <p:nvPr/>
          </p:nvSpPr>
          <p:spPr>
            <a:xfrm>
              <a:off x="1149885" y="2452835"/>
              <a:ext cx="716863" cy="461217"/>
            </a:xfrm>
            <a:prstGeom prst="rect">
              <a:avLst/>
            </a:prstGeom>
            <a:noFill/>
          </p:spPr>
          <p:txBody>
            <a:bodyPr wrap="none" rtlCol="0">
              <a:spAutoFit/>
            </a:bodyPr>
            <a:lstStyle/>
            <a:p>
              <a:pPr>
                <a:lnSpc>
                  <a:spcPct val="120000"/>
                </a:lnSpc>
              </a:pPr>
              <a:r>
                <a:rPr lang="en-US" altLang="zh-CN" sz="2200" dirty="0">
                  <a:cs typeface="+mn-ea"/>
                  <a:sym typeface="+mn-lt"/>
                </a:rPr>
                <a:t>AS1</a:t>
              </a:r>
              <a:endParaRPr lang="zh-CN" altLang="en-US" sz="2200" dirty="0">
                <a:cs typeface="+mn-ea"/>
                <a:sym typeface="+mn-lt"/>
              </a:endParaRPr>
            </a:p>
          </p:txBody>
        </p:sp>
        <p:sp>
          <p:nvSpPr>
            <p:cNvPr id="68" name="文本框 67">
              <a:extLst>
                <a:ext uri="{FF2B5EF4-FFF2-40B4-BE49-F238E27FC236}">
                  <a16:creationId xmlns:a16="http://schemas.microsoft.com/office/drawing/2014/main" id="{AC1AEAD2-905A-4000-8C99-69350DB8B461}"/>
                </a:ext>
              </a:extLst>
            </p:cNvPr>
            <p:cNvSpPr txBox="1"/>
            <p:nvPr/>
          </p:nvSpPr>
          <p:spPr>
            <a:xfrm>
              <a:off x="5030551" y="2127673"/>
              <a:ext cx="716863" cy="461217"/>
            </a:xfrm>
            <a:prstGeom prst="rect">
              <a:avLst/>
            </a:prstGeom>
            <a:noFill/>
          </p:spPr>
          <p:txBody>
            <a:bodyPr wrap="none" rtlCol="0">
              <a:spAutoFit/>
            </a:bodyPr>
            <a:lstStyle/>
            <a:p>
              <a:pPr>
                <a:lnSpc>
                  <a:spcPct val="120000"/>
                </a:lnSpc>
              </a:pPr>
              <a:r>
                <a:rPr lang="en-US" altLang="zh-CN" sz="2200" dirty="0">
                  <a:cs typeface="+mn-ea"/>
                  <a:sym typeface="+mn-lt"/>
                </a:rPr>
                <a:t>AS2</a:t>
              </a:r>
              <a:endParaRPr lang="zh-CN" altLang="en-US" sz="2200" dirty="0">
                <a:cs typeface="+mn-ea"/>
                <a:sym typeface="+mn-lt"/>
              </a:endParaRPr>
            </a:p>
          </p:txBody>
        </p:sp>
        <p:sp>
          <p:nvSpPr>
            <p:cNvPr id="69" name="文本框 68">
              <a:extLst>
                <a:ext uri="{FF2B5EF4-FFF2-40B4-BE49-F238E27FC236}">
                  <a16:creationId xmlns:a16="http://schemas.microsoft.com/office/drawing/2014/main" id="{82F1EF77-C525-43D9-A700-79F2185F8FA7}"/>
                </a:ext>
              </a:extLst>
            </p:cNvPr>
            <p:cNvSpPr txBox="1"/>
            <p:nvPr/>
          </p:nvSpPr>
          <p:spPr>
            <a:xfrm>
              <a:off x="9014582" y="2453136"/>
              <a:ext cx="716863" cy="461217"/>
            </a:xfrm>
            <a:prstGeom prst="rect">
              <a:avLst/>
            </a:prstGeom>
            <a:noFill/>
          </p:spPr>
          <p:txBody>
            <a:bodyPr wrap="none" rtlCol="0">
              <a:spAutoFit/>
            </a:bodyPr>
            <a:lstStyle/>
            <a:p>
              <a:pPr>
                <a:lnSpc>
                  <a:spcPct val="120000"/>
                </a:lnSpc>
              </a:pPr>
              <a:r>
                <a:rPr lang="en-US" altLang="zh-CN" sz="2200" dirty="0">
                  <a:cs typeface="+mn-ea"/>
                  <a:sym typeface="+mn-lt"/>
                </a:rPr>
                <a:t>AS3</a:t>
              </a:r>
              <a:endParaRPr lang="zh-CN" altLang="en-US" sz="2200" dirty="0">
                <a:cs typeface="+mn-ea"/>
                <a:sym typeface="+mn-lt"/>
              </a:endParaRPr>
            </a:p>
          </p:txBody>
        </p:sp>
        <p:pic>
          <p:nvPicPr>
            <p:cNvPr id="70" name="图片 69">
              <a:extLst>
                <a:ext uri="{FF2B5EF4-FFF2-40B4-BE49-F238E27FC236}">
                  <a16:creationId xmlns:a16="http://schemas.microsoft.com/office/drawing/2014/main" id="{26AAD844-0EE5-49EC-82FB-C7915380CE3E}"/>
                </a:ext>
              </a:extLst>
            </p:cNvPr>
            <p:cNvPicPr>
              <a:picLocks noChangeAspect="1"/>
            </p:cNvPicPr>
            <p:nvPr/>
          </p:nvPicPr>
          <p:blipFill>
            <a:blip r:embed="rId5"/>
            <a:stretch>
              <a:fillRect/>
            </a:stretch>
          </p:blipFill>
          <p:spPr>
            <a:xfrm>
              <a:off x="1243083" y="1801656"/>
              <a:ext cx="484491" cy="484491"/>
            </a:xfrm>
            <a:prstGeom prst="rect">
              <a:avLst/>
            </a:prstGeom>
          </p:spPr>
        </p:pic>
        <p:pic>
          <p:nvPicPr>
            <p:cNvPr id="71" name="图片 70">
              <a:extLst>
                <a:ext uri="{FF2B5EF4-FFF2-40B4-BE49-F238E27FC236}">
                  <a16:creationId xmlns:a16="http://schemas.microsoft.com/office/drawing/2014/main" id="{BA2ACC32-00CA-455B-992A-809A979602F1}"/>
                </a:ext>
              </a:extLst>
            </p:cNvPr>
            <p:cNvPicPr>
              <a:picLocks noChangeAspect="1"/>
            </p:cNvPicPr>
            <p:nvPr/>
          </p:nvPicPr>
          <p:blipFill>
            <a:blip r:embed="rId5"/>
            <a:stretch>
              <a:fillRect/>
            </a:stretch>
          </p:blipFill>
          <p:spPr>
            <a:xfrm>
              <a:off x="8941477" y="1739860"/>
              <a:ext cx="484491" cy="484491"/>
            </a:xfrm>
            <a:prstGeom prst="rect">
              <a:avLst/>
            </a:prstGeom>
          </p:spPr>
        </p:pic>
        <p:pic>
          <p:nvPicPr>
            <p:cNvPr id="72" name="图片 71">
              <a:extLst>
                <a:ext uri="{FF2B5EF4-FFF2-40B4-BE49-F238E27FC236}">
                  <a16:creationId xmlns:a16="http://schemas.microsoft.com/office/drawing/2014/main" id="{FB5F0F23-60A0-4E95-819C-6DE6EE5B49B9}"/>
                </a:ext>
              </a:extLst>
            </p:cNvPr>
            <p:cNvPicPr>
              <a:picLocks noChangeAspect="1"/>
            </p:cNvPicPr>
            <p:nvPr/>
          </p:nvPicPr>
          <p:blipFill>
            <a:blip r:embed="rId5"/>
            <a:stretch>
              <a:fillRect/>
            </a:stretch>
          </p:blipFill>
          <p:spPr>
            <a:xfrm>
              <a:off x="5071903" y="2537403"/>
              <a:ext cx="484491" cy="484491"/>
            </a:xfrm>
            <a:prstGeom prst="rect">
              <a:avLst/>
            </a:prstGeom>
          </p:spPr>
        </p:pic>
        <p:pic>
          <p:nvPicPr>
            <p:cNvPr id="73" name="图片 72">
              <a:extLst>
                <a:ext uri="{FF2B5EF4-FFF2-40B4-BE49-F238E27FC236}">
                  <a16:creationId xmlns:a16="http://schemas.microsoft.com/office/drawing/2014/main" id="{55E6B0C6-9792-413E-BA3B-17F04F41837F}"/>
                </a:ext>
              </a:extLst>
            </p:cNvPr>
            <p:cNvPicPr>
              <a:picLocks noChangeAspect="1"/>
            </p:cNvPicPr>
            <p:nvPr/>
          </p:nvPicPr>
          <p:blipFill>
            <a:blip r:embed="rId5"/>
            <a:stretch>
              <a:fillRect/>
            </a:stretch>
          </p:blipFill>
          <p:spPr>
            <a:xfrm>
              <a:off x="6388205" y="1744605"/>
              <a:ext cx="484491" cy="484491"/>
            </a:xfrm>
            <a:prstGeom prst="rect">
              <a:avLst/>
            </a:prstGeom>
          </p:spPr>
        </p:pic>
        <p:pic>
          <p:nvPicPr>
            <p:cNvPr id="74" name="图片 73">
              <a:extLst>
                <a:ext uri="{FF2B5EF4-FFF2-40B4-BE49-F238E27FC236}">
                  <a16:creationId xmlns:a16="http://schemas.microsoft.com/office/drawing/2014/main" id="{3A28D0FB-B889-49A2-BE10-DE734187A6F7}"/>
                </a:ext>
              </a:extLst>
            </p:cNvPr>
            <p:cNvPicPr>
              <a:picLocks noChangeAspect="1"/>
            </p:cNvPicPr>
            <p:nvPr/>
          </p:nvPicPr>
          <p:blipFill>
            <a:blip r:embed="rId5"/>
            <a:stretch>
              <a:fillRect/>
            </a:stretch>
          </p:blipFill>
          <p:spPr>
            <a:xfrm>
              <a:off x="4046212" y="1827314"/>
              <a:ext cx="484491" cy="484491"/>
            </a:xfrm>
            <a:prstGeom prst="rect">
              <a:avLst/>
            </a:prstGeom>
          </p:spPr>
        </p:pic>
      </p:grpSp>
    </p:spTree>
    <p:extLst>
      <p:ext uri="{BB962C8B-B14F-4D97-AF65-F5344CB8AC3E}">
        <p14:creationId xmlns:p14="http://schemas.microsoft.com/office/powerpoint/2010/main" val="188668435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图片 142">
            <a:extLst>
              <a:ext uri="{FF2B5EF4-FFF2-40B4-BE49-F238E27FC236}">
                <a16:creationId xmlns:a16="http://schemas.microsoft.com/office/drawing/2014/main" id="{7F74D48A-D841-4B14-A4E2-019CAB3DE1AF}"/>
              </a:ext>
            </a:extLst>
          </p:cNvPr>
          <p:cNvPicPr>
            <a:picLocks noChangeAspect="1"/>
          </p:cNvPicPr>
          <p:nvPr/>
        </p:nvPicPr>
        <p:blipFill rotWithShape="1">
          <a:blip r:embed="rId2"/>
          <a:srcRect l="15449" r="18730"/>
          <a:stretch/>
        </p:blipFill>
        <p:spPr>
          <a:xfrm>
            <a:off x="6277201" y="2813400"/>
            <a:ext cx="1679672" cy="2551887"/>
          </a:xfrm>
          <a:prstGeom prst="rect">
            <a:avLst/>
          </a:prstGeom>
        </p:spPr>
      </p:pic>
      <p:pic>
        <p:nvPicPr>
          <p:cNvPr id="29702" name="Picture 6" descr="Huawei AX6 7200Mbps WiFi 6+ Router Specs, Features, Price, Review etc..">
            <a:extLst>
              <a:ext uri="{FF2B5EF4-FFF2-40B4-BE49-F238E27FC236}">
                <a16:creationId xmlns:a16="http://schemas.microsoft.com/office/drawing/2014/main" id="{5A014B28-ADBE-4595-8C39-E53525999F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131" y="4185534"/>
            <a:ext cx="1827292" cy="182729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934E0BAC-7BB8-4C78-AA2F-4F94BD62ACE5}"/>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路由器是什么样子的</a:t>
            </a:r>
          </a:p>
        </p:txBody>
      </p:sp>
      <p:sp>
        <p:nvSpPr>
          <p:cNvPr id="5" name="Text Box 35">
            <a:extLst>
              <a:ext uri="{FF2B5EF4-FFF2-40B4-BE49-F238E27FC236}">
                <a16:creationId xmlns:a16="http://schemas.microsoft.com/office/drawing/2014/main" id="{34690A05-3996-4C37-ABAC-4A57E675E2EC}"/>
              </a:ext>
            </a:extLst>
          </p:cNvPr>
          <p:cNvSpPr txBox="1"/>
          <p:nvPr/>
        </p:nvSpPr>
        <p:spPr>
          <a:xfrm>
            <a:off x="6332346" y="5343653"/>
            <a:ext cx="1679672" cy="396112"/>
          </a:xfrm>
          <a:prstGeom prst="rect">
            <a:avLst/>
          </a:prstGeom>
          <a:noFill/>
          <a:ln>
            <a:noFill/>
          </a:ln>
        </p:spPr>
        <p:txBody>
          <a:bodyPr vert="horz" wrap="square" lIns="91419" tIns="45709" rIns="91419" bIns="45709" anchor="t" anchorCtr="0" compatLnSpc="1">
            <a:spAutoFit/>
          </a:bodyPr>
          <a:lstStyle/>
          <a:p>
            <a:pPr algn="ctr">
              <a:lnSpc>
                <a:spcPct val="120000"/>
              </a:lnSpc>
              <a:defRPr sz="1800" b="0" i="0" u="none" strike="noStrike" kern="0" cap="none" spc="0" baseline="0">
                <a:solidFill>
                  <a:srgbClr val="000000"/>
                </a:solidFill>
                <a:uFillTx/>
              </a:defRPr>
            </a:pPr>
            <a:r>
              <a:rPr lang="zh-CN" altLang="en-US" kern="0" dirty="0">
                <a:solidFill>
                  <a:srgbClr val="000000"/>
                </a:solidFill>
                <a:cs typeface="+mn-ea"/>
                <a:sym typeface="+mn-lt"/>
              </a:rPr>
              <a:t>中</a:t>
            </a:r>
            <a:r>
              <a:rPr lang="en-US" altLang="zh-CN" kern="0" dirty="0">
                <a:solidFill>
                  <a:srgbClr val="000000"/>
                </a:solidFill>
                <a:cs typeface="+mn-ea"/>
                <a:sym typeface="+mn-lt"/>
              </a:rPr>
              <a:t>/</a:t>
            </a:r>
            <a:r>
              <a:rPr lang="zh-CN" altLang="en-US" kern="0" dirty="0">
                <a:solidFill>
                  <a:srgbClr val="000000"/>
                </a:solidFill>
                <a:cs typeface="+mn-ea"/>
                <a:sym typeface="+mn-lt"/>
              </a:rPr>
              <a:t>高端路由器</a:t>
            </a:r>
            <a:endParaRPr lang="en-US" kern="0" dirty="0">
              <a:solidFill>
                <a:srgbClr val="000000"/>
              </a:solidFill>
              <a:cs typeface="+mn-ea"/>
              <a:sym typeface="+mn-lt"/>
            </a:endParaRPr>
          </a:p>
        </p:txBody>
      </p:sp>
      <p:grpSp>
        <p:nvGrpSpPr>
          <p:cNvPr id="67" name="组合 121">
            <a:extLst>
              <a:ext uri="{FF2B5EF4-FFF2-40B4-BE49-F238E27FC236}">
                <a16:creationId xmlns:a16="http://schemas.microsoft.com/office/drawing/2014/main" id="{BC6405D9-CDF3-4EA5-A91C-9BC93BFC2E4F}"/>
              </a:ext>
            </a:extLst>
          </p:cNvPr>
          <p:cNvGrpSpPr/>
          <p:nvPr/>
        </p:nvGrpSpPr>
        <p:grpSpPr>
          <a:xfrm>
            <a:off x="791028" y="1391005"/>
            <a:ext cx="3223180" cy="4465510"/>
            <a:chOff x="982528" y="3360415"/>
            <a:chExt cx="7430657" cy="4860622"/>
          </a:xfrm>
        </p:grpSpPr>
        <p:grpSp>
          <p:nvGrpSpPr>
            <p:cNvPr id="68" name="组合 97">
              <a:extLst>
                <a:ext uri="{FF2B5EF4-FFF2-40B4-BE49-F238E27FC236}">
                  <a16:creationId xmlns:a16="http://schemas.microsoft.com/office/drawing/2014/main" id="{23D818A2-9B7C-41BE-9168-FE0915F6E972}"/>
                </a:ext>
              </a:extLst>
            </p:cNvPr>
            <p:cNvGrpSpPr/>
            <p:nvPr/>
          </p:nvGrpSpPr>
          <p:grpSpPr>
            <a:xfrm>
              <a:off x="982528" y="3360416"/>
              <a:ext cx="7430657" cy="4860621"/>
              <a:chOff x="982527" y="3360416"/>
              <a:chExt cx="8156496" cy="5218162"/>
            </a:xfrm>
          </p:grpSpPr>
          <p:sp>
            <p:nvSpPr>
              <p:cNvPr id="72" name="矩形 71">
                <a:extLst>
                  <a:ext uri="{FF2B5EF4-FFF2-40B4-BE49-F238E27FC236}">
                    <a16:creationId xmlns:a16="http://schemas.microsoft.com/office/drawing/2014/main" id="{B2F66B13-98CA-49CC-AAA9-E203406CFB16}"/>
                  </a:ext>
                </a:extLst>
              </p:cNvPr>
              <p:cNvSpPr/>
              <p:nvPr/>
            </p:nvSpPr>
            <p:spPr bwMode="auto">
              <a:xfrm>
                <a:off x="982527" y="6839189"/>
                <a:ext cx="8091943" cy="129294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defTabSz="3291840" fontAlgn="auto">
                  <a:lnSpc>
                    <a:spcPct val="120000"/>
                  </a:lnSpc>
                  <a:defRPr/>
                </a:pPr>
                <a:endParaRPr lang="zh-CN" altLang="en-US" sz="2000" kern="0" dirty="0">
                  <a:solidFill>
                    <a:srgbClr val="000000"/>
                  </a:solidFill>
                  <a:cs typeface="+mn-ea"/>
                  <a:sym typeface="+mn-lt"/>
                </a:endParaRPr>
              </a:p>
            </p:txBody>
          </p:sp>
          <p:sp>
            <p:nvSpPr>
              <p:cNvPr id="73" name="矩形 72">
                <a:extLst>
                  <a:ext uri="{FF2B5EF4-FFF2-40B4-BE49-F238E27FC236}">
                    <a16:creationId xmlns:a16="http://schemas.microsoft.com/office/drawing/2014/main" id="{4F381F4D-2FA1-47F1-BF2A-1853DE6C6036}"/>
                  </a:ext>
                </a:extLst>
              </p:cNvPr>
              <p:cNvSpPr/>
              <p:nvPr/>
            </p:nvSpPr>
            <p:spPr bwMode="auto">
              <a:xfrm>
                <a:off x="982527" y="5111982"/>
                <a:ext cx="8091943" cy="1544114"/>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defTabSz="3291840" fontAlgn="auto">
                  <a:lnSpc>
                    <a:spcPct val="120000"/>
                  </a:lnSpc>
                  <a:defRPr/>
                </a:pPr>
                <a:endParaRPr lang="zh-CN" altLang="en-US" sz="2000" kern="0" dirty="0">
                  <a:solidFill>
                    <a:srgbClr val="000000"/>
                  </a:solidFill>
                  <a:cs typeface="+mn-ea"/>
                  <a:sym typeface="+mn-lt"/>
                </a:endParaRPr>
              </a:p>
            </p:txBody>
          </p:sp>
          <p:sp>
            <p:nvSpPr>
              <p:cNvPr id="74" name="矩形 73">
                <a:extLst>
                  <a:ext uri="{FF2B5EF4-FFF2-40B4-BE49-F238E27FC236}">
                    <a16:creationId xmlns:a16="http://schemas.microsoft.com/office/drawing/2014/main" id="{5A2067B1-253A-4FAB-AA1F-2630F9737A75}"/>
                  </a:ext>
                </a:extLst>
              </p:cNvPr>
              <p:cNvSpPr/>
              <p:nvPr/>
            </p:nvSpPr>
            <p:spPr bwMode="auto">
              <a:xfrm>
                <a:off x="982527" y="3360416"/>
                <a:ext cx="8091943" cy="146474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defTabSz="3291840" fontAlgn="auto">
                  <a:lnSpc>
                    <a:spcPct val="120000"/>
                  </a:lnSpc>
                  <a:defRPr/>
                </a:pPr>
                <a:endParaRPr lang="zh-CN" altLang="en-US" sz="2000" kern="0" dirty="0">
                  <a:solidFill>
                    <a:srgbClr val="000000"/>
                  </a:solidFill>
                  <a:cs typeface="+mn-ea"/>
                  <a:sym typeface="+mn-lt"/>
                </a:endParaRPr>
              </a:p>
            </p:txBody>
          </p:sp>
          <p:pic>
            <p:nvPicPr>
              <p:cNvPr id="75" name="Picture 557" descr="colud">
                <a:extLst>
                  <a:ext uri="{FF2B5EF4-FFF2-40B4-BE49-F238E27FC236}">
                    <a16:creationId xmlns:a16="http://schemas.microsoft.com/office/drawing/2014/main" id="{2616E18D-5192-473F-900B-25FE7F4F3BEF}"/>
                  </a:ext>
                </a:extLst>
              </p:cNvPr>
              <p:cNvPicPr>
                <a:picLocks noChangeAspect="1" noChangeArrowheads="1"/>
              </p:cNvPicPr>
              <p:nvPr/>
            </p:nvPicPr>
            <p:blipFill>
              <a:blip r:embed="rId4" cstate="screen"/>
              <a:srcRect/>
              <a:stretch>
                <a:fillRect/>
              </a:stretch>
            </p:blipFill>
            <p:spPr bwMode="auto">
              <a:xfrm>
                <a:off x="2164496" y="4935138"/>
                <a:ext cx="5273401" cy="1508435"/>
              </a:xfrm>
              <a:prstGeom prst="rect">
                <a:avLst/>
              </a:prstGeom>
              <a:noFill/>
              <a:ln w="9525">
                <a:noFill/>
                <a:miter lim="800000"/>
                <a:headEnd/>
                <a:tailEnd/>
              </a:ln>
            </p:spPr>
          </p:pic>
          <p:pic>
            <p:nvPicPr>
              <p:cNvPr id="76" name="Picture 147" descr="云2">
                <a:extLst>
                  <a:ext uri="{FF2B5EF4-FFF2-40B4-BE49-F238E27FC236}">
                    <a16:creationId xmlns:a16="http://schemas.microsoft.com/office/drawing/2014/main" id="{BF5C1526-197A-4536-A920-F468C22F70E2}"/>
                  </a:ext>
                </a:extLst>
              </p:cNvPr>
              <p:cNvPicPr>
                <a:picLocks noChangeAspect="1" noChangeArrowheads="1"/>
              </p:cNvPicPr>
              <p:nvPr/>
            </p:nvPicPr>
            <p:blipFill>
              <a:blip r:embed="rId5" cstate="screen"/>
              <a:srcRect/>
              <a:stretch>
                <a:fillRect/>
              </a:stretch>
            </p:blipFill>
            <p:spPr bwMode="auto">
              <a:xfrm>
                <a:off x="1528050" y="3426703"/>
                <a:ext cx="7000894" cy="1526308"/>
              </a:xfrm>
              <a:prstGeom prst="rect">
                <a:avLst/>
              </a:prstGeom>
              <a:noFill/>
              <a:ln w="9525">
                <a:noFill/>
                <a:miter lim="800000"/>
                <a:headEnd/>
                <a:tailEnd/>
              </a:ln>
            </p:spPr>
          </p:pic>
          <p:sp>
            <p:nvSpPr>
              <p:cNvPr id="77" name="Text Box 7">
                <a:extLst>
                  <a:ext uri="{FF2B5EF4-FFF2-40B4-BE49-F238E27FC236}">
                    <a16:creationId xmlns:a16="http://schemas.microsoft.com/office/drawing/2014/main" id="{76FD2E93-BF82-454F-91F7-F2D89FE78C7B}"/>
                  </a:ext>
                </a:extLst>
              </p:cNvPr>
              <p:cNvSpPr txBox="1">
                <a:spLocks noChangeArrowheads="1"/>
              </p:cNvSpPr>
              <p:nvPr/>
            </p:nvSpPr>
            <p:spPr bwMode="auto">
              <a:xfrm>
                <a:off x="7015302" y="5268849"/>
                <a:ext cx="2123721" cy="235198"/>
              </a:xfrm>
              <a:prstGeom prst="rect">
                <a:avLst/>
              </a:prstGeom>
              <a:noFill/>
              <a:ln w="9525">
                <a:noFill/>
                <a:miter lim="800000"/>
                <a:headEnd/>
                <a:tailEnd/>
              </a:ln>
            </p:spPr>
            <p:txBody>
              <a:bodyPr wrap="square" lIns="0" tIns="0" rIns="0" bIns="0">
                <a:spAutoFit/>
              </a:bodyPr>
              <a:lstStyle/>
              <a:p>
                <a:pPr>
                  <a:lnSpc>
                    <a:spcPct val="120000"/>
                  </a:lnSpc>
                  <a:spcBef>
                    <a:spcPct val="0"/>
                  </a:spcBef>
                  <a:buClr>
                    <a:schemeClr val="accent2"/>
                  </a:buClr>
                  <a:buFont typeface="Symbol" pitchFamily="18" charset="2"/>
                  <a:buNone/>
                </a:pPr>
                <a:r>
                  <a:rPr lang="en-US" altLang="zh-CN" sz="1200" dirty="0">
                    <a:cs typeface="+mn-ea"/>
                    <a:sym typeface="+mn-lt"/>
                  </a:rPr>
                  <a:t>NE40E</a:t>
                </a:r>
              </a:p>
            </p:txBody>
          </p:sp>
          <p:sp>
            <p:nvSpPr>
              <p:cNvPr id="78" name="Line 8">
                <a:extLst>
                  <a:ext uri="{FF2B5EF4-FFF2-40B4-BE49-F238E27FC236}">
                    <a16:creationId xmlns:a16="http://schemas.microsoft.com/office/drawing/2014/main" id="{A0FCEBD7-0CDF-48F9-81C0-59DD269F4B5F}"/>
                  </a:ext>
                </a:extLst>
              </p:cNvPr>
              <p:cNvSpPr>
                <a:spLocks noChangeShapeType="1"/>
              </p:cNvSpPr>
              <p:nvPr/>
            </p:nvSpPr>
            <p:spPr bwMode="auto">
              <a:xfrm flipV="1">
                <a:off x="3467241" y="4581921"/>
                <a:ext cx="2111637" cy="15925"/>
              </a:xfrm>
              <a:prstGeom prst="line">
                <a:avLst/>
              </a:prstGeom>
              <a:noFill/>
              <a:ln w="38100">
                <a:solidFill>
                  <a:schemeClr val="accent5">
                    <a:lumMod val="75000"/>
                  </a:schemeClr>
                </a:solidFill>
                <a:round/>
                <a:headEnd/>
                <a:tailEnd/>
              </a:ln>
            </p:spPr>
            <p:txBody>
              <a:bodyPr wrap="square" lIns="0" tIns="0" rIns="0" bIns="0" anchor="ctr">
                <a:spAutoFit/>
              </a:bodyPr>
              <a:lstStyle/>
              <a:p>
                <a:pPr>
                  <a:lnSpc>
                    <a:spcPct val="120000"/>
                  </a:lnSpc>
                </a:pPr>
                <a:endParaRPr lang="zh-CN" altLang="en-US" sz="2000">
                  <a:cs typeface="+mn-ea"/>
                  <a:sym typeface="+mn-lt"/>
                </a:endParaRPr>
              </a:p>
            </p:txBody>
          </p:sp>
          <p:sp>
            <p:nvSpPr>
              <p:cNvPr id="79" name="Line 9">
                <a:extLst>
                  <a:ext uri="{FF2B5EF4-FFF2-40B4-BE49-F238E27FC236}">
                    <a16:creationId xmlns:a16="http://schemas.microsoft.com/office/drawing/2014/main" id="{B5599C09-5ED4-44D8-8478-A35EC650B2DA}"/>
                  </a:ext>
                </a:extLst>
              </p:cNvPr>
              <p:cNvSpPr>
                <a:spLocks noChangeShapeType="1"/>
              </p:cNvSpPr>
              <p:nvPr/>
            </p:nvSpPr>
            <p:spPr bwMode="auto">
              <a:xfrm flipV="1">
                <a:off x="3288762" y="3749936"/>
                <a:ext cx="786421" cy="584011"/>
              </a:xfrm>
              <a:prstGeom prst="line">
                <a:avLst/>
              </a:prstGeom>
              <a:noFill/>
              <a:ln w="38100">
                <a:solidFill>
                  <a:schemeClr val="accent5">
                    <a:lumMod val="75000"/>
                  </a:schemeClr>
                </a:solidFill>
                <a:round/>
                <a:headEnd/>
                <a:tailEnd/>
              </a:ln>
            </p:spPr>
            <p:txBody>
              <a:bodyPr wrap="square" lIns="0" tIns="0" rIns="0" bIns="0" anchor="ctr">
                <a:spAutoFit/>
              </a:bodyPr>
              <a:lstStyle/>
              <a:p>
                <a:pPr>
                  <a:lnSpc>
                    <a:spcPct val="120000"/>
                  </a:lnSpc>
                </a:pPr>
                <a:endParaRPr lang="zh-CN" altLang="en-US" sz="2000">
                  <a:cs typeface="+mn-ea"/>
                  <a:sym typeface="+mn-lt"/>
                </a:endParaRPr>
              </a:p>
            </p:txBody>
          </p:sp>
          <p:sp>
            <p:nvSpPr>
              <p:cNvPr id="80" name="Line 10">
                <a:extLst>
                  <a:ext uri="{FF2B5EF4-FFF2-40B4-BE49-F238E27FC236}">
                    <a16:creationId xmlns:a16="http://schemas.microsoft.com/office/drawing/2014/main" id="{B08A5926-30AA-4F6E-A9A7-CDAAC6952B43}"/>
                  </a:ext>
                </a:extLst>
              </p:cNvPr>
              <p:cNvSpPr>
                <a:spLocks noChangeShapeType="1"/>
              </p:cNvSpPr>
              <p:nvPr/>
            </p:nvSpPr>
            <p:spPr bwMode="auto">
              <a:xfrm flipH="1" flipV="1">
                <a:off x="4892119" y="3749936"/>
                <a:ext cx="786421" cy="780762"/>
              </a:xfrm>
              <a:prstGeom prst="line">
                <a:avLst/>
              </a:prstGeom>
              <a:noFill/>
              <a:ln w="38100">
                <a:solidFill>
                  <a:schemeClr val="accent5">
                    <a:lumMod val="75000"/>
                  </a:schemeClr>
                </a:solidFill>
                <a:round/>
                <a:headEnd/>
                <a:tailEnd/>
              </a:ln>
            </p:spPr>
            <p:txBody>
              <a:bodyPr wrap="square" lIns="0" tIns="0" rIns="0" bIns="0" anchor="ctr">
                <a:spAutoFit/>
              </a:bodyPr>
              <a:lstStyle/>
              <a:p>
                <a:pPr>
                  <a:lnSpc>
                    <a:spcPct val="120000"/>
                  </a:lnSpc>
                </a:pPr>
                <a:endParaRPr lang="zh-CN" altLang="en-US" sz="2000">
                  <a:cs typeface="+mn-ea"/>
                  <a:sym typeface="+mn-lt"/>
                </a:endParaRPr>
              </a:p>
            </p:txBody>
          </p:sp>
          <p:sp>
            <p:nvSpPr>
              <p:cNvPr id="81" name="Line 17">
                <a:extLst>
                  <a:ext uri="{FF2B5EF4-FFF2-40B4-BE49-F238E27FC236}">
                    <a16:creationId xmlns:a16="http://schemas.microsoft.com/office/drawing/2014/main" id="{7188DB68-5F7C-4A42-8D5A-285453732BFC}"/>
                  </a:ext>
                </a:extLst>
              </p:cNvPr>
              <p:cNvSpPr>
                <a:spLocks noChangeShapeType="1"/>
              </p:cNvSpPr>
              <p:nvPr/>
            </p:nvSpPr>
            <p:spPr bwMode="auto">
              <a:xfrm flipV="1">
                <a:off x="2800944" y="4704071"/>
                <a:ext cx="156241" cy="877537"/>
              </a:xfrm>
              <a:prstGeom prst="line">
                <a:avLst/>
              </a:prstGeom>
              <a:noFill/>
              <a:ln w="28575">
                <a:solidFill>
                  <a:schemeClr val="accent5">
                    <a:lumMod val="75000"/>
                  </a:schemeClr>
                </a:solidFill>
                <a:round/>
                <a:headEnd/>
                <a:tailEnd/>
              </a:ln>
            </p:spPr>
            <p:txBody>
              <a:bodyPr wrap="square" lIns="0" tIns="0" rIns="0" bIns="0" anchor="ctr">
                <a:spAutoFit/>
              </a:bodyPr>
              <a:lstStyle/>
              <a:p>
                <a:pPr>
                  <a:lnSpc>
                    <a:spcPct val="120000"/>
                  </a:lnSpc>
                </a:pPr>
                <a:endParaRPr lang="zh-CN" altLang="en-US" sz="2000">
                  <a:cs typeface="+mn-ea"/>
                  <a:sym typeface="+mn-lt"/>
                </a:endParaRPr>
              </a:p>
            </p:txBody>
          </p:sp>
          <p:sp>
            <p:nvSpPr>
              <p:cNvPr id="82" name="AutoShape 275">
                <a:extLst>
                  <a:ext uri="{FF2B5EF4-FFF2-40B4-BE49-F238E27FC236}">
                    <a16:creationId xmlns:a16="http://schemas.microsoft.com/office/drawing/2014/main" id="{589997CF-7F18-48C7-BE9F-FF09D540A05E}"/>
                  </a:ext>
                </a:extLst>
              </p:cNvPr>
              <p:cNvSpPr>
                <a:spLocks noChangeAspect="1" noChangeArrowheads="1" noTextEdit="1"/>
              </p:cNvSpPr>
              <p:nvPr/>
            </p:nvSpPr>
            <p:spPr bwMode="auto">
              <a:xfrm>
                <a:off x="2596032" y="4223079"/>
                <a:ext cx="786421" cy="484800"/>
              </a:xfrm>
              <a:prstGeom prst="rect">
                <a:avLst/>
              </a:prstGeom>
              <a:noFill/>
              <a:ln w="9525">
                <a:noFill/>
                <a:miter lim="800000"/>
                <a:headEnd/>
                <a:tailEnd/>
              </a:ln>
            </p:spPr>
            <p:txBody>
              <a:bodyPr/>
              <a:lstStyle/>
              <a:p>
                <a:pPr>
                  <a:lnSpc>
                    <a:spcPct val="120000"/>
                  </a:lnSpc>
                </a:pPr>
                <a:endParaRPr lang="zh-CN" altLang="en-US" sz="2000">
                  <a:cs typeface="+mn-ea"/>
                  <a:sym typeface="+mn-lt"/>
                </a:endParaRPr>
              </a:p>
            </p:txBody>
          </p:sp>
          <p:sp>
            <p:nvSpPr>
              <p:cNvPr id="83" name="Freeform 276">
                <a:extLst>
                  <a:ext uri="{FF2B5EF4-FFF2-40B4-BE49-F238E27FC236}">
                    <a16:creationId xmlns:a16="http://schemas.microsoft.com/office/drawing/2014/main" id="{A2418CAA-F619-4D59-9C33-41C4C0896846}"/>
                  </a:ext>
                </a:extLst>
              </p:cNvPr>
              <p:cNvSpPr>
                <a:spLocks noEditPoints="1"/>
              </p:cNvSpPr>
              <p:nvPr/>
            </p:nvSpPr>
            <p:spPr bwMode="auto">
              <a:xfrm>
                <a:off x="2634799" y="4250171"/>
                <a:ext cx="708887" cy="429191"/>
              </a:xfrm>
              <a:custGeom>
                <a:avLst/>
                <a:gdLst>
                  <a:gd name="T0" fmla="*/ 96 w 770"/>
                  <a:gd name="T1" fmla="*/ 16 h 604"/>
                  <a:gd name="T2" fmla="*/ 94 w 770"/>
                  <a:gd name="T3" fmla="*/ 20 h 604"/>
                  <a:gd name="T4" fmla="*/ 89 w 770"/>
                  <a:gd name="T5" fmla="*/ 24 h 604"/>
                  <a:gd name="T6" fmla="*/ 80 w 770"/>
                  <a:gd name="T7" fmla="*/ 27 h 604"/>
                  <a:gd name="T8" fmla="*/ 70 w 770"/>
                  <a:gd name="T9" fmla="*/ 30 h 604"/>
                  <a:gd name="T10" fmla="*/ 57 w 770"/>
                  <a:gd name="T11" fmla="*/ 31 h 604"/>
                  <a:gd name="T12" fmla="*/ 44 w 770"/>
                  <a:gd name="T13" fmla="*/ 31 h 604"/>
                  <a:gd name="T14" fmla="*/ 32 w 770"/>
                  <a:gd name="T15" fmla="*/ 31 h 604"/>
                  <a:gd name="T16" fmla="*/ 20 w 770"/>
                  <a:gd name="T17" fmla="*/ 29 h 604"/>
                  <a:gd name="T18" fmla="*/ 20 w 770"/>
                  <a:gd name="T19" fmla="*/ 29 h 604"/>
                  <a:gd name="T20" fmla="*/ 32 w 770"/>
                  <a:gd name="T21" fmla="*/ 31 h 604"/>
                  <a:gd name="T22" fmla="*/ 44 w 770"/>
                  <a:gd name="T23" fmla="*/ 31 h 604"/>
                  <a:gd name="T24" fmla="*/ 57 w 770"/>
                  <a:gd name="T25" fmla="*/ 31 h 604"/>
                  <a:gd name="T26" fmla="*/ 70 w 770"/>
                  <a:gd name="T27" fmla="*/ 30 h 604"/>
                  <a:gd name="T28" fmla="*/ 80 w 770"/>
                  <a:gd name="T29" fmla="*/ 27 h 604"/>
                  <a:gd name="T30" fmla="*/ 89 w 770"/>
                  <a:gd name="T31" fmla="*/ 24 h 604"/>
                  <a:gd name="T32" fmla="*/ 94 w 770"/>
                  <a:gd name="T33" fmla="*/ 20 h 604"/>
                  <a:gd name="T34" fmla="*/ 96 w 770"/>
                  <a:gd name="T35" fmla="*/ 16 h 604"/>
                  <a:gd name="T36" fmla="*/ 0 w 770"/>
                  <a:gd name="T37" fmla="*/ 16 h 604"/>
                  <a:gd name="T38" fmla="*/ 1 w 770"/>
                  <a:gd name="T39" fmla="*/ 20 h 604"/>
                  <a:gd name="T40" fmla="*/ 7 w 770"/>
                  <a:gd name="T41" fmla="*/ 24 h 604"/>
                  <a:gd name="T42" fmla="*/ 15 w 770"/>
                  <a:gd name="T43" fmla="*/ 27 h 604"/>
                  <a:gd name="T44" fmla="*/ 7 w 770"/>
                  <a:gd name="T45" fmla="*/ 24 h 604"/>
                  <a:gd name="T46" fmla="*/ 1 w 770"/>
                  <a:gd name="T47" fmla="*/ 20 h 604"/>
                  <a:gd name="T48" fmla="*/ 0 w 770"/>
                  <a:gd name="T49" fmla="*/ 16 h 604"/>
                  <a:gd name="T50" fmla="*/ 0 w 770"/>
                  <a:gd name="T51" fmla="*/ 16 h 604"/>
                  <a:gd name="T52" fmla="*/ 0 w 770"/>
                  <a:gd name="T53" fmla="*/ 61 h 604"/>
                  <a:gd name="T54" fmla="*/ 4 w 770"/>
                  <a:gd name="T55" fmla="*/ 65 h 604"/>
                  <a:gd name="T56" fmla="*/ 10 w 770"/>
                  <a:gd name="T57" fmla="*/ 69 h 604"/>
                  <a:gd name="T58" fmla="*/ 20 w 770"/>
                  <a:gd name="T59" fmla="*/ 72 h 604"/>
                  <a:gd name="T60" fmla="*/ 32 w 770"/>
                  <a:gd name="T61" fmla="*/ 74 h 604"/>
                  <a:gd name="T62" fmla="*/ 44 w 770"/>
                  <a:gd name="T63" fmla="*/ 75 h 604"/>
                  <a:gd name="T64" fmla="*/ 57 w 770"/>
                  <a:gd name="T65" fmla="*/ 75 h 604"/>
                  <a:gd name="T66" fmla="*/ 70 w 770"/>
                  <a:gd name="T67" fmla="*/ 73 h 604"/>
                  <a:gd name="T68" fmla="*/ 80 w 770"/>
                  <a:gd name="T69" fmla="*/ 71 h 604"/>
                  <a:gd name="T70" fmla="*/ 89 w 770"/>
                  <a:gd name="T71" fmla="*/ 67 h 604"/>
                  <a:gd name="T72" fmla="*/ 94 w 770"/>
                  <a:gd name="T73" fmla="*/ 63 h 604"/>
                  <a:gd name="T74" fmla="*/ 96 w 770"/>
                  <a:gd name="T75" fmla="*/ 59 h 604"/>
                  <a:gd name="T76" fmla="*/ 95 w 770"/>
                  <a:gd name="T77" fmla="*/ 13 h 604"/>
                  <a:gd name="T78" fmla="*/ 92 w 770"/>
                  <a:gd name="T79" fmla="*/ 9 h 604"/>
                  <a:gd name="T80" fmla="*/ 85 w 770"/>
                  <a:gd name="T81" fmla="*/ 5 h 604"/>
                  <a:gd name="T82" fmla="*/ 75 w 770"/>
                  <a:gd name="T83" fmla="*/ 2 h 604"/>
                  <a:gd name="T84" fmla="*/ 64 w 770"/>
                  <a:gd name="T85" fmla="*/ 0 h 604"/>
                  <a:gd name="T86" fmla="*/ 51 w 770"/>
                  <a:gd name="T87" fmla="*/ 0 h 604"/>
                  <a:gd name="T88" fmla="*/ 38 w 770"/>
                  <a:gd name="T89" fmla="*/ 0 h 604"/>
                  <a:gd name="T90" fmla="*/ 26 w 770"/>
                  <a:gd name="T91" fmla="*/ 1 h 604"/>
                  <a:gd name="T92" fmla="*/ 15 w 770"/>
                  <a:gd name="T93" fmla="*/ 4 h 604"/>
                  <a:gd name="T94" fmla="*/ 7 w 770"/>
                  <a:gd name="T95" fmla="*/ 7 h 604"/>
                  <a:gd name="T96" fmla="*/ 1 w 770"/>
                  <a:gd name="T97" fmla="*/ 11 h 604"/>
                  <a:gd name="T98" fmla="*/ 0 w 770"/>
                  <a:gd name="T99" fmla="*/ 16 h 6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0"/>
                  <a:gd name="T151" fmla="*/ 0 h 604"/>
                  <a:gd name="T152" fmla="*/ 770 w 770"/>
                  <a:gd name="T153" fmla="*/ 604 h 6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0" h="604">
                    <a:moveTo>
                      <a:pt x="770" y="128"/>
                    </a:moveTo>
                    <a:lnTo>
                      <a:pt x="770" y="128"/>
                    </a:lnTo>
                    <a:lnTo>
                      <a:pt x="766" y="145"/>
                    </a:lnTo>
                    <a:lnTo>
                      <a:pt x="755" y="162"/>
                    </a:lnTo>
                    <a:lnTo>
                      <a:pt x="738" y="178"/>
                    </a:lnTo>
                    <a:lnTo>
                      <a:pt x="713" y="195"/>
                    </a:lnTo>
                    <a:lnTo>
                      <a:pt x="683" y="208"/>
                    </a:lnTo>
                    <a:lnTo>
                      <a:pt x="648" y="220"/>
                    </a:lnTo>
                    <a:lnTo>
                      <a:pt x="606" y="232"/>
                    </a:lnTo>
                    <a:lnTo>
                      <a:pt x="561" y="241"/>
                    </a:lnTo>
                    <a:lnTo>
                      <a:pt x="514" y="248"/>
                    </a:lnTo>
                    <a:lnTo>
                      <a:pt x="464" y="253"/>
                    </a:lnTo>
                    <a:lnTo>
                      <a:pt x="411" y="254"/>
                    </a:lnTo>
                    <a:lnTo>
                      <a:pt x="359" y="254"/>
                    </a:lnTo>
                    <a:lnTo>
                      <a:pt x="308" y="253"/>
                    </a:lnTo>
                    <a:lnTo>
                      <a:pt x="257" y="248"/>
                    </a:lnTo>
                    <a:lnTo>
                      <a:pt x="209" y="241"/>
                    </a:lnTo>
                    <a:lnTo>
                      <a:pt x="164" y="232"/>
                    </a:lnTo>
                    <a:lnTo>
                      <a:pt x="122" y="222"/>
                    </a:lnTo>
                    <a:lnTo>
                      <a:pt x="164" y="232"/>
                    </a:lnTo>
                    <a:lnTo>
                      <a:pt x="209" y="241"/>
                    </a:lnTo>
                    <a:lnTo>
                      <a:pt x="257" y="248"/>
                    </a:lnTo>
                    <a:lnTo>
                      <a:pt x="308" y="253"/>
                    </a:lnTo>
                    <a:lnTo>
                      <a:pt x="359" y="254"/>
                    </a:lnTo>
                    <a:lnTo>
                      <a:pt x="411" y="254"/>
                    </a:lnTo>
                    <a:lnTo>
                      <a:pt x="464" y="253"/>
                    </a:lnTo>
                    <a:lnTo>
                      <a:pt x="514" y="248"/>
                    </a:lnTo>
                    <a:lnTo>
                      <a:pt x="561" y="241"/>
                    </a:lnTo>
                    <a:lnTo>
                      <a:pt x="606" y="232"/>
                    </a:lnTo>
                    <a:lnTo>
                      <a:pt x="648" y="220"/>
                    </a:lnTo>
                    <a:lnTo>
                      <a:pt x="683" y="208"/>
                    </a:lnTo>
                    <a:lnTo>
                      <a:pt x="713" y="195"/>
                    </a:lnTo>
                    <a:lnTo>
                      <a:pt x="738" y="178"/>
                    </a:lnTo>
                    <a:lnTo>
                      <a:pt x="755" y="162"/>
                    </a:lnTo>
                    <a:lnTo>
                      <a:pt x="766" y="145"/>
                    </a:lnTo>
                    <a:lnTo>
                      <a:pt x="770" y="128"/>
                    </a:lnTo>
                    <a:close/>
                    <a:moveTo>
                      <a:pt x="0" y="128"/>
                    </a:moveTo>
                    <a:lnTo>
                      <a:pt x="4" y="145"/>
                    </a:lnTo>
                    <a:lnTo>
                      <a:pt x="15" y="162"/>
                    </a:lnTo>
                    <a:lnTo>
                      <a:pt x="32" y="179"/>
                    </a:lnTo>
                    <a:lnTo>
                      <a:pt x="57" y="195"/>
                    </a:lnTo>
                    <a:lnTo>
                      <a:pt x="87" y="208"/>
                    </a:lnTo>
                    <a:lnTo>
                      <a:pt x="122" y="222"/>
                    </a:lnTo>
                    <a:lnTo>
                      <a:pt x="87" y="208"/>
                    </a:lnTo>
                    <a:lnTo>
                      <a:pt x="57" y="195"/>
                    </a:lnTo>
                    <a:lnTo>
                      <a:pt x="32" y="179"/>
                    </a:lnTo>
                    <a:lnTo>
                      <a:pt x="15" y="162"/>
                    </a:lnTo>
                    <a:lnTo>
                      <a:pt x="4" y="145"/>
                    </a:lnTo>
                    <a:lnTo>
                      <a:pt x="0" y="128"/>
                    </a:lnTo>
                    <a:close/>
                    <a:moveTo>
                      <a:pt x="0" y="128"/>
                    </a:moveTo>
                    <a:lnTo>
                      <a:pt x="0" y="476"/>
                    </a:lnTo>
                    <a:lnTo>
                      <a:pt x="4" y="495"/>
                    </a:lnTo>
                    <a:lnTo>
                      <a:pt x="15" y="512"/>
                    </a:lnTo>
                    <a:lnTo>
                      <a:pt x="32" y="527"/>
                    </a:lnTo>
                    <a:lnTo>
                      <a:pt x="57" y="542"/>
                    </a:lnTo>
                    <a:lnTo>
                      <a:pt x="87" y="558"/>
                    </a:lnTo>
                    <a:lnTo>
                      <a:pt x="122" y="570"/>
                    </a:lnTo>
                    <a:lnTo>
                      <a:pt x="164" y="582"/>
                    </a:lnTo>
                    <a:lnTo>
                      <a:pt x="209" y="590"/>
                    </a:lnTo>
                    <a:lnTo>
                      <a:pt x="256" y="597"/>
                    </a:lnTo>
                    <a:lnTo>
                      <a:pt x="306" y="602"/>
                    </a:lnTo>
                    <a:lnTo>
                      <a:pt x="359" y="604"/>
                    </a:lnTo>
                    <a:lnTo>
                      <a:pt x="411" y="604"/>
                    </a:lnTo>
                    <a:lnTo>
                      <a:pt x="464" y="602"/>
                    </a:lnTo>
                    <a:lnTo>
                      <a:pt x="514" y="597"/>
                    </a:lnTo>
                    <a:lnTo>
                      <a:pt x="561" y="590"/>
                    </a:lnTo>
                    <a:lnTo>
                      <a:pt x="606" y="582"/>
                    </a:lnTo>
                    <a:lnTo>
                      <a:pt x="648" y="570"/>
                    </a:lnTo>
                    <a:lnTo>
                      <a:pt x="683" y="558"/>
                    </a:lnTo>
                    <a:lnTo>
                      <a:pt x="713" y="542"/>
                    </a:lnTo>
                    <a:lnTo>
                      <a:pt x="738" y="527"/>
                    </a:lnTo>
                    <a:lnTo>
                      <a:pt x="755" y="512"/>
                    </a:lnTo>
                    <a:lnTo>
                      <a:pt x="766" y="495"/>
                    </a:lnTo>
                    <a:lnTo>
                      <a:pt x="770" y="476"/>
                    </a:lnTo>
                    <a:lnTo>
                      <a:pt x="770" y="128"/>
                    </a:lnTo>
                    <a:lnTo>
                      <a:pt x="766" y="110"/>
                    </a:lnTo>
                    <a:lnTo>
                      <a:pt x="755" y="93"/>
                    </a:lnTo>
                    <a:lnTo>
                      <a:pt x="738" y="77"/>
                    </a:lnTo>
                    <a:lnTo>
                      <a:pt x="713" y="62"/>
                    </a:lnTo>
                    <a:lnTo>
                      <a:pt x="683" y="47"/>
                    </a:lnTo>
                    <a:lnTo>
                      <a:pt x="648" y="35"/>
                    </a:lnTo>
                    <a:lnTo>
                      <a:pt x="606" y="23"/>
                    </a:lnTo>
                    <a:lnTo>
                      <a:pt x="561" y="14"/>
                    </a:lnTo>
                    <a:lnTo>
                      <a:pt x="514" y="7"/>
                    </a:lnTo>
                    <a:lnTo>
                      <a:pt x="464" y="2"/>
                    </a:lnTo>
                    <a:lnTo>
                      <a:pt x="411" y="0"/>
                    </a:lnTo>
                    <a:lnTo>
                      <a:pt x="359" y="0"/>
                    </a:lnTo>
                    <a:lnTo>
                      <a:pt x="306" y="2"/>
                    </a:lnTo>
                    <a:lnTo>
                      <a:pt x="256" y="7"/>
                    </a:lnTo>
                    <a:lnTo>
                      <a:pt x="209" y="14"/>
                    </a:lnTo>
                    <a:lnTo>
                      <a:pt x="164" y="23"/>
                    </a:lnTo>
                    <a:lnTo>
                      <a:pt x="122" y="35"/>
                    </a:lnTo>
                    <a:lnTo>
                      <a:pt x="87" y="47"/>
                    </a:lnTo>
                    <a:lnTo>
                      <a:pt x="57" y="62"/>
                    </a:lnTo>
                    <a:lnTo>
                      <a:pt x="32" y="77"/>
                    </a:lnTo>
                    <a:lnTo>
                      <a:pt x="15" y="93"/>
                    </a:lnTo>
                    <a:lnTo>
                      <a:pt x="4" y="110"/>
                    </a:lnTo>
                    <a:lnTo>
                      <a:pt x="0" y="128"/>
                    </a:lnTo>
                    <a:close/>
                  </a:path>
                </a:pathLst>
              </a:custGeom>
              <a:gradFill rotWithShape="1">
                <a:gsLst>
                  <a:gs pos="0">
                    <a:srgbClr val="761E5F"/>
                  </a:gs>
                  <a:gs pos="50000">
                    <a:srgbClr val="FF41CD"/>
                  </a:gs>
                  <a:gs pos="100000">
                    <a:srgbClr val="761E5F"/>
                  </a:gs>
                </a:gsLst>
                <a:lin ang="0" scaled="1"/>
              </a:gradFill>
              <a:ln w="9525">
                <a:noFill/>
                <a:round/>
                <a:headEnd/>
                <a:tailEnd/>
              </a:ln>
            </p:spPr>
            <p:txBody>
              <a:bodyPr/>
              <a:lstStyle/>
              <a:p>
                <a:pPr>
                  <a:lnSpc>
                    <a:spcPct val="120000"/>
                  </a:lnSpc>
                </a:pPr>
                <a:endParaRPr lang="zh-CN" altLang="en-US" sz="2000">
                  <a:cs typeface="+mn-ea"/>
                  <a:sym typeface="+mn-lt"/>
                </a:endParaRPr>
              </a:p>
            </p:txBody>
          </p:sp>
          <p:sp>
            <p:nvSpPr>
              <p:cNvPr id="84" name="Freeform 277">
                <a:extLst>
                  <a:ext uri="{FF2B5EF4-FFF2-40B4-BE49-F238E27FC236}">
                    <a16:creationId xmlns:a16="http://schemas.microsoft.com/office/drawing/2014/main" id="{98D7E9C4-B8EF-4702-98D0-6028A83A516E}"/>
                  </a:ext>
                </a:extLst>
              </p:cNvPr>
              <p:cNvSpPr>
                <a:spLocks/>
              </p:cNvSpPr>
              <p:nvPr/>
            </p:nvSpPr>
            <p:spPr bwMode="auto">
              <a:xfrm>
                <a:off x="2636645" y="4250171"/>
                <a:ext cx="707040" cy="182513"/>
              </a:xfrm>
              <a:custGeom>
                <a:avLst/>
                <a:gdLst>
                  <a:gd name="T0" fmla="*/ 95 w 768"/>
                  <a:gd name="T1" fmla="*/ 16 h 256"/>
                  <a:gd name="T2" fmla="*/ 95 w 768"/>
                  <a:gd name="T3" fmla="*/ 18 h 256"/>
                  <a:gd name="T4" fmla="*/ 94 w 768"/>
                  <a:gd name="T5" fmla="*/ 20 h 256"/>
                  <a:gd name="T6" fmla="*/ 91 w 768"/>
                  <a:gd name="T7" fmla="*/ 22 h 256"/>
                  <a:gd name="T8" fmla="*/ 88 w 768"/>
                  <a:gd name="T9" fmla="*/ 24 h 256"/>
                  <a:gd name="T10" fmla="*/ 84 w 768"/>
                  <a:gd name="T11" fmla="*/ 26 h 256"/>
                  <a:gd name="T12" fmla="*/ 79 w 768"/>
                  <a:gd name="T13" fmla="*/ 27 h 256"/>
                  <a:gd name="T14" fmla="*/ 74 w 768"/>
                  <a:gd name="T15" fmla="*/ 29 h 256"/>
                  <a:gd name="T16" fmla="*/ 68 w 768"/>
                  <a:gd name="T17" fmla="*/ 30 h 256"/>
                  <a:gd name="T18" fmla="*/ 62 w 768"/>
                  <a:gd name="T19" fmla="*/ 31 h 256"/>
                  <a:gd name="T20" fmla="*/ 56 w 768"/>
                  <a:gd name="T21" fmla="*/ 31 h 256"/>
                  <a:gd name="T22" fmla="*/ 49 w 768"/>
                  <a:gd name="T23" fmla="*/ 32 h 256"/>
                  <a:gd name="T24" fmla="*/ 43 w 768"/>
                  <a:gd name="T25" fmla="*/ 31 h 256"/>
                  <a:gd name="T26" fmla="*/ 36 w 768"/>
                  <a:gd name="T27" fmla="*/ 31 h 256"/>
                  <a:gd name="T28" fmla="*/ 29 w 768"/>
                  <a:gd name="T29" fmla="*/ 30 h 256"/>
                  <a:gd name="T30" fmla="*/ 24 w 768"/>
                  <a:gd name="T31" fmla="*/ 29 h 256"/>
                  <a:gd name="T32" fmla="*/ 18 w 768"/>
                  <a:gd name="T33" fmla="*/ 28 h 256"/>
                  <a:gd name="T34" fmla="*/ 13 w 768"/>
                  <a:gd name="T35" fmla="*/ 27 h 256"/>
                  <a:gd name="T36" fmla="*/ 8 w 768"/>
                  <a:gd name="T37" fmla="*/ 25 h 256"/>
                  <a:gd name="T38" fmla="*/ 5 w 768"/>
                  <a:gd name="T39" fmla="*/ 23 h 256"/>
                  <a:gd name="T40" fmla="*/ 2 w 768"/>
                  <a:gd name="T41" fmla="*/ 21 h 256"/>
                  <a:gd name="T42" fmla="*/ 1 w 768"/>
                  <a:gd name="T43" fmla="*/ 19 h 256"/>
                  <a:gd name="T44" fmla="*/ 0 w 768"/>
                  <a:gd name="T45" fmla="*/ 17 h 256"/>
                  <a:gd name="T46" fmla="*/ 0 w 768"/>
                  <a:gd name="T47" fmla="*/ 14 h 256"/>
                  <a:gd name="T48" fmla="*/ 1 w 768"/>
                  <a:gd name="T49" fmla="*/ 12 h 256"/>
                  <a:gd name="T50" fmla="*/ 2 w 768"/>
                  <a:gd name="T51" fmla="*/ 10 h 256"/>
                  <a:gd name="T52" fmla="*/ 5 w 768"/>
                  <a:gd name="T53" fmla="*/ 8 h 256"/>
                  <a:gd name="T54" fmla="*/ 8 w 768"/>
                  <a:gd name="T55" fmla="*/ 6 h 256"/>
                  <a:gd name="T56" fmla="*/ 13 w 768"/>
                  <a:gd name="T57" fmla="*/ 4 h 256"/>
                  <a:gd name="T58" fmla="*/ 18 w 768"/>
                  <a:gd name="T59" fmla="*/ 3 h 256"/>
                  <a:gd name="T60" fmla="*/ 24 w 768"/>
                  <a:gd name="T61" fmla="*/ 2 h 256"/>
                  <a:gd name="T62" fmla="*/ 29 w 768"/>
                  <a:gd name="T63" fmla="*/ 1 h 256"/>
                  <a:gd name="T64" fmla="*/ 36 w 768"/>
                  <a:gd name="T65" fmla="*/ 1 h 256"/>
                  <a:gd name="T66" fmla="*/ 43 w 768"/>
                  <a:gd name="T67" fmla="*/ 0 h 256"/>
                  <a:gd name="T68" fmla="*/ 49 w 768"/>
                  <a:gd name="T69" fmla="*/ 0 h 256"/>
                  <a:gd name="T70" fmla="*/ 56 w 768"/>
                  <a:gd name="T71" fmla="*/ 1 h 256"/>
                  <a:gd name="T72" fmla="*/ 62 w 768"/>
                  <a:gd name="T73" fmla="*/ 1 h 256"/>
                  <a:gd name="T74" fmla="*/ 68 w 768"/>
                  <a:gd name="T75" fmla="*/ 1 h 256"/>
                  <a:gd name="T76" fmla="*/ 74 w 768"/>
                  <a:gd name="T77" fmla="*/ 2 h 256"/>
                  <a:gd name="T78" fmla="*/ 79 w 768"/>
                  <a:gd name="T79" fmla="*/ 4 h 256"/>
                  <a:gd name="T80" fmla="*/ 84 w 768"/>
                  <a:gd name="T81" fmla="*/ 5 h 256"/>
                  <a:gd name="T82" fmla="*/ 88 w 768"/>
                  <a:gd name="T83" fmla="*/ 7 h 256"/>
                  <a:gd name="T84" fmla="*/ 91 w 768"/>
                  <a:gd name="T85" fmla="*/ 9 h 256"/>
                  <a:gd name="T86" fmla="*/ 94 w 768"/>
                  <a:gd name="T87" fmla="*/ 11 h 256"/>
                  <a:gd name="T88" fmla="*/ 95 w 768"/>
                  <a:gd name="T89" fmla="*/ 13 h 256"/>
                  <a:gd name="T90" fmla="*/ 95 w 768"/>
                  <a:gd name="T91" fmla="*/ 16 h 25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68"/>
                  <a:gd name="T139" fmla="*/ 0 h 256"/>
                  <a:gd name="T140" fmla="*/ 768 w 768"/>
                  <a:gd name="T141" fmla="*/ 256 h 25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68" h="256">
                    <a:moveTo>
                      <a:pt x="768" y="128"/>
                    </a:moveTo>
                    <a:lnTo>
                      <a:pt x="764" y="145"/>
                    </a:lnTo>
                    <a:lnTo>
                      <a:pt x="753" y="162"/>
                    </a:lnTo>
                    <a:lnTo>
                      <a:pt x="734" y="179"/>
                    </a:lnTo>
                    <a:lnTo>
                      <a:pt x="710" y="195"/>
                    </a:lnTo>
                    <a:lnTo>
                      <a:pt x="678" y="210"/>
                    </a:lnTo>
                    <a:lnTo>
                      <a:pt x="640" y="222"/>
                    </a:lnTo>
                    <a:lnTo>
                      <a:pt x="599" y="234"/>
                    </a:lnTo>
                    <a:lnTo>
                      <a:pt x="552" y="242"/>
                    </a:lnTo>
                    <a:lnTo>
                      <a:pt x="501" y="249"/>
                    </a:lnTo>
                    <a:lnTo>
                      <a:pt x="451" y="253"/>
                    </a:lnTo>
                    <a:lnTo>
                      <a:pt x="396" y="256"/>
                    </a:lnTo>
                    <a:lnTo>
                      <a:pt x="344" y="254"/>
                    </a:lnTo>
                    <a:lnTo>
                      <a:pt x="289" y="251"/>
                    </a:lnTo>
                    <a:lnTo>
                      <a:pt x="238" y="246"/>
                    </a:lnTo>
                    <a:lnTo>
                      <a:pt x="192" y="239"/>
                    </a:lnTo>
                    <a:lnTo>
                      <a:pt x="147" y="229"/>
                    </a:lnTo>
                    <a:lnTo>
                      <a:pt x="107" y="217"/>
                    </a:lnTo>
                    <a:lnTo>
                      <a:pt x="71" y="203"/>
                    </a:lnTo>
                    <a:lnTo>
                      <a:pt x="43" y="188"/>
                    </a:lnTo>
                    <a:lnTo>
                      <a:pt x="23" y="171"/>
                    </a:lnTo>
                    <a:lnTo>
                      <a:pt x="8" y="154"/>
                    </a:lnTo>
                    <a:lnTo>
                      <a:pt x="0" y="137"/>
                    </a:lnTo>
                    <a:lnTo>
                      <a:pt x="0" y="118"/>
                    </a:lnTo>
                    <a:lnTo>
                      <a:pt x="8" y="101"/>
                    </a:lnTo>
                    <a:lnTo>
                      <a:pt x="23" y="84"/>
                    </a:lnTo>
                    <a:lnTo>
                      <a:pt x="43" y="67"/>
                    </a:lnTo>
                    <a:lnTo>
                      <a:pt x="71" y="52"/>
                    </a:lnTo>
                    <a:lnTo>
                      <a:pt x="107" y="38"/>
                    </a:lnTo>
                    <a:lnTo>
                      <a:pt x="147" y="26"/>
                    </a:lnTo>
                    <a:lnTo>
                      <a:pt x="192" y="18"/>
                    </a:lnTo>
                    <a:lnTo>
                      <a:pt x="238" y="9"/>
                    </a:lnTo>
                    <a:lnTo>
                      <a:pt x="289" y="4"/>
                    </a:lnTo>
                    <a:lnTo>
                      <a:pt x="344" y="0"/>
                    </a:lnTo>
                    <a:lnTo>
                      <a:pt x="396" y="0"/>
                    </a:lnTo>
                    <a:lnTo>
                      <a:pt x="451" y="2"/>
                    </a:lnTo>
                    <a:lnTo>
                      <a:pt x="501" y="6"/>
                    </a:lnTo>
                    <a:lnTo>
                      <a:pt x="552" y="12"/>
                    </a:lnTo>
                    <a:lnTo>
                      <a:pt x="599" y="21"/>
                    </a:lnTo>
                    <a:lnTo>
                      <a:pt x="640" y="33"/>
                    </a:lnTo>
                    <a:lnTo>
                      <a:pt x="678" y="45"/>
                    </a:lnTo>
                    <a:lnTo>
                      <a:pt x="710" y="60"/>
                    </a:lnTo>
                    <a:lnTo>
                      <a:pt x="734" y="75"/>
                    </a:lnTo>
                    <a:lnTo>
                      <a:pt x="753" y="93"/>
                    </a:lnTo>
                    <a:lnTo>
                      <a:pt x="764" y="110"/>
                    </a:lnTo>
                    <a:lnTo>
                      <a:pt x="768" y="128"/>
                    </a:lnTo>
                    <a:close/>
                  </a:path>
                </a:pathLst>
              </a:custGeom>
              <a:solidFill>
                <a:srgbClr val="C891FF"/>
              </a:solidFill>
              <a:ln w="9525">
                <a:noFill/>
                <a:round/>
                <a:headEnd/>
                <a:tailEnd/>
              </a:ln>
            </p:spPr>
            <p:txBody>
              <a:bodyPr/>
              <a:lstStyle/>
              <a:p>
                <a:pPr>
                  <a:lnSpc>
                    <a:spcPct val="120000"/>
                  </a:lnSpc>
                </a:pPr>
                <a:endParaRPr lang="zh-CN" altLang="en-US" sz="2000">
                  <a:cs typeface="+mn-ea"/>
                  <a:sym typeface="+mn-lt"/>
                </a:endParaRPr>
              </a:p>
            </p:txBody>
          </p:sp>
          <p:sp>
            <p:nvSpPr>
              <p:cNvPr id="85" name="Freeform 278">
                <a:extLst>
                  <a:ext uri="{FF2B5EF4-FFF2-40B4-BE49-F238E27FC236}">
                    <a16:creationId xmlns:a16="http://schemas.microsoft.com/office/drawing/2014/main" id="{2988F0A1-EA40-44B1-B874-013FB2804E8B}"/>
                  </a:ext>
                </a:extLst>
              </p:cNvPr>
              <p:cNvSpPr>
                <a:spLocks noEditPoints="1"/>
              </p:cNvSpPr>
              <p:nvPr/>
            </p:nvSpPr>
            <p:spPr bwMode="auto">
              <a:xfrm>
                <a:off x="2799098" y="4267281"/>
                <a:ext cx="372904" cy="141162"/>
              </a:xfrm>
              <a:custGeom>
                <a:avLst/>
                <a:gdLst>
                  <a:gd name="T0" fmla="*/ 10 w 403"/>
                  <a:gd name="T1" fmla="*/ 14 h 200"/>
                  <a:gd name="T2" fmla="*/ 39 w 403"/>
                  <a:gd name="T3" fmla="*/ 14 h 200"/>
                  <a:gd name="T4" fmla="*/ 20 w 403"/>
                  <a:gd name="T5" fmla="*/ 21 h 200"/>
                  <a:gd name="T6" fmla="*/ 10 w 403"/>
                  <a:gd name="T7" fmla="*/ 14 h 200"/>
                  <a:gd name="T8" fmla="*/ 42 w 403"/>
                  <a:gd name="T9" fmla="*/ 10 h 200"/>
                  <a:gd name="T10" fmla="*/ 12 w 403"/>
                  <a:gd name="T11" fmla="*/ 10 h 200"/>
                  <a:gd name="T12" fmla="*/ 31 w 403"/>
                  <a:gd name="T13" fmla="*/ 3 h 200"/>
                  <a:gd name="T14" fmla="*/ 42 w 403"/>
                  <a:gd name="T15" fmla="*/ 10 h 200"/>
                  <a:gd name="T16" fmla="*/ 20 w 403"/>
                  <a:gd name="T17" fmla="*/ 24 h 200"/>
                  <a:gd name="T18" fmla="*/ 51 w 403"/>
                  <a:gd name="T19" fmla="*/ 12 h 200"/>
                  <a:gd name="T20" fmla="*/ 32 w 403"/>
                  <a:gd name="T21" fmla="*/ 0 h 200"/>
                  <a:gd name="T22" fmla="*/ 0 w 403"/>
                  <a:gd name="T23" fmla="*/ 12 h 200"/>
                  <a:gd name="T24" fmla="*/ 20 w 403"/>
                  <a:gd name="T25" fmla="*/ 24 h 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
                  <a:gd name="T40" fmla="*/ 0 h 200"/>
                  <a:gd name="T41" fmla="*/ 403 w 403"/>
                  <a:gd name="T42" fmla="*/ 200 h 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 h="200">
                    <a:moveTo>
                      <a:pt x="73" y="113"/>
                    </a:moveTo>
                    <a:lnTo>
                      <a:pt x="309" y="113"/>
                    </a:lnTo>
                    <a:lnTo>
                      <a:pt x="159" y="171"/>
                    </a:lnTo>
                    <a:lnTo>
                      <a:pt x="73" y="113"/>
                    </a:lnTo>
                    <a:close/>
                    <a:moveTo>
                      <a:pt x="330" y="87"/>
                    </a:moveTo>
                    <a:lnTo>
                      <a:pt x="93" y="87"/>
                    </a:lnTo>
                    <a:lnTo>
                      <a:pt x="244" y="29"/>
                    </a:lnTo>
                    <a:lnTo>
                      <a:pt x="330" y="87"/>
                    </a:lnTo>
                    <a:close/>
                    <a:moveTo>
                      <a:pt x="153" y="200"/>
                    </a:moveTo>
                    <a:lnTo>
                      <a:pt x="403" y="103"/>
                    </a:lnTo>
                    <a:lnTo>
                      <a:pt x="249" y="0"/>
                    </a:lnTo>
                    <a:lnTo>
                      <a:pt x="0" y="97"/>
                    </a:lnTo>
                    <a:lnTo>
                      <a:pt x="153" y="200"/>
                    </a:lnTo>
                    <a:close/>
                  </a:path>
                </a:pathLst>
              </a:custGeom>
              <a:solidFill>
                <a:srgbClr val="000000"/>
              </a:solidFill>
              <a:ln w="9525">
                <a:noFill/>
                <a:round/>
                <a:headEnd/>
                <a:tailEnd/>
              </a:ln>
            </p:spPr>
            <p:txBody>
              <a:bodyPr/>
              <a:lstStyle/>
              <a:p>
                <a:pPr>
                  <a:lnSpc>
                    <a:spcPct val="120000"/>
                  </a:lnSpc>
                </a:pPr>
                <a:endParaRPr lang="zh-CN" altLang="en-US" sz="2000">
                  <a:cs typeface="+mn-ea"/>
                  <a:sym typeface="+mn-lt"/>
                </a:endParaRPr>
              </a:p>
            </p:txBody>
          </p:sp>
          <p:sp>
            <p:nvSpPr>
              <p:cNvPr id="86" name="Freeform 279">
                <a:extLst>
                  <a:ext uri="{FF2B5EF4-FFF2-40B4-BE49-F238E27FC236}">
                    <a16:creationId xmlns:a16="http://schemas.microsoft.com/office/drawing/2014/main" id="{2B5AFA73-5066-4949-A1E6-72B991F5CF5C}"/>
                  </a:ext>
                </a:extLst>
              </p:cNvPr>
              <p:cNvSpPr>
                <a:spLocks noEditPoints="1"/>
              </p:cNvSpPr>
              <p:nvPr/>
            </p:nvSpPr>
            <p:spPr bwMode="auto">
              <a:xfrm>
                <a:off x="2806483" y="4271559"/>
                <a:ext cx="372904" cy="142588"/>
              </a:xfrm>
              <a:custGeom>
                <a:avLst/>
                <a:gdLst>
                  <a:gd name="T0" fmla="*/ 10 w 403"/>
                  <a:gd name="T1" fmla="*/ 14 h 200"/>
                  <a:gd name="T2" fmla="*/ 39 w 403"/>
                  <a:gd name="T3" fmla="*/ 14 h 200"/>
                  <a:gd name="T4" fmla="*/ 20 w 403"/>
                  <a:gd name="T5" fmla="*/ 22 h 200"/>
                  <a:gd name="T6" fmla="*/ 10 w 403"/>
                  <a:gd name="T7" fmla="*/ 14 h 200"/>
                  <a:gd name="T8" fmla="*/ 42 w 403"/>
                  <a:gd name="T9" fmla="*/ 12 h 200"/>
                  <a:gd name="T10" fmla="*/ 12 w 403"/>
                  <a:gd name="T11" fmla="*/ 12 h 200"/>
                  <a:gd name="T12" fmla="*/ 31 w 403"/>
                  <a:gd name="T13" fmla="*/ 3 h 200"/>
                  <a:gd name="T14" fmla="*/ 42 w 403"/>
                  <a:gd name="T15" fmla="*/ 12 h 200"/>
                  <a:gd name="T16" fmla="*/ 20 w 403"/>
                  <a:gd name="T17" fmla="*/ 25 h 200"/>
                  <a:gd name="T18" fmla="*/ 51 w 403"/>
                  <a:gd name="T19" fmla="*/ 13 h 200"/>
                  <a:gd name="T20" fmla="*/ 32 w 403"/>
                  <a:gd name="T21" fmla="*/ 0 h 200"/>
                  <a:gd name="T22" fmla="*/ 0 w 403"/>
                  <a:gd name="T23" fmla="*/ 13 h 200"/>
                  <a:gd name="T24" fmla="*/ 20 w 403"/>
                  <a:gd name="T25" fmla="*/ 25 h 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
                  <a:gd name="T40" fmla="*/ 0 h 200"/>
                  <a:gd name="T41" fmla="*/ 403 w 403"/>
                  <a:gd name="T42" fmla="*/ 200 h 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 h="200">
                    <a:moveTo>
                      <a:pt x="73" y="113"/>
                    </a:moveTo>
                    <a:lnTo>
                      <a:pt x="310" y="113"/>
                    </a:lnTo>
                    <a:lnTo>
                      <a:pt x="159" y="171"/>
                    </a:lnTo>
                    <a:lnTo>
                      <a:pt x="73" y="113"/>
                    </a:lnTo>
                    <a:close/>
                    <a:moveTo>
                      <a:pt x="330" y="89"/>
                    </a:moveTo>
                    <a:lnTo>
                      <a:pt x="94" y="89"/>
                    </a:lnTo>
                    <a:lnTo>
                      <a:pt x="244" y="31"/>
                    </a:lnTo>
                    <a:lnTo>
                      <a:pt x="330" y="89"/>
                    </a:lnTo>
                    <a:close/>
                    <a:moveTo>
                      <a:pt x="154" y="200"/>
                    </a:moveTo>
                    <a:lnTo>
                      <a:pt x="403" y="104"/>
                    </a:lnTo>
                    <a:lnTo>
                      <a:pt x="250" y="0"/>
                    </a:lnTo>
                    <a:lnTo>
                      <a:pt x="0" y="97"/>
                    </a:lnTo>
                    <a:lnTo>
                      <a:pt x="154" y="200"/>
                    </a:lnTo>
                    <a:close/>
                  </a:path>
                </a:pathLst>
              </a:custGeom>
              <a:solidFill>
                <a:srgbClr val="FFFFFF"/>
              </a:solidFill>
              <a:ln w="9525">
                <a:noFill/>
                <a:round/>
                <a:headEnd/>
                <a:tailEnd/>
              </a:ln>
            </p:spPr>
            <p:txBody>
              <a:bodyPr/>
              <a:lstStyle/>
              <a:p>
                <a:pPr>
                  <a:lnSpc>
                    <a:spcPct val="120000"/>
                  </a:lnSpc>
                </a:pPr>
                <a:endParaRPr lang="zh-CN" altLang="en-US" sz="2000">
                  <a:cs typeface="+mn-ea"/>
                  <a:sym typeface="+mn-lt"/>
                </a:endParaRPr>
              </a:p>
            </p:txBody>
          </p:sp>
          <p:sp>
            <p:nvSpPr>
              <p:cNvPr id="87" name="Freeform 280">
                <a:extLst>
                  <a:ext uri="{FF2B5EF4-FFF2-40B4-BE49-F238E27FC236}">
                    <a16:creationId xmlns:a16="http://schemas.microsoft.com/office/drawing/2014/main" id="{773A25AB-49CC-415E-B4D0-D111534131C0}"/>
                  </a:ext>
                </a:extLst>
              </p:cNvPr>
              <p:cNvSpPr>
                <a:spLocks noEditPoints="1"/>
              </p:cNvSpPr>
              <p:nvPr/>
            </p:nvSpPr>
            <p:spPr bwMode="auto">
              <a:xfrm>
                <a:off x="2874787" y="4502552"/>
                <a:ext cx="245526" cy="114071"/>
              </a:xfrm>
              <a:custGeom>
                <a:avLst/>
                <a:gdLst>
                  <a:gd name="T0" fmla="*/ 12 w 267"/>
                  <a:gd name="T1" fmla="*/ 11 h 160"/>
                  <a:gd name="T2" fmla="*/ 16 w 267"/>
                  <a:gd name="T3" fmla="*/ 11 h 160"/>
                  <a:gd name="T4" fmla="*/ 23 w 267"/>
                  <a:gd name="T5" fmla="*/ 20 h 160"/>
                  <a:gd name="T6" fmla="*/ 33 w 267"/>
                  <a:gd name="T7" fmla="*/ 20 h 160"/>
                  <a:gd name="T8" fmla="*/ 33 w 267"/>
                  <a:gd name="T9" fmla="*/ 17 h 160"/>
                  <a:gd name="T10" fmla="*/ 29 w 267"/>
                  <a:gd name="T11" fmla="*/ 17 h 160"/>
                  <a:gd name="T12" fmla="*/ 24 w 267"/>
                  <a:gd name="T13" fmla="*/ 10 h 160"/>
                  <a:gd name="T14" fmla="*/ 24 w 267"/>
                  <a:gd name="T15" fmla="*/ 10 h 160"/>
                  <a:gd name="T16" fmla="*/ 26 w 267"/>
                  <a:gd name="T17" fmla="*/ 10 h 160"/>
                  <a:gd name="T18" fmla="*/ 27 w 267"/>
                  <a:gd name="T19" fmla="*/ 9 h 160"/>
                  <a:gd name="T20" fmla="*/ 28 w 267"/>
                  <a:gd name="T21" fmla="*/ 7 h 160"/>
                  <a:gd name="T22" fmla="*/ 29 w 267"/>
                  <a:gd name="T23" fmla="*/ 6 h 160"/>
                  <a:gd name="T24" fmla="*/ 29 w 267"/>
                  <a:gd name="T25" fmla="*/ 5 h 160"/>
                  <a:gd name="T26" fmla="*/ 29 w 267"/>
                  <a:gd name="T27" fmla="*/ 5 h 160"/>
                  <a:gd name="T28" fmla="*/ 29 w 267"/>
                  <a:gd name="T29" fmla="*/ 3 h 160"/>
                  <a:gd name="T30" fmla="*/ 28 w 267"/>
                  <a:gd name="T31" fmla="*/ 3 h 160"/>
                  <a:gd name="T32" fmla="*/ 27 w 267"/>
                  <a:gd name="T33" fmla="*/ 1 h 160"/>
                  <a:gd name="T34" fmla="*/ 26 w 267"/>
                  <a:gd name="T35" fmla="*/ 1 h 160"/>
                  <a:gd name="T36" fmla="*/ 25 w 267"/>
                  <a:gd name="T37" fmla="*/ 1 h 160"/>
                  <a:gd name="T38" fmla="*/ 23 w 267"/>
                  <a:gd name="T39" fmla="*/ 1 h 160"/>
                  <a:gd name="T40" fmla="*/ 21 w 267"/>
                  <a:gd name="T41" fmla="*/ 0 h 160"/>
                  <a:gd name="T42" fmla="*/ 19 w 267"/>
                  <a:gd name="T43" fmla="*/ 0 h 160"/>
                  <a:gd name="T44" fmla="*/ 0 w 267"/>
                  <a:gd name="T45" fmla="*/ 0 h 160"/>
                  <a:gd name="T46" fmla="*/ 0 w 267"/>
                  <a:gd name="T47" fmla="*/ 3 h 160"/>
                  <a:gd name="T48" fmla="*/ 4 w 267"/>
                  <a:gd name="T49" fmla="*/ 3 h 160"/>
                  <a:gd name="T50" fmla="*/ 4 w 267"/>
                  <a:gd name="T51" fmla="*/ 17 h 160"/>
                  <a:gd name="T52" fmla="*/ 0 w 267"/>
                  <a:gd name="T53" fmla="*/ 17 h 160"/>
                  <a:gd name="T54" fmla="*/ 0 w 267"/>
                  <a:gd name="T55" fmla="*/ 20 h 160"/>
                  <a:gd name="T56" fmla="*/ 16 w 267"/>
                  <a:gd name="T57" fmla="*/ 20 h 160"/>
                  <a:gd name="T58" fmla="*/ 16 w 267"/>
                  <a:gd name="T59" fmla="*/ 17 h 160"/>
                  <a:gd name="T60" fmla="*/ 12 w 267"/>
                  <a:gd name="T61" fmla="*/ 17 h 160"/>
                  <a:gd name="T62" fmla="*/ 12 w 267"/>
                  <a:gd name="T63" fmla="*/ 11 h 160"/>
                  <a:gd name="T64" fmla="*/ 12 w 267"/>
                  <a:gd name="T65" fmla="*/ 3 h 160"/>
                  <a:gd name="T66" fmla="*/ 16 w 267"/>
                  <a:gd name="T67" fmla="*/ 3 h 160"/>
                  <a:gd name="T68" fmla="*/ 18 w 267"/>
                  <a:gd name="T69" fmla="*/ 3 h 160"/>
                  <a:gd name="T70" fmla="*/ 19 w 267"/>
                  <a:gd name="T71" fmla="*/ 3 h 160"/>
                  <a:gd name="T72" fmla="*/ 20 w 267"/>
                  <a:gd name="T73" fmla="*/ 5 h 160"/>
                  <a:gd name="T74" fmla="*/ 20 w 267"/>
                  <a:gd name="T75" fmla="*/ 5 h 160"/>
                  <a:gd name="T76" fmla="*/ 20 w 267"/>
                  <a:gd name="T77" fmla="*/ 6 h 160"/>
                  <a:gd name="T78" fmla="*/ 20 w 267"/>
                  <a:gd name="T79" fmla="*/ 6 h 160"/>
                  <a:gd name="T80" fmla="*/ 19 w 267"/>
                  <a:gd name="T81" fmla="*/ 7 h 160"/>
                  <a:gd name="T82" fmla="*/ 17 w 267"/>
                  <a:gd name="T83" fmla="*/ 7 h 160"/>
                  <a:gd name="T84" fmla="*/ 15 w 267"/>
                  <a:gd name="T85" fmla="*/ 9 h 160"/>
                  <a:gd name="T86" fmla="*/ 12 w 267"/>
                  <a:gd name="T87" fmla="*/ 9 h 160"/>
                  <a:gd name="T88" fmla="*/ 12 w 267"/>
                  <a:gd name="T89" fmla="*/ 3 h 1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7"/>
                  <a:gd name="T136" fmla="*/ 0 h 160"/>
                  <a:gd name="T137" fmla="*/ 267 w 267"/>
                  <a:gd name="T138" fmla="*/ 160 h 1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7" h="160">
                    <a:moveTo>
                      <a:pt x="101" y="90"/>
                    </a:moveTo>
                    <a:lnTo>
                      <a:pt x="130" y="90"/>
                    </a:lnTo>
                    <a:lnTo>
                      <a:pt x="188" y="160"/>
                    </a:lnTo>
                    <a:lnTo>
                      <a:pt x="267" y="160"/>
                    </a:lnTo>
                    <a:lnTo>
                      <a:pt x="267" y="133"/>
                    </a:lnTo>
                    <a:lnTo>
                      <a:pt x="233" y="133"/>
                    </a:lnTo>
                    <a:lnTo>
                      <a:pt x="192" y="85"/>
                    </a:lnTo>
                    <a:lnTo>
                      <a:pt x="199" y="82"/>
                    </a:lnTo>
                    <a:lnTo>
                      <a:pt x="212" y="77"/>
                    </a:lnTo>
                    <a:lnTo>
                      <a:pt x="223" y="70"/>
                    </a:lnTo>
                    <a:lnTo>
                      <a:pt x="229" y="63"/>
                    </a:lnTo>
                    <a:lnTo>
                      <a:pt x="235" y="55"/>
                    </a:lnTo>
                    <a:lnTo>
                      <a:pt x="237" y="44"/>
                    </a:lnTo>
                    <a:lnTo>
                      <a:pt x="235" y="39"/>
                    </a:lnTo>
                    <a:lnTo>
                      <a:pt x="233" y="31"/>
                    </a:lnTo>
                    <a:lnTo>
                      <a:pt x="225" y="22"/>
                    </a:lnTo>
                    <a:lnTo>
                      <a:pt x="216" y="14"/>
                    </a:lnTo>
                    <a:lnTo>
                      <a:pt x="212" y="10"/>
                    </a:lnTo>
                    <a:lnTo>
                      <a:pt x="201" y="5"/>
                    </a:lnTo>
                    <a:lnTo>
                      <a:pt x="188" y="2"/>
                    </a:lnTo>
                    <a:lnTo>
                      <a:pt x="173" y="0"/>
                    </a:lnTo>
                    <a:lnTo>
                      <a:pt x="154" y="0"/>
                    </a:lnTo>
                    <a:lnTo>
                      <a:pt x="0" y="0"/>
                    </a:lnTo>
                    <a:lnTo>
                      <a:pt x="0" y="27"/>
                    </a:lnTo>
                    <a:lnTo>
                      <a:pt x="34" y="27"/>
                    </a:lnTo>
                    <a:lnTo>
                      <a:pt x="34" y="133"/>
                    </a:lnTo>
                    <a:lnTo>
                      <a:pt x="0" y="133"/>
                    </a:lnTo>
                    <a:lnTo>
                      <a:pt x="0" y="160"/>
                    </a:lnTo>
                    <a:lnTo>
                      <a:pt x="133" y="160"/>
                    </a:lnTo>
                    <a:lnTo>
                      <a:pt x="133" y="133"/>
                    </a:lnTo>
                    <a:lnTo>
                      <a:pt x="101" y="133"/>
                    </a:lnTo>
                    <a:lnTo>
                      <a:pt x="101" y="90"/>
                    </a:lnTo>
                    <a:close/>
                    <a:moveTo>
                      <a:pt x="101" y="27"/>
                    </a:moveTo>
                    <a:lnTo>
                      <a:pt x="130" y="27"/>
                    </a:lnTo>
                    <a:lnTo>
                      <a:pt x="145" y="27"/>
                    </a:lnTo>
                    <a:lnTo>
                      <a:pt x="156" y="31"/>
                    </a:lnTo>
                    <a:lnTo>
                      <a:pt x="163" y="36"/>
                    </a:lnTo>
                    <a:lnTo>
                      <a:pt x="167" y="46"/>
                    </a:lnTo>
                    <a:lnTo>
                      <a:pt x="167" y="48"/>
                    </a:lnTo>
                    <a:lnTo>
                      <a:pt x="163" y="55"/>
                    </a:lnTo>
                    <a:lnTo>
                      <a:pt x="154" y="60"/>
                    </a:lnTo>
                    <a:lnTo>
                      <a:pt x="143" y="63"/>
                    </a:lnTo>
                    <a:lnTo>
                      <a:pt x="124" y="65"/>
                    </a:lnTo>
                    <a:lnTo>
                      <a:pt x="101" y="65"/>
                    </a:lnTo>
                    <a:lnTo>
                      <a:pt x="101" y="27"/>
                    </a:lnTo>
                    <a:close/>
                  </a:path>
                </a:pathLst>
              </a:custGeom>
              <a:solidFill>
                <a:srgbClr val="000000"/>
              </a:solidFill>
              <a:ln w="9525">
                <a:noFill/>
                <a:round/>
                <a:headEnd/>
                <a:tailEnd/>
              </a:ln>
            </p:spPr>
            <p:txBody>
              <a:bodyPr/>
              <a:lstStyle/>
              <a:p>
                <a:pPr>
                  <a:lnSpc>
                    <a:spcPct val="120000"/>
                  </a:lnSpc>
                </a:pPr>
                <a:endParaRPr lang="zh-CN" altLang="en-US" sz="2000">
                  <a:cs typeface="+mn-ea"/>
                  <a:sym typeface="+mn-lt"/>
                </a:endParaRPr>
              </a:p>
            </p:txBody>
          </p:sp>
          <p:sp>
            <p:nvSpPr>
              <p:cNvPr id="88" name="Freeform 281">
                <a:extLst>
                  <a:ext uri="{FF2B5EF4-FFF2-40B4-BE49-F238E27FC236}">
                    <a16:creationId xmlns:a16="http://schemas.microsoft.com/office/drawing/2014/main" id="{512ABB8C-316D-44C4-80AB-7DE2DD7B8B9C}"/>
                  </a:ext>
                </a:extLst>
              </p:cNvPr>
              <p:cNvSpPr>
                <a:spLocks noEditPoints="1"/>
              </p:cNvSpPr>
              <p:nvPr/>
            </p:nvSpPr>
            <p:spPr bwMode="auto">
              <a:xfrm>
                <a:off x="2858172" y="4489719"/>
                <a:ext cx="245526" cy="115496"/>
              </a:xfrm>
              <a:custGeom>
                <a:avLst/>
                <a:gdLst>
                  <a:gd name="T0" fmla="*/ 12 w 267"/>
                  <a:gd name="T1" fmla="*/ 11 h 162"/>
                  <a:gd name="T2" fmla="*/ 16 w 267"/>
                  <a:gd name="T3" fmla="*/ 11 h 162"/>
                  <a:gd name="T4" fmla="*/ 23 w 267"/>
                  <a:gd name="T5" fmla="*/ 20 h 162"/>
                  <a:gd name="T6" fmla="*/ 33 w 267"/>
                  <a:gd name="T7" fmla="*/ 20 h 162"/>
                  <a:gd name="T8" fmla="*/ 33 w 267"/>
                  <a:gd name="T9" fmla="*/ 17 h 162"/>
                  <a:gd name="T10" fmla="*/ 29 w 267"/>
                  <a:gd name="T11" fmla="*/ 17 h 162"/>
                  <a:gd name="T12" fmla="*/ 24 w 267"/>
                  <a:gd name="T13" fmla="*/ 10 h 162"/>
                  <a:gd name="T14" fmla="*/ 25 w 267"/>
                  <a:gd name="T15" fmla="*/ 10 h 162"/>
                  <a:gd name="T16" fmla="*/ 26 w 267"/>
                  <a:gd name="T17" fmla="*/ 10 h 162"/>
                  <a:gd name="T18" fmla="*/ 28 w 267"/>
                  <a:gd name="T19" fmla="*/ 9 h 162"/>
                  <a:gd name="T20" fmla="*/ 28 w 267"/>
                  <a:gd name="T21" fmla="*/ 7 h 162"/>
                  <a:gd name="T22" fmla="*/ 29 w 267"/>
                  <a:gd name="T23" fmla="*/ 6 h 162"/>
                  <a:gd name="T24" fmla="*/ 29 w 267"/>
                  <a:gd name="T25" fmla="*/ 5 h 162"/>
                  <a:gd name="T26" fmla="*/ 29 w 267"/>
                  <a:gd name="T27" fmla="*/ 5 h 162"/>
                  <a:gd name="T28" fmla="*/ 29 w 267"/>
                  <a:gd name="T29" fmla="*/ 3 h 162"/>
                  <a:gd name="T30" fmla="*/ 28 w 267"/>
                  <a:gd name="T31" fmla="*/ 3 h 162"/>
                  <a:gd name="T32" fmla="*/ 27 w 267"/>
                  <a:gd name="T33" fmla="*/ 1 h 162"/>
                  <a:gd name="T34" fmla="*/ 26 w 267"/>
                  <a:gd name="T35" fmla="*/ 1 h 162"/>
                  <a:gd name="T36" fmla="*/ 25 w 267"/>
                  <a:gd name="T37" fmla="*/ 1 h 162"/>
                  <a:gd name="T38" fmla="*/ 23 w 267"/>
                  <a:gd name="T39" fmla="*/ 1 h 162"/>
                  <a:gd name="T40" fmla="*/ 21 w 267"/>
                  <a:gd name="T41" fmla="*/ 1 h 162"/>
                  <a:gd name="T42" fmla="*/ 19 w 267"/>
                  <a:gd name="T43" fmla="*/ 0 h 162"/>
                  <a:gd name="T44" fmla="*/ 0 w 267"/>
                  <a:gd name="T45" fmla="*/ 0 h 162"/>
                  <a:gd name="T46" fmla="*/ 0 w 267"/>
                  <a:gd name="T47" fmla="*/ 3 h 162"/>
                  <a:gd name="T48" fmla="*/ 4 w 267"/>
                  <a:gd name="T49" fmla="*/ 3 h 162"/>
                  <a:gd name="T50" fmla="*/ 4 w 267"/>
                  <a:gd name="T51" fmla="*/ 17 h 162"/>
                  <a:gd name="T52" fmla="*/ 0 w 267"/>
                  <a:gd name="T53" fmla="*/ 17 h 162"/>
                  <a:gd name="T54" fmla="*/ 0 w 267"/>
                  <a:gd name="T55" fmla="*/ 20 h 162"/>
                  <a:gd name="T56" fmla="*/ 16 w 267"/>
                  <a:gd name="T57" fmla="*/ 20 h 162"/>
                  <a:gd name="T58" fmla="*/ 16 w 267"/>
                  <a:gd name="T59" fmla="*/ 17 h 162"/>
                  <a:gd name="T60" fmla="*/ 12 w 267"/>
                  <a:gd name="T61" fmla="*/ 17 h 162"/>
                  <a:gd name="T62" fmla="*/ 12 w 267"/>
                  <a:gd name="T63" fmla="*/ 11 h 162"/>
                  <a:gd name="T64" fmla="*/ 12 w 267"/>
                  <a:gd name="T65" fmla="*/ 3 h 162"/>
                  <a:gd name="T66" fmla="*/ 16 w 267"/>
                  <a:gd name="T67" fmla="*/ 3 h 162"/>
                  <a:gd name="T68" fmla="*/ 18 w 267"/>
                  <a:gd name="T69" fmla="*/ 3 h 162"/>
                  <a:gd name="T70" fmla="*/ 19 w 267"/>
                  <a:gd name="T71" fmla="*/ 4 h 162"/>
                  <a:gd name="T72" fmla="*/ 20 w 267"/>
                  <a:gd name="T73" fmla="*/ 5 h 162"/>
                  <a:gd name="T74" fmla="*/ 20 w 267"/>
                  <a:gd name="T75" fmla="*/ 5 h 162"/>
                  <a:gd name="T76" fmla="*/ 20 w 267"/>
                  <a:gd name="T77" fmla="*/ 6 h 162"/>
                  <a:gd name="T78" fmla="*/ 20 w 267"/>
                  <a:gd name="T79" fmla="*/ 7 h 162"/>
                  <a:gd name="T80" fmla="*/ 19 w 267"/>
                  <a:gd name="T81" fmla="*/ 7 h 162"/>
                  <a:gd name="T82" fmla="*/ 17 w 267"/>
                  <a:gd name="T83" fmla="*/ 9 h 162"/>
                  <a:gd name="T84" fmla="*/ 15 w 267"/>
                  <a:gd name="T85" fmla="*/ 9 h 162"/>
                  <a:gd name="T86" fmla="*/ 12 w 267"/>
                  <a:gd name="T87" fmla="*/ 9 h 162"/>
                  <a:gd name="T88" fmla="*/ 12 w 267"/>
                  <a:gd name="T89" fmla="*/ 3 h 1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7"/>
                  <a:gd name="T136" fmla="*/ 0 h 162"/>
                  <a:gd name="T137" fmla="*/ 267 w 267"/>
                  <a:gd name="T138" fmla="*/ 162 h 16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7" h="162">
                    <a:moveTo>
                      <a:pt x="102" y="90"/>
                    </a:moveTo>
                    <a:lnTo>
                      <a:pt x="132" y="90"/>
                    </a:lnTo>
                    <a:lnTo>
                      <a:pt x="190" y="162"/>
                    </a:lnTo>
                    <a:lnTo>
                      <a:pt x="267" y="162"/>
                    </a:lnTo>
                    <a:lnTo>
                      <a:pt x="267" y="135"/>
                    </a:lnTo>
                    <a:lnTo>
                      <a:pt x="235" y="135"/>
                    </a:lnTo>
                    <a:lnTo>
                      <a:pt x="192" y="85"/>
                    </a:lnTo>
                    <a:lnTo>
                      <a:pt x="201" y="83"/>
                    </a:lnTo>
                    <a:lnTo>
                      <a:pt x="214" y="77"/>
                    </a:lnTo>
                    <a:lnTo>
                      <a:pt x="224" y="72"/>
                    </a:lnTo>
                    <a:lnTo>
                      <a:pt x="231" y="63"/>
                    </a:lnTo>
                    <a:lnTo>
                      <a:pt x="235" y="54"/>
                    </a:lnTo>
                    <a:lnTo>
                      <a:pt x="237" y="46"/>
                    </a:lnTo>
                    <a:lnTo>
                      <a:pt x="237" y="41"/>
                    </a:lnTo>
                    <a:lnTo>
                      <a:pt x="233" y="31"/>
                    </a:lnTo>
                    <a:lnTo>
                      <a:pt x="227" y="22"/>
                    </a:lnTo>
                    <a:lnTo>
                      <a:pt x="218" y="14"/>
                    </a:lnTo>
                    <a:lnTo>
                      <a:pt x="212" y="12"/>
                    </a:lnTo>
                    <a:lnTo>
                      <a:pt x="203" y="7"/>
                    </a:lnTo>
                    <a:lnTo>
                      <a:pt x="188" y="3"/>
                    </a:lnTo>
                    <a:lnTo>
                      <a:pt x="173" y="2"/>
                    </a:lnTo>
                    <a:lnTo>
                      <a:pt x="154" y="0"/>
                    </a:lnTo>
                    <a:lnTo>
                      <a:pt x="0" y="0"/>
                    </a:lnTo>
                    <a:lnTo>
                      <a:pt x="0" y="27"/>
                    </a:lnTo>
                    <a:lnTo>
                      <a:pt x="36" y="27"/>
                    </a:lnTo>
                    <a:lnTo>
                      <a:pt x="36" y="135"/>
                    </a:lnTo>
                    <a:lnTo>
                      <a:pt x="0" y="135"/>
                    </a:lnTo>
                    <a:lnTo>
                      <a:pt x="0" y="162"/>
                    </a:lnTo>
                    <a:lnTo>
                      <a:pt x="134" y="162"/>
                    </a:lnTo>
                    <a:lnTo>
                      <a:pt x="134" y="135"/>
                    </a:lnTo>
                    <a:lnTo>
                      <a:pt x="102" y="135"/>
                    </a:lnTo>
                    <a:lnTo>
                      <a:pt x="102" y="90"/>
                    </a:lnTo>
                    <a:close/>
                    <a:moveTo>
                      <a:pt x="102" y="27"/>
                    </a:moveTo>
                    <a:lnTo>
                      <a:pt x="132" y="27"/>
                    </a:lnTo>
                    <a:lnTo>
                      <a:pt x="145" y="29"/>
                    </a:lnTo>
                    <a:lnTo>
                      <a:pt x="158" y="32"/>
                    </a:lnTo>
                    <a:lnTo>
                      <a:pt x="164" y="37"/>
                    </a:lnTo>
                    <a:lnTo>
                      <a:pt x="167" y="46"/>
                    </a:lnTo>
                    <a:lnTo>
                      <a:pt x="167" y="48"/>
                    </a:lnTo>
                    <a:lnTo>
                      <a:pt x="164" y="56"/>
                    </a:lnTo>
                    <a:lnTo>
                      <a:pt x="156" y="61"/>
                    </a:lnTo>
                    <a:lnTo>
                      <a:pt x="143" y="65"/>
                    </a:lnTo>
                    <a:lnTo>
                      <a:pt x="126" y="65"/>
                    </a:lnTo>
                    <a:lnTo>
                      <a:pt x="102" y="65"/>
                    </a:lnTo>
                    <a:lnTo>
                      <a:pt x="102" y="27"/>
                    </a:lnTo>
                    <a:close/>
                  </a:path>
                </a:pathLst>
              </a:custGeom>
              <a:solidFill>
                <a:srgbClr val="FFFFFF"/>
              </a:solidFill>
              <a:ln w="9525">
                <a:noFill/>
                <a:round/>
                <a:headEnd/>
                <a:tailEnd/>
              </a:ln>
            </p:spPr>
            <p:txBody>
              <a:bodyPr/>
              <a:lstStyle/>
              <a:p>
                <a:pPr>
                  <a:lnSpc>
                    <a:spcPct val="120000"/>
                  </a:lnSpc>
                </a:pPr>
                <a:endParaRPr lang="zh-CN" altLang="en-US" sz="2000">
                  <a:cs typeface="+mn-ea"/>
                  <a:sym typeface="+mn-lt"/>
                </a:endParaRPr>
              </a:p>
            </p:txBody>
          </p:sp>
          <p:sp>
            <p:nvSpPr>
              <p:cNvPr id="89" name="AutoShape 283">
                <a:extLst>
                  <a:ext uri="{FF2B5EF4-FFF2-40B4-BE49-F238E27FC236}">
                    <a16:creationId xmlns:a16="http://schemas.microsoft.com/office/drawing/2014/main" id="{A5447640-81CE-48B8-A80E-3265D5398C9E}"/>
                  </a:ext>
                </a:extLst>
              </p:cNvPr>
              <p:cNvSpPr>
                <a:spLocks noChangeAspect="1" noChangeArrowheads="1" noTextEdit="1"/>
              </p:cNvSpPr>
              <p:nvPr/>
            </p:nvSpPr>
            <p:spPr bwMode="auto">
              <a:xfrm>
                <a:off x="5645265" y="4223079"/>
                <a:ext cx="786421" cy="484800"/>
              </a:xfrm>
              <a:prstGeom prst="rect">
                <a:avLst/>
              </a:prstGeom>
              <a:noFill/>
              <a:ln w="9525">
                <a:noFill/>
                <a:miter lim="800000"/>
                <a:headEnd/>
                <a:tailEnd/>
              </a:ln>
            </p:spPr>
            <p:txBody>
              <a:bodyPr/>
              <a:lstStyle/>
              <a:p>
                <a:pPr>
                  <a:lnSpc>
                    <a:spcPct val="120000"/>
                  </a:lnSpc>
                </a:pPr>
                <a:endParaRPr lang="zh-CN" altLang="en-US" sz="2000">
                  <a:cs typeface="+mn-ea"/>
                  <a:sym typeface="+mn-lt"/>
                </a:endParaRPr>
              </a:p>
            </p:txBody>
          </p:sp>
          <p:sp>
            <p:nvSpPr>
              <p:cNvPr id="90" name="Freeform 284">
                <a:extLst>
                  <a:ext uri="{FF2B5EF4-FFF2-40B4-BE49-F238E27FC236}">
                    <a16:creationId xmlns:a16="http://schemas.microsoft.com/office/drawing/2014/main" id="{22B16982-F91C-4C45-90E9-3EDBD1B340FF}"/>
                  </a:ext>
                </a:extLst>
              </p:cNvPr>
              <p:cNvSpPr>
                <a:spLocks noEditPoints="1"/>
              </p:cNvSpPr>
              <p:nvPr/>
            </p:nvSpPr>
            <p:spPr bwMode="auto">
              <a:xfrm>
                <a:off x="5684032" y="4248745"/>
                <a:ext cx="708887" cy="429191"/>
              </a:xfrm>
              <a:custGeom>
                <a:avLst/>
                <a:gdLst>
                  <a:gd name="T0" fmla="*/ 96 w 770"/>
                  <a:gd name="T1" fmla="*/ 16 h 604"/>
                  <a:gd name="T2" fmla="*/ 94 w 770"/>
                  <a:gd name="T3" fmla="*/ 20 h 604"/>
                  <a:gd name="T4" fmla="*/ 89 w 770"/>
                  <a:gd name="T5" fmla="*/ 24 h 604"/>
                  <a:gd name="T6" fmla="*/ 80 w 770"/>
                  <a:gd name="T7" fmla="*/ 27 h 604"/>
                  <a:gd name="T8" fmla="*/ 70 w 770"/>
                  <a:gd name="T9" fmla="*/ 30 h 604"/>
                  <a:gd name="T10" fmla="*/ 57 w 770"/>
                  <a:gd name="T11" fmla="*/ 31 h 604"/>
                  <a:gd name="T12" fmla="*/ 44 w 770"/>
                  <a:gd name="T13" fmla="*/ 31 h 604"/>
                  <a:gd name="T14" fmla="*/ 32 w 770"/>
                  <a:gd name="T15" fmla="*/ 31 h 604"/>
                  <a:gd name="T16" fmla="*/ 20 w 770"/>
                  <a:gd name="T17" fmla="*/ 29 h 604"/>
                  <a:gd name="T18" fmla="*/ 20 w 770"/>
                  <a:gd name="T19" fmla="*/ 29 h 604"/>
                  <a:gd name="T20" fmla="*/ 32 w 770"/>
                  <a:gd name="T21" fmla="*/ 31 h 604"/>
                  <a:gd name="T22" fmla="*/ 44 w 770"/>
                  <a:gd name="T23" fmla="*/ 31 h 604"/>
                  <a:gd name="T24" fmla="*/ 57 w 770"/>
                  <a:gd name="T25" fmla="*/ 31 h 604"/>
                  <a:gd name="T26" fmla="*/ 70 w 770"/>
                  <a:gd name="T27" fmla="*/ 30 h 604"/>
                  <a:gd name="T28" fmla="*/ 80 w 770"/>
                  <a:gd name="T29" fmla="*/ 27 h 604"/>
                  <a:gd name="T30" fmla="*/ 89 w 770"/>
                  <a:gd name="T31" fmla="*/ 24 h 604"/>
                  <a:gd name="T32" fmla="*/ 94 w 770"/>
                  <a:gd name="T33" fmla="*/ 20 h 604"/>
                  <a:gd name="T34" fmla="*/ 96 w 770"/>
                  <a:gd name="T35" fmla="*/ 16 h 604"/>
                  <a:gd name="T36" fmla="*/ 0 w 770"/>
                  <a:gd name="T37" fmla="*/ 16 h 604"/>
                  <a:gd name="T38" fmla="*/ 1 w 770"/>
                  <a:gd name="T39" fmla="*/ 20 h 604"/>
                  <a:gd name="T40" fmla="*/ 7 w 770"/>
                  <a:gd name="T41" fmla="*/ 24 h 604"/>
                  <a:gd name="T42" fmla="*/ 15 w 770"/>
                  <a:gd name="T43" fmla="*/ 27 h 604"/>
                  <a:gd name="T44" fmla="*/ 7 w 770"/>
                  <a:gd name="T45" fmla="*/ 24 h 604"/>
                  <a:gd name="T46" fmla="*/ 1 w 770"/>
                  <a:gd name="T47" fmla="*/ 20 h 604"/>
                  <a:gd name="T48" fmla="*/ 0 w 770"/>
                  <a:gd name="T49" fmla="*/ 16 h 604"/>
                  <a:gd name="T50" fmla="*/ 0 w 770"/>
                  <a:gd name="T51" fmla="*/ 16 h 604"/>
                  <a:gd name="T52" fmla="*/ 0 w 770"/>
                  <a:gd name="T53" fmla="*/ 61 h 604"/>
                  <a:gd name="T54" fmla="*/ 4 w 770"/>
                  <a:gd name="T55" fmla="*/ 65 h 604"/>
                  <a:gd name="T56" fmla="*/ 10 w 770"/>
                  <a:gd name="T57" fmla="*/ 69 h 604"/>
                  <a:gd name="T58" fmla="*/ 20 w 770"/>
                  <a:gd name="T59" fmla="*/ 72 h 604"/>
                  <a:gd name="T60" fmla="*/ 32 w 770"/>
                  <a:gd name="T61" fmla="*/ 74 h 604"/>
                  <a:gd name="T62" fmla="*/ 44 w 770"/>
                  <a:gd name="T63" fmla="*/ 75 h 604"/>
                  <a:gd name="T64" fmla="*/ 57 w 770"/>
                  <a:gd name="T65" fmla="*/ 75 h 604"/>
                  <a:gd name="T66" fmla="*/ 70 w 770"/>
                  <a:gd name="T67" fmla="*/ 73 h 604"/>
                  <a:gd name="T68" fmla="*/ 80 w 770"/>
                  <a:gd name="T69" fmla="*/ 71 h 604"/>
                  <a:gd name="T70" fmla="*/ 89 w 770"/>
                  <a:gd name="T71" fmla="*/ 67 h 604"/>
                  <a:gd name="T72" fmla="*/ 94 w 770"/>
                  <a:gd name="T73" fmla="*/ 63 h 604"/>
                  <a:gd name="T74" fmla="*/ 96 w 770"/>
                  <a:gd name="T75" fmla="*/ 59 h 604"/>
                  <a:gd name="T76" fmla="*/ 95 w 770"/>
                  <a:gd name="T77" fmla="*/ 13 h 604"/>
                  <a:gd name="T78" fmla="*/ 92 w 770"/>
                  <a:gd name="T79" fmla="*/ 9 h 604"/>
                  <a:gd name="T80" fmla="*/ 85 w 770"/>
                  <a:gd name="T81" fmla="*/ 5 h 604"/>
                  <a:gd name="T82" fmla="*/ 75 w 770"/>
                  <a:gd name="T83" fmla="*/ 2 h 604"/>
                  <a:gd name="T84" fmla="*/ 64 w 770"/>
                  <a:gd name="T85" fmla="*/ 0 h 604"/>
                  <a:gd name="T86" fmla="*/ 51 w 770"/>
                  <a:gd name="T87" fmla="*/ 0 h 604"/>
                  <a:gd name="T88" fmla="*/ 38 w 770"/>
                  <a:gd name="T89" fmla="*/ 0 h 604"/>
                  <a:gd name="T90" fmla="*/ 26 w 770"/>
                  <a:gd name="T91" fmla="*/ 1 h 604"/>
                  <a:gd name="T92" fmla="*/ 15 w 770"/>
                  <a:gd name="T93" fmla="*/ 4 h 604"/>
                  <a:gd name="T94" fmla="*/ 7 w 770"/>
                  <a:gd name="T95" fmla="*/ 7 h 604"/>
                  <a:gd name="T96" fmla="*/ 1 w 770"/>
                  <a:gd name="T97" fmla="*/ 11 h 604"/>
                  <a:gd name="T98" fmla="*/ 0 w 770"/>
                  <a:gd name="T99" fmla="*/ 16 h 6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0"/>
                  <a:gd name="T151" fmla="*/ 0 h 604"/>
                  <a:gd name="T152" fmla="*/ 770 w 770"/>
                  <a:gd name="T153" fmla="*/ 604 h 6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0" h="604">
                    <a:moveTo>
                      <a:pt x="770" y="128"/>
                    </a:moveTo>
                    <a:lnTo>
                      <a:pt x="770" y="128"/>
                    </a:lnTo>
                    <a:lnTo>
                      <a:pt x="766" y="145"/>
                    </a:lnTo>
                    <a:lnTo>
                      <a:pt x="755" y="162"/>
                    </a:lnTo>
                    <a:lnTo>
                      <a:pt x="738" y="178"/>
                    </a:lnTo>
                    <a:lnTo>
                      <a:pt x="713" y="195"/>
                    </a:lnTo>
                    <a:lnTo>
                      <a:pt x="683" y="208"/>
                    </a:lnTo>
                    <a:lnTo>
                      <a:pt x="648" y="220"/>
                    </a:lnTo>
                    <a:lnTo>
                      <a:pt x="606" y="232"/>
                    </a:lnTo>
                    <a:lnTo>
                      <a:pt x="561" y="241"/>
                    </a:lnTo>
                    <a:lnTo>
                      <a:pt x="514" y="248"/>
                    </a:lnTo>
                    <a:lnTo>
                      <a:pt x="464" y="253"/>
                    </a:lnTo>
                    <a:lnTo>
                      <a:pt x="411" y="254"/>
                    </a:lnTo>
                    <a:lnTo>
                      <a:pt x="359" y="254"/>
                    </a:lnTo>
                    <a:lnTo>
                      <a:pt x="308" y="253"/>
                    </a:lnTo>
                    <a:lnTo>
                      <a:pt x="257" y="248"/>
                    </a:lnTo>
                    <a:lnTo>
                      <a:pt x="209" y="241"/>
                    </a:lnTo>
                    <a:lnTo>
                      <a:pt x="164" y="232"/>
                    </a:lnTo>
                    <a:lnTo>
                      <a:pt x="122" y="222"/>
                    </a:lnTo>
                    <a:lnTo>
                      <a:pt x="164" y="232"/>
                    </a:lnTo>
                    <a:lnTo>
                      <a:pt x="209" y="241"/>
                    </a:lnTo>
                    <a:lnTo>
                      <a:pt x="257" y="248"/>
                    </a:lnTo>
                    <a:lnTo>
                      <a:pt x="308" y="253"/>
                    </a:lnTo>
                    <a:lnTo>
                      <a:pt x="359" y="254"/>
                    </a:lnTo>
                    <a:lnTo>
                      <a:pt x="411" y="254"/>
                    </a:lnTo>
                    <a:lnTo>
                      <a:pt x="464" y="253"/>
                    </a:lnTo>
                    <a:lnTo>
                      <a:pt x="514" y="248"/>
                    </a:lnTo>
                    <a:lnTo>
                      <a:pt x="561" y="241"/>
                    </a:lnTo>
                    <a:lnTo>
                      <a:pt x="606" y="232"/>
                    </a:lnTo>
                    <a:lnTo>
                      <a:pt x="648" y="220"/>
                    </a:lnTo>
                    <a:lnTo>
                      <a:pt x="683" y="208"/>
                    </a:lnTo>
                    <a:lnTo>
                      <a:pt x="713" y="195"/>
                    </a:lnTo>
                    <a:lnTo>
                      <a:pt x="738" y="178"/>
                    </a:lnTo>
                    <a:lnTo>
                      <a:pt x="755" y="162"/>
                    </a:lnTo>
                    <a:lnTo>
                      <a:pt x="766" y="145"/>
                    </a:lnTo>
                    <a:lnTo>
                      <a:pt x="770" y="128"/>
                    </a:lnTo>
                    <a:close/>
                    <a:moveTo>
                      <a:pt x="0" y="128"/>
                    </a:moveTo>
                    <a:lnTo>
                      <a:pt x="4" y="145"/>
                    </a:lnTo>
                    <a:lnTo>
                      <a:pt x="15" y="162"/>
                    </a:lnTo>
                    <a:lnTo>
                      <a:pt x="32" y="179"/>
                    </a:lnTo>
                    <a:lnTo>
                      <a:pt x="57" y="195"/>
                    </a:lnTo>
                    <a:lnTo>
                      <a:pt x="87" y="208"/>
                    </a:lnTo>
                    <a:lnTo>
                      <a:pt x="122" y="222"/>
                    </a:lnTo>
                    <a:lnTo>
                      <a:pt x="87" y="208"/>
                    </a:lnTo>
                    <a:lnTo>
                      <a:pt x="57" y="195"/>
                    </a:lnTo>
                    <a:lnTo>
                      <a:pt x="32" y="179"/>
                    </a:lnTo>
                    <a:lnTo>
                      <a:pt x="15" y="162"/>
                    </a:lnTo>
                    <a:lnTo>
                      <a:pt x="4" y="145"/>
                    </a:lnTo>
                    <a:lnTo>
                      <a:pt x="0" y="128"/>
                    </a:lnTo>
                    <a:close/>
                    <a:moveTo>
                      <a:pt x="0" y="128"/>
                    </a:moveTo>
                    <a:lnTo>
                      <a:pt x="0" y="476"/>
                    </a:lnTo>
                    <a:lnTo>
                      <a:pt x="4" y="495"/>
                    </a:lnTo>
                    <a:lnTo>
                      <a:pt x="15" y="512"/>
                    </a:lnTo>
                    <a:lnTo>
                      <a:pt x="32" y="527"/>
                    </a:lnTo>
                    <a:lnTo>
                      <a:pt x="57" y="542"/>
                    </a:lnTo>
                    <a:lnTo>
                      <a:pt x="87" y="558"/>
                    </a:lnTo>
                    <a:lnTo>
                      <a:pt x="122" y="570"/>
                    </a:lnTo>
                    <a:lnTo>
                      <a:pt x="164" y="582"/>
                    </a:lnTo>
                    <a:lnTo>
                      <a:pt x="209" y="590"/>
                    </a:lnTo>
                    <a:lnTo>
                      <a:pt x="256" y="597"/>
                    </a:lnTo>
                    <a:lnTo>
                      <a:pt x="306" y="602"/>
                    </a:lnTo>
                    <a:lnTo>
                      <a:pt x="359" y="604"/>
                    </a:lnTo>
                    <a:lnTo>
                      <a:pt x="411" y="604"/>
                    </a:lnTo>
                    <a:lnTo>
                      <a:pt x="464" y="602"/>
                    </a:lnTo>
                    <a:lnTo>
                      <a:pt x="514" y="597"/>
                    </a:lnTo>
                    <a:lnTo>
                      <a:pt x="561" y="590"/>
                    </a:lnTo>
                    <a:lnTo>
                      <a:pt x="606" y="582"/>
                    </a:lnTo>
                    <a:lnTo>
                      <a:pt x="648" y="570"/>
                    </a:lnTo>
                    <a:lnTo>
                      <a:pt x="683" y="558"/>
                    </a:lnTo>
                    <a:lnTo>
                      <a:pt x="713" y="542"/>
                    </a:lnTo>
                    <a:lnTo>
                      <a:pt x="738" y="527"/>
                    </a:lnTo>
                    <a:lnTo>
                      <a:pt x="755" y="512"/>
                    </a:lnTo>
                    <a:lnTo>
                      <a:pt x="766" y="495"/>
                    </a:lnTo>
                    <a:lnTo>
                      <a:pt x="770" y="476"/>
                    </a:lnTo>
                    <a:lnTo>
                      <a:pt x="770" y="128"/>
                    </a:lnTo>
                    <a:lnTo>
                      <a:pt x="766" y="110"/>
                    </a:lnTo>
                    <a:lnTo>
                      <a:pt x="755" y="93"/>
                    </a:lnTo>
                    <a:lnTo>
                      <a:pt x="738" y="77"/>
                    </a:lnTo>
                    <a:lnTo>
                      <a:pt x="713" y="62"/>
                    </a:lnTo>
                    <a:lnTo>
                      <a:pt x="683" y="47"/>
                    </a:lnTo>
                    <a:lnTo>
                      <a:pt x="648" y="35"/>
                    </a:lnTo>
                    <a:lnTo>
                      <a:pt x="606" y="23"/>
                    </a:lnTo>
                    <a:lnTo>
                      <a:pt x="561" y="14"/>
                    </a:lnTo>
                    <a:lnTo>
                      <a:pt x="514" y="7"/>
                    </a:lnTo>
                    <a:lnTo>
                      <a:pt x="464" y="2"/>
                    </a:lnTo>
                    <a:lnTo>
                      <a:pt x="411" y="0"/>
                    </a:lnTo>
                    <a:lnTo>
                      <a:pt x="359" y="0"/>
                    </a:lnTo>
                    <a:lnTo>
                      <a:pt x="306" y="2"/>
                    </a:lnTo>
                    <a:lnTo>
                      <a:pt x="256" y="7"/>
                    </a:lnTo>
                    <a:lnTo>
                      <a:pt x="209" y="14"/>
                    </a:lnTo>
                    <a:lnTo>
                      <a:pt x="164" y="23"/>
                    </a:lnTo>
                    <a:lnTo>
                      <a:pt x="122" y="35"/>
                    </a:lnTo>
                    <a:lnTo>
                      <a:pt x="87" y="47"/>
                    </a:lnTo>
                    <a:lnTo>
                      <a:pt x="57" y="62"/>
                    </a:lnTo>
                    <a:lnTo>
                      <a:pt x="32" y="77"/>
                    </a:lnTo>
                    <a:lnTo>
                      <a:pt x="15" y="93"/>
                    </a:lnTo>
                    <a:lnTo>
                      <a:pt x="4" y="110"/>
                    </a:lnTo>
                    <a:lnTo>
                      <a:pt x="0" y="128"/>
                    </a:lnTo>
                    <a:close/>
                  </a:path>
                </a:pathLst>
              </a:custGeom>
              <a:gradFill rotWithShape="1">
                <a:gsLst>
                  <a:gs pos="0">
                    <a:srgbClr val="761E5F"/>
                  </a:gs>
                  <a:gs pos="50000">
                    <a:srgbClr val="FF41CD"/>
                  </a:gs>
                  <a:gs pos="100000">
                    <a:srgbClr val="761E5F"/>
                  </a:gs>
                </a:gsLst>
                <a:lin ang="0" scaled="1"/>
              </a:gradFill>
              <a:ln w="9525">
                <a:noFill/>
                <a:round/>
                <a:headEnd/>
                <a:tailEnd/>
              </a:ln>
            </p:spPr>
            <p:txBody>
              <a:bodyPr/>
              <a:lstStyle/>
              <a:p>
                <a:pPr>
                  <a:lnSpc>
                    <a:spcPct val="120000"/>
                  </a:lnSpc>
                </a:pPr>
                <a:endParaRPr lang="zh-CN" altLang="en-US" sz="2000">
                  <a:cs typeface="+mn-ea"/>
                  <a:sym typeface="+mn-lt"/>
                </a:endParaRPr>
              </a:p>
            </p:txBody>
          </p:sp>
          <p:sp>
            <p:nvSpPr>
              <p:cNvPr id="91" name="Freeform 285">
                <a:extLst>
                  <a:ext uri="{FF2B5EF4-FFF2-40B4-BE49-F238E27FC236}">
                    <a16:creationId xmlns:a16="http://schemas.microsoft.com/office/drawing/2014/main" id="{42A602BF-2E29-4D88-828B-029E0889CD38}"/>
                  </a:ext>
                </a:extLst>
              </p:cNvPr>
              <p:cNvSpPr>
                <a:spLocks/>
              </p:cNvSpPr>
              <p:nvPr/>
            </p:nvSpPr>
            <p:spPr bwMode="auto">
              <a:xfrm>
                <a:off x="5685878" y="4250171"/>
                <a:ext cx="707040" cy="182513"/>
              </a:xfrm>
              <a:custGeom>
                <a:avLst/>
                <a:gdLst>
                  <a:gd name="T0" fmla="*/ 95 w 768"/>
                  <a:gd name="T1" fmla="*/ 16 h 256"/>
                  <a:gd name="T2" fmla="*/ 95 w 768"/>
                  <a:gd name="T3" fmla="*/ 18 h 256"/>
                  <a:gd name="T4" fmla="*/ 94 w 768"/>
                  <a:gd name="T5" fmla="*/ 20 h 256"/>
                  <a:gd name="T6" fmla="*/ 91 w 768"/>
                  <a:gd name="T7" fmla="*/ 22 h 256"/>
                  <a:gd name="T8" fmla="*/ 88 w 768"/>
                  <a:gd name="T9" fmla="*/ 24 h 256"/>
                  <a:gd name="T10" fmla="*/ 84 w 768"/>
                  <a:gd name="T11" fmla="*/ 26 h 256"/>
                  <a:gd name="T12" fmla="*/ 79 w 768"/>
                  <a:gd name="T13" fmla="*/ 27 h 256"/>
                  <a:gd name="T14" fmla="*/ 74 w 768"/>
                  <a:gd name="T15" fmla="*/ 29 h 256"/>
                  <a:gd name="T16" fmla="*/ 68 w 768"/>
                  <a:gd name="T17" fmla="*/ 30 h 256"/>
                  <a:gd name="T18" fmla="*/ 62 w 768"/>
                  <a:gd name="T19" fmla="*/ 31 h 256"/>
                  <a:gd name="T20" fmla="*/ 56 w 768"/>
                  <a:gd name="T21" fmla="*/ 31 h 256"/>
                  <a:gd name="T22" fmla="*/ 49 w 768"/>
                  <a:gd name="T23" fmla="*/ 32 h 256"/>
                  <a:gd name="T24" fmla="*/ 43 w 768"/>
                  <a:gd name="T25" fmla="*/ 31 h 256"/>
                  <a:gd name="T26" fmla="*/ 36 w 768"/>
                  <a:gd name="T27" fmla="*/ 31 h 256"/>
                  <a:gd name="T28" fmla="*/ 29 w 768"/>
                  <a:gd name="T29" fmla="*/ 30 h 256"/>
                  <a:gd name="T30" fmla="*/ 24 w 768"/>
                  <a:gd name="T31" fmla="*/ 29 h 256"/>
                  <a:gd name="T32" fmla="*/ 18 w 768"/>
                  <a:gd name="T33" fmla="*/ 28 h 256"/>
                  <a:gd name="T34" fmla="*/ 13 w 768"/>
                  <a:gd name="T35" fmla="*/ 27 h 256"/>
                  <a:gd name="T36" fmla="*/ 8 w 768"/>
                  <a:gd name="T37" fmla="*/ 25 h 256"/>
                  <a:gd name="T38" fmla="*/ 5 w 768"/>
                  <a:gd name="T39" fmla="*/ 23 h 256"/>
                  <a:gd name="T40" fmla="*/ 2 w 768"/>
                  <a:gd name="T41" fmla="*/ 21 h 256"/>
                  <a:gd name="T42" fmla="*/ 1 w 768"/>
                  <a:gd name="T43" fmla="*/ 19 h 256"/>
                  <a:gd name="T44" fmla="*/ 0 w 768"/>
                  <a:gd name="T45" fmla="*/ 17 h 256"/>
                  <a:gd name="T46" fmla="*/ 0 w 768"/>
                  <a:gd name="T47" fmla="*/ 14 h 256"/>
                  <a:gd name="T48" fmla="*/ 1 w 768"/>
                  <a:gd name="T49" fmla="*/ 12 h 256"/>
                  <a:gd name="T50" fmla="*/ 2 w 768"/>
                  <a:gd name="T51" fmla="*/ 10 h 256"/>
                  <a:gd name="T52" fmla="*/ 5 w 768"/>
                  <a:gd name="T53" fmla="*/ 8 h 256"/>
                  <a:gd name="T54" fmla="*/ 8 w 768"/>
                  <a:gd name="T55" fmla="*/ 6 h 256"/>
                  <a:gd name="T56" fmla="*/ 13 w 768"/>
                  <a:gd name="T57" fmla="*/ 4 h 256"/>
                  <a:gd name="T58" fmla="*/ 18 w 768"/>
                  <a:gd name="T59" fmla="*/ 3 h 256"/>
                  <a:gd name="T60" fmla="*/ 24 w 768"/>
                  <a:gd name="T61" fmla="*/ 2 h 256"/>
                  <a:gd name="T62" fmla="*/ 29 w 768"/>
                  <a:gd name="T63" fmla="*/ 1 h 256"/>
                  <a:gd name="T64" fmla="*/ 36 w 768"/>
                  <a:gd name="T65" fmla="*/ 1 h 256"/>
                  <a:gd name="T66" fmla="*/ 43 w 768"/>
                  <a:gd name="T67" fmla="*/ 0 h 256"/>
                  <a:gd name="T68" fmla="*/ 49 w 768"/>
                  <a:gd name="T69" fmla="*/ 0 h 256"/>
                  <a:gd name="T70" fmla="*/ 56 w 768"/>
                  <a:gd name="T71" fmla="*/ 1 h 256"/>
                  <a:gd name="T72" fmla="*/ 62 w 768"/>
                  <a:gd name="T73" fmla="*/ 1 h 256"/>
                  <a:gd name="T74" fmla="*/ 68 w 768"/>
                  <a:gd name="T75" fmla="*/ 1 h 256"/>
                  <a:gd name="T76" fmla="*/ 74 w 768"/>
                  <a:gd name="T77" fmla="*/ 2 h 256"/>
                  <a:gd name="T78" fmla="*/ 79 w 768"/>
                  <a:gd name="T79" fmla="*/ 4 h 256"/>
                  <a:gd name="T80" fmla="*/ 84 w 768"/>
                  <a:gd name="T81" fmla="*/ 5 h 256"/>
                  <a:gd name="T82" fmla="*/ 88 w 768"/>
                  <a:gd name="T83" fmla="*/ 7 h 256"/>
                  <a:gd name="T84" fmla="*/ 91 w 768"/>
                  <a:gd name="T85" fmla="*/ 9 h 256"/>
                  <a:gd name="T86" fmla="*/ 94 w 768"/>
                  <a:gd name="T87" fmla="*/ 11 h 256"/>
                  <a:gd name="T88" fmla="*/ 95 w 768"/>
                  <a:gd name="T89" fmla="*/ 13 h 256"/>
                  <a:gd name="T90" fmla="*/ 95 w 768"/>
                  <a:gd name="T91" fmla="*/ 16 h 25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68"/>
                  <a:gd name="T139" fmla="*/ 0 h 256"/>
                  <a:gd name="T140" fmla="*/ 768 w 768"/>
                  <a:gd name="T141" fmla="*/ 256 h 25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68" h="256">
                    <a:moveTo>
                      <a:pt x="768" y="128"/>
                    </a:moveTo>
                    <a:lnTo>
                      <a:pt x="764" y="145"/>
                    </a:lnTo>
                    <a:lnTo>
                      <a:pt x="753" y="162"/>
                    </a:lnTo>
                    <a:lnTo>
                      <a:pt x="734" y="179"/>
                    </a:lnTo>
                    <a:lnTo>
                      <a:pt x="710" y="195"/>
                    </a:lnTo>
                    <a:lnTo>
                      <a:pt x="678" y="210"/>
                    </a:lnTo>
                    <a:lnTo>
                      <a:pt x="640" y="222"/>
                    </a:lnTo>
                    <a:lnTo>
                      <a:pt x="599" y="234"/>
                    </a:lnTo>
                    <a:lnTo>
                      <a:pt x="552" y="242"/>
                    </a:lnTo>
                    <a:lnTo>
                      <a:pt x="501" y="249"/>
                    </a:lnTo>
                    <a:lnTo>
                      <a:pt x="451" y="253"/>
                    </a:lnTo>
                    <a:lnTo>
                      <a:pt x="396" y="256"/>
                    </a:lnTo>
                    <a:lnTo>
                      <a:pt x="344" y="254"/>
                    </a:lnTo>
                    <a:lnTo>
                      <a:pt x="289" y="251"/>
                    </a:lnTo>
                    <a:lnTo>
                      <a:pt x="238" y="246"/>
                    </a:lnTo>
                    <a:lnTo>
                      <a:pt x="192" y="239"/>
                    </a:lnTo>
                    <a:lnTo>
                      <a:pt x="147" y="229"/>
                    </a:lnTo>
                    <a:lnTo>
                      <a:pt x="107" y="217"/>
                    </a:lnTo>
                    <a:lnTo>
                      <a:pt x="71" y="203"/>
                    </a:lnTo>
                    <a:lnTo>
                      <a:pt x="43" y="188"/>
                    </a:lnTo>
                    <a:lnTo>
                      <a:pt x="23" y="171"/>
                    </a:lnTo>
                    <a:lnTo>
                      <a:pt x="8" y="154"/>
                    </a:lnTo>
                    <a:lnTo>
                      <a:pt x="0" y="137"/>
                    </a:lnTo>
                    <a:lnTo>
                      <a:pt x="0" y="118"/>
                    </a:lnTo>
                    <a:lnTo>
                      <a:pt x="8" y="101"/>
                    </a:lnTo>
                    <a:lnTo>
                      <a:pt x="23" y="84"/>
                    </a:lnTo>
                    <a:lnTo>
                      <a:pt x="43" y="67"/>
                    </a:lnTo>
                    <a:lnTo>
                      <a:pt x="71" y="52"/>
                    </a:lnTo>
                    <a:lnTo>
                      <a:pt x="107" y="38"/>
                    </a:lnTo>
                    <a:lnTo>
                      <a:pt x="147" y="26"/>
                    </a:lnTo>
                    <a:lnTo>
                      <a:pt x="192" y="18"/>
                    </a:lnTo>
                    <a:lnTo>
                      <a:pt x="238" y="9"/>
                    </a:lnTo>
                    <a:lnTo>
                      <a:pt x="289" y="4"/>
                    </a:lnTo>
                    <a:lnTo>
                      <a:pt x="344" y="0"/>
                    </a:lnTo>
                    <a:lnTo>
                      <a:pt x="396" y="0"/>
                    </a:lnTo>
                    <a:lnTo>
                      <a:pt x="451" y="2"/>
                    </a:lnTo>
                    <a:lnTo>
                      <a:pt x="501" y="6"/>
                    </a:lnTo>
                    <a:lnTo>
                      <a:pt x="552" y="12"/>
                    </a:lnTo>
                    <a:lnTo>
                      <a:pt x="599" y="21"/>
                    </a:lnTo>
                    <a:lnTo>
                      <a:pt x="640" y="33"/>
                    </a:lnTo>
                    <a:lnTo>
                      <a:pt x="678" y="45"/>
                    </a:lnTo>
                    <a:lnTo>
                      <a:pt x="710" y="60"/>
                    </a:lnTo>
                    <a:lnTo>
                      <a:pt x="734" y="75"/>
                    </a:lnTo>
                    <a:lnTo>
                      <a:pt x="753" y="93"/>
                    </a:lnTo>
                    <a:lnTo>
                      <a:pt x="764" y="110"/>
                    </a:lnTo>
                    <a:lnTo>
                      <a:pt x="768" y="128"/>
                    </a:lnTo>
                    <a:close/>
                  </a:path>
                </a:pathLst>
              </a:custGeom>
              <a:solidFill>
                <a:srgbClr val="C891FF"/>
              </a:solidFill>
              <a:ln w="9525">
                <a:noFill/>
                <a:round/>
                <a:headEnd/>
                <a:tailEnd/>
              </a:ln>
            </p:spPr>
            <p:txBody>
              <a:bodyPr/>
              <a:lstStyle/>
              <a:p>
                <a:pPr>
                  <a:lnSpc>
                    <a:spcPct val="120000"/>
                  </a:lnSpc>
                </a:pPr>
                <a:endParaRPr lang="zh-CN" altLang="en-US" sz="2000">
                  <a:cs typeface="+mn-ea"/>
                  <a:sym typeface="+mn-lt"/>
                </a:endParaRPr>
              </a:p>
            </p:txBody>
          </p:sp>
          <p:sp>
            <p:nvSpPr>
              <p:cNvPr id="92" name="Freeform 286">
                <a:extLst>
                  <a:ext uri="{FF2B5EF4-FFF2-40B4-BE49-F238E27FC236}">
                    <a16:creationId xmlns:a16="http://schemas.microsoft.com/office/drawing/2014/main" id="{15CEC857-DD24-4E47-9482-C96164FC4751}"/>
                  </a:ext>
                </a:extLst>
              </p:cNvPr>
              <p:cNvSpPr>
                <a:spLocks noEditPoints="1"/>
              </p:cNvSpPr>
              <p:nvPr/>
            </p:nvSpPr>
            <p:spPr bwMode="auto">
              <a:xfrm>
                <a:off x="5848331" y="4267281"/>
                <a:ext cx="372904" cy="141162"/>
              </a:xfrm>
              <a:custGeom>
                <a:avLst/>
                <a:gdLst>
                  <a:gd name="T0" fmla="*/ 10 w 403"/>
                  <a:gd name="T1" fmla="*/ 14 h 200"/>
                  <a:gd name="T2" fmla="*/ 39 w 403"/>
                  <a:gd name="T3" fmla="*/ 14 h 200"/>
                  <a:gd name="T4" fmla="*/ 20 w 403"/>
                  <a:gd name="T5" fmla="*/ 21 h 200"/>
                  <a:gd name="T6" fmla="*/ 10 w 403"/>
                  <a:gd name="T7" fmla="*/ 14 h 200"/>
                  <a:gd name="T8" fmla="*/ 42 w 403"/>
                  <a:gd name="T9" fmla="*/ 10 h 200"/>
                  <a:gd name="T10" fmla="*/ 12 w 403"/>
                  <a:gd name="T11" fmla="*/ 10 h 200"/>
                  <a:gd name="T12" fmla="*/ 31 w 403"/>
                  <a:gd name="T13" fmla="*/ 3 h 200"/>
                  <a:gd name="T14" fmla="*/ 42 w 403"/>
                  <a:gd name="T15" fmla="*/ 10 h 200"/>
                  <a:gd name="T16" fmla="*/ 20 w 403"/>
                  <a:gd name="T17" fmla="*/ 24 h 200"/>
                  <a:gd name="T18" fmla="*/ 51 w 403"/>
                  <a:gd name="T19" fmla="*/ 12 h 200"/>
                  <a:gd name="T20" fmla="*/ 32 w 403"/>
                  <a:gd name="T21" fmla="*/ 0 h 200"/>
                  <a:gd name="T22" fmla="*/ 0 w 403"/>
                  <a:gd name="T23" fmla="*/ 12 h 200"/>
                  <a:gd name="T24" fmla="*/ 20 w 403"/>
                  <a:gd name="T25" fmla="*/ 24 h 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
                  <a:gd name="T40" fmla="*/ 0 h 200"/>
                  <a:gd name="T41" fmla="*/ 403 w 403"/>
                  <a:gd name="T42" fmla="*/ 200 h 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 h="200">
                    <a:moveTo>
                      <a:pt x="73" y="113"/>
                    </a:moveTo>
                    <a:lnTo>
                      <a:pt x="309" y="113"/>
                    </a:lnTo>
                    <a:lnTo>
                      <a:pt x="159" y="171"/>
                    </a:lnTo>
                    <a:lnTo>
                      <a:pt x="73" y="113"/>
                    </a:lnTo>
                    <a:close/>
                    <a:moveTo>
                      <a:pt x="330" y="87"/>
                    </a:moveTo>
                    <a:lnTo>
                      <a:pt x="93" y="87"/>
                    </a:lnTo>
                    <a:lnTo>
                      <a:pt x="244" y="29"/>
                    </a:lnTo>
                    <a:lnTo>
                      <a:pt x="330" y="87"/>
                    </a:lnTo>
                    <a:close/>
                    <a:moveTo>
                      <a:pt x="153" y="200"/>
                    </a:moveTo>
                    <a:lnTo>
                      <a:pt x="403" y="103"/>
                    </a:lnTo>
                    <a:lnTo>
                      <a:pt x="249" y="0"/>
                    </a:lnTo>
                    <a:lnTo>
                      <a:pt x="0" y="97"/>
                    </a:lnTo>
                    <a:lnTo>
                      <a:pt x="153" y="200"/>
                    </a:lnTo>
                    <a:close/>
                  </a:path>
                </a:pathLst>
              </a:custGeom>
              <a:solidFill>
                <a:srgbClr val="000000"/>
              </a:solidFill>
              <a:ln w="9525">
                <a:noFill/>
                <a:round/>
                <a:headEnd/>
                <a:tailEnd/>
              </a:ln>
            </p:spPr>
            <p:txBody>
              <a:bodyPr/>
              <a:lstStyle/>
              <a:p>
                <a:pPr>
                  <a:lnSpc>
                    <a:spcPct val="120000"/>
                  </a:lnSpc>
                </a:pPr>
                <a:endParaRPr lang="zh-CN" altLang="en-US" sz="2000">
                  <a:cs typeface="+mn-ea"/>
                  <a:sym typeface="+mn-lt"/>
                </a:endParaRPr>
              </a:p>
            </p:txBody>
          </p:sp>
          <p:sp>
            <p:nvSpPr>
              <p:cNvPr id="93" name="Freeform 287">
                <a:extLst>
                  <a:ext uri="{FF2B5EF4-FFF2-40B4-BE49-F238E27FC236}">
                    <a16:creationId xmlns:a16="http://schemas.microsoft.com/office/drawing/2014/main" id="{8EE20494-9014-44AA-AC35-87C9CA0455E4}"/>
                  </a:ext>
                </a:extLst>
              </p:cNvPr>
              <p:cNvSpPr>
                <a:spLocks noEditPoints="1"/>
              </p:cNvSpPr>
              <p:nvPr/>
            </p:nvSpPr>
            <p:spPr bwMode="auto">
              <a:xfrm>
                <a:off x="5855716" y="4271559"/>
                <a:ext cx="372904" cy="142588"/>
              </a:xfrm>
              <a:custGeom>
                <a:avLst/>
                <a:gdLst>
                  <a:gd name="T0" fmla="*/ 10 w 403"/>
                  <a:gd name="T1" fmla="*/ 14 h 200"/>
                  <a:gd name="T2" fmla="*/ 39 w 403"/>
                  <a:gd name="T3" fmla="*/ 14 h 200"/>
                  <a:gd name="T4" fmla="*/ 20 w 403"/>
                  <a:gd name="T5" fmla="*/ 22 h 200"/>
                  <a:gd name="T6" fmla="*/ 10 w 403"/>
                  <a:gd name="T7" fmla="*/ 14 h 200"/>
                  <a:gd name="T8" fmla="*/ 42 w 403"/>
                  <a:gd name="T9" fmla="*/ 12 h 200"/>
                  <a:gd name="T10" fmla="*/ 12 w 403"/>
                  <a:gd name="T11" fmla="*/ 12 h 200"/>
                  <a:gd name="T12" fmla="*/ 31 w 403"/>
                  <a:gd name="T13" fmla="*/ 3 h 200"/>
                  <a:gd name="T14" fmla="*/ 42 w 403"/>
                  <a:gd name="T15" fmla="*/ 12 h 200"/>
                  <a:gd name="T16" fmla="*/ 20 w 403"/>
                  <a:gd name="T17" fmla="*/ 25 h 200"/>
                  <a:gd name="T18" fmla="*/ 51 w 403"/>
                  <a:gd name="T19" fmla="*/ 13 h 200"/>
                  <a:gd name="T20" fmla="*/ 32 w 403"/>
                  <a:gd name="T21" fmla="*/ 0 h 200"/>
                  <a:gd name="T22" fmla="*/ 0 w 403"/>
                  <a:gd name="T23" fmla="*/ 13 h 200"/>
                  <a:gd name="T24" fmla="*/ 20 w 403"/>
                  <a:gd name="T25" fmla="*/ 25 h 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
                  <a:gd name="T40" fmla="*/ 0 h 200"/>
                  <a:gd name="T41" fmla="*/ 403 w 403"/>
                  <a:gd name="T42" fmla="*/ 200 h 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 h="200">
                    <a:moveTo>
                      <a:pt x="73" y="113"/>
                    </a:moveTo>
                    <a:lnTo>
                      <a:pt x="310" y="113"/>
                    </a:lnTo>
                    <a:lnTo>
                      <a:pt x="159" y="171"/>
                    </a:lnTo>
                    <a:lnTo>
                      <a:pt x="73" y="113"/>
                    </a:lnTo>
                    <a:close/>
                    <a:moveTo>
                      <a:pt x="330" y="89"/>
                    </a:moveTo>
                    <a:lnTo>
                      <a:pt x="94" y="89"/>
                    </a:lnTo>
                    <a:lnTo>
                      <a:pt x="244" y="31"/>
                    </a:lnTo>
                    <a:lnTo>
                      <a:pt x="330" y="89"/>
                    </a:lnTo>
                    <a:close/>
                    <a:moveTo>
                      <a:pt x="154" y="200"/>
                    </a:moveTo>
                    <a:lnTo>
                      <a:pt x="403" y="104"/>
                    </a:lnTo>
                    <a:lnTo>
                      <a:pt x="250" y="0"/>
                    </a:lnTo>
                    <a:lnTo>
                      <a:pt x="0" y="97"/>
                    </a:lnTo>
                    <a:lnTo>
                      <a:pt x="154" y="200"/>
                    </a:lnTo>
                    <a:close/>
                  </a:path>
                </a:pathLst>
              </a:custGeom>
              <a:solidFill>
                <a:srgbClr val="FFFFFF"/>
              </a:solidFill>
              <a:ln w="9525">
                <a:noFill/>
                <a:round/>
                <a:headEnd/>
                <a:tailEnd/>
              </a:ln>
            </p:spPr>
            <p:txBody>
              <a:bodyPr/>
              <a:lstStyle/>
              <a:p>
                <a:pPr>
                  <a:lnSpc>
                    <a:spcPct val="120000"/>
                  </a:lnSpc>
                </a:pPr>
                <a:endParaRPr lang="zh-CN" altLang="en-US" sz="2000">
                  <a:cs typeface="+mn-ea"/>
                  <a:sym typeface="+mn-lt"/>
                </a:endParaRPr>
              </a:p>
            </p:txBody>
          </p:sp>
          <p:sp>
            <p:nvSpPr>
              <p:cNvPr id="94" name="Freeform 288">
                <a:extLst>
                  <a:ext uri="{FF2B5EF4-FFF2-40B4-BE49-F238E27FC236}">
                    <a16:creationId xmlns:a16="http://schemas.microsoft.com/office/drawing/2014/main" id="{3A0B9ED7-818F-4652-B739-E53A38188340}"/>
                  </a:ext>
                </a:extLst>
              </p:cNvPr>
              <p:cNvSpPr>
                <a:spLocks noEditPoints="1"/>
              </p:cNvSpPr>
              <p:nvPr/>
            </p:nvSpPr>
            <p:spPr bwMode="auto">
              <a:xfrm>
                <a:off x="5924020" y="4502552"/>
                <a:ext cx="245526" cy="114071"/>
              </a:xfrm>
              <a:custGeom>
                <a:avLst/>
                <a:gdLst>
                  <a:gd name="T0" fmla="*/ 12 w 267"/>
                  <a:gd name="T1" fmla="*/ 11 h 160"/>
                  <a:gd name="T2" fmla="*/ 16 w 267"/>
                  <a:gd name="T3" fmla="*/ 11 h 160"/>
                  <a:gd name="T4" fmla="*/ 23 w 267"/>
                  <a:gd name="T5" fmla="*/ 20 h 160"/>
                  <a:gd name="T6" fmla="*/ 33 w 267"/>
                  <a:gd name="T7" fmla="*/ 20 h 160"/>
                  <a:gd name="T8" fmla="*/ 33 w 267"/>
                  <a:gd name="T9" fmla="*/ 17 h 160"/>
                  <a:gd name="T10" fmla="*/ 29 w 267"/>
                  <a:gd name="T11" fmla="*/ 17 h 160"/>
                  <a:gd name="T12" fmla="*/ 24 w 267"/>
                  <a:gd name="T13" fmla="*/ 10 h 160"/>
                  <a:gd name="T14" fmla="*/ 24 w 267"/>
                  <a:gd name="T15" fmla="*/ 10 h 160"/>
                  <a:gd name="T16" fmla="*/ 26 w 267"/>
                  <a:gd name="T17" fmla="*/ 10 h 160"/>
                  <a:gd name="T18" fmla="*/ 27 w 267"/>
                  <a:gd name="T19" fmla="*/ 9 h 160"/>
                  <a:gd name="T20" fmla="*/ 28 w 267"/>
                  <a:gd name="T21" fmla="*/ 7 h 160"/>
                  <a:gd name="T22" fmla="*/ 29 w 267"/>
                  <a:gd name="T23" fmla="*/ 6 h 160"/>
                  <a:gd name="T24" fmla="*/ 29 w 267"/>
                  <a:gd name="T25" fmla="*/ 5 h 160"/>
                  <a:gd name="T26" fmla="*/ 29 w 267"/>
                  <a:gd name="T27" fmla="*/ 5 h 160"/>
                  <a:gd name="T28" fmla="*/ 29 w 267"/>
                  <a:gd name="T29" fmla="*/ 3 h 160"/>
                  <a:gd name="T30" fmla="*/ 28 w 267"/>
                  <a:gd name="T31" fmla="*/ 3 h 160"/>
                  <a:gd name="T32" fmla="*/ 27 w 267"/>
                  <a:gd name="T33" fmla="*/ 1 h 160"/>
                  <a:gd name="T34" fmla="*/ 26 w 267"/>
                  <a:gd name="T35" fmla="*/ 1 h 160"/>
                  <a:gd name="T36" fmla="*/ 25 w 267"/>
                  <a:gd name="T37" fmla="*/ 1 h 160"/>
                  <a:gd name="T38" fmla="*/ 23 w 267"/>
                  <a:gd name="T39" fmla="*/ 1 h 160"/>
                  <a:gd name="T40" fmla="*/ 21 w 267"/>
                  <a:gd name="T41" fmla="*/ 0 h 160"/>
                  <a:gd name="T42" fmla="*/ 19 w 267"/>
                  <a:gd name="T43" fmla="*/ 0 h 160"/>
                  <a:gd name="T44" fmla="*/ 0 w 267"/>
                  <a:gd name="T45" fmla="*/ 0 h 160"/>
                  <a:gd name="T46" fmla="*/ 0 w 267"/>
                  <a:gd name="T47" fmla="*/ 3 h 160"/>
                  <a:gd name="T48" fmla="*/ 4 w 267"/>
                  <a:gd name="T49" fmla="*/ 3 h 160"/>
                  <a:gd name="T50" fmla="*/ 4 w 267"/>
                  <a:gd name="T51" fmla="*/ 17 h 160"/>
                  <a:gd name="T52" fmla="*/ 0 w 267"/>
                  <a:gd name="T53" fmla="*/ 17 h 160"/>
                  <a:gd name="T54" fmla="*/ 0 w 267"/>
                  <a:gd name="T55" fmla="*/ 20 h 160"/>
                  <a:gd name="T56" fmla="*/ 16 w 267"/>
                  <a:gd name="T57" fmla="*/ 20 h 160"/>
                  <a:gd name="T58" fmla="*/ 16 w 267"/>
                  <a:gd name="T59" fmla="*/ 17 h 160"/>
                  <a:gd name="T60" fmla="*/ 12 w 267"/>
                  <a:gd name="T61" fmla="*/ 17 h 160"/>
                  <a:gd name="T62" fmla="*/ 12 w 267"/>
                  <a:gd name="T63" fmla="*/ 11 h 160"/>
                  <a:gd name="T64" fmla="*/ 12 w 267"/>
                  <a:gd name="T65" fmla="*/ 3 h 160"/>
                  <a:gd name="T66" fmla="*/ 16 w 267"/>
                  <a:gd name="T67" fmla="*/ 3 h 160"/>
                  <a:gd name="T68" fmla="*/ 18 w 267"/>
                  <a:gd name="T69" fmla="*/ 3 h 160"/>
                  <a:gd name="T70" fmla="*/ 19 w 267"/>
                  <a:gd name="T71" fmla="*/ 3 h 160"/>
                  <a:gd name="T72" fmla="*/ 20 w 267"/>
                  <a:gd name="T73" fmla="*/ 5 h 160"/>
                  <a:gd name="T74" fmla="*/ 20 w 267"/>
                  <a:gd name="T75" fmla="*/ 5 h 160"/>
                  <a:gd name="T76" fmla="*/ 20 w 267"/>
                  <a:gd name="T77" fmla="*/ 6 h 160"/>
                  <a:gd name="T78" fmla="*/ 20 w 267"/>
                  <a:gd name="T79" fmla="*/ 6 h 160"/>
                  <a:gd name="T80" fmla="*/ 19 w 267"/>
                  <a:gd name="T81" fmla="*/ 7 h 160"/>
                  <a:gd name="T82" fmla="*/ 17 w 267"/>
                  <a:gd name="T83" fmla="*/ 7 h 160"/>
                  <a:gd name="T84" fmla="*/ 15 w 267"/>
                  <a:gd name="T85" fmla="*/ 9 h 160"/>
                  <a:gd name="T86" fmla="*/ 12 w 267"/>
                  <a:gd name="T87" fmla="*/ 9 h 160"/>
                  <a:gd name="T88" fmla="*/ 12 w 267"/>
                  <a:gd name="T89" fmla="*/ 3 h 1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7"/>
                  <a:gd name="T136" fmla="*/ 0 h 160"/>
                  <a:gd name="T137" fmla="*/ 267 w 267"/>
                  <a:gd name="T138" fmla="*/ 160 h 1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7" h="160">
                    <a:moveTo>
                      <a:pt x="101" y="90"/>
                    </a:moveTo>
                    <a:lnTo>
                      <a:pt x="130" y="90"/>
                    </a:lnTo>
                    <a:lnTo>
                      <a:pt x="188" y="160"/>
                    </a:lnTo>
                    <a:lnTo>
                      <a:pt x="267" y="160"/>
                    </a:lnTo>
                    <a:lnTo>
                      <a:pt x="267" y="133"/>
                    </a:lnTo>
                    <a:lnTo>
                      <a:pt x="233" y="133"/>
                    </a:lnTo>
                    <a:lnTo>
                      <a:pt x="192" y="85"/>
                    </a:lnTo>
                    <a:lnTo>
                      <a:pt x="199" y="82"/>
                    </a:lnTo>
                    <a:lnTo>
                      <a:pt x="212" y="77"/>
                    </a:lnTo>
                    <a:lnTo>
                      <a:pt x="223" y="70"/>
                    </a:lnTo>
                    <a:lnTo>
                      <a:pt x="229" y="63"/>
                    </a:lnTo>
                    <a:lnTo>
                      <a:pt x="235" y="55"/>
                    </a:lnTo>
                    <a:lnTo>
                      <a:pt x="237" y="44"/>
                    </a:lnTo>
                    <a:lnTo>
                      <a:pt x="235" y="39"/>
                    </a:lnTo>
                    <a:lnTo>
                      <a:pt x="233" y="31"/>
                    </a:lnTo>
                    <a:lnTo>
                      <a:pt x="225" y="22"/>
                    </a:lnTo>
                    <a:lnTo>
                      <a:pt x="216" y="14"/>
                    </a:lnTo>
                    <a:lnTo>
                      <a:pt x="212" y="10"/>
                    </a:lnTo>
                    <a:lnTo>
                      <a:pt x="201" y="5"/>
                    </a:lnTo>
                    <a:lnTo>
                      <a:pt x="188" y="2"/>
                    </a:lnTo>
                    <a:lnTo>
                      <a:pt x="173" y="0"/>
                    </a:lnTo>
                    <a:lnTo>
                      <a:pt x="154" y="0"/>
                    </a:lnTo>
                    <a:lnTo>
                      <a:pt x="0" y="0"/>
                    </a:lnTo>
                    <a:lnTo>
                      <a:pt x="0" y="27"/>
                    </a:lnTo>
                    <a:lnTo>
                      <a:pt x="34" y="27"/>
                    </a:lnTo>
                    <a:lnTo>
                      <a:pt x="34" y="133"/>
                    </a:lnTo>
                    <a:lnTo>
                      <a:pt x="0" y="133"/>
                    </a:lnTo>
                    <a:lnTo>
                      <a:pt x="0" y="160"/>
                    </a:lnTo>
                    <a:lnTo>
                      <a:pt x="133" y="160"/>
                    </a:lnTo>
                    <a:lnTo>
                      <a:pt x="133" y="133"/>
                    </a:lnTo>
                    <a:lnTo>
                      <a:pt x="101" y="133"/>
                    </a:lnTo>
                    <a:lnTo>
                      <a:pt x="101" y="90"/>
                    </a:lnTo>
                    <a:close/>
                    <a:moveTo>
                      <a:pt x="101" y="27"/>
                    </a:moveTo>
                    <a:lnTo>
                      <a:pt x="130" y="27"/>
                    </a:lnTo>
                    <a:lnTo>
                      <a:pt x="145" y="27"/>
                    </a:lnTo>
                    <a:lnTo>
                      <a:pt x="156" y="31"/>
                    </a:lnTo>
                    <a:lnTo>
                      <a:pt x="163" y="36"/>
                    </a:lnTo>
                    <a:lnTo>
                      <a:pt x="167" y="46"/>
                    </a:lnTo>
                    <a:lnTo>
                      <a:pt x="167" y="48"/>
                    </a:lnTo>
                    <a:lnTo>
                      <a:pt x="163" y="55"/>
                    </a:lnTo>
                    <a:lnTo>
                      <a:pt x="154" y="60"/>
                    </a:lnTo>
                    <a:lnTo>
                      <a:pt x="143" y="63"/>
                    </a:lnTo>
                    <a:lnTo>
                      <a:pt x="124" y="65"/>
                    </a:lnTo>
                    <a:lnTo>
                      <a:pt x="101" y="65"/>
                    </a:lnTo>
                    <a:lnTo>
                      <a:pt x="101" y="27"/>
                    </a:lnTo>
                    <a:close/>
                  </a:path>
                </a:pathLst>
              </a:custGeom>
              <a:solidFill>
                <a:srgbClr val="000000"/>
              </a:solidFill>
              <a:ln w="9525">
                <a:noFill/>
                <a:round/>
                <a:headEnd/>
                <a:tailEnd/>
              </a:ln>
            </p:spPr>
            <p:txBody>
              <a:bodyPr/>
              <a:lstStyle/>
              <a:p>
                <a:pPr>
                  <a:lnSpc>
                    <a:spcPct val="120000"/>
                  </a:lnSpc>
                </a:pPr>
                <a:endParaRPr lang="zh-CN" altLang="en-US" sz="2000">
                  <a:cs typeface="+mn-ea"/>
                  <a:sym typeface="+mn-lt"/>
                </a:endParaRPr>
              </a:p>
            </p:txBody>
          </p:sp>
          <p:sp>
            <p:nvSpPr>
              <p:cNvPr id="95" name="Freeform 289">
                <a:extLst>
                  <a:ext uri="{FF2B5EF4-FFF2-40B4-BE49-F238E27FC236}">
                    <a16:creationId xmlns:a16="http://schemas.microsoft.com/office/drawing/2014/main" id="{44EEAE92-AE63-49C9-B64B-2FEFB961E053}"/>
                  </a:ext>
                </a:extLst>
              </p:cNvPr>
              <p:cNvSpPr>
                <a:spLocks noEditPoints="1"/>
              </p:cNvSpPr>
              <p:nvPr/>
            </p:nvSpPr>
            <p:spPr bwMode="auto">
              <a:xfrm>
                <a:off x="5907405" y="4489719"/>
                <a:ext cx="245526" cy="115496"/>
              </a:xfrm>
              <a:custGeom>
                <a:avLst/>
                <a:gdLst>
                  <a:gd name="T0" fmla="*/ 12 w 267"/>
                  <a:gd name="T1" fmla="*/ 11 h 162"/>
                  <a:gd name="T2" fmla="*/ 16 w 267"/>
                  <a:gd name="T3" fmla="*/ 11 h 162"/>
                  <a:gd name="T4" fmla="*/ 23 w 267"/>
                  <a:gd name="T5" fmla="*/ 20 h 162"/>
                  <a:gd name="T6" fmla="*/ 33 w 267"/>
                  <a:gd name="T7" fmla="*/ 20 h 162"/>
                  <a:gd name="T8" fmla="*/ 33 w 267"/>
                  <a:gd name="T9" fmla="*/ 17 h 162"/>
                  <a:gd name="T10" fmla="*/ 29 w 267"/>
                  <a:gd name="T11" fmla="*/ 17 h 162"/>
                  <a:gd name="T12" fmla="*/ 24 w 267"/>
                  <a:gd name="T13" fmla="*/ 10 h 162"/>
                  <a:gd name="T14" fmla="*/ 25 w 267"/>
                  <a:gd name="T15" fmla="*/ 10 h 162"/>
                  <a:gd name="T16" fmla="*/ 26 w 267"/>
                  <a:gd name="T17" fmla="*/ 10 h 162"/>
                  <a:gd name="T18" fmla="*/ 28 w 267"/>
                  <a:gd name="T19" fmla="*/ 9 h 162"/>
                  <a:gd name="T20" fmla="*/ 28 w 267"/>
                  <a:gd name="T21" fmla="*/ 7 h 162"/>
                  <a:gd name="T22" fmla="*/ 29 w 267"/>
                  <a:gd name="T23" fmla="*/ 6 h 162"/>
                  <a:gd name="T24" fmla="*/ 29 w 267"/>
                  <a:gd name="T25" fmla="*/ 5 h 162"/>
                  <a:gd name="T26" fmla="*/ 29 w 267"/>
                  <a:gd name="T27" fmla="*/ 5 h 162"/>
                  <a:gd name="T28" fmla="*/ 29 w 267"/>
                  <a:gd name="T29" fmla="*/ 3 h 162"/>
                  <a:gd name="T30" fmla="*/ 28 w 267"/>
                  <a:gd name="T31" fmla="*/ 3 h 162"/>
                  <a:gd name="T32" fmla="*/ 27 w 267"/>
                  <a:gd name="T33" fmla="*/ 1 h 162"/>
                  <a:gd name="T34" fmla="*/ 26 w 267"/>
                  <a:gd name="T35" fmla="*/ 1 h 162"/>
                  <a:gd name="T36" fmla="*/ 25 w 267"/>
                  <a:gd name="T37" fmla="*/ 1 h 162"/>
                  <a:gd name="T38" fmla="*/ 23 w 267"/>
                  <a:gd name="T39" fmla="*/ 1 h 162"/>
                  <a:gd name="T40" fmla="*/ 21 w 267"/>
                  <a:gd name="T41" fmla="*/ 1 h 162"/>
                  <a:gd name="T42" fmla="*/ 19 w 267"/>
                  <a:gd name="T43" fmla="*/ 0 h 162"/>
                  <a:gd name="T44" fmla="*/ 0 w 267"/>
                  <a:gd name="T45" fmla="*/ 0 h 162"/>
                  <a:gd name="T46" fmla="*/ 0 w 267"/>
                  <a:gd name="T47" fmla="*/ 3 h 162"/>
                  <a:gd name="T48" fmla="*/ 4 w 267"/>
                  <a:gd name="T49" fmla="*/ 3 h 162"/>
                  <a:gd name="T50" fmla="*/ 4 w 267"/>
                  <a:gd name="T51" fmla="*/ 17 h 162"/>
                  <a:gd name="T52" fmla="*/ 0 w 267"/>
                  <a:gd name="T53" fmla="*/ 17 h 162"/>
                  <a:gd name="T54" fmla="*/ 0 w 267"/>
                  <a:gd name="T55" fmla="*/ 20 h 162"/>
                  <a:gd name="T56" fmla="*/ 16 w 267"/>
                  <a:gd name="T57" fmla="*/ 20 h 162"/>
                  <a:gd name="T58" fmla="*/ 16 w 267"/>
                  <a:gd name="T59" fmla="*/ 17 h 162"/>
                  <a:gd name="T60" fmla="*/ 12 w 267"/>
                  <a:gd name="T61" fmla="*/ 17 h 162"/>
                  <a:gd name="T62" fmla="*/ 12 w 267"/>
                  <a:gd name="T63" fmla="*/ 11 h 162"/>
                  <a:gd name="T64" fmla="*/ 12 w 267"/>
                  <a:gd name="T65" fmla="*/ 3 h 162"/>
                  <a:gd name="T66" fmla="*/ 16 w 267"/>
                  <a:gd name="T67" fmla="*/ 3 h 162"/>
                  <a:gd name="T68" fmla="*/ 18 w 267"/>
                  <a:gd name="T69" fmla="*/ 3 h 162"/>
                  <a:gd name="T70" fmla="*/ 19 w 267"/>
                  <a:gd name="T71" fmla="*/ 4 h 162"/>
                  <a:gd name="T72" fmla="*/ 20 w 267"/>
                  <a:gd name="T73" fmla="*/ 5 h 162"/>
                  <a:gd name="T74" fmla="*/ 20 w 267"/>
                  <a:gd name="T75" fmla="*/ 5 h 162"/>
                  <a:gd name="T76" fmla="*/ 20 w 267"/>
                  <a:gd name="T77" fmla="*/ 6 h 162"/>
                  <a:gd name="T78" fmla="*/ 20 w 267"/>
                  <a:gd name="T79" fmla="*/ 7 h 162"/>
                  <a:gd name="T80" fmla="*/ 19 w 267"/>
                  <a:gd name="T81" fmla="*/ 7 h 162"/>
                  <a:gd name="T82" fmla="*/ 17 w 267"/>
                  <a:gd name="T83" fmla="*/ 9 h 162"/>
                  <a:gd name="T84" fmla="*/ 15 w 267"/>
                  <a:gd name="T85" fmla="*/ 9 h 162"/>
                  <a:gd name="T86" fmla="*/ 12 w 267"/>
                  <a:gd name="T87" fmla="*/ 9 h 162"/>
                  <a:gd name="T88" fmla="*/ 12 w 267"/>
                  <a:gd name="T89" fmla="*/ 3 h 1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7"/>
                  <a:gd name="T136" fmla="*/ 0 h 162"/>
                  <a:gd name="T137" fmla="*/ 267 w 267"/>
                  <a:gd name="T138" fmla="*/ 162 h 16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7" h="162">
                    <a:moveTo>
                      <a:pt x="102" y="90"/>
                    </a:moveTo>
                    <a:lnTo>
                      <a:pt x="132" y="90"/>
                    </a:lnTo>
                    <a:lnTo>
                      <a:pt x="190" y="162"/>
                    </a:lnTo>
                    <a:lnTo>
                      <a:pt x="267" y="162"/>
                    </a:lnTo>
                    <a:lnTo>
                      <a:pt x="267" y="135"/>
                    </a:lnTo>
                    <a:lnTo>
                      <a:pt x="235" y="135"/>
                    </a:lnTo>
                    <a:lnTo>
                      <a:pt x="192" y="85"/>
                    </a:lnTo>
                    <a:lnTo>
                      <a:pt x="201" y="83"/>
                    </a:lnTo>
                    <a:lnTo>
                      <a:pt x="214" y="77"/>
                    </a:lnTo>
                    <a:lnTo>
                      <a:pt x="224" y="72"/>
                    </a:lnTo>
                    <a:lnTo>
                      <a:pt x="231" y="63"/>
                    </a:lnTo>
                    <a:lnTo>
                      <a:pt x="235" y="54"/>
                    </a:lnTo>
                    <a:lnTo>
                      <a:pt x="237" y="46"/>
                    </a:lnTo>
                    <a:lnTo>
                      <a:pt x="237" y="41"/>
                    </a:lnTo>
                    <a:lnTo>
                      <a:pt x="233" y="31"/>
                    </a:lnTo>
                    <a:lnTo>
                      <a:pt x="227" y="22"/>
                    </a:lnTo>
                    <a:lnTo>
                      <a:pt x="218" y="14"/>
                    </a:lnTo>
                    <a:lnTo>
                      <a:pt x="212" y="12"/>
                    </a:lnTo>
                    <a:lnTo>
                      <a:pt x="203" y="7"/>
                    </a:lnTo>
                    <a:lnTo>
                      <a:pt x="188" y="3"/>
                    </a:lnTo>
                    <a:lnTo>
                      <a:pt x="173" y="2"/>
                    </a:lnTo>
                    <a:lnTo>
                      <a:pt x="154" y="0"/>
                    </a:lnTo>
                    <a:lnTo>
                      <a:pt x="0" y="0"/>
                    </a:lnTo>
                    <a:lnTo>
                      <a:pt x="0" y="27"/>
                    </a:lnTo>
                    <a:lnTo>
                      <a:pt x="36" y="27"/>
                    </a:lnTo>
                    <a:lnTo>
                      <a:pt x="36" y="135"/>
                    </a:lnTo>
                    <a:lnTo>
                      <a:pt x="0" y="135"/>
                    </a:lnTo>
                    <a:lnTo>
                      <a:pt x="0" y="162"/>
                    </a:lnTo>
                    <a:lnTo>
                      <a:pt x="134" y="162"/>
                    </a:lnTo>
                    <a:lnTo>
                      <a:pt x="134" y="135"/>
                    </a:lnTo>
                    <a:lnTo>
                      <a:pt x="102" y="135"/>
                    </a:lnTo>
                    <a:lnTo>
                      <a:pt x="102" y="90"/>
                    </a:lnTo>
                    <a:close/>
                    <a:moveTo>
                      <a:pt x="102" y="27"/>
                    </a:moveTo>
                    <a:lnTo>
                      <a:pt x="132" y="27"/>
                    </a:lnTo>
                    <a:lnTo>
                      <a:pt x="145" y="29"/>
                    </a:lnTo>
                    <a:lnTo>
                      <a:pt x="158" y="32"/>
                    </a:lnTo>
                    <a:lnTo>
                      <a:pt x="164" y="37"/>
                    </a:lnTo>
                    <a:lnTo>
                      <a:pt x="167" y="46"/>
                    </a:lnTo>
                    <a:lnTo>
                      <a:pt x="167" y="48"/>
                    </a:lnTo>
                    <a:lnTo>
                      <a:pt x="164" y="56"/>
                    </a:lnTo>
                    <a:lnTo>
                      <a:pt x="156" y="61"/>
                    </a:lnTo>
                    <a:lnTo>
                      <a:pt x="143" y="65"/>
                    </a:lnTo>
                    <a:lnTo>
                      <a:pt x="126" y="65"/>
                    </a:lnTo>
                    <a:lnTo>
                      <a:pt x="102" y="65"/>
                    </a:lnTo>
                    <a:lnTo>
                      <a:pt x="102" y="27"/>
                    </a:lnTo>
                    <a:close/>
                  </a:path>
                </a:pathLst>
              </a:custGeom>
              <a:solidFill>
                <a:srgbClr val="FFFFFF"/>
              </a:solidFill>
              <a:ln w="9525">
                <a:noFill/>
                <a:round/>
                <a:headEnd/>
                <a:tailEnd/>
              </a:ln>
            </p:spPr>
            <p:txBody>
              <a:bodyPr/>
              <a:lstStyle/>
              <a:p>
                <a:pPr>
                  <a:lnSpc>
                    <a:spcPct val="120000"/>
                  </a:lnSpc>
                </a:pPr>
                <a:endParaRPr lang="zh-CN" altLang="en-US" sz="2000">
                  <a:cs typeface="+mn-ea"/>
                  <a:sym typeface="+mn-lt"/>
                </a:endParaRPr>
              </a:p>
            </p:txBody>
          </p:sp>
          <p:sp>
            <p:nvSpPr>
              <p:cNvPr id="96" name="Text Box 7">
                <a:extLst>
                  <a:ext uri="{FF2B5EF4-FFF2-40B4-BE49-F238E27FC236}">
                    <a16:creationId xmlns:a16="http://schemas.microsoft.com/office/drawing/2014/main" id="{B9901123-5391-4A94-8989-C4593EA5BD16}"/>
                  </a:ext>
                </a:extLst>
              </p:cNvPr>
              <p:cNvSpPr txBox="1">
                <a:spLocks noChangeArrowheads="1"/>
              </p:cNvSpPr>
              <p:nvPr/>
            </p:nvSpPr>
            <p:spPr bwMode="auto">
              <a:xfrm>
                <a:off x="6196747" y="3437916"/>
                <a:ext cx="2759897" cy="235198"/>
              </a:xfrm>
              <a:prstGeom prst="rect">
                <a:avLst/>
              </a:prstGeom>
              <a:noFill/>
              <a:ln w="9525">
                <a:noFill/>
                <a:miter lim="800000"/>
                <a:headEnd/>
                <a:tailEnd/>
              </a:ln>
            </p:spPr>
            <p:txBody>
              <a:bodyPr wrap="square" lIns="0" tIns="0" rIns="0" bIns="0">
                <a:spAutoFit/>
              </a:bodyPr>
              <a:lstStyle/>
              <a:p>
                <a:pPr>
                  <a:lnSpc>
                    <a:spcPct val="120000"/>
                  </a:lnSpc>
                  <a:spcBef>
                    <a:spcPct val="0"/>
                  </a:spcBef>
                  <a:buClr>
                    <a:schemeClr val="accent2"/>
                  </a:buClr>
                  <a:buFont typeface="Symbol" pitchFamily="18" charset="2"/>
                  <a:buNone/>
                </a:pPr>
                <a:r>
                  <a:rPr lang="en-US" altLang="zh-CN" sz="1200" dirty="0">
                    <a:cs typeface="+mn-ea"/>
                    <a:sym typeface="+mn-lt"/>
                  </a:rPr>
                  <a:t>NE5000E</a:t>
                </a:r>
                <a:endParaRPr lang="en-US" altLang="zh-CN" sz="2000" dirty="0">
                  <a:cs typeface="+mn-ea"/>
                  <a:sym typeface="+mn-lt"/>
                </a:endParaRPr>
              </a:p>
            </p:txBody>
          </p:sp>
          <p:pic>
            <p:nvPicPr>
              <p:cNvPr id="97" name="Picture 571" descr="13">
                <a:extLst>
                  <a:ext uri="{FF2B5EF4-FFF2-40B4-BE49-F238E27FC236}">
                    <a16:creationId xmlns:a16="http://schemas.microsoft.com/office/drawing/2014/main" id="{ABFE4C32-1D84-4E4A-8657-F2BF3677AA0D}"/>
                  </a:ext>
                </a:extLst>
              </p:cNvPr>
              <p:cNvPicPr>
                <a:picLocks noChangeAspect="1" noChangeArrowheads="1"/>
              </p:cNvPicPr>
              <p:nvPr/>
            </p:nvPicPr>
            <p:blipFill>
              <a:blip r:embed="rId6" cstate="screen"/>
              <a:srcRect/>
              <a:stretch>
                <a:fillRect/>
              </a:stretch>
            </p:blipFill>
            <p:spPr bwMode="auto">
              <a:xfrm rot="16200000">
                <a:off x="2064190" y="7272529"/>
                <a:ext cx="359512" cy="568466"/>
              </a:xfrm>
              <a:prstGeom prst="rect">
                <a:avLst/>
              </a:prstGeom>
              <a:noFill/>
              <a:ln w="9525">
                <a:noFill/>
                <a:miter lim="800000"/>
                <a:headEnd/>
                <a:tailEnd/>
              </a:ln>
            </p:spPr>
          </p:pic>
          <p:pic>
            <p:nvPicPr>
              <p:cNvPr id="98" name="Picture 572" descr="015">
                <a:extLst>
                  <a:ext uri="{FF2B5EF4-FFF2-40B4-BE49-F238E27FC236}">
                    <a16:creationId xmlns:a16="http://schemas.microsoft.com/office/drawing/2014/main" id="{A491B65B-0BB5-40B6-AB6A-4B4E80F95A7B}"/>
                  </a:ext>
                </a:extLst>
              </p:cNvPr>
              <p:cNvPicPr>
                <a:picLocks noChangeAspect="1" noChangeArrowheads="1"/>
              </p:cNvPicPr>
              <p:nvPr/>
            </p:nvPicPr>
            <p:blipFill>
              <a:blip r:embed="rId7" cstate="screen"/>
              <a:srcRect/>
              <a:stretch>
                <a:fillRect/>
              </a:stretch>
            </p:blipFill>
            <p:spPr bwMode="auto">
              <a:xfrm rot="16200000">
                <a:off x="3904887" y="7323697"/>
                <a:ext cx="255570" cy="446001"/>
              </a:xfrm>
              <a:prstGeom prst="rect">
                <a:avLst/>
              </a:prstGeom>
              <a:noFill/>
              <a:ln w="9525">
                <a:noFill/>
                <a:miter lim="800000"/>
                <a:headEnd/>
                <a:tailEnd/>
              </a:ln>
            </p:spPr>
          </p:pic>
          <p:pic>
            <p:nvPicPr>
              <p:cNvPr id="99" name="Picture 321">
                <a:extLst>
                  <a:ext uri="{FF2B5EF4-FFF2-40B4-BE49-F238E27FC236}">
                    <a16:creationId xmlns:a16="http://schemas.microsoft.com/office/drawing/2014/main" id="{19D4C74C-2A80-42A3-96E2-347D4CCB481C}"/>
                  </a:ext>
                </a:extLst>
              </p:cNvPr>
              <p:cNvPicPr>
                <a:picLocks noChangeAspect="1" noChangeArrowheads="1"/>
              </p:cNvPicPr>
              <p:nvPr/>
            </p:nvPicPr>
            <p:blipFill>
              <a:blip r:embed="rId8" cstate="screen"/>
              <a:srcRect/>
              <a:stretch>
                <a:fillRect/>
              </a:stretch>
            </p:blipFill>
            <p:spPr bwMode="auto">
              <a:xfrm rot="235448">
                <a:off x="6067661" y="7427757"/>
                <a:ext cx="1005277" cy="269122"/>
              </a:xfrm>
              <a:prstGeom prst="rect">
                <a:avLst/>
              </a:prstGeom>
              <a:noFill/>
              <a:ln w="9525">
                <a:noFill/>
                <a:miter lim="800000"/>
                <a:headEnd/>
                <a:tailEnd/>
              </a:ln>
            </p:spPr>
          </p:pic>
          <p:sp>
            <p:nvSpPr>
              <p:cNvPr id="100" name="Line 797">
                <a:extLst>
                  <a:ext uri="{FF2B5EF4-FFF2-40B4-BE49-F238E27FC236}">
                    <a16:creationId xmlns:a16="http://schemas.microsoft.com/office/drawing/2014/main" id="{AAC0B4F1-384F-4852-B55A-CC3DBDF8F7A9}"/>
                  </a:ext>
                </a:extLst>
              </p:cNvPr>
              <p:cNvSpPr>
                <a:spLocks noChangeShapeType="1"/>
              </p:cNvSpPr>
              <p:nvPr/>
            </p:nvSpPr>
            <p:spPr bwMode="auto">
              <a:xfrm rot="16200000" flipV="1">
                <a:off x="5352334" y="6256118"/>
                <a:ext cx="931044" cy="1305952"/>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sp>
            <p:nvSpPr>
              <p:cNvPr id="101" name="Line 797">
                <a:extLst>
                  <a:ext uri="{FF2B5EF4-FFF2-40B4-BE49-F238E27FC236}">
                    <a16:creationId xmlns:a16="http://schemas.microsoft.com/office/drawing/2014/main" id="{4C3637A1-151E-4BCE-BB8A-8C0B4E6B7A88}"/>
                  </a:ext>
                </a:extLst>
              </p:cNvPr>
              <p:cNvSpPr>
                <a:spLocks noChangeShapeType="1"/>
              </p:cNvSpPr>
              <p:nvPr/>
            </p:nvSpPr>
            <p:spPr bwMode="auto">
              <a:xfrm rot="16200000" flipV="1">
                <a:off x="5483135" y="7557173"/>
                <a:ext cx="454534" cy="727366"/>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sp>
            <p:nvSpPr>
              <p:cNvPr id="102" name="Line 797">
                <a:extLst>
                  <a:ext uri="{FF2B5EF4-FFF2-40B4-BE49-F238E27FC236}">
                    <a16:creationId xmlns:a16="http://schemas.microsoft.com/office/drawing/2014/main" id="{ADC48D3D-F2FE-46FC-B224-1485829E8E67}"/>
                  </a:ext>
                </a:extLst>
              </p:cNvPr>
              <p:cNvSpPr>
                <a:spLocks noChangeShapeType="1"/>
              </p:cNvSpPr>
              <p:nvPr/>
            </p:nvSpPr>
            <p:spPr bwMode="auto">
              <a:xfrm rot="16200000">
                <a:off x="4710304" y="7693564"/>
                <a:ext cx="363627" cy="363683"/>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sp>
            <p:nvSpPr>
              <p:cNvPr id="103" name="Line 797">
                <a:extLst>
                  <a:ext uri="{FF2B5EF4-FFF2-40B4-BE49-F238E27FC236}">
                    <a16:creationId xmlns:a16="http://schemas.microsoft.com/office/drawing/2014/main" id="{047BAD98-8508-4A52-AE4B-56E2CAA62780}"/>
                  </a:ext>
                </a:extLst>
              </p:cNvPr>
              <p:cNvSpPr>
                <a:spLocks noChangeShapeType="1"/>
              </p:cNvSpPr>
              <p:nvPr/>
            </p:nvSpPr>
            <p:spPr bwMode="auto">
              <a:xfrm rot="16200000">
                <a:off x="1573533" y="7755857"/>
                <a:ext cx="272718" cy="363683"/>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sp>
            <p:nvSpPr>
              <p:cNvPr id="104" name="Line 797">
                <a:extLst>
                  <a:ext uri="{FF2B5EF4-FFF2-40B4-BE49-F238E27FC236}">
                    <a16:creationId xmlns:a16="http://schemas.microsoft.com/office/drawing/2014/main" id="{938D9EE9-9E90-487E-8216-11B705E76E99}"/>
                  </a:ext>
                </a:extLst>
              </p:cNvPr>
              <p:cNvSpPr>
                <a:spLocks noChangeShapeType="1"/>
              </p:cNvSpPr>
              <p:nvPr/>
            </p:nvSpPr>
            <p:spPr bwMode="auto">
              <a:xfrm rot="16200000" flipV="1">
                <a:off x="3937479" y="7829947"/>
                <a:ext cx="363623" cy="90920"/>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sp>
            <p:nvSpPr>
              <p:cNvPr id="105" name="Line 797">
                <a:extLst>
                  <a:ext uri="{FF2B5EF4-FFF2-40B4-BE49-F238E27FC236}">
                    <a16:creationId xmlns:a16="http://schemas.microsoft.com/office/drawing/2014/main" id="{8C72E524-BC1C-4208-8B20-8277F16A87B3}"/>
                  </a:ext>
                </a:extLst>
              </p:cNvPr>
              <p:cNvSpPr>
                <a:spLocks noChangeShapeType="1"/>
              </p:cNvSpPr>
              <p:nvPr/>
            </p:nvSpPr>
            <p:spPr bwMode="auto">
              <a:xfrm rot="16200000" flipV="1">
                <a:off x="2300900" y="7755857"/>
                <a:ext cx="272718" cy="363683"/>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sp>
            <p:nvSpPr>
              <p:cNvPr id="106" name="Line 550">
                <a:extLst>
                  <a:ext uri="{FF2B5EF4-FFF2-40B4-BE49-F238E27FC236}">
                    <a16:creationId xmlns:a16="http://schemas.microsoft.com/office/drawing/2014/main" id="{23B005C3-839D-4A02-A58C-D138538F29A4}"/>
                  </a:ext>
                </a:extLst>
              </p:cNvPr>
              <p:cNvSpPr>
                <a:spLocks noChangeShapeType="1"/>
              </p:cNvSpPr>
              <p:nvPr/>
            </p:nvSpPr>
            <p:spPr bwMode="auto">
              <a:xfrm rot="16200000">
                <a:off x="2758879" y="6617757"/>
                <a:ext cx="538727" cy="1181966"/>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pic>
            <p:nvPicPr>
              <p:cNvPr id="107" name="Picture 796" descr="32">
                <a:extLst>
                  <a:ext uri="{FF2B5EF4-FFF2-40B4-BE49-F238E27FC236}">
                    <a16:creationId xmlns:a16="http://schemas.microsoft.com/office/drawing/2014/main" id="{BB72767B-3DEB-47A1-823B-EC670738EFB3}"/>
                  </a:ext>
                </a:extLst>
              </p:cNvPr>
              <p:cNvPicPr>
                <a:picLocks noChangeAspect="1" noChangeArrowheads="1"/>
              </p:cNvPicPr>
              <p:nvPr/>
            </p:nvPicPr>
            <p:blipFill>
              <a:blip r:embed="rId9" cstate="screen"/>
              <a:srcRect/>
              <a:stretch>
                <a:fillRect/>
              </a:stretch>
            </p:blipFill>
            <p:spPr bwMode="auto">
              <a:xfrm rot="3017900">
                <a:off x="2682272" y="7170328"/>
                <a:ext cx="366921" cy="147697"/>
              </a:xfrm>
              <a:prstGeom prst="rect">
                <a:avLst/>
              </a:prstGeom>
              <a:noFill/>
              <a:ln w="9525">
                <a:noFill/>
                <a:miter lim="800000"/>
                <a:headEnd/>
                <a:tailEnd/>
              </a:ln>
            </p:spPr>
          </p:pic>
          <p:pic>
            <p:nvPicPr>
              <p:cNvPr id="108" name="Picture 558" descr="0713蔡钻华数通增加图标">
                <a:extLst>
                  <a:ext uri="{FF2B5EF4-FFF2-40B4-BE49-F238E27FC236}">
                    <a16:creationId xmlns:a16="http://schemas.microsoft.com/office/drawing/2014/main" id="{00D64684-C721-4B23-A502-7449A7446376}"/>
                  </a:ext>
                </a:extLst>
              </p:cNvPr>
              <p:cNvPicPr>
                <a:picLocks noChangeAspect="1" noChangeArrowheads="1"/>
              </p:cNvPicPr>
              <p:nvPr/>
            </p:nvPicPr>
            <p:blipFill>
              <a:blip r:embed="rId10" cstate="screen"/>
              <a:srcRect/>
              <a:stretch>
                <a:fillRect/>
              </a:stretch>
            </p:blipFill>
            <p:spPr bwMode="auto">
              <a:xfrm>
                <a:off x="4346594" y="5258375"/>
                <a:ext cx="681830" cy="322967"/>
              </a:xfrm>
              <a:prstGeom prst="rect">
                <a:avLst/>
              </a:prstGeom>
              <a:noFill/>
              <a:ln w="9525">
                <a:noFill/>
                <a:miter lim="800000"/>
                <a:headEnd/>
                <a:tailEnd/>
              </a:ln>
            </p:spPr>
          </p:pic>
          <p:pic>
            <p:nvPicPr>
              <p:cNvPr id="109" name="Picture 558" descr="0713蔡钻华数通增加图标">
                <a:extLst>
                  <a:ext uri="{FF2B5EF4-FFF2-40B4-BE49-F238E27FC236}">
                    <a16:creationId xmlns:a16="http://schemas.microsoft.com/office/drawing/2014/main" id="{A6173363-64B5-4BFF-B00F-84272E64C112}"/>
                  </a:ext>
                </a:extLst>
              </p:cNvPr>
              <p:cNvPicPr>
                <a:picLocks noChangeAspect="1" noChangeArrowheads="1"/>
              </p:cNvPicPr>
              <p:nvPr/>
            </p:nvPicPr>
            <p:blipFill>
              <a:blip r:embed="rId10" cstate="screen"/>
              <a:srcRect/>
              <a:stretch>
                <a:fillRect/>
              </a:stretch>
            </p:blipFill>
            <p:spPr bwMode="auto">
              <a:xfrm>
                <a:off x="6528689" y="5689355"/>
                <a:ext cx="681830" cy="322967"/>
              </a:xfrm>
              <a:prstGeom prst="rect">
                <a:avLst/>
              </a:prstGeom>
              <a:noFill/>
              <a:ln w="9525">
                <a:noFill/>
                <a:miter lim="800000"/>
                <a:headEnd/>
                <a:tailEnd/>
              </a:ln>
            </p:spPr>
          </p:pic>
          <p:pic>
            <p:nvPicPr>
              <p:cNvPr id="110" name="Picture 571" descr="13">
                <a:extLst>
                  <a:ext uri="{FF2B5EF4-FFF2-40B4-BE49-F238E27FC236}">
                    <a16:creationId xmlns:a16="http://schemas.microsoft.com/office/drawing/2014/main" id="{05868D4B-015A-48B7-816E-849840EE0AE3}"/>
                  </a:ext>
                </a:extLst>
              </p:cNvPr>
              <p:cNvPicPr>
                <a:picLocks noChangeAspect="1" noChangeArrowheads="1"/>
              </p:cNvPicPr>
              <p:nvPr/>
            </p:nvPicPr>
            <p:blipFill>
              <a:blip r:embed="rId6" cstate="screen"/>
              <a:srcRect/>
              <a:stretch>
                <a:fillRect/>
              </a:stretch>
            </p:blipFill>
            <p:spPr bwMode="auto">
              <a:xfrm rot="16200000">
                <a:off x="3736199" y="6685903"/>
                <a:ext cx="402501" cy="636443"/>
              </a:xfrm>
              <a:prstGeom prst="rect">
                <a:avLst/>
              </a:prstGeom>
              <a:noFill/>
              <a:ln w="9525">
                <a:noFill/>
                <a:miter lim="800000"/>
                <a:headEnd/>
                <a:tailEnd/>
              </a:ln>
            </p:spPr>
          </p:pic>
          <p:sp>
            <p:nvSpPr>
              <p:cNvPr id="111" name="Line 797">
                <a:extLst>
                  <a:ext uri="{FF2B5EF4-FFF2-40B4-BE49-F238E27FC236}">
                    <a16:creationId xmlns:a16="http://schemas.microsoft.com/office/drawing/2014/main" id="{FFEB7996-7F60-4B2D-A585-6C1A3D7622F5}"/>
                  </a:ext>
                </a:extLst>
              </p:cNvPr>
              <p:cNvSpPr>
                <a:spLocks noChangeShapeType="1"/>
              </p:cNvSpPr>
              <p:nvPr/>
            </p:nvSpPr>
            <p:spPr bwMode="auto">
              <a:xfrm rot="16200000" flipV="1">
                <a:off x="3821293" y="7208740"/>
                <a:ext cx="323237" cy="0"/>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sp>
            <p:nvSpPr>
              <p:cNvPr id="112" name="Line 797">
                <a:extLst>
                  <a:ext uri="{FF2B5EF4-FFF2-40B4-BE49-F238E27FC236}">
                    <a16:creationId xmlns:a16="http://schemas.microsoft.com/office/drawing/2014/main" id="{FC06E5A6-C116-429C-89BB-4019E3D2B16A}"/>
                  </a:ext>
                </a:extLst>
              </p:cNvPr>
              <p:cNvSpPr>
                <a:spLocks noChangeShapeType="1"/>
              </p:cNvSpPr>
              <p:nvPr/>
            </p:nvSpPr>
            <p:spPr bwMode="auto">
              <a:xfrm rot="16200000" flipV="1">
                <a:off x="6760162" y="7739016"/>
                <a:ext cx="454529" cy="363682"/>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sp>
            <p:nvSpPr>
              <p:cNvPr id="113" name="Line 797">
                <a:extLst>
                  <a:ext uri="{FF2B5EF4-FFF2-40B4-BE49-F238E27FC236}">
                    <a16:creationId xmlns:a16="http://schemas.microsoft.com/office/drawing/2014/main" id="{65AF8F1A-371A-480E-9E5B-5A0FE3B33523}"/>
                  </a:ext>
                </a:extLst>
              </p:cNvPr>
              <p:cNvSpPr>
                <a:spLocks noChangeShapeType="1"/>
              </p:cNvSpPr>
              <p:nvPr/>
            </p:nvSpPr>
            <p:spPr bwMode="auto">
              <a:xfrm rot="16200000" flipV="1">
                <a:off x="4387042" y="6808008"/>
                <a:ext cx="646472" cy="909208"/>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pic>
            <p:nvPicPr>
              <p:cNvPr id="114" name="Picture 591" descr="图形2">
                <a:extLst>
                  <a:ext uri="{FF2B5EF4-FFF2-40B4-BE49-F238E27FC236}">
                    <a16:creationId xmlns:a16="http://schemas.microsoft.com/office/drawing/2014/main" id="{895DD1F5-3625-4764-9B07-BAA6968169C4}"/>
                  </a:ext>
                </a:extLst>
              </p:cNvPr>
              <p:cNvPicPr>
                <a:picLocks noChangeAspect="1" noChangeArrowheads="1"/>
              </p:cNvPicPr>
              <p:nvPr/>
            </p:nvPicPr>
            <p:blipFill>
              <a:blip r:embed="rId11" cstate="screen"/>
              <a:srcRect/>
              <a:stretch>
                <a:fillRect/>
              </a:stretch>
            </p:blipFill>
            <p:spPr bwMode="auto">
              <a:xfrm>
                <a:off x="1073447" y="7972715"/>
                <a:ext cx="1181969" cy="515547"/>
              </a:xfrm>
              <a:prstGeom prst="rect">
                <a:avLst/>
              </a:prstGeom>
              <a:noFill/>
              <a:ln w="9525">
                <a:noFill/>
                <a:miter lim="800000"/>
                <a:headEnd/>
                <a:tailEnd/>
              </a:ln>
            </p:spPr>
          </p:pic>
          <p:pic>
            <p:nvPicPr>
              <p:cNvPr id="115" name="Picture 600">
                <a:extLst>
                  <a:ext uri="{FF2B5EF4-FFF2-40B4-BE49-F238E27FC236}">
                    <a16:creationId xmlns:a16="http://schemas.microsoft.com/office/drawing/2014/main" id="{470DD3CE-9B5B-4323-9578-038CC25C0ABD}"/>
                  </a:ext>
                </a:extLst>
              </p:cNvPr>
              <p:cNvPicPr>
                <a:picLocks noChangeAspect="1" noChangeArrowheads="1"/>
              </p:cNvPicPr>
              <p:nvPr/>
            </p:nvPicPr>
            <p:blipFill>
              <a:blip r:embed="rId12" cstate="screen">
                <a:lum bright="6000"/>
                <a:grayscl/>
              </a:blip>
              <a:srcRect/>
              <a:stretch>
                <a:fillRect/>
              </a:stretch>
            </p:blipFill>
            <p:spPr bwMode="auto">
              <a:xfrm rot="270582">
                <a:off x="5257787" y="7909093"/>
                <a:ext cx="713926" cy="507430"/>
              </a:xfrm>
              <a:prstGeom prst="rect">
                <a:avLst/>
              </a:prstGeom>
              <a:noFill/>
              <a:ln w="9525" algn="ctr">
                <a:noFill/>
                <a:miter lim="800000"/>
                <a:headEnd/>
                <a:tailEnd/>
              </a:ln>
            </p:spPr>
          </p:pic>
          <p:pic>
            <p:nvPicPr>
              <p:cNvPr id="116" name="Picture 782">
                <a:extLst>
                  <a:ext uri="{FF2B5EF4-FFF2-40B4-BE49-F238E27FC236}">
                    <a16:creationId xmlns:a16="http://schemas.microsoft.com/office/drawing/2014/main" id="{71D2FEA2-E3A6-45F8-918A-1ECCF7FBDC25}"/>
                  </a:ext>
                </a:extLst>
              </p:cNvPr>
              <p:cNvPicPr>
                <a:picLocks noChangeAspect="1" noChangeArrowheads="1"/>
              </p:cNvPicPr>
              <p:nvPr/>
            </p:nvPicPr>
            <p:blipFill>
              <a:blip r:embed="rId13" cstate="screen">
                <a:lum bright="18000"/>
                <a:grayscl/>
              </a:blip>
              <a:srcRect/>
              <a:stretch>
                <a:fillRect/>
              </a:stretch>
            </p:blipFill>
            <p:spPr bwMode="auto">
              <a:xfrm>
                <a:off x="3532440" y="7973370"/>
                <a:ext cx="1211173" cy="501216"/>
              </a:xfrm>
              <a:prstGeom prst="rect">
                <a:avLst/>
              </a:prstGeom>
              <a:noFill/>
              <a:ln w="9525" algn="ctr">
                <a:noFill/>
                <a:miter lim="800000"/>
                <a:headEnd/>
                <a:tailEnd/>
              </a:ln>
            </p:spPr>
          </p:pic>
          <p:pic>
            <p:nvPicPr>
              <p:cNvPr id="117" name="Picture 782">
                <a:extLst>
                  <a:ext uri="{FF2B5EF4-FFF2-40B4-BE49-F238E27FC236}">
                    <a16:creationId xmlns:a16="http://schemas.microsoft.com/office/drawing/2014/main" id="{B0889D26-83CD-4FA5-A20E-C19CCD4BA70D}"/>
                  </a:ext>
                </a:extLst>
              </p:cNvPr>
              <p:cNvPicPr>
                <a:picLocks noChangeAspect="1" noChangeArrowheads="1"/>
              </p:cNvPicPr>
              <p:nvPr/>
            </p:nvPicPr>
            <p:blipFill>
              <a:blip r:embed="rId13" cstate="screen">
                <a:lum bright="18000"/>
                <a:grayscl/>
              </a:blip>
              <a:srcRect/>
              <a:stretch>
                <a:fillRect/>
              </a:stretch>
            </p:blipFill>
            <p:spPr bwMode="auto">
              <a:xfrm>
                <a:off x="3949401" y="7973370"/>
                <a:ext cx="1211173" cy="501216"/>
              </a:xfrm>
              <a:prstGeom prst="rect">
                <a:avLst/>
              </a:prstGeom>
              <a:noFill/>
              <a:ln w="9525" algn="ctr">
                <a:noFill/>
                <a:miter lim="800000"/>
                <a:headEnd/>
                <a:tailEnd/>
              </a:ln>
            </p:spPr>
          </p:pic>
          <p:pic>
            <p:nvPicPr>
              <p:cNvPr id="118" name="Picture 598" descr="图片719">
                <a:extLst>
                  <a:ext uri="{FF2B5EF4-FFF2-40B4-BE49-F238E27FC236}">
                    <a16:creationId xmlns:a16="http://schemas.microsoft.com/office/drawing/2014/main" id="{15D2C5D6-E5D5-4565-BB63-E7CFEC1C33A2}"/>
                  </a:ext>
                </a:extLst>
              </p:cNvPr>
              <p:cNvPicPr>
                <a:picLocks noChangeAspect="1" noChangeArrowheads="1"/>
              </p:cNvPicPr>
              <p:nvPr/>
            </p:nvPicPr>
            <p:blipFill>
              <a:blip r:embed="rId14" cstate="screen"/>
              <a:srcRect/>
              <a:stretch>
                <a:fillRect/>
              </a:stretch>
            </p:blipFill>
            <p:spPr bwMode="auto">
              <a:xfrm>
                <a:off x="6470832" y="8087015"/>
                <a:ext cx="1476779" cy="403722"/>
              </a:xfrm>
              <a:prstGeom prst="rect">
                <a:avLst/>
              </a:prstGeom>
              <a:noFill/>
              <a:ln w="9525">
                <a:noFill/>
                <a:miter lim="800000"/>
                <a:headEnd/>
                <a:tailEnd/>
              </a:ln>
            </p:spPr>
          </p:pic>
          <p:pic>
            <p:nvPicPr>
              <p:cNvPr id="119" name="Picture 591" descr="图形2">
                <a:extLst>
                  <a:ext uri="{FF2B5EF4-FFF2-40B4-BE49-F238E27FC236}">
                    <a16:creationId xmlns:a16="http://schemas.microsoft.com/office/drawing/2014/main" id="{2B8832F3-2050-4B6A-A372-7FB32A02A194}"/>
                  </a:ext>
                </a:extLst>
              </p:cNvPr>
              <p:cNvPicPr>
                <a:picLocks noChangeAspect="1" noChangeArrowheads="1"/>
              </p:cNvPicPr>
              <p:nvPr/>
            </p:nvPicPr>
            <p:blipFill>
              <a:blip r:embed="rId11" cstate="screen"/>
              <a:srcRect/>
              <a:stretch>
                <a:fillRect/>
              </a:stretch>
            </p:blipFill>
            <p:spPr bwMode="auto">
              <a:xfrm>
                <a:off x="2164497" y="7972715"/>
                <a:ext cx="1181969" cy="515547"/>
              </a:xfrm>
              <a:prstGeom prst="rect">
                <a:avLst/>
              </a:prstGeom>
              <a:noFill/>
              <a:ln w="9525">
                <a:noFill/>
                <a:miter lim="800000"/>
                <a:headEnd/>
                <a:tailEnd/>
              </a:ln>
            </p:spPr>
          </p:pic>
          <p:pic>
            <p:nvPicPr>
              <p:cNvPr id="120" name="Picture 600">
                <a:extLst>
                  <a:ext uri="{FF2B5EF4-FFF2-40B4-BE49-F238E27FC236}">
                    <a16:creationId xmlns:a16="http://schemas.microsoft.com/office/drawing/2014/main" id="{21C95218-F5FE-45F5-B08B-CD3DA7585791}"/>
                  </a:ext>
                </a:extLst>
              </p:cNvPr>
              <p:cNvPicPr>
                <a:picLocks noChangeAspect="1" noChangeArrowheads="1"/>
              </p:cNvPicPr>
              <p:nvPr/>
            </p:nvPicPr>
            <p:blipFill>
              <a:blip r:embed="rId12" cstate="screen">
                <a:lum bright="6000"/>
                <a:grayscl/>
              </a:blip>
              <a:srcRect/>
              <a:stretch>
                <a:fillRect/>
              </a:stretch>
            </p:blipFill>
            <p:spPr bwMode="auto">
              <a:xfrm rot="222946">
                <a:off x="5701757" y="7882898"/>
                <a:ext cx="713926" cy="507428"/>
              </a:xfrm>
              <a:prstGeom prst="rect">
                <a:avLst/>
              </a:prstGeom>
              <a:noFill/>
              <a:ln w="9525" algn="ctr">
                <a:noFill/>
                <a:miter lim="800000"/>
                <a:headEnd/>
                <a:tailEnd/>
              </a:ln>
            </p:spPr>
          </p:pic>
          <p:pic>
            <p:nvPicPr>
              <p:cNvPr id="121" name="Picture 803" descr="11">
                <a:extLst>
                  <a:ext uri="{FF2B5EF4-FFF2-40B4-BE49-F238E27FC236}">
                    <a16:creationId xmlns:a16="http://schemas.microsoft.com/office/drawing/2014/main" id="{00478009-4132-4852-9C30-88886F41814D}"/>
                  </a:ext>
                </a:extLst>
              </p:cNvPr>
              <p:cNvPicPr>
                <a:picLocks noChangeAspect="1" noChangeArrowheads="1"/>
              </p:cNvPicPr>
              <p:nvPr/>
            </p:nvPicPr>
            <p:blipFill>
              <a:blip r:embed="rId15" cstate="screen"/>
              <a:srcRect/>
              <a:stretch>
                <a:fillRect/>
              </a:stretch>
            </p:blipFill>
            <p:spPr bwMode="auto">
              <a:xfrm>
                <a:off x="4801197" y="7292916"/>
                <a:ext cx="787121" cy="493650"/>
              </a:xfrm>
              <a:prstGeom prst="rect">
                <a:avLst/>
              </a:prstGeom>
              <a:noFill/>
              <a:ln w="9525">
                <a:noFill/>
                <a:miter lim="800000"/>
                <a:headEnd/>
                <a:tailEnd/>
              </a:ln>
            </p:spPr>
          </p:pic>
          <p:sp>
            <p:nvSpPr>
              <p:cNvPr id="122" name="Line 550">
                <a:extLst>
                  <a:ext uri="{FF2B5EF4-FFF2-40B4-BE49-F238E27FC236}">
                    <a16:creationId xmlns:a16="http://schemas.microsoft.com/office/drawing/2014/main" id="{5FB0FD4A-E58A-4E4C-A473-ECA25BA96919}"/>
                  </a:ext>
                </a:extLst>
              </p:cNvPr>
              <p:cNvSpPr>
                <a:spLocks noChangeShapeType="1"/>
              </p:cNvSpPr>
              <p:nvPr/>
            </p:nvSpPr>
            <p:spPr bwMode="auto">
              <a:xfrm rot="16200000">
                <a:off x="4048594" y="6286971"/>
                <a:ext cx="323235" cy="636445"/>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pic>
            <p:nvPicPr>
              <p:cNvPr id="123" name="Picture 558" descr="0713蔡钻华数通增加图标">
                <a:extLst>
                  <a:ext uri="{FF2B5EF4-FFF2-40B4-BE49-F238E27FC236}">
                    <a16:creationId xmlns:a16="http://schemas.microsoft.com/office/drawing/2014/main" id="{26455143-5259-413C-A6CA-BC0A2B4145CE}"/>
                  </a:ext>
                </a:extLst>
              </p:cNvPr>
              <p:cNvPicPr>
                <a:picLocks noChangeAspect="1" noChangeArrowheads="1"/>
              </p:cNvPicPr>
              <p:nvPr/>
            </p:nvPicPr>
            <p:blipFill>
              <a:blip r:embed="rId10" cstate="screen"/>
              <a:srcRect/>
              <a:stretch>
                <a:fillRect/>
              </a:stretch>
            </p:blipFill>
            <p:spPr bwMode="auto">
              <a:xfrm>
                <a:off x="2437260" y="5581612"/>
                <a:ext cx="681830" cy="322967"/>
              </a:xfrm>
              <a:prstGeom prst="rect">
                <a:avLst/>
              </a:prstGeom>
              <a:noFill/>
              <a:ln w="9525">
                <a:noFill/>
                <a:miter lim="800000"/>
                <a:headEnd/>
                <a:tailEnd/>
              </a:ln>
            </p:spPr>
          </p:pic>
          <p:sp>
            <p:nvSpPr>
              <p:cNvPr id="124" name="Line 16">
                <a:extLst>
                  <a:ext uri="{FF2B5EF4-FFF2-40B4-BE49-F238E27FC236}">
                    <a16:creationId xmlns:a16="http://schemas.microsoft.com/office/drawing/2014/main" id="{5CE89FF3-7771-48D9-8C60-0296178B8A34}"/>
                  </a:ext>
                </a:extLst>
              </p:cNvPr>
              <p:cNvSpPr>
                <a:spLocks noChangeShapeType="1"/>
              </p:cNvSpPr>
              <p:nvPr/>
            </p:nvSpPr>
            <p:spPr bwMode="auto">
              <a:xfrm flipH="1" flipV="1">
                <a:off x="6190606" y="4704071"/>
                <a:ext cx="610847" cy="985284"/>
              </a:xfrm>
              <a:prstGeom prst="line">
                <a:avLst/>
              </a:prstGeom>
              <a:noFill/>
              <a:ln w="28575">
                <a:solidFill>
                  <a:schemeClr val="accent5">
                    <a:lumMod val="75000"/>
                  </a:schemeClr>
                </a:solidFill>
                <a:round/>
                <a:headEnd/>
                <a:tailEnd/>
              </a:ln>
            </p:spPr>
            <p:txBody>
              <a:bodyPr wrap="square" lIns="0" tIns="0" rIns="0" bIns="0" anchor="ctr">
                <a:spAutoFit/>
              </a:bodyPr>
              <a:lstStyle/>
              <a:p>
                <a:pPr>
                  <a:lnSpc>
                    <a:spcPct val="120000"/>
                  </a:lnSpc>
                </a:pPr>
                <a:endParaRPr lang="zh-CN" altLang="en-US" sz="2000">
                  <a:cs typeface="+mn-ea"/>
                  <a:sym typeface="+mn-lt"/>
                </a:endParaRPr>
              </a:p>
            </p:txBody>
          </p:sp>
          <p:sp>
            <p:nvSpPr>
              <p:cNvPr id="125" name="Line 17">
                <a:extLst>
                  <a:ext uri="{FF2B5EF4-FFF2-40B4-BE49-F238E27FC236}">
                    <a16:creationId xmlns:a16="http://schemas.microsoft.com/office/drawing/2014/main" id="{077B427A-A2D5-4FE0-97FA-103DF397E106}"/>
                  </a:ext>
                </a:extLst>
              </p:cNvPr>
              <p:cNvSpPr>
                <a:spLocks noChangeShapeType="1"/>
              </p:cNvSpPr>
              <p:nvPr/>
            </p:nvSpPr>
            <p:spPr bwMode="auto">
              <a:xfrm flipH="1" flipV="1">
                <a:off x="3306743" y="4826220"/>
                <a:ext cx="1039851" cy="432153"/>
              </a:xfrm>
              <a:prstGeom prst="line">
                <a:avLst/>
              </a:prstGeom>
              <a:noFill/>
              <a:ln w="28575">
                <a:solidFill>
                  <a:schemeClr val="accent5">
                    <a:lumMod val="75000"/>
                  </a:schemeClr>
                </a:solidFill>
                <a:round/>
                <a:headEnd/>
                <a:tailEnd/>
              </a:ln>
            </p:spPr>
            <p:txBody>
              <a:bodyPr wrap="square" lIns="0" tIns="0" rIns="0" bIns="0" anchor="ctr">
                <a:spAutoFit/>
              </a:bodyPr>
              <a:lstStyle/>
              <a:p>
                <a:pPr>
                  <a:lnSpc>
                    <a:spcPct val="120000"/>
                  </a:lnSpc>
                </a:pPr>
                <a:endParaRPr lang="zh-CN" altLang="en-US" sz="2000">
                  <a:cs typeface="+mn-ea"/>
                  <a:sym typeface="+mn-lt"/>
                </a:endParaRPr>
              </a:p>
            </p:txBody>
          </p:sp>
          <p:pic>
            <p:nvPicPr>
              <p:cNvPr id="126" name="Picture 558" descr="0713蔡钻华数通增加图标">
                <a:extLst>
                  <a:ext uri="{FF2B5EF4-FFF2-40B4-BE49-F238E27FC236}">
                    <a16:creationId xmlns:a16="http://schemas.microsoft.com/office/drawing/2014/main" id="{EDB38EE8-60BF-4B0D-B43E-C68FE0583F72}"/>
                  </a:ext>
                </a:extLst>
              </p:cNvPr>
              <p:cNvPicPr>
                <a:picLocks noChangeAspect="1" noChangeArrowheads="1"/>
              </p:cNvPicPr>
              <p:nvPr/>
            </p:nvPicPr>
            <p:blipFill>
              <a:blip r:embed="rId10" cstate="screen"/>
              <a:srcRect/>
              <a:stretch>
                <a:fillRect/>
              </a:stretch>
            </p:blipFill>
            <p:spPr bwMode="auto">
              <a:xfrm>
                <a:off x="4437514" y="6012592"/>
                <a:ext cx="681830" cy="322967"/>
              </a:xfrm>
              <a:prstGeom prst="rect">
                <a:avLst/>
              </a:prstGeom>
              <a:noFill/>
              <a:ln w="9525">
                <a:noFill/>
                <a:miter lim="800000"/>
                <a:headEnd/>
                <a:tailEnd/>
              </a:ln>
            </p:spPr>
          </p:pic>
          <p:pic>
            <p:nvPicPr>
              <p:cNvPr id="127" name="Picture 796" descr="32">
                <a:extLst>
                  <a:ext uri="{FF2B5EF4-FFF2-40B4-BE49-F238E27FC236}">
                    <a16:creationId xmlns:a16="http://schemas.microsoft.com/office/drawing/2014/main" id="{BB9DFF5D-B51D-42B0-B9E1-3D2429277F0D}"/>
                  </a:ext>
                </a:extLst>
              </p:cNvPr>
              <p:cNvPicPr>
                <a:picLocks noChangeAspect="1" noChangeArrowheads="1"/>
              </p:cNvPicPr>
              <p:nvPr/>
            </p:nvPicPr>
            <p:blipFill>
              <a:blip r:embed="rId9" cstate="screen"/>
              <a:srcRect/>
              <a:stretch>
                <a:fillRect/>
              </a:stretch>
            </p:blipFill>
            <p:spPr bwMode="auto">
              <a:xfrm rot="18523575">
                <a:off x="4500685" y="7170330"/>
                <a:ext cx="366921" cy="147697"/>
              </a:xfrm>
              <a:prstGeom prst="rect">
                <a:avLst/>
              </a:prstGeom>
              <a:noFill/>
              <a:ln w="9525">
                <a:noFill/>
                <a:miter lim="800000"/>
                <a:headEnd/>
                <a:tailEnd/>
              </a:ln>
            </p:spPr>
          </p:pic>
          <p:pic>
            <p:nvPicPr>
              <p:cNvPr id="128" name="Picture 796" descr="32">
                <a:extLst>
                  <a:ext uri="{FF2B5EF4-FFF2-40B4-BE49-F238E27FC236}">
                    <a16:creationId xmlns:a16="http://schemas.microsoft.com/office/drawing/2014/main" id="{B65B7F08-484B-4DD1-BE61-4AC9B8382F78}"/>
                  </a:ext>
                </a:extLst>
              </p:cNvPr>
              <p:cNvPicPr>
                <a:picLocks noChangeAspect="1" noChangeArrowheads="1"/>
              </p:cNvPicPr>
              <p:nvPr/>
            </p:nvPicPr>
            <p:blipFill>
              <a:blip r:embed="rId9" cstate="screen"/>
              <a:srcRect/>
              <a:stretch>
                <a:fillRect/>
              </a:stretch>
            </p:blipFill>
            <p:spPr bwMode="auto">
              <a:xfrm rot="18523575">
                <a:off x="5863247" y="6890836"/>
                <a:ext cx="366923" cy="147697"/>
              </a:xfrm>
              <a:prstGeom prst="rect">
                <a:avLst/>
              </a:prstGeom>
              <a:noFill/>
              <a:ln w="9525">
                <a:noFill/>
                <a:miter lim="800000"/>
                <a:headEnd/>
                <a:tailEnd/>
              </a:ln>
            </p:spPr>
          </p:pic>
          <p:sp>
            <p:nvSpPr>
              <p:cNvPr id="129" name="Line 17">
                <a:extLst>
                  <a:ext uri="{FF2B5EF4-FFF2-40B4-BE49-F238E27FC236}">
                    <a16:creationId xmlns:a16="http://schemas.microsoft.com/office/drawing/2014/main" id="{3B733682-2E71-4532-951E-66F797DD1B1D}"/>
                  </a:ext>
                </a:extLst>
              </p:cNvPr>
              <p:cNvSpPr>
                <a:spLocks noChangeShapeType="1"/>
              </p:cNvSpPr>
              <p:nvPr/>
            </p:nvSpPr>
            <p:spPr bwMode="auto">
              <a:xfrm flipV="1">
                <a:off x="4983037" y="4826220"/>
                <a:ext cx="770621" cy="539898"/>
              </a:xfrm>
              <a:prstGeom prst="line">
                <a:avLst/>
              </a:prstGeom>
              <a:noFill/>
              <a:ln w="28575">
                <a:solidFill>
                  <a:schemeClr val="accent5">
                    <a:lumMod val="75000"/>
                  </a:schemeClr>
                </a:solidFill>
                <a:round/>
                <a:headEnd/>
                <a:tailEnd/>
              </a:ln>
            </p:spPr>
            <p:txBody>
              <a:bodyPr wrap="square" lIns="0" tIns="0" rIns="0" bIns="0" anchor="ctr">
                <a:spAutoFit/>
              </a:bodyPr>
              <a:lstStyle/>
              <a:p>
                <a:pPr>
                  <a:lnSpc>
                    <a:spcPct val="120000"/>
                  </a:lnSpc>
                </a:pPr>
                <a:endParaRPr lang="zh-CN" altLang="en-US" sz="2000">
                  <a:cs typeface="+mn-ea"/>
                  <a:sym typeface="+mn-lt"/>
                </a:endParaRPr>
              </a:p>
            </p:txBody>
          </p:sp>
          <p:sp>
            <p:nvSpPr>
              <p:cNvPr id="130" name="AutoShape 283">
                <a:extLst>
                  <a:ext uri="{FF2B5EF4-FFF2-40B4-BE49-F238E27FC236}">
                    <a16:creationId xmlns:a16="http://schemas.microsoft.com/office/drawing/2014/main" id="{C220E828-41F4-416B-A149-862AB05EB72A}"/>
                  </a:ext>
                </a:extLst>
              </p:cNvPr>
              <p:cNvSpPr>
                <a:spLocks noChangeAspect="1" noChangeArrowheads="1" noTextEdit="1"/>
              </p:cNvSpPr>
              <p:nvPr/>
            </p:nvSpPr>
            <p:spPr bwMode="auto">
              <a:xfrm>
                <a:off x="4073831" y="3480628"/>
                <a:ext cx="786421" cy="484800"/>
              </a:xfrm>
              <a:prstGeom prst="rect">
                <a:avLst/>
              </a:prstGeom>
              <a:noFill/>
              <a:ln w="9525">
                <a:noFill/>
                <a:miter lim="800000"/>
                <a:headEnd/>
                <a:tailEnd/>
              </a:ln>
            </p:spPr>
            <p:txBody>
              <a:bodyPr/>
              <a:lstStyle/>
              <a:p>
                <a:pPr>
                  <a:lnSpc>
                    <a:spcPct val="120000"/>
                  </a:lnSpc>
                </a:pPr>
                <a:endParaRPr lang="zh-CN" altLang="en-US" sz="2000">
                  <a:cs typeface="+mn-ea"/>
                  <a:sym typeface="+mn-lt"/>
                </a:endParaRPr>
              </a:p>
            </p:txBody>
          </p:sp>
          <p:sp>
            <p:nvSpPr>
              <p:cNvPr id="131" name="Freeform 284">
                <a:extLst>
                  <a:ext uri="{FF2B5EF4-FFF2-40B4-BE49-F238E27FC236}">
                    <a16:creationId xmlns:a16="http://schemas.microsoft.com/office/drawing/2014/main" id="{CF1A9C57-E0B7-4746-A458-BE9B81AF300B}"/>
                  </a:ext>
                </a:extLst>
              </p:cNvPr>
              <p:cNvSpPr>
                <a:spLocks noEditPoints="1"/>
              </p:cNvSpPr>
              <p:nvPr/>
            </p:nvSpPr>
            <p:spPr bwMode="auto">
              <a:xfrm>
                <a:off x="4112598" y="3506294"/>
                <a:ext cx="708887" cy="429191"/>
              </a:xfrm>
              <a:custGeom>
                <a:avLst/>
                <a:gdLst>
                  <a:gd name="T0" fmla="*/ 96 w 770"/>
                  <a:gd name="T1" fmla="*/ 16 h 604"/>
                  <a:gd name="T2" fmla="*/ 94 w 770"/>
                  <a:gd name="T3" fmla="*/ 20 h 604"/>
                  <a:gd name="T4" fmla="*/ 89 w 770"/>
                  <a:gd name="T5" fmla="*/ 24 h 604"/>
                  <a:gd name="T6" fmla="*/ 80 w 770"/>
                  <a:gd name="T7" fmla="*/ 27 h 604"/>
                  <a:gd name="T8" fmla="*/ 70 w 770"/>
                  <a:gd name="T9" fmla="*/ 30 h 604"/>
                  <a:gd name="T10" fmla="*/ 57 w 770"/>
                  <a:gd name="T11" fmla="*/ 31 h 604"/>
                  <a:gd name="T12" fmla="*/ 44 w 770"/>
                  <a:gd name="T13" fmla="*/ 31 h 604"/>
                  <a:gd name="T14" fmla="*/ 32 w 770"/>
                  <a:gd name="T15" fmla="*/ 31 h 604"/>
                  <a:gd name="T16" fmla="*/ 20 w 770"/>
                  <a:gd name="T17" fmla="*/ 29 h 604"/>
                  <a:gd name="T18" fmla="*/ 20 w 770"/>
                  <a:gd name="T19" fmla="*/ 29 h 604"/>
                  <a:gd name="T20" fmla="*/ 32 w 770"/>
                  <a:gd name="T21" fmla="*/ 31 h 604"/>
                  <a:gd name="T22" fmla="*/ 44 w 770"/>
                  <a:gd name="T23" fmla="*/ 31 h 604"/>
                  <a:gd name="T24" fmla="*/ 57 w 770"/>
                  <a:gd name="T25" fmla="*/ 31 h 604"/>
                  <a:gd name="T26" fmla="*/ 70 w 770"/>
                  <a:gd name="T27" fmla="*/ 30 h 604"/>
                  <a:gd name="T28" fmla="*/ 80 w 770"/>
                  <a:gd name="T29" fmla="*/ 27 h 604"/>
                  <a:gd name="T30" fmla="*/ 89 w 770"/>
                  <a:gd name="T31" fmla="*/ 24 h 604"/>
                  <a:gd name="T32" fmla="*/ 94 w 770"/>
                  <a:gd name="T33" fmla="*/ 20 h 604"/>
                  <a:gd name="T34" fmla="*/ 96 w 770"/>
                  <a:gd name="T35" fmla="*/ 16 h 604"/>
                  <a:gd name="T36" fmla="*/ 0 w 770"/>
                  <a:gd name="T37" fmla="*/ 16 h 604"/>
                  <a:gd name="T38" fmla="*/ 1 w 770"/>
                  <a:gd name="T39" fmla="*/ 20 h 604"/>
                  <a:gd name="T40" fmla="*/ 7 w 770"/>
                  <a:gd name="T41" fmla="*/ 24 h 604"/>
                  <a:gd name="T42" fmla="*/ 15 w 770"/>
                  <a:gd name="T43" fmla="*/ 27 h 604"/>
                  <a:gd name="T44" fmla="*/ 7 w 770"/>
                  <a:gd name="T45" fmla="*/ 24 h 604"/>
                  <a:gd name="T46" fmla="*/ 1 w 770"/>
                  <a:gd name="T47" fmla="*/ 20 h 604"/>
                  <a:gd name="T48" fmla="*/ 0 w 770"/>
                  <a:gd name="T49" fmla="*/ 16 h 604"/>
                  <a:gd name="T50" fmla="*/ 0 w 770"/>
                  <a:gd name="T51" fmla="*/ 16 h 604"/>
                  <a:gd name="T52" fmla="*/ 0 w 770"/>
                  <a:gd name="T53" fmla="*/ 61 h 604"/>
                  <a:gd name="T54" fmla="*/ 4 w 770"/>
                  <a:gd name="T55" fmla="*/ 65 h 604"/>
                  <a:gd name="T56" fmla="*/ 10 w 770"/>
                  <a:gd name="T57" fmla="*/ 69 h 604"/>
                  <a:gd name="T58" fmla="*/ 20 w 770"/>
                  <a:gd name="T59" fmla="*/ 72 h 604"/>
                  <a:gd name="T60" fmla="*/ 32 w 770"/>
                  <a:gd name="T61" fmla="*/ 74 h 604"/>
                  <a:gd name="T62" fmla="*/ 44 w 770"/>
                  <a:gd name="T63" fmla="*/ 75 h 604"/>
                  <a:gd name="T64" fmla="*/ 57 w 770"/>
                  <a:gd name="T65" fmla="*/ 75 h 604"/>
                  <a:gd name="T66" fmla="*/ 70 w 770"/>
                  <a:gd name="T67" fmla="*/ 73 h 604"/>
                  <a:gd name="T68" fmla="*/ 80 w 770"/>
                  <a:gd name="T69" fmla="*/ 71 h 604"/>
                  <a:gd name="T70" fmla="*/ 89 w 770"/>
                  <a:gd name="T71" fmla="*/ 67 h 604"/>
                  <a:gd name="T72" fmla="*/ 94 w 770"/>
                  <a:gd name="T73" fmla="*/ 63 h 604"/>
                  <a:gd name="T74" fmla="*/ 96 w 770"/>
                  <a:gd name="T75" fmla="*/ 59 h 604"/>
                  <a:gd name="T76" fmla="*/ 95 w 770"/>
                  <a:gd name="T77" fmla="*/ 13 h 604"/>
                  <a:gd name="T78" fmla="*/ 92 w 770"/>
                  <a:gd name="T79" fmla="*/ 9 h 604"/>
                  <a:gd name="T80" fmla="*/ 85 w 770"/>
                  <a:gd name="T81" fmla="*/ 5 h 604"/>
                  <a:gd name="T82" fmla="*/ 75 w 770"/>
                  <a:gd name="T83" fmla="*/ 2 h 604"/>
                  <a:gd name="T84" fmla="*/ 64 w 770"/>
                  <a:gd name="T85" fmla="*/ 0 h 604"/>
                  <a:gd name="T86" fmla="*/ 51 w 770"/>
                  <a:gd name="T87" fmla="*/ 0 h 604"/>
                  <a:gd name="T88" fmla="*/ 38 w 770"/>
                  <a:gd name="T89" fmla="*/ 0 h 604"/>
                  <a:gd name="T90" fmla="*/ 26 w 770"/>
                  <a:gd name="T91" fmla="*/ 1 h 604"/>
                  <a:gd name="T92" fmla="*/ 15 w 770"/>
                  <a:gd name="T93" fmla="*/ 4 h 604"/>
                  <a:gd name="T94" fmla="*/ 7 w 770"/>
                  <a:gd name="T95" fmla="*/ 7 h 604"/>
                  <a:gd name="T96" fmla="*/ 1 w 770"/>
                  <a:gd name="T97" fmla="*/ 11 h 604"/>
                  <a:gd name="T98" fmla="*/ 0 w 770"/>
                  <a:gd name="T99" fmla="*/ 16 h 6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0"/>
                  <a:gd name="T151" fmla="*/ 0 h 604"/>
                  <a:gd name="T152" fmla="*/ 770 w 770"/>
                  <a:gd name="T153" fmla="*/ 604 h 6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0" h="604">
                    <a:moveTo>
                      <a:pt x="770" y="128"/>
                    </a:moveTo>
                    <a:lnTo>
                      <a:pt x="770" y="128"/>
                    </a:lnTo>
                    <a:lnTo>
                      <a:pt x="766" y="145"/>
                    </a:lnTo>
                    <a:lnTo>
                      <a:pt x="755" y="162"/>
                    </a:lnTo>
                    <a:lnTo>
                      <a:pt x="738" y="178"/>
                    </a:lnTo>
                    <a:lnTo>
                      <a:pt x="713" y="195"/>
                    </a:lnTo>
                    <a:lnTo>
                      <a:pt x="683" y="208"/>
                    </a:lnTo>
                    <a:lnTo>
                      <a:pt x="648" y="220"/>
                    </a:lnTo>
                    <a:lnTo>
                      <a:pt x="606" y="232"/>
                    </a:lnTo>
                    <a:lnTo>
                      <a:pt x="561" y="241"/>
                    </a:lnTo>
                    <a:lnTo>
                      <a:pt x="514" y="248"/>
                    </a:lnTo>
                    <a:lnTo>
                      <a:pt x="464" y="253"/>
                    </a:lnTo>
                    <a:lnTo>
                      <a:pt x="411" y="254"/>
                    </a:lnTo>
                    <a:lnTo>
                      <a:pt x="359" y="254"/>
                    </a:lnTo>
                    <a:lnTo>
                      <a:pt x="308" y="253"/>
                    </a:lnTo>
                    <a:lnTo>
                      <a:pt x="257" y="248"/>
                    </a:lnTo>
                    <a:lnTo>
                      <a:pt x="209" y="241"/>
                    </a:lnTo>
                    <a:lnTo>
                      <a:pt x="164" y="232"/>
                    </a:lnTo>
                    <a:lnTo>
                      <a:pt x="122" y="222"/>
                    </a:lnTo>
                    <a:lnTo>
                      <a:pt x="164" y="232"/>
                    </a:lnTo>
                    <a:lnTo>
                      <a:pt x="209" y="241"/>
                    </a:lnTo>
                    <a:lnTo>
                      <a:pt x="257" y="248"/>
                    </a:lnTo>
                    <a:lnTo>
                      <a:pt x="308" y="253"/>
                    </a:lnTo>
                    <a:lnTo>
                      <a:pt x="359" y="254"/>
                    </a:lnTo>
                    <a:lnTo>
                      <a:pt x="411" y="254"/>
                    </a:lnTo>
                    <a:lnTo>
                      <a:pt x="464" y="253"/>
                    </a:lnTo>
                    <a:lnTo>
                      <a:pt x="514" y="248"/>
                    </a:lnTo>
                    <a:lnTo>
                      <a:pt x="561" y="241"/>
                    </a:lnTo>
                    <a:lnTo>
                      <a:pt x="606" y="232"/>
                    </a:lnTo>
                    <a:lnTo>
                      <a:pt x="648" y="220"/>
                    </a:lnTo>
                    <a:lnTo>
                      <a:pt x="683" y="208"/>
                    </a:lnTo>
                    <a:lnTo>
                      <a:pt x="713" y="195"/>
                    </a:lnTo>
                    <a:lnTo>
                      <a:pt x="738" y="178"/>
                    </a:lnTo>
                    <a:lnTo>
                      <a:pt x="755" y="162"/>
                    </a:lnTo>
                    <a:lnTo>
                      <a:pt x="766" y="145"/>
                    </a:lnTo>
                    <a:lnTo>
                      <a:pt x="770" y="128"/>
                    </a:lnTo>
                    <a:close/>
                    <a:moveTo>
                      <a:pt x="0" y="128"/>
                    </a:moveTo>
                    <a:lnTo>
                      <a:pt x="4" y="145"/>
                    </a:lnTo>
                    <a:lnTo>
                      <a:pt x="15" y="162"/>
                    </a:lnTo>
                    <a:lnTo>
                      <a:pt x="32" y="179"/>
                    </a:lnTo>
                    <a:lnTo>
                      <a:pt x="57" y="195"/>
                    </a:lnTo>
                    <a:lnTo>
                      <a:pt x="87" y="208"/>
                    </a:lnTo>
                    <a:lnTo>
                      <a:pt x="122" y="222"/>
                    </a:lnTo>
                    <a:lnTo>
                      <a:pt x="87" y="208"/>
                    </a:lnTo>
                    <a:lnTo>
                      <a:pt x="57" y="195"/>
                    </a:lnTo>
                    <a:lnTo>
                      <a:pt x="32" y="179"/>
                    </a:lnTo>
                    <a:lnTo>
                      <a:pt x="15" y="162"/>
                    </a:lnTo>
                    <a:lnTo>
                      <a:pt x="4" y="145"/>
                    </a:lnTo>
                    <a:lnTo>
                      <a:pt x="0" y="128"/>
                    </a:lnTo>
                    <a:close/>
                    <a:moveTo>
                      <a:pt x="0" y="128"/>
                    </a:moveTo>
                    <a:lnTo>
                      <a:pt x="0" y="476"/>
                    </a:lnTo>
                    <a:lnTo>
                      <a:pt x="4" y="495"/>
                    </a:lnTo>
                    <a:lnTo>
                      <a:pt x="15" y="512"/>
                    </a:lnTo>
                    <a:lnTo>
                      <a:pt x="32" y="527"/>
                    </a:lnTo>
                    <a:lnTo>
                      <a:pt x="57" y="542"/>
                    </a:lnTo>
                    <a:lnTo>
                      <a:pt x="87" y="558"/>
                    </a:lnTo>
                    <a:lnTo>
                      <a:pt x="122" y="570"/>
                    </a:lnTo>
                    <a:lnTo>
                      <a:pt x="164" y="582"/>
                    </a:lnTo>
                    <a:lnTo>
                      <a:pt x="209" y="590"/>
                    </a:lnTo>
                    <a:lnTo>
                      <a:pt x="256" y="597"/>
                    </a:lnTo>
                    <a:lnTo>
                      <a:pt x="306" y="602"/>
                    </a:lnTo>
                    <a:lnTo>
                      <a:pt x="359" y="604"/>
                    </a:lnTo>
                    <a:lnTo>
                      <a:pt x="411" y="604"/>
                    </a:lnTo>
                    <a:lnTo>
                      <a:pt x="464" y="602"/>
                    </a:lnTo>
                    <a:lnTo>
                      <a:pt x="514" y="597"/>
                    </a:lnTo>
                    <a:lnTo>
                      <a:pt x="561" y="590"/>
                    </a:lnTo>
                    <a:lnTo>
                      <a:pt x="606" y="582"/>
                    </a:lnTo>
                    <a:lnTo>
                      <a:pt x="648" y="570"/>
                    </a:lnTo>
                    <a:lnTo>
                      <a:pt x="683" y="558"/>
                    </a:lnTo>
                    <a:lnTo>
                      <a:pt x="713" y="542"/>
                    </a:lnTo>
                    <a:lnTo>
                      <a:pt x="738" y="527"/>
                    </a:lnTo>
                    <a:lnTo>
                      <a:pt x="755" y="512"/>
                    </a:lnTo>
                    <a:lnTo>
                      <a:pt x="766" y="495"/>
                    </a:lnTo>
                    <a:lnTo>
                      <a:pt x="770" y="476"/>
                    </a:lnTo>
                    <a:lnTo>
                      <a:pt x="770" y="128"/>
                    </a:lnTo>
                    <a:lnTo>
                      <a:pt x="766" y="110"/>
                    </a:lnTo>
                    <a:lnTo>
                      <a:pt x="755" y="93"/>
                    </a:lnTo>
                    <a:lnTo>
                      <a:pt x="738" y="77"/>
                    </a:lnTo>
                    <a:lnTo>
                      <a:pt x="713" y="62"/>
                    </a:lnTo>
                    <a:lnTo>
                      <a:pt x="683" y="47"/>
                    </a:lnTo>
                    <a:lnTo>
                      <a:pt x="648" y="35"/>
                    </a:lnTo>
                    <a:lnTo>
                      <a:pt x="606" y="23"/>
                    </a:lnTo>
                    <a:lnTo>
                      <a:pt x="561" y="14"/>
                    </a:lnTo>
                    <a:lnTo>
                      <a:pt x="514" y="7"/>
                    </a:lnTo>
                    <a:lnTo>
                      <a:pt x="464" y="2"/>
                    </a:lnTo>
                    <a:lnTo>
                      <a:pt x="411" y="0"/>
                    </a:lnTo>
                    <a:lnTo>
                      <a:pt x="359" y="0"/>
                    </a:lnTo>
                    <a:lnTo>
                      <a:pt x="306" y="2"/>
                    </a:lnTo>
                    <a:lnTo>
                      <a:pt x="256" y="7"/>
                    </a:lnTo>
                    <a:lnTo>
                      <a:pt x="209" y="14"/>
                    </a:lnTo>
                    <a:lnTo>
                      <a:pt x="164" y="23"/>
                    </a:lnTo>
                    <a:lnTo>
                      <a:pt x="122" y="35"/>
                    </a:lnTo>
                    <a:lnTo>
                      <a:pt x="87" y="47"/>
                    </a:lnTo>
                    <a:lnTo>
                      <a:pt x="57" y="62"/>
                    </a:lnTo>
                    <a:lnTo>
                      <a:pt x="32" y="77"/>
                    </a:lnTo>
                    <a:lnTo>
                      <a:pt x="15" y="93"/>
                    </a:lnTo>
                    <a:lnTo>
                      <a:pt x="4" y="110"/>
                    </a:lnTo>
                    <a:lnTo>
                      <a:pt x="0" y="128"/>
                    </a:lnTo>
                    <a:close/>
                  </a:path>
                </a:pathLst>
              </a:custGeom>
              <a:gradFill rotWithShape="1">
                <a:gsLst>
                  <a:gs pos="0">
                    <a:srgbClr val="761E5F"/>
                  </a:gs>
                  <a:gs pos="50000">
                    <a:srgbClr val="FF41CD"/>
                  </a:gs>
                  <a:gs pos="100000">
                    <a:srgbClr val="761E5F"/>
                  </a:gs>
                </a:gsLst>
                <a:lin ang="0" scaled="1"/>
              </a:gradFill>
              <a:ln w="9525">
                <a:noFill/>
                <a:round/>
                <a:headEnd/>
                <a:tailEnd/>
              </a:ln>
            </p:spPr>
            <p:txBody>
              <a:bodyPr/>
              <a:lstStyle/>
              <a:p>
                <a:pPr>
                  <a:lnSpc>
                    <a:spcPct val="120000"/>
                  </a:lnSpc>
                </a:pPr>
                <a:endParaRPr lang="zh-CN" altLang="en-US" sz="2000">
                  <a:cs typeface="+mn-ea"/>
                  <a:sym typeface="+mn-lt"/>
                </a:endParaRPr>
              </a:p>
            </p:txBody>
          </p:sp>
          <p:sp>
            <p:nvSpPr>
              <p:cNvPr id="132" name="Freeform 285">
                <a:extLst>
                  <a:ext uri="{FF2B5EF4-FFF2-40B4-BE49-F238E27FC236}">
                    <a16:creationId xmlns:a16="http://schemas.microsoft.com/office/drawing/2014/main" id="{C9237C43-1B8B-4A3D-BD2D-1A3C3C4350A2}"/>
                  </a:ext>
                </a:extLst>
              </p:cNvPr>
              <p:cNvSpPr>
                <a:spLocks/>
              </p:cNvSpPr>
              <p:nvPr/>
            </p:nvSpPr>
            <p:spPr bwMode="auto">
              <a:xfrm>
                <a:off x="4114444" y="3507720"/>
                <a:ext cx="707040" cy="182513"/>
              </a:xfrm>
              <a:custGeom>
                <a:avLst/>
                <a:gdLst>
                  <a:gd name="T0" fmla="*/ 95 w 768"/>
                  <a:gd name="T1" fmla="*/ 16 h 256"/>
                  <a:gd name="T2" fmla="*/ 95 w 768"/>
                  <a:gd name="T3" fmla="*/ 18 h 256"/>
                  <a:gd name="T4" fmla="*/ 94 w 768"/>
                  <a:gd name="T5" fmla="*/ 20 h 256"/>
                  <a:gd name="T6" fmla="*/ 91 w 768"/>
                  <a:gd name="T7" fmla="*/ 22 h 256"/>
                  <a:gd name="T8" fmla="*/ 88 w 768"/>
                  <a:gd name="T9" fmla="*/ 24 h 256"/>
                  <a:gd name="T10" fmla="*/ 84 w 768"/>
                  <a:gd name="T11" fmla="*/ 26 h 256"/>
                  <a:gd name="T12" fmla="*/ 79 w 768"/>
                  <a:gd name="T13" fmla="*/ 27 h 256"/>
                  <a:gd name="T14" fmla="*/ 74 w 768"/>
                  <a:gd name="T15" fmla="*/ 29 h 256"/>
                  <a:gd name="T16" fmla="*/ 68 w 768"/>
                  <a:gd name="T17" fmla="*/ 30 h 256"/>
                  <a:gd name="T18" fmla="*/ 62 w 768"/>
                  <a:gd name="T19" fmla="*/ 31 h 256"/>
                  <a:gd name="T20" fmla="*/ 56 w 768"/>
                  <a:gd name="T21" fmla="*/ 31 h 256"/>
                  <a:gd name="T22" fmla="*/ 49 w 768"/>
                  <a:gd name="T23" fmla="*/ 32 h 256"/>
                  <a:gd name="T24" fmla="*/ 43 w 768"/>
                  <a:gd name="T25" fmla="*/ 31 h 256"/>
                  <a:gd name="T26" fmla="*/ 36 w 768"/>
                  <a:gd name="T27" fmla="*/ 31 h 256"/>
                  <a:gd name="T28" fmla="*/ 29 w 768"/>
                  <a:gd name="T29" fmla="*/ 30 h 256"/>
                  <a:gd name="T30" fmla="*/ 24 w 768"/>
                  <a:gd name="T31" fmla="*/ 29 h 256"/>
                  <a:gd name="T32" fmla="*/ 18 w 768"/>
                  <a:gd name="T33" fmla="*/ 28 h 256"/>
                  <a:gd name="T34" fmla="*/ 13 w 768"/>
                  <a:gd name="T35" fmla="*/ 27 h 256"/>
                  <a:gd name="T36" fmla="*/ 8 w 768"/>
                  <a:gd name="T37" fmla="*/ 25 h 256"/>
                  <a:gd name="T38" fmla="*/ 5 w 768"/>
                  <a:gd name="T39" fmla="*/ 23 h 256"/>
                  <a:gd name="T40" fmla="*/ 2 w 768"/>
                  <a:gd name="T41" fmla="*/ 21 h 256"/>
                  <a:gd name="T42" fmla="*/ 1 w 768"/>
                  <a:gd name="T43" fmla="*/ 19 h 256"/>
                  <a:gd name="T44" fmla="*/ 0 w 768"/>
                  <a:gd name="T45" fmla="*/ 17 h 256"/>
                  <a:gd name="T46" fmla="*/ 0 w 768"/>
                  <a:gd name="T47" fmla="*/ 14 h 256"/>
                  <a:gd name="T48" fmla="*/ 1 w 768"/>
                  <a:gd name="T49" fmla="*/ 12 h 256"/>
                  <a:gd name="T50" fmla="*/ 2 w 768"/>
                  <a:gd name="T51" fmla="*/ 10 h 256"/>
                  <a:gd name="T52" fmla="*/ 5 w 768"/>
                  <a:gd name="T53" fmla="*/ 8 h 256"/>
                  <a:gd name="T54" fmla="*/ 8 w 768"/>
                  <a:gd name="T55" fmla="*/ 6 h 256"/>
                  <a:gd name="T56" fmla="*/ 13 w 768"/>
                  <a:gd name="T57" fmla="*/ 4 h 256"/>
                  <a:gd name="T58" fmla="*/ 18 w 768"/>
                  <a:gd name="T59" fmla="*/ 3 h 256"/>
                  <a:gd name="T60" fmla="*/ 24 w 768"/>
                  <a:gd name="T61" fmla="*/ 2 h 256"/>
                  <a:gd name="T62" fmla="*/ 29 w 768"/>
                  <a:gd name="T63" fmla="*/ 1 h 256"/>
                  <a:gd name="T64" fmla="*/ 36 w 768"/>
                  <a:gd name="T65" fmla="*/ 1 h 256"/>
                  <a:gd name="T66" fmla="*/ 43 w 768"/>
                  <a:gd name="T67" fmla="*/ 0 h 256"/>
                  <a:gd name="T68" fmla="*/ 49 w 768"/>
                  <a:gd name="T69" fmla="*/ 0 h 256"/>
                  <a:gd name="T70" fmla="*/ 56 w 768"/>
                  <a:gd name="T71" fmla="*/ 1 h 256"/>
                  <a:gd name="T72" fmla="*/ 62 w 768"/>
                  <a:gd name="T73" fmla="*/ 1 h 256"/>
                  <a:gd name="T74" fmla="*/ 68 w 768"/>
                  <a:gd name="T75" fmla="*/ 1 h 256"/>
                  <a:gd name="T76" fmla="*/ 74 w 768"/>
                  <a:gd name="T77" fmla="*/ 2 h 256"/>
                  <a:gd name="T78" fmla="*/ 79 w 768"/>
                  <a:gd name="T79" fmla="*/ 4 h 256"/>
                  <a:gd name="T80" fmla="*/ 84 w 768"/>
                  <a:gd name="T81" fmla="*/ 5 h 256"/>
                  <a:gd name="T82" fmla="*/ 88 w 768"/>
                  <a:gd name="T83" fmla="*/ 7 h 256"/>
                  <a:gd name="T84" fmla="*/ 91 w 768"/>
                  <a:gd name="T85" fmla="*/ 9 h 256"/>
                  <a:gd name="T86" fmla="*/ 94 w 768"/>
                  <a:gd name="T87" fmla="*/ 11 h 256"/>
                  <a:gd name="T88" fmla="*/ 95 w 768"/>
                  <a:gd name="T89" fmla="*/ 13 h 256"/>
                  <a:gd name="T90" fmla="*/ 95 w 768"/>
                  <a:gd name="T91" fmla="*/ 16 h 25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68"/>
                  <a:gd name="T139" fmla="*/ 0 h 256"/>
                  <a:gd name="T140" fmla="*/ 768 w 768"/>
                  <a:gd name="T141" fmla="*/ 256 h 25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68" h="256">
                    <a:moveTo>
                      <a:pt x="768" y="128"/>
                    </a:moveTo>
                    <a:lnTo>
                      <a:pt x="764" y="145"/>
                    </a:lnTo>
                    <a:lnTo>
                      <a:pt x="753" y="162"/>
                    </a:lnTo>
                    <a:lnTo>
                      <a:pt x="734" y="179"/>
                    </a:lnTo>
                    <a:lnTo>
                      <a:pt x="710" y="195"/>
                    </a:lnTo>
                    <a:lnTo>
                      <a:pt x="678" y="210"/>
                    </a:lnTo>
                    <a:lnTo>
                      <a:pt x="640" y="222"/>
                    </a:lnTo>
                    <a:lnTo>
                      <a:pt x="599" y="234"/>
                    </a:lnTo>
                    <a:lnTo>
                      <a:pt x="552" y="242"/>
                    </a:lnTo>
                    <a:lnTo>
                      <a:pt x="501" y="249"/>
                    </a:lnTo>
                    <a:lnTo>
                      <a:pt x="451" y="253"/>
                    </a:lnTo>
                    <a:lnTo>
                      <a:pt x="396" y="256"/>
                    </a:lnTo>
                    <a:lnTo>
                      <a:pt x="344" y="254"/>
                    </a:lnTo>
                    <a:lnTo>
                      <a:pt x="289" y="251"/>
                    </a:lnTo>
                    <a:lnTo>
                      <a:pt x="238" y="246"/>
                    </a:lnTo>
                    <a:lnTo>
                      <a:pt x="192" y="239"/>
                    </a:lnTo>
                    <a:lnTo>
                      <a:pt x="147" y="229"/>
                    </a:lnTo>
                    <a:lnTo>
                      <a:pt x="107" y="217"/>
                    </a:lnTo>
                    <a:lnTo>
                      <a:pt x="71" y="203"/>
                    </a:lnTo>
                    <a:lnTo>
                      <a:pt x="43" y="188"/>
                    </a:lnTo>
                    <a:lnTo>
                      <a:pt x="23" y="171"/>
                    </a:lnTo>
                    <a:lnTo>
                      <a:pt x="8" y="154"/>
                    </a:lnTo>
                    <a:lnTo>
                      <a:pt x="0" y="137"/>
                    </a:lnTo>
                    <a:lnTo>
                      <a:pt x="0" y="118"/>
                    </a:lnTo>
                    <a:lnTo>
                      <a:pt x="8" y="101"/>
                    </a:lnTo>
                    <a:lnTo>
                      <a:pt x="23" y="84"/>
                    </a:lnTo>
                    <a:lnTo>
                      <a:pt x="43" y="67"/>
                    </a:lnTo>
                    <a:lnTo>
                      <a:pt x="71" y="52"/>
                    </a:lnTo>
                    <a:lnTo>
                      <a:pt x="107" y="38"/>
                    </a:lnTo>
                    <a:lnTo>
                      <a:pt x="147" y="26"/>
                    </a:lnTo>
                    <a:lnTo>
                      <a:pt x="192" y="18"/>
                    </a:lnTo>
                    <a:lnTo>
                      <a:pt x="238" y="9"/>
                    </a:lnTo>
                    <a:lnTo>
                      <a:pt x="289" y="4"/>
                    </a:lnTo>
                    <a:lnTo>
                      <a:pt x="344" y="0"/>
                    </a:lnTo>
                    <a:lnTo>
                      <a:pt x="396" y="0"/>
                    </a:lnTo>
                    <a:lnTo>
                      <a:pt x="451" y="2"/>
                    </a:lnTo>
                    <a:lnTo>
                      <a:pt x="501" y="6"/>
                    </a:lnTo>
                    <a:lnTo>
                      <a:pt x="552" y="12"/>
                    </a:lnTo>
                    <a:lnTo>
                      <a:pt x="599" y="21"/>
                    </a:lnTo>
                    <a:lnTo>
                      <a:pt x="640" y="33"/>
                    </a:lnTo>
                    <a:lnTo>
                      <a:pt x="678" y="45"/>
                    </a:lnTo>
                    <a:lnTo>
                      <a:pt x="710" y="60"/>
                    </a:lnTo>
                    <a:lnTo>
                      <a:pt x="734" y="75"/>
                    </a:lnTo>
                    <a:lnTo>
                      <a:pt x="753" y="93"/>
                    </a:lnTo>
                    <a:lnTo>
                      <a:pt x="764" y="110"/>
                    </a:lnTo>
                    <a:lnTo>
                      <a:pt x="768" y="128"/>
                    </a:lnTo>
                    <a:close/>
                  </a:path>
                </a:pathLst>
              </a:custGeom>
              <a:solidFill>
                <a:srgbClr val="C891FF"/>
              </a:solidFill>
              <a:ln w="9525">
                <a:noFill/>
                <a:round/>
                <a:headEnd/>
                <a:tailEnd/>
              </a:ln>
            </p:spPr>
            <p:txBody>
              <a:bodyPr/>
              <a:lstStyle/>
              <a:p>
                <a:pPr>
                  <a:lnSpc>
                    <a:spcPct val="120000"/>
                  </a:lnSpc>
                </a:pPr>
                <a:endParaRPr lang="zh-CN" altLang="en-US" sz="2000">
                  <a:cs typeface="+mn-ea"/>
                  <a:sym typeface="+mn-lt"/>
                </a:endParaRPr>
              </a:p>
            </p:txBody>
          </p:sp>
          <p:sp>
            <p:nvSpPr>
              <p:cNvPr id="133" name="Freeform 286">
                <a:extLst>
                  <a:ext uri="{FF2B5EF4-FFF2-40B4-BE49-F238E27FC236}">
                    <a16:creationId xmlns:a16="http://schemas.microsoft.com/office/drawing/2014/main" id="{F74EB468-4D18-4D91-9F91-F5394E6434C4}"/>
                  </a:ext>
                </a:extLst>
              </p:cNvPr>
              <p:cNvSpPr>
                <a:spLocks noEditPoints="1"/>
              </p:cNvSpPr>
              <p:nvPr/>
            </p:nvSpPr>
            <p:spPr bwMode="auto">
              <a:xfrm>
                <a:off x="4276897" y="3524830"/>
                <a:ext cx="372904" cy="141162"/>
              </a:xfrm>
              <a:custGeom>
                <a:avLst/>
                <a:gdLst>
                  <a:gd name="T0" fmla="*/ 10 w 403"/>
                  <a:gd name="T1" fmla="*/ 14 h 200"/>
                  <a:gd name="T2" fmla="*/ 39 w 403"/>
                  <a:gd name="T3" fmla="*/ 14 h 200"/>
                  <a:gd name="T4" fmla="*/ 20 w 403"/>
                  <a:gd name="T5" fmla="*/ 21 h 200"/>
                  <a:gd name="T6" fmla="*/ 10 w 403"/>
                  <a:gd name="T7" fmla="*/ 14 h 200"/>
                  <a:gd name="T8" fmla="*/ 42 w 403"/>
                  <a:gd name="T9" fmla="*/ 10 h 200"/>
                  <a:gd name="T10" fmla="*/ 12 w 403"/>
                  <a:gd name="T11" fmla="*/ 10 h 200"/>
                  <a:gd name="T12" fmla="*/ 31 w 403"/>
                  <a:gd name="T13" fmla="*/ 3 h 200"/>
                  <a:gd name="T14" fmla="*/ 42 w 403"/>
                  <a:gd name="T15" fmla="*/ 10 h 200"/>
                  <a:gd name="T16" fmla="*/ 20 w 403"/>
                  <a:gd name="T17" fmla="*/ 24 h 200"/>
                  <a:gd name="T18" fmla="*/ 51 w 403"/>
                  <a:gd name="T19" fmla="*/ 12 h 200"/>
                  <a:gd name="T20" fmla="*/ 32 w 403"/>
                  <a:gd name="T21" fmla="*/ 0 h 200"/>
                  <a:gd name="T22" fmla="*/ 0 w 403"/>
                  <a:gd name="T23" fmla="*/ 12 h 200"/>
                  <a:gd name="T24" fmla="*/ 20 w 403"/>
                  <a:gd name="T25" fmla="*/ 24 h 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
                  <a:gd name="T40" fmla="*/ 0 h 200"/>
                  <a:gd name="T41" fmla="*/ 403 w 403"/>
                  <a:gd name="T42" fmla="*/ 200 h 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 h="200">
                    <a:moveTo>
                      <a:pt x="73" y="113"/>
                    </a:moveTo>
                    <a:lnTo>
                      <a:pt x="309" y="113"/>
                    </a:lnTo>
                    <a:lnTo>
                      <a:pt x="159" y="171"/>
                    </a:lnTo>
                    <a:lnTo>
                      <a:pt x="73" y="113"/>
                    </a:lnTo>
                    <a:close/>
                    <a:moveTo>
                      <a:pt x="330" y="87"/>
                    </a:moveTo>
                    <a:lnTo>
                      <a:pt x="93" y="87"/>
                    </a:lnTo>
                    <a:lnTo>
                      <a:pt x="244" y="29"/>
                    </a:lnTo>
                    <a:lnTo>
                      <a:pt x="330" y="87"/>
                    </a:lnTo>
                    <a:close/>
                    <a:moveTo>
                      <a:pt x="153" y="200"/>
                    </a:moveTo>
                    <a:lnTo>
                      <a:pt x="403" y="103"/>
                    </a:lnTo>
                    <a:lnTo>
                      <a:pt x="249" y="0"/>
                    </a:lnTo>
                    <a:lnTo>
                      <a:pt x="0" y="97"/>
                    </a:lnTo>
                    <a:lnTo>
                      <a:pt x="153" y="200"/>
                    </a:lnTo>
                    <a:close/>
                  </a:path>
                </a:pathLst>
              </a:custGeom>
              <a:solidFill>
                <a:srgbClr val="000000"/>
              </a:solidFill>
              <a:ln w="9525">
                <a:noFill/>
                <a:round/>
                <a:headEnd/>
                <a:tailEnd/>
              </a:ln>
            </p:spPr>
            <p:txBody>
              <a:bodyPr/>
              <a:lstStyle/>
              <a:p>
                <a:pPr>
                  <a:lnSpc>
                    <a:spcPct val="120000"/>
                  </a:lnSpc>
                </a:pPr>
                <a:endParaRPr lang="zh-CN" altLang="en-US" sz="2000">
                  <a:cs typeface="+mn-ea"/>
                  <a:sym typeface="+mn-lt"/>
                </a:endParaRPr>
              </a:p>
            </p:txBody>
          </p:sp>
          <p:sp>
            <p:nvSpPr>
              <p:cNvPr id="134" name="Freeform 287">
                <a:extLst>
                  <a:ext uri="{FF2B5EF4-FFF2-40B4-BE49-F238E27FC236}">
                    <a16:creationId xmlns:a16="http://schemas.microsoft.com/office/drawing/2014/main" id="{3C09BF14-0E1E-41F9-B473-A8ADC147B474}"/>
                  </a:ext>
                </a:extLst>
              </p:cNvPr>
              <p:cNvSpPr>
                <a:spLocks noEditPoints="1"/>
              </p:cNvSpPr>
              <p:nvPr/>
            </p:nvSpPr>
            <p:spPr bwMode="auto">
              <a:xfrm>
                <a:off x="4284282" y="3529108"/>
                <a:ext cx="372904" cy="142588"/>
              </a:xfrm>
              <a:custGeom>
                <a:avLst/>
                <a:gdLst>
                  <a:gd name="T0" fmla="*/ 10 w 403"/>
                  <a:gd name="T1" fmla="*/ 14 h 200"/>
                  <a:gd name="T2" fmla="*/ 39 w 403"/>
                  <a:gd name="T3" fmla="*/ 14 h 200"/>
                  <a:gd name="T4" fmla="*/ 20 w 403"/>
                  <a:gd name="T5" fmla="*/ 22 h 200"/>
                  <a:gd name="T6" fmla="*/ 10 w 403"/>
                  <a:gd name="T7" fmla="*/ 14 h 200"/>
                  <a:gd name="T8" fmla="*/ 42 w 403"/>
                  <a:gd name="T9" fmla="*/ 12 h 200"/>
                  <a:gd name="T10" fmla="*/ 12 w 403"/>
                  <a:gd name="T11" fmla="*/ 12 h 200"/>
                  <a:gd name="T12" fmla="*/ 31 w 403"/>
                  <a:gd name="T13" fmla="*/ 3 h 200"/>
                  <a:gd name="T14" fmla="*/ 42 w 403"/>
                  <a:gd name="T15" fmla="*/ 12 h 200"/>
                  <a:gd name="T16" fmla="*/ 20 w 403"/>
                  <a:gd name="T17" fmla="*/ 25 h 200"/>
                  <a:gd name="T18" fmla="*/ 51 w 403"/>
                  <a:gd name="T19" fmla="*/ 13 h 200"/>
                  <a:gd name="T20" fmla="*/ 32 w 403"/>
                  <a:gd name="T21" fmla="*/ 0 h 200"/>
                  <a:gd name="T22" fmla="*/ 0 w 403"/>
                  <a:gd name="T23" fmla="*/ 13 h 200"/>
                  <a:gd name="T24" fmla="*/ 20 w 403"/>
                  <a:gd name="T25" fmla="*/ 25 h 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
                  <a:gd name="T40" fmla="*/ 0 h 200"/>
                  <a:gd name="T41" fmla="*/ 403 w 403"/>
                  <a:gd name="T42" fmla="*/ 200 h 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 h="200">
                    <a:moveTo>
                      <a:pt x="73" y="113"/>
                    </a:moveTo>
                    <a:lnTo>
                      <a:pt x="310" y="113"/>
                    </a:lnTo>
                    <a:lnTo>
                      <a:pt x="159" y="171"/>
                    </a:lnTo>
                    <a:lnTo>
                      <a:pt x="73" y="113"/>
                    </a:lnTo>
                    <a:close/>
                    <a:moveTo>
                      <a:pt x="330" y="89"/>
                    </a:moveTo>
                    <a:lnTo>
                      <a:pt x="94" y="89"/>
                    </a:lnTo>
                    <a:lnTo>
                      <a:pt x="244" y="31"/>
                    </a:lnTo>
                    <a:lnTo>
                      <a:pt x="330" y="89"/>
                    </a:lnTo>
                    <a:close/>
                    <a:moveTo>
                      <a:pt x="154" y="200"/>
                    </a:moveTo>
                    <a:lnTo>
                      <a:pt x="403" y="104"/>
                    </a:lnTo>
                    <a:lnTo>
                      <a:pt x="250" y="0"/>
                    </a:lnTo>
                    <a:lnTo>
                      <a:pt x="0" y="97"/>
                    </a:lnTo>
                    <a:lnTo>
                      <a:pt x="154" y="200"/>
                    </a:lnTo>
                    <a:close/>
                  </a:path>
                </a:pathLst>
              </a:custGeom>
              <a:solidFill>
                <a:srgbClr val="FFFFFF"/>
              </a:solidFill>
              <a:ln w="9525">
                <a:noFill/>
                <a:round/>
                <a:headEnd/>
                <a:tailEnd/>
              </a:ln>
            </p:spPr>
            <p:txBody>
              <a:bodyPr/>
              <a:lstStyle/>
              <a:p>
                <a:pPr>
                  <a:lnSpc>
                    <a:spcPct val="120000"/>
                  </a:lnSpc>
                </a:pPr>
                <a:endParaRPr lang="zh-CN" altLang="en-US" sz="2000">
                  <a:cs typeface="+mn-ea"/>
                  <a:sym typeface="+mn-lt"/>
                </a:endParaRPr>
              </a:p>
            </p:txBody>
          </p:sp>
          <p:sp>
            <p:nvSpPr>
              <p:cNvPr id="135" name="Freeform 288">
                <a:extLst>
                  <a:ext uri="{FF2B5EF4-FFF2-40B4-BE49-F238E27FC236}">
                    <a16:creationId xmlns:a16="http://schemas.microsoft.com/office/drawing/2014/main" id="{D98F6B6F-BE97-47E4-AD02-9639264FC7EE}"/>
                  </a:ext>
                </a:extLst>
              </p:cNvPr>
              <p:cNvSpPr>
                <a:spLocks noEditPoints="1"/>
              </p:cNvSpPr>
              <p:nvPr/>
            </p:nvSpPr>
            <p:spPr bwMode="auto">
              <a:xfrm>
                <a:off x="4352586" y="3760101"/>
                <a:ext cx="245526" cy="114071"/>
              </a:xfrm>
              <a:custGeom>
                <a:avLst/>
                <a:gdLst>
                  <a:gd name="T0" fmla="*/ 12 w 267"/>
                  <a:gd name="T1" fmla="*/ 11 h 160"/>
                  <a:gd name="T2" fmla="*/ 16 w 267"/>
                  <a:gd name="T3" fmla="*/ 11 h 160"/>
                  <a:gd name="T4" fmla="*/ 23 w 267"/>
                  <a:gd name="T5" fmla="*/ 20 h 160"/>
                  <a:gd name="T6" fmla="*/ 33 w 267"/>
                  <a:gd name="T7" fmla="*/ 20 h 160"/>
                  <a:gd name="T8" fmla="*/ 33 w 267"/>
                  <a:gd name="T9" fmla="*/ 17 h 160"/>
                  <a:gd name="T10" fmla="*/ 29 w 267"/>
                  <a:gd name="T11" fmla="*/ 17 h 160"/>
                  <a:gd name="T12" fmla="*/ 24 w 267"/>
                  <a:gd name="T13" fmla="*/ 10 h 160"/>
                  <a:gd name="T14" fmla="*/ 24 w 267"/>
                  <a:gd name="T15" fmla="*/ 10 h 160"/>
                  <a:gd name="T16" fmla="*/ 26 w 267"/>
                  <a:gd name="T17" fmla="*/ 10 h 160"/>
                  <a:gd name="T18" fmla="*/ 27 w 267"/>
                  <a:gd name="T19" fmla="*/ 9 h 160"/>
                  <a:gd name="T20" fmla="*/ 28 w 267"/>
                  <a:gd name="T21" fmla="*/ 7 h 160"/>
                  <a:gd name="T22" fmla="*/ 29 w 267"/>
                  <a:gd name="T23" fmla="*/ 6 h 160"/>
                  <a:gd name="T24" fmla="*/ 29 w 267"/>
                  <a:gd name="T25" fmla="*/ 5 h 160"/>
                  <a:gd name="T26" fmla="*/ 29 w 267"/>
                  <a:gd name="T27" fmla="*/ 5 h 160"/>
                  <a:gd name="T28" fmla="*/ 29 w 267"/>
                  <a:gd name="T29" fmla="*/ 3 h 160"/>
                  <a:gd name="T30" fmla="*/ 28 w 267"/>
                  <a:gd name="T31" fmla="*/ 3 h 160"/>
                  <a:gd name="T32" fmla="*/ 27 w 267"/>
                  <a:gd name="T33" fmla="*/ 1 h 160"/>
                  <a:gd name="T34" fmla="*/ 26 w 267"/>
                  <a:gd name="T35" fmla="*/ 1 h 160"/>
                  <a:gd name="T36" fmla="*/ 25 w 267"/>
                  <a:gd name="T37" fmla="*/ 1 h 160"/>
                  <a:gd name="T38" fmla="*/ 23 w 267"/>
                  <a:gd name="T39" fmla="*/ 1 h 160"/>
                  <a:gd name="T40" fmla="*/ 21 w 267"/>
                  <a:gd name="T41" fmla="*/ 0 h 160"/>
                  <a:gd name="T42" fmla="*/ 19 w 267"/>
                  <a:gd name="T43" fmla="*/ 0 h 160"/>
                  <a:gd name="T44" fmla="*/ 0 w 267"/>
                  <a:gd name="T45" fmla="*/ 0 h 160"/>
                  <a:gd name="T46" fmla="*/ 0 w 267"/>
                  <a:gd name="T47" fmla="*/ 3 h 160"/>
                  <a:gd name="T48" fmla="*/ 4 w 267"/>
                  <a:gd name="T49" fmla="*/ 3 h 160"/>
                  <a:gd name="T50" fmla="*/ 4 w 267"/>
                  <a:gd name="T51" fmla="*/ 17 h 160"/>
                  <a:gd name="T52" fmla="*/ 0 w 267"/>
                  <a:gd name="T53" fmla="*/ 17 h 160"/>
                  <a:gd name="T54" fmla="*/ 0 w 267"/>
                  <a:gd name="T55" fmla="*/ 20 h 160"/>
                  <a:gd name="T56" fmla="*/ 16 w 267"/>
                  <a:gd name="T57" fmla="*/ 20 h 160"/>
                  <a:gd name="T58" fmla="*/ 16 w 267"/>
                  <a:gd name="T59" fmla="*/ 17 h 160"/>
                  <a:gd name="T60" fmla="*/ 12 w 267"/>
                  <a:gd name="T61" fmla="*/ 17 h 160"/>
                  <a:gd name="T62" fmla="*/ 12 w 267"/>
                  <a:gd name="T63" fmla="*/ 11 h 160"/>
                  <a:gd name="T64" fmla="*/ 12 w 267"/>
                  <a:gd name="T65" fmla="*/ 3 h 160"/>
                  <a:gd name="T66" fmla="*/ 16 w 267"/>
                  <a:gd name="T67" fmla="*/ 3 h 160"/>
                  <a:gd name="T68" fmla="*/ 18 w 267"/>
                  <a:gd name="T69" fmla="*/ 3 h 160"/>
                  <a:gd name="T70" fmla="*/ 19 w 267"/>
                  <a:gd name="T71" fmla="*/ 3 h 160"/>
                  <a:gd name="T72" fmla="*/ 20 w 267"/>
                  <a:gd name="T73" fmla="*/ 5 h 160"/>
                  <a:gd name="T74" fmla="*/ 20 w 267"/>
                  <a:gd name="T75" fmla="*/ 5 h 160"/>
                  <a:gd name="T76" fmla="*/ 20 w 267"/>
                  <a:gd name="T77" fmla="*/ 6 h 160"/>
                  <a:gd name="T78" fmla="*/ 20 w 267"/>
                  <a:gd name="T79" fmla="*/ 6 h 160"/>
                  <a:gd name="T80" fmla="*/ 19 w 267"/>
                  <a:gd name="T81" fmla="*/ 7 h 160"/>
                  <a:gd name="T82" fmla="*/ 17 w 267"/>
                  <a:gd name="T83" fmla="*/ 7 h 160"/>
                  <a:gd name="T84" fmla="*/ 15 w 267"/>
                  <a:gd name="T85" fmla="*/ 9 h 160"/>
                  <a:gd name="T86" fmla="*/ 12 w 267"/>
                  <a:gd name="T87" fmla="*/ 9 h 160"/>
                  <a:gd name="T88" fmla="*/ 12 w 267"/>
                  <a:gd name="T89" fmla="*/ 3 h 1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7"/>
                  <a:gd name="T136" fmla="*/ 0 h 160"/>
                  <a:gd name="T137" fmla="*/ 267 w 267"/>
                  <a:gd name="T138" fmla="*/ 160 h 1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7" h="160">
                    <a:moveTo>
                      <a:pt x="101" y="90"/>
                    </a:moveTo>
                    <a:lnTo>
                      <a:pt x="130" y="90"/>
                    </a:lnTo>
                    <a:lnTo>
                      <a:pt x="188" y="160"/>
                    </a:lnTo>
                    <a:lnTo>
                      <a:pt x="267" y="160"/>
                    </a:lnTo>
                    <a:lnTo>
                      <a:pt x="267" y="133"/>
                    </a:lnTo>
                    <a:lnTo>
                      <a:pt x="233" y="133"/>
                    </a:lnTo>
                    <a:lnTo>
                      <a:pt x="192" y="85"/>
                    </a:lnTo>
                    <a:lnTo>
                      <a:pt x="199" y="82"/>
                    </a:lnTo>
                    <a:lnTo>
                      <a:pt x="212" y="77"/>
                    </a:lnTo>
                    <a:lnTo>
                      <a:pt x="223" y="70"/>
                    </a:lnTo>
                    <a:lnTo>
                      <a:pt x="229" y="63"/>
                    </a:lnTo>
                    <a:lnTo>
                      <a:pt x="235" y="55"/>
                    </a:lnTo>
                    <a:lnTo>
                      <a:pt x="237" y="44"/>
                    </a:lnTo>
                    <a:lnTo>
                      <a:pt x="235" y="39"/>
                    </a:lnTo>
                    <a:lnTo>
                      <a:pt x="233" y="31"/>
                    </a:lnTo>
                    <a:lnTo>
                      <a:pt x="225" y="22"/>
                    </a:lnTo>
                    <a:lnTo>
                      <a:pt x="216" y="14"/>
                    </a:lnTo>
                    <a:lnTo>
                      <a:pt x="212" y="10"/>
                    </a:lnTo>
                    <a:lnTo>
                      <a:pt x="201" y="5"/>
                    </a:lnTo>
                    <a:lnTo>
                      <a:pt x="188" y="2"/>
                    </a:lnTo>
                    <a:lnTo>
                      <a:pt x="173" y="0"/>
                    </a:lnTo>
                    <a:lnTo>
                      <a:pt x="154" y="0"/>
                    </a:lnTo>
                    <a:lnTo>
                      <a:pt x="0" y="0"/>
                    </a:lnTo>
                    <a:lnTo>
                      <a:pt x="0" y="27"/>
                    </a:lnTo>
                    <a:lnTo>
                      <a:pt x="34" y="27"/>
                    </a:lnTo>
                    <a:lnTo>
                      <a:pt x="34" y="133"/>
                    </a:lnTo>
                    <a:lnTo>
                      <a:pt x="0" y="133"/>
                    </a:lnTo>
                    <a:lnTo>
                      <a:pt x="0" y="160"/>
                    </a:lnTo>
                    <a:lnTo>
                      <a:pt x="133" y="160"/>
                    </a:lnTo>
                    <a:lnTo>
                      <a:pt x="133" y="133"/>
                    </a:lnTo>
                    <a:lnTo>
                      <a:pt x="101" y="133"/>
                    </a:lnTo>
                    <a:lnTo>
                      <a:pt x="101" y="90"/>
                    </a:lnTo>
                    <a:close/>
                    <a:moveTo>
                      <a:pt x="101" y="27"/>
                    </a:moveTo>
                    <a:lnTo>
                      <a:pt x="130" y="27"/>
                    </a:lnTo>
                    <a:lnTo>
                      <a:pt x="145" y="27"/>
                    </a:lnTo>
                    <a:lnTo>
                      <a:pt x="156" y="31"/>
                    </a:lnTo>
                    <a:lnTo>
                      <a:pt x="163" y="36"/>
                    </a:lnTo>
                    <a:lnTo>
                      <a:pt x="167" y="46"/>
                    </a:lnTo>
                    <a:lnTo>
                      <a:pt x="167" y="48"/>
                    </a:lnTo>
                    <a:lnTo>
                      <a:pt x="163" y="55"/>
                    </a:lnTo>
                    <a:lnTo>
                      <a:pt x="154" y="60"/>
                    </a:lnTo>
                    <a:lnTo>
                      <a:pt x="143" y="63"/>
                    </a:lnTo>
                    <a:lnTo>
                      <a:pt x="124" y="65"/>
                    </a:lnTo>
                    <a:lnTo>
                      <a:pt x="101" y="65"/>
                    </a:lnTo>
                    <a:lnTo>
                      <a:pt x="101" y="27"/>
                    </a:lnTo>
                    <a:close/>
                  </a:path>
                </a:pathLst>
              </a:custGeom>
              <a:solidFill>
                <a:srgbClr val="000000"/>
              </a:solidFill>
              <a:ln w="9525">
                <a:noFill/>
                <a:round/>
                <a:headEnd/>
                <a:tailEnd/>
              </a:ln>
            </p:spPr>
            <p:txBody>
              <a:bodyPr/>
              <a:lstStyle/>
              <a:p>
                <a:pPr>
                  <a:lnSpc>
                    <a:spcPct val="120000"/>
                  </a:lnSpc>
                </a:pPr>
                <a:endParaRPr lang="zh-CN" altLang="en-US" sz="2000">
                  <a:cs typeface="+mn-ea"/>
                  <a:sym typeface="+mn-lt"/>
                </a:endParaRPr>
              </a:p>
            </p:txBody>
          </p:sp>
          <p:sp>
            <p:nvSpPr>
              <p:cNvPr id="136" name="Freeform 289">
                <a:extLst>
                  <a:ext uri="{FF2B5EF4-FFF2-40B4-BE49-F238E27FC236}">
                    <a16:creationId xmlns:a16="http://schemas.microsoft.com/office/drawing/2014/main" id="{F9141E80-BBCE-4541-BAE5-FC41E761AD79}"/>
                  </a:ext>
                </a:extLst>
              </p:cNvPr>
              <p:cNvSpPr>
                <a:spLocks noEditPoints="1"/>
              </p:cNvSpPr>
              <p:nvPr/>
            </p:nvSpPr>
            <p:spPr bwMode="auto">
              <a:xfrm>
                <a:off x="4335971" y="3747268"/>
                <a:ext cx="245526" cy="115496"/>
              </a:xfrm>
              <a:custGeom>
                <a:avLst/>
                <a:gdLst>
                  <a:gd name="T0" fmla="*/ 12 w 267"/>
                  <a:gd name="T1" fmla="*/ 11 h 162"/>
                  <a:gd name="T2" fmla="*/ 16 w 267"/>
                  <a:gd name="T3" fmla="*/ 11 h 162"/>
                  <a:gd name="T4" fmla="*/ 23 w 267"/>
                  <a:gd name="T5" fmla="*/ 20 h 162"/>
                  <a:gd name="T6" fmla="*/ 33 w 267"/>
                  <a:gd name="T7" fmla="*/ 20 h 162"/>
                  <a:gd name="T8" fmla="*/ 33 w 267"/>
                  <a:gd name="T9" fmla="*/ 17 h 162"/>
                  <a:gd name="T10" fmla="*/ 29 w 267"/>
                  <a:gd name="T11" fmla="*/ 17 h 162"/>
                  <a:gd name="T12" fmla="*/ 24 w 267"/>
                  <a:gd name="T13" fmla="*/ 10 h 162"/>
                  <a:gd name="T14" fmla="*/ 25 w 267"/>
                  <a:gd name="T15" fmla="*/ 10 h 162"/>
                  <a:gd name="T16" fmla="*/ 26 w 267"/>
                  <a:gd name="T17" fmla="*/ 10 h 162"/>
                  <a:gd name="T18" fmla="*/ 28 w 267"/>
                  <a:gd name="T19" fmla="*/ 9 h 162"/>
                  <a:gd name="T20" fmla="*/ 28 w 267"/>
                  <a:gd name="T21" fmla="*/ 7 h 162"/>
                  <a:gd name="T22" fmla="*/ 29 w 267"/>
                  <a:gd name="T23" fmla="*/ 6 h 162"/>
                  <a:gd name="T24" fmla="*/ 29 w 267"/>
                  <a:gd name="T25" fmla="*/ 5 h 162"/>
                  <a:gd name="T26" fmla="*/ 29 w 267"/>
                  <a:gd name="T27" fmla="*/ 5 h 162"/>
                  <a:gd name="T28" fmla="*/ 29 w 267"/>
                  <a:gd name="T29" fmla="*/ 3 h 162"/>
                  <a:gd name="T30" fmla="*/ 28 w 267"/>
                  <a:gd name="T31" fmla="*/ 3 h 162"/>
                  <a:gd name="T32" fmla="*/ 27 w 267"/>
                  <a:gd name="T33" fmla="*/ 1 h 162"/>
                  <a:gd name="T34" fmla="*/ 26 w 267"/>
                  <a:gd name="T35" fmla="*/ 1 h 162"/>
                  <a:gd name="T36" fmla="*/ 25 w 267"/>
                  <a:gd name="T37" fmla="*/ 1 h 162"/>
                  <a:gd name="T38" fmla="*/ 23 w 267"/>
                  <a:gd name="T39" fmla="*/ 1 h 162"/>
                  <a:gd name="T40" fmla="*/ 21 w 267"/>
                  <a:gd name="T41" fmla="*/ 1 h 162"/>
                  <a:gd name="T42" fmla="*/ 19 w 267"/>
                  <a:gd name="T43" fmla="*/ 0 h 162"/>
                  <a:gd name="T44" fmla="*/ 0 w 267"/>
                  <a:gd name="T45" fmla="*/ 0 h 162"/>
                  <a:gd name="T46" fmla="*/ 0 w 267"/>
                  <a:gd name="T47" fmla="*/ 3 h 162"/>
                  <a:gd name="T48" fmla="*/ 4 w 267"/>
                  <a:gd name="T49" fmla="*/ 3 h 162"/>
                  <a:gd name="T50" fmla="*/ 4 w 267"/>
                  <a:gd name="T51" fmla="*/ 17 h 162"/>
                  <a:gd name="T52" fmla="*/ 0 w 267"/>
                  <a:gd name="T53" fmla="*/ 17 h 162"/>
                  <a:gd name="T54" fmla="*/ 0 w 267"/>
                  <a:gd name="T55" fmla="*/ 20 h 162"/>
                  <a:gd name="T56" fmla="*/ 16 w 267"/>
                  <a:gd name="T57" fmla="*/ 20 h 162"/>
                  <a:gd name="T58" fmla="*/ 16 w 267"/>
                  <a:gd name="T59" fmla="*/ 17 h 162"/>
                  <a:gd name="T60" fmla="*/ 12 w 267"/>
                  <a:gd name="T61" fmla="*/ 17 h 162"/>
                  <a:gd name="T62" fmla="*/ 12 w 267"/>
                  <a:gd name="T63" fmla="*/ 11 h 162"/>
                  <a:gd name="T64" fmla="*/ 12 w 267"/>
                  <a:gd name="T65" fmla="*/ 3 h 162"/>
                  <a:gd name="T66" fmla="*/ 16 w 267"/>
                  <a:gd name="T67" fmla="*/ 3 h 162"/>
                  <a:gd name="T68" fmla="*/ 18 w 267"/>
                  <a:gd name="T69" fmla="*/ 3 h 162"/>
                  <a:gd name="T70" fmla="*/ 19 w 267"/>
                  <a:gd name="T71" fmla="*/ 4 h 162"/>
                  <a:gd name="T72" fmla="*/ 20 w 267"/>
                  <a:gd name="T73" fmla="*/ 5 h 162"/>
                  <a:gd name="T74" fmla="*/ 20 w 267"/>
                  <a:gd name="T75" fmla="*/ 5 h 162"/>
                  <a:gd name="T76" fmla="*/ 20 w 267"/>
                  <a:gd name="T77" fmla="*/ 6 h 162"/>
                  <a:gd name="T78" fmla="*/ 20 w 267"/>
                  <a:gd name="T79" fmla="*/ 7 h 162"/>
                  <a:gd name="T80" fmla="*/ 19 w 267"/>
                  <a:gd name="T81" fmla="*/ 7 h 162"/>
                  <a:gd name="T82" fmla="*/ 17 w 267"/>
                  <a:gd name="T83" fmla="*/ 9 h 162"/>
                  <a:gd name="T84" fmla="*/ 15 w 267"/>
                  <a:gd name="T85" fmla="*/ 9 h 162"/>
                  <a:gd name="T86" fmla="*/ 12 w 267"/>
                  <a:gd name="T87" fmla="*/ 9 h 162"/>
                  <a:gd name="T88" fmla="*/ 12 w 267"/>
                  <a:gd name="T89" fmla="*/ 3 h 1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7"/>
                  <a:gd name="T136" fmla="*/ 0 h 162"/>
                  <a:gd name="T137" fmla="*/ 267 w 267"/>
                  <a:gd name="T138" fmla="*/ 162 h 16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7" h="162">
                    <a:moveTo>
                      <a:pt x="102" y="90"/>
                    </a:moveTo>
                    <a:lnTo>
                      <a:pt x="132" y="90"/>
                    </a:lnTo>
                    <a:lnTo>
                      <a:pt x="190" y="162"/>
                    </a:lnTo>
                    <a:lnTo>
                      <a:pt x="267" y="162"/>
                    </a:lnTo>
                    <a:lnTo>
                      <a:pt x="267" y="135"/>
                    </a:lnTo>
                    <a:lnTo>
                      <a:pt x="235" y="135"/>
                    </a:lnTo>
                    <a:lnTo>
                      <a:pt x="192" y="85"/>
                    </a:lnTo>
                    <a:lnTo>
                      <a:pt x="201" y="83"/>
                    </a:lnTo>
                    <a:lnTo>
                      <a:pt x="214" y="77"/>
                    </a:lnTo>
                    <a:lnTo>
                      <a:pt x="224" y="72"/>
                    </a:lnTo>
                    <a:lnTo>
                      <a:pt x="231" y="63"/>
                    </a:lnTo>
                    <a:lnTo>
                      <a:pt x="235" y="54"/>
                    </a:lnTo>
                    <a:lnTo>
                      <a:pt x="237" y="46"/>
                    </a:lnTo>
                    <a:lnTo>
                      <a:pt x="237" y="41"/>
                    </a:lnTo>
                    <a:lnTo>
                      <a:pt x="233" y="31"/>
                    </a:lnTo>
                    <a:lnTo>
                      <a:pt x="227" y="22"/>
                    </a:lnTo>
                    <a:lnTo>
                      <a:pt x="218" y="14"/>
                    </a:lnTo>
                    <a:lnTo>
                      <a:pt x="212" y="12"/>
                    </a:lnTo>
                    <a:lnTo>
                      <a:pt x="203" y="7"/>
                    </a:lnTo>
                    <a:lnTo>
                      <a:pt x="188" y="3"/>
                    </a:lnTo>
                    <a:lnTo>
                      <a:pt x="173" y="2"/>
                    </a:lnTo>
                    <a:lnTo>
                      <a:pt x="154" y="0"/>
                    </a:lnTo>
                    <a:lnTo>
                      <a:pt x="0" y="0"/>
                    </a:lnTo>
                    <a:lnTo>
                      <a:pt x="0" y="27"/>
                    </a:lnTo>
                    <a:lnTo>
                      <a:pt x="36" y="27"/>
                    </a:lnTo>
                    <a:lnTo>
                      <a:pt x="36" y="135"/>
                    </a:lnTo>
                    <a:lnTo>
                      <a:pt x="0" y="135"/>
                    </a:lnTo>
                    <a:lnTo>
                      <a:pt x="0" y="162"/>
                    </a:lnTo>
                    <a:lnTo>
                      <a:pt x="134" y="162"/>
                    </a:lnTo>
                    <a:lnTo>
                      <a:pt x="134" y="135"/>
                    </a:lnTo>
                    <a:lnTo>
                      <a:pt x="102" y="135"/>
                    </a:lnTo>
                    <a:lnTo>
                      <a:pt x="102" y="90"/>
                    </a:lnTo>
                    <a:close/>
                    <a:moveTo>
                      <a:pt x="102" y="27"/>
                    </a:moveTo>
                    <a:lnTo>
                      <a:pt x="132" y="27"/>
                    </a:lnTo>
                    <a:lnTo>
                      <a:pt x="145" y="29"/>
                    </a:lnTo>
                    <a:lnTo>
                      <a:pt x="158" y="32"/>
                    </a:lnTo>
                    <a:lnTo>
                      <a:pt x="164" y="37"/>
                    </a:lnTo>
                    <a:lnTo>
                      <a:pt x="167" y="46"/>
                    </a:lnTo>
                    <a:lnTo>
                      <a:pt x="167" y="48"/>
                    </a:lnTo>
                    <a:lnTo>
                      <a:pt x="164" y="56"/>
                    </a:lnTo>
                    <a:lnTo>
                      <a:pt x="156" y="61"/>
                    </a:lnTo>
                    <a:lnTo>
                      <a:pt x="143" y="65"/>
                    </a:lnTo>
                    <a:lnTo>
                      <a:pt x="126" y="65"/>
                    </a:lnTo>
                    <a:lnTo>
                      <a:pt x="102" y="65"/>
                    </a:lnTo>
                    <a:lnTo>
                      <a:pt x="102" y="27"/>
                    </a:lnTo>
                    <a:close/>
                  </a:path>
                </a:pathLst>
              </a:custGeom>
              <a:solidFill>
                <a:srgbClr val="FFFFFF"/>
              </a:solidFill>
              <a:ln w="9525">
                <a:noFill/>
                <a:round/>
                <a:headEnd/>
                <a:tailEnd/>
              </a:ln>
            </p:spPr>
            <p:txBody>
              <a:bodyPr/>
              <a:lstStyle/>
              <a:p>
                <a:pPr>
                  <a:lnSpc>
                    <a:spcPct val="120000"/>
                  </a:lnSpc>
                </a:pPr>
                <a:endParaRPr lang="zh-CN" altLang="en-US" sz="2000">
                  <a:cs typeface="+mn-ea"/>
                  <a:sym typeface="+mn-lt"/>
                </a:endParaRPr>
              </a:p>
            </p:txBody>
          </p:sp>
          <p:sp>
            <p:nvSpPr>
              <p:cNvPr id="137" name="Line 797">
                <a:extLst>
                  <a:ext uri="{FF2B5EF4-FFF2-40B4-BE49-F238E27FC236}">
                    <a16:creationId xmlns:a16="http://schemas.microsoft.com/office/drawing/2014/main" id="{BCCA8BB3-30C1-44B0-9533-1D2FCF8E3692}"/>
                  </a:ext>
                </a:extLst>
              </p:cNvPr>
              <p:cNvSpPr>
                <a:spLocks noChangeShapeType="1"/>
              </p:cNvSpPr>
              <p:nvPr/>
            </p:nvSpPr>
            <p:spPr bwMode="auto">
              <a:xfrm rot="16200000" flipV="1">
                <a:off x="6820523" y="6326684"/>
                <a:ext cx="1197554" cy="706702"/>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pic>
            <p:nvPicPr>
              <p:cNvPr id="138" name="Picture 796" descr="32">
                <a:extLst>
                  <a:ext uri="{FF2B5EF4-FFF2-40B4-BE49-F238E27FC236}">
                    <a16:creationId xmlns:a16="http://schemas.microsoft.com/office/drawing/2014/main" id="{3E55C1F7-797A-4664-830E-B10E458BDDC3}"/>
                  </a:ext>
                </a:extLst>
              </p:cNvPr>
              <p:cNvPicPr>
                <a:picLocks noChangeAspect="1" noChangeArrowheads="1"/>
              </p:cNvPicPr>
              <p:nvPr/>
            </p:nvPicPr>
            <p:blipFill>
              <a:blip r:embed="rId9" cstate="screen"/>
              <a:srcRect/>
              <a:stretch>
                <a:fillRect/>
              </a:stretch>
            </p:blipFill>
            <p:spPr bwMode="auto">
              <a:xfrm rot="18523575">
                <a:off x="7177999" y="6593253"/>
                <a:ext cx="366923" cy="147697"/>
              </a:xfrm>
              <a:prstGeom prst="rect">
                <a:avLst/>
              </a:prstGeom>
              <a:noFill/>
              <a:ln w="9525">
                <a:noFill/>
                <a:miter lim="800000"/>
                <a:headEnd/>
                <a:tailEnd/>
              </a:ln>
            </p:spPr>
          </p:pic>
          <p:pic>
            <p:nvPicPr>
              <p:cNvPr id="139" name="Picture 803" descr="11">
                <a:extLst>
                  <a:ext uri="{FF2B5EF4-FFF2-40B4-BE49-F238E27FC236}">
                    <a16:creationId xmlns:a16="http://schemas.microsoft.com/office/drawing/2014/main" id="{E99B3335-EAE0-4440-9CFD-D6970A3A983F}"/>
                  </a:ext>
                </a:extLst>
              </p:cNvPr>
              <p:cNvPicPr>
                <a:picLocks noChangeAspect="1" noChangeArrowheads="1"/>
              </p:cNvPicPr>
              <p:nvPr/>
            </p:nvPicPr>
            <p:blipFill>
              <a:blip r:embed="rId15" cstate="screen"/>
              <a:srcRect/>
              <a:stretch>
                <a:fillRect/>
              </a:stretch>
            </p:blipFill>
            <p:spPr bwMode="auto">
              <a:xfrm>
                <a:off x="7475092" y="7216282"/>
                <a:ext cx="787121" cy="493650"/>
              </a:xfrm>
              <a:prstGeom prst="rect">
                <a:avLst/>
              </a:prstGeom>
              <a:noFill/>
              <a:ln w="9525">
                <a:noFill/>
                <a:miter lim="800000"/>
                <a:headEnd/>
                <a:tailEnd/>
              </a:ln>
            </p:spPr>
          </p:pic>
          <p:sp>
            <p:nvSpPr>
              <p:cNvPr id="140" name="Line 797">
                <a:extLst>
                  <a:ext uri="{FF2B5EF4-FFF2-40B4-BE49-F238E27FC236}">
                    <a16:creationId xmlns:a16="http://schemas.microsoft.com/office/drawing/2014/main" id="{FC89EE38-8F0B-4A45-B5AB-2E3241694D8C}"/>
                  </a:ext>
                </a:extLst>
              </p:cNvPr>
              <p:cNvSpPr>
                <a:spLocks noChangeShapeType="1"/>
              </p:cNvSpPr>
              <p:nvPr/>
            </p:nvSpPr>
            <p:spPr bwMode="auto">
              <a:xfrm rot="16200000" flipV="1">
                <a:off x="7976942" y="7728809"/>
                <a:ext cx="335314" cy="297560"/>
              </a:xfrm>
              <a:prstGeom prst="line">
                <a:avLst/>
              </a:prstGeom>
              <a:noFill/>
              <a:ln w="9525">
                <a:solidFill>
                  <a:srgbClr val="FF9900"/>
                </a:solidFill>
                <a:round/>
                <a:headEnd/>
                <a:tailEnd/>
              </a:ln>
            </p:spPr>
            <p:txBody>
              <a:bodyPr wrap="none" anchor="ctr"/>
              <a:lstStyle/>
              <a:p>
                <a:pPr>
                  <a:lnSpc>
                    <a:spcPct val="120000"/>
                  </a:lnSpc>
                </a:pPr>
                <a:endParaRPr lang="zh-CN" altLang="en-US" sz="2000">
                  <a:solidFill>
                    <a:prstClr val="black"/>
                  </a:solidFill>
                  <a:cs typeface="+mn-ea"/>
                  <a:sym typeface="+mn-lt"/>
                </a:endParaRPr>
              </a:p>
            </p:txBody>
          </p:sp>
          <p:sp>
            <p:nvSpPr>
              <p:cNvPr id="141" name="Oval 117">
                <a:extLst>
                  <a:ext uri="{FF2B5EF4-FFF2-40B4-BE49-F238E27FC236}">
                    <a16:creationId xmlns:a16="http://schemas.microsoft.com/office/drawing/2014/main" id="{A103AEDA-E598-4BBA-B844-0EFA1D8A0DBB}"/>
                  </a:ext>
                </a:extLst>
              </p:cNvPr>
              <p:cNvSpPr>
                <a:spLocks noChangeArrowheads="1"/>
              </p:cNvSpPr>
              <p:nvPr/>
            </p:nvSpPr>
            <p:spPr bwMode="auto">
              <a:xfrm rot="20910706">
                <a:off x="8265436" y="7933835"/>
                <a:ext cx="716730" cy="522654"/>
              </a:xfrm>
              <a:prstGeom prst="ellipse">
                <a:avLst/>
              </a:prstGeom>
              <a:gradFill rotWithShape="1">
                <a:gsLst>
                  <a:gs pos="0">
                    <a:srgbClr val="C2C2C2"/>
                  </a:gs>
                  <a:gs pos="100000">
                    <a:srgbClr val="FFFFFF"/>
                  </a:gs>
                </a:gsLst>
                <a:lin ang="18900000" scaled="1"/>
              </a:gradFill>
              <a:ln w="9525">
                <a:noFill/>
                <a:round/>
                <a:headEnd/>
                <a:tailEnd/>
              </a:ln>
            </p:spPr>
            <p:txBody>
              <a:bodyPr wrap="none" anchor="ctr"/>
              <a:lstStyle/>
              <a:p>
                <a:pPr>
                  <a:lnSpc>
                    <a:spcPct val="120000"/>
                  </a:lnSpc>
                </a:pPr>
                <a:endParaRPr lang="zh-CN" altLang="en-US" sz="2000">
                  <a:solidFill>
                    <a:srgbClr val="FFFFFF"/>
                  </a:solidFill>
                  <a:cs typeface="+mn-ea"/>
                  <a:sym typeface="+mn-lt"/>
                </a:endParaRPr>
              </a:p>
            </p:txBody>
          </p:sp>
          <p:pic>
            <p:nvPicPr>
              <p:cNvPr id="142" name="Picture 237" descr="图片131">
                <a:extLst>
                  <a:ext uri="{FF2B5EF4-FFF2-40B4-BE49-F238E27FC236}">
                    <a16:creationId xmlns:a16="http://schemas.microsoft.com/office/drawing/2014/main" id="{50AE58F5-FB5D-4D44-A61C-AA930948AF5F}"/>
                  </a:ext>
                </a:extLst>
              </p:cNvPr>
              <p:cNvPicPr>
                <a:picLocks noChangeAspect="1" noChangeArrowheads="1"/>
              </p:cNvPicPr>
              <p:nvPr/>
            </p:nvPicPr>
            <p:blipFill>
              <a:blip r:embed="rId16" cstate="screen"/>
              <a:srcRect/>
              <a:stretch>
                <a:fillRect/>
              </a:stretch>
            </p:blipFill>
            <p:spPr bwMode="auto">
              <a:xfrm>
                <a:off x="8181794" y="7566224"/>
                <a:ext cx="483533" cy="1012354"/>
              </a:xfrm>
              <a:prstGeom prst="rect">
                <a:avLst/>
              </a:prstGeom>
              <a:noFill/>
              <a:ln w="9525">
                <a:noFill/>
                <a:miter lim="800000"/>
                <a:headEnd/>
                <a:tailEnd/>
              </a:ln>
            </p:spPr>
          </p:pic>
        </p:grpSp>
        <p:sp>
          <p:nvSpPr>
            <p:cNvPr id="69" name="Text Box 726">
              <a:extLst>
                <a:ext uri="{FF2B5EF4-FFF2-40B4-BE49-F238E27FC236}">
                  <a16:creationId xmlns:a16="http://schemas.microsoft.com/office/drawing/2014/main" id="{E8666A46-302B-4F62-BB2B-D1B0BAD5BB34}"/>
                </a:ext>
              </a:extLst>
            </p:cNvPr>
            <p:cNvSpPr txBox="1">
              <a:spLocks noChangeArrowheads="1"/>
            </p:cNvSpPr>
            <p:nvPr/>
          </p:nvSpPr>
          <p:spPr bwMode="auto">
            <a:xfrm>
              <a:off x="1072040" y="3360415"/>
              <a:ext cx="2050708" cy="623575"/>
            </a:xfrm>
            <a:prstGeom prst="rect">
              <a:avLst/>
            </a:prstGeom>
            <a:noFill/>
            <a:ln w="9525">
              <a:noFill/>
              <a:miter lim="800000"/>
              <a:headEnd/>
              <a:tailEnd/>
            </a:ln>
          </p:spPr>
          <p:txBody>
            <a:bodyPr wrap="none" lIns="67115" tIns="33559" rIns="67115" bIns="33559" anchor="ctr" anchorCtr="1"/>
            <a:lstStyle/>
            <a:p>
              <a:pPr defTabSz="2417446">
                <a:lnSpc>
                  <a:spcPct val="120000"/>
                </a:lnSpc>
                <a:spcBef>
                  <a:spcPct val="0"/>
                </a:spcBef>
              </a:pPr>
              <a:r>
                <a:rPr lang="zh-CN" altLang="en-US" sz="1400" b="1" kern="0" dirty="0">
                  <a:solidFill>
                    <a:srgbClr val="C00000"/>
                  </a:solidFill>
                  <a:cs typeface="+mn-ea"/>
                  <a:sym typeface="+mn-lt"/>
                </a:rPr>
                <a:t>骨干层</a:t>
              </a:r>
              <a:endParaRPr lang="en-US" altLang="zh-CN" sz="1400" b="1" kern="0" dirty="0">
                <a:solidFill>
                  <a:srgbClr val="C00000"/>
                </a:solidFill>
                <a:cs typeface="+mn-ea"/>
                <a:sym typeface="+mn-lt"/>
              </a:endParaRPr>
            </a:p>
          </p:txBody>
        </p:sp>
        <p:sp>
          <p:nvSpPr>
            <p:cNvPr id="70" name="Text Box 726">
              <a:extLst>
                <a:ext uri="{FF2B5EF4-FFF2-40B4-BE49-F238E27FC236}">
                  <a16:creationId xmlns:a16="http://schemas.microsoft.com/office/drawing/2014/main" id="{F4EA9FAB-7FF9-4C3B-87EA-6B714EF64A45}"/>
                </a:ext>
              </a:extLst>
            </p:cNvPr>
            <p:cNvSpPr txBox="1">
              <a:spLocks noChangeArrowheads="1"/>
            </p:cNvSpPr>
            <p:nvPr/>
          </p:nvSpPr>
          <p:spPr bwMode="auto">
            <a:xfrm>
              <a:off x="1258467" y="5065896"/>
              <a:ext cx="1304996" cy="341096"/>
            </a:xfrm>
            <a:prstGeom prst="rect">
              <a:avLst/>
            </a:prstGeom>
            <a:noFill/>
            <a:ln w="9525">
              <a:noFill/>
              <a:miter lim="800000"/>
              <a:headEnd/>
              <a:tailEnd/>
            </a:ln>
          </p:spPr>
          <p:txBody>
            <a:bodyPr wrap="none" lIns="67115" tIns="33559" rIns="67115" bIns="33559" anchor="ctr" anchorCtr="1"/>
            <a:lstStyle/>
            <a:p>
              <a:pPr defTabSz="2417446">
                <a:lnSpc>
                  <a:spcPct val="120000"/>
                </a:lnSpc>
                <a:spcBef>
                  <a:spcPct val="0"/>
                </a:spcBef>
              </a:pPr>
              <a:r>
                <a:rPr lang="zh-CN" altLang="en-US" sz="1400" b="1" dirty="0">
                  <a:solidFill>
                    <a:srgbClr val="990000"/>
                  </a:solidFill>
                  <a:cs typeface="+mn-ea"/>
                  <a:sym typeface="+mn-lt"/>
                </a:rPr>
                <a:t>汇聚层</a:t>
              </a:r>
              <a:endParaRPr lang="en-US" altLang="zh-CN" sz="1400" b="1" dirty="0">
                <a:solidFill>
                  <a:srgbClr val="990000"/>
                </a:solidFill>
                <a:cs typeface="+mn-ea"/>
                <a:sym typeface="+mn-lt"/>
              </a:endParaRPr>
            </a:p>
          </p:txBody>
        </p:sp>
        <p:sp>
          <p:nvSpPr>
            <p:cNvPr id="71" name="Text Box 726">
              <a:extLst>
                <a:ext uri="{FF2B5EF4-FFF2-40B4-BE49-F238E27FC236}">
                  <a16:creationId xmlns:a16="http://schemas.microsoft.com/office/drawing/2014/main" id="{7E643008-B9C4-4462-8542-BCAFDD70A41A}"/>
                </a:ext>
              </a:extLst>
            </p:cNvPr>
            <p:cNvSpPr txBox="1">
              <a:spLocks noChangeArrowheads="1"/>
            </p:cNvSpPr>
            <p:nvPr/>
          </p:nvSpPr>
          <p:spPr bwMode="auto">
            <a:xfrm>
              <a:off x="1072040" y="6600829"/>
              <a:ext cx="1304996" cy="255822"/>
            </a:xfrm>
            <a:prstGeom prst="rect">
              <a:avLst/>
            </a:prstGeom>
            <a:noFill/>
            <a:ln w="9525">
              <a:noFill/>
              <a:miter lim="800000"/>
              <a:headEnd/>
              <a:tailEnd/>
            </a:ln>
          </p:spPr>
          <p:txBody>
            <a:bodyPr wrap="none" lIns="67115" tIns="33559" rIns="67115" bIns="33559" anchor="ctr" anchorCtr="1"/>
            <a:lstStyle/>
            <a:p>
              <a:pPr defTabSz="2417446">
                <a:lnSpc>
                  <a:spcPct val="120000"/>
                </a:lnSpc>
                <a:spcBef>
                  <a:spcPct val="0"/>
                </a:spcBef>
              </a:pPr>
              <a:r>
                <a:rPr lang="zh-CN" altLang="en-US" sz="1400" b="1" dirty="0">
                  <a:solidFill>
                    <a:srgbClr val="990000"/>
                  </a:solidFill>
                  <a:cs typeface="+mn-ea"/>
                  <a:sym typeface="+mn-lt"/>
                </a:rPr>
                <a:t>接入层</a:t>
              </a:r>
              <a:endParaRPr lang="en-US" altLang="zh-CN" sz="1400" b="1" dirty="0">
                <a:solidFill>
                  <a:srgbClr val="990000"/>
                </a:solidFill>
                <a:cs typeface="+mn-ea"/>
                <a:sym typeface="+mn-lt"/>
              </a:endParaRPr>
            </a:p>
          </p:txBody>
        </p:sp>
      </p:grpSp>
      <p:sp>
        <p:nvSpPr>
          <p:cNvPr id="144" name="Text Box 35">
            <a:extLst>
              <a:ext uri="{FF2B5EF4-FFF2-40B4-BE49-F238E27FC236}">
                <a16:creationId xmlns:a16="http://schemas.microsoft.com/office/drawing/2014/main" id="{4C7C38AE-2B27-4B8E-A288-4BA0E7C502A7}"/>
              </a:ext>
            </a:extLst>
          </p:cNvPr>
          <p:cNvSpPr txBox="1"/>
          <p:nvPr/>
        </p:nvSpPr>
        <p:spPr>
          <a:xfrm>
            <a:off x="4379209" y="5665225"/>
            <a:ext cx="1784108" cy="396112"/>
          </a:xfrm>
          <a:prstGeom prst="rect">
            <a:avLst/>
          </a:prstGeom>
          <a:noFill/>
          <a:ln>
            <a:noFill/>
          </a:ln>
        </p:spPr>
        <p:txBody>
          <a:bodyPr vert="horz" wrap="square" lIns="91419" tIns="45709" rIns="91419" bIns="45709" anchor="t" anchorCtr="0" compatLnSpc="1">
            <a:spAutoFit/>
          </a:bodyPr>
          <a:lstStyle/>
          <a:p>
            <a:pPr algn="ctr">
              <a:lnSpc>
                <a:spcPct val="120000"/>
              </a:lnSpc>
              <a:defRPr sz="1800" b="0" i="0" u="none" strike="noStrike" kern="0" cap="none" spc="0" baseline="0">
                <a:solidFill>
                  <a:srgbClr val="000000"/>
                </a:solidFill>
                <a:uFillTx/>
              </a:defRPr>
            </a:pPr>
            <a:r>
              <a:rPr lang="zh-CN" altLang="en-US" kern="0" dirty="0">
                <a:solidFill>
                  <a:srgbClr val="000000"/>
                </a:solidFill>
                <a:cs typeface="+mn-ea"/>
                <a:sym typeface="+mn-lt"/>
              </a:rPr>
              <a:t>家用无线路由器</a:t>
            </a:r>
            <a:endParaRPr lang="en-US" kern="0" dirty="0">
              <a:solidFill>
                <a:srgbClr val="000000"/>
              </a:solidFill>
              <a:cs typeface="+mn-ea"/>
              <a:sym typeface="+mn-lt"/>
            </a:endParaRPr>
          </a:p>
        </p:txBody>
      </p:sp>
      <p:pic>
        <p:nvPicPr>
          <p:cNvPr id="150" name="图片 149">
            <a:extLst>
              <a:ext uri="{FF2B5EF4-FFF2-40B4-BE49-F238E27FC236}">
                <a16:creationId xmlns:a16="http://schemas.microsoft.com/office/drawing/2014/main" id="{AD26FBBA-ED11-424C-A7B2-187EE664432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715902" y="1892789"/>
            <a:ext cx="759345" cy="2756859"/>
          </a:xfrm>
          <a:prstGeom prst="rect">
            <a:avLst/>
          </a:prstGeom>
        </p:spPr>
      </p:pic>
      <p:pic>
        <p:nvPicPr>
          <p:cNvPr id="151" name="图片 150">
            <a:extLst>
              <a:ext uri="{FF2B5EF4-FFF2-40B4-BE49-F238E27FC236}">
                <a16:creationId xmlns:a16="http://schemas.microsoft.com/office/drawing/2014/main" id="{F26D37FF-68D4-4D87-A036-A188B65D477D}"/>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088934" y="1148380"/>
            <a:ext cx="1606399" cy="2777625"/>
          </a:xfrm>
          <a:prstGeom prst="rect">
            <a:avLst/>
          </a:prstGeom>
        </p:spPr>
      </p:pic>
      <p:sp>
        <p:nvSpPr>
          <p:cNvPr id="152" name="Text Box 35">
            <a:extLst>
              <a:ext uri="{FF2B5EF4-FFF2-40B4-BE49-F238E27FC236}">
                <a16:creationId xmlns:a16="http://schemas.microsoft.com/office/drawing/2014/main" id="{4DF3E980-1F42-4956-B2F6-EE0014220D4C}"/>
              </a:ext>
            </a:extLst>
          </p:cNvPr>
          <p:cNvSpPr txBox="1"/>
          <p:nvPr/>
        </p:nvSpPr>
        <p:spPr>
          <a:xfrm>
            <a:off x="8120090" y="4629210"/>
            <a:ext cx="1950967" cy="396112"/>
          </a:xfrm>
          <a:prstGeom prst="rect">
            <a:avLst/>
          </a:prstGeom>
          <a:noFill/>
          <a:ln>
            <a:noFill/>
          </a:ln>
        </p:spPr>
        <p:txBody>
          <a:bodyPr vert="horz" wrap="square" lIns="91419" tIns="45709" rIns="91419" bIns="45709" anchor="t" anchorCtr="0" compatLnSpc="1">
            <a:spAutoFit/>
          </a:bodyPr>
          <a:lstStyle/>
          <a:p>
            <a:pPr algn="ctr">
              <a:lnSpc>
                <a:spcPct val="120000"/>
              </a:lnSpc>
              <a:defRPr sz="1800" b="0" i="0" u="none" strike="noStrike" kern="0" cap="none" spc="0" baseline="0">
                <a:solidFill>
                  <a:srgbClr val="000000"/>
                </a:solidFill>
                <a:uFillTx/>
              </a:defRPr>
            </a:pPr>
            <a:r>
              <a:rPr lang="zh-CN" altLang="en-US" kern="0" dirty="0">
                <a:solidFill>
                  <a:srgbClr val="000000"/>
                </a:solidFill>
                <a:cs typeface="+mn-ea"/>
                <a:sym typeface="+mn-lt"/>
              </a:rPr>
              <a:t>核心路由器</a:t>
            </a:r>
            <a:endParaRPr lang="en-US" kern="0" dirty="0">
              <a:solidFill>
                <a:srgbClr val="000000"/>
              </a:solidFill>
              <a:cs typeface="+mn-ea"/>
              <a:sym typeface="+mn-lt"/>
            </a:endParaRPr>
          </a:p>
        </p:txBody>
      </p:sp>
      <p:sp>
        <p:nvSpPr>
          <p:cNvPr id="153" name="Text Box 35">
            <a:extLst>
              <a:ext uri="{FF2B5EF4-FFF2-40B4-BE49-F238E27FC236}">
                <a16:creationId xmlns:a16="http://schemas.microsoft.com/office/drawing/2014/main" id="{AC1C3499-A0C2-4FDC-9E18-EBC20BD0F8AF}"/>
              </a:ext>
            </a:extLst>
          </p:cNvPr>
          <p:cNvSpPr txBox="1"/>
          <p:nvPr/>
        </p:nvSpPr>
        <p:spPr>
          <a:xfrm>
            <a:off x="9721692" y="3945303"/>
            <a:ext cx="2340882" cy="396112"/>
          </a:xfrm>
          <a:prstGeom prst="rect">
            <a:avLst/>
          </a:prstGeom>
          <a:noFill/>
          <a:ln>
            <a:noFill/>
          </a:ln>
        </p:spPr>
        <p:txBody>
          <a:bodyPr vert="horz" wrap="square" lIns="91419" tIns="45709" rIns="91419" bIns="45709" anchor="t" anchorCtr="0" compatLnSpc="1">
            <a:spAutoFit/>
          </a:bodyPr>
          <a:lstStyle/>
          <a:p>
            <a:pPr algn="ctr">
              <a:lnSpc>
                <a:spcPct val="120000"/>
              </a:lnSpc>
              <a:defRPr sz="1800" b="0" i="0" u="none" strike="noStrike" kern="0" cap="none" spc="0" baseline="0">
                <a:solidFill>
                  <a:srgbClr val="000000"/>
                </a:solidFill>
                <a:uFillTx/>
              </a:defRPr>
            </a:pPr>
            <a:r>
              <a:rPr lang="zh-CN" altLang="en-US" kern="0" dirty="0">
                <a:solidFill>
                  <a:srgbClr val="000000"/>
                </a:solidFill>
                <a:cs typeface="+mn-ea"/>
                <a:sym typeface="+mn-lt"/>
              </a:rPr>
              <a:t>集群路由器</a:t>
            </a:r>
            <a:endParaRPr lang="en-US" kern="0" dirty="0">
              <a:solidFill>
                <a:srgbClr val="000000"/>
              </a:solidFill>
              <a:cs typeface="+mn-ea"/>
              <a:sym typeface="+mn-lt"/>
            </a:endParaRPr>
          </a:p>
        </p:txBody>
      </p:sp>
      <p:sp>
        <p:nvSpPr>
          <p:cNvPr id="147" name="箭头: 右 146">
            <a:extLst>
              <a:ext uri="{FF2B5EF4-FFF2-40B4-BE49-F238E27FC236}">
                <a16:creationId xmlns:a16="http://schemas.microsoft.com/office/drawing/2014/main" id="{68C802F5-97ED-4487-AA3D-B19B38F77BC5}"/>
              </a:ext>
            </a:extLst>
          </p:cNvPr>
          <p:cNvSpPr/>
          <p:nvPr/>
        </p:nvSpPr>
        <p:spPr>
          <a:xfrm>
            <a:off x="4123079" y="4744224"/>
            <a:ext cx="427923" cy="49619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5" name="箭头: 右 154">
            <a:extLst>
              <a:ext uri="{FF2B5EF4-FFF2-40B4-BE49-F238E27FC236}">
                <a16:creationId xmlns:a16="http://schemas.microsoft.com/office/drawing/2014/main" id="{F753B097-A9DB-4B27-8184-C4856050080E}"/>
              </a:ext>
            </a:extLst>
          </p:cNvPr>
          <p:cNvSpPr/>
          <p:nvPr/>
        </p:nvSpPr>
        <p:spPr>
          <a:xfrm>
            <a:off x="4123079" y="3413131"/>
            <a:ext cx="1907677" cy="49619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6" name="箭头: 右 155">
            <a:extLst>
              <a:ext uri="{FF2B5EF4-FFF2-40B4-BE49-F238E27FC236}">
                <a16:creationId xmlns:a16="http://schemas.microsoft.com/office/drawing/2014/main" id="{03105075-35C8-4ADC-9A35-C422AFBCF897}"/>
              </a:ext>
            </a:extLst>
          </p:cNvPr>
          <p:cNvSpPr/>
          <p:nvPr/>
        </p:nvSpPr>
        <p:spPr>
          <a:xfrm>
            <a:off x="4123079" y="1800622"/>
            <a:ext cx="3716556" cy="49619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 name="日期占位符 3">
            <a:extLst>
              <a:ext uri="{FF2B5EF4-FFF2-40B4-BE49-F238E27FC236}">
                <a16:creationId xmlns:a16="http://schemas.microsoft.com/office/drawing/2014/main" id="{1FD09072-E0B3-88F7-5659-1656B94FE783}"/>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F4B5C804-F59F-8885-4F40-F843D17B2C9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CEFF4A7D-9252-E222-3176-49E15607255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244</a:t>
            </a:fld>
            <a:endParaRPr lang="en-US">
              <a:cs typeface="+mn-ea"/>
              <a:sym typeface="+mn-lt"/>
            </a:endParaRPr>
          </a:p>
        </p:txBody>
      </p:sp>
    </p:spTree>
    <p:extLst>
      <p:ext uri="{BB962C8B-B14F-4D97-AF65-F5344CB8AC3E}">
        <p14:creationId xmlns:p14="http://schemas.microsoft.com/office/powerpoint/2010/main" val="378493084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CEDA0-65AD-43DB-91B3-ECA475A7F436}"/>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路由器发展历程</a:t>
            </a:r>
          </a:p>
        </p:txBody>
      </p:sp>
      <p:pic>
        <p:nvPicPr>
          <p:cNvPr id="4" name="图片 3">
            <a:extLst>
              <a:ext uri="{FF2B5EF4-FFF2-40B4-BE49-F238E27FC236}">
                <a16:creationId xmlns:a16="http://schemas.microsoft.com/office/drawing/2014/main" id="{D9045C26-6339-4B80-A310-7FFDEA4C7F6F}"/>
              </a:ext>
            </a:extLst>
          </p:cNvPr>
          <p:cNvPicPr>
            <a:picLocks noChangeAspect="1"/>
          </p:cNvPicPr>
          <p:nvPr/>
        </p:nvPicPr>
        <p:blipFill>
          <a:blip r:embed="rId2"/>
          <a:stretch>
            <a:fillRect/>
          </a:stretch>
        </p:blipFill>
        <p:spPr>
          <a:xfrm>
            <a:off x="1204975" y="1437612"/>
            <a:ext cx="9782050" cy="4795497"/>
          </a:xfrm>
          <a:prstGeom prst="rect">
            <a:avLst/>
          </a:prstGeom>
        </p:spPr>
      </p:pic>
      <p:sp>
        <p:nvSpPr>
          <p:cNvPr id="3" name="日期占位符 3">
            <a:extLst>
              <a:ext uri="{FF2B5EF4-FFF2-40B4-BE49-F238E27FC236}">
                <a16:creationId xmlns:a16="http://schemas.microsoft.com/office/drawing/2014/main" id="{625F7B63-19A1-9E4F-9B98-039C1B9116F6}"/>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E90D8AD0-22BA-46E5-8D8E-C1941A5E4FF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45D6C947-48E3-918D-708D-143990FF198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245</a:t>
            </a:fld>
            <a:endParaRPr lang="en-US">
              <a:cs typeface="+mn-ea"/>
              <a:sym typeface="+mn-lt"/>
            </a:endParaRPr>
          </a:p>
        </p:txBody>
      </p:sp>
    </p:spTree>
    <p:extLst>
      <p:ext uri="{BB962C8B-B14F-4D97-AF65-F5344CB8AC3E}">
        <p14:creationId xmlns:p14="http://schemas.microsoft.com/office/powerpoint/2010/main" val="19103449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47E9C-B17A-4E9A-8BA5-92E3DA342468}"/>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典型路由器功能架构</a:t>
            </a:r>
          </a:p>
        </p:txBody>
      </p:sp>
      <p:sp>
        <p:nvSpPr>
          <p:cNvPr id="4" name="矩形: 圆角 3">
            <a:extLst>
              <a:ext uri="{FF2B5EF4-FFF2-40B4-BE49-F238E27FC236}">
                <a16:creationId xmlns:a16="http://schemas.microsoft.com/office/drawing/2014/main" id="{3198308D-21A5-4BBC-BB8C-A51C5A30848A}"/>
              </a:ext>
            </a:extLst>
          </p:cNvPr>
          <p:cNvSpPr/>
          <p:nvPr/>
        </p:nvSpPr>
        <p:spPr>
          <a:xfrm>
            <a:off x="665480" y="1904895"/>
            <a:ext cx="6629400" cy="3962400"/>
          </a:xfrm>
          <a:prstGeom prst="roundRect">
            <a:avLst>
              <a:gd name="adj" fmla="val 4616"/>
            </a:avLst>
          </a:prstGeom>
          <a:noFill/>
          <a:ln w="28575">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5" name="矩形 4">
            <a:extLst>
              <a:ext uri="{FF2B5EF4-FFF2-40B4-BE49-F238E27FC236}">
                <a16:creationId xmlns:a16="http://schemas.microsoft.com/office/drawing/2014/main" id="{07AB71F2-8BF8-42DD-92CC-FCC08D50A010}"/>
              </a:ext>
            </a:extLst>
          </p:cNvPr>
          <p:cNvSpPr/>
          <p:nvPr/>
        </p:nvSpPr>
        <p:spPr>
          <a:xfrm>
            <a:off x="1282629" y="5022130"/>
            <a:ext cx="1910080" cy="577822"/>
          </a:xfrm>
          <a:prstGeom prst="rect">
            <a:avLst/>
          </a:prstGeom>
          <a:ln w="28575">
            <a:solidFill>
              <a:srgbClr val="4171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chemeClr val="dk1"/>
              </a:solidFill>
              <a:cs typeface="+mn-ea"/>
              <a:sym typeface="+mn-lt"/>
            </a:endParaRPr>
          </a:p>
        </p:txBody>
      </p:sp>
      <p:sp>
        <p:nvSpPr>
          <p:cNvPr id="6" name="矩形 5">
            <a:extLst>
              <a:ext uri="{FF2B5EF4-FFF2-40B4-BE49-F238E27FC236}">
                <a16:creationId xmlns:a16="http://schemas.microsoft.com/office/drawing/2014/main" id="{2B187DD1-45A7-4658-8D14-EBB282644B49}"/>
              </a:ext>
            </a:extLst>
          </p:cNvPr>
          <p:cNvSpPr/>
          <p:nvPr/>
        </p:nvSpPr>
        <p:spPr>
          <a:xfrm>
            <a:off x="4940229" y="5022130"/>
            <a:ext cx="1910080" cy="577822"/>
          </a:xfrm>
          <a:prstGeom prst="rect">
            <a:avLst/>
          </a:prstGeom>
          <a:ln w="28575">
            <a:solidFill>
              <a:srgbClr val="4171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chemeClr val="dk1"/>
              </a:solidFill>
              <a:cs typeface="+mn-ea"/>
              <a:sym typeface="+mn-lt"/>
            </a:endParaRPr>
          </a:p>
        </p:txBody>
      </p:sp>
      <p:cxnSp>
        <p:nvCxnSpPr>
          <p:cNvPr id="7" name="连接符: 肘形 6">
            <a:extLst>
              <a:ext uri="{FF2B5EF4-FFF2-40B4-BE49-F238E27FC236}">
                <a16:creationId xmlns:a16="http://schemas.microsoft.com/office/drawing/2014/main" id="{F0CD1450-A1FD-48D8-8022-B3F67B3E5768}"/>
              </a:ext>
            </a:extLst>
          </p:cNvPr>
          <p:cNvCxnSpPr>
            <a:stCxn id="34" idx="3"/>
            <a:endCxn id="20" idx="0"/>
          </p:cNvCxnSpPr>
          <p:nvPr/>
        </p:nvCxnSpPr>
        <p:spPr>
          <a:xfrm>
            <a:off x="4737029" y="2611348"/>
            <a:ext cx="680720" cy="2522542"/>
          </a:xfrm>
          <a:prstGeom prst="bentConnector2">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44DB4F84-AD52-4CFB-9968-E280B89A57C9}"/>
              </a:ext>
            </a:extLst>
          </p:cNvPr>
          <p:cNvCxnSpPr>
            <a:stCxn id="34" idx="1"/>
            <a:endCxn id="13" idx="0"/>
          </p:cNvCxnSpPr>
          <p:nvPr/>
        </p:nvCxnSpPr>
        <p:spPr>
          <a:xfrm rot="10800000" flipV="1">
            <a:off x="2715189" y="2611348"/>
            <a:ext cx="690880" cy="2522542"/>
          </a:xfrm>
          <a:prstGeom prst="bentConnector2">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7D4A84A4-1103-4CC3-AA01-AB79DDC32BF0}"/>
              </a:ext>
            </a:extLst>
          </p:cNvPr>
          <p:cNvSpPr/>
          <p:nvPr/>
        </p:nvSpPr>
        <p:spPr>
          <a:xfrm>
            <a:off x="1282629" y="4087410"/>
            <a:ext cx="1910080" cy="577822"/>
          </a:xfrm>
          <a:prstGeom prst="rect">
            <a:avLst/>
          </a:prstGeom>
          <a:ln w="28575">
            <a:solidFill>
              <a:srgbClr val="41719C"/>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zh-CN" altLang="en-US">
              <a:cs typeface="+mn-ea"/>
              <a:sym typeface="+mn-lt"/>
            </a:endParaRPr>
          </a:p>
        </p:txBody>
      </p:sp>
      <p:sp>
        <p:nvSpPr>
          <p:cNvPr id="10" name="矩形 9">
            <a:extLst>
              <a:ext uri="{FF2B5EF4-FFF2-40B4-BE49-F238E27FC236}">
                <a16:creationId xmlns:a16="http://schemas.microsoft.com/office/drawing/2014/main" id="{9E672F59-5586-4C10-9C98-096835013DD3}"/>
              </a:ext>
            </a:extLst>
          </p:cNvPr>
          <p:cNvSpPr/>
          <p:nvPr/>
        </p:nvSpPr>
        <p:spPr>
          <a:xfrm>
            <a:off x="3517829" y="3985810"/>
            <a:ext cx="1097280" cy="17170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chemeClr val="tx1"/>
                </a:solidFill>
                <a:cs typeface="+mn-ea"/>
                <a:sym typeface="+mn-lt"/>
              </a:rPr>
              <a:t>Switch</a:t>
            </a:r>
          </a:p>
          <a:p>
            <a:pPr algn="ctr">
              <a:lnSpc>
                <a:spcPct val="120000"/>
              </a:lnSpc>
            </a:pPr>
            <a:r>
              <a:rPr lang="en-US" altLang="zh-CN" dirty="0">
                <a:solidFill>
                  <a:schemeClr val="tx1"/>
                </a:solidFill>
                <a:cs typeface="+mn-ea"/>
                <a:sym typeface="+mn-lt"/>
              </a:rPr>
              <a:t>fabric</a:t>
            </a:r>
            <a:endParaRPr lang="zh-CN" altLang="en-US" dirty="0">
              <a:solidFill>
                <a:schemeClr val="tx1"/>
              </a:solidFill>
              <a:cs typeface="+mn-ea"/>
              <a:sym typeface="+mn-lt"/>
            </a:endParaRPr>
          </a:p>
        </p:txBody>
      </p:sp>
      <p:sp>
        <p:nvSpPr>
          <p:cNvPr id="11" name="矩形 10">
            <a:extLst>
              <a:ext uri="{FF2B5EF4-FFF2-40B4-BE49-F238E27FC236}">
                <a16:creationId xmlns:a16="http://schemas.microsoft.com/office/drawing/2014/main" id="{D723EDDC-B659-4BD7-AA73-A6717FE1A2E2}"/>
              </a:ext>
            </a:extLst>
          </p:cNvPr>
          <p:cNvSpPr/>
          <p:nvPr/>
        </p:nvSpPr>
        <p:spPr>
          <a:xfrm>
            <a:off x="2420549" y="4199170"/>
            <a:ext cx="589280" cy="36446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12" name="矩形 11">
            <a:extLst>
              <a:ext uri="{FF2B5EF4-FFF2-40B4-BE49-F238E27FC236}">
                <a16:creationId xmlns:a16="http://schemas.microsoft.com/office/drawing/2014/main" id="{41DF59DE-85CC-40DE-95CA-4D9C69397851}"/>
              </a:ext>
            </a:extLst>
          </p:cNvPr>
          <p:cNvSpPr/>
          <p:nvPr/>
        </p:nvSpPr>
        <p:spPr>
          <a:xfrm>
            <a:off x="1465509" y="4199170"/>
            <a:ext cx="589280" cy="36446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13" name="矩形 12">
            <a:extLst>
              <a:ext uri="{FF2B5EF4-FFF2-40B4-BE49-F238E27FC236}">
                <a16:creationId xmlns:a16="http://schemas.microsoft.com/office/drawing/2014/main" id="{25994DA9-67B1-4876-9137-9BF5B526361F}"/>
              </a:ext>
            </a:extLst>
          </p:cNvPr>
          <p:cNvSpPr/>
          <p:nvPr/>
        </p:nvSpPr>
        <p:spPr>
          <a:xfrm>
            <a:off x="2420549" y="5133890"/>
            <a:ext cx="589280" cy="36446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14" name="矩形 13">
            <a:extLst>
              <a:ext uri="{FF2B5EF4-FFF2-40B4-BE49-F238E27FC236}">
                <a16:creationId xmlns:a16="http://schemas.microsoft.com/office/drawing/2014/main" id="{ADAD124B-9F16-42C2-B9A9-96F7397F35DC}"/>
              </a:ext>
            </a:extLst>
          </p:cNvPr>
          <p:cNvSpPr/>
          <p:nvPr/>
        </p:nvSpPr>
        <p:spPr>
          <a:xfrm>
            <a:off x="1465509" y="5133890"/>
            <a:ext cx="589280" cy="36446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15" name="文本框 14">
            <a:extLst>
              <a:ext uri="{FF2B5EF4-FFF2-40B4-BE49-F238E27FC236}">
                <a16:creationId xmlns:a16="http://schemas.microsoft.com/office/drawing/2014/main" id="{6ECF68FE-FB05-4BCC-A334-3836C4FD3A79}"/>
              </a:ext>
            </a:extLst>
          </p:cNvPr>
          <p:cNvSpPr txBox="1"/>
          <p:nvPr/>
        </p:nvSpPr>
        <p:spPr>
          <a:xfrm>
            <a:off x="1858399" y="4519457"/>
            <a:ext cx="885179" cy="494751"/>
          </a:xfrm>
          <a:prstGeom prst="rect">
            <a:avLst/>
          </a:prstGeom>
          <a:noFill/>
        </p:spPr>
        <p:txBody>
          <a:bodyPr wrap="none" rtlCol="0" anchor="ctr">
            <a:spAutoFit/>
          </a:bodyPr>
          <a:lstStyle/>
          <a:p>
            <a:pPr>
              <a:lnSpc>
                <a:spcPct val="120000"/>
              </a:lnSpc>
            </a:pPr>
            <a:r>
              <a:rPr lang="en-US" altLang="zh-CN" sz="2400" b="1" dirty="0">
                <a:effectLst>
                  <a:outerShdw blurRad="38100" dist="38100" dir="2700000" algn="tl">
                    <a:srgbClr val="000000">
                      <a:alpha val="43137"/>
                    </a:srgbClr>
                  </a:outerShdw>
                </a:effectLst>
                <a:cs typeface="+mn-ea"/>
                <a:sym typeface="+mn-lt"/>
              </a:rPr>
              <a:t>… …</a:t>
            </a:r>
            <a:endParaRPr lang="zh-CN" altLang="en-US" sz="2400" b="1" dirty="0">
              <a:effectLst>
                <a:outerShdw blurRad="38100" dist="38100" dir="2700000" algn="tl">
                  <a:srgbClr val="000000">
                    <a:alpha val="43137"/>
                  </a:srgbClr>
                </a:outerShdw>
              </a:effectLst>
              <a:cs typeface="+mn-ea"/>
              <a:sym typeface="+mn-lt"/>
            </a:endParaRPr>
          </a:p>
        </p:txBody>
      </p:sp>
      <p:sp>
        <p:nvSpPr>
          <p:cNvPr id="16" name="矩形 15">
            <a:extLst>
              <a:ext uri="{FF2B5EF4-FFF2-40B4-BE49-F238E27FC236}">
                <a16:creationId xmlns:a16="http://schemas.microsoft.com/office/drawing/2014/main" id="{C535442D-89B1-4A7F-87C2-BC6D5B25AD2E}"/>
              </a:ext>
            </a:extLst>
          </p:cNvPr>
          <p:cNvSpPr/>
          <p:nvPr/>
        </p:nvSpPr>
        <p:spPr>
          <a:xfrm>
            <a:off x="4940229" y="4087410"/>
            <a:ext cx="1910080" cy="577822"/>
          </a:xfrm>
          <a:prstGeom prst="rect">
            <a:avLst/>
          </a:prstGeom>
          <a:ln w="28575">
            <a:solidFill>
              <a:srgbClr val="4171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chemeClr val="dk1"/>
              </a:solidFill>
              <a:cs typeface="+mn-ea"/>
              <a:sym typeface="+mn-lt"/>
            </a:endParaRPr>
          </a:p>
        </p:txBody>
      </p:sp>
      <p:sp>
        <p:nvSpPr>
          <p:cNvPr id="17" name="矩形 16">
            <a:extLst>
              <a:ext uri="{FF2B5EF4-FFF2-40B4-BE49-F238E27FC236}">
                <a16:creationId xmlns:a16="http://schemas.microsoft.com/office/drawing/2014/main" id="{5053BF0F-3F53-4361-9128-9836DE4A4E47}"/>
              </a:ext>
            </a:extLst>
          </p:cNvPr>
          <p:cNvSpPr/>
          <p:nvPr/>
        </p:nvSpPr>
        <p:spPr>
          <a:xfrm>
            <a:off x="6078149" y="4199170"/>
            <a:ext cx="589280" cy="36446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18" name="矩形 17">
            <a:extLst>
              <a:ext uri="{FF2B5EF4-FFF2-40B4-BE49-F238E27FC236}">
                <a16:creationId xmlns:a16="http://schemas.microsoft.com/office/drawing/2014/main" id="{BF3D979B-3C1B-4B71-91C3-E3D61194CFE3}"/>
              </a:ext>
            </a:extLst>
          </p:cNvPr>
          <p:cNvSpPr/>
          <p:nvPr/>
        </p:nvSpPr>
        <p:spPr>
          <a:xfrm>
            <a:off x="5123109" y="4199170"/>
            <a:ext cx="589280" cy="36446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19" name="矩形 18">
            <a:extLst>
              <a:ext uri="{FF2B5EF4-FFF2-40B4-BE49-F238E27FC236}">
                <a16:creationId xmlns:a16="http://schemas.microsoft.com/office/drawing/2014/main" id="{EE311796-15C2-4C20-8F5F-300E9E49442D}"/>
              </a:ext>
            </a:extLst>
          </p:cNvPr>
          <p:cNvSpPr/>
          <p:nvPr/>
        </p:nvSpPr>
        <p:spPr>
          <a:xfrm>
            <a:off x="6078149" y="5133890"/>
            <a:ext cx="589280" cy="36446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0" name="矩形 19">
            <a:extLst>
              <a:ext uri="{FF2B5EF4-FFF2-40B4-BE49-F238E27FC236}">
                <a16:creationId xmlns:a16="http://schemas.microsoft.com/office/drawing/2014/main" id="{218C6FB3-3943-4174-8F2E-179EED5B8AE8}"/>
              </a:ext>
            </a:extLst>
          </p:cNvPr>
          <p:cNvSpPr/>
          <p:nvPr/>
        </p:nvSpPr>
        <p:spPr>
          <a:xfrm>
            <a:off x="5123109" y="5133890"/>
            <a:ext cx="589280" cy="36446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1" name="文本框 20">
            <a:extLst>
              <a:ext uri="{FF2B5EF4-FFF2-40B4-BE49-F238E27FC236}">
                <a16:creationId xmlns:a16="http://schemas.microsoft.com/office/drawing/2014/main" id="{001F6846-B717-403D-8825-5DA33FACEBD3}"/>
              </a:ext>
            </a:extLst>
          </p:cNvPr>
          <p:cNvSpPr txBox="1"/>
          <p:nvPr/>
        </p:nvSpPr>
        <p:spPr>
          <a:xfrm>
            <a:off x="5515999" y="4519457"/>
            <a:ext cx="885179" cy="494751"/>
          </a:xfrm>
          <a:prstGeom prst="rect">
            <a:avLst/>
          </a:prstGeom>
          <a:noFill/>
        </p:spPr>
        <p:txBody>
          <a:bodyPr wrap="none" rtlCol="0" anchor="ctr">
            <a:spAutoFit/>
          </a:bodyPr>
          <a:lstStyle/>
          <a:p>
            <a:pPr>
              <a:lnSpc>
                <a:spcPct val="120000"/>
              </a:lnSpc>
            </a:pPr>
            <a:r>
              <a:rPr lang="en-US" altLang="zh-CN" sz="2400" b="1" dirty="0">
                <a:effectLst>
                  <a:outerShdw blurRad="38100" dist="38100" dir="2700000" algn="tl">
                    <a:srgbClr val="000000">
                      <a:alpha val="43137"/>
                    </a:srgbClr>
                  </a:outerShdw>
                </a:effectLst>
                <a:cs typeface="+mn-ea"/>
                <a:sym typeface="+mn-lt"/>
              </a:rPr>
              <a:t>… …</a:t>
            </a:r>
            <a:endParaRPr lang="zh-CN" altLang="en-US" sz="2400" b="1" dirty="0">
              <a:effectLst>
                <a:outerShdw blurRad="38100" dist="38100" dir="2700000" algn="tl">
                  <a:srgbClr val="000000">
                    <a:alpha val="43137"/>
                  </a:srgbClr>
                </a:outerShdw>
              </a:effectLst>
              <a:cs typeface="+mn-ea"/>
              <a:sym typeface="+mn-lt"/>
            </a:endParaRPr>
          </a:p>
        </p:txBody>
      </p:sp>
      <p:cxnSp>
        <p:nvCxnSpPr>
          <p:cNvPr id="22" name="直接箭头连接符 21">
            <a:extLst>
              <a:ext uri="{FF2B5EF4-FFF2-40B4-BE49-F238E27FC236}">
                <a16:creationId xmlns:a16="http://schemas.microsoft.com/office/drawing/2014/main" id="{B4E4A7B7-C871-45A8-8F46-54BDE10076C1}"/>
              </a:ext>
            </a:extLst>
          </p:cNvPr>
          <p:cNvCxnSpPr>
            <a:cxnSpLocks/>
            <a:stCxn id="11" idx="3"/>
          </p:cNvCxnSpPr>
          <p:nvPr/>
        </p:nvCxnSpPr>
        <p:spPr>
          <a:xfrm>
            <a:off x="3009829" y="4381401"/>
            <a:ext cx="49784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4DD3784-10E8-424E-8F2A-C199CFD7D3C5}"/>
              </a:ext>
            </a:extLst>
          </p:cNvPr>
          <p:cNvCxnSpPr>
            <a:cxnSpLocks/>
            <a:endCxn id="12" idx="1"/>
          </p:cNvCxnSpPr>
          <p:nvPr/>
        </p:nvCxnSpPr>
        <p:spPr>
          <a:xfrm>
            <a:off x="964319" y="4381401"/>
            <a:ext cx="5011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71E2C19-8393-4984-A27C-1892DECFF2C3}"/>
              </a:ext>
            </a:extLst>
          </p:cNvPr>
          <p:cNvCxnSpPr>
            <a:cxnSpLocks/>
            <a:stCxn id="12" idx="3"/>
            <a:endCxn id="11" idx="1"/>
          </p:cNvCxnSpPr>
          <p:nvPr/>
        </p:nvCxnSpPr>
        <p:spPr>
          <a:xfrm>
            <a:off x="2054789" y="4381401"/>
            <a:ext cx="36576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E6F781E-3BF3-44A2-8197-2B0CE4DE067C}"/>
              </a:ext>
            </a:extLst>
          </p:cNvPr>
          <p:cNvCxnSpPr>
            <a:cxnSpLocks/>
            <a:stCxn id="14" idx="3"/>
            <a:endCxn id="13" idx="1"/>
          </p:cNvCxnSpPr>
          <p:nvPr/>
        </p:nvCxnSpPr>
        <p:spPr>
          <a:xfrm>
            <a:off x="2054789" y="5316121"/>
            <a:ext cx="36576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26D8855-08CD-4F10-8BC0-E98A0EBD9588}"/>
              </a:ext>
            </a:extLst>
          </p:cNvPr>
          <p:cNvCxnSpPr>
            <a:cxnSpLocks/>
            <a:stCxn id="13" idx="3"/>
          </p:cNvCxnSpPr>
          <p:nvPr/>
        </p:nvCxnSpPr>
        <p:spPr>
          <a:xfrm>
            <a:off x="3009829" y="5316121"/>
            <a:ext cx="5080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9D63184-8608-4C94-9DC8-D4F3B41B84E4}"/>
              </a:ext>
            </a:extLst>
          </p:cNvPr>
          <p:cNvCxnSpPr>
            <a:cxnSpLocks/>
          </p:cNvCxnSpPr>
          <p:nvPr/>
        </p:nvCxnSpPr>
        <p:spPr>
          <a:xfrm>
            <a:off x="964319" y="5301502"/>
            <a:ext cx="50119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EFEFBA7-56EE-4DE4-8B7D-C5F84EEE07AD}"/>
              </a:ext>
            </a:extLst>
          </p:cNvPr>
          <p:cNvCxnSpPr>
            <a:cxnSpLocks/>
            <a:endCxn id="18" idx="1"/>
          </p:cNvCxnSpPr>
          <p:nvPr/>
        </p:nvCxnSpPr>
        <p:spPr>
          <a:xfrm>
            <a:off x="4615109" y="4381401"/>
            <a:ext cx="5080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8E20B2F-BA28-47EA-946A-E8C2FD226D6F}"/>
              </a:ext>
            </a:extLst>
          </p:cNvPr>
          <p:cNvCxnSpPr>
            <a:cxnSpLocks/>
            <a:endCxn id="20" idx="1"/>
          </p:cNvCxnSpPr>
          <p:nvPr/>
        </p:nvCxnSpPr>
        <p:spPr>
          <a:xfrm>
            <a:off x="4615109" y="5316121"/>
            <a:ext cx="5080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70F971E-B33A-4336-A903-157730C25E47}"/>
              </a:ext>
            </a:extLst>
          </p:cNvPr>
          <p:cNvCxnSpPr>
            <a:cxnSpLocks/>
            <a:stCxn id="17" idx="3"/>
          </p:cNvCxnSpPr>
          <p:nvPr/>
        </p:nvCxnSpPr>
        <p:spPr>
          <a:xfrm flipV="1">
            <a:off x="6667429" y="4376943"/>
            <a:ext cx="487680" cy="445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6E74E7E-09F1-4D5D-BBBD-834B7D6B6679}"/>
              </a:ext>
            </a:extLst>
          </p:cNvPr>
          <p:cNvCxnSpPr>
            <a:cxnSpLocks/>
            <a:stCxn id="19" idx="3"/>
          </p:cNvCxnSpPr>
          <p:nvPr/>
        </p:nvCxnSpPr>
        <p:spPr>
          <a:xfrm>
            <a:off x="6667429" y="5316121"/>
            <a:ext cx="48768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23146F2-5828-4CBE-AF40-B67270973961}"/>
              </a:ext>
            </a:extLst>
          </p:cNvPr>
          <p:cNvCxnSpPr>
            <a:cxnSpLocks/>
            <a:stCxn id="20" idx="3"/>
            <a:endCxn id="19" idx="1"/>
          </p:cNvCxnSpPr>
          <p:nvPr/>
        </p:nvCxnSpPr>
        <p:spPr>
          <a:xfrm>
            <a:off x="5712389" y="5316121"/>
            <a:ext cx="36576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29EC029-C03F-47D4-B45E-0ED218E40E7D}"/>
              </a:ext>
            </a:extLst>
          </p:cNvPr>
          <p:cNvCxnSpPr>
            <a:cxnSpLocks/>
            <a:stCxn id="18" idx="3"/>
            <a:endCxn id="17" idx="1"/>
          </p:cNvCxnSpPr>
          <p:nvPr/>
        </p:nvCxnSpPr>
        <p:spPr>
          <a:xfrm>
            <a:off x="5712389" y="4381401"/>
            <a:ext cx="36576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BC07CB7D-6095-4C87-9943-0959118F0E28}"/>
              </a:ext>
            </a:extLst>
          </p:cNvPr>
          <p:cNvSpPr/>
          <p:nvPr/>
        </p:nvSpPr>
        <p:spPr>
          <a:xfrm>
            <a:off x="3406069" y="2174800"/>
            <a:ext cx="1330960" cy="8730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chemeClr val="tx1"/>
                </a:solidFill>
                <a:cs typeface="+mn-ea"/>
                <a:sym typeface="+mn-lt"/>
              </a:rPr>
              <a:t>Routing</a:t>
            </a:r>
          </a:p>
          <a:p>
            <a:pPr algn="ctr">
              <a:lnSpc>
                <a:spcPct val="120000"/>
              </a:lnSpc>
            </a:pPr>
            <a:r>
              <a:rPr lang="en-US" altLang="zh-CN" dirty="0">
                <a:solidFill>
                  <a:schemeClr val="tx1"/>
                </a:solidFill>
                <a:cs typeface="+mn-ea"/>
                <a:sym typeface="+mn-lt"/>
              </a:rPr>
              <a:t>processor</a:t>
            </a:r>
            <a:endParaRPr lang="zh-CN" altLang="en-US" dirty="0">
              <a:solidFill>
                <a:schemeClr val="tx1"/>
              </a:solidFill>
              <a:cs typeface="+mn-ea"/>
              <a:sym typeface="+mn-lt"/>
            </a:endParaRPr>
          </a:p>
        </p:txBody>
      </p:sp>
      <p:cxnSp>
        <p:nvCxnSpPr>
          <p:cNvPr id="35" name="直接连接符 34">
            <a:extLst>
              <a:ext uri="{FF2B5EF4-FFF2-40B4-BE49-F238E27FC236}">
                <a16:creationId xmlns:a16="http://schemas.microsoft.com/office/drawing/2014/main" id="{71F1AFDA-ECD1-45B6-ACCC-25419AB4C395}"/>
              </a:ext>
            </a:extLst>
          </p:cNvPr>
          <p:cNvCxnSpPr/>
          <p:nvPr/>
        </p:nvCxnSpPr>
        <p:spPr>
          <a:xfrm>
            <a:off x="886389" y="3527312"/>
            <a:ext cx="633984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539A4CD-3CB4-4DB0-9ECC-1E42AA949C93}"/>
              </a:ext>
            </a:extLst>
          </p:cNvPr>
          <p:cNvCxnSpPr>
            <a:stCxn id="34" idx="2"/>
            <a:endCxn id="10" idx="0"/>
          </p:cNvCxnSpPr>
          <p:nvPr/>
        </p:nvCxnSpPr>
        <p:spPr>
          <a:xfrm flipH="1">
            <a:off x="4066469" y="3047895"/>
            <a:ext cx="5080" cy="93791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6A21B26D-B3C8-42E1-B2BD-68D90CE3CBAF}"/>
              </a:ext>
            </a:extLst>
          </p:cNvPr>
          <p:cNvCxnSpPr>
            <a:stCxn id="34" idx="1"/>
          </p:cNvCxnSpPr>
          <p:nvPr/>
        </p:nvCxnSpPr>
        <p:spPr>
          <a:xfrm rot="10800000" flipV="1">
            <a:off x="2715189" y="2611348"/>
            <a:ext cx="690880" cy="1587822"/>
          </a:xfrm>
          <a:prstGeom prst="bentConnector2">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7408F99C-D392-44BF-A8ED-F812A884CDAA}"/>
              </a:ext>
            </a:extLst>
          </p:cNvPr>
          <p:cNvCxnSpPr>
            <a:stCxn id="34" idx="3"/>
            <a:endCxn id="18" idx="0"/>
          </p:cNvCxnSpPr>
          <p:nvPr/>
        </p:nvCxnSpPr>
        <p:spPr>
          <a:xfrm>
            <a:off x="4737029" y="2611348"/>
            <a:ext cx="680720" cy="1587822"/>
          </a:xfrm>
          <a:prstGeom prst="bentConnector2">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1F4D098-4819-4ADC-9F24-8E0FBB5A156D}"/>
              </a:ext>
            </a:extLst>
          </p:cNvPr>
          <p:cNvSpPr txBox="1"/>
          <p:nvPr/>
        </p:nvSpPr>
        <p:spPr>
          <a:xfrm>
            <a:off x="941712" y="3064430"/>
            <a:ext cx="1107996" cy="396134"/>
          </a:xfrm>
          <a:prstGeom prst="rect">
            <a:avLst/>
          </a:prstGeom>
          <a:noFill/>
        </p:spPr>
        <p:txBody>
          <a:bodyPr wrap="none" rtlCol="0">
            <a:spAutoFit/>
          </a:bodyPr>
          <a:lstStyle/>
          <a:p>
            <a:pPr>
              <a:lnSpc>
                <a:spcPct val="120000"/>
              </a:lnSpc>
            </a:pPr>
            <a:r>
              <a:rPr lang="zh-CN" altLang="en-US" dirty="0">
                <a:cs typeface="+mn-ea"/>
                <a:sym typeface="+mn-lt"/>
              </a:rPr>
              <a:t>控制平面</a:t>
            </a:r>
          </a:p>
        </p:txBody>
      </p:sp>
      <p:sp>
        <p:nvSpPr>
          <p:cNvPr id="40" name="文本框 39">
            <a:extLst>
              <a:ext uri="{FF2B5EF4-FFF2-40B4-BE49-F238E27FC236}">
                <a16:creationId xmlns:a16="http://schemas.microsoft.com/office/drawing/2014/main" id="{5E5CDD9C-03ED-4D1E-BB10-41E9820FFDEE}"/>
              </a:ext>
            </a:extLst>
          </p:cNvPr>
          <p:cNvSpPr txBox="1"/>
          <p:nvPr/>
        </p:nvSpPr>
        <p:spPr>
          <a:xfrm>
            <a:off x="941712" y="3644731"/>
            <a:ext cx="1107996" cy="396134"/>
          </a:xfrm>
          <a:prstGeom prst="rect">
            <a:avLst/>
          </a:prstGeom>
          <a:noFill/>
        </p:spPr>
        <p:txBody>
          <a:bodyPr wrap="none" rtlCol="0">
            <a:spAutoFit/>
          </a:bodyPr>
          <a:lstStyle/>
          <a:p>
            <a:pPr>
              <a:lnSpc>
                <a:spcPct val="120000"/>
              </a:lnSpc>
            </a:pPr>
            <a:r>
              <a:rPr lang="zh-CN" altLang="en-US" dirty="0">
                <a:cs typeface="+mn-ea"/>
                <a:sym typeface="+mn-lt"/>
              </a:rPr>
              <a:t>数据平面</a:t>
            </a:r>
          </a:p>
        </p:txBody>
      </p:sp>
      <p:sp>
        <p:nvSpPr>
          <p:cNvPr id="41" name="文本框 40">
            <a:extLst>
              <a:ext uri="{FF2B5EF4-FFF2-40B4-BE49-F238E27FC236}">
                <a16:creationId xmlns:a16="http://schemas.microsoft.com/office/drawing/2014/main" id="{FA6A0895-9B52-41E6-B1C2-DDB5A024F730}"/>
              </a:ext>
            </a:extLst>
          </p:cNvPr>
          <p:cNvSpPr txBox="1"/>
          <p:nvPr/>
        </p:nvSpPr>
        <p:spPr>
          <a:xfrm>
            <a:off x="5449198" y="3612813"/>
            <a:ext cx="1338828" cy="396134"/>
          </a:xfrm>
          <a:prstGeom prst="rect">
            <a:avLst/>
          </a:prstGeom>
          <a:noFill/>
        </p:spPr>
        <p:txBody>
          <a:bodyPr wrap="none" rtlCol="0">
            <a:spAutoFit/>
          </a:bodyPr>
          <a:lstStyle/>
          <a:p>
            <a:pPr>
              <a:lnSpc>
                <a:spcPct val="120000"/>
              </a:lnSpc>
            </a:pPr>
            <a:r>
              <a:rPr lang="zh-CN" altLang="en-US" dirty="0">
                <a:cs typeface="+mn-ea"/>
                <a:sym typeface="+mn-lt"/>
              </a:rPr>
              <a:t>转发信息表</a:t>
            </a:r>
          </a:p>
        </p:txBody>
      </p:sp>
      <p:sp>
        <p:nvSpPr>
          <p:cNvPr id="77" name="文本框 76">
            <a:extLst>
              <a:ext uri="{FF2B5EF4-FFF2-40B4-BE49-F238E27FC236}">
                <a16:creationId xmlns:a16="http://schemas.microsoft.com/office/drawing/2014/main" id="{5BC95E33-19C6-4236-A3F5-486607E50B3D}"/>
              </a:ext>
            </a:extLst>
          </p:cNvPr>
          <p:cNvSpPr txBox="1"/>
          <p:nvPr/>
        </p:nvSpPr>
        <p:spPr>
          <a:xfrm>
            <a:off x="7589519" y="2048767"/>
            <a:ext cx="3937001" cy="1193197"/>
          </a:xfrm>
          <a:prstGeom prst="rect">
            <a:avLst/>
          </a:prstGeom>
        </p:spPr>
        <p:txBody>
          <a:bodyPr vert="horz" lIns="91440" tIns="45720" rIns="91440" bIns="45720" rtlCol="0">
            <a:normAutofit fontScale="62500" lnSpcReduction="20000"/>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dirty="0">
                <a:sym typeface="+mn-lt"/>
              </a:rPr>
              <a:t>控制平面通常完成</a:t>
            </a:r>
            <a:endParaRPr lang="en-US" altLang="zh-CN" dirty="0">
              <a:sym typeface="+mn-lt"/>
            </a:endParaRPr>
          </a:p>
          <a:p>
            <a:pPr lvl="1"/>
            <a:r>
              <a:rPr lang="zh-CN" altLang="en-US" dirty="0">
                <a:sym typeface="+mn-lt"/>
              </a:rPr>
              <a:t>网络路由信息的收集与处理</a:t>
            </a:r>
            <a:endParaRPr lang="en-US" altLang="zh-CN" dirty="0">
              <a:sym typeface="+mn-lt"/>
            </a:endParaRPr>
          </a:p>
          <a:p>
            <a:pPr lvl="1"/>
            <a:r>
              <a:rPr lang="zh-CN" altLang="en-US" dirty="0">
                <a:sym typeface="+mn-lt"/>
              </a:rPr>
              <a:t>网络设备配置</a:t>
            </a:r>
            <a:endParaRPr lang="en-US" altLang="zh-CN" dirty="0">
              <a:sym typeface="+mn-lt"/>
            </a:endParaRPr>
          </a:p>
          <a:p>
            <a:pPr lvl="1"/>
            <a:r>
              <a:rPr lang="zh-CN" altLang="en-US" dirty="0">
                <a:sym typeface="+mn-lt"/>
              </a:rPr>
              <a:t>网络设备管理</a:t>
            </a:r>
          </a:p>
        </p:txBody>
      </p:sp>
      <p:sp>
        <p:nvSpPr>
          <p:cNvPr id="78" name="文本框 77">
            <a:extLst>
              <a:ext uri="{FF2B5EF4-FFF2-40B4-BE49-F238E27FC236}">
                <a16:creationId xmlns:a16="http://schemas.microsoft.com/office/drawing/2014/main" id="{D94535E8-7BE0-47B0-85EB-D9E78DF9A67B}"/>
              </a:ext>
            </a:extLst>
          </p:cNvPr>
          <p:cNvSpPr txBox="1"/>
          <p:nvPr/>
        </p:nvSpPr>
        <p:spPr>
          <a:xfrm>
            <a:off x="7589518" y="4443666"/>
            <a:ext cx="3319853" cy="553998"/>
          </a:xfrm>
          <a:prstGeom prst="rect">
            <a:avLst/>
          </a:prstGeom>
          <a:noFill/>
        </p:spPr>
        <p:txBody>
          <a:bodyPr wrap="square" rtlCol="0">
            <a:spAutoFit/>
          </a:bodyPr>
          <a:lstStyle/>
          <a:p>
            <a:pPr>
              <a:spcBef>
                <a:spcPts val="1000"/>
              </a:spcBef>
            </a:pPr>
            <a:r>
              <a:rPr lang="zh-CN" altLang="en-US" sz="1500" dirty="0">
                <a:solidFill>
                  <a:schemeClr val="accent1"/>
                </a:solidFill>
                <a:cs typeface="+mn-ea"/>
                <a:sym typeface="+mn-lt"/>
              </a:rPr>
              <a:t>数据平面基于控制平面下发的转发信息完成网络报文的转发</a:t>
            </a:r>
            <a:endParaRPr lang="en-US" altLang="zh-CN" sz="1500" dirty="0">
              <a:solidFill>
                <a:schemeClr val="accent1"/>
              </a:solidFill>
              <a:cs typeface="+mn-ea"/>
              <a:sym typeface="+mn-lt"/>
            </a:endParaRPr>
          </a:p>
        </p:txBody>
      </p:sp>
      <p:sp>
        <p:nvSpPr>
          <p:cNvPr id="3" name="日期占位符 3">
            <a:extLst>
              <a:ext uri="{FF2B5EF4-FFF2-40B4-BE49-F238E27FC236}">
                <a16:creationId xmlns:a16="http://schemas.microsoft.com/office/drawing/2014/main" id="{B3F2328C-D1F0-FB4F-B080-FCE1FEEEACF4}"/>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42" name="页脚占位符 4">
            <a:extLst>
              <a:ext uri="{FF2B5EF4-FFF2-40B4-BE49-F238E27FC236}">
                <a16:creationId xmlns:a16="http://schemas.microsoft.com/office/drawing/2014/main" id="{8BB5230B-7AFD-73EF-5F4B-8FAF0A8A871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43" name="灯片编号占位符 5">
            <a:extLst>
              <a:ext uri="{FF2B5EF4-FFF2-40B4-BE49-F238E27FC236}">
                <a16:creationId xmlns:a16="http://schemas.microsoft.com/office/drawing/2014/main" id="{A8822ED1-36A0-F898-E52F-C7A9CC09DE8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246</a:t>
            </a:fld>
            <a:endParaRPr lang="en-US">
              <a:cs typeface="+mn-ea"/>
              <a:sym typeface="+mn-lt"/>
            </a:endParaRPr>
          </a:p>
        </p:txBody>
      </p:sp>
    </p:spTree>
    <p:extLst>
      <p:ext uri="{BB962C8B-B14F-4D97-AF65-F5344CB8AC3E}">
        <p14:creationId xmlns:p14="http://schemas.microsoft.com/office/powerpoint/2010/main" val="37409692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47E9C-B17A-4E9A-8BA5-92E3DA342468}"/>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典型路由器功能：路由信息收集</a:t>
            </a:r>
            <a:r>
              <a:rPr lang="en-US" altLang="zh-CN" sz="3200" dirty="0">
                <a:latin typeface="+mn-lt"/>
                <a:ea typeface="+mn-ea"/>
                <a:cs typeface="+mn-ea"/>
                <a:sym typeface="+mn-lt"/>
              </a:rPr>
              <a:t>&amp;</a:t>
            </a:r>
            <a:r>
              <a:rPr lang="zh-CN" altLang="en-US" sz="3200" dirty="0">
                <a:latin typeface="+mn-lt"/>
                <a:ea typeface="+mn-ea"/>
                <a:cs typeface="+mn-ea"/>
                <a:sym typeface="+mn-lt"/>
              </a:rPr>
              <a:t>报文转发</a:t>
            </a:r>
          </a:p>
        </p:txBody>
      </p:sp>
      <p:sp>
        <p:nvSpPr>
          <p:cNvPr id="44" name="矩形: 圆角 43">
            <a:extLst>
              <a:ext uri="{FF2B5EF4-FFF2-40B4-BE49-F238E27FC236}">
                <a16:creationId xmlns:a16="http://schemas.microsoft.com/office/drawing/2014/main" id="{85C481F0-E356-465B-A377-E8AF1643B992}"/>
              </a:ext>
            </a:extLst>
          </p:cNvPr>
          <p:cNvSpPr/>
          <p:nvPr/>
        </p:nvSpPr>
        <p:spPr>
          <a:xfrm>
            <a:off x="1751703" y="2546403"/>
            <a:ext cx="1412240" cy="453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路由进程</a:t>
            </a:r>
          </a:p>
        </p:txBody>
      </p:sp>
      <p:sp>
        <p:nvSpPr>
          <p:cNvPr id="45" name="流程图: 磁盘 44">
            <a:extLst>
              <a:ext uri="{FF2B5EF4-FFF2-40B4-BE49-F238E27FC236}">
                <a16:creationId xmlns:a16="http://schemas.microsoft.com/office/drawing/2014/main" id="{5C6B4E71-BB3A-4575-9B6F-85A31E32F5F7}"/>
              </a:ext>
            </a:extLst>
          </p:cNvPr>
          <p:cNvSpPr/>
          <p:nvPr/>
        </p:nvSpPr>
        <p:spPr>
          <a:xfrm>
            <a:off x="1751703" y="3270800"/>
            <a:ext cx="1412240" cy="432057"/>
          </a:xfrm>
          <a:prstGeom prst="flowChartMagneticDisk">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路由表</a:t>
            </a:r>
            <a:r>
              <a:rPr lang="en-US" altLang="zh-CN" dirty="0">
                <a:cs typeface="+mn-ea"/>
                <a:sym typeface="+mn-lt"/>
              </a:rPr>
              <a:t>(RIB)</a:t>
            </a:r>
            <a:endParaRPr lang="zh-CN" altLang="en-US" dirty="0">
              <a:cs typeface="+mn-ea"/>
              <a:sym typeface="+mn-lt"/>
            </a:endParaRPr>
          </a:p>
        </p:txBody>
      </p:sp>
      <p:sp>
        <p:nvSpPr>
          <p:cNvPr id="46" name="矩形 45">
            <a:extLst>
              <a:ext uri="{FF2B5EF4-FFF2-40B4-BE49-F238E27FC236}">
                <a16:creationId xmlns:a16="http://schemas.microsoft.com/office/drawing/2014/main" id="{1CA3D67F-284A-4B6C-ADE8-3A7371D7203C}"/>
              </a:ext>
            </a:extLst>
          </p:cNvPr>
          <p:cNvSpPr/>
          <p:nvPr/>
        </p:nvSpPr>
        <p:spPr>
          <a:xfrm>
            <a:off x="1751703" y="5381043"/>
            <a:ext cx="14122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数据平面</a:t>
            </a:r>
            <a:endParaRPr lang="en-US" altLang="zh-CN" dirty="0">
              <a:cs typeface="+mn-ea"/>
              <a:sym typeface="+mn-lt"/>
            </a:endParaRPr>
          </a:p>
          <a:p>
            <a:pPr algn="ctr">
              <a:lnSpc>
                <a:spcPct val="120000"/>
              </a:lnSpc>
            </a:pPr>
            <a:r>
              <a:rPr lang="zh-CN" altLang="en-US" dirty="0">
                <a:cs typeface="+mn-ea"/>
                <a:sym typeface="+mn-lt"/>
              </a:rPr>
              <a:t>报文转发</a:t>
            </a:r>
          </a:p>
        </p:txBody>
      </p:sp>
      <p:cxnSp>
        <p:nvCxnSpPr>
          <p:cNvPr id="47" name="直接箭头连接符 46">
            <a:extLst>
              <a:ext uri="{FF2B5EF4-FFF2-40B4-BE49-F238E27FC236}">
                <a16:creationId xmlns:a16="http://schemas.microsoft.com/office/drawing/2014/main" id="{D61AFD5A-D8CA-45E5-A911-A0646436BF9B}"/>
              </a:ext>
            </a:extLst>
          </p:cNvPr>
          <p:cNvCxnSpPr>
            <a:cxnSpLocks/>
            <a:stCxn id="46" idx="1"/>
          </p:cNvCxnSpPr>
          <p:nvPr/>
        </p:nvCxnSpPr>
        <p:spPr>
          <a:xfrm flipH="1">
            <a:off x="1040503" y="5746803"/>
            <a:ext cx="7112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5077A6DB-2585-4F58-90F6-DFF75E404413}"/>
              </a:ext>
            </a:extLst>
          </p:cNvPr>
          <p:cNvCxnSpPr>
            <a:cxnSpLocks/>
            <a:stCxn id="46" idx="3"/>
          </p:cNvCxnSpPr>
          <p:nvPr/>
        </p:nvCxnSpPr>
        <p:spPr>
          <a:xfrm>
            <a:off x="3163943" y="5746803"/>
            <a:ext cx="11071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B981A17B-0E3D-4D69-931C-E141FEF0F900}"/>
              </a:ext>
            </a:extLst>
          </p:cNvPr>
          <p:cNvCxnSpPr>
            <a:cxnSpLocks/>
            <a:stCxn id="44" idx="1"/>
          </p:cNvCxnSpPr>
          <p:nvPr/>
        </p:nvCxnSpPr>
        <p:spPr>
          <a:xfrm flipH="1">
            <a:off x="1040503" y="2772908"/>
            <a:ext cx="711200" cy="0"/>
          </a:xfrm>
          <a:prstGeom prst="straightConnector1">
            <a:avLst/>
          </a:prstGeom>
          <a:ln w="19050">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99F8D228-DCF8-45B3-B107-8B5625234EEE}"/>
              </a:ext>
            </a:extLst>
          </p:cNvPr>
          <p:cNvCxnSpPr>
            <a:cxnSpLocks/>
            <a:stCxn id="44" idx="3"/>
          </p:cNvCxnSpPr>
          <p:nvPr/>
        </p:nvCxnSpPr>
        <p:spPr>
          <a:xfrm>
            <a:off x="3163943" y="2772908"/>
            <a:ext cx="978989" cy="0"/>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C27E6358-BE42-4AA8-9A47-D8D6CE0E687F}"/>
              </a:ext>
            </a:extLst>
          </p:cNvPr>
          <p:cNvCxnSpPr>
            <a:cxnSpLocks/>
            <a:stCxn id="44" idx="2"/>
            <a:endCxn id="45" idx="1"/>
          </p:cNvCxnSpPr>
          <p:nvPr/>
        </p:nvCxnSpPr>
        <p:spPr>
          <a:xfrm>
            <a:off x="2457823" y="2999412"/>
            <a:ext cx="0" cy="2713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A01212F-E117-4B50-B778-04BCAFE0596E}"/>
              </a:ext>
            </a:extLst>
          </p:cNvPr>
          <p:cNvCxnSpPr>
            <a:cxnSpLocks/>
            <a:stCxn id="46" idx="0"/>
            <a:endCxn id="70" idx="3"/>
          </p:cNvCxnSpPr>
          <p:nvPr/>
        </p:nvCxnSpPr>
        <p:spPr>
          <a:xfrm flipV="1">
            <a:off x="2457823" y="4888418"/>
            <a:ext cx="0" cy="4926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041B86E-83F3-43F7-AFFD-4D804D499EA1}"/>
              </a:ext>
            </a:extLst>
          </p:cNvPr>
          <p:cNvSpPr txBox="1"/>
          <p:nvPr/>
        </p:nvSpPr>
        <p:spPr>
          <a:xfrm>
            <a:off x="2457823" y="2973208"/>
            <a:ext cx="1107996" cy="396134"/>
          </a:xfrm>
          <a:prstGeom prst="rect">
            <a:avLst/>
          </a:prstGeom>
          <a:noFill/>
        </p:spPr>
        <p:txBody>
          <a:bodyPr wrap="none" rtlCol="0">
            <a:spAutoFit/>
          </a:bodyPr>
          <a:lstStyle/>
          <a:p>
            <a:pPr>
              <a:lnSpc>
                <a:spcPct val="120000"/>
              </a:lnSpc>
            </a:pPr>
            <a:r>
              <a:rPr lang="zh-CN" altLang="en-US" dirty="0">
                <a:cs typeface="+mn-ea"/>
                <a:sym typeface="+mn-lt"/>
              </a:rPr>
              <a:t>路由更新</a:t>
            </a:r>
          </a:p>
        </p:txBody>
      </p:sp>
      <p:sp>
        <p:nvSpPr>
          <p:cNvPr id="56" name="文本框 55">
            <a:extLst>
              <a:ext uri="{FF2B5EF4-FFF2-40B4-BE49-F238E27FC236}">
                <a16:creationId xmlns:a16="http://schemas.microsoft.com/office/drawing/2014/main" id="{B52751D5-6229-4CD6-BE22-81D0D66EC02F}"/>
              </a:ext>
            </a:extLst>
          </p:cNvPr>
          <p:cNvSpPr txBox="1"/>
          <p:nvPr/>
        </p:nvSpPr>
        <p:spPr>
          <a:xfrm>
            <a:off x="2457823" y="4970230"/>
            <a:ext cx="1107996" cy="396134"/>
          </a:xfrm>
          <a:prstGeom prst="rect">
            <a:avLst/>
          </a:prstGeom>
          <a:noFill/>
        </p:spPr>
        <p:txBody>
          <a:bodyPr wrap="none" rtlCol="0">
            <a:spAutoFit/>
          </a:bodyPr>
          <a:lstStyle/>
          <a:p>
            <a:pPr>
              <a:lnSpc>
                <a:spcPct val="120000"/>
              </a:lnSpc>
            </a:pPr>
            <a:r>
              <a:rPr lang="zh-CN" altLang="en-US" dirty="0">
                <a:cs typeface="+mn-ea"/>
                <a:sym typeface="+mn-lt"/>
              </a:rPr>
              <a:t>路由查找</a:t>
            </a:r>
          </a:p>
        </p:txBody>
      </p:sp>
      <p:sp>
        <p:nvSpPr>
          <p:cNvPr id="57" name="矩形 56">
            <a:extLst>
              <a:ext uri="{FF2B5EF4-FFF2-40B4-BE49-F238E27FC236}">
                <a16:creationId xmlns:a16="http://schemas.microsoft.com/office/drawing/2014/main" id="{27C29C12-061F-46EA-9CFE-1A973DEB1DF1}"/>
              </a:ext>
            </a:extLst>
          </p:cNvPr>
          <p:cNvSpPr/>
          <p:nvPr/>
        </p:nvSpPr>
        <p:spPr>
          <a:xfrm>
            <a:off x="1203063" y="2292959"/>
            <a:ext cx="2784854" cy="39624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0" name="流程图: 磁盘 69">
            <a:extLst>
              <a:ext uri="{FF2B5EF4-FFF2-40B4-BE49-F238E27FC236}">
                <a16:creationId xmlns:a16="http://schemas.microsoft.com/office/drawing/2014/main" id="{227DFB4C-E75B-46FB-9355-A6A76CB3072F}"/>
              </a:ext>
            </a:extLst>
          </p:cNvPr>
          <p:cNvSpPr/>
          <p:nvPr/>
        </p:nvSpPr>
        <p:spPr>
          <a:xfrm>
            <a:off x="1751703" y="4456361"/>
            <a:ext cx="1412240" cy="432057"/>
          </a:xfrm>
          <a:prstGeom prst="flowChartMagneticDisk">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转发表</a:t>
            </a:r>
            <a:r>
              <a:rPr lang="en-US" altLang="zh-CN" dirty="0">
                <a:cs typeface="+mn-ea"/>
                <a:sym typeface="+mn-lt"/>
              </a:rPr>
              <a:t>(FIB)</a:t>
            </a:r>
            <a:endParaRPr lang="zh-CN" altLang="en-US" dirty="0">
              <a:cs typeface="+mn-ea"/>
              <a:sym typeface="+mn-lt"/>
            </a:endParaRPr>
          </a:p>
        </p:txBody>
      </p:sp>
      <p:cxnSp>
        <p:nvCxnSpPr>
          <p:cNvPr id="74" name="直接箭头连接符 73">
            <a:extLst>
              <a:ext uri="{FF2B5EF4-FFF2-40B4-BE49-F238E27FC236}">
                <a16:creationId xmlns:a16="http://schemas.microsoft.com/office/drawing/2014/main" id="{F4765136-C094-47A3-BFDE-2EC0D4D9CA2F}"/>
              </a:ext>
            </a:extLst>
          </p:cNvPr>
          <p:cNvCxnSpPr>
            <a:stCxn id="45" idx="3"/>
            <a:endCxn id="70" idx="1"/>
          </p:cNvCxnSpPr>
          <p:nvPr/>
        </p:nvCxnSpPr>
        <p:spPr>
          <a:xfrm>
            <a:off x="2457823" y="3702857"/>
            <a:ext cx="0" cy="753504"/>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E9D0FC0-159F-44AD-A83C-E77D0C1C17AA}"/>
              </a:ext>
            </a:extLst>
          </p:cNvPr>
          <p:cNvCxnSpPr>
            <a:cxnSpLocks/>
          </p:cNvCxnSpPr>
          <p:nvPr/>
        </p:nvCxnSpPr>
        <p:spPr>
          <a:xfrm>
            <a:off x="1388846" y="3915376"/>
            <a:ext cx="2498926"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4B734461-DCD0-46C2-AFEF-9862CF1140E2}"/>
              </a:ext>
            </a:extLst>
          </p:cNvPr>
          <p:cNvSpPr txBox="1"/>
          <p:nvPr/>
        </p:nvSpPr>
        <p:spPr>
          <a:xfrm>
            <a:off x="4003713" y="5340100"/>
            <a:ext cx="646331" cy="396134"/>
          </a:xfrm>
          <a:prstGeom prst="rect">
            <a:avLst/>
          </a:prstGeom>
          <a:noFill/>
        </p:spPr>
        <p:txBody>
          <a:bodyPr wrap="none" rtlCol="0">
            <a:spAutoFit/>
          </a:bodyPr>
          <a:lstStyle/>
          <a:p>
            <a:pPr>
              <a:lnSpc>
                <a:spcPct val="120000"/>
              </a:lnSpc>
            </a:pPr>
            <a:r>
              <a:rPr lang="zh-CN" altLang="en-US" dirty="0">
                <a:cs typeface="+mn-ea"/>
                <a:sym typeface="+mn-lt"/>
              </a:rPr>
              <a:t>报文</a:t>
            </a:r>
          </a:p>
        </p:txBody>
      </p:sp>
      <p:sp>
        <p:nvSpPr>
          <p:cNvPr id="60" name="文本框 59">
            <a:extLst>
              <a:ext uri="{FF2B5EF4-FFF2-40B4-BE49-F238E27FC236}">
                <a16:creationId xmlns:a16="http://schemas.microsoft.com/office/drawing/2014/main" id="{6B262BEE-A6D2-41E9-8CC4-FE0B1D3DB7F3}"/>
              </a:ext>
            </a:extLst>
          </p:cNvPr>
          <p:cNvSpPr txBox="1"/>
          <p:nvPr/>
        </p:nvSpPr>
        <p:spPr>
          <a:xfrm>
            <a:off x="604563" y="5340100"/>
            <a:ext cx="646331" cy="396134"/>
          </a:xfrm>
          <a:prstGeom prst="rect">
            <a:avLst/>
          </a:prstGeom>
          <a:noFill/>
        </p:spPr>
        <p:txBody>
          <a:bodyPr wrap="square" rtlCol="0">
            <a:spAutoFit/>
          </a:bodyPr>
          <a:lstStyle/>
          <a:p>
            <a:pPr>
              <a:lnSpc>
                <a:spcPct val="120000"/>
              </a:lnSpc>
            </a:pPr>
            <a:r>
              <a:rPr lang="zh-CN" altLang="en-US" dirty="0">
                <a:cs typeface="+mn-ea"/>
                <a:sym typeface="+mn-lt"/>
              </a:rPr>
              <a:t>报文</a:t>
            </a:r>
          </a:p>
        </p:txBody>
      </p:sp>
      <p:sp>
        <p:nvSpPr>
          <p:cNvPr id="61" name="文本框 60">
            <a:extLst>
              <a:ext uri="{FF2B5EF4-FFF2-40B4-BE49-F238E27FC236}">
                <a16:creationId xmlns:a16="http://schemas.microsoft.com/office/drawing/2014/main" id="{0895BC6C-1252-44E9-9465-7F8E7C8EAEDD}"/>
              </a:ext>
            </a:extLst>
          </p:cNvPr>
          <p:cNvSpPr txBox="1"/>
          <p:nvPr/>
        </p:nvSpPr>
        <p:spPr>
          <a:xfrm>
            <a:off x="148408" y="2363945"/>
            <a:ext cx="1107996" cy="396134"/>
          </a:xfrm>
          <a:prstGeom prst="rect">
            <a:avLst/>
          </a:prstGeom>
          <a:noFill/>
        </p:spPr>
        <p:txBody>
          <a:bodyPr wrap="none" rtlCol="0">
            <a:spAutoFit/>
          </a:bodyPr>
          <a:lstStyle/>
          <a:p>
            <a:pPr>
              <a:lnSpc>
                <a:spcPct val="120000"/>
              </a:lnSpc>
            </a:pPr>
            <a:r>
              <a:rPr lang="zh-CN" altLang="en-US" dirty="0">
                <a:cs typeface="+mn-ea"/>
                <a:sym typeface="+mn-lt"/>
              </a:rPr>
              <a:t>路由信息</a:t>
            </a:r>
          </a:p>
        </p:txBody>
      </p:sp>
      <p:sp>
        <p:nvSpPr>
          <p:cNvPr id="62" name="文本框 61">
            <a:extLst>
              <a:ext uri="{FF2B5EF4-FFF2-40B4-BE49-F238E27FC236}">
                <a16:creationId xmlns:a16="http://schemas.microsoft.com/office/drawing/2014/main" id="{49D582F8-7D4E-4F4D-AAB4-B20CCDB8EF51}"/>
              </a:ext>
            </a:extLst>
          </p:cNvPr>
          <p:cNvSpPr txBox="1"/>
          <p:nvPr/>
        </p:nvSpPr>
        <p:spPr>
          <a:xfrm>
            <a:off x="3956321" y="2363945"/>
            <a:ext cx="1107996" cy="396134"/>
          </a:xfrm>
          <a:prstGeom prst="rect">
            <a:avLst/>
          </a:prstGeom>
          <a:noFill/>
        </p:spPr>
        <p:txBody>
          <a:bodyPr wrap="none" rtlCol="0">
            <a:spAutoFit/>
          </a:bodyPr>
          <a:lstStyle/>
          <a:p>
            <a:pPr>
              <a:lnSpc>
                <a:spcPct val="120000"/>
              </a:lnSpc>
            </a:pPr>
            <a:r>
              <a:rPr lang="zh-CN" altLang="en-US" dirty="0">
                <a:cs typeface="+mn-ea"/>
                <a:sym typeface="+mn-lt"/>
              </a:rPr>
              <a:t>路由信息</a:t>
            </a:r>
          </a:p>
        </p:txBody>
      </p:sp>
      <p:sp>
        <p:nvSpPr>
          <p:cNvPr id="43" name="矩形: 圆角 42">
            <a:extLst>
              <a:ext uri="{FF2B5EF4-FFF2-40B4-BE49-F238E27FC236}">
                <a16:creationId xmlns:a16="http://schemas.microsoft.com/office/drawing/2014/main" id="{6125D263-08BA-4D6E-ABCE-A47D04136934}"/>
              </a:ext>
            </a:extLst>
          </p:cNvPr>
          <p:cNvSpPr/>
          <p:nvPr/>
        </p:nvSpPr>
        <p:spPr>
          <a:xfrm>
            <a:off x="6270171" y="1994611"/>
            <a:ext cx="859972"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cs typeface="+mn-ea"/>
                <a:sym typeface="+mn-lt"/>
              </a:rPr>
              <a:t>RIP</a:t>
            </a:r>
            <a:endParaRPr lang="zh-CN" altLang="en-US" dirty="0">
              <a:cs typeface="+mn-ea"/>
              <a:sym typeface="+mn-lt"/>
            </a:endParaRPr>
          </a:p>
        </p:txBody>
      </p:sp>
      <p:sp>
        <p:nvSpPr>
          <p:cNvPr id="65" name="矩形: 圆角 64">
            <a:extLst>
              <a:ext uri="{FF2B5EF4-FFF2-40B4-BE49-F238E27FC236}">
                <a16:creationId xmlns:a16="http://schemas.microsoft.com/office/drawing/2014/main" id="{C8AB5CC9-8852-4AF2-8FE2-0E3A35A3783A}"/>
              </a:ext>
            </a:extLst>
          </p:cNvPr>
          <p:cNvSpPr/>
          <p:nvPr/>
        </p:nvSpPr>
        <p:spPr>
          <a:xfrm>
            <a:off x="7206343" y="1994611"/>
            <a:ext cx="859972"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cs typeface="+mn-ea"/>
                <a:sym typeface="+mn-lt"/>
              </a:rPr>
              <a:t>OSPF</a:t>
            </a:r>
            <a:endParaRPr lang="zh-CN" altLang="en-US" dirty="0">
              <a:cs typeface="+mn-ea"/>
              <a:sym typeface="+mn-lt"/>
            </a:endParaRPr>
          </a:p>
        </p:txBody>
      </p:sp>
      <p:sp>
        <p:nvSpPr>
          <p:cNvPr id="66" name="矩形: 圆角 65">
            <a:extLst>
              <a:ext uri="{FF2B5EF4-FFF2-40B4-BE49-F238E27FC236}">
                <a16:creationId xmlns:a16="http://schemas.microsoft.com/office/drawing/2014/main" id="{C26EDE4F-9651-4E75-8580-8651313D0657}"/>
              </a:ext>
            </a:extLst>
          </p:cNvPr>
          <p:cNvSpPr/>
          <p:nvPr/>
        </p:nvSpPr>
        <p:spPr>
          <a:xfrm>
            <a:off x="8156120" y="1994611"/>
            <a:ext cx="859972"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cs typeface="+mn-ea"/>
                <a:sym typeface="+mn-lt"/>
              </a:rPr>
              <a:t>…</a:t>
            </a:r>
            <a:r>
              <a:rPr lang="zh-CN" altLang="en-US" dirty="0">
                <a:cs typeface="+mn-ea"/>
                <a:sym typeface="+mn-lt"/>
              </a:rPr>
              <a:t> </a:t>
            </a:r>
            <a:r>
              <a:rPr lang="en-US" altLang="zh-CN" dirty="0">
                <a:cs typeface="+mn-ea"/>
                <a:sym typeface="+mn-lt"/>
              </a:rPr>
              <a:t>…</a:t>
            </a:r>
            <a:endParaRPr lang="zh-CN" altLang="en-US" dirty="0">
              <a:cs typeface="+mn-ea"/>
              <a:sym typeface="+mn-lt"/>
            </a:endParaRPr>
          </a:p>
        </p:txBody>
      </p:sp>
      <p:sp>
        <p:nvSpPr>
          <p:cNvPr id="67" name="矩形: 圆角 66">
            <a:extLst>
              <a:ext uri="{FF2B5EF4-FFF2-40B4-BE49-F238E27FC236}">
                <a16:creationId xmlns:a16="http://schemas.microsoft.com/office/drawing/2014/main" id="{9733589D-F186-4C1D-9893-18A80FCAD859}"/>
              </a:ext>
            </a:extLst>
          </p:cNvPr>
          <p:cNvSpPr/>
          <p:nvPr/>
        </p:nvSpPr>
        <p:spPr>
          <a:xfrm>
            <a:off x="9105897" y="1994611"/>
            <a:ext cx="859972"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cs typeface="+mn-ea"/>
                <a:sym typeface="+mn-lt"/>
              </a:rPr>
              <a:t>BGP</a:t>
            </a:r>
            <a:endParaRPr lang="zh-CN" altLang="en-US" dirty="0">
              <a:cs typeface="+mn-ea"/>
              <a:sym typeface="+mn-lt"/>
            </a:endParaRPr>
          </a:p>
        </p:txBody>
      </p:sp>
      <p:sp>
        <p:nvSpPr>
          <p:cNvPr id="68" name="矩形: 圆角 67">
            <a:extLst>
              <a:ext uri="{FF2B5EF4-FFF2-40B4-BE49-F238E27FC236}">
                <a16:creationId xmlns:a16="http://schemas.microsoft.com/office/drawing/2014/main" id="{A550C244-B988-4C1D-BBC9-F016ED7F74AC}"/>
              </a:ext>
            </a:extLst>
          </p:cNvPr>
          <p:cNvSpPr/>
          <p:nvPr/>
        </p:nvSpPr>
        <p:spPr>
          <a:xfrm>
            <a:off x="6270171" y="2474063"/>
            <a:ext cx="3695698"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路由管理</a:t>
            </a:r>
          </a:p>
        </p:txBody>
      </p:sp>
      <p:sp>
        <p:nvSpPr>
          <p:cNvPr id="71" name="流程图: 磁盘 70">
            <a:extLst>
              <a:ext uri="{FF2B5EF4-FFF2-40B4-BE49-F238E27FC236}">
                <a16:creationId xmlns:a16="http://schemas.microsoft.com/office/drawing/2014/main" id="{7B12A00B-83C2-484A-A1AD-75F3A30A6625}"/>
              </a:ext>
            </a:extLst>
          </p:cNvPr>
          <p:cNvSpPr/>
          <p:nvPr/>
        </p:nvSpPr>
        <p:spPr>
          <a:xfrm>
            <a:off x="7360195" y="3270800"/>
            <a:ext cx="1412240" cy="432057"/>
          </a:xfrm>
          <a:prstGeom prst="flowChartMagneticDisk">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路由表</a:t>
            </a:r>
            <a:r>
              <a:rPr lang="en-US" altLang="zh-CN" dirty="0">
                <a:cs typeface="+mn-ea"/>
                <a:sym typeface="+mn-lt"/>
              </a:rPr>
              <a:t>(RIB)</a:t>
            </a:r>
            <a:endParaRPr lang="zh-CN" altLang="en-US" dirty="0">
              <a:cs typeface="+mn-ea"/>
              <a:sym typeface="+mn-lt"/>
            </a:endParaRPr>
          </a:p>
        </p:txBody>
      </p:sp>
      <p:sp>
        <p:nvSpPr>
          <p:cNvPr id="76" name="流程图: 磁盘 75">
            <a:extLst>
              <a:ext uri="{FF2B5EF4-FFF2-40B4-BE49-F238E27FC236}">
                <a16:creationId xmlns:a16="http://schemas.microsoft.com/office/drawing/2014/main" id="{68A21B07-EA78-4DC9-BA4D-95275B8F5E25}"/>
              </a:ext>
            </a:extLst>
          </p:cNvPr>
          <p:cNvSpPr/>
          <p:nvPr/>
        </p:nvSpPr>
        <p:spPr>
          <a:xfrm>
            <a:off x="7358744" y="4456361"/>
            <a:ext cx="1412240" cy="432057"/>
          </a:xfrm>
          <a:prstGeom prst="flowChartMagneticDisk">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转发表</a:t>
            </a:r>
            <a:r>
              <a:rPr lang="en-US" altLang="zh-CN" dirty="0">
                <a:cs typeface="+mn-ea"/>
                <a:sym typeface="+mn-lt"/>
              </a:rPr>
              <a:t>(FIB)</a:t>
            </a:r>
            <a:endParaRPr lang="zh-CN" altLang="en-US" dirty="0">
              <a:cs typeface="+mn-ea"/>
              <a:sym typeface="+mn-lt"/>
            </a:endParaRPr>
          </a:p>
        </p:txBody>
      </p:sp>
      <p:sp>
        <p:nvSpPr>
          <p:cNvPr id="77" name="矩形 76">
            <a:extLst>
              <a:ext uri="{FF2B5EF4-FFF2-40B4-BE49-F238E27FC236}">
                <a16:creationId xmlns:a16="http://schemas.microsoft.com/office/drawing/2014/main" id="{75F78E58-79A1-4F71-B367-4B38582648D6}"/>
              </a:ext>
            </a:extLst>
          </p:cNvPr>
          <p:cNvSpPr/>
          <p:nvPr/>
        </p:nvSpPr>
        <p:spPr>
          <a:xfrm>
            <a:off x="7369907" y="5381043"/>
            <a:ext cx="14122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数据平面</a:t>
            </a:r>
            <a:endParaRPr lang="en-US" altLang="zh-CN" dirty="0">
              <a:cs typeface="+mn-ea"/>
              <a:sym typeface="+mn-lt"/>
            </a:endParaRPr>
          </a:p>
          <a:p>
            <a:pPr algn="ctr">
              <a:lnSpc>
                <a:spcPct val="120000"/>
              </a:lnSpc>
            </a:pPr>
            <a:r>
              <a:rPr lang="zh-CN" altLang="en-US" dirty="0">
                <a:cs typeface="+mn-ea"/>
                <a:sym typeface="+mn-lt"/>
              </a:rPr>
              <a:t>报文转发</a:t>
            </a:r>
          </a:p>
        </p:txBody>
      </p:sp>
      <p:sp>
        <p:nvSpPr>
          <p:cNvPr id="73" name="箭头: 下 72">
            <a:extLst>
              <a:ext uri="{FF2B5EF4-FFF2-40B4-BE49-F238E27FC236}">
                <a16:creationId xmlns:a16="http://schemas.microsoft.com/office/drawing/2014/main" id="{699AA4F1-644F-4FA8-944D-2DCC1BD2629B}"/>
              </a:ext>
            </a:extLst>
          </p:cNvPr>
          <p:cNvSpPr/>
          <p:nvPr/>
        </p:nvSpPr>
        <p:spPr>
          <a:xfrm>
            <a:off x="7886700" y="2973208"/>
            <a:ext cx="359229" cy="2172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79" name="直接箭头连接符 78">
            <a:extLst>
              <a:ext uri="{FF2B5EF4-FFF2-40B4-BE49-F238E27FC236}">
                <a16:creationId xmlns:a16="http://schemas.microsoft.com/office/drawing/2014/main" id="{01AE5972-1311-4024-98C5-DCE55443D507}"/>
              </a:ext>
            </a:extLst>
          </p:cNvPr>
          <p:cNvCxnSpPr>
            <a:stCxn id="71" idx="3"/>
            <a:endCxn id="76" idx="1"/>
          </p:cNvCxnSpPr>
          <p:nvPr/>
        </p:nvCxnSpPr>
        <p:spPr>
          <a:xfrm flipH="1">
            <a:off x="8064864" y="3702857"/>
            <a:ext cx="1451" cy="753504"/>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BE5A919B-3AE1-49DF-BE5D-757F8DFB45E3}"/>
              </a:ext>
            </a:extLst>
          </p:cNvPr>
          <p:cNvSpPr txBox="1"/>
          <p:nvPr/>
        </p:nvSpPr>
        <p:spPr>
          <a:xfrm>
            <a:off x="8076027" y="3859042"/>
            <a:ext cx="569387" cy="394210"/>
          </a:xfrm>
          <a:prstGeom prst="rect">
            <a:avLst/>
          </a:prstGeom>
          <a:noFill/>
        </p:spPr>
        <p:txBody>
          <a:bodyPr wrap="none" rtlCol="0">
            <a:spAutoFit/>
          </a:bodyPr>
          <a:lstStyle/>
          <a:p>
            <a:pPr>
              <a:lnSpc>
                <a:spcPct val="120000"/>
              </a:lnSpc>
            </a:pPr>
            <a:r>
              <a:rPr lang="en-US" altLang="zh-CN" dirty="0">
                <a:cs typeface="+mn-ea"/>
                <a:sym typeface="+mn-lt"/>
              </a:rPr>
              <a:t>IPC</a:t>
            </a:r>
            <a:endParaRPr lang="zh-CN" altLang="en-US" dirty="0">
              <a:cs typeface="+mn-ea"/>
              <a:sym typeface="+mn-lt"/>
            </a:endParaRPr>
          </a:p>
        </p:txBody>
      </p:sp>
      <p:cxnSp>
        <p:nvCxnSpPr>
          <p:cNvPr id="81" name="直接箭头连接符 80">
            <a:extLst>
              <a:ext uri="{FF2B5EF4-FFF2-40B4-BE49-F238E27FC236}">
                <a16:creationId xmlns:a16="http://schemas.microsoft.com/office/drawing/2014/main" id="{66DCE0EC-447D-457D-B4A8-E2C104D13883}"/>
              </a:ext>
            </a:extLst>
          </p:cNvPr>
          <p:cNvCxnSpPr>
            <a:cxnSpLocks/>
          </p:cNvCxnSpPr>
          <p:nvPr/>
        </p:nvCxnSpPr>
        <p:spPr>
          <a:xfrm flipV="1">
            <a:off x="8083401" y="4888418"/>
            <a:ext cx="0" cy="4926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3D52870C-591F-43BE-BA05-40BB6DAE61C3}"/>
              </a:ext>
            </a:extLst>
          </p:cNvPr>
          <p:cNvSpPr txBox="1"/>
          <p:nvPr/>
        </p:nvSpPr>
        <p:spPr>
          <a:xfrm>
            <a:off x="8083401" y="4970230"/>
            <a:ext cx="2262158" cy="396134"/>
          </a:xfrm>
          <a:prstGeom prst="rect">
            <a:avLst/>
          </a:prstGeom>
          <a:noFill/>
        </p:spPr>
        <p:txBody>
          <a:bodyPr wrap="none" rtlCol="0">
            <a:spAutoFit/>
          </a:bodyPr>
          <a:lstStyle/>
          <a:p>
            <a:pPr>
              <a:lnSpc>
                <a:spcPct val="120000"/>
              </a:lnSpc>
            </a:pPr>
            <a:r>
              <a:rPr lang="zh-CN" altLang="en-US" dirty="0">
                <a:cs typeface="+mn-ea"/>
                <a:sym typeface="+mn-lt"/>
              </a:rPr>
              <a:t>路由查找：最长匹配</a:t>
            </a:r>
          </a:p>
        </p:txBody>
      </p:sp>
      <p:sp>
        <p:nvSpPr>
          <p:cNvPr id="83" name="文本框 82">
            <a:extLst>
              <a:ext uri="{FF2B5EF4-FFF2-40B4-BE49-F238E27FC236}">
                <a16:creationId xmlns:a16="http://schemas.microsoft.com/office/drawing/2014/main" id="{C238A394-9A27-41F4-B7F4-2B895197DC46}"/>
              </a:ext>
            </a:extLst>
          </p:cNvPr>
          <p:cNvSpPr txBox="1"/>
          <p:nvPr/>
        </p:nvSpPr>
        <p:spPr>
          <a:xfrm>
            <a:off x="8245929" y="2973208"/>
            <a:ext cx="1107996" cy="396134"/>
          </a:xfrm>
          <a:prstGeom prst="rect">
            <a:avLst/>
          </a:prstGeom>
          <a:noFill/>
        </p:spPr>
        <p:txBody>
          <a:bodyPr wrap="none" rtlCol="0">
            <a:spAutoFit/>
          </a:bodyPr>
          <a:lstStyle/>
          <a:p>
            <a:pPr>
              <a:lnSpc>
                <a:spcPct val="120000"/>
              </a:lnSpc>
            </a:pPr>
            <a:r>
              <a:rPr lang="zh-CN" altLang="en-US" dirty="0">
                <a:cs typeface="+mn-ea"/>
                <a:sym typeface="+mn-lt"/>
              </a:rPr>
              <a:t>路由更新</a:t>
            </a:r>
          </a:p>
        </p:txBody>
      </p:sp>
      <p:sp>
        <p:nvSpPr>
          <p:cNvPr id="84" name="文本框 83">
            <a:extLst>
              <a:ext uri="{FF2B5EF4-FFF2-40B4-BE49-F238E27FC236}">
                <a16:creationId xmlns:a16="http://schemas.microsoft.com/office/drawing/2014/main" id="{12628887-E90F-4681-91D5-171D294238E7}"/>
              </a:ext>
            </a:extLst>
          </p:cNvPr>
          <p:cNvSpPr txBox="1"/>
          <p:nvPr/>
        </p:nvSpPr>
        <p:spPr>
          <a:xfrm>
            <a:off x="10204107" y="2270406"/>
            <a:ext cx="1569660" cy="396134"/>
          </a:xfrm>
          <a:prstGeom prst="rect">
            <a:avLst/>
          </a:prstGeom>
          <a:noFill/>
        </p:spPr>
        <p:txBody>
          <a:bodyPr wrap="none" rtlCol="0">
            <a:spAutoFit/>
          </a:bodyPr>
          <a:lstStyle/>
          <a:p>
            <a:pPr>
              <a:lnSpc>
                <a:spcPct val="120000"/>
              </a:lnSpc>
            </a:pPr>
            <a:r>
              <a:rPr lang="zh-CN" altLang="en-US" dirty="0">
                <a:cs typeface="+mn-ea"/>
                <a:sym typeface="+mn-lt"/>
              </a:rPr>
              <a:t>路由信息收集</a:t>
            </a:r>
          </a:p>
        </p:txBody>
      </p:sp>
      <p:sp>
        <p:nvSpPr>
          <p:cNvPr id="85" name="文本框 84">
            <a:extLst>
              <a:ext uri="{FF2B5EF4-FFF2-40B4-BE49-F238E27FC236}">
                <a16:creationId xmlns:a16="http://schemas.microsoft.com/office/drawing/2014/main" id="{01AFE64B-462D-4821-BFE1-203821DB5696}"/>
              </a:ext>
            </a:extLst>
          </p:cNvPr>
          <p:cNvSpPr txBox="1"/>
          <p:nvPr/>
        </p:nvSpPr>
        <p:spPr>
          <a:xfrm>
            <a:off x="10204107" y="5562137"/>
            <a:ext cx="1107996" cy="396134"/>
          </a:xfrm>
          <a:prstGeom prst="rect">
            <a:avLst/>
          </a:prstGeom>
          <a:noFill/>
        </p:spPr>
        <p:txBody>
          <a:bodyPr wrap="none" rtlCol="0">
            <a:spAutoFit/>
          </a:bodyPr>
          <a:lstStyle/>
          <a:p>
            <a:pPr>
              <a:lnSpc>
                <a:spcPct val="120000"/>
              </a:lnSpc>
            </a:pPr>
            <a:r>
              <a:rPr lang="zh-CN" altLang="en-US" dirty="0">
                <a:cs typeface="+mn-ea"/>
                <a:sym typeface="+mn-lt"/>
              </a:rPr>
              <a:t>报文转发</a:t>
            </a:r>
          </a:p>
        </p:txBody>
      </p:sp>
      <p:cxnSp>
        <p:nvCxnSpPr>
          <p:cNvPr id="86" name="直接箭头连接符 85">
            <a:extLst>
              <a:ext uri="{FF2B5EF4-FFF2-40B4-BE49-F238E27FC236}">
                <a16:creationId xmlns:a16="http://schemas.microsoft.com/office/drawing/2014/main" id="{F0CE64E4-D7D3-42BE-8E29-DFC6743093E5}"/>
              </a:ext>
            </a:extLst>
          </p:cNvPr>
          <p:cNvCxnSpPr>
            <a:cxnSpLocks/>
          </p:cNvCxnSpPr>
          <p:nvPr/>
        </p:nvCxnSpPr>
        <p:spPr>
          <a:xfrm>
            <a:off x="9965276" y="2232834"/>
            <a:ext cx="978989" cy="0"/>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92684FA5-CE72-4349-8DC1-2EBDBB9ECA6B}"/>
              </a:ext>
            </a:extLst>
          </p:cNvPr>
          <p:cNvSpPr txBox="1"/>
          <p:nvPr/>
        </p:nvSpPr>
        <p:spPr>
          <a:xfrm>
            <a:off x="9936295" y="1823871"/>
            <a:ext cx="1107996" cy="396134"/>
          </a:xfrm>
          <a:prstGeom prst="rect">
            <a:avLst/>
          </a:prstGeom>
          <a:noFill/>
        </p:spPr>
        <p:txBody>
          <a:bodyPr wrap="none" rtlCol="0">
            <a:spAutoFit/>
          </a:bodyPr>
          <a:lstStyle/>
          <a:p>
            <a:pPr>
              <a:lnSpc>
                <a:spcPct val="120000"/>
              </a:lnSpc>
            </a:pPr>
            <a:r>
              <a:rPr lang="zh-CN" altLang="en-US" dirty="0">
                <a:cs typeface="+mn-ea"/>
                <a:sym typeface="+mn-lt"/>
              </a:rPr>
              <a:t>路由信息</a:t>
            </a:r>
          </a:p>
        </p:txBody>
      </p:sp>
      <p:cxnSp>
        <p:nvCxnSpPr>
          <p:cNvPr id="88" name="直接箭头连接符 87">
            <a:extLst>
              <a:ext uri="{FF2B5EF4-FFF2-40B4-BE49-F238E27FC236}">
                <a16:creationId xmlns:a16="http://schemas.microsoft.com/office/drawing/2014/main" id="{2399BCBE-338E-471A-9DC7-920EB0456AE2}"/>
              </a:ext>
            </a:extLst>
          </p:cNvPr>
          <p:cNvCxnSpPr>
            <a:cxnSpLocks/>
          </p:cNvCxnSpPr>
          <p:nvPr/>
        </p:nvCxnSpPr>
        <p:spPr>
          <a:xfrm flipH="1">
            <a:off x="5521750" y="2232834"/>
            <a:ext cx="711200" cy="0"/>
          </a:xfrm>
          <a:prstGeom prst="straightConnector1">
            <a:avLst/>
          </a:prstGeom>
          <a:ln w="19050">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9B6ECF2A-BC6D-4CFB-8254-372722D6E754}"/>
              </a:ext>
            </a:extLst>
          </p:cNvPr>
          <p:cNvSpPr txBox="1"/>
          <p:nvPr/>
        </p:nvSpPr>
        <p:spPr>
          <a:xfrm>
            <a:off x="5185198" y="1823871"/>
            <a:ext cx="1107996" cy="396134"/>
          </a:xfrm>
          <a:prstGeom prst="rect">
            <a:avLst/>
          </a:prstGeom>
          <a:noFill/>
        </p:spPr>
        <p:txBody>
          <a:bodyPr wrap="none" rtlCol="0">
            <a:spAutoFit/>
          </a:bodyPr>
          <a:lstStyle/>
          <a:p>
            <a:pPr>
              <a:lnSpc>
                <a:spcPct val="120000"/>
              </a:lnSpc>
            </a:pPr>
            <a:r>
              <a:rPr lang="zh-CN" altLang="en-US" dirty="0">
                <a:cs typeface="+mn-ea"/>
                <a:sym typeface="+mn-lt"/>
              </a:rPr>
              <a:t>路由信息</a:t>
            </a:r>
          </a:p>
        </p:txBody>
      </p:sp>
      <p:cxnSp>
        <p:nvCxnSpPr>
          <p:cNvPr id="90" name="直接箭头连接符 89">
            <a:extLst>
              <a:ext uri="{FF2B5EF4-FFF2-40B4-BE49-F238E27FC236}">
                <a16:creationId xmlns:a16="http://schemas.microsoft.com/office/drawing/2014/main" id="{D3147CEB-3BD9-4D65-B2D3-16FB5212E6CC}"/>
              </a:ext>
            </a:extLst>
          </p:cNvPr>
          <p:cNvCxnSpPr>
            <a:cxnSpLocks/>
          </p:cNvCxnSpPr>
          <p:nvPr/>
        </p:nvCxnSpPr>
        <p:spPr>
          <a:xfrm flipH="1">
            <a:off x="6647544" y="5765795"/>
            <a:ext cx="7112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C7653B93-FBEA-411B-AAAE-79695743DD72}"/>
              </a:ext>
            </a:extLst>
          </p:cNvPr>
          <p:cNvCxnSpPr>
            <a:cxnSpLocks/>
          </p:cNvCxnSpPr>
          <p:nvPr/>
        </p:nvCxnSpPr>
        <p:spPr>
          <a:xfrm>
            <a:off x="8770984" y="5765795"/>
            <a:ext cx="11071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DBB4206B-EDCA-4430-A754-2A8B0719BDAA}"/>
              </a:ext>
            </a:extLst>
          </p:cNvPr>
          <p:cNvSpPr txBox="1"/>
          <p:nvPr/>
        </p:nvSpPr>
        <p:spPr>
          <a:xfrm>
            <a:off x="9610754" y="5359092"/>
            <a:ext cx="646331" cy="396134"/>
          </a:xfrm>
          <a:prstGeom prst="rect">
            <a:avLst/>
          </a:prstGeom>
          <a:noFill/>
        </p:spPr>
        <p:txBody>
          <a:bodyPr wrap="none" rtlCol="0">
            <a:spAutoFit/>
          </a:bodyPr>
          <a:lstStyle/>
          <a:p>
            <a:pPr>
              <a:lnSpc>
                <a:spcPct val="120000"/>
              </a:lnSpc>
            </a:pPr>
            <a:r>
              <a:rPr lang="zh-CN" altLang="en-US" dirty="0">
                <a:cs typeface="+mn-ea"/>
                <a:sym typeface="+mn-lt"/>
              </a:rPr>
              <a:t>报文</a:t>
            </a:r>
          </a:p>
        </p:txBody>
      </p:sp>
      <p:sp>
        <p:nvSpPr>
          <p:cNvPr id="93" name="文本框 92">
            <a:extLst>
              <a:ext uri="{FF2B5EF4-FFF2-40B4-BE49-F238E27FC236}">
                <a16:creationId xmlns:a16="http://schemas.microsoft.com/office/drawing/2014/main" id="{91E10024-4180-43B8-97E3-FCDD85B0041F}"/>
              </a:ext>
            </a:extLst>
          </p:cNvPr>
          <p:cNvSpPr txBox="1"/>
          <p:nvPr/>
        </p:nvSpPr>
        <p:spPr>
          <a:xfrm>
            <a:off x="6211604" y="5359092"/>
            <a:ext cx="646331" cy="396134"/>
          </a:xfrm>
          <a:prstGeom prst="rect">
            <a:avLst/>
          </a:prstGeom>
          <a:noFill/>
        </p:spPr>
        <p:txBody>
          <a:bodyPr wrap="square" rtlCol="0">
            <a:spAutoFit/>
          </a:bodyPr>
          <a:lstStyle/>
          <a:p>
            <a:pPr>
              <a:lnSpc>
                <a:spcPct val="120000"/>
              </a:lnSpc>
            </a:pPr>
            <a:r>
              <a:rPr lang="zh-CN" altLang="en-US" dirty="0">
                <a:cs typeface="+mn-ea"/>
                <a:sym typeface="+mn-lt"/>
              </a:rPr>
              <a:t>报文</a:t>
            </a:r>
          </a:p>
        </p:txBody>
      </p:sp>
      <p:sp>
        <p:nvSpPr>
          <p:cNvPr id="94" name="箭头: 右 93">
            <a:extLst>
              <a:ext uri="{FF2B5EF4-FFF2-40B4-BE49-F238E27FC236}">
                <a16:creationId xmlns:a16="http://schemas.microsoft.com/office/drawing/2014/main" id="{31B22B53-541B-40EE-B986-848F0DE82EF5}"/>
              </a:ext>
            </a:extLst>
          </p:cNvPr>
          <p:cNvSpPr/>
          <p:nvPr/>
        </p:nvSpPr>
        <p:spPr>
          <a:xfrm>
            <a:off x="5185198" y="3817064"/>
            <a:ext cx="410788" cy="369323"/>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5" name="矩形: 圆角 94">
            <a:extLst>
              <a:ext uri="{FF2B5EF4-FFF2-40B4-BE49-F238E27FC236}">
                <a16:creationId xmlns:a16="http://schemas.microsoft.com/office/drawing/2014/main" id="{27F41C6A-5D0F-4CD6-AF3D-B53CC8F61CE0}"/>
              </a:ext>
            </a:extLst>
          </p:cNvPr>
          <p:cNvSpPr/>
          <p:nvPr/>
        </p:nvSpPr>
        <p:spPr>
          <a:xfrm>
            <a:off x="6270170" y="1438976"/>
            <a:ext cx="1088573" cy="384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cs typeface="+mn-ea"/>
                <a:sym typeface="+mn-lt"/>
              </a:rPr>
              <a:t>SNMP</a:t>
            </a:r>
            <a:endParaRPr lang="zh-CN" altLang="en-US" dirty="0">
              <a:cs typeface="+mn-ea"/>
              <a:sym typeface="+mn-lt"/>
            </a:endParaRPr>
          </a:p>
        </p:txBody>
      </p:sp>
      <p:sp>
        <p:nvSpPr>
          <p:cNvPr id="96" name="矩形: 圆角 95">
            <a:extLst>
              <a:ext uri="{FF2B5EF4-FFF2-40B4-BE49-F238E27FC236}">
                <a16:creationId xmlns:a16="http://schemas.microsoft.com/office/drawing/2014/main" id="{DB2C56A5-86F6-4934-B26E-C6CDC796EF92}"/>
              </a:ext>
            </a:extLst>
          </p:cNvPr>
          <p:cNvSpPr/>
          <p:nvPr/>
        </p:nvSpPr>
        <p:spPr>
          <a:xfrm>
            <a:off x="7496741" y="1438976"/>
            <a:ext cx="859972"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cs typeface="+mn-ea"/>
                <a:sym typeface="+mn-lt"/>
              </a:rPr>
              <a:t>CLI</a:t>
            </a:r>
            <a:endParaRPr lang="zh-CN" altLang="en-US" dirty="0">
              <a:cs typeface="+mn-ea"/>
              <a:sym typeface="+mn-lt"/>
            </a:endParaRPr>
          </a:p>
        </p:txBody>
      </p:sp>
      <p:sp>
        <p:nvSpPr>
          <p:cNvPr id="97" name="矩形: 圆角 96">
            <a:extLst>
              <a:ext uri="{FF2B5EF4-FFF2-40B4-BE49-F238E27FC236}">
                <a16:creationId xmlns:a16="http://schemas.microsoft.com/office/drawing/2014/main" id="{2A484F7B-C3D1-4800-9909-4FDCB0EF6CBC}"/>
              </a:ext>
            </a:extLst>
          </p:cNvPr>
          <p:cNvSpPr/>
          <p:nvPr/>
        </p:nvSpPr>
        <p:spPr>
          <a:xfrm>
            <a:off x="8494711" y="1438976"/>
            <a:ext cx="1441584" cy="384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cs typeface="+mn-ea"/>
                <a:sym typeface="+mn-lt"/>
              </a:rPr>
              <a:t>Device Management</a:t>
            </a:r>
            <a:endParaRPr lang="zh-CN" altLang="en-US" sz="1200" dirty="0">
              <a:cs typeface="+mn-ea"/>
              <a:sym typeface="+mn-lt"/>
            </a:endParaRPr>
          </a:p>
        </p:txBody>
      </p:sp>
      <p:sp>
        <p:nvSpPr>
          <p:cNvPr id="3" name="日期占位符 3">
            <a:extLst>
              <a:ext uri="{FF2B5EF4-FFF2-40B4-BE49-F238E27FC236}">
                <a16:creationId xmlns:a16="http://schemas.microsoft.com/office/drawing/2014/main" id="{6813C169-EC1C-62E5-9415-16442B286D57}"/>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E1C1944C-BADA-E9C8-17FA-8748D44F61D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B95A2DE5-F656-33C4-648D-2C76DADE807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247</a:t>
            </a:fld>
            <a:endParaRPr lang="en-US">
              <a:cs typeface="+mn-ea"/>
              <a:sym typeface="+mn-lt"/>
            </a:endParaRPr>
          </a:p>
        </p:txBody>
      </p:sp>
    </p:spTree>
    <p:extLst>
      <p:ext uri="{BB962C8B-B14F-4D97-AF65-F5344CB8AC3E}">
        <p14:creationId xmlns:p14="http://schemas.microsoft.com/office/powerpoint/2010/main" val="20427740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8BA8D-0A9F-4B5F-BE45-E1B3F5621C33}"/>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如何使用路由信息进行转发</a:t>
            </a:r>
          </a:p>
        </p:txBody>
      </p:sp>
      <p:pic>
        <p:nvPicPr>
          <p:cNvPr id="4" name="Picture 2" descr="42f5b76b$1$17ca3881293$Coremail$jacob71_zhang$163">
            <a:extLst>
              <a:ext uri="{FF2B5EF4-FFF2-40B4-BE49-F238E27FC236}">
                <a16:creationId xmlns:a16="http://schemas.microsoft.com/office/drawing/2014/main" id="{ADE62FC6-1CCE-41AB-A918-50AFE9AA8B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83877" y="1437613"/>
            <a:ext cx="10424245" cy="319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a:extLst>
              <a:ext uri="{FF2B5EF4-FFF2-40B4-BE49-F238E27FC236}">
                <a16:creationId xmlns:a16="http://schemas.microsoft.com/office/drawing/2014/main" id="{0178FE2B-8CEA-43D8-9526-45F0D0C01AE2}"/>
              </a:ext>
            </a:extLst>
          </p:cNvPr>
          <p:cNvSpPr/>
          <p:nvPr/>
        </p:nvSpPr>
        <p:spPr>
          <a:xfrm>
            <a:off x="5976257" y="3428999"/>
            <a:ext cx="1752600" cy="1208315"/>
          </a:xfrm>
          <a:prstGeom prst="ellipse">
            <a:avLst/>
          </a:prstGeom>
          <a:noFill/>
          <a:ln w="5715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文本框 5">
            <a:extLst>
              <a:ext uri="{FF2B5EF4-FFF2-40B4-BE49-F238E27FC236}">
                <a16:creationId xmlns:a16="http://schemas.microsoft.com/office/drawing/2014/main" id="{75732C3F-24B8-41AC-80B1-345B1E9B1D4C}"/>
              </a:ext>
            </a:extLst>
          </p:cNvPr>
          <p:cNvSpPr txBox="1"/>
          <p:nvPr/>
        </p:nvSpPr>
        <p:spPr>
          <a:xfrm>
            <a:off x="660399" y="4954384"/>
            <a:ext cx="8101216" cy="1097281"/>
          </a:xfrm>
          <a:prstGeom prst="rect">
            <a:avLst/>
          </a:prstGeom>
        </p:spPr>
        <p:txBody>
          <a:bodyPr vert="horz" lIns="91440" tIns="45720" rIns="91440" bIns="45720" rtlCol="0">
            <a:normAutofit fontScale="77500" lnSpcReduction="20000"/>
          </a:bodyPr>
          <a:lstStyle>
            <a:defPPr>
              <a:defRPr lang="en-US"/>
            </a:defPPr>
            <a:lvl1pPr indent="0">
              <a:lnSpc>
                <a:spcPct val="120000"/>
              </a:lnSpc>
              <a:spcBef>
                <a:spcPts val="1000"/>
              </a:spcBef>
              <a:buFont typeface="Wingdings" panose="05000000000000000000" pitchFamily="2" charset="2"/>
              <a:buNone/>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转发引擎：</a:t>
            </a:r>
            <a:endParaRPr lang="en-US" altLang="zh-CN" dirty="0">
              <a:sym typeface="+mn-lt"/>
            </a:endParaRPr>
          </a:p>
          <a:p>
            <a:pPr marL="1028700" lvl="1" indent="-342900"/>
            <a:r>
              <a:rPr lang="zh-CN" altLang="en-US" dirty="0">
                <a:sym typeface="+mn-lt"/>
              </a:rPr>
              <a:t>使用最长前缀匹配算法（</a:t>
            </a:r>
            <a:r>
              <a:rPr lang="en-US" altLang="zh-CN" dirty="0">
                <a:sym typeface="+mn-lt"/>
              </a:rPr>
              <a:t>Longest prefix match</a:t>
            </a:r>
            <a:r>
              <a:rPr lang="zh-CN" altLang="en-US" dirty="0">
                <a:sym typeface="+mn-lt"/>
              </a:rPr>
              <a:t>）查找</a:t>
            </a:r>
            <a:r>
              <a:rPr lang="en-US" altLang="zh-CN" dirty="0">
                <a:sym typeface="+mn-lt"/>
              </a:rPr>
              <a:t>FIB</a:t>
            </a:r>
            <a:r>
              <a:rPr lang="zh-CN" altLang="en-US" dirty="0">
                <a:sym typeface="+mn-lt"/>
              </a:rPr>
              <a:t>表</a:t>
            </a:r>
            <a:endParaRPr lang="en-US" altLang="zh-CN" dirty="0">
              <a:sym typeface="+mn-lt"/>
            </a:endParaRPr>
          </a:p>
          <a:p>
            <a:pPr marL="1028700" lvl="1" indent="-342900"/>
            <a:r>
              <a:rPr lang="zh-CN" altLang="en-US" dirty="0">
                <a:sym typeface="+mn-lt"/>
              </a:rPr>
              <a:t>基于查找结果进行转发</a:t>
            </a:r>
          </a:p>
        </p:txBody>
      </p:sp>
      <p:sp>
        <p:nvSpPr>
          <p:cNvPr id="3" name="日期占位符 3">
            <a:extLst>
              <a:ext uri="{FF2B5EF4-FFF2-40B4-BE49-F238E27FC236}">
                <a16:creationId xmlns:a16="http://schemas.microsoft.com/office/drawing/2014/main" id="{CC347D8C-3FB9-B15D-1CD5-84CA092B8A5A}"/>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7" name="页脚占位符 4">
            <a:extLst>
              <a:ext uri="{FF2B5EF4-FFF2-40B4-BE49-F238E27FC236}">
                <a16:creationId xmlns:a16="http://schemas.microsoft.com/office/drawing/2014/main" id="{17E97803-21C6-A2C4-79B1-6EC6A4BE992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8" name="灯片编号占位符 5">
            <a:extLst>
              <a:ext uri="{FF2B5EF4-FFF2-40B4-BE49-F238E27FC236}">
                <a16:creationId xmlns:a16="http://schemas.microsoft.com/office/drawing/2014/main" id="{DE8CD3F5-98C6-3442-9BF7-34DA9449D31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248</a:t>
            </a:fld>
            <a:endParaRPr lang="en-US">
              <a:cs typeface="+mn-ea"/>
              <a:sym typeface="+mn-lt"/>
            </a:endParaRPr>
          </a:p>
        </p:txBody>
      </p:sp>
      <p:sp>
        <p:nvSpPr>
          <p:cNvPr id="9" name="矩形 8">
            <a:extLst>
              <a:ext uri="{FF2B5EF4-FFF2-40B4-BE49-F238E27FC236}">
                <a16:creationId xmlns:a16="http://schemas.microsoft.com/office/drawing/2014/main" id="{4F274692-92C0-4F09-AC96-CD4FAC4775DC}"/>
              </a:ext>
              <a:ext uri="{C183D7F6-B498-43B3-948B-1728B52AA6E4}">
                <adec:decorative xmlns:adec="http://schemas.microsoft.com/office/drawing/2017/decorative" val="1"/>
              </a:ext>
            </a:extLst>
          </p:cNvPr>
          <p:cNvSpPr/>
          <p:nvPr/>
        </p:nvSpPr>
        <p:spPr>
          <a:xfrm>
            <a:off x="6902432" y="2011680"/>
            <a:ext cx="399011" cy="4216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a:solidFill>
                  <a:srgbClr val="0070C0"/>
                </a:solidFill>
              </a:rPr>
              <a:t>N</a:t>
            </a:r>
            <a:endParaRPr lang="zh-CN" altLang="en-US" sz="1600" dirty="0">
              <a:solidFill>
                <a:srgbClr val="0070C0"/>
              </a:solidFill>
            </a:endParaRPr>
          </a:p>
        </p:txBody>
      </p:sp>
    </p:spTree>
    <p:extLst>
      <p:ext uri="{BB962C8B-B14F-4D97-AF65-F5344CB8AC3E}">
        <p14:creationId xmlns:p14="http://schemas.microsoft.com/office/powerpoint/2010/main" val="410870758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CA160-2099-429F-AB4E-7A86282F2318}"/>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路由表</a:t>
            </a:r>
            <a:r>
              <a:rPr lang="en-US" altLang="zh-CN" sz="3200" dirty="0">
                <a:latin typeface="+mn-lt"/>
                <a:ea typeface="+mn-ea"/>
                <a:cs typeface="+mn-ea"/>
                <a:sym typeface="+mn-lt"/>
              </a:rPr>
              <a:t>(RIB)</a:t>
            </a:r>
            <a:r>
              <a:rPr lang="zh-CN" altLang="en-US" sz="3200" dirty="0">
                <a:latin typeface="+mn-lt"/>
                <a:ea typeface="+mn-ea"/>
                <a:cs typeface="+mn-ea"/>
                <a:sym typeface="+mn-lt"/>
              </a:rPr>
              <a:t> </a:t>
            </a:r>
            <a:r>
              <a:rPr lang="en-US" altLang="zh-CN" sz="3200" dirty="0">
                <a:latin typeface="+mn-lt"/>
                <a:ea typeface="+mn-ea"/>
                <a:cs typeface="+mn-ea"/>
                <a:sym typeface="+mn-lt"/>
              </a:rPr>
              <a:t>vs </a:t>
            </a:r>
            <a:r>
              <a:rPr lang="zh-CN" altLang="en-US" sz="3200" dirty="0">
                <a:latin typeface="+mn-lt"/>
                <a:ea typeface="+mn-ea"/>
                <a:cs typeface="+mn-ea"/>
                <a:sym typeface="+mn-lt"/>
              </a:rPr>
              <a:t>转发表</a:t>
            </a:r>
            <a:r>
              <a:rPr lang="en-US" altLang="zh-CN" sz="3200" dirty="0">
                <a:latin typeface="+mn-lt"/>
                <a:ea typeface="+mn-ea"/>
                <a:cs typeface="+mn-ea"/>
                <a:sym typeface="+mn-lt"/>
              </a:rPr>
              <a:t>(FIB)</a:t>
            </a:r>
            <a:endParaRPr lang="zh-CN" altLang="en-US" sz="3200" dirty="0">
              <a:latin typeface="+mn-lt"/>
              <a:ea typeface="+mn-ea"/>
              <a:cs typeface="+mn-ea"/>
              <a:sym typeface="+mn-lt"/>
            </a:endParaRPr>
          </a:p>
        </p:txBody>
      </p:sp>
      <p:sp>
        <p:nvSpPr>
          <p:cNvPr id="3" name="内容占位符 2">
            <a:extLst>
              <a:ext uri="{FF2B5EF4-FFF2-40B4-BE49-F238E27FC236}">
                <a16:creationId xmlns:a16="http://schemas.microsoft.com/office/drawing/2014/main" id="{8B267214-3D0E-44B2-B6B7-348BA1769839}"/>
              </a:ext>
            </a:extLst>
          </p:cNvPr>
          <p:cNvSpPr>
            <a:spLocks noGrp="1"/>
          </p:cNvSpPr>
          <p:nvPr>
            <p:ph idx="1"/>
          </p:nvPr>
        </p:nvSpPr>
        <p:spPr>
          <a:xfrm>
            <a:off x="333028" y="2799428"/>
            <a:ext cx="4990086" cy="2834920"/>
          </a:xfrm>
        </p:spPr>
        <p:txBody>
          <a:bodyPr vert="horz" lIns="91440" tIns="45720" rIns="91440" bIns="45720" rtlCol="0">
            <a:normAutofit fontScale="85000"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路由表（</a:t>
            </a:r>
            <a:r>
              <a:rPr lang="en-US" altLang="zh-CN" sz="2400" dirty="0">
                <a:solidFill>
                  <a:schemeClr val="accent1"/>
                </a:solidFill>
                <a:cs typeface="+mn-ea"/>
                <a:sym typeface="+mn-lt"/>
              </a:rPr>
              <a:t>RIB</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构成：路由表中保存了各种路由协议发现的路由</a:t>
            </a:r>
            <a:endParaRPr lang="en-US" altLang="zh-CN" sz="2200" dirty="0">
              <a:sym typeface="+mn-lt"/>
            </a:endParaRPr>
          </a:p>
          <a:p>
            <a:pPr lvl="2">
              <a:buFont typeface="Wingdings" panose="05000000000000000000" pitchFamily="2" charset="2"/>
              <a:buChar char="ü"/>
            </a:pPr>
            <a:r>
              <a:rPr lang="zh-CN" altLang="en-US" sz="1700" dirty="0">
                <a:sym typeface="+mn-lt"/>
              </a:rPr>
              <a:t>一条路由有优选和备份多条存在时（可能由同一个路由协议生成，也肯能由多个路由协议生成），均会保存在</a:t>
            </a:r>
            <a:r>
              <a:rPr lang="en-US" altLang="zh-CN" sz="1700" dirty="0">
                <a:sym typeface="+mn-lt"/>
              </a:rPr>
              <a:t>RIB</a:t>
            </a:r>
            <a:r>
              <a:rPr lang="zh-CN" altLang="en-US" sz="1700" dirty="0">
                <a:sym typeface="+mn-lt"/>
              </a:rPr>
              <a:t>中，当优选路由失效时，能够快速选择备选路由生效。</a:t>
            </a:r>
            <a:endParaRPr lang="en-US" altLang="zh-CN" sz="1700" dirty="0">
              <a:sym typeface="+mn-lt"/>
            </a:endParaRPr>
          </a:p>
          <a:p>
            <a:pPr lvl="1">
              <a:buFont typeface="Wingdings" panose="05000000000000000000" pitchFamily="2" charset="2"/>
              <a:buChar char="Ø"/>
            </a:pPr>
            <a:r>
              <a:rPr lang="en-US" altLang="zh-CN" sz="2200" dirty="0">
                <a:sym typeface="+mn-lt"/>
              </a:rPr>
              <a:t>RIB</a:t>
            </a:r>
            <a:r>
              <a:rPr lang="zh-CN" altLang="en-US" sz="2200" dirty="0">
                <a:sym typeface="+mn-lt"/>
              </a:rPr>
              <a:t>为拓扑变化计算优化，通常都是软件实现</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2" name="内容占位符 2">
            <a:extLst>
              <a:ext uri="{FF2B5EF4-FFF2-40B4-BE49-F238E27FC236}">
                <a16:creationId xmlns:a16="http://schemas.microsoft.com/office/drawing/2014/main" id="{06AD6CDC-D750-46DB-98FE-54020EF527E7}"/>
              </a:ext>
            </a:extLst>
          </p:cNvPr>
          <p:cNvSpPr txBox="1">
            <a:spLocks/>
          </p:cNvSpPr>
          <p:nvPr/>
        </p:nvSpPr>
        <p:spPr bwMode="auto">
          <a:xfrm>
            <a:off x="7071361" y="1720644"/>
            <a:ext cx="4995600" cy="2202964"/>
          </a:xfrm>
          <a:prstGeom prst="rect">
            <a:avLst/>
          </a:prstGeom>
        </p:spPr>
        <p:txBody>
          <a:bodyPr vert="horz" lIns="91440" tIns="45720" rIns="91440" bIns="45720" rtlCol="0">
            <a:normAutofit fontScale="70000" lnSpcReduction="20000"/>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lvl="2" indent="-228600">
              <a:lnSpc>
                <a:spcPct val="120000"/>
              </a:lnSpc>
              <a:spcBef>
                <a:spcPts val="500"/>
              </a:spcBef>
              <a:buFont typeface="Wingdings" panose="05000000000000000000" pitchFamily="2" charset="2"/>
              <a:buChar char="ü"/>
              <a:defRPr sz="17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转发表（</a:t>
            </a:r>
            <a:r>
              <a:rPr lang="en-US" altLang="zh-CN" dirty="0">
                <a:sym typeface="+mn-lt"/>
              </a:rPr>
              <a:t>FIB</a:t>
            </a:r>
            <a:r>
              <a:rPr lang="zh-CN" altLang="en-US" dirty="0">
                <a:sym typeface="+mn-lt"/>
              </a:rPr>
              <a:t>）：</a:t>
            </a:r>
            <a:endParaRPr lang="en-US" altLang="zh-CN" dirty="0">
              <a:sym typeface="+mn-lt"/>
            </a:endParaRPr>
          </a:p>
          <a:p>
            <a:pPr lvl="1"/>
            <a:r>
              <a:rPr lang="zh-CN" altLang="en-US" dirty="0">
                <a:sym typeface="+mn-lt"/>
              </a:rPr>
              <a:t>基于</a:t>
            </a:r>
            <a:r>
              <a:rPr lang="en-US" altLang="zh-CN" dirty="0">
                <a:sym typeface="+mn-lt"/>
              </a:rPr>
              <a:t>RIB</a:t>
            </a:r>
            <a:r>
              <a:rPr lang="zh-CN" altLang="en-US" dirty="0">
                <a:sym typeface="+mn-lt"/>
              </a:rPr>
              <a:t>表生成，用于指导报文转发，明确了转发的实际接口</a:t>
            </a:r>
            <a:endParaRPr lang="en-US" altLang="zh-CN" dirty="0">
              <a:sym typeface="+mn-lt"/>
            </a:endParaRPr>
          </a:p>
          <a:p>
            <a:pPr lvl="1"/>
            <a:r>
              <a:rPr lang="en-US" altLang="zh-CN" dirty="0">
                <a:sym typeface="+mn-lt"/>
              </a:rPr>
              <a:t>FIB</a:t>
            </a:r>
            <a:r>
              <a:rPr lang="zh-CN" altLang="en-US" dirty="0">
                <a:sym typeface="+mn-lt"/>
              </a:rPr>
              <a:t>表中只有生效的优选路由，没有备选路由存在</a:t>
            </a:r>
          </a:p>
          <a:p>
            <a:pPr lvl="1"/>
            <a:r>
              <a:rPr lang="en-US" altLang="zh-CN" dirty="0">
                <a:sym typeface="+mn-lt"/>
              </a:rPr>
              <a:t>FIB</a:t>
            </a:r>
            <a:r>
              <a:rPr lang="zh-CN" altLang="en-US" dirty="0">
                <a:sym typeface="+mn-lt"/>
              </a:rPr>
              <a:t>为快速</a:t>
            </a:r>
            <a:r>
              <a:rPr lang="en-US" altLang="zh-CN" dirty="0">
                <a:sym typeface="+mn-lt"/>
              </a:rPr>
              <a:t>LPM</a:t>
            </a:r>
            <a:r>
              <a:rPr lang="zh-CN" altLang="en-US" dirty="0">
                <a:sym typeface="+mn-lt"/>
              </a:rPr>
              <a:t>查找优化，转发平面使用专用硬件实现</a:t>
            </a:r>
            <a:r>
              <a:rPr lang="en-US" altLang="zh-CN" dirty="0">
                <a:sym typeface="+mn-lt"/>
              </a:rPr>
              <a:t>LPM</a:t>
            </a:r>
            <a:r>
              <a:rPr lang="zh-CN" altLang="en-US" dirty="0">
                <a:sym typeface="+mn-lt"/>
              </a:rPr>
              <a:t>查找，或者使用专用软件算法来优化</a:t>
            </a:r>
          </a:p>
        </p:txBody>
      </p:sp>
      <p:pic>
        <p:nvPicPr>
          <p:cNvPr id="43" name="图片 42">
            <a:extLst>
              <a:ext uri="{FF2B5EF4-FFF2-40B4-BE49-F238E27FC236}">
                <a16:creationId xmlns:a16="http://schemas.microsoft.com/office/drawing/2014/main" id="{8E852680-F032-4E13-8816-C84B624B8B35}"/>
              </a:ext>
            </a:extLst>
          </p:cNvPr>
          <p:cNvPicPr>
            <a:picLocks noChangeAspect="1"/>
          </p:cNvPicPr>
          <p:nvPr/>
        </p:nvPicPr>
        <p:blipFill>
          <a:blip r:embed="rId2"/>
          <a:stretch>
            <a:fillRect/>
          </a:stretch>
        </p:blipFill>
        <p:spPr>
          <a:xfrm>
            <a:off x="333028" y="1786657"/>
            <a:ext cx="6382641" cy="980113"/>
          </a:xfrm>
          <a:prstGeom prst="rect">
            <a:avLst/>
          </a:prstGeom>
        </p:spPr>
      </p:pic>
      <p:pic>
        <p:nvPicPr>
          <p:cNvPr id="47" name="图片 46">
            <a:extLst>
              <a:ext uri="{FF2B5EF4-FFF2-40B4-BE49-F238E27FC236}">
                <a16:creationId xmlns:a16="http://schemas.microsoft.com/office/drawing/2014/main" id="{2F281FDB-8ABF-4825-98D0-9B9F5271E8E2}"/>
              </a:ext>
            </a:extLst>
          </p:cNvPr>
          <p:cNvPicPr>
            <a:picLocks noChangeAspect="1"/>
          </p:cNvPicPr>
          <p:nvPr/>
        </p:nvPicPr>
        <p:blipFill>
          <a:blip r:embed="rId3"/>
          <a:stretch>
            <a:fillRect/>
          </a:stretch>
        </p:blipFill>
        <p:spPr>
          <a:xfrm>
            <a:off x="5823858" y="4102459"/>
            <a:ext cx="6243103" cy="1531889"/>
          </a:xfrm>
          <a:prstGeom prst="rect">
            <a:avLst/>
          </a:prstGeom>
        </p:spPr>
      </p:pic>
      <p:cxnSp>
        <p:nvCxnSpPr>
          <p:cNvPr id="49" name="连接符: 肘形 48">
            <a:extLst>
              <a:ext uri="{FF2B5EF4-FFF2-40B4-BE49-F238E27FC236}">
                <a16:creationId xmlns:a16="http://schemas.microsoft.com/office/drawing/2014/main" id="{E807717D-8EC4-4852-8499-F14B4177768A}"/>
              </a:ext>
            </a:extLst>
          </p:cNvPr>
          <p:cNvCxnSpPr/>
          <p:nvPr/>
        </p:nvCxnSpPr>
        <p:spPr>
          <a:xfrm rot="5400000">
            <a:off x="4729843" y="3075214"/>
            <a:ext cx="3048000" cy="1426028"/>
          </a:xfrm>
          <a:prstGeom prst="bentConnector3">
            <a:avLst/>
          </a:prstGeom>
          <a:ln w="38100">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4E84F5E1-9B05-C021-A4A8-0BDD2ECE37B4}"/>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1029334-4596-5DAA-E7DB-F99895C2ED6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43393F24-D880-F56B-6985-BE6E41A8019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249</a:t>
            </a:fld>
            <a:endParaRPr lang="en-US">
              <a:cs typeface="+mn-ea"/>
              <a:sym typeface="+mn-lt"/>
            </a:endParaRPr>
          </a:p>
        </p:txBody>
      </p:sp>
    </p:spTree>
    <p:extLst>
      <p:ext uri="{BB962C8B-B14F-4D97-AF65-F5344CB8AC3E}">
        <p14:creationId xmlns:p14="http://schemas.microsoft.com/office/powerpoint/2010/main" val="16768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D7555-DA93-423D-EDA2-E75D14B5D2E6}"/>
              </a:ext>
            </a:extLst>
          </p:cNvPr>
          <p:cNvSpPr>
            <a:spLocks noGrp="1"/>
          </p:cNvSpPr>
          <p:nvPr>
            <p:ph type="title"/>
          </p:nvPr>
        </p:nvSpPr>
        <p:spPr/>
        <p:txBody>
          <a:bodyPr/>
          <a:lstStyle/>
          <a:p>
            <a:pPr>
              <a:lnSpc>
                <a:spcPct val="120000"/>
              </a:lnSpc>
            </a:pPr>
            <a:r>
              <a:rPr lang="en-US" altLang="zh-CN" dirty="0">
                <a:latin typeface="+mn-lt"/>
                <a:ea typeface="+mn-ea"/>
                <a:cs typeface="+mn-ea"/>
                <a:sym typeface="+mn-lt"/>
              </a:rPr>
              <a:t>Dijkstra</a:t>
            </a:r>
            <a:r>
              <a:rPr lang="zh-CN" altLang="en-US" dirty="0">
                <a:latin typeface="+mn-lt"/>
                <a:ea typeface="+mn-ea"/>
                <a:cs typeface="+mn-ea"/>
                <a:sym typeface="+mn-lt"/>
              </a:rPr>
              <a:t>算法示例</a:t>
            </a:r>
          </a:p>
        </p:txBody>
      </p:sp>
      <p:sp>
        <p:nvSpPr>
          <p:cNvPr id="4" name="日期占位符 3">
            <a:extLst>
              <a:ext uri="{FF2B5EF4-FFF2-40B4-BE49-F238E27FC236}">
                <a16:creationId xmlns:a16="http://schemas.microsoft.com/office/drawing/2014/main" id="{C79B8B4F-0E9B-CD63-4E68-68C01F5D65E9}"/>
              </a:ext>
            </a:extLst>
          </p:cNvPr>
          <p:cNvSpPr>
            <a:spLocks noGrp="1"/>
          </p:cNvSpPr>
          <p:nvPr>
            <p:ph type="dt" sz="half" idx="10"/>
          </p:nvPr>
        </p:nvSpPr>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CEA71E81-A906-0DD2-55F8-49F48222356A}"/>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89CD289-2B7B-BB98-895E-9EBB4E6308A8}"/>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25</a:t>
            </a:fld>
            <a:endParaRPr lang="en-US">
              <a:cs typeface="+mn-ea"/>
              <a:sym typeface="+mn-lt"/>
            </a:endParaRPr>
          </a:p>
        </p:txBody>
      </p:sp>
      <p:sp>
        <p:nvSpPr>
          <p:cNvPr id="16" name="文本框 15">
            <a:extLst>
              <a:ext uri="{FF2B5EF4-FFF2-40B4-BE49-F238E27FC236}">
                <a16:creationId xmlns:a16="http://schemas.microsoft.com/office/drawing/2014/main" id="{AAB8D577-6659-F1ED-2F41-697944E31551}"/>
              </a:ext>
            </a:extLst>
          </p:cNvPr>
          <p:cNvSpPr txBox="1"/>
          <p:nvPr/>
        </p:nvSpPr>
        <p:spPr>
          <a:xfrm>
            <a:off x="8912888" y="5602811"/>
            <a:ext cx="2329543" cy="657809"/>
          </a:xfrm>
          <a:prstGeom prst="rect">
            <a:avLst/>
          </a:prstGeom>
          <a:noFill/>
        </p:spPr>
        <p:txBody>
          <a:bodyPr wrap="square">
            <a:spAutoFit/>
          </a:bodyPr>
          <a:lstStyle/>
          <a:p>
            <a:pPr>
              <a:lnSpc>
                <a:spcPct val="120000"/>
              </a:lnSpc>
            </a:pPr>
            <a:r>
              <a:rPr lang="zh-CN" altLang="en-US" sz="1600" dirty="0">
                <a:cs typeface="+mn-ea"/>
                <a:sym typeface="+mn-lt"/>
              </a:rPr>
              <a:t>虚线表示是临时连接</a:t>
            </a:r>
            <a:endParaRPr lang="en-US" altLang="zh-CN" sz="1600" dirty="0">
              <a:cs typeface="+mn-ea"/>
              <a:sym typeface="+mn-lt"/>
            </a:endParaRPr>
          </a:p>
          <a:p>
            <a:pPr>
              <a:lnSpc>
                <a:spcPct val="120000"/>
              </a:lnSpc>
            </a:pPr>
            <a:r>
              <a:rPr lang="zh-CN" altLang="en-US" sz="1600" dirty="0">
                <a:cs typeface="+mn-ea"/>
                <a:sym typeface="+mn-lt"/>
              </a:rPr>
              <a:t>实线表示永久连接</a:t>
            </a:r>
          </a:p>
        </p:txBody>
      </p:sp>
      <p:grpSp>
        <p:nvGrpSpPr>
          <p:cNvPr id="3" name="组合 2">
            <a:extLst>
              <a:ext uri="{FF2B5EF4-FFF2-40B4-BE49-F238E27FC236}">
                <a16:creationId xmlns:a16="http://schemas.microsoft.com/office/drawing/2014/main" id="{063B6AFE-3655-459F-A6BE-77B2A8AFCFAA}"/>
              </a:ext>
            </a:extLst>
          </p:cNvPr>
          <p:cNvGrpSpPr/>
          <p:nvPr/>
        </p:nvGrpSpPr>
        <p:grpSpPr>
          <a:xfrm>
            <a:off x="749248" y="1573124"/>
            <a:ext cx="7824894" cy="4687496"/>
            <a:chOff x="749248" y="1573124"/>
            <a:chExt cx="7824894" cy="4687496"/>
          </a:xfrm>
        </p:grpSpPr>
        <p:pic>
          <p:nvPicPr>
            <p:cNvPr id="8" name="图片 7">
              <a:extLst>
                <a:ext uri="{FF2B5EF4-FFF2-40B4-BE49-F238E27FC236}">
                  <a16:creationId xmlns:a16="http://schemas.microsoft.com/office/drawing/2014/main" id="{AB7017C6-C472-4F4F-8924-7C9045A784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248" y="1573124"/>
              <a:ext cx="7824894" cy="4687496"/>
            </a:xfrm>
            <a:prstGeom prst="rect">
              <a:avLst/>
            </a:prstGeom>
          </p:spPr>
        </p:pic>
        <p:pic>
          <p:nvPicPr>
            <p:cNvPr id="9" name="图片 8">
              <a:extLst>
                <a:ext uri="{FF2B5EF4-FFF2-40B4-BE49-F238E27FC236}">
                  <a16:creationId xmlns:a16="http://schemas.microsoft.com/office/drawing/2014/main" id="{07D4A8C2-518F-49BA-AA61-8C86425B8F5C}"/>
                </a:ext>
              </a:extLst>
            </p:cNvPr>
            <p:cNvPicPr>
              <a:picLocks noChangeAspect="1"/>
            </p:cNvPicPr>
            <p:nvPr/>
          </p:nvPicPr>
          <p:blipFill>
            <a:blip r:embed="rId3"/>
            <a:stretch>
              <a:fillRect/>
            </a:stretch>
          </p:blipFill>
          <p:spPr>
            <a:xfrm>
              <a:off x="804020" y="3869935"/>
              <a:ext cx="970606" cy="953274"/>
            </a:xfrm>
            <a:prstGeom prst="rect">
              <a:avLst/>
            </a:prstGeom>
          </p:spPr>
        </p:pic>
        <p:pic>
          <p:nvPicPr>
            <p:cNvPr id="10" name="图片 9">
              <a:extLst>
                <a:ext uri="{FF2B5EF4-FFF2-40B4-BE49-F238E27FC236}">
                  <a16:creationId xmlns:a16="http://schemas.microsoft.com/office/drawing/2014/main" id="{BBFC44B1-FA5A-4730-BE0F-D7E9290E83A0}"/>
                </a:ext>
              </a:extLst>
            </p:cNvPr>
            <p:cNvPicPr>
              <a:picLocks noChangeAspect="1"/>
            </p:cNvPicPr>
            <p:nvPr/>
          </p:nvPicPr>
          <p:blipFill>
            <a:blip r:embed="rId3"/>
            <a:stretch>
              <a:fillRect/>
            </a:stretch>
          </p:blipFill>
          <p:spPr>
            <a:xfrm>
              <a:off x="4993728" y="2058475"/>
              <a:ext cx="1025235" cy="1006928"/>
            </a:xfrm>
            <a:prstGeom prst="rect">
              <a:avLst/>
            </a:prstGeom>
          </p:spPr>
        </p:pic>
      </p:grpSp>
      <p:sp>
        <p:nvSpPr>
          <p:cNvPr id="18" name="文本框 17">
            <a:extLst>
              <a:ext uri="{FF2B5EF4-FFF2-40B4-BE49-F238E27FC236}">
                <a16:creationId xmlns:a16="http://schemas.microsoft.com/office/drawing/2014/main" id="{C44F4DFF-1C63-B4C6-5CE3-D1FE701505F9}"/>
              </a:ext>
            </a:extLst>
          </p:cNvPr>
          <p:cNvSpPr txBox="1"/>
          <p:nvPr/>
        </p:nvSpPr>
        <p:spPr>
          <a:xfrm>
            <a:off x="749248" y="1291619"/>
            <a:ext cx="2799806" cy="953274"/>
          </a:xfrm>
          <a:prstGeom prst="rect">
            <a:avLst/>
          </a:prstGeom>
          <a:noFill/>
        </p:spPr>
        <p:txBody>
          <a:bodyPr wrap="square">
            <a:spAutoFit/>
          </a:bodyPr>
          <a:lstStyle/>
          <a:p>
            <a:pPr>
              <a:lnSpc>
                <a:spcPct val="120000"/>
              </a:lnSpc>
            </a:pPr>
            <a:r>
              <a:rPr lang="zh-CN" altLang="en-US" sz="1600" dirty="0">
                <a:cs typeface="+mn-ea"/>
                <a:sym typeface="+mn-lt"/>
              </a:rPr>
              <a:t>从</a:t>
            </a:r>
            <a:r>
              <a:rPr lang="en-US" altLang="zh-CN" sz="1600" dirty="0">
                <a:cs typeface="+mn-ea"/>
                <a:sym typeface="+mn-lt"/>
              </a:rPr>
              <a:t>B</a:t>
            </a:r>
            <a:r>
              <a:rPr lang="zh-CN" altLang="en-US" sz="1600" dirty="0">
                <a:cs typeface="+mn-ea"/>
                <a:sym typeface="+mn-lt"/>
              </a:rPr>
              <a:t>向外延伸只有一个结点</a:t>
            </a:r>
            <a:r>
              <a:rPr lang="en-US" altLang="zh-CN" sz="1600" dirty="0">
                <a:cs typeface="+mn-ea"/>
                <a:sym typeface="+mn-lt"/>
              </a:rPr>
              <a:t>Net2</a:t>
            </a:r>
            <a:r>
              <a:rPr lang="zh-CN" altLang="en-US" sz="1600" dirty="0">
                <a:cs typeface="+mn-ea"/>
                <a:sym typeface="+mn-lt"/>
              </a:rPr>
              <a:t>，将</a:t>
            </a:r>
            <a:r>
              <a:rPr lang="en-US" altLang="zh-CN" sz="1600" dirty="0">
                <a:cs typeface="+mn-ea"/>
                <a:sym typeface="+mn-lt"/>
              </a:rPr>
              <a:t>Net2</a:t>
            </a:r>
            <a:r>
              <a:rPr lang="zh-CN" altLang="en-US" sz="1600" dirty="0">
                <a:cs typeface="+mn-ea"/>
                <a:sym typeface="+mn-lt"/>
              </a:rPr>
              <a:t>临时性的连接到</a:t>
            </a:r>
            <a:r>
              <a:rPr lang="en-US" altLang="zh-CN" sz="1600" dirty="0">
                <a:cs typeface="+mn-ea"/>
                <a:sym typeface="+mn-lt"/>
              </a:rPr>
              <a:t>B</a:t>
            </a:r>
            <a:r>
              <a:rPr lang="zh-CN" altLang="en-US" sz="1600" dirty="0">
                <a:cs typeface="+mn-ea"/>
                <a:sym typeface="+mn-lt"/>
              </a:rPr>
              <a:t>，有</a:t>
            </a:r>
            <a:r>
              <a:rPr lang="en-US" altLang="zh-CN" sz="1600" dirty="0">
                <a:cs typeface="+mn-ea"/>
                <a:sym typeface="+mn-lt"/>
              </a:rPr>
              <a:t>A</a:t>
            </a:r>
            <a:r>
              <a:rPr lang="zh-CN" altLang="en-US" sz="1600" dirty="0">
                <a:cs typeface="+mn-ea"/>
                <a:sym typeface="+mn-lt"/>
              </a:rPr>
              <a:t>到</a:t>
            </a:r>
            <a:r>
              <a:rPr lang="en-US" altLang="zh-CN" sz="1600" dirty="0">
                <a:cs typeface="+mn-ea"/>
                <a:sym typeface="+mn-lt"/>
              </a:rPr>
              <a:t>Net2</a:t>
            </a:r>
            <a:r>
              <a:rPr lang="zh-CN" altLang="en-US" sz="1600" dirty="0">
                <a:cs typeface="+mn-ea"/>
                <a:sym typeface="+mn-lt"/>
              </a:rPr>
              <a:t>的费用为</a:t>
            </a:r>
            <a:r>
              <a:rPr lang="en-US" altLang="zh-CN" sz="1600" dirty="0">
                <a:cs typeface="+mn-ea"/>
                <a:sym typeface="+mn-lt"/>
              </a:rPr>
              <a:t>3</a:t>
            </a:r>
            <a:endParaRPr lang="zh-CN" altLang="en-US" sz="1600" dirty="0">
              <a:cs typeface="+mn-ea"/>
              <a:sym typeface="+mn-lt"/>
            </a:endParaRPr>
          </a:p>
        </p:txBody>
      </p:sp>
    </p:spTree>
    <p:extLst>
      <p:ext uri="{BB962C8B-B14F-4D97-AF65-F5344CB8AC3E}">
        <p14:creationId xmlns:p14="http://schemas.microsoft.com/office/powerpoint/2010/main" val="2088193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F1C4B-AD22-4726-9A1C-F5EA44632E61}"/>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上下行流量的交换 </a:t>
            </a:r>
            <a:r>
              <a:rPr lang="en-US" altLang="zh-CN" sz="3200" dirty="0">
                <a:latin typeface="+mn-lt"/>
                <a:ea typeface="+mn-ea"/>
                <a:cs typeface="+mn-ea"/>
                <a:sym typeface="+mn-lt"/>
              </a:rPr>
              <a:t>– </a:t>
            </a:r>
            <a:r>
              <a:rPr lang="zh-CN" altLang="en-US" sz="3200" dirty="0">
                <a:latin typeface="+mn-lt"/>
                <a:ea typeface="+mn-ea"/>
                <a:cs typeface="+mn-ea"/>
                <a:sym typeface="+mn-lt"/>
              </a:rPr>
              <a:t>交换网</a:t>
            </a:r>
          </a:p>
        </p:txBody>
      </p:sp>
      <p:sp>
        <p:nvSpPr>
          <p:cNvPr id="3" name="内容占位符 2">
            <a:extLst>
              <a:ext uri="{FF2B5EF4-FFF2-40B4-BE49-F238E27FC236}">
                <a16:creationId xmlns:a16="http://schemas.microsoft.com/office/drawing/2014/main" id="{20183439-ADAA-4164-9C1F-0DC3488C1100}"/>
              </a:ext>
            </a:extLst>
          </p:cNvPr>
          <p:cNvSpPr>
            <a:spLocks noGrp="1"/>
          </p:cNvSpPr>
          <p:nvPr>
            <p:ph idx="1"/>
          </p:nvPr>
        </p:nvSpPr>
        <p:spPr>
          <a:xfrm>
            <a:off x="731838" y="1484312"/>
            <a:ext cx="10728325" cy="824403"/>
          </a:xfrm>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交换网用于将数据报文从输入模块传送到输出模块</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grpSp>
        <p:nvGrpSpPr>
          <p:cNvPr id="137" name="组合 136">
            <a:extLst>
              <a:ext uri="{FF2B5EF4-FFF2-40B4-BE49-F238E27FC236}">
                <a16:creationId xmlns:a16="http://schemas.microsoft.com/office/drawing/2014/main" id="{6B370811-C3B4-40A7-973E-987575F51572}"/>
              </a:ext>
            </a:extLst>
          </p:cNvPr>
          <p:cNvGrpSpPr/>
          <p:nvPr/>
        </p:nvGrpSpPr>
        <p:grpSpPr>
          <a:xfrm>
            <a:off x="2166848" y="3541999"/>
            <a:ext cx="7561263" cy="2100263"/>
            <a:chOff x="2159000" y="3953919"/>
            <a:chExt cx="7561263" cy="2100263"/>
          </a:xfrm>
        </p:grpSpPr>
        <p:grpSp>
          <p:nvGrpSpPr>
            <p:cNvPr id="4" name="Group 30">
              <a:extLst>
                <a:ext uri="{FF2B5EF4-FFF2-40B4-BE49-F238E27FC236}">
                  <a16:creationId xmlns:a16="http://schemas.microsoft.com/office/drawing/2014/main" id="{8C263228-B28E-4F59-84EE-7925CF12D68B}"/>
                </a:ext>
              </a:extLst>
            </p:cNvPr>
            <p:cNvGrpSpPr>
              <a:grpSpLocks/>
            </p:cNvGrpSpPr>
            <p:nvPr/>
          </p:nvGrpSpPr>
          <p:grpSpPr bwMode="auto">
            <a:xfrm>
              <a:off x="2311400" y="4036469"/>
              <a:ext cx="890588" cy="215900"/>
              <a:chOff x="876" y="2800"/>
              <a:chExt cx="642" cy="175"/>
            </a:xfrm>
          </p:grpSpPr>
          <p:sp>
            <p:nvSpPr>
              <p:cNvPr id="5" name="Rectangle 7">
                <a:extLst>
                  <a:ext uri="{FF2B5EF4-FFF2-40B4-BE49-F238E27FC236}">
                    <a16:creationId xmlns:a16="http://schemas.microsoft.com/office/drawing/2014/main" id="{8990117D-301F-47D9-81D1-F31C06A0E312}"/>
                  </a:ext>
                </a:extLst>
              </p:cNvPr>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6" name="Rectangle 8">
                <a:extLst>
                  <a:ext uri="{FF2B5EF4-FFF2-40B4-BE49-F238E27FC236}">
                    <a16:creationId xmlns:a16="http://schemas.microsoft.com/office/drawing/2014/main" id="{943F76DA-A4DC-4789-9330-ADFC2510EF68}"/>
                  </a:ext>
                </a:extLst>
              </p:cNvPr>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7" name="Rectangle 9">
                <a:extLst>
                  <a:ext uri="{FF2B5EF4-FFF2-40B4-BE49-F238E27FC236}">
                    <a16:creationId xmlns:a16="http://schemas.microsoft.com/office/drawing/2014/main" id="{BF1BC958-0AFD-4E49-A95E-C7FC184AD69F}"/>
                  </a:ext>
                </a:extLst>
              </p:cNvPr>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8" name="Rectangle 10">
                <a:extLst>
                  <a:ext uri="{FF2B5EF4-FFF2-40B4-BE49-F238E27FC236}">
                    <a16:creationId xmlns:a16="http://schemas.microsoft.com/office/drawing/2014/main" id="{3E96B018-2C4C-4122-ABF1-3FE351DD7EEA}"/>
                  </a:ext>
                </a:extLst>
              </p:cNvPr>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9" name="Line 11">
                <a:extLst>
                  <a:ext uri="{FF2B5EF4-FFF2-40B4-BE49-F238E27FC236}">
                    <a16:creationId xmlns:a16="http://schemas.microsoft.com/office/drawing/2014/main" id="{BE9D23B3-FE59-46BF-BBCC-7F4A67BFC427}"/>
                  </a:ext>
                </a:extLst>
              </p:cNvPr>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10" name="Group 45">
              <a:extLst>
                <a:ext uri="{FF2B5EF4-FFF2-40B4-BE49-F238E27FC236}">
                  <a16:creationId xmlns:a16="http://schemas.microsoft.com/office/drawing/2014/main" id="{C74166E0-63A2-4085-B1B9-DEED642F64E3}"/>
                </a:ext>
              </a:extLst>
            </p:cNvPr>
            <p:cNvGrpSpPr>
              <a:grpSpLocks/>
            </p:cNvGrpSpPr>
            <p:nvPr/>
          </p:nvGrpSpPr>
          <p:grpSpPr bwMode="auto">
            <a:xfrm>
              <a:off x="2287588" y="4431757"/>
              <a:ext cx="890587" cy="215900"/>
              <a:chOff x="876" y="2800"/>
              <a:chExt cx="642" cy="175"/>
            </a:xfrm>
          </p:grpSpPr>
          <p:sp>
            <p:nvSpPr>
              <p:cNvPr id="11" name="Rectangle 46">
                <a:extLst>
                  <a:ext uri="{FF2B5EF4-FFF2-40B4-BE49-F238E27FC236}">
                    <a16:creationId xmlns:a16="http://schemas.microsoft.com/office/drawing/2014/main" id="{5A710CE0-FC37-45BB-BF37-15701CB93D0B}"/>
                  </a:ext>
                </a:extLst>
              </p:cNvPr>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2" name="Rectangle 47">
                <a:extLst>
                  <a:ext uri="{FF2B5EF4-FFF2-40B4-BE49-F238E27FC236}">
                    <a16:creationId xmlns:a16="http://schemas.microsoft.com/office/drawing/2014/main" id="{392BC7E9-B1AA-480C-994D-18FE9943B6B4}"/>
                  </a:ext>
                </a:extLst>
              </p:cNvPr>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3" name="Rectangle 48">
                <a:extLst>
                  <a:ext uri="{FF2B5EF4-FFF2-40B4-BE49-F238E27FC236}">
                    <a16:creationId xmlns:a16="http://schemas.microsoft.com/office/drawing/2014/main" id="{0887E941-58C1-460B-A98B-ABD4AE44D6BA}"/>
                  </a:ext>
                </a:extLst>
              </p:cNvPr>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4" name="Rectangle 49">
                <a:extLst>
                  <a:ext uri="{FF2B5EF4-FFF2-40B4-BE49-F238E27FC236}">
                    <a16:creationId xmlns:a16="http://schemas.microsoft.com/office/drawing/2014/main" id="{4F4BB79A-19DC-44B4-84A0-942658DC5179}"/>
                  </a:ext>
                </a:extLst>
              </p:cNvPr>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5" name="Line 50">
                <a:extLst>
                  <a:ext uri="{FF2B5EF4-FFF2-40B4-BE49-F238E27FC236}">
                    <a16:creationId xmlns:a16="http://schemas.microsoft.com/office/drawing/2014/main" id="{980CBC4A-539F-41C6-B0B0-57C5A3A0BA2B}"/>
                  </a:ext>
                </a:extLst>
              </p:cNvPr>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16" name="Group 51">
              <a:extLst>
                <a:ext uri="{FF2B5EF4-FFF2-40B4-BE49-F238E27FC236}">
                  <a16:creationId xmlns:a16="http://schemas.microsoft.com/office/drawing/2014/main" id="{D750EB64-29F6-4409-8EE1-F5DD53FD7BB6}"/>
                </a:ext>
              </a:extLst>
            </p:cNvPr>
            <p:cNvGrpSpPr>
              <a:grpSpLocks/>
            </p:cNvGrpSpPr>
            <p:nvPr/>
          </p:nvGrpSpPr>
          <p:grpSpPr bwMode="auto">
            <a:xfrm>
              <a:off x="2282825" y="4858794"/>
              <a:ext cx="890588" cy="215900"/>
              <a:chOff x="876" y="2800"/>
              <a:chExt cx="642" cy="175"/>
            </a:xfrm>
          </p:grpSpPr>
          <p:sp>
            <p:nvSpPr>
              <p:cNvPr id="17" name="Rectangle 52">
                <a:extLst>
                  <a:ext uri="{FF2B5EF4-FFF2-40B4-BE49-F238E27FC236}">
                    <a16:creationId xmlns:a16="http://schemas.microsoft.com/office/drawing/2014/main" id="{3ADD423B-AEF0-4208-9CED-7E0A19A60A65}"/>
                  </a:ext>
                </a:extLst>
              </p:cNvPr>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8" name="Rectangle 53">
                <a:extLst>
                  <a:ext uri="{FF2B5EF4-FFF2-40B4-BE49-F238E27FC236}">
                    <a16:creationId xmlns:a16="http://schemas.microsoft.com/office/drawing/2014/main" id="{93A47AF1-982C-4611-BC20-2EBDA8A5CC5E}"/>
                  </a:ext>
                </a:extLst>
              </p:cNvPr>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9" name="Rectangle 54">
                <a:extLst>
                  <a:ext uri="{FF2B5EF4-FFF2-40B4-BE49-F238E27FC236}">
                    <a16:creationId xmlns:a16="http://schemas.microsoft.com/office/drawing/2014/main" id="{58139BEF-0F02-4CCE-8475-74F6FCE17FA6}"/>
                  </a:ext>
                </a:extLst>
              </p:cNvPr>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20" name="Rectangle 55">
                <a:extLst>
                  <a:ext uri="{FF2B5EF4-FFF2-40B4-BE49-F238E27FC236}">
                    <a16:creationId xmlns:a16="http://schemas.microsoft.com/office/drawing/2014/main" id="{9F6E573B-FBC3-43D1-B76E-1DDB4BA95961}"/>
                  </a:ext>
                </a:extLst>
              </p:cNvPr>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21" name="Line 56">
                <a:extLst>
                  <a:ext uri="{FF2B5EF4-FFF2-40B4-BE49-F238E27FC236}">
                    <a16:creationId xmlns:a16="http://schemas.microsoft.com/office/drawing/2014/main" id="{77ED2979-A804-44A5-AC64-FAC979609D0B}"/>
                  </a:ext>
                </a:extLst>
              </p:cNvPr>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sp>
          <p:nvSpPr>
            <p:cNvPr id="22" name="Rectangle 57">
              <a:extLst>
                <a:ext uri="{FF2B5EF4-FFF2-40B4-BE49-F238E27FC236}">
                  <a16:creationId xmlns:a16="http://schemas.microsoft.com/office/drawing/2014/main" id="{BDBAE037-17C4-4700-96ED-71482BB72B89}"/>
                </a:ext>
              </a:extLst>
            </p:cNvPr>
            <p:cNvSpPr>
              <a:spLocks noChangeArrowheads="1"/>
            </p:cNvSpPr>
            <p:nvPr/>
          </p:nvSpPr>
          <p:spPr bwMode="auto">
            <a:xfrm>
              <a:off x="3170238" y="3953919"/>
              <a:ext cx="704850" cy="1176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grpSp>
          <p:nvGrpSpPr>
            <p:cNvPr id="23" name="Group 64">
              <a:extLst>
                <a:ext uri="{FF2B5EF4-FFF2-40B4-BE49-F238E27FC236}">
                  <a16:creationId xmlns:a16="http://schemas.microsoft.com/office/drawing/2014/main" id="{1FCBC51B-D67D-42DF-B05C-3B1089E81DD7}"/>
                </a:ext>
              </a:extLst>
            </p:cNvPr>
            <p:cNvGrpSpPr>
              <a:grpSpLocks/>
            </p:cNvGrpSpPr>
            <p:nvPr/>
          </p:nvGrpSpPr>
          <p:grpSpPr bwMode="auto">
            <a:xfrm>
              <a:off x="3879850" y="4034882"/>
              <a:ext cx="890588" cy="215900"/>
              <a:chOff x="455" y="3463"/>
              <a:chExt cx="561" cy="136"/>
            </a:xfrm>
          </p:grpSpPr>
          <p:sp>
            <p:nvSpPr>
              <p:cNvPr id="24" name="Rectangle 59">
                <a:extLst>
                  <a:ext uri="{FF2B5EF4-FFF2-40B4-BE49-F238E27FC236}">
                    <a16:creationId xmlns:a16="http://schemas.microsoft.com/office/drawing/2014/main" id="{B126A65A-1334-44D4-97BB-2772D9F24BC4}"/>
                  </a:ext>
                </a:extLst>
              </p:cNvPr>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25" name="Rectangle 60">
                <a:extLst>
                  <a:ext uri="{FF2B5EF4-FFF2-40B4-BE49-F238E27FC236}">
                    <a16:creationId xmlns:a16="http://schemas.microsoft.com/office/drawing/2014/main" id="{0D40851C-B328-4F15-8219-F5D7AAABF6DB}"/>
                  </a:ext>
                </a:extLst>
              </p:cNvPr>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26" name="Rectangle 61">
                <a:extLst>
                  <a:ext uri="{FF2B5EF4-FFF2-40B4-BE49-F238E27FC236}">
                    <a16:creationId xmlns:a16="http://schemas.microsoft.com/office/drawing/2014/main" id="{309EFDA4-C35D-4083-BC04-638C2BA262A8}"/>
                  </a:ext>
                </a:extLst>
              </p:cNvPr>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27" name="Rectangle 62">
                <a:extLst>
                  <a:ext uri="{FF2B5EF4-FFF2-40B4-BE49-F238E27FC236}">
                    <a16:creationId xmlns:a16="http://schemas.microsoft.com/office/drawing/2014/main" id="{6EB9A01F-66CB-4439-842A-3431EC81CCDD}"/>
                  </a:ext>
                </a:extLst>
              </p:cNvPr>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28" name="Line 63">
                <a:extLst>
                  <a:ext uri="{FF2B5EF4-FFF2-40B4-BE49-F238E27FC236}">
                    <a16:creationId xmlns:a16="http://schemas.microsoft.com/office/drawing/2014/main" id="{A5C43231-930C-4BCD-80AD-D5BF0A845F3C}"/>
                  </a:ext>
                </a:extLst>
              </p:cNvPr>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29" name="Group 65">
              <a:extLst>
                <a:ext uri="{FF2B5EF4-FFF2-40B4-BE49-F238E27FC236}">
                  <a16:creationId xmlns:a16="http://schemas.microsoft.com/office/drawing/2014/main" id="{4A5C1794-FFEF-4E0F-AB53-4534DA0B377F}"/>
                </a:ext>
              </a:extLst>
            </p:cNvPr>
            <p:cNvGrpSpPr>
              <a:grpSpLocks/>
            </p:cNvGrpSpPr>
            <p:nvPr/>
          </p:nvGrpSpPr>
          <p:grpSpPr bwMode="auto">
            <a:xfrm>
              <a:off x="3884613" y="4426994"/>
              <a:ext cx="890587" cy="215900"/>
              <a:chOff x="455" y="3463"/>
              <a:chExt cx="561" cy="136"/>
            </a:xfrm>
          </p:grpSpPr>
          <p:sp>
            <p:nvSpPr>
              <p:cNvPr id="30" name="Rectangle 66">
                <a:extLst>
                  <a:ext uri="{FF2B5EF4-FFF2-40B4-BE49-F238E27FC236}">
                    <a16:creationId xmlns:a16="http://schemas.microsoft.com/office/drawing/2014/main" id="{4E54DB3A-F25B-4AE5-8D10-678BA2B2286F}"/>
                  </a:ext>
                </a:extLst>
              </p:cNvPr>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31" name="Rectangle 67">
                <a:extLst>
                  <a:ext uri="{FF2B5EF4-FFF2-40B4-BE49-F238E27FC236}">
                    <a16:creationId xmlns:a16="http://schemas.microsoft.com/office/drawing/2014/main" id="{CC020FD7-2153-46F1-B13D-FC1ECD64F9C5}"/>
                  </a:ext>
                </a:extLst>
              </p:cNvPr>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32" name="Rectangle 68">
                <a:extLst>
                  <a:ext uri="{FF2B5EF4-FFF2-40B4-BE49-F238E27FC236}">
                    <a16:creationId xmlns:a16="http://schemas.microsoft.com/office/drawing/2014/main" id="{B8F3E202-AA15-49D9-838A-73FE14F3A73B}"/>
                  </a:ext>
                </a:extLst>
              </p:cNvPr>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33" name="Rectangle 69">
                <a:extLst>
                  <a:ext uri="{FF2B5EF4-FFF2-40B4-BE49-F238E27FC236}">
                    <a16:creationId xmlns:a16="http://schemas.microsoft.com/office/drawing/2014/main" id="{41AF9CB5-7490-4235-B1EA-9043D9E84265}"/>
                  </a:ext>
                </a:extLst>
              </p:cNvPr>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34" name="Line 70">
                <a:extLst>
                  <a:ext uri="{FF2B5EF4-FFF2-40B4-BE49-F238E27FC236}">
                    <a16:creationId xmlns:a16="http://schemas.microsoft.com/office/drawing/2014/main" id="{24618E41-BF86-422E-86BB-C9611407B1ED}"/>
                  </a:ext>
                </a:extLst>
              </p:cNvPr>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35" name="Group 71">
              <a:extLst>
                <a:ext uri="{FF2B5EF4-FFF2-40B4-BE49-F238E27FC236}">
                  <a16:creationId xmlns:a16="http://schemas.microsoft.com/office/drawing/2014/main" id="{2A9810AD-50CD-4C02-9032-0363C30F2C1B}"/>
                </a:ext>
              </a:extLst>
            </p:cNvPr>
            <p:cNvGrpSpPr>
              <a:grpSpLocks/>
            </p:cNvGrpSpPr>
            <p:nvPr/>
          </p:nvGrpSpPr>
          <p:grpSpPr bwMode="auto">
            <a:xfrm>
              <a:off x="3879850" y="4854032"/>
              <a:ext cx="890588" cy="215900"/>
              <a:chOff x="455" y="3463"/>
              <a:chExt cx="561" cy="136"/>
            </a:xfrm>
          </p:grpSpPr>
          <p:sp>
            <p:nvSpPr>
              <p:cNvPr id="36" name="Rectangle 72">
                <a:extLst>
                  <a:ext uri="{FF2B5EF4-FFF2-40B4-BE49-F238E27FC236}">
                    <a16:creationId xmlns:a16="http://schemas.microsoft.com/office/drawing/2014/main" id="{3084EEEF-FBCE-4582-9053-2D18151E0667}"/>
                  </a:ext>
                </a:extLst>
              </p:cNvPr>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37" name="Rectangle 73">
                <a:extLst>
                  <a:ext uri="{FF2B5EF4-FFF2-40B4-BE49-F238E27FC236}">
                    <a16:creationId xmlns:a16="http://schemas.microsoft.com/office/drawing/2014/main" id="{DFD457B8-768E-4398-AEDC-80B83B1F6FCC}"/>
                  </a:ext>
                </a:extLst>
              </p:cNvPr>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38" name="Rectangle 74">
                <a:extLst>
                  <a:ext uri="{FF2B5EF4-FFF2-40B4-BE49-F238E27FC236}">
                    <a16:creationId xmlns:a16="http://schemas.microsoft.com/office/drawing/2014/main" id="{A94E0EA1-3303-488F-8B44-7CA893C6EE5D}"/>
                  </a:ext>
                </a:extLst>
              </p:cNvPr>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39" name="Rectangle 75">
                <a:extLst>
                  <a:ext uri="{FF2B5EF4-FFF2-40B4-BE49-F238E27FC236}">
                    <a16:creationId xmlns:a16="http://schemas.microsoft.com/office/drawing/2014/main" id="{0C5CD11A-24E6-4B6C-A198-3802C5529F8B}"/>
                  </a:ext>
                </a:extLst>
              </p:cNvPr>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40" name="Line 76">
                <a:extLst>
                  <a:ext uri="{FF2B5EF4-FFF2-40B4-BE49-F238E27FC236}">
                    <a16:creationId xmlns:a16="http://schemas.microsoft.com/office/drawing/2014/main" id="{6043D742-33DA-4862-AB56-2A2CEED25ABA}"/>
                  </a:ext>
                </a:extLst>
              </p:cNvPr>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sp>
          <p:nvSpPr>
            <p:cNvPr id="41" name="Text Box 78">
              <a:extLst>
                <a:ext uri="{FF2B5EF4-FFF2-40B4-BE49-F238E27FC236}">
                  <a16:creationId xmlns:a16="http://schemas.microsoft.com/office/drawing/2014/main" id="{D26B637D-D100-4677-9A50-8A768A176272}"/>
                </a:ext>
              </a:extLst>
            </p:cNvPr>
            <p:cNvSpPr txBox="1">
              <a:spLocks noChangeArrowheads="1"/>
            </p:cNvSpPr>
            <p:nvPr/>
          </p:nvSpPr>
          <p:spPr bwMode="auto">
            <a:xfrm>
              <a:off x="3003550" y="5339807"/>
              <a:ext cx="1018227"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800">
                  <a:latin typeface="+mn-lt"/>
                  <a:ea typeface="+mn-ea"/>
                  <a:cs typeface="+mn-ea"/>
                  <a:sym typeface="+mn-lt"/>
                </a:rPr>
                <a:t>memory</a:t>
              </a:r>
            </a:p>
          </p:txBody>
        </p:sp>
        <p:sp>
          <p:nvSpPr>
            <p:cNvPr id="42" name="Text Box 79">
              <a:extLst>
                <a:ext uri="{FF2B5EF4-FFF2-40B4-BE49-F238E27FC236}">
                  <a16:creationId xmlns:a16="http://schemas.microsoft.com/office/drawing/2014/main" id="{A74412CD-F10F-4635-94BB-D6F34F56868F}"/>
                </a:ext>
              </a:extLst>
            </p:cNvPr>
            <p:cNvSpPr txBox="1">
              <a:spLocks noChangeArrowheads="1"/>
            </p:cNvSpPr>
            <p:nvPr/>
          </p:nvSpPr>
          <p:spPr bwMode="auto">
            <a:xfrm>
              <a:off x="3101975" y="4271419"/>
              <a:ext cx="830677"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a:latin typeface="+mn-lt"/>
                  <a:ea typeface="+mn-ea"/>
                  <a:cs typeface="+mn-ea"/>
                  <a:sym typeface="+mn-lt"/>
                </a:rPr>
                <a:t>memory</a:t>
              </a:r>
            </a:p>
          </p:txBody>
        </p:sp>
        <p:grpSp>
          <p:nvGrpSpPr>
            <p:cNvPr id="43" name="Group 80">
              <a:extLst>
                <a:ext uri="{FF2B5EF4-FFF2-40B4-BE49-F238E27FC236}">
                  <a16:creationId xmlns:a16="http://schemas.microsoft.com/office/drawing/2014/main" id="{558FD458-FB2F-4BC2-82A8-64E60EF1F3FF}"/>
                </a:ext>
              </a:extLst>
            </p:cNvPr>
            <p:cNvGrpSpPr>
              <a:grpSpLocks/>
            </p:cNvGrpSpPr>
            <p:nvPr/>
          </p:nvGrpSpPr>
          <p:grpSpPr bwMode="auto">
            <a:xfrm>
              <a:off x="5216525" y="4020594"/>
              <a:ext cx="890588" cy="215900"/>
              <a:chOff x="876" y="2800"/>
              <a:chExt cx="642" cy="175"/>
            </a:xfrm>
          </p:grpSpPr>
          <p:sp>
            <p:nvSpPr>
              <p:cNvPr id="44" name="Rectangle 81">
                <a:extLst>
                  <a:ext uri="{FF2B5EF4-FFF2-40B4-BE49-F238E27FC236}">
                    <a16:creationId xmlns:a16="http://schemas.microsoft.com/office/drawing/2014/main" id="{88B1CC71-9C63-41E1-899A-DF1D736A8C6B}"/>
                  </a:ext>
                </a:extLst>
              </p:cNvPr>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45" name="Rectangle 82">
                <a:extLst>
                  <a:ext uri="{FF2B5EF4-FFF2-40B4-BE49-F238E27FC236}">
                    <a16:creationId xmlns:a16="http://schemas.microsoft.com/office/drawing/2014/main" id="{9265571D-38F7-4394-BA76-9A9BEA581423}"/>
                  </a:ext>
                </a:extLst>
              </p:cNvPr>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46" name="Rectangle 83">
                <a:extLst>
                  <a:ext uri="{FF2B5EF4-FFF2-40B4-BE49-F238E27FC236}">
                    <a16:creationId xmlns:a16="http://schemas.microsoft.com/office/drawing/2014/main" id="{144E7219-F14B-4F84-AF2A-720B580C8329}"/>
                  </a:ext>
                </a:extLst>
              </p:cNvPr>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47" name="Rectangle 84">
                <a:extLst>
                  <a:ext uri="{FF2B5EF4-FFF2-40B4-BE49-F238E27FC236}">
                    <a16:creationId xmlns:a16="http://schemas.microsoft.com/office/drawing/2014/main" id="{DA7661F4-A2C5-4DB9-BFF0-1D8C422EBA7C}"/>
                  </a:ext>
                </a:extLst>
              </p:cNvPr>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48" name="Line 85">
                <a:extLst>
                  <a:ext uri="{FF2B5EF4-FFF2-40B4-BE49-F238E27FC236}">
                    <a16:creationId xmlns:a16="http://schemas.microsoft.com/office/drawing/2014/main" id="{DDD92E26-EF50-4671-8F3B-F18FF5460044}"/>
                  </a:ext>
                </a:extLst>
              </p:cNvPr>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49" name="Group 86">
              <a:extLst>
                <a:ext uri="{FF2B5EF4-FFF2-40B4-BE49-F238E27FC236}">
                  <a16:creationId xmlns:a16="http://schemas.microsoft.com/office/drawing/2014/main" id="{D0899251-9A10-4301-9E59-44BB08A31B4A}"/>
                </a:ext>
              </a:extLst>
            </p:cNvPr>
            <p:cNvGrpSpPr>
              <a:grpSpLocks/>
            </p:cNvGrpSpPr>
            <p:nvPr/>
          </p:nvGrpSpPr>
          <p:grpSpPr bwMode="auto">
            <a:xfrm>
              <a:off x="5214938" y="4415882"/>
              <a:ext cx="890587" cy="215900"/>
              <a:chOff x="876" y="2800"/>
              <a:chExt cx="642" cy="175"/>
            </a:xfrm>
          </p:grpSpPr>
          <p:sp>
            <p:nvSpPr>
              <p:cNvPr id="50" name="Rectangle 87">
                <a:extLst>
                  <a:ext uri="{FF2B5EF4-FFF2-40B4-BE49-F238E27FC236}">
                    <a16:creationId xmlns:a16="http://schemas.microsoft.com/office/drawing/2014/main" id="{8B147627-EBC7-433B-8870-94FC1596FE37}"/>
                  </a:ext>
                </a:extLst>
              </p:cNvPr>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51" name="Rectangle 88">
                <a:extLst>
                  <a:ext uri="{FF2B5EF4-FFF2-40B4-BE49-F238E27FC236}">
                    <a16:creationId xmlns:a16="http://schemas.microsoft.com/office/drawing/2014/main" id="{EC4C06FC-5680-47AB-9A5A-AD0C81A8FDB6}"/>
                  </a:ext>
                </a:extLst>
              </p:cNvPr>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52" name="Rectangle 89">
                <a:extLst>
                  <a:ext uri="{FF2B5EF4-FFF2-40B4-BE49-F238E27FC236}">
                    <a16:creationId xmlns:a16="http://schemas.microsoft.com/office/drawing/2014/main" id="{8E7266F9-EF1C-4A85-A3D3-51B6935ECD5F}"/>
                  </a:ext>
                </a:extLst>
              </p:cNvPr>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53" name="Rectangle 90">
                <a:extLst>
                  <a:ext uri="{FF2B5EF4-FFF2-40B4-BE49-F238E27FC236}">
                    <a16:creationId xmlns:a16="http://schemas.microsoft.com/office/drawing/2014/main" id="{F8ACC29F-8886-468C-950F-FABD85929219}"/>
                  </a:ext>
                </a:extLst>
              </p:cNvPr>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54" name="Line 91">
                <a:extLst>
                  <a:ext uri="{FF2B5EF4-FFF2-40B4-BE49-F238E27FC236}">
                    <a16:creationId xmlns:a16="http://schemas.microsoft.com/office/drawing/2014/main" id="{DF1AB11C-F61C-4259-A7D5-030AB26B6B27}"/>
                  </a:ext>
                </a:extLst>
              </p:cNvPr>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55" name="Group 92">
              <a:extLst>
                <a:ext uri="{FF2B5EF4-FFF2-40B4-BE49-F238E27FC236}">
                  <a16:creationId xmlns:a16="http://schemas.microsoft.com/office/drawing/2014/main" id="{BECF2B61-87BB-43FA-AEF2-3FBE9DEA1AE8}"/>
                </a:ext>
              </a:extLst>
            </p:cNvPr>
            <p:cNvGrpSpPr>
              <a:grpSpLocks/>
            </p:cNvGrpSpPr>
            <p:nvPr/>
          </p:nvGrpSpPr>
          <p:grpSpPr bwMode="auto">
            <a:xfrm>
              <a:off x="5210175" y="4842919"/>
              <a:ext cx="890588" cy="215900"/>
              <a:chOff x="876" y="2800"/>
              <a:chExt cx="642" cy="175"/>
            </a:xfrm>
          </p:grpSpPr>
          <p:sp>
            <p:nvSpPr>
              <p:cNvPr id="56" name="Rectangle 93">
                <a:extLst>
                  <a:ext uri="{FF2B5EF4-FFF2-40B4-BE49-F238E27FC236}">
                    <a16:creationId xmlns:a16="http://schemas.microsoft.com/office/drawing/2014/main" id="{F56A5614-9B42-472F-BE4A-C82BE83C37E7}"/>
                  </a:ext>
                </a:extLst>
              </p:cNvPr>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57" name="Rectangle 94">
                <a:extLst>
                  <a:ext uri="{FF2B5EF4-FFF2-40B4-BE49-F238E27FC236}">
                    <a16:creationId xmlns:a16="http://schemas.microsoft.com/office/drawing/2014/main" id="{5B447933-E849-4D87-8782-87FE83D6E855}"/>
                  </a:ext>
                </a:extLst>
              </p:cNvPr>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58" name="Rectangle 95">
                <a:extLst>
                  <a:ext uri="{FF2B5EF4-FFF2-40B4-BE49-F238E27FC236}">
                    <a16:creationId xmlns:a16="http://schemas.microsoft.com/office/drawing/2014/main" id="{8ECF73E2-09D8-4668-A066-EC6D32709749}"/>
                  </a:ext>
                </a:extLst>
              </p:cNvPr>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59" name="Rectangle 96">
                <a:extLst>
                  <a:ext uri="{FF2B5EF4-FFF2-40B4-BE49-F238E27FC236}">
                    <a16:creationId xmlns:a16="http://schemas.microsoft.com/office/drawing/2014/main" id="{0561B989-D4B4-444E-BC73-FB5D23F2FBD6}"/>
                  </a:ext>
                </a:extLst>
              </p:cNvPr>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60" name="Line 97">
                <a:extLst>
                  <a:ext uri="{FF2B5EF4-FFF2-40B4-BE49-F238E27FC236}">
                    <a16:creationId xmlns:a16="http://schemas.microsoft.com/office/drawing/2014/main" id="{32CF9E22-4FAA-4D36-8033-D11CAEE588D1}"/>
                  </a:ext>
                </a:extLst>
              </p:cNvPr>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sp>
          <p:nvSpPr>
            <p:cNvPr id="61" name="Line 98">
              <a:extLst>
                <a:ext uri="{FF2B5EF4-FFF2-40B4-BE49-F238E27FC236}">
                  <a16:creationId xmlns:a16="http://schemas.microsoft.com/office/drawing/2014/main" id="{107436F0-4ABA-4414-860A-49F8B0C76F75}"/>
                </a:ext>
              </a:extLst>
            </p:cNvPr>
            <p:cNvSpPr>
              <a:spLocks noChangeShapeType="1"/>
            </p:cNvSpPr>
            <p:nvPr/>
          </p:nvSpPr>
          <p:spPr bwMode="auto">
            <a:xfrm>
              <a:off x="6118225" y="4023769"/>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nvGrpSpPr>
            <p:cNvPr id="62" name="Group 99">
              <a:extLst>
                <a:ext uri="{FF2B5EF4-FFF2-40B4-BE49-F238E27FC236}">
                  <a16:creationId xmlns:a16="http://schemas.microsoft.com/office/drawing/2014/main" id="{799DB088-1D53-4F57-92A6-835F23FD85B1}"/>
                </a:ext>
              </a:extLst>
            </p:cNvPr>
            <p:cNvGrpSpPr>
              <a:grpSpLocks/>
            </p:cNvGrpSpPr>
            <p:nvPr/>
          </p:nvGrpSpPr>
          <p:grpSpPr bwMode="auto">
            <a:xfrm>
              <a:off x="6172200" y="4007894"/>
              <a:ext cx="890588" cy="215900"/>
              <a:chOff x="455" y="3463"/>
              <a:chExt cx="561" cy="136"/>
            </a:xfrm>
          </p:grpSpPr>
          <p:sp>
            <p:nvSpPr>
              <p:cNvPr id="63" name="Rectangle 100">
                <a:extLst>
                  <a:ext uri="{FF2B5EF4-FFF2-40B4-BE49-F238E27FC236}">
                    <a16:creationId xmlns:a16="http://schemas.microsoft.com/office/drawing/2014/main" id="{8E5B04A6-6C01-4BA7-AE60-023E8F170B63}"/>
                  </a:ext>
                </a:extLst>
              </p:cNvPr>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64" name="Rectangle 101">
                <a:extLst>
                  <a:ext uri="{FF2B5EF4-FFF2-40B4-BE49-F238E27FC236}">
                    <a16:creationId xmlns:a16="http://schemas.microsoft.com/office/drawing/2014/main" id="{CB763EDF-ADEB-47AE-982F-79974875F3DA}"/>
                  </a:ext>
                </a:extLst>
              </p:cNvPr>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65" name="Rectangle 102">
                <a:extLst>
                  <a:ext uri="{FF2B5EF4-FFF2-40B4-BE49-F238E27FC236}">
                    <a16:creationId xmlns:a16="http://schemas.microsoft.com/office/drawing/2014/main" id="{8BF164A4-D4AF-4879-9180-D0CFD5751DBF}"/>
                  </a:ext>
                </a:extLst>
              </p:cNvPr>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66" name="Rectangle 103">
                <a:extLst>
                  <a:ext uri="{FF2B5EF4-FFF2-40B4-BE49-F238E27FC236}">
                    <a16:creationId xmlns:a16="http://schemas.microsoft.com/office/drawing/2014/main" id="{7D765C78-BCAD-4D84-952C-B0220F824C1C}"/>
                  </a:ext>
                </a:extLst>
              </p:cNvPr>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67" name="Line 104">
                <a:extLst>
                  <a:ext uri="{FF2B5EF4-FFF2-40B4-BE49-F238E27FC236}">
                    <a16:creationId xmlns:a16="http://schemas.microsoft.com/office/drawing/2014/main" id="{EF6C10F7-EE9C-4569-8679-A87DE72B2996}"/>
                  </a:ext>
                </a:extLst>
              </p:cNvPr>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68" name="Group 105">
              <a:extLst>
                <a:ext uri="{FF2B5EF4-FFF2-40B4-BE49-F238E27FC236}">
                  <a16:creationId xmlns:a16="http://schemas.microsoft.com/office/drawing/2014/main" id="{BFE31F2C-6F85-4848-B79F-FA5C9604EA01}"/>
                </a:ext>
              </a:extLst>
            </p:cNvPr>
            <p:cNvGrpSpPr>
              <a:grpSpLocks/>
            </p:cNvGrpSpPr>
            <p:nvPr/>
          </p:nvGrpSpPr>
          <p:grpSpPr bwMode="auto">
            <a:xfrm>
              <a:off x="6176963" y="4400007"/>
              <a:ext cx="890587" cy="215900"/>
              <a:chOff x="455" y="3463"/>
              <a:chExt cx="561" cy="136"/>
            </a:xfrm>
          </p:grpSpPr>
          <p:sp>
            <p:nvSpPr>
              <p:cNvPr id="69" name="Rectangle 106">
                <a:extLst>
                  <a:ext uri="{FF2B5EF4-FFF2-40B4-BE49-F238E27FC236}">
                    <a16:creationId xmlns:a16="http://schemas.microsoft.com/office/drawing/2014/main" id="{8BB3473E-687A-41BE-94BB-D002C1A727F8}"/>
                  </a:ext>
                </a:extLst>
              </p:cNvPr>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70" name="Rectangle 107">
                <a:extLst>
                  <a:ext uri="{FF2B5EF4-FFF2-40B4-BE49-F238E27FC236}">
                    <a16:creationId xmlns:a16="http://schemas.microsoft.com/office/drawing/2014/main" id="{B66D7FEF-79F3-4D4D-94CD-0AA8AC9F6F8B}"/>
                  </a:ext>
                </a:extLst>
              </p:cNvPr>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71" name="Rectangle 108">
                <a:extLst>
                  <a:ext uri="{FF2B5EF4-FFF2-40B4-BE49-F238E27FC236}">
                    <a16:creationId xmlns:a16="http://schemas.microsoft.com/office/drawing/2014/main" id="{9C0EBB99-8F1A-4191-8DD9-40299DFD42D2}"/>
                  </a:ext>
                </a:extLst>
              </p:cNvPr>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72" name="Rectangle 109">
                <a:extLst>
                  <a:ext uri="{FF2B5EF4-FFF2-40B4-BE49-F238E27FC236}">
                    <a16:creationId xmlns:a16="http://schemas.microsoft.com/office/drawing/2014/main" id="{1545BDFB-1932-42A4-9AC3-D8789510CFCD}"/>
                  </a:ext>
                </a:extLst>
              </p:cNvPr>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73" name="Line 110">
                <a:extLst>
                  <a:ext uri="{FF2B5EF4-FFF2-40B4-BE49-F238E27FC236}">
                    <a16:creationId xmlns:a16="http://schemas.microsoft.com/office/drawing/2014/main" id="{ABD3E292-AAF2-4809-BCE2-3DA2C8CC09BA}"/>
                  </a:ext>
                </a:extLst>
              </p:cNvPr>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74" name="Group 111">
              <a:extLst>
                <a:ext uri="{FF2B5EF4-FFF2-40B4-BE49-F238E27FC236}">
                  <a16:creationId xmlns:a16="http://schemas.microsoft.com/office/drawing/2014/main" id="{743FD02B-1D3D-4430-9FC4-0B0314D7C8CC}"/>
                </a:ext>
              </a:extLst>
            </p:cNvPr>
            <p:cNvGrpSpPr>
              <a:grpSpLocks/>
            </p:cNvGrpSpPr>
            <p:nvPr/>
          </p:nvGrpSpPr>
          <p:grpSpPr bwMode="auto">
            <a:xfrm>
              <a:off x="6172200" y="4827044"/>
              <a:ext cx="890588" cy="215900"/>
              <a:chOff x="455" y="3463"/>
              <a:chExt cx="561" cy="136"/>
            </a:xfrm>
          </p:grpSpPr>
          <p:sp>
            <p:nvSpPr>
              <p:cNvPr id="75" name="Rectangle 112">
                <a:extLst>
                  <a:ext uri="{FF2B5EF4-FFF2-40B4-BE49-F238E27FC236}">
                    <a16:creationId xmlns:a16="http://schemas.microsoft.com/office/drawing/2014/main" id="{C6B1EE5A-2D39-4004-8FC0-2ACE921E96E2}"/>
                  </a:ext>
                </a:extLst>
              </p:cNvPr>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76" name="Rectangle 113">
                <a:extLst>
                  <a:ext uri="{FF2B5EF4-FFF2-40B4-BE49-F238E27FC236}">
                    <a16:creationId xmlns:a16="http://schemas.microsoft.com/office/drawing/2014/main" id="{5021ECEC-8E41-4A24-B1D4-C87F4B730926}"/>
                  </a:ext>
                </a:extLst>
              </p:cNvPr>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77" name="Rectangle 114">
                <a:extLst>
                  <a:ext uri="{FF2B5EF4-FFF2-40B4-BE49-F238E27FC236}">
                    <a16:creationId xmlns:a16="http://schemas.microsoft.com/office/drawing/2014/main" id="{CAA31CEB-B124-4A88-A2E0-D7D9DD27B567}"/>
                  </a:ext>
                </a:extLst>
              </p:cNvPr>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78" name="Rectangle 115">
                <a:extLst>
                  <a:ext uri="{FF2B5EF4-FFF2-40B4-BE49-F238E27FC236}">
                    <a16:creationId xmlns:a16="http://schemas.microsoft.com/office/drawing/2014/main" id="{45556E96-43C6-4AE6-8982-56CB3FD30188}"/>
                  </a:ext>
                </a:extLst>
              </p:cNvPr>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79" name="Line 116">
                <a:extLst>
                  <a:ext uri="{FF2B5EF4-FFF2-40B4-BE49-F238E27FC236}">
                    <a16:creationId xmlns:a16="http://schemas.microsoft.com/office/drawing/2014/main" id="{5A6E27E5-E9B7-4041-9858-88130DBD7C10}"/>
                  </a:ext>
                </a:extLst>
              </p:cNvPr>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sp>
          <p:nvSpPr>
            <p:cNvPr id="80" name="Text Box 117">
              <a:extLst>
                <a:ext uri="{FF2B5EF4-FFF2-40B4-BE49-F238E27FC236}">
                  <a16:creationId xmlns:a16="http://schemas.microsoft.com/office/drawing/2014/main" id="{CD578F70-402C-4DF3-9DC5-42F0DF76B36C}"/>
                </a:ext>
              </a:extLst>
            </p:cNvPr>
            <p:cNvSpPr txBox="1">
              <a:spLocks noChangeArrowheads="1"/>
            </p:cNvSpPr>
            <p:nvPr/>
          </p:nvSpPr>
          <p:spPr bwMode="auto">
            <a:xfrm>
              <a:off x="5854700" y="5336632"/>
              <a:ext cx="556563"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800">
                  <a:latin typeface="+mn-lt"/>
                  <a:ea typeface="+mn-ea"/>
                  <a:cs typeface="+mn-ea"/>
                  <a:sym typeface="+mn-lt"/>
                </a:rPr>
                <a:t>bus</a:t>
              </a:r>
            </a:p>
          </p:txBody>
        </p:sp>
        <p:grpSp>
          <p:nvGrpSpPr>
            <p:cNvPr id="81" name="Group 118">
              <a:extLst>
                <a:ext uri="{FF2B5EF4-FFF2-40B4-BE49-F238E27FC236}">
                  <a16:creationId xmlns:a16="http://schemas.microsoft.com/office/drawing/2014/main" id="{72FDADF8-4020-4E59-A553-DA94E8173C3B}"/>
                </a:ext>
              </a:extLst>
            </p:cNvPr>
            <p:cNvGrpSpPr>
              <a:grpSpLocks/>
            </p:cNvGrpSpPr>
            <p:nvPr/>
          </p:nvGrpSpPr>
          <p:grpSpPr bwMode="auto">
            <a:xfrm>
              <a:off x="7659688" y="3987257"/>
              <a:ext cx="890587" cy="215900"/>
              <a:chOff x="876" y="2800"/>
              <a:chExt cx="642" cy="175"/>
            </a:xfrm>
          </p:grpSpPr>
          <p:sp>
            <p:nvSpPr>
              <p:cNvPr id="82" name="Rectangle 119">
                <a:extLst>
                  <a:ext uri="{FF2B5EF4-FFF2-40B4-BE49-F238E27FC236}">
                    <a16:creationId xmlns:a16="http://schemas.microsoft.com/office/drawing/2014/main" id="{AD26EF81-C3D4-460B-8C99-90691F7699E9}"/>
                  </a:ext>
                </a:extLst>
              </p:cNvPr>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83" name="Rectangle 120">
                <a:extLst>
                  <a:ext uri="{FF2B5EF4-FFF2-40B4-BE49-F238E27FC236}">
                    <a16:creationId xmlns:a16="http://schemas.microsoft.com/office/drawing/2014/main" id="{8D33A148-5BF1-44EE-A59A-A2C1788AC9B5}"/>
                  </a:ext>
                </a:extLst>
              </p:cNvPr>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84" name="Rectangle 121">
                <a:extLst>
                  <a:ext uri="{FF2B5EF4-FFF2-40B4-BE49-F238E27FC236}">
                    <a16:creationId xmlns:a16="http://schemas.microsoft.com/office/drawing/2014/main" id="{E1416765-F77F-49B7-BD4A-241795EADE57}"/>
                  </a:ext>
                </a:extLst>
              </p:cNvPr>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85" name="Rectangle 122">
                <a:extLst>
                  <a:ext uri="{FF2B5EF4-FFF2-40B4-BE49-F238E27FC236}">
                    <a16:creationId xmlns:a16="http://schemas.microsoft.com/office/drawing/2014/main" id="{52E0359F-5EF1-4E80-8C9E-FF77A643BC2D}"/>
                  </a:ext>
                </a:extLst>
              </p:cNvPr>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86" name="Line 123">
                <a:extLst>
                  <a:ext uri="{FF2B5EF4-FFF2-40B4-BE49-F238E27FC236}">
                    <a16:creationId xmlns:a16="http://schemas.microsoft.com/office/drawing/2014/main" id="{46000A70-CFD0-40FD-91F2-E8751EF7A280}"/>
                  </a:ext>
                </a:extLst>
              </p:cNvPr>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87" name="Group 124">
              <a:extLst>
                <a:ext uri="{FF2B5EF4-FFF2-40B4-BE49-F238E27FC236}">
                  <a16:creationId xmlns:a16="http://schemas.microsoft.com/office/drawing/2014/main" id="{92556A8E-C23E-4621-8A6B-D1C0B93D1A10}"/>
                </a:ext>
              </a:extLst>
            </p:cNvPr>
            <p:cNvGrpSpPr>
              <a:grpSpLocks/>
            </p:cNvGrpSpPr>
            <p:nvPr/>
          </p:nvGrpSpPr>
          <p:grpSpPr bwMode="auto">
            <a:xfrm>
              <a:off x="7635875" y="4382544"/>
              <a:ext cx="890588" cy="215900"/>
              <a:chOff x="876" y="2800"/>
              <a:chExt cx="642" cy="175"/>
            </a:xfrm>
          </p:grpSpPr>
          <p:sp>
            <p:nvSpPr>
              <p:cNvPr id="88" name="Rectangle 125">
                <a:extLst>
                  <a:ext uri="{FF2B5EF4-FFF2-40B4-BE49-F238E27FC236}">
                    <a16:creationId xmlns:a16="http://schemas.microsoft.com/office/drawing/2014/main" id="{8DD418BC-1400-4C46-8977-336FD8FECB11}"/>
                  </a:ext>
                </a:extLst>
              </p:cNvPr>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89" name="Rectangle 126">
                <a:extLst>
                  <a:ext uri="{FF2B5EF4-FFF2-40B4-BE49-F238E27FC236}">
                    <a16:creationId xmlns:a16="http://schemas.microsoft.com/office/drawing/2014/main" id="{25F417D9-53C6-4F0F-8ECC-D48E297F4C8F}"/>
                  </a:ext>
                </a:extLst>
              </p:cNvPr>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90" name="Rectangle 127">
                <a:extLst>
                  <a:ext uri="{FF2B5EF4-FFF2-40B4-BE49-F238E27FC236}">
                    <a16:creationId xmlns:a16="http://schemas.microsoft.com/office/drawing/2014/main" id="{BCDF0BA0-F043-477F-A3E1-F3C1115F8743}"/>
                  </a:ext>
                </a:extLst>
              </p:cNvPr>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91" name="Rectangle 128">
                <a:extLst>
                  <a:ext uri="{FF2B5EF4-FFF2-40B4-BE49-F238E27FC236}">
                    <a16:creationId xmlns:a16="http://schemas.microsoft.com/office/drawing/2014/main" id="{9B44125C-749A-4592-B444-A0479E78AF36}"/>
                  </a:ext>
                </a:extLst>
              </p:cNvPr>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92" name="Line 129">
                <a:extLst>
                  <a:ext uri="{FF2B5EF4-FFF2-40B4-BE49-F238E27FC236}">
                    <a16:creationId xmlns:a16="http://schemas.microsoft.com/office/drawing/2014/main" id="{EC646159-8485-4AB3-94C1-A814E36D70AD}"/>
                  </a:ext>
                </a:extLst>
              </p:cNvPr>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93" name="Group 130">
              <a:extLst>
                <a:ext uri="{FF2B5EF4-FFF2-40B4-BE49-F238E27FC236}">
                  <a16:creationId xmlns:a16="http://schemas.microsoft.com/office/drawing/2014/main" id="{58F12EFB-6AF0-4A12-B4BF-640CC25D3C29}"/>
                </a:ext>
              </a:extLst>
            </p:cNvPr>
            <p:cNvGrpSpPr>
              <a:grpSpLocks/>
            </p:cNvGrpSpPr>
            <p:nvPr/>
          </p:nvGrpSpPr>
          <p:grpSpPr bwMode="auto">
            <a:xfrm>
              <a:off x="7631113" y="4809582"/>
              <a:ext cx="890587" cy="215900"/>
              <a:chOff x="876" y="2800"/>
              <a:chExt cx="642" cy="175"/>
            </a:xfrm>
          </p:grpSpPr>
          <p:sp>
            <p:nvSpPr>
              <p:cNvPr id="94" name="Rectangle 131">
                <a:extLst>
                  <a:ext uri="{FF2B5EF4-FFF2-40B4-BE49-F238E27FC236}">
                    <a16:creationId xmlns:a16="http://schemas.microsoft.com/office/drawing/2014/main" id="{EAC29D33-F7F0-4811-9F62-8445291B4932}"/>
                  </a:ext>
                </a:extLst>
              </p:cNvPr>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95" name="Rectangle 132">
                <a:extLst>
                  <a:ext uri="{FF2B5EF4-FFF2-40B4-BE49-F238E27FC236}">
                    <a16:creationId xmlns:a16="http://schemas.microsoft.com/office/drawing/2014/main" id="{75202BB9-AADA-44B4-954A-0E5879DB96A3}"/>
                  </a:ext>
                </a:extLst>
              </p:cNvPr>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96" name="Rectangle 133">
                <a:extLst>
                  <a:ext uri="{FF2B5EF4-FFF2-40B4-BE49-F238E27FC236}">
                    <a16:creationId xmlns:a16="http://schemas.microsoft.com/office/drawing/2014/main" id="{4AEC147F-53DE-47DC-9E3E-6CFD774050B4}"/>
                  </a:ext>
                </a:extLst>
              </p:cNvPr>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97" name="Rectangle 134">
                <a:extLst>
                  <a:ext uri="{FF2B5EF4-FFF2-40B4-BE49-F238E27FC236}">
                    <a16:creationId xmlns:a16="http://schemas.microsoft.com/office/drawing/2014/main" id="{B24538E4-0CB3-40FF-BD85-E5B0CDEB4C37}"/>
                  </a:ext>
                </a:extLst>
              </p:cNvPr>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98" name="Line 135">
                <a:extLst>
                  <a:ext uri="{FF2B5EF4-FFF2-40B4-BE49-F238E27FC236}">
                    <a16:creationId xmlns:a16="http://schemas.microsoft.com/office/drawing/2014/main" id="{C3206822-EB2A-4328-9062-7EB9040425DA}"/>
                  </a:ext>
                </a:extLst>
              </p:cNvPr>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99" name="Group 154">
              <a:extLst>
                <a:ext uri="{FF2B5EF4-FFF2-40B4-BE49-F238E27FC236}">
                  <a16:creationId xmlns:a16="http://schemas.microsoft.com/office/drawing/2014/main" id="{058EED74-76FD-4DC7-96AD-7B697BBF25C5}"/>
                </a:ext>
              </a:extLst>
            </p:cNvPr>
            <p:cNvGrpSpPr>
              <a:grpSpLocks/>
            </p:cNvGrpSpPr>
            <p:nvPr/>
          </p:nvGrpSpPr>
          <p:grpSpPr bwMode="auto">
            <a:xfrm rot="5400000">
              <a:off x="8755063" y="5006432"/>
              <a:ext cx="895350" cy="1035050"/>
              <a:chOff x="2954" y="2776"/>
              <a:chExt cx="564" cy="652"/>
            </a:xfrm>
          </p:grpSpPr>
          <p:grpSp>
            <p:nvGrpSpPr>
              <p:cNvPr id="100" name="Group 136">
                <a:extLst>
                  <a:ext uri="{FF2B5EF4-FFF2-40B4-BE49-F238E27FC236}">
                    <a16:creationId xmlns:a16="http://schemas.microsoft.com/office/drawing/2014/main" id="{46D975C5-EE9E-4E62-AB74-D19447A3FC74}"/>
                  </a:ext>
                </a:extLst>
              </p:cNvPr>
              <p:cNvGrpSpPr>
                <a:grpSpLocks/>
              </p:cNvGrpSpPr>
              <p:nvPr/>
            </p:nvGrpSpPr>
            <p:grpSpPr bwMode="auto">
              <a:xfrm>
                <a:off x="2954" y="2776"/>
                <a:ext cx="561" cy="136"/>
                <a:chOff x="455" y="3463"/>
                <a:chExt cx="561" cy="136"/>
              </a:xfrm>
            </p:grpSpPr>
            <p:sp>
              <p:nvSpPr>
                <p:cNvPr id="113" name="Rectangle 137">
                  <a:extLst>
                    <a:ext uri="{FF2B5EF4-FFF2-40B4-BE49-F238E27FC236}">
                      <a16:creationId xmlns:a16="http://schemas.microsoft.com/office/drawing/2014/main" id="{11EEE1B1-95BB-455C-88FD-A14DD450073E}"/>
                    </a:ext>
                  </a:extLst>
                </p:cNvPr>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14" name="Rectangle 138">
                  <a:extLst>
                    <a:ext uri="{FF2B5EF4-FFF2-40B4-BE49-F238E27FC236}">
                      <a16:creationId xmlns:a16="http://schemas.microsoft.com/office/drawing/2014/main" id="{D8685DE3-B23F-4265-AFD5-659174261E9E}"/>
                    </a:ext>
                  </a:extLst>
                </p:cNvPr>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15" name="Rectangle 139">
                  <a:extLst>
                    <a:ext uri="{FF2B5EF4-FFF2-40B4-BE49-F238E27FC236}">
                      <a16:creationId xmlns:a16="http://schemas.microsoft.com/office/drawing/2014/main" id="{2A8954DE-1415-407A-87B2-E7BCE0889C5B}"/>
                    </a:ext>
                  </a:extLst>
                </p:cNvPr>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16" name="Rectangle 140">
                  <a:extLst>
                    <a:ext uri="{FF2B5EF4-FFF2-40B4-BE49-F238E27FC236}">
                      <a16:creationId xmlns:a16="http://schemas.microsoft.com/office/drawing/2014/main" id="{6C7607CD-3F46-416F-B216-2EC0DE42CBE4}"/>
                    </a:ext>
                  </a:extLst>
                </p:cNvPr>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17" name="Line 141">
                  <a:extLst>
                    <a:ext uri="{FF2B5EF4-FFF2-40B4-BE49-F238E27FC236}">
                      <a16:creationId xmlns:a16="http://schemas.microsoft.com/office/drawing/2014/main" id="{BDCAD8C7-3170-49DF-BD12-9B2A9AAEC37A}"/>
                    </a:ext>
                  </a:extLst>
                </p:cNvPr>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101" name="Group 142">
                <a:extLst>
                  <a:ext uri="{FF2B5EF4-FFF2-40B4-BE49-F238E27FC236}">
                    <a16:creationId xmlns:a16="http://schemas.microsoft.com/office/drawing/2014/main" id="{D27E3EEC-055F-4ED6-BFF6-737953F3CF65}"/>
                  </a:ext>
                </a:extLst>
              </p:cNvPr>
              <p:cNvGrpSpPr>
                <a:grpSpLocks/>
              </p:cNvGrpSpPr>
              <p:nvPr/>
            </p:nvGrpSpPr>
            <p:grpSpPr bwMode="auto">
              <a:xfrm>
                <a:off x="2957" y="3023"/>
                <a:ext cx="561" cy="136"/>
                <a:chOff x="455" y="3463"/>
                <a:chExt cx="561" cy="136"/>
              </a:xfrm>
            </p:grpSpPr>
            <p:sp>
              <p:nvSpPr>
                <p:cNvPr id="108" name="Rectangle 143">
                  <a:extLst>
                    <a:ext uri="{FF2B5EF4-FFF2-40B4-BE49-F238E27FC236}">
                      <a16:creationId xmlns:a16="http://schemas.microsoft.com/office/drawing/2014/main" id="{813A51B6-C18F-42A9-B423-EC337B1F3F7D}"/>
                    </a:ext>
                  </a:extLst>
                </p:cNvPr>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09" name="Rectangle 144">
                  <a:extLst>
                    <a:ext uri="{FF2B5EF4-FFF2-40B4-BE49-F238E27FC236}">
                      <a16:creationId xmlns:a16="http://schemas.microsoft.com/office/drawing/2014/main" id="{0D46708B-E842-4FC0-87F0-0FFA1660AF3A}"/>
                    </a:ext>
                  </a:extLst>
                </p:cNvPr>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10" name="Rectangle 145">
                  <a:extLst>
                    <a:ext uri="{FF2B5EF4-FFF2-40B4-BE49-F238E27FC236}">
                      <a16:creationId xmlns:a16="http://schemas.microsoft.com/office/drawing/2014/main" id="{10B21E44-6B75-4066-B1A1-687076F540EE}"/>
                    </a:ext>
                  </a:extLst>
                </p:cNvPr>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11" name="Rectangle 146">
                  <a:extLst>
                    <a:ext uri="{FF2B5EF4-FFF2-40B4-BE49-F238E27FC236}">
                      <a16:creationId xmlns:a16="http://schemas.microsoft.com/office/drawing/2014/main" id="{20E2A4E2-2730-4EE7-8E53-B25956DB0C7D}"/>
                    </a:ext>
                  </a:extLst>
                </p:cNvPr>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12" name="Line 147">
                  <a:extLst>
                    <a:ext uri="{FF2B5EF4-FFF2-40B4-BE49-F238E27FC236}">
                      <a16:creationId xmlns:a16="http://schemas.microsoft.com/office/drawing/2014/main" id="{451878F1-759E-41F5-B0CC-7B919E09381F}"/>
                    </a:ext>
                  </a:extLst>
                </p:cNvPr>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nvGrpSpPr>
              <p:cNvPr id="102" name="Group 148">
                <a:extLst>
                  <a:ext uri="{FF2B5EF4-FFF2-40B4-BE49-F238E27FC236}">
                    <a16:creationId xmlns:a16="http://schemas.microsoft.com/office/drawing/2014/main" id="{A4594871-A46E-4C5E-9FEE-F5E851DA94DB}"/>
                  </a:ext>
                </a:extLst>
              </p:cNvPr>
              <p:cNvGrpSpPr>
                <a:grpSpLocks/>
              </p:cNvGrpSpPr>
              <p:nvPr/>
            </p:nvGrpSpPr>
            <p:grpSpPr bwMode="auto">
              <a:xfrm>
                <a:off x="2954" y="3292"/>
                <a:ext cx="561" cy="136"/>
                <a:chOff x="455" y="3463"/>
                <a:chExt cx="561" cy="136"/>
              </a:xfrm>
            </p:grpSpPr>
            <p:sp>
              <p:nvSpPr>
                <p:cNvPr id="103" name="Rectangle 149">
                  <a:extLst>
                    <a:ext uri="{FF2B5EF4-FFF2-40B4-BE49-F238E27FC236}">
                      <a16:creationId xmlns:a16="http://schemas.microsoft.com/office/drawing/2014/main" id="{A8965226-551E-45C5-ADC3-FCAD151DF125}"/>
                    </a:ext>
                  </a:extLst>
                </p:cNvPr>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04" name="Rectangle 150">
                  <a:extLst>
                    <a:ext uri="{FF2B5EF4-FFF2-40B4-BE49-F238E27FC236}">
                      <a16:creationId xmlns:a16="http://schemas.microsoft.com/office/drawing/2014/main" id="{A47968BE-B78A-4B40-AAD7-9591650AEC80}"/>
                    </a:ext>
                  </a:extLst>
                </p:cNvPr>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05" name="Rectangle 151">
                  <a:extLst>
                    <a:ext uri="{FF2B5EF4-FFF2-40B4-BE49-F238E27FC236}">
                      <a16:creationId xmlns:a16="http://schemas.microsoft.com/office/drawing/2014/main" id="{F13D850B-319E-467B-AFCD-9970B60B872A}"/>
                    </a:ext>
                  </a:extLst>
                </p:cNvPr>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06" name="Rectangle 152">
                  <a:extLst>
                    <a:ext uri="{FF2B5EF4-FFF2-40B4-BE49-F238E27FC236}">
                      <a16:creationId xmlns:a16="http://schemas.microsoft.com/office/drawing/2014/main" id="{E5D1A5D1-5A6C-4030-8B32-C8D2517740D0}"/>
                    </a:ext>
                  </a:extLst>
                </p:cNvPr>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07" name="Line 153">
                  <a:extLst>
                    <a:ext uri="{FF2B5EF4-FFF2-40B4-BE49-F238E27FC236}">
                      <a16:creationId xmlns:a16="http://schemas.microsoft.com/office/drawing/2014/main" id="{8BE9B513-945D-4FE9-8DE5-52DF876D070E}"/>
                    </a:ext>
                  </a:extLst>
                </p:cNvPr>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grpSp>
        </p:grpSp>
        <p:sp>
          <p:nvSpPr>
            <p:cNvPr id="118" name="Line 155">
              <a:extLst>
                <a:ext uri="{FF2B5EF4-FFF2-40B4-BE49-F238E27FC236}">
                  <a16:creationId xmlns:a16="http://schemas.microsoft.com/office/drawing/2014/main" id="{DA0EF5D9-D700-4486-9E23-6E3FF9990670}"/>
                </a:ext>
              </a:extLst>
            </p:cNvPr>
            <p:cNvSpPr>
              <a:spLocks noChangeShapeType="1"/>
            </p:cNvSpPr>
            <p:nvPr/>
          </p:nvSpPr>
          <p:spPr bwMode="auto">
            <a:xfrm>
              <a:off x="8550275" y="4093619"/>
              <a:ext cx="10636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19" name="Line 156">
              <a:extLst>
                <a:ext uri="{FF2B5EF4-FFF2-40B4-BE49-F238E27FC236}">
                  <a16:creationId xmlns:a16="http://schemas.microsoft.com/office/drawing/2014/main" id="{08E49585-3F46-47BE-82FF-880E170E98BD}"/>
                </a:ext>
              </a:extLst>
            </p:cNvPr>
            <p:cNvSpPr>
              <a:spLocks noChangeShapeType="1"/>
            </p:cNvSpPr>
            <p:nvPr/>
          </p:nvSpPr>
          <p:spPr bwMode="auto">
            <a:xfrm flipV="1">
              <a:off x="8512175" y="4480969"/>
              <a:ext cx="111125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20" name="Line 157">
              <a:extLst>
                <a:ext uri="{FF2B5EF4-FFF2-40B4-BE49-F238E27FC236}">
                  <a16:creationId xmlns:a16="http://schemas.microsoft.com/office/drawing/2014/main" id="{30D0B7DC-C214-4437-A592-6282711EB15E}"/>
                </a:ext>
              </a:extLst>
            </p:cNvPr>
            <p:cNvSpPr>
              <a:spLocks noChangeShapeType="1"/>
            </p:cNvSpPr>
            <p:nvPr/>
          </p:nvSpPr>
          <p:spPr bwMode="auto">
            <a:xfrm>
              <a:off x="8512175" y="4912769"/>
              <a:ext cx="11017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21" name="Line 158">
              <a:extLst>
                <a:ext uri="{FF2B5EF4-FFF2-40B4-BE49-F238E27FC236}">
                  <a16:creationId xmlns:a16="http://schemas.microsoft.com/office/drawing/2014/main" id="{9727484A-816B-4D54-B5E4-9B8900EFF84B}"/>
                </a:ext>
              </a:extLst>
            </p:cNvPr>
            <p:cNvSpPr>
              <a:spLocks noChangeShapeType="1"/>
            </p:cNvSpPr>
            <p:nvPr/>
          </p:nvSpPr>
          <p:spPr bwMode="auto">
            <a:xfrm flipV="1">
              <a:off x="8794750" y="4093619"/>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22" name="Line 159">
              <a:extLst>
                <a:ext uri="{FF2B5EF4-FFF2-40B4-BE49-F238E27FC236}">
                  <a16:creationId xmlns:a16="http://schemas.microsoft.com/office/drawing/2014/main" id="{0D2AED5D-6700-47CF-A3F9-3AF4AB7CB3D3}"/>
                </a:ext>
              </a:extLst>
            </p:cNvPr>
            <p:cNvSpPr>
              <a:spLocks noChangeShapeType="1"/>
            </p:cNvSpPr>
            <p:nvPr/>
          </p:nvSpPr>
          <p:spPr bwMode="auto">
            <a:xfrm flipV="1">
              <a:off x="9217025" y="4093619"/>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23" name="Line 160">
              <a:extLst>
                <a:ext uri="{FF2B5EF4-FFF2-40B4-BE49-F238E27FC236}">
                  <a16:creationId xmlns:a16="http://schemas.microsoft.com/office/drawing/2014/main" id="{5A5CF389-A265-489E-85ED-75E68C9AA881}"/>
                </a:ext>
              </a:extLst>
            </p:cNvPr>
            <p:cNvSpPr>
              <a:spLocks noChangeShapeType="1"/>
            </p:cNvSpPr>
            <p:nvPr/>
          </p:nvSpPr>
          <p:spPr bwMode="auto">
            <a:xfrm flipV="1">
              <a:off x="9613900" y="4084094"/>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24" name="Oval 161">
              <a:extLst>
                <a:ext uri="{FF2B5EF4-FFF2-40B4-BE49-F238E27FC236}">
                  <a16:creationId xmlns:a16="http://schemas.microsoft.com/office/drawing/2014/main" id="{4990BFD7-2613-40DC-823D-78EF9CD103F6}"/>
                </a:ext>
              </a:extLst>
            </p:cNvPr>
            <p:cNvSpPr>
              <a:spLocks noChangeArrowheads="1"/>
            </p:cNvSpPr>
            <p:nvPr/>
          </p:nvSpPr>
          <p:spPr bwMode="auto">
            <a:xfrm>
              <a:off x="8753475" y="4055519"/>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25" name="Oval 162">
              <a:extLst>
                <a:ext uri="{FF2B5EF4-FFF2-40B4-BE49-F238E27FC236}">
                  <a16:creationId xmlns:a16="http://schemas.microsoft.com/office/drawing/2014/main" id="{5232F078-101A-4DC3-8929-E281774F8E64}"/>
                </a:ext>
              </a:extLst>
            </p:cNvPr>
            <p:cNvSpPr>
              <a:spLocks noChangeArrowheads="1"/>
            </p:cNvSpPr>
            <p:nvPr/>
          </p:nvSpPr>
          <p:spPr bwMode="auto">
            <a:xfrm>
              <a:off x="8753475" y="4439694"/>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26" name="Oval 163">
              <a:extLst>
                <a:ext uri="{FF2B5EF4-FFF2-40B4-BE49-F238E27FC236}">
                  <a16:creationId xmlns:a16="http://schemas.microsoft.com/office/drawing/2014/main" id="{EE2CEBF8-1F63-4CF6-B361-60E53B8BCCEE}"/>
                </a:ext>
              </a:extLst>
            </p:cNvPr>
            <p:cNvSpPr>
              <a:spLocks noChangeArrowheads="1"/>
            </p:cNvSpPr>
            <p:nvPr/>
          </p:nvSpPr>
          <p:spPr bwMode="auto">
            <a:xfrm>
              <a:off x="8747125" y="4865144"/>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27" name="Oval 164">
              <a:extLst>
                <a:ext uri="{FF2B5EF4-FFF2-40B4-BE49-F238E27FC236}">
                  <a16:creationId xmlns:a16="http://schemas.microsoft.com/office/drawing/2014/main" id="{FC96BAED-1C28-4B06-B5F9-628A1F5C32FE}"/>
                </a:ext>
              </a:extLst>
            </p:cNvPr>
            <p:cNvSpPr>
              <a:spLocks noChangeArrowheads="1"/>
            </p:cNvSpPr>
            <p:nvPr/>
          </p:nvSpPr>
          <p:spPr bwMode="auto">
            <a:xfrm>
              <a:off x="9178925" y="4055519"/>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28" name="Oval 165">
              <a:extLst>
                <a:ext uri="{FF2B5EF4-FFF2-40B4-BE49-F238E27FC236}">
                  <a16:creationId xmlns:a16="http://schemas.microsoft.com/office/drawing/2014/main" id="{56E1B5EC-7DC4-4B3C-BFE3-F8D819AD3965}"/>
                </a:ext>
              </a:extLst>
            </p:cNvPr>
            <p:cNvSpPr>
              <a:spLocks noChangeArrowheads="1"/>
            </p:cNvSpPr>
            <p:nvPr/>
          </p:nvSpPr>
          <p:spPr bwMode="auto">
            <a:xfrm>
              <a:off x="9178925" y="4439694"/>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29" name="Oval 166">
              <a:extLst>
                <a:ext uri="{FF2B5EF4-FFF2-40B4-BE49-F238E27FC236}">
                  <a16:creationId xmlns:a16="http://schemas.microsoft.com/office/drawing/2014/main" id="{CFAC0C24-EA7D-4590-A433-3685D7002C18}"/>
                </a:ext>
              </a:extLst>
            </p:cNvPr>
            <p:cNvSpPr>
              <a:spLocks noChangeArrowheads="1"/>
            </p:cNvSpPr>
            <p:nvPr/>
          </p:nvSpPr>
          <p:spPr bwMode="auto">
            <a:xfrm>
              <a:off x="9172575" y="4865144"/>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30" name="Oval 167">
              <a:extLst>
                <a:ext uri="{FF2B5EF4-FFF2-40B4-BE49-F238E27FC236}">
                  <a16:creationId xmlns:a16="http://schemas.microsoft.com/office/drawing/2014/main" id="{9C85A097-94BA-4E6F-B498-3AEF898F4AD2}"/>
                </a:ext>
              </a:extLst>
            </p:cNvPr>
            <p:cNvSpPr>
              <a:spLocks noChangeArrowheads="1"/>
            </p:cNvSpPr>
            <p:nvPr/>
          </p:nvSpPr>
          <p:spPr bwMode="auto">
            <a:xfrm>
              <a:off x="9569450" y="4055519"/>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31" name="Oval 168">
              <a:extLst>
                <a:ext uri="{FF2B5EF4-FFF2-40B4-BE49-F238E27FC236}">
                  <a16:creationId xmlns:a16="http://schemas.microsoft.com/office/drawing/2014/main" id="{172D2A52-89CF-4430-89A9-5DC3EE17C99C}"/>
                </a:ext>
              </a:extLst>
            </p:cNvPr>
            <p:cNvSpPr>
              <a:spLocks noChangeArrowheads="1"/>
            </p:cNvSpPr>
            <p:nvPr/>
          </p:nvSpPr>
          <p:spPr bwMode="auto">
            <a:xfrm>
              <a:off x="9569450" y="4439694"/>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32" name="Oval 169">
              <a:extLst>
                <a:ext uri="{FF2B5EF4-FFF2-40B4-BE49-F238E27FC236}">
                  <a16:creationId xmlns:a16="http://schemas.microsoft.com/office/drawing/2014/main" id="{55E36DC7-FA30-4577-8A7E-C55E6834F53F}"/>
                </a:ext>
              </a:extLst>
            </p:cNvPr>
            <p:cNvSpPr>
              <a:spLocks noChangeArrowheads="1"/>
            </p:cNvSpPr>
            <p:nvPr/>
          </p:nvSpPr>
          <p:spPr bwMode="auto">
            <a:xfrm>
              <a:off x="9563100" y="4865144"/>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33" name="Text Box 170">
              <a:extLst>
                <a:ext uri="{FF2B5EF4-FFF2-40B4-BE49-F238E27FC236}">
                  <a16:creationId xmlns:a16="http://schemas.microsoft.com/office/drawing/2014/main" id="{A255BBB3-800F-43C3-ADE1-09013BCF1B49}"/>
                </a:ext>
              </a:extLst>
            </p:cNvPr>
            <p:cNvSpPr txBox="1">
              <a:spLocks noChangeArrowheads="1"/>
            </p:cNvSpPr>
            <p:nvPr/>
          </p:nvSpPr>
          <p:spPr bwMode="auto">
            <a:xfrm>
              <a:off x="7467600" y="5342982"/>
              <a:ext cx="1069524"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800">
                  <a:latin typeface="+mn-lt"/>
                  <a:ea typeface="+mn-ea"/>
                  <a:cs typeface="+mn-ea"/>
                  <a:sym typeface="+mn-lt"/>
                </a:rPr>
                <a:t>crossbar</a:t>
              </a:r>
            </a:p>
          </p:txBody>
        </p:sp>
        <p:sp>
          <p:nvSpPr>
            <p:cNvPr id="134" name="Freeform 171">
              <a:extLst>
                <a:ext uri="{FF2B5EF4-FFF2-40B4-BE49-F238E27FC236}">
                  <a16:creationId xmlns:a16="http://schemas.microsoft.com/office/drawing/2014/main" id="{A90741DA-D51C-41FE-A4A7-9AF5B357508F}"/>
                </a:ext>
              </a:extLst>
            </p:cNvPr>
            <p:cNvSpPr>
              <a:spLocks/>
            </p:cNvSpPr>
            <p:nvPr/>
          </p:nvSpPr>
          <p:spPr bwMode="auto">
            <a:xfrm>
              <a:off x="2159000" y="4079332"/>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a:lnSpc>
                  <a:spcPct val="120000"/>
                </a:lnSpc>
              </a:pPr>
              <a:endParaRPr lang="zh-CN" altLang="en-US">
                <a:cs typeface="+mn-ea"/>
                <a:sym typeface="+mn-lt"/>
              </a:endParaRPr>
            </a:p>
          </p:txBody>
        </p:sp>
        <p:sp>
          <p:nvSpPr>
            <p:cNvPr id="135" name="Freeform 172">
              <a:extLst>
                <a:ext uri="{FF2B5EF4-FFF2-40B4-BE49-F238E27FC236}">
                  <a16:creationId xmlns:a16="http://schemas.microsoft.com/office/drawing/2014/main" id="{B6417DF3-9AB4-4898-9B66-DCDF970F0518}"/>
                </a:ext>
              </a:extLst>
            </p:cNvPr>
            <p:cNvSpPr>
              <a:spLocks/>
            </p:cNvSpPr>
            <p:nvPr/>
          </p:nvSpPr>
          <p:spPr bwMode="auto">
            <a:xfrm>
              <a:off x="5210175" y="4049169"/>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a:lnSpc>
                  <a:spcPct val="120000"/>
                </a:lnSpc>
              </a:pPr>
              <a:endParaRPr lang="zh-CN" altLang="en-US">
                <a:cs typeface="+mn-ea"/>
                <a:sym typeface="+mn-lt"/>
              </a:endParaRPr>
            </a:p>
          </p:txBody>
        </p:sp>
        <p:sp>
          <p:nvSpPr>
            <p:cNvPr id="136" name="Freeform 173">
              <a:extLst>
                <a:ext uri="{FF2B5EF4-FFF2-40B4-BE49-F238E27FC236}">
                  <a16:creationId xmlns:a16="http://schemas.microsoft.com/office/drawing/2014/main" id="{B06815D2-4422-4B8F-BC57-9F0C68BB5546}"/>
                </a:ext>
              </a:extLst>
            </p:cNvPr>
            <p:cNvSpPr>
              <a:spLocks/>
            </p:cNvSpPr>
            <p:nvPr/>
          </p:nvSpPr>
          <p:spPr bwMode="auto">
            <a:xfrm>
              <a:off x="7607300" y="4039644"/>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a:lnSpc>
                  <a:spcPct val="120000"/>
                </a:lnSpc>
              </a:pPr>
              <a:endParaRPr lang="zh-CN" altLang="en-US">
                <a:cs typeface="+mn-ea"/>
                <a:sym typeface="+mn-lt"/>
              </a:endParaRPr>
            </a:p>
          </p:txBody>
        </p:sp>
      </p:grpSp>
      <p:sp>
        <p:nvSpPr>
          <p:cNvPr id="138" name="文本框 137">
            <a:extLst>
              <a:ext uri="{FF2B5EF4-FFF2-40B4-BE49-F238E27FC236}">
                <a16:creationId xmlns:a16="http://schemas.microsoft.com/office/drawing/2014/main" id="{830E46B2-4E7B-43DC-BCFC-39BEBEE780BF}"/>
              </a:ext>
            </a:extLst>
          </p:cNvPr>
          <p:cNvSpPr txBox="1"/>
          <p:nvPr/>
        </p:nvSpPr>
        <p:spPr>
          <a:xfrm>
            <a:off x="4905226" y="2676491"/>
            <a:ext cx="2441694" cy="463588"/>
          </a:xfrm>
          <a:prstGeom prst="rect">
            <a:avLst/>
          </a:prstGeom>
          <a:noFill/>
        </p:spPr>
        <p:txBody>
          <a:bodyPr wrap="none" rtlCol="0">
            <a:spAutoFit/>
          </a:bodyPr>
          <a:lstStyle/>
          <a:p>
            <a:pPr>
              <a:lnSpc>
                <a:spcPct val="120000"/>
              </a:lnSpc>
            </a:pPr>
            <a:r>
              <a:rPr lang="zh-CN" altLang="en-US" sz="2200" dirty="0">
                <a:cs typeface="+mn-ea"/>
                <a:sym typeface="+mn-lt"/>
              </a:rPr>
              <a:t>三种类型的交换网</a:t>
            </a:r>
          </a:p>
        </p:txBody>
      </p:sp>
      <p:sp>
        <p:nvSpPr>
          <p:cNvPr id="139" name="日期占位符 3">
            <a:extLst>
              <a:ext uri="{FF2B5EF4-FFF2-40B4-BE49-F238E27FC236}">
                <a16:creationId xmlns:a16="http://schemas.microsoft.com/office/drawing/2014/main" id="{77053732-4B3F-816F-93FB-1F1B9F3ECC2C}"/>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140" name="页脚占位符 4">
            <a:extLst>
              <a:ext uri="{FF2B5EF4-FFF2-40B4-BE49-F238E27FC236}">
                <a16:creationId xmlns:a16="http://schemas.microsoft.com/office/drawing/2014/main" id="{99F47A4A-998B-AA6D-09D1-04994BBA30C4}"/>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41" name="灯片编号占位符 5">
            <a:extLst>
              <a:ext uri="{FF2B5EF4-FFF2-40B4-BE49-F238E27FC236}">
                <a16:creationId xmlns:a16="http://schemas.microsoft.com/office/drawing/2014/main" id="{67C69A7E-2E45-55A2-F419-01160121EF2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250</a:t>
            </a:fld>
            <a:endParaRPr lang="en-US">
              <a:cs typeface="+mn-ea"/>
              <a:sym typeface="+mn-lt"/>
            </a:endParaRPr>
          </a:p>
        </p:txBody>
      </p:sp>
    </p:spTree>
    <p:extLst>
      <p:ext uri="{BB962C8B-B14F-4D97-AF65-F5344CB8AC3E}">
        <p14:creationId xmlns:p14="http://schemas.microsoft.com/office/powerpoint/2010/main" val="5773221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6E044-8D29-4261-B029-4004480D6231}"/>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Shared Memory</a:t>
            </a:r>
            <a:r>
              <a:rPr lang="zh-CN" altLang="en-US" sz="3200" dirty="0">
                <a:latin typeface="+mn-lt"/>
                <a:ea typeface="+mn-ea"/>
                <a:cs typeface="+mn-ea"/>
                <a:sym typeface="+mn-lt"/>
              </a:rPr>
              <a:t>交换网</a:t>
            </a:r>
          </a:p>
        </p:txBody>
      </p:sp>
      <p:grpSp>
        <p:nvGrpSpPr>
          <p:cNvPr id="19" name="组合 18">
            <a:extLst>
              <a:ext uri="{FF2B5EF4-FFF2-40B4-BE49-F238E27FC236}">
                <a16:creationId xmlns:a16="http://schemas.microsoft.com/office/drawing/2014/main" id="{0FF4B9A1-2A29-4AE3-9994-0EE040FB1DDD}"/>
              </a:ext>
            </a:extLst>
          </p:cNvPr>
          <p:cNvGrpSpPr/>
          <p:nvPr/>
        </p:nvGrpSpPr>
        <p:grpSpPr>
          <a:xfrm>
            <a:off x="446777" y="2132934"/>
            <a:ext cx="3218211" cy="1586471"/>
            <a:chOff x="909638" y="4471940"/>
            <a:chExt cx="3218211" cy="1586471"/>
          </a:xfrm>
        </p:grpSpPr>
        <p:sp>
          <p:nvSpPr>
            <p:cNvPr id="5" name="Rectangle 30">
              <a:extLst>
                <a:ext uri="{FF2B5EF4-FFF2-40B4-BE49-F238E27FC236}">
                  <a16:creationId xmlns:a16="http://schemas.microsoft.com/office/drawing/2014/main" id="{E520382F-52F0-4DF8-BAE0-416688AD316E}"/>
                </a:ext>
              </a:extLst>
            </p:cNvPr>
            <p:cNvSpPr>
              <a:spLocks noChangeArrowheads="1"/>
            </p:cNvSpPr>
            <p:nvPr/>
          </p:nvSpPr>
          <p:spPr bwMode="auto">
            <a:xfrm>
              <a:off x="909639" y="4480823"/>
              <a:ext cx="730022" cy="669028"/>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6" name="Text Box 31">
              <a:extLst>
                <a:ext uri="{FF2B5EF4-FFF2-40B4-BE49-F238E27FC236}">
                  <a16:creationId xmlns:a16="http://schemas.microsoft.com/office/drawing/2014/main" id="{6AF09FCF-A621-4DC4-AA06-091039BA99A6}"/>
                </a:ext>
              </a:extLst>
            </p:cNvPr>
            <p:cNvSpPr txBox="1">
              <a:spLocks noChangeArrowheads="1"/>
            </p:cNvSpPr>
            <p:nvPr/>
          </p:nvSpPr>
          <p:spPr bwMode="auto">
            <a:xfrm>
              <a:off x="958272" y="4504317"/>
              <a:ext cx="628697" cy="65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20000"/>
                </a:lnSpc>
              </a:pPr>
              <a:r>
                <a:rPr lang="en-US" altLang="zh-CN" sz="1600" dirty="0">
                  <a:latin typeface="+mn-lt"/>
                  <a:ea typeface="+mn-ea"/>
                  <a:cs typeface="+mn-ea"/>
                  <a:sym typeface="+mn-lt"/>
                </a:rPr>
                <a:t>input</a:t>
              </a:r>
            </a:p>
            <a:p>
              <a:pPr algn="ctr">
                <a:lnSpc>
                  <a:spcPct val="120000"/>
                </a:lnSpc>
              </a:pPr>
              <a:r>
                <a:rPr lang="en-US" altLang="zh-CN" sz="1600" dirty="0">
                  <a:latin typeface="+mn-lt"/>
                  <a:ea typeface="+mn-ea"/>
                  <a:cs typeface="+mn-ea"/>
                  <a:sym typeface="+mn-lt"/>
                </a:rPr>
                <a:t>port</a:t>
              </a:r>
            </a:p>
          </p:txBody>
        </p:sp>
        <p:sp>
          <p:nvSpPr>
            <p:cNvPr id="7" name="Text Box 32">
              <a:extLst>
                <a:ext uri="{FF2B5EF4-FFF2-40B4-BE49-F238E27FC236}">
                  <a16:creationId xmlns:a16="http://schemas.microsoft.com/office/drawing/2014/main" id="{C6A4B9F0-E9D8-4061-89F7-918D9E1EEEAB}"/>
                </a:ext>
              </a:extLst>
            </p:cNvPr>
            <p:cNvSpPr txBox="1">
              <a:spLocks noChangeArrowheads="1"/>
            </p:cNvSpPr>
            <p:nvPr/>
          </p:nvSpPr>
          <p:spPr bwMode="auto">
            <a:xfrm>
              <a:off x="2000656" y="4622008"/>
              <a:ext cx="1018227"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20000"/>
                </a:lnSpc>
              </a:pPr>
              <a:r>
                <a:rPr lang="en-US" altLang="zh-CN" sz="1800" dirty="0">
                  <a:latin typeface="+mn-lt"/>
                  <a:ea typeface="+mn-ea"/>
                  <a:cs typeface="+mn-ea"/>
                  <a:sym typeface="+mn-lt"/>
                </a:rPr>
                <a:t>memory</a:t>
              </a:r>
            </a:p>
          </p:txBody>
        </p:sp>
        <p:sp>
          <p:nvSpPr>
            <p:cNvPr id="8" name="Rectangle 34">
              <a:extLst>
                <a:ext uri="{FF2B5EF4-FFF2-40B4-BE49-F238E27FC236}">
                  <a16:creationId xmlns:a16="http://schemas.microsoft.com/office/drawing/2014/main" id="{9A6EEA1F-5062-4E1A-801C-B72D3A026B83}"/>
                </a:ext>
              </a:extLst>
            </p:cNvPr>
            <p:cNvSpPr>
              <a:spLocks noChangeArrowheads="1"/>
            </p:cNvSpPr>
            <p:nvPr/>
          </p:nvSpPr>
          <p:spPr bwMode="auto">
            <a:xfrm>
              <a:off x="1931385" y="4471940"/>
              <a:ext cx="1117906" cy="65568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9" name="Rectangle 35">
              <a:extLst>
                <a:ext uri="{FF2B5EF4-FFF2-40B4-BE49-F238E27FC236}">
                  <a16:creationId xmlns:a16="http://schemas.microsoft.com/office/drawing/2014/main" id="{F8C54DAC-E56E-45F2-A253-9D70BF54A740}"/>
                </a:ext>
              </a:extLst>
            </p:cNvPr>
            <p:cNvSpPr>
              <a:spLocks noChangeArrowheads="1"/>
            </p:cNvSpPr>
            <p:nvPr/>
          </p:nvSpPr>
          <p:spPr bwMode="auto">
            <a:xfrm>
              <a:off x="3397827" y="4477648"/>
              <a:ext cx="730022" cy="669028"/>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endParaRPr lang="zh-CN" altLang="zh-CN" sz="1800">
                <a:latin typeface="+mn-lt"/>
                <a:ea typeface="+mn-ea"/>
                <a:cs typeface="+mn-ea"/>
                <a:sym typeface="+mn-lt"/>
              </a:endParaRPr>
            </a:p>
          </p:txBody>
        </p:sp>
        <p:sp>
          <p:nvSpPr>
            <p:cNvPr id="10" name="Text Box 36">
              <a:extLst>
                <a:ext uri="{FF2B5EF4-FFF2-40B4-BE49-F238E27FC236}">
                  <a16:creationId xmlns:a16="http://schemas.microsoft.com/office/drawing/2014/main" id="{B22AF963-04E8-4820-B67E-C42E44BCE07B}"/>
                </a:ext>
              </a:extLst>
            </p:cNvPr>
            <p:cNvSpPr txBox="1">
              <a:spLocks noChangeArrowheads="1"/>
            </p:cNvSpPr>
            <p:nvPr/>
          </p:nvSpPr>
          <p:spPr bwMode="auto">
            <a:xfrm>
              <a:off x="3371714" y="4523275"/>
              <a:ext cx="755335" cy="65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20000"/>
                </a:lnSpc>
              </a:pPr>
              <a:r>
                <a:rPr lang="en-US" altLang="zh-CN" sz="1600" dirty="0">
                  <a:latin typeface="+mn-lt"/>
                  <a:ea typeface="+mn-ea"/>
                  <a:cs typeface="+mn-ea"/>
                  <a:sym typeface="+mn-lt"/>
                </a:rPr>
                <a:t>output</a:t>
              </a:r>
            </a:p>
            <a:p>
              <a:pPr algn="ctr">
                <a:lnSpc>
                  <a:spcPct val="120000"/>
                </a:lnSpc>
              </a:pPr>
              <a:r>
                <a:rPr lang="en-US" altLang="zh-CN" sz="1600" dirty="0">
                  <a:latin typeface="+mn-lt"/>
                  <a:ea typeface="+mn-ea"/>
                  <a:cs typeface="+mn-ea"/>
                  <a:sym typeface="+mn-lt"/>
                </a:rPr>
                <a:t>port</a:t>
              </a:r>
            </a:p>
          </p:txBody>
        </p:sp>
        <p:sp>
          <p:nvSpPr>
            <p:cNvPr id="11" name="Line 37">
              <a:extLst>
                <a:ext uri="{FF2B5EF4-FFF2-40B4-BE49-F238E27FC236}">
                  <a16:creationId xmlns:a16="http://schemas.microsoft.com/office/drawing/2014/main" id="{202AE16F-F5BF-41D6-B736-1242550B9CB6}"/>
                </a:ext>
              </a:extLst>
            </p:cNvPr>
            <p:cNvSpPr>
              <a:spLocks noChangeShapeType="1"/>
            </p:cNvSpPr>
            <p:nvPr/>
          </p:nvSpPr>
          <p:spPr bwMode="auto">
            <a:xfrm>
              <a:off x="909638" y="5653089"/>
              <a:ext cx="321821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2" name="Line 38">
              <a:extLst>
                <a:ext uri="{FF2B5EF4-FFF2-40B4-BE49-F238E27FC236}">
                  <a16:creationId xmlns:a16="http://schemas.microsoft.com/office/drawing/2014/main" id="{7ABEDD3F-47F2-4056-83CB-36DE35A0DD88}"/>
                </a:ext>
              </a:extLst>
            </p:cNvPr>
            <p:cNvSpPr>
              <a:spLocks noChangeShapeType="1"/>
            </p:cNvSpPr>
            <p:nvPr/>
          </p:nvSpPr>
          <p:spPr bwMode="auto">
            <a:xfrm>
              <a:off x="1524001" y="5162551"/>
              <a:ext cx="0" cy="5016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3" name="Line 39">
              <a:extLst>
                <a:ext uri="{FF2B5EF4-FFF2-40B4-BE49-F238E27FC236}">
                  <a16:creationId xmlns:a16="http://schemas.microsoft.com/office/drawing/2014/main" id="{29EA1A74-FDEC-49A5-84E1-23AA850EECEB}"/>
                </a:ext>
              </a:extLst>
            </p:cNvPr>
            <p:cNvSpPr>
              <a:spLocks noChangeShapeType="1"/>
            </p:cNvSpPr>
            <p:nvPr/>
          </p:nvSpPr>
          <p:spPr bwMode="auto">
            <a:xfrm>
              <a:off x="3762602" y="5146676"/>
              <a:ext cx="0" cy="5016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4" name="Line 40">
              <a:extLst>
                <a:ext uri="{FF2B5EF4-FFF2-40B4-BE49-F238E27FC236}">
                  <a16:creationId xmlns:a16="http://schemas.microsoft.com/office/drawing/2014/main" id="{A8317901-0DEF-486E-B171-369AEEF76613}"/>
                </a:ext>
              </a:extLst>
            </p:cNvPr>
            <p:cNvSpPr>
              <a:spLocks noChangeShapeType="1"/>
            </p:cNvSpPr>
            <p:nvPr/>
          </p:nvSpPr>
          <p:spPr bwMode="auto">
            <a:xfrm>
              <a:off x="2513013" y="5143501"/>
              <a:ext cx="0" cy="5016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cs typeface="+mn-ea"/>
                <a:sym typeface="+mn-lt"/>
              </a:endParaRPr>
            </a:p>
          </p:txBody>
        </p:sp>
        <p:sp>
          <p:nvSpPr>
            <p:cNvPr id="15" name="Text Box 41">
              <a:extLst>
                <a:ext uri="{FF2B5EF4-FFF2-40B4-BE49-F238E27FC236}">
                  <a16:creationId xmlns:a16="http://schemas.microsoft.com/office/drawing/2014/main" id="{AC326DAC-559E-4291-86B5-D0D03EAF8541}"/>
                </a:ext>
              </a:extLst>
            </p:cNvPr>
            <p:cNvSpPr txBox="1">
              <a:spLocks noChangeArrowheads="1"/>
            </p:cNvSpPr>
            <p:nvPr/>
          </p:nvSpPr>
          <p:spPr bwMode="auto">
            <a:xfrm>
              <a:off x="1931385" y="5664201"/>
              <a:ext cx="1351652" cy="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800" dirty="0">
                  <a:latin typeface="+mn-lt"/>
                  <a:ea typeface="+mn-ea"/>
                  <a:cs typeface="+mn-ea"/>
                  <a:sym typeface="+mn-lt"/>
                </a:rPr>
                <a:t>system bus</a:t>
              </a:r>
            </a:p>
          </p:txBody>
        </p:sp>
      </p:grpSp>
      <p:pic>
        <p:nvPicPr>
          <p:cNvPr id="20" name="图片 19">
            <a:extLst>
              <a:ext uri="{FF2B5EF4-FFF2-40B4-BE49-F238E27FC236}">
                <a16:creationId xmlns:a16="http://schemas.microsoft.com/office/drawing/2014/main" id="{0EAEB68A-4092-4230-A2AA-803E8308E531}"/>
              </a:ext>
            </a:extLst>
          </p:cNvPr>
          <p:cNvPicPr>
            <a:picLocks noChangeAspect="1"/>
          </p:cNvPicPr>
          <p:nvPr/>
        </p:nvPicPr>
        <p:blipFill>
          <a:blip r:embed="rId3"/>
          <a:stretch>
            <a:fillRect/>
          </a:stretch>
        </p:blipFill>
        <p:spPr>
          <a:xfrm>
            <a:off x="4774417" y="1157984"/>
            <a:ext cx="7003409" cy="3898449"/>
          </a:xfrm>
          <a:prstGeom prst="rect">
            <a:avLst/>
          </a:prstGeom>
        </p:spPr>
      </p:pic>
      <p:sp>
        <p:nvSpPr>
          <p:cNvPr id="21" name="矩形 20">
            <a:extLst>
              <a:ext uri="{FF2B5EF4-FFF2-40B4-BE49-F238E27FC236}">
                <a16:creationId xmlns:a16="http://schemas.microsoft.com/office/drawing/2014/main" id="{D568FA6A-AC6A-4FAB-BCA4-D6956492DF89}"/>
              </a:ext>
            </a:extLst>
          </p:cNvPr>
          <p:cNvSpPr/>
          <p:nvPr/>
        </p:nvSpPr>
        <p:spPr>
          <a:xfrm>
            <a:off x="0" y="3974287"/>
            <a:ext cx="4893893" cy="1581138"/>
          </a:xfrm>
          <a:prstGeom prst="rect">
            <a:avLst/>
          </a:prstGeom>
        </p:spPr>
        <p:txBody>
          <a:bodyPr wrap="square">
            <a:spAutoFit/>
          </a:bodyPr>
          <a:lstStyle/>
          <a:p>
            <a:pPr>
              <a:lnSpc>
                <a:spcPct val="120000"/>
              </a:lnSpc>
            </a:pPr>
            <a:r>
              <a:rPr lang="zh-CN" altLang="en-US" dirty="0">
                <a:cs typeface="+mn-ea"/>
                <a:sym typeface="+mn-lt"/>
              </a:rPr>
              <a:t>在</a:t>
            </a:r>
            <a:r>
              <a:rPr lang="en-US" altLang="zh-CN" dirty="0">
                <a:cs typeface="+mn-ea"/>
                <a:sym typeface="+mn-lt"/>
              </a:rPr>
              <a:t>CPU</a:t>
            </a:r>
            <a:r>
              <a:rPr lang="zh-CN" altLang="en-US" dirty="0">
                <a:cs typeface="+mn-ea"/>
                <a:sym typeface="+mn-lt"/>
              </a:rPr>
              <a:t>直接控制下进行交换 </a:t>
            </a:r>
            <a:r>
              <a:rPr lang="en-US" altLang="zh-CN" dirty="0">
                <a:cs typeface="+mn-ea"/>
                <a:sym typeface="+mn-lt"/>
              </a:rPr>
              <a:t>– </a:t>
            </a:r>
            <a:r>
              <a:rPr lang="zh-CN" altLang="en-US" dirty="0">
                <a:cs typeface="+mn-ea"/>
                <a:sym typeface="+mn-lt"/>
              </a:rPr>
              <a:t>通用计算机</a:t>
            </a:r>
            <a:endParaRPr lang="en-US" altLang="zh-CN" dirty="0">
              <a:cs typeface="+mn-ea"/>
              <a:sym typeface="+mn-lt"/>
            </a:endParaRPr>
          </a:p>
          <a:p>
            <a:pPr marL="742950" lvl="1" indent="-285750">
              <a:lnSpc>
                <a:spcPct val="120000"/>
              </a:lnSpc>
              <a:buFont typeface="Wingdings" panose="05000000000000000000" pitchFamily="2" charset="2"/>
              <a:buChar char="Ø"/>
            </a:pPr>
            <a:r>
              <a:rPr lang="zh-CN" altLang="en-US" sz="1600" dirty="0">
                <a:cs typeface="+mn-ea"/>
                <a:sym typeface="+mn-lt"/>
              </a:rPr>
              <a:t>第一代路由器</a:t>
            </a:r>
            <a:endParaRPr lang="en-US" altLang="zh-CN" sz="1600" dirty="0">
              <a:cs typeface="+mn-ea"/>
              <a:sym typeface="+mn-lt"/>
            </a:endParaRPr>
          </a:p>
          <a:p>
            <a:pPr marL="742950" lvl="1" indent="-285750">
              <a:lnSpc>
                <a:spcPct val="120000"/>
              </a:lnSpc>
              <a:buFont typeface="Wingdings" panose="05000000000000000000" pitchFamily="2" charset="2"/>
              <a:buChar char="Ø"/>
            </a:pPr>
            <a:r>
              <a:rPr lang="zh-CN" altLang="en-US" sz="1600" dirty="0">
                <a:cs typeface="+mn-ea"/>
                <a:sym typeface="+mn-lt"/>
              </a:rPr>
              <a:t>现代低端、家用路由器</a:t>
            </a:r>
            <a:endParaRPr lang="en-US" altLang="zh-CN" sz="1600" dirty="0">
              <a:cs typeface="+mn-ea"/>
              <a:sym typeface="+mn-lt"/>
            </a:endParaRPr>
          </a:p>
          <a:p>
            <a:pPr marL="742950" lvl="1" indent="-285750">
              <a:lnSpc>
                <a:spcPct val="120000"/>
              </a:lnSpc>
              <a:buFont typeface="Wingdings" panose="05000000000000000000" pitchFamily="2" charset="2"/>
              <a:buChar char="Ø"/>
            </a:pPr>
            <a:r>
              <a:rPr lang="zh-CN" altLang="en-US" sz="1600" dirty="0">
                <a:cs typeface="+mn-ea"/>
                <a:sym typeface="+mn-lt"/>
              </a:rPr>
              <a:t>随着</a:t>
            </a:r>
            <a:r>
              <a:rPr lang="en-US" altLang="zh-CN" sz="1600" dirty="0">
                <a:cs typeface="+mn-ea"/>
                <a:sym typeface="+mn-lt"/>
              </a:rPr>
              <a:t>Intel DPDK</a:t>
            </a:r>
            <a:r>
              <a:rPr lang="zh-CN" altLang="en-US" sz="1600" dirty="0">
                <a:cs typeface="+mn-ea"/>
                <a:sym typeface="+mn-lt"/>
              </a:rPr>
              <a:t>的推出，服务器纯</a:t>
            </a:r>
            <a:r>
              <a:rPr lang="en-US" altLang="zh-CN" sz="1600" dirty="0">
                <a:cs typeface="+mn-ea"/>
                <a:sym typeface="+mn-lt"/>
              </a:rPr>
              <a:t>L3</a:t>
            </a:r>
            <a:r>
              <a:rPr lang="zh-CN" altLang="en-US" sz="1600" dirty="0">
                <a:cs typeface="+mn-ea"/>
                <a:sym typeface="+mn-lt"/>
              </a:rPr>
              <a:t>转发可以达到几十</a:t>
            </a:r>
            <a:r>
              <a:rPr lang="en-US" altLang="zh-CN" sz="1600" dirty="0">
                <a:cs typeface="+mn-ea"/>
                <a:sym typeface="+mn-lt"/>
              </a:rPr>
              <a:t>G</a:t>
            </a:r>
            <a:r>
              <a:rPr lang="zh-CN" altLang="en-US" sz="1600" dirty="0">
                <a:cs typeface="+mn-ea"/>
                <a:sym typeface="+mn-lt"/>
              </a:rPr>
              <a:t>的性能</a:t>
            </a:r>
          </a:p>
        </p:txBody>
      </p:sp>
      <p:sp>
        <p:nvSpPr>
          <p:cNvPr id="22" name="文本框 21">
            <a:extLst>
              <a:ext uri="{FF2B5EF4-FFF2-40B4-BE49-F238E27FC236}">
                <a16:creationId xmlns:a16="http://schemas.microsoft.com/office/drawing/2014/main" id="{C8EA6500-84A2-41DD-8021-D0D29324B5F9}"/>
              </a:ext>
            </a:extLst>
          </p:cNvPr>
          <p:cNvSpPr txBox="1"/>
          <p:nvPr/>
        </p:nvSpPr>
        <p:spPr>
          <a:xfrm>
            <a:off x="4937861" y="5016360"/>
            <a:ext cx="6839965" cy="1285673"/>
          </a:xfrm>
          <a:prstGeom prst="rect">
            <a:avLst/>
          </a:prstGeom>
          <a:noFill/>
        </p:spPr>
        <p:txBody>
          <a:bodyPr wrap="square" rtlCol="0">
            <a:spAutoFit/>
          </a:bodyPr>
          <a:lstStyle/>
          <a:p>
            <a:pPr>
              <a:lnSpc>
                <a:spcPct val="120000"/>
              </a:lnSpc>
            </a:pPr>
            <a:r>
              <a:rPr lang="zh-CN" altLang="en-US" dirty="0">
                <a:cs typeface="+mn-ea"/>
                <a:sym typeface="+mn-lt"/>
              </a:rPr>
              <a:t>核心路由器采用共享内存的交换网</a:t>
            </a:r>
            <a:endParaRPr lang="en-US" altLang="zh-CN" dirty="0">
              <a:cs typeface="+mn-ea"/>
              <a:sym typeface="+mn-lt"/>
            </a:endParaRPr>
          </a:p>
          <a:p>
            <a:pPr marL="800100" lvl="1" indent="-342900">
              <a:lnSpc>
                <a:spcPct val="120000"/>
              </a:lnSpc>
              <a:buFont typeface="Wingdings" panose="05000000000000000000" pitchFamily="2" charset="2"/>
              <a:buChar char="Ø"/>
            </a:pPr>
            <a:r>
              <a:rPr lang="zh-CN" altLang="en-US" sz="1600" dirty="0">
                <a:cs typeface="+mn-ea"/>
                <a:sym typeface="+mn-lt"/>
              </a:rPr>
              <a:t>共享内存交换网经常应用在交换机</a:t>
            </a:r>
            <a:r>
              <a:rPr lang="en-US" altLang="zh-CN" sz="1600" dirty="0">
                <a:cs typeface="+mn-ea"/>
                <a:sym typeface="+mn-lt"/>
              </a:rPr>
              <a:t>/</a:t>
            </a:r>
            <a:r>
              <a:rPr lang="zh-CN" altLang="en-US" sz="1600" dirty="0">
                <a:cs typeface="+mn-ea"/>
                <a:sym typeface="+mn-lt"/>
              </a:rPr>
              <a:t>路由器的设计中</a:t>
            </a:r>
          </a:p>
          <a:p>
            <a:pPr marL="800100" lvl="1" indent="-342900">
              <a:lnSpc>
                <a:spcPct val="120000"/>
              </a:lnSpc>
              <a:buFont typeface="Wingdings" panose="05000000000000000000" pitchFamily="2" charset="2"/>
              <a:buChar char="Ø"/>
            </a:pPr>
            <a:r>
              <a:rPr lang="zh-CN" altLang="en-US" sz="1600" dirty="0">
                <a:cs typeface="+mn-ea"/>
                <a:sym typeface="+mn-lt"/>
              </a:rPr>
              <a:t>共享内存交换网一般适用于高速端口数量较少或低速端口数量较多的网络设备。</a:t>
            </a:r>
          </a:p>
        </p:txBody>
      </p:sp>
      <p:sp>
        <p:nvSpPr>
          <p:cNvPr id="3" name="日期占位符 3">
            <a:extLst>
              <a:ext uri="{FF2B5EF4-FFF2-40B4-BE49-F238E27FC236}">
                <a16:creationId xmlns:a16="http://schemas.microsoft.com/office/drawing/2014/main" id="{BF2C07B6-873E-B397-EEAD-B1D86F574D1A}"/>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116CD294-A9FA-88DD-2502-4836AE01537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6" name="灯片编号占位符 5">
            <a:extLst>
              <a:ext uri="{FF2B5EF4-FFF2-40B4-BE49-F238E27FC236}">
                <a16:creationId xmlns:a16="http://schemas.microsoft.com/office/drawing/2014/main" id="{18C6D0F1-DE05-7D21-4412-62E06E5BD8C1}"/>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251</a:t>
            </a:fld>
            <a:endParaRPr lang="en-US">
              <a:cs typeface="+mn-ea"/>
              <a:sym typeface="+mn-lt"/>
            </a:endParaRPr>
          </a:p>
        </p:txBody>
      </p:sp>
    </p:spTree>
    <p:extLst>
      <p:ext uri="{BB962C8B-B14F-4D97-AF65-F5344CB8AC3E}">
        <p14:creationId xmlns:p14="http://schemas.microsoft.com/office/powerpoint/2010/main" val="21043349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4BD92-8694-41C5-BBD9-E4EC2CFF9A33}"/>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Shared Bus</a:t>
            </a:r>
            <a:r>
              <a:rPr lang="zh-CN" altLang="en-US" sz="3200" dirty="0">
                <a:latin typeface="+mn-lt"/>
                <a:ea typeface="+mn-ea"/>
                <a:cs typeface="+mn-ea"/>
                <a:sym typeface="+mn-lt"/>
              </a:rPr>
              <a:t>交换网</a:t>
            </a:r>
          </a:p>
        </p:txBody>
      </p:sp>
      <p:sp>
        <p:nvSpPr>
          <p:cNvPr id="3" name="内容占位符 2">
            <a:extLst>
              <a:ext uri="{FF2B5EF4-FFF2-40B4-BE49-F238E27FC236}">
                <a16:creationId xmlns:a16="http://schemas.microsoft.com/office/drawing/2014/main" id="{EE06CEF9-95FA-419A-B5AF-B445AA88FCFA}"/>
              </a:ext>
            </a:extLst>
          </p:cNvPr>
          <p:cNvSpPr>
            <a:spLocks noGrp="1"/>
          </p:cNvSpPr>
          <p:nvPr>
            <p:ph idx="1"/>
          </p:nvPr>
        </p:nvSpPr>
        <p:spPr>
          <a:xfrm>
            <a:off x="4692799" y="1484312"/>
            <a:ext cx="6296626" cy="3071063"/>
          </a:xfrm>
        </p:spPr>
        <p:txBody>
          <a:bodyPr vert="horz" lIns="91440" tIns="45720" rIns="91440" bIns="45720" rtlCol="0">
            <a:normAutofit fontScale="85000"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数据报文通过共享的总线交换</a:t>
            </a:r>
            <a:r>
              <a:rPr lang="en-US" altLang="zh-CN" sz="2400" dirty="0">
                <a:solidFill>
                  <a:schemeClr val="accent1"/>
                </a:solidFill>
                <a:cs typeface="+mn-ea"/>
                <a:sym typeface="+mn-lt"/>
              </a:rPr>
              <a:t>(TDM – </a:t>
            </a:r>
            <a:r>
              <a:rPr lang="zh-CN" altLang="en-US" sz="2400" dirty="0">
                <a:solidFill>
                  <a:schemeClr val="accent1"/>
                </a:solidFill>
                <a:cs typeface="+mn-ea"/>
                <a:sym typeface="+mn-lt"/>
              </a:rPr>
              <a:t>时分多路复用</a:t>
            </a:r>
            <a:r>
              <a:rPr lang="en-US" altLang="zh-CN" sz="2400" dirty="0">
                <a:solidFill>
                  <a:schemeClr val="accent1"/>
                </a:solidFill>
                <a:cs typeface="+mn-ea"/>
                <a:sym typeface="+mn-lt"/>
              </a:rPr>
              <a:t>)</a:t>
            </a:r>
          </a:p>
          <a:p>
            <a:pPr marL="266700" indent="-266700">
              <a:buFont typeface="Wingdings" panose="05000000000000000000" pitchFamily="2" charset="2"/>
              <a:buChar char="n"/>
            </a:pPr>
            <a:r>
              <a:rPr lang="zh-CN" altLang="en-US" sz="2400" dirty="0">
                <a:solidFill>
                  <a:schemeClr val="accent1"/>
                </a:solidFill>
                <a:cs typeface="+mn-ea"/>
                <a:sym typeface="+mn-lt"/>
              </a:rPr>
              <a:t>总线带宽</a:t>
            </a:r>
            <a:r>
              <a:rPr lang="en-US" altLang="zh-CN" sz="2400" dirty="0">
                <a:solidFill>
                  <a:schemeClr val="accent1"/>
                </a:solidFill>
                <a:cs typeface="+mn-ea"/>
                <a:sym typeface="+mn-lt"/>
              </a:rPr>
              <a:t>=</a:t>
            </a:r>
            <a:r>
              <a:rPr lang="zh-CN" altLang="en-US" sz="2400" dirty="0">
                <a:solidFill>
                  <a:schemeClr val="accent1"/>
                </a:solidFill>
                <a:cs typeface="+mn-ea"/>
                <a:sym typeface="+mn-lt"/>
              </a:rPr>
              <a:t>总线宽度</a:t>
            </a:r>
            <a:r>
              <a:rPr lang="en-US" altLang="zh-CN" sz="2400" dirty="0">
                <a:solidFill>
                  <a:schemeClr val="accent1"/>
                </a:solidFill>
                <a:cs typeface="+mn-ea"/>
                <a:sym typeface="+mn-lt"/>
              </a:rPr>
              <a:t>(</a:t>
            </a:r>
            <a:r>
              <a:rPr lang="zh-CN" altLang="en-US" sz="2400" dirty="0">
                <a:solidFill>
                  <a:schemeClr val="accent1"/>
                </a:solidFill>
                <a:cs typeface="+mn-ea"/>
                <a:sym typeface="+mn-lt"/>
              </a:rPr>
              <a:t>总线上的并行位数</a:t>
            </a:r>
            <a:r>
              <a:rPr lang="en-US" altLang="zh-CN" sz="2400" dirty="0">
                <a:solidFill>
                  <a:schemeClr val="accent1"/>
                </a:solidFill>
                <a:cs typeface="+mn-ea"/>
                <a:sym typeface="+mn-lt"/>
              </a:rPr>
              <a:t>)ⅹ</a:t>
            </a:r>
            <a:r>
              <a:rPr lang="zh-CN" altLang="en-US" sz="2400" dirty="0">
                <a:solidFill>
                  <a:schemeClr val="accent1"/>
                </a:solidFill>
                <a:cs typeface="+mn-ea"/>
                <a:sym typeface="+mn-lt"/>
              </a:rPr>
              <a:t>总线速度</a:t>
            </a:r>
            <a:r>
              <a:rPr lang="en-US" altLang="zh-CN" sz="2400" dirty="0">
                <a:solidFill>
                  <a:schemeClr val="accent1"/>
                </a:solidFill>
                <a:cs typeface="+mn-ea"/>
                <a:sym typeface="+mn-lt"/>
              </a:rPr>
              <a:t>(</a:t>
            </a:r>
            <a:r>
              <a:rPr lang="zh-CN" altLang="en-US" sz="2400" dirty="0">
                <a:solidFill>
                  <a:schemeClr val="accent1"/>
                </a:solidFill>
                <a:cs typeface="+mn-ea"/>
                <a:sym typeface="+mn-lt"/>
              </a:rPr>
              <a:t>总线的时钟速率，</a:t>
            </a:r>
            <a:r>
              <a:rPr lang="en-US" altLang="zh-CN" sz="2400" dirty="0">
                <a:solidFill>
                  <a:schemeClr val="accent1"/>
                </a:solidFill>
                <a:cs typeface="+mn-ea"/>
                <a:sym typeface="+mn-lt"/>
              </a:rPr>
              <a:t>MHz)</a:t>
            </a:r>
          </a:p>
          <a:p>
            <a:pPr marL="266700" indent="-266700">
              <a:buFont typeface="Wingdings" panose="05000000000000000000" pitchFamily="2" charset="2"/>
              <a:buChar char="n"/>
            </a:pPr>
            <a:r>
              <a:rPr lang="zh-CN" altLang="en-US" sz="2400" dirty="0">
                <a:solidFill>
                  <a:schemeClr val="accent1"/>
                </a:solidFill>
                <a:cs typeface="+mn-ea"/>
                <a:sym typeface="+mn-lt"/>
              </a:rPr>
              <a:t>当多个设备</a:t>
            </a:r>
            <a:r>
              <a:rPr lang="en-US" altLang="zh-CN" sz="2400" dirty="0">
                <a:solidFill>
                  <a:schemeClr val="accent1"/>
                </a:solidFill>
                <a:cs typeface="+mn-ea"/>
                <a:sym typeface="+mn-lt"/>
              </a:rPr>
              <a:t>(</a:t>
            </a:r>
            <a:r>
              <a:rPr lang="zh-CN" altLang="en-US" sz="2400" dirty="0">
                <a:solidFill>
                  <a:schemeClr val="accent1"/>
                </a:solidFill>
                <a:cs typeface="+mn-ea"/>
                <a:sym typeface="+mn-lt"/>
              </a:rPr>
              <a:t>例如网络接口卡</a:t>
            </a:r>
            <a:r>
              <a:rPr lang="en-US" altLang="zh-CN" sz="2400" dirty="0">
                <a:solidFill>
                  <a:schemeClr val="accent1"/>
                </a:solidFill>
                <a:cs typeface="+mn-ea"/>
                <a:sym typeface="+mn-lt"/>
              </a:rPr>
              <a:t>)</a:t>
            </a:r>
            <a:r>
              <a:rPr lang="zh-CN" altLang="en-US" sz="2400" dirty="0">
                <a:solidFill>
                  <a:schemeClr val="accent1"/>
                </a:solidFill>
                <a:cs typeface="+mn-ea"/>
                <a:sym typeface="+mn-lt"/>
              </a:rPr>
              <a:t>同时竞争对共享总线的访问和控制时，由仲裁器</a:t>
            </a:r>
            <a:r>
              <a:rPr lang="en-US" altLang="zh-CN" sz="2400" dirty="0">
                <a:solidFill>
                  <a:schemeClr val="accent1"/>
                </a:solidFill>
                <a:cs typeface="+mn-ea"/>
                <a:sym typeface="+mn-lt"/>
              </a:rPr>
              <a:t>(</a:t>
            </a:r>
            <a:r>
              <a:rPr lang="zh-CN" altLang="en-US" sz="2400" dirty="0">
                <a:solidFill>
                  <a:schemeClr val="accent1"/>
                </a:solidFill>
                <a:cs typeface="+mn-ea"/>
                <a:sym typeface="+mn-lt"/>
              </a:rPr>
              <a:t>总线控制器</a:t>
            </a:r>
            <a:r>
              <a:rPr lang="en-US" altLang="zh-CN" sz="2400" dirty="0">
                <a:solidFill>
                  <a:schemeClr val="accent1"/>
                </a:solidFill>
                <a:cs typeface="+mn-ea"/>
                <a:sym typeface="+mn-lt"/>
              </a:rPr>
              <a:t>)</a:t>
            </a:r>
            <a:r>
              <a:rPr lang="zh-CN" altLang="en-US" sz="2400" dirty="0">
                <a:solidFill>
                  <a:schemeClr val="accent1"/>
                </a:solidFill>
                <a:cs typeface="+mn-ea"/>
                <a:sym typeface="+mn-lt"/>
              </a:rPr>
              <a:t>决定哪一个设备获得对共享总线的访问和控制</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通常应用于中端路由器</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pic>
        <p:nvPicPr>
          <p:cNvPr id="4" name="图片 3">
            <a:extLst>
              <a:ext uri="{FF2B5EF4-FFF2-40B4-BE49-F238E27FC236}">
                <a16:creationId xmlns:a16="http://schemas.microsoft.com/office/drawing/2014/main" id="{0C0A9F25-6794-4CFF-A1F6-5E09CEA98484}"/>
              </a:ext>
            </a:extLst>
          </p:cNvPr>
          <p:cNvPicPr>
            <a:picLocks noChangeAspect="1"/>
          </p:cNvPicPr>
          <p:nvPr/>
        </p:nvPicPr>
        <p:blipFill>
          <a:blip r:embed="rId3"/>
          <a:stretch>
            <a:fillRect/>
          </a:stretch>
        </p:blipFill>
        <p:spPr>
          <a:xfrm>
            <a:off x="881742" y="1561943"/>
            <a:ext cx="3811057" cy="4577301"/>
          </a:xfrm>
          <a:prstGeom prst="rect">
            <a:avLst/>
          </a:prstGeom>
        </p:spPr>
      </p:pic>
      <p:sp>
        <p:nvSpPr>
          <p:cNvPr id="5" name="日期占位符 3">
            <a:extLst>
              <a:ext uri="{FF2B5EF4-FFF2-40B4-BE49-F238E27FC236}">
                <a16:creationId xmlns:a16="http://schemas.microsoft.com/office/drawing/2014/main" id="{4A1B6CF9-09E8-ABA0-B7D3-94E2805B7AE4}"/>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6" name="页脚占位符 4">
            <a:extLst>
              <a:ext uri="{FF2B5EF4-FFF2-40B4-BE49-F238E27FC236}">
                <a16:creationId xmlns:a16="http://schemas.microsoft.com/office/drawing/2014/main" id="{0243BF4C-8850-2FF1-7FF6-F5F82FA7309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130754CD-5374-09E0-953C-6971729544E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252</a:t>
            </a:fld>
            <a:endParaRPr lang="en-US">
              <a:cs typeface="+mn-ea"/>
              <a:sym typeface="+mn-lt"/>
            </a:endParaRPr>
          </a:p>
        </p:txBody>
      </p:sp>
    </p:spTree>
    <p:extLst>
      <p:ext uri="{BB962C8B-B14F-4D97-AF65-F5344CB8AC3E}">
        <p14:creationId xmlns:p14="http://schemas.microsoft.com/office/powerpoint/2010/main" val="10565367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35390-8C6C-4CD3-AB8B-94CE034C8DCA}"/>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Crossbar</a:t>
            </a:r>
            <a:r>
              <a:rPr lang="zh-CN" altLang="en-US" sz="3200" dirty="0">
                <a:latin typeface="+mn-lt"/>
                <a:ea typeface="+mn-ea"/>
                <a:cs typeface="+mn-ea"/>
                <a:sym typeface="+mn-lt"/>
              </a:rPr>
              <a:t>交换网</a:t>
            </a:r>
          </a:p>
        </p:txBody>
      </p:sp>
      <p:sp>
        <p:nvSpPr>
          <p:cNvPr id="3" name="内容占位符 2">
            <a:extLst>
              <a:ext uri="{FF2B5EF4-FFF2-40B4-BE49-F238E27FC236}">
                <a16:creationId xmlns:a16="http://schemas.microsoft.com/office/drawing/2014/main" id="{EB1AB037-B3FC-4A7A-8A68-86635EBD6E80}"/>
              </a:ext>
            </a:extLst>
          </p:cNvPr>
          <p:cNvSpPr>
            <a:spLocks noGrp="1"/>
          </p:cNvSpPr>
          <p:nvPr>
            <p:ph idx="1"/>
          </p:nvPr>
        </p:nvSpPr>
        <p:spPr>
          <a:xfrm>
            <a:off x="6858000" y="1484312"/>
            <a:ext cx="4602163" cy="1705201"/>
          </a:xfrm>
        </p:spPr>
        <p:txBody>
          <a:bodyPr vert="horz" lIns="91440" tIns="45720" rIns="91440" bIns="45720" rtlCol="0">
            <a:normAutofit fontScale="85000"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通常将数据报分割成固定长度的单元</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CLOS </a:t>
            </a:r>
            <a:r>
              <a:rPr lang="zh-CN" altLang="en-US" sz="2400" dirty="0">
                <a:solidFill>
                  <a:schemeClr val="accent1"/>
                </a:solidFill>
                <a:cs typeface="+mn-ea"/>
                <a:sym typeface="+mn-lt"/>
              </a:rPr>
              <a:t>网络的核心思想：用多个较小交换容量、低成本的单元构建复杂，大容量交叉矩阵网络</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pic>
        <p:nvPicPr>
          <p:cNvPr id="4" name="图片 3">
            <a:extLst>
              <a:ext uri="{FF2B5EF4-FFF2-40B4-BE49-F238E27FC236}">
                <a16:creationId xmlns:a16="http://schemas.microsoft.com/office/drawing/2014/main" id="{1E710B65-B3CB-4665-B143-59B4D3BA4D45}"/>
              </a:ext>
            </a:extLst>
          </p:cNvPr>
          <p:cNvPicPr>
            <a:picLocks noChangeAspect="1"/>
          </p:cNvPicPr>
          <p:nvPr/>
        </p:nvPicPr>
        <p:blipFill>
          <a:blip r:embed="rId3"/>
          <a:stretch>
            <a:fillRect/>
          </a:stretch>
        </p:blipFill>
        <p:spPr>
          <a:xfrm>
            <a:off x="710537" y="1235528"/>
            <a:ext cx="6060317" cy="4936672"/>
          </a:xfrm>
          <a:prstGeom prst="rect">
            <a:avLst/>
          </a:prstGeom>
        </p:spPr>
      </p:pic>
      <p:pic>
        <p:nvPicPr>
          <p:cNvPr id="5" name="图片 4">
            <a:extLst>
              <a:ext uri="{FF2B5EF4-FFF2-40B4-BE49-F238E27FC236}">
                <a16:creationId xmlns:a16="http://schemas.microsoft.com/office/drawing/2014/main" id="{CDF28B3E-DB2A-4B50-9C38-1C63550A8E5D}"/>
              </a:ext>
            </a:extLst>
          </p:cNvPr>
          <p:cNvPicPr>
            <a:picLocks noChangeAspect="1"/>
          </p:cNvPicPr>
          <p:nvPr/>
        </p:nvPicPr>
        <p:blipFill>
          <a:blip r:embed="rId4"/>
          <a:stretch>
            <a:fillRect/>
          </a:stretch>
        </p:blipFill>
        <p:spPr>
          <a:xfrm>
            <a:off x="7590986" y="3403577"/>
            <a:ext cx="3869177" cy="2594897"/>
          </a:xfrm>
          <a:prstGeom prst="rect">
            <a:avLst/>
          </a:prstGeom>
          <a:effectLst>
            <a:outerShdw blurRad="63500" sx="102000" sy="102000" algn="ctr" rotWithShape="0">
              <a:prstClr val="black">
                <a:alpha val="40000"/>
              </a:prstClr>
            </a:outerShdw>
          </a:effectLst>
        </p:spPr>
      </p:pic>
      <p:sp>
        <p:nvSpPr>
          <p:cNvPr id="6" name="椭圆 5">
            <a:extLst>
              <a:ext uri="{FF2B5EF4-FFF2-40B4-BE49-F238E27FC236}">
                <a16:creationId xmlns:a16="http://schemas.microsoft.com/office/drawing/2014/main" id="{6E6DBF77-7CF1-4D0E-8E8A-45C515006374}"/>
              </a:ext>
            </a:extLst>
          </p:cNvPr>
          <p:cNvSpPr/>
          <p:nvPr/>
        </p:nvSpPr>
        <p:spPr>
          <a:xfrm>
            <a:off x="4953000" y="4005943"/>
            <a:ext cx="1328057" cy="93617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 name="箭头: 右 6">
            <a:extLst>
              <a:ext uri="{FF2B5EF4-FFF2-40B4-BE49-F238E27FC236}">
                <a16:creationId xmlns:a16="http://schemas.microsoft.com/office/drawing/2014/main" id="{2CDB7771-9BEA-4062-8F94-5989F8F36732}"/>
              </a:ext>
            </a:extLst>
          </p:cNvPr>
          <p:cNvSpPr/>
          <p:nvPr/>
        </p:nvSpPr>
        <p:spPr>
          <a:xfrm>
            <a:off x="6635596" y="4196442"/>
            <a:ext cx="631371" cy="55517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 name="日期占位符 3">
            <a:extLst>
              <a:ext uri="{FF2B5EF4-FFF2-40B4-BE49-F238E27FC236}">
                <a16:creationId xmlns:a16="http://schemas.microsoft.com/office/drawing/2014/main" id="{936AA4C2-2449-00AC-3694-F9CDE3B422FE}"/>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9" name="页脚占位符 4">
            <a:extLst>
              <a:ext uri="{FF2B5EF4-FFF2-40B4-BE49-F238E27FC236}">
                <a16:creationId xmlns:a16="http://schemas.microsoft.com/office/drawing/2014/main" id="{C98C274A-4268-44A3-5BD3-6F1362F44254}"/>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0" name="灯片编号占位符 5">
            <a:extLst>
              <a:ext uri="{FF2B5EF4-FFF2-40B4-BE49-F238E27FC236}">
                <a16:creationId xmlns:a16="http://schemas.microsoft.com/office/drawing/2014/main" id="{4D0B143E-3CDF-A513-BCD5-5F3CA5AAE1A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253</a:t>
            </a:fld>
            <a:endParaRPr lang="en-US">
              <a:cs typeface="+mn-ea"/>
              <a:sym typeface="+mn-lt"/>
            </a:endParaRPr>
          </a:p>
        </p:txBody>
      </p:sp>
    </p:spTree>
    <p:extLst>
      <p:ext uri="{BB962C8B-B14F-4D97-AF65-F5344CB8AC3E}">
        <p14:creationId xmlns:p14="http://schemas.microsoft.com/office/powerpoint/2010/main" val="319922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B7A38-334B-45D3-8133-83C7874C5838}"/>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典型核心路由器架构</a:t>
            </a:r>
          </a:p>
        </p:txBody>
      </p:sp>
      <p:sp>
        <p:nvSpPr>
          <p:cNvPr id="4" name="矩形 3">
            <a:extLst>
              <a:ext uri="{FF2B5EF4-FFF2-40B4-BE49-F238E27FC236}">
                <a16:creationId xmlns:a16="http://schemas.microsoft.com/office/drawing/2014/main" id="{996F55D7-B1B5-4C84-877F-21F3502507DA}"/>
              </a:ext>
            </a:extLst>
          </p:cNvPr>
          <p:cNvSpPr/>
          <p:nvPr/>
        </p:nvSpPr>
        <p:spPr>
          <a:xfrm>
            <a:off x="6330510" y="2279088"/>
            <a:ext cx="4916610" cy="358431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sp>
        <p:nvSpPr>
          <p:cNvPr id="5" name="矩形 4">
            <a:extLst>
              <a:ext uri="{FF2B5EF4-FFF2-40B4-BE49-F238E27FC236}">
                <a16:creationId xmlns:a16="http://schemas.microsoft.com/office/drawing/2014/main" id="{C78C2F81-0C13-4BAF-8DCC-B6F97A60DA93}"/>
              </a:ext>
            </a:extLst>
          </p:cNvPr>
          <p:cNvSpPr/>
          <p:nvPr/>
        </p:nvSpPr>
        <p:spPr>
          <a:xfrm>
            <a:off x="6872990" y="842910"/>
            <a:ext cx="3751781" cy="396134"/>
          </a:xfrm>
          <a:prstGeom prst="rect">
            <a:avLst/>
          </a:prstGeom>
        </p:spPr>
        <p:txBody>
          <a:bodyPr wrap="square">
            <a:spAutoFit/>
          </a:bodyPr>
          <a:lstStyle/>
          <a:p>
            <a:pPr algn="ctr">
              <a:lnSpc>
                <a:spcPct val="120000"/>
              </a:lnSpc>
            </a:pPr>
            <a:r>
              <a:rPr lang="zh-CN" altLang="en-US" b="1" dirty="0">
                <a:solidFill>
                  <a:prstClr val="black"/>
                </a:solidFill>
                <a:cs typeface="+mn-ea"/>
                <a:sym typeface="+mn-lt"/>
              </a:rPr>
              <a:t>分布式路由器、交换机逻辑架构</a:t>
            </a:r>
            <a:endParaRPr lang="zh-CN" altLang="en-US" dirty="0">
              <a:solidFill>
                <a:prstClr val="black"/>
              </a:solidFill>
              <a:cs typeface="+mn-ea"/>
              <a:sym typeface="+mn-lt"/>
            </a:endParaRPr>
          </a:p>
        </p:txBody>
      </p:sp>
      <p:sp>
        <p:nvSpPr>
          <p:cNvPr id="6" name="AutoShape 3">
            <a:extLst>
              <a:ext uri="{FF2B5EF4-FFF2-40B4-BE49-F238E27FC236}">
                <a16:creationId xmlns:a16="http://schemas.microsoft.com/office/drawing/2014/main" id="{C6B08D1A-CD49-46D2-98DD-080555AFA18B}"/>
              </a:ext>
            </a:extLst>
          </p:cNvPr>
          <p:cNvSpPr>
            <a:spLocks noChangeAspect="1" noChangeArrowheads="1" noTextEdit="1"/>
          </p:cNvSpPr>
          <p:nvPr/>
        </p:nvSpPr>
        <p:spPr bwMode="auto">
          <a:xfrm>
            <a:off x="6409963" y="2277651"/>
            <a:ext cx="4497388" cy="3422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 name="Freeform 5">
            <a:extLst>
              <a:ext uri="{FF2B5EF4-FFF2-40B4-BE49-F238E27FC236}">
                <a16:creationId xmlns:a16="http://schemas.microsoft.com/office/drawing/2014/main" id="{EF0BE212-6565-47C8-983F-E4CF80A93E71}"/>
              </a:ext>
            </a:extLst>
          </p:cNvPr>
          <p:cNvSpPr>
            <a:spLocks/>
          </p:cNvSpPr>
          <p:nvPr/>
        </p:nvSpPr>
        <p:spPr bwMode="auto">
          <a:xfrm>
            <a:off x="8580076" y="2556900"/>
            <a:ext cx="757238" cy="2747963"/>
          </a:xfrm>
          <a:custGeom>
            <a:avLst/>
            <a:gdLst>
              <a:gd name="T0" fmla="*/ 137 w 1430"/>
              <a:gd name="T1" fmla="*/ 5191 h 5191"/>
              <a:gd name="T2" fmla="*/ 1295 w 1430"/>
              <a:gd name="T3" fmla="*/ 5191 h 5191"/>
              <a:gd name="T4" fmla="*/ 1321 w 1430"/>
              <a:gd name="T5" fmla="*/ 5188 h 5191"/>
              <a:gd name="T6" fmla="*/ 1347 w 1430"/>
              <a:gd name="T7" fmla="*/ 5181 h 5191"/>
              <a:gd name="T8" fmla="*/ 1370 w 1430"/>
              <a:gd name="T9" fmla="*/ 5168 h 5191"/>
              <a:gd name="T10" fmla="*/ 1391 w 1430"/>
              <a:gd name="T11" fmla="*/ 5151 h 5191"/>
              <a:gd name="T12" fmla="*/ 1407 w 1430"/>
              <a:gd name="T13" fmla="*/ 5131 h 5191"/>
              <a:gd name="T14" fmla="*/ 1420 w 1430"/>
              <a:gd name="T15" fmla="*/ 5106 h 5191"/>
              <a:gd name="T16" fmla="*/ 1427 w 1430"/>
              <a:gd name="T17" fmla="*/ 5082 h 5191"/>
              <a:gd name="T18" fmla="*/ 1430 w 1430"/>
              <a:gd name="T19" fmla="*/ 5054 h 5191"/>
              <a:gd name="T20" fmla="*/ 1430 w 1430"/>
              <a:gd name="T21" fmla="*/ 137 h 5191"/>
              <a:gd name="T22" fmla="*/ 1427 w 1430"/>
              <a:gd name="T23" fmla="*/ 111 h 5191"/>
              <a:gd name="T24" fmla="*/ 1420 w 1430"/>
              <a:gd name="T25" fmla="*/ 85 h 5191"/>
              <a:gd name="T26" fmla="*/ 1407 w 1430"/>
              <a:gd name="T27" fmla="*/ 60 h 5191"/>
              <a:gd name="T28" fmla="*/ 1391 w 1430"/>
              <a:gd name="T29" fmla="*/ 40 h 5191"/>
              <a:gd name="T30" fmla="*/ 1370 w 1430"/>
              <a:gd name="T31" fmla="*/ 23 h 5191"/>
              <a:gd name="T32" fmla="*/ 1347 w 1430"/>
              <a:gd name="T33" fmla="*/ 12 h 5191"/>
              <a:gd name="T34" fmla="*/ 1321 w 1430"/>
              <a:gd name="T35" fmla="*/ 3 h 5191"/>
              <a:gd name="T36" fmla="*/ 1295 w 1430"/>
              <a:gd name="T37" fmla="*/ 0 h 5191"/>
              <a:gd name="T38" fmla="*/ 137 w 1430"/>
              <a:gd name="T39" fmla="*/ 0 h 5191"/>
              <a:gd name="T40" fmla="*/ 109 w 1430"/>
              <a:gd name="T41" fmla="*/ 3 h 5191"/>
              <a:gd name="T42" fmla="*/ 83 w 1430"/>
              <a:gd name="T43" fmla="*/ 12 h 5191"/>
              <a:gd name="T44" fmla="*/ 60 w 1430"/>
              <a:gd name="T45" fmla="*/ 23 h 5191"/>
              <a:gd name="T46" fmla="*/ 40 w 1430"/>
              <a:gd name="T47" fmla="*/ 40 h 5191"/>
              <a:gd name="T48" fmla="*/ 23 w 1430"/>
              <a:gd name="T49" fmla="*/ 60 h 5191"/>
              <a:gd name="T50" fmla="*/ 10 w 1430"/>
              <a:gd name="T51" fmla="*/ 85 h 5191"/>
              <a:gd name="T52" fmla="*/ 3 w 1430"/>
              <a:gd name="T53" fmla="*/ 111 h 5191"/>
              <a:gd name="T54" fmla="*/ 0 w 1430"/>
              <a:gd name="T55" fmla="*/ 137 h 5191"/>
              <a:gd name="T56" fmla="*/ 0 w 1430"/>
              <a:gd name="T57" fmla="*/ 5054 h 5191"/>
              <a:gd name="T58" fmla="*/ 3 w 1430"/>
              <a:gd name="T59" fmla="*/ 5082 h 5191"/>
              <a:gd name="T60" fmla="*/ 10 w 1430"/>
              <a:gd name="T61" fmla="*/ 5106 h 5191"/>
              <a:gd name="T62" fmla="*/ 23 w 1430"/>
              <a:gd name="T63" fmla="*/ 5131 h 5191"/>
              <a:gd name="T64" fmla="*/ 40 w 1430"/>
              <a:gd name="T65" fmla="*/ 5151 h 5191"/>
              <a:gd name="T66" fmla="*/ 60 w 1430"/>
              <a:gd name="T67" fmla="*/ 5168 h 5191"/>
              <a:gd name="T68" fmla="*/ 83 w 1430"/>
              <a:gd name="T69" fmla="*/ 5181 h 5191"/>
              <a:gd name="T70" fmla="*/ 109 w 1430"/>
              <a:gd name="T71" fmla="*/ 5188 h 5191"/>
              <a:gd name="T72" fmla="*/ 137 w 1430"/>
              <a:gd name="T73" fmla="*/ 5191 h 5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0" h="5191">
                <a:moveTo>
                  <a:pt x="137" y="5191"/>
                </a:moveTo>
                <a:lnTo>
                  <a:pt x="1295" y="5191"/>
                </a:lnTo>
                <a:lnTo>
                  <a:pt x="1321" y="5188"/>
                </a:lnTo>
                <a:lnTo>
                  <a:pt x="1347" y="5181"/>
                </a:lnTo>
                <a:lnTo>
                  <a:pt x="1370" y="5168"/>
                </a:lnTo>
                <a:lnTo>
                  <a:pt x="1391" y="5151"/>
                </a:lnTo>
                <a:lnTo>
                  <a:pt x="1407" y="5131"/>
                </a:lnTo>
                <a:lnTo>
                  <a:pt x="1420" y="5106"/>
                </a:lnTo>
                <a:lnTo>
                  <a:pt x="1427" y="5082"/>
                </a:lnTo>
                <a:lnTo>
                  <a:pt x="1430" y="5054"/>
                </a:lnTo>
                <a:lnTo>
                  <a:pt x="1430" y="137"/>
                </a:lnTo>
                <a:lnTo>
                  <a:pt x="1427" y="111"/>
                </a:lnTo>
                <a:lnTo>
                  <a:pt x="1420" y="85"/>
                </a:lnTo>
                <a:lnTo>
                  <a:pt x="1407" y="60"/>
                </a:lnTo>
                <a:lnTo>
                  <a:pt x="1391" y="40"/>
                </a:lnTo>
                <a:lnTo>
                  <a:pt x="1370" y="23"/>
                </a:lnTo>
                <a:lnTo>
                  <a:pt x="1347" y="12"/>
                </a:lnTo>
                <a:lnTo>
                  <a:pt x="1321" y="3"/>
                </a:lnTo>
                <a:lnTo>
                  <a:pt x="1295" y="0"/>
                </a:lnTo>
                <a:lnTo>
                  <a:pt x="137" y="0"/>
                </a:lnTo>
                <a:lnTo>
                  <a:pt x="109" y="3"/>
                </a:lnTo>
                <a:lnTo>
                  <a:pt x="83" y="12"/>
                </a:lnTo>
                <a:lnTo>
                  <a:pt x="60" y="23"/>
                </a:lnTo>
                <a:lnTo>
                  <a:pt x="40" y="40"/>
                </a:lnTo>
                <a:lnTo>
                  <a:pt x="23" y="60"/>
                </a:lnTo>
                <a:lnTo>
                  <a:pt x="10" y="85"/>
                </a:lnTo>
                <a:lnTo>
                  <a:pt x="3" y="111"/>
                </a:lnTo>
                <a:lnTo>
                  <a:pt x="0" y="137"/>
                </a:lnTo>
                <a:lnTo>
                  <a:pt x="0" y="5054"/>
                </a:lnTo>
                <a:lnTo>
                  <a:pt x="3" y="5082"/>
                </a:lnTo>
                <a:lnTo>
                  <a:pt x="10" y="5106"/>
                </a:lnTo>
                <a:lnTo>
                  <a:pt x="23" y="5131"/>
                </a:lnTo>
                <a:lnTo>
                  <a:pt x="40" y="5151"/>
                </a:lnTo>
                <a:lnTo>
                  <a:pt x="60" y="5168"/>
                </a:lnTo>
                <a:lnTo>
                  <a:pt x="83" y="5181"/>
                </a:lnTo>
                <a:lnTo>
                  <a:pt x="109" y="5188"/>
                </a:lnTo>
                <a:lnTo>
                  <a:pt x="137" y="5191"/>
                </a:lnTo>
                <a:close/>
              </a:path>
            </a:pathLst>
          </a:custGeom>
          <a:solidFill>
            <a:srgbClr val="E6E6E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8" name="Freeform 6">
            <a:extLst>
              <a:ext uri="{FF2B5EF4-FFF2-40B4-BE49-F238E27FC236}">
                <a16:creationId xmlns:a16="http://schemas.microsoft.com/office/drawing/2014/main" id="{DD6BFEE7-1133-475B-A102-94D996960C24}"/>
              </a:ext>
            </a:extLst>
          </p:cNvPr>
          <p:cNvSpPr>
            <a:spLocks/>
          </p:cNvSpPr>
          <p:nvPr/>
        </p:nvSpPr>
        <p:spPr bwMode="auto">
          <a:xfrm>
            <a:off x="8622938" y="2593413"/>
            <a:ext cx="757238" cy="2746375"/>
          </a:xfrm>
          <a:custGeom>
            <a:avLst/>
            <a:gdLst>
              <a:gd name="T0" fmla="*/ 136 w 1431"/>
              <a:gd name="T1" fmla="*/ 5189 h 5189"/>
              <a:gd name="T2" fmla="*/ 1295 w 1431"/>
              <a:gd name="T3" fmla="*/ 5189 h 5189"/>
              <a:gd name="T4" fmla="*/ 1321 w 1431"/>
              <a:gd name="T5" fmla="*/ 5186 h 5189"/>
              <a:gd name="T6" fmla="*/ 1347 w 1431"/>
              <a:gd name="T7" fmla="*/ 5179 h 5189"/>
              <a:gd name="T8" fmla="*/ 1370 w 1431"/>
              <a:gd name="T9" fmla="*/ 5166 h 5189"/>
              <a:gd name="T10" fmla="*/ 1390 w 1431"/>
              <a:gd name="T11" fmla="*/ 5149 h 5189"/>
              <a:gd name="T12" fmla="*/ 1408 w 1431"/>
              <a:gd name="T13" fmla="*/ 5129 h 5189"/>
              <a:gd name="T14" fmla="*/ 1421 w 1431"/>
              <a:gd name="T15" fmla="*/ 5106 h 5189"/>
              <a:gd name="T16" fmla="*/ 1428 w 1431"/>
              <a:gd name="T17" fmla="*/ 5080 h 5189"/>
              <a:gd name="T18" fmla="*/ 1431 w 1431"/>
              <a:gd name="T19" fmla="*/ 5054 h 5189"/>
              <a:gd name="T20" fmla="*/ 1431 w 1431"/>
              <a:gd name="T21" fmla="*/ 135 h 5189"/>
              <a:gd name="T22" fmla="*/ 1428 w 1431"/>
              <a:gd name="T23" fmla="*/ 109 h 5189"/>
              <a:gd name="T24" fmla="*/ 1421 w 1431"/>
              <a:gd name="T25" fmla="*/ 83 h 5189"/>
              <a:gd name="T26" fmla="*/ 1408 w 1431"/>
              <a:gd name="T27" fmla="*/ 60 h 5189"/>
              <a:gd name="T28" fmla="*/ 1390 w 1431"/>
              <a:gd name="T29" fmla="*/ 40 h 5189"/>
              <a:gd name="T30" fmla="*/ 1370 w 1431"/>
              <a:gd name="T31" fmla="*/ 23 h 5189"/>
              <a:gd name="T32" fmla="*/ 1347 w 1431"/>
              <a:gd name="T33" fmla="*/ 10 h 5189"/>
              <a:gd name="T34" fmla="*/ 1321 w 1431"/>
              <a:gd name="T35" fmla="*/ 3 h 5189"/>
              <a:gd name="T36" fmla="*/ 1295 w 1431"/>
              <a:gd name="T37" fmla="*/ 0 h 5189"/>
              <a:gd name="T38" fmla="*/ 136 w 1431"/>
              <a:gd name="T39" fmla="*/ 0 h 5189"/>
              <a:gd name="T40" fmla="*/ 110 w 1431"/>
              <a:gd name="T41" fmla="*/ 3 h 5189"/>
              <a:gd name="T42" fmla="*/ 84 w 1431"/>
              <a:gd name="T43" fmla="*/ 10 h 5189"/>
              <a:gd name="T44" fmla="*/ 61 w 1431"/>
              <a:gd name="T45" fmla="*/ 23 h 5189"/>
              <a:gd name="T46" fmla="*/ 40 w 1431"/>
              <a:gd name="T47" fmla="*/ 40 h 5189"/>
              <a:gd name="T48" fmla="*/ 23 w 1431"/>
              <a:gd name="T49" fmla="*/ 60 h 5189"/>
              <a:gd name="T50" fmla="*/ 10 w 1431"/>
              <a:gd name="T51" fmla="*/ 83 h 5189"/>
              <a:gd name="T52" fmla="*/ 3 w 1431"/>
              <a:gd name="T53" fmla="*/ 109 h 5189"/>
              <a:gd name="T54" fmla="*/ 0 w 1431"/>
              <a:gd name="T55" fmla="*/ 135 h 5189"/>
              <a:gd name="T56" fmla="*/ 0 w 1431"/>
              <a:gd name="T57" fmla="*/ 5054 h 5189"/>
              <a:gd name="T58" fmla="*/ 3 w 1431"/>
              <a:gd name="T59" fmla="*/ 5080 h 5189"/>
              <a:gd name="T60" fmla="*/ 10 w 1431"/>
              <a:gd name="T61" fmla="*/ 5106 h 5189"/>
              <a:gd name="T62" fmla="*/ 23 w 1431"/>
              <a:gd name="T63" fmla="*/ 5129 h 5189"/>
              <a:gd name="T64" fmla="*/ 40 w 1431"/>
              <a:gd name="T65" fmla="*/ 5149 h 5189"/>
              <a:gd name="T66" fmla="*/ 61 w 1431"/>
              <a:gd name="T67" fmla="*/ 5166 h 5189"/>
              <a:gd name="T68" fmla="*/ 84 w 1431"/>
              <a:gd name="T69" fmla="*/ 5179 h 5189"/>
              <a:gd name="T70" fmla="*/ 110 w 1431"/>
              <a:gd name="T71" fmla="*/ 5186 h 5189"/>
              <a:gd name="T72" fmla="*/ 136 w 1431"/>
              <a:gd name="T73" fmla="*/ 5189 h 5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1" h="5189">
                <a:moveTo>
                  <a:pt x="136" y="5189"/>
                </a:moveTo>
                <a:lnTo>
                  <a:pt x="1295" y="5189"/>
                </a:lnTo>
                <a:lnTo>
                  <a:pt x="1321" y="5186"/>
                </a:lnTo>
                <a:lnTo>
                  <a:pt x="1347" y="5179"/>
                </a:lnTo>
                <a:lnTo>
                  <a:pt x="1370" y="5166"/>
                </a:lnTo>
                <a:lnTo>
                  <a:pt x="1390" y="5149"/>
                </a:lnTo>
                <a:lnTo>
                  <a:pt x="1408" y="5129"/>
                </a:lnTo>
                <a:lnTo>
                  <a:pt x="1421" y="5106"/>
                </a:lnTo>
                <a:lnTo>
                  <a:pt x="1428" y="5080"/>
                </a:lnTo>
                <a:lnTo>
                  <a:pt x="1431" y="5054"/>
                </a:lnTo>
                <a:lnTo>
                  <a:pt x="1431" y="135"/>
                </a:lnTo>
                <a:lnTo>
                  <a:pt x="1428" y="109"/>
                </a:lnTo>
                <a:lnTo>
                  <a:pt x="1421" y="83"/>
                </a:lnTo>
                <a:lnTo>
                  <a:pt x="1408" y="60"/>
                </a:lnTo>
                <a:lnTo>
                  <a:pt x="1390" y="40"/>
                </a:lnTo>
                <a:lnTo>
                  <a:pt x="1370" y="23"/>
                </a:lnTo>
                <a:lnTo>
                  <a:pt x="1347" y="10"/>
                </a:lnTo>
                <a:lnTo>
                  <a:pt x="1321" y="3"/>
                </a:lnTo>
                <a:lnTo>
                  <a:pt x="1295" y="0"/>
                </a:lnTo>
                <a:lnTo>
                  <a:pt x="136" y="0"/>
                </a:lnTo>
                <a:lnTo>
                  <a:pt x="110" y="3"/>
                </a:lnTo>
                <a:lnTo>
                  <a:pt x="84" y="10"/>
                </a:lnTo>
                <a:lnTo>
                  <a:pt x="61" y="23"/>
                </a:lnTo>
                <a:lnTo>
                  <a:pt x="40" y="40"/>
                </a:lnTo>
                <a:lnTo>
                  <a:pt x="23" y="60"/>
                </a:lnTo>
                <a:lnTo>
                  <a:pt x="10" y="83"/>
                </a:lnTo>
                <a:lnTo>
                  <a:pt x="3" y="109"/>
                </a:lnTo>
                <a:lnTo>
                  <a:pt x="0" y="135"/>
                </a:lnTo>
                <a:lnTo>
                  <a:pt x="0" y="5054"/>
                </a:lnTo>
                <a:lnTo>
                  <a:pt x="3" y="5080"/>
                </a:lnTo>
                <a:lnTo>
                  <a:pt x="10" y="5106"/>
                </a:lnTo>
                <a:lnTo>
                  <a:pt x="23" y="5129"/>
                </a:lnTo>
                <a:lnTo>
                  <a:pt x="40" y="5149"/>
                </a:lnTo>
                <a:lnTo>
                  <a:pt x="61" y="5166"/>
                </a:lnTo>
                <a:lnTo>
                  <a:pt x="84" y="5179"/>
                </a:lnTo>
                <a:lnTo>
                  <a:pt x="110" y="5186"/>
                </a:lnTo>
                <a:lnTo>
                  <a:pt x="136" y="5189"/>
                </a:lnTo>
                <a:close/>
              </a:path>
            </a:pathLst>
          </a:custGeom>
          <a:solidFill>
            <a:srgbClr val="E6E6E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9" name="Freeform 7">
            <a:extLst>
              <a:ext uri="{FF2B5EF4-FFF2-40B4-BE49-F238E27FC236}">
                <a16:creationId xmlns:a16="http://schemas.microsoft.com/office/drawing/2014/main" id="{9C056F1C-4D9C-4058-9D28-90B9673EBEAF}"/>
              </a:ext>
            </a:extLst>
          </p:cNvPr>
          <p:cNvSpPr>
            <a:spLocks/>
          </p:cNvSpPr>
          <p:nvPr/>
        </p:nvSpPr>
        <p:spPr bwMode="auto">
          <a:xfrm>
            <a:off x="8664213" y="2628338"/>
            <a:ext cx="757238" cy="2746375"/>
          </a:xfrm>
          <a:custGeom>
            <a:avLst/>
            <a:gdLst>
              <a:gd name="T0" fmla="*/ 136 w 1431"/>
              <a:gd name="T1" fmla="*/ 5191 h 5191"/>
              <a:gd name="T2" fmla="*/ 1295 w 1431"/>
              <a:gd name="T3" fmla="*/ 5191 h 5191"/>
              <a:gd name="T4" fmla="*/ 1321 w 1431"/>
              <a:gd name="T5" fmla="*/ 5188 h 5191"/>
              <a:gd name="T6" fmla="*/ 1347 w 1431"/>
              <a:gd name="T7" fmla="*/ 5179 h 5191"/>
              <a:gd name="T8" fmla="*/ 1370 w 1431"/>
              <a:gd name="T9" fmla="*/ 5168 h 5191"/>
              <a:gd name="T10" fmla="*/ 1391 w 1431"/>
              <a:gd name="T11" fmla="*/ 5151 h 5191"/>
              <a:gd name="T12" fmla="*/ 1408 w 1431"/>
              <a:gd name="T13" fmla="*/ 5130 h 5191"/>
              <a:gd name="T14" fmla="*/ 1421 w 1431"/>
              <a:gd name="T15" fmla="*/ 5106 h 5191"/>
              <a:gd name="T16" fmla="*/ 1428 w 1431"/>
              <a:gd name="T17" fmla="*/ 5082 h 5191"/>
              <a:gd name="T18" fmla="*/ 1431 w 1431"/>
              <a:gd name="T19" fmla="*/ 5054 h 5191"/>
              <a:gd name="T20" fmla="*/ 1431 w 1431"/>
              <a:gd name="T21" fmla="*/ 136 h 5191"/>
              <a:gd name="T22" fmla="*/ 1428 w 1431"/>
              <a:gd name="T23" fmla="*/ 109 h 5191"/>
              <a:gd name="T24" fmla="*/ 1421 w 1431"/>
              <a:gd name="T25" fmla="*/ 85 h 5191"/>
              <a:gd name="T26" fmla="*/ 1408 w 1431"/>
              <a:gd name="T27" fmla="*/ 60 h 5191"/>
              <a:gd name="T28" fmla="*/ 1391 w 1431"/>
              <a:gd name="T29" fmla="*/ 40 h 5191"/>
              <a:gd name="T30" fmla="*/ 1370 w 1431"/>
              <a:gd name="T31" fmla="*/ 23 h 5191"/>
              <a:gd name="T32" fmla="*/ 1347 w 1431"/>
              <a:gd name="T33" fmla="*/ 11 h 5191"/>
              <a:gd name="T34" fmla="*/ 1321 w 1431"/>
              <a:gd name="T35" fmla="*/ 3 h 5191"/>
              <a:gd name="T36" fmla="*/ 1295 w 1431"/>
              <a:gd name="T37" fmla="*/ 0 h 5191"/>
              <a:gd name="T38" fmla="*/ 136 w 1431"/>
              <a:gd name="T39" fmla="*/ 0 h 5191"/>
              <a:gd name="T40" fmla="*/ 110 w 1431"/>
              <a:gd name="T41" fmla="*/ 3 h 5191"/>
              <a:gd name="T42" fmla="*/ 84 w 1431"/>
              <a:gd name="T43" fmla="*/ 11 h 5191"/>
              <a:gd name="T44" fmla="*/ 61 w 1431"/>
              <a:gd name="T45" fmla="*/ 23 h 5191"/>
              <a:gd name="T46" fmla="*/ 41 w 1431"/>
              <a:gd name="T47" fmla="*/ 40 h 5191"/>
              <a:gd name="T48" fmla="*/ 23 w 1431"/>
              <a:gd name="T49" fmla="*/ 60 h 5191"/>
              <a:gd name="T50" fmla="*/ 10 w 1431"/>
              <a:gd name="T51" fmla="*/ 85 h 5191"/>
              <a:gd name="T52" fmla="*/ 3 w 1431"/>
              <a:gd name="T53" fmla="*/ 109 h 5191"/>
              <a:gd name="T54" fmla="*/ 0 w 1431"/>
              <a:gd name="T55" fmla="*/ 136 h 5191"/>
              <a:gd name="T56" fmla="*/ 0 w 1431"/>
              <a:gd name="T57" fmla="*/ 5054 h 5191"/>
              <a:gd name="T58" fmla="*/ 3 w 1431"/>
              <a:gd name="T59" fmla="*/ 5082 h 5191"/>
              <a:gd name="T60" fmla="*/ 10 w 1431"/>
              <a:gd name="T61" fmla="*/ 5106 h 5191"/>
              <a:gd name="T62" fmla="*/ 23 w 1431"/>
              <a:gd name="T63" fmla="*/ 5130 h 5191"/>
              <a:gd name="T64" fmla="*/ 41 w 1431"/>
              <a:gd name="T65" fmla="*/ 5151 h 5191"/>
              <a:gd name="T66" fmla="*/ 61 w 1431"/>
              <a:gd name="T67" fmla="*/ 5168 h 5191"/>
              <a:gd name="T68" fmla="*/ 84 w 1431"/>
              <a:gd name="T69" fmla="*/ 5179 h 5191"/>
              <a:gd name="T70" fmla="*/ 110 w 1431"/>
              <a:gd name="T71" fmla="*/ 5188 h 5191"/>
              <a:gd name="T72" fmla="*/ 136 w 1431"/>
              <a:gd name="T73" fmla="*/ 5191 h 5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1" h="5191">
                <a:moveTo>
                  <a:pt x="136" y="5191"/>
                </a:moveTo>
                <a:lnTo>
                  <a:pt x="1295" y="5191"/>
                </a:lnTo>
                <a:lnTo>
                  <a:pt x="1321" y="5188"/>
                </a:lnTo>
                <a:lnTo>
                  <a:pt x="1347" y="5179"/>
                </a:lnTo>
                <a:lnTo>
                  <a:pt x="1370" y="5168"/>
                </a:lnTo>
                <a:lnTo>
                  <a:pt x="1391" y="5151"/>
                </a:lnTo>
                <a:lnTo>
                  <a:pt x="1408" y="5130"/>
                </a:lnTo>
                <a:lnTo>
                  <a:pt x="1421" y="5106"/>
                </a:lnTo>
                <a:lnTo>
                  <a:pt x="1428" y="5082"/>
                </a:lnTo>
                <a:lnTo>
                  <a:pt x="1431" y="5054"/>
                </a:lnTo>
                <a:lnTo>
                  <a:pt x="1431" y="136"/>
                </a:lnTo>
                <a:lnTo>
                  <a:pt x="1428" y="109"/>
                </a:lnTo>
                <a:lnTo>
                  <a:pt x="1421" y="85"/>
                </a:lnTo>
                <a:lnTo>
                  <a:pt x="1408" y="60"/>
                </a:lnTo>
                <a:lnTo>
                  <a:pt x="1391" y="40"/>
                </a:lnTo>
                <a:lnTo>
                  <a:pt x="1370" y="23"/>
                </a:lnTo>
                <a:lnTo>
                  <a:pt x="1347" y="11"/>
                </a:lnTo>
                <a:lnTo>
                  <a:pt x="1321" y="3"/>
                </a:lnTo>
                <a:lnTo>
                  <a:pt x="1295" y="0"/>
                </a:lnTo>
                <a:lnTo>
                  <a:pt x="136" y="0"/>
                </a:lnTo>
                <a:lnTo>
                  <a:pt x="110" y="3"/>
                </a:lnTo>
                <a:lnTo>
                  <a:pt x="84" y="11"/>
                </a:lnTo>
                <a:lnTo>
                  <a:pt x="61" y="23"/>
                </a:lnTo>
                <a:lnTo>
                  <a:pt x="41" y="40"/>
                </a:lnTo>
                <a:lnTo>
                  <a:pt x="23" y="60"/>
                </a:lnTo>
                <a:lnTo>
                  <a:pt x="10" y="85"/>
                </a:lnTo>
                <a:lnTo>
                  <a:pt x="3" y="109"/>
                </a:lnTo>
                <a:lnTo>
                  <a:pt x="0" y="136"/>
                </a:lnTo>
                <a:lnTo>
                  <a:pt x="0" y="5054"/>
                </a:lnTo>
                <a:lnTo>
                  <a:pt x="3" y="5082"/>
                </a:lnTo>
                <a:lnTo>
                  <a:pt x="10" y="5106"/>
                </a:lnTo>
                <a:lnTo>
                  <a:pt x="23" y="5130"/>
                </a:lnTo>
                <a:lnTo>
                  <a:pt x="41" y="5151"/>
                </a:lnTo>
                <a:lnTo>
                  <a:pt x="61" y="5168"/>
                </a:lnTo>
                <a:lnTo>
                  <a:pt x="84" y="5179"/>
                </a:lnTo>
                <a:lnTo>
                  <a:pt x="110" y="5188"/>
                </a:lnTo>
                <a:lnTo>
                  <a:pt x="136" y="5191"/>
                </a:lnTo>
                <a:close/>
              </a:path>
            </a:pathLst>
          </a:custGeom>
          <a:solidFill>
            <a:srgbClr val="E6E6E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0" name="Freeform 8">
            <a:extLst>
              <a:ext uri="{FF2B5EF4-FFF2-40B4-BE49-F238E27FC236}">
                <a16:creationId xmlns:a16="http://schemas.microsoft.com/office/drawing/2014/main" id="{D4ED4290-9BCA-42BA-A28E-47EA366F73EB}"/>
              </a:ext>
            </a:extLst>
          </p:cNvPr>
          <p:cNvSpPr>
            <a:spLocks/>
          </p:cNvSpPr>
          <p:nvPr/>
        </p:nvSpPr>
        <p:spPr bwMode="auto">
          <a:xfrm>
            <a:off x="8707076" y="2663263"/>
            <a:ext cx="755650" cy="2746375"/>
          </a:xfrm>
          <a:custGeom>
            <a:avLst/>
            <a:gdLst>
              <a:gd name="T0" fmla="*/ 135 w 1430"/>
              <a:gd name="T1" fmla="*/ 5190 h 5190"/>
              <a:gd name="T2" fmla="*/ 1295 w 1430"/>
              <a:gd name="T3" fmla="*/ 5190 h 5190"/>
              <a:gd name="T4" fmla="*/ 1321 w 1430"/>
              <a:gd name="T5" fmla="*/ 5187 h 5190"/>
              <a:gd name="T6" fmla="*/ 1347 w 1430"/>
              <a:gd name="T7" fmla="*/ 5180 h 5190"/>
              <a:gd name="T8" fmla="*/ 1370 w 1430"/>
              <a:gd name="T9" fmla="*/ 5167 h 5190"/>
              <a:gd name="T10" fmla="*/ 1390 w 1430"/>
              <a:gd name="T11" fmla="*/ 5150 h 5190"/>
              <a:gd name="T12" fmla="*/ 1407 w 1430"/>
              <a:gd name="T13" fmla="*/ 5130 h 5190"/>
              <a:gd name="T14" fmla="*/ 1420 w 1430"/>
              <a:gd name="T15" fmla="*/ 5107 h 5190"/>
              <a:gd name="T16" fmla="*/ 1427 w 1430"/>
              <a:gd name="T17" fmla="*/ 5081 h 5190"/>
              <a:gd name="T18" fmla="*/ 1430 w 1430"/>
              <a:gd name="T19" fmla="*/ 5055 h 5190"/>
              <a:gd name="T20" fmla="*/ 1430 w 1430"/>
              <a:gd name="T21" fmla="*/ 136 h 5190"/>
              <a:gd name="T22" fmla="*/ 1427 w 1430"/>
              <a:gd name="T23" fmla="*/ 110 h 5190"/>
              <a:gd name="T24" fmla="*/ 1420 w 1430"/>
              <a:gd name="T25" fmla="*/ 84 h 5190"/>
              <a:gd name="T26" fmla="*/ 1407 w 1430"/>
              <a:gd name="T27" fmla="*/ 61 h 5190"/>
              <a:gd name="T28" fmla="*/ 1390 w 1430"/>
              <a:gd name="T29" fmla="*/ 39 h 5190"/>
              <a:gd name="T30" fmla="*/ 1370 w 1430"/>
              <a:gd name="T31" fmla="*/ 23 h 5190"/>
              <a:gd name="T32" fmla="*/ 1347 w 1430"/>
              <a:gd name="T33" fmla="*/ 10 h 5190"/>
              <a:gd name="T34" fmla="*/ 1321 w 1430"/>
              <a:gd name="T35" fmla="*/ 3 h 5190"/>
              <a:gd name="T36" fmla="*/ 1295 w 1430"/>
              <a:gd name="T37" fmla="*/ 0 h 5190"/>
              <a:gd name="T38" fmla="*/ 135 w 1430"/>
              <a:gd name="T39" fmla="*/ 0 h 5190"/>
              <a:gd name="T40" fmla="*/ 109 w 1430"/>
              <a:gd name="T41" fmla="*/ 3 h 5190"/>
              <a:gd name="T42" fmla="*/ 83 w 1430"/>
              <a:gd name="T43" fmla="*/ 10 h 5190"/>
              <a:gd name="T44" fmla="*/ 60 w 1430"/>
              <a:gd name="T45" fmla="*/ 23 h 5190"/>
              <a:gd name="T46" fmla="*/ 40 w 1430"/>
              <a:gd name="T47" fmla="*/ 39 h 5190"/>
              <a:gd name="T48" fmla="*/ 23 w 1430"/>
              <a:gd name="T49" fmla="*/ 61 h 5190"/>
              <a:gd name="T50" fmla="*/ 10 w 1430"/>
              <a:gd name="T51" fmla="*/ 84 h 5190"/>
              <a:gd name="T52" fmla="*/ 3 w 1430"/>
              <a:gd name="T53" fmla="*/ 110 h 5190"/>
              <a:gd name="T54" fmla="*/ 0 w 1430"/>
              <a:gd name="T55" fmla="*/ 136 h 5190"/>
              <a:gd name="T56" fmla="*/ 0 w 1430"/>
              <a:gd name="T57" fmla="*/ 5055 h 5190"/>
              <a:gd name="T58" fmla="*/ 3 w 1430"/>
              <a:gd name="T59" fmla="*/ 5081 h 5190"/>
              <a:gd name="T60" fmla="*/ 10 w 1430"/>
              <a:gd name="T61" fmla="*/ 5107 h 5190"/>
              <a:gd name="T62" fmla="*/ 23 w 1430"/>
              <a:gd name="T63" fmla="*/ 5130 h 5190"/>
              <a:gd name="T64" fmla="*/ 40 w 1430"/>
              <a:gd name="T65" fmla="*/ 5150 h 5190"/>
              <a:gd name="T66" fmla="*/ 60 w 1430"/>
              <a:gd name="T67" fmla="*/ 5167 h 5190"/>
              <a:gd name="T68" fmla="*/ 83 w 1430"/>
              <a:gd name="T69" fmla="*/ 5180 h 5190"/>
              <a:gd name="T70" fmla="*/ 109 w 1430"/>
              <a:gd name="T71" fmla="*/ 5187 h 5190"/>
              <a:gd name="T72" fmla="*/ 135 w 1430"/>
              <a:gd name="T73" fmla="*/ 5190 h 5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0" h="5190">
                <a:moveTo>
                  <a:pt x="135" y="5190"/>
                </a:moveTo>
                <a:lnTo>
                  <a:pt x="1295" y="5190"/>
                </a:lnTo>
                <a:lnTo>
                  <a:pt x="1321" y="5187"/>
                </a:lnTo>
                <a:lnTo>
                  <a:pt x="1347" y="5180"/>
                </a:lnTo>
                <a:lnTo>
                  <a:pt x="1370" y="5167"/>
                </a:lnTo>
                <a:lnTo>
                  <a:pt x="1390" y="5150"/>
                </a:lnTo>
                <a:lnTo>
                  <a:pt x="1407" y="5130"/>
                </a:lnTo>
                <a:lnTo>
                  <a:pt x="1420" y="5107"/>
                </a:lnTo>
                <a:lnTo>
                  <a:pt x="1427" y="5081"/>
                </a:lnTo>
                <a:lnTo>
                  <a:pt x="1430" y="5055"/>
                </a:lnTo>
                <a:lnTo>
                  <a:pt x="1430" y="136"/>
                </a:lnTo>
                <a:lnTo>
                  <a:pt x="1427" y="110"/>
                </a:lnTo>
                <a:lnTo>
                  <a:pt x="1420" y="84"/>
                </a:lnTo>
                <a:lnTo>
                  <a:pt x="1407" y="61"/>
                </a:lnTo>
                <a:lnTo>
                  <a:pt x="1390" y="39"/>
                </a:lnTo>
                <a:lnTo>
                  <a:pt x="1370" y="23"/>
                </a:lnTo>
                <a:lnTo>
                  <a:pt x="1347" y="10"/>
                </a:lnTo>
                <a:lnTo>
                  <a:pt x="1321" y="3"/>
                </a:lnTo>
                <a:lnTo>
                  <a:pt x="1295" y="0"/>
                </a:lnTo>
                <a:lnTo>
                  <a:pt x="135" y="0"/>
                </a:lnTo>
                <a:lnTo>
                  <a:pt x="109" y="3"/>
                </a:lnTo>
                <a:lnTo>
                  <a:pt x="83" y="10"/>
                </a:lnTo>
                <a:lnTo>
                  <a:pt x="60" y="23"/>
                </a:lnTo>
                <a:lnTo>
                  <a:pt x="40" y="39"/>
                </a:lnTo>
                <a:lnTo>
                  <a:pt x="23" y="61"/>
                </a:lnTo>
                <a:lnTo>
                  <a:pt x="10" y="84"/>
                </a:lnTo>
                <a:lnTo>
                  <a:pt x="3" y="110"/>
                </a:lnTo>
                <a:lnTo>
                  <a:pt x="0" y="136"/>
                </a:lnTo>
                <a:lnTo>
                  <a:pt x="0" y="5055"/>
                </a:lnTo>
                <a:lnTo>
                  <a:pt x="3" y="5081"/>
                </a:lnTo>
                <a:lnTo>
                  <a:pt x="10" y="5107"/>
                </a:lnTo>
                <a:lnTo>
                  <a:pt x="23" y="5130"/>
                </a:lnTo>
                <a:lnTo>
                  <a:pt x="40" y="5150"/>
                </a:lnTo>
                <a:lnTo>
                  <a:pt x="60" y="5167"/>
                </a:lnTo>
                <a:lnTo>
                  <a:pt x="83" y="5180"/>
                </a:lnTo>
                <a:lnTo>
                  <a:pt x="109" y="5187"/>
                </a:lnTo>
                <a:lnTo>
                  <a:pt x="135" y="5190"/>
                </a:lnTo>
                <a:close/>
              </a:path>
            </a:pathLst>
          </a:custGeom>
          <a:solidFill>
            <a:srgbClr val="E6E6E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1" name="Freeform 9">
            <a:extLst>
              <a:ext uri="{FF2B5EF4-FFF2-40B4-BE49-F238E27FC236}">
                <a16:creationId xmlns:a16="http://schemas.microsoft.com/office/drawing/2014/main" id="{6E76DA73-422C-4683-9B97-D5C54A4586D2}"/>
              </a:ext>
            </a:extLst>
          </p:cNvPr>
          <p:cNvSpPr>
            <a:spLocks/>
          </p:cNvSpPr>
          <p:nvPr/>
        </p:nvSpPr>
        <p:spPr bwMode="auto">
          <a:xfrm>
            <a:off x="8748351" y="2699775"/>
            <a:ext cx="757238" cy="2744788"/>
          </a:xfrm>
          <a:custGeom>
            <a:avLst/>
            <a:gdLst>
              <a:gd name="T0" fmla="*/ 136 w 1431"/>
              <a:gd name="T1" fmla="*/ 5189 h 5189"/>
              <a:gd name="T2" fmla="*/ 1294 w 1431"/>
              <a:gd name="T3" fmla="*/ 5189 h 5189"/>
              <a:gd name="T4" fmla="*/ 1321 w 1431"/>
              <a:gd name="T5" fmla="*/ 5188 h 5189"/>
              <a:gd name="T6" fmla="*/ 1347 w 1431"/>
              <a:gd name="T7" fmla="*/ 5179 h 5189"/>
              <a:gd name="T8" fmla="*/ 1370 w 1431"/>
              <a:gd name="T9" fmla="*/ 5168 h 5189"/>
              <a:gd name="T10" fmla="*/ 1390 w 1431"/>
              <a:gd name="T11" fmla="*/ 5150 h 5189"/>
              <a:gd name="T12" fmla="*/ 1408 w 1431"/>
              <a:gd name="T13" fmla="*/ 5129 h 5189"/>
              <a:gd name="T14" fmla="*/ 1421 w 1431"/>
              <a:gd name="T15" fmla="*/ 5106 h 5189"/>
              <a:gd name="T16" fmla="*/ 1428 w 1431"/>
              <a:gd name="T17" fmla="*/ 5080 h 5189"/>
              <a:gd name="T18" fmla="*/ 1431 w 1431"/>
              <a:gd name="T19" fmla="*/ 5054 h 5189"/>
              <a:gd name="T20" fmla="*/ 1431 w 1431"/>
              <a:gd name="T21" fmla="*/ 136 h 5189"/>
              <a:gd name="T22" fmla="*/ 1428 w 1431"/>
              <a:gd name="T23" fmla="*/ 109 h 5189"/>
              <a:gd name="T24" fmla="*/ 1421 w 1431"/>
              <a:gd name="T25" fmla="*/ 84 h 5189"/>
              <a:gd name="T26" fmla="*/ 1408 w 1431"/>
              <a:gd name="T27" fmla="*/ 60 h 5189"/>
              <a:gd name="T28" fmla="*/ 1390 w 1431"/>
              <a:gd name="T29" fmla="*/ 40 h 5189"/>
              <a:gd name="T30" fmla="*/ 1370 w 1431"/>
              <a:gd name="T31" fmla="*/ 23 h 5189"/>
              <a:gd name="T32" fmla="*/ 1347 w 1431"/>
              <a:gd name="T33" fmla="*/ 10 h 5189"/>
              <a:gd name="T34" fmla="*/ 1321 w 1431"/>
              <a:gd name="T35" fmla="*/ 2 h 5189"/>
              <a:gd name="T36" fmla="*/ 1294 w 1431"/>
              <a:gd name="T37" fmla="*/ 0 h 5189"/>
              <a:gd name="T38" fmla="*/ 136 w 1431"/>
              <a:gd name="T39" fmla="*/ 0 h 5189"/>
              <a:gd name="T40" fmla="*/ 110 w 1431"/>
              <a:gd name="T41" fmla="*/ 2 h 5189"/>
              <a:gd name="T42" fmla="*/ 84 w 1431"/>
              <a:gd name="T43" fmla="*/ 10 h 5189"/>
              <a:gd name="T44" fmla="*/ 61 w 1431"/>
              <a:gd name="T45" fmla="*/ 23 h 5189"/>
              <a:gd name="T46" fmla="*/ 39 w 1431"/>
              <a:gd name="T47" fmla="*/ 40 h 5189"/>
              <a:gd name="T48" fmla="*/ 23 w 1431"/>
              <a:gd name="T49" fmla="*/ 60 h 5189"/>
              <a:gd name="T50" fmla="*/ 10 w 1431"/>
              <a:gd name="T51" fmla="*/ 84 h 5189"/>
              <a:gd name="T52" fmla="*/ 3 w 1431"/>
              <a:gd name="T53" fmla="*/ 109 h 5189"/>
              <a:gd name="T54" fmla="*/ 0 w 1431"/>
              <a:gd name="T55" fmla="*/ 136 h 5189"/>
              <a:gd name="T56" fmla="*/ 0 w 1431"/>
              <a:gd name="T57" fmla="*/ 5054 h 5189"/>
              <a:gd name="T58" fmla="*/ 3 w 1431"/>
              <a:gd name="T59" fmla="*/ 5080 h 5189"/>
              <a:gd name="T60" fmla="*/ 10 w 1431"/>
              <a:gd name="T61" fmla="*/ 5106 h 5189"/>
              <a:gd name="T62" fmla="*/ 23 w 1431"/>
              <a:gd name="T63" fmla="*/ 5129 h 5189"/>
              <a:gd name="T64" fmla="*/ 39 w 1431"/>
              <a:gd name="T65" fmla="*/ 5150 h 5189"/>
              <a:gd name="T66" fmla="*/ 61 w 1431"/>
              <a:gd name="T67" fmla="*/ 5168 h 5189"/>
              <a:gd name="T68" fmla="*/ 84 w 1431"/>
              <a:gd name="T69" fmla="*/ 5179 h 5189"/>
              <a:gd name="T70" fmla="*/ 110 w 1431"/>
              <a:gd name="T71" fmla="*/ 5188 h 5189"/>
              <a:gd name="T72" fmla="*/ 136 w 1431"/>
              <a:gd name="T73" fmla="*/ 5189 h 5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1" h="5189">
                <a:moveTo>
                  <a:pt x="136" y="5189"/>
                </a:moveTo>
                <a:lnTo>
                  <a:pt x="1294" y="5189"/>
                </a:lnTo>
                <a:lnTo>
                  <a:pt x="1321" y="5188"/>
                </a:lnTo>
                <a:lnTo>
                  <a:pt x="1347" y="5179"/>
                </a:lnTo>
                <a:lnTo>
                  <a:pt x="1370" y="5168"/>
                </a:lnTo>
                <a:lnTo>
                  <a:pt x="1390" y="5150"/>
                </a:lnTo>
                <a:lnTo>
                  <a:pt x="1408" y="5129"/>
                </a:lnTo>
                <a:lnTo>
                  <a:pt x="1421" y="5106"/>
                </a:lnTo>
                <a:lnTo>
                  <a:pt x="1428" y="5080"/>
                </a:lnTo>
                <a:lnTo>
                  <a:pt x="1431" y="5054"/>
                </a:lnTo>
                <a:lnTo>
                  <a:pt x="1431" y="136"/>
                </a:lnTo>
                <a:lnTo>
                  <a:pt x="1428" y="109"/>
                </a:lnTo>
                <a:lnTo>
                  <a:pt x="1421" y="84"/>
                </a:lnTo>
                <a:lnTo>
                  <a:pt x="1408" y="60"/>
                </a:lnTo>
                <a:lnTo>
                  <a:pt x="1390" y="40"/>
                </a:lnTo>
                <a:lnTo>
                  <a:pt x="1370" y="23"/>
                </a:lnTo>
                <a:lnTo>
                  <a:pt x="1347" y="10"/>
                </a:lnTo>
                <a:lnTo>
                  <a:pt x="1321" y="2"/>
                </a:lnTo>
                <a:lnTo>
                  <a:pt x="1294" y="0"/>
                </a:lnTo>
                <a:lnTo>
                  <a:pt x="136" y="0"/>
                </a:lnTo>
                <a:lnTo>
                  <a:pt x="110" y="2"/>
                </a:lnTo>
                <a:lnTo>
                  <a:pt x="84" y="10"/>
                </a:lnTo>
                <a:lnTo>
                  <a:pt x="61" y="23"/>
                </a:lnTo>
                <a:lnTo>
                  <a:pt x="39" y="40"/>
                </a:lnTo>
                <a:lnTo>
                  <a:pt x="23" y="60"/>
                </a:lnTo>
                <a:lnTo>
                  <a:pt x="10" y="84"/>
                </a:lnTo>
                <a:lnTo>
                  <a:pt x="3" y="109"/>
                </a:lnTo>
                <a:lnTo>
                  <a:pt x="0" y="136"/>
                </a:lnTo>
                <a:lnTo>
                  <a:pt x="0" y="5054"/>
                </a:lnTo>
                <a:lnTo>
                  <a:pt x="3" y="5080"/>
                </a:lnTo>
                <a:lnTo>
                  <a:pt x="10" y="5106"/>
                </a:lnTo>
                <a:lnTo>
                  <a:pt x="23" y="5129"/>
                </a:lnTo>
                <a:lnTo>
                  <a:pt x="39" y="5150"/>
                </a:lnTo>
                <a:lnTo>
                  <a:pt x="61" y="5168"/>
                </a:lnTo>
                <a:lnTo>
                  <a:pt x="84" y="5179"/>
                </a:lnTo>
                <a:lnTo>
                  <a:pt x="110" y="5188"/>
                </a:lnTo>
                <a:lnTo>
                  <a:pt x="136" y="5189"/>
                </a:lnTo>
                <a:close/>
              </a:path>
            </a:pathLst>
          </a:custGeom>
          <a:solidFill>
            <a:srgbClr val="E6E6E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2" name="Freeform 10">
            <a:extLst>
              <a:ext uri="{FF2B5EF4-FFF2-40B4-BE49-F238E27FC236}">
                <a16:creationId xmlns:a16="http://schemas.microsoft.com/office/drawing/2014/main" id="{2B938F65-45C0-431D-ACCC-30CE7014148B}"/>
              </a:ext>
            </a:extLst>
          </p:cNvPr>
          <p:cNvSpPr>
            <a:spLocks/>
          </p:cNvSpPr>
          <p:nvPr/>
        </p:nvSpPr>
        <p:spPr bwMode="auto">
          <a:xfrm>
            <a:off x="8789626" y="2734700"/>
            <a:ext cx="757238" cy="2746375"/>
          </a:xfrm>
          <a:custGeom>
            <a:avLst/>
            <a:gdLst>
              <a:gd name="T0" fmla="*/ 136 w 1431"/>
              <a:gd name="T1" fmla="*/ 5190 h 5190"/>
              <a:gd name="T2" fmla="*/ 1294 w 1431"/>
              <a:gd name="T3" fmla="*/ 5190 h 5190"/>
              <a:gd name="T4" fmla="*/ 1321 w 1431"/>
              <a:gd name="T5" fmla="*/ 5187 h 5190"/>
              <a:gd name="T6" fmla="*/ 1347 w 1431"/>
              <a:gd name="T7" fmla="*/ 5180 h 5190"/>
              <a:gd name="T8" fmla="*/ 1370 w 1431"/>
              <a:gd name="T9" fmla="*/ 5167 h 5190"/>
              <a:gd name="T10" fmla="*/ 1391 w 1431"/>
              <a:gd name="T11" fmla="*/ 5149 h 5190"/>
              <a:gd name="T12" fmla="*/ 1408 w 1431"/>
              <a:gd name="T13" fmla="*/ 5129 h 5190"/>
              <a:gd name="T14" fmla="*/ 1421 w 1431"/>
              <a:gd name="T15" fmla="*/ 5106 h 5190"/>
              <a:gd name="T16" fmla="*/ 1428 w 1431"/>
              <a:gd name="T17" fmla="*/ 5080 h 5190"/>
              <a:gd name="T18" fmla="*/ 1431 w 1431"/>
              <a:gd name="T19" fmla="*/ 5053 h 5190"/>
              <a:gd name="T20" fmla="*/ 1431 w 1431"/>
              <a:gd name="T21" fmla="*/ 135 h 5190"/>
              <a:gd name="T22" fmla="*/ 1428 w 1431"/>
              <a:gd name="T23" fmla="*/ 109 h 5190"/>
              <a:gd name="T24" fmla="*/ 1421 w 1431"/>
              <a:gd name="T25" fmla="*/ 84 h 5190"/>
              <a:gd name="T26" fmla="*/ 1408 w 1431"/>
              <a:gd name="T27" fmla="*/ 61 h 5190"/>
              <a:gd name="T28" fmla="*/ 1391 w 1431"/>
              <a:gd name="T29" fmla="*/ 39 h 5190"/>
              <a:gd name="T30" fmla="*/ 1370 w 1431"/>
              <a:gd name="T31" fmla="*/ 23 h 5190"/>
              <a:gd name="T32" fmla="*/ 1347 w 1431"/>
              <a:gd name="T33" fmla="*/ 10 h 5190"/>
              <a:gd name="T34" fmla="*/ 1321 w 1431"/>
              <a:gd name="T35" fmla="*/ 2 h 5190"/>
              <a:gd name="T36" fmla="*/ 1294 w 1431"/>
              <a:gd name="T37" fmla="*/ 0 h 5190"/>
              <a:gd name="T38" fmla="*/ 136 w 1431"/>
              <a:gd name="T39" fmla="*/ 0 h 5190"/>
              <a:gd name="T40" fmla="*/ 110 w 1431"/>
              <a:gd name="T41" fmla="*/ 2 h 5190"/>
              <a:gd name="T42" fmla="*/ 84 w 1431"/>
              <a:gd name="T43" fmla="*/ 10 h 5190"/>
              <a:gd name="T44" fmla="*/ 61 w 1431"/>
              <a:gd name="T45" fmla="*/ 23 h 5190"/>
              <a:gd name="T46" fmla="*/ 39 w 1431"/>
              <a:gd name="T47" fmla="*/ 39 h 5190"/>
              <a:gd name="T48" fmla="*/ 23 w 1431"/>
              <a:gd name="T49" fmla="*/ 61 h 5190"/>
              <a:gd name="T50" fmla="*/ 10 w 1431"/>
              <a:gd name="T51" fmla="*/ 84 h 5190"/>
              <a:gd name="T52" fmla="*/ 2 w 1431"/>
              <a:gd name="T53" fmla="*/ 109 h 5190"/>
              <a:gd name="T54" fmla="*/ 0 w 1431"/>
              <a:gd name="T55" fmla="*/ 135 h 5190"/>
              <a:gd name="T56" fmla="*/ 0 w 1431"/>
              <a:gd name="T57" fmla="*/ 5053 h 5190"/>
              <a:gd name="T58" fmla="*/ 2 w 1431"/>
              <a:gd name="T59" fmla="*/ 5080 h 5190"/>
              <a:gd name="T60" fmla="*/ 10 w 1431"/>
              <a:gd name="T61" fmla="*/ 5106 h 5190"/>
              <a:gd name="T62" fmla="*/ 23 w 1431"/>
              <a:gd name="T63" fmla="*/ 5129 h 5190"/>
              <a:gd name="T64" fmla="*/ 39 w 1431"/>
              <a:gd name="T65" fmla="*/ 5149 h 5190"/>
              <a:gd name="T66" fmla="*/ 61 w 1431"/>
              <a:gd name="T67" fmla="*/ 5167 h 5190"/>
              <a:gd name="T68" fmla="*/ 84 w 1431"/>
              <a:gd name="T69" fmla="*/ 5180 h 5190"/>
              <a:gd name="T70" fmla="*/ 110 w 1431"/>
              <a:gd name="T71" fmla="*/ 5187 h 5190"/>
              <a:gd name="T72" fmla="*/ 136 w 1431"/>
              <a:gd name="T73" fmla="*/ 5190 h 5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1" h="5190">
                <a:moveTo>
                  <a:pt x="136" y="5190"/>
                </a:moveTo>
                <a:lnTo>
                  <a:pt x="1294" y="5190"/>
                </a:lnTo>
                <a:lnTo>
                  <a:pt x="1321" y="5187"/>
                </a:lnTo>
                <a:lnTo>
                  <a:pt x="1347" y="5180"/>
                </a:lnTo>
                <a:lnTo>
                  <a:pt x="1370" y="5167"/>
                </a:lnTo>
                <a:lnTo>
                  <a:pt x="1391" y="5149"/>
                </a:lnTo>
                <a:lnTo>
                  <a:pt x="1408" y="5129"/>
                </a:lnTo>
                <a:lnTo>
                  <a:pt x="1421" y="5106"/>
                </a:lnTo>
                <a:lnTo>
                  <a:pt x="1428" y="5080"/>
                </a:lnTo>
                <a:lnTo>
                  <a:pt x="1431" y="5053"/>
                </a:lnTo>
                <a:lnTo>
                  <a:pt x="1431" y="135"/>
                </a:lnTo>
                <a:lnTo>
                  <a:pt x="1428" y="109"/>
                </a:lnTo>
                <a:lnTo>
                  <a:pt x="1421" y="84"/>
                </a:lnTo>
                <a:lnTo>
                  <a:pt x="1408" y="61"/>
                </a:lnTo>
                <a:lnTo>
                  <a:pt x="1391" y="39"/>
                </a:lnTo>
                <a:lnTo>
                  <a:pt x="1370" y="23"/>
                </a:lnTo>
                <a:lnTo>
                  <a:pt x="1347" y="10"/>
                </a:lnTo>
                <a:lnTo>
                  <a:pt x="1321" y="2"/>
                </a:lnTo>
                <a:lnTo>
                  <a:pt x="1294" y="0"/>
                </a:lnTo>
                <a:lnTo>
                  <a:pt x="136" y="0"/>
                </a:lnTo>
                <a:lnTo>
                  <a:pt x="110" y="2"/>
                </a:lnTo>
                <a:lnTo>
                  <a:pt x="84" y="10"/>
                </a:lnTo>
                <a:lnTo>
                  <a:pt x="61" y="23"/>
                </a:lnTo>
                <a:lnTo>
                  <a:pt x="39" y="39"/>
                </a:lnTo>
                <a:lnTo>
                  <a:pt x="23" y="61"/>
                </a:lnTo>
                <a:lnTo>
                  <a:pt x="10" y="84"/>
                </a:lnTo>
                <a:lnTo>
                  <a:pt x="2" y="109"/>
                </a:lnTo>
                <a:lnTo>
                  <a:pt x="0" y="135"/>
                </a:lnTo>
                <a:lnTo>
                  <a:pt x="0" y="5053"/>
                </a:lnTo>
                <a:lnTo>
                  <a:pt x="2" y="5080"/>
                </a:lnTo>
                <a:lnTo>
                  <a:pt x="10" y="5106"/>
                </a:lnTo>
                <a:lnTo>
                  <a:pt x="23" y="5129"/>
                </a:lnTo>
                <a:lnTo>
                  <a:pt x="39" y="5149"/>
                </a:lnTo>
                <a:lnTo>
                  <a:pt x="61" y="5167"/>
                </a:lnTo>
                <a:lnTo>
                  <a:pt x="84" y="5180"/>
                </a:lnTo>
                <a:lnTo>
                  <a:pt x="110" y="5187"/>
                </a:lnTo>
                <a:lnTo>
                  <a:pt x="136" y="5190"/>
                </a:lnTo>
                <a:close/>
              </a:path>
            </a:pathLst>
          </a:custGeom>
          <a:solidFill>
            <a:srgbClr val="E6E6E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3" name="Freeform 11">
            <a:extLst>
              <a:ext uri="{FF2B5EF4-FFF2-40B4-BE49-F238E27FC236}">
                <a16:creationId xmlns:a16="http://schemas.microsoft.com/office/drawing/2014/main" id="{0BF07569-2813-4048-A976-87EE3AB6339D}"/>
              </a:ext>
            </a:extLst>
          </p:cNvPr>
          <p:cNvSpPr>
            <a:spLocks/>
          </p:cNvSpPr>
          <p:nvPr/>
        </p:nvSpPr>
        <p:spPr bwMode="auto">
          <a:xfrm>
            <a:off x="8832488" y="2769625"/>
            <a:ext cx="757238" cy="2746375"/>
          </a:xfrm>
          <a:custGeom>
            <a:avLst/>
            <a:gdLst>
              <a:gd name="T0" fmla="*/ 135 w 1430"/>
              <a:gd name="T1" fmla="*/ 5190 h 5190"/>
              <a:gd name="T2" fmla="*/ 1293 w 1430"/>
              <a:gd name="T3" fmla="*/ 5190 h 5190"/>
              <a:gd name="T4" fmla="*/ 1321 w 1430"/>
              <a:gd name="T5" fmla="*/ 5188 h 5190"/>
              <a:gd name="T6" fmla="*/ 1345 w 1430"/>
              <a:gd name="T7" fmla="*/ 5180 h 5190"/>
              <a:gd name="T8" fmla="*/ 1370 w 1430"/>
              <a:gd name="T9" fmla="*/ 5167 h 5190"/>
              <a:gd name="T10" fmla="*/ 1390 w 1430"/>
              <a:gd name="T11" fmla="*/ 5151 h 5190"/>
              <a:gd name="T12" fmla="*/ 1407 w 1430"/>
              <a:gd name="T13" fmla="*/ 5130 h 5190"/>
              <a:gd name="T14" fmla="*/ 1420 w 1430"/>
              <a:gd name="T15" fmla="*/ 5106 h 5190"/>
              <a:gd name="T16" fmla="*/ 1427 w 1430"/>
              <a:gd name="T17" fmla="*/ 5081 h 5190"/>
              <a:gd name="T18" fmla="*/ 1430 w 1430"/>
              <a:gd name="T19" fmla="*/ 5055 h 5190"/>
              <a:gd name="T20" fmla="*/ 1430 w 1430"/>
              <a:gd name="T21" fmla="*/ 137 h 5190"/>
              <a:gd name="T22" fmla="*/ 1427 w 1430"/>
              <a:gd name="T23" fmla="*/ 110 h 5190"/>
              <a:gd name="T24" fmla="*/ 1420 w 1430"/>
              <a:gd name="T25" fmla="*/ 84 h 5190"/>
              <a:gd name="T26" fmla="*/ 1407 w 1430"/>
              <a:gd name="T27" fmla="*/ 61 h 5190"/>
              <a:gd name="T28" fmla="*/ 1390 w 1430"/>
              <a:gd name="T29" fmla="*/ 41 h 5190"/>
              <a:gd name="T30" fmla="*/ 1370 w 1430"/>
              <a:gd name="T31" fmla="*/ 23 h 5190"/>
              <a:gd name="T32" fmla="*/ 1345 w 1430"/>
              <a:gd name="T33" fmla="*/ 10 h 5190"/>
              <a:gd name="T34" fmla="*/ 1321 w 1430"/>
              <a:gd name="T35" fmla="*/ 3 h 5190"/>
              <a:gd name="T36" fmla="*/ 1293 w 1430"/>
              <a:gd name="T37" fmla="*/ 0 h 5190"/>
              <a:gd name="T38" fmla="*/ 135 w 1430"/>
              <a:gd name="T39" fmla="*/ 0 h 5190"/>
              <a:gd name="T40" fmla="*/ 109 w 1430"/>
              <a:gd name="T41" fmla="*/ 3 h 5190"/>
              <a:gd name="T42" fmla="*/ 83 w 1430"/>
              <a:gd name="T43" fmla="*/ 10 h 5190"/>
              <a:gd name="T44" fmla="*/ 60 w 1430"/>
              <a:gd name="T45" fmla="*/ 23 h 5190"/>
              <a:gd name="T46" fmla="*/ 39 w 1430"/>
              <a:gd name="T47" fmla="*/ 41 h 5190"/>
              <a:gd name="T48" fmla="*/ 23 w 1430"/>
              <a:gd name="T49" fmla="*/ 61 h 5190"/>
              <a:gd name="T50" fmla="*/ 10 w 1430"/>
              <a:gd name="T51" fmla="*/ 84 h 5190"/>
              <a:gd name="T52" fmla="*/ 1 w 1430"/>
              <a:gd name="T53" fmla="*/ 110 h 5190"/>
              <a:gd name="T54" fmla="*/ 0 w 1430"/>
              <a:gd name="T55" fmla="*/ 137 h 5190"/>
              <a:gd name="T56" fmla="*/ 0 w 1430"/>
              <a:gd name="T57" fmla="*/ 5055 h 5190"/>
              <a:gd name="T58" fmla="*/ 1 w 1430"/>
              <a:gd name="T59" fmla="*/ 5081 h 5190"/>
              <a:gd name="T60" fmla="*/ 10 w 1430"/>
              <a:gd name="T61" fmla="*/ 5106 h 5190"/>
              <a:gd name="T62" fmla="*/ 23 w 1430"/>
              <a:gd name="T63" fmla="*/ 5130 h 5190"/>
              <a:gd name="T64" fmla="*/ 39 w 1430"/>
              <a:gd name="T65" fmla="*/ 5151 h 5190"/>
              <a:gd name="T66" fmla="*/ 60 w 1430"/>
              <a:gd name="T67" fmla="*/ 5167 h 5190"/>
              <a:gd name="T68" fmla="*/ 83 w 1430"/>
              <a:gd name="T69" fmla="*/ 5180 h 5190"/>
              <a:gd name="T70" fmla="*/ 109 w 1430"/>
              <a:gd name="T71" fmla="*/ 5188 h 5190"/>
              <a:gd name="T72" fmla="*/ 135 w 1430"/>
              <a:gd name="T73" fmla="*/ 5190 h 5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0" h="5190">
                <a:moveTo>
                  <a:pt x="135" y="5190"/>
                </a:moveTo>
                <a:lnTo>
                  <a:pt x="1293" y="5190"/>
                </a:lnTo>
                <a:lnTo>
                  <a:pt x="1321" y="5188"/>
                </a:lnTo>
                <a:lnTo>
                  <a:pt x="1345" y="5180"/>
                </a:lnTo>
                <a:lnTo>
                  <a:pt x="1370" y="5167"/>
                </a:lnTo>
                <a:lnTo>
                  <a:pt x="1390" y="5151"/>
                </a:lnTo>
                <a:lnTo>
                  <a:pt x="1407" y="5130"/>
                </a:lnTo>
                <a:lnTo>
                  <a:pt x="1420" y="5106"/>
                </a:lnTo>
                <a:lnTo>
                  <a:pt x="1427" y="5081"/>
                </a:lnTo>
                <a:lnTo>
                  <a:pt x="1430" y="5055"/>
                </a:lnTo>
                <a:lnTo>
                  <a:pt x="1430" y="137"/>
                </a:lnTo>
                <a:lnTo>
                  <a:pt x="1427" y="110"/>
                </a:lnTo>
                <a:lnTo>
                  <a:pt x="1420" y="84"/>
                </a:lnTo>
                <a:lnTo>
                  <a:pt x="1407" y="61"/>
                </a:lnTo>
                <a:lnTo>
                  <a:pt x="1390" y="41"/>
                </a:lnTo>
                <a:lnTo>
                  <a:pt x="1370" y="23"/>
                </a:lnTo>
                <a:lnTo>
                  <a:pt x="1345" y="10"/>
                </a:lnTo>
                <a:lnTo>
                  <a:pt x="1321" y="3"/>
                </a:lnTo>
                <a:lnTo>
                  <a:pt x="1293" y="0"/>
                </a:lnTo>
                <a:lnTo>
                  <a:pt x="135" y="0"/>
                </a:lnTo>
                <a:lnTo>
                  <a:pt x="109" y="3"/>
                </a:lnTo>
                <a:lnTo>
                  <a:pt x="83" y="10"/>
                </a:lnTo>
                <a:lnTo>
                  <a:pt x="60" y="23"/>
                </a:lnTo>
                <a:lnTo>
                  <a:pt x="39" y="41"/>
                </a:lnTo>
                <a:lnTo>
                  <a:pt x="23" y="61"/>
                </a:lnTo>
                <a:lnTo>
                  <a:pt x="10" y="84"/>
                </a:lnTo>
                <a:lnTo>
                  <a:pt x="1" y="110"/>
                </a:lnTo>
                <a:lnTo>
                  <a:pt x="0" y="137"/>
                </a:lnTo>
                <a:lnTo>
                  <a:pt x="0" y="5055"/>
                </a:lnTo>
                <a:lnTo>
                  <a:pt x="1" y="5081"/>
                </a:lnTo>
                <a:lnTo>
                  <a:pt x="10" y="5106"/>
                </a:lnTo>
                <a:lnTo>
                  <a:pt x="23" y="5130"/>
                </a:lnTo>
                <a:lnTo>
                  <a:pt x="39" y="5151"/>
                </a:lnTo>
                <a:lnTo>
                  <a:pt x="60" y="5167"/>
                </a:lnTo>
                <a:lnTo>
                  <a:pt x="83" y="5180"/>
                </a:lnTo>
                <a:lnTo>
                  <a:pt x="109" y="5188"/>
                </a:lnTo>
                <a:lnTo>
                  <a:pt x="135" y="5190"/>
                </a:lnTo>
                <a:close/>
              </a:path>
            </a:pathLst>
          </a:custGeom>
          <a:solidFill>
            <a:srgbClr val="E6E6E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4" name="Freeform 12">
            <a:extLst>
              <a:ext uri="{FF2B5EF4-FFF2-40B4-BE49-F238E27FC236}">
                <a16:creationId xmlns:a16="http://schemas.microsoft.com/office/drawing/2014/main" id="{AE2D838D-18F1-4F24-B773-F3670DB3458E}"/>
              </a:ext>
            </a:extLst>
          </p:cNvPr>
          <p:cNvSpPr>
            <a:spLocks/>
          </p:cNvSpPr>
          <p:nvPr/>
        </p:nvSpPr>
        <p:spPr bwMode="auto">
          <a:xfrm>
            <a:off x="8873763" y="2806138"/>
            <a:ext cx="757238" cy="2746375"/>
          </a:xfrm>
          <a:custGeom>
            <a:avLst/>
            <a:gdLst>
              <a:gd name="T0" fmla="*/ 135 w 1431"/>
              <a:gd name="T1" fmla="*/ 5190 h 5190"/>
              <a:gd name="T2" fmla="*/ 1294 w 1431"/>
              <a:gd name="T3" fmla="*/ 5190 h 5190"/>
              <a:gd name="T4" fmla="*/ 1321 w 1431"/>
              <a:gd name="T5" fmla="*/ 5187 h 5190"/>
              <a:gd name="T6" fmla="*/ 1346 w 1431"/>
              <a:gd name="T7" fmla="*/ 5179 h 5190"/>
              <a:gd name="T8" fmla="*/ 1370 w 1431"/>
              <a:gd name="T9" fmla="*/ 5167 h 5190"/>
              <a:gd name="T10" fmla="*/ 1390 w 1431"/>
              <a:gd name="T11" fmla="*/ 5149 h 5190"/>
              <a:gd name="T12" fmla="*/ 1408 w 1431"/>
              <a:gd name="T13" fmla="*/ 5129 h 5190"/>
              <a:gd name="T14" fmla="*/ 1419 w 1431"/>
              <a:gd name="T15" fmla="*/ 5105 h 5190"/>
              <a:gd name="T16" fmla="*/ 1428 w 1431"/>
              <a:gd name="T17" fmla="*/ 5080 h 5190"/>
              <a:gd name="T18" fmla="*/ 1431 w 1431"/>
              <a:gd name="T19" fmla="*/ 5053 h 5190"/>
              <a:gd name="T20" fmla="*/ 1431 w 1431"/>
              <a:gd name="T21" fmla="*/ 135 h 5190"/>
              <a:gd name="T22" fmla="*/ 1428 w 1431"/>
              <a:gd name="T23" fmla="*/ 109 h 5190"/>
              <a:gd name="T24" fmla="*/ 1419 w 1431"/>
              <a:gd name="T25" fmla="*/ 83 h 5190"/>
              <a:gd name="T26" fmla="*/ 1408 w 1431"/>
              <a:gd name="T27" fmla="*/ 60 h 5190"/>
              <a:gd name="T28" fmla="*/ 1390 w 1431"/>
              <a:gd name="T29" fmla="*/ 39 h 5190"/>
              <a:gd name="T30" fmla="*/ 1370 w 1431"/>
              <a:gd name="T31" fmla="*/ 22 h 5190"/>
              <a:gd name="T32" fmla="*/ 1346 w 1431"/>
              <a:gd name="T33" fmla="*/ 10 h 5190"/>
              <a:gd name="T34" fmla="*/ 1321 w 1431"/>
              <a:gd name="T35" fmla="*/ 1 h 5190"/>
              <a:gd name="T36" fmla="*/ 1294 w 1431"/>
              <a:gd name="T37" fmla="*/ 0 h 5190"/>
              <a:gd name="T38" fmla="*/ 135 w 1431"/>
              <a:gd name="T39" fmla="*/ 0 h 5190"/>
              <a:gd name="T40" fmla="*/ 110 w 1431"/>
              <a:gd name="T41" fmla="*/ 1 h 5190"/>
              <a:gd name="T42" fmla="*/ 84 w 1431"/>
              <a:gd name="T43" fmla="*/ 10 h 5190"/>
              <a:gd name="T44" fmla="*/ 61 w 1431"/>
              <a:gd name="T45" fmla="*/ 22 h 5190"/>
              <a:gd name="T46" fmla="*/ 39 w 1431"/>
              <a:gd name="T47" fmla="*/ 39 h 5190"/>
              <a:gd name="T48" fmla="*/ 22 w 1431"/>
              <a:gd name="T49" fmla="*/ 60 h 5190"/>
              <a:gd name="T50" fmla="*/ 10 w 1431"/>
              <a:gd name="T51" fmla="*/ 83 h 5190"/>
              <a:gd name="T52" fmla="*/ 1 w 1431"/>
              <a:gd name="T53" fmla="*/ 109 h 5190"/>
              <a:gd name="T54" fmla="*/ 0 w 1431"/>
              <a:gd name="T55" fmla="*/ 135 h 5190"/>
              <a:gd name="T56" fmla="*/ 0 w 1431"/>
              <a:gd name="T57" fmla="*/ 5053 h 5190"/>
              <a:gd name="T58" fmla="*/ 1 w 1431"/>
              <a:gd name="T59" fmla="*/ 5080 h 5190"/>
              <a:gd name="T60" fmla="*/ 10 w 1431"/>
              <a:gd name="T61" fmla="*/ 5105 h 5190"/>
              <a:gd name="T62" fmla="*/ 22 w 1431"/>
              <a:gd name="T63" fmla="*/ 5129 h 5190"/>
              <a:gd name="T64" fmla="*/ 39 w 1431"/>
              <a:gd name="T65" fmla="*/ 5149 h 5190"/>
              <a:gd name="T66" fmla="*/ 61 w 1431"/>
              <a:gd name="T67" fmla="*/ 5167 h 5190"/>
              <a:gd name="T68" fmla="*/ 84 w 1431"/>
              <a:gd name="T69" fmla="*/ 5179 h 5190"/>
              <a:gd name="T70" fmla="*/ 110 w 1431"/>
              <a:gd name="T71" fmla="*/ 5187 h 5190"/>
              <a:gd name="T72" fmla="*/ 135 w 1431"/>
              <a:gd name="T73" fmla="*/ 5190 h 5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1" h="5190">
                <a:moveTo>
                  <a:pt x="135" y="5190"/>
                </a:moveTo>
                <a:lnTo>
                  <a:pt x="1294" y="5190"/>
                </a:lnTo>
                <a:lnTo>
                  <a:pt x="1321" y="5187"/>
                </a:lnTo>
                <a:lnTo>
                  <a:pt x="1346" y="5179"/>
                </a:lnTo>
                <a:lnTo>
                  <a:pt x="1370" y="5167"/>
                </a:lnTo>
                <a:lnTo>
                  <a:pt x="1390" y="5149"/>
                </a:lnTo>
                <a:lnTo>
                  <a:pt x="1408" y="5129"/>
                </a:lnTo>
                <a:lnTo>
                  <a:pt x="1419" y="5105"/>
                </a:lnTo>
                <a:lnTo>
                  <a:pt x="1428" y="5080"/>
                </a:lnTo>
                <a:lnTo>
                  <a:pt x="1431" y="5053"/>
                </a:lnTo>
                <a:lnTo>
                  <a:pt x="1431" y="135"/>
                </a:lnTo>
                <a:lnTo>
                  <a:pt x="1428" y="109"/>
                </a:lnTo>
                <a:lnTo>
                  <a:pt x="1419" y="83"/>
                </a:lnTo>
                <a:lnTo>
                  <a:pt x="1408" y="60"/>
                </a:lnTo>
                <a:lnTo>
                  <a:pt x="1390" y="39"/>
                </a:lnTo>
                <a:lnTo>
                  <a:pt x="1370" y="22"/>
                </a:lnTo>
                <a:lnTo>
                  <a:pt x="1346" y="10"/>
                </a:lnTo>
                <a:lnTo>
                  <a:pt x="1321" y="1"/>
                </a:lnTo>
                <a:lnTo>
                  <a:pt x="1294" y="0"/>
                </a:lnTo>
                <a:lnTo>
                  <a:pt x="135" y="0"/>
                </a:lnTo>
                <a:lnTo>
                  <a:pt x="110" y="1"/>
                </a:lnTo>
                <a:lnTo>
                  <a:pt x="84" y="10"/>
                </a:lnTo>
                <a:lnTo>
                  <a:pt x="61" y="22"/>
                </a:lnTo>
                <a:lnTo>
                  <a:pt x="39" y="39"/>
                </a:lnTo>
                <a:lnTo>
                  <a:pt x="22" y="60"/>
                </a:lnTo>
                <a:lnTo>
                  <a:pt x="10" y="83"/>
                </a:lnTo>
                <a:lnTo>
                  <a:pt x="1" y="109"/>
                </a:lnTo>
                <a:lnTo>
                  <a:pt x="0" y="135"/>
                </a:lnTo>
                <a:lnTo>
                  <a:pt x="0" y="5053"/>
                </a:lnTo>
                <a:lnTo>
                  <a:pt x="1" y="5080"/>
                </a:lnTo>
                <a:lnTo>
                  <a:pt x="10" y="5105"/>
                </a:lnTo>
                <a:lnTo>
                  <a:pt x="22" y="5129"/>
                </a:lnTo>
                <a:lnTo>
                  <a:pt x="39" y="5149"/>
                </a:lnTo>
                <a:lnTo>
                  <a:pt x="61" y="5167"/>
                </a:lnTo>
                <a:lnTo>
                  <a:pt x="84" y="5179"/>
                </a:lnTo>
                <a:lnTo>
                  <a:pt x="110" y="5187"/>
                </a:lnTo>
                <a:lnTo>
                  <a:pt x="135" y="5190"/>
                </a:lnTo>
                <a:close/>
              </a:path>
            </a:pathLst>
          </a:custGeom>
          <a:solidFill>
            <a:srgbClr val="E6E6E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5" name="Freeform 13">
            <a:extLst>
              <a:ext uri="{FF2B5EF4-FFF2-40B4-BE49-F238E27FC236}">
                <a16:creationId xmlns:a16="http://schemas.microsoft.com/office/drawing/2014/main" id="{4CE603F9-C960-42A0-848B-EB05ABFA4372}"/>
              </a:ext>
            </a:extLst>
          </p:cNvPr>
          <p:cNvSpPr>
            <a:spLocks/>
          </p:cNvSpPr>
          <p:nvPr/>
        </p:nvSpPr>
        <p:spPr bwMode="auto">
          <a:xfrm>
            <a:off x="8915038" y="2841063"/>
            <a:ext cx="758825" cy="2746375"/>
          </a:xfrm>
          <a:custGeom>
            <a:avLst/>
            <a:gdLst>
              <a:gd name="T0" fmla="*/ 137 w 1432"/>
              <a:gd name="T1" fmla="*/ 5190 h 5190"/>
              <a:gd name="T2" fmla="*/ 1295 w 1432"/>
              <a:gd name="T3" fmla="*/ 5190 h 5190"/>
              <a:gd name="T4" fmla="*/ 1322 w 1432"/>
              <a:gd name="T5" fmla="*/ 5187 h 5190"/>
              <a:gd name="T6" fmla="*/ 1347 w 1432"/>
              <a:gd name="T7" fmla="*/ 5180 h 5190"/>
              <a:gd name="T8" fmla="*/ 1371 w 1432"/>
              <a:gd name="T9" fmla="*/ 5167 h 5190"/>
              <a:gd name="T10" fmla="*/ 1392 w 1432"/>
              <a:gd name="T11" fmla="*/ 5151 h 5190"/>
              <a:gd name="T12" fmla="*/ 1409 w 1432"/>
              <a:gd name="T13" fmla="*/ 5129 h 5190"/>
              <a:gd name="T14" fmla="*/ 1420 w 1432"/>
              <a:gd name="T15" fmla="*/ 5106 h 5190"/>
              <a:gd name="T16" fmla="*/ 1429 w 1432"/>
              <a:gd name="T17" fmla="*/ 5080 h 5190"/>
              <a:gd name="T18" fmla="*/ 1432 w 1432"/>
              <a:gd name="T19" fmla="*/ 5054 h 5190"/>
              <a:gd name="T20" fmla="*/ 1432 w 1432"/>
              <a:gd name="T21" fmla="*/ 135 h 5190"/>
              <a:gd name="T22" fmla="*/ 1429 w 1432"/>
              <a:gd name="T23" fmla="*/ 109 h 5190"/>
              <a:gd name="T24" fmla="*/ 1420 w 1432"/>
              <a:gd name="T25" fmla="*/ 84 h 5190"/>
              <a:gd name="T26" fmla="*/ 1409 w 1432"/>
              <a:gd name="T27" fmla="*/ 61 h 5190"/>
              <a:gd name="T28" fmla="*/ 1392 w 1432"/>
              <a:gd name="T29" fmla="*/ 40 h 5190"/>
              <a:gd name="T30" fmla="*/ 1371 w 1432"/>
              <a:gd name="T31" fmla="*/ 23 h 5190"/>
              <a:gd name="T32" fmla="*/ 1347 w 1432"/>
              <a:gd name="T33" fmla="*/ 10 h 5190"/>
              <a:gd name="T34" fmla="*/ 1322 w 1432"/>
              <a:gd name="T35" fmla="*/ 3 h 5190"/>
              <a:gd name="T36" fmla="*/ 1295 w 1432"/>
              <a:gd name="T37" fmla="*/ 0 h 5190"/>
              <a:gd name="T38" fmla="*/ 137 w 1432"/>
              <a:gd name="T39" fmla="*/ 0 h 5190"/>
              <a:gd name="T40" fmla="*/ 111 w 1432"/>
              <a:gd name="T41" fmla="*/ 3 h 5190"/>
              <a:gd name="T42" fmla="*/ 85 w 1432"/>
              <a:gd name="T43" fmla="*/ 10 h 5190"/>
              <a:gd name="T44" fmla="*/ 60 w 1432"/>
              <a:gd name="T45" fmla="*/ 23 h 5190"/>
              <a:gd name="T46" fmla="*/ 40 w 1432"/>
              <a:gd name="T47" fmla="*/ 40 h 5190"/>
              <a:gd name="T48" fmla="*/ 23 w 1432"/>
              <a:gd name="T49" fmla="*/ 61 h 5190"/>
              <a:gd name="T50" fmla="*/ 11 w 1432"/>
              <a:gd name="T51" fmla="*/ 84 h 5190"/>
              <a:gd name="T52" fmla="*/ 3 w 1432"/>
              <a:gd name="T53" fmla="*/ 109 h 5190"/>
              <a:gd name="T54" fmla="*/ 0 w 1432"/>
              <a:gd name="T55" fmla="*/ 135 h 5190"/>
              <a:gd name="T56" fmla="*/ 0 w 1432"/>
              <a:gd name="T57" fmla="*/ 5054 h 5190"/>
              <a:gd name="T58" fmla="*/ 3 w 1432"/>
              <a:gd name="T59" fmla="*/ 5080 h 5190"/>
              <a:gd name="T60" fmla="*/ 11 w 1432"/>
              <a:gd name="T61" fmla="*/ 5106 h 5190"/>
              <a:gd name="T62" fmla="*/ 23 w 1432"/>
              <a:gd name="T63" fmla="*/ 5129 h 5190"/>
              <a:gd name="T64" fmla="*/ 40 w 1432"/>
              <a:gd name="T65" fmla="*/ 5151 h 5190"/>
              <a:gd name="T66" fmla="*/ 60 w 1432"/>
              <a:gd name="T67" fmla="*/ 5167 h 5190"/>
              <a:gd name="T68" fmla="*/ 85 w 1432"/>
              <a:gd name="T69" fmla="*/ 5180 h 5190"/>
              <a:gd name="T70" fmla="*/ 111 w 1432"/>
              <a:gd name="T71" fmla="*/ 5187 h 5190"/>
              <a:gd name="T72" fmla="*/ 137 w 1432"/>
              <a:gd name="T73" fmla="*/ 5190 h 5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2" h="5190">
                <a:moveTo>
                  <a:pt x="137" y="5190"/>
                </a:moveTo>
                <a:lnTo>
                  <a:pt x="1295" y="5190"/>
                </a:lnTo>
                <a:lnTo>
                  <a:pt x="1322" y="5187"/>
                </a:lnTo>
                <a:lnTo>
                  <a:pt x="1347" y="5180"/>
                </a:lnTo>
                <a:lnTo>
                  <a:pt x="1371" y="5167"/>
                </a:lnTo>
                <a:lnTo>
                  <a:pt x="1392" y="5151"/>
                </a:lnTo>
                <a:lnTo>
                  <a:pt x="1409" y="5129"/>
                </a:lnTo>
                <a:lnTo>
                  <a:pt x="1420" y="5106"/>
                </a:lnTo>
                <a:lnTo>
                  <a:pt x="1429" y="5080"/>
                </a:lnTo>
                <a:lnTo>
                  <a:pt x="1432" y="5054"/>
                </a:lnTo>
                <a:lnTo>
                  <a:pt x="1432" y="135"/>
                </a:lnTo>
                <a:lnTo>
                  <a:pt x="1429" y="109"/>
                </a:lnTo>
                <a:lnTo>
                  <a:pt x="1420" y="84"/>
                </a:lnTo>
                <a:lnTo>
                  <a:pt x="1409" y="61"/>
                </a:lnTo>
                <a:lnTo>
                  <a:pt x="1392" y="40"/>
                </a:lnTo>
                <a:lnTo>
                  <a:pt x="1371" y="23"/>
                </a:lnTo>
                <a:lnTo>
                  <a:pt x="1347" y="10"/>
                </a:lnTo>
                <a:lnTo>
                  <a:pt x="1322" y="3"/>
                </a:lnTo>
                <a:lnTo>
                  <a:pt x="1295" y="0"/>
                </a:lnTo>
                <a:lnTo>
                  <a:pt x="137" y="0"/>
                </a:lnTo>
                <a:lnTo>
                  <a:pt x="111" y="3"/>
                </a:lnTo>
                <a:lnTo>
                  <a:pt x="85" y="10"/>
                </a:lnTo>
                <a:lnTo>
                  <a:pt x="60" y="23"/>
                </a:lnTo>
                <a:lnTo>
                  <a:pt x="40" y="40"/>
                </a:lnTo>
                <a:lnTo>
                  <a:pt x="23" y="61"/>
                </a:lnTo>
                <a:lnTo>
                  <a:pt x="11" y="84"/>
                </a:lnTo>
                <a:lnTo>
                  <a:pt x="3" y="109"/>
                </a:lnTo>
                <a:lnTo>
                  <a:pt x="0" y="135"/>
                </a:lnTo>
                <a:lnTo>
                  <a:pt x="0" y="5054"/>
                </a:lnTo>
                <a:lnTo>
                  <a:pt x="3" y="5080"/>
                </a:lnTo>
                <a:lnTo>
                  <a:pt x="11" y="5106"/>
                </a:lnTo>
                <a:lnTo>
                  <a:pt x="23" y="5129"/>
                </a:lnTo>
                <a:lnTo>
                  <a:pt x="40" y="5151"/>
                </a:lnTo>
                <a:lnTo>
                  <a:pt x="60" y="5167"/>
                </a:lnTo>
                <a:lnTo>
                  <a:pt x="85" y="5180"/>
                </a:lnTo>
                <a:lnTo>
                  <a:pt x="111" y="5187"/>
                </a:lnTo>
                <a:lnTo>
                  <a:pt x="137" y="5190"/>
                </a:lnTo>
                <a:close/>
              </a:path>
            </a:pathLst>
          </a:custGeom>
          <a:solidFill>
            <a:srgbClr val="E6E6E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6" name="Rectangle 14">
            <a:extLst>
              <a:ext uri="{FF2B5EF4-FFF2-40B4-BE49-F238E27FC236}">
                <a16:creationId xmlns:a16="http://schemas.microsoft.com/office/drawing/2014/main" id="{79A32AA5-7772-4C70-BE1B-376935A560DA}"/>
              </a:ext>
            </a:extLst>
          </p:cNvPr>
          <p:cNvSpPr>
            <a:spLocks noChangeArrowheads="1"/>
          </p:cNvSpPr>
          <p:nvPr/>
        </p:nvSpPr>
        <p:spPr bwMode="auto">
          <a:xfrm>
            <a:off x="9046964" y="3626875"/>
            <a:ext cx="564257" cy="38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100" dirty="0">
                <a:solidFill>
                  <a:srgbClr val="000000"/>
                </a:solidFill>
                <a:latin typeface="+mn-lt"/>
                <a:cs typeface="+mn-ea"/>
                <a:sym typeface="+mn-lt"/>
              </a:rPr>
              <a:t>CLOS</a:t>
            </a:r>
          </a:p>
          <a:p>
            <a:pPr algn="ctr">
              <a:lnSpc>
                <a:spcPct val="120000"/>
              </a:lnSpc>
            </a:pPr>
            <a:r>
              <a:rPr lang="zh-CN" altLang="en-US" sz="1100" dirty="0">
                <a:solidFill>
                  <a:srgbClr val="000000"/>
                </a:solidFill>
                <a:latin typeface="+mn-lt"/>
                <a:cs typeface="+mn-ea"/>
                <a:sym typeface="+mn-lt"/>
              </a:rPr>
              <a:t>交换架构</a:t>
            </a:r>
            <a:endParaRPr lang="zh-CN" altLang="zh-CN" sz="2800" dirty="0">
              <a:solidFill>
                <a:prstClr val="black"/>
              </a:solidFill>
              <a:latin typeface="+mn-lt"/>
              <a:cs typeface="+mn-ea"/>
              <a:sym typeface="+mn-lt"/>
            </a:endParaRPr>
          </a:p>
        </p:txBody>
      </p:sp>
      <p:sp>
        <p:nvSpPr>
          <p:cNvPr id="17" name="Rectangle 15">
            <a:extLst>
              <a:ext uri="{FF2B5EF4-FFF2-40B4-BE49-F238E27FC236}">
                <a16:creationId xmlns:a16="http://schemas.microsoft.com/office/drawing/2014/main" id="{DEE340DD-9A9B-4FE3-8C82-0BDDD394F585}"/>
              </a:ext>
            </a:extLst>
          </p:cNvPr>
          <p:cNvSpPr>
            <a:spLocks noChangeArrowheads="1"/>
          </p:cNvSpPr>
          <p:nvPr/>
        </p:nvSpPr>
        <p:spPr bwMode="auto">
          <a:xfrm>
            <a:off x="7027501" y="2385450"/>
            <a:ext cx="1423988" cy="971550"/>
          </a:xfrm>
          <a:prstGeom prst="rect">
            <a:avLst/>
          </a:prstGeom>
          <a:solidFill>
            <a:srgbClr val="E6E6E6"/>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8" name="Rectangle 16">
            <a:extLst>
              <a:ext uri="{FF2B5EF4-FFF2-40B4-BE49-F238E27FC236}">
                <a16:creationId xmlns:a16="http://schemas.microsoft.com/office/drawing/2014/main" id="{277DD8B3-DB6B-4DC0-AA40-1C4410A2A497}"/>
              </a:ext>
            </a:extLst>
          </p:cNvPr>
          <p:cNvSpPr>
            <a:spLocks noChangeArrowheads="1"/>
          </p:cNvSpPr>
          <p:nvPr/>
        </p:nvSpPr>
        <p:spPr bwMode="auto">
          <a:xfrm>
            <a:off x="7083063" y="2441013"/>
            <a:ext cx="685800" cy="322263"/>
          </a:xfrm>
          <a:prstGeom prst="rect">
            <a:avLst/>
          </a:prstGeom>
          <a:solidFill>
            <a:srgbClr val="FFFFFF"/>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9" name="Rectangle 17">
            <a:extLst>
              <a:ext uri="{FF2B5EF4-FFF2-40B4-BE49-F238E27FC236}">
                <a16:creationId xmlns:a16="http://schemas.microsoft.com/office/drawing/2014/main" id="{23150295-EE24-49FC-A229-8CD5D3F3FB13}"/>
              </a:ext>
            </a:extLst>
          </p:cNvPr>
          <p:cNvSpPr>
            <a:spLocks noChangeArrowheads="1"/>
          </p:cNvSpPr>
          <p:nvPr/>
        </p:nvSpPr>
        <p:spPr bwMode="auto">
          <a:xfrm>
            <a:off x="7143388" y="2464825"/>
            <a:ext cx="57708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a:solidFill>
                  <a:srgbClr val="000000"/>
                </a:solidFill>
                <a:latin typeface="+mn-lt"/>
                <a:cs typeface="+mn-ea"/>
                <a:sym typeface="+mn-lt"/>
              </a:rPr>
              <a:t>Forwarding</a:t>
            </a:r>
            <a:endParaRPr lang="zh-CN" altLang="zh-CN">
              <a:solidFill>
                <a:prstClr val="black"/>
              </a:solidFill>
              <a:latin typeface="+mn-lt"/>
              <a:cs typeface="+mn-ea"/>
              <a:sym typeface="+mn-lt"/>
            </a:endParaRPr>
          </a:p>
        </p:txBody>
      </p:sp>
      <p:sp>
        <p:nvSpPr>
          <p:cNvPr id="20" name="Rectangle 18">
            <a:extLst>
              <a:ext uri="{FF2B5EF4-FFF2-40B4-BE49-F238E27FC236}">
                <a16:creationId xmlns:a16="http://schemas.microsoft.com/office/drawing/2014/main" id="{8377B520-0604-4120-B58F-809993BCA262}"/>
              </a:ext>
            </a:extLst>
          </p:cNvPr>
          <p:cNvSpPr>
            <a:spLocks noChangeArrowheads="1"/>
          </p:cNvSpPr>
          <p:nvPr/>
        </p:nvSpPr>
        <p:spPr bwMode="auto">
          <a:xfrm>
            <a:off x="7283088" y="2601350"/>
            <a:ext cx="28854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Table</a:t>
            </a:r>
            <a:endParaRPr lang="zh-CN" altLang="zh-CN" dirty="0">
              <a:solidFill>
                <a:prstClr val="black"/>
              </a:solidFill>
              <a:latin typeface="+mn-lt"/>
              <a:cs typeface="+mn-ea"/>
              <a:sym typeface="+mn-lt"/>
            </a:endParaRPr>
          </a:p>
        </p:txBody>
      </p:sp>
      <p:sp>
        <p:nvSpPr>
          <p:cNvPr id="21" name="Rectangle 19">
            <a:extLst>
              <a:ext uri="{FF2B5EF4-FFF2-40B4-BE49-F238E27FC236}">
                <a16:creationId xmlns:a16="http://schemas.microsoft.com/office/drawing/2014/main" id="{0C38FBCE-6A0A-482E-94EE-891E7DC95AFF}"/>
              </a:ext>
            </a:extLst>
          </p:cNvPr>
          <p:cNvSpPr>
            <a:spLocks noChangeArrowheads="1"/>
          </p:cNvSpPr>
          <p:nvPr/>
        </p:nvSpPr>
        <p:spPr bwMode="auto">
          <a:xfrm>
            <a:off x="7083063" y="2998225"/>
            <a:ext cx="685800" cy="323850"/>
          </a:xfrm>
          <a:prstGeom prst="rect">
            <a:avLst/>
          </a:prstGeom>
          <a:solidFill>
            <a:schemeClr val="accent4">
              <a:lumMod val="40000"/>
              <a:lumOff val="60000"/>
            </a:schemeClr>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22" name="Rectangle 20">
            <a:extLst>
              <a:ext uri="{FF2B5EF4-FFF2-40B4-BE49-F238E27FC236}">
                <a16:creationId xmlns:a16="http://schemas.microsoft.com/office/drawing/2014/main" id="{8D8C7B71-6845-4763-A987-0EC06B24D0EE}"/>
              </a:ext>
            </a:extLst>
          </p:cNvPr>
          <p:cNvSpPr>
            <a:spLocks noChangeArrowheads="1"/>
          </p:cNvSpPr>
          <p:nvPr/>
        </p:nvSpPr>
        <p:spPr bwMode="auto">
          <a:xfrm>
            <a:off x="7065337" y="3064357"/>
            <a:ext cx="72936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400" b="1" dirty="0">
                <a:solidFill>
                  <a:srgbClr val="000000"/>
                </a:solidFill>
                <a:latin typeface="+mn-lt"/>
                <a:cs typeface="+mn-ea"/>
                <a:sym typeface="+mn-lt"/>
              </a:rPr>
              <a:t>NP/ASIC</a:t>
            </a:r>
            <a:endParaRPr lang="zh-CN" altLang="zh-CN" sz="3600" b="1" dirty="0">
              <a:solidFill>
                <a:prstClr val="black"/>
              </a:solidFill>
              <a:latin typeface="+mn-lt"/>
              <a:cs typeface="+mn-ea"/>
              <a:sym typeface="+mn-lt"/>
            </a:endParaRPr>
          </a:p>
        </p:txBody>
      </p:sp>
      <p:sp>
        <p:nvSpPr>
          <p:cNvPr id="23" name="Line 22">
            <a:extLst>
              <a:ext uri="{FF2B5EF4-FFF2-40B4-BE49-F238E27FC236}">
                <a16:creationId xmlns:a16="http://schemas.microsoft.com/office/drawing/2014/main" id="{6E065EED-219F-4EC1-AD55-A5C5FA83FEEB}"/>
              </a:ext>
            </a:extLst>
          </p:cNvPr>
          <p:cNvSpPr>
            <a:spLocks noChangeShapeType="1"/>
          </p:cNvSpPr>
          <p:nvPr/>
        </p:nvSpPr>
        <p:spPr bwMode="auto">
          <a:xfrm>
            <a:off x="7425963" y="2852175"/>
            <a:ext cx="0" cy="4603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24" name="Freeform 23">
            <a:extLst>
              <a:ext uri="{FF2B5EF4-FFF2-40B4-BE49-F238E27FC236}">
                <a16:creationId xmlns:a16="http://schemas.microsoft.com/office/drawing/2014/main" id="{79668B34-437B-4C1C-A402-5951C5CA9617}"/>
              </a:ext>
            </a:extLst>
          </p:cNvPr>
          <p:cNvSpPr>
            <a:spLocks/>
          </p:cNvSpPr>
          <p:nvPr/>
        </p:nvSpPr>
        <p:spPr bwMode="auto">
          <a:xfrm>
            <a:off x="7394213" y="2763275"/>
            <a:ext cx="65088" cy="98425"/>
          </a:xfrm>
          <a:custGeom>
            <a:avLst/>
            <a:gdLst>
              <a:gd name="T0" fmla="*/ 0 w 123"/>
              <a:gd name="T1" fmla="*/ 184 h 184"/>
              <a:gd name="T2" fmla="*/ 61 w 123"/>
              <a:gd name="T3" fmla="*/ 0 h 184"/>
              <a:gd name="T4" fmla="*/ 123 w 123"/>
              <a:gd name="T5" fmla="*/ 184 h 184"/>
              <a:gd name="T6" fmla="*/ 0 w 123"/>
              <a:gd name="T7" fmla="*/ 184 h 184"/>
            </a:gdLst>
            <a:ahLst/>
            <a:cxnLst>
              <a:cxn ang="0">
                <a:pos x="T0" y="T1"/>
              </a:cxn>
              <a:cxn ang="0">
                <a:pos x="T2" y="T3"/>
              </a:cxn>
              <a:cxn ang="0">
                <a:pos x="T4" y="T5"/>
              </a:cxn>
              <a:cxn ang="0">
                <a:pos x="T6" y="T7"/>
              </a:cxn>
            </a:cxnLst>
            <a:rect l="0" t="0" r="r" b="b"/>
            <a:pathLst>
              <a:path w="123" h="184">
                <a:moveTo>
                  <a:pt x="0" y="184"/>
                </a:moveTo>
                <a:lnTo>
                  <a:pt x="61" y="0"/>
                </a:lnTo>
                <a:lnTo>
                  <a:pt x="123" y="184"/>
                </a:lnTo>
                <a:lnTo>
                  <a:pt x="0"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25" name="Freeform 24">
            <a:extLst>
              <a:ext uri="{FF2B5EF4-FFF2-40B4-BE49-F238E27FC236}">
                <a16:creationId xmlns:a16="http://schemas.microsoft.com/office/drawing/2014/main" id="{B3CAD04A-12ED-4FA2-900E-F79F1E821DF8}"/>
              </a:ext>
            </a:extLst>
          </p:cNvPr>
          <p:cNvSpPr>
            <a:spLocks/>
          </p:cNvSpPr>
          <p:nvPr/>
        </p:nvSpPr>
        <p:spPr bwMode="auto">
          <a:xfrm>
            <a:off x="7394213" y="2890275"/>
            <a:ext cx="65088" cy="96838"/>
          </a:xfrm>
          <a:custGeom>
            <a:avLst/>
            <a:gdLst>
              <a:gd name="T0" fmla="*/ 123 w 123"/>
              <a:gd name="T1" fmla="*/ 0 h 182"/>
              <a:gd name="T2" fmla="*/ 61 w 123"/>
              <a:gd name="T3" fmla="*/ 182 h 182"/>
              <a:gd name="T4" fmla="*/ 0 w 123"/>
              <a:gd name="T5" fmla="*/ 0 h 182"/>
              <a:gd name="T6" fmla="*/ 123 w 123"/>
              <a:gd name="T7" fmla="*/ 0 h 182"/>
            </a:gdLst>
            <a:ahLst/>
            <a:cxnLst>
              <a:cxn ang="0">
                <a:pos x="T0" y="T1"/>
              </a:cxn>
              <a:cxn ang="0">
                <a:pos x="T2" y="T3"/>
              </a:cxn>
              <a:cxn ang="0">
                <a:pos x="T4" y="T5"/>
              </a:cxn>
              <a:cxn ang="0">
                <a:pos x="T6" y="T7"/>
              </a:cxn>
            </a:cxnLst>
            <a:rect l="0" t="0" r="r" b="b"/>
            <a:pathLst>
              <a:path w="123" h="182">
                <a:moveTo>
                  <a:pt x="123" y="0"/>
                </a:moveTo>
                <a:lnTo>
                  <a:pt x="61" y="182"/>
                </a:lnTo>
                <a:lnTo>
                  <a:pt x="0" y="0"/>
                </a:lnTo>
                <a:lnTo>
                  <a:pt x="1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26" name="Line 25">
            <a:extLst>
              <a:ext uri="{FF2B5EF4-FFF2-40B4-BE49-F238E27FC236}">
                <a16:creationId xmlns:a16="http://schemas.microsoft.com/office/drawing/2014/main" id="{3129897B-5641-4C51-AD8A-3C69F4E2C0FD}"/>
              </a:ext>
            </a:extLst>
          </p:cNvPr>
          <p:cNvSpPr>
            <a:spLocks noChangeShapeType="1"/>
          </p:cNvSpPr>
          <p:nvPr/>
        </p:nvSpPr>
        <p:spPr bwMode="auto">
          <a:xfrm>
            <a:off x="6779851" y="3160150"/>
            <a:ext cx="2047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27" name="Freeform 26">
            <a:extLst>
              <a:ext uri="{FF2B5EF4-FFF2-40B4-BE49-F238E27FC236}">
                <a16:creationId xmlns:a16="http://schemas.microsoft.com/office/drawing/2014/main" id="{0B47FAF6-3C60-476B-92A2-8EE10CE7C0C0}"/>
              </a:ext>
            </a:extLst>
          </p:cNvPr>
          <p:cNvSpPr>
            <a:spLocks/>
          </p:cNvSpPr>
          <p:nvPr/>
        </p:nvSpPr>
        <p:spPr bwMode="auto">
          <a:xfrm>
            <a:off x="6976701" y="3126813"/>
            <a:ext cx="96838" cy="65088"/>
          </a:xfrm>
          <a:custGeom>
            <a:avLst/>
            <a:gdLst>
              <a:gd name="T0" fmla="*/ 0 w 183"/>
              <a:gd name="T1" fmla="*/ 0 h 123"/>
              <a:gd name="T2" fmla="*/ 183 w 183"/>
              <a:gd name="T3" fmla="*/ 61 h 123"/>
              <a:gd name="T4" fmla="*/ 0 w 183"/>
              <a:gd name="T5" fmla="*/ 123 h 123"/>
              <a:gd name="T6" fmla="*/ 0 w 183"/>
              <a:gd name="T7" fmla="*/ 0 h 123"/>
            </a:gdLst>
            <a:ahLst/>
            <a:cxnLst>
              <a:cxn ang="0">
                <a:pos x="T0" y="T1"/>
              </a:cxn>
              <a:cxn ang="0">
                <a:pos x="T2" y="T3"/>
              </a:cxn>
              <a:cxn ang="0">
                <a:pos x="T4" y="T5"/>
              </a:cxn>
              <a:cxn ang="0">
                <a:pos x="T6" y="T7"/>
              </a:cxn>
            </a:cxnLst>
            <a:rect l="0" t="0" r="r" b="b"/>
            <a:pathLst>
              <a:path w="183" h="123">
                <a:moveTo>
                  <a:pt x="0" y="0"/>
                </a:moveTo>
                <a:lnTo>
                  <a:pt x="183" y="61"/>
                </a:lnTo>
                <a:lnTo>
                  <a:pt x="0" y="1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28" name="Rectangle 28">
            <a:extLst>
              <a:ext uri="{FF2B5EF4-FFF2-40B4-BE49-F238E27FC236}">
                <a16:creationId xmlns:a16="http://schemas.microsoft.com/office/drawing/2014/main" id="{3C6AC696-E17F-4617-BB80-EB8C1ECAEC86}"/>
              </a:ext>
            </a:extLst>
          </p:cNvPr>
          <p:cNvSpPr>
            <a:spLocks noChangeArrowheads="1"/>
          </p:cNvSpPr>
          <p:nvPr/>
        </p:nvSpPr>
        <p:spPr bwMode="auto">
          <a:xfrm>
            <a:off x="7027501" y="3410975"/>
            <a:ext cx="1423988" cy="971550"/>
          </a:xfrm>
          <a:prstGeom prst="rect">
            <a:avLst/>
          </a:prstGeom>
          <a:solidFill>
            <a:srgbClr val="E6E6E6"/>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29" name="Rectangle 29">
            <a:extLst>
              <a:ext uri="{FF2B5EF4-FFF2-40B4-BE49-F238E27FC236}">
                <a16:creationId xmlns:a16="http://schemas.microsoft.com/office/drawing/2014/main" id="{8D6356A5-ED27-474B-9144-32CE43A0705B}"/>
              </a:ext>
            </a:extLst>
          </p:cNvPr>
          <p:cNvSpPr>
            <a:spLocks noChangeArrowheads="1"/>
          </p:cNvSpPr>
          <p:nvPr/>
        </p:nvSpPr>
        <p:spPr bwMode="auto">
          <a:xfrm>
            <a:off x="7083063" y="3464950"/>
            <a:ext cx="685800" cy="323850"/>
          </a:xfrm>
          <a:prstGeom prst="rect">
            <a:avLst/>
          </a:prstGeom>
          <a:solidFill>
            <a:srgbClr val="FFFFFF"/>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30" name="Rectangle 30">
            <a:extLst>
              <a:ext uri="{FF2B5EF4-FFF2-40B4-BE49-F238E27FC236}">
                <a16:creationId xmlns:a16="http://schemas.microsoft.com/office/drawing/2014/main" id="{D8F62C36-3D4D-41F0-8EC4-D42BDAF91C60}"/>
              </a:ext>
            </a:extLst>
          </p:cNvPr>
          <p:cNvSpPr>
            <a:spLocks noChangeArrowheads="1"/>
          </p:cNvSpPr>
          <p:nvPr/>
        </p:nvSpPr>
        <p:spPr bwMode="auto">
          <a:xfrm>
            <a:off x="7143388" y="3488763"/>
            <a:ext cx="57708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Forwarding</a:t>
            </a:r>
            <a:endParaRPr lang="zh-CN" altLang="zh-CN" dirty="0">
              <a:solidFill>
                <a:prstClr val="black"/>
              </a:solidFill>
              <a:latin typeface="+mn-lt"/>
              <a:cs typeface="+mn-ea"/>
              <a:sym typeface="+mn-lt"/>
            </a:endParaRPr>
          </a:p>
        </p:txBody>
      </p:sp>
      <p:sp>
        <p:nvSpPr>
          <p:cNvPr id="31" name="Rectangle 31">
            <a:extLst>
              <a:ext uri="{FF2B5EF4-FFF2-40B4-BE49-F238E27FC236}">
                <a16:creationId xmlns:a16="http://schemas.microsoft.com/office/drawing/2014/main" id="{0D74331E-C416-4BEE-A946-849973B20635}"/>
              </a:ext>
            </a:extLst>
          </p:cNvPr>
          <p:cNvSpPr>
            <a:spLocks noChangeArrowheads="1"/>
          </p:cNvSpPr>
          <p:nvPr/>
        </p:nvSpPr>
        <p:spPr bwMode="auto">
          <a:xfrm>
            <a:off x="7283088" y="3626875"/>
            <a:ext cx="28854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Table</a:t>
            </a:r>
            <a:endParaRPr lang="zh-CN" altLang="zh-CN" dirty="0">
              <a:solidFill>
                <a:prstClr val="black"/>
              </a:solidFill>
              <a:latin typeface="+mn-lt"/>
              <a:cs typeface="+mn-ea"/>
              <a:sym typeface="+mn-lt"/>
            </a:endParaRPr>
          </a:p>
        </p:txBody>
      </p:sp>
      <p:sp>
        <p:nvSpPr>
          <p:cNvPr id="32" name="Rectangle 32">
            <a:extLst>
              <a:ext uri="{FF2B5EF4-FFF2-40B4-BE49-F238E27FC236}">
                <a16:creationId xmlns:a16="http://schemas.microsoft.com/office/drawing/2014/main" id="{01940841-3A83-4386-AAC4-0D104F3BEA15}"/>
              </a:ext>
            </a:extLst>
          </p:cNvPr>
          <p:cNvSpPr>
            <a:spLocks noChangeArrowheads="1"/>
          </p:cNvSpPr>
          <p:nvPr/>
        </p:nvSpPr>
        <p:spPr bwMode="auto">
          <a:xfrm>
            <a:off x="7083063" y="4022163"/>
            <a:ext cx="685800" cy="323850"/>
          </a:xfrm>
          <a:prstGeom prst="rect">
            <a:avLst/>
          </a:prstGeom>
          <a:solidFill>
            <a:schemeClr val="accent4">
              <a:lumMod val="40000"/>
              <a:lumOff val="60000"/>
            </a:schemeClr>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33" name="Line 35">
            <a:extLst>
              <a:ext uri="{FF2B5EF4-FFF2-40B4-BE49-F238E27FC236}">
                <a16:creationId xmlns:a16="http://schemas.microsoft.com/office/drawing/2014/main" id="{13AA6390-D487-44B4-AA2A-C5FCEFF621F3}"/>
              </a:ext>
            </a:extLst>
          </p:cNvPr>
          <p:cNvSpPr>
            <a:spLocks noChangeShapeType="1"/>
          </p:cNvSpPr>
          <p:nvPr/>
        </p:nvSpPr>
        <p:spPr bwMode="auto">
          <a:xfrm>
            <a:off x="7425963" y="3877700"/>
            <a:ext cx="0" cy="444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34" name="Freeform 36">
            <a:extLst>
              <a:ext uri="{FF2B5EF4-FFF2-40B4-BE49-F238E27FC236}">
                <a16:creationId xmlns:a16="http://schemas.microsoft.com/office/drawing/2014/main" id="{09AF3E0E-6E62-499F-B18F-16C3AEC9F1F2}"/>
              </a:ext>
            </a:extLst>
          </p:cNvPr>
          <p:cNvSpPr>
            <a:spLocks/>
          </p:cNvSpPr>
          <p:nvPr/>
        </p:nvSpPr>
        <p:spPr bwMode="auto">
          <a:xfrm>
            <a:off x="7394213" y="3788800"/>
            <a:ext cx="65088" cy="96838"/>
          </a:xfrm>
          <a:custGeom>
            <a:avLst/>
            <a:gdLst>
              <a:gd name="T0" fmla="*/ 0 w 123"/>
              <a:gd name="T1" fmla="*/ 183 h 183"/>
              <a:gd name="T2" fmla="*/ 61 w 123"/>
              <a:gd name="T3" fmla="*/ 0 h 183"/>
              <a:gd name="T4" fmla="*/ 123 w 123"/>
              <a:gd name="T5" fmla="*/ 183 h 183"/>
              <a:gd name="T6" fmla="*/ 0 w 123"/>
              <a:gd name="T7" fmla="*/ 183 h 183"/>
            </a:gdLst>
            <a:ahLst/>
            <a:cxnLst>
              <a:cxn ang="0">
                <a:pos x="T0" y="T1"/>
              </a:cxn>
              <a:cxn ang="0">
                <a:pos x="T2" y="T3"/>
              </a:cxn>
              <a:cxn ang="0">
                <a:pos x="T4" y="T5"/>
              </a:cxn>
              <a:cxn ang="0">
                <a:pos x="T6" y="T7"/>
              </a:cxn>
            </a:cxnLst>
            <a:rect l="0" t="0" r="r" b="b"/>
            <a:pathLst>
              <a:path w="123" h="183">
                <a:moveTo>
                  <a:pt x="0" y="183"/>
                </a:moveTo>
                <a:lnTo>
                  <a:pt x="61" y="0"/>
                </a:lnTo>
                <a:lnTo>
                  <a:pt x="123" y="183"/>
                </a:lnTo>
                <a:lnTo>
                  <a:pt x="0"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35" name="Freeform 37">
            <a:extLst>
              <a:ext uri="{FF2B5EF4-FFF2-40B4-BE49-F238E27FC236}">
                <a16:creationId xmlns:a16="http://schemas.microsoft.com/office/drawing/2014/main" id="{0AC1F0B8-52E4-4C37-BEB4-C1E761235167}"/>
              </a:ext>
            </a:extLst>
          </p:cNvPr>
          <p:cNvSpPr>
            <a:spLocks/>
          </p:cNvSpPr>
          <p:nvPr/>
        </p:nvSpPr>
        <p:spPr bwMode="auto">
          <a:xfrm>
            <a:off x="7394213" y="3914213"/>
            <a:ext cx="65088" cy="98425"/>
          </a:xfrm>
          <a:custGeom>
            <a:avLst/>
            <a:gdLst>
              <a:gd name="T0" fmla="*/ 123 w 123"/>
              <a:gd name="T1" fmla="*/ 0 h 184"/>
              <a:gd name="T2" fmla="*/ 61 w 123"/>
              <a:gd name="T3" fmla="*/ 184 h 184"/>
              <a:gd name="T4" fmla="*/ 0 w 123"/>
              <a:gd name="T5" fmla="*/ 0 h 184"/>
              <a:gd name="T6" fmla="*/ 123 w 123"/>
              <a:gd name="T7" fmla="*/ 0 h 184"/>
            </a:gdLst>
            <a:ahLst/>
            <a:cxnLst>
              <a:cxn ang="0">
                <a:pos x="T0" y="T1"/>
              </a:cxn>
              <a:cxn ang="0">
                <a:pos x="T2" y="T3"/>
              </a:cxn>
              <a:cxn ang="0">
                <a:pos x="T4" y="T5"/>
              </a:cxn>
              <a:cxn ang="0">
                <a:pos x="T6" y="T7"/>
              </a:cxn>
            </a:cxnLst>
            <a:rect l="0" t="0" r="r" b="b"/>
            <a:pathLst>
              <a:path w="123" h="184">
                <a:moveTo>
                  <a:pt x="123" y="0"/>
                </a:moveTo>
                <a:lnTo>
                  <a:pt x="61" y="184"/>
                </a:lnTo>
                <a:lnTo>
                  <a:pt x="0" y="0"/>
                </a:lnTo>
                <a:lnTo>
                  <a:pt x="1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36" name="Line 38">
            <a:extLst>
              <a:ext uri="{FF2B5EF4-FFF2-40B4-BE49-F238E27FC236}">
                <a16:creationId xmlns:a16="http://schemas.microsoft.com/office/drawing/2014/main" id="{BE86055C-8518-4076-A764-4772E15B20E4}"/>
              </a:ext>
            </a:extLst>
          </p:cNvPr>
          <p:cNvSpPr>
            <a:spLocks noChangeShapeType="1"/>
          </p:cNvSpPr>
          <p:nvPr/>
        </p:nvSpPr>
        <p:spPr bwMode="auto">
          <a:xfrm>
            <a:off x="6779851" y="4184088"/>
            <a:ext cx="2047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37" name="Freeform 39">
            <a:extLst>
              <a:ext uri="{FF2B5EF4-FFF2-40B4-BE49-F238E27FC236}">
                <a16:creationId xmlns:a16="http://schemas.microsoft.com/office/drawing/2014/main" id="{D516FDE5-E25B-49E0-AEB5-CB0DE9D03283}"/>
              </a:ext>
            </a:extLst>
          </p:cNvPr>
          <p:cNvSpPr>
            <a:spLocks/>
          </p:cNvSpPr>
          <p:nvPr/>
        </p:nvSpPr>
        <p:spPr bwMode="auto">
          <a:xfrm>
            <a:off x="6976701" y="4152338"/>
            <a:ext cx="96838" cy="65088"/>
          </a:xfrm>
          <a:custGeom>
            <a:avLst/>
            <a:gdLst>
              <a:gd name="T0" fmla="*/ 0 w 183"/>
              <a:gd name="T1" fmla="*/ 0 h 123"/>
              <a:gd name="T2" fmla="*/ 183 w 183"/>
              <a:gd name="T3" fmla="*/ 62 h 123"/>
              <a:gd name="T4" fmla="*/ 0 w 183"/>
              <a:gd name="T5" fmla="*/ 123 h 123"/>
              <a:gd name="T6" fmla="*/ 0 w 183"/>
              <a:gd name="T7" fmla="*/ 0 h 123"/>
            </a:gdLst>
            <a:ahLst/>
            <a:cxnLst>
              <a:cxn ang="0">
                <a:pos x="T0" y="T1"/>
              </a:cxn>
              <a:cxn ang="0">
                <a:pos x="T2" y="T3"/>
              </a:cxn>
              <a:cxn ang="0">
                <a:pos x="T4" y="T5"/>
              </a:cxn>
              <a:cxn ang="0">
                <a:pos x="T6" y="T7"/>
              </a:cxn>
            </a:cxnLst>
            <a:rect l="0" t="0" r="r" b="b"/>
            <a:pathLst>
              <a:path w="183" h="123">
                <a:moveTo>
                  <a:pt x="0" y="0"/>
                </a:moveTo>
                <a:lnTo>
                  <a:pt x="183" y="62"/>
                </a:lnTo>
                <a:lnTo>
                  <a:pt x="0" y="1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38" name="Rectangle 41">
            <a:extLst>
              <a:ext uri="{FF2B5EF4-FFF2-40B4-BE49-F238E27FC236}">
                <a16:creationId xmlns:a16="http://schemas.microsoft.com/office/drawing/2014/main" id="{0AEE6FB1-7D2C-450B-BE86-05FA6A79D36E}"/>
              </a:ext>
            </a:extLst>
          </p:cNvPr>
          <p:cNvSpPr>
            <a:spLocks noChangeArrowheads="1"/>
          </p:cNvSpPr>
          <p:nvPr/>
        </p:nvSpPr>
        <p:spPr bwMode="auto">
          <a:xfrm>
            <a:off x="7027501" y="4436500"/>
            <a:ext cx="1423988" cy="969963"/>
          </a:xfrm>
          <a:prstGeom prst="rect">
            <a:avLst/>
          </a:prstGeom>
          <a:solidFill>
            <a:srgbClr val="E6E6E6"/>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39" name="Rectangle 42">
            <a:extLst>
              <a:ext uri="{FF2B5EF4-FFF2-40B4-BE49-F238E27FC236}">
                <a16:creationId xmlns:a16="http://schemas.microsoft.com/office/drawing/2014/main" id="{89502B36-D37D-4335-BFC2-5D04570636D4}"/>
              </a:ext>
            </a:extLst>
          </p:cNvPr>
          <p:cNvSpPr>
            <a:spLocks noChangeArrowheads="1"/>
          </p:cNvSpPr>
          <p:nvPr/>
        </p:nvSpPr>
        <p:spPr bwMode="auto">
          <a:xfrm>
            <a:off x="7083063" y="4490475"/>
            <a:ext cx="685800" cy="322263"/>
          </a:xfrm>
          <a:prstGeom prst="rect">
            <a:avLst/>
          </a:prstGeom>
          <a:solidFill>
            <a:srgbClr val="FFFFFF"/>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40" name="Rectangle 43">
            <a:extLst>
              <a:ext uri="{FF2B5EF4-FFF2-40B4-BE49-F238E27FC236}">
                <a16:creationId xmlns:a16="http://schemas.microsoft.com/office/drawing/2014/main" id="{707A910D-24FD-49DD-8DFF-024484B2BF34}"/>
              </a:ext>
            </a:extLst>
          </p:cNvPr>
          <p:cNvSpPr>
            <a:spLocks noChangeArrowheads="1"/>
          </p:cNvSpPr>
          <p:nvPr/>
        </p:nvSpPr>
        <p:spPr bwMode="auto">
          <a:xfrm>
            <a:off x="7143388" y="4514288"/>
            <a:ext cx="57708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Forwarding</a:t>
            </a:r>
            <a:endParaRPr lang="zh-CN" altLang="zh-CN" dirty="0">
              <a:solidFill>
                <a:prstClr val="black"/>
              </a:solidFill>
              <a:latin typeface="+mn-lt"/>
              <a:cs typeface="+mn-ea"/>
              <a:sym typeface="+mn-lt"/>
            </a:endParaRPr>
          </a:p>
        </p:txBody>
      </p:sp>
      <p:sp>
        <p:nvSpPr>
          <p:cNvPr id="41" name="Rectangle 44">
            <a:extLst>
              <a:ext uri="{FF2B5EF4-FFF2-40B4-BE49-F238E27FC236}">
                <a16:creationId xmlns:a16="http://schemas.microsoft.com/office/drawing/2014/main" id="{6754E333-C52C-4FD9-911F-2422E5C915BE}"/>
              </a:ext>
            </a:extLst>
          </p:cNvPr>
          <p:cNvSpPr>
            <a:spLocks noChangeArrowheads="1"/>
          </p:cNvSpPr>
          <p:nvPr/>
        </p:nvSpPr>
        <p:spPr bwMode="auto">
          <a:xfrm>
            <a:off x="7283088" y="4652400"/>
            <a:ext cx="28854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a:solidFill>
                  <a:srgbClr val="000000"/>
                </a:solidFill>
                <a:latin typeface="+mn-lt"/>
                <a:cs typeface="+mn-ea"/>
                <a:sym typeface="+mn-lt"/>
              </a:rPr>
              <a:t>Table</a:t>
            </a:r>
            <a:endParaRPr lang="zh-CN" altLang="zh-CN">
              <a:solidFill>
                <a:prstClr val="black"/>
              </a:solidFill>
              <a:latin typeface="+mn-lt"/>
              <a:cs typeface="+mn-ea"/>
              <a:sym typeface="+mn-lt"/>
            </a:endParaRPr>
          </a:p>
        </p:txBody>
      </p:sp>
      <p:sp>
        <p:nvSpPr>
          <p:cNvPr id="42" name="Rectangle 45">
            <a:extLst>
              <a:ext uri="{FF2B5EF4-FFF2-40B4-BE49-F238E27FC236}">
                <a16:creationId xmlns:a16="http://schemas.microsoft.com/office/drawing/2014/main" id="{E0E7D593-BA55-4704-980D-362273A87947}"/>
              </a:ext>
            </a:extLst>
          </p:cNvPr>
          <p:cNvSpPr>
            <a:spLocks noChangeArrowheads="1"/>
          </p:cNvSpPr>
          <p:nvPr/>
        </p:nvSpPr>
        <p:spPr bwMode="auto">
          <a:xfrm>
            <a:off x="7083063" y="5047688"/>
            <a:ext cx="685800" cy="323850"/>
          </a:xfrm>
          <a:prstGeom prst="rect">
            <a:avLst/>
          </a:prstGeom>
          <a:solidFill>
            <a:schemeClr val="accent4">
              <a:lumMod val="40000"/>
              <a:lumOff val="60000"/>
            </a:schemeClr>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43" name="Line 48">
            <a:extLst>
              <a:ext uri="{FF2B5EF4-FFF2-40B4-BE49-F238E27FC236}">
                <a16:creationId xmlns:a16="http://schemas.microsoft.com/office/drawing/2014/main" id="{94D71E10-BA36-4FC0-94B2-4B83279DC38E}"/>
              </a:ext>
            </a:extLst>
          </p:cNvPr>
          <p:cNvSpPr>
            <a:spLocks noChangeShapeType="1"/>
          </p:cNvSpPr>
          <p:nvPr/>
        </p:nvSpPr>
        <p:spPr bwMode="auto">
          <a:xfrm>
            <a:off x="7425963" y="4903225"/>
            <a:ext cx="0" cy="444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44" name="Freeform 49">
            <a:extLst>
              <a:ext uri="{FF2B5EF4-FFF2-40B4-BE49-F238E27FC236}">
                <a16:creationId xmlns:a16="http://schemas.microsoft.com/office/drawing/2014/main" id="{D8A553BB-F772-4FB6-9181-5A485E92C8E9}"/>
              </a:ext>
            </a:extLst>
          </p:cNvPr>
          <p:cNvSpPr>
            <a:spLocks/>
          </p:cNvSpPr>
          <p:nvPr/>
        </p:nvSpPr>
        <p:spPr bwMode="auto">
          <a:xfrm>
            <a:off x="7394213" y="4812738"/>
            <a:ext cx="65088" cy="98425"/>
          </a:xfrm>
          <a:custGeom>
            <a:avLst/>
            <a:gdLst>
              <a:gd name="T0" fmla="*/ 0 w 123"/>
              <a:gd name="T1" fmla="*/ 184 h 184"/>
              <a:gd name="T2" fmla="*/ 61 w 123"/>
              <a:gd name="T3" fmla="*/ 0 h 184"/>
              <a:gd name="T4" fmla="*/ 123 w 123"/>
              <a:gd name="T5" fmla="*/ 184 h 184"/>
              <a:gd name="T6" fmla="*/ 0 w 123"/>
              <a:gd name="T7" fmla="*/ 184 h 184"/>
            </a:gdLst>
            <a:ahLst/>
            <a:cxnLst>
              <a:cxn ang="0">
                <a:pos x="T0" y="T1"/>
              </a:cxn>
              <a:cxn ang="0">
                <a:pos x="T2" y="T3"/>
              </a:cxn>
              <a:cxn ang="0">
                <a:pos x="T4" y="T5"/>
              </a:cxn>
              <a:cxn ang="0">
                <a:pos x="T6" y="T7"/>
              </a:cxn>
            </a:cxnLst>
            <a:rect l="0" t="0" r="r" b="b"/>
            <a:pathLst>
              <a:path w="123" h="184">
                <a:moveTo>
                  <a:pt x="0" y="184"/>
                </a:moveTo>
                <a:lnTo>
                  <a:pt x="61" y="0"/>
                </a:lnTo>
                <a:lnTo>
                  <a:pt x="123" y="184"/>
                </a:lnTo>
                <a:lnTo>
                  <a:pt x="0"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45" name="Freeform 50">
            <a:extLst>
              <a:ext uri="{FF2B5EF4-FFF2-40B4-BE49-F238E27FC236}">
                <a16:creationId xmlns:a16="http://schemas.microsoft.com/office/drawing/2014/main" id="{60FE772B-04B0-4D6A-8665-A6D2637FC2A7}"/>
              </a:ext>
            </a:extLst>
          </p:cNvPr>
          <p:cNvSpPr>
            <a:spLocks/>
          </p:cNvSpPr>
          <p:nvPr/>
        </p:nvSpPr>
        <p:spPr bwMode="auto">
          <a:xfrm>
            <a:off x="7394213" y="4939738"/>
            <a:ext cx="65088" cy="96838"/>
          </a:xfrm>
          <a:custGeom>
            <a:avLst/>
            <a:gdLst>
              <a:gd name="T0" fmla="*/ 123 w 123"/>
              <a:gd name="T1" fmla="*/ 0 h 183"/>
              <a:gd name="T2" fmla="*/ 61 w 123"/>
              <a:gd name="T3" fmla="*/ 183 h 183"/>
              <a:gd name="T4" fmla="*/ 0 w 123"/>
              <a:gd name="T5" fmla="*/ 0 h 183"/>
              <a:gd name="T6" fmla="*/ 123 w 123"/>
              <a:gd name="T7" fmla="*/ 0 h 183"/>
            </a:gdLst>
            <a:ahLst/>
            <a:cxnLst>
              <a:cxn ang="0">
                <a:pos x="T0" y="T1"/>
              </a:cxn>
              <a:cxn ang="0">
                <a:pos x="T2" y="T3"/>
              </a:cxn>
              <a:cxn ang="0">
                <a:pos x="T4" y="T5"/>
              </a:cxn>
              <a:cxn ang="0">
                <a:pos x="T6" y="T7"/>
              </a:cxn>
            </a:cxnLst>
            <a:rect l="0" t="0" r="r" b="b"/>
            <a:pathLst>
              <a:path w="123" h="183">
                <a:moveTo>
                  <a:pt x="123" y="0"/>
                </a:moveTo>
                <a:lnTo>
                  <a:pt x="61" y="183"/>
                </a:lnTo>
                <a:lnTo>
                  <a:pt x="0" y="0"/>
                </a:lnTo>
                <a:lnTo>
                  <a:pt x="1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46" name="Line 51">
            <a:extLst>
              <a:ext uri="{FF2B5EF4-FFF2-40B4-BE49-F238E27FC236}">
                <a16:creationId xmlns:a16="http://schemas.microsoft.com/office/drawing/2014/main" id="{4EC0856B-07CD-40C8-A0CF-C97939DFE67A}"/>
              </a:ext>
            </a:extLst>
          </p:cNvPr>
          <p:cNvSpPr>
            <a:spLocks noChangeShapeType="1"/>
          </p:cNvSpPr>
          <p:nvPr/>
        </p:nvSpPr>
        <p:spPr bwMode="auto">
          <a:xfrm>
            <a:off x="6779851" y="5209613"/>
            <a:ext cx="2047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47" name="Freeform 52">
            <a:extLst>
              <a:ext uri="{FF2B5EF4-FFF2-40B4-BE49-F238E27FC236}">
                <a16:creationId xmlns:a16="http://schemas.microsoft.com/office/drawing/2014/main" id="{5965252F-6A69-4385-AC0B-EC2B5CA80DA4}"/>
              </a:ext>
            </a:extLst>
          </p:cNvPr>
          <p:cNvSpPr>
            <a:spLocks/>
          </p:cNvSpPr>
          <p:nvPr/>
        </p:nvSpPr>
        <p:spPr bwMode="auto">
          <a:xfrm>
            <a:off x="6976701" y="5177863"/>
            <a:ext cx="96838" cy="63500"/>
          </a:xfrm>
          <a:custGeom>
            <a:avLst/>
            <a:gdLst>
              <a:gd name="T0" fmla="*/ 0 w 183"/>
              <a:gd name="T1" fmla="*/ 0 h 122"/>
              <a:gd name="T2" fmla="*/ 183 w 183"/>
              <a:gd name="T3" fmla="*/ 60 h 122"/>
              <a:gd name="T4" fmla="*/ 0 w 183"/>
              <a:gd name="T5" fmla="*/ 122 h 122"/>
              <a:gd name="T6" fmla="*/ 0 w 183"/>
              <a:gd name="T7" fmla="*/ 0 h 122"/>
            </a:gdLst>
            <a:ahLst/>
            <a:cxnLst>
              <a:cxn ang="0">
                <a:pos x="T0" y="T1"/>
              </a:cxn>
              <a:cxn ang="0">
                <a:pos x="T2" y="T3"/>
              </a:cxn>
              <a:cxn ang="0">
                <a:pos x="T4" y="T5"/>
              </a:cxn>
              <a:cxn ang="0">
                <a:pos x="T6" y="T7"/>
              </a:cxn>
            </a:cxnLst>
            <a:rect l="0" t="0" r="r" b="b"/>
            <a:pathLst>
              <a:path w="183" h="122">
                <a:moveTo>
                  <a:pt x="0" y="0"/>
                </a:moveTo>
                <a:lnTo>
                  <a:pt x="183" y="60"/>
                </a:lnTo>
                <a:lnTo>
                  <a:pt x="0" y="1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48" name="Line 54">
            <a:extLst>
              <a:ext uri="{FF2B5EF4-FFF2-40B4-BE49-F238E27FC236}">
                <a16:creationId xmlns:a16="http://schemas.microsoft.com/office/drawing/2014/main" id="{79FFF684-AC25-4800-84D4-9BA3B4054CAF}"/>
              </a:ext>
            </a:extLst>
          </p:cNvPr>
          <p:cNvSpPr>
            <a:spLocks noChangeShapeType="1"/>
          </p:cNvSpPr>
          <p:nvPr/>
        </p:nvSpPr>
        <p:spPr bwMode="auto">
          <a:xfrm>
            <a:off x="9038863" y="4076138"/>
            <a:ext cx="54133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49" name="Line 55">
            <a:extLst>
              <a:ext uri="{FF2B5EF4-FFF2-40B4-BE49-F238E27FC236}">
                <a16:creationId xmlns:a16="http://schemas.microsoft.com/office/drawing/2014/main" id="{C41B0C58-24D2-481E-9747-3F2ACFC675A9}"/>
              </a:ext>
            </a:extLst>
          </p:cNvPr>
          <p:cNvSpPr>
            <a:spLocks noChangeShapeType="1"/>
          </p:cNvSpPr>
          <p:nvPr/>
        </p:nvSpPr>
        <p:spPr bwMode="auto">
          <a:xfrm>
            <a:off x="9038863" y="4255525"/>
            <a:ext cx="54133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50" name="Line 56">
            <a:extLst>
              <a:ext uri="{FF2B5EF4-FFF2-40B4-BE49-F238E27FC236}">
                <a16:creationId xmlns:a16="http://schemas.microsoft.com/office/drawing/2014/main" id="{E125132C-D2F2-46E0-8FBB-380CEF3AA2A4}"/>
              </a:ext>
            </a:extLst>
          </p:cNvPr>
          <p:cNvSpPr>
            <a:spLocks noChangeShapeType="1"/>
          </p:cNvSpPr>
          <p:nvPr/>
        </p:nvSpPr>
        <p:spPr bwMode="auto">
          <a:xfrm>
            <a:off x="9038863" y="4436500"/>
            <a:ext cx="54133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51" name="Line 58">
            <a:extLst>
              <a:ext uri="{FF2B5EF4-FFF2-40B4-BE49-F238E27FC236}">
                <a16:creationId xmlns:a16="http://schemas.microsoft.com/office/drawing/2014/main" id="{9D5B300A-EA6E-4819-BD1B-989219107D55}"/>
              </a:ext>
            </a:extLst>
          </p:cNvPr>
          <p:cNvSpPr>
            <a:spLocks noChangeShapeType="1"/>
          </p:cNvSpPr>
          <p:nvPr/>
        </p:nvSpPr>
        <p:spPr bwMode="auto">
          <a:xfrm>
            <a:off x="9308738" y="3987238"/>
            <a:ext cx="0" cy="5397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52" name="Line 59">
            <a:extLst>
              <a:ext uri="{FF2B5EF4-FFF2-40B4-BE49-F238E27FC236}">
                <a16:creationId xmlns:a16="http://schemas.microsoft.com/office/drawing/2014/main" id="{0EF96971-D95F-4BAC-AC06-87220684EEC8}"/>
              </a:ext>
            </a:extLst>
          </p:cNvPr>
          <p:cNvSpPr>
            <a:spLocks noChangeShapeType="1"/>
          </p:cNvSpPr>
          <p:nvPr/>
        </p:nvSpPr>
        <p:spPr bwMode="auto">
          <a:xfrm>
            <a:off x="9127763" y="3987238"/>
            <a:ext cx="0" cy="5397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53" name="Rectangle 60">
            <a:extLst>
              <a:ext uri="{FF2B5EF4-FFF2-40B4-BE49-F238E27FC236}">
                <a16:creationId xmlns:a16="http://schemas.microsoft.com/office/drawing/2014/main" id="{1188FAB7-459A-448B-B738-9C8AAAB9066C}"/>
              </a:ext>
            </a:extLst>
          </p:cNvPr>
          <p:cNvSpPr>
            <a:spLocks noChangeArrowheads="1"/>
          </p:cNvSpPr>
          <p:nvPr/>
        </p:nvSpPr>
        <p:spPr bwMode="auto">
          <a:xfrm>
            <a:off x="7913326" y="2820425"/>
            <a:ext cx="41678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a:solidFill>
                  <a:srgbClr val="000000"/>
                </a:solidFill>
                <a:latin typeface="+mn-lt"/>
                <a:cs typeface="+mn-ea"/>
                <a:sym typeface="+mn-lt"/>
              </a:rPr>
              <a:t>Memory</a:t>
            </a:r>
            <a:endParaRPr lang="zh-CN" altLang="zh-CN">
              <a:solidFill>
                <a:prstClr val="black"/>
              </a:solidFill>
              <a:latin typeface="+mn-lt"/>
              <a:cs typeface="+mn-ea"/>
              <a:sym typeface="+mn-lt"/>
            </a:endParaRPr>
          </a:p>
        </p:txBody>
      </p:sp>
      <p:sp>
        <p:nvSpPr>
          <p:cNvPr id="54" name="Rectangle 61">
            <a:extLst>
              <a:ext uri="{FF2B5EF4-FFF2-40B4-BE49-F238E27FC236}">
                <a16:creationId xmlns:a16="http://schemas.microsoft.com/office/drawing/2014/main" id="{1B69B38F-55C0-459D-B449-D6AC05181371}"/>
              </a:ext>
            </a:extLst>
          </p:cNvPr>
          <p:cNvSpPr>
            <a:spLocks noChangeArrowheads="1"/>
          </p:cNvSpPr>
          <p:nvPr/>
        </p:nvSpPr>
        <p:spPr bwMode="auto">
          <a:xfrm>
            <a:off x="7830776" y="2998225"/>
            <a:ext cx="576263" cy="323850"/>
          </a:xfrm>
          <a:prstGeom prst="rect">
            <a:avLst/>
          </a:prstGeom>
          <a:solidFill>
            <a:srgbClr val="FFFFFF"/>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55" name="Line 62">
            <a:extLst>
              <a:ext uri="{FF2B5EF4-FFF2-40B4-BE49-F238E27FC236}">
                <a16:creationId xmlns:a16="http://schemas.microsoft.com/office/drawing/2014/main" id="{3F8148B7-1317-4448-AADD-413C65E44CE4}"/>
              </a:ext>
            </a:extLst>
          </p:cNvPr>
          <p:cNvSpPr>
            <a:spLocks noChangeShapeType="1"/>
          </p:cNvSpPr>
          <p:nvPr/>
        </p:nvSpPr>
        <p:spPr bwMode="auto">
          <a:xfrm>
            <a:off x="8011751" y="3053788"/>
            <a:ext cx="1793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56" name="Line 63">
            <a:extLst>
              <a:ext uri="{FF2B5EF4-FFF2-40B4-BE49-F238E27FC236}">
                <a16:creationId xmlns:a16="http://schemas.microsoft.com/office/drawing/2014/main" id="{63185276-5F61-41FA-BDC5-FFEA066F3E91}"/>
              </a:ext>
            </a:extLst>
          </p:cNvPr>
          <p:cNvSpPr>
            <a:spLocks noChangeShapeType="1"/>
          </p:cNvSpPr>
          <p:nvPr/>
        </p:nvSpPr>
        <p:spPr bwMode="auto">
          <a:xfrm>
            <a:off x="8011751" y="3266513"/>
            <a:ext cx="1793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57" name="Line 64">
            <a:extLst>
              <a:ext uri="{FF2B5EF4-FFF2-40B4-BE49-F238E27FC236}">
                <a16:creationId xmlns:a16="http://schemas.microsoft.com/office/drawing/2014/main" id="{A2D24B06-36FB-47F7-823F-18AB29749837}"/>
              </a:ext>
            </a:extLst>
          </p:cNvPr>
          <p:cNvSpPr>
            <a:spLocks noChangeShapeType="1"/>
          </p:cNvSpPr>
          <p:nvPr/>
        </p:nvSpPr>
        <p:spPr bwMode="auto">
          <a:xfrm>
            <a:off x="8191138" y="3053788"/>
            <a:ext cx="0" cy="2095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58" name="Line 65">
            <a:extLst>
              <a:ext uri="{FF2B5EF4-FFF2-40B4-BE49-F238E27FC236}">
                <a16:creationId xmlns:a16="http://schemas.microsoft.com/office/drawing/2014/main" id="{C061EC9C-FDD2-4413-A635-3711F7658AAA}"/>
              </a:ext>
            </a:extLst>
          </p:cNvPr>
          <p:cNvSpPr>
            <a:spLocks noChangeShapeType="1"/>
          </p:cNvSpPr>
          <p:nvPr/>
        </p:nvSpPr>
        <p:spPr bwMode="auto">
          <a:xfrm>
            <a:off x="8137163" y="3053788"/>
            <a:ext cx="0" cy="2095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59" name="Line 66">
            <a:extLst>
              <a:ext uri="{FF2B5EF4-FFF2-40B4-BE49-F238E27FC236}">
                <a16:creationId xmlns:a16="http://schemas.microsoft.com/office/drawing/2014/main" id="{86305C0D-EB14-44F0-89F3-F7AE855D8849}"/>
              </a:ext>
            </a:extLst>
          </p:cNvPr>
          <p:cNvSpPr>
            <a:spLocks noChangeShapeType="1"/>
          </p:cNvSpPr>
          <p:nvPr/>
        </p:nvSpPr>
        <p:spPr bwMode="auto">
          <a:xfrm>
            <a:off x="8083188" y="3053788"/>
            <a:ext cx="0" cy="2095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60" name="Line 67">
            <a:extLst>
              <a:ext uri="{FF2B5EF4-FFF2-40B4-BE49-F238E27FC236}">
                <a16:creationId xmlns:a16="http://schemas.microsoft.com/office/drawing/2014/main" id="{14FD935D-FD30-4F28-8F0F-4C03C83E5F50}"/>
              </a:ext>
            </a:extLst>
          </p:cNvPr>
          <p:cNvSpPr>
            <a:spLocks noChangeShapeType="1"/>
          </p:cNvSpPr>
          <p:nvPr/>
        </p:nvSpPr>
        <p:spPr bwMode="auto">
          <a:xfrm>
            <a:off x="7773626" y="3160150"/>
            <a:ext cx="155575"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61" name="Freeform 68">
            <a:extLst>
              <a:ext uri="{FF2B5EF4-FFF2-40B4-BE49-F238E27FC236}">
                <a16:creationId xmlns:a16="http://schemas.microsoft.com/office/drawing/2014/main" id="{BF0AE50F-6330-418A-BDD1-0829C78E5E42}"/>
              </a:ext>
            </a:extLst>
          </p:cNvPr>
          <p:cNvSpPr>
            <a:spLocks/>
          </p:cNvSpPr>
          <p:nvPr/>
        </p:nvSpPr>
        <p:spPr bwMode="auto">
          <a:xfrm>
            <a:off x="7921263" y="3126813"/>
            <a:ext cx="96838" cy="65088"/>
          </a:xfrm>
          <a:custGeom>
            <a:avLst/>
            <a:gdLst>
              <a:gd name="T0" fmla="*/ 0 w 183"/>
              <a:gd name="T1" fmla="*/ 0 h 123"/>
              <a:gd name="T2" fmla="*/ 183 w 183"/>
              <a:gd name="T3" fmla="*/ 61 h 123"/>
              <a:gd name="T4" fmla="*/ 0 w 183"/>
              <a:gd name="T5" fmla="*/ 123 h 123"/>
              <a:gd name="T6" fmla="*/ 0 w 183"/>
              <a:gd name="T7" fmla="*/ 0 h 123"/>
            </a:gdLst>
            <a:ahLst/>
            <a:cxnLst>
              <a:cxn ang="0">
                <a:pos x="T0" y="T1"/>
              </a:cxn>
              <a:cxn ang="0">
                <a:pos x="T2" y="T3"/>
              </a:cxn>
              <a:cxn ang="0">
                <a:pos x="T4" y="T5"/>
              </a:cxn>
              <a:cxn ang="0">
                <a:pos x="T6" y="T7"/>
              </a:cxn>
            </a:cxnLst>
            <a:rect l="0" t="0" r="r" b="b"/>
            <a:pathLst>
              <a:path w="183" h="123">
                <a:moveTo>
                  <a:pt x="0" y="0"/>
                </a:moveTo>
                <a:lnTo>
                  <a:pt x="183" y="61"/>
                </a:lnTo>
                <a:lnTo>
                  <a:pt x="0" y="1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62" name="Line 69">
            <a:extLst>
              <a:ext uri="{FF2B5EF4-FFF2-40B4-BE49-F238E27FC236}">
                <a16:creationId xmlns:a16="http://schemas.microsoft.com/office/drawing/2014/main" id="{BD059532-B2C0-44C3-BDDA-A523FE9C13EC}"/>
              </a:ext>
            </a:extLst>
          </p:cNvPr>
          <p:cNvSpPr>
            <a:spLocks noChangeShapeType="1"/>
          </p:cNvSpPr>
          <p:nvPr/>
        </p:nvSpPr>
        <p:spPr bwMode="auto">
          <a:xfrm>
            <a:off x="8191138" y="3160150"/>
            <a:ext cx="290513"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63" name="Freeform 70">
            <a:extLst>
              <a:ext uri="{FF2B5EF4-FFF2-40B4-BE49-F238E27FC236}">
                <a16:creationId xmlns:a16="http://schemas.microsoft.com/office/drawing/2014/main" id="{61BF6A6A-896C-4882-AC13-2440F9FFF4B5}"/>
              </a:ext>
            </a:extLst>
          </p:cNvPr>
          <p:cNvSpPr>
            <a:spLocks/>
          </p:cNvSpPr>
          <p:nvPr/>
        </p:nvSpPr>
        <p:spPr bwMode="auto">
          <a:xfrm>
            <a:off x="8473713" y="3126813"/>
            <a:ext cx="96838" cy="65088"/>
          </a:xfrm>
          <a:custGeom>
            <a:avLst/>
            <a:gdLst>
              <a:gd name="T0" fmla="*/ 0 w 183"/>
              <a:gd name="T1" fmla="*/ 0 h 123"/>
              <a:gd name="T2" fmla="*/ 183 w 183"/>
              <a:gd name="T3" fmla="*/ 61 h 123"/>
              <a:gd name="T4" fmla="*/ 0 w 183"/>
              <a:gd name="T5" fmla="*/ 123 h 123"/>
              <a:gd name="T6" fmla="*/ 0 w 183"/>
              <a:gd name="T7" fmla="*/ 0 h 123"/>
            </a:gdLst>
            <a:ahLst/>
            <a:cxnLst>
              <a:cxn ang="0">
                <a:pos x="T0" y="T1"/>
              </a:cxn>
              <a:cxn ang="0">
                <a:pos x="T2" y="T3"/>
              </a:cxn>
              <a:cxn ang="0">
                <a:pos x="T4" y="T5"/>
              </a:cxn>
              <a:cxn ang="0">
                <a:pos x="T6" y="T7"/>
              </a:cxn>
            </a:cxnLst>
            <a:rect l="0" t="0" r="r" b="b"/>
            <a:pathLst>
              <a:path w="183" h="123">
                <a:moveTo>
                  <a:pt x="0" y="0"/>
                </a:moveTo>
                <a:lnTo>
                  <a:pt x="183" y="61"/>
                </a:lnTo>
                <a:lnTo>
                  <a:pt x="0" y="1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64" name="Rectangle 82">
            <a:extLst>
              <a:ext uri="{FF2B5EF4-FFF2-40B4-BE49-F238E27FC236}">
                <a16:creationId xmlns:a16="http://schemas.microsoft.com/office/drawing/2014/main" id="{CF9211B9-A6CD-4BC2-9910-853E9DAE3695}"/>
              </a:ext>
            </a:extLst>
          </p:cNvPr>
          <p:cNvSpPr>
            <a:spLocks noChangeArrowheads="1"/>
          </p:cNvSpPr>
          <p:nvPr/>
        </p:nvSpPr>
        <p:spPr bwMode="auto">
          <a:xfrm>
            <a:off x="7913326" y="3845950"/>
            <a:ext cx="41678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a:solidFill>
                  <a:srgbClr val="000000"/>
                </a:solidFill>
                <a:latin typeface="+mn-lt"/>
                <a:cs typeface="+mn-ea"/>
                <a:sym typeface="+mn-lt"/>
              </a:rPr>
              <a:t>Memory</a:t>
            </a:r>
            <a:endParaRPr lang="zh-CN" altLang="zh-CN">
              <a:solidFill>
                <a:prstClr val="black"/>
              </a:solidFill>
              <a:latin typeface="+mn-lt"/>
              <a:cs typeface="+mn-ea"/>
              <a:sym typeface="+mn-lt"/>
            </a:endParaRPr>
          </a:p>
        </p:txBody>
      </p:sp>
      <p:sp>
        <p:nvSpPr>
          <p:cNvPr id="65" name="Rectangle 83">
            <a:extLst>
              <a:ext uri="{FF2B5EF4-FFF2-40B4-BE49-F238E27FC236}">
                <a16:creationId xmlns:a16="http://schemas.microsoft.com/office/drawing/2014/main" id="{C3938D9E-B357-4415-9D0B-C496C289F5D7}"/>
              </a:ext>
            </a:extLst>
          </p:cNvPr>
          <p:cNvSpPr>
            <a:spLocks noChangeArrowheads="1"/>
          </p:cNvSpPr>
          <p:nvPr/>
        </p:nvSpPr>
        <p:spPr bwMode="auto">
          <a:xfrm>
            <a:off x="7830776" y="4022163"/>
            <a:ext cx="576263" cy="323850"/>
          </a:xfrm>
          <a:prstGeom prst="rect">
            <a:avLst/>
          </a:prstGeom>
          <a:solidFill>
            <a:srgbClr val="FFFFFF"/>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66" name="Line 84">
            <a:extLst>
              <a:ext uri="{FF2B5EF4-FFF2-40B4-BE49-F238E27FC236}">
                <a16:creationId xmlns:a16="http://schemas.microsoft.com/office/drawing/2014/main" id="{EE9AE2C2-192D-4650-B81C-DD720D405FD6}"/>
              </a:ext>
            </a:extLst>
          </p:cNvPr>
          <p:cNvSpPr>
            <a:spLocks noChangeShapeType="1"/>
          </p:cNvSpPr>
          <p:nvPr/>
        </p:nvSpPr>
        <p:spPr bwMode="auto">
          <a:xfrm>
            <a:off x="8011751" y="4077725"/>
            <a:ext cx="1793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67" name="Line 85">
            <a:extLst>
              <a:ext uri="{FF2B5EF4-FFF2-40B4-BE49-F238E27FC236}">
                <a16:creationId xmlns:a16="http://schemas.microsoft.com/office/drawing/2014/main" id="{5B504DBB-AFED-4CF7-AE09-1E0177393124}"/>
              </a:ext>
            </a:extLst>
          </p:cNvPr>
          <p:cNvSpPr>
            <a:spLocks noChangeShapeType="1"/>
          </p:cNvSpPr>
          <p:nvPr/>
        </p:nvSpPr>
        <p:spPr bwMode="auto">
          <a:xfrm>
            <a:off x="8011751" y="4290450"/>
            <a:ext cx="1793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68" name="Line 86">
            <a:extLst>
              <a:ext uri="{FF2B5EF4-FFF2-40B4-BE49-F238E27FC236}">
                <a16:creationId xmlns:a16="http://schemas.microsoft.com/office/drawing/2014/main" id="{C9FC084A-9D5F-4AC6-B4AB-EC484064A3D4}"/>
              </a:ext>
            </a:extLst>
          </p:cNvPr>
          <p:cNvSpPr>
            <a:spLocks noChangeShapeType="1"/>
          </p:cNvSpPr>
          <p:nvPr/>
        </p:nvSpPr>
        <p:spPr bwMode="auto">
          <a:xfrm>
            <a:off x="8191138" y="4077725"/>
            <a:ext cx="0" cy="21113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69" name="Line 87">
            <a:extLst>
              <a:ext uri="{FF2B5EF4-FFF2-40B4-BE49-F238E27FC236}">
                <a16:creationId xmlns:a16="http://schemas.microsoft.com/office/drawing/2014/main" id="{7FE1F7C7-20F0-418E-AF35-656E1771C9C1}"/>
              </a:ext>
            </a:extLst>
          </p:cNvPr>
          <p:cNvSpPr>
            <a:spLocks noChangeShapeType="1"/>
          </p:cNvSpPr>
          <p:nvPr/>
        </p:nvSpPr>
        <p:spPr bwMode="auto">
          <a:xfrm>
            <a:off x="8137163" y="4077725"/>
            <a:ext cx="0" cy="21113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0" name="Line 88">
            <a:extLst>
              <a:ext uri="{FF2B5EF4-FFF2-40B4-BE49-F238E27FC236}">
                <a16:creationId xmlns:a16="http://schemas.microsoft.com/office/drawing/2014/main" id="{B398E586-EB38-40A1-8317-3FF27A1976F6}"/>
              </a:ext>
            </a:extLst>
          </p:cNvPr>
          <p:cNvSpPr>
            <a:spLocks noChangeShapeType="1"/>
          </p:cNvSpPr>
          <p:nvPr/>
        </p:nvSpPr>
        <p:spPr bwMode="auto">
          <a:xfrm>
            <a:off x="8083188" y="4077725"/>
            <a:ext cx="0" cy="21113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1" name="Line 89">
            <a:extLst>
              <a:ext uri="{FF2B5EF4-FFF2-40B4-BE49-F238E27FC236}">
                <a16:creationId xmlns:a16="http://schemas.microsoft.com/office/drawing/2014/main" id="{60D88512-F171-4E75-938F-CE9487849C51}"/>
              </a:ext>
            </a:extLst>
          </p:cNvPr>
          <p:cNvSpPr>
            <a:spLocks noChangeShapeType="1"/>
          </p:cNvSpPr>
          <p:nvPr/>
        </p:nvSpPr>
        <p:spPr bwMode="auto">
          <a:xfrm>
            <a:off x="7773626" y="4184088"/>
            <a:ext cx="155575"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2" name="Freeform 90">
            <a:extLst>
              <a:ext uri="{FF2B5EF4-FFF2-40B4-BE49-F238E27FC236}">
                <a16:creationId xmlns:a16="http://schemas.microsoft.com/office/drawing/2014/main" id="{5F49D197-B26E-4495-8C50-8922B39C57FD}"/>
              </a:ext>
            </a:extLst>
          </p:cNvPr>
          <p:cNvSpPr>
            <a:spLocks/>
          </p:cNvSpPr>
          <p:nvPr/>
        </p:nvSpPr>
        <p:spPr bwMode="auto">
          <a:xfrm>
            <a:off x="7921263" y="4152338"/>
            <a:ext cx="96838" cy="65088"/>
          </a:xfrm>
          <a:custGeom>
            <a:avLst/>
            <a:gdLst>
              <a:gd name="T0" fmla="*/ 0 w 183"/>
              <a:gd name="T1" fmla="*/ 0 h 123"/>
              <a:gd name="T2" fmla="*/ 183 w 183"/>
              <a:gd name="T3" fmla="*/ 62 h 123"/>
              <a:gd name="T4" fmla="*/ 0 w 183"/>
              <a:gd name="T5" fmla="*/ 123 h 123"/>
              <a:gd name="T6" fmla="*/ 0 w 183"/>
              <a:gd name="T7" fmla="*/ 0 h 123"/>
            </a:gdLst>
            <a:ahLst/>
            <a:cxnLst>
              <a:cxn ang="0">
                <a:pos x="T0" y="T1"/>
              </a:cxn>
              <a:cxn ang="0">
                <a:pos x="T2" y="T3"/>
              </a:cxn>
              <a:cxn ang="0">
                <a:pos x="T4" y="T5"/>
              </a:cxn>
              <a:cxn ang="0">
                <a:pos x="T6" y="T7"/>
              </a:cxn>
            </a:cxnLst>
            <a:rect l="0" t="0" r="r" b="b"/>
            <a:pathLst>
              <a:path w="183" h="123">
                <a:moveTo>
                  <a:pt x="0" y="0"/>
                </a:moveTo>
                <a:lnTo>
                  <a:pt x="183" y="62"/>
                </a:lnTo>
                <a:lnTo>
                  <a:pt x="0" y="1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3" name="Line 91">
            <a:extLst>
              <a:ext uri="{FF2B5EF4-FFF2-40B4-BE49-F238E27FC236}">
                <a16:creationId xmlns:a16="http://schemas.microsoft.com/office/drawing/2014/main" id="{4EC005FD-FB6A-4F53-AC31-CB5ABDF79328}"/>
              </a:ext>
            </a:extLst>
          </p:cNvPr>
          <p:cNvSpPr>
            <a:spLocks noChangeShapeType="1"/>
          </p:cNvSpPr>
          <p:nvPr/>
        </p:nvSpPr>
        <p:spPr bwMode="auto">
          <a:xfrm>
            <a:off x="8191138" y="4184088"/>
            <a:ext cx="290513"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4" name="Freeform 92">
            <a:extLst>
              <a:ext uri="{FF2B5EF4-FFF2-40B4-BE49-F238E27FC236}">
                <a16:creationId xmlns:a16="http://schemas.microsoft.com/office/drawing/2014/main" id="{7628E5BB-410C-48C7-A003-556D2A4C12D7}"/>
              </a:ext>
            </a:extLst>
          </p:cNvPr>
          <p:cNvSpPr>
            <a:spLocks/>
          </p:cNvSpPr>
          <p:nvPr/>
        </p:nvSpPr>
        <p:spPr bwMode="auto">
          <a:xfrm>
            <a:off x="8473713" y="4152338"/>
            <a:ext cx="96838" cy="65088"/>
          </a:xfrm>
          <a:custGeom>
            <a:avLst/>
            <a:gdLst>
              <a:gd name="T0" fmla="*/ 0 w 183"/>
              <a:gd name="T1" fmla="*/ 0 h 123"/>
              <a:gd name="T2" fmla="*/ 183 w 183"/>
              <a:gd name="T3" fmla="*/ 62 h 123"/>
              <a:gd name="T4" fmla="*/ 0 w 183"/>
              <a:gd name="T5" fmla="*/ 123 h 123"/>
              <a:gd name="T6" fmla="*/ 0 w 183"/>
              <a:gd name="T7" fmla="*/ 0 h 123"/>
            </a:gdLst>
            <a:ahLst/>
            <a:cxnLst>
              <a:cxn ang="0">
                <a:pos x="T0" y="T1"/>
              </a:cxn>
              <a:cxn ang="0">
                <a:pos x="T2" y="T3"/>
              </a:cxn>
              <a:cxn ang="0">
                <a:pos x="T4" y="T5"/>
              </a:cxn>
              <a:cxn ang="0">
                <a:pos x="T6" y="T7"/>
              </a:cxn>
            </a:cxnLst>
            <a:rect l="0" t="0" r="r" b="b"/>
            <a:pathLst>
              <a:path w="183" h="123">
                <a:moveTo>
                  <a:pt x="0" y="0"/>
                </a:moveTo>
                <a:lnTo>
                  <a:pt x="183" y="62"/>
                </a:lnTo>
                <a:lnTo>
                  <a:pt x="0" y="1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5" name="Rectangle 104">
            <a:extLst>
              <a:ext uri="{FF2B5EF4-FFF2-40B4-BE49-F238E27FC236}">
                <a16:creationId xmlns:a16="http://schemas.microsoft.com/office/drawing/2014/main" id="{53526E69-7D81-41F3-B942-91F538F2E21E}"/>
              </a:ext>
            </a:extLst>
          </p:cNvPr>
          <p:cNvSpPr>
            <a:spLocks noChangeArrowheads="1"/>
          </p:cNvSpPr>
          <p:nvPr/>
        </p:nvSpPr>
        <p:spPr bwMode="auto">
          <a:xfrm>
            <a:off x="7913326" y="4871475"/>
            <a:ext cx="41678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a:solidFill>
                  <a:srgbClr val="000000"/>
                </a:solidFill>
                <a:latin typeface="+mn-lt"/>
                <a:cs typeface="+mn-ea"/>
                <a:sym typeface="+mn-lt"/>
              </a:rPr>
              <a:t>Memory</a:t>
            </a:r>
            <a:endParaRPr lang="zh-CN" altLang="zh-CN">
              <a:solidFill>
                <a:prstClr val="black"/>
              </a:solidFill>
              <a:latin typeface="+mn-lt"/>
              <a:cs typeface="+mn-ea"/>
              <a:sym typeface="+mn-lt"/>
            </a:endParaRPr>
          </a:p>
        </p:txBody>
      </p:sp>
      <p:sp>
        <p:nvSpPr>
          <p:cNvPr id="76" name="Rectangle 105">
            <a:extLst>
              <a:ext uri="{FF2B5EF4-FFF2-40B4-BE49-F238E27FC236}">
                <a16:creationId xmlns:a16="http://schemas.microsoft.com/office/drawing/2014/main" id="{86FF243B-B53F-4A49-B16E-CAECC41B8E4D}"/>
              </a:ext>
            </a:extLst>
          </p:cNvPr>
          <p:cNvSpPr>
            <a:spLocks noChangeArrowheads="1"/>
          </p:cNvSpPr>
          <p:nvPr/>
        </p:nvSpPr>
        <p:spPr bwMode="auto">
          <a:xfrm>
            <a:off x="7830776" y="5047688"/>
            <a:ext cx="576263" cy="323850"/>
          </a:xfrm>
          <a:prstGeom prst="rect">
            <a:avLst/>
          </a:prstGeom>
          <a:solidFill>
            <a:srgbClr val="FFFFFF"/>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7" name="Line 106">
            <a:extLst>
              <a:ext uri="{FF2B5EF4-FFF2-40B4-BE49-F238E27FC236}">
                <a16:creationId xmlns:a16="http://schemas.microsoft.com/office/drawing/2014/main" id="{5A7B77A2-4CC6-4E21-942B-CDD33F1524AF}"/>
              </a:ext>
            </a:extLst>
          </p:cNvPr>
          <p:cNvSpPr>
            <a:spLocks noChangeShapeType="1"/>
          </p:cNvSpPr>
          <p:nvPr/>
        </p:nvSpPr>
        <p:spPr bwMode="auto">
          <a:xfrm>
            <a:off x="8011751" y="5103250"/>
            <a:ext cx="1793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8" name="Line 107">
            <a:extLst>
              <a:ext uri="{FF2B5EF4-FFF2-40B4-BE49-F238E27FC236}">
                <a16:creationId xmlns:a16="http://schemas.microsoft.com/office/drawing/2014/main" id="{86D3046F-6F10-4E18-88D0-78CFA0B8E6B9}"/>
              </a:ext>
            </a:extLst>
          </p:cNvPr>
          <p:cNvSpPr>
            <a:spLocks noChangeShapeType="1"/>
          </p:cNvSpPr>
          <p:nvPr/>
        </p:nvSpPr>
        <p:spPr bwMode="auto">
          <a:xfrm>
            <a:off x="8011751" y="5315975"/>
            <a:ext cx="1793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79" name="Line 108">
            <a:extLst>
              <a:ext uri="{FF2B5EF4-FFF2-40B4-BE49-F238E27FC236}">
                <a16:creationId xmlns:a16="http://schemas.microsoft.com/office/drawing/2014/main" id="{A4921E4D-9DF4-4D31-A686-78FE5999AE4F}"/>
              </a:ext>
            </a:extLst>
          </p:cNvPr>
          <p:cNvSpPr>
            <a:spLocks noChangeShapeType="1"/>
          </p:cNvSpPr>
          <p:nvPr/>
        </p:nvSpPr>
        <p:spPr bwMode="auto">
          <a:xfrm>
            <a:off x="8191138" y="5103250"/>
            <a:ext cx="0" cy="2095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80" name="Line 109">
            <a:extLst>
              <a:ext uri="{FF2B5EF4-FFF2-40B4-BE49-F238E27FC236}">
                <a16:creationId xmlns:a16="http://schemas.microsoft.com/office/drawing/2014/main" id="{AF94E488-4410-4218-B980-F5B2076596A7}"/>
              </a:ext>
            </a:extLst>
          </p:cNvPr>
          <p:cNvSpPr>
            <a:spLocks noChangeShapeType="1"/>
          </p:cNvSpPr>
          <p:nvPr/>
        </p:nvSpPr>
        <p:spPr bwMode="auto">
          <a:xfrm>
            <a:off x="8137163" y="5103250"/>
            <a:ext cx="0" cy="2095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81" name="Line 110">
            <a:extLst>
              <a:ext uri="{FF2B5EF4-FFF2-40B4-BE49-F238E27FC236}">
                <a16:creationId xmlns:a16="http://schemas.microsoft.com/office/drawing/2014/main" id="{24F3EEB8-3AE6-4FD1-936A-8453259BF873}"/>
              </a:ext>
            </a:extLst>
          </p:cNvPr>
          <p:cNvSpPr>
            <a:spLocks noChangeShapeType="1"/>
          </p:cNvSpPr>
          <p:nvPr/>
        </p:nvSpPr>
        <p:spPr bwMode="auto">
          <a:xfrm>
            <a:off x="8083188" y="5103250"/>
            <a:ext cx="0" cy="2095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82" name="Line 111">
            <a:extLst>
              <a:ext uri="{FF2B5EF4-FFF2-40B4-BE49-F238E27FC236}">
                <a16:creationId xmlns:a16="http://schemas.microsoft.com/office/drawing/2014/main" id="{1D6D3189-908D-474C-9E3E-070970AE689D}"/>
              </a:ext>
            </a:extLst>
          </p:cNvPr>
          <p:cNvSpPr>
            <a:spLocks noChangeShapeType="1"/>
          </p:cNvSpPr>
          <p:nvPr/>
        </p:nvSpPr>
        <p:spPr bwMode="auto">
          <a:xfrm>
            <a:off x="7773626" y="5209613"/>
            <a:ext cx="155575"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83" name="Freeform 112">
            <a:extLst>
              <a:ext uri="{FF2B5EF4-FFF2-40B4-BE49-F238E27FC236}">
                <a16:creationId xmlns:a16="http://schemas.microsoft.com/office/drawing/2014/main" id="{DE88DFEB-3DC0-4838-9F08-A2854F6B8A9E}"/>
              </a:ext>
            </a:extLst>
          </p:cNvPr>
          <p:cNvSpPr>
            <a:spLocks/>
          </p:cNvSpPr>
          <p:nvPr/>
        </p:nvSpPr>
        <p:spPr bwMode="auto">
          <a:xfrm>
            <a:off x="7921263" y="5177863"/>
            <a:ext cx="96838" cy="63500"/>
          </a:xfrm>
          <a:custGeom>
            <a:avLst/>
            <a:gdLst>
              <a:gd name="T0" fmla="*/ 0 w 183"/>
              <a:gd name="T1" fmla="*/ 0 h 122"/>
              <a:gd name="T2" fmla="*/ 183 w 183"/>
              <a:gd name="T3" fmla="*/ 60 h 122"/>
              <a:gd name="T4" fmla="*/ 0 w 183"/>
              <a:gd name="T5" fmla="*/ 122 h 122"/>
              <a:gd name="T6" fmla="*/ 0 w 183"/>
              <a:gd name="T7" fmla="*/ 0 h 122"/>
            </a:gdLst>
            <a:ahLst/>
            <a:cxnLst>
              <a:cxn ang="0">
                <a:pos x="T0" y="T1"/>
              </a:cxn>
              <a:cxn ang="0">
                <a:pos x="T2" y="T3"/>
              </a:cxn>
              <a:cxn ang="0">
                <a:pos x="T4" y="T5"/>
              </a:cxn>
              <a:cxn ang="0">
                <a:pos x="T6" y="T7"/>
              </a:cxn>
            </a:cxnLst>
            <a:rect l="0" t="0" r="r" b="b"/>
            <a:pathLst>
              <a:path w="183" h="122">
                <a:moveTo>
                  <a:pt x="0" y="0"/>
                </a:moveTo>
                <a:lnTo>
                  <a:pt x="183" y="60"/>
                </a:lnTo>
                <a:lnTo>
                  <a:pt x="0" y="1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84" name="Line 113">
            <a:extLst>
              <a:ext uri="{FF2B5EF4-FFF2-40B4-BE49-F238E27FC236}">
                <a16:creationId xmlns:a16="http://schemas.microsoft.com/office/drawing/2014/main" id="{2A360F1B-30B6-448D-AB1C-0D95C5901F33}"/>
              </a:ext>
            </a:extLst>
          </p:cNvPr>
          <p:cNvSpPr>
            <a:spLocks noChangeShapeType="1"/>
          </p:cNvSpPr>
          <p:nvPr/>
        </p:nvSpPr>
        <p:spPr bwMode="auto">
          <a:xfrm>
            <a:off x="8191138" y="5209613"/>
            <a:ext cx="290513"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85" name="Freeform 114">
            <a:extLst>
              <a:ext uri="{FF2B5EF4-FFF2-40B4-BE49-F238E27FC236}">
                <a16:creationId xmlns:a16="http://schemas.microsoft.com/office/drawing/2014/main" id="{D2A5469C-D5A0-42AB-9475-D5086DD0ABBB}"/>
              </a:ext>
            </a:extLst>
          </p:cNvPr>
          <p:cNvSpPr>
            <a:spLocks/>
          </p:cNvSpPr>
          <p:nvPr/>
        </p:nvSpPr>
        <p:spPr bwMode="auto">
          <a:xfrm>
            <a:off x="8473713" y="5177863"/>
            <a:ext cx="96838" cy="63500"/>
          </a:xfrm>
          <a:custGeom>
            <a:avLst/>
            <a:gdLst>
              <a:gd name="T0" fmla="*/ 0 w 183"/>
              <a:gd name="T1" fmla="*/ 0 h 122"/>
              <a:gd name="T2" fmla="*/ 183 w 183"/>
              <a:gd name="T3" fmla="*/ 60 h 122"/>
              <a:gd name="T4" fmla="*/ 0 w 183"/>
              <a:gd name="T5" fmla="*/ 122 h 122"/>
              <a:gd name="T6" fmla="*/ 0 w 183"/>
              <a:gd name="T7" fmla="*/ 0 h 122"/>
            </a:gdLst>
            <a:ahLst/>
            <a:cxnLst>
              <a:cxn ang="0">
                <a:pos x="T0" y="T1"/>
              </a:cxn>
              <a:cxn ang="0">
                <a:pos x="T2" y="T3"/>
              </a:cxn>
              <a:cxn ang="0">
                <a:pos x="T4" y="T5"/>
              </a:cxn>
              <a:cxn ang="0">
                <a:pos x="T6" y="T7"/>
              </a:cxn>
            </a:cxnLst>
            <a:rect l="0" t="0" r="r" b="b"/>
            <a:pathLst>
              <a:path w="183" h="122">
                <a:moveTo>
                  <a:pt x="0" y="0"/>
                </a:moveTo>
                <a:lnTo>
                  <a:pt x="183" y="60"/>
                </a:lnTo>
                <a:lnTo>
                  <a:pt x="0" y="1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86" name="Rectangle 131">
            <a:extLst>
              <a:ext uri="{FF2B5EF4-FFF2-40B4-BE49-F238E27FC236}">
                <a16:creationId xmlns:a16="http://schemas.microsoft.com/office/drawing/2014/main" id="{97748257-0725-4A67-9A49-703EE1ABAF75}"/>
              </a:ext>
            </a:extLst>
          </p:cNvPr>
          <p:cNvSpPr>
            <a:spLocks noChangeArrowheads="1"/>
          </p:cNvSpPr>
          <p:nvPr/>
        </p:nvSpPr>
        <p:spPr bwMode="auto">
          <a:xfrm>
            <a:off x="7254513" y="5527674"/>
            <a:ext cx="757238" cy="201929"/>
          </a:xfrm>
          <a:prstGeom prst="rect">
            <a:avLst/>
          </a:prstGeom>
          <a:noFill/>
          <a:ln w="9525">
            <a:noFill/>
            <a:prstDash val="solid"/>
            <a:miter lim="800000"/>
            <a:headEnd/>
            <a:tailEnd/>
          </a:ln>
        </p:spPr>
        <p:txBody>
          <a:bodyPr vert="horz" wrap="square" lIns="91440" tIns="45720" rIns="91440" bIns="45720" numCol="1" anchor="t" anchorCtr="0" compatLnSpc="1">
            <a:prstTxWarp prst="textNoShape">
              <a:avLst/>
            </a:prstTxWarp>
          </a:bodyPr>
          <a:lstStyle/>
          <a:p>
            <a:pPr algn="ctr">
              <a:lnSpc>
                <a:spcPct val="120000"/>
              </a:lnSpc>
            </a:pPr>
            <a:r>
              <a:rPr lang="en-US" altLang="zh-CN" sz="1400" b="1" dirty="0">
                <a:solidFill>
                  <a:prstClr val="black"/>
                </a:solidFill>
                <a:cs typeface="+mn-ea"/>
                <a:sym typeface="+mn-lt"/>
              </a:rPr>
              <a:t>LPU</a:t>
            </a:r>
            <a:endParaRPr lang="zh-CN" altLang="en-US" sz="1400" b="1" dirty="0">
              <a:solidFill>
                <a:prstClr val="black"/>
              </a:solidFill>
              <a:cs typeface="+mn-ea"/>
              <a:sym typeface="+mn-lt"/>
            </a:endParaRPr>
          </a:p>
        </p:txBody>
      </p:sp>
      <p:sp>
        <p:nvSpPr>
          <p:cNvPr id="87" name="Rectangle 133">
            <a:extLst>
              <a:ext uri="{FF2B5EF4-FFF2-40B4-BE49-F238E27FC236}">
                <a16:creationId xmlns:a16="http://schemas.microsoft.com/office/drawing/2014/main" id="{B61FE26F-EB07-4A2D-ABE2-E68D5757A497}"/>
              </a:ext>
            </a:extLst>
          </p:cNvPr>
          <p:cNvSpPr>
            <a:spLocks noChangeArrowheads="1"/>
          </p:cNvSpPr>
          <p:nvPr/>
        </p:nvSpPr>
        <p:spPr bwMode="auto">
          <a:xfrm>
            <a:off x="9780611" y="2385449"/>
            <a:ext cx="577850" cy="2855913"/>
          </a:xfrm>
          <a:prstGeom prst="rect">
            <a:avLst/>
          </a:prstGeom>
          <a:solidFill>
            <a:schemeClr val="bg2"/>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88" name="Rectangle 20">
            <a:extLst>
              <a:ext uri="{FF2B5EF4-FFF2-40B4-BE49-F238E27FC236}">
                <a16:creationId xmlns:a16="http://schemas.microsoft.com/office/drawing/2014/main" id="{3D0BE241-D56D-4760-9E76-B31B608F1241}"/>
              </a:ext>
            </a:extLst>
          </p:cNvPr>
          <p:cNvSpPr>
            <a:spLocks noChangeArrowheads="1"/>
          </p:cNvSpPr>
          <p:nvPr/>
        </p:nvSpPr>
        <p:spPr bwMode="auto">
          <a:xfrm>
            <a:off x="7078218" y="4087752"/>
            <a:ext cx="72936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400" b="1" dirty="0">
                <a:solidFill>
                  <a:srgbClr val="000000"/>
                </a:solidFill>
                <a:latin typeface="+mn-lt"/>
                <a:cs typeface="+mn-ea"/>
                <a:sym typeface="+mn-lt"/>
              </a:rPr>
              <a:t>NP/ASIC</a:t>
            </a:r>
            <a:endParaRPr lang="zh-CN" altLang="zh-CN" sz="3600" b="1" dirty="0">
              <a:solidFill>
                <a:prstClr val="black"/>
              </a:solidFill>
              <a:latin typeface="+mn-lt"/>
              <a:cs typeface="+mn-ea"/>
              <a:sym typeface="+mn-lt"/>
            </a:endParaRPr>
          </a:p>
        </p:txBody>
      </p:sp>
      <p:sp>
        <p:nvSpPr>
          <p:cNvPr id="89" name="Rectangle 20">
            <a:extLst>
              <a:ext uri="{FF2B5EF4-FFF2-40B4-BE49-F238E27FC236}">
                <a16:creationId xmlns:a16="http://schemas.microsoft.com/office/drawing/2014/main" id="{0FE467EC-8745-48E5-8FEC-FF32572EE434}"/>
              </a:ext>
            </a:extLst>
          </p:cNvPr>
          <p:cNvSpPr>
            <a:spLocks noChangeArrowheads="1"/>
          </p:cNvSpPr>
          <p:nvPr/>
        </p:nvSpPr>
        <p:spPr bwMode="auto">
          <a:xfrm>
            <a:off x="7078399" y="5107289"/>
            <a:ext cx="72936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400" b="1" dirty="0">
                <a:solidFill>
                  <a:srgbClr val="000000"/>
                </a:solidFill>
                <a:latin typeface="+mn-lt"/>
                <a:cs typeface="+mn-ea"/>
                <a:sym typeface="+mn-lt"/>
              </a:rPr>
              <a:t>NP/ASIC</a:t>
            </a:r>
            <a:endParaRPr lang="zh-CN" altLang="zh-CN" sz="3600" b="1" dirty="0">
              <a:solidFill>
                <a:prstClr val="black"/>
              </a:solidFill>
              <a:latin typeface="+mn-lt"/>
              <a:cs typeface="+mn-ea"/>
              <a:sym typeface="+mn-lt"/>
            </a:endParaRPr>
          </a:p>
        </p:txBody>
      </p:sp>
      <p:grpSp>
        <p:nvGrpSpPr>
          <p:cNvPr id="90" name="组合 89">
            <a:extLst>
              <a:ext uri="{FF2B5EF4-FFF2-40B4-BE49-F238E27FC236}">
                <a16:creationId xmlns:a16="http://schemas.microsoft.com/office/drawing/2014/main" id="{402FCC22-B854-4734-8562-8C3D9060706F}"/>
              </a:ext>
            </a:extLst>
          </p:cNvPr>
          <p:cNvGrpSpPr/>
          <p:nvPr/>
        </p:nvGrpSpPr>
        <p:grpSpPr>
          <a:xfrm>
            <a:off x="6516326" y="2953552"/>
            <a:ext cx="448841" cy="268511"/>
            <a:chOff x="5732554" y="2928199"/>
            <a:chExt cx="448841" cy="268511"/>
          </a:xfrm>
        </p:grpSpPr>
        <p:sp>
          <p:nvSpPr>
            <p:cNvPr id="91" name="Rectangle 27">
              <a:extLst>
                <a:ext uri="{FF2B5EF4-FFF2-40B4-BE49-F238E27FC236}">
                  <a16:creationId xmlns:a16="http://schemas.microsoft.com/office/drawing/2014/main" id="{45898A40-FBA9-413F-B1D5-05A57598C28A}"/>
                </a:ext>
              </a:extLst>
            </p:cNvPr>
            <p:cNvSpPr>
              <a:spLocks noChangeArrowheads="1"/>
            </p:cNvSpPr>
            <p:nvPr/>
          </p:nvSpPr>
          <p:spPr bwMode="auto">
            <a:xfrm>
              <a:off x="5732554" y="2928199"/>
              <a:ext cx="44884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IP DATA</a:t>
              </a:r>
              <a:endParaRPr lang="zh-CN" altLang="zh-CN" dirty="0">
                <a:solidFill>
                  <a:prstClr val="black"/>
                </a:solidFill>
                <a:latin typeface="+mn-lt"/>
                <a:cs typeface="+mn-ea"/>
                <a:sym typeface="+mn-lt"/>
              </a:endParaRPr>
            </a:p>
          </p:txBody>
        </p:sp>
        <p:sp>
          <p:nvSpPr>
            <p:cNvPr id="92" name="椭圆 91">
              <a:extLst>
                <a:ext uri="{FF2B5EF4-FFF2-40B4-BE49-F238E27FC236}">
                  <a16:creationId xmlns:a16="http://schemas.microsoft.com/office/drawing/2014/main" id="{237AA64B-F1A4-4966-8C0E-DA79155D91FB}"/>
                </a:ext>
              </a:extLst>
            </p:cNvPr>
            <p:cNvSpPr/>
            <p:nvPr/>
          </p:nvSpPr>
          <p:spPr>
            <a:xfrm>
              <a:off x="5870666" y="3069710"/>
              <a:ext cx="120650" cy="127000"/>
            </a:xfrm>
            <a:prstGeom prst="ellipse">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grpSp>
      <p:grpSp>
        <p:nvGrpSpPr>
          <p:cNvPr id="93" name="组合 92">
            <a:extLst>
              <a:ext uri="{FF2B5EF4-FFF2-40B4-BE49-F238E27FC236}">
                <a16:creationId xmlns:a16="http://schemas.microsoft.com/office/drawing/2014/main" id="{A187CF06-96FB-4215-BACC-A164F3E21459}"/>
              </a:ext>
            </a:extLst>
          </p:cNvPr>
          <p:cNvGrpSpPr/>
          <p:nvPr/>
        </p:nvGrpSpPr>
        <p:grpSpPr>
          <a:xfrm>
            <a:off x="6493307" y="3992682"/>
            <a:ext cx="448841" cy="268511"/>
            <a:chOff x="5732554" y="2928199"/>
            <a:chExt cx="448841" cy="268511"/>
          </a:xfrm>
        </p:grpSpPr>
        <p:sp>
          <p:nvSpPr>
            <p:cNvPr id="94" name="Rectangle 27">
              <a:extLst>
                <a:ext uri="{FF2B5EF4-FFF2-40B4-BE49-F238E27FC236}">
                  <a16:creationId xmlns:a16="http://schemas.microsoft.com/office/drawing/2014/main" id="{8C76E7EA-46C1-40EE-A23E-D7083BB8DB5B}"/>
                </a:ext>
              </a:extLst>
            </p:cNvPr>
            <p:cNvSpPr>
              <a:spLocks noChangeArrowheads="1"/>
            </p:cNvSpPr>
            <p:nvPr/>
          </p:nvSpPr>
          <p:spPr bwMode="auto">
            <a:xfrm>
              <a:off x="5732554" y="2928199"/>
              <a:ext cx="44884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IP DATA</a:t>
              </a:r>
              <a:endParaRPr lang="zh-CN" altLang="zh-CN" dirty="0">
                <a:solidFill>
                  <a:prstClr val="black"/>
                </a:solidFill>
                <a:latin typeface="+mn-lt"/>
                <a:cs typeface="+mn-ea"/>
                <a:sym typeface="+mn-lt"/>
              </a:endParaRPr>
            </a:p>
          </p:txBody>
        </p:sp>
        <p:sp>
          <p:nvSpPr>
            <p:cNvPr id="95" name="椭圆 94">
              <a:extLst>
                <a:ext uri="{FF2B5EF4-FFF2-40B4-BE49-F238E27FC236}">
                  <a16:creationId xmlns:a16="http://schemas.microsoft.com/office/drawing/2014/main" id="{3E79DCEB-A5B9-4C4D-B839-6A2F59087FF2}"/>
                </a:ext>
              </a:extLst>
            </p:cNvPr>
            <p:cNvSpPr/>
            <p:nvPr/>
          </p:nvSpPr>
          <p:spPr>
            <a:xfrm>
              <a:off x="5870666" y="3069710"/>
              <a:ext cx="120650" cy="127000"/>
            </a:xfrm>
            <a:prstGeom prst="ellipse">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grpSp>
      <p:grpSp>
        <p:nvGrpSpPr>
          <p:cNvPr id="96" name="组合 95">
            <a:extLst>
              <a:ext uri="{FF2B5EF4-FFF2-40B4-BE49-F238E27FC236}">
                <a16:creationId xmlns:a16="http://schemas.microsoft.com/office/drawing/2014/main" id="{90B02613-D7AC-4F0F-820C-E161A4964809}"/>
              </a:ext>
            </a:extLst>
          </p:cNvPr>
          <p:cNvGrpSpPr/>
          <p:nvPr/>
        </p:nvGrpSpPr>
        <p:grpSpPr>
          <a:xfrm>
            <a:off x="6517166" y="5005675"/>
            <a:ext cx="448841" cy="268511"/>
            <a:chOff x="5732554" y="2928199"/>
            <a:chExt cx="448841" cy="268511"/>
          </a:xfrm>
        </p:grpSpPr>
        <p:sp>
          <p:nvSpPr>
            <p:cNvPr id="97" name="Rectangle 27">
              <a:extLst>
                <a:ext uri="{FF2B5EF4-FFF2-40B4-BE49-F238E27FC236}">
                  <a16:creationId xmlns:a16="http://schemas.microsoft.com/office/drawing/2014/main" id="{F8CD58EE-1AA7-4FBD-A3A3-4873562A8007}"/>
                </a:ext>
              </a:extLst>
            </p:cNvPr>
            <p:cNvSpPr>
              <a:spLocks noChangeArrowheads="1"/>
            </p:cNvSpPr>
            <p:nvPr/>
          </p:nvSpPr>
          <p:spPr bwMode="auto">
            <a:xfrm>
              <a:off x="5732554" y="2928199"/>
              <a:ext cx="44884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IP DATA</a:t>
              </a:r>
              <a:endParaRPr lang="zh-CN" altLang="zh-CN" dirty="0">
                <a:solidFill>
                  <a:prstClr val="black"/>
                </a:solidFill>
                <a:latin typeface="+mn-lt"/>
                <a:cs typeface="+mn-ea"/>
                <a:sym typeface="+mn-lt"/>
              </a:endParaRPr>
            </a:p>
          </p:txBody>
        </p:sp>
        <p:sp>
          <p:nvSpPr>
            <p:cNvPr id="98" name="椭圆 97">
              <a:extLst>
                <a:ext uri="{FF2B5EF4-FFF2-40B4-BE49-F238E27FC236}">
                  <a16:creationId xmlns:a16="http://schemas.microsoft.com/office/drawing/2014/main" id="{75F6A605-508B-4D3A-B7A1-281CB46C5E20}"/>
                </a:ext>
              </a:extLst>
            </p:cNvPr>
            <p:cNvSpPr/>
            <p:nvPr/>
          </p:nvSpPr>
          <p:spPr>
            <a:xfrm>
              <a:off x="5870666" y="3069710"/>
              <a:ext cx="120650" cy="127000"/>
            </a:xfrm>
            <a:prstGeom prst="ellipse">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grpSp>
      <p:sp>
        <p:nvSpPr>
          <p:cNvPr id="99" name="Rectangle 133">
            <a:extLst>
              <a:ext uri="{FF2B5EF4-FFF2-40B4-BE49-F238E27FC236}">
                <a16:creationId xmlns:a16="http://schemas.microsoft.com/office/drawing/2014/main" id="{B8E7B606-C889-4387-B94A-525C4BD33FC6}"/>
              </a:ext>
            </a:extLst>
          </p:cNvPr>
          <p:cNvSpPr>
            <a:spLocks noChangeArrowheads="1"/>
          </p:cNvSpPr>
          <p:nvPr/>
        </p:nvSpPr>
        <p:spPr bwMode="auto">
          <a:xfrm>
            <a:off x="9834425" y="2484402"/>
            <a:ext cx="577850" cy="2861053"/>
          </a:xfrm>
          <a:prstGeom prst="rect">
            <a:avLst/>
          </a:prstGeom>
          <a:solidFill>
            <a:schemeClr val="bg2"/>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00" name="Rectangle 133">
            <a:extLst>
              <a:ext uri="{FF2B5EF4-FFF2-40B4-BE49-F238E27FC236}">
                <a16:creationId xmlns:a16="http://schemas.microsoft.com/office/drawing/2014/main" id="{EA81A127-ABF7-4F9B-9394-1E16172F4CA9}"/>
              </a:ext>
            </a:extLst>
          </p:cNvPr>
          <p:cNvSpPr>
            <a:spLocks noChangeArrowheads="1"/>
          </p:cNvSpPr>
          <p:nvPr/>
        </p:nvSpPr>
        <p:spPr bwMode="auto">
          <a:xfrm>
            <a:off x="9910897" y="2563187"/>
            <a:ext cx="577850" cy="2875931"/>
          </a:xfrm>
          <a:prstGeom prst="rect">
            <a:avLst/>
          </a:prstGeom>
          <a:solidFill>
            <a:schemeClr val="bg2"/>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zh-CN" altLang="en-US">
              <a:solidFill>
                <a:prstClr val="black"/>
              </a:solidFill>
              <a:cs typeface="+mn-ea"/>
              <a:sym typeface="+mn-lt"/>
            </a:endParaRPr>
          </a:p>
        </p:txBody>
      </p:sp>
      <p:sp>
        <p:nvSpPr>
          <p:cNvPr id="101" name="Rectangle 134">
            <a:extLst>
              <a:ext uri="{FF2B5EF4-FFF2-40B4-BE49-F238E27FC236}">
                <a16:creationId xmlns:a16="http://schemas.microsoft.com/office/drawing/2014/main" id="{46E2F866-92F8-4284-9DF6-D0DE5161F51B}"/>
              </a:ext>
            </a:extLst>
          </p:cNvPr>
          <p:cNvSpPr>
            <a:spLocks noChangeArrowheads="1"/>
          </p:cNvSpPr>
          <p:nvPr/>
        </p:nvSpPr>
        <p:spPr bwMode="auto">
          <a:xfrm>
            <a:off x="10026933" y="3765937"/>
            <a:ext cx="359073"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zh-CN" altLang="zh-CN" sz="1400" b="1" dirty="0">
                <a:solidFill>
                  <a:srgbClr val="000000"/>
                </a:solidFill>
                <a:latin typeface="+mn-lt"/>
                <a:cs typeface="+mn-ea"/>
                <a:sym typeface="+mn-lt"/>
              </a:rPr>
              <a:t>LPU</a:t>
            </a:r>
            <a:endParaRPr lang="zh-CN" altLang="zh-CN" sz="2000" dirty="0">
              <a:solidFill>
                <a:prstClr val="black"/>
              </a:solidFill>
              <a:latin typeface="+mn-lt"/>
              <a:cs typeface="+mn-ea"/>
              <a:sym typeface="+mn-lt"/>
            </a:endParaRPr>
          </a:p>
        </p:txBody>
      </p:sp>
      <p:cxnSp>
        <p:nvCxnSpPr>
          <p:cNvPr id="102" name="直接箭头连接符 101">
            <a:extLst>
              <a:ext uri="{FF2B5EF4-FFF2-40B4-BE49-F238E27FC236}">
                <a16:creationId xmlns:a16="http://schemas.microsoft.com/office/drawing/2014/main" id="{C6C56096-83BF-48A9-B8DF-7809E386ED5F}"/>
              </a:ext>
            </a:extLst>
          </p:cNvPr>
          <p:cNvCxnSpPr/>
          <p:nvPr/>
        </p:nvCxnSpPr>
        <p:spPr>
          <a:xfrm>
            <a:off x="9673863" y="3192012"/>
            <a:ext cx="2370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A9054522-0FF8-4508-B343-3A2D9F64CBD1}"/>
              </a:ext>
            </a:extLst>
          </p:cNvPr>
          <p:cNvCxnSpPr/>
          <p:nvPr/>
        </p:nvCxnSpPr>
        <p:spPr>
          <a:xfrm>
            <a:off x="9688694" y="4228649"/>
            <a:ext cx="2370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0106B990-C8F9-414E-ABFD-23E6DB779FDD}"/>
              </a:ext>
            </a:extLst>
          </p:cNvPr>
          <p:cNvCxnSpPr/>
          <p:nvPr/>
        </p:nvCxnSpPr>
        <p:spPr>
          <a:xfrm>
            <a:off x="9654676" y="5199529"/>
            <a:ext cx="2370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53CD6FC6-80C5-4E53-8090-9B29666F657E}"/>
              </a:ext>
            </a:extLst>
          </p:cNvPr>
          <p:cNvSpPr/>
          <p:nvPr/>
        </p:nvSpPr>
        <p:spPr>
          <a:xfrm>
            <a:off x="7015887" y="1297945"/>
            <a:ext cx="3512046" cy="49986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sp>
        <p:nvSpPr>
          <p:cNvPr id="106" name="矩形 105">
            <a:extLst>
              <a:ext uri="{FF2B5EF4-FFF2-40B4-BE49-F238E27FC236}">
                <a16:creationId xmlns:a16="http://schemas.microsoft.com/office/drawing/2014/main" id="{85B969CF-37E9-4F31-8449-9C3F675044EA}"/>
              </a:ext>
            </a:extLst>
          </p:cNvPr>
          <p:cNvSpPr/>
          <p:nvPr/>
        </p:nvSpPr>
        <p:spPr>
          <a:xfrm>
            <a:off x="7112725" y="1356781"/>
            <a:ext cx="3512046" cy="49986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sp>
        <p:nvSpPr>
          <p:cNvPr id="107" name="文本框 106">
            <a:extLst>
              <a:ext uri="{FF2B5EF4-FFF2-40B4-BE49-F238E27FC236}">
                <a16:creationId xmlns:a16="http://schemas.microsoft.com/office/drawing/2014/main" id="{4839CB60-FC06-45BB-97FA-DB87E36C9594}"/>
              </a:ext>
            </a:extLst>
          </p:cNvPr>
          <p:cNvSpPr txBox="1"/>
          <p:nvPr/>
        </p:nvSpPr>
        <p:spPr>
          <a:xfrm>
            <a:off x="7780372" y="1505700"/>
            <a:ext cx="2186781"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zh-CN"/>
            </a:defPPr>
            <a:lvl1pPr marR="0" lvl="0" indent="0" eaLnBrk="0" fontAlgn="base" hangingPunct="0">
              <a:lnSpc>
                <a:spcPct val="100000"/>
              </a:lnSpc>
              <a:spcBef>
                <a:spcPct val="0"/>
              </a:spcBef>
              <a:spcAft>
                <a:spcPct val="0"/>
              </a:spcAft>
              <a:buClrTx/>
              <a:buSzTx/>
              <a:buFontTx/>
              <a:buNone/>
              <a:tabLst/>
              <a:defRPr kumimoji="0" sz="1200" b="1" i="0" u="none" strike="noStrike" cap="none" normalizeH="0" baseline="0">
                <a:ln>
                  <a:noFill/>
                </a:ln>
                <a:solidFill>
                  <a:srgbClr val="000000"/>
                </a:solidFill>
                <a:effectLst/>
                <a:latin typeface="Arial" panose="020B0604020202020204"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algn="ctr">
              <a:lnSpc>
                <a:spcPct val="120000"/>
              </a:lnSpc>
            </a:pPr>
            <a:r>
              <a:rPr lang="en-US" altLang="zh-CN" sz="1400" dirty="0">
                <a:latin typeface="+mn-lt"/>
                <a:cs typeface="+mn-ea"/>
                <a:sym typeface="+mn-lt"/>
              </a:rPr>
              <a:t>CPU (Routing Process)</a:t>
            </a:r>
            <a:endParaRPr lang="zh-CN" altLang="en-US" sz="1400" dirty="0">
              <a:latin typeface="+mn-lt"/>
              <a:cs typeface="+mn-ea"/>
              <a:sym typeface="+mn-lt"/>
            </a:endParaRPr>
          </a:p>
        </p:txBody>
      </p:sp>
      <p:cxnSp>
        <p:nvCxnSpPr>
          <p:cNvPr id="108" name="连接符: 肘形 224">
            <a:extLst>
              <a:ext uri="{FF2B5EF4-FFF2-40B4-BE49-F238E27FC236}">
                <a16:creationId xmlns:a16="http://schemas.microsoft.com/office/drawing/2014/main" id="{CD1528E9-9E8E-4921-A481-2DD1D6E60462}"/>
              </a:ext>
            </a:extLst>
          </p:cNvPr>
          <p:cNvCxnSpPr>
            <a:stCxn id="106" idx="2"/>
            <a:endCxn id="17" idx="0"/>
          </p:cNvCxnSpPr>
          <p:nvPr/>
        </p:nvCxnSpPr>
        <p:spPr>
          <a:xfrm rot="5400000">
            <a:off x="8039721" y="1556422"/>
            <a:ext cx="528803" cy="112925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226">
            <a:extLst>
              <a:ext uri="{FF2B5EF4-FFF2-40B4-BE49-F238E27FC236}">
                <a16:creationId xmlns:a16="http://schemas.microsoft.com/office/drawing/2014/main" id="{9FE3E989-D0AF-4C1A-B77F-9D7F87EA2D97}"/>
              </a:ext>
            </a:extLst>
          </p:cNvPr>
          <p:cNvCxnSpPr>
            <a:stCxn id="106" idx="2"/>
            <a:endCxn id="87" idx="0"/>
          </p:cNvCxnSpPr>
          <p:nvPr/>
        </p:nvCxnSpPr>
        <p:spPr>
          <a:xfrm rot="16200000" flipH="1">
            <a:off x="9204741" y="1520654"/>
            <a:ext cx="528802" cy="120078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C33395B7-4D5F-491C-806A-A3444FA4D732}"/>
              </a:ext>
            </a:extLst>
          </p:cNvPr>
          <p:cNvCxnSpPr>
            <a:cxnSpLocks/>
            <a:stCxn id="106" idx="2"/>
          </p:cNvCxnSpPr>
          <p:nvPr/>
        </p:nvCxnSpPr>
        <p:spPr>
          <a:xfrm>
            <a:off x="8868748" y="1856647"/>
            <a:ext cx="0" cy="736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11" name="组合 110">
            <a:extLst>
              <a:ext uri="{FF2B5EF4-FFF2-40B4-BE49-F238E27FC236}">
                <a16:creationId xmlns:a16="http://schemas.microsoft.com/office/drawing/2014/main" id="{57042D2A-973B-40C6-93A3-E119C5074C3D}"/>
              </a:ext>
            </a:extLst>
          </p:cNvPr>
          <p:cNvGrpSpPr/>
          <p:nvPr/>
        </p:nvGrpSpPr>
        <p:grpSpPr>
          <a:xfrm>
            <a:off x="10658001" y="2999016"/>
            <a:ext cx="448841" cy="268511"/>
            <a:chOff x="5732554" y="2928199"/>
            <a:chExt cx="448841" cy="268511"/>
          </a:xfrm>
        </p:grpSpPr>
        <p:sp>
          <p:nvSpPr>
            <p:cNvPr id="112" name="Rectangle 27">
              <a:extLst>
                <a:ext uri="{FF2B5EF4-FFF2-40B4-BE49-F238E27FC236}">
                  <a16:creationId xmlns:a16="http://schemas.microsoft.com/office/drawing/2014/main" id="{EB077DCC-B5B5-4B36-9A7A-BF0078E0715F}"/>
                </a:ext>
              </a:extLst>
            </p:cNvPr>
            <p:cNvSpPr>
              <a:spLocks noChangeArrowheads="1"/>
            </p:cNvSpPr>
            <p:nvPr/>
          </p:nvSpPr>
          <p:spPr bwMode="auto">
            <a:xfrm>
              <a:off x="5732554" y="2928199"/>
              <a:ext cx="44884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IP DATA</a:t>
              </a:r>
              <a:endParaRPr lang="zh-CN" altLang="zh-CN" dirty="0">
                <a:solidFill>
                  <a:prstClr val="black"/>
                </a:solidFill>
                <a:latin typeface="+mn-lt"/>
                <a:cs typeface="+mn-ea"/>
                <a:sym typeface="+mn-lt"/>
              </a:endParaRPr>
            </a:p>
          </p:txBody>
        </p:sp>
        <p:sp>
          <p:nvSpPr>
            <p:cNvPr id="113" name="椭圆 112">
              <a:extLst>
                <a:ext uri="{FF2B5EF4-FFF2-40B4-BE49-F238E27FC236}">
                  <a16:creationId xmlns:a16="http://schemas.microsoft.com/office/drawing/2014/main" id="{4643FA3A-6010-45A0-870A-9E13C32D5EB1}"/>
                </a:ext>
              </a:extLst>
            </p:cNvPr>
            <p:cNvSpPr/>
            <p:nvPr/>
          </p:nvSpPr>
          <p:spPr>
            <a:xfrm>
              <a:off x="5870666" y="3069710"/>
              <a:ext cx="120650" cy="127000"/>
            </a:xfrm>
            <a:prstGeom prst="ellipse">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grpSp>
      <p:cxnSp>
        <p:nvCxnSpPr>
          <p:cNvPr id="114" name="直接箭头连接符 113">
            <a:extLst>
              <a:ext uri="{FF2B5EF4-FFF2-40B4-BE49-F238E27FC236}">
                <a16:creationId xmlns:a16="http://schemas.microsoft.com/office/drawing/2014/main" id="{E8D91251-602F-4C6F-B07F-F7CAB6F13C95}"/>
              </a:ext>
            </a:extLst>
          </p:cNvPr>
          <p:cNvCxnSpPr>
            <a:cxnSpLocks/>
            <a:endCxn id="113" idx="2"/>
          </p:cNvCxnSpPr>
          <p:nvPr/>
        </p:nvCxnSpPr>
        <p:spPr>
          <a:xfrm>
            <a:off x="10488252" y="3204027"/>
            <a:ext cx="30786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12AB68B8-886E-41B5-B663-2F12FA11372B}"/>
              </a:ext>
            </a:extLst>
          </p:cNvPr>
          <p:cNvGrpSpPr/>
          <p:nvPr/>
        </p:nvGrpSpPr>
        <p:grpSpPr>
          <a:xfrm>
            <a:off x="10678067" y="3998350"/>
            <a:ext cx="448841" cy="268511"/>
            <a:chOff x="5732554" y="2928199"/>
            <a:chExt cx="448841" cy="268511"/>
          </a:xfrm>
        </p:grpSpPr>
        <p:sp>
          <p:nvSpPr>
            <p:cNvPr id="116" name="Rectangle 27">
              <a:extLst>
                <a:ext uri="{FF2B5EF4-FFF2-40B4-BE49-F238E27FC236}">
                  <a16:creationId xmlns:a16="http://schemas.microsoft.com/office/drawing/2014/main" id="{89599715-8AC2-48B1-944B-6F6C0974AD6A}"/>
                </a:ext>
              </a:extLst>
            </p:cNvPr>
            <p:cNvSpPr>
              <a:spLocks noChangeArrowheads="1"/>
            </p:cNvSpPr>
            <p:nvPr/>
          </p:nvSpPr>
          <p:spPr bwMode="auto">
            <a:xfrm>
              <a:off x="5732554" y="2928199"/>
              <a:ext cx="44884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IP DATA</a:t>
              </a:r>
              <a:endParaRPr lang="zh-CN" altLang="zh-CN" dirty="0">
                <a:solidFill>
                  <a:prstClr val="black"/>
                </a:solidFill>
                <a:latin typeface="+mn-lt"/>
                <a:cs typeface="+mn-ea"/>
                <a:sym typeface="+mn-lt"/>
              </a:endParaRPr>
            </a:p>
          </p:txBody>
        </p:sp>
        <p:sp>
          <p:nvSpPr>
            <p:cNvPr id="117" name="椭圆 116">
              <a:extLst>
                <a:ext uri="{FF2B5EF4-FFF2-40B4-BE49-F238E27FC236}">
                  <a16:creationId xmlns:a16="http://schemas.microsoft.com/office/drawing/2014/main" id="{868739F9-34F3-422F-BEB4-AF7C958FE5FA}"/>
                </a:ext>
              </a:extLst>
            </p:cNvPr>
            <p:cNvSpPr/>
            <p:nvPr/>
          </p:nvSpPr>
          <p:spPr>
            <a:xfrm>
              <a:off x="5870666" y="3069710"/>
              <a:ext cx="120650" cy="127000"/>
            </a:xfrm>
            <a:prstGeom prst="ellipse">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grpSp>
      <p:cxnSp>
        <p:nvCxnSpPr>
          <p:cNvPr id="118" name="直接箭头连接符 117">
            <a:extLst>
              <a:ext uri="{FF2B5EF4-FFF2-40B4-BE49-F238E27FC236}">
                <a16:creationId xmlns:a16="http://schemas.microsoft.com/office/drawing/2014/main" id="{12ADD41D-456A-4A54-A973-CF803EC28CB3}"/>
              </a:ext>
            </a:extLst>
          </p:cNvPr>
          <p:cNvCxnSpPr>
            <a:cxnSpLocks/>
            <a:endCxn id="117" idx="2"/>
          </p:cNvCxnSpPr>
          <p:nvPr/>
        </p:nvCxnSpPr>
        <p:spPr>
          <a:xfrm>
            <a:off x="10508318" y="4203361"/>
            <a:ext cx="30786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组合 118">
            <a:extLst>
              <a:ext uri="{FF2B5EF4-FFF2-40B4-BE49-F238E27FC236}">
                <a16:creationId xmlns:a16="http://schemas.microsoft.com/office/drawing/2014/main" id="{C4450D0B-B897-4322-B0BB-61EBECB1722D}"/>
              </a:ext>
            </a:extLst>
          </p:cNvPr>
          <p:cNvGrpSpPr/>
          <p:nvPr/>
        </p:nvGrpSpPr>
        <p:grpSpPr>
          <a:xfrm>
            <a:off x="10650350" y="4968994"/>
            <a:ext cx="448841" cy="268511"/>
            <a:chOff x="5732554" y="2928199"/>
            <a:chExt cx="448841" cy="268511"/>
          </a:xfrm>
        </p:grpSpPr>
        <p:sp>
          <p:nvSpPr>
            <p:cNvPr id="120" name="Rectangle 27">
              <a:extLst>
                <a:ext uri="{FF2B5EF4-FFF2-40B4-BE49-F238E27FC236}">
                  <a16:creationId xmlns:a16="http://schemas.microsoft.com/office/drawing/2014/main" id="{4494C490-CA24-4DED-B031-28A28CDFCA35}"/>
                </a:ext>
              </a:extLst>
            </p:cNvPr>
            <p:cNvSpPr>
              <a:spLocks noChangeArrowheads="1"/>
            </p:cNvSpPr>
            <p:nvPr/>
          </p:nvSpPr>
          <p:spPr bwMode="auto">
            <a:xfrm>
              <a:off x="5732554" y="2928199"/>
              <a:ext cx="448841" cy="1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900" dirty="0">
                  <a:solidFill>
                    <a:srgbClr val="000000"/>
                  </a:solidFill>
                  <a:latin typeface="+mn-lt"/>
                  <a:cs typeface="+mn-ea"/>
                  <a:sym typeface="+mn-lt"/>
                </a:rPr>
                <a:t>IP DATA</a:t>
              </a:r>
              <a:endParaRPr lang="zh-CN" altLang="zh-CN" dirty="0">
                <a:solidFill>
                  <a:prstClr val="black"/>
                </a:solidFill>
                <a:latin typeface="+mn-lt"/>
                <a:cs typeface="+mn-ea"/>
                <a:sym typeface="+mn-lt"/>
              </a:endParaRPr>
            </a:p>
          </p:txBody>
        </p:sp>
        <p:sp>
          <p:nvSpPr>
            <p:cNvPr id="121" name="椭圆 120">
              <a:extLst>
                <a:ext uri="{FF2B5EF4-FFF2-40B4-BE49-F238E27FC236}">
                  <a16:creationId xmlns:a16="http://schemas.microsoft.com/office/drawing/2014/main" id="{0CBE4D79-AA2E-4DE0-ADE5-704BADAEE4B5}"/>
                </a:ext>
              </a:extLst>
            </p:cNvPr>
            <p:cNvSpPr/>
            <p:nvPr/>
          </p:nvSpPr>
          <p:spPr>
            <a:xfrm>
              <a:off x="5870666" y="3069710"/>
              <a:ext cx="120650" cy="127000"/>
            </a:xfrm>
            <a:prstGeom prst="ellipse">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grpSp>
      <p:cxnSp>
        <p:nvCxnSpPr>
          <p:cNvPr id="122" name="直接箭头连接符 121">
            <a:extLst>
              <a:ext uri="{FF2B5EF4-FFF2-40B4-BE49-F238E27FC236}">
                <a16:creationId xmlns:a16="http://schemas.microsoft.com/office/drawing/2014/main" id="{106D8DAC-8A41-4838-A264-46A4FE1AAF17}"/>
              </a:ext>
            </a:extLst>
          </p:cNvPr>
          <p:cNvCxnSpPr>
            <a:cxnSpLocks/>
            <a:endCxn id="121" idx="2"/>
          </p:cNvCxnSpPr>
          <p:nvPr/>
        </p:nvCxnSpPr>
        <p:spPr>
          <a:xfrm>
            <a:off x="10480601" y="5174005"/>
            <a:ext cx="30786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2FAFB087-0959-40CF-A3F6-EA55999E6A09}"/>
              </a:ext>
            </a:extLst>
          </p:cNvPr>
          <p:cNvSpPr txBox="1"/>
          <p:nvPr/>
        </p:nvSpPr>
        <p:spPr>
          <a:xfrm>
            <a:off x="5716586" y="1378703"/>
            <a:ext cx="1338828" cy="396134"/>
          </a:xfrm>
          <a:prstGeom prst="rect">
            <a:avLst/>
          </a:prstGeom>
          <a:noFill/>
        </p:spPr>
        <p:txBody>
          <a:bodyPr wrap="none" rtlCol="0">
            <a:spAutoFit/>
          </a:bodyPr>
          <a:lstStyle/>
          <a:p>
            <a:pPr>
              <a:lnSpc>
                <a:spcPct val="120000"/>
              </a:lnSpc>
            </a:pPr>
            <a:r>
              <a:rPr lang="zh-CN" altLang="en-US" b="1" dirty="0">
                <a:solidFill>
                  <a:prstClr val="black"/>
                </a:solidFill>
                <a:cs typeface="+mn-ea"/>
                <a:sym typeface="+mn-lt"/>
              </a:rPr>
              <a:t>控制子系统</a:t>
            </a:r>
          </a:p>
        </p:txBody>
      </p:sp>
      <p:sp>
        <p:nvSpPr>
          <p:cNvPr id="124" name="文本框 123">
            <a:extLst>
              <a:ext uri="{FF2B5EF4-FFF2-40B4-BE49-F238E27FC236}">
                <a16:creationId xmlns:a16="http://schemas.microsoft.com/office/drawing/2014/main" id="{DDF42C23-C366-48C1-A96A-2FEBD3417D3E}"/>
              </a:ext>
            </a:extLst>
          </p:cNvPr>
          <p:cNvSpPr txBox="1"/>
          <p:nvPr/>
        </p:nvSpPr>
        <p:spPr>
          <a:xfrm>
            <a:off x="5731449" y="2254522"/>
            <a:ext cx="1338828" cy="396134"/>
          </a:xfrm>
          <a:prstGeom prst="rect">
            <a:avLst/>
          </a:prstGeom>
          <a:noFill/>
        </p:spPr>
        <p:txBody>
          <a:bodyPr wrap="none" rtlCol="0">
            <a:spAutoFit/>
          </a:bodyPr>
          <a:lstStyle/>
          <a:p>
            <a:pPr>
              <a:lnSpc>
                <a:spcPct val="120000"/>
              </a:lnSpc>
            </a:pPr>
            <a:r>
              <a:rPr lang="zh-CN" altLang="en-US" b="1" dirty="0">
                <a:solidFill>
                  <a:prstClr val="black"/>
                </a:solidFill>
                <a:cs typeface="+mn-ea"/>
                <a:sym typeface="+mn-lt"/>
              </a:rPr>
              <a:t>转发子系统</a:t>
            </a:r>
          </a:p>
        </p:txBody>
      </p:sp>
      <p:sp>
        <p:nvSpPr>
          <p:cNvPr id="125" name="Rectangle 134">
            <a:extLst>
              <a:ext uri="{FF2B5EF4-FFF2-40B4-BE49-F238E27FC236}">
                <a16:creationId xmlns:a16="http://schemas.microsoft.com/office/drawing/2014/main" id="{E63E632A-B70B-4BE3-9518-FE9793E7B144}"/>
              </a:ext>
            </a:extLst>
          </p:cNvPr>
          <p:cNvSpPr>
            <a:spLocks noChangeArrowheads="1"/>
          </p:cNvSpPr>
          <p:nvPr/>
        </p:nvSpPr>
        <p:spPr bwMode="auto">
          <a:xfrm>
            <a:off x="9106653" y="5581634"/>
            <a:ext cx="359073"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400" b="1" dirty="0">
                <a:solidFill>
                  <a:srgbClr val="000000"/>
                </a:solidFill>
                <a:latin typeface="+mn-lt"/>
                <a:cs typeface="+mn-ea"/>
                <a:sym typeface="+mn-lt"/>
              </a:rPr>
              <a:t>SF</a:t>
            </a:r>
            <a:r>
              <a:rPr lang="zh-CN" altLang="zh-CN" sz="1400" b="1" dirty="0">
                <a:solidFill>
                  <a:srgbClr val="000000"/>
                </a:solidFill>
                <a:latin typeface="+mn-lt"/>
                <a:cs typeface="+mn-ea"/>
                <a:sym typeface="+mn-lt"/>
              </a:rPr>
              <a:t>U</a:t>
            </a:r>
            <a:endParaRPr lang="zh-CN" altLang="zh-CN" sz="2000" dirty="0">
              <a:solidFill>
                <a:prstClr val="black"/>
              </a:solidFill>
              <a:latin typeface="+mn-lt"/>
              <a:cs typeface="+mn-ea"/>
              <a:sym typeface="+mn-lt"/>
            </a:endParaRPr>
          </a:p>
        </p:txBody>
      </p:sp>
      <p:sp>
        <p:nvSpPr>
          <p:cNvPr id="126" name="文本框 125">
            <a:extLst>
              <a:ext uri="{FF2B5EF4-FFF2-40B4-BE49-F238E27FC236}">
                <a16:creationId xmlns:a16="http://schemas.microsoft.com/office/drawing/2014/main" id="{2DBBA14F-7737-4BCF-B9AF-2B5E7B201142}"/>
              </a:ext>
            </a:extLst>
          </p:cNvPr>
          <p:cNvSpPr txBox="1"/>
          <p:nvPr/>
        </p:nvSpPr>
        <p:spPr>
          <a:xfrm>
            <a:off x="6184165" y="5881806"/>
            <a:ext cx="5920391" cy="587084"/>
          </a:xfrm>
          <a:prstGeom prst="rect">
            <a:avLst/>
          </a:prstGeom>
          <a:noFill/>
        </p:spPr>
        <p:txBody>
          <a:bodyPr wrap="square">
            <a:spAutoFit/>
          </a:bodyPr>
          <a:lstStyle/>
          <a:p>
            <a:pPr>
              <a:lnSpc>
                <a:spcPct val="120000"/>
              </a:lnSpc>
            </a:pPr>
            <a:r>
              <a:rPr lang="en-US" altLang="zh-CN" sz="1400" dirty="0">
                <a:solidFill>
                  <a:prstClr val="black"/>
                </a:solidFill>
                <a:cs typeface="+mn-ea"/>
                <a:sym typeface="+mn-lt"/>
              </a:rPr>
              <a:t>NP</a:t>
            </a:r>
            <a:r>
              <a:rPr lang="zh-CN" altLang="en-US" sz="1400" dirty="0">
                <a:solidFill>
                  <a:prstClr val="black"/>
                </a:solidFill>
                <a:cs typeface="+mn-ea"/>
                <a:sym typeface="+mn-lt"/>
              </a:rPr>
              <a:t>：</a:t>
            </a:r>
            <a:r>
              <a:rPr lang="en-US" altLang="zh-CN" sz="1400" dirty="0">
                <a:solidFill>
                  <a:prstClr val="black"/>
                </a:solidFill>
                <a:cs typeface="+mn-ea"/>
                <a:sym typeface="+mn-lt"/>
              </a:rPr>
              <a:t>Network Processor</a:t>
            </a:r>
            <a:r>
              <a:rPr lang="zh-CN" altLang="en-US" sz="1400" dirty="0">
                <a:solidFill>
                  <a:prstClr val="black"/>
                </a:solidFill>
                <a:cs typeface="+mn-ea"/>
                <a:sym typeface="+mn-lt"/>
              </a:rPr>
              <a:t>，网络处理器，可编程</a:t>
            </a:r>
            <a:r>
              <a:rPr lang="en-US" altLang="zh-CN" sz="1400" dirty="0">
                <a:solidFill>
                  <a:prstClr val="black"/>
                </a:solidFill>
                <a:cs typeface="+mn-ea"/>
                <a:sym typeface="+mn-lt"/>
              </a:rPr>
              <a:t>IP</a:t>
            </a:r>
            <a:r>
              <a:rPr lang="zh-CN" altLang="en-US" sz="1400" dirty="0">
                <a:solidFill>
                  <a:prstClr val="black"/>
                </a:solidFill>
                <a:cs typeface="+mn-ea"/>
                <a:sym typeface="+mn-lt"/>
              </a:rPr>
              <a:t>报文处理的高端芯片</a:t>
            </a:r>
            <a:endParaRPr lang="en-US" altLang="zh-CN" sz="1400" dirty="0">
              <a:solidFill>
                <a:prstClr val="black"/>
              </a:solidFill>
              <a:cs typeface="+mn-ea"/>
              <a:sym typeface="+mn-lt"/>
            </a:endParaRPr>
          </a:p>
          <a:p>
            <a:pPr>
              <a:lnSpc>
                <a:spcPct val="120000"/>
              </a:lnSpc>
            </a:pPr>
            <a:r>
              <a:rPr lang="en-US" altLang="zh-CN" sz="1400" dirty="0">
                <a:solidFill>
                  <a:prstClr val="black"/>
                </a:solidFill>
                <a:cs typeface="+mn-ea"/>
                <a:sym typeface="+mn-lt"/>
              </a:rPr>
              <a:t>ASIC</a:t>
            </a:r>
            <a:r>
              <a:rPr lang="zh-CN" altLang="en-US" sz="1400" dirty="0">
                <a:solidFill>
                  <a:prstClr val="black"/>
                </a:solidFill>
                <a:cs typeface="+mn-ea"/>
                <a:sym typeface="+mn-lt"/>
              </a:rPr>
              <a:t>：可配置报文处理芯片</a:t>
            </a:r>
            <a:endParaRPr lang="zh-CN" altLang="en-US" sz="1400" dirty="0">
              <a:cs typeface="+mn-ea"/>
              <a:sym typeface="+mn-lt"/>
            </a:endParaRPr>
          </a:p>
        </p:txBody>
      </p:sp>
      <p:sp>
        <p:nvSpPr>
          <p:cNvPr id="127" name="文本框 126">
            <a:extLst>
              <a:ext uri="{FF2B5EF4-FFF2-40B4-BE49-F238E27FC236}">
                <a16:creationId xmlns:a16="http://schemas.microsoft.com/office/drawing/2014/main" id="{B8A75C86-1AAC-4C4E-8C2B-56F435AA9D72}"/>
              </a:ext>
            </a:extLst>
          </p:cNvPr>
          <p:cNvSpPr txBox="1"/>
          <p:nvPr/>
        </p:nvSpPr>
        <p:spPr>
          <a:xfrm>
            <a:off x="10721609" y="1373453"/>
            <a:ext cx="1242202" cy="516423"/>
          </a:xfrm>
          <a:prstGeom prst="rect">
            <a:avLst/>
          </a:prstGeom>
          <a:noFill/>
        </p:spPr>
        <p:txBody>
          <a:bodyPr wrap="square" rtlCol="0">
            <a:spAutoFit/>
          </a:bodyPr>
          <a:lstStyle/>
          <a:p>
            <a:pPr>
              <a:lnSpc>
                <a:spcPct val="120000"/>
              </a:lnSpc>
            </a:pPr>
            <a:r>
              <a:rPr lang="en-US" altLang="zh-CN" sz="1200" dirty="0">
                <a:cs typeface="+mn-ea"/>
                <a:sym typeface="+mn-lt"/>
              </a:rPr>
              <a:t>64</a:t>
            </a:r>
            <a:r>
              <a:rPr lang="zh-CN" altLang="en-US" sz="1200" dirty="0">
                <a:cs typeface="+mn-ea"/>
                <a:sym typeface="+mn-lt"/>
              </a:rPr>
              <a:t>位</a:t>
            </a:r>
            <a:r>
              <a:rPr lang="en-US" altLang="zh-CN" sz="1200" dirty="0">
                <a:cs typeface="+mn-ea"/>
                <a:sym typeface="+mn-lt"/>
              </a:rPr>
              <a:t>X86/ARM</a:t>
            </a:r>
            <a:r>
              <a:rPr lang="zh-CN" altLang="en-US" sz="1200" dirty="0">
                <a:cs typeface="+mn-ea"/>
                <a:sym typeface="+mn-lt"/>
              </a:rPr>
              <a:t>多核</a:t>
            </a:r>
            <a:r>
              <a:rPr lang="en-US" altLang="zh-CN" sz="1200" dirty="0">
                <a:cs typeface="+mn-ea"/>
                <a:sym typeface="+mn-lt"/>
              </a:rPr>
              <a:t>CPU</a:t>
            </a:r>
            <a:endParaRPr lang="zh-CN" altLang="en-US" sz="1200" dirty="0">
              <a:cs typeface="+mn-ea"/>
              <a:sym typeface="+mn-lt"/>
            </a:endParaRPr>
          </a:p>
        </p:txBody>
      </p:sp>
      <p:sp>
        <p:nvSpPr>
          <p:cNvPr id="128" name="文本框 127">
            <a:extLst>
              <a:ext uri="{FF2B5EF4-FFF2-40B4-BE49-F238E27FC236}">
                <a16:creationId xmlns:a16="http://schemas.microsoft.com/office/drawing/2014/main" id="{2760FA03-6917-47CF-B12A-37A61DF9B147}"/>
              </a:ext>
            </a:extLst>
          </p:cNvPr>
          <p:cNvSpPr txBox="1"/>
          <p:nvPr/>
        </p:nvSpPr>
        <p:spPr>
          <a:xfrm>
            <a:off x="9012410" y="2924298"/>
            <a:ext cx="558294" cy="276807"/>
          </a:xfrm>
          <a:prstGeom prst="rect">
            <a:avLst/>
          </a:prstGeom>
          <a:solidFill>
            <a:srgbClr val="FFC000"/>
          </a:solidFill>
          <a:ln>
            <a:solidFill>
              <a:schemeClr val="tx1">
                <a:lumMod val="75000"/>
                <a:lumOff val="25000"/>
              </a:schemeClr>
            </a:solidFill>
          </a:ln>
        </p:spPr>
        <p:txBody>
          <a:bodyPr wrap="square" rtlCol="0">
            <a:spAutoFit/>
          </a:bodyPr>
          <a:lstStyle/>
          <a:p>
            <a:pPr algn="ctr">
              <a:lnSpc>
                <a:spcPct val="120000"/>
              </a:lnSpc>
            </a:pPr>
            <a:r>
              <a:rPr lang="en-US" altLang="zh-CN" sz="1100" dirty="0">
                <a:cs typeface="+mn-ea"/>
                <a:sym typeface="+mn-lt"/>
              </a:rPr>
              <a:t>CPU</a:t>
            </a:r>
            <a:endParaRPr lang="zh-CN" altLang="en-US" sz="1100" dirty="0">
              <a:cs typeface="+mn-ea"/>
              <a:sym typeface="+mn-lt"/>
            </a:endParaRPr>
          </a:p>
        </p:txBody>
      </p:sp>
      <p:sp>
        <p:nvSpPr>
          <p:cNvPr id="129" name="文本框 128">
            <a:extLst>
              <a:ext uri="{FF2B5EF4-FFF2-40B4-BE49-F238E27FC236}">
                <a16:creationId xmlns:a16="http://schemas.microsoft.com/office/drawing/2014/main" id="{35B5DF6A-7BEC-42CD-A73B-88A9B7D89C24}"/>
              </a:ext>
            </a:extLst>
          </p:cNvPr>
          <p:cNvSpPr txBox="1"/>
          <p:nvPr/>
        </p:nvSpPr>
        <p:spPr>
          <a:xfrm>
            <a:off x="7791290" y="2384475"/>
            <a:ext cx="558294" cy="276807"/>
          </a:xfrm>
          <a:prstGeom prst="rect">
            <a:avLst/>
          </a:prstGeom>
          <a:solidFill>
            <a:srgbClr val="FFC000"/>
          </a:solidFill>
          <a:ln>
            <a:solidFill>
              <a:schemeClr val="tx1">
                <a:lumMod val="75000"/>
                <a:lumOff val="25000"/>
              </a:schemeClr>
            </a:solidFill>
          </a:ln>
        </p:spPr>
        <p:txBody>
          <a:bodyPr wrap="square" rtlCol="0">
            <a:spAutoFit/>
          </a:bodyPr>
          <a:lstStyle/>
          <a:p>
            <a:pPr algn="ctr">
              <a:lnSpc>
                <a:spcPct val="120000"/>
              </a:lnSpc>
            </a:pPr>
            <a:r>
              <a:rPr lang="en-US" altLang="zh-CN" sz="1100" dirty="0">
                <a:cs typeface="+mn-ea"/>
                <a:sym typeface="+mn-lt"/>
              </a:rPr>
              <a:t>CPU</a:t>
            </a:r>
            <a:endParaRPr lang="zh-CN" altLang="en-US" sz="1100" dirty="0">
              <a:cs typeface="+mn-ea"/>
              <a:sym typeface="+mn-lt"/>
            </a:endParaRPr>
          </a:p>
        </p:txBody>
      </p:sp>
      <p:sp>
        <p:nvSpPr>
          <p:cNvPr id="130" name="文本框 129">
            <a:extLst>
              <a:ext uri="{FF2B5EF4-FFF2-40B4-BE49-F238E27FC236}">
                <a16:creationId xmlns:a16="http://schemas.microsoft.com/office/drawing/2014/main" id="{E6145882-A81D-45C8-8B26-BA3100817227}"/>
              </a:ext>
            </a:extLst>
          </p:cNvPr>
          <p:cNvSpPr txBox="1"/>
          <p:nvPr/>
        </p:nvSpPr>
        <p:spPr>
          <a:xfrm>
            <a:off x="9957941" y="2586903"/>
            <a:ext cx="479973" cy="276807"/>
          </a:xfrm>
          <a:prstGeom prst="rect">
            <a:avLst/>
          </a:prstGeom>
          <a:solidFill>
            <a:srgbClr val="FFC000"/>
          </a:solidFill>
          <a:ln>
            <a:solidFill>
              <a:schemeClr val="tx1">
                <a:lumMod val="75000"/>
                <a:lumOff val="25000"/>
              </a:schemeClr>
            </a:solidFill>
          </a:ln>
        </p:spPr>
        <p:txBody>
          <a:bodyPr wrap="square" rtlCol="0">
            <a:spAutoFit/>
          </a:bodyPr>
          <a:lstStyle/>
          <a:p>
            <a:pPr algn="ctr">
              <a:lnSpc>
                <a:spcPct val="120000"/>
              </a:lnSpc>
            </a:pPr>
            <a:r>
              <a:rPr lang="en-US" altLang="zh-CN" sz="1100" dirty="0">
                <a:cs typeface="+mn-ea"/>
                <a:sym typeface="+mn-lt"/>
              </a:rPr>
              <a:t>CPU</a:t>
            </a:r>
            <a:endParaRPr lang="zh-CN" altLang="en-US" sz="1100" dirty="0">
              <a:cs typeface="+mn-ea"/>
              <a:sym typeface="+mn-lt"/>
            </a:endParaRPr>
          </a:p>
        </p:txBody>
      </p:sp>
      <p:sp>
        <p:nvSpPr>
          <p:cNvPr id="131" name="Rectangle 131">
            <a:extLst>
              <a:ext uri="{FF2B5EF4-FFF2-40B4-BE49-F238E27FC236}">
                <a16:creationId xmlns:a16="http://schemas.microsoft.com/office/drawing/2014/main" id="{DAEF160D-2FE1-43B4-90BD-C5EF66F61639}"/>
              </a:ext>
            </a:extLst>
          </p:cNvPr>
          <p:cNvSpPr>
            <a:spLocks noChangeArrowheads="1"/>
          </p:cNvSpPr>
          <p:nvPr/>
        </p:nvSpPr>
        <p:spPr bwMode="auto">
          <a:xfrm>
            <a:off x="9998001" y="1629973"/>
            <a:ext cx="645656" cy="226989"/>
          </a:xfrm>
          <a:prstGeom prst="rect">
            <a:avLst/>
          </a:prstGeom>
          <a:noFill/>
          <a:ln w="9525">
            <a:noFill/>
            <a:prstDash val="solid"/>
            <a:miter lim="800000"/>
            <a:headEnd/>
            <a:tailEnd/>
          </a:ln>
        </p:spPr>
        <p:txBody>
          <a:bodyPr vert="horz" wrap="square" lIns="91440" tIns="45720" rIns="91440" bIns="45720" numCol="1" anchor="t" anchorCtr="0" compatLnSpc="1">
            <a:prstTxWarp prst="textNoShape">
              <a:avLst/>
            </a:prstTxWarp>
          </a:bodyPr>
          <a:lstStyle/>
          <a:p>
            <a:pPr algn="ctr">
              <a:lnSpc>
                <a:spcPct val="120000"/>
              </a:lnSpc>
            </a:pPr>
            <a:r>
              <a:rPr lang="en-US" altLang="zh-CN" sz="1400" b="1" dirty="0">
                <a:solidFill>
                  <a:prstClr val="black"/>
                </a:solidFill>
                <a:cs typeface="+mn-ea"/>
                <a:sym typeface="+mn-lt"/>
              </a:rPr>
              <a:t>MPU</a:t>
            </a:r>
            <a:endParaRPr lang="zh-CN" altLang="en-US" sz="1400" b="1" dirty="0">
              <a:solidFill>
                <a:prstClr val="black"/>
              </a:solidFill>
              <a:cs typeface="+mn-ea"/>
              <a:sym typeface="+mn-lt"/>
            </a:endParaRPr>
          </a:p>
        </p:txBody>
      </p:sp>
      <p:pic>
        <p:nvPicPr>
          <p:cNvPr id="132" name="图片 131">
            <a:extLst>
              <a:ext uri="{FF2B5EF4-FFF2-40B4-BE49-F238E27FC236}">
                <a16:creationId xmlns:a16="http://schemas.microsoft.com/office/drawing/2014/main" id="{A9F891FD-4F2E-48C1-8F0A-4A06097D09EB}"/>
              </a:ext>
            </a:extLst>
          </p:cNvPr>
          <p:cNvPicPr>
            <a:picLocks noChangeAspect="1"/>
          </p:cNvPicPr>
          <p:nvPr/>
        </p:nvPicPr>
        <p:blipFill>
          <a:blip r:embed="rId2"/>
          <a:stretch>
            <a:fillRect/>
          </a:stretch>
        </p:blipFill>
        <p:spPr>
          <a:xfrm>
            <a:off x="700900" y="2070587"/>
            <a:ext cx="1734340" cy="3498942"/>
          </a:xfrm>
          <a:prstGeom prst="rect">
            <a:avLst/>
          </a:prstGeom>
        </p:spPr>
      </p:pic>
      <p:sp>
        <p:nvSpPr>
          <p:cNvPr id="133" name="文本框 132">
            <a:extLst>
              <a:ext uri="{FF2B5EF4-FFF2-40B4-BE49-F238E27FC236}">
                <a16:creationId xmlns:a16="http://schemas.microsoft.com/office/drawing/2014/main" id="{E962160C-6FE6-4EE9-B46C-253707DC6E1E}"/>
              </a:ext>
            </a:extLst>
          </p:cNvPr>
          <p:cNvSpPr txBox="1"/>
          <p:nvPr/>
        </p:nvSpPr>
        <p:spPr>
          <a:xfrm>
            <a:off x="631268" y="5569529"/>
            <a:ext cx="1687936" cy="587084"/>
          </a:xfrm>
          <a:prstGeom prst="rect">
            <a:avLst/>
          </a:prstGeom>
          <a:noFill/>
        </p:spPr>
        <p:txBody>
          <a:bodyPr wrap="square">
            <a:spAutoFit/>
          </a:bodyPr>
          <a:lstStyle/>
          <a:p>
            <a:pPr algn="ctr">
              <a:lnSpc>
                <a:spcPct val="120000"/>
              </a:lnSpc>
            </a:pPr>
            <a:r>
              <a:rPr lang="zh-CN" altLang="en-US" sz="1400" dirty="0">
                <a:solidFill>
                  <a:prstClr val="black"/>
                </a:solidFill>
                <a:cs typeface="+mn-ea"/>
                <a:sym typeface="+mn-lt"/>
              </a:rPr>
              <a:t>路由器</a:t>
            </a:r>
            <a:r>
              <a:rPr lang="en-US" altLang="zh-CN" sz="1400" dirty="0">
                <a:solidFill>
                  <a:prstClr val="black"/>
                </a:solidFill>
                <a:cs typeface="+mn-ea"/>
                <a:sym typeface="+mn-lt"/>
              </a:rPr>
              <a:t>NE40E-X16</a:t>
            </a:r>
            <a:r>
              <a:rPr lang="zh-CN" altLang="en-US" sz="1400" dirty="0">
                <a:solidFill>
                  <a:prstClr val="black"/>
                </a:solidFill>
                <a:cs typeface="+mn-ea"/>
                <a:sym typeface="+mn-lt"/>
              </a:rPr>
              <a:t>整机外观</a:t>
            </a:r>
          </a:p>
        </p:txBody>
      </p:sp>
      <p:pic>
        <p:nvPicPr>
          <p:cNvPr id="134" name="d0e768">
            <a:extLst>
              <a:ext uri="{FF2B5EF4-FFF2-40B4-BE49-F238E27FC236}">
                <a16:creationId xmlns:a16="http://schemas.microsoft.com/office/drawing/2014/main" id="{3E93F37E-556E-40F9-9487-A807E927158F}"/>
              </a:ext>
            </a:extLst>
          </p:cNvPr>
          <p:cNvPicPr>
            <a:picLocks noChangeAspect="1" noChangeArrowheads="1"/>
          </p:cNvPicPr>
          <p:nvPr/>
        </p:nvPicPr>
        <p:blipFill>
          <a:blip r:embed="rId3" cstate="print"/>
          <a:srcRect/>
          <a:stretch>
            <a:fillRect/>
          </a:stretch>
        </p:blipFill>
        <p:spPr bwMode="auto">
          <a:xfrm>
            <a:off x="3051806" y="2170959"/>
            <a:ext cx="1848888" cy="3498942"/>
          </a:xfrm>
          <a:prstGeom prst="rect">
            <a:avLst/>
          </a:prstGeom>
          <a:noFill/>
          <a:ln w="9525">
            <a:noFill/>
            <a:miter lim="800000"/>
            <a:headEnd/>
            <a:tailEnd/>
          </a:ln>
        </p:spPr>
      </p:pic>
      <p:sp>
        <p:nvSpPr>
          <p:cNvPr id="135" name="矩形 134">
            <a:extLst>
              <a:ext uri="{FF2B5EF4-FFF2-40B4-BE49-F238E27FC236}">
                <a16:creationId xmlns:a16="http://schemas.microsoft.com/office/drawing/2014/main" id="{C5AD9552-2D3A-4254-B7FD-8E6FD2E767E3}"/>
              </a:ext>
            </a:extLst>
          </p:cNvPr>
          <p:cNvSpPr/>
          <p:nvPr/>
        </p:nvSpPr>
        <p:spPr>
          <a:xfrm>
            <a:off x="2957694" y="5745029"/>
            <a:ext cx="2214424" cy="328551"/>
          </a:xfrm>
          <a:prstGeom prst="rect">
            <a:avLst/>
          </a:prstGeom>
          <a:noFill/>
        </p:spPr>
        <p:txBody>
          <a:bodyPr wrap="square">
            <a:spAutoFit/>
          </a:bodyPr>
          <a:lstStyle/>
          <a:p>
            <a:pPr algn="ctr">
              <a:lnSpc>
                <a:spcPct val="120000"/>
              </a:lnSpc>
            </a:pPr>
            <a:r>
              <a:rPr lang="en-US" altLang="zh-CN" sz="1400" dirty="0">
                <a:solidFill>
                  <a:prstClr val="black"/>
                </a:solidFill>
                <a:cs typeface="+mn-ea"/>
                <a:sym typeface="+mn-lt"/>
              </a:rPr>
              <a:t>NE40E-X16</a:t>
            </a:r>
            <a:r>
              <a:rPr lang="zh-CN" altLang="zh-CN" sz="1400" dirty="0">
                <a:solidFill>
                  <a:prstClr val="black"/>
                </a:solidFill>
                <a:cs typeface="+mn-ea"/>
                <a:sym typeface="+mn-lt"/>
              </a:rPr>
              <a:t>插板区示意图</a:t>
            </a:r>
          </a:p>
        </p:txBody>
      </p:sp>
      <p:sp>
        <p:nvSpPr>
          <p:cNvPr id="136" name="矩形 135">
            <a:extLst>
              <a:ext uri="{FF2B5EF4-FFF2-40B4-BE49-F238E27FC236}">
                <a16:creationId xmlns:a16="http://schemas.microsoft.com/office/drawing/2014/main" id="{8DF855B9-576F-47FF-A5F5-319F4203A1DA}"/>
              </a:ext>
            </a:extLst>
          </p:cNvPr>
          <p:cNvSpPr/>
          <p:nvPr/>
        </p:nvSpPr>
        <p:spPr>
          <a:xfrm>
            <a:off x="631268" y="1091836"/>
            <a:ext cx="4540850" cy="953274"/>
          </a:xfrm>
          <a:prstGeom prst="rect">
            <a:avLst/>
          </a:prstGeom>
        </p:spPr>
        <p:txBody>
          <a:bodyPr wrap="square">
            <a:spAutoFit/>
          </a:bodyPr>
          <a:lstStyle/>
          <a:p>
            <a:pPr>
              <a:lnSpc>
                <a:spcPct val="120000"/>
              </a:lnSpc>
            </a:pPr>
            <a:r>
              <a:rPr lang="zh-CN" altLang="en-US" sz="1600" dirty="0">
                <a:solidFill>
                  <a:srgbClr val="000000"/>
                </a:solidFill>
                <a:cs typeface="+mn-ea"/>
                <a:sym typeface="+mn-lt"/>
              </a:rPr>
              <a:t>一般包括</a:t>
            </a:r>
            <a:r>
              <a:rPr lang="en-US" altLang="zh-CN" sz="1600" dirty="0">
                <a:solidFill>
                  <a:srgbClr val="000000"/>
                </a:solidFill>
                <a:cs typeface="+mn-ea"/>
                <a:sym typeface="+mn-lt"/>
              </a:rPr>
              <a:t>MPU(Main-Board Processing Unit)</a:t>
            </a:r>
            <a:r>
              <a:rPr lang="zh-CN" altLang="en-US" sz="1600" dirty="0">
                <a:solidFill>
                  <a:srgbClr val="000000"/>
                </a:solidFill>
                <a:cs typeface="+mn-ea"/>
                <a:sym typeface="+mn-lt"/>
              </a:rPr>
              <a:t>、</a:t>
            </a:r>
            <a:r>
              <a:rPr lang="en-US" altLang="zh-CN" sz="1600" dirty="0">
                <a:solidFill>
                  <a:srgbClr val="000000"/>
                </a:solidFill>
                <a:cs typeface="+mn-ea"/>
                <a:sym typeface="+mn-lt"/>
              </a:rPr>
              <a:t>LPU</a:t>
            </a:r>
            <a:r>
              <a:rPr lang="zh-CN" altLang="en-US" sz="1600" dirty="0">
                <a:solidFill>
                  <a:srgbClr val="000000"/>
                </a:solidFill>
                <a:cs typeface="+mn-ea"/>
                <a:sym typeface="+mn-lt"/>
              </a:rPr>
              <a:t>（</a:t>
            </a:r>
            <a:r>
              <a:rPr lang="zh-CN" altLang="zh-CN" sz="1600" dirty="0">
                <a:solidFill>
                  <a:srgbClr val="000000"/>
                </a:solidFill>
                <a:cs typeface="+mn-ea"/>
                <a:sym typeface="+mn-lt"/>
              </a:rPr>
              <a:t>L</a:t>
            </a:r>
            <a:r>
              <a:rPr lang="en-US" altLang="zh-CN" sz="1600" dirty="0" err="1">
                <a:solidFill>
                  <a:srgbClr val="000000"/>
                </a:solidFill>
                <a:cs typeface="+mn-ea"/>
                <a:sym typeface="+mn-lt"/>
              </a:rPr>
              <a:t>ine</a:t>
            </a:r>
            <a:r>
              <a:rPr lang="en-US" altLang="zh-CN" sz="1600" dirty="0">
                <a:solidFill>
                  <a:srgbClr val="000000"/>
                </a:solidFill>
                <a:cs typeface="+mn-ea"/>
                <a:sym typeface="+mn-lt"/>
              </a:rPr>
              <a:t>-card Processing Unit</a:t>
            </a:r>
            <a:r>
              <a:rPr lang="zh-CN" altLang="en-US" sz="1600" dirty="0">
                <a:solidFill>
                  <a:srgbClr val="000000"/>
                </a:solidFill>
                <a:cs typeface="+mn-ea"/>
                <a:sym typeface="+mn-lt"/>
              </a:rPr>
              <a:t>）、</a:t>
            </a:r>
            <a:r>
              <a:rPr lang="en-US" altLang="zh-CN" sz="1600" dirty="0">
                <a:solidFill>
                  <a:srgbClr val="000000"/>
                </a:solidFill>
                <a:cs typeface="+mn-ea"/>
                <a:sym typeface="+mn-lt"/>
              </a:rPr>
              <a:t>SFU(</a:t>
            </a:r>
            <a:r>
              <a:rPr lang="zh-CN" altLang="zh-CN" sz="1600" dirty="0">
                <a:solidFill>
                  <a:srgbClr val="000000"/>
                </a:solidFill>
                <a:cs typeface="+mn-ea"/>
                <a:sym typeface="+mn-lt"/>
              </a:rPr>
              <a:t>S</a:t>
            </a:r>
            <a:r>
              <a:rPr lang="en-US" altLang="zh-CN" sz="1600" dirty="0">
                <a:solidFill>
                  <a:srgbClr val="000000"/>
                </a:solidFill>
                <a:cs typeface="+mn-ea"/>
                <a:sym typeface="+mn-lt"/>
              </a:rPr>
              <a:t>witch </a:t>
            </a:r>
            <a:r>
              <a:rPr lang="zh-CN" altLang="zh-CN" sz="1600" dirty="0">
                <a:solidFill>
                  <a:srgbClr val="000000"/>
                </a:solidFill>
                <a:cs typeface="+mn-ea"/>
                <a:sym typeface="+mn-lt"/>
              </a:rPr>
              <a:t>F</a:t>
            </a:r>
            <a:r>
              <a:rPr lang="en-US" altLang="zh-CN" sz="1600" dirty="0" err="1">
                <a:solidFill>
                  <a:srgbClr val="000000"/>
                </a:solidFill>
                <a:cs typeface="+mn-ea"/>
                <a:sym typeface="+mn-lt"/>
              </a:rPr>
              <a:t>abric</a:t>
            </a:r>
            <a:r>
              <a:rPr lang="en-US" altLang="zh-CN" sz="1600" dirty="0">
                <a:solidFill>
                  <a:srgbClr val="000000"/>
                </a:solidFill>
                <a:cs typeface="+mn-ea"/>
                <a:sym typeface="+mn-lt"/>
              </a:rPr>
              <a:t> </a:t>
            </a:r>
            <a:r>
              <a:rPr lang="zh-CN" altLang="zh-CN" sz="1600" dirty="0">
                <a:solidFill>
                  <a:srgbClr val="000000"/>
                </a:solidFill>
                <a:cs typeface="+mn-ea"/>
                <a:sym typeface="+mn-lt"/>
              </a:rPr>
              <a:t>U</a:t>
            </a:r>
            <a:r>
              <a:rPr lang="en-US" altLang="zh-CN" sz="1600" dirty="0">
                <a:solidFill>
                  <a:srgbClr val="000000"/>
                </a:solidFill>
                <a:cs typeface="+mn-ea"/>
                <a:sym typeface="+mn-lt"/>
              </a:rPr>
              <a:t>nit)</a:t>
            </a:r>
            <a:r>
              <a:rPr lang="zh-CN" altLang="en-US" sz="1600" dirty="0">
                <a:solidFill>
                  <a:srgbClr val="000000"/>
                </a:solidFill>
                <a:cs typeface="+mn-ea"/>
                <a:sym typeface="+mn-lt"/>
              </a:rPr>
              <a:t>三种硬件单元</a:t>
            </a:r>
            <a:endParaRPr lang="zh-CN" altLang="zh-CN" sz="1600" dirty="0">
              <a:solidFill>
                <a:srgbClr val="000000"/>
              </a:solidFill>
              <a:cs typeface="+mn-ea"/>
              <a:sym typeface="+mn-lt"/>
            </a:endParaRPr>
          </a:p>
        </p:txBody>
      </p:sp>
      <p:sp>
        <p:nvSpPr>
          <p:cNvPr id="3" name="日期占位符 3">
            <a:extLst>
              <a:ext uri="{FF2B5EF4-FFF2-40B4-BE49-F238E27FC236}">
                <a16:creationId xmlns:a16="http://schemas.microsoft.com/office/drawing/2014/main" id="{9C4EF6F9-F28A-D273-5CDF-A6637725809C}"/>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137" name="页脚占位符 4">
            <a:extLst>
              <a:ext uri="{FF2B5EF4-FFF2-40B4-BE49-F238E27FC236}">
                <a16:creationId xmlns:a16="http://schemas.microsoft.com/office/drawing/2014/main" id="{4F732257-29CE-B6D7-BF80-5C7660C0843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38" name="灯片编号占位符 5">
            <a:extLst>
              <a:ext uri="{FF2B5EF4-FFF2-40B4-BE49-F238E27FC236}">
                <a16:creationId xmlns:a16="http://schemas.microsoft.com/office/drawing/2014/main" id="{734D1076-5DBA-70F6-92A2-6C95ABEE773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254</a:t>
            </a:fld>
            <a:endParaRPr lang="en-US">
              <a:cs typeface="+mn-ea"/>
              <a:sym typeface="+mn-lt"/>
            </a:endParaRPr>
          </a:p>
        </p:txBody>
      </p:sp>
    </p:spTree>
    <p:extLst>
      <p:ext uri="{BB962C8B-B14F-4D97-AF65-F5344CB8AC3E}">
        <p14:creationId xmlns:p14="http://schemas.microsoft.com/office/powerpoint/2010/main" val="17832360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37CD2-7D9E-4476-981F-27767A55DA26}"/>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协议软件架构</a:t>
            </a:r>
            <a:r>
              <a:rPr lang="en-US" altLang="zh-CN" sz="3200" dirty="0">
                <a:latin typeface="+mn-lt"/>
                <a:ea typeface="+mn-ea"/>
                <a:cs typeface="+mn-ea"/>
                <a:sym typeface="+mn-lt"/>
              </a:rPr>
              <a:t>-</a:t>
            </a:r>
            <a:r>
              <a:rPr lang="zh-CN" altLang="en-US" sz="3200" dirty="0">
                <a:latin typeface="+mn-lt"/>
                <a:ea typeface="+mn-ea"/>
                <a:cs typeface="+mn-ea"/>
                <a:sym typeface="+mn-lt"/>
              </a:rPr>
              <a:t>分布式，多核多进程，组件间透明通信</a:t>
            </a:r>
          </a:p>
        </p:txBody>
      </p:sp>
      <p:sp>
        <p:nvSpPr>
          <p:cNvPr id="4" name="Rectangle 18">
            <a:extLst>
              <a:ext uri="{FF2B5EF4-FFF2-40B4-BE49-F238E27FC236}">
                <a16:creationId xmlns:a16="http://schemas.microsoft.com/office/drawing/2014/main" id="{2AD30970-5ECE-4356-A10A-66A6F34A36F9}"/>
              </a:ext>
            </a:extLst>
          </p:cNvPr>
          <p:cNvSpPr>
            <a:spLocks noChangeArrowheads="1"/>
          </p:cNvSpPr>
          <p:nvPr/>
        </p:nvSpPr>
        <p:spPr bwMode="auto">
          <a:xfrm>
            <a:off x="1249884" y="4183512"/>
            <a:ext cx="7667636" cy="852187"/>
          </a:xfrm>
          <a:prstGeom prst="rect">
            <a:avLst/>
          </a:prstGeom>
          <a:solidFill>
            <a:schemeClr val="bg1"/>
          </a:solidFill>
          <a:ln w="25400">
            <a:solidFill>
              <a:schemeClr val="tx1"/>
            </a:solidFill>
            <a:miter lim="800000"/>
          </a:ln>
          <a:effectLst>
            <a:reflection blurRad="6350" stA="50000" endA="300" endPos="55000" dir="5400000" sy="-100000" algn="bl" rotWithShape="0"/>
          </a:effectLst>
        </p:spPr>
        <p:txBody>
          <a:bodyPr wrap="none" lIns="96748" tIns="48375" rIns="96748" bIns="48375"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67740" fontAlgn="base">
              <a:lnSpc>
                <a:spcPct val="120000"/>
              </a:lnSpc>
              <a:buClr>
                <a:srgbClr val="CC9900"/>
              </a:buClr>
              <a:buFont typeface="Wingdings" panose="05000000000000000000" pitchFamily="2" charset="2"/>
              <a:buChar char="n"/>
            </a:pPr>
            <a:endParaRPr lang="ko-KR" altLang="en-US" kern="0" dirty="0">
              <a:latin typeface="+mn-lt"/>
              <a:ea typeface="+mn-ea"/>
              <a:cs typeface="+mn-ea"/>
              <a:sym typeface="+mn-lt"/>
            </a:endParaRPr>
          </a:p>
        </p:txBody>
      </p:sp>
      <p:sp>
        <p:nvSpPr>
          <p:cNvPr id="5" name="矩形 4">
            <a:extLst>
              <a:ext uri="{FF2B5EF4-FFF2-40B4-BE49-F238E27FC236}">
                <a16:creationId xmlns:a16="http://schemas.microsoft.com/office/drawing/2014/main" id="{4F578973-1179-413E-ABEB-D1C621AAEC5D}"/>
              </a:ext>
            </a:extLst>
          </p:cNvPr>
          <p:cNvSpPr/>
          <p:nvPr/>
        </p:nvSpPr>
        <p:spPr bwMode="auto">
          <a:xfrm>
            <a:off x="1249884" y="1895013"/>
            <a:ext cx="7667636" cy="2232649"/>
          </a:xfrm>
          <a:prstGeom prst="rect">
            <a:avLst/>
          </a:prstGeom>
          <a:solidFill>
            <a:schemeClr val="bg1">
              <a:lumMod val="95000"/>
            </a:schemeClr>
          </a:solidFill>
          <a:ln w="19050"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740" fontAlgn="base">
              <a:lnSpc>
                <a:spcPct val="120000"/>
              </a:lnSpc>
            </a:pPr>
            <a:endParaRPr lang="zh-CN" altLang="en-US" sz="1200" kern="0" dirty="0">
              <a:latin typeface="+mn-lt"/>
              <a:ea typeface="+mn-ea"/>
              <a:cs typeface="+mn-ea"/>
              <a:sym typeface="+mn-lt"/>
            </a:endParaRPr>
          </a:p>
        </p:txBody>
      </p:sp>
      <p:sp>
        <p:nvSpPr>
          <p:cNvPr id="6" name="矩形 5">
            <a:extLst>
              <a:ext uri="{FF2B5EF4-FFF2-40B4-BE49-F238E27FC236}">
                <a16:creationId xmlns:a16="http://schemas.microsoft.com/office/drawing/2014/main" id="{1BD3F908-57F1-4E04-991A-DE805813CD84}"/>
              </a:ext>
            </a:extLst>
          </p:cNvPr>
          <p:cNvSpPr/>
          <p:nvPr/>
        </p:nvSpPr>
        <p:spPr bwMode="auto">
          <a:xfrm>
            <a:off x="1488656" y="3619437"/>
            <a:ext cx="2192554" cy="34174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740" fontAlgn="base">
              <a:lnSpc>
                <a:spcPct val="120000"/>
              </a:lnSpc>
            </a:pPr>
            <a:r>
              <a:rPr lang="en-US" altLang="zh-CN" sz="1400" kern="0" dirty="0">
                <a:latin typeface="+mn-lt"/>
                <a:ea typeface="+mn-ea"/>
                <a:cs typeface="+mn-ea"/>
                <a:sym typeface="+mn-lt"/>
              </a:rPr>
              <a:t>CPU Core 1</a:t>
            </a:r>
            <a:endParaRPr lang="zh-CN" altLang="en-US" sz="1400" kern="0" dirty="0">
              <a:latin typeface="+mn-lt"/>
              <a:ea typeface="+mn-ea"/>
              <a:cs typeface="+mn-ea"/>
              <a:sym typeface="+mn-lt"/>
            </a:endParaRPr>
          </a:p>
        </p:txBody>
      </p:sp>
      <p:sp>
        <p:nvSpPr>
          <p:cNvPr id="7" name="矩形 6">
            <a:extLst>
              <a:ext uri="{FF2B5EF4-FFF2-40B4-BE49-F238E27FC236}">
                <a16:creationId xmlns:a16="http://schemas.microsoft.com/office/drawing/2014/main" id="{8B97EEB9-F858-4CAF-ADC9-6F53C37D8E38}"/>
              </a:ext>
            </a:extLst>
          </p:cNvPr>
          <p:cNvSpPr/>
          <p:nvPr/>
        </p:nvSpPr>
        <p:spPr bwMode="auto">
          <a:xfrm>
            <a:off x="3957542" y="3627252"/>
            <a:ext cx="2192555" cy="34174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pPr>
            <a:r>
              <a:rPr lang="en-US" altLang="zh-CN" sz="1400" kern="0" dirty="0">
                <a:cs typeface="+mn-ea"/>
                <a:sym typeface="+mn-lt"/>
              </a:rPr>
              <a:t>CPU Core 2</a:t>
            </a:r>
            <a:endParaRPr lang="zh-CN" altLang="en-US" sz="1400" kern="0" dirty="0">
              <a:cs typeface="+mn-ea"/>
              <a:sym typeface="+mn-lt"/>
            </a:endParaRPr>
          </a:p>
        </p:txBody>
      </p:sp>
      <p:sp>
        <p:nvSpPr>
          <p:cNvPr id="8" name="矩形 7">
            <a:extLst>
              <a:ext uri="{FF2B5EF4-FFF2-40B4-BE49-F238E27FC236}">
                <a16:creationId xmlns:a16="http://schemas.microsoft.com/office/drawing/2014/main" id="{27056921-2162-4B67-8C32-C5029C0B7638}"/>
              </a:ext>
            </a:extLst>
          </p:cNvPr>
          <p:cNvSpPr/>
          <p:nvPr/>
        </p:nvSpPr>
        <p:spPr bwMode="auto">
          <a:xfrm>
            <a:off x="6410265" y="3612033"/>
            <a:ext cx="2192555" cy="34174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pPr>
            <a:r>
              <a:rPr lang="en-US" altLang="zh-CN" sz="1400" kern="0" dirty="0">
                <a:cs typeface="+mn-ea"/>
                <a:sym typeface="+mn-lt"/>
              </a:rPr>
              <a:t>CPU Core n</a:t>
            </a:r>
            <a:endParaRPr lang="zh-CN" altLang="en-US" sz="1400" kern="0" dirty="0">
              <a:cs typeface="+mn-ea"/>
              <a:sym typeface="+mn-lt"/>
            </a:endParaRPr>
          </a:p>
        </p:txBody>
      </p:sp>
      <p:sp>
        <p:nvSpPr>
          <p:cNvPr id="9" name="矩形 8">
            <a:extLst>
              <a:ext uri="{FF2B5EF4-FFF2-40B4-BE49-F238E27FC236}">
                <a16:creationId xmlns:a16="http://schemas.microsoft.com/office/drawing/2014/main" id="{165B7065-327B-4AF7-93C4-1BB6F28E0461}"/>
              </a:ext>
            </a:extLst>
          </p:cNvPr>
          <p:cNvSpPr/>
          <p:nvPr/>
        </p:nvSpPr>
        <p:spPr>
          <a:xfrm>
            <a:off x="4444324" y="4379026"/>
            <a:ext cx="1711182" cy="369332"/>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buClr>
                <a:srgbClr val="CC9900"/>
              </a:buClr>
            </a:pPr>
            <a:r>
              <a:rPr lang="en-US" altLang="zh-CN" kern="0" dirty="0">
                <a:cs typeface="+mn-ea"/>
                <a:sym typeface="+mn-lt"/>
              </a:rPr>
              <a:t>Memory DB</a:t>
            </a:r>
          </a:p>
        </p:txBody>
      </p:sp>
      <p:sp>
        <p:nvSpPr>
          <p:cNvPr id="10" name="矩形 9">
            <a:extLst>
              <a:ext uri="{FF2B5EF4-FFF2-40B4-BE49-F238E27FC236}">
                <a16:creationId xmlns:a16="http://schemas.microsoft.com/office/drawing/2014/main" id="{FD9213F9-3ECF-4319-A2EC-B75B31E60799}"/>
              </a:ext>
            </a:extLst>
          </p:cNvPr>
          <p:cNvSpPr/>
          <p:nvPr/>
        </p:nvSpPr>
        <p:spPr>
          <a:xfrm>
            <a:off x="1750941" y="4410976"/>
            <a:ext cx="2208093" cy="369332"/>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buClr>
                <a:srgbClr val="CC9900"/>
              </a:buClr>
            </a:pPr>
            <a:r>
              <a:rPr lang="en-US" altLang="zh-CN" sz="1600" kern="0" dirty="0">
                <a:cs typeface="+mn-ea"/>
                <a:sym typeface="+mn-lt"/>
              </a:rPr>
              <a:t>TIPC</a:t>
            </a:r>
            <a:endParaRPr lang="zh-CN" altLang="en-US" sz="1600" kern="0" dirty="0">
              <a:cs typeface="+mn-ea"/>
              <a:sym typeface="+mn-lt"/>
            </a:endParaRPr>
          </a:p>
        </p:txBody>
      </p:sp>
      <p:sp>
        <p:nvSpPr>
          <p:cNvPr id="11" name="矩形 10">
            <a:extLst>
              <a:ext uri="{FF2B5EF4-FFF2-40B4-BE49-F238E27FC236}">
                <a16:creationId xmlns:a16="http://schemas.microsoft.com/office/drawing/2014/main" id="{95003FF9-3A96-471A-A834-33EE4D7723D0}"/>
              </a:ext>
            </a:extLst>
          </p:cNvPr>
          <p:cNvSpPr/>
          <p:nvPr/>
        </p:nvSpPr>
        <p:spPr>
          <a:xfrm>
            <a:off x="417662" y="4269997"/>
            <a:ext cx="973886" cy="657809"/>
          </a:xfrm>
          <a:prstGeom prst="rect">
            <a:avLst/>
          </a:prstGeom>
        </p:spPr>
        <p:txBody>
          <a:bodyPr wrap="square">
            <a:spAutoFit/>
          </a:bodyPr>
          <a:lstStyle/>
          <a:p>
            <a:pPr>
              <a:lnSpc>
                <a:spcPct val="120000"/>
              </a:lnSpc>
            </a:pPr>
            <a:r>
              <a:rPr lang="zh-CN" altLang="en-US" sz="1600" dirty="0">
                <a:cs typeface="+mn-ea"/>
                <a:sym typeface="+mn-lt"/>
              </a:rPr>
              <a:t>分布式中间件</a:t>
            </a:r>
          </a:p>
        </p:txBody>
      </p:sp>
      <p:sp>
        <p:nvSpPr>
          <p:cNvPr id="12" name="矩形 11">
            <a:extLst>
              <a:ext uri="{FF2B5EF4-FFF2-40B4-BE49-F238E27FC236}">
                <a16:creationId xmlns:a16="http://schemas.microsoft.com/office/drawing/2014/main" id="{FF7F1C28-7969-40ED-BDDB-E379942C2591}"/>
              </a:ext>
            </a:extLst>
          </p:cNvPr>
          <p:cNvSpPr/>
          <p:nvPr/>
        </p:nvSpPr>
        <p:spPr>
          <a:xfrm>
            <a:off x="140308" y="5162187"/>
            <a:ext cx="1027845" cy="360612"/>
          </a:xfrm>
          <a:prstGeom prst="rect">
            <a:avLst/>
          </a:prstGeom>
        </p:spPr>
        <p:txBody>
          <a:bodyPr wrap="none">
            <a:spAutoFit/>
          </a:bodyPr>
          <a:lstStyle/>
          <a:p>
            <a:pPr>
              <a:lnSpc>
                <a:spcPct val="120000"/>
              </a:lnSpc>
            </a:pPr>
            <a:r>
              <a:rPr lang="en-US" altLang="zh-CN" sz="1600" dirty="0">
                <a:cs typeface="+mn-ea"/>
                <a:sym typeface="+mn-lt"/>
              </a:rPr>
              <a:t>Linux OS</a:t>
            </a:r>
            <a:endParaRPr lang="zh-CN" altLang="en-US" sz="1600" dirty="0">
              <a:cs typeface="+mn-ea"/>
              <a:sym typeface="+mn-lt"/>
            </a:endParaRPr>
          </a:p>
        </p:txBody>
      </p:sp>
      <p:sp>
        <p:nvSpPr>
          <p:cNvPr id="13" name="矩形 12">
            <a:extLst>
              <a:ext uri="{FF2B5EF4-FFF2-40B4-BE49-F238E27FC236}">
                <a16:creationId xmlns:a16="http://schemas.microsoft.com/office/drawing/2014/main" id="{52FBDCA6-0CC3-4DE0-A5C2-34F0C0CFAECF}"/>
              </a:ext>
            </a:extLst>
          </p:cNvPr>
          <p:cNvSpPr/>
          <p:nvPr/>
        </p:nvSpPr>
        <p:spPr>
          <a:xfrm>
            <a:off x="162568" y="2426244"/>
            <a:ext cx="1003801" cy="362343"/>
          </a:xfrm>
          <a:prstGeom prst="rect">
            <a:avLst/>
          </a:prstGeom>
        </p:spPr>
        <p:txBody>
          <a:bodyPr wrap="none">
            <a:spAutoFit/>
          </a:bodyPr>
          <a:lstStyle/>
          <a:p>
            <a:pPr>
              <a:lnSpc>
                <a:spcPct val="120000"/>
              </a:lnSpc>
            </a:pPr>
            <a:r>
              <a:rPr lang="en-US" altLang="zh-CN" sz="1600" dirty="0">
                <a:cs typeface="+mn-ea"/>
                <a:sym typeface="+mn-lt"/>
              </a:rPr>
              <a:t>APP</a:t>
            </a:r>
            <a:r>
              <a:rPr lang="zh-CN" altLang="en-US" sz="1600" dirty="0">
                <a:cs typeface="+mn-ea"/>
                <a:sym typeface="+mn-lt"/>
              </a:rPr>
              <a:t>进程</a:t>
            </a:r>
          </a:p>
        </p:txBody>
      </p:sp>
      <p:sp>
        <p:nvSpPr>
          <p:cNvPr id="14" name="矩形 13">
            <a:extLst>
              <a:ext uri="{FF2B5EF4-FFF2-40B4-BE49-F238E27FC236}">
                <a16:creationId xmlns:a16="http://schemas.microsoft.com/office/drawing/2014/main" id="{57F5A34C-3D12-431E-A81F-A5EC5751170A}"/>
              </a:ext>
            </a:extLst>
          </p:cNvPr>
          <p:cNvSpPr/>
          <p:nvPr/>
        </p:nvSpPr>
        <p:spPr>
          <a:xfrm>
            <a:off x="176258" y="3506953"/>
            <a:ext cx="1201093" cy="657809"/>
          </a:xfrm>
          <a:prstGeom prst="rect">
            <a:avLst/>
          </a:prstGeom>
        </p:spPr>
        <p:txBody>
          <a:bodyPr wrap="square">
            <a:spAutoFit/>
          </a:bodyPr>
          <a:lstStyle/>
          <a:p>
            <a:pPr algn="ctr">
              <a:lnSpc>
                <a:spcPct val="120000"/>
              </a:lnSpc>
            </a:pPr>
            <a:r>
              <a:rPr lang="zh-CN" altLang="en-US" sz="1600" dirty="0">
                <a:cs typeface="+mn-ea"/>
                <a:sym typeface="+mn-lt"/>
              </a:rPr>
              <a:t>核绑定或核共享</a:t>
            </a:r>
            <a:endParaRPr lang="en-US" altLang="zh-CN" sz="1600" dirty="0">
              <a:cs typeface="+mn-ea"/>
              <a:sym typeface="+mn-lt"/>
            </a:endParaRPr>
          </a:p>
        </p:txBody>
      </p:sp>
      <p:sp>
        <p:nvSpPr>
          <p:cNvPr id="15" name="矩形 14">
            <a:extLst>
              <a:ext uri="{FF2B5EF4-FFF2-40B4-BE49-F238E27FC236}">
                <a16:creationId xmlns:a16="http://schemas.microsoft.com/office/drawing/2014/main" id="{F18B4CDE-5BAB-4053-A7E0-E4EB1ABB249C}"/>
              </a:ext>
            </a:extLst>
          </p:cNvPr>
          <p:cNvSpPr/>
          <p:nvPr/>
        </p:nvSpPr>
        <p:spPr>
          <a:xfrm>
            <a:off x="4508601" y="4426846"/>
            <a:ext cx="1711182" cy="369332"/>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buClr>
                <a:srgbClr val="CC9900"/>
              </a:buClr>
            </a:pPr>
            <a:r>
              <a:rPr lang="en-US" altLang="zh-CN" kern="0" dirty="0">
                <a:cs typeface="+mn-ea"/>
                <a:sym typeface="+mn-lt"/>
              </a:rPr>
              <a:t>Memory DB</a:t>
            </a:r>
          </a:p>
        </p:txBody>
      </p:sp>
      <p:sp>
        <p:nvSpPr>
          <p:cNvPr id="16" name="矩形 15">
            <a:extLst>
              <a:ext uri="{FF2B5EF4-FFF2-40B4-BE49-F238E27FC236}">
                <a16:creationId xmlns:a16="http://schemas.microsoft.com/office/drawing/2014/main" id="{F3A9FC26-EF58-43B7-86B7-5B652E01A629}"/>
              </a:ext>
            </a:extLst>
          </p:cNvPr>
          <p:cNvSpPr/>
          <p:nvPr/>
        </p:nvSpPr>
        <p:spPr>
          <a:xfrm>
            <a:off x="4574044" y="4493424"/>
            <a:ext cx="1711182" cy="369332"/>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buClr>
                <a:srgbClr val="CC9900"/>
              </a:buClr>
            </a:pPr>
            <a:r>
              <a:rPr lang="en-US" altLang="zh-CN" sz="1600" kern="0" dirty="0">
                <a:cs typeface="+mn-ea"/>
                <a:sym typeface="+mn-lt"/>
              </a:rPr>
              <a:t>Memory DB</a:t>
            </a:r>
          </a:p>
        </p:txBody>
      </p:sp>
      <p:sp>
        <p:nvSpPr>
          <p:cNvPr id="17" name="矩形 16">
            <a:extLst>
              <a:ext uri="{FF2B5EF4-FFF2-40B4-BE49-F238E27FC236}">
                <a16:creationId xmlns:a16="http://schemas.microsoft.com/office/drawing/2014/main" id="{6A880F84-EB61-49D0-AD35-02971D4AC8C1}"/>
              </a:ext>
            </a:extLst>
          </p:cNvPr>
          <p:cNvSpPr/>
          <p:nvPr/>
        </p:nvSpPr>
        <p:spPr>
          <a:xfrm>
            <a:off x="1391548" y="5191386"/>
            <a:ext cx="4962524" cy="369332"/>
          </a:xfrm>
          <a:prstGeom prst="rect">
            <a:avLst/>
          </a:prstGeom>
          <a:solidFill>
            <a:schemeClr val="accent1">
              <a:lumMod val="60000"/>
              <a:lumOff val="40000"/>
            </a:schemeClr>
          </a:solidFill>
          <a:ln w="2857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buClr>
                <a:srgbClr val="CC9900"/>
              </a:buClr>
            </a:pPr>
            <a:r>
              <a:rPr lang="zh-CN" altLang="en-US" sz="1600" kern="0" dirty="0">
                <a:solidFill>
                  <a:schemeClr val="bg1"/>
                </a:solidFill>
                <a:cs typeface="+mn-ea"/>
                <a:sym typeface="+mn-lt"/>
              </a:rPr>
              <a:t>线程调度</a:t>
            </a:r>
          </a:p>
        </p:txBody>
      </p:sp>
      <p:grpSp>
        <p:nvGrpSpPr>
          <p:cNvPr id="18" name="组合 17">
            <a:extLst>
              <a:ext uri="{FF2B5EF4-FFF2-40B4-BE49-F238E27FC236}">
                <a16:creationId xmlns:a16="http://schemas.microsoft.com/office/drawing/2014/main" id="{81EA4867-9560-4A4D-AD2D-B88BFED84BCF}"/>
              </a:ext>
            </a:extLst>
          </p:cNvPr>
          <p:cNvGrpSpPr/>
          <p:nvPr/>
        </p:nvGrpSpPr>
        <p:grpSpPr>
          <a:xfrm>
            <a:off x="1488655" y="2026871"/>
            <a:ext cx="7114165" cy="1427991"/>
            <a:chOff x="3073864" y="1423697"/>
            <a:chExt cx="7114165" cy="2558059"/>
          </a:xfrm>
          <a:solidFill>
            <a:schemeClr val="bg2">
              <a:lumMod val="90000"/>
            </a:schemeClr>
          </a:solidFill>
        </p:grpSpPr>
        <p:sp>
          <p:nvSpPr>
            <p:cNvPr id="19" name="矩形 18">
              <a:extLst>
                <a:ext uri="{FF2B5EF4-FFF2-40B4-BE49-F238E27FC236}">
                  <a16:creationId xmlns:a16="http://schemas.microsoft.com/office/drawing/2014/main" id="{DAC6CF39-3684-4794-87A7-9C8942E045D5}"/>
                </a:ext>
              </a:extLst>
            </p:cNvPr>
            <p:cNvSpPr/>
            <p:nvPr/>
          </p:nvSpPr>
          <p:spPr bwMode="auto">
            <a:xfrm>
              <a:off x="7995474" y="1423697"/>
              <a:ext cx="2192555" cy="2558058"/>
            </a:xfrm>
            <a:prstGeom prst="rect">
              <a:avLst/>
            </a:prstGeom>
            <a:solidFill>
              <a:schemeClr val="bg1"/>
            </a:solidFill>
            <a:ln w="12700">
              <a:solidFill>
                <a:schemeClr val="tx1">
                  <a:lumMod val="75000"/>
                  <a:lumOff val="25000"/>
                </a:schemeClr>
              </a:solidFill>
              <a:round/>
              <a:tailEnd type="stealth" w="med" len="med"/>
            </a:ln>
            <a:effectLst/>
          </p:spPr>
          <p:txBody>
            <a:bodyPr lIns="73025" tIns="36512" rIns="73025" bIns="36512" rtlCol="0" anchor="ctr"/>
            <a:lstStyle/>
            <a:p>
              <a:pPr algn="ctr" fontAlgn="auto">
                <a:lnSpc>
                  <a:spcPct val="120000"/>
                </a:lnSpc>
              </a:pPr>
              <a:endParaRPr lang="zh-CN" altLang="en-US" sz="1600" b="0" i="0" kern="0">
                <a:solidFill>
                  <a:sysClr val="windowText" lastClr="000000"/>
                </a:solidFill>
                <a:cs typeface="+mn-ea"/>
                <a:sym typeface="+mn-lt"/>
              </a:endParaRPr>
            </a:p>
          </p:txBody>
        </p:sp>
        <p:sp>
          <p:nvSpPr>
            <p:cNvPr id="20" name="矩形 19">
              <a:extLst>
                <a:ext uri="{FF2B5EF4-FFF2-40B4-BE49-F238E27FC236}">
                  <a16:creationId xmlns:a16="http://schemas.microsoft.com/office/drawing/2014/main" id="{268D77A3-5EFA-4D2C-9CBB-65CDB0E0238A}"/>
                </a:ext>
              </a:extLst>
            </p:cNvPr>
            <p:cNvSpPr/>
            <p:nvPr/>
          </p:nvSpPr>
          <p:spPr bwMode="auto">
            <a:xfrm>
              <a:off x="5542751" y="1430943"/>
              <a:ext cx="2192555" cy="2550811"/>
            </a:xfrm>
            <a:prstGeom prst="rect">
              <a:avLst/>
            </a:prstGeom>
            <a:solidFill>
              <a:schemeClr val="bg1"/>
            </a:solidFill>
            <a:ln w="12700">
              <a:solidFill>
                <a:schemeClr val="tx1">
                  <a:lumMod val="95000"/>
                  <a:lumOff val="5000"/>
                </a:schemeClr>
              </a:solidFill>
              <a:round/>
              <a:tailEnd type="stealth" w="med" len="med"/>
            </a:ln>
            <a:effectLst/>
          </p:spPr>
          <p:txBody>
            <a:bodyPr lIns="73025" tIns="36512" rIns="73025" bIns="36512" rtlCol="0" anchor="ctr"/>
            <a:lstStyle/>
            <a:p>
              <a:pPr algn="ctr" fontAlgn="auto">
                <a:lnSpc>
                  <a:spcPct val="120000"/>
                </a:lnSpc>
              </a:pPr>
              <a:endParaRPr lang="zh-CN" altLang="en-US" sz="1600" b="0" i="0" kern="0">
                <a:solidFill>
                  <a:sysClr val="windowText" lastClr="000000"/>
                </a:solidFill>
                <a:cs typeface="+mn-ea"/>
                <a:sym typeface="+mn-lt"/>
              </a:endParaRPr>
            </a:p>
          </p:txBody>
        </p:sp>
        <p:sp>
          <p:nvSpPr>
            <p:cNvPr id="21" name="矩形 20">
              <a:extLst>
                <a:ext uri="{FF2B5EF4-FFF2-40B4-BE49-F238E27FC236}">
                  <a16:creationId xmlns:a16="http://schemas.microsoft.com/office/drawing/2014/main" id="{B1A57B6A-1AF8-4F67-AD65-71301F885D6D}"/>
                </a:ext>
              </a:extLst>
            </p:cNvPr>
            <p:cNvSpPr/>
            <p:nvPr/>
          </p:nvSpPr>
          <p:spPr bwMode="auto">
            <a:xfrm>
              <a:off x="3073864" y="1456412"/>
              <a:ext cx="2192555" cy="2525344"/>
            </a:xfrm>
            <a:prstGeom prst="rect">
              <a:avLst/>
            </a:prstGeom>
            <a:solidFill>
              <a:schemeClr val="bg1"/>
            </a:solidFill>
            <a:ln w="12700">
              <a:solidFill>
                <a:schemeClr val="tx1">
                  <a:lumMod val="75000"/>
                  <a:lumOff val="25000"/>
                </a:schemeClr>
              </a:solidFill>
              <a:round/>
              <a:tailEnd type="stealth" w="med" len="med"/>
            </a:ln>
            <a:effectLst/>
          </p:spPr>
          <p:txBody>
            <a:bodyPr lIns="73025" tIns="36512" rIns="73025" bIns="36512" rtlCol="0" anchor="ctr"/>
            <a:lstStyle/>
            <a:p>
              <a:pPr algn="ctr" fontAlgn="auto">
                <a:lnSpc>
                  <a:spcPct val="120000"/>
                </a:lnSpc>
              </a:pPr>
              <a:endParaRPr lang="zh-CN" altLang="en-US" sz="1600" b="0" i="0" kern="0">
                <a:solidFill>
                  <a:sysClr val="windowText" lastClr="000000"/>
                </a:solidFill>
                <a:cs typeface="+mn-ea"/>
                <a:sym typeface="+mn-lt"/>
              </a:endParaRPr>
            </a:p>
          </p:txBody>
        </p:sp>
        <p:sp>
          <p:nvSpPr>
            <p:cNvPr id="22" name="矩形 21">
              <a:extLst>
                <a:ext uri="{FF2B5EF4-FFF2-40B4-BE49-F238E27FC236}">
                  <a16:creationId xmlns:a16="http://schemas.microsoft.com/office/drawing/2014/main" id="{7DD7C0B7-A82C-4F94-BA27-0ADF3FA8EF44}"/>
                </a:ext>
              </a:extLst>
            </p:cNvPr>
            <p:cNvSpPr/>
            <p:nvPr/>
          </p:nvSpPr>
          <p:spPr bwMode="auto">
            <a:xfrm>
              <a:off x="4362792" y="2085440"/>
              <a:ext cx="751276" cy="1413084"/>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740" fontAlgn="base">
                <a:lnSpc>
                  <a:spcPct val="120000"/>
                </a:lnSpc>
                <a:buClr>
                  <a:srgbClr val="CC9900"/>
                </a:buClr>
              </a:pPr>
              <a:r>
                <a:rPr lang="en-US" altLang="zh-CN" sz="1600" kern="0" dirty="0">
                  <a:latin typeface="+mn-lt"/>
                  <a:ea typeface="+mn-ea"/>
                  <a:cs typeface="+mn-ea"/>
                  <a:sym typeface="+mn-lt"/>
                </a:rPr>
                <a:t>BGP</a:t>
              </a:r>
              <a:r>
                <a:rPr lang="zh-CN" altLang="en-US" sz="1600" kern="0" dirty="0">
                  <a:latin typeface="+mn-lt"/>
                  <a:ea typeface="+mn-ea"/>
                  <a:cs typeface="+mn-ea"/>
                  <a:sym typeface="+mn-lt"/>
                </a:rPr>
                <a:t>组件</a:t>
              </a:r>
            </a:p>
          </p:txBody>
        </p:sp>
        <p:sp>
          <p:nvSpPr>
            <p:cNvPr id="23" name="矩形 22">
              <a:extLst>
                <a:ext uri="{FF2B5EF4-FFF2-40B4-BE49-F238E27FC236}">
                  <a16:creationId xmlns:a16="http://schemas.microsoft.com/office/drawing/2014/main" id="{613CCAAA-548D-4F4B-8EFA-AE360A4EC0D9}"/>
                </a:ext>
              </a:extLst>
            </p:cNvPr>
            <p:cNvSpPr/>
            <p:nvPr/>
          </p:nvSpPr>
          <p:spPr bwMode="auto">
            <a:xfrm>
              <a:off x="3273763" y="2085440"/>
              <a:ext cx="802452" cy="1413084"/>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740" fontAlgn="base">
                <a:lnSpc>
                  <a:spcPct val="120000"/>
                </a:lnSpc>
                <a:buClr>
                  <a:srgbClr val="CC9900"/>
                </a:buClr>
              </a:pPr>
              <a:r>
                <a:rPr lang="en-US" altLang="zh-CN" sz="1600" kern="0" dirty="0">
                  <a:latin typeface="+mn-lt"/>
                  <a:ea typeface="+mn-ea"/>
                  <a:cs typeface="+mn-ea"/>
                  <a:sym typeface="+mn-lt"/>
                </a:rPr>
                <a:t>IGP</a:t>
              </a:r>
            </a:p>
            <a:p>
              <a:pPr algn="ctr" defTabSz="967740" fontAlgn="base">
                <a:lnSpc>
                  <a:spcPct val="120000"/>
                </a:lnSpc>
                <a:buClr>
                  <a:srgbClr val="CC9900"/>
                </a:buClr>
              </a:pPr>
              <a:r>
                <a:rPr lang="zh-CN" altLang="en-US" sz="1600" kern="0" dirty="0">
                  <a:latin typeface="+mn-lt"/>
                  <a:ea typeface="+mn-ea"/>
                  <a:cs typeface="+mn-ea"/>
                  <a:sym typeface="+mn-lt"/>
                </a:rPr>
                <a:t>组件</a:t>
              </a:r>
            </a:p>
          </p:txBody>
        </p:sp>
        <p:sp>
          <p:nvSpPr>
            <p:cNvPr id="24" name="矩形 23">
              <a:extLst>
                <a:ext uri="{FF2B5EF4-FFF2-40B4-BE49-F238E27FC236}">
                  <a16:creationId xmlns:a16="http://schemas.microsoft.com/office/drawing/2014/main" id="{5E538DAC-B407-464A-90A4-575526816154}"/>
                </a:ext>
              </a:extLst>
            </p:cNvPr>
            <p:cNvSpPr/>
            <p:nvPr/>
          </p:nvSpPr>
          <p:spPr bwMode="auto">
            <a:xfrm>
              <a:off x="8145347" y="2070221"/>
              <a:ext cx="802452" cy="1413084"/>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740" fontAlgn="base">
                <a:lnSpc>
                  <a:spcPct val="120000"/>
                </a:lnSpc>
                <a:buClr>
                  <a:srgbClr val="CC9900"/>
                </a:buClr>
              </a:pPr>
              <a:r>
                <a:rPr lang="en-US" altLang="zh-CN" sz="1600" kern="0" dirty="0">
                  <a:latin typeface="+mn-lt"/>
                  <a:ea typeface="+mn-ea"/>
                  <a:cs typeface="+mn-ea"/>
                  <a:sym typeface="+mn-lt"/>
                </a:rPr>
                <a:t>FIBM</a:t>
              </a:r>
              <a:r>
                <a:rPr lang="zh-CN" altLang="en-US" sz="1600" kern="0" dirty="0">
                  <a:latin typeface="+mn-lt"/>
                  <a:ea typeface="+mn-ea"/>
                  <a:cs typeface="+mn-ea"/>
                  <a:sym typeface="+mn-lt"/>
                </a:rPr>
                <a:t>组件</a:t>
              </a:r>
            </a:p>
          </p:txBody>
        </p:sp>
        <p:sp>
          <p:nvSpPr>
            <p:cNvPr id="25" name="矩形 24">
              <a:extLst>
                <a:ext uri="{FF2B5EF4-FFF2-40B4-BE49-F238E27FC236}">
                  <a16:creationId xmlns:a16="http://schemas.microsoft.com/office/drawing/2014/main" id="{5CB65F88-6BD2-40A1-870E-845DAF9DDEA0}"/>
                </a:ext>
              </a:extLst>
            </p:cNvPr>
            <p:cNvSpPr/>
            <p:nvPr/>
          </p:nvSpPr>
          <p:spPr bwMode="auto">
            <a:xfrm>
              <a:off x="9214024" y="2070221"/>
              <a:ext cx="802452" cy="1413084"/>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740" fontAlgn="base">
                <a:lnSpc>
                  <a:spcPct val="120000"/>
                </a:lnSpc>
                <a:buClr>
                  <a:srgbClr val="CC9900"/>
                </a:buClr>
              </a:pPr>
              <a:r>
                <a:rPr lang="en-US" altLang="zh-CN" sz="1600" kern="0" dirty="0">
                  <a:latin typeface="+mn-lt"/>
                  <a:ea typeface="+mn-ea"/>
                  <a:cs typeface="+mn-ea"/>
                  <a:sym typeface="+mn-lt"/>
                </a:rPr>
                <a:t>ODA</a:t>
              </a:r>
              <a:r>
                <a:rPr lang="zh-CN" altLang="en-US" sz="1600" kern="0" dirty="0">
                  <a:latin typeface="+mn-lt"/>
                  <a:ea typeface="+mn-ea"/>
                  <a:cs typeface="+mn-ea"/>
                  <a:sym typeface="+mn-lt"/>
                </a:rPr>
                <a:t>组件</a:t>
              </a:r>
            </a:p>
          </p:txBody>
        </p:sp>
        <p:sp>
          <p:nvSpPr>
            <p:cNvPr id="26" name="TextBox 159">
              <a:extLst>
                <a:ext uri="{FF2B5EF4-FFF2-40B4-BE49-F238E27FC236}">
                  <a16:creationId xmlns:a16="http://schemas.microsoft.com/office/drawing/2014/main" id="{5917D910-E9AA-45D0-B68F-BDBABED3948C}"/>
                </a:ext>
              </a:extLst>
            </p:cNvPr>
            <p:cNvSpPr txBox="1"/>
            <p:nvPr/>
          </p:nvSpPr>
          <p:spPr>
            <a:xfrm>
              <a:off x="5772209" y="2578654"/>
              <a:ext cx="1716767" cy="645989"/>
            </a:xfrm>
            <a:prstGeom prst="rect">
              <a:avLst/>
            </a:prstGeom>
            <a:grpFill/>
            <a:ln>
              <a:solidFill>
                <a:schemeClr val="tx1"/>
              </a:solid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740" fontAlgn="base">
                <a:lnSpc>
                  <a:spcPct val="120000"/>
                </a:lnSpc>
                <a:buClr>
                  <a:srgbClr val="CC9900"/>
                </a:buClr>
              </a:pPr>
              <a:r>
                <a:rPr lang="en-US" altLang="zh-CN" sz="1600" kern="0" dirty="0">
                  <a:latin typeface="+mn-lt"/>
                  <a:ea typeface="+mn-ea"/>
                  <a:cs typeface="+mn-ea"/>
                  <a:sym typeface="+mn-lt"/>
                </a:rPr>
                <a:t>…</a:t>
              </a:r>
              <a:endParaRPr lang="zh-CN" altLang="en-US" sz="1600" kern="0" dirty="0">
                <a:latin typeface="+mn-lt"/>
                <a:ea typeface="+mn-ea"/>
                <a:cs typeface="+mn-ea"/>
                <a:sym typeface="+mn-lt"/>
              </a:endParaRPr>
            </a:p>
          </p:txBody>
        </p:sp>
        <p:sp>
          <p:nvSpPr>
            <p:cNvPr id="27" name="TextBox 162">
              <a:extLst>
                <a:ext uri="{FF2B5EF4-FFF2-40B4-BE49-F238E27FC236}">
                  <a16:creationId xmlns:a16="http://schemas.microsoft.com/office/drawing/2014/main" id="{208F903B-5E92-45CB-BDB5-3B8F6057A869}"/>
                </a:ext>
              </a:extLst>
            </p:cNvPr>
            <p:cNvSpPr txBox="1"/>
            <p:nvPr/>
          </p:nvSpPr>
          <p:spPr>
            <a:xfrm>
              <a:off x="3210939" y="1507907"/>
              <a:ext cx="1850367" cy="649090"/>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740" fontAlgn="base">
                <a:lnSpc>
                  <a:spcPct val="120000"/>
                </a:lnSpc>
                <a:buClr>
                  <a:srgbClr val="CC9900"/>
                </a:buClr>
              </a:pPr>
              <a:r>
                <a:rPr lang="zh-CN" altLang="en-US" sz="1600" b="1" kern="0" dirty="0">
                  <a:latin typeface="+mn-lt"/>
                  <a:ea typeface="+mn-ea"/>
                  <a:cs typeface="+mn-ea"/>
                  <a:sym typeface="+mn-lt"/>
                </a:rPr>
                <a:t>进程 </a:t>
              </a:r>
              <a:r>
                <a:rPr lang="en-US" altLang="zh-CN" sz="1600" b="1" kern="0" dirty="0">
                  <a:latin typeface="+mn-lt"/>
                  <a:ea typeface="+mn-ea"/>
                  <a:cs typeface="+mn-ea"/>
                  <a:sym typeface="+mn-lt"/>
                </a:rPr>
                <a:t>1</a:t>
              </a:r>
              <a:endParaRPr lang="zh-CN" altLang="en-US" sz="1600" b="1" kern="0" dirty="0">
                <a:latin typeface="+mn-lt"/>
                <a:ea typeface="+mn-ea"/>
                <a:cs typeface="+mn-ea"/>
                <a:sym typeface="+mn-lt"/>
              </a:endParaRPr>
            </a:p>
          </p:txBody>
        </p:sp>
        <p:sp>
          <p:nvSpPr>
            <p:cNvPr id="28" name="TextBox 163">
              <a:extLst>
                <a:ext uri="{FF2B5EF4-FFF2-40B4-BE49-F238E27FC236}">
                  <a16:creationId xmlns:a16="http://schemas.microsoft.com/office/drawing/2014/main" id="{61BC01CF-B223-41FD-B85C-C9F03B86D72D}"/>
                </a:ext>
              </a:extLst>
            </p:cNvPr>
            <p:cNvSpPr txBox="1"/>
            <p:nvPr/>
          </p:nvSpPr>
          <p:spPr>
            <a:xfrm>
              <a:off x="8145347" y="1486875"/>
              <a:ext cx="1871129" cy="649090"/>
            </a:xfrm>
            <a:prstGeom prst="rect">
              <a:avLst/>
            </a:prstGeom>
            <a:noFill/>
            <a:ln>
              <a:noFill/>
            </a:ln>
          </p:spPr>
          <p:txBody>
            <a:bodyPr wrap="square" rtlCol="0">
              <a:spAutoFit/>
            </a:bodyPr>
            <a:lstStyle>
              <a:defPPr>
                <a:defRPr lang="zh-CN"/>
              </a:defPPr>
              <a:lvl1pPr algn="ctr" defTabSz="967740" fontAlgn="base">
                <a:spcBef>
                  <a:spcPct val="0"/>
                </a:spcBef>
                <a:spcAft>
                  <a:spcPct val="0"/>
                </a:spcAft>
                <a:buClr>
                  <a:srgbClr val="CC9900"/>
                </a:buClr>
                <a:defRPr b="1" kern="0">
                  <a:solidFill>
                    <a:schemeClr val="bg1"/>
                  </a:solidFill>
                  <a:latin typeface="Arial" panose="020B0604020202020204" pitchFamily="34" charset="0"/>
                  <a:ea typeface="宋体" panose="02010600030101010101"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solidFill>
                  <a:latin typeface="+mn-lt"/>
                  <a:ea typeface="+mn-ea"/>
                  <a:cs typeface="+mn-ea"/>
                  <a:sym typeface="+mn-lt"/>
                </a:rPr>
                <a:t>进程 </a:t>
              </a:r>
              <a:r>
                <a:rPr lang="en-US" altLang="zh-CN" sz="1600" dirty="0">
                  <a:solidFill>
                    <a:schemeClr val="tx1"/>
                  </a:solidFill>
                  <a:latin typeface="+mn-lt"/>
                  <a:ea typeface="+mn-ea"/>
                  <a:cs typeface="+mn-ea"/>
                  <a:sym typeface="+mn-lt"/>
                </a:rPr>
                <a:t>n</a:t>
              </a:r>
              <a:endParaRPr lang="zh-CN" altLang="en-US" sz="1600" dirty="0">
                <a:solidFill>
                  <a:schemeClr val="tx1"/>
                </a:solidFill>
                <a:latin typeface="+mn-lt"/>
                <a:ea typeface="+mn-ea"/>
                <a:cs typeface="+mn-ea"/>
                <a:sym typeface="+mn-lt"/>
              </a:endParaRPr>
            </a:p>
          </p:txBody>
        </p:sp>
        <p:sp>
          <p:nvSpPr>
            <p:cNvPr id="29" name="TextBox 162">
              <a:extLst>
                <a:ext uri="{FF2B5EF4-FFF2-40B4-BE49-F238E27FC236}">
                  <a16:creationId xmlns:a16="http://schemas.microsoft.com/office/drawing/2014/main" id="{8EB6197D-8594-4A43-A2AF-C6464C34E1AF}"/>
                </a:ext>
              </a:extLst>
            </p:cNvPr>
            <p:cNvSpPr txBox="1"/>
            <p:nvPr/>
          </p:nvSpPr>
          <p:spPr>
            <a:xfrm>
              <a:off x="5656099" y="1486875"/>
              <a:ext cx="1850367" cy="649090"/>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67740" fontAlgn="base">
                <a:lnSpc>
                  <a:spcPct val="120000"/>
                </a:lnSpc>
                <a:buClr>
                  <a:srgbClr val="CC9900"/>
                </a:buClr>
              </a:pPr>
              <a:r>
                <a:rPr lang="zh-CN" altLang="en-US" sz="1600" b="1" kern="0" dirty="0">
                  <a:latin typeface="+mn-lt"/>
                  <a:ea typeface="+mn-ea"/>
                  <a:cs typeface="+mn-ea"/>
                  <a:sym typeface="+mn-lt"/>
                </a:rPr>
                <a:t>进程 </a:t>
              </a:r>
              <a:r>
                <a:rPr lang="en-US" altLang="zh-CN" sz="1600" b="1" kern="0" dirty="0">
                  <a:latin typeface="+mn-lt"/>
                  <a:ea typeface="+mn-ea"/>
                  <a:cs typeface="+mn-ea"/>
                  <a:sym typeface="+mn-lt"/>
                </a:rPr>
                <a:t>2</a:t>
              </a:r>
              <a:endParaRPr lang="zh-CN" altLang="en-US" sz="1600" b="1" kern="0" dirty="0">
                <a:latin typeface="+mn-lt"/>
                <a:ea typeface="+mn-ea"/>
                <a:cs typeface="+mn-ea"/>
                <a:sym typeface="+mn-lt"/>
              </a:endParaRPr>
            </a:p>
          </p:txBody>
        </p:sp>
        <p:cxnSp>
          <p:nvCxnSpPr>
            <p:cNvPr id="30" name="曲线连接符 40">
              <a:extLst>
                <a:ext uri="{FF2B5EF4-FFF2-40B4-BE49-F238E27FC236}">
                  <a16:creationId xmlns:a16="http://schemas.microsoft.com/office/drawing/2014/main" id="{EE3F2733-9A97-4CFB-AB27-CC00C708021F}"/>
                </a:ext>
              </a:extLst>
            </p:cNvPr>
            <p:cNvCxnSpPr>
              <a:stCxn id="23" idx="2"/>
              <a:endCxn id="24" idx="2"/>
            </p:cNvCxnSpPr>
            <p:nvPr/>
          </p:nvCxnSpPr>
          <p:spPr bwMode="auto">
            <a:xfrm rot="5400000" flipH="1" flipV="1">
              <a:off x="6103171" y="1055123"/>
              <a:ext cx="15219" cy="4871584"/>
            </a:xfrm>
            <a:prstGeom prst="curvedConnector3">
              <a:avLst>
                <a:gd name="adj1" fmla="val -12846987"/>
              </a:avLst>
            </a:prstGeom>
            <a:grpFill/>
            <a:ln w="28575" cap="flat" cmpd="sng" algn="ctr">
              <a:solidFill>
                <a:srgbClr val="C00000"/>
              </a:solidFill>
              <a:prstDash val="dash"/>
              <a:round/>
              <a:headEnd type="triangle"/>
              <a:tailEnd type="triangle"/>
            </a:ln>
            <a:effectLst/>
          </p:spPr>
        </p:cxnSp>
        <p:sp>
          <p:nvSpPr>
            <p:cNvPr id="31" name="任意多边形 120">
              <a:extLst>
                <a:ext uri="{FF2B5EF4-FFF2-40B4-BE49-F238E27FC236}">
                  <a16:creationId xmlns:a16="http://schemas.microsoft.com/office/drawing/2014/main" id="{1879A0BD-385C-4ADD-99B7-E5105717FA5C}"/>
                </a:ext>
              </a:extLst>
            </p:cNvPr>
            <p:cNvSpPr/>
            <p:nvPr/>
          </p:nvSpPr>
          <p:spPr bwMode="auto">
            <a:xfrm>
              <a:off x="7116239" y="1507907"/>
              <a:ext cx="144185"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noFill/>
            <a:ln w="3810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sz="1600">
                <a:solidFill>
                  <a:srgbClr val="000000"/>
                </a:solidFill>
                <a:cs typeface="+mn-ea"/>
                <a:sym typeface="+mn-lt"/>
              </a:endParaRPr>
            </a:p>
          </p:txBody>
        </p:sp>
        <p:sp>
          <p:nvSpPr>
            <p:cNvPr id="32" name="任意多边形 121">
              <a:extLst>
                <a:ext uri="{FF2B5EF4-FFF2-40B4-BE49-F238E27FC236}">
                  <a16:creationId xmlns:a16="http://schemas.microsoft.com/office/drawing/2014/main" id="{94115215-6005-448E-968C-223558FF8345}"/>
                </a:ext>
              </a:extLst>
            </p:cNvPr>
            <p:cNvSpPr/>
            <p:nvPr/>
          </p:nvSpPr>
          <p:spPr bwMode="auto">
            <a:xfrm>
              <a:off x="7260424" y="1507907"/>
              <a:ext cx="144185"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noFill/>
            <a:ln w="3810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sz="1600">
                <a:solidFill>
                  <a:srgbClr val="000000"/>
                </a:solidFill>
                <a:cs typeface="+mn-ea"/>
                <a:sym typeface="+mn-lt"/>
              </a:endParaRPr>
            </a:p>
          </p:txBody>
        </p:sp>
        <p:sp>
          <p:nvSpPr>
            <p:cNvPr id="33" name="任意多边形 122">
              <a:extLst>
                <a:ext uri="{FF2B5EF4-FFF2-40B4-BE49-F238E27FC236}">
                  <a16:creationId xmlns:a16="http://schemas.microsoft.com/office/drawing/2014/main" id="{7F2CA8E6-4825-4A03-9CC1-12D9EFF692A0}"/>
                </a:ext>
              </a:extLst>
            </p:cNvPr>
            <p:cNvSpPr/>
            <p:nvPr/>
          </p:nvSpPr>
          <p:spPr bwMode="auto">
            <a:xfrm>
              <a:off x="7404609" y="1507907"/>
              <a:ext cx="144185"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noFill/>
            <a:ln w="3810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sz="1600">
                <a:solidFill>
                  <a:srgbClr val="000000"/>
                </a:solidFill>
                <a:cs typeface="+mn-ea"/>
                <a:sym typeface="+mn-lt"/>
              </a:endParaRPr>
            </a:p>
          </p:txBody>
        </p:sp>
        <p:sp>
          <p:nvSpPr>
            <p:cNvPr id="34" name="任意多边形 123">
              <a:extLst>
                <a:ext uri="{FF2B5EF4-FFF2-40B4-BE49-F238E27FC236}">
                  <a16:creationId xmlns:a16="http://schemas.microsoft.com/office/drawing/2014/main" id="{E9E49F44-CFB1-4641-AD2D-C09B1FFFB48A}"/>
                </a:ext>
              </a:extLst>
            </p:cNvPr>
            <p:cNvSpPr/>
            <p:nvPr/>
          </p:nvSpPr>
          <p:spPr bwMode="auto">
            <a:xfrm>
              <a:off x="9545197" y="1486875"/>
              <a:ext cx="144185"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noFill/>
            <a:ln w="3810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sz="1600">
                <a:solidFill>
                  <a:srgbClr val="000000"/>
                </a:solidFill>
                <a:cs typeface="+mn-ea"/>
                <a:sym typeface="+mn-lt"/>
              </a:endParaRPr>
            </a:p>
          </p:txBody>
        </p:sp>
        <p:sp>
          <p:nvSpPr>
            <p:cNvPr id="35" name="任意多边形 124">
              <a:extLst>
                <a:ext uri="{FF2B5EF4-FFF2-40B4-BE49-F238E27FC236}">
                  <a16:creationId xmlns:a16="http://schemas.microsoft.com/office/drawing/2014/main" id="{9E1DA114-F60E-42EE-B2FB-01094C326EBB}"/>
                </a:ext>
              </a:extLst>
            </p:cNvPr>
            <p:cNvSpPr/>
            <p:nvPr/>
          </p:nvSpPr>
          <p:spPr bwMode="auto">
            <a:xfrm>
              <a:off x="9689382" y="1486875"/>
              <a:ext cx="144185"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noFill/>
            <a:ln w="3810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sz="1600">
                <a:solidFill>
                  <a:srgbClr val="000000"/>
                </a:solidFill>
                <a:cs typeface="+mn-ea"/>
                <a:sym typeface="+mn-lt"/>
              </a:endParaRPr>
            </a:p>
          </p:txBody>
        </p:sp>
        <p:sp>
          <p:nvSpPr>
            <p:cNvPr id="36" name="任意多边形 125">
              <a:extLst>
                <a:ext uri="{FF2B5EF4-FFF2-40B4-BE49-F238E27FC236}">
                  <a16:creationId xmlns:a16="http://schemas.microsoft.com/office/drawing/2014/main" id="{C74274BB-D83D-49B5-ABC9-004053CAEDE7}"/>
                </a:ext>
              </a:extLst>
            </p:cNvPr>
            <p:cNvSpPr/>
            <p:nvPr/>
          </p:nvSpPr>
          <p:spPr bwMode="auto">
            <a:xfrm>
              <a:off x="9833567" y="1486875"/>
              <a:ext cx="144185"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noFill/>
            <a:ln w="3810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sz="1600">
                <a:solidFill>
                  <a:srgbClr val="000000"/>
                </a:solidFill>
                <a:cs typeface="+mn-ea"/>
                <a:sym typeface="+mn-lt"/>
              </a:endParaRPr>
            </a:p>
          </p:txBody>
        </p:sp>
        <p:sp>
          <p:nvSpPr>
            <p:cNvPr id="37" name="任意多边形 126">
              <a:extLst>
                <a:ext uri="{FF2B5EF4-FFF2-40B4-BE49-F238E27FC236}">
                  <a16:creationId xmlns:a16="http://schemas.microsoft.com/office/drawing/2014/main" id="{6A1CDD0E-5AA5-46B5-9269-C6FD623C4BEA}"/>
                </a:ext>
              </a:extLst>
            </p:cNvPr>
            <p:cNvSpPr/>
            <p:nvPr/>
          </p:nvSpPr>
          <p:spPr bwMode="auto">
            <a:xfrm>
              <a:off x="4627757" y="1480131"/>
              <a:ext cx="144185"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noFill/>
            <a:ln w="3810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sz="1600">
                <a:solidFill>
                  <a:srgbClr val="000000"/>
                </a:solidFill>
                <a:cs typeface="+mn-ea"/>
                <a:sym typeface="+mn-lt"/>
              </a:endParaRPr>
            </a:p>
          </p:txBody>
        </p:sp>
        <p:sp>
          <p:nvSpPr>
            <p:cNvPr id="38" name="任意多边形 127">
              <a:extLst>
                <a:ext uri="{FF2B5EF4-FFF2-40B4-BE49-F238E27FC236}">
                  <a16:creationId xmlns:a16="http://schemas.microsoft.com/office/drawing/2014/main" id="{18048F0B-0F67-4B5F-9DE9-1067F9DDF375}"/>
                </a:ext>
              </a:extLst>
            </p:cNvPr>
            <p:cNvSpPr/>
            <p:nvPr/>
          </p:nvSpPr>
          <p:spPr bwMode="auto">
            <a:xfrm>
              <a:off x="4771942" y="1480131"/>
              <a:ext cx="144185"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noFill/>
            <a:ln w="3810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sz="1600">
                <a:solidFill>
                  <a:srgbClr val="000000"/>
                </a:solidFill>
                <a:cs typeface="+mn-ea"/>
                <a:sym typeface="+mn-lt"/>
              </a:endParaRPr>
            </a:p>
          </p:txBody>
        </p:sp>
        <p:sp>
          <p:nvSpPr>
            <p:cNvPr id="39" name="任意多边形 128">
              <a:extLst>
                <a:ext uri="{FF2B5EF4-FFF2-40B4-BE49-F238E27FC236}">
                  <a16:creationId xmlns:a16="http://schemas.microsoft.com/office/drawing/2014/main" id="{8D7496AA-1541-4CB4-8445-1C7CB3140330}"/>
                </a:ext>
              </a:extLst>
            </p:cNvPr>
            <p:cNvSpPr/>
            <p:nvPr/>
          </p:nvSpPr>
          <p:spPr bwMode="auto">
            <a:xfrm>
              <a:off x="4916127" y="1480131"/>
              <a:ext cx="144185"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noFill/>
            <a:ln w="3810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sz="1600">
                <a:solidFill>
                  <a:srgbClr val="000000"/>
                </a:solidFill>
                <a:cs typeface="+mn-ea"/>
                <a:sym typeface="+mn-lt"/>
              </a:endParaRPr>
            </a:p>
          </p:txBody>
        </p:sp>
      </p:grpSp>
      <p:sp>
        <p:nvSpPr>
          <p:cNvPr id="40" name="任意多边形 129">
            <a:extLst>
              <a:ext uri="{FF2B5EF4-FFF2-40B4-BE49-F238E27FC236}">
                <a16:creationId xmlns:a16="http://schemas.microsoft.com/office/drawing/2014/main" id="{886C4B82-3352-4025-A8EE-0AF9AD2CE391}"/>
              </a:ext>
            </a:extLst>
          </p:cNvPr>
          <p:cNvSpPr/>
          <p:nvPr/>
        </p:nvSpPr>
        <p:spPr bwMode="auto">
          <a:xfrm>
            <a:off x="1955684" y="5194176"/>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41" name="任意多边形 130">
            <a:extLst>
              <a:ext uri="{FF2B5EF4-FFF2-40B4-BE49-F238E27FC236}">
                <a16:creationId xmlns:a16="http://schemas.microsoft.com/office/drawing/2014/main" id="{DECAEA6E-DE1A-4072-87A5-60D628AC1F8B}"/>
              </a:ext>
            </a:extLst>
          </p:cNvPr>
          <p:cNvSpPr/>
          <p:nvPr/>
        </p:nvSpPr>
        <p:spPr bwMode="auto">
          <a:xfrm>
            <a:off x="2099869" y="5194176"/>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42" name="任意多边形 131">
            <a:extLst>
              <a:ext uri="{FF2B5EF4-FFF2-40B4-BE49-F238E27FC236}">
                <a16:creationId xmlns:a16="http://schemas.microsoft.com/office/drawing/2014/main" id="{4BD7C285-D469-47E9-9C05-4EBF30F24855}"/>
              </a:ext>
            </a:extLst>
          </p:cNvPr>
          <p:cNvSpPr/>
          <p:nvPr/>
        </p:nvSpPr>
        <p:spPr bwMode="auto">
          <a:xfrm>
            <a:off x="2244054" y="5194176"/>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43" name="任意多边形 132">
            <a:extLst>
              <a:ext uri="{FF2B5EF4-FFF2-40B4-BE49-F238E27FC236}">
                <a16:creationId xmlns:a16="http://schemas.microsoft.com/office/drawing/2014/main" id="{09416020-4245-4AD1-8BDD-8BF01D1AD43C}"/>
              </a:ext>
            </a:extLst>
          </p:cNvPr>
          <p:cNvSpPr/>
          <p:nvPr/>
        </p:nvSpPr>
        <p:spPr bwMode="auto">
          <a:xfrm>
            <a:off x="2641724" y="5193700"/>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44" name="任意多边形 133">
            <a:extLst>
              <a:ext uri="{FF2B5EF4-FFF2-40B4-BE49-F238E27FC236}">
                <a16:creationId xmlns:a16="http://schemas.microsoft.com/office/drawing/2014/main" id="{37368308-D5F6-43DA-8CE4-89E4503FFA1D}"/>
              </a:ext>
            </a:extLst>
          </p:cNvPr>
          <p:cNvSpPr/>
          <p:nvPr/>
        </p:nvSpPr>
        <p:spPr bwMode="auto">
          <a:xfrm>
            <a:off x="2785909" y="5193700"/>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45" name="任意多边形 134">
            <a:extLst>
              <a:ext uri="{FF2B5EF4-FFF2-40B4-BE49-F238E27FC236}">
                <a16:creationId xmlns:a16="http://schemas.microsoft.com/office/drawing/2014/main" id="{EF9F6DFD-B711-49B2-A044-D9BC876E4C4C}"/>
              </a:ext>
            </a:extLst>
          </p:cNvPr>
          <p:cNvSpPr/>
          <p:nvPr/>
        </p:nvSpPr>
        <p:spPr bwMode="auto">
          <a:xfrm>
            <a:off x="2930094" y="5193700"/>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46" name="任意多边形 135">
            <a:extLst>
              <a:ext uri="{FF2B5EF4-FFF2-40B4-BE49-F238E27FC236}">
                <a16:creationId xmlns:a16="http://schemas.microsoft.com/office/drawing/2014/main" id="{B1D75479-43F3-43A3-B04C-43B4802A0068}"/>
              </a:ext>
            </a:extLst>
          </p:cNvPr>
          <p:cNvSpPr/>
          <p:nvPr/>
        </p:nvSpPr>
        <p:spPr bwMode="auto">
          <a:xfrm>
            <a:off x="4702049" y="5191375"/>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47" name="任意多边形 136">
            <a:extLst>
              <a:ext uri="{FF2B5EF4-FFF2-40B4-BE49-F238E27FC236}">
                <a16:creationId xmlns:a16="http://schemas.microsoft.com/office/drawing/2014/main" id="{65BDDA34-9719-48B1-9C4D-07520062D4A1}"/>
              </a:ext>
            </a:extLst>
          </p:cNvPr>
          <p:cNvSpPr/>
          <p:nvPr/>
        </p:nvSpPr>
        <p:spPr bwMode="auto">
          <a:xfrm>
            <a:off x="4846234" y="5191375"/>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48" name="任意多边形 137">
            <a:extLst>
              <a:ext uri="{FF2B5EF4-FFF2-40B4-BE49-F238E27FC236}">
                <a16:creationId xmlns:a16="http://schemas.microsoft.com/office/drawing/2014/main" id="{F8C67164-C011-49EA-9D69-A8685C113B3B}"/>
              </a:ext>
            </a:extLst>
          </p:cNvPr>
          <p:cNvSpPr/>
          <p:nvPr/>
        </p:nvSpPr>
        <p:spPr bwMode="auto">
          <a:xfrm>
            <a:off x="4990419" y="5191375"/>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49" name="任意多边形 142">
            <a:extLst>
              <a:ext uri="{FF2B5EF4-FFF2-40B4-BE49-F238E27FC236}">
                <a16:creationId xmlns:a16="http://schemas.microsoft.com/office/drawing/2014/main" id="{73225CD9-BFD9-458E-93FE-ACFE01FA5B20}"/>
              </a:ext>
            </a:extLst>
          </p:cNvPr>
          <p:cNvSpPr/>
          <p:nvPr/>
        </p:nvSpPr>
        <p:spPr bwMode="auto">
          <a:xfrm>
            <a:off x="5370694" y="5198023"/>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50" name="任意多边形 143">
            <a:extLst>
              <a:ext uri="{FF2B5EF4-FFF2-40B4-BE49-F238E27FC236}">
                <a16:creationId xmlns:a16="http://schemas.microsoft.com/office/drawing/2014/main" id="{E8F1BC5A-3CA3-41CE-ACC6-CFD8F8E26870}"/>
              </a:ext>
            </a:extLst>
          </p:cNvPr>
          <p:cNvSpPr/>
          <p:nvPr/>
        </p:nvSpPr>
        <p:spPr bwMode="auto">
          <a:xfrm>
            <a:off x="5514879" y="5198023"/>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51" name="任意多边形 144">
            <a:extLst>
              <a:ext uri="{FF2B5EF4-FFF2-40B4-BE49-F238E27FC236}">
                <a16:creationId xmlns:a16="http://schemas.microsoft.com/office/drawing/2014/main" id="{9123553C-BE9D-443C-B7EE-D5A3B200380D}"/>
              </a:ext>
            </a:extLst>
          </p:cNvPr>
          <p:cNvSpPr/>
          <p:nvPr/>
        </p:nvSpPr>
        <p:spPr bwMode="auto">
          <a:xfrm>
            <a:off x="5659064" y="5198023"/>
            <a:ext cx="120178" cy="348024"/>
          </a:xfrm>
          <a:custGeom>
            <a:avLst/>
            <a:gdLst>
              <a:gd name="connsiteX0" fmla="*/ 236899 w 247462"/>
              <a:gd name="connsiteY0" fmla="*/ 0 h 434566"/>
              <a:gd name="connsiteX1" fmla="*/ 1509 w 247462"/>
              <a:gd name="connsiteY1" fmla="*/ 135802 h 434566"/>
              <a:gd name="connsiteX2" fmla="*/ 227846 w 247462"/>
              <a:gd name="connsiteY2" fmla="*/ 262550 h 434566"/>
              <a:gd name="connsiteX3" fmla="*/ 119204 w 247462"/>
              <a:gd name="connsiteY3" fmla="*/ 434566 h 434566"/>
            </a:gdLst>
            <a:ahLst/>
            <a:cxnLst>
              <a:cxn ang="0">
                <a:pos x="connsiteX0" y="connsiteY0"/>
              </a:cxn>
              <a:cxn ang="0">
                <a:pos x="connsiteX1" y="connsiteY1"/>
              </a:cxn>
              <a:cxn ang="0">
                <a:pos x="connsiteX2" y="connsiteY2"/>
              </a:cxn>
              <a:cxn ang="0">
                <a:pos x="connsiteX3" y="connsiteY3"/>
              </a:cxn>
            </a:cxnLst>
            <a:rect l="l" t="t" r="r" b="b"/>
            <a:pathLst>
              <a:path w="247462" h="434566">
                <a:moveTo>
                  <a:pt x="236899" y="0"/>
                </a:moveTo>
                <a:cubicBezTo>
                  <a:pt x="119958" y="46022"/>
                  <a:pt x="3018" y="92044"/>
                  <a:pt x="1509" y="135802"/>
                </a:cubicBezTo>
                <a:cubicBezTo>
                  <a:pt x="0" y="179560"/>
                  <a:pt x="208230" y="212756"/>
                  <a:pt x="227846" y="262550"/>
                </a:cubicBezTo>
                <a:cubicBezTo>
                  <a:pt x="247462" y="312344"/>
                  <a:pt x="183333" y="373455"/>
                  <a:pt x="119204" y="434566"/>
                </a:cubicBezTo>
              </a:path>
            </a:pathLst>
          </a:custGeom>
          <a:ln w="38100">
            <a:solidFill>
              <a:srgbClr val="0070C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lnSpc>
                <a:spcPct val="120000"/>
              </a:lnSpc>
            </a:pPr>
            <a:endParaRPr lang="zh-CN" altLang="en-US">
              <a:solidFill>
                <a:srgbClr val="000000"/>
              </a:solidFill>
              <a:cs typeface="+mn-ea"/>
              <a:sym typeface="+mn-lt"/>
            </a:endParaRPr>
          </a:p>
        </p:txBody>
      </p:sp>
      <p:sp>
        <p:nvSpPr>
          <p:cNvPr id="52" name="矩形 51">
            <a:extLst>
              <a:ext uri="{FF2B5EF4-FFF2-40B4-BE49-F238E27FC236}">
                <a16:creationId xmlns:a16="http://schemas.microsoft.com/office/drawing/2014/main" id="{A5FA4766-3831-423A-AD73-ADCFA096D94F}"/>
              </a:ext>
            </a:extLst>
          </p:cNvPr>
          <p:cNvSpPr/>
          <p:nvPr/>
        </p:nvSpPr>
        <p:spPr>
          <a:xfrm>
            <a:off x="6688638" y="5194803"/>
            <a:ext cx="1985856" cy="369332"/>
          </a:xfrm>
          <a:prstGeom prst="rect">
            <a:avLst/>
          </a:prstGeom>
          <a:solidFill>
            <a:schemeClr val="accent1">
              <a:lumMod val="60000"/>
              <a:lumOff val="40000"/>
            </a:schemeClr>
          </a:solidFill>
          <a:ln w="2857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buClr>
                <a:srgbClr val="CC9900"/>
              </a:buClr>
            </a:pPr>
            <a:r>
              <a:rPr lang="en-US" altLang="zh-CN" sz="1600" kern="0" dirty="0">
                <a:solidFill>
                  <a:schemeClr val="bg1"/>
                </a:solidFill>
                <a:cs typeface="+mn-ea"/>
                <a:sym typeface="+mn-lt"/>
              </a:rPr>
              <a:t>Memory Manager</a:t>
            </a:r>
          </a:p>
        </p:txBody>
      </p:sp>
      <p:sp>
        <p:nvSpPr>
          <p:cNvPr id="53" name="矩形 52">
            <a:extLst>
              <a:ext uri="{FF2B5EF4-FFF2-40B4-BE49-F238E27FC236}">
                <a16:creationId xmlns:a16="http://schemas.microsoft.com/office/drawing/2014/main" id="{DAAFEE37-39A2-43BD-8967-04787506EF7A}"/>
              </a:ext>
            </a:extLst>
          </p:cNvPr>
          <p:cNvSpPr/>
          <p:nvPr/>
        </p:nvSpPr>
        <p:spPr>
          <a:xfrm>
            <a:off x="6720445" y="4391336"/>
            <a:ext cx="1597296" cy="369332"/>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buClr>
                <a:srgbClr val="CC9900"/>
              </a:buClr>
            </a:pPr>
            <a:endParaRPr lang="en-US" altLang="zh-CN" kern="0" dirty="0">
              <a:cs typeface="+mn-ea"/>
              <a:sym typeface="+mn-lt"/>
            </a:endParaRPr>
          </a:p>
        </p:txBody>
      </p:sp>
      <p:sp>
        <p:nvSpPr>
          <p:cNvPr id="54" name="矩形 53">
            <a:extLst>
              <a:ext uri="{FF2B5EF4-FFF2-40B4-BE49-F238E27FC236}">
                <a16:creationId xmlns:a16="http://schemas.microsoft.com/office/drawing/2014/main" id="{877E2C74-95EB-46D5-BFCC-836710B16DD8}"/>
              </a:ext>
            </a:extLst>
          </p:cNvPr>
          <p:cNvSpPr/>
          <p:nvPr/>
        </p:nvSpPr>
        <p:spPr>
          <a:xfrm>
            <a:off x="6773268" y="4455108"/>
            <a:ext cx="1597296" cy="369332"/>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buClr>
                <a:srgbClr val="CC9900"/>
              </a:buClr>
            </a:pPr>
            <a:endParaRPr lang="en-US" altLang="zh-CN" kern="0" dirty="0">
              <a:cs typeface="+mn-ea"/>
              <a:sym typeface="+mn-lt"/>
            </a:endParaRPr>
          </a:p>
        </p:txBody>
      </p:sp>
      <p:sp>
        <p:nvSpPr>
          <p:cNvPr id="55" name="矩形 54">
            <a:extLst>
              <a:ext uri="{FF2B5EF4-FFF2-40B4-BE49-F238E27FC236}">
                <a16:creationId xmlns:a16="http://schemas.microsoft.com/office/drawing/2014/main" id="{2683886D-4724-4DFE-920B-D3969BCC2A5F}"/>
              </a:ext>
            </a:extLst>
          </p:cNvPr>
          <p:cNvSpPr/>
          <p:nvPr/>
        </p:nvSpPr>
        <p:spPr>
          <a:xfrm>
            <a:off x="6834162" y="4518927"/>
            <a:ext cx="1597296" cy="369332"/>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defTabSz="967740" fontAlgn="base">
              <a:lnSpc>
                <a:spcPct val="120000"/>
              </a:lnSpc>
              <a:spcBef>
                <a:spcPct val="0"/>
              </a:spcBef>
              <a:spcAft>
                <a:spcPct val="0"/>
              </a:spcAft>
              <a:buClr>
                <a:srgbClr val="CC9900"/>
              </a:buClr>
            </a:pPr>
            <a:r>
              <a:rPr lang="en-US" altLang="zh-CN" sz="1600" kern="0" dirty="0">
                <a:cs typeface="+mn-ea"/>
                <a:sym typeface="+mn-lt"/>
              </a:rPr>
              <a:t>VM/Container</a:t>
            </a:r>
          </a:p>
        </p:txBody>
      </p:sp>
      <p:sp>
        <p:nvSpPr>
          <p:cNvPr id="56" name="Rectangle 18">
            <a:extLst>
              <a:ext uri="{FF2B5EF4-FFF2-40B4-BE49-F238E27FC236}">
                <a16:creationId xmlns:a16="http://schemas.microsoft.com/office/drawing/2014/main" id="{76A029AC-494C-4632-9EC5-6F99D0D5E6B9}"/>
              </a:ext>
            </a:extLst>
          </p:cNvPr>
          <p:cNvSpPr>
            <a:spLocks noChangeArrowheads="1"/>
          </p:cNvSpPr>
          <p:nvPr/>
        </p:nvSpPr>
        <p:spPr bwMode="auto">
          <a:xfrm>
            <a:off x="1473664" y="1145330"/>
            <a:ext cx="2125666" cy="451802"/>
          </a:xfrm>
          <a:prstGeom prst="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wrap="none" lIns="96748" tIns="48375" rIns="96748" bIns="48375"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indent="0" algn="ctr" defTabSz="967740" fontAlgn="base">
              <a:lnSpc>
                <a:spcPct val="120000"/>
              </a:lnSpc>
              <a:buClr>
                <a:srgbClr val="CC9900"/>
              </a:buClr>
              <a:buNone/>
            </a:pPr>
            <a:r>
              <a:rPr lang="zh-CN" altLang="en-US" sz="1600" kern="0" dirty="0">
                <a:solidFill>
                  <a:schemeClr val="bg1"/>
                </a:solidFill>
                <a:latin typeface="+mn-lt"/>
                <a:ea typeface="+mn-ea"/>
                <a:cs typeface="+mn-ea"/>
                <a:sym typeface="+mn-lt"/>
              </a:rPr>
              <a:t>网管</a:t>
            </a:r>
            <a:r>
              <a:rPr lang="en-US" altLang="zh-CN" sz="1600" kern="0" dirty="0">
                <a:solidFill>
                  <a:schemeClr val="bg1"/>
                </a:solidFill>
                <a:latin typeface="+mn-lt"/>
                <a:ea typeface="+mn-ea"/>
                <a:cs typeface="+mn-ea"/>
                <a:sym typeface="+mn-lt"/>
              </a:rPr>
              <a:t>/</a:t>
            </a:r>
            <a:r>
              <a:rPr lang="zh-CN" altLang="en-US" sz="1600" kern="0" dirty="0">
                <a:solidFill>
                  <a:schemeClr val="bg1"/>
                </a:solidFill>
                <a:latin typeface="+mn-lt"/>
                <a:ea typeface="+mn-ea"/>
                <a:cs typeface="+mn-ea"/>
                <a:sym typeface="+mn-lt"/>
              </a:rPr>
              <a:t>控制器</a:t>
            </a:r>
          </a:p>
        </p:txBody>
      </p:sp>
      <p:cxnSp>
        <p:nvCxnSpPr>
          <p:cNvPr id="58" name="直接箭头连接符 57">
            <a:extLst>
              <a:ext uri="{FF2B5EF4-FFF2-40B4-BE49-F238E27FC236}">
                <a16:creationId xmlns:a16="http://schemas.microsoft.com/office/drawing/2014/main" id="{22DF6CEC-9347-4F15-AE0D-E0D73EC04372}"/>
              </a:ext>
            </a:extLst>
          </p:cNvPr>
          <p:cNvCxnSpPr>
            <a:cxnSpLocks/>
            <a:stCxn id="56" idx="2"/>
          </p:cNvCxnSpPr>
          <p:nvPr/>
        </p:nvCxnSpPr>
        <p:spPr>
          <a:xfrm flipH="1">
            <a:off x="2535923" y="1597132"/>
            <a:ext cx="574" cy="294932"/>
          </a:xfrm>
          <a:prstGeom prst="straightConnector1">
            <a:avLst/>
          </a:prstGeom>
          <a:solidFill>
            <a:schemeClr val="accent1"/>
          </a:solidFill>
          <a:ln w="19050" cap="flat" cmpd="sng" algn="ctr">
            <a:solidFill>
              <a:schemeClr val="tx1"/>
            </a:solidFill>
            <a:prstDash val="sysDot"/>
            <a:round/>
            <a:headEnd type="arrow" w="med" len="med"/>
            <a:tailEnd type="arrow" w="med" len="med"/>
          </a:ln>
        </p:spPr>
      </p:cxnSp>
      <p:sp>
        <p:nvSpPr>
          <p:cNvPr id="60" name="矩形 59">
            <a:extLst>
              <a:ext uri="{FF2B5EF4-FFF2-40B4-BE49-F238E27FC236}">
                <a16:creationId xmlns:a16="http://schemas.microsoft.com/office/drawing/2014/main" id="{81DAD342-5C09-41E7-9E71-E662166B7F3F}"/>
              </a:ext>
            </a:extLst>
          </p:cNvPr>
          <p:cNvSpPr/>
          <p:nvPr/>
        </p:nvSpPr>
        <p:spPr>
          <a:xfrm>
            <a:off x="1240794" y="5719947"/>
            <a:ext cx="7676726" cy="647941"/>
          </a:xfrm>
          <a:prstGeom prst="rect">
            <a:avLst/>
          </a:prstGeom>
          <a:solidFill>
            <a:schemeClr val="bg1">
              <a:lumMod val="65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prstClr val="white"/>
              </a:solidFill>
              <a:cs typeface="+mn-ea"/>
              <a:sym typeface="+mn-lt"/>
            </a:endParaRPr>
          </a:p>
        </p:txBody>
      </p:sp>
      <p:grpSp>
        <p:nvGrpSpPr>
          <p:cNvPr id="61" name="组合 60">
            <a:extLst>
              <a:ext uri="{FF2B5EF4-FFF2-40B4-BE49-F238E27FC236}">
                <a16:creationId xmlns:a16="http://schemas.microsoft.com/office/drawing/2014/main" id="{94992E7F-350F-4A07-9A49-15D48806CFE2}"/>
              </a:ext>
            </a:extLst>
          </p:cNvPr>
          <p:cNvGrpSpPr/>
          <p:nvPr/>
        </p:nvGrpSpPr>
        <p:grpSpPr>
          <a:xfrm>
            <a:off x="2906087" y="5785695"/>
            <a:ext cx="1412839" cy="386088"/>
            <a:chOff x="3106598" y="5281962"/>
            <a:chExt cx="409405" cy="446017"/>
          </a:xfrm>
        </p:grpSpPr>
        <p:sp>
          <p:nvSpPr>
            <p:cNvPr id="62" name="椭圆 61">
              <a:extLst>
                <a:ext uri="{FF2B5EF4-FFF2-40B4-BE49-F238E27FC236}">
                  <a16:creationId xmlns:a16="http://schemas.microsoft.com/office/drawing/2014/main" id="{A966B5B0-7539-4828-9CE8-B4C853C61E3C}"/>
                </a:ext>
              </a:extLst>
            </p:cNvPr>
            <p:cNvSpPr/>
            <p:nvPr/>
          </p:nvSpPr>
          <p:spPr>
            <a:xfrm>
              <a:off x="3106598" y="5317075"/>
              <a:ext cx="409405" cy="410904"/>
            </a:xfrm>
            <a:prstGeom prst="ellipse">
              <a:avLst/>
            </a:prstGeom>
            <a:solidFill>
              <a:schemeClr val="tx1">
                <a:lumMod val="65000"/>
                <a:lumOff val="35000"/>
              </a:schemeClr>
            </a:solidFill>
            <a:ln w="12700" cap="flat" cmpd="sng" algn="ctr">
              <a:solidFill>
                <a:srgbClr val="FFFFFF"/>
              </a:solidFill>
              <a:prstDash val="solid"/>
              <a:miter lim="800000"/>
            </a:ln>
            <a:effectLst/>
          </p:spPr>
          <p:txBody>
            <a:bodyPr rtlCol="0" anchor="ctr"/>
            <a:lstStyle/>
            <a:p>
              <a:pPr algn="ctr" defTabSz="914112">
                <a:lnSpc>
                  <a:spcPct val="120000"/>
                </a:lnSpc>
                <a:defRPr/>
              </a:pPr>
              <a:endParaRPr lang="zh-CN" altLang="en-US" sz="1799" b="1" kern="0">
                <a:solidFill>
                  <a:schemeClr val="bg1"/>
                </a:solidFill>
                <a:cs typeface="+mn-ea"/>
                <a:sym typeface="+mn-lt"/>
              </a:endParaRPr>
            </a:p>
          </p:txBody>
        </p:sp>
        <p:sp>
          <p:nvSpPr>
            <p:cNvPr id="63" name="文本框 62">
              <a:extLst>
                <a:ext uri="{FF2B5EF4-FFF2-40B4-BE49-F238E27FC236}">
                  <a16:creationId xmlns:a16="http://schemas.microsoft.com/office/drawing/2014/main" id="{7155640F-DF7E-41CB-B02B-99B000133E9F}"/>
                </a:ext>
              </a:extLst>
            </p:cNvPr>
            <p:cNvSpPr txBox="1"/>
            <p:nvPr/>
          </p:nvSpPr>
          <p:spPr>
            <a:xfrm>
              <a:off x="3239550" y="5281962"/>
              <a:ext cx="118915" cy="348736"/>
            </a:xfrm>
            <a:prstGeom prst="rect">
              <a:avLst/>
            </a:prstGeom>
            <a:noFill/>
          </p:spPr>
          <p:txBody>
            <a:bodyPr wrap="none" lIns="0" tIns="0" rIns="0" bIns="0" rtlCol="0">
              <a:spAutoFit/>
            </a:bodyPr>
            <a:lstStyle/>
            <a:p>
              <a:pPr algn="ctr" defTabSz="914112">
                <a:lnSpc>
                  <a:spcPct val="120000"/>
                </a:lnSpc>
                <a:defRPr/>
              </a:pPr>
              <a:r>
                <a:rPr kumimoji="1" lang="en-US" altLang="zh-CN" b="1" kern="0" dirty="0">
                  <a:solidFill>
                    <a:schemeClr val="bg1"/>
                  </a:solidFill>
                  <a:cs typeface="+mn-ea"/>
                  <a:sym typeface="+mn-lt"/>
                </a:rPr>
                <a:t>X86</a:t>
              </a:r>
              <a:endParaRPr kumimoji="1" lang="zh-CN" altLang="en-US" b="1" kern="0" dirty="0" err="1">
                <a:solidFill>
                  <a:schemeClr val="bg1"/>
                </a:solidFill>
                <a:cs typeface="+mn-ea"/>
                <a:sym typeface="+mn-lt"/>
              </a:endParaRPr>
            </a:p>
          </p:txBody>
        </p:sp>
      </p:grpSp>
      <p:grpSp>
        <p:nvGrpSpPr>
          <p:cNvPr id="64" name="组合 63">
            <a:extLst>
              <a:ext uri="{FF2B5EF4-FFF2-40B4-BE49-F238E27FC236}">
                <a16:creationId xmlns:a16="http://schemas.microsoft.com/office/drawing/2014/main" id="{C93B578F-C5D4-45A0-BCEB-E75934783B48}"/>
              </a:ext>
            </a:extLst>
          </p:cNvPr>
          <p:cNvGrpSpPr/>
          <p:nvPr/>
        </p:nvGrpSpPr>
        <p:grpSpPr>
          <a:xfrm>
            <a:off x="5468276" y="5778043"/>
            <a:ext cx="1493087" cy="386088"/>
            <a:chOff x="3106598" y="5281962"/>
            <a:chExt cx="409405" cy="446017"/>
          </a:xfrm>
        </p:grpSpPr>
        <p:sp>
          <p:nvSpPr>
            <p:cNvPr id="65" name="椭圆 64">
              <a:extLst>
                <a:ext uri="{FF2B5EF4-FFF2-40B4-BE49-F238E27FC236}">
                  <a16:creationId xmlns:a16="http://schemas.microsoft.com/office/drawing/2014/main" id="{4B058DD6-DDC3-4762-BDEE-1277B49DDCB0}"/>
                </a:ext>
              </a:extLst>
            </p:cNvPr>
            <p:cNvSpPr/>
            <p:nvPr/>
          </p:nvSpPr>
          <p:spPr>
            <a:xfrm>
              <a:off x="3106598" y="5317075"/>
              <a:ext cx="409405" cy="410904"/>
            </a:xfrm>
            <a:prstGeom prst="ellipse">
              <a:avLst/>
            </a:prstGeom>
            <a:solidFill>
              <a:schemeClr val="tx1">
                <a:lumMod val="50000"/>
                <a:lumOff val="50000"/>
              </a:schemeClr>
            </a:solidFill>
            <a:ln w="12700" cap="flat" cmpd="sng" algn="ctr">
              <a:solidFill>
                <a:srgbClr val="FFFFFF"/>
              </a:solidFill>
              <a:prstDash val="solid"/>
              <a:miter lim="800000"/>
            </a:ln>
            <a:effectLst/>
          </p:spPr>
          <p:txBody>
            <a:bodyPr rtlCol="0" anchor="ctr"/>
            <a:lstStyle/>
            <a:p>
              <a:pPr algn="ctr" defTabSz="914112">
                <a:lnSpc>
                  <a:spcPct val="120000"/>
                </a:lnSpc>
                <a:defRPr/>
              </a:pPr>
              <a:endParaRPr lang="zh-CN" altLang="en-US" sz="1799" b="1" kern="0">
                <a:solidFill>
                  <a:schemeClr val="bg1"/>
                </a:solidFill>
                <a:cs typeface="+mn-ea"/>
                <a:sym typeface="+mn-lt"/>
              </a:endParaRPr>
            </a:p>
          </p:txBody>
        </p:sp>
        <p:sp>
          <p:nvSpPr>
            <p:cNvPr id="66" name="文本框 65">
              <a:extLst>
                <a:ext uri="{FF2B5EF4-FFF2-40B4-BE49-F238E27FC236}">
                  <a16:creationId xmlns:a16="http://schemas.microsoft.com/office/drawing/2014/main" id="{DAFEFC8F-0B5D-4CB6-AA16-44C4C8734380}"/>
                </a:ext>
              </a:extLst>
            </p:cNvPr>
            <p:cNvSpPr txBox="1"/>
            <p:nvPr/>
          </p:nvSpPr>
          <p:spPr>
            <a:xfrm>
              <a:off x="3152329" y="5281962"/>
              <a:ext cx="324339" cy="348736"/>
            </a:xfrm>
            <a:prstGeom prst="rect">
              <a:avLst/>
            </a:prstGeom>
            <a:noFill/>
          </p:spPr>
          <p:txBody>
            <a:bodyPr wrap="square" lIns="0" tIns="0" rIns="0" bIns="0" rtlCol="0">
              <a:spAutoFit/>
            </a:bodyPr>
            <a:lstStyle/>
            <a:p>
              <a:pPr algn="ctr" defTabSz="914112">
                <a:lnSpc>
                  <a:spcPct val="120000"/>
                </a:lnSpc>
                <a:defRPr/>
              </a:pPr>
              <a:r>
                <a:rPr kumimoji="1" lang="en-US" altLang="zh-CN" b="1" kern="0" dirty="0">
                  <a:solidFill>
                    <a:schemeClr val="bg1"/>
                  </a:solidFill>
                  <a:cs typeface="+mn-ea"/>
                  <a:sym typeface="+mn-lt"/>
                </a:rPr>
                <a:t>ARM</a:t>
              </a:r>
              <a:endParaRPr kumimoji="1" lang="zh-CN" altLang="en-US" b="1" kern="0" dirty="0" err="1">
                <a:solidFill>
                  <a:schemeClr val="bg1"/>
                </a:solidFill>
                <a:cs typeface="+mn-ea"/>
                <a:sym typeface="+mn-lt"/>
              </a:endParaRPr>
            </a:p>
          </p:txBody>
        </p:sp>
      </p:grpSp>
      <p:sp>
        <p:nvSpPr>
          <p:cNvPr id="67" name="文本框 66">
            <a:extLst>
              <a:ext uri="{FF2B5EF4-FFF2-40B4-BE49-F238E27FC236}">
                <a16:creationId xmlns:a16="http://schemas.microsoft.com/office/drawing/2014/main" id="{411E1F08-87C6-491A-8C32-CB3007FFB6CE}"/>
              </a:ext>
            </a:extLst>
          </p:cNvPr>
          <p:cNvSpPr txBox="1"/>
          <p:nvPr/>
        </p:nvSpPr>
        <p:spPr>
          <a:xfrm>
            <a:off x="3300875" y="6018644"/>
            <a:ext cx="698909" cy="234680"/>
          </a:xfrm>
          <a:prstGeom prst="rect">
            <a:avLst/>
          </a:prstGeom>
          <a:noFill/>
        </p:spPr>
        <p:txBody>
          <a:bodyPr wrap="none" lIns="0" tIns="0" rIns="0" bIns="0" rtlCol="0">
            <a:spAutoFit/>
          </a:bodyPr>
          <a:lstStyle/>
          <a:p>
            <a:pPr algn="ctr" defTabSz="914112">
              <a:lnSpc>
                <a:spcPct val="120000"/>
              </a:lnSpc>
            </a:pPr>
            <a:r>
              <a:rPr kumimoji="1" lang="en-US" altLang="zh-CN" sz="1399" dirty="0">
                <a:solidFill>
                  <a:srgbClr val="000000"/>
                </a:solidFill>
                <a:cs typeface="+mn-ea"/>
                <a:sym typeface="+mn-lt"/>
              </a:rPr>
              <a:t>16VCPU</a:t>
            </a:r>
            <a:endParaRPr kumimoji="1" lang="zh-CN" altLang="en-US" sz="1399" dirty="0">
              <a:solidFill>
                <a:srgbClr val="000000"/>
              </a:solidFill>
              <a:cs typeface="+mn-ea"/>
              <a:sym typeface="+mn-lt"/>
            </a:endParaRPr>
          </a:p>
        </p:txBody>
      </p:sp>
      <p:sp>
        <p:nvSpPr>
          <p:cNvPr id="68" name="文本框 67">
            <a:extLst>
              <a:ext uri="{FF2B5EF4-FFF2-40B4-BE49-F238E27FC236}">
                <a16:creationId xmlns:a16="http://schemas.microsoft.com/office/drawing/2014/main" id="{7B1AEC28-E9EF-4648-A4B7-765C1539FC2A}"/>
              </a:ext>
            </a:extLst>
          </p:cNvPr>
          <p:cNvSpPr txBox="1"/>
          <p:nvPr/>
        </p:nvSpPr>
        <p:spPr>
          <a:xfrm>
            <a:off x="5989966" y="6026957"/>
            <a:ext cx="698909" cy="234680"/>
          </a:xfrm>
          <a:prstGeom prst="rect">
            <a:avLst/>
          </a:prstGeom>
          <a:noFill/>
        </p:spPr>
        <p:txBody>
          <a:bodyPr wrap="none" lIns="0" tIns="0" rIns="0" bIns="0" rtlCol="0">
            <a:spAutoFit/>
          </a:bodyPr>
          <a:lstStyle/>
          <a:p>
            <a:pPr algn="ctr" defTabSz="914112">
              <a:lnSpc>
                <a:spcPct val="120000"/>
              </a:lnSpc>
            </a:pPr>
            <a:r>
              <a:rPr kumimoji="1" lang="en-US" altLang="zh-CN" sz="1399" dirty="0">
                <a:solidFill>
                  <a:srgbClr val="000000"/>
                </a:solidFill>
                <a:cs typeface="+mn-ea"/>
                <a:sym typeface="+mn-lt"/>
              </a:rPr>
              <a:t>32VCPU</a:t>
            </a:r>
            <a:endParaRPr kumimoji="1" lang="zh-CN" altLang="en-US" sz="1399" dirty="0">
              <a:solidFill>
                <a:srgbClr val="000000"/>
              </a:solidFill>
              <a:cs typeface="+mn-ea"/>
              <a:sym typeface="+mn-lt"/>
            </a:endParaRPr>
          </a:p>
        </p:txBody>
      </p:sp>
      <p:sp>
        <p:nvSpPr>
          <p:cNvPr id="71" name="矩形 70">
            <a:extLst>
              <a:ext uri="{FF2B5EF4-FFF2-40B4-BE49-F238E27FC236}">
                <a16:creationId xmlns:a16="http://schemas.microsoft.com/office/drawing/2014/main" id="{B345BECC-8FD5-440E-AFA6-080BFD252564}"/>
              </a:ext>
            </a:extLst>
          </p:cNvPr>
          <p:cNvSpPr/>
          <p:nvPr/>
        </p:nvSpPr>
        <p:spPr>
          <a:xfrm>
            <a:off x="155086" y="5861433"/>
            <a:ext cx="1026243" cy="362343"/>
          </a:xfrm>
          <a:prstGeom prst="rect">
            <a:avLst/>
          </a:prstGeom>
        </p:spPr>
        <p:txBody>
          <a:bodyPr wrap="none">
            <a:spAutoFit/>
          </a:bodyPr>
          <a:lstStyle/>
          <a:p>
            <a:pPr>
              <a:lnSpc>
                <a:spcPct val="120000"/>
              </a:lnSpc>
            </a:pPr>
            <a:r>
              <a:rPr lang="zh-CN" altLang="en-US" sz="1600" dirty="0">
                <a:cs typeface="+mn-ea"/>
                <a:sym typeface="+mn-lt"/>
              </a:rPr>
              <a:t>多核</a:t>
            </a:r>
            <a:r>
              <a:rPr lang="en-US" altLang="zh-CN" sz="1600" dirty="0">
                <a:cs typeface="+mn-ea"/>
                <a:sym typeface="+mn-lt"/>
              </a:rPr>
              <a:t>CPU</a:t>
            </a:r>
            <a:endParaRPr lang="zh-CN" altLang="en-US" sz="1600" dirty="0">
              <a:cs typeface="+mn-ea"/>
              <a:sym typeface="+mn-lt"/>
            </a:endParaRPr>
          </a:p>
        </p:txBody>
      </p:sp>
      <p:sp>
        <p:nvSpPr>
          <p:cNvPr id="72" name="矩形 71">
            <a:extLst>
              <a:ext uri="{FF2B5EF4-FFF2-40B4-BE49-F238E27FC236}">
                <a16:creationId xmlns:a16="http://schemas.microsoft.com/office/drawing/2014/main" id="{B15FE716-51C7-40AE-85B6-B72D6CC18ABD}"/>
              </a:ext>
            </a:extLst>
          </p:cNvPr>
          <p:cNvSpPr/>
          <p:nvPr/>
        </p:nvSpPr>
        <p:spPr>
          <a:xfrm>
            <a:off x="8983926" y="2211611"/>
            <a:ext cx="2887912" cy="396134"/>
          </a:xfrm>
          <a:prstGeom prst="rect">
            <a:avLst/>
          </a:prstGeom>
        </p:spPr>
        <p:txBody>
          <a:bodyPr wrap="square">
            <a:spAutoFit/>
          </a:bodyPr>
          <a:lstStyle/>
          <a:p>
            <a:pPr>
              <a:lnSpc>
                <a:spcPct val="120000"/>
              </a:lnSpc>
            </a:pPr>
            <a:r>
              <a:rPr lang="zh-CN" altLang="en-US" b="1" dirty="0">
                <a:cs typeface="+mn-ea"/>
                <a:sym typeface="+mn-lt"/>
              </a:rPr>
              <a:t>分布式协议系统核心</a:t>
            </a:r>
            <a:r>
              <a:rPr lang="en-US" altLang="zh-CN" b="1" dirty="0">
                <a:cs typeface="+mn-ea"/>
                <a:sym typeface="+mn-lt"/>
              </a:rPr>
              <a:t>6</a:t>
            </a:r>
            <a:r>
              <a:rPr lang="zh-CN" altLang="en-US" b="1" dirty="0">
                <a:cs typeface="+mn-ea"/>
                <a:sym typeface="+mn-lt"/>
              </a:rPr>
              <a:t>要素：</a:t>
            </a:r>
          </a:p>
        </p:txBody>
      </p:sp>
      <p:sp>
        <p:nvSpPr>
          <p:cNvPr id="73" name="矩形 72">
            <a:extLst>
              <a:ext uri="{FF2B5EF4-FFF2-40B4-BE49-F238E27FC236}">
                <a16:creationId xmlns:a16="http://schemas.microsoft.com/office/drawing/2014/main" id="{17633005-6116-4533-85B3-59441557A1E6}"/>
              </a:ext>
            </a:extLst>
          </p:cNvPr>
          <p:cNvSpPr/>
          <p:nvPr/>
        </p:nvSpPr>
        <p:spPr>
          <a:xfrm>
            <a:off x="185182" y="1222297"/>
            <a:ext cx="1005403" cy="362343"/>
          </a:xfrm>
          <a:prstGeom prst="rect">
            <a:avLst/>
          </a:prstGeom>
        </p:spPr>
        <p:txBody>
          <a:bodyPr wrap="none">
            <a:spAutoFit/>
          </a:bodyPr>
          <a:lstStyle/>
          <a:p>
            <a:pPr>
              <a:lnSpc>
                <a:spcPct val="120000"/>
              </a:lnSpc>
            </a:pPr>
            <a:r>
              <a:rPr lang="zh-CN" altLang="en-US" sz="1600" dirty="0">
                <a:cs typeface="+mn-ea"/>
                <a:sym typeface="+mn-lt"/>
              </a:rPr>
              <a:t>外部系统</a:t>
            </a:r>
          </a:p>
        </p:txBody>
      </p:sp>
      <p:sp>
        <p:nvSpPr>
          <p:cNvPr id="74" name="矩形 73">
            <a:extLst>
              <a:ext uri="{FF2B5EF4-FFF2-40B4-BE49-F238E27FC236}">
                <a16:creationId xmlns:a16="http://schemas.microsoft.com/office/drawing/2014/main" id="{3318BADC-3886-4178-917C-85C761AFAB99}"/>
              </a:ext>
            </a:extLst>
          </p:cNvPr>
          <p:cNvSpPr/>
          <p:nvPr/>
        </p:nvSpPr>
        <p:spPr>
          <a:xfrm>
            <a:off x="9085284" y="2694023"/>
            <a:ext cx="2610209" cy="2722925"/>
          </a:xfrm>
          <a:prstGeom prst="rect">
            <a:avLst/>
          </a:prstGeom>
        </p:spPr>
        <p:txBody>
          <a:bodyPr wrap="square">
            <a:spAutoFit/>
          </a:bodyPr>
          <a:lstStyle/>
          <a:p>
            <a:pPr marL="342900" indent="-342900">
              <a:lnSpc>
                <a:spcPct val="120000"/>
              </a:lnSpc>
              <a:buClr>
                <a:srgbClr val="FF0000"/>
              </a:buClr>
              <a:buFont typeface="+mj-ea"/>
              <a:buAutoNum type="circleNumDbPlain"/>
            </a:pPr>
            <a:r>
              <a:rPr lang="zh-CN" altLang="en-US" dirty="0">
                <a:cs typeface="+mn-ea"/>
                <a:sym typeface="+mn-lt"/>
              </a:rPr>
              <a:t>进程隔离</a:t>
            </a:r>
            <a:endParaRPr lang="en-US" altLang="zh-CN" dirty="0">
              <a:cs typeface="+mn-ea"/>
              <a:sym typeface="+mn-lt"/>
            </a:endParaRPr>
          </a:p>
          <a:p>
            <a:pPr marL="342900" indent="-342900">
              <a:lnSpc>
                <a:spcPct val="120000"/>
              </a:lnSpc>
              <a:buClr>
                <a:srgbClr val="FF0000"/>
              </a:buClr>
              <a:buFont typeface="+mj-ea"/>
              <a:buAutoNum type="circleNumDbPlain"/>
            </a:pPr>
            <a:r>
              <a:rPr lang="zh-CN" altLang="en-US" dirty="0">
                <a:cs typeface="+mn-ea"/>
                <a:sym typeface="+mn-lt"/>
              </a:rPr>
              <a:t>计算资源分配</a:t>
            </a:r>
            <a:r>
              <a:rPr lang="en-US" altLang="zh-CN" dirty="0">
                <a:cs typeface="+mn-ea"/>
                <a:sym typeface="+mn-lt"/>
              </a:rPr>
              <a:t>(</a:t>
            </a:r>
            <a:r>
              <a:rPr lang="zh-CN" altLang="en-US" dirty="0">
                <a:cs typeface="+mn-ea"/>
                <a:sym typeface="+mn-lt"/>
              </a:rPr>
              <a:t>核绑定或核共享</a:t>
            </a:r>
            <a:r>
              <a:rPr lang="en-US" altLang="zh-CN" dirty="0">
                <a:cs typeface="+mn-ea"/>
                <a:sym typeface="+mn-lt"/>
              </a:rPr>
              <a:t>)</a:t>
            </a:r>
          </a:p>
          <a:p>
            <a:pPr marL="342900" indent="-342900">
              <a:lnSpc>
                <a:spcPct val="120000"/>
              </a:lnSpc>
              <a:buClr>
                <a:srgbClr val="FF0000"/>
              </a:buClr>
              <a:buFont typeface="+mj-ea"/>
              <a:buAutoNum type="circleNumDbPlain"/>
            </a:pPr>
            <a:r>
              <a:rPr lang="zh-CN" altLang="en-US" dirty="0">
                <a:cs typeface="+mn-ea"/>
                <a:sym typeface="+mn-lt"/>
              </a:rPr>
              <a:t>调度：线程调度、组件及组件调度</a:t>
            </a:r>
            <a:endParaRPr lang="en-US" altLang="zh-CN" dirty="0">
              <a:cs typeface="+mn-ea"/>
              <a:sym typeface="+mn-lt"/>
            </a:endParaRPr>
          </a:p>
          <a:p>
            <a:pPr marL="342900" indent="-342900">
              <a:lnSpc>
                <a:spcPct val="120000"/>
              </a:lnSpc>
              <a:buClr>
                <a:srgbClr val="FF0000"/>
              </a:buClr>
              <a:buFont typeface="+mj-ea"/>
              <a:buAutoNum type="circleNumDbPlain"/>
            </a:pPr>
            <a:r>
              <a:rPr lang="zh-CN" altLang="en-US" dirty="0">
                <a:cs typeface="+mn-ea"/>
                <a:sym typeface="+mn-lt"/>
              </a:rPr>
              <a:t>进程间通信</a:t>
            </a:r>
            <a:endParaRPr lang="en-US" altLang="zh-CN" dirty="0">
              <a:cs typeface="+mn-ea"/>
              <a:sym typeface="+mn-lt"/>
            </a:endParaRPr>
          </a:p>
          <a:p>
            <a:pPr marL="342900" indent="-342900">
              <a:lnSpc>
                <a:spcPct val="120000"/>
              </a:lnSpc>
              <a:buClr>
                <a:srgbClr val="FF0000"/>
              </a:buClr>
              <a:buFont typeface="+mj-ea"/>
              <a:buAutoNum type="circleNumDbPlain"/>
            </a:pPr>
            <a:r>
              <a:rPr lang="zh-CN" altLang="en-US" dirty="0">
                <a:cs typeface="+mn-ea"/>
                <a:sym typeface="+mn-lt"/>
              </a:rPr>
              <a:t>数据存储</a:t>
            </a:r>
            <a:endParaRPr lang="en-US" altLang="zh-CN" dirty="0">
              <a:cs typeface="+mn-ea"/>
              <a:sym typeface="+mn-lt"/>
            </a:endParaRPr>
          </a:p>
          <a:p>
            <a:pPr marL="342900" indent="-342900">
              <a:lnSpc>
                <a:spcPct val="120000"/>
              </a:lnSpc>
              <a:buClr>
                <a:srgbClr val="FF0000"/>
              </a:buClr>
              <a:buFont typeface="+mj-ea"/>
              <a:buAutoNum type="circleNumDbPlain"/>
            </a:pPr>
            <a:r>
              <a:rPr lang="en-US" altLang="zh-CN" dirty="0">
                <a:cs typeface="+mn-ea"/>
                <a:sym typeface="+mn-lt"/>
              </a:rPr>
              <a:t>API</a:t>
            </a:r>
            <a:r>
              <a:rPr lang="zh-CN" altLang="en-US" dirty="0">
                <a:cs typeface="+mn-ea"/>
                <a:sym typeface="+mn-lt"/>
              </a:rPr>
              <a:t>定义</a:t>
            </a:r>
          </a:p>
        </p:txBody>
      </p:sp>
      <p:sp>
        <p:nvSpPr>
          <p:cNvPr id="75" name="椭圆 74">
            <a:extLst>
              <a:ext uri="{FF2B5EF4-FFF2-40B4-BE49-F238E27FC236}">
                <a16:creationId xmlns:a16="http://schemas.microsoft.com/office/drawing/2014/main" id="{F3D75D20-D262-4E3F-B939-E30E19E740AE}"/>
              </a:ext>
            </a:extLst>
          </p:cNvPr>
          <p:cNvSpPr/>
          <p:nvPr/>
        </p:nvSpPr>
        <p:spPr bwMode="auto">
          <a:xfrm>
            <a:off x="564730" y="2071229"/>
            <a:ext cx="358638" cy="373380"/>
          </a:xfrm>
          <a:prstGeom prst="ellipse">
            <a:avLst/>
          </a:prstGeom>
          <a:solidFill>
            <a:srgbClr val="002060"/>
          </a:solidFill>
          <a:ln w="25400">
            <a:solidFill>
              <a:schemeClr val="bg1"/>
            </a:solidFill>
            <a:round/>
            <a:headEnd/>
            <a:tailEnd type="stealth" w="med" len="med"/>
          </a:ln>
          <a:effectLst/>
        </p:spPr>
        <p:txBody>
          <a:bodyPr lIns="73025" tIns="36512" rIns="73025" bIns="36512" rtlCol="0" anchor="ctr"/>
          <a:lstStyle/>
          <a:p>
            <a:pPr algn="ctr">
              <a:lnSpc>
                <a:spcPct val="120000"/>
              </a:lnSpc>
            </a:pPr>
            <a:r>
              <a:rPr lang="en-US" altLang="zh-CN" kern="0" dirty="0">
                <a:solidFill>
                  <a:schemeClr val="bg1"/>
                </a:solidFill>
                <a:cs typeface="+mn-ea"/>
                <a:sym typeface="+mn-lt"/>
              </a:rPr>
              <a:t>1</a:t>
            </a:r>
            <a:endParaRPr lang="zh-CN" altLang="en-US" kern="0" dirty="0">
              <a:solidFill>
                <a:schemeClr val="bg1"/>
              </a:solidFill>
              <a:cs typeface="+mn-ea"/>
              <a:sym typeface="+mn-lt"/>
            </a:endParaRPr>
          </a:p>
        </p:txBody>
      </p:sp>
      <p:sp>
        <p:nvSpPr>
          <p:cNvPr id="76" name="椭圆 75">
            <a:extLst>
              <a:ext uri="{FF2B5EF4-FFF2-40B4-BE49-F238E27FC236}">
                <a16:creationId xmlns:a16="http://schemas.microsoft.com/office/drawing/2014/main" id="{76463A9B-325B-4059-9B09-3BC44CDC4309}"/>
              </a:ext>
            </a:extLst>
          </p:cNvPr>
          <p:cNvSpPr/>
          <p:nvPr/>
        </p:nvSpPr>
        <p:spPr bwMode="auto">
          <a:xfrm>
            <a:off x="564730" y="3193072"/>
            <a:ext cx="358638" cy="373380"/>
          </a:xfrm>
          <a:prstGeom prst="ellipse">
            <a:avLst/>
          </a:prstGeom>
          <a:solidFill>
            <a:srgbClr val="002060"/>
          </a:solidFill>
          <a:ln w="25400">
            <a:solidFill>
              <a:schemeClr val="bg1"/>
            </a:solidFill>
            <a:round/>
            <a:headEnd/>
            <a:tailEnd type="stealth" w="med" len="med"/>
          </a:ln>
          <a:effectLst/>
        </p:spPr>
        <p:txBody>
          <a:bodyPr lIns="73025" tIns="36512" rIns="73025" bIns="36512" rtlCol="0" anchor="ctr"/>
          <a:lstStyle/>
          <a:p>
            <a:pPr algn="ctr">
              <a:lnSpc>
                <a:spcPct val="120000"/>
              </a:lnSpc>
            </a:pPr>
            <a:r>
              <a:rPr lang="en-US" altLang="zh-CN" kern="0" dirty="0">
                <a:solidFill>
                  <a:schemeClr val="bg1"/>
                </a:solidFill>
                <a:cs typeface="+mn-ea"/>
                <a:sym typeface="+mn-lt"/>
              </a:rPr>
              <a:t>2</a:t>
            </a:r>
            <a:endParaRPr lang="zh-CN" altLang="en-US" kern="0" dirty="0">
              <a:solidFill>
                <a:schemeClr val="bg1"/>
              </a:solidFill>
              <a:cs typeface="+mn-ea"/>
              <a:sym typeface="+mn-lt"/>
            </a:endParaRPr>
          </a:p>
        </p:txBody>
      </p:sp>
      <p:sp>
        <p:nvSpPr>
          <p:cNvPr id="77" name="椭圆 76">
            <a:extLst>
              <a:ext uri="{FF2B5EF4-FFF2-40B4-BE49-F238E27FC236}">
                <a16:creationId xmlns:a16="http://schemas.microsoft.com/office/drawing/2014/main" id="{29D8D721-9620-493D-BFB3-4EA63FD820B5}"/>
              </a:ext>
            </a:extLst>
          </p:cNvPr>
          <p:cNvSpPr/>
          <p:nvPr/>
        </p:nvSpPr>
        <p:spPr bwMode="auto">
          <a:xfrm>
            <a:off x="3650329" y="5488053"/>
            <a:ext cx="358638" cy="373380"/>
          </a:xfrm>
          <a:prstGeom prst="ellipse">
            <a:avLst/>
          </a:prstGeom>
          <a:solidFill>
            <a:srgbClr val="002060"/>
          </a:solidFill>
          <a:ln w="25400">
            <a:solidFill>
              <a:schemeClr val="bg1"/>
            </a:solidFill>
            <a:round/>
            <a:headEnd/>
            <a:tailEnd type="stealth" w="med" len="med"/>
          </a:ln>
          <a:effectLst/>
        </p:spPr>
        <p:txBody>
          <a:bodyPr lIns="73025" tIns="36512" rIns="73025" bIns="36512" rtlCol="0" anchor="ctr"/>
          <a:lstStyle/>
          <a:p>
            <a:pPr algn="ctr">
              <a:lnSpc>
                <a:spcPct val="120000"/>
              </a:lnSpc>
            </a:pPr>
            <a:r>
              <a:rPr lang="en-US" altLang="zh-CN" kern="0" dirty="0">
                <a:solidFill>
                  <a:schemeClr val="bg1"/>
                </a:solidFill>
                <a:cs typeface="+mn-ea"/>
                <a:sym typeface="+mn-lt"/>
              </a:rPr>
              <a:t>3</a:t>
            </a:r>
            <a:endParaRPr lang="zh-CN" altLang="en-US" kern="0" dirty="0">
              <a:solidFill>
                <a:schemeClr val="bg1"/>
              </a:solidFill>
              <a:cs typeface="+mn-ea"/>
              <a:sym typeface="+mn-lt"/>
            </a:endParaRPr>
          </a:p>
        </p:txBody>
      </p:sp>
      <p:sp>
        <p:nvSpPr>
          <p:cNvPr id="78" name="椭圆 77">
            <a:extLst>
              <a:ext uri="{FF2B5EF4-FFF2-40B4-BE49-F238E27FC236}">
                <a16:creationId xmlns:a16="http://schemas.microsoft.com/office/drawing/2014/main" id="{DA99F8D8-F157-4857-AD30-8D2AE989CE74}"/>
              </a:ext>
            </a:extLst>
          </p:cNvPr>
          <p:cNvSpPr/>
          <p:nvPr/>
        </p:nvSpPr>
        <p:spPr bwMode="auto">
          <a:xfrm>
            <a:off x="2724420" y="4103388"/>
            <a:ext cx="358638" cy="373380"/>
          </a:xfrm>
          <a:prstGeom prst="ellipse">
            <a:avLst/>
          </a:prstGeom>
          <a:solidFill>
            <a:srgbClr val="002060"/>
          </a:solidFill>
          <a:ln w="25400">
            <a:solidFill>
              <a:schemeClr val="bg1"/>
            </a:solidFill>
            <a:round/>
            <a:headEnd/>
            <a:tailEnd type="stealth" w="med" len="med"/>
          </a:ln>
          <a:effectLst/>
        </p:spPr>
        <p:txBody>
          <a:bodyPr lIns="73025" tIns="36512" rIns="73025" bIns="36512" rtlCol="0" anchor="ctr"/>
          <a:lstStyle/>
          <a:p>
            <a:pPr algn="ctr">
              <a:lnSpc>
                <a:spcPct val="120000"/>
              </a:lnSpc>
            </a:pPr>
            <a:r>
              <a:rPr lang="en-US" altLang="zh-CN" kern="0" dirty="0">
                <a:solidFill>
                  <a:schemeClr val="bg1"/>
                </a:solidFill>
                <a:cs typeface="+mn-ea"/>
                <a:sym typeface="+mn-lt"/>
              </a:rPr>
              <a:t>4</a:t>
            </a:r>
            <a:endParaRPr lang="zh-CN" altLang="en-US" kern="0" dirty="0">
              <a:solidFill>
                <a:schemeClr val="bg1"/>
              </a:solidFill>
              <a:cs typeface="+mn-ea"/>
              <a:sym typeface="+mn-lt"/>
            </a:endParaRPr>
          </a:p>
        </p:txBody>
      </p:sp>
      <p:sp>
        <p:nvSpPr>
          <p:cNvPr id="79" name="椭圆 78">
            <a:extLst>
              <a:ext uri="{FF2B5EF4-FFF2-40B4-BE49-F238E27FC236}">
                <a16:creationId xmlns:a16="http://schemas.microsoft.com/office/drawing/2014/main" id="{F2CDDF4E-4E55-4398-802C-F79850D9D166}"/>
              </a:ext>
            </a:extLst>
          </p:cNvPr>
          <p:cNvSpPr/>
          <p:nvPr/>
        </p:nvSpPr>
        <p:spPr bwMode="auto">
          <a:xfrm>
            <a:off x="5276418" y="4124428"/>
            <a:ext cx="358638" cy="373380"/>
          </a:xfrm>
          <a:prstGeom prst="ellipse">
            <a:avLst/>
          </a:prstGeom>
          <a:solidFill>
            <a:srgbClr val="002060"/>
          </a:solidFill>
          <a:ln w="25400">
            <a:solidFill>
              <a:schemeClr val="bg1"/>
            </a:solidFill>
            <a:round/>
            <a:headEnd/>
            <a:tailEnd type="stealth" w="med" len="med"/>
          </a:ln>
          <a:effectLst/>
        </p:spPr>
        <p:txBody>
          <a:bodyPr lIns="73025" tIns="36512" rIns="73025" bIns="36512" rtlCol="0" anchor="ctr"/>
          <a:lstStyle/>
          <a:p>
            <a:pPr algn="ctr">
              <a:lnSpc>
                <a:spcPct val="120000"/>
              </a:lnSpc>
            </a:pPr>
            <a:r>
              <a:rPr lang="en-US" altLang="zh-CN" kern="0" dirty="0">
                <a:solidFill>
                  <a:schemeClr val="bg1"/>
                </a:solidFill>
                <a:cs typeface="+mn-ea"/>
                <a:sym typeface="+mn-lt"/>
              </a:rPr>
              <a:t>5</a:t>
            </a:r>
            <a:endParaRPr lang="zh-CN" altLang="en-US" kern="0" dirty="0">
              <a:solidFill>
                <a:schemeClr val="bg1"/>
              </a:solidFill>
              <a:cs typeface="+mn-ea"/>
              <a:sym typeface="+mn-lt"/>
            </a:endParaRPr>
          </a:p>
        </p:txBody>
      </p:sp>
      <p:sp>
        <p:nvSpPr>
          <p:cNvPr id="80" name="椭圆 79">
            <a:extLst>
              <a:ext uri="{FF2B5EF4-FFF2-40B4-BE49-F238E27FC236}">
                <a16:creationId xmlns:a16="http://schemas.microsoft.com/office/drawing/2014/main" id="{8F8ACCE8-9107-4CB8-AE3D-2106F8B607CA}"/>
              </a:ext>
            </a:extLst>
          </p:cNvPr>
          <p:cNvSpPr/>
          <p:nvPr/>
        </p:nvSpPr>
        <p:spPr bwMode="auto">
          <a:xfrm>
            <a:off x="2777583" y="1573776"/>
            <a:ext cx="358638" cy="373380"/>
          </a:xfrm>
          <a:prstGeom prst="ellipse">
            <a:avLst/>
          </a:prstGeom>
          <a:solidFill>
            <a:srgbClr val="002060"/>
          </a:solidFill>
          <a:ln w="25400">
            <a:solidFill>
              <a:schemeClr val="bg1"/>
            </a:solidFill>
            <a:round/>
            <a:headEnd/>
            <a:tailEnd type="stealth" w="med" len="med"/>
          </a:ln>
          <a:effectLst/>
        </p:spPr>
        <p:txBody>
          <a:bodyPr lIns="73025" tIns="36512" rIns="73025" bIns="36512" rtlCol="0" anchor="ctr"/>
          <a:lstStyle/>
          <a:p>
            <a:pPr algn="ctr">
              <a:lnSpc>
                <a:spcPct val="120000"/>
              </a:lnSpc>
            </a:pPr>
            <a:r>
              <a:rPr lang="en-US" altLang="zh-CN" kern="0" dirty="0">
                <a:solidFill>
                  <a:schemeClr val="bg1"/>
                </a:solidFill>
                <a:cs typeface="+mn-ea"/>
                <a:sym typeface="+mn-lt"/>
              </a:rPr>
              <a:t>6</a:t>
            </a:r>
            <a:endParaRPr lang="zh-CN" altLang="en-US" kern="0" dirty="0">
              <a:solidFill>
                <a:schemeClr val="bg1"/>
              </a:solidFill>
              <a:cs typeface="+mn-ea"/>
              <a:sym typeface="+mn-lt"/>
            </a:endParaRPr>
          </a:p>
        </p:txBody>
      </p:sp>
      <p:sp>
        <p:nvSpPr>
          <p:cNvPr id="81" name="椭圆 80">
            <a:extLst>
              <a:ext uri="{FF2B5EF4-FFF2-40B4-BE49-F238E27FC236}">
                <a16:creationId xmlns:a16="http://schemas.microsoft.com/office/drawing/2014/main" id="{FF4F3E30-E035-43B0-819B-8427D3E18BCE}"/>
              </a:ext>
            </a:extLst>
          </p:cNvPr>
          <p:cNvSpPr/>
          <p:nvPr/>
        </p:nvSpPr>
        <p:spPr bwMode="auto">
          <a:xfrm>
            <a:off x="2355942" y="2688377"/>
            <a:ext cx="358638" cy="373380"/>
          </a:xfrm>
          <a:prstGeom prst="ellipse">
            <a:avLst/>
          </a:prstGeom>
          <a:solidFill>
            <a:srgbClr val="002060"/>
          </a:solidFill>
          <a:ln w="25400">
            <a:solidFill>
              <a:schemeClr val="bg1"/>
            </a:solidFill>
            <a:round/>
            <a:headEnd/>
            <a:tailEnd type="stealth" w="med" len="med"/>
          </a:ln>
          <a:effectLst/>
        </p:spPr>
        <p:txBody>
          <a:bodyPr lIns="73025" tIns="36512" rIns="73025" bIns="36512" rtlCol="0" anchor="ctr"/>
          <a:lstStyle/>
          <a:p>
            <a:pPr algn="ctr">
              <a:lnSpc>
                <a:spcPct val="120000"/>
              </a:lnSpc>
            </a:pPr>
            <a:r>
              <a:rPr lang="en-US" altLang="zh-CN" kern="0" dirty="0">
                <a:solidFill>
                  <a:schemeClr val="bg1"/>
                </a:solidFill>
                <a:cs typeface="+mn-ea"/>
                <a:sym typeface="+mn-lt"/>
              </a:rPr>
              <a:t>3</a:t>
            </a:r>
            <a:endParaRPr lang="zh-CN" altLang="en-US" kern="0" dirty="0">
              <a:solidFill>
                <a:schemeClr val="bg1"/>
              </a:solidFill>
              <a:cs typeface="+mn-ea"/>
              <a:sym typeface="+mn-lt"/>
            </a:endParaRPr>
          </a:p>
        </p:txBody>
      </p:sp>
      <p:sp>
        <p:nvSpPr>
          <p:cNvPr id="3" name="日期占位符 3">
            <a:extLst>
              <a:ext uri="{FF2B5EF4-FFF2-40B4-BE49-F238E27FC236}">
                <a16:creationId xmlns:a16="http://schemas.microsoft.com/office/drawing/2014/main" id="{CA02CCE8-201B-9066-03BE-14324576AD5A}"/>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57" name="页脚占位符 4">
            <a:extLst>
              <a:ext uri="{FF2B5EF4-FFF2-40B4-BE49-F238E27FC236}">
                <a16:creationId xmlns:a16="http://schemas.microsoft.com/office/drawing/2014/main" id="{520CB39A-D482-64DE-80FC-C300E180684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9" name="灯片编号占位符 5">
            <a:extLst>
              <a:ext uri="{FF2B5EF4-FFF2-40B4-BE49-F238E27FC236}">
                <a16:creationId xmlns:a16="http://schemas.microsoft.com/office/drawing/2014/main" id="{CB9E0D72-DAB7-2EA9-D147-52B50ED1A3A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255</a:t>
            </a:fld>
            <a:endParaRPr lang="en-US">
              <a:cs typeface="+mn-ea"/>
              <a:sym typeface="+mn-lt"/>
            </a:endParaRPr>
          </a:p>
        </p:txBody>
      </p:sp>
    </p:spTree>
    <p:extLst>
      <p:ext uri="{BB962C8B-B14F-4D97-AF65-F5344CB8AC3E}">
        <p14:creationId xmlns:p14="http://schemas.microsoft.com/office/powerpoint/2010/main" val="20461828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BFB97E5-E679-1C84-3586-733D46614207}"/>
              </a:ext>
            </a:extLst>
          </p:cNvPr>
          <p:cNvSpPr>
            <a:spLocks noGrp="1"/>
          </p:cNvSpPr>
          <p:nvPr>
            <p:ph type="sldNum" sz="quarter" idx="12"/>
          </p:nvPr>
        </p:nvSpPr>
        <p:spPr/>
        <p:txBody>
          <a:bodyPr/>
          <a:lstStyle/>
          <a:p>
            <a:fld id="{C8BB1146-E542-4D4E-B8E9-6919A11DDD48}" type="slidenum">
              <a:rPr lang="en-US" smtClean="0"/>
              <a:t>256</a:t>
            </a:fld>
            <a:endParaRPr lang="en-US"/>
          </a:p>
        </p:txBody>
      </p:sp>
      <p:sp>
        <p:nvSpPr>
          <p:cNvPr id="3" name="内容占位符 2">
            <a:extLst>
              <a:ext uri="{FF2B5EF4-FFF2-40B4-BE49-F238E27FC236}">
                <a16:creationId xmlns:a16="http://schemas.microsoft.com/office/drawing/2014/main" id="{ED1732F0-50F7-8947-81D6-CBBAE8232DE9}"/>
              </a:ext>
            </a:extLst>
          </p:cNvPr>
          <p:cNvSpPr>
            <a:spLocks noGrp="1"/>
          </p:cNvSpPr>
          <p:nvPr>
            <p:ph sz="quarter" idx="1"/>
          </p:nvPr>
        </p:nvSpPr>
        <p:spPr>
          <a:xfrm>
            <a:off x="3745078" y="1500188"/>
            <a:ext cx="7774922" cy="3404321"/>
          </a:xfrm>
        </p:spPr>
        <p:txBody>
          <a:bodyPr>
            <a:normAutofit/>
          </a:bodyPr>
          <a:lstStyle/>
          <a:p>
            <a:pPr>
              <a:lnSpc>
                <a:spcPct val="120000"/>
              </a:lnSpc>
            </a:pPr>
            <a:r>
              <a:rPr lang="zh-CN" altLang="en-US" dirty="0">
                <a:cs typeface="+mn-ea"/>
                <a:sym typeface="+mn-lt"/>
              </a:rPr>
              <a:t>网络层基本原理</a:t>
            </a:r>
            <a:endParaRPr lang="en-US" altLang="zh-CN" dirty="0">
              <a:cs typeface="+mn-ea"/>
              <a:sym typeface="+mn-lt"/>
            </a:endParaRPr>
          </a:p>
          <a:p>
            <a:pPr>
              <a:lnSpc>
                <a:spcPct val="120000"/>
              </a:lnSpc>
            </a:pPr>
            <a:r>
              <a:rPr lang="en-US" altLang="zh-CN" dirty="0">
                <a:cs typeface="+mn-ea"/>
                <a:sym typeface="+mn-lt"/>
              </a:rPr>
              <a:t>IP</a:t>
            </a:r>
            <a:r>
              <a:rPr lang="zh-CN" altLang="en-US" dirty="0">
                <a:cs typeface="+mn-ea"/>
                <a:sym typeface="+mn-lt"/>
              </a:rPr>
              <a:t>协议</a:t>
            </a:r>
          </a:p>
          <a:p>
            <a:pPr>
              <a:lnSpc>
                <a:spcPct val="120000"/>
              </a:lnSpc>
            </a:pPr>
            <a:r>
              <a:rPr lang="zh-CN" altLang="en-US" dirty="0">
                <a:cs typeface="+mn-ea"/>
                <a:sym typeface="+mn-lt"/>
              </a:rPr>
              <a:t>下一代网络层协议：</a:t>
            </a:r>
            <a:r>
              <a:rPr lang="en-US" altLang="zh-CN" dirty="0">
                <a:cs typeface="+mn-ea"/>
                <a:sym typeface="+mn-lt"/>
              </a:rPr>
              <a:t>IPv6</a:t>
            </a:r>
          </a:p>
          <a:p>
            <a:pPr>
              <a:lnSpc>
                <a:spcPct val="120000"/>
              </a:lnSpc>
            </a:pPr>
            <a:r>
              <a:rPr lang="zh-CN" altLang="en-US" dirty="0">
                <a:cs typeface="+mn-ea"/>
                <a:sym typeface="+mn-lt"/>
              </a:rPr>
              <a:t>互联网路由技术</a:t>
            </a:r>
            <a:endParaRPr lang="en-US" altLang="zh-CN" dirty="0">
              <a:cs typeface="+mn-ea"/>
              <a:sym typeface="+mn-lt"/>
            </a:endParaRPr>
          </a:p>
          <a:p>
            <a:pPr>
              <a:lnSpc>
                <a:spcPct val="120000"/>
              </a:lnSpc>
            </a:pPr>
            <a:r>
              <a:rPr lang="zh-CN" altLang="en-US" dirty="0">
                <a:solidFill>
                  <a:srgbClr val="0836BF"/>
                </a:solidFill>
                <a:cs typeface="+mn-ea"/>
                <a:sym typeface="+mn-lt"/>
              </a:rPr>
              <a:t>高级路由技术</a:t>
            </a:r>
            <a:endParaRPr lang="en-US" altLang="zh-CN" dirty="0">
              <a:solidFill>
                <a:srgbClr val="0836BF"/>
              </a:solidFill>
              <a:cs typeface="+mn-ea"/>
              <a:sym typeface="+mn-lt"/>
            </a:endParaRPr>
          </a:p>
          <a:p>
            <a:pPr>
              <a:lnSpc>
                <a:spcPct val="120000"/>
              </a:lnSpc>
            </a:pPr>
            <a:r>
              <a:rPr lang="zh-CN" altLang="en-US" dirty="0">
                <a:cs typeface="+mn-ea"/>
                <a:sym typeface="+mn-lt"/>
              </a:rPr>
              <a:t>本章总结</a:t>
            </a:r>
          </a:p>
        </p:txBody>
      </p:sp>
    </p:spTree>
    <p:extLst>
      <p:ext uri="{BB962C8B-B14F-4D97-AF65-F5344CB8AC3E}">
        <p14:creationId xmlns:p14="http://schemas.microsoft.com/office/powerpoint/2010/main" val="28124464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10225-9270-E9DF-61C4-2F1A89F3850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是什么？</a:t>
            </a:r>
          </a:p>
        </p:txBody>
      </p:sp>
      <p:sp>
        <p:nvSpPr>
          <p:cNvPr id="3" name="内容占位符 2">
            <a:extLst>
              <a:ext uri="{FF2B5EF4-FFF2-40B4-BE49-F238E27FC236}">
                <a16:creationId xmlns:a16="http://schemas.microsoft.com/office/drawing/2014/main" id="{51292A24-9DC0-E34E-79B9-55F3C59D508F}"/>
              </a:ext>
            </a:extLst>
          </p:cNvPr>
          <p:cNvSpPr>
            <a:spLocks noGrp="1"/>
          </p:cNvSpPr>
          <p:nvPr>
            <p:ph idx="1"/>
          </p:nvPr>
        </p:nvSpPr>
        <p:spPr>
          <a:xfrm>
            <a:off x="660400" y="1130300"/>
            <a:ext cx="4856480" cy="5003800"/>
          </a:xfrm>
        </p:spPr>
        <p:txBody>
          <a:bodyPr vert="horz" lIns="91440" tIns="45720" rIns="91440" bIns="45720" rtlCol="0">
            <a:normAutofit fontScale="92500"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软件定义网络（</a:t>
            </a:r>
            <a:r>
              <a:rPr lang="en-US" altLang="zh-CN" sz="2400" dirty="0">
                <a:solidFill>
                  <a:schemeClr val="accent1"/>
                </a:solidFill>
                <a:cs typeface="+mn-ea"/>
                <a:sym typeface="+mn-lt"/>
              </a:rPr>
              <a:t>Software-defined Networking</a:t>
            </a:r>
            <a:r>
              <a:rPr lang="zh-CN" altLang="en-US" sz="2400" dirty="0">
                <a:solidFill>
                  <a:schemeClr val="accent1"/>
                </a:solidFill>
                <a:cs typeface="+mn-ea"/>
                <a:sym typeface="+mn-lt"/>
              </a:rPr>
              <a:t>，简称</a:t>
            </a:r>
            <a:r>
              <a:rPr lang="en-US" altLang="zh-CN" sz="2400" dirty="0">
                <a:solidFill>
                  <a:schemeClr val="accent1"/>
                </a:solidFill>
                <a:cs typeface="+mn-ea"/>
                <a:sym typeface="+mn-lt"/>
              </a:rPr>
              <a:t>SDN</a:t>
            </a:r>
            <a:r>
              <a:rPr lang="zh-CN" altLang="en-US" sz="2400" dirty="0">
                <a:solidFill>
                  <a:schemeClr val="accent1"/>
                </a:solidFill>
                <a:cs typeface="+mn-ea"/>
                <a:sym typeface="+mn-lt"/>
              </a:rPr>
              <a:t>）技术是一种网络管理方法，它支持动态可编程的网络配置，提高了网络性能和管理效率，使网络服务能够像云计算一样提供灵活的定制能力。</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将网络设备的转发面与控制面解耦，通过控制器负责网络设备的管理、网络业务的编排和业务流量的调度，具有成本低、集中管理、灵活调度等优点。</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B69EE4A9-310D-9C86-B4D5-8404AB3F98D8}"/>
              </a:ext>
            </a:extLst>
          </p:cNvPr>
          <p:cNvSpPr>
            <a:spLocks noGrp="1"/>
          </p:cNvSpPr>
          <p:nvPr>
            <p:ph type="dt" sz="half" idx="10"/>
          </p:nvPr>
        </p:nvSpPr>
        <p:spPr/>
        <p:txBody>
          <a:bodyPr/>
          <a:lstStyle/>
          <a:p>
            <a:pPr>
              <a:lnSpc>
                <a:spcPct val="120000"/>
              </a:lnSpc>
            </a:pPr>
            <a:fld id="{85B767A2-57C6-4247-BFB2-F33A2322C468}"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CE3A99E6-C9D2-3688-5039-DB0F9C226BB8}"/>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5685029-B0CD-3A3E-EE8F-DE93C7373C95}"/>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257</a:t>
            </a:fld>
            <a:endParaRPr lang="en-US">
              <a:cs typeface="+mn-ea"/>
              <a:sym typeface="+mn-lt"/>
            </a:endParaRPr>
          </a:p>
        </p:txBody>
      </p:sp>
      <p:pic>
        <p:nvPicPr>
          <p:cNvPr id="8" name="图片 7">
            <a:extLst>
              <a:ext uri="{FF2B5EF4-FFF2-40B4-BE49-F238E27FC236}">
                <a16:creationId xmlns:a16="http://schemas.microsoft.com/office/drawing/2014/main" id="{C98B708B-2F15-AD22-3642-0DF33E3D6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902" y="1123901"/>
            <a:ext cx="5723269" cy="4923448"/>
          </a:xfrm>
          <a:prstGeom prst="rect">
            <a:avLst/>
          </a:prstGeom>
        </p:spPr>
      </p:pic>
      <p:sp>
        <p:nvSpPr>
          <p:cNvPr id="10" name="文本框 9">
            <a:extLst>
              <a:ext uri="{FF2B5EF4-FFF2-40B4-BE49-F238E27FC236}">
                <a16:creationId xmlns:a16="http://schemas.microsoft.com/office/drawing/2014/main" id="{8C708CB3-02EF-C146-78B5-4E7A2DB75793}"/>
              </a:ext>
            </a:extLst>
          </p:cNvPr>
          <p:cNvSpPr txBox="1"/>
          <p:nvPr/>
        </p:nvSpPr>
        <p:spPr>
          <a:xfrm>
            <a:off x="6495285" y="6047287"/>
            <a:ext cx="3914502" cy="396134"/>
          </a:xfrm>
          <a:prstGeom prst="rect">
            <a:avLst/>
          </a:prstGeom>
          <a:noFill/>
        </p:spPr>
        <p:txBody>
          <a:bodyPr wrap="square">
            <a:spAutoFit/>
          </a:bodyPr>
          <a:lstStyle/>
          <a:p>
            <a:pPr algn="ctr">
              <a:lnSpc>
                <a:spcPct val="120000"/>
              </a:lnSpc>
            </a:pPr>
            <a:r>
              <a:rPr lang="en-US" altLang="zh-CN" dirty="0">
                <a:cs typeface="+mn-ea"/>
                <a:sym typeface="+mn-lt"/>
              </a:rPr>
              <a:t>SDN</a:t>
            </a:r>
            <a:r>
              <a:rPr lang="zh-CN" altLang="en-US" dirty="0">
                <a:cs typeface="+mn-ea"/>
                <a:sym typeface="+mn-lt"/>
              </a:rPr>
              <a:t>网络控制平面和数据平面的分离</a:t>
            </a:r>
          </a:p>
        </p:txBody>
      </p:sp>
    </p:spTree>
    <p:extLst>
      <p:ext uri="{BB962C8B-B14F-4D97-AF65-F5344CB8AC3E}">
        <p14:creationId xmlns:p14="http://schemas.microsoft.com/office/powerpoint/2010/main" val="8126340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F164C-21AB-0873-B3DC-2540D25076A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的核心特征</a:t>
            </a:r>
          </a:p>
        </p:txBody>
      </p:sp>
      <p:sp>
        <p:nvSpPr>
          <p:cNvPr id="3" name="内容占位符 2">
            <a:extLst>
              <a:ext uri="{FF2B5EF4-FFF2-40B4-BE49-F238E27FC236}">
                <a16:creationId xmlns:a16="http://schemas.microsoft.com/office/drawing/2014/main" id="{FCE7E13B-E42D-B21D-ED64-91E8DD2F4E5A}"/>
              </a:ext>
            </a:extLst>
          </p:cNvPr>
          <p:cNvSpPr>
            <a:spLocks noGrp="1"/>
          </p:cNvSpPr>
          <p:nvPr>
            <p:ph idx="1"/>
          </p:nvPr>
        </p:nvSpPr>
        <p:spPr>
          <a:xfrm>
            <a:off x="660400" y="1130300"/>
            <a:ext cx="4146731" cy="5003800"/>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的三个核心技术特征：</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转发控制分离为基础的多平面分离</a:t>
            </a:r>
            <a:endParaRPr lang="en-US" altLang="zh-CN" sz="2200" dirty="0">
              <a:sym typeface="+mn-lt"/>
            </a:endParaRPr>
          </a:p>
          <a:p>
            <a:pPr lvl="1">
              <a:buFont typeface="Wingdings" panose="05000000000000000000" pitchFamily="2" charset="2"/>
              <a:buChar char="Ø"/>
            </a:pPr>
            <a:r>
              <a:rPr lang="zh-CN" altLang="en-US" sz="2200" dirty="0">
                <a:sym typeface="+mn-lt"/>
              </a:rPr>
              <a:t>逻辑上的集中控制</a:t>
            </a:r>
            <a:endParaRPr lang="en-US" altLang="zh-CN" sz="2200" dirty="0">
              <a:sym typeface="+mn-lt"/>
            </a:endParaRPr>
          </a:p>
          <a:p>
            <a:pPr lvl="1">
              <a:buFont typeface="Wingdings" panose="05000000000000000000" pitchFamily="2" charset="2"/>
              <a:buChar char="Ø"/>
            </a:pPr>
            <a:r>
              <a:rPr lang="zh-CN" altLang="en-US" sz="2200" dirty="0">
                <a:sym typeface="+mn-lt"/>
              </a:rPr>
              <a:t>可编程性</a:t>
            </a:r>
          </a:p>
        </p:txBody>
      </p:sp>
      <p:sp>
        <p:nvSpPr>
          <p:cNvPr id="4" name="日期占位符 3">
            <a:extLst>
              <a:ext uri="{FF2B5EF4-FFF2-40B4-BE49-F238E27FC236}">
                <a16:creationId xmlns:a16="http://schemas.microsoft.com/office/drawing/2014/main" id="{87430300-94B9-85A9-8EF9-D41777E5C437}"/>
              </a:ext>
            </a:extLst>
          </p:cNvPr>
          <p:cNvSpPr>
            <a:spLocks noGrp="1"/>
          </p:cNvSpPr>
          <p:nvPr>
            <p:ph type="dt" sz="half" idx="10"/>
          </p:nvPr>
        </p:nvSpPr>
        <p:spPr/>
        <p:txBody>
          <a:bodyPr/>
          <a:lstStyle/>
          <a:p>
            <a:pPr>
              <a:lnSpc>
                <a:spcPct val="120000"/>
              </a:lnSpc>
            </a:pPr>
            <a:fld id="{92E97424-02C6-4857-A09B-F0ADA50A6601}"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250FE25-0F30-808B-A546-46018E7922F6}"/>
              </a:ext>
            </a:extLst>
          </p:cNvPr>
          <p:cNvSpPr>
            <a:spLocks noGrp="1"/>
          </p:cNvSpPr>
          <p:nvPr>
            <p:ph type="ftr" sz="quarter" idx="11"/>
          </p:nvPr>
        </p:nvSpPr>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2FE7CBBD-433B-CAB3-356E-F6005B3253D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258</a:t>
            </a:fld>
            <a:endParaRPr lang="en-US">
              <a:cs typeface="+mn-ea"/>
              <a:sym typeface="+mn-lt"/>
            </a:endParaRPr>
          </a:p>
        </p:txBody>
      </p:sp>
      <p:pic>
        <p:nvPicPr>
          <p:cNvPr id="10" name="图片 9">
            <a:extLst>
              <a:ext uri="{FF2B5EF4-FFF2-40B4-BE49-F238E27FC236}">
                <a16:creationId xmlns:a16="http://schemas.microsoft.com/office/drawing/2014/main" id="{533CDCBC-5B56-F87E-64A6-DC80A85C4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503" y="1028699"/>
            <a:ext cx="5819140" cy="5005921"/>
          </a:xfrm>
          <a:prstGeom prst="rect">
            <a:avLst/>
          </a:prstGeom>
        </p:spPr>
      </p:pic>
      <p:sp>
        <p:nvSpPr>
          <p:cNvPr id="12" name="文本框 11">
            <a:extLst>
              <a:ext uri="{FF2B5EF4-FFF2-40B4-BE49-F238E27FC236}">
                <a16:creationId xmlns:a16="http://schemas.microsoft.com/office/drawing/2014/main" id="{435E08F2-DFE7-BE39-26DF-11817033BAD3}"/>
              </a:ext>
            </a:extLst>
          </p:cNvPr>
          <p:cNvSpPr txBox="1"/>
          <p:nvPr/>
        </p:nvSpPr>
        <p:spPr>
          <a:xfrm>
            <a:off x="6399530" y="5849954"/>
            <a:ext cx="3897086" cy="396134"/>
          </a:xfrm>
          <a:prstGeom prst="rect">
            <a:avLst/>
          </a:prstGeom>
          <a:noFill/>
        </p:spPr>
        <p:txBody>
          <a:bodyPr wrap="square">
            <a:spAutoFit/>
          </a:bodyPr>
          <a:lstStyle/>
          <a:p>
            <a:pPr>
              <a:lnSpc>
                <a:spcPct val="120000"/>
              </a:lnSpc>
            </a:pPr>
            <a:r>
              <a:rPr lang="en-US" altLang="zh-CN" dirty="0">
                <a:cs typeface="+mn-ea"/>
                <a:sym typeface="+mn-lt"/>
              </a:rPr>
              <a:t>SDN</a:t>
            </a:r>
            <a:r>
              <a:rPr lang="zh-CN" altLang="en-US" dirty="0">
                <a:cs typeface="+mn-ea"/>
                <a:sym typeface="+mn-lt"/>
              </a:rPr>
              <a:t>网络控制平面和数据平面的分离</a:t>
            </a:r>
          </a:p>
        </p:txBody>
      </p:sp>
    </p:spTree>
    <p:extLst>
      <p:ext uri="{BB962C8B-B14F-4D97-AF65-F5344CB8AC3E}">
        <p14:creationId xmlns:p14="http://schemas.microsoft.com/office/powerpoint/2010/main" val="18012018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3586F-052E-46E1-8172-38DB170E17D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的核心思想</a:t>
            </a:r>
          </a:p>
        </p:txBody>
      </p:sp>
      <p:sp>
        <p:nvSpPr>
          <p:cNvPr id="3" name="内容占位符 2">
            <a:extLst>
              <a:ext uri="{FF2B5EF4-FFF2-40B4-BE49-F238E27FC236}">
                <a16:creationId xmlns:a16="http://schemas.microsoft.com/office/drawing/2014/main" id="{CBFCD60C-1F98-48C5-A86D-D64AF418D75E}"/>
              </a:ext>
            </a:extLst>
          </p:cNvPr>
          <p:cNvSpPr>
            <a:spLocks noGrp="1"/>
          </p:cNvSpPr>
          <p:nvPr>
            <p:ph idx="1"/>
          </p:nvPr>
        </p:nvSpPr>
        <p:spPr>
          <a:xfrm>
            <a:off x="574158" y="1852550"/>
            <a:ext cx="2884088" cy="4516971"/>
          </a:xfrm>
        </p:spPr>
        <p:txBody>
          <a:bodyPr vert="horz" lIns="91440" tIns="45720" rIns="91440" bIns="45720" rtlCol="0">
            <a:normAutofit fontScale="92500" lnSpcReduction="10000"/>
          </a:bodyPr>
          <a:lstStyle/>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核心思想：数据平面和控制平面分离</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 SDN </a:t>
            </a:r>
            <a:r>
              <a:rPr lang="zh-CN" altLang="en-US" sz="2400" dirty="0">
                <a:solidFill>
                  <a:schemeClr val="accent1"/>
                </a:solidFill>
                <a:cs typeface="+mn-ea"/>
                <a:sym typeface="+mn-lt"/>
              </a:rPr>
              <a:t>技术支持动态的、以编程方式高效的网络配置，以提高网络性能和监控，使其更像云计算，而不是传统的网络管理</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en-US" altLang="zh-CN" sz="2400" dirty="0">
              <a:solidFill>
                <a:schemeClr val="accent1"/>
              </a:solidFill>
              <a:cs typeface="+mn-ea"/>
              <a:sym typeface="+mn-lt"/>
            </a:endParaRPr>
          </a:p>
        </p:txBody>
      </p:sp>
      <p:sp>
        <p:nvSpPr>
          <p:cNvPr id="22" name="文本框 21">
            <a:extLst>
              <a:ext uri="{FF2B5EF4-FFF2-40B4-BE49-F238E27FC236}">
                <a16:creationId xmlns:a16="http://schemas.microsoft.com/office/drawing/2014/main" id="{3909DD46-2984-478E-A8F7-1941EFC72B8B}"/>
              </a:ext>
            </a:extLst>
          </p:cNvPr>
          <p:cNvSpPr txBox="1"/>
          <p:nvPr/>
        </p:nvSpPr>
        <p:spPr>
          <a:xfrm>
            <a:off x="4165661" y="5758090"/>
            <a:ext cx="1107996" cy="396134"/>
          </a:xfrm>
          <a:prstGeom prst="rect">
            <a:avLst/>
          </a:prstGeom>
          <a:noFill/>
        </p:spPr>
        <p:txBody>
          <a:bodyPr wrap="none" rtlCol="0">
            <a:spAutoFit/>
          </a:bodyPr>
          <a:lstStyle/>
          <a:p>
            <a:pPr>
              <a:lnSpc>
                <a:spcPct val="120000"/>
              </a:lnSpc>
            </a:pPr>
            <a:r>
              <a:rPr lang="zh-CN" altLang="en-US" dirty="0">
                <a:cs typeface="+mn-ea"/>
                <a:sym typeface="+mn-lt"/>
              </a:rPr>
              <a:t>传统网络</a:t>
            </a:r>
          </a:p>
        </p:txBody>
      </p:sp>
      <p:sp>
        <p:nvSpPr>
          <p:cNvPr id="23" name="文本框 22">
            <a:extLst>
              <a:ext uri="{FF2B5EF4-FFF2-40B4-BE49-F238E27FC236}">
                <a16:creationId xmlns:a16="http://schemas.microsoft.com/office/drawing/2014/main" id="{EA8D72D9-41F6-436D-81EA-DCA08667AF0E}"/>
              </a:ext>
            </a:extLst>
          </p:cNvPr>
          <p:cNvSpPr txBox="1"/>
          <p:nvPr/>
        </p:nvSpPr>
        <p:spPr>
          <a:xfrm>
            <a:off x="6514231" y="5758090"/>
            <a:ext cx="1133644" cy="396134"/>
          </a:xfrm>
          <a:prstGeom prst="rect">
            <a:avLst/>
          </a:prstGeom>
          <a:noFill/>
        </p:spPr>
        <p:txBody>
          <a:bodyPr wrap="none" rtlCol="0">
            <a:spAutoFit/>
          </a:bodyPr>
          <a:lstStyle/>
          <a:p>
            <a:pPr>
              <a:lnSpc>
                <a:spcPct val="120000"/>
              </a:lnSpc>
            </a:pPr>
            <a:r>
              <a:rPr lang="en-US" altLang="zh-CN" dirty="0">
                <a:cs typeface="+mn-ea"/>
                <a:sym typeface="+mn-lt"/>
              </a:rPr>
              <a:t>SDN</a:t>
            </a:r>
            <a:r>
              <a:rPr lang="zh-CN" altLang="en-US" dirty="0">
                <a:cs typeface="+mn-ea"/>
                <a:sym typeface="+mn-lt"/>
              </a:rPr>
              <a:t>网络</a:t>
            </a:r>
          </a:p>
        </p:txBody>
      </p:sp>
      <p:pic>
        <p:nvPicPr>
          <p:cNvPr id="24" name="Picture 2" descr="Intel Core i5-10600KF 4.1GHz CPU Silver buy and offers on Techinn">
            <a:extLst>
              <a:ext uri="{FF2B5EF4-FFF2-40B4-BE49-F238E27FC236}">
                <a16:creationId xmlns:a16="http://schemas.microsoft.com/office/drawing/2014/main" id="{3AE39B14-5A4D-4C73-93D1-751423F6B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7323" y="3950508"/>
            <a:ext cx="589553" cy="5895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MD Ryzen 9 3900 R9 3900 3.1 GHz Twelve Core 24 Thread CPU Processor 65W  7NM L2=6M L3=64M Socket AM4|CPUs| - AliExpress">
            <a:extLst>
              <a:ext uri="{FF2B5EF4-FFF2-40B4-BE49-F238E27FC236}">
                <a16:creationId xmlns:a16="http://schemas.microsoft.com/office/drawing/2014/main" id="{9E04F787-B445-4769-AE5C-ABBA97EA7F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6876" y="3950507"/>
            <a:ext cx="589553" cy="5895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MongoDB on ARM Processors - Percona Database Performance Blog">
            <a:extLst>
              <a:ext uri="{FF2B5EF4-FFF2-40B4-BE49-F238E27FC236}">
                <a16:creationId xmlns:a16="http://schemas.microsoft.com/office/drawing/2014/main" id="{58FC0276-1140-465E-AFC5-511BB7D9F7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57717" y="3950507"/>
            <a:ext cx="569006" cy="5564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Windows - YouTube">
            <a:extLst>
              <a:ext uri="{FF2B5EF4-FFF2-40B4-BE49-F238E27FC236}">
                <a16:creationId xmlns:a16="http://schemas.microsoft.com/office/drawing/2014/main" id="{C5451BDD-DD8E-4CA5-8302-D67AD54A0B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11087" y="3098341"/>
            <a:ext cx="651577" cy="65157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Linux - 维基百科，自由的百科全书">
            <a:extLst>
              <a:ext uri="{FF2B5EF4-FFF2-40B4-BE49-F238E27FC236}">
                <a16:creationId xmlns:a16="http://schemas.microsoft.com/office/drawing/2014/main" id="{472A0F98-80CD-4FFA-AB66-06DDBAD3DF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67825" y="3165150"/>
            <a:ext cx="403151" cy="4837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Sophos XG: Application Filtering – Techbast">
            <a:extLst>
              <a:ext uri="{FF2B5EF4-FFF2-40B4-BE49-F238E27FC236}">
                <a16:creationId xmlns:a16="http://schemas.microsoft.com/office/drawing/2014/main" id="{48DA85FC-99CB-4D5D-A305-4763741048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5174" y="2344072"/>
            <a:ext cx="1743740" cy="66587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连接符 31">
            <a:extLst>
              <a:ext uri="{FF2B5EF4-FFF2-40B4-BE49-F238E27FC236}">
                <a16:creationId xmlns:a16="http://schemas.microsoft.com/office/drawing/2014/main" id="{49957937-6142-454C-98E8-30DF74614E5B}"/>
              </a:ext>
            </a:extLst>
          </p:cNvPr>
          <p:cNvCxnSpPr/>
          <p:nvPr/>
        </p:nvCxnSpPr>
        <p:spPr>
          <a:xfrm>
            <a:off x="9573624" y="2253914"/>
            <a:ext cx="0" cy="3688842"/>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3" name="文本框 32">
            <a:extLst>
              <a:ext uri="{FF2B5EF4-FFF2-40B4-BE49-F238E27FC236}">
                <a16:creationId xmlns:a16="http://schemas.microsoft.com/office/drawing/2014/main" id="{70A5706C-9E55-4D0C-981A-A9E2F5E955CD}"/>
              </a:ext>
            </a:extLst>
          </p:cNvPr>
          <p:cNvSpPr txBox="1"/>
          <p:nvPr/>
        </p:nvSpPr>
        <p:spPr>
          <a:xfrm>
            <a:off x="10532951" y="5758090"/>
            <a:ext cx="851515" cy="396134"/>
          </a:xfrm>
          <a:prstGeom prst="rect">
            <a:avLst/>
          </a:prstGeom>
          <a:noFill/>
        </p:spPr>
        <p:txBody>
          <a:bodyPr wrap="none" rtlCol="0">
            <a:spAutoFit/>
          </a:bodyPr>
          <a:lstStyle/>
          <a:p>
            <a:pPr>
              <a:lnSpc>
                <a:spcPct val="120000"/>
              </a:lnSpc>
            </a:pPr>
            <a:r>
              <a:rPr lang="en-US" altLang="zh-CN" dirty="0">
                <a:cs typeface="+mn-ea"/>
                <a:sym typeface="+mn-lt"/>
              </a:rPr>
              <a:t>IT</a:t>
            </a:r>
            <a:r>
              <a:rPr lang="zh-CN" altLang="en-US" dirty="0">
                <a:cs typeface="+mn-ea"/>
                <a:sym typeface="+mn-lt"/>
              </a:rPr>
              <a:t>模型</a:t>
            </a:r>
          </a:p>
        </p:txBody>
      </p:sp>
      <p:pic>
        <p:nvPicPr>
          <p:cNvPr id="34" name="Picture 2" descr="See the source image">
            <a:extLst>
              <a:ext uri="{FF2B5EF4-FFF2-40B4-BE49-F238E27FC236}">
                <a16:creationId xmlns:a16="http://schemas.microsoft.com/office/drawing/2014/main" id="{48FA1981-8DFE-4025-A83B-7A896A5E52D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31652" y="5016539"/>
            <a:ext cx="841897" cy="619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See the source image">
            <a:extLst>
              <a:ext uri="{FF2B5EF4-FFF2-40B4-BE49-F238E27FC236}">
                <a16:creationId xmlns:a16="http://schemas.microsoft.com/office/drawing/2014/main" id="{393E55A5-2075-4CEE-B168-876A7A9CDCF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41896" y="4993236"/>
            <a:ext cx="665879" cy="66587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接连接符 35">
            <a:extLst>
              <a:ext uri="{FF2B5EF4-FFF2-40B4-BE49-F238E27FC236}">
                <a16:creationId xmlns:a16="http://schemas.microsoft.com/office/drawing/2014/main" id="{0FE0C48F-CA7A-42B4-ADCD-435A10EBA8F9}"/>
              </a:ext>
            </a:extLst>
          </p:cNvPr>
          <p:cNvCxnSpPr/>
          <p:nvPr/>
        </p:nvCxnSpPr>
        <p:spPr>
          <a:xfrm>
            <a:off x="10055174" y="4540061"/>
            <a:ext cx="386924" cy="591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C76A21C-4FA6-4753-BC91-C8969DBDA810}"/>
              </a:ext>
            </a:extLst>
          </p:cNvPr>
          <p:cNvCxnSpPr>
            <a:cxnSpLocks/>
          </p:cNvCxnSpPr>
          <p:nvPr/>
        </p:nvCxnSpPr>
        <p:spPr>
          <a:xfrm flipH="1">
            <a:off x="11642220" y="4506981"/>
            <a:ext cx="331094" cy="624998"/>
          </a:xfrm>
          <a:prstGeom prst="line">
            <a:avLst/>
          </a:prstGeom>
        </p:spPr>
        <p:style>
          <a:lnRef idx="1">
            <a:schemeClr val="accent1"/>
          </a:lnRef>
          <a:fillRef idx="0">
            <a:schemeClr val="accent1"/>
          </a:fillRef>
          <a:effectRef idx="0">
            <a:schemeClr val="accent1"/>
          </a:effectRef>
          <a:fontRef idx="minor">
            <a:schemeClr val="tx1"/>
          </a:fontRef>
        </p:style>
      </p:cxnSp>
      <p:sp>
        <p:nvSpPr>
          <p:cNvPr id="5" name="日期占位符 3">
            <a:extLst>
              <a:ext uri="{FF2B5EF4-FFF2-40B4-BE49-F238E27FC236}">
                <a16:creationId xmlns:a16="http://schemas.microsoft.com/office/drawing/2014/main" id="{B56B85FA-9938-5FEB-3C14-613C7EB0FABC}"/>
              </a:ext>
            </a:extLst>
          </p:cNvPr>
          <p:cNvSpPr txBox="1">
            <a:spLocks/>
          </p:cNvSpPr>
          <p:nvPr/>
        </p:nvSpPr>
        <p:spPr>
          <a:xfrm>
            <a:off x="4718050" y="6409690"/>
            <a:ext cx="2743200" cy="274320"/>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fld id="{92E97424-02C6-4857-A09B-F0ADA50A6601}" type="datetime1">
              <a:rPr lang="en-US" altLang="zh-CN" smtClean="0">
                <a:cs typeface="+mn-ea"/>
                <a:sym typeface="+mn-lt"/>
              </a:rPr>
              <a:pPr>
                <a:lnSpc>
                  <a:spcPct val="120000"/>
                </a:lnSpc>
              </a:pPr>
              <a:t>9/24/2023</a:t>
            </a:fld>
            <a:endParaRPr lang="en-US">
              <a:cs typeface="+mn-ea"/>
              <a:sym typeface="+mn-lt"/>
            </a:endParaRPr>
          </a:p>
        </p:txBody>
      </p:sp>
      <p:sp>
        <p:nvSpPr>
          <p:cNvPr id="6" name="页脚占位符 4">
            <a:extLst>
              <a:ext uri="{FF2B5EF4-FFF2-40B4-BE49-F238E27FC236}">
                <a16:creationId xmlns:a16="http://schemas.microsoft.com/office/drawing/2014/main" id="{325BADF8-FC88-EAC9-A820-CADF9DA56C3A}"/>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8FE5D596-966B-84A1-73FB-2FF8318C4283}"/>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259</a:t>
            </a:fld>
            <a:endParaRPr lang="en-US">
              <a:cs typeface="+mn-ea"/>
              <a:sym typeface="+mn-lt"/>
            </a:endParaRPr>
          </a:p>
        </p:txBody>
      </p:sp>
      <p:grpSp>
        <p:nvGrpSpPr>
          <p:cNvPr id="8" name="组合 7">
            <a:extLst>
              <a:ext uri="{FF2B5EF4-FFF2-40B4-BE49-F238E27FC236}">
                <a16:creationId xmlns:a16="http://schemas.microsoft.com/office/drawing/2014/main" id="{5093FA27-B084-371C-4D17-35300F7F08BD}"/>
              </a:ext>
            </a:extLst>
          </p:cNvPr>
          <p:cNvGrpSpPr/>
          <p:nvPr/>
        </p:nvGrpSpPr>
        <p:grpSpPr>
          <a:xfrm>
            <a:off x="3832539" y="2256344"/>
            <a:ext cx="2036401" cy="3328852"/>
            <a:chOff x="2126131" y="1576251"/>
            <a:chExt cx="2036401" cy="3328852"/>
          </a:xfrm>
        </p:grpSpPr>
        <p:sp>
          <p:nvSpPr>
            <p:cNvPr id="9" name="矩形 8">
              <a:extLst>
                <a:ext uri="{FF2B5EF4-FFF2-40B4-BE49-F238E27FC236}">
                  <a16:creationId xmlns:a16="http://schemas.microsoft.com/office/drawing/2014/main" id="{BF8E4593-EF01-EDF5-89BD-2183ED34DEA7}"/>
                </a:ext>
              </a:extLst>
            </p:cNvPr>
            <p:cNvSpPr/>
            <p:nvPr/>
          </p:nvSpPr>
          <p:spPr>
            <a:xfrm>
              <a:off x="2373077" y="2473234"/>
              <a:ext cx="1354183" cy="796835"/>
            </a:xfrm>
            <a:prstGeom prst="rect">
              <a:avLst/>
            </a:prstGeom>
            <a:solidFill>
              <a:srgbClr val="FFFFCC"/>
            </a:solidFill>
            <a:ln>
              <a:solidFill>
                <a:srgbClr val="083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cs typeface="+mn-ea"/>
                  <a:sym typeface="+mn-lt"/>
                </a:rPr>
                <a:t>控制平面（路由协议）</a:t>
              </a:r>
            </a:p>
          </p:txBody>
        </p:sp>
        <p:sp>
          <p:nvSpPr>
            <p:cNvPr id="18" name="流程图: 过程 17">
              <a:extLst>
                <a:ext uri="{FF2B5EF4-FFF2-40B4-BE49-F238E27FC236}">
                  <a16:creationId xmlns:a16="http://schemas.microsoft.com/office/drawing/2014/main" id="{BAD2FD7E-98C6-F1A4-8CC3-433AC64C03D0}"/>
                </a:ext>
              </a:extLst>
            </p:cNvPr>
            <p:cNvSpPr/>
            <p:nvPr/>
          </p:nvSpPr>
          <p:spPr>
            <a:xfrm>
              <a:off x="2373077" y="3270068"/>
              <a:ext cx="1354183" cy="492033"/>
            </a:xfrm>
            <a:prstGeom prst="flowChartProcess">
              <a:avLst/>
            </a:prstGeom>
            <a:solidFill>
              <a:srgbClr val="FFFFCC"/>
            </a:solidFill>
            <a:ln>
              <a:solidFill>
                <a:srgbClr val="083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cs typeface="+mn-ea"/>
                  <a:sym typeface="+mn-lt"/>
                </a:rPr>
                <a:t>数据平面（转发）</a:t>
              </a:r>
            </a:p>
          </p:txBody>
        </p:sp>
        <p:sp>
          <p:nvSpPr>
            <p:cNvPr id="19" name="流程图: 过程 18">
              <a:extLst>
                <a:ext uri="{FF2B5EF4-FFF2-40B4-BE49-F238E27FC236}">
                  <a16:creationId xmlns:a16="http://schemas.microsoft.com/office/drawing/2014/main" id="{67F2374A-A8B1-A582-26F6-611BF6E373BD}"/>
                </a:ext>
              </a:extLst>
            </p:cNvPr>
            <p:cNvSpPr/>
            <p:nvPr/>
          </p:nvSpPr>
          <p:spPr>
            <a:xfrm>
              <a:off x="2373077" y="1576251"/>
              <a:ext cx="1354183" cy="896983"/>
            </a:xfrm>
            <a:prstGeom prst="flowChartProcess">
              <a:avLst/>
            </a:prstGeom>
            <a:solidFill>
              <a:srgbClr val="FFFFCC"/>
            </a:solidFill>
            <a:ln>
              <a:solidFill>
                <a:srgbClr val="083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cs typeface="+mn-ea"/>
                  <a:sym typeface="+mn-lt"/>
                </a:rPr>
                <a:t>管理平面</a:t>
              </a:r>
            </a:p>
          </p:txBody>
        </p:sp>
        <p:pic>
          <p:nvPicPr>
            <p:cNvPr id="20" name="图形 19">
              <a:extLst>
                <a:ext uri="{FF2B5EF4-FFF2-40B4-BE49-F238E27FC236}">
                  <a16:creationId xmlns:a16="http://schemas.microsoft.com/office/drawing/2014/main" id="{11EBE2CA-42B3-B4AD-7E4E-234E28BDDE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70498" y="4413069"/>
              <a:ext cx="492034" cy="492034"/>
            </a:xfrm>
            <a:prstGeom prst="rect">
              <a:avLst/>
            </a:prstGeom>
          </p:spPr>
        </p:pic>
        <p:pic>
          <p:nvPicPr>
            <p:cNvPr id="30" name="图形 29">
              <a:extLst>
                <a:ext uri="{FF2B5EF4-FFF2-40B4-BE49-F238E27FC236}">
                  <a16:creationId xmlns:a16="http://schemas.microsoft.com/office/drawing/2014/main" id="{E60E4CCC-7513-367E-FBA8-326AC4264F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26131" y="4413069"/>
              <a:ext cx="492034" cy="492034"/>
            </a:xfrm>
            <a:prstGeom prst="rect">
              <a:avLst/>
            </a:prstGeom>
          </p:spPr>
        </p:pic>
        <p:pic>
          <p:nvPicPr>
            <p:cNvPr id="31" name="图形 30">
              <a:extLst>
                <a:ext uri="{FF2B5EF4-FFF2-40B4-BE49-F238E27FC236}">
                  <a16:creationId xmlns:a16="http://schemas.microsoft.com/office/drawing/2014/main" id="{482473B5-96DE-02A0-9935-1B3B0A4F419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30187" y="4167052"/>
              <a:ext cx="492034" cy="492034"/>
            </a:xfrm>
            <a:prstGeom prst="rect">
              <a:avLst/>
            </a:prstGeom>
          </p:spPr>
        </p:pic>
        <p:cxnSp>
          <p:nvCxnSpPr>
            <p:cNvPr id="38" name="直接连接符 37">
              <a:extLst>
                <a:ext uri="{FF2B5EF4-FFF2-40B4-BE49-F238E27FC236}">
                  <a16:creationId xmlns:a16="http://schemas.microsoft.com/office/drawing/2014/main" id="{1A2A6965-F775-B0BD-2030-F1872F2941DA}"/>
                </a:ext>
              </a:extLst>
            </p:cNvPr>
            <p:cNvCxnSpPr>
              <a:cxnSpLocks/>
              <a:stCxn id="31" idx="1"/>
            </p:cNvCxnSpPr>
            <p:nvPr/>
          </p:nvCxnSpPr>
          <p:spPr>
            <a:xfrm flipH="1">
              <a:off x="2600128" y="4413069"/>
              <a:ext cx="330059" cy="361587"/>
            </a:xfrm>
            <a:prstGeom prst="line">
              <a:avLst/>
            </a:prstGeom>
          </p:spPr>
          <p:style>
            <a:lnRef idx="3">
              <a:schemeClr val="dk1"/>
            </a:lnRef>
            <a:fillRef idx="0">
              <a:schemeClr val="dk1"/>
            </a:fillRef>
            <a:effectRef idx="2">
              <a:schemeClr val="dk1"/>
            </a:effectRef>
            <a:fontRef idx="minor">
              <a:schemeClr val="tx1"/>
            </a:fontRef>
          </p:style>
        </p:cxnSp>
        <p:cxnSp>
          <p:nvCxnSpPr>
            <p:cNvPr id="39" name="直接连接符 38">
              <a:extLst>
                <a:ext uri="{FF2B5EF4-FFF2-40B4-BE49-F238E27FC236}">
                  <a16:creationId xmlns:a16="http://schemas.microsoft.com/office/drawing/2014/main" id="{03A5CA7D-3960-69A2-7401-23D8B56540AC}"/>
                </a:ext>
              </a:extLst>
            </p:cNvPr>
            <p:cNvCxnSpPr>
              <a:cxnSpLocks/>
              <a:stCxn id="31" idx="3"/>
            </p:cNvCxnSpPr>
            <p:nvPr/>
          </p:nvCxnSpPr>
          <p:spPr>
            <a:xfrm>
              <a:off x="3422221" y="4413069"/>
              <a:ext cx="248277" cy="402771"/>
            </a:xfrm>
            <a:prstGeom prst="line">
              <a:avLst/>
            </a:prstGeom>
          </p:spPr>
          <p:style>
            <a:lnRef idx="3">
              <a:schemeClr val="dk1"/>
            </a:lnRef>
            <a:fillRef idx="0">
              <a:schemeClr val="dk1"/>
            </a:fillRef>
            <a:effectRef idx="2">
              <a:schemeClr val="dk1"/>
            </a:effectRef>
            <a:fontRef idx="minor">
              <a:schemeClr val="tx1"/>
            </a:fontRef>
          </p:style>
        </p:cxnSp>
        <p:cxnSp>
          <p:nvCxnSpPr>
            <p:cNvPr id="40" name="直接连接符 39">
              <a:extLst>
                <a:ext uri="{FF2B5EF4-FFF2-40B4-BE49-F238E27FC236}">
                  <a16:creationId xmlns:a16="http://schemas.microsoft.com/office/drawing/2014/main" id="{CBD6B557-5336-71A9-FD2E-E00BC1836354}"/>
                </a:ext>
              </a:extLst>
            </p:cNvPr>
            <p:cNvCxnSpPr>
              <a:cxnSpLocks/>
            </p:cNvCxnSpPr>
            <p:nvPr/>
          </p:nvCxnSpPr>
          <p:spPr>
            <a:xfrm>
              <a:off x="2600128" y="4774656"/>
              <a:ext cx="1070370" cy="41184"/>
            </a:xfrm>
            <a:prstGeom prst="line">
              <a:avLst/>
            </a:prstGeom>
          </p:spPr>
          <p:style>
            <a:lnRef idx="3">
              <a:schemeClr val="dk1"/>
            </a:lnRef>
            <a:fillRef idx="0">
              <a:schemeClr val="dk1"/>
            </a:fillRef>
            <a:effectRef idx="2">
              <a:schemeClr val="dk1"/>
            </a:effectRef>
            <a:fontRef idx="minor">
              <a:schemeClr val="tx1"/>
            </a:fontRef>
          </p:style>
        </p:cxnSp>
        <p:cxnSp>
          <p:nvCxnSpPr>
            <p:cNvPr id="41" name="直接连接符 40">
              <a:extLst>
                <a:ext uri="{FF2B5EF4-FFF2-40B4-BE49-F238E27FC236}">
                  <a16:creationId xmlns:a16="http://schemas.microsoft.com/office/drawing/2014/main" id="{E191A345-E078-3E5A-70C8-A0FF6109D6C7}"/>
                </a:ext>
              </a:extLst>
            </p:cNvPr>
            <p:cNvCxnSpPr/>
            <p:nvPr/>
          </p:nvCxnSpPr>
          <p:spPr>
            <a:xfrm flipH="1" flipV="1">
              <a:off x="2373077" y="3762101"/>
              <a:ext cx="557110" cy="404951"/>
            </a:xfrm>
            <a:prstGeom prst="line">
              <a:avLst/>
            </a:prstGeom>
            <a:ln w="12700">
              <a:solidFill>
                <a:srgbClr val="0836BF"/>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D2B2392-682A-CE13-3A20-84676403ED4B}"/>
                </a:ext>
              </a:extLst>
            </p:cNvPr>
            <p:cNvCxnSpPr>
              <a:cxnSpLocks/>
            </p:cNvCxnSpPr>
            <p:nvPr/>
          </p:nvCxnSpPr>
          <p:spPr>
            <a:xfrm flipV="1">
              <a:off x="3422221" y="3762101"/>
              <a:ext cx="305039" cy="402771"/>
            </a:xfrm>
            <a:prstGeom prst="line">
              <a:avLst/>
            </a:prstGeom>
            <a:ln w="12700">
              <a:solidFill>
                <a:srgbClr val="0836BF"/>
              </a:solidFill>
            </a:ln>
          </p:spPr>
          <p:style>
            <a:lnRef idx="1">
              <a:schemeClr val="accent1"/>
            </a:lnRef>
            <a:fillRef idx="0">
              <a:schemeClr val="accent1"/>
            </a:fillRef>
            <a:effectRef idx="0">
              <a:schemeClr val="accent1"/>
            </a:effectRef>
            <a:fontRef idx="minor">
              <a:schemeClr val="tx1"/>
            </a:fontRef>
          </p:style>
        </p:cxnSp>
      </p:grpSp>
      <p:pic>
        <p:nvPicPr>
          <p:cNvPr id="43" name="图形 42">
            <a:extLst>
              <a:ext uri="{FF2B5EF4-FFF2-40B4-BE49-F238E27FC236}">
                <a16:creationId xmlns:a16="http://schemas.microsoft.com/office/drawing/2014/main" id="{AC446955-D182-A22A-2295-CC61CD852D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6116728" y="5120285"/>
            <a:ext cx="496645" cy="453831"/>
          </a:xfrm>
          <a:prstGeom prst="rect">
            <a:avLst/>
          </a:prstGeom>
        </p:spPr>
      </p:pic>
      <p:pic>
        <p:nvPicPr>
          <p:cNvPr id="44" name="图形 43">
            <a:extLst>
              <a:ext uri="{FF2B5EF4-FFF2-40B4-BE49-F238E27FC236}">
                <a16:creationId xmlns:a16="http://schemas.microsoft.com/office/drawing/2014/main" id="{5E0D9A61-886B-D124-D2C2-8FB40CD1D4B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7549215" y="5205284"/>
            <a:ext cx="496645" cy="453831"/>
          </a:xfrm>
          <a:prstGeom prst="rect">
            <a:avLst/>
          </a:prstGeom>
        </p:spPr>
      </p:pic>
      <p:pic>
        <p:nvPicPr>
          <p:cNvPr id="45" name="图形 44">
            <a:extLst>
              <a:ext uri="{FF2B5EF4-FFF2-40B4-BE49-F238E27FC236}">
                <a16:creationId xmlns:a16="http://schemas.microsoft.com/office/drawing/2014/main" id="{66F59CF0-BE2B-174A-7D5C-C2A315BF8F7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6832972" y="4743086"/>
            <a:ext cx="496645" cy="453831"/>
          </a:xfrm>
          <a:prstGeom prst="rect">
            <a:avLst/>
          </a:prstGeom>
        </p:spPr>
      </p:pic>
      <p:pic>
        <p:nvPicPr>
          <p:cNvPr id="46" name="图形 45">
            <a:extLst>
              <a:ext uri="{FF2B5EF4-FFF2-40B4-BE49-F238E27FC236}">
                <a16:creationId xmlns:a16="http://schemas.microsoft.com/office/drawing/2014/main" id="{4C86F957-9C61-A62C-4AAA-562564248E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19050" y="3157116"/>
            <a:ext cx="1318158" cy="639501"/>
          </a:xfrm>
          <a:prstGeom prst="rect">
            <a:avLst/>
          </a:prstGeom>
        </p:spPr>
      </p:pic>
      <p:sp>
        <p:nvSpPr>
          <p:cNvPr id="47" name="矩形: 圆角 46">
            <a:extLst>
              <a:ext uri="{FF2B5EF4-FFF2-40B4-BE49-F238E27FC236}">
                <a16:creationId xmlns:a16="http://schemas.microsoft.com/office/drawing/2014/main" id="{EB861B77-2779-CC91-EB58-B1BC3D1DB99F}"/>
              </a:ext>
            </a:extLst>
          </p:cNvPr>
          <p:cNvSpPr/>
          <p:nvPr/>
        </p:nvSpPr>
        <p:spPr>
          <a:xfrm>
            <a:off x="6378113" y="2248775"/>
            <a:ext cx="1403833" cy="639501"/>
          </a:xfrm>
          <a:prstGeom prst="roundRect">
            <a:avLst/>
          </a:prstGeom>
          <a:solidFill>
            <a:srgbClr val="BAE8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cs typeface="+mn-ea"/>
                <a:sym typeface="+mn-lt"/>
              </a:rPr>
              <a:t>网络应用</a:t>
            </a:r>
          </a:p>
        </p:txBody>
      </p:sp>
      <p:cxnSp>
        <p:nvCxnSpPr>
          <p:cNvPr id="48" name="直接连接符 47">
            <a:extLst>
              <a:ext uri="{FF2B5EF4-FFF2-40B4-BE49-F238E27FC236}">
                <a16:creationId xmlns:a16="http://schemas.microsoft.com/office/drawing/2014/main" id="{AD199165-BC29-54FF-FBB8-D57E8FDF9F5F}"/>
              </a:ext>
            </a:extLst>
          </p:cNvPr>
          <p:cNvCxnSpPr>
            <a:cxnSpLocks/>
          </p:cNvCxnSpPr>
          <p:nvPr/>
        </p:nvCxnSpPr>
        <p:spPr>
          <a:xfrm>
            <a:off x="6593148" y="5526279"/>
            <a:ext cx="969963" cy="95250"/>
          </a:xfrm>
          <a:prstGeom prst="line">
            <a:avLst/>
          </a:prstGeom>
        </p:spPr>
        <p:style>
          <a:lnRef idx="3">
            <a:schemeClr val="dk1"/>
          </a:lnRef>
          <a:fillRef idx="0">
            <a:schemeClr val="dk1"/>
          </a:fillRef>
          <a:effectRef idx="2">
            <a:schemeClr val="dk1"/>
          </a:effectRef>
          <a:fontRef idx="minor">
            <a:schemeClr val="tx1"/>
          </a:fontRef>
        </p:style>
      </p:cxnSp>
      <p:cxnSp>
        <p:nvCxnSpPr>
          <p:cNvPr id="49" name="直接连接符 48">
            <a:extLst>
              <a:ext uri="{FF2B5EF4-FFF2-40B4-BE49-F238E27FC236}">
                <a16:creationId xmlns:a16="http://schemas.microsoft.com/office/drawing/2014/main" id="{30C42E42-0E38-404D-5E72-F70601D7EADB}"/>
              </a:ext>
            </a:extLst>
          </p:cNvPr>
          <p:cNvCxnSpPr>
            <a:cxnSpLocks/>
            <a:stCxn id="43" idx="1"/>
            <a:endCxn id="45" idx="3"/>
          </p:cNvCxnSpPr>
          <p:nvPr/>
        </p:nvCxnSpPr>
        <p:spPr>
          <a:xfrm flipV="1">
            <a:off x="6613373" y="4970001"/>
            <a:ext cx="219599" cy="377199"/>
          </a:xfrm>
          <a:prstGeom prst="line">
            <a:avLst/>
          </a:prstGeom>
        </p:spPr>
        <p:style>
          <a:lnRef idx="3">
            <a:schemeClr val="dk1"/>
          </a:lnRef>
          <a:fillRef idx="0">
            <a:schemeClr val="dk1"/>
          </a:fillRef>
          <a:effectRef idx="2">
            <a:schemeClr val="dk1"/>
          </a:effectRef>
          <a:fontRef idx="minor">
            <a:schemeClr val="tx1"/>
          </a:fontRef>
        </p:style>
      </p:cxnSp>
      <p:cxnSp>
        <p:nvCxnSpPr>
          <p:cNvPr id="50" name="直接连接符 49">
            <a:extLst>
              <a:ext uri="{FF2B5EF4-FFF2-40B4-BE49-F238E27FC236}">
                <a16:creationId xmlns:a16="http://schemas.microsoft.com/office/drawing/2014/main" id="{05681E56-9806-7052-97D0-77D2EC920A7A}"/>
              </a:ext>
            </a:extLst>
          </p:cNvPr>
          <p:cNvCxnSpPr>
            <a:cxnSpLocks/>
            <a:stCxn id="45" idx="1"/>
            <a:endCxn id="44" idx="3"/>
          </p:cNvCxnSpPr>
          <p:nvPr/>
        </p:nvCxnSpPr>
        <p:spPr>
          <a:xfrm>
            <a:off x="7329617" y="4970001"/>
            <a:ext cx="219598" cy="462198"/>
          </a:xfrm>
          <a:prstGeom prst="line">
            <a:avLst/>
          </a:prstGeom>
        </p:spPr>
        <p:style>
          <a:lnRef idx="3">
            <a:schemeClr val="dk1"/>
          </a:lnRef>
          <a:fillRef idx="0">
            <a:schemeClr val="dk1"/>
          </a:fillRef>
          <a:effectRef idx="2">
            <a:schemeClr val="dk1"/>
          </a:effectRef>
          <a:fontRef idx="minor">
            <a:schemeClr val="tx1"/>
          </a:fontRef>
        </p:style>
      </p:cxnSp>
      <p:cxnSp>
        <p:nvCxnSpPr>
          <p:cNvPr id="51" name="直接连接符 50">
            <a:extLst>
              <a:ext uri="{FF2B5EF4-FFF2-40B4-BE49-F238E27FC236}">
                <a16:creationId xmlns:a16="http://schemas.microsoft.com/office/drawing/2014/main" id="{9EF4960B-50AE-90A2-E4A6-878689E96F98}"/>
              </a:ext>
            </a:extLst>
          </p:cNvPr>
          <p:cNvCxnSpPr>
            <a:cxnSpLocks/>
            <a:stCxn id="46" idx="2"/>
            <a:endCxn id="45" idx="2"/>
          </p:cNvCxnSpPr>
          <p:nvPr/>
        </p:nvCxnSpPr>
        <p:spPr>
          <a:xfrm>
            <a:off x="7078129" y="3796617"/>
            <a:ext cx="3165" cy="946469"/>
          </a:xfrm>
          <a:prstGeom prst="line">
            <a:avLst/>
          </a:prstGeom>
          <a:ln w="38100">
            <a:solidFill>
              <a:srgbClr val="C2C2C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A04B4A6-2001-87FE-43EB-E84CDD55502B}"/>
              </a:ext>
            </a:extLst>
          </p:cNvPr>
          <p:cNvCxnSpPr>
            <a:cxnSpLocks/>
            <a:endCxn id="43" idx="2"/>
          </p:cNvCxnSpPr>
          <p:nvPr/>
        </p:nvCxnSpPr>
        <p:spPr>
          <a:xfrm flipH="1">
            <a:off x="6365050" y="3775287"/>
            <a:ext cx="238134" cy="1344998"/>
          </a:xfrm>
          <a:prstGeom prst="line">
            <a:avLst/>
          </a:prstGeom>
          <a:ln w="38100">
            <a:solidFill>
              <a:srgbClr val="C2C2C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D38F2C8-7450-C98C-03DF-4F021728637F}"/>
              </a:ext>
            </a:extLst>
          </p:cNvPr>
          <p:cNvCxnSpPr>
            <a:cxnSpLocks/>
            <a:endCxn id="44" idx="2"/>
          </p:cNvCxnSpPr>
          <p:nvPr/>
        </p:nvCxnSpPr>
        <p:spPr>
          <a:xfrm>
            <a:off x="7569366" y="3759362"/>
            <a:ext cx="228171" cy="1445922"/>
          </a:xfrm>
          <a:prstGeom prst="line">
            <a:avLst/>
          </a:prstGeom>
          <a:ln w="38100">
            <a:solidFill>
              <a:srgbClr val="C2C2C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EE2EF6C-9411-96C6-0141-6599E8ED7E88}"/>
              </a:ext>
            </a:extLst>
          </p:cNvPr>
          <p:cNvCxnSpPr>
            <a:cxnSpLocks/>
            <a:stCxn id="47" idx="2"/>
            <a:endCxn id="46" idx="0"/>
          </p:cNvCxnSpPr>
          <p:nvPr/>
        </p:nvCxnSpPr>
        <p:spPr>
          <a:xfrm flipH="1">
            <a:off x="7078129" y="2888276"/>
            <a:ext cx="1901" cy="268840"/>
          </a:xfrm>
          <a:prstGeom prst="line">
            <a:avLst/>
          </a:prstGeom>
          <a:ln w="38100">
            <a:solidFill>
              <a:srgbClr val="C2C2C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6016AB3B-829F-7A0B-F34E-ADC16F102C0F}"/>
              </a:ext>
            </a:extLst>
          </p:cNvPr>
          <p:cNvSpPr txBox="1"/>
          <p:nvPr/>
        </p:nvSpPr>
        <p:spPr>
          <a:xfrm>
            <a:off x="5727146" y="3310474"/>
            <a:ext cx="800219" cy="657809"/>
          </a:xfrm>
          <a:prstGeom prst="rect">
            <a:avLst/>
          </a:prstGeom>
          <a:noFill/>
        </p:spPr>
        <p:txBody>
          <a:bodyPr wrap="none" rtlCol="0">
            <a:spAutoFit/>
          </a:bodyPr>
          <a:lstStyle/>
          <a:p>
            <a:pPr algn="ctr">
              <a:lnSpc>
                <a:spcPct val="120000"/>
              </a:lnSpc>
            </a:pPr>
            <a:r>
              <a:rPr lang="en-US" altLang="zh-CN" sz="1600" dirty="0">
                <a:cs typeface="+mn-ea"/>
                <a:sym typeface="+mn-lt"/>
              </a:rPr>
              <a:t>SDN</a:t>
            </a:r>
          </a:p>
          <a:p>
            <a:pPr algn="ctr">
              <a:lnSpc>
                <a:spcPct val="120000"/>
              </a:lnSpc>
            </a:pPr>
            <a:r>
              <a:rPr lang="zh-CN" altLang="en-US" sz="1600" dirty="0">
                <a:cs typeface="+mn-ea"/>
                <a:sym typeface="+mn-lt"/>
              </a:rPr>
              <a:t>控制器</a:t>
            </a:r>
          </a:p>
        </p:txBody>
      </p:sp>
      <p:sp>
        <p:nvSpPr>
          <p:cNvPr id="56" name="文本框 55">
            <a:extLst>
              <a:ext uri="{FF2B5EF4-FFF2-40B4-BE49-F238E27FC236}">
                <a16:creationId xmlns:a16="http://schemas.microsoft.com/office/drawing/2014/main" id="{C0B75FE3-FD8D-741B-0519-63A668875566}"/>
              </a:ext>
            </a:extLst>
          </p:cNvPr>
          <p:cNvSpPr txBox="1"/>
          <p:nvPr/>
        </p:nvSpPr>
        <p:spPr>
          <a:xfrm>
            <a:off x="8045860" y="5002536"/>
            <a:ext cx="1005403" cy="362343"/>
          </a:xfrm>
          <a:prstGeom prst="rect">
            <a:avLst/>
          </a:prstGeom>
          <a:noFill/>
        </p:spPr>
        <p:txBody>
          <a:bodyPr wrap="none" rtlCol="0">
            <a:spAutoFit/>
          </a:bodyPr>
          <a:lstStyle/>
          <a:p>
            <a:pPr>
              <a:lnSpc>
                <a:spcPct val="120000"/>
              </a:lnSpc>
            </a:pPr>
            <a:r>
              <a:rPr lang="zh-CN" altLang="en-US" sz="1600" dirty="0">
                <a:cs typeface="+mn-ea"/>
                <a:sym typeface="+mn-lt"/>
              </a:rPr>
              <a:t>数据平面</a:t>
            </a:r>
          </a:p>
        </p:txBody>
      </p:sp>
      <p:sp>
        <p:nvSpPr>
          <p:cNvPr id="57" name="文本框 56">
            <a:extLst>
              <a:ext uri="{FF2B5EF4-FFF2-40B4-BE49-F238E27FC236}">
                <a16:creationId xmlns:a16="http://schemas.microsoft.com/office/drawing/2014/main" id="{40919BBF-5B6F-26BB-F407-1E0FA55B633E}"/>
              </a:ext>
            </a:extLst>
          </p:cNvPr>
          <p:cNvSpPr txBox="1"/>
          <p:nvPr/>
        </p:nvSpPr>
        <p:spPr>
          <a:xfrm>
            <a:off x="8045860" y="3307589"/>
            <a:ext cx="1005403" cy="362343"/>
          </a:xfrm>
          <a:prstGeom prst="rect">
            <a:avLst/>
          </a:prstGeom>
          <a:noFill/>
        </p:spPr>
        <p:txBody>
          <a:bodyPr wrap="none" rtlCol="0">
            <a:spAutoFit/>
          </a:bodyPr>
          <a:lstStyle/>
          <a:p>
            <a:pPr>
              <a:lnSpc>
                <a:spcPct val="120000"/>
              </a:lnSpc>
            </a:pPr>
            <a:r>
              <a:rPr lang="zh-CN" altLang="en-US" sz="1600" dirty="0">
                <a:cs typeface="+mn-ea"/>
                <a:sym typeface="+mn-lt"/>
              </a:rPr>
              <a:t>控制平面</a:t>
            </a:r>
          </a:p>
        </p:txBody>
      </p:sp>
      <p:sp>
        <p:nvSpPr>
          <p:cNvPr id="58" name="文本框 57">
            <a:extLst>
              <a:ext uri="{FF2B5EF4-FFF2-40B4-BE49-F238E27FC236}">
                <a16:creationId xmlns:a16="http://schemas.microsoft.com/office/drawing/2014/main" id="{C3455C52-169C-51AE-3B51-F900BB35FECF}"/>
              </a:ext>
            </a:extLst>
          </p:cNvPr>
          <p:cNvSpPr txBox="1"/>
          <p:nvPr/>
        </p:nvSpPr>
        <p:spPr>
          <a:xfrm>
            <a:off x="8045860" y="2403760"/>
            <a:ext cx="1005403" cy="362343"/>
          </a:xfrm>
          <a:prstGeom prst="rect">
            <a:avLst/>
          </a:prstGeom>
          <a:noFill/>
        </p:spPr>
        <p:txBody>
          <a:bodyPr wrap="none" rtlCol="0">
            <a:spAutoFit/>
          </a:bodyPr>
          <a:lstStyle/>
          <a:p>
            <a:pPr>
              <a:lnSpc>
                <a:spcPct val="120000"/>
              </a:lnSpc>
            </a:pPr>
            <a:r>
              <a:rPr lang="zh-CN" altLang="en-US" sz="1600" dirty="0">
                <a:cs typeface="+mn-ea"/>
                <a:sym typeface="+mn-lt"/>
              </a:rPr>
              <a:t>管理平面</a:t>
            </a:r>
          </a:p>
        </p:txBody>
      </p:sp>
    </p:spTree>
    <p:extLst>
      <p:ext uri="{BB962C8B-B14F-4D97-AF65-F5344CB8AC3E}">
        <p14:creationId xmlns:p14="http://schemas.microsoft.com/office/powerpoint/2010/main" val="138574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D7555-DA93-423D-EDA2-E75D14B5D2E6}"/>
              </a:ext>
            </a:extLst>
          </p:cNvPr>
          <p:cNvSpPr>
            <a:spLocks noGrp="1"/>
          </p:cNvSpPr>
          <p:nvPr>
            <p:ph type="title"/>
          </p:nvPr>
        </p:nvSpPr>
        <p:spPr/>
        <p:txBody>
          <a:bodyPr/>
          <a:lstStyle/>
          <a:p>
            <a:pPr>
              <a:lnSpc>
                <a:spcPct val="120000"/>
              </a:lnSpc>
            </a:pPr>
            <a:r>
              <a:rPr lang="en-US" altLang="zh-CN" dirty="0">
                <a:latin typeface="+mn-lt"/>
                <a:ea typeface="+mn-ea"/>
                <a:cs typeface="+mn-ea"/>
                <a:sym typeface="+mn-lt"/>
              </a:rPr>
              <a:t>Dijkstra</a:t>
            </a:r>
            <a:r>
              <a:rPr lang="zh-CN" altLang="en-US" dirty="0">
                <a:latin typeface="+mn-lt"/>
                <a:ea typeface="+mn-ea"/>
                <a:cs typeface="+mn-ea"/>
                <a:sym typeface="+mn-lt"/>
              </a:rPr>
              <a:t>算法示例</a:t>
            </a:r>
          </a:p>
        </p:txBody>
      </p:sp>
      <p:sp>
        <p:nvSpPr>
          <p:cNvPr id="4" name="日期占位符 3">
            <a:extLst>
              <a:ext uri="{FF2B5EF4-FFF2-40B4-BE49-F238E27FC236}">
                <a16:creationId xmlns:a16="http://schemas.microsoft.com/office/drawing/2014/main" id="{C79B8B4F-0E9B-CD63-4E68-68C01F5D65E9}"/>
              </a:ext>
            </a:extLst>
          </p:cNvPr>
          <p:cNvSpPr>
            <a:spLocks noGrp="1"/>
          </p:cNvSpPr>
          <p:nvPr>
            <p:ph type="dt" sz="half" idx="10"/>
          </p:nvPr>
        </p:nvSpPr>
        <p:spPr/>
        <p:txBody>
          <a:bodyPr/>
          <a:lstStyle/>
          <a:p>
            <a:pPr>
              <a:lnSpc>
                <a:spcPct val="120000"/>
              </a:lnSpc>
            </a:pPr>
            <a:fld id="{084FCC8B-D537-432E-9D66-380DEAB383F3}"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CEA71E81-A906-0DD2-55F8-49F48222356A}"/>
              </a:ext>
            </a:extLst>
          </p:cNvPr>
          <p:cNvSpPr>
            <a:spLocks noGrp="1"/>
          </p:cNvSpPr>
          <p:nvPr>
            <p:ph type="ftr" sz="quarter" idx="11"/>
          </p:nvPr>
        </p:nvSpPr>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189CD289-2B7B-BB98-895E-9EBB4E6308A8}"/>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a:t>
            </a:fld>
            <a:endParaRPr lang="en-US">
              <a:cs typeface="+mn-ea"/>
              <a:sym typeface="+mn-lt"/>
            </a:endParaRPr>
          </a:p>
        </p:txBody>
      </p:sp>
      <p:pic>
        <p:nvPicPr>
          <p:cNvPr id="9" name="图片 8">
            <a:extLst>
              <a:ext uri="{FF2B5EF4-FFF2-40B4-BE49-F238E27FC236}">
                <a16:creationId xmlns:a16="http://schemas.microsoft.com/office/drawing/2014/main" id="{766EA326-E8E5-FDFA-85C6-6F3D4759A9BE}"/>
              </a:ext>
            </a:extLst>
          </p:cNvPr>
          <p:cNvPicPr>
            <a:picLocks noChangeAspect="1"/>
          </p:cNvPicPr>
          <p:nvPr/>
        </p:nvPicPr>
        <p:blipFill>
          <a:blip r:embed="rId2"/>
          <a:stretch>
            <a:fillRect/>
          </a:stretch>
        </p:blipFill>
        <p:spPr>
          <a:xfrm>
            <a:off x="9020260" y="2219401"/>
            <a:ext cx="2637452" cy="3151242"/>
          </a:xfrm>
          <a:prstGeom prst="rect">
            <a:avLst/>
          </a:prstGeom>
        </p:spPr>
      </p:pic>
      <p:sp>
        <p:nvSpPr>
          <p:cNvPr id="10" name="箭头: 右 9">
            <a:extLst>
              <a:ext uri="{FF2B5EF4-FFF2-40B4-BE49-F238E27FC236}">
                <a16:creationId xmlns:a16="http://schemas.microsoft.com/office/drawing/2014/main" id="{B2E72160-C92E-4B69-F1D8-64F8ABCE1771}"/>
              </a:ext>
            </a:extLst>
          </p:cNvPr>
          <p:cNvSpPr/>
          <p:nvPr/>
        </p:nvSpPr>
        <p:spPr>
          <a:xfrm>
            <a:off x="8120638" y="3888377"/>
            <a:ext cx="435429" cy="357052"/>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12" name="文本框 11">
            <a:extLst>
              <a:ext uri="{FF2B5EF4-FFF2-40B4-BE49-F238E27FC236}">
                <a16:creationId xmlns:a16="http://schemas.microsoft.com/office/drawing/2014/main" id="{A686DFCA-02AB-18E5-74D1-BF9823045165}"/>
              </a:ext>
            </a:extLst>
          </p:cNvPr>
          <p:cNvSpPr txBox="1"/>
          <p:nvPr/>
        </p:nvSpPr>
        <p:spPr>
          <a:xfrm>
            <a:off x="9013106" y="1819347"/>
            <a:ext cx="2651760" cy="362343"/>
          </a:xfrm>
          <a:prstGeom prst="rect">
            <a:avLst/>
          </a:prstGeom>
          <a:noFill/>
        </p:spPr>
        <p:txBody>
          <a:bodyPr wrap="square">
            <a:spAutoFit/>
          </a:bodyPr>
          <a:lstStyle/>
          <a:p>
            <a:pPr algn="ctr">
              <a:lnSpc>
                <a:spcPct val="120000"/>
              </a:lnSpc>
            </a:pPr>
            <a:r>
              <a:rPr lang="zh-CN" altLang="en-US" sz="1600" dirty="0">
                <a:cs typeface="+mn-ea"/>
                <a:sym typeface="+mn-lt"/>
              </a:rPr>
              <a:t>由最短路径树生成的路由表</a:t>
            </a:r>
          </a:p>
        </p:txBody>
      </p:sp>
      <p:grpSp>
        <p:nvGrpSpPr>
          <p:cNvPr id="3" name="组合 2">
            <a:extLst>
              <a:ext uri="{FF2B5EF4-FFF2-40B4-BE49-F238E27FC236}">
                <a16:creationId xmlns:a16="http://schemas.microsoft.com/office/drawing/2014/main" id="{5162AB2F-7D04-4D7A-947D-3102D76A9EAD}"/>
              </a:ext>
            </a:extLst>
          </p:cNvPr>
          <p:cNvGrpSpPr/>
          <p:nvPr/>
        </p:nvGrpSpPr>
        <p:grpSpPr>
          <a:xfrm>
            <a:off x="1000979" y="1573124"/>
            <a:ext cx="6680383" cy="4687496"/>
            <a:chOff x="1000979" y="1573124"/>
            <a:chExt cx="6680383" cy="4687496"/>
          </a:xfrm>
        </p:grpSpPr>
        <p:pic>
          <p:nvPicPr>
            <p:cNvPr id="7" name="图片 6">
              <a:extLst>
                <a:ext uri="{FF2B5EF4-FFF2-40B4-BE49-F238E27FC236}">
                  <a16:creationId xmlns:a16="http://schemas.microsoft.com/office/drawing/2014/main" id="{2741D444-D341-6E02-DDC1-CDE3F0365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979" y="1573124"/>
              <a:ext cx="6680383" cy="4687496"/>
            </a:xfrm>
            <a:prstGeom prst="rect">
              <a:avLst/>
            </a:prstGeom>
          </p:spPr>
        </p:pic>
        <p:pic>
          <p:nvPicPr>
            <p:cNvPr id="11" name="图片 10">
              <a:extLst>
                <a:ext uri="{FF2B5EF4-FFF2-40B4-BE49-F238E27FC236}">
                  <a16:creationId xmlns:a16="http://schemas.microsoft.com/office/drawing/2014/main" id="{8CC4D7FB-2D3D-4D69-964B-77FEF21722C6}"/>
                </a:ext>
              </a:extLst>
            </p:cNvPr>
            <p:cNvPicPr>
              <a:picLocks noChangeAspect="1"/>
            </p:cNvPicPr>
            <p:nvPr/>
          </p:nvPicPr>
          <p:blipFill>
            <a:blip r:embed="rId4"/>
            <a:stretch>
              <a:fillRect/>
            </a:stretch>
          </p:blipFill>
          <p:spPr>
            <a:xfrm>
              <a:off x="1000979" y="3267324"/>
              <a:ext cx="687144" cy="674875"/>
            </a:xfrm>
            <a:prstGeom prst="rect">
              <a:avLst/>
            </a:prstGeom>
          </p:spPr>
        </p:pic>
        <p:pic>
          <p:nvPicPr>
            <p:cNvPr id="13" name="图片 12">
              <a:extLst>
                <a:ext uri="{FF2B5EF4-FFF2-40B4-BE49-F238E27FC236}">
                  <a16:creationId xmlns:a16="http://schemas.microsoft.com/office/drawing/2014/main" id="{EAB9572A-E6A1-4348-BA1C-7ED55AF367E6}"/>
                </a:ext>
              </a:extLst>
            </p:cNvPr>
            <p:cNvPicPr>
              <a:picLocks noChangeAspect="1"/>
            </p:cNvPicPr>
            <p:nvPr/>
          </p:nvPicPr>
          <p:blipFill>
            <a:blip r:embed="rId4"/>
            <a:stretch>
              <a:fillRect/>
            </a:stretch>
          </p:blipFill>
          <p:spPr>
            <a:xfrm>
              <a:off x="4208079" y="1881963"/>
              <a:ext cx="687144" cy="674875"/>
            </a:xfrm>
            <a:prstGeom prst="rect">
              <a:avLst/>
            </a:prstGeom>
          </p:spPr>
        </p:pic>
        <p:pic>
          <p:nvPicPr>
            <p:cNvPr id="14" name="图片 13">
              <a:extLst>
                <a:ext uri="{FF2B5EF4-FFF2-40B4-BE49-F238E27FC236}">
                  <a16:creationId xmlns:a16="http://schemas.microsoft.com/office/drawing/2014/main" id="{8C08E6AB-B24A-4C8D-89AB-65D7862C064C}"/>
                </a:ext>
              </a:extLst>
            </p:cNvPr>
            <p:cNvPicPr>
              <a:picLocks noChangeAspect="1"/>
            </p:cNvPicPr>
            <p:nvPr/>
          </p:nvPicPr>
          <p:blipFill>
            <a:blip r:embed="rId4"/>
            <a:stretch>
              <a:fillRect/>
            </a:stretch>
          </p:blipFill>
          <p:spPr>
            <a:xfrm>
              <a:off x="4218127" y="3193406"/>
              <a:ext cx="687144" cy="674875"/>
            </a:xfrm>
            <a:prstGeom prst="rect">
              <a:avLst/>
            </a:prstGeom>
          </p:spPr>
        </p:pic>
        <p:pic>
          <p:nvPicPr>
            <p:cNvPr id="15" name="图片 14">
              <a:extLst>
                <a:ext uri="{FF2B5EF4-FFF2-40B4-BE49-F238E27FC236}">
                  <a16:creationId xmlns:a16="http://schemas.microsoft.com/office/drawing/2014/main" id="{61537C12-B7C8-44BE-A0A4-AB09BB66F25C}"/>
                </a:ext>
              </a:extLst>
            </p:cNvPr>
            <p:cNvPicPr>
              <a:picLocks noChangeAspect="1"/>
            </p:cNvPicPr>
            <p:nvPr/>
          </p:nvPicPr>
          <p:blipFill>
            <a:blip r:embed="rId4"/>
            <a:stretch>
              <a:fillRect/>
            </a:stretch>
          </p:blipFill>
          <p:spPr>
            <a:xfrm>
              <a:off x="6943159" y="3297468"/>
              <a:ext cx="687144" cy="674875"/>
            </a:xfrm>
            <a:prstGeom prst="rect">
              <a:avLst/>
            </a:prstGeom>
          </p:spPr>
        </p:pic>
        <p:pic>
          <p:nvPicPr>
            <p:cNvPr id="16" name="图片 15">
              <a:extLst>
                <a:ext uri="{FF2B5EF4-FFF2-40B4-BE49-F238E27FC236}">
                  <a16:creationId xmlns:a16="http://schemas.microsoft.com/office/drawing/2014/main" id="{864770FC-D094-48E3-A804-BF55A28AAFB6}"/>
                </a:ext>
              </a:extLst>
            </p:cNvPr>
            <p:cNvPicPr>
              <a:picLocks noChangeAspect="1"/>
            </p:cNvPicPr>
            <p:nvPr/>
          </p:nvPicPr>
          <p:blipFill>
            <a:blip r:embed="rId4"/>
            <a:stretch>
              <a:fillRect/>
            </a:stretch>
          </p:blipFill>
          <p:spPr>
            <a:xfrm>
              <a:off x="2596055" y="5197406"/>
              <a:ext cx="687144" cy="674875"/>
            </a:xfrm>
            <a:prstGeom prst="rect">
              <a:avLst/>
            </a:prstGeom>
          </p:spPr>
        </p:pic>
        <p:pic>
          <p:nvPicPr>
            <p:cNvPr id="17" name="图片 16">
              <a:extLst>
                <a:ext uri="{FF2B5EF4-FFF2-40B4-BE49-F238E27FC236}">
                  <a16:creationId xmlns:a16="http://schemas.microsoft.com/office/drawing/2014/main" id="{1E0907CD-DF82-4552-93E5-FF68AD8D07D9}"/>
                </a:ext>
              </a:extLst>
            </p:cNvPr>
            <p:cNvPicPr>
              <a:picLocks noChangeAspect="1"/>
            </p:cNvPicPr>
            <p:nvPr/>
          </p:nvPicPr>
          <p:blipFill>
            <a:blip r:embed="rId4"/>
            <a:stretch>
              <a:fillRect/>
            </a:stretch>
          </p:blipFill>
          <p:spPr>
            <a:xfrm>
              <a:off x="5725982" y="5169774"/>
              <a:ext cx="687144" cy="674875"/>
            </a:xfrm>
            <a:prstGeom prst="rect">
              <a:avLst/>
            </a:prstGeom>
          </p:spPr>
        </p:pic>
      </p:grpSp>
      <p:sp>
        <p:nvSpPr>
          <p:cNvPr id="18" name="文本框 17">
            <a:extLst>
              <a:ext uri="{FF2B5EF4-FFF2-40B4-BE49-F238E27FC236}">
                <a16:creationId xmlns:a16="http://schemas.microsoft.com/office/drawing/2014/main" id="{C44F4DFF-1C63-B4C6-5CE3-D1FE701505F9}"/>
              </a:ext>
            </a:extLst>
          </p:cNvPr>
          <p:cNvSpPr txBox="1"/>
          <p:nvPr/>
        </p:nvSpPr>
        <p:spPr>
          <a:xfrm>
            <a:off x="343988" y="1573126"/>
            <a:ext cx="2799806" cy="657809"/>
          </a:xfrm>
          <a:prstGeom prst="rect">
            <a:avLst/>
          </a:prstGeom>
          <a:noFill/>
        </p:spPr>
        <p:txBody>
          <a:bodyPr wrap="square">
            <a:spAutoFit/>
          </a:bodyPr>
          <a:lstStyle/>
          <a:p>
            <a:pPr>
              <a:lnSpc>
                <a:spcPct val="120000"/>
              </a:lnSpc>
            </a:pPr>
            <a:r>
              <a:rPr lang="zh-CN" altLang="en-US" sz="1600" dirty="0">
                <a:cs typeface="+mn-ea"/>
                <a:sym typeface="+mn-lt"/>
              </a:rPr>
              <a:t>执行算法，直至最终结束，生成最短路径树</a:t>
            </a:r>
          </a:p>
        </p:txBody>
      </p:sp>
    </p:spTree>
    <p:extLst>
      <p:ext uri="{BB962C8B-B14F-4D97-AF65-F5344CB8AC3E}">
        <p14:creationId xmlns:p14="http://schemas.microsoft.com/office/powerpoint/2010/main" val="49646997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0E559-5DC7-E31A-9093-AA27F083D5B9}"/>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为什么需要</a:t>
            </a:r>
            <a:r>
              <a:rPr lang="en-US" altLang="zh-CN" sz="3200" dirty="0">
                <a:latin typeface="+mn-lt"/>
                <a:ea typeface="+mn-ea"/>
                <a:cs typeface="+mn-ea"/>
                <a:sym typeface="+mn-lt"/>
              </a:rPr>
              <a:t>SDN</a:t>
            </a:r>
            <a:r>
              <a:rPr lang="zh-CN" altLang="en-US" sz="3200" dirty="0">
                <a:latin typeface="+mn-lt"/>
                <a:ea typeface="+mn-ea"/>
                <a:cs typeface="+mn-ea"/>
                <a:sym typeface="+mn-lt"/>
              </a:rPr>
              <a:t>？</a:t>
            </a:r>
          </a:p>
        </p:txBody>
      </p:sp>
      <p:sp>
        <p:nvSpPr>
          <p:cNvPr id="14" name="内容占位符 13">
            <a:extLst>
              <a:ext uri="{FF2B5EF4-FFF2-40B4-BE49-F238E27FC236}">
                <a16:creationId xmlns:a16="http://schemas.microsoft.com/office/drawing/2014/main" id="{B85241B5-A469-D362-8717-8FB368E67576}"/>
              </a:ext>
            </a:extLst>
          </p:cNvPr>
          <p:cNvSpPr>
            <a:spLocks noGrp="1"/>
          </p:cNvSpPr>
          <p:nvPr>
            <p:ph idx="1"/>
          </p:nvPr>
        </p:nvSpPr>
        <p:spPr>
          <a:xfrm>
            <a:off x="660400" y="1130300"/>
            <a:ext cx="10858500" cy="1586774"/>
          </a:xfrm>
        </p:spPr>
        <p:txBody>
          <a:bodyPr vert="horz" lIns="91440" tIns="45720" rIns="91440" bIns="45720" rtlCol="0">
            <a:normAutofit fontScale="85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传统</a:t>
            </a:r>
            <a:r>
              <a:rPr lang="en-US" altLang="zh-CN" sz="2400" dirty="0">
                <a:solidFill>
                  <a:schemeClr val="accent1"/>
                </a:solidFill>
                <a:cs typeface="+mn-ea"/>
                <a:sym typeface="+mn-lt"/>
              </a:rPr>
              <a:t>IP</a:t>
            </a:r>
            <a:r>
              <a:rPr lang="zh-CN" altLang="en-US" sz="2400" dirty="0">
                <a:solidFill>
                  <a:schemeClr val="accent1"/>
                </a:solidFill>
                <a:cs typeface="+mn-ea"/>
                <a:sym typeface="+mn-lt"/>
              </a:rPr>
              <a:t>网络中，控制平面和数据平面是紧耦合的并嵌入在同一网络设备中</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软件、硬件均为设备商私有，不对外开放</a:t>
            </a:r>
            <a:endParaRPr lang="en-US" altLang="zh-CN" sz="2200" dirty="0">
              <a:sym typeface="+mn-lt"/>
            </a:endParaRPr>
          </a:p>
          <a:p>
            <a:pPr lvl="1">
              <a:buFont typeface="Wingdings" panose="05000000000000000000" pitchFamily="2" charset="2"/>
              <a:buChar char="Ø"/>
            </a:pPr>
            <a:r>
              <a:rPr lang="zh-CN" altLang="en-US" sz="2200" dirty="0">
                <a:sym typeface="+mn-lt"/>
              </a:rPr>
              <a:t>分布式管理工作复杂、易于出错，网络运营成本高</a:t>
            </a:r>
          </a:p>
          <a:p>
            <a:pPr marL="266700" indent="-266700">
              <a:buFont typeface="Wingdings" panose="05000000000000000000" pitchFamily="2" charset="2"/>
              <a:buChar char="n"/>
            </a:pPr>
            <a:r>
              <a:rPr lang="zh-CN" altLang="en-US" sz="2400" dirty="0">
                <a:solidFill>
                  <a:schemeClr val="accent1"/>
                </a:solidFill>
                <a:cs typeface="+mn-ea"/>
                <a:sym typeface="+mn-lt"/>
              </a:rPr>
              <a:t>导致网络难于管理运营、减缓网络创新、无法支持飞速发展的</a:t>
            </a:r>
            <a:r>
              <a:rPr lang="en-US" altLang="zh-CN" sz="2400" dirty="0">
                <a:solidFill>
                  <a:schemeClr val="accent1"/>
                </a:solidFill>
                <a:cs typeface="+mn-ea"/>
                <a:sym typeface="+mn-lt"/>
              </a:rPr>
              <a:t>IT</a:t>
            </a:r>
            <a:r>
              <a:rPr lang="zh-CN" altLang="en-US" sz="2400" dirty="0">
                <a:solidFill>
                  <a:schemeClr val="accent1"/>
                </a:solidFill>
                <a:cs typeface="+mn-ea"/>
                <a:sym typeface="+mn-lt"/>
              </a:rPr>
              <a:t>技术</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04DD227D-6D81-5501-050A-AC1E85965B94}"/>
              </a:ext>
            </a:extLst>
          </p:cNvPr>
          <p:cNvSpPr>
            <a:spLocks noGrp="1"/>
          </p:cNvSpPr>
          <p:nvPr>
            <p:ph type="dt" sz="half" idx="10"/>
          </p:nvPr>
        </p:nvSpPr>
        <p:spPr/>
        <p:txBody>
          <a:bodyPr/>
          <a:lstStyle/>
          <a:p>
            <a:pPr>
              <a:lnSpc>
                <a:spcPct val="120000"/>
              </a:lnSpc>
            </a:pPr>
            <a:fld id="{DE4BCC49-8DA6-43C2-AC33-39715EBF645F}"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D1F2BCC5-7729-3CC2-4704-8B48DDA0E716}"/>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707ADAD5-2F38-0AD2-040F-C63B3B097D02}"/>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260</a:t>
            </a:fld>
            <a:endParaRPr lang="en-US">
              <a:cs typeface="+mn-ea"/>
              <a:sym typeface="+mn-lt"/>
            </a:endParaRPr>
          </a:p>
        </p:txBody>
      </p:sp>
      <p:pic>
        <p:nvPicPr>
          <p:cNvPr id="10" name="图片 9">
            <a:extLst>
              <a:ext uri="{FF2B5EF4-FFF2-40B4-BE49-F238E27FC236}">
                <a16:creationId xmlns:a16="http://schemas.microsoft.com/office/drawing/2014/main" id="{853907F5-6971-980F-15BB-83D9812F1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399" y="2917371"/>
            <a:ext cx="3174794" cy="3252650"/>
          </a:xfrm>
          <a:prstGeom prst="rect">
            <a:avLst/>
          </a:prstGeom>
        </p:spPr>
      </p:pic>
      <p:pic>
        <p:nvPicPr>
          <p:cNvPr id="11" name="图片 10">
            <a:extLst>
              <a:ext uri="{FF2B5EF4-FFF2-40B4-BE49-F238E27FC236}">
                <a16:creationId xmlns:a16="http://schemas.microsoft.com/office/drawing/2014/main" id="{DFCF9C2F-7B4E-4B6B-3F2F-A0454A8C0AFC}"/>
              </a:ext>
            </a:extLst>
          </p:cNvPr>
          <p:cNvPicPr>
            <a:picLocks noChangeAspect="1"/>
          </p:cNvPicPr>
          <p:nvPr/>
        </p:nvPicPr>
        <p:blipFill>
          <a:blip r:embed="rId3"/>
          <a:stretch>
            <a:fillRect/>
          </a:stretch>
        </p:blipFill>
        <p:spPr>
          <a:xfrm>
            <a:off x="4718050" y="3577542"/>
            <a:ext cx="4246152" cy="2544583"/>
          </a:xfrm>
          <a:prstGeom prst="rect">
            <a:avLst/>
          </a:prstGeom>
        </p:spPr>
      </p:pic>
      <p:sp>
        <p:nvSpPr>
          <p:cNvPr id="15" name="流程图: 过程 14">
            <a:extLst>
              <a:ext uri="{FF2B5EF4-FFF2-40B4-BE49-F238E27FC236}">
                <a16:creationId xmlns:a16="http://schemas.microsoft.com/office/drawing/2014/main" id="{3FA2AAA1-4244-0858-1BC6-EADBC22AB5F5}"/>
              </a:ext>
            </a:extLst>
          </p:cNvPr>
          <p:cNvSpPr/>
          <p:nvPr/>
        </p:nvSpPr>
        <p:spPr>
          <a:xfrm>
            <a:off x="6461762" y="2920571"/>
            <a:ext cx="896981" cy="342126"/>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r>
              <a:rPr lang="en-US" altLang="zh-CN" dirty="0">
                <a:cs typeface="+mn-ea"/>
                <a:sym typeface="+mn-lt"/>
              </a:rPr>
              <a:t>NMS</a:t>
            </a:r>
            <a:endParaRPr lang="zh-CN" altLang="en-US" dirty="0">
              <a:cs typeface="+mn-ea"/>
              <a:sym typeface="+mn-lt"/>
            </a:endParaRPr>
          </a:p>
        </p:txBody>
      </p:sp>
      <p:cxnSp>
        <p:nvCxnSpPr>
          <p:cNvPr id="17" name="直接连接符 16">
            <a:extLst>
              <a:ext uri="{FF2B5EF4-FFF2-40B4-BE49-F238E27FC236}">
                <a16:creationId xmlns:a16="http://schemas.microsoft.com/office/drawing/2014/main" id="{C698F49A-1EA7-A1D2-5E51-520DF6F8EB63}"/>
              </a:ext>
            </a:extLst>
          </p:cNvPr>
          <p:cNvCxnSpPr>
            <a:stCxn id="15" idx="2"/>
          </p:cNvCxnSpPr>
          <p:nvPr/>
        </p:nvCxnSpPr>
        <p:spPr>
          <a:xfrm flipH="1">
            <a:off x="6910252" y="3262697"/>
            <a:ext cx="1" cy="473280"/>
          </a:xfrm>
          <a:prstGeom prst="line">
            <a:avLst/>
          </a:prstGeom>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C268C7A0-68F8-0140-4785-F74E389D83A9}"/>
              </a:ext>
            </a:extLst>
          </p:cNvPr>
          <p:cNvSpPr txBox="1"/>
          <p:nvPr/>
        </p:nvSpPr>
        <p:spPr>
          <a:xfrm>
            <a:off x="9030788" y="4052514"/>
            <a:ext cx="2886574" cy="657809"/>
          </a:xfrm>
          <a:prstGeom prst="rect">
            <a:avLst/>
          </a:prstGeom>
          <a:noFill/>
        </p:spPr>
        <p:txBody>
          <a:bodyPr wrap="square" rtlCol="0">
            <a:spAutoFit/>
          </a:bodyPr>
          <a:lstStyle/>
          <a:p>
            <a:pPr>
              <a:lnSpc>
                <a:spcPct val="120000"/>
              </a:lnSpc>
            </a:pPr>
            <a:r>
              <a:rPr lang="zh-CN" altLang="en-US" sz="1600" dirty="0">
                <a:cs typeface="+mn-ea"/>
                <a:sym typeface="+mn-lt"/>
              </a:rPr>
              <a:t>控制平面通常完成网络路由信息收集与处理</a:t>
            </a:r>
            <a:endParaRPr lang="en-US" altLang="zh-CN" sz="1600" dirty="0">
              <a:cs typeface="+mn-ea"/>
              <a:sym typeface="+mn-lt"/>
            </a:endParaRPr>
          </a:p>
        </p:txBody>
      </p:sp>
      <p:sp>
        <p:nvSpPr>
          <p:cNvPr id="20" name="文本框 19">
            <a:extLst>
              <a:ext uri="{FF2B5EF4-FFF2-40B4-BE49-F238E27FC236}">
                <a16:creationId xmlns:a16="http://schemas.microsoft.com/office/drawing/2014/main" id="{F0F8C76F-2B9B-1C3C-F99C-2A44C5C4E65D}"/>
              </a:ext>
            </a:extLst>
          </p:cNvPr>
          <p:cNvSpPr txBox="1"/>
          <p:nvPr/>
        </p:nvSpPr>
        <p:spPr>
          <a:xfrm>
            <a:off x="9030789" y="5192288"/>
            <a:ext cx="2886574" cy="657809"/>
          </a:xfrm>
          <a:prstGeom prst="rect">
            <a:avLst/>
          </a:prstGeom>
          <a:noFill/>
        </p:spPr>
        <p:txBody>
          <a:bodyPr wrap="square" rtlCol="0">
            <a:spAutoFit/>
          </a:bodyPr>
          <a:lstStyle/>
          <a:p>
            <a:pPr>
              <a:lnSpc>
                <a:spcPct val="120000"/>
              </a:lnSpc>
            </a:pPr>
            <a:r>
              <a:rPr lang="zh-CN" altLang="en-US" sz="1600" dirty="0">
                <a:cs typeface="+mn-ea"/>
                <a:sym typeface="+mn-lt"/>
              </a:rPr>
              <a:t>数据平面基于控制平面下发的转发信息完成网络报文的转发</a:t>
            </a:r>
            <a:endParaRPr lang="en-US" altLang="zh-CN" sz="1600" dirty="0">
              <a:cs typeface="+mn-ea"/>
              <a:sym typeface="+mn-lt"/>
            </a:endParaRPr>
          </a:p>
        </p:txBody>
      </p:sp>
      <p:sp>
        <p:nvSpPr>
          <p:cNvPr id="21" name="文本框 20">
            <a:extLst>
              <a:ext uri="{FF2B5EF4-FFF2-40B4-BE49-F238E27FC236}">
                <a16:creationId xmlns:a16="http://schemas.microsoft.com/office/drawing/2014/main" id="{D2F4068B-58B8-7D7A-AE9B-E8CACD239B1E}"/>
              </a:ext>
            </a:extLst>
          </p:cNvPr>
          <p:cNvSpPr txBox="1"/>
          <p:nvPr/>
        </p:nvSpPr>
        <p:spPr>
          <a:xfrm>
            <a:off x="9030788" y="3154692"/>
            <a:ext cx="2886574" cy="362343"/>
          </a:xfrm>
          <a:prstGeom prst="rect">
            <a:avLst/>
          </a:prstGeom>
          <a:noFill/>
        </p:spPr>
        <p:txBody>
          <a:bodyPr wrap="square" rtlCol="0">
            <a:spAutoFit/>
          </a:bodyPr>
          <a:lstStyle/>
          <a:p>
            <a:pPr>
              <a:lnSpc>
                <a:spcPct val="120000"/>
              </a:lnSpc>
            </a:pPr>
            <a:r>
              <a:rPr lang="zh-CN" altLang="en-US" sz="1600" dirty="0">
                <a:cs typeface="+mn-ea"/>
                <a:sym typeface="+mn-lt"/>
              </a:rPr>
              <a:t>管理平面网络设备的管理</a:t>
            </a:r>
          </a:p>
        </p:txBody>
      </p:sp>
      <p:sp>
        <p:nvSpPr>
          <p:cNvPr id="22" name="文本框 21">
            <a:extLst>
              <a:ext uri="{FF2B5EF4-FFF2-40B4-BE49-F238E27FC236}">
                <a16:creationId xmlns:a16="http://schemas.microsoft.com/office/drawing/2014/main" id="{53C240FC-EE2B-CCBE-73F4-5256E1569C45}"/>
              </a:ext>
            </a:extLst>
          </p:cNvPr>
          <p:cNvSpPr txBox="1"/>
          <p:nvPr/>
        </p:nvSpPr>
        <p:spPr>
          <a:xfrm>
            <a:off x="5620279" y="6122125"/>
            <a:ext cx="2441694" cy="362343"/>
          </a:xfrm>
          <a:prstGeom prst="rect">
            <a:avLst/>
          </a:prstGeom>
          <a:noFill/>
        </p:spPr>
        <p:txBody>
          <a:bodyPr wrap="none" rtlCol="0">
            <a:spAutoFit/>
          </a:bodyPr>
          <a:lstStyle/>
          <a:p>
            <a:pPr>
              <a:lnSpc>
                <a:spcPct val="120000"/>
              </a:lnSpc>
            </a:pPr>
            <a:r>
              <a:rPr lang="zh-CN" altLang="en-US" sz="1600" dirty="0">
                <a:cs typeface="+mn-ea"/>
                <a:sym typeface="+mn-lt"/>
              </a:rPr>
              <a:t>典型分布式网络设备架构</a:t>
            </a:r>
          </a:p>
        </p:txBody>
      </p:sp>
      <p:sp>
        <p:nvSpPr>
          <p:cNvPr id="23" name="箭头: 右 22">
            <a:extLst>
              <a:ext uri="{FF2B5EF4-FFF2-40B4-BE49-F238E27FC236}">
                <a16:creationId xmlns:a16="http://schemas.microsoft.com/office/drawing/2014/main" id="{0EABEAFA-2458-6C65-C109-B04A6840F805}"/>
              </a:ext>
            </a:extLst>
          </p:cNvPr>
          <p:cNvSpPr/>
          <p:nvPr/>
        </p:nvSpPr>
        <p:spPr>
          <a:xfrm>
            <a:off x="4114800" y="4637289"/>
            <a:ext cx="357051" cy="361431"/>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28237336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F164C-21AB-0873-B3DC-2540D25076A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的优点</a:t>
            </a:r>
          </a:p>
        </p:txBody>
      </p:sp>
      <p:sp>
        <p:nvSpPr>
          <p:cNvPr id="3" name="内容占位符 2">
            <a:extLst>
              <a:ext uri="{FF2B5EF4-FFF2-40B4-BE49-F238E27FC236}">
                <a16:creationId xmlns:a16="http://schemas.microsoft.com/office/drawing/2014/main" id="{FCE7E13B-E42D-B21D-ED64-91E8DD2F4E5A}"/>
              </a:ext>
            </a:extLst>
          </p:cNvPr>
          <p:cNvSpPr>
            <a:spLocks noGrp="1"/>
          </p:cNvSpPr>
          <p:nvPr>
            <p:ph idx="1"/>
          </p:nvPr>
        </p:nvSpPr>
        <p:spPr>
          <a:xfrm>
            <a:off x="660400" y="1130300"/>
            <a:ext cx="4795520" cy="5003800"/>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网络可编程</a:t>
            </a:r>
          </a:p>
          <a:p>
            <a:pPr lvl="1">
              <a:buFont typeface="Wingdings" panose="05000000000000000000" pitchFamily="2" charset="2"/>
              <a:buChar char="Ø"/>
            </a:pPr>
            <a:r>
              <a:rPr lang="zh-CN" altLang="en-US" sz="2200" dirty="0">
                <a:sym typeface="+mn-lt"/>
              </a:rPr>
              <a:t>网络设备提供应用编程接口（</a:t>
            </a:r>
            <a:r>
              <a:rPr lang="en-US" altLang="zh-CN" sz="2200" dirty="0">
                <a:sym typeface="+mn-lt"/>
              </a:rPr>
              <a:t>API</a:t>
            </a:r>
            <a:r>
              <a:rPr lang="zh-CN" altLang="en-US" sz="2200" dirty="0">
                <a:sym typeface="+mn-lt"/>
              </a:rPr>
              <a:t>），管理人员能够通过编程语言向网络设备发送指令。</a:t>
            </a:r>
          </a:p>
          <a:p>
            <a:pPr marL="266700" indent="-266700">
              <a:buFont typeface="Wingdings" panose="05000000000000000000" pitchFamily="2" charset="2"/>
              <a:buChar char="n"/>
            </a:pPr>
            <a:r>
              <a:rPr lang="zh-CN" altLang="en-US" sz="2400" dirty="0">
                <a:solidFill>
                  <a:schemeClr val="accent1"/>
                </a:solidFill>
                <a:cs typeface="+mn-ea"/>
                <a:sym typeface="+mn-lt"/>
              </a:rPr>
              <a:t>网络抽象化</a:t>
            </a:r>
          </a:p>
          <a:p>
            <a:pPr lvl="1">
              <a:buFont typeface="Wingdings" panose="05000000000000000000" pitchFamily="2" charset="2"/>
              <a:buChar char="Ø"/>
            </a:pPr>
            <a:r>
              <a:rPr lang="zh-CN" altLang="en-US" sz="2200" dirty="0">
                <a:sym typeface="+mn-lt"/>
              </a:rPr>
              <a:t>底层的硬件设备抽象为虚拟化的资源池，应用和服务不再与硬件紧密耦合。</a:t>
            </a:r>
          </a:p>
          <a:p>
            <a:pPr marL="266700" indent="-266700">
              <a:buFont typeface="Wingdings" panose="05000000000000000000" pitchFamily="2" charset="2"/>
              <a:buChar char="n"/>
            </a:pPr>
            <a:r>
              <a:rPr lang="zh-CN" altLang="en-US" sz="2400" dirty="0">
                <a:solidFill>
                  <a:schemeClr val="accent1"/>
                </a:solidFill>
                <a:cs typeface="+mn-ea"/>
                <a:sym typeface="+mn-lt"/>
              </a:rPr>
              <a:t>业务灵活调度</a:t>
            </a:r>
          </a:p>
          <a:p>
            <a:pPr lvl="1">
              <a:buFont typeface="Wingdings" panose="05000000000000000000" pitchFamily="2" charset="2"/>
              <a:buChar char="Ø"/>
            </a:pPr>
            <a:r>
              <a:rPr lang="zh-CN" altLang="en-US" sz="2200" dirty="0">
                <a:sym typeface="+mn-lt"/>
              </a:rPr>
              <a:t>通过开放的南北向接口，实现了将计算机语言到配置命令行的翻译，解决了传统网络业务调度不灵活的问题。</a:t>
            </a:r>
          </a:p>
          <a:p>
            <a:pPr marL="266700" indent="-266700">
              <a:buFont typeface="Wingdings" panose="05000000000000000000" pitchFamily="2" charset="2"/>
              <a:buChar char="n"/>
            </a:pPr>
            <a:r>
              <a:rPr lang="zh-CN" altLang="en-US" sz="2400" dirty="0">
                <a:solidFill>
                  <a:schemeClr val="accent1"/>
                </a:solidFill>
                <a:cs typeface="+mn-ea"/>
                <a:sym typeface="+mn-lt"/>
              </a:rPr>
              <a:t>集中管理</a:t>
            </a:r>
          </a:p>
          <a:p>
            <a:pPr lvl="1">
              <a:buFont typeface="Wingdings" panose="05000000000000000000" pitchFamily="2" charset="2"/>
              <a:buChar char="Ø"/>
            </a:pPr>
            <a:r>
              <a:rPr lang="zh-CN" altLang="en-US" sz="2200" dirty="0">
                <a:sym typeface="+mn-lt"/>
              </a:rPr>
              <a:t>管理员可以直接感知整个网络的状态，及时调整带宽和优化策略，便于进行整网的管理。</a:t>
            </a:r>
          </a:p>
          <a:p>
            <a:pPr marL="266700" indent="-266700">
              <a:buFont typeface="Wingdings" panose="05000000000000000000" pitchFamily="2" charset="2"/>
              <a:buChar char="n"/>
            </a:pPr>
            <a:r>
              <a:rPr lang="zh-CN" altLang="en-US" sz="2400" dirty="0">
                <a:solidFill>
                  <a:schemeClr val="accent1"/>
                </a:solidFill>
                <a:cs typeface="+mn-ea"/>
                <a:sym typeface="+mn-lt"/>
              </a:rPr>
              <a:t>开放性</a:t>
            </a:r>
          </a:p>
          <a:p>
            <a:pPr lvl="1">
              <a:buFont typeface="Wingdings" panose="05000000000000000000" pitchFamily="2" charset="2"/>
              <a:buChar char="Ø"/>
            </a:pPr>
            <a:r>
              <a:rPr lang="zh-CN" altLang="en-US" sz="2200" dirty="0">
                <a:sym typeface="+mn-lt"/>
              </a:rPr>
              <a:t>开放的</a:t>
            </a:r>
            <a:r>
              <a:rPr lang="en-US" altLang="zh-CN" sz="2200" dirty="0">
                <a:sym typeface="+mn-lt"/>
              </a:rPr>
              <a:t>API</a:t>
            </a:r>
            <a:r>
              <a:rPr lang="zh-CN" altLang="en-US" sz="2200" dirty="0">
                <a:sym typeface="+mn-lt"/>
              </a:rPr>
              <a:t>支持云编排、</a:t>
            </a:r>
            <a:r>
              <a:rPr lang="en-US" altLang="zh-CN" sz="2200" dirty="0">
                <a:sym typeface="+mn-lt"/>
              </a:rPr>
              <a:t>OSS/BSS</a:t>
            </a:r>
            <a:r>
              <a:rPr lang="zh-CN" altLang="en-US" sz="2200" dirty="0">
                <a:sym typeface="+mn-lt"/>
              </a:rPr>
              <a:t>、</a:t>
            </a:r>
            <a:r>
              <a:rPr lang="en-US" altLang="zh-CN" sz="2200" dirty="0">
                <a:sym typeface="+mn-lt"/>
              </a:rPr>
              <a:t>SaaS</a:t>
            </a:r>
            <a:r>
              <a:rPr lang="zh-CN" altLang="en-US" sz="2200" dirty="0">
                <a:sym typeface="+mn-lt"/>
              </a:rPr>
              <a:t>等多种应用程序，也可以通过</a:t>
            </a:r>
            <a:r>
              <a:rPr lang="en-US" altLang="zh-CN" sz="2200" dirty="0" err="1">
                <a:sym typeface="+mn-lt"/>
              </a:rPr>
              <a:t>Openflow</a:t>
            </a:r>
            <a:r>
              <a:rPr lang="zh-CN" altLang="en-US" sz="2200" dirty="0">
                <a:sym typeface="+mn-lt"/>
              </a:rPr>
              <a:t>控制不同供应商的硬件。</a:t>
            </a:r>
          </a:p>
        </p:txBody>
      </p:sp>
      <p:sp>
        <p:nvSpPr>
          <p:cNvPr id="4" name="日期占位符 3">
            <a:extLst>
              <a:ext uri="{FF2B5EF4-FFF2-40B4-BE49-F238E27FC236}">
                <a16:creationId xmlns:a16="http://schemas.microsoft.com/office/drawing/2014/main" id="{87430300-94B9-85A9-8EF9-D41777E5C437}"/>
              </a:ext>
            </a:extLst>
          </p:cNvPr>
          <p:cNvSpPr>
            <a:spLocks noGrp="1"/>
          </p:cNvSpPr>
          <p:nvPr>
            <p:ph type="dt" sz="half" idx="10"/>
          </p:nvPr>
        </p:nvSpPr>
        <p:spPr/>
        <p:txBody>
          <a:bodyPr/>
          <a:lstStyle/>
          <a:p>
            <a:pPr>
              <a:lnSpc>
                <a:spcPct val="120000"/>
              </a:lnSpc>
            </a:pPr>
            <a:fld id="{92E97424-02C6-4857-A09B-F0ADA50A6601}"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250FE25-0F30-808B-A546-46018E7922F6}"/>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2FE7CBBD-433B-CAB3-356E-F6005B3253D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261</a:t>
            </a:fld>
            <a:endParaRPr lang="en-US">
              <a:cs typeface="+mn-ea"/>
              <a:sym typeface="+mn-lt"/>
            </a:endParaRPr>
          </a:p>
        </p:txBody>
      </p:sp>
      <p:pic>
        <p:nvPicPr>
          <p:cNvPr id="10" name="图片 9">
            <a:extLst>
              <a:ext uri="{FF2B5EF4-FFF2-40B4-BE49-F238E27FC236}">
                <a16:creationId xmlns:a16="http://schemas.microsoft.com/office/drawing/2014/main" id="{533CDCBC-5B56-F87E-64A6-DC80A85C4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0423" y="1133581"/>
            <a:ext cx="5697220" cy="4901039"/>
          </a:xfrm>
          <a:prstGeom prst="rect">
            <a:avLst/>
          </a:prstGeom>
        </p:spPr>
      </p:pic>
      <p:sp>
        <p:nvSpPr>
          <p:cNvPr id="12" name="文本框 11">
            <a:extLst>
              <a:ext uri="{FF2B5EF4-FFF2-40B4-BE49-F238E27FC236}">
                <a16:creationId xmlns:a16="http://schemas.microsoft.com/office/drawing/2014/main" id="{435E08F2-DFE7-BE39-26DF-11817033BAD3}"/>
              </a:ext>
            </a:extLst>
          </p:cNvPr>
          <p:cNvSpPr txBox="1"/>
          <p:nvPr/>
        </p:nvSpPr>
        <p:spPr>
          <a:xfrm>
            <a:off x="6460490" y="5836892"/>
            <a:ext cx="3897086" cy="396134"/>
          </a:xfrm>
          <a:prstGeom prst="rect">
            <a:avLst/>
          </a:prstGeom>
          <a:noFill/>
        </p:spPr>
        <p:txBody>
          <a:bodyPr wrap="square">
            <a:spAutoFit/>
          </a:bodyPr>
          <a:lstStyle/>
          <a:p>
            <a:pPr>
              <a:lnSpc>
                <a:spcPct val="120000"/>
              </a:lnSpc>
            </a:pPr>
            <a:r>
              <a:rPr lang="en-US" altLang="zh-CN" dirty="0">
                <a:cs typeface="+mn-ea"/>
                <a:sym typeface="+mn-lt"/>
              </a:rPr>
              <a:t>SDN</a:t>
            </a:r>
            <a:r>
              <a:rPr lang="zh-CN" altLang="en-US" dirty="0">
                <a:cs typeface="+mn-ea"/>
                <a:sym typeface="+mn-lt"/>
              </a:rPr>
              <a:t>网络控制平面和数据平面的分离</a:t>
            </a:r>
          </a:p>
        </p:txBody>
      </p:sp>
    </p:spTree>
    <p:extLst>
      <p:ext uri="{BB962C8B-B14F-4D97-AF65-F5344CB8AC3E}">
        <p14:creationId xmlns:p14="http://schemas.microsoft.com/office/powerpoint/2010/main" val="6742663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9CD11-2BDB-B66B-13B2-8B5B565E9530}"/>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架构</a:t>
            </a:r>
          </a:p>
        </p:txBody>
      </p:sp>
      <p:sp>
        <p:nvSpPr>
          <p:cNvPr id="12" name="内容占位符 11">
            <a:extLst>
              <a:ext uri="{FF2B5EF4-FFF2-40B4-BE49-F238E27FC236}">
                <a16:creationId xmlns:a16="http://schemas.microsoft.com/office/drawing/2014/main" id="{97C4E8B0-86C2-7C4E-9E39-0EF4F7233831}"/>
              </a:ext>
            </a:extLst>
          </p:cNvPr>
          <p:cNvSpPr>
            <a:spLocks noGrp="1"/>
          </p:cNvSpPr>
          <p:nvPr>
            <p:ph idx="1"/>
          </p:nvPr>
        </p:nvSpPr>
        <p:spPr>
          <a:xfrm>
            <a:off x="660401" y="1130299"/>
            <a:ext cx="3687352" cy="5099049"/>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架构可分为：</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数据平面：主要为转发设备，实现转发功能，如数据中心交换机</a:t>
            </a:r>
            <a:endParaRPr lang="en-US" altLang="zh-CN" sz="2200" dirty="0">
              <a:sym typeface="+mn-lt"/>
            </a:endParaRPr>
          </a:p>
          <a:p>
            <a:pPr lvl="1">
              <a:buFont typeface="Wingdings" panose="05000000000000000000" pitchFamily="2" charset="2"/>
              <a:buChar char="Ø"/>
            </a:pPr>
            <a:r>
              <a:rPr lang="zh-CN" altLang="en-US" sz="2200" dirty="0">
                <a:sym typeface="+mn-lt"/>
              </a:rPr>
              <a:t>控制平面：由</a:t>
            </a:r>
            <a:r>
              <a:rPr lang="en-US" altLang="zh-CN" sz="2200" dirty="0">
                <a:sym typeface="+mn-lt"/>
              </a:rPr>
              <a:t>SDN</a:t>
            </a:r>
            <a:r>
              <a:rPr lang="zh-CN" altLang="en-US" sz="2200" dirty="0">
                <a:sym typeface="+mn-lt"/>
              </a:rPr>
              <a:t>控制软件组成，可通过标准化协议与转发设备进行通信，实现对基础设施层的控制。</a:t>
            </a:r>
            <a:endParaRPr lang="en-US" altLang="zh-CN" sz="2200" dirty="0">
              <a:sym typeface="+mn-lt"/>
            </a:endParaRPr>
          </a:p>
          <a:p>
            <a:pPr lvl="1">
              <a:buFont typeface="Wingdings" panose="05000000000000000000" pitchFamily="2" charset="2"/>
              <a:buChar char="Ø"/>
            </a:pPr>
            <a:r>
              <a:rPr lang="zh-CN" altLang="en-US" sz="2200" dirty="0">
                <a:sym typeface="+mn-lt"/>
              </a:rPr>
              <a:t>应用平面：用户各种上层应用程序，典型包括</a:t>
            </a:r>
            <a:r>
              <a:rPr lang="en-US" altLang="zh-CN" sz="2200" dirty="0">
                <a:sym typeface="+mn-lt"/>
              </a:rPr>
              <a:t>OSS</a:t>
            </a:r>
            <a:r>
              <a:rPr lang="zh-CN" altLang="en-US" sz="2200" dirty="0">
                <a:sym typeface="+mn-lt"/>
              </a:rPr>
              <a:t>、</a:t>
            </a:r>
            <a:r>
              <a:rPr lang="en-US" altLang="zh-CN" sz="2200" dirty="0" err="1">
                <a:sym typeface="+mn-lt"/>
              </a:rPr>
              <a:t>Openstack</a:t>
            </a:r>
            <a:r>
              <a:rPr lang="zh-CN" altLang="en-US" sz="2200" dirty="0">
                <a:sym typeface="+mn-lt"/>
              </a:rPr>
              <a:t>等</a:t>
            </a:r>
          </a:p>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使用北向和南向应用程序接口（</a:t>
            </a:r>
            <a:r>
              <a:rPr lang="en-US" altLang="zh-CN" sz="2400" dirty="0">
                <a:solidFill>
                  <a:schemeClr val="accent1"/>
                </a:solidFill>
                <a:cs typeface="+mn-ea"/>
                <a:sym typeface="+mn-lt"/>
              </a:rPr>
              <a:t>API</a:t>
            </a:r>
            <a:r>
              <a:rPr lang="zh-CN" altLang="en-US" sz="2400" dirty="0">
                <a:solidFill>
                  <a:schemeClr val="accent1"/>
                </a:solidFill>
                <a:cs typeface="+mn-ea"/>
                <a:sym typeface="+mn-lt"/>
              </a:rPr>
              <a:t>）来进行层与层之间的通信：</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北向</a:t>
            </a:r>
            <a:r>
              <a:rPr lang="en-US" altLang="zh-CN" sz="2200" dirty="0">
                <a:sym typeface="+mn-lt"/>
              </a:rPr>
              <a:t>API</a:t>
            </a:r>
            <a:r>
              <a:rPr lang="zh-CN" altLang="en-US" sz="2200" dirty="0">
                <a:sym typeface="+mn-lt"/>
              </a:rPr>
              <a:t>负责应用平面和控制平面之间的通信</a:t>
            </a:r>
            <a:endParaRPr lang="en-US" altLang="zh-CN" sz="2200" dirty="0">
              <a:sym typeface="+mn-lt"/>
            </a:endParaRPr>
          </a:p>
          <a:p>
            <a:pPr lvl="1">
              <a:buFont typeface="Wingdings" panose="05000000000000000000" pitchFamily="2" charset="2"/>
              <a:buChar char="Ø"/>
            </a:pPr>
            <a:r>
              <a:rPr lang="zh-CN" altLang="en-US" sz="2200" dirty="0">
                <a:sym typeface="+mn-lt"/>
              </a:rPr>
              <a:t>南向</a:t>
            </a:r>
            <a:r>
              <a:rPr lang="en-US" altLang="zh-CN" sz="2200" dirty="0">
                <a:sym typeface="+mn-lt"/>
              </a:rPr>
              <a:t>API</a:t>
            </a:r>
            <a:r>
              <a:rPr lang="zh-CN" altLang="en-US" sz="2200" dirty="0">
                <a:sym typeface="+mn-lt"/>
              </a:rPr>
              <a:t>负责数据平面和控制平面之间的通信</a:t>
            </a:r>
          </a:p>
        </p:txBody>
      </p:sp>
      <p:sp>
        <p:nvSpPr>
          <p:cNvPr id="4" name="日期占位符 3">
            <a:extLst>
              <a:ext uri="{FF2B5EF4-FFF2-40B4-BE49-F238E27FC236}">
                <a16:creationId xmlns:a16="http://schemas.microsoft.com/office/drawing/2014/main" id="{44982877-C043-C438-6241-977D201B7066}"/>
              </a:ext>
            </a:extLst>
          </p:cNvPr>
          <p:cNvSpPr>
            <a:spLocks noGrp="1"/>
          </p:cNvSpPr>
          <p:nvPr>
            <p:ph type="dt" sz="half" idx="10"/>
          </p:nvPr>
        </p:nvSpPr>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A788D376-6EDB-B192-5757-1DBEDBB72FBF}"/>
              </a:ext>
            </a:extLst>
          </p:cNvPr>
          <p:cNvSpPr>
            <a:spLocks noGrp="1"/>
          </p:cNvSpPr>
          <p:nvPr>
            <p:ph type="ftr" sz="quarter" idx="11"/>
          </p:nvPr>
        </p:nvSpPr>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E2B4E776-3A97-7D9F-9911-E8B0E795E7BA}"/>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262</a:t>
            </a:fld>
            <a:endParaRPr lang="en-US">
              <a:cs typeface="+mn-ea"/>
              <a:sym typeface="+mn-lt"/>
            </a:endParaRPr>
          </a:p>
        </p:txBody>
      </p:sp>
      <p:pic>
        <p:nvPicPr>
          <p:cNvPr id="8" name="图片 7">
            <a:extLst>
              <a:ext uri="{FF2B5EF4-FFF2-40B4-BE49-F238E27FC236}">
                <a16:creationId xmlns:a16="http://schemas.microsoft.com/office/drawing/2014/main" id="{CA47ECC0-3CFD-0AB5-C721-59B67B995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753" y="1130300"/>
            <a:ext cx="7183847" cy="5099050"/>
          </a:xfrm>
          <a:prstGeom prst="rect">
            <a:avLst/>
          </a:prstGeom>
        </p:spPr>
      </p:pic>
    </p:spTree>
    <p:extLst>
      <p:ext uri="{BB962C8B-B14F-4D97-AF65-F5344CB8AC3E}">
        <p14:creationId xmlns:p14="http://schemas.microsoft.com/office/powerpoint/2010/main" val="39918826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2A6DD-C46C-CE80-7E69-185795CA5C03}"/>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工作原理 </a:t>
            </a:r>
            <a:r>
              <a:rPr lang="en-US" altLang="zh-CN" sz="3200" dirty="0">
                <a:latin typeface="+mn-lt"/>
                <a:ea typeface="+mn-ea"/>
                <a:cs typeface="+mn-ea"/>
                <a:sym typeface="+mn-lt"/>
              </a:rPr>
              <a:t>– </a:t>
            </a:r>
            <a:r>
              <a:rPr lang="zh-CN" altLang="en-US" sz="3200" dirty="0">
                <a:latin typeface="+mn-lt"/>
                <a:ea typeface="+mn-ea"/>
                <a:cs typeface="+mn-ea"/>
                <a:sym typeface="+mn-lt"/>
              </a:rPr>
              <a:t>控制平面与数据平面之间的控制通道</a:t>
            </a:r>
          </a:p>
        </p:txBody>
      </p:sp>
      <p:sp>
        <p:nvSpPr>
          <p:cNvPr id="3" name="内容占位符 2">
            <a:extLst>
              <a:ext uri="{FF2B5EF4-FFF2-40B4-BE49-F238E27FC236}">
                <a16:creationId xmlns:a16="http://schemas.microsoft.com/office/drawing/2014/main" id="{94602462-999F-9B5F-A3BE-AF45BEB2C348}"/>
              </a:ext>
            </a:extLst>
          </p:cNvPr>
          <p:cNvSpPr>
            <a:spLocks noGrp="1"/>
          </p:cNvSpPr>
          <p:nvPr>
            <p:ph idx="1"/>
          </p:nvPr>
        </p:nvSpPr>
        <p:spPr>
          <a:xfrm>
            <a:off x="660400" y="5234821"/>
            <a:ext cx="5278846" cy="1026642"/>
          </a:xfrm>
        </p:spPr>
        <p:txBody>
          <a:bodyPr vert="horz" lIns="91440" tIns="45720" rIns="91440" bIns="45720" rtlCol="0">
            <a:normAutofit fontScale="85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控制器和转发设备位于一个二层网络内部（如数据中心），可以使用</a:t>
            </a:r>
            <a:r>
              <a:rPr lang="en-US" altLang="zh-CN" sz="2400" dirty="0">
                <a:solidFill>
                  <a:schemeClr val="accent1"/>
                </a:solidFill>
                <a:cs typeface="+mn-ea"/>
                <a:sym typeface="+mn-lt"/>
              </a:rPr>
              <a:t>VLAN/MSTP</a:t>
            </a:r>
            <a:r>
              <a:rPr lang="zh-CN" altLang="en-US" sz="2400" dirty="0">
                <a:solidFill>
                  <a:schemeClr val="accent1"/>
                </a:solidFill>
                <a:cs typeface="+mn-ea"/>
                <a:sym typeface="+mn-lt"/>
              </a:rPr>
              <a:t>构建专用的管理网络</a:t>
            </a:r>
          </a:p>
        </p:txBody>
      </p:sp>
      <p:sp>
        <p:nvSpPr>
          <p:cNvPr id="4" name="日期占位符 3">
            <a:extLst>
              <a:ext uri="{FF2B5EF4-FFF2-40B4-BE49-F238E27FC236}">
                <a16:creationId xmlns:a16="http://schemas.microsoft.com/office/drawing/2014/main" id="{ED0E1F09-D16B-04C2-8CC0-D3C18F6AE043}"/>
              </a:ext>
            </a:extLst>
          </p:cNvPr>
          <p:cNvSpPr>
            <a:spLocks noGrp="1"/>
          </p:cNvSpPr>
          <p:nvPr>
            <p:ph type="dt" sz="half" idx="10"/>
          </p:nvPr>
        </p:nvSpPr>
        <p:spPr/>
        <p:txBody>
          <a:bodyPr/>
          <a:lstStyle/>
          <a:p>
            <a:pPr>
              <a:lnSpc>
                <a:spcPct val="120000"/>
              </a:lnSpc>
            </a:pPr>
            <a:fld id="{6425AFF9-5D4D-4633-BA48-1EB714EB8A2D}"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401C8C78-4B09-8C3B-76C8-0CA6E636290F}"/>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45A1E6F5-C7AA-4C66-5D17-904CC369290C}"/>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263</a:t>
            </a:fld>
            <a:endParaRPr lang="en-US">
              <a:cs typeface="+mn-ea"/>
              <a:sym typeface="+mn-lt"/>
            </a:endParaRPr>
          </a:p>
        </p:txBody>
      </p:sp>
      <p:sp>
        <p:nvSpPr>
          <p:cNvPr id="15" name="云形 14">
            <a:extLst>
              <a:ext uri="{FF2B5EF4-FFF2-40B4-BE49-F238E27FC236}">
                <a16:creationId xmlns:a16="http://schemas.microsoft.com/office/drawing/2014/main" id="{85FFB5E3-63CB-A534-FB59-674B06C4049F}"/>
              </a:ext>
            </a:extLst>
          </p:cNvPr>
          <p:cNvSpPr/>
          <p:nvPr/>
        </p:nvSpPr>
        <p:spPr>
          <a:xfrm>
            <a:off x="745763" y="2991206"/>
            <a:ext cx="4995832" cy="1787435"/>
          </a:xfrm>
          <a:prstGeom prst="clou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8" name="图形 7">
            <a:extLst>
              <a:ext uri="{FF2B5EF4-FFF2-40B4-BE49-F238E27FC236}">
                <a16:creationId xmlns:a16="http://schemas.microsoft.com/office/drawing/2014/main" id="{97C4853E-AF37-5624-36BA-D5707F6D50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2903" y="3283964"/>
            <a:ext cx="445460" cy="445460"/>
          </a:xfrm>
          <a:prstGeom prst="rect">
            <a:avLst/>
          </a:prstGeom>
        </p:spPr>
      </p:pic>
      <p:pic>
        <p:nvPicPr>
          <p:cNvPr id="9" name="图形 8">
            <a:extLst>
              <a:ext uri="{FF2B5EF4-FFF2-40B4-BE49-F238E27FC236}">
                <a16:creationId xmlns:a16="http://schemas.microsoft.com/office/drawing/2014/main" id="{14846CF8-6925-4EE7-00A2-ED3ED244C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1376" y="1453675"/>
            <a:ext cx="1344606" cy="882613"/>
          </a:xfrm>
          <a:prstGeom prst="rect">
            <a:avLst/>
          </a:prstGeom>
        </p:spPr>
      </p:pic>
      <p:pic>
        <p:nvPicPr>
          <p:cNvPr id="11" name="图形 10">
            <a:extLst>
              <a:ext uri="{FF2B5EF4-FFF2-40B4-BE49-F238E27FC236}">
                <a16:creationId xmlns:a16="http://schemas.microsoft.com/office/drawing/2014/main" id="{C9D3A7AD-B925-AF58-AD75-10C3F07A8C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1344" y="3304481"/>
            <a:ext cx="445460" cy="445460"/>
          </a:xfrm>
          <a:prstGeom prst="rect">
            <a:avLst/>
          </a:prstGeom>
        </p:spPr>
      </p:pic>
      <p:pic>
        <p:nvPicPr>
          <p:cNvPr id="12" name="图形 11">
            <a:extLst>
              <a:ext uri="{FF2B5EF4-FFF2-40B4-BE49-F238E27FC236}">
                <a16:creationId xmlns:a16="http://schemas.microsoft.com/office/drawing/2014/main" id="{7D4002FF-A658-5869-8DFF-2CE701C87D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9085" y="3951908"/>
            <a:ext cx="445460" cy="445460"/>
          </a:xfrm>
          <a:prstGeom prst="rect">
            <a:avLst/>
          </a:prstGeom>
        </p:spPr>
      </p:pic>
      <p:pic>
        <p:nvPicPr>
          <p:cNvPr id="13" name="图形 12">
            <a:extLst>
              <a:ext uri="{FF2B5EF4-FFF2-40B4-BE49-F238E27FC236}">
                <a16:creationId xmlns:a16="http://schemas.microsoft.com/office/drawing/2014/main" id="{5D80521B-E42C-D20D-57FD-577B76033D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8219" y="4231044"/>
            <a:ext cx="445460" cy="445460"/>
          </a:xfrm>
          <a:prstGeom prst="rect">
            <a:avLst/>
          </a:prstGeom>
        </p:spPr>
      </p:pic>
      <p:pic>
        <p:nvPicPr>
          <p:cNvPr id="14" name="图形 13">
            <a:extLst>
              <a:ext uri="{FF2B5EF4-FFF2-40B4-BE49-F238E27FC236}">
                <a16:creationId xmlns:a16="http://schemas.microsoft.com/office/drawing/2014/main" id="{13D87D56-1141-995A-4DA7-8A008467E2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731" y="3951908"/>
            <a:ext cx="445460" cy="445460"/>
          </a:xfrm>
          <a:prstGeom prst="rect">
            <a:avLst/>
          </a:prstGeom>
        </p:spPr>
      </p:pic>
      <p:cxnSp>
        <p:nvCxnSpPr>
          <p:cNvPr id="17" name="直接连接符 16">
            <a:extLst>
              <a:ext uri="{FF2B5EF4-FFF2-40B4-BE49-F238E27FC236}">
                <a16:creationId xmlns:a16="http://schemas.microsoft.com/office/drawing/2014/main" id="{109A877E-A01E-0621-B6E1-5AE10E54E78E}"/>
              </a:ext>
            </a:extLst>
          </p:cNvPr>
          <p:cNvCxnSpPr>
            <a:stCxn id="12" idx="3"/>
            <a:endCxn id="13" idx="1"/>
          </p:cNvCxnSpPr>
          <p:nvPr/>
        </p:nvCxnSpPr>
        <p:spPr>
          <a:xfrm>
            <a:off x="1754545" y="4174638"/>
            <a:ext cx="1043674" cy="279136"/>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E17023A7-D0A4-2FA6-E5E0-3C874301621E}"/>
              </a:ext>
            </a:extLst>
          </p:cNvPr>
          <p:cNvCxnSpPr>
            <a:stCxn id="13" idx="3"/>
            <a:endCxn id="14" idx="1"/>
          </p:cNvCxnSpPr>
          <p:nvPr/>
        </p:nvCxnSpPr>
        <p:spPr>
          <a:xfrm flipV="1">
            <a:off x="3243679" y="4174638"/>
            <a:ext cx="786052" cy="279136"/>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0971D81D-E689-7C9E-74EA-7F842A41F7B2}"/>
              </a:ext>
            </a:extLst>
          </p:cNvPr>
          <p:cNvCxnSpPr>
            <a:cxnSpLocks/>
            <a:stCxn id="12" idx="3"/>
            <a:endCxn id="8" idx="1"/>
          </p:cNvCxnSpPr>
          <p:nvPr/>
        </p:nvCxnSpPr>
        <p:spPr>
          <a:xfrm flipV="1">
            <a:off x="1754545" y="3506694"/>
            <a:ext cx="688358" cy="667944"/>
          </a:xfrm>
          <a:prstGeom prst="line">
            <a:avLst/>
          </a:prstGeom>
        </p:spPr>
        <p:style>
          <a:lnRef idx="3">
            <a:schemeClr val="dk1"/>
          </a:lnRef>
          <a:fillRef idx="0">
            <a:schemeClr val="dk1"/>
          </a:fillRef>
          <a:effectRef idx="2">
            <a:schemeClr val="dk1"/>
          </a:effectRef>
          <a:fontRef idx="minor">
            <a:schemeClr val="tx1"/>
          </a:fontRef>
        </p:style>
      </p:cxnSp>
      <p:cxnSp>
        <p:nvCxnSpPr>
          <p:cNvPr id="24" name="直接连接符 23">
            <a:extLst>
              <a:ext uri="{FF2B5EF4-FFF2-40B4-BE49-F238E27FC236}">
                <a16:creationId xmlns:a16="http://schemas.microsoft.com/office/drawing/2014/main" id="{06E51FAF-4026-6312-C917-6DDD466AB5BF}"/>
              </a:ext>
            </a:extLst>
          </p:cNvPr>
          <p:cNvCxnSpPr>
            <a:stCxn id="8" idx="3"/>
            <a:endCxn id="14" idx="1"/>
          </p:cNvCxnSpPr>
          <p:nvPr/>
        </p:nvCxnSpPr>
        <p:spPr>
          <a:xfrm>
            <a:off x="2888363" y="3506694"/>
            <a:ext cx="1141368" cy="667944"/>
          </a:xfrm>
          <a:prstGeom prst="line">
            <a:avLst/>
          </a:prstGeom>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7C359B20-5EB7-1030-4831-6C472E8DBA17}"/>
              </a:ext>
            </a:extLst>
          </p:cNvPr>
          <p:cNvCxnSpPr>
            <a:stCxn id="14" idx="3"/>
            <a:endCxn id="11" idx="1"/>
          </p:cNvCxnSpPr>
          <p:nvPr/>
        </p:nvCxnSpPr>
        <p:spPr>
          <a:xfrm flipV="1">
            <a:off x="4475191" y="3527211"/>
            <a:ext cx="336153" cy="647427"/>
          </a:xfrm>
          <a:prstGeom prst="line">
            <a:avLst/>
          </a:prstGeom>
        </p:spPr>
        <p:style>
          <a:lnRef idx="3">
            <a:schemeClr val="dk1"/>
          </a:lnRef>
          <a:fillRef idx="0">
            <a:schemeClr val="dk1"/>
          </a:fillRef>
          <a:effectRef idx="2">
            <a:schemeClr val="dk1"/>
          </a:effectRef>
          <a:fontRef idx="minor">
            <a:schemeClr val="tx1"/>
          </a:fontRef>
        </p:style>
      </p:cxnSp>
      <p:cxnSp>
        <p:nvCxnSpPr>
          <p:cNvPr id="28" name="直接连接符 27">
            <a:extLst>
              <a:ext uri="{FF2B5EF4-FFF2-40B4-BE49-F238E27FC236}">
                <a16:creationId xmlns:a16="http://schemas.microsoft.com/office/drawing/2014/main" id="{A5BCC416-D366-0207-15CD-8EC906E9FC2F}"/>
              </a:ext>
            </a:extLst>
          </p:cNvPr>
          <p:cNvCxnSpPr>
            <a:stCxn id="9" idx="2"/>
            <a:endCxn id="12" idx="0"/>
          </p:cNvCxnSpPr>
          <p:nvPr/>
        </p:nvCxnSpPr>
        <p:spPr>
          <a:xfrm flipH="1">
            <a:off x="1531815" y="2336288"/>
            <a:ext cx="1711864"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直接连接符 32">
            <a:extLst>
              <a:ext uri="{FF2B5EF4-FFF2-40B4-BE49-F238E27FC236}">
                <a16:creationId xmlns:a16="http://schemas.microsoft.com/office/drawing/2014/main" id="{DAB67E4B-6E44-5DC8-9AAD-10ADEEA4DD12}"/>
              </a:ext>
            </a:extLst>
          </p:cNvPr>
          <p:cNvCxnSpPr>
            <a:cxnSpLocks/>
            <a:stCxn id="9" idx="2"/>
            <a:endCxn id="8" idx="0"/>
          </p:cNvCxnSpPr>
          <p:nvPr/>
        </p:nvCxnSpPr>
        <p:spPr>
          <a:xfrm flipH="1">
            <a:off x="2665633" y="2336288"/>
            <a:ext cx="578046" cy="947676"/>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直接连接符 35">
            <a:extLst>
              <a:ext uri="{FF2B5EF4-FFF2-40B4-BE49-F238E27FC236}">
                <a16:creationId xmlns:a16="http://schemas.microsoft.com/office/drawing/2014/main" id="{FE803C3F-8962-C4C4-AEE5-8F2FEE9ED55C}"/>
              </a:ext>
            </a:extLst>
          </p:cNvPr>
          <p:cNvCxnSpPr>
            <a:stCxn id="9" idx="2"/>
            <a:endCxn id="13" idx="0"/>
          </p:cNvCxnSpPr>
          <p:nvPr/>
        </p:nvCxnSpPr>
        <p:spPr>
          <a:xfrm flipH="1">
            <a:off x="3020949" y="2336288"/>
            <a:ext cx="222730" cy="1894756"/>
          </a:xfrm>
          <a:prstGeom prst="line">
            <a:avLst/>
          </a:prstGeom>
        </p:spPr>
        <p:style>
          <a:lnRef idx="3">
            <a:schemeClr val="accent4"/>
          </a:lnRef>
          <a:fillRef idx="0">
            <a:schemeClr val="accent4"/>
          </a:fillRef>
          <a:effectRef idx="2">
            <a:schemeClr val="accent4"/>
          </a:effectRef>
          <a:fontRef idx="minor">
            <a:schemeClr val="tx1"/>
          </a:fontRef>
        </p:style>
      </p:cxnSp>
      <p:cxnSp>
        <p:nvCxnSpPr>
          <p:cNvPr id="38" name="直接连接符 37">
            <a:extLst>
              <a:ext uri="{FF2B5EF4-FFF2-40B4-BE49-F238E27FC236}">
                <a16:creationId xmlns:a16="http://schemas.microsoft.com/office/drawing/2014/main" id="{2DC60B1C-98DB-4F19-2B2B-C29B02B7DFE5}"/>
              </a:ext>
            </a:extLst>
          </p:cNvPr>
          <p:cNvCxnSpPr>
            <a:stCxn id="9" idx="2"/>
            <a:endCxn id="14" idx="0"/>
          </p:cNvCxnSpPr>
          <p:nvPr/>
        </p:nvCxnSpPr>
        <p:spPr>
          <a:xfrm>
            <a:off x="3243679" y="2336288"/>
            <a:ext cx="1008782"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直接连接符 39">
            <a:extLst>
              <a:ext uri="{FF2B5EF4-FFF2-40B4-BE49-F238E27FC236}">
                <a16:creationId xmlns:a16="http://schemas.microsoft.com/office/drawing/2014/main" id="{BA89EFC4-E344-D785-A1FB-0BEFBBCEEA77}"/>
              </a:ext>
            </a:extLst>
          </p:cNvPr>
          <p:cNvCxnSpPr>
            <a:stCxn id="9" idx="2"/>
            <a:endCxn id="11" idx="0"/>
          </p:cNvCxnSpPr>
          <p:nvPr/>
        </p:nvCxnSpPr>
        <p:spPr>
          <a:xfrm>
            <a:off x="3243679" y="2336288"/>
            <a:ext cx="1790395" cy="968193"/>
          </a:xfrm>
          <a:prstGeom prst="line">
            <a:avLst/>
          </a:prstGeom>
        </p:spPr>
        <p:style>
          <a:lnRef idx="3">
            <a:schemeClr val="accent4"/>
          </a:lnRef>
          <a:fillRef idx="0">
            <a:schemeClr val="accent4"/>
          </a:fillRef>
          <a:effectRef idx="2">
            <a:schemeClr val="accent4"/>
          </a:effectRef>
          <a:fontRef idx="minor">
            <a:schemeClr val="tx1"/>
          </a:fontRef>
        </p:style>
      </p:cxnSp>
      <p:sp>
        <p:nvSpPr>
          <p:cNvPr id="41" name="云形 40">
            <a:extLst>
              <a:ext uri="{FF2B5EF4-FFF2-40B4-BE49-F238E27FC236}">
                <a16:creationId xmlns:a16="http://schemas.microsoft.com/office/drawing/2014/main" id="{008CABA8-CFEF-7720-1496-8F92A6635296}"/>
              </a:ext>
            </a:extLst>
          </p:cNvPr>
          <p:cNvSpPr/>
          <p:nvPr/>
        </p:nvSpPr>
        <p:spPr>
          <a:xfrm>
            <a:off x="6450407" y="2991206"/>
            <a:ext cx="4995832" cy="1787435"/>
          </a:xfrm>
          <a:prstGeom prst="clou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43" name="图形 42">
            <a:extLst>
              <a:ext uri="{FF2B5EF4-FFF2-40B4-BE49-F238E27FC236}">
                <a16:creationId xmlns:a16="http://schemas.microsoft.com/office/drawing/2014/main" id="{B4BD9697-EE2D-9C59-31B2-FDC47EA399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6020" y="1453675"/>
            <a:ext cx="1344606" cy="882613"/>
          </a:xfrm>
          <a:prstGeom prst="rect">
            <a:avLst/>
          </a:prstGeom>
        </p:spPr>
      </p:pic>
      <p:cxnSp>
        <p:nvCxnSpPr>
          <p:cNvPr id="48" name="直接连接符 47">
            <a:extLst>
              <a:ext uri="{FF2B5EF4-FFF2-40B4-BE49-F238E27FC236}">
                <a16:creationId xmlns:a16="http://schemas.microsoft.com/office/drawing/2014/main" id="{6965B9DB-3089-6693-ECEA-4EDE7FBB61F7}"/>
              </a:ext>
            </a:extLst>
          </p:cNvPr>
          <p:cNvCxnSpPr>
            <a:cxnSpLocks/>
            <a:stCxn id="58" idx="3"/>
            <a:endCxn id="66" idx="1"/>
          </p:cNvCxnSpPr>
          <p:nvPr/>
        </p:nvCxnSpPr>
        <p:spPr>
          <a:xfrm>
            <a:off x="7459189" y="4174638"/>
            <a:ext cx="1043674" cy="296396"/>
          </a:xfrm>
          <a:prstGeom prst="line">
            <a:avLst/>
          </a:prstGeom>
        </p:spPr>
        <p:style>
          <a:lnRef idx="3">
            <a:schemeClr val="dk1"/>
          </a:lnRef>
          <a:fillRef idx="0">
            <a:schemeClr val="dk1"/>
          </a:fillRef>
          <a:effectRef idx="2">
            <a:schemeClr val="dk1"/>
          </a:effectRef>
          <a:fontRef idx="minor">
            <a:schemeClr val="tx1"/>
          </a:fontRef>
        </p:style>
      </p:cxnSp>
      <p:cxnSp>
        <p:nvCxnSpPr>
          <p:cNvPr id="49" name="直接连接符 48">
            <a:extLst>
              <a:ext uri="{FF2B5EF4-FFF2-40B4-BE49-F238E27FC236}">
                <a16:creationId xmlns:a16="http://schemas.microsoft.com/office/drawing/2014/main" id="{DA83A1E8-E0A9-C8A9-ED77-EB6C4B6DE934}"/>
              </a:ext>
            </a:extLst>
          </p:cNvPr>
          <p:cNvCxnSpPr>
            <a:cxnSpLocks/>
            <a:stCxn id="66" idx="3"/>
            <a:endCxn id="70" idx="1"/>
          </p:cNvCxnSpPr>
          <p:nvPr/>
        </p:nvCxnSpPr>
        <p:spPr>
          <a:xfrm flipV="1">
            <a:off x="8948323" y="4182129"/>
            <a:ext cx="786052" cy="288905"/>
          </a:xfrm>
          <a:prstGeom prst="line">
            <a:avLst/>
          </a:prstGeom>
        </p:spPr>
        <p:style>
          <a:lnRef idx="3">
            <a:schemeClr val="dk1"/>
          </a:lnRef>
          <a:fillRef idx="0">
            <a:schemeClr val="dk1"/>
          </a:fillRef>
          <a:effectRef idx="2">
            <a:schemeClr val="dk1"/>
          </a:effectRef>
          <a:fontRef idx="minor">
            <a:schemeClr val="tx1"/>
          </a:fontRef>
        </p:style>
      </p:cxnSp>
      <p:cxnSp>
        <p:nvCxnSpPr>
          <p:cNvPr id="50" name="直接连接符 49">
            <a:extLst>
              <a:ext uri="{FF2B5EF4-FFF2-40B4-BE49-F238E27FC236}">
                <a16:creationId xmlns:a16="http://schemas.microsoft.com/office/drawing/2014/main" id="{0C146A75-84BA-69F7-3123-4DCD3BE2C0ED}"/>
              </a:ext>
            </a:extLst>
          </p:cNvPr>
          <p:cNvCxnSpPr>
            <a:cxnSpLocks/>
            <a:stCxn id="58" idx="3"/>
            <a:endCxn id="62" idx="1"/>
          </p:cNvCxnSpPr>
          <p:nvPr/>
        </p:nvCxnSpPr>
        <p:spPr>
          <a:xfrm flipV="1">
            <a:off x="7459189" y="3478491"/>
            <a:ext cx="716291" cy="696147"/>
          </a:xfrm>
          <a:prstGeom prst="line">
            <a:avLst/>
          </a:prstGeom>
        </p:spPr>
        <p:style>
          <a:lnRef idx="3">
            <a:schemeClr val="dk1"/>
          </a:lnRef>
          <a:fillRef idx="0">
            <a:schemeClr val="dk1"/>
          </a:fillRef>
          <a:effectRef idx="2">
            <a:schemeClr val="dk1"/>
          </a:effectRef>
          <a:fontRef idx="minor">
            <a:schemeClr val="tx1"/>
          </a:fontRef>
        </p:style>
      </p:cxnSp>
      <p:cxnSp>
        <p:nvCxnSpPr>
          <p:cNvPr id="51" name="直接连接符 50">
            <a:extLst>
              <a:ext uri="{FF2B5EF4-FFF2-40B4-BE49-F238E27FC236}">
                <a16:creationId xmlns:a16="http://schemas.microsoft.com/office/drawing/2014/main" id="{CC795E70-1E19-FE2D-8FF2-BA9EAD819B9E}"/>
              </a:ext>
            </a:extLst>
          </p:cNvPr>
          <p:cNvCxnSpPr>
            <a:cxnSpLocks/>
            <a:stCxn id="62" idx="3"/>
            <a:endCxn id="70" idx="1"/>
          </p:cNvCxnSpPr>
          <p:nvPr/>
        </p:nvCxnSpPr>
        <p:spPr>
          <a:xfrm>
            <a:off x="8620940" y="3478491"/>
            <a:ext cx="1113435" cy="703638"/>
          </a:xfrm>
          <a:prstGeom prst="line">
            <a:avLst/>
          </a:prstGeom>
        </p:spPr>
        <p:style>
          <a:lnRef idx="3">
            <a:schemeClr val="dk1"/>
          </a:lnRef>
          <a:fillRef idx="0">
            <a:schemeClr val="dk1"/>
          </a:fillRef>
          <a:effectRef idx="2">
            <a:schemeClr val="dk1"/>
          </a:effectRef>
          <a:fontRef idx="minor">
            <a:schemeClr val="tx1"/>
          </a:fontRef>
        </p:style>
      </p:cxnSp>
      <p:cxnSp>
        <p:nvCxnSpPr>
          <p:cNvPr id="52" name="直接连接符 51">
            <a:extLst>
              <a:ext uri="{FF2B5EF4-FFF2-40B4-BE49-F238E27FC236}">
                <a16:creationId xmlns:a16="http://schemas.microsoft.com/office/drawing/2014/main" id="{86BCD32F-E7D0-30A9-3F71-1421C0DBE2A6}"/>
              </a:ext>
            </a:extLst>
          </p:cNvPr>
          <p:cNvCxnSpPr>
            <a:cxnSpLocks/>
            <a:endCxn id="7" idx="1"/>
          </p:cNvCxnSpPr>
          <p:nvPr/>
        </p:nvCxnSpPr>
        <p:spPr>
          <a:xfrm flipV="1">
            <a:off x="10179835" y="3527211"/>
            <a:ext cx="336153" cy="647427"/>
          </a:xfrm>
          <a:prstGeom prst="line">
            <a:avLst/>
          </a:prstGeom>
        </p:spPr>
        <p:style>
          <a:lnRef idx="3">
            <a:schemeClr val="dk1"/>
          </a:lnRef>
          <a:fillRef idx="0">
            <a:schemeClr val="dk1"/>
          </a:fillRef>
          <a:effectRef idx="2">
            <a:schemeClr val="dk1"/>
          </a:effectRef>
          <a:fontRef idx="minor">
            <a:schemeClr val="tx1"/>
          </a:fontRef>
        </p:style>
      </p:cxnSp>
      <p:cxnSp>
        <p:nvCxnSpPr>
          <p:cNvPr id="53" name="直接连接符 52">
            <a:extLst>
              <a:ext uri="{FF2B5EF4-FFF2-40B4-BE49-F238E27FC236}">
                <a16:creationId xmlns:a16="http://schemas.microsoft.com/office/drawing/2014/main" id="{2D214708-18AD-9D44-29B2-704EE267EA50}"/>
              </a:ext>
            </a:extLst>
          </p:cNvPr>
          <p:cNvCxnSpPr>
            <a:cxnSpLocks/>
            <a:stCxn id="43" idx="2"/>
            <a:endCxn id="58" idx="0"/>
          </p:cNvCxnSpPr>
          <p:nvPr/>
        </p:nvCxnSpPr>
        <p:spPr>
          <a:xfrm flipH="1">
            <a:off x="7236459" y="2336288"/>
            <a:ext cx="1711864"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54" name="直接连接符 53">
            <a:extLst>
              <a:ext uri="{FF2B5EF4-FFF2-40B4-BE49-F238E27FC236}">
                <a16:creationId xmlns:a16="http://schemas.microsoft.com/office/drawing/2014/main" id="{3052ACF3-9066-9A50-7057-1355ADC2F017}"/>
              </a:ext>
            </a:extLst>
          </p:cNvPr>
          <p:cNvCxnSpPr>
            <a:cxnSpLocks/>
            <a:stCxn id="43" idx="2"/>
            <a:endCxn id="62" idx="0"/>
          </p:cNvCxnSpPr>
          <p:nvPr/>
        </p:nvCxnSpPr>
        <p:spPr>
          <a:xfrm flipH="1">
            <a:off x="8398210" y="2336288"/>
            <a:ext cx="550113" cy="919473"/>
          </a:xfrm>
          <a:prstGeom prst="line">
            <a:avLst/>
          </a:prstGeom>
        </p:spPr>
        <p:style>
          <a:lnRef idx="3">
            <a:schemeClr val="accent4"/>
          </a:lnRef>
          <a:fillRef idx="0">
            <a:schemeClr val="accent4"/>
          </a:fillRef>
          <a:effectRef idx="2">
            <a:schemeClr val="accent4"/>
          </a:effectRef>
          <a:fontRef idx="minor">
            <a:schemeClr val="tx1"/>
          </a:fontRef>
        </p:style>
      </p:cxnSp>
      <p:cxnSp>
        <p:nvCxnSpPr>
          <p:cNvPr id="55" name="直接连接符 54">
            <a:extLst>
              <a:ext uri="{FF2B5EF4-FFF2-40B4-BE49-F238E27FC236}">
                <a16:creationId xmlns:a16="http://schemas.microsoft.com/office/drawing/2014/main" id="{5F7D4755-60CE-A9DC-1F42-050A1250B765}"/>
              </a:ext>
            </a:extLst>
          </p:cNvPr>
          <p:cNvCxnSpPr>
            <a:cxnSpLocks/>
            <a:stCxn id="43" idx="2"/>
            <a:endCxn id="66" idx="0"/>
          </p:cNvCxnSpPr>
          <p:nvPr/>
        </p:nvCxnSpPr>
        <p:spPr>
          <a:xfrm flipH="1">
            <a:off x="8725593" y="2336288"/>
            <a:ext cx="222730" cy="1912016"/>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直接连接符 55">
            <a:extLst>
              <a:ext uri="{FF2B5EF4-FFF2-40B4-BE49-F238E27FC236}">
                <a16:creationId xmlns:a16="http://schemas.microsoft.com/office/drawing/2014/main" id="{8C401288-A331-31DE-A543-1A15DD414014}"/>
              </a:ext>
            </a:extLst>
          </p:cNvPr>
          <p:cNvCxnSpPr>
            <a:cxnSpLocks/>
            <a:stCxn id="43" idx="2"/>
            <a:endCxn id="70" idx="0"/>
          </p:cNvCxnSpPr>
          <p:nvPr/>
        </p:nvCxnSpPr>
        <p:spPr>
          <a:xfrm>
            <a:off x="8948323" y="2336288"/>
            <a:ext cx="1008782" cy="1623111"/>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直接连接符 56">
            <a:extLst>
              <a:ext uri="{FF2B5EF4-FFF2-40B4-BE49-F238E27FC236}">
                <a16:creationId xmlns:a16="http://schemas.microsoft.com/office/drawing/2014/main" id="{FF1B00FE-2DFA-E05B-BB88-6AACDEB98504}"/>
              </a:ext>
            </a:extLst>
          </p:cNvPr>
          <p:cNvCxnSpPr>
            <a:cxnSpLocks/>
            <a:stCxn id="43" idx="2"/>
            <a:endCxn id="7" idx="0"/>
          </p:cNvCxnSpPr>
          <p:nvPr/>
        </p:nvCxnSpPr>
        <p:spPr>
          <a:xfrm>
            <a:off x="8948323" y="2336288"/>
            <a:ext cx="1790395" cy="968193"/>
          </a:xfrm>
          <a:prstGeom prst="line">
            <a:avLst/>
          </a:prstGeom>
        </p:spPr>
        <p:style>
          <a:lnRef idx="3">
            <a:schemeClr val="accent4"/>
          </a:lnRef>
          <a:fillRef idx="0">
            <a:schemeClr val="accent4"/>
          </a:fillRef>
          <a:effectRef idx="2">
            <a:schemeClr val="accent4"/>
          </a:effectRef>
          <a:fontRef idx="minor">
            <a:schemeClr val="tx1"/>
          </a:fontRef>
        </p:style>
      </p:cxnSp>
      <p:pic>
        <p:nvPicPr>
          <p:cNvPr id="7" name="图形 6">
            <a:extLst>
              <a:ext uri="{FF2B5EF4-FFF2-40B4-BE49-F238E27FC236}">
                <a16:creationId xmlns:a16="http://schemas.microsoft.com/office/drawing/2014/main" id="{0B58640E-6E75-386B-0083-BEA096CC55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5988" y="3304481"/>
            <a:ext cx="445460" cy="445460"/>
          </a:xfrm>
          <a:prstGeom prst="rect">
            <a:avLst/>
          </a:prstGeom>
        </p:spPr>
      </p:pic>
      <p:pic>
        <p:nvPicPr>
          <p:cNvPr id="58" name="图形 57">
            <a:extLst>
              <a:ext uri="{FF2B5EF4-FFF2-40B4-BE49-F238E27FC236}">
                <a16:creationId xmlns:a16="http://schemas.microsoft.com/office/drawing/2014/main" id="{5035D37B-BCE7-84DE-D962-4589C754A4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3729" y="3951908"/>
            <a:ext cx="445460" cy="445460"/>
          </a:xfrm>
          <a:prstGeom prst="rect">
            <a:avLst/>
          </a:prstGeom>
        </p:spPr>
      </p:pic>
      <p:pic>
        <p:nvPicPr>
          <p:cNvPr id="62" name="图形 61">
            <a:extLst>
              <a:ext uri="{FF2B5EF4-FFF2-40B4-BE49-F238E27FC236}">
                <a16:creationId xmlns:a16="http://schemas.microsoft.com/office/drawing/2014/main" id="{0930E6FC-F04F-FD45-AE25-A369E0306E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5480" y="3255761"/>
            <a:ext cx="445460" cy="445460"/>
          </a:xfrm>
          <a:prstGeom prst="rect">
            <a:avLst/>
          </a:prstGeom>
        </p:spPr>
      </p:pic>
      <p:pic>
        <p:nvPicPr>
          <p:cNvPr id="66" name="图形 65">
            <a:extLst>
              <a:ext uri="{FF2B5EF4-FFF2-40B4-BE49-F238E27FC236}">
                <a16:creationId xmlns:a16="http://schemas.microsoft.com/office/drawing/2014/main" id="{20024405-9D59-3422-F66A-79AEB86626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863" y="4248304"/>
            <a:ext cx="445460" cy="445460"/>
          </a:xfrm>
          <a:prstGeom prst="rect">
            <a:avLst/>
          </a:prstGeom>
        </p:spPr>
      </p:pic>
      <p:pic>
        <p:nvPicPr>
          <p:cNvPr id="70" name="图形 69">
            <a:extLst>
              <a:ext uri="{FF2B5EF4-FFF2-40B4-BE49-F238E27FC236}">
                <a16:creationId xmlns:a16="http://schemas.microsoft.com/office/drawing/2014/main" id="{95B48211-6FFC-819B-2E28-F4B4A4F11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4375" y="3959399"/>
            <a:ext cx="445460" cy="445460"/>
          </a:xfrm>
          <a:prstGeom prst="rect">
            <a:avLst/>
          </a:prstGeom>
        </p:spPr>
      </p:pic>
      <p:sp>
        <p:nvSpPr>
          <p:cNvPr id="76" name="文本框 75">
            <a:extLst>
              <a:ext uri="{FF2B5EF4-FFF2-40B4-BE49-F238E27FC236}">
                <a16:creationId xmlns:a16="http://schemas.microsoft.com/office/drawing/2014/main" id="{0126DD14-6637-8CF1-FD28-F75F197B6183}"/>
              </a:ext>
            </a:extLst>
          </p:cNvPr>
          <p:cNvSpPr txBox="1"/>
          <p:nvPr/>
        </p:nvSpPr>
        <p:spPr>
          <a:xfrm>
            <a:off x="1416486" y="1575379"/>
            <a:ext cx="1364476" cy="396134"/>
          </a:xfrm>
          <a:prstGeom prst="rect">
            <a:avLst/>
          </a:prstGeom>
          <a:noFill/>
        </p:spPr>
        <p:txBody>
          <a:bodyPr wrap="none" rtlCol="0">
            <a:spAutoFit/>
          </a:bodyPr>
          <a:lstStyle/>
          <a:p>
            <a:pPr>
              <a:lnSpc>
                <a:spcPct val="120000"/>
              </a:lnSpc>
            </a:pPr>
            <a:r>
              <a:rPr lang="en-US" altLang="zh-CN" dirty="0">
                <a:cs typeface="+mn-ea"/>
                <a:sym typeface="+mn-lt"/>
              </a:rPr>
              <a:t>SDN</a:t>
            </a:r>
            <a:r>
              <a:rPr lang="zh-CN" altLang="en-US" dirty="0">
                <a:cs typeface="+mn-ea"/>
                <a:sym typeface="+mn-lt"/>
              </a:rPr>
              <a:t>控制器</a:t>
            </a:r>
          </a:p>
        </p:txBody>
      </p:sp>
      <p:sp>
        <p:nvSpPr>
          <p:cNvPr id="77" name="文本框 76">
            <a:extLst>
              <a:ext uri="{FF2B5EF4-FFF2-40B4-BE49-F238E27FC236}">
                <a16:creationId xmlns:a16="http://schemas.microsoft.com/office/drawing/2014/main" id="{EB6229A5-517C-5C53-EA76-3BAC79A8A1F8}"/>
              </a:ext>
            </a:extLst>
          </p:cNvPr>
          <p:cNvSpPr txBox="1"/>
          <p:nvPr/>
        </p:nvSpPr>
        <p:spPr>
          <a:xfrm>
            <a:off x="7122118" y="1575379"/>
            <a:ext cx="1364476" cy="396134"/>
          </a:xfrm>
          <a:prstGeom prst="rect">
            <a:avLst/>
          </a:prstGeom>
          <a:noFill/>
        </p:spPr>
        <p:txBody>
          <a:bodyPr wrap="none" rtlCol="0">
            <a:spAutoFit/>
          </a:bodyPr>
          <a:lstStyle/>
          <a:p>
            <a:pPr>
              <a:lnSpc>
                <a:spcPct val="120000"/>
              </a:lnSpc>
            </a:pPr>
            <a:r>
              <a:rPr lang="en-US" altLang="zh-CN" dirty="0">
                <a:cs typeface="+mn-ea"/>
                <a:sym typeface="+mn-lt"/>
              </a:rPr>
              <a:t>SDN</a:t>
            </a:r>
            <a:r>
              <a:rPr lang="zh-CN" altLang="en-US" dirty="0">
                <a:cs typeface="+mn-ea"/>
                <a:sym typeface="+mn-lt"/>
              </a:rPr>
              <a:t>控制器</a:t>
            </a:r>
          </a:p>
        </p:txBody>
      </p:sp>
      <p:sp>
        <p:nvSpPr>
          <p:cNvPr id="78" name="文本框 77">
            <a:extLst>
              <a:ext uri="{FF2B5EF4-FFF2-40B4-BE49-F238E27FC236}">
                <a16:creationId xmlns:a16="http://schemas.microsoft.com/office/drawing/2014/main" id="{35F65A10-FC93-6227-7D94-CF70FE1FB44E}"/>
              </a:ext>
            </a:extLst>
          </p:cNvPr>
          <p:cNvSpPr txBox="1"/>
          <p:nvPr/>
        </p:nvSpPr>
        <p:spPr>
          <a:xfrm>
            <a:off x="2329480" y="3809342"/>
            <a:ext cx="718466" cy="360612"/>
          </a:xfrm>
          <a:prstGeom prst="rect">
            <a:avLst/>
          </a:prstGeom>
          <a:noFill/>
        </p:spPr>
        <p:txBody>
          <a:bodyPr wrap="none" rtlCol="0">
            <a:spAutoFit/>
          </a:bodyPr>
          <a:lstStyle/>
          <a:p>
            <a:pPr>
              <a:lnSpc>
                <a:spcPct val="120000"/>
              </a:lnSpc>
            </a:pPr>
            <a:r>
              <a:rPr lang="en-US" altLang="zh-CN" sz="1600" dirty="0">
                <a:cs typeface="+mn-ea"/>
                <a:sym typeface="+mn-lt"/>
              </a:rPr>
              <a:t>VLAN</a:t>
            </a:r>
            <a:endParaRPr lang="zh-CN" altLang="en-US" sz="1600" dirty="0">
              <a:cs typeface="+mn-ea"/>
              <a:sym typeface="+mn-lt"/>
            </a:endParaRPr>
          </a:p>
        </p:txBody>
      </p:sp>
      <p:sp>
        <p:nvSpPr>
          <p:cNvPr id="79" name="文本框 78">
            <a:extLst>
              <a:ext uri="{FF2B5EF4-FFF2-40B4-BE49-F238E27FC236}">
                <a16:creationId xmlns:a16="http://schemas.microsoft.com/office/drawing/2014/main" id="{CFF5E4DA-2593-4B56-2BAB-C7FB134F0988}"/>
              </a:ext>
            </a:extLst>
          </p:cNvPr>
          <p:cNvSpPr txBox="1"/>
          <p:nvPr/>
        </p:nvSpPr>
        <p:spPr>
          <a:xfrm>
            <a:off x="1642162" y="4822065"/>
            <a:ext cx="2980303" cy="396134"/>
          </a:xfrm>
          <a:prstGeom prst="rect">
            <a:avLst/>
          </a:prstGeom>
          <a:noFill/>
        </p:spPr>
        <p:txBody>
          <a:bodyPr wrap="none" rtlCol="0">
            <a:spAutoFit/>
          </a:bodyPr>
          <a:lstStyle/>
          <a:p>
            <a:pPr>
              <a:lnSpc>
                <a:spcPct val="120000"/>
              </a:lnSpc>
            </a:pPr>
            <a:r>
              <a:rPr lang="zh-CN" altLang="en-US" dirty="0">
                <a:cs typeface="+mn-ea"/>
                <a:sym typeface="+mn-lt"/>
              </a:rPr>
              <a:t>二层网络</a:t>
            </a:r>
            <a:r>
              <a:rPr lang="en-US" altLang="zh-CN" dirty="0">
                <a:cs typeface="+mn-ea"/>
                <a:sym typeface="+mn-lt"/>
              </a:rPr>
              <a:t>SDN</a:t>
            </a:r>
            <a:r>
              <a:rPr lang="zh-CN" altLang="en-US" dirty="0">
                <a:cs typeface="+mn-ea"/>
                <a:sym typeface="+mn-lt"/>
              </a:rPr>
              <a:t>网络控制通道</a:t>
            </a:r>
          </a:p>
        </p:txBody>
      </p:sp>
      <p:sp>
        <p:nvSpPr>
          <p:cNvPr id="80" name="文本框 79">
            <a:extLst>
              <a:ext uri="{FF2B5EF4-FFF2-40B4-BE49-F238E27FC236}">
                <a16:creationId xmlns:a16="http://schemas.microsoft.com/office/drawing/2014/main" id="{BD07D2B9-9F73-8C8B-F7CE-187EDF5C9B76}"/>
              </a:ext>
            </a:extLst>
          </p:cNvPr>
          <p:cNvSpPr txBox="1"/>
          <p:nvPr/>
        </p:nvSpPr>
        <p:spPr>
          <a:xfrm>
            <a:off x="7687505" y="4822065"/>
            <a:ext cx="2980303" cy="396134"/>
          </a:xfrm>
          <a:prstGeom prst="rect">
            <a:avLst/>
          </a:prstGeom>
          <a:noFill/>
        </p:spPr>
        <p:txBody>
          <a:bodyPr wrap="none" rtlCol="0">
            <a:spAutoFit/>
          </a:bodyPr>
          <a:lstStyle/>
          <a:p>
            <a:pPr>
              <a:lnSpc>
                <a:spcPct val="120000"/>
              </a:lnSpc>
            </a:pPr>
            <a:r>
              <a:rPr lang="zh-CN" altLang="en-US" dirty="0">
                <a:cs typeface="+mn-ea"/>
                <a:sym typeface="+mn-lt"/>
              </a:rPr>
              <a:t>三层网络</a:t>
            </a:r>
            <a:r>
              <a:rPr lang="en-US" altLang="zh-CN" dirty="0">
                <a:cs typeface="+mn-ea"/>
                <a:sym typeface="+mn-lt"/>
              </a:rPr>
              <a:t>SDN</a:t>
            </a:r>
            <a:r>
              <a:rPr lang="zh-CN" altLang="en-US" dirty="0">
                <a:cs typeface="+mn-ea"/>
                <a:sym typeface="+mn-lt"/>
              </a:rPr>
              <a:t>网络控制通道</a:t>
            </a:r>
          </a:p>
        </p:txBody>
      </p:sp>
      <p:sp>
        <p:nvSpPr>
          <p:cNvPr id="81" name="文本框 80">
            <a:extLst>
              <a:ext uri="{FF2B5EF4-FFF2-40B4-BE49-F238E27FC236}">
                <a16:creationId xmlns:a16="http://schemas.microsoft.com/office/drawing/2014/main" id="{654B2961-2391-DF14-21AB-0C98572F7A02}"/>
              </a:ext>
            </a:extLst>
          </p:cNvPr>
          <p:cNvSpPr txBox="1"/>
          <p:nvPr/>
        </p:nvSpPr>
        <p:spPr>
          <a:xfrm>
            <a:off x="2874146" y="2580345"/>
            <a:ext cx="718466" cy="360612"/>
          </a:xfrm>
          <a:prstGeom prst="rect">
            <a:avLst/>
          </a:prstGeom>
          <a:noFill/>
        </p:spPr>
        <p:txBody>
          <a:bodyPr wrap="none" rtlCol="0">
            <a:spAutoFit/>
          </a:bodyPr>
          <a:lstStyle/>
          <a:p>
            <a:pPr>
              <a:lnSpc>
                <a:spcPct val="120000"/>
              </a:lnSpc>
            </a:pPr>
            <a:r>
              <a:rPr lang="en-US" altLang="zh-CN" sz="1600" dirty="0">
                <a:cs typeface="+mn-ea"/>
                <a:sym typeface="+mn-lt"/>
              </a:rPr>
              <a:t>VLAN</a:t>
            </a:r>
            <a:endParaRPr lang="zh-CN" altLang="en-US" sz="1600" dirty="0">
              <a:cs typeface="+mn-ea"/>
              <a:sym typeface="+mn-lt"/>
            </a:endParaRPr>
          </a:p>
        </p:txBody>
      </p:sp>
      <p:sp>
        <p:nvSpPr>
          <p:cNvPr id="82" name="文本框 81">
            <a:extLst>
              <a:ext uri="{FF2B5EF4-FFF2-40B4-BE49-F238E27FC236}">
                <a16:creationId xmlns:a16="http://schemas.microsoft.com/office/drawing/2014/main" id="{7A16DD4B-EC9B-0A50-EBCD-F7DFE496C947}"/>
              </a:ext>
            </a:extLst>
          </p:cNvPr>
          <p:cNvSpPr txBox="1"/>
          <p:nvPr/>
        </p:nvSpPr>
        <p:spPr>
          <a:xfrm>
            <a:off x="8168001" y="3694511"/>
            <a:ext cx="1952779" cy="362343"/>
          </a:xfrm>
          <a:prstGeom prst="rect">
            <a:avLst/>
          </a:prstGeom>
          <a:noFill/>
        </p:spPr>
        <p:txBody>
          <a:bodyPr wrap="none" rtlCol="0">
            <a:spAutoFit/>
          </a:bodyPr>
          <a:lstStyle/>
          <a:p>
            <a:pPr>
              <a:lnSpc>
                <a:spcPct val="120000"/>
              </a:lnSpc>
            </a:pPr>
            <a:r>
              <a:rPr lang="en-US" altLang="zh-CN" sz="1600" dirty="0">
                <a:cs typeface="+mn-ea"/>
                <a:sym typeface="+mn-lt"/>
              </a:rPr>
              <a:t>IGP</a:t>
            </a:r>
            <a:r>
              <a:rPr lang="zh-CN" altLang="en-US" sz="1600" dirty="0">
                <a:cs typeface="+mn-ea"/>
                <a:sym typeface="+mn-lt"/>
              </a:rPr>
              <a:t>（</a:t>
            </a:r>
            <a:r>
              <a:rPr lang="en-US" altLang="zh-CN" sz="1600" dirty="0">
                <a:cs typeface="+mn-ea"/>
                <a:sym typeface="+mn-lt"/>
              </a:rPr>
              <a:t>OSPF/ISIS</a:t>
            </a:r>
            <a:r>
              <a:rPr lang="zh-CN" altLang="en-US" sz="1600" dirty="0">
                <a:cs typeface="+mn-ea"/>
                <a:sym typeface="+mn-lt"/>
              </a:rPr>
              <a:t>）</a:t>
            </a:r>
          </a:p>
        </p:txBody>
      </p:sp>
      <p:sp>
        <p:nvSpPr>
          <p:cNvPr id="83" name="文本框 82">
            <a:extLst>
              <a:ext uri="{FF2B5EF4-FFF2-40B4-BE49-F238E27FC236}">
                <a16:creationId xmlns:a16="http://schemas.microsoft.com/office/drawing/2014/main" id="{3840D245-2007-4B50-3FE0-0006073202C3}"/>
              </a:ext>
            </a:extLst>
          </p:cNvPr>
          <p:cNvSpPr txBox="1"/>
          <p:nvPr/>
        </p:nvSpPr>
        <p:spPr>
          <a:xfrm>
            <a:off x="8083299" y="2486500"/>
            <a:ext cx="1952779" cy="362343"/>
          </a:xfrm>
          <a:prstGeom prst="rect">
            <a:avLst/>
          </a:prstGeom>
          <a:noFill/>
        </p:spPr>
        <p:txBody>
          <a:bodyPr wrap="none" rtlCol="0">
            <a:spAutoFit/>
          </a:bodyPr>
          <a:lstStyle/>
          <a:p>
            <a:pPr>
              <a:lnSpc>
                <a:spcPct val="120000"/>
              </a:lnSpc>
            </a:pPr>
            <a:r>
              <a:rPr lang="en-US" altLang="zh-CN" sz="1600" dirty="0">
                <a:cs typeface="+mn-ea"/>
                <a:sym typeface="+mn-lt"/>
              </a:rPr>
              <a:t>IGP</a:t>
            </a:r>
            <a:r>
              <a:rPr lang="zh-CN" altLang="en-US" sz="1600" dirty="0">
                <a:cs typeface="+mn-ea"/>
                <a:sym typeface="+mn-lt"/>
              </a:rPr>
              <a:t>（</a:t>
            </a:r>
            <a:r>
              <a:rPr lang="en-US" altLang="zh-CN" sz="1600" dirty="0">
                <a:cs typeface="+mn-ea"/>
                <a:sym typeface="+mn-lt"/>
              </a:rPr>
              <a:t>OSPF/ISIS</a:t>
            </a:r>
            <a:r>
              <a:rPr lang="zh-CN" altLang="en-US" sz="1600" dirty="0">
                <a:cs typeface="+mn-ea"/>
                <a:sym typeface="+mn-lt"/>
              </a:rPr>
              <a:t>）</a:t>
            </a:r>
          </a:p>
        </p:txBody>
      </p:sp>
      <p:sp>
        <p:nvSpPr>
          <p:cNvPr id="84" name="内容占位符 2">
            <a:extLst>
              <a:ext uri="{FF2B5EF4-FFF2-40B4-BE49-F238E27FC236}">
                <a16:creationId xmlns:a16="http://schemas.microsoft.com/office/drawing/2014/main" id="{C955E634-8D85-761D-09F3-48021D9E81A5}"/>
              </a:ext>
            </a:extLst>
          </p:cNvPr>
          <p:cNvSpPr txBox="1">
            <a:spLocks/>
          </p:cNvSpPr>
          <p:nvPr/>
        </p:nvSpPr>
        <p:spPr>
          <a:xfrm>
            <a:off x="6308900" y="5234821"/>
            <a:ext cx="5278846" cy="1057122"/>
          </a:xfrm>
          <a:prstGeom prst="rect">
            <a:avLst/>
          </a:prstGeom>
        </p:spPr>
        <p:txBody>
          <a:bodyPr vert="horz" lIns="91440" tIns="45720" rIns="91440" bIns="45720" rtlCol="0">
            <a:normAutofit fontScale="85000" lnSpcReduction="20000"/>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广域网的</a:t>
            </a:r>
            <a:r>
              <a:rPr lang="en-US" altLang="zh-CN" dirty="0">
                <a:sym typeface="+mn-lt"/>
              </a:rPr>
              <a:t>SDN</a:t>
            </a:r>
            <a:r>
              <a:rPr lang="zh-CN" altLang="en-US" dirty="0">
                <a:sym typeface="+mn-lt"/>
              </a:rPr>
              <a:t>网络，在</a:t>
            </a:r>
            <a:r>
              <a:rPr lang="en-US" altLang="zh-CN" dirty="0">
                <a:sym typeface="+mn-lt"/>
              </a:rPr>
              <a:t>SDN</a:t>
            </a:r>
            <a:r>
              <a:rPr lang="zh-CN" altLang="en-US" dirty="0">
                <a:sym typeface="+mn-lt"/>
              </a:rPr>
              <a:t>控制器和转发设备之间运行</a:t>
            </a:r>
            <a:r>
              <a:rPr lang="en-US" altLang="zh-CN" dirty="0">
                <a:sym typeface="+mn-lt"/>
              </a:rPr>
              <a:t>IGP</a:t>
            </a:r>
            <a:r>
              <a:rPr lang="zh-CN" altLang="en-US" dirty="0">
                <a:sym typeface="+mn-lt"/>
              </a:rPr>
              <a:t>路由协议，构成一个</a:t>
            </a:r>
            <a:r>
              <a:rPr lang="en-US" altLang="zh-CN" dirty="0">
                <a:sym typeface="+mn-lt"/>
              </a:rPr>
              <a:t>IGP</a:t>
            </a:r>
            <a:r>
              <a:rPr lang="zh-CN" altLang="en-US" dirty="0">
                <a:sym typeface="+mn-lt"/>
              </a:rPr>
              <a:t>域</a:t>
            </a:r>
          </a:p>
        </p:txBody>
      </p:sp>
    </p:spTree>
    <p:extLst>
      <p:ext uri="{BB962C8B-B14F-4D97-AF65-F5344CB8AC3E}">
        <p14:creationId xmlns:p14="http://schemas.microsoft.com/office/powerpoint/2010/main" val="29118940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3CBD78-D91D-DE1E-BDA9-6E4A009493A6}"/>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工作原理 </a:t>
            </a:r>
            <a:r>
              <a:rPr lang="en-US" altLang="zh-CN" sz="3200" dirty="0">
                <a:latin typeface="+mn-lt"/>
                <a:ea typeface="+mn-ea"/>
                <a:cs typeface="+mn-ea"/>
                <a:sym typeface="+mn-lt"/>
              </a:rPr>
              <a:t>– </a:t>
            </a:r>
            <a:r>
              <a:rPr lang="zh-CN" altLang="en-US" sz="3200" dirty="0">
                <a:latin typeface="+mn-lt"/>
                <a:ea typeface="+mn-ea"/>
                <a:cs typeface="+mn-ea"/>
                <a:sym typeface="+mn-lt"/>
              </a:rPr>
              <a:t>网元资源信息收集</a:t>
            </a:r>
          </a:p>
        </p:txBody>
      </p:sp>
      <p:sp>
        <p:nvSpPr>
          <p:cNvPr id="3" name="内容占位符 2">
            <a:extLst>
              <a:ext uri="{FF2B5EF4-FFF2-40B4-BE49-F238E27FC236}">
                <a16:creationId xmlns:a16="http://schemas.microsoft.com/office/drawing/2014/main" id="{C0302897-45DA-2E56-5229-CBDB7D334DA6}"/>
              </a:ext>
            </a:extLst>
          </p:cNvPr>
          <p:cNvSpPr>
            <a:spLocks noGrp="1"/>
          </p:cNvSpPr>
          <p:nvPr>
            <p:ph idx="1"/>
          </p:nvPr>
        </p:nvSpPr>
        <p:spPr>
          <a:xfrm>
            <a:off x="5874182" y="1130300"/>
            <a:ext cx="5644718" cy="5003800"/>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控制器与数据平面转发设备之间的通道建立后，转发设备需要向</a:t>
            </a:r>
            <a:r>
              <a:rPr lang="en-US" altLang="zh-CN" sz="2400" dirty="0">
                <a:solidFill>
                  <a:schemeClr val="accent1"/>
                </a:solidFill>
                <a:cs typeface="+mn-ea"/>
                <a:sym typeface="+mn-lt"/>
              </a:rPr>
              <a:t>SDN</a:t>
            </a:r>
            <a:r>
              <a:rPr lang="zh-CN" altLang="en-US" sz="2400" dirty="0">
                <a:solidFill>
                  <a:schemeClr val="accent1"/>
                </a:solidFill>
                <a:cs typeface="+mn-ea"/>
                <a:sym typeface="+mn-lt"/>
              </a:rPr>
              <a:t>控制器注册，并上报设备信息，包括：</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设备各种资源信息，如接口资源、标签资源、</a:t>
            </a:r>
            <a:r>
              <a:rPr lang="en-US" altLang="zh-CN" sz="2200" dirty="0">
                <a:sym typeface="+mn-lt"/>
              </a:rPr>
              <a:t>VLAN</a:t>
            </a:r>
            <a:r>
              <a:rPr lang="zh-CN" altLang="en-US" sz="2200" dirty="0">
                <a:sym typeface="+mn-lt"/>
              </a:rPr>
              <a:t>资源等；</a:t>
            </a:r>
            <a:endParaRPr lang="en-US" altLang="zh-CN" sz="2200" dirty="0">
              <a:sym typeface="+mn-lt"/>
            </a:endParaRPr>
          </a:p>
          <a:p>
            <a:pPr lvl="1">
              <a:buFont typeface="Wingdings" panose="05000000000000000000" pitchFamily="2" charset="2"/>
              <a:buChar char="Ø"/>
            </a:pPr>
            <a:r>
              <a:rPr lang="zh-CN" altLang="en-US" sz="2200" dirty="0">
                <a:sym typeface="+mn-lt"/>
              </a:rPr>
              <a:t>设备厂家相关信息，如设备</a:t>
            </a:r>
            <a:r>
              <a:rPr lang="en-US" altLang="zh-CN" sz="2200" dirty="0">
                <a:sym typeface="+mn-lt"/>
              </a:rPr>
              <a:t>ID</a:t>
            </a:r>
            <a:r>
              <a:rPr lang="zh-CN" altLang="en-US" sz="2200" dirty="0">
                <a:sym typeface="+mn-lt"/>
              </a:rPr>
              <a:t>、设备厂家信息、设备类型和设备版本号等</a:t>
            </a:r>
          </a:p>
          <a:p>
            <a:pPr marL="266700" indent="-266700">
              <a:buFont typeface="Wingdings" panose="05000000000000000000" pitchFamily="2" charset="2"/>
              <a:buChar char="n"/>
            </a:pPr>
            <a:r>
              <a:rPr lang="zh-CN" altLang="en-US" sz="2400" dirty="0">
                <a:solidFill>
                  <a:schemeClr val="accent1"/>
                </a:solidFill>
                <a:cs typeface="+mn-ea"/>
                <a:sym typeface="+mn-lt"/>
              </a:rPr>
              <a:t>控制器基于这些信息来安装特定的驱动程序</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B690D97B-3D71-7790-099C-FEAE7FB8E3C5}"/>
              </a:ext>
            </a:extLst>
          </p:cNvPr>
          <p:cNvSpPr>
            <a:spLocks noGrp="1"/>
          </p:cNvSpPr>
          <p:nvPr>
            <p:ph type="dt" sz="half" idx="10"/>
          </p:nvPr>
        </p:nvSpPr>
        <p:spPr/>
        <p:txBody>
          <a:bodyPr/>
          <a:lstStyle/>
          <a:p>
            <a:pPr>
              <a:lnSpc>
                <a:spcPct val="120000"/>
              </a:lnSpc>
            </a:pPr>
            <a:fld id="{4B518849-A018-4E71-A92E-108AD1972941}"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B25D17BD-67EC-A609-A035-1984C6B1EDA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354519C7-9B5A-662A-D17F-CF997A296EF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264</a:t>
            </a:fld>
            <a:endParaRPr lang="en-US">
              <a:cs typeface="+mn-ea"/>
              <a:sym typeface="+mn-lt"/>
            </a:endParaRPr>
          </a:p>
        </p:txBody>
      </p:sp>
      <p:sp>
        <p:nvSpPr>
          <p:cNvPr id="7" name="云形 6">
            <a:extLst>
              <a:ext uri="{FF2B5EF4-FFF2-40B4-BE49-F238E27FC236}">
                <a16:creationId xmlns:a16="http://schemas.microsoft.com/office/drawing/2014/main" id="{442DD6BA-21E4-A5D9-CD40-963B589E3907}"/>
              </a:ext>
            </a:extLst>
          </p:cNvPr>
          <p:cNvSpPr/>
          <p:nvPr/>
        </p:nvSpPr>
        <p:spPr>
          <a:xfrm>
            <a:off x="745763" y="2991206"/>
            <a:ext cx="4995832" cy="1787435"/>
          </a:xfrm>
          <a:prstGeom prst="clou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8" name="图形 7">
            <a:extLst>
              <a:ext uri="{FF2B5EF4-FFF2-40B4-BE49-F238E27FC236}">
                <a16:creationId xmlns:a16="http://schemas.microsoft.com/office/drawing/2014/main" id="{365473A2-F783-B2C8-35BB-7D4823DD35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2903" y="3283964"/>
            <a:ext cx="445460" cy="445460"/>
          </a:xfrm>
          <a:prstGeom prst="rect">
            <a:avLst/>
          </a:prstGeom>
        </p:spPr>
      </p:pic>
      <p:pic>
        <p:nvPicPr>
          <p:cNvPr id="9" name="图形 8">
            <a:extLst>
              <a:ext uri="{FF2B5EF4-FFF2-40B4-BE49-F238E27FC236}">
                <a16:creationId xmlns:a16="http://schemas.microsoft.com/office/drawing/2014/main" id="{BC0E3740-5742-937D-B071-BA7CE6B9F4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1376" y="1453675"/>
            <a:ext cx="1344606" cy="882613"/>
          </a:xfrm>
          <a:prstGeom prst="rect">
            <a:avLst/>
          </a:prstGeom>
        </p:spPr>
      </p:pic>
      <p:pic>
        <p:nvPicPr>
          <p:cNvPr id="10" name="图形 9">
            <a:extLst>
              <a:ext uri="{FF2B5EF4-FFF2-40B4-BE49-F238E27FC236}">
                <a16:creationId xmlns:a16="http://schemas.microsoft.com/office/drawing/2014/main" id="{0DF527F6-F89D-F0FB-DE16-04BC4129CF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1344" y="3304481"/>
            <a:ext cx="445460" cy="445460"/>
          </a:xfrm>
          <a:prstGeom prst="rect">
            <a:avLst/>
          </a:prstGeom>
        </p:spPr>
      </p:pic>
      <p:pic>
        <p:nvPicPr>
          <p:cNvPr id="11" name="图形 10">
            <a:extLst>
              <a:ext uri="{FF2B5EF4-FFF2-40B4-BE49-F238E27FC236}">
                <a16:creationId xmlns:a16="http://schemas.microsoft.com/office/drawing/2014/main" id="{06AD8CFE-99E2-92EA-2440-3FFECB58CE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9085" y="3951908"/>
            <a:ext cx="445460" cy="445460"/>
          </a:xfrm>
          <a:prstGeom prst="rect">
            <a:avLst/>
          </a:prstGeom>
        </p:spPr>
      </p:pic>
      <p:pic>
        <p:nvPicPr>
          <p:cNvPr id="12" name="图形 11">
            <a:extLst>
              <a:ext uri="{FF2B5EF4-FFF2-40B4-BE49-F238E27FC236}">
                <a16:creationId xmlns:a16="http://schemas.microsoft.com/office/drawing/2014/main" id="{E21D003C-D67A-9131-D027-D96EA7D55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8219" y="4231044"/>
            <a:ext cx="445460" cy="445460"/>
          </a:xfrm>
          <a:prstGeom prst="rect">
            <a:avLst/>
          </a:prstGeom>
        </p:spPr>
      </p:pic>
      <p:pic>
        <p:nvPicPr>
          <p:cNvPr id="13" name="图形 12">
            <a:extLst>
              <a:ext uri="{FF2B5EF4-FFF2-40B4-BE49-F238E27FC236}">
                <a16:creationId xmlns:a16="http://schemas.microsoft.com/office/drawing/2014/main" id="{29C4095F-1F96-604D-0853-D691FBAECE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731" y="3951908"/>
            <a:ext cx="445460" cy="445460"/>
          </a:xfrm>
          <a:prstGeom prst="rect">
            <a:avLst/>
          </a:prstGeom>
        </p:spPr>
      </p:pic>
      <p:cxnSp>
        <p:nvCxnSpPr>
          <p:cNvPr id="14" name="直接连接符 13">
            <a:extLst>
              <a:ext uri="{FF2B5EF4-FFF2-40B4-BE49-F238E27FC236}">
                <a16:creationId xmlns:a16="http://schemas.microsoft.com/office/drawing/2014/main" id="{E78EED9A-DC4C-1C82-4854-FEFA25C0774E}"/>
              </a:ext>
            </a:extLst>
          </p:cNvPr>
          <p:cNvCxnSpPr>
            <a:stCxn id="11" idx="3"/>
            <a:endCxn id="12" idx="1"/>
          </p:cNvCxnSpPr>
          <p:nvPr/>
        </p:nvCxnSpPr>
        <p:spPr>
          <a:xfrm>
            <a:off x="1754545" y="4174638"/>
            <a:ext cx="1043674" cy="279136"/>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632D36AD-17F5-9E1E-8191-168C15664677}"/>
              </a:ext>
            </a:extLst>
          </p:cNvPr>
          <p:cNvCxnSpPr>
            <a:stCxn id="12" idx="3"/>
            <a:endCxn id="13" idx="1"/>
          </p:cNvCxnSpPr>
          <p:nvPr/>
        </p:nvCxnSpPr>
        <p:spPr>
          <a:xfrm flipV="1">
            <a:off x="3243679" y="4174638"/>
            <a:ext cx="786052" cy="27913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B5475F5-464E-D41B-45B4-878D471C4AB7}"/>
              </a:ext>
            </a:extLst>
          </p:cNvPr>
          <p:cNvCxnSpPr>
            <a:cxnSpLocks/>
            <a:stCxn id="11" idx="3"/>
            <a:endCxn id="8" idx="1"/>
          </p:cNvCxnSpPr>
          <p:nvPr/>
        </p:nvCxnSpPr>
        <p:spPr>
          <a:xfrm flipV="1">
            <a:off x="1754545" y="3506694"/>
            <a:ext cx="688358" cy="667944"/>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FC6A290-5E39-14D6-9B46-B81EE4130882}"/>
              </a:ext>
            </a:extLst>
          </p:cNvPr>
          <p:cNvCxnSpPr>
            <a:stCxn id="8" idx="3"/>
            <a:endCxn id="13" idx="1"/>
          </p:cNvCxnSpPr>
          <p:nvPr/>
        </p:nvCxnSpPr>
        <p:spPr>
          <a:xfrm>
            <a:off x="2888363" y="3506694"/>
            <a:ext cx="1141368" cy="667944"/>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43A79B76-DC0A-7689-17C2-DDD465EA8B1A}"/>
              </a:ext>
            </a:extLst>
          </p:cNvPr>
          <p:cNvCxnSpPr>
            <a:stCxn id="13" idx="3"/>
            <a:endCxn id="10" idx="1"/>
          </p:cNvCxnSpPr>
          <p:nvPr/>
        </p:nvCxnSpPr>
        <p:spPr>
          <a:xfrm flipV="1">
            <a:off x="4475191" y="3527211"/>
            <a:ext cx="336153" cy="647427"/>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46016932-A34A-B1FE-DADB-B1AF5C90227E}"/>
              </a:ext>
            </a:extLst>
          </p:cNvPr>
          <p:cNvCxnSpPr>
            <a:stCxn id="9" idx="2"/>
            <a:endCxn id="11" idx="0"/>
          </p:cNvCxnSpPr>
          <p:nvPr/>
        </p:nvCxnSpPr>
        <p:spPr>
          <a:xfrm flipH="1">
            <a:off x="1531815" y="2336288"/>
            <a:ext cx="1711864"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直接连接符 19">
            <a:extLst>
              <a:ext uri="{FF2B5EF4-FFF2-40B4-BE49-F238E27FC236}">
                <a16:creationId xmlns:a16="http://schemas.microsoft.com/office/drawing/2014/main" id="{1ECC8AB7-EFA8-F042-2136-C0755D62842C}"/>
              </a:ext>
            </a:extLst>
          </p:cNvPr>
          <p:cNvCxnSpPr>
            <a:cxnSpLocks/>
            <a:stCxn id="9" idx="2"/>
            <a:endCxn id="8" idx="0"/>
          </p:cNvCxnSpPr>
          <p:nvPr/>
        </p:nvCxnSpPr>
        <p:spPr>
          <a:xfrm flipH="1">
            <a:off x="2665633" y="2336288"/>
            <a:ext cx="578046" cy="947676"/>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直接连接符 20">
            <a:extLst>
              <a:ext uri="{FF2B5EF4-FFF2-40B4-BE49-F238E27FC236}">
                <a16:creationId xmlns:a16="http://schemas.microsoft.com/office/drawing/2014/main" id="{96612781-B35E-AAEF-929E-97EE30343198}"/>
              </a:ext>
            </a:extLst>
          </p:cNvPr>
          <p:cNvCxnSpPr>
            <a:stCxn id="9" idx="2"/>
            <a:endCxn id="12" idx="0"/>
          </p:cNvCxnSpPr>
          <p:nvPr/>
        </p:nvCxnSpPr>
        <p:spPr>
          <a:xfrm flipH="1">
            <a:off x="3020949" y="2336288"/>
            <a:ext cx="222730" cy="1894756"/>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直接连接符 21">
            <a:extLst>
              <a:ext uri="{FF2B5EF4-FFF2-40B4-BE49-F238E27FC236}">
                <a16:creationId xmlns:a16="http://schemas.microsoft.com/office/drawing/2014/main" id="{484CF9BC-4E3C-7BD0-090A-585E68636798}"/>
              </a:ext>
            </a:extLst>
          </p:cNvPr>
          <p:cNvCxnSpPr>
            <a:stCxn id="9" idx="2"/>
            <a:endCxn id="13" idx="0"/>
          </p:cNvCxnSpPr>
          <p:nvPr/>
        </p:nvCxnSpPr>
        <p:spPr>
          <a:xfrm>
            <a:off x="3243679" y="2336288"/>
            <a:ext cx="1008782"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直接连接符 22">
            <a:extLst>
              <a:ext uri="{FF2B5EF4-FFF2-40B4-BE49-F238E27FC236}">
                <a16:creationId xmlns:a16="http://schemas.microsoft.com/office/drawing/2014/main" id="{E7C71592-BD85-7E4B-0DF5-DC96D7B42395}"/>
              </a:ext>
            </a:extLst>
          </p:cNvPr>
          <p:cNvCxnSpPr>
            <a:stCxn id="9" idx="2"/>
            <a:endCxn id="10" idx="0"/>
          </p:cNvCxnSpPr>
          <p:nvPr/>
        </p:nvCxnSpPr>
        <p:spPr>
          <a:xfrm>
            <a:off x="3243679" y="2336288"/>
            <a:ext cx="1790395" cy="968193"/>
          </a:xfrm>
          <a:prstGeom prst="line">
            <a:avLst/>
          </a:prstGeom>
        </p:spPr>
        <p:style>
          <a:lnRef idx="3">
            <a:schemeClr val="accent4"/>
          </a:lnRef>
          <a:fillRef idx="0">
            <a:schemeClr val="accent4"/>
          </a:fillRef>
          <a:effectRef idx="2">
            <a:schemeClr val="accent4"/>
          </a:effectRef>
          <a:fontRef idx="minor">
            <a:schemeClr val="tx1"/>
          </a:fontRef>
        </p:style>
      </p:cxnSp>
      <p:sp>
        <p:nvSpPr>
          <p:cNvPr id="24" name="文本框 23">
            <a:extLst>
              <a:ext uri="{FF2B5EF4-FFF2-40B4-BE49-F238E27FC236}">
                <a16:creationId xmlns:a16="http://schemas.microsoft.com/office/drawing/2014/main" id="{CDDE7939-58A6-D05C-52B7-3F29063A869E}"/>
              </a:ext>
            </a:extLst>
          </p:cNvPr>
          <p:cNvSpPr txBox="1"/>
          <p:nvPr/>
        </p:nvSpPr>
        <p:spPr>
          <a:xfrm>
            <a:off x="1416486" y="1575379"/>
            <a:ext cx="1364476" cy="396134"/>
          </a:xfrm>
          <a:prstGeom prst="rect">
            <a:avLst/>
          </a:prstGeom>
          <a:noFill/>
        </p:spPr>
        <p:txBody>
          <a:bodyPr wrap="none" rtlCol="0">
            <a:spAutoFit/>
          </a:bodyPr>
          <a:lstStyle/>
          <a:p>
            <a:pPr>
              <a:lnSpc>
                <a:spcPct val="120000"/>
              </a:lnSpc>
            </a:pPr>
            <a:r>
              <a:rPr lang="en-US" altLang="zh-CN" dirty="0">
                <a:cs typeface="+mn-ea"/>
                <a:sym typeface="+mn-lt"/>
              </a:rPr>
              <a:t>SDN</a:t>
            </a:r>
            <a:r>
              <a:rPr lang="zh-CN" altLang="en-US" dirty="0">
                <a:cs typeface="+mn-ea"/>
                <a:sym typeface="+mn-lt"/>
              </a:rPr>
              <a:t>控制器</a:t>
            </a:r>
          </a:p>
        </p:txBody>
      </p:sp>
      <p:cxnSp>
        <p:nvCxnSpPr>
          <p:cNvPr id="28" name="直接箭头连接符 27">
            <a:extLst>
              <a:ext uri="{FF2B5EF4-FFF2-40B4-BE49-F238E27FC236}">
                <a16:creationId xmlns:a16="http://schemas.microsoft.com/office/drawing/2014/main" id="{E73B8F17-61B6-2B26-52A0-53AD4CFC9FD0}"/>
              </a:ext>
            </a:extLst>
          </p:cNvPr>
          <p:cNvCxnSpPr>
            <a:cxnSpLocks/>
          </p:cNvCxnSpPr>
          <p:nvPr/>
        </p:nvCxnSpPr>
        <p:spPr>
          <a:xfrm flipV="1">
            <a:off x="1802408" y="2702513"/>
            <a:ext cx="835530" cy="79081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0" name="文本框 29">
            <a:extLst>
              <a:ext uri="{FF2B5EF4-FFF2-40B4-BE49-F238E27FC236}">
                <a16:creationId xmlns:a16="http://schemas.microsoft.com/office/drawing/2014/main" id="{AEF10DF1-05A9-FCE3-E793-035D58747AE8}"/>
              </a:ext>
            </a:extLst>
          </p:cNvPr>
          <p:cNvSpPr txBox="1"/>
          <p:nvPr/>
        </p:nvSpPr>
        <p:spPr>
          <a:xfrm rot="19042489">
            <a:off x="1420043" y="2773550"/>
            <a:ext cx="1326004" cy="394210"/>
          </a:xfrm>
          <a:prstGeom prst="rect">
            <a:avLst/>
          </a:prstGeom>
          <a:noFill/>
        </p:spPr>
        <p:txBody>
          <a:bodyPr wrap="none" rtlCol="0">
            <a:spAutoFit/>
          </a:bodyPr>
          <a:lstStyle/>
          <a:p>
            <a:pPr>
              <a:lnSpc>
                <a:spcPct val="120000"/>
              </a:lnSpc>
            </a:pPr>
            <a:r>
              <a:rPr lang="en-US" altLang="zh-CN" dirty="0">
                <a:solidFill>
                  <a:srgbClr val="FF0000"/>
                </a:solidFill>
                <a:cs typeface="+mn-ea"/>
                <a:sym typeface="+mn-lt"/>
              </a:rPr>
              <a:t>registration</a:t>
            </a:r>
            <a:endParaRPr lang="zh-CN" altLang="en-US" dirty="0">
              <a:solidFill>
                <a:srgbClr val="FF0000"/>
              </a:solidFill>
              <a:cs typeface="+mn-ea"/>
              <a:sym typeface="+mn-lt"/>
            </a:endParaRPr>
          </a:p>
        </p:txBody>
      </p:sp>
    </p:spTree>
    <p:extLst>
      <p:ext uri="{BB962C8B-B14F-4D97-AF65-F5344CB8AC3E}">
        <p14:creationId xmlns:p14="http://schemas.microsoft.com/office/powerpoint/2010/main" val="2674199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a:extLst>
              <a:ext uri="{FF2B5EF4-FFF2-40B4-BE49-F238E27FC236}">
                <a16:creationId xmlns:a16="http://schemas.microsoft.com/office/drawing/2014/main" id="{39228296-4003-1BE0-13F8-5E82AD7BE39F}"/>
              </a:ext>
            </a:extLst>
          </p:cNvPr>
          <p:cNvCxnSpPr>
            <a:cxnSpLocks/>
            <a:stCxn id="34" idx="3"/>
            <a:endCxn id="35" idx="1"/>
          </p:cNvCxnSpPr>
          <p:nvPr/>
        </p:nvCxnSpPr>
        <p:spPr>
          <a:xfrm>
            <a:off x="2207201" y="5487545"/>
            <a:ext cx="179548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5BD1CB4-405B-375E-09F3-9DD954B782C5}"/>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工作原理 </a:t>
            </a:r>
            <a:r>
              <a:rPr lang="en-US" altLang="zh-CN" sz="3200" dirty="0">
                <a:latin typeface="+mn-lt"/>
                <a:ea typeface="+mn-ea"/>
                <a:cs typeface="+mn-ea"/>
                <a:sym typeface="+mn-lt"/>
              </a:rPr>
              <a:t>– </a:t>
            </a:r>
            <a:r>
              <a:rPr lang="zh-CN" altLang="en-US" sz="3200" dirty="0">
                <a:latin typeface="+mn-lt"/>
                <a:ea typeface="+mn-ea"/>
                <a:cs typeface="+mn-ea"/>
                <a:sym typeface="+mn-lt"/>
              </a:rPr>
              <a:t>网络拓扑信息收集</a:t>
            </a:r>
          </a:p>
        </p:txBody>
      </p:sp>
      <p:sp>
        <p:nvSpPr>
          <p:cNvPr id="3" name="内容占位符 2">
            <a:extLst>
              <a:ext uri="{FF2B5EF4-FFF2-40B4-BE49-F238E27FC236}">
                <a16:creationId xmlns:a16="http://schemas.microsoft.com/office/drawing/2014/main" id="{0015655A-0234-D3F1-6AA2-951F838EE5F5}"/>
              </a:ext>
            </a:extLst>
          </p:cNvPr>
          <p:cNvSpPr>
            <a:spLocks noGrp="1"/>
          </p:cNvSpPr>
          <p:nvPr>
            <p:ph idx="1"/>
          </p:nvPr>
        </p:nvSpPr>
        <p:spPr>
          <a:xfrm>
            <a:off x="5874180" y="1130300"/>
            <a:ext cx="5644719" cy="5003800"/>
          </a:xfrm>
        </p:spPr>
        <p:txBody>
          <a:bodyPr vert="horz" lIns="91440" tIns="45720" rIns="91440" bIns="45720" rtlCol="0">
            <a:normAutofit fontScale="625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网络拓扑描述网络中节点、链路以及节点之间的连接关系，通常由三个对象组成</a:t>
            </a:r>
            <a:r>
              <a:rPr lang="en-US" altLang="zh-CN" sz="2400" dirty="0">
                <a:solidFill>
                  <a:schemeClr val="accent1"/>
                </a:solidFill>
                <a:cs typeface="+mn-ea"/>
                <a:sym typeface="+mn-lt"/>
              </a:rPr>
              <a:t>: </a:t>
            </a:r>
          </a:p>
          <a:p>
            <a:pPr lvl="1">
              <a:buFont typeface="Wingdings" panose="05000000000000000000" pitchFamily="2" charset="2"/>
              <a:buChar char="Ø"/>
            </a:pPr>
            <a:r>
              <a:rPr lang="zh-CN" altLang="en-US" sz="2200" dirty="0">
                <a:sym typeface="+mn-lt"/>
              </a:rPr>
              <a:t>节点对象：转发设备，由节点</a:t>
            </a:r>
            <a:r>
              <a:rPr lang="en-US" altLang="zh-CN" sz="2200" dirty="0">
                <a:sym typeface="+mn-lt"/>
              </a:rPr>
              <a:t>ID</a:t>
            </a:r>
            <a:r>
              <a:rPr lang="zh-CN" altLang="en-US" sz="2200" dirty="0">
                <a:sym typeface="+mn-lt"/>
              </a:rPr>
              <a:t>标记，转发设备上报</a:t>
            </a:r>
            <a:endParaRPr lang="en-US" altLang="zh-CN" sz="2200" dirty="0">
              <a:sym typeface="+mn-lt"/>
            </a:endParaRPr>
          </a:p>
          <a:p>
            <a:pPr lvl="1">
              <a:buFont typeface="Wingdings" panose="05000000000000000000" pitchFamily="2" charset="2"/>
              <a:buChar char="Ø"/>
            </a:pPr>
            <a:r>
              <a:rPr lang="zh-CN" altLang="en-US" sz="2200" dirty="0">
                <a:sym typeface="+mn-lt"/>
              </a:rPr>
              <a:t>接口对象：转发设备上的接口，用节点</a:t>
            </a:r>
            <a:r>
              <a:rPr lang="en-US" altLang="zh-CN" sz="2200" dirty="0">
                <a:sym typeface="+mn-lt"/>
              </a:rPr>
              <a:t>ID + </a:t>
            </a:r>
            <a:r>
              <a:rPr lang="zh-CN" altLang="en-US" sz="2200" dirty="0">
                <a:sym typeface="+mn-lt"/>
              </a:rPr>
              <a:t>接口</a:t>
            </a:r>
            <a:r>
              <a:rPr lang="en-US" altLang="zh-CN" sz="2200" dirty="0">
                <a:sym typeface="+mn-lt"/>
              </a:rPr>
              <a:t>ID</a:t>
            </a:r>
            <a:r>
              <a:rPr lang="zh-CN" altLang="en-US" sz="2200" dirty="0">
                <a:sym typeface="+mn-lt"/>
              </a:rPr>
              <a:t>标记，由转发设备上报</a:t>
            </a:r>
            <a:endParaRPr lang="en-US" altLang="zh-CN" sz="2200" dirty="0">
              <a:sym typeface="+mn-lt"/>
            </a:endParaRPr>
          </a:p>
          <a:p>
            <a:pPr lvl="1">
              <a:buFont typeface="Wingdings" panose="05000000000000000000" pitchFamily="2" charset="2"/>
              <a:buChar char="Ø"/>
            </a:pPr>
            <a:r>
              <a:rPr lang="zh-CN" altLang="en-US" sz="2200" dirty="0">
                <a:sym typeface="+mn-lt"/>
              </a:rPr>
              <a:t>链路对象：由两个接口标记，即左接口</a:t>
            </a:r>
            <a:r>
              <a:rPr lang="en-US" altLang="zh-CN" sz="2200" dirty="0">
                <a:sym typeface="+mn-lt"/>
              </a:rPr>
              <a:t>+ </a:t>
            </a:r>
            <a:r>
              <a:rPr lang="zh-CN" altLang="en-US" sz="2200" dirty="0">
                <a:sym typeface="+mn-lt"/>
              </a:rPr>
              <a:t>右接口，其</a:t>
            </a:r>
            <a:r>
              <a:rPr lang="en-US" altLang="zh-CN" sz="2200" dirty="0">
                <a:sym typeface="+mn-lt"/>
              </a:rPr>
              <a:t>ID</a:t>
            </a:r>
            <a:r>
              <a:rPr lang="zh-CN" altLang="en-US" sz="2200" dirty="0">
                <a:sym typeface="+mn-lt"/>
              </a:rPr>
              <a:t>由（左节点，左接口，右节点，右接口）组成，由拓扑收集协议上报</a:t>
            </a:r>
            <a:endParaRPr lang="en-US" altLang="zh-CN" sz="2200" dirty="0">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拓扑收集协议：</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二层设备发现协议：链路层发现协议（</a:t>
            </a:r>
            <a:r>
              <a:rPr lang="en-US" altLang="zh-CN" sz="2200" dirty="0">
                <a:sym typeface="+mn-lt"/>
              </a:rPr>
              <a:t>Link Layer discovery Protocol</a:t>
            </a:r>
            <a:r>
              <a:rPr lang="zh-CN" altLang="en-US" sz="2200" dirty="0">
                <a:sym typeface="+mn-lt"/>
              </a:rPr>
              <a:t> </a:t>
            </a:r>
            <a:r>
              <a:rPr lang="en-US" altLang="zh-CN" sz="2200" dirty="0">
                <a:sym typeface="+mn-lt"/>
              </a:rPr>
              <a:t>– LLDP</a:t>
            </a:r>
            <a:r>
              <a:rPr lang="zh-CN" altLang="en-US" sz="2200" dirty="0">
                <a:sym typeface="+mn-lt"/>
              </a:rPr>
              <a:t>），控制器可以获得（链路对象</a:t>
            </a:r>
            <a:r>
              <a:rPr lang="en-US" altLang="zh-CN" sz="2200" dirty="0">
                <a:sym typeface="+mn-lt"/>
              </a:rPr>
              <a:t>1</a:t>
            </a:r>
            <a:r>
              <a:rPr lang="zh-CN" altLang="en-US" sz="2200" dirty="0">
                <a:sym typeface="+mn-lt"/>
              </a:rPr>
              <a:t>：转发设备</a:t>
            </a:r>
            <a:r>
              <a:rPr lang="en-US" altLang="zh-CN" sz="2200" dirty="0">
                <a:sym typeface="+mn-lt"/>
              </a:rPr>
              <a:t>B</a:t>
            </a:r>
            <a:r>
              <a:rPr lang="zh-CN" altLang="en-US" sz="2200" dirty="0">
                <a:sym typeface="+mn-lt"/>
              </a:rPr>
              <a:t>，接口</a:t>
            </a:r>
            <a:r>
              <a:rPr lang="en-US" altLang="zh-CN" sz="2200" dirty="0">
                <a:sym typeface="+mn-lt"/>
              </a:rPr>
              <a:t>B1</a:t>
            </a:r>
            <a:r>
              <a:rPr lang="zh-CN" altLang="en-US" sz="2200" dirty="0">
                <a:sym typeface="+mn-lt"/>
              </a:rPr>
              <a:t>，转发设备</a:t>
            </a:r>
            <a:r>
              <a:rPr lang="en-US" altLang="zh-CN" sz="2200" dirty="0">
                <a:sym typeface="+mn-lt"/>
              </a:rPr>
              <a:t>A</a:t>
            </a:r>
            <a:r>
              <a:rPr lang="zh-CN" altLang="en-US" sz="2200" dirty="0">
                <a:sym typeface="+mn-lt"/>
              </a:rPr>
              <a:t>，接口</a:t>
            </a:r>
            <a:r>
              <a:rPr lang="en-US" altLang="zh-CN" sz="2200" dirty="0">
                <a:sym typeface="+mn-lt"/>
              </a:rPr>
              <a:t>A1</a:t>
            </a:r>
            <a:r>
              <a:rPr lang="zh-CN" altLang="en-US" sz="2200" dirty="0">
                <a:sym typeface="+mn-lt"/>
              </a:rPr>
              <a:t>）链路对象</a:t>
            </a:r>
            <a:endParaRPr lang="en-US" altLang="zh-CN" sz="2200" dirty="0">
              <a:sym typeface="+mn-lt"/>
            </a:endParaRPr>
          </a:p>
          <a:p>
            <a:pPr lvl="1">
              <a:buFont typeface="Wingdings" panose="05000000000000000000" pitchFamily="2" charset="2"/>
              <a:buChar char="Ø"/>
            </a:pPr>
            <a:r>
              <a:rPr lang="zh-CN" altLang="en-US" sz="2200" dirty="0">
                <a:sym typeface="+mn-lt"/>
              </a:rPr>
              <a:t>三层拓扑收集协议：可以通过</a:t>
            </a:r>
            <a:r>
              <a:rPr lang="en-US" altLang="zh-CN" sz="2200" dirty="0">
                <a:sym typeface="+mn-lt"/>
              </a:rPr>
              <a:t>IGP</a:t>
            </a:r>
            <a:r>
              <a:rPr lang="zh-CN" altLang="en-US" sz="2200" dirty="0">
                <a:sym typeface="+mn-lt"/>
              </a:rPr>
              <a:t>来收集，由于</a:t>
            </a:r>
            <a:r>
              <a:rPr lang="en-US" altLang="zh-CN" sz="2200" dirty="0">
                <a:sym typeface="+mn-lt"/>
              </a:rPr>
              <a:t>IGP</a:t>
            </a:r>
            <a:r>
              <a:rPr lang="zh-CN" altLang="en-US" sz="2200" dirty="0">
                <a:sym typeface="+mn-lt"/>
              </a:rPr>
              <a:t>协议分区域的设计，无法形成整个自治系统的拓扑；使用</a:t>
            </a:r>
            <a:r>
              <a:rPr lang="en-US" altLang="zh-CN" sz="2200" dirty="0">
                <a:sym typeface="+mn-lt"/>
              </a:rPr>
              <a:t>BGP-LS</a:t>
            </a:r>
            <a:r>
              <a:rPr lang="zh-CN" altLang="en-US" sz="2200" dirty="0">
                <a:sym typeface="+mn-lt"/>
              </a:rPr>
              <a:t>（</a:t>
            </a:r>
            <a:r>
              <a:rPr lang="en-US" altLang="zh-CN" sz="2200" dirty="0">
                <a:sym typeface="+mn-lt"/>
              </a:rPr>
              <a:t>BGP Link-State</a:t>
            </a:r>
            <a:r>
              <a:rPr lang="zh-CN" altLang="en-US" sz="2200" dirty="0">
                <a:sym typeface="+mn-lt"/>
              </a:rPr>
              <a:t>）协议可以收集多域拓扑</a:t>
            </a:r>
            <a:endParaRPr lang="en-US" altLang="zh-CN" sz="2200" dirty="0">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控制器收集这些网络信息和设备资源信息后：</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存储些信息到内部数据库</a:t>
            </a:r>
            <a:endParaRPr lang="en-US" altLang="zh-CN" sz="2200" dirty="0">
              <a:sym typeface="+mn-lt"/>
            </a:endParaRPr>
          </a:p>
          <a:p>
            <a:pPr lvl="1">
              <a:buFont typeface="Wingdings" panose="05000000000000000000" pitchFamily="2" charset="2"/>
              <a:buChar char="Ø"/>
            </a:pPr>
            <a:r>
              <a:rPr lang="zh-CN" altLang="en-US" sz="2200" dirty="0">
                <a:sym typeface="+mn-lt"/>
              </a:rPr>
              <a:t>进行路由计算</a:t>
            </a:r>
          </a:p>
          <a:p>
            <a:pPr marL="266700" indent="-266700">
              <a:buFont typeface="Wingdings" panose="05000000000000000000" pitchFamily="2" charset="2"/>
              <a:buChar char="n"/>
            </a:pPr>
            <a:endParaRPr lang="zh-CN" altLang="en-US"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27E5FFF2-FD0E-F900-A3A7-A47E6908FA5A}"/>
              </a:ext>
            </a:extLst>
          </p:cNvPr>
          <p:cNvSpPr>
            <a:spLocks noGrp="1"/>
          </p:cNvSpPr>
          <p:nvPr>
            <p:ph type="dt" sz="half" idx="10"/>
          </p:nvPr>
        </p:nvSpPr>
        <p:spPr/>
        <p:txBody>
          <a:bodyPr/>
          <a:lstStyle/>
          <a:p>
            <a:pPr>
              <a:lnSpc>
                <a:spcPct val="120000"/>
              </a:lnSpc>
            </a:pPr>
            <a:fld id="{EEAE0647-BCC2-4D54-94A7-2083E5C86008}"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9B42E370-68DC-8EF5-9FA8-9510C0314EF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707B8B67-17AA-D401-2949-05AFFCC50BBB}"/>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265</a:t>
            </a:fld>
            <a:endParaRPr lang="en-US">
              <a:cs typeface="+mn-ea"/>
              <a:sym typeface="+mn-lt"/>
            </a:endParaRPr>
          </a:p>
        </p:txBody>
      </p:sp>
      <p:sp>
        <p:nvSpPr>
          <p:cNvPr id="7" name="云形 6">
            <a:extLst>
              <a:ext uri="{FF2B5EF4-FFF2-40B4-BE49-F238E27FC236}">
                <a16:creationId xmlns:a16="http://schemas.microsoft.com/office/drawing/2014/main" id="{CBA96371-1A50-635A-8D45-5BF34C1C3D43}"/>
              </a:ext>
            </a:extLst>
          </p:cNvPr>
          <p:cNvSpPr/>
          <p:nvPr/>
        </p:nvSpPr>
        <p:spPr>
          <a:xfrm>
            <a:off x="745763" y="2991206"/>
            <a:ext cx="4995832" cy="1787435"/>
          </a:xfrm>
          <a:prstGeom prst="clou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8" name="图形 7">
            <a:extLst>
              <a:ext uri="{FF2B5EF4-FFF2-40B4-BE49-F238E27FC236}">
                <a16:creationId xmlns:a16="http://schemas.microsoft.com/office/drawing/2014/main" id="{C7780DA7-5D4B-6416-2A8E-3EFB03A3DF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2903" y="3283964"/>
            <a:ext cx="445460" cy="445460"/>
          </a:xfrm>
          <a:prstGeom prst="rect">
            <a:avLst/>
          </a:prstGeom>
        </p:spPr>
      </p:pic>
      <p:pic>
        <p:nvPicPr>
          <p:cNvPr id="9" name="图形 8">
            <a:extLst>
              <a:ext uri="{FF2B5EF4-FFF2-40B4-BE49-F238E27FC236}">
                <a16:creationId xmlns:a16="http://schemas.microsoft.com/office/drawing/2014/main" id="{BDF173BA-96AF-8307-F214-F064D3B4A2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1376" y="1453675"/>
            <a:ext cx="1344606" cy="882613"/>
          </a:xfrm>
          <a:prstGeom prst="rect">
            <a:avLst/>
          </a:prstGeom>
        </p:spPr>
      </p:pic>
      <p:pic>
        <p:nvPicPr>
          <p:cNvPr id="10" name="图形 9">
            <a:extLst>
              <a:ext uri="{FF2B5EF4-FFF2-40B4-BE49-F238E27FC236}">
                <a16:creationId xmlns:a16="http://schemas.microsoft.com/office/drawing/2014/main" id="{BBA07932-32CC-F223-C649-100CD9B48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1344" y="3304481"/>
            <a:ext cx="445460" cy="445460"/>
          </a:xfrm>
          <a:prstGeom prst="rect">
            <a:avLst/>
          </a:prstGeom>
        </p:spPr>
      </p:pic>
      <p:pic>
        <p:nvPicPr>
          <p:cNvPr id="11" name="图形 10">
            <a:extLst>
              <a:ext uri="{FF2B5EF4-FFF2-40B4-BE49-F238E27FC236}">
                <a16:creationId xmlns:a16="http://schemas.microsoft.com/office/drawing/2014/main" id="{D72B166C-01AF-A03C-C065-358356F1AB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9085" y="3951908"/>
            <a:ext cx="445460" cy="445460"/>
          </a:xfrm>
          <a:prstGeom prst="rect">
            <a:avLst/>
          </a:prstGeom>
        </p:spPr>
      </p:pic>
      <p:pic>
        <p:nvPicPr>
          <p:cNvPr id="12" name="图形 11">
            <a:extLst>
              <a:ext uri="{FF2B5EF4-FFF2-40B4-BE49-F238E27FC236}">
                <a16:creationId xmlns:a16="http://schemas.microsoft.com/office/drawing/2014/main" id="{717379C6-C254-28A6-D36F-1AB673E5EF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8219" y="4231044"/>
            <a:ext cx="445460" cy="445460"/>
          </a:xfrm>
          <a:prstGeom prst="rect">
            <a:avLst/>
          </a:prstGeom>
        </p:spPr>
      </p:pic>
      <p:pic>
        <p:nvPicPr>
          <p:cNvPr id="13" name="图形 12">
            <a:extLst>
              <a:ext uri="{FF2B5EF4-FFF2-40B4-BE49-F238E27FC236}">
                <a16:creationId xmlns:a16="http://schemas.microsoft.com/office/drawing/2014/main" id="{12658F54-822C-86BF-21DA-04D4274E95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731" y="3951908"/>
            <a:ext cx="445460" cy="445460"/>
          </a:xfrm>
          <a:prstGeom prst="rect">
            <a:avLst/>
          </a:prstGeom>
        </p:spPr>
      </p:pic>
      <p:cxnSp>
        <p:nvCxnSpPr>
          <p:cNvPr id="14" name="直接连接符 13">
            <a:extLst>
              <a:ext uri="{FF2B5EF4-FFF2-40B4-BE49-F238E27FC236}">
                <a16:creationId xmlns:a16="http://schemas.microsoft.com/office/drawing/2014/main" id="{14D53F7B-9348-7831-75B4-0F42FC68C122}"/>
              </a:ext>
            </a:extLst>
          </p:cNvPr>
          <p:cNvCxnSpPr>
            <a:stCxn id="11" idx="3"/>
            <a:endCxn id="12" idx="1"/>
          </p:cNvCxnSpPr>
          <p:nvPr/>
        </p:nvCxnSpPr>
        <p:spPr>
          <a:xfrm>
            <a:off x="1754545" y="4174638"/>
            <a:ext cx="1043674" cy="279136"/>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0576F532-5699-88E9-BDB5-A7445980CF7B}"/>
              </a:ext>
            </a:extLst>
          </p:cNvPr>
          <p:cNvCxnSpPr>
            <a:stCxn id="12" idx="3"/>
            <a:endCxn id="13" idx="1"/>
          </p:cNvCxnSpPr>
          <p:nvPr/>
        </p:nvCxnSpPr>
        <p:spPr>
          <a:xfrm flipV="1">
            <a:off x="3243679" y="4174638"/>
            <a:ext cx="786052" cy="27913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AC8988DE-6F2C-608D-4622-3D3623EDBF46}"/>
              </a:ext>
            </a:extLst>
          </p:cNvPr>
          <p:cNvCxnSpPr>
            <a:cxnSpLocks/>
            <a:stCxn id="11" idx="3"/>
            <a:endCxn id="8" idx="1"/>
          </p:cNvCxnSpPr>
          <p:nvPr/>
        </p:nvCxnSpPr>
        <p:spPr>
          <a:xfrm flipV="1">
            <a:off x="1754545" y="3506694"/>
            <a:ext cx="688358" cy="667944"/>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B00F2613-9A7F-70C9-E6F2-C63306FEC355}"/>
              </a:ext>
            </a:extLst>
          </p:cNvPr>
          <p:cNvCxnSpPr>
            <a:stCxn id="8" idx="3"/>
            <a:endCxn id="13" idx="1"/>
          </p:cNvCxnSpPr>
          <p:nvPr/>
        </p:nvCxnSpPr>
        <p:spPr>
          <a:xfrm>
            <a:off x="2888363" y="3506694"/>
            <a:ext cx="1141368" cy="667944"/>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FE32B629-B2E5-08A9-AA9A-A34B45E78A38}"/>
              </a:ext>
            </a:extLst>
          </p:cNvPr>
          <p:cNvCxnSpPr>
            <a:stCxn id="13" idx="3"/>
            <a:endCxn id="10" idx="1"/>
          </p:cNvCxnSpPr>
          <p:nvPr/>
        </p:nvCxnSpPr>
        <p:spPr>
          <a:xfrm flipV="1">
            <a:off x="4475191" y="3527211"/>
            <a:ext cx="336153" cy="647427"/>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5E1B0B2-6BDD-2B5A-CAC4-4339C95B9EB4}"/>
              </a:ext>
            </a:extLst>
          </p:cNvPr>
          <p:cNvCxnSpPr>
            <a:stCxn id="9" idx="2"/>
            <a:endCxn id="11" idx="0"/>
          </p:cNvCxnSpPr>
          <p:nvPr/>
        </p:nvCxnSpPr>
        <p:spPr>
          <a:xfrm flipH="1">
            <a:off x="1531815" y="2336288"/>
            <a:ext cx="1711864"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直接连接符 19">
            <a:extLst>
              <a:ext uri="{FF2B5EF4-FFF2-40B4-BE49-F238E27FC236}">
                <a16:creationId xmlns:a16="http://schemas.microsoft.com/office/drawing/2014/main" id="{95D24E5A-A289-ECBC-CCDA-9532DC1B4F99}"/>
              </a:ext>
            </a:extLst>
          </p:cNvPr>
          <p:cNvCxnSpPr>
            <a:cxnSpLocks/>
            <a:stCxn id="9" idx="2"/>
            <a:endCxn id="8" idx="0"/>
          </p:cNvCxnSpPr>
          <p:nvPr/>
        </p:nvCxnSpPr>
        <p:spPr>
          <a:xfrm flipH="1">
            <a:off x="2665633" y="2336288"/>
            <a:ext cx="578046" cy="947676"/>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直接连接符 20">
            <a:extLst>
              <a:ext uri="{FF2B5EF4-FFF2-40B4-BE49-F238E27FC236}">
                <a16:creationId xmlns:a16="http://schemas.microsoft.com/office/drawing/2014/main" id="{185E9DFF-4491-87A3-B4EC-40699EED312C}"/>
              </a:ext>
            </a:extLst>
          </p:cNvPr>
          <p:cNvCxnSpPr>
            <a:stCxn id="9" idx="2"/>
            <a:endCxn id="12" idx="0"/>
          </p:cNvCxnSpPr>
          <p:nvPr/>
        </p:nvCxnSpPr>
        <p:spPr>
          <a:xfrm flipH="1">
            <a:off x="3020949" y="2336288"/>
            <a:ext cx="222730" cy="1894756"/>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直接连接符 21">
            <a:extLst>
              <a:ext uri="{FF2B5EF4-FFF2-40B4-BE49-F238E27FC236}">
                <a16:creationId xmlns:a16="http://schemas.microsoft.com/office/drawing/2014/main" id="{B7262902-17DD-F895-ED9B-0F3E7CE12DDB}"/>
              </a:ext>
            </a:extLst>
          </p:cNvPr>
          <p:cNvCxnSpPr>
            <a:stCxn id="9" idx="2"/>
            <a:endCxn id="13" idx="0"/>
          </p:cNvCxnSpPr>
          <p:nvPr/>
        </p:nvCxnSpPr>
        <p:spPr>
          <a:xfrm>
            <a:off x="3243679" y="2336288"/>
            <a:ext cx="1008782"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直接连接符 22">
            <a:extLst>
              <a:ext uri="{FF2B5EF4-FFF2-40B4-BE49-F238E27FC236}">
                <a16:creationId xmlns:a16="http://schemas.microsoft.com/office/drawing/2014/main" id="{908A4ED9-B94E-1DF9-C90F-979956E797C5}"/>
              </a:ext>
            </a:extLst>
          </p:cNvPr>
          <p:cNvCxnSpPr>
            <a:stCxn id="9" idx="2"/>
            <a:endCxn id="10" idx="0"/>
          </p:cNvCxnSpPr>
          <p:nvPr/>
        </p:nvCxnSpPr>
        <p:spPr>
          <a:xfrm>
            <a:off x="3243679" y="2336288"/>
            <a:ext cx="1790395" cy="968193"/>
          </a:xfrm>
          <a:prstGeom prst="line">
            <a:avLst/>
          </a:prstGeom>
        </p:spPr>
        <p:style>
          <a:lnRef idx="3">
            <a:schemeClr val="accent4"/>
          </a:lnRef>
          <a:fillRef idx="0">
            <a:schemeClr val="accent4"/>
          </a:fillRef>
          <a:effectRef idx="2">
            <a:schemeClr val="accent4"/>
          </a:effectRef>
          <a:fontRef idx="minor">
            <a:schemeClr val="tx1"/>
          </a:fontRef>
        </p:style>
      </p:cxnSp>
      <p:sp>
        <p:nvSpPr>
          <p:cNvPr id="24" name="文本框 23">
            <a:extLst>
              <a:ext uri="{FF2B5EF4-FFF2-40B4-BE49-F238E27FC236}">
                <a16:creationId xmlns:a16="http://schemas.microsoft.com/office/drawing/2014/main" id="{5AFEE3B4-95A5-337D-1133-87188042A1F2}"/>
              </a:ext>
            </a:extLst>
          </p:cNvPr>
          <p:cNvSpPr txBox="1"/>
          <p:nvPr/>
        </p:nvSpPr>
        <p:spPr>
          <a:xfrm>
            <a:off x="1416486" y="1575379"/>
            <a:ext cx="1364476" cy="396134"/>
          </a:xfrm>
          <a:prstGeom prst="rect">
            <a:avLst/>
          </a:prstGeom>
          <a:noFill/>
        </p:spPr>
        <p:txBody>
          <a:bodyPr wrap="none" rtlCol="0">
            <a:spAutoFit/>
          </a:bodyPr>
          <a:lstStyle/>
          <a:p>
            <a:pPr>
              <a:lnSpc>
                <a:spcPct val="120000"/>
              </a:lnSpc>
            </a:pPr>
            <a:r>
              <a:rPr lang="en-US" altLang="zh-CN" dirty="0">
                <a:cs typeface="+mn-ea"/>
                <a:sym typeface="+mn-lt"/>
              </a:rPr>
              <a:t>SDN</a:t>
            </a:r>
            <a:r>
              <a:rPr lang="zh-CN" altLang="en-US" dirty="0">
                <a:cs typeface="+mn-ea"/>
                <a:sym typeface="+mn-lt"/>
              </a:rPr>
              <a:t>控制器</a:t>
            </a:r>
          </a:p>
        </p:txBody>
      </p:sp>
      <p:pic>
        <p:nvPicPr>
          <p:cNvPr id="34" name="图形 33">
            <a:extLst>
              <a:ext uri="{FF2B5EF4-FFF2-40B4-BE49-F238E27FC236}">
                <a16:creationId xmlns:a16="http://schemas.microsoft.com/office/drawing/2014/main" id="{F4972561-667A-A922-D22E-33886AF31B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1741" y="5264815"/>
            <a:ext cx="445460" cy="445460"/>
          </a:xfrm>
          <a:prstGeom prst="rect">
            <a:avLst/>
          </a:prstGeom>
        </p:spPr>
      </p:pic>
      <p:pic>
        <p:nvPicPr>
          <p:cNvPr id="35" name="图形 34">
            <a:extLst>
              <a:ext uri="{FF2B5EF4-FFF2-40B4-BE49-F238E27FC236}">
                <a16:creationId xmlns:a16="http://schemas.microsoft.com/office/drawing/2014/main" id="{5703B017-9ABB-7CE9-2886-18D42A7532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2684" y="5264815"/>
            <a:ext cx="445460" cy="445460"/>
          </a:xfrm>
          <a:prstGeom prst="rect">
            <a:avLst/>
          </a:prstGeom>
        </p:spPr>
      </p:pic>
      <p:sp>
        <p:nvSpPr>
          <p:cNvPr id="36" name="文本框 35">
            <a:extLst>
              <a:ext uri="{FF2B5EF4-FFF2-40B4-BE49-F238E27FC236}">
                <a16:creationId xmlns:a16="http://schemas.microsoft.com/office/drawing/2014/main" id="{67A78946-396D-EAC6-90A4-1969A4CDD0DA}"/>
              </a:ext>
            </a:extLst>
          </p:cNvPr>
          <p:cNvSpPr txBox="1"/>
          <p:nvPr/>
        </p:nvSpPr>
        <p:spPr>
          <a:xfrm>
            <a:off x="1510008" y="5702705"/>
            <a:ext cx="1023037" cy="328551"/>
          </a:xfrm>
          <a:prstGeom prst="rect">
            <a:avLst/>
          </a:prstGeom>
          <a:noFill/>
        </p:spPr>
        <p:txBody>
          <a:bodyPr wrap="none" rtlCol="0">
            <a:spAutoFit/>
          </a:bodyPr>
          <a:lstStyle/>
          <a:p>
            <a:pPr>
              <a:lnSpc>
                <a:spcPct val="120000"/>
              </a:lnSpc>
            </a:pPr>
            <a:r>
              <a:rPr lang="zh-CN" altLang="en-US" sz="1400" dirty="0">
                <a:cs typeface="+mn-ea"/>
                <a:sym typeface="+mn-lt"/>
              </a:rPr>
              <a:t>转发设备</a:t>
            </a:r>
            <a:r>
              <a:rPr lang="en-US" altLang="zh-CN" sz="1400" dirty="0">
                <a:cs typeface="+mn-ea"/>
                <a:sym typeface="+mn-lt"/>
              </a:rPr>
              <a:t>A</a:t>
            </a:r>
            <a:endParaRPr lang="zh-CN" altLang="en-US" sz="1400" dirty="0">
              <a:cs typeface="+mn-ea"/>
              <a:sym typeface="+mn-lt"/>
            </a:endParaRPr>
          </a:p>
        </p:txBody>
      </p:sp>
      <p:sp>
        <p:nvSpPr>
          <p:cNvPr id="37" name="文本框 36">
            <a:extLst>
              <a:ext uri="{FF2B5EF4-FFF2-40B4-BE49-F238E27FC236}">
                <a16:creationId xmlns:a16="http://schemas.microsoft.com/office/drawing/2014/main" id="{03E4830B-414D-10F2-5E28-AFE4E81862D6}"/>
              </a:ext>
            </a:extLst>
          </p:cNvPr>
          <p:cNvSpPr txBox="1"/>
          <p:nvPr/>
        </p:nvSpPr>
        <p:spPr>
          <a:xfrm>
            <a:off x="3695013" y="5710275"/>
            <a:ext cx="1023037" cy="328551"/>
          </a:xfrm>
          <a:prstGeom prst="rect">
            <a:avLst/>
          </a:prstGeom>
          <a:noFill/>
        </p:spPr>
        <p:txBody>
          <a:bodyPr wrap="none" rtlCol="0">
            <a:spAutoFit/>
          </a:bodyPr>
          <a:lstStyle/>
          <a:p>
            <a:pPr>
              <a:lnSpc>
                <a:spcPct val="120000"/>
              </a:lnSpc>
            </a:pPr>
            <a:r>
              <a:rPr lang="zh-CN" altLang="en-US" sz="1400" dirty="0">
                <a:cs typeface="+mn-ea"/>
                <a:sym typeface="+mn-lt"/>
              </a:rPr>
              <a:t>转发设备</a:t>
            </a:r>
            <a:r>
              <a:rPr lang="en-US" altLang="zh-CN" sz="1400" dirty="0">
                <a:cs typeface="+mn-ea"/>
                <a:sym typeface="+mn-lt"/>
              </a:rPr>
              <a:t>B</a:t>
            </a:r>
            <a:endParaRPr lang="zh-CN" altLang="en-US" sz="1400" dirty="0">
              <a:cs typeface="+mn-ea"/>
              <a:sym typeface="+mn-lt"/>
            </a:endParaRPr>
          </a:p>
        </p:txBody>
      </p:sp>
      <p:sp>
        <p:nvSpPr>
          <p:cNvPr id="45" name="文本框 44">
            <a:extLst>
              <a:ext uri="{FF2B5EF4-FFF2-40B4-BE49-F238E27FC236}">
                <a16:creationId xmlns:a16="http://schemas.microsoft.com/office/drawing/2014/main" id="{1DFF84E2-7294-4FA6-5B99-7B439BEA6DAB}"/>
              </a:ext>
            </a:extLst>
          </p:cNvPr>
          <p:cNvSpPr txBox="1"/>
          <p:nvPr/>
        </p:nvSpPr>
        <p:spPr>
          <a:xfrm>
            <a:off x="2133196" y="5232510"/>
            <a:ext cx="763351" cy="328551"/>
          </a:xfrm>
          <a:prstGeom prst="rect">
            <a:avLst/>
          </a:prstGeom>
          <a:noFill/>
        </p:spPr>
        <p:txBody>
          <a:bodyPr wrap="none" rtlCol="0">
            <a:spAutoFit/>
          </a:bodyPr>
          <a:lstStyle/>
          <a:p>
            <a:pPr>
              <a:lnSpc>
                <a:spcPct val="120000"/>
              </a:lnSpc>
            </a:pPr>
            <a:r>
              <a:rPr lang="zh-CN" altLang="en-US" sz="1400" dirty="0">
                <a:cs typeface="+mn-ea"/>
                <a:sym typeface="+mn-lt"/>
              </a:rPr>
              <a:t>接口</a:t>
            </a:r>
            <a:r>
              <a:rPr lang="en-US" altLang="zh-CN" sz="1400" dirty="0">
                <a:cs typeface="+mn-ea"/>
                <a:sym typeface="+mn-lt"/>
              </a:rPr>
              <a:t>A1</a:t>
            </a:r>
            <a:endParaRPr lang="zh-CN" altLang="en-US" sz="1400" dirty="0">
              <a:cs typeface="+mn-ea"/>
              <a:sym typeface="+mn-lt"/>
            </a:endParaRPr>
          </a:p>
        </p:txBody>
      </p:sp>
      <p:sp>
        <p:nvSpPr>
          <p:cNvPr id="46" name="文本框 45">
            <a:extLst>
              <a:ext uri="{FF2B5EF4-FFF2-40B4-BE49-F238E27FC236}">
                <a16:creationId xmlns:a16="http://schemas.microsoft.com/office/drawing/2014/main" id="{BB367ECE-C783-55AE-8090-A2B5DCE98D2E}"/>
              </a:ext>
            </a:extLst>
          </p:cNvPr>
          <p:cNvSpPr txBox="1"/>
          <p:nvPr/>
        </p:nvSpPr>
        <p:spPr>
          <a:xfrm>
            <a:off x="3338040" y="5232510"/>
            <a:ext cx="763351" cy="328551"/>
          </a:xfrm>
          <a:prstGeom prst="rect">
            <a:avLst/>
          </a:prstGeom>
          <a:noFill/>
        </p:spPr>
        <p:txBody>
          <a:bodyPr wrap="none" rtlCol="0">
            <a:spAutoFit/>
          </a:bodyPr>
          <a:lstStyle/>
          <a:p>
            <a:pPr>
              <a:lnSpc>
                <a:spcPct val="120000"/>
              </a:lnSpc>
            </a:pPr>
            <a:r>
              <a:rPr lang="zh-CN" altLang="en-US" sz="1400" dirty="0">
                <a:cs typeface="+mn-ea"/>
                <a:sym typeface="+mn-lt"/>
              </a:rPr>
              <a:t>接口</a:t>
            </a:r>
            <a:r>
              <a:rPr lang="en-US" altLang="zh-CN" sz="1400" dirty="0">
                <a:cs typeface="+mn-ea"/>
                <a:sym typeface="+mn-lt"/>
              </a:rPr>
              <a:t>B1</a:t>
            </a:r>
            <a:endParaRPr lang="zh-CN" altLang="en-US" sz="1400" dirty="0">
              <a:cs typeface="+mn-ea"/>
              <a:sym typeface="+mn-lt"/>
            </a:endParaRPr>
          </a:p>
        </p:txBody>
      </p:sp>
      <p:sp>
        <p:nvSpPr>
          <p:cNvPr id="47" name="文本框 46">
            <a:extLst>
              <a:ext uri="{FF2B5EF4-FFF2-40B4-BE49-F238E27FC236}">
                <a16:creationId xmlns:a16="http://schemas.microsoft.com/office/drawing/2014/main" id="{8435B548-2E60-490F-34F7-495F2D5609CD}"/>
              </a:ext>
            </a:extLst>
          </p:cNvPr>
          <p:cNvSpPr txBox="1"/>
          <p:nvPr/>
        </p:nvSpPr>
        <p:spPr>
          <a:xfrm>
            <a:off x="2300239" y="6045247"/>
            <a:ext cx="1441420" cy="328551"/>
          </a:xfrm>
          <a:prstGeom prst="rect">
            <a:avLst/>
          </a:prstGeom>
          <a:noFill/>
        </p:spPr>
        <p:txBody>
          <a:bodyPr wrap="none" rtlCol="0">
            <a:spAutoFit/>
          </a:bodyPr>
          <a:lstStyle/>
          <a:p>
            <a:pPr>
              <a:lnSpc>
                <a:spcPct val="120000"/>
              </a:lnSpc>
            </a:pPr>
            <a:r>
              <a:rPr lang="zh-CN" altLang="en-US" sz="1400" dirty="0">
                <a:cs typeface="+mn-ea"/>
                <a:sym typeface="+mn-lt"/>
              </a:rPr>
              <a:t>拓扑中链路对象</a:t>
            </a:r>
          </a:p>
        </p:txBody>
      </p:sp>
      <p:sp>
        <p:nvSpPr>
          <p:cNvPr id="48" name="文本框 47">
            <a:extLst>
              <a:ext uri="{FF2B5EF4-FFF2-40B4-BE49-F238E27FC236}">
                <a16:creationId xmlns:a16="http://schemas.microsoft.com/office/drawing/2014/main" id="{B53B2048-0A87-E3C3-8D37-5B0309E8E8EB}"/>
              </a:ext>
            </a:extLst>
          </p:cNvPr>
          <p:cNvSpPr txBox="1"/>
          <p:nvPr/>
        </p:nvSpPr>
        <p:spPr>
          <a:xfrm>
            <a:off x="2595851" y="2520981"/>
            <a:ext cx="1505540" cy="360612"/>
          </a:xfrm>
          <a:prstGeom prst="rect">
            <a:avLst/>
          </a:prstGeom>
          <a:noFill/>
        </p:spPr>
        <p:txBody>
          <a:bodyPr wrap="none" rtlCol="0">
            <a:spAutoFit/>
          </a:bodyPr>
          <a:lstStyle/>
          <a:p>
            <a:pPr>
              <a:lnSpc>
                <a:spcPct val="120000"/>
              </a:lnSpc>
            </a:pPr>
            <a:r>
              <a:rPr lang="en-US" altLang="zh-CN" sz="1600" dirty="0">
                <a:cs typeface="+mn-ea"/>
                <a:sym typeface="+mn-lt"/>
              </a:rPr>
              <a:t>LLDP/BGP-LS</a:t>
            </a:r>
            <a:endParaRPr lang="zh-CN" altLang="en-US" sz="1600" dirty="0">
              <a:cs typeface="+mn-ea"/>
              <a:sym typeface="+mn-lt"/>
            </a:endParaRPr>
          </a:p>
        </p:txBody>
      </p:sp>
    </p:spTree>
    <p:extLst>
      <p:ext uri="{BB962C8B-B14F-4D97-AF65-F5344CB8AC3E}">
        <p14:creationId xmlns:p14="http://schemas.microsoft.com/office/powerpoint/2010/main" val="313990918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F6838-4834-29BC-CB14-1C055031C366}"/>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工作原理 </a:t>
            </a:r>
            <a:r>
              <a:rPr lang="en-US" altLang="zh-CN" sz="3200" dirty="0">
                <a:latin typeface="+mn-lt"/>
                <a:ea typeface="+mn-ea"/>
                <a:cs typeface="+mn-ea"/>
                <a:sym typeface="+mn-lt"/>
              </a:rPr>
              <a:t>– </a:t>
            </a:r>
            <a:r>
              <a:rPr lang="zh-CN" altLang="en-US" sz="3200" dirty="0">
                <a:latin typeface="+mn-lt"/>
                <a:ea typeface="+mn-ea"/>
                <a:cs typeface="+mn-ea"/>
                <a:sym typeface="+mn-lt"/>
              </a:rPr>
              <a:t>网络拓扑建模</a:t>
            </a:r>
          </a:p>
        </p:txBody>
      </p:sp>
      <p:sp>
        <p:nvSpPr>
          <p:cNvPr id="29" name="内容占位符 28">
            <a:extLst>
              <a:ext uri="{FF2B5EF4-FFF2-40B4-BE49-F238E27FC236}">
                <a16:creationId xmlns:a16="http://schemas.microsoft.com/office/drawing/2014/main" id="{11725D7B-3A17-4D43-6E2E-1B32A2B69A87}"/>
              </a:ext>
            </a:extLst>
          </p:cNvPr>
          <p:cNvSpPr>
            <a:spLocks noGrp="1"/>
          </p:cNvSpPr>
          <p:nvPr>
            <p:ph idx="1"/>
          </p:nvPr>
        </p:nvSpPr>
        <p:spPr>
          <a:xfrm>
            <a:off x="660400" y="5091916"/>
            <a:ext cx="10858500" cy="1042184"/>
          </a:xfrm>
        </p:spPr>
        <p:txBody>
          <a:bodyPr vert="horz" lIns="91440" tIns="45720" rIns="91440" bIns="45720" rtlCol="0">
            <a:normAutofit/>
          </a:bodyPr>
          <a:lstStyle/>
          <a:p>
            <a:pPr marL="266700" indent="-266700">
              <a:buFont typeface="Wingdings" panose="05000000000000000000" pitchFamily="2" charset="2"/>
              <a:buChar char="n"/>
            </a:pPr>
            <a:r>
              <a:rPr lang="zh-CN" altLang="en-US" sz="2400" dirty="0">
                <a:solidFill>
                  <a:schemeClr val="accent1"/>
                </a:solidFill>
                <a:cs typeface="+mn-ea"/>
                <a:sym typeface="+mn-lt"/>
              </a:rPr>
              <a:t>控制器收集到网元资源信息和网络拓扑信息，对网络的模型进行抽象建模。</a:t>
            </a:r>
          </a:p>
        </p:txBody>
      </p:sp>
      <p:sp>
        <p:nvSpPr>
          <p:cNvPr id="4" name="日期占位符 3">
            <a:extLst>
              <a:ext uri="{FF2B5EF4-FFF2-40B4-BE49-F238E27FC236}">
                <a16:creationId xmlns:a16="http://schemas.microsoft.com/office/drawing/2014/main" id="{C7488C49-3EA6-C173-A67E-BF3C0C891C88}"/>
              </a:ext>
            </a:extLst>
          </p:cNvPr>
          <p:cNvSpPr>
            <a:spLocks noGrp="1"/>
          </p:cNvSpPr>
          <p:nvPr>
            <p:ph type="dt" sz="half" idx="10"/>
          </p:nvPr>
        </p:nvSpPr>
        <p:spPr/>
        <p:txBody>
          <a:bodyPr/>
          <a:lstStyle/>
          <a:p>
            <a:pPr>
              <a:lnSpc>
                <a:spcPct val="120000"/>
              </a:lnSpc>
            </a:pPr>
            <a:fld id="{36659FFB-38F4-4567-A736-2704B106A1AF}"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A17F2D5D-3B89-4304-48BE-59716FD4DEAD}"/>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3B26FB73-70B6-2E82-6634-6C6F57B19479}"/>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266</a:t>
            </a:fld>
            <a:endParaRPr lang="en-US">
              <a:cs typeface="+mn-ea"/>
              <a:sym typeface="+mn-lt"/>
            </a:endParaRPr>
          </a:p>
        </p:txBody>
      </p:sp>
      <p:sp>
        <p:nvSpPr>
          <p:cNvPr id="7" name="云形 6">
            <a:extLst>
              <a:ext uri="{FF2B5EF4-FFF2-40B4-BE49-F238E27FC236}">
                <a16:creationId xmlns:a16="http://schemas.microsoft.com/office/drawing/2014/main" id="{A84BC236-261E-9C72-4BAD-B5FB6249AB4F}"/>
              </a:ext>
            </a:extLst>
          </p:cNvPr>
          <p:cNvSpPr/>
          <p:nvPr/>
        </p:nvSpPr>
        <p:spPr>
          <a:xfrm>
            <a:off x="745763" y="2991206"/>
            <a:ext cx="4995832" cy="1787435"/>
          </a:xfrm>
          <a:prstGeom prst="clou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8" name="图形 7">
            <a:extLst>
              <a:ext uri="{FF2B5EF4-FFF2-40B4-BE49-F238E27FC236}">
                <a16:creationId xmlns:a16="http://schemas.microsoft.com/office/drawing/2014/main" id="{C7599F40-2BDF-1BCB-FBAE-5700451B0D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2903" y="3283964"/>
            <a:ext cx="445460" cy="445460"/>
          </a:xfrm>
          <a:prstGeom prst="rect">
            <a:avLst/>
          </a:prstGeom>
        </p:spPr>
      </p:pic>
      <p:pic>
        <p:nvPicPr>
          <p:cNvPr id="9" name="图形 8">
            <a:extLst>
              <a:ext uri="{FF2B5EF4-FFF2-40B4-BE49-F238E27FC236}">
                <a16:creationId xmlns:a16="http://schemas.microsoft.com/office/drawing/2014/main" id="{4C541F88-CB73-ED61-716D-D493DDF2C5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1376" y="1453675"/>
            <a:ext cx="1344606" cy="882613"/>
          </a:xfrm>
          <a:prstGeom prst="rect">
            <a:avLst/>
          </a:prstGeom>
        </p:spPr>
      </p:pic>
      <p:pic>
        <p:nvPicPr>
          <p:cNvPr id="10" name="图形 9">
            <a:extLst>
              <a:ext uri="{FF2B5EF4-FFF2-40B4-BE49-F238E27FC236}">
                <a16:creationId xmlns:a16="http://schemas.microsoft.com/office/drawing/2014/main" id="{7820C07A-994F-FBBA-907A-CDC360CC18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1344" y="3304481"/>
            <a:ext cx="445460" cy="445460"/>
          </a:xfrm>
          <a:prstGeom prst="rect">
            <a:avLst/>
          </a:prstGeom>
        </p:spPr>
      </p:pic>
      <p:pic>
        <p:nvPicPr>
          <p:cNvPr id="11" name="图形 10">
            <a:extLst>
              <a:ext uri="{FF2B5EF4-FFF2-40B4-BE49-F238E27FC236}">
                <a16:creationId xmlns:a16="http://schemas.microsoft.com/office/drawing/2014/main" id="{CE1623DD-C7ED-59D1-A918-79157D986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9085" y="3951908"/>
            <a:ext cx="445460" cy="445460"/>
          </a:xfrm>
          <a:prstGeom prst="rect">
            <a:avLst/>
          </a:prstGeom>
        </p:spPr>
      </p:pic>
      <p:pic>
        <p:nvPicPr>
          <p:cNvPr id="12" name="图形 11">
            <a:extLst>
              <a:ext uri="{FF2B5EF4-FFF2-40B4-BE49-F238E27FC236}">
                <a16:creationId xmlns:a16="http://schemas.microsoft.com/office/drawing/2014/main" id="{D0FBC7DD-5FDC-B3F4-4BFC-E1F8337834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8219" y="4231044"/>
            <a:ext cx="445460" cy="445460"/>
          </a:xfrm>
          <a:prstGeom prst="rect">
            <a:avLst/>
          </a:prstGeom>
        </p:spPr>
      </p:pic>
      <p:pic>
        <p:nvPicPr>
          <p:cNvPr id="13" name="图形 12">
            <a:extLst>
              <a:ext uri="{FF2B5EF4-FFF2-40B4-BE49-F238E27FC236}">
                <a16:creationId xmlns:a16="http://schemas.microsoft.com/office/drawing/2014/main" id="{7671FAFB-9206-D3F7-F8B3-E06B82CAF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731" y="3951908"/>
            <a:ext cx="445460" cy="445460"/>
          </a:xfrm>
          <a:prstGeom prst="rect">
            <a:avLst/>
          </a:prstGeom>
        </p:spPr>
      </p:pic>
      <p:cxnSp>
        <p:nvCxnSpPr>
          <p:cNvPr id="14" name="直接连接符 13">
            <a:extLst>
              <a:ext uri="{FF2B5EF4-FFF2-40B4-BE49-F238E27FC236}">
                <a16:creationId xmlns:a16="http://schemas.microsoft.com/office/drawing/2014/main" id="{C9A0C2E4-9763-2E6A-89CB-BB6C49F4AB92}"/>
              </a:ext>
            </a:extLst>
          </p:cNvPr>
          <p:cNvCxnSpPr>
            <a:stCxn id="11" idx="3"/>
            <a:endCxn id="12" idx="1"/>
          </p:cNvCxnSpPr>
          <p:nvPr/>
        </p:nvCxnSpPr>
        <p:spPr>
          <a:xfrm>
            <a:off x="1754545" y="4174638"/>
            <a:ext cx="1043674" cy="279136"/>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24620B5F-3784-6A3C-802D-803990FC8719}"/>
              </a:ext>
            </a:extLst>
          </p:cNvPr>
          <p:cNvCxnSpPr>
            <a:stCxn id="12" idx="3"/>
            <a:endCxn id="13" idx="1"/>
          </p:cNvCxnSpPr>
          <p:nvPr/>
        </p:nvCxnSpPr>
        <p:spPr>
          <a:xfrm flipV="1">
            <a:off x="3243679" y="4174638"/>
            <a:ext cx="786052" cy="27913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DBE0BB0F-569F-6CDE-3ED0-D713A8D67D3E}"/>
              </a:ext>
            </a:extLst>
          </p:cNvPr>
          <p:cNvCxnSpPr>
            <a:cxnSpLocks/>
            <a:stCxn id="11" idx="3"/>
            <a:endCxn id="8" idx="1"/>
          </p:cNvCxnSpPr>
          <p:nvPr/>
        </p:nvCxnSpPr>
        <p:spPr>
          <a:xfrm flipV="1">
            <a:off x="1754545" y="3506694"/>
            <a:ext cx="688358" cy="667944"/>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690F826B-D371-6183-7058-86FB4069843D}"/>
              </a:ext>
            </a:extLst>
          </p:cNvPr>
          <p:cNvCxnSpPr>
            <a:stCxn id="8" idx="3"/>
            <a:endCxn id="13" idx="1"/>
          </p:cNvCxnSpPr>
          <p:nvPr/>
        </p:nvCxnSpPr>
        <p:spPr>
          <a:xfrm>
            <a:off x="2888363" y="3506694"/>
            <a:ext cx="1141368" cy="667944"/>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8B5A9AAE-A283-B03B-25D7-45E759FAAC4C}"/>
              </a:ext>
            </a:extLst>
          </p:cNvPr>
          <p:cNvCxnSpPr>
            <a:stCxn id="13" idx="3"/>
            <a:endCxn id="10" idx="1"/>
          </p:cNvCxnSpPr>
          <p:nvPr/>
        </p:nvCxnSpPr>
        <p:spPr>
          <a:xfrm flipV="1">
            <a:off x="4475191" y="3527211"/>
            <a:ext cx="336153" cy="647427"/>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0B5BC505-59CB-E5B9-F757-1A52ED0ADFBB}"/>
              </a:ext>
            </a:extLst>
          </p:cNvPr>
          <p:cNvCxnSpPr>
            <a:stCxn id="9" idx="2"/>
            <a:endCxn id="11" idx="0"/>
          </p:cNvCxnSpPr>
          <p:nvPr/>
        </p:nvCxnSpPr>
        <p:spPr>
          <a:xfrm flipH="1">
            <a:off x="1531815" y="2336288"/>
            <a:ext cx="1711864"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直接连接符 19">
            <a:extLst>
              <a:ext uri="{FF2B5EF4-FFF2-40B4-BE49-F238E27FC236}">
                <a16:creationId xmlns:a16="http://schemas.microsoft.com/office/drawing/2014/main" id="{4CE7B9C7-22F3-C24D-C7E4-DAE34D1A1146}"/>
              </a:ext>
            </a:extLst>
          </p:cNvPr>
          <p:cNvCxnSpPr>
            <a:cxnSpLocks/>
            <a:stCxn id="9" idx="2"/>
            <a:endCxn id="8" idx="0"/>
          </p:cNvCxnSpPr>
          <p:nvPr/>
        </p:nvCxnSpPr>
        <p:spPr>
          <a:xfrm flipH="1">
            <a:off x="2665633" y="2336288"/>
            <a:ext cx="578046" cy="947676"/>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直接连接符 20">
            <a:extLst>
              <a:ext uri="{FF2B5EF4-FFF2-40B4-BE49-F238E27FC236}">
                <a16:creationId xmlns:a16="http://schemas.microsoft.com/office/drawing/2014/main" id="{62EF986B-BEC0-94A8-61A0-3ABE209D8B52}"/>
              </a:ext>
            </a:extLst>
          </p:cNvPr>
          <p:cNvCxnSpPr>
            <a:stCxn id="9" idx="2"/>
            <a:endCxn id="12" idx="0"/>
          </p:cNvCxnSpPr>
          <p:nvPr/>
        </p:nvCxnSpPr>
        <p:spPr>
          <a:xfrm flipH="1">
            <a:off x="3020949" y="2336288"/>
            <a:ext cx="222730" cy="1894756"/>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直接连接符 21">
            <a:extLst>
              <a:ext uri="{FF2B5EF4-FFF2-40B4-BE49-F238E27FC236}">
                <a16:creationId xmlns:a16="http://schemas.microsoft.com/office/drawing/2014/main" id="{4DECF59C-E3CA-DDD3-4631-7E0A79DF985D}"/>
              </a:ext>
            </a:extLst>
          </p:cNvPr>
          <p:cNvCxnSpPr>
            <a:stCxn id="9" idx="2"/>
            <a:endCxn id="13" idx="0"/>
          </p:cNvCxnSpPr>
          <p:nvPr/>
        </p:nvCxnSpPr>
        <p:spPr>
          <a:xfrm>
            <a:off x="3243679" y="2336288"/>
            <a:ext cx="1008782"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直接连接符 22">
            <a:extLst>
              <a:ext uri="{FF2B5EF4-FFF2-40B4-BE49-F238E27FC236}">
                <a16:creationId xmlns:a16="http://schemas.microsoft.com/office/drawing/2014/main" id="{728D29FA-0809-7E95-7585-08BC36B28E23}"/>
              </a:ext>
            </a:extLst>
          </p:cNvPr>
          <p:cNvCxnSpPr>
            <a:stCxn id="9" idx="2"/>
            <a:endCxn id="10" idx="0"/>
          </p:cNvCxnSpPr>
          <p:nvPr/>
        </p:nvCxnSpPr>
        <p:spPr>
          <a:xfrm>
            <a:off x="3243679" y="2336288"/>
            <a:ext cx="1790395" cy="968193"/>
          </a:xfrm>
          <a:prstGeom prst="line">
            <a:avLst/>
          </a:prstGeom>
        </p:spPr>
        <p:style>
          <a:lnRef idx="3">
            <a:schemeClr val="accent4"/>
          </a:lnRef>
          <a:fillRef idx="0">
            <a:schemeClr val="accent4"/>
          </a:fillRef>
          <a:effectRef idx="2">
            <a:schemeClr val="accent4"/>
          </a:effectRef>
          <a:fontRef idx="minor">
            <a:schemeClr val="tx1"/>
          </a:fontRef>
        </p:style>
      </p:cxnSp>
      <p:sp>
        <p:nvSpPr>
          <p:cNvPr id="24" name="文本框 23">
            <a:extLst>
              <a:ext uri="{FF2B5EF4-FFF2-40B4-BE49-F238E27FC236}">
                <a16:creationId xmlns:a16="http://schemas.microsoft.com/office/drawing/2014/main" id="{ADC259D1-3E01-D227-47E3-1B2FE4097BFC}"/>
              </a:ext>
            </a:extLst>
          </p:cNvPr>
          <p:cNvSpPr txBox="1"/>
          <p:nvPr/>
        </p:nvSpPr>
        <p:spPr>
          <a:xfrm>
            <a:off x="1416486" y="1575379"/>
            <a:ext cx="1364476" cy="396134"/>
          </a:xfrm>
          <a:prstGeom prst="rect">
            <a:avLst/>
          </a:prstGeom>
          <a:noFill/>
        </p:spPr>
        <p:txBody>
          <a:bodyPr wrap="none" rtlCol="0">
            <a:spAutoFit/>
          </a:bodyPr>
          <a:lstStyle/>
          <a:p>
            <a:pPr>
              <a:lnSpc>
                <a:spcPct val="120000"/>
              </a:lnSpc>
            </a:pPr>
            <a:r>
              <a:rPr lang="en-US" altLang="zh-CN" dirty="0">
                <a:cs typeface="+mn-ea"/>
                <a:sym typeface="+mn-lt"/>
              </a:rPr>
              <a:t>SDN</a:t>
            </a:r>
            <a:r>
              <a:rPr lang="zh-CN" altLang="en-US" dirty="0">
                <a:cs typeface="+mn-ea"/>
                <a:sym typeface="+mn-lt"/>
              </a:rPr>
              <a:t>控制器</a:t>
            </a:r>
          </a:p>
        </p:txBody>
      </p:sp>
      <p:pic>
        <p:nvPicPr>
          <p:cNvPr id="31" name="图片 30">
            <a:extLst>
              <a:ext uri="{FF2B5EF4-FFF2-40B4-BE49-F238E27FC236}">
                <a16:creationId xmlns:a16="http://schemas.microsoft.com/office/drawing/2014/main" id="{9219F243-ED9C-0768-E828-7958834CC54F}"/>
              </a:ext>
            </a:extLst>
          </p:cNvPr>
          <p:cNvPicPr>
            <a:picLocks noChangeAspect="1"/>
          </p:cNvPicPr>
          <p:nvPr/>
        </p:nvPicPr>
        <p:blipFill>
          <a:blip r:embed="rId6"/>
          <a:stretch>
            <a:fillRect/>
          </a:stretch>
        </p:blipFill>
        <p:spPr>
          <a:xfrm>
            <a:off x="6587246" y="1645760"/>
            <a:ext cx="5367321" cy="3275812"/>
          </a:xfrm>
          <a:prstGeom prst="rect">
            <a:avLst/>
          </a:prstGeom>
        </p:spPr>
      </p:pic>
      <p:sp>
        <p:nvSpPr>
          <p:cNvPr id="32" name="箭头: 右 31">
            <a:extLst>
              <a:ext uri="{FF2B5EF4-FFF2-40B4-BE49-F238E27FC236}">
                <a16:creationId xmlns:a16="http://schemas.microsoft.com/office/drawing/2014/main" id="{9F748152-84F7-3F7A-5873-B3D5AE1F082F}"/>
              </a:ext>
            </a:extLst>
          </p:cNvPr>
          <p:cNvSpPr/>
          <p:nvPr/>
        </p:nvSpPr>
        <p:spPr>
          <a:xfrm>
            <a:off x="6013269" y="3349729"/>
            <a:ext cx="378822" cy="31393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155812416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a:extLst>
              <a:ext uri="{FF2B5EF4-FFF2-40B4-BE49-F238E27FC236}">
                <a16:creationId xmlns:a16="http://schemas.microsoft.com/office/drawing/2014/main" id="{39228296-4003-1BE0-13F8-5E82AD7BE39F}"/>
              </a:ext>
            </a:extLst>
          </p:cNvPr>
          <p:cNvCxnSpPr>
            <a:cxnSpLocks/>
            <a:stCxn id="34" idx="3"/>
            <a:endCxn id="35" idx="1"/>
          </p:cNvCxnSpPr>
          <p:nvPr/>
        </p:nvCxnSpPr>
        <p:spPr>
          <a:xfrm>
            <a:off x="2207201" y="5487545"/>
            <a:ext cx="179548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5BD1CB4-405B-375E-09F3-9DD954B782C5}"/>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工作原理 </a:t>
            </a:r>
            <a:r>
              <a:rPr lang="en-US" altLang="zh-CN" sz="3200" dirty="0">
                <a:latin typeface="+mn-lt"/>
                <a:ea typeface="+mn-ea"/>
                <a:cs typeface="+mn-ea"/>
                <a:sym typeface="+mn-lt"/>
              </a:rPr>
              <a:t>– </a:t>
            </a:r>
            <a:r>
              <a:rPr lang="zh-CN" altLang="en-US" sz="3200" dirty="0">
                <a:latin typeface="+mn-lt"/>
                <a:ea typeface="+mn-ea"/>
                <a:cs typeface="+mn-ea"/>
                <a:sym typeface="+mn-lt"/>
              </a:rPr>
              <a:t>流表计算</a:t>
            </a:r>
          </a:p>
        </p:txBody>
      </p:sp>
      <p:sp>
        <p:nvSpPr>
          <p:cNvPr id="3" name="内容占位符 2">
            <a:extLst>
              <a:ext uri="{FF2B5EF4-FFF2-40B4-BE49-F238E27FC236}">
                <a16:creationId xmlns:a16="http://schemas.microsoft.com/office/drawing/2014/main" id="{0015655A-0234-D3F1-6AA2-951F838EE5F5}"/>
              </a:ext>
            </a:extLst>
          </p:cNvPr>
          <p:cNvSpPr>
            <a:spLocks noGrp="1"/>
          </p:cNvSpPr>
          <p:nvPr>
            <p:ph idx="1"/>
          </p:nvPr>
        </p:nvSpPr>
        <p:spPr>
          <a:xfrm>
            <a:off x="5874180" y="1130300"/>
            <a:ext cx="5644719" cy="5003800"/>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控制器的路由计算功能：把网络模型抽象为网络中有一些边缘业务接入点以及内部的交换网</a:t>
            </a:r>
            <a:r>
              <a:rPr lang="en-US" altLang="zh-CN" sz="2400" dirty="0">
                <a:solidFill>
                  <a:schemeClr val="accent1"/>
                </a:solidFill>
                <a:cs typeface="+mn-ea"/>
                <a:sym typeface="+mn-lt"/>
              </a:rPr>
              <a:t>, </a:t>
            </a:r>
            <a:r>
              <a:rPr lang="zh-CN" altLang="en-US" sz="2400" dirty="0">
                <a:solidFill>
                  <a:schemeClr val="accent1"/>
                </a:solidFill>
                <a:cs typeface="+mn-ea"/>
                <a:sym typeface="+mn-lt"/>
              </a:rPr>
              <a:t>边缘的业务接入节点负责接入外部业务</a:t>
            </a:r>
            <a:r>
              <a:rPr lang="en-US" altLang="zh-CN" sz="2400" dirty="0">
                <a:solidFill>
                  <a:schemeClr val="accent1"/>
                </a:solidFill>
                <a:cs typeface="+mn-ea"/>
                <a:sym typeface="+mn-lt"/>
              </a:rPr>
              <a:t>, </a:t>
            </a:r>
            <a:r>
              <a:rPr lang="zh-CN" altLang="en-US" sz="2400" dirty="0">
                <a:solidFill>
                  <a:schemeClr val="accent1"/>
                </a:solidFill>
                <a:cs typeface="+mn-ea"/>
                <a:sym typeface="+mn-lt"/>
              </a:rPr>
              <a:t>内部交换网在网络内部交换用户数据</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控制器内部的核心业务逻辑由两种基本的计算功能构成：</a:t>
            </a:r>
            <a:endParaRPr lang="en-US" altLang="zh-CN" sz="2400" dirty="0">
              <a:solidFill>
                <a:schemeClr val="accent1"/>
              </a:solidFill>
              <a:cs typeface="+mn-ea"/>
              <a:sym typeface="+mn-lt"/>
            </a:endParaRPr>
          </a:p>
          <a:p>
            <a:pPr lvl="1">
              <a:buFont typeface="Wingdings" panose="05000000000000000000" pitchFamily="2" charset="2"/>
              <a:buChar char="Ø"/>
            </a:pPr>
            <a:r>
              <a:rPr lang="en-US" altLang="zh-CN" sz="2200" dirty="0">
                <a:sym typeface="+mn-lt"/>
              </a:rPr>
              <a:t>SDN</a:t>
            </a:r>
            <a:r>
              <a:rPr lang="zh-CN" altLang="en-US" sz="2200" dirty="0">
                <a:sym typeface="+mn-lt"/>
              </a:rPr>
              <a:t>网络内部交换路由的生成</a:t>
            </a:r>
            <a:endParaRPr lang="en-US" altLang="zh-CN" sz="2200" dirty="0">
              <a:sym typeface="+mn-lt"/>
            </a:endParaRPr>
          </a:p>
          <a:p>
            <a:pPr lvl="1">
              <a:buFont typeface="Wingdings" panose="05000000000000000000" pitchFamily="2" charset="2"/>
              <a:buChar char="Ø"/>
            </a:pPr>
            <a:r>
              <a:rPr lang="zh-CN" altLang="en-US" sz="2200" dirty="0">
                <a:sym typeface="+mn-lt"/>
              </a:rPr>
              <a:t> 边缘业务接入路由的处理</a:t>
            </a:r>
            <a:endParaRPr lang="en-US" altLang="zh-CN" sz="2200" dirty="0">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27E5FFF2-FD0E-F900-A3A7-A47E6908FA5A}"/>
              </a:ext>
            </a:extLst>
          </p:cNvPr>
          <p:cNvSpPr>
            <a:spLocks noGrp="1"/>
          </p:cNvSpPr>
          <p:nvPr>
            <p:ph type="dt" sz="half" idx="10"/>
          </p:nvPr>
        </p:nvSpPr>
        <p:spPr/>
        <p:txBody>
          <a:bodyPr/>
          <a:lstStyle/>
          <a:p>
            <a:pPr>
              <a:lnSpc>
                <a:spcPct val="120000"/>
              </a:lnSpc>
            </a:pPr>
            <a:fld id="{EEAE0647-BCC2-4D54-94A7-2083E5C86008}"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9B42E370-68DC-8EF5-9FA8-9510C0314EF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707B8B67-17AA-D401-2949-05AFFCC50BBB}"/>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267</a:t>
            </a:fld>
            <a:endParaRPr lang="en-US">
              <a:cs typeface="+mn-ea"/>
              <a:sym typeface="+mn-lt"/>
            </a:endParaRPr>
          </a:p>
        </p:txBody>
      </p:sp>
      <p:sp>
        <p:nvSpPr>
          <p:cNvPr id="7" name="云形 6">
            <a:extLst>
              <a:ext uri="{FF2B5EF4-FFF2-40B4-BE49-F238E27FC236}">
                <a16:creationId xmlns:a16="http://schemas.microsoft.com/office/drawing/2014/main" id="{CBA96371-1A50-635A-8D45-5BF34C1C3D43}"/>
              </a:ext>
            </a:extLst>
          </p:cNvPr>
          <p:cNvSpPr/>
          <p:nvPr/>
        </p:nvSpPr>
        <p:spPr>
          <a:xfrm>
            <a:off x="745763" y="2991206"/>
            <a:ext cx="4995832" cy="1787435"/>
          </a:xfrm>
          <a:prstGeom prst="clou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8" name="图形 7">
            <a:extLst>
              <a:ext uri="{FF2B5EF4-FFF2-40B4-BE49-F238E27FC236}">
                <a16:creationId xmlns:a16="http://schemas.microsoft.com/office/drawing/2014/main" id="{C7780DA7-5D4B-6416-2A8E-3EFB03A3DF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2903" y="3283964"/>
            <a:ext cx="445460" cy="445460"/>
          </a:xfrm>
          <a:prstGeom prst="rect">
            <a:avLst/>
          </a:prstGeom>
        </p:spPr>
      </p:pic>
      <p:pic>
        <p:nvPicPr>
          <p:cNvPr id="9" name="图形 8">
            <a:extLst>
              <a:ext uri="{FF2B5EF4-FFF2-40B4-BE49-F238E27FC236}">
                <a16:creationId xmlns:a16="http://schemas.microsoft.com/office/drawing/2014/main" id="{BDF173BA-96AF-8307-F214-F064D3B4A2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1376" y="1453675"/>
            <a:ext cx="1344606" cy="882613"/>
          </a:xfrm>
          <a:prstGeom prst="rect">
            <a:avLst/>
          </a:prstGeom>
        </p:spPr>
      </p:pic>
      <p:pic>
        <p:nvPicPr>
          <p:cNvPr id="10" name="图形 9">
            <a:extLst>
              <a:ext uri="{FF2B5EF4-FFF2-40B4-BE49-F238E27FC236}">
                <a16:creationId xmlns:a16="http://schemas.microsoft.com/office/drawing/2014/main" id="{BBA07932-32CC-F223-C649-100CD9B48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1344" y="3304481"/>
            <a:ext cx="445460" cy="445460"/>
          </a:xfrm>
          <a:prstGeom prst="rect">
            <a:avLst/>
          </a:prstGeom>
        </p:spPr>
      </p:pic>
      <p:pic>
        <p:nvPicPr>
          <p:cNvPr id="11" name="图形 10">
            <a:extLst>
              <a:ext uri="{FF2B5EF4-FFF2-40B4-BE49-F238E27FC236}">
                <a16:creationId xmlns:a16="http://schemas.microsoft.com/office/drawing/2014/main" id="{D72B166C-01AF-A03C-C065-358356F1AB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9085" y="3951908"/>
            <a:ext cx="445460" cy="445460"/>
          </a:xfrm>
          <a:prstGeom prst="rect">
            <a:avLst/>
          </a:prstGeom>
        </p:spPr>
      </p:pic>
      <p:pic>
        <p:nvPicPr>
          <p:cNvPr id="12" name="图形 11">
            <a:extLst>
              <a:ext uri="{FF2B5EF4-FFF2-40B4-BE49-F238E27FC236}">
                <a16:creationId xmlns:a16="http://schemas.microsoft.com/office/drawing/2014/main" id="{717379C6-C254-28A6-D36F-1AB673E5EF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8219" y="4231044"/>
            <a:ext cx="445460" cy="445460"/>
          </a:xfrm>
          <a:prstGeom prst="rect">
            <a:avLst/>
          </a:prstGeom>
        </p:spPr>
      </p:pic>
      <p:pic>
        <p:nvPicPr>
          <p:cNvPr id="13" name="图形 12">
            <a:extLst>
              <a:ext uri="{FF2B5EF4-FFF2-40B4-BE49-F238E27FC236}">
                <a16:creationId xmlns:a16="http://schemas.microsoft.com/office/drawing/2014/main" id="{12658F54-822C-86BF-21DA-04D4274E95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731" y="3951908"/>
            <a:ext cx="445460" cy="445460"/>
          </a:xfrm>
          <a:prstGeom prst="rect">
            <a:avLst/>
          </a:prstGeom>
        </p:spPr>
      </p:pic>
      <p:cxnSp>
        <p:nvCxnSpPr>
          <p:cNvPr id="14" name="直接连接符 13">
            <a:extLst>
              <a:ext uri="{FF2B5EF4-FFF2-40B4-BE49-F238E27FC236}">
                <a16:creationId xmlns:a16="http://schemas.microsoft.com/office/drawing/2014/main" id="{14D53F7B-9348-7831-75B4-0F42FC68C122}"/>
              </a:ext>
            </a:extLst>
          </p:cNvPr>
          <p:cNvCxnSpPr>
            <a:stCxn id="11" idx="3"/>
            <a:endCxn id="12" idx="1"/>
          </p:cNvCxnSpPr>
          <p:nvPr/>
        </p:nvCxnSpPr>
        <p:spPr>
          <a:xfrm>
            <a:off x="1754545" y="4174638"/>
            <a:ext cx="1043674" cy="279136"/>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0576F532-5699-88E9-BDB5-A7445980CF7B}"/>
              </a:ext>
            </a:extLst>
          </p:cNvPr>
          <p:cNvCxnSpPr>
            <a:stCxn id="12" idx="3"/>
            <a:endCxn id="13" idx="1"/>
          </p:cNvCxnSpPr>
          <p:nvPr/>
        </p:nvCxnSpPr>
        <p:spPr>
          <a:xfrm flipV="1">
            <a:off x="3243679" y="4174638"/>
            <a:ext cx="786052" cy="27913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AC8988DE-6F2C-608D-4622-3D3623EDBF46}"/>
              </a:ext>
            </a:extLst>
          </p:cNvPr>
          <p:cNvCxnSpPr>
            <a:cxnSpLocks/>
            <a:stCxn id="11" idx="3"/>
            <a:endCxn id="8" idx="1"/>
          </p:cNvCxnSpPr>
          <p:nvPr/>
        </p:nvCxnSpPr>
        <p:spPr>
          <a:xfrm flipV="1">
            <a:off x="1754545" y="3506694"/>
            <a:ext cx="688358" cy="667944"/>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B00F2613-9A7F-70C9-E6F2-C63306FEC355}"/>
              </a:ext>
            </a:extLst>
          </p:cNvPr>
          <p:cNvCxnSpPr>
            <a:stCxn id="8" idx="3"/>
            <a:endCxn id="13" idx="1"/>
          </p:cNvCxnSpPr>
          <p:nvPr/>
        </p:nvCxnSpPr>
        <p:spPr>
          <a:xfrm>
            <a:off x="2888363" y="3506694"/>
            <a:ext cx="1141368" cy="667944"/>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FE32B629-B2E5-08A9-AA9A-A34B45E78A38}"/>
              </a:ext>
            </a:extLst>
          </p:cNvPr>
          <p:cNvCxnSpPr>
            <a:stCxn id="13" idx="3"/>
            <a:endCxn id="10" idx="1"/>
          </p:cNvCxnSpPr>
          <p:nvPr/>
        </p:nvCxnSpPr>
        <p:spPr>
          <a:xfrm flipV="1">
            <a:off x="4475191" y="3527211"/>
            <a:ext cx="336153" cy="647427"/>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5E1B0B2-6BDD-2B5A-CAC4-4339C95B9EB4}"/>
              </a:ext>
            </a:extLst>
          </p:cNvPr>
          <p:cNvCxnSpPr>
            <a:stCxn id="9" idx="2"/>
            <a:endCxn id="11" idx="0"/>
          </p:cNvCxnSpPr>
          <p:nvPr/>
        </p:nvCxnSpPr>
        <p:spPr>
          <a:xfrm flipH="1">
            <a:off x="1531815" y="2336288"/>
            <a:ext cx="1711864"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直接连接符 19">
            <a:extLst>
              <a:ext uri="{FF2B5EF4-FFF2-40B4-BE49-F238E27FC236}">
                <a16:creationId xmlns:a16="http://schemas.microsoft.com/office/drawing/2014/main" id="{95D24E5A-A289-ECBC-CCDA-9532DC1B4F99}"/>
              </a:ext>
            </a:extLst>
          </p:cNvPr>
          <p:cNvCxnSpPr>
            <a:cxnSpLocks/>
            <a:stCxn id="9" idx="2"/>
            <a:endCxn id="8" idx="0"/>
          </p:cNvCxnSpPr>
          <p:nvPr/>
        </p:nvCxnSpPr>
        <p:spPr>
          <a:xfrm flipH="1">
            <a:off x="2665633" y="2336288"/>
            <a:ext cx="578046" cy="947676"/>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直接连接符 20">
            <a:extLst>
              <a:ext uri="{FF2B5EF4-FFF2-40B4-BE49-F238E27FC236}">
                <a16:creationId xmlns:a16="http://schemas.microsoft.com/office/drawing/2014/main" id="{185E9DFF-4491-87A3-B4EC-40699EED312C}"/>
              </a:ext>
            </a:extLst>
          </p:cNvPr>
          <p:cNvCxnSpPr>
            <a:stCxn id="9" idx="2"/>
            <a:endCxn id="12" idx="0"/>
          </p:cNvCxnSpPr>
          <p:nvPr/>
        </p:nvCxnSpPr>
        <p:spPr>
          <a:xfrm flipH="1">
            <a:off x="3020949" y="2336288"/>
            <a:ext cx="222730" cy="1894756"/>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直接连接符 21">
            <a:extLst>
              <a:ext uri="{FF2B5EF4-FFF2-40B4-BE49-F238E27FC236}">
                <a16:creationId xmlns:a16="http://schemas.microsoft.com/office/drawing/2014/main" id="{B7262902-17DD-F895-ED9B-0F3E7CE12DDB}"/>
              </a:ext>
            </a:extLst>
          </p:cNvPr>
          <p:cNvCxnSpPr>
            <a:stCxn id="9" idx="2"/>
            <a:endCxn id="13" idx="0"/>
          </p:cNvCxnSpPr>
          <p:nvPr/>
        </p:nvCxnSpPr>
        <p:spPr>
          <a:xfrm>
            <a:off x="3243679" y="2336288"/>
            <a:ext cx="1008782"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直接连接符 22">
            <a:extLst>
              <a:ext uri="{FF2B5EF4-FFF2-40B4-BE49-F238E27FC236}">
                <a16:creationId xmlns:a16="http://schemas.microsoft.com/office/drawing/2014/main" id="{908A4ED9-B94E-1DF9-C90F-979956E797C5}"/>
              </a:ext>
            </a:extLst>
          </p:cNvPr>
          <p:cNvCxnSpPr>
            <a:stCxn id="9" idx="2"/>
            <a:endCxn id="10" idx="0"/>
          </p:cNvCxnSpPr>
          <p:nvPr/>
        </p:nvCxnSpPr>
        <p:spPr>
          <a:xfrm>
            <a:off x="3243679" y="2336288"/>
            <a:ext cx="1790395" cy="968193"/>
          </a:xfrm>
          <a:prstGeom prst="line">
            <a:avLst/>
          </a:prstGeom>
        </p:spPr>
        <p:style>
          <a:lnRef idx="3">
            <a:schemeClr val="accent4"/>
          </a:lnRef>
          <a:fillRef idx="0">
            <a:schemeClr val="accent4"/>
          </a:fillRef>
          <a:effectRef idx="2">
            <a:schemeClr val="accent4"/>
          </a:effectRef>
          <a:fontRef idx="minor">
            <a:schemeClr val="tx1"/>
          </a:fontRef>
        </p:style>
      </p:cxnSp>
      <p:sp>
        <p:nvSpPr>
          <p:cNvPr id="24" name="文本框 23">
            <a:extLst>
              <a:ext uri="{FF2B5EF4-FFF2-40B4-BE49-F238E27FC236}">
                <a16:creationId xmlns:a16="http://schemas.microsoft.com/office/drawing/2014/main" id="{5AFEE3B4-95A5-337D-1133-87188042A1F2}"/>
              </a:ext>
            </a:extLst>
          </p:cNvPr>
          <p:cNvSpPr txBox="1"/>
          <p:nvPr/>
        </p:nvSpPr>
        <p:spPr>
          <a:xfrm>
            <a:off x="1416486" y="1575379"/>
            <a:ext cx="1364476" cy="396134"/>
          </a:xfrm>
          <a:prstGeom prst="rect">
            <a:avLst/>
          </a:prstGeom>
          <a:noFill/>
        </p:spPr>
        <p:txBody>
          <a:bodyPr wrap="none" rtlCol="0">
            <a:spAutoFit/>
          </a:bodyPr>
          <a:lstStyle/>
          <a:p>
            <a:pPr>
              <a:lnSpc>
                <a:spcPct val="120000"/>
              </a:lnSpc>
            </a:pPr>
            <a:r>
              <a:rPr lang="en-US" altLang="zh-CN" dirty="0">
                <a:cs typeface="+mn-ea"/>
                <a:sym typeface="+mn-lt"/>
              </a:rPr>
              <a:t>SDN</a:t>
            </a:r>
            <a:r>
              <a:rPr lang="zh-CN" altLang="en-US" dirty="0">
                <a:cs typeface="+mn-ea"/>
                <a:sym typeface="+mn-lt"/>
              </a:rPr>
              <a:t>控制器</a:t>
            </a:r>
          </a:p>
        </p:txBody>
      </p:sp>
      <p:pic>
        <p:nvPicPr>
          <p:cNvPr id="34" name="图形 33">
            <a:extLst>
              <a:ext uri="{FF2B5EF4-FFF2-40B4-BE49-F238E27FC236}">
                <a16:creationId xmlns:a16="http://schemas.microsoft.com/office/drawing/2014/main" id="{F4972561-667A-A922-D22E-33886AF31B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1741" y="5264815"/>
            <a:ext cx="445460" cy="445460"/>
          </a:xfrm>
          <a:prstGeom prst="rect">
            <a:avLst/>
          </a:prstGeom>
        </p:spPr>
      </p:pic>
      <p:pic>
        <p:nvPicPr>
          <p:cNvPr id="35" name="图形 34">
            <a:extLst>
              <a:ext uri="{FF2B5EF4-FFF2-40B4-BE49-F238E27FC236}">
                <a16:creationId xmlns:a16="http://schemas.microsoft.com/office/drawing/2014/main" id="{5703B017-9ABB-7CE9-2886-18D42A7532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2684" y="5264815"/>
            <a:ext cx="445460" cy="445460"/>
          </a:xfrm>
          <a:prstGeom prst="rect">
            <a:avLst/>
          </a:prstGeom>
        </p:spPr>
      </p:pic>
      <p:sp>
        <p:nvSpPr>
          <p:cNvPr id="36" name="文本框 35">
            <a:extLst>
              <a:ext uri="{FF2B5EF4-FFF2-40B4-BE49-F238E27FC236}">
                <a16:creationId xmlns:a16="http://schemas.microsoft.com/office/drawing/2014/main" id="{67A78946-396D-EAC6-90A4-1969A4CDD0DA}"/>
              </a:ext>
            </a:extLst>
          </p:cNvPr>
          <p:cNvSpPr txBox="1"/>
          <p:nvPr/>
        </p:nvSpPr>
        <p:spPr>
          <a:xfrm>
            <a:off x="1510008" y="5702705"/>
            <a:ext cx="1023037" cy="328551"/>
          </a:xfrm>
          <a:prstGeom prst="rect">
            <a:avLst/>
          </a:prstGeom>
          <a:noFill/>
        </p:spPr>
        <p:txBody>
          <a:bodyPr wrap="none" rtlCol="0">
            <a:spAutoFit/>
          </a:bodyPr>
          <a:lstStyle/>
          <a:p>
            <a:pPr>
              <a:lnSpc>
                <a:spcPct val="120000"/>
              </a:lnSpc>
            </a:pPr>
            <a:r>
              <a:rPr lang="zh-CN" altLang="en-US" sz="1400" dirty="0">
                <a:cs typeface="+mn-ea"/>
                <a:sym typeface="+mn-lt"/>
              </a:rPr>
              <a:t>转发设备</a:t>
            </a:r>
            <a:r>
              <a:rPr lang="en-US" altLang="zh-CN" sz="1400" dirty="0">
                <a:cs typeface="+mn-ea"/>
                <a:sym typeface="+mn-lt"/>
              </a:rPr>
              <a:t>A</a:t>
            </a:r>
            <a:endParaRPr lang="zh-CN" altLang="en-US" sz="1400" dirty="0">
              <a:cs typeface="+mn-ea"/>
              <a:sym typeface="+mn-lt"/>
            </a:endParaRPr>
          </a:p>
        </p:txBody>
      </p:sp>
      <p:sp>
        <p:nvSpPr>
          <p:cNvPr id="37" name="文本框 36">
            <a:extLst>
              <a:ext uri="{FF2B5EF4-FFF2-40B4-BE49-F238E27FC236}">
                <a16:creationId xmlns:a16="http://schemas.microsoft.com/office/drawing/2014/main" id="{03E4830B-414D-10F2-5E28-AFE4E81862D6}"/>
              </a:ext>
            </a:extLst>
          </p:cNvPr>
          <p:cNvSpPr txBox="1"/>
          <p:nvPr/>
        </p:nvSpPr>
        <p:spPr>
          <a:xfrm>
            <a:off x="3695013" y="5710275"/>
            <a:ext cx="1023037" cy="328551"/>
          </a:xfrm>
          <a:prstGeom prst="rect">
            <a:avLst/>
          </a:prstGeom>
          <a:noFill/>
        </p:spPr>
        <p:txBody>
          <a:bodyPr wrap="none" rtlCol="0">
            <a:spAutoFit/>
          </a:bodyPr>
          <a:lstStyle/>
          <a:p>
            <a:pPr>
              <a:lnSpc>
                <a:spcPct val="120000"/>
              </a:lnSpc>
            </a:pPr>
            <a:r>
              <a:rPr lang="zh-CN" altLang="en-US" sz="1400" dirty="0">
                <a:cs typeface="+mn-ea"/>
                <a:sym typeface="+mn-lt"/>
              </a:rPr>
              <a:t>转发设备</a:t>
            </a:r>
            <a:r>
              <a:rPr lang="en-US" altLang="zh-CN" sz="1400" dirty="0">
                <a:cs typeface="+mn-ea"/>
                <a:sym typeface="+mn-lt"/>
              </a:rPr>
              <a:t>B</a:t>
            </a:r>
            <a:endParaRPr lang="zh-CN" altLang="en-US" sz="1400" dirty="0">
              <a:cs typeface="+mn-ea"/>
              <a:sym typeface="+mn-lt"/>
            </a:endParaRPr>
          </a:p>
        </p:txBody>
      </p:sp>
      <p:sp>
        <p:nvSpPr>
          <p:cNvPr id="45" name="文本框 44">
            <a:extLst>
              <a:ext uri="{FF2B5EF4-FFF2-40B4-BE49-F238E27FC236}">
                <a16:creationId xmlns:a16="http://schemas.microsoft.com/office/drawing/2014/main" id="{1DFF84E2-7294-4FA6-5B99-7B439BEA6DAB}"/>
              </a:ext>
            </a:extLst>
          </p:cNvPr>
          <p:cNvSpPr txBox="1"/>
          <p:nvPr/>
        </p:nvSpPr>
        <p:spPr>
          <a:xfrm>
            <a:off x="2133196" y="5232510"/>
            <a:ext cx="763351" cy="328551"/>
          </a:xfrm>
          <a:prstGeom prst="rect">
            <a:avLst/>
          </a:prstGeom>
          <a:noFill/>
        </p:spPr>
        <p:txBody>
          <a:bodyPr wrap="none" rtlCol="0">
            <a:spAutoFit/>
          </a:bodyPr>
          <a:lstStyle/>
          <a:p>
            <a:pPr>
              <a:lnSpc>
                <a:spcPct val="120000"/>
              </a:lnSpc>
            </a:pPr>
            <a:r>
              <a:rPr lang="zh-CN" altLang="en-US" sz="1400" dirty="0">
                <a:cs typeface="+mn-ea"/>
                <a:sym typeface="+mn-lt"/>
              </a:rPr>
              <a:t>接口</a:t>
            </a:r>
            <a:r>
              <a:rPr lang="en-US" altLang="zh-CN" sz="1400" dirty="0">
                <a:cs typeface="+mn-ea"/>
                <a:sym typeface="+mn-lt"/>
              </a:rPr>
              <a:t>A1</a:t>
            </a:r>
            <a:endParaRPr lang="zh-CN" altLang="en-US" sz="1400" dirty="0">
              <a:cs typeface="+mn-ea"/>
              <a:sym typeface="+mn-lt"/>
            </a:endParaRPr>
          </a:p>
        </p:txBody>
      </p:sp>
      <p:sp>
        <p:nvSpPr>
          <p:cNvPr id="46" name="文本框 45">
            <a:extLst>
              <a:ext uri="{FF2B5EF4-FFF2-40B4-BE49-F238E27FC236}">
                <a16:creationId xmlns:a16="http://schemas.microsoft.com/office/drawing/2014/main" id="{BB367ECE-C783-55AE-8090-A2B5DCE98D2E}"/>
              </a:ext>
            </a:extLst>
          </p:cNvPr>
          <p:cNvSpPr txBox="1"/>
          <p:nvPr/>
        </p:nvSpPr>
        <p:spPr>
          <a:xfrm>
            <a:off x="3338040" y="5232510"/>
            <a:ext cx="763351" cy="328551"/>
          </a:xfrm>
          <a:prstGeom prst="rect">
            <a:avLst/>
          </a:prstGeom>
          <a:noFill/>
        </p:spPr>
        <p:txBody>
          <a:bodyPr wrap="none" rtlCol="0">
            <a:spAutoFit/>
          </a:bodyPr>
          <a:lstStyle/>
          <a:p>
            <a:pPr>
              <a:lnSpc>
                <a:spcPct val="120000"/>
              </a:lnSpc>
            </a:pPr>
            <a:r>
              <a:rPr lang="zh-CN" altLang="en-US" sz="1400" dirty="0">
                <a:cs typeface="+mn-ea"/>
                <a:sym typeface="+mn-lt"/>
              </a:rPr>
              <a:t>接口</a:t>
            </a:r>
            <a:r>
              <a:rPr lang="en-US" altLang="zh-CN" sz="1400" dirty="0">
                <a:cs typeface="+mn-ea"/>
                <a:sym typeface="+mn-lt"/>
              </a:rPr>
              <a:t>B1</a:t>
            </a:r>
            <a:endParaRPr lang="zh-CN" altLang="en-US" sz="1400" dirty="0">
              <a:cs typeface="+mn-ea"/>
              <a:sym typeface="+mn-lt"/>
            </a:endParaRPr>
          </a:p>
        </p:txBody>
      </p:sp>
      <p:sp>
        <p:nvSpPr>
          <p:cNvPr id="47" name="文本框 46">
            <a:extLst>
              <a:ext uri="{FF2B5EF4-FFF2-40B4-BE49-F238E27FC236}">
                <a16:creationId xmlns:a16="http://schemas.microsoft.com/office/drawing/2014/main" id="{8435B548-2E60-490F-34F7-495F2D5609CD}"/>
              </a:ext>
            </a:extLst>
          </p:cNvPr>
          <p:cNvSpPr txBox="1"/>
          <p:nvPr/>
        </p:nvSpPr>
        <p:spPr>
          <a:xfrm>
            <a:off x="2300239" y="6045247"/>
            <a:ext cx="1441420" cy="328551"/>
          </a:xfrm>
          <a:prstGeom prst="rect">
            <a:avLst/>
          </a:prstGeom>
          <a:noFill/>
        </p:spPr>
        <p:txBody>
          <a:bodyPr wrap="none" rtlCol="0">
            <a:spAutoFit/>
          </a:bodyPr>
          <a:lstStyle/>
          <a:p>
            <a:pPr>
              <a:lnSpc>
                <a:spcPct val="120000"/>
              </a:lnSpc>
            </a:pPr>
            <a:r>
              <a:rPr lang="zh-CN" altLang="en-US" sz="1400" dirty="0">
                <a:cs typeface="+mn-ea"/>
                <a:sym typeface="+mn-lt"/>
              </a:rPr>
              <a:t>拓扑中链路对象</a:t>
            </a:r>
          </a:p>
        </p:txBody>
      </p:sp>
      <p:sp>
        <p:nvSpPr>
          <p:cNvPr id="48" name="文本框 47">
            <a:extLst>
              <a:ext uri="{FF2B5EF4-FFF2-40B4-BE49-F238E27FC236}">
                <a16:creationId xmlns:a16="http://schemas.microsoft.com/office/drawing/2014/main" id="{B53B2048-0A87-E3C3-8D37-5B0309E8E8EB}"/>
              </a:ext>
            </a:extLst>
          </p:cNvPr>
          <p:cNvSpPr txBox="1"/>
          <p:nvPr/>
        </p:nvSpPr>
        <p:spPr>
          <a:xfrm>
            <a:off x="2595851" y="2520981"/>
            <a:ext cx="1505540" cy="360612"/>
          </a:xfrm>
          <a:prstGeom prst="rect">
            <a:avLst/>
          </a:prstGeom>
          <a:noFill/>
        </p:spPr>
        <p:txBody>
          <a:bodyPr wrap="none" rtlCol="0">
            <a:spAutoFit/>
          </a:bodyPr>
          <a:lstStyle/>
          <a:p>
            <a:pPr>
              <a:lnSpc>
                <a:spcPct val="120000"/>
              </a:lnSpc>
            </a:pPr>
            <a:r>
              <a:rPr lang="en-US" altLang="zh-CN" sz="1600" dirty="0">
                <a:cs typeface="+mn-ea"/>
                <a:sym typeface="+mn-lt"/>
              </a:rPr>
              <a:t>LLDP/BGP-LS</a:t>
            </a:r>
            <a:endParaRPr lang="zh-CN" altLang="en-US" sz="1600" dirty="0">
              <a:cs typeface="+mn-ea"/>
              <a:sym typeface="+mn-lt"/>
            </a:endParaRPr>
          </a:p>
        </p:txBody>
      </p:sp>
    </p:spTree>
    <p:extLst>
      <p:ext uri="{BB962C8B-B14F-4D97-AF65-F5344CB8AC3E}">
        <p14:creationId xmlns:p14="http://schemas.microsoft.com/office/powerpoint/2010/main" val="166370244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a:extLst>
              <a:ext uri="{FF2B5EF4-FFF2-40B4-BE49-F238E27FC236}">
                <a16:creationId xmlns:a16="http://schemas.microsoft.com/office/drawing/2014/main" id="{39228296-4003-1BE0-13F8-5E82AD7BE39F}"/>
              </a:ext>
            </a:extLst>
          </p:cNvPr>
          <p:cNvCxnSpPr>
            <a:cxnSpLocks/>
            <a:stCxn id="34" idx="3"/>
            <a:endCxn id="35" idx="1"/>
          </p:cNvCxnSpPr>
          <p:nvPr/>
        </p:nvCxnSpPr>
        <p:spPr>
          <a:xfrm>
            <a:off x="2207201" y="5487545"/>
            <a:ext cx="179548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5BD1CB4-405B-375E-09F3-9DD954B782C5}"/>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工作原理 </a:t>
            </a:r>
            <a:r>
              <a:rPr lang="en-US" altLang="zh-CN" sz="3200" dirty="0">
                <a:latin typeface="+mn-lt"/>
                <a:ea typeface="+mn-ea"/>
                <a:cs typeface="+mn-ea"/>
                <a:sym typeface="+mn-lt"/>
              </a:rPr>
              <a:t>– </a:t>
            </a:r>
            <a:r>
              <a:rPr lang="zh-CN" altLang="en-US" sz="3200" dirty="0">
                <a:latin typeface="+mn-lt"/>
                <a:ea typeface="+mn-ea"/>
                <a:cs typeface="+mn-ea"/>
                <a:sym typeface="+mn-lt"/>
              </a:rPr>
              <a:t>流表下发</a:t>
            </a:r>
          </a:p>
        </p:txBody>
      </p:sp>
      <p:sp>
        <p:nvSpPr>
          <p:cNvPr id="3" name="内容占位符 2">
            <a:extLst>
              <a:ext uri="{FF2B5EF4-FFF2-40B4-BE49-F238E27FC236}">
                <a16:creationId xmlns:a16="http://schemas.microsoft.com/office/drawing/2014/main" id="{0015655A-0234-D3F1-6AA2-951F838EE5F5}"/>
              </a:ext>
            </a:extLst>
          </p:cNvPr>
          <p:cNvSpPr>
            <a:spLocks noGrp="1"/>
          </p:cNvSpPr>
          <p:nvPr>
            <p:ph idx="1"/>
          </p:nvPr>
        </p:nvSpPr>
        <p:spPr>
          <a:xfrm>
            <a:off x="5874180" y="1130300"/>
            <a:ext cx="5644719" cy="5003800"/>
          </a:xfrm>
        </p:spPr>
        <p:txBody>
          <a:bodyPr vert="horz" lIns="91440" tIns="45720" rIns="91440" bIns="45720" rtlCol="0">
            <a:normAutofit fontScale="775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控制器完成业务路由信息和内部交换转发信息计算后，下发信息给转发设备，指导转发设备完成用户流量转发。</a:t>
            </a:r>
          </a:p>
          <a:p>
            <a:pPr marL="266700" indent="-266700">
              <a:buFont typeface="Wingdings" panose="05000000000000000000" pitchFamily="2" charset="2"/>
              <a:buChar char="n"/>
            </a:pPr>
            <a:r>
              <a:rPr lang="zh-CN" altLang="en-US" sz="2400" dirty="0">
                <a:solidFill>
                  <a:schemeClr val="accent1"/>
                </a:solidFill>
                <a:cs typeface="+mn-ea"/>
                <a:sym typeface="+mn-lt"/>
              </a:rPr>
              <a:t>有多种协议支持转发表的下发：</a:t>
            </a:r>
            <a:endParaRPr lang="en-US" altLang="zh-CN" sz="2400" dirty="0">
              <a:solidFill>
                <a:schemeClr val="accent1"/>
              </a:solidFill>
              <a:cs typeface="+mn-ea"/>
              <a:sym typeface="+mn-lt"/>
            </a:endParaRPr>
          </a:p>
          <a:p>
            <a:pPr lvl="1">
              <a:buFont typeface="Wingdings" panose="05000000000000000000" pitchFamily="2" charset="2"/>
              <a:buChar char="Ø"/>
            </a:pPr>
            <a:r>
              <a:rPr lang="en-US" altLang="zh-CN" sz="2200" dirty="0">
                <a:sym typeface="+mn-lt"/>
              </a:rPr>
              <a:t>PCE</a:t>
            </a:r>
          </a:p>
          <a:p>
            <a:pPr lvl="1">
              <a:buFont typeface="Wingdings" panose="05000000000000000000" pitchFamily="2" charset="2"/>
              <a:buChar char="Ø"/>
            </a:pPr>
            <a:r>
              <a:rPr lang="en-US" altLang="zh-CN" sz="2200" dirty="0">
                <a:sym typeface="+mn-lt"/>
              </a:rPr>
              <a:t>BGP</a:t>
            </a:r>
          </a:p>
          <a:p>
            <a:pPr lvl="1">
              <a:buFont typeface="Wingdings" panose="05000000000000000000" pitchFamily="2" charset="2"/>
              <a:buChar char="Ø"/>
            </a:pPr>
            <a:r>
              <a:rPr lang="en-US" altLang="zh-CN" sz="2200" dirty="0">
                <a:sym typeface="+mn-lt"/>
              </a:rPr>
              <a:t>Netconf</a:t>
            </a:r>
          </a:p>
          <a:p>
            <a:pPr lvl="1">
              <a:buFont typeface="Wingdings" panose="05000000000000000000" pitchFamily="2" charset="2"/>
              <a:buChar char="Ø"/>
            </a:pPr>
            <a:r>
              <a:rPr lang="en-US" altLang="zh-CN" sz="2200" dirty="0">
                <a:sym typeface="+mn-lt"/>
              </a:rPr>
              <a:t>OpenFlow</a:t>
            </a:r>
            <a:endParaRPr lang="zh-CN" altLang="en-US" sz="2200" dirty="0">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采用</a:t>
            </a:r>
            <a:r>
              <a:rPr lang="en-US" altLang="zh-CN" sz="2400" dirty="0">
                <a:solidFill>
                  <a:schemeClr val="accent1"/>
                </a:solidFill>
                <a:cs typeface="+mn-ea"/>
                <a:sym typeface="+mn-lt"/>
              </a:rPr>
              <a:t>Netconf</a:t>
            </a:r>
            <a:r>
              <a:rPr lang="zh-CN" altLang="en-US" sz="2400" dirty="0">
                <a:solidFill>
                  <a:schemeClr val="accent1"/>
                </a:solidFill>
                <a:cs typeface="+mn-ea"/>
                <a:sym typeface="+mn-lt"/>
              </a:rPr>
              <a:t>作为控制协议时，调用转发设备提供的北向操作接口。这些北向接口可以通过静态路由、静态</a:t>
            </a:r>
            <a:r>
              <a:rPr lang="en-US" altLang="zh-CN" sz="2400" dirty="0">
                <a:solidFill>
                  <a:schemeClr val="accent1"/>
                </a:solidFill>
                <a:cs typeface="+mn-ea"/>
                <a:sym typeface="+mn-lt"/>
              </a:rPr>
              <a:t>LSP</a:t>
            </a:r>
            <a:r>
              <a:rPr lang="zh-CN" altLang="en-US" sz="2400" dirty="0">
                <a:solidFill>
                  <a:schemeClr val="accent1"/>
                </a:solidFill>
                <a:cs typeface="+mn-ea"/>
                <a:sym typeface="+mn-lt"/>
              </a:rPr>
              <a:t>、静态</a:t>
            </a:r>
            <a:r>
              <a:rPr lang="en-US" altLang="zh-CN" sz="2400" dirty="0">
                <a:solidFill>
                  <a:schemeClr val="accent1"/>
                </a:solidFill>
                <a:cs typeface="+mn-ea"/>
                <a:sym typeface="+mn-lt"/>
              </a:rPr>
              <a:t>PW</a:t>
            </a:r>
            <a:r>
              <a:rPr lang="zh-CN" altLang="en-US" sz="2400" dirty="0">
                <a:solidFill>
                  <a:schemeClr val="accent1"/>
                </a:solidFill>
                <a:cs typeface="+mn-ea"/>
                <a:sym typeface="+mn-lt"/>
              </a:rPr>
              <a:t>、静态</a:t>
            </a:r>
            <a:r>
              <a:rPr lang="en-US" altLang="zh-CN" sz="2400" dirty="0">
                <a:solidFill>
                  <a:schemeClr val="accent1"/>
                </a:solidFill>
                <a:cs typeface="+mn-ea"/>
                <a:sym typeface="+mn-lt"/>
              </a:rPr>
              <a:t>MAC</a:t>
            </a:r>
            <a:r>
              <a:rPr lang="zh-CN" altLang="en-US" sz="2400" dirty="0">
                <a:solidFill>
                  <a:schemeClr val="accent1"/>
                </a:solidFill>
                <a:cs typeface="+mn-ea"/>
                <a:sym typeface="+mn-lt"/>
              </a:rPr>
              <a:t>等控制接口来对设备进行控制。</a:t>
            </a:r>
          </a:p>
          <a:p>
            <a:pPr marL="266700" indent="-266700">
              <a:buFont typeface="Wingdings" panose="05000000000000000000" pitchFamily="2" charset="2"/>
              <a:buChar char="n"/>
            </a:pPr>
            <a:r>
              <a:rPr lang="zh-CN" altLang="en-US" sz="2400" dirty="0">
                <a:solidFill>
                  <a:schemeClr val="accent1"/>
                </a:solidFill>
                <a:cs typeface="+mn-ea"/>
                <a:sym typeface="+mn-lt"/>
              </a:rPr>
              <a:t>采用</a:t>
            </a:r>
            <a:r>
              <a:rPr lang="en-US" altLang="zh-CN" sz="2400" dirty="0">
                <a:solidFill>
                  <a:schemeClr val="accent1"/>
                </a:solidFill>
                <a:cs typeface="+mn-ea"/>
                <a:sym typeface="+mn-lt"/>
              </a:rPr>
              <a:t>OpenFlow</a:t>
            </a:r>
            <a:r>
              <a:rPr lang="zh-CN" altLang="en-US" sz="2400" dirty="0">
                <a:solidFill>
                  <a:schemeClr val="accent1"/>
                </a:solidFill>
                <a:cs typeface="+mn-ea"/>
                <a:sym typeface="+mn-lt"/>
              </a:rPr>
              <a:t>协议，直接通过控制器下发流表给转发设备，转发设备再根据这些流表完成数据转发，这种方案的优点是性能高</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27E5FFF2-FD0E-F900-A3A7-A47E6908FA5A}"/>
              </a:ext>
            </a:extLst>
          </p:cNvPr>
          <p:cNvSpPr>
            <a:spLocks noGrp="1"/>
          </p:cNvSpPr>
          <p:nvPr>
            <p:ph type="dt" sz="half" idx="10"/>
          </p:nvPr>
        </p:nvSpPr>
        <p:spPr/>
        <p:txBody>
          <a:bodyPr/>
          <a:lstStyle/>
          <a:p>
            <a:pPr>
              <a:lnSpc>
                <a:spcPct val="120000"/>
              </a:lnSpc>
            </a:pPr>
            <a:fld id="{EEAE0647-BCC2-4D54-94A7-2083E5C86008}"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9B42E370-68DC-8EF5-9FA8-9510C0314EF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707B8B67-17AA-D401-2949-05AFFCC50BBB}"/>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268</a:t>
            </a:fld>
            <a:endParaRPr lang="en-US">
              <a:cs typeface="+mn-ea"/>
              <a:sym typeface="+mn-lt"/>
            </a:endParaRPr>
          </a:p>
        </p:txBody>
      </p:sp>
      <p:sp>
        <p:nvSpPr>
          <p:cNvPr id="7" name="云形 6">
            <a:extLst>
              <a:ext uri="{FF2B5EF4-FFF2-40B4-BE49-F238E27FC236}">
                <a16:creationId xmlns:a16="http://schemas.microsoft.com/office/drawing/2014/main" id="{CBA96371-1A50-635A-8D45-5BF34C1C3D43}"/>
              </a:ext>
            </a:extLst>
          </p:cNvPr>
          <p:cNvSpPr/>
          <p:nvPr/>
        </p:nvSpPr>
        <p:spPr>
          <a:xfrm>
            <a:off x="745763" y="2991206"/>
            <a:ext cx="4995832" cy="1787435"/>
          </a:xfrm>
          <a:prstGeom prst="clou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8" name="图形 7">
            <a:extLst>
              <a:ext uri="{FF2B5EF4-FFF2-40B4-BE49-F238E27FC236}">
                <a16:creationId xmlns:a16="http://schemas.microsoft.com/office/drawing/2014/main" id="{C7780DA7-5D4B-6416-2A8E-3EFB03A3DF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2903" y="3283964"/>
            <a:ext cx="445460" cy="445460"/>
          </a:xfrm>
          <a:prstGeom prst="rect">
            <a:avLst/>
          </a:prstGeom>
        </p:spPr>
      </p:pic>
      <p:pic>
        <p:nvPicPr>
          <p:cNvPr id="9" name="图形 8">
            <a:extLst>
              <a:ext uri="{FF2B5EF4-FFF2-40B4-BE49-F238E27FC236}">
                <a16:creationId xmlns:a16="http://schemas.microsoft.com/office/drawing/2014/main" id="{BDF173BA-96AF-8307-F214-F064D3B4A2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1376" y="1453675"/>
            <a:ext cx="1344606" cy="882613"/>
          </a:xfrm>
          <a:prstGeom prst="rect">
            <a:avLst/>
          </a:prstGeom>
        </p:spPr>
      </p:pic>
      <p:pic>
        <p:nvPicPr>
          <p:cNvPr id="10" name="图形 9">
            <a:extLst>
              <a:ext uri="{FF2B5EF4-FFF2-40B4-BE49-F238E27FC236}">
                <a16:creationId xmlns:a16="http://schemas.microsoft.com/office/drawing/2014/main" id="{BBA07932-32CC-F223-C649-100CD9B48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1344" y="3304481"/>
            <a:ext cx="445460" cy="445460"/>
          </a:xfrm>
          <a:prstGeom prst="rect">
            <a:avLst/>
          </a:prstGeom>
        </p:spPr>
      </p:pic>
      <p:pic>
        <p:nvPicPr>
          <p:cNvPr id="11" name="图形 10">
            <a:extLst>
              <a:ext uri="{FF2B5EF4-FFF2-40B4-BE49-F238E27FC236}">
                <a16:creationId xmlns:a16="http://schemas.microsoft.com/office/drawing/2014/main" id="{D72B166C-01AF-A03C-C065-358356F1AB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9085" y="3951908"/>
            <a:ext cx="445460" cy="445460"/>
          </a:xfrm>
          <a:prstGeom prst="rect">
            <a:avLst/>
          </a:prstGeom>
        </p:spPr>
      </p:pic>
      <p:pic>
        <p:nvPicPr>
          <p:cNvPr id="12" name="图形 11">
            <a:extLst>
              <a:ext uri="{FF2B5EF4-FFF2-40B4-BE49-F238E27FC236}">
                <a16:creationId xmlns:a16="http://schemas.microsoft.com/office/drawing/2014/main" id="{717379C6-C254-28A6-D36F-1AB673E5EF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0321" y="4174638"/>
            <a:ext cx="445460" cy="445460"/>
          </a:xfrm>
          <a:prstGeom prst="rect">
            <a:avLst/>
          </a:prstGeom>
        </p:spPr>
      </p:pic>
      <p:pic>
        <p:nvPicPr>
          <p:cNvPr id="13" name="图形 12">
            <a:extLst>
              <a:ext uri="{FF2B5EF4-FFF2-40B4-BE49-F238E27FC236}">
                <a16:creationId xmlns:a16="http://schemas.microsoft.com/office/drawing/2014/main" id="{12658F54-822C-86BF-21DA-04D4274E95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731" y="3951908"/>
            <a:ext cx="445460" cy="445460"/>
          </a:xfrm>
          <a:prstGeom prst="rect">
            <a:avLst/>
          </a:prstGeom>
        </p:spPr>
      </p:pic>
      <p:cxnSp>
        <p:nvCxnSpPr>
          <p:cNvPr id="14" name="直接连接符 13">
            <a:extLst>
              <a:ext uri="{FF2B5EF4-FFF2-40B4-BE49-F238E27FC236}">
                <a16:creationId xmlns:a16="http://schemas.microsoft.com/office/drawing/2014/main" id="{14D53F7B-9348-7831-75B4-0F42FC68C122}"/>
              </a:ext>
            </a:extLst>
          </p:cNvPr>
          <p:cNvCxnSpPr>
            <a:stCxn id="11" idx="3"/>
            <a:endCxn id="12" idx="1"/>
          </p:cNvCxnSpPr>
          <p:nvPr/>
        </p:nvCxnSpPr>
        <p:spPr>
          <a:xfrm>
            <a:off x="1754545" y="4174638"/>
            <a:ext cx="995776" cy="222730"/>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0576F532-5699-88E9-BDB5-A7445980CF7B}"/>
              </a:ext>
            </a:extLst>
          </p:cNvPr>
          <p:cNvCxnSpPr>
            <a:stCxn id="12" idx="3"/>
            <a:endCxn id="13" idx="1"/>
          </p:cNvCxnSpPr>
          <p:nvPr/>
        </p:nvCxnSpPr>
        <p:spPr>
          <a:xfrm flipV="1">
            <a:off x="3195781" y="4174638"/>
            <a:ext cx="833950" cy="22273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AC8988DE-6F2C-608D-4622-3D3623EDBF46}"/>
              </a:ext>
            </a:extLst>
          </p:cNvPr>
          <p:cNvCxnSpPr>
            <a:cxnSpLocks/>
            <a:stCxn id="11" idx="3"/>
            <a:endCxn id="8" idx="1"/>
          </p:cNvCxnSpPr>
          <p:nvPr/>
        </p:nvCxnSpPr>
        <p:spPr>
          <a:xfrm flipV="1">
            <a:off x="1754545" y="3506694"/>
            <a:ext cx="688358" cy="667944"/>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B00F2613-9A7F-70C9-E6F2-C63306FEC355}"/>
              </a:ext>
            </a:extLst>
          </p:cNvPr>
          <p:cNvCxnSpPr>
            <a:stCxn id="8" idx="3"/>
            <a:endCxn id="13" idx="1"/>
          </p:cNvCxnSpPr>
          <p:nvPr/>
        </p:nvCxnSpPr>
        <p:spPr>
          <a:xfrm>
            <a:off x="2888363" y="3506694"/>
            <a:ext cx="1141368" cy="667944"/>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FE32B629-B2E5-08A9-AA9A-A34B45E78A38}"/>
              </a:ext>
            </a:extLst>
          </p:cNvPr>
          <p:cNvCxnSpPr>
            <a:stCxn id="13" idx="3"/>
            <a:endCxn id="10" idx="1"/>
          </p:cNvCxnSpPr>
          <p:nvPr/>
        </p:nvCxnSpPr>
        <p:spPr>
          <a:xfrm flipV="1">
            <a:off x="4475191" y="3527211"/>
            <a:ext cx="336153" cy="647427"/>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5E1B0B2-6BDD-2B5A-CAC4-4339C95B9EB4}"/>
              </a:ext>
            </a:extLst>
          </p:cNvPr>
          <p:cNvCxnSpPr>
            <a:stCxn id="9" idx="2"/>
            <a:endCxn id="11" idx="0"/>
          </p:cNvCxnSpPr>
          <p:nvPr/>
        </p:nvCxnSpPr>
        <p:spPr>
          <a:xfrm flipH="1">
            <a:off x="1531815" y="2336288"/>
            <a:ext cx="1711864"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直接连接符 19">
            <a:extLst>
              <a:ext uri="{FF2B5EF4-FFF2-40B4-BE49-F238E27FC236}">
                <a16:creationId xmlns:a16="http://schemas.microsoft.com/office/drawing/2014/main" id="{95D24E5A-A289-ECBC-CCDA-9532DC1B4F99}"/>
              </a:ext>
            </a:extLst>
          </p:cNvPr>
          <p:cNvCxnSpPr>
            <a:cxnSpLocks/>
            <a:stCxn id="9" idx="2"/>
            <a:endCxn id="8" idx="0"/>
          </p:cNvCxnSpPr>
          <p:nvPr/>
        </p:nvCxnSpPr>
        <p:spPr>
          <a:xfrm flipH="1">
            <a:off x="2665633" y="2336288"/>
            <a:ext cx="578046" cy="947676"/>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直接连接符 20">
            <a:extLst>
              <a:ext uri="{FF2B5EF4-FFF2-40B4-BE49-F238E27FC236}">
                <a16:creationId xmlns:a16="http://schemas.microsoft.com/office/drawing/2014/main" id="{185E9DFF-4491-87A3-B4EC-40699EED312C}"/>
              </a:ext>
            </a:extLst>
          </p:cNvPr>
          <p:cNvCxnSpPr>
            <a:stCxn id="9" idx="2"/>
            <a:endCxn id="12" idx="0"/>
          </p:cNvCxnSpPr>
          <p:nvPr/>
        </p:nvCxnSpPr>
        <p:spPr>
          <a:xfrm flipH="1">
            <a:off x="2973051" y="2336288"/>
            <a:ext cx="270628" cy="1838350"/>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直接连接符 21">
            <a:extLst>
              <a:ext uri="{FF2B5EF4-FFF2-40B4-BE49-F238E27FC236}">
                <a16:creationId xmlns:a16="http://schemas.microsoft.com/office/drawing/2014/main" id="{B7262902-17DD-F895-ED9B-0F3E7CE12DDB}"/>
              </a:ext>
            </a:extLst>
          </p:cNvPr>
          <p:cNvCxnSpPr>
            <a:stCxn id="9" idx="2"/>
            <a:endCxn id="13" idx="0"/>
          </p:cNvCxnSpPr>
          <p:nvPr/>
        </p:nvCxnSpPr>
        <p:spPr>
          <a:xfrm>
            <a:off x="3243679" y="2336288"/>
            <a:ext cx="1008782" cy="16156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直接连接符 22">
            <a:extLst>
              <a:ext uri="{FF2B5EF4-FFF2-40B4-BE49-F238E27FC236}">
                <a16:creationId xmlns:a16="http://schemas.microsoft.com/office/drawing/2014/main" id="{908A4ED9-B94E-1DF9-C90F-979956E797C5}"/>
              </a:ext>
            </a:extLst>
          </p:cNvPr>
          <p:cNvCxnSpPr>
            <a:stCxn id="9" idx="2"/>
            <a:endCxn id="10" idx="0"/>
          </p:cNvCxnSpPr>
          <p:nvPr/>
        </p:nvCxnSpPr>
        <p:spPr>
          <a:xfrm>
            <a:off x="3243679" y="2336288"/>
            <a:ext cx="1790395" cy="968193"/>
          </a:xfrm>
          <a:prstGeom prst="line">
            <a:avLst/>
          </a:prstGeom>
        </p:spPr>
        <p:style>
          <a:lnRef idx="3">
            <a:schemeClr val="accent4"/>
          </a:lnRef>
          <a:fillRef idx="0">
            <a:schemeClr val="accent4"/>
          </a:fillRef>
          <a:effectRef idx="2">
            <a:schemeClr val="accent4"/>
          </a:effectRef>
          <a:fontRef idx="minor">
            <a:schemeClr val="tx1"/>
          </a:fontRef>
        </p:style>
      </p:cxnSp>
      <p:sp>
        <p:nvSpPr>
          <p:cNvPr id="24" name="文本框 23">
            <a:extLst>
              <a:ext uri="{FF2B5EF4-FFF2-40B4-BE49-F238E27FC236}">
                <a16:creationId xmlns:a16="http://schemas.microsoft.com/office/drawing/2014/main" id="{5AFEE3B4-95A5-337D-1133-87188042A1F2}"/>
              </a:ext>
            </a:extLst>
          </p:cNvPr>
          <p:cNvSpPr txBox="1"/>
          <p:nvPr/>
        </p:nvSpPr>
        <p:spPr>
          <a:xfrm>
            <a:off x="1416486" y="1575379"/>
            <a:ext cx="1364476" cy="396134"/>
          </a:xfrm>
          <a:prstGeom prst="rect">
            <a:avLst/>
          </a:prstGeom>
          <a:noFill/>
        </p:spPr>
        <p:txBody>
          <a:bodyPr wrap="none" rtlCol="0">
            <a:spAutoFit/>
          </a:bodyPr>
          <a:lstStyle/>
          <a:p>
            <a:pPr>
              <a:lnSpc>
                <a:spcPct val="120000"/>
              </a:lnSpc>
            </a:pPr>
            <a:r>
              <a:rPr lang="en-US" altLang="zh-CN" dirty="0">
                <a:cs typeface="+mn-ea"/>
                <a:sym typeface="+mn-lt"/>
              </a:rPr>
              <a:t>SDN</a:t>
            </a:r>
            <a:r>
              <a:rPr lang="zh-CN" altLang="en-US" dirty="0">
                <a:cs typeface="+mn-ea"/>
                <a:sym typeface="+mn-lt"/>
              </a:rPr>
              <a:t>控制器</a:t>
            </a:r>
          </a:p>
        </p:txBody>
      </p:sp>
      <p:pic>
        <p:nvPicPr>
          <p:cNvPr id="34" name="图形 33">
            <a:extLst>
              <a:ext uri="{FF2B5EF4-FFF2-40B4-BE49-F238E27FC236}">
                <a16:creationId xmlns:a16="http://schemas.microsoft.com/office/drawing/2014/main" id="{F4972561-667A-A922-D22E-33886AF31B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1741" y="5264815"/>
            <a:ext cx="445460" cy="445460"/>
          </a:xfrm>
          <a:prstGeom prst="rect">
            <a:avLst/>
          </a:prstGeom>
        </p:spPr>
      </p:pic>
      <p:pic>
        <p:nvPicPr>
          <p:cNvPr id="35" name="图形 34">
            <a:extLst>
              <a:ext uri="{FF2B5EF4-FFF2-40B4-BE49-F238E27FC236}">
                <a16:creationId xmlns:a16="http://schemas.microsoft.com/office/drawing/2014/main" id="{5703B017-9ABB-7CE9-2886-18D42A7532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2684" y="5264815"/>
            <a:ext cx="445460" cy="445460"/>
          </a:xfrm>
          <a:prstGeom prst="rect">
            <a:avLst/>
          </a:prstGeom>
        </p:spPr>
      </p:pic>
      <p:sp>
        <p:nvSpPr>
          <p:cNvPr id="36" name="文本框 35">
            <a:extLst>
              <a:ext uri="{FF2B5EF4-FFF2-40B4-BE49-F238E27FC236}">
                <a16:creationId xmlns:a16="http://schemas.microsoft.com/office/drawing/2014/main" id="{67A78946-396D-EAC6-90A4-1969A4CDD0DA}"/>
              </a:ext>
            </a:extLst>
          </p:cNvPr>
          <p:cNvSpPr txBox="1"/>
          <p:nvPr/>
        </p:nvSpPr>
        <p:spPr>
          <a:xfrm>
            <a:off x="1510008" y="5702705"/>
            <a:ext cx="1023037" cy="328551"/>
          </a:xfrm>
          <a:prstGeom prst="rect">
            <a:avLst/>
          </a:prstGeom>
          <a:noFill/>
        </p:spPr>
        <p:txBody>
          <a:bodyPr wrap="none" rtlCol="0">
            <a:spAutoFit/>
          </a:bodyPr>
          <a:lstStyle/>
          <a:p>
            <a:pPr>
              <a:lnSpc>
                <a:spcPct val="120000"/>
              </a:lnSpc>
            </a:pPr>
            <a:r>
              <a:rPr lang="zh-CN" altLang="en-US" sz="1400" dirty="0">
                <a:cs typeface="+mn-ea"/>
                <a:sym typeface="+mn-lt"/>
              </a:rPr>
              <a:t>转发设备</a:t>
            </a:r>
            <a:r>
              <a:rPr lang="en-US" altLang="zh-CN" sz="1400" dirty="0">
                <a:cs typeface="+mn-ea"/>
                <a:sym typeface="+mn-lt"/>
              </a:rPr>
              <a:t>A</a:t>
            </a:r>
            <a:endParaRPr lang="zh-CN" altLang="en-US" sz="1400" dirty="0">
              <a:cs typeface="+mn-ea"/>
              <a:sym typeface="+mn-lt"/>
            </a:endParaRPr>
          </a:p>
        </p:txBody>
      </p:sp>
      <p:sp>
        <p:nvSpPr>
          <p:cNvPr id="37" name="文本框 36">
            <a:extLst>
              <a:ext uri="{FF2B5EF4-FFF2-40B4-BE49-F238E27FC236}">
                <a16:creationId xmlns:a16="http://schemas.microsoft.com/office/drawing/2014/main" id="{03E4830B-414D-10F2-5E28-AFE4E81862D6}"/>
              </a:ext>
            </a:extLst>
          </p:cNvPr>
          <p:cNvSpPr txBox="1"/>
          <p:nvPr/>
        </p:nvSpPr>
        <p:spPr>
          <a:xfrm>
            <a:off x="3695013" y="5710275"/>
            <a:ext cx="1023037" cy="328551"/>
          </a:xfrm>
          <a:prstGeom prst="rect">
            <a:avLst/>
          </a:prstGeom>
          <a:noFill/>
        </p:spPr>
        <p:txBody>
          <a:bodyPr wrap="none" rtlCol="0">
            <a:spAutoFit/>
          </a:bodyPr>
          <a:lstStyle/>
          <a:p>
            <a:pPr>
              <a:lnSpc>
                <a:spcPct val="120000"/>
              </a:lnSpc>
            </a:pPr>
            <a:r>
              <a:rPr lang="zh-CN" altLang="en-US" sz="1400" dirty="0">
                <a:cs typeface="+mn-ea"/>
                <a:sym typeface="+mn-lt"/>
              </a:rPr>
              <a:t>转发设备</a:t>
            </a:r>
            <a:r>
              <a:rPr lang="en-US" altLang="zh-CN" sz="1400" dirty="0">
                <a:cs typeface="+mn-ea"/>
                <a:sym typeface="+mn-lt"/>
              </a:rPr>
              <a:t>B</a:t>
            </a:r>
            <a:endParaRPr lang="zh-CN" altLang="en-US" sz="1400" dirty="0">
              <a:cs typeface="+mn-ea"/>
              <a:sym typeface="+mn-lt"/>
            </a:endParaRPr>
          </a:p>
        </p:txBody>
      </p:sp>
      <p:sp>
        <p:nvSpPr>
          <p:cNvPr id="45" name="文本框 44">
            <a:extLst>
              <a:ext uri="{FF2B5EF4-FFF2-40B4-BE49-F238E27FC236}">
                <a16:creationId xmlns:a16="http://schemas.microsoft.com/office/drawing/2014/main" id="{1DFF84E2-7294-4FA6-5B99-7B439BEA6DAB}"/>
              </a:ext>
            </a:extLst>
          </p:cNvPr>
          <p:cNvSpPr txBox="1"/>
          <p:nvPr/>
        </p:nvSpPr>
        <p:spPr>
          <a:xfrm>
            <a:off x="2133196" y="5232510"/>
            <a:ext cx="763351" cy="328551"/>
          </a:xfrm>
          <a:prstGeom prst="rect">
            <a:avLst/>
          </a:prstGeom>
          <a:noFill/>
        </p:spPr>
        <p:txBody>
          <a:bodyPr wrap="none" rtlCol="0">
            <a:spAutoFit/>
          </a:bodyPr>
          <a:lstStyle/>
          <a:p>
            <a:pPr>
              <a:lnSpc>
                <a:spcPct val="120000"/>
              </a:lnSpc>
            </a:pPr>
            <a:r>
              <a:rPr lang="zh-CN" altLang="en-US" sz="1400" dirty="0">
                <a:cs typeface="+mn-ea"/>
                <a:sym typeface="+mn-lt"/>
              </a:rPr>
              <a:t>接口</a:t>
            </a:r>
            <a:r>
              <a:rPr lang="en-US" altLang="zh-CN" sz="1400" dirty="0">
                <a:cs typeface="+mn-ea"/>
                <a:sym typeface="+mn-lt"/>
              </a:rPr>
              <a:t>A1</a:t>
            </a:r>
            <a:endParaRPr lang="zh-CN" altLang="en-US" sz="1400" dirty="0">
              <a:cs typeface="+mn-ea"/>
              <a:sym typeface="+mn-lt"/>
            </a:endParaRPr>
          </a:p>
        </p:txBody>
      </p:sp>
      <p:sp>
        <p:nvSpPr>
          <p:cNvPr id="46" name="文本框 45">
            <a:extLst>
              <a:ext uri="{FF2B5EF4-FFF2-40B4-BE49-F238E27FC236}">
                <a16:creationId xmlns:a16="http://schemas.microsoft.com/office/drawing/2014/main" id="{BB367ECE-C783-55AE-8090-A2B5DCE98D2E}"/>
              </a:ext>
            </a:extLst>
          </p:cNvPr>
          <p:cNvSpPr txBox="1"/>
          <p:nvPr/>
        </p:nvSpPr>
        <p:spPr>
          <a:xfrm>
            <a:off x="3338040" y="5232510"/>
            <a:ext cx="763351" cy="328551"/>
          </a:xfrm>
          <a:prstGeom prst="rect">
            <a:avLst/>
          </a:prstGeom>
          <a:noFill/>
        </p:spPr>
        <p:txBody>
          <a:bodyPr wrap="none" rtlCol="0">
            <a:spAutoFit/>
          </a:bodyPr>
          <a:lstStyle/>
          <a:p>
            <a:pPr>
              <a:lnSpc>
                <a:spcPct val="120000"/>
              </a:lnSpc>
            </a:pPr>
            <a:r>
              <a:rPr lang="zh-CN" altLang="en-US" sz="1400" dirty="0">
                <a:cs typeface="+mn-ea"/>
                <a:sym typeface="+mn-lt"/>
              </a:rPr>
              <a:t>接口</a:t>
            </a:r>
            <a:r>
              <a:rPr lang="en-US" altLang="zh-CN" sz="1400" dirty="0">
                <a:cs typeface="+mn-ea"/>
                <a:sym typeface="+mn-lt"/>
              </a:rPr>
              <a:t>B1</a:t>
            </a:r>
            <a:endParaRPr lang="zh-CN" altLang="en-US" sz="1400" dirty="0">
              <a:cs typeface="+mn-ea"/>
              <a:sym typeface="+mn-lt"/>
            </a:endParaRPr>
          </a:p>
        </p:txBody>
      </p:sp>
      <p:sp>
        <p:nvSpPr>
          <p:cNvPr id="47" name="文本框 46">
            <a:extLst>
              <a:ext uri="{FF2B5EF4-FFF2-40B4-BE49-F238E27FC236}">
                <a16:creationId xmlns:a16="http://schemas.microsoft.com/office/drawing/2014/main" id="{8435B548-2E60-490F-34F7-495F2D5609CD}"/>
              </a:ext>
            </a:extLst>
          </p:cNvPr>
          <p:cNvSpPr txBox="1"/>
          <p:nvPr/>
        </p:nvSpPr>
        <p:spPr>
          <a:xfrm>
            <a:off x="2300239" y="6045247"/>
            <a:ext cx="1441420" cy="328551"/>
          </a:xfrm>
          <a:prstGeom prst="rect">
            <a:avLst/>
          </a:prstGeom>
          <a:noFill/>
        </p:spPr>
        <p:txBody>
          <a:bodyPr wrap="none" rtlCol="0">
            <a:spAutoFit/>
          </a:bodyPr>
          <a:lstStyle/>
          <a:p>
            <a:pPr>
              <a:lnSpc>
                <a:spcPct val="120000"/>
              </a:lnSpc>
            </a:pPr>
            <a:r>
              <a:rPr lang="zh-CN" altLang="en-US" sz="1400" dirty="0">
                <a:cs typeface="+mn-ea"/>
                <a:sym typeface="+mn-lt"/>
              </a:rPr>
              <a:t>拓扑中链路对象</a:t>
            </a:r>
          </a:p>
        </p:txBody>
      </p:sp>
      <p:sp>
        <p:nvSpPr>
          <p:cNvPr id="48" name="文本框 47">
            <a:extLst>
              <a:ext uri="{FF2B5EF4-FFF2-40B4-BE49-F238E27FC236}">
                <a16:creationId xmlns:a16="http://schemas.microsoft.com/office/drawing/2014/main" id="{B53B2048-0A87-E3C3-8D37-5B0309E8E8EB}"/>
              </a:ext>
            </a:extLst>
          </p:cNvPr>
          <p:cNvSpPr txBox="1"/>
          <p:nvPr/>
        </p:nvSpPr>
        <p:spPr>
          <a:xfrm>
            <a:off x="2595851" y="2520981"/>
            <a:ext cx="1505540" cy="360612"/>
          </a:xfrm>
          <a:prstGeom prst="rect">
            <a:avLst/>
          </a:prstGeom>
          <a:noFill/>
        </p:spPr>
        <p:txBody>
          <a:bodyPr wrap="none" rtlCol="0">
            <a:spAutoFit/>
          </a:bodyPr>
          <a:lstStyle/>
          <a:p>
            <a:pPr>
              <a:lnSpc>
                <a:spcPct val="120000"/>
              </a:lnSpc>
            </a:pPr>
            <a:r>
              <a:rPr lang="en-US" altLang="zh-CN" sz="1600" dirty="0">
                <a:cs typeface="+mn-ea"/>
                <a:sym typeface="+mn-lt"/>
              </a:rPr>
              <a:t>LLDP/BGP-LS</a:t>
            </a:r>
            <a:endParaRPr lang="zh-CN" altLang="en-US" sz="1600" dirty="0">
              <a:cs typeface="+mn-ea"/>
              <a:sym typeface="+mn-lt"/>
            </a:endParaRPr>
          </a:p>
        </p:txBody>
      </p:sp>
    </p:spTree>
    <p:extLst>
      <p:ext uri="{BB962C8B-B14F-4D97-AF65-F5344CB8AC3E}">
        <p14:creationId xmlns:p14="http://schemas.microsoft.com/office/powerpoint/2010/main" val="227745554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80AD3-8D50-36DF-146F-F4AD619B29A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工作原理 </a:t>
            </a:r>
            <a:r>
              <a:rPr lang="en-US" altLang="zh-CN" sz="3200" dirty="0">
                <a:latin typeface="+mn-lt"/>
                <a:ea typeface="+mn-ea"/>
                <a:cs typeface="+mn-ea"/>
                <a:sym typeface="+mn-lt"/>
              </a:rPr>
              <a:t>– OpenFlow</a:t>
            </a:r>
            <a:r>
              <a:rPr lang="zh-CN" altLang="en-US" sz="3200" dirty="0">
                <a:latin typeface="+mn-lt"/>
                <a:ea typeface="+mn-ea"/>
                <a:cs typeface="+mn-ea"/>
                <a:sym typeface="+mn-lt"/>
              </a:rPr>
              <a:t>协议（</a:t>
            </a:r>
            <a:r>
              <a:rPr lang="en-US" altLang="zh-CN" sz="3200" dirty="0">
                <a:latin typeface="+mn-lt"/>
                <a:ea typeface="+mn-ea"/>
                <a:cs typeface="+mn-ea"/>
                <a:sym typeface="+mn-lt"/>
              </a:rPr>
              <a:t>1</a:t>
            </a:r>
            <a:r>
              <a:rPr lang="zh-CN" altLang="en-US" sz="3200" dirty="0">
                <a:latin typeface="+mn-lt"/>
                <a:ea typeface="+mn-ea"/>
                <a:cs typeface="+mn-ea"/>
                <a:sym typeface="+mn-lt"/>
              </a:rPr>
              <a:t>）</a:t>
            </a:r>
          </a:p>
        </p:txBody>
      </p:sp>
      <p:sp>
        <p:nvSpPr>
          <p:cNvPr id="3" name="内容占位符 2">
            <a:extLst>
              <a:ext uri="{FF2B5EF4-FFF2-40B4-BE49-F238E27FC236}">
                <a16:creationId xmlns:a16="http://schemas.microsoft.com/office/drawing/2014/main" id="{DC3D3C93-5CCF-FE32-9BA4-579EAFA6152D}"/>
              </a:ext>
            </a:extLst>
          </p:cNvPr>
          <p:cNvSpPr>
            <a:spLocks noGrp="1"/>
          </p:cNvSpPr>
          <p:nvPr>
            <p:ph idx="1"/>
          </p:nvPr>
        </p:nvSpPr>
        <p:spPr>
          <a:xfrm>
            <a:off x="660400" y="1130300"/>
            <a:ext cx="5004526" cy="5003800"/>
          </a:xfrm>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OpenFlow</a:t>
            </a:r>
            <a:r>
              <a:rPr lang="zh-CN" altLang="en-US" sz="2400" dirty="0">
                <a:solidFill>
                  <a:schemeClr val="accent1"/>
                </a:solidFill>
                <a:cs typeface="+mn-ea"/>
                <a:sym typeface="+mn-lt"/>
              </a:rPr>
              <a:t>是一种网络通信协议，应用于</a:t>
            </a:r>
            <a:r>
              <a:rPr lang="en-US" altLang="zh-CN" sz="2400" dirty="0">
                <a:solidFill>
                  <a:schemeClr val="accent1"/>
                </a:solidFill>
                <a:cs typeface="+mn-ea"/>
                <a:sym typeface="+mn-lt"/>
              </a:rPr>
              <a:t>SDN</a:t>
            </a:r>
            <a:r>
              <a:rPr lang="zh-CN" altLang="en-US" sz="2400" dirty="0">
                <a:solidFill>
                  <a:schemeClr val="accent1"/>
                </a:solidFill>
                <a:cs typeface="+mn-ea"/>
                <a:sym typeface="+mn-lt"/>
              </a:rPr>
              <a:t>架构中控制器和转发器之间的通信。</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OpenFlow</a:t>
            </a:r>
            <a:r>
              <a:rPr lang="zh-CN" altLang="en-US" sz="2400" dirty="0">
                <a:solidFill>
                  <a:schemeClr val="accent1"/>
                </a:solidFill>
                <a:cs typeface="+mn-ea"/>
                <a:sym typeface="+mn-lt"/>
              </a:rPr>
              <a:t>引入了“流表”的概念，转发设备通过流表来指导数据包的转发。</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控制器通过</a:t>
            </a:r>
            <a:r>
              <a:rPr lang="en-US" altLang="zh-CN" sz="2400" dirty="0">
                <a:solidFill>
                  <a:schemeClr val="accent1"/>
                </a:solidFill>
                <a:cs typeface="+mn-ea"/>
                <a:sym typeface="+mn-lt"/>
              </a:rPr>
              <a:t>OpenFlow</a:t>
            </a:r>
            <a:r>
              <a:rPr lang="zh-CN" altLang="en-US" sz="2400" dirty="0">
                <a:solidFill>
                  <a:schemeClr val="accent1"/>
                </a:solidFill>
                <a:cs typeface="+mn-ea"/>
                <a:sym typeface="+mn-lt"/>
              </a:rPr>
              <a:t>提供的接口在转发器上部署相应的流表，从而实现对转发平面的控制。</a:t>
            </a:r>
          </a:p>
          <a:p>
            <a:pPr marL="266700" indent="-266700">
              <a:buFont typeface="Wingdings" panose="05000000000000000000" pitchFamily="2" charset="2"/>
              <a:buChar char="n"/>
            </a:pPr>
            <a:endParaRPr lang="zh-CN" altLang="en-US"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78033ACA-3669-06EA-CA24-4D14F2C97CC7}"/>
              </a:ext>
            </a:extLst>
          </p:cNvPr>
          <p:cNvSpPr>
            <a:spLocks noGrp="1"/>
          </p:cNvSpPr>
          <p:nvPr>
            <p:ph type="dt" sz="half" idx="10"/>
          </p:nvPr>
        </p:nvSpPr>
        <p:spPr/>
        <p:txBody>
          <a:bodyPr/>
          <a:lstStyle/>
          <a:p>
            <a:pPr>
              <a:lnSpc>
                <a:spcPct val="120000"/>
              </a:lnSpc>
            </a:pPr>
            <a:fld id="{2C9E5726-EF11-4CC8-BB76-6356340938FC}"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C84247F7-4B45-7AC3-392F-95FF48A38A1D}"/>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2425D6B2-C25F-DCFE-172D-E72C5F99C91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269</a:t>
            </a:fld>
            <a:endParaRPr lang="en-US">
              <a:cs typeface="+mn-ea"/>
              <a:sym typeface="+mn-lt"/>
            </a:endParaRPr>
          </a:p>
        </p:txBody>
      </p:sp>
      <p:pic>
        <p:nvPicPr>
          <p:cNvPr id="3074" name="Picture 2" descr="流表项组成">
            <a:extLst>
              <a:ext uri="{FF2B5EF4-FFF2-40B4-BE49-F238E27FC236}">
                <a16:creationId xmlns:a16="http://schemas.microsoft.com/office/drawing/2014/main" id="{C7B21EED-3DDA-03EF-AB74-D3171F70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743"/>
          <a:stretch/>
        </p:blipFill>
        <p:spPr bwMode="auto">
          <a:xfrm>
            <a:off x="5416360" y="1712422"/>
            <a:ext cx="6246244" cy="327541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ADDA5640-34FD-C628-FDC6-0E0594F48FCC}"/>
              </a:ext>
            </a:extLst>
          </p:cNvPr>
          <p:cNvSpPr txBox="1"/>
          <p:nvPr/>
        </p:nvSpPr>
        <p:spPr>
          <a:xfrm>
            <a:off x="7994469" y="5144764"/>
            <a:ext cx="2468880" cy="396134"/>
          </a:xfrm>
          <a:prstGeom prst="rect">
            <a:avLst/>
          </a:prstGeom>
          <a:noFill/>
        </p:spPr>
        <p:txBody>
          <a:bodyPr wrap="square">
            <a:spAutoFit/>
          </a:bodyPr>
          <a:lstStyle/>
          <a:p>
            <a:pPr>
              <a:lnSpc>
                <a:spcPct val="120000"/>
              </a:lnSpc>
            </a:pPr>
            <a:r>
              <a:rPr lang="en-US" altLang="zh-CN" dirty="0">
                <a:cs typeface="+mn-ea"/>
                <a:sym typeface="+mn-lt"/>
              </a:rPr>
              <a:t>OpenFlow</a:t>
            </a:r>
            <a:r>
              <a:rPr lang="zh-CN" altLang="en-US" dirty="0">
                <a:cs typeface="+mn-ea"/>
                <a:sym typeface="+mn-lt"/>
              </a:rPr>
              <a:t>流表项组成</a:t>
            </a:r>
          </a:p>
        </p:txBody>
      </p:sp>
    </p:spTree>
    <p:extLst>
      <p:ext uri="{BB962C8B-B14F-4D97-AF65-F5344CB8AC3E}">
        <p14:creationId xmlns:p14="http://schemas.microsoft.com/office/powerpoint/2010/main" val="3036761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4575C-DFD3-9654-ADD1-F1AFD55C728F}"/>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为什么要</a:t>
            </a:r>
            <a:r>
              <a:rPr lang="en-US" altLang="zh-CN" sz="3200" dirty="0">
                <a:latin typeface="+mn-lt"/>
                <a:ea typeface="+mn-ea"/>
                <a:cs typeface="+mn-ea"/>
                <a:sym typeface="+mn-lt"/>
              </a:rPr>
              <a:t>QoS</a:t>
            </a:r>
            <a:r>
              <a:rPr lang="zh-CN" altLang="en-US" sz="3200" dirty="0">
                <a:latin typeface="+mn-lt"/>
                <a:ea typeface="+mn-ea"/>
                <a:cs typeface="+mn-ea"/>
                <a:sym typeface="+mn-lt"/>
              </a:rPr>
              <a:t>（</a:t>
            </a:r>
            <a:r>
              <a:rPr lang="en-US" altLang="zh-CN" sz="3200" dirty="0">
                <a:latin typeface="+mn-lt"/>
                <a:ea typeface="+mn-ea"/>
                <a:cs typeface="+mn-ea"/>
                <a:sym typeface="+mn-lt"/>
              </a:rPr>
              <a:t>Quality of Service – </a:t>
            </a:r>
            <a:r>
              <a:rPr lang="zh-CN" altLang="en-US" sz="3200" dirty="0">
                <a:latin typeface="+mn-lt"/>
                <a:ea typeface="+mn-ea"/>
                <a:cs typeface="+mn-ea"/>
                <a:sym typeface="+mn-lt"/>
              </a:rPr>
              <a:t>服务质量）</a:t>
            </a:r>
          </a:p>
        </p:txBody>
      </p:sp>
      <p:sp>
        <p:nvSpPr>
          <p:cNvPr id="3" name="内容占位符 2">
            <a:extLst>
              <a:ext uri="{FF2B5EF4-FFF2-40B4-BE49-F238E27FC236}">
                <a16:creationId xmlns:a16="http://schemas.microsoft.com/office/drawing/2014/main" id="{6B63B085-3396-9DB2-5B66-E2760A59D6C5}"/>
              </a:ext>
            </a:extLst>
          </p:cNvPr>
          <p:cNvSpPr>
            <a:spLocks noGrp="1"/>
          </p:cNvSpPr>
          <p:nvPr>
            <p:ph idx="1"/>
          </p:nvPr>
        </p:nvSpPr>
        <p:spPr>
          <a:xfrm>
            <a:off x="660400" y="4298576"/>
            <a:ext cx="10858500" cy="1835523"/>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QoS</a:t>
            </a:r>
            <a:r>
              <a:rPr lang="zh-CN" altLang="en-US" sz="2400" dirty="0">
                <a:solidFill>
                  <a:schemeClr val="accent1"/>
                </a:solidFill>
                <a:cs typeface="+mn-ea"/>
                <a:sym typeface="+mn-lt"/>
              </a:rPr>
              <a:t>：针对各种业务的不同需求，为其提供端到端的服务质量保证</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QoS</a:t>
            </a:r>
            <a:r>
              <a:rPr lang="zh-CN" altLang="en-US" sz="2400" dirty="0">
                <a:solidFill>
                  <a:schemeClr val="accent1"/>
                </a:solidFill>
                <a:cs typeface="+mn-ea"/>
                <a:sym typeface="+mn-lt"/>
              </a:rPr>
              <a:t>技术在当今的互联网中应用越来越多，其作用越来越重要</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没有</a:t>
            </a:r>
            <a:r>
              <a:rPr lang="en-US" altLang="zh-CN" sz="2400" dirty="0">
                <a:solidFill>
                  <a:schemeClr val="accent1"/>
                </a:solidFill>
                <a:cs typeface="+mn-ea"/>
                <a:sym typeface="+mn-lt"/>
              </a:rPr>
              <a:t>QoS</a:t>
            </a:r>
            <a:r>
              <a:rPr lang="zh-CN" altLang="en-US" sz="2400" dirty="0">
                <a:solidFill>
                  <a:schemeClr val="accent1"/>
                </a:solidFill>
                <a:cs typeface="+mn-ea"/>
                <a:sym typeface="+mn-lt"/>
              </a:rPr>
              <a:t>技术，业务的服务质量就无法保证</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5D99809D-9444-8061-85B7-5961DD9D8AC4}"/>
              </a:ext>
            </a:extLst>
          </p:cNvPr>
          <p:cNvSpPr>
            <a:spLocks noGrp="1"/>
          </p:cNvSpPr>
          <p:nvPr>
            <p:ph type="dt" sz="half" idx="10"/>
          </p:nvPr>
        </p:nvSpPr>
        <p:spPr/>
        <p:txBody>
          <a:bodyPr/>
          <a:lstStyle/>
          <a:p>
            <a:pPr>
              <a:lnSpc>
                <a:spcPct val="120000"/>
              </a:lnSpc>
            </a:pPr>
            <a:fld id="{4DBB80D4-1185-4E05-85A3-3097F937387C}"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A010FDE-D381-EF6A-9BB3-27551D4AF4BD}"/>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7838B148-8BD1-4687-ABAF-E5023D664C3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27</a:t>
            </a:fld>
            <a:endParaRPr lang="en-US">
              <a:cs typeface="+mn-ea"/>
              <a:sym typeface="+mn-lt"/>
            </a:endParaRPr>
          </a:p>
        </p:txBody>
      </p:sp>
      <p:pic>
        <p:nvPicPr>
          <p:cNvPr id="7" name="Picture 456" descr="图片147">
            <a:extLst>
              <a:ext uri="{FF2B5EF4-FFF2-40B4-BE49-F238E27FC236}">
                <a16:creationId xmlns:a16="http://schemas.microsoft.com/office/drawing/2014/main" id="{45480D68-EDE9-9D4E-4A6F-B598B6763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7257" y="2952520"/>
            <a:ext cx="539293" cy="6509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38" descr="图片194">
            <a:extLst>
              <a:ext uri="{FF2B5EF4-FFF2-40B4-BE49-F238E27FC236}">
                <a16:creationId xmlns:a16="http://schemas.microsoft.com/office/drawing/2014/main" id="{5D9787F5-3CB4-838B-D7F8-478CC8394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701" y="2912968"/>
            <a:ext cx="764846" cy="7350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30" descr="图片186">
            <a:extLst>
              <a:ext uri="{FF2B5EF4-FFF2-40B4-BE49-F238E27FC236}">
                <a16:creationId xmlns:a16="http://schemas.microsoft.com/office/drawing/2014/main" id="{169FAA74-3EFB-865D-9A58-3A2ADC6E9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5105" y="1277147"/>
            <a:ext cx="835195" cy="6509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30" descr="图片186">
            <a:extLst>
              <a:ext uri="{FF2B5EF4-FFF2-40B4-BE49-F238E27FC236}">
                <a16:creationId xmlns:a16="http://schemas.microsoft.com/office/drawing/2014/main" id="{30042210-6ACC-9973-1686-089B41977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7271" y="1277147"/>
            <a:ext cx="835195" cy="6509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92" descr="图片441">
            <a:extLst>
              <a:ext uri="{FF2B5EF4-FFF2-40B4-BE49-F238E27FC236}">
                <a16:creationId xmlns:a16="http://schemas.microsoft.com/office/drawing/2014/main" id="{BA1C7830-E864-BF9E-D13C-15106793B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7659" y="2065685"/>
            <a:ext cx="756503" cy="5985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94" descr="图片443">
            <a:extLst>
              <a:ext uri="{FF2B5EF4-FFF2-40B4-BE49-F238E27FC236}">
                <a16:creationId xmlns:a16="http://schemas.microsoft.com/office/drawing/2014/main" id="{F262B207-9DA2-AAAA-576A-36CA5E3946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765" y="2039089"/>
            <a:ext cx="922266" cy="730916"/>
          </a:xfrm>
          <a:prstGeom prst="rect">
            <a:avLst/>
          </a:prstGeom>
          <a:noFill/>
          <a:extLst>
            <a:ext uri="{909E8E84-426E-40DD-AFC4-6F175D3DCCD1}">
              <a14:hiddenFill xmlns:a14="http://schemas.microsoft.com/office/drawing/2010/main">
                <a:solidFill>
                  <a:srgbClr val="FFFFFF"/>
                </a:solidFill>
              </a14:hiddenFill>
            </a:ext>
          </a:extLst>
        </p:spPr>
      </p:pic>
      <p:sp>
        <p:nvSpPr>
          <p:cNvPr id="13" name="箭头: 右 12">
            <a:extLst>
              <a:ext uri="{FF2B5EF4-FFF2-40B4-BE49-F238E27FC236}">
                <a16:creationId xmlns:a16="http://schemas.microsoft.com/office/drawing/2014/main" id="{8C4B846C-3816-7CC4-8859-F8F76EBA4A65}"/>
              </a:ext>
            </a:extLst>
          </p:cNvPr>
          <p:cNvSpPr/>
          <p:nvPr/>
        </p:nvSpPr>
        <p:spPr>
          <a:xfrm>
            <a:off x="3578464" y="2039089"/>
            <a:ext cx="646331" cy="725398"/>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14" name="箭头: 右 13">
            <a:extLst>
              <a:ext uri="{FF2B5EF4-FFF2-40B4-BE49-F238E27FC236}">
                <a16:creationId xmlns:a16="http://schemas.microsoft.com/office/drawing/2014/main" id="{8AAA0481-FC3E-85BC-3812-8D21D3CFCCFD}"/>
              </a:ext>
            </a:extLst>
          </p:cNvPr>
          <p:cNvSpPr/>
          <p:nvPr/>
        </p:nvSpPr>
        <p:spPr>
          <a:xfrm>
            <a:off x="9203771" y="2039089"/>
            <a:ext cx="646331" cy="725398"/>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15" name="文本框 14">
            <a:extLst>
              <a:ext uri="{FF2B5EF4-FFF2-40B4-BE49-F238E27FC236}">
                <a16:creationId xmlns:a16="http://schemas.microsoft.com/office/drawing/2014/main" id="{79EA6585-1160-5527-3C74-83B7D1C2BE2A}"/>
              </a:ext>
            </a:extLst>
          </p:cNvPr>
          <p:cNvSpPr txBox="1"/>
          <p:nvPr/>
        </p:nvSpPr>
        <p:spPr>
          <a:xfrm>
            <a:off x="4773337" y="1388013"/>
            <a:ext cx="4198585" cy="396134"/>
          </a:xfrm>
          <a:prstGeom prst="rect">
            <a:avLst/>
          </a:prstGeom>
          <a:noFill/>
        </p:spPr>
        <p:txBody>
          <a:bodyPr wrap="none" rtlCol="0">
            <a:spAutoFit/>
          </a:bodyPr>
          <a:lstStyle/>
          <a:p>
            <a:pPr>
              <a:lnSpc>
                <a:spcPct val="120000"/>
              </a:lnSpc>
            </a:pPr>
            <a:r>
              <a:rPr lang="zh-CN" altLang="en-US" dirty="0">
                <a:cs typeface="+mn-ea"/>
                <a:sym typeface="+mn-lt"/>
              </a:rPr>
              <a:t>语音业务：时延</a:t>
            </a:r>
            <a:r>
              <a:rPr lang="en-US" altLang="zh-CN" dirty="0">
                <a:cs typeface="+mn-ea"/>
                <a:sym typeface="+mn-lt"/>
              </a:rPr>
              <a:t>(&lt;150ms)</a:t>
            </a:r>
            <a:r>
              <a:rPr lang="zh-CN" altLang="en-US" dirty="0">
                <a:cs typeface="+mn-ea"/>
                <a:sym typeface="+mn-lt"/>
              </a:rPr>
              <a:t>、抖动</a:t>
            </a:r>
            <a:r>
              <a:rPr lang="en-US" altLang="zh-CN" dirty="0">
                <a:cs typeface="+mn-ea"/>
                <a:sym typeface="+mn-lt"/>
              </a:rPr>
              <a:t>(&lt;1ms)</a:t>
            </a:r>
            <a:endParaRPr lang="zh-CN" altLang="en-US" dirty="0">
              <a:cs typeface="+mn-ea"/>
              <a:sym typeface="+mn-lt"/>
            </a:endParaRPr>
          </a:p>
        </p:txBody>
      </p:sp>
      <p:sp>
        <p:nvSpPr>
          <p:cNvPr id="16" name="文本框 15">
            <a:extLst>
              <a:ext uri="{FF2B5EF4-FFF2-40B4-BE49-F238E27FC236}">
                <a16:creationId xmlns:a16="http://schemas.microsoft.com/office/drawing/2014/main" id="{9DF78057-4091-52CF-796C-D2E71EBD6084}"/>
              </a:ext>
            </a:extLst>
          </p:cNvPr>
          <p:cNvSpPr txBox="1"/>
          <p:nvPr/>
        </p:nvSpPr>
        <p:spPr>
          <a:xfrm>
            <a:off x="4773337" y="2208047"/>
            <a:ext cx="3089307" cy="396134"/>
          </a:xfrm>
          <a:prstGeom prst="rect">
            <a:avLst/>
          </a:prstGeom>
          <a:noFill/>
        </p:spPr>
        <p:txBody>
          <a:bodyPr wrap="none" rtlCol="0">
            <a:spAutoFit/>
          </a:bodyPr>
          <a:lstStyle/>
          <a:p>
            <a:pPr>
              <a:lnSpc>
                <a:spcPct val="120000"/>
              </a:lnSpc>
            </a:pPr>
            <a:r>
              <a:rPr lang="zh-CN" altLang="en-US" dirty="0">
                <a:cs typeface="+mn-ea"/>
                <a:sym typeface="+mn-lt"/>
              </a:rPr>
              <a:t>交易业务：要求时延</a:t>
            </a:r>
            <a:r>
              <a:rPr lang="en-US" altLang="zh-CN" dirty="0">
                <a:cs typeface="+mn-ea"/>
                <a:sym typeface="+mn-lt"/>
              </a:rPr>
              <a:t>(&lt;4s/</a:t>
            </a:r>
            <a:r>
              <a:rPr lang="zh-CN" altLang="en-US" dirty="0">
                <a:cs typeface="+mn-ea"/>
                <a:sym typeface="+mn-lt"/>
              </a:rPr>
              <a:t>页</a:t>
            </a:r>
            <a:r>
              <a:rPr lang="en-US" altLang="zh-CN" dirty="0">
                <a:cs typeface="+mn-ea"/>
                <a:sym typeface="+mn-lt"/>
              </a:rPr>
              <a:t>)</a:t>
            </a:r>
            <a:endParaRPr lang="zh-CN" altLang="en-US" dirty="0">
              <a:cs typeface="+mn-ea"/>
              <a:sym typeface="+mn-lt"/>
            </a:endParaRPr>
          </a:p>
        </p:txBody>
      </p:sp>
      <p:sp>
        <p:nvSpPr>
          <p:cNvPr id="17" name="文本框 16">
            <a:extLst>
              <a:ext uri="{FF2B5EF4-FFF2-40B4-BE49-F238E27FC236}">
                <a16:creationId xmlns:a16="http://schemas.microsoft.com/office/drawing/2014/main" id="{882210E7-884C-813D-A19E-87CB72E2E517}"/>
              </a:ext>
            </a:extLst>
          </p:cNvPr>
          <p:cNvSpPr txBox="1"/>
          <p:nvPr/>
        </p:nvSpPr>
        <p:spPr>
          <a:xfrm>
            <a:off x="4773337" y="3028080"/>
            <a:ext cx="2922595" cy="396134"/>
          </a:xfrm>
          <a:prstGeom prst="rect">
            <a:avLst/>
          </a:prstGeom>
          <a:noFill/>
        </p:spPr>
        <p:txBody>
          <a:bodyPr wrap="none" rtlCol="0">
            <a:spAutoFit/>
          </a:bodyPr>
          <a:lstStyle/>
          <a:p>
            <a:pPr>
              <a:lnSpc>
                <a:spcPct val="120000"/>
              </a:lnSpc>
            </a:pPr>
            <a:r>
              <a:rPr lang="zh-CN" altLang="en-US" dirty="0">
                <a:cs typeface="+mn-ea"/>
                <a:sym typeface="+mn-lt"/>
              </a:rPr>
              <a:t>文件传输：要求时延</a:t>
            </a:r>
            <a:r>
              <a:rPr lang="en-US" altLang="zh-CN" dirty="0">
                <a:cs typeface="+mn-ea"/>
                <a:sym typeface="+mn-lt"/>
              </a:rPr>
              <a:t>(&lt;15s)</a:t>
            </a:r>
            <a:endParaRPr lang="zh-CN" altLang="en-US" dirty="0">
              <a:cs typeface="+mn-ea"/>
              <a:sym typeface="+mn-lt"/>
            </a:endParaRPr>
          </a:p>
        </p:txBody>
      </p:sp>
      <p:sp>
        <p:nvSpPr>
          <p:cNvPr id="18" name="矩形 17">
            <a:extLst>
              <a:ext uri="{FF2B5EF4-FFF2-40B4-BE49-F238E27FC236}">
                <a16:creationId xmlns:a16="http://schemas.microsoft.com/office/drawing/2014/main" id="{8F82D765-8DDF-5A3E-05E5-80649C5E8FA5}"/>
              </a:ext>
            </a:extLst>
          </p:cNvPr>
          <p:cNvSpPr/>
          <p:nvPr/>
        </p:nvSpPr>
        <p:spPr>
          <a:xfrm>
            <a:off x="812099" y="2208047"/>
            <a:ext cx="996747" cy="799193"/>
          </a:xfrm>
          <a:prstGeom prst="rect">
            <a:avLst/>
          </a:prstGeom>
        </p:spPr>
        <p:txBody>
          <a:bodyPr wrap="square">
            <a:spAutoFit/>
          </a:bodyPr>
          <a:lstStyle/>
          <a:p>
            <a:pPr>
              <a:lnSpc>
                <a:spcPct val="120000"/>
              </a:lnSpc>
            </a:pPr>
            <a:r>
              <a:rPr lang="zh-CN" altLang="en-US" sz="2000" dirty="0">
                <a:cs typeface="+mn-ea"/>
                <a:sym typeface="+mn-lt"/>
              </a:rPr>
              <a:t>网络流量分类</a:t>
            </a:r>
          </a:p>
        </p:txBody>
      </p:sp>
      <p:sp>
        <p:nvSpPr>
          <p:cNvPr id="19" name="文本框 18">
            <a:extLst>
              <a:ext uri="{FF2B5EF4-FFF2-40B4-BE49-F238E27FC236}">
                <a16:creationId xmlns:a16="http://schemas.microsoft.com/office/drawing/2014/main" id="{43F982B3-C531-B28E-63D2-E53B34AE0A63}"/>
              </a:ext>
            </a:extLst>
          </p:cNvPr>
          <p:cNvSpPr txBox="1"/>
          <p:nvPr/>
        </p:nvSpPr>
        <p:spPr>
          <a:xfrm>
            <a:off x="4773337" y="1747731"/>
            <a:ext cx="2262158" cy="396134"/>
          </a:xfrm>
          <a:prstGeom prst="rect">
            <a:avLst/>
          </a:prstGeom>
          <a:noFill/>
        </p:spPr>
        <p:txBody>
          <a:bodyPr wrap="none" rtlCol="0">
            <a:spAutoFit/>
          </a:bodyPr>
          <a:lstStyle/>
          <a:p>
            <a:pPr>
              <a:lnSpc>
                <a:spcPct val="120000"/>
              </a:lnSpc>
            </a:pPr>
            <a:r>
              <a:rPr lang="zh-CN" altLang="en-US" dirty="0">
                <a:cs typeface="+mn-ea"/>
                <a:sym typeface="+mn-lt"/>
              </a:rPr>
              <a:t>高优先级，优先保证</a:t>
            </a:r>
          </a:p>
        </p:txBody>
      </p:sp>
      <p:sp>
        <p:nvSpPr>
          <p:cNvPr id="20" name="文本框 19">
            <a:extLst>
              <a:ext uri="{FF2B5EF4-FFF2-40B4-BE49-F238E27FC236}">
                <a16:creationId xmlns:a16="http://schemas.microsoft.com/office/drawing/2014/main" id="{ECF77271-078D-AB89-042A-242BD8695B28}"/>
              </a:ext>
            </a:extLst>
          </p:cNvPr>
          <p:cNvSpPr txBox="1"/>
          <p:nvPr/>
        </p:nvSpPr>
        <p:spPr>
          <a:xfrm>
            <a:off x="4773337" y="2567765"/>
            <a:ext cx="2262158" cy="396134"/>
          </a:xfrm>
          <a:prstGeom prst="rect">
            <a:avLst/>
          </a:prstGeom>
          <a:noFill/>
        </p:spPr>
        <p:txBody>
          <a:bodyPr wrap="none" rtlCol="0">
            <a:spAutoFit/>
          </a:bodyPr>
          <a:lstStyle/>
          <a:p>
            <a:pPr>
              <a:lnSpc>
                <a:spcPct val="120000"/>
              </a:lnSpc>
            </a:pPr>
            <a:r>
              <a:rPr lang="zh-CN" altLang="en-US" dirty="0">
                <a:cs typeface="+mn-ea"/>
                <a:sym typeface="+mn-lt"/>
              </a:rPr>
              <a:t>中优先级，需要保证</a:t>
            </a:r>
          </a:p>
        </p:txBody>
      </p:sp>
      <p:sp>
        <p:nvSpPr>
          <p:cNvPr id="21" name="文本框 20">
            <a:extLst>
              <a:ext uri="{FF2B5EF4-FFF2-40B4-BE49-F238E27FC236}">
                <a16:creationId xmlns:a16="http://schemas.microsoft.com/office/drawing/2014/main" id="{84FE44F6-ADC2-2FA2-5674-A6438E4EA6B0}"/>
              </a:ext>
            </a:extLst>
          </p:cNvPr>
          <p:cNvSpPr txBox="1"/>
          <p:nvPr/>
        </p:nvSpPr>
        <p:spPr>
          <a:xfrm>
            <a:off x="4773337" y="3400034"/>
            <a:ext cx="2262158" cy="396134"/>
          </a:xfrm>
          <a:prstGeom prst="rect">
            <a:avLst/>
          </a:prstGeom>
          <a:noFill/>
        </p:spPr>
        <p:txBody>
          <a:bodyPr wrap="none" rtlCol="0">
            <a:spAutoFit/>
          </a:bodyPr>
          <a:lstStyle/>
          <a:p>
            <a:pPr>
              <a:lnSpc>
                <a:spcPct val="120000"/>
              </a:lnSpc>
            </a:pPr>
            <a:r>
              <a:rPr lang="zh-CN" altLang="en-US" dirty="0">
                <a:cs typeface="+mn-ea"/>
                <a:sym typeface="+mn-lt"/>
              </a:rPr>
              <a:t>低优先级，尽力服务</a:t>
            </a:r>
          </a:p>
        </p:txBody>
      </p:sp>
      <p:sp>
        <p:nvSpPr>
          <p:cNvPr id="22" name="矩形: 圆角 21">
            <a:extLst>
              <a:ext uri="{FF2B5EF4-FFF2-40B4-BE49-F238E27FC236}">
                <a16:creationId xmlns:a16="http://schemas.microsoft.com/office/drawing/2014/main" id="{070FD1EB-EF91-8324-6C32-9C67048FC2EB}"/>
              </a:ext>
            </a:extLst>
          </p:cNvPr>
          <p:cNvSpPr/>
          <p:nvPr/>
        </p:nvSpPr>
        <p:spPr>
          <a:xfrm>
            <a:off x="4632829" y="1277147"/>
            <a:ext cx="4409625" cy="2492219"/>
          </a:xfrm>
          <a:prstGeom prst="roundRect">
            <a:avLst>
              <a:gd name="adj" fmla="val 618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12726406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80AD3-8D50-36DF-146F-F4AD619B29AF}"/>
              </a:ext>
            </a:extLst>
          </p:cNvPr>
          <p:cNvSpPr>
            <a:spLocks noGrp="1"/>
          </p:cNvSpPr>
          <p:nvPr>
            <p:ph type="title"/>
          </p:nvPr>
        </p:nvSpPr>
        <p:spPr>
          <a:xfrm>
            <a:off x="660400" y="173990"/>
            <a:ext cx="10858500" cy="956309"/>
          </a:xfrm>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工作原理 </a:t>
            </a:r>
            <a:r>
              <a:rPr lang="en-US" altLang="zh-CN" sz="3200" dirty="0">
                <a:latin typeface="+mn-lt"/>
                <a:ea typeface="+mn-ea"/>
                <a:cs typeface="+mn-ea"/>
                <a:sym typeface="+mn-lt"/>
              </a:rPr>
              <a:t>– OpenFlow</a:t>
            </a:r>
            <a:r>
              <a:rPr lang="zh-CN" altLang="en-US" sz="3200" dirty="0">
                <a:latin typeface="+mn-lt"/>
                <a:ea typeface="+mn-ea"/>
                <a:cs typeface="+mn-ea"/>
                <a:sym typeface="+mn-lt"/>
              </a:rPr>
              <a:t>协议（</a:t>
            </a:r>
            <a:r>
              <a:rPr lang="en-US" altLang="zh-CN" sz="3200" dirty="0">
                <a:latin typeface="+mn-lt"/>
                <a:ea typeface="+mn-ea"/>
                <a:cs typeface="+mn-ea"/>
                <a:sym typeface="+mn-lt"/>
              </a:rPr>
              <a:t>2</a:t>
            </a:r>
            <a:r>
              <a:rPr lang="zh-CN" altLang="en-US" sz="3200" dirty="0">
                <a:latin typeface="+mn-lt"/>
                <a:ea typeface="+mn-ea"/>
                <a:cs typeface="+mn-ea"/>
                <a:sym typeface="+mn-lt"/>
              </a:rPr>
              <a:t>）</a:t>
            </a:r>
          </a:p>
        </p:txBody>
      </p:sp>
      <p:sp>
        <p:nvSpPr>
          <p:cNvPr id="3" name="内容占位符 2">
            <a:extLst>
              <a:ext uri="{FF2B5EF4-FFF2-40B4-BE49-F238E27FC236}">
                <a16:creationId xmlns:a16="http://schemas.microsoft.com/office/drawing/2014/main" id="{DC3D3C93-5CCF-FE32-9BA4-579EAFA6152D}"/>
              </a:ext>
            </a:extLst>
          </p:cNvPr>
          <p:cNvSpPr>
            <a:spLocks noGrp="1"/>
          </p:cNvSpPr>
          <p:nvPr>
            <p:ph idx="1"/>
          </p:nvPr>
        </p:nvSpPr>
        <p:spPr>
          <a:xfrm>
            <a:off x="660400" y="1130300"/>
            <a:ext cx="5004526" cy="5003800"/>
          </a:xfrm>
        </p:spPr>
        <p:txBody>
          <a:bodyPr vert="horz" lIns="91440" tIns="45720" rIns="91440" bIns="45720" rtlCol="0">
            <a:normAutofit fontScale="92500"/>
          </a:bodyPr>
          <a:lstStyle/>
          <a:p>
            <a:pPr marL="266700" indent="-266700">
              <a:buFont typeface="Wingdings" panose="05000000000000000000" pitchFamily="2" charset="2"/>
              <a:buChar char="n"/>
            </a:pPr>
            <a:r>
              <a:rPr lang="en-US" altLang="zh-CN" sz="2400" dirty="0">
                <a:solidFill>
                  <a:schemeClr val="accent1"/>
                </a:solidFill>
                <a:cs typeface="+mn-ea"/>
                <a:sym typeface="+mn-lt"/>
              </a:rPr>
              <a:t>OpenFlow</a:t>
            </a:r>
            <a:r>
              <a:rPr lang="zh-CN" altLang="en-US" sz="2400" dirty="0">
                <a:solidFill>
                  <a:schemeClr val="accent1"/>
                </a:solidFill>
                <a:cs typeface="+mn-ea"/>
                <a:sym typeface="+mn-lt"/>
              </a:rPr>
              <a:t>使用的“流表（</a:t>
            </a:r>
            <a:r>
              <a:rPr lang="en-US" altLang="zh-CN" sz="2400" dirty="0">
                <a:solidFill>
                  <a:schemeClr val="accent1"/>
                </a:solidFill>
                <a:cs typeface="+mn-ea"/>
                <a:sym typeface="+mn-lt"/>
              </a:rPr>
              <a:t>Flow Table</a:t>
            </a:r>
            <a:r>
              <a:rPr lang="zh-CN" altLang="en-US" sz="2400" dirty="0">
                <a:solidFill>
                  <a:schemeClr val="accent1"/>
                </a:solidFill>
                <a:cs typeface="+mn-ea"/>
                <a:sym typeface="+mn-lt"/>
              </a:rPr>
              <a:t>）” 整合了网络报文中各个层次的配置信息，由一些关键字和执行动作组成的灵活规则。</a:t>
            </a:r>
          </a:p>
          <a:p>
            <a:pPr marL="266700" indent="-266700">
              <a:buFont typeface="Wingdings" panose="05000000000000000000" pitchFamily="2" charset="2"/>
              <a:buChar char="n"/>
            </a:pPr>
            <a:r>
              <a:rPr lang="en-US" altLang="zh-CN" sz="2400" dirty="0">
                <a:solidFill>
                  <a:schemeClr val="accent1"/>
                </a:solidFill>
                <a:cs typeface="+mn-ea"/>
                <a:sym typeface="+mn-lt"/>
              </a:rPr>
              <a:t>OpenFlow</a:t>
            </a:r>
            <a:r>
              <a:rPr lang="zh-CN" altLang="en-US" sz="2400" dirty="0">
                <a:solidFill>
                  <a:schemeClr val="accent1"/>
                </a:solidFill>
                <a:cs typeface="+mn-ea"/>
                <a:sym typeface="+mn-lt"/>
              </a:rPr>
              <a:t>流表的每个流表项都由匹配域（</a:t>
            </a:r>
            <a:r>
              <a:rPr lang="en-US" altLang="zh-CN" sz="2400" dirty="0">
                <a:solidFill>
                  <a:schemeClr val="accent1"/>
                </a:solidFill>
                <a:cs typeface="+mn-ea"/>
                <a:sym typeface="+mn-lt"/>
              </a:rPr>
              <a:t>Match Fields</a:t>
            </a:r>
            <a:r>
              <a:rPr lang="zh-CN" altLang="en-US" sz="2400" dirty="0">
                <a:solidFill>
                  <a:schemeClr val="accent1"/>
                </a:solidFill>
                <a:cs typeface="+mn-ea"/>
                <a:sym typeface="+mn-lt"/>
              </a:rPr>
              <a:t>）、处理指令（</a:t>
            </a:r>
            <a:r>
              <a:rPr lang="en-US" altLang="zh-CN" sz="2400" dirty="0">
                <a:solidFill>
                  <a:schemeClr val="accent1"/>
                </a:solidFill>
                <a:cs typeface="+mn-ea"/>
                <a:sym typeface="+mn-lt"/>
              </a:rPr>
              <a:t>Instructions</a:t>
            </a:r>
            <a:r>
              <a:rPr lang="zh-CN" altLang="en-US" sz="2400" dirty="0">
                <a:solidFill>
                  <a:schemeClr val="accent1"/>
                </a:solidFill>
                <a:cs typeface="+mn-ea"/>
                <a:sym typeface="+mn-lt"/>
              </a:rPr>
              <a:t>）等部分组成。</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流表项中最为重要的部分就是匹配域和指令，当转发设备收到一个数据包，将包头解析后与流表中流表项的匹配域进行匹配，匹配成功则执行指令。</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78033ACA-3669-06EA-CA24-4D14F2C97CC7}"/>
              </a:ext>
            </a:extLst>
          </p:cNvPr>
          <p:cNvSpPr>
            <a:spLocks noGrp="1"/>
          </p:cNvSpPr>
          <p:nvPr>
            <p:ph type="dt" sz="half" idx="10"/>
          </p:nvPr>
        </p:nvSpPr>
        <p:spPr/>
        <p:txBody>
          <a:bodyPr/>
          <a:lstStyle/>
          <a:p>
            <a:pPr>
              <a:lnSpc>
                <a:spcPct val="120000"/>
              </a:lnSpc>
            </a:pPr>
            <a:fld id="{2C9E5726-EF11-4CC8-BB76-6356340938FC}"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C84247F7-4B45-7AC3-392F-95FF48A38A1D}"/>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2425D6B2-C25F-DCFE-172D-E72C5F99C91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270</a:t>
            </a:fld>
            <a:endParaRPr lang="en-US">
              <a:cs typeface="+mn-ea"/>
              <a:sym typeface="+mn-lt"/>
            </a:endParaRPr>
          </a:p>
        </p:txBody>
      </p:sp>
      <p:pic>
        <p:nvPicPr>
          <p:cNvPr id="3074" name="Picture 2" descr="流表项组成">
            <a:extLst>
              <a:ext uri="{FF2B5EF4-FFF2-40B4-BE49-F238E27FC236}">
                <a16:creationId xmlns:a16="http://schemas.microsoft.com/office/drawing/2014/main" id="{C7B21EED-3DDA-03EF-AB74-D3171F70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743"/>
          <a:stretch/>
        </p:blipFill>
        <p:spPr bwMode="auto">
          <a:xfrm>
            <a:off x="5717178" y="1870166"/>
            <a:ext cx="5945425" cy="311766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ADDA5640-34FD-C628-FDC6-0E0594F48FCC}"/>
              </a:ext>
            </a:extLst>
          </p:cNvPr>
          <p:cNvSpPr txBox="1"/>
          <p:nvPr/>
        </p:nvSpPr>
        <p:spPr>
          <a:xfrm>
            <a:off x="7994469" y="5144764"/>
            <a:ext cx="2468880" cy="396134"/>
          </a:xfrm>
          <a:prstGeom prst="rect">
            <a:avLst/>
          </a:prstGeom>
          <a:noFill/>
        </p:spPr>
        <p:txBody>
          <a:bodyPr wrap="square">
            <a:spAutoFit/>
          </a:bodyPr>
          <a:lstStyle/>
          <a:p>
            <a:pPr>
              <a:lnSpc>
                <a:spcPct val="120000"/>
              </a:lnSpc>
            </a:pPr>
            <a:r>
              <a:rPr lang="en-US" altLang="zh-CN" dirty="0">
                <a:cs typeface="+mn-ea"/>
                <a:sym typeface="+mn-lt"/>
              </a:rPr>
              <a:t>OpenFlow</a:t>
            </a:r>
            <a:r>
              <a:rPr lang="zh-CN" altLang="en-US" dirty="0">
                <a:cs typeface="+mn-ea"/>
                <a:sym typeface="+mn-lt"/>
              </a:rPr>
              <a:t>流表项组成</a:t>
            </a:r>
          </a:p>
        </p:txBody>
      </p:sp>
    </p:spTree>
    <p:extLst>
      <p:ext uri="{BB962C8B-B14F-4D97-AF65-F5344CB8AC3E}">
        <p14:creationId xmlns:p14="http://schemas.microsoft.com/office/powerpoint/2010/main" val="26262876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115C5-4C03-1909-EF6C-3A8D76605059}"/>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SDN</a:t>
            </a:r>
            <a:r>
              <a:rPr lang="zh-CN" altLang="en-US" sz="3200" dirty="0">
                <a:latin typeface="+mn-lt"/>
                <a:ea typeface="+mn-ea"/>
                <a:cs typeface="+mn-ea"/>
                <a:sym typeface="+mn-lt"/>
              </a:rPr>
              <a:t>工作原理 </a:t>
            </a:r>
            <a:r>
              <a:rPr lang="en-US" altLang="zh-CN" sz="3200" dirty="0">
                <a:latin typeface="+mn-lt"/>
                <a:ea typeface="+mn-ea"/>
                <a:cs typeface="+mn-ea"/>
                <a:sym typeface="+mn-lt"/>
              </a:rPr>
              <a:t>– SDN</a:t>
            </a:r>
            <a:r>
              <a:rPr lang="zh-CN" altLang="en-US" sz="3200" dirty="0">
                <a:latin typeface="+mn-lt"/>
                <a:ea typeface="+mn-ea"/>
                <a:cs typeface="+mn-ea"/>
                <a:sym typeface="+mn-lt"/>
              </a:rPr>
              <a:t>网络工作流程总结</a:t>
            </a:r>
          </a:p>
        </p:txBody>
      </p:sp>
      <p:sp>
        <p:nvSpPr>
          <p:cNvPr id="3" name="内容占位符 2">
            <a:extLst>
              <a:ext uri="{FF2B5EF4-FFF2-40B4-BE49-F238E27FC236}">
                <a16:creationId xmlns:a16="http://schemas.microsoft.com/office/drawing/2014/main" id="{7FA9B5AD-202C-8F54-4B7E-8CF57A02EEF1}"/>
              </a:ext>
            </a:extLst>
          </p:cNvPr>
          <p:cNvSpPr>
            <a:spLocks noGrp="1"/>
          </p:cNvSpPr>
          <p:nvPr>
            <p:ph idx="1"/>
          </p:nvPr>
        </p:nvSpPr>
        <p:spPr/>
        <p:txBody>
          <a:bodyPr vert="horz" lIns="91440" tIns="45720" rIns="91440" bIns="45720" rtlCol="0">
            <a:normAutofit lnSpcReduction="10000"/>
          </a:bodyPr>
          <a:lstStyle/>
          <a:p>
            <a:pPr marL="266700" indent="-266700">
              <a:buFont typeface="Wingdings" panose="05000000000000000000" pitchFamily="2" charset="2"/>
              <a:buChar char="n"/>
            </a:pPr>
            <a:r>
              <a:rPr lang="zh-CN" altLang="en-US" sz="2400" dirty="0">
                <a:solidFill>
                  <a:schemeClr val="accent1"/>
                </a:solidFill>
                <a:cs typeface="+mn-ea"/>
                <a:sym typeface="+mn-lt"/>
              </a:rPr>
              <a:t>控制器和转发设备之间建立控制通道，通常使用传统的</a:t>
            </a:r>
            <a:r>
              <a:rPr lang="en-US" altLang="zh-CN" sz="2400" dirty="0">
                <a:solidFill>
                  <a:schemeClr val="accent1"/>
                </a:solidFill>
                <a:cs typeface="+mn-ea"/>
                <a:sym typeface="+mn-lt"/>
              </a:rPr>
              <a:t>IGP/VLAN</a:t>
            </a:r>
            <a:endParaRPr lang="zh-CN" altLang="en-US"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控制器和转发设备建立控制协议连接后，从转发设备收集网络资源信息：</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设备信息、接口信息、标签信息等</a:t>
            </a:r>
            <a:endParaRPr lang="en-US" altLang="zh-CN" sz="2200" dirty="0">
              <a:sym typeface="+mn-lt"/>
            </a:endParaRPr>
          </a:p>
          <a:p>
            <a:pPr lvl="1">
              <a:buFont typeface="Wingdings" panose="05000000000000000000" pitchFamily="2" charset="2"/>
              <a:buChar char="Ø"/>
            </a:pPr>
            <a:r>
              <a:rPr lang="zh-CN" altLang="en-US" sz="2200" dirty="0">
                <a:sym typeface="+mn-lt"/>
              </a:rPr>
              <a:t>通过拓扑收集协议收集网络拓扑信息</a:t>
            </a:r>
          </a:p>
          <a:p>
            <a:pPr marL="266700" indent="-266700">
              <a:buFont typeface="Wingdings" panose="05000000000000000000" pitchFamily="2" charset="2"/>
              <a:buChar char="n"/>
            </a:pPr>
            <a:r>
              <a:rPr lang="zh-CN" altLang="en-US" sz="2400" dirty="0">
                <a:solidFill>
                  <a:schemeClr val="accent1"/>
                </a:solidFill>
                <a:cs typeface="+mn-ea"/>
                <a:sym typeface="+mn-lt"/>
              </a:rPr>
              <a:t>控制器利用网络拓扑信息和网络资源信息计算网络内部的交换路径，将信息下发给转发设备</a:t>
            </a:r>
          </a:p>
          <a:p>
            <a:pPr marL="266700" indent="-266700">
              <a:buFont typeface="Wingdings" panose="05000000000000000000" pitchFamily="2" charset="2"/>
              <a:buChar char="n"/>
            </a:pPr>
            <a:r>
              <a:rPr lang="zh-CN" altLang="en-US" sz="2400" dirty="0">
                <a:solidFill>
                  <a:schemeClr val="accent1"/>
                </a:solidFill>
                <a:cs typeface="+mn-ea"/>
                <a:sym typeface="+mn-lt"/>
              </a:rPr>
              <a:t>转发设备接收控制器下发的网络内部交换路径转发表数据和业务路由转发表数据，并依据这些转发表进行报文转发</a:t>
            </a:r>
          </a:p>
          <a:p>
            <a:pPr marL="266700" indent="-266700">
              <a:buFont typeface="Wingdings" panose="05000000000000000000" pitchFamily="2" charset="2"/>
              <a:buChar char="n"/>
            </a:pPr>
            <a:r>
              <a:rPr lang="zh-CN" altLang="en-US" sz="2400" dirty="0">
                <a:solidFill>
                  <a:schemeClr val="accent1"/>
                </a:solidFill>
                <a:cs typeface="+mn-ea"/>
                <a:sym typeface="+mn-lt"/>
              </a:rPr>
              <a:t>当网络状态发生变化时，</a:t>
            </a:r>
            <a:r>
              <a:rPr lang="en-US" altLang="zh-CN" sz="2400" dirty="0">
                <a:solidFill>
                  <a:schemeClr val="accent1"/>
                </a:solidFill>
                <a:cs typeface="+mn-ea"/>
                <a:sym typeface="+mn-lt"/>
              </a:rPr>
              <a:t>SDN</a:t>
            </a:r>
            <a:r>
              <a:rPr lang="zh-CN" altLang="en-US" sz="2400" dirty="0">
                <a:solidFill>
                  <a:schemeClr val="accent1"/>
                </a:solidFill>
                <a:cs typeface="+mn-ea"/>
                <a:sym typeface="+mn-lt"/>
              </a:rPr>
              <a:t>控制器会实时感知网络状态，并重新计算网络内部交换路径和业务路由，以确保网络能够继续正常提供业务</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8C93EE4B-796E-00BD-5550-6055390112EE}"/>
              </a:ext>
            </a:extLst>
          </p:cNvPr>
          <p:cNvSpPr>
            <a:spLocks noGrp="1"/>
          </p:cNvSpPr>
          <p:nvPr>
            <p:ph type="dt" sz="half" idx="10"/>
          </p:nvPr>
        </p:nvSpPr>
        <p:spPr/>
        <p:txBody>
          <a:bodyPr/>
          <a:lstStyle/>
          <a:p>
            <a:pPr>
              <a:lnSpc>
                <a:spcPct val="120000"/>
              </a:lnSpc>
            </a:pPr>
            <a:fld id="{451CB67C-E0DC-4E0D-A44B-B2FD80512F98}"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6247BF82-1400-8DF2-CD7A-7FF82DB37BE7}"/>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B6D65CCB-D2B6-4B95-78F3-5509DA6DA891}"/>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271</a:t>
            </a:fld>
            <a:endParaRPr lang="en-US">
              <a:cs typeface="+mn-ea"/>
              <a:sym typeface="+mn-lt"/>
            </a:endParaRPr>
          </a:p>
        </p:txBody>
      </p:sp>
    </p:spTree>
    <p:extLst>
      <p:ext uri="{BB962C8B-B14F-4D97-AF65-F5344CB8AC3E}">
        <p14:creationId xmlns:p14="http://schemas.microsoft.com/office/powerpoint/2010/main" val="5361273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MPLS</a:t>
            </a:r>
            <a:r>
              <a:rPr lang="zh-CN" altLang="en-US" sz="3200" dirty="0">
                <a:latin typeface="+mn-lt"/>
                <a:ea typeface="+mn-ea"/>
                <a:cs typeface="+mn-ea"/>
                <a:sym typeface="+mn-lt"/>
              </a:rPr>
              <a:t>多协议标签交换的出现与应用</a:t>
            </a:r>
          </a:p>
        </p:txBody>
      </p:sp>
      <p:grpSp>
        <p:nvGrpSpPr>
          <p:cNvPr id="3" name="组合 2"/>
          <p:cNvGrpSpPr/>
          <p:nvPr/>
        </p:nvGrpSpPr>
        <p:grpSpPr>
          <a:xfrm>
            <a:off x="338006" y="1269257"/>
            <a:ext cx="5406856" cy="4901874"/>
            <a:chOff x="338138" y="1268413"/>
            <a:chExt cx="5408968" cy="4903789"/>
          </a:xfrm>
        </p:grpSpPr>
        <p:sp>
          <p:nvSpPr>
            <p:cNvPr id="4" name="等腰三角形 3"/>
            <p:cNvSpPr/>
            <p:nvPr/>
          </p:nvSpPr>
          <p:spPr>
            <a:xfrm rot="5400000">
              <a:off x="3030046" y="3455143"/>
              <a:ext cx="4903787" cy="530332"/>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5" name="TextBox 230"/>
            <p:cNvSpPr txBox="1"/>
            <p:nvPr/>
          </p:nvSpPr>
          <p:spPr>
            <a:xfrm>
              <a:off x="338138" y="1268413"/>
              <a:ext cx="4900612" cy="4903787"/>
            </a:xfrm>
            <a:prstGeom prst="rect">
              <a:avLst/>
            </a:prstGeom>
            <a:solidFill>
              <a:schemeClr val="bg1">
                <a:lumMod val="95000"/>
              </a:schemeClr>
            </a:solidFill>
            <a:ln w="19050">
              <a:noFill/>
            </a:ln>
          </p:spPr>
          <p:txBody>
            <a:bodyPr wrap="none" rtlCol="0" anchor="ctr" anchorCtr="0">
              <a:noAutofit/>
            </a:bodyPr>
            <a:lstStyle/>
            <a:p>
              <a:pPr algn="ctr">
                <a:lnSpc>
                  <a:spcPct val="120000"/>
                </a:lnSpc>
              </a:pPr>
              <a:endParaRPr lang="zh-CN" altLang="en-US" sz="1200">
                <a:cs typeface="+mn-ea"/>
                <a:sym typeface="+mn-lt"/>
              </a:endParaRPr>
            </a:p>
          </p:txBody>
        </p:sp>
      </p:grpSp>
      <p:sp>
        <p:nvSpPr>
          <p:cNvPr id="6" name="文本框 5"/>
          <p:cNvSpPr txBox="1"/>
          <p:nvPr/>
        </p:nvSpPr>
        <p:spPr>
          <a:xfrm>
            <a:off x="5300995" y="1269258"/>
            <a:ext cx="6439983" cy="4901872"/>
          </a:xfrm>
          <a:custGeom>
            <a:avLst/>
            <a:gdLst>
              <a:gd name="connsiteX0" fmla="*/ 0 w 6442499"/>
              <a:gd name="connsiteY0" fmla="*/ 0 h 4903787"/>
              <a:gd name="connsiteX1" fmla="*/ 6442499 w 6442499"/>
              <a:gd name="connsiteY1" fmla="*/ 0 h 4903787"/>
              <a:gd name="connsiteX2" fmla="*/ 6442499 w 6442499"/>
              <a:gd name="connsiteY2" fmla="*/ 4903787 h 4903787"/>
              <a:gd name="connsiteX3" fmla="*/ 0 w 6442499"/>
              <a:gd name="connsiteY3" fmla="*/ 4903787 h 4903787"/>
              <a:gd name="connsiteX4" fmla="*/ 0 w 6442499"/>
              <a:gd name="connsiteY4" fmla="*/ 4859757 h 4903787"/>
              <a:gd name="connsiteX5" fmla="*/ 520808 w 6442499"/>
              <a:gd name="connsiteY5" fmla="*/ 2451899 h 4903787"/>
              <a:gd name="connsiteX6" fmla="*/ 0 w 6442499"/>
              <a:gd name="connsiteY6" fmla="*/ 44039 h 490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2499" h="4903787">
                <a:moveTo>
                  <a:pt x="0" y="0"/>
                </a:moveTo>
                <a:lnTo>
                  <a:pt x="6442499" y="0"/>
                </a:lnTo>
                <a:lnTo>
                  <a:pt x="6442499" y="4903787"/>
                </a:lnTo>
                <a:lnTo>
                  <a:pt x="0" y="4903787"/>
                </a:lnTo>
                <a:lnTo>
                  <a:pt x="0" y="4859757"/>
                </a:lnTo>
                <a:lnTo>
                  <a:pt x="520808" y="2451899"/>
                </a:lnTo>
                <a:lnTo>
                  <a:pt x="0" y="44039"/>
                </a:lnTo>
                <a:close/>
              </a:path>
            </a:pathLst>
          </a:custGeom>
          <a:noFill/>
          <a:ln w="9525">
            <a:solidFill>
              <a:schemeClr val="bg1">
                <a:lumMod val="75000"/>
              </a:schemeClr>
            </a:solidFill>
          </a:ln>
        </p:spPr>
        <p:txBody>
          <a:bodyPr wrap="square" rtlCol="0" anchor="ctr" anchorCtr="0">
            <a:noAutofit/>
          </a:bodyPr>
          <a:lstStyle/>
          <a:p>
            <a:pPr algn="ctr">
              <a:lnSpc>
                <a:spcPct val="120000"/>
              </a:lnSpc>
            </a:pPr>
            <a:endParaRPr lang="zh-CN" altLang="en-US" sz="1200">
              <a:cs typeface="+mn-ea"/>
              <a:sym typeface="+mn-lt"/>
            </a:endParaRPr>
          </a:p>
        </p:txBody>
      </p:sp>
      <p:grpSp>
        <p:nvGrpSpPr>
          <p:cNvPr id="7" name="Group 165"/>
          <p:cNvGrpSpPr/>
          <p:nvPr/>
        </p:nvGrpSpPr>
        <p:grpSpPr>
          <a:xfrm rot="16200000" flipH="1">
            <a:off x="9257819" y="2326076"/>
            <a:ext cx="2214194" cy="1449335"/>
            <a:chOff x="-1233037" y="914446"/>
            <a:chExt cx="1573823" cy="778776"/>
          </a:xfrm>
        </p:grpSpPr>
        <p:cxnSp>
          <p:nvCxnSpPr>
            <p:cNvPr id="8" name="Straight Connector 166"/>
            <p:cNvCxnSpPr/>
            <p:nvPr/>
          </p:nvCxnSpPr>
          <p:spPr>
            <a:xfrm flipH="1" flipV="1">
              <a:off x="-1233037" y="914446"/>
              <a:ext cx="786912" cy="7787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67"/>
            <p:cNvCxnSpPr/>
            <p:nvPr/>
          </p:nvCxnSpPr>
          <p:spPr>
            <a:xfrm flipV="1">
              <a:off x="-446125" y="914446"/>
              <a:ext cx="786911" cy="7787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165"/>
          <p:cNvGrpSpPr/>
          <p:nvPr/>
        </p:nvGrpSpPr>
        <p:grpSpPr>
          <a:xfrm rot="5400000">
            <a:off x="6293452" y="2326076"/>
            <a:ext cx="2214194" cy="1449335"/>
            <a:chOff x="-1233037" y="914446"/>
            <a:chExt cx="1573823" cy="778776"/>
          </a:xfrm>
        </p:grpSpPr>
        <p:cxnSp>
          <p:nvCxnSpPr>
            <p:cNvPr id="11" name="Straight Connector 166"/>
            <p:cNvCxnSpPr/>
            <p:nvPr/>
          </p:nvCxnSpPr>
          <p:spPr>
            <a:xfrm flipH="1" flipV="1">
              <a:off x="-1233037" y="914446"/>
              <a:ext cx="786912" cy="7787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67"/>
            <p:cNvCxnSpPr/>
            <p:nvPr/>
          </p:nvCxnSpPr>
          <p:spPr>
            <a:xfrm flipV="1">
              <a:off x="-446125" y="914446"/>
              <a:ext cx="786911" cy="7787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p:cNvCxnSpPr/>
          <p:nvPr/>
        </p:nvCxnSpPr>
        <p:spPr>
          <a:xfrm flipH="1">
            <a:off x="8156444" y="1907760"/>
            <a:ext cx="139055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8156444" y="4157837"/>
            <a:ext cx="139055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8165965" y="1907761"/>
            <a:ext cx="0" cy="22964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617666" y="1907761"/>
            <a:ext cx="0" cy="22964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Freeform 3"/>
          <p:cNvSpPr/>
          <p:nvPr/>
        </p:nvSpPr>
        <p:spPr>
          <a:xfrm>
            <a:off x="695161" y="2336408"/>
            <a:ext cx="4223693" cy="1018686"/>
          </a:xfrm>
          <a:custGeom>
            <a:avLst/>
            <a:gdLst>
              <a:gd name="connsiteX0" fmla="*/ 0 w 6324600"/>
              <a:gd name="connsiteY0" fmla="*/ 381000 h 381000"/>
              <a:gd name="connsiteX1" fmla="*/ 3378200 w 6324600"/>
              <a:gd name="connsiteY1" fmla="*/ 0 h 381000"/>
              <a:gd name="connsiteX2" fmla="*/ 4343400 w 6324600"/>
              <a:gd name="connsiteY2" fmla="*/ 0 h 381000"/>
              <a:gd name="connsiteX3" fmla="*/ 6324600 w 6324600"/>
              <a:gd name="connsiteY3" fmla="*/ 355600 h 381000"/>
              <a:gd name="connsiteX0" fmla="*/ 0 w 6324600"/>
              <a:gd name="connsiteY0" fmla="*/ 393700 h 393700"/>
              <a:gd name="connsiteX1" fmla="*/ 3448050 w 6324600"/>
              <a:gd name="connsiteY1" fmla="*/ 0 h 393700"/>
              <a:gd name="connsiteX2" fmla="*/ 4343400 w 6324600"/>
              <a:gd name="connsiteY2" fmla="*/ 12700 h 393700"/>
              <a:gd name="connsiteX3" fmla="*/ 6324600 w 6324600"/>
              <a:gd name="connsiteY3" fmla="*/ 368300 h 393700"/>
              <a:gd name="connsiteX0" fmla="*/ 0 w 6330950"/>
              <a:gd name="connsiteY0" fmla="*/ 393700 h 393700"/>
              <a:gd name="connsiteX1" fmla="*/ 3448050 w 6330950"/>
              <a:gd name="connsiteY1" fmla="*/ 0 h 393700"/>
              <a:gd name="connsiteX2" fmla="*/ 4343400 w 6330950"/>
              <a:gd name="connsiteY2" fmla="*/ 12700 h 393700"/>
              <a:gd name="connsiteX3" fmla="*/ 6330950 w 6330950"/>
              <a:gd name="connsiteY3" fmla="*/ 387350 h 393700"/>
              <a:gd name="connsiteX0" fmla="*/ 0 w 6330950"/>
              <a:gd name="connsiteY0" fmla="*/ 381000 h 381000"/>
              <a:gd name="connsiteX1" fmla="*/ 2647950 w 6330950"/>
              <a:gd name="connsiteY1" fmla="*/ 0 h 381000"/>
              <a:gd name="connsiteX2" fmla="*/ 4343400 w 6330950"/>
              <a:gd name="connsiteY2" fmla="*/ 0 h 381000"/>
              <a:gd name="connsiteX3" fmla="*/ 6330950 w 6330950"/>
              <a:gd name="connsiteY3" fmla="*/ 374650 h 381000"/>
              <a:gd name="connsiteX0" fmla="*/ 0 w 6330950"/>
              <a:gd name="connsiteY0" fmla="*/ 419100 h 419100"/>
              <a:gd name="connsiteX1" fmla="*/ 2647950 w 6330950"/>
              <a:gd name="connsiteY1" fmla="*/ 38100 h 419100"/>
              <a:gd name="connsiteX2" fmla="*/ 3644900 w 6330950"/>
              <a:gd name="connsiteY2" fmla="*/ 0 h 419100"/>
              <a:gd name="connsiteX3" fmla="*/ 6330950 w 6330950"/>
              <a:gd name="connsiteY3" fmla="*/ 412750 h 419100"/>
              <a:gd name="connsiteX0" fmla="*/ 0 w 6041701"/>
              <a:gd name="connsiteY0" fmla="*/ 400439 h 412750"/>
              <a:gd name="connsiteX1" fmla="*/ 2358701 w 6041701"/>
              <a:gd name="connsiteY1" fmla="*/ 38100 h 412750"/>
              <a:gd name="connsiteX2" fmla="*/ 3355651 w 6041701"/>
              <a:gd name="connsiteY2" fmla="*/ 0 h 412750"/>
              <a:gd name="connsiteX3" fmla="*/ 6041701 w 6041701"/>
              <a:gd name="connsiteY3" fmla="*/ 412750 h 412750"/>
              <a:gd name="connsiteX0" fmla="*/ 0 w 6358942"/>
              <a:gd name="connsiteY0" fmla="*/ 400439 h 412750"/>
              <a:gd name="connsiteX1" fmla="*/ 2358701 w 6358942"/>
              <a:gd name="connsiteY1" fmla="*/ 38100 h 412750"/>
              <a:gd name="connsiteX2" fmla="*/ 3355651 w 6358942"/>
              <a:gd name="connsiteY2" fmla="*/ 0 h 412750"/>
              <a:gd name="connsiteX3" fmla="*/ 6358942 w 6358942"/>
              <a:gd name="connsiteY3" fmla="*/ 412750 h 412750"/>
              <a:gd name="connsiteX0" fmla="*/ 0 w 6358942"/>
              <a:gd name="connsiteY0" fmla="*/ 381777 h 394088"/>
              <a:gd name="connsiteX1" fmla="*/ 2358701 w 6358942"/>
              <a:gd name="connsiteY1" fmla="*/ 19438 h 394088"/>
              <a:gd name="connsiteX2" fmla="*/ 3308998 w 6358942"/>
              <a:gd name="connsiteY2" fmla="*/ 0 h 394088"/>
              <a:gd name="connsiteX3" fmla="*/ 6358942 w 6358942"/>
              <a:gd name="connsiteY3" fmla="*/ 394088 h 394088"/>
              <a:gd name="connsiteX0" fmla="*/ 0 w 6358942"/>
              <a:gd name="connsiteY0" fmla="*/ 701973 h 714284"/>
              <a:gd name="connsiteX1" fmla="*/ 460232 w 6358942"/>
              <a:gd name="connsiteY1" fmla="*/ 0 h 714284"/>
              <a:gd name="connsiteX2" fmla="*/ 3308998 w 6358942"/>
              <a:gd name="connsiteY2" fmla="*/ 320196 h 714284"/>
              <a:gd name="connsiteX3" fmla="*/ 6358942 w 6358942"/>
              <a:gd name="connsiteY3" fmla="*/ 714284 h 714284"/>
              <a:gd name="connsiteX0" fmla="*/ 0 w 6358942"/>
              <a:gd name="connsiteY0" fmla="*/ 701973 h 714284"/>
              <a:gd name="connsiteX1" fmla="*/ 460232 w 6358942"/>
              <a:gd name="connsiteY1" fmla="*/ 0 h 714284"/>
              <a:gd name="connsiteX2" fmla="*/ 1384404 w 6358942"/>
              <a:gd name="connsiteY2" fmla="*/ 15396 h 714284"/>
              <a:gd name="connsiteX3" fmla="*/ 6358942 w 6358942"/>
              <a:gd name="connsiteY3" fmla="*/ 714284 h 714284"/>
              <a:gd name="connsiteX0" fmla="*/ 0 w 6776954"/>
              <a:gd name="connsiteY0" fmla="*/ 989356 h 989356"/>
              <a:gd name="connsiteX1" fmla="*/ 878244 w 6776954"/>
              <a:gd name="connsiteY1" fmla="*/ 0 h 989356"/>
              <a:gd name="connsiteX2" fmla="*/ 1802416 w 6776954"/>
              <a:gd name="connsiteY2" fmla="*/ 15396 h 989356"/>
              <a:gd name="connsiteX3" fmla="*/ 6776954 w 6776954"/>
              <a:gd name="connsiteY3" fmla="*/ 714284 h 989356"/>
              <a:gd name="connsiteX0" fmla="*/ 0 w 4225343"/>
              <a:gd name="connsiteY0" fmla="*/ 989356 h 1019084"/>
              <a:gd name="connsiteX1" fmla="*/ 878244 w 4225343"/>
              <a:gd name="connsiteY1" fmla="*/ 0 h 1019084"/>
              <a:gd name="connsiteX2" fmla="*/ 1802416 w 4225343"/>
              <a:gd name="connsiteY2" fmla="*/ 15396 h 1019084"/>
              <a:gd name="connsiteX3" fmla="*/ 4225343 w 4225343"/>
              <a:gd name="connsiteY3" fmla="*/ 1019084 h 1019084"/>
              <a:gd name="connsiteX0" fmla="*/ 0 w 4225343"/>
              <a:gd name="connsiteY0" fmla="*/ 989356 h 1019084"/>
              <a:gd name="connsiteX1" fmla="*/ 878244 w 4225343"/>
              <a:gd name="connsiteY1" fmla="*/ 0 h 1019084"/>
              <a:gd name="connsiteX2" fmla="*/ 1610827 w 4225343"/>
              <a:gd name="connsiteY2" fmla="*/ 6688 h 1019084"/>
              <a:gd name="connsiteX3" fmla="*/ 4225343 w 4225343"/>
              <a:gd name="connsiteY3" fmla="*/ 1019084 h 1019084"/>
            </a:gdLst>
            <a:ahLst/>
            <a:cxnLst>
              <a:cxn ang="0">
                <a:pos x="connsiteX0" y="connsiteY0"/>
              </a:cxn>
              <a:cxn ang="0">
                <a:pos x="connsiteX1" y="connsiteY1"/>
              </a:cxn>
              <a:cxn ang="0">
                <a:pos x="connsiteX2" y="connsiteY2"/>
              </a:cxn>
              <a:cxn ang="0">
                <a:pos x="connsiteX3" y="connsiteY3"/>
              </a:cxn>
            </a:cxnLst>
            <a:rect l="l" t="t" r="r" b="b"/>
            <a:pathLst>
              <a:path w="4225343" h="1019084">
                <a:moveTo>
                  <a:pt x="0" y="989356"/>
                </a:moveTo>
                <a:lnTo>
                  <a:pt x="878244" y="0"/>
                </a:lnTo>
                <a:lnTo>
                  <a:pt x="1610827" y="6688"/>
                </a:lnTo>
                <a:lnTo>
                  <a:pt x="4225343" y="1019084"/>
                </a:lnTo>
              </a:path>
            </a:pathLst>
          </a:custGeom>
          <a:gradFill>
            <a:gsLst>
              <a:gs pos="28000">
                <a:srgbClr val="FFCC66"/>
              </a:gs>
              <a:gs pos="100000">
                <a:schemeClr val="bg1"/>
              </a:gs>
            </a:gsLst>
            <a:lin ang="5400000" scaled="0"/>
          </a:gradFill>
          <a:ln>
            <a:noFill/>
          </a:ln>
        </p:spPr>
        <p:txBody>
          <a:bodyPr vert="horz" wrap="square" lIns="91404" tIns="45702" rIns="91404" bIns="45702" numCol="1" rtlCol="0" anchor="t" anchorCtr="0" compatLnSpc="1">
            <a:prstTxWarp prst="textNoShape">
              <a:avLst/>
            </a:prstTxWarp>
          </a:bodyPr>
          <a:lstStyle/>
          <a:p>
            <a:pPr defTabSz="783911" eaLnBrk="0" fontAlgn="base" hangingPunct="0">
              <a:lnSpc>
                <a:spcPct val="120000"/>
              </a:lnSpc>
              <a:spcBef>
                <a:spcPct val="0"/>
              </a:spcBef>
              <a:spcAft>
                <a:spcPct val="0"/>
              </a:spcAft>
            </a:pPr>
            <a:endParaRPr lang="zh-CN" altLang="en-US" sz="2099">
              <a:cs typeface="+mn-ea"/>
              <a:sym typeface="+mn-lt"/>
            </a:endParaRPr>
          </a:p>
        </p:txBody>
      </p:sp>
      <p:sp>
        <p:nvSpPr>
          <p:cNvPr id="18" name="TextBox 230"/>
          <p:cNvSpPr txBox="1"/>
          <p:nvPr/>
        </p:nvSpPr>
        <p:spPr>
          <a:xfrm>
            <a:off x="4037739" y="1897836"/>
            <a:ext cx="917805" cy="457196"/>
          </a:xfrm>
          <a:prstGeom prst="rect">
            <a:avLst/>
          </a:prstGeom>
          <a:solidFill>
            <a:schemeClr val="bg1">
              <a:lumMod val="85000"/>
            </a:schemeClr>
          </a:solidFill>
          <a:ln w="19050">
            <a:solidFill>
              <a:schemeClr val="bg1"/>
            </a:solidFill>
          </a:ln>
        </p:spPr>
        <p:txBody>
          <a:bodyPr wrap="none" rtlCol="0" anchor="ctr" anchorCtr="0">
            <a:noAutofit/>
          </a:bodyPr>
          <a:lstStyle/>
          <a:p>
            <a:pPr algn="ctr">
              <a:lnSpc>
                <a:spcPct val="120000"/>
              </a:lnSpc>
            </a:pPr>
            <a:r>
              <a:rPr lang="zh-CN" altLang="en-US" sz="1200">
                <a:cs typeface="+mn-ea"/>
                <a:sym typeface="+mn-lt"/>
              </a:rPr>
              <a:t>有效荷载</a:t>
            </a:r>
          </a:p>
        </p:txBody>
      </p:sp>
      <p:sp>
        <p:nvSpPr>
          <p:cNvPr id="19" name="TextBox 231"/>
          <p:cNvSpPr txBox="1"/>
          <p:nvPr/>
        </p:nvSpPr>
        <p:spPr>
          <a:xfrm>
            <a:off x="3210741" y="1897836"/>
            <a:ext cx="841761" cy="457196"/>
          </a:xfrm>
          <a:prstGeom prst="rect">
            <a:avLst/>
          </a:prstGeom>
          <a:solidFill>
            <a:schemeClr val="bg1">
              <a:lumMod val="50000"/>
            </a:schemeClr>
          </a:solidFill>
          <a:ln w="19050">
            <a:solidFill>
              <a:schemeClr val="bg1"/>
            </a:solidFill>
          </a:ln>
        </p:spPr>
        <p:txBody>
          <a:bodyPr wrap="none" rtlCol="0" anchor="ctr" anchorCtr="0">
            <a:noAutofit/>
          </a:bodyPr>
          <a:lstStyle/>
          <a:p>
            <a:pPr algn="ctr">
              <a:lnSpc>
                <a:spcPct val="120000"/>
              </a:lnSpc>
            </a:pPr>
            <a:r>
              <a:rPr lang="zh-CN" altLang="en-US" sz="1200">
                <a:solidFill>
                  <a:schemeClr val="bg1"/>
                </a:solidFill>
                <a:cs typeface="+mn-ea"/>
                <a:sym typeface="+mn-lt"/>
              </a:rPr>
              <a:t>源端口</a:t>
            </a:r>
            <a:endParaRPr lang="en-US" altLang="zh-CN" sz="1200">
              <a:solidFill>
                <a:schemeClr val="bg1"/>
              </a:solidFill>
              <a:cs typeface="+mn-ea"/>
              <a:sym typeface="+mn-lt"/>
            </a:endParaRPr>
          </a:p>
          <a:p>
            <a:pPr algn="ctr">
              <a:lnSpc>
                <a:spcPct val="120000"/>
              </a:lnSpc>
            </a:pPr>
            <a:r>
              <a:rPr lang="zh-CN" altLang="en-US" sz="1200">
                <a:solidFill>
                  <a:schemeClr val="bg1"/>
                </a:solidFill>
                <a:cs typeface="+mn-ea"/>
                <a:sym typeface="+mn-lt"/>
              </a:rPr>
              <a:t>目的端口</a:t>
            </a:r>
          </a:p>
        </p:txBody>
      </p:sp>
      <p:sp>
        <p:nvSpPr>
          <p:cNvPr id="20" name="TextBox 232"/>
          <p:cNvSpPr txBox="1"/>
          <p:nvPr/>
        </p:nvSpPr>
        <p:spPr>
          <a:xfrm>
            <a:off x="2363850" y="1897836"/>
            <a:ext cx="841761" cy="457196"/>
          </a:xfrm>
          <a:prstGeom prst="rect">
            <a:avLst/>
          </a:prstGeom>
          <a:solidFill>
            <a:schemeClr val="bg1">
              <a:lumMod val="50000"/>
            </a:schemeClr>
          </a:solidFill>
          <a:ln w="19050">
            <a:solidFill>
              <a:schemeClr val="bg1"/>
            </a:solidFill>
          </a:ln>
        </p:spPr>
        <p:txBody>
          <a:bodyPr wrap="none" rtlCol="0" anchor="ctr" anchorCtr="0">
            <a:noAutofit/>
          </a:bodyPr>
          <a:lstStyle/>
          <a:p>
            <a:pPr algn="ctr">
              <a:lnSpc>
                <a:spcPct val="120000"/>
              </a:lnSpc>
            </a:pPr>
            <a:r>
              <a:rPr lang="zh-CN" altLang="en-US" sz="1200">
                <a:solidFill>
                  <a:schemeClr val="bg1"/>
                </a:solidFill>
                <a:cs typeface="+mn-ea"/>
                <a:sym typeface="+mn-lt"/>
              </a:rPr>
              <a:t>源</a:t>
            </a:r>
            <a:r>
              <a:rPr lang="en-US" altLang="zh-CN" sz="1200">
                <a:solidFill>
                  <a:schemeClr val="bg1"/>
                </a:solidFill>
                <a:cs typeface="+mn-ea"/>
                <a:sym typeface="+mn-lt"/>
              </a:rPr>
              <a:t>IP</a:t>
            </a:r>
          </a:p>
          <a:p>
            <a:pPr algn="ctr">
              <a:lnSpc>
                <a:spcPct val="120000"/>
              </a:lnSpc>
            </a:pPr>
            <a:r>
              <a:rPr lang="zh-CN" altLang="en-US" sz="1200">
                <a:solidFill>
                  <a:schemeClr val="bg1"/>
                </a:solidFill>
                <a:cs typeface="+mn-ea"/>
                <a:sym typeface="+mn-lt"/>
              </a:rPr>
              <a:t>目</a:t>
            </a:r>
            <a:r>
              <a:rPr lang="en-US" altLang="zh-CN" sz="1200">
                <a:solidFill>
                  <a:schemeClr val="bg1"/>
                </a:solidFill>
                <a:cs typeface="+mn-ea"/>
                <a:sym typeface="+mn-lt"/>
              </a:rPr>
              <a:t>IP</a:t>
            </a:r>
          </a:p>
        </p:txBody>
      </p:sp>
      <p:sp>
        <p:nvSpPr>
          <p:cNvPr id="21" name="TextBox 235"/>
          <p:cNvSpPr txBox="1"/>
          <p:nvPr/>
        </p:nvSpPr>
        <p:spPr>
          <a:xfrm>
            <a:off x="681212" y="1897836"/>
            <a:ext cx="841761" cy="457196"/>
          </a:xfrm>
          <a:prstGeom prst="rect">
            <a:avLst/>
          </a:prstGeom>
          <a:solidFill>
            <a:schemeClr val="bg1">
              <a:lumMod val="50000"/>
            </a:schemeClr>
          </a:solidFill>
          <a:ln w="19050">
            <a:solidFill>
              <a:schemeClr val="bg1"/>
            </a:solidFill>
          </a:ln>
        </p:spPr>
        <p:txBody>
          <a:bodyPr wrap="none" rtlCol="0" anchor="ctr" anchorCtr="0">
            <a:noAutofit/>
          </a:bodyPr>
          <a:lstStyle/>
          <a:p>
            <a:pPr algn="ctr">
              <a:lnSpc>
                <a:spcPct val="120000"/>
              </a:lnSpc>
            </a:pPr>
            <a:r>
              <a:rPr lang="zh-CN" altLang="en-US" sz="1200">
                <a:solidFill>
                  <a:schemeClr val="bg1"/>
                </a:solidFill>
                <a:cs typeface="+mn-ea"/>
                <a:sym typeface="+mn-lt"/>
              </a:rPr>
              <a:t>源</a:t>
            </a:r>
            <a:r>
              <a:rPr lang="en-US" altLang="zh-CN" sz="1200">
                <a:solidFill>
                  <a:schemeClr val="bg1"/>
                </a:solidFill>
                <a:cs typeface="+mn-ea"/>
                <a:sym typeface="+mn-lt"/>
              </a:rPr>
              <a:t>MAC</a:t>
            </a:r>
          </a:p>
          <a:p>
            <a:pPr algn="ctr">
              <a:lnSpc>
                <a:spcPct val="120000"/>
              </a:lnSpc>
            </a:pPr>
            <a:r>
              <a:rPr lang="zh-CN" altLang="en-US" sz="1200">
                <a:solidFill>
                  <a:schemeClr val="bg1"/>
                </a:solidFill>
                <a:cs typeface="+mn-ea"/>
                <a:sym typeface="+mn-lt"/>
              </a:rPr>
              <a:t>目</a:t>
            </a:r>
            <a:r>
              <a:rPr lang="en-US" altLang="zh-CN" sz="1200">
                <a:solidFill>
                  <a:schemeClr val="bg1"/>
                </a:solidFill>
                <a:cs typeface="+mn-ea"/>
                <a:sym typeface="+mn-lt"/>
              </a:rPr>
              <a:t>MAC</a:t>
            </a:r>
          </a:p>
        </p:txBody>
      </p:sp>
      <p:sp>
        <p:nvSpPr>
          <p:cNvPr id="22" name="Rectangle 236"/>
          <p:cNvSpPr/>
          <p:nvPr/>
        </p:nvSpPr>
        <p:spPr>
          <a:xfrm>
            <a:off x="625041" y="1620945"/>
            <a:ext cx="954107" cy="294824"/>
          </a:xfrm>
          <a:prstGeom prst="rect">
            <a:avLst/>
          </a:prstGeom>
        </p:spPr>
        <p:txBody>
          <a:bodyPr wrap="none">
            <a:spAutoFit/>
          </a:bodyPr>
          <a:lstStyle/>
          <a:p>
            <a:pPr algn="ctr">
              <a:lnSpc>
                <a:spcPct val="120000"/>
              </a:lnSpc>
            </a:pPr>
            <a:r>
              <a:rPr lang="zh-CN" altLang="en-US" sz="1200">
                <a:cs typeface="+mn-ea"/>
                <a:sym typeface="+mn-lt"/>
              </a:rPr>
              <a:t>以太网帧头</a:t>
            </a:r>
          </a:p>
        </p:txBody>
      </p:sp>
      <p:sp>
        <p:nvSpPr>
          <p:cNvPr id="23" name="Rectangle 237"/>
          <p:cNvSpPr/>
          <p:nvPr/>
        </p:nvSpPr>
        <p:spPr>
          <a:xfrm>
            <a:off x="2542517" y="1620945"/>
            <a:ext cx="484427" cy="294824"/>
          </a:xfrm>
          <a:prstGeom prst="rect">
            <a:avLst/>
          </a:prstGeom>
        </p:spPr>
        <p:txBody>
          <a:bodyPr wrap="none">
            <a:spAutoFit/>
          </a:bodyPr>
          <a:lstStyle/>
          <a:p>
            <a:pPr algn="ctr">
              <a:lnSpc>
                <a:spcPct val="120000"/>
              </a:lnSpc>
            </a:pPr>
            <a:r>
              <a:rPr lang="en-US" altLang="zh-CN" sz="1200">
                <a:cs typeface="+mn-ea"/>
                <a:sym typeface="+mn-lt"/>
              </a:rPr>
              <a:t>IP</a:t>
            </a:r>
            <a:r>
              <a:rPr lang="zh-CN" altLang="en-US" sz="1200">
                <a:cs typeface="+mn-ea"/>
                <a:sym typeface="+mn-lt"/>
              </a:rPr>
              <a:t>头</a:t>
            </a:r>
          </a:p>
        </p:txBody>
      </p:sp>
      <p:sp>
        <p:nvSpPr>
          <p:cNvPr id="24" name="Rectangle 238"/>
          <p:cNvSpPr/>
          <p:nvPr/>
        </p:nvSpPr>
        <p:spPr>
          <a:xfrm>
            <a:off x="3308458" y="1620945"/>
            <a:ext cx="646331" cy="294824"/>
          </a:xfrm>
          <a:prstGeom prst="rect">
            <a:avLst/>
          </a:prstGeom>
        </p:spPr>
        <p:txBody>
          <a:bodyPr wrap="none">
            <a:spAutoFit/>
          </a:bodyPr>
          <a:lstStyle/>
          <a:p>
            <a:pPr algn="ctr">
              <a:lnSpc>
                <a:spcPct val="120000"/>
              </a:lnSpc>
            </a:pPr>
            <a:r>
              <a:rPr lang="en-US" altLang="zh-CN" sz="1200">
                <a:cs typeface="+mn-ea"/>
                <a:sym typeface="+mn-lt"/>
              </a:rPr>
              <a:t>TCP</a:t>
            </a:r>
            <a:r>
              <a:rPr lang="zh-CN" altLang="en-US" sz="1200">
                <a:cs typeface="+mn-ea"/>
                <a:sym typeface="+mn-lt"/>
              </a:rPr>
              <a:t>头</a:t>
            </a:r>
          </a:p>
        </p:txBody>
      </p:sp>
      <p:sp>
        <p:nvSpPr>
          <p:cNvPr id="25" name="矩形 4"/>
          <p:cNvSpPr/>
          <p:nvPr/>
        </p:nvSpPr>
        <p:spPr>
          <a:xfrm>
            <a:off x="695160" y="3298675"/>
            <a:ext cx="2275940" cy="457021"/>
          </a:xfrm>
          <a:prstGeom prst="rect">
            <a:avLst/>
          </a:prstGeom>
          <a:solidFill>
            <a:srgbClr val="ED6D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04" tIns="45702" rIns="91404" bIns="45702" numCol="1" spcCol="0" rtlCol="0" fromWordArt="0" anchor="ctr" anchorCtr="0" forceAA="0" compatLnSpc="1">
            <a:prstTxWarp prst="textNoShape">
              <a:avLst/>
            </a:prstTxWarp>
            <a:noAutofit/>
          </a:bodyPr>
          <a:lstStyle/>
          <a:p>
            <a:pPr algn="ctr">
              <a:lnSpc>
                <a:spcPct val="120000"/>
              </a:lnSpc>
            </a:pPr>
            <a:r>
              <a:rPr lang="en-US" altLang="zh-CN" sz="1799">
                <a:solidFill>
                  <a:schemeClr val="bg1"/>
                </a:solidFill>
                <a:cs typeface="+mn-ea"/>
                <a:sym typeface="+mn-lt"/>
              </a:rPr>
              <a:t>Label</a:t>
            </a:r>
            <a:endParaRPr lang="zh-CN" altLang="en-US" sz="1799">
              <a:solidFill>
                <a:schemeClr val="bg1"/>
              </a:solidFill>
              <a:cs typeface="+mn-ea"/>
              <a:sym typeface="+mn-lt"/>
            </a:endParaRPr>
          </a:p>
        </p:txBody>
      </p:sp>
      <p:sp>
        <p:nvSpPr>
          <p:cNvPr id="26" name="矩形 5"/>
          <p:cNvSpPr/>
          <p:nvPr/>
        </p:nvSpPr>
        <p:spPr>
          <a:xfrm>
            <a:off x="2971100" y="3298675"/>
            <a:ext cx="917700" cy="457021"/>
          </a:xfrm>
          <a:prstGeom prst="rect">
            <a:avLst/>
          </a:prstGeom>
          <a:solidFill>
            <a:srgbClr val="ED6D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04" tIns="45702" rIns="91404" bIns="45702" numCol="1" spcCol="0" rtlCol="0" fromWordArt="0" anchor="ctr" anchorCtr="0" forceAA="0" compatLnSpc="1">
            <a:prstTxWarp prst="textNoShape">
              <a:avLst/>
            </a:prstTxWarp>
            <a:noAutofit/>
          </a:bodyPr>
          <a:lstStyle/>
          <a:p>
            <a:pPr algn="ctr">
              <a:lnSpc>
                <a:spcPct val="120000"/>
              </a:lnSpc>
            </a:pPr>
            <a:r>
              <a:rPr lang="en-US" altLang="zh-CN" sz="1799">
                <a:solidFill>
                  <a:schemeClr val="bg1"/>
                </a:solidFill>
                <a:cs typeface="+mn-ea"/>
                <a:sym typeface="+mn-lt"/>
              </a:rPr>
              <a:t>EXP</a:t>
            </a:r>
            <a:endParaRPr lang="zh-CN" altLang="en-US" sz="1799">
              <a:solidFill>
                <a:schemeClr val="bg1"/>
              </a:solidFill>
              <a:cs typeface="+mn-ea"/>
              <a:sym typeface="+mn-lt"/>
            </a:endParaRPr>
          </a:p>
        </p:txBody>
      </p:sp>
      <p:sp>
        <p:nvSpPr>
          <p:cNvPr id="27" name="矩形 6"/>
          <p:cNvSpPr/>
          <p:nvPr/>
        </p:nvSpPr>
        <p:spPr>
          <a:xfrm>
            <a:off x="3881565" y="3298675"/>
            <a:ext cx="531976" cy="457021"/>
          </a:xfrm>
          <a:prstGeom prst="rect">
            <a:avLst/>
          </a:prstGeom>
          <a:solidFill>
            <a:srgbClr val="ED6D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04" tIns="45702" rIns="91404" bIns="45702" numCol="1" spcCol="0" rtlCol="0" fromWordArt="0" anchor="ctr" anchorCtr="0" forceAA="0" compatLnSpc="1">
            <a:prstTxWarp prst="textNoShape">
              <a:avLst/>
            </a:prstTxWarp>
            <a:noAutofit/>
          </a:bodyPr>
          <a:lstStyle/>
          <a:p>
            <a:pPr algn="ctr">
              <a:lnSpc>
                <a:spcPct val="120000"/>
              </a:lnSpc>
            </a:pPr>
            <a:r>
              <a:rPr lang="en-US" altLang="zh-CN" sz="1200">
                <a:solidFill>
                  <a:schemeClr val="bg1"/>
                </a:solidFill>
                <a:cs typeface="+mn-ea"/>
                <a:sym typeface="+mn-lt"/>
              </a:rPr>
              <a:t>BoS</a:t>
            </a:r>
            <a:endParaRPr lang="zh-CN" altLang="en-US" sz="1200">
              <a:solidFill>
                <a:schemeClr val="bg1"/>
              </a:solidFill>
              <a:cs typeface="+mn-ea"/>
              <a:sym typeface="+mn-lt"/>
            </a:endParaRPr>
          </a:p>
        </p:txBody>
      </p:sp>
      <p:sp>
        <p:nvSpPr>
          <p:cNvPr id="28" name="矩形 7"/>
          <p:cNvSpPr/>
          <p:nvPr/>
        </p:nvSpPr>
        <p:spPr>
          <a:xfrm>
            <a:off x="4432262" y="3298675"/>
            <a:ext cx="543595" cy="457021"/>
          </a:xfrm>
          <a:prstGeom prst="rect">
            <a:avLst/>
          </a:prstGeom>
          <a:solidFill>
            <a:srgbClr val="ED6D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04" tIns="45702" rIns="91404" bIns="45702" numCol="1" spcCol="0" rtlCol="0" fromWordArt="0" anchor="ctr" anchorCtr="0" forceAA="0" compatLnSpc="1">
            <a:prstTxWarp prst="textNoShape">
              <a:avLst/>
            </a:prstTxWarp>
            <a:noAutofit/>
          </a:bodyPr>
          <a:lstStyle/>
          <a:p>
            <a:pPr algn="ctr">
              <a:lnSpc>
                <a:spcPct val="120000"/>
              </a:lnSpc>
            </a:pPr>
            <a:r>
              <a:rPr lang="en-US" altLang="zh-CN" sz="1799">
                <a:solidFill>
                  <a:schemeClr val="bg1"/>
                </a:solidFill>
                <a:cs typeface="+mn-ea"/>
                <a:sym typeface="+mn-lt"/>
              </a:rPr>
              <a:t>TTL</a:t>
            </a:r>
            <a:endParaRPr lang="zh-CN" altLang="en-US" sz="1799">
              <a:solidFill>
                <a:schemeClr val="bg1"/>
              </a:solidFill>
              <a:cs typeface="+mn-ea"/>
              <a:sym typeface="+mn-lt"/>
            </a:endParaRPr>
          </a:p>
        </p:txBody>
      </p:sp>
      <p:sp>
        <p:nvSpPr>
          <p:cNvPr id="29" name="TextBox 235"/>
          <p:cNvSpPr txBox="1"/>
          <p:nvPr/>
        </p:nvSpPr>
        <p:spPr>
          <a:xfrm>
            <a:off x="1522973" y="1897836"/>
            <a:ext cx="841761" cy="457196"/>
          </a:xfrm>
          <a:prstGeom prst="rect">
            <a:avLst/>
          </a:prstGeom>
          <a:solidFill>
            <a:srgbClr val="ED6D00"/>
          </a:solidFill>
          <a:ln w="19050">
            <a:solidFill>
              <a:schemeClr val="bg1"/>
            </a:solidFill>
          </a:ln>
        </p:spPr>
        <p:txBody>
          <a:bodyPr wrap="none" rtlCol="0" anchor="ctr" anchorCtr="0">
            <a:noAutofit/>
          </a:bodyPr>
          <a:lstStyle/>
          <a:p>
            <a:pPr algn="ctr">
              <a:lnSpc>
                <a:spcPct val="120000"/>
              </a:lnSpc>
            </a:pPr>
            <a:r>
              <a:rPr lang="zh-CN" altLang="en-US" sz="1200">
                <a:solidFill>
                  <a:schemeClr val="bg1"/>
                </a:solidFill>
                <a:cs typeface="+mn-ea"/>
                <a:sym typeface="+mn-lt"/>
              </a:rPr>
              <a:t>标签头部</a:t>
            </a:r>
          </a:p>
        </p:txBody>
      </p:sp>
      <p:sp>
        <p:nvSpPr>
          <p:cNvPr id="30" name="Rectangle 236"/>
          <p:cNvSpPr/>
          <p:nvPr/>
        </p:nvSpPr>
        <p:spPr>
          <a:xfrm>
            <a:off x="1483633" y="1620945"/>
            <a:ext cx="920445" cy="294824"/>
          </a:xfrm>
          <a:prstGeom prst="rect">
            <a:avLst/>
          </a:prstGeom>
        </p:spPr>
        <p:txBody>
          <a:bodyPr wrap="none">
            <a:spAutoFit/>
          </a:bodyPr>
          <a:lstStyle/>
          <a:p>
            <a:pPr algn="ctr">
              <a:lnSpc>
                <a:spcPct val="120000"/>
              </a:lnSpc>
            </a:pPr>
            <a:r>
              <a:rPr lang="en-US" altLang="zh-CN" sz="1200" b="1">
                <a:solidFill>
                  <a:srgbClr val="ED6D00"/>
                </a:solidFill>
                <a:cs typeface="+mn-ea"/>
                <a:sym typeface="+mn-lt"/>
              </a:rPr>
              <a:t>MPLS</a:t>
            </a:r>
            <a:r>
              <a:rPr lang="zh-CN" altLang="en-US" sz="1200" b="1">
                <a:solidFill>
                  <a:srgbClr val="ED6D00"/>
                </a:solidFill>
                <a:cs typeface="+mn-ea"/>
                <a:sym typeface="+mn-lt"/>
              </a:rPr>
              <a:t>头部</a:t>
            </a:r>
          </a:p>
        </p:txBody>
      </p:sp>
      <p:sp>
        <p:nvSpPr>
          <p:cNvPr id="31" name="矩形 30"/>
          <p:cNvSpPr/>
          <p:nvPr/>
        </p:nvSpPr>
        <p:spPr>
          <a:xfrm>
            <a:off x="385612" y="3974205"/>
            <a:ext cx="4803486" cy="2196924"/>
          </a:xfrm>
          <a:prstGeom prst="rect">
            <a:avLst/>
          </a:prstGeom>
        </p:spPr>
        <p:txBody>
          <a:bodyPr vert="horz" lIns="91440" tIns="45720" rIns="91440" bIns="45720" rtlCol="0">
            <a:normAutofit fontScale="62500" lnSpcReduction="20000"/>
          </a:bodyPr>
          <a:lstStyle/>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多协议标签交换</a:t>
            </a:r>
            <a:r>
              <a:rPr lang="en-US" altLang="zh-CN" sz="2400" dirty="0">
                <a:solidFill>
                  <a:schemeClr val="accent1"/>
                </a:solidFill>
                <a:cs typeface="+mn-ea"/>
                <a:sym typeface="+mn-lt"/>
              </a:rPr>
              <a:t>MPLS</a:t>
            </a:r>
            <a:r>
              <a:rPr lang="zh-CN" altLang="en-US" sz="2400" dirty="0">
                <a:solidFill>
                  <a:schemeClr val="accent1"/>
                </a:solidFill>
                <a:cs typeface="+mn-ea"/>
                <a:sym typeface="+mn-lt"/>
              </a:rPr>
              <a:t>（</a:t>
            </a:r>
            <a:r>
              <a:rPr lang="en-US" altLang="zh-CN" sz="2400" dirty="0">
                <a:solidFill>
                  <a:schemeClr val="accent1"/>
                </a:solidFill>
                <a:cs typeface="+mn-ea"/>
                <a:sym typeface="+mn-lt"/>
              </a:rPr>
              <a:t>Multiprotocol Label Switching</a:t>
            </a:r>
            <a:r>
              <a:rPr lang="zh-CN" altLang="en-US" sz="2400" dirty="0">
                <a:solidFill>
                  <a:schemeClr val="accent1"/>
                </a:solidFill>
                <a:cs typeface="+mn-ea"/>
                <a:sym typeface="+mn-lt"/>
              </a:rPr>
              <a:t>）是一种</a:t>
            </a:r>
            <a:r>
              <a:rPr lang="en-US" altLang="zh-CN" sz="2400" dirty="0">
                <a:solidFill>
                  <a:schemeClr val="accent1"/>
                </a:solidFill>
                <a:cs typeface="+mn-ea"/>
                <a:sym typeface="+mn-lt"/>
              </a:rPr>
              <a:t>IP</a:t>
            </a:r>
            <a:r>
              <a:rPr lang="zh-CN" altLang="en-US" sz="2400" dirty="0">
                <a:solidFill>
                  <a:schemeClr val="accent1"/>
                </a:solidFill>
                <a:cs typeface="+mn-ea"/>
                <a:sym typeface="+mn-lt"/>
              </a:rPr>
              <a:t>骨干网技术。</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MPLS</a:t>
            </a:r>
            <a:r>
              <a:rPr lang="zh-CN" altLang="en-US" sz="2400" dirty="0">
                <a:solidFill>
                  <a:schemeClr val="accent1"/>
                </a:solidFill>
                <a:cs typeface="+mn-ea"/>
                <a:sym typeface="+mn-lt"/>
              </a:rPr>
              <a:t>在无连接的</a:t>
            </a:r>
            <a:r>
              <a:rPr lang="en-US" altLang="zh-CN" sz="2400" dirty="0">
                <a:solidFill>
                  <a:schemeClr val="accent1"/>
                </a:solidFill>
                <a:cs typeface="+mn-ea"/>
                <a:sym typeface="+mn-lt"/>
              </a:rPr>
              <a:t>IP</a:t>
            </a:r>
            <a:r>
              <a:rPr lang="zh-CN" altLang="en-US" sz="2400" dirty="0">
                <a:solidFill>
                  <a:schemeClr val="accent1"/>
                </a:solidFill>
                <a:cs typeface="+mn-ea"/>
                <a:sym typeface="+mn-lt"/>
              </a:rPr>
              <a:t>网络上引入面向连接的标签交换概念，将第三层路由技术和第二层交换技术相结合，充分发挥了</a:t>
            </a:r>
            <a:r>
              <a:rPr lang="en-US" altLang="zh-CN" sz="2400" dirty="0">
                <a:solidFill>
                  <a:schemeClr val="accent1"/>
                </a:solidFill>
                <a:cs typeface="+mn-ea"/>
                <a:sym typeface="+mn-lt"/>
              </a:rPr>
              <a:t>IP</a:t>
            </a:r>
            <a:r>
              <a:rPr lang="zh-CN" altLang="en-US" sz="2400" dirty="0">
                <a:solidFill>
                  <a:schemeClr val="accent1"/>
                </a:solidFill>
                <a:cs typeface="+mn-ea"/>
                <a:sym typeface="+mn-lt"/>
              </a:rPr>
              <a:t>路由的灵活性和二层交换的简捷性。</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MPLS</a:t>
            </a:r>
            <a:r>
              <a:rPr lang="zh-CN" altLang="en-US" sz="2400" dirty="0">
                <a:solidFill>
                  <a:schemeClr val="accent1"/>
                </a:solidFill>
                <a:cs typeface="+mn-ea"/>
                <a:sym typeface="+mn-lt"/>
              </a:rPr>
              <a:t>本质上是一种隧道技术，支持多种高层协议与业务。</a:t>
            </a:r>
          </a:p>
        </p:txBody>
      </p:sp>
      <p:cxnSp>
        <p:nvCxnSpPr>
          <p:cNvPr id="32" name="直接箭头连接符 31"/>
          <p:cNvCxnSpPr/>
          <p:nvPr/>
        </p:nvCxnSpPr>
        <p:spPr>
          <a:xfrm flipV="1">
            <a:off x="6704949" y="3317232"/>
            <a:ext cx="0" cy="937188"/>
          </a:xfrm>
          <a:prstGeom prst="straightConnector1">
            <a:avLst/>
          </a:prstGeom>
          <a:ln w="28575">
            <a:solidFill>
              <a:srgbClr val="ED6D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230"/>
          <p:cNvSpPr txBox="1"/>
          <p:nvPr/>
        </p:nvSpPr>
        <p:spPr>
          <a:xfrm>
            <a:off x="10904557" y="1329338"/>
            <a:ext cx="758518" cy="283883"/>
          </a:xfrm>
          <a:prstGeom prst="rect">
            <a:avLst/>
          </a:prstGeom>
          <a:solidFill>
            <a:schemeClr val="bg1">
              <a:lumMod val="85000"/>
            </a:schemeClr>
          </a:solidFill>
          <a:ln w="19050">
            <a:solidFill>
              <a:schemeClr val="bg1"/>
            </a:solidFill>
          </a:ln>
        </p:spPr>
        <p:txBody>
          <a:bodyPr wrap="none" rtlCol="0" anchor="ctr" anchorCtr="0">
            <a:noAutofit/>
          </a:bodyPr>
          <a:lstStyle/>
          <a:p>
            <a:pPr algn="ctr">
              <a:lnSpc>
                <a:spcPct val="120000"/>
              </a:lnSpc>
            </a:pPr>
            <a:r>
              <a:rPr lang="en-US" altLang="zh-CN" sz="1200">
                <a:cs typeface="+mn-ea"/>
                <a:sym typeface="+mn-lt"/>
              </a:rPr>
              <a:t>IP</a:t>
            </a:r>
            <a:r>
              <a:rPr lang="zh-CN" altLang="en-US" sz="1200">
                <a:cs typeface="+mn-ea"/>
                <a:sym typeface="+mn-lt"/>
              </a:rPr>
              <a:t>报文</a:t>
            </a:r>
          </a:p>
        </p:txBody>
      </p:sp>
      <p:sp>
        <p:nvSpPr>
          <p:cNvPr id="34" name="TextBox 235"/>
          <p:cNvSpPr txBox="1"/>
          <p:nvPr/>
        </p:nvSpPr>
        <p:spPr>
          <a:xfrm>
            <a:off x="10162080" y="1329338"/>
            <a:ext cx="695670" cy="283883"/>
          </a:xfrm>
          <a:prstGeom prst="rect">
            <a:avLst/>
          </a:prstGeom>
          <a:solidFill>
            <a:srgbClr val="ED6D00"/>
          </a:solidFill>
          <a:ln w="19050">
            <a:solidFill>
              <a:schemeClr val="bg1"/>
            </a:solidFill>
          </a:ln>
        </p:spPr>
        <p:txBody>
          <a:bodyPr wrap="none" rtlCol="0" anchor="ctr" anchorCtr="0">
            <a:noAutofit/>
          </a:bodyPr>
          <a:lstStyle/>
          <a:p>
            <a:pPr algn="ctr">
              <a:lnSpc>
                <a:spcPct val="120000"/>
              </a:lnSpc>
            </a:pPr>
            <a:r>
              <a:rPr lang="zh-CN" altLang="en-US" sz="1200">
                <a:solidFill>
                  <a:schemeClr val="bg1"/>
                </a:solidFill>
                <a:cs typeface="+mn-ea"/>
                <a:sym typeface="+mn-lt"/>
              </a:rPr>
              <a:t>标签头部</a:t>
            </a:r>
          </a:p>
        </p:txBody>
      </p:sp>
      <p:cxnSp>
        <p:nvCxnSpPr>
          <p:cNvPr id="35" name="直接箭头连接符 34"/>
          <p:cNvCxnSpPr/>
          <p:nvPr/>
        </p:nvCxnSpPr>
        <p:spPr>
          <a:xfrm flipV="1">
            <a:off x="6856790" y="2061400"/>
            <a:ext cx="916437" cy="695809"/>
          </a:xfrm>
          <a:prstGeom prst="straightConnector1">
            <a:avLst/>
          </a:prstGeom>
          <a:ln w="28575">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305485" y="2244462"/>
            <a:ext cx="0" cy="1686251"/>
          </a:xfrm>
          <a:prstGeom prst="straightConnector1">
            <a:avLst/>
          </a:prstGeom>
          <a:ln w="28575">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9980040" y="3351490"/>
            <a:ext cx="974919" cy="784478"/>
          </a:xfrm>
          <a:prstGeom prst="straightConnector1">
            <a:avLst/>
          </a:prstGeom>
          <a:ln w="28575">
            <a:solidFill>
              <a:srgbClr val="ED6D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rot="1933984" flipH="1">
            <a:off x="11069393" y="2706485"/>
            <a:ext cx="378405" cy="248303"/>
            <a:chOff x="5273248" y="4464391"/>
            <a:chExt cx="378553" cy="249005"/>
          </a:xfrm>
        </p:grpSpPr>
        <p:cxnSp>
          <p:nvCxnSpPr>
            <p:cNvPr id="39" name="直接连接符 38"/>
            <p:cNvCxnSpPr/>
            <p:nvPr/>
          </p:nvCxnSpPr>
          <p:spPr>
            <a:xfrm>
              <a:off x="5273248" y="4464391"/>
              <a:ext cx="37855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462524" y="4464391"/>
              <a:ext cx="0" cy="24900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1" name="TextBox 230"/>
          <p:cNvSpPr txBox="1"/>
          <p:nvPr/>
        </p:nvSpPr>
        <p:spPr>
          <a:xfrm>
            <a:off x="6296199" y="4300943"/>
            <a:ext cx="758518" cy="283883"/>
          </a:xfrm>
          <a:prstGeom prst="rect">
            <a:avLst/>
          </a:prstGeom>
          <a:solidFill>
            <a:schemeClr val="bg1">
              <a:lumMod val="85000"/>
            </a:schemeClr>
          </a:solidFill>
          <a:ln w="19050">
            <a:solidFill>
              <a:schemeClr val="bg1"/>
            </a:solidFill>
          </a:ln>
        </p:spPr>
        <p:txBody>
          <a:bodyPr wrap="none" rtlCol="0" anchor="ctr" anchorCtr="0">
            <a:noAutofit/>
          </a:bodyPr>
          <a:lstStyle/>
          <a:p>
            <a:pPr algn="ctr">
              <a:lnSpc>
                <a:spcPct val="120000"/>
              </a:lnSpc>
            </a:pPr>
            <a:r>
              <a:rPr lang="en-US" altLang="zh-CN" sz="1200">
                <a:cs typeface="+mn-ea"/>
                <a:sym typeface="+mn-lt"/>
              </a:rPr>
              <a:t>IP</a:t>
            </a:r>
            <a:r>
              <a:rPr lang="zh-CN" altLang="en-US" sz="1200">
                <a:cs typeface="+mn-ea"/>
                <a:sym typeface="+mn-lt"/>
              </a:rPr>
              <a:t>报文</a:t>
            </a:r>
          </a:p>
        </p:txBody>
      </p:sp>
      <p:cxnSp>
        <p:nvCxnSpPr>
          <p:cNvPr id="42" name="直接箭头连接符 41"/>
          <p:cNvCxnSpPr/>
          <p:nvPr/>
        </p:nvCxnSpPr>
        <p:spPr>
          <a:xfrm>
            <a:off x="8415704" y="4497111"/>
            <a:ext cx="1011714" cy="0"/>
          </a:xfrm>
          <a:prstGeom prst="straightConnector1">
            <a:avLst/>
          </a:prstGeom>
          <a:ln w="28575">
            <a:solidFill>
              <a:srgbClr val="ED6D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238"/>
          <p:cNvSpPr/>
          <p:nvPr/>
        </p:nvSpPr>
        <p:spPr>
          <a:xfrm rot="2333610">
            <a:off x="7156801" y="3331669"/>
            <a:ext cx="646331" cy="294824"/>
          </a:xfrm>
          <a:prstGeom prst="rect">
            <a:avLst/>
          </a:prstGeom>
        </p:spPr>
        <p:txBody>
          <a:bodyPr wrap="none">
            <a:spAutoFit/>
          </a:bodyPr>
          <a:lstStyle/>
          <a:p>
            <a:pPr algn="ctr">
              <a:lnSpc>
                <a:spcPct val="120000"/>
              </a:lnSpc>
            </a:pPr>
            <a:r>
              <a:rPr lang="zh-CN" altLang="en-US" sz="1200">
                <a:cs typeface="+mn-ea"/>
                <a:sym typeface="+mn-lt"/>
              </a:rPr>
              <a:t>带宽低</a:t>
            </a:r>
          </a:p>
        </p:txBody>
      </p:sp>
      <p:sp>
        <p:nvSpPr>
          <p:cNvPr id="44" name="Rectangle 238"/>
          <p:cNvSpPr/>
          <p:nvPr/>
        </p:nvSpPr>
        <p:spPr>
          <a:xfrm>
            <a:off x="8594370" y="1655287"/>
            <a:ext cx="646331" cy="294824"/>
          </a:xfrm>
          <a:prstGeom prst="rect">
            <a:avLst/>
          </a:prstGeom>
        </p:spPr>
        <p:txBody>
          <a:bodyPr wrap="none">
            <a:spAutoFit/>
          </a:bodyPr>
          <a:lstStyle/>
          <a:p>
            <a:pPr algn="ctr">
              <a:lnSpc>
                <a:spcPct val="120000"/>
              </a:lnSpc>
            </a:pPr>
            <a:r>
              <a:rPr lang="zh-CN" altLang="en-US" sz="1200">
                <a:cs typeface="+mn-ea"/>
                <a:sym typeface="+mn-lt"/>
              </a:rPr>
              <a:t>带宽低</a:t>
            </a:r>
          </a:p>
        </p:txBody>
      </p:sp>
      <p:sp>
        <p:nvSpPr>
          <p:cNvPr id="45" name="Rectangle 238"/>
          <p:cNvSpPr/>
          <p:nvPr/>
        </p:nvSpPr>
        <p:spPr>
          <a:xfrm rot="2197629">
            <a:off x="9926710" y="2437545"/>
            <a:ext cx="646331" cy="294824"/>
          </a:xfrm>
          <a:prstGeom prst="rect">
            <a:avLst/>
          </a:prstGeom>
        </p:spPr>
        <p:txBody>
          <a:bodyPr wrap="none">
            <a:spAutoFit/>
          </a:bodyPr>
          <a:lstStyle/>
          <a:p>
            <a:pPr algn="ctr">
              <a:lnSpc>
                <a:spcPct val="120000"/>
              </a:lnSpc>
            </a:pPr>
            <a:r>
              <a:rPr lang="zh-CN" altLang="en-US" sz="1200">
                <a:cs typeface="+mn-ea"/>
                <a:sym typeface="+mn-lt"/>
              </a:rPr>
              <a:t>带宽低</a:t>
            </a:r>
          </a:p>
        </p:txBody>
      </p:sp>
      <p:sp>
        <p:nvSpPr>
          <p:cNvPr id="46" name="TextBox 230"/>
          <p:cNvSpPr txBox="1"/>
          <p:nvPr/>
        </p:nvSpPr>
        <p:spPr>
          <a:xfrm>
            <a:off x="6836410" y="2102520"/>
            <a:ext cx="518078" cy="283883"/>
          </a:xfrm>
          <a:prstGeom prst="rect">
            <a:avLst/>
          </a:prstGeom>
          <a:solidFill>
            <a:schemeClr val="bg1">
              <a:lumMod val="85000"/>
            </a:schemeClr>
          </a:solidFill>
          <a:ln w="19050">
            <a:solidFill>
              <a:schemeClr val="bg1"/>
            </a:solidFill>
          </a:ln>
        </p:spPr>
        <p:txBody>
          <a:bodyPr wrap="none" rtlCol="0" anchor="ctr" anchorCtr="0">
            <a:noAutofit/>
          </a:bodyPr>
          <a:lstStyle/>
          <a:p>
            <a:pPr algn="ctr">
              <a:lnSpc>
                <a:spcPct val="120000"/>
              </a:lnSpc>
            </a:pPr>
            <a:r>
              <a:rPr lang="en-US" altLang="zh-CN" sz="1200">
                <a:cs typeface="+mn-ea"/>
                <a:sym typeface="+mn-lt"/>
              </a:rPr>
              <a:t>IP</a:t>
            </a:r>
            <a:r>
              <a:rPr lang="zh-CN" altLang="en-US" sz="1200">
                <a:cs typeface="+mn-ea"/>
                <a:sym typeface="+mn-lt"/>
              </a:rPr>
              <a:t>报文</a:t>
            </a:r>
          </a:p>
        </p:txBody>
      </p:sp>
      <p:sp>
        <p:nvSpPr>
          <p:cNvPr id="47" name="TextBox 235"/>
          <p:cNvSpPr txBox="1"/>
          <p:nvPr/>
        </p:nvSpPr>
        <p:spPr>
          <a:xfrm>
            <a:off x="6399195" y="2102520"/>
            <a:ext cx="431956" cy="283883"/>
          </a:xfrm>
          <a:prstGeom prst="rect">
            <a:avLst/>
          </a:prstGeom>
          <a:solidFill>
            <a:srgbClr val="ED6D00"/>
          </a:solidFill>
          <a:ln w="19050">
            <a:solidFill>
              <a:schemeClr val="bg1"/>
            </a:solidFill>
          </a:ln>
        </p:spPr>
        <p:txBody>
          <a:bodyPr wrap="none" rtlCol="0" anchor="ctr" anchorCtr="0">
            <a:noAutofit/>
          </a:bodyPr>
          <a:lstStyle/>
          <a:p>
            <a:pPr algn="ctr">
              <a:lnSpc>
                <a:spcPct val="120000"/>
              </a:lnSpc>
            </a:pPr>
            <a:r>
              <a:rPr lang="en-US" altLang="zh-CN" sz="1200">
                <a:solidFill>
                  <a:schemeClr val="bg1"/>
                </a:solidFill>
                <a:cs typeface="+mn-ea"/>
                <a:sym typeface="+mn-lt"/>
              </a:rPr>
              <a:t>1024</a:t>
            </a:r>
            <a:endParaRPr lang="zh-CN" altLang="en-US" sz="1200">
              <a:solidFill>
                <a:schemeClr val="bg1"/>
              </a:solidFill>
              <a:cs typeface="+mn-ea"/>
              <a:sym typeface="+mn-lt"/>
            </a:endParaRPr>
          </a:p>
        </p:txBody>
      </p:sp>
      <p:sp>
        <p:nvSpPr>
          <p:cNvPr id="48" name="TextBox 230"/>
          <p:cNvSpPr txBox="1"/>
          <p:nvPr/>
        </p:nvSpPr>
        <p:spPr>
          <a:xfrm>
            <a:off x="8693639" y="2482763"/>
            <a:ext cx="518078" cy="283883"/>
          </a:xfrm>
          <a:prstGeom prst="rect">
            <a:avLst/>
          </a:prstGeom>
          <a:solidFill>
            <a:schemeClr val="bg1">
              <a:lumMod val="85000"/>
            </a:schemeClr>
          </a:solidFill>
          <a:ln w="19050">
            <a:solidFill>
              <a:schemeClr val="bg1"/>
            </a:solidFill>
          </a:ln>
        </p:spPr>
        <p:txBody>
          <a:bodyPr wrap="none" rtlCol="0" anchor="ctr" anchorCtr="0">
            <a:noAutofit/>
          </a:bodyPr>
          <a:lstStyle/>
          <a:p>
            <a:pPr algn="ctr">
              <a:lnSpc>
                <a:spcPct val="120000"/>
              </a:lnSpc>
            </a:pPr>
            <a:r>
              <a:rPr lang="en-US" altLang="zh-CN" sz="1200">
                <a:cs typeface="+mn-ea"/>
                <a:sym typeface="+mn-lt"/>
              </a:rPr>
              <a:t>IP</a:t>
            </a:r>
            <a:r>
              <a:rPr lang="zh-CN" altLang="en-US" sz="1200">
                <a:cs typeface="+mn-ea"/>
                <a:sym typeface="+mn-lt"/>
              </a:rPr>
              <a:t>报文</a:t>
            </a:r>
          </a:p>
        </p:txBody>
      </p:sp>
      <p:sp>
        <p:nvSpPr>
          <p:cNvPr id="49" name="TextBox 235"/>
          <p:cNvSpPr txBox="1"/>
          <p:nvPr/>
        </p:nvSpPr>
        <p:spPr>
          <a:xfrm>
            <a:off x="8256425" y="2482763"/>
            <a:ext cx="431956" cy="283883"/>
          </a:xfrm>
          <a:prstGeom prst="rect">
            <a:avLst/>
          </a:prstGeom>
          <a:solidFill>
            <a:srgbClr val="ED6D00"/>
          </a:solidFill>
          <a:ln w="19050">
            <a:solidFill>
              <a:schemeClr val="bg1"/>
            </a:solidFill>
          </a:ln>
        </p:spPr>
        <p:txBody>
          <a:bodyPr wrap="none" rtlCol="0" anchor="ctr" anchorCtr="0">
            <a:noAutofit/>
          </a:bodyPr>
          <a:lstStyle/>
          <a:p>
            <a:pPr algn="ctr">
              <a:lnSpc>
                <a:spcPct val="120000"/>
              </a:lnSpc>
            </a:pPr>
            <a:r>
              <a:rPr lang="en-US" altLang="zh-CN" sz="1200">
                <a:solidFill>
                  <a:schemeClr val="bg1"/>
                </a:solidFill>
                <a:cs typeface="+mn-ea"/>
                <a:sym typeface="+mn-lt"/>
              </a:rPr>
              <a:t>1036</a:t>
            </a:r>
            <a:endParaRPr lang="zh-CN" altLang="en-US" sz="1200">
              <a:solidFill>
                <a:schemeClr val="bg1"/>
              </a:solidFill>
              <a:cs typeface="+mn-ea"/>
              <a:sym typeface="+mn-lt"/>
            </a:endParaRPr>
          </a:p>
        </p:txBody>
      </p:sp>
      <p:sp>
        <p:nvSpPr>
          <p:cNvPr id="50" name="TextBox 230"/>
          <p:cNvSpPr txBox="1"/>
          <p:nvPr/>
        </p:nvSpPr>
        <p:spPr>
          <a:xfrm>
            <a:off x="8848017" y="4599386"/>
            <a:ext cx="518078" cy="283883"/>
          </a:xfrm>
          <a:prstGeom prst="rect">
            <a:avLst/>
          </a:prstGeom>
          <a:solidFill>
            <a:schemeClr val="bg1">
              <a:lumMod val="85000"/>
            </a:schemeClr>
          </a:solidFill>
          <a:ln w="19050">
            <a:solidFill>
              <a:schemeClr val="bg1"/>
            </a:solidFill>
          </a:ln>
        </p:spPr>
        <p:txBody>
          <a:bodyPr wrap="none" rtlCol="0" anchor="ctr" anchorCtr="0">
            <a:noAutofit/>
          </a:bodyPr>
          <a:lstStyle/>
          <a:p>
            <a:pPr algn="ctr">
              <a:lnSpc>
                <a:spcPct val="120000"/>
              </a:lnSpc>
            </a:pPr>
            <a:r>
              <a:rPr lang="en-US" altLang="zh-CN" sz="1200">
                <a:cs typeface="+mn-ea"/>
                <a:sym typeface="+mn-lt"/>
              </a:rPr>
              <a:t>IP</a:t>
            </a:r>
            <a:r>
              <a:rPr lang="zh-CN" altLang="en-US" sz="1200">
                <a:cs typeface="+mn-ea"/>
                <a:sym typeface="+mn-lt"/>
              </a:rPr>
              <a:t>报文</a:t>
            </a:r>
          </a:p>
        </p:txBody>
      </p:sp>
      <p:sp>
        <p:nvSpPr>
          <p:cNvPr id="51" name="TextBox 235"/>
          <p:cNvSpPr txBox="1"/>
          <p:nvPr/>
        </p:nvSpPr>
        <p:spPr>
          <a:xfrm>
            <a:off x="8410802" y="4599386"/>
            <a:ext cx="431956" cy="283883"/>
          </a:xfrm>
          <a:prstGeom prst="rect">
            <a:avLst/>
          </a:prstGeom>
          <a:solidFill>
            <a:srgbClr val="ED6D00"/>
          </a:solidFill>
          <a:ln w="19050">
            <a:solidFill>
              <a:schemeClr val="bg1"/>
            </a:solidFill>
          </a:ln>
        </p:spPr>
        <p:txBody>
          <a:bodyPr wrap="none" rtlCol="0" anchor="ctr" anchorCtr="0">
            <a:noAutofit/>
          </a:bodyPr>
          <a:lstStyle/>
          <a:p>
            <a:pPr algn="ctr">
              <a:lnSpc>
                <a:spcPct val="120000"/>
              </a:lnSpc>
            </a:pPr>
            <a:r>
              <a:rPr lang="en-US" altLang="zh-CN" sz="1200" dirty="0">
                <a:solidFill>
                  <a:schemeClr val="bg1"/>
                </a:solidFill>
                <a:cs typeface="+mn-ea"/>
                <a:sym typeface="+mn-lt"/>
              </a:rPr>
              <a:t>1099</a:t>
            </a:r>
            <a:endParaRPr lang="zh-CN" altLang="en-US" sz="1200" dirty="0">
              <a:solidFill>
                <a:schemeClr val="bg1"/>
              </a:solidFill>
              <a:cs typeface="+mn-ea"/>
              <a:sym typeface="+mn-lt"/>
            </a:endParaRPr>
          </a:p>
        </p:txBody>
      </p:sp>
      <p:sp>
        <p:nvSpPr>
          <p:cNvPr id="52" name="TextBox 230"/>
          <p:cNvSpPr txBox="1"/>
          <p:nvPr/>
        </p:nvSpPr>
        <p:spPr>
          <a:xfrm>
            <a:off x="10714749" y="3786951"/>
            <a:ext cx="518078" cy="283883"/>
          </a:xfrm>
          <a:prstGeom prst="rect">
            <a:avLst/>
          </a:prstGeom>
          <a:solidFill>
            <a:schemeClr val="bg1">
              <a:lumMod val="85000"/>
            </a:schemeClr>
          </a:solidFill>
          <a:ln w="19050">
            <a:solidFill>
              <a:schemeClr val="bg1"/>
            </a:solidFill>
          </a:ln>
        </p:spPr>
        <p:txBody>
          <a:bodyPr wrap="none" rtlCol="0" anchor="ctr" anchorCtr="0">
            <a:noAutofit/>
          </a:bodyPr>
          <a:lstStyle/>
          <a:p>
            <a:pPr algn="ctr">
              <a:lnSpc>
                <a:spcPct val="120000"/>
              </a:lnSpc>
            </a:pPr>
            <a:r>
              <a:rPr lang="en-US" altLang="zh-CN" sz="1200">
                <a:cs typeface="+mn-ea"/>
                <a:sym typeface="+mn-lt"/>
              </a:rPr>
              <a:t>IP</a:t>
            </a:r>
            <a:r>
              <a:rPr lang="zh-CN" altLang="en-US" sz="1200">
                <a:cs typeface="+mn-ea"/>
                <a:sym typeface="+mn-lt"/>
              </a:rPr>
              <a:t>报文</a:t>
            </a:r>
          </a:p>
        </p:txBody>
      </p:sp>
      <p:sp>
        <p:nvSpPr>
          <p:cNvPr id="53" name="TextBox 235"/>
          <p:cNvSpPr txBox="1"/>
          <p:nvPr/>
        </p:nvSpPr>
        <p:spPr>
          <a:xfrm>
            <a:off x="10277534" y="3786951"/>
            <a:ext cx="431956" cy="283883"/>
          </a:xfrm>
          <a:prstGeom prst="rect">
            <a:avLst/>
          </a:prstGeom>
          <a:solidFill>
            <a:srgbClr val="ED6D00"/>
          </a:solidFill>
          <a:ln w="19050">
            <a:solidFill>
              <a:schemeClr val="bg1"/>
            </a:solidFill>
          </a:ln>
        </p:spPr>
        <p:txBody>
          <a:bodyPr wrap="none" rtlCol="0" anchor="ctr" anchorCtr="0">
            <a:noAutofit/>
          </a:bodyPr>
          <a:lstStyle/>
          <a:p>
            <a:pPr algn="ctr">
              <a:lnSpc>
                <a:spcPct val="120000"/>
              </a:lnSpc>
            </a:pPr>
            <a:r>
              <a:rPr lang="en-US" altLang="zh-CN" sz="1200">
                <a:solidFill>
                  <a:schemeClr val="bg1"/>
                </a:solidFill>
                <a:cs typeface="+mn-ea"/>
                <a:sym typeface="+mn-lt"/>
              </a:rPr>
              <a:t>1061</a:t>
            </a:r>
            <a:endParaRPr lang="zh-CN" altLang="en-US" sz="1200">
              <a:solidFill>
                <a:schemeClr val="bg1"/>
              </a:solidFill>
              <a:cs typeface="+mn-ea"/>
              <a:sym typeface="+mn-lt"/>
            </a:endParaRPr>
          </a:p>
        </p:txBody>
      </p:sp>
      <p:sp>
        <p:nvSpPr>
          <p:cNvPr id="54" name="文本框 53"/>
          <p:cNvSpPr txBox="1"/>
          <p:nvPr/>
        </p:nvSpPr>
        <p:spPr>
          <a:xfrm>
            <a:off x="5974885" y="5017548"/>
            <a:ext cx="5480465" cy="1131168"/>
          </a:xfrm>
          <a:prstGeom prst="rect">
            <a:avLst/>
          </a:prstGeom>
        </p:spPr>
        <p:txBody>
          <a:bodyPr vert="horz" lIns="91440" tIns="45720" rIns="91440" bIns="45720" rtlCol="0">
            <a:normAutofit fontScale="550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stStyle>
          <a:p>
            <a:r>
              <a:rPr lang="zh-CN" altLang="en-US" dirty="0">
                <a:sym typeface="+mn-lt"/>
              </a:rPr>
              <a:t>在</a:t>
            </a:r>
            <a:r>
              <a:rPr lang="en-US" altLang="zh-CN" dirty="0">
                <a:sym typeface="+mn-lt"/>
              </a:rPr>
              <a:t>IP</a:t>
            </a:r>
            <a:r>
              <a:rPr lang="zh-CN" altLang="en-US" dirty="0">
                <a:sym typeface="+mn-lt"/>
              </a:rPr>
              <a:t>报文中增加</a:t>
            </a:r>
            <a:r>
              <a:rPr lang="en-US" altLang="zh-CN" dirty="0">
                <a:sym typeface="+mn-lt"/>
              </a:rPr>
              <a:t>MPLS</a:t>
            </a:r>
            <a:r>
              <a:rPr lang="zh-CN" altLang="en-US" dirty="0">
                <a:sym typeface="+mn-lt"/>
              </a:rPr>
              <a:t>头部，基于</a:t>
            </a:r>
            <a:r>
              <a:rPr lang="en-US" altLang="zh-CN" dirty="0">
                <a:sym typeface="+mn-lt"/>
              </a:rPr>
              <a:t>MPLS</a:t>
            </a:r>
            <a:r>
              <a:rPr lang="zh-CN" altLang="en-US" dirty="0">
                <a:sym typeface="+mn-lt"/>
              </a:rPr>
              <a:t>标签进行数据转发。</a:t>
            </a:r>
            <a:endParaRPr lang="en-US" altLang="zh-CN" dirty="0">
              <a:sym typeface="+mn-lt"/>
            </a:endParaRPr>
          </a:p>
          <a:p>
            <a:r>
              <a:rPr lang="en-US" altLang="zh-CN" dirty="0">
                <a:sym typeface="+mn-lt"/>
              </a:rPr>
              <a:t>MPLS</a:t>
            </a:r>
            <a:r>
              <a:rPr lang="zh-CN" altLang="en-US" dirty="0">
                <a:sym typeface="+mn-lt"/>
              </a:rPr>
              <a:t>转发效率更高，且标签值可携带指令信息用于指导数据转发。</a:t>
            </a:r>
            <a:endParaRPr lang="en-US" altLang="zh-CN" dirty="0">
              <a:sym typeface="+mn-lt"/>
            </a:endParaRPr>
          </a:p>
          <a:p>
            <a:r>
              <a:rPr lang="zh-CN" altLang="en-US" dirty="0">
                <a:sym typeface="+mn-lt"/>
              </a:rPr>
              <a:t>支持流量工程、虚拟专用网（</a:t>
            </a:r>
            <a:r>
              <a:rPr lang="en-US" altLang="zh-CN" dirty="0">
                <a:sym typeface="+mn-lt"/>
              </a:rPr>
              <a:t>VPN</a:t>
            </a:r>
            <a:r>
              <a:rPr lang="zh-CN" altLang="en-US" dirty="0">
                <a:sym typeface="+mn-lt"/>
              </a:rPr>
              <a:t>）及</a:t>
            </a:r>
            <a:r>
              <a:rPr lang="en-US" altLang="zh-CN" dirty="0">
                <a:sym typeface="+mn-lt"/>
              </a:rPr>
              <a:t>QoS</a:t>
            </a:r>
            <a:r>
              <a:rPr lang="zh-CN" altLang="en-US" dirty="0">
                <a:sym typeface="+mn-lt"/>
              </a:rPr>
              <a:t>等应用。</a:t>
            </a:r>
            <a:endParaRPr lang="en-US" altLang="zh-CN" dirty="0">
              <a:sym typeface="+mn-lt"/>
            </a:endParaRPr>
          </a:p>
        </p:txBody>
      </p:sp>
      <p:grpSp>
        <p:nvGrpSpPr>
          <p:cNvPr id="55" name="组合 54"/>
          <p:cNvGrpSpPr/>
          <p:nvPr/>
        </p:nvGrpSpPr>
        <p:grpSpPr>
          <a:xfrm>
            <a:off x="6483238" y="2902700"/>
            <a:ext cx="459316" cy="359478"/>
            <a:chOff x="3212521" y="3931479"/>
            <a:chExt cx="459495" cy="359618"/>
          </a:xfrm>
        </p:grpSpPr>
        <p:sp>
          <p:nvSpPr>
            <p:cNvPr id="56" name="圆角矩形 14"/>
            <p:cNvSpPr/>
            <p:nvPr/>
          </p:nvSpPr>
          <p:spPr>
            <a:xfrm>
              <a:off x="3225944" y="3951701"/>
              <a:ext cx="432648" cy="310905"/>
            </a:xfrm>
            <a:custGeom>
              <a:avLst/>
              <a:gdLst>
                <a:gd name="connsiteX0" fmla="*/ 0 w 664369"/>
                <a:gd name="connsiteY0" fmla="*/ 80713 h 484268"/>
                <a:gd name="connsiteX1" fmla="*/ 80713 w 664369"/>
                <a:gd name="connsiteY1" fmla="*/ 0 h 484268"/>
                <a:gd name="connsiteX2" fmla="*/ 583656 w 664369"/>
                <a:gd name="connsiteY2" fmla="*/ 0 h 484268"/>
                <a:gd name="connsiteX3" fmla="*/ 664369 w 664369"/>
                <a:gd name="connsiteY3" fmla="*/ 80713 h 484268"/>
                <a:gd name="connsiteX4" fmla="*/ 664369 w 664369"/>
                <a:gd name="connsiteY4" fmla="*/ 403555 h 484268"/>
                <a:gd name="connsiteX5" fmla="*/ 583656 w 664369"/>
                <a:gd name="connsiteY5" fmla="*/ 484268 h 484268"/>
                <a:gd name="connsiteX6" fmla="*/ 80713 w 664369"/>
                <a:gd name="connsiteY6" fmla="*/ 484268 h 484268"/>
                <a:gd name="connsiteX7" fmla="*/ 0 w 664369"/>
                <a:gd name="connsiteY7" fmla="*/ 403555 h 484268"/>
                <a:gd name="connsiteX8" fmla="*/ 0 w 664369"/>
                <a:gd name="connsiteY8" fmla="*/ 80713 h 484268"/>
                <a:gd name="connsiteX0" fmla="*/ 0 w 664369"/>
                <a:gd name="connsiteY0" fmla="*/ 80713 h 484712"/>
                <a:gd name="connsiteX1" fmla="*/ 80713 w 664369"/>
                <a:gd name="connsiteY1" fmla="*/ 0 h 484712"/>
                <a:gd name="connsiteX2" fmla="*/ 583656 w 664369"/>
                <a:gd name="connsiteY2" fmla="*/ 0 h 484712"/>
                <a:gd name="connsiteX3" fmla="*/ 664369 w 664369"/>
                <a:gd name="connsiteY3" fmla="*/ 80713 h 484712"/>
                <a:gd name="connsiteX4" fmla="*/ 664369 w 664369"/>
                <a:gd name="connsiteY4" fmla="*/ 403555 h 484712"/>
                <a:gd name="connsiteX5" fmla="*/ 583656 w 664369"/>
                <a:gd name="connsiteY5" fmla="*/ 484268 h 484712"/>
                <a:gd name="connsiteX6" fmla="*/ 333375 w 664369"/>
                <a:gd name="connsiteY6" fmla="*/ 484712 h 484712"/>
                <a:gd name="connsiteX7" fmla="*/ 80713 w 664369"/>
                <a:gd name="connsiteY7" fmla="*/ 484268 h 484712"/>
                <a:gd name="connsiteX8" fmla="*/ 0 w 664369"/>
                <a:gd name="connsiteY8" fmla="*/ 403555 h 484712"/>
                <a:gd name="connsiteX9" fmla="*/ 0 w 664369"/>
                <a:gd name="connsiteY9" fmla="*/ 80713 h 484712"/>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83656 w 664369"/>
                <a:gd name="connsiteY5" fmla="*/ 484268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71513"/>
                <a:gd name="connsiteY0" fmla="*/ 80713 h 553768"/>
                <a:gd name="connsiteX1" fmla="*/ 80713 w 671513"/>
                <a:gd name="connsiteY1" fmla="*/ 0 h 553768"/>
                <a:gd name="connsiteX2" fmla="*/ 583656 w 671513"/>
                <a:gd name="connsiteY2" fmla="*/ 0 h 553768"/>
                <a:gd name="connsiteX3" fmla="*/ 671513 w 671513"/>
                <a:gd name="connsiteY3" fmla="*/ 80713 h 553768"/>
                <a:gd name="connsiteX4" fmla="*/ 664369 w 671513"/>
                <a:gd name="connsiteY4" fmla="*/ 403555 h 553768"/>
                <a:gd name="connsiteX5" fmla="*/ 564606 w 671513"/>
                <a:gd name="connsiteY5" fmla="*/ 498556 h 553768"/>
                <a:gd name="connsiteX6" fmla="*/ 338137 w 671513"/>
                <a:gd name="connsiteY6" fmla="*/ 553768 h 553768"/>
                <a:gd name="connsiteX7" fmla="*/ 80713 w 671513"/>
                <a:gd name="connsiteY7" fmla="*/ 484268 h 553768"/>
                <a:gd name="connsiteX8" fmla="*/ 0 w 671513"/>
                <a:gd name="connsiteY8" fmla="*/ 403555 h 553768"/>
                <a:gd name="connsiteX9" fmla="*/ 0 w 671513"/>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8657"/>
                <a:gd name="connsiteY0" fmla="*/ 80713 h 553768"/>
                <a:gd name="connsiteX1" fmla="*/ 80713 w 678657"/>
                <a:gd name="connsiteY1" fmla="*/ 0 h 553768"/>
                <a:gd name="connsiteX2" fmla="*/ 583656 w 678657"/>
                <a:gd name="connsiteY2" fmla="*/ 0 h 553768"/>
                <a:gd name="connsiteX3" fmla="*/ 671513 w 678657"/>
                <a:gd name="connsiteY3" fmla="*/ 80713 h 553768"/>
                <a:gd name="connsiteX4" fmla="*/ 678657 w 678657"/>
                <a:gd name="connsiteY4" fmla="*/ 377361 h 553768"/>
                <a:gd name="connsiteX5" fmla="*/ 564606 w 678657"/>
                <a:gd name="connsiteY5" fmla="*/ 498556 h 553768"/>
                <a:gd name="connsiteX6" fmla="*/ 338137 w 678657"/>
                <a:gd name="connsiteY6" fmla="*/ 553768 h 553768"/>
                <a:gd name="connsiteX7" fmla="*/ 80713 w 678657"/>
                <a:gd name="connsiteY7" fmla="*/ 484268 h 553768"/>
                <a:gd name="connsiteX8" fmla="*/ 0 w 678657"/>
                <a:gd name="connsiteY8" fmla="*/ 403555 h 553768"/>
                <a:gd name="connsiteX9" fmla="*/ 0 w 678657"/>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79742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1776 h 554831"/>
                <a:gd name="connsiteX1" fmla="*/ 80713 w 673894"/>
                <a:gd name="connsiteY1" fmla="*/ 1063 h 554831"/>
                <a:gd name="connsiteX2" fmla="*/ 326230 w 673894"/>
                <a:gd name="connsiteY2" fmla="*/ 0 h 554831"/>
                <a:gd name="connsiteX3" fmla="*/ 583656 w 673894"/>
                <a:gd name="connsiteY3" fmla="*/ 1063 h 554831"/>
                <a:gd name="connsiteX4" fmla="*/ 671513 w 673894"/>
                <a:gd name="connsiteY4" fmla="*/ 81776 h 554831"/>
                <a:gd name="connsiteX5" fmla="*/ 673894 w 673894"/>
                <a:gd name="connsiteY5" fmla="*/ 380805 h 554831"/>
                <a:gd name="connsiteX6" fmla="*/ 564606 w 673894"/>
                <a:gd name="connsiteY6" fmla="*/ 499619 h 554831"/>
                <a:gd name="connsiteX7" fmla="*/ 338137 w 673894"/>
                <a:gd name="connsiteY7" fmla="*/ 554831 h 554831"/>
                <a:gd name="connsiteX8" fmla="*/ 80713 w 673894"/>
                <a:gd name="connsiteY8" fmla="*/ 485331 h 554831"/>
                <a:gd name="connsiteX9" fmla="*/ 0 w 673894"/>
                <a:gd name="connsiteY9" fmla="*/ 404618 h 554831"/>
                <a:gd name="connsiteX10" fmla="*/ 0 w 673894"/>
                <a:gd name="connsiteY10" fmla="*/ 81776 h 554831"/>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2 h 638177"/>
                <a:gd name="connsiteX1" fmla="*/ 80713 w 673894"/>
                <a:gd name="connsiteY1" fmla="*/ 84409 h 638177"/>
                <a:gd name="connsiteX2" fmla="*/ 333374 w 673894"/>
                <a:gd name="connsiteY2" fmla="*/ 2 h 638177"/>
                <a:gd name="connsiteX3" fmla="*/ 583656 w 673894"/>
                <a:gd name="connsiteY3" fmla="*/ 84409 h 638177"/>
                <a:gd name="connsiteX4" fmla="*/ 671513 w 673894"/>
                <a:gd name="connsiteY4" fmla="*/ 165122 h 638177"/>
                <a:gd name="connsiteX5" fmla="*/ 673894 w 673894"/>
                <a:gd name="connsiteY5" fmla="*/ 464151 h 638177"/>
                <a:gd name="connsiteX6" fmla="*/ 564606 w 673894"/>
                <a:gd name="connsiteY6" fmla="*/ 582965 h 638177"/>
                <a:gd name="connsiteX7" fmla="*/ 338137 w 673894"/>
                <a:gd name="connsiteY7" fmla="*/ 638177 h 638177"/>
                <a:gd name="connsiteX8" fmla="*/ 80713 w 673894"/>
                <a:gd name="connsiteY8" fmla="*/ 568677 h 638177"/>
                <a:gd name="connsiteX9" fmla="*/ 0 w 673894"/>
                <a:gd name="connsiteY9" fmla="*/ 487964 h 638177"/>
                <a:gd name="connsiteX10" fmla="*/ 0 w 673894"/>
                <a:gd name="connsiteY10" fmla="*/ 165122 h 638177"/>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23575 w 673894"/>
                <a:gd name="connsiteY1" fmla="*/ 36792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72270 h 645325"/>
                <a:gd name="connsiteX1" fmla="*/ 123575 w 673894"/>
                <a:gd name="connsiteY1" fmla="*/ 43932 h 645325"/>
                <a:gd name="connsiteX2" fmla="*/ 333374 w 673894"/>
                <a:gd name="connsiteY2" fmla="*/ 6 h 645325"/>
                <a:gd name="connsiteX3" fmla="*/ 536031 w 673894"/>
                <a:gd name="connsiteY3" fmla="*/ 48695 h 645325"/>
                <a:gd name="connsiteX4" fmla="*/ 671513 w 673894"/>
                <a:gd name="connsiteY4" fmla="*/ 172270 h 645325"/>
                <a:gd name="connsiteX5" fmla="*/ 673894 w 673894"/>
                <a:gd name="connsiteY5" fmla="*/ 471299 h 645325"/>
                <a:gd name="connsiteX6" fmla="*/ 564606 w 673894"/>
                <a:gd name="connsiteY6" fmla="*/ 590113 h 645325"/>
                <a:gd name="connsiteX7" fmla="*/ 338137 w 673894"/>
                <a:gd name="connsiteY7" fmla="*/ 645325 h 645325"/>
                <a:gd name="connsiteX8" fmla="*/ 80713 w 673894"/>
                <a:gd name="connsiteY8" fmla="*/ 575825 h 645325"/>
                <a:gd name="connsiteX9" fmla="*/ 0 w 673894"/>
                <a:gd name="connsiteY9" fmla="*/ 495112 h 645325"/>
                <a:gd name="connsiteX10" fmla="*/ 0 w 673894"/>
                <a:gd name="connsiteY10" fmla="*/ 172270 h 645325"/>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0 w 673894"/>
                <a:gd name="connsiteY9" fmla="*/ 495113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894" h="645469">
                  <a:moveTo>
                    <a:pt x="0" y="172271"/>
                  </a:moveTo>
                  <a:cubicBezTo>
                    <a:pt x="0" y="127694"/>
                    <a:pt x="57566" y="79652"/>
                    <a:pt x="123575" y="43933"/>
                  </a:cubicBezTo>
                  <a:cubicBezTo>
                    <a:pt x="191127" y="8653"/>
                    <a:pt x="227723" y="4330"/>
                    <a:pt x="333374" y="7"/>
                  </a:cubicBezTo>
                  <a:cubicBezTo>
                    <a:pt x="414420" y="-432"/>
                    <a:pt x="466892" y="18179"/>
                    <a:pt x="550319" y="46315"/>
                  </a:cubicBezTo>
                  <a:cubicBezTo>
                    <a:pt x="644902" y="96321"/>
                    <a:pt x="671513" y="127694"/>
                    <a:pt x="671513" y="172271"/>
                  </a:cubicBezTo>
                  <a:cubicBezTo>
                    <a:pt x="672307" y="277504"/>
                    <a:pt x="673100" y="366067"/>
                    <a:pt x="673894" y="471300"/>
                  </a:cubicBezTo>
                  <a:cubicBezTo>
                    <a:pt x="673894" y="511115"/>
                    <a:pt x="609183" y="571064"/>
                    <a:pt x="564606" y="590114"/>
                  </a:cubicBezTo>
                  <a:cubicBezTo>
                    <a:pt x="443872" y="646618"/>
                    <a:pt x="416008" y="645972"/>
                    <a:pt x="338137" y="645326"/>
                  </a:cubicBezTo>
                  <a:cubicBezTo>
                    <a:pt x="271379" y="647559"/>
                    <a:pt x="185571" y="623599"/>
                    <a:pt x="116432" y="587732"/>
                  </a:cubicBezTo>
                  <a:cubicBezTo>
                    <a:pt x="62330" y="554395"/>
                    <a:pt x="2381" y="515878"/>
                    <a:pt x="2381" y="471301"/>
                  </a:cubicBezTo>
                  <a:cubicBezTo>
                    <a:pt x="1587" y="371624"/>
                    <a:pt x="794" y="271948"/>
                    <a:pt x="0" y="1722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solidFill>
                  <a:srgbClr val="666666"/>
                </a:solidFill>
                <a:cs typeface="+mn-ea"/>
                <a:sym typeface="+mn-lt"/>
              </a:endParaRPr>
            </a:p>
          </p:txBody>
        </p:sp>
        <p:grpSp>
          <p:nvGrpSpPr>
            <p:cNvPr id="57" name="组合 56"/>
            <p:cNvGrpSpPr/>
            <p:nvPr/>
          </p:nvGrpSpPr>
          <p:grpSpPr>
            <a:xfrm>
              <a:off x="3212521" y="3931479"/>
              <a:ext cx="459495" cy="359618"/>
              <a:chOff x="5811838" y="914400"/>
              <a:chExt cx="536574" cy="420688"/>
            </a:xfrm>
            <a:solidFill>
              <a:schemeClr val="bg1">
                <a:lumMod val="50000"/>
              </a:schemeClr>
            </a:solidFill>
          </p:grpSpPr>
          <p:sp>
            <p:nvSpPr>
              <p:cNvPr id="58" name="Freeform 69"/>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59" name="Freeform 70"/>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60" name="Freeform 71"/>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61" name="Freeform 72"/>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62" name="Freeform 73"/>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grpSp>
      </p:grpSp>
      <p:grpSp>
        <p:nvGrpSpPr>
          <p:cNvPr id="63" name="组合 62"/>
          <p:cNvGrpSpPr/>
          <p:nvPr/>
        </p:nvGrpSpPr>
        <p:grpSpPr>
          <a:xfrm>
            <a:off x="7953049" y="1762224"/>
            <a:ext cx="459316" cy="359478"/>
            <a:chOff x="3212521" y="3931479"/>
            <a:chExt cx="459495" cy="359618"/>
          </a:xfrm>
        </p:grpSpPr>
        <p:sp>
          <p:nvSpPr>
            <p:cNvPr id="64" name="圆角矩形 14"/>
            <p:cNvSpPr/>
            <p:nvPr/>
          </p:nvSpPr>
          <p:spPr>
            <a:xfrm>
              <a:off x="3225944" y="3951701"/>
              <a:ext cx="432648" cy="310905"/>
            </a:xfrm>
            <a:custGeom>
              <a:avLst/>
              <a:gdLst>
                <a:gd name="connsiteX0" fmla="*/ 0 w 664369"/>
                <a:gd name="connsiteY0" fmla="*/ 80713 h 484268"/>
                <a:gd name="connsiteX1" fmla="*/ 80713 w 664369"/>
                <a:gd name="connsiteY1" fmla="*/ 0 h 484268"/>
                <a:gd name="connsiteX2" fmla="*/ 583656 w 664369"/>
                <a:gd name="connsiteY2" fmla="*/ 0 h 484268"/>
                <a:gd name="connsiteX3" fmla="*/ 664369 w 664369"/>
                <a:gd name="connsiteY3" fmla="*/ 80713 h 484268"/>
                <a:gd name="connsiteX4" fmla="*/ 664369 w 664369"/>
                <a:gd name="connsiteY4" fmla="*/ 403555 h 484268"/>
                <a:gd name="connsiteX5" fmla="*/ 583656 w 664369"/>
                <a:gd name="connsiteY5" fmla="*/ 484268 h 484268"/>
                <a:gd name="connsiteX6" fmla="*/ 80713 w 664369"/>
                <a:gd name="connsiteY6" fmla="*/ 484268 h 484268"/>
                <a:gd name="connsiteX7" fmla="*/ 0 w 664369"/>
                <a:gd name="connsiteY7" fmla="*/ 403555 h 484268"/>
                <a:gd name="connsiteX8" fmla="*/ 0 w 664369"/>
                <a:gd name="connsiteY8" fmla="*/ 80713 h 484268"/>
                <a:gd name="connsiteX0" fmla="*/ 0 w 664369"/>
                <a:gd name="connsiteY0" fmla="*/ 80713 h 484712"/>
                <a:gd name="connsiteX1" fmla="*/ 80713 w 664369"/>
                <a:gd name="connsiteY1" fmla="*/ 0 h 484712"/>
                <a:gd name="connsiteX2" fmla="*/ 583656 w 664369"/>
                <a:gd name="connsiteY2" fmla="*/ 0 h 484712"/>
                <a:gd name="connsiteX3" fmla="*/ 664369 w 664369"/>
                <a:gd name="connsiteY3" fmla="*/ 80713 h 484712"/>
                <a:gd name="connsiteX4" fmla="*/ 664369 w 664369"/>
                <a:gd name="connsiteY4" fmla="*/ 403555 h 484712"/>
                <a:gd name="connsiteX5" fmla="*/ 583656 w 664369"/>
                <a:gd name="connsiteY5" fmla="*/ 484268 h 484712"/>
                <a:gd name="connsiteX6" fmla="*/ 333375 w 664369"/>
                <a:gd name="connsiteY6" fmla="*/ 484712 h 484712"/>
                <a:gd name="connsiteX7" fmla="*/ 80713 w 664369"/>
                <a:gd name="connsiteY7" fmla="*/ 484268 h 484712"/>
                <a:gd name="connsiteX8" fmla="*/ 0 w 664369"/>
                <a:gd name="connsiteY8" fmla="*/ 403555 h 484712"/>
                <a:gd name="connsiteX9" fmla="*/ 0 w 664369"/>
                <a:gd name="connsiteY9" fmla="*/ 80713 h 484712"/>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83656 w 664369"/>
                <a:gd name="connsiteY5" fmla="*/ 484268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71513"/>
                <a:gd name="connsiteY0" fmla="*/ 80713 h 553768"/>
                <a:gd name="connsiteX1" fmla="*/ 80713 w 671513"/>
                <a:gd name="connsiteY1" fmla="*/ 0 h 553768"/>
                <a:gd name="connsiteX2" fmla="*/ 583656 w 671513"/>
                <a:gd name="connsiteY2" fmla="*/ 0 h 553768"/>
                <a:gd name="connsiteX3" fmla="*/ 671513 w 671513"/>
                <a:gd name="connsiteY3" fmla="*/ 80713 h 553768"/>
                <a:gd name="connsiteX4" fmla="*/ 664369 w 671513"/>
                <a:gd name="connsiteY4" fmla="*/ 403555 h 553768"/>
                <a:gd name="connsiteX5" fmla="*/ 564606 w 671513"/>
                <a:gd name="connsiteY5" fmla="*/ 498556 h 553768"/>
                <a:gd name="connsiteX6" fmla="*/ 338137 w 671513"/>
                <a:gd name="connsiteY6" fmla="*/ 553768 h 553768"/>
                <a:gd name="connsiteX7" fmla="*/ 80713 w 671513"/>
                <a:gd name="connsiteY7" fmla="*/ 484268 h 553768"/>
                <a:gd name="connsiteX8" fmla="*/ 0 w 671513"/>
                <a:gd name="connsiteY8" fmla="*/ 403555 h 553768"/>
                <a:gd name="connsiteX9" fmla="*/ 0 w 671513"/>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8657"/>
                <a:gd name="connsiteY0" fmla="*/ 80713 h 553768"/>
                <a:gd name="connsiteX1" fmla="*/ 80713 w 678657"/>
                <a:gd name="connsiteY1" fmla="*/ 0 h 553768"/>
                <a:gd name="connsiteX2" fmla="*/ 583656 w 678657"/>
                <a:gd name="connsiteY2" fmla="*/ 0 h 553768"/>
                <a:gd name="connsiteX3" fmla="*/ 671513 w 678657"/>
                <a:gd name="connsiteY3" fmla="*/ 80713 h 553768"/>
                <a:gd name="connsiteX4" fmla="*/ 678657 w 678657"/>
                <a:gd name="connsiteY4" fmla="*/ 377361 h 553768"/>
                <a:gd name="connsiteX5" fmla="*/ 564606 w 678657"/>
                <a:gd name="connsiteY5" fmla="*/ 498556 h 553768"/>
                <a:gd name="connsiteX6" fmla="*/ 338137 w 678657"/>
                <a:gd name="connsiteY6" fmla="*/ 553768 h 553768"/>
                <a:gd name="connsiteX7" fmla="*/ 80713 w 678657"/>
                <a:gd name="connsiteY7" fmla="*/ 484268 h 553768"/>
                <a:gd name="connsiteX8" fmla="*/ 0 w 678657"/>
                <a:gd name="connsiteY8" fmla="*/ 403555 h 553768"/>
                <a:gd name="connsiteX9" fmla="*/ 0 w 678657"/>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79742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1776 h 554831"/>
                <a:gd name="connsiteX1" fmla="*/ 80713 w 673894"/>
                <a:gd name="connsiteY1" fmla="*/ 1063 h 554831"/>
                <a:gd name="connsiteX2" fmla="*/ 326230 w 673894"/>
                <a:gd name="connsiteY2" fmla="*/ 0 h 554831"/>
                <a:gd name="connsiteX3" fmla="*/ 583656 w 673894"/>
                <a:gd name="connsiteY3" fmla="*/ 1063 h 554831"/>
                <a:gd name="connsiteX4" fmla="*/ 671513 w 673894"/>
                <a:gd name="connsiteY4" fmla="*/ 81776 h 554831"/>
                <a:gd name="connsiteX5" fmla="*/ 673894 w 673894"/>
                <a:gd name="connsiteY5" fmla="*/ 380805 h 554831"/>
                <a:gd name="connsiteX6" fmla="*/ 564606 w 673894"/>
                <a:gd name="connsiteY6" fmla="*/ 499619 h 554831"/>
                <a:gd name="connsiteX7" fmla="*/ 338137 w 673894"/>
                <a:gd name="connsiteY7" fmla="*/ 554831 h 554831"/>
                <a:gd name="connsiteX8" fmla="*/ 80713 w 673894"/>
                <a:gd name="connsiteY8" fmla="*/ 485331 h 554831"/>
                <a:gd name="connsiteX9" fmla="*/ 0 w 673894"/>
                <a:gd name="connsiteY9" fmla="*/ 404618 h 554831"/>
                <a:gd name="connsiteX10" fmla="*/ 0 w 673894"/>
                <a:gd name="connsiteY10" fmla="*/ 81776 h 554831"/>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2 h 638177"/>
                <a:gd name="connsiteX1" fmla="*/ 80713 w 673894"/>
                <a:gd name="connsiteY1" fmla="*/ 84409 h 638177"/>
                <a:gd name="connsiteX2" fmla="*/ 333374 w 673894"/>
                <a:gd name="connsiteY2" fmla="*/ 2 h 638177"/>
                <a:gd name="connsiteX3" fmla="*/ 583656 w 673894"/>
                <a:gd name="connsiteY3" fmla="*/ 84409 h 638177"/>
                <a:gd name="connsiteX4" fmla="*/ 671513 w 673894"/>
                <a:gd name="connsiteY4" fmla="*/ 165122 h 638177"/>
                <a:gd name="connsiteX5" fmla="*/ 673894 w 673894"/>
                <a:gd name="connsiteY5" fmla="*/ 464151 h 638177"/>
                <a:gd name="connsiteX6" fmla="*/ 564606 w 673894"/>
                <a:gd name="connsiteY6" fmla="*/ 582965 h 638177"/>
                <a:gd name="connsiteX7" fmla="*/ 338137 w 673894"/>
                <a:gd name="connsiteY7" fmla="*/ 638177 h 638177"/>
                <a:gd name="connsiteX8" fmla="*/ 80713 w 673894"/>
                <a:gd name="connsiteY8" fmla="*/ 568677 h 638177"/>
                <a:gd name="connsiteX9" fmla="*/ 0 w 673894"/>
                <a:gd name="connsiteY9" fmla="*/ 487964 h 638177"/>
                <a:gd name="connsiteX10" fmla="*/ 0 w 673894"/>
                <a:gd name="connsiteY10" fmla="*/ 165122 h 638177"/>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23575 w 673894"/>
                <a:gd name="connsiteY1" fmla="*/ 36792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72270 h 645325"/>
                <a:gd name="connsiteX1" fmla="*/ 123575 w 673894"/>
                <a:gd name="connsiteY1" fmla="*/ 43932 h 645325"/>
                <a:gd name="connsiteX2" fmla="*/ 333374 w 673894"/>
                <a:gd name="connsiteY2" fmla="*/ 6 h 645325"/>
                <a:gd name="connsiteX3" fmla="*/ 536031 w 673894"/>
                <a:gd name="connsiteY3" fmla="*/ 48695 h 645325"/>
                <a:gd name="connsiteX4" fmla="*/ 671513 w 673894"/>
                <a:gd name="connsiteY4" fmla="*/ 172270 h 645325"/>
                <a:gd name="connsiteX5" fmla="*/ 673894 w 673894"/>
                <a:gd name="connsiteY5" fmla="*/ 471299 h 645325"/>
                <a:gd name="connsiteX6" fmla="*/ 564606 w 673894"/>
                <a:gd name="connsiteY6" fmla="*/ 590113 h 645325"/>
                <a:gd name="connsiteX7" fmla="*/ 338137 w 673894"/>
                <a:gd name="connsiteY7" fmla="*/ 645325 h 645325"/>
                <a:gd name="connsiteX8" fmla="*/ 80713 w 673894"/>
                <a:gd name="connsiteY8" fmla="*/ 575825 h 645325"/>
                <a:gd name="connsiteX9" fmla="*/ 0 w 673894"/>
                <a:gd name="connsiteY9" fmla="*/ 495112 h 645325"/>
                <a:gd name="connsiteX10" fmla="*/ 0 w 673894"/>
                <a:gd name="connsiteY10" fmla="*/ 172270 h 645325"/>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0 w 673894"/>
                <a:gd name="connsiteY9" fmla="*/ 495113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894" h="645469">
                  <a:moveTo>
                    <a:pt x="0" y="172271"/>
                  </a:moveTo>
                  <a:cubicBezTo>
                    <a:pt x="0" y="127694"/>
                    <a:pt x="57566" y="79652"/>
                    <a:pt x="123575" y="43933"/>
                  </a:cubicBezTo>
                  <a:cubicBezTo>
                    <a:pt x="191127" y="8653"/>
                    <a:pt x="227723" y="4330"/>
                    <a:pt x="333374" y="7"/>
                  </a:cubicBezTo>
                  <a:cubicBezTo>
                    <a:pt x="414420" y="-432"/>
                    <a:pt x="466892" y="18179"/>
                    <a:pt x="550319" y="46315"/>
                  </a:cubicBezTo>
                  <a:cubicBezTo>
                    <a:pt x="644902" y="96321"/>
                    <a:pt x="671513" y="127694"/>
                    <a:pt x="671513" y="172271"/>
                  </a:cubicBezTo>
                  <a:cubicBezTo>
                    <a:pt x="672307" y="277504"/>
                    <a:pt x="673100" y="366067"/>
                    <a:pt x="673894" y="471300"/>
                  </a:cubicBezTo>
                  <a:cubicBezTo>
                    <a:pt x="673894" y="511115"/>
                    <a:pt x="609183" y="571064"/>
                    <a:pt x="564606" y="590114"/>
                  </a:cubicBezTo>
                  <a:cubicBezTo>
                    <a:pt x="443872" y="646618"/>
                    <a:pt x="416008" y="645972"/>
                    <a:pt x="338137" y="645326"/>
                  </a:cubicBezTo>
                  <a:cubicBezTo>
                    <a:pt x="271379" y="647559"/>
                    <a:pt x="185571" y="623599"/>
                    <a:pt x="116432" y="587732"/>
                  </a:cubicBezTo>
                  <a:cubicBezTo>
                    <a:pt x="62330" y="554395"/>
                    <a:pt x="2381" y="515878"/>
                    <a:pt x="2381" y="471301"/>
                  </a:cubicBezTo>
                  <a:cubicBezTo>
                    <a:pt x="1587" y="371624"/>
                    <a:pt x="794" y="271948"/>
                    <a:pt x="0" y="1722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solidFill>
                  <a:srgbClr val="666666"/>
                </a:solidFill>
                <a:cs typeface="+mn-ea"/>
                <a:sym typeface="+mn-lt"/>
              </a:endParaRPr>
            </a:p>
          </p:txBody>
        </p:sp>
        <p:grpSp>
          <p:nvGrpSpPr>
            <p:cNvPr id="65" name="组合 64"/>
            <p:cNvGrpSpPr/>
            <p:nvPr/>
          </p:nvGrpSpPr>
          <p:grpSpPr>
            <a:xfrm>
              <a:off x="3212521" y="3931479"/>
              <a:ext cx="459495" cy="359618"/>
              <a:chOff x="5811838" y="914400"/>
              <a:chExt cx="536574" cy="420688"/>
            </a:xfrm>
            <a:solidFill>
              <a:schemeClr val="bg1">
                <a:lumMod val="50000"/>
              </a:schemeClr>
            </a:solidFill>
          </p:grpSpPr>
          <p:sp>
            <p:nvSpPr>
              <p:cNvPr id="66" name="Freeform 69"/>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67" name="Freeform 70"/>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68" name="Freeform 71"/>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69" name="Freeform 72"/>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70" name="Freeform 73"/>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grpSp>
      </p:grpSp>
      <p:grpSp>
        <p:nvGrpSpPr>
          <p:cNvPr id="71" name="组合 70"/>
          <p:cNvGrpSpPr/>
          <p:nvPr/>
        </p:nvGrpSpPr>
        <p:grpSpPr>
          <a:xfrm>
            <a:off x="7953049" y="4043415"/>
            <a:ext cx="459316" cy="359478"/>
            <a:chOff x="3212521" y="3931479"/>
            <a:chExt cx="459495" cy="359618"/>
          </a:xfrm>
        </p:grpSpPr>
        <p:sp>
          <p:nvSpPr>
            <p:cNvPr id="72" name="圆角矩形 14"/>
            <p:cNvSpPr/>
            <p:nvPr/>
          </p:nvSpPr>
          <p:spPr>
            <a:xfrm>
              <a:off x="3225944" y="3951701"/>
              <a:ext cx="432648" cy="310905"/>
            </a:xfrm>
            <a:custGeom>
              <a:avLst/>
              <a:gdLst>
                <a:gd name="connsiteX0" fmla="*/ 0 w 664369"/>
                <a:gd name="connsiteY0" fmla="*/ 80713 h 484268"/>
                <a:gd name="connsiteX1" fmla="*/ 80713 w 664369"/>
                <a:gd name="connsiteY1" fmla="*/ 0 h 484268"/>
                <a:gd name="connsiteX2" fmla="*/ 583656 w 664369"/>
                <a:gd name="connsiteY2" fmla="*/ 0 h 484268"/>
                <a:gd name="connsiteX3" fmla="*/ 664369 w 664369"/>
                <a:gd name="connsiteY3" fmla="*/ 80713 h 484268"/>
                <a:gd name="connsiteX4" fmla="*/ 664369 w 664369"/>
                <a:gd name="connsiteY4" fmla="*/ 403555 h 484268"/>
                <a:gd name="connsiteX5" fmla="*/ 583656 w 664369"/>
                <a:gd name="connsiteY5" fmla="*/ 484268 h 484268"/>
                <a:gd name="connsiteX6" fmla="*/ 80713 w 664369"/>
                <a:gd name="connsiteY6" fmla="*/ 484268 h 484268"/>
                <a:gd name="connsiteX7" fmla="*/ 0 w 664369"/>
                <a:gd name="connsiteY7" fmla="*/ 403555 h 484268"/>
                <a:gd name="connsiteX8" fmla="*/ 0 w 664369"/>
                <a:gd name="connsiteY8" fmla="*/ 80713 h 484268"/>
                <a:gd name="connsiteX0" fmla="*/ 0 w 664369"/>
                <a:gd name="connsiteY0" fmla="*/ 80713 h 484712"/>
                <a:gd name="connsiteX1" fmla="*/ 80713 w 664369"/>
                <a:gd name="connsiteY1" fmla="*/ 0 h 484712"/>
                <a:gd name="connsiteX2" fmla="*/ 583656 w 664369"/>
                <a:gd name="connsiteY2" fmla="*/ 0 h 484712"/>
                <a:gd name="connsiteX3" fmla="*/ 664369 w 664369"/>
                <a:gd name="connsiteY3" fmla="*/ 80713 h 484712"/>
                <a:gd name="connsiteX4" fmla="*/ 664369 w 664369"/>
                <a:gd name="connsiteY4" fmla="*/ 403555 h 484712"/>
                <a:gd name="connsiteX5" fmla="*/ 583656 w 664369"/>
                <a:gd name="connsiteY5" fmla="*/ 484268 h 484712"/>
                <a:gd name="connsiteX6" fmla="*/ 333375 w 664369"/>
                <a:gd name="connsiteY6" fmla="*/ 484712 h 484712"/>
                <a:gd name="connsiteX7" fmla="*/ 80713 w 664369"/>
                <a:gd name="connsiteY7" fmla="*/ 484268 h 484712"/>
                <a:gd name="connsiteX8" fmla="*/ 0 w 664369"/>
                <a:gd name="connsiteY8" fmla="*/ 403555 h 484712"/>
                <a:gd name="connsiteX9" fmla="*/ 0 w 664369"/>
                <a:gd name="connsiteY9" fmla="*/ 80713 h 484712"/>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83656 w 664369"/>
                <a:gd name="connsiteY5" fmla="*/ 484268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71513"/>
                <a:gd name="connsiteY0" fmla="*/ 80713 h 553768"/>
                <a:gd name="connsiteX1" fmla="*/ 80713 w 671513"/>
                <a:gd name="connsiteY1" fmla="*/ 0 h 553768"/>
                <a:gd name="connsiteX2" fmla="*/ 583656 w 671513"/>
                <a:gd name="connsiteY2" fmla="*/ 0 h 553768"/>
                <a:gd name="connsiteX3" fmla="*/ 671513 w 671513"/>
                <a:gd name="connsiteY3" fmla="*/ 80713 h 553768"/>
                <a:gd name="connsiteX4" fmla="*/ 664369 w 671513"/>
                <a:gd name="connsiteY4" fmla="*/ 403555 h 553768"/>
                <a:gd name="connsiteX5" fmla="*/ 564606 w 671513"/>
                <a:gd name="connsiteY5" fmla="*/ 498556 h 553768"/>
                <a:gd name="connsiteX6" fmla="*/ 338137 w 671513"/>
                <a:gd name="connsiteY6" fmla="*/ 553768 h 553768"/>
                <a:gd name="connsiteX7" fmla="*/ 80713 w 671513"/>
                <a:gd name="connsiteY7" fmla="*/ 484268 h 553768"/>
                <a:gd name="connsiteX8" fmla="*/ 0 w 671513"/>
                <a:gd name="connsiteY8" fmla="*/ 403555 h 553768"/>
                <a:gd name="connsiteX9" fmla="*/ 0 w 671513"/>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8657"/>
                <a:gd name="connsiteY0" fmla="*/ 80713 h 553768"/>
                <a:gd name="connsiteX1" fmla="*/ 80713 w 678657"/>
                <a:gd name="connsiteY1" fmla="*/ 0 h 553768"/>
                <a:gd name="connsiteX2" fmla="*/ 583656 w 678657"/>
                <a:gd name="connsiteY2" fmla="*/ 0 h 553768"/>
                <a:gd name="connsiteX3" fmla="*/ 671513 w 678657"/>
                <a:gd name="connsiteY3" fmla="*/ 80713 h 553768"/>
                <a:gd name="connsiteX4" fmla="*/ 678657 w 678657"/>
                <a:gd name="connsiteY4" fmla="*/ 377361 h 553768"/>
                <a:gd name="connsiteX5" fmla="*/ 564606 w 678657"/>
                <a:gd name="connsiteY5" fmla="*/ 498556 h 553768"/>
                <a:gd name="connsiteX6" fmla="*/ 338137 w 678657"/>
                <a:gd name="connsiteY6" fmla="*/ 553768 h 553768"/>
                <a:gd name="connsiteX7" fmla="*/ 80713 w 678657"/>
                <a:gd name="connsiteY7" fmla="*/ 484268 h 553768"/>
                <a:gd name="connsiteX8" fmla="*/ 0 w 678657"/>
                <a:gd name="connsiteY8" fmla="*/ 403555 h 553768"/>
                <a:gd name="connsiteX9" fmla="*/ 0 w 678657"/>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79742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1776 h 554831"/>
                <a:gd name="connsiteX1" fmla="*/ 80713 w 673894"/>
                <a:gd name="connsiteY1" fmla="*/ 1063 h 554831"/>
                <a:gd name="connsiteX2" fmla="*/ 326230 w 673894"/>
                <a:gd name="connsiteY2" fmla="*/ 0 h 554831"/>
                <a:gd name="connsiteX3" fmla="*/ 583656 w 673894"/>
                <a:gd name="connsiteY3" fmla="*/ 1063 h 554831"/>
                <a:gd name="connsiteX4" fmla="*/ 671513 w 673894"/>
                <a:gd name="connsiteY4" fmla="*/ 81776 h 554831"/>
                <a:gd name="connsiteX5" fmla="*/ 673894 w 673894"/>
                <a:gd name="connsiteY5" fmla="*/ 380805 h 554831"/>
                <a:gd name="connsiteX6" fmla="*/ 564606 w 673894"/>
                <a:gd name="connsiteY6" fmla="*/ 499619 h 554831"/>
                <a:gd name="connsiteX7" fmla="*/ 338137 w 673894"/>
                <a:gd name="connsiteY7" fmla="*/ 554831 h 554831"/>
                <a:gd name="connsiteX8" fmla="*/ 80713 w 673894"/>
                <a:gd name="connsiteY8" fmla="*/ 485331 h 554831"/>
                <a:gd name="connsiteX9" fmla="*/ 0 w 673894"/>
                <a:gd name="connsiteY9" fmla="*/ 404618 h 554831"/>
                <a:gd name="connsiteX10" fmla="*/ 0 w 673894"/>
                <a:gd name="connsiteY10" fmla="*/ 81776 h 554831"/>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2 h 638177"/>
                <a:gd name="connsiteX1" fmla="*/ 80713 w 673894"/>
                <a:gd name="connsiteY1" fmla="*/ 84409 h 638177"/>
                <a:gd name="connsiteX2" fmla="*/ 333374 w 673894"/>
                <a:gd name="connsiteY2" fmla="*/ 2 h 638177"/>
                <a:gd name="connsiteX3" fmla="*/ 583656 w 673894"/>
                <a:gd name="connsiteY3" fmla="*/ 84409 h 638177"/>
                <a:gd name="connsiteX4" fmla="*/ 671513 w 673894"/>
                <a:gd name="connsiteY4" fmla="*/ 165122 h 638177"/>
                <a:gd name="connsiteX5" fmla="*/ 673894 w 673894"/>
                <a:gd name="connsiteY5" fmla="*/ 464151 h 638177"/>
                <a:gd name="connsiteX6" fmla="*/ 564606 w 673894"/>
                <a:gd name="connsiteY6" fmla="*/ 582965 h 638177"/>
                <a:gd name="connsiteX7" fmla="*/ 338137 w 673894"/>
                <a:gd name="connsiteY7" fmla="*/ 638177 h 638177"/>
                <a:gd name="connsiteX8" fmla="*/ 80713 w 673894"/>
                <a:gd name="connsiteY8" fmla="*/ 568677 h 638177"/>
                <a:gd name="connsiteX9" fmla="*/ 0 w 673894"/>
                <a:gd name="connsiteY9" fmla="*/ 487964 h 638177"/>
                <a:gd name="connsiteX10" fmla="*/ 0 w 673894"/>
                <a:gd name="connsiteY10" fmla="*/ 165122 h 638177"/>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23575 w 673894"/>
                <a:gd name="connsiteY1" fmla="*/ 36792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72270 h 645325"/>
                <a:gd name="connsiteX1" fmla="*/ 123575 w 673894"/>
                <a:gd name="connsiteY1" fmla="*/ 43932 h 645325"/>
                <a:gd name="connsiteX2" fmla="*/ 333374 w 673894"/>
                <a:gd name="connsiteY2" fmla="*/ 6 h 645325"/>
                <a:gd name="connsiteX3" fmla="*/ 536031 w 673894"/>
                <a:gd name="connsiteY3" fmla="*/ 48695 h 645325"/>
                <a:gd name="connsiteX4" fmla="*/ 671513 w 673894"/>
                <a:gd name="connsiteY4" fmla="*/ 172270 h 645325"/>
                <a:gd name="connsiteX5" fmla="*/ 673894 w 673894"/>
                <a:gd name="connsiteY5" fmla="*/ 471299 h 645325"/>
                <a:gd name="connsiteX6" fmla="*/ 564606 w 673894"/>
                <a:gd name="connsiteY6" fmla="*/ 590113 h 645325"/>
                <a:gd name="connsiteX7" fmla="*/ 338137 w 673894"/>
                <a:gd name="connsiteY7" fmla="*/ 645325 h 645325"/>
                <a:gd name="connsiteX8" fmla="*/ 80713 w 673894"/>
                <a:gd name="connsiteY8" fmla="*/ 575825 h 645325"/>
                <a:gd name="connsiteX9" fmla="*/ 0 w 673894"/>
                <a:gd name="connsiteY9" fmla="*/ 495112 h 645325"/>
                <a:gd name="connsiteX10" fmla="*/ 0 w 673894"/>
                <a:gd name="connsiteY10" fmla="*/ 172270 h 645325"/>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0 w 673894"/>
                <a:gd name="connsiteY9" fmla="*/ 495113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894" h="645469">
                  <a:moveTo>
                    <a:pt x="0" y="172271"/>
                  </a:moveTo>
                  <a:cubicBezTo>
                    <a:pt x="0" y="127694"/>
                    <a:pt x="57566" y="79652"/>
                    <a:pt x="123575" y="43933"/>
                  </a:cubicBezTo>
                  <a:cubicBezTo>
                    <a:pt x="191127" y="8653"/>
                    <a:pt x="227723" y="4330"/>
                    <a:pt x="333374" y="7"/>
                  </a:cubicBezTo>
                  <a:cubicBezTo>
                    <a:pt x="414420" y="-432"/>
                    <a:pt x="466892" y="18179"/>
                    <a:pt x="550319" y="46315"/>
                  </a:cubicBezTo>
                  <a:cubicBezTo>
                    <a:pt x="644902" y="96321"/>
                    <a:pt x="671513" y="127694"/>
                    <a:pt x="671513" y="172271"/>
                  </a:cubicBezTo>
                  <a:cubicBezTo>
                    <a:pt x="672307" y="277504"/>
                    <a:pt x="673100" y="366067"/>
                    <a:pt x="673894" y="471300"/>
                  </a:cubicBezTo>
                  <a:cubicBezTo>
                    <a:pt x="673894" y="511115"/>
                    <a:pt x="609183" y="571064"/>
                    <a:pt x="564606" y="590114"/>
                  </a:cubicBezTo>
                  <a:cubicBezTo>
                    <a:pt x="443872" y="646618"/>
                    <a:pt x="416008" y="645972"/>
                    <a:pt x="338137" y="645326"/>
                  </a:cubicBezTo>
                  <a:cubicBezTo>
                    <a:pt x="271379" y="647559"/>
                    <a:pt x="185571" y="623599"/>
                    <a:pt x="116432" y="587732"/>
                  </a:cubicBezTo>
                  <a:cubicBezTo>
                    <a:pt x="62330" y="554395"/>
                    <a:pt x="2381" y="515878"/>
                    <a:pt x="2381" y="471301"/>
                  </a:cubicBezTo>
                  <a:cubicBezTo>
                    <a:pt x="1587" y="371624"/>
                    <a:pt x="794" y="271948"/>
                    <a:pt x="0" y="1722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solidFill>
                  <a:srgbClr val="666666"/>
                </a:solidFill>
                <a:cs typeface="+mn-ea"/>
                <a:sym typeface="+mn-lt"/>
              </a:endParaRPr>
            </a:p>
          </p:txBody>
        </p:sp>
        <p:grpSp>
          <p:nvGrpSpPr>
            <p:cNvPr id="73" name="组合 72"/>
            <p:cNvGrpSpPr/>
            <p:nvPr/>
          </p:nvGrpSpPr>
          <p:grpSpPr>
            <a:xfrm>
              <a:off x="3212521" y="3931479"/>
              <a:ext cx="459495" cy="359618"/>
              <a:chOff x="5811838" y="914400"/>
              <a:chExt cx="536574" cy="420688"/>
            </a:xfrm>
            <a:solidFill>
              <a:schemeClr val="bg1">
                <a:lumMod val="50000"/>
              </a:schemeClr>
            </a:solidFill>
          </p:grpSpPr>
          <p:sp>
            <p:nvSpPr>
              <p:cNvPr id="74" name="Freeform 69"/>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75" name="Freeform 70"/>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76" name="Freeform 71"/>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77" name="Freeform 72"/>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78" name="Freeform 73"/>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grpSp>
      </p:grpSp>
      <p:grpSp>
        <p:nvGrpSpPr>
          <p:cNvPr id="79" name="组合 78"/>
          <p:cNvGrpSpPr/>
          <p:nvPr/>
        </p:nvGrpSpPr>
        <p:grpSpPr>
          <a:xfrm>
            <a:off x="9360681" y="1762224"/>
            <a:ext cx="459316" cy="359478"/>
            <a:chOff x="3212521" y="3931479"/>
            <a:chExt cx="459495" cy="359618"/>
          </a:xfrm>
        </p:grpSpPr>
        <p:sp>
          <p:nvSpPr>
            <p:cNvPr id="80" name="圆角矩形 14"/>
            <p:cNvSpPr/>
            <p:nvPr/>
          </p:nvSpPr>
          <p:spPr>
            <a:xfrm>
              <a:off x="3225944" y="3951701"/>
              <a:ext cx="432648" cy="310905"/>
            </a:xfrm>
            <a:custGeom>
              <a:avLst/>
              <a:gdLst>
                <a:gd name="connsiteX0" fmla="*/ 0 w 664369"/>
                <a:gd name="connsiteY0" fmla="*/ 80713 h 484268"/>
                <a:gd name="connsiteX1" fmla="*/ 80713 w 664369"/>
                <a:gd name="connsiteY1" fmla="*/ 0 h 484268"/>
                <a:gd name="connsiteX2" fmla="*/ 583656 w 664369"/>
                <a:gd name="connsiteY2" fmla="*/ 0 h 484268"/>
                <a:gd name="connsiteX3" fmla="*/ 664369 w 664369"/>
                <a:gd name="connsiteY3" fmla="*/ 80713 h 484268"/>
                <a:gd name="connsiteX4" fmla="*/ 664369 w 664369"/>
                <a:gd name="connsiteY4" fmla="*/ 403555 h 484268"/>
                <a:gd name="connsiteX5" fmla="*/ 583656 w 664369"/>
                <a:gd name="connsiteY5" fmla="*/ 484268 h 484268"/>
                <a:gd name="connsiteX6" fmla="*/ 80713 w 664369"/>
                <a:gd name="connsiteY6" fmla="*/ 484268 h 484268"/>
                <a:gd name="connsiteX7" fmla="*/ 0 w 664369"/>
                <a:gd name="connsiteY7" fmla="*/ 403555 h 484268"/>
                <a:gd name="connsiteX8" fmla="*/ 0 w 664369"/>
                <a:gd name="connsiteY8" fmla="*/ 80713 h 484268"/>
                <a:gd name="connsiteX0" fmla="*/ 0 w 664369"/>
                <a:gd name="connsiteY0" fmla="*/ 80713 h 484712"/>
                <a:gd name="connsiteX1" fmla="*/ 80713 w 664369"/>
                <a:gd name="connsiteY1" fmla="*/ 0 h 484712"/>
                <a:gd name="connsiteX2" fmla="*/ 583656 w 664369"/>
                <a:gd name="connsiteY2" fmla="*/ 0 h 484712"/>
                <a:gd name="connsiteX3" fmla="*/ 664369 w 664369"/>
                <a:gd name="connsiteY3" fmla="*/ 80713 h 484712"/>
                <a:gd name="connsiteX4" fmla="*/ 664369 w 664369"/>
                <a:gd name="connsiteY4" fmla="*/ 403555 h 484712"/>
                <a:gd name="connsiteX5" fmla="*/ 583656 w 664369"/>
                <a:gd name="connsiteY5" fmla="*/ 484268 h 484712"/>
                <a:gd name="connsiteX6" fmla="*/ 333375 w 664369"/>
                <a:gd name="connsiteY6" fmla="*/ 484712 h 484712"/>
                <a:gd name="connsiteX7" fmla="*/ 80713 w 664369"/>
                <a:gd name="connsiteY7" fmla="*/ 484268 h 484712"/>
                <a:gd name="connsiteX8" fmla="*/ 0 w 664369"/>
                <a:gd name="connsiteY8" fmla="*/ 403555 h 484712"/>
                <a:gd name="connsiteX9" fmla="*/ 0 w 664369"/>
                <a:gd name="connsiteY9" fmla="*/ 80713 h 484712"/>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83656 w 664369"/>
                <a:gd name="connsiteY5" fmla="*/ 484268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71513"/>
                <a:gd name="connsiteY0" fmla="*/ 80713 h 553768"/>
                <a:gd name="connsiteX1" fmla="*/ 80713 w 671513"/>
                <a:gd name="connsiteY1" fmla="*/ 0 h 553768"/>
                <a:gd name="connsiteX2" fmla="*/ 583656 w 671513"/>
                <a:gd name="connsiteY2" fmla="*/ 0 h 553768"/>
                <a:gd name="connsiteX3" fmla="*/ 671513 w 671513"/>
                <a:gd name="connsiteY3" fmla="*/ 80713 h 553768"/>
                <a:gd name="connsiteX4" fmla="*/ 664369 w 671513"/>
                <a:gd name="connsiteY4" fmla="*/ 403555 h 553768"/>
                <a:gd name="connsiteX5" fmla="*/ 564606 w 671513"/>
                <a:gd name="connsiteY5" fmla="*/ 498556 h 553768"/>
                <a:gd name="connsiteX6" fmla="*/ 338137 w 671513"/>
                <a:gd name="connsiteY6" fmla="*/ 553768 h 553768"/>
                <a:gd name="connsiteX7" fmla="*/ 80713 w 671513"/>
                <a:gd name="connsiteY7" fmla="*/ 484268 h 553768"/>
                <a:gd name="connsiteX8" fmla="*/ 0 w 671513"/>
                <a:gd name="connsiteY8" fmla="*/ 403555 h 553768"/>
                <a:gd name="connsiteX9" fmla="*/ 0 w 671513"/>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8657"/>
                <a:gd name="connsiteY0" fmla="*/ 80713 h 553768"/>
                <a:gd name="connsiteX1" fmla="*/ 80713 w 678657"/>
                <a:gd name="connsiteY1" fmla="*/ 0 h 553768"/>
                <a:gd name="connsiteX2" fmla="*/ 583656 w 678657"/>
                <a:gd name="connsiteY2" fmla="*/ 0 h 553768"/>
                <a:gd name="connsiteX3" fmla="*/ 671513 w 678657"/>
                <a:gd name="connsiteY3" fmla="*/ 80713 h 553768"/>
                <a:gd name="connsiteX4" fmla="*/ 678657 w 678657"/>
                <a:gd name="connsiteY4" fmla="*/ 377361 h 553768"/>
                <a:gd name="connsiteX5" fmla="*/ 564606 w 678657"/>
                <a:gd name="connsiteY5" fmla="*/ 498556 h 553768"/>
                <a:gd name="connsiteX6" fmla="*/ 338137 w 678657"/>
                <a:gd name="connsiteY6" fmla="*/ 553768 h 553768"/>
                <a:gd name="connsiteX7" fmla="*/ 80713 w 678657"/>
                <a:gd name="connsiteY7" fmla="*/ 484268 h 553768"/>
                <a:gd name="connsiteX8" fmla="*/ 0 w 678657"/>
                <a:gd name="connsiteY8" fmla="*/ 403555 h 553768"/>
                <a:gd name="connsiteX9" fmla="*/ 0 w 678657"/>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79742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1776 h 554831"/>
                <a:gd name="connsiteX1" fmla="*/ 80713 w 673894"/>
                <a:gd name="connsiteY1" fmla="*/ 1063 h 554831"/>
                <a:gd name="connsiteX2" fmla="*/ 326230 w 673894"/>
                <a:gd name="connsiteY2" fmla="*/ 0 h 554831"/>
                <a:gd name="connsiteX3" fmla="*/ 583656 w 673894"/>
                <a:gd name="connsiteY3" fmla="*/ 1063 h 554831"/>
                <a:gd name="connsiteX4" fmla="*/ 671513 w 673894"/>
                <a:gd name="connsiteY4" fmla="*/ 81776 h 554831"/>
                <a:gd name="connsiteX5" fmla="*/ 673894 w 673894"/>
                <a:gd name="connsiteY5" fmla="*/ 380805 h 554831"/>
                <a:gd name="connsiteX6" fmla="*/ 564606 w 673894"/>
                <a:gd name="connsiteY6" fmla="*/ 499619 h 554831"/>
                <a:gd name="connsiteX7" fmla="*/ 338137 w 673894"/>
                <a:gd name="connsiteY7" fmla="*/ 554831 h 554831"/>
                <a:gd name="connsiteX8" fmla="*/ 80713 w 673894"/>
                <a:gd name="connsiteY8" fmla="*/ 485331 h 554831"/>
                <a:gd name="connsiteX9" fmla="*/ 0 w 673894"/>
                <a:gd name="connsiteY9" fmla="*/ 404618 h 554831"/>
                <a:gd name="connsiteX10" fmla="*/ 0 w 673894"/>
                <a:gd name="connsiteY10" fmla="*/ 81776 h 554831"/>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2 h 638177"/>
                <a:gd name="connsiteX1" fmla="*/ 80713 w 673894"/>
                <a:gd name="connsiteY1" fmla="*/ 84409 h 638177"/>
                <a:gd name="connsiteX2" fmla="*/ 333374 w 673894"/>
                <a:gd name="connsiteY2" fmla="*/ 2 h 638177"/>
                <a:gd name="connsiteX3" fmla="*/ 583656 w 673894"/>
                <a:gd name="connsiteY3" fmla="*/ 84409 h 638177"/>
                <a:gd name="connsiteX4" fmla="*/ 671513 w 673894"/>
                <a:gd name="connsiteY4" fmla="*/ 165122 h 638177"/>
                <a:gd name="connsiteX5" fmla="*/ 673894 w 673894"/>
                <a:gd name="connsiteY5" fmla="*/ 464151 h 638177"/>
                <a:gd name="connsiteX6" fmla="*/ 564606 w 673894"/>
                <a:gd name="connsiteY6" fmla="*/ 582965 h 638177"/>
                <a:gd name="connsiteX7" fmla="*/ 338137 w 673894"/>
                <a:gd name="connsiteY7" fmla="*/ 638177 h 638177"/>
                <a:gd name="connsiteX8" fmla="*/ 80713 w 673894"/>
                <a:gd name="connsiteY8" fmla="*/ 568677 h 638177"/>
                <a:gd name="connsiteX9" fmla="*/ 0 w 673894"/>
                <a:gd name="connsiteY9" fmla="*/ 487964 h 638177"/>
                <a:gd name="connsiteX10" fmla="*/ 0 w 673894"/>
                <a:gd name="connsiteY10" fmla="*/ 165122 h 638177"/>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23575 w 673894"/>
                <a:gd name="connsiteY1" fmla="*/ 36792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72270 h 645325"/>
                <a:gd name="connsiteX1" fmla="*/ 123575 w 673894"/>
                <a:gd name="connsiteY1" fmla="*/ 43932 h 645325"/>
                <a:gd name="connsiteX2" fmla="*/ 333374 w 673894"/>
                <a:gd name="connsiteY2" fmla="*/ 6 h 645325"/>
                <a:gd name="connsiteX3" fmla="*/ 536031 w 673894"/>
                <a:gd name="connsiteY3" fmla="*/ 48695 h 645325"/>
                <a:gd name="connsiteX4" fmla="*/ 671513 w 673894"/>
                <a:gd name="connsiteY4" fmla="*/ 172270 h 645325"/>
                <a:gd name="connsiteX5" fmla="*/ 673894 w 673894"/>
                <a:gd name="connsiteY5" fmla="*/ 471299 h 645325"/>
                <a:gd name="connsiteX6" fmla="*/ 564606 w 673894"/>
                <a:gd name="connsiteY6" fmla="*/ 590113 h 645325"/>
                <a:gd name="connsiteX7" fmla="*/ 338137 w 673894"/>
                <a:gd name="connsiteY7" fmla="*/ 645325 h 645325"/>
                <a:gd name="connsiteX8" fmla="*/ 80713 w 673894"/>
                <a:gd name="connsiteY8" fmla="*/ 575825 h 645325"/>
                <a:gd name="connsiteX9" fmla="*/ 0 w 673894"/>
                <a:gd name="connsiteY9" fmla="*/ 495112 h 645325"/>
                <a:gd name="connsiteX10" fmla="*/ 0 w 673894"/>
                <a:gd name="connsiteY10" fmla="*/ 172270 h 645325"/>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0 w 673894"/>
                <a:gd name="connsiteY9" fmla="*/ 495113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894" h="645469">
                  <a:moveTo>
                    <a:pt x="0" y="172271"/>
                  </a:moveTo>
                  <a:cubicBezTo>
                    <a:pt x="0" y="127694"/>
                    <a:pt x="57566" y="79652"/>
                    <a:pt x="123575" y="43933"/>
                  </a:cubicBezTo>
                  <a:cubicBezTo>
                    <a:pt x="191127" y="8653"/>
                    <a:pt x="227723" y="4330"/>
                    <a:pt x="333374" y="7"/>
                  </a:cubicBezTo>
                  <a:cubicBezTo>
                    <a:pt x="414420" y="-432"/>
                    <a:pt x="466892" y="18179"/>
                    <a:pt x="550319" y="46315"/>
                  </a:cubicBezTo>
                  <a:cubicBezTo>
                    <a:pt x="644902" y="96321"/>
                    <a:pt x="671513" y="127694"/>
                    <a:pt x="671513" y="172271"/>
                  </a:cubicBezTo>
                  <a:cubicBezTo>
                    <a:pt x="672307" y="277504"/>
                    <a:pt x="673100" y="366067"/>
                    <a:pt x="673894" y="471300"/>
                  </a:cubicBezTo>
                  <a:cubicBezTo>
                    <a:pt x="673894" y="511115"/>
                    <a:pt x="609183" y="571064"/>
                    <a:pt x="564606" y="590114"/>
                  </a:cubicBezTo>
                  <a:cubicBezTo>
                    <a:pt x="443872" y="646618"/>
                    <a:pt x="416008" y="645972"/>
                    <a:pt x="338137" y="645326"/>
                  </a:cubicBezTo>
                  <a:cubicBezTo>
                    <a:pt x="271379" y="647559"/>
                    <a:pt x="185571" y="623599"/>
                    <a:pt x="116432" y="587732"/>
                  </a:cubicBezTo>
                  <a:cubicBezTo>
                    <a:pt x="62330" y="554395"/>
                    <a:pt x="2381" y="515878"/>
                    <a:pt x="2381" y="471301"/>
                  </a:cubicBezTo>
                  <a:cubicBezTo>
                    <a:pt x="1587" y="371624"/>
                    <a:pt x="794" y="271948"/>
                    <a:pt x="0" y="1722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solidFill>
                  <a:srgbClr val="666666"/>
                </a:solidFill>
                <a:cs typeface="+mn-ea"/>
                <a:sym typeface="+mn-lt"/>
              </a:endParaRPr>
            </a:p>
          </p:txBody>
        </p:sp>
        <p:grpSp>
          <p:nvGrpSpPr>
            <p:cNvPr id="81" name="组合 80"/>
            <p:cNvGrpSpPr/>
            <p:nvPr/>
          </p:nvGrpSpPr>
          <p:grpSpPr>
            <a:xfrm>
              <a:off x="3212521" y="3931479"/>
              <a:ext cx="459495" cy="359618"/>
              <a:chOff x="5811838" y="914400"/>
              <a:chExt cx="536574" cy="420688"/>
            </a:xfrm>
            <a:solidFill>
              <a:schemeClr val="bg1">
                <a:lumMod val="50000"/>
              </a:schemeClr>
            </a:solidFill>
          </p:grpSpPr>
          <p:sp>
            <p:nvSpPr>
              <p:cNvPr id="82" name="Freeform 69"/>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83" name="Freeform 70"/>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84" name="Freeform 71"/>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85" name="Freeform 72"/>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86" name="Freeform 73"/>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grpSp>
      </p:grpSp>
      <p:grpSp>
        <p:nvGrpSpPr>
          <p:cNvPr id="87" name="组合 86"/>
          <p:cNvGrpSpPr/>
          <p:nvPr/>
        </p:nvGrpSpPr>
        <p:grpSpPr>
          <a:xfrm>
            <a:off x="9360681" y="4043415"/>
            <a:ext cx="459316" cy="359478"/>
            <a:chOff x="3212521" y="3931479"/>
            <a:chExt cx="459495" cy="359618"/>
          </a:xfrm>
        </p:grpSpPr>
        <p:sp>
          <p:nvSpPr>
            <p:cNvPr id="88" name="圆角矩形 14"/>
            <p:cNvSpPr/>
            <p:nvPr/>
          </p:nvSpPr>
          <p:spPr>
            <a:xfrm>
              <a:off x="3225944" y="3951701"/>
              <a:ext cx="432648" cy="310905"/>
            </a:xfrm>
            <a:custGeom>
              <a:avLst/>
              <a:gdLst>
                <a:gd name="connsiteX0" fmla="*/ 0 w 664369"/>
                <a:gd name="connsiteY0" fmla="*/ 80713 h 484268"/>
                <a:gd name="connsiteX1" fmla="*/ 80713 w 664369"/>
                <a:gd name="connsiteY1" fmla="*/ 0 h 484268"/>
                <a:gd name="connsiteX2" fmla="*/ 583656 w 664369"/>
                <a:gd name="connsiteY2" fmla="*/ 0 h 484268"/>
                <a:gd name="connsiteX3" fmla="*/ 664369 w 664369"/>
                <a:gd name="connsiteY3" fmla="*/ 80713 h 484268"/>
                <a:gd name="connsiteX4" fmla="*/ 664369 w 664369"/>
                <a:gd name="connsiteY4" fmla="*/ 403555 h 484268"/>
                <a:gd name="connsiteX5" fmla="*/ 583656 w 664369"/>
                <a:gd name="connsiteY5" fmla="*/ 484268 h 484268"/>
                <a:gd name="connsiteX6" fmla="*/ 80713 w 664369"/>
                <a:gd name="connsiteY6" fmla="*/ 484268 h 484268"/>
                <a:gd name="connsiteX7" fmla="*/ 0 w 664369"/>
                <a:gd name="connsiteY7" fmla="*/ 403555 h 484268"/>
                <a:gd name="connsiteX8" fmla="*/ 0 w 664369"/>
                <a:gd name="connsiteY8" fmla="*/ 80713 h 484268"/>
                <a:gd name="connsiteX0" fmla="*/ 0 w 664369"/>
                <a:gd name="connsiteY0" fmla="*/ 80713 h 484712"/>
                <a:gd name="connsiteX1" fmla="*/ 80713 w 664369"/>
                <a:gd name="connsiteY1" fmla="*/ 0 h 484712"/>
                <a:gd name="connsiteX2" fmla="*/ 583656 w 664369"/>
                <a:gd name="connsiteY2" fmla="*/ 0 h 484712"/>
                <a:gd name="connsiteX3" fmla="*/ 664369 w 664369"/>
                <a:gd name="connsiteY3" fmla="*/ 80713 h 484712"/>
                <a:gd name="connsiteX4" fmla="*/ 664369 w 664369"/>
                <a:gd name="connsiteY4" fmla="*/ 403555 h 484712"/>
                <a:gd name="connsiteX5" fmla="*/ 583656 w 664369"/>
                <a:gd name="connsiteY5" fmla="*/ 484268 h 484712"/>
                <a:gd name="connsiteX6" fmla="*/ 333375 w 664369"/>
                <a:gd name="connsiteY6" fmla="*/ 484712 h 484712"/>
                <a:gd name="connsiteX7" fmla="*/ 80713 w 664369"/>
                <a:gd name="connsiteY7" fmla="*/ 484268 h 484712"/>
                <a:gd name="connsiteX8" fmla="*/ 0 w 664369"/>
                <a:gd name="connsiteY8" fmla="*/ 403555 h 484712"/>
                <a:gd name="connsiteX9" fmla="*/ 0 w 664369"/>
                <a:gd name="connsiteY9" fmla="*/ 80713 h 484712"/>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83656 w 664369"/>
                <a:gd name="connsiteY5" fmla="*/ 484268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71513"/>
                <a:gd name="connsiteY0" fmla="*/ 80713 h 553768"/>
                <a:gd name="connsiteX1" fmla="*/ 80713 w 671513"/>
                <a:gd name="connsiteY1" fmla="*/ 0 h 553768"/>
                <a:gd name="connsiteX2" fmla="*/ 583656 w 671513"/>
                <a:gd name="connsiteY2" fmla="*/ 0 h 553768"/>
                <a:gd name="connsiteX3" fmla="*/ 671513 w 671513"/>
                <a:gd name="connsiteY3" fmla="*/ 80713 h 553768"/>
                <a:gd name="connsiteX4" fmla="*/ 664369 w 671513"/>
                <a:gd name="connsiteY4" fmla="*/ 403555 h 553768"/>
                <a:gd name="connsiteX5" fmla="*/ 564606 w 671513"/>
                <a:gd name="connsiteY5" fmla="*/ 498556 h 553768"/>
                <a:gd name="connsiteX6" fmla="*/ 338137 w 671513"/>
                <a:gd name="connsiteY6" fmla="*/ 553768 h 553768"/>
                <a:gd name="connsiteX7" fmla="*/ 80713 w 671513"/>
                <a:gd name="connsiteY7" fmla="*/ 484268 h 553768"/>
                <a:gd name="connsiteX8" fmla="*/ 0 w 671513"/>
                <a:gd name="connsiteY8" fmla="*/ 403555 h 553768"/>
                <a:gd name="connsiteX9" fmla="*/ 0 w 671513"/>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8657"/>
                <a:gd name="connsiteY0" fmla="*/ 80713 h 553768"/>
                <a:gd name="connsiteX1" fmla="*/ 80713 w 678657"/>
                <a:gd name="connsiteY1" fmla="*/ 0 h 553768"/>
                <a:gd name="connsiteX2" fmla="*/ 583656 w 678657"/>
                <a:gd name="connsiteY2" fmla="*/ 0 h 553768"/>
                <a:gd name="connsiteX3" fmla="*/ 671513 w 678657"/>
                <a:gd name="connsiteY3" fmla="*/ 80713 h 553768"/>
                <a:gd name="connsiteX4" fmla="*/ 678657 w 678657"/>
                <a:gd name="connsiteY4" fmla="*/ 377361 h 553768"/>
                <a:gd name="connsiteX5" fmla="*/ 564606 w 678657"/>
                <a:gd name="connsiteY5" fmla="*/ 498556 h 553768"/>
                <a:gd name="connsiteX6" fmla="*/ 338137 w 678657"/>
                <a:gd name="connsiteY6" fmla="*/ 553768 h 553768"/>
                <a:gd name="connsiteX7" fmla="*/ 80713 w 678657"/>
                <a:gd name="connsiteY7" fmla="*/ 484268 h 553768"/>
                <a:gd name="connsiteX8" fmla="*/ 0 w 678657"/>
                <a:gd name="connsiteY8" fmla="*/ 403555 h 553768"/>
                <a:gd name="connsiteX9" fmla="*/ 0 w 678657"/>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79742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1776 h 554831"/>
                <a:gd name="connsiteX1" fmla="*/ 80713 w 673894"/>
                <a:gd name="connsiteY1" fmla="*/ 1063 h 554831"/>
                <a:gd name="connsiteX2" fmla="*/ 326230 w 673894"/>
                <a:gd name="connsiteY2" fmla="*/ 0 h 554831"/>
                <a:gd name="connsiteX3" fmla="*/ 583656 w 673894"/>
                <a:gd name="connsiteY3" fmla="*/ 1063 h 554831"/>
                <a:gd name="connsiteX4" fmla="*/ 671513 w 673894"/>
                <a:gd name="connsiteY4" fmla="*/ 81776 h 554831"/>
                <a:gd name="connsiteX5" fmla="*/ 673894 w 673894"/>
                <a:gd name="connsiteY5" fmla="*/ 380805 h 554831"/>
                <a:gd name="connsiteX6" fmla="*/ 564606 w 673894"/>
                <a:gd name="connsiteY6" fmla="*/ 499619 h 554831"/>
                <a:gd name="connsiteX7" fmla="*/ 338137 w 673894"/>
                <a:gd name="connsiteY7" fmla="*/ 554831 h 554831"/>
                <a:gd name="connsiteX8" fmla="*/ 80713 w 673894"/>
                <a:gd name="connsiteY8" fmla="*/ 485331 h 554831"/>
                <a:gd name="connsiteX9" fmla="*/ 0 w 673894"/>
                <a:gd name="connsiteY9" fmla="*/ 404618 h 554831"/>
                <a:gd name="connsiteX10" fmla="*/ 0 w 673894"/>
                <a:gd name="connsiteY10" fmla="*/ 81776 h 554831"/>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2 h 638177"/>
                <a:gd name="connsiteX1" fmla="*/ 80713 w 673894"/>
                <a:gd name="connsiteY1" fmla="*/ 84409 h 638177"/>
                <a:gd name="connsiteX2" fmla="*/ 333374 w 673894"/>
                <a:gd name="connsiteY2" fmla="*/ 2 h 638177"/>
                <a:gd name="connsiteX3" fmla="*/ 583656 w 673894"/>
                <a:gd name="connsiteY3" fmla="*/ 84409 h 638177"/>
                <a:gd name="connsiteX4" fmla="*/ 671513 w 673894"/>
                <a:gd name="connsiteY4" fmla="*/ 165122 h 638177"/>
                <a:gd name="connsiteX5" fmla="*/ 673894 w 673894"/>
                <a:gd name="connsiteY5" fmla="*/ 464151 h 638177"/>
                <a:gd name="connsiteX6" fmla="*/ 564606 w 673894"/>
                <a:gd name="connsiteY6" fmla="*/ 582965 h 638177"/>
                <a:gd name="connsiteX7" fmla="*/ 338137 w 673894"/>
                <a:gd name="connsiteY7" fmla="*/ 638177 h 638177"/>
                <a:gd name="connsiteX8" fmla="*/ 80713 w 673894"/>
                <a:gd name="connsiteY8" fmla="*/ 568677 h 638177"/>
                <a:gd name="connsiteX9" fmla="*/ 0 w 673894"/>
                <a:gd name="connsiteY9" fmla="*/ 487964 h 638177"/>
                <a:gd name="connsiteX10" fmla="*/ 0 w 673894"/>
                <a:gd name="connsiteY10" fmla="*/ 165122 h 638177"/>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23575 w 673894"/>
                <a:gd name="connsiteY1" fmla="*/ 36792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72270 h 645325"/>
                <a:gd name="connsiteX1" fmla="*/ 123575 w 673894"/>
                <a:gd name="connsiteY1" fmla="*/ 43932 h 645325"/>
                <a:gd name="connsiteX2" fmla="*/ 333374 w 673894"/>
                <a:gd name="connsiteY2" fmla="*/ 6 h 645325"/>
                <a:gd name="connsiteX3" fmla="*/ 536031 w 673894"/>
                <a:gd name="connsiteY3" fmla="*/ 48695 h 645325"/>
                <a:gd name="connsiteX4" fmla="*/ 671513 w 673894"/>
                <a:gd name="connsiteY4" fmla="*/ 172270 h 645325"/>
                <a:gd name="connsiteX5" fmla="*/ 673894 w 673894"/>
                <a:gd name="connsiteY5" fmla="*/ 471299 h 645325"/>
                <a:gd name="connsiteX6" fmla="*/ 564606 w 673894"/>
                <a:gd name="connsiteY6" fmla="*/ 590113 h 645325"/>
                <a:gd name="connsiteX7" fmla="*/ 338137 w 673894"/>
                <a:gd name="connsiteY7" fmla="*/ 645325 h 645325"/>
                <a:gd name="connsiteX8" fmla="*/ 80713 w 673894"/>
                <a:gd name="connsiteY8" fmla="*/ 575825 h 645325"/>
                <a:gd name="connsiteX9" fmla="*/ 0 w 673894"/>
                <a:gd name="connsiteY9" fmla="*/ 495112 h 645325"/>
                <a:gd name="connsiteX10" fmla="*/ 0 w 673894"/>
                <a:gd name="connsiteY10" fmla="*/ 172270 h 645325"/>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0 w 673894"/>
                <a:gd name="connsiteY9" fmla="*/ 495113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894" h="645469">
                  <a:moveTo>
                    <a:pt x="0" y="172271"/>
                  </a:moveTo>
                  <a:cubicBezTo>
                    <a:pt x="0" y="127694"/>
                    <a:pt x="57566" y="79652"/>
                    <a:pt x="123575" y="43933"/>
                  </a:cubicBezTo>
                  <a:cubicBezTo>
                    <a:pt x="191127" y="8653"/>
                    <a:pt x="227723" y="4330"/>
                    <a:pt x="333374" y="7"/>
                  </a:cubicBezTo>
                  <a:cubicBezTo>
                    <a:pt x="414420" y="-432"/>
                    <a:pt x="466892" y="18179"/>
                    <a:pt x="550319" y="46315"/>
                  </a:cubicBezTo>
                  <a:cubicBezTo>
                    <a:pt x="644902" y="96321"/>
                    <a:pt x="671513" y="127694"/>
                    <a:pt x="671513" y="172271"/>
                  </a:cubicBezTo>
                  <a:cubicBezTo>
                    <a:pt x="672307" y="277504"/>
                    <a:pt x="673100" y="366067"/>
                    <a:pt x="673894" y="471300"/>
                  </a:cubicBezTo>
                  <a:cubicBezTo>
                    <a:pt x="673894" y="511115"/>
                    <a:pt x="609183" y="571064"/>
                    <a:pt x="564606" y="590114"/>
                  </a:cubicBezTo>
                  <a:cubicBezTo>
                    <a:pt x="443872" y="646618"/>
                    <a:pt x="416008" y="645972"/>
                    <a:pt x="338137" y="645326"/>
                  </a:cubicBezTo>
                  <a:cubicBezTo>
                    <a:pt x="271379" y="647559"/>
                    <a:pt x="185571" y="623599"/>
                    <a:pt x="116432" y="587732"/>
                  </a:cubicBezTo>
                  <a:cubicBezTo>
                    <a:pt x="62330" y="554395"/>
                    <a:pt x="2381" y="515878"/>
                    <a:pt x="2381" y="471301"/>
                  </a:cubicBezTo>
                  <a:cubicBezTo>
                    <a:pt x="1587" y="371624"/>
                    <a:pt x="794" y="271948"/>
                    <a:pt x="0" y="1722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solidFill>
                  <a:srgbClr val="666666"/>
                </a:solidFill>
                <a:cs typeface="+mn-ea"/>
                <a:sym typeface="+mn-lt"/>
              </a:endParaRPr>
            </a:p>
          </p:txBody>
        </p:sp>
        <p:grpSp>
          <p:nvGrpSpPr>
            <p:cNvPr id="89" name="组合 88"/>
            <p:cNvGrpSpPr/>
            <p:nvPr/>
          </p:nvGrpSpPr>
          <p:grpSpPr>
            <a:xfrm>
              <a:off x="3212521" y="3931479"/>
              <a:ext cx="459495" cy="359618"/>
              <a:chOff x="5811838" y="914400"/>
              <a:chExt cx="536574" cy="420688"/>
            </a:xfrm>
            <a:solidFill>
              <a:schemeClr val="bg1">
                <a:lumMod val="50000"/>
              </a:schemeClr>
            </a:solidFill>
          </p:grpSpPr>
          <p:sp>
            <p:nvSpPr>
              <p:cNvPr id="90" name="Freeform 69"/>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91" name="Freeform 70"/>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92" name="Freeform 71"/>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93" name="Freeform 72"/>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94" name="Freeform 73"/>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grpSp>
      </p:grpSp>
      <p:grpSp>
        <p:nvGrpSpPr>
          <p:cNvPr id="95" name="组合 94"/>
          <p:cNvGrpSpPr/>
          <p:nvPr/>
        </p:nvGrpSpPr>
        <p:grpSpPr>
          <a:xfrm>
            <a:off x="10842173" y="2902700"/>
            <a:ext cx="459316" cy="359478"/>
            <a:chOff x="3212521" y="3931479"/>
            <a:chExt cx="459495" cy="359618"/>
          </a:xfrm>
        </p:grpSpPr>
        <p:sp>
          <p:nvSpPr>
            <p:cNvPr id="96" name="圆角矩形 14"/>
            <p:cNvSpPr/>
            <p:nvPr/>
          </p:nvSpPr>
          <p:spPr>
            <a:xfrm>
              <a:off x="3225944" y="3951701"/>
              <a:ext cx="432648" cy="310905"/>
            </a:xfrm>
            <a:custGeom>
              <a:avLst/>
              <a:gdLst>
                <a:gd name="connsiteX0" fmla="*/ 0 w 664369"/>
                <a:gd name="connsiteY0" fmla="*/ 80713 h 484268"/>
                <a:gd name="connsiteX1" fmla="*/ 80713 w 664369"/>
                <a:gd name="connsiteY1" fmla="*/ 0 h 484268"/>
                <a:gd name="connsiteX2" fmla="*/ 583656 w 664369"/>
                <a:gd name="connsiteY2" fmla="*/ 0 h 484268"/>
                <a:gd name="connsiteX3" fmla="*/ 664369 w 664369"/>
                <a:gd name="connsiteY3" fmla="*/ 80713 h 484268"/>
                <a:gd name="connsiteX4" fmla="*/ 664369 w 664369"/>
                <a:gd name="connsiteY4" fmla="*/ 403555 h 484268"/>
                <a:gd name="connsiteX5" fmla="*/ 583656 w 664369"/>
                <a:gd name="connsiteY5" fmla="*/ 484268 h 484268"/>
                <a:gd name="connsiteX6" fmla="*/ 80713 w 664369"/>
                <a:gd name="connsiteY6" fmla="*/ 484268 h 484268"/>
                <a:gd name="connsiteX7" fmla="*/ 0 w 664369"/>
                <a:gd name="connsiteY7" fmla="*/ 403555 h 484268"/>
                <a:gd name="connsiteX8" fmla="*/ 0 w 664369"/>
                <a:gd name="connsiteY8" fmla="*/ 80713 h 484268"/>
                <a:gd name="connsiteX0" fmla="*/ 0 w 664369"/>
                <a:gd name="connsiteY0" fmla="*/ 80713 h 484712"/>
                <a:gd name="connsiteX1" fmla="*/ 80713 w 664369"/>
                <a:gd name="connsiteY1" fmla="*/ 0 h 484712"/>
                <a:gd name="connsiteX2" fmla="*/ 583656 w 664369"/>
                <a:gd name="connsiteY2" fmla="*/ 0 h 484712"/>
                <a:gd name="connsiteX3" fmla="*/ 664369 w 664369"/>
                <a:gd name="connsiteY3" fmla="*/ 80713 h 484712"/>
                <a:gd name="connsiteX4" fmla="*/ 664369 w 664369"/>
                <a:gd name="connsiteY4" fmla="*/ 403555 h 484712"/>
                <a:gd name="connsiteX5" fmla="*/ 583656 w 664369"/>
                <a:gd name="connsiteY5" fmla="*/ 484268 h 484712"/>
                <a:gd name="connsiteX6" fmla="*/ 333375 w 664369"/>
                <a:gd name="connsiteY6" fmla="*/ 484712 h 484712"/>
                <a:gd name="connsiteX7" fmla="*/ 80713 w 664369"/>
                <a:gd name="connsiteY7" fmla="*/ 484268 h 484712"/>
                <a:gd name="connsiteX8" fmla="*/ 0 w 664369"/>
                <a:gd name="connsiteY8" fmla="*/ 403555 h 484712"/>
                <a:gd name="connsiteX9" fmla="*/ 0 w 664369"/>
                <a:gd name="connsiteY9" fmla="*/ 80713 h 484712"/>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83656 w 664369"/>
                <a:gd name="connsiteY5" fmla="*/ 484268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64369"/>
                <a:gd name="connsiteY0" fmla="*/ 80713 h 553768"/>
                <a:gd name="connsiteX1" fmla="*/ 80713 w 664369"/>
                <a:gd name="connsiteY1" fmla="*/ 0 h 553768"/>
                <a:gd name="connsiteX2" fmla="*/ 583656 w 664369"/>
                <a:gd name="connsiteY2" fmla="*/ 0 h 553768"/>
                <a:gd name="connsiteX3" fmla="*/ 664369 w 664369"/>
                <a:gd name="connsiteY3" fmla="*/ 80713 h 553768"/>
                <a:gd name="connsiteX4" fmla="*/ 664369 w 664369"/>
                <a:gd name="connsiteY4" fmla="*/ 403555 h 553768"/>
                <a:gd name="connsiteX5" fmla="*/ 564606 w 664369"/>
                <a:gd name="connsiteY5" fmla="*/ 498556 h 553768"/>
                <a:gd name="connsiteX6" fmla="*/ 338137 w 664369"/>
                <a:gd name="connsiteY6" fmla="*/ 553768 h 553768"/>
                <a:gd name="connsiteX7" fmla="*/ 80713 w 664369"/>
                <a:gd name="connsiteY7" fmla="*/ 484268 h 553768"/>
                <a:gd name="connsiteX8" fmla="*/ 0 w 664369"/>
                <a:gd name="connsiteY8" fmla="*/ 403555 h 553768"/>
                <a:gd name="connsiteX9" fmla="*/ 0 w 664369"/>
                <a:gd name="connsiteY9" fmla="*/ 80713 h 553768"/>
                <a:gd name="connsiteX0" fmla="*/ 0 w 671513"/>
                <a:gd name="connsiteY0" fmla="*/ 80713 h 553768"/>
                <a:gd name="connsiteX1" fmla="*/ 80713 w 671513"/>
                <a:gd name="connsiteY1" fmla="*/ 0 h 553768"/>
                <a:gd name="connsiteX2" fmla="*/ 583656 w 671513"/>
                <a:gd name="connsiteY2" fmla="*/ 0 h 553768"/>
                <a:gd name="connsiteX3" fmla="*/ 671513 w 671513"/>
                <a:gd name="connsiteY3" fmla="*/ 80713 h 553768"/>
                <a:gd name="connsiteX4" fmla="*/ 664369 w 671513"/>
                <a:gd name="connsiteY4" fmla="*/ 403555 h 553768"/>
                <a:gd name="connsiteX5" fmla="*/ 564606 w 671513"/>
                <a:gd name="connsiteY5" fmla="*/ 498556 h 553768"/>
                <a:gd name="connsiteX6" fmla="*/ 338137 w 671513"/>
                <a:gd name="connsiteY6" fmla="*/ 553768 h 553768"/>
                <a:gd name="connsiteX7" fmla="*/ 80713 w 671513"/>
                <a:gd name="connsiteY7" fmla="*/ 484268 h 553768"/>
                <a:gd name="connsiteX8" fmla="*/ 0 w 671513"/>
                <a:gd name="connsiteY8" fmla="*/ 403555 h 553768"/>
                <a:gd name="connsiteX9" fmla="*/ 0 w 671513"/>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96411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8657"/>
                <a:gd name="connsiteY0" fmla="*/ 80713 h 553768"/>
                <a:gd name="connsiteX1" fmla="*/ 80713 w 678657"/>
                <a:gd name="connsiteY1" fmla="*/ 0 h 553768"/>
                <a:gd name="connsiteX2" fmla="*/ 583656 w 678657"/>
                <a:gd name="connsiteY2" fmla="*/ 0 h 553768"/>
                <a:gd name="connsiteX3" fmla="*/ 671513 w 678657"/>
                <a:gd name="connsiteY3" fmla="*/ 80713 h 553768"/>
                <a:gd name="connsiteX4" fmla="*/ 678657 w 678657"/>
                <a:gd name="connsiteY4" fmla="*/ 377361 h 553768"/>
                <a:gd name="connsiteX5" fmla="*/ 564606 w 678657"/>
                <a:gd name="connsiteY5" fmla="*/ 498556 h 553768"/>
                <a:gd name="connsiteX6" fmla="*/ 338137 w 678657"/>
                <a:gd name="connsiteY6" fmla="*/ 553768 h 553768"/>
                <a:gd name="connsiteX7" fmla="*/ 80713 w 678657"/>
                <a:gd name="connsiteY7" fmla="*/ 484268 h 553768"/>
                <a:gd name="connsiteX8" fmla="*/ 0 w 678657"/>
                <a:gd name="connsiteY8" fmla="*/ 403555 h 553768"/>
                <a:gd name="connsiteX9" fmla="*/ 0 w 678657"/>
                <a:gd name="connsiteY9" fmla="*/ 80713 h 553768"/>
                <a:gd name="connsiteX0" fmla="*/ 0 w 673894"/>
                <a:gd name="connsiteY0" fmla="*/ 80713 h 553768"/>
                <a:gd name="connsiteX1" fmla="*/ 80713 w 673894"/>
                <a:gd name="connsiteY1" fmla="*/ 0 h 553768"/>
                <a:gd name="connsiteX2" fmla="*/ 583656 w 673894"/>
                <a:gd name="connsiteY2" fmla="*/ 0 h 553768"/>
                <a:gd name="connsiteX3" fmla="*/ 671513 w 673894"/>
                <a:gd name="connsiteY3" fmla="*/ 80713 h 553768"/>
                <a:gd name="connsiteX4" fmla="*/ 673894 w 673894"/>
                <a:gd name="connsiteY4" fmla="*/ 379742 h 553768"/>
                <a:gd name="connsiteX5" fmla="*/ 564606 w 673894"/>
                <a:gd name="connsiteY5" fmla="*/ 498556 h 553768"/>
                <a:gd name="connsiteX6" fmla="*/ 338137 w 673894"/>
                <a:gd name="connsiteY6" fmla="*/ 553768 h 553768"/>
                <a:gd name="connsiteX7" fmla="*/ 80713 w 673894"/>
                <a:gd name="connsiteY7" fmla="*/ 484268 h 553768"/>
                <a:gd name="connsiteX8" fmla="*/ 0 w 673894"/>
                <a:gd name="connsiteY8" fmla="*/ 403555 h 553768"/>
                <a:gd name="connsiteX9" fmla="*/ 0 w 673894"/>
                <a:gd name="connsiteY9" fmla="*/ 80713 h 553768"/>
                <a:gd name="connsiteX0" fmla="*/ 0 w 673894"/>
                <a:gd name="connsiteY0" fmla="*/ 81776 h 554831"/>
                <a:gd name="connsiteX1" fmla="*/ 80713 w 673894"/>
                <a:gd name="connsiteY1" fmla="*/ 1063 h 554831"/>
                <a:gd name="connsiteX2" fmla="*/ 326230 w 673894"/>
                <a:gd name="connsiteY2" fmla="*/ 0 h 554831"/>
                <a:gd name="connsiteX3" fmla="*/ 583656 w 673894"/>
                <a:gd name="connsiteY3" fmla="*/ 1063 h 554831"/>
                <a:gd name="connsiteX4" fmla="*/ 671513 w 673894"/>
                <a:gd name="connsiteY4" fmla="*/ 81776 h 554831"/>
                <a:gd name="connsiteX5" fmla="*/ 673894 w 673894"/>
                <a:gd name="connsiteY5" fmla="*/ 380805 h 554831"/>
                <a:gd name="connsiteX6" fmla="*/ 564606 w 673894"/>
                <a:gd name="connsiteY6" fmla="*/ 499619 h 554831"/>
                <a:gd name="connsiteX7" fmla="*/ 338137 w 673894"/>
                <a:gd name="connsiteY7" fmla="*/ 554831 h 554831"/>
                <a:gd name="connsiteX8" fmla="*/ 80713 w 673894"/>
                <a:gd name="connsiteY8" fmla="*/ 485331 h 554831"/>
                <a:gd name="connsiteX9" fmla="*/ 0 w 673894"/>
                <a:gd name="connsiteY9" fmla="*/ 404618 h 554831"/>
                <a:gd name="connsiteX10" fmla="*/ 0 w 673894"/>
                <a:gd name="connsiteY10" fmla="*/ 81776 h 554831"/>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0 h 638175"/>
                <a:gd name="connsiteX1" fmla="*/ 80713 w 673894"/>
                <a:gd name="connsiteY1" fmla="*/ 84407 h 638175"/>
                <a:gd name="connsiteX2" fmla="*/ 333374 w 673894"/>
                <a:gd name="connsiteY2" fmla="*/ 0 h 638175"/>
                <a:gd name="connsiteX3" fmla="*/ 583656 w 673894"/>
                <a:gd name="connsiteY3" fmla="*/ 84407 h 638175"/>
                <a:gd name="connsiteX4" fmla="*/ 671513 w 673894"/>
                <a:gd name="connsiteY4" fmla="*/ 165120 h 638175"/>
                <a:gd name="connsiteX5" fmla="*/ 673894 w 673894"/>
                <a:gd name="connsiteY5" fmla="*/ 464149 h 638175"/>
                <a:gd name="connsiteX6" fmla="*/ 564606 w 673894"/>
                <a:gd name="connsiteY6" fmla="*/ 582963 h 638175"/>
                <a:gd name="connsiteX7" fmla="*/ 338137 w 673894"/>
                <a:gd name="connsiteY7" fmla="*/ 638175 h 638175"/>
                <a:gd name="connsiteX8" fmla="*/ 80713 w 673894"/>
                <a:gd name="connsiteY8" fmla="*/ 568675 h 638175"/>
                <a:gd name="connsiteX9" fmla="*/ 0 w 673894"/>
                <a:gd name="connsiteY9" fmla="*/ 487962 h 638175"/>
                <a:gd name="connsiteX10" fmla="*/ 0 w 673894"/>
                <a:gd name="connsiteY10" fmla="*/ 165120 h 638175"/>
                <a:gd name="connsiteX0" fmla="*/ 0 w 673894"/>
                <a:gd name="connsiteY0" fmla="*/ 165122 h 638177"/>
                <a:gd name="connsiteX1" fmla="*/ 80713 w 673894"/>
                <a:gd name="connsiteY1" fmla="*/ 84409 h 638177"/>
                <a:gd name="connsiteX2" fmla="*/ 333374 w 673894"/>
                <a:gd name="connsiteY2" fmla="*/ 2 h 638177"/>
                <a:gd name="connsiteX3" fmla="*/ 583656 w 673894"/>
                <a:gd name="connsiteY3" fmla="*/ 84409 h 638177"/>
                <a:gd name="connsiteX4" fmla="*/ 671513 w 673894"/>
                <a:gd name="connsiteY4" fmla="*/ 165122 h 638177"/>
                <a:gd name="connsiteX5" fmla="*/ 673894 w 673894"/>
                <a:gd name="connsiteY5" fmla="*/ 464151 h 638177"/>
                <a:gd name="connsiteX6" fmla="*/ 564606 w 673894"/>
                <a:gd name="connsiteY6" fmla="*/ 582965 h 638177"/>
                <a:gd name="connsiteX7" fmla="*/ 338137 w 673894"/>
                <a:gd name="connsiteY7" fmla="*/ 638177 h 638177"/>
                <a:gd name="connsiteX8" fmla="*/ 80713 w 673894"/>
                <a:gd name="connsiteY8" fmla="*/ 568677 h 638177"/>
                <a:gd name="connsiteX9" fmla="*/ 0 w 673894"/>
                <a:gd name="connsiteY9" fmla="*/ 487964 h 638177"/>
                <a:gd name="connsiteX10" fmla="*/ 0 w 673894"/>
                <a:gd name="connsiteY10" fmla="*/ 165122 h 638177"/>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80713 w 673894"/>
                <a:gd name="connsiteY1" fmla="*/ 84417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37863 w 673894"/>
                <a:gd name="connsiteY1" fmla="*/ 39174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65130 h 638185"/>
                <a:gd name="connsiteX1" fmla="*/ 123575 w 673894"/>
                <a:gd name="connsiteY1" fmla="*/ 36792 h 638185"/>
                <a:gd name="connsiteX2" fmla="*/ 333374 w 673894"/>
                <a:gd name="connsiteY2" fmla="*/ 10 h 638185"/>
                <a:gd name="connsiteX3" fmla="*/ 536031 w 673894"/>
                <a:gd name="connsiteY3" fmla="*/ 41555 h 638185"/>
                <a:gd name="connsiteX4" fmla="*/ 671513 w 673894"/>
                <a:gd name="connsiteY4" fmla="*/ 165130 h 638185"/>
                <a:gd name="connsiteX5" fmla="*/ 673894 w 673894"/>
                <a:gd name="connsiteY5" fmla="*/ 464159 h 638185"/>
                <a:gd name="connsiteX6" fmla="*/ 564606 w 673894"/>
                <a:gd name="connsiteY6" fmla="*/ 582973 h 638185"/>
                <a:gd name="connsiteX7" fmla="*/ 338137 w 673894"/>
                <a:gd name="connsiteY7" fmla="*/ 638185 h 638185"/>
                <a:gd name="connsiteX8" fmla="*/ 80713 w 673894"/>
                <a:gd name="connsiteY8" fmla="*/ 568685 h 638185"/>
                <a:gd name="connsiteX9" fmla="*/ 0 w 673894"/>
                <a:gd name="connsiteY9" fmla="*/ 487972 h 638185"/>
                <a:gd name="connsiteX10" fmla="*/ 0 w 673894"/>
                <a:gd name="connsiteY10" fmla="*/ 165130 h 638185"/>
                <a:gd name="connsiteX0" fmla="*/ 0 w 673894"/>
                <a:gd name="connsiteY0" fmla="*/ 172270 h 645325"/>
                <a:gd name="connsiteX1" fmla="*/ 123575 w 673894"/>
                <a:gd name="connsiteY1" fmla="*/ 43932 h 645325"/>
                <a:gd name="connsiteX2" fmla="*/ 333374 w 673894"/>
                <a:gd name="connsiteY2" fmla="*/ 6 h 645325"/>
                <a:gd name="connsiteX3" fmla="*/ 536031 w 673894"/>
                <a:gd name="connsiteY3" fmla="*/ 48695 h 645325"/>
                <a:gd name="connsiteX4" fmla="*/ 671513 w 673894"/>
                <a:gd name="connsiteY4" fmla="*/ 172270 h 645325"/>
                <a:gd name="connsiteX5" fmla="*/ 673894 w 673894"/>
                <a:gd name="connsiteY5" fmla="*/ 471299 h 645325"/>
                <a:gd name="connsiteX6" fmla="*/ 564606 w 673894"/>
                <a:gd name="connsiteY6" fmla="*/ 590113 h 645325"/>
                <a:gd name="connsiteX7" fmla="*/ 338137 w 673894"/>
                <a:gd name="connsiteY7" fmla="*/ 645325 h 645325"/>
                <a:gd name="connsiteX8" fmla="*/ 80713 w 673894"/>
                <a:gd name="connsiteY8" fmla="*/ 575825 h 645325"/>
                <a:gd name="connsiteX9" fmla="*/ 0 w 673894"/>
                <a:gd name="connsiteY9" fmla="*/ 495112 h 645325"/>
                <a:gd name="connsiteX10" fmla="*/ 0 w 673894"/>
                <a:gd name="connsiteY10" fmla="*/ 172270 h 645325"/>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0 w 673894"/>
                <a:gd name="connsiteY9" fmla="*/ 495113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80713 w 673894"/>
                <a:gd name="connsiteY8" fmla="*/ 575826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326"/>
                <a:gd name="connsiteX1" fmla="*/ 123575 w 673894"/>
                <a:gd name="connsiteY1" fmla="*/ 43933 h 645326"/>
                <a:gd name="connsiteX2" fmla="*/ 333374 w 673894"/>
                <a:gd name="connsiteY2" fmla="*/ 7 h 645326"/>
                <a:gd name="connsiteX3" fmla="*/ 550319 w 673894"/>
                <a:gd name="connsiteY3" fmla="*/ 46315 h 645326"/>
                <a:gd name="connsiteX4" fmla="*/ 671513 w 673894"/>
                <a:gd name="connsiteY4" fmla="*/ 172271 h 645326"/>
                <a:gd name="connsiteX5" fmla="*/ 673894 w 673894"/>
                <a:gd name="connsiteY5" fmla="*/ 471300 h 645326"/>
                <a:gd name="connsiteX6" fmla="*/ 564606 w 673894"/>
                <a:gd name="connsiteY6" fmla="*/ 590114 h 645326"/>
                <a:gd name="connsiteX7" fmla="*/ 338137 w 673894"/>
                <a:gd name="connsiteY7" fmla="*/ 645326 h 645326"/>
                <a:gd name="connsiteX8" fmla="*/ 116432 w 673894"/>
                <a:gd name="connsiteY8" fmla="*/ 587732 h 645326"/>
                <a:gd name="connsiteX9" fmla="*/ 2381 w 673894"/>
                <a:gd name="connsiteY9" fmla="*/ 471301 h 645326"/>
                <a:gd name="connsiteX10" fmla="*/ 0 w 673894"/>
                <a:gd name="connsiteY10" fmla="*/ 172271 h 645326"/>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 name="connsiteX0" fmla="*/ 0 w 673894"/>
                <a:gd name="connsiteY0" fmla="*/ 172271 h 645469"/>
                <a:gd name="connsiteX1" fmla="*/ 123575 w 673894"/>
                <a:gd name="connsiteY1" fmla="*/ 43933 h 645469"/>
                <a:gd name="connsiteX2" fmla="*/ 333374 w 673894"/>
                <a:gd name="connsiteY2" fmla="*/ 7 h 645469"/>
                <a:gd name="connsiteX3" fmla="*/ 550319 w 673894"/>
                <a:gd name="connsiteY3" fmla="*/ 46315 h 645469"/>
                <a:gd name="connsiteX4" fmla="*/ 671513 w 673894"/>
                <a:gd name="connsiteY4" fmla="*/ 172271 h 645469"/>
                <a:gd name="connsiteX5" fmla="*/ 673894 w 673894"/>
                <a:gd name="connsiteY5" fmla="*/ 471300 h 645469"/>
                <a:gd name="connsiteX6" fmla="*/ 564606 w 673894"/>
                <a:gd name="connsiteY6" fmla="*/ 590114 h 645469"/>
                <a:gd name="connsiteX7" fmla="*/ 338137 w 673894"/>
                <a:gd name="connsiteY7" fmla="*/ 645326 h 645469"/>
                <a:gd name="connsiteX8" fmla="*/ 116432 w 673894"/>
                <a:gd name="connsiteY8" fmla="*/ 587732 h 645469"/>
                <a:gd name="connsiteX9" fmla="*/ 2381 w 673894"/>
                <a:gd name="connsiteY9" fmla="*/ 471301 h 645469"/>
                <a:gd name="connsiteX10" fmla="*/ 0 w 673894"/>
                <a:gd name="connsiteY10" fmla="*/ 172271 h 64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894" h="645469">
                  <a:moveTo>
                    <a:pt x="0" y="172271"/>
                  </a:moveTo>
                  <a:cubicBezTo>
                    <a:pt x="0" y="127694"/>
                    <a:pt x="57566" y="79652"/>
                    <a:pt x="123575" y="43933"/>
                  </a:cubicBezTo>
                  <a:cubicBezTo>
                    <a:pt x="191127" y="8653"/>
                    <a:pt x="227723" y="4330"/>
                    <a:pt x="333374" y="7"/>
                  </a:cubicBezTo>
                  <a:cubicBezTo>
                    <a:pt x="414420" y="-432"/>
                    <a:pt x="466892" y="18179"/>
                    <a:pt x="550319" y="46315"/>
                  </a:cubicBezTo>
                  <a:cubicBezTo>
                    <a:pt x="644902" y="96321"/>
                    <a:pt x="671513" y="127694"/>
                    <a:pt x="671513" y="172271"/>
                  </a:cubicBezTo>
                  <a:cubicBezTo>
                    <a:pt x="672307" y="277504"/>
                    <a:pt x="673100" y="366067"/>
                    <a:pt x="673894" y="471300"/>
                  </a:cubicBezTo>
                  <a:cubicBezTo>
                    <a:pt x="673894" y="511115"/>
                    <a:pt x="609183" y="571064"/>
                    <a:pt x="564606" y="590114"/>
                  </a:cubicBezTo>
                  <a:cubicBezTo>
                    <a:pt x="443872" y="646618"/>
                    <a:pt x="416008" y="645972"/>
                    <a:pt x="338137" y="645326"/>
                  </a:cubicBezTo>
                  <a:cubicBezTo>
                    <a:pt x="271379" y="647559"/>
                    <a:pt x="185571" y="623599"/>
                    <a:pt x="116432" y="587732"/>
                  </a:cubicBezTo>
                  <a:cubicBezTo>
                    <a:pt x="62330" y="554395"/>
                    <a:pt x="2381" y="515878"/>
                    <a:pt x="2381" y="471301"/>
                  </a:cubicBezTo>
                  <a:cubicBezTo>
                    <a:pt x="1587" y="371624"/>
                    <a:pt x="794" y="271948"/>
                    <a:pt x="0" y="1722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solidFill>
                  <a:srgbClr val="666666"/>
                </a:solidFill>
                <a:cs typeface="+mn-ea"/>
                <a:sym typeface="+mn-lt"/>
              </a:endParaRPr>
            </a:p>
          </p:txBody>
        </p:sp>
        <p:grpSp>
          <p:nvGrpSpPr>
            <p:cNvPr id="97" name="组合 96"/>
            <p:cNvGrpSpPr/>
            <p:nvPr/>
          </p:nvGrpSpPr>
          <p:grpSpPr>
            <a:xfrm>
              <a:off x="3212521" y="3931479"/>
              <a:ext cx="459495" cy="359618"/>
              <a:chOff x="5811838" y="914400"/>
              <a:chExt cx="536574" cy="420688"/>
            </a:xfrm>
            <a:solidFill>
              <a:schemeClr val="bg1">
                <a:lumMod val="50000"/>
              </a:schemeClr>
            </a:solidFill>
          </p:grpSpPr>
          <p:sp>
            <p:nvSpPr>
              <p:cNvPr id="98" name="Freeform 69"/>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99" name="Freeform 70"/>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100" name="Freeform 71"/>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101" name="Freeform 72"/>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sp>
            <p:nvSpPr>
              <p:cNvPr id="102" name="Freeform 73"/>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lnSpc>
                    <a:spcPct val="120000"/>
                  </a:lnSpc>
                  <a:defRPr/>
                </a:pPr>
                <a:endParaRPr lang="zh-CN" altLang="en-US" sz="2139">
                  <a:solidFill>
                    <a:srgbClr val="1D1D1A"/>
                  </a:solidFill>
                  <a:cs typeface="+mn-ea"/>
                  <a:sym typeface="+mn-lt"/>
                </a:endParaRPr>
              </a:p>
            </p:txBody>
          </p:sp>
        </p:grpSp>
      </p:grpSp>
      <p:sp>
        <p:nvSpPr>
          <p:cNvPr id="104" name="日期占位符 3">
            <a:extLst>
              <a:ext uri="{FF2B5EF4-FFF2-40B4-BE49-F238E27FC236}">
                <a16:creationId xmlns:a16="http://schemas.microsoft.com/office/drawing/2014/main" id="{44BF4D46-3DAB-6476-93B4-80FCB359947C}"/>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105" name="页脚占位符 4">
            <a:extLst>
              <a:ext uri="{FF2B5EF4-FFF2-40B4-BE49-F238E27FC236}">
                <a16:creationId xmlns:a16="http://schemas.microsoft.com/office/drawing/2014/main" id="{E63F7179-46FF-11C1-2D35-71ED28D0981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06" name="灯片编号占位符 5">
            <a:extLst>
              <a:ext uri="{FF2B5EF4-FFF2-40B4-BE49-F238E27FC236}">
                <a16:creationId xmlns:a16="http://schemas.microsoft.com/office/drawing/2014/main" id="{0DE77C2F-7782-3B65-6965-284F72EC8B2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272</a:t>
            </a:fld>
            <a:endParaRPr lang="en-US">
              <a:cs typeface="+mn-ea"/>
              <a:sym typeface="+mn-lt"/>
            </a:endParaRPr>
          </a:p>
        </p:txBody>
      </p:sp>
    </p:spTree>
    <p:extLst>
      <p:ext uri="{BB962C8B-B14F-4D97-AF65-F5344CB8AC3E}">
        <p14:creationId xmlns:p14="http://schemas.microsoft.com/office/powerpoint/2010/main" val="33679451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MPLS</a:t>
            </a:r>
            <a:r>
              <a:rPr lang="zh-CN" altLang="en-US" sz="3200" dirty="0">
                <a:latin typeface="+mn-lt"/>
                <a:ea typeface="+mn-ea"/>
                <a:cs typeface="+mn-ea"/>
                <a:sym typeface="+mn-lt"/>
              </a:rPr>
              <a:t> </a:t>
            </a:r>
            <a:r>
              <a:rPr lang="en-US" altLang="zh-CN" sz="3200" dirty="0">
                <a:latin typeface="+mn-lt"/>
                <a:ea typeface="+mn-ea"/>
                <a:cs typeface="+mn-ea"/>
                <a:sym typeface="+mn-lt"/>
              </a:rPr>
              <a:t>VPN</a:t>
            </a:r>
            <a:r>
              <a:rPr lang="zh-CN" altLang="en-US" sz="3200" dirty="0">
                <a:latin typeface="+mn-lt"/>
                <a:ea typeface="+mn-ea"/>
                <a:cs typeface="+mn-ea"/>
                <a:sym typeface="+mn-lt"/>
              </a:rPr>
              <a:t>与</a:t>
            </a:r>
            <a:r>
              <a:rPr lang="en-US" altLang="zh-CN" sz="3200" dirty="0">
                <a:latin typeface="+mn-lt"/>
                <a:ea typeface="+mn-ea"/>
                <a:cs typeface="+mn-ea"/>
                <a:sym typeface="+mn-lt"/>
              </a:rPr>
              <a:t>MPLS TE</a:t>
            </a:r>
            <a:r>
              <a:rPr lang="zh-CN" altLang="en-US" sz="3200" dirty="0">
                <a:latin typeface="+mn-lt"/>
                <a:ea typeface="+mn-ea"/>
                <a:cs typeface="+mn-ea"/>
                <a:sym typeface="+mn-lt"/>
              </a:rPr>
              <a:t>应用存在的问题</a:t>
            </a:r>
          </a:p>
        </p:txBody>
      </p:sp>
      <p:cxnSp>
        <p:nvCxnSpPr>
          <p:cNvPr id="3" name="直接连接符 2"/>
          <p:cNvCxnSpPr/>
          <p:nvPr/>
        </p:nvCxnSpPr>
        <p:spPr bwMode="gray">
          <a:xfrm rot="5400000">
            <a:off x="3841153" y="3343915"/>
            <a:ext cx="662555" cy="1266480"/>
          </a:xfrm>
          <a:prstGeom prst="line">
            <a:avLst/>
          </a:prstGeom>
          <a:ln w="19050">
            <a:solidFill>
              <a:srgbClr val="ED6D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bwMode="gray">
          <a:xfrm rot="16200000" flipH="1">
            <a:off x="3767844" y="2320324"/>
            <a:ext cx="662555" cy="1266479"/>
          </a:xfrm>
          <a:prstGeom prst="line">
            <a:avLst/>
          </a:prstGeom>
          <a:ln w="19050">
            <a:solidFill>
              <a:srgbClr val="ED6D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bwMode="gray">
          <a:xfrm rot="5400000">
            <a:off x="3775889" y="3087350"/>
            <a:ext cx="602323" cy="1151345"/>
          </a:xfrm>
          <a:prstGeom prst="line">
            <a:avLst/>
          </a:prstGeom>
          <a:ln w="19050">
            <a:solidFill>
              <a:srgbClr val="ED6D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bwMode="gray">
          <a:xfrm rot="16200000" flipH="1">
            <a:off x="1956294" y="2989696"/>
            <a:ext cx="662555" cy="1266479"/>
          </a:xfrm>
          <a:prstGeom prst="line">
            <a:avLst/>
          </a:prstGeom>
          <a:ln w="19050">
            <a:solidFill>
              <a:srgbClr val="ED6D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gray">
          <a:xfrm rot="16200000">
            <a:off x="1851420" y="1949589"/>
            <a:ext cx="662555" cy="1266479"/>
          </a:xfrm>
          <a:prstGeom prst="line">
            <a:avLst/>
          </a:prstGeom>
          <a:ln w="19050">
            <a:solidFill>
              <a:srgbClr val="ED6D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bwMode="gray">
          <a:xfrm rot="5400000">
            <a:off x="5247978" y="3115771"/>
            <a:ext cx="438740" cy="300967"/>
            <a:chOff x="674588" y="6196215"/>
            <a:chExt cx="399010" cy="226210"/>
          </a:xfrm>
        </p:grpSpPr>
        <p:cxnSp>
          <p:nvCxnSpPr>
            <p:cNvPr id="9" name="直接连接符 8"/>
            <p:cNvCxnSpPr/>
            <p:nvPr/>
          </p:nvCxnSpPr>
          <p:spPr bwMode="gray">
            <a:xfrm>
              <a:off x="874093" y="6196215"/>
              <a:ext cx="0" cy="226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bwMode="gray">
            <a:xfrm>
              <a:off x="674588" y="6196215"/>
              <a:ext cx="3990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bwMode="gray">
          <a:xfrm rot="16200000">
            <a:off x="1230982" y="2428733"/>
            <a:ext cx="1763721" cy="1685684"/>
            <a:chOff x="6600056" y="4353447"/>
            <a:chExt cx="1296144" cy="833967"/>
          </a:xfrm>
        </p:grpSpPr>
        <p:cxnSp>
          <p:nvCxnSpPr>
            <p:cNvPr id="12" name="直接连接符 11"/>
            <p:cNvCxnSpPr/>
            <p:nvPr/>
          </p:nvCxnSpPr>
          <p:spPr bwMode="gray">
            <a:xfrm flipH="1">
              <a:off x="6600056" y="4353447"/>
              <a:ext cx="648072" cy="83396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gray">
            <a:xfrm>
              <a:off x="7248128" y="4353447"/>
              <a:ext cx="648072" cy="83396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bwMode="gray">
          <a:xfrm rot="5400000">
            <a:off x="3387319" y="2428733"/>
            <a:ext cx="1763721" cy="1685684"/>
            <a:chOff x="6600056" y="4353447"/>
            <a:chExt cx="1296144" cy="833967"/>
          </a:xfrm>
        </p:grpSpPr>
        <p:cxnSp>
          <p:nvCxnSpPr>
            <p:cNvPr id="15" name="直接连接符 14"/>
            <p:cNvCxnSpPr/>
            <p:nvPr/>
          </p:nvCxnSpPr>
          <p:spPr bwMode="gray">
            <a:xfrm flipH="1">
              <a:off x="6600056" y="4353447"/>
              <a:ext cx="648072" cy="83396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gray">
            <a:xfrm>
              <a:off x="7248128" y="4353447"/>
              <a:ext cx="648072" cy="83396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圆角矩形 16"/>
          <p:cNvSpPr/>
          <p:nvPr/>
        </p:nvSpPr>
        <p:spPr bwMode="gray">
          <a:xfrm>
            <a:off x="586812" y="1403501"/>
            <a:ext cx="5295641" cy="400518"/>
          </a:xfrm>
          <a:prstGeom prst="roundRect">
            <a:avLst/>
          </a:prstGeom>
          <a:solidFill>
            <a:schemeClr val="bg1">
              <a:lumMod val="95000"/>
            </a:schemeClr>
          </a:solidFill>
          <a:ln>
            <a:solidFill>
              <a:schemeClr val="bg1">
                <a:lumMod val="85000"/>
              </a:schemeClr>
            </a:solidFill>
          </a:ln>
        </p:spPr>
        <p:txBody>
          <a:bodyPr lIns="0" tIns="0" rIns="0" bIns="0" rtlCol="0" anchor="ctr"/>
          <a:lstStyle/>
          <a:p>
            <a:pPr algn="ctr">
              <a:lnSpc>
                <a:spcPct val="120000"/>
              </a:lnSpc>
            </a:pPr>
            <a:r>
              <a:rPr lang="en-US" altLang="zh-CN" sz="1599" b="1" dirty="0">
                <a:cs typeface="+mn-ea"/>
                <a:sym typeface="+mn-lt"/>
              </a:rPr>
              <a:t>MPLS LDP</a:t>
            </a:r>
            <a:endParaRPr lang="zh-CN" altLang="en-US" sz="1599" b="1" dirty="0">
              <a:cs typeface="+mn-ea"/>
              <a:sym typeface="+mn-lt"/>
            </a:endParaRPr>
          </a:p>
        </p:txBody>
      </p:sp>
      <p:sp>
        <p:nvSpPr>
          <p:cNvPr id="18" name="圆角矩形 17"/>
          <p:cNvSpPr/>
          <p:nvPr/>
        </p:nvSpPr>
        <p:spPr bwMode="gray">
          <a:xfrm>
            <a:off x="586812" y="1826652"/>
            <a:ext cx="5295641" cy="4403995"/>
          </a:xfrm>
          <a:prstGeom prst="roundRect">
            <a:avLst>
              <a:gd name="adj" fmla="val 1130"/>
            </a:avLst>
          </a:prstGeom>
          <a:noFill/>
          <a:ln w="127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5986" tIns="35986" rIns="35986" bIns="35986" rtlCol="0" anchor="t" anchorCtr="0"/>
          <a:lstStyle/>
          <a:p>
            <a:pPr marL="285636" indent="-199945">
              <a:lnSpc>
                <a:spcPct val="120000"/>
              </a:lnSpc>
              <a:buFont typeface="Arial" panose="020B0604020202020204" pitchFamily="34" charset="0"/>
              <a:buChar char="•"/>
            </a:pPr>
            <a:endParaRPr lang="zh-CN" altLang="en-US" sz="1399">
              <a:solidFill>
                <a:schemeClr val="tx1">
                  <a:lumMod val="75000"/>
                  <a:lumOff val="25000"/>
                </a:schemeClr>
              </a:solidFill>
              <a:cs typeface="+mn-ea"/>
              <a:sym typeface="+mn-lt"/>
            </a:endParaRPr>
          </a:p>
        </p:txBody>
      </p:sp>
      <p:sp>
        <p:nvSpPr>
          <p:cNvPr id="19" name="圆角矩形 18"/>
          <p:cNvSpPr/>
          <p:nvPr/>
        </p:nvSpPr>
        <p:spPr bwMode="gray">
          <a:xfrm>
            <a:off x="6322561" y="1403501"/>
            <a:ext cx="5297131" cy="400518"/>
          </a:xfrm>
          <a:prstGeom prst="roundRect">
            <a:avLst/>
          </a:prstGeom>
          <a:solidFill>
            <a:schemeClr val="bg1">
              <a:lumMod val="95000"/>
            </a:schemeClr>
          </a:solidFill>
          <a:ln>
            <a:solidFill>
              <a:schemeClr val="bg1">
                <a:lumMod val="85000"/>
              </a:schemeClr>
            </a:solidFill>
          </a:ln>
        </p:spPr>
        <p:txBody>
          <a:bodyPr lIns="0" tIns="0" rIns="0" bIns="0" rtlCol="0" anchor="ctr"/>
          <a:lstStyle/>
          <a:p>
            <a:pPr algn="ctr">
              <a:lnSpc>
                <a:spcPct val="120000"/>
              </a:lnSpc>
            </a:pPr>
            <a:r>
              <a:rPr lang="en-US" altLang="zh-CN" sz="1599" b="1" dirty="0">
                <a:cs typeface="+mn-ea"/>
                <a:sym typeface="+mn-lt"/>
              </a:rPr>
              <a:t>RSVP-TE</a:t>
            </a:r>
            <a:endParaRPr lang="zh-CN" altLang="en-US" sz="1599" b="1">
              <a:cs typeface="+mn-ea"/>
              <a:sym typeface="+mn-lt"/>
            </a:endParaRPr>
          </a:p>
        </p:txBody>
      </p:sp>
      <p:sp>
        <p:nvSpPr>
          <p:cNvPr id="20" name="圆角矩形 19"/>
          <p:cNvSpPr/>
          <p:nvPr/>
        </p:nvSpPr>
        <p:spPr bwMode="gray">
          <a:xfrm>
            <a:off x="6322561" y="1826652"/>
            <a:ext cx="5297132" cy="4403995"/>
          </a:xfrm>
          <a:prstGeom prst="roundRect">
            <a:avLst>
              <a:gd name="adj" fmla="val 818"/>
            </a:avLst>
          </a:prstGeom>
          <a:noFill/>
          <a:ln w="127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5986" tIns="35986" rIns="35986" bIns="35986" rtlCol="0" anchor="t" anchorCtr="0"/>
          <a:lstStyle/>
          <a:p>
            <a:pPr marL="285636" indent="-199945">
              <a:lnSpc>
                <a:spcPct val="120000"/>
              </a:lnSpc>
              <a:buFont typeface="Arial" panose="020B0604020202020204" pitchFamily="34" charset="0"/>
              <a:buChar char="•"/>
            </a:pPr>
            <a:endParaRPr lang="zh-CN" altLang="en-US" sz="1399">
              <a:solidFill>
                <a:schemeClr val="tx1">
                  <a:lumMod val="75000"/>
                  <a:lumOff val="25000"/>
                </a:schemeClr>
              </a:solidFill>
              <a:cs typeface="+mn-ea"/>
              <a:sym typeface="+mn-lt"/>
            </a:endParaRPr>
          </a:p>
        </p:txBody>
      </p:sp>
      <p:sp>
        <p:nvSpPr>
          <p:cNvPr id="26" name="文本框 25"/>
          <p:cNvSpPr txBox="1"/>
          <p:nvPr/>
        </p:nvSpPr>
        <p:spPr bwMode="gray">
          <a:xfrm>
            <a:off x="678536" y="3112426"/>
            <a:ext cx="413896" cy="327013"/>
          </a:xfrm>
          <a:prstGeom prst="rect">
            <a:avLst/>
          </a:prstGeom>
          <a:noFill/>
        </p:spPr>
        <p:txBody>
          <a:bodyPr wrap="none" rtlCol="0">
            <a:spAutoFit/>
          </a:bodyPr>
          <a:lstStyle/>
          <a:p>
            <a:pPr>
              <a:lnSpc>
                <a:spcPct val="120000"/>
              </a:lnSpc>
            </a:pPr>
            <a:r>
              <a:rPr lang="en-US" altLang="zh-CN" sz="1399" b="1" dirty="0">
                <a:cs typeface="+mn-ea"/>
                <a:sym typeface="+mn-lt"/>
              </a:rPr>
              <a:t>R1</a:t>
            </a:r>
            <a:endParaRPr lang="zh-CN" altLang="en-US" sz="1399" b="1">
              <a:cs typeface="+mn-ea"/>
              <a:sym typeface="+mn-lt"/>
            </a:endParaRPr>
          </a:p>
        </p:txBody>
      </p:sp>
      <p:sp>
        <p:nvSpPr>
          <p:cNvPr id="27" name="文本框 26"/>
          <p:cNvSpPr txBox="1"/>
          <p:nvPr/>
        </p:nvSpPr>
        <p:spPr bwMode="gray">
          <a:xfrm>
            <a:off x="3006047" y="2598463"/>
            <a:ext cx="413896" cy="327013"/>
          </a:xfrm>
          <a:prstGeom prst="rect">
            <a:avLst/>
          </a:prstGeom>
          <a:noFill/>
        </p:spPr>
        <p:txBody>
          <a:bodyPr wrap="none" rtlCol="0">
            <a:spAutoFit/>
          </a:bodyPr>
          <a:lstStyle/>
          <a:p>
            <a:pPr>
              <a:lnSpc>
                <a:spcPct val="120000"/>
              </a:lnSpc>
            </a:pPr>
            <a:r>
              <a:rPr lang="en-US" altLang="zh-CN" sz="1399" b="1" dirty="0">
                <a:cs typeface="+mn-ea"/>
                <a:sym typeface="+mn-lt"/>
              </a:rPr>
              <a:t>R2</a:t>
            </a:r>
            <a:endParaRPr lang="zh-CN" altLang="en-US" sz="1399" b="1">
              <a:cs typeface="+mn-ea"/>
              <a:sym typeface="+mn-lt"/>
            </a:endParaRPr>
          </a:p>
        </p:txBody>
      </p:sp>
      <p:sp>
        <p:nvSpPr>
          <p:cNvPr id="28" name="文本框 27"/>
          <p:cNvSpPr txBox="1"/>
          <p:nvPr/>
        </p:nvSpPr>
        <p:spPr bwMode="gray">
          <a:xfrm>
            <a:off x="3006047" y="3605631"/>
            <a:ext cx="413896" cy="327013"/>
          </a:xfrm>
          <a:prstGeom prst="rect">
            <a:avLst/>
          </a:prstGeom>
          <a:noFill/>
        </p:spPr>
        <p:txBody>
          <a:bodyPr wrap="none" rtlCol="0">
            <a:spAutoFit/>
          </a:bodyPr>
          <a:lstStyle/>
          <a:p>
            <a:pPr>
              <a:lnSpc>
                <a:spcPct val="120000"/>
              </a:lnSpc>
            </a:pPr>
            <a:r>
              <a:rPr lang="en-US" altLang="zh-CN" sz="1399" b="1" dirty="0">
                <a:cs typeface="+mn-ea"/>
                <a:sym typeface="+mn-lt"/>
              </a:rPr>
              <a:t>R4</a:t>
            </a:r>
            <a:endParaRPr lang="zh-CN" altLang="en-US" sz="1399" b="1">
              <a:cs typeface="+mn-ea"/>
              <a:sym typeface="+mn-lt"/>
            </a:endParaRPr>
          </a:p>
        </p:txBody>
      </p:sp>
      <p:sp>
        <p:nvSpPr>
          <p:cNvPr id="29" name="文本框 28"/>
          <p:cNvSpPr txBox="1"/>
          <p:nvPr/>
        </p:nvSpPr>
        <p:spPr bwMode="gray">
          <a:xfrm>
            <a:off x="4876117" y="3487569"/>
            <a:ext cx="413896" cy="327013"/>
          </a:xfrm>
          <a:prstGeom prst="rect">
            <a:avLst/>
          </a:prstGeom>
          <a:noFill/>
        </p:spPr>
        <p:txBody>
          <a:bodyPr wrap="none" rtlCol="0">
            <a:spAutoFit/>
          </a:bodyPr>
          <a:lstStyle/>
          <a:p>
            <a:pPr>
              <a:lnSpc>
                <a:spcPct val="120000"/>
              </a:lnSpc>
            </a:pPr>
            <a:r>
              <a:rPr lang="en-US" altLang="zh-CN" sz="1399" b="1" dirty="0">
                <a:cs typeface="+mn-ea"/>
                <a:sym typeface="+mn-lt"/>
              </a:rPr>
              <a:t>R3</a:t>
            </a:r>
            <a:endParaRPr lang="zh-CN" altLang="en-US" sz="1399" b="1">
              <a:cs typeface="+mn-ea"/>
              <a:sym typeface="+mn-lt"/>
            </a:endParaRPr>
          </a:p>
        </p:txBody>
      </p:sp>
      <p:sp>
        <p:nvSpPr>
          <p:cNvPr id="30" name="文本框 29"/>
          <p:cNvSpPr txBox="1"/>
          <p:nvPr/>
        </p:nvSpPr>
        <p:spPr bwMode="gray">
          <a:xfrm rot="19912812">
            <a:off x="1899090" y="2508442"/>
            <a:ext cx="537597" cy="161803"/>
          </a:xfrm>
          <a:prstGeom prst="rect">
            <a:avLst/>
          </a:prstGeom>
          <a:solidFill>
            <a:schemeClr val="bg1"/>
          </a:solidFill>
        </p:spPr>
        <p:txBody>
          <a:bodyPr wrap="none" lIns="0" tIns="0" rIns="0" bIns="0" rtlCol="0" anchor="ctr" anchorCtr="0">
            <a:noAutofit/>
          </a:bodyPr>
          <a:lstStyle/>
          <a:p>
            <a:pPr algn="ctr">
              <a:lnSpc>
                <a:spcPct val="120000"/>
              </a:lnSpc>
            </a:pPr>
            <a:r>
              <a:rPr lang="en-US" altLang="zh-CN" sz="1399" dirty="0">
                <a:solidFill>
                  <a:srgbClr val="ED6D00"/>
                </a:solidFill>
                <a:cs typeface="+mn-ea"/>
                <a:sym typeface="+mn-lt"/>
              </a:rPr>
              <a:t>IGP</a:t>
            </a:r>
            <a:endParaRPr lang="zh-CN" altLang="en-US" sz="1399">
              <a:solidFill>
                <a:srgbClr val="ED6D00"/>
              </a:solidFill>
              <a:cs typeface="+mn-ea"/>
              <a:sym typeface="+mn-lt"/>
            </a:endParaRPr>
          </a:p>
        </p:txBody>
      </p:sp>
      <p:sp>
        <p:nvSpPr>
          <p:cNvPr id="31" name="文本框 30"/>
          <p:cNvSpPr txBox="1"/>
          <p:nvPr/>
        </p:nvSpPr>
        <p:spPr bwMode="gray">
          <a:xfrm>
            <a:off x="627756" y="4636463"/>
            <a:ext cx="5203917" cy="1594184"/>
          </a:xfrm>
          <a:prstGeom prst="rect">
            <a:avLst/>
          </a:prstGeom>
        </p:spPr>
        <p:txBody>
          <a:bodyPr vert="horz" lIns="91440" tIns="45720" rIns="91440" bIns="45720" rtlCol="0">
            <a:normAutofit fontScale="625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lvl="2" indent="-228600">
              <a:lnSpc>
                <a:spcPct val="120000"/>
              </a:lnSpc>
              <a:spcBef>
                <a:spcPts val="500"/>
              </a:spcBef>
              <a:buFont typeface="Wingdings" panose="05000000000000000000" pitchFamily="2" charset="2"/>
              <a:buChar char="ü"/>
              <a:defRPr sz="17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LDP</a:t>
            </a:r>
            <a:r>
              <a:rPr lang="zh-CN" altLang="en-US" dirty="0">
                <a:sym typeface="+mn-lt"/>
              </a:rPr>
              <a:t>本身并无算路能力，需依赖</a:t>
            </a:r>
            <a:r>
              <a:rPr lang="en-US" altLang="zh-CN" dirty="0">
                <a:sym typeface="+mn-lt"/>
              </a:rPr>
              <a:t>IGP</a:t>
            </a:r>
            <a:r>
              <a:rPr lang="zh-CN" altLang="en-US" dirty="0">
                <a:sym typeface="+mn-lt"/>
              </a:rPr>
              <a:t>进行路径计算。</a:t>
            </a:r>
            <a:endParaRPr lang="en-US" altLang="zh-CN" dirty="0">
              <a:sym typeface="+mn-lt"/>
            </a:endParaRPr>
          </a:p>
          <a:p>
            <a:r>
              <a:rPr lang="zh-CN" altLang="en-US" dirty="0">
                <a:sym typeface="+mn-lt"/>
              </a:rPr>
              <a:t>控制面需要</a:t>
            </a:r>
            <a:r>
              <a:rPr lang="en-US" altLang="zh-CN" dirty="0">
                <a:sym typeface="+mn-lt"/>
              </a:rPr>
              <a:t>IGP</a:t>
            </a:r>
            <a:r>
              <a:rPr lang="zh-CN" altLang="en-US" dirty="0">
                <a:sym typeface="+mn-lt"/>
              </a:rPr>
              <a:t>及</a:t>
            </a:r>
            <a:r>
              <a:rPr lang="en-US" altLang="zh-CN" dirty="0">
                <a:sym typeface="+mn-lt"/>
              </a:rPr>
              <a:t>LDP</a:t>
            </a:r>
            <a:r>
              <a:rPr lang="zh-CN" altLang="en-US" dirty="0">
                <a:sym typeface="+mn-lt"/>
              </a:rPr>
              <a:t>，设备之间需要发送大量的消息来维持邻居关系及路径状态，浪费了链路带宽及设备资源。</a:t>
            </a:r>
            <a:endParaRPr lang="en-US" altLang="zh-CN" dirty="0">
              <a:sym typeface="+mn-lt"/>
            </a:endParaRPr>
          </a:p>
          <a:p>
            <a:r>
              <a:rPr lang="zh-CN" altLang="en-US" dirty="0">
                <a:sym typeface="+mn-lt"/>
              </a:rPr>
              <a:t>若</a:t>
            </a:r>
            <a:r>
              <a:rPr lang="en-US" altLang="zh-CN" dirty="0">
                <a:sym typeface="+mn-lt"/>
              </a:rPr>
              <a:t>LDP</a:t>
            </a:r>
            <a:r>
              <a:rPr lang="zh-CN" altLang="en-US" dirty="0">
                <a:sym typeface="+mn-lt"/>
              </a:rPr>
              <a:t>与</a:t>
            </a:r>
            <a:r>
              <a:rPr lang="en-US" altLang="zh-CN" dirty="0">
                <a:sym typeface="+mn-lt"/>
              </a:rPr>
              <a:t>IGP</a:t>
            </a:r>
            <a:r>
              <a:rPr lang="zh-CN" altLang="en-US" dirty="0">
                <a:sym typeface="+mn-lt"/>
              </a:rPr>
              <a:t>未同步，则可能出现数据转发问题。</a:t>
            </a:r>
            <a:endParaRPr lang="en-US" altLang="zh-CN" dirty="0">
              <a:sym typeface="+mn-lt"/>
            </a:endParaRPr>
          </a:p>
        </p:txBody>
      </p:sp>
      <p:sp>
        <p:nvSpPr>
          <p:cNvPr id="32" name="文本框 31"/>
          <p:cNvSpPr txBox="1"/>
          <p:nvPr/>
        </p:nvSpPr>
        <p:spPr bwMode="gray">
          <a:xfrm>
            <a:off x="6322561" y="4547597"/>
            <a:ext cx="5297132" cy="1683046"/>
          </a:xfrm>
          <a:prstGeom prst="rect">
            <a:avLst/>
          </a:prstGeom>
        </p:spPr>
        <p:txBody>
          <a:bodyPr vert="horz" lIns="91440" tIns="45720" rIns="91440" bIns="45720" rtlCol="0">
            <a:normAutofit fontScale="625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lvl="2" indent="-228600">
              <a:lnSpc>
                <a:spcPct val="120000"/>
              </a:lnSpc>
              <a:spcBef>
                <a:spcPts val="500"/>
              </a:spcBef>
              <a:buFont typeface="Wingdings" panose="05000000000000000000" pitchFamily="2" charset="2"/>
              <a:buChar char="ü"/>
              <a:defRPr sz="17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RSVP-TE</a:t>
            </a:r>
            <a:r>
              <a:rPr lang="zh-CN" altLang="en-US" dirty="0">
                <a:sym typeface="+mn-lt"/>
              </a:rPr>
              <a:t>的配置复杂，不支持负载分担。</a:t>
            </a:r>
            <a:endParaRPr lang="en-US" altLang="zh-CN" dirty="0">
              <a:sym typeface="+mn-lt"/>
            </a:endParaRPr>
          </a:p>
          <a:p>
            <a:r>
              <a:rPr lang="zh-CN" altLang="en-US" dirty="0">
                <a:sym typeface="+mn-lt"/>
              </a:rPr>
              <a:t>为了实现</a:t>
            </a:r>
            <a:r>
              <a:rPr lang="en-US" altLang="zh-CN" dirty="0">
                <a:sym typeface="+mn-lt"/>
              </a:rPr>
              <a:t>TE</a:t>
            </a:r>
            <a:r>
              <a:rPr lang="zh-CN" altLang="en-US" dirty="0">
                <a:sym typeface="+mn-lt"/>
              </a:rPr>
              <a:t>，设备之间需要发送大量</a:t>
            </a:r>
            <a:r>
              <a:rPr lang="en-US" altLang="zh-CN" dirty="0">
                <a:sym typeface="+mn-lt"/>
              </a:rPr>
              <a:t>RSVP</a:t>
            </a:r>
            <a:r>
              <a:rPr lang="zh-CN" altLang="en-US" dirty="0">
                <a:sym typeface="+mn-lt"/>
              </a:rPr>
              <a:t>报文来维持邻居关系及路径状态，浪费了链路带宽及设备资源。</a:t>
            </a:r>
            <a:endParaRPr lang="en-US" altLang="zh-CN" dirty="0">
              <a:sym typeface="+mn-lt"/>
            </a:endParaRPr>
          </a:p>
          <a:p>
            <a:r>
              <a:rPr lang="en-US" altLang="zh-CN" dirty="0">
                <a:sym typeface="+mn-lt"/>
              </a:rPr>
              <a:t>RSVP-TE</a:t>
            </a:r>
            <a:r>
              <a:rPr lang="zh-CN" altLang="en-US" dirty="0">
                <a:sym typeface="+mn-lt"/>
              </a:rPr>
              <a:t>本质上是分布式架构，每台设备只知道自己的状态，设备之间需要交互信令报文。</a:t>
            </a:r>
            <a:endParaRPr lang="en-US" altLang="zh-CN" dirty="0">
              <a:sym typeface="+mn-lt"/>
            </a:endParaRPr>
          </a:p>
        </p:txBody>
      </p:sp>
      <p:sp>
        <p:nvSpPr>
          <p:cNvPr id="33" name="文本框 32"/>
          <p:cNvSpPr txBox="1"/>
          <p:nvPr/>
        </p:nvSpPr>
        <p:spPr bwMode="gray">
          <a:xfrm rot="1670758">
            <a:off x="3833079" y="2847013"/>
            <a:ext cx="537597" cy="161803"/>
          </a:xfrm>
          <a:prstGeom prst="rect">
            <a:avLst/>
          </a:prstGeom>
          <a:solidFill>
            <a:schemeClr val="bg1"/>
          </a:solidFill>
        </p:spPr>
        <p:txBody>
          <a:bodyPr wrap="none" lIns="0" tIns="0" rIns="0" bIns="0" rtlCol="0" anchor="ctr" anchorCtr="0">
            <a:noAutofit/>
          </a:bodyPr>
          <a:lstStyle>
            <a:defPPr>
              <a:defRPr lang="en-US"/>
            </a:defPPr>
            <a:lvl1pPr algn="ctr">
              <a:defRPr sz="1400">
                <a:solidFill>
                  <a:srgbClr val="C7000B"/>
                </a:solidFill>
              </a:defRPr>
            </a:lvl1pPr>
          </a:lstStyle>
          <a:p>
            <a:pPr>
              <a:lnSpc>
                <a:spcPct val="120000"/>
              </a:lnSpc>
            </a:pPr>
            <a:r>
              <a:rPr lang="en-US" altLang="zh-CN" sz="1399" dirty="0">
                <a:solidFill>
                  <a:srgbClr val="ED6D00"/>
                </a:solidFill>
                <a:cs typeface="+mn-ea"/>
                <a:sym typeface="+mn-lt"/>
              </a:rPr>
              <a:t>LDP</a:t>
            </a:r>
            <a:endParaRPr lang="zh-CN" altLang="en-US" sz="1399" dirty="0">
              <a:solidFill>
                <a:srgbClr val="ED6D00"/>
              </a:solidFill>
              <a:cs typeface="+mn-ea"/>
              <a:sym typeface="+mn-lt"/>
            </a:endParaRPr>
          </a:p>
        </p:txBody>
      </p:sp>
      <p:sp>
        <p:nvSpPr>
          <p:cNvPr id="34" name="文本框 33"/>
          <p:cNvSpPr txBox="1"/>
          <p:nvPr/>
        </p:nvSpPr>
        <p:spPr bwMode="gray">
          <a:xfrm rot="1660865">
            <a:off x="2025722" y="3535417"/>
            <a:ext cx="537597" cy="161803"/>
          </a:xfrm>
          <a:prstGeom prst="rect">
            <a:avLst/>
          </a:prstGeom>
          <a:solidFill>
            <a:schemeClr val="bg1"/>
          </a:solidFill>
        </p:spPr>
        <p:txBody>
          <a:bodyPr wrap="none" lIns="0" tIns="0" rIns="0" bIns="0" rtlCol="0" anchor="ctr" anchorCtr="0">
            <a:noAutofit/>
          </a:bodyPr>
          <a:lstStyle>
            <a:defPPr>
              <a:defRPr lang="en-US"/>
            </a:defPPr>
            <a:lvl1pPr algn="ctr">
              <a:defRPr sz="1400">
                <a:solidFill>
                  <a:srgbClr val="C7000B"/>
                </a:solidFill>
              </a:defRPr>
            </a:lvl1pPr>
          </a:lstStyle>
          <a:p>
            <a:pPr>
              <a:lnSpc>
                <a:spcPct val="120000"/>
              </a:lnSpc>
            </a:pPr>
            <a:r>
              <a:rPr lang="en-US" altLang="zh-CN" sz="1399" dirty="0">
                <a:solidFill>
                  <a:srgbClr val="ED6D00"/>
                </a:solidFill>
                <a:cs typeface="+mn-ea"/>
                <a:sym typeface="+mn-lt"/>
              </a:rPr>
              <a:t>LDP</a:t>
            </a:r>
            <a:endParaRPr lang="zh-CN" altLang="en-US" sz="1399" dirty="0">
              <a:solidFill>
                <a:srgbClr val="ED6D00"/>
              </a:solidFill>
              <a:cs typeface="+mn-ea"/>
              <a:sym typeface="+mn-lt"/>
            </a:endParaRPr>
          </a:p>
        </p:txBody>
      </p:sp>
      <p:sp>
        <p:nvSpPr>
          <p:cNvPr id="35" name="文本框 34"/>
          <p:cNvSpPr txBox="1"/>
          <p:nvPr/>
        </p:nvSpPr>
        <p:spPr bwMode="gray">
          <a:xfrm rot="19997381">
            <a:off x="3814365" y="3594563"/>
            <a:ext cx="537597" cy="161803"/>
          </a:xfrm>
          <a:prstGeom prst="rect">
            <a:avLst/>
          </a:prstGeom>
          <a:solidFill>
            <a:schemeClr val="bg1"/>
          </a:solidFill>
        </p:spPr>
        <p:txBody>
          <a:bodyPr wrap="none" lIns="0" tIns="0" rIns="0" bIns="0" rtlCol="0" anchor="ctr" anchorCtr="0">
            <a:noAutofit/>
          </a:bodyPr>
          <a:lstStyle>
            <a:defPPr>
              <a:defRPr lang="en-US"/>
            </a:defPPr>
            <a:lvl1pPr algn="ctr">
              <a:defRPr sz="1400">
                <a:solidFill>
                  <a:srgbClr val="C7000B"/>
                </a:solidFill>
              </a:defRPr>
            </a:lvl1pPr>
          </a:lstStyle>
          <a:p>
            <a:pPr>
              <a:lnSpc>
                <a:spcPct val="120000"/>
              </a:lnSpc>
            </a:pPr>
            <a:r>
              <a:rPr lang="en-US" altLang="zh-CN" sz="1399" dirty="0">
                <a:solidFill>
                  <a:srgbClr val="ED6D00"/>
                </a:solidFill>
                <a:cs typeface="+mn-ea"/>
                <a:sym typeface="+mn-lt"/>
              </a:rPr>
              <a:t>LDP</a:t>
            </a:r>
            <a:endParaRPr lang="zh-CN" altLang="en-US" sz="1399" dirty="0">
              <a:solidFill>
                <a:srgbClr val="ED6D00"/>
              </a:solidFill>
              <a:cs typeface="+mn-ea"/>
              <a:sym typeface="+mn-lt"/>
            </a:endParaRPr>
          </a:p>
        </p:txBody>
      </p:sp>
      <p:cxnSp>
        <p:nvCxnSpPr>
          <p:cNvPr id="36" name="直接连接符 35"/>
          <p:cNvCxnSpPr/>
          <p:nvPr/>
        </p:nvCxnSpPr>
        <p:spPr bwMode="gray">
          <a:xfrm rot="16200000">
            <a:off x="1985889" y="2323941"/>
            <a:ext cx="602323" cy="1151345"/>
          </a:xfrm>
          <a:prstGeom prst="line">
            <a:avLst/>
          </a:prstGeom>
          <a:ln w="19050">
            <a:solidFill>
              <a:srgbClr val="ED6D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bwMode="gray">
          <a:xfrm rot="19912812">
            <a:off x="2016161" y="2847965"/>
            <a:ext cx="537597" cy="161803"/>
          </a:xfrm>
          <a:prstGeom prst="rect">
            <a:avLst/>
          </a:prstGeom>
          <a:solidFill>
            <a:schemeClr val="bg1"/>
          </a:solidFill>
        </p:spPr>
        <p:txBody>
          <a:bodyPr wrap="none" lIns="0" tIns="0" rIns="0" bIns="0" rtlCol="0" anchor="ctr" anchorCtr="0">
            <a:noAutofit/>
          </a:bodyPr>
          <a:lstStyle/>
          <a:p>
            <a:pPr algn="ctr">
              <a:lnSpc>
                <a:spcPct val="120000"/>
              </a:lnSpc>
            </a:pPr>
            <a:r>
              <a:rPr lang="en-US" altLang="zh-CN" sz="1399" dirty="0">
                <a:solidFill>
                  <a:srgbClr val="ED6D00"/>
                </a:solidFill>
                <a:cs typeface="+mn-ea"/>
                <a:sym typeface="+mn-lt"/>
              </a:rPr>
              <a:t>LDP</a:t>
            </a:r>
            <a:endParaRPr lang="zh-CN" altLang="en-US" sz="1399" dirty="0">
              <a:solidFill>
                <a:srgbClr val="ED6D00"/>
              </a:solidFill>
              <a:cs typeface="+mn-ea"/>
              <a:sym typeface="+mn-lt"/>
            </a:endParaRPr>
          </a:p>
        </p:txBody>
      </p:sp>
      <p:cxnSp>
        <p:nvCxnSpPr>
          <p:cNvPr id="38" name="直接连接符 37"/>
          <p:cNvCxnSpPr/>
          <p:nvPr/>
        </p:nvCxnSpPr>
        <p:spPr bwMode="gray">
          <a:xfrm rot="16200000" flipH="1">
            <a:off x="1796902" y="3225538"/>
            <a:ext cx="728810" cy="1393127"/>
          </a:xfrm>
          <a:prstGeom prst="line">
            <a:avLst/>
          </a:prstGeom>
          <a:ln w="19050">
            <a:solidFill>
              <a:srgbClr val="ED6D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bwMode="gray">
          <a:xfrm rot="1679142">
            <a:off x="1862497" y="3848364"/>
            <a:ext cx="537597" cy="161803"/>
          </a:xfrm>
          <a:prstGeom prst="rect">
            <a:avLst/>
          </a:prstGeom>
          <a:solidFill>
            <a:schemeClr val="bg1"/>
          </a:solidFill>
        </p:spPr>
        <p:txBody>
          <a:bodyPr wrap="none" lIns="0" tIns="0" rIns="0" bIns="0" rtlCol="0" anchor="ctr" anchorCtr="0">
            <a:noAutofit/>
          </a:bodyPr>
          <a:lstStyle/>
          <a:p>
            <a:pPr algn="ctr">
              <a:lnSpc>
                <a:spcPct val="120000"/>
              </a:lnSpc>
            </a:pPr>
            <a:r>
              <a:rPr lang="en-US" altLang="zh-CN" sz="1399" dirty="0">
                <a:solidFill>
                  <a:srgbClr val="ED6D00"/>
                </a:solidFill>
                <a:cs typeface="+mn-ea"/>
                <a:sym typeface="+mn-lt"/>
              </a:rPr>
              <a:t>IGP</a:t>
            </a:r>
            <a:endParaRPr lang="zh-CN" altLang="en-US" sz="1399">
              <a:solidFill>
                <a:srgbClr val="ED6D00"/>
              </a:solidFill>
              <a:cs typeface="+mn-ea"/>
              <a:sym typeface="+mn-lt"/>
            </a:endParaRPr>
          </a:p>
        </p:txBody>
      </p:sp>
      <p:sp>
        <p:nvSpPr>
          <p:cNvPr id="40" name="文本框 39"/>
          <p:cNvSpPr txBox="1"/>
          <p:nvPr/>
        </p:nvSpPr>
        <p:spPr bwMode="gray">
          <a:xfrm rot="19882353">
            <a:off x="3938171" y="3885307"/>
            <a:ext cx="537597" cy="161803"/>
          </a:xfrm>
          <a:prstGeom prst="rect">
            <a:avLst/>
          </a:prstGeom>
          <a:solidFill>
            <a:schemeClr val="bg1"/>
          </a:solidFill>
        </p:spPr>
        <p:txBody>
          <a:bodyPr wrap="none" lIns="0" tIns="0" rIns="0" bIns="0" rtlCol="0" anchor="ctr" anchorCtr="0">
            <a:noAutofit/>
          </a:bodyPr>
          <a:lstStyle>
            <a:defPPr>
              <a:defRPr lang="zh-CN"/>
            </a:defPPr>
            <a:lvl1pPr algn="ctr">
              <a:defRPr sz="1400">
                <a:solidFill>
                  <a:srgbClr val="C00000"/>
                </a:solidFill>
              </a:defRPr>
            </a:lvl1pPr>
          </a:lstStyle>
          <a:p>
            <a:pPr>
              <a:lnSpc>
                <a:spcPct val="120000"/>
              </a:lnSpc>
            </a:pPr>
            <a:r>
              <a:rPr lang="en-US" altLang="zh-CN" sz="1399" dirty="0">
                <a:solidFill>
                  <a:srgbClr val="ED6D00"/>
                </a:solidFill>
                <a:cs typeface="+mn-ea"/>
                <a:sym typeface="+mn-lt"/>
              </a:rPr>
              <a:t>IGP</a:t>
            </a:r>
            <a:endParaRPr lang="zh-CN" altLang="en-US" sz="1399">
              <a:solidFill>
                <a:srgbClr val="ED6D00"/>
              </a:solidFill>
              <a:cs typeface="+mn-ea"/>
              <a:sym typeface="+mn-lt"/>
            </a:endParaRPr>
          </a:p>
        </p:txBody>
      </p:sp>
      <p:cxnSp>
        <p:nvCxnSpPr>
          <p:cNvPr id="41" name="直接连接符 40"/>
          <p:cNvCxnSpPr/>
          <p:nvPr/>
        </p:nvCxnSpPr>
        <p:spPr bwMode="gray">
          <a:xfrm rot="16200000" flipH="1">
            <a:off x="3870265" y="1958549"/>
            <a:ext cx="662555" cy="1266479"/>
          </a:xfrm>
          <a:prstGeom prst="line">
            <a:avLst/>
          </a:prstGeom>
          <a:ln w="19050">
            <a:solidFill>
              <a:srgbClr val="ED6D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bwMode="gray">
          <a:xfrm rot="1670758">
            <a:off x="3938934" y="2532983"/>
            <a:ext cx="537597" cy="161803"/>
          </a:xfrm>
          <a:prstGeom prst="rect">
            <a:avLst/>
          </a:prstGeom>
          <a:solidFill>
            <a:schemeClr val="bg1"/>
          </a:solidFill>
        </p:spPr>
        <p:txBody>
          <a:bodyPr wrap="none" lIns="0" tIns="0" rIns="0" bIns="0" rtlCol="0" anchor="ctr" anchorCtr="0">
            <a:noAutofit/>
          </a:bodyPr>
          <a:lstStyle/>
          <a:p>
            <a:pPr algn="ctr">
              <a:lnSpc>
                <a:spcPct val="120000"/>
              </a:lnSpc>
            </a:pPr>
            <a:r>
              <a:rPr lang="en-US" altLang="zh-CN" sz="1399" dirty="0">
                <a:solidFill>
                  <a:srgbClr val="ED6D00"/>
                </a:solidFill>
                <a:cs typeface="+mn-ea"/>
                <a:sym typeface="+mn-lt"/>
              </a:rPr>
              <a:t>IGP</a:t>
            </a:r>
            <a:endParaRPr lang="zh-CN" altLang="en-US" sz="1399">
              <a:solidFill>
                <a:srgbClr val="ED6D00"/>
              </a:solidFill>
              <a:cs typeface="+mn-ea"/>
              <a:sym typeface="+mn-lt"/>
            </a:endParaRPr>
          </a:p>
        </p:txBody>
      </p:sp>
      <p:grpSp>
        <p:nvGrpSpPr>
          <p:cNvPr id="43" name="组合 42"/>
          <p:cNvGrpSpPr/>
          <p:nvPr/>
        </p:nvGrpSpPr>
        <p:grpSpPr bwMode="gray">
          <a:xfrm rot="5400000">
            <a:off x="11144815" y="3115771"/>
            <a:ext cx="438740" cy="300967"/>
            <a:chOff x="674588" y="6196215"/>
            <a:chExt cx="399010" cy="226210"/>
          </a:xfrm>
        </p:grpSpPr>
        <p:cxnSp>
          <p:nvCxnSpPr>
            <p:cNvPr id="44" name="直接连接符 43"/>
            <p:cNvCxnSpPr/>
            <p:nvPr/>
          </p:nvCxnSpPr>
          <p:spPr bwMode="gray">
            <a:xfrm>
              <a:off x="874093" y="6196215"/>
              <a:ext cx="0" cy="226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gray">
            <a:xfrm>
              <a:off x="674588" y="6196215"/>
              <a:ext cx="3990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bwMode="gray">
          <a:xfrm rot="16200000">
            <a:off x="7127820" y="2428733"/>
            <a:ext cx="1763721" cy="1685684"/>
            <a:chOff x="6600056" y="4353447"/>
            <a:chExt cx="1296144" cy="833967"/>
          </a:xfrm>
        </p:grpSpPr>
        <p:cxnSp>
          <p:nvCxnSpPr>
            <p:cNvPr id="47" name="直接连接符 46"/>
            <p:cNvCxnSpPr/>
            <p:nvPr/>
          </p:nvCxnSpPr>
          <p:spPr bwMode="gray">
            <a:xfrm flipH="1">
              <a:off x="6600056" y="4353447"/>
              <a:ext cx="648072" cy="83396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gray">
            <a:xfrm>
              <a:off x="7248128" y="4353447"/>
              <a:ext cx="648072" cy="83396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bwMode="gray">
          <a:xfrm rot="5400000">
            <a:off x="9284157" y="2428733"/>
            <a:ext cx="1763721" cy="1685684"/>
            <a:chOff x="6600056" y="4353447"/>
            <a:chExt cx="1296144" cy="833967"/>
          </a:xfrm>
        </p:grpSpPr>
        <p:cxnSp>
          <p:nvCxnSpPr>
            <p:cNvPr id="50" name="直接连接符 49"/>
            <p:cNvCxnSpPr/>
            <p:nvPr/>
          </p:nvCxnSpPr>
          <p:spPr bwMode="gray">
            <a:xfrm flipH="1">
              <a:off x="6600056" y="4353447"/>
              <a:ext cx="648072" cy="83396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gray">
            <a:xfrm>
              <a:off x="7248128" y="4353447"/>
              <a:ext cx="648072" cy="83396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bwMode="gray">
          <a:xfrm>
            <a:off x="6575374" y="3112426"/>
            <a:ext cx="413896" cy="327013"/>
          </a:xfrm>
          <a:prstGeom prst="rect">
            <a:avLst/>
          </a:prstGeom>
          <a:noFill/>
        </p:spPr>
        <p:txBody>
          <a:bodyPr wrap="none" rtlCol="0">
            <a:spAutoFit/>
          </a:bodyPr>
          <a:lstStyle/>
          <a:p>
            <a:pPr>
              <a:lnSpc>
                <a:spcPct val="120000"/>
              </a:lnSpc>
            </a:pPr>
            <a:r>
              <a:rPr lang="en-US" altLang="zh-CN" sz="1399" b="1" dirty="0">
                <a:cs typeface="+mn-ea"/>
                <a:sym typeface="+mn-lt"/>
              </a:rPr>
              <a:t>R1</a:t>
            </a:r>
            <a:endParaRPr lang="zh-CN" altLang="en-US" sz="1399" b="1">
              <a:cs typeface="+mn-ea"/>
              <a:sym typeface="+mn-lt"/>
            </a:endParaRPr>
          </a:p>
        </p:txBody>
      </p:sp>
      <p:sp>
        <p:nvSpPr>
          <p:cNvPr id="58" name="文本框 57"/>
          <p:cNvSpPr txBox="1"/>
          <p:nvPr/>
        </p:nvSpPr>
        <p:spPr bwMode="gray">
          <a:xfrm>
            <a:off x="8902885" y="2598463"/>
            <a:ext cx="413896" cy="327013"/>
          </a:xfrm>
          <a:prstGeom prst="rect">
            <a:avLst/>
          </a:prstGeom>
          <a:noFill/>
        </p:spPr>
        <p:txBody>
          <a:bodyPr wrap="none" rtlCol="0">
            <a:spAutoFit/>
          </a:bodyPr>
          <a:lstStyle/>
          <a:p>
            <a:pPr>
              <a:lnSpc>
                <a:spcPct val="120000"/>
              </a:lnSpc>
            </a:pPr>
            <a:r>
              <a:rPr lang="en-US" altLang="zh-CN" sz="1399" b="1" dirty="0">
                <a:cs typeface="+mn-ea"/>
                <a:sym typeface="+mn-lt"/>
              </a:rPr>
              <a:t>R2</a:t>
            </a:r>
            <a:endParaRPr lang="zh-CN" altLang="en-US" sz="1399" b="1">
              <a:cs typeface="+mn-ea"/>
              <a:sym typeface="+mn-lt"/>
            </a:endParaRPr>
          </a:p>
        </p:txBody>
      </p:sp>
      <p:sp>
        <p:nvSpPr>
          <p:cNvPr id="59" name="文本框 58"/>
          <p:cNvSpPr txBox="1"/>
          <p:nvPr/>
        </p:nvSpPr>
        <p:spPr bwMode="gray">
          <a:xfrm>
            <a:off x="8902885" y="3605631"/>
            <a:ext cx="413896" cy="327013"/>
          </a:xfrm>
          <a:prstGeom prst="rect">
            <a:avLst/>
          </a:prstGeom>
          <a:noFill/>
        </p:spPr>
        <p:txBody>
          <a:bodyPr wrap="none" rtlCol="0">
            <a:spAutoFit/>
          </a:bodyPr>
          <a:lstStyle/>
          <a:p>
            <a:pPr>
              <a:lnSpc>
                <a:spcPct val="120000"/>
              </a:lnSpc>
            </a:pPr>
            <a:r>
              <a:rPr lang="en-US" altLang="zh-CN" sz="1399" b="1" dirty="0">
                <a:cs typeface="+mn-ea"/>
                <a:sym typeface="+mn-lt"/>
              </a:rPr>
              <a:t>R4</a:t>
            </a:r>
            <a:endParaRPr lang="zh-CN" altLang="en-US" sz="1399" b="1">
              <a:cs typeface="+mn-ea"/>
              <a:sym typeface="+mn-lt"/>
            </a:endParaRPr>
          </a:p>
        </p:txBody>
      </p:sp>
      <p:sp>
        <p:nvSpPr>
          <p:cNvPr id="60" name="文本框 59"/>
          <p:cNvSpPr txBox="1"/>
          <p:nvPr/>
        </p:nvSpPr>
        <p:spPr bwMode="gray">
          <a:xfrm>
            <a:off x="10772954" y="3487569"/>
            <a:ext cx="413896" cy="327013"/>
          </a:xfrm>
          <a:prstGeom prst="rect">
            <a:avLst/>
          </a:prstGeom>
          <a:noFill/>
        </p:spPr>
        <p:txBody>
          <a:bodyPr wrap="none" rtlCol="0">
            <a:spAutoFit/>
          </a:bodyPr>
          <a:lstStyle/>
          <a:p>
            <a:pPr>
              <a:lnSpc>
                <a:spcPct val="120000"/>
              </a:lnSpc>
            </a:pPr>
            <a:r>
              <a:rPr lang="en-US" altLang="zh-CN" sz="1399" b="1" dirty="0">
                <a:cs typeface="+mn-ea"/>
                <a:sym typeface="+mn-lt"/>
              </a:rPr>
              <a:t>R3</a:t>
            </a:r>
            <a:endParaRPr lang="zh-CN" altLang="en-US" sz="1399" b="1">
              <a:cs typeface="+mn-ea"/>
              <a:sym typeface="+mn-lt"/>
            </a:endParaRPr>
          </a:p>
        </p:txBody>
      </p:sp>
      <p:cxnSp>
        <p:nvCxnSpPr>
          <p:cNvPr id="61" name="直接箭头连接符 60"/>
          <p:cNvCxnSpPr/>
          <p:nvPr/>
        </p:nvCxnSpPr>
        <p:spPr bwMode="gray">
          <a:xfrm>
            <a:off x="9443825" y="2239982"/>
            <a:ext cx="1381755" cy="718832"/>
          </a:xfrm>
          <a:prstGeom prst="straightConnector1">
            <a:avLst/>
          </a:prstGeom>
          <a:ln w="19050">
            <a:solidFill>
              <a:srgbClr val="ED6D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bwMode="gray">
          <a:xfrm flipV="1">
            <a:off x="7381558" y="2242309"/>
            <a:ext cx="1369434" cy="722711"/>
          </a:xfrm>
          <a:prstGeom prst="straightConnector1">
            <a:avLst/>
          </a:prstGeom>
          <a:ln w="19050">
            <a:solidFill>
              <a:srgbClr val="ED6D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bwMode="gray">
          <a:xfrm rot="1670758">
            <a:off x="10153778" y="2482061"/>
            <a:ext cx="780358" cy="215360"/>
          </a:xfrm>
          <a:prstGeom prst="rect">
            <a:avLst/>
          </a:prstGeom>
          <a:solidFill>
            <a:schemeClr val="bg1"/>
          </a:solidFill>
        </p:spPr>
        <p:txBody>
          <a:bodyPr wrap="none" lIns="0" tIns="0" rIns="0" bIns="0" rtlCol="0" anchor="ctr" anchorCtr="0">
            <a:noAutofit/>
          </a:bodyPr>
          <a:lstStyle>
            <a:defPPr>
              <a:defRPr lang="en-US"/>
            </a:defPPr>
            <a:lvl1pPr algn="ctr">
              <a:defRPr sz="1400">
                <a:solidFill>
                  <a:srgbClr val="C7000B"/>
                </a:solidFill>
              </a:defRPr>
            </a:lvl1pPr>
          </a:lstStyle>
          <a:p>
            <a:pPr>
              <a:lnSpc>
                <a:spcPct val="120000"/>
              </a:lnSpc>
            </a:pPr>
            <a:r>
              <a:rPr lang="en-US" altLang="zh-CN" sz="1399">
                <a:solidFill>
                  <a:srgbClr val="ED6D00"/>
                </a:solidFill>
                <a:cs typeface="+mn-ea"/>
                <a:sym typeface="+mn-lt"/>
              </a:rPr>
              <a:t>RSVP</a:t>
            </a:r>
            <a:r>
              <a:rPr lang="zh-CN" altLang="en-US" sz="1399">
                <a:solidFill>
                  <a:srgbClr val="ED6D00"/>
                </a:solidFill>
                <a:cs typeface="+mn-ea"/>
                <a:sym typeface="+mn-lt"/>
              </a:rPr>
              <a:t>响应</a:t>
            </a:r>
          </a:p>
        </p:txBody>
      </p:sp>
      <p:sp>
        <p:nvSpPr>
          <p:cNvPr id="64" name="文本框 63"/>
          <p:cNvSpPr txBox="1"/>
          <p:nvPr/>
        </p:nvSpPr>
        <p:spPr bwMode="gray">
          <a:xfrm rot="20055180">
            <a:off x="7896766" y="2173711"/>
            <a:ext cx="780358" cy="215360"/>
          </a:xfrm>
          <a:prstGeom prst="rect">
            <a:avLst/>
          </a:prstGeom>
          <a:solidFill>
            <a:schemeClr val="bg1"/>
          </a:solidFill>
        </p:spPr>
        <p:txBody>
          <a:bodyPr wrap="none" lIns="0" tIns="0" rIns="0" bIns="0" rtlCol="0" anchor="ctr" anchorCtr="0">
            <a:noAutofit/>
          </a:bodyPr>
          <a:lstStyle>
            <a:defPPr>
              <a:defRPr lang="en-US"/>
            </a:defPPr>
            <a:lvl1pPr algn="ctr">
              <a:defRPr sz="1400">
                <a:solidFill>
                  <a:srgbClr val="C7000B"/>
                </a:solidFill>
              </a:defRPr>
            </a:lvl1pPr>
          </a:lstStyle>
          <a:p>
            <a:pPr>
              <a:lnSpc>
                <a:spcPct val="120000"/>
              </a:lnSpc>
            </a:pPr>
            <a:r>
              <a:rPr lang="en-US" altLang="zh-CN" sz="1399" dirty="0">
                <a:solidFill>
                  <a:srgbClr val="ED6D00"/>
                </a:solidFill>
                <a:cs typeface="+mn-ea"/>
                <a:sym typeface="+mn-lt"/>
              </a:rPr>
              <a:t>RSVP</a:t>
            </a:r>
            <a:r>
              <a:rPr lang="zh-CN" altLang="en-US" sz="1399" dirty="0">
                <a:solidFill>
                  <a:srgbClr val="ED6D00"/>
                </a:solidFill>
                <a:cs typeface="+mn-ea"/>
                <a:sym typeface="+mn-lt"/>
              </a:rPr>
              <a:t>响应</a:t>
            </a:r>
          </a:p>
        </p:txBody>
      </p:sp>
      <p:cxnSp>
        <p:nvCxnSpPr>
          <p:cNvPr id="65" name="直接箭头连接符 64"/>
          <p:cNvCxnSpPr/>
          <p:nvPr/>
        </p:nvCxnSpPr>
        <p:spPr bwMode="gray">
          <a:xfrm flipV="1">
            <a:off x="7557819" y="2640886"/>
            <a:ext cx="1244940" cy="657010"/>
          </a:xfrm>
          <a:prstGeom prst="straightConnector1">
            <a:avLst/>
          </a:prstGeom>
          <a:ln w="19050">
            <a:solidFill>
              <a:srgbClr val="ED6D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bwMode="gray">
          <a:xfrm>
            <a:off x="9320896" y="2604047"/>
            <a:ext cx="1256141" cy="653484"/>
          </a:xfrm>
          <a:prstGeom prst="straightConnector1">
            <a:avLst/>
          </a:prstGeom>
          <a:ln w="19050">
            <a:solidFill>
              <a:srgbClr val="ED6D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bwMode="gray">
          <a:xfrm rot="20055180">
            <a:off x="7676498" y="3112283"/>
            <a:ext cx="780358" cy="215360"/>
          </a:xfrm>
          <a:prstGeom prst="rect">
            <a:avLst/>
          </a:prstGeom>
          <a:solidFill>
            <a:schemeClr val="bg1"/>
          </a:solidFill>
        </p:spPr>
        <p:txBody>
          <a:bodyPr wrap="none" lIns="0" tIns="0" rIns="0" bIns="0" rtlCol="0" anchor="ctr" anchorCtr="0">
            <a:noAutofit/>
          </a:bodyPr>
          <a:lstStyle>
            <a:defPPr>
              <a:defRPr lang="en-US"/>
            </a:defPPr>
            <a:lvl1pPr algn="ctr">
              <a:defRPr sz="1400">
                <a:solidFill>
                  <a:srgbClr val="C7000B"/>
                </a:solidFill>
              </a:defRPr>
            </a:lvl1pPr>
          </a:lstStyle>
          <a:p>
            <a:pPr>
              <a:lnSpc>
                <a:spcPct val="120000"/>
              </a:lnSpc>
            </a:pPr>
            <a:r>
              <a:rPr lang="en-US" altLang="zh-CN" sz="1399" dirty="0">
                <a:solidFill>
                  <a:srgbClr val="ED6D00"/>
                </a:solidFill>
                <a:cs typeface="+mn-ea"/>
                <a:sym typeface="+mn-lt"/>
              </a:rPr>
              <a:t>RSVP</a:t>
            </a:r>
            <a:r>
              <a:rPr lang="zh-CN" altLang="en-US" sz="1399" dirty="0">
                <a:solidFill>
                  <a:srgbClr val="ED6D00"/>
                </a:solidFill>
                <a:cs typeface="+mn-ea"/>
                <a:sym typeface="+mn-lt"/>
              </a:rPr>
              <a:t>请求</a:t>
            </a:r>
          </a:p>
        </p:txBody>
      </p:sp>
      <p:sp>
        <p:nvSpPr>
          <p:cNvPr id="68" name="文本框 67"/>
          <p:cNvSpPr txBox="1"/>
          <p:nvPr/>
        </p:nvSpPr>
        <p:spPr bwMode="gray">
          <a:xfrm rot="1672281">
            <a:off x="9386072" y="2875953"/>
            <a:ext cx="780358" cy="215360"/>
          </a:xfrm>
          <a:prstGeom prst="rect">
            <a:avLst/>
          </a:prstGeom>
          <a:solidFill>
            <a:schemeClr val="bg1"/>
          </a:solidFill>
        </p:spPr>
        <p:txBody>
          <a:bodyPr wrap="none" lIns="0" tIns="0" rIns="0" bIns="0" rtlCol="0" anchor="ctr" anchorCtr="0">
            <a:noAutofit/>
          </a:bodyPr>
          <a:lstStyle>
            <a:defPPr>
              <a:defRPr lang="en-US"/>
            </a:defPPr>
            <a:lvl1pPr algn="ctr">
              <a:defRPr sz="1400">
                <a:solidFill>
                  <a:srgbClr val="C7000B"/>
                </a:solidFill>
              </a:defRPr>
            </a:lvl1pPr>
          </a:lstStyle>
          <a:p>
            <a:pPr>
              <a:lnSpc>
                <a:spcPct val="120000"/>
              </a:lnSpc>
            </a:pPr>
            <a:r>
              <a:rPr lang="en-US" altLang="zh-CN" sz="1399" dirty="0">
                <a:solidFill>
                  <a:srgbClr val="ED6D00"/>
                </a:solidFill>
                <a:cs typeface="+mn-ea"/>
                <a:sym typeface="+mn-lt"/>
              </a:rPr>
              <a:t>RSVP</a:t>
            </a:r>
            <a:r>
              <a:rPr lang="zh-CN" altLang="en-US" sz="1399" dirty="0">
                <a:solidFill>
                  <a:srgbClr val="ED6D00"/>
                </a:solidFill>
                <a:cs typeface="+mn-ea"/>
                <a:sym typeface="+mn-lt"/>
              </a:rPr>
              <a:t>请求</a:t>
            </a:r>
          </a:p>
        </p:txBody>
      </p:sp>
      <p:sp>
        <p:nvSpPr>
          <p:cNvPr id="22" name="日期占位符 3">
            <a:extLst>
              <a:ext uri="{FF2B5EF4-FFF2-40B4-BE49-F238E27FC236}">
                <a16:creationId xmlns:a16="http://schemas.microsoft.com/office/drawing/2014/main" id="{B4C3EDE0-DF35-6FC7-DEC3-3832D4A63080}"/>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23" name="页脚占位符 4">
            <a:extLst>
              <a:ext uri="{FF2B5EF4-FFF2-40B4-BE49-F238E27FC236}">
                <a16:creationId xmlns:a16="http://schemas.microsoft.com/office/drawing/2014/main" id="{D538EB89-42CC-9A20-2086-F730E25419B4}"/>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24" name="灯片编号占位符 5">
            <a:extLst>
              <a:ext uri="{FF2B5EF4-FFF2-40B4-BE49-F238E27FC236}">
                <a16:creationId xmlns:a16="http://schemas.microsoft.com/office/drawing/2014/main" id="{69C88BF4-8958-2C9F-4222-9CDC0EF298B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273</a:t>
            </a:fld>
            <a:endParaRPr lang="en-US">
              <a:cs typeface="+mn-ea"/>
              <a:sym typeface="+mn-lt"/>
            </a:endParaRPr>
          </a:p>
        </p:txBody>
      </p:sp>
      <p:pic>
        <p:nvPicPr>
          <p:cNvPr id="126" name="图片 125">
            <a:extLst>
              <a:ext uri="{FF2B5EF4-FFF2-40B4-BE49-F238E27FC236}">
                <a16:creationId xmlns:a16="http://schemas.microsoft.com/office/drawing/2014/main" id="{1A339AEB-8DF8-4715-B1DF-8E0CAF1E1A0F}"/>
              </a:ext>
            </a:extLst>
          </p:cNvPr>
          <p:cNvPicPr>
            <a:picLocks noChangeAspect="1"/>
          </p:cNvPicPr>
          <p:nvPr/>
        </p:nvPicPr>
        <p:blipFill>
          <a:blip r:embed="rId2"/>
          <a:stretch>
            <a:fillRect/>
          </a:stretch>
        </p:blipFill>
        <p:spPr>
          <a:xfrm>
            <a:off x="10823073" y="3065495"/>
            <a:ext cx="438691" cy="438691"/>
          </a:xfrm>
          <a:prstGeom prst="rect">
            <a:avLst/>
          </a:prstGeom>
        </p:spPr>
      </p:pic>
      <p:pic>
        <p:nvPicPr>
          <p:cNvPr id="127" name="图片 126">
            <a:extLst>
              <a:ext uri="{FF2B5EF4-FFF2-40B4-BE49-F238E27FC236}">
                <a16:creationId xmlns:a16="http://schemas.microsoft.com/office/drawing/2014/main" id="{C2C144F4-7518-46A0-B6E2-EC6098A8191D}"/>
              </a:ext>
            </a:extLst>
          </p:cNvPr>
          <p:cNvPicPr>
            <a:picLocks noChangeAspect="1"/>
          </p:cNvPicPr>
          <p:nvPr/>
        </p:nvPicPr>
        <p:blipFill>
          <a:blip r:embed="rId2"/>
          <a:stretch>
            <a:fillRect/>
          </a:stretch>
        </p:blipFill>
        <p:spPr>
          <a:xfrm>
            <a:off x="8878064" y="3966646"/>
            <a:ext cx="438691" cy="438691"/>
          </a:xfrm>
          <a:prstGeom prst="rect">
            <a:avLst/>
          </a:prstGeom>
        </p:spPr>
      </p:pic>
      <p:pic>
        <p:nvPicPr>
          <p:cNvPr id="128" name="图片 127">
            <a:extLst>
              <a:ext uri="{FF2B5EF4-FFF2-40B4-BE49-F238E27FC236}">
                <a16:creationId xmlns:a16="http://schemas.microsoft.com/office/drawing/2014/main" id="{C21144BD-CD31-4756-B2D7-A50A844B24ED}"/>
              </a:ext>
            </a:extLst>
          </p:cNvPr>
          <p:cNvPicPr>
            <a:picLocks noChangeAspect="1"/>
          </p:cNvPicPr>
          <p:nvPr/>
        </p:nvPicPr>
        <p:blipFill>
          <a:blip r:embed="rId2"/>
          <a:stretch>
            <a:fillRect/>
          </a:stretch>
        </p:blipFill>
        <p:spPr>
          <a:xfrm>
            <a:off x="8866121" y="2109183"/>
            <a:ext cx="438691" cy="438691"/>
          </a:xfrm>
          <a:prstGeom prst="rect">
            <a:avLst/>
          </a:prstGeom>
        </p:spPr>
      </p:pic>
      <p:pic>
        <p:nvPicPr>
          <p:cNvPr id="129" name="图片 128">
            <a:extLst>
              <a:ext uri="{FF2B5EF4-FFF2-40B4-BE49-F238E27FC236}">
                <a16:creationId xmlns:a16="http://schemas.microsoft.com/office/drawing/2014/main" id="{13502ACC-EE5D-41C7-B276-C15600F3B504}"/>
              </a:ext>
            </a:extLst>
          </p:cNvPr>
          <p:cNvPicPr>
            <a:picLocks noChangeAspect="1"/>
          </p:cNvPicPr>
          <p:nvPr/>
        </p:nvPicPr>
        <p:blipFill>
          <a:blip r:embed="rId2"/>
          <a:stretch>
            <a:fillRect/>
          </a:stretch>
        </p:blipFill>
        <p:spPr>
          <a:xfrm>
            <a:off x="6955102" y="3028207"/>
            <a:ext cx="438691" cy="438691"/>
          </a:xfrm>
          <a:prstGeom prst="rect">
            <a:avLst/>
          </a:prstGeom>
        </p:spPr>
      </p:pic>
      <p:pic>
        <p:nvPicPr>
          <p:cNvPr id="130" name="图片 129">
            <a:extLst>
              <a:ext uri="{FF2B5EF4-FFF2-40B4-BE49-F238E27FC236}">
                <a16:creationId xmlns:a16="http://schemas.microsoft.com/office/drawing/2014/main" id="{41EDF313-4E68-4C84-AED1-3C80D17FB7B5}"/>
              </a:ext>
            </a:extLst>
          </p:cNvPr>
          <p:cNvPicPr>
            <a:picLocks noChangeAspect="1"/>
          </p:cNvPicPr>
          <p:nvPr/>
        </p:nvPicPr>
        <p:blipFill>
          <a:blip r:embed="rId2"/>
          <a:stretch>
            <a:fillRect/>
          </a:stretch>
        </p:blipFill>
        <p:spPr>
          <a:xfrm>
            <a:off x="2983597" y="3956258"/>
            <a:ext cx="438691" cy="438691"/>
          </a:xfrm>
          <a:prstGeom prst="rect">
            <a:avLst/>
          </a:prstGeom>
        </p:spPr>
      </p:pic>
      <p:pic>
        <p:nvPicPr>
          <p:cNvPr id="131" name="图片 130">
            <a:extLst>
              <a:ext uri="{FF2B5EF4-FFF2-40B4-BE49-F238E27FC236}">
                <a16:creationId xmlns:a16="http://schemas.microsoft.com/office/drawing/2014/main" id="{6514D7A6-D6AC-45C9-ACA3-B1658B18B73D}"/>
              </a:ext>
            </a:extLst>
          </p:cNvPr>
          <p:cNvPicPr>
            <a:picLocks noChangeAspect="1"/>
          </p:cNvPicPr>
          <p:nvPr/>
        </p:nvPicPr>
        <p:blipFill>
          <a:blip r:embed="rId2"/>
          <a:stretch>
            <a:fillRect/>
          </a:stretch>
        </p:blipFill>
        <p:spPr>
          <a:xfrm>
            <a:off x="4899070" y="3028208"/>
            <a:ext cx="438691" cy="438691"/>
          </a:xfrm>
          <a:prstGeom prst="rect">
            <a:avLst/>
          </a:prstGeom>
        </p:spPr>
      </p:pic>
      <p:pic>
        <p:nvPicPr>
          <p:cNvPr id="132" name="图片 131">
            <a:extLst>
              <a:ext uri="{FF2B5EF4-FFF2-40B4-BE49-F238E27FC236}">
                <a16:creationId xmlns:a16="http://schemas.microsoft.com/office/drawing/2014/main" id="{D59B775F-87DB-4E75-B7E0-E8DDD43B4F8D}"/>
              </a:ext>
            </a:extLst>
          </p:cNvPr>
          <p:cNvPicPr>
            <a:picLocks noChangeAspect="1"/>
          </p:cNvPicPr>
          <p:nvPr/>
        </p:nvPicPr>
        <p:blipFill>
          <a:blip r:embed="rId2"/>
          <a:stretch>
            <a:fillRect/>
          </a:stretch>
        </p:blipFill>
        <p:spPr>
          <a:xfrm>
            <a:off x="2938503" y="2135257"/>
            <a:ext cx="438691" cy="438691"/>
          </a:xfrm>
          <a:prstGeom prst="rect">
            <a:avLst/>
          </a:prstGeom>
        </p:spPr>
      </p:pic>
      <p:pic>
        <p:nvPicPr>
          <p:cNvPr id="133" name="图片 132">
            <a:extLst>
              <a:ext uri="{FF2B5EF4-FFF2-40B4-BE49-F238E27FC236}">
                <a16:creationId xmlns:a16="http://schemas.microsoft.com/office/drawing/2014/main" id="{1F9D5441-4B26-4392-9EE4-2F9BE34A26AC}"/>
              </a:ext>
            </a:extLst>
          </p:cNvPr>
          <p:cNvPicPr>
            <a:picLocks noChangeAspect="1"/>
          </p:cNvPicPr>
          <p:nvPr/>
        </p:nvPicPr>
        <p:blipFill>
          <a:blip r:embed="rId2"/>
          <a:stretch>
            <a:fillRect/>
          </a:stretch>
        </p:blipFill>
        <p:spPr>
          <a:xfrm>
            <a:off x="1015105" y="3016964"/>
            <a:ext cx="438691" cy="438691"/>
          </a:xfrm>
          <a:prstGeom prst="rect">
            <a:avLst/>
          </a:prstGeom>
        </p:spPr>
      </p:pic>
    </p:spTree>
    <p:extLst>
      <p:ext uri="{BB962C8B-B14F-4D97-AF65-F5344CB8AC3E}">
        <p14:creationId xmlns:p14="http://schemas.microsoft.com/office/powerpoint/2010/main" val="210685259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Segment Routing</a:t>
            </a:r>
            <a:endParaRPr lang="zh-CN" altLang="en-US" sz="3200" dirty="0">
              <a:latin typeface="+mn-lt"/>
              <a:ea typeface="+mn-ea"/>
              <a:cs typeface="+mn-ea"/>
              <a:sym typeface="+mn-lt"/>
            </a:endParaRPr>
          </a:p>
        </p:txBody>
      </p:sp>
      <p:sp>
        <p:nvSpPr>
          <p:cNvPr id="4" name="文本占位符 2"/>
          <p:cNvSpPr txBox="1">
            <a:spLocks/>
          </p:cNvSpPr>
          <p:nvPr/>
        </p:nvSpPr>
        <p:spPr bwMode="gray">
          <a:xfrm>
            <a:off x="7859398" y="2120194"/>
            <a:ext cx="3783930" cy="3573804"/>
          </a:xfrm>
          <a:prstGeom prst="rect">
            <a:avLst/>
          </a:prstGeom>
        </p:spPr>
        <p:txBody>
          <a:bodyPr vert="horz" lIns="91440" tIns="45720" rIns="91440" bIns="45720" rtlCol="0">
            <a:normAutofit fontScale="77500" lnSpcReduction="20000"/>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lvl="2" indent="-228600">
              <a:lnSpc>
                <a:spcPct val="120000"/>
              </a:lnSpc>
              <a:spcBef>
                <a:spcPts val="500"/>
              </a:spcBef>
              <a:buFont typeface="Wingdings" panose="05000000000000000000" pitchFamily="2" charset="2"/>
              <a:buChar char="ü"/>
              <a:defRPr sz="17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简化协议，基于现有协议扩展：</a:t>
            </a:r>
          </a:p>
          <a:p>
            <a:pPr lvl="1"/>
            <a:r>
              <a:rPr lang="zh-CN" altLang="en-US" dirty="0">
                <a:sym typeface="+mn-lt"/>
              </a:rPr>
              <a:t>扩展后的</a:t>
            </a:r>
            <a:r>
              <a:rPr lang="en-US" altLang="zh-CN" dirty="0">
                <a:sym typeface="+mn-lt"/>
              </a:rPr>
              <a:t>IGP/BGP</a:t>
            </a:r>
            <a:r>
              <a:rPr lang="zh-CN" altLang="en-US" dirty="0">
                <a:sym typeface="+mn-lt"/>
              </a:rPr>
              <a:t>具有标签分发能力，无需</a:t>
            </a:r>
            <a:r>
              <a:rPr lang="en-US" altLang="zh-CN" dirty="0">
                <a:sym typeface="+mn-lt"/>
              </a:rPr>
              <a:t>LDP</a:t>
            </a:r>
            <a:r>
              <a:rPr lang="zh-CN" altLang="en-US" dirty="0">
                <a:sym typeface="+mn-lt"/>
              </a:rPr>
              <a:t>、</a:t>
            </a:r>
            <a:r>
              <a:rPr lang="en-US" altLang="zh-CN" dirty="0">
                <a:sym typeface="+mn-lt"/>
              </a:rPr>
              <a:t>RSVP</a:t>
            </a:r>
            <a:r>
              <a:rPr lang="zh-CN" altLang="en-US" dirty="0">
                <a:sym typeface="+mn-lt"/>
              </a:rPr>
              <a:t>协议。</a:t>
            </a:r>
          </a:p>
          <a:p>
            <a:pPr lvl="1"/>
            <a:r>
              <a:rPr lang="zh-CN" altLang="en-US" dirty="0">
                <a:sym typeface="+mn-lt"/>
              </a:rPr>
              <a:t>引入源路由机制。</a:t>
            </a:r>
          </a:p>
          <a:p>
            <a:r>
              <a:rPr lang="zh-CN" altLang="en-US" dirty="0">
                <a:sym typeface="+mn-lt"/>
              </a:rPr>
              <a:t>由业务来定义网络：</a:t>
            </a:r>
          </a:p>
          <a:p>
            <a:pPr lvl="1"/>
            <a:r>
              <a:rPr lang="zh-CN" altLang="en-US" dirty="0">
                <a:sym typeface="+mn-lt"/>
              </a:rPr>
              <a:t>由应用提出需求（时延、带宽、丢包率等），控制器收集网络拓扑、带宽利用率、时延等信息，根据业务需求计算显式路径。</a:t>
            </a:r>
          </a:p>
        </p:txBody>
      </p:sp>
      <p:grpSp>
        <p:nvGrpSpPr>
          <p:cNvPr id="25" name="组合 24"/>
          <p:cNvGrpSpPr/>
          <p:nvPr/>
        </p:nvGrpSpPr>
        <p:grpSpPr bwMode="gray">
          <a:xfrm rot="10800000">
            <a:off x="6558676" y="3282610"/>
            <a:ext cx="819181" cy="1940260"/>
            <a:chOff x="4518703" y="2205748"/>
            <a:chExt cx="1512166" cy="2521312"/>
          </a:xfrm>
        </p:grpSpPr>
        <p:cxnSp>
          <p:nvCxnSpPr>
            <p:cNvPr id="26" name="直接连接符 25"/>
            <p:cNvCxnSpPr/>
            <p:nvPr/>
          </p:nvCxnSpPr>
          <p:spPr bwMode="gray">
            <a:xfrm rot="16200000" flipH="1">
              <a:off x="4644458" y="3340649"/>
              <a:ext cx="1260656" cy="1512166"/>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bwMode="gray">
            <a:xfrm rot="16200000">
              <a:off x="4644458" y="2079993"/>
              <a:ext cx="1260656" cy="1512166"/>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4043312" y="3277117"/>
            <a:ext cx="1226678" cy="1953604"/>
            <a:chOff x="2706309" y="3573842"/>
            <a:chExt cx="1762264" cy="1954367"/>
          </a:xfrm>
        </p:grpSpPr>
        <p:cxnSp>
          <p:nvCxnSpPr>
            <p:cNvPr id="28" name="直接连接符 27"/>
            <p:cNvCxnSpPr/>
            <p:nvPr/>
          </p:nvCxnSpPr>
          <p:spPr bwMode="gray">
            <a:xfrm flipH="1">
              <a:off x="2708254" y="3587191"/>
              <a:ext cx="1760319" cy="19331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bwMode="gray">
            <a:xfrm flipH="1" flipV="1">
              <a:off x="2706309" y="3573842"/>
              <a:ext cx="1748548" cy="19543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0" name="组合 29"/>
          <p:cNvGrpSpPr/>
          <p:nvPr/>
        </p:nvGrpSpPr>
        <p:grpSpPr bwMode="gray">
          <a:xfrm>
            <a:off x="2985831" y="3282610"/>
            <a:ext cx="1032427" cy="1940260"/>
            <a:chOff x="4518703" y="2205748"/>
            <a:chExt cx="1512166" cy="2521312"/>
          </a:xfrm>
        </p:grpSpPr>
        <p:cxnSp>
          <p:nvCxnSpPr>
            <p:cNvPr id="31" name="直接连接符 30"/>
            <p:cNvCxnSpPr/>
            <p:nvPr/>
          </p:nvCxnSpPr>
          <p:spPr bwMode="gray">
            <a:xfrm rot="16200000" flipH="1">
              <a:off x="4644458" y="3340649"/>
              <a:ext cx="1260656" cy="1512166"/>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bwMode="gray">
            <a:xfrm rot="16200000">
              <a:off x="4644458" y="2079993"/>
              <a:ext cx="1260656" cy="1512166"/>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3" name="直接连接符 32"/>
          <p:cNvCxnSpPr/>
          <p:nvPr/>
        </p:nvCxnSpPr>
        <p:spPr bwMode="gray">
          <a:xfrm flipH="1">
            <a:off x="3780086" y="3282610"/>
            <a:ext cx="2736426" cy="0"/>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bwMode="gray">
          <a:xfrm flipH="1">
            <a:off x="3780086" y="5230720"/>
            <a:ext cx="2736426" cy="0"/>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bwMode="gray">
          <a:xfrm flipV="1">
            <a:off x="5269991" y="3282611"/>
            <a:ext cx="0" cy="1948110"/>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箭头连接符 35"/>
          <p:cNvCxnSpPr/>
          <p:nvPr/>
        </p:nvCxnSpPr>
        <p:spPr bwMode="gray">
          <a:xfrm>
            <a:off x="1157321" y="3884259"/>
            <a:ext cx="453063" cy="0"/>
          </a:xfrm>
          <a:prstGeom prst="straightConnector1">
            <a:avLst/>
          </a:prstGeom>
          <a:ln w="38100">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bwMode="gray">
          <a:xfrm>
            <a:off x="1202515" y="4300217"/>
            <a:ext cx="677794" cy="0"/>
          </a:xfrm>
          <a:prstGeom prst="straightConnector1">
            <a:avLst/>
          </a:prstGeom>
          <a:ln w="38100">
            <a:solidFill>
              <a:srgbClr val="CB3778"/>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bwMode="gray">
          <a:xfrm>
            <a:off x="1610384" y="4671877"/>
            <a:ext cx="539849" cy="0"/>
          </a:xfrm>
          <a:prstGeom prst="straightConnector1">
            <a:avLst/>
          </a:prstGeom>
          <a:ln w="38100">
            <a:solidFill>
              <a:srgbClr val="62B23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7" idx="0"/>
          </p:cNvCxnSpPr>
          <p:nvPr/>
        </p:nvCxnSpPr>
        <p:spPr bwMode="gray">
          <a:xfrm flipV="1">
            <a:off x="988826" y="2249813"/>
            <a:ext cx="1515127" cy="1526082"/>
          </a:xfrm>
          <a:prstGeom prst="straightConnector1">
            <a:avLst/>
          </a:prstGeom>
          <a:ln w="19050">
            <a:solidFill>
              <a:srgbClr val="ED6D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bwMode="gray">
          <a:xfrm rot="18787400">
            <a:off x="1606813" y="2407159"/>
            <a:ext cx="723275" cy="328488"/>
          </a:xfrm>
          <a:prstGeom prst="rect">
            <a:avLst/>
          </a:prstGeom>
          <a:noFill/>
        </p:spPr>
        <p:txBody>
          <a:bodyPr wrap="none" rtlCol="0">
            <a:spAutoFit/>
          </a:bodyPr>
          <a:lstStyle/>
          <a:p>
            <a:pPr>
              <a:lnSpc>
                <a:spcPct val="120000"/>
              </a:lnSpc>
            </a:pPr>
            <a:r>
              <a:rPr lang="zh-CN" altLang="en-US" sz="1399">
                <a:solidFill>
                  <a:srgbClr val="FF9933"/>
                </a:solidFill>
                <a:cs typeface="+mn-ea"/>
                <a:sym typeface="+mn-lt"/>
              </a:rPr>
              <a:t>带宽大</a:t>
            </a:r>
          </a:p>
        </p:txBody>
      </p:sp>
      <p:cxnSp>
        <p:nvCxnSpPr>
          <p:cNvPr id="41" name="直接箭头连接符 40"/>
          <p:cNvCxnSpPr/>
          <p:nvPr/>
        </p:nvCxnSpPr>
        <p:spPr bwMode="gray">
          <a:xfrm flipV="1">
            <a:off x="1425602" y="2249813"/>
            <a:ext cx="1261549" cy="1957554"/>
          </a:xfrm>
          <a:prstGeom prst="straightConnector1">
            <a:avLst/>
          </a:prstGeom>
          <a:ln w="19050">
            <a:solidFill>
              <a:srgbClr val="CB3778"/>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bwMode="gray">
          <a:xfrm rot="18199187">
            <a:off x="1566254" y="3010108"/>
            <a:ext cx="723275" cy="328488"/>
          </a:xfrm>
          <a:prstGeom prst="rect">
            <a:avLst/>
          </a:prstGeom>
          <a:noFill/>
        </p:spPr>
        <p:txBody>
          <a:bodyPr wrap="none" rtlCol="0">
            <a:spAutoFit/>
          </a:bodyPr>
          <a:lstStyle/>
          <a:p>
            <a:pPr>
              <a:lnSpc>
                <a:spcPct val="120000"/>
              </a:lnSpc>
            </a:pPr>
            <a:r>
              <a:rPr lang="zh-CN" altLang="en-US" sz="1399" dirty="0">
                <a:solidFill>
                  <a:srgbClr val="CB3778"/>
                </a:solidFill>
                <a:cs typeface="+mn-ea"/>
                <a:sym typeface="+mn-lt"/>
              </a:rPr>
              <a:t>时延小</a:t>
            </a:r>
          </a:p>
        </p:txBody>
      </p:sp>
      <p:cxnSp>
        <p:nvCxnSpPr>
          <p:cNvPr id="43" name="直接箭头连接符 42"/>
          <p:cNvCxnSpPr/>
          <p:nvPr/>
        </p:nvCxnSpPr>
        <p:spPr bwMode="gray">
          <a:xfrm flipV="1">
            <a:off x="1700460" y="2249813"/>
            <a:ext cx="1168540" cy="2271736"/>
          </a:xfrm>
          <a:prstGeom prst="straightConnector1">
            <a:avLst/>
          </a:prstGeom>
          <a:ln w="19050">
            <a:solidFill>
              <a:srgbClr val="62B23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bwMode="gray">
          <a:xfrm rot="17841488">
            <a:off x="1616518" y="3463128"/>
            <a:ext cx="723275" cy="328488"/>
          </a:xfrm>
          <a:prstGeom prst="rect">
            <a:avLst/>
          </a:prstGeom>
          <a:noFill/>
        </p:spPr>
        <p:txBody>
          <a:bodyPr wrap="none" rtlCol="0">
            <a:spAutoFit/>
          </a:bodyPr>
          <a:lstStyle/>
          <a:p>
            <a:pPr>
              <a:lnSpc>
                <a:spcPct val="120000"/>
              </a:lnSpc>
            </a:pPr>
            <a:r>
              <a:rPr lang="zh-CN" altLang="en-US" sz="1399">
                <a:solidFill>
                  <a:srgbClr val="62B230"/>
                </a:solidFill>
                <a:cs typeface="+mn-ea"/>
                <a:sym typeface="+mn-lt"/>
              </a:rPr>
              <a:t>丢包少</a:t>
            </a:r>
          </a:p>
        </p:txBody>
      </p:sp>
      <p:cxnSp>
        <p:nvCxnSpPr>
          <p:cNvPr id="45" name="直接箭头连接符 44"/>
          <p:cNvCxnSpPr/>
          <p:nvPr/>
        </p:nvCxnSpPr>
        <p:spPr bwMode="gray">
          <a:xfrm>
            <a:off x="3101156" y="2249812"/>
            <a:ext cx="0" cy="1770221"/>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bwMode="gray">
          <a:xfrm>
            <a:off x="2979983" y="2249812"/>
            <a:ext cx="0" cy="1770221"/>
          </a:xfrm>
          <a:prstGeom prst="straightConnector1">
            <a:avLst/>
          </a:prstGeom>
          <a:ln w="19050">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bwMode="gray">
          <a:xfrm rot="5400000">
            <a:off x="2420184" y="2967809"/>
            <a:ext cx="1758815" cy="293607"/>
          </a:xfrm>
          <a:prstGeom prst="rect">
            <a:avLst/>
          </a:prstGeom>
          <a:noFill/>
        </p:spPr>
        <p:txBody>
          <a:bodyPr wrap="none" rtlCol="0">
            <a:spAutoFit/>
          </a:bodyPr>
          <a:lstStyle/>
          <a:p>
            <a:pPr>
              <a:lnSpc>
                <a:spcPct val="120000"/>
              </a:lnSpc>
            </a:pPr>
            <a:r>
              <a:rPr lang="en-US" altLang="zh-CN" sz="1200">
                <a:solidFill>
                  <a:schemeClr val="bg1">
                    <a:lumMod val="75000"/>
                  </a:schemeClr>
                </a:solidFill>
                <a:cs typeface="+mn-ea"/>
                <a:sym typeface="+mn-lt"/>
              </a:rPr>
              <a:t>PCEP/NETCONF/BGP</a:t>
            </a:r>
            <a:endParaRPr lang="zh-CN" altLang="en-US" sz="1200">
              <a:solidFill>
                <a:schemeClr val="bg1">
                  <a:lumMod val="75000"/>
                </a:schemeClr>
              </a:solidFill>
              <a:cs typeface="+mn-ea"/>
              <a:sym typeface="+mn-lt"/>
            </a:endParaRPr>
          </a:p>
        </p:txBody>
      </p:sp>
      <p:sp>
        <p:nvSpPr>
          <p:cNvPr id="48" name="任意多边形 47"/>
          <p:cNvSpPr/>
          <p:nvPr/>
        </p:nvSpPr>
        <p:spPr bwMode="gray">
          <a:xfrm>
            <a:off x="2874847" y="2964756"/>
            <a:ext cx="4438541" cy="942340"/>
          </a:xfrm>
          <a:custGeom>
            <a:avLst/>
            <a:gdLst>
              <a:gd name="connsiteX0" fmla="*/ 0 w 4948518"/>
              <a:gd name="connsiteY0" fmla="*/ 806824 h 860612"/>
              <a:gd name="connsiteX1" fmla="*/ 874059 w 4948518"/>
              <a:gd name="connsiteY1" fmla="*/ 0 h 860612"/>
              <a:gd name="connsiteX2" fmla="*/ 4074459 w 4948518"/>
              <a:gd name="connsiteY2" fmla="*/ 0 h 860612"/>
              <a:gd name="connsiteX3" fmla="*/ 4948518 w 4948518"/>
              <a:gd name="connsiteY3" fmla="*/ 860612 h 860612"/>
              <a:gd name="connsiteX0" fmla="*/ 0 w 5519251"/>
              <a:gd name="connsiteY0" fmla="*/ 1277472 h 1277472"/>
              <a:gd name="connsiteX1" fmla="*/ 1444792 w 5519251"/>
              <a:gd name="connsiteY1" fmla="*/ 0 h 1277472"/>
              <a:gd name="connsiteX2" fmla="*/ 4645192 w 5519251"/>
              <a:gd name="connsiteY2" fmla="*/ 0 h 1277472"/>
              <a:gd name="connsiteX3" fmla="*/ 5519251 w 5519251"/>
              <a:gd name="connsiteY3" fmla="*/ 860612 h 1277472"/>
              <a:gd name="connsiteX0" fmla="*/ 0 w 5759559"/>
              <a:gd name="connsiteY0" fmla="*/ 1277472 h 1277472"/>
              <a:gd name="connsiteX1" fmla="*/ 1444792 w 5759559"/>
              <a:gd name="connsiteY1" fmla="*/ 0 h 1277472"/>
              <a:gd name="connsiteX2" fmla="*/ 4645192 w 5759559"/>
              <a:gd name="connsiteY2" fmla="*/ 0 h 1277472"/>
              <a:gd name="connsiteX3" fmla="*/ 5759559 w 5759559"/>
              <a:gd name="connsiteY3" fmla="*/ 820271 h 1277472"/>
              <a:gd name="connsiteX0" fmla="*/ 0 w 5729521"/>
              <a:gd name="connsiteY0" fmla="*/ 1277472 h 1277472"/>
              <a:gd name="connsiteX1" fmla="*/ 1444792 w 5729521"/>
              <a:gd name="connsiteY1" fmla="*/ 0 h 1277472"/>
              <a:gd name="connsiteX2" fmla="*/ 4645192 w 5729521"/>
              <a:gd name="connsiteY2" fmla="*/ 0 h 1277472"/>
              <a:gd name="connsiteX3" fmla="*/ 5729521 w 5729521"/>
              <a:gd name="connsiteY3" fmla="*/ 820271 h 1277472"/>
              <a:gd name="connsiteX0" fmla="*/ 0 w 5669444"/>
              <a:gd name="connsiteY0" fmla="*/ 1277472 h 1277472"/>
              <a:gd name="connsiteX1" fmla="*/ 1444792 w 5669444"/>
              <a:gd name="connsiteY1" fmla="*/ 0 h 1277472"/>
              <a:gd name="connsiteX2" fmla="*/ 4645192 w 5669444"/>
              <a:gd name="connsiteY2" fmla="*/ 0 h 1277472"/>
              <a:gd name="connsiteX3" fmla="*/ 5669444 w 5669444"/>
              <a:gd name="connsiteY3" fmla="*/ 833718 h 1277472"/>
              <a:gd name="connsiteX0" fmla="*/ 0 w 5744540"/>
              <a:gd name="connsiteY0" fmla="*/ 1277472 h 1277472"/>
              <a:gd name="connsiteX1" fmla="*/ 1444792 w 5744540"/>
              <a:gd name="connsiteY1" fmla="*/ 0 h 1277472"/>
              <a:gd name="connsiteX2" fmla="*/ 4645192 w 5744540"/>
              <a:gd name="connsiteY2" fmla="*/ 0 h 1277472"/>
              <a:gd name="connsiteX3" fmla="*/ 5744540 w 5744540"/>
              <a:gd name="connsiteY3" fmla="*/ 860612 h 1277472"/>
              <a:gd name="connsiteX0" fmla="*/ 0 w 5694629"/>
              <a:gd name="connsiteY0" fmla="*/ 978192 h 978192"/>
              <a:gd name="connsiteX1" fmla="*/ 1394881 w 5694629"/>
              <a:gd name="connsiteY1" fmla="*/ 0 h 978192"/>
              <a:gd name="connsiteX2" fmla="*/ 4595281 w 5694629"/>
              <a:gd name="connsiteY2" fmla="*/ 0 h 978192"/>
              <a:gd name="connsiteX3" fmla="*/ 5694629 w 5694629"/>
              <a:gd name="connsiteY3" fmla="*/ 860612 h 978192"/>
              <a:gd name="connsiteX0" fmla="*/ 0 w 5507463"/>
              <a:gd name="connsiteY0" fmla="*/ 957552 h 957552"/>
              <a:gd name="connsiteX1" fmla="*/ 1207715 w 5507463"/>
              <a:gd name="connsiteY1" fmla="*/ 0 h 957552"/>
              <a:gd name="connsiteX2" fmla="*/ 4408115 w 5507463"/>
              <a:gd name="connsiteY2" fmla="*/ 0 h 957552"/>
              <a:gd name="connsiteX3" fmla="*/ 5507463 w 5507463"/>
              <a:gd name="connsiteY3" fmla="*/ 860612 h 957552"/>
              <a:gd name="connsiteX0" fmla="*/ 0 w 5532418"/>
              <a:gd name="connsiteY0" fmla="*/ 957552 h 957552"/>
              <a:gd name="connsiteX1" fmla="*/ 1232670 w 5532418"/>
              <a:gd name="connsiteY1" fmla="*/ 0 h 957552"/>
              <a:gd name="connsiteX2" fmla="*/ 4433070 w 5532418"/>
              <a:gd name="connsiteY2" fmla="*/ 0 h 957552"/>
              <a:gd name="connsiteX3" fmla="*/ 5532418 w 5532418"/>
              <a:gd name="connsiteY3" fmla="*/ 860612 h 957552"/>
              <a:gd name="connsiteX0" fmla="*/ 0 w 5434072"/>
              <a:gd name="connsiteY0" fmla="*/ 957552 h 957552"/>
              <a:gd name="connsiteX1" fmla="*/ 1232670 w 5434072"/>
              <a:gd name="connsiteY1" fmla="*/ 0 h 957552"/>
              <a:gd name="connsiteX2" fmla="*/ 4433070 w 5434072"/>
              <a:gd name="connsiteY2" fmla="*/ 0 h 957552"/>
              <a:gd name="connsiteX3" fmla="*/ 5434072 w 5434072"/>
              <a:gd name="connsiteY3" fmla="*/ 932852 h 957552"/>
              <a:gd name="connsiteX0" fmla="*/ 0 w 5372605"/>
              <a:gd name="connsiteY0" fmla="*/ 957552 h 957552"/>
              <a:gd name="connsiteX1" fmla="*/ 1232670 w 5372605"/>
              <a:gd name="connsiteY1" fmla="*/ 0 h 957552"/>
              <a:gd name="connsiteX2" fmla="*/ 4433070 w 5372605"/>
              <a:gd name="connsiteY2" fmla="*/ 0 h 957552"/>
              <a:gd name="connsiteX3" fmla="*/ 5372605 w 5372605"/>
              <a:gd name="connsiteY3" fmla="*/ 943172 h 957552"/>
            </a:gdLst>
            <a:ahLst/>
            <a:cxnLst>
              <a:cxn ang="0">
                <a:pos x="connsiteX0" y="connsiteY0"/>
              </a:cxn>
              <a:cxn ang="0">
                <a:pos x="connsiteX1" y="connsiteY1"/>
              </a:cxn>
              <a:cxn ang="0">
                <a:pos x="connsiteX2" y="connsiteY2"/>
              </a:cxn>
              <a:cxn ang="0">
                <a:pos x="connsiteX3" y="connsiteY3"/>
              </a:cxn>
            </a:cxnLst>
            <a:rect l="l" t="t" r="r" b="b"/>
            <a:pathLst>
              <a:path w="5372605" h="957552">
                <a:moveTo>
                  <a:pt x="0" y="957552"/>
                </a:moveTo>
                <a:lnTo>
                  <a:pt x="1232670" y="0"/>
                </a:lnTo>
                <a:lnTo>
                  <a:pt x="4433070" y="0"/>
                </a:lnTo>
                <a:lnTo>
                  <a:pt x="5372605" y="943172"/>
                </a:lnTo>
              </a:path>
            </a:pathLst>
          </a:custGeom>
          <a:noFill/>
          <a:ln w="28575">
            <a:solidFill>
              <a:srgbClr val="ED6D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50" name="任意多边形 49"/>
          <p:cNvSpPr/>
          <p:nvPr/>
        </p:nvSpPr>
        <p:spPr bwMode="gray">
          <a:xfrm>
            <a:off x="2684255" y="4541582"/>
            <a:ext cx="4795163" cy="1001499"/>
          </a:xfrm>
          <a:custGeom>
            <a:avLst/>
            <a:gdLst>
              <a:gd name="connsiteX0" fmla="*/ 0 w 5526741"/>
              <a:gd name="connsiteY0" fmla="*/ 0 h 1008529"/>
              <a:gd name="connsiteX1" fmla="*/ 1008530 w 5526741"/>
              <a:gd name="connsiteY1" fmla="*/ 1008529 h 1008529"/>
              <a:gd name="connsiteX2" fmla="*/ 4639235 w 5526741"/>
              <a:gd name="connsiteY2" fmla="*/ 1008529 h 1008529"/>
              <a:gd name="connsiteX3" fmla="*/ 5526741 w 5526741"/>
              <a:gd name="connsiteY3" fmla="*/ 40341 h 1008529"/>
              <a:gd name="connsiteX0" fmla="*/ 0 w 5553635"/>
              <a:gd name="connsiteY0" fmla="*/ 0 h 1008529"/>
              <a:gd name="connsiteX1" fmla="*/ 1035424 w 5553635"/>
              <a:gd name="connsiteY1" fmla="*/ 1008529 h 1008529"/>
              <a:gd name="connsiteX2" fmla="*/ 4666129 w 5553635"/>
              <a:gd name="connsiteY2" fmla="*/ 1008529 h 1008529"/>
              <a:gd name="connsiteX3" fmla="*/ 5553635 w 5553635"/>
              <a:gd name="connsiteY3" fmla="*/ 40341 h 1008529"/>
              <a:gd name="connsiteX0" fmla="*/ 0 w 5553635"/>
              <a:gd name="connsiteY0" fmla="*/ 0 h 1008529"/>
              <a:gd name="connsiteX1" fmla="*/ 1035424 w 5553635"/>
              <a:gd name="connsiteY1" fmla="*/ 1008529 h 1008529"/>
              <a:gd name="connsiteX2" fmla="*/ 4666129 w 5553635"/>
              <a:gd name="connsiteY2" fmla="*/ 1008529 h 1008529"/>
              <a:gd name="connsiteX3" fmla="*/ 5553635 w 5553635"/>
              <a:gd name="connsiteY3" fmla="*/ 107576 h 1008529"/>
              <a:gd name="connsiteX0" fmla="*/ 0 w 5805991"/>
              <a:gd name="connsiteY0" fmla="*/ 136204 h 1144733"/>
              <a:gd name="connsiteX1" fmla="*/ 1035424 w 5805991"/>
              <a:gd name="connsiteY1" fmla="*/ 1144733 h 1144733"/>
              <a:gd name="connsiteX2" fmla="*/ 4666129 w 5805991"/>
              <a:gd name="connsiteY2" fmla="*/ 1144733 h 1144733"/>
              <a:gd name="connsiteX3" fmla="*/ 5805991 w 5805991"/>
              <a:gd name="connsiteY3" fmla="*/ 0 h 1144733"/>
              <a:gd name="connsiteX0" fmla="*/ 0 w 5673804"/>
              <a:gd name="connsiteY0" fmla="*/ 136204 h 1144733"/>
              <a:gd name="connsiteX1" fmla="*/ 1035424 w 5673804"/>
              <a:gd name="connsiteY1" fmla="*/ 1144733 h 1144733"/>
              <a:gd name="connsiteX2" fmla="*/ 4666129 w 5673804"/>
              <a:gd name="connsiteY2" fmla="*/ 1144733 h 1144733"/>
              <a:gd name="connsiteX3" fmla="*/ 5673804 w 5673804"/>
              <a:gd name="connsiteY3" fmla="*/ 0 h 1144733"/>
            </a:gdLst>
            <a:ahLst/>
            <a:cxnLst>
              <a:cxn ang="0">
                <a:pos x="connsiteX0" y="connsiteY0"/>
              </a:cxn>
              <a:cxn ang="0">
                <a:pos x="connsiteX1" y="connsiteY1"/>
              </a:cxn>
              <a:cxn ang="0">
                <a:pos x="connsiteX2" y="connsiteY2"/>
              </a:cxn>
              <a:cxn ang="0">
                <a:pos x="connsiteX3" y="connsiteY3"/>
              </a:cxn>
            </a:cxnLst>
            <a:rect l="l" t="t" r="r" b="b"/>
            <a:pathLst>
              <a:path w="5673804" h="1144733">
                <a:moveTo>
                  <a:pt x="0" y="136204"/>
                </a:moveTo>
                <a:lnTo>
                  <a:pt x="1035424" y="1144733"/>
                </a:lnTo>
                <a:lnTo>
                  <a:pt x="4666129" y="1144733"/>
                </a:lnTo>
                <a:cubicBezTo>
                  <a:pt x="4961964" y="844415"/>
                  <a:pt x="5377969" y="300318"/>
                  <a:pt x="5673804" y="0"/>
                </a:cubicBezTo>
              </a:path>
            </a:pathLst>
          </a:custGeom>
          <a:noFill/>
          <a:ln w="28575">
            <a:solidFill>
              <a:srgbClr val="62B23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51" name="文本框 50"/>
          <p:cNvSpPr txBox="1"/>
          <p:nvPr/>
        </p:nvSpPr>
        <p:spPr bwMode="gray">
          <a:xfrm>
            <a:off x="5476884" y="2615276"/>
            <a:ext cx="1082348" cy="328488"/>
          </a:xfrm>
          <a:prstGeom prst="rect">
            <a:avLst/>
          </a:prstGeom>
          <a:noFill/>
        </p:spPr>
        <p:txBody>
          <a:bodyPr wrap="none" rtlCol="0">
            <a:spAutoFit/>
          </a:bodyPr>
          <a:lstStyle/>
          <a:p>
            <a:pPr algn="ctr">
              <a:lnSpc>
                <a:spcPct val="120000"/>
              </a:lnSpc>
            </a:pPr>
            <a:r>
              <a:rPr lang="zh-CN" altLang="en-US" sz="1399">
                <a:solidFill>
                  <a:srgbClr val="FF9933"/>
                </a:solidFill>
                <a:cs typeface="+mn-ea"/>
                <a:sym typeface="+mn-lt"/>
              </a:rPr>
              <a:t>大带宽路径</a:t>
            </a:r>
          </a:p>
        </p:txBody>
      </p:sp>
      <p:sp>
        <p:nvSpPr>
          <p:cNvPr id="52" name="文本框 51"/>
          <p:cNvSpPr txBox="1"/>
          <p:nvPr/>
        </p:nvSpPr>
        <p:spPr bwMode="gray">
          <a:xfrm>
            <a:off x="5476884" y="3682367"/>
            <a:ext cx="1082348" cy="328488"/>
          </a:xfrm>
          <a:prstGeom prst="rect">
            <a:avLst/>
          </a:prstGeom>
          <a:noFill/>
        </p:spPr>
        <p:txBody>
          <a:bodyPr wrap="none" rtlCol="0">
            <a:spAutoFit/>
          </a:bodyPr>
          <a:lstStyle/>
          <a:p>
            <a:pPr algn="ctr">
              <a:lnSpc>
                <a:spcPct val="120000"/>
              </a:lnSpc>
            </a:pPr>
            <a:r>
              <a:rPr lang="zh-CN" altLang="en-US" sz="1399" dirty="0">
                <a:solidFill>
                  <a:srgbClr val="CB3778"/>
                </a:solidFill>
                <a:cs typeface="+mn-ea"/>
                <a:sym typeface="+mn-lt"/>
              </a:rPr>
              <a:t>低时延路径</a:t>
            </a:r>
          </a:p>
        </p:txBody>
      </p:sp>
      <p:sp>
        <p:nvSpPr>
          <p:cNvPr id="53" name="文本框 52"/>
          <p:cNvSpPr txBox="1"/>
          <p:nvPr/>
        </p:nvSpPr>
        <p:spPr bwMode="gray">
          <a:xfrm>
            <a:off x="4526703" y="5631452"/>
            <a:ext cx="1261884" cy="328488"/>
          </a:xfrm>
          <a:prstGeom prst="rect">
            <a:avLst/>
          </a:prstGeom>
          <a:noFill/>
        </p:spPr>
        <p:txBody>
          <a:bodyPr wrap="none" rtlCol="0">
            <a:spAutoFit/>
          </a:bodyPr>
          <a:lstStyle/>
          <a:p>
            <a:pPr>
              <a:lnSpc>
                <a:spcPct val="120000"/>
              </a:lnSpc>
            </a:pPr>
            <a:r>
              <a:rPr lang="zh-CN" altLang="en-US" sz="1399">
                <a:solidFill>
                  <a:srgbClr val="62B230"/>
                </a:solidFill>
                <a:cs typeface="+mn-ea"/>
                <a:sym typeface="+mn-lt"/>
              </a:rPr>
              <a:t>丢包率低路径</a:t>
            </a:r>
          </a:p>
        </p:txBody>
      </p:sp>
      <p:sp>
        <p:nvSpPr>
          <p:cNvPr id="54" name="文本框 53"/>
          <p:cNvSpPr txBox="1"/>
          <p:nvPr/>
        </p:nvSpPr>
        <p:spPr bwMode="gray">
          <a:xfrm>
            <a:off x="1653036" y="1776267"/>
            <a:ext cx="1040670" cy="327013"/>
          </a:xfrm>
          <a:prstGeom prst="rect">
            <a:avLst/>
          </a:prstGeom>
          <a:noFill/>
        </p:spPr>
        <p:txBody>
          <a:bodyPr wrap="none" rtlCol="0">
            <a:spAutoFit/>
          </a:bodyPr>
          <a:lstStyle/>
          <a:p>
            <a:pPr>
              <a:lnSpc>
                <a:spcPct val="120000"/>
              </a:lnSpc>
            </a:pPr>
            <a:r>
              <a:rPr lang="en-US" altLang="zh-CN" sz="1399" b="1" dirty="0">
                <a:cs typeface="+mn-ea"/>
                <a:sym typeface="+mn-lt"/>
              </a:rPr>
              <a:t>Controller</a:t>
            </a:r>
            <a:endParaRPr lang="zh-CN" altLang="en-US" sz="1399" b="1">
              <a:cs typeface="+mn-ea"/>
              <a:sym typeface="+mn-lt"/>
            </a:endParaRPr>
          </a:p>
        </p:txBody>
      </p:sp>
      <p:pic>
        <p:nvPicPr>
          <p:cNvPr id="63" name="图片 62" descr="通用网管-蓝.png"/>
          <p:cNvPicPr>
            <a:picLocks noChangeAspect="1"/>
          </p:cNvPicPr>
          <p:nvPr/>
        </p:nvPicPr>
        <p:blipFill>
          <a:blip r:embed="rId2" cstate="print"/>
          <a:stretch>
            <a:fillRect/>
          </a:stretch>
        </p:blipFill>
        <p:spPr bwMode="gray">
          <a:xfrm>
            <a:off x="2708382" y="1723324"/>
            <a:ext cx="539789" cy="441645"/>
          </a:xfrm>
          <a:prstGeom prst="rect">
            <a:avLst/>
          </a:prstGeom>
        </p:spPr>
      </p:pic>
      <p:sp>
        <p:nvSpPr>
          <p:cNvPr id="64" name="文本框 63">
            <a:extLst>
              <a:ext uri="{FF2B5EF4-FFF2-40B4-BE49-F238E27FC236}">
                <a16:creationId xmlns:a16="http://schemas.microsoft.com/office/drawing/2014/main" id="{DE88A67D-483F-462B-8357-747674E087B1}"/>
              </a:ext>
            </a:extLst>
          </p:cNvPr>
          <p:cNvSpPr txBox="1"/>
          <p:nvPr/>
        </p:nvSpPr>
        <p:spPr bwMode="gray">
          <a:xfrm>
            <a:off x="3725551" y="1986753"/>
            <a:ext cx="1005403" cy="362279"/>
          </a:xfrm>
          <a:prstGeom prst="rect">
            <a:avLst/>
          </a:prstGeom>
          <a:solidFill>
            <a:schemeClr val="bg1">
              <a:lumMod val="65000"/>
            </a:schemeClr>
          </a:solidFill>
        </p:spPr>
        <p:txBody>
          <a:bodyPr wrap="none" rtlCol="0">
            <a:spAutoFit/>
          </a:bodyPr>
          <a:lstStyle/>
          <a:p>
            <a:pPr>
              <a:lnSpc>
                <a:spcPct val="120000"/>
              </a:lnSpc>
            </a:pPr>
            <a:r>
              <a:rPr lang="zh-CN" altLang="en-US" sz="1599" b="1">
                <a:solidFill>
                  <a:schemeClr val="bg1"/>
                </a:solidFill>
                <a:cs typeface="+mn-ea"/>
                <a:sym typeface="+mn-lt"/>
              </a:rPr>
              <a:t>业务需求</a:t>
            </a:r>
          </a:p>
        </p:txBody>
      </p:sp>
      <p:sp>
        <p:nvSpPr>
          <p:cNvPr id="65" name="文本框 64">
            <a:extLst>
              <a:ext uri="{FF2B5EF4-FFF2-40B4-BE49-F238E27FC236}">
                <a16:creationId xmlns:a16="http://schemas.microsoft.com/office/drawing/2014/main" id="{8CB22947-F985-45A6-A0DD-647342B47593}"/>
              </a:ext>
            </a:extLst>
          </p:cNvPr>
          <p:cNvSpPr txBox="1"/>
          <p:nvPr/>
        </p:nvSpPr>
        <p:spPr bwMode="gray">
          <a:xfrm>
            <a:off x="5678412" y="1986753"/>
            <a:ext cx="1005403" cy="362279"/>
          </a:xfrm>
          <a:prstGeom prst="rect">
            <a:avLst/>
          </a:prstGeom>
          <a:solidFill>
            <a:schemeClr val="bg1">
              <a:lumMod val="65000"/>
            </a:schemeClr>
          </a:solidFill>
        </p:spPr>
        <p:txBody>
          <a:bodyPr wrap="none" rtlCol="0">
            <a:spAutoFit/>
          </a:bodyPr>
          <a:lstStyle/>
          <a:p>
            <a:pPr>
              <a:lnSpc>
                <a:spcPct val="120000"/>
              </a:lnSpc>
            </a:pPr>
            <a:r>
              <a:rPr lang="zh-CN" altLang="en-US" sz="1599" b="1" dirty="0">
                <a:solidFill>
                  <a:schemeClr val="bg1"/>
                </a:solidFill>
                <a:cs typeface="+mn-ea"/>
                <a:sym typeface="+mn-lt"/>
              </a:rPr>
              <a:t>显式路径</a:t>
            </a:r>
          </a:p>
        </p:txBody>
      </p:sp>
      <p:cxnSp>
        <p:nvCxnSpPr>
          <p:cNvPr id="66" name="直接箭头连接符 65">
            <a:extLst>
              <a:ext uri="{FF2B5EF4-FFF2-40B4-BE49-F238E27FC236}">
                <a16:creationId xmlns:a16="http://schemas.microsoft.com/office/drawing/2014/main" id="{8EF1F4BB-98D6-4C34-BCFE-DF95F2FADC2C}"/>
              </a:ext>
            </a:extLst>
          </p:cNvPr>
          <p:cNvCxnSpPr>
            <a:stCxn id="64" idx="3"/>
            <a:endCxn id="65" idx="1"/>
          </p:cNvCxnSpPr>
          <p:nvPr/>
        </p:nvCxnSpPr>
        <p:spPr bwMode="gray">
          <a:xfrm>
            <a:off x="4730954" y="2167893"/>
            <a:ext cx="947458" cy="0"/>
          </a:xfrm>
          <a:prstGeom prst="straightConnector1">
            <a:avLst/>
          </a:prstGeom>
          <a:ln w="3810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bwMode="gray">
          <a:xfrm>
            <a:off x="684094" y="3775895"/>
            <a:ext cx="609461" cy="277968"/>
          </a:xfrm>
          <a:prstGeom prst="roundRect">
            <a:avLst/>
          </a:prstGeom>
          <a:solidFill>
            <a:srgbClr val="ED6D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99">
                <a:solidFill>
                  <a:schemeClr val="bg1"/>
                </a:solidFill>
                <a:cs typeface="+mn-ea"/>
                <a:sym typeface="+mn-lt"/>
              </a:rPr>
              <a:t>下载</a:t>
            </a:r>
            <a:endParaRPr lang="zh-CN" altLang="en-US" sz="1399" dirty="0">
              <a:solidFill>
                <a:schemeClr val="bg1"/>
              </a:solidFill>
              <a:cs typeface="+mn-ea"/>
              <a:sym typeface="+mn-lt"/>
            </a:endParaRPr>
          </a:p>
        </p:txBody>
      </p:sp>
      <p:sp>
        <p:nvSpPr>
          <p:cNvPr id="68" name="圆角矩形 67"/>
          <p:cNvSpPr/>
          <p:nvPr/>
        </p:nvSpPr>
        <p:spPr bwMode="gray">
          <a:xfrm>
            <a:off x="943305" y="4148722"/>
            <a:ext cx="609461" cy="277968"/>
          </a:xfrm>
          <a:prstGeom prst="roundRect">
            <a:avLst/>
          </a:prstGeom>
          <a:solidFill>
            <a:srgbClr val="CB377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99">
                <a:solidFill>
                  <a:schemeClr val="bg1"/>
                </a:solidFill>
                <a:cs typeface="+mn-ea"/>
                <a:sym typeface="+mn-lt"/>
              </a:rPr>
              <a:t>视频</a:t>
            </a:r>
          </a:p>
        </p:txBody>
      </p:sp>
      <p:sp>
        <p:nvSpPr>
          <p:cNvPr id="69" name="圆角矩形 68"/>
          <p:cNvSpPr/>
          <p:nvPr/>
        </p:nvSpPr>
        <p:spPr bwMode="gray">
          <a:xfrm>
            <a:off x="1202515" y="4521548"/>
            <a:ext cx="609461" cy="277968"/>
          </a:xfrm>
          <a:prstGeom prst="roundRect">
            <a:avLst/>
          </a:prstGeom>
          <a:solidFill>
            <a:srgbClr val="62B23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399">
                <a:solidFill>
                  <a:schemeClr val="bg1"/>
                </a:solidFill>
                <a:cs typeface="+mn-ea"/>
                <a:sym typeface="+mn-lt"/>
              </a:rPr>
              <a:t>语音</a:t>
            </a:r>
          </a:p>
        </p:txBody>
      </p:sp>
      <p:sp>
        <p:nvSpPr>
          <p:cNvPr id="136" name="任意多边形 135"/>
          <p:cNvSpPr/>
          <p:nvPr/>
        </p:nvSpPr>
        <p:spPr bwMode="gray">
          <a:xfrm>
            <a:off x="2655267" y="3584245"/>
            <a:ext cx="4266132" cy="1308087"/>
          </a:xfrm>
          <a:custGeom>
            <a:avLst/>
            <a:gdLst>
              <a:gd name="connsiteX0" fmla="*/ 0 w 4491318"/>
              <a:gd name="connsiteY0" fmla="*/ 753035 h 1304365"/>
              <a:gd name="connsiteX1" fmla="*/ 605118 w 4491318"/>
              <a:gd name="connsiteY1" fmla="*/ 1304365 h 1304365"/>
              <a:gd name="connsiteX2" fmla="*/ 1627094 w 4491318"/>
              <a:gd name="connsiteY2" fmla="*/ 0 h 1304365"/>
              <a:gd name="connsiteX3" fmla="*/ 3859306 w 4491318"/>
              <a:gd name="connsiteY3" fmla="*/ 0 h 1304365"/>
              <a:gd name="connsiteX4" fmla="*/ 4491318 w 4491318"/>
              <a:gd name="connsiteY4" fmla="*/ 578223 h 1304365"/>
              <a:gd name="connsiteX0" fmla="*/ 0 w 4491318"/>
              <a:gd name="connsiteY0" fmla="*/ 757268 h 1308598"/>
              <a:gd name="connsiteX1" fmla="*/ 605118 w 4491318"/>
              <a:gd name="connsiteY1" fmla="*/ 1308598 h 1308598"/>
              <a:gd name="connsiteX2" fmla="*/ 1732928 w 4491318"/>
              <a:gd name="connsiteY2" fmla="*/ 0 h 1308598"/>
              <a:gd name="connsiteX3" fmla="*/ 3859306 w 4491318"/>
              <a:gd name="connsiteY3" fmla="*/ 4233 h 1308598"/>
              <a:gd name="connsiteX4" fmla="*/ 4491318 w 4491318"/>
              <a:gd name="connsiteY4" fmla="*/ 582456 h 1308598"/>
              <a:gd name="connsiteX0" fmla="*/ 0 w 4491318"/>
              <a:gd name="connsiteY0" fmla="*/ 757268 h 1308598"/>
              <a:gd name="connsiteX1" fmla="*/ 605118 w 4491318"/>
              <a:gd name="connsiteY1" fmla="*/ 1308598 h 1308598"/>
              <a:gd name="connsiteX2" fmla="*/ 1762561 w 4491318"/>
              <a:gd name="connsiteY2" fmla="*/ 0 h 1308598"/>
              <a:gd name="connsiteX3" fmla="*/ 3859306 w 4491318"/>
              <a:gd name="connsiteY3" fmla="*/ 4233 h 1308598"/>
              <a:gd name="connsiteX4" fmla="*/ 4491318 w 4491318"/>
              <a:gd name="connsiteY4" fmla="*/ 582456 h 1308598"/>
              <a:gd name="connsiteX0" fmla="*/ 0 w 4460838"/>
              <a:gd name="connsiteY0" fmla="*/ 757268 h 1308598"/>
              <a:gd name="connsiteX1" fmla="*/ 605118 w 4460838"/>
              <a:gd name="connsiteY1" fmla="*/ 1308598 h 1308598"/>
              <a:gd name="connsiteX2" fmla="*/ 1762561 w 4460838"/>
              <a:gd name="connsiteY2" fmla="*/ 0 h 1308598"/>
              <a:gd name="connsiteX3" fmla="*/ 3859306 w 4460838"/>
              <a:gd name="connsiteY3" fmla="*/ 4233 h 1308598"/>
              <a:gd name="connsiteX4" fmla="*/ 4460838 w 4460838"/>
              <a:gd name="connsiteY4" fmla="*/ 612936 h 1308598"/>
              <a:gd name="connsiteX0" fmla="*/ 0 w 4460838"/>
              <a:gd name="connsiteY0" fmla="*/ 757268 h 1308598"/>
              <a:gd name="connsiteX1" fmla="*/ 605118 w 4460838"/>
              <a:gd name="connsiteY1" fmla="*/ 1308598 h 1308598"/>
              <a:gd name="connsiteX2" fmla="*/ 1762561 w 4460838"/>
              <a:gd name="connsiteY2" fmla="*/ 0 h 1308598"/>
              <a:gd name="connsiteX3" fmla="*/ 3859306 w 4460838"/>
              <a:gd name="connsiteY3" fmla="*/ 4233 h 1308598"/>
              <a:gd name="connsiteX4" fmla="*/ 4460838 w 4460838"/>
              <a:gd name="connsiteY4" fmla="*/ 612936 h 1308598"/>
              <a:gd name="connsiteX0" fmla="*/ 0 w 4460838"/>
              <a:gd name="connsiteY0" fmla="*/ 757268 h 1308598"/>
              <a:gd name="connsiteX1" fmla="*/ 605118 w 4460838"/>
              <a:gd name="connsiteY1" fmla="*/ 1308598 h 1308598"/>
              <a:gd name="connsiteX2" fmla="*/ 1762561 w 4460838"/>
              <a:gd name="connsiteY2" fmla="*/ 0 h 1308598"/>
              <a:gd name="connsiteX3" fmla="*/ 3859306 w 4460838"/>
              <a:gd name="connsiteY3" fmla="*/ 4233 h 1308598"/>
              <a:gd name="connsiteX4" fmla="*/ 4460838 w 4460838"/>
              <a:gd name="connsiteY4" fmla="*/ 612936 h 1308598"/>
              <a:gd name="connsiteX0" fmla="*/ 0 w 4206838"/>
              <a:gd name="connsiteY0" fmla="*/ 757268 h 1308598"/>
              <a:gd name="connsiteX1" fmla="*/ 605118 w 4206838"/>
              <a:gd name="connsiteY1" fmla="*/ 1308598 h 1308598"/>
              <a:gd name="connsiteX2" fmla="*/ 1762561 w 4206838"/>
              <a:gd name="connsiteY2" fmla="*/ 0 h 1308598"/>
              <a:gd name="connsiteX3" fmla="*/ 3859306 w 4206838"/>
              <a:gd name="connsiteY3" fmla="*/ 4233 h 1308598"/>
              <a:gd name="connsiteX4" fmla="*/ 4206838 w 4206838"/>
              <a:gd name="connsiteY4" fmla="*/ 521496 h 1308598"/>
              <a:gd name="connsiteX0" fmla="*/ 0 w 4267798"/>
              <a:gd name="connsiteY0" fmla="*/ 757268 h 1308598"/>
              <a:gd name="connsiteX1" fmla="*/ 605118 w 4267798"/>
              <a:gd name="connsiteY1" fmla="*/ 1308598 h 1308598"/>
              <a:gd name="connsiteX2" fmla="*/ 1762561 w 4267798"/>
              <a:gd name="connsiteY2" fmla="*/ 0 h 1308598"/>
              <a:gd name="connsiteX3" fmla="*/ 3859306 w 4267798"/>
              <a:gd name="connsiteY3" fmla="*/ 4233 h 1308598"/>
              <a:gd name="connsiteX4" fmla="*/ 4267798 w 4267798"/>
              <a:gd name="connsiteY4" fmla="*/ 531656 h 130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798" h="1308598">
                <a:moveTo>
                  <a:pt x="0" y="757268"/>
                </a:moveTo>
                <a:lnTo>
                  <a:pt x="605118" y="1308598"/>
                </a:lnTo>
                <a:lnTo>
                  <a:pt x="1762561" y="0"/>
                </a:lnTo>
                <a:lnTo>
                  <a:pt x="3859306" y="4233"/>
                </a:lnTo>
                <a:lnTo>
                  <a:pt x="4267798" y="531656"/>
                </a:lnTo>
              </a:path>
            </a:pathLst>
          </a:custGeom>
          <a:noFill/>
          <a:ln w="28575">
            <a:solidFill>
              <a:srgbClr val="CB377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99">
              <a:cs typeface="+mn-ea"/>
              <a:sym typeface="+mn-lt"/>
            </a:endParaRPr>
          </a:p>
        </p:txBody>
      </p:sp>
      <p:sp>
        <p:nvSpPr>
          <p:cNvPr id="5" name="日期占位符 3">
            <a:extLst>
              <a:ext uri="{FF2B5EF4-FFF2-40B4-BE49-F238E27FC236}">
                <a16:creationId xmlns:a16="http://schemas.microsoft.com/office/drawing/2014/main" id="{DC6EDBB4-A9F1-547E-5F36-56E6A0BFFB6E}"/>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6" name="页脚占位符 4">
            <a:extLst>
              <a:ext uri="{FF2B5EF4-FFF2-40B4-BE49-F238E27FC236}">
                <a16:creationId xmlns:a16="http://schemas.microsoft.com/office/drawing/2014/main" id="{2F5AF82D-AD1B-1CA0-FAA8-CB07F50143A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19CC4377-7253-5559-8031-A24EB28BCE5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274</a:t>
            </a:fld>
            <a:endParaRPr lang="en-US">
              <a:cs typeface="+mn-ea"/>
              <a:sym typeface="+mn-lt"/>
            </a:endParaRPr>
          </a:p>
        </p:txBody>
      </p:sp>
      <p:pic>
        <p:nvPicPr>
          <p:cNvPr id="109" name="图片 108">
            <a:extLst>
              <a:ext uri="{FF2B5EF4-FFF2-40B4-BE49-F238E27FC236}">
                <a16:creationId xmlns:a16="http://schemas.microsoft.com/office/drawing/2014/main" id="{BB741A6D-E47F-45C0-85C4-55DAD865EDB7}"/>
              </a:ext>
            </a:extLst>
          </p:cNvPr>
          <p:cNvPicPr>
            <a:picLocks noChangeAspect="1"/>
          </p:cNvPicPr>
          <p:nvPr/>
        </p:nvPicPr>
        <p:blipFill>
          <a:blip r:embed="rId3"/>
          <a:stretch>
            <a:fillRect/>
          </a:stretch>
        </p:blipFill>
        <p:spPr>
          <a:xfrm>
            <a:off x="3686371" y="4989132"/>
            <a:ext cx="438691" cy="438691"/>
          </a:xfrm>
          <a:prstGeom prst="rect">
            <a:avLst/>
          </a:prstGeom>
        </p:spPr>
      </p:pic>
      <p:pic>
        <p:nvPicPr>
          <p:cNvPr id="110" name="图片 109">
            <a:extLst>
              <a:ext uri="{FF2B5EF4-FFF2-40B4-BE49-F238E27FC236}">
                <a16:creationId xmlns:a16="http://schemas.microsoft.com/office/drawing/2014/main" id="{AA3FC7AE-ED6F-42D5-B660-5D0543FCA84B}"/>
              </a:ext>
            </a:extLst>
          </p:cNvPr>
          <p:cNvPicPr>
            <a:picLocks noChangeAspect="1"/>
          </p:cNvPicPr>
          <p:nvPr/>
        </p:nvPicPr>
        <p:blipFill>
          <a:blip r:embed="rId3"/>
          <a:stretch>
            <a:fillRect/>
          </a:stretch>
        </p:blipFill>
        <p:spPr>
          <a:xfrm>
            <a:off x="4985157" y="4992974"/>
            <a:ext cx="438691" cy="438691"/>
          </a:xfrm>
          <a:prstGeom prst="rect">
            <a:avLst/>
          </a:prstGeom>
        </p:spPr>
      </p:pic>
      <p:pic>
        <p:nvPicPr>
          <p:cNvPr id="111" name="图片 110">
            <a:extLst>
              <a:ext uri="{FF2B5EF4-FFF2-40B4-BE49-F238E27FC236}">
                <a16:creationId xmlns:a16="http://schemas.microsoft.com/office/drawing/2014/main" id="{3A7FEB33-DBEB-40EF-BD6C-5FC174448CB0}"/>
              </a:ext>
            </a:extLst>
          </p:cNvPr>
          <p:cNvPicPr>
            <a:picLocks noChangeAspect="1"/>
          </p:cNvPicPr>
          <p:nvPr/>
        </p:nvPicPr>
        <p:blipFill>
          <a:blip r:embed="rId3"/>
          <a:stretch>
            <a:fillRect/>
          </a:stretch>
        </p:blipFill>
        <p:spPr>
          <a:xfrm>
            <a:off x="6216680" y="4942921"/>
            <a:ext cx="438691" cy="438691"/>
          </a:xfrm>
          <a:prstGeom prst="rect">
            <a:avLst/>
          </a:prstGeom>
        </p:spPr>
      </p:pic>
      <p:pic>
        <p:nvPicPr>
          <p:cNvPr id="112" name="图片 111">
            <a:extLst>
              <a:ext uri="{FF2B5EF4-FFF2-40B4-BE49-F238E27FC236}">
                <a16:creationId xmlns:a16="http://schemas.microsoft.com/office/drawing/2014/main" id="{EDDE9C65-CE53-4ECC-A88B-7BBA015C09F2}"/>
              </a:ext>
            </a:extLst>
          </p:cNvPr>
          <p:cNvPicPr>
            <a:picLocks noChangeAspect="1"/>
          </p:cNvPicPr>
          <p:nvPr/>
        </p:nvPicPr>
        <p:blipFill>
          <a:blip r:embed="rId3"/>
          <a:stretch>
            <a:fillRect/>
          </a:stretch>
        </p:blipFill>
        <p:spPr>
          <a:xfrm>
            <a:off x="7017801" y="4033394"/>
            <a:ext cx="438691" cy="438691"/>
          </a:xfrm>
          <a:prstGeom prst="rect">
            <a:avLst/>
          </a:prstGeom>
        </p:spPr>
      </p:pic>
      <p:pic>
        <p:nvPicPr>
          <p:cNvPr id="113" name="图片 112">
            <a:extLst>
              <a:ext uri="{FF2B5EF4-FFF2-40B4-BE49-F238E27FC236}">
                <a16:creationId xmlns:a16="http://schemas.microsoft.com/office/drawing/2014/main" id="{1D8BF16D-97C7-4DA5-AC79-F0C0E1A79703}"/>
              </a:ext>
            </a:extLst>
          </p:cNvPr>
          <p:cNvPicPr>
            <a:picLocks noChangeAspect="1"/>
          </p:cNvPicPr>
          <p:nvPr/>
        </p:nvPicPr>
        <p:blipFill>
          <a:blip r:embed="rId3"/>
          <a:stretch>
            <a:fillRect/>
          </a:stretch>
        </p:blipFill>
        <p:spPr>
          <a:xfrm>
            <a:off x="6193738" y="3105550"/>
            <a:ext cx="438691" cy="438691"/>
          </a:xfrm>
          <a:prstGeom prst="rect">
            <a:avLst/>
          </a:prstGeom>
        </p:spPr>
      </p:pic>
      <p:pic>
        <p:nvPicPr>
          <p:cNvPr id="114" name="图片 113">
            <a:extLst>
              <a:ext uri="{FF2B5EF4-FFF2-40B4-BE49-F238E27FC236}">
                <a16:creationId xmlns:a16="http://schemas.microsoft.com/office/drawing/2014/main" id="{49437CA3-28C8-4C1F-822E-AEC6C16BD215}"/>
              </a:ext>
            </a:extLst>
          </p:cNvPr>
          <p:cNvPicPr>
            <a:picLocks noChangeAspect="1"/>
          </p:cNvPicPr>
          <p:nvPr/>
        </p:nvPicPr>
        <p:blipFill>
          <a:blip r:embed="rId3"/>
          <a:stretch>
            <a:fillRect/>
          </a:stretch>
        </p:blipFill>
        <p:spPr>
          <a:xfrm>
            <a:off x="5011780" y="3087742"/>
            <a:ext cx="438691" cy="438691"/>
          </a:xfrm>
          <a:prstGeom prst="rect">
            <a:avLst/>
          </a:prstGeom>
        </p:spPr>
      </p:pic>
      <p:pic>
        <p:nvPicPr>
          <p:cNvPr id="115" name="图片 114">
            <a:extLst>
              <a:ext uri="{FF2B5EF4-FFF2-40B4-BE49-F238E27FC236}">
                <a16:creationId xmlns:a16="http://schemas.microsoft.com/office/drawing/2014/main" id="{B175C250-F6C9-44D3-AD7E-7FF065B5B209}"/>
              </a:ext>
            </a:extLst>
          </p:cNvPr>
          <p:cNvPicPr>
            <a:picLocks noChangeAspect="1"/>
          </p:cNvPicPr>
          <p:nvPr/>
        </p:nvPicPr>
        <p:blipFill>
          <a:blip r:embed="rId3"/>
          <a:stretch>
            <a:fillRect/>
          </a:stretch>
        </p:blipFill>
        <p:spPr>
          <a:xfrm>
            <a:off x="3768120" y="3109668"/>
            <a:ext cx="438691" cy="438691"/>
          </a:xfrm>
          <a:prstGeom prst="rect">
            <a:avLst/>
          </a:prstGeom>
        </p:spPr>
      </p:pic>
      <p:pic>
        <p:nvPicPr>
          <p:cNvPr id="116" name="图片 115">
            <a:extLst>
              <a:ext uri="{FF2B5EF4-FFF2-40B4-BE49-F238E27FC236}">
                <a16:creationId xmlns:a16="http://schemas.microsoft.com/office/drawing/2014/main" id="{9EC8C15F-0962-4644-AA0B-95C9BBECE082}"/>
              </a:ext>
            </a:extLst>
          </p:cNvPr>
          <p:cNvPicPr>
            <a:picLocks noChangeAspect="1"/>
          </p:cNvPicPr>
          <p:nvPr/>
        </p:nvPicPr>
        <p:blipFill>
          <a:blip r:embed="rId3"/>
          <a:stretch>
            <a:fillRect/>
          </a:stretch>
        </p:blipFill>
        <p:spPr>
          <a:xfrm>
            <a:off x="2824863" y="4025094"/>
            <a:ext cx="438691" cy="438691"/>
          </a:xfrm>
          <a:prstGeom prst="rect">
            <a:avLst/>
          </a:prstGeom>
        </p:spPr>
      </p:pic>
    </p:spTree>
    <p:extLst>
      <p:ext uri="{BB962C8B-B14F-4D97-AF65-F5344CB8AC3E}">
        <p14:creationId xmlns:p14="http://schemas.microsoft.com/office/powerpoint/2010/main" val="39316634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bwMode="gray"/>
        <p:txBody>
          <a:bodyPr>
            <a:normAutofit/>
          </a:bodyPr>
          <a:lstStyle/>
          <a:p>
            <a:pPr>
              <a:lnSpc>
                <a:spcPct val="120000"/>
              </a:lnSpc>
            </a:pPr>
            <a:r>
              <a:rPr lang="en-US" altLang="zh-CN" dirty="0">
                <a:latin typeface="+mn-lt"/>
                <a:ea typeface="+mn-ea"/>
                <a:cs typeface="+mn-ea"/>
                <a:sym typeface="+mn-lt"/>
              </a:rPr>
              <a:t>SR</a:t>
            </a:r>
            <a:r>
              <a:rPr lang="zh-CN" altLang="en-US" dirty="0">
                <a:latin typeface="+mn-lt"/>
                <a:ea typeface="+mn-ea"/>
                <a:cs typeface="+mn-ea"/>
                <a:sym typeface="+mn-lt"/>
              </a:rPr>
              <a:t>的起源与解决方案</a:t>
            </a:r>
          </a:p>
        </p:txBody>
      </p:sp>
      <p:sp>
        <p:nvSpPr>
          <p:cNvPr id="6" name="文本占位符 5">
            <a:extLst>
              <a:ext uri="{FF2B5EF4-FFF2-40B4-BE49-F238E27FC236}">
                <a16:creationId xmlns:a16="http://schemas.microsoft.com/office/drawing/2014/main" id="{96FEF95B-2C3B-4674-A3ED-33AA767660F2}"/>
              </a:ext>
            </a:extLst>
          </p:cNvPr>
          <p:cNvSpPr>
            <a:spLocks noGrp="1"/>
          </p:cNvSpPr>
          <p:nvPr>
            <p:ph idx="1"/>
          </p:nvPr>
        </p:nvSpPr>
        <p:spPr bwMode="gray">
          <a:xfrm>
            <a:off x="660400" y="1130300"/>
            <a:ext cx="10858500" cy="1315325"/>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SDN</a:t>
            </a:r>
            <a:r>
              <a:rPr lang="zh-CN" altLang="en-US" sz="2400" dirty="0">
                <a:solidFill>
                  <a:schemeClr val="accent1"/>
                </a:solidFill>
                <a:cs typeface="+mn-ea"/>
                <a:sym typeface="+mn-lt"/>
              </a:rPr>
              <a:t>概念的提出对网络产业产生巨大影响，业界出现了诸多用于实现</a:t>
            </a:r>
            <a:r>
              <a:rPr lang="en-US" altLang="zh-CN" sz="2400" dirty="0">
                <a:solidFill>
                  <a:schemeClr val="accent1"/>
                </a:solidFill>
                <a:cs typeface="+mn-ea"/>
                <a:sym typeface="+mn-lt"/>
              </a:rPr>
              <a:t>SDN</a:t>
            </a:r>
            <a:r>
              <a:rPr lang="zh-CN" altLang="en-US" sz="2400" dirty="0">
                <a:solidFill>
                  <a:schemeClr val="accent1"/>
                </a:solidFill>
                <a:cs typeface="+mn-ea"/>
                <a:sym typeface="+mn-lt"/>
              </a:rPr>
              <a:t>的协议，例如</a:t>
            </a:r>
            <a:r>
              <a:rPr lang="en-US" altLang="zh-CN" sz="2400" dirty="0">
                <a:solidFill>
                  <a:schemeClr val="accent1"/>
                </a:solidFill>
                <a:cs typeface="+mn-ea"/>
                <a:sym typeface="+mn-lt"/>
              </a:rPr>
              <a:t>OpenFlow</a:t>
            </a:r>
            <a:r>
              <a:rPr lang="zh-CN" altLang="en-US" sz="2400" dirty="0">
                <a:solidFill>
                  <a:schemeClr val="accent1"/>
                </a:solidFill>
                <a:cs typeface="+mn-ea"/>
                <a:sym typeface="+mn-lt"/>
              </a:rPr>
              <a:t>、</a:t>
            </a:r>
            <a:r>
              <a:rPr lang="en-US" altLang="zh-CN" sz="2400" dirty="0">
                <a:solidFill>
                  <a:schemeClr val="accent1"/>
                </a:solidFill>
                <a:cs typeface="+mn-ea"/>
                <a:sym typeface="+mn-lt"/>
              </a:rPr>
              <a:t>POF</a:t>
            </a:r>
            <a:r>
              <a:rPr lang="zh-CN" altLang="en-US" sz="2400" dirty="0">
                <a:solidFill>
                  <a:schemeClr val="accent1"/>
                </a:solidFill>
                <a:cs typeface="+mn-ea"/>
                <a:sym typeface="+mn-lt"/>
              </a:rPr>
              <a:t>（</a:t>
            </a:r>
            <a:r>
              <a:rPr lang="en-US" altLang="zh-CN" sz="2400" dirty="0">
                <a:solidFill>
                  <a:schemeClr val="accent1"/>
                </a:solidFill>
                <a:cs typeface="+mn-ea"/>
                <a:sym typeface="+mn-lt"/>
              </a:rPr>
              <a:t>Protocol Oblivious Forwarding</a:t>
            </a:r>
            <a:r>
              <a:rPr lang="zh-CN" altLang="en-US" sz="2400" dirty="0">
                <a:solidFill>
                  <a:schemeClr val="accent1"/>
                </a:solidFill>
                <a:cs typeface="+mn-ea"/>
                <a:sym typeface="+mn-lt"/>
              </a:rPr>
              <a:t>，协议无关转发）、</a:t>
            </a:r>
            <a:r>
              <a:rPr lang="en-US" altLang="zh-CN" sz="2400" dirty="0">
                <a:solidFill>
                  <a:schemeClr val="accent1"/>
                </a:solidFill>
                <a:cs typeface="+mn-ea"/>
                <a:sym typeface="+mn-lt"/>
              </a:rPr>
              <a:t>P4</a:t>
            </a:r>
            <a:r>
              <a:rPr lang="zh-CN" altLang="en-US" sz="2400" dirty="0">
                <a:solidFill>
                  <a:schemeClr val="accent1"/>
                </a:solidFill>
                <a:cs typeface="+mn-ea"/>
                <a:sym typeface="+mn-lt"/>
              </a:rPr>
              <a:t>（</a:t>
            </a:r>
            <a:r>
              <a:rPr lang="en-US" altLang="zh-CN" sz="2400" dirty="0">
                <a:solidFill>
                  <a:schemeClr val="accent1"/>
                </a:solidFill>
                <a:cs typeface="+mn-ea"/>
                <a:sym typeface="+mn-lt"/>
              </a:rPr>
              <a:t>Programming Protocol-independent Packet Processors</a:t>
            </a:r>
            <a:r>
              <a:rPr lang="zh-CN" altLang="en-US" sz="2400" dirty="0">
                <a:solidFill>
                  <a:schemeClr val="accent1"/>
                </a:solidFill>
                <a:cs typeface="+mn-ea"/>
                <a:sym typeface="+mn-lt"/>
              </a:rPr>
              <a:t>，编程协议无关的包处理）和</a:t>
            </a:r>
            <a:r>
              <a:rPr lang="en-US" altLang="zh-CN" sz="2400" dirty="0">
                <a:solidFill>
                  <a:schemeClr val="accent1"/>
                </a:solidFill>
                <a:cs typeface="+mn-ea"/>
                <a:sym typeface="+mn-lt"/>
              </a:rPr>
              <a:t>Segment Routing</a:t>
            </a:r>
            <a:r>
              <a:rPr lang="zh-CN" altLang="en-US" sz="2400" dirty="0">
                <a:solidFill>
                  <a:schemeClr val="accent1"/>
                </a:solidFill>
                <a:cs typeface="+mn-ea"/>
                <a:sym typeface="+mn-lt"/>
              </a:rPr>
              <a:t>。相比于革命性的协议，</a:t>
            </a:r>
            <a:r>
              <a:rPr lang="en-US" altLang="zh-CN" sz="2400" dirty="0">
                <a:solidFill>
                  <a:schemeClr val="accent1"/>
                </a:solidFill>
                <a:cs typeface="+mn-ea"/>
                <a:sym typeface="+mn-lt"/>
              </a:rPr>
              <a:t>Segment Routing</a:t>
            </a:r>
            <a:r>
              <a:rPr lang="zh-CN" altLang="en-US" sz="2400" dirty="0">
                <a:solidFill>
                  <a:schemeClr val="accent1"/>
                </a:solidFill>
                <a:cs typeface="+mn-ea"/>
                <a:sym typeface="+mn-lt"/>
              </a:rPr>
              <a:t>同时考虑了对现网的兼容、平滑演进和提供可编程能力，是事实上的</a:t>
            </a:r>
            <a:r>
              <a:rPr lang="en-US" altLang="zh-CN" sz="2400" dirty="0">
                <a:solidFill>
                  <a:schemeClr val="accent1"/>
                </a:solidFill>
                <a:cs typeface="+mn-ea"/>
                <a:sym typeface="+mn-lt"/>
              </a:rPr>
              <a:t>SDN</a:t>
            </a:r>
            <a:r>
              <a:rPr lang="zh-CN" altLang="en-US" sz="2400" dirty="0">
                <a:solidFill>
                  <a:schemeClr val="accent1"/>
                </a:solidFill>
                <a:cs typeface="+mn-ea"/>
                <a:sym typeface="+mn-lt"/>
              </a:rPr>
              <a:t>标准。</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grpSp>
        <p:nvGrpSpPr>
          <p:cNvPr id="7" name="组合 6">
            <a:extLst>
              <a:ext uri="{FF2B5EF4-FFF2-40B4-BE49-F238E27FC236}">
                <a16:creationId xmlns:a16="http://schemas.microsoft.com/office/drawing/2014/main" id="{C2F2E9EE-8571-49E9-B8EF-6FAB26B1B139}"/>
              </a:ext>
            </a:extLst>
          </p:cNvPr>
          <p:cNvGrpSpPr/>
          <p:nvPr/>
        </p:nvGrpSpPr>
        <p:grpSpPr bwMode="gray">
          <a:xfrm>
            <a:off x="749420" y="2592529"/>
            <a:ext cx="10818954" cy="3401897"/>
            <a:chOff x="749420" y="2592529"/>
            <a:chExt cx="10818954" cy="3401897"/>
          </a:xfrm>
        </p:grpSpPr>
        <p:sp>
          <p:nvSpPr>
            <p:cNvPr id="70" name="标题 1">
              <a:extLst>
                <a:ext uri="{FF2B5EF4-FFF2-40B4-BE49-F238E27FC236}">
                  <a16:creationId xmlns:a16="http://schemas.microsoft.com/office/drawing/2014/main" id="{07556B20-4C17-4D41-A9F0-90A262102278}"/>
                </a:ext>
              </a:extLst>
            </p:cNvPr>
            <p:cNvSpPr txBox="1">
              <a:spLocks/>
            </p:cNvSpPr>
            <p:nvPr/>
          </p:nvSpPr>
          <p:spPr bwMode="gray">
            <a:xfrm>
              <a:off x="749420" y="2592529"/>
              <a:ext cx="1456556" cy="481444"/>
            </a:xfrm>
            <a:prstGeom prst="rect">
              <a:avLst/>
            </a:prstGeom>
          </p:spPr>
          <p:txBody>
            <a:bodyPr>
              <a:noAutofit/>
            </a:bodyPr>
            <a:lstStyle>
              <a:lvl1pPr marL="0" marR="0" indent="0" algn="l" defTabSz="1087580" rtl="0" eaLnBrk="1" fontAlgn="auto" latinLnBrk="0" hangingPunct="1">
                <a:lnSpc>
                  <a:spcPct val="100000"/>
                </a:lnSpc>
                <a:spcBef>
                  <a:spcPct val="0"/>
                </a:spcBef>
                <a:spcAft>
                  <a:spcPts val="0"/>
                </a:spcAft>
                <a:buClrTx/>
                <a:buSzTx/>
                <a:buFontTx/>
                <a:buNone/>
                <a:tabLst/>
                <a:defRPr sz="2899" b="1">
                  <a:solidFill>
                    <a:srgbClr val="C00000"/>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5pPr>
              <a:lvl6pPr marL="482820"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6pPr>
              <a:lvl7pPr marL="965641"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7pPr>
              <a:lvl8pPr marL="1448461"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8pPr>
              <a:lvl9pPr marL="1931280"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9pPr>
            </a:lstStyle>
            <a:p>
              <a:pPr marL="456286" lvl="1" defTabSz="798324" eaLnBrk="1" hangingPunct="1">
                <a:lnSpc>
                  <a:spcPct val="120000"/>
                </a:lnSpc>
                <a:buClr>
                  <a:srgbClr val="CC9900"/>
                </a:buClr>
                <a:defRPr/>
              </a:pPr>
              <a:r>
                <a:rPr lang="zh-CN" altLang="en-US" sz="1800" dirty="0">
                  <a:solidFill>
                    <a:schemeClr val="tx1">
                      <a:lumMod val="65000"/>
                      <a:lumOff val="35000"/>
                    </a:schemeClr>
                  </a:solidFill>
                  <a:latin typeface="+mn-lt"/>
                  <a:ea typeface="+mn-ea"/>
                  <a:cs typeface="+mn-ea"/>
                  <a:sym typeface="+mn-lt"/>
                </a:rPr>
                <a:t>优点</a:t>
              </a:r>
            </a:p>
          </p:txBody>
        </p:sp>
        <p:pic>
          <p:nvPicPr>
            <p:cNvPr id="69" name="图片 68">
              <a:extLst>
                <a:ext uri="{FF2B5EF4-FFF2-40B4-BE49-F238E27FC236}">
                  <a16:creationId xmlns:a16="http://schemas.microsoft.com/office/drawing/2014/main" id="{16BC8056-2A9E-46AF-AA6C-C9E8733A9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rot="16200000">
              <a:off x="6337399" y="4104651"/>
              <a:ext cx="902070" cy="686810"/>
            </a:xfrm>
            <a:prstGeom prst="rect">
              <a:avLst/>
            </a:prstGeom>
          </p:spPr>
        </p:pic>
        <p:sp>
          <p:nvSpPr>
            <p:cNvPr id="71" name="标题 1">
              <a:extLst>
                <a:ext uri="{FF2B5EF4-FFF2-40B4-BE49-F238E27FC236}">
                  <a16:creationId xmlns:a16="http://schemas.microsoft.com/office/drawing/2014/main" id="{F1660835-47B7-4A1C-BEB2-5C09E99AD031}"/>
                </a:ext>
              </a:extLst>
            </p:cNvPr>
            <p:cNvSpPr txBox="1">
              <a:spLocks/>
            </p:cNvSpPr>
            <p:nvPr/>
          </p:nvSpPr>
          <p:spPr bwMode="gray">
            <a:xfrm>
              <a:off x="4268866" y="2614908"/>
              <a:ext cx="1979550" cy="481444"/>
            </a:xfrm>
            <a:prstGeom prst="rect">
              <a:avLst/>
            </a:prstGeom>
          </p:spPr>
          <p:txBody>
            <a:bodyPr>
              <a:noAutofit/>
            </a:bodyPr>
            <a:lstStyle>
              <a:lvl1pPr marL="0" marR="0" indent="0" algn="l" defTabSz="1087580" rtl="0" eaLnBrk="1" fontAlgn="auto" latinLnBrk="0" hangingPunct="1">
                <a:lnSpc>
                  <a:spcPct val="100000"/>
                </a:lnSpc>
                <a:spcBef>
                  <a:spcPct val="0"/>
                </a:spcBef>
                <a:spcAft>
                  <a:spcPts val="0"/>
                </a:spcAft>
                <a:buClrTx/>
                <a:buSzTx/>
                <a:buFontTx/>
                <a:buNone/>
                <a:tabLst/>
                <a:defRPr sz="2899" b="1">
                  <a:solidFill>
                    <a:srgbClr val="C00000"/>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5pPr>
              <a:lvl6pPr marL="482820"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6pPr>
              <a:lvl7pPr marL="965641"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7pPr>
              <a:lvl8pPr marL="1448461"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8pPr>
              <a:lvl9pPr marL="1931280"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9pPr>
            </a:lstStyle>
            <a:p>
              <a:pPr marL="456286" lvl="1" defTabSz="798324" eaLnBrk="1" hangingPunct="1">
                <a:lnSpc>
                  <a:spcPct val="120000"/>
                </a:lnSpc>
                <a:buClr>
                  <a:srgbClr val="CC9900"/>
                </a:buClr>
                <a:defRPr/>
              </a:pPr>
              <a:r>
                <a:rPr lang="zh-CN" altLang="en-US" sz="1800" dirty="0">
                  <a:solidFill>
                    <a:schemeClr val="tx1">
                      <a:lumMod val="65000"/>
                      <a:lumOff val="35000"/>
                    </a:schemeClr>
                  </a:solidFill>
                  <a:latin typeface="+mn-lt"/>
                  <a:ea typeface="+mn-ea"/>
                  <a:cs typeface="+mn-ea"/>
                  <a:sym typeface="+mn-lt"/>
                </a:rPr>
                <a:t>缺点</a:t>
              </a:r>
            </a:p>
          </p:txBody>
        </p:sp>
        <p:sp>
          <p:nvSpPr>
            <p:cNvPr id="73" name="矩形 72">
              <a:extLst>
                <a:ext uri="{FF2B5EF4-FFF2-40B4-BE49-F238E27FC236}">
                  <a16:creationId xmlns:a16="http://schemas.microsoft.com/office/drawing/2014/main" id="{B91C9D53-566C-47C7-BFEB-4B1A8DC7E15D}"/>
                </a:ext>
              </a:extLst>
            </p:cNvPr>
            <p:cNvSpPr/>
            <p:nvPr/>
          </p:nvSpPr>
          <p:spPr bwMode="gray">
            <a:xfrm>
              <a:off x="7903250" y="5188884"/>
              <a:ext cx="2852063" cy="805542"/>
            </a:xfrm>
            <a:prstGeom prst="rect">
              <a:avLst/>
            </a:prstGeom>
          </p:spPr>
          <p:txBody>
            <a:bodyPr wrap="none" lIns="91440" tIns="45720" rIns="91440" bIns="45720">
              <a:spAutoFit/>
            </a:bodyPr>
            <a:lstStyle/>
            <a:p>
              <a:pPr algn="ctr" defTabSz="457199" fontAlgn="auto">
                <a:lnSpc>
                  <a:spcPct val="120000"/>
                </a:lnSpc>
              </a:pPr>
              <a:r>
                <a:rPr lang="en-US" altLang="zh-CN" sz="2400" b="1" dirty="0">
                  <a:solidFill>
                    <a:srgbClr val="FFC000"/>
                  </a:solidFill>
                  <a:cs typeface="+mn-ea"/>
                  <a:sym typeface="+mn-lt"/>
                </a:rPr>
                <a:t>SR</a:t>
              </a:r>
              <a:r>
                <a:rPr lang="en-US" altLang="zh-CN" sz="2400" b="1" dirty="0">
                  <a:solidFill>
                    <a:srgbClr val="00B050"/>
                  </a:solidFill>
                  <a:cs typeface="+mn-ea"/>
                  <a:sym typeface="+mn-lt"/>
                </a:rPr>
                <a:t>v6</a:t>
              </a:r>
            </a:p>
            <a:p>
              <a:pPr algn="ctr" defTabSz="457199" fontAlgn="auto">
                <a:lnSpc>
                  <a:spcPct val="120000"/>
                </a:lnSpc>
              </a:pPr>
              <a:r>
                <a:rPr lang="zh-CN" altLang="en-US" sz="1600" dirty="0">
                  <a:cs typeface="+mn-ea"/>
                  <a:sym typeface="+mn-lt"/>
                </a:rPr>
                <a:t>基于</a:t>
              </a:r>
              <a:r>
                <a:rPr lang="en-US" altLang="zh-CN" sz="1600" dirty="0">
                  <a:cs typeface="+mn-ea"/>
                  <a:sym typeface="+mn-lt"/>
                </a:rPr>
                <a:t>IPv6</a:t>
              </a:r>
              <a:r>
                <a:rPr lang="zh-CN" altLang="en-US" sz="1600" dirty="0">
                  <a:cs typeface="+mn-ea"/>
                  <a:sym typeface="+mn-lt"/>
                </a:rPr>
                <a:t>路由扩展头进行扩展</a:t>
              </a:r>
              <a:endParaRPr lang="zh-CN" altLang="en-US" sz="1600" b="1" dirty="0">
                <a:solidFill>
                  <a:srgbClr val="00B050"/>
                </a:solidFill>
                <a:cs typeface="+mn-ea"/>
                <a:sym typeface="+mn-lt"/>
              </a:endParaRPr>
            </a:p>
          </p:txBody>
        </p:sp>
        <p:sp>
          <p:nvSpPr>
            <p:cNvPr id="78" name="矩形 77">
              <a:extLst>
                <a:ext uri="{FF2B5EF4-FFF2-40B4-BE49-F238E27FC236}">
                  <a16:creationId xmlns:a16="http://schemas.microsoft.com/office/drawing/2014/main" id="{7AF6E3C8-85E9-413C-81A2-7E1E64E62997}"/>
                </a:ext>
              </a:extLst>
            </p:cNvPr>
            <p:cNvSpPr/>
            <p:nvPr/>
          </p:nvSpPr>
          <p:spPr bwMode="gray">
            <a:xfrm>
              <a:off x="7807438" y="3380724"/>
              <a:ext cx="3046026" cy="805542"/>
            </a:xfrm>
            <a:prstGeom prst="rect">
              <a:avLst/>
            </a:prstGeom>
          </p:spPr>
          <p:txBody>
            <a:bodyPr wrap="none" lIns="91440" tIns="45720" rIns="91440" bIns="45720">
              <a:spAutoFit/>
            </a:bodyPr>
            <a:lstStyle/>
            <a:p>
              <a:pPr algn="ctr" defTabSz="457199" fontAlgn="auto">
                <a:lnSpc>
                  <a:spcPct val="120000"/>
                </a:lnSpc>
              </a:pPr>
              <a:r>
                <a:rPr lang="en-US" altLang="zh-CN" sz="2400" b="1" dirty="0">
                  <a:solidFill>
                    <a:srgbClr val="FFC000"/>
                  </a:solidFill>
                  <a:cs typeface="+mn-ea"/>
                  <a:sym typeface="+mn-lt"/>
                </a:rPr>
                <a:t>SR</a:t>
              </a:r>
              <a:r>
                <a:rPr lang="en-US" altLang="zh-CN" sz="2400" b="1" dirty="0">
                  <a:solidFill>
                    <a:srgbClr val="00B050"/>
                  </a:solidFill>
                  <a:cs typeface="+mn-ea"/>
                  <a:sym typeface="+mn-lt"/>
                </a:rPr>
                <a:t>-MPLS</a:t>
              </a:r>
            </a:p>
            <a:p>
              <a:pPr algn="ctr" defTabSz="457199" fontAlgn="auto">
                <a:lnSpc>
                  <a:spcPct val="120000"/>
                </a:lnSpc>
              </a:pPr>
              <a:r>
                <a:rPr lang="zh-CN" altLang="en-US" sz="1600" dirty="0">
                  <a:cs typeface="+mn-ea"/>
                  <a:sym typeface="+mn-lt"/>
                </a:rPr>
                <a:t>在现有</a:t>
              </a:r>
              <a:r>
                <a:rPr lang="en-US" altLang="zh-CN" sz="1600" dirty="0">
                  <a:cs typeface="+mn-ea"/>
                  <a:sym typeface="+mn-lt"/>
                </a:rPr>
                <a:t>IP/MPLS</a:t>
              </a:r>
              <a:r>
                <a:rPr lang="zh-CN" altLang="en-US" sz="1600" dirty="0">
                  <a:cs typeface="+mn-ea"/>
                  <a:sym typeface="+mn-lt"/>
                </a:rPr>
                <a:t>网络上增量部署</a:t>
              </a:r>
              <a:endParaRPr lang="zh-CN" altLang="en-US" sz="1600" b="1" dirty="0">
                <a:solidFill>
                  <a:srgbClr val="00B050"/>
                </a:solidFill>
                <a:cs typeface="+mn-ea"/>
                <a:sym typeface="+mn-lt"/>
              </a:endParaRPr>
            </a:p>
          </p:txBody>
        </p:sp>
        <p:sp>
          <p:nvSpPr>
            <p:cNvPr id="79" name="左大括号 78">
              <a:extLst>
                <a:ext uri="{FF2B5EF4-FFF2-40B4-BE49-F238E27FC236}">
                  <a16:creationId xmlns:a16="http://schemas.microsoft.com/office/drawing/2014/main" id="{5D5F82A7-620C-4D4F-B253-69347B4ADEC5}"/>
                </a:ext>
              </a:extLst>
            </p:cNvPr>
            <p:cNvSpPr/>
            <p:nvPr/>
          </p:nvSpPr>
          <p:spPr bwMode="gray">
            <a:xfrm>
              <a:off x="7372735" y="3680512"/>
              <a:ext cx="353448" cy="2074106"/>
            </a:xfrm>
            <a:prstGeom prst="leftBrace">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lnSpc>
                  <a:spcPct val="120000"/>
                </a:lnSpc>
              </a:pPr>
              <a:endParaRPr lang="zh-CN" altLang="en-US" sz="1600">
                <a:cs typeface="+mn-ea"/>
                <a:sym typeface="+mn-lt"/>
              </a:endParaRPr>
            </a:p>
          </p:txBody>
        </p:sp>
        <p:sp>
          <p:nvSpPr>
            <p:cNvPr id="83" name="标题 1">
              <a:extLst>
                <a:ext uri="{FF2B5EF4-FFF2-40B4-BE49-F238E27FC236}">
                  <a16:creationId xmlns:a16="http://schemas.microsoft.com/office/drawing/2014/main" id="{04607390-06FE-4D7F-A9C8-42E0A31F9C43}"/>
                </a:ext>
              </a:extLst>
            </p:cNvPr>
            <p:cNvSpPr txBox="1">
              <a:spLocks/>
            </p:cNvSpPr>
            <p:nvPr/>
          </p:nvSpPr>
          <p:spPr bwMode="gray">
            <a:xfrm>
              <a:off x="8183220" y="2616497"/>
              <a:ext cx="3385154" cy="481444"/>
            </a:xfrm>
            <a:prstGeom prst="rect">
              <a:avLst/>
            </a:prstGeom>
          </p:spPr>
          <p:txBody>
            <a:bodyPr>
              <a:noAutofit/>
            </a:bodyPr>
            <a:lstStyle>
              <a:lvl1pPr marL="0" marR="0" indent="0" algn="l" defTabSz="1087580" rtl="0" eaLnBrk="1" fontAlgn="auto" latinLnBrk="0" hangingPunct="1">
                <a:lnSpc>
                  <a:spcPct val="100000"/>
                </a:lnSpc>
                <a:spcBef>
                  <a:spcPct val="0"/>
                </a:spcBef>
                <a:spcAft>
                  <a:spcPts val="0"/>
                </a:spcAft>
                <a:buClrTx/>
                <a:buSzTx/>
                <a:buFontTx/>
                <a:buNone/>
                <a:tabLst/>
                <a:defRPr sz="2899" b="1">
                  <a:solidFill>
                    <a:srgbClr val="C00000"/>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332" b="1">
                  <a:solidFill>
                    <a:srgbClr val="990000"/>
                  </a:solidFill>
                  <a:latin typeface="FrutigerNext LT Medium" pitchFamily="34" charset="0"/>
                  <a:ea typeface="华文细黑" pitchFamily="2" charset="-122"/>
                  <a:cs typeface="宋体" charset="-122"/>
                </a:defRPr>
              </a:lvl5pPr>
              <a:lvl6pPr marL="482820"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6pPr>
              <a:lvl7pPr marL="965641"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7pPr>
              <a:lvl8pPr marL="1448461"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8pPr>
              <a:lvl9pPr marL="1931280" algn="l" rtl="0" eaLnBrk="1" fontAlgn="base" hangingPunct="1">
                <a:spcBef>
                  <a:spcPct val="0"/>
                </a:spcBef>
                <a:spcAft>
                  <a:spcPct val="0"/>
                </a:spcAft>
                <a:defRPr sz="3332" b="1">
                  <a:solidFill>
                    <a:srgbClr val="990000"/>
                  </a:solidFill>
                  <a:latin typeface="FrutigerNext LT Medium" pitchFamily="34" charset="0"/>
                  <a:ea typeface="华文细黑" pitchFamily="2" charset="-122"/>
                  <a:cs typeface="宋体" charset="-122"/>
                </a:defRPr>
              </a:lvl9pPr>
            </a:lstStyle>
            <a:p>
              <a:pPr marL="456286" lvl="1" defTabSz="798324" eaLnBrk="1" hangingPunct="1">
                <a:lnSpc>
                  <a:spcPct val="120000"/>
                </a:lnSpc>
                <a:buClr>
                  <a:srgbClr val="CC9900"/>
                </a:buClr>
                <a:defRPr/>
              </a:pPr>
              <a:r>
                <a:rPr lang="zh-CN" altLang="en-US" sz="1800" dirty="0">
                  <a:solidFill>
                    <a:srgbClr val="C00000"/>
                  </a:solidFill>
                  <a:latin typeface="+mn-lt"/>
                  <a:ea typeface="+mn-ea"/>
                  <a:cs typeface="+mn-ea"/>
                  <a:sym typeface="+mn-lt"/>
                </a:rPr>
                <a:t>解决方案</a:t>
              </a:r>
            </a:p>
          </p:txBody>
        </p:sp>
        <p:sp>
          <p:nvSpPr>
            <p:cNvPr id="91" name="圆角矩形 80">
              <a:extLst>
                <a:ext uri="{FF2B5EF4-FFF2-40B4-BE49-F238E27FC236}">
                  <a16:creationId xmlns:a16="http://schemas.microsoft.com/office/drawing/2014/main" id="{1D4E7AF9-3229-4EB9-B0D8-7CFB1534F3B9}"/>
                </a:ext>
              </a:extLst>
            </p:cNvPr>
            <p:cNvSpPr/>
            <p:nvPr/>
          </p:nvSpPr>
          <p:spPr bwMode="gray">
            <a:xfrm>
              <a:off x="2617971" y="3491200"/>
              <a:ext cx="932713" cy="307939"/>
            </a:xfrm>
            <a:prstGeom prst="roundRect">
              <a:avLst/>
            </a:prstGeom>
            <a:solidFill>
              <a:srgbClr val="ED6D00"/>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en-US" altLang="zh-CN" sz="1500" b="0" i="0" u="none" strike="noStrike" kern="0" cap="none" spc="0" normalizeH="0" noProof="0" dirty="0">
                  <a:ln>
                    <a:noFill/>
                  </a:ln>
                  <a:solidFill>
                    <a:prstClr val="white"/>
                  </a:solidFill>
                  <a:effectLst/>
                  <a:uLnTx/>
                  <a:uFillTx/>
                  <a:cs typeface="+mn-ea"/>
                  <a:sym typeface="+mn-lt"/>
                </a:rPr>
                <a:t>IP</a:t>
              </a:r>
            </a:p>
          </p:txBody>
        </p:sp>
        <p:sp>
          <p:nvSpPr>
            <p:cNvPr id="93" name="圆角矩形 81">
              <a:extLst>
                <a:ext uri="{FF2B5EF4-FFF2-40B4-BE49-F238E27FC236}">
                  <a16:creationId xmlns:a16="http://schemas.microsoft.com/office/drawing/2014/main" id="{8BFBF475-D738-4DB1-A0BB-9066B3026E2D}"/>
                </a:ext>
              </a:extLst>
            </p:cNvPr>
            <p:cNvSpPr/>
            <p:nvPr/>
          </p:nvSpPr>
          <p:spPr bwMode="gray">
            <a:xfrm>
              <a:off x="2617971" y="4363044"/>
              <a:ext cx="921902" cy="307939"/>
            </a:xfrm>
            <a:prstGeom prst="roundRect">
              <a:avLst/>
            </a:prstGeom>
            <a:solidFill>
              <a:srgbClr val="ED6D00"/>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en-US" altLang="zh-CN" sz="1500" b="0" i="0" u="none" strike="noStrike" kern="0" cap="none" spc="0" normalizeH="0" noProof="0" dirty="0">
                  <a:ln>
                    <a:noFill/>
                  </a:ln>
                  <a:solidFill>
                    <a:prstClr val="white"/>
                  </a:solidFill>
                  <a:effectLst/>
                  <a:uLnTx/>
                  <a:uFillTx/>
                  <a:cs typeface="+mn-ea"/>
                  <a:sym typeface="+mn-lt"/>
                </a:rPr>
                <a:t>LDP</a:t>
              </a:r>
            </a:p>
          </p:txBody>
        </p:sp>
        <p:sp>
          <p:nvSpPr>
            <p:cNvPr id="94" name="圆角矩形 82">
              <a:extLst>
                <a:ext uri="{FF2B5EF4-FFF2-40B4-BE49-F238E27FC236}">
                  <a16:creationId xmlns:a16="http://schemas.microsoft.com/office/drawing/2014/main" id="{8DA35C2F-7B28-48FB-8B4D-E576B73896CE}"/>
                </a:ext>
              </a:extLst>
            </p:cNvPr>
            <p:cNvSpPr/>
            <p:nvPr/>
          </p:nvSpPr>
          <p:spPr bwMode="gray">
            <a:xfrm>
              <a:off x="2617971" y="5176213"/>
              <a:ext cx="921902" cy="417001"/>
            </a:xfrm>
            <a:prstGeom prst="roundRect">
              <a:avLst/>
            </a:prstGeom>
            <a:solidFill>
              <a:srgbClr val="ED6D00"/>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en-US" altLang="zh-CN" sz="1200" b="0" i="0" u="none" strike="noStrike" kern="0" cap="none" spc="0" normalizeH="0" noProof="0" dirty="0">
                  <a:ln>
                    <a:noFill/>
                  </a:ln>
                  <a:solidFill>
                    <a:prstClr val="white"/>
                  </a:solidFill>
                  <a:effectLst/>
                  <a:uLnTx/>
                  <a:uFillTx/>
                  <a:cs typeface="+mn-ea"/>
                  <a:sym typeface="+mn-lt"/>
                </a:rPr>
                <a:t>RSVP-TE</a:t>
              </a:r>
            </a:p>
          </p:txBody>
        </p:sp>
        <p:sp>
          <p:nvSpPr>
            <p:cNvPr id="95" name="圆角矩形 83">
              <a:extLst>
                <a:ext uri="{FF2B5EF4-FFF2-40B4-BE49-F238E27FC236}">
                  <a16:creationId xmlns:a16="http://schemas.microsoft.com/office/drawing/2014/main" id="{EA26A44D-4A18-4820-93C7-E1A0343FE92F}"/>
                </a:ext>
              </a:extLst>
            </p:cNvPr>
            <p:cNvSpPr/>
            <p:nvPr/>
          </p:nvSpPr>
          <p:spPr bwMode="gray">
            <a:xfrm>
              <a:off x="999670" y="3314752"/>
              <a:ext cx="1023033" cy="307939"/>
            </a:xfrm>
            <a:prstGeom prst="roundRect">
              <a:avLst/>
            </a:prstGeom>
            <a:solidFill>
              <a:srgbClr val="30B5C5"/>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en-US" altLang="zh-CN" sz="1500" b="0" i="0" u="none" strike="noStrike" kern="0" cap="none" spc="0" normalizeH="0" noProof="0" dirty="0">
                  <a:ln>
                    <a:noFill/>
                  </a:ln>
                  <a:solidFill>
                    <a:prstClr val="white"/>
                  </a:solidFill>
                  <a:effectLst/>
                  <a:uLnTx/>
                  <a:uFillTx/>
                  <a:cs typeface="+mn-ea"/>
                  <a:sym typeface="+mn-lt"/>
                </a:rPr>
                <a:t>ECMP</a:t>
              </a:r>
            </a:p>
          </p:txBody>
        </p:sp>
        <p:sp>
          <p:nvSpPr>
            <p:cNvPr id="100" name="圆角矩形 84">
              <a:extLst>
                <a:ext uri="{FF2B5EF4-FFF2-40B4-BE49-F238E27FC236}">
                  <a16:creationId xmlns:a16="http://schemas.microsoft.com/office/drawing/2014/main" id="{AA88CE01-ECB6-47F3-A8AF-49716FFC1A41}"/>
                </a:ext>
              </a:extLst>
            </p:cNvPr>
            <p:cNvSpPr/>
            <p:nvPr/>
          </p:nvSpPr>
          <p:spPr bwMode="gray">
            <a:xfrm>
              <a:off x="999670" y="4394260"/>
              <a:ext cx="1023033" cy="307939"/>
            </a:xfrm>
            <a:prstGeom prst="roundRect">
              <a:avLst/>
            </a:prstGeom>
            <a:solidFill>
              <a:srgbClr val="30B5C5"/>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zh-CN" altLang="en-US" sz="1500" b="0" i="0" u="none" strike="noStrike" kern="0" cap="none" spc="0" normalizeH="0" noProof="0" dirty="0">
                  <a:ln>
                    <a:noFill/>
                  </a:ln>
                  <a:solidFill>
                    <a:prstClr val="white"/>
                  </a:solidFill>
                  <a:effectLst/>
                  <a:uLnTx/>
                  <a:uFillTx/>
                  <a:cs typeface="+mn-ea"/>
                  <a:sym typeface="+mn-lt"/>
                </a:rPr>
                <a:t>标签转发</a:t>
              </a:r>
              <a:endParaRPr kumimoji="0" lang="en-US" altLang="zh-CN" sz="1500" b="0" i="0" u="none" strike="noStrike" kern="0" cap="none" spc="0" normalizeH="0" noProof="0" dirty="0">
                <a:ln>
                  <a:noFill/>
                </a:ln>
                <a:solidFill>
                  <a:prstClr val="white"/>
                </a:solidFill>
                <a:effectLst/>
                <a:uLnTx/>
                <a:uFillTx/>
                <a:cs typeface="+mn-ea"/>
                <a:sym typeface="+mn-lt"/>
              </a:endParaRPr>
            </a:p>
          </p:txBody>
        </p:sp>
        <p:sp>
          <p:nvSpPr>
            <p:cNvPr id="101" name="圆角矩形 86">
              <a:extLst>
                <a:ext uri="{FF2B5EF4-FFF2-40B4-BE49-F238E27FC236}">
                  <a16:creationId xmlns:a16="http://schemas.microsoft.com/office/drawing/2014/main" id="{EC80F7A7-6949-4C1A-BD14-C6DE662BAE1E}"/>
                </a:ext>
              </a:extLst>
            </p:cNvPr>
            <p:cNvSpPr/>
            <p:nvPr/>
          </p:nvSpPr>
          <p:spPr bwMode="gray">
            <a:xfrm>
              <a:off x="999670" y="4934014"/>
              <a:ext cx="1023033" cy="307939"/>
            </a:xfrm>
            <a:prstGeom prst="roundRect">
              <a:avLst/>
            </a:prstGeom>
            <a:solidFill>
              <a:srgbClr val="30B5C5"/>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zh-CN" altLang="en-US" sz="1500" b="0" i="0" u="none" strike="noStrike" kern="0" cap="none" spc="0" normalizeH="0" noProof="0" dirty="0">
                  <a:ln>
                    <a:noFill/>
                  </a:ln>
                  <a:solidFill>
                    <a:prstClr val="white"/>
                  </a:solidFill>
                  <a:effectLst/>
                  <a:uLnTx/>
                  <a:uFillTx/>
                  <a:cs typeface="+mn-ea"/>
                  <a:sym typeface="+mn-lt"/>
                </a:rPr>
                <a:t>带宽预留</a:t>
              </a:r>
              <a:endParaRPr kumimoji="0" lang="en-US" altLang="zh-CN" sz="1500" b="0" i="0" u="none" strike="noStrike" kern="0" cap="none" spc="0" normalizeH="0" noProof="0" dirty="0">
                <a:ln>
                  <a:noFill/>
                </a:ln>
                <a:solidFill>
                  <a:prstClr val="white"/>
                </a:solidFill>
                <a:effectLst/>
                <a:uLnTx/>
                <a:uFillTx/>
                <a:cs typeface="+mn-ea"/>
                <a:sym typeface="+mn-lt"/>
              </a:endParaRPr>
            </a:p>
          </p:txBody>
        </p:sp>
        <p:sp>
          <p:nvSpPr>
            <p:cNvPr id="102" name="圆角矩形 87">
              <a:extLst>
                <a:ext uri="{FF2B5EF4-FFF2-40B4-BE49-F238E27FC236}">
                  <a16:creationId xmlns:a16="http://schemas.microsoft.com/office/drawing/2014/main" id="{ECBF84E9-EDC2-4151-9176-CAC4246CE3A1}"/>
                </a:ext>
              </a:extLst>
            </p:cNvPr>
            <p:cNvSpPr/>
            <p:nvPr/>
          </p:nvSpPr>
          <p:spPr bwMode="gray">
            <a:xfrm>
              <a:off x="999670" y="5473766"/>
              <a:ext cx="1023033" cy="307939"/>
            </a:xfrm>
            <a:prstGeom prst="roundRect">
              <a:avLst/>
            </a:prstGeom>
            <a:solidFill>
              <a:srgbClr val="30B5C5"/>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zh-CN" altLang="en-US" sz="1500" b="0" i="0" u="none" strike="noStrike" kern="0" cap="none" spc="0" normalizeH="0" noProof="0" dirty="0">
                  <a:ln>
                    <a:noFill/>
                  </a:ln>
                  <a:solidFill>
                    <a:prstClr val="white"/>
                  </a:solidFill>
                  <a:effectLst/>
                  <a:uLnTx/>
                  <a:uFillTx/>
                  <a:cs typeface="+mn-ea"/>
                  <a:sym typeface="+mn-lt"/>
                </a:rPr>
                <a:t>路径规划</a:t>
              </a:r>
              <a:endParaRPr kumimoji="0" lang="en-US" altLang="zh-CN" sz="1500" b="0" i="0" u="none" strike="noStrike" kern="0" cap="none" spc="0" normalizeH="0" noProof="0" dirty="0">
                <a:ln>
                  <a:noFill/>
                </a:ln>
                <a:solidFill>
                  <a:prstClr val="white"/>
                </a:solidFill>
                <a:effectLst/>
                <a:uLnTx/>
                <a:uFillTx/>
                <a:cs typeface="+mn-ea"/>
                <a:sym typeface="+mn-lt"/>
              </a:endParaRPr>
            </a:p>
          </p:txBody>
        </p:sp>
        <p:cxnSp>
          <p:nvCxnSpPr>
            <p:cNvPr id="103" name="直接连接符 102">
              <a:extLst>
                <a:ext uri="{FF2B5EF4-FFF2-40B4-BE49-F238E27FC236}">
                  <a16:creationId xmlns:a16="http://schemas.microsoft.com/office/drawing/2014/main" id="{E5D88A97-1D20-436A-8324-AC98ABE82409}"/>
                </a:ext>
              </a:extLst>
            </p:cNvPr>
            <p:cNvCxnSpPr>
              <a:stCxn id="91" idx="1"/>
              <a:endCxn id="95" idx="3"/>
            </p:cNvCxnSpPr>
            <p:nvPr/>
          </p:nvCxnSpPr>
          <p:spPr bwMode="gray">
            <a:xfrm flipH="1" flipV="1">
              <a:off x="2022703" y="3468722"/>
              <a:ext cx="595268" cy="176448"/>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a:extLst>
                <a:ext uri="{FF2B5EF4-FFF2-40B4-BE49-F238E27FC236}">
                  <a16:creationId xmlns:a16="http://schemas.microsoft.com/office/drawing/2014/main" id="{9CFAC195-3E46-46ED-BBC0-05CE7877FD08}"/>
                </a:ext>
              </a:extLst>
            </p:cNvPr>
            <p:cNvCxnSpPr>
              <a:stCxn id="93" idx="1"/>
              <a:endCxn id="95" idx="3"/>
            </p:cNvCxnSpPr>
            <p:nvPr/>
          </p:nvCxnSpPr>
          <p:spPr bwMode="gray">
            <a:xfrm flipH="1" flipV="1">
              <a:off x="2022703" y="3468722"/>
              <a:ext cx="595268" cy="1048292"/>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连接符 104">
              <a:extLst>
                <a:ext uri="{FF2B5EF4-FFF2-40B4-BE49-F238E27FC236}">
                  <a16:creationId xmlns:a16="http://schemas.microsoft.com/office/drawing/2014/main" id="{CE56BF15-46E0-402B-9606-0346061F43D1}"/>
                </a:ext>
              </a:extLst>
            </p:cNvPr>
            <p:cNvCxnSpPr>
              <a:stCxn id="93" idx="1"/>
              <a:endCxn id="100" idx="3"/>
            </p:cNvCxnSpPr>
            <p:nvPr/>
          </p:nvCxnSpPr>
          <p:spPr bwMode="gray">
            <a:xfrm flipH="1">
              <a:off x="2022703" y="4517014"/>
              <a:ext cx="595268" cy="31216"/>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a:extLst>
                <a:ext uri="{FF2B5EF4-FFF2-40B4-BE49-F238E27FC236}">
                  <a16:creationId xmlns:a16="http://schemas.microsoft.com/office/drawing/2014/main" id="{AE15DA57-1F31-44E9-9D2B-BB847D5C99E8}"/>
                </a:ext>
              </a:extLst>
            </p:cNvPr>
            <p:cNvCxnSpPr>
              <a:cxnSpLocks/>
              <a:stCxn id="94" idx="1"/>
              <a:endCxn id="101" idx="3"/>
            </p:cNvCxnSpPr>
            <p:nvPr/>
          </p:nvCxnSpPr>
          <p:spPr bwMode="gray">
            <a:xfrm flipH="1" flipV="1">
              <a:off x="2022703" y="5087984"/>
              <a:ext cx="595268" cy="296730"/>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a:extLst>
                <a:ext uri="{FF2B5EF4-FFF2-40B4-BE49-F238E27FC236}">
                  <a16:creationId xmlns:a16="http://schemas.microsoft.com/office/drawing/2014/main" id="{CD0D215D-8DA3-4A6E-8C7A-40FBA01C2CFF}"/>
                </a:ext>
              </a:extLst>
            </p:cNvPr>
            <p:cNvCxnSpPr>
              <a:cxnSpLocks/>
              <a:stCxn id="94" idx="1"/>
              <a:endCxn id="102" idx="3"/>
            </p:cNvCxnSpPr>
            <p:nvPr/>
          </p:nvCxnSpPr>
          <p:spPr bwMode="gray">
            <a:xfrm flipH="1">
              <a:off x="2022703" y="5384714"/>
              <a:ext cx="595268" cy="243022"/>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圆角矩形 94">
              <a:extLst>
                <a:ext uri="{FF2B5EF4-FFF2-40B4-BE49-F238E27FC236}">
                  <a16:creationId xmlns:a16="http://schemas.microsoft.com/office/drawing/2014/main" id="{418373B9-65C7-49B0-97B4-F92EAA3CE6AC}"/>
                </a:ext>
              </a:extLst>
            </p:cNvPr>
            <p:cNvSpPr/>
            <p:nvPr/>
          </p:nvSpPr>
          <p:spPr bwMode="gray">
            <a:xfrm>
              <a:off x="4264255" y="3389118"/>
              <a:ext cx="1690155" cy="410021"/>
            </a:xfrm>
            <a:prstGeom prst="roundRect">
              <a:avLst/>
            </a:prstGeom>
            <a:solidFill>
              <a:srgbClr val="7F0001"/>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zh-CN" altLang="en-US" sz="1400" b="0" i="0" u="none" strike="noStrike" kern="0" cap="none" spc="0" normalizeH="0" noProof="0" dirty="0">
                  <a:ln>
                    <a:noFill/>
                  </a:ln>
                  <a:solidFill>
                    <a:prstClr val="white"/>
                  </a:solidFill>
                  <a:effectLst/>
                  <a:uLnTx/>
                  <a:uFillTx/>
                  <a:cs typeface="+mn-ea"/>
                  <a:sym typeface="+mn-lt"/>
                </a:rPr>
                <a:t>缺乏路径规划能力</a:t>
              </a:r>
              <a:endParaRPr kumimoji="0" lang="en-US" altLang="zh-CN" sz="1400" b="0" i="0" u="none" strike="noStrike" kern="0" cap="none" spc="0" normalizeH="0" noProof="0" dirty="0">
                <a:ln>
                  <a:noFill/>
                </a:ln>
                <a:solidFill>
                  <a:prstClr val="white"/>
                </a:solidFill>
                <a:effectLst/>
                <a:uLnTx/>
                <a:uFillTx/>
                <a:cs typeface="+mn-ea"/>
                <a:sym typeface="+mn-lt"/>
              </a:endParaRPr>
            </a:p>
          </p:txBody>
        </p:sp>
        <p:cxnSp>
          <p:nvCxnSpPr>
            <p:cNvPr id="109" name="直接连接符 108">
              <a:extLst>
                <a:ext uri="{FF2B5EF4-FFF2-40B4-BE49-F238E27FC236}">
                  <a16:creationId xmlns:a16="http://schemas.microsoft.com/office/drawing/2014/main" id="{338B01F1-31CB-43CB-ACD3-BCA28D7FF94E}"/>
                </a:ext>
              </a:extLst>
            </p:cNvPr>
            <p:cNvCxnSpPr>
              <a:stCxn id="108" idx="1"/>
              <a:endCxn id="91" idx="3"/>
            </p:cNvCxnSpPr>
            <p:nvPr/>
          </p:nvCxnSpPr>
          <p:spPr bwMode="gray">
            <a:xfrm flipH="1">
              <a:off x="3550684" y="3594129"/>
              <a:ext cx="713571" cy="51041"/>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连接符 109">
              <a:extLst>
                <a:ext uri="{FF2B5EF4-FFF2-40B4-BE49-F238E27FC236}">
                  <a16:creationId xmlns:a16="http://schemas.microsoft.com/office/drawing/2014/main" id="{B1BCD5D1-74DD-4C9A-90CF-5A2D723CF5C6}"/>
                </a:ext>
              </a:extLst>
            </p:cNvPr>
            <p:cNvCxnSpPr>
              <a:stCxn id="108" idx="1"/>
              <a:endCxn id="93" idx="3"/>
            </p:cNvCxnSpPr>
            <p:nvPr/>
          </p:nvCxnSpPr>
          <p:spPr bwMode="gray">
            <a:xfrm flipH="1">
              <a:off x="3539874" y="3594129"/>
              <a:ext cx="724381" cy="922885"/>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圆角矩形 97">
              <a:extLst>
                <a:ext uri="{FF2B5EF4-FFF2-40B4-BE49-F238E27FC236}">
                  <a16:creationId xmlns:a16="http://schemas.microsoft.com/office/drawing/2014/main" id="{9082956E-FC6C-4DF7-9287-A1BFD56B36AF}"/>
                </a:ext>
              </a:extLst>
            </p:cNvPr>
            <p:cNvSpPr/>
            <p:nvPr/>
          </p:nvSpPr>
          <p:spPr bwMode="gray">
            <a:xfrm>
              <a:off x="4281661" y="4976423"/>
              <a:ext cx="1681980" cy="388282"/>
            </a:xfrm>
            <a:prstGeom prst="roundRect">
              <a:avLst/>
            </a:prstGeom>
            <a:solidFill>
              <a:srgbClr val="7F0001"/>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zh-CN" altLang="en-US" sz="1400" b="0" i="0" u="none" strike="noStrike" kern="0" cap="none" spc="0" normalizeH="0" noProof="0" dirty="0">
                  <a:ln>
                    <a:noFill/>
                  </a:ln>
                  <a:solidFill>
                    <a:prstClr val="white"/>
                  </a:solidFill>
                  <a:effectLst/>
                  <a:uLnTx/>
                  <a:uFillTx/>
                  <a:cs typeface="+mn-ea"/>
                  <a:sym typeface="+mn-lt"/>
                </a:rPr>
                <a:t>配置</a:t>
              </a:r>
              <a:r>
                <a:rPr kumimoji="0" lang="en-US" altLang="zh-CN" sz="1400" b="0" i="0" u="none" strike="noStrike" kern="0" cap="none" spc="0" normalizeH="0" noProof="0" dirty="0">
                  <a:ln>
                    <a:noFill/>
                  </a:ln>
                  <a:solidFill>
                    <a:prstClr val="white"/>
                  </a:solidFill>
                  <a:effectLst/>
                  <a:uLnTx/>
                  <a:uFillTx/>
                  <a:cs typeface="+mn-ea"/>
                  <a:sym typeface="+mn-lt"/>
                </a:rPr>
                <a:t>/</a:t>
              </a:r>
              <a:r>
                <a:rPr kumimoji="0" lang="zh-CN" altLang="en-US" sz="1400" b="0" i="0" u="none" strike="noStrike" kern="0" cap="none" spc="0" normalizeH="0" noProof="0" dirty="0">
                  <a:ln>
                    <a:noFill/>
                  </a:ln>
                  <a:solidFill>
                    <a:prstClr val="white"/>
                  </a:solidFill>
                  <a:effectLst/>
                  <a:uLnTx/>
                  <a:uFillTx/>
                  <a:cs typeface="+mn-ea"/>
                  <a:sym typeface="+mn-lt"/>
                </a:rPr>
                <a:t>维护复杂</a:t>
              </a:r>
              <a:endParaRPr kumimoji="0" lang="en-US" altLang="zh-CN" sz="1400" b="0" i="0" u="none" strike="noStrike" kern="0" cap="none" spc="0" normalizeH="0" noProof="0" dirty="0">
                <a:ln>
                  <a:noFill/>
                </a:ln>
                <a:solidFill>
                  <a:prstClr val="white"/>
                </a:solidFill>
                <a:effectLst/>
                <a:uLnTx/>
                <a:uFillTx/>
                <a:cs typeface="+mn-ea"/>
                <a:sym typeface="+mn-lt"/>
              </a:endParaRPr>
            </a:p>
          </p:txBody>
        </p:sp>
        <p:sp>
          <p:nvSpPr>
            <p:cNvPr id="112" name="圆角矩形 98">
              <a:extLst>
                <a:ext uri="{FF2B5EF4-FFF2-40B4-BE49-F238E27FC236}">
                  <a16:creationId xmlns:a16="http://schemas.microsoft.com/office/drawing/2014/main" id="{84D1E8A9-13B8-440F-81C4-55AE11AEAFF7}"/>
                </a:ext>
              </a:extLst>
            </p:cNvPr>
            <p:cNvSpPr/>
            <p:nvPr/>
          </p:nvSpPr>
          <p:spPr bwMode="gray">
            <a:xfrm>
              <a:off x="4264254" y="4436567"/>
              <a:ext cx="1681980" cy="388282"/>
            </a:xfrm>
            <a:prstGeom prst="roundRect">
              <a:avLst/>
            </a:prstGeom>
            <a:solidFill>
              <a:srgbClr val="7F0001"/>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zh-CN" altLang="en-US" sz="1400" b="0" i="0" u="none" strike="noStrike" kern="0" cap="none" spc="0" normalizeH="0" noProof="0" dirty="0">
                  <a:ln>
                    <a:noFill/>
                  </a:ln>
                  <a:solidFill>
                    <a:prstClr val="white"/>
                  </a:solidFill>
                  <a:effectLst/>
                  <a:uLnTx/>
                  <a:uFillTx/>
                  <a:cs typeface="+mn-ea"/>
                  <a:sym typeface="+mn-lt"/>
                </a:rPr>
                <a:t>缺乏负载分担能力</a:t>
              </a:r>
              <a:endParaRPr kumimoji="0" lang="en-US" altLang="zh-CN" sz="1400" b="0" i="0" u="none" strike="noStrike" kern="0" cap="none" spc="0" normalizeH="0" noProof="0" dirty="0">
                <a:ln>
                  <a:noFill/>
                </a:ln>
                <a:solidFill>
                  <a:prstClr val="white"/>
                </a:solidFill>
                <a:effectLst/>
                <a:uLnTx/>
                <a:uFillTx/>
                <a:cs typeface="+mn-ea"/>
                <a:sym typeface="+mn-lt"/>
              </a:endParaRPr>
            </a:p>
          </p:txBody>
        </p:sp>
        <p:sp>
          <p:nvSpPr>
            <p:cNvPr id="131" name="圆角矩形 99">
              <a:extLst>
                <a:ext uri="{FF2B5EF4-FFF2-40B4-BE49-F238E27FC236}">
                  <a16:creationId xmlns:a16="http://schemas.microsoft.com/office/drawing/2014/main" id="{37C51DD4-D690-407A-AE63-469288CF1F9C}"/>
                </a:ext>
              </a:extLst>
            </p:cNvPr>
            <p:cNvSpPr/>
            <p:nvPr/>
          </p:nvSpPr>
          <p:spPr bwMode="gray">
            <a:xfrm>
              <a:off x="4281661" y="5491785"/>
              <a:ext cx="1681980" cy="388282"/>
            </a:xfrm>
            <a:prstGeom prst="roundRect">
              <a:avLst/>
            </a:prstGeom>
            <a:solidFill>
              <a:srgbClr val="7F0001"/>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zh-CN" altLang="en-US" sz="1400" b="0" i="0" u="none" strike="noStrike" kern="0" cap="none" spc="0" normalizeH="0" noProof="0" dirty="0">
                  <a:ln>
                    <a:noFill/>
                  </a:ln>
                  <a:solidFill>
                    <a:prstClr val="white"/>
                  </a:solidFill>
                  <a:effectLst/>
                  <a:uLnTx/>
                  <a:uFillTx/>
                  <a:cs typeface="+mn-ea"/>
                  <a:sym typeface="+mn-lt"/>
                </a:rPr>
                <a:t>规模部署问题</a:t>
              </a:r>
              <a:endParaRPr kumimoji="0" lang="en-US" altLang="zh-CN" sz="1400" b="0" i="0" u="none" strike="noStrike" kern="0" cap="none" spc="0" normalizeH="0" noProof="0" dirty="0">
                <a:ln>
                  <a:noFill/>
                </a:ln>
                <a:solidFill>
                  <a:prstClr val="white"/>
                </a:solidFill>
                <a:effectLst/>
                <a:uLnTx/>
                <a:uFillTx/>
                <a:cs typeface="+mn-ea"/>
                <a:sym typeface="+mn-lt"/>
              </a:endParaRPr>
            </a:p>
          </p:txBody>
        </p:sp>
        <p:cxnSp>
          <p:nvCxnSpPr>
            <p:cNvPr id="132" name="直接连接符 131">
              <a:extLst>
                <a:ext uri="{FF2B5EF4-FFF2-40B4-BE49-F238E27FC236}">
                  <a16:creationId xmlns:a16="http://schemas.microsoft.com/office/drawing/2014/main" id="{9B6D2B3E-5FC8-4DEC-8208-0088433BBEA3}"/>
                </a:ext>
              </a:extLst>
            </p:cNvPr>
            <p:cNvCxnSpPr>
              <a:cxnSpLocks/>
              <a:stCxn id="112" idx="1"/>
              <a:endCxn id="94" idx="3"/>
            </p:cNvCxnSpPr>
            <p:nvPr/>
          </p:nvCxnSpPr>
          <p:spPr bwMode="gray">
            <a:xfrm flipH="1">
              <a:off x="3539873" y="4630708"/>
              <a:ext cx="724381" cy="754006"/>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接连接符 132">
              <a:extLst>
                <a:ext uri="{FF2B5EF4-FFF2-40B4-BE49-F238E27FC236}">
                  <a16:creationId xmlns:a16="http://schemas.microsoft.com/office/drawing/2014/main" id="{7953C7C4-CC31-42CB-A0D0-BDC272946E19}"/>
                </a:ext>
              </a:extLst>
            </p:cNvPr>
            <p:cNvCxnSpPr>
              <a:cxnSpLocks/>
              <a:stCxn id="111" idx="1"/>
              <a:endCxn id="94" idx="3"/>
            </p:cNvCxnSpPr>
            <p:nvPr/>
          </p:nvCxnSpPr>
          <p:spPr bwMode="gray">
            <a:xfrm flipH="1">
              <a:off x="3539873" y="5170564"/>
              <a:ext cx="741788" cy="214150"/>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接连接符 133">
              <a:extLst>
                <a:ext uri="{FF2B5EF4-FFF2-40B4-BE49-F238E27FC236}">
                  <a16:creationId xmlns:a16="http://schemas.microsoft.com/office/drawing/2014/main" id="{A5CECF52-D9ED-4C84-9788-B93C2B6ED6B1}"/>
                </a:ext>
              </a:extLst>
            </p:cNvPr>
            <p:cNvCxnSpPr>
              <a:cxnSpLocks/>
              <a:stCxn id="131" idx="1"/>
              <a:endCxn id="94" idx="3"/>
            </p:cNvCxnSpPr>
            <p:nvPr/>
          </p:nvCxnSpPr>
          <p:spPr bwMode="gray">
            <a:xfrm flipH="1" flipV="1">
              <a:off x="3539873" y="5384714"/>
              <a:ext cx="741788" cy="301212"/>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 name="圆角矩形 103">
              <a:extLst>
                <a:ext uri="{FF2B5EF4-FFF2-40B4-BE49-F238E27FC236}">
                  <a16:creationId xmlns:a16="http://schemas.microsoft.com/office/drawing/2014/main" id="{DEFC2CBF-8BF9-4E59-ABE6-2A97747C049E}"/>
                </a:ext>
              </a:extLst>
            </p:cNvPr>
            <p:cNvSpPr/>
            <p:nvPr/>
          </p:nvSpPr>
          <p:spPr bwMode="gray">
            <a:xfrm>
              <a:off x="4264254" y="3894213"/>
              <a:ext cx="1690155" cy="410021"/>
            </a:xfrm>
            <a:prstGeom prst="roundRect">
              <a:avLst/>
            </a:prstGeom>
            <a:solidFill>
              <a:srgbClr val="7F0001"/>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zh-CN" altLang="en-US" sz="1400" b="0" i="0" u="none" strike="noStrike" kern="0" cap="none" spc="0" normalizeH="0" noProof="0" dirty="0">
                  <a:ln>
                    <a:noFill/>
                  </a:ln>
                  <a:solidFill>
                    <a:prstClr val="white"/>
                  </a:solidFill>
                  <a:effectLst/>
                  <a:uLnTx/>
                  <a:uFillTx/>
                  <a:cs typeface="+mn-ea"/>
                  <a:sym typeface="+mn-lt"/>
                </a:rPr>
                <a:t>与</a:t>
              </a:r>
              <a:r>
                <a:rPr kumimoji="0" lang="en-US" altLang="zh-CN" sz="1400" b="0" i="0" u="none" strike="noStrike" kern="0" cap="none" spc="0" normalizeH="0" noProof="0" dirty="0">
                  <a:ln>
                    <a:noFill/>
                  </a:ln>
                  <a:solidFill>
                    <a:prstClr val="white"/>
                  </a:solidFill>
                  <a:effectLst/>
                  <a:uLnTx/>
                  <a:uFillTx/>
                  <a:cs typeface="+mn-ea"/>
                  <a:sym typeface="+mn-lt"/>
                </a:rPr>
                <a:t>IGP</a:t>
              </a:r>
              <a:r>
                <a:rPr kumimoji="0" lang="zh-CN" altLang="en-US" sz="1400" b="0" i="0" u="none" strike="noStrike" kern="0" cap="none" spc="0" normalizeH="0" noProof="0" dirty="0">
                  <a:ln>
                    <a:noFill/>
                  </a:ln>
                  <a:solidFill>
                    <a:prstClr val="white"/>
                  </a:solidFill>
                  <a:effectLst/>
                  <a:uLnTx/>
                  <a:uFillTx/>
                  <a:cs typeface="+mn-ea"/>
                  <a:sym typeface="+mn-lt"/>
                </a:rPr>
                <a:t>同步问题</a:t>
              </a:r>
              <a:endParaRPr kumimoji="0" lang="en-US" altLang="zh-CN" sz="1400" b="0" i="0" u="none" strike="noStrike" kern="0" cap="none" spc="0" normalizeH="0" noProof="0" dirty="0">
                <a:ln>
                  <a:noFill/>
                </a:ln>
                <a:solidFill>
                  <a:prstClr val="white"/>
                </a:solidFill>
                <a:effectLst/>
                <a:uLnTx/>
                <a:uFillTx/>
                <a:cs typeface="+mn-ea"/>
                <a:sym typeface="+mn-lt"/>
              </a:endParaRPr>
            </a:p>
          </p:txBody>
        </p:sp>
        <p:cxnSp>
          <p:nvCxnSpPr>
            <p:cNvPr id="136" name="直接连接符 135">
              <a:extLst>
                <a:ext uri="{FF2B5EF4-FFF2-40B4-BE49-F238E27FC236}">
                  <a16:creationId xmlns:a16="http://schemas.microsoft.com/office/drawing/2014/main" id="{5E3A6850-9B52-4236-ACE8-E9084ADFAD4A}"/>
                </a:ext>
              </a:extLst>
            </p:cNvPr>
            <p:cNvCxnSpPr>
              <a:stCxn id="135" idx="1"/>
              <a:endCxn id="93" idx="3"/>
            </p:cNvCxnSpPr>
            <p:nvPr/>
          </p:nvCxnSpPr>
          <p:spPr bwMode="gray">
            <a:xfrm flipH="1">
              <a:off x="3539874" y="4099224"/>
              <a:ext cx="724380" cy="417790"/>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连接符 136">
              <a:extLst>
                <a:ext uri="{FF2B5EF4-FFF2-40B4-BE49-F238E27FC236}">
                  <a16:creationId xmlns:a16="http://schemas.microsoft.com/office/drawing/2014/main" id="{B99E385E-9CDB-4EAC-8851-CA491F74380E}"/>
                </a:ext>
              </a:extLst>
            </p:cNvPr>
            <p:cNvCxnSpPr>
              <a:cxnSpLocks/>
              <a:stCxn id="94" idx="1"/>
              <a:endCxn id="100" idx="3"/>
            </p:cNvCxnSpPr>
            <p:nvPr/>
          </p:nvCxnSpPr>
          <p:spPr bwMode="gray">
            <a:xfrm flipH="1" flipV="1">
              <a:off x="2022703" y="4548230"/>
              <a:ext cx="595268" cy="836484"/>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圆角矩形 106">
              <a:extLst>
                <a:ext uri="{FF2B5EF4-FFF2-40B4-BE49-F238E27FC236}">
                  <a16:creationId xmlns:a16="http://schemas.microsoft.com/office/drawing/2014/main" id="{D648CAB2-D66D-420B-95F7-049935A6F9DB}"/>
                </a:ext>
              </a:extLst>
            </p:cNvPr>
            <p:cNvSpPr/>
            <p:nvPr/>
          </p:nvSpPr>
          <p:spPr bwMode="gray">
            <a:xfrm>
              <a:off x="1009173" y="3854506"/>
              <a:ext cx="1023033" cy="307939"/>
            </a:xfrm>
            <a:prstGeom prst="roundRect">
              <a:avLst/>
            </a:prstGeom>
            <a:solidFill>
              <a:srgbClr val="30B5C5"/>
            </a:solidFill>
            <a:ln w="38100" cap="flat" cmpd="sng" algn="ctr">
              <a:noFill/>
              <a:prstDash val="solid"/>
            </a:ln>
            <a:effectLst>
              <a:glow rad="63500">
                <a:srgbClr val="C17529">
                  <a:tint val="30000"/>
                  <a:shade val="95000"/>
                  <a:satMod val="300000"/>
                  <a:alpha val="50000"/>
                </a:srgbClr>
              </a:glow>
            </a:effectLst>
          </p:spPr>
          <p:txBody>
            <a:bodyPr vert="horz" wrap="square" lIns="68580" tIns="34290" rIns="68580" bIns="34290" numCol="1" rtlCol="0" anchor="ctr" anchorCtr="0" compatLnSpc="1">
              <a:prstTxWarp prst="textNoShape">
                <a:avLst/>
              </a:prstTxWarp>
            </a:bodyPr>
            <a:lstStyle/>
            <a:p>
              <a:pPr marL="0" marR="0" lvl="0" indent="0" algn="ctr" defTabSz="914400" eaLnBrk="1" fontAlgn="auto" latinLnBrk="0" hangingPunct="1">
                <a:lnSpc>
                  <a:spcPct val="120000"/>
                </a:lnSpc>
                <a:buClr>
                  <a:srgbClr val="CC9900"/>
                </a:buClr>
                <a:buSzTx/>
                <a:buFontTx/>
                <a:buNone/>
                <a:tabLst/>
                <a:defRPr/>
              </a:pPr>
              <a:r>
                <a:rPr kumimoji="0" lang="zh-CN" altLang="en-US" sz="1500" b="0" i="0" u="none" strike="noStrike" kern="0" cap="none" spc="0" normalizeH="0" noProof="0" dirty="0">
                  <a:ln>
                    <a:noFill/>
                  </a:ln>
                  <a:solidFill>
                    <a:prstClr val="white"/>
                  </a:solidFill>
                  <a:effectLst/>
                  <a:uLnTx/>
                  <a:uFillTx/>
                  <a:cs typeface="+mn-ea"/>
                  <a:sym typeface="+mn-lt"/>
                </a:rPr>
                <a:t>配置简单</a:t>
              </a:r>
              <a:endParaRPr kumimoji="0" lang="en-US" altLang="zh-CN" sz="1500" b="0" i="0" u="none" strike="noStrike" kern="0" cap="none" spc="0" normalizeH="0" noProof="0" dirty="0">
                <a:ln>
                  <a:noFill/>
                </a:ln>
                <a:solidFill>
                  <a:prstClr val="white"/>
                </a:solidFill>
                <a:effectLst/>
                <a:uLnTx/>
                <a:uFillTx/>
                <a:cs typeface="+mn-ea"/>
                <a:sym typeface="+mn-lt"/>
              </a:endParaRPr>
            </a:p>
          </p:txBody>
        </p:sp>
        <p:cxnSp>
          <p:nvCxnSpPr>
            <p:cNvPr id="139" name="直接连接符 138">
              <a:extLst>
                <a:ext uri="{FF2B5EF4-FFF2-40B4-BE49-F238E27FC236}">
                  <a16:creationId xmlns:a16="http://schemas.microsoft.com/office/drawing/2014/main" id="{A4AAFD34-5E08-42B4-A021-5093AFDECF68}"/>
                </a:ext>
              </a:extLst>
            </p:cNvPr>
            <p:cNvCxnSpPr>
              <a:stCxn id="91" idx="1"/>
              <a:endCxn id="138" idx="3"/>
            </p:cNvCxnSpPr>
            <p:nvPr/>
          </p:nvCxnSpPr>
          <p:spPr bwMode="gray">
            <a:xfrm flipH="1">
              <a:off x="2032206" y="3645170"/>
              <a:ext cx="585766" cy="363306"/>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直接连接符 139">
              <a:extLst>
                <a:ext uri="{FF2B5EF4-FFF2-40B4-BE49-F238E27FC236}">
                  <a16:creationId xmlns:a16="http://schemas.microsoft.com/office/drawing/2014/main" id="{6E8EB502-A6B5-44D0-983D-35CD7A9B35F5}"/>
                </a:ext>
              </a:extLst>
            </p:cNvPr>
            <p:cNvCxnSpPr>
              <a:stCxn id="93" idx="1"/>
              <a:endCxn id="138" idx="3"/>
            </p:cNvCxnSpPr>
            <p:nvPr/>
          </p:nvCxnSpPr>
          <p:spPr bwMode="gray">
            <a:xfrm flipH="1" flipV="1">
              <a:off x="2032206" y="4008476"/>
              <a:ext cx="585766" cy="508538"/>
            </a:xfrm>
            <a:prstGeom prst="line">
              <a:avLst/>
            </a:prstGeom>
            <a:noFill/>
            <a:ln w="25400" cap="flat" cmpd="sng" algn="ctr">
              <a:solidFill>
                <a:srgbClr val="0070C0"/>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日期占位符 3">
            <a:extLst>
              <a:ext uri="{FF2B5EF4-FFF2-40B4-BE49-F238E27FC236}">
                <a16:creationId xmlns:a16="http://schemas.microsoft.com/office/drawing/2014/main" id="{9EDCACC5-E2F9-3F3D-E143-3FA623085F90}"/>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3" name="页脚占位符 4">
            <a:extLst>
              <a:ext uri="{FF2B5EF4-FFF2-40B4-BE49-F238E27FC236}">
                <a16:creationId xmlns:a16="http://schemas.microsoft.com/office/drawing/2014/main" id="{2DF9BE8C-3171-8CC3-FD05-375DE5A773E5}"/>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50241F89-0137-F1D6-3946-779939279241}"/>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275</a:t>
            </a:fld>
            <a:endParaRPr lang="en-US">
              <a:cs typeface="+mn-ea"/>
              <a:sym typeface="+mn-lt"/>
            </a:endParaRPr>
          </a:p>
        </p:txBody>
      </p:sp>
    </p:spTree>
    <p:extLst>
      <p:ext uri="{BB962C8B-B14F-4D97-AF65-F5344CB8AC3E}">
        <p14:creationId xmlns:p14="http://schemas.microsoft.com/office/powerpoint/2010/main" val="35014864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SR-MPLS</a:t>
            </a:r>
            <a:r>
              <a:rPr lang="zh-CN" altLang="en-US" sz="3200" dirty="0">
                <a:latin typeface="+mn-lt"/>
                <a:ea typeface="+mn-ea"/>
                <a:cs typeface="+mn-ea"/>
                <a:sym typeface="+mn-lt"/>
              </a:rPr>
              <a:t>与</a:t>
            </a:r>
            <a:r>
              <a:rPr lang="en-US" altLang="zh-CN" sz="3200" dirty="0">
                <a:latin typeface="+mn-lt"/>
                <a:ea typeface="+mn-ea"/>
                <a:cs typeface="+mn-ea"/>
                <a:sym typeface="+mn-lt"/>
              </a:rPr>
              <a:t>SRv6</a:t>
            </a:r>
            <a:endParaRPr lang="zh-CN" altLang="en-US" sz="3200" dirty="0">
              <a:latin typeface="+mn-lt"/>
              <a:ea typeface="+mn-ea"/>
              <a:cs typeface="+mn-ea"/>
              <a:sym typeface="+mn-lt"/>
            </a:endParaRPr>
          </a:p>
        </p:txBody>
      </p:sp>
      <p:grpSp>
        <p:nvGrpSpPr>
          <p:cNvPr id="3" name="组合 2"/>
          <p:cNvGrpSpPr/>
          <p:nvPr/>
        </p:nvGrpSpPr>
        <p:grpSpPr bwMode="gray">
          <a:xfrm rot="5400000">
            <a:off x="5228315" y="3275064"/>
            <a:ext cx="438740" cy="300967"/>
            <a:chOff x="674588" y="6196215"/>
            <a:chExt cx="399010" cy="226210"/>
          </a:xfrm>
        </p:grpSpPr>
        <p:cxnSp>
          <p:nvCxnSpPr>
            <p:cNvPr id="4" name="直接连接符 3"/>
            <p:cNvCxnSpPr/>
            <p:nvPr/>
          </p:nvCxnSpPr>
          <p:spPr bwMode="gray">
            <a:xfrm>
              <a:off x="874093" y="6196215"/>
              <a:ext cx="0" cy="226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bwMode="gray">
            <a:xfrm>
              <a:off x="674588" y="6196215"/>
              <a:ext cx="3990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bwMode="gray">
          <a:xfrm rot="16200000">
            <a:off x="1211320" y="2588026"/>
            <a:ext cx="1763721" cy="1685684"/>
            <a:chOff x="6600056" y="4353447"/>
            <a:chExt cx="1296144" cy="833967"/>
          </a:xfrm>
        </p:grpSpPr>
        <p:cxnSp>
          <p:nvCxnSpPr>
            <p:cNvPr id="7" name="直接连接符 6"/>
            <p:cNvCxnSpPr/>
            <p:nvPr/>
          </p:nvCxnSpPr>
          <p:spPr bwMode="gray">
            <a:xfrm flipH="1">
              <a:off x="6600056" y="4353447"/>
              <a:ext cx="648072" cy="8339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bwMode="gray">
            <a:xfrm>
              <a:off x="7248128" y="4353447"/>
              <a:ext cx="648072" cy="8339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bwMode="gray">
          <a:xfrm rot="5400000">
            <a:off x="3367657" y="2588026"/>
            <a:ext cx="1763721" cy="1685684"/>
            <a:chOff x="6600056" y="4353447"/>
            <a:chExt cx="1296144" cy="833967"/>
          </a:xfrm>
        </p:grpSpPr>
        <p:cxnSp>
          <p:nvCxnSpPr>
            <p:cNvPr id="10" name="直接连接符 9"/>
            <p:cNvCxnSpPr/>
            <p:nvPr/>
          </p:nvCxnSpPr>
          <p:spPr bwMode="gray">
            <a:xfrm flipH="1">
              <a:off x="6600056" y="4353447"/>
              <a:ext cx="648072" cy="8339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bwMode="gray">
            <a:xfrm>
              <a:off x="7248128" y="4353447"/>
              <a:ext cx="648072" cy="8339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 name="圆角矩形 11"/>
          <p:cNvSpPr/>
          <p:nvPr/>
        </p:nvSpPr>
        <p:spPr bwMode="gray">
          <a:xfrm>
            <a:off x="567150" y="1237584"/>
            <a:ext cx="5274468" cy="400518"/>
          </a:xfrm>
          <a:prstGeom prst="roundRect">
            <a:avLst/>
          </a:prstGeom>
          <a:solidFill>
            <a:srgbClr val="ECECEC"/>
          </a:solidFill>
          <a:ln w="9525">
            <a:solidFill>
              <a:schemeClr val="bg1">
                <a:lumMod val="75000"/>
              </a:schemeClr>
            </a:solidFill>
          </a:ln>
        </p:spPr>
        <p:txBody>
          <a:bodyPr wrap="square" lIns="91377" tIns="45687" rIns="91377" bIns="45687" anchor="ctr" anchorCtr="0">
            <a:noAutofit/>
          </a:bodyPr>
          <a:lstStyle/>
          <a:p>
            <a:pPr algn="ctr">
              <a:lnSpc>
                <a:spcPct val="120000"/>
              </a:lnSpc>
            </a:pPr>
            <a:r>
              <a:rPr lang="en-US" altLang="zh-CN" sz="1599" b="1" dirty="0">
                <a:cs typeface="+mn-ea"/>
                <a:sym typeface="+mn-lt"/>
              </a:rPr>
              <a:t>SR-MPLS</a:t>
            </a:r>
            <a:endParaRPr lang="zh-CN" altLang="en-US" sz="1599" b="1" dirty="0">
              <a:cs typeface="+mn-ea"/>
              <a:sym typeface="+mn-lt"/>
            </a:endParaRPr>
          </a:p>
        </p:txBody>
      </p:sp>
      <p:sp>
        <p:nvSpPr>
          <p:cNvPr id="13" name="圆角矩形 12"/>
          <p:cNvSpPr/>
          <p:nvPr/>
        </p:nvSpPr>
        <p:spPr bwMode="gray">
          <a:xfrm>
            <a:off x="567150" y="1681799"/>
            <a:ext cx="5274468" cy="4403995"/>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5986" tIns="35986" rIns="35986" bIns="35986" rtlCol="0" anchor="t" anchorCtr="0"/>
          <a:lstStyle/>
          <a:p>
            <a:pPr marL="285636" indent="-199945">
              <a:lnSpc>
                <a:spcPct val="120000"/>
              </a:lnSpc>
              <a:buFont typeface="Arial" panose="020B0604020202020204" pitchFamily="34" charset="0"/>
              <a:buChar char="•"/>
            </a:pPr>
            <a:endParaRPr lang="zh-CN" altLang="en-US" sz="1399">
              <a:solidFill>
                <a:schemeClr val="tx1">
                  <a:lumMod val="75000"/>
                  <a:lumOff val="25000"/>
                </a:schemeClr>
              </a:solidFill>
              <a:cs typeface="+mn-ea"/>
              <a:sym typeface="+mn-lt"/>
            </a:endParaRPr>
          </a:p>
        </p:txBody>
      </p:sp>
      <p:sp>
        <p:nvSpPr>
          <p:cNvPr id="14" name="圆角矩形 13"/>
          <p:cNvSpPr/>
          <p:nvPr/>
        </p:nvSpPr>
        <p:spPr bwMode="gray">
          <a:xfrm>
            <a:off x="6083551" y="1237584"/>
            <a:ext cx="5531333" cy="400518"/>
          </a:xfrm>
          <a:prstGeom prst="roundRect">
            <a:avLst/>
          </a:prstGeom>
          <a:solidFill>
            <a:srgbClr val="ECECEC"/>
          </a:solidFill>
          <a:ln w="9525">
            <a:solidFill>
              <a:schemeClr val="bg1">
                <a:lumMod val="75000"/>
              </a:schemeClr>
            </a:solidFill>
          </a:ln>
        </p:spPr>
        <p:txBody>
          <a:bodyPr wrap="square" lIns="91377" tIns="45687" rIns="91377" bIns="45687" anchor="ctr" anchorCtr="0">
            <a:noAutofit/>
          </a:bodyPr>
          <a:lstStyle/>
          <a:p>
            <a:pPr algn="ctr">
              <a:lnSpc>
                <a:spcPct val="120000"/>
              </a:lnSpc>
            </a:pPr>
            <a:r>
              <a:rPr lang="en-US" altLang="zh-CN" sz="1599" b="1" dirty="0">
                <a:cs typeface="+mn-ea"/>
                <a:sym typeface="+mn-lt"/>
              </a:rPr>
              <a:t>SRv6</a:t>
            </a:r>
            <a:endParaRPr lang="zh-CN" altLang="en-US" sz="1599" b="1">
              <a:cs typeface="+mn-ea"/>
              <a:sym typeface="+mn-lt"/>
            </a:endParaRPr>
          </a:p>
        </p:txBody>
      </p:sp>
      <p:sp>
        <p:nvSpPr>
          <p:cNvPr id="15" name="圆角矩形 14"/>
          <p:cNvSpPr/>
          <p:nvPr/>
        </p:nvSpPr>
        <p:spPr bwMode="gray">
          <a:xfrm>
            <a:off x="6083375" y="1681799"/>
            <a:ext cx="5541475" cy="4403995"/>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5986" tIns="35986" rIns="35986" bIns="35986" rtlCol="0" anchor="t" anchorCtr="0"/>
          <a:lstStyle/>
          <a:p>
            <a:pPr marL="285636" indent="-199945">
              <a:lnSpc>
                <a:spcPct val="120000"/>
              </a:lnSpc>
              <a:buFont typeface="Arial" panose="020B0604020202020204" pitchFamily="34" charset="0"/>
              <a:buChar char="•"/>
            </a:pPr>
            <a:endParaRPr lang="zh-CN" altLang="en-US" sz="1399">
              <a:solidFill>
                <a:schemeClr val="tx1">
                  <a:lumMod val="75000"/>
                  <a:lumOff val="25000"/>
                </a:schemeClr>
              </a:solidFill>
              <a:cs typeface="+mn-ea"/>
              <a:sym typeface="+mn-lt"/>
            </a:endParaRPr>
          </a:p>
        </p:txBody>
      </p:sp>
      <p:sp>
        <p:nvSpPr>
          <p:cNvPr id="25" name="文本框 24"/>
          <p:cNvSpPr txBox="1"/>
          <p:nvPr/>
        </p:nvSpPr>
        <p:spPr bwMode="gray">
          <a:xfrm rot="1679142">
            <a:off x="1930158" y="3870132"/>
            <a:ext cx="537597" cy="161803"/>
          </a:xfrm>
          <a:prstGeom prst="rect">
            <a:avLst/>
          </a:prstGeom>
          <a:solidFill>
            <a:schemeClr val="tx1"/>
          </a:solidFill>
        </p:spPr>
        <p:txBody>
          <a:bodyPr wrap="none" lIns="0" tIns="0" rIns="0" bIns="0" rtlCol="0" anchor="ctr" anchorCtr="0">
            <a:noAutofit/>
          </a:bodyPr>
          <a:lstStyle/>
          <a:p>
            <a:pPr algn="ctr">
              <a:lnSpc>
                <a:spcPct val="120000"/>
              </a:lnSpc>
            </a:pPr>
            <a:r>
              <a:rPr lang="en-US" altLang="zh-CN" sz="1200" dirty="0">
                <a:solidFill>
                  <a:schemeClr val="bg1"/>
                </a:solidFill>
                <a:cs typeface="+mn-ea"/>
                <a:sym typeface="+mn-lt"/>
              </a:rPr>
              <a:t>MPLS</a:t>
            </a:r>
            <a:endParaRPr lang="zh-CN" altLang="en-US" sz="1200">
              <a:solidFill>
                <a:schemeClr val="bg1"/>
              </a:solidFill>
              <a:cs typeface="+mn-ea"/>
              <a:sym typeface="+mn-lt"/>
            </a:endParaRPr>
          </a:p>
        </p:txBody>
      </p:sp>
      <p:sp>
        <p:nvSpPr>
          <p:cNvPr id="26" name="文本框 25"/>
          <p:cNvSpPr txBox="1"/>
          <p:nvPr/>
        </p:nvSpPr>
        <p:spPr bwMode="gray">
          <a:xfrm rot="19882353">
            <a:off x="3774742" y="3907876"/>
            <a:ext cx="537597" cy="161803"/>
          </a:xfrm>
          <a:prstGeom prst="rect">
            <a:avLst/>
          </a:prstGeom>
          <a:solidFill>
            <a:schemeClr val="tx1"/>
          </a:solidFill>
        </p:spPr>
        <p:txBody>
          <a:bodyPr wrap="none" lIns="0" tIns="0" rIns="0" bIns="0" rtlCol="0" anchor="ctr" anchorCtr="0">
            <a:noAutofit/>
          </a:bodyPr>
          <a:lstStyle/>
          <a:p>
            <a:pPr algn="ctr">
              <a:lnSpc>
                <a:spcPct val="120000"/>
              </a:lnSpc>
            </a:pPr>
            <a:r>
              <a:rPr lang="en-US" altLang="zh-CN" sz="1200" dirty="0">
                <a:solidFill>
                  <a:schemeClr val="bg1"/>
                </a:solidFill>
                <a:cs typeface="+mn-ea"/>
                <a:sym typeface="+mn-lt"/>
              </a:rPr>
              <a:t>MPLS</a:t>
            </a:r>
            <a:endParaRPr lang="zh-CN" altLang="en-US" sz="1200">
              <a:solidFill>
                <a:schemeClr val="bg1"/>
              </a:solidFill>
              <a:cs typeface="+mn-ea"/>
              <a:sym typeface="+mn-lt"/>
            </a:endParaRPr>
          </a:p>
        </p:txBody>
      </p:sp>
      <p:sp>
        <p:nvSpPr>
          <p:cNvPr id="27" name="文本框 26"/>
          <p:cNvSpPr txBox="1"/>
          <p:nvPr/>
        </p:nvSpPr>
        <p:spPr bwMode="gray">
          <a:xfrm rot="1670758">
            <a:off x="3774137" y="2801175"/>
            <a:ext cx="537597" cy="161803"/>
          </a:xfrm>
          <a:prstGeom prst="rect">
            <a:avLst/>
          </a:prstGeom>
          <a:solidFill>
            <a:schemeClr val="tx1"/>
          </a:solidFill>
        </p:spPr>
        <p:txBody>
          <a:bodyPr wrap="none" lIns="0" tIns="0" rIns="0" bIns="0" rtlCol="0" anchor="ctr" anchorCtr="0">
            <a:noAutofit/>
          </a:bodyPr>
          <a:lstStyle/>
          <a:p>
            <a:pPr algn="ctr">
              <a:lnSpc>
                <a:spcPct val="120000"/>
              </a:lnSpc>
            </a:pPr>
            <a:r>
              <a:rPr lang="en-US" altLang="zh-CN" sz="1200" dirty="0">
                <a:solidFill>
                  <a:schemeClr val="bg1"/>
                </a:solidFill>
                <a:cs typeface="+mn-ea"/>
                <a:sym typeface="+mn-lt"/>
              </a:rPr>
              <a:t>MPLS</a:t>
            </a:r>
            <a:endParaRPr lang="zh-CN" altLang="en-US" sz="1200">
              <a:solidFill>
                <a:schemeClr val="bg1"/>
              </a:solidFill>
              <a:cs typeface="+mn-ea"/>
              <a:sym typeface="+mn-lt"/>
            </a:endParaRPr>
          </a:p>
        </p:txBody>
      </p:sp>
      <p:sp>
        <p:nvSpPr>
          <p:cNvPr id="28" name="文本框 27"/>
          <p:cNvSpPr txBox="1"/>
          <p:nvPr/>
        </p:nvSpPr>
        <p:spPr bwMode="gray">
          <a:xfrm rot="19912812">
            <a:off x="1983746" y="2820043"/>
            <a:ext cx="537597" cy="161803"/>
          </a:xfrm>
          <a:prstGeom prst="rect">
            <a:avLst/>
          </a:prstGeom>
          <a:solidFill>
            <a:schemeClr val="tx1"/>
          </a:solidFill>
        </p:spPr>
        <p:txBody>
          <a:bodyPr wrap="none" lIns="0" tIns="0" rIns="0" bIns="0" rtlCol="0" anchor="ctr" anchorCtr="0">
            <a:noAutofit/>
          </a:bodyPr>
          <a:lstStyle/>
          <a:p>
            <a:pPr algn="ctr">
              <a:lnSpc>
                <a:spcPct val="120000"/>
              </a:lnSpc>
            </a:pPr>
            <a:r>
              <a:rPr lang="en-US" altLang="zh-CN" sz="1200" dirty="0">
                <a:solidFill>
                  <a:schemeClr val="bg1"/>
                </a:solidFill>
                <a:cs typeface="+mn-ea"/>
                <a:sym typeface="+mn-lt"/>
              </a:rPr>
              <a:t>MPLS</a:t>
            </a:r>
            <a:endParaRPr lang="zh-CN" altLang="en-US" sz="1200">
              <a:solidFill>
                <a:schemeClr val="bg1"/>
              </a:solidFill>
              <a:cs typeface="+mn-ea"/>
              <a:sym typeface="+mn-lt"/>
            </a:endParaRPr>
          </a:p>
        </p:txBody>
      </p:sp>
      <p:cxnSp>
        <p:nvCxnSpPr>
          <p:cNvPr id="30" name="直接箭头连接符 29"/>
          <p:cNvCxnSpPr/>
          <p:nvPr/>
        </p:nvCxnSpPr>
        <p:spPr bwMode="gray">
          <a:xfrm>
            <a:off x="1317541" y="2633434"/>
            <a:ext cx="0" cy="5350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bwMode="gray">
          <a:xfrm flipV="1">
            <a:off x="1548618" y="2243253"/>
            <a:ext cx="1285279" cy="670498"/>
          </a:xfrm>
          <a:prstGeom prst="straightConnector1">
            <a:avLst/>
          </a:prstGeom>
          <a:ln w="38100">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bwMode="gray">
          <a:xfrm>
            <a:off x="3553696" y="2315234"/>
            <a:ext cx="1381755" cy="718832"/>
          </a:xfrm>
          <a:prstGeom prst="straightConnector1">
            <a:avLst/>
          </a:prstGeom>
          <a:ln w="38100">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bwMode="gray">
          <a:xfrm>
            <a:off x="5270189" y="3005678"/>
            <a:ext cx="4429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bwMode="gray">
          <a:xfrm>
            <a:off x="567150" y="4765031"/>
            <a:ext cx="5145942" cy="1320764"/>
          </a:xfrm>
          <a:prstGeom prst="rect">
            <a:avLst/>
          </a:prstGeom>
        </p:spPr>
        <p:txBody>
          <a:bodyPr vert="horz" lIns="91440" tIns="45720" rIns="91440" bIns="45720" rtlCol="0">
            <a:normAutofit fontScale="625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lvl="2" indent="-228600">
              <a:lnSpc>
                <a:spcPct val="120000"/>
              </a:lnSpc>
              <a:spcBef>
                <a:spcPts val="500"/>
              </a:spcBef>
              <a:buFont typeface="Wingdings" panose="05000000000000000000" pitchFamily="2" charset="2"/>
              <a:buChar char="ü"/>
              <a:defRPr sz="17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数据转发平面：基于</a:t>
            </a:r>
            <a:r>
              <a:rPr lang="en-US" altLang="zh-CN" dirty="0">
                <a:sym typeface="+mn-lt"/>
              </a:rPr>
              <a:t>MPLS</a:t>
            </a:r>
            <a:r>
              <a:rPr lang="zh-CN" altLang="en-US" dirty="0">
                <a:sym typeface="+mn-lt"/>
              </a:rPr>
              <a:t>。</a:t>
            </a:r>
            <a:endParaRPr lang="en-US" altLang="zh-CN" dirty="0">
              <a:sym typeface="+mn-lt"/>
            </a:endParaRPr>
          </a:p>
          <a:p>
            <a:r>
              <a:rPr lang="zh-CN" altLang="en-US" dirty="0">
                <a:sym typeface="+mn-lt"/>
              </a:rPr>
              <a:t>使用</a:t>
            </a:r>
            <a:r>
              <a:rPr lang="en-US" altLang="zh-CN" dirty="0">
                <a:sym typeface="+mn-lt"/>
              </a:rPr>
              <a:t>MPLS</a:t>
            </a:r>
            <a:r>
              <a:rPr lang="zh-CN" altLang="en-US" dirty="0">
                <a:sym typeface="+mn-lt"/>
              </a:rPr>
              <a:t>标签值作为</a:t>
            </a:r>
            <a:r>
              <a:rPr lang="en-US" altLang="zh-CN" dirty="0">
                <a:sym typeface="+mn-lt"/>
              </a:rPr>
              <a:t>SID</a:t>
            </a:r>
            <a:r>
              <a:rPr lang="zh-CN" altLang="en-US" dirty="0">
                <a:sym typeface="+mn-lt"/>
              </a:rPr>
              <a:t>。</a:t>
            </a:r>
            <a:endParaRPr lang="en-US" altLang="zh-CN" dirty="0">
              <a:sym typeface="+mn-lt"/>
            </a:endParaRPr>
          </a:p>
          <a:p>
            <a:r>
              <a:rPr lang="zh-CN" altLang="en-US" dirty="0">
                <a:sym typeface="+mn-lt"/>
              </a:rPr>
              <a:t>段序列被编码为标签栈。要处理的段位于栈顶。一个段处理完成后，相关标签从标签栈中弹出。</a:t>
            </a:r>
            <a:endParaRPr lang="en-US" altLang="zh-CN" dirty="0">
              <a:sym typeface="+mn-lt"/>
            </a:endParaRPr>
          </a:p>
        </p:txBody>
      </p:sp>
      <p:grpSp>
        <p:nvGrpSpPr>
          <p:cNvPr id="35" name="组合 34"/>
          <p:cNvGrpSpPr/>
          <p:nvPr/>
        </p:nvGrpSpPr>
        <p:grpSpPr bwMode="gray">
          <a:xfrm rot="5400000">
            <a:off x="10928494" y="3275064"/>
            <a:ext cx="438740" cy="300967"/>
            <a:chOff x="674588" y="6196215"/>
            <a:chExt cx="399010" cy="226210"/>
          </a:xfrm>
        </p:grpSpPr>
        <p:cxnSp>
          <p:nvCxnSpPr>
            <p:cNvPr id="36" name="直接连接符 35"/>
            <p:cNvCxnSpPr/>
            <p:nvPr/>
          </p:nvCxnSpPr>
          <p:spPr bwMode="gray">
            <a:xfrm>
              <a:off x="874093" y="6196215"/>
              <a:ext cx="0" cy="226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bwMode="gray">
            <a:xfrm>
              <a:off x="674588" y="6196215"/>
              <a:ext cx="3990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bwMode="gray">
          <a:xfrm rot="16200000">
            <a:off x="6911498" y="2588026"/>
            <a:ext cx="1763721" cy="1685684"/>
            <a:chOff x="6600056" y="4353447"/>
            <a:chExt cx="1296144" cy="833967"/>
          </a:xfrm>
        </p:grpSpPr>
        <p:cxnSp>
          <p:nvCxnSpPr>
            <p:cNvPr id="39" name="直接连接符 38"/>
            <p:cNvCxnSpPr/>
            <p:nvPr/>
          </p:nvCxnSpPr>
          <p:spPr bwMode="gray">
            <a:xfrm flipH="1">
              <a:off x="6600056" y="4353447"/>
              <a:ext cx="648072" cy="8339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p:nvPr/>
          </p:nvCxnSpPr>
          <p:spPr bwMode="gray">
            <a:xfrm>
              <a:off x="7248128" y="4353447"/>
              <a:ext cx="648072" cy="8339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1" name="组合 40"/>
          <p:cNvGrpSpPr/>
          <p:nvPr/>
        </p:nvGrpSpPr>
        <p:grpSpPr bwMode="gray">
          <a:xfrm rot="5400000">
            <a:off x="9067835" y="2588026"/>
            <a:ext cx="1763721" cy="1685684"/>
            <a:chOff x="6600056" y="4353447"/>
            <a:chExt cx="1296144" cy="833967"/>
          </a:xfrm>
        </p:grpSpPr>
        <p:cxnSp>
          <p:nvCxnSpPr>
            <p:cNvPr id="42" name="直接连接符 41"/>
            <p:cNvCxnSpPr/>
            <p:nvPr/>
          </p:nvCxnSpPr>
          <p:spPr bwMode="gray">
            <a:xfrm flipH="1">
              <a:off x="6600056" y="4353447"/>
              <a:ext cx="648072" cy="8339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bwMode="gray">
            <a:xfrm>
              <a:off x="7248128" y="4353447"/>
              <a:ext cx="648072" cy="833967"/>
            </a:xfrm>
            <a:prstGeom prst="line">
              <a:avLst/>
            </a:prstGeom>
            <a:gradFill>
              <a:gsLst>
                <a:gs pos="0">
                  <a:schemeClr val="bg1"/>
                </a:gs>
                <a:gs pos="81000">
                  <a:schemeClr val="bg1">
                    <a:lumMod val="85000"/>
                  </a:schemeClr>
                </a:gs>
              </a:gsLst>
              <a:lin ang="16200000" scaled="1"/>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1" name="文本框 50"/>
          <p:cNvSpPr txBox="1"/>
          <p:nvPr/>
        </p:nvSpPr>
        <p:spPr bwMode="gray">
          <a:xfrm>
            <a:off x="8686563" y="3808915"/>
            <a:ext cx="413896" cy="327013"/>
          </a:xfrm>
          <a:prstGeom prst="rect">
            <a:avLst/>
          </a:prstGeom>
          <a:noFill/>
        </p:spPr>
        <p:txBody>
          <a:bodyPr wrap="none" rtlCol="0">
            <a:spAutoFit/>
          </a:bodyPr>
          <a:lstStyle/>
          <a:p>
            <a:pPr>
              <a:lnSpc>
                <a:spcPct val="120000"/>
              </a:lnSpc>
            </a:pPr>
            <a:r>
              <a:rPr lang="en-US" altLang="zh-CN" sz="1399" b="1">
                <a:cs typeface="+mn-ea"/>
                <a:sym typeface="+mn-lt"/>
              </a:rPr>
              <a:t>R3</a:t>
            </a:r>
            <a:endParaRPr lang="zh-CN" altLang="en-US" sz="1399" b="1">
              <a:cs typeface="+mn-ea"/>
              <a:sym typeface="+mn-lt"/>
            </a:endParaRPr>
          </a:p>
        </p:txBody>
      </p:sp>
      <p:sp>
        <p:nvSpPr>
          <p:cNvPr id="52" name="文本框 51"/>
          <p:cNvSpPr txBox="1"/>
          <p:nvPr/>
        </p:nvSpPr>
        <p:spPr bwMode="gray">
          <a:xfrm>
            <a:off x="10556633" y="3646861"/>
            <a:ext cx="413896" cy="327013"/>
          </a:xfrm>
          <a:prstGeom prst="rect">
            <a:avLst/>
          </a:prstGeom>
          <a:noFill/>
        </p:spPr>
        <p:txBody>
          <a:bodyPr wrap="none" rtlCol="0">
            <a:spAutoFit/>
          </a:bodyPr>
          <a:lstStyle/>
          <a:p>
            <a:pPr>
              <a:lnSpc>
                <a:spcPct val="120000"/>
              </a:lnSpc>
            </a:pPr>
            <a:r>
              <a:rPr lang="en-US" altLang="zh-CN" sz="1399" b="1" dirty="0">
                <a:cs typeface="+mn-ea"/>
                <a:sym typeface="+mn-lt"/>
              </a:rPr>
              <a:t>R3</a:t>
            </a:r>
            <a:endParaRPr lang="zh-CN" altLang="en-US" sz="1399" b="1">
              <a:cs typeface="+mn-ea"/>
              <a:sym typeface="+mn-lt"/>
            </a:endParaRPr>
          </a:p>
        </p:txBody>
      </p:sp>
      <p:sp>
        <p:nvSpPr>
          <p:cNvPr id="53" name="文本框 52"/>
          <p:cNvSpPr txBox="1"/>
          <p:nvPr/>
        </p:nvSpPr>
        <p:spPr bwMode="gray">
          <a:xfrm rot="1679142">
            <a:off x="7630336" y="3870132"/>
            <a:ext cx="537597" cy="161803"/>
          </a:xfrm>
          <a:prstGeom prst="rect">
            <a:avLst/>
          </a:prstGeom>
          <a:solidFill>
            <a:schemeClr val="tx1"/>
          </a:solidFill>
        </p:spPr>
        <p:txBody>
          <a:bodyPr wrap="none" lIns="0" tIns="0" rIns="0" bIns="0" rtlCol="0" anchor="ctr" anchorCtr="0">
            <a:noAutofit/>
          </a:bodyPr>
          <a:lstStyle/>
          <a:p>
            <a:pPr algn="ctr">
              <a:lnSpc>
                <a:spcPct val="120000"/>
              </a:lnSpc>
            </a:pPr>
            <a:r>
              <a:rPr lang="en-US" altLang="zh-CN" sz="1200" dirty="0">
                <a:solidFill>
                  <a:schemeClr val="bg1"/>
                </a:solidFill>
                <a:cs typeface="+mn-ea"/>
                <a:sym typeface="+mn-lt"/>
              </a:rPr>
              <a:t>IPv6</a:t>
            </a:r>
            <a:endParaRPr lang="zh-CN" altLang="en-US" sz="1200">
              <a:solidFill>
                <a:schemeClr val="bg1"/>
              </a:solidFill>
              <a:cs typeface="+mn-ea"/>
              <a:sym typeface="+mn-lt"/>
            </a:endParaRPr>
          </a:p>
        </p:txBody>
      </p:sp>
      <p:sp>
        <p:nvSpPr>
          <p:cNvPr id="54" name="文本框 53"/>
          <p:cNvSpPr txBox="1"/>
          <p:nvPr/>
        </p:nvSpPr>
        <p:spPr bwMode="gray">
          <a:xfrm rot="19882353">
            <a:off x="9474921" y="3907876"/>
            <a:ext cx="537597" cy="161803"/>
          </a:xfrm>
          <a:prstGeom prst="rect">
            <a:avLst/>
          </a:prstGeom>
          <a:solidFill>
            <a:schemeClr val="tx1"/>
          </a:solidFill>
        </p:spPr>
        <p:txBody>
          <a:bodyPr wrap="none" lIns="0" tIns="0" rIns="0" bIns="0" rtlCol="0" anchor="ctr" anchorCtr="0">
            <a:noAutofit/>
          </a:bodyPr>
          <a:lstStyle/>
          <a:p>
            <a:pPr algn="ctr">
              <a:lnSpc>
                <a:spcPct val="120000"/>
              </a:lnSpc>
            </a:pPr>
            <a:r>
              <a:rPr lang="en-US" altLang="zh-CN" sz="1200" dirty="0">
                <a:solidFill>
                  <a:schemeClr val="bg1"/>
                </a:solidFill>
                <a:cs typeface="+mn-ea"/>
                <a:sym typeface="+mn-lt"/>
              </a:rPr>
              <a:t>IPv6</a:t>
            </a:r>
            <a:endParaRPr lang="zh-CN" altLang="en-US" sz="1200">
              <a:solidFill>
                <a:schemeClr val="bg1"/>
              </a:solidFill>
              <a:cs typeface="+mn-ea"/>
              <a:sym typeface="+mn-lt"/>
            </a:endParaRPr>
          </a:p>
        </p:txBody>
      </p:sp>
      <p:sp>
        <p:nvSpPr>
          <p:cNvPr id="55" name="文本框 54"/>
          <p:cNvSpPr txBox="1"/>
          <p:nvPr/>
        </p:nvSpPr>
        <p:spPr bwMode="gray">
          <a:xfrm rot="1670758">
            <a:off x="9474316" y="2801175"/>
            <a:ext cx="537597" cy="161803"/>
          </a:xfrm>
          <a:prstGeom prst="rect">
            <a:avLst/>
          </a:prstGeom>
          <a:solidFill>
            <a:schemeClr val="tx1"/>
          </a:solidFill>
        </p:spPr>
        <p:txBody>
          <a:bodyPr wrap="none" lIns="0" tIns="0" rIns="0" bIns="0" rtlCol="0" anchor="ctr" anchorCtr="0">
            <a:noAutofit/>
          </a:bodyPr>
          <a:lstStyle/>
          <a:p>
            <a:pPr algn="ctr">
              <a:lnSpc>
                <a:spcPct val="120000"/>
              </a:lnSpc>
            </a:pPr>
            <a:r>
              <a:rPr lang="en-US" altLang="zh-CN" sz="1200" dirty="0">
                <a:solidFill>
                  <a:schemeClr val="bg1"/>
                </a:solidFill>
                <a:cs typeface="+mn-ea"/>
                <a:sym typeface="+mn-lt"/>
              </a:rPr>
              <a:t>IPv6</a:t>
            </a:r>
            <a:endParaRPr lang="zh-CN" altLang="en-US" sz="1200">
              <a:solidFill>
                <a:schemeClr val="bg1"/>
              </a:solidFill>
              <a:cs typeface="+mn-ea"/>
              <a:sym typeface="+mn-lt"/>
            </a:endParaRPr>
          </a:p>
        </p:txBody>
      </p:sp>
      <p:sp>
        <p:nvSpPr>
          <p:cNvPr id="56" name="文本框 55"/>
          <p:cNvSpPr txBox="1"/>
          <p:nvPr/>
        </p:nvSpPr>
        <p:spPr bwMode="gray">
          <a:xfrm rot="19912812">
            <a:off x="7683924" y="2820043"/>
            <a:ext cx="537597" cy="161803"/>
          </a:xfrm>
          <a:prstGeom prst="rect">
            <a:avLst/>
          </a:prstGeom>
          <a:solidFill>
            <a:schemeClr val="tx1"/>
          </a:solidFill>
        </p:spPr>
        <p:txBody>
          <a:bodyPr wrap="none" lIns="0" tIns="0" rIns="0" bIns="0" rtlCol="0" anchor="ctr" anchorCtr="0">
            <a:noAutofit/>
          </a:bodyPr>
          <a:lstStyle/>
          <a:p>
            <a:pPr algn="ctr">
              <a:lnSpc>
                <a:spcPct val="120000"/>
              </a:lnSpc>
            </a:pPr>
            <a:r>
              <a:rPr lang="en-US" altLang="zh-CN" sz="1200" dirty="0">
                <a:solidFill>
                  <a:schemeClr val="bg1"/>
                </a:solidFill>
                <a:cs typeface="+mn-ea"/>
                <a:sym typeface="+mn-lt"/>
              </a:rPr>
              <a:t>IPv6</a:t>
            </a:r>
            <a:endParaRPr lang="zh-CN" altLang="en-US" sz="1200">
              <a:solidFill>
                <a:schemeClr val="bg1"/>
              </a:solidFill>
              <a:cs typeface="+mn-ea"/>
              <a:sym typeface="+mn-lt"/>
            </a:endParaRPr>
          </a:p>
        </p:txBody>
      </p:sp>
      <p:cxnSp>
        <p:nvCxnSpPr>
          <p:cNvPr id="58" name="直接箭头连接符 57"/>
          <p:cNvCxnSpPr/>
          <p:nvPr/>
        </p:nvCxnSpPr>
        <p:spPr bwMode="gray">
          <a:xfrm>
            <a:off x="7017719" y="2633434"/>
            <a:ext cx="0" cy="535021"/>
          </a:xfrm>
          <a:prstGeom prst="straightConnector1">
            <a:avLst/>
          </a:prstGeom>
          <a:ln w="38100">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bwMode="gray">
          <a:xfrm>
            <a:off x="10970367" y="3005678"/>
            <a:ext cx="442903" cy="0"/>
          </a:xfrm>
          <a:prstGeom prst="straightConnector1">
            <a:avLst/>
          </a:prstGeom>
          <a:ln w="38100">
            <a:solidFill>
              <a:srgbClr val="ED6D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bwMode="gray">
          <a:xfrm>
            <a:off x="577096" y="2612230"/>
            <a:ext cx="713657" cy="328488"/>
          </a:xfrm>
          <a:prstGeom prst="rect">
            <a:avLst/>
          </a:prstGeom>
          <a:noFill/>
        </p:spPr>
        <p:txBody>
          <a:bodyPr wrap="none" rtlCol="0">
            <a:spAutoFit/>
          </a:bodyPr>
          <a:lstStyle/>
          <a:p>
            <a:pPr algn="r">
              <a:lnSpc>
                <a:spcPct val="120000"/>
              </a:lnSpc>
            </a:pPr>
            <a:r>
              <a:rPr lang="en-US" altLang="zh-CN" sz="1399" b="1" dirty="0">
                <a:cs typeface="+mn-ea"/>
                <a:sym typeface="+mn-lt"/>
              </a:rPr>
              <a:t>IP</a:t>
            </a:r>
            <a:r>
              <a:rPr lang="zh-CN" altLang="en-US" sz="1399" b="1">
                <a:cs typeface="+mn-ea"/>
                <a:sym typeface="+mn-lt"/>
              </a:rPr>
              <a:t>报文</a:t>
            </a:r>
          </a:p>
        </p:txBody>
      </p:sp>
      <p:sp>
        <p:nvSpPr>
          <p:cNvPr id="61" name="文本框 60"/>
          <p:cNvSpPr txBox="1"/>
          <p:nvPr/>
        </p:nvSpPr>
        <p:spPr bwMode="gray">
          <a:xfrm rot="19977132">
            <a:off x="1611224" y="2257078"/>
            <a:ext cx="1042273" cy="328488"/>
          </a:xfrm>
          <a:prstGeom prst="rect">
            <a:avLst/>
          </a:prstGeom>
          <a:noFill/>
        </p:spPr>
        <p:txBody>
          <a:bodyPr wrap="none" rtlCol="0">
            <a:spAutoFit/>
          </a:bodyPr>
          <a:lstStyle/>
          <a:p>
            <a:pPr algn="r">
              <a:lnSpc>
                <a:spcPct val="120000"/>
              </a:lnSpc>
            </a:pPr>
            <a:r>
              <a:rPr lang="en-US" altLang="zh-CN" sz="1399" b="1" dirty="0">
                <a:solidFill>
                  <a:srgbClr val="ED6D00"/>
                </a:solidFill>
                <a:cs typeface="+mn-ea"/>
                <a:sym typeface="+mn-lt"/>
              </a:rPr>
              <a:t>MPLS</a:t>
            </a:r>
            <a:r>
              <a:rPr lang="zh-CN" altLang="en-US" sz="1399" b="1" dirty="0">
                <a:solidFill>
                  <a:srgbClr val="ED6D00"/>
                </a:solidFill>
                <a:cs typeface="+mn-ea"/>
                <a:sym typeface="+mn-lt"/>
              </a:rPr>
              <a:t>报文</a:t>
            </a:r>
          </a:p>
        </p:txBody>
      </p:sp>
      <p:sp>
        <p:nvSpPr>
          <p:cNvPr id="62" name="文本框 61"/>
          <p:cNvSpPr txBox="1"/>
          <p:nvPr/>
        </p:nvSpPr>
        <p:spPr bwMode="gray">
          <a:xfrm rot="1641118">
            <a:off x="3521800" y="2185055"/>
            <a:ext cx="1042273" cy="328488"/>
          </a:xfrm>
          <a:prstGeom prst="rect">
            <a:avLst/>
          </a:prstGeom>
          <a:noFill/>
        </p:spPr>
        <p:txBody>
          <a:bodyPr wrap="none" rtlCol="0">
            <a:spAutoFit/>
          </a:bodyPr>
          <a:lstStyle/>
          <a:p>
            <a:pPr algn="r">
              <a:lnSpc>
                <a:spcPct val="120000"/>
              </a:lnSpc>
            </a:pPr>
            <a:r>
              <a:rPr lang="en-US" altLang="zh-CN" sz="1399" b="1" dirty="0">
                <a:solidFill>
                  <a:srgbClr val="ED6D00"/>
                </a:solidFill>
                <a:cs typeface="+mn-ea"/>
                <a:sym typeface="+mn-lt"/>
              </a:rPr>
              <a:t>MPLS</a:t>
            </a:r>
            <a:r>
              <a:rPr lang="zh-CN" altLang="en-US" sz="1399" b="1" dirty="0">
                <a:solidFill>
                  <a:srgbClr val="ED6D00"/>
                </a:solidFill>
                <a:cs typeface="+mn-ea"/>
                <a:sym typeface="+mn-lt"/>
              </a:rPr>
              <a:t>报文</a:t>
            </a:r>
          </a:p>
        </p:txBody>
      </p:sp>
      <p:sp>
        <p:nvSpPr>
          <p:cNvPr id="63" name="文本框 62"/>
          <p:cNvSpPr txBox="1"/>
          <p:nvPr/>
        </p:nvSpPr>
        <p:spPr bwMode="gray">
          <a:xfrm>
            <a:off x="6178851" y="4765030"/>
            <a:ext cx="5400091" cy="1296765"/>
          </a:xfrm>
          <a:prstGeom prst="rect">
            <a:avLst/>
          </a:prstGeom>
        </p:spPr>
        <p:txBody>
          <a:bodyPr vert="horz" lIns="91440" tIns="45720" rIns="91440" bIns="45720" rtlCol="0">
            <a:normAutofit fontScale="625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lvl="2" indent="-228600">
              <a:lnSpc>
                <a:spcPct val="120000"/>
              </a:lnSpc>
              <a:spcBef>
                <a:spcPts val="500"/>
              </a:spcBef>
              <a:buFont typeface="Wingdings" panose="05000000000000000000" pitchFamily="2" charset="2"/>
              <a:buChar char="ü"/>
              <a:defRPr sz="17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数据转发平面：基于</a:t>
            </a:r>
            <a:r>
              <a:rPr lang="en-US" altLang="zh-CN" dirty="0">
                <a:sym typeface="+mn-lt"/>
              </a:rPr>
              <a:t>IPv6</a:t>
            </a:r>
            <a:r>
              <a:rPr lang="zh-CN" altLang="en-US" dirty="0">
                <a:sym typeface="+mn-lt"/>
              </a:rPr>
              <a:t>。</a:t>
            </a:r>
            <a:endParaRPr lang="en-US" altLang="zh-CN" dirty="0">
              <a:sym typeface="+mn-lt"/>
            </a:endParaRPr>
          </a:p>
          <a:p>
            <a:r>
              <a:rPr lang="zh-CN" altLang="en-US" dirty="0">
                <a:sym typeface="+mn-lt"/>
              </a:rPr>
              <a:t>使用</a:t>
            </a:r>
            <a:r>
              <a:rPr lang="en-US" altLang="zh-CN" dirty="0">
                <a:sym typeface="+mn-lt"/>
              </a:rPr>
              <a:t>IPv6</a:t>
            </a:r>
            <a:r>
              <a:rPr lang="zh-CN" altLang="en-US" dirty="0">
                <a:sym typeface="+mn-lt"/>
              </a:rPr>
              <a:t>地址作为</a:t>
            </a:r>
            <a:r>
              <a:rPr lang="en-US" altLang="zh-CN" dirty="0">
                <a:sym typeface="+mn-lt"/>
              </a:rPr>
              <a:t>SID</a:t>
            </a:r>
            <a:r>
              <a:rPr lang="zh-CN" altLang="en-US" dirty="0">
                <a:sym typeface="+mn-lt"/>
              </a:rPr>
              <a:t>值。</a:t>
            </a:r>
            <a:endParaRPr lang="en-US" altLang="zh-CN" dirty="0">
              <a:sym typeface="+mn-lt"/>
            </a:endParaRPr>
          </a:p>
          <a:p>
            <a:r>
              <a:rPr lang="zh-CN" altLang="en-US" dirty="0">
                <a:sym typeface="+mn-lt"/>
              </a:rPr>
              <a:t>段序列被编码为标签栈，使用</a:t>
            </a:r>
            <a:r>
              <a:rPr lang="en-US" altLang="zh-CN" dirty="0">
                <a:sym typeface="+mn-lt"/>
              </a:rPr>
              <a:t>IPv6</a:t>
            </a:r>
            <a:r>
              <a:rPr lang="zh-CN" altLang="en-US" dirty="0">
                <a:sym typeface="+mn-lt"/>
              </a:rPr>
              <a:t>的扩展头</a:t>
            </a:r>
            <a:r>
              <a:rPr lang="en-US" altLang="zh-CN" dirty="0">
                <a:sym typeface="+mn-lt"/>
              </a:rPr>
              <a:t>SRH</a:t>
            </a:r>
            <a:r>
              <a:rPr lang="zh-CN" altLang="en-US" dirty="0">
                <a:sym typeface="+mn-lt"/>
              </a:rPr>
              <a:t>（</a:t>
            </a:r>
            <a:r>
              <a:rPr lang="en-US" altLang="zh-CN" dirty="0" err="1">
                <a:sym typeface="+mn-lt"/>
              </a:rPr>
              <a:t>Segement</a:t>
            </a:r>
            <a:r>
              <a:rPr lang="en-US" altLang="zh-CN" dirty="0">
                <a:sym typeface="+mn-lt"/>
              </a:rPr>
              <a:t> Routing </a:t>
            </a:r>
            <a:r>
              <a:rPr lang="en-US" altLang="zh-CN" dirty="0" err="1">
                <a:sym typeface="+mn-lt"/>
              </a:rPr>
              <a:t>Hearder</a:t>
            </a:r>
            <a:r>
              <a:rPr lang="zh-CN" altLang="en-US" dirty="0">
                <a:sym typeface="+mn-lt"/>
              </a:rPr>
              <a:t>）承载。</a:t>
            </a:r>
            <a:endParaRPr lang="en-US" altLang="zh-CN" dirty="0">
              <a:sym typeface="+mn-lt"/>
            </a:endParaRPr>
          </a:p>
        </p:txBody>
      </p:sp>
      <p:cxnSp>
        <p:nvCxnSpPr>
          <p:cNvPr id="64" name="直接箭头连接符 63"/>
          <p:cNvCxnSpPr/>
          <p:nvPr/>
        </p:nvCxnSpPr>
        <p:spPr bwMode="gray">
          <a:xfrm flipV="1">
            <a:off x="7273734" y="2243254"/>
            <a:ext cx="1285279" cy="670498"/>
          </a:xfrm>
          <a:prstGeom prst="straightConnector1">
            <a:avLst/>
          </a:prstGeom>
          <a:ln w="38100">
            <a:solidFill>
              <a:srgbClr val="ED6D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bwMode="gray">
          <a:xfrm>
            <a:off x="9278812" y="2315235"/>
            <a:ext cx="1381755" cy="718832"/>
          </a:xfrm>
          <a:prstGeom prst="straightConnector1">
            <a:avLst/>
          </a:prstGeom>
          <a:ln w="38100">
            <a:solidFill>
              <a:srgbClr val="ED6D0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bwMode="gray">
          <a:xfrm rot="19977132">
            <a:off x="7401263" y="2257079"/>
            <a:ext cx="912429" cy="328488"/>
          </a:xfrm>
          <a:prstGeom prst="rect">
            <a:avLst/>
          </a:prstGeom>
          <a:noFill/>
        </p:spPr>
        <p:txBody>
          <a:bodyPr wrap="none" rtlCol="0">
            <a:spAutoFit/>
          </a:bodyPr>
          <a:lstStyle/>
          <a:p>
            <a:pPr algn="r">
              <a:lnSpc>
                <a:spcPct val="120000"/>
              </a:lnSpc>
            </a:pPr>
            <a:r>
              <a:rPr lang="en-US" altLang="zh-CN" sz="1399" b="1" dirty="0">
                <a:solidFill>
                  <a:srgbClr val="ED6D00"/>
                </a:solidFill>
                <a:cs typeface="+mn-ea"/>
                <a:sym typeface="+mn-lt"/>
              </a:rPr>
              <a:t>IPv6</a:t>
            </a:r>
            <a:r>
              <a:rPr lang="zh-CN" altLang="en-US" sz="1399" b="1" dirty="0">
                <a:solidFill>
                  <a:srgbClr val="ED6D00"/>
                </a:solidFill>
                <a:cs typeface="+mn-ea"/>
                <a:sym typeface="+mn-lt"/>
              </a:rPr>
              <a:t>报文</a:t>
            </a:r>
          </a:p>
        </p:txBody>
      </p:sp>
      <p:sp>
        <p:nvSpPr>
          <p:cNvPr id="67" name="文本框 66"/>
          <p:cNvSpPr txBox="1"/>
          <p:nvPr/>
        </p:nvSpPr>
        <p:spPr bwMode="gray">
          <a:xfrm rot="1641118">
            <a:off x="9311838" y="2185056"/>
            <a:ext cx="912429" cy="328488"/>
          </a:xfrm>
          <a:prstGeom prst="rect">
            <a:avLst/>
          </a:prstGeom>
          <a:noFill/>
        </p:spPr>
        <p:txBody>
          <a:bodyPr wrap="none" rtlCol="0">
            <a:spAutoFit/>
          </a:bodyPr>
          <a:lstStyle/>
          <a:p>
            <a:pPr algn="r">
              <a:lnSpc>
                <a:spcPct val="120000"/>
              </a:lnSpc>
            </a:pPr>
            <a:r>
              <a:rPr lang="en-US" altLang="zh-CN" sz="1399" b="1" dirty="0">
                <a:solidFill>
                  <a:srgbClr val="ED6D00"/>
                </a:solidFill>
                <a:cs typeface="+mn-ea"/>
                <a:sym typeface="+mn-lt"/>
              </a:rPr>
              <a:t>IPv6</a:t>
            </a:r>
            <a:r>
              <a:rPr lang="zh-CN" altLang="en-US" sz="1399" b="1" dirty="0">
                <a:solidFill>
                  <a:srgbClr val="ED6D00"/>
                </a:solidFill>
                <a:cs typeface="+mn-ea"/>
                <a:sym typeface="+mn-lt"/>
              </a:rPr>
              <a:t>报文</a:t>
            </a:r>
          </a:p>
        </p:txBody>
      </p:sp>
      <p:sp>
        <p:nvSpPr>
          <p:cNvPr id="68" name="文本框 67"/>
          <p:cNvSpPr txBox="1"/>
          <p:nvPr/>
        </p:nvSpPr>
        <p:spPr bwMode="gray">
          <a:xfrm>
            <a:off x="6097796" y="2613114"/>
            <a:ext cx="912429" cy="328488"/>
          </a:xfrm>
          <a:prstGeom prst="rect">
            <a:avLst/>
          </a:prstGeom>
          <a:noFill/>
        </p:spPr>
        <p:txBody>
          <a:bodyPr wrap="none" rtlCol="0">
            <a:spAutoFit/>
          </a:bodyPr>
          <a:lstStyle/>
          <a:p>
            <a:pPr algn="r">
              <a:lnSpc>
                <a:spcPct val="120000"/>
              </a:lnSpc>
            </a:pPr>
            <a:r>
              <a:rPr lang="en-US" altLang="zh-CN" sz="1399" b="1" dirty="0">
                <a:solidFill>
                  <a:srgbClr val="ED6D00"/>
                </a:solidFill>
                <a:cs typeface="+mn-ea"/>
                <a:sym typeface="+mn-lt"/>
              </a:rPr>
              <a:t>IPv6</a:t>
            </a:r>
            <a:r>
              <a:rPr lang="zh-CN" altLang="en-US" sz="1399" b="1" dirty="0">
                <a:solidFill>
                  <a:srgbClr val="ED6D00"/>
                </a:solidFill>
                <a:cs typeface="+mn-ea"/>
                <a:sym typeface="+mn-lt"/>
              </a:rPr>
              <a:t>报文</a:t>
            </a:r>
          </a:p>
        </p:txBody>
      </p:sp>
      <p:sp>
        <p:nvSpPr>
          <p:cNvPr id="17" name="日期占位符 3">
            <a:extLst>
              <a:ext uri="{FF2B5EF4-FFF2-40B4-BE49-F238E27FC236}">
                <a16:creationId xmlns:a16="http://schemas.microsoft.com/office/drawing/2014/main" id="{C7DDB663-767F-AF0A-9B41-58A80C2DD1A2}"/>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18" name="页脚占位符 4">
            <a:extLst>
              <a:ext uri="{FF2B5EF4-FFF2-40B4-BE49-F238E27FC236}">
                <a16:creationId xmlns:a16="http://schemas.microsoft.com/office/drawing/2014/main" id="{16012D93-56F7-4AC8-CA31-93A023CF2DFE}"/>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9" name="灯片编号占位符 5">
            <a:extLst>
              <a:ext uri="{FF2B5EF4-FFF2-40B4-BE49-F238E27FC236}">
                <a16:creationId xmlns:a16="http://schemas.microsoft.com/office/drawing/2014/main" id="{318EA57C-6491-9822-7C5A-FD9E18C68F5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276</a:t>
            </a:fld>
            <a:endParaRPr lang="en-US">
              <a:cs typeface="+mn-ea"/>
              <a:sym typeface="+mn-lt"/>
            </a:endParaRPr>
          </a:p>
        </p:txBody>
      </p:sp>
      <p:pic>
        <p:nvPicPr>
          <p:cNvPr id="120" name="图片 119">
            <a:extLst>
              <a:ext uri="{FF2B5EF4-FFF2-40B4-BE49-F238E27FC236}">
                <a16:creationId xmlns:a16="http://schemas.microsoft.com/office/drawing/2014/main" id="{961E1BF7-EE73-4C1C-84E3-84B374922CAD}"/>
              </a:ext>
            </a:extLst>
          </p:cNvPr>
          <p:cNvPicPr>
            <a:picLocks noChangeAspect="1"/>
          </p:cNvPicPr>
          <p:nvPr/>
        </p:nvPicPr>
        <p:blipFill>
          <a:blip r:embed="rId3"/>
          <a:stretch>
            <a:fillRect/>
          </a:stretch>
        </p:blipFill>
        <p:spPr>
          <a:xfrm>
            <a:off x="1003669" y="2231868"/>
            <a:ext cx="513123" cy="389594"/>
          </a:xfrm>
          <a:prstGeom prst="rect">
            <a:avLst/>
          </a:prstGeom>
        </p:spPr>
      </p:pic>
      <p:pic>
        <p:nvPicPr>
          <p:cNvPr id="121" name="图片 120">
            <a:extLst>
              <a:ext uri="{FF2B5EF4-FFF2-40B4-BE49-F238E27FC236}">
                <a16:creationId xmlns:a16="http://schemas.microsoft.com/office/drawing/2014/main" id="{AB79BC15-9438-4196-B16A-514886EE2D58}"/>
              </a:ext>
            </a:extLst>
          </p:cNvPr>
          <p:cNvPicPr>
            <a:picLocks noChangeAspect="1"/>
          </p:cNvPicPr>
          <p:nvPr/>
        </p:nvPicPr>
        <p:blipFill>
          <a:blip r:embed="rId3"/>
          <a:stretch>
            <a:fillRect/>
          </a:stretch>
        </p:blipFill>
        <p:spPr>
          <a:xfrm>
            <a:off x="6708759" y="2220102"/>
            <a:ext cx="513123" cy="389594"/>
          </a:xfrm>
          <a:prstGeom prst="rect">
            <a:avLst/>
          </a:prstGeom>
        </p:spPr>
      </p:pic>
      <p:pic>
        <p:nvPicPr>
          <p:cNvPr id="129" name="图片 128">
            <a:extLst>
              <a:ext uri="{FF2B5EF4-FFF2-40B4-BE49-F238E27FC236}">
                <a16:creationId xmlns:a16="http://schemas.microsoft.com/office/drawing/2014/main" id="{7FEDD9EF-9405-4AEA-8E8E-8418E14AFF83}"/>
              </a:ext>
            </a:extLst>
          </p:cNvPr>
          <p:cNvPicPr>
            <a:picLocks noChangeAspect="1"/>
          </p:cNvPicPr>
          <p:nvPr/>
        </p:nvPicPr>
        <p:blipFill>
          <a:blip r:embed="rId4"/>
          <a:stretch>
            <a:fillRect/>
          </a:stretch>
        </p:blipFill>
        <p:spPr>
          <a:xfrm>
            <a:off x="2972235" y="2302503"/>
            <a:ext cx="454634" cy="454634"/>
          </a:xfrm>
          <a:prstGeom prst="rect">
            <a:avLst/>
          </a:prstGeom>
        </p:spPr>
      </p:pic>
      <p:pic>
        <p:nvPicPr>
          <p:cNvPr id="130" name="图片 129">
            <a:extLst>
              <a:ext uri="{FF2B5EF4-FFF2-40B4-BE49-F238E27FC236}">
                <a16:creationId xmlns:a16="http://schemas.microsoft.com/office/drawing/2014/main" id="{1A3F85F4-D70B-46F1-9360-640C79AE8179}"/>
              </a:ext>
            </a:extLst>
          </p:cNvPr>
          <p:cNvPicPr>
            <a:picLocks noChangeAspect="1"/>
          </p:cNvPicPr>
          <p:nvPr/>
        </p:nvPicPr>
        <p:blipFill>
          <a:blip r:embed="rId4"/>
          <a:stretch>
            <a:fillRect/>
          </a:stretch>
        </p:blipFill>
        <p:spPr>
          <a:xfrm>
            <a:off x="1129143" y="3168455"/>
            <a:ext cx="464391" cy="464391"/>
          </a:xfrm>
          <a:prstGeom prst="rect">
            <a:avLst/>
          </a:prstGeom>
        </p:spPr>
      </p:pic>
      <p:pic>
        <p:nvPicPr>
          <p:cNvPr id="131" name="图片 130">
            <a:extLst>
              <a:ext uri="{FF2B5EF4-FFF2-40B4-BE49-F238E27FC236}">
                <a16:creationId xmlns:a16="http://schemas.microsoft.com/office/drawing/2014/main" id="{E68390A1-8E93-4326-84D3-9A1131CBB951}"/>
              </a:ext>
            </a:extLst>
          </p:cNvPr>
          <p:cNvPicPr>
            <a:picLocks noChangeAspect="1"/>
          </p:cNvPicPr>
          <p:nvPr/>
        </p:nvPicPr>
        <p:blipFill>
          <a:blip r:embed="rId4"/>
          <a:stretch>
            <a:fillRect/>
          </a:stretch>
        </p:blipFill>
        <p:spPr>
          <a:xfrm>
            <a:off x="2973532" y="4100864"/>
            <a:ext cx="454634" cy="454634"/>
          </a:xfrm>
          <a:prstGeom prst="rect">
            <a:avLst/>
          </a:prstGeom>
        </p:spPr>
      </p:pic>
      <p:pic>
        <p:nvPicPr>
          <p:cNvPr id="132" name="图片 131">
            <a:extLst>
              <a:ext uri="{FF2B5EF4-FFF2-40B4-BE49-F238E27FC236}">
                <a16:creationId xmlns:a16="http://schemas.microsoft.com/office/drawing/2014/main" id="{3886D40A-E3EB-49D0-B7BE-4E9F33A99BF7}"/>
              </a:ext>
            </a:extLst>
          </p:cNvPr>
          <p:cNvPicPr>
            <a:picLocks noChangeAspect="1"/>
          </p:cNvPicPr>
          <p:nvPr/>
        </p:nvPicPr>
        <p:blipFill>
          <a:blip r:embed="rId4"/>
          <a:stretch>
            <a:fillRect/>
          </a:stretch>
        </p:blipFill>
        <p:spPr>
          <a:xfrm>
            <a:off x="4955083" y="3206178"/>
            <a:ext cx="454634" cy="454634"/>
          </a:xfrm>
          <a:prstGeom prst="rect">
            <a:avLst/>
          </a:prstGeom>
        </p:spPr>
      </p:pic>
      <p:pic>
        <p:nvPicPr>
          <p:cNvPr id="133" name="图片 132">
            <a:extLst>
              <a:ext uri="{FF2B5EF4-FFF2-40B4-BE49-F238E27FC236}">
                <a16:creationId xmlns:a16="http://schemas.microsoft.com/office/drawing/2014/main" id="{74C7DA53-7E38-413F-BB48-4F04EF5EBF72}"/>
              </a:ext>
            </a:extLst>
          </p:cNvPr>
          <p:cNvPicPr>
            <a:picLocks noChangeAspect="1"/>
          </p:cNvPicPr>
          <p:nvPr/>
        </p:nvPicPr>
        <p:blipFill>
          <a:blip r:embed="rId4"/>
          <a:stretch>
            <a:fillRect/>
          </a:stretch>
        </p:blipFill>
        <p:spPr>
          <a:xfrm>
            <a:off x="6800682" y="3206923"/>
            <a:ext cx="454634" cy="454634"/>
          </a:xfrm>
          <a:prstGeom prst="rect">
            <a:avLst/>
          </a:prstGeom>
        </p:spPr>
      </p:pic>
      <p:pic>
        <p:nvPicPr>
          <p:cNvPr id="134" name="图片 133">
            <a:extLst>
              <a:ext uri="{FF2B5EF4-FFF2-40B4-BE49-F238E27FC236}">
                <a16:creationId xmlns:a16="http://schemas.microsoft.com/office/drawing/2014/main" id="{16FB7AED-EE10-4369-94CA-9C8DFE77A494}"/>
              </a:ext>
            </a:extLst>
          </p:cNvPr>
          <p:cNvPicPr>
            <a:picLocks noChangeAspect="1"/>
          </p:cNvPicPr>
          <p:nvPr/>
        </p:nvPicPr>
        <p:blipFill>
          <a:blip r:embed="rId4"/>
          <a:stretch>
            <a:fillRect/>
          </a:stretch>
        </p:blipFill>
        <p:spPr>
          <a:xfrm>
            <a:off x="8648683" y="4129109"/>
            <a:ext cx="454634" cy="454634"/>
          </a:xfrm>
          <a:prstGeom prst="rect">
            <a:avLst/>
          </a:prstGeom>
        </p:spPr>
      </p:pic>
      <p:pic>
        <p:nvPicPr>
          <p:cNvPr id="135" name="图片 134">
            <a:extLst>
              <a:ext uri="{FF2B5EF4-FFF2-40B4-BE49-F238E27FC236}">
                <a16:creationId xmlns:a16="http://schemas.microsoft.com/office/drawing/2014/main" id="{3FD08566-C5E4-4342-BB28-1C55FC8E399A}"/>
              </a:ext>
            </a:extLst>
          </p:cNvPr>
          <p:cNvPicPr>
            <a:picLocks noChangeAspect="1"/>
          </p:cNvPicPr>
          <p:nvPr/>
        </p:nvPicPr>
        <p:blipFill>
          <a:blip r:embed="rId4"/>
          <a:stretch>
            <a:fillRect/>
          </a:stretch>
        </p:blipFill>
        <p:spPr>
          <a:xfrm>
            <a:off x="8650331" y="2319810"/>
            <a:ext cx="454634" cy="454634"/>
          </a:xfrm>
          <a:prstGeom prst="rect">
            <a:avLst/>
          </a:prstGeom>
        </p:spPr>
      </p:pic>
      <p:pic>
        <p:nvPicPr>
          <p:cNvPr id="136" name="图片 135">
            <a:extLst>
              <a:ext uri="{FF2B5EF4-FFF2-40B4-BE49-F238E27FC236}">
                <a16:creationId xmlns:a16="http://schemas.microsoft.com/office/drawing/2014/main" id="{22072AD2-E435-49C4-8393-67F273DF079B}"/>
              </a:ext>
            </a:extLst>
          </p:cNvPr>
          <p:cNvPicPr>
            <a:picLocks noChangeAspect="1"/>
          </p:cNvPicPr>
          <p:nvPr/>
        </p:nvPicPr>
        <p:blipFill>
          <a:blip r:embed="rId4"/>
          <a:stretch>
            <a:fillRect/>
          </a:stretch>
        </p:blipFill>
        <p:spPr>
          <a:xfrm>
            <a:off x="10608223" y="3186169"/>
            <a:ext cx="454634" cy="454634"/>
          </a:xfrm>
          <a:prstGeom prst="rect">
            <a:avLst/>
          </a:prstGeom>
        </p:spPr>
      </p:pic>
    </p:spTree>
    <p:extLst>
      <p:ext uri="{BB962C8B-B14F-4D97-AF65-F5344CB8AC3E}">
        <p14:creationId xmlns:p14="http://schemas.microsoft.com/office/powerpoint/2010/main" val="28959719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14BB97-DCDD-42A3-BECB-21C310F995B3}"/>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a:t>
            </a:r>
            <a:r>
              <a:rPr lang="zh-CN" altLang="en-US" sz="3200" dirty="0">
                <a:latin typeface="+mn-lt"/>
                <a:ea typeface="+mn-ea"/>
                <a:cs typeface="+mn-ea"/>
                <a:sym typeface="+mn-lt"/>
              </a:rPr>
              <a:t>标准说明</a:t>
            </a:r>
          </a:p>
        </p:txBody>
      </p:sp>
      <p:sp>
        <p:nvSpPr>
          <p:cNvPr id="3" name="文本占位符 2">
            <a:extLst>
              <a:ext uri="{FF2B5EF4-FFF2-40B4-BE49-F238E27FC236}">
                <a16:creationId xmlns:a16="http://schemas.microsoft.com/office/drawing/2014/main" id="{CAFFC690-814A-4A67-9C3F-27709862944D}"/>
              </a:ext>
            </a:extLst>
          </p:cNvPr>
          <p:cNvSpPr>
            <a:spLocks noGrp="1"/>
          </p:cNvSpPr>
          <p:nvPr>
            <p:ph idx="1"/>
          </p:nvPr>
        </p:nvSpPr>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RFC 8402</a:t>
            </a:r>
            <a:r>
              <a:rPr lang="zh-CN" altLang="en-US" sz="2400" dirty="0">
                <a:solidFill>
                  <a:schemeClr val="accent1"/>
                </a:solidFill>
                <a:cs typeface="+mn-ea"/>
                <a:sym typeface="+mn-lt"/>
              </a:rPr>
              <a:t>（</a:t>
            </a:r>
            <a:r>
              <a:rPr lang="en-US" altLang="zh-CN" sz="2400" dirty="0">
                <a:solidFill>
                  <a:schemeClr val="accent1"/>
                </a:solidFill>
                <a:cs typeface="+mn-ea"/>
                <a:sym typeface="+mn-lt"/>
              </a:rPr>
              <a:t>Segment Routing Architecture</a:t>
            </a:r>
            <a:r>
              <a:rPr lang="zh-CN" altLang="en-US" sz="2400" dirty="0">
                <a:solidFill>
                  <a:schemeClr val="accent1"/>
                </a:solidFill>
                <a:cs typeface="+mn-ea"/>
                <a:sym typeface="+mn-lt"/>
              </a:rPr>
              <a:t>）介绍了源路由的机制，即在头节点引入一段有序的</a:t>
            </a:r>
            <a:r>
              <a:rPr lang="en-US" altLang="zh-CN" sz="2400" dirty="0">
                <a:solidFill>
                  <a:schemeClr val="accent1"/>
                </a:solidFill>
                <a:cs typeface="+mn-ea"/>
                <a:sym typeface="+mn-lt"/>
              </a:rPr>
              <a:t>Segment</a:t>
            </a:r>
            <a:r>
              <a:rPr lang="zh-CN" altLang="en-US" sz="2400" dirty="0">
                <a:solidFill>
                  <a:schemeClr val="accent1"/>
                </a:solidFill>
                <a:cs typeface="+mn-ea"/>
                <a:sym typeface="+mn-lt"/>
              </a:rPr>
              <a:t> </a:t>
            </a:r>
            <a:r>
              <a:rPr lang="en-US" altLang="zh-CN" sz="2400" dirty="0">
                <a:solidFill>
                  <a:schemeClr val="accent1"/>
                </a:solidFill>
                <a:cs typeface="+mn-ea"/>
                <a:sym typeface="+mn-lt"/>
              </a:rPr>
              <a:t>List</a:t>
            </a:r>
            <a:r>
              <a:rPr lang="zh-CN" altLang="en-US" sz="2400" dirty="0">
                <a:solidFill>
                  <a:schemeClr val="accent1"/>
                </a:solidFill>
                <a:cs typeface="+mn-ea"/>
                <a:sym typeface="+mn-lt"/>
              </a:rPr>
              <a:t>控制流量引入和转发。这个行为可以被看作是在头节点输入一段有序的指令（</a:t>
            </a:r>
            <a:r>
              <a:rPr lang="en-US" altLang="zh-CN" sz="2400" dirty="0">
                <a:solidFill>
                  <a:schemeClr val="accent1"/>
                </a:solidFill>
                <a:cs typeface="+mn-ea"/>
                <a:sym typeface="+mn-lt"/>
              </a:rPr>
              <a:t>Instructions</a:t>
            </a:r>
            <a:r>
              <a:rPr lang="zh-CN" altLang="en-US" sz="2400" dirty="0">
                <a:solidFill>
                  <a:schemeClr val="accent1"/>
                </a:solidFill>
                <a:cs typeface="+mn-ea"/>
                <a:sym typeface="+mn-lt"/>
              </a:rPr>
              <a:t>），每个指令则代表了在网络中某个特定位置的功能（</a:t>
            </a:r>
            <a:r>
              <a:rPr lang="en-US" altLang="zh-CN" sz="2400" dirty="0">
                <a:solidFill>
                  <a:schemeClr val="accent1"/>
                </a:solidFill>
                <a:cs typeface="+mn-ea"/>
                <a:sym typeface="+mn-lt"/>
              </a:rPr>
              <a:t>Function</a:t>
            </a:r>
            <a:r>
              <a:rPr lang="zh-CN" altLang="en-US" sz="2400" dirty="0">
                <a:solidFill>
                  <a:schemeClr val="accent1"/>
                </a:solidFill>
                <a:cs typeface="+mn-ea"/>
                <a:sym typeface="+mn-lt"/>
              </a:rPr>
              <a:t>）。功能是节点上本地定义的，例如简单的按照</a:t>
            </a:r>
            <a:r>
              <a:rPr lang="en-US" altLang="zh-CN" sz="2400" dirty="0">
                <a:solidFill>
                  <a:schemeClr val="accent1"/>
                </a:solidFill>
                <a:cs typeface="+mn-ea"/>
                <a:sym typeface="+mn-lt"/>
              </a:rPr>
              <a:t>Segment List</a:t>
            </a:r>
            <a:r>
              <a:rPr lang="zh-CN" altLang="en-US" sz="2400" dirty="0">
                <a:solidFill>
                  <a:schemeClr val="accent1"/>
                </a:solidFill>
                <a:cs typeface="+mn-ea"/>
                <a:sym typeface="+mn-lt"/>
              </a:rPr>
              <a:t>转发或其他复杂的用户自定义行为。</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SRv6</a:t>
            </a:r>
            <a:r>
              <a:rPr lang="zh-CN" altLang="en-US" sz="2400" dirty="0">
                <a:solidFill>
                  <a:schemeClr val="accent1"/>
                </a:solidFill>
                <a:cs typeface="+mn-ea"/>
                <a:sym typeface="+mn-lt"/>
              </a:rPr>
              <a:t>（</a:t>
            </a:r>
            <a:r>
              <a:rPr lang="en-US" altLang="zh-CN" sz="2400" dirty="0">
                <a:solidFill>
                  <a:schemeClr val="accent1"/>
                </a:solidFill>
                <a:cs typeface="+mn-ea"/>
                <a:sym typeface="+mn-lt"/>
              </a:rPr>
              <a:t>draft-ietf-spring-srv6-network-programming</a:t>
            </a:r>
            <a:r>
              <a:rPr lang="zh-CN" altLang="en-US" sz="2400" dirty="0">
                <a:solidFill>
                  <a:schemeClr val="accent1"/>
                </a:solidFill>
                <a:cs typeface="+mn-ea"/>
                <a:sym typeface="+mn-lt"/>
              </a:rPr>
              <a:t>）更强调网络编程，这能将简单和复杂的网络功能结合，能够实现更多的网络功能而不仅仅是转发。文档中定义了</a:t>
            </a:r>
            <a:r>
              <a:rPr lang="en-US" altLang="zh-CN" sz="2400" dirty="0">
                <a:solidFill>
                  <a:schemeClr val="accent1"/>
                </a:solidFill>
                <a:cs typeface="+mn-ea"/>
                <a:sym typeface="+mn-lt"/>
              </a:rPr>
              <a:t>SRv6</a:t>
            </a:r>
            <a:r>
              <a:rPr lang="zh-CN" altLang="en-US" sz="2400" dirty="0">
                <a:solidFill>
                  <a:schemeClr val="accent1"/>
                </a:solidFill>
                <a:cs typeface="+mn-ea"/>
                <a:sym typeface="+mn-lt"/>
              </a:rPr>
              <a:t>网络编程概念和主要的</a:t>
            </a:r>
            <a:r>
              <a:rPr lang="en-US" altLang="zh-CN" sz="2400" dirty="0">
                <a:solidFill>
                  <a:schemeClr val="accent1"/>
                </a:solidFill>
                <a:cs typeface="+mn-ea"/>
                <a:sym typeface="+mn-lt"/>
              </a:rPr>
              <a:t>SR</a:t>
            </a:r>
            <a:r>
              <a:rPr lang="zh-CN" altLang="en-US" sz="2400" dirty="0">
                <a:solidFill>
                  <a:schemeClr val="accent1"/>
                </a:solidFill>
                <a:cs typeface="+mn-ea"/>
                <a:sym typeface="+mn-lt"/>
              </a:rPr>
              <a:t>行为，例如</a:t>
            </a:r>
            <a:r>
              <a:rPr lang="en-US" altLang="zh-CN" sz="2400" dirty="0">
                <a:solidFill>
                  <a:schemeClr val="accent1"/>
                </a:solidFill>
                <a:cs typeface="+mn-ea"/>
                <a:sym typeface="+mn-lt"/>
              </a:rPr>
              <a:t>SRv6 SID</a:t>
            </a:r>
            <a:r>
              <a:rPr lang="zh-CN" altLang="en-US" sz="2400" dirty="0">
                <a:solidFill>
                  <a:schemeClr val="accent1"/>
                </a:solidFill>
                <a:cs typeface="+mn-ea"/>
                <a:sym typeface="+mn-lt"/>
              </a:rPr>
              <a:t>、</a:t>
            </a:r>
            <a:r>
              <a:rPr lang="en-US" altLang="zh-CN" sz="2400" dirty="0">
                <a:solidFill>
                  <a:schemeClr val="accent1"/>
                </a:solidFill>
                <a:cs typeface="+mn-ea"/>
                <a:sym typeface="+mn-lt"/>
              </a:rPr>
              <a:t>SR Endpoint Behaviors</a:t>
            </a:r>
            <a:r>
              <a:rPr lang="zh-CN" altLang="en-US" sz="2400" dirty="0">
                <a:solidFill>
                  <a:schemeClr val="accent1"/>
                </a:solidFill>
                <a:cs typeface="+mn-ea"/>
                <a:sym typeface="+mn-lt"/>
              </a:rPr>
              <a:t>、</a:t>
            </a:r>
            <a:r>
              <a:rPr lang="en-US" altLang="zh-CN" sz="2400" dirty="0">
                <a:solidFill>
                  <a:schemeClr val="accent1"/>
                </a:solidFill>
                <a:cs typeface="+mn-ea"/>
                <a:sym typeface="+mn-lt"/>
              </a:rPr>
              <a:t>SR Policy Headend Behaviors</a:t>
            </a:r>
            <a:r>
              <a:rPr lang="zh-CN" altLang="en-US" sz="2400" dirty="0">
                <a:solidFill>
                  <a:schemeClr val="accent1"/>
                </a:solidFill>
                <a:cs typeface="+mn-ea"/>
                <a:sym typeface="+mn-lt"/>
              </a:rPr>
              <a:t>等。</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8DDFFCB5-AD8E-7DC6-2202-CB8E5242ACC1}"/>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DB8E872A-BCFC-165F-AD6E-7722810A0C2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A821F898-29ED-2108-376C-899B08D7D33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277</a:t>
            </a:fld>
            <a:endParaRPr lang="en-US">
              <a:cs typeface="+mn-ea"/>
              <a:sym typeface="+mn-lt"/>
            </a:endParaRPr>
          </a:p>
        </p:txBody>
      </p:sp>
    </p:spTree>
    <p:extLst>
      <p:ext uri="{BB962C8B-B14F-4D97-AF65-F5344CB8AC3E}">
        <p14:creationId xmlns:p14="http://schemas.microsoft.com/office/powerpoint/2010/main" val="29925989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IPv4</a:t>
            </a:r>
            <a:r>
              <a:rPr lang="zh-CN" altLang="en-US" sz="3200" dirty="0">
                <a:latin typeface="+mn-lt"/>
                <a:ea typeface="+mn-ea"/>
                <a:cs typeface="+mn-ea"/>
                <a:sym typeface="+mn-lt"/>
              </a:rPr>
              <a:t>报文头部 </a:t>
            </a:r>
            <a:r>
              <a:rPr lang="en-US" altLang="zh-CN" sz="3200" dirty="0">
                <a:latin typeface="+mn-lt"/>
                <a:ea typeface="+mn-ea"/>
                <a:cs typeface="+mn-ea"/>
                <a:sym typeface="+mn-lt"/>
              </a:rPr>
              <a:t>vs IPv6</a:t>
            </a:r>
            <a:r>
              <a:rPr lang="zh-CN" altLang="en-US" sz="3200" dirty="0">
                <a:latin typeface="+mn-lt"/>
                <a:ea typeface="+mn-ea"/>
                <a:cs typeface="+mn-ea"/>
                <a:sym typeface="+mn-lt"/>
              </a:rPr>
              <a:t>基本报文头部</a:t>
            </a:r>
          </a:p>
        </p:txBody>
      </p:sp>
      <p:graphicFrame>
        <p:nvGraphicFramePr>
          <p:cNvPr id="3" name="表格 2"/>
          <p:cNvGraphicFramePr>
            <a:graphicFrameLocks noGrp="1"/>
          </p:cNvGraphicFramePr>
          <p:nvPr>
            <p:extLst/>
          </p:nvPr>
        </p:nvGraphicFramePr>
        <p:xfrm>
          <a:off x="534795" y="1690325"/>
          <a:ext cx="4959618" cy="1943268"/>
        </p:xfrm>
        <a:graphic>
          <a:graphicData uri="http://schemas.openxmlformats.org/drawingml/2006/table">
            <a:tbl>
              <a:tblPr firstRow="1" bandRow="1">
                <a:tableStyleId>{2D5ABB26-0587-4C30-8999-92F81FD0307C}</a:tableStyleId>
              </a:tblPr>
              <a:tblGrid>
                <a:gridCol w="957009">
                  <a:extLst>
                    <a:ext uri="{9D8B030D-6E8A-4147-A177-3AD203B41FA5}">
                      <a16:colId xmlns:a16="http://schemas.microsoft.com/office/drawing/2014/main" val="20000"/>
                    </a:ext>
                  </a:extLst>
                </a:gridCol>
                <a:gridCol w="598623">
                  <a:extLst>
                    <a:ext uri="{9D8B030D-6E8A-4147-A177-3AD203B41FA5}">
                      <a16:colId xmlns:a16="http://schemas.microsoft.com/office/drawing/2014/main" val="20001"/>
                    </a:ext>
                  </a:extLst>
                </a:gridCol>
                <a:gridCol w="1098179">
                  <a:extLst>
                    <a:ext uri="{9D8B030D-6E8A-4147-A177-3AD203B41FA5}">
                      <a16:colId xmlns:a16="http://schemas.microsoft.com/office/drawing/2014/main" val="20002"/>
                    </a:ext>
                  </a:extLst>
                </a:gridCol>
                <a:gridCol w="957010">
                  <a:extLst>
                    <a:ext uri="{9D8B030D-6E8A-4147-A177-3AD203B41FA5}">
                      <a16:colId xmlns:a16="http://schemas.microsoft.com/office/drawing/2014/main" val="20003"/>
                    </a:ext>
                  </a:extLst>
                </a:gridCol>
                <a:gridCol w="149356">
                  <a:extLst>
                    <a:ext uri="{9D8B030D-6E8A-4147-A177-3AD203B41FA5}">
                      <a16:colId xmlns:a16="http://schemas.microsoft.com/office/drawing/2014/main" val="20004"/>
                    </a:ext>
                  </a:extLst>
                </a:gridCol>
                <a:gridCol w="1199441">
                  <a:extLst>
                    <a:ext uri="{9D8B030D-6E8A-4147-A177-3AD203B41FA5}">
                      <a16:colId xmlns:a16="http://schemas.microsoft.com/office/drawing/2014/main" val="20005"/>
                    </a:ext>
                  </a:extLst>
                </a:gridCol>
              </a:tblGrid>
              <a:tr h="304681">
                <a:tc>
                  <a:txBody>
                    <a:bodyPr/>
                    <a:lstStyle/>
                    <a:p>
                      <a:pPr algn="ctr">
                        <a:lnSpc>
                          <a:spcPct val="120000"/>
                        </a:lnSpc>
                        <a:spcBef>
                          <a:spcPts val="0"/>
                        </a:spcBef>
                        <a:spcAft>
                          <a:spcPts val="0"/>
                        </a:spcAft>
                      </a:pPr>
                      <a:r>
                        <a:rPr lang="en-US" altLang="zh-CN" sz="1400">
                          <a:latin typeface="+mn-lt"/>
                          <a:ea typeface="+mn-ea"/>
                          <a:cs typeface="+mn-ea"/>
                          <a:sym typeface="+mn-lt"/>
                        </a:rPr>
                        <a:t>Version</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78" rtl="0" eaLnBrk="1" latinLnBrk="0" hangingPunct="1">
                        <a:lnSpc>
                          <a:spcPct val="120000"/>
                        </a:lnSpc>
                        <a:spcBef>
                          <a:spcPts val="0"/>
                        </a:spcBef>
                        <a:spcAft>
                          <a:spcPts val="0"/>
                        </a:spcAft>
                      </a:pPr>
                      <a:r>
                        <a:rPr lang="en-US" altLang="zh-CN" sz="1400" strike="sngStrike" kern="1200" baseline="0">
                          <a:solidFill>
                            <a:schemeClr val="tx1"/>
                          </a:solidFill>
                          <a:latin typeface="+mn-lt"/>
                          <a:ea typeface="+mn-ea"/>
                          <a:cs typeface="+mn-ea"/>
                          <a:sym typeface="+mn-lt"/>
                        </a:rPr>
                        <a:t>IHL</a:t>
                      </a:r>
                      <a:endParaRPr lang="zh-CN" altLang="en-US" sz="1400" strike="sngStrike" kern="1200" baseline="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20000"/>
                        </a:lnSpc>
                        <a:spcBef>
                          <a:spcPts val="0"/>
                        </a:spcBef>
                        <a:spcAft>
                          <a:spcPts val="0"/>
                        </a:spcAft>
                      </a:pPr>
                      <a:r>
                        <a:rPr lang="en-US" altLang="zh-CN" sz="1400">
                          <a:latin typeface="+mn-lt"/>
                          <a:ea typeface="+mn-ea"/>
                          <a:cs typeface="+mn-ea"/>
                          <a:sym typeface="+mn-lt"/>
                        </a:rPr>
                        <a:t>ToS</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EEEC1"/>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Total Len</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EEEC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04681">
                <a:tc gridSpan="3">
                  <a:txBody>
                    <a:bodyPr/>
                    <a:lstStyle/>
                    <a:p>
                      <a:pPr algn="ctr">
                        <a:lnSpc>
                          <a:spcPct val="120000"/>
                        </a:lnSpc>
                        <a:spcBef>
                          <a:spcPts val="0"/>
                        </a:spcBef>
                        <a:spcAft>
                          <a:spcPts val="0"/>
                        </a:spcAft>
                      </a:pPr>
                      <a:r>
                        <a:rPr lang="en-US" altLang="zh-CN" sz="1400" strike="sngStrike" kern="1200" baseline="0">
                          <a:solidFill>
                            <a:schemeClr val="tx1"/>
                          </a:solidFill>
                          <a:latin typeface="+mn-lt"/>
                          <a:ea typeface="+mn-ea"/>
                          <a:cs typeface="+mn-ea"/>
                          <a:sym typeface="+mn-lt"/>
                        </a:rPr>
                        <a:t>Identification</a:t>
                      </a:r>
                      <a:endParaRPr lang="zh-CN" altLang="en-US" sz="1400" strike="sngStrike" kern="1200" baseline="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strike="sngStrike" kern="1200" baseline="0">
                          <a:solidFill>
                            <a:schemeClr val="tx1"/>
                          </a:solidFill>
                          <a:latin typeface="+mn-lt"/>
                          <a:ea typeface="+mn-ea"/>
                          <a:cs typeface="+mn-ea"/>
                          <a:sym typeface="+mn-lt"/>
                        </a:rPr>
                        <a:t>Flags</a:t>
                      </a:r>
                      <a:endParaRPr lang="zh-CN" altLang="en-US" sz="1400" strike="sngStrike" kern="1200" baseline="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lnSpc>
                          <a:spcPct val="120000"/>
                        </a:lnSpc>
                        <a:spcBef>
                          <a:spcPts val="0"/>
                        </a:spcBef>
                        <a:spcAft>
                          <a:spcPts val="0"/>
                        </a:spcAft>
                      </a:pPr>
                      <a:r>
                        <a:rPr lang="en-US" altLang="zh-CN" sz="1200" strike="sngStrike" kern="1200" baseline="0">
                          <a:solidFill>
                            <a:schemeClr val="tx1"/>
                          </a:solidFill>
                          <a:latin typeface="+mn-lt"/>
                          <a:ea typeface="+mn-ea"/>
                          <a:cs typeface="+mn-ea"/>
                          <a:sym typeface="+mn-lt"/>
                        </a:rPr>
                        <a:t>Fragment Offset</a:t>
                      </a:r>
                      <a:endParaRPr lang="zh-CN" altLang="en-US" sz="1200" strike="sngStrike" kern="1200" baseline="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sz="150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4681">
                <a:tc gridSpan="2">
                  <a:txBody>
                    <a:bodyPr/>
                    <a:lstStyle/>
                    <a:p>
                      <a:pPr algn="ctr">
                        <a:lnSpc>
                          <a:spcPct val="120000"/>
                        </a:lnSpc>
                        <a:spcBef>
                          <a:spcPts val="0"/>
                        </a:spcBef>
                        <a:spcAft>
                          <a:spcPts val="0"/>
                        </a:spcAft>
                      </a:pPr>
                      <a:r>
                        <a:rPr lang="en-US" altLang="zh-CN" sz="1400">
                          <a:latin typeface="+mn-lt"/>
                          <a:ea typeface="+mn-ea"/>
                          <a:cs typeface="+mn-ea"/>
                          <a:sym typeface="+mn-lt"/>
                        </a:rPr>
                        <a:t>TTL</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EEEC1"/>
                    </a:solidFill>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dirty="0">
                          <a:latin typeface="+mn-lt"/>
                          <a:ea typeface="+mn-ea"/>
                          <a:cs typeface="+mn-ea"/>
                          <a:sym typeface="+mn-lt"/>
                        </a:rPr>
                        <a:t>Protocol</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EEEC1"/>
                    </a:solidFill>
                  </a:tcPr>
                </a:tc>
                <a:tc gridSpan="3">
                  <a:txBody>
                    <a:bodyPr/>
                    <a:lstStyle/>
                    <a:p>
                      <a:pPr algn="ctr">
                        <a:lnSpc>
                          <a:spcPct val="120000"/>
                        </a:lnSpc>
                        <a:spcBef>
                          <a:spcPts val="0"/>
                        </a:spcBef>
                        <a:spcAft>
                          <a:spcPts val="0"/>
                        </a:spcAft>
                      </a:pPr>
                      <a:r>
                        <a:rPr lang="en-US" altLang="zh-CN" sz="1400" strike="sngStrike" kern="1200" baseline="0">
                          <a:solidFill>
                            <a:schemeClr val="tx1"/>
                          </a:solidFill>
                          <a:latin typeface="+mn-lt"/>
                          <a:ea typeface="+mn-ea"/>
                          <a:cs typeface="+mn-ea"/>
                          <a:sym typeface="+mn-lt"/>
                        </a:rPr>
                        <a:t>Head Checksum</a:t>
                      </a:r>
                      <a:endParaRPr lang="zh-CN" altLang="en-US" sz="1400" strike="sngStrike" kern="1200" baseline="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04681">
                <a:tc gridSpan="6">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04681">
                <a:tc gridSpan="6">
                  <a:txBody>
                    <a:bodyPr/>
                    <a:lstStyle/>
                    <a:p>
                      <a:pPr algn="ctr">
                        <a:lnSpc>
                          <a:spcPct val="120000"/>
                        </a:lnSpc>
                        <a:spcBef>
                          <a:spcPts val="0"/>
                        </a:spcBef>
                        <a:spcAft>
                          <a:spcPts val="0"/>
                        </a:spcAft>
                      </a:pPr>
                      <a:r>
                        <a:rPr lang="en-US" altLang="zh-CN" sz="1400">
                          <a:latin typeface="+mn-lt"/>
                          <a:ea typeface="+mn-ea"/>
                          <a:cs typeface="+mn-ea"/>
                          <a:sym typeface="+mn-lt"/>
                        </a:rPr>
                        <a:t>Destination Address</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304681">
                <a:tc gridSpan="5">
                  <a:txBody>
                    <a:bodyPr/>
                    <a:lstStyle/>
                    <a:p>
                      <a:pPr algn="ctr">
                        <a:lnSpc>
                          <a:spcPct val="120000"/>
                        </a:lnSpc>
                        <a:spcBef>
                          <a:spcPts val="0"/>
                        </a:spcBef>
                        <a:spcAft>
                          <a:spcPts val="0"/>
                        </a:spcAft>
                      </a:pPr>
                      <a:r>
                        <a:rPr lang="en-US" altLang="zh-CN" sz="1400" strike="sngStrike" kern="1200" baseline="0">
                          <a:solidFill>
                            <a:schemeClr val="tx1"/>
                          </a:solidFill>
                          <a:latin typeface="+mn-lt"/>
                          <a:ea typeface="+mn-ea"/>
                          <a:cs typeface="+mn-ea"/>
                          <a:sym typeface="+mn-lt"/>
                        </a:rPr>
                        <a:t>Options</a:t>
                      </a:r>
                      <a:endParaRPr lang="zh-CN" altLang="en-US" sz="1400" strike="sngStrike" kern="1200" baseline="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400" strike="sngStrike" kern="1200" baseline="0" dirty="0">
                          <a:solidFill>
                            <a:schemeClr val="tx1"/>
                          </a:solidFill>
                          <a:latin typeface="+mn-lt"/>
                          <a:ea typeface="+mn-ea"/>
                          <a:cs typeface="+mn-ea"/>
                          <a:sym typeface="+mn-lt"/>
                        </a:rPr>
                        <a:t>padding</a:t>
                      </a:r>
                      <a:endParaRPr lang="zh-CN" altLang="en-US" sz="1400" strike="sngStrike" kern="1200" baseline="0" dirty="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4" name="表格 3"/>
          <p:cNvGraphicFramePr>
            <a:graphicFrameLocks noGrp="1"/>
          </p:cNvGraphicFramePr>
          <p:nvPr>
            <p:extLst/>
          </p:nvPr>
        </p:nvGraphicFramePr>
        <p:xfrm>
          <a:off x="6550352" y="1690327"/>
          <a:ext cx="5147451" cy="1828084"/>
        </p:xfrm>
        <a:graphic>
          <a:graphicData uri="http://schemas.openxmlformats.org/drawingml/2006/table">
            <a:tbl>
              <a:tblPr firstRow="1" bandRow="1">
                <a:tableStyleId>{2D5ABB26-0587-4C30-8999-92F81FD0307C}</a:tableStyleId>
              </a:tblPr>
              <a:tblGrid>
                <a:gridCol w="1011107">
                  <a:extLst>
                    <a:ext uri="{9D8B030D-6E8A-4147-A177-3AD203B41FA5}">
                      <a16:colId xmlns:a16="http://schemas.microsoft.com/office/drawing/2014/main" val="20000"/>
                    </a:ext>
                  </a:extLst>
                </a:gridCol>
                <a:gridCol w="1103025">
                  <a:extLst>
                    <a:ext uri="{9D8B030D-6E8A-4147-A177-3AD203B41FA5}">
                      <a16:colId xmlns:a16="http://schemas.microsoft.com/office/drawing/2014/main" val="20001"/>
                    </a:ext>
                  </a:extLst>
                </a:gridCol>
                <a:gridCol w="551513">
                  <a:extLst>
                    <a:ext uri="{9D8B030D-6E8A-4147-A177-3AD203B41FA5}">
                      <a16:colId xmlns:a16="http://schemas.microsoft.com/office/drawing/2014/main" val="20002"/>
                    </a:ext>
                  </a:extLst>
                </a:gridCol>
                <a:gridCol w="1103025">
                  <a:extLst>
                    <a:ext uri="{9D8B030D-6E8A-4147-A177-3AD203B41FA5}">
                      <a16:colId xmlns:a16="http://schemas.microsoft.com/office/drawing/2014/main" val="20003"/>
                    </a:ext>
                  </a:extLst>
                </a:gridCol>
                <a:gridCol w="1378781">
                  <a:extLst>
                    <a:ext uri="{9D8B030D-6E8A-4147-A177-3AD203B41FA5}">
                      <a16:colId xmlns:a16="http://schemas.microsoft.com/office/drawing/2014/main" val="20004"/>
                    </a:ext>
                  </a:extLst>
                </a:gridCol>
              </a:tblGrid>
              <a:tr h="634355">
                <a:tc>
                  <a:txBody>
                    <a:bodyPr/>
                    <a:lstStyle/>
                    <a:p>
                      <a:pPr algn="ctr">
                        <a:lnSpc>
                          <a:spcPct val="120000"/>
                        </a:lnSpc>
                        <a:spcBef>
                          <a:spcPts val="0"/>
                        </a:spcBef>
                        <a:spcAft>
                          <a:spcPts val="0"/>
                        </a:spcAft>
                      </a:pPr>
                      <a:r>
                        <a:rPr lang="en-US" altLang="zh-CN" sz="1400">
                          <a:latin typeface="+mn-lt"/>
                          <a:ea typeface="+mn-ea"/>
                          <a:cs typeface="+mn-ea"/>
                          <a:sym typeface="+mn-lt"/>
                        </a:rPr>
                        <a:t>Version</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en-US" altLang="zh-CN" sz="1400">
                          <a:latin typeface="+mn-lt"/>
                          <a:ea typeface="+mn-ea"/>
                          <a:cs typeface="+mn-ea"/>
                          <a:sym typeface="+mn-lt"/>
                        </a:rPr>
                        <a:t>Traffic</a:t>
                      </a:r>
                      <a:r>
                        <a:rPr lang="en-US" altLang="zh-CN" sz="1400" baseline="0">
                          <a:latin typeface="+mn-lt"/>
                          <a:ea typeface="+mn-ea"/>
                          <a:cs typeface="+mn-ea"/>
                          <a:sym typeface="+mn-lt"/>
                        </a:rPr>
                        <a:t> Class</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EEEC1"/>
                    </a:solidFill>
                  </a:tcPr>
                </a:tc>
                <a:tc gridSpan="3">
                  <a:txBody>
                    <a:bodyPr/>
                    <a:lstStyle/>
                    <a:p>
                      <a:pPr algn="ctr">
                        <a:lnSpc>
                          <a:spcPct val="120000"/>
                        </a:lnSpc>
                        <a:spcBef>
                          <a:spcPts val="0"/>
                        </a:spcBef>
                        <a:spcAft>
                          <a:spcPts val="0"/>
                        </a:spcAft>
                      </a:pPr>
                      <a:r>
                        <a:rPr lang="en-US" altLang="zh-CN" sz="1400">
                          <a:latin typeface="+mn-lt"/>
                          <a:ea typeface="+mn-ea"/>
                          <a:cs typeface="+mn-ea"/>
                          <a:sym typeface="+mn-lt"/>
                        </a:rPr>
                        <a:t>Flow Label</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6B78C"/>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hMerge="1">
                  <a:txBody>
                    <a:bodyPr/>
                    <a:lstStyle/>
                    <a:p>
                      <a:endParaRPr lang="zh-CN" altLang="en-US"/>
                    </a:p>
                  </a:txBody>
                  <a:tcPr/>
                </a:tc>
                <a:extLst>
                  <a:ext uri="{0D108BD9-81ED-4DB2-BD59-A6C34878D82A}">
                    <a16:rowId xmlns:a16="http://schemas.microsoft.com/office/drawing/2014/main" val="10000"/>
                  </a:ext>
                </a:extLst>
              </a:tr>
              <a:tr h="373150">
                <a:tc gridSpan="3">
                  <a:txBody>
                    <a:bodyPr/>
                    <a:lstStyle/>
                    <a:p>
                      <a:pPr algn="ctr">
                        <a:lnSpc>
                          <a:spcPct val="120000"/>
                        </a:lnSpc>
                        <a:spcBef>
                          <a:spcPts val="0"/>
                        </a:spcBef>
                        <a:spcAft>
                          <a:spcPts val="0"/>
                        </a:spcAft>
                      </a:pPr>
                      <a:r>
                        <a:rPr lang="en-US" altLang="zh-CN" sz="1400" dirty="0">
                          <a:latin typeface="+mn-lt"/>
                          <a:ea typeface="+mn-ea"/>
                          <a:cs typeface="+mn-ea"/>
                          <a:sym typeface="+mn-lt"/>
                        </a:rPr>
                        <a:t>Payload Length</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EEEC1"/>
                    </a:solidFill>
                  </a:tcPr>
                </a:tc>
                <a:tc hMerge="1">
                  <a:txBody>
                    <a:bodyPr/>
                    <a:lstStyle/>
                    <a:p>
                      <a:endParaRPr lang="zh-CN" altLang="en-US"/>
                    </a:p>
                  </a:txBody>
                  <a:tcPr/>
                </a:tc>
                <a:tc hMerge="1">
                  <a:txBody>
                    <a:bodyPr/>
                    <a:lstStyle/>
                    <a:p>
                      <a:endParaRPr lang="zh-CN" altLang="en-US"/>
                    </a:p>
                  </a:txBody>
                  <a:tcPr/>
                </a:tc>
                <a:tc>
                  <a:txBody>
                    <a:bodyPr/>
                    <a:lstStyle/>
                    <a:p>
                      <a:pPr algn="ctr">
                        <a:lnSpc>
                          <a:spcPct val="120000"/>
                        </a:lnSpc>
                        <a:spcBef>
                          <a:spcPts val="0"/>
                        </a:spcBef>
                        <a:spcAft>
                          <a:spcPts val="0"/>
                        </a:spcAft>
                      </a:pPr>
                      <a:r>
                        <a:rPr lang="en-US" altLang="zh-CN" sz="1200">
                          <a:latin typeface="+mn-lt"/>
                          <a:ea typeface="+mn-ea"/>
                          <a:cs typeface="+mn-ea"/>
                          <a:sym typeface="+mn-lt"/>
                        </a:rPr>
                        <a:t>Next Header</a:t>
                      </a:r>
                      <a:endParaRPr lang="zh-CN" altLang="en-US" sz="12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EEEC1"/>
                    </a:solidFill>
                  </a:tcPr>
                </a:tc>
                <a:tc>
                  <a:txBody>
                    <a:bodyPr/>
                    <a:lstStyle/>
                    <a:p>
                      <a:pPr algn="ctr">
                        <a:lnSpc>
                          <a:spcPct val="120000"/>
                        </a:lnSpc>
                        <a:spcBef>
                          <a:spcPts val="0"/>
                        </a:spcBef>
                        <a:spcAft>
                          <a:spcPts val="0"/>
                        </a:spcAft>
                      </a:pPr>
                      <a:r>
                        <a:rPr lang="en-US" altLang="zh-CN" sz="1400">
                          <a:latin typeface="+mn-lt"/>
                          <a:ea typeface="+mn-ea"/>
                          <a:cs typeface="+mn-ea"/>
                          <a:sym typeface="+mn-lt"/>
                        </a:rPr>
                        <a:t>Hop Limit</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EEEC1"/>
                    </a:solidFill>
                  </a:tcPr>
                </a:tc>
                <a:extLst>
                  <a:ext uri="{0D108BD9-81ED-4DB2-BD59-A6C34878D82A}">
                    <a16:rowId xmlns:a16="http://schemas.microsoft.com/office/drawing/2014/main" val="10001"/>
                  </a:ext>
                </a:extLst>
              </a:tr>
              <a:tr h="409712">
                <a:tc gridSpan="5">
                  <a:txBody>
                    <a:bodyPr/>
                    <a:lstStyle/>
                    <a:p>
                      <a:pPr algn="ctr">
                        <a:lnSpc>
                          <a:spcPct val="120000"/>
                        </a:lnSpc>
                        <a:spcBef>
                          <a:spcPts val="0"/>
                        </a:spcBef>
                        <a:spcAft>
                          <a:spcPts val="0"/>
                        </a:spcAft>
                      </a:pPr>
                      <a:r>
                        <a:rPr lang="en-US" altLang="zh-CN" sz="1400">
                          <a:latin typeface="+mn-lt"/>
                          <a:ea typeface="+mn-ea"/>
                          <a:cs typeface="+mn-ea"/>
                          <a:sym typeface="+mn-lt"/>
                        </a:rPr>
                        <a:t>Source address</a:t>
                      </a:r>
                      <a:endParaRPr lang="zh-CN" altLang="en-US" sz="140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10867">
                <a:tc gridSpan="5">
                  <a:txBody>
                    <a:bodyPr/>
                    <a:lstStyle/>
                    <a:p>
                      <a:pPr algn="ctr">
                        <a:lnSpc>
                          <a:spcPct val="120000"/>
                        </a:lnSpc>
                        <a:spcBef>
                          <a:spcPts val="0"/>
                        </a:spcBef>
                        <a:spcAft>
                          <a:spcPts val="0"/>
                        </a:spcAft>
                      </a:pPr>
                      <a:r>
                        <a:rPr lang="en-US" altLang="zh-CN" sz="1400" dirty="0">
                          <a:latin typeface="+mn-lt"/>
                          <a:ea typeface="+mn-ea"/>
                          <a:cs typeface="+mn-ea"/>
                          <a:sym typeface="+mn-lt"/>
                        </a:rPr>
                        <a:t>Destination Address</a:t>
                      </a:r>
                      <a:endParaRPr lang="zh-CN" altLang="en-US" sz="14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5" name="矩形 4"/>
          <p:cNvSpPr/>
          <p:nvPr/>
        </p:nvSpPr>
        <p:spPr>
          <a:xfrm>
            <a:off x="6634146" y="3718900"/>
            <a:ext cx="1189750" cy="21631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200" dirty="0">
                <a:solidFill>
                  <a:schemeClr val="tx1"/>
                </a:solidFill>
                <a:cs typeface="+mn-ea"/>
                <a:sym typeface="+mn-lt"/>
              </a:rPr>
              <a:t>保留的字段</a:t>
            </a:r>
          </a:p>
        </p:txBody>
      </p:sp>
      <p:sp>
        <p:nvSpPr>
          <p:cNvPr id="6" name="矩形 5"/>
          <p:cNvSpPr/>
          <p:nvPr/>
        </p:nvSpPr>
        <p:spPr>
          <a:xfrm>
            <a:off x="7932055" y="3718900"/>
            <a:ext cx="1189750" cy="2163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200" strike="sngStrike">
                <a:solidFill>
                  <a:schemeClr val="tx1"/>
                </a:solidFill>
                <a:cs typeface="+mn-ea"/>
                <a:sym typeface="+mn-lt"/>
              </a:rPr>
              <a:t>取消的字段</a:t>
            </a:r>
          </a:p>
        </p:txBody>
      </p:sp>
      <p:sp>
        <p:nvSpPr>
          <p:cNvPr id="7" name="矩形 6"/>
          <p:cNvSpPr/>
          <p:nvPr/>
        </p:nvSpPr>
        <p:spPr>
          <a:xfrm>
            <a:off x="9229965" y="3718900"/>
            <a:ext cx="1189750" cy="216319"/>
          </a:xfrm>
          <a:prstGeom prst="rect">
            <a:avLst/>
          </a:prstGeom>
          <a:solidFill>
            <a:srgbClr val="FEEE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200">
                <a:solidFill>
                  <a:schemeClr val="tx1"/>
                </a:solidFill>
                <a:cs typeface="+mn-ea"/>
                <a:sym typeface="+mn-lt"/>
              </a:rPr>
              <a:t>名字位置变化</a:t>
            </a:r>
          </a:p>
        </p:txBody>
      </p:sp>
      <p:sp>
        <p:nvSpPr>
          <p:cNvPr id="8" name="矩形 7"/>
          <p:cNvSpPr/>
          <p:nvPr/>
        </p:nvSpPr>
        <p:spPr>
          <a:xfrm>
            <a:off x="10508053" y="3718900"/>
            <a:ext cx="1189750" cy="216319"/>
          </a:xfrm>
          <a:prstGeom prst="rect">
            <a:avLst/>
          </a:prstGeom>
          <a:solidFill>
            <a:srgbClr val="F6B7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200">
                <a:solidFill>
                  <a:schemeClr val="tx1"/>
                </a:solidFill>
                <a:cs typeface="+mn-ea"/>
                <a:sym typeface="+mn-lt"/>
              </a:rPr>
              <a:t>新增字段</a:t>
            </a:r>
          </a:p>
        </p:txBody>
      </p:sp>
      <p:sp>
        <p:nvSpPr>
          <p:cNvPr id="9" name="矩形 8"/>
          <p:cNvSpPr/>
          <p:nvPr/>
        </p:nvSpPr>
        <p:spPr>
          <a:xfrm>
            <a:off x="1808586" y="1309810"/>
            <a:ext cx="2805576" cy="362279"/>
          </a:xfrm>
          <a:prstGeom prst="rect">
            <a:avLst/>
          </a:prstGeom>
        </p:spPr>
        <p:txBody>
          <a:bodyPr wrap="none">
            <a:spAutoFit/>
          </a:bodyPr>
          <a:lstStyle/>
          <a:p>
            <a:pPr algn="ctr">
              <a:lnSpc>
                <a:spcPct val="120000"/>
              </a:lnSpc>
            </a:pPr>
            <a:r>
              <a:rPr lang="en-US" altLang="zh-CN" sz="1599" b="1" dirty="0">
                <a:cs typeface="+mn-ea"/>
                <a:sym typeface="+mn-lt"/>
              </a:rPr>
              <a:t>IPv4</a:t>
            </a:r>
            <a:r>
              <a:rPr lang="zh-CN" altLang="en-US" sz="1599" b="1" dirty="0">
                <a:cs typeface="+mn-ea"/>
                <a:sym typeface="+mn-lt"/>
              </a:rPr>
              <a:t>报文头部（</a:t>
            </a:r>
            <a:r>
              <a:rPr lang="en-US" altLang="zh-CN" sz="1599" b="1" dirty="0">
                <a:cs typeface="+mn-ea"/>
                <a:sym typeface="+mn-lt"/>
              </a:rPr>
              <a:t>20-60Byte</a:t>
            </a:r>
            <a:r>
              <a:rPr lang="zh-CN" altLang="en-US" sz="1599" b="1" dirty="0">
                <a:cs typeface="+mn-ea"/>
                <a:sym typeface="+mn-lt"/>
              </a:rPr>
              <a:t>）</a:t>
            </a:r>
          </a:p>
        </p:txBody>
      </p:sp>
      <p:sp>
        <p:nvSpPr>
          <p:cNvPr id="10" name="矩形 9"/>
          <p:cNvSpPr/>
          <p:nvPr/>
        </p:nvSpPr>
        <p:spPr>
          <a:xfrm>
            <a:off x="7665261" y="1309810"/>
            <a:ext cx="2919389" cy="362279"/>
          </a:xfrm>
          <a:prstGeom prst="rect">
            <a:avLst/>
          </a:prstGeom>
        </p:spPr>
        <p:txBody>
          <a:bodyPr wrap="none">
            <a:spAutoFit/>
          </a:bodyPr>
          <a:lstStyle/>
          <a:p>
            <a:pPr algn="ctr">
              <a:lnSpc>
                <a:spcPct val="120000"/>
              </a:lnSpc>
            </a:pPr>
            <a:r>
              <a:rPr lang="en-US" altLang="zh-CN" sz="1599" b="1">
                <a:cs typeface="+mn-ea"/>
                <a:sym typeface="+mn-lt"/>
              </a:rPr>
              <a:t>IPv6</a:t>
            </a:r>
            <a:r>
              <a:rPr lang="zh-CN" altLang="en-US" sz="1599" b="1">
                <a:cs typeface="+mn-ea"/>
                <a:sym typeface="+mn-lt"/>
              </a:rPr>
              <a:t>基本报文头部（</a:t>
            </a:r>
            <a:r>
              <a:rPr lang="en-US" altLang="zh-CN" sz="1599" b="1">
                <a:cs typeface="+mn-ea"/>
                <a:sym typeface="+mn-lt"/>
              </a:rPr>
              <a:t>40Byte</a:t>
            </a:r>
            <a:r>
              <a:rPr lang="zh-CN" altLang="en-US" sz="1599" b="1">
                <a:cs typeface="+mn-ea"/>
                <a:sym typeface="+mn-lt"/>
              </a:rPr>
              <a:t>）</a:t>
            </a:r>
          </a:p>
        </p:txBody>
      </p:sp>
      <p:sp>
        <p:nvSpPr>
          <p:cNvPr id="11" name="圆角矩形 3"/>
          <p:cNvSpPr/>
          <p:nvPr/>
        </p:nvSpPr>
        <p:spPr>
          <a:xfrm>
            <a:off x="411002" y="4468991"/>
            <a:ext cx="11369997" cy="1831930"/>
          </a:xfrm>
          <a:prstGeom prst="roundRect">
            <a:avLst>
              <a:gd name="adj" fmla="val 960"/>
            </a:avLst>
          </a:prstGeom>
        </p:spPr>
        <p:txBody>
          <a:bodyPr vert="horz" lIns="91440" tIns="45720" rIns="91440" bIns="45720" rtlCol="0">
            <a:normAutofit fontScale="55000" lnSpcReduction="20000"/>
          </a:bodyPr>
          <a:lstStyle/>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取消三层校验：协议栈中二层和四层的已提供校验，因此</a:t>
            </a:r>
            <a:r>
              <a:rPr lang="en-US" altLang="zh-CN" sz="2400" dirty="0">
                <a:solidFill>
                  <a:schemeClr val="accent1"/>
                </a:solidFill>
                <a:cs typeface="+mn-ea"/>
                <a:sym typeface="+mn-lt"/>
              </a:rPr>
              <a:t>IPv6</a:t>
            </a:r>
            <a:r>
              <a:rPr lang="zh-CN" altLang="en-US" sz="2400" dirty="0">
                <a:solidFill>
                  <a:schemeClr val="accent1"/>
                </a:solidFill>
                <a:cs typeface="+mn-ea"/>
                <a:sym typeface="+mn-lt"/>
              </a:rPr>
              <a:t>直接取消了</a:t>
            </a:r>
            <a:r>
              <a:rPr lang="en-US" altLang="zh-CN" sz="2400" dirty="0">
                <a:solidFill>
                  <a:schemeClr val="accent1"/>
                </a:solidFill>
                <a:cs typeface="+mn-ea"/>
                <a:sym typeface="+mn-lt"/>
              </a:rPr>
              <a:t>IP</a:t>
            </a:r>
            <a:r>
              <a:rPr lang="zh-CN" altLang="en-US" sz="2400" dirty="0">
                <a:solidFill>
                  <a:schemeClr val="accent1"/>
                </a:solidFill>
                <a:cs typeface="+mn-ea"/>
                <a:sym typeface="+mn-lt"/>
              </a:rPr>
              <a:t>的三层校验，节省路由器处理资源。</a:t>
            </a: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取消中间节点的分片功能：中间路由器不再处理分片，只在产生数据的源节点处理，省却中间路由器为处理分片而耗费的大量</a:t>
            </a:r>
            <a:r>
              <a:rPr lang="en-US" altLang="zh-CN" sz="2400" dirty="0">
                <a:solidFill>
                  <a:schemeClr val="accent1"/>
                </a:solidFill>
                <a:cs typeface="+mn-ea"/>
                <a:sym typeface="+mn-lt"/>
              </a:rPr>
              <a:t>CPU</a:t>
            </a:r>
            <a:r>
              <a:rPr lang="zh-CN" altLang="en-US" sz="2400" dirty="0">
                <a:solidFill>
                  <a:schemeClr val="accent1"/>
                </a:solidFill>
                <a:cs typeface="+mn-ea"/>
                <a:sym typeface="+mn-lt"/>
              </a:rPr>
              <a:t>资源。</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定长的</a:t>
            </a:r>
            <a:r>
              <a:rPr lang="en-US" altLang="zh-CN" sz="2400" dirty="0">
                <a:solidFill>
                  <a:schemeClr val="accent1"/>
                </a:solidFill>
                <a:cs typeface="+mn-ea"/>
                <a:sym typeface="+mn-lt"/>
              </a:rPr>
              <a:t>IPv6</a:t>
            </a:r>
            <a:r>
              <a:rPr lang="zh-CN" altLang="en-US" sz="2400" dirty="0">
                <a:solidFill>
                  <a:schemeClr val="accent1"/>
                </a:solidFill>
                <a:cs typeface="+mn-ea"/>
                <a:sym typeface="+mn-lt"/>
              </a:rPr>
              <a:t>报头：有利于硬件的快速处理，提高路由器转发效率。</a:t>
            </a: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安全选项的支持：</a:t>
            </a:r>
            <a:r>
              <a:rPr lang="en-US" altLang="zh-CN" sz="2400" dirty="0">
                <a:solidFill>
                  <a:schemeClr val="accent1"/>
                </a:solidFill>
                <a:cs typeface="+mn-ea"/>
                <a:sym typeface="+mn-lt"/>
              </a:rPr>
              <a:t>IPv6</a:t>
            </a:r>
            <a:r>
              <a:rPr lang="zh-CN" altLang="en-US" sz="2400" dirty="0">
                <a:solidFill>
                  <a:schemeClr val="accent1"/>
                </a:solidFill>
                <a:cs typeface="+mn-ea"/>
                <a:sym typeface="+mn-lt"/>
              </a:rPr>
              <a:t>提供了对</a:t>
            </a:r>
            <a:r>
              <a:rPr lang="en-US" altLang="zh-CN" sz="2400" dirty="0" err="1">
                <a:solidFill>
                  <a:schemeClr val="accent1"/>
                </a:solidFill>
                <a:cs typeface="+mn-ea"/>
                <a:sym typeface="+mn-lt"/>
              </a:rPr>
              <a:t>IPSec</a:t>
            </a:r>
            <a:r>
              <a:rPr lang="zh-CN" altLang="en-US" sz="2400" dirty="0">
                <a:solidFill>
                  <a:schemeClr val="accent1"/>
                </a:solidFill>
                <a:cs typeface="+mn-ea"/>
                <a:sym typeface="+mn-lt"/>
              </a:rPr>
              <a:t>的完美支持，如此上层协议可以省去许多安全选项。</a:t>
            </a:r>
            <a:endParaRPr lang="en-US" altLang="zh-CN" sz="2400" dirty="0">
              <a:solidFill>
                <a:schemeClr val="accent1"/>
              </a:solidFill>
              <a:cs typeface="+mn-ea"/>
              <a:sym typeface="+mn-lt"/>
            </a:endParaRPr>
          </a:p>
          <a:p>
            <a:pPr marL="266700" indent="-266700">
              <a:lnSpc>
                <a:spcPct val="120000"/>
              </a:lnSpc>
              <a:spcBef>
                <a:spcPts val="1000"/>
              </a:spcBef>
              <a:buFont typeface="Wingdings" panose="05000000000000000000" pitchFamily="2" charset="2"/>
              <a:buChar char="n"/>
            </a:pPr>
            <a:r>
              <a:rPr lang="zh-CN" altLang="en-US" sz="2400" dirty="0">
                <a:solidFill>
                  <a:schemeClr val="accent1"/>
                </a:solidFill>
                <a:cs typeface="+mn-ea"/>
                <a:sym typeface="+mn-lt"/>
              </a:rPr>
              <a:t>增加流标签：提高</a:t>
            </a:r>
            <a:r>
              <a:rPr lang="en-US" altLang="zh-CN" sz="2400" dirty="0" err="1">
                <a:solidFill>
                  <a:schemeClr val="accent1"/>
                </a:solidFill>
                <a:cs typeface="+mn-ea"/>
                <a:sym typeface="+mn-lt"/>
              </a:rPr>
              <a:t>QoS</a:t>
            </a:r>
            <a:r>
              <a:rPr lang="zh-CN" altLang="en-US" sz="2400" dirty="0">
                <a:solidFill>
                  <a:schemeClr val="accent1"/>
                </a:solidFill>
                <a:cs typeface="+mn-ea"/>
                <a:sym typeface="+mn-lt"/>
              </a:rPr>
              <a:t>效率。</a:t>
            </a:r>
          </a:p>
        </p:txBody>
      </p:sp>
      <p:sp>
        <p:nvSpPr>
          <p:cNvPr id="12" name="圆角矩形 24"/>
          <p:cNvSpPr/>
          <p:nvPr/>
        </p:nvSpPr>
        <p:spPr>
          <a:xfrm>
            <a:off x="411002" y="4105238"/>
            <a:ext cx="11369997" cy="32387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sz="1599" dirty="0">
                <a:solidFill>
                  <a:schemeClr val="tx1"/>
                </a:solidFill>
                <a:cs typeface="+mn-ea"/>
                <a:sym typeface="+mn-lt"/>
              </a:rPr>
              <a:t>IPv6</a:t>
            </a:r>
            <a:r>
              <a:rPr lang="zh-CN" altLang="en-US" sz="1599" dirty="0">
                <a:solidFill>
                  <a:schemeClr val="tx1"/>
                </a:solidFill>
                <a:cs typeface="+mn-ea"/>
                <a:sym typeface="+mn-lt"/>
              </a:rPr>
              <a:t>头部相较于</a:t>
            </a:r>
            <a:r>
              <a:rPr lang="en-US" altLang="zh-CN" sz="1599" dirty="0">
                <a:solidFill>
                  <a:schemeClr val="tx1"/>
                </a:solidFill>
                <a:cs typeface="+mn-ea"/>
                <a:sym typeface="+mn-lt"/>
              </a:rPr>
              <a:t>IPv4</a:t>
            </a:r>
            <a:r>
              <a:rPr lang="zh-CN" altLang="en-US" sz="1599" dirty="0">
                <a:solidFill>
                  <a:schemeClr val="tx1"/>
                </a:solidFill>
                <a:cs typeface="+mn-ea"/>
                <a:sym typeface="+mn-lt"/>
              </a:rPr>
              <a:t>的改进</a:t>
            </a:r>
            <a:endParaRPr lang="en-US" sz="1599" dirty="0">
              <a:solidFill>
                <a:schemeClr val="tx1"/>
              </a:solidFill>
              <a:cs typeface="+mn-ea"/>
              <a:sym typeface="+mn-lt"/>
            </a:endParaRPr>
          </a:p>
        </p:txBody>
      </p:sp>
      <p:sp>
        <p:nvSpPr>
          <p:cNvPr id="14" name="日期占位符 3">
            <a:extLst>
              <a:ext uri="{FF2B5EF4-FFF2-40B4-BE49-F238E27FC236}">
                <a16:creationId xmlns:a16="http://schemas.microsoft.com/office/drawing/2014/main" id="{06DD165E-76F2-1566-D7E1-22BD83B0C2F6}"/>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15" name="页脚占位符 4">
            <a:extLst>
              <a:ext uri="{FF2B5EF4-FFF2-40B4-BE49-F238E27FC236}">
                <a16:creationId xmlns:a16="http://schemas.microsoft.com/office/drawing/2014/main" id="{B0C71F81-0186-8F5F-6AF5-34715F7C7EB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6" name="灯片编号占位符 5">
            <a:extLst>
              <a:ext uri="{FF2B5EF4-FFF2-40B4-BE49-F238E27FC236}">
                <a16:creationId xmlns:a16="http://schemas.microsoft.com/office/drawing/2014/main" id="{C0375AE4-683A-71BE-6A9E-B26F1DC4A64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278</a:t>
            </a:fld>
            <a:endParaRPr lang="en-US" dirty="0">
              <a:cs typeface="+mn-ea"/>
              <a:sym typeface="+mn-lt"/>
            </a:endParaRPr>
          </a:p>
        </p:txBody>
      </p:sp>
    </p:spTree>
    <p:extLst>
      <p:ext uri="{BB962C8B-B14F-4D97-AF65-F5344CB8AC3E}">
        <p14:creationId xmlns:p14="http://schemas.microsoft.com/office/powerpoint/2010/main" val="32919153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IPv6</a:t>
            </a:r>
            <a:r>
              <a:rPr lang="zh-CN" altLang="en-US" sz="3200" dirty="0">
                <a:latin typeface="+mn-lt"/>
                <a:ea typeface="+mn-ea"/>
                <a:cs typeface="+mn-ea"/>
                <a:sym typeface="+mn-lt"/>
              </a:rPr>
              <a:t>扩展报文头部</a:t>
            </a:r>
          </a:p>
        </p:txBody>
      </p:sp>
      <p:graphicFrame>
        <p:nvGraphicFramePr>
          <p:cNvPr id="3" name="表格 26"/>
          <p:cNvGraphicFramePr>
            <a:graphicFrameLocks noGrp="1"/>
          </p:cNvGraphicFramePr>
          <p:nvPr>
            <p:extLst/>
          </p:nvPr>
        </p:nvGraphicFramePr>
        <p:xfrm>
          <a:off x="1519368" y="1320948"/>
          <a:ext cx="8986345" cy="1217784"/>
        </p:xfrm>
        <a:graphic>
          <a:graphicData uri="http://schemas.openxmlformats.org/drawingml/2006/table">
            <a:tbl>
              <a:tblPr firstRow="1" bandRow="1">
                <a:tableStyleId>{2D5ABB26-0587-4C30-8999-92F81FD0307C}</a:tableStyleId>
              </a:tblPr>
              <a:tblGrid>
                <a:gridCol w="1734252">
                  <a:extLst>
                    <a:ext uri="{9D8B030D-6E8A-4147-A177-3AD203B41FA5}">
                      <a16:colId xmlns:a16="http://schemas.microsoft.com/office/drawing/2014/main" val="20000"/>
                    </a:ext>
                  </a:extLst>
                </a:gridCol>
                <a:gridCol w="1891910">
                  <a:extLst>
                    <a:ext uri="{9D8B030D-6E8A-4147-A177-3AD203B41FA5}">
                      <a16:colId xmlns:a16="http://schemas.microsoft.com/office/drawing/2014/main" val="20001"/>
                    </a:ext>
                  </a:extLst>
                </a:gridCol>
                <a:gridCol w="945955">
                  <a:extLst>
                    <a:ext uri="{9D8B030D-6E8A-4147-A177-3AD203B41FA5}">
                      <a16:colId xmlns:a16="http://schemas.microsoft.com/office/drawing/2014/main" val="20002"/>
                    </a:ext>
                  </a:extLst>
                </a:gridCol>
                <a:gridCol w="2049341">
                  <a:extLst>
                    <a:ext uri="{9D8B030D-6E8A-4147-A177-3AD203B41FA5}">
                      <a16:colId xmlns:a16="http://schemas.microsoft.com/office/drawing/2014/main" val="20003"/>
                    </a:ext>
                  </a:extLst>
                </a:gridCol>
                <a:gridCol w="2364887">
                  <a:extLst>
                    <a:ext uri="{9D8B030D-6E8A-4147-A177-3AD203B41FA5}">
                      <a16:colId xmlns:a16="http://schemas.microsoft.com/office/drawing/2014/main" val="20004"/>
                    </a:ext>
                  </a:extLst>
                </a:gridCol>
              </a:tblGrid>
              <a:tr h="285249">
                <a:tc>
                  <a:txBody>
                    <a:bodyPr/>
                    <a:lstStyle/>
                    <a:p>
                      <a:pPr algn="ctr">
                        <a:lnSpc>
                          <a:spcPct val="120000"/>
                        </a:lnSpc>
                        <a:spcBef>
                          <a:spcPts val="0"/>
                        </a:spcBef>
                        <a:spcAft>
                          <a:spcPts val="0"/>
                        </a:spcAft>
                      </a:pPr>
                      <a:r>
                        <a:rPr lang="en-US" altLang="zh-CN" sz="1400" dirty="0">
                          <a:latin typeface="+mn-lt"/>
                          <a:ea typeface="+mn-ea"/>
                          <a:cs typeface="+mn-ea"/>
                          <a:sym typeface="+mn-lt"/>
                        </a:rPr>
                        <a:t>Version</a:t>
                      </a:r>
                      <a:endParaRPr lang="zh-CN" altLang="en-US" sz="1400" dirty="0">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Traffic Class</a:t>
                      </a:r>
                      <a:endParaRPr lang="zh-CN" altLang="en-US" sz="1400" kern="1200" dirty="0">
                        <a:solidFill>
                          <a:schemeClr val="tx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gridSpan="3">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Flow Label</a:t>
                      </a:r>
                      <a:endParaRPr lang="zh-CN" altLang="en-US" sz="1400" kern="1200" dirty="0">
                        <a:solidFill>
                          <a:schemeClr val="tx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zh-CN" altLang="en-US" sz="140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zh-CN" altLang="en-US"/>
                    </a:p>
                  </a:txBody>
                  <a:tcPr/>
                </a:tc>
                <a:extLst>
                  <a:ext uri="{0D108BD9-81ED-4DB2-BD59-A6C34878D82A}">
                    <a16:rowId xmlns:a16="http://schemas.microsoft.com/office/drawing/2014/main" val="10000"/>
                  </a:ext>
                </a:extLst>
              </a:tr>
              <a:tr h="285249">
                <a:tc gridSpan="3">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Payload Length</a:t>
                      </a:r>
                      <a:endParaRPr lang="zh-CN" altLang="en-US" sz="1400" kern="1200" dirty="0">
                        <a:solidFill>
                          <a:schemeClr val="tx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a:txBody>
                    <a:bodyPr/>
                    <a:lstStyle/>
                    <a:p>
                      <a:pPr marL="0" algn="ctr" defTabSz="914034" rtl="0" eaLnBrk="1" latinLnBrk="0" hangingPunct="1">
                        <a:lnSpc>
                          <a:spcPct val="120000"/>
                        </a:lnSpc>
                        <a:spcBef>
                          <a:spcPts val="0"/>
                        </a:spcBef>
                        <a:spcAft>
                          <a:spcPts val="0"/>
                        </a:spcAft>
                      </a:pPr>
                      <a:r>
                        <a:rPr lang="en-US" altLang="zh-CN" sz="1400" b="1" kern="1200" dirty="0">
                          <a:solidFill>
                            <a:schemeClr val="bg1"/>
                          </a:solidFill>
                          <a:latin typeface="+mn-lt"/>
                          <a:ea typeface="+mn-ea"/>
                          <a:cs typeface="+mn-ea"/>
                          <a:sym typeface="+mn-lt"/>
                        </a:rPr>
                        <a:t>Next Header</a:t>
                      </a:r>
                      <a:endParaRPr lang="zh-CN" altLang="en-US" sz="1400" b="1" kern="1200" dirty="0">
                        <a:solidFill>
                          <a:schemeClr val="bg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8944"/>
                    </a:solidFill>
                  </a:tcPr>
                </a:tc>
                <a:tc>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Hop Limit</a:t>
                      </a:r>
                      <a:endParaRPr lang="zh-CN" altLang="en-US" sz="1400" kern="1200" dirty="0">
                        <a:solidFill>
                          <a:schemeClr val="tx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85249">
                <a:tc gridSpan="5">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Source address</a:t>
                      </a:r>
                      <a:endParaRPr lang="zh-CN" altLang="en-US" sz="1400" kern="1200" dirty="0">
                        <a:solidFill>
                          <a:schemeClr val="tx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285249">
                <a:tc gridSpan="5">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Destination address</a:t>
                      </a:r>
                      <a:endParaRPr lang="zh-CN" altLang="en-US" sz="1400" kern="1200" dirty="0">
                        <a:solidFill>
                          <a:schemeClr val="tx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graphicFrame>
        <p:nvGraphicFramePr>
          <p:cNvPr id="4" name="表格 27"/>
          <p:cNvGraphicFramePr>
            <a:graphicFrameLocks noGrp="1"/>
          </p:cNvGraphicFramePr>
          <p:nvPr>
            <p:extLst/>
          </p:nvPr>
        </p:nvGraphicFramePr>
        <p:xfrm>
          <a:off x="1519545" y="2539148"/>
          <a:ext cx="8986168" cy="610352"/>
        </p:xfrm>
        <a:graphic>
          <a:graphicData uri="http://schemas.openxmlformats.org/drawingml/2006/table">
            <a:tbl>
              <a:tblPr firstRow="1" bandRow="1">
                <a:tableStyleId>{2D5ABB26-0587-4C30-8999-92F81FD0307C}</a:tableStyleId>
              </a:tblPr>
              <a:tblGrid>
                <a:gridCol w="2727945">
                  <a:extLst>
                    <a:ext uri="{9D8B030D-6E8A-4147-A177-3AD203B41FA5}">
                      <a16:colId xmlns:a16="http://schemas.microsoft.com/office/drawing/2014/main" val="20000"/>
                    </a:ext>
                  </a:extLst>
                </a:gridCol>
                <a:gridCol w="4501981">
                  <a:extLst>
                    <a:ext uri="{9D8B030D-6E8A-4147-A177-3AD203B41FA5}">
                      <a16:colId xmlns:a16="http://schemas.microsoft.com/office/drawing/2014/main" val="20001"/>
                    </a:ext>
                  </a:extLst>
                </a:gridCol>
                <a:gridCol w="1756242">
                  <a:extLst>
                    <a:ext uri="{9D8B030D-6E8A-4147-A177-3AD203B41FA5}">
                      <a16:colId xmlns:a16="http://schemas.microsoft.com/office/drawing/2014/main" val="20002"/>
                    </a:ext>
                  </a:extLst>
                </a:gridCol>
              </a:tblGrid>
              <a:tr h="304131">
                <a:tc>
                  <a:txBody>
                    <a:bodyPr/>
                    <a:lstStyle/>
                    <a:p>
                      <a:pPr marL="0" algn="ctr" defTabSz="914034" rtl="0" eaLnBrk="1" latinLnBrk="0" hangingPunct="1">
                        <a:lnSpc>
                          <a:spcPct val="120000"/>
                        </a:lnSpc>
                        <a:spcBef>
                          <a:spcPts val="0"/>
                        </a:spcBef>
                        <a:spcAft>
                          <a:spcPts val="0"/>
                        </a:spcAft>
                      </a:pPr>
                      <a:r>
                        <a:rPr lang="en-US" altLang="zh-CN" sz="1400" b="1" kern="1200" dirty="0">
                          <a:solidFill>
                            <a:schemeClr val="bg1"/>
                          </a:solidFill>
                          <a:latin typeface="+mn-lt"/>
                          <a:ea typeface="+mn-ea"/>
                          <a:cs typeface="+mn-ea"/>
                          <a:sym typeface="+mn-lt"/>
                        </a:rPr>
                        <a:t>Next Header</a:t>
                      </a:r>
                      <a:endParaRPr lang="zh-CN" altLang="en-US" sz="1400" b="1" kern="1200" dirty="0">
                        <a:solidFill>
                          <a:schemeClr val="bg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8944"/>
                    </a:solidFill>
                  </a:tcPr>
                </a:tc>
                <a:tc>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Extension header Length</a:t>
                      </a:r>
                      <a:endParaRPr lang="zh-CN" altLang="en-US" sz="1400" kern="1200" dirty="0">
                        <a:solidFill>
                          <a:schemeClr val="tx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endParaRPr lang="zh-CN" altLang="en-US" sz="1200" dirty="0">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04131">
                <a:tc gridSpan="3">
                  <a:txBody>
                    <a:bodyPr/>
                    <a:lstStyle/>
                    <a:p>
                      <a:pPr marL="0" algn="ctr" defTabSz="914034" rtl="0" eaLnBrk="1" latinLnBrk="0" hangingPunct="1">
                        <a:lnSpc>
                          <a:spcPct val="120000"/>
                        </a:lnSpc>
                        <a:spcBef>
                          <a:spcPts val="0"/>
                        </a:spcBef>
                        <a:spcAft>
                          <a:spcPts val="0"/>
                        </a:spcAft>
                      </a:pPr>
                      <a:r>
                        <a:rPr lang="zh-CN" altLang="en-US" sz="1400" kern="1200" dirty="0">
                          <a:solidFill>
                            <a:schemeClr val="tx1"/>
                          </a:solidFill>
                          <a:latin typeface="+mn-lt"/>
                          <a:ea typeface="+mn-ea"/>
                          <a:cs typeface="+mn-ea"/>
                          <a:sym typeface="+mn-lt"/>
                        </a:rPr>
                        <a:t>扩展报头</a:t>
                      </a:r>
                      <a:r>
                        <a:rPr lang="en-US" altLang="zh-CN" sz="1400" kern="1200" dirty="0">
                          <a:solidFill>
                            <a:schemeClr val="tx1"/>
                          </a:solidFill>
                          <a:latin typeface="+mn-lt"/>
                          <a:ea typeface="+mn-ea"/>
                          <a:cs typeface="+mn-ea"/>
                          <a:sym typeface="+mn-lt"/>
                        </a:rPr>
                        <a:t>#1</a:t>
                      </a:r>
                      <a:r>
                        <a:rPr lang="zh-CN" altLang="en-US" sz="1400" kern="1200" dirty="0">
                          <a:solidFill>
                            <a:schemeClr val="tx1"/>
                          </a:solidFill>
                          <a:latin typeface="+mn-lt"/>
                          <a:ea typeface="+mn-ea"/>
                          <a:cs typeface="+mn-ea"/>
                          <a:sym typeface="+mn-lt"/>
                        </a:rPr>
                        <a:t>的数据</a:t>
                      </a:r>
                      <a:endParaRPr lang="en-US" altLang="zh-CN" sz="1400" kern="1200" dirty="0">
                        <a:solidFill>
                          <a:schemeClr val="tx1"/>
                        </a:solidFill>
                        <a:latin typeface="+mn-lt"/>
                        <a:ea typeface="+mn-ea"/>
                        <a:cs typeface="+mn-ea"/>
                        <a:sym typeface="+mn-lt"/>
                      </a:endParaRPr>
                    </a:p>
                  </a:txBody>
                  <a:tcPr marL="35986" marR="35986" marT="35986" marB="3598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5" name="表格 28"/>
          <p:cNvGraphicFramePr>
            <a:graphicFrameLocks noGrp="1"/>
          </p:cNvGraphicFramePr>
          <p:nvPr>
            <p:extLst/>
          </p:nvPr>
        </p:nvGraphicFramePr>
        <p:xfrm>
          <a:off x="1519544" y="4063605"/>
          <a:ext cx="8986167" cy="759499"/>
        </p:xfrm>
        <a:graphic>
          <a:graphicData uri="http://schemas.openxmlformats.org/drawingml/2006/table">
            <a:tbl>
              <a:tblPr firstRow="1" bandRow="1">
                <a:tableStyleId>{2D5ABB26-0587-4C30-8999-92F81FD0307C}</a:tableStyleId>
              </a:tblPr>
              <a:tblGrid>
                <a:gridCol w="8986167">
                  <a:extLst>
                    <a:ext uri="{9D8B030D-6E8A-4147-A177-3AD203B41FA5}">
                      <a16:colId xmlns:a16="http://schemas.microsoft.com/office/drawing/2014/main" val="20000"/>
                    </a:ext>
                  </a:extLst>
                </a:gridCol>
              </a:tblGrid>
              <a:tr h="759499">
                <a:tc>
                  <a:txBody>
                    <a:bodyPr/>
                    <a:lstStyle/>
                    <a:p>
                      <a:pPr marL="0" algn="ctr" defTabSz="914034" rtl="0" eaLnBrk="1" latinLnBrk="0" hangingPunct="1">
                        <a:lnSpc>
                          <a:spcPct val="120000"/>
                        </a:lnSpc>
                        <a:spcBef>
                          <a:spcPts val="0"/>
                        </a:spcBef>
                        <a:spcAft>
                          <a:spcPts val="0"/>
                        </a:spcAft>
                      </a:pPr>
                      <a:r>
                        <a:rPr lang="zh-CN" altLang="en-US" sz="1400" kern="1200" dirty="0">
                          <a:solidFill>
                            <a:schemeClr val="tx1"/>
                          </a:solidFill>
                          <a:latin typeface="+mn-lt"/>
                          <a:ea typeface="+mn-ea"/>
                          <a:cs typeface="+mn-ea"/>
                          <a:sym typeface="+mn-lt"/>
                        </a:rPr>
                        <a:t> 载荷</a:t>
                      </a:r>
                      <a:endParaRPr lang="en-US" altLang="zh-CN" sz="1400" kern="1200" dirty="0">
                        <a:solidFill>
                          <a:schemeClr val="tx1"/>
                        </a:solidFill>
                        <a:latin typeface="+mn-lt"/>
                        <a:ea typeface="+mn-ea"/>
                        <a:cs typeface="+mn-ea"/>
                        <a:sym typeface="+mn-lt"/>
                      </a:endParaRPr>
                    </a:p>
                    <a:p>
                      <a:pPr marL="0" algn="ctr" defTabSz="914034" rtl="0" eaLnBrk="1" latinLnBrk="0" hangingPunct="1">
                        <a:lnSpc>
                          <a:spcPct val="120000"/>
                        </a:lnSpc>
                        <a:spcBef>
                          <a:spcPts val="0"/>
                        </a:spcBef>
                        <a:spcAft>
                          <a:spcPts val="0"/>
                        </a:spcAft>
                      </a:pPr>
                      <a:r>
                        <a:rPr lang="zh-CN" altLang="en-US" sz="1400" kern="1200" dirty="0">
                          <a:solidFill>
                            <a:schemeClr val="tx1"/>
                          </a:solidFill>
                          <a:latin typeface="+mn-lt"/>
                          <a:ea typeface="+mn-ea"/>
                          <a:cs typeface="+mn-ea"/>
                          <a:sym typeface="+mn-lt"/>
                        </a:rPr>
                        <a:t>（例如</a:t>
                      </a:r>
                      <a:r>
                        <a:rPr lang="en-US" altLang="zh-CN" sz="1400" kern="1200" dirty="0">
                          <a:solidFill>
                            <a:schemeClr val="tx1"/>
                          </a:solidFill>
                          <a:latin typeface="+mn-lt"/>
                          <a:ea typeface="+mn-ea"/>
                          <a:cs typeface="+mn-ea"/>
                          <a:sym typeface="+mn-lt"/>
                        </a:rPr>
                        <a:t>TCP/UDP</a:t>
                      </a:r>
                      <a:r>
                        <a:rPr lang="zh-CN" altLang="en-US" sz="1400" kern="1200" dirty="0">
                          <a:solidFill>
                            <a:schemeClr val="tx1"/>
                          </a:solidFill>
                          <a:latin typeface="+mn-lt"/>
                          <a:ea typeface="+mn-ea"/>
                          <a:cs typeface="+mn-ea"/>
                          <a:sym typeface="+mn-lt"/>
                        </a:rPr>
                        <a:t>报文等）</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cxnSp>
        <p:nvCxnSpPr>
          <p:cNvPr id="6" name="直接连接符 29"/>
          <p:cNvCxnSpPr/>
          <p:nvPr/>
        </p:nvCxnSpPr>
        <p:spPr>
          <a:xfrm flipH="1">
            <a:off x="2924176" y="1745638"/>
            <a:ext cx="3178511" cy="779696"/>
          </a:xfrm>
          <a:prstGeom prst="line">
            <a:avLst/>
          </a:prstGeom>
          <a:ln w="28575">
            <a:solidFill>
              <a:srgbClr val="F2894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连接符 30"/>
          <p:cNvCxnSpPr/>
          <p:nvPr/>
        </p:nvCxnSpPr>
        <p:spPr>
          <a:xfrm>
            <a:off x="10673979" y="1332696"/>
            <a:ext cx="19630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31"/>
          <p:cNvCxnSpPr/>
          <p:nvPr/>
        </p:nvCxnSpPr>
        <p:spPr>
          <a:xfrm>
            <a:off x="10673979" y="2470763"/>
            <a:ext cx="19630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32"/>
          <p:cNvCxnSpPr/>
          <p:nvPr/>
        </p:nvCxnSpPr>
        <p:spPr>
          <a:xfrm>
            <a:off x="10772132" y="1332696"/>
            <a:ext cx="0" cy="1126497"/>
          </a:xfrm>
          <a:prstGeom prst="straightConnector1">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33"/>
          <p:cNvCxnSpPr/>
          <p:nvPr/>
        </p:nvCxnSpPr>
        <p:spPr>
          <a:xfrm>
            <a:off x="10674316" y="2553947"/>
            <a:ext cx="19630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34"/>
          <p:cNvCxnSpPr/>
          <p:nvPr/>
        </p:nvCxnSpPr>
        <p:spPr>
          <a:xfrm>
            <a:off x="10674316" y="3248944"/>
            <a:ext cx="19630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箭头连接符 35"/>
          <p:cNvCxnSpPr/>
          <p:nvPr/>
        </p:nvCxnSpPr>
        <p:spPr>
          <a:xfrm>
            <a:off x="10772132" y="2563274"/>
            <a:ext cx="0" cy="584136"/>
          </a:xfrm>
          <a:prstGeom prst="straightConnector1">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矩形 36"/>
          <p:cNvSpPr/>
          <p:nvPr/>
        </p:nvSpPr>
        <p:spPr>
          <a:xfrm rot="5400000">
            <a:off x="10590546" y="1720865"/>
            <a:ext cx="686406" cy="293607"/>
          </a:xfrm>
          <a:prstGeom prst="rect">
            <a:avLst/>
          </a:prstGeom>
        </p:spPr>
        <p:txBody>
          <a:bodyPr wrap="none">
            <a:spAutoFit/>
          </a:bodyPr>
          <a:lstStyle/>
          <a:p>
            <a:pPr>
              <a:lnSpc>
                <a:spcPct val="120000"/>
              </a:lnSpc>
            </a:pPr>
            <a:r>
              <a:rPr lang="en-US" altLang="zh-CN" sz="1200" b="1" dirty="0">
                <a:cs typeface="+mn-ea"/>
                <a:sym typeface="+mn-lt"/>
              </a:rPr>
              <a:t>40Byte</a:t>
            </a:r>
            <a:endParaRPr lang="zh-CN" altLang="en-US" sz="1200" b="1" dirty="0">
              <a:cs typeface="+mn-ea"/>
              <a:sym typeface="+mn-lt"/>
            </a:endParaRPr>
          </a:p>
        </p:txBody>
      </p:sp>
      <p:sp>
        <p:nvSpPr>
          <p:cNvPr id="14" name="矩形 37"/>
          <p:cNvSpPr/>
          <p:nvPr/>
        </p:nvSpPr>
        <p:spPr>
          <a:xfrm rot="5400000">
            <a:off x="10610585" y="2697043"/>
            <a:ext cx="646331" cy="294824"/>
          </a:xfrm>
          <a:prstGeom prst="rect">
            <a:avLst/>
          </a:prstGeom>
        </p:spPr>
        <p:txBody>
          <a:bodyPr wrap="none">
            <a:spAutoFit/>
          </a:bodyPr>
          <a:lstStyle/>
          <a:p>
            <a:pPr>
              <a:lnSpc>
                <a:spcPct val="120000"/>
              </a:lnSpc>
            </a:pPr>
            <a:r>
              <a:rPr lang="zh-CN" altLang="en-US" sz="1200" b="1" dirty="0">
                <a:cs typeface="+mn-ea"/>
                <a:sym typeface="+mn-lt"/>
              </a:rPr>
              <a:t>可变长</a:t>
            </a:r>
          </a:p>
        </p:txBody>
      </p:sp>
      <p:graphicFrame>
        <p:nvGraphicFramePr>
          <p:cNvPr id="15" name="表格 14"/>
          <p:cNvGraphicFramePr>
            <a:graphicFrameLocks noGrp="1"/>
          </p:cNvGraphicFramePr>
          <p:nvPr>
            <p:extLst/>
          </p:nvPr>
        </p:nvGraphicFramePr>
        <p:xfrm>
          <a:off x="1506234" y="3226890"/>
          <a:ext cx="8999478" cy="738202"/>
        </p:xfrm>
        <a:graphic>
          <a:graphicData uri="http://schemas.openxmlformats.org/drawingml/2006/table">
            <a:tbl>
              <a:tblPr firstRow="1" bandRow="1">
                <a:tableStyleId>{2D5ABB26-0587-4C30-8999-92F81FD0307C}</a:tableStyleId>
              </a:tblPr>
              <a:tblGrid>
                <a:gridCol w="2731984">
                  <a:extLst>
                    <a:ext uri="{9D8B030D-6E8A-4147-A177-3AD203B41FA5}">
                      <a16:colId xmlns:a16="http://schemas.microsoft.com/office/drawing/2014/main" val="20000"/>
                    </a:ext>
                  </a:extLst>
                </a:gridCol>
                <a:gridCol w="4508651">
                  <a:extLst>
                    <a:ext uri="{9D8B030D-6E8A-4147-A177-3AD203B41FA5}">
                      <a16:colId xmlns:a16="http://schemas.microsoft.com/office/drawing/2014/main" val="20001"/>
                    </a:ext>
                  </a:extLst>
                </a:gridCol>
                <a:gridCol w="1758843">
                  <a:extLst>
                    <a:ext uri="{9D8B030D-6E8A-4147-A177-3AD203B41FA5}">
                      <a16:colId xmlns:a16="http://schemas.microsoft.com/office/drawing/2014/main" val="20002"/>
                    </a:ext>
                  </a:extLst>
                </a:gridCol>
              </a:tblGrid>
              <a:tr h="369101">
                <a:tc>
                  <a:txBody>
                    <a:bodyPr/>
                    <a:lstStyle/>
                    <a:p>
                      <a:pPr marL="0" algn="ctr" defTabSz="914034" rtl="0" eaLnBrk="1" latinLnBrk="0" hangingPunct="1">
                        <a:lnSpc>
                          <a:spcPct val="120000"/>
                        </a:lnSpc>
                        <a:spcBef>
                          <a:spcPts val="0"/>
                        </a:spcBef>
                        <a:spcAft>
                          <a:spcPts val="0"/>
                        </a:spcAft>
                      </a:pPr>
                      <a:r>
                        <a:rPr lang="en-US" altLang="zh-CN" sz="1400" b="1" kern="1200" dirty="0">
                          <a:solidFill>
                            <a:schemeClr val="bg1"/>
                          </a:solidFill>
                          <a:latin typeface="+mn-lt"/>
                          <a:ea typeface="+mn-ea"/>
                          <a:cs typeface="+mn-ea"/>
                          <a:sym typeface="+mn-lt"/>
                        </a:rPr>
                        <a:t>Next Header</a:t>
                      </a:r>
                      <a:endParaRPr lang="zh-CN" altLang="en-US" sz="1400" b="1" kern="1200" dirty="0">
                        <a:solidFill>
                          <a:schemeClr val="bg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8944"/>
                    </a:solidFill>
                  </a:tcPr>
                </a:tc>
                <a:tc>
                  <a:txBody>
                    <a:bodyPr/>
                    <a:lstStyle/>
                    <a:p>
                      <a:pPr marL="0" algn="ctr" defTabSz="914034" rtl="0" eaLnBrk="1" latinLnBrk="0" hangingPunct="1">
                        <a:lnSpc>
                          <a:spcPct val="120000"/>
                        </a:lnSpc>
                        <a:spcBef>
                          <a:spcPts val="0"/>
                        </a:spcBef>
                        <a:spcAft>
                          <a:spcPts val="0"/>
                        </a:spcAft>
                      </a:pPr>
                      <a:r>
                        <a:rPr lang="en-US" altLang="zh-CN" sz="1400" kern="1200" dirty="0">
                          <a:solidFill>
                            <a:schemeClr val="tx1"/>
                          </a:solidFill>
                          <a:latin typeface="+mn-lt"/>
                          <a:ea typeface="+mn-ea"/>
                          <a:cs typeface="+mn-ea"/>
                          <a:sym typeface="+mn-lt"/>
                        </a:rPr>
                        <a:t>Extension header Length</a:t>
                      </a:r>
                      <a:endParaRPr lang="zh-CN" altLang="en-US" sz="1400" kern="1200" dirty="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endParaRPr lang="zh-CN" altLang="en-US" sz="1200" dirty="0">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69101">
                <a:tc gridSpan="3">
                  <a:txBody>
                    <a:bodyPr/>
                    <a:lstStyle/>
                    <a:p>
                      <a:pPr marL="0" algn="ctr" defTabSz="914034" rtl="0" eaLnBrk="1" latinLnBrk="0" hangingPunct="1">
                        <a:lnSpc>
                          <a:spcPct val="120000"/>
                        </a:lnSpc>
                        <a:spcBef>
                          <a:spcPts val="0"/>
                        </a:spcBef>
                        <a:spcAft>
                          <a:spcPts val="0"/>
                        </a:spcAft>
                      </a:pPr>
                      <a:r>
                        <a:rPr lang="zh-CN" altLang="en-US" sz="1400" kern="1200" dirty="0">
                          <a:solidFill>
                            <a:schemeClr val="tx1"/>
                          </a:solidFill>
                          <a:latin typeface="+mn-lt"/>
                          <a:ea typeface="+mn-ea"/>
                          <a:cs typeface="+mn-ea"/>
                          <a:sym typeface="+mn-lt"/>
                        </a:rPr>
                        <a:t>扩展报头</a:t>
                      </a:r>
                      <a:r>
                        <a:rPr lang="en-US" altLang="zh-CN" sz="1400" kern="1200" dirty="0">
                          <a:solidFill>
                            <a:schemeClr val="tx1"/>
                          </a:solidFill>
                          <a:latin typeface="+mn-lt"/>
                          <a:ea typeface="+mn-ea"/>
                          <a:cs typeface="+mn-ea"/>
                          <a:sym typeface="+mn-lt"/>
                        </a:rPr>
                        <a:t>#2</a:t>
                      </a:r>
                      <a:r>
                        <a:rPr lang="zh-CN" altLang="en-US" sz="1400" kern="1200" dirty="0">
                          <a:solidFill>
                            <a:schemeClr val="tx1"/>
                          </a:solidFill>
                          <a:latin typeface="+mn-lt"/>
                          <a:ea typeface="+mn-ea"/>
                          <a:cs typeface="+mn-ea"/>
                          <a:sym typeface="+mn-lt"/>
                        </a:rPr>
                        <a:t>的数据</a:t>
                      </a:r>
                      <a:endParaRPr lang="en-US" altLang="zh-CN" sz="1400" kern="1200" dirty="0">
                        <a:solidFill>
                          <a:schemeClr val="tx1"/>
                        </a:solidFill>
                        <a:latin typeface="+mn-lt"/>
                        <a:ea typeface="+mn-ea"/>
                        <a:cs typeface="+mn-ea"/>
                        <a:sym typeface="+mn-lt"/>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6" name="矩形 15"/>
          <p:cNvSpPr/>
          <p:nvPr/>
        </p:nvSpPr>
        <p:spPr>
          <a:xfrm>
            <a:off x="1194284" y="4855076"/>
            <a:ext cx="9623378" cy="1696999"/>
          </a:xfrm>
          <a:prstGeom prst="rect">
            <a:avLst/>
          </a:prstGeom>
        </p:spPr>
        <p:txBody>
          <a:bodyPr vert="horz" lIns="91440" tIns="45720" rIns="91440" bIns="45720" rtlCol="0">
            <a:normAutofit fontScale="62500" lnSpcReduction="20000"/>
          </a:bodyPr>
          <a:lstStyle/>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Next Header</a:t>
            </a:r>
            <a:r>
              <a:rPr lang="zh-CN" altLang="en-US" sz="2400" dirty="0">
                <a:solidFill>
                  <a:schemeClr val="accent1"/>
                </a:solidFill>
                <a:cs typeface="+mn-ea"/>
                <a:sym typeface="+mn-lt"/>
              </a:rPr>
              <a:t>：下一报头，长度为</a:t>
            </a:r>
            <a:r>
              <a:rPr lang="en-US" altLang="zh-CN" sz="2400" dirty="0">
                <a:solidFill>
                  <a:schemeClr val="accent1"/>
                </a:solidFill>
                <a:cs typeface="+mn-ea"/>
                <a:sym typeface="+mn-lt"/>
              </a:rPr>
              <a:t>8bit</a:t>
            </a:r>
            <a:r>
              <a:rPr lang="zh-CN" altLang="en-US" sz="2400" dirty="0">
                <a:solidFill>
                  <a:schemeClr val="accent1"/>
                </a:solidFill>
                <a:cs typeface="+mn-ea"/>
                <a:sym typeface="+mn-lt"/>
              </a:rPr>
              <a:t>。与基本报头的</a:t>
            </a:r>
            <a:r>
              <a:rPr lang="en-US" altLang="zh-CN" sz="2400" dirty="0">
                <a:solidFill>
                  <a:schemeClr val="accent1"/>
                </a:solidFill>
                <a:cs typeface="+mn-ea"/>
                <a:sym typeface="+mn-lt"/>
              </a:rPr>
              <a:t>Next Header</a:t>
            </a:r>
            <a:r>
              <a:rPr lang="zh-CN" altLang="en-US" sz="2400" dirty="0">
                <a:solidFill>
                  <a:schemeClr val="accent1"/>
                </a:solidFill>
                <a:cs typeface="+mn-ea"/>
                <a:sym typeface="+mn-lt"/>
              </a:rPr>
              <a:t>的作用相同。指明下一个扩展报头（如果存在）或上层协议的类型。</a:t>
            </a: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Extension Header Length</a:t>
            </a:r>
            <a:r>
              <a:rPr lang="zh-CN" altLang="en-US" sz="2400" dirty="0">
                <a:solidFill>
                  <a:schemeClr val="accent1"/>
                </a:solidFill>
                <a:cs typeface="+mn-ea"/>
                <a:sym typeface="+mn-lt"/>
              </a:rPr>
              <a:t>：报头扩展长度，长度为</a:t>
            </a:r>
            <a:r>
              <a:rPr lang="en-US" altLang="zh-CN" sz="2400" dirty="0">
                <a:solidFill>
                  <a:schemeClr val="accent1"/>
                </a:solidFill>
                <a:cs typeface="+mn-ea"/>
                <a:sym typeface="+mn-lt"/>
              </a:rPr>
              <a:t>8bit</a:t>
            </a:r>
            <a:r>
              <a:rPr lang="zh-CN" altLang="en-US" sz="2400" dirty="0">
                <a:solidFill>
                  <a:schemeClr val="accent1"/>
                </a:solidFill>
                <a:cs typeface="+mn-ea"/>
                <a:sym typeface="+mn-lt"/>
              </a:rPr>
              <a:t>。表示扩展报头的长度（不包含</a:t>
            </a:r>
            <a:r>
              <a:rPr lang="en-US" altLang="zh-CN" sz="2400" dirty="0">
                <a:solidFill>
                  <a:schemeClr val="accent1"/>
                </a:solidFill>
                <a:cs typeface="+mn-ea"/>
                <a:sym typeface="+mn-lt"/>
              </a:rPr>
              <a:t>Next Header</a:t>
            </a:r>
            <a:r>
              <a:rPr lang="zh-CN" altLang="en-US" sz="2400" dirty="0">
                <a:solidFill>
                  <a:schemeClr val="accent1"/>
                </a:solidFill>
                <a:cs typeface="+mn-ea"/>
                <a:sym typeface="+mn-lt"/>
              </a:rPr>
              <a:t>字段）。</a:t>
            </a:r>
          </a:p>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Extension Header Data</a:t>
            </a:r>
            <a:r>
              <a:rPr lang="zh-CN" altLang="en-US" sz="2400" dirty="0">
                <a:solidFill>
                  <a:schemeClr val="accent1"/>
                </a:solidFill>
                <a:cs typeface="+mn-ea"/>
                <a:sym typeface="+mn-lt"/>
              </a:rPr>
              <a:t>：扩展报头数据，长度可变。扩展报头的内容，为一系列选项字段和填充字段的组合。</a:t>
            </a:r>
          </a:p>
        </p:txBody>
      </p:sp>
      <p:sp>
        <p:nvSpPr>
          <p:cNvPr id="17" name="弧形 38"/>
          <p:cNvSpPr/>
          <p:nvPr/>
        </p:nvSpPr>
        <p:spPr>
          <a:xfrm>
            <a:off x="954050" y="3500163"/>
            <a:ext cx="1032836" cy="826837"/>
          </a:xfrm>
          <a:prstGeom prst="arc">
            <a:avLst>
              <a:gd name="adj1" fmla="val 5001726"/>
              <a:gd name="adj2" fmla="val 16484270"/>
            </a:avLst>
          </a:prstGeom>
          <a:ln w="28575">
            <a:solidFill>
              <a:srgbClr val="F28944"/>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1799">
              <a:cs typeface="+mn-ea"/>
              <a:sym typeface="+mn-lt"/>
            </a:endParaRPr>
          </a:p>
        </p:txBody>
      </p:sp>
      <p:cxnSp>
        <p:nvCxnSpPr>
          <p:cNvPr id="18" name="直接连接符 33"/>
          <p:cNvCxnSpPr/>
          <p:nvPr/>
        </p:nvCxnSpPr>
        <p:spPr>
          <a:xfrm>
            <a:off x="10673979" y="3177123"/>
            <a:ext cx="19630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34"/>
          <p:cNvCxnSpPr/>
          <p:nvPr/>
        </p:nvCxnSpPr>
        <p:spPr>
          <a:xfrm>
            <a:off x="10664476" y="3996556"/>
            <a:ext cx="19630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箭头连接符 35"/>
          <p:cNvCxnSpPr/>
          <p:nvPr/>
        </p:nvCxnSpPr>
        <p:spPr>
          <a:xfrm>
            <a:off x="10772132" y="3246434"/>
            <a:ext cx="0" cy="718657"/>
          </a:xfrm>
          <a:prstGeom prst="straightConnector1">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矩形 37"/>
          <p:cNvSpPr/>
          <p:nvPr/>
        </p:nvSpPr>
        <p:spPr>
          <a:xfrm rot="5400000">
            <a:off x="10610584" y="3456037"/>
            <a:ext cx="646331" cy="294824"/>
          </a:xfrm>
          <a:prstGeom prst="rect">
            <a:avLst/>
          </a:prstGeom>
        </p:spPr>
        <p:txBody>
          <a:bodyPr wrap="none">
            <a:spAutoFit/>
          </a:bodyPr>
          <a:lstStyle/>
          <a:p>
            <a:pPr>
              <a:lnSpc>
                <a:spcPct val="120000"/>
              </a:lnSpc>
            </a:pPr>
            <a:r>
              <a:rPr lang="zh-CN" altLang="en-US" sz="1200" b="1" dirty="0">
                <a:cs typeface="+mn-ea"/>
                <a:sym typeface="+mn-lt"/>
              </a:rPr>
              <a:t>可变长</a:t>
            </a:r>
          </a:p>
        </p:txBody>
      </p:sp>
      <p:sp>
        <p:nvSpPr>
          <p:cNvPr id="22" name="弧形 38"/>
          <p:cNvSpPr/>
          <p:nvPr/>
        </p:nvSpPr>
        <p:spPr>
          <a:xfrm>
            <a:off x="954049" y="2577225"/>
            <a:ext cx="1032836" cy="826837"/>
          </a:xfrm>
          <a:prstGeom prst="arc">
            <a:avLst>
              <a:gd name="adj1" fmla="val 5001726"/>
              <a:gd name="adj2" fmla="val 16745711"/>
            </a:avLst>
          </a:prstGeom>
          <a:ln w="28575">
            <a:solidFill>
              <a:srgbClr val="F28944"/>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1799">
              <a:cs typeface="+mn-ea"/>
              <a:sym typeface="+mn-lt"/>
            </a:endParaRPr>
          </a:p>
        </p:txBody>
      </p:sp>
      <p:sp>
        <p:nvSpPr>
          <p:cNvPr id="24" name="日期占位符 3">
            <a:extLst>
              <a:ext uri="{FF2B5EF4-FFF2-40B4-BE49-F238E27FC236}">
                <a16:creationId xmlns:a16="http://schemas.microsoft.com/office/drawing/2014/main" id="{B227CE0F-3E5B-AD93-A453-3065E874FC3B}"/>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25" name="页脚占位符 4">
            <a:extLst>
              <a:ext uri="{FF2B5EF4-FFF2-40B4-BE49-F238E27FC236}">
                <a16:creationId xmlns:a16="http://schemas.microsoft.com/office/drawing/2014/main" id="{913E5DB3-EB0D-38D2-16B9-DDF04CB9953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26" name="灯片编号占位符 5">
            <a:extLst>
              <a:ext uri="{FF2B5EF4-FFF2-40B4-BE49-F238E27FC236}">
                <a16:creationId xmlns:a16="http://schemas.microsoft.com/office/drawing/2014/main" id="{8D650ADA-AE0E-7634-A775-A5D399FC83D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279</a:t>
            </a:fld>
            <a:endParaRPr lang="en-US">
              <a:cs typeface="+mn-ea"/>
              <a:sym typeface="+mn-lt"/>
            </a:endParaRPr>
          </a:p>
        </p:txBody>
      </p:sp>
    </p:spTree>
    <p:extLst>
      <p:ext uri="{BB962C8B-B14F-4D97-AF65-F5344CB8AC3E}">
        <p14:creationId xmlns:p14="http://schemas.microsoft.com/office/powerpoint/2010/main" val="311024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CFCAEBDE-6654-4E30-BE71-364CEC11B4CA}"/>
              </a:ext>
            </a:extLst>
          </p:cNvPr>
          <p:cNvGrpSpPr/>
          <p:nvPr/>
        </p:nvGrpSpPr>
        <p:grpSpPr>
          <a:xfrm>
            <a:off x="5088565" y="2006621"/>
            <a:ext cx="6242967" cy="3832204"/>
            <a:chOff x="5088565" y="2006621"/>
            <a:chExt cx="6242967" cy="3832204"/>
          </a:xfrm>
        </p:grpSpPr>
        <p:pic>
          <p:nvPicPr>
            <p:cNvPr id="7" name="图片 6">
              <a:extLst>
                <a:ext uri="{FF2B5EF4-FFF2-40B4-BE49-F238E27FC236}">
                  <a16:creationId xmlns:a16="http://schemas.microsoft.com/office/drawing/2014/main" id="{DE09EB2F-85E7-9A0C-344E-18F914AAF571}"/>
                </a:ext>
              </a:extLst>
            </p:cNvPr>
            <p:cNvPicPr>
              <a:picLocks noChangeAspect="1"/>
            </p:cNvPicPr>
            <p:nvPr/>
          </p:nvPicPr>
          <p:blipFill>
            <a:blip r:embed="rId2"/>
            <a:stretch>
              <a:fillRect/>
            </a:stretch>
          </p:blipFill>
          <p:spPr>
            <a:xfrm>
              <a:off x="5088565" y="2006621"/>
              <a:ext cx="6242967" cy="3832204"/>
            </a:xfrm>
            <a:prstGeom prst="rect">
              <a:avLst/>
            </a:prstGeom>
          </p:spPr>
        </p:pic>
        <p:sp>
          <p:nvSpPr>
            <p:cNvPr id="8" name="文本框 7">
              <a:extLst>
                <a:ext uri="{FF2B5EF4-FFF2-40B4-BE49-F238E27FC236}">
                  <a16:creationId xmlns:a16="http://schemas.microsoft.com/office/drawing/2014/main" id="{5D304165-4879-DB92-144C-939594539972}"/>
                </a:ext>
              </a:extLst>
            </p:cNvPr>
            <p:cNvSpPr txBox="1"/>
            <p:nvPr/>
          </p:nvSpPr>
          <p:spPr>
            <a:xfrm>
              <a:off x="7467600" y="2143102"/>
              <a:ext cx="1467068" cy="429861"/>
            </a:xfrm>
            <a:prstGeom prst="rect">
              <a:avLst/>
            </a:prstGeom>
            <a:noFill/>
          </p:spPr>
          <p:txBody>
            <a:bodyPr wrap="none" rtlCol="0">
              <a:spAutoFit/>
            </a:bodyPr>
            <a:lstStyle/>
            <a:p>
              <a:pPr>
                <a:lnSpc>
                  <a:spcPct val="120000"/>
                </a:lnSpc>
              </a:pPr>
              <a:r>
                <a:rPr lang="zh-CN" altLang="en-US" sz="2000" dirty="0">
                  <a:cs typeface="+mn-ea"/>
                  <a:sym typeface="+mn-lt"/>
                </a:rPr>
                <a:t>抖动的影响</a:t>
              </a:r>
            </a:p>
          </p:txBody>
        </p:sp>
        <p:pic>
          <p:nvPicPr>
            <p:cNvPr id="11" name="图片 10">
              <a:extLst>
                <a:ext uri="{FF2B5EF4-FFF2-40B4-BE49-F238E27FC236}">
                  <a16:creationId xmlns:a16="http://schemas.microsoft.com/office/drawing/2014/main" id="{3F8A59F7-4CA5-4494-88E7-D071C124F752}"/>
                </a:ext>
              </a:extLst>
            </p:cNvPr>
            <p:cNvPicPr>
              <a:picLocks noChangeAspect="1"/>
            </p:cNvPicPr>
            <p:nvPr/>
          </p:nvPicPr>
          <p:blipFill>
            <a:blip r:embed="rId3"/>
            <a:stretch>
              <a:fillRect/>
            </a:stretch>
          </p:blipFill>
          <p:spPr>
            <a:xfrm>
              <a:off x="7467600" y="2919907"/>
              <a:ext cx="528559" cy="519121"/>
            </a:xfrm>
            <a:prstGeom prst="rect">
              <a:avLst/>
            </a:prstGeom>
          </p:spPr>
        </p:pic>
        <p:pic>
          <p:nvPicPr>
            <p:cNvPr id="12" name="图片 11">
              <a:extLst>
                <a:ext uri="{FF2B5EF4-FFF2-40B4-BE49-F238E27FC236}">
                  <a16:creationId xmlns:a16="http://schemas.microsoft.com/office/drawing/2014/main" id="{512EF96A-E8B4-423B-9E67-4E181AC8A08A}"/>
                </a:ext>
              </a:extLst>
            </p:cNvPr>
            <p:cNvPicPr>
              <a:picLocks noChangeAspect="1"/>
            </p:cNvPicPr>
            <p:nvPr/>
          </p:nvPicPr>
          <p:blipFill>
            <a:blip r:embed="rId3"/>
            <a:stretch>
              <a:fillRect/>
            </a:stretch>
          </p:blipFill>
          <p:spPr>
            <a:xfrm>
              <a:off x="8670388" y="2919907"/>
              <a:ext cx="528559" cy="519121"/>
            </a:xfrm>
            <a:prstGeom prst="rect">
              <a:avLst/>
            </a:prstGeom>
          </p:spPr>
        </p:pic>
      </p:grpSp>
      <p:sp>
        <p:nvSpPr>
          <p:cNvPr id="2" name="标题 1">
            <a:extLst>
              <a:ext uri="{FF2B5EF4-FFF2-40B4-BE49-F238E27FC236}">
                <a16:creationId xmlns:a16="http://schemas.microsoft.com/office/drawing/2014/main" id="{A794B265-B8AA-F657-91F0-A0F27DAAAA80}"/>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QoS</a:t>
            </a:r>
            <a:r>
              <a:rPr lang="zh-CN" altLang="en-US" sz="3200" dirty="0">
                <a:latin typeface="+mn-lt"/>
                <a:ea typeface="+mn-ea"/>
                <a:cs typeface="+mn-ea"/>
                <a:sym typeface="+mn-lt"/>
              </a:rPr>
              <a:t>度量指标</a:t>
            </a:r>
          </a:p>
        </p:txBody>
      </p:sp>
      <p:sp>
        <p:nvSpPr>
          <p:cNvPr id="3" name="内容占位符 2">
            <a:extLst>
              <a:ext uri="{FF2B5EF4-FFF2-40B4-BE49-F238E27FC236}">
                <a16:creationId xmlns:a16="http://schemas.microsoft.com/office/drawing/2014/main" id="{A868CC27-ECE8-FC7B-7B23-64D3AA9FE5F1}"/>
              </a:ext>
            </a:extLst>
          </p:cNvPr>
          <p:cNvSpPr>
            <a:spLocks noGrp="1"/>
          </p:cNvSpPr>
          <p:nvPr>
            <p:ph idx="1"/>
          </p:nvPr>
        </p:nvSpPr>
        <p:spPr>
          <a:xfrm>
            <a:off x="660400" y="1130300"/>
            <a:ext cx="10858500" cy="2235947"/>
          </a:xfrm>
        </p:spPr>
        <p:txBody>
          <a:bodyPr vert="horz" lIns="91440" tIns="45720" rIns="91440" bIns="45720" rtlCol="0">
            <a:normAutofit fontScale="92500" lnSpcReduction="1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QoS</a:t>
            </a:r>
            <a:r>
              <a:rPr lang="zh-CN" altLang="en-US" sz="2400" dirty="0">
                <a:solidFill>
                  <a:schemeClr val="accent1"/>
                </a:solidFill>
                <a:cs typeface="+mn-ea"/>
                <a:sym typeface="+mn-lt"/>
              </a:rPr>
              <a:t>采用如下参数来度量，为关键业务提供服务质量保证，使其获得可预期的服务水平</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带宽</a:t>
            </a:r>
            <a:r>
              <a:rPr lang="en-US" altLang="zh-CN" sz="2000" b="1" dirty="0">
                <a:solidFill>
                  <a:schemeClr val="accent1"/>
                </a:solidFill>
                <a:cs typeface="+mn-ea"/>
                <a:sym typeface="+mn-lt"/>
              </a:rPr>
              <a:t>/</a:t>
            </a:r>
            <a:r>
              <a:rPr lang="zh-CN" altLang="en-US" sz="2000" b="1" dirty="0">
                <a:solidFill>
                  <a:schemeClr val="accent1"/>
                </a:solidFill>
                <a:cs typeface="+mn-ea"/>
                <a:sym typeface="+mn-lt"/>
              </a:rPr>
              <a:t>吞吐量</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时延</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时延变化（抖动）</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丢包率</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6A28B415-7263-20C3-EFF6-903C528D8BDB}"/>
              </a:ext>
            </a:extLst>
          </p:cNvPr>
          <p:cNvSpPr>
            <a:spLocks noGrp="1"/>
          </p:cNvSpPr>
          <p:nvPr>
            <p:ph type="dt" sz="half" idx="10"/>
          </p:nvPr>
        </p:nvSpPr>
        <p:spPr/>
        <p:txBody>
          <a:bodyPr/>
          <a:lstStyle/>
          <a:p>
            <a:pPr>
              <a:lnSpc>
                <a:spcPct val="120000"/>
              </a:lnSpc>
            </a:pPr>
            <a:fld id="{7147F726-75B8-467E-ACAC-93A44ADB130D}"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A6D991A2-1064-C6E1-00A2-E5B733A96F3C}"/>
              </a:ext>
            </a:extLst>
          </p:cNvPr>
          <p:cNvSpPr>
            <a:spLocks noGrp="1"/>
          </p:cNvSpPr>
          <p:nvPr>
            <p:ph type="ftr" sz="quarter" idx="11"/>
          </p:nvPr>
        </p:nvSpPr>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CA191C1C-2767-BF76-1898-DF75F7C55BDD}"/>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28</a:t>
            </a:fld>
            <a:endParaRPr lang="en-US">
              <a:cs typeface="+mn-ea"/>
              <a:sym typeface="+mn-lt"/>
            </a:endParaRPr>
          </a:p>
        </p:txBody>
      </p:sp>
      <p:pic>
        <p:nvPicPr>
          <p:cNvPr id="9" name="图片 8">
            <a:extLst>
              <a:ext uri="{FF2B5EF4-FFF2-40B4-BE49-F238E27FC236}">
                <a16:creationId xmlns:a16="http://schemas.microsoft.com/office/drawing/2014/main" id="{73C69EB6-D2E1-0785-7636-A9E165828A18}"/>
              </a:ext>
            </a:extLst>
          </p:cNvPr>
          <p:cNvPicPr>
            <a:picLocks noChangeAspect="1"/>
          </p:cNvPicPr>
          <p:nvPr/>
        </p:nvPicPr>
        <p:blipFill>
          <a:blip r:embed="rId4"/>
          <a:stretch>
            <a:fillRect/>
          </a:stretch>
        </p:blipFill>
        <p:spPr>
          <a:xfrm>
            <a:off x="493968" y="3619748"/>
            <a:ext cx="4508871" cy="1306785"/>
          </a:xfrm>
          <a:prstGeom prst="rect">
            <a:avLst/>
          </a:prstGeom>
        </p:spPr>
      </p:pic>
      <p:sp>
        <p:nvSpPr>
          <p:cNvPr id="10" name="文本框 9">
            <a:extLst>
              <a:ext uri="{FF2B5EF4-FFF2-40B4-BE49-F238E27FC236}">
                <a16:creationId xmlns:a16="http://schemas.microsoft.com/office/drawing/2014/main" id="{4EA06AF7-0138-3DC6-4B0A-2A955A3D9C46}"/>
              </a:ext>
            </a:extLst>
          </p:cNvPr>
          <p:cNvSpPr txBox="1"/>
          <p:nvPr/>
        </p:nvSpPr>
        <p:spPr>
          <a:xfrm>
            <a:off x="1730548" y="4985544"/>
            <a:ext cx="2287870" cy="396134"/>
          </a:xfrm>
          <a:prstGeom prst="rect">
            <a:avLst/>
          </a:prstGeom>
          <a:noFill/>
        </p:spPr>
        <p:txBody>
          <a:bodyPr wrap="none" rtlCol="0">
            <a:spAutoFit/>
          </a:bodyPr>
          <a:lstStyle/>
          <a:p>
            <a:pPr>
              <a:lnSpc>
                <a:spcPct val="120000"/>
              </a:lnSpc>
            </a:pPr>
            <a:r>
              <a:rPr lang="en-US" altLang="zh-CN" dirty="0">
                <a:cs typeface="+mn-ea"/>
                <a:sym typeface="+mn-lt"/>
              </a:rPr>
              <a:t>VoIP</a:t>
            </a:r>
            <a:r>
              <a:rPr lang="zh-CN" altLang="en-US" dirty="0">
                <a:cs typeface="+mn-ea"/>
                <a:sym typeface="+mn-lt"/>
              </a:rPr>
              <a:t>的</a:t>
            </a:r>
            <a:r>
              <a:rPr lang="en-US" altLang="zh-CN" dirty="0">
                <a:cs typeface="+mn-ea"/>
                <a:sym typeface="+mn-lt"/>
              </a:rPr>
              <a:t>QoS</a:t>
            </a:r>
            <a:r>
              <a:rPr lang="zh-CN" altLang="en-US" dirty="0">
                <a:cs typeface="+mn-ea"/>
                <a:sym typeface="+mn-lt"/>
              </a:rPr>
              <a:t>指标要求</a:t>
            </a:r>
          </a:p>
        </p:txBody>
      </p:sp>
    </p:spTree>
    <p:extLst>
      <p:ext uri="{BB962C8B-B14F-4D97-AF65-F5344CB8AC3E}">
        <p14:creationId xmlns:p14="http://schemas.microsoft.com/office/powerpoint/2010/main" val="3366644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60FF9-2349-41F4-9F42-64C55471C0DC}"/>
              </a:ext>
            </a:extLst>
          </p:cNvPr>
          <p:cNvSpPr>
            <a:spLocks noGrp="1"/>
          </p:cNvSpPr>
          <p:nvPr>
            <p:ph type="title"/>
          </p:nvPr>
        </p:nvSpPr>
        <p:spPr bwMode="gray"/>
        <p:txBody>
          <a:bodyPr>
            <a:normAutofit/>
          </a:bodyPr>
          <a:lstStyle/>
          <a:p>
            <a:pPr>
              <a:lnSpc>
                <a:spcPct val="120000"/>
              </a:lnSpc>
            </a:pPr>
            <a:r>
              <a:rPr lang="en-US" altLang="zh-CN" sz="3200" dirty="0">
                <a:latin typeface="+mn-lt"/>
                <a:ea typeface="+mn-ea"/>
                <a:cs typeface="+mn-ea"/>
                <a:sym typeface="+mn-lt"/>
              </a:rPr>
              <a:t>IPv6 Segment Routing Header (SRH)</a:t>
            </a:r>
            <a:endParaRPr lang="zh-CN" altLang="en-US" sz="3200" dirty="0">
              <a:latin typeface="+mn-lt"/>
              <a:ea typeface="+mn-ea"/>
              <a:cs typeface="+mn-ea"/>
              <a:sym typeface="+mn-lt"/>
            </a:endParaRPr>
          </a:p>
        </p:txBody>
      </p:sp>
      <p:sp>
        <p:nvSpPr>
          <p:cNvPr id="6" name="文本占位符 5"/>
          <p:cNvSpPr>
            <a:spLocks noGrp="1"/>
          </p:cNvSpPr>
          <p:nvPr>
            <p:ph idx="1"/>
          </p:nvPr>
        </p:nvSpPr>
        <p:spPr bwMode="gray">
          <a:xfrm>
            <a:off x="660400" y="1130300"/>
            <a:ext cx="10858500" cy="478413"/>
          </a:xfrm>
        </p:spPr>
        <p:txBody>
          <a:bodyPr vert="horz" lIns="91440" tIns="45720" rIns="91440" bIns="45720" rtlCol="0">
            <a:normAutofit fontScale="85000" lnSpcReduction="10000"/>
          </a:bodyPr>
          <a:lstStyle/>
          <a:p>
            <a:pPr marL="266700" indent="-266700">
              <a:buFont typeface="Wingdings" panose="05000000000000000000" pitchFamily="2" charset="2"/>
              <a:buChar char="n"/>
            </a:pPr>
            <a:r>
              <a:rPr lang="en-US" altLang="zh-CN" sz="2400" dirty="0">
                <a:solidFill>
                  <a:schemeClr val="accent1"/>
                </a:solidFill>
                <a:cs typeface="+mn-ea"/>
                <a:sym typeface="+mn-lt"/>
              </a:rPr>
              <a:t>RFC 8754</a:t>
            </a:r>
            <a:r>
              <a:rPr lang="zh-CN" altLang="en-US" sz="2400" dirty="0">
                <a:solidFill>
                  <a:schemeClr val="accent1"/>
                </a:solidFill>
                <a:cs typeface="+mn-ea"/>
                <a:sym typeface="+mn-lt"/>
              </a:rPr>
              <a:t>中定义</a:t>
            </a:r>
            <a:r>
              <a:rPr lang="en-US" altLang="zh-CN" sz="2400" dirty="0">
                <a:solidFill>
                  <a:schemeClr val="accent1"/>
                </a:solidFill>
                <a:cs typeface="+mn-ea"/>
                <a:sym typeface="+mn-lt"/>
              </a:rPr>
              <a:t>IPv6 SRH</a:t>
            </a:r>
            <a:r>
              <a:rPr lang="zh-CN" altLang="en-US" sz="2400" dirty="0">
                <a:solidFill>
                  <a:schemeClr val="accent1"/>
                </a:solidFill>
                <a:cs typeface="+mn-ea"/>
                <a:sym typeface="+mn-lt"/>
              </a:rPr>
              <a:t>扩展头标准，在</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报文增加一个</a:t>
            </a:r>
            <a:r>
              <a:rPr lang="en-US" altLang="zh-CN" sz="2400" dirty="0">
                <a:solidFill>
                  <a:schemeClr val="accent1"/>
                </a:solidFill>
                <a:cs typeface="+mn-ea"/>
                <a:sym typeface="+mn-lt"/>
              </a:rPr>
              <a:t>SRH</a:t>
            </a:r>
            <a:r>
              <a:rPr lang="zh-CN" altLang="en-US" sz="2400" dirty="0">
                <a:solidFill>
                  <a:schemeClr val="accent1"/>
                </a:solidFill>
                <a:cs typeface="+mn-ea"/>
                <a:sym typeface="+mn-lt"/>
              </a:rPr>
              <a:t>扩展头。其格式如下：</a:t>
            </a:r>
            <a:endParaRPr lang="en-US" altLang="zh-CN" sz="2400" dirty="0">
              <a:solidFill>
                <a:schemeClr val="accent1"/>
              </a:solidFill>
              <a:cs typeface="+mn-ea"/>
              <a:sym typeface="+mn-lt"/>
            </a:endParaRPr>
          </a:p>
          <a:p>
            <a:pPr lvl="1"/>
            <a:endParaRPr lang="zh-CN" altLang="en-US" dirty="0">
              <a:sym typeface="+mn-lt"/>
            </a:endParaRP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3" name="矩形 2">
            <a:extLst>
              <a:ext uri="{FF2B5EF4-FFF2-40B4-BE49-F238E27FC236}">
                <a16:creationId xmlns:a16="http://schemas.microsoft.com/office/drawing/2014/main" id="{A5EC3F5D-135A-4665-A59E-68AA6C9934DB}"/>
              </a:ext>
            </a:extLst>
          </p:cNvPr>
          <p:cNvSpPr/>
          <p:nvPr/>
        </p:nvSpPr>
        <p:spPr bwMode="gray">
          <a:xfrm>
            <a:off x="7988252" y="2288193"/>
            <a:ext cx="3023636" cy="394210"/>
          </a:xfrm>
          <a:prstGeom prst="rect">
            <a:avLst/>
          </a:prstGeom>
        </p:spPr>
        <p:txBody>
          <a:bodyPr wrap="square">
            <a:spAutoFit/>
          </a:bodyPr>
          <a:lstStyle/>
          <a:p>
            <a:pPr algn="just" defTabSz="914400" fontAlgn="base">
              <a:lnSpc>
                <a:spcPct val="120000"/>
              </a:lnSpc>
              <a:spcBef>
                <a:spcPct val="0"/>
              </a:spcBef>
              <a:spcAft>
                <a:spcPct val="0"/>
              </a:spcAft>
              <a:buClr>
                <a:srgbClr val="FF0000"/>
              </a:buClr>
              <a:defRPr/>
            </a:pPr>
            <a:endParaRPr lang="en-US" altLang="zh-CN" b="1" dirty="0">
              <a:solidFill>
                <a:srgbClr val="C00000"/>
              </a:solidFill>
              <a:cs typeface="+mn-ea"/>
              <a:sym typeface="+mn-lt"/>
            </a:endParaRPr>
          </a:p>
        </p:txBody>
      </p:sp>
      <p:sp>
        <p:nvSpPr>
          <p:cNvPr id="4" name="矩形 3">
            <a:extLst>
              <a:ext uri="{FF2B5EF4-FFF2-40B4-BE49-F238E27FC236}">
                <a16:creationId xmlns:a16="http://schemas.microsoft.com/office/drawing/2014/main" id="{ACFCD99B-59F7-4FE0-8715-75A5947A3674}"/>
              </a:ext>
            </a:extLst>
          </p:cNvPr>
          <p:cNvSpPr/>
          <p:nvPr/>
        </p:nvSpPr>
        <p:spPr bwMode="gray">
          <a:xfrm>
            <a:off x="6476666" y="1852779"/>
            <a:ext cx="4739969" cy="328551"/>
          </a:xfrm>
          <a:prstGeom prst="rect">
            <a:avLst/>
          </a:prstGeom>
          <a:ln>
            <a:solidFill>
              <a:srgbClr val="30B5C5"/>
            </a:solidFill>
          </a:ln>
        </p:spPr>
        <p:txBody>
          <a:bodyPr wrap="square">
            <a:spAutoFit/>
          </a:bodyPr>
          <a:lstStyle/>
          <a:p>
            <a:pPr algn="just" defTabSz="914400" fontAlgn="base">
              <a:lnSpc>
                <a:spcPct val="120000"/>
              </a:lnSpc>
              <a:spcBef>
                <a:spcPct val="0"/>
              </a:spcBef>
              <a:spcAft>
                <a:spcPct val="0"/>
              </a:spcAft>
              <a:buClr>
                <a:srgbClr val="FF0000"/>
              </a:buClr>
              <a:defRPr/>
            </a:pPr>
            <a:r>
              <a:rPr lang="en-US" altLang="zh-CN" sz="1400" dirty="0">
                <a:solidFill>
                  <a:srgbClr val="000000"/>
                </a:solidFill>
                <a:cs typeface="+mn-ea"/>
                <a:sym typeface="+mn-lt"/>
              </a:rPr>
              <a:t>43</a:t>
            </a:r>
            <a:r>
              <a:rPr lang="zh-CN" altLang="en-US" sz="1400" dirty="0">
                <a:solidFill>
                  <a:srgbClr val="000000"/>
                </a:solidFill>
                <a:cs typeface="+mn-ea"/>
                <a:sym typeface="+mn-lt"/>
              </a:rPr>
              <a:t>表明是</a:t>
            </a:r>
            <a:r>
              <a:rPr lang="en-US" altLang="zh-CN" sz="1400" kern="0" dirty="0">
                <a:solidFill>
                  <a:srgbClr val="000000"/>
                </a:solidFill>
                <a:cs typeface="+mn-ea"/>
                <a:sym typeface="+mn-lt"/>
              </a:rPr>
              <a:t>Routing Extension Header</a:t>
            </a:r>
            <a:r>
              <a:rPr lang="zh-CN" altLang="en-US" sz="1400" kern="0" dirty="0">
                <a:solidFill>
                  <a:srgbClr val="000000"/>
                </a:solidFill>
                <a:cs typeface="+mn-ea"/>
                <a:sym typeface="+mn-lt"/>
              </a:rPr>
              <a:t>。</a:t>
            </a:r>
            <a:endParaRPr lang="en-US" altLang="zh-CN" sz="1400" kern="0" dirty="0">
              <a:solidFill>
                <a:srgbClr val="000000"/>
              </a:solidFill>
              <a:cs typeface="+mn-ea"/>
              <a:sym typeface="+mn-lt"/>
            </a:endParaRPr>
          </a:p>
        </p:txBody>
      </p:sp>
      <p:graphicFrame>
        <p:nvGraphicFramePr>
          <p:cNvPr id="5" name="表格 4">
            <a:extLst>
              <a:ext uri="{FF2B5EF4-FFF2-40B4-BE49-F238E27FC236}">
                <a16:creationId xmlns:a16="http://schemas.microsoft.com/office/drawing/2014/main" id="{56151ABD-AD82-4B1A-BAE2-8DA848E68ADE}"/>
              </a:ext>
            </a:extLst>
          </p:cNvPr>
          <p:cNvGraphicFramePr>
            <a:graphicFrameLocks noGrp="1"/>
          </p:cNvGraphicFramePr>
          <p:nvPr>
            <p:extLst/>
          </p:nvPr>
        </p:nvGraphicFramePr>
        <p:xfrm>
          <a:off x="1122373" y="2641731"/>
          <a:ext cx="4497284" cy="3199847"/>
        </p:xfrm>
        <a:graphic>
          <a:graphicData uri="http://schemas.openxmlformats.org/drawingml/2006/table">
            <a:tbl>
              <a:tblPr/>
              <a:tblGrid>
                <a:gridCol w="1124321">
                  <a:extLst>
                    <a:ext uri="{9D8B030D-6E8A-4147-A177-3AD203B41FA5}">
                      <a16:colId xmlns:a16="http://schemas.microsoft.com/office/drawing/2014/main" val="20000"/>
                    </a:ext>
                  </a:extLst>
                </a:gridCol>
                <a:gridCol w="1124321">
                  <a:extLst>
                    <a:ext uri="{9D8B030D-6E8A-4147-A177-3AD203B41FA5}">
                      <a16:colId xmlns:a16="http://schemas.microsoft.com/office/drawing/2014/main" val="20001"/>
                    </a:ext>
                  </a:extLst>
                </a:gridCol>
                <a:gridCol w="281080">
                  <a:extLst>
                    <a:ext uri="{9D8B030D-6E8A-4147-A177-3AD203B41FA5}">
                      <a16:colId xmlns:a16="http://schemas.microsoft.com/office/drawing/2014/main" val="20002"/>
                    </a:ext>
                  </a:extLst>
                </a:gridCol>
                <a:gridCol w="843241">
                  <a:extLst>
                    <a:ext uri="{9D8B030D-6E8A-4147-A177-3AD203B41FA5}">
                      <a16:colId xmlns:a16="http://schemas.microsoft.com/office/drawing/2014/main" val="20003"/>
                    </a:ext>
                  </a:extLst>
                </a:gridCol>
                <a:gridCol w="1124321">
                  <a:extLst>
                    <a:ext uri="{9D8B030D-6E8A-4147-A177-3AD203B41FA5}">
                      <a16:colId xmlns:a16="http://schemas.microsoft.com/office/drawing/2014/main" val="20004"/>
                    </a:ext>
                  </a:extLst>
                </a:gridCol>
              </a:tblGrid>
              <a:tr h="267826">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Version</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2B230"/>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Traffic Class</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2B230"/>
                    </a:solidFill>
                  </a:tcPr>
                </a:tc>
                <a:tc gridSpan="3">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Flow Label</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2B230"/>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extLst>
                  <a:ext uri="{0D108BD9-81ED-4DB2-BD59-A6C34878D82A}">
                    <a16:rowId xmlns:a16="http://schemas.microsoft.com/office/drawing/2014/main" val="10000"/>
                  </a:ext>
                </a:extLst>
              </a:tr>
              <a:tr h="267826">
                <a:tc gridSpan="3">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Payload</a:t>
                      </a:r>
                      <a:r>
                        <a:rPr lang="en-US" altLang="zh-CN" sz="1400" b="0" i="0" u="none" strike="noStrike" baseline="0" dirty="0">
                          <a:solidFill>
                            <a:schemeClr val="bg1"/>
                          </a:solidFill>
                          <a:effectLst/>
                          <a:latin typeface="+mn-lt"/>
                          <a:ea typeface="+mn-ea"/>
                          <a:cs typeface="+mn-ea"/>
                          <a:sym typeface="+mn-lt"/>
                        </a:rPr>
                        <a:t> Length</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2B230"/>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1" i="0" u="none" strike="noStrike" dirty="0">
                          <a:solidFill>
                            <a:schemeClr val="tx1"/>
                          </a:solidFill>
                          <a:effectLst/>
                          <a:latin typeface="+mn-lt"/>
                          <a:ea typeface="+mn-ea"/>
                          <a:cs typeface="+mn-ea"/>
                          <a:sym typeface="+mn-lt"/>
                        </a:rPr>
                        <a:t>Next=43</a:t>
                      </a:r>
                      <a:endParaRPr lang="zh-CN" altLang="en-US" sz="1400" b="1" i="0" u="none" strike="noStrike" dirty="0">
                        <a:solidFill>
                          <a:schemeClr val="tx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2B230"/>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Hop Limit</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2B230"/>
                    </a:solidFill>
                  </a:tcPr>
                </a:tc>
                <a:extLst>
                  <a:ext uri="{0D108BD9-81ED-4DB2-BD59-A6C34878D82A}">
                    <a16:rowId xmlns:a16="http://schemas.microsoft.com/office/drawing/2014/main" val="10001"/>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Source Address</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2B23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extLst>
                  <a:ext uri="{0D108BD9-81ED-4DB2-BD59-A6C34878D82A}">
                    <a16:rowId xmlns:a16="http://schemas.microsoft.com/office/drawing/2014/main" val="10002"/>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Destination Address</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2B23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extLst>
                  <a:ext uri="{0D108BD9-81ED-4DB2-BD59-A6C34878D82A}">
                    <a16:rowId xmlns:a16="http://schemas.microsoft.com/office/drawing/2014/main" val="10003"/>
                  </a:ext>
                </a:extLst>
              </a:tr>
              <a:tr h="449101">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Next </a:t>
                      </a:r>
                      <a:r>
                        <a:rPr lang="en-US" altLang="zh-CN" sz="1400" b="0" i="0" u="none" strike="noStrike" kern="1200" dirty="0">
                          <a:solidFill>
                            <a:schemeClr val="bg1"/>
                          </a:solidFill>
                          <a:effectLst/>
                          <a:latin typeface="+mn-lt"/>
                          <a:ea typeface="+mn-ea"/>
                          <a:cs typeface="+mn-ea"/>
                          <a:sym typeface="+mn-lt"/>
                        </a:rPr>
                        <a:t>Header</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err="1">
                          <a:solidFill>
                            <a:schemeClr val="bg1"/>
                          </a:solidFill>
                          <a:effectLst/>
                          <a:latin typeface="+mn-lt"/>
                          <a:ea typeface="+mn-ea"/>
                          <a:cs typeface="+mn-ea"/>
                          <a:sym typeface="+mn-lt"/>
                        </a:rPr>
                        <a:t>Hdr</a:t>
                      </a:r>
                      <a:r>
                        <a:rPr lang="en-US" altLang="zh-CN" sz="1400" b="0" i="0" u="none" strike="noStrike" kern="1200" dirty="0">
                          <a:solidFill>
                            <a:schemeClr val="bg1"/>
                          </a:solidFill>
                          <a:effectLst/>
                          <a:latin typeface="+mn-lt"/>
                          <a:ea typeface="+mn-ea"/>
                          <a:cs typeface="+mn-ea"/>
                          <a:sym typeface="+mn-lt"/>
                        </a:rPr>
                        <a:t> Ext Len</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gridSpan="2">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1" i="0" u="none" strike="noStrike" kern="1200" dirty="0">
                          <a:solidFill>
                            <a:schemeClr val="tx1"/>
                          </a:solidFill>
                          <a:effectLst/>
                          <a:latin typeface="+mn-lt"/>
                          <a:ea typeface="+mn-ea"/>
                          <a:cs typeface="+mn-ea"/>
                          <a:sym typeface="+mn-lt"/>
                        </a:rPr>
                        <a:t>Routing Type=4 </a:t>
                      </a:r>
                      <a:endParaRPr lang="zh-CN" altLang="en-US" sz="1400" b="1" i="0" u="none" strike="noStrike" kern="1200" dirty="0">
                        <a:solidFill>
                          <a:schemeClr val="tx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1" i="0" u="none" strike="noStrike" kern="1200" dirty="0">
                          <a:solidFill>
                            <a:schemeClr val="tx1"/>
                          </a:solidFill>
                          <a:effectLst/>
                          <a:latin typeface="+mn-lt"/>
                          <a:ea typeface="+mn-ea"/>
                          <a:cs typeface="+mn-ea"/>
                          <a:sym typeface="+mn-lt"/>
                        </a:rPr>
                        <a:t>Segments Left</a:t>
                      </a:r>
                      <a:endParaRPr lang="zh-CN" altLang="en-US" sz="1400" b="1" i="0" u="none" strike="noStrike" kern="1200" dirty="0">
                        <a:solidFill>
                          <a:schemeClr val="tx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extLst>
                  <a:ext uri="{0D108BD9-81ED-4DB2-BD59-A6C34878D82A}">
                    <a16:rowId xmlns:a16="http://schemas.microsoft.com/office/drawing/2014/main" val="10004"/>
                  </a:ext>
                </a:extLst>
              </a:tr>
              <a:tr h="267826">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bg1"/>
                          </a:solidFill>
                          <a:effectLst/>
                          <a:latin typeface="+mn-lt"/>
                          <a:ea typeface="+mn-ea"/>
                          <a:cs typeface="+mn-ea"/>
                          <a:sym typeface="+mn-lt"/>
                        </a:rPr>
                        <a:t>Last Entry</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bg1"/>
                          </a:solidFill>
                          <a:effectLst/>
                          <a:latin typeface="+mn-lt"/>
                          <a:ea typeface="+mn-ea"/>
                          <a:cs typeface="+mn-ea"/>
                          <a:sym typeface="+mn-lt"/>
                        </a:rPr>
                        <a:t>Flags </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gridSpan="3">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bg1"/>
                          </a:solidFill>
                          <a:effectLst/>
                          <a:latin typeface="+mn-lt"/>
                          <a:ea typeface="+mn-ea"/>
                          <a:cs typeface="+mn-ea"/>
                          <a:sym typeface="+mn-lt"/>
                        </a:rPr>
                        <a:t>Tag </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05"/>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bg1"/>
                          </a:solidFill>
                          <a:effectLst/>
                          <a:latin typeface="+mn-lt"/>
                          <a:ea typeface="+mn-ea"/>
                          <a:cs typeface="+mn-ea"/>
                          <a:sym typeface="+mn-lt"/>
                        </a:rPr>
                        <a:t>Segment List[0]</a:t>
                      </a:r>
                      <a:r>
                        <a:rPr lang="zh-CN" altLang="en-US" sz="1400" b="0" i="0" u="none" strike="noStrike" kern="1200" dirty="0">
                          <a:solidFill>
                            <a:schemeClr val="bg1"/>
                          </a:solidFill>
                          <a:effectLst/>
                          <a:latin typeface="+mn-lt"/>
                          <a:ea typeface="+mn-ea"/>
                          <a:cs typeface="+mn-ea"/>
                          <a:sym typeface="+mn-lt"/>
                        </a:rPr>
                        <a:t>（</a:t>
                      </a:r>
                      <a:r>
                        <a:rPr lang="en-US" altLang="zh-CN" sz="1400" b="0" i="0" u="none" strike="noStrike" kern="1200" dirty="0">
                          <a:solidFill>
                            <a:schemeClr val="bg1"/>
                          </a:solidFill>
                          <a:effectLst/>
                          <a:latin typeface="+mn-lt"/>
                          <a:ea typeface="+mn-ea"/>
                          <a:cs typeface="+mn-ea"/>
                          <a:sym typeface="+mn-lt"/>
                        </a:rPr>
                        <a:t>128bits IPv6 address</a:t>
                      </a:r>
                      <a:r>
                        <a:rPr lang="zh-CN" altLang="en-US" sz="1400" b="0" i="0" u="none" strike="noStrike" kern="1200" dirty="0">
                          <a:solidFill>
                            <a:schemeClr val="bg1"/>
                          </a:solidFill>
                          <a:effectLst/>
                          <a:latin typeface="+mn-lt"/>
                          <a:ea typeface="+mn-ea"/>
                          <a:cs typeface="+mn-ea"/>
                          <a:sym typeface="+mn-lt"/>
                        </a:rPr>
                        <a:t>）</a:t>
                      </a: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06"/>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marR="0" lvl="0" indent="0" algn="l" defTabSz="911273" rtl="0" eaLnBrk="1" fontAlgn="ctr" latinLnBrk="0" hangingPunct="1">
                        <a:lnSpc>
                          <a:spcPct val="120000"/>
                        </a:lnSpc>
                        <a:spcBef>
                          <a:spcPts val="0"/>
                        </a:spcBef>
                        <a:spcAft>
                          <a:spcPts val="0"/>
                        </a:spcAft>
                        <a:buClrTx/>
                        <a:buSzTx/>
                        <a:buFontTx/>
                        <a:buNone/>
                        <a:tabLst/>
                        <a:defRPr/>
                      </a:pPr>
                      <a:r>
                        <a:rPr lang="en-US" altLang="zh-CN" sz="1400" b="0" i="0" u="none" strike="noStrike" kern="1200" dirty="0">
                          <a:solidFill>
                            <a:schemeClr val="bg1"/>
                          </a:solidFill>
                          <a:effectLst/>
                          <a:latin typeface="+mn-lt"/>
                          <a:ea typeface="+mn-ea"/>
                          <a:cs typeface="+mn-ea"/>
                          <a:sym typeface="+mn-lt"/>
                        </a:rPr>
                        <a:t>Segment List[1]</a:t>
                      </a:r>
                      <a:r>
                        <a:rPr lang="zh-CN" altLang="en-US" sz="1400" b="0" i="0" u="none" strike="noStrike" kern="1200" dirty="0">
                          <a:solidFill>
                            <a:schemeClr val="bg1"/>
                          </a:solidFill>
                          <a:effectLst/>
                          <a:latin typeface="+mn-lt"/>
                          <a:ea typeface="+mn-ea"/>
                          <a:cs typeface="+mn-ea"/>
                          <a:sym typeface="+mn-lt"/>
                        </a:rPr>
                        <a:t> （</a:t>
                      </a:r>
                      <a:r>
                        <a:rPr lang="en-US" altLang="zh-CN" sz="1400" b="0" i="0" u="none" strike="noStrike" kern="1200" dirty="0">
                          <a:solidFill>
                            <a:schemeClr val="bg1"/>
                          </a:solidFill>
                          <a:effectLst/>
                          <a:latin typeface="+mn-lt"/>
                          <a:ea typeface="+mn-ea"/>
                          <a:cs typeface="+mn-ea"/>
                          <a:sym typeface="+mn-lt"/>
                        </a:rPr>
                        <a:t>128bits IPv6 address</a:t>
                      </a:r>
                      <a:r>
                        <a:rPr lang="zh-CN" altLang="en-US" sz="1400" b="0" i="0" u="none" strike="noStrike" kern="1200" dirty="0">
                          <a:solidFill>
                            <a:schemeClr val="bg1"/>
                          </a:solidFill>
                          <a:effectLst/>
                          <a:latin typeface="+mn-lt"/>
                          <a:ea typeface="+mn-ea"/>
                          <a:cs typeface="+mn-ea"/>
                          <a:sym typeface="+mn-lt"/>
                        </a:rPr>
                        <a:t>）</a:t>
                      </a: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07"/>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marR="0" lvl="0" indent="0" algn="l" defTabSz="911273" rtl="0" eaLnBrk="1" fontAlgn="ctr" latinLnBrk="0" hangingPunct="1">
                        <a:lnSpc>
                          <a:spcPct val="120000"/>
                        </a:lnSpc>
                        <a:spcBef>
                          <a:spcPts val="0"/>
                        </a:spcBef>
                        <a:spcAft>
                          <a:spcPts val="0"/>
                        </a:spcAft>
                        <a:buClrTx/>
                        <a:buSzTx/>
                        <a:buFontTx/>
                        <a:buNone/>
                        <a:tabLst/>
                        <a:defRPr/>
                      </a:pPr>
                      <a:r>
                        <a:rPr lang="en-US" altLang="zh-CN" sz="1400" b="0" i="0" u="none" strike="noStrike" kern="1200" dirty="0">
                          <a:solidFill>
                            <a:schemeClr val="bg1"/>
                          </a:solidFill>
                          <a:effectLst/>
                          <a:latin typeface="+mn-lt"/>
                          <a:ea typeface="+mn-ea"/>
                          <a:cs typeface="+mn-ea"/>
                          <a:sym typeface="+mn-lt"/>
                        </a:rPr>
                        <a:t>Segment List[2]</a:t>
                      </a:r>
                      <a:r>
                        <a:rPr lang="zh-CN" altLang="en-US" sz="1400" b="0" i="0" u="none" strike="noStrike" kern="1200" dirty="0">
                          <a:solidFill>
                            <a:schemeClr val="bg1"/>
                          </a:solidFill>
                          <a:effectLst/>
                          <a:latin typeface="+mn-lt"/>
                          <a:ea typeface="+mn-ea"/>
                          <a:cs typeface="+mn-ea"/>
                          <a:sym typeface="+mn-lt"/>
                        </a:rPr>
                        <a:t> （</a:t>
                      </a:r>
                      <a:r>
                        <a:rPr lang="en-US" altLang="zh-CN" sz="1400" b="0" i="0" u="none" strike="noStrike" kern="1200" dirty="0">
                          <a:solidFill>
                            <a:schemeClr val="bg1"/>
                          </a:solidFill>
                          <a:effectLst/>
                          <a:latin typeface="+mn-lt"/>
                          <a:ea typeface="+mn-ea"/>
                          <a:cs typeface="+mn-ea"/>
                          <a:sym typeface="+mn-lt"/>
                        </a:rPr>
                        <a:t>128bits IPv6 address</a:t>
                      </a:r>
                      <a:r>
                        <a:rPr lang="zh-CN" altLang="en-US" sz="1400" b="0" i="0" u="none" strike="noStrike" kern="1200" dirty="0">
                          <a:solidFill>
                            <a:schemeClr val="bg1"/>
                          </a:solidFill>
                          <a:effectLst/>
                          <a:latin typeface="+mn-lt"/>
                          <a:ea typeface="+mn-ea"/>
                          <a:cs typeface="+mn-ea"/>
                          <a:sym typeface="+mn-lt"/>
                        </a:rPr>
                        <a:t>）</a:t>
                      </a: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08"/>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marR="0" lvl="0" indent="0" algn="l" defTabSz="911273" rtl="0" eaLnBrk="1" fontAlgn="ctr" latinLnBrk="0" hangingPunct="1">
                        <a:lnSpc>
                          <a:spcPct val="120000"/>
                        </a:lnSpc>
                        <a:spcBef>
                          <a:spcPts val="0"/>
                        </a:spcBef>
                        <a:spcAft>
                          <a:spcPts val="0"/>
                        </a:spcAft>
                        <a:buClrTx/>
                        <a:buSzTx/>
                        <a:buFontTx/>
                        <a:buNone/>
                        <a:tabLst/>
                        <a:defRPr/>
                      </a:pPr>
                      <a:r>
                        <a:rPr lang="en-US" sz="1400" b="0" i="0" u="none" strike="noStrike" kern="1200" dirty="0">
                          <a:solidFill>
                            <a:schemeClr val="bg1"/>
                          </a:solidFill>
                          <a:effectLst/>
                          <a:latin typeface="+mn-lt"/>
                          <a:ea typeface="+mn-ea"/>
                          <a:cs typeface="+mn-ea"/>
                          <a:sym typeface="+mn-lt"/>
                        </a:rPr>
                        <a:t>Optional TLV objects (variable)</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D6D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IP</a:t>
                      </a:r>
                      <a:r>
                        <a:rPr lang="en-US" altLang="zh-CN" sz="1400" b="0" i="0" u="none" strike="noStrike" baseline="0" dirty="0">
                          <a:solidFill>
                            <a:schemeClr val="bg1"/>
                          </a:solidFill>
                          <a:effectLst/>
                          <a:latin typeface="+mn-lt"/>
                          <a:ea typeface="+mn-ea"/>
                          <a:cs typeface="+mn-ea"/>
                          <a:sym typeface="+mn-lt"/>
                        </a:rPr>
                        <a:t>v6  </a:t>
                      </a:r>
                      <a:r>
                        <a:rPr lang="en-US" altLang="zh-CN" sz="1400" b="0" i="0" u="none" strike="noStrike" dirty="0">
                          <a:solidFill>
                            <a:schemeClr val="bg1"/>
                          </a:solidFill>
                          <a:effectLst/>
                          <a:latin typeface="+mn-lt"/>
                          <a:ea typeface="+mn-ea"/>
                          <a:cs typeface="+mn-ea"/>
                          <a:sym typeface="+mn-lt"/>
                        </a:rPr>
                        <a:t>Payload</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0B5C5"/>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10"/>
                  </a:ext>
                </a:extLst>
              </a:tr>
            </a:tbl>
          </a:graphicData>
        </a:graphic>
      </p:graphicFrame>
      <p:sp>
        <p:nvSpPr>
          <p:cNvPr id="9" name="矩形 8">
            <a:extLst>
              <a:ext uri="{FF2B5EF4-FFF2-40B4-BE49-F238E27FC236}">
                <a16:creationId xmlns:a16="http://schemas.microsoft.com/office/drawing/2014/main" id="{8682855C-06AC-4E1B-8E7D-1BC4E1169C0E}"/>
              </a:ext>
            </a:extLst>
          </p:cNvPr>
          <p:cNvSpPr/>
          <p:nvPr/>
        </p:nvSpPr>
        <p:spPr bwMode="gray">
          <a:xfrm>
            <a:off x="6476666" y="3131845"/>
            <a:ext cx="4765527" cy="2795710"/>
          </a:xfrm>
          <a:prstGeom prst="rect">
            <a:avLst/>
          </a:prstGeom>
        </p:spPr>
        <p:txBody>
          <a:bodyPr vert="horz" lIns="91440" tIns="45720" rIns="91440" bIns="45720" rtlCol="0">
            <a:normAutofit fontScale="70000" lnSpcReduction="20000"/>
          </a:bodyPr>
          <a:lstStyle/>
          <a:p>
            <a:pPr marL="266700" indent="-266700">
              <a:lnSpc>
                <a:spcPct val="120000"/>
              </a:lnSpc>
              <a:spcBef>
                <a:spcPts val="1000"/>
              </a:spcBef>
              <a:buFont typeface="Wingdings" panose="05000000000000000000" pitchFamily="2" charset="2"/>
              <a:buChar char="n"/>
            </a:pPr>
            <a:r>
              <a:rPr lang="en-US" altLang="zh-CN" sz="2400" dirty="0">
                <a:solidFill>
                  <a:schemeClr val="accent1"/>
                </a:solidFill>
                <a:cs typeface="+mn-ea"/>
                <a:sym typeface="+mn-lt"/>
              </a:rPr>
              <a:t>SRH</a:t>
            </a:r>
            <a:r>
              <a:rPr lang="zh-CN" altLang="en-US" sz="2400" dirty="0">
                <a:solidFill>
                  <a:schemeClr val="accent1"/>
                </a:solidFill>
                <a:cs typeface="+mn-ea"/>
                <a:sym typeface="+mn-lt"/>
              </a:rPr>
              <a:t>扩展头包含如下内容：</a:t>
            </a:r>
            <a:endParaRPr lang="en-US" altLang="zh-CN" sz="2400" dirty="0">
              <a:solidFill>
                <a:schemeClr val="accent1"/>
              </a:solidFill>
              <a:cs typeface="+mn-ea"/>
              <a:sym typeface="+mn-lt"/>
            </a:endParaRPr>
          </a:p>
          <a:p>
            <a:pPr marL="685800" lvl="1" indent="-228600">
              <a:lnSpc>
                <a:spcPct val="120000"/>
              </a:lnSpc>
              <a:spcBef>
                <a:spcPts val="500"/>
              </a:spcBef>
              <a:buFont typeface="Wingdings" panose="05000000000000000000" pitchFamily="2" charset="2"/>
              <a:buChar char="Ø"/>
            </a:pPr>
            <a:r>
              <a:rPr lang="en-US" altLang="zh-CN" sz="2200" dirty="0">
                <a:sym typeface="+mn-lt"/>
              </a:rPr>
              <a:t>Segment List: </a:t>
            </a:r>
            <a:r>
              <a:rPr lang="zh-CN" altLang="en-US" sz="2200" dirty="0">
                <a:sym typeface="+mn-lt"/>
              </a:rPr>
              <a:t>有序的</a:t>
            </a:r>
            <a:r>
              <a:rPr lang="en-US" altLang="zh-CN" sz="2200" dirty="0">
                <a:sym typeface="+mn-lt"/>
              </a:rPr>
              <a:t>SRv6 SID</a:t>
            </a:r>
            <a:r>
              <a:rPr lang="zh-CN" altLang="en-US" sz="2200" dirty="0">
                <a:sym typeface="+mn-lt"/>
              </a:rPr>
              <a:t>列表</a:t>
            </a:r>
            <a:endParaRPr lang="en-US" altLang="zh-CN" sz="2200" dirty="0">
              <a:sym typeface="+mn-lt"/>
            </a:endParaRPr>
          </a:p>
          <a:p>
            <a:pPr marL="685800" lvl="1" indent="-228600">
              <a:lnSpc>
                <a:spcPct val="120000"/>
              </a:lnSpc>
              <a:spcBef>
                <a:spcPts val="500"/>
              </a:spcBef>
              <a:buFont typeface="Wingdings" panose="05000000000000000000" pitchFamily="2" charset="2"/>
              <a:buChar char="Ø"/>
            </a:pPr>
            <a:r>
              <a:rPr lang="en-US" altLang="zh-CN" sz="2200" dirty="0">
                <a:sym typeface="+mn-lt"/>
              </a:rPr>
              <a:t>Segments Left(SL): SRv6</a:t>
            </a:r>
            <a:r>
              <a:rPr lang="zh-CN" altLang="en-US" sz="2200" dirty="0">
                <a:sym typeface="+mn-lt"/>
              </a:rPr>
              <a:t>激活的</a:t>
            </a:r>
            <a:r>
              <a:rPr lang="en-US" altLang="zh-CN" sz="2200" dirty="0">
                <a:sym typeface="+mn-lt"/>
              </a:rPr>
              <a:t>SID</a:t>
            </a:r>
            <a:r>
              <a:rPr lang="zh-CN" altLang="en-US" sz="2200" dirty="0">
                <a:sym typeface="+mn-lt"/>
              </a:rPr>
              <a:t>为</a:t>
            </a:r>
            <a:r>
              <a:rPr lang="en-US" altLang="zh-CN" sz="2200" dirty="0" err="1">
                <a:sym typeface="+mn-lt"/>
              </a:rPr>
              <a:t>Slist</a:t>
            </a:r>
            <a:r>
              <a:rPr lang="en-US" altLang="zh-CN" sz="2200" dirty="0">
                <a:sym typeface="+mn-lt"/>
              </a:rPr>
              <a:t>[SL]</a:t>
            </a:r>
            <a:r>
              <a:rPr lang="zh-CN" altLang="en-US" sz="2200" dirty="0">
                <a:sym typeface="+mn-lt"/>
              </a:rPr>
              <a:t>。转发过程中通过修改</a:t>
            </a:r>
            <a:r>
              <a:rPr lang="en-US" altLang="zh-CN" sz="2200" dirty="0">
                <a:sym typeface="+mn-lt"/>
              </a:rPr>
              <a:t>SL</a:t>
            </a:r>
            <a:r>
              <a:rPr lang="zh-CN" altLang="en-US" sz="2200" dirty="0">
                <a:sym typeface="+mn-lt"/>
              </a:rPr>
              <a:t>，同时更换</a:t>
            </a:r>
            <a:r>
              <a:rPr lang="en-US" altLang="zh-CN" sz="2200" dirty="0">
                <a:sym typeface="+mn-lt"/>
              </a:rPr>
              <a:t>DIP</a:t>
            </a:r>
            <a:r>
              <a:rPr lang="zh-CN" altLang="en-US" sz="2200" dirty="0">
                <a:sym typeface="+mn-lt"/>
              </a:rPr>
              <a:t>为活跃的</a:t>
            </a:r>
            <a:r>
              <a:rPr lang="en-US" altLang="zh-CN" sz="2200" dirty="0">
                <a:sym typeface="+mn-lt"/>
              </a:rPr>
              <a:t>SID</a:t>
            </a:r>
            <a:r>
              <a:rPr lang="zh-CN" altLang="en-US" sz="2200" dirty="0">
                <a:sym typeface="+mn-lt"/>
              </a:rPr>
              <a:t>来分段完成转发。</a:t>
            </a:r>
            <a:endParaRPr lang="en-US" altLang="zh-CN" sz="2200" dirty="0">
              <a:sym typeface="+mn-lt"/>
            </a:endParaRPr>
          </a:p>
          <a:p>
            <a:pPr marL="685800" lvl="1" indent="-228600">
              <a:lnSpc>
                <a:spcPct val="120000"/>
              </a:lnSpc>
              <a:spcBef>
                <a:spcPts val="500"/>
              </a:spcBef>
              <a:buFont typeface="Wingdings" panose="05000000000000000000" pitchFamily="2" charset="2"/>
              <a:buChar char="Ø"/>
            </a:pPr>
            <a:r>
              <a:rPr lang="en-US" altLang="zh-CN" sz="2200" dirty="0">
                <a:sym typeface="+mn-lt"/>
              </a:rPr>
              <a:t>Tag: </a:t>
            </a:r>
            <a:r>
              <a:rPr lang="zh-CN" altLang="en-US" sz="2200" dirty="0">
                <a:sym typeface="+mn-lt"/>
              </a:rPr>
              <a:t>用于对数据包分组，可以实现基于组的策略。</a:t>
            </a:r>
            <a:endParaRPr lang="en-US" altLang="zh-CN" sz="2200" dirty="0">
              <a:sym typeface="+mn-lt"/>
            </a:endParaRPr>
          </a:p>
          <a:p>
            <a:pPr marL="685800" lvl="1" indent="-228600">
              <a:lnSpc>
                <a:spcPct val="120000"/>
              </a:lnSpc>
              <a:spcBef>
                <a:spcPts val="500"/>
              </a:spcBef>
              <a:buFont typeface="Wingdings" panose="05000000000000000000" pitchFamily="2" charset="2"/>
              <a:buChar char="Ø"/>
            </a:pPr>
            <a:r>
              <a:rPr lang="en-US" altLang="zh-CN" sz="2200" dirty="0">
                <a:sym typeface="+mn-lt"/>
              </a:rPr>
              <a:t>SRH</a:t>
            </a:r>
            <a:r>
              <a:rPr lang="zh-CN" altLang="en-US" sz="2200" dirty="0">
                <a:sym typeface="+mn-lt"/>
              </a:rPr>
              <a:t> </a:t>
            </a:r>
            <a:r>
              <a:rPr lang="en-US" altLang="zh-CN" sz="2200" dirty="0">
                <a:sym typeface="+mn-lt"/>
              </a:rPr>
              <a:t>TLVs</a:t>
            </a:r>
            <a:r>
              <a:rPr lang="zh-CN" altLang="en-US" sz="2200" dirty="0">
                <a:sym typeface="+mn-lt"/>
              </a:rPr>
              <a:t>（</a:t>
            </a:r>
            <a:r>
              <a:rPr lang="en-US" altLang="zh-CN" sz="2200" dirty="0">
                <a:sym typeface="+mn-lt"/>
              </a:rPr>
              <a:t>NSH metadata</a:t>
            </a:r>
            <a:r>
              <a:rPr lang="zh-CN" altLang="en-US" sz="2200" dirty="0">
                <a:sym typeface="+mn-lt"/>
              </a:rPr>
              <a:t>，</a:t>
            </a:r>
            <a:r>
              <a:rPr lang="en-US" altLang="zh-CN" sz="2200" dirty="0">
                <a:sym typeface="+mn-lt"/>
              </a:rPr>
              <a:t>HMAC</a:t>
            </a:r>
            <a:r>
              <a:rPr lang="zh-CN" altLang="en-US" sz="2200" dirty="0">
                <a:sym typeface="+mn-lt"/>
              </a:rPr>
              <a:t> </a:t>
            </a:r>
            <a:r>
              <a:rPr lang="en-US" altLang="zh-CN" sz="2200" dirty="0">
                <a:sym typeface="+mn-lt"/>
              </a:rPr>
              <a:t>TLV</a:t>
            </a:r>
            <a:r>
              <a:rPr lang="zh-CN" altLang="en-US" sz="2200" dirty="0">
                <a:sym typeface="+mn-lt"/>
              </a:rPr>
              <a:t>，</a:t>
            </a:r>
            <a:r>
              <a:rPr lang="en-US" altLang="zh-CN" sz="2200" dirty="0">
                <a:sym typeface="+mn-lt"/>
              </a:rPr>
              <a:t>Padding</a:t>
            </a:r>
            <a:r>
              <a:rPr lang="zh-CN" altLang="en-US" sz="2200" dirty="0">
                <a:sym typeface="+mn-lt"/>
              </a:rPr>
              <a:t> </a:t>
            </a:r>
            <a:r>
              <a:rPr lang="en-US" altLang="zh-CN" sz="2200" dirty="0">
                <a:sym typeface="+mn-lt"/>
              </a:rPr>
              <a:t>TLV</a:t>
            </a:r>
            <a:r>
              <a:rPr lang="zh-CN" altLang="en-US" sz="2200" dirty="0">
                <a:sym typeface="+mn-lt"/>
              </a:rPr>
              <a:t>等）：可以作为</a:t>
            </a:r>
            <a:r>
              <a:rPr lang="en-US" altLang="zh-CN" sz="2200" dirty="0">
                <a:sym typeface="+mn-lt"/>
              </a:rPr>
              <a:t>Segment</a:t>
            </a:r>
            <a:r>
              <a:rPr lang="zh-CN" altLang="en-US" sz="2200" dirty="0">
                <a:sym typeface="+mn-lt"/>
              </a:rPr>
              <a:t> </a:t>
            </a:r>
            <a:r>
              <a:rPr lang="en-US" altLang="zh-CN" sz="2200" dirty="0">
                <a:sym typeface="+mn-lt"/>
              </a:rPr>
              <a:t>List</a:t>
            </a:r>
            <a:r>
              <a:rPr lang="zh-CN" altLang="en-US" sz="2200" dirty="0">
                <a:sym typeface="+mn-lt"/>
              </a:rPr>
              <a:t>的</a:t>
            </a:r>
            <a:r>
              <a:rPr lang="en-US" altLang="zh-CN" sz="2200" dirty="0">
                <a:sym typeface="+mn-lt"/>
              </a:rPr>
              <a:t>SID</a:t>
            </a:r>
            <a:r>
              <a:rPr lang="zh-CN" altLang="en-US" sz="2200" dirty="0">
                <a:sym typeface="+mn-lt"/>
              </a:rPr>
              <a:t>共同使用的全局参数。</a:t>
            </a:r>
            <a:endParaRPr lang="en-US" altLang="zh-CN" sz="2200" dirty="0">
              <a:sym typeface="+mn-lt"/>
            </a:endParaRPr>
          </a:p>
        </p:txBody>
      </p:sp>
      <p:sp>
        <p:nvSpPr>
          <p:cNvPr id="10" name="矩形 9">
            <a:extLst>
              <a:ext uri="{FF2B5EF4-FFF2-40B4-BE49-F238E27FC236}">
                <a16:creationId xmlns:a16="http://schemas.microsoft.com/office/drawing/2014/main" id="{1F6DD068-EE6F-400E-93FE-0E8336C8204D}"/>
              </a:ext>
            </a:extLst>
          </p:cNvPr>
          <p:cNvSpPr/>
          <p:nvPr/>
        </p:nvSpPr>
        <p:spPr bwMode="gray">
          <a:xfrm>
            <a:off x="6476666" y="2313216"/>
            <a:ext cx="4765527" cy="587084"/>
          </a:xfrm>
          <a:prstGeom prst="rect">
            <a:avLst/>
          </a:prstGeom>
          <a:ln>
            <a:solidFill>
              <a:srgbClr val="30B5C5"/>
            </a:solidFill>
          </a:ln>
        </p:spPr>
        <p:txBody>
          <a:bodyPr wrap="square">
            <a:spAutoFit/>
          </a:bodyPr>
          <a:lstStyle/>
          <a:p>
            <a:pPr algn="just" defTabSz="914400" fontAlgn="base">
              <a:lnSpc>
                <a:spcPct val="120000"/>
              </a:lnSpc>
              <a:spcBef>
                <a:spcPct val="0"/>
              </a:spcBef>
              <a:spcAft>
                <a:spcPct val="0"/>
              </a:spcAft>
              <a:buClr>
                <a:srgbClr val="FF0000"/>
              </a:buClr>
              <a:defRPr/>
            </a:pPr>
            <a:r>
              <a:rPr lang="en-US" altLang="zh-CN" sz="1400" kern="0" dirty="0">
                <a:solidFill>
                  <a:srgbClr val="000000"/>
                </a:solidFill>
                <a:cs typeface="+mn-ea"/>
                <a:sym typeface="+mn-lt"/>
              </a:rPr>
              <a:t>Routing Extension Header</a:t>
            </a:r>
            <a:r>
              <a:rPr lang="zh-CN" altLang="en-US" sz="1400" dirty="0">
                <a:solidFill>
                  <a:srgbClr val="000000"/>
                </a:solidFill>
                <a:cs typeface="+mn-ea"/>
                <a:sym typeface="+mn-lt"/>
              </a:rPr>
              <a:t>的</a:t>
            </a:r>
            <a:r>
              <a:rPr lang="en-US" altLang="zh-CN" sz="1400" dirty="0">
                <a:solidFill>
                  <a:srgbClr val="000000"/>
                </a:solidFill>
                <a:cs typeface="+mn-ea"/>
                <a:sym typeface="+mn-lt"/>
              </a:rPr>
              <a:t>Routing Type</a:t>
            </a:r>
            <a:r>
              <a:rPr lang="zh-CN" altLang="en-US" sz="1400" dirty="0">
                <a:solidFill>
                  <a:srgbClr val="000000"/>
                </a:solidFill>
                <a:cs typeface="+mn-ea"/>
                <a:sym typeface="+mn-lt"/>
              </a:rPr>
              <a:t>建议值为</a:t>
            </a:r>
            <a:r>
              <a:rPr lang="en-US" altLang="zh-CN" sz="1400" dirty="0">
                <a:solidFill>
                  <a:srgbClr val="000000"/>
                </a:solidFill>
                <a:cs typeface="+mn-ea"/>
                <a:sym typeface="+mn-lt"/>
              </a:rPr>
              <a:t>4</a:t>
            </a:r>
            <a:r>
              <a:rPr lang="zh-CN" altLang="en-US" sz="1400" dirty="0">
                <a:solidFill>
                  <a:srgbClr val="000000"/>
                </a:solidFill>
                <a:cs typeface="+mn-ea"/>
                <a:sym typeface="+mn-lt"/>
              </a:rPr>
              <a:t>表明是</a:t>
            </a:r>
            <a:r>
              <a:rPr lang="en-US" altLang="zh-CN" sz="1400" dirty="0">
                <a:solidFill>
                  <a:srgbClr val="000000"/>
                </a:solidFill>
                <a:cs typeface="+mn-ea"/>
                <a:sym typeface="+mn-lt"/>
              </a:rPr>
              <a:t>SR</a:t>
            </a:r>
            <a:r>
              <a:rPr lang="zh-CN" altLang="en-US" sz="1400" dirty="0">
                <a:solidFill>
                  <a:srgbClr val="000000"/>
                </a:solidFill>
                <a:cs typeface="+mn-ea"/>
                <a:sym typeface="+mn-lt"/>
              </a:rPr>
              <a:t> </a:t>
            </a:r>
            <a:r>
              <a:rPr lang="en-US" altLang="zh-CN" sz="1400" dirty="0">
                <a:solidFill>
                  <a:srgbClr val="000000"/>
                </a:solidFill>
                <a:cs typeface="+mn-ea"/>
                <a:sym typeface="+mn-lt"/>
              </a:rPr>
              <a:t>Header</a:t>
            </a:r>
            <a:r>
              <a:rPr lang="zh-CN" altLang="en-US" sz="1400" dirty="0">
                <a:solidFill>
                  <a:srgbClr val="000000"/>
                </a:solidFill>
                <a:cs typeface="+mn-ea"/>
                <a:sym typeface="+mn-lt"/>
              </a:rPr>
              <a:t>，称作</a:t>
            </a:r>
            <a:r>
              <a:rPr lang="en-US" altLang="zh-CN" sz="1400" dirty="0">
                <a:solidFill>
                  <a:srgbClr val="000000"/>
                </a:solidFill>
                <a:cs typeface="+mn-ea"/>
                <a:sym typeface="+mn-lt"/>
              </a:rPr>
              <a:t>SR</a:t>
            </a:r>
            <a:r>
              <a:rPr lang="zh-CN" altLang="en-US" sz="1400" dirty="0">
                <a:solidFill>
                  <a:srgbClr val="000000"/>
                </a:solidFill>
                <a:cs typeface="+mn-ea"/>
                <a:sym typeface="+mn-lt"/>
              </a:rPr>
              <a:t>扩展头或者</a:t>
            </a:r>
            <a:r>
              <a:rPr lang="en-US" altLang="zh-CN" sz="1400" dirty="0">
                <a:solidFill>
                  <a:srgbClr val="000000"/>
                </a:solidFill>
                <a:cs typeface="+mn-ea"/>
                <a:sym typeface="+mn-lt"/>
              </a:rPr>
              <a:t>SRH</a:t>
            </a:r>
            <a:r>
              <a:rPr lang="zh-CN" altLang="en-US" sz="1400" dirty="0">
                <a:solidFill>
                  <a:srgbClr val="000000"/>
                </a:solidFill>
                <a:cs typeface="+mn-ea"/>
                <a:sym typeface="+mn-lt"/>
              </a:rPr>
              <a:t>。</a:t>
            </a:r>
            <a:endParaRPr lang="en-US" altLang="zh-CN" sz="1400" dirty="0">
              <a:solidFill>
                <a:srgbClr val="000000"/>
              </a:solidFill>
              <a:cs typeface="+mn-ea"/>
              <a:sym typeface="+mn-lt"/>
            </a:endParaRPr>
          </a:p>
        </p:txBody>
      </p:sp>
      <p:cxnSp>
        <p:nvCxnSpPr>
          <p:cNvPr id="11" name="直接箭头连接符 10">
            <a:extLst>
              <a:ext uri="{FF2B5EF4-FFF2-40B4-BE49-F238E27FC236}">
                <a16:creationId xmlns:a16="http://schemas.microsoft.com/office/drawing/2014/main" id="{93043757-887B-4056-8313-0093733887BC}"/>
              </a:ext>
            </a:extLst>
          </p:cNvPr>
          <p:cNvCxnSpPr>
            <a:stCxn id="4" idx="1"/>
          </p:cNvCxnSpPr>
          <p:nvPr/>
        </p:nvCxnSpPr>
        <p:spPr bwMode="gray">
          <a:xfrm flipH="1">
            <a:off x="4421530" y="2017055"/>
            <a:ext cx="2055136" cy="981512"/>
          </a:xfrm>
          <a:prstGeom prst="straightConnector1">
            <a:avLst/>
          </a:prstGeom>
          <a:noFill/>
          <a:ln w="19050" cap="flat" cmpd="sng" algn="ctr">
            <a:solidFill>
              <a:schemeClr val="tx1"/>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a:extLst>
              <a:ext uri="{FF2B5EF4-FFF2-40B4-BE49-F238E27FC236}">
                <a16:creationId xmlns:a16="http://schemas.microsoft.com/office/drawing/2014/main" id="{DE777DC9-DAB6-4D1B-B326-76FBA23B3669}"/>
              </a:ext>
            </a:extLst>
          </p:cNvPr>
          <p:cNvCxnSpPr>
            <a:stCxn id="10" idx="1"/>
          </p:cNvCxnSpPr>
          <p:nvPr/>
        </p:nvCxnSpPr>
        <p:spPr bwMode="gray">
          <a:xfrm flipH="1">
            <a:off x="4421530" y="2606758"/>
            <a:ext cx="2055136" cy="1199363"/>
          </a:xfrm>
          <a:prstGeom prst="straightConnector1">
            <a:avLst/>
          </a:prstGeom>
          <a:noFill/>
          <a:ln w="19050" cap="flat" cmpd="sng" algn="ctr">
            <a:solidFill>
              <a:schemeClr val="tx1"/>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任意多边形 24">
            <a:extLst>
              <a:ext uri="{FF2B5EF4-FFF2-40B4-BE49-F238E27FC236}">
                <a16:creationId xmlns:a16="http://schemas.microsoft.com/office/drawing/2014/main" id="{1A923D6B-5ADF-48F6-8631-6C5113EE07E1}"/>
              </a:ext>
            </a:extLst>
          </p:cNvPr>
          <p:cNvSpPr/>
          <p:nvPr/>
        </p:nvSpPr>
        <p:spPr bwMode="gray">
          <a:xfrm>
            <a:off x="5820690" y="4026709"/>
            <a:ext cx="259943" cy="735443"/>
          </a:xfrm>
          <a:custGeom>
            <a:avLst/>
            <a:gdLst>
              <a:gd name="connsiteX0" fmla="*/ 0 w 259943"/>
              <a:gd name="connsiteY0" fmla="*/ 0 h 1049154"/>
              <a:gd name="connsiteX1" fmla="*/ 259882 w 259943"/>
              <a:gd name="connsiteY1" fmla="*/ 336884 h 1049154"/>
              <a:gd name="connsiteX2" fmla="*/ 19251 w 259943"/>
              <a:gd name="connsiteY2" fmla="*/ 1049154 h 1049154"/>
            </a:gdLst>
            <a:ahLst/>
            <a:cxnLst>
              <a:cxn ang="0">
                <a:pos x="connsiteX0" y="connsiteY0"/>
              </a:cxn>
              <a:cxn ang="0">
                <a:pos x="connsiteX1" y="connsiteY1"/>
              </a:cxn>
              <a:cxn ang="0">
                <a:pos x="connsiteX2" y="connsiteY2"/>
              </a:cxn>
            </a:cxnLst>
            <a:rect l="l" t="t" r="r" b="b"/>
            <a:pathLst>
              <a:path w="259943" h="1049154">
                <a:moveTo>
                  <a:pt x="0" y="0"/>
                </a:moveTo>
                <a:cubicBezTo>
                  <a:pt x="128337" y="81012"/>
                  <a:pt x="256674" y="162025"/>
                  <a:pt x="259882" y="336884"/>
                </a:cubicBezTo>
                <a:cubicBezTo>
                  <a:pt x="263091" y="511743"/>
                  <a:pt x="141171" y="780448"/>
                  <a:pt x="19251" y="1049154"/>
                </a:cubicBezTo>
              </a:path>
            </a:pathLst>
          </a:custGeom>
          <a:noFill/>
          <a:ln w="19050">
            <a:solidFill>
              <a:schemeClr val="tx1"/>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en-US" sz="1800" b="0" i="0" u="none" strike="noStrike" kern="0" cap="none" spc="0" normalizeH="0" noProof="0">
              <a:ln>
                <a:noFill/>
              </a:ln>
              <a:solidFill>
                <a:srgbClr val="000000"/>
              </a:solidFill>
              <a:effectLst/>
              <a:uLnTx/>
              <a:uFillTx/>
              <a:cs typeface="+mn-ea"/>
              <a:sym typeface="+mn-lt"/>
            </a:endParaRPr>
          </a:p>
        </p:txBody>
      </p:sp>
      <p:sp>
        <p:nvSpPr>
          <p:cNvPr id="14" name="文本框 13">
            <a:extLst>
              <a:ext uri="{FF2B5EF4-FFF2-40B4-BE49-F238E27FC236}">
                <a16:creationId xmlns:a16="http://schemas.microsoft.com/office/drawing/2014/main" id="{2B983EDE-3B3A-41CC-8BBF-E69D892FFF17}"/>
              </a:ext>
            </a:extLst>
          </p:cNvPr>
          <p:cNvSpPr txBox="1"/>
          <p:nvPr/>
        </p:nvSpPr>
        <p:spPr bwMode="gray">
          <a:xfrm>
            <a:off x="5608811" y="4724855"/>
            <a:ext cx="1335416" cy="585610"/>
          </a:xfrm>
          <a:prstGeom prst="rect">
            <a:avLst/>
          </a:prstGeom>
          <a:noFill/>
        </p:spPr>
        <p:txBody>
          <a:bodyPr wrap="square" rtlCol="0">
            <a:spAutoFit/>
          </a:bodyPr>
          <a:lstStyle/>
          <a:p>
            <a:pPr defTabSz="914400" fontAlgn="base">
              <a:lnSpc>
                <a:spcPct val="120000"/>
              </a:lnSpc>
              <a:spcBef>
                <a:spcPct val="0"/>
              </a:spcBef>
              <a:spcAft>
                <a:spcPct val="0"/>
              </a:spcAft>
            </a:pPr>
            <a:r>
              <a:rPr lang="en-US" altLang="zh-CN" sz="1400" b="1" dirty="0">
                <a:cs typeface="+mn-ea"/>
                <a:sym typeface="+mn-lt"/>
              </a:rPr>
              <a:t>Active Segment</a:t>
            </a:r>
            <a:endParaRPr lang="zh-CN" altLang="en-US" sz="1400" b="1" dirty="0" err="1">
              <a:cs typeface="+mn-ea"/>
              <a:sym typeface="+mn-lt"/>
            </a:endParaRPr>
          </a:p>
        </p:txBody>
      </p:sp>
      <p:grpSp>
        <p:nvGrpSpPr>
          <p:cNvPr id="23" name="组合 22">
            <a:extLst>
              <a:ext uri="{FF2B5EF4-FFF2-40B4-BE49-F238E27FC236}">
                <a16:creationId xmlns:a16="http://schemas.microsoft.com/office/drawing/2014/main" id="{A761978B-7737-4C92-A52F-22E9F11F9E59}"/>
              </a:ext>
            </a:extLst>
          </p:cNvPr>
          <p:cNvGrpSpPr/>
          <p:nvPr/>
        </p:nvGrpSpPr>
        <p:grpSpPr bwMode="gray">
          <a:xfrm>
            <a:off x="903020" y="1748674"/>
            <a:ext cx="5098851" cy="415499"/>
            <a:chOff x="1209352" y="2089356"/>
            <a:chExt cx="5098851" cy="486631"/>
          </a:xfrm>
        </p:grpSpPr>
        <p:sp>
          <p:nvSpPr>
            <p:cNvPr id="16" name="Rectangle 2">
              <a:extLst>
                <a:ext uri="{FF2B5EF4-FFF2-40B4-BE49-F238E27FC236}">
                  <a16:creationId xmlns:a16="http://schemas.microsoft.com/office/drawing/2014/main" id="{B56C628E-114D-4B2A-854F-7BEF0CC278CA}"/>
                </a:ext>
              </a:extLst>
            </p:cNvPr>
            <p:cNvSpPr/>
            <p:nvPr/>
          </p:nvSpPr>
          <p:spPr bwMode="gray">
            <a:xfrm>
              <a:off x="4965418" y="2089356"/>
              <a:ext cx="1342785" cy="486631"/>
            </a:xfrm>
            <a:prstGeom prst="rect">
              <a:avLst/>
            </a:prstGeom>
            <a:solidFill>
              <a:srgbClr val="30B5C5"/>
            </a:solidFill>
            <a:ln w="25400" cap="flat" cmpd="sng" algn="ctr">
              <a:noFill/>
              <a:prstDash val="solid"/>
              <a:headEnd/>
              <a:tailEnd/>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sz="1400" b="1" i="0" u="none" strike="noStrike" kern="0" cap="none" spc="0" normalizeH="0" noProof="0" dirty="0">
                  <a:ln>
                    <a:noFill/>
                  </a:ln>
                  <a:solidFill>
                    <a:schemeClr val="bg1"/>
                  </a:solidFill>
                  <a:effectLst/>
                  <a:uLnTx/>
                  <a:uFillTx/>
                  <a:cs typeface="+mn-ea"/>
                  <a:sym typeface="+mn-lt"/>
                </a:rPr>
                <a:t>IP</a:t>
              </a:r>
              <a:r>
                <a:rPr kumimoji="0" lang="en-US" altLang="zh-CN" sz="1400" b="1" i="0" u="none" strike="noStrike" kern="0" cap="none" spc="0" normalizeH="0" noProof="0" dirty="0">
                  <a:ln>
                    <a:noFill/>
                  </a:ln>
                  <a:solidFill>
                    <a:schemeClr val="bg1"/>
                  </a:solidFill>
                  <a:effectLst/>
                  <a:uLnTx/>
                  <a:uFillTx/>
                  <a:cs typeface="+mn-ea"/>
                  <a:sym typeface="+mn-lt"/>
                </a:rPr>
                <a:t>v6 </a:t>
              </a:r>
              <a:r>
                <a:rPr kumimoji="0" lang="en-US" sz="1400" b="1" i="0" u="none" strike="noStrike" kern="0" cap="none" spc="0" normalizeH="0" noProof="0" dirty="0">
                  <a:ln>
                    <a:noFill/>
                  </a:ln>
                  <a:solidFill>
                    <a:schemeClr val="bg1"/>
                  </a:solidFill>
                  <a:effectLst/>
                  <a:uLnTx/>
                  <a:uFillTx/>
                  <a:cs typeface="+mn-ea"/>
                  <a:sym typeface="+mn-lt"/>
                </a:rPr>
                <a:t>Payload</a:t>
              </a:r>
              <a:endParaRPr kumimoji="0" lang="en-GB" sz="1400" b="1" i="0" u="none" strike="noStrike" kern="0" cap="none" spc="0" normalizeH="0" noProof="0" dirty="0">
                <a:ln>
                  <a:noFill/>
                </a:ln>
                <a:solidFill>
                  <a:schemeClr val="bg1"/>
                </a:solidFill>
                <a:effectLst/>
                <a:uLnTx/>
                <a:uFillTx/>
                <a:cs typeface="+mn-ea"/>
                <a:sym typeface="+mn-lt"/>
              </a:endParaRPr>
            </a:p>
          </p:txBody>
        </p:sp>
        <p:sp>
          <p:nvSpPr>
            <p:cNvPr id="20" name="Rectangle 2">
              <a:extLst>
                <a:ext uri="{FF2B5EF4-FFF2-40B4-BE49-F238E27FC236}">
                  <a16:creationId xmlns:a16="http://schemas.microsoft.com/office/drawing/2014/main" id="{F329427E-60FA-4DDC-A605-44C7C962D206}"/>
                </a:ext>
              </a:extLst>
            </p:cNvPr>
            <p:cNvSpPr/>
            <p:nvPr/>
          </p:nvSpPr>
          <p:spPr bwMode="gray">
            <a:xfrm>
              <a:off x="1209352" y="2089357"/>
              <a:ext cx="1464400" cy="486630"/>
            </a:xfrm>
            <a:prstGeom prst="rect">
              <a:avLst/>
            </a:prstGeom>
            <a:solidFill>
              <a:srgbClr val="62B230"/>
            </a:solidFill>
            <a:ln w="25400" cap="flat" cmpd="sng" algn="ctr">
              <a:noFill/>
              <a:prstDash val="solid"/>
              <a:headEnd/>
              <a:tailEnd/>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sz="1400" b="1" i="0" u="none" strike="noStrike" kern="0" cap="none" spc="0" normalizeH="0" noProof="0" dirty="0">
                  <a:ln>
                    <a:noFill/>
                  </a:ln>
                  <a:solidFill>
                    <a:schemeClr val="bg1"/>
                  </a:solidFill>
                  <a:effectLst/>
                  <a:uLnTx/>
                  <a:uFillTx/>
                  <a:cs typeface="+mn-ea"/>
                  <a:sym typeface="+mn-lt"/>
                </a:rPr>
                <a:t>IP</a:t>
              </a:r>
              <a:r>
                <a:rPr kumimoji="0" lang="en-US" altLang="zh-CN" sz="1400" b="1" i="0" u="none" strike="noStrike" kern="0" cap="none" spc="0" normalizeH="0" noProof="0" dirty="0">
                  <a:ln>
                    <a:noFill/>
                  </a:ln>
                  <a:solidFill>
                    <a:schemeClr val="bg1"/>
                  </a:solidFill>
                  <a:effectLst/>
                  <a:uLnTx/>
                  <a:uFillTx/>
                  <a:cs typeface="+mn-ea"/>
                  <a:sym typeface="+mn-lt"/>
                </a:rPr>
                <a:t>v6</a:t>
              </a:r>
              <a:r>
                <a:rPr kumimoji="0" lang="en-US" sz="1400" b="1" i="0" u="none" strike="noStrike" kern="0" cap="none" spc="0" normalizeH="0" noProof="0" dirty="0">
                  <a:ln>
                    <a:noFill/>
                  </a:ln>
                  <a:solidFill>
                    <a:schemeClr val="bg1"/>
                  </a:solidFill>
                  <a:effectLst/>
                  <a:uLnTx/>
                  <a:uFillTx/>
                  <a:cs typeface="+mn-ea"/>
                  <a:sym typeface="+mn-lt"/>
                </a:rPr>
                <a:t> Header</a:t>
              </a:r>
              <a:endParaRPr kumimoji="0" lang="en-GB" sz="1400" b="1" i="0" u="none" strike="noStrike" kern="0" cap="none" spc="0" normalizeH="0" noProof="0" dirty="0">
                <a:ln>
                  <a:noFill/>
                </a:ln>
                <a:solidFill>
                  <a:schemeClr val="bg1"/>
                </a:solidFill>
                <a:effectLst/>
                <a:uLnTx/>
                <a:uFillTx/>
                <a:cs typeface="+mn-ea"/>
                <a:sym typeface="+mn-lt"/>
              </a:endParaRPr>
            </a:p>
          </p:txBody>
        </p:sp>
        <p:sp>
          <p:nvSpPr>
            <p:cNvPr id="21" name="Rectangle 2">
              <a:extLst>
                <a:ext uri="{FF2B5EF4-FFF2-40B4-BE49-F238E27FC236}">
                  <a16:creationId xmlns:a16="http://schemas.microsoft.com/office/drawing/2014/main" id="{7D27C8C5-6C72-4786-97F6-4C2DAAA768AA}"/>
                </a:ext>
              </a:extLst>
            </p:cNvPr>
            <p:cNvSpPr/>
            <p:nvPr/>
          </p:nvSpPr>
          <p:spPr bwMode="gray">
            <a:xfrm>
              <a:off x="2694876" y="2089357"/>
              <a:ext cx="2235707" cy="486630"/>
            </a:xfrm>
            <a:prstGeom prst="rect">
              <a:avLst/>
            </a:prstGeom>
            <a:solidFill>
              <a:srgbClr val="ED6D00"/>
            </a:solidFill>
            <a:ln w="25400" cap="flat" cmpd="sng" algn="ctr">
              <a:noFill/>
              <a:prstDash val="solid"/>
              <a:headEnd/>
              <a:tailEnd/>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sz="1400" b="1" i="0" u="none" strike="noStrike" kern="0" cap="none" spc="0" normalizeH="0" noProof="0" dirty="0">
                  <a:ln>
                    <a:noFill/>
                  </a:ln>
                  <a:solidFill>
                    <a:schemeClr val="bg1"/>
                  </a:solidFill>
                  <a:effectLst/>
                  <a:uLnTx/>
                  <a:uFillTx/>
                  <a:cs typeface="+mn-ea"/>
                  <a:sym typeface="+mn-lt"/>
                </a:rPr>
                <a:t>IPV6 SRH</a:t>
              </a:r>
              <a:r>
                <a:rPr kumimoji="0" lang="zh-CN" altLang="en-US" sz="1400" b="1" i="0" u="none" strike="noStrike" kern="0" cap="none" spc="0" normalizeH="0" noProof="0" dirty="0">
                  <a:ln>
                    <a:noFill/>
                  </a:ln>
                  <a:solidFill>
                    <a:schemeClr val="bg1"/>
                  </a:solidFill>
                  <a:effectLst/>
                  <a:uLnTx/>
                  <a:uFillTx/>
                  <a:cs typeface="+mn-ea"/>
                  <a:sym typeface="+mn-lt"/>
                </a:rPr>
                <a:t>（</a:t>
              </a:r>
              <a:r>
                <a:rPr kumimoji="0" lang="en-US" altLang="zh-CN" sz="1400" b="1" i="0" u="none" strike="noStrike" kern="0" cap="none" spc="0" normalizeH="0" noProof="0" dirty="0">
                  <a:ln>
                    <a:noFill/>
                  </a:ln>
                  <a:solidFill>
                    <a:schemeClr val="bg1"/>
                  </a:solidFill>
                  <a:effectLst/>
                  <a:uLnTx/>
                  <a:uFillTx/>
                  <a:cs typeface="+mn-ea"/>
                  <a:sym typeface="+mn-lt"/>
                </a:rPr>
                <a:t>IPv6</a:t>
              </a:r>
              <a:r>
                <a:rPr kumimoji="0" lang="zh-CN" altLang="en-US" sz="1400" b="1" i="0" u="none" strike="noStrike" kern="0" cap="none" spc="0" normalizeH="0" noProof="0" dirty="0">
                  <a:ln>
                    <a:noFill/>
                  </a:ln>
                  <a:solidFill>
                    <a:schemeClr val="bg1"/>
                  </a:solidFill>
                  <a:effectLst/>
                  <a:uLnTx/>
                  <a:uFillTx/>
                  <a:cs typeface="+mn-ea"/>
                  <a:sym typeface="+mn-lt"/>
                </a:rPr>
                <a:t>扩展头）</a:t>
              </a:r>
              <a:endParaRPr kumimoji="0" lang="en-GB" sz="1400" b="1" i="0" u="none" strike="noStrike" kern="0" cap="none" spc="0" normalizeH="0" noProof="0" dirty="0">
                <a:ln>
                  <a:noFill/>
                </a:ln>
                <a:solidFill>
                  <a:schemeClr val="bg1"/>
                </a:solidFill>
                <a:effectLst/>
                <a:uLnTx/>
                <a:uFillTx/>
                <a:cs typeface="+mn-ea"/>
                <a:sym typeface="+mn-lt"/>
              </a:endParaRPr>
            </a:p>
          </p:txBody>
        </p:sp>
      </p:grpSp>
      <p:sp>
        <p:nvSpPr>
          <p:cNvPr id="7" name="日期占位符 3">
            <a:extLst>
              <a:ext uri="{FF2B5EF4-FFF2-40B4-BE49-F238E27FC236}">
                <a16:creationId xmlns:a16="http://schemas.microsoft.com/office/drawing/2014/main" id="{BD2FE6AD-F292-8038-3BC2-6556F05F7323}"/>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8" name="页脚占位符 4">
            <a:extLst>
              <a:ext uri="{FF2B5EF4-FFF2-40B4-BE49-F238E27FC236}">
                <a16:creationId xmlns:a16="http://schemas.microsoft.com/office/drawing/2014/main" id="{65B7577B-238D-9B9B-7514-A58ECBAC3CC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5" name="灯片编号占位符 5">
            <a:extLst>
              <a:ext uri="{FF2B5EF4-FFF2-40B4-BE49-F238E27FC236}">
                <a16:creationId xmlns:a16="http://schemas.microsoft.com/office/drawing/2014/main" id="{5930ADF1-2B39-012D-C857-12492311FE8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280</a:t>
            </a:fld>
            <a:endParaRPr lang="en-US">
              <a:cs typeface="+mn-ea"/>
              <a:sym typeface="+mn-lt"/>
            </a:endParaRPr>
          </a:p>
        </p:txBody>
      </p:sp>
    </p:spTree>
    <p:extLst>
      <p:ext uri="{BB962C8B-B14F-4D97-AF65-F5344CB8AC3E}">
        <p14:creationId xmlns:p14="http://schemas.microsoft.com/office/powerpoint/2010/main" val="116165129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176AA-800A-4CBA-9537-E12B5765649C}"/>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从</a:t>
            </a:r>
            <a:r>
              <a:rPr lang="en-US" altLang="zh-CN" sz="3200" dirty="0">
                <a:latin typeface="+mn-lt"/>
                <a:ea typeface="+mn-ea"/>
                <a:cs typeface="+mn-ea"/>
                <a:sym typeface="+mn-lt"/>
              </a:rPr>
              <a:t>SRH</a:t>
            </a:r>
            <a:r>
              <a:rPr lang="zh-CN" altLang="en-US" sz="3200" dirty="0">
                <a:latin typeface="+mn-lt"/>
                <a:ea typeface="+mn-ea"/>
                <a:cs typeface="+mn-ea"/>
                <a:sym typeface="+mn-lt"/>
              </a:rPr>
              <a:t>看</a:t>
            </a:r>
            <a:r>
              <a:rPr lang="en-US" altLang="zh-CN" sz="3200" dirty="0">
                <a:latin typeface="+mn-lt"/>
                <a:ea typeface="+mn-ea"/>
                <a:cs typeface="+mn-ea"/>
                <a:sym typeface="+mn-lt"/>
              </a:rPr>
              <a:t>SRv6</a:t>
            </a:r>
            <a:r>
              <a:rPr lang="zh-CN" altLang="en-US" sz="3200" dirty="0">
                <a:latin typeface="+mn-lt"/>
                <a:ea typeface="+mn-ea"/>
                <a:cs typeface="+mn-ea"/>
                <a:sym typeface="+mn-lt"/>
              </a:rPr>
              <a:t>网络可编程能力</a:t>
            </a:r>
          </a:p>
        </p:txBody>
      </p:sp>
      <p:sp>
        <p:nvSpPr>
          <p:cNvPr id="3" name="文本占位符 2">
            <a:extLst>
              <a:ext uri="{FF2B5EF4-FFF2-40B4-BE49-F238E27FC236}">
                <a16:creationId xmlns:a16="http://schemas.microsoft.com/office/drawing/2014/main" id="{36D541B6-1FDC-47A5-BA82-6D62DC2098DF}"/>
              </a:ext>
            </a:extLst>
          </p:cNvPr>
          <p:cNvSpPr>
            <a:spLocks noGrp="1"/>
          </p:cNvSpPr>
          <p:nvPr>
            <p:ph idx="1"/>
          </p:nvPr>
        </p:nvSpPr>
        <p:spPr/>
        <p:txBody>
          <a:bodyPr vert="horz" lIns="91440" tIns="45720" rIns="91440" bIns="45720" rtlCol="0">
            <a:normAutofit/>
          </a:bodyPr>
          <a:lstStyle/>
          <a:p>
            <a:pPr marL="266700" indent="-266700">
              <a:buFont typeface="Wingdings" panose="05000000000000000000" pitchFamily="2" charset="2"/>
              <a:buChar char="n"/>
            </a:pPr>
            <a:r>
              <a:rPr lang="en-US" altLang="zh-CN" sz="2400" dirty="0">
                <a:solidFill>
                  <a:schemeClr val="accent1"/>
                </a:solidFill>
                <a:cs typeface="+mn-ea"/>
                <a:sym typeface="+mn-lt"/>
              </a:rPr>
              <a:t>SRv6</a:t>
            </a:r>
            <a:r>
              <a:rPr lang="zh-CN" altLang="en-US" sz="2400" dirty="0">
                <a:solidFill>
                  <a:schemeClr val="accent1"/>
                </a:solidFill>
                <a:cs typeface="+mn-ea"/>
                <a:sym typeface="+mn-lt"/>
              </a:rPr>
              <a:t>较于</a:t>
            </a:r>
            <a:r>
              <a:rPr lang="en-US" altLang="zh-CN" sz="2400" dirty="0">
                <a:solidFill>
                  <a:schemeClr val="accent1"/>
                </a:solidFill>
                <a:cs typeface="+mn-ea"/>
                <a:sym typeface="+mn-lt"/>
              </a:rPr>
              <a:t>SR-MPLS</a:t>
            </a:r>
            <a:r>
              <a:rPr lang="zh-CN" altLang="en-US" sz="2400" dirty="0">
                <a:solidFill>
                  <a:schemeClr val="accent1"/>
                </a:solidFill>
                <a:cs typeface="+mn-ea"/>
                <a:sym typeface="+mn-lt"/>
              </a:rPr>
              <a:t>有更强大的网络编程能力，这种能力体现在</a:t>
            </a:r>
            <a:r>
              <a:rPr lang="en-US" altLang="zh-CN" sz="2400" dirty="0">
                <a:solidFill>
                  <a:schemeClr val="accent1"/>
                </a:solidFill>
                <a:cs typeface="+mn-ea"/>
                <a:sym typeface="+mn-lt"/>
              </a:rPr>
              <a:t>SRH</a:t>
            </a:r>
            <a:r>
              <a:rPr lang="zh-CN" altLang="en-US" sz="2400" dirty="0">
                <a:solidFill>
                  <a:schemeClr val="accent1"/>
                </a:solidFill>
                <a:cs typeface="+mn-ea"/>
                <a:sym typeface="+mn-lt"/>
              </a:rPr>
              <a:t>中。</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整体上看</a:t>
            </a:r>
            <a:r>
              <a:rPr lang="en-US" altLang="zh-CN" sz="2400" dirty="0">
                <a:solidFill>
                  <a:schemeClr val="accent1"/>
                </a:solidFill>
                <a:cs typeface="+mn-ea"/>
                <a:sym typeface="+mn-lt"/>
              </a:rPr>
              <a:t>SRH</a:t>
            </a:r>
            <a:r>
              <a:rPr lang="zh-CN" altLang="en-US" sz="2400" dirty="0">
                <a:solidFill>
                  <a:schemeClr val="accent1"/>
                </a:solidFill>
                <a:cs typeface="+mn-ea"/>
                <a:sym typeface="+mn-lt"/>
              </a:rPr>
              <a:t>有三层编程空间：</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200" dirty="0">
                <a:sym typeface="+mn-lt"/>
              </a:rPr>
              <a:t>第一层是</a:t>
            </a:r>
            <a:r>
              <a:rPr lang="en-US" altLang="zh-CN" sz="2200" dirty="0">
                <a:sym typeface="+mn-lt"/>
              </a:rPr>
              <a:t>Segment</a:t>
            </a:r>
            <a:r>
              <a:rPr lang="zh-CN" altLang="en-US" sz="2200" dirty="0">
                <a:sym typeface="+mn-lt"/>
              </a:rPr>
              <a:t> </a:t>
            </a:r>
            <a:r>
              <a:rPr lang="en-US" altLang="zh-CN" sz="2200" dirty="0">
                <a:sym typeface="+mn-lt"/>
              </a:rPr>
              <a:t>List</a:t>
            </a:r>
            <a:r>
              <a:rPr lang="zh-CN" altLang="en-US" sz="2200" dirty="0">
                <a:sym typeface="+mn-lt"/>
              </a:rPr>
              <a:t>。它可以将多个</a:t>
            </a:r>
            <a:r>
              <a:rPr lang="en-US" altLang="zh-CN" sz="2200" dirty="0">
                <a:sym typeface="+mn-lt"/>
              </a:rPr>
              <a:t>Segment</a:t>
            </a:r>
            <a:r>
              <a:rPr lang="zh-CN" altLang="en-US" sz="2200" dirty="0">
                <a:sym typeface="+mn-lt"/>
              </a:rPr>
              <a:t>组合，形成</a:t>
            </a:r>
            <a:r>
              <a:rPr lang="en-US" altLang="zh-CN" sz="2200" dirty="0">
                <a:sym typeface="+mn-lt"/>
              </a:rPr>
              <a:t>SRv6</a:t>
            </a:r>
            <a:r>
              <a:rPr lang="zh-CN" altLang="en-US" sz="2200" dirty="0">
                <a:sym typeface="+mn-lt"/>
              </a:rPr>
              <a:t>路径。这一点和</a:t>
            </a:r>
            <a:r>
              <a:rPr lang="en-US" altLang="zh-CN" sz="2200" dirty="0">
                <a:sym typeface="+mn-lt"/>
              </a:rPr>
              <a:t>MPLS</a:t>
            </a:r>
            <a:r>
              <a:rPr lang="zh-CN" altLang="en-US" sz="2200" dirty="0">
                <a:sym typeface="+mn-lt"/>
              </a:rPr>
              <a:t>标签栈类似。</a:t>
            </a:r>
            <a:endParaRPr lang="en-US" altLang="zh-CN" sz="2200" dirty="0">
              <a:sym typeface="+mn-lt"/>
            </a:endParaRPr>
          </a:p>
          <a:p>
            <a:pPr lvl="1">
              <a:buFont typeface="Wingdings" panose="05000000000000000000" pitchFamily="2" charset="2"/>
              <a:buChar char="Ø"/>
            </a:pPr>
            <a:r>
              <a:rPr lang="zh-CN" altLang="en-US" sz="2200" dirty="0">
                <a:sym typeface="+mn-lt"/>
              </a:rPr>
              <a:t>第二层是对</a:t>
            </a:r>
            <a:r>
              <a:rPr lang="en-US" altLang="zh-CN" sz="2200" dirty="0">
                <a:sym typeface="+mn-lt"/>
              </a:rPr>
              <a:t>SRv6 SID 128 bit</a:t>
            </a:r>
            <a:r>
              <a:rPr lang="zh-CN" altLang="en-US" sz="2200" dirty="0">
                <a:sym typeface="+mn-lt"/>
              </a:rPr>
              <a:t>地址的运用。</a:t>
            </a:r>
            <a:r>
              <a:rPr lang="en-US" altLang="zh-CN" sz="2200" dirty="0">
                <a:sym typeface="+mn-lt"/>
              </a:rPr>
              <a:t>MPLS</a:t>
            </a:r>
            <a:r>
              <a:rPr lang="zh-CN" altLang="en-US" sz="2200" dirty="0">
                <a:sym typeface="+mn-lt"/>
              </a:rPr>
              <a:t>标签中四个段是定长的（</a:t>
            </a:r>
            <a:r>
              <a:rPr lang="en-US" altLang="zh-CN" sz="2200" dirty="0">
                <a:sym typeface="+mn-lt"/>
              </a:rPr>
              <a:t>20 bit</a:t>
            </a:r>
            <a:r>
              <a:rPr lang="zh-CN" altLang="en-US" sz="2200" dirty="0">
                <a:sym typeface="+mn-lt"/>
              </a:rPr>
              <a:t>标签、</a:t>
            </a:r>
            <a:r>
              <a:rPr lang="en-US" altLang="zh-CN" sz="2200" dirty="0">
                <a:sym typeface="+mn-lt"/>
              </a:rPr>
              <a:t>8 bit TTL</a:t>
            </a:r>
            <a:r>
              <a:rPr lang="zh-CN" altLang="en-US" sz="2200" dirty="0">
                <a:sym typeface="+mn-lt"/>
              </a:rPr>
              <a:t>、</a:t>
            </a:r>
            <a:r>
              <a:rPr lang="en-US" altLang="zh-CN" sz="2200" dirty="0">
                <a:sym typeface="+mn-lt"/>
              </a:rPr>
              <a:t>3 bit TC</a:t>
            </a:r>
            <a:r>
              <a:rPr lang="zh-CN" altLang="en-US" sz="2200" dirty="0">
                <a:sym typeface="+mn-lt"/>
              </a:rPr>
              <a:t>和</a:t>
            </a:r>
            <a:r>
              <a:rPr lang="en-US" altLang="zh-CN" sz="2200" dirty="0">
                <a:sym typeface="+mn-lt"/>
              </a:rPr>
              <a:t>1 bit</a:t>
            </a:r>
            <a:r>
              <a:rPr lang="zh-CN" altLang="en-US" sz="2200" dirty="0">
                <a:sym typeface="+mn-lt"/>
              </a:rPr>
              <a:t>栈底标识）。而</a:t>
            </a:r>
            <a:r>
              <a:rPr lang="en-US" altLang="zh-CN" sz="2200" dirty="0">
                <a:sym typeface="+mn-lt"/>
              </a:rPr>
              <a:t>SRv6 SID</a:t>
            </a:r>
            <a:r>
              <a:rPr lang="zh-CN" altLang="en-US" sz="2200" dirty="0">
                <a:sym typeface="+mn-lt"/>
              </a:rPr>
              <a:t>的</a:t>
            </a:r>
            <a:r>
              <a:rPr lang="en-US" altLang="zh-CN" sz="2200" dirty="0">
                <a:sym typeface="+mn-lt"/>
              </a:rPr>
              <a:t>128 bit</a:t>
            </a:r>
            <a:r>
              <a:rPr lang="zh-CN" altLang="en-US" sz="2200" dirty="0">
                <a:sym typeface="+mn-lt"/>
              </a:rPr>
              <a:t>可以灵活分段，并且每个段的长度也可以变化。由此</a:t>
            </a:r>
            <a:r>
              <a:rPr lang="en-US" altLang="zh-CN" sz="2200" dirty="0">
                <a:sym typeface="+mn-lt"/>
              </a:rPr>
              <a:t>SRv6</a:t>
            </a:r>
            <a:r>
              <a:rPr lang="zh-CN" altLang="en-US" sz="2200" dirty="0">
                <a:sym typeface="+mn-lt"/>
              </a:rPr>
              <a:t>具备更灵活的可编程能力。</a:t>
            </a:r>
            <a:endParaRPr lang="en-US" altLang="zh-CN" sz="2200" dirty="0">
              <a:sym typeface="+mn-lt"/>
            </a:endParaRPr>
          </a:p>
          <a:p>
            <a:pPr lvl="1">
              <a:buFont typeface="Wingdings" panose="05000000000000000000" pitchFamily="2" charset="2"/>
              <a:buChar char="Ø"/>
            </a:pPr>
            <a:r>
              <a:rPr lang="zh-CN" altLang="en-US" sz="2200" dirty="0">
                <a:sym typeface="+mn-lt"/>
              </a:rPr>
              <a:t>第三层是紧接在</a:t>
            </a:r>
            <a:r>
              <a:rPr lang="en-US" altLang="zh-CN" sz="2200" dirty="0">
                <a:sym typeface="+mn-lt"/>
              </a:rPr>
              <a:t>Segment</a:t>
            </a:r>
            <a:r>
              <a:rPr lang="zh-CN" altLang="en-US" sz="2200" dirty="0">
                <a:sym typeface="+mn-lt"/>
              </a:rPr>
              <a:t> </a:t>
            </a:r>
            <a:r>
              <a:rPr lang="en-US" altLang="zh-CN" sz="2200" dirty="0">
                <a:sym typeface="+mn-lt"/>
              </a:rPr>
              <a:t>List</a:t>
            </a:r>
            <a:r>
              <a:rPr lang="zh-CN" altLang="en-US" sz="2200" dirty="0">
                <a:sym typeface="+mn-lt"/>
              </a:rPr>
              <a:t>后的可选</a:t>
            </a:r>
            <a:r>
              <a:rPr lang="en-US" altLang="zh-CN" sz="2200" dirty="0">
                <a:sym typeface="+mn-lt"/>
              </a:rPr>
              <a:t>TLV</a:t>
            </a:r>
            <a:r>
              <a:rPr lang="zh-CN" altLang="en-US" sz="2200" dirty="0">
                <a:sym typeface="+mn-lt"/>
              </a:rPr>
              <a:t>。报文在网络中传送时，如果需要在转发平面封装一些非规则类的信息，可以通过在</a:t>
            </a:r>
            <a:r>
              <a:rPr lang="en-US" altLang="zh-CN" sz="2200" dirty="0">
                <a:sym typeface="+mn-lt"/>
              </a:rPr>
              <a:t>SRH</a:t>
            </a:r>
            <a:r>
              <a:rPr lang="zh-CN" altLang="en-US" sz="2200" dirty="0">
                <a:sym typeface="+mn-lt"/>
              </a:rPr>
              <a:t>中</a:t>
            </a:r>
            <a:r>
              <a:rPr lang="en-US" altLang="zh-CN" sz="2200" dirty="0">
                <a:sym typeface="+mn-lt"/>
              </a:rPr>
              <a:t>TLV</a:t>
            </a:r>
            <a:r>
              <a:rPr lang="zh-CN" altLang="en-US" sz="2200" dirty="0">
                <a:sym typeface="+mn-lt"/>
              </a:rPr>
              <a:t>的灵活组合来完成。</a:t>
            </a:r>
            <a:endParaRPr lang="en-US" altLang="zh-CN" sz="2200" dirty="0">
              <a:sym typeface="+mn-lt"/>
            </a:endParaRPr>
          </a:p>
          <a:p>
            <a:pPr marL="266700" indent="-266700">
              <a:buFont typeface="Wingdings" panose="05000000000000000000" pitchFamily="2" charset="2"/>
              <a:buChar char="n"/>
            </a:pPr>
            <a:endParaRPr lang="en-US" altLang="zh-CN"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BF4F2D3F-5F62-5486-F384-697373B4CE10}"/>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48337806-A0F0-95EB-B041-98F7528A613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4E49D153-4574-7680-FAC3-D06BBEF0798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281</a:t>
            </a:fld>
            <a:endParaRPr lang="en-US">
              <a:cs typeface="+mn-ea"/>
              <a:sym typeface="+mn-lt"/>
            </a:endParaRPr>
          </a:p>
        </p:txBody>
      </p:sp>
    </p:spTree>
    <p:extLst>
      <p:ext uri="{BB962C8B-B14F-4D97-AF65-F5344CB8AC3E}">
        <p14:creationId xmlns:p14="http://schemas.microsoft.com/office/powerpoint/2010/main" val="425184424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8C9B2-99F3-4D78-9106-63DA5B779AA3}"/>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网络指令：</a:t>
            </a:r>
            <a:r>
              <a:rPr lang="en-US" altLang="zh-CN" sz="3200" dirty="0">
                <a:latin typeface="+mn-lt"/>
                <a:ea typeface="+mn-ea"/>
                <a:cs typeface="+mn-ea"/>
                <a:sym typeface="+mn-lt"/>
              </a:rPr>
              <a:t>SRv6 Segment</a:t>
            </a:r>
            <a:endParaRPr lang="zh-CN" altLang="en-US" sz="3200" dirty="0">
              <a:latin typeface="+mn-lt"/>
              <a:ea typeface="+mn-ea"/>
              <a:cs typeface="+mn-ea"/>
              <a:sym typeface="+mn-lt"/>
            </a:endParaRPr>
          </a:p>
        </p:txBody>
      </p:sp>
      <p:sp>
        <p:nvSpPr>
          <p:cNvPr id="8" name="文本占位符 35">
            <a:extLst>
              <a:ext uri="{FF2B5EF4-FFF2-40B4-BE49-F238E27FC236}">
                <a16:creationId xmlns:a16="http://schemas.microsoft.com/office/drawing/2014/main" id="{BC1B3298-1E9D-4B2C-A55B-29072FB3C8E4}"/>
              </a:ext>
            </a:extLst>
          </p:cNvPr>
          <p:cNvSpPr txBox="1">
            <a:spLocks/>
          </p:cNvSpPr>
          <p:nvPr/>
        </p:nvSpPr>
        <p:spPr>
          <a:xfrm>
            <a:off x="465136" y="3970961"/>
            <a:ext cx="11283949" cy="2074790"/>
          </a:xfrm>
          <a:prstGeom prst="rect">
            <a:avLst/>
          </a:prstGeom>
        </p:spPr>
        <p:txBody>
          <a:bodyPr vert="horz" lIns="91440" tIns="45720" rIns="91440" bIns="45720" rtlCol="0">
            <a:normAutofit fontScale="775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SRv6 Segment</a:t>
            </a:r>
            <a:r>
              <a:rPr lang="zh-CN" altLang="en-US" dirty="0">
                <a:sym typeface="+mn-lt"/>
              </a:rPr>
              <a:t>是</a:t>
            </a:r>
            <a:r>
              <a:rPr lang="en-US" altLang="zh-CN" dirty="0">
                <a:sym typeface="+mn-lt"/>
              </a:rPr>
              <a:t>IPv6</a:t>
            </a:r>
            <a:r>
              <a:rPr lang="zh-CN" altLang="en-US" dirty="0">
                <a:sym typeface="+mn-lt"/>
              </a:rPr>
              <a:t>地址形式，通常也可以称为</a:t>
            </a:r>
            <a:r>
              <a:rPr lang="en-US" altLang="zh-CN" dirty="0">
                <a:sym typeface="+mn-lt"/>
              </a:rPr>
              <a:t>SRv6 SID </a:t>
            </a:r>
            <a:r>
              <a:rPr lang="zh-CN" altLang="en-US" dirty="0">
                <a:sym typeface="+mn-lt"/>
              </a:rPr>
              <a:t>（</a:t>
            </a:r>
            <a:r>
              <a:rPr lang="en-US" altLang="zh-CN" dirty="0">
                <a:sym typeface="+mn-lt"/>
              </a:rPr>
              <a:t>Segment Identifier</a:t>
            </a:r>
            <a:r>
              <a:rPr lang="zh-CN" altLang="en-US" dirty="0">
                <a:sym typeface="+mn-lt"/>
              </a:rPr>
              <a:t>）。</a:t>
            </a:r>
            <a:endParaRPr lang="en-US" altLang="zh-CN" dirty="0">
              <a:sym typeface="+mn-lt"/>
            </a:endParaRPr>
          </a:p>
          <a:p>
            <a:r>
              <a:rPr lang="zh-CN" altLang="en-US" dirty="0">
                <a:sym typeface="+mn-lt"/>
              </a:rPr>
              <a:t>如图所示，</a:t>
            </a:r>
            <a:r>
              <a:rPr lang="en-US" altLang="zh-CN" dirty="0">
                <a:sym typeface="+mn-lt"/>
              </a:rPr>
              <a:t>SRv6 SID</a:t>
            </a:r>
            <a:r>
              <a:rPr lang="zh-CN" altLang="en-US" dirty="0">
                <a:sym typeface="+mn-lt"/>
              </a:rPr>
              <a:t>由</a:t>
            </a:r>
            <a:r>
              <a:rPr lang="en-US" altLang="zh-CN" dirty="0">
                <a:sym typeface="+mn-lt"/>
              </a:rPr>
              <a:t>Locator</a:t>
            </a:r>
            <a:r>
              <a:rPr lang="zh-CN" altLang="en-US" dirty="0">
                <a:sym typeface="+mn-lt"/>
              </a:rPr>
              <a:t>、</a:t>
            </a:r>
            <a:r>
              <a:rPr lang="en-US" altLang="zh-CN" dirty="0">
                <a:sym typeface="+mn-lt"/>
              </a:rPr>
              <a:t>Function</a:t>
            </a:r>
            <a:r>
              <a:rPr lang="zh-CN" altLang="en-US" dirty="0">
                <a:sym typeface="+mn-lt"/>
              </a:rPr>
              <a:t>和</a:t>
            </a:r>
            <a:r>
              <a:rPr lang="en-US" altLang="zh-CN" dirty="0">
                <a:sym typeface="+mn-lt"/>
              </a:rPr>
              <a:t>Arguments</a:t>
            </a:r>
            <a:r>
              <a:rPr lang="zh-CN" altLang="en-US" dirty="0">
                <a:sym typeface="+mn-lt"/>
              </a:rPr>
              <a:t>三部分组成，格式为</a:t>
            </a:r>
            <a:r>
              <a:rPr lang="en-US" altLang="zh-CN" dirty="0" err="1">
                <a:sym typeface="+mn-lt"/>
              </a:rPr>
              <a:t>Locator:Function:Arguments</a:t>
            </a:r>
            <a:r>
              <a:rPr lang="zh-CN" altLang="en-US" dirty="0">
                <a:sym typeface="+mn-lt"/>
              </a:rPr>
              <a:t>。注意</a:t>
            </a:r>
            <a:r>
              <a:rPr lang="en-US" altLang="zh-CN" dirty="0">
                <a:sym typeface="+mn-lt"/>
              </a:rPr>
              <a:t>Length(L+F+A) &lt;= 128</a:t>
            </a:r>
            <a:r>
              <a:rPr lang="zh-CN" altLang="en-US" dirty="0">
                <a:sym typeface="+mn-lt"/>
              </a:rPr>
              <a:t>。当长度和小于</a:t>
            </a:r>
            <a:r>
              <a:rPr lang="en-US" altLang="zh-CN" dirty="0">
                <a:sym typeface="+mn-lt"/>
              </a:rPr>
              <a:t>128</a:t>
            </a:r>
            <a:r>
              <a:rPr lang="zh-CN" altLang="en-US" dirty="0">
                <a:sym typeface="+mn-lt"/>
              </a:rPr>
              <a:t>时，保留位用</a:t>
            </a:r>
            <a:r>
              <a:rPr lang="en-US" altLang="zh-CN" dirty="0">
                <a:sym typeface="+mn-lt"/>
              </a:rPr>
              <a:t>0</a:t>
            </a:r>
            <a:r>
              <a:rPr lang="zh-CN" altLang="en-US" dirty="0">
                <a:sym typeface="+mn-lt"/>
              </a:rPr>
              <a:t>补齐。</a:t>
            </a:r>
            <a:endParaRPr lang="en-US" altLang="zh-CN" dirty="0">
              <a:sym typeface="+mn-lt"/>
            </a:endParaRPr>
          </a:p>
          <a:p>
            <a:r>
              <a:rPr lang="zh-CN" altLang="en-US" dirty="0">
                <a:sym typeface="+mn-lt"/>
              </a:rPr>
              <a:t>如果没有</a:t>
            </a:r>
            <a:r>
              <a:rPr lang="en-US" altLang="zh-CN" dirty="0">
                <a:sym typeface="+mn-lt"/>
              </a:rPr>
              <a:t>Arguments</a:t>
            </a:r>
            <a:r>
              <a:rPr lang="zh-CN" altLang="en-US" dirty="0">
                <a:sym typeface="+mn-lt"/>
              </a:rPr>
              <a:t>字段，格式则是</a:t>
            </a:r>
            <a:r>
              <a:rPr lang="en-US" altLang="zh-CN" dirty="0" err="1">
                <a:sym typeface="+mn-lt"/>
              </a:rPr>
              <a:t>Locator:Function</a:t>
            </a:r>
            <a:r>
              <a:rPr lang="zh-CN" altLang="en-US" dirty="0">
                <a:sym typeface="+mn-lt"/>
              </a:rPr>
              <a:t>。</a:t>
            </a:r>
            <a:r>
              <a:rPr lang="en-US" altLang="zh-CN" dirty="0">
                <a:sym typeface="+mn-lt"/>
              </a:rPr>
              <a:t>Locator</a:t>
            </a:r>
            <a:r>
              <a:rPr lang="zh-CN" altLang="en-US" dirty="0">
                <a:sym typeface="+mn-lt"/>
              </a:rPr>
              <a:t>占据</a:t>
            </a:r>
            <a:r>
              <a:rPr lang="en-US" altLang="zh-CN" dirty="0">
                <a:sym typeface="+mn-lt"/>
              </a:rPr>
              <a:t>IPv6</a:t>
            </a:r>
            <a:r>
              <a:rPr lang="zh-CN" altLang="en-US" dirty="0">
                <a:sym typeface="+mn-lt"/>
              </a:rPr>
              <a:t>地址的高比特位，</a:t>
            </a:r>
            <a:r>
              <a:rPr lang="en-US" altLang="zh-CN" dirty="0">
                <a:sym typeface="+mn-lt"/>
              </a:rPr>
              <a:t>Function</a:t>
            </a:r>
            <a:r>
              <a:rPr lang="zh-CN" altLang="en-US" dirty="0">
                <a:sym typeface="+mn-lt"/>
              </a:rPr>
              <a:t>部分占据</a:t>
            </a:r>
            <a:r>
              <a:rPr lang="en-US" altLang="zh-CN" dirty="0">
                <a:sym typeface="+mn-lt"/>
              </a:rPr>
              <a:t>IPv6</a:t>
            </a:r>
            <a:r>
              <a:rPr lang="zh-CN" altLang="en-US" dirty="0">
                <a:sym typeface="+mn-lt"/>
              </a:rPr>
              <a:t>地址的剩余部分。</a:t>
            </a:r>
          </a:p>
        </p:txBody>
      </p:sp>
      <p:grpSp>
        <p:nvGrpSpPr>
          <p:cNvPr id="9" name="组合 8">
            <a:extLst>
              <a:ext uri="{FF2B5EF4-FFF2-40B4-BE49-F238E27FC236}">
                <a16:creationId xmlns:a16="http://schemas.microsoft.com/office/drawing/2014/main" id="{0DA2322C-6974-48E8-A35F-340E85AF67FB}"/>
              </a:ext>
            </a:extLst>
          </p:cNvPr>
          <p:cNvGrpSpPr/>
          <p:nvPr/>
        </p:nvGrpSpPr>
        <p:grpSpPr>
          <a:xfrm>
            <a:off x="2724678" y="2179667"/>
            <a:ext cx="6152455" cy="1487795"/>
            <a:chOff x="2776915" y="1547119"/>
            <a:chExt cx="5422426" cy="1348726"/>
          </a:xfrm>
        </p:grpSpPr>
        <p:grpSp>
          <p:nvGrpSpPr>
            <p:cNvPr id="18" name="组合 17">
              <a:extLst>
                <a:ext uri="{FF2B5EF4-FFF2-40B4-BE49-F238E27FC236}">
                  <a16:creationId xmlns:a16="http://schemas.microsoft.com/office/drawing/2014/main" id="{6F946219-9514-4290-917A-F50A450FB8C0}"/>
                </a:ext>
              </a:extLst>
            </p:cNvPr>
            <p:cNvGrpSpPr/>
            <p:nvPr/>
          </p:nvGrpSpPr>
          <p:grpSpPr>
            <a:xfrm>
              <a:off x="4069990" y="2586765"/>
              <a:ext cx="3256019" cy="309080"/>
              <a:chOff x="4037103" y="3396803"/>
              <a:chExt cx="3256019" cy="369706"/>
            </a:xfrm>
          </p:grpSpPr>
          <p:sp>
            <p:nvSpPr>
              <p:cNvPr id="11" name="矩形 10">
                <a:extLst>
                  <a:ext uri="{FF2B5EF4-FFF2-40B4-BE49-F238E27FC236}">
                    <a16:creationId xmlns:a16="http://schemas.microsoft.com/office/drawing/2014/main" id="{B97A9719-CE95-4D48-AB95-050B08398273}"/>
                  </a:ext>
                </a:extLst>
              </p:cNvPr>
              <p:cNvSpPr/>
              <p:nvPr/>
            </p:nvSpPr>
            <p:spPr bwMode="auto">
              <a:xfrm>
                <a:off x="4037103" y="3396803"/>
                <a:ext cx="993233" cy="369705"/>
              </a:xfrm>
              <a:prstGeom prst="rect">
                <a:avLst/>
              </a:prstGeom>
              <a:solidFill>
                <a:srgbClr val="F6B78C"/>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400" b="1" i="0" u="none" strike="noStrike" kern="0" cap="none" spc="0" normalizeH="0" baseline="0" noProof="0" dirty="0">
                    <a:ln>
                      <a:noFill/>
                    </a:ln>
                    <a:solidFill>
                      <a:srgbClr val="000000"/>
                    </a:solidFill>
                    <a:effectLst/>
                    <a:uLnTx/>
                    <a:uFillTx/>
                    <a:cs typeface="+mn-ea"/>
                    <a:sym typeface="+mn-lt"/>
                  </a:rPr>
                  <a:t>Locator</a:t>
                </a:r>
                <a:endParaRPr kumimoji="0" lang="zh-CN" altLang="en-US" sz="1400" b="1" i="0" u="none" strike="noStrike" kern="0" cap="none" spc="0" normalizeH="0" baseline="0" noProof="0" dirty="0">
                  <a:ln>
                    <a:noFill/>
                  </a:ln>
                  <a:solidFill>
                    <a:srgbClr val="000000"/>
                  </a:solidFill>
                  <a:effectLst/>
                  <a:uLnTx/>
                  <a:uFillTx/>
                  <a:cs typeface="+mn-ea"/>
                  <a:sym typeface="+mn-lt"/>
                </a:endParaRPr>
              </a:p>
            </p:txBody>
          </p:sp>
          <p:sp>
            <p:nvSpPr>
              <p:cNvPr id="12" name="矩形 11">
                <a:extLst>
                  <a:ext uri="{FF2B5EF4-FFF2-40B4-BE49-F238E27FC236}">
                    <a16:creationId xmlns:a16="http://schemas.microsoft.com/office/drawing/2014/main" id="{D73C1E13-9994-4563-A7A7-CC014F141913}"/>
                  </a:ext>
                </a:extLst>
              </p:cNvPr>
              <p:cNvSpPr/>
              <p:nvPr/>
            </p:nvSpPr>
            <p:spPr bwMode="auto">
              <a:xfrm>
                <a:off x="5030336" y="3397722"/>
                <a:ext cx="1065664" cy="368786"/>
              </a:xfrm>
              <a:prstGeom prst="rect">
                <a:avLst/>
              </a:prstGeom>
              <a:solidFill>
                <a:srgbClr val="FDE397"/>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400" b="1" i="0" u="none" strike="noStrike" kern="0" cap="none" spc="0" normalizeH="0" baseline="0" noProof="0" dirty="0">
                    <a:ln>
                      <a:noFill/>
                    </a:ln>
                    <a:solidFill>
                      <a:srgbClr val="000000"/>
                    </a:solidFill>
                    <a:effectLst/>
                    <a:uLnTx/>
                    <a:uFillTx/>
                    <a:cs typeface="+mn-ea"/>
                    <a:sym typeface="+mn-lt"/>
                  </a:rPr>
                  <a:t>Function</a:t>
                </a:r>
                <a:endParaRPr kumimoji="0" lang="zh-CN" altLang="en-US" sz="1400" b="1" i="0" u="none" strike="noStrike" kern="0" cap="none" spc="0" normalizeH="0" baseline="0" noProof="0" dirty="0">
                  <a:ln>
                    <a:noFill/>
                  </a:ln>
                  <a:solidFill>
                    <a:srgbClr val="000000"/>
                  </a:solidFill>
                  <a:effectLst/>
                  <a:uLnTx/>
                  <a:uFillTx/>
                  <a:cs typeface="+mn-ea"/>
                  <a:sym typeface="+mn-lt"/>
                </a:endParaRPr>
              </a:p>
            </p:txBody>
          </p:sp>
          <p:sp>
            <p:nvSpPr>
              <p:cNvPr id="13" name="矩形 12">
                <a:extLst>
                  <a:ext uri="{FF2B5EF4-FFF2-40B4-BE49-F238E27FC236}">
                    <a16:creationId xmlns:a16="http://schemas.microsoft.com/office/drawing/2014/main" id="{BA44E597-EAED-4B1F-ABAC-B3BE95CBA1DE}"/>
                  </a:ext>
                </a:extLst>
              </p:cNvPr>
              <p:cNvSpPr/>
              <p:nvPr/>
            </p:nvSpPr>
            <p:spPr bwMode="auto">
              <a:xfrm>
                <a:off x="6103266" y="3408555"/>
                <a:ext cx="1189856" cy="357954"/>
              </a:xfrm>
              <a:prstGeom prst="rect">
                <a:avLst/>
              </a:prstGeom>
              <a:solidFill>
                <a:srgbClr val="AFD89C"/>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400" b="1" i="0" u="none" strike="noStrike" kern="0" cap="none" spc="0" normalizeH="0" baseline="0" noProof="0" dirty="0">
                    <a:ln>
                      <a:noFill/>
                    </a:ln>
                    <a:solidFill>
                      <a:srgbClr val="000000"/>
                    </a:solidFill>
                    <a:effectLst/>
                    <a:uLnTx/>
                    <a:uFillTx/>
                    <a:cs typeface="+mn-ea"/>
                    <a:sym typeface="+mn-lt"/>
                  </a:rPr>
                  <a:t>Arguments</a:t>
                </a:r>
                <a:endParaRPr kumimoji="0" lang="zh-CN" altLang="en-US" sz="1400" b="1" i="0" u="none" strike="noStrike" kern="0" cap="none" spc="0" normalizeH="0" baseline="0" noProof="0" dirty="0">
                  <a:ln>
                    <a:noFill/>
                  </a:ln>
                  <a:solidFill>
                    <a:srgbClr val="000000"/>
                  </a:solidFill>
                  <a:effectLst/>
                  <a:uLnTx/>
                  <a:uFillTx/>
                  <a:cs typeface="+mn-ea"/>
                  <a:sym typeface="+mn-lt"/>
                </a:endParaRPr>
              </a:p>
            </p:txBody>
          </p:sp>
        </p:grpSp>
        <p:grpSp>
          <p:nvGrpSpPr>
            <p:cNvPr id="17" name="组合 16">
              <a:extLst>
                <a:ext uri="{FF2B5EF4-FFF2-40B4-BE49-F238E27FC236}">
                  <a16:creationId xmlns:a16="http://schemas.microsoft.com/office/drawing/2014/main" id="{25B20740-E517-4CD6-9509-863669F29405}"/>
                </a:ext>
              </a:extLst>
            </p:cNvPr>
            <p:cNvGrpSpPr/>
            <p:nvPr/>
          </p:nvGrpSpPr>
          <p:grpSpPr>
            <a:xfrm>
              <a:off x="2776915" y="1547119"/>
              <a:ext cx="5422426" cy="605118"/>
              <a:chOff x="2744028" y="2357156"/>
              <a:chExt cx="5422426" cy="813463"/>
            </a:xfrm>
          </p:grpSpPr>
          <p:grpSp>
            <p:nvGrpSpPr>
              <p:cNvPr id="4" name="组合 3">
                <a:extLst>
                  <a:ext uri="{FF2B5EF4-FFF2-40B4-BE49-F238E27FC236}">
                    <a16:creationId xmlns:a16="http://schemas.microsoft.com/office/drawing/2014/main" id="{233DBDD0-A39E-4648-9CD0-0772AFA4EF0D}"/>
                  </a:ext>
                </a:extLst>
              </p:cNvPr>
              <p:cNvGrpSpPr/>
              <p:nvPr/>
            </p:nvGrpSpPr>
            <p:grpSpPr>
              <a:xfrm>
                <a:off x="2744028" y="2357156"/>
                <a:ext cx="5422426" cy="813461"/>
                <a:chOff x="1209352" y="2089356"/>
                <a:chExt cx="5422426" cy="952723"/>
              </a:xfrm>
            </p:grpSpPr>
            <p:sp>
              <p:nvSpPr>
                <p:cNvPr id="5" name="Rectangle 2">
                  <a:extLst>
                    <a:ext uri="{FF2B5EF4-FFF2-40B4-BE49-F238E27FC236}">
                      <a16:creationId xmlns:a16="http://schemas.microsoft.com/office/drawing/2014/main" id="{441448DA-111F-4D66-8079-41FFB86DBE80}"/>
                    </a:ext>
                  </a:extLst>
                </p:cNvPr>
                <p:cNvSpPr/>
                <p:nvPr/>
              </p:nvSpPr>
              <p:spPr bwMode="auto">
                <a:xfrm>
                  <a:off x="5345962" y="2089356"/>
                  <a:ext cx="1285816" cy="952723"/>
                </a:xfrm>
                <a:prstGeom prst="rect">
                  <a:avLst/>
                </a:prstGeom>
                <a:solidFill>
                  <a:srgbClr val="30B5C5"/>
                </a:solidFill>
                <a:ln w="25400" cap="flat" cmpd="sng" algn="ctr">
                  <a:noFill/>
                  <a:prstDash val="solid"/>
                  <a:headEnd/>
                  <a:tailEnd/>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cs typeface="+mn-ea"/>
                      <a:sym typeface="+mn-lt"/>
                    </a:rPr>
                    <a:t>IP</a:t>
                  </a:r>
                  <a:r>
                    <a:rPr kumimoji="0" lang="en-US" altLang="zh-CN" sz="1400" b="1" i="0" u="none" strike="noStrike" kern="0" cap="none" spc="0" normalizeH="0" baseline="0" noProof="0" dirty="0">
                      <a:ln>
                        <a:noFill/>
                      </a:ln>
                      <a:solidFill>
                        <a:schemeClr val="bg1"/>
                      </a:solidFill>
                      <a:effectLst/>
                      <a:uLnTx/>
                      <a:uFillTx/>
                      <a:cs typeface="+mn-ea"/>
                      <a:sym typeface="+mn-lt"/>
                    </a:rPr>
                    <a:t>v6 </a:t>
                  </a:r>
                  <a:r>
                    <a:rPr kumimoji="0" lang="en-US" sz="1400" b="1" i="0" u="none" strike="noStrike" kern="0" cap="none" spc="0" normalizeH="0" baseline="0" noProof="0" dirty="0">
                      <a:ln>
                        <a:noFill/>
                      </a:ln>
                      <a:solidFill>
                        <a:schemeClr val="bg1"/>
                      </a:solidFill>
                      <a:effectLst/>
                      <a:uLnTx/>
                      <a:uFillTx/>
                      <a:cs typeface="+mn-ea"/>
                      <a:sym typeface="+mn-lt"/>
                    </a:rPr>
                    <a:t>Payload</a:t>
                  </a:r>
                  <a:endParaRPr kumimoji="0" lang="en-GB" sz="1400" b="1" i="0" u="none" strike="noStrike" kern="0" cap="none" spc="0" normalizeH="0" baseline="0" noProof="0" dirty="0">
                    <a:ln>
                      <a:noFill/>
                    </a:ln>
                    <a:solidFill>
                      <a:schemeClr val="bg1"/>
                    </a:solidFill>
                    <a:effectLst/>
                    <a:uLnTx/>
                    <a:uFillTx/>
                    <a:cs typeface="+mn-ea"/>
                    <a:sym typeface="+mn-lt"/>
                  </a:endParaRPr>
                </a:p>
              </p:txBody>
            </p:sp>
            <p:sp>
              <p:nvSpPr>
                <p:cNvPr id="6" name="Rectangle 2">
                  <a:extLst>
                    <a:ext uri="{FF2B5EF4-FFF2-40B4-BE49-F238E27FC236}">
                      <a16:creationId xmlns:a16="http://schemas.microsoft.com/office/drawing/2014/main" id="{93FA318E-D5F7-4C6B-94FC-DCD6DF2C545D}"/>
                    </a:ext>
                  </a:extLst>
                </p:cNvPr>
                <p:cNvSpPr/>
                <p:nvPr/>
              </p:nvSpPr>
              <p:spPr bwMode="auto">
                <a:xfrm>
                  <a:off x="1209352" y="2089356"/>
                  <a:ext cx="1464400" cy="952723"/>
                </a:xfrm>
                <a:prstGeom prst="rect">
                  <a:avLst/>
                </a:prstGeom>
                <a:solidFill>
                  <a:srgbClr val="62B230"/>
                </a:solidFill>
                <a:ln w="25400" cap="flat" cmpd="sng" algn="ctr">
                  <a:noFill/>
                  <a:prstDash val="solid"/>
                  <a:headEnd/>
                  <a:tailEnd/>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cs typeface="+mn-ea"/>
                      <a:sym typeface="+mn-lt"/>
                    </a:rPr>
                    <a:t>IP</a:t>
                  </a:r>
                  <a:r>
                    <a:rPr kumimoji="0" lang="en-US" altLang="zh-CN" sz="1400" b="1" i="0" u="none" strike="noStrike" kern="0" cap="none" spc="0" normalizeH="0" baseline="0" noProof="0" dirty="0">
                      <a:ln>
                        <a:noFill/>
                      </a:ln>
                      <a:solidFill>
                        <a:schemeClr val="bg1"/>
                      </a:solidFill>
                      <a:effectLst/>
                      <a:uLnTx/>
                      <a:uFillTx/>
                      <a:cs typeface="+mn-ea"/>
                      <a:sym typeface="+mn-lt"/>
                    </a:rPr>
                    <a:t>v6</a:t>
                  </a:r>
                  <a:r>
                    <a:rPr kumimoji="0" lang="en-US" sz="1400" b="1" i="0" u="none" strike="noStrike" kern="0" cap="none" spc="0" normalizeH="0" baseline="0" noProof="0" dirty="0">
                      <a:ln>
                        <a:noFill/>
                      </a:ln>
                      <a:solidFill>
                        <a:schemeClr val="bg1"/>
                      </a:solidFill>
                      <a:effectLst/>
                      <a:uLnTx/>
                      <a:uFillTx/>
                      <a:cs typeface="+mn-ea"/>
                      <a:sym typeface="+mn-lt"/>
                    </a:rPr>
                    <a:t> Header</a:t>
                  </a:r>
                  <a:endParaRPr kumimoji="0" lang="en-GB" sz="1400" b="1" i="0" u="none" strike="noStrike" kern="0" cap="none" spc="0" normalizeH="0" baseline="0" noProof="0" dirty="0">
                    <a:ln>
                      <a:noFill/>
                    </a:ln>
                    <a:solidFill>
                      <a:schemeClr val="bg1"/>
                    </a:solidFill>
                    <a:effectLst/>
                    <a:uLnTx/>
                    <a:uFillTx/>
                    <a:cs typeface="+mn-ea"/>
                    <a:sym typeface="+mn-lt"/>
                  </a:endParaRPr>
                </a:p>
              </p:txBody>
            </p:sp>
            <p:sp>
              <p:nvSpPr>
                <p:cNvPr id="7" name="Rectangle 2">
                  <a:extLst>
                    <a:ext uri="{FF2B5EF4-FFF2-40B4-BE49-F238E27FC236}">
                      <a16:creationId xmlns:a16="http://schemas.microsoft.com/office/drawing/2014/main" id="{52257329-14E1-44E3-8B20-C9D256C02E59}"/>
                    </a:ext>
                  </a:extLst>
                </p:cNvPr>
                <p:cNvSpPr/>
                <p:nvPr/>
              </p:nvSpPr>
              <p:spPr bwMode="auto">
                <a:xfrm>
                  <a:off x="2694875" y="2089357"/>
                  <a:ext cx="2627545" cy="486630"/>
                </a:xfrm>
                <a:prstGeom prst="rect">
                  <a:avLst/>
                </a:prstGeom>
                <a:solidFill>
                  <a:srgbClr val="ED6D00"/>
                </a:solidFill>
                <a:ln w="25400" cap="flat" cmpd="sng" algn="ctr">
                  <a:noFill/>
                  <a:prstDash val="solid"/>
                  <a:headEnd/>
                  <a:tailEnd/>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cs typeface="+mn-ea"/>
                      <a:sym typeface="+mn-lt"/>
                    </a:rPr>
                    <a:t>IPV6 SRH</a:t>
                  </a:r>
                  <a:r>
                    <a:rPr kumimoji="0" lang="zh-CN" altLang="en-US" sz="1400" b="1" i="0" u="none" strike="noStrike" kern="0" cap="none" spc="0" normalizeH="0" baseline="0" noProof="0" dirty="0">
                      <a:ln>
                        <a:noFill/>
                      </a:ln>
                      <a:solidFill>
                        <a:schemeClr val="bg1"/>
                      </a:solidFill>
                      <a:effectLst/>
                      <a:uLnTx/>
                      <a:uFillTx/>
                      <a:cs typeface="+mn-ea"/>
                      <a:sym typeface="+mn-lt"/>
                    </a:rPr>
                    <a:t>（</a:t>
                  </a:r>
                  <a:r>
                    <a:rPr kumimoji="0" lang="en-US" altLang="zh-CN" sz="1400" b="1" i="0" u="none" strike="noStrike" kern="0" cap="none" spc="0" normalizeH="0" baseline="0" noProof="0" dirty="0">
                      <a:ln>
                        <a:noFill/>
                      </a:ln>
                      <a:solidFill>
                        <a:schemeClr val="bg1"/>
                      </a:solidFill>
                      <a:effectLst/>
                      <a:uLnTx/>
                      <a:uFillTx/>
                      <a:cs typeface="+mn-ea"/>
                      <a:sym typeface="+mn-lt"/>
                    </a:rPr>
                    <a:t>IPv6</a:t>
                  </a:r>
                  <a:r>
                    <a:rPr kumimoji="0" lang="zh-CN" altLang="en-US" sz="1400" b="1" i="0" u="none" strike="noStrike" kern="0" cap="none" spc="0" normalizeH="0" baseline="0" noProof="0" dirty="0">
                      <a:ln>
                        <a:noFill/>
                      </a:ln>
                      <a:solidFill>
                        <a:schemeClr val="bg1"/>
                      </a:solidFill>
                      <a:effectLst/>
                      <a:uLnTx/>
                      <a:uFillTx/>
                      <a:cs typeface="+mn-ea"/>
                      <a:sym typeface="+mn-lt"/>
                    </a:rPr>
                    <a:t>扩展头）</a:t>
                  </a:r>
                  <a:endParaRPr kumimoji="0" lang="en-GB" sz="1400" b="1" i="0" u="none" strike="noStrike" kern="0" cap="none" spc="0" normalizeH="0" baseline="0" noProof="0" dirty="0">
                    <a:ln>
                      <a:noFill/>
                    </a:ln>
                    <a:solidFill>
                      <a:schemeClr val="bg1"/>
                    </a:solidFill>
                    <a:effectLst/>
                    <a:uLnTx/>
                    <a:uFillTx/>
                    <a:cs typeface="+mn-ea"/>
                    <a:sym typeface="+mn-lt"/>
                  </a:endParaRPr>
                </a:p>
              </p:txBody>
            </p:sp>
          </p:grpSp>
          <p:sp>
            <p:nvSpPr>
              <p:cNvPr id="14" name="矩形 13">
                <a:extLst>
                  <a:ext uri="{FF2B5EF4-FFF2-40B4-BE49-F238E27FC236}">
                    <a16:creationId xmlns:a16="http://schemas.microsoft.com/office/drawing/2014/main" id="{E399220D-897C-4026-B027-4157935183F3}"/>
                  </a:ext>
                </a:extLst>
              </p:cNvPr>
              <p:cNvSpPr/>
              <p:nvPr/>
            </p:nvSpPr>
            <p:spPr bwMode="auto">
              <a:xfrm>
                <a:off x="4229553" y="2772655"/>
                <a:ext cx="875848" cy="397964"/>
              </a:xfrm>
              <a:prstGeom prst="rect">
                <a:avLst/>
              </a:prstGeom>
              <a:solidFill>
                <a:srgbClr val="ED6D00"/>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400" b="1" i="0" u="none" strike="noStrike" kern="0" cap="none" spc="0" normalizeH="0" baseline="0" noProof="0">
                    <a:ln>
                      <a:noFill/>
                    </a:ln>
                    <a:solidFill>
                      <a:schemeClr val="bg1"/>
                    </a:solidFill>
                    <a:effectLst/>
                    <a:uLnTx/>
                    <a:uFillTx/>
                    <a:cs typeface="+mn-ea"/>
                    <a:sym typeface="+mn-lt"/>
                  </a:rPr>
                  <a:t>128</a:t>
                </a:r>
                <a:r>
                  <a:rPr lang="zh-CN" altLang="en-US" sz="1400" b="1" kern="0">
                    <a:solidFill>
                      <a:schemeClr val="bg1"/>
                    </a:solidFill>
                    <a:cs typeface="+mn-ea"/>
                    <a:sym typeface="+mn-lt"/>
                  </a:rPr>
                  <a:t> </a:t>
                </a:r>
                <a:r>
                  <a:rPr lang="en-US" altLang="zh-CN" sz="1400" b="1" kern="0">
                    <a:solidFill>
                      <a:schemeClr val="bg1"/>
                    </a:solidFill>
                    <a:cs typeface="+mn-ea"/>
                    <a:sym typeface="+mn-lt"/>
                  </a:rPr>
                  <a:t>bits</a:t>
                </a:r>
                <a:endParaRPr kumimoji="0" lang="zh-CN" altLang="en-US" sz="1400" b="1" i="0" u="none" strike="noStrike" kern="0" cap="none" spc="0" normalizeH="0" baseline="0" noProof="0" dirty="0">
                  <a:ln>
                    <a:noFill/>
                  </a:ln>
                  <a:solidFill>
                    <a:schemeClr val="bg1"/>
                  </a:solidFill>
                  <a:effectLst/>
                  <a:uLnTx/>
                  <a:uFillTx/>
                  <a:cs typeface="+mn-ea"/>
                  <a:sym typeface="+mn-lt"/>
                </a:endParaRPr>
              </a:p>
            </p:txBody>
          </p:sp>
          <p:sp>
            <p:nvSpPr>
              <p:cNvPr id="15" name="矩形 14">
                <a:extLst>
                  <a:ext uri="{FF2B5EF4-FFF2-40B4-BE49-F238E27FC236}">
                    <a16:creationId xmlns:a16="http://schemas.microsoft.com/office/drawing/2014/main" id="{A80AA9C1-1817-4075-A8BF-7199A87A059B}"/>
                  </a:ext>
                </a:extLst>
              </p:cNvPr>
              <p:cNvSpPr/>
              <p:nvPr/>
            </p:nvSpPr>
            <p:spPr bwMode="auto">
              <a:xfrm>
                <a:off x="5105401" y="2772655"/>
                <a:ext cx="875848" cy="397964"/>
              </a:xfrm>
              <a:prstGeom prst="rect">
                <a:avLst/>
              </a:prstGeom>
              <a:solidFill>
                <a:srgbClr val="ED6D00"/>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400" b="1" i="0" u="none" strike="noStrike" kern="0" cap="none" spc="0" normalizeH="0" baseline="0" noProof="0">
                    <a:ln>
                      <a:noFill/>
                    </a:ln>
                    <a:solidFill>
                      <a:schemeClr val="bg1"/>
                    </a:solidFill>
                    <a:effectLst/>
                    <a:uLnTx/>
                    <a:uFillTx/>
                    <a:cs typeface="+mn-ea"/>
                    <a:sym typeface="+mn-lt"/>
                  </a:rPr>
                  <a:t>128</a:t>
                </a:r>
                <a:r>
                  <a:rPr lang="zh-CN" altLang="en-US" sz="1400" b="1" kern="0">
                    <a:solidFill>
                      <a:schemeClr val="bg1"/>
                    </a:solidFill>
                    <a:cs typeface="+mn-ea"/>
                    <a:sym typeface="+mn-lt"/>
                  </a:rPr>
                  <a:t> </a:t>
                </a:r>
                <a:r>
                  <a:rPr lang="en-US" altLang="zh-CN" sz="1400" b="1" kern="0">
                    <a:solidFill>
                      <a:schemeClr val="bg1"/>
                    </a:solidFill>
                    <a:cs typeface="+mn-ea"/>
                    <a:sym typeface="+mn-lt"/>
                  </a:rPr>
                  <a:t>bits</a:t>
                </a:r>
                <a:endParaRPr kumimoji="0" lang="zh-CN" altLang="en-US" sz="1400" b="1" i="0" u="none" strike="noStrike" kern="0" cap="none" spc="0" normalizeH="0" baseline="0" noProof="0" dirty="0">
                  <a:ln>
                    <a:noFill/>
                  </a:ln>
                  <a:solidFill>
                    <a:schemeClr val="bg1"/>
                  </a:solidFill>
                  <a:effectLst/>
                  <a:uLnTx/>
                  <a:uFillTx/>
                  <a:cs typeface="+mn-ea"/>
                  <a:sym typeface="+mn-lt"/>
                </a:endParaRPr>
              </a:p>
            </p:txBody>
          </p:sp>
          <p:sp>
            <p:nvSpPr>
              <p:cNvPr id="16" name="矩形 15">
                <a:extLst>
                  <a:ext uri="{FF2B5EF4-FFF2-40B4-BE49-F238E27FC236}">
                    <a16:creationId xmlns:a16="http://schemas.microsoft.com/office/drawing/2014/main" id="{10306CCC-BCAE-4DEE-956C-6820B14EEF3A}"/>
                  </a:ext>
                </a:extLst>
              </p:cNvPr>
              <p:cNvSpPr/>
              <p:nvPr/>
            </p:nvSpPr>
            <p:spPr bwMode="auto">
              <a:xfrm>
                <a:off x="5981249" y="2772655"/>
                <a:ext cx="875848" cy="397964"/>
              </a:xfrm>
              <a:prstGeom prst="rect">
                <a:avLst/>
              </a:prstGeom>
              <a:solidFill>
                <a:srgbClr val="ED6D00"/>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400" b="1" i="0" u="none" strike="noStrike" kern="0" cap="none" spc="0" normalizeH="0" baseline="0" noProof="0">
                    <a:ln>
                      <a:noFill/>
                    </a:ln>
                    <a:solidFill>
                      <a:schemeClr val="bg1"/>
                    </a:solidFill>
                    <a:effectLst/>
                    <a:uLnTx/>
                    <a:uFillTx/>
                    <a:cs typeface="+mn-ea"/>
                    <a:sym typeface="+mn-lt"/>
                  </a:rPr>
                  <a:t>128</a:t>
                </a:r>
                <a:r>
                  <a:rPr lang="zh-CN" altLang="en-US" sz="1400" b="1" kern="0">
                    <a:solidFill>
                      <a:schemeClr val="bg1"/>
                    </a:solidFill>
                    <a:cs typeface="+mn-ea"/>
                    <a:sym typeface="+mn-lt"/>
                  </a:rPr>
                  <a:t> </a:t>
                </a:r>
                <a:r>
                  <a:rPr lang="en-US" altLang="zh-CN" sz="1400" b="1" kern="0">
                    <a:solidFill>
                      <a:schemeClr val="bg1"/>
                    </a:solidFill>
                    <a:cs typeface="+mn-ea"/>
                    <a:sym typeface="+mn-lt"/>
                  </a:rPr>
                  <a:t>bits</a:t>
                </a:r>
                <a:endParaRPr kumimoji="0" lang="zh-CN" altLang="en-US" sz="1400" b="1" i="0" u="none" strike="noStrike" kern="0" cap="none" spc="0" normalizeH="0" baseline="0" noProof="0" dirty="0">
                  <a:ln>
                    <a:noFill/>
                  </a:ln>
                  <a:solidFill>
                    <a:schemeClr val="bg1"/>
                  </a:solidFill>
                  <a:effectLst/>
                  <a:uLnTx/>
                  <a:uFillTx/>
                  <a:cs typeface="+mn-ea"/>
                  <a:sym typeface="+mn-lt"/>
                </a:endParaRPr>
              </a:p>
            </p:txBody>
          </p:sp>
        </p:grpSp>
        <p:cxnSp>
          <p:nvCxnSpPr>
            <p:cNvPr id="20" name="直接连接符 19">
              <a:extLst>
                <a:ext uri="{FF2B5EF4-FFF2-40B4-BE49-F238E27FC236}">
                  <a16:creationId xmlns:a16="http://schemas.microsoft.com/office/drawing/2014/main" id="{9ECE52AD-9403-4650-BDFA-81AE24222557}"/>
                </a:ext>
              </a:extLst>
            </p:cNvPr>
            <p:cNvCxnSpPr/>
            <p:nvPr/>
          </p:nvCxnSpPr>
          <p:spPr>
            <a:xfrm flipH="1">
              <a:off x="4069990" y="2152237"/>
              <a:ext cx="1068298" cy="43452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75692BE-E69A-4DCD-879C-08FC15DBA738}"/>
                </a:ext>
              </a:extLst>
            </p:cNvPr>
            <p:cNvCxnSpPr>
              <a:cxnSpLocks/>
            </p:cNvCxnSpPr>
            <p:nvPr/>
          </p:nvCxnSpPr>
          <p:spPr>
            <a:xfrm>
              <a:off x="6014137" y="2151469"/>
              <a:ext cx="1311872" cy="4559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B1CEC01E-2DFD-45D6-A41B-35CF0D38BB97}"/>
              </a:ext>
            </a:extLst>
          </p:cNvPr>
          <p:cNvSpPr txBox="1"/>
          <p:nvPr/>
        </p:nvSpPr>
        <p:spPr>
          <a:xfrm>
            <a:off x="1382804" y="3357881"/>
            <a:ext cx="2706190" cy="328551"/>
          </a:xfrm>
          <a:prstGeom prst="rect">
            <a:avLst/>
          </a:prstGeom>
          <a:noFill/>
        </p:spPr>
        <p:txBody>
          <a:bodyPr wrap="none" rtlCol="0">
            <a:spAutoFit/>
          </a:bodyPr>
          <a:lstStyle/>
          <a:p>
            <a:pPr>
              <a:lnSpc>
                <a:spcPct val="120000"/>
              </a:lnSpc>
            </a:pPr>
            <a:r>
              <a:rPr lang="en-US" altLang="zh-CN" sz="1400" b="1" dirty="0">
                <a:cs typeface="+mn-ea"/>
                <a:sym typeface="+mn-lt"/>
              </a:rPr>
              <a:t>SRv6 Segment</a:t>
            </a:r>
            <a:r>
              <a:rPr lang="zh-CN" altLang="en-US" sz="1400" b="1" dirty="0">
                <a:cs typeface="+mn-ea"/>
                <a:sym typeface="+mn-lt"/>
              </a:rPr>
              <a:t>：</a:t>
            </a:r>
            <a:r>
              <a:rPr lang="en-US" altLang="zh-CN" sz="1400" b="1" dirty="0">
                <a:cs typeface="+mn-ea"/>
                <a:sym typeface="+mn-lt"/>
              </a:rPr>
              <a:t>IPv6</a:t>
            </a:r>
            <a:r>
              <a:rPr lang="zh-CN" altLang="en-US" sz="1400" b="1" dirty="0">
                <a:cs typeface="+mn-ea"/>
                <a:sym typeface="+mn-lt"/>
              </a:rPr>
              <a:t>地址格式</a:t>
            </a:r>
          </a:p>
        </p:txBody>
      </p:sp>
      <p:sp>
        <p:nvSpPr>
          <p:cNvPr id="22" name="文本占位符 2">
            <a:extLst>
              <a:ext uri="{FF2B5EF4-FFF2-40B4-BE49-F238E27FC236}">
                <a16:creationId xmlns:a16="http://schemas.microsoft.com/office/drawing/2014/main" id="{57F3414F-2DEA-452E-8A48-191E360C3C9D}"/>
              </a:ext>
            </a:extLst>
          </p:cNvPr>
          <p:cNvSpPr txBox="1">
            <a:spLocks/>
          </p:cNvSpPr>
          <p:nvPr/>
        </p:nvSpPr>
        <p:spPr>
          <a:xfrm>
            <a:off x="465137" y="1009649"/>
            <a:ext cx="11283949" cy="1070250"/>
          </a:xfrm>
          <a:prstGeom prst="rect">
            <a:avLst/>
          </a:prstGeom>
        </p:spPr>
        <p:txBody>
          <a:bodyPr vert="horz" lIns="91440" tIns="45720" rIns="91440" bIns="45720" rtlCol="0">
            <a:normAutofit fontScale="85000" lnSpcReduction="20000"/>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通常一条计算机指令包括两个部分，</a:t>
            </a:r>
            <a:r>
              <a:rPr lang="en-US" altLang="zh-CN" dirty="0">
                <a:sym typeface="+mn-lt"/>
              </a:rPr>
              <a:t>Opcode</a:t>
            </a:r>
            <a:r>
              <a:rPr lang="zh-CN" altLang="en-US" dirty="0">
                <a:sym typeface="+mn-lt"/>
              </a:rPr>
              <a:t>（操作码）和</a:t>
            </a:r>
            <a:r>
              <a:rPr lang="en-US" altLang="zh-CN" dirty="0">
                <a:sym typeface="+mn-lt"/>
              </a:rPr>
              <a:t>Operand</a:t>
            </a:r>
            <a:r>
              <a:rPr lang="zh-CN" altLang="en-US" dirty="0">
                <a:sym typeface="+mn-lt"/>
              </a:rPr>
              <a:t>（操作数）。</a:t>
            </a:r>
            <a:r>
              <a:rPr lang="en-US" altLang="zh-CN" dirty="0">
                <a:sym typeface="+mn-lt"/>
              </a:rPr>
              <a:t>Opcode</a:t>
            </a:r>
            <a:r>
              <a:rPr lang="zh-CN" altLang="en-US" dirty="0">
                <a:sym typeface="+mn-lt"/>
              </a:rPr>
              <a:t>是指令要完成的操作，</a:t>
            </a:r>
            <a:r>
              <a:rPr lang="en-US" altLang="zh-CN" dirty="0">
                <a:sym typeface="+mn-lt"/>
              </a:rPr>
              <a:t>Operand</a:t>
            </a:r>
            <a:r>
              <a:rPr lang="zh-CN" altLang="en-US" dirty="0">
                <a:sym typeface="+mn-lt"/>
              </a:rPr>
              <a:t>是参加运算的数据及其所在地址。同样</a:t>
            </a:r>
            <a:r>
              <a:rPr lang="en-US" altLang="zh-CN" dirty="0">
                <a:sym typeface="+mn-lt"/>
              </a:rPr>
              <a:t>SRv6</a:t>
            </a:r>
            <a:r>
              <a:rPr lang="zh-CN" altLang="en-US" dirty="0">
                <a:sym typeface="+mn-lt"/>
              </a:rPr>
              <a:t>网络编程也要定义网络指令，即</a:t>
            </a:r>
            <a:r>
              <a:rPr lang="en-US" altLang="zh-CN" dirty="0">
                <a:sym typeface="+mn-lt"/>
              </a:rPr>
              <a:t>SRv6 Segment</a:t>
            </a:r>
            <a:r>
              <a:rPr lang="zh-CN" altLang="en-US" dirty="0">
                <a:sym typeface="+mn-lt"/>
              </a:rPr>
              <a:t>，如图所示：</a:t>
            </a:r>
            <a:endParaRPr lang="en-US" altLang="zh-CN" dirty="0">
              <a:sym typeface="+mn-lt"/>
            </a:endParaRPr>
          </a:p>
        </p:txBody>
      </p:sp>
      <p:sp>
        <p:nvSpPr>
          <p:cNvPr id="10" name="日期占位符 3">
            <a:extLst>
              <a:ext uri="{FF2B5EF4-FFF2-40B4-BE49-F238E27FC236}">
                <a16:creationId xmlns:a16="http://schemas.microsoft.com/office/drawing/2014/main" id="{64078F71-C08B-F5B2-D8BF-7D2892E6104B}"/>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19" name="页脚占位符 4">
            <a:extLst>
              <a:ext uri="{FF2B5EF4-FFF2-40B4-BE49-F238E27FC236}">
                <a16:creationId xmlns:a16="http://schemas.microsoft.com/office/drawing/2014/main" id="{80EE3D73-B161-9F48-21ED-A9ECA3CD82A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23" name="灯片编号占位符 5">
            <a:extLst>
              <a:ext uri="{FF2B5EF4-FFF2-40B4-BE49-F238E27FC236}">
                <a16:creationId xmlns:a16="http://schemas.microsoft.com/office/drawing/2014/main" id="{674AE160-B051-026D-7E39-8EA8E413EDD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282</a:t>
            </a:fld>
            <a:endParaRPr lang="en-US">
              <a:cs typeface="+mn-ea"/>
              <a:sym typeface="+mn-lt"/>
            </a:endParaRPr>
          </a:p>
        </p:txBody>
      </p:sp>
    </p:spTree>
    <p:extLst>
      <p:ext uri="{BB962C8B-B14F-4D97-AF65-F5344CB8AC3E}">
        <p14:creationId xmlns:p14="http://schemas.microsoft.com/office/powerpoint/2010/main" val="32477365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8C9B2-99F3-4D78-9106-63DA5B779AA3}"/>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 Segment : Locator </a:t>
            </a:r>
            <a:endParaRPr lang="zh-CN" altLang="en-US" sz="3200" dirty="0">
              <a:latin typeface="+mn-lt"/>
              <a:ea typeface="+mn-ea"/>
              <a:cs typeface="+mn-ea"/>
              <a:sym typeface="+mn-lt"/>
            </a:endParaRPr>
          </a:p>
        </p:txBody>
      </p:sp>
      <p:sp>
        <p:nvSpPr>
          <p:cNvPr id="8" name="文本占位符 35">
            <a:extLst>
              <a:ext uri="{FF2B5EF4-FFF2-40B4-BE49-F238E27FC236}">
                <a16:creationId xmlns:a16="http://schemas.microsoft.com/office/drawing/2014/main" id="{BC1B3298-1E9D-4B2C-A55B-29072FB3C8E4}"/>
              </a:ext>
            </a:extLst>
          </p:cNvPr>
          <p:cNvSpPr txBox="1">
            <a:spLocks/>
          </p:cNvSpPr>
          <p:nvPr/>
        </p:nvSpPr>
        <p:spPr>
          <a:xfrm>
            <a:off x="731838" y="1047751"/>
            <a:ext cx="10728326" cy="718974"/>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20000"/>
              </a:lnSpc>
              <a:spcBef>
                <a:spcPts val="0"/>
              </a:spcBef>
            </a:pPr>
            <a:endParaRPr lang="zh-CN" altLang="en-US" sz="1600">
              <a:latin typeface="+mn-lt"/>
              <a:ea typeface="+mn-ea"/>
              <a:cs typeface="+mn-ea"/>
              <a:sym typeface="+mn-lt"/>
            </a:endParaRPr>
          </a:p>
        </p:txBody>
      </p:sp>
      <p:sp>
        <p:nvSpPr>
          <p:cNvPr id="10" name="文本框 9">
            <a:extLst>
              <a:ext uri="{FF2B5EF4-FFF2-40B4-BE49-F238E27FC236}">
                <a16:creationId xmlns:a16="http://schemas.microsoft.com/office/drawing/2014/main" id="{2A01596E-15D3-4573-8E86-73182BB9E760}"/>
              </a:ext>
            </a:extLst>
          </p:cNvPr>
          <p:cNvSpPr txBox="1"/>
          <p:nvPr/>
        </p:nvSpPr>
        <p:spPr>
          <a:xfrm>
            <a:off x="452438" y="2934201"/>
            <a:ext cx="11296649" cy="2133918"/>
          </a:xfrm>
          <a:prstGeom prst="rect">
            <a:avLst/>
          </a:prstGeom>
        </p:spPr>
        <p:txBody>
          <a:bodyPr vert="horz" lIns="91440" tIns="45720" rIns="91440" bIns="45720" rtlCol="0">
            <a:normAutofit fontScale="775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Locator</a:t>
            </a:r>
            <a:r>
              <a:rPr lang="zh-CN" altLang="en-US" dirty="0">
                <a:sym typeface="+mn-lt"/>
              </a:rPr>
              <a:t>是网络拓扑中的一个网络节点的标识，用于路由和转发报文到该节点，实现网络指令的可寻址。</a:t>
            </a:r>
            <a:endParaRPr lang="en-US" altLang="zh-CN" dirty="0">
              <a:sym typeface="+mn-lt"/>
            </a:endParaRPr>
          </a:p>
          <a:p>
            <a:r>
              <a:rPr lang="en-US" altLang="zh-CN" dirty="0">
                <a:sym typeface="+mn-lt"/>
              </a:rPr>
              <a:t>Locator</a:t>
            </a:r>
            <a:r>
              <a:rPr lang="zh-CN" altLang="en-US" dirty="0">
                <a:sym typeface="+mn-lt"/>
              </a:rPr>
              <a:t>标识的位置信息由两个重要的属性：可路由和可聚合。节点配置</a:t>
            </a:r>
            <a:r>
              <a:rPr lang="en-US" altLang="zh-CN" dirty="0">
                <a:sym typeface="+mn-lt"/>
              </a:rPr>
              <a:t>Locator</a:t>
            </a:r>
            <a:r>
              <a:rPr lang="zh-CN" altLang="en-US" dirty="0">
                <a:sym typeface="+mn-lt"/>
              </a:rPr>
              <a:t>之后，系统会生成一条</a:t>
            </a:r>
            <a:r>
              <a:rPr lang="en-US" altLang="zh-CN" dirty="0">
                <a:sym typeface="+mn-lt"/>
              </a:rPr>
              <a:t>Locator</a:t>
            </a:r>
            <a:r>
              <a:rPr lang="zh-CN" altLang="en-US" dirty="0">
                <a:sym typeface="+mn-lt"/>
              </a:rPr>
              <a:t>网段路由，并且通过</a:t>
            </a:r>
            <a:r>
              <a:rPr lang="en-US" altLang="zh-CN" dirty="0">
                <a:sym typeface="+mn-lt"/>
              </a:rPr>
              <a:t>IGP</a:t>
            </a:r>
            <a:r>
              <a:rPr lang="zh-CN" altLang="en-US" dirty="0">
                <a:sym typeface="+mn-lt"/>
              </a:rPr>
              <a:t>在</a:t>
            </a:r>
            <a:r>
              <a:rPr lang="en-US" altLang="zh-CN" dirty="0">
                <a:sym typeface="+mn-lt"/>
              </a:rPr>
              <a:t>SR</a:t>
            </a:r>
            <a:r>
              <a:rPr lang="zh-CN" altLang="en-US" dirty="0">
                <a:sym typeface="+mn-lt"/>
              </a:rPr>
              <a:t>域内扩散。网络内其他节点通过</a:t>
            </a:r>
            <a:r>
              <a:rPr lang="en-US" altLang="zh-CN" dirty="0">
                <a:sym typeface="+mn-lt"/>
              </a:rPr>
              <a:t>Locator</a:t>
            </a:r>
            <a:r>
              <a:rPr lang="zh-CN" altLang="en-US" dirty="0">
                <a:sym typeface="+mn-lt"/>
              </a:rPr>
              <a:t>网段路由就可以定位到本节点，同时本节点发布的所有</a:t>
            </a:r>
            <a:r>
              <a:rPr lang="en-US" altLang="zh-CN" dirty="0">
                <a:sym typeface="+mn-lt"/>
              </a:rPr>
              <a:t>SRv6 SID</a:t>
            </a:r>
            <a:r>
              <a:rPr lang="zh-CN" altLang="en-US" dirty="0">
                <a:sym typeface="+mn-lt"/>
              </a:rPr>
              <a:t>也都可以通过该条</a:t>
            </a:r>
            <a:r>
              <a:rPr lang="en-US" altLang="zh-CN" dirty="0">
                <a:sym typeface="+mn-lt"/>
              </a:rPr>
              <a:t>Locator</a:t>
            </a:r>
            <a:r>
              <a:rPr lang="zh-CN" altLang="en-US" dirty="0">
                <a:sym typeface="+mn-lt"/>
              </a:rPr>
              <a:t>网段路由到达。</a:t>
            </a:r>
            <a:endParaRPr lang="en-US" altLang="zh-CN" dirty="0">
              <a:sym typeface="+mn-lt"/>
            </a:endParaRPr>
          </a:p>
          <a:p>
            <a:r>
              <a:rPr lang="zh-CN" altLang="en-US" dirty="0">
                <a:sym typeface="+mn-lt"/>
              </a:rPr>
              <a:t>在华为设备配置中，如图配置前缀为</a:t>
            </a:r>
            <a:r>
              <a:rPr lang="en-US" altLang="zh-CN" dirty="0">
                <a:sym typeface="+mn-lt"/>
              </a:rPr>
              <a:t>2001:DB8:ABCD::</a:t>
            </a:r>
            <a:r>
              <a:rPr lang="zh-CN" altLang="en-US" dirty="0">
                <a:sym typeface="+mn-lt"/>
              </a:rPr>
              <a:t>，长度为</a:t>
            </a:r>
            <a:r>
              <a:rPr lang="en-US" altLang="zh-CN" dirty="0">
                <a:sym typeface="+mn-lt"/>
              </a:rPr>
              <a:t>64 bit</a:t>
            </a:r>
            <a:r>
              <a:rPr lang="zh-CN" altLang="en-US" dirty="0">
                <a:sym typeface="+mn-lt"/>
              </a:rPr>
              <a:t>：</a:t>
            </a:r>
            <a:endParaRPr lang="en-US" altLang="zh-CN" dirty="0">
              <a:sym typeface="+mn-lt"/>
            </a:endParaRPr>
          </a:p>
          <a:p>
            <a:endParaRPr lang="zh-CN" altLang="en-US" dirty="0">
              <a:sym typeface="+mn-lt"/>
            </a:endParaRPr>
          </a:p>
        </p:txBody>
      </p:sp>
      <p:grpSp>
        <p:nvGrpSpPr>
          <p:cNvPr id="23" name="组合 22">
            <a:extLst>
              <a:ext uri="{FF2B5EF4-FFF2-40B4-BE49-F238E27FC236}">
                <a16:creationId xmlns:a16="http://schemas.microsoft.com/office/drawing/2014/main" id="{79B84717-8C16-48AA-9422-6281E7E21C31}"/>
              </a:ext>
            </a:extLst>
          </p:cNvPr>
          <p:cNvGrpSpPr/>
          <p:nvPr/>
        </p:nvGrpSpPr>
        <p:grpSpPr>
          <a:xfrm>
            <a:off x="4183636" y="1389603"/>
            <a:ext cx="4054030" cy="389503"/>
            <a:chOff x="4037103" y="3396803"/>
            <a:chExt cx="3256019" cy="369706"/>
          </a:xfrm>
        </p:grpSpPr>
        <p:sp>
          <p:nvSpPr>
            <p:cNvPr id="35" name="矩形 34">
              <a:extLst>
                <a:ext uri="{FF2B5EF4-FFF2-40B4-BE49-F238E27FC236}">
                  <a16:creationId xmlns:a16="http://schemas.microsoft.com/office/drawing/2014/main" id="{AF8A1F0D-899A-4295-8E70-F1F80005108C}"/>
                </a:ext>
              </a:extLst>
            </p:cNvPr>
            <p:cNvSpPr/>
            <p:nvPr/>
          </p:nvSpPr>
          <p:spPr bwMode="auto">
            <a:xfrm>
              <a:off x="4037103" y="3396803"/>
              <a:ext cx="993233" cy="369705"/>
            </a:xfrm>
            <a:prstGeom prst="rect">
              <a:avLst/>
            </a:prstGeom>
            <a:solidFill>
              <a:srgbClr val="F6B78C"/>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600" b="1" i="0" u="none" strike="noStrike" kern="0" cap="none" spc="0" normalizeH="0" noProof="0" dirty="0">
                  <a:ln>
                    <a:noFill/>
                  </a:ln>
                  <a:solidFill>
                    <a:srgbClr val="000000"/>
                  </a:solidFill>
                  <a:effectLst/>
                  <a:uLnTx/>
                  <a:uFillTx/>
                  <a:cs typeface="+mn-ea"/>
                  <a:sym typeface="+mn-lt"/>
                </a:rPr>
                <a:t>Locator</a:t>
              </a:r>
              <a:endParaRPr kumimoji="0" lang="zh-CN" altLang="en-US" sz="1600" b="1" i="0" u="none" strike="noStrike" kern="0" cap="none" spc="0" normalizeH="0" noProof="0" dirty="0">
                <a:ln>
                  <a:noFill/>
                </a:ln>
                <a:solidFill>
                  <a:srgbClr val="000000"/>
                </a:solidFill>
                <a:effectLst/>
                <a:uLnTx/>
                <a:uFillTx/>
                <a:cs typeface="+mn-ea"/>
                <a:sym typeface="+mn-lt"/>
              </a:endParaRPr>
            </a:p>
          </p:txBody>
        </p:sp>
        <p:sp>
          <p:nvSpPr>
            <p:cNvPr id="36" name="矩形 35">
              <a:extLst>
                <a:ext uri="{FF2B5EF4-FFF2-40B4-BE49-F238E27FC236}">
                  <a16:creationId xmlns:a16="http://schemas.microsoft.com/office/drawing/2014/main" id="{E092742F-D690-4AC5-BDF8-C3F915E9E0BC}"/>
                </a:ext>
              </a:extLst>
            </p:cNvPr>
            <p:cNvSpPr/>
            <p:nvPr/>
          </p:nvSpPr>
          <p:spPr bwMode="auto">
            <a:xfrm>
              <a:off x="5030336" y="3397722"/>
              <a:ext cx="1065664" cy="368786"/>
            </a:xfrm>
            <a:prstGeom prst="rect">
              <a:avLst/>
            </a:prstGeom>
            <a:solidFill>
              <a:srgbClr val="FDE397"/>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600" b="1" i="0" u="none" strike="noStrike" kern="0" cap="none" spc="0" normalizeH="0" noProof="0" dirty="0">
                  <a:ln>
                    <a:noFill/>
                  </a:ln>
                  <a:solidFill>
                    <a:srgbClr val="000000"/>
                  </a:solidFill>
                  <a:effectLst/>
                  <a:uLnTx/>
                  <a:uFillTx/>
                  <a:cs typeface="+mn-ea"/>
                  <a:sym typeface="+mn-lt"/>
                </a:rPr>
                <a:t>Function</a:t>
              </a:r>
              <a:endParaRPr kumimoji="0" lang="zh-CN" altLang="en-US" sz="1600" b="1" i="0" u="none" strike="noStrike" kern="0" cap="none" spc="0" normalizeH="0" noProof="0" dirty="0">
                <a:ln>
                  <a:noFill/>
                </a:ln>
                <a:solidFill>
                  <a:srgbClr val="000000"/>
                </a:solidFill>
                <a:effectLst/>
                <a:uLnTx/>
                <a:uFillTx/>
                <a:cs typeface="+mn-ea"/>
                <a:sym typeface="+mn-lt"/>
              </a:endParaRPr>
            </a:p>
          </p:txBody>
        </p:sp>
        <p:sp>
          <p:nvSpPr>
            <p:cNvPr id="37" name="矩形 36">
              <a:extLst>
                <a:ext uri="{FF2B5EF4-FFF2-40B4-BE49-F238E27FC236}">
                  <a16:creationId xmlns:a16="http://schemas.microsoft.com/office/drawing/2014/main" id="{F836C8C9-0CF1-4E56-83A3-4612076EB244}"/>
                </a:ext>
              </a:extLst>
            </p:cNvPr>
            <p:cNvSpPr/>
            <p:nvPr/>
          </p:nvSpPr>
          <p:spPr bwMode="auto">
            <a:xfrm>
              <a:off x="6103266" y="3408555"/>
              <a:ext cx="1189856" cy="357954"/>
            </a:xfrm>
            <a:prstGeom prst="rect">
              <a:avLst/>
            </a:prstGeom>
            <a:solidFill>
              <a:srgbClr val="AFD89C"/>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600" b="1" i="0" u="none" strike="noStrike" kern="0" cap="none" spc="0" normalizeH="0" noProof="0" dirty="0">
                  <a:ln>
                    <a:noFill/>
                  </a:ln>
                  <a:solidFill>
                    <a:srgbClr val="000000"/>
                  </a:solidFill>
                  <a:effectLst/>
                  <a:uLnTx/>
                  <a:uFillTx/>
                  <a:cs typeface="+mn-ea"/>
                  <a:sym typeface="+mn-lt"/>
                </a:rPr>
                <a:t>Arguments</a:t>
              </a:r>
              <a:endParaRPr kumimoji="0" lang="zh-CN" altLang="en-US" sz="1600" b="1" i="0" u="none" strike="noStrike" kern="0" cap="none" spc="0" normalizeH="0" noProof="0" dirty="0">
                <a:ln>
                  <a:noFill/>
                </a:ln>
                <a:solidFill>
                  <a:srgbClr val="000000"/>
                </a:solidFill>
                <a:effectLst/>
                <a:uLnTx/>
                <a:uFillTx/>
                <a:cs typeface="+mn-ea"/>
                <a:sym typeface="+mn-lt"/>
              </a:endParaRPr>
            </a:p>
          </p:txBody>
        </p:sp>
      </p:grpSp>
      <p:sp>
        <p:nvSpPr>
          <p:cNvPr id="38" name="文本框 37">
            <a:extLst>
              <a:ext uri="{FF2B5EF4-FFF2-40B4-BE49-F238E27FC236}">
                <a16:creationId xmlns:a16="http://schemas.microsoft.com/office/drawing/2014/main" id="{B90FE6A9-9538-4E8E-84F0-769646570725}"/>
              </a:ext>
            </a:extLst>
          </p:cNvPr>
          <p:cNvSpPr txBox="1"/>
          <p:nvPr/>
        </p:nvSpPr>
        <p:spPr>
          <a:xfrm>
            <a:off x="2856791" y="1433922"/>
            <a:ext cx="949299" cy="360612"/>
          </a:xfrm>
          <a:prstGeom prst="rect">
            <a:avLst/>
          </a:prstGeom>
          <a:noFill/>
        </p:spPr>
        <p:txBody>
          <a:bodyPr wrap="none" rtlCol="0">
            <a:spAutoFit/>
          </a:bodyPr>
          <a:lstStyle/>
          <a:p>
            <a:pPr>
              <a:lnSpc>
                <a:spcPct val="120000"/>
              </a:lnSpc>
            </a:pPr>
            <a:r>
              <a:rPr lang="en-US" altLang="zh-CN" sz="1600" b="1" dirty="0">
                <a:cs typeface="+mn-ea"/>
                <a:sym typeface="+mn-lt"/>
              </a:rPr>
              <a:t>128 bits</a:t>
            </a:r>
            <a:endParaRPr lang="zh-CN" altLang="en-US" sz="1600" b="1" dirty="0">
              <a:cs typeface="+mn-ea"/>
              <a:sym typeface="+mn-lt"/>
            </a:endParaRPr>
          </a:p>
        </p:txBody>
      </p:sp>
      <p:sp>
        <p:nvSpPr>
          <p:cNvPr id="39" name="文本框 38">
            <a:extLst>
              <a:ext uri="{FF2B5EF4-FFF2-40B4-BE49-F238E27FC236}">
                <a16:creationId xmlns:a16="http://schemas.microsoft.com/office/drawing/2014/main" id="{12C7C24F-A278-4C07-9AE5-2B3041A98CC1}"/>
              </a:ext>
            </a:extLst>
          </p:cNvPr>
          <p:cNvSpPr txBox="1"/>
          <p:nvPr/>
        </p:nvSpPr>
        <p:spPr>
          <a:xfrm>
            <a:off x="4169759" y="2266328"/>
            <a:ext cx="1223412" cy="360612"/>
          </a:xfrm>
          <a:prstGeom prst="rect">
            <a:avLst/>
          </a:prstGeom>
          <a:noFill/>
        </p:spPr>
        <p:txBody>
          <a:bodyPr wrap="none" rtlCol="0">
            <a:spAutoFit/>
          </a:bodyPr>
          <a:lstStyle/>
          <a:p>
            <a:pPr>
              <a:lnSpc>
                <a:spcPct val="120000"/>
              </a:lnSpc>
            </a:pPr>
            <a:r>
              <a:rPr lang="en-US" altLang="zh-CN" sz="1600" b="1" dirty="0">
                <a:cs typeface="+mn-ea"/>
                <a:sym typeface="+mn-lt"/>
              </a:rPr>
              <a:t>IPv6 prefix</a:t>
            </a:r>
            <a:endParaRPr lang="zh-CN" altLang="en-US" sz="1600" b="1" dirty="0">
              <a:cs typeface="+mn-ea"/>
              <a:sym typeface="+mn-lt"/>
            </a:endParaRPr>
          </a:p>
        </p:txBody>
      </p:sp>
      <p:cxnSp>
        <p:nvCxnSpPr>
          <p:cNvPr id="40" name="直接连接符 39">
            <a:extLst>
              <a:ext uri="{FF2B5EF4-FFF2-40B4-BE49-F238E27FC236}">
                <a16:creationId xmlns:a16="http://schemas.microsoft.com/office/drawing/2014/main" id="{03462869-14AD-4EED-829E-45CD2C05BC98}"/>
              </a:ext>
            </a:extLst>
          </p:cNvPr>
          <p:cNvCxnSpPr>
            <a:cxnSpLocks/>
          </p:cNvCxnSpPr>
          <p:nvPr/>
        </p:nvCxnSpPr>
        <p:spPr>
          <a:xfrm>
            <a:off x="4202686" y="1855306"/>
            <a:ext cx="0" cy="3354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D2AB971-68FC-435A-A594-3CF3B2BEABCE}"/>
              </a:ext>
            </a:extLst>
          </p:cNvPr>
          <p:cNvCxnSpPr>
            <a:cxnSpLocks/>
          </p:cNvCxnSpPr>
          <p:nvPr/>
        </p:nvCxnSpPr>
        <p:spPr>
          <a:xfrm>
            <a:off x="5394898" y="1855306"/>
            <a:ext cx="0" cy="3354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8" name="文本占位符 35">
            <a:extLst>
              <a:ext uri="{FF2B5EF4-FFF2-40B4-BE49-F238E27FC236}">
                <a16:creationId xmlns:a16="http://schemas.microsoft.com/office/drawing/2014/main" id="{23170C54-839B-4CC5-B5A5-5F4B8A3097A1}"/>
              </a:ext>
            </a:extLst>
          </p:cNvPr>
          <p:cNvSpPr txBox="1">
            <a:spLocks/>
          </p:cNvSpPr>
          <p:nvPr/>
        </p:nvSpPr>
        <p:spPr>
          <a:xfrm>
            <a:off x="796615" y="5157040"/>
            <a:ext cx="8306523" cy="718973"/>
          </a:xfrm>
          <a:prstGeom prst="rect">
            <a:avLst/>
          </a:prstGeom>
          <a:solidFill>
            <a:schemeClr val="bg1">
              <a:lumMod val="85000"/>
            </a:schemeClr>
          </a:solidFill>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20000"/>
              </a:lnSpc>
              <a:spcBef>
                <a:spcPts val="0"/>
              </a:spcBef>
              <a:buNone/>
            </a:pPr>
            <a:r>
              <a:rPr lang="en-US" altLang="zh-CN" sz="1400" dirty="0">
                <a:latin typeface="+mn-lt"/>
                <a:ea typeface="+mn-ea"/>
                <a:cs typeface="+mn-ea"/>
                <a:sym typeface="+mn-lt"/>
              </a:rPr>
              <a:t>[Router] segment-routing ipv6</a:t>
            </a:r>
          </a:p>
          <a:p>
            <a:pPr marL="0" indent="0">
              <a:lnSpc>
                <a:spcPct val="120000"/>
              </a:lnSpc>
              <a:spcBef>
                <a:spcPts val="0"/>
              </a:spcBef>
              <a:buNone/>
            </a:pPr>
            <a:r>
              <a:rPr lang="en-US" altLang="zh-CN" sz="1400" dirty="0">
                <a:latin typeface="+mn-lt"/>
                <a:ea typeface="+mn-ea"/>
                <a:cs typeface="+mn-ea"/>
                <a:sym typeface="+mn-lt"/>
              </a:rPr>
              <a:t>[Router-segment-routing-ipv6] locator srv6_locator1 </a:t>
            </a:r>
            <a:r>
              <a:rPr lang="en-US" altLang="zh-CN" sz="1400" b="1" dirty="0">
                <a:latin typeface="+mn-lt"/>
                <a:ea typeface="+mn-ea"/>
                <a:cs typeface="+mn-ea"/>
                <a:sym typeface="+mn-lt"/>
              </a:rPr>
              <a:t>ipv6-prefix 2001:DB8:ABCD:: 64</a:t>
            </a:r>
          </a:p>
        </p:txBody>
      </p:sp>
      <p:sp>
        <p:nvSpPr>
          <p:cNvPr id="4" name="日期占位符 3">
            <a:extLst>
              <a:ext uri="{FF2B5EF4-FFF2-40B4-BE49-F238E27FC236}">
                <a16:creationId xmlns:a16="http://schemas.microsoft.com/office/drawing/2014/main" id="{1BB3219A-51C7-BA25-5D58-4D7C2930A5FD}"/>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2982C3F-8640-FDFC-7E8D-C087E1258A8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B2ECE399-48F4-EA42-269C-67CF4EB79AF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283</a:t>
            </a:fld>
            <a:endParaRPr lang="en-US">
              <a:cs typeface="+mn-ea"/>
              <a:sym typeface="+mn-lt"/>
            </a:endParaRPr>
          </a:p>
        </p:txBody>
      </p:sp>
    </p:spTree>
    <p:extLst>
      <p:ext uri="{BB962C8B-B14F-4D97-AF65-F5344CB8AC3E}">
        <p14:creationId xmlns:p14="http://schemas.microsoft.com/office/powerpoint/2010/main" val="42092874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8C9B2-99F3-4D78-9106-63DA5B779AA3}"/>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 Segment : Function &amp; Arguments </a:t>
            </a:r>
            <a:endParaRPr lang="zh-CN" altLang="en-US" sz="3200" dirty="0">
              <a:latin typeface="+mn-lt"/>
              <a:ea typeface="+mn-ea"/>
              <a:cs typeface="+mn-ea"/>
              <a:sym typeface="+mn-lt"/>
            </a:endParaRPr>
          </a:p>
        </p:txBody>
      </p:sp>
      <p:sp>
        <p:nvSpPr>
          <p:cNvPr id="8" name="文本占位符 35">
            <a:extLst>
              <a:ext uri="{FF2B5EF4-FFF2-40B4-BE49-F238E27FC236}">
                <a16:creationId xmlns:a16="http://schemas.microsoft.com/office/drawing/2014/main" id="{BC1B3298-1E9D-4B2C-A55B-29072FB3C8E4}"/>
              </a:ext>
            </a:extLst>
          </p:cNvPr>
          <p:cNvSpPr txBox="1">
            <a:spLocks/>
          </p:cNvSpPr>
          <p:nvPr/>
        </p:nvSpPr>
        <p:spPr>
          <a:xfrm>
            <a:off x="731838" y="1047751"/>
            <a:ext cx="10728326" cy="718974"/>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20000"/>
              </a:lnSpc>
              <a:spcBef>
                <a:spcPts val="0"/>
              </a:spcBef>
            </a:pPr>
            <a:endParaRPr lang="zh-CN" altLang="en-US" sz="1600">
              <a:latin typeface="+mn-lt"/>
              <a:ea typeface="+mn-ea"/>
              <a:cs typeface="+mn-ea"/>
              <a:sym typeface="+mn-lt"/>
            </a:endParaRPr>
          </a:p>
        </p:txBody>
      </p:sp>
      <p:sp>
        <p:nvSpPr>
          <p:cNvPr id="10" name="文本框 9">
            <a:extLst>
              <a:ext uri="{FF2B5EF4-FFF2-40B4-BE49-F238E27FC236}">
                <a16:creationId xmlns:a16="http://schemas.microsoft.com/office/drawing/2014/main" id="{2A01596E-15D3-4573-8E86-73182BB9E760}"/>
              </a:ext>
            </a:extLst>
          </p:cNvPr>
          <p:cNvSpPr txBox="1"/>
          <p:nvPr/>
        </p:nvSpPr>
        <p:spPr>
          <a:xfrm>
            <a:off x="452439" y="2778035"/>
            <a:ext cx="11251882" cy="1291886"/>
          </a:xfrm>
          <a:prstGeom prst="rect">
            <a:avLst/>
          </a:prstGeom>
        </p:spPr>
        <p:txBody>
          <a:bodyPr vert="horz" lIns="91440" tIns="45720" rIns="91440" bIns="45720" rtlCol="0">
            <a:normAutofit fontScale="925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Function</a:t>
            </a:r>
            <a:r>
              <a:rPr lang="zh-CN" altLang="en-US" dirty="0">
                <a:sym typeface="+mn-lt"/>
              </a:rPr>
              <a:t>用来标识该指令要执行的转发动作。在</a:t>
            </a:r>
            <a:r>
              <a:rPr lang="en-US" altLang="zh-CN" dirty="0">
                <a:sym typeface="+mn-lt"/>
              </a:rPr>
              <a:t>SRv6</a:t>
            </a:r>
            <a:r>
              <a:rPr lang="zh-CN" altLang="en-US" dirty="0">
                <a:sym typeface="+mn-lt"/>
              </a:rPr>
              <a:t>网络编程中，不同的转发行为由不同的</a:t>
            </a:r>
            <a:r>
              <a:rPr lang="en-US" altLang="zh-CN" dirty="0">
                <a:sym typeface="+mn-lt"/>
              </a:rPr>
              <a:t>Function</a:t>
            </a:r>
            <a:r>
              <a:rPr lang="zh-CN" altLang="en-US" dirty="0">
                <a:sym typeface="+mn-lt"/>
              </a:rPr>
              <a:t>来标识，例如在</a:t>
            </a:r>
            <a:r>
              <a:rPr lang="en-US" altLang="zh-CN" dirty="0">
                <a:sym typeface="+mn-lt"/>
              </a:rPr>
              <a:t>RFC</a:t>
            </a:r>
            <a:r>
              <a:rPr lang="zh-CN" altLang="en-US" dirty="0">
                <a:sym typeface="+mn-lt"/>
              </a:rPr>
              <a:t>中定义了公认的</a:t>
            </a:r>
            <a:r>
              <a:rPr lang="en-US" altLang="zh-CN" dirty="0">
                <a:sym typeface="+mn-lt"/>
              </a:rPr>
              <a:t>End</a:t>
            </a:r>
            <a:r>
              <a:rPr lang="zh-CN" altLang="en-US" dirty="0">
                <a:sym typeface="+mn-lt"/>
              </a:rPr>
              <a:t>、</a:t>
            </a:r>
            <a:r>
              <a:rPr lang="en-US" altLang="zh-CN" dirty="0" err="1">
                <a:sym typeface="+mn-lt"/>
              </a:rPr>
              <a:t>End.X</a:t>
            </a:r>
            <a:r>
              <a:rPr lang="zh-CN" altLang="en-US" dirty="0">
                <a:sym typeface="+mn-lt"/>
              </a:rPr>
              <a:t>、</a:t>
            </a:r>
            <a:r>
              <a:rPr lang="en-US" altLang="zh-CN" dirty="0">
                <a:sym typeface="+mn-lt"/>
              </a:rPr>
              <a:t>End.DX4</a:t>
            </a:r>
            <a:r>
              <a:rPr lang="zh-CN" altLang="en-US" dirty="0">
                <a:sym typeface="+mn-lt"/>
              </a:rPr>
              <a:t>、</a:t>
            </a:r>
            <a:r>
              <a:rPr lang="en-US" altLang="zh-CN" dirty="0">
                <a:sym typeface="+mn-lt"/>
              </a:rPr>
              <a:t>End.DX6</a:t>
            </a:r>
            <a:r>
              <a:rPr lang="zh-CN" altLang="en-US" dirty="0">
                <a:sym typeface="+mn-lt"/>
              </a:rPr>
              <a:t>等。</a:t>
            </a:r>
            <a:endParaRPr lang="en-US" altLang="zh-CN" dirty="0">
              <a:sym typeface="+mn-lt"/>
            </a:endParaRPr>
          </a:p>
          <a:p>
            <a:r>
              <a:rPr lang="zh-CN" altLang="en-US" dirty="0">
                <a:sym typeface="+mn-lt"/>
              </a:rPr>
              <a:t>例如</a:t>
            </a:r>
            <a:r>
              <a:rPr lang="en-US" altLang="zh-CN" dirty="0" err="1">
                <a:sym typeface="+mn-lt"/>
              </a:rPr>
              <a:t>End.x</a:t>
            </a:r>
            <a:r>
              <a:rPr lang="zh-CN" altLang="en-US" dirty="0">
                <a:sym typeface="+mn-lt"/>
              </a:rPr>
              <a:t>类似</a:t>
            </a:r>
            <a:r>
              <a:rPr lang="en-US" altLang="zh-CN" dirty="0">
                <a:sym typeface="+mn-lt"/>
              </a:rPr>
              <a:t>SR-MPLS</a:t>
            </a:r>
            <a:r>
              <a:rPr lang="zh-CN" altLang="en-US" dirty="0">
                <a:sym typeface="+mn-lt"/>
              </a:rPr>
              <a:t>中的</a:t>
            </a:r>
            <a:r>
              <a:rPr lang="en-US" altLang="zh-CN" dirty="0">
                <a:sym typeface="+mn-lt"/>
              </a:rPr>
              <a:t>Adjacency SID</a:t>
            </a:r>
            <a:r>
              <a:rPr lang="zh-CN" altLang="en-US" dirty="0">
                <a:sym typeface="+mn-lt"/>
              </a:rPr>
              <a:t>，用于标识某条链路，配置如图：</a:t>
            </a:r>
            <a:endParaRPr lang="en-US" altLang="zh-CN" dirty="0">
              <a:sym typeface="+mn-lt"/>
            </a:endParaRPr>
          </a:p>
          <a:p>
            <a:endParaRPr lang="en-US" altLang="zh-CN" dirty="0">
              <a:sym typeface="+mn-lt"/>
            </a:endParaRPr>
          </a:p>
        </p:txBody>
      </p:sp>
      <p:grpSp>
        <p:nvGrpSpPr>
          <p:cNvPr id="23" name="组合 22">
            <a:extLst>
              <a:ext uri="{FF2B5EF4-FFF2-40B4-BE49-F238E27FC236}">
                <a16:creationId xmlns:a16="http://schemas.microsoft.com/office/drawing/2014/main" id="{79B84717-8C16-48AA-9422-6281E7E21C31}"/>
              </a:ext>
            </a:extLst>
          </p:cNvPr>
          <p:cNvGrpSpPr/>
          <p:nvPr/>
        </p:nvGrpSpPr>
        <p:grpSpPr>
          <a:xfrm>
            <a:off x="4183636" y="1389603"/>
            <a:ext cx="4054030" cy="389503"/>
            <a:chOff x="4037103" y="3396803"/>
            <a:chExt cx="3256019" cy="369706"/>
          </a:xfrm>
        </p:grpSpPr>
        <p:sp>
          <p:nvSpPr>
            <p:cNvPr id="35" name="矩形 34">
              <a:extLst>
                <a:ext uri="{FF2B5EF4-FFF2-40B4-BE49-F238E27FC236}">
                  <a16:creationId xmlns:a16="http://schemas.microsoft.com/office/drawing/2014/main" id="{AF8A1F0D-899A-4295-8E70-F1F80005108C}"/>
                </a:ext>
              </a:extLst>
            </p:cNvPr>
            <p:cNvSpPr/>
            <p:nvPr/>
          </p:nvSpPr>
          <p:spPr bwMode="auto">
            <a:xfrm>
              <a:off x="4037103" y="3396803"/>
              <a:ext cx="993233" cy="369705"/>
            </a:xfrm>
            <a:prstGeom prst="rect">
              <a:avLst/>
            </a:prstGeom>
            <a:solidFill>
              <a:srgbClr val="F6B78C"/>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600" b="1" i="0" u="none" strike="noStrike" kern="0" cap="none" spc="0" normalizeH="0" noProof="0" dirty="0">
                  <a:ln>
                    <a:noFill/>
                  </a:ln>
                  <a:solidFill>
                    <a:srgbClr val="000000"/>
                  </a:solidFill>
                  <a:effectLst/>
                  <a:uLnTx/>
                  <a:uFillTx/>
                  <a:cs typeface="+mn-ea"/>
                  <a:sym typeface="+mn-lt"/>
                </a:rPr>
                <a:t>Locator</a:t>
              </a:r>
              <a:endParaRPr kumimoji="0" lang="zh-CN" altLang="en-US" sz="1600" b="1" i="0" u="none" strike="noStrike" kern="0" cap="none" spc="0" normalizeH="0" noProof="0" dirty="0">
                <a:ln>
                  <a:noFill/>
                </a:ln>
                <a:solidFill>
                  <a:srgbClr val="000000"/>
                </a:solidFill>
                <a:effectLst/>
                <a:uLnTx/>
                <a:uFillTx/>
                <a:cs typeface="+mn-ea"/>
                <a:sym typeface="+mn-lt"/>
              </a:endParaRPr>
            </a:p>
          </p:txBody>
        </p:sp>
        <p:sp>
          <p:nvSpPr>
            <p:cNvPr id="36" name="矩形 35">
              <a:extLst>
                <a:ext uri="{FF2B5EF4-FFF2-40B4-BE49-F238E27FC236}">
                  <a16:creationId xmlns:a16="http://schemas.microsoft.com/office/drawing/2014/main" id="{E092742F-D690-4AC5-BDF8-C3F915E9E0BC}"/>
                </a:ext>
              </a:extLst>
            </p:cNvPr>
            <p:cNvSpPr/>
            <p:nvPr/>
          </p:nvSpPr>
          <p:spPr bwMode="auto">
            <a:xfrm>
              <a:off x="5030336" y="3397722"/>
              <a:ext cx="1065664" cy="368786"/>
            </a:xfrm>
            <a:prstGeom prst="rect">
              <a:avLst/>
            </a:prstGeom>
            <a:solidFill>
              <a:srgbClr val="FDE397"/>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600" b="1" i="0" u="none" strike="noStrike" kern="0" cap="none" spc="0" normalizeH="0" noProof="0" dirty="0">
                  <a:ln>
                    <a:noFill/>
                  </a:ln>
                  <a:solidFill>
                    <a:srgbClr val="000000"/>
                  </a:solidFill>
                  <a:effectLst/>
                  <a:uLnTx/>
                  <a:uFillTx/>
                  <a:cs typeface="+mn-ea"/>
                  <a:sym typeface="+mn-lt"/>
                </a:rPr>
                <a:t>Function</a:t>
              </a:r>
              <a:endParaRPr kumimoji="0" lang="zh-CN" altLang="en-US" sz="1600" b="1" i="0" u="none" strike="noStrike" kern="0" cap="none" spc="0" normalizeH="0" noProof="0" dirty="0">
                <a:ln>
                  <a:noFill/>
                </a:ln>
                <a:solidFill>
                  <a:srgbClr val="000000"/>
                </a:solidFill>
                <a:effectLst/>
                <a:uLnTx/>
                <a:uFillTx/>
                <a:cs typeface="+mn-ea"/>
                <a:sym typeface="+mn-lt"/>
              </a:endParaRPr>
            </a:p>
          </p:txBody>
        </p:sp>
        <p:sp>
          <p:nvSpPr>
            <p:cNvPr id="37" name="矩形 36">
              <a:extLst>
                <a:ext uri="{FF2B5EF4-FFF2-40B4-BE49-F238E27FC236}">
                  <a16:creationId xmlns:a16="http://schemas.microsoft.com/office/drawing/2014/main" id="{F836C8C9-0CF1-4E56-83A3-4612076EB244}"/>
                </a:ext>
              </a:extLst>
            </p:cNvPr>
            <p:cNvSpPr/>
            <p:nvPr/>
          </p:nvSpPr>
          <p:spPr bwMode="auto">
            <a:xfrm>
              <a:off x="6103266" y="3408555"/>
              <a:ext cx="1189856" cy="357954"/>
            </a:xfrm>
            <a:prstGeom prst="rect">
              <a:avLst/>
            </a:prstGeom>
            <a:solidFill>
              <a:srgbClr val="AFD89C"/>
            </a:solidFill>
            <a:ln w="9525" cap="flat" cmpd="sng" algn="ctr">
              <a:solidFill>
                <a:schemeClr val="bg1"/>
              </a:solidFill>
              <a:prstDash val="solid"/>
              <a:roun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269815" marR="0" lvl="0" indent="-269815" algn="ctr" defTabSz="914400" eaLnBrk="1" fontAlgn="base" latinLnBrk="0" hangingPunct="1">
                <a:lnSpc>
                  <a:spcPct val="120000"/>
                </a:lnSpc>
                <a:spcBef>
                  <a:spcPct val="0"/>
                </a:spcBef>
                <a:spcAft>
                  <a:spcPct val="0"/>
                </a:spcAft>
                <a:buClr>
                  <a:srgbClr val="5F5F5F"/>
                </a:buClr>
                <a:buSzPct val="80000"/>
                <a:buFontTx/>
                <a:buNone/>
                <a:tabLst/>
                <a:defRPr/>
              </a:pPr>
              <a:r>
                <a:rPr kumimoji="0" lang="en-US" altLang="zh-CN" sz="1600" b="1" i="0" u="none" strike="noStrike" kern="0" cap="none" spc="0" normalizeH="0" noProof="0">
                  <a:ln>
                    <a:noFill/>
                  </a:ln>
                  <a:solidFill>
                    <a:srgbClr val="000000"/>
                  </a:solidFill>
                  <a:effectLst/>
                  <a:uLnTx/>
                  <a:uFillTx/>
                  <a:cs typeface="+mn-ea"/>
                  <a:sym typeface="+mn-lt"/>
                </a:rPr>
                <a:t>Arguments</a:t>
              </a:r>
              <a:endParaRPr kumimoji="0" lang="zh-CN" altLang="en-US" sz="1600" b="1" i="0" u="none" strike="noStrike" kern="0" cap="none" spc="0" normalizeH="0" noProof="0" dirty="0">
                <a:ln>
                  <a:noFill/>
                </a:ln>
                <a:solidFill>
                  <a:srgbClr val="000000"/>
                </a:solidFill>
                <a:effectLst/>
                <a:uLnTx/>
                <a:uFillTx/>
                <a:cs typeface="+mn-ea"/>
                <a:sym typeface="+mn-lt"/>
              </a:endParaRPr>
            </a:p>
          </p:txBody>
        </p:sp>
      </p:grpSp>
      <p:sp>
        <p:nvSpPr>
          <p:cNvPr id="38" name="文本框 37">
            <a:extLst>
              <a:ext uri="{FF2B5EF4-FFF2-40B4-BE49-F238E27FC236}">
                <a16:creationId xmlns:a16="http://schemas.microsoft.com/office/drawing/2014/main" id="{B90FE6A9-9538-4E8E-84F0-769646570725}"/>
              </a:ext>
            </a:extLst>
          </p:cNvPr>
          <p:cNvSpPr txBox="1"/>
          <p:nvPr/>
        </p:nvSpPr>
        <p:spPr>
          <a:xfrm>
            <a:off x="2856791" y="1433922"/>
            <a:ext cx="949299" cy="360612"/>
          </a:xfrm>
          <a:prstGeom prst="rect">
            <a:avLst/>
          </a:prstGeom>
          <a:noFill/>
        </p:spPr>
        <p:txBody>
          <a:bodyPr wrap="none" rtlCol="0">
            <a:spAutoFit/>
          </a:bodyPr>
          <a:lstStyle/>
          <a:p>
            <a:pPr>
              <a:lnSpc>
                <a:spcPct val="120000"/>
              </a:lnSpc>
            </a:pPr>
            <a:r>
              <a:rPr lang="en-US" altLang="zh-CN" sz="1600" b="1" dirty="0">
                <a:cs typeface="+mn-ea"/>
                <a:sym typeface="+mn-lt"/>
              </a:rPr>
              <a:t>128 bits</a:t>
            </a:r>
            <a:endParaRPr lang="zh-CN" altLang="en-US" sz="1600" b="1" dirty="0">
              <a:cs typeface="+mn-ea"/>
              <a:sym typeface="+mn-lt"/>
            </a:endParaRPr>
          </a:p>
        </p:txBody>
      </p:sp>
      <p:sp>
        <p:nvSpPr>
          <p:cNvPr id="39" name="文本框 38">
            <a:extLst>
              <a:ext uri="{FF2B5EF4-FFF2-40B4-BE49-F238E27FC236}">
                <a16:creationId xmlns:a16="http://schemas.microsoft.com/office/drawing/2014/main" id="{12C7C24F-A278-4C07-9AE5-2B3041A98CC1}"/>
              </a:ext>
            </a:extLst>
          </p:cNvPr>
          <p:cNvSpPr txBox="1"/>
          <p:nvPr/>
        </p:nvSpPr>
        <p:spPr>
          <a:xfrm>
            <a:off x="5579036" y="2266328"/>
            <a:ext cx="947695" cy="360612"/>
          </a:xfrm>
          <a:prstGeom prst="rect">
            <a:avLst/>
          </a:prstGeom>
          <a:noFill/>
        </p:spPr>
        <p:txBody>
          <a:bodyPr wrap="none" rtlCol="0">
            <a:spAutoFit/>
          </a:bodyPr>
          <a:lstStyle/>
          <a:p>
            <a:pPr>
              <a:lnSpc>
                <a:spcPct val="120000"/>
              </a:lnSpc>
            </a:pPr>
            <a:r>
              <a:rPr lang="en-US" altLang="zh-CN" sz="1600" b="1" dirty="0">
                <a:solidFill>
                  <a:srgbClr val="0070C0"/>
                </a:solidFill>
                <a:cs typeface="+mn-ea"/>
                <a:sym typeface="+mn-lt"/>
              </a:rPr>
              <a:t>Opcode</a:t>
            </a:r>
            <a:endParaRPr lang="zh-CN" altLang="en-US" sz="1600" b="1" dirty="0">
              <a:solidFill>
                <a:srgbClr val="0070C0"/>
              </a:solidFill>
              <a:cs typeface="+mn-ea"/>
              <a:sym typeface="+mn-lt"/>
            </a:endParaRPr>
          </a:p>
        </p:txBody>
      </p:sp>
      <p:cxnSp>
        <p:nvCxnSpPr>
          <p:cNvPr id="40" name="直接连接符 39">
            <a:extLst>
              <a:ext uri="{FF2B5EF4-FFF2-40B4-BE49-F238E27FC236}">
                <a16:creationId xmlns:a16="http://schemas.microsoft.com/office/drawing/2014/main" id="{03462869-14AD-4EED-829E-45CD2C05BC98}"/>
              </a:ext>
            </a:extLst>
          </p:cNvPr>
          <p:cNvCxnSpPr>
            <a:cxnSpLocks/>
          </p:cNvCxnSpPr>
          <p:nvPr/>
        </p:nvCxnSpPr>
        <p:spPr>
          <a:xfrm>
            <a:off x="5442760" y="1855306"/>
            <a:ext cx="0" cy="3354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D2AB971-68FC-435A-A594-3CF3B2BEABCE}"/>
              </a:ext>
            </a:extLst>
          </p:cNvPr>
          <p:cNvCxnSpPr>
            <a:cxnSpLocks/>
          </p:cNvCxnSpPr>
          <p:nvPr/>
        </p:nvCxnSpPr>
        <p:spPr>
          <a:xfrm>
            <a:off x="6747706" y="1855306"/>
            <a:ext cx="0" cy="3354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AA7CD4C-9BEA-45D5-95C9-0819A47882C0}"/>
              </a:ext>
            </a:extLst>
          </p:cNvPr>
          <p:cNvCxnSpPr>
            <a:cxnSpLocks/>
          </p:cNvCxnSpPr>
          <p:nvPr/>
        </p:nvCxnSpPr>
        <p:spPr>
          <a:xfrm>
            <a:off x="8233843" y="1855306"/>
            <a:ext cx="0" cy="3354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88F55F-3B78-4AA5-AAE0-A7A539D860B1}"/>
              </a:ext>
            </a:extLst>
          </p:cNvPr>
          <p:cNvSpPr txBox="1"/>
          <p:nvPr/>
        </p:nvSpPr>
        <p:spPr>
          <a:xfrm>
            <a:off x="7167278" y="2266328"/>
            <a:ext cx="595035" cy="362343"/>
          </a:xfrm>
          <a:prstGeom prst="rect">
            <a:avLst/>
          </a:prstGeom>
          <a:noFill/>
        </p:spPr>
        <p:txBody>
          <a:bodyPr wrap="none" rtlCol="0">
            <a:spAutoFit/>
          </a:bodyPr>
          <a:lstStyle/>
          <a:p>
            <a:pPr>
              <a:lnSpc>
                <a:spcPct val="120000"/>
              </a:lnSpc>
            </a:pPr>
            <a:r>
              <a:rPr lang="zh-CN" altLang="en-US" sz="1600" b="1">
                <a:solidFill>
                  <a:srgbClr val="0070C0"/>
                </a:solidFill>
                <a:cs typeface="+mn-ea"/>
                <a:sym typeface="+mn-lt"/>
              </a:rPr>
              <a:t>可选</a:t>
            </a:r>
          </a:p>
        </p:txBody>
      </p:sp>
      <p:sp>
        <p:nvSpPr>
          <p:cNvPr id="15" name="文本占位符 35">
            <a:extLst>
              <a:ext uri="{FF2B5EF4-FFF2-40B4-BE49-F238E27FC236}">
                <a16:creationId xmlns:a16="http://schemas.microsoft.com/office/drawing/2014/main" id="{741ECDF4-E231-4619-B373-9A20FD17A512}"/>
              </a:ext>
            </a:extLst>
          </p:cNvPr>
          <p:cNvSpPr txBox="1">
            <a:spLocks/>
          </p:cNvSpPr>
          <p:nvPr/>
        </p:nvSpPr>
        <p:spPr>
          <a:xfrm>
            <a:off x="1516706" y="4248841"/>
            <a:ext cx="8136564" cy="660165"/>
          </a:xfrm>
          <a:prstGeom prst="rect">
            <a:avLst/>
          </a:prstGeom>
          <a:solidFill>
            <a:schemeClr val="bg1">
              <a:lumMod val="85000"/>
            </a:schemeClr>
          </a:solidFill>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20000"/>
              </a:lnSpc>
              <a:spcBef>
                <a:spcPts val="0"/>
              </a:spcBef>
              <a:buNone/>
            </a:pPr>
            <a:r>
              <a:rPr lang="en-US" altLang="zh-CN" sz="1400" dirty="0">
                <a:latin typeface="+mn-lt"/>
                <a:ea typeface="+mn-ea"/>
                <a:cs typeface="+mn-ea"/>
                <a:sym typeface="+mn-lt"/>
              </a:rPr>
              <a:t>[Router-segment-routing-ipv6] locator srv6_locator1 ipv6-prefix 2001:DB8:ABCD:: 64</a:t>
            </a:r>
          </a:p>
          <a:p>
            <a:pPr marL="0" indent="0">
              <a:lnSpc>
                <a:spcPct val="120000"/>
              </a:lnSpc>
              <a:spcBef>
                <a:spcPts val="0"/>
              </a:spcBef>
              <a:buNone/>
            </a:pPr>
            <a:r>
              <a:rPr lang="en-US" altLang="zh-CN" sz="1400" dirty="0">
                <a:latin typeface="+mn-lt"/>
                <a:ea typeface="+mn-ea"/>
                <a:cs typeface="+mn-ea"/>
                <a:sym typeface="+mn-lt"/>
              </a:rPr>
              <a:t>[Router-segment-routing-ipv6] </a:t>
            </a:r>
            <a:r>
              <a:rPr lang="en-US" altLang="zh-CN" sz="1400" b="1" dirty="0">
                <a:latin typeface="+mn-lt"/>
                <a:ea typeface="+mn-ea"/>
                <a:cs typeface="+mn-ea"/>
                <a:sym typeface="+mn-lt"/>
              </a:rPr>
              <a:t>opcode</a:t>
            </a:r>
            <a:r>
              <a:rPr lang="zh-CN" altLang="en-US" sz="1400" b="1" dirty="0">
                <a:latin typeface="+mn-lt"/>
                <a:ea typeface="+mn-ea"/>
                <a:cs typeface="+mn-ea"/>
                <a:sym typeface="+mn-lt"/>
              </a:rPr>
              <a:t> </a:t>
            </a:r>
            <a:r>
              <a:rPr lang="en-US" altLang="zh-CN" sz="1400" b="1" dirty="0">
                <a:latin typeface="+mn-lt"/>
                <a:ea typeface="+mn-ea"/>
                <a:cs typeface="+mn-ea"/>
                <a:sym typeface="+mn-lt"/>
              </a:rPr>
              <a:t>::1</a:t>
            </a:r>
            <a:r>
              <a:rPr lang="zh-CN" altLang="en-US" sz="1400" b="1" dirty="0">
                <a:latin typeface="+mn-lt"/>
                <a:ea typeface="+mn-ea"/>
                <a:cs typeface="+mn-ea"/>
                <a:sym typeface="+mn-lt"/>
              </a:rPr>
              <a:t> </a:t>
            </a:r>
            <a:r>
              <a:rPr lang="en-US" altLang="zh-CN" sz="1400" b="1" dirty="0">
                <a:latin typeface="+mn-lt"/>
                <a:ea typeface="+mn-ea"/>
                <a:cs typeface="+mn-ea"/>
                <a:sym typeface="+mn-lt"/>
              </a:rPr>
              <a:t>end-x</a:t>
            </a:r>
            <a:r>
              <a:rPr lang="zh-CN" altLang="en-US" sz="1400" b="1" dirty="0">
                <a:latin typeface="+mn-lt"/>
                <a:ea typeface="+mn-ea"/>
                <a:cs typeface="+mn-ea"/>
                <a:sym typeface="+mn-lt"/>
              </a:rPr>
              <a:t> </a:t>
            </a:r>
            <a:r>
              <a:rPr lang="en-US" altLang="zh-CN" sz="1400" b="1" dirty="0">
                <a:latin typeface="+mn-lt"/>
                <a:ea typeface="+mn-ea"/>
                <a:cs typeface="+mn-ea"/>
                <a:sym typeface="+mn-lt"/>
              </a:rPr>
              <a:t>interface</a:t>
            </a:r>
            <a:r>
              <a:rPr lang="zh-CN" altLang="en-US" sz="1400" b="1" dirty="0">
                <a:latin typeface="+mn-lt"/>
                <a:ea typeface="+mn-ea"/>
                <a:cs typeface="+mn-ea"/>
                <a:sym typeface="+mn-lt"/>
              </a:rPr>
              <a:t> </a:t>
            </a:r>
            <a:r>
              <a:rPr lang="en-US" altLang="zh-CN" sz="1400" b="1" dirty="0">
                <a:latin typeface="+mn-lt"/>
                <a:ea typeface="+mn-ea"/>
                <a:cs typeface="+mn-ea"/>
                <a:sym typeface="+mn-lt"/>
              </a:rPr>
              <a:t>G3/0/0 next-hop 2001:DB8:200::1</a:t>
            </a:r>
          </a:p>
        </p:txBody>
      </p:sp>
      <p:sp>
        <p:nvSpPr>
          <p:cNvPr id="16" name="文本框 15">
            <a:extLst>
              <a:ext uri="{FF2B5EF4-FFF2-40B4-BE49-F238E27FC236}">
                <a16:creationId xmlns:a16="http://schemas.microsoft.com/office/drawing/2014/main" id="{E8DB9F3D-CC47-424F-89C2-E4CC58A370EF}"/>
              </a:ext>
            </a:extLst>
          </p:cNvPr>
          <p:cNvSpPr txBox="1"/>
          <p:nvPr/>
        </p:nvSpPr>
        <p:spPr>
          <a:xfrm>
            <a:off x="1263575" y="5087926"/>
            <a:ext cx="8515425" cy="865126"/>
          </a:xfrm>
          <a:prstGeom prst="rect">
            <a:avLst/>
          </a:prstGeom>
        </p:spPr>
        <p:txBody>
          <a:bodyPr vert="horz" lIns="91440" tIns="45720" rIns="91440" bIns="45720" rtlCol="0">
            <a:normAutofit fontScale="55000" lnSpcReduction="2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lvl="1" indent="-228600">
              <a:lnSpc>
                <a:spcPct val="120000"/>
              </a:lnSpc>
              <a:spcBef>
                <a:spcPts val="500"/>
              </a:spcBef>
              <a:buFont typeface="Wingdings" panose="05000000000000000000" pitchFamily="2" charset="2"/>
              <a:buChar char="Ø"/>
              <a:defRPr sz="22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此</a:t>
            </a:r>
            <a:r>
              <a:rPr lang="en-US" altLang="zh-CN" dirty="0">
                <a:sym typeface="+mn-lt"/>
              </a:rPr>
              <a:t>Function</a:t>
            </a:r>
            <a:r>
              <a:rPr lang="zh-CN" altLang="en-US" dirty="0">
                <a:sym typeface="+mn-lt"/>
              </a:rPr>
              <a:t>对应的</a:t>
            </a:r>
            <a:r>
              <a:rPr lang="en-US" altLang="zh-CN" dirty="0">
                <a:sym typeface="+mn-lt"/>
              </a:rPr>
              <a:t>opcode</a:t>
            </a:r>
            <a:r>
              <a:rPr lang="zh-CN" altLang="en-US" dirty="0">
                <a:sym typeface="+mn-lt"/>
              </a:rPr>
              <a:t>为</a:t>
            </a:r>
            <a:r>
              <a:rPr lang="en-US" altLang="zh-CN" dirty="0">
                <a:sym typeface="+mn-lt"/>
              </a:rPr>
              <a:t>::1</a:t>
            </a:r>
            <a:r>
              <a:rPr lang="zh-CN" altLang="en-US" dirty="0">
                <a:sym typeface="+mn-lt"/>
              </a:rPr>
              <a:t>，此时没有</a:t>
            </a:r>
            <a:r>
              <a:rPr lang="en-US" altLang="zh-CN" dirty="0">
                <a:sym typeface="+mn-lt"/>
              </a:rPr>
              <a:t>Arguments</a:t>
            </a:r>
            <a:r>
              <a:rPr lang="zh-CN" altLang="en-US" dirty="0">
                <a:sym typeface="+mn-lt"/>
              </a:rPr>
              <a:t>，那么</a:t>
            </a:r>
            <a:r>
              <a:rPr lang="en-US" altLang="zh-CN" dirty="0">
                <a:sym typeface="+mn-lt"/>
              </a:rPr>
              <a:t>SRv6 SID</a:t>
            </a:r>
            <a:r>
              <a:rPr lang="zh-CN" altLang="en-US" dirty="0">
                <a:sym typeface="+mn-lt"/>
              </a:rPr>
              <a:t>值为</a:t>
            </a:r>
            <a:r>
              <a:rPr lang="en-US" altLang="zh-CN" dirty="0">
                <a:sym typeface="+mn-lt"/>
              </a:rPr>
              <a:t>2001:db8:abcd::1</a:t>
            </a:r>
            <a:r>
              <a:rPr lang="zh-CN" altLang="en-US" dirty="0">
                <a:sym typeface="+mn-lt"/>
              </a:rPr>
              <a:t>。</a:t>
            </a:r>
            <a:endParaRPr lang="en-US" altLang="zh-CN" dirty="0">
              <a:sym typeface="+mn-lt"/>
            </a:endParaRPr>
          </a:p>
          <a:p>
            <a:r>
              <a:rPr lang="zh-CN" altLang="en-US" dirty="0">
                <a:sym typeface="+mn-lt"/>
              </a:rPr>
              <a:t>此</a:t>
            </a:r>
            <a:r>
              <a:rPr lang="en-US" altLang="zh-CN" dirty="0">
                <a:sym typeface="+mn-lt"/>
              </a:rPr>
              <a:t>Function</a:t>
            </a:r>
            <a:r>
              <a:rPr lang="zh-CN" altLang="en-US" dirty="0">
                <a:sym typeface="+mn-lt"/>
              </a:rPr>
              <a:t>的行为表示将报文从指定接口（</a:t>
            </a:r>
            <a:r>
              <a:rPr lang="en-US" altLang="zh-CN" dirty="0">
                <a:sym typeface="+mn-lt"/>
              </a:rPr>
              <a:t>G3/0/0</a:t>
            </a:r>
            <a:r>
              <a:rPr lang="zh-CN" altLang="en-US" dirty="0">
                <a:sym typeface="+mn-lt"/>
              </a:rPr>
              <a:t>），转发给对应的邻居节点（</a:t>
            </a:r>
            <a:r>
              <a:rPr lang="en-US" altLang="zh-CN" dirty="0">
                <a:sym typeface="+mn-lt"/>
              </a:rPr>
              <a:t>2001:DB8:200::1</a:t>
            </a:r>
            <a:r>
              <a:rPr lang="zh-CN" altLang="en-US" dirty="0">
                <a:sym typeface="+mn-lt"/>
              </a:rPr>
              <a:t>）。</a:t>
            </a:r>
            <a:endParaRPr lang="en-US" altLang="zh-CN" dirty="0">
              <a:sym typeface="+mn-lt"/>
            </a:endParaRPr>
          </a:p>
        </p:txBody>
      </p:sp>
      <p:sp>
        <p:nvSpPr>
          <p:cNvPr id="4" name="日期占位符 3">
            <a:extLst>
              <a:ext uri="{FF2B5EF4-FFF2-40B4-BE49-F238E27FC236}">
                <a16:creationId xmlns:a16="http://schemas.microsoft.com/office/drawing/2014/main" id="{CFD69A89-1AB8-5C5F-841E-FCE64C79E533}"/>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EBDEDED1-EF94-C287-CDBE-77058AF8B70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93744B6D-50F3-A5CB-0615-2624A11D7C3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284</a:t>
            </a:fld>
            <a:endParaRPr lang="en-US">
              <a:cs typeface="+mn-ea"/>
              <a:sym typeface="+mn-lt"/>
            </a:endParaRPr>
          </a:p>
        </p:txBody>
      </p:sp>
    </p:spTree>
    <p:extLst>
      <p:ext uri="{BB962C8B-B14F-4D97-AF65-F5344CB8AC3E}">
        <p14:creationId xmlns:p14="http://schemas.microsoft.com/office/powerpoint/2010/main" val="4179039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gray"/>
        <p:txBody>
          <a:bodyPr>
            <a:normAutofit/>
          </a:bodyPr>
          <a:lstStyle/>
          <a:p>
            <a:pPr>
              <a:lnSpc>
                <a:spcPct val="120000"/>
              </a:lnSpc>
            </a:pPr>
            <a:r>
              <a:rPr lang="en-US" altLang="zh-CN" sz="3200" dirty="0">
                <a:latin typeface="+mn-lt"/>
                <a:ea typeface="+mn-ea"/>
                <a:cs typeface="+mn-ea"/>
                <a:sym typeface="+mn-lt"/>
              </a:rPr>
              <a:t>SRv6 SID</a:t>
            </a:r>
            <a:r>
              <a:rPr lang="zh-CN" altLang="en-US" sz="3200" dirty="0">
                <a:latin typeface="+mn-lt"/>
                <a:ea typeface="+mn-ea"/>
                <a:cs typeface="+mn-ea"/>
                <a:sym typeface="+mn-lt"/>
              </a:rPr>
              <a:t>举例</a:t>
            </a:r>
          </a:p>
        </p:txBody>
      </p:sp>
      <p:sp>
        <p:nvSpPr>
          <p:cNvPr id="35" name="文本占位符 34"/>
          <p:cNvSpPr>
            <a:spLocks noGrp="1"/>
          </p:cNvSpPr>
          <p:nvPr>
            <p:ph idx="1"/>
          </p:nvPr>
        </p:nvSpPr>
        <p:spPr bwMode="gray">
          <a:xfrm>
            <a:off x="660400" y="4058572"/>
            <a:ext cx="10858500" cy="2207752"/>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End SID</a:t>
            </a:r>
            <a:r>
              <a:rPr lang="zh-CN" altLang="en-US" sz="2400" dirty="0">
                <a:solidFill>
                  <a:schemeClr val="accent1"/>
                </a:solidFill>
                <a:cs typeface="+mn-ea"/>
                <a:sym typeface="+mn-lt"/>
              </a:rPr>
              <a:t>用于标识网络中的某个目的节点（</a:t>
            </a:r>
            <a:r>
              <a:rPr lang="en-US" altLang="zh-CN" sz="2400" dirty="0">
                <a:solidFill>
                  <a:schemeClr val="accent1"/>
                </a:solidFill>
                <a:cs typeface="+mn-ea"/>
                <a:sym typeface="+mn-lt"/>
              </a:rPr>
              <a:t>Node</a:t>
            </a:r>
            <a:r>
              <a:rPr lang="zh-CN" altLang="en-US" sz="2400" dirty="0">
                <a:solidFill>
                  <a:schemeClr val="accent1"/>
                </a:solidFill>
                <a:cs typeface="+mn-ea"/>
                <a:sym typeface="+mn-lt"/>
              </a:rPr>
              <a:t>）。类似</a:t>
            </a:r>
            <a:r>
              <a:rPr lang="en-US" altLang="zh-CN" sz="2400" dirty="0">
                <a:solidFill>
                  <a:schemeClr val="accent1"/>
                </a:solidFill>
                <a:cs typeface="+mn-ea"/>
                <a:sym typeface="+mn-lt"/>
              </a:rPr>
              <a:t>SR-MPLS</a:t>
            </a:r>
            <a:r>
              <a:rPr lang="zh-CN" altLang="en-US" sz="2400" dirty="0">
                <a:solidFill>
                  <a:schemeClr val="accent1"/>
                </a:solidFill>
                <a:cs typeface="+mn-ea"/>
                <a:sym typeface="+mn-lt"/>
              </a:rPr>
              <a:t>中的</a:t>
            </a:r>
            <a:r>
              <a:rPr lang="en-US" altLang="zh-CN" sz="2400" dirty="0">
                <a:solidFill>
                  <a:schemeClr val="accent1"/>
                </a:solidFill>
                <a:cs typeface="+mn-ea"/>
                <a:sym typeface="+mn-lt"/>
              </a:rPr>
              <a:t>Node SID</a:t>
            </a:r>
            <a:r>
              <a:rPr lang="zh-CN" altLang="en-US" sz="2400" dirty="0">
                <a:solidFill>
                  <a:schemeClr val="accent1"/>
                </a:solidFill>
                <a:cs typeface="+mn-ea"/>
                <a:sym typeface="+mn-lt"/>
              </a:rPr>
              <a:t>。</a:t>
            </a:r>
            <a:r>
              <a:rPr lang="en-US" altLang="zh-CN" sz="2400" dirty="0">
                <a:solidFill>
                  <a:schemeClr val="accent1"/>
                </a:solidFill>
                <a:cs typeface="+mn-ea"/>
                <a:sym typeface="+mn-lt"/>
              </a:rPr>
              <a:t>End SID</a:t>
            </a:r>
            <a:r>
              <a:rPr lang="zh-CN" altLang="en-US" sz="2400" dirty="0">
                <a:solidFill>
                  <a:schemeClr val="accent1"/>
                </a:solidFill>
                <a:cs typeface="+mn-ea"/>
                <a:sym typeface="+mn-lt"/>
              </a:rPr>
              <a:t>通过</a:t>
            </a:r>
            <a:r>
              <a:rPr lang="en-US" altLang="zh-CN" sz="2400" dirty="0">
                <a:solidFill>
                  <a:schemeClr val="accent1"/>
                </a:solidFill>
                <a:cs typeface="+mn-ea"/>
                <a:sym typeface="+mn-lt"/>
              </a:rPr>
              <a:t>IGP</a:t>
            </a:r>
            <a:r>
              <a:rPr lang="zh-CN" altLang="en-US" sz="2400" dirty="0">
                <a:solidFill>
                  <a:schemeClr val="accent1"/>
                </a:solidFill>
                <a:cs typeface="+mn-ea"/>
                <a:sym typeface="+mn-lt"/>
              </a:rPr>
              <a:t>协议扩散到其他网元，全局可见，本地有效。</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err="1">
                <a:solidFill>
                  <a:schemeClr val="accent1"/>
                </a:solidFill>
                <a:cs typeface="+mn-ea"/>
                <a:sym typeface="+mn-lt"/>
              </a:rPr>
              <a:t>End.X</a:t>
            </a:r>
            <a:r>
              <a:rPr lang="en-US" altLang="zh-CN" sz="2400" dirty="0">
                <a:solidFill>
                  <a:schemeClr val="accent1"/>
                </a:solidFill>
                <a:cs typeface="+mn-ea"/>
                <a:sym typeface="+mn-lt"/>
              </a:rPr>
              <a:t> SID</a:t>
            </a:r>
            <a:r>
              <a:rPr lang="zh-CN" altLang="en-US" sz="2400" dirty="0">
                <a:solidFill>
                  <a:schemeClr val="accent1"/>
                </a:solidFill>
                <a:cs typeface="+mn-ea"/>
                <a:sym typeface="+mn-lt"/>
              </a:rPr>
              <a:t>表示三层交叉连接的</a:t>
            </a:r>
            <a:r>
              <a:rPr lang="en-US" altLang="zh-CN" sz="2400" dirty="0">
                <a:solidFill>
                  <a:schemeClr val="accent1"/>
                </a:solidFill>
                <a:cs typeface="+mn-ea"/>
                <a:sym typeface="+mn-lt"/>
              </a:rPr>
              <a:t>Endpoint SID</a:t>
            </a:r>
            <a:r>
              <a:rPr lang="zh-CN" altLang="en-US" sz="2400" dirty="0">
                <a:solidFill>
                  <a:schemeClr val="accent1"/>
                </a:solidFill>
                <a:cs typeface="+mn-ea"/>
                <a:sym typeface="+mn-lt"/>
              </a:rPr>
              <a:t>，用于标识网络中的某条链路。类似</a:t>
            </a:r>
            <a:r>
              <a:rPr lang="en-US" altLang="zh-CN" sz="2400" dirty="0">
                <a:solidFill>
                  <a:schemeClr val="accent1"/>
                </a:solidFill>
                <a:cs typeface="+mn-ea"/>
                <a:sym typeface="+mn-lt"/>
              </a:rPr>
              <a:t>SR-MPLS</a:t>
            </a:r>
            <a:r>
              <a:rPr lang="zh-CN" altLang="en-US" sz="2400" dirty="0">
                <a:solidFill>
                  <a:schemeClr val="accent1"/>
                </a:solidFill>
                <a:cs typeface="+mn-ea"/>
                <a:sym typeface="+mn-lt"/>
              </a:rPr>
              <a:t>中的</a:t>
            </a:r>
            <a:r>
              <a:rPr lang="en-US" altLang="zh-CN" sz="2400" dirty="0">
                <a:solidFill>
                  <a:schemeClr val="accent1"/>
                </a:solidFill>
                <a:cs typeface="+mn-ea"/>
                <a:sym typeface="+mn-lt"/>
              </a:rPr>
              <a:t>Adjacency SID</a:t>
            </a:r>
            <a:r>
              <a:rPr lang="zh-CN" altLang="en-US" sz="2400" dirty="0">
                <a:solidFill>
                  <a:schemeClr val="accent1"/>
                </a:solidFill>
                <a:cs typeface="+mn-ea"/>
                <a:sym typeface="+mn-lt"/>
              </a:rPr>
              <a:t>。</a:t>
            </a:r>
            <a:r>
              <a:rPr lang="en-US" altLang="zh-CN" sz="2400" dirty="0" err="1">
                <a:solidFill>
                  <a:schemeClr val="accent1"/>
                </a:solidFill>
                <a:cs typeface="+mn-ea"/>
                <a:sym typeface="+mn-lt"/>
              </a:rPr>
              <a:t>End.X</a:t>
            </a:r>
            <a:r>
              <a:rPr lang="en-US" altLang="zh-CN" sz="2400" dirty="0">
                <a:solidFill>
                  <a:schemeClr val="accent1"/>
                </a:solidFill>
                <a:cs typeface="+mn-ea"/>
                <a:sym typeface="+mn-lt"/>
              </a:rPr>
              <a:t> SID</a:t>
            </a:r>
            <a:r>
              <a:rPr lang="zh-CN" altLang="en-US" sz="2400" dirty="0">
                <a:solidFill>
                  <a:schemeClr val="accent1"/>
                </a:solidFill>
                <a:cs typeface="+mn-ea"/>
                <a:sym typeface="+mn-lt"/>
              </a:rPr>
              <a:t>通过</a:t>
            </a:r>
            <a:r>
              <a:rPr lang="en-US" altLang="zh-CN" sz="2400" dirty="0">
                <a:solidFill>
                  <a:schemeClr val="accent1"/>
                </a:solidFill>
                <a:cs typeface="+mn-ea"/>
                <a:sym typeface="+mn-lt"/>
              </a:rPr>
              <a:t>IGP</a:t>
            </a:r>
            <a:r>
              <a:rPr lang="zh-CN" altLang="en-US" sz="2400" dirty="0">
                <a:solidFill>
                  <a:schemeClr val="accent1"/>
                </a:solidFill>
                <a:cs typeface="+mn-ea"/>
                <a:sym typeface="+mn-lt"/>
              </a:rPr>
              <a:t>协议扩散到其他网元，全局可见，本地有效。</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End.DT4 SID</a:t>
            </a:r>
            <a:r>
              <a:rPr lang="zh-CN" altLang="en-US" sz="2400" dirty="0">
                <a:solidFill>
                  <a:schemeClr val="accent1"/>
                </a:solidFill>
                <a:cs typeface="+mn-ea"/>
                <a:sym typeface="+mn-lt"/>
              </a:rPr>
              <a:t>表示</a:t>
            </a:r>
            <a:r>
              <a:rPr lang="en-US" altLang="zh-CN" sz="2400" dirty="0">
                <a:solidFill>
                  <a:schemeClr val="accent1"/>
                </a:solidFill>
                <a:cs typeface="+mn-ea"/>
                <a:sym typeface="+mn-lt"/>
              </a:rPr>
              <a:t>PE</a:t>
            </a:r>
            <a:r>
              <a:rPr lang="zh-CN" altLang="en-US" sz="2400" dirty="0">
                <a:solidFill>
                  <a:schemeClr val="accent1"/>
                </a:solidFill>
                <a:cs typeface="+mn-ea"/>
                <a:sym typeface="+mn-lt"/>
              </a:rPr>
              <a:t>类型的</a:t>
            </a:r>
            <a:r>
              <a:rPr lang="en-US" altLang="zh-CN" sz="2400" dirty="0">
                <a:solidFill>
                  <a:schemeClr val="accent1"/>
                </a:solidFill>
                <a:cs typeface="+mn-ea"/>
                <a:sym typeface="+mn-lt"/>
              </a:rPr>
              <a:t>Endpoint SID</a:t>
            </a:r>
            <a:r>
              <a:rPr lang="zh-CN" altLang="en-US" sz="2400" dirty="0">
                <a:solidFill>
                  <a:schemeClr val="accent1"/>
                </a:solidFill>
                <a:cs typeface="+mn-ea"/>
                <a:sym typeface="+mn-lt"/>
              </a:rPr>
              <a:t>，用于标识网络中的某个</a:t>
            </a:r>
            <a:r>
              <a:rPr lang="en-US" altLang="zh-CN" sz="2400" dirty="0">
                <a:solidFill>
                  <a:schemeClr val="accent1"/>
                </a:solidFill>
                <a:cs typeface="+mn-ea"/>
                <a:sym typeface="+mn-lt"/>
              </a:rPr>
              <a:t>IPv4 VPN</a:t>
            </a:r>
            <a:r>
              <a:rPr lang="zh-CN" altLang="en-US" sz="2400" dirty="0">
                <a:solidFill>
                  <a:schemeClr val="accent1"/>
                </a:solidFill>
                <a:cs typeface="+mn-ea"/>
                <a:sym typeface="+mn-lt"/>
              </a:rPr>
              <a:t>实例。</a:t>
            </a:r>
            <a:r>
              <a:rPr lang="en-US" altLang="zh-CN" sz="2400" dirty="0">
                <a:solidFill>
                  <a:schemeClr val="accent1"/>
                </a:solidFill>
                <a:cs typeface="+mn-ea"/>
                <a:sym typeface="+mn-lt"/>
              </a:rPr>
              <a:t>End.DT4 SID</a:t>
            </a:r>
            <a:r>
              <a:rPr lang="zh-CN" altLang="en-US" sz="2400" dirty="0">
                <a:solidFill>
                  <a:schemeClr val="accent1"/>
                </a:solidFill>
                <a:cs typeface="+mn-ea"/>
                <a:sym typeface="+mn-lt"/>
              </a:rPr>
              <a:t>对应的转发动作是解封装报文，并且查找</a:t>
            </a:r>
            <a:r>
              <a:rPr lang="en-US" altLang="zh-CN" sz="2400" dirty="0">
                <a:solidFill>
                  <a:schemeClr val="accent1"/>
                </a:solidFill>
                <a:cs typeface="+mn-ea"/>
                <a:sym typeface="+mn-lt"/>
              </a:rPr>
              <a:t>IPv4 VPN</a:t>
            </a:r>
            <a:r>
              <a:rPr lang="zh-CN" altLang="en-US" sz="2400" dirty="0">
                <a:solidFill>
                  <a:schemeClr val="accent1"/>
                </a:solidFill>
                <a:cs typeface="+mn-ea"/>
                <a:sym typeface="+mn-lt"/>
              </a:rPr>
              <a:t>实例路由表转发。</a:t>
            </a:r>
            <a:r>
              <a:rPr lang="en-US" altLang="zh-CN" sz="2400" dirty="0">
                <a:solidFill>
                  <a:schemeClr val="accent1"/>
                </a:solidFill>
                <a:cs typeface="+mn-ea"/>
                <a:sym typeface="+mn-lt"/>
              </a:rPr>
              <a:t>End.DT4 SID</a:t>
            </a:r>
            <a:r>
              <a:rPr lang="zh-CN" altLang="en-US" sz="2400" dirty="0">
                <a:solidFill>
                  <a:schemeClr val="accent1"/>
                </a:solidFill>
                <a:cs typeface="+mn-ea"/>
                <a:sym typeface="+mn-lt"/>
              </a:rPr>
              <a:t>在</a:t>
            </a:r>
            <a:r>
              <a:rPr lang="en-US" altLang="zh-CN" sz="2400" dirty="0">
                <a:solidFill>
                  <a:schemeClr val="accent1"/>
                </a:solidFill>
                <a:cs typeface="+mn-ea"/>
                <a:sym typeface="+mn-lt"/>
              </a:rPr>
              <a:t>L3VPNv4</a:t>
            </a:r>
            <a:r>
              <a:rPr lang="zh-CN" altLang="en-US" sz="2400" dirty="0">
                <a:solidFill>
                  <a:schemeClr val="accent1"/>
                </a:solidFill>
                <a:cs typeface="+mn-ea"/>
                <a:sym typeface="+mn-lt"/>
              </a:rPr>
              <a:t>场景使用，等价于</a:t>
            </a:r>
            <a:r>
              <a:rPr lang="en-US" altLang="zh-CN" sz="2400" dirty="0">
                <a:solidFill>
                  <a:schemeClr val="accent1"/>
                </a:solidFill>
                <a:cs typeface="+mn-ea"/>
                <a:sym typeface="+mn-lt"/>
              </a:rPr>
              <a:t>IPv4 VPN</a:t>
            </a:r>
            <a:r>
              <a:rPr lang="zh-CN" altLang="en-US" sz="2400" dirty="0">
                <a:solidFill>
                  <a:schemeClr val="accent1"/>
                </a:solidFill>
                <a:cs typeface="+mn-ea"/>
                <a:sym typeface="+mn-lt"/>
              </a:rPr>
              <a:t>的标签。</a:t>
            </a:r>
            <a:r>
              <a:rPr lang="en-US" altLang="zh-CN" sz="2400" dirty="0">
                <a:solidFill>
                  <a:schemeClr val="accent1"/>
                </a:solidFill>
                <a:cs typeface="+mn-ea"/>
                <a:sym typeface="+mn-lt"/>
              </a:rPr>
              <a:t>End.DT4 SID</a:t>
            </a:r>
            <a:r>
              <a:rPr lang="zh-CN" altLang="en-US" sz="2400" dirty="0">
                <a:solidFill>
                  <a:schemeClr val="accent1"/>
                </a:solidFill>
                <a:cs typeface="+mn-ea"/>
                <a:sym typeface="+mn-lt"/>
              </a:rPr>
              <a:t>可以通过静态配置生成，也可以通过</a:t>
            </a:r>
            <a:r>
              <a:rPr lang="en-US" altLang="zh-CN" sz="2400" dirty="0">
                <a:solidFill>
                  <a:schemeClr val="accent1"/>
                </a:solidFill>
                <a:cs typeface="+mn-ea"/>
                <a:sym typeface="+mn-lt"/>
              </a:rPr>
              <a:t>BGP</a:t>
            </a:r>
            <a:r>
              <a:rPr lang="zh-CN" altLang="en-US" sz="2400" dirty="0">
                <a:solidFill>
                  <a:schemeClr val="accent1"/>
                </a:solidFill>
                <a:cs typeface="+mn-ea"/>
                <a:sym typeface="+mn-lt"/>
              </a:rPr>
              <a:t>在</a:t>
            </a:r>
            <a:r>
              <a:rPr lang="en-US" altLang="zh-CN" sz="2400" dirty="0">
                <a:solidFill>
                  <a:schemeClr val="accent1"/>
                </a:solidFill>
                <a:cs typeface="+mn-ea"/>
                <a:sym typeface="+mn-lt"/>
              </a:rPr>
              <a:t>Locator</a:t>
            </a:r>
            <a:r>
              <a:rPr lang="zh-CN" altLang="en-US" sz="2400" dirty="0">
                <a:solidFill>
                  <a:schemeClr val="accent1"/>
                </a:solidFill>
                <a:cs typeface="+mn-ea"/>
                <a:sym typeface="+mn-lt"/>
              </a:rPr>
              <a:t>的动态</a:t>
            </a:r>
            <a:r>
              <a:rPr lang="en-US" altLang="zh-CN" sz="2400" dirty="0">
                <a:solidFill>
                  <a:schemeClr val="accent1"/>
                </a:solidFill>
                <a:cs typeface="+mn-ea"/>
                <a:sym typeface="+mn-lt"/>
              </a:rPr>
              <a:t>SID</a:t>
            </a:r>
            <a:r>
              <a:rPr lang="zh-CN" altLang="en-US" sz="2400" dirty="0">
                <a:solidFill>
                  <a:schemeClr val="accent1"/>
                </a:solidFill>
                <a:cs typeface="+mn-ea"/>
                <a:sym typeface="+mn-lt"/>
              </a:rPr>
              <a:t>范围内自动分配。</a:t>
            </a:r>
            <a:endParaRPr lang="en-US" altLang="zh-CN" sz="2400" dirty="0">
              <a:solidFill>
                <a:schemeClr val="accent1"/>
              </a:solidFill>
              <a:cs typeface="+mn-ea"/>
              <a:sym typeface="+mn-lt"/>
            </a:endParaRPr>
          </a:p>
        </p:txBody>
      </p:sp>
      <p:sp>
        <p:nvSpPr>
          <p:cNvPr id="36" name="矩形 35"/>
          <p:cNvSpPr/>
          <p:nvPr/>
        </p:nvSpPr>
        <p:spPr bwMode="gray">
          <a:xfrm>
            <a:off x="9894884" y="3076533"/>
            <a:ext cx="1826072" cy="780536"/>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7" name="矩形 36"/>
          <p:cNvSpPr/>
          <p:nvPr/>
        </p:nvSpPr>
        <p:spPr bwMode="gray">
          <a:xfrm>
            <a:off x="522292" y="3076533"/>
            <a:ext cx="1826072" cy="780536"/>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8" name="矩形 37"/>
          <p:cNvSpPr/>
          <p:nvPr/>
        </p:nvSpPr>
        <p:spPr bwMode="gray">
          <a:xfrm>
            <a:off x="522292" y="1178788"/>
            <a:ext cx="11198664" cy="1673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cxnSp>
        <p:nvCxnSpPr>
          <p:cNvPr id="39" name="直接连接符 38"/>
          <p:cNvCxnSpPr/>
          <p:nvPr/>
        </p:nvCxnSpPr>
        <p:spPr bwMode="gray">
          <a:xfrm>
            <a:off x="1267619" y="2188331"/>
            <a:ext cx="96894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bwMode="gray">
          <a:xfrm>
            <a:off x="735366" y="1695552"/>
            <a:ext cx="524503" cy="327077"/>
          </a:xfrm>
          <a:prstGeom prst="rect">
            <a:avLst/>
          </a:prstGeom>
        </p:spPr>
        <p:txBody>
          <a:bodyPr wrap="none">
            <a:spAutoFit/>
          </a:bodyPr>
          <a:lstStyle/>
          <a:p>
            <a:pPr algn="ctr">
              <a:lnSpc>
                <a:spcPct val="120000"/>
              </a:lnSpc>
            </a:pPr>
            <a:r>
              <a:rPr lang="en-US" altLang="zh-CN" sz="1400" b="1" dirty="0">
                <a:cs typeface="+mn-ea"/>
                <a:sym typeface="+mn-lt"/>
              </a:rPr>
              <a:t>PE1</a:t>
            </a:r>
            <a:endParaRPr lang="zh-CN" altLang="en-US" sz="1400" b="1" dirty="0">
              <a:solidFill>
                <a:srgbClr val="FF3300"/>
              </a:solidFill>
              <a:cs typeface="+mn-ea"/>
              <a:sym typeface="+mn-lt"/>
            </a:endParaRPr>
          </a:p>
        </p:txBody>
      </p:sp>
      <p:sp>
        <p:nvSpPr>
          <p:cNvPr id="42" name="矩形 41"/>
          <p:cNvSpPr/>
          <p:nvPr/>
        </p:nvSpPr>
        <p:spPr bwMode="gray">
          <a:xfrm>
            <a:off x="5964636" y="1695552"/>
            <a:ext cx="304892" cy="327077"/>
          </a:xfrm>
          <a:prstGeom prst="rect">
            <a:avLst/>
          </a:prstGeom>
        </p:spPr>
        <p:txBody>
          <a:bodyPr wrap="none">
            <a:spAutoFit/>
          </a:bodyPr>
          <a:lstStyle/>
          <a:p>
            <a:pPr algn="ctr">
              <a:lnSpc>
                <a:spcPct val="120000"/>
              </a:lnSpc>
            </a:pPr>
            <a:r>
              <a:rPr lang="en-US" altLang="zh-CN" sz="1400" b="1" dirty="0">
                <a:cs typeface="+mn-ea"/>
                <a:sym typeface="+mn-lt"/>
              </a:rPr>
              <a:t>P</a:t>
            </a:r>
            <a:endParaRPr lang="zh-CN" altLang="en-US" sz="1400" b="1" dirty="0">
              <a:solidFill>
                <a:srgbClr val="FF3300"/>
              </a:solidFill>
              <a:cs typeface="+mn-ea"/>
              <a:sym typeface="+mn-lt"/>
            </a:endParaRPr>
          </a:p>
        </p:txBody>
      </p:sp>
      <p:sp>
        <p:nvSpPr>
          <p:cNvPr id="44" name="矩形 43"/>
          <p:cNvSpPr/>
          <p:nvPr/>
        </p:nvSpPr>
        <p:spPr bwMode="gray">
          <a:xfrm>
            <a:off x="10974295" y="1695552"/>
            <a:ext cx="524503" cy="327077"/>
          </a:xfrm>
          <a:prstGeom prst="rect">
            <a:avLst/>
          </a:prstGeom>
        </p:spPr>
        <p:txBody>
          <a:bodyPr wrap="none">
            <a:spAutoFit/>
          </a:bodyPr>
          <a:lstStyle/>
          <a:p>
            <a:pPr algn="ctr">
              <a:lnSpc>
                <a:spcPct val="120000"/>
              </a:lnSpc>
            </a:pPr>
            <a:r>
              <a:rPr lang="en-US" altLang="zh-CN" sz="1400" b="1" dirty="0">
                <a:cs typeface="+mn-ea"/>
                <a:sym typeface="+mn-lt"/>
              </a:rPr>
              <a:t>PE2</a:t>
            </a:r>
            <a:endParaRPr lang="zh-CN" altLang="en-US" sz="1400" b="1" dirty="0">
              <a:solidFill>
                <a:srgbClr val="FF3300"/>
              </a:solidFill>
              <a:cs typeface="+mn-ea"/>
              <a:sym typeface="+mn-lt"/>
            </a:endParaRPr>
          </a:p>
        </p:txBody>
      </p:sp>
      <p:sp>
        <p:nvSpPr>
          <p:cNvPr id="48" name="文本框 47"/>
          <p:cNvSpPr txBox="1"/>
          <p:nvPr/>
        </p:nvSpPr>
        <p:spPr bwMode="gray">
          <a:xfrm>
            <a:off x="9961460" y="3165727"/>
            <a:ext cx="976549" cy="515206"/>
          </a:xfrm>
          <a:prstGeom prst="rect">
            <a:avLst/>
          </a:prstGeom>
          <a:noFill/>
          <a:ln>
            <a:noFill/>
          </a:ln>
        </p:spPr>
        <p:txBody>
          <a:bodyPr wrap="none" rtlCol="0">
            <a:spAutoFit/>
          </a:bodyPr>
          <a:lstStyle/>
          <a:p>
            <a:pPr algn="ctr">
              <a:lnSpc>
                <a:spcPct val="120000"/>
              </a:lnSpc>
            </a:pPr>
            <a:r>
              <a:rPr lang="en-US" altLang="zh-CN" sz="1200" dirty="0">
                <a:cs typeface="+mn-ea"/>
                <a:sym typeface="+mn-lt"/>
              </a:rPr>
              <a:t>Loopback1 </a:t>
            </a:r>
          </a:p>
          <a:p>
            <a:pPr algn="ctr">
              <a:lnSpc>
                <a:spcPct val="120000"/>
              </a:lnSpc>
            </a:pPr>
            <a:r>
              <a:rPr lang="en-US" altLang="zh-CN" sz="1200" dirty="0">
                <a:cs typeface="+mn-ea"/>
                <a:sym typeface="+mn-lt"/>
              </a:rPr>
              <a:t>10.1.5.5/32</a:t>
            </a:r>
            <a:endParaRPr lang="zh-CN" altLang="en-US" sz="1200" dirty="0">
              <a:cs typeface="+mn-ea"/>
              <a:sym typeface="+mn-lt"/>
            </a:endParaRPr>
          </a:p>
        </p:txBody>
      </p:sp>
      <p:cxnSp>
        <p:nvCxnSpPr>
          <p:cNvPr id="55" name="直接连接符 54"/>
          <p:cNvCxnSpPr/>
          <p:nvPr/>
        </p:nvCxnSpPr>
        <p:spPr bwMode="gray">
          <a:xfrm>
            <a:off x="997619" y="2409731"/>
            <a:ext cx="0" cy="727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gray">
          <a:xfrm>
            <a:off x="11227071" y="2409731"/>
            <a:ext cx="0" cy="727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bwMode="gray">
          <a:xfrm>
            <a:off x="730558" y="3627392"/>
            <a:ext cx="534121" cy="327077"/>
          </a:xfrm>
          <a:prstGeom prst="rect">
            <a:avLst/>
          </a:prstGeom>
        </p:spPr>
        <p:txBody>
          <a:bodyPr wrap="none">
            <a:spAutoFit/>
          </a:bodyPr>
          <a:lstStyle/>
          <a:p>
            <a:pPr algn="ctr">
              <a:lnSpc>
                <a:spcPct val="120000"/>
              </a:lnSpc>
            </a:pPr>
            <a:r>
              <a:rPr lang="en-US" altLang="zh-CN" sz="1400" b="1" dirty="0">
                <a:cs typeface="+mn-ea"/>
                <a:sym typeface="+mn-lt"/>
              </a:rPr>
              <a:t>CE1</a:t>
            </a:r>
            <a:endParaRPr lang="zh-CN" altLang="en-US" sz="1400" b="1" dirty="0">
              <a:solidFill>
                <a:srgbClr val="FF3300"/>
              </a:solidFill>
              <a:cs typeface="+mn-ea"/>
              <a:sym typeface="+mn-lt"/>
            </a:endParaRPr>
          </a:p>
        </p:txBody>
      </p:sp>
      <p:sp>
        <p:nvSpPr>
          <p:cNvPr id="58" name="矩形 57"/>
          <p:cNvSpPr/>
          <p:nvPr/>
        </p:nvSpPr>
        <p:spPr bwMode="gray">
          <a:xfrm>
            <a:off x="10969487" y="3627392"/>
            <a:ext cx="534121" cy="327077"/>
          </a:xfrm>
          <a:prstGeom prst="rect">
            <a:avLst/>
          </a:prstGeom>
        </p:spPr>
        <p:txBody>
          <a:bodyPr wrap="none">
            <a:spAutoFit/>
          </a:bodyPr>
          <a:lstStyle/>
          <a:p>
            <a:pPr algn="ctr">
              <a:lnSpc>
                <a:spcPct val="120000"/>
              </a:lnSpc>
            </a:pPr>
            <a:r>
              <a:rPr lang="en-US" altLang="zh-CN" sz="1400" b="1" dirty="0">
                <a:cs typeface="+mn-ea"/>
                <a:sym typeface="+mn-lt"/>
              </a:rPr>
              <a:t>CE2</a:t>
            </a:r>
            <a:endParaRPr lang="zh-CN" altLang="en-US" sz="1400" b="1" dirty="0">
              <a:solidFill>
                <a:srgbClr val="FF3300"/>
              </a:solidFill>
              <a:cs typeface="+mn-ea"/>
              <a:sym typeface="+mn-lt"/>
            </a:endParaRPr>
          </a:p>
        </p:txBody>
      </p:sp>
      <p:sp>
        <p:nvSpPr>
          <p:cNvPr id="59" name="文本框 58"/>
          <p:cNvSpPr txBox="1"/>
          <p:nvPr/>
        </p:nvSpPr>
        <p:spPr bwMode="gray">
          <a:xfrm>
            <a:off x="1296156" y="3165727"/>
            <a:ext cx="976549" cy="515206"/>
          </a:xfrm>
          <a:prstGeom prst="rect">
            <a:avLst/>
          </a:prstGeom>
          <a:noFill/>
          <a:ln>
            <a:noFill/>
          </a:ln>
        </p:spPr>
        <p:txBody>
          <a:bodyPr wrap="none" rtlCol="0">
            <a:spAutoFit/>
          </a:bodyPr>
          <a:lstStyle/>
          <a:p>
            <a:pPr algn="ctr">
              <a:lnSpc>
                <a:spcPct val="120000"/>
              </a:lnSpc>
            </a:pPr>
            <a:r>
              <a:rPr lang="en-US" altLang="zh-CN" sz="1200" dirty="0">
                <a:cs typeface="+mn-ea"/>
                <a:sym typeface="+mn-lt"/>
              </a:rPr>
              <a:t>Loopback1 </a:t>
            </a:r>
          </a:p>
          <a:p>
            <a:pPr algn="ctr">
              <a:lnSpc>
                <a:spcPct val="120000"/>
              </a:lnSpc>
            </a:pPr>
            <a:r>
              <a:rPr lang="en-US" altLang="zh-CN" sz="1200" dirty="0">
                <a:cs typeface="+mn-ea"/>
                <a:sym typeface="+mn-lt"/>
              </a:rPr>
              <a:t>10.1.4.4/32</a:t>
            </a:r>
          </a:p>
        </p:txBody>
      </p:sp>
      <p:sp>
        <p:nvSpPr>
          <p:cNvPr id="60" name="文本框 59"/>
          <p:cNvSpPr txBox="1"/>
          <p:nvPr/>
        </p:nvSpPr>
        <p:spPr bwMode="gray">
          <a:xfrm>
            <a:off x="1576705" y="3619120"/>
            <a:ext cx="857927" cy="293607"/>
          </a:xfrm>
          <a:prstGeom prst="rect">
            <a:avLst/>
          </a:prstGeom>
          <a:noFill/>
        </p:spPr>
        <p:txBody>
          <a:bodyPr wrap="none" rtlCol="0">
            <a:spAutoFit/>
          </a:bodyPr>
          <a:lstStyle/>
          <a:p>
            <a:pPr>
              <a:lnSpc>
                <a:spcPct val="120000"/>
              </a:lnSpc>
            </a:pPr>
            <a:r>
              <a:rPr lang="en-US" altLang="zh-CN" sz="1200" dirty="0">
                <a:solidFill>
                  <a:srgbClr val="30B5C5"/>
                </a:solidFill>
                <a:cs typeface="+mn-ea"/>
                <a:sym typeface="+mn-lt"/>
              </a:rPr>
              <a:t>AS 65000</a:t>
            </a:r>
          </a:p>
        </p:txBody>
      </p:sp>
      <p:sp>
        <p:nvSpPr>
          <p:cNvPr id="61" name="文本框 60"/>
          <p:cNvSpPr txBox="1"/>
          <p:nvPr/>
        </p:nvSpPr>
        <p:spPr bwMode="gray">
          <a:xfrm>
            <a:off x="9894884" y="3619120"/>
            <a:ext cx="857927" cy="293607"/>
          </a:xfrm>
          <a:prstGeom prst="rect">
            <a:avLst/>
          </a:prstGeom>
          <a:noFill/>
        </p:spPr>
        <p:txBody>
          <a:bodyPr wrap="none" rtlCol="0">
            <a:spAutoFit/>
          </a:bodyPr>
          <a:lstStyle/>
          <a:p>
            <a:pPr>
              <a:lnSpc>
                <a:spcPct val="120000"/>
              </a:lnSpc>
            </a:pPr>
            <a:r>
              <a:rPr lang="en-US" altLang="zh-CN" sz="1200" dirty="0">
                <a:solidFill>
                  <a:srgbClr val="30B5C5"/>
                </a:solidFill>
                <a:cs typeface="+mn-ea"/>
                <a:sym typeface="+mn-lt"/>
              </a:rPr>
              <a:t>AS 65001</a:t>
            </a:r>
          </a:p>
        </p:txBody>
      </p:sp>
      <p:sp>
        <p:nvSpPr>
          <p:cNvPr id="69" name="矩形 68"/>
          <p:cNvSpPr/>
          <p:nvPr/>
        </p:nvSpPr>
        <p:spPr bwMode="gray">
          <a:xfrm>
            <a:off x="546108" y="1204156"/>
            <a:ext cx="1612942" cy="461665"/>
          </a:xfrm>
          <a:prstGeom prst="rect">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END SID</a:t>
            </a:r>
          </a:p>
          <a:p>
            <a:pPr algn="ctr">
              <a:lnSpc>
                <a:spcPct val="120000"/>
              </a:lnSpc>
            </a:pPr>
            <a:r>
              <a:rPr lang="en-US" altLang="zh-CN" sz="1200" dirty="0">
                <a:solidFill>
                  <a:schemeClr val="bg1"/>
                </a:solidFill>
                <a:cs typeface="+mn-ea"/>
                <a:sym typeface="+mn-lt"/>
              </a:rPr>
              <a:t>2001:DB8:1000::111</a:t>
            </a:r>
            <a:endParaRPr lang="zh-CN" altLang="en-US" sz="1200" dirty="0">
              <a:solidFill>
                <a:schemeClr val="bg1"/>
              </a:solidFill>
              <a:cs typeface="+mn-ea"/>
              <a:sym typeface="+mn-lt"/>
            </a:endParaRPr>
          </a:p>
        </p:txBody>
      </p:sp>
      <p:sp>
        <p:nvSpPr>
          <p:cNvPr id="70" name="矩形 69"/>
          <p:cNvSpPr/>
          <p:nvPr/>
        </p:nvSpPr>
        <p:spPr bwMode="gray">
          <a:xfrm>
            <a:off x="5295879" y="1204156"/>
            <a:ext cx="1612942" cy="461665"/>
          </a:xfrm>
          <a:prstGeom prst="rect">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END SID</a:t>
            </a:r>
          </a:p>
          <a:p>
            <a:pPr algn="ctr">
              <a:lnSpc>
                <a:spcPct val="120000"/>
              </a:lnSpc>
            </a:pPr>
            <a:r>
              <a:rPr lang="en-US" altLang="zh-CN" sz="1200" dirty="0">
                <a:solidFill>
                  <a:schemeClr val="bg1"/>
                </a:solidFill>
                <a:cs typeface="+mn-ea"/>
                <a:sym typeface="+mn-lt"/>
              </a:rPr>
              <a:t>2001:DB8:2000::222</a:t>
            </a:r>
            <a:endParaRPr lang="zh-CN" altLang="en-US" sz="1200" dirty="0">
              <a:solidFill>
                <a:schemeClr val="bg1"/>
              </a:solidFill>
              <a:cs typeface="+mn-ea"/>
              <a:sym typeface="+mn-lt"/>
            </a:endParaRPr>
          </a:p>
        </p:txBody>
      </p:sp>
      <p:sp>
        <p:nvSpPr>
          <p:cNvPr id="71" name="矩形 70"/>
          <p:cNvSpPr/>
          <p:nvPr/>
        </p:nvSpPr>
        <p:spPr bwMode="gray">
          <a:xfrm>
            <a:off x="10092081" y="1204156"/>
            <a:ext cx="1612942" cy="461665"/>
          </a:xfrm>
          <a:prstGeom prst="rect">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END SID</a:t>
            </a:r>
          </a:p>
          <a:p>
            <a:pPr algn="ctr">
              <a:lnSpc>
                <a:spcPct val="120000"/>
              </a:lnSpc>
            </a:pPr>
            <a:r>
              <a:rPr lang="en-US" altLang="zh-CN" sz="1200" dirty="0">
                <a:solidFill>
                  <a:schemeClr val="bg1"/>
                </a:solidFill>
                <a:cs typeface="+mn-ea"/>
                <a:sym typeface="+mn-lt"/>
              </a:rPr>
              <a:t>2001:DB8:3000::333</a:t>
            </a:r>
            <a:endParaRPr lang="zh-CN" altLang="en-US" sz="1200" dirty="0">
              <a:solidFill>
                <a:schemeClr val="bg1"/>
              </a:solidFill>
              <a:cs typeface="+mn-ea"/>
              <a:sym typeface="+mn-lt"/>
            </a:endParaRPr>
          </a:p>
        </p:txBody>
      </p:sp>
      <p:sp>
        <p:nvSpPr>
          <p:cNvPr id="72" name="矩形 71"/>
          <p:cNvSpPr/>
          <p:nvPr/>
        </p:nvSpPr>
        <p:spPr bwMode="gray">
          <a:xfrm>
            <a:off x="1298469" y="1721526"/>
            <a:ext cx="1612942" cy="461665"/>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END.X SID</a:t>
            </a:r>
          </a:p>
          <a:p>
            <a:pPr algn="ctr">
              <a:lnSpc>
                <a:spcPct val="120000"/>
              </a:lnSpc>
            </a:pPr>
            <a:r>
              <a:rPr lang="en-US" altLang="zh-CN" sz="1200" dirty="0">
                <a:solidFill>
                  <a:schemeClr val="bg1"/>
                </a:solidFill>
                <a:cs typeface="+mn-ea"/>
                <a:sym typeface="+mn-lt"/>
              </a:rPr>
              <a:t>2001:DB8:1000::12</a:t>
            </a:r>
            <a:endParaRPr lang="zh-CN" altLang="en-US" sz="1200" dirty="0">
              <a:solidFill>
                <a:schemeClr val="bg1"/>
              </a:solidFill>
              <a:cs typeface="+mn-ea"/>
              <a:sym typeface="+mn-lt"/>
            </a:endParaRPr>
          </a:p>
        </p:txBody>
      </p:sp>
      <p:cxnSp>
        <p:nvCxnSpPr>
          <p:cNvPr id="4" name="直接箭头连接符 3"/>
          <p:cNvCxnSpPr>
            <a:stCxn id="72" idx="3"/>
          </p:cNvCxnSpPr>
          <p:nvPr/>
        </p:nvCxnSpPr>
        <p:spPr bwMode="gray">
          <a:xfrm flipV="1">
            <a:off x="2911411" y="1939592"/>
            <a:ext cx="360000"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bwMode="gray">
          <a:xfrm>
            <a:off x="4218107" y="1721526"/>
            <a:ext cx="1612942" cy="461665"/>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END.X SID</a:t>
            </a:r>
          </a:p>
          <a:p>
            <a:pPr algn="ctr">
              <a:lnSpc>
                <a:spcPct val="120000"/>
              </a:lnSpc>
            </a:pPr>
            <a:r>
              <a:rPr lang="en-US" altLang="zh-CN" sz="1200" dirty="0">
                <a:solidFill>
                  <a:schemeClr val="bg1"/>
                </a:solidFill>
                <a:cs typeface="+mn-ea"/>
                <a:sym typeface="+mn-lt"/>
              </a:rPr>
              <a:t>2001:DB8:2000::21</a:t>
            </a:r>
            <a:endParaRPr lang="zh-CN" altLang="en-US" sz="1200" dirty="0">
              <a:solidFill>
                <a:schemeClr val="bg1"/>
              </a:solidFill>
              <a:cs typeface="+mn-ea"/>
              <a:sym typeface="+mn-lt"/>
            </a:endParaRPr>
          </a:p>
        </p:txBody>
      </p:sp>
      <p:cxnSp>
        <p:nvCxnSpPr>
          <p:cNvPr id="12" name="直接箭头连接符 11"/>
          <p:cNvCxnSpPr/>
          <p:nvPr/>
        </p:nvCxnSpPr>
        <p:spPr bwMode="gray">
          <a:xfrm flipH="1">
            <a:off x="3858260" y="1939592"/>
            <a:ext cx="360000"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74"/>
          <p:cNvSpPr/>
          <p:nvPr/>
        </p:nvSpPr>
        <p:spPr bwMode="gray">
          <a:xfrm>
            <a:off x="6403115" y="1721526"/>
            <a:ext cx="1612942" cy="461665"/>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END.X SID</a:t>
            </a:r>
          </a:p>
          <a:p>
            <a:pPr algn="ctr">
              <a:lnSpc>
                <a:spcPct val="120000"/>
              </a:lnSpc>
            </a:pPr>
            <a:r>
              <a:rPr lang="en-US" altLang="zh-CN" sz="1200" dirty="0">
                <a:solidFill>
                  <a:schemeClr val="bg1"/>
                </a:solidFill>
                <a:cs typeface="+mn-ea"/>
                <a:sym typeface="+mn-lt"/>
              </a:rPr>
              <a:t>2001:DB8:2000::23</a:t>
            </a:r>
            <a:endParaRPr lang="zh-CN" altLang="en-US" sz="1200" dirty="0">
              <a:solidFill>
                <a:schemeClr val="bg1"/>
              </a:solidFill>
              <a:cs typeface="+mn-ea"/>
              <a:sym typeface="+mn-lt"/>
            </a:endParaRPr>
          </a:p>
        </p:txBody>
      </p:sp>
      <p:cxnSp>
        <p:nvCxnSpPr>
          <p:cNvPr id="76" name="直接箭头连接符 75"/>
          <p:cNvCxnSpPr>
            <a:stCxn id="75" idx="3"/>
          </p:cNvCxnSpPr>
          <p:nvPr/>
        </p:nvCxnSpPr>
        <p:spPr bwMode="gray">
          <a:xfrm flipV="1">
            <a:off x="8016057" y="1939592"/>
            <a:ext cx="360000"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bwMode="gray">
          <a:xfrm>
            <a:off x="9322753" y="1721526"/>
            <a:ext cx="1612942" cy="461665"/>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END.X SID</a:t>
            </a:r>
          </a:p>
          <a:p>
            <a:pPr algn="ctr">
              <a:lnSpc>
                <a:spcPct val="120000"/>
              </a:lnSpc>
            </a:pPr>
            <a:r>
              <a:rPr lang="en-US" altLang="zh-CN" sz="1200" dirty="0">
                <a:solidFill>
                  <a:schemeClr val="bg1"/>
                </a:solidFill>
                <a:cs typeface="+mn-ea"/>
                <a:sym typeface="+mn-lt"/>
              </a:rPr>
              <a:t>2001:DB8:3000::32</a:t>
            </a:r>
            <a:endParaRPr lang="zh-CN" altLang="en-US" sz="1200" dirty="0">
              <a:solidFill>
                <a:schemeClr val="bg1"/>
              </a:solidFill>
              <a:cs typeface="+mn-ea"/>
              <a:sym typeface="+mn-lt"/>
            </a:endParaRPr>
          </a:p>
        </p:txBody>
      </p:sp>
      <p:cxnSp>
        <p:nvCxnSpPr>
          <p:cNvPr id="78" name="直接箭头连接符 77"/>
          <p:cNvCxnSpPr/>
          <p:nvPr/>
        </p:nvCxnSpPr>
        <p:spPr bwMode="gray">
          <a:xfrm flipH="1">
            <a:off x="8962906" y="1939592"/>
            <a:ext cx="360000"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bwMode="gray">
          <a:xfrm>
            <a:off x="1298469" y="2388171"/>
            <a:ext cx="1770346" cy="461665"/>
          </a:xfrm>
          <a:prstGeom prst="rect">
            <a:avLst/>
          </a:prstGeom>
          <a:solidFill>
            <a:srgbClr val="FF99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err="1">
                <a:solidFill>
                  <a:schemeClr val="bg1"/>
                </a:solidFill>
                <a:cs typeface="+mn-ea"/>
                <a:sym typeface="+mn-lt"/>
              </a:rPr>
              <a:t>Vpna</a:t>
            </a:r>
            <a:r>
              <a:rPr lang="en-US" altLang="zh-CN" sz="1200" dirty="0">
                <a:solidFill>
                  <a:schemeClr val="bg1"/>
                </a:solidFill>
                <a:cs typeface="+mn-ea"/>
                <a:sym typeface="+mn-lt"/>
              </a:rPr>
              <a:t> :    END.DT4 SID</a:t>
            </a:r>
          </a:p>
          <a:p>
            <a:pPr algn="ctr">
              <a:lnSpc>
                <a:spcPct val="120000"/>
              </a:lnSpc>
            </a:pPr>
            <a:r>
              <a:rPr lang="en-US" altLang="zh-CN" sz="1200" dirty="0">
                <a:solidFill>
                  <a:schemeClr val="bg1"/>
                </a:solidFill>
                <a:cs typeface="+mn-ea"/>
                <a:sym typeface="+mn-lt"/>
              </a:rPr>
              <a:t>2001:DB8:1000::1:0:1E</a:t>
            </a:r>
            <a:endParaRPr lang="zh-CN" altLang="en-US" sz="1200" dirty="0">
              <a:solidFill>
                <a:schemeClr val="bg1"/>
              </a:solidFill>
              <a:cs typeface="+mn-ea"/>
              <a:sym typeface="+mn-lt"/>
            </a:endParaRPr>
          </a:p>
        </p:txBody>
      </p:sp>
      <p:sp>
        <p:nvSpPr>
          <p:cNvPr id="80" name="矩形 79"/>
          <p:cNvSpPr/>
          <p:nvPr/>
        </p:nvSpPr>
        <p:spPr bwMode="gray">
          <a:xfrm>
            <a:off x="9155875" y="2388171"/>
            <a:ext cx="1782756" cy="461665"/>
          </a:xfrm>
          <a:prstGeom prst="rect">
            <a:avLst/>
          </a:prstGeom>
          <a:solidFill>
            <a:srgbClr val="FF99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err="1">
                <a:solidFill>
                  <a:schemeClr val="bg1"/>
                </a:solidFill>
                <a:cs typeface="+mn-ea"/>
                <a:sym typeface="+mn-lt"/>
              </a:rPr>
              <a:t>Vpna</a:t>
            </a:r>
            <a:r>
              <a:rPr lang="en-US" altLang="zh-CN" sz="1200" dirty="0">
                <a:solidFill>
                  <a:schemeClr val="bg1"/>
                </a:solidFill>
                <a:cs typeface="+mn-ea"/>
                <a:sym typeface="+mn-lt"/>
              </a:rPr>
              <a:t> :    END.DT4 SID</a:t>
            </a:r>
          </a:p>
          <a:p>
            <a:pPr algn="ctr">
              <a:lnSpc>
                <a:spcPct val="120000"/>
              </a:lnSpc>
            </a:pPr>
            <a:r>
              <a:rPr lang="en-US" altLang="zh-CN" sz="1200" dirty="0">
                <a:solidFill>
                  <a:schemeClr val="bg1"/>
                </a:solidFill>
                <a:cs typeface="+mn-ea"/>
                <a:sym typeface="+mn-lt"/>
              </a:rPr>
              <a:t>2001:DB8:3000::1:0:1E</a:t>
            </a:r>
            <a:endParaRPr lang="zh-CN" altLang="en-US" sz="1200" dirty="0">
              <a:solidFill>
                <a:schemeClr val="bg1"/>
              </a:solidFill>
              <a:cs typeface="+mn-ea"/>
              <a:sym typeface="+mn-lt"/>
            </a:endParaRPr>
          </a:p>
        </p:txBody>
      </p:sp>
      <p:sp>
        <p:nvSpPr>
          <p:cNvPr id="3" name="日期占位符 3">
            <a:extLst>
              <a:ext uri="{FF2B5EF4-FFF2-40B4-BE49-F238E27FC236}">
                <a16:creationId xmlns:a16="http://schemas.microsoft.com/office/drawing/2014/main" id="{1E0BC1AA-9222-14A8-3295-00947AD2D404}"/>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8E6867DC-A6F0-F9C6-AC76-F098286277C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5321CB84-66DB-DEF3-E172-0169BF89289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285</a:t>
            </a:fld>
            <a:endParaRPr lang="en-US">
              <a:cs typeface="+mn-ea"/>
              <a:sym typeface="+mn-lt"/>
            </a:endParaRPr>
          </a:p>
        </p:txBody>
      </p:sp>
      <p:pic>
        <p:nvPicPr>
          <p:cNvPr id="46" name="图片 45">
            <a:extLst>
              <a:ext uri="{FF2B5EF4-FFF2-40B4-BE49-F238E27FC236}">
                <a16:creationId xmlns:a16="http://schemas.microsoft.com/office/drawing/2014/main" id="{74CDD7A2-256D-4690-AC26-F02900D3A0D0}"/>
              </a:ext>
            </a:extLst>
          </p:cNvPr>
          <p:cNvPicPr>
            <a:picLocks noChangeAspect="1"/>
          </p:cNvPicPr>
          <p:nvPr/>
        </p:nvPicPr>
        <p:blipFill>
          <a:blip r:embed="rId3"/>
          <a:stretch>
            <a:fillRect/>
          </a:stretch>
        </p:blipFill>
        <p:spPr>
          <a:xfrm>
            <a:off x="739988" y="3147162"/>
            <a:ext cx="470708" cy="470708"/>
          </a:xfrm>
          <a:prstGeom prst="rect">
            <a:avLst/>
          </a:prstGeom>
        </p:spPr>
      </p:pic>
      <p:pic>
        <p:nvPicPr>
          <p:cNvPr id="47" name="图片 46">
            <a:extLst>
              <a:ext uri="{FF2B5EF4-FFF2-40B4-BE49-F238E27FC236}">
                <a16:creationId xmlns:a16="http://schemas.microsoft.com/office/drawing/2014/main" id="{767B31D1-F1FB-4C37-A538-44B4583AE032}"/>
              </a:ext>
            </a:extLst>
          </p:cNvPr>
          <p:cNvPicPr>
            <a:picLocks noChangeAspect="1"/>
          </p:cNvPicPr>
          <p:nvPr/>
        </p:nvPicPr>
        <p:blipFill>
          <a:blip r:embed="rId3"/>
          <a:stretch>
            <a:fillRect/>
          </a:stretch>
        </p:blipFill>
        <p:spPr>
          <a:xfrm>
            <a:off x="10991717" y="3156650"/>
            <a:ext cx="470708" cy="470708"/>
          </a:xfrm>
          <a:prstGeom prst="rect">
            <a:avLst/>
          </a:prstGeom>
        </p:spPr>
      </p:pic>
      <p:pic>
        <p:nvPicPr>
          <p:cNvPr id="49" name="图片 48">
            <a:extLst>
              <a:ext uri="{FF2B5EF4-FFF2-40B4-BE49-F238E27FC236}">
                <a16:creationId xmlns:a16="http://schemas.microsoft.com/office/drawing/2014/main" id="{6FF019A6-11FF-4ACE-82EE-0A9F1D9ED703}"/>
              </a:ext>
            </a:extLst>
          </p:cNvPr>
          <p:cNvPicPr>
            <a:picLocks noChangeAspect="1"/>
          </p:cNvPicPr>
          <p:nvPr/>
        </p:nvPicPr>
        <p:blipFill>
          <a:blip r:embed="rId3"/>
          <a:stretch>
            <a:fillRect/>
          </a:stretch>
        </p:blipFill>
        <p:spPr>
          <a:xfrm>
            <a:off x="10974245" y="1959968"/>
            <a:ext cx="470708" cy="470708"/>
          </a:xfrm>
          <a:prstGeom prst="rect">
            <a:avLst/>
          </a:prstGeom>
        </p:spPr>
      </p:pic>
      <p:pic>
        <p:nvPicPr>
          <p:cNvPr id="50" name="图片 49">
            <a:extLst>
              <a:ext uri="{FF2B5EF4-FFF2-40B4-BE49-F238E27FC236}">
                <a16:creationId xmlns:a16="http://schemas.microsoft.com/office/drawing/2014/main" id="{906F8EA7-EB71-45B8-B7C4-32ACA0E6DD7F}"/>
              </a:ext>
            </a:extLst>
          </p:cNvPr>
          <p:cNvPicPr>
            <a:picLocks noChangeAspect="1"/>
          </p:cNvPicPr>
          <p:nvPr/>
        </p:nvPicPr>
        <p:blipFill>
          <a:blip r:embed="rId3"/>
          <a:stretch>
            <a:fillRect/>
          </a:stretch>
        </p:blipFill>
        <p:spPr>
          <a:xfrm>
            <a:off x="5876991" y="1984512"/>
            <a:ext cx="470708" cy="470708"/>
          </a:xfrm>
          <a:prstGeom prst="rect">
            <a:avLst/>
          </a:prstGeom>
        </p:spPr>
      </p:pic>
      <p:pic>
        <p:nvPicPr>
          <p:cNvPr id="51" name="图片 50">
            <a:extLst>
              <a:ext uri="{FF2B5EF4-FFF2-40B4-BE49-F238E27FC236}">
                <a16:creationId xmlns:a16="http://schemas.microsoft.com/office/drawing/2014/main" id="{D2705C90-C9CF-49E7-9AA9-8C508B728BA3}"/>
              </a:ext>
            </a:extLst>
          </p:cNvPr>
          <p:cNvPicPr>
            <a:picLocks noChangeAspect="1"/>
          </p:cNvPicPr>
          <p:nvPr/>
        </p:nvPicPr>
        <p:blipFill>
          <a:blip r:embed="rId3"/>
          <a:stretch>
            <a:fillRect/>
          </a:stretch>
        </p:blipFill>
        <p:spPr>
          <a:xfrm>
            <a:off x="806385" y="2000102"/>
            <a:ext cx="470708" cy="470708"/>
          </a:xfrm>
          <a:prstGeom prst="rect">
            <a:avLst/>
          </a:prstGeom>
        </p:spPr>
      </p:pic>
    </p:spTree>
    <p:extLst>
      <p:ext uri="{BB962C8B-B14F-4D97-AF65-F5344CB8AC3E}">
        <p14:creationId xmlns:p14="http://schemas.microsoft.com/office/powerpoint/2010/main" val="9328115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F13D0-2AAA-4685-9B46-DE3E484AEA6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a:t>
            </a:r>
            <a:r>
              <a:rPr lang="zh-CN" altLang="en-US" sz="3200" dirty="0">
                <a:latin typeface="+mn-lt"/>
                <a:ea typeface="+mn-ea"/>
                <a:cs typeface="+mn-ea"/>
                <a:sym typeface="+mn-lt"/>
              </a:rPr>
              <a:t>节点</a:t>
            </a:r>
          </a:p>
        </p:txBody>
      </p:sp>
      <p:sp>
        <p:nvSpPr>
          <p:cNvPr id="27" name="文本占位符 5">
            <a:extLst>
              <a:ext uri="{FF2B5EF4-FFF2-40B4-BE49-F238E27FC236}">
                <a16:creationId xmlns:a16="http://schemas.microsoft.com/office/drawing/2014/main" id="{FD4D4864-22ED-4144-B45B-15AFFC877A40}"/>
              </a:ext>
            </a:extLst>
          </p:cNvPr>
          <p:cNvSpPr>
            <a:spLocks noGrp="1"/>
          </p:cNvSpPr>
          <p:nvPr>
            <p:ph idx="1"/>
          </p:nvPr>
        </p:nvSpPr>
        <p:spPr>
          <a:xfrm>
            <a:off x="660400" y="1130300"/>
            <a:ext cx="10858500" cy="1913882"/>
          </a:xfrm>
        </p:spPr>
        <p:txBody>
          <a:bodyPr vert="horz" lIns="91440" tIns="45720" rIns="91440" bIns="45720" rtlCol="0">
            <a:normAutofit fontScale="925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RFC8754</a:t>
            </a:r>
            <a:r>
              <a:rPr lang="zh-CN" altLang="en-US" sz="2400" dirty="0">
                <a:solidFill>
                  <a:schemeClr val="accent1"/>
                </a:solidFill>
                <a:cs typeface="+mn-ea"/>
                <a:sym typeface="+mn-lt"/>
              </a:rPr>
              <a:t>中定义了</a:t>
            </a:r>
            <a:r>
              <a:rPr lang="en-US" altLang="zh-CN" sz="2400" dirty="0">
                <a:solidFill>
                  <a:schemeClr val="accent1"/>
                </a:solidFill>
                <a:cs typeface="+mn-ea"/>
                <a:sym typeface="+mn-lt"/>
              </a:rPr>
              <a:t>SR</a:t>
            </a:r>
            <a:r>
              <a:rPr lang="zh-CN" altLang="en-US" sz="2400" dirty="0">
                <a:solidFill>
                  <a:schemeClr val="accent1"/>
                </a:solidFill>
                <a:cs typeface="+mn-ea"/>
                <a:sym typeface="+mn-lt"/>
              </a:rPr>
              <a:t>有三种类型节点：</a:t>
            </a:r>
          </a:p>
          <a:p>
            <a:pPr lvl="1">
              <a:buFont typeface="Wingdings" panose="05000000000000000000" pitchFamily="2" charset="2"/>
              <a:buChar char="Ø"/>
            </a:pPr>
            <a:r>
              <a:rPr lang="zh-CN" altLang="en-US" sz="2200" dirty="0">
                <a:sym typeface="+mn-lt"/>
              </a:rPr>
              <a:t>源节点（</a:t>
            </a:r>
            <a:r>
              <a:rPr lang="en-US" altLang="zh-CN" sz="2200" dirty="0">
                <a:sym typeface="+mn-lt"/>
              </a:rPr>
              <a:t>SR Source Node</a:t>
            </a:r>
            <a:r>
              <a:rPr lang="zh-CN" altLang="en-US" sz="2200" dirty="0">
                <a:sym typeface="+mn-lt"/>
              </a:rPr>
              <a:t>）：生成</a:t>
            </a:r>
            <a:r>
              <a:rPr lang="en-US" altLang="zh-CN" sz="2200" dirty="0">
                <a:sym typeface="+mn-lt"/>
              </a:rPr>
              <a:t>SRv6</a:t>
            </a:r>
            <a:r>
              <a:rPr lang="zh-CN" altLang="en-US" sz="2200" dirty="0">
                <a:sym typeface="+mn-lt"/>
              </a:rPr>
              <a:t>报文的源节点。</a:t>
            </a:r>
            <a:endParaRPr lang="en-US" altLang="zh-CN" sz="2200" dirty="0">
              <a:sym typeface="+mn-lt"/>
            </a:endParaRPr>
          </a:p>
          <a:p>
            <a:pPr lvl="1">
              <a:buFont typeface="Wingdings" panose="05000000000000000000" pitchFamily="2" charset="2"/>
              <a:buChar char="Ø"/>
            </a:pPr>
            <a:r>
              <a:rPr lang="zh-CN" altLang="en-US" sz="2200" dirty="0">
                <a:sym typeface="+mn-lt"/>
              </a:rPr>
              <a:t>中转节点（</a:t>
            </a:r>
            <a:r>
              <a:rPr lang="en-US" altLang="zh-CN" sz="2200" dirty="0">
                <a:sym typeface="+mn-lt"/>
              </a:rPr>
              <a:t>Transit Node</a:t>
            </a:r>
            <a:r>
              <a:rPr lang="zh-CN" altLang="en-US" sz="2200" dirty="0">
                <a:sym typeface="+mn-lt"/>
              </a:rPr>
              <a:t>）：转发</a:t>
            </a:r>
            <a:r>
              <a:rPr lang="en-US" altLang="zh-CN" sz="2200" dirty="0">
                <a:sym typeface="+mn-lt"/>
              </a:rPr>
              <a:t>SRv6</a:t>
            </a:r>
            <a:r>
              <a:rPr lang="zh-CN" altLang="en-US" sz="2200" dirty="0">
                <a:sym typeface="+mn-lt"/>
              </a:rPr>
              <a:t>报文但不进行</a:t>
            </a:r>
            <a:r>
              <a:rPr lang="en-US" altLang="zh-CN" sz="2200" dirty="0">
                <a:sym typeface="+mn-lt"/>
              </a:rPr>
              <a:t>SRv6</a:t>
            </a:r>
            <a:r>
              <a:rPr lang="zh-CN" altLang="en-US" sz="2200" dirty="0">
                <a:sym typeface="+mn-lt"/>
              </a:rPr>
              <a:t>处理的</a:t>
            </a:r>
            <a:r>
              <a:rPr lang="en-US" altLang="zh-CN" sz="2200" dirty="0">
                <a:sym typeface="+mn-lt"/>
              </a:rPr>
              <a:t>IPv6</a:t>
            </a:r>
            <a:r>
              <a:rPr lang="zh-CN" altLang="en-US" sz="2200" dirty="0">
                <a:sym typeface="+mn-lt"/>
              </a:rPr>
              <a:t>节点。</a:t>
            </a:r>
          </a:p>
          <a:p>
            <a:pPr lvl="1">
              <a:buFont typeface="Wingdings" panose="05000000000000000000" pitchFamily="2" charset="2"/>
              <a:buChar char="Ø"/>
            </a:pPr>
            <a:r>
              <a:rPr lang="en-US" altLang="zh-CN" sz="2200" dirty="0">
                <a:sym typeface="+mn-lt"/>
              </a:rPr>
              <a:t>Endpoint</a:t>
            </a:r>
            <a:r>
              <a:rPr lang="zh-CN" altLang="en-US" sz="2200" dirty="0">
                <a:sym typeface="+mn-lt"/>
              </a:rPr>
              <a:t>节点（</a:t>
            </a:r>
            <a:r>
              <a:rPr lang="en-US" altLang="zh-CN" sz="2200" dirty="0">
                <a:sym typeface="+mn-lt"/>
              </a:rPr>
              <a:t>SR Segment Endpoint Node</a:t>
            </a:r>
            <a:r>
              <a:rPr lang="zh-CN" altLang="en-US" sz="2200" dirty="0">
                <a:sym typeface="+mn-lt"/>
              </a:rPr>
              <a:t>）：接收并处理</a:t>
            </a:r>
            <a:r>
              <a:rPr lang="en-US" altLang="zh-CN" sz="2200" dirty="0">
                <a:sym typeface="+mn-lt"/>
              </a:rPr>
              <a:t>SRv6</a:t>
            </a:r>
            <a:r>
              <a:rPr lang="zh-CN" altLang="en-US" sz="2200" dirty="0">
                <a:sym typeface="+mn-lt"/>
              </a:rPr>
              <a:t>报文的任何节点，其中该报文的</a:t>
            </a:r>
            <a:r>
              <a:rPr lang="en-US" altLang="zh-CN" sz="2200" dirty="0">
                <a:sym typeface="+mn-lt"/>
              </a:rPr>
              <a:t>IPv6</a:t>
            </a:r>
            <a:r>
              <a:rPr lang="zh-CN" altLang="en-US" sz="2200" dirty="0">
                <a:sym typeface="+mn-lt"/>
              </a:rPr>
              <a:t>目标地址必须是本地配置的</a:t>
            </a:r>
            <a:r>
              <a:rPr lang="en-US" altLang="zh-CN" sz="2200" dirty="0">
                <a:sym typeface="+mn-lt"/>
              </a:rPr>
              <a:t>SID</a:t>
            </a:r>
            <a:r>
              <a:rPr lang="zh-CN" altLang="en-US" sz="2200" dirty="0">
                <a:sym typeface="+mn-lt"/>
              </a:rPr>
              <a:t>或者本地接口地址。</a:t>
            </a:r>
          </a:p>
        </p:txBody>
      </p:sp>
      <p:sp>
        <p:nvSpPr>
          <p:cNvPr id="3" name="日期占位符 3">
            <a:extLst>
              <a:ext uri="{FF2B5EF4-FFF2-40B4-BE49-F238E27FC236}">
                <a16:creationId xmlns:a16="http://schemas.microsoft.com/office/drawing/2014/main" id="{125A207B-A6C0-9D42-6C09-0120041036A0}"/>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C1447F02-C12B-C78B-B847-619FE9D0F6C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09A9015D-891B-6307-524F-E21DB1E6839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286</a:t>
            </a:fld>
            <a:endParaRPr lang="en-US">
              <a:cs typeface="+mn-ea"/>
              <a:sym typeface="+mn-lt"/>
            </a:endParaRPr>
          </a:p>
        </p:txBody>
      </p:sp>
      <p:grpSp>
        <p:nvGrpSpPr>
          <p:cNvPr id="6" name="组合 5">
            <a:extLst>
              <a:ext uri="{FF2B5EF4-FFF2-40B4-BE49-F238E27FC236}">
                <a16:creationId xmlns:a16="http://schemas.microsoft.com/office/drawing/2014/main" id="{B9105CA8-D194-48E6-A57F-1B7DCD9A217B}"/>
              </a:ext>
            </a:extLst>
          </p:cNvPr>
          <p:cNvGrpSpPr/>
          <p:nvPr/>
        </p:nvGrpSpPr>
        <p:grpSpPr>
          <a:xfrm>
            <a:off x="603848" y="3276080"/>
            <a:ext cx="10962034" cy="1469494"/>
            <a:chOff x="603848" y="3276080"/>
            <a:chExt cx="10962034" cy="1469494"/>
          </a:xfrm>
        </p:grpSpPr>
        <p:cxnSp>
          <p:nvCxnSpPr>
            <p:cNvPr id="28" name="直接连接符 27">
              <a:extLst>
                <a:ext uri="{FF2B5EF4-FFF2-40B4-BE49-F238E27FC236}">
                  <a16:creationId xmlns:a16="http://schemas.microsoft.com/office/drawing/2014/main" id="{9084A004-E23A-48B3-BE5F-C2B1832F8E8B}"/>
                </a:ext>
              </a:extLst>
            </p:cNvPr>
            <p:cNvCxnSpPr>
              <a:cxnSpLocks/>
            </p:cNvCxnSpPr>
            <p:nvPr/>
          </p:nvCxnSpPr>
          <p:spPr>
            <a:xfrm flipH="1" flipV="1">
              <a:off x="1107051" y="4190515"/>
              <a:ext cx="9921770" cy="104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5B7094A1-F0CB-4E80-A071-A22F30440711}"/>
                </a:ext>
              </a:extLst>
            </p:cNvPr>
            <p:cNvSpPr/>
            <p:nvPr/>
          </p:nvSpPr>
          <p:spPr>
            <a:xfrm>
              <a:off x="2542411" y="4418497"/>
              <a:ext cx="413895" cy="327077"/>
            </a:xfrm>
            <a:prstGeom prst="rect">
              <a:avLst/>
            </a:prstGeom>
          </p:spPr>
          <p:txBody>
            <a:bodyPr wrap="none">
              <a:spAutoFit/>
            </a:bodyPr>
            <a:lstStyle/>
            <a:p>
              <a:pPr algn="ctr">
                <a:lnSpc>
                  <a:spcPct val="120000"/>
                </a:lnSpc>
              </a:pPr>
              <a:r>
                <a:rPr lang="en-US" altLang="zh-CN" sz="1400" b="1" dirty="0">
                  <a:cs typeface="+mn-ea"/>
                  <a:sym typeface="+mn-lt"/>
                </a:rPr>
                <a:t>R1</a:t>
              </a:r>
              <a:endParaRPr lang="zh-CN" altLang="en-US" sz="1400" b="1" dirty="0">
                <a:cs typeface="+mn-ea"/>
                <a:sym typeface="+mn-lt"/>
              </a:endParaRPr>
            </a:p>
          </p:txBody>
        </p:sp>
        <p:sp>
          <p:nvSpPr>
            <p:cNvPr id="30" name="圆角矩形 59">
              <a:extLst>
                <a:ext uri="{FF2B5EF4-FFF2-40B4-BE49-F238E27FC236}">
                  <a16:creationId xmlns:a16="http://schemas.microsoft.com/office/drawing/2014/main" id="{32FF2952-680A-40A1-815D-A344AFBEF140}"/>
                </a:ext>
              </a:extLst>
            </p:cNvPr>
            <p:cNvSpPr/>
            <p:nvPr/>
          </p:nvSpPr>
          <p:spPr>
            <a:xfrm>
              <a:off x="2342480"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FC01::1</a:t>
              </a:r>
              <a:endParaRPr lang="zh-CN" altLang="en-US" sz="1200" dirty="0">
                <a:solidFill>
                  <a:schemeClr val="bg1"/>
                </a:solidFill>
                <a:cs typeface="+mn-ea"/>
                <a:sym typeface="+mn-lt"/>
              </a:endParaRPr>
            </a:p>
          </p:txBody>
        </p:sp>
        <p:sp>
          <p:nvSpPr>
            <p:cNvPr id="32" name="文本框 31">
              <a:extLst>
                <a:ext uri="{FF2B5EF4-FFF2-40B4-BE49-F238E27FC236}">
                  <a16:creationId xmlns:a16="http://schemas.microsoft.com/office/drawing/2014/main" id="{87F183B6-999A-4F41-AE2B-150F579101BC}"/>
                </a:ext>
              </a:extLst>
            </p:cNvPr>
            <p:cNvSpPr txBox="1"/>
            <p:nvPr/>
          </p:nvSpPr>
          <p:spPr>
            <a:xfrm>
              <a:off x="2043086" y="3276080"/>
              <a:ext cx="1289135" cy="327077"/>
            </a:xfrm>
            <a:prstGeom prst="rect">
              <a:avLst/>
            </a:prstGeom>
            <a:noFill/>
          </p:spPr>
          <p:txBody>
            <a:bodyPr wrap="none" rtlCol="0">
              <a:spAutoFit/>
            </a:bodyPr>
            <a:lstStyle/>
            <a:p>
              <a:pPr>
                <a:lnSpc>
                  <a:spcPct val="120000"/>
                </a:lnSpc>
              </a:pPr>
              <a:r>
                <a:rPr lang="en-US" altLang="zh-CN" sz="1400" b="1" dirty="0">
                  <a:cs typeface="+mn-ea"/>
                  <a:sym typeface="+mn-lt"/>
                </a:rPr>
                <a:t>Source Node</a:t>
              </a:r>
              <a:endParaRPr lang="zh-CN" altLang="en-US" sz="1400" b="1" dirty="0">
                <a:cs typeface="+mn-ea"/>
                <a:sym typeface="+mn-lt"/>
              </a:endParaRPr>
            </a:p>
          </p:txBody>
        </p:sp>
        <p:sp>
          <p:nvSpPr>
            <p:cNvPr id="34" name="矩形 33">
              <a:extLst>
                <a:ext uri="{FF2B5EF4-FFF2-40B4-BE49-F238E27FC236}">
                  <a16:creationId xmlns:a16="http://schemas.microsoft.com/office/drawing/2014/main" id="{5B7094A1-F0CB-4E80-A071-A22F30440711}"/>
                </a:ext>
              </a:extLst>
            </p:cNvPr>
            <p:cNvSpPr/>
            <p:nvPr/>
          </p:nvSpPr>
          <p:spPr>
            <a:xfrm>
              <a:off x="603848" y="4418497"/>
              <a:ext cx="534121" cy="327077"/>
            </a:xfrm>
            <a:prstGeom prst="rect">
              <a:avLst/>
            </a:prstGeom>
          </p:spPr>
          <p:txBody>
            <a:bodyPr wrap="none">
              <a:spAutoFit/>
            </a:bodyPr>
            <a:lstStyle/>
            <a:p>
              <a:pPr algn="ctr">
                <a:lnSpc>
                  <a:spcPct val="120000"/>
                </a:lnSpc>
              </a:pPr>
              <a:r>
                <a:rPr lang="en-US" altLang="zh-CN" sz="1400" b="1" dirty="0">
                  <a:cs typeface="+mn-ea"/>
                  <a:sym typeface="+mn-lt"/>
                </a:rPr>
                <a:t>CE1</a:t>
              </a:r>
              <a:endParaRPr lang="zh-CN" altLang="en-US" sz="1400" b="1" dirty="0">
                <a:cs typeface="+mn-ea"/>
                <a:sym typeface="+mn-lt"/>
              </a:endParaRPr>
            </a:p>
          </p:txBody>
        </p:sp>
        <p:sp>
          <p:nvSpPr>
            <p:cNvPr id="35" name="矩形 34">
              <a:extLst>
                <a:ext uri="{FF2B5EF4-FFF2-40B4-BE49-F238E27FC236}">
                  <a16:creationId xmlns:a16="http://schemas.microsoft.com/office/drawing/2014/main" id="{036A5D5C-124F-4630-BE6D-A485DFA6D625}"/>
                </a:ext>
              </a:extLst>
            </p:cNvPr>
            <p:cNvSpPr/>
            <p:nvPr/>
          </p:nvSpPr>
          <p:spPr>
            <a:xfrm>
              <a:off x="4704506" y="4418497"/>
              <a:ext cx="413895" cy="327077"/>
            </a:xfrm>
            <a:prstGeom prst="rect">
              <a:avLst/>
            </a:prstGeom>
          </p:spPr>
          <p:txBody>
            <a:bodyPr wrap="none">
              <a:spAutoFit/>
            </a:bodyPr>
            <a:lstStyle/>
            <a:p>
              <a:pPr algn="ctr">
                <a:lnSpc>
                  <a:spcPct val="120000"/>
                </a:lnSpc>
              </a:pPr>
              <a:r>
                <a:rPr lang="en-US" altLang="zh-CN" sz="1400" b="1" dirty="0">
                  <a:cs typeface="+mn-ea"/>
                  <a:sym typeface="+mn-lt"/>
                </a:rPr>
                <a:t>R2</a:t>
              </a:r>
              <a:endParaRPr lang="zh-CN" altLang="en-US" sz="1400" b="1">
                <a:cs typeface="+mn-ea"/>
                <a:sym typeface="+mn-lt"/>
              </a:endParaRPr>
            </a:p>
          </p:txBody>
        </p:sp>
        <p:sp>
          <p:nvSpPr>
            <p:cNvPr id="39" name="文本框 38">
              <a:extLst>
                <a:ext uri="{FF2B5EF4-FFF2-40B4-BE49-F238E27FC236}">
                  <a16:creationId xmlns:a16="http://schemas.microsoft.com/office/drawing/2014/main" id="{96AA0F7F-022F-4BC3-BC87-46BB2E0946BC}"/>
                </a:ext>
              </a:extLst>
            </p:cNvPr>
            <p:cNvSpPr txBox="1"/>
            <p:nvPr/>
          </p:nvSpPr>
          <p:spPr>
            <a:xfrm>
              <a:off x="4146903" y="3276080"/>
              <a:ext cx="1268039" cy="327077"/>
            </a:xfrm>
            <a:prstGeom prst="rect">
              <a:avLst/>
            </a:prstGeom>
            <a:noFill/>
          </p:spPr>
          <p:txBody>
            <a:bodyPr wrap="none" rtlCol="0">
              <a:spAutoFit/>
            </a:bodyPr>
            <a:lstStyle/>
            <a:p>
              <a:pPr>
                <a:lnSpc>
                  <a:spcPct val="120000"/>
                </a:lnSpc>
              </a:pPr>
              <a:r>
                <a:rPr lang="en-US" altLang="zh-CN" sz="1400" b="1" dirty="0">
                  <a:cs typeface="+mn-ea"/>
                  <a:sym typeface="+mn-lt"/>
                </a:rPr>
                <a:t>Transit Node</a:t>
              </a:r>
              <a:endParaRPr lang="zh-CN" altLang="en-US" sz="1400" b="1" dirty="0">
                <a:cs typeface="+mn-ea"/>
                <a:sym typeface="+mn-lt"/>
              </a:endParaRPr>
            </a:p>
          </p:txBody>
        </p:sp>
        <p:sp>
          <p:nvSpPr>
            <p:cNvPr id="40" name="圆角矩形 59">
              <a:extLst>
                <a:ext uri="{FF2B5EF4-FFF2-40B4-BE49-F238E27FC236}">
                  <a16:creationId xmlns:a16="http://schemas.microsoft.com/office/drawing/2014/main" id="{9D379F04-B570-4E3D-87F7-FEDE24E104D3}"/>
                </a:ext>
              </a:extLst>
            </p:cNvPr>
            <p:cNvSpPr/>
            <p:nvPr/>
          </p:nvSpPr>
          <p:spPr>
            <a:xfrm>
              <a:off x="4482307"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FC02::2</a:t>
              </a:r>
              <a:endParaRPr lang="zh-CN" altLang="en-US" sz="1200" dirty="0">
                <a:solidFill>
                  <a:schemeClr val="bg1"/>
                </a:solidFill>
                <a:cs typeface="+mn-ea"/>
                <a:sym typeface="+mn-lt"/>
              </a:endParaRPr>
            </a:p>
          </p:txBody>
        </p:sp>
        <p:sp>
          <p:nvSpPr>
            <p:cNvPr id="42" name="矩形 41">
              <a:extLst>
                <a:ext uri="{FF2B5EF4-FFF2-40B4-BE49-F238E27FC236}">
                  <a16:creationId xmlns:a16="http://schemas.microsoft.com/office/drawing/2014/main" id="{0E9934F3-B323-49FB-8C63-88A12745E03D}"/>
                </a:ext>
              </a:extLst>
            </p:cNvPr>
            <p:cNvSpPr/>
            <p:nvPr/>
          </p:nvSpPr>
          <p:spPr>
            <a:xfrm>
              <a:off x="6874485" y="4418497"/>
              <a:ext cx="413895" cy="327077"/>
            </a:xfrm>
            <a:prstGeom prst="rect">
              <a:avLst/>
            </a:prstGeom>
          </p:spPr>
          <p:txBody>
            <a:bodyPr wrap="none">
              <a:spAutoFit/>
            </a:bodyPr>
            <a:lstStyle/>
            <a:p>
              <a:pPr algn="ctr">
                <a:lnSpc>
                  <a:spcPct val="120000"/>
                </a:lnSpc>
              </a:pPr>
              <a:r>
                <a:rPr lang="en-US" altLang="zh-CN" sz="1400" b="1" dirty="0">
                  <a:cs typeface="+mn-ea"/>
                  <a:sym typeface="+mn-lt"/>
                </a:rPr>
                <a:t>R3</a:t>
              </a:r>
              <a:endParaRPr lang="zh-CN" altLang="en-US" sz="1400" b="1">
                <a:cs typeface="+mn-ea"/>
                <a:sym typeface="+mn-lt"/>
              </a:endParaRPr>
            </a:p>
          </p:txBody>
        </p:sp>
        <p:sp>
          <p:nvSpPr>
            <p:cNvPr id="44" name="文本框 43">
              <a:extLst>
                <a:ext uri="{FF2B5EF4-FFF2-40B4-BE49-F238E27FC236}">
                  <a16:creationId xmlns:a16="http://schemas.microsoft.com/office/drawing/2014/main" id="{F1CEA5FA-F8D2-4313-9970-3CE643C3F578}"/>
                </a:ext>
              </a:extLst>
            </p:cNvPr>
            <p:cNvSpPr txBox="1"/>
            <p:nvPr/>
          </p:nvSpPr>
          <p:spPr>
            <a:xfrm>
              <a:off x="6274765" y="3276080"/>
              <a:ext cx="1455848" cy="327077"/>
            </a:xfrm>
            <a:prstGeom prst="rect">
              <a:avLst/>
            </a:prstGeom>
            <a:noFill/>
          </p:spPr>
          <p:txBody>
            <a:bodyPr wrap="none" rtlCol="0">
              <a:spAutoFit/>
            </a:bodyPr>
            <a:lstStyle/>
            <a:p>
              <a:pPr>
                <a:lnSpc>
                  <a:spcPct val="120000"/>
                </a:lnSpc>
              </a:pPr>
              <a:r>
                <a:rPr lang="en-US" altLang="zh-CN" sz="1400" b="1" dirty="0">
                  <a:cs typeface="+mn-ea"/>
                  <a:sym typeface="+mn-lt"/>
                </a:rPr>
                <a:t>Endpoint Node</a:t>
              </a:r>
              <a:endParaRPr lang="zh-CN" altLang="en-US" sz="1400" b="1" dirty="0">
                <a:cs typeface="+mn-ea"/>
                <a:sym typeface="+mn-lt"/>
              </a:endParaRPr>
            </a:p>
          </p:txBody>
        </p:sp>
        <p:sp>
          <p:nvSpPr>
            <p:cNvPr id="45" name="圆角矩形 59">
              <a:extLst>
                <a:ext uri="{FF2B5EF4-FFF2-40B4-BE49-F238E27FC236}">
                  <a16:creationId xmlns:a16="http://schemas.microsoft.com/office/drawing/2014/main" id="{F58179F7-48B3-4BD3-9CF7-D3B78E0E38EA}"/>
                </a:ext>
              </a:extLst>
            </p:cNvPr>
            <p:cNvSpPr/>
            <p:nvPr/>
          </p:nvSpPr>
          <p:spPr>
            <a:xfrm>
              <a:off x="6660475"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FC03::3</a:t>
              </a:r>
              <a:endParaRPr lang="zh-CN" altLang="en-US" sz="1200" dirty="0">
                <a:solidFill>
                  <a:schemeClr val="bg1"/>
                </a:solidFill>
                <a:cs typeface="+mn-ea"/>
                <a:sym typeface="+mn-lt"/>
              </a:endParaRPr>
            </a:p>
          </p:txBody>
        </p:sp>
        <p:sp>
          <p:nvSpPr>
            <p:cNvPr id="46" name="圆角矩形 59">
              <a:extLst>
                <a:ext uri="{FF2B5EF4-FFF2-40B4-BE49-F238E27FC236}">
                  <a16:creationId xmlns:a16="http://schemas.microsoft.com/office/drawing/2014/main" id="{F58179F7-48B3-4BD3-9CF7-D3B78E0E38EA}"/>
                </a:ext>
              </a:extLst>
            </p:cNvPr>
            <p:cNvSpPr/>
            <p:nvPr/>
          </p:nvSpPr>
          <p:spPr>
            <a:xfrm>
              <a:off x="8961463"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FC04::4</a:t>
              </a:r>
              <a:endParaRPr lang="zh-CN" altLang="en-US" sz="1200" dirty="0">
                <a:solidFill>
                  <a:schemeClr val="bg1"/>
                </a:solidFill>
                <a:cs typeface="+mn-ea"/>
                <a:sym typeface="+mn-lt"/>
              </a:endParaRPr>
            </a:p>
          </p:txBody>
        </p:sp>
        <p:sp>
          <p:nvSpPr>
            <p:cNvPr id="47" name="矩形 46">
              <a:extLst>
                <a:ext uri="{FF2B5EF4-FFF2-40B4-BE49-F238E27FC236}">
                  <a16:creationId xmlns:a16="http://schemas.microsoft.com/office/drawing/2014/main" id="{A1F5BF42-C5FE-4EB3-ABCF-A9C18D257DA8}"/>
                </a:ext>
              </a:extLst>
            </p:cNvPr>
            <p:cNvSpPr/>
            <p:nvPr/>
          </p:nvSpPr>
          <p:spPr>
            <a:xfrm>
              <a:off x="9175473" y="4418497"/>
              <a:ext cx="413895" cy="327077"/>
            </a:xfrm>
            <a:prstGeom prst="rect">
              <a:avLst/>
            </a:prstGeom>
          </p:spPr>
          <p:txBody>
            <a:bodyPr wrap="none">
              <a:spAutoFit/>
            </a:bodyPr>
            <a:lstStyle/>
            <a:p>
              <a:pPr algn="ctr">
                <a:lnSpc>
                  <a:spcPct val="120000"/>
                </a:lnSpc>
              </a:pPr>
              <a:r>
                <a:rPr lang="en-US" altLang="zh-CN" sz="1400" b="1" dirty="0">
                  <a:cs typeface="+mn-ea"/>
                  <a:sym typeface="+mn-lt"/>
                </a:rPr>
                <a:t>R4</a:t>
              </a:r>
              <a:endParaRPr lang="zh-CN" altLang="en-US" sz="1400" b="1" dirty="0">
                <a:cs typeface="+mn-ea"/>
                <a:sym typeface="+mn-lt"/>
              </a:endParaRPr>
            </a:p>
          </p:txBody>
        </p:sp>
        <p:sp>
          <p:nvSpPr>
            <p:cNvPr id="60" name="矩形 59">
              <a:extLst>
                <a:ext uri="{FF2B5EF4-FFF2-40B4-BE49-F238E27FC236}">
                  <a16:creationId xmlns:a16="http://schemas.microsoft.com/office/drawing/2014/main" id="{A1F5BF42-C5FE-4EB3-ABCF-A9C18D257DA8}"/>
                </a:ext>
              </a:extLst>
            </p:cNvPr>
            <p:cNvSpPr/>
            <p:nvPr/>
          </p:nvSpPr>
          <p:spPr>
            <a:xfrm>
              <a:off x="11031761" y="4418497"/>
              <a:ext cx="534121" cy="327077"/>
            </a:xfrm>
            <a:prstGeom prst="rect">
              <a:avLst/>
            </a:prstGeom>
          </p:spPr>
          <p:txBody>
            <a:bodyPr wrap="none">
              <a:spAutoFit/>
            </a:bodyPr>
            <a:lstStyle/>
            <a:p>
              <a:pPr algn="ctr">
                <a:lnSpc>
                  <a:spcPct val="120000"/>
                </a:lnSpc>
              </a:pPr>
              <a:r>
                <a:rPr lang="en-US" altLang="zh-CN" sz="1400" b="1" dirty="0">
                  <a:cs typeface="+mn-ea"/>
                  <a:sym typeface="+mn-lt"/>
                </a:rPr>
                <a:t>CE2</a:t>
              </a:r>
              <a:endParaRPr lang="zh-CN" altLang="en-US" sz="1400" b="1" dirty="0">
                <a:cs typeface="+mn-ea"/>
                <a:sym typeface="+mn-lt"/>
              </a:endParaRPr>
            </a:p>
          </p:txBody>
        </p:sp>
        <p:sp>
          <p:nvSpPr>
            <p:cNvPr id="61" name="矩形 60"/>
            <p:cNvSpPr/>
            <p:nvPr/>
          </p:nvSpPr>
          <p:spPr>
            <a:xfrm>
              <a:off x="9701045" y="4238497"/>
              <a:ext cx="1228584" cy="468000"/>
            </a:xfrm>
            <a:prstGeom prst="rect">
              <a:avLst/>
            </a:prstGeom>
            <a:solidFill>
              <a:srgbClr val="FF99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CE2: EDN.DT4</a:t>
              </a:r>
            </a:p>
            <a:p>
              <a:pPr algn="ctr">
                <a:lnSpc>
                  <a:spcPct val="120000"/>
                </a:lnSpc>
              </a:pPr>
              <a:r>
                <a:rPr lang="en-US" altLang="zh-CN" sz="1200" dirty="0">
                  <a:solidFill>
                    <a:schemeClr val="bg1"/>
                  </a:solidFill>
                  <a:cs typeface="+mn-ea"/>
                  <a:sym typeface="+mn-lt"/>
                </a:rPr>
                <a:t>FC04::400</a:t>
              </a:r>
              <a:endParaRPr lang="zh-CN" altLang="en-US" sz="1200" dirty="0">
                <a:solidFill>
                  <a:schemeClr val="bg1"/>
                </a:solidFill>
                <a:cs typeface="+mn-ea"/>
                <a:sym typeface="+mn-lt"/>
              </a:endParaRPr>
            </a:p>
          </p:txBody>
        </p:sp>
        <p:sp>
          <p:nvSpPr>
            <p:cNvPr id="62" name="文本框 61">
              <a:extLst>
                <a:ext uri="{FF2B5EF4-FFF2-40B4-BE49-F238E27FC236}">
                  <a16:creationId xmlns:a16="http://schemas.microsoft.com/office/drawing/2014/main" id="{F1CEA5FA-F8D2-4313-9970-3CE643C3F578}"/>
                </a:ext>
              </a:extLst>
            </p:cNvPr>
            <p:cNvSpPr txBox="1"/>
            <p:nvPr/>
          </p:nvSpPr>
          <p:spPr>
            <a:xfrm>
              <a:off x="8643275" y="3276080"/>
              <a:ext cx="1455848" cy="327077"/>
            </a:xfrm>
            <a:prstGeom prst="rect">
              <a:avLst/>
            </a:prstGeom>
            <a:noFill/>
          </p:spPr>
          <p:txBody>
            <a:bodyPr wrap="none" rtlCol="0">
              <a:spAutoFit/>
            </a:bodyPr>
            <a:lstStyle/>
            <a:p>
              <a:pPr>
                <a:lnSpc>
                  <a:spcPct val="120000"/>
                </a:lnSpc>
              </a:pPr>
              <a:r>
                <a:rPr lang="en-US" altLang="zh-CN" sz="1400" b="1" dirty="0">
                  <a:cs typeface="+mn-ea"/>
                  <a:sym typeface="+mn-lt"/>
                </a:rPr>
                <a:t>Endpoint Node</a:t>
              </a:r>
              <a:endParaRPr lang="zh-CN" altLang="en-US" sz="1400" b="1" dirty="0">
                <a:cs typeface="+mn-ea"/>
                <a:sym typeface="+mn-lt"/>
              </a:endParaRPr>
            </a:p>
          </p:txBody>
        </p:sp>
        <p:pic>
          <p:nvPicPr>
            <p:cNvPr id="37" name="图片 36">
              <a:extLst>
                <a:ext uri="{FF2B5EF4-FFF2-40B4-BE49-F238E27FC236}">
                  <a16:creationId xmlns:a16="http://schemas.microsoft.com/office/drawing/2014/main" id="{F62EB9B7-9959-46CF-91BE-C4EEC0F76E91}"/>
                </a:ext>
              </a:extLst>
            </p:cNvPr>
            <p:cNvPicPr>
              <a:picLocks noChangeAspect="1"/>
            </p:cNvPicPr>
            <p:nvPr/>
          </p:nvPicPr>
          <p:blipFill>
            <a:blip r:embed="rId3"/>
            <a:stretch>
              <a:fillRect/>
            </a:stretch>
          </p:blipFill>
          <p:spPr>
            <a:xfrm>
              <a:off x="11021010" y="3964299"/>
              <a:ext cx="470708" cy="470708"/>
            </a:xfrm>
            <a:prstGeom prst="rect">
              <a:avLst/>
            </a:prstGeom>
          </p:spPr>
        </p:pic>
        <p:pic>
          <p:nvPicPr>
            <p:cNvPr id="38" name="图片 37">
              <a:extLst>
                <a:ext uri="{FF2B5EF4-FFF2-40B4-BE49-F238E27FC236}">
                  <a16:creationId xmlns:a16="http://schemas.microsoft.com/office/drawing/2014/main" id="{D2ABA243-4407-4C19-AADF-2D2150EB260B}"/>
                </a:ext>
              </a:extLst>
            </p:cNvPr>
            <p:cNvPicPr>
              <a:picLocks noChangeAspect="1"/>
            </p:cNvPicPr>
            <p:nvPr/>
          </p:nvPicPr>
          <p:blipFill>
            <a:blip r:embed="rId3"/>
            <a:stretch>
              <a:fillRect/>
            </a:stretch>
          </p:blipFill>
          <p:spPr>
            <a:xfrm>
              <a:off x="9118660" y="3979613"/>
              <a:ext cx="470708" cy="470708"/>
            </a:xfrm>
            <a:prstGeom prst="rect">
              <a:avLst/>
            </a:prstGeom>
          </p:spPr>
        </p:pic>
        <p:pic>
          <p:nvPicPr>
            <p:cNvPr id="41" name="图片 40">
              <a:extLst>
                <a:ext uri="{FF2B5EF4-FFF2-40B4-BE49-F238E27FC236}">
                  <a16:creationId xmlns:a16="http://schemas.microsoft.com/office/drawing/2014/main" id="{A792B0CC-CB5E-4F3A-8A4B-064DBF28F717}"/>
                </a:ext>
              </a:extLst>
            </p:cNvPr>
            <p:cNvPicPr>
              <a:picLocks noChangeAspect="1"/>
            </p:cNvPicPr>
            <p:nvPr/>
          </p:nvPicPr>
          <p:blipFill>
            <a:blip r:embed="rId3"/>
            <a:stretch>
              <a:fillRect/>
            </a:stretch>
          </p:blipFill>
          <p:spPr>
            <a:xfrm>
              <a:off x="6866601" y="3964507"/>
              <a:ext cx="470708" cy="470708"/>
            </a:xfrm>
            <a:prstGeom prst="rect">
              <a:avLst/>
            </a:prstGeom>
          </p:spPr>
        </p:pic>
        <p:pic>
          <p:nvPicPr>
            <p:cNvPr id="49" name="图片 48">
              <a:extLst>
                <a:ext uri="{FF2B5EF4-FFF2-40B4-BE49-F238E27FC236}">
                  <a16:creationId xmlns:a16="http://schemas.microsoft.com/office/drawing/2014/main" id="{23604FC6-19FC-4B7A-96D0-7FBEBA3E23B5}"/>
                </a:ext>
              </a:extLst>
            </p:cNvPr>
            <p:cNvPicPr>
              <a:picLocks noChangeAspect="1"/>
            </p:cNvPicPr>
            <p:nvPr/>
          </p:nvPicPr>
          <p:blipFill>
            <a:blip r:embed="rId3"/>
            <a:stretch>
              <a:fillRect/>
            </a:stretch>
          </p:blipFill>
          <p:spPr>
            <a:xfrm>
              <a:off x="4654652" y="3955161"/>
              <a:ext cx="470708" cy="470708"/>
            </a:xfrm>
            <a:prstGeom prst="rect">
              <a:avLst/>
            </a:prstGeom>
          </p:spPr>
        </p:pic>
        <p:pic>
          <p:nvPicPr>
            <p:cNvPr id="50" name="图片 49">
              <a:extLst>
                <a:ext uri="{FF2B5EF4-FFF2-40B4-BE49-F238E27FC236}">
                  <a16:creationId xmlns:a16="http://schemas.microsoft.com/office/drawing/2014/main" id="{04313D30-C447-44C9-AD67-8B8109CFD390}"/>
                </a:ext>
              </a:extLst>
            </p:cNvPr>
            <p:cNvPicPr>
              <a:picLocks noChangeAspect="1"/>
            </p:cNvPicPr>
            <p:nvPr/>
          </p:nvPicPr>
          <p:blipFill>
            <a:blip r:embed="rId3"/>
            <a:stretch>
              <a:fillRect/>
            </a:stretch>
          </p:blipFill>
          <p:spPr>
            <a:xfrm>
              <a:off x="2511411" y="3979613"/>
              <a:ext cx="470708" cy="470708"/>
            </a:xfrm>
            <a:prstGeom prst="rect">
              <a:avLst/>
            </a:prstGeom>
          </p:spPr>
        </p:pic>
        <p:pic>
          <p:nvPicPr>
            <p:cNvPr id="51" name="图片 50">
              <a:extLst>
                <a:ext uri="{FF2B5EF4-FFF2-40B4-BE49-F238E27FC236}">
                  <a16:creationId xmlns:a16="http://schemas.microsoft.com/office/drawing/2014/main" id="{8ACB24D8-CD67-4956-AFB9-2F8637080866}"/>
                </a:ext>
              </a:extLst>
            </p:cNvPr>
            <p:cNvPicPr>
              <a:picLocks noChangeAspect="1"/>
            </p:cNvPicPr>
            <p:nvPr/>
          </p:nvPicPr>
          <p:blipFill>
            <a:blip r:embed="rId3"/>
            <a:stretch>
              <a:fillRect/>
            </a:stretch>
          </p:blipFill>
          <p:spPr>
            <a:xfrm>
              <a:off x="688916" y="3956821"/>
              <a:ext cx="470708" cy="470708"/>
            </a:xfrm>
            <a:prstGeom prst="rect">
              <a:avLst/>
            </a:prstGeom>
          </p:spPr>
        </p:pic>
      </p:grpSp>
    </p:spTree>
    <p:extLst>
      <p:ext uri="{BB962C8B-B14F-4D97-AF65-F5344CB8AC3E}">
        <p14:creationId xmlns:p14="http://schemas.microsoft.com/office/powerpoint/2010/main" val="9505192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F13D0-2AAA-4685-9B46-DE3E484AEA6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a:t>
            </a:r>
            <a:r>
              <a:rPr lang="zh-CN" altLang="en-US" sz="3200" dirty="0">
                <a:latin typeface="+mn-lt"/>
                <a:ea typeface="+mn-ea"/>
                <a:cs typeface="+mn-ea"/>
                <a:sym typeface="+mn-lt"/>
              </a:rPr>
              <a:t>源节点</a:t>
            </a:r>
          </a:p>
        </p:txBody>
      </p:sp>
      <p:sp>
        <p:nvSpPr>
          <p:cNvPr id="6" name="文本占位符 5">
            <a:extLst>
              <a:ext uri="{FF2B5EF4-FFF2-40B4-BE49-F238E27FC236}">
                <a16:creationId xmlns:a16="http://schemas.microsoft.com/office/drawing/2014/main" id="{FD4D4864-22ED-4144-B45B-15AFFC877A40}"/>
              </a:ext>
            </a:extLst>
          </p:cNvPr>
          <p:cNvSpPr>
            <a:spLocks noGrp="1"/>
          </p:cNvSpPr>
          <p:nvPr>
            <p:ph idx="1"/>
          </p:nvPr>
        </p:nvSpPr>
        <p:spPr>
          <a:xfrm>
            <a:off x="660400" y="1130300"/>
            <a:ext cx="10836103" cy="1709579"/>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源节点将数据包引导到</a:t>
            </a:r>
            <a:r>
              <a:rPr lang="en-US" altLang="zh-CN" sz="2400" dirty="0">
                <a:solidFill>
                  <a:schemeClr val="accent1"/>
                </a:solidFill>
                <a:cs typeface="+mn-ea"/>
                <a:sym typeface="+mn-lt"/>
              </a:rPr>
              <a:t>SRv6 Segment List</a:t>
            </a:r>
            <a:r>
              <a:rPr lang="zh-CN" altLang="en-US" sz="2400" dirty="0">
                <a:solidFill>
                  <a:schemeClr val="accent1"/>
                </a:solidFill>
                <a:cs typeface="+mn-ea"/>
                <a:sym typeface="+mn-lt"/>
              </a:rPr>
              <a:t>中，如果</a:t>
            </a:r>
            <a:r>
              <a:rPr lang="en-US" altLang="zh-CN" sz="2400" dirty="0">
                <a:solidFill>
                  <a:schemeClr val="accent1"/>
                </a:solidFill>
                <a:cs typeface="+mn-ea"/>
                <a:sym typeface="+mn-lt"/>
              </a:rPr>
              <a:t>SRv6 Segment List</a:t>
            </a:r>
            <a:r>
              <a:rPr lang="zh-CN" altLang="en-US" sz="2400" dirty="0">
                <a:solidFill>
                  <a:schemeClr val="accent1"/>
                </a:solidFill>
                <a:cs typeface="+mn-ea"/>
                <a:sym typeface="+mn-lt"/>
              </a:rPr>
              <a:t>只包含单个</a:t>
            </a:r>
            <a:r>
              <a:rPr lang="en-US" altLang="zh-CN" sz="2400" dirty="0">
                <a:solidFill>
                  <a:schemeClr val="accent1"/>
                </a:solidFill>
                <a:cs typeface="+mn-ea"/>
                <a:sym typeface="+mn-lt"/>
              </a:rPr>
              <a:t>SID</a:t>
            </a:r>
            <a:r>
              <a:rPr lang="zh-CN" altLang="en-US" sz="2400" dirty="0">
                <a:solidFill>
                  <a:schemeClr val="accent1"/>
                </a:solidFill>
                <a:cs typeface="+mn-ea"/>
                <a:sym typeface="+mn-lt"/>
              </a:rPr>
              <a:t>，并且无需在</a:t>
            </a:r>
            <a:r>
              <a:rPr lang="en-US" altLang="zh-CN" sz="2400" dirty="0">
                <a:solidFill>
                  <a:schemeClr val="accent1"/>
                </a:solidFill>
                <a:cs typeface="+mn-ea"/>
                <a:sym typeface="+mn-lt"/>
              </a:rPr>
              <a:t>SRv6</a:t>
            </a:r>
            <a:r>
              <a:rPr lang="zh-CN" altLang="en-US" sz="2400" dirty="0">
                <a:solidFill>
                  <a:schemeClr val="accent1"/>
                </a:solidFill>
                <a:cs typeface="+mn-ea"/>
                <a:sym typeface="+mn-lt"/>
              </a:rPr>
              <a:t>报文中添加信息或</a:t>
            </a:r>
            <a:r>
              <a:rPr lang="en-US" altLang="zh-CN" sz="2400" dirty="0">
                <a:solidFill>
                  <a:schemeClr val="accent1"/>
                </a:solidFill>
                <a:cs typeface="+mn-ea"/>
                <a:sym typeface="+mn-lt"/>
              </a:rPr>
              <a:t>TLV</a:t>
            </a:r>
            <a:r>
              <a:rPr lang="zh-CN" altLang="en-US" sz="2400" dirty="0">
                <a:solidFill>
                  <a:schemeClr val="accent1"/>
                </a:solidFill>
                <a:cs typeface="+mn-ea"/>
                <a:sym typeface="+mn-lt"/>
              </a:rPr>
              <a:t>字段，则</a:t>
            </a:r>
            <a:r>
              <a:rPr lang="en-US" altLang="zh-CN" sz="2400" dirty="0">
                <a:solidFill>
                  <a:schemeClr val="accent1"/>
                </a:solidFill>
                <a:cs typeface="+mn-ea"/>
                <a:sym typeface="+mn-lt"/>
              </a:rPr>
              <a:t>SRv6</a:t>
            </a:r>
            <a:r>
              <a:rPr lang="zh-CN" altLang="en-US" sz="2400" dirty="0">
                <a:solidFill>
                  <a:schemeClr val="accent1"/>
                </a:solidFill>
                <a:cs typeface="+mn-ea"/>
                <a:sym typeface="+mn-lt"/>
              </a:rPr>
              <a:t>报文的目的地址字段设置为该</a:t>
            </a:r>
            <a:r>
              <a:rPr lang="en-US" altLang="zh-CN" sz="2400" dirty="0">
                <a:solidFill>
                  <a:schemeClr val="accent1"/>
                </a:solidFill>
                <a:cs typeface="+mn-ea"/>
                <a:sym typeface="+mn-lt"/>
              </a:rPr>
              <a:t>SID</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源节点可以是生成</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报文且支持</a:t>
            </a:r>
            <a:r>
              <a:rPr lang="en-US" altLang="zh-CN" sz="2400" dirty="0">
                <a:solidFill>
                  <a:schemeClr val="accent1"/>
                </a:solidFill>
                <a:cs typeface="+mn-ea"/>
                <a:sym typeface="+mn-lt"/>
              </a:rPr>
              <a:t>SRv6</a:t>
            </a:r>
            <a:r>
              <a:rPr lang="zh-CN" altLang="en-US" sz="2400" dirty="0">
                <a:solidFill>
                  <a:schemeClr val="accent1"/>
                </a:solidFill>
                <a:cs typeface="+mn-ea"/>
                <a:sym typeface="+mn-lt"/>
              </a:rPr>
              <a:t>的主机，也可以是</a:t>
            </a:r>
            <a:r>
              <a:rPr lang="en-US" altLang="zh-CN" sz="2400" dirty="0">
                <a:solidFill>
                  <a:schemeClr val="accent1"/>
                </a:solidFill>
                <a:cs typeface="+mn-ea"/>
                <a:sym typeface="+mn-lt"/>
              </a:rPr>
              <a:t>SRv6</a:t>
            </a:r>
            <a:r>
              <a:rPr lang="zh-CN" altLang="en-US" sz="2400" dirty="0">
                <a:solidFill>
                  <a:schemeClr val="accent1"/>
                </a:solidFill>
                <a:cs typeface="+mn-ea"/>
                <a:sym typeface="+mn-lt"/>
              </a:rPr>
              <a:t>域的边缘设备。</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如图本例为</a:t>
            </a:r>
            <a:r>
              <a:rPr lang="en-US" altLang="zh-CN" sz="2400" dirty="0">
                <a:solidFill>
                  <a:schemeClr val="accent1"/>
                </a:solidFill>
                <a:cs typeface="+mn-ea"/>
                <a:sym typeface="+mn-lt"/>
              </a:rPr>
              <a:t>L3VPNv4 Over SRv6 Policy</a:t>
            </a:r>
            <a:r>
              <a:rPr lang="zh-CN" altLang="en-US" sz="2400" dirty="0">
                <a:solidFill>
                  <a:schemeClr val="accent1"/>
                </a:solidFill>
                <a:cs typeface="+mn-ea"/>
                <a:sym typeface="+mn-lt"/>
              </a:rPr>
              <a:t>，即在</a:t>
            </a:r>
            <a:r>
              <a:rPr lang="en-US" altLang="zh-CN" sz="2400" dirty="0">
                <a:solidFill>
                  <a:schemeClr val="accent1"/>
                </a:solidFill>
                <a:cs typeface="+mn-ea"/>
                <a:sym typeface="+mn-lt"/>
              </a:rPr>
              <a:t>SRv6</a:t>
            </a:r>
            <a:r>
              <a:rPr lang="zh-CN" altLang="en-US" sz="2400" dirty="0">
                <a:solidFill>
                  <a:schemeClr val="accent1"/>
                </a:solidFill>
                <a:cs typeface="+mn-ea"/>
                <a:sym typeface="+mn-lt"/>
              </a:rPr>
              <a:t>上承载</a:t>
            </a:r>
            <a:r>
              <a:rPr lang="en-US" altLang="zh-CN" sz="2400" dirty="0">
                <a:solidFill>
                  <a:schemeClr val="accent1"/>
                </a:solidFill>
                <a:cs typeface="+mn-ea"/>
                <a:sym typeface="+mn-lt"/>
              </a:rPr>
              <a:t>IPv4</a:t>
            </a:r>
            <a:r>
              <a:rPr lang="zh-CN" altLang="en-US" sz="2400" dirty="0">
                <a:solidFill>
                  <a:schemeClr val="accent1"/>
                </a:solidFill>
                <a:cs typeface="+mn-ea"/>
                <a:sym typeface="+mn-lt"/>
              </a:rPr>
              <a:t>流量。</a:t>
            </a:r>
            <a:r>
              <a:rPr lang="en-US" altLang="zh-CN" sz="2400" dirty="0">
                <a:solidFill>
                  <a:schemeClr val="accent1"/>
                </a:solidFill>
                <a:cs typeface="+mn-ea"/>
                <a:sym typeface="+mn-lt"/>
              </a:rPr>
              <a:t>SRv6 Policy</a:t>
            </a:r>
            <a:r>
              <a:rPr lang="zh-CN" altLang="en-US" sz="2400" dirty="0">
                <a:solidFill>
                  <a:schemeClr val="accent1"/>
                </a:solidFill>
                <a:cs typeface="+mn-ea"/>
                <a:sym typeface="+mn-lt"/>
              </a:rPr>
              <a:t>显示路径指定了必须经过</a:t>
            </a:r>
            <a:r>
              <a:rPr lang="en-US" altLang="zh-CN" sz="2400" dirty="0">
                <a:solidFill>
                  <a:schemeClr val="accent1"/>
                </a:solidFill>
                <a:cs typeface="+mn-ea"/>
                <a:sym typeface="+mn-lt"/>
              </a:rPr>
              <a:t>R3</a:t>
            </a:r>
            <a:r>
              <a:rPr lang="zh-CN" altLang="en-US" sz="2400" dirty="0">
                <a:solidFill>
                  <a:schemeClr val="accent1"/>
                </a:solidFill>
                <a:cs typeface="+mn-ea"/>
                <a:sym typeface="+mn-lt"/>
              </a:rPr>
              <a:t>、</a:t>
            </a:r>
            <a:r>
              <a:rPr lang="en-US" altLang="zh-CN" sz="2400" dirty="0">
                <a:solidFill>
                  <a:schemeClr val="accent1"/>
                </a:solidFill>
                <a:cs typeface="+mn-ea"/>
                <a:sym typeface="+mn-lt"/>
              </a:rPr>
              <a:t>R4</a:t>
            </a:r>
            <a:r>
              <a:rPr lang="zh-CN" altLang="en-US" sz="2400" dirty="0">
                <a:solidFill>
                  <a:schemeClr val="accent1"/>
                </a:solidFill>
                <a:cs typeface="+mn-ea"/>
                <a:sym typeface="+mn-lt"/>
              </a:rPr>
              <a:t>。源节点</a:t>
            </a:r>
            <a:r>
              <a:rPr lang="en-US" altLang="zh-CN" sz="2400" dirty="0">
                <a:solidFill>
                  <a:schemeClr val="accent1"/>
                </a:solidFill>
                <a:cs typeface="+mn-ea"/>
                <a:sym typeface="+mn-lt"/>
              </a:rPr>
              <a:t>R1</a:t>
            </a:r>
            <a:r>
              <a:rPr lang="zh-CN" altLang="en-US" sz="2400" dirty="0">
                <a:solidFill>
                  <a:schemeClr val="accent1"/>
                </a:solidFill>
                <a:cs typeface="+mn-ea"/>
                <a:sym typeface="+mn-lt"/>
              </a:rPr>
              <a:t>负责将</a:t>
            </a:r>
            <a:r>
              <a:rPr lang="en-US" altLang="zh-CN" sz="2400" dirty="0">
                <a:solidFill>
                  <a:schemeClr val="accent1"/>
                </a:solidFill>
                <a:cs typeface="+mn-ea"/>
                <a:sym typeface="+mn-lt"/>
              </a:rPr>
              <a:t>IPv4</a:t>
            </a:r>
            <a:r>
              <a:rPr lang="zh-CN" altLang="en-US" sz="2400" dirty="0">
                <a:solidFill>
                  <a:schemeClr val="accent1"/>
                </a:solidFill>
                <a:cs typeface="+mn-ea"/>
                <a:sym typeface="+mn-lt"/>
              </a:rPr>
              <a:t>流量引入隧道，封装</a:t>
            </a:r>
            <a:r>
              <a:rPr lang="en-US" altLang="zh-CN" sz="2400" dirty="0">
                <a:solidFill>
                  <a:schemeClr val="accent1"/>
                </a:solidFill>
                <a:cs typeface="+mn-ea"/>
                <a:sym typeface="+mn-lt"/>
              </a:rPr>
              <a:t>SRH</a:t>
            </a:r>
            <a:r>
              <a:rPr lang="zh-CN" altLang="en-US" sz="2400" dirty="0">
                <a:solidFill>
                  <a:schemeClr val="accent1"/>
                </a:solidFill>
                <a:cs typeface="+mn-ea"/>
                <a:sym typeface="+mn-lt"/>
              </a:rPr>
              <a:t>。</a:t>
            </a:r>
          </a:p>
        </p:txBody>
      </p:sp>
      <p:graphicFrame>
        <p:nvGraphicFramePr>
          <p:cNvPr id="5" name="表格 4"/>
          <p:cNvGraphicFramePr>
            <a:graphicFrameLocks noGrp="1"/>
          </p:cNvGraphicFramePr>
          <p:nvPr>
            <p:extLst/>
          </p:nvPr>
        </p:nvGraphicFramePr>
        <p:xfrm>
          <a:off x="1584093" y="4518974"/>
          <a:ext cx="2562811" cy="1199734"/>
        </p:xfrm>
        <a:graphic>
          <a:graphicData uri="http://schemas.openxmlformats.org/drawingml/2006/table">
            <a:tbl>
              <a:tblPr firstRow="1" bandRow="1">
                <a:tableStyleId>{72833802-FEF1-4C79-8D5D-14CF1EAF98D9}</a:tableStyleId>
              </a:tblPr>
              <a:tblGrid>
                <a:gridCol w="982126">
                  <a:extLst>
                    <a:ext uri="{9D8B030D-6E8A-4147-A177-3AD203B41FA5}">
                      <a16:colId xmlns:a16="http://schemas.microsoft.com/office/drawing/2014/main" val="20000"/>
                    </a:ext>
                  </a:extLst>
                </a:gridCol>
                <a:gridCol w="766916">
                  <a:extLst>
                    <a:ext uri="{9D8B030D-6E8A-4147-A177-3AD203B41FA5}">
                      <a16:colId xmlns:a16="http://schemas.microsoft.com/office/drawing/2014/main" val="20001"/>
                    </a:ext>
                  </a:extLst>
                </a:gridCol>
                <a:gridCol w="813769">
                  <a:extLst>
                    <a:ext uri="{9D8B030D-6E8A-4147-A177-3AD203B41FA5}">
                      <a16:colId xmlns:a16="http://schemas.microsoft.com/office/drawing/2014/main" val="20002"/>
                    </a:ext>
                  </a:extLst>
                </a:gridCol>
              </a:tblGrid>
              <a:tr h="327433">
                <a:tc gridSpan="3">
                  <a:txBody>
                    <a:bodyPr/>
                    <a:lstStyle/>
                    <a:p>
                      <a:pPr algn="ctr">
                        <a:lnSpc>
                          <a:spcPct val="120000"/>
                        </a:lnSpc>
                        <a:spcBef>
                          <a:spcPts val="0"/>
                        </a:spcBef>
                        <a:spcAft>
                          <a:spcPts val="0"/>
                        </a:spcAft>
                      </a:pPr>
                      <a:r>
                        <a:rPr lang="en-US" altLang="zh-CN" sz="1200" dirty="0">
                          <a:latin typeface="+mn-lt"/>
                          <a:ea typeface="+mn-ea"/>
                          <a:cs typeface="+mn-ea"/>
                          <a:sym typeface="+mn-lt"/>
                        </a:rPr>
                        <a:t>IPv6 Header</a:t>
                      </a:r>
                      <a:endParaRPr lang="zh-CN" altLang="en-US" sz="120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B5C5"/>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28600">
                <a:tc gridSpan="3">
                  <a:txBody>
                    <a:bodyPr/>
                    <a:lstStyle/>
                    <a:p>
                      <a:pPr algn="ctr">
                        <a:lnSpc>
                          <a:spcPct val="120000"/>
                        </a:lnSpc>
                        <a:spcBef>
                          <a:spcPts val="0"/>
                        </a:spcBef>
                        <a:spcAft>
                          <a:spcPts val="0"/>
                        </a:spcAft>
                      </a:pPr>
                      <a:r>
                        <a:rPr lang="en-US" altLang="zh-CN" sz="1200" b="1" dirty="0">
                          <a:solidFill>
                            <a:schemeClr val="bg1"/>
                          </a:solidFill>
                          <a:latin typeface="+mn-lt"/>
                          <a:ea typeface="+mn-ea"/>
                          <a:cs typeface="+mn-ea"/>
                          <a:sym typeface="+mn-lt"/>
                        </a:rPr>
                        <a:t>SRH(SL =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1C15F"/>
                    </a:solidFill>
                  </a:tcPr>
                </a:tc>
                <a:tc hMerge="1">
                  <a:txBody>
                    <a:bodyPr/>
                    <a:lstStyle/>
                    <a:p>
                      <a:pPr algn="ctr"/>
                      <a:endParaRPr lang="zh-CN" alt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hMerge="1">
                  <a:txBody>
                    <a:bodyPr/>
                    <a:lstStyle/>
                    <a:p>
                      <a:endParaRPr lang="zh-CN" altLang="en-US"/>
                    </a:p>
                  </a:txBody>
                  <a:tcPr/>
                </a:tc>
                <a:extLst>
                  <a:ext uri="{0D108BD9-81ED-4DB2-BD59-A6C34878D82A}">
                    <a16:rowId xmlns:a16="http://schemas.microsoft.com/office/drawing/2014/main" val="10001"/>
                  </a:ext>
                </a:extLst>
              </a:tr>
              <a:tr h="228600">
                <a:tc>
                  <a:txBody>
                    <a:bodyPr/>
                    <a:lstStyle/>
                    <a:p>
                      <a:pPr marL="0" marR="0" lvl="0" indent="0" algn="ctr" defTabSz="914034" rtl="0" eaLnBrk="1" fontAlgn="auto" latinLnBrk="0" hangingPunct="1">
                        <a:lnSpc>
                          <a:spcPct val="120000"/>
                        </a:lnSpc>
                        <a:spcBef>
                          <a:spcPts val="0"/>
                        </a:spcBef>
                        <a:spcAft>
                          <a:spcPts val="0"/>
                        </a:spcAft>
                        <a:buClrTx/>
                        <a:buSzTx/>
                        <a:buFontTx/>
                        <a:buNone/>
                        <a:tabLst/>
                        <a:defRPr/>
                      </a:pPr>
                      <a:r>
                        <a:rPr lang="en-US" altLang="zh-CN" sz="1200" b="0" dirty="0">
                          <a:solidFill>
                            <a:schemeClr val="bg1"/>
                          </a:solidFill>
                          <a:latin typeface="+mn-lt"/>
                          <a:ea typeface="+mn-ea"/>
                          <a:cs typeface="+mn-ea"/>
                          <a:sym typeface="+mn-lt"/>
                        </a:rPr>
                        <a:t>FC04::400</a:t>
                      </a:r>
                      <a:endParaRPr lang="zh-CN" altLang="en-US" sz="1200" b="0"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lnSpc>
                          <a:spcPct val="120000"/>
                        </a:lnSpc>
                        <a:spcBef>
                          <a:spcPts val="0"/>
                        </a:spcBef>
                        <a:spcAft>
                          <a:spcPts val="0"/>
                        </a:spcAft>
                      </a:pPr>
                      <a:r>
                        <a:rPr lang="en-US" altLang="zh-CN" sz="1200" b="0" dirty="0">
                          <a:solidFill>
                            <a:schemeClr val="bg1"/>
                          </a:solidFill>
                          <a:latin typeface="+mn-lt"/>
                          <a:ea typeface="+mn-ea"/>
                          <a:cs typeface="+mn-ea"/>
                          <a:sym typeface="+mn-lt"/>
                        </a:rPr>
                        <a:t>FC04::4</a:t>
                      </a:r>
                      <a:endParaRPr lang="zh-CN" altLang="en-US"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3941"/>
                    </a:solidFill>
                  </a:tcPr>
                </a:tc>
                <a:tc>
                  <a:txBody>
                    <a:bodyPr/>
                    <a:lstStyle/>
                    <a:p>
                      <a:pPr algn="ctr">
                        <a:lnSpc>
                          <a:spcPct val="120000"/>
                        </a:lnSpc>
                        <a:spcBef>
                          <a:spcPts val="0"/>
                        </a:spcBef>
                        <a:spcAft>
                          <a:spcPts val="0"/>
                        </a:spcAft>
                      </a:pPr>
                      <a:r>
                        <a:rPr lang="en-US" altLang="zh-CN" sz="1200" b="1" dirty="0">
                          <a:solidFill>
                            <a:schemeClr val="bg1"/>
                          </a:solidFill>
                          <a:latin typeface="+mn-lt"/>
                          <a:ea typeface="+mn-ea"/>
                          <a:cs typeface="+mn-ea"/>
                          <a:sym typeface="+mn-lt"/>
                        </a:rPr>
                        <a:t>FC03::3</a:t>
                      </a:r>
                      <a:endParaRPr lang="zh-CN" altLang="en-US"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1C15F"/>
                    </a:solidFill>
                  </a:tcPr>
                </a:tc>
                <a:extLst>
                  <a:ext uri="{0D108BD9-81ED-4DB2-BD59-A6C34878D82A}">
                    <a16:rowId xmlns:a16="http://schemas.microsoft.com/office/drawing/2014/main" val="10002"/>
                  </a:ext>
                </a:extLst>
              </a:tr>
              <a:tr h="253864">
                <a:tc gridSpan="3">
                  <a:txBody>
                    <a:bodyPr/>
                    <a:lstStyle/>
                    <a:p>
                      <a:pPr algn="ctr">
                        <a:lnSpc>
                          <a:spcPct val="120000"/>
                        </a:lnSpc>
                        <a:spcBef>
                          <a:spcPts val="0"/>
                        </a:spcBef>
                        <a:spcAft>
                          <a:spcPts val="0"/>
                        </a:spcAft>
                      </a:pPr>
                      <a:r>
                        <a:rPr lang="en-US" altLang="zh-CN" sz="1200" dirty="0">
                          <a:latin typeface="+mn-lt"/>
                          <a:ea typeface="+mn-ea"/>
                          <a:cs typeface="+mn-ea"/>
                          <a:sym typeface="+mn-lt"/>
                        </a:rPr>
                        <a:t>Payload</a:t>
                      </a:r>
                      <a:endParaRPr lang="zh-CN" altLang="en-US" sz="120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EE9EE"/>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8" name="右箭头 7"/>
          <p:cNvSpPr/>
          <p:nvPr/>
        </p:nvSpPr>
        <p:spPr>
          <a:xfrm>
            <a:off x="1584093" y="5757269"/>
            <a:ext cx="2562810" cy="4290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600" dirty="0">
                <a:solidFill>
                  <a:schemeClr val="tx1"/>
                </a:solidFill>
                <a:cs typeface="+mn-ea"/>
                <a:sym typeface="+mn-lt"/>
              </a:rPr>
              <a:t>SRv6 Policy</a:t>
            </a:r>
            <a:endParaRPr lang="zh-CN" altLang="en-US" sz="1600" dirty="0">
              <a:solidFill>
                <a:schemeClr val="tx1"/>
              </a:solidFill>
              <a:cs typeface="+mn-ea"/>
              <a:sym typeface="+mn-lt"/>
            </a:endParaRPr>
          </a:p>
        </p:txBody>
      </p:sp>
      <p:sp>
        <p:nvSpPr>
          <p:cNvPr id="3" name="日期占位符 3">
            <a:extLst>
              <a:ext uri="{FF2B5EF4-FFF2-40B4-BE49-F238E27FC236}">
                <a16:creationId xmlns:a16="http://schemas.microsoft.com/office/drawing/2014/main" id="{AAB6C408-A764-486E-E00A-EC4ECDE1E83B}"/>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9D03E19E-56C9-4CCB-8DD5-792ED219AF4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4C2C6F9-6E0D-668A-907A-38D0321A9F7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287</a:t>
            </a:fld>
            <a:endParaRPr lang="en-US">
              <a:cs typeface="+mn-ea"/>
              <a:sym typeface="+mn-lt"/>
            </a:endParaRPr>
          </a:p>
        </p:txBody>
      </p:sp>
      <p:grpSp>
        <p:nvGrpSpPr>
          <p:cNvPr id="31" name="组合 30">
            <a:extLst>
              <a:ext uri="{FF2B5EF4-FFF2-40B4-BE49-F238E27FC236}">
                <a16:creationId xmlns:a16="http://schemas.microsoft.com/office/drawing/2014/main" id="{68D5AB25-9CCC-44D0-A900-B8F1F526D5D3}"/>
              </a:ext>
            </a:extLst>
          </p:cNvPr>
          <p:cNvGrpSpPr/>
          <p:nvPr/>
        </p:nvGrpSpPr>
        <p:grpSpPr>
          <a:xfrm>
            <a:off x="556866" y="2984447"/>
            <a:ext cx="10962034" cy="1469494"/>
            <a:chOff x="603848" y="3276080"/>
            <a:chExt cx="10962034" cy="1469494"/>
          </a:xfrm>
        </p:grpSpPr>
        <p:cxnSp>
          <p:nvCxnSpPr>
            <p:cNvPr id="32" name="直接连接符 31">
              <a:extLst>
                <a:ext uri="{FF2B5EF4-FFF2-40B4-BE49-F238E27FC236}">
                  <a16:creationId xmlns:a16="http://schemas.microsoft.com/office/drawing/2014/main" id="{744709B0-B083-488D-81B0-52078A6C1FD0}"/>
                </a:ext>
              </a:extLst>
            </p:cNvPr>
            <p:cNvCxnSpPr>
              <a:cxnSpLocks/>
            </p:cNvCxnSpPr>
            <p:nvPr/>
          </p:nvCxnSpPr>
          <p:spPr>
            <a:xfrm flipH="1" flipV="1">
              <a:off x="1107051" y="4190515"/>
              <a:ext cx="9921770" cy="104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29D3757C-BD03-4BFB-9FA1-C5489F0F3C41}"/>
                </a:ext>
              </a:extLst>
            </p:cNvPr>
            <p:cNvSpPr/>
            <p:nvPr/>
          </p:nvSpPr>
          <p:spPr>
            <a:xfrm>
              <a:off x="2542411" y="4418497"/>
              <a:ext cx="413895" cy="327077"/>
            </a:xfrm>
            <a:prstGeom prst="rect">
              <a:avLst/>
            </a:prstGeom>
          </p:spPr>
          <p:txBody>
            <a:bodyPr wrap="none">
              <a:spAutoFit/>
            </a:bodyPr>
            <a:lstStyle/>
            <a:p>
              <a:pPr algn="ctr">
                <a:lnSpc>
                  <a:spcPct val="120000"/>
                </a:lnSpc>
              </a:pPr>
              <a:r>
                <a:rPr lang="en-US" altLang="zh-CN" sz="1400" b="1" dirty="0">
                  <a:cs typeface="+mn-ea"/>
                  <a:sym typeface="+mn-lt"/>
                </a:rPr>
                <a:t>R1</a:t>
              </a:r>
              <a:endParaRPr lang="zh-CN" altLang="en-US" sz="1400" b="1" dirty="0">
                <a:cs typeface="+mn-ea"/>
                <a:sym typeface="+mn-lt"/>
              </a:endParaRPr>
            </a:p>
          </p:txBody>
        </p:sp>
        <p:sp>
          <p:nvSpPr>
            <p:cNvPr id="34" name="圆角矩形 59">
              <a:extLst>
                <a:ext uri="{FF2B5EF4-FFF2-40B4-BE49-F238E27FC236}">
                  <a16:creationId xmlns:a16="http://schemas.microsoft.com/office/drawing/2014/main" id="{638E0EC9-DE41-4FEF-80A2-8A2DC77060D6}"/>
                </a:ext>
              </a:extLst>
            </p:cNvPr>
            <p:cNvSpPr/>
            <p:nvPr/>
          </p:nvSpPr>
          <p:spPr>
            <a:xfrm>
              <a:off x="2342480"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FC01::1</a:t>
              </a:r>
              <a:endParaRPr lang="zh-CN" altLang="en-US" sz="1200" dirty="0">
                <a:solidFill>
                  <a:schemeClr val="bg1"/>
                </a:solidFill>
                <a:cs typeface="+mn-ea"/>
                <a:sym typeface="+mn-lt"/>
              </a:endParaRPr>
            </a:p>
          </p:txBody>
        </p:sp>
        <p:sp>
          <p:nvSpPr>
            <p:cNvPr id="35" name="文本框 34">
              <a:extLst>
                <a:ext uri="{FF2B5EF4-FFF2-40B4-BE49-F238E27FC236}">
                  <a16:creationId xmlns:a16="http://schemas.microsoft.com/office/drawing/2014/main" id="{75DDD932-C189-4AAD-ACBB-D2CB70A7D463}"/>
                </a:ext>
              </a:extLst>
            </p:cNvPr>
            <p:cNvSpPr txBox="1"/>
            <p:nvPr/>
          </p:nvSpPr>
          <p:spPr>
            <a:xfrm>
              <a:off x="2043086" y="3276080"/>
              <a:ext cx="1289135" cy="327077"/>
            </a:xfrm>
            <a:prstGeom prst="rect">
              <a:avLst/>
            </a:prstGeom>
            <a:noFill/>
          </p:spPr>
          <p:txBody>
            <a:bodyPr wrap="none" rtlCol="0">
              <a:spAutoFit/>
            </a:bodyPr>
            <a:lstStyle/>
            <a:p>
              <a:pPr>
                <a:lnSpc>
                  <a:spcPct val="120000"/>
                </a:lnSpc>
              </a:pPr>
              <a:r>
                <a:rPr lang="en-US" altLang="zh-CN" sz="1400" b="1" dirty="0">
                  <a:cs typeface="+mn-ea"/>
                  <a:sym typeface="+mn-lt"/>
                </a:rPr>
                <a:t>Source Node</a:t>
              </a:r>
              <a:endParaRPr lang="zh-CN" altLang="en-US" sz="1400" b="1" dirty="0">
                <a:cs typeface="+mn-ea"/>
                <a:sym typeface="+mn-lt"/>
              </a:endParaRPr>
            </a:p>
          </p:txBody>
        </p:sp>
        <p:sp>
          <p:nvSpPr>
            <p:cNvPr id="36" name="矩形 35">
              <a:extLst>
                <a:ext uri="{FF2B5EF4-FFF2-40B4-BE49-F238E27FC236}">
                  <a16:creationId xmlns:a16="http://schemas.microsoft.com/office/drawing/2014/main" id="{9367FF2E-7053-4B41-BE7B-F25A75C2422C}"/>
                </a:ext>
              </a:extLst>
            </p:cNvPr>
            <p:cNvSpPr/>
            <p:nvPr/>
          </p:nvSpPr>
          <p:spPr>
            <a:xfrm>
              <a:off x="603848" y="4418497"/>
              <a:ext cx="534121" cy="327077"/>
            </a:xfrm>
            <a:prstGeom prst="rect">
              <a:avLst/>
            </a:prstGeom>
          </p:spPr>
          <p:txBody>
            <a:bodyPr wrap="none">
              <a:spAutoFit/>
            </a:bodyPr>
            <a:lstStyle/>
            <a:p>
              <a:pPr algn="ctr">
                <a:lnSpc>
                  <a:spcPct val="120000"/>
                </a:lnSpc>
              </a:pPr>
              <a:r>
                <a:rPr lang="en-US" altLang="zh-CN" sz="1400" b="1" dirty="0">
                  <a:cs typeface="+mn-ea"/>
                  <a:sym typeface="+mn-lt"/>
                </a:rPr>
                <a:t>CE1</a:t>
              </a:r>
              <a:endParaRPr lang="zh-CN" altLang="en-US" sz="1400" b="1" dirty="0">
                <a:cs typeface="+mn-ea"/>
                <a:sym typeface="+mn-lt"/>
              </a:endParaRPr>
            </a:p>
          </p:txBody>
        </p:sp>
        <p:sp>
          <p:nvSpPr>
            <p:cNvPr id="37" name="矩形 36">
              <a:extLst>
                <a:ext uri="{FF2B5EF4-FFF2-40B4-BE49-F238E27FC236}">
                  <a16:creationId xmlns:a16="http://schemas.microsoft.com/office/drawing/2014/main" id="{20A0D4D5-4BE6-4BDD-9ADB-3F6EA1AA3D76}"/>
                </a:ext>
              </a:extLst>
            </p:cNvPr>
            <p:cNvSpPr/>
            <p:nvPr/>
          </p:nvSpPr>
          <p:spPr>
            <a:xfrm>
              <a:off x="4704506" y="4418497"/>
              <a:ext cx="413895" cy="327077"/>
            </a:xfrm>
            <a:prstGeom prst="rect">
              <a:avLst/>
            </a:prstGeom>
          </p:spPr>
          <p:txBody>
            <a:bodyPr wrap="none">
              <a:spAutoFit/>
            </a:bodyPr>
            <a:lstStyle/>
            <a:p>
              <a:pPr algn="ctr">
                <a:lnSpc>
                  <a:spcPct val="120000"/>
                </a:lnSpc>
              </a:pPr>
              <a:r>
                <a:rPr lang="en-US" altLang="zh-CN" sz="1400" b="1" dirty="0">
                  <a:cs typeface="+mn-ea"/>
                  <a:sym typeface="+mn-lt"/>
                </a:rPr>
                <a:t>R2</a:t>
              </a:r>
              <a:endParaRPr lang="zh-CN" altLang="en-US" sz="1400" b="1">
                <a:cs typeface="+mn-ea"/>
                <a:sym typeface="+mn-lt"/>
              </a:endParaRPr>
            </a:p>
          </p:txBody>
        </p:sp>
        <p:sp>
          <p:nvSpPr>
            <p:cNvPr id="38" name="文本框 37">
              <a:extLst>
                <a:ext uri="{FF2B5EF4-FFF2-40B4-BE49-F238E27FC236}">
                  <a16:creationId xmlns:a16="http://schemas.microsoft.com/office/drawing/2014/main" id="{268AF143-EEB7-4A95-94F9-DD5464575FA6}"/>
                </a:ext>
              </a:extLst>
            </p:cNvPr>
            <p:cNvSpPr txBox="1"/>
            <p:nvPr/>
          </p:nvSpPr>
          <p:spPr>
            <a:xfrm>
              <a:off x="4146903" y="3276080"/>
              <a:ext cx="1268039" cy="327077"/>
            </a:xfrm>
            <a:prstGeom prst="rect">
              <a:avLst/>
            </a:prstGeom>
            <a:noFill/>
          </p:spPr>
          <p:txBody>
            <a:bodyPr wrap="none" rtlCol="0">
              <a:spAutoFit/>
            </a:bodyPr>
            <a:lstStyle/>
            <a:p>
              <a:pPr>
                <a:lnSpc>
                  <a:spcPct val="120000"/>
                </a:lnSpc>
              </a:pPr>
              <a:r>
                <a:rPr lang="en-US" altLang="zh-CN" sz="1400" b="1" dirty="0">
                  <a:cs typeface="+mn-ea"/>
                  <a:sym typeface="+mn-lt"/>
                </a:rPr>
                <a:t>Transit Node</a:t>
              </a:r>
              <a:endParaRPr lang="zh-CN" altLang="en-US" sz="1400" b="1" dirty="0">
                <a:cs typeface="+mn-ea"/>
                <a:sym typeface="+mn-lt"/>
              </a:endParaRPr>
            </a:p>
          </p:txBody>
        </p:sp>
        <p:sp>
          <p:nvSpPr>
            <p:cNvPr id="39" name="圆角矩形 59">
              <a:extLst>
                <a:ext uri="{FF2B5EF4-FFF2-40B4-BE49-F238E27FC236}">
                  <a16:creationId xmlns:a16="http://schemas.microsoft.com/office/drawing/2014/main" id="{BE3A8892-4E14-4E2F-A038-DE73BCC88A89}"/>
                </a:ext>
              </a:extLst>
            </p:cNvPr>
            <p:cNvSpPr/>
            <p:nvPr/>
          </p:nvSpPr>
          <p:spPr>
            <a:xfrm>
              <a:off x="4482307"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FC02::2</a:t>
              </a:r>
              <a:endParaRPr lang="zh-CN" altLang="en-US" sz="1200" dirty="0">
                <a:solidFill>
                  <a:schemeClr val="bg1"/>
                </a:solidFill>
                <a:cs typeface="+mn-ea"/>
                <a:sym typeface="+mn-lt"/>
              </a:endParaRPr>
            </a:p>
          </p:txBody>
        </p:sp>
        <p:sp>
          <p:nvSpPr>
            <p:cNvPr id="40" name="矩形 39">
              <a:extLst>
                <a:ext uri="{FF2B5EF4-FFF2-40B4-BE49-F238E27FC236}">
                  <a16:creationId xmlns:a16="http://schemas.microsoft.com/office/drawing/2014/main" id="{065F9433-8163-4871-AEE8-D3AFE22B8D7C}"/>
                </a:ext>
              </a:extLst>
            </p:cNvPr>
            <p:cNvSpPr/>
            <p:nvPr/>
          </p:nvSpPr>
          <p:spPr>
            <a:xfrm>
              <a:off x="6874485" y="4418497"/>
              <a:ext cx="413895" cy="327077"/>
            </a:xfrm>
            <a:prstGeom prst="rect">
              <a:avLst/>
            </a:prstGeom>
          </p:spPr>
          <p:txBody>
            <a:bodyPr wrap="none">
              <a:spAutoFit/>
            </a:bodyPr>
            <a:lstStyle/>
            <a:p>
              <a:pPr algn="ctr">
                <a:lnSpc>
                  <a:spcPct val="120000"/>
                </a:lnSpc>
              </a:pPr>
              <a:r>
                <a:rPr lang="en-US" altLang="zh-CN" sz="1400" b="1" dirty="0">
                  <a:cs typeface="+mn-ea"/>
                  <a:sym typeface="+mn-lt"/>
                </a:rPr>
                <a:t>R3</a:t>
              </a:r>
              <a:endParaRPr lang="zh-CN" altLang="en-US" sz="1400" b="1">
                <a:cs typeface="+mn-ea"/>
                <a:sym typeface="+mn-lt"/>
              </a:endParaRPr>
            </a:p>
          </p:txBody>
        </p:sp>
        <p:sp>
          <p:nvSpPr>
            <p:cNvPr id="41" name="文本框 40">
              <a:extLst>
                <a:ext uri="{FF2B5EF4-FFF2-40B4-BE49-F238E27FC236}">
                  <a16:creationId xmlns:a16="http://schemas.microsoft.com/office/drawing/2014/main" id="{D2DC397E-FCE1-4ABF-B6D2-186A0E87187B}"/>
                </a:ext>
              </a:extLst>
            </p:cNvPr>
            <p:cNvSpPr txBox="1"/>
            <p:nvPr/>
          </p:nvSpPr>
          <p:spPr>
            <a:xfrm>
              <a:off x="6274765" y="3276080"/>
              <a:ext cx="1455848" cy="327077"/>
            </a:xfrm>
            <a:prstGeom prst="rect">
              <a:avLst/>
            </a:prstGeom>
            <a:noFill/>
          </p:spPr>
          <p:txBody>
            <a:bodyPr wrap="none" rtlCol="0">
              <a:spAutoFit/>
            </a:bodyPr>
            <a:lstStyle/>
            <a:p>
              <a:pPr>
                <a:lnSpc>
                  <a:spcPct val="120000"/>
                </a:lnSpc>
              </a:pPr>
              <a:r>
                <a:rPr lang="en-US" altLang="zh-CN" sz="1400" b="1" dirty="0">
                  <a:cs typeface="+mn-ea"/>
                  <a:sym typeface="+mn-lt"/>
                </a:rPr>
                <a:t>Endpoint Node</a:t>
              </a:r>
              <a:endParaRPr lang="zh-CN" altLang="en-US" sz="1400" b="1" dirty="0">
                <a:cs typeface="+mn-ea"/>
                <a:sym typeface="+mn-lt"/>
              </a:endParaRPr>
            </a:p>
          </p:txBody>
        </p:sp>
        <p:sp>
          <p:nvSpPr>
            <p:cNvPr id="42" name="圆角矩形 59">
              <a:extLst>
                <a:ext uri="{FF2B5EF4-FFF2-40B4-BE49-F238E27FC236}">
                  <a16:creationId xmlns:a16="http://schemas.microsoft.com/office/drawing/2014/main" id="{E8B3499E-D2A8-43F2-B0AB-4E31794F5AD5}"/>
                </a:ext>
              </a:extLst>
            </p:cNvPr>
            <p:cNvSpPr/>
            <p:nvPr/>
          </p:nvSpPr>
          <p:spPr>
            <a:xfrm>
              <a:off x="6660475"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FC03::3</a:t>
              </a:r>
              <a:endParaRPr lang="zh-CN" altLang="en-US" sz="1200" dirty="0">
                <a:solidFill>
                  <a:schemeClr val="bg1"/>
                </a:solidFill>
                <a:cs typeface="+mn-ea"/>
                <a:sym typeface="+mn-lt"/>
              </a:endParaRPr>
            </a:p>
          </p:txBody>
        </p:sp>
        <p:sp>
          <p:nvSpPr>
            <p:cNvPr id="43" name="圆角矩形 59">
              <a:extLst>
                <a:ext uri="{FF2B5EF4-FFF2-40B4-BE49-F238E27FC236}">
                  <a16:creationId xmlns:a16="http://schemas.microsoft.com/office/drawing/2014/main" id="{BC8F42C9-E3B8-41FD-9013-5EF26EE84AEB}"/>
                </a:ext>
              </a:extLst>
            </p:cNvPr>
            <p:cNvSpPr/>
            <p:nvPr/>
          </p:nvSpPr>
          <p:spPr>
            <a:xfrm>
              <a:off x="8961463"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FC04::4</a:t>
              </a:r>
              <a:endParaRPr lang="zh-CN" altLang="en-US" sz="1200" dirty="0">
                <a:solidFill>
                  <a:schemeClr val="bg1"/>
                </a:solidFill>
                <a:cs typeface="+mn-ea"/>
                <a:sym typeface="+mn-lt"/>
              </a:endParaRPr>
            </a:p>
          </p:txBody>
        </p:sp>
        <p:sp>
          <p:nvSpPr>
            <p:cNvPr id="44" name="矩形 43">
              <a:extLst>
                <a:ext uri="{FF2B5EF4-FFF2-40B4-BE49-F238E27FC236}">
                  <a16:creationId xmlns:a16="http://schemas.microsoft.com/office/drawing/2014/main" id="{9F9199D4-8F71-4E08-9FDB-A8579D526B19}"/>
                </a:ext>
              </a:extLst>
            </p:cNvPr>
            <p:cNvSpPr/>
            <p:nvPr/>
          </p:nvSpPr>
          <p:spPr>
            <a:xfrm>
              <a:off x="9175473" y="4418497"/>
              <a:ext cx="413895" cy="327077"/>
            </a:xfrm>
            <a:prstGeom prst="rect">
              <a:avLst/>
            </a:prstGeom>
          </p:spPr>
          <p:txBody>
            <a:bodyPr wrap="none">
              <a:spAutoFit/>
            </a:bodyPr>
            <a:lstStyle/>
            <a:p>
              <a:pPr algn="ctr">
                <a:lnSpc>
                  <a:spcPct val="120000"/>
                </a:lnSpc>
              </a:pPr>
              <a:r>
                <a:rPr lang="en-US" altLang="zh-CN" sz="1400" b="1" dirty="0">
                  <a:cs typeface="+mn-ea"/>
                  <a:sym typeface="+mn-lt"/>
                </a:rPr>
                <a:t>R4</a:t>
              </a:r>
              <a:endParaRPr lang="zh-CN" altLang="en-US" sz="1400" b="1" dirty="0">
                <a:cs typeface="+mn-ea"/>
                <a:sym typeface="+mn-lt"/>
              </a:endParaRPr>
            </a:p>
          </p:txBody>
        </p:sp>
        <p:sp>
          <p:nvSpPr>
            <p:cNvPr id="45" name="矩形 44">
              <a:extLst>
                <a:ext uri="{FF2B5EF4-FFF2-40B4-BE49-F238E27FC236}">
                  <a16:creationId xmlns:a16="http://schemas.microsoft.com/office/drawing/2014/main" id="{4EF4B540-4AB0-40CE-858B-0C237ABEB73D}"/>
                </a:ext>
              </a:extLst>
            </p:cNvPr>
            <p:cNvSpPr/>
            <p:nvPr/>
          </p:nvSpPr>
          <p:spPr>
            <a:xfrm>
              <a:off x="11031761" y="4418497"/>
              <a:ext cx="534121" cy="327077"/>
            </a:xfrm>
            <a:prstGeom prst="rect">
              <a:avLst/>
            </a:prstGeom>
          </p:spPr>
          <p:txBody>
            <a:bodyPr wrap="none">
              <a:spAutoFit/>
            </a:bodyPr>
            <a:lstStyle/>
            <a:p>
              <a:pPr algn="ctr">
                <a:lnSpc>
                  <a:spcPct val="120000"/>
                </a:lnSpc>
              </a:pPr>
              <a:r>
                <a:rPr lang="en-US" altLang="zh-CN" sz="1400" b="1" dirty="0">
                  <a:cs typeface="+mn-ea"/>
                  <a:sym typeface="+mn-lt"/>
                </a:rPr>
                <a:t>CE2</a:t>
              </a:r>
              <a:endParaRPr lang="zh-CN" altLang="en-US" sz="1400" b="1" dirty="0">
                <a:cs typeface="+mn-ea"/>
                <a:sym typeface="+mn-lt"/>
              </a:endParaRPr>
            </a:p>
          </p:txBody>
        </p:sp>
        <p:sp>
          <p:nvSpPr>
            <p:cNvPr id="46" name="矩形 45">
              <a:extLst>
                <a:ext uri="{FF2B5EF4-FFF2-40B4-BE49-F238E27FC236}">
                  <a16:creationId xmlns:a16="http://schemas.microsoft.com/office/drawing/2014/main" id="{0FC957C4-B83A-428D-A66F-E394593A9B59}"/>
                </a:ext>
              </a:extLst>
            </p:cNvPr>
            <p:cNvSpPr/>
            <p:nvPr/>
          </p:nvSpPr>
          <p:spPr>
            <a:xfrm>
              <a:off x="9701045" y="4238497"/>
              <a:ext cx="1228584" cy="468000"/>
            </a:xfrm>
            <a:prstGeom prst="rect">
              <a:avLst/>
            </a:prstGeom>
            <a:solidFill>
              <a:srgbClr val="FF99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CE2: EDN.DT4</a:t>
              </a:r>
            </a:p>
            <a:p>
              <a:pPr algn="ctr">
                <a:lnSpc>
                  <a:spcPct val="120000"/>
                </a:lnSpc>
              </a:pPr>
              <a:r>
                <a:rPr lang="en-US" altLang="zh-CN" sz="1200" dirty="0">
                  <a:solidFill>
                    <a:schemeClr val="bg1"/>
                  </a:solidFill>
                  <a:cs typeface="+mn-ea"/>
                  <a:sym typeface="+mn-lt"/>
                </a:rPr>
                <a:t>FC04::400</a:t>
              </a:r>
              <a:endParaRPr lang="zh-CN" altLang="en-US" sz="1200" dirty="0">
                <a:solidFill>
                  <a:schemeClr val="bg1"/>
                </a:solidFill>
                <a:cs typeface="+mn-ea"/>
                <a:sym typeface="+mn-lt"/>
              </a:endParaRPr>
            </a:p>
          </p:txBody>
        </p:sp>
        <p:sp>
          <p:nvSpPr>
            <p:cNvPr id="47" name="文本框 46">
              <a:extLst>
                <a:ext uri="{FF2B5EF4-FFF2-40B4-BE49-F238E27FC236}">
                  <a16:creationId xmlns:a16="http://schemas.microsoft.com/office/drawing/2014/main" id="{0E76B0EC-9D14-4A97-8905-2E9FA6120489}"/>
                </a:ext>
              </a:extLst>
            </p:cNvPr>
            <p:cNvSpPr txBox="1"/>
            <p:nvPr/>
          </p:nvSpPr>
          <p:spPr>
            <a:xfrm>
              <a:off x="8643275" y="3276080"/>
              <a:ext cx="1455848" cy="327077"/>
            </a:xfrm>
            <a:prstGeom prst="rect">
              <a:avLst/>
            </a:prstGeom>
            <a:noFill/>
          </p:spPr>
          <p:txBody>
            <a:bodyPr wrap="none" rtlCol="0">
              <a:spAutoFit/>
            </a:bodyPr>
            <a:lstStyle/>
            <a:p>
              <a:pPr>
                <a:lnSpc>
                  <a:spcPct val="120000"/>
                </a:lnSpc>
              </a:pPr>
              <a:r>
                <a:rPr lang="en-US" altLang="zh-CN" sz="1400" b="1" dirty="0">
                  <a:cs typeface="+mn-ea"/>
                  <a:sym typeface="+mn-lt"/>
                </a:rPr>
                <a:t>Endpoint Node</a:t>
              </a:r>
              <a:endParaRPr lang="zh-CN" altLang="en-US" sz="1400" b="1" dirty="0">
                <a:cs typeface="+mn-ea"/>
                <a:sym typeface="+mn-lt"/>
              </a:endParaRPr>
            </a:p>
          </p:txBody>
        </p:sp>
        <p:pic>
          <p:nvPicPr>
            <p:cNvPr id="48" name="图片 47">
              <a:extLst>
                <a:ext uri="{FF2B5EF4-FFF2-40B4-BE49-F238E27FC236}">
                  <a16:creationId xmlns:a16="http://schemas.microsoft.com/office/drawing/2014/main" id="{0D27B66F-3CFA-497A-A7E8-E86E0B187BAA}"/>
                </a:ext>
              </a:extLst>
            </p:cNvPr>
            <p:cNvPicPr>
              <a:picLocks noChangeAspect="1"/>
            </p:cNvPicPr>
            <p:nvPr/>
          </p:nvPicPr>
          <p:blipFill>
            <a:blip r:embed="rId3"/>
            <a:stretch>
              <a:fillRect/>
            </a:stretch>
          </p:blipFill>
          <p:spPr>
            <a:xfrm>
              <a:off x="11021010" y="3964299"/>
              <a:ext cx="470708" cy="470708"/>
            </a:xfrm>
            <a:prstGeom prst="rect">
              <a:avLst/>
            </a:prstGeom>
          </p:spPr>
        </p:pic>
        <p:pic>
          <p:nvPicPr>
            <p:cNvPr id="49" name="图片 48">
              <a:extLst>
                <a:ext uri="{FF2B5EF4-FFF2-40B4-BE49-F238E27FC236}">
                  <a16:creationId xmlns:a16="http://schemas.microsoft.com/office/drawing/2014/main" id="{430C938E-EDAF-4C50-9D83-298A58437A78}"/>
                </a:ext>
              </a:extLst>
            </p:cNvPr>
            <p:cNvPicPr>
              <a:picLocks noChangeAspect="1"/>
            </p:cNvPicPr>
            <p:nvPr/>
          </p:nvPicPr>
          <p:blipFill>
            <a:blip r:embed="rId3"/>
            <a:stretch>
              <a:fillRect/>
            </a:stretch>
          </p:blipFill>
          <p:spPr>
            <a:xfrm>
              <a:off x="9118660" y="3979613"/>
              <a:ext cx="470708" cy="470708"/>
            </a:xfrm>
            <a:prstGeom prst="rect">
              <a:avLst/>
            </a:prstGeom>
          </p:spPr>
        </p:pic>
        <p:pic>
          <p:nvPicPr>
            <p:cNvPr id="50" name="图片 49">
              <a:extLst>
                <a:ext uri="{FF2B5EF4-FFF2-40B4-BE49-F238E27FC236}">
                  <a16:creationId xmlns:a16="http://schemas.microsoft.com/office/drawing/2014/main" id="{D2015A23-2411-40A4-BFF8-7F75B0373D2A}"/>
                </a:ext>
              </a:extLst>
            </p:cNvPr>
            <p:cNvPicPr>
              <a:picLocks noChangeAspect="1"/>
            </p:cNvPicPr>
            <p:nvPr/>
          </p:nvPicPr>
          <p:blipFill>
            <a:blip r:embed="rId3"/>
            <a:stretch>
              <a:fillRect/>
            </a:stretch>
          </p:blipFill>
          <p:spPr>
            <a:xfrm>
              <a:off x="6866601" y="3964507"/>
              <a:ext cx="470708" cy="470708"/>
            </a:xfrm>
            <a:prstGeom prst="rect">
              <a:avLst/>
            </a:prstGeom>
          </p:spPr>
        </p:pic>
        <p:pic>
          <p:nvPicPr>
            <p:cNvPr id="51" name="图片 50">
              <a:extLst>
                <a:ext uri="{FF2B5EF4-FFF2-40B4-BE49-F238E27FC236}">
                  <a16:creationId xmlns:a16="http://schemas.microsoft.com/office/drawing/2014/main" id="{0E10FC3B-3C86-42E1-90F6-8F46EC54B80E}"/>
                </a:ext>
              </a:extLst>
            </p:cNvPr>
            <p:cNvPicPr>
              <a:picLocks noChangeAspect="1"/>
            </p:cNvPicPr>
            <p:nvPr/>
          </p:nvPicPr>
          <p:blipFill>
            <a:blip r:embed="rId3"/>
            <a:stretch>
              <a:fillRect/>
            </a:stretch>
          </p:blipFill>
          <p:spPr>
            <a:xfrm>
              <a:off x="4654652" y="3955161"/>
              <a:ext cx="470708" cy="470708"/>
            </a:xfrm>
            <a:prstGeom prst="rect">
              <a:avLst/>
            </a:prstGeom>
          </p:spPr>
        </p:pic>
        <p:pic>
          <p:nvPicPr>
            <p:cNvPr id="52" name="图片 51">
              <a:extLst>
                <a:ext uri="{FF2B5EF4-FFF2-40B4-BE49-F238E27FC236}">
                  <a16:creationId xmlns:a16="http://schemas.microsoft.com/office/drawing/2014/main" id="{51C9DFE9-F52C-4B47-95FD-BDFCA7DAF4E2}"/>
                </a:ext>
              </a:extLst>
            </p:cNvPr>
            <p:cNvPicPr>
              <a:picLocks noChangeAspect="1"/>
            </p:cNvPicPr>
            <p:nvPr/>
          </p:nvPicPr>
          <p:blipFill>
            <a:blip r:embed="rId3"/>
            <a:stretch>
              <a:fillRect/>
            </a:stretch>
          </p:blipFill>
          <p:spPr>
            <a:xfrm>
              <a:off x="2511411" y="3979613"/>
              <a:ext cx="470708" cy="470708"/>
            </a:xfrm>
            <a:prstGeom prst="rect">
              <a:avLst/>
            </a:prstGeom>
          </p:spPr>
        </p:pic>
        <p:pic>
          <p:nvPicPr>
            <p:cNvPr id="53" name="图片 52">
              <a:extLst>
                <a:ext uri="{FF2B5EF4-FFF2-40B4-BE49-F238E27FC236}">
                  <a16:creationId xmlns:a16="http://schemas.microsoft.com/office/drawing/2014/main" id="{F580B0E6-F9E4-4A72-A026-B35CC3442736}"/>
                </a:ext>
              </a:extLst>
            </p:cNvPr>
            <p:cNvPicPr>
              <a:picLocks noChangeAspect="1"/>
            </p:cNvPicPr>
            <p:nvPr/>
          </p:nvPicPr>
          <p:blipFill>
            <a:blip r:embed="rId3"/>
            <a:stretch>
              <a:fillRect/>
            </a:stretch>
          </p:blipFill>
          <p:spPr>
            <a:xfrm>
              <a:off x="688916" y="3956821"/>
              <a:ext cx="470708" cy="470708"/>
            </a:xfrm>
            <a:prstGeom prst="rect">
              <a:avLst/>
            </a:prstGeom>
          </p:spPr>
        </p:pic>
      </p:grpSp>
    </p:spTree>
    <p:extLst>
      <p:ext uri="{BB962C8B-B14F-4D97-AF65-F5344CB8AC3E}">
        <p14:creationId xmlns:p14="http://schemas.microsoft.com/office/powerpoint/2010/main" val="1945120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F13D0-2AAA-4685-9B46-DE3E484AEA6D}"/>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中转节点</a:t>
            </a:r>
          </a:p>
        </p:txBody>
      </p:sp>
      <p:sp>
        <p:nvSpPr>
          <p:cNvPr id="4" name="文本占位符 3">
            <a:extLst>
              <a:ext uri="{FF2B5EF4-FFF2-40B4-BE49-F238E27FC236}">
                <a16:creationId xmlns:a16="http://schemas.microsoft.com/office/drawing/2014/main" id="{AC7E01CC-95B7-4EB2-BD3E-0322699AC26F}"/>
              </a:ext>
            </a:extLst>
          </p:cNvPr>
          <p:cNvSpPr>
            <a:spLocks noGrp="1"/>
          </p:cNvSpPr>
          <p:nvPr>
            <p:ph idx="1"/>
          </p:nvPr>
        </p:nvSpPr>
        <p:spPr>
          <a:xfrm>
            <a:off x="660400" y="1130300"/>
            <a:ext cx="10858500" cy="1652126"/>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中转节点是在</a:t>
            </a:r>
            <a:r>
              <a:rPr lang="en-US" altLang="zh-CN" sz="2400" dirty="0">
                <a:solidFill>
                  <a:schemeClr val="accent1"/>
                </a:solidFill>
                <a:cs typeface="+mn-ea"/>
                <a:sym typeface="+mn-lt"/>
              </a:rPr>
              <a:t>SRv6</a:t>
            </a:r>
            <a:r>
              <a:rPr lang="zh-CN" altLang="en-US" sz="2400" dirty="0">
                <a:solidFill>
                  <a:schemeClr val="accent1"/>
                </a:solidFill>
                <a:cs typeface="+mn-ea"/>
                <a:sym typeface="+mn-lt"/>
              </a:rPr>
              <a:t>报文转发路径上不参与</a:t>
            </a:r>
            <a:r>
              <a:rPr lang="en-US" altLang="zh-CN" sz="2400" dirty="0">
                <a:solidFill>
                  <a:schemeClr val="accent1"/>
                </a:solidFill>
                <a:cs typeface="+mn-ea"/>
                <a:sym typeface="+mn-lt"/>
              </a:rPr>
              <a:t>SRv6</a:t>
            </a:r>
            <a:r>
              <a:rPr lang="zh-CN" altLang="en-US" sz="2400" dirty="0">
                <a:solidFill>
                  <a:schemeClr val="accent1"/>
                </a:solidFill>
                <a:cs typeface="+mn-ea"/>
                <a:sym typeface="+mn-lt"/>
              </a:rPr>
              <a:t>处理的</a:t>
            </a:r>
            <a:r>
              <a:rPr lang="en-US" altLang="zh-CN" sz="2400" dirty="0">
                <a:solidFill>
                  <a:schemeClr val="accent1"/>
                </a:solidFill>
                <a:cs typeface="+mn-ea"/>
                <a:sym typeface="+mn-lt"/>
              </a:rPr>
              <a:t>IPv6</a:t>
            </a:r>
            <a:r>
              <a:rPr lang="zh-CN" altLang="en-US" sz="2400" dirty="0">
                <a:solidFill>
                  <a:schemeClr val="accent1"/>
                </a:solidFill>
                <a:cs typeface="+mn-ea"/>
                <a:sym typeface="+mn-lt"/>
              </a:rPr>
              <a:t>节点，中转节点只执行普通的</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报文转发。</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当节点收到</a:t>
            </a:r>
            <a:r>
              <a:rPr lang="en-US" altLang="zh-CN" sz="2400" dirty="0">
                <a:solidFill>
                  <a:schemeClr val="accent1"/>
                </a:solidFill>
                <a:cs typeface="+mn-ea"/>
                <a:sym typeface="+mn-lt"/>
              </a:rPr>
              <a:t>SRv6</a:t>
            </a:r>
            <a:r>
              <a:rPr lang="zh-CN" altLang="en-US" sz="2400" dirty="0">
                <a:solidFill>
                  <a:schemeClr val="accent1"/>
                </a:solidFill>
                <a:cs typeface="+mn-ea"/>
                <a:sym typeface="+mn-lt"/>
              </a:rPr>
              <a:t>报文后解析报文的</a:t>
            </a:r>
            <a:r>
              <a:rPr lang="en-US" altLang="zh-CN" sz="2400" dirty="0">
                <a:solidFill>
                  <a:schemeClr val="accent1"/>
                </a:solidFill>
                <a:cs typeface="+mn-ea"/>
                <a:sym typeface="+mn-lt"/>
              </a:rPr>
              <a:t>IPv6</a:t>
            </a:r>
            <a:r>
              <a:rPr lang="zh-CN" altLang="en-US" sz="2400" dirty="0">
                <a:solidFill>
                  <a:schemeClr val="accent1"/>
                </a:solidFill>
                <a:cs typeface="+mn-ea"/>
                <a:sym typeface="+mn-lt"/>
              </a:rPr>
              <a:t>目的地址字段。如果</a:t>
            </a:r>
            <a:r>
              <a:rPr lang="en-US" altLang="zh-CN" sz="2400" dirty="0">
                <a:solidFill>
                  <a:schemeClr val="accent1"/>
                </a:solidFill>
                <a:cs typeface="+mn-ea"/>
                <a:sym typeface="+mn-lt"/>
              </a:rPr>
              <a:t>IPv6</a:t>
            </a:r>
            <a:r>
              <a:rPr lang="zh-CN" altLang="en-US" sz="2400" dirty="0">
                <a:solidFill>
                  <a:schemeClr val="accent1"/>
                </a:solidFill>
                <a:cs typeface="+mn-ea"/>
                <a:sym typeface="+mn-lt"/>
              </a:rPr>
              <a:t>目的地址不是本地配置的</a:t>
            </a:r>
            <a:r>
              <a:rPr lang="en-US" altLang="zh-CN" sz="2400" dirty="0">
                <a:solidFill>
                  <a:schemeClr val="accent1"/>
                </a:solidFill>
                <a:cs typeface="+mn-ea"/>
                <a:sym typeface="+mn-lt"/>
              </a:rPr>
              <a:t>SRv6 SID</a:t>
            </a:r>
            <a:r>
              <a:rPr lang="zh-CN" altLang="en-US" sz="2400" dirty="0">
                <a:solidFill>
                  <a:schemeClr val="accent1"/>
                </a:solidFill>
                <a:cs typeface="+mn-ea"/>
                <a:sym typeface="+mn-lt"/>
              </a:rPr>
              <a:t>也不是本地接口地址，节点则将</a:t>
            </a:r>
            <a:r>
              <a:rPr lang="en-US" altLang="zh-CN" sz="2400" dirty="0">
                <a:solidFill>
                  <a:schemeClr val="accent1"/>
                </a:solidFill>
                <a:cs typeface="+mn-ea"/>
                <a:sym typeface="+mn-lt"/>
              </a:rPr>
              <a:t>SRv6</a:t>
            </a:r>
            <a:r>
              <a:rPr lang="zh-CN" altLang="en-US" sz="2400" dirty="0">
                <a:solidFill>
                  <a:schemeClr val="accent1"/>
                </a:solidFill>
                <a:cs typeface="+mn-ea"/>
                <a:sym typeface="+mn-lt"/>
              </a:rPr>
              <a:t>报文当做普通</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报文查询路由表执行转发，不处理</a:t>
            </a:r>
            <a:r>
              <a:rPr lang="en-US" altLang="zh-CN" sz="2400" dirty="0">
                <a:solidFill>
                  <a:schemeClr val="accent1"/>
                </a:solidFill>
                <a:cs typeface="+mn-ea"/>
                <a:sym typeface="+mn-lt"/>
              </a:rPr>
              <a:t>SRH</a:t>
            </a:r>
            <a:r>
              <a:rPr lang="zh-CN" altLang="en-US" sz="2400" dirty="0">
                <a:solidFill>
                  <a:schemeClr val="accent1"/>
                </a:solidFill>
                <a:cs typeface="+mn-ea"/>
                <a:sym typeface="+mn-lt"/>
              </a:rPr>
              <a:t>。</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中转节点可以是普通的</a:t>
            </a:r>
            <a:r>
              <a:rPr lang="en-US" altLang="zh-CN" sz="2400" dirty="0">
                <a:solidFill>
                  <a:schemeClr val="accent1"/>
                </a:solidFill>
                <a:cs typeface="+mn-ea"/>
                <a:sym typeface="+mn-lt"/>
              </a:rPr>
              <a:t>IPv6</a:t>
            </a:r>
            <a:r>
              <a:rPr lang="zh-CN" altLang="en-US" sz="2400" dirty="0">
                <a:solidFill>
                  <a:schemeClr val="accent1"/>
                </a:solidFill>
                <a:cs typeface="+mn-ea"/>
                <a:sym typeface="+mn-lt"/>
              </a:rPr>
              <a:t>节点，也可以是支持</a:t>
            </a:r>
            <a:r>
              <a:rPr lang="en-US" altLang="zh-CN" sz="2400" dirty="0">
                <a:solidFill>
                  <a:schemeClr val="accent1"/>
                </a:solidFill>
                <a:cs typeface="+mn-ea"/>
                <a:sym typeface="+mn-lt"/>
              </a:rPr>
              <a:t>SRv6</a:t>
            </a:r>
            <a:r>
              <a:rPr lang="zh-CN" altLang="en-US" sz="2400" dirty="0">
                <a:solidFill>
                  <a:schemeClr val="accent1"/>
                </a:solidFill>
                <a:cs typeface="+mn-ea"/>
                <a:sym typeface="+mn-lt"/>
              </a:rPr>
              <a:t>的节点。</a:t>
            </a:r>
          </a:p>
        </p:txBody>
      </p:sp>
      <p:graphicFrame>
        <p:nvGraphicFramePr>
          <p:cNvPr id="27" name="表格 26"/>
          <p:cNvGraphicFramePr>
            <a:graphicFrameLocks noGrp="1"/>
          </p:cNvGraphicFramePr>
          <p:nvPr>
            <p:extLst/>
          </p:nvPr>
        </p:nvGraphicFramePr>
        <p:xfrm>
          <a:off x="3621858" y="4488244"/>
          <a:ext cx="2562811" cy="1199734"/>
        </p:xfrm>
        <a:graphic>
          <a:graphicData uri="http://schemas.openxmlformats.org/drawingml/2006/table">
            <a:tbl>
              <a:tblPr firstRow="1" bandRow="1">
                <a:tableStyleId>{72833802-FEF1-4C79-8D5D-14CF1EAF98D9}</a:tableStyleId>
              </a:tblPr>
              <a:tblGrid>
                <a:gridCol w="982126">
                  <a:extLst>
                    <a:ext uri="{9D8B030D-6E8A-4147-A177-3AD203B41FA5}">
                      <a16:colId xmlns:a16="http://schemas.microsoft.com/office/drawing/2014/main" val="20000"/>
                    </a:ext>
                  </a:extLst>
                </a:gridCol>
                <a:gridCol w="766916">
                  <a:extLst>
                    <a:ext uri="{9D8B030D-6E8A-4147-A177-3AD203B41FA5}">
                      <a16:colId xmlns:a16="http://schemas.microsoft.com/office/drawing/2014/main" val="20001"/>
                    </a:ext>
                  </a:extLst>
                </a:gridCol>
                <a:gridCol w="813769">
                  <a:extLst>
                    <a:ext uri="{9D8B030D-6E8A-4147-A177-3AD203B41FA5}">
                      <a16:colId xmlns:a16="http://schemas.microsoft.com/office/drawing/2014/main" val="20002"/>
                    </a:ext>
                  </a:extLst>
                </a:gridCol>
              </a:tblGrid>
              <a:tr h="327433">
                <a:tc gridSpan="3">
                  <a:txBody>
                    <a:bodyPr/>
                    <a:lstStyle/>
                    <a:p>
                      <a:pPr algn="ctr">
                        <a:lnSpc>
                          <a:spcPct val="120000"/>
                        </a:lnSpc>
                        <a:spcBef>
                          <a:spcPts val="0"/>
                        </a:spcBef>
                        <a:spcAft>
                          <a:spcPts val="0"/>
                        </a:spcAft>
                      </a:pPr>
                      <a:r>
                        <a:rPr lang="en-US" altLang="zh-CN" sz="1200" dirty="0">
                          <a:latin typeface="+mn-lt"/>
                          <a:ea typeface="+mn-ea"/>
                          <a:cs typeface="+mn-ea"/>
                          <a:sym typeface="+mn-lt"/>
                        </a:rPr>
                        <a:t>IPv6 Header</a:t>
                      </a:r>
                      <a:endParaRPr lang="zh-CN" altLang="en-US" sz="120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B5C5"/>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28600">
                <a:tc gridSpan="3">
                  <a:txBody>
                    <a:bodyPr/>
                    <a:lstStyle/>
                    <a:p>
                      <a:pPr algn="ctr">
                        <a:lnSpc>
                          <a:spcPct val="120000"/>
                        </a:lnSpc>
                        <a:spcBef>
                          <a:spcPts val="0"/>
                        </a:spcBef>
                        <a:spcAft>
                          <a:spcPts val="0"/>
                        </a:spcAft>
                      </a:pPr>
                      <a:r>
                        <a:rPr lang="en-US" altLang="zh-CN" sz="1200" b="1" dirty="0">
                          <a:solidFill>
                            <a:schemeClr val="bg1"/>
                          </a:solidFill>
                          <a:latin typeface="+mn-lt"/>
                          <a:ea typeface="+mn-ea"/>
                          <a:cs typeface="+mn-ea"/>
                          <a:sym typeface="+mn-lt"/>
                        </a:rPr>
                        <a:t>SRH(SL =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1C15F"/>
                    </a:solidFill>
                  </a:tcPr>
                </a:tc>
                <a:tc hMerge="1">
                  <a:txBody>
                    <a:bodyPr/>
                    <a:lstStyle/>
                    <a:p>
                      <a:pPr algn="ctr"/>
                      <a:endParaRPr lang="zh-CN" alt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hMerge="1">
                  <a:txBody>
                    <a:bodyPr/>
                    <a:lstStyle/>
                    <a:p>
                      <a:endParaRPr lang="zh-CN" altLang="en-US"/>
                    </a:p>
                  </a:txBody>
                  <a:tcPr/>
                </a:tc>
                <a:extLst>
                  <a:ext uri="{0D108BD9-81ED-4DB2-BD59-A6C34878D82A}">
                    <a16:rowId xmlns:a16="http://schemas.microsoft.com/office/drawing/2014/main" val="10001"/>
                  </a:ext>
                </a:extLst>
              </a:tr>
              <a:tr h="228600">
                <a:tc>
                  <a:txBody>
                    <a:bodyPr/>
                    <a:lstStyle/>
                    <a:p>
                      <a:pPr marL="0" marR="0" lvl="0" indent="0" algn="ctr" defTabSz="914034" rtl="0" eaLnBrk="1" fontAlgn="auto" latinLnBrk="0" hangingPunct="1">
                        <a:lnSpc>
                          <a:spcPct val="120000"/>
                        </a:lnSpc>
                        <a:spcBef>
                          <a:spcPts val="0"/>
                        </a:spcBef>
                        <a:spcAft>
                          <a:spcPts val="0"/>
                        </a:spcAft>
                        <a:buClrTx/>
                        <a:buSzTx/>
                        <a:buFontTx/>
                        <a:buNone/>
                        <a:tabLst/>
                        <a:defRPr/>
                      </a:pPr>
                      <a:r>
                        <a:rPr lang="en-US" altLang="zh-CN" sz="1200" b="0" dirty="0">
                          <a:solidFill>
                            <a:schemeClr val="bg1"/>
                          </a:solidFill>
                          <a:latin typeface="+mn-lt"/>
                          <a:ea typeface="+mn-ea"/>
                          <a:cs typeface="+mn-ea"/>
                          <a:sym typeface="+mn-lt"/>
                        </a:rPr>
                        <a:t>FC04::400</a:t>
                      </a:r>
                      <a:endParaRPr lang="zh-CN" altLang="en-US" sz="1200" b="0"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lnSpc>
                          <a:spcPct val="120000"/>
                        </a:lnSpc>
                        <a:spcBef>
                          <a:spcPts val="0"/>
                        </a:spcBef>
                        <a:spcAft>
                          <a:spcPts val="0"/>
                        </a:spcAft>
                      </a:pPr>
                      <a:r>
                        <a:rPr lang="en-US" altLang="zh-CN" sz="1200" b="0" dirty="0">
                          <a:solidFill>
                            <a:schemeClr val="bg1"/>
                          </a:solidFill>
                          <a:latin typeface="+mn-lt"/>
                          <a:ea typeface="+mn-ea"/>
                          <a:cs typeface="+mn-ea"/>
                          <a:sym typeface="+mn-lt"/>
                        </a:rPr>
                        <a:t>FC04::4</a:t>
                      </a:r>
                      <a:endParaRPr lang="zh-CN" altLang="en-US"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3941"/>
                    </a:solidFill>
                  </a:tcPr>
                </a:tc>
                <a:tc>
                  <a:txBody>
                    <a:bodyPr/>
                    <a:lstStyle/>
                    <a:p>
                      <a:pPr algn="ctr">
                        <a:lnSpc>
                          <a:spcPct val="120000"/>
                        </a:lnSpc>
                        <a:spcBef>
                          <a:spcPts val="0"/>
                        </a:spcBef>
                        <a:spcAft>
                          <a:spcPts val="0"/>
                        </a:spcAft>
                      </a:pPr>
                      <a:r>
                        <a:rPr lang="en-US" altLang="zh-CN" sz="1200" b="1" dirty="0">
                          <a:solidFill>
                            <a:schemeClr val="bg1"/>
                          </a:solidFill>
                          <a:latin typeface="+mn-lt"/>
                          <a:ea typeface="+mn-ea"/>
                          <a:cs typeface="+mn-ea"/>
                          <a:sym typeface="+mn-lt"/>
                        </a:rPr>
                        <a:t>FC03::3</a:t>
                      </a:r>
                      <a:endParaRPr lang="zh-CN" altLang="en-US"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1C15F"/>
                    </a:solidFill>
                  </a:tcPr>
                </a:tc>
                <a:extLst>
                  <a:ext uri="{0D108BD9-81ED-4DB2-BD59-A6C34878D82A}">
                    <a16:rowId xmlns:a16="http://schemas.microsoft.com/office/drawing/2014/main" val="10002"/>
                  </a:ext>
                </a:extLst>
              </a:tr>
              <a:tr h="253864">
                <a:tc gridSpan="3">
                  <a:txBody>
                    <a:bodyPr/>
                    <a:lstStyle/>
                    <a:p>
                      <a:pPr algn="ctr">
                        <a:lnSpc>
                          <a:spcPct val="120000"/>
                        </a:lnSpc>
                        <a:spcBef>
                          <a:spcPts val="0"/>
                        </a:spcBef>
                        <a:spcAft>
                          <a:spcPts val="0"/>
                        </a:spcAft>
                      </a:pPr>
                      <a:r>
                        <a:rPr lang="en-US" altLang="zh-CN" sz="1200" dirty="0">
                          <a:latin typeface="+mn-lt"/>
                          <a:ea typeface="+mn-ea"/>
                          <a:cs typeface="+mn-ea"/>
                          <a:sym typeface="+mn-lt"/>
                        </a:rPr>
                        <a:t>Payload</a:t>
                      </a:r>
                      <a:endParaRPr lang="zh-CN" altLang="en-US" sz="120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EE9EE"/>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3" name="日期占位符 3">
            <a:extLst>
              <a:ext uri="{FF2B5EF4-FFF2-40B4-BE49-F238E27FC236}">
                <a16:creationId xmlns:a16="http://schemas.microsoft.com/office/drawing/2014/main" id="{6002C6D1-4054-77CB-F51C-165CC9FCD953}"/>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B0A260C5-61F0-4EC2-4C57-0D8C8281F93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7D8D97A2-49FC-72CF-D665-53EB81B1B44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288</a:t>
            </a:fld>
            <a:endParaRPr lang="en-US">
              <a:cs typeface="+mn-ea"/>
              <a:sym typeface="+mn-lt"/>
            </a:endParaRPr>
          </a:p>
        </p:txBody>
      </p:sp>
      <p:grpSp>
        <p:nvGrpSpPr>
          <p:cNvPr id="52" name="组合 51">
            <a:extLst>
              <a:ext uri="{FF2B5EF4-FFF2-40B4-BE49-F238E27FC236}">
                <a16:creationId xmlns:a16="http://schemas.microsoft.com/office/drawing/2014/main" id="{723686BD-1420-45AE-954C-A5D17BC66C39}"/>
              </a:ext>
            </a:extLst>
          </p:cNvPr>
          <p:cNvGrpSpPr/>
          <p:nvPr/>
        </p:nvGrpSpPr>
        <p:grpSpPr>
          <a:xfrm>
            <a:off x="556866" y="2823500"/>
            <a:ext cx="10962034" cy="1469494"/>
            <a:chOff x="603848" y="3276080"/>
            <a:chExt cx="10962034" cy="1469494"/>
          </a:xfrm>
        </p:grpSpPr>
        <p:cxnSp>
          <p:nvCxnSpPr>
            <p:cNvPr id="53" name="直接连接符 52">
              <a:extLst>
                <a:ext uri="{FF2B5EF4-FFF2-40B4-BE49-F238E27FC236}">
                  <a16:creationId xmlns:a16="http://schemas.microsoft.com/office/drawing/2014/main" id="{6E8BC0CB-E99B-4890-9462-D01AFD460A32}"/>
                </a:ext>
              </a:extLst>
            </p:cNvPr>
            <p:cNvCxnSpPr>
              <a:cxnSpLocks/>
            </p:cNvCxnSpPr>
            <p:nvPr/>
          </p:nvCxnSpPr>
          <p:spPr>
            <a:xfrm flipH="1" flipV="1">
              <a:off x="1107051" y="4190515"/>
              <a:ext cx="9921770" cy="104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208A5F04-58F6-46EA-867A-FF2C7AD3964F}"/>
                </a:ext>
              </a:extLst>
            </p:cNvPr>
            <p:cNvSpPr/>
            <p:nvPr/>
          </p:nvSpPr>
          <p:spPr>
            <a:xfrm>
              <a:off x="2542411" y="4418497"/>
              <a:ext cx="413895" cy="327077"/>
            </a:xfrm>
            <a:prstGeom prst="rect">
              <a:avLst/>
            </a:prstGeom>
          </p:spPr>
          <p:txBody>
            <a:bodyPr wrap="none">
              <a:spAutoFit/>
            </a:bodyPr>
            <a:lstStyle/>
            <a:p>
              <a:pPr algn="ctr">
                <a:lnSpc>
                  <a:spcPct val="120000"/>
                </a:lnSpc>
              </a:pPr>
              <a:r>
                <a:rPr lang="en-US" altLang="zh-CN" sz="1400" b="1" dirty="0">
                  <a:cs typeface="+mn-ea"/>
                  <a:sym typeface="+mn-lt"/>
                </a:rPr>
                <a:t>R1</a:t>
              </a:r>
              <a:endParaRPr lang="zh-CN" altLang="en-US" sz="1400" b="1" dirty="0">
                <a:cs typeface="+mn-ea"/>
                <a:sym typeface="+mn-lt"/>
              </a:endParaRPr>
            </a:p>
          </p:txBody>
        </p:sp>
        <p:sp>
          <p:nvSpPr>
            <p:cNvPr id="55" name="圆角矩形 59">
              <a:extLst>
                <a:ext uri="{FF2B5EF4-FFF2-40B4-BE49-F238E27FC236}">
                  <a16:creationId xmlns:a16="http://schemas.microsoft.com/office/drawing/2014/main" id="{2C49772F-CDE1-4E79-9B26-9665B93B891E}"/>
                </a:ext>
              </a:extLst>
            </p:cNvPr>
            <p:cNvSpPr/>
            <p:nvPr/>
          </p:nvSpPr>
          <p:spPr>
            <a:xfrm>
              <a:off x="2342480"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FC01::1</a:t>
              </a:r>
              <a:endParaRPr lang="zh-CN" altLang="en-US" sz="1200" dirty="0">
                <a:solidFill>
                  <a:schemeClr val="bg1"/>
                </a:solidFill>
                <a:cs typeface="+mn-ea"/>
                <a:sym typeface="+mn-lt"/>
              </a:endParaRPr>
            </a:p>
          </p:txBody>
        </p:sp>
        <p:sp>
          <p:nvSpPr>
            <p:cNvPr id="56" name="文本框 55">
              <a:extLst>
                <a:ext uri="{FF2B5EF4-FFF2-40B4-BE49-F238E27FC236}">
                  <a16:creationId xmlns:a16="http://schemas.microsoft.com/office/drawing/2014/main" id="{9BA69FF7-C163-437C-8897-3832D498F870}"/>
                </a:ext>
              </a:extLst>
            </p:cNvPr>
            <p:cNvSpPr txBox="1"/>
            <p:nvPr/>
          </p:nvSpPr>
          <p:spPr>
            <a:xfrm>
              <a:off x="2043086" y="3276080"/>
              <a:ext cx="1289135" cy="327077"/>
            </a:xfrm>
            <a:prstGeom prst="rect">
              <a:avLst/>
            </a:prstGeom>
            <a:noFill/>
          </p:spPr>
          <p:txBody>
            <a:bodyPr wrap="none" rtlCol="0">
              <a:spAutoFit/>
            </a:bodyPr>
            <a:lstStyle/>
            <a:p>
              <a:pPr>
                <a:lnSpc>
                  <a:spcPct val="120000"/>
                </a:lnSpc>
              </a:pPr>
              <a:r>
                <a:rPr lang="en-US" altLang="zh-CN" sz="1400" b="1" dirty="0">
                  <a:cs typeface="+mn-ea"/>
                  <a:sym typeface="+mn-lt"/>
                </a:rPr>
                <a:t>Source Node</a:t>
              </a:r>
              <a:endParaRPr lang="zh-CN" altLang="en-US" sz="1400" b="1" dirty="0">
                <a:cs typeface="+mn-ea"/>
                <a:sym typeface="+mn-lt"/>
              </a:endParaRPr>
            </a:p>
          </p:txBody>
        </p:sp>
        <p:sp>
          <p:nvSpPr>
            <p:cNvPr id="57" name="矩形 56">
              <a:extLst>
                <a:ext uri="{FF2B5EF4-FFF2-40B4-BE49-F238E27FC236}">
                  <a16:creationId xmlns:a16="http://schemas.microsoft.com/office/drawing/2014/main" id="{E55B040A-3925-4A8E-B2B9-60614712C256}"/>
                </a:ext>
              </a:extLst>
            </p:cNvPr>
            <p:cNvSpPr/>
            <p:nvPr/>
          </p:nvSpPr>
          <p:spPr>
            <a:xfrm>
              <a:off x="603848" y="4418497"/>
              <a:ext cx="534121" cy="327077"/>
            </a:xfrm>
            <a:prstGeom prst="rect">
              <a:avLst/>
            </a:prstGeom>
          </p:spPr>
          <p:txBody>
            <a:bodyPr wrap="none">
              <a:spAutoFit/>
            </a:bodyPr>
            <a:lstStyle/>
            <a:p>
              <a:pPr algn="ctr">
                <a:lnSpc>
                  <a:spcPct val="120000"/>
                </a:lnSpc>
              </a:pPr>
              <a:r>
                <a:rPr lang="en-US" altLang="zh-CN" sz="1400" b="1" dirty="0">
                  <a:cs typeface="+mn-ea"/>
                  <a:sym typeface="+mn-lt"/>
                </a:rPr>
                <a:t>CE1</a:t>
              </a:r>
              <a:endParaRPr lang="zh-CN" altLang="en-US" sz="1400" b="1" dirty="0">
                <a:cs typeface="+mn-ea"/>
                <a:sym typeface="+mn-lt"/>
              </a:endParaRPr>
            </a:p>
          </p:txBody>
        </p:sp>
        <p:sp>
          <p:nvSpPr>
            <p:cNvPr id="58" name="矩形 57">
              <a:extLst>
                <a:ext uri="{FF2B5EF4-FFF2-40B4-BE49-F238E27FC236}">
                  <a16:creationId xmlns:a16="http://schemas.microsoft.com/office/drawing/2014/main" id="{D54457C1-C31A-4A0D-B076-2D2F68225135}"/>
                </a:ext>
              </a:extLst>
            </p:cNvPr>
            <p:cNvSpPr/>
            <p:nvPr/>
          </p:nvSpPr>
          <p:spPr>
            <a:xfrm>
              <a:off x="4704506" y="4418497"/>
              <a:ext cx="413895" cy="327077"/>
            </a:xfrm>
            <a:prstGeom prst="rect">
              <a:avLst/>
            </a:prstGeom>
          </p:spPr>
          <p:txBody>
            <a:bodyPr wrap="none">
              <a:spAutoFit/>
            </a:bodyPr>
            <a:lstStyle/>
            <a:p>
              <a:pPr algn="ctr">
                <a:lnSpc>
                  <a:spcPct val="120000"/>
                </a:lnSpc>
              </a:pPr>
              <a:r>
                <a:rPr lang="en-US" altLang="zh-CN" sz="1400" b="1" dirty="0">
                  <a:cs typeface="+mn-ea"/>
                  <a:sym typeface="+mn-lt"/>
                </a:rPr>
                <a:t>R2</a:t>
              </a:r>
              <a:endParaRPr lang="zh-CN" altLang="en-US" sz="1400" b="1">
                <a:cs typeface="+mn-ea"/>
                <a:sym typeface="+mn-lt"/>
              </a:endParaRPr>
            </a:p>
          </p:txBody>
        </p:sp>
        <p:sp>
          <p:nvSpPr>
            <p:cNvPr id="59" name="文本框 58">
              <a:extLst>
                <a:ext uri="{FF2B5EF4-FFF2-40B4-BE49-F238E27FC236}">
                  <a16:creationId xmlns:a16="http://schemas.microsoft.com/office/drawing/2014/main" id="{A07A0CF4-42E5-4512-93F0-8E505A21076D}"/>
                </a:ext>
              </a:extLst>
            </p:cNvPr>
            <p:cNvSpPr txBox="1"/>
            <p:nvPr/>
          </p:nvSpPr>
          <p:spPr>
            <a:xfrm>
              <a:off x="4146903" y="3276080"/>
              <a:ext cx="1268039" cy="327077"/>
            </a:xfrm>
            <a:prstGeom prst="rect">
              <a:avLst/>
            </a:prstGeom>
            <a:noFill/>
          </p:spPr>
          <p:txBody>
            <a:bodyPr wrap="none" rtlCol="0">
              <a:spAutoFit/>
            </a:bodyPr>
            <a:lstStyle/>
            <a:p>
              <a:pPr>
                <a:lnSpc>
                  <a:spcPct val="120000"/>
                </a:lnSpc>
              </a:pPr>
              <a:r>
                <a:rPr lang="en-US" altLang="zh-CN" sz="1400" b="1" dirty="0">
                  <a:cs typeface="+mn-ea"/>
                  <a:sym typeface="+mn-lt"/>
                </a:rPr>
                <a:t>Transit Node</a:t>
              </a:r>
              <a:endParaRPr lang="zh-CN" altLang="en-US" sz="1400" b="1" dirty="0">
                <a:cs typeface="+mn-ea"/>
                <a:sym typeface="+mn-lt"/>
              </a:endParaRPr>
            </a:p>
          </p:txBody>
        </p:sp>
        <p:sp>
          <p:nvSpPr>
            <p:cNvPr id="60" name="圆角矩形 59">
              <a:extLst>
                <a:ext uri="{FF2B5EF4-FFF2-40B4-BE49-F238E27FC236}">
                  <a16:creationId xmlns:a16="http://schemas.microsoft.com/office/drawing/2014/main" id="{6052EB9F-7203-4E6C-93E4-CC953D255118}"/>
                </a:ext>
              </a:extLst>
            </p:cNvPr>
            <p:cNvSpPr/>
            <p:nvPr/>
          </p:nvSpPr>
          <p:spPr>
            <a:xfrm>
              <a:off x="4482307"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FC02::2</a:t>
              </a:r>
              <a:endParaRPr lang="zh-CN" altLang="en-US" sz="1200" dirty="0">
                <a:solidFill>
                  <a:schemeClr val="bg1"/>
                </a:solidFill>
                <a:cs typeface="+mn-ea"/>
                <a:sym typeface="+mn-lt"/>
              </a:endParaRPr>
            </a:p>
          </p:txBody>
        </p:sp>
        <p:sp>
          <p:nvSpPr>
            <p:cNvPr id="61" name="矩形 60">
              <a:extLst>
                <a:ext uri="{FF2B5EF4-FFF2-40B4-BE49-F238E27FC236}">
                  <a16:creationId xmlns:a16="http://schemas.microsoft.com/office/drawing/2014/main" id="{77D5C921-8F75-432C-B63B-675D9203B7CA}"/>
                </a:ext>
              </a:extLst>
            </p:cNvPr>
            <p:cNvSpPr/>
            <p:nvPr/>
          </p:nvSpPr>
          <p:spPr>
            <a:xfrm>
              <a:off x="6874485" y="4418497"/>
              <a:ext cx="413895" cy="327077"/>
            </a:xfrm>
            <a:prstGeom prst="rect">
              <a:avLst/>
            </a:prstGeom>
          </p:spPr>
          <p:txBody>
            <a:bodyPr wrap="none">
              <a:spAutoFit/>
            </a:bodyPr>
            <a:lstStyle/>
            <a:p>
              <a:pPr algn="ctr">
                <a:lnSpc>
                  <a:spcPct val="120000"/>
                </a:lnSpc>
              </a:pPr>
              <a:r>
                <a:rPr lang="en-US" altLang="zh-CN" sz="1400" b="1" dirty="0">
                  <a:cs typeface="+mn-ea"/>
                  <a:sym typeface="+mn-lt"/>
                </a:rPr>
                <a:t>R3</a:t>
              </a:r>
              <a:endParaRPr lang="zh-CN" altLang="en-US" sz="1400" b="1">
                <a:cs typeface="+mn-ea"/>
                <a:sym typeface="+mn-lt"/>
              </a:endParaRPr>
            </a:p>
          </p:txBody>
        </p:sp>
        <p:sp>
          <p:nvSpPr>
            <p:cNvPr id="62" name="文本框 61">
              <a:extLst>
                <a:ext uri="{FF2B5EF4-FFF2-40B4-BE49-F238E27FC236}">
                  <a16:creationId xmlns:a16="http://schemas.microsoft.com/office/drawing/2014/main" id="{96CE1163-9D3A-462C-9000-B5FC6215E89A}"/>
                </a:ext>
              </a:extLst>
            </p:cNvPr>
            <p:cNvSpPr txBox="1"/>
            <p:nvPr/>
          </p:nvSpPr>
          <p:spPr>
            <a:xfrm>
              <a:off x="6274765" y="3276080"/>
              <a:ext cx="1455848" cy="327077"/>
            </a:xfrm>
            <a:prstGeom prst="rect">
              <a:avLst/>
            </a:prstGeom>
            <a:noFill/>
          </p:spPr>
          <p:txBody>
            <a:bodyPr wrap="none" rtlCol="0">
              <a:spAutoFit/>
            </a:bodyPr>
            <a:lstStyle/>
            <a:p>
              <a:pPr>
                <a:lnSpc>
                  <a:spcPct val="120000"/>
                </a:lnSpc>
              </a:pPr>
              <a:r>
                <a:rPr lang="en-US" altLang="zh-CN" sz="1400" b="1" dirty="0">
                  <a:cs typeface="+mn-ea"/>
                  <a:sym typeface="+mn-lt"/>
                </a:rPr>
                <a:t>Endpoint Node</a:t>
              </a:r>
              <a:endParaRPr lang="zh-CN" altLang="en-US" sz="1400" b="1" dirty="0">
                <a:cs typeface="+mn-ea"/>
                <a:sym typeface="+mn-lt"/>
              </a:endParaRPr>
            </a:p>
          </p:txBody>
        </p:sp>
        <p:sp>
          <p:nvSpPr>
            <p:cNvPr id="63" name="圆角矩形 59">
              <a:extLst>
                <a:ext uri="{FF2B5EF4-FFF2-40B4-BE49-F238E27FC236}">
                  <a16:creationId xmlns:a16="http://schemas.microsoft.com/office/drawing/2014/main" id="{023247D5-207F-4D14-B7E5-85A15C3F294B}"/>
                </a:ext>
              </a:extLst>
            </p:cNvPr>
            <p:cNvSpPr/>
            <p:nvPr/>
          </p:nvSpPr>
          <p:spPr>
            <a:xfrm>
              <a:off x="6660475"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FC03::3</a:t>
              </a:r>
              <a:endParaRPr lang="zh-CN" altLang="en-US" sz="1200" dirty="0">
                <a:solidFill>
                  <a:schemeClr val="bg1"/>
                </a:solidFill>
                <a:cs typeface="+mn-ea"/>
                <a:sym typeface="+mn-lt"/>
              </a:endParaRPr>
            </a:p>
          </p:txBody>
        </p:sp>
        <p:sp>
          <p:nvSpPr>
            <p:cNvPr id="64" name="圆角矩形 59">
              <a:extLst>
                <a:ext uri="{FF2B5EF4-FFF2-40B4-BE49-F238E27FC236}">
                  <a16:creationId xmlns:a16="http://schemas.microsoft.com/office/drawing/2014/main" id="{5261158B-8678-442D-AB40-F570C093F0F5}"/>
                </a:ext>
              </a:extLst>
            </p:cNvPr>
            <p:cNvSpPr/>
            <p:nvPr/>
          </p:nvSpPr>
          <p:spPr>
            <a:xfrm>
              <a:off x="8961463"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FC04::4</a:t>
              </a:r>
              <a:endParaRPr lang="zh-CN" altLang="en-US" sz="1200" dirty="0">
                <a:solidFill>
                  <a:schemeClr val="bg1"/>
                </a:solidFill>
                <a:cs typeface="+mn-ea"/>
                <a:sym typeface="+mn-lt"/>
              </a:endParaRPr>
            </a:p>
          </p:txBody>
        </p:sp>
        <p:sp>
          <p:nvSpPr>
            <p:cNvPr id="65" name="矩形 64">
              <a:extLst>
                <a:ext uri="{FF2B5EF4-FFF2-40B4-BE49-F238E27FC236}">
                  <a16:creationId xmlns:a16="http://schemas.microsoft.com/office/drawing/2014/main" id="{7790D876-60F8-43DF-9AF7-B6AC601B4BD6}"/>
                </a:ext>
              </a:extLst>
            </p:cNvPr>
            <p:cNvSpPr/>
            <p:nvPr/>
          </p:nvSpPr>
          <p:spPr>
            <a:xfrm>
              <a:off x="9175473" y="4418497"/>
              <a:ext cx="413895" cy="327077"/>
            </a:xfrm>
            <a:prstGeom prst="rect">
              <a:avLst/>
            </a:prstGeom>
          </p:spPr>
          <p:txBody>
            <a:bodyPr wrap="none">
              <a:spAutoFit/>
            </a:bodyPr>
            <a:lstStyle/>
            <a:p>
              <a:pPr algn="ctr">
                <a:lnSpc>
                  <a:spcPct val="120000"/>
                </a:lnSpc>
              </a:pPr>
              <a:r>
                <a:rPr lang="en-US" altLang="zh-CN" sz="1400" b="1" dirty="0">
                  <a:cs typeface="+mn-ea"/>
                  <a:sym typeface="+mn-lt"/>
                </a:rPr>
                <a:t>R4</a:t>
              </a:r>
              <a:endParaRPr lang="zh-CN" altLang="en-US" sz="1400" b="1" dirty="0">
                <a:cs typeface="+mn-ea"/>
                <a:sym typeface="+mn-lt"/>
              </a:endParaRPr>
            </a:p>
          </p:txBody>
        </p:sp>
        <p:sp>
          <p:nvSpPr>
            <p:cNvPr id="66" name="矩形 65">
              <a:extLst>
                <a:ext uri="{FF2B5EF4-FFF2-40B4-BE49-F238E27FC236}">
                  <a16:creationId xmlns:a16="http://schemas.microsoft.com/office/drawing/2014/main" id="{91A1077E-0F55-4E0D-A2D7-ABF025A08965}"/>
                </a:ext>
              </a:extLst>
            </p:cNvPr>
            <p:cNvSpPr/>
            <p:nvPr/>
          </p:nvSpPr>
          <p:spPr>
            <a:xfrm>
              <a:off x="11031761" y="4418497"/>
              <a:ext cx="534121" cy="327077"/>
            </a:xfrm>
            <a:prstGeom prst="rect">
              <a:avLst/>
            </a:prstGeom>
          </p:spPr>
          <p:txBody>
            <a:bodyPr wrap="none">
              <a:spAutoFit/>
            </a:bodyPr>
            <a:lstStyle/>
            <a:p>
              <a:pPr algn="ctr">
                <a:lnSpc>
                  <a:spcPct val="120000"/>
                </a:lnSpc>
              </a:pPr>
              <a:r>
                <a:rPr lang="en-US" altLang="zh-CN" sz="1400" b="1" dirty="0">
                  <a:cs typeface="+mn-ea"/>
                  <a:sym typeface="+mn-lt"/>
                </a:rPr>
                <a:t>CE2</a:t>
              </a:r>
              <a:endParaRPr lang="zh-CN" altLang="en-US" sz="1400" b="1" dirty="0">
                <a:cs typeface="+mn-ea"/>
                <a:sym typeface="+mn-lt"/>
              </a:endParaRPr>
            </a:p>
          </p:txBody>
        </p:sp>
        <p:sp>
          <p:nvSpPr>
            <p:cNvPr id="67" name="矩形 66">
              <a:extLst>
                <a:ext uri="{FF2B5EF4-FFF2-40B4-BE49-F238E27FC236}">
                  <a16:creationId xmlns:a16="http://schemas.microsoft.com/office/drawing/2014/main" id="{393EB94C-6CFA-4E69-8B01-A78161D057D1}"/>
                </a:ext>
              </a:extLst>
            </p:cNvPr>
            <p:cNvSpPr/>
            <p:nvPr/>
          </p:nvSpPr>
          <p:spPr>
            <a:xfrm>
              <a:off x="9701045" y="4238497"/>
              <a:ext cx="1228584" cy="468000"/>
            </a:xfrm>
            <a:prstGeom prst="rect">
              <a:avLst/>
            </a:prstGeom>
            <a:solidFill>
              <a:srgbClr val="FF99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CE2: EDN.DT4</a:t>
              </a:r>
            </a:p>
            <a:p>
              <a:pPr algn="ctr">
                <a:lnSpc>
                  <a:spcPct val="120000"/>
                </a:lnSpc>
              </a:pPr>
              <a:r>
                <a:rPr lang="en-US" altLang="zh-CN" sz="1200" dirty="0">
                  <a:solidFill>
                    <a:schemeClr val="bg1"/>
                  </a:solidFill>
                  <a:cs typeface="+mn-ea"/>
                  <a:sym typeface="+mn-lt"/>
                </a:rPr>
                <a:t>FC04::400</a:t>
              </a:r>
              <a:endParaRPr lang="zh-CN" altLang="en-US" sz="1200" dirty="0">
                <a:solidFill>
                  <a:schemeClr val="bg1"/>
                </a:solidFill>
                <a:cs typeface="+mn-ea"/>
                <a:sym typeface="+mn-lt"/>
              </a:endParaRPr>
            </a:p>
          </p:txBody>
        </p:sp>
        <p:sp>
          <p:nvSpPr>
            <p:cNvPr id="68" name="文本框 67">
              <a:extLst>
                <a:ext uri="{FF2B5EF4-FFF2-40B4-BE49-F238E27FC236}">
                  <a16:creationId xmlns:a16="http://schemas.microsoft.com/office/drawing/2014/main" id="{3130E6C3-ACC8-4C48-92CE-7610CFD5BF9B}"/>
                </a:ext>
              </a:extLst>
            </p:cNvPr>
            <p:cNvSpPr txBox="1"/>
            <p:nvPr/>
          </p:nvSpPr>
          <p:spPr>
            <a:xfrm>
              <a:off x="8643275" y="3276080"/>
              <a:ext cx="1455848" cy="327077"/>
            </a:xfrm>
            <a:prstGeom prst="rect">
              <a:avLst/>
            </a:prstGeom>
            <a:noFill/>
          </p:spPr>
          <p:txBody>
            <a:bodyPr wrap="none" rtlCol="0">
              <a:spAutoFit/>
            </a:bodyPr>
            <a:lstStyle/>
            <a:p>
              <a:pPr>
                <a:lnSpc>
                  <a:spcPct val="120000"/>
                </a:lnSpc>
              </a:pPr>
              <a:r>
                <a:rPr lang="en-US" altLang="zh-CN" sz="1400" b="1" dirty="0">
                  <a:cs typeface="+mn-ea"/>
                  <a:sym typeface="+mn-lt"/>
                </a:rPr>
                <a:t>Endpoint Node</a:t>
              </a:r>
              <a:endParaRPr lang="zh-CN" altLang="en-US" sz="1400" b="1" dirty="0">
                <a:cs typeface="+mn-ea"/>
                <a:sym typeface="+mn-lt"/>
              </a:endParaRPr>
            </a:p>
          </p:txBody>
        </p:sp>
        <p:pic>
          <p:nvPicPr>
            <p:cNvPr id="69" name="图片 68">
              <a:extLst>
                <a:ext uri="{FF2B5EF4-FFF2-40B4-BE49-F238E27FC236}">
                  <a16:creationId xmlns:a16="http://schemas.microsoft.com/office/drawing/2014/main" id="{59BA85DC-8CB3-4B2D-986A-0A5D797265BF}"/>
                </a:ext>
              </a:extLst>
            </p:cNvPr>
            <p:cNvPicPr>
              <a:picLocks noChangeAspect="1"/>
            </p:cNvPicPr>
            <p:nvPr/>
          </p:nvPicPr>
          <p:blipFill>
            <a:blip r:embed="rId3"/>
            <a:stretch>
              <a:fillRect/>
            </a:stretch>
          </p:blipFill>
          <p:spPr>
            <a:xfrm>
              <a:off x="11021010" y="3964299"/>
              <a:ext cx="470708" cy="470708"/>
            </a:xfrm>
            <a:prstGeom prst="rect">
              <a:avLst/>
            </a:prstGeom>
          </p:spPr>
        </p:pic>
        <p:pic>
          <p:nvPicPr>
            <p:cNvPr id="70" name="图片 69">
              <a:extLst>
                <a:ext uri="{FF2B5EF4-FFF2-40B4-BE49-F238E27FC236}">
                  <a16:creationId xmlns:a16="http://schemas.microsoft.com/office/drawing/2014/main" id="{E7105AED-1E6F-4F3E-9DEF-413EFC144B39}"/>
                </a:ext>
              </a:extLst>
            </p:cNvPr>
            <p:cNvPicPr>
              <a:picLocks noChangeAspect="1"/>
            </p:cNvPicPr>
            <p:nvPr/>
          </p:nvPicPr>
          <p:blipFill>
            <a:blip r:embed="rId3"/>
            <a:stretch>
              <a:fillRect/>
            </a:stretch>
          </p:blipFill>
          <p:spPr>
            <a:xfrm>
              <a:off x="9118660" y="3979613"/>
              <a:ext cx="470708" cy="470708"/>
            </a:xfrm>
            <a:prstGeom prst="rect">
              <a:avLst/>
            </a:prstGeom>
          </p:spPr>
        </p:pic>
        <p:pic>
          <p:nvPicPr>
            <p:cNvPr id="71" name="图片 70">
              <a:extLst>
                <a:ext uri="{FF2B5EF4-FFF2-40B4-BE49-F238E27FC236}">
                  <a16:creationId xmlns:a16="http://schemas.microsoft.com/office/drawing/2014/main" id="{B193DB50-6AE5-4281-9020-AA830830791E}"/>
                </a:ext>
              </a:extLst>
            </p:cNvPr>
            <p:cNvPicPr>
              <a:picLocks noChangeAspect="1"/>
            </p:cNvPicPr>
            <p:nvPr/>
          </p:nvPicPr>
          <p:blipFill>
            <a:blip r:embed="rId3"/>
            <a:stretch>
              <a:fillRect/>
            </a:stretch>
          </p:blipFill>
          <p:spPr>
            <a:xfrm>
              <a:off x="6866601" y="3964507"/>
              <a:ext cx="470708" cy="470708"/>
            </a:xfrm>
            <a:prstGeom prst="rect">
              <a:avLst/>
            </a:prstGeom>
          </p:spPr>
        </p:pic>
        <p:pic>
          <p:nvPicPr>
            <p:cNvPr id="72" name="图片 71">
              <a:extLst>
                <a:ext uri="{FF2B5EF4-FFF2-40B4-BE49-F238E27FC236}">
                  <a16:creationId xmlns:a16="http://schemas.microsoft.com/office/drawing/2014/main" id="{5B91A034-E72F-4EB6-A58C-7320026F16B3}"/>
                </a:ext>
              </a:extLst>
            </p:cNvPr>
            <p:cNvPicPr>
              <a:picLocks noChangeAspect="1"/>
            </p:cNvPicPr>
            <p:nvPr/>
          </p:nvPicPr>
          <p:blipFill>
            <a:blip r:embed="rId3"/>
            <a:stretch>
              <a:fillRect/>
            </a:stretch>
          </p:blipFill>
          <p:spPr>
            <a:xfrm>
              <a:off x="4654652" y="3955161"/>
              <a:ext cx="470708" cy="470708"/>
            </a:xfrm>
            <a:prstGeom prst="rect">
              <a:avLst/>
            </a:prstGeom>
          </p:spPr>
        </p:pic>
        <p:pic>
          <p:nvPicPr>
            <p:cNvPr id="73" name="图片 72">
              <a:extLst>
                <a:ext uri="{FF2B5EF4-FFF2-40B4-BE49-F238E27FC236}">
                  <a16:creationId xmlns:a16="http://schemas.microsoft.com/office/drawing/2014/main" id="{B285C9B1-5941-4336-820F-45FEF2D457C3}"/>
                </a:ext>
              </a:extLst>
            </p:cNvPr>
            <p:cNvPicPr>
              <a:picLocks noChangeAspect="1"/>
            </p:cNvPicPr>
            <p:nvPr/>
          </p:nvPicPr>
          <p:blipFill>
            <a:blip r:embed="rId3"/>
            <a:stretch>
              <a:fillRect/>
            </a:stretch>
          </p:blipFill>
          <p:spPr>
            <a:xfrm>
              <a:off x="2511411" y="3979613"/>
              <a:ext cx="470708" cy="470708"/>
            </a:xfrm>
            <a:prstGeom prst="rect">
              <a:avLst/>
            </a:prstGeom>
          </p:spPr>
        </p:pic>
        <p:pic>
          <p:nvPicPr>
            <p:cNvPr id="74" name="图片 73">
              <a:extLst>
                <a:ext uri="{FF2B5EF4-FFF2-40B4-BE49-F238E27FC236}">
                  <a16:creationId xmlns:a16="http://schemas.microsoft.com/office/drawing/2014/main" id="{936A70B2-FA35-48A2-8F31-E03E2AED7096}"/>
                </a:ext>
              </a:extLst>
            </p:cNvPr>
            <p:cNvPicPr>
              <a:picLocks noChangeAspect="1"/>
            </p:cNvPicPr>
            <p:nvPr/>
          </p:nvPicPr>
          <p:blipFill>
            <a:blip r:embed="rId3"/>
            <a:stretch>
              <a:fillRect/>
            </a:stretch>
          </p:blipFill>
          <p:spPr>
            <a:xfrm>
              <a:off x="688916" y="3956821"/>
              <a:ext cx="470708" cy="470708"/>
            </a:xfrm>
            <a:prstGeom prst="rect">
              <a:avLst/>
            </a:prstGeom>
          </p:spPr>
        </p:pic>
      </p:grpSp>
    </p:spTree>
    <p:extLst>
      <p:ext uri="{BB962C8B-B14F-4D97-AF65-F5344CB8AC3E}">
        <p14:creationId xmlns:p14="http://schemas.microsoft.com/office/powerpoint/2010/main" val="23522885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F13D0-2AAA-4685-9B46-DE3E484AEA6D}"/>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Endpoint</a:t>
            </a:r>
            <a:r>
              <a:rPr lang="zh-CN" altLang="en-US" sz="3200" dirty="0">
                <a:latin typeface="+mn-lt"/>
                <a:ea typeface="+mn-ea"/>
                <a:cs typeface="+mn-ea"/>
                <a:sym typeface="+mn-lt"/>
              </a:rPr>
              <a:t>节点</a:t>
            </a:r>
          </a:p>
        </p:txBody>
      </p:sp>
      <p:sp>
        <p:nvSpPr>
          <p:cNvPr id="6" name="文本占位符 5">
            <a:extLst>
              <a:ext uri="{FF2B5EF4-FFF2-40B4-BE49-F238E27FC236}">
                <a16:creationId xmlns:a16="http://schemas.microsoft.com/office/drawing/2014/main" id="{FD4D4864-22ED-4144-B45B-15AFFC877A40}"/>
              </a:ext>
            </a:extLst>
          </p:cNvPr>
          <p:cNvSpPr>
            <a:spLocks noGrp="1"/>
          </p:cNvSpPr>
          <p:nvPr>
            <p:ph idx="1"/>
          </p:nvPr>
        </p:nvSpPr>
        <p:spPr>
          <a:xfrm>
            <a:off x="660400" y="1130300"/>
            <a:ext cx="10858500" cy="1601728"/>
          </a:xfrm>
        </p:spPr>
        <p:txBody>
          <a:bodyPr vert="horz" lIns="91440" tIns="45720" rIns="91440" bIns="45720" rtlCol="0">
            <a:normAutofit fontScale="70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在</a:t>
            </a:r>
            <a:r>
              <a:rPr lang="en-US" altLang="zh-CN" sz="2400" dirty="0">
                <a:solidFill>
                  <a:schemeClr val="accent1"/>
                </a:solidFill>
                <a:cs typeface="+mn-ea"/>
                <a:sym typeface="+mn-lt"/>
              </a:rPr>
              <a:t>SRv6</a:t>
            </a:r>
            <a:r>
              <a:rPr lang="zh-CN" altLang="en-US" sz="2400" dirty="0">
                <a:solidFill>
                  <a:schemeClr val="accent1"/>
                </a:solidFill>
                <a:cs typeface="+mn-ea"/>
                <a:sym typeface="+mn-lt"/>
              </a:rPr>
              <a:t>报文转发过程中，节点接收报文的</a:t>
            </a:r>
            <a:r>
              <a:rPr lang="en-US" altLang="zh-CN" sz="2400" dirty="0">
                <a:solidFill>
                  <a:schemeClr val="accent1"/>
                </a:solidFill>
                <a:cs typeface="+mn-ea"/>
                <a:sym typeface="+mn-lt"/>
              </a:rPr>
              <a:t>IPv6</a:t>
            </a:r>
            <a:r>
              <a:rPr lang="zh-CN" altLang="en-US" sz="2400" dirty="0">
                <a:solidFill>
                  <a:schemeClr val="accent1"/>
                </a:solidFill>
                <a:cs typeface="+mn-ea"/>
                <a:sym typeface="+mn-lt"/>
              </a:rPr>
              <a:t>目的地址是本地配置的</a:t>
            </a:r>
            <a:r>
              <a:rPr lang="en-US" altLang="zh-CN" sz="2400" dirty="0">
                <a:solidFill>
                  <a:schemeClr val="accent1"/>
                </a:solidFill>
                <a:cs typeface="+mn-ea"/>
                <a:sym typeface="+mn-lt"/>
              </a:rPr>
              <a:t>SID</a:t>
            </a:r>
            <a:r>
              <a:rPr lang="zh-CN" altLang="en-US" sz="2400" dirty="0">
                <a:solidFill>
                  <a:schemeClr val="accent1"/>
                </a:solidFill>
                <a:cs typeface="+mn-ea"/>
                <a:sym typeface="+mn-lt"/>
              </a:rPr>
              <a:t>，则节点被称为</a:t>
            </a:r>
            <a:r>
              <a:rPr lang="en-US" altLang="zh-CN" sz="2400" dirty="0">
                <a:solidFill>
                  <a:schemeClr val="accent1"/>
                </a:solidFill>
                <a:cs typeface="+mn-ea"/>
                <a:sym typeface="+mn-lt"/>
              </a:rPr>
              <a:t>Endpoint</a:t>
            </a:r>
            <a:r>
              <a:rPr lang="zh-CN" altLang="en-US" sz="2400" dirty="0">
                <a:solidFill>
                  <a:schemeClr val="accent1"/>
                </a:solidFill>
                <a:cs typeface="+mn-ea"/>
                <a:sym typeface="+mn-lt"/>
              </a:rPr>
              <a:t>节点。</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zh-CN" altLang="en-US" sz="2400" dirty="0">
                <a:solidFill>
                  <a:schemeClr val="accent1"/>
                </a:solidFill>
                <a:cs typeface="+mn-ea"/>
                <a:sym typeface="+mn-lt"/>
              </a:rPr>
              <a:t>例如：</a:t>
            </a:r>
            <a:r>
              <a:rPr lang="en-US" altLang="zh-CN" sz="2400" dirty="0">
                <a:solidFill>
                  <a:schemeClr val="accent1"/>
                </a:solidFill>
                <a:cs typeface="+mn-ea"/>
                <a:sym typeface="+mn-lt"/>
              </a:rPr>
              <a:t>R4</a:t>
            </a:r>
            <a:r>
              <a:rPr lang="zh-CN" altLang="en-US" sz="2400" dirty="0">
                <a:solidFill>
                  <a:schemeClr val="accent1"/>
                </a:solidFill>
                <a:cs typeface="+mn-ea"/>
                <a:sym typeface="+mn-lt"/>
              </a:rPr>
              <a:t>使用报文的</a:t>
            </a:r>
            <a:r>
              <a:rPr lang="en-US" altLang="zh-CN" sz="2400" dirty="0">
                <a:solidFill>
                  <a:schemeClr val="accent1"/>
                </a:solidFill>
                <a:cs typeface="+mn-ea"/>
                <a:sym typeface="+mn-lt"/>
              </a:rPr>
              <a:t>IPv6</a:t>
            </a:r>
            <a:r>
              <a:rPr lang="zh-CN" altLang="en-US" sz="2400" dirty="0">
                <a:solidFill>
                  <a:schemeClr val="accent1"/>
                </a:solidFill>
                <a:cs typeface="+mn-ea"/>
                <a:sym typeface="+mn-lt"/>
              </a:rPr>
              <a:t>目的地址</a:t>
            </a:r>
            <a:r>
              <a:rPr lang="en-US" altLang="zh-CN" sz="2400" dirty="0">
                <a:solidFill>
                  <a:schemeClr val="accent1"/>
                </a:solidFill>
                <a:cs typeface="+mn-ea"/>
                <a:sym typeface="+mn-lt"/>
              </a:rPr>
              <a:t>FC04::4</a:t>
            </a:r>
            <a:r>
              <a:rPr lang="zh-CN" altLang="en-US" sz="2400" dirty="0">
                <a:solidFill>
                  <a:schemeClr val="accent1"/>
                </a:solidFill>
                <a:cs typeface="+mn-ea"/>
                <a:sym typeface="+mn-lt"/>
              </a:rPr>
              <a:t>查找</a:t>
            </a:r>
            <a:r>
              <a:rPr lang="en-US" altLang="zh-CN" sz="2400" dirty="0">
                <a:solidFill>
                  <a:schemeClr val="accent1"/>
                </a:solidFill>
                <a:cs typeface="+mn-ea"/>
                <a:sym typeface="+mn-lt"/>
              </a:rPr>
              <a:t>My Local SID</a:t>
            </a:r>
            <a:r>
              <a:rPr lang="zh-CN" altLang="en-US" sz="2400" dirty="0">
                <a:solidFill>
                  <a:schemeClr val="accent1"/>
                </a:solidFill>
                <a:cs typeface="+mn-ea"/>
                <a:sym typeface="+mn-lt"/>
              </a:rPr>
              <a:t>表，命中到</a:t>
            </a:r>
            <a:r>
              <a:rPr lang="en-US" altLang="zh-CN" sz="2400" dirty="0">
                <a:solidFill>
                  <a:schemeClr val="accent1"/>
                </a:solidFill>
                <a:cs typeface="+mn-ea"/>
                <a:sym typeface="+mn-lt"/>
              </a:rPr>
              <a:t>End SID</a:t>
            </a:r>
            <a:r>
              <a:rPr lang="zh-CN" altLang="en-US" sz="2400" dirty="0">
                <a:solidFill>
                  <a:schemeClr val="accent1"/>
                </a:solidFill>
                <a:cs typeface="+mn-ea"/>
                <a:sym typeface="+mn-lt"/>
              </a:rPr>
              <a:t>，所以</a:t>
            </a:r>
            <a:r>
              <a:rPr lang="en-US" altLang="zh-CN" sz="2400" dirty="0">
                <a:solidFill>
                  <a:schemeClr val="accent1"/>
                </a:solidFill>
                <a:cs typeface="+mn-ea"/>
                <a:sym typeface="+mn-lt"/>
              </a:rPr>
              <a:t>R4</a:t>
            </a:r>
            <a:r>
              <a:rPr lang="zh-CN" altLang="en-US" sz="2400" dirty="0">
                <a:solidFill>
                  <a:schemeClr val="accent1"/>
                </a:solidFill>
                <a:cs typeface="+mn-ea"/>
                <a:sym typeface="+mn-lt"/>
              </a:rPr>
              <a:t>将报文</a:t>
            </a:r>
            <a:r>
              <a:rPr lang="en-US" altLang="zh-CN" sz="2400" dirty="0">
                <a:solidFill>
                  <a:schemeClr val="accent1"/>
                </a:solidFill>
                <a:cs typeface="+mn-ea"/>
                <a:sym typeface="+mn-lt"/>
              </a:rPr>
              <a:t>SL</a:t>
            </a:r>
            <a:r>
              <a:rPr lang="zh-CN" altLang="en-US" sz="2400" dirty="0">
                <a:solidFill>
                  <a:schemeClr val="accent1"/>
                </a:solidFill>
                <a:cs typeface="+mn-ea"/>
                <a:sym typeface="+mn-lt"/>
              </a:rPr>
              <a:t>减</a:t>
            </a:r>
            <a:r>
              <a:rPr lang="en-US" altLang="zh-CN" sz="2400" dirty="0">
                <a:solidFill>
                  <a:schemeClr val="accent1"/>
                </a:solidFill>
                <a:cs typeface="+mn-ea"/>
                <a:sym typeface="+mn-lt"/>
              </a:rPr>
              <a:t>1</a:t>
            </a:r>
            <a:r>
              <a:rPr lang="zh-CN" altLang="en-US" sz="2400" dirty="0">
                <a:solidFill>
                  <a:schemeClr val="accent1"/>
                </a:solidFill>
                <a:cs typeface="+mn-ea"/>
                <a:sym typeface="+mn-lt"/>
              </a:rPr>
              <a:t>，</a:t>
            </a:r>
            <a:r>
              <a:rPr lang="en-US" altLang="zh-CN" sz="2400" dirty="0">
                <a:solidFill>
                  <a:schemeClr val="accent1"/>
                </a:solidFill>
                <a:cs typeface="+mn-ea"/>
                <a:sym typeface="+mn-lt"/>
              </a:rPr>
              <a:t>IPv6 DA</a:t>
            </a:r>
            <a:r>
              <a:rPr lang="zh-CN" altLang="en-US" sz="2400" dirty="0">
                <a:solidFill>
                  <a:schemeClr val="accent1"/>
                </a:solidFill>
                <a:cs typeface="+mn-ea"/>
                <a:sym typeface="+mn-lt"/>
              </a:rPr>
              <a:t>更新为</a:t>
            </a:r>
            <a:r>
              <a:rPr lang="en-US" altLang="zh-CN" sz="2400" dirty="0">
                <a:solidFill>
                  <a:schemeClr val="accent1"/>
                </a:solidFill>
                <a:cs typeface="+mn-ea"/>
                <a:sym typeface="+mn-lt"/>
              </a:rPr>
              <a:t>VPN SID FF04::400</a:t>
            </a:r>
            <a:r>
              <a:rPr lang="zh-CN" altLang="en-US" sz="2400" dirty="0">
                <a:solidFill>
                  <a:schemeClr val="accent1"/>
                </a:solidFill>
                <a:cs typeface="+mn-ea"/>
                <a:sym typeface="+mn-lt"/>
              </a:rPr>
              <a:t>。</a:t>
            </a:r>
            <a:r>
              <a:rPr lang="en-US" altLang="zh-CN" sz="2400" dirty="0">
                <a:solidFill>
                  <a:schemeClr val="accent1"/>
                </a:solidFill>
                <a:cs typeface="+mn-ea"/>
                <a:sym typeface="+mn-lt"/>
              </a:rPr>
              <a:t>R4</a:t>
            </a:r>
            <a:r>
              <a:rPr lang="zh-CN" altLang="en-US" sz="2400" dirty="0">
                <a:solidFill>
                  <a:schemeClr val="accent1"/>
                </a:solidFill>
                <a:cs typeface="+mn-ea"/>
                <a:sym typeface="+mn-lt"/>
              </a:rPr>
              <a:t>使用</a:t>
            </a:r>
            <a:r>
              <a:rPr lang="en-US" altLang="zh-CN" sz="2400" dirty="0">
                <a:solidFill>
                  <a:schemeClr val="accent1"/>
                </a:solidFill>
                <a:cs typeface="+mn-ea"/>
                <a:sym typeface="+mn-lt"/>
              </a:rPr>
              <a:t>VPN SID</a:t>
            </a:r>
            <a:r>
              <a:rPr lang="zh-CN" altLang="en-US" sz="2400" dirty="0">
                <a:solidFill>
                  <a:schemeClr val="accent1"/>
                </a:solidFill>
                <a:cs typeface="+mn-ea"/>
                <a:sym typeface="+mn-lt"/>
              </a:rPr>
              <a:t>查找</a:t>
            </a:r>
            <a:r>
              <a:rPr lang="en-US" altLang="zh-CN" sz="2400" dirty="0">
                <a:solidFill>
                  <a:schemeClr val="accent1"/>
                </a:solidFill>
                <a:cs typeface="+mn-ea"/>
                <a:sym typeface="+mn-lt"/>
              </a:rPr>
              <a:t>My Local SID</a:t>
            </a:r>
            <a:r>
              <a:rPr lang="zh-CN" altLang="en-US" sz="2400" dirty="0">
                <a:solidFill>
                  <a:schemeClr val="accent1"/>
                </a:solidFill>
                <a:cs typeface="+mn-ea"/>
                <a:sym typeface="+mn-lt"/>
              </a:rPr>
              <a:t>表，命中到</a:t>
            </a:r>
            <a:r>
              <a:rPr lang="en-US" altLang="zh-CN" sz="2400" dirty="0">
                <a:solidFill>
                  <a:schemeClr val="accent1"/>
                </a:solidFill>
                <a:cs typeface="+mn-ea"/>
                <a:sym typeface="+mn-lt"/>
              </a:rPr>
              <a:t>End.DT4 SID</a:t>
            </a:r>
            <a:r>
              <a:rPr lang="zh-CN" altLang="en-US" sz="2400" dirty="0">
                <a:solidFill>
                  <a:schemeClr val="accent1"/>
                </a:solidFill>
                <a:cs typeface="+mn-ea"/>
                <a:sym typeface="+mn-lt"/>
              </a:rPr>
              <a:t>，去掉</a:t>
            </a:r>
            <a:r>
              <a:rPr lang="en-US" altLang="zh-CN" sz="2400" dirty="0">
                <a:solidFill>
                  <a:schemeClr val="accent1"/>
                </a:solidFill>
                <a:cs typeface="+mn-ea"/>
                <a:sym typeface="+mn-lt"/>
              </a:rPr>
              <a:t>SRH</a:t>
            </a:r>
            <a:r>
              <a:rPr lang="zh-CN" altLang="en-US" sz="2400" dirty="0">
                <a:solidFill>
                  <a:schemeClr val="accent1"/>
                </a:solidFill>
                <a:cs typeface="+mn-ea"/>
                <a:sym typeface="+mn-lt"/>
              </a:rPr>
              <a:t>信息和</a:t>
            </a:r>
            <a:r>
              <a:rPr lang="en-US" altLang="zh-CN" sz="2400" dirty="0">
                <a:solidFill>
                  <a:schemeClr val="accent1"/>
                </a:solidFill>
                <a:cs typeface="+mn-ea"/>
                <a:sym typeface="+mn-lt"/>
              </a:rPr>
              <a:t>IPv6</a:t>
            </a:r>
            <a:r>
              <a:rPr lang="zh-CN" altLang="en-US" sz="2400" dirty="0">
                <a:solidFill>
                  <a:schemeClr val="accent1"/>
                </a:solidFill>
                <a:cs typeface="+mn-ea"/>
                <a:sym typeface="+mn-lt"/>
              </a:rPr>
              <a:t>报文头，然后将报文转发给</a:t>
            </a:r>
            <a:r>
              <a:rPr lang="en-US" altLang="zh-CN" sz="2400" dirty="0">
                <a:solidFill>
                  <a:schemeClr val="accent1"/>
                </a:solidFill>
                <a:cs typeface="+mn-ea"/>
                <a:sym typeface="+mn-lt"/>
              </a:rPr>
              <a:t>CE2</a:t>
            </a:r>
            <a:r>
              <a:rPr lang="zh-CN" altLang="en-US" sz="2400" dirty="0">
                <a:solidFill>
                  <a:schemeClr val="accent1"/>
                </a:solidFill>
                <a:cs typeface="+mn-ea"/>
                <a:sym typeface="+mn-lt"/>
              </a:rPr>
              <a:t>。</a:t>
            </a:r>
          </a:p>
        </p:txBody>
      </p:sp>
      <p:graphicFrame>
        <p:nvGraphicFramePr>
          <p:cNvPr id="147" name="表格 146"/>
          <p:cNvGraphicFramePr>
            <a:graphicFrameLocks noGrp="1"/>
          </p:cNvGraphicFramePr>
          <p:nvPr>
            <p:extLst/>
          </p:nvPr>
        </p:nvGraphicFramePr>
        <p:xfrm>
          <a:off x="10824215" y="5268762"/>
          <a:ext cx="860724" cy="290767"/>
        </p:xfrm>
        <a:graphic>
          <a:graphicData uri="http://schemas.openxmlformats.org/drawingml/2006/table">
            <a:tbl>
              <a:tblPr firstRow="1" bandRow="1">
                <a:tableStyleId>{72833802-FEF1-4C79-8D5D-14CF1EAF98D9}</a:tableStyleId>
              </a:tblPr>
              <a:tblGrid>
                <a:gridCol w="860724">
                  <a:extLst>
                    <a:ext uri="{9D8B030D-6E8A-4147-A177-3AD203B41FA5}">
                      <a16:colId xmlns:a16="http://schemas.microsoft.com/office/drawing/2014/main" val="20000"/>
                    </a:ext>
                  </a:extLst>
                </a:gridCol>
              </a:tblGrid>
              <a:tr h="253864">
                <a:tc>
                  <a:txBody>
                    <a:bodyPr/>
                    <a:lstStyle/>
                    <a:p>
                      <a:pPr algn="ctr">
                        <a:lnSpc>
                          <a:spcPct val="120000"/>
                        </a:lnSpc>
                        <a:spcBef>
                          <a:spcPts val="0"/>
                        </a:spcBef>
                        <a:spcAft>
                          <a:spcPts val="0"/>
                        </a:spcAft>
                      </a:pPr>
                      <a:r>
                        <a:rPr lang="en-US" altLang="zh-CN" sz="1200" b="0" dirty="0">
                          <a:solidFill>
                            <a:schemeClr val="tx1"/>
                          </a:solidFill>
                          <a:latin typeface="+mn-lt"/>
                          <a:ea typeface="+mn-ea"/>
                          <a:cs typeface="+mn-ea"/>
                          <a:sym typeface="+mn-lt"/>
                        </a:rPr>
                        <a:t>Payload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EE9EE"/>
                    </a:solidFill>
                  </a:tcPr>
                </a:tc>
                <a:extLst>
                  <a:ext uri="{0D108BD9-81ED-4DB2-BD59-A6C34878D82A}">
                    <a16:rowId xmlns:a16="http://schemas.microsoft.com/office/drawing/2014/main" val="10000"/>
                  </a:ext>
                </a:extLst>
              </a:tr>
            </a:tbl>
          </a:graphicData>
        </a:graphic>
      </p:graphicFrame>
      <p:graphicFrame>
        <p:nvGraphicFramePr>
          <p:cNvPr id="29" name="表格 28"/>
          <p:cNvGraphicFramePr>
            <a:graphicFrameLocks noGrp="1"/>
          </p:cNvGraphicFramePr>
          <p:nvPr>
            <p:extLst/>
          </p:nvPr>
        </p:nvGraphicFramePr>
        <p:xfrm>
          <a:off x="5509614" y="4405761"/>
          <a:ext cx="2562811" cy="1199734"/>
        </p:xfrm>
        <a:graphic>
          <a:graphicData uri="http://schemas.openxmlformats.org/drawingml/2006/table">
            <a:tbl>
              <a:tblPr firstRow="1" bandRow="1">
                <a:tableStyleId>{72833802-FEF1-4C79-8D5D-14CF1EAF98D9}</a:tableStyleId>
              </a:tblPr>
              <a:tblGrid>
                <a:gridCol w="982126">
                  <a:extLst>
                    <a:ext uri="{9D8B030D-6E8A-4147-A177-3AD203B41FA5}">
                      <a16:colId xmlns:a16="http://schemas.microsoft.com/office/drawing/2014/main" val="20000"/>
                    </a:ext>
                  </a:extLst>
                </a:gridCol>
                <a:gridCol w="766916">
                  <a:extLst>
                    <a:ext uri="{9D8B030D-6E8A-4147-A177-3AD203B41FA5}">
                      <a16:colId xmlns:a16="http://schemas.microsoft.com/office/drawing/2014/main" val="20001"/>
                    </a:ext>
                  </a:extLst>
                </a:gridCol>
                <a:gridCol w="813769">
                  <a:extLst>
                    <a:ext uri="{9D8B030D-6E8A-4147-A177-3AD203B41FA5}">
                      <a16:colId xmlns:a16="http://schemas.microsoft.com/office/drawing/2014/main" val="20002"/>
                    </a:ext>
                  </a:extLst>
                </a:gridCol>
              </a:tblGrid>
              <a:tr h="327433">
                <a:tc gridSpan="3">
                  <a:txBody>
                    <a:bodyPr/>
                    <a:lstStyle/>
                    <a:p>
                      <a:pPr algn="ctr">
                        <a:lnSpc>
                          <a:spcPct val="120000"/>
                        </a:lnSpc>
                        <a:spcBef>
                          <a:spcPts val="0"/>
                        </a:spcBef>
                        <a:spcAft>
                          <a:spcPts val="0"/>
                        </a:spcAft>
                      </a:pPr>
                      <a:r>
                        <a:rPr lang="en-US" altLang="zh-CN" sz="1200" dirty="0">
                          <a:latin typeface="+mn-lt"/>
                          <a:ea typeface="+mn-ea"/>
                          <a:cs typeface="+mn-ea"/>
                          <a:sym typeface="+mn-lt"/>
                        </a:rPr>
                        <a:t>IPv6 Header</a:t>
                      </a:r>
                      <a:endParaRPr lang="zh-CN" altLang="en-US" sz="120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B5C5"/>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28600">
                <a:tc gridSpan="3">
                  <a:txBody>
                    <a:bodyPr/>
                    <a:lstStyle/>
                    <a:p>
                      <a:pPr algn="ctr">
                        <a:lnSpc>
                          <a:spcPct val="120000"/>
                        </a:lnSpc>
                        <a:spcBef>
                          <a:spcPts val="0"/>
                        </a:spcBef>
                        <a:spcAft>
                          <a:spcPts val="0"/>
                        </a:spcAft>
                      </a:pPr>
                      <a:r>
                        <a:rPr lang="en-US" altLang="zh-CN" sz="1200" b="1" dirty="0">
                          <a:solidFill>
                            <a:schemeClr val="bg1"/>
                          </a:solidFill>
                          <a:latin typeface="+mn-lt"/>
                          <a:ea typeface="+mn-ea"/>
                          <a:cs typeface="+mn-ea"/>
                          <a:sym typeface="+mn-lt"/>
                        </a:rPr>
                        <a:t>SRH(SL </a:t>
                      </a:r>
                      <a:r>
                        <a:rPr lang="en-US" altLang="zh-CN" sz="1200" b="1">
                          <a:solidFill>
                            <a:schemeClr val="bg1"/>
                          </a:solidFill>
                          <a:latin typeface="+mn-lt"/>
                          <a:ea typeface="+mn-ea"/>
                          <a:cs typeface="+mn-ea"/>
                          <a:sym typeface="+mn-lt"/>
                        </a:rPr>
                        <a:t>= 1)</a:t>
                      </a:r>
                      <a:endParaRPr lang="en-US" altLang="zh-CN"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1C15F"/>
                    </a:solidFill>
                  </a:tcPr>
                </a:tc>
                <a:tc hMerge="1">
                  <a:txBody>
                    <a:bodyPr/>
                    <a:lstStyle/>
                    <a:p>
                      <a:pPr algn="ctr"/>
                      <a:endParaRPr lang="zh-CN" alt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hMerge="1">
                  <a:txBody>
                    <a:bodyPr/>
                    <a:lstStyle/>
                    <a:p>
                      <a:endParaRPr lang="zh-CN" altLang="en-US"/>
                    </a:p>
                  </a:txBody>
                  <a:tcPr/>
                </a:tc>
                <a:extLst>
                  <a:ext uri="{0D108BD9-81ED-4DB2-BD59-A6C34878D82A}">
                    <a16:rowId xmlns:a16="http://schemas.microsoft.com/office/drawing/2014/main" val="10001"/>
                  </a:ext>
                </a:extLst>
              </a:tr>
              <a:tr h="228600">
                <a:tc>
                  <a:txBody>
                    <a:bodyPr/>
                    <a:lstStyle/>
                    <a:p>
                      <a:pPr marL="0" marR="0" lvl="0" indent="0" algn="ctr" defTabSz="914034" rtl="0" eaLnBrk="1" fontAlgn="auto" latinLnBrk="0" hangingPunct="1">
                        <a:lnSpc>
                          <a:spcPct val="120000"/>
                        </a:lnSpc>
                        <a:spcBef>
                          <a:spcPts val="0"/>
                        </a:spcBef>
                        <a:spcAft>
                          <a:spcPts val="0"/>
                        </a:spcAft>
                        <a:buClrTx/>
                        <a:buSzTx/>
                        <a:buFontTx/>
                        <a:buNone/>
                        <a:tabLst/>
                        <a:defRPr/>
                      </a:pPr>
                      <a:r>
                        <a:rPr lang="en-US" altLang="zh-CN" sz="1200" b="0" dirty="0">
                          <a:solidFill>
                            <a:schemeClr val="bg1"/>
                          </a:solidFill>
                          <a:latin typeface="+mn-lt"/>
                          <a:ea typeface="+mn-ea"/>
                          <a:cs typeface="+mn-ea"/>
                          <a:sym typeface="+mn-lt"/>
                        </a:rPr>
                        <a:t>FC04::400</a:t>
                      </a:r>
                      <a:endParaRPr lang="zh-CN" altLang="en-US" sz="1200" b="0"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lnSpc>
                          <a:spcPct val="120000"/>
                        </a:lnSpc>
                        <a:spcBef>
                          <a:spcPts val="0"/>
                        </a:spcBef>
                        <a:spcAft>
                          <a:spcPts val="0"/>
                        </a:spcAft>
                      </a:pPr>
                      <a:r>
                        <a:rPr lang="en-US" altLang="zh-CN" sz="1200" b="0" dirty="0">
                          <a:solidFill>
                            <a:schemeClr val="bg1"/>
                          </a:solidFill>
                          <a:latin typeface="+mn-lt"/>
                          <a:ea typeface="+mn-ea"/>
                          <a:cs typeface="+mn-ea"/>
                          <a:sym typeface="+mn-lt"/>
                        </a:rPr>
                        <a:t>FC04::4</a:t>
                      </a:r>
                      <a:endParaRPr lang="zh-CN" altLang="en-US"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1C15F"/>
                    </a:solidFill>
                  </a:tcPr>
                </a:tc>
                <a:tc>
                  <a:txBody>
                    <a:bodyPr/>
                    <a:lstStyle/>
                    <a:p>
                      <a:pPr algn="ctr">
                        <a:lnSpc>
                          <a:spcPct val="120000"/>
                        </a:lnSpc>
                        <a:spcBef>
                          <a:spcPts val="0"/>
                        </a:spcBef>
                        <a:spcAft>
                          <a:spcPts val="0"/>
                        </a:spcAft>
                      </a:pPr>
                      <a:r>
                        <a:rPr lang="en-US" altLang="zh-CN" sz="1200" b="1" dirty="0">
                          <a:solidFill>
                            <a:schemeClr val="bg1"/>
                          </a:solidFill>
                          <a:latin typeface="+mn-lt"/>
                          <a:ea typeface="+mn-ea"/>
                          <a:cs typeface="+mn-ea"/>
                          <a:sym typeface="+mn-lt"/>
                        </a:rPr>
                        <a:t>FC03::3</a:t>
                      </a:r>
                      <a:endParaRPr lang="zh-CN" altLang="en-US"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3941"/>
                    </a:solidFill>
                  </a:tcPr>
                </a:tc>
                <a:extLst>
                  <a:ext uri="{0D108BD9-81ED-4DB2-BD59-A6C34878D82A}">
                    <a16:rowId xmlns:a16="http://schemas.microsoft.com/office/drawing/2014/main" val="10002"/>
                  </a:ext>
                </a:extLst>
              </a:tr>
              <a:tr h="253864">
                <a:tc gridSpan="3">
                  <a:txBody>
                    <a:bodyPr/>
                    <a:lstStyle/>
                    <a:p>
                      <a:pPr algn="ctr">
                        <a:lnSpc>
                          <a:spcPct val="120000"/>
                        </a:lnSpc>
                        <a:spcBef>
                          <a:spcPts val="0"/>
                        </a:spcBef>
                        <a:spcAft>
                          <a:spcPts val="0"/>
                        </a:spcAft>
                      </a:pPr>
                      <a:r>
                        <a:rPr lang="en-US" altLang="zh-CN" sz="1200" dirty="0">
                          <a:latin typeface="+mn-lt"/>
                          <a:ea typeface="+mn-ea"/>
                          <a:cs typeface="+mn-ea"/>
                          <a:sym typeface="+mn-lt"/>
                        </a:rPr>
                        <a:t>Payload</a:t>
                      </a:r>
                      <a:endParaRPr lang="zh-CN" altLang="en-US" sz="120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EE9EE"/>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graphicFrame>
        <p:nvGraphicFramePr>
          <p:cNvPr id="30" name="表格 29"/>
          <p:cNvGraphicFramePr>
            <a:graphicFrameLocks noGrp="1"/>
          </p:cNvGraphicFramePr>
          <p:nvPr>
            <p:extLst/>
          </p:nvPr>
        </p:nvGraphicFramePr>
        <p:xfrm>
          <a:off x="8197256" y="4405761"/>
          <a:ext cx="2562811" cy="1199734"/>
        </p:xfrm>
        <a:graphic>
          <a:graphicData uri="http://schemas.openxmlformats.org/drawingml/2006/table">
            <a:tbl>
              <a:tblPr firstRow="1" bandRow="1">
                <a:tableStyleId>{72833802-FEF1-4C79-8D5D-14CF1EAF98D9}</a:tableStyleId>
              </a:tblPr>
              <a:tblGrid>
                <a:gridCol w="982126">
                  <a:extLst>
                    <a:ext uri="{9D8B030D-6E8A-4147-A177-3AD203B41FA5}">
                      <a16:colId xmlns:a16="http://schemas.microsoft.com/office/drawing/2014/main" val="20000"/>
                    </a:ext>
                  </a:extLst>
                </a:gridCol>
                <a:gridCol w="766916">
                  <a:extLst>
                    <a:ext uri="{9D8B030D-6E8A-4147-A177-3AD203B41FA5}">
                      <a16:colId xmlns:a16="http://schemas.microsoft.com/office/drawing/2014/main" val="20001"/>
                    </a:ext>
                  </a:extLst>
                </a:gridCol>
                <a:gridCol w="813769">
                  <a:extLst>
                    <a:ext uri="{9D8B030D-6E8A-4147-A177-3AD203B41FA5}">
                      <a16:colId xmlns:a16="http://schemas.microsoft.com/office/drawing/2014/main" val="20002"/>
                    </a:ext>
                  </a:extLst>
                </a:gridCol>
              </a:tblGrid>
              <a:tr h="327433">
                <a:tc gridSpan="3">
                  <a:txBody>
                    <a:bodyPr/>
                    <a:lstStyle/>
                    <a:p>
                      <a:pPr algn="ctr">
                        <a:lnSpc>
                          <a:spcPct val="120000"/>
                        </a:lnSpc>
                        <a:spcBef>
                          <a:spcPts val="0"/>
                        </a:spcBef>
                        <a:spcAft>
                          <a:spcPts val="0"/>
                        </a:spcAft>
                      </a:pPr>
                      <a:r>
                        <a:rPr lang="en-US" altLang="zh-CN" sz="1200" dirty="0">
                          <a:latin typeface="+mn-lt"/>
                          <a:ea typeface="+mn-ea"/>
                          <a:cs typeface="+mn-ea"/>
                          <a:sym typeface="+mn-lt"/>
                        </a:rPr>
                        <a:t>IPv6 Header</a:t>
                      </a:r>
                      <a:endParaRPr lang="zh-CN" altLang="en-US" sz="120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B5C5"/>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28600">
                <a:tc gridSpan="3">
                  <a:txBody>
                    <a:bodyPr/>
                    <a:lstStyle/>
                    <a:p>
                      <a:pPr algn="ctr">
                        <a:lnSpc>
                          <a:spcPct val="120000"/>
                        </a:lnSpc>
                        <a:spcBef>
                          <a:spcPts val="0"/>
                        </a:spcBef>
                        <a:spcAft>
                          <a:spcPts val="0"/>
                        </a:spcAft>
                      </a:pPr>
                      <a:r>
                        <a:rPr lang="en-US" altLang="zh-CN" sz="1200" b="1" dirty="0">
                          <a:solidFill>
                            <a:schemeClr val="bg1"/>
                          </a:solidFill>
                          <a:latin typeface="+mn-lt"/>
                          <a:ea typeface="+mn-ea"/>
                          <a:cs typeface="+mn-ea"/>
                          <a:sym typeface="+mn-lt"/>
                        </a:rPr>
                        <a:t>SRH(SL </a:t>
                      </a:r>
                      <a:r>
                        <a:rPr lang="en-US" altLang="zh-CN" sz="1200" b="1">
                          <a:solidFill>
                            <a:schemeClr val="bg1"/>
                          </a:solidFill>
                          <a:latin typeface="+mn-lt"/>
                          <a:ea typeface="+mn-ea"/>
                          <a:cs typeface="+mn-ea"/>
                          <a:sym typeface="+mn-lt"/>
                        </a:rPr>
                        <a:t>= 0)</a:t>
                      </a:r>
                      <a:endParaRPr lang="en-US" altLang="zh-CN"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1C15F"/>
                    </a:solidFill>
                  </a:tcPr>
                </a:tc>
                <a:tc hMerge="1">
                  <a:txBody>
                    <a:bodyPr/>
                    <a:lstStyle/>
                    <a:p>
                      <a:pPr algn="ctr"/>
                      <a:endParaRPr lang="zh-CN" alt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hMerge="1">
                  <a:txBody>
                    <a:bodyPr/>
                    <a:lstStyle/>
                    <a:p>
                      <a:endParaRPr lang="zh-CN" altLang="en-US"/>
                    </a:p>
                  </a:txBody>
                  <a:tcPr/>
                </a:tc>
                <a:extLst>
                  <a:ext uri="{0D108BD9-81ED-4DB2-BD59-A6C34878D82A}">
                    <a16:rowId xmlns:a16="http://schemas.microsoft.com/office/drawing/2014/main" val="10001"/>
                  </a:ext>
                </a:extLst>
              </a:tr>
              <a:tr h="228600">
                <a:tc>
                  <a:txBody>
                    <a:bodyPr/>
                    <a:lstStyle/>
                    <a:p>
                      <a:pPr marL="0" marR="0" lvl="0" indent="0" algn="ctr" defTabSz="914034" rtl="0" eaLnBrk="1" fontAlgn="auto" latinLnBrk="0" hangingPunct="1">
                        <a:lnSpc>
                          <a:spcPct val="120000"/>
                        </a:lnSpc>
                        <a:spcBef>
                          <a:spcPts val="0"/>
                        </a:spcBef>
                        <a:spcAft>
                          <a:spcPts val="0"/>
                        </a:spcAft>
                        <a:buClrTx/>
                        <a:buSzTx/>
                        <a:buFontTx/>
                        <a:buNone/>
                        <a:tabLst/>
                        <a:defRPr/>
                      </a:pPr>
                      <a:r>
                        <a:rPr lang="en-US" altLang="zh-CN" sz="1200" b="0" dirty="0">
                          <a:solidFill>
                            <a:schemeClr val="bg1"/>
                          </a:solidFill>
                          <a:latin typeface="+mn-lt"/>
                          <a:ea typeface="+mn-ea"/>
                          <a:cs typeface="+mn-ea"/>
                          <a:sym typeface="+mn-lt"/>
                        </a:rPr>
                        <a:t>FC04::400</a:t>
                      </a:r>
                      <a:endParaRPr lang="zh-CN" altLang="en-US" sz="1200" b="0"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1C15F"/>
                    </a:solidFill>
                  </a:tcPr>
                </a:tc>
                <a:tc>
                  <a:txBody>
                    <a:bodyPr/>
                    <a:lstStyle/>
                    <a:p>
                      <a:pPr algn="ctr">
                        <a:lnSpc>
                          <a:spcPct val="120000"/>
                        </a:lnSpc>
                        <a:spcBef>
                          <a:spcPts val="0"/>
                        </a:spcBef>
                        <a:spcAft>
                          <a:spcPts val="0"/>
                        </a:spcAft>
                      </a:pPr>
                      <a:r>
                        <a:rPr lang="en-US" altLang="zh-CN" sz="1200" b="0" dirty="0">
                          <a:solidFill>
                            <a:schemeClr val="bg1"/>
                          </a:solidFill>
                          <a:latin typeface="+mn-lt"/>
                          <a:ea typeface="+mn-ea"/>
                          <a:cs typeface="+mn-ea"/>
                          <a:sym typeface="+mn-lt"/>
                        </a:rPr>
                        <a:t>FC04::4</a:t>
                      </a:r>
                      <a:endParaRPr lang="zh-CN" altLang="en-US"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3941"/>
                    </a:solidFill>
                  </a:tcPr>
                </a:tc>
                <a:tc>
                  <a:txBody>
                    <a:bodyPr/>
                    <a:lstStyle/>
                    <a:p>
                      <a:pPr algn="ctr">
                        <a:lnSpc>
                          <a:spcPct val="120000"/>
                        </a:lnSpc>
                        <a:spcBef>
                          <a:spcPts val="0"/>
                        </a:spcBef>
                        <a:spcAft>
                          <a:spcPts val="0"/>
                        </a:spcAft>
                      </a:pPr>
                      <a:r>
                        <a:rPr lang="en-US" altLang="zh-CN" sz="1200" b="1" dirty="0">
                          <a:solidFill>
                            <a:schemeClr val="bg1"/>
                          </a:solidFill>
                          <a:latin typeface="+mn-lt"/>
                          <a:ea typeface="+mn-ea"/>
                          <a:cs typeface="+mn-ea"/>
                          <a:sym typeface="+mn-lt"/>
                        </a:rPr>
                        <a:t>FC03::3</a:t>
                      </a:r>
                      <a:endParaRPr lang="zh-CN" altLang="en-US" sz="1200" b="1"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3941"/>
                    </a:solidFill>
                  </a:tcPr>
                </a:tc>
                <a:extLst>
                  <a:ext uri="{0D108BD9-81ED-4DB2-BD59-A6C34878D82A}">
                    <a16:rowId xmlns:a16="http://schemas.microsoft.com/office/drawing/2014/main" val="10002"/>
                  </a:ext>
                </a:extLst>
              </a:tr>
              <a:tr h="253864">
                <a:tc gridSpan="3">
                  <a:txBody>
                    <a:bodyPr/>
                    <a:lstStyle/>
                    <a:p>
                      <a:pPr algn="ctr">
                        <a:lnSpc>
                          <a:spcPct val="120000"/>
                        </a:lnSpc>
                        <a:spcBef>
                          <a:spcPts val="0"/>
                        </a:spcBef>
                        <a:spcAft>
                          <a:spcPts val="0"/>
                        </a:spcAft>
                      </a:pPr>
                      <a:r>
                        <a:rPr lang="en-US" altLang="zh-CN" sz="1200" dirty="0">
                          <a:latin typeface="+mn-lt"/>
                          <a:ea typeface="+mn-ea"/>
                          <a:cs typeface="+mn-ea"/>
                          <a:sym typeface="+mn-lt"/>
                        </a:rPr>
                        <a:t>Payload</a:t>
                      </a:r>
                      <a:endParaRPr lang="zh-CN" altLang="en-US" sz="120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EE9EE"/>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3" name="日期占位符 3">
            <a:extLst>
              <a:ext uri="{FF2B5EF4-FFF2-40B4-BE49-F238E27FC236}">
                <a16:creationId xmlns:a16="http://schemas.microsoft.com/office/drawing/2014/main" id="{A6210241-00C0-2B38-65C4-AD1754A28B28}"/>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7399396C-A189-2AD8-B666-72B1A893C7F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E66AB929-2FCC-962B-5650-5544E587912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289</a:t>
            </a:fld>
            <a:endParaRPr lang="en-US">
              <a:cs typeface="+mn-ea"/>
              <a:sym typeface="+mn-lt"/>
            </a:endParaRPr>
          </a:p>
        </p:txBody>
      </p:sp>
      <p:grpSp>
        <p:nvGrpSpPr>
          <p:cNvPr id="32" name="组合 31">
            <a:extLst>
              <a:ext uri="{FF2B5EF4-FFF2-40B4-BE49-F238E27FC236}">
                <a16:creationId xmlns:a16="http://schemas.microsoft.com/office/drawing/2014/main" id="{E824AAA5-0925-47BE-B67D-94A00A928181}"/>
              </a:ext>
            </a:extLst>
          </p:cNvPr>
          <p:cNvGrpSpPr/>
          <p:nvPr/>
        </p:nvGrpSpPr>
        <p:grpSpPr>
          <a:xfrm>
            <a:off x="556866" y="2707885"/>
            <a:ext cx="10962034" cy="1469494"/>
            <a:chOff x="603848" y="3276080"/>
            <a:chExt cx="10962034" cy="1469494"/>
          </a:xfrm>
        </p:grpSpPr>
        <p:cxnSp>
          <p:nvCxnSpPr>
            <p:cNvPr id="33" name="直接连接符 32">
              <a:extLst>
                <a:ext uri="{FF2B5EF4-FFF2-40B4-BE49-F238E27FC236}">
                  <a16:creationId xmlns:a16="http://schemas.microsoft.com/office/drawing/2014/main" id="{359B79C0-95A2-4E31-BF14-13DA5612EECE}"/>
                </a:ext>
              </a:extLst>
            </p:cNvPr>
            <p:cNvCxnSpPr>
              <a:cxnSpLocks/>
            </p:cNvCxnSpPr>
            <p:nvPr/>
          </p:nvCxnSpPr>
          <p:spPr>
            <a:xfrm flipH="1" flipV="1">
              <a:off x="1107051" y="4190515"/>
              <a:ext cx="9921770" cy="104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961A918-D671-4D8A-96CA-27B8B5D74AEF}"/>
                </a:ext>
              </a:extLst>
            </p:cNvPr>
            <p:cNvSpPr/>
            <p:nvPr/>
          </p:nvSpPr>
          <p:spPr>
            <a:xfrm>
              <a:off x="2542411" y="4418497"/>
              <a:ext cx="413895" cy="327077"/>
            </a:xfrm>
            <a:prstGeom prst="rect">
              <a:avLst/>
            </a:prstGeom>
          </p:spPr>
          <p:txBody>
            <a:bodyPr wrap="none">
              <a:spAutoFit/>
            </a:bodyPr>
            <a:lstStyle/>
            <a:p>
              <a:pPr algn="ctr">
                <a:lnSpc>
                  <a:spcPct val="120000"/>
                </a:lnSpc>
              </a:pPr>
              <a:r>
                <a:rPr lang="en-US" altLang="zh-CN" sz="1400" b="1" dirty="0">
                  <a:cs typeface="+mn-ea"/>
                  <a:sym typeface="+mn-lt"/>
                </a:rPr>
                <a:t>R1</a:t>
              </a:r>
              <a:endParaRPr lang="zh-CN" altLang="en-US" sz="1400" b="1" dirty="0">
                <a:cs typeface="+mn-ea"/>
                <a:sym typeface="+mn-lt"/>
              </a:endParaRPr>
            </a:p>
          </p:txBody>
        </p:sp>
        <p:sp>
          <p:nvSpPr>
            <p:cNvPr id="35" name="圆角矩形 59">
              <a:extLst>
                <a:ext uri="{FF2B5EF4-FFF2-40B4-BE49-F238E27FC236}">
                  <a16:creationId xmlns:a16="http://schemas.microsoft.com/office/drawing/2014/main" id="{5131562A-6B8E-48D0-9A36-EC8957C70614}"/>
                </a:ext>
              </a:extLst>
            </p:cNvPr>
            <p:cNvSpPr/>
            <p:nvPr/>
          </p:nvSpPr>
          <p:spPr>
            <a:xfrm>
              <a:off x="2342480"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FC01::1</a:t>
              </a:r>
              <a:endParaRPr lang="zh-CN" altLang="en-US" sz="1200" dirty="0">
                <a:solidFill>
                  <a:schemeClr val="bg1"/>
                </a:solidFill>
                <a:cs typeface="+mn-ea"/>
                <a:sym typeface="+mn-lt"/>
              </a:endParaRPr>
            </a:p>
          </p:txBody>
        </p:sp>
        <p:sp>
          <p:nvSpPr>
            <p:cNvPr id="36" name="文本框 35">
              <a:extLst>
                <a:ext uri="{FF2B5EF4-FFF2-40B4-BE49-F238E27FC236}">
                  <a16:creationId xmlns:a16="http://schemas.microsoft.com/office/drawing/2014/main" id="{0C115AB7-EDE8-4139-9A70-9D8B6C78C7D6}"/>
                </a:ext>
              </a:extLst>
            </p:cNvPr>
            <p:cNvSpPr txBox="1"/>
            <p:nvPr/>
          </p:nvSpPr>
          <p:spPr>
            <a:xfrm>
              <a:off x="2043086" y="3276080"/>
              <a:ext cx="1289135" cy="327077"/>
            </a:xfrm>
            <a:prstGeom prst="rect">
              <a:avLst/>
            </a:prstGeom>
            <a:noFill/>
          </p:spPr>
          <p:txBody>
            <a:bodyPr wrap="none" rtlCol="0">
              <a:spAutoFit/>
            </a:bodyPr>
            <a:lstStyle/>
            <a:p>
              <a:pPr>
                <a:lnSpc>
                  <a:spcPct val="120000"/>
                </a:lnSpc>
              </a:pPr>
              <a:r>
                <a:rPr lang="en-US" altLang="zh-CN" sz="1400" b="1" dirty="0">
                  <a:cs typeface="+mn-ea"/>
                  <a:sym typeface="+mn-lt"/>
                </a:rPr>
                <a:t>Source Node</a:t>
              </a:r>
              <a:endParaRPr lang="zh-CN" altLang="en-US" sz="1400" b="1" dirty="0">
                <a:cs typeface="+mn-ea"/>
                <a:sym typeface="+mn-lt"/>
              </a:endParaRPr>
            </a:p>
          </p:txBody>
        </p:sp>
        <p:sp>
          <p:nvSpPr>
            <p:cNvPr id="37" name="矩形 36">
              <a:extLst>
                <a:ext uri="{FF2B5EF4-FFF2-40B4-BE49-F238E27FC236}">
                  <a16:creationId xmlns:a16="http://schemas.microsoft.com/office/drawing/2014/main" id="{FB5BB5DA-F5C3-4CED-923E-6391C291D084}"/>
                </a:ext>
              </a:extLst>
            </p:cNvPr>
            <p:cNvSpPr/>
            <p:nvPr/>
          </p:nvSpPr>
          <p:spPr>
            <a:xfrm>
              <a:off x="603848" y="4418497"/>
              <a:ext cx="534121" cy="327077"/>
            </a:xfrm>
            <a:prstGeom prst="rect">
              <a:avLst/>
            </a:prstGeom>
          </p:spPr>
          <p:txBody>
            <a:bodyPr wrap="none">
              <a:spAutoFit/>
            </a:bodyPr>
            <a:lstStyle/>
            <a:p>
              <a:pPr algn="ctr">
                <a:lnSpc>
                  <a:spcPct val="120000"/>
                </a:lnSpc>
              </a:pPr>
              <a:r>
                <a:rPr lang="en-US" altLang="zh-CN" sz="1400" b="1" dirty="0">
                  <a:cs typeface="+mn-ea"/>
                  <a:sym typeface="+mn-lt"/>
                </a:rPr>
                <a:t>CE1</a:t>
              </a:r>
              <a:endParaRPr lang="zh-CN" altLang="en-US" sz="1400" b="1" dirty="0">
                <a:cs typeface="+mn-ea"/>
                <a:sym typeface="+mn-lt"/>
              </a:endParaRPr>
            </a:p>
          </p:txBody>
        </p:sp>
        <p:sp>
          <p:nvSpPr>
            <p:cNvPr id="38" name="矩形 37">
              <a:extLst>
                <a:ext uri="{FF2B5EF4-FFF2-40B4-BE49-F238E27FC236}">
                  <a16:creationId xmlns:a16="http://schemas.microsoft.com/office/drawing/2014/main" id="{8BFFFD73-712E-4CDB-A982-A7FB79E854F8}"/>
                </a:ext>
              </a:extLst>
            </p:cNvPr>
            <p:cNvSpPr/>
            <p:nvPr/>
          </p:nvSpPr>
          <p:spPr>
            <a:xfrm>
              <a:off x="4704506" y="4418497"/>
              <a:ext cx="413895" cy="327077"/>
            </a:xfrm>
            <a:prstGeom prst="rect">
              <a:avLst/>
            </a:prstGeom>
          </p:spPr>
          <p:txBody>
            <a:bodyPr wrap="none">
              <a:spAutoFit/>
            </a:bodyPr>
            <a:lstStyle/>
            <a:p>
              <a:pPr algn="ctr">
                <a:lnSpc>
                  <a:spcPct val="120000"/>
                </a:lnSpc>
              </a:pPr>
              <a:r>
                <a:rPr lang="en-US" altLang="zh-CN" sz="1400" b="1" dirty="0">
                  <a:cs typeface="+mn-ea"/>
                  <a:sym typeface="+mn-lt"/>
                </a:rPr>
                <a:t>R2</a:t>
              </a:r>
              <a:endParaRPr lang="zh-CN" altLang="en-US" sz="1400" b="1">
                <a:cs typeface="+mn-ea"/>
                <a:sym typeface="+mn-lt"/>
              </a:endParaRPr>
            </a:p>
          </p:txBody>
        </p:sp>
        <p:sp>
          <p:nvSpPr>
            <p:cNvPr id="39" name="文本框 38">
              <a:extLst>
                <a:ext uri="{FF2B5EF4-FFF2-40B4-BE49-F238E27FC236}">
                  <a16:creationId xmlns:a16="http://schemas.microsoft.com/office/drawing/2014/main" id="{51DE60C5-DE31-454D-98F8-2E0027859F26}"/>
                </a:ext>
              </a:extLst>
            </p:cNvPr>
            <p:cNvSpPr txBox="1"/>
            <p:nvPr/>
          </p:nvSpPr>
          <p:spPr>
            <a:xfrm>
              <a:off x="4146903" y="3276080"/>
              <a:ext cx="1268039" cy="327077"/>
            </a:xfrm>
            <a:prstGeom prst="rect">
              <a:avLst/>
            </a:prstGeom>
            <a:noFill/>
          </p:spPr>
          <p:txBody>
            <a:bodyPr wrap="none" rtlCol="0">
              <a:spAutoFit/>
            </a:bodyPr>
            <a:lstStyle/>
            <a:p>
              <a:pPr>
                <a:lnSpc>
                  <a:spcPct val="120000"/>
                </a:lnSpc>
              </a:pPr>
              <a:r>
                <a:rPr lang="en-US" altLang="zh-CN" sz="1400" b="1" dirty="0">
                  <a:cs typeface="+mn-ea"/>
                  <a:sym typeface="+mn-lt"/>
                </a:rPr>
                <a:t>Transit Node</a:t>
              </a:r>
              <a:endParaRPr lang="zh-CN" altLang="en-US" sz="1400" b="1" dirty="0">
                <a:cs typeface="+mn-ea"/>
                <a:sym typeface="+mn-lt"/>
              </a:endParaRPr>
            </a:p>
          </p:txBody>
        </p:sp>
        <p:sp>
          <p:nvSpPr>
            <p:cNvPr id="40" name="圆角矩形 59">
              <a:extLst>
                <a:ext uri="{FF2B5EF4-FFF2-40B4-BE49-F238E27FC236}">
                  <a16:creationId xmlns:a16="http://schemas.microsoft.com/office/drawing/2014/main" id="{C685A72C-7FA9-48D0-88D1-68204FD44C15}"/>
                </a:ext>
              </a:extLst>
            </p:cNvPr>
            <p:cNvSpPr/>
            <p:nvPr/>
          </p:nvSpPr>
          <p:spPr>
            <a:xfrm>
              <a:off x="4482307"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FC02::2</a:t>
              </a:r>
              <a:endParaRPr lang="zh-CN" altLang="en-US" sz="1200" dirty="0">
                <a:solidFill>
                  <a:schemeClr val="bg1"/>
                </a:solidFill>
                <a:cs typeface="+mn-ea"/>
                <a:sym typeface="+mn-lt"/>
              </a:endParaRPr>
            </a:p>
          </p:txBody>
        </p:sp>
        <p:sp>
          <p:nvSpPr>
            <p:cNvPr id="41" name="矩形 40">
              <a:extLst>
                <a:ext uri="{FF2B5EF4-FFF2-40B4-BE49-F238E27FC236}">
                  <a16:creationId xmlns:a16="http://schemas.microsoft.com/office/drawing/2014/main" id="{BE4CD925-EB2A-46CC-9E6A-DFD7E0FA2868}"/>
                </a:ext>
              </a:extLst>
            </p:cNvPr>
            <p:cNvSpPr/>
            <p:nvPr/>
          </p:nvSpPr>
          <p:spPr>
            <a:xfrm>
              <a:off x="6874485" y="4418497"/>
              <a:ext cx="413895" cy="327077"/>
            </a:xfrm>
            <a:prstGeom prst="rect">
              <a:avLst/>
            </a:prstGeom>
          </p:spPr>
          <p:txBody>
            <a:bodyPr wrap="none">
              <a:spAutoFit/>
            </a:bodyPr>
            <a:lstStyle/>
            <a:p>
              <a:pPr algn="ctr">
                <a:lnSpc>
                  <a:spcPct val="120000"/>
                </a:lnSpc>
              </a:pPr>
              <a:r>
                <a:rPr lang="en-US" altLang="zh-CN" sz="1400" b="1" dirty="0">
                  <a:cs typeface="+mn-ea"/>
                  <a:sym typeface="+mn-lt"/>
                </a:rPr>
                <a:t>R3</a:t>
              </a:r>
              <a:endParaRPr lang="zh-CN" altLang="en-US" sz="1400" b="1">
                <a:cs typeface="+mn-ea"/>
                <a:sym typeface="+mn-lt"/>
              </a:endParaRPr>
            </a:p>
          </p:txBody>
        </p:sp>
        <p:sp>
          <p:nvSpPr>
            <p:cNvPr id="42" name="文本框 41">
              <a:extLst>
                <a:ext uri="{FF2B5EF4-FFF2-40B4-BE49-F238E27FC236}">
                  <a16:creationId xmlns:a16="http://schemas.microsoft.com/office/drawing/2014/main" id="{52F8C8D3-3189-42DC-B8B8-EB007BE8A27F}"/>
                </a:ext>
              </a:extLst>
            </p:cNvPr>
            <p:cNvSpPr txBox="1"/>
            <p:nvPr/>
          </p:nvSpPr>
          <p:spPr>
            <a:xfrm>
              <a:off x="6274765" y="3276080"/>
              <a:ext cx="1455848" cy="327077"/>
            </a:xfrm>
            <a:prstGeom prst="rect">
              <a:avLst/>
            </a:prstGeom>
            <a:noFill/>
          </p:spPr>
          <p:txBody>
            <a:bodyPr wrap="none" rtlCol="0">
              <a:spAutoFit/>
            </a:bodyPr>
            <a:lstStyle/>
            <a:p>
              <a:pPr>
                <a:lnSpc>
                  <a:spcPct val="120000"/>
                </a:lnSpc>
              </a:pPr>
              <a:r>
                <a:rPr lang="en-US" altLang="zh-CN" sz="1400" b="1" dirty="0">
                  <a:cs typeface="+mn-ea"/>
                  <a:sym typeface="+mn-lt"/>
                </a:rPr>
                <a:t>Endpoint Node</a:t>
              </a:r>
              <a:endParaRPr lang="zh-CN" altLang="en-US" sz="1400" b="1" dirty="0">
                <a:cs typeface="+mn-ea"/>
                <a:sym typeface="+mn-lt"/>
              </a:endParaRPr>
            </a:p>
          </p:txBody>
        </p:sp>
        <p:sp>
          <p:nvSpPr>
            <p:cNvPr id="43" name="圆角矩形 59">
              <a:extLst>
                <a:ext uri="{FF2B5EF4-FFF2-40B4-BE49-F238E27FC236}">
                  <a16:creationId xmlns:a16="http://schemas.microsoft.com/office/drawing/2014/main" id="{1D2E88DE-CE47-4324-BFD5-796361EB0F60}"/>
                </a:ext>
              </a:extLst>
            </p:cNvPr>
            <p:cNvSpPr/>
            <p:nvPr/>
          </p:nvSpPr>
          <p:spPr>
            <a:xfrm>
              <a:off x="6660475"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FC03::3</a:t>
              </a:r>
              <a:endParaRPr lang="zh-CN" altLang="en-US" sz="1200" dirty="0">
                <a:solidFill>
                  <a:schemeClr val="bg1"/>
                </a:solidFill>
                <a:cs typeface="+mn-ea"/>
                <a:sym typeface="+mn-lt"/>
              </a:endParaRPr>
            </a:p>
          </p:txBody>
        </p:sp>
        <p:sp>
          <p:nvSpPr>
            <p:cNvPr id="44" name="圆角矩形 59">
              <a:extLst>
                <a:ext uri="{FF2B5EF4-FFF2-40B4-BE49-F238E27FC236}">
                  <a16:creationId xmlns:a16="http://schemas.microsoft.com/office/drawing/2014/main" id="{83C27158-7AFA-4E20-8CA4-034E10D3E0B0}"/>
                </a:ext>
              </a:extLst>
            </p:cNvPr>
            <p:cNvSpPr/>
            <p:nvPr/>
          </p:nvSpPr>
          <p:spPr>
            <a:xfrm>
              <a:off x="8961463" y="3721915"/>
              <a:ext cx="841915" cy="221690"/>
            </a:xfrm>
            <a:prstGeom prst="roundRect">
              <a:avLst>
                <a:gd name="adj" fmla="val 13019"/>
              </a:avLst>
            </a:prstGeom>
            <a:solidFill>
              <a:srgbClr val="D3394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FC04::4</a:t>
              </a:r>
              <a:endParaRPr lang="zh-CN" altLang="en-US" sz="1200" dirty="0">
                <a:solidFill>
                  <a:schemeClr val="bg1"/>
                </a:solidFill>
                <a:cs typeface="+mn-ea"/>
                <a:sym typeface="+mn-lt"/>
              </a:endParaRPr>
            </a:p>
          </p:txBody>
        </p:sp>
        <p:sp>
          <p:nvSpPr>
            <p:cNvPr id="45" name="矩形 44">
              <a:extLst>
                <a:ext uri="{FF2B5EF4-FFF2-40B4-BE49-F238E27FC236}">
                  <a16:creationId xmlns:a16="http://schemas.microsoft.com/office/drawing/2014/main" id="{5CE826A7-F014-4D83-8D2B-AC7CF35EEC92}"/>
                </a:ext>
              </a:extLst>
            </p:cNvPr>
            <p:cNvSpPr/>
            <p:nvPr/>
          </p:nvSpPr>
          <p:spPr>
            <a:xfrm>
              <a:off x="9175473" y="4418497"/>
              <a:ext cx="413895" cy="327077"/>
            </a:xfrm>
            <a:prstGeom prst="rect">
              <a:avLst/>
            </a:prstGeom>
          </p:spPr>
          <p:txBody>
            <a:bodyPr wrap="none">
              <a:spAutoFit/>
            </a:bodyPr>
            <a:lstStyle/>
            <a:p>
              <a:pPr algn="ctr">
                <a:lnSpc>
                  <a:spcPct val="120000"/>
                </a:lnSpc>
              </a:pPr>
              <a:r>
                <a:rPr lang="en-US" altLang="zh-CN" sz="1400" b="1" dirty="0">
                  <a:cs typeface="+mn-ea"/>
                  <a:sym typeface="+mn-lt"/>
                </a:rPr>
                <a:t>R4</a:t>
              </a:r>
              <a:endParaRPr lang="zh-CN" altLang="en-US" sz="1400" b="1" dirty="0">
                <a:cs typeface="+mn-ea"/>
                <a:sym typeface="+mn-lt"/>
              </a:endParaRPr>
            </a:p>
          </p:txBody>
        </p:sp>
        <p:sp>
          <p:nvSpPr>
            <p:cNvPr id="46" name="矩形 45">
              <a:extLst>
                <a:ext uri="{FF2B5EF4-FFF2-40B4-BE49-F238E27FC236}">
                  <a16:creationId xmlns:a16="http://schemas.microsoft.com/office/drawing/2014/main" id="{ACE58C3F-9100-4154-BB3C-35D0A5C0C0BE}"/>
                </a:ext>
              </a:extLst>
            </p:cNvPr>
            <p:cNvSpPr/>
            <p:nvPr/>
          </p:nvSpPr>
          <p:spPr>
            <a:xfrm>
              <a:off x="11031761" y="4418497"/>
              <a:ext cx="534121" cy="327077"/>
            </a:xfrm>
            <a:prstGeom prst="rect">
              <a:avLst/>
            </a:prstGeom>
          </p:spPr>
          <p:txBody>
            <a:bodyPr wrap="none">
              <a:spAutoFit/>
            </a:bodyPr>
            <a:lstStyle/>
            <a:p>
              <a:pPr algn="ctr">
                <a:lnSpc>
                  <a:spcPct val="120000"/>
                </a:lnSpc>
              </a:pPr>
              <a:r>
                <a:rPr lang="en-US" altLang="zh-CN" sz="1400" b="1" dirty="0">
                  <a:cs typeface="+mn-ea"/>
                  <a:sym typeface="+mn-lt"/>
                </a:rPr>
                <a:t>CE2</a:t>
              </a:r>
              <a:endParaRPr lang="zh-CN" altLang="en-US" sz="1400" b="1" dirty="0">
                <a:cs typeface="+mn-ea"/>
                <a:sym typeface="+mn-lt"/>
              </a:endParaRPr>
            </a:p>
          </p:txBody>
        </p:sp>
        <p:sp>
          <p:nvSpPr>
            <p:cNvPr id="47" name="矩形 46">
              <a:extLst>
                <a:ext uri="{FF2B5EF4-FFF2-40B4-BE49-F238E27FC236}">
                  <a16:creationId xmlns:a16="http://schemas.microsoft.com/office/drawing/2014/main" id="{2677F1A0-138D-4C06-BCA9-E7D589E2A99A}"/>
                </a:ext>
              </a:extLst>
            </p:cNvPr>
            <p:cNvSpPr/>
            <p:nvPr/>
          </p:nvSpPr>
          <p:spPr>
            <a:xfrm>
              <a:off x="9701045" y="4238497"/>
              <a:ext cx="1228584" cy="468000"/>
            </a:xfrm>
            <a:prstGeom prst="rect">
              <a:avLst/>
            </a:prstGeom>
            <a:solidFill>
              <a:srgbClr val="FF99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200" dirty="0">
                  <a:solidFill>
                    <a:schemeClr val="bg1"/>
                  </a:solidFill>
                  <a:cs typeface="+mn-ea"/>
                  <a:sym typeface="+mn-lt"/>
                </a:rPr>
                <a:t>CE2: EDN.DT4</a:t>
              </a:r>
            </a:p>
            <a:p>
              <a:pPr algn="ctr">
                <a:lnSpc>
                  <a:spcPct val="120000"/>
                </a:lnSpc>
              </a:pPr>
              <a:r>
                <a:rPr lang="en-US" altLang="zh-CN" sz="1200" dirty="0">
                  <a:solidFill>
                    <a:schemeClr val="bg1"/>
                  </a:solidFill>
                  <a:cs typeface="+mn-ea"/>
                  <a:sym typeface="+mn-lt"/>
                </a:rPr>
                <a:t>FC04::400</a:t>
              </a:r>
              <a:endParaRPr lang="zh-CN" altLang="en-US" sz="1200" dirty="0">
                <a:solidFill>
                  <a:schemeClr val="bg1"/>
                </a:solidFill>
                <a:cs typeface="+mn-ea"/>
                <a:sym typeface="+mn-lt"/>
              </a:endParaRPr>
            </a:p>
          </p:txBody>
        </p:sp>
        <p:sp>
          <p:nvSpPr>
            <p:cNvPr id="48" name="文本框 47">
              <a:extLst>
                <a:ext uri="{FF2B5EF4-FFF2-40B4-BE49-F238E27FC236}">
                  <a16:creationId xmlns:a16="http://schemas.microsoft.com/office/drawing/2014/main" id="{B45E3B13-0C2E-4C40-840A-6CBCFBB7C75C}"/>
                </a:ext>
              </a:extLst>
            </p:cNvPr>
            <p:cNvSpPr txBox="1"/>
            <p:nvPr/>
          </p:nvSpPr>
          <p:spPr>
            <a:xfrm>
              <a:off x="8643275" y="3276080"/>
              <a:ext cx="1455848" cy="327077"/>
            </a:xfrm>
            <a:prstGeom prst="rect">
              <a:avLst/>
            </a:prstGeom>
            <a:noFill/>
          </p:spPr>
          <p:txBody>
            <a:bodyPr wrap="none" rtlCol="0">
              <a:spAutoFit/>
            </a:bodyPr>
            <a:lstStyle/>
            <a:p>
              <a:pPr>
                <a:lnSpc>
                  <a:spcPct val="120000"/>
                </a:lnSpc>
              </a:pPr>
              <a:r>
                <a:rPr lang="en-US" altLang="zh-CN" sz="1400" b="1" dirty="0">
                  <a:cs typeface="+mn-ea"/>
                  <a:sym typeface="+mn-lt"/>
                </a:rPr>
                <a:t>Endpoint Node</a:t>
              </a:r>
              <a:endParaRPr lang="zh-CN" altLang="en-US" sz="1400" b="1" dirty="0">
                <a:cs typeface="+mn-ea"/>
                <a:sym typeface="+mn-lt"/>
              </a:endParaRPr>
            </a:p>
          </p:txBody>
        </p:sp>
        <p:pic>
          <p:nvPicPr>
            <p:cNvPr id="49" name="图片 48">
              <a:extLst>
                <a:ext uri="{FF2B5EF4-FFF2-40B4-BE49-F238E27FC236}">
                  <a16:creationId xmlns:a16="http://schemas.microsoft.com/office/drawing/2014/main" id="{9C934ECA-4ED8-4840-8515-3B03CA4A560B}"/>
                </a:ext>
              </a:extLst>
            </p:cNvPr>
            <p:cNvPicPr>
              <a:picLocks noChangeAspect="1"/>
            </p:cNvPicPr>
            <p:nvPr/>
          </p:nvPicPr>
          <p:blipFill>
            <a:blip r:embed="rId3"/>
            <a:stretch>
              <a:fillRect/>
            </a:stretch>
          </p:blipFill>
          <p:spPr>
            <a:xfrm>
              <a:off x="11021010" y="3964299"/>
              <a:ext cx="470708" cy="470708"/>
            </a:xfrm>
            <a:prstGeom prst="rect">
              <a:avLst/>
            </a:prstGeom>
          </p:spPr>
        </p:pic>
        <p:pic>
          <p:nvPicPr>
            <p:cNvPr id="50" name="图片 49">
              <a:extLst>
                <a:ext uri="{FF2B5EF4-FFF2-40B4-BE49-F238E27FC236}">
                  <a16:creationId xmlns:a16="http://schemas.microsoft.com/office/drawing/2014/main" id="{17A043D5-31AD-40E4-87AA-1D03BDFCB924}"/>
                </a:ext>
              </a:extLst>
            </p:cNvPr>
            <p:cNvPicPr>
              <a:picLocks noChangeAspect="1"/>
            </p:cNvPicPr>
            <p:nvPr/>
          </p:nvPicPr>
          <p:blipFill>
            <a:blip r:embed="rId3"/>
            <a:stretch>
              <a:fillRect/>
            </a:stretch>
          </p:blipFill>
          <p:spPr>
            <a:xfrm>
              <a:off x="9118660" y="3979613"/>
              <a:ext cx="470708" cy="470708"/>
            </a:xfrm>
            <a:prstGeom prst="rect">
              <a:avLst/>
            </a:prstGeom>
          </p:spPr>
        </p:pic>
        <p:pic>
          <p:nvPicPr>
            <p:cNvPr id="51" name="图片 50">
              <a:extLst>
                <a:ext uri="{FF2B5EF4-FFF2-40B4-BE49-F238E27FC236}">
                  <a16:creationId xmlns:a16="http://schemas.microsoft.com/office/drawing/2014/main" id="{38AB2D0D-2E31-4839-BD2D-7B82AC7A7BC8}"/>
                </a:ext>
              </a:extLst>
            </p:cNvPr>
            <p:cNvPicPr>
              <a:picLocks noChangeAspect="1"/>
            </p:cNvPicPr>
            <p:nvPr/>
          </p:nvPicPr>
          <p:blipFill>
            <a:blip r:embed="rId3"/>
            <a:stretch>
              <a:fillRect/>
            </a:stretch>
          </p:blipFill>
          <p:spPr>
            <a:xfrm>
              <a:off x="6866601" y="3964507"/>
              <a:ext cx="470708" cy="470708"/>
            </a:xfrm>
            <a:prstGeom prst="rect">
              <a:avLst/>
            </a:prstGeom>
          </p:spPr>
        </p:pic>
        <p:pic>
          <p:nvPicPr>
            <p:cNvPr id="52" name="图片 51">
              <a:extLst>
                <a:ext uri="{FF2B5EF4-FFF2-40B4-BE49-F238E27FC236}">
                  <a16:creationId xmlns:a16="http://schemas.microsoft.com/office/drawing/2014/main" id="{78A0F030-2E47-428F-986A-5BCEEC2C6F02}"/>
                </a:ext>
              </a:extLst>
            </p:cNvPr>
            <p:cNvPicPr>
              <a:picLocks noChangeAspect="1"/>
            </p:cNvPicPr>
            <p:nvPr/>
          </p:nvPicPr>
          <p:blipFill>
            <a:blip r:embed="rId3"/>
            <a:stretch>
              <a:fillRect/>
            </a:stretch>
          </p:blipFill>
          <p:spPr>
            <a:xfrm>
              <a:off x="4654652" y="3955161"/>
              <a:ext cx="470708" cy="470708"/>
            </a:xfrm>
            <a:prstGeom prst="rect">
              <a:avLst/>
            </a:prstGeom>
          </p:spPr>
        </p:pic>
        <p:pic>
          <p:nvPicPr>
            <p:cNvPr id="53" name="图片 52">
              <a:extLst>
                <a:ext uri="{FF2B5EF4-FFF2-40B4-BE49-F238E27FC236}">
                  <a16:creationId xmlns:a16="http://schemas.microsoft.com/office/drawing/2014/main" id="{390C1C4D-C387-46B4-8DEA-10447083539E}"/>
                </a:ext>
              </a:extLst>
            </p:cNvPr>
            <p:cNvPicPr>
              <a:picLocks noChangeAspect="1"/>
            </p:cNvPicPr>
            <p:nvPr/>
          </p:nvPicPr>
          <p:blipFill>
            <a:blip r:embed="rId3"/>
            <a:stretch>
              <a:fillRect/>
            </a:stretch>
          </p:blipFill>
          <p:spPr>
            <a:xfrm>
              <a:off x="2511411" y="3979613"/>
              <a:ext cx="470708" cy="470708"/>
            </a:xfrm>
            <a:prstGeom prst="rect">
              <a:avLst/>
            </a:prstGeom>
          </p:spPr>
        </p:pic>
        <p:pic>
          <p:nvPicPr>
            <p:cNvPr id="54" name="图片 53">
              <a:extLst>
                <a:ext uri="{FF2B5EF4-FFF2-40B4-BE49-F238E27FC236}">
                  <a16:creationId xmlns:a16="http://schemas.microsoft.com/office/drawing/2014/main" id="{D7B9D3CA-E276-4774-AEA6-A2933207D836}"/>
                </a:ext>
              </a:extLst>
            </p:cNvPr>
            <p:cNvPicPr>
              <a:picLocks noChangeAspect="1"/>
            </p:cNvPicPr>
            <p:nvPr/>
          </p:nvPicPr>
          <p:blipFill>
            <a:blip r:embed="rId3"/>
            <a:stretch>
              <a:fillRect/>
            </a:stretch>
          </p:blipFill>
          <p:spPr>
            <a:xfrm>
              <a:off x="688916" y="3956821"/>
              <a:ext cx="470708" cy="470708"/>
            </a:xfrm>
            <a:prstGeom prst="rect">
              <a:avLst/>
            </a:prstGeom>
          </p:spPr>
        </p:pic>
      </p:grpSp>
    </p:spTree>
    <p:extLst>
      <p:ext uri="{BB962C8B-B14F-4D97-AF65-F5344CB8AC3E}">
        <p14:creationId xmlns:p14="http://schemas.microsoft.com/office/powerpoint/2010/main" val="1477319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CA9EA-71D4-4732-BCBC-A8AD1168A032}"/>
              </a:ext>
            </a:extLst>
          </p:cNvPr>
          <p:cNvSpPr>
            <a:spLocks noGrp="1"/>
          </p:cNvSpPr>
          <p:nvPr>
            <p:ph type="title"/>
          </p:nvPr>
        </p:nvSpPr>
        <p:spPr/>
        <p:txBody>
          <a:bodyPr/>
          <a:lstStyle/>
          <a:p>
            <a:pPr>
              <a:lnSpc>
                <a:spcPct val="120000"/>
              </a:lnSpc>
            </a:pPr>
            <a:r>
              <a:rPr lang="zh-CN" altLang="en-US" dirty="0">
                <a:latin typeface="+mn-lt"/>
                <a:ea typeface="+mn-ea"/>
                <a:cs typeface="+mn-ea"/>
                <a:sym typeface="+mn-lt"/>
              </a:rPr>
              <a:t>路由器中的</a:t>
            </a:r>
            <a:r>
              <a:rPr lang="en-US" altLang="zh-CN" dirty="0">
                <a:latin typeface="+mn-lt"/>
                <a:ea typeface="+mn-ea"/>
                <a:cs typeface="+mn-ea"/>
                <a:sym typeface="+mn-lt"/>
              </a:rPr>
              <a:t>QoS</a:t>
            </a:r>
            <a:r>
              <a:rPr lang="zh-CN" altLang="en-US" dirty="0">
                <a:latin typeface="+mn-lt"/>
                <a:ea typeface="+mn-ea"/>
                <a:cs typeface="+mn-ea"/>
                <a:sym typeface="+mn-lt"/>
              </a:rPr>
              <a:t>模型</a:t>
            </a:r>
          </a:p>
        </p:txBody>
      </p:sp>
      <p:sp>
        <p:nvSpPr>
          <p:cNvPr id="5" name="日期占位符 3">
            <a:extLst>
              <a:ext uri="{FF2B5EF4-FFF2-40B4-BE49-F238E27FC236}">
                <a16:creationId xmlns:a16="http://schemas.microsoft.com/office/drawing/2014/main" id="{D5732A71-EDE6-1E0D-38C9-49B500CA2F3A}"/>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6" name="页脚占位符 4">
            <a:extLst>
              <a:ext uri="{FF2B5EF4-FFF2-40B4-BE49-F238E27FC236}">
                <a16:creationId xmlns:a16="http://schemas.microsoft.com/office/drawing/2014/main" id="{23AA46F6-A32F-A2D4-D62D-00C9C899E21A}"/>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0EC4146B-D41F-0AA3-5D82-6978FFF348B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29</a:t>
            </a:fld>
            <a:endParaRPr lang="en-US">
              <a:cs typeface="+mn-ea"/>
              <a:sym typeface="+mn-lt"/>
            </a:endParaRPr>
          </a:p>
        </p:txBody>
      </p:sp>
      <p:grpSp>
        <p:nvGrpSpPr>
          <p:cNvPr id="154" name="组合 153">
            <a:extLst>
              <a:ext uri="{FF2B5EF4-FFF2-40B4-BE49-F238E27FC236}">
                <a16:creationId xmlns:a16="http://schemas.microsoft.com/office/drawing/2014/main" id="{F578D9E3-1549-4D32-939F-7AD4727F1B9C}"/>
              </a:ext>
            </a:extLst>
          </p:cNvPr>
          <p:cNvGrpSpPr/>
          <p:nvPr/>
        </p:nvGrpSpPr>
        <p:grpSpPr>
          <a:xfrm>
            <a:off x="1411192" y="1335795"/>
            <a:ext cx="8784416" cy="4186410"/>
            <a:chOff x="1400175" y="1255923"/>
            <a:chExt cx="8784416" cy="4186410"/>
          </a:xfrm>
        </p:grpSpPr>
        <p:sp>
          <p:nvSpPr>
            <p:cNvPr id="3" name="矩形 2">
              <a:extLst>
                <a:ext uri="{FF2B5EF4-FFF2-40B4-BE49-F238E27FC236}">
                  <a16:creationId xmlns:a16="http://schemas.microsoft.com/office/drawing/2014/main" id="{A0D1178F-8713-45BA-A57F-54761F9C5198}"/>
                </a:ext>
              </a:extLst>
            </p:cNvPr>
            <p:cNvSpPr/>
            <p:nvPr/>
          </p:nvSpPr>
          <p:spPr>
            <a:xfrm>
              <a:off x="1400175" y="2343150"/>
              <a:ext cx="952500" cy="20193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入</a:t>
              </a:r>
              <a:endParaRPr lang="en-US" altLang="zh-CN" dirty="0">
                <a:solidFill>
                  <a:schemeClr val="tx1"/>
                </a:solidFill>
              </a:endParaRPr>
            </a:p>
            <a:p>
              <a:r>
                <a:rPr lang="zh-CN" altLang="en-US" dirty="0">
                  <a:solidFill>
                    <a:schemeClr val="tx1"/>
                  </a:solidFill>
                </a:rPr>
                <a:t>接</a:t>
              </a:r>
              <a:endParaRPr lang="en-US" altLang="zh-CN" dirty="0">
                <a:solidFill>
                  <a:schemeClr val="tx1"/>
                </a:solidFill>
              </a:endParaRPr>
            </a:p>
            <a:p>
              <a:r>
                <a:rPr lang="zh-CN" altLang="en-US" dirty="0">
                  <a:solidFill>
                    <a:schemeClr val="tx1"/>
                  </a:solidFill>
                </a:rPr>
                <a:t>口</a:t>
              </a:r>
            </a:p>
          </p:txBody>
        </p:sp>
        <p:sp>
          <p:nvSpPr>
            <p:cNvPr id="8" name="矩形 7">
              <a:extLst>
                <a:ext uri="{FF2B5EF4-FFF2-40B4-BE49-F238E27FC236}">
                  <a16:creationId xmlns:a16="http://schemas.microsoft.com/office/drawing/2014/main" id="{D7AE16EE-16B2-4CEC-A9E5-54AC62A18675}"/>
                </a:ext>
              </a:extLst>
            </p:cNvPr>
            <p:cNvSpPr/>
            <p:nvPr/>
          </p:nvSpPr>
          <p:spPr>
            <a:xfrm>
              <a:off x="1927225" y="3724276"/>
              <a:ext cx="377825" cy="5429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视频</a:t>
              </a:r>
              <a:endParaRPr lang="en-US" altLang="zh-CN" sz="1600" dirty="0">
                <a:solidFill>
                  <a:schemeClr val="tx1"/>
                </a:solidFill>
              </a:endParaRPr>
            </a:p>
          </p:txBody>
        </p:sp>
        <p:sp>
          <p:nvSpPr>
            <p:cNvPr id="9" name="矩形 8">
              <a:extLst>
                <a:ext uri="{FF2B5EF4-FFF2-40B4-BE49-F238E27FC236}">
                  <a16:creationId xmlns:a16="http://schemas.microsoft.com/office/drawing/2014/main" id="{6BB902A7-1B97-4E85-8A6F-B35FF3430920}"/>
                </a:ext>
              </a:extLst>
            </p:cNvPr>
            <p:cNvSpPr/>
            <p:nvPr/>
          </p:nvSpPr>
          <p:spPr>
            <a:xfrm>
              <a:off x="1927225" y="2409825"/>
              <a:ext cx="377825" cy="5429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数据</a:t>
              </a:r>
              <a:endParaRPr lang="en-US" altLang="zh-CN" sz="1600" dirty="0">
                <a:solidFill>
                  <a:schemeClr val="tx1"/>
                </a:solidFill>
              </a:endParaRPr>
            </a:p>
          </p:txBody>
        </p:sp>
        <p:sp>
          <p:nvSpPr>
            <p:cNvPr id="10" name="矩形 9">
              <a:extLst>
                <a:ext uri="{FF2B5EF4-FFF2-40B4-BE49-F238E27FC236}">
                  <a16:creationId xmlns:a16="http://schemas.microsoft.com/office/drawing/2014/main" id="{3BF078E2-A49D-4496-A72D-6A2C85A165E6}"/>
                </a:ext>
              </a:extLst>
            </p:cNvPr>
            <p:cNvSpPr/>
            <p:nvPr/>
          </p:nvSpPr>
          <p:spPr>
            <a:xfrm>
              <a:off x="1927225" y="3075939"/>
              <a:ext cx="377825" cy="5429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语音</a:t>
              </a:r>
              <a:endParaRPr lang="en-US" altLang="zh-CN" sz="1600" dirty="0">
                <a:solidFill>
                  <a:schemeClr val="tx1"/>
                </a:solidFill>
              </a:endParaRPr>
            </a:p>
          </p:txBody>
        </p:sp>
        <p:cxnSp>
          <p:nvCxnSpPr>
            <p:cNvPr id="12" name="直接箭头连接符 11">
              <a:extLst>
                <a:ext uri="{FF2B5EF4-FFF2-40B4-BE49-F238E27FC236}">
                  <a16:creationId xmlns:a16="http://schemas.microsoft.com/office/drawing/2014/main" id="{36DD6999-5198-42E8-80AE-FD144ED8A6E5}"/>
                </a:ext>
              </a:extLst>
            </p:cNvPr>
            <p:cNvCxnSpPr>
              <a:stCxn id="3" idx="3"/>
            </p:cNvCxnSpPr>
            <p:nvPr/>
          </p:nvCxnSpPr>
          <p:spPr>
            <a:xfrm flipV="1">
              <a:off x="2352675" y="3347401"/>
              <a:ext cx="276225" cy="5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箭头: 右 12">
              <a:extLst>
                <a:ext uri="{FF2B5EF4-FFF2-40B4-BE49-F238E27FC236}">
                  <a16:creationId xmlns:a16="http://schemas.microsoft.com/office/drawing/2014/main" id="{B09214FE-3E88-4457-B4A6-BADE5E99C075}"/>
                </a:ext>
              </a:extLst>
            </p:cNvPr>
            <p:cNvSpPr/>
            <p:nvPr/>
          </p:nvSpPr>
          <p:spPr>
            <a:xfrm>
              <a:off x="2657475" y="2634299"/>
              <a:ext cx="1200150" cy="1451290"/>
            </a:xfrm>
            <a:prstGeom prst="rightArrow">
              <a:avLst>
                <a:gd name="adj1" fmla="val 50000"/>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50"/>
                  </a:solidFill>
                </a:rPr>
                <a:t>流分类</a:t>
              </a:r>
            </a:p>
          </p:txBody>
        </p:sp>
        <p:sp>
          <p:nvSpPr>
            <p:cNvPr id="14" name="箭头: 右 13">
              <a:extLst>
                <a:ext uri="{FF2B5EF4-FFF2-40B4-BE49-F238E27FC236}">
                  <a16:creationId xmlns:a16="http://schemas.microsoft.com/office/drawing/2014/main" id="{0DCC061B-7E4E-400E-87C6-1A1BEED6ED76}"/>
                </a:ext>
              </a:extLst>
            </p:cNvPr>
            <p:cNvSpPr/>
            <p:nvPr/>
          </p:nvSpPr>
          <p:spPr>
            <a:xfrm>
              <a:off x="3857624" y="2638424"/>
              <a:ext cx="1466851" cy="1451290"/>
            </a:xfrm>
            <a:prstGeom prst="rightArrow">
              <a:avLst>
                <a:gd name="adj1" fmla="val 50000"/>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50"/>
                  </a:solidFill>
                </a:rPr>
                <a:t>流量监管</a:t>
              </a:r>
            </a:p>
          </p:txBody>
        </p:sp>
        <p:sp>
          <p:nvSpPr>
            <p:cNvPr id="15" name="标注: 右箭头 14">
              <a:extLst>
                <a:ext uri="{FF2B5EF4-FFF2-40B4-BE49-F238E27FC236}">
                  <a16:creationId xmlns:a16="http://schemas.microsoft.com/office/drawing/2014/main" id="{303E2CED-3DB7-4CC7-8589-DD2A09CA0016}"/>
                </a:ext>
              </a:extLst>
            </p:cNvPr>
            <p:cNvSpPr/>
            <p:nvPr/>
          </p:nvSpPr>
          <p:spPr>
            <a:xfrm>
              <a:off x="5324475" y="2343150"/>
              <a:ext cx="952501" cy="2019300"/>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其它处理</a:t>
              </a:r>
            </a:p>
          </p:txBody>
        </p:sp>
        <p:sp>
          <p:nvSpPr>
            <p:cNvPr id="21" name="流程图: 准备 20">
              <a:extLst>
                <a:ext uri="{FF2B5EF4-FFF2-40B4-BE49-F238E27FC236}">
                  <a16:creationId xmlns:a16="http://schemas.microsoft.com/office/drawing/2014/main" id="{4E679FD5-46EA-4CC6-A765-741251EC48EE}"/>
                </a:ext>
              </a:extLst>
            </p:cNvPr>
            <p:cNvSpPr/>
            <p:nvPr/>
          </p:nvSpPr>
          <p:spPr>
            <a:xfrm>
              <a:off x="6276976" y="1255923"/>
              <a:ext cx="3472952" cy="4186410"/>
            </a:xfrm>
            <a:prstGeom prst="flowChartPreparati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22" name="矩形 21">
              <a:extLst>
                <a:ext uri="{FF2B5EF4-FFF2-40B4-BE49-F238E27FC236}">
                  <a16:creationId xmlns:a16="http://schemas.microsoft.com/office/drawing/2014/main" id="{7452D687-2E65-4387-B764-FCF092D697D4}"/>
                </a:ext>
              </a:extLst>
            </p:cNvPr>
            <p:cNvSpPr/>
            <p:nvPr/>
          </p:nvSpPr>
          <p:spPr>
            <a:xfrm rot="3834793">
              <a:off x="6659747" y="2232090"/>
              <a:ext cx="286485" cy="883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solidFill>
                </a:rPr>
                <a:t>入队列</a:t>
              </a:r>
              <a:endParaRPr lang="en-US" altLang="zh-CN" sz="1100" dirty="0">
                <a:solidFill>
                  <a:schemeClr val="tx1"/>
                </a:solidFill>
              </a:endParaRPr>
            </a:p>
          </p:txBody>
        </p:sp>
        <p:sp>
          <p:nvSpPr>
            <p:cNvPr id="23" name="矩形 22">
              <a:extLst>
                <a:ext uri="{FF2B5EF4-FFF2-40B4-BE49-F238E27FC236}">
                  <a16:creationId xmlns:a16="http://schemas.microsoft.com/office/drawing/2014/main" id="{15447E2F-CE8A-4228-91AC-31C67E2F7927}"/>
                </a:ext>
              </a:extLst>
            </p:cNvPr>
            <p:cNvSpPr/>
            <p:nvPr/>
          </p:nvSpPr>
          <p:spPr>
            <a:xfrm rot="3823720">
              <a:off x="6631850" y="2408763"/>
              <a:ext cx="339740" cy="105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00B050"/>
                  </a:solidFill>
                </a:rPr>
                <a:t>拥塞避免</a:t>
              </a:r>
              <a:endParaRPr lang="en-US" altLang="zh-CN" sz="1600" dirty="0">
                <a:solidFill>
                  <a:srgbClr val="00B050"/>
                </a:solidFill>
              </a:endParaRPr>
            </a:p>
          </p:txBody>
        </p:sp>
        <p:sp>
          <p:nvSpPr>
            <p:cNvPr id="24" name="矩形 23">
              <a:extLst>
                <a:ext uri="{FF2B5EF4-FFF2-40B4-BE49-F238E27FC236}">
                  <a16:creationId xmlns:a16="http://schemas.microsoft.com/office/drawing/2014/main" id="{569D029F-D141-4E0F-9B28-C25DA857F771}"/>
                </a:ext>
              </a:extLst>
            </p:cNvPr>
            <p:cNvSpPr/>
            <p:nvPr/>
          </p:nvSpPr>
          <p:spPr>
            <a:xfrm>
              <a:off x="7257607" y="2767166"/>
              <a:ext cx="704820" cy="27432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队列</a:t>
              </a:r>
              <a:r>
                <a:rPr lang="en-US" altLang="zh-CN" sz="1600" dirty="0">
                  <a:solidFill>
                    <a:schemeClr val="tx1"/>
                  </a:solidFill>
                </a:rPr>
                <a:t>0</a:t>
              </a:r>
            </a:p>
          </p:txBody>
        </p:sp>
        <p:sp>
          <p:nvSpPr>
            <p:cNvPr id="25" name="矩形 24">
              <a:extLst>
                <a:ext uri="{FF2B5EF4-FFF2-40B4-BE49-F238E27FC236}">
                  <a16:creationId xmlns:a16="http://schemas.microsoft.com/office/drawing/2014/main" id="{531A72F8-45B7-44B1-8544-16F6B0798AA9}"/>
                </a:ext>
              </a:extLst>
            </p:cNvPr>
            <p:cNvSpPr/>
            <p:nvPr/>
          </p:nvSpPr>
          <p:spPr>
            <a:xfrm>
              <a:off x="7257607" y="3038252"/>
              <a:ext cx="704820" cy="2743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队列</a:t>
              </a:r>
              <a:r>
                <a:rPr lang="en-US" altLang="zh-CN" sz="1600" dirty="0">
                  <a:solidFill>
                    <a:schemeClr val="tx1"/>
                  </a:solidFill>
                </a:rPr>
                <a:t>0</a:t>
              </a:r>
            </a:p>
          </p:txBody>
        </p:sp>
        <p:sp>
          <p:nvSpPr>
            <p:cNvPr id="26" name="矩形 25">
              <a:extLst>
                <a:ext uri="{FF2B5EF4-FFF2-40B4-BE49-F238E27FC236}">
                  <a16:creationId xmlns:a16="http://schemas.microsoft.com/office/drawing/2014/main" id="{554DDC7B-8455-49FA-8967-011952F04AD1}"/>
                </a:ext>
              </a:extLst>
            </p:cNvPr>
            <p:cNvSpPr/>
            <p:nvPr/>
          </p:nvSpPr>
          <p:spPr>
            <a:xfrm>
              <a:off x="7257607" y="3317664"/>
              <a:ext cx="704820" cy="27432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队列</a:t>
              </a:r>
              <a:r>
                <a:rPr lang="en-US" altLang="zh-CN" sz="1600" dirty="0">
                  <a:solidFill>
                    <a:schemeClr val="tx1"/>
                  </a:solidFill>
                </a:rPr>
                <a:t>0</a:t>
              </a:r>
            </a:p>
          </p:txBody>
        </p:sp>
        <p:sp>
          <p:nvSpPr>
            <p:cNvPr id="27" name="矩形 26">
              <a:extLst>
                <a:ext uri="{FF2B5EF4-FFF2-40B4-BE49-F238E27FC236}">
                  <a16:creationId xmlns:a16="http://schemas.microsoft.com/office/drawing/2014/main" id="{C0BD4DB1-39C8-4F74-B0EE-1F2CA9EAD68B}"/>
                </a:ext>
              </a:extLst>
            </p:cNvPr>
            <p:cNvSpPr/>
            <p:nvPr/>
          </p:nvSpPr>
          <p:spPr>
            <a:xfrm>
              <a:off x="7257607" y="3593092"/>
              <a:ext cx="704820" cy="2743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p>
          </p:txBody>
        </p:sp>
        <p:sp>
          <p:nvSpPr>
            <p:cNvPr id="28" name="矩形 27">
              <a:extLst>
                <a:ext uri="{FF2B5EF4-FFF2-40B4-BE49-F238E27FC236}">
                  <a16:creationId xmlns:a16="http://schemas.microsoft.com/office/drawing/2014/main" id="{4B9A8467-FB1E-4892-A7E9-1EAB38A13EB3}"/>
                </a:ext>
              </a:extLst>
            </p:cNvPr>
            <p:cNvSpPr/>
            <p:nvPr/>
          </p:nvSpPr>
          <p:spPr>
            <a:xfrm>
              <a:off x="7257607" y="3864178"/>
              <a:ext cx="704820" cy="27432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队列</a:t>
              </a:r>
              <a:r>
                <a:rPr lang="en-US" altLang="zh-CN" sz="1600" dirty="0">
                  <a:solidFill>
                    <a:schemeClr val="tx1"/>
                  </a:solidFill>
                </a:rPr>
                <a:t>n</a:t>
              </a:r>
            </a:p>
          </p:txBody>
        </p:sp>
        <p:cxnSp>
          <p:nvCxnSpPr>
            <p:cNvPr id="30" name="直接箭头连接符 29">
              <a:extLst>
                <a:ext uri="{FF2B5EF4-FFF2-40B4-BE49-F238E27FC236}">
                  <a16:creationId xmlns:a16="http://schemas.microsoft.com/office/drawing/2014/main" id="{86E3A3D8-DC4D-48B2-8A15-CC2D9074FFD9}"/>
                </a:ext>
              </a:extLst>
            </p:cNvPr>
            <p:cNvCxnSpPr>
              <a:cxnSpLocks/>
              <a:stCxn id="21" idx="1"/>
              <a:endCxn id="24" idx="1"/>
            </p:cNvCxnSpPr>
            <p:nvPr/>
          </p:nvCxnSpPr>
          <p:spPr>
            <a:xfrm flipV="1">
              <a:off x="6276976" y="2904327"/>
              <a:ext cx="980631" cy="4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68DF163-6EB8-4A13-8C75-43B1E6C23FC6}"/>
                </a:ext>
              </a:extLst>
            </p:cNvPr>
            <p:cNvCxnSpPr>
              <a:cxnSpLocks/>
              <a:stCxn id="21" idx="1"/>
              <a:endCxn id="25" idx="1"/>
            </p:cNvCxnSpPr>
            <p:nvPr/>
          </p:nvCxnSpPr>
          <p:spPr>
            <a:xfrm flipV="1">
              <a:off x="6276976" y="3175413"/>
              <a:ext cx="980631" cy="173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F27E9BB-D1EE-409B-90F8-22B920D41335}"/>
                </a:ext>
              </a:extLst>
            </p:cNvPr>
            <p:cNvCxnSpPr>
              <a:cxnSpLocks/>
              <a:stCxn id="21" idx="1"/>
              <a:endCxn id="26" idx="1"/>
            </p:cNvCxnSpPr>
            <p:nvPr/>
          </p:nvCxnSpPr>
          <p:spPr>
            <a:xfrm>
              <a:off x="6276976" y="3349128"/>
              <a:ext cx="980631" cy="105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6FE3CCF-BBD0-4F81-8C1B-8CFBAD5C142D}"/>
                </a:ext>
              </a:extLst>
            </p:cNvPr>
            <p:cNvCxnSpPr>
              <a:cxnSpLocks/>
              <a:stCxn id="21" idx="1"/>
              <a:endCxn id="27" idx="1"/>
            </p:cNvCxnSpPr>
            <p:nvPr/>
          </p:nvCxnSpPr>
          <p:spPr>
            <a:xfrm>
              <a:off x="6276976" y="3349128"/>
              <a:ext cx="980631" cy="381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9D195BB-3EA5-45B3-8D89-271DFE39D0A3}"/>
                </a:ext>
              </a:extLst>
            </p:cNvPr>
            <p:cNvCxnSpPr>
              <a:cxnSpLocks/>
              <a:stCxn id="21" idx="1"/>
              <a:endCxn id="28" idx="1"/>
            </p:cNvCxnSpPr>
            <p:nvPr/>
          </p:nvCxnSpPr>
          <p:spPr>
            <a:xfrm>
              <a:off x="6276976" y="3349128"/>
              <a:ext cx="980631" cy="652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1461293D-18D1-4291-A48C-9D9F144BF28A}"/>
                </a:ext>
              </a:extLst>
            </p:cNvPr>
            <p:cNvSpPr/>
            <p:nvPr/>
          </p:nvSpPr>
          <p:spPr>
            <a:xfrm>
              <a:off x="7222067" y="1743804"/>
              <a:ext cx="1234355" cy="407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4">
                      <a:lumMod val="75000"/>
                    </a:schemeClr>
                  </a:solidFill>
                </a:rPr>
                <a:t>拥塞管理</a:t>
              </a:r>
              <a:endParaRPr lang="en-US" altLang="zh-CN" sz="1600" dirty="0">
                <a:solidFill>
                  <a:schemeClr val="accent4">
                    <a:lumMod val="75000"/>
                  </a:schemeClr>
                </a:solidFill>
              </a:endParaRPr>
            </a:p>
          </p:txBody>
        </p:sp>
        <p:cxnSp>
          <p:nvCxnSpPr>
            <p:cNvPr id="86" name="直接箭头连接符 85">
              <a:extLst>
                <a:ext uri="{FF2B5EF4-FFF2-40B4-BE49-F238E27FC236}">
                  <a16:creationId xmlns:a16="http://schemas.microsoft.com/office/drawing/2014/main" id="{9F605640-38F5-4C94-B636-5610A71FFF6D}"/>
                </a:ext>
              </a:extLst>
            </p:cNvPr>
            <p:cNvCxnSpPr>
              <a:cxnSpLocks/>
            </p:cNvCxnSpPr>
            <p:nvPr/>
          </p:nvCxnSpPr>
          <p:spPr>
            <a:xfrm>
              <a:off x="8587465" y="3004464"/>
              <a:ext cx="1030260" cy="17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303C0A28-8955-44C6-B591-AA101DE255D3}"/>
                </a:ext>
              </a:extLst>
            </p:cNvPr>
            <p:cNvCxnSpPr>
              <a:cxnSpLocks/>
            </p:cNvCxnSpPr>
            <p:nvPr/>
          </p:nvCxnSpPr>
          <p:spPr>
            <a:xfrm>
              <a:off x="8587465" y="3170539"/>
              <a:ext cx="1030260" cy="142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A8E625A1-7F1F-4D01-9E36-5E10FF9C54D9}"/>
                </a:ext>
              </a:extLst>
            </p:cNvPr>
            <p:cNvCxnSpPr>
              <a:cxnSpLocks/>
              <a:stCxn id="134" idx="2"/>
            </p:cNvCxnSpPr>
            <p:nvPr/>
          </p:nvCxnSpPr>
          <p:spPr>
            <a:xfrm>
              <a:off x="8587310" y="3371043"/>
              <a:ext cx="1030415" cy="5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4F8A55D5-6A7A-4323-9F3D-73F36A2EEA54}"/>
                </a:ext>
              </a:extLst>
            </p:cNvPr>
            <p:cNvCxnSpPr>
              <a:cxnSpLocks/>
            </p:cNvCxnSpPr>
            <p:nvPr/>
          </p:nvCxnSpPr>
          <p:spPr>
            <a:xfrm flipV="1">
              <a:off x="8587144" y="3568270"/>
              <a:ext cx="1030581" cy="62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438F6107-DF3D-4CCA-81F2-40543D2215BE}"/>
                </a:ext>
              </a:extLst>
            </p:cNvPr>
            <p:cNvCxnSpPr>
              <a:cxnSpLocks/>
            </p:cNvCxnSpPr>
            <p:nvPr/>
          </p:nvCxnSpPr>
          <p:spPr>
            <a:xfrm flipV="1">
              <a:off x="8587144" y="3643376"/>
              <a:ext cx="1030581" cy="17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3C4CEBD6-9D19-4DE1-B91B-08F658C67675}"/>
                </a:ext>
              </a:extLst>
            </p:cNvPr>
            <p:cNvSpPr/>
            <p:nvPr/>
          </p:nvSpPr>
          <p:spPr>
            <a:xfrm rot="16867306">
              <a:off x="8866582" y="2409998"/>
              <a:ext cx="339740" cy="1115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00B050"/>
                  </a:solidFill>
                </a:rPr>
                <a:t>流量整形</a:t>
              </a:r>
              <a:endParaRPr lang="en-US" altLang="zh-CN" sz="1600" dirty="0">
                <a:solidFill>
                  <a:srgbClr val="00B050"/>
                </a:solidFill>
              </a:endParaRPr>
            </a:p>
          </p:txBody>
        </p:sp>
        <p:sp>
          <p:nvSpPr>
            <p:cNvPr id="119" name="矩形 118">
              <a:extLst>
                <a:ext uri="{FF2B5EF4-FFF2-40B4-BE49-F238E27FC236}">
                  <a16:creationId xmlns:a16="http://schemas.microsoft.com/office/drawing/2014/main" id="{E8FE77DE-EEDF-466D-A787-39265DC19947}"/>
                </a:ext>
              </a:extLst>
            </p:cNvPr>
            <p:cNvSpPr/>
            <p:nvPr/>
          </p:nvSpPr>
          <p:spPr>
            <a:xfrm rot="17010283">
              <a:off x="8948711" y="2312516"/>
              <a:ext cx="286485" cy="883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solidFill>
                </a:rPr>
                <a:t>出队列</a:t>
              </a:r>
              <a:endParaRPr lang="en-US" altLang="zh-CN" sz="1100" dirty="0">
                <a:solidFill>
                  <a:schemeClr val="tx1"/>
                </a:solidFill>
              </a:endParaRPr>
            </a:p>
          </p:txBody>
        </p:sp>
        <p:sp>
          <p:nvSpPr>
            <p:cNvPr id="134" name="弧形 133">
              <a:extLst>
                <a:ext uri="{FF2B5EF4-FFF2-40B4-BE49-F238E27FC236}">
                  <a16:creationId xmlns:a16="http://schemas.microsoft.com/office/drawing/2014/main" id="{59F759F5-5BEE-4EAD-B952-6ED85F2B7DCC}"/>
                </a:ext>
              </a:extLst>
            </p:cNvPr>
            <p:cNvSpPr/>
            <p:nvPr/>
          </p:nvSpPr>
          <p:spPr>
            <a:xfrm rot="5400000">
              <a:off x="7506258" y="3185996"/>
              <a:ext cx="1727429" cy="434983"/>
            </a:xfrm>
            <a:prstGeom prst="arc">
              <a:avLst>
                <a:gd name="adj1" fmla="val 16200000"/>
                <a:gd name="adj2" fmla="val 15690568"/>
              </a:avLst>
            </a:prstGeom>
            <a:ln>
              <a:headEnd type="stealth" w="lg" len="med"/>
            </a:ln>
          </p:spPr>
          <p:style>
            <a:lnRef idx="1">
              <a:schemeClr val="accent1"/>
            </a:lnRef>
            <a:fillRef idx="0">
              <a:schemeClr val="accent1"/>
            </a:fillRef>
            <a:effectRef idx="0">
              <a:schemeClr val="accent1"/>
            </a:effectRef>
            <a:fontRef idx="minor">
              <a:schemeClr val="tx1"/>
            </a:fontRef>
          </p:style>
          <p:txBody>
            <a:bodyPr vert="vert270" rtlCol="0" anchor="ctr"/>
            <a:lstStyle/>
            <a:p>
              <a:pPr algn="ctr"/>
              <a:r>
                <a:rPr lang="zh-CN" altLang="en-US" dirty="0"/>
                <a:t>调</a:t>
              </a:r>
              <a:endParaRPr lang="en-US" altLang="zh-CN" dirty="0"/>
            </a:p>
            <a:p>
              <a:pPr algn="ctr"/>
              <a:r>
                <a:rPr lang="zh-CN" altLang="en-US" dirty="0"/>
                <a:t>度</a:t>
              </a:r>
            </a:p>
          </p:txBody>
        </p:sp>
        <p:cxnSp>
          <p:nvCxnSpPr>
            <p:cNvPr id="144" name="直接箭头连接符 143">
              <a:extLst>
                <a:ext uri="{FF2B5EF4-FFF2-40B4-BE49-F238E27FC236}">
                  <a16:creationId xmlns:a16="http://schemas.microsoft.com/office/drawing/2014/main" id="{94DE4232-EB9B-477E-BE1C-1024202A6447}"/>
                </a:ext>
              </a:extLst>
            </p:cNvPr>
            <p:cNvCxnSpPr>
              <a:stCxn id="24" idx="3"/>
            </p:cNvCxnSpPr>
            <p:nvPr/>
          </p:nvCxnSpPr>
          <p:spPr>
            <a:xfrm>
              <a:off x="7962427" y="2904327"/>
              <a:ext cx="190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A79CE246-0922-4F63-A019-57ECC2BFD6EF}"/>
                </a:ext>
              </a:extLst>
            </p:cNvPr>
            <p:cNvCxnSpPr>
              <a:stCxn id="25" idx="3"/>
            </p:cNvCxnSpPr>
            <p:nvPr/>
          </p:nvCxnSpPr>
          <p:spPr>
            <a:xfrm flipV="1">
              <a:off x="7962427" y="3170539"/>
              <a:ext cx="190054" cy="4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89723F40-BC3F-4420-B75F-F9C2E0E75987}"/>
                </a:ext>
              </a:extLst>
            </p:cNvPr>
            <p:cNvCxnSpPr/>
            <p:nvPr/>
          </p:nvCxnSpPr>
          <p:spPr>
            <a:xfrm>
              <a:off x="7962427" y="3454825"/>
              <a:ext cx="190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076A01D2-29D5-449F-8828-0CB802703F9A}"/>
                </a:ext>
              </a:extLst>
            </p:cNvPr>
            <p:cNvCxnSpPr/>
            <p:nvPr/>
          </p:nvCxnSpPr>
          <p:spPr>
            <a:xfrm>
              <a:off x="7962427" y="3724276"/>
              <a:ext cx="190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332BCE21-6D6F-4527-A5E3-55EF03A64682}"/>
                </a:ext>
              </a:extLst>
            </p:cNvPr>
            <p:cNvCxnSpPr>
              <a:stCxn id="28" idx="3"/>
            </p:cNvCxnSpPr>
            <p:nvPr/>
          </p:nvCxnSpPr>
          <p:spPr>
            <a:xfrm>
              <a:off x="7962427" y="4001339"/>
              <a:ext cx="190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矩形 152">
              <a:extLst>
                <a:ext uri="{FF2B5EF4-FFF2-40B4-BE49-F238E27FC236}">
                  <a16:creationId xmlns:a16="http://schemas.microsoft.com/office/drawing/2014/main" id="{C2791C9E-96A9-483A-B902-CDF760932ADF}"/>
                </a:ext>
              </a:extLst>
            </p:cNvPr>
            <p:cNvSpPr/>
            <p:nvPr/>
          </p:nvSpPr>
          <p:spPr>
            <a:xfrm>
              <a:off x="9783815" y="2445174"/>
              <a:ext cx="400776" cy="20193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出</a:t>
              </a:r>
              <a:endParaRPr lang="en-US" altLang="zh-CN" dirty="0">
                <a:solidFill>
                  <a:schemeClr val="tx1"/>
                </a:solidFill>
              </a:endParaRPr>
            </a:p>
            <a:p>
              <a:r>
                <a:rPr lang="zh-CN" altLang="en-US" dirty="0">
                  <a:solidFill>
                    <a:schemeClr val="tx1"/>
                  </a:solidFill>
                </a:rPr>
                <a:t>接</a:t>
              </a:r>
              <a:endParaRPr lang="en-US" altLang="zh-CN" dirty="0">
                <a:solidFill>
                  <a:schemeClr val="tx1"/>
                </a:solidFill>
              </a:endParaRPr>
            </a:p>
            <a:p>
              <a:r>
                <a:rPr lang="zh-CN" altLang="en-US" dirty="0">
                  <a:solidFill>
                    <a:schemeClr val="tx1"/>
                  </a:solidFill>
                </a:rPr>
                <a:t>口</a:t>
              </a:r>
            </a:p>
          </p:txBody>
        </p:sp>
      </p:grpSp>
    </p:spTree>
    <p:extLst>
      <p:ext uri="{BB962C8B-B14F-4D97-AF65-F5344CB8AC3E}">
        <p14:creationId xmlns:p14="http://schemas.microsoft.com/office/powerpoint/2010/main" val="154306085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D35589F-2B3E-481C-BD2E-570A3921F141}"/>
              </a:ext>
            </a:extLst>
          </p:cNvPr>
          <p:cNvCxnSpPr/>
          <p:nvPr/>
        </p:nvCxnSpPr>
        <p:spPr>
          <a:xfrm>
            <a:off x="1826008" y="2705766"/>
            <a:ext cx="82543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BCCF197-95A6-4210-883A-A955DC526F4A}"/>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a:t>
            </a:r>
            <a:r>
              <a:rPr lang="zh-CN" altLang="en-US" sz="3200" dirty="0">
                <a:latin typeface="+mn-lt"/>
                <a:ea typeface="+mn-ea"/>
                <a:cs typeface="+mn-ea"/>
                <a:sym typeface="+mn-lt"/>
              </a:rPr>
              <a:t>报文转发总结 </a:t>
            </a:r>
            <a:r>
              <a:rPr lang="en-US" altLang="zh-CN" sz="3200" dirty="0">
                <a:latin typeface="+mn-lt"/>
                <a:ea typeface="+mn-ea"/>
                <a:cs typeface="+mn-ea"/>
                <a:sym typeface="+mn-lt"/>
              </a:rPr>
              <a:t>- SRH</a:t>
            </a:r>
            <a:r>
              <a:rPr lang="zh-CN" altLang="en-US" sz="3200" dirty="0">
                <a:latin typeface="+mn-lt"/>
                <a:ea typeface="+mn-ea"/>
                <a:cs typeface="+mn-ea"/>
                <a:sym typeface="+mn-lt"/>
              </a:rPr>
              <a:t>的处理过程</a:t>
            </a:r>
          </a:p>
        </p:txBody>
      </p:sp>
      <p:sp>
        <p:nvSpPr>
          <p:cNvPr id="36" name="文本占位符 35">
            <a:extLst>
              <a:ext uri="{FF2B5EF4-FFF2-40B4-BE49-F238E27FC236}">
                <a16:creationId xmlns:a16="http://schemas.microsoft.com/office/drawing/2014/main" id="{B1006F98-F582-47D9-AE91-0233448DE61D}"/>
              </a:ext>
            </a:extLst>
          </p:cNvPr>
          <p:cNvSpPr>
            <a:spLocks noGrp="1"/>
          </p:cNvSpPr>
          <p:nvPr>
            <p:ph idx="1"/>
          </p:nvPr>
        </p:nvSpPr>
        <p:spPr>
          <a:xfrm>
            <a:off x="660400" y="1130300"/>
            <a:ext cx="10858500" cy="758766"/>
          </a:xfrm>
        </p:spPr>
        <p:txBody>
          <a:bodyPr vert="horz" lIns="91440" tIns="45720" rIns="91440" bIns="45720" rtlCol="0">
            <a:normAutofit fontScale="85000" lnSpcReduction="20000"/>
          </a:bodyPr>
          <a:lstStyle/>
          <a:p>
            <a:pPr marL="266700" indent="-266700">
              <a:buFont typeface="Wingdings" panose="05000000000000000000" pitchFamily="2" charset="2"/>
              <a:buChar char="n"/>
            </a:pPr>
            <a:r>
              <a:rPr lang="zh-CN" altLang="en-US" sz="2400" dirty="0">
                <a:solidFill>
                  <a:schemeClr val="accent1"/>
                </a:solidFill>
                <a:cs typeface="+mn-ea"/>
                <a:sym typeface="+mn-lt"/>
              </a:rPr>
              <a:t>在</a:t>
            </a:r>
            <a:r>
              <a:rPr lang="en-US" altLang="zh-CN" sz="2400" dirty="0">
                <a:solidFill>
                  <a:schemeClr val="accent1"/>
                </a:solidFill>
                <a:cs typeface="+mn-ea"/>
                <a:sym typeface="+mn-lt"/>
              </a:rPr>
              <a:t>SRv6</a:t>
            </a:r>
            <a:r>
              <a:rPr lang="zh-CN" altLang="en-US" sz="2400" dirty="0">
                <a:solidFill>
                  <a:schemeClr val="accent1"/>
                </a:solidFill>
                <a:cs typeface="+mn-ea"/>
                <a:sym typeface="+mn-lt"/>
              </a:rPr>
              <a:t>转发过程中每经过一个</a:t>
            </a:r>
            <a:r>
              <a:rPr lang="en-US" altLang="zh-CN" sz="2400" dirty="0">
                <a:solidFill>
                  <a:schemeClr val="accent1"/>
                </a:solidFill>
                <a:cs typeface="+mn-ea"/>
                <a:sym typeface="+mn-lt"/>
              </a:rPr>
              <a:t>SRv6 Endpoint</a:t>
            </a:r>
            <a:r>
              <a:rPr lang="zh-CN" altLang="en-US" sz="2400" dirty="0">
                <a:solidFill>
                  <a:schemeClr val="accent1"/>
                </a:solidFill>
                <a:cs typeface="+mn-ea"/>
                <a:sym typeface="+mn-lt"/>
              </a:rPr>
              <a:t>节点，</a:t>
            </a:r>
            <a:r>
              <a:rPr lang="en-US" altLang="zh-CN" sz="2400" dirty="0">
                <a:solidFill>
                  <a:schemeClr val="accent1"/>
                </a:solidFill>
                <a:cs typeface="+mn-ea"/>
                <a:sym typeface="+mn-lt"/>
              </a:rPr>
              <a:t>Segments Left</a:t>
            </a:r>
            <a:r>
              <a:rPr lang="zh-CN" altLang="en-US" sz="2400" dirty="0">
                <a:solidFill>
                  <a:schemeClr val="accent1"/>
                </a:solidFill>
                <a:cs typeface="+mn-ea"/>
                <a:sym typeface="+mn-lt"/>
              </a:rPr>
              <a:t>（</a:t>
            </a:r>
            <a:r>
              <a:rPr lang="en-US" altLang="zh-CN" sz="2400" dirty="0">
                <a:solidFill>
                  <a:schemeClr val="accent1"/>
                </a:solidFill>
                <a:cs typeface="+mn-ea"/>
                <a:sym typeface="+mn-lt"/>
              </a:rPr>
              <a:t>SL</a:t>
            </a:r>
            <a:r>
              <a:rPr lang="zh-CN" altLang="en-US" sz="2400" dirty="0">
                <a:solidFill>
                  <a:schemeClr val="accent1"/>
                </a:solidFill>
                <a:cs typeface="+mn-ea"/>
                <a:sym typeface="+mn-lt"/>
              </a:rPr>
              <a:t>）字段减</a:t>
            </a:r>
            <a:r>
              <a:rPr lang="en-US" altLang="zh-CN" sz="2400" dirty="0">
                <a:solidFill>
                  <a:schemeClr val="accent1"/>
                </a:solidFill>
                <a:cs typeface="+mn-ea"/>
                <a:sym typeface="+mn-lt"/>
              </a:rPr>
              <a:t>1</a:t>
            </a:r>
            <a:r>
              <a:rPr lang="zh-CN" altLang="en-US" sz="2400" dirty="0">
                <a:solidFill>
                  <a:schemeClr val="accent1"/>
                </a:solidFill>
                <a:cs typeface="+mn-ea"/>
                <a:sym typeface="+mn-lt"/>
              </a:rPr>
              <a:t>，</a:t>
            </a:r>
            <a:r>
              <a:rPr lang="en-US" altLang="zh-CN" sz="2400" dirty="0">
                <a:solidFill>
                  <a:schemeClr val="accent1"/>
                </a:solidFill>
                <a:cs typeface="+mn-ea"/>
                <a:sym typeface="+mn-lt"/>
              </a:rPr>
              <a:t>IPv6 DA</a:t>
            </a:r>
            <a:r>
              <a:rPr lang="zh-CN" altLang="en-US" sz="2400" dirty="0">
                <a:solidFill>
                  <a:schemeClr val="accent1"/>
                </a:solidFill>
                <a:cs typeface="+mn-ea"/>
                <a:sym typeface="+mn-lt"/>
              </a:rPr>
              <a:t>信息变换一次。</a:t>
            </a:r>
            <a:r>
              <a:rPr lang="en-US" altLang="zh-CN" sz="2400" dirty="0">
                <a:solidFill>
                  <a:schemeClr val="accent1"/>
                </a:solidFill>
                <a:cs typeface="+mn-ea"/>
                <a:sym typeface="+mn-lt"/>
              </a:rPr>
              <a:t>Segments Left</a:t>
            </a:r>
            <a:r>
              <a:rPr lang="zh-CN" altLang="en-US" sz="2400" dirty="0">
                <a:solidFill>
                  <a:schemeClr val="accent1"/>
                </a:solidFill>
                <a:cs typeface="+mn-ea"/>
                <a:sym typeface="+mn-lt"/>
              </a:rPr>
              <a:t>和</a:t>
            </a:r>
            <a:r>
              <a:rPr lang="en-US" altLang="zh-CN" sz="2400" dirty="0">
                <a:solidFill>
                  <a:schemeClr val="accent1"/>
                </a:solidFill>
                <a:cs typeface="+mn-ea"/>
                <a:sym typeface="+mn-lt"/>
              </a:rPr>
              <a:t>Segment List</a:t>
            </a:r>
            <a:r>
              <a:rPr lang="zh-CN" altLang="en-US" sz="2400" dirty="0">
                <a:solidFill>
                  <a:schemeClr val="accent1"/>
                </a:solidFill>
                <a:cs typeface="+mn-ea"/>
                <a:sym typeface="+mn-lt"/>
              </a:rPr>
              <a:t>字段共同决定</a:t>
            </a:r>
            <a:r>
              <a:rPr lang="en-US" altLang="zh-CN" sz="2400" dirty="0">
                <a:solidFill>
                  <a:schemeClr val="accent1"/>
                </a:solidFill>
                <a:cs typeface="+mn-ea"/>
                <a:sym typeface="+mn-lt"/>
              </a:rPr>
              <a:t>IPv6 DA</a:t>
            </a:r>
            <a:r>
              <a:rPr lang="zh-CN" altLang="en-US" sz="2400" dirty="0">
                <a:solidFill>
                  <a:schemeClr val="accent1"/>
                </a:solidFill>
                <a:cs typeface="+mn-ea"/>
                <a:sym typeface="+mn-lt"/>
              </a:rPr>
              <a:t>信息。</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sp>
        <p:nvSpPr>
          <p:cNvPr id="12" name="Freeform 159">
            <a:extLst>
              <a:ext uri="{FF2B5EF4-FFF2-40B4-BE49-F238E27FC236}">
                <a16:creationId xmlns:a16="http://schemas.microsoft.com/office/drawing/2014/main" id="{46659730-42DD-4BE0-8889-0299266DB2C8}"/>
              </a:ext>
            </a:extLst>
          </p:cNvPr>
          <p:cNvSpPr/>
          <p:nvPr/>
        </p:nvSpPr>
        <p:spPr>
          <a:xfrm flipH="1">
            <a:off x="6565723" y="2322679"/>
            <a:ext cx="973564" cy="508910"/>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a:cs typeface="+mn-ea"/>
              <a:sym typeface="+mn-lt"/>
            </a:endParaRPr>
          </a:p>
        </p:txBody>
      </p:sp>
      <p:sp>
        <p:nvSpPr>
          <p:cNvPr id="13" name="矩形 12">
            <a:extLst>
              <a:ext uri="{FF2B5EF4-FFF2-40B4-BE49-F238E27FC236}">
                <a16:creationId xmlns:a16="http://schemas.microsoft.com/office/drawing/2014/main" id="{9743F751-5B00-462D-88D4-270BC4C5A9F5}"/>
              </a:ext>
            </a:extLst>
          </p:cNvPr>
          <p:cNvSpPr/>
          <p:nvPr/>
        </p:nvSpPr>
        <p:spPr>
          <a:xfrm>
            <a:off x="1686360" y="3757198"/>
            <a:ext cx="1824015" cy="14081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600">
              <a:solidFill>
                <a:schemeClr val="tx1"/>
              </a:solidFill>
              <a:cs typeface="+mn-ea"/>
              <a:sym typeface="+mn-lt"/>
            </a:endParaRPr>
          </a:p>
        </p:txBody>
      </p:sp>
      <p:sp>
        <p:nvSpPr>
          <p:cNvPr id="14" name="文本框 13">
            <a:extLst>
              <a:ext uri="{FF2B5EF4-FFF2-40B4-BE49-F238E27FC236}">
                <a16:creationId xmlns:a16="http://schemas.microsoft.com/office/drawing/2014/main" id="{159E4295-FE17-4D04-9B0B-304A73C4E559}"/>
              </a:ext>
            </a:extLst>
          </p:cNvPr>
          <p:cNvSpPr txBox="1"/>
          <p:nvPr/>
        </p:nvSpPr>
        <p:spPr>
          <a:xfrm>
            <a:off x="1870276" y="3766723"/>
            <a:ext cx="1475083" cy="1401602"/>
          </a:xfrm>
          <a:prstGeom prst="rect">
            <a:avLst/>
          </a:prstGeom>
          <a:noFill/>
        </p:spPr>
        <p:txBody>
          <a:bodyPr wrap="none" rtlCol="0">
            <a:spAutoFit/>
          </a:bodyPr>
          <a:lstStyle/>
          <a:p>
            <a:pPr algn="ctr">
              <a:lnSpc>
                <a:spcPct val="120000"/>
              </a:lnSpc>
            </a:pPr>
            <a:r>
              <a:rPr lang="en-US" altLang="zh-CN" sz="1200" dirty="0">
                <a:cs typeface="+mn-ea"/>
                <a:sym typeface="+mn-lt"/>
              </a:rPr>
              <a:t>SRH(SL=n)</a:t>
            </a:r>
          </a:p>
          <a:p>
            <a:pPr algn="ctr">
              <a:lnSpc>
                <a:spcPct val="120000"/>
              </a:lnSpc>
            </a:pPr>
            <a:r>
              <a:rPr lang="en-US" altLang="zh-CN" sz="1200" dirty="0">
                <a:cs typeface="+mn-ea"/>
                <a:sym typeface="+mn-lt"/>
              </a:rPr>
              <a:t>(Segment List [0],</a:t>
            </a:r>
          </a:p>
          <a:p>
            <a:pPr algn="ctr">
              <a:lnSpc>
                <a:spcPct val="120000"/>
              </a:lnSpc>
            </a:pPr>
            <a:r>
              <a:rPr lang="en-US" altLang="zh-CN" sz="1200" dirty="0">
                <a:cs typeface="+mn-ea"/>
                <a:sym typeface="+mn-lt"/>
              </a:rPr>
              <a:t>Segment List [1],</a:t>
            </a:r>
          </a:p>
          <a:p>
            <a:pPr algn="ctr">
              <a:lnSpc>
                <a:spcPct val="120000"/>
              </a:lnSpc>
            </a:pPr>
            <a:r>
              <a:rPr lang="en-US" altLang="zh-CN" sz="1200" dirty="0">
                <a:cs typeface="+mn-ea"/>
                <a:sym typeface="+mn-lt"/>
              </a:rPr>
              <a:t>…,</a:t>
            </a:r>
          </a:p>
          <a:p>
            <a:pPr algn="ctr">
              <a:lnSpc>
                <a:spcPct val="120000"/>
              </a:lnSpc>
            </a:pPr>
            <a:r>
              <a:rPr lang="en-US" altLang="zh-CN" sz="1200" dirty="0">
                <a:cs typeface="+mn-ea"/>
                <a:sym typeface="+mn-lt"/>
              </a:rPr>
              <a:t>Segment List [n-1],</a:t>
            </a:r>
          </a:p>
          <a:p>
            <a:pPr algn="ctr">
              <a:lnSpc>
                <a:spcPct val="120000"/>
              </a:lnSpc>
            </a:pPr>
            <a:r>
              <a:rPr lang="en-US" altLang="zh-CN" sz="1200" dirty="0">
                <a:cs typeface="+mn-ea"/>
                <a:sym typeface="+mn-lt"/>
              </a:rPr>
              <a:t>Segment List [n])</a:t>
            </a:r>
            <a:endParaRPr lang="zh-CN" altLang="en-US" sz="1200" dirty="0">
              <a:cs typeface="+mn-ea"/>
              <a:sym typeface="+mn-lt"/>
            </a:endParaRPr>
          </a:p>
        </p:txBody>
      </p:sp>
      <p:sp>
        <p:nvSpPr>
          <p:cNvPr id="15" name="矩形 14">
            <a:extLst>
              <a:ext uri="{FF2B5EF4-FFF2-40B4-BE49-F238E27FC236}">
                <a16:creationId xmlns:a16="http://schemas.microsoft.com/office/drawing/2014/main" id="{6431D1AB-6DDA-4B7D-A524-7F82F16CC749}"/>
              </a:ext>
            </a:extLst>
          </p:cNvPr>
          <p:cNvSpPr/>
          <p:nvPr/>
        </p:nvSpPr>
        <p:spPr>
          <a:xfrm>
            <a:off x="1686360" y="3145567"/>
            <a:ext cx="1824015" cy="563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600">
              <a:solidFill>
                <a:schemeClr val="tx1"/>
              </a:solidFill>
              <a:cs typeface="+mn-ea"/>
              <a:sym typeface="+mn-lt"/>
            </a:endParaRPr>
          </a:p>
        </p:txBody>
      </p:sp>
      <p:sp>
        <p:nvSpPr>
          <p:cNvPr id="16" name="文本框 15">
            <a:extLst>
              <a:ext uri="{FF2B5EF4-FFF2-40B4-BE49-F238E27FC236}">
                <a16:creationId xmlns:a16="http://schemas.microsoft.com/office/drawing/2014/main" id="{10B15FA3-F1B4-491D-A725-711CC8B6C909}"/>
              </a:ext>
            </a:extLst>
          </p:cNvPr>
          <p:cNvSpPr txBox="1"/>
          <p:nvPr/>
        </p:nvSpPr>
        <p:spPr>
          <a:xfrm>
            <a:off x="1960048" y="3178243"/>
            <a:ext cx="1295546" cy="515206"/>
          </a:xfrm>
          <a:prstGeom prst="rect">
            <a:avLst/>
          </a:prstGeom>
          <a:noFill/>
        </p:spPr>
        <p:txBody>
          <a:bodyPr wrap="none" rtlCol="0">
            <a:spAutoFit/>
          </a:bodyPr>
          <a:lstStyle/>
          <a:p>
            <a:pPr algn="ctr">
              <a:lnSpc>
                <a:spcPct val="120000"/>
              </a:lnSpc>
            </a:pPr>
            <a:r>
              <a:rPr lang="en-US" altLang="zh-CN" sz="1200" dirty="0">
                <a:cs typeface="+mn-ea"/>
                <a:sym typeface="+mn-lt"/>
              </a:rPr>
              <a:t>IPv6 DA=</a:t>
            </a:r>
          </a:p>
          <a:p>
            <a:pPr algn="ctr">
              <a:lnSpc>
                <a:spcPct val="120000"/>
              </a:lnSpc>
            </a:pPr>
            <a:r>
              <a:rPr lang="en-US" altLang="zh-CN" sz="1200" dirty="0">
                <a:cs typeface="+mn-ea"/>
                <a:sym typeface="+mn-lt"/>
              </a:rPr>
              <a:t>Segment List [n]</a:t>
            </a:r>
            <a:endParaRPr lang="zh-CN" altLang="en-US" sz="1200" dirty="0">
              <a:cs typeface="+mn-ea"/>
              <a:sym typeface="+mn-lt"/>
            </a:endParaRPr>
          </a:p>
        </p:txBody>
      </p:sp>
      <p:sp>
        <p:nvSpPr>
          <p:cNvPr id="17" name="矩形 16">
            <a:extLst>
              <a:ext uri="{FF2B5EF4-FFF2-40B4-BE49-F238E27FC236}">
                <a16:creationId xmlns:a16="http://schemas.microsoft.com/office/drawing/2014/main" id="{D47758D5-95BF-4395-8F8C-42E3F8B055BB}"/>
              </a:ext>
            </a:extLst>
          </p:cNvPr>
          <p:cNvSpPr/>
          <p:nvPr/>
        </p:nvSpPr>
        <p:spPr>
          <a:xfrm>
            <a:off x="3882341" y="3757198"/>
            <a:ext cx="1824015" cy="14081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600">
              <a:solidFill>
                <a:schemeClr val="tx1"/>
              </a:solidFill>
              <a:cs typeface="+mn-ea"/>
              <a:sym typeface="+mn-lt"/>
            </a:endParaRPr>
          </a:p>
        </p:txBody>
      </p:sp>
      <p:sp>
        <p:nvSpPr>
          <p:cNvPr id="18" name="文本框 17">
            <a:extLst>
              <a:ext uri="{FF2B5EF4-FFF2-40B4-BE49-F238E27FC236}">
                <a16:creationId xmlns:a16="http://schemas.microsoft.com/office/drawing/2014/main" id="{6D1B7235-6A8E-47A8-8D6A-417CC0542910}"/>
              </a:ext>
            </a:extLst>
          </p:cNvPr>
          <p:cNvSpPr txBox="1"/>
          <p:nvPr/>
        </p:nvSpPr>
        <p:spPr>
          <a:xfrm>
            <a:off x="4066257" y="3766723"/>
            <a:ext cx="1475083" cy="1401602"/>
          </a:xfrm>
          <a:prstGeom prst="rect">
            <a:avLst/>
          </a:prstGeom>
          <a:noFill/>
        </p:spPr>
        <p:txBody>
          <a:bodyPr wrap="none" rtlCol="0">
            <a:spAutoFit/>
          </a:bodyPr>
          <a:lstStyle/>
          <a:p>
            <a:pPr algn="ctr">
              <a:lnSpc>
                <a:spcPct val="120000"/>
              </a:lnSpc>
            </a:pPr>
            <a:r>
              <a:rPr lang="en-US" altLang="zh-CN" sz="1200" dirty="0">
                <a:cs typeface="+mn-ea"/>
                <a:sym typeface="+mn-lt"/>
              </a:rPr>
              <a:t>SRH(SL=n-1)</a:t>
            </a:r>
          </a:p>
          <a:p>
            <a:pPr algn="ctr">
              <a:lnSpc>
                <a:spcPct val="120000"/>
              </a:lnSpc>
            </a:pPr>
            <a:r>
              <a:rPr lang="en-US" altLang="zh-CN" sz="1200" dirty="0">
                <a:cs typeface="+mn-ea"/>
                <a:sym typeface="+mn-lt"/>
              </a:rPr>
              <a:t>(Segment List [0],</a:t>
            </a:r>
          </a:p>
          <a:p>
            <a:pPr algn="ctr">
              <a:lnSpc>
                <a:spcPct val="120000"/>
              </a:lnSpc>
            </a:pPr>
            <a:r>
              <a:rPr lang="en-US" altLang="zh-CN" sz="1200" dirty="0">
                <a:cs typeface="+mn-ea"/>
                <a:sym typeface="+mn-lt"/>
              </a:rPr>
              <a:t>Segment List [1],</a:t>
            </a:r>
          </a:p>
          <a:p>
            <a:pPr algn="ctr">
              <a:lnSpc>
                <a:spcPct val="120000"/>
              </a:lnSpc>
            </a:pPr>
            <a:r>
              <a:rPr lang="en-US" altLang="zh-CN" sz="1200" dirty="0">
                <a:cs typeface="+mn-ea"/>
                <a:sym typeface="+mn-lt"/>
              </a:rPr>
              <a:t>…,</a:t>
            </a:r>
          </a:p>
          <a:p>
            <a:pPr algn="ctr">
              <a:lnSpc>
                <a:spcPct val="120000"/>
              </a:lnSpc>
            </a:pPr>
            <a:r>
              <a:rPr lang="en-US" altLang="zh-CN" sz="1200" dirty="0">
                <a:cs typeface="+mn-ea"/>
                <a:sym typeface="+mn-lt"/>
              </a:rPr>
              <a:t>Segment List [n-1],</a:t>
            </a:r>
          </a:p>
          <a:p>
            <a:pPr algn="ctr">
              <a:lnSpc>
                <a:spcPct val="120000"/>
              </a:lnSpc>
            </a:pPr>
            <a:r>
              <a:rPr lang="en-US" altLang="zh-CN" sz="1200" dirty="0">
                <a:cs typeface="+mn-ea"/>
                <a:sym typeface="+mn-lt"/>
              </a:rPr>
              <a:t>Segment List [n])</a:t>
            </a:r>
            <a:endParaRPr lang="zh-CN" altLang="en-US" sz="1200" dirty="0">
              <a:cs typeface="+mn-ea"/>
              <a:sym typeface="+mn-lt"/>
            </a:endParaRPr>
          </a:p>
        </p:txBody>
      </p:sp>
      <p:sp>
        <p:nvSpPr>
          <p:cNvPr id="19" name="矩形 18">
            <a:extLst>
              <a:ext uri="{FF2B5EF4-FFF2-40B4-BE49-F238E27FC236}">
                <a16:creationId xmlns:a16="http://schemas.microsoft.com/office/drawing/2014/main" id="{A6909574-FB40-493D-AE6D-2A3E2AC6E2EA}"/>
              </a:ext>
            </a:extLst>
          </p:cNvPr>
          <p:cNvSpPr/>
          <p:nvPr/>
        </p:nvSpPr>
        <p:spPr>
          <a:xfrm>
            <a:off x="3882341" y="3145567"/>
            <a:ext cx="1824015" cy="563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600">
              <a:solidFill>
                <a:schemeClr val="tx1"/>
              </a:solidFill>
              <a:cs typeface="+mn-ea"/>
              <a:sym typeface="+mn-lt"/>
            </a:endParaRPr>
          </a:p>
        </p:txBody>
      </p:sp>
      <p:sp>
        <p:nvSpPr>
          <p:cNvPr id="20" name="文本框 19">
            <a:extLst>
              <a:ext uri="{FF2B5EF4-FFF2-40B4-BE49-F238E27FC236}">
                <a16:creationId xmlns:a16="http://schemas.microsoft.com/office/drawing/2014/main" id="{F67CEBD9-9DEF-4672-9205-29E1266ACA85}"/>
              </a:ext>
            </a:extLst>
          </p:cNvPr>
          <p:cNvSpPr txBox="1"/>
          <p:nvPr/>
        </p:nvSpPr>
        <p:spPr>
          <a:xfrm>
            <a:off x="4087900" y="3178243"/>
            <a:ext cx="1431802" cy="515206"/>
          </a:xfrm>
          <a:prstGeom prst="rect">
            <a:avLst/>
          </a:prstGeom>
          <a:noFill/>
        </p:spPr>
        <p:txBody>
          <a:bodyPr wrap="none" rtlCol="0">
            <a:spAutoFit/>
          </a:bodyPr>
          <a:lstStyle/>
          <a:p>
            <a:pPr algn="ctr">
              <a:lnSpc>
                <a:spcPct val="120000"/>
              </a:lnSpc>
            </a:pPr>
            <a:r>
              <a:rPr lang="en-US" altLang="zh-CN" sz="1200" dirty="0">
                <a:cs typeface="+mn-ea"/>
                <a:sym typeface="+mn-lt"/>
              </a:rPr>
              <a:t>IPv6 DA=</a:t>
            </a:r>
          </a:p>
          <a:p>
            <a:pPr algn="ctr">
              <a:lnSpc>
                <a:spcPct val="120000"/>
              </a:lnSpc>
            </a:pPr>
            <a:r>
              <a:rPr lang="en-US" altLang="zh-CN" sz="1200" dirty="0">
                <a:cs typeface="+mn-ea"/>
                <a:sym typeface="+mn-lt"/>
              </a:rPr>
              <a:t>Segment List [n-1]</a:t>
            </a:r>
            <a:endParaRPr lang="zh-CN" altLang="en-US" sz="1200" dirty="0">
              <a:cs typeface="+mn-ea"/>
              <a:sym typeface="+mn-lt"/>
            </a:endParaRPr>
          </a:p>
        </p:txBody>
      </p:sp>
      <p:sp>
        <p:nvSpPr>
          <p:cNvPr id="21" name="文本框 20">
            <a:extLst>
              <a:ext uri="{FF2B5EF4-FFF2-40B4-BE49-F238E27FC236}">
                <a16:creationId xmlns:a16="http://schemas.microsoft.com/office/drawing/2014/main" id="{B753B23A-4DBC-49E7-86AB-5930062DBF2D}"/>
              </a:ext>
            </a:extLst>
          </p:cNvPr>
          <p:cNvSpPr txBox="1"/>
          <p:nvPr/>
        </p:nvSpPr>
        <p:spPr>
          <a:xfrm>
            <a:off x="1098387" y="1896275"/>
            <a:ext cx="1101584" cy="585610"/>
          </a:xfrm>
          <a:prstGeom prst="rect">
            <a:avLst/>
          </a:prstGeom>
          <a:noFill/>
        </p:spPr>
        <p:txBody>
          <a:bodyPr wrap="none" rtlCol="0">
            <a:spAutoFit/>
          </a:bodyPr>
          <a:lstStyle/>
          <a:p>
            <a:pPr>
              <a:lnSpc>
                <a:spcPct val="120000"/>
              </a:lnSpc>
            </a:pPr>
            <a:r>
              <a:rPr lang="en-US" altLang="zh-CN" sz="1400" dirty="0">
                <a:solidFill>
                  <a:schemeClr val="tx2"/>
                </a:solidFill>
                <a:cs typeface="+mn-ea"/>
                <a:sym typeface="+mn-lt"/>
              </a:rPr>
              <a:t>Source </a:t>
            </a:r>
          </a:p>
          <a:p>
            <a:pPr>
              <a:lnSpc>
                <a:spcPct val="120000"/>
              </a:lnSpc>
            </a:pPr>
            <a:r>
              <a:rPr lang="en-US" altLang="zh-CN" sz="1400" dirty="0">
                <a:solidFill>
                  <a:schemeClr val="tx2"/>
                </a:solidFill>
                <a:cs typeface="+mn-ea"/>
                <a:sym typeface="+mn-lt"/>
              </a:rPr>
              <a:t>SRv6 Node</a:t>
            </a:r>
            <a:endParaRPr lang="zh-CN" altLang="en-US" sz="1400" dirty="0">
              <a:solidFill>
                <a:schemeClr val="tx2"/>
              </a:solidFill>
              <a:cs typeface="+mn-ea"/>
              <a:sym typeface="+mn-lt"/>
            </a:endParaRPr>
          </a:p>
        </p:txBody>
      </p:sp>
      <p:sp>
        <p:nvSpPr>
          <p:cNvPr id="22" name="文本框 21">
            <a:extLst>
              <a:ext uri="{FF2B5EF4-FFF2-40B4-BE49-F238E27FC236}">
                <a16:creationId xmlns:a16="http://schemas.microsoft.com/office/drawing/2014/main" id="{0E8F343E-CC71-4E0F-A2D6-79C8EAC5A41A}"/>
              </a:ext>
            </a:extLst>
          </p:cNvPr>
          <p:cNvSpPr txBox="1"/>
          <p:nvPr/>
        </p:nvSpPr>
        <p:spPr>
          <a:xfrm>
            <a:off x="2951061" y="2051676"/>
            <a:ext cx="1478290" cy="327077"/>
          </a:xfrm>
          <a:prstGeom prst="rect">
            <a:avLst/>
          </a:prstGeom>
          <a:noFill/>
        </p:spPr>
        <p:txBody>
          <a:bodyPr wrap="none" rtlCol="0">
            <a:spAutoFit/>
          </a:bodyPr>
          <a:lstStyle/>
          <a:p>
            <a:pPr>
              <a:lnSpc>
                <a:spcPct val="120000"/>
              </a:lnSpc>
            </a:pPr>
            <a:r>
              <a:rPr lang="en-US" altLang="zh-CN" sz="1400" dirty="0">
                <a:solidFill>
                  <a:schemeClr val="tx2"/>
                </a:solidFill>
                <a:cs typeface="+mn-ea"/>
                <a:sym typeface="+mn-lt"/>
              </a:rPr>
              <a:t>Segment List [n]</a:t>
            </a:r>
          </a:p>
        </p:txBody>
      </p:sp>
      <p:sp>
        <p:nvSpPr>
          <p:cNvPr id="23" name="文本框 22">
            <a:extLst>
              <a:ext uri="{FF2B5EF4-FFF2-40B4-BE49-F238E27FC236}">
                <a16:creationId xmlns:a16="http://schemas.microsoft.com/office/drawing/2014/main" id="{02C65216-780A-465E-B12D-5B1ABC349E46}"/>
              </a:ext>
            </a:extLst>
          </p:cNvPr>
          <p:cNvSpPr txBox="1"/>
          <p:nvPr/>
        </p:nvSpPr>
        <p:spPr>
          <a:xfrm>
            <a:off x="5006300" y="2051676"/>
            <a:ext cx="1636987" cy="327077"/>
          </a:xfrm>
          <a:prstGeom prst="rect">
            <a:avLst/>
          </a:prstGeom>
          <a:noFill/>
        </p:spPr>
        <p:txBody>
          <a:bodyPr wrap="none" rtlCol="0">
            <a:spAutoFit/>
          </a:bodyPr>
          <a:lstStyle/>
          <a:p>
            <a:pPr>
              <a:lnSpc>
                <a:spcPct val="120000"/>
              </a:lnSpc>
            </a:pPr>
            <a:r>
              <a:rPr lang="en-US" altLang="zh-CN" sz="1400">
                <a:solidFill>
                  <a:schemeClr val="tx2"/>
                </a:solidFill>
                <a:cs typeface="+mn-ea"/>
                <a:sym typeface="+mn-lt"/>
              </a:rPr>
              <a:t>Segment List [n-1]</a:t>
            </a:r>
          </a:p>
        </p:txBody>
      </p:sp>
      <p:sp>
        <p:nvSpPr>
          <p:cNvPr id="24" name="文本框 23">
            <a:extLst>
              <a:ext uri="{FF2B5EF4-FFF2-40B4-BE49-F238E27FC236}">
                <a16:creationId xmlns:a16="http://schemas.microsoft.com/office/drawing/2014/main" id="{0DD5BF56-6540-4250-8C75-EC99EB2533F2}"/>
              </a:ext>
            </a:extLst>
          </p:cNvPr>
          <p:cNvSpPr txBox="1"/>
          <p:nvPr/>
        </p:nvSpPr>
        <p:spPr>
          <a:xfrm>
            <a:off x="7355719" y="2051676"/>
            <a:ext cx="1478290" cy="327077"/>
          </a:xfrm>
          <a:prstGeom prst="rect">
            <a:avLst/>
          </a:prstGeom>
          <a:noFill/>
        </p:spPr>
        <p:txBody>
          <a:bodyPr wrap="none" rtlCol="0">
            <a:spAutoFit/>
          </a:bodyPr>
          <a:lstStyle/>
          <a:p>
            <a:pPr>
              <a:lnSpc>
                <a:spcPct val="120000"/>
              </a:lnSpc>
            </a:pPr>
            <a:r>
              <a:rPr lang="en-US" altLang="zh-CN" sz="1400">
                <a:solidFill>
                  <a:schemeClr val="tx2"/>
                </a:solidFill>
                <a:cs typeface="+mn-ea"/>
                <a:sym typeface="+mn-lt"/>
              </a:rPr>
              <a:t>Segment List [1]</a:t>
            </a:r>
          </a:p>
        </p:txBody>
      </p:sp>
      <p:sp>
        <p:nvSpPr>
          <p:cNvPr id="25" name="文本框 24">
            <a:extLst>
              <a:ext uri="{FF2B5EF4-FFF2-40B4-BE49-F238E27FC236}">
                <a16:creationId xmlns:a16="http://schemas.microsoft.com/office/drawing/2014/main" id="{8049F227-D789-4592-9795-00F54D403B11}"/>
              </a:ext>
            </a:extLst>
          </p:cNvPr>
          <p:cNvSpPr txBox="1"/>
          <p:nvPr/>
        </p:nvSpPr>
        <p:spPr>
          <a:xfrm>
            <a:off x="9419830" y="2051676"/>
            <a:ext cx="1478290" cy="327077"/>
          </a:xfrm>
          <a:prstGeom prst="rect">
            <a:avLst/>
          </a:prstGeom>
          <a:noFill/>
        </p:spPr>
        <p:txBody>
          <a:bodyPr wrap="none" rtlCol="0">
            <a:spAutoFit/>
          </a:bodyPr>
          <a:lstStyle/>
          <a:p>
            <a:pPr>
              <a:lnSpc>
                <a:spcPct val="120000"/>
              </a:lnSpc>
            </a:pPr>
            <a:r>
              <a:rPr lang="en-US" altLang="zh-CN" sz="1400">
                <a:solidFill>
                  <a:schemeClr val="tx2"/>
                </a:solidFill>
                <a:cs typeface="+mn-ea"/>
                <a:sym typeface="+mn-lt"/>
              </a:rPr>
              <a:t>Segment List [0]</a:t>
            </a:r>
          </a:p>
        </p:txBody>
      </p:sp>
      <p:sp>
        <p:nvSpPr>
          <p:cNvPr id="26" name="矩形 25">
            <a:extLst>
              <a:ext uri="{FF2B5EF4-FFF2-40B4-BE49-F238E27FC236}">
                <a16:creationId xmlns:a16="http://schemas.microsoft.com/office/drawing/2014/main" id="{B3275E36-D8B9-4007-BBB6-FA24F7F0B991}"/>
              </a:ext>
            </a:extLst>
          </p:cNvPr>
          <p:cNvSpPr/>
          <p:nvPr/>
        </p:nvSpPr>
        <p:spPr>
          <a:xfrm>
            <a:off x="6181156" y="3757198"/>
            <a:ext cx="1824015" cy="14081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600">
              <a:solidFill>
                <a:schemeClr val="tx1"/>
              </a:solidFill>
              <a:cs typeface="+mn-ea"/>
              <a:sym typeface="+mn-lt"/>
            </a:endParaRPr>
          </a:p>
        </p:txBody>
      </p:sp>
      <p:sp>
        <p:nvSpPr>
          <p:cNvPr id="27" name="文本框 26">
            <a:extLst>
              <a:ext uri="{FF2B5EF4-FFF2-40B4-BE49-F238E27FC236}">
                <a16:creationId xmlns:a16="http://schemas.microsoft.com/office/drawing/2014/main" id="{906D2F7E-AECF-49FD-B69E-DBC9111F883B}"/>
              </a:ext>
            </a:extLst>
          </p:cNvPr>
          <p:cNvSpPr txBox="1"/>
          <p:nvPr/>
        </p:nvSpPr>
        <p:spPr>
          <a:xfrm>
            <a:off x="6365072" y="3766723"/>
            <a:ext cx="1475083" cy="1401602"/>
          </a:xfrm>
          <a:prstGeom prst="rect">
            <a:avLst/>
          </a:prstGeom>
          <a:noFill/>
        </p:spPr>
        <p:txBody>
          <a:bodyPr wrap="none" rtlCol="0">
            <a:spAutoFit/>
          </a:bodyPr>
          <a:lstStyle/>
          <a:p>
            <a:pPr algn="ctr">
              <a:lnSpc>
                <a:spcPct val="120000"/>
              </a:lnSpc>
            </a:pPr>
            <a:r>
              <a:rPr lang="en-US" altLang="zh-CN" sz="1200" dirty="0">
                <a:cs typeface="+mn-ea"/>
                <a:sym typeface="+mn-lt"/>
              </a:rPr>
              <a:t>SRH(SL=1)</a:t>
            </a:r>
          </a:p>
          <a:p>
            <a:pPr algn="ctr">
              <a:lnSpc>
                <a:spcPct val="120000"/>
              </a:lnSpc>
            </a:pPr>
            <a:r>
              <a:rPr lang="en-US" altLang="zh-CN" sz="1200" dirty="0">
                <a:cs typeface="+mn-ea"/>
                <a:sym typeface="+mn-lt"/>
              </a:rPr>
              <a:t>(Segment List [0],</a:t>
            </a:r>
          </a:p>
          <a:p>
            <a:pPr algn="ctr">
              <a:lnSpc>
                <a:spcPct val="120000"/>
              </a:lnSpc>
            </a:pPr>
            <a:r>
              <a:rPr lang="en-US" altLang="zh-CN" sz="1200" dirty="0">
                <a:cs typeface="+mn-ea"/>
                <a:sym typeface="+mn-lt"/>
              </a:rPr>
              <a:t>Segment List [1],</a:t>
            </a:r>
          </a:p>
          <a:p>
            <a:pPr algn="ctr">
              <a:lnSpc>
                <a:spcPct val="120000"/>
              </a:lnSpc>
            </a:pPr>
            <a:r>
              <a:rPr lang="en-US" altLang="zh-CN" sz="1200" dirty="0">
                <a:cs typeface="+mn-ea"/>
                <a:sym typeface="+mn-lt"/>
              </a:rPr>
              <a:t>…,</a:t>
            </a:r>
          </a:p>
          <a:p>
            <a:pPr algn="ctr">
              <a:lnSpc>
                <a:spcPct val="120000"/>
              </a:lnSpc>
            </a:pPr>
            <a:r>
              <a:rPr lang="en-US" altLang="zh-CN" sz="1200" dirty="0">
                <a:cs typeface="+mn-ea"/>
                <a:sym typeface="+mn-lt"/>
              </a:rPr>
              <a:t>Segment List [n-1],</a:t>
            </a:r>
          </a:p>
          <a:p>
            <a:pPr algn="ctr">
              <a:lnSpc>
                <a:spcPct val="120000"/>
              </a:lnSpc>
            </a:pPr>
            <a:r>
              <a:rPr lang="en-US" altLang="zh-CN" sz="1200" dirty="0">
                <a:cs typeface="+mn-ea"/>
                <a:sym typeface="+mn-lt"/>
              </a:rPr>
              <a:t>Segment List [n])</a:t>
            </a:r>
            <a:endParaRPr lang="zh-CN" altLang="en-US" sz="1200" dirty="0">
              <a:cs typeface="+mn-ea"/>
              <a:sym typeface="+mn-lt"/>
            </a:endParaRPr>
          </a:p>
        </p:txBody>
      </p:sp>
      <p:sp>
        <p:nvSpPr>
          <p:cNvPr id="28" name="矩形 27">
            <a:extLst>
              <a:ext uri="{FF2B5EF4-FFF2-40B4-BE49-F238E27FC236}">
                <a16:creationId xmlns:a16="http://schemas.microsoft.com/office/drawing/2014/main" id="{FE43DF9A-A66E-4A6A-B013-BD0AEB7384FB}"/>
              </a:ext>
            </a:extLst>
          </p:cNvPr>
          <p:cNvSpPr/>
          <p:nvPr/>
        </p:nvSpPr>
        <p:spPr>
          <a:xfrm>
            <a:off x="6181156" y="3145567"/>
            <a:ext cx="1824015" cy="563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600">
              <a:solidFill>
                <a:schemeClr val="tx1"/>
              </a:solidFill>
              <a:cs typeface="+mn-ea"/>
              <a:sym typeface="+mn-lt"/>
            </a:endParaRPr>
          </a:p>
        </p:txBody>
      </p:sp>
      <p:sp>
        <p:nvSpPr>
          <p:cNvPr id="29" name="文本框 28">
            <a:extLst>
              <a:ext uri="{FF2B5EF4-FFF2-40B4-BE49-F238E27FC236}">
                <a16:creationId xmlns:a16="http://schemas.microsoft.com/office/drawing/2014/main" id="{A25F38F6-A869-4485-8AB6-71FE311D80BD}"/>
              </a:ext>
            </a:extLst>
          </p:cNvPr>
          <p:cNvSpPr txBox="1"/>
          <p:nvPr/>
        </p:nvSpPr>
        <p:spPr>
          <a:xfrm>
            <a:off x="6454843" y="3178243"/>
            <a:ext cx="1295546" cy="515206"/>
          </a:xfrm>
          <a:prstGeom prst="rect">
            <a:avLst/>
          </a:prstGeom>
          <a:noFill/>
        </p:spPr>
        <p:txBody>
          <a:bodyPr wrap="none" rtlCol="0">
            <a:spAutoFit/>
          </a:bodyPr>
          <a:lstStyle/>
          <a:p>
            <a:pPr algn="ctr">
              <a:lnSpc>
                <a:spcPct val="120000"/>
              </a:lnSpc>
            </a:pPr>
            <a:r>
              <a:rPr lang="en-US" altLang="zh-CN" sz="1200" dirty="0">
                <a:cs typeface="+mn-ea"/>
                <a:sym typeface="+mn-lt"/>
              </a:rPr>
              <a:t>IPv6 DA=</a:t>
            </a:r>
          </a:p>
          <a:p>
            <a:pPr algn="ctr">
              <a:lnSpc>
                <a:spcPct val="120000"/>
              </a:lnSpc>
            </a:pPr>
            <a:r>
              <a:rPr lang="en-US" altLang="zh-CN" sz="1200" dirty="0">
                <a:cs typeface="+mn-ea"/>
                <a:sym typeface="+mn-lt"/>
              </a:rPr>
              <a:t>Segment List [1]</a:t>
            </a:r>
            <a:endParaRPr lang="zh-CN" altLang="en-US" sz="1200" dirty="0">
              <a:cs typeface="+mn-ea"/>
              <a:sym typeface="+mn-lt"/>
            </a:endParaRPr>
          </a:p>
        </p:txBody>
      </p:sp>
      <p:sp>
        <p:nvSpPr>
          <p:cNvPr id="30" name="矩形 29">
            <a:extLst>
              <a:ext uri="{FF2B5EF4-FFF2-40B4-BE49-F238E27FC236}">
                <a16:creationId xmlns:a16="http://schemas.microsoft.com/office/drawing/2014/main" id="{AEF39396-D345-42AF-9E57-04B9E9C8749E}"/>
              </a:ext>
            </a:extLst>
          </p:cNvPr>
          <p:cNvSpPr/>
          <p:nvPr/>
        </p:nvSpPr>
        <p:spPr>
          <a:xfrm>
            <a:off x="8479971" y="3757198"/>
            <a:ext cx="1824015" cy="14081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600">
              <a:solidFill>
                <a:schemeClr val="tx1"/>
              </a:solidFill>
              <a:cs typeface="+mn-ea"/>
              <a:sym typeface="+mn-lt"/>
            </a:endParaRPr>
          </a:p>
        </p:txBody>
      </p:sp>
      <p:sp>
        <p:nvSpPr>
          <p:cNvPr id="31" name="文本框 30">
            <a:extLst>
              <a:ext uri="{FF2B5EF4-FFF2-40B4-BE49-F238E27FC236}">
                <a16:creationId xmlns:a16="http://schemas.microsoft.com/office/drawing/2014/main" id="{A82A901E-5AAB-43C9-A907-5234D42DE2DC}"/>
              </a:ext>
            </a:extLst>
          </p:cNvPr>
          <p:cNvSpPr txBox="1"/>
          <p:nvPr/>
        </p:nvSpPr>
        <p:spPr>
          <a:xfrm>
            <a:off x="8663887" y="3766723"/>
            <a:ext cx="1475083" cy="1401602"/>
          </a:xfrm>
          <a:prstGeom prst="rect">
            <a:avLst/>
          </a:prstGeom>
          <a:noFill/>
        </p:spPr>
        <p:txBody>
          <a:bodyPr wrap="none" rtlCol="0">
            <a:spAutoFit/>
          </a:bodyPr>
          <a:lstStyle/>
          <a:p>
            <a:pPr algn="ctr">
              <a:lnSpc>
                <a:spcPct val="120000"/>
              </a:lnSpc>
            </a:pPr>
            <a:r>
              <a:rPr lang="en-US" altLang="zh-CN" sz="1200" dirty="0">
                <a:cs typeface="+mn-ea"/>
                <a:sym typeface="+mn-lt"/>
              </a:rPr>
              <a:t>SRH(SL=0)</a:t>
            </a:r>
          </a:p>
          <a:p>
            <a:pPr algn="ctr">
              <a:lnSpc>
                <a:spcPct val="120000"/>
              </a:lnSpc>
            </a:pPr>
            <a:r>
              <a:rPr lang="en-US" altLang="zh-CN" sz="1200" dirty="0">
                <a:cs typeface="+mn-ea"/>
                <a:sym typeface="+mn-lt"/>
              </a:rPr>
              <a:t>(Segment List [0],</a:t>
            </a:r>
          </a:p>
          <a:p>
            <a:pPr algn="ctr">
              <a:lnSpc>
                <a:spcPct val="120000"/>
              </a:lnSpc>
            </a:pPr>
            <a:r>
              <a:rPr lang="en-US" altLang="zh-CN" sz="1200" dirty="0">
                <a:cs typeface="+mn-ea"/>
                <a:sym typeface="+mn-lt"/>
              </a:rPr>
              <a:t>Segment List [1],</a:t>
            </a:r>
          </a:p>
          <a:p>
            <a:pPr algn="ctr">
              <a:lnSpc>
                <a:spcPct val="120000"/>
              </a:lnSpc>
            </a:pPr>
            <a:r>
              <a:rPr lang="en-US" altLang="zh-CN" sz="1200" dirty="0">
                <a:cs typeface="+mn-ea"/>
                <a:sym typeface="+mn-lt"/>
              </a:rPr>
              <a:t>…,</a:t>
            </a:r>
          </a:p>
          <a:p>
            <a:pPr algn="ctr">
              <a:lnSpc>
                <a:spcPct val="120000"/>
              </a:lnSpc>
            </a:pPr>
            <a:r>
              <a:rPr lang="en-US" altLang="zh-CN" sz="1200" dirty="0">
                <a:cs typeface="+mn-ea"/>
                <a:sym typeface="+mn-lt"/>
              </a:rPr>
              <a:t>Segment List [n-1],</a:t>
            </a:r>
          </a:p>
          <a:p>
            <a:pPr algn="ctr">
              <a:lnSpc>
                <a:spcPct val="120000"/>
              </a:lnSpc>
            </a:pPr>
            <a:r>
              <a:rPr lang="en-US" altLang="zh-CN" sz="1200" dirty="0">
                <a:cs typeface="+mn-ea"/>
                <a:sym typeface="+mn-lt"/>
              </a:rPr>
              <a:t>Segment List [n])</a:t>
            </a:r>
            <a:endParaRPr lang="zh-CN" altLang="en-US" sz="1200" dirty="0">
              <a:cs typeface="+mn-ea"/>
              <a:sym typeface="+mn-lt"/>
            </a:endParaRPr>
          </a:p>
        </p:txBody>
      </p:sp>
      <p:sp>
        <p:nvSpPr>
          <p:cNvPr id="32" name="矩形 31">
            <a:extLst>
              <a:ext uri="{FF2B5EF4-FFF2-40B4-BE49-F238E27FC236}">
                <a16:creationId xmlns:a16="http://schemas.microsoft.com/office/drawing/2014/main" id="{3CF959E8-8CD8-480B-BFA9-5F4C53B504C7}"/>
              </a:ext>
            </a:extLst>
          </p:cNvPr>
          <p:cNvSpPr/>
          <p:nvPr/>
        </p:nvSpPr>
        <p:spPr>
          <a:xfrm>
            <a:off x="8479971" y="3145567"/>
            <a:ext cx="1824015" cy="563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600">
              <a:solidFill>
                <a:schemeClr val="tx1"/>
              </a:solidFill>
              <a:cs typeface="+mn-ea"/>
              <a:sym typeface="+mn-lt"/>
            </a:endParaRPr>
          </a:p>
        </p:txBody>
      </p:sp>
      <p:sp>
        <p:nvSpPr>
          <p:cNvPr id="33" name="文本框 32">
            <a:extLst>
              <a:ext uri="{FF2B5EF4-FFF2-40B4-BE49-F238E27FC236}">
                <a16:creationId xmlns:a16="http://schemas.microsoft.com/office/drawing/2014/main" id="{0384F80B-D282-4586-9422-0AF2AA78ACF9}"/>
              </a:ext>
            </a:extLst>
          </p:cNvPr>
          <p:cNvSpPr txBox="1"/>
          <p:nvPr/>
        </p:nvSpPr>
        <p:spPr>
          <a:xfrm>
            <a:off x="8753659" y="3178243"/>
            <a:ext cx="1295546" cy="515206"/>
          </a:xfrm>
          <a:prstGeom prst="rect">
            <a:avLst/>
          </a:prstGeom>
          <a:noFill/>
        </p:spPr>
        <p:txBody>
          <a:bodyPr wrap="none" rtlCol="0">
            <a:spAutoFit/>
          </a:bodyPr>
          <a:lstStyle/>
          <a:p>
            <a:pPr algn="ctr">
              <a:lnSpc>
                <a:spcPct val="120000"/>
              </a:lnSpc>
            </a:pPr>
            <a:r>
              <a:rPr lang="en-US" altLang="zh-CN" sz="1200" dirty="0">
                <a:cs typeface="+mn-ea"/>
                <a:sym typeface="+mn-lt"/>
              </a:rPr>
              <a:t>IPv6 DA=</a:t>
            </a:r>
          </a:p>
          <a:p>
            <a:pPr algn="ctr">
              <a:lnSpc>
                <a:spcPct val="120000"/>
              </a:lnSpc>
            </a:pPr>
            <a:r>
              <a:rPr lang="en-US" altLang="zh-CN" sz="1200" dirty="0">
                <a:cs typeface="+mn-ea"/>
                <a:sym typeface="+mn-lt"/>
              </a:rPr>
              <a:t>Segment List [0]</a:t>
            </a:r>
            <a:endParaRPr lang="zh-CN" altLang="en-US" sz="1200" dirty="0">
              <a:cs typeface="+mn-ea"/>
              <a:sym typeface="+mn-lt"/>
            </a:endParaRPr>
          </a:p>
        </p:txBody>
      </p:sp>
      <p:sp>
        <p:nvSpPr>
          <p:cNvPr id="37" name="文本框 36">
            <a:extLst>
              <a:ext uri="{FF2B5EF4-FFF2-40B4-BE49-F238E27FC236}">
                <a16:creationId xmlns:a16="http://schemas.microsoft.com/office/drawing/2014/main" id="{244172CF-8AE0-4848-935E-00DEC77485E7}"/>
              </a:ext>
            </a:extLst>
          </p:cNvPr>
          <p:cNvSpPr txBox="1"/>
          <p:nvPr/>
        </p:nvSpPr>
        <p:spPr>
          <a:xfrm>
            <a:off x="643573" y="5419172"/>
            <a:ext cx="10728325" cy="617056"/>
          </a:xfrm>
          <a:prstGeom prst="rect">
            <a:avLst/>
          </a:prstGeom>
        </p:spPr>
        <p:txBody>
          <a:bodyPr vert="horz" lIns="91440" tIns="45720" rIns="91440" bIns="45720" rtlCol="0">
            <a:normAutofit fontScale="70000" lnSpcReduction="20000"/>
          </a:bodyPr>
          <a:lstStyle>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与</a:t>
            </a:r>
            <a:r>
              <a:rPr lang="en-US" altLang="zh-CN" dirty="0">
                <a:sym typeface="+mn-lt"/>
              </a:rPr>
              <a:t>SR-MPLS</a:t>
            </a:r>
            <a:r>
              <a:rPr lang="zh-CN" altLang="en-US" dirty="0">
                <a:sym typeface="+mn-lt"/>
              </a:rPr>
              <a:t>不同，</a:t>
            </a:r>
            <a:r>
              <a:rPr lang="en-US" altLang="zh-CN" dirty="0">
                <a:sym typeface="+mn-lt"/>
              </a:rPr>
              <a:t>SRv6 SRH</a:t>
            </a:r>
            <a:r>
              <a:rPr lang="zh-CN" altLang="en-US" dirty="0">
                <a:sym typeface="+mn-lt"/>
              </a:rPr>
              <a:t>是从下到上逆序操作，</a:t>
            </a:r>
            <a:r>
              <a:rPr lang="en-US" altLang="zh-CN" dirty="0">
                <a:sym typeface="+mn-lt"/>
              </a:rPr>
              <a:t>SRH</a:t>
            </a:r>
            <a:r>
              <a:rPr lang="zh-CN" altLang="en-US" dirty="0">
                <a:sym typeface="+mn-lt"/>
              </a:rPr>
              <a:t>中的</a:t>
            </a:r>
            <a:r>
              <a:rPr lang="en-US" altLang="zh-CN" dirty="0">
                <a:sym typeface="+mn-lt"/>
              </a:rPr>
              <a:t>Segment</a:t>
            </a:r>
            <a:r>
              <a:rPr lang="zh-CN" altLang="en-US" dirty="0">
                <a:sym typeface="+mn-lt"/>
              </a:rPr>
              <a:t>在经过节点后也不会被弹出。因此</a:t>
            </a:r>
            <a:r>
              <a:rPr lang="en-US" altLang="zh-CN" dirty="0">
                <a:sym typeface="+mn-lt"/>
              </a:rPr>
              <a:t>SRv6</a:t>
            </a:r>
            <a:r>
              <a:rPr lang="zh-CN" altLang="en-US" dirty="0">
                <a:sym typeface="+mn-lt"/>
              </a:rPr>
              <a:t>报头可以做路径回溯。</a:t>
            </a:r>
          </a:p>
        </p:txBody>
      </p:sp>
      <p:sp>
        <p:nvSpPr>
          <p:cNvPr id="8" name="日期占位符 3">
            <a:extLst>
              <a:ext uri="{FF2B5EF4-FFF2-40B4-BE49-F238E27FC236}">
                <a16:creationId xmlns:a16="http://schemas.microsoft.com/office/drawing/2014/main" id="{85EA5303-4C6E-7F6C-8992-B08F6A6516D5}"/>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10" name="页脚占位符 4">
            <a:extLst>
              <a:ext uri="{FF2B5EF4-FFF2-40B4-BE49-F238E27FC236}">
                <a16:creationId xmlns:a16="http://schemas.microsoft.com/office/drawing/2014/main" id="{B06DF2DF-3A09-4FC2-A45C-6A0C800627D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1" name="灯片编号占位符 5">
            <a:extLst>
              <a:ext uri="{FF2B5EF4-FFF2-40B4-BE49-F238E27FC236}">
                <a16:creationId xmlns:a16="http://schemas.microsoft.com/office/drawing/2014/main" id="{CC78D763-AB96-09FF-032F-558E141DC26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290</a:t>
            </a:fld>
            <a:endParaRPr lang="en-US">
              <a:cs typeface="+mn-ea"/>
              <a:sym typeface="+mn-lt"/>
            </a:endParaRPr>
          </a:p>
        </p:txBody>
      </p:sp>
      <p:pic>
        <p:nvPicPr>
          <p:cNvPr id="38" name="图片 37">
            <a:extLst>
              <a:ext uri="{FF2B5EF4-FFF2-40B4-BE49-F238E27FC236}">
                <a16:creationId xmlns:a16="http://schemas.microsoft.com/office/drawing/2014/main" id="{DE34ED7F-F68C-47BD-BF37-ADCB9AA83797}"/>
              </a:ext>
            </a:extLst>
          </p:cNvPr>
          <p:cNvPicPr>
            <a:picLocks noChangeAspect="1"/>
          </p:cNvPicPr>
          <p:nvPr/>
        </p:nvPicPr>
        <p:blipFill>
          <a:blip r:embed="rId3"/>
          <a:stretch>
            <a:fillRect/>
          </a:stretch>
        </p:blipFill>
        <p:spPr>
          <a:xfrm>
            <a:off x="10101574" y="2481885"/>
            <a:ext cx="470708" cy="470708"/>
          </a:xfrm>
          <a:prstGeom prst="rect">
            <a:avLst/>
          </a:prstGeom>
        </p:spPr>
      </p:pic>
      <p:pic>
        <p:nvPicPr>
          <p:cNvPr id="39" name="图片 38">
            <a:extLst>
              <a:ext uri="{FF2B5EF4-FFF2-40B4-BE49-F238E27FC236}">
                <a16:creationId xmlns:a16="http://schemas.microsoft.com/office/drawing/2014/main" id="{B140618B-4B9E-489D-BA8B-19B6D328E830}"/>
              </a:ext>
            </a:extLst>
          </p:cNvPr>
          <p:cNvPicPr>
            <a:picLocks noChangeAspect="1"/>
          </p:cNvPicPr>
          <p:nvPr/>
        </p:nvPicPr>
        <p:blipFill>
          <a:blip r:embed="rId3"/>
          <a:stretch>
            <a:fillRect/>
          </a:stretch>
        </p:blipFill>
        <p:spPr>
          <a:xfrm>
            <a:off x="8008850" y="2470412"/>
            <a:ext cx="470708" cy="470708"/>
          </a:xfrm>
          <a:prstGeom prst="rect">
            <a:avLst/>
          </a:prstGeom>
        </p:spPr>
      </p:pic>
      <p:pic>
        <p:nvPicPr>
          <p:cNvPr id="40" name="图片 39">
            <a:extLst>
              <a:ext uri="{FF2B5EF4-FFF2-40B4-BE49-F238E27FC236}">
                <a16:creationId xmlns:a16="http://schemas.microsoft.com/office/drawing/2014/main" id="{68E4FA1D-EA39-4D12-A8EB-6C5443177D95}"/>
              </a:ext>
            </a:extLst>
          </p:cNvPr>
          <p:cNvPicPr>
            <a:picLocks noChangeAspect="1"/>
          </p:cNvPicPr>
          <p:nvPr/>
        </p:nvPicPr>
        <p:blipFill>
          <a:blip r:embed="rId3"/>
          <a:stretch>
            <a:fillRect/>
          </a:stretch>
        </p:blipFill>
        <p:spPr>
          <a:xfrm>
            <a:off x="5750571" y="2470412"/>
            <a:ext cx="470708" cy="470708"/>
          </a:xfrm>
          <a:prstGeom prst="rect">
            <a:avLst/>
          </a:prstGeom>
        </p:spPr>
      </p:pic>
      <p:pic>
        <p:nvPicPr>
          <p:cNvPr id="41" name="图片 40">
            <a:extLst>
              <a:ext uri="{FF2B5EF4-FFF2-40B4-BE49-F238E27FC236}">
                <a16:creationId xmlns:a16="http://schemas.microsoft.com/office/drawing/2014/main" id="{F3E1D151-4B65-4071-9EFC-192B674DACAF}"/>
              </a:ext>
            </a:extLst>
          </p:cNvPr>
          <p:cNvPicPr>
            <a:picLocks noChangeAspect="1"/>
          </p:cNvPicPr>
          <p:nvPr/>
        </p:nvPicPr>
        <p:blipFill>
          <a:blip r:embed="rId3"/>
          <a:stretch>
            <a:fillRect/>
          </a:stretch>
        </p:blipFill>
        <p:spPr>
          <a:xfrm>
            <a:off x="3454852" y="2456913"/>
            <a:ext cx="470708" cy="470708"/>
          </a:xfrm>
          <a:prstGeom prst="rect">
            <a:avLst/>
          </a:prstGeom>
        </p:spPr>
      </p:pic>
      <p:pic>
        <p:nvPicPr>
          <p:cNvPr id="42" name="图片 41">
            <a:extLst>
              <a:ext uri="{FF2B5EF4-FFF2-40B4-BE49-F238E27FC236}">
                <a16:creationId xmlns:a16="http://schemas.microsoft.com/office/drawing/2014/main" id="{AF854B9E-4E55-4D00-8946-6FCE40810B15}"/>
              </a:ext>
            </a:extLst>
          </p:cNvPr>
          <p:cNvPicPr>
            <a:picLocks noChangeAspect="1"/>
          </p:cNvPicPr>
          <p:nvPr/>
        </p:nvPicPr>
        <p:blipFill>
          <a:blip r:embed="rId3"/>
          <a:stretch>
            <a:fillRect/>
          </a:stretch>
        </p:blipFill>
        <p:spPr>
          <a:xfrm>
            <a:off x="1399568" y="2489094"/>
            <a:ext cx="470708" cy="470708"/>
          </a:xfrm>
          <a:prstGeom prst="rect">
            <a:avLst/>
          </a:prstGeom>
        </p:spPr>
      </p:pic>
    </p:spTree>
    <p:extLst>
      <p:ext uri="{BB962C8B-B14F-4D97-AF65-F5344CB8AC3E}">
        <p14:creationId xmlns:p14="http://schemas.microsoft.com/office/powerpoint/2010/main" val="33162534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94913-2CCC-4BC6-AC12-0F12A0FBE82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a:t>
            </a:r>
            <a:r>
              <a:rPr lang="zh-CN" altLang="en-US" sz="3200" dirty="0">
                <a:latin typeface="+mn-lt"/>
                <a:ea typeface="+mn-ea"/>
                <a:cs typeface="+mn-ea"/>
                <a:sym typeface="+mn-lt"/>
              </a:rPr>
              <a:t>指令集</a:t>
            </a:r>
          </a:p>
        </p:txBody>
      </p:sp>
      <p:sp>
        <p:nvSpPr>
          <p:cNvPr id="3" name="文本占位符 2">
            <a:extLst>
              <a:ext uri="{FF2B5EF4-FFF2-40B4-BE49-F238E27FC236}">
                <a16:creationId xmlns:a16="http://schemas.microsoft.com/office/drawing/2014/main" id="{BF9EC405-4C27-471A-B0D2-C5E1E5D1D7B2}"/>
              </a:ext>
            </a:extLst>
          </p:cNvPr>
          <p:cNvSpPr>
            <a:spLocks noGrp="1"/>
          </p:cNvSpPr>
          <p:nvPr>
            <p:ph idx="1"/>
          </p:nvPr>
        </p:nvSpPr>
        <p:spPr>
          <a:xfrm>
            <a:off x="660400" y="1130300"/>
            <a:ext cx="10858500" cy="1447437"/>
          </a:xfrm>
        </p:spPr>
        <p:txBody>
          <a:bodyPr vert="horz" lIns="91440" tIns="45720" rIns="91440" bIns="45720" rtlCol="0">
            <a:normAutofit fontScale="775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SRH</a:t>
            </a:r>
            <a:r>
              <a:rPr lang="zh-CN" altLang="en-US" sz="2400" dirty="0">
                <a:solidFill>
                  <a:schemeClr val="accent1"/>
                </a:solidFill>
                <a:cs typeface="+mn-ea"/>
                <a:sym typeface="+mn-lt"/>
              </a:rPr>
              <a:t>存储了实现网络业务的有序指令列表，相当于计算机的程序。其中的 </a:t>
            </a:r>
            <a:r>
              <a:rPr lang="en-US" altLang="zh-CN" sz="2400" dirty="0">
                <a:solidFill>
                  <a:schemeClr val="accent1"/>
                </a:solidFill>
                <a:cs typeface="+mn-ea"/>
                <a:sym typeface="+mn-lt"/>
              </a:rPr>
              <a:t>Segment List[0] ~ Segment List[n] </a:t>
            </a:r>
            <a:r>
              <a:rPr lang="zh-CN" altLang="en-US" sz="2400" dirty="0">
                <a:solidFill>
                  <a:schemeClr val="accent1"/>
                </a:solidFill>
                <a:cs typeface="+mn-ea"/>
                <a:sym typeface="+mn-lt"/>
              </a:rPr>
              <a:t>相当于计算机程序的指令。第一个需要执行的指令是</a:t>
            </a:r>
            <a:r>
              <a:rPr lang="en-US" altLang="zh-CN" sz="2400" dirty="0">
                <a:solidFill>
                  <a:schemeClr val="accent1"/>
                </a:solidFill>
                <a:cs typeface="+mn-ea"/>
                <a:sym typeface="+mn-lt"/>
              </a:rPr>
              <a:t>Segment List[n]</a:t>
            </a:r>
            <a:r>
              <a:rPr lang="zh-CN" altLang="en-US" sz="2400" dirty="0">
                <a:solidFill>
                  <a:schemeClr val="accent1"/>
                </a:solidFill>
                <a:cs typeface="+mn-ea"/>
                <a:sym typeface="+mn-lt"/>
              </a:rPr>
              <a:t>。</a:t>
            </a:r>
            <a:r>
              <a:rPr lang="en-US" altLang="zh-CN" sz="2400" dirty="0">
                <a:solidFill>
                  <a:schemeClr val="accent1"/>
                </a:solidFill>
                <a:cs typeface="+mn-ea"/>
                <a:sym typeface="+mn-lt"/>
              </a:rPr>
              <a:t>Segment Left</a:t>
            </a:r>
            <a:r>
              <a:rPr lang="zh-CN" altLang="en-US" sz="2400" dirty="0">
                <a:solidFill>
                  <a:schemeClr val="accent1"/>
                </a:solidFill>
                <a:cs typeface="+mn-ea"/>
                <a:sym typeface="+mn-lt"/>
              </a:rPr>
              <a:t>相当于计算机程序的</a:t>
            </a:r>
            <a:r>
              <a:rPr lang="en-US" altLang="zh-CN" sz="2400" dirty="0">
                <a:solidFill>
                  <a:schemeClr val="accent1"/>
                </a:solidFill>
                <a:cs typeface="+mn-ea"/>
                <a:sym typeface="+mn-lt"/>
              </a:rPr>
              <a:t>PC</a:t>
            </a:r>
            <a:r>
              <a:rPr lang="zh-CN" altLang="en-US" sz="2400" dirty="0">
                <a:solidFill>
                  <a:schemeClr val="accent1"/>
                </a:solidFill>
                <a:cs typeface="+mn-ea"/>
                <a:sym typeface="+mn-lt"/>
              </a:rPr>
              <a:t>（</a:t>
            </a:r>
            <a:r>
              <a:rPr lang="en-US" altLang="zh-CN" sz="2400" dirty="0">
                <a:solidFill>
                  <a:schemeClr val="accent1"/>
                </a:solidFill>
                <a:cs typeface="+mn-ea"/>
                <a:sym typeface="+mn-lt"/>
              </a:rPr>
              <a:t>Program Counter</a:t>
            </a:r>
            <a:r>
              <a:rPr lang="zh-CN" altLang="en-US" sz="2400" dirty="0">
                <a:solidFill>
                  <a:schemeClr val="accent1"/>
                </a:solidFill>
                <a:cs typeface="+mn-ea"/>
                <a:sym typeface="+mn-lt"/>
              </a:rPr>
              <a:t>，程序计数器）指针，指向当前正在执行的指令。</a:t>
            </a:r>
            <a:endParaRPr lang="en-US" altLang="zh-CN" sz="2400" dirty="0">
              <a:solidFill>
                <a:schemeClr val="accent1"/>
              </a:solidFill>
              <a:cs typeface="+mn-ea"/>
              <a:sym typeface="+mn-lt"/>
            </a:endParaRPr>
          </a:p>
          <a:p>
            <a:pPr marL="266700" indent="-266700">
              <a:buFont typeface="Wingdings" panose="05000000000000000000" pitchFamily="2" charset="2"/>
              <a:buChar char="n"/>
            </a:pPr>
            <a:r>
              <a:rPr lang="en-US" altLang="zh-CN" sz="2400" dirty="0">
                <a:solidFill>
                  <a:schemeClr val="accent1"/>
                </a:solidFill>
                <a:cs typeface="+mn-ea"/>
                <a:sym typeface="+mn-lt"/>
              </a:rPr>
              <a:t>ietf-spring-srv6-network-programming</a:t>
            </a:r>
            <a:r>
              <a:rPr lang="zh-CN" altLang="en-US" sz="2400" dirty="0">
                <a:solidFill>
                  <a:schemeClr val="accent1"/>
                </a:solidFill>
                <a:cs typeface="+mn-ea"/>
                <a:sym typeface="+mn-lt"/>
              </a:rPr>
              <a:t>中定义了很多的</a:t>
            </a:r>
            <a:r>
              <a:rPr lang="en-US" altLang="zh-CN" sz="2400" dirty="0">
                <a:solidFill>
                  <a:schemeClr val="accent1"/>
                </a:solidFill>
                <a:cs typeface="+mn-ea"/>
                <a:sym typeface="+mn-lt"/>
              </a:rPr>
              <a:t>Behaviors</a:t>
            </a:r>
            <a:r>
              <a:rPr lang="zh-CN" altLang="en-US" sz="2400" dirty="0">
                <a:solidFill>
                  <a:schemeClr val="accent1"/>
                </a:solidFill>
                <a:cs typeface="+mn-ea"/>
                <a:sym typeface="+mn-lt"/>
              </a:rPr>
              <a:t>（行为），它们也被称为指令。</a:t>
            </a:r>
          </a:p>
          <a:p>
            <a:pPr marL="266700" indent="-266700">
              <a:buFont typeface="Wingdings" panose="05000000000000000000" pitchFamily="2" charset="2"/>
              <a:buChar char="n"/>
            </a:pPr>
            <a:endParaRPr lang="zh-CN" altLang="en-US" sz="2400" dirty="0">
              <a:solidFill>
                <a:schemeClr val="accent1"/>
              </a:solidFill>
              <a:cs typeface="+mn-ea"/>
              <a:sym typeface="+mn-lt"/>
            </a:endParaRPr>
          </a:p>
        </p:txBody>
      </p:sp>
      <p:graphicFrame>
        <p:nvGraphicFramePr>
          <p:cNvPr id="4" name="表格 3">
            <a:extLst>
              <a:ext uri="{FF2B5EF4-FFF2-40B4-BE49-F238E27FC236}">
                <a16:creationId xmlns:a16="http://schemas.microsoft.com/office/drawing/2014/main" id="{A50AAC54-7F5E-4A45-BE85-9291F104EC1F}"/>
              </a:ext>
            </a:extLst>
          </p:cNvPr>
          <p:cNvGraphicFramePr>
            <a:graphicFrameLocks noGrp="1"/>
          </p:cNvGraphicFramePr>
          <p:nvPr>
            <p:extLst/>
          </p:nvPr>
        </p:nvGraphicFramePr>
        <p:xfrm>
          <a:off x="3847358" y="2698644"/>
          <a:ext cx="4497284" cy="3199847"/>
        </p:xfrm>
        <a:graphic>
          <a:graphicData uri="http://schemas.openxmlformats.org/drawingml/2006/table">
            <a:tbl>
              <a:tblPr/>
              <a:tblGrid>
                <a:gridCol w="1124321">
                  <a:extLst>
                    <a:ext uri="{9D8B030D-6E8A-4147-A177-3AD203B41FA5}">
                      <a16:colId xmlns:a16="http://schemas.microsoft.com/office/drawing/2014/main" val="20000"/>
                    </a:ext>
                  </a:extLst>
                </a:gridCol>
                <a:gridCol w="1124321">
                  <a:extLst>
                    <a:ext uri="{9D8B030D-6E8A-4147-A177-3AD203B41FA5}">
                      <a16:colId xmlns:a16="http://schemas.microsoft.com/office/drawing/2014/main" val="20001"/>
                    </a:ext>
                  </a:extLst>
                </a:gridCol>
                <a:gridCol w="281080">
                  <a:extLst>
                    <a:ext uri="{9D8B030D-6E8A-4147-A177-3AD203B41FA5}">
                      <a16:colId xmlns:a16="http://schemas.microsoft.com/office/drawing/2014/main" val="20002"/>
                    </a:ext>
                  </a:extLst>
                </a:gridCol>
                <a:gridCol w="843241">
                  <a:extLst>
                    <a:ext uri="{9D8B030D-6E8A-4147-A177-3AD203B41FA5}">
                      <a16:colId xmlns:a16="http://schemas.microsoft.com/office/drawing/2014/main" val="20003"/>
                    </a:ext>
                  </a:extLst>
                </a:gridCol>
                <a:gridCol w="1124321">
                  <a:extLst>
                    <a:ext uri="{9D8B030D-6E8A-4147-A177-3AD203B41FA5}">
                      <a16:colId xmlns:a16="http://schemas.microsoft.com/office/drawing/2014/main" val="20004"/>
                    </a:ext>
                  </a:extLst>
                </a:gridCol>
              </a:tblGrid>
              <a:tr h="267826">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Version</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1C15F"/>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Traffic Class</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1C15F"/>
                    </a:solidFill>
                  </a:tcPr>
                </a:tc>
                <a:tc gridSpan="3">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Flow Label</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1C15F"/>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extLst>
                  <a:ext uri="{0D108BD9-81ED-4DB2-BD59-A6C34878D82A}">
                    <a16:rowId xmlns:a16="http://schemas.microsoft.com/office/drawing/2014/main" val="10000"/>
                  </a:ext>
                </a:extLst>
              </a:tr>
              <a:tr h="267826">
                <a:tc gridSpan="3">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Payload</a:t>
                      </a:r>
                      <a:r>
                        <a:rPr lang="en-US" altLang="zh-CN" sz="1400" b="0" i="0" u="none" strike="noStrike" baseline="0" dirty="0">
                          <a:solidFill>
                            <a:schemeClr val="bg1"/>
                          </a:solidFill>
                          <a:effectLst/>
                          <a:latin typeface="+mn-lt"/>
                          <a:ea typeface="+mn-ea"/>
                          <a:cs typeface="+mn-ea"/>
                          <a:sym typeface="+mn-lt"/>
                        </a:rPr>
                        <a:t> Length</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1C15F"/>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tx1"/>
                          </a:solidFill>
                          <a:effectLst/>
                          <a:latin typeface="+mn-lt"/>
                          <a:ea typeface="+mn-ea"/>
                          <a:cs typeface="+mn-ea"/>
                          <a:sym typeface="+mn-lt"/>
                        </a:rPr>
                        <a:t>Next=43</a:t>
                      </a:r>
                      <a:endParaRPr lang="zh-CN" altLang="en-US" sz="1400" b="0" i="0" u="none" strike="noStrike" dirty="0">
                        <a:solidFill>
                          <a:schemeClr val="tx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1C15F"/>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Hop Limit</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1C15F"/>
                    </a:solidFill>
                  </a:tcPr>
                </a:tc>
                <a:extLst>
                  <a:ext uri="{0D108BD9-81ED-4DB2-BD59-A6C34878D82A}">
                    <a16:rowId xmlns:a16="http://schemas.microsoft.com/office/drawing/2014/main" val="10001"/>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Source Address</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1C15F"/>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extLst>
                  <a:ext uri="{0D108BD9-81ED-4DB2-BD59-A6C34878D82A}">
                    <a16:rowId xmlns:a16="http://schemas.microsoft.com/office/drawing/2014/main" val="10002"/>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Destination Address</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1C15F"/>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rgbClr val="92D050"/>
                    </a:solidFill>
                  </a:tcPr>
                </a:tc>
                <a:extLst>
                  <a:ext uri="{0D108BD9-81ED-4DB2-BD59-A6C34878D82A}">
                    <a16:rowId xmlns:a16="http://schemas.microsoft.com/office/drawing/2014/main" val="10003"/>
                  </a:ext>
                </a:extLst>
              </a:tr>
              <a:tr h="449101">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Next </a:t>
                      </a:r>
                      <a:r>
                        <a:rPr lang="en-US" altLang="zh-CN" sz="1400" b="0" i="0" u="none" strike="noStrike" kern="1200" dirty="0">
                          <a:solidFill>
                            <a:schemeClr val="bg1"/>
                          </a:solidFill>
                          <a:effectLst/>
                          <a:latin typeface="+mn-lt"/>
                          <a:ea typeface="+mn-ea"/>
                          <a:cs typeface="+mn-ea"/>
                          <a:sym typeface="+mn-lt"/>
                        </a:rPr>
                        <a:t>Header</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err="1">
                          <a:solidFill>
                            <a:schemeClr val="bg1"/>
                          </a:solidFill>
                          <a:effectLst/>
                          <a:latin typeface="+mn-lt"/>
                          <a:ea typeface="+mn-ea"/>
                          <a:cs typeface="+mn-ea"/>
                          <a:sym typeface="+mn-lt"/>
                        </a:rPr>
                        <a:t>Hdr</a:t>
                      </a:r>
                      <a:r>
                        <a:rPr lang="en-US" altLang="zh-CN" sz="1400" b="0" i="0" u="none" strike="noStrike" kern="1200" dirty="0">
                          <a:solidFill>
                            <a:schemeClr val="bg1"/>
                          </a:solidFill>
                          <a:effectLst/>
                          <a:latin typeface="+mn-lt"/>
                          <a:ea typeface="+mn-ea"/>
                          <a:cs typeface="+mn-ea"/>
                          <a:sym typeface="+mn-lt"/>
                        </a:rPr>
                        <a:t> Ext Len</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gridSpan="2">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tx1"/>
                          </a:solidFill>
                          <a:effectLst/>
                          <a:latin typeface="+mn-lt"/>
                          <a:ea typeface="+mn-ea"/>
                          <a:cs typeface="+mn-ea"/>
                          <a:sym typeface="+mn-lt"/>
                        </a:rPr>
                        <a:t>Routing Type=4 </a:t>
                      </a:r>
                      <a:endParaRPr lang="zh-CN" altLang="en-US" sz="1400" b="0" i="0" u="none" strike="noStrike" kern="1200" dirty="0">
                        <a:solidFill>
                          <a:schemeClr val="tx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tx1"/>
                          </a:solidFill>
                          <a:effectLst/>
                          <a:latin typeface="+mn-lt"/>
                          <a:ea typeface="+mn-ea"/>
                          <a:cs typeface="+mn-ea"/>
                          <a:sym typeface="+mn-lt"/>
                        </a:rPr>
                        <a:t>Segments Left</a:t>
                      </a:r>
                      <a:endParaRPr lang="zh-CN" altLang="en-US" sz="1400" b="0" i="0" u="none" strike="noStrike" kern="1200" dirty="0">
                        <a:solidFill>
                          <a:schemeClr val="tx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extLst>
                  <a:ext uri="{0D108BD9-81ED-4DB2-BD59-A6C34878D82A}">
                    <a16:rowId xmlns:a16="http://schemas.microsoft.com/office/drawing/2014/main" val="10004"/>
                  </a:ext>
                </a:extLst>
              </a:tr>
              <a:tr h="267826">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bg1"/>
                          </a:solidFill>
                          <a:effectLst/>
                          <a:latin typeface="+mn-lt"/>
                          <a:ea typeface="+mn-ea"/>
                          <a:cs typeface="+mn-ea"/>
                          <a:sym typeface="+mn-lt"/>
                        </a:rPr>
                        <a:t>Last Entry</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bg1"/>
                          </a:solidFill>
                          <a:effectLst/>
                          <a:latin typeface="+mn-lt"/>
                          <a:ea typeface="+mn-ea"/>
                          <a:cs typeface="+mn-ea"/>
                          <a:sym typeface="+mn-lt"/>
                        </a:rPr>
                        <a:t>Flags </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gridSpan="3">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bg1"/>
                          </a:solidFill>
                          <a:effectLst/>
                          <a:latin typeface="+mn-lt"/>
                          <a:ea typeface="+mn-ea"/>
                          <a:cs typeface="+mn-ea"/>
                          <a:sym typeface="+mn-lt"/>
                        </a:rPr>
                        <a:t>Tag </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05"/>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algn="l" defTabSz="911273" rtl="0" eaLnBrk="1" fontAlgn="ctr" latinLnBrk="0" hangingPunct="1">
                        <a:lnSpc>
                          <a:spcPct val="120000"/>
                        </a:lnSpc>
                        <a:spcBef>
                          <a:spcPts val="0"/>
                        </a:spcBef>
                        <a:spcAft>
                          <a:spcPts val="0"/>
                        </a:spcAft>
                      </a:pPr>
                      <a:r>
                        <a:rPr lang="en-US" altLang="zh-CN" sz="1400" b="0" i="0" u="none" strike="noStrike" kern="1200" dirty="0">
                          <a:solidFill>
                            <a:schemeClr val="bg1"/>
                          </a:solidFill>
                          <a:effectLst/>
                          <a:latin typeface="+mn-lt"/>
                          <a:ea typeface="+mn-ea"/>
                          <a:cs typeface="+mn-ea"/>
                          <a:sym typeface="+mn-lt"/>
                        </a:rPr>
                        <a:t>Segment List[0]</a:t>
                      </a:r>
                      <a:r>
                        <a:rPr lang="zh-CN" altLang="en-US" sz="1400" b="0" i="0" u="none" strike="noStrike" kern="1200" dirty="0">
                          <a:solidFill>
                            <a:schemeClr val="bg1"/>
                          </a:solidFill>
                          <a:effectLst/>
                          <a:latin typeface="+mn-lt"/>
                          <a:ea typeface="+mn-ea"/>
                          <a:cs typeface="+mn-ea"/>
                          <a:sym typeface="+mn-lt"/>
                        </a:rPr>
                        <a:t>（</a:t>
                      </a:r>
                      <a:r>
                        <a:rPr lang="en-US" altLang="zh-CN" sz="1400" b="0" i="0" u="none" strike="noStrike" kern="1200" dirty="0">
                          <a:solidFill>
                            <a:schemeClr val="bg1"/>
                          </a:solidFill>
                          <a:effectLst/>
                          <a:latin typeface="+mn-lt"/>
                          <a:ea typeface="+mn-ea"/>
                          <a:cs typeface="+mn-ea"/>
                          <a:sym typeface="+mn-lt"/>
                        </a:rPr>
                        <a:t>128bits IPv6 address</a:t>
                      </a:r>
                      <a:r>
                        <a:rPr lang="zh-CN" altLang="en-US" sz="1400" b="0" i="0" u="none" strike="noStrike" kern="1200" dirty="0">
                          <a:solidFill>
                            <a:schemeClr val="bg1"/>
                          </a:solidFill>
                          <a:effectLst/>
                          <a:latin typeface="+mn-lt"/>
                          <a:ea typeface="+mn-ea"/>
                          <a:cs typeface="+mn-ea"/>
                          <a:sym typeface="+mn-lt"/>
                        </a:rPr>
                        <a:t>）</a:t>
                      </a: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06"/>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marR="0" lvl="0" indent="0" algn="l" defTabSz="911273" rtl="0" eaLnBrk="1" fontAlgn="ctr" latinLnBrk="0" hangingPunct="1">
                        <a:lnSpc>
                          <a:spcPct val="120000"/>
                        </a:lnSpc>
                        <a:spcBef>
                          <a:spcPts val="0"/>
                        </a:spcBef>
                        <a:spcAft>
                          <a:spcPts val="0"/>
                        </a:spcAft>
                        <a:buClrTx/>
                        <a:buSzTx/>
                        <a:buFontTx/>
                        <a:buNone/>
                        <a:tabLst/>
                        <a:defRPr/>
                      </a:pPr>
                      <a:r>
                        <a:rPr lang="en-US" altLang="zh-CN" sz="1400" b="0" i="0" u="none" strike="noStrike" kern="1200" dirty="0">
                          <a:solidFill>
                            <a:schemeClr val="bg1"/>
                          </a:solidFill>
                          <a:effectLst/>
                          <a:latin typeface="+mn-lt"/>
                          <a:ea typeface="+mn-ea"/>
                          <a:cs typeface="+mn-ea"/>
                          <a:sym typeface="+mn-lt"/>
                        </a:rPr>
                        <a:t>Segment List[1]</a:t>
                      </a:r>
                      <a:r>
                        <a:rPr lang="zh-CN" altLang="en-US" sz="1400" b="0" i="0" u="none" strike="noStrike" kern="1200" dirty="0">
                          <a:solidFill>
                            <a:schemeClr val="bg1"/>
                          </a:solidFill>
                          <a:effectLst/>
                          <a:latin typeface="+mn-lt"/>
                          <a:ea typeface="+mn-ea"/>
                          <a:cs typeface="+mn-ea"/>
                          <a:sym typeface="+mn-lt"/>
                        </a:rPr>
                        <a:t> （</a:t>
                      </a:r>
                      <a:r>
                        <a:rPr lang="en-US" altLang="zh-CN" sz="1400" b="0" i="0" u="none" strike="noStrike" kern="1200" dirty="0">
                          <a:solidFill>
                            <a:schemeClr val="bg1"/>
                          </a:solidFill>
                          <a:effectLst/>
                          <a:latin typeface="+mn-lt"/>
                          <a:ea typeface="+mn-ea"/>
                          <a:cs typeface="+mn-ea"/>
                          <a:sym typeface="+mn-lt"/>
                        </a:rPr>
                        <a:t>128bits IPv6 address</a:t>
                      </a:r>
                      <a:r>
                        <a:rPr lang="zh-CN" altLang="en-US" sz="1400" b="0" i="0" u="none" strike="noStrike" kern="1200" dirty="0">
                          <a:solidFill>
                            <a:schemeClr val="bg1"/>
                          </a:solidFill>
                          <a:effectLst/>
                          <a:latin typeface="+mn-lt"/>
                          <a:ea typeface="+mn-ea"/>
                          <a:cs typeface="+mn-ea"/>
                          <a:sym typeface="+mn-lt"/>
                        </a:rPr>
                        <a:t>）</a:t>
                      </a: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07"/>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marR="0" lvl="0" indent="0" algn="l" defTabSz="911273" rtl="0" eaLnBrk="1" fontAlgn="ctr" latinLnBrk="0" hangingPunct="1">
                        <a:lnSpc>
                          <a:spcPct val="120000"/>
                        </a:lnSpc>
                        <a:spcBef>
                          <a:spcPts val="0"/>
                        </a:spcBef>
                        <a:spcAft>
                          <a:spcPts val="0"/>
                        </a:spcAft>
                        <a:buClrTx/>
                        <a:buSzTx/>
                        <a:buFontTx/>
                        <a:buNone/>
                        <a:tabLst/>
                        <a:defRPr/>
                      </a:pPr>
                      <a:r>
                        <a:rPr lang="en-US" altLang="zh-CN" sz="1400" b="0" i="0" u="none" strike="noStrike" kern="1200" dirty="0">
                          <a:solidFill>
                            <a:schemeClr val="bg1"/>
                          </a:solidFill>
                          <a:effectLst/>
                          <a:latin typeface="+mn-lt"/>
                          <a:ea typeface="+mn-ea"/>
                          <a:cs typeface="+mn-ea"/>
                          <a:sym typeface="+mn-lt"/>
                        </a:rPr>
                        <a:t>Segment List[2]</a:t>
                      </a:r>
                      <a:r>
                        <a:rPr lang="zh-CN" altLang="en-US" sz="1400" b="0" i="0" u="none" strike="noStrike" kern="1200" dirty="0">
                          <a:solidFill>
                            <a:schemeClr val="bg1"/>
                          </a:solidFill>
                          <a:effectLst/>
                          <a:latin typeface="+mn-lt"/>
                          <a:ea typeface="+mn-ea"/>
                          <a:cs typeface="+mn-ea"/>
                          <a:sym typeface="+mn-lt"/>
                        </a:rPr>
                        <a:t> （</a:t>
                      </a:r>
                      <a:r>
                        <a:rPr lang="en-US" altLang="zh-CN" sz="1400" b="0" i="0" u="none" strike="noStrike" kern="1200" dirty="0">
                          <a:solidFill>
                            <a:schemeClr val="bg1"/>
                          </a:solidFill>
                          <a:effectLst/>
                          <a:latin typeface="+mn-lt"/>
                          <a:ea typeface="+mn-ea"/>
                          <a:cs typeface="+mn-ea"/>
                          <a:sym typeface="+mn-lt"/>
                        </a:rPr>
                        <a:t>128bits IPv6 address</a:t>
                      </a:r>
                      <a:r>
                        <a:rPr lang="zh-CN" altLang="en-US" sz="1400" b="0" i="0" u="none" strike="noStrike" kern="1200" dirty="0">
                          <a:solidFill>
                            <a:schemeClr val="bg1"/>
                          </a:solidFill>
                          <a:effectLst/>
                          <a:latin typeface="+mn-lt"/>
                          <a:ea typeface="+mn-ea"/>
                          <a:cs typeface="+mn-ea"/>
                          <a:sym typeface="+mn-lt"/>
                        </a:rPr>
                        <a:t>）</a:t>
                      </a: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08"/>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marL="0" marR="0" lvl="0" indent="0" algn="l" defTabSz="911273" rtl="0" eaLnBrk="1" fontAlgn="ctr" latinLnBrk="0" hangingPunct="1">
                        <a:lnSpc>
                          <a:spcPct val="120000"/>
                        </a:lnSpc>
                        <a:spcBef>
                          <a:spcPts val="0"/>
                        </a:spcBef>
                        <a:spcAft>
                          <a:spcPts val="0"/>
                        </a:spcAft>
                        <a:buClrTx/>
                        <a:buSzTx/>
                        <a:buFontTx/>
                        <a:buNone/>
                        <a:tabLst/>
                        <a:defRPr/>
                      </a:pPr>
                      <a:r>
                        <a:rPr lang="en-US" sz="1400" b="0" i="0" u="none" strike="noStrike" kern="1200" dirty="0">
                          <a:solidFill>
                            <a:schemeClr val="bg1"/>
                          </a:solidFill>
                          <a:effectLst/>
                          <a:latin typeface="+mn-lt"/>
                          <a:ea typeface="+mn-ea"/>
                          <a:cs typeface="+mn-ea"/>
                          <a:sym typeface="+mn-lt"/>
                        </a:rPr>
                        <a:t>Optional TLV objects (variable)</a:t>
                      </a:r>
                      <a:endParaRPr lang="zh-CN" altLang="en-US" sz="1400" b="0" i="0" u="none" strike="noStrike" kern="1200"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94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267826">
                <a:tc gridSpan="5">
                  <a:txBody>
                    <a:bodyPr/>
                    <a:lstStyle>
                      <a:lvl1pPr marL="0" algn="l" defTabSz="914034" rtl="0" eaLnBrk="1" latinLnBrk="0" hangingPunct="1">
                        <a:defRPr sz="1799" kern="1200">
                          <a:solidFill>
                            <a:schemeClr val="dk1"/>
                          </a:solidFill>
                          <a:latin typeface="FrutigerNext LT Medium"/>
                          <a:ea typeface="微软雅黑"/>
                          <a:cs typeface="宋体"/>
                        </a:defRPr>
                      </a:lvl1pPr>
                      <a:lvl2pPr marL="457017" algn="l" defTabSz="914034" rtl="0" eaLnBrk="1" latinLnBrk="0" hangingPunct="1">
                        <a:defRPr sz="1799" kern="1200">
                          <a:solidFill>
                            <a:schemeClr val="dk1"/>
                          </a:solidFill>
                          <a:latin typeface="FrutigerNext LT Medium"/>
                          <a:ea typeface="微软雅黑"/>
                          <a:cs typeface="宋体"/>
                        </a:defRPr>
                      </a:lvl2pPr>
                      <a:lvl3pPr marL="914034" algn="l" defTabSz="914034" rtl="0" eaLnBrk="1" latinLnBrk="0" hangingPunct="1">
                        <a:defRPr sz="1799" kern="1200">
                          <a:solidFill>
                            <a:schemeClr val="dk1"/>
                          </a:solidFill>
                          <a:latin typeface="FrutigerNext LT Medium"/>
                          <a:ea typeface="微软雅黑"/>
                          <a:cs typeface="宋体"/>
                        </a:defRPr>
                      </a:lvl3pPr>
                      <a:lvl4pPr marL="1371051" algn="l" defTabSz="914034" rtl="0" eaLnBrk="1" latinLnBrk="0" hangingPunct="1">
                        <a:defRPr sz="1799" kern="1200">
                          <a:solidFill>
                            <a:schemeClr val="dk1"/>
                          </a:solidFill>
                          <a:latin typeface="FrutigerNext LT Medium"/>
                          <a:ea typeface="微软雅黑"/>
                          <a:cs typeface="宋体"/>
                        </a:defRPr>
                      </a:lvl4pPr>
                      <a:lvl5pPr marL="1828068" algn="l" defTabSz="914034" rtl="0" eaLnBrk="1" latinLnBrk="0" hangingPunct="1">
                        <a:defRPr sz="1799" kern="1200">
                          <a:solidFill>
                            <a:schemeClr val="dk1"/>
                          </a:solidFill>
                          <a:latin typeface="FrutigerNext LT Medium"/>
                          <a:ea typeface="微软雅黑"/>
                          <a:cs typeface="宋体"/>
                        </a:defRPr>
                      </a:lvl5pPr>
                      <a:lvl6pPr marL="2285086" algn="l" defTabSz="914034" rtl="0" eaLnBrk="1" latinLnBrk="0" hangingPunct="1">
                        <a:defRPr sz="1799" kern="1200">
                          <a:solidFill>
                            <a:schemeClr val="dk1"/>
                          </a:solidFill>
                          <a:latin typeface="FrutigerNext LT Medium"/>
                          <a:ea typeface="微软雅黑"/>
                          <a:cs typeface="宋体"/>
                        </a:defRPr>
                      </a:lvl6pPr>
                      <a:lvl7pPr marL="2742103" algn="l" defTabSz="914034" rtl="0" eaLnBrk="1" latinLnBrk="0" hangingPunct="1">
                        <a:defRPr sz="1799" kern="1200">
                          <a:solidFill>
                            <a:schemeClr val="dk1"/>
                          </a:solidFill>
                          <a:latin typeface="FrutigerNext LT Medium"/>
                          <a:ea typeface="微软雅黑"/>
                          <a:cs typeface="宋体"/>
                        </a:defRPr>
                      </a:lvl7pPr>
                      <a:lvl8pPr marL="3199120" algn="l" defTabSz="914034" rtl="0" eaLnBrk="1" latinLnBrk="0" hangingPunct="1">
                        <a:defRPr sz="1799" kern="1200">
                          <a:solidFill>
                            <a:schemeClr val="dk1"/>
                          </a:solidFill>
                          <a:latin typeface="FrutigerNext LT Medium"/>
                          <a:ea typeface="微软雅黑"/>
                          <a:cs typeface="宋体"/>
                        </a:defRPr>
                      </a:lvl8pPr>
                      <a:lvl9pPr marL="3656137" algn="l" defTabSz="914034" rtl="0" eaLnBrk="1" latinLnBrk="0" hangingPunct="1">
                        <a:defRPr sz="1799" kern="1200">
                          <a:solidFill>
                            <a:schemeClr val="dk1"/>
                          </a:solidFill>
                          <a:latin typeface="FrutigerNext LT Medium"/>
                          <a:ea typeface="微软雅黑"/>
                          <a:cs typeface="宋体"/>
                        </a:defRPr>
                      </a:lvl9pPr>
                    </a:lstStyle>
                    <a:p>
                      <a:pPr algn="l" fontAlgn="ctr">
                        <a:lnSpc>
                          <a:spcPct val="120000"/>
                        </a:lnSpc>
                        <a:spcBef>
                          <a:spcPts val="0"/>
                        </a:spcBef>
                        <a:spcAft>
                          <a:spcPts val="0"/>
                        </a:spcAft>
                      </a:pPr>
                      <a:r>
                        <a:rPr lang="en-US" altLang="zh-CN" sz="1400" b="0" i="0" u="none" strike="noStrike" dirty="0">
                          <a:solidFill>
                            <a:schemeClr val="bg1"/>
                          </a:solidFill>
                          <a:effectLst/>
                          <a:latin typeface="+mn-lt"/>
                          <a:ea typeface="+mn-ea"/>
                          <a:cs typeface="+mn-ea"/>
                          <a:sym typeface="+mn-lt"/>
                        </a:rPr>
                        <a:t>IP</a:t>
                      </a:r>
                      <a:r>
                        <a:rPr lang="en-US" altLang="zh-CN" sz="1400" b="0" i="0" u="none" strike="noStrike" baseline="0" dirty="0">
                          <a:solidFill>
                            <a:schemeClr val="bg1"/>
                          </a:solidFill>
                          <a:effectLst/>
                          <a:latin typeface="+mn-lt"/>
                          <a:ea typeface="+mn-ea"/>
                          <a:cs typeface="+mn-ea"/>
                          <a:sym typeface="+mn-lt"/>
                        </a:rPr>
                        <a:t>v6  </a:t>
                      </a:r>
                      <a:r>
                        <a:rPr lang="en-US" altLang="zh-CN" sz="1400" b="0" i="0" u="none" strike="noStrike" dirty="0">
                          <a:solidFill>
                            <a:schemeClr val="bg1"/>
                          </a:solidFill>
                          <a:effectLst/>
                          <a:latin typeface="+mn-lt"/>
                          <a:ea typeface="+mn-ea"/>
                          <a:cs typeface="+mn-ea"/>
                          <a:sym typeface="+mn-lt"/>
                        </a:rPr>
                        <a:t>Payload</a:t>
                      </a:r>
                      <a:endParaRPr lang="zh-CN" altLang="en-US" sz="1400" b="0" i="0" u="none" strike="noStrike" dirty="0">
                        <a:solidFill>
                          <a:schemeClr val="bg1"/>
                        </a:solidFill>
                        <a:effectLst/>
                        <a:latin typeface="+mn-lt"/>
                        <a:ea typeface="+mn-ea"/>
                        <a:cs typeface="+mn-ea"/>
                        <a:sym typeface="+mn-lt"/>
                      </a:endParaRPr>
                    </a:p>
                  </a:txBody>
                  <a:tcPr marL="9523" marR="9523" marT="9523" marB="0"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4D2"/>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nchorCtr="1">
                    <a:solidFill>
                      <a:schemeClr val="accent6">
                        <a:lumMod val="75000"/>
                      </a:schemeClr>
                    </a:solidFill>
                  </a:tcPr>
                </a:tc>
                <a:extLst>
                  <a:ext uri="{0D108BD9-81ED-4DB2-BD59-A6C34878D82A}">
                    <a16:rowId xmlns:a16="http://schemas.microsoft.com/office/drawing/2014/main" val="10010"/>
                  </a:ext>
                </a:extLst>
              </a:tr>
            </a:tbl>
          </a:graphicData>
        </a:graphic>
      </p:graphicFrame>
      <p:grpSp>
        <p:nvGrpSpPr>
          <p:cNvPr id="6" name="组合 5">
            <a:extLst>
              <a:ext uri="{FF2B5EF4-FFF2-40B4-BE49-F238E27FC236}">
                <a16:creationId xmlns:a16="http://schemas.microsoft.com/office/drawing/2014/main" id="{9423E2A9-D179-42B2-A9B1-D41EBA4AFCCB}"/>
              </a:ext>
            </a:extLst>
          </p:cNvPr>
          <p:cNvGrpSpPr/>
          <p:nvPr/>
        </p:nvGrpSpPr>
        <p:grpSpPr>
          <a:xfrm>
            <a:off x="3546574" y="5872804"/>
            <a:ext cx="5098851" cy="295234"/>
            <a:chOff x="1209352" y="2089356"/>
            <a:chExt cx="5098851" cy="486631"/>
          </a:xfrm>
        </p:grpSpPr>
        <p:sp>
          <p:nvSpPr>
            <p:cNvPr id="7" name="Rectangle 2">
              <a:extLst>
                <a:ext uri="{FF2B5EF4-FFF2-40B4-BE49-F238E27FC236}">
                  <a16:creationId xmlns:a16="http://schemas.microsoft.com/office/drawing/2014/main" id="{C988B187-0365-43ED-81D0-7ED8D42434FE}"/>
                </a:ext>
              </a:extLst>
            </p:cNvPr>
            <p:cNvSpPr/>
            <p:nvPr/>
          </p:nvSpPr>
          <p:spPr bwMode="auto">
            <a:xfrm>
              <a:off x="4843804" y="2089356"/>
              <a:ext cx="1464399" cy="486631"/>
            </a:xfrm>
            <a:prstGeom prst="rect">
              <a:avLst/>
            </a:prstGeom>
            <a:solidFill>
              <a:srgbClr val="56C4D2"/>
            </a:solidFill>
            <a:ln w="25400" cap="flat" cmpd="sng" algn="ctr">
              <a:noFill/>
              <a:prstDash val="solid"/>
              <a:headEnd/>
              <a:tailEnd/>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sz="1400" i="0" u="none" strike="noStrike" kern="0" cap="none" spc="0" normalizeH="0" noProof="0" dirty="0">
                  <a:ln>
                    <a:noFill/>
                  </a:ln>
                  <a:solidFill>
                    <a:schemeClr val="bg1"/>
                  </a:solidFill>
                  <a:effectLst/>
                  <a:uLnTx/>
                  <a:uFillTx/>
                  <a:cs typeface="+mn-ea"/>
                  <a:sym typeface="+mn-lt"/>
                </a:rPr>
                <a:t>IP</a:t>
              </a:r>
              <a:r>
                <a:rPr kumimoji="0" lang="en-US" altLang="zh-CN" sz="1400" i="0" u="none" strike="noStrike" kern="0" cap="none" spc="0" normalizeH="0" noProof="0" dirty="0">
                  <a:ln>
                    <a:noFill/>
                  </a:ln>
                  <a:solidFill>
                    <a:schemeClr val="bg1"/>
                  </a:solidFill>
                  <a:effectLst/>
                  <a:uLnTx/>
                  <a:uFillTx/>
                  <a:cs typeface="+mn-ea"/>
                  <a:sym typeface="+mn-lt"/>
                </a:rPr>
                <a:t>v6 </a:t>
              </a:r>
              <a:r>
                <a:rPr kumimoji="0" lang="en-US" sz="1400" i="0" u="none" strike="noStrike" kern="0" cap="none" spc="0" normalizeH="0" noProof="0" dirty="0">
                  <a:ln>
                    <a:noFill/>
                  </a:ln>
                  <a:solidFill>
                    <a:schemeClr val="bg1"/>
                  </a:solidFill>
                  <a:effectLst/>
                  <a:uLnTx/>
                  <a:uFillTx/>
                  <a:cs typeface="+mn-ea"/>
                  <a:sym typeface="+mn-lt"/>
                </a:rPr>
                <a:t>Payload</a:t>
              </a:r>
              <a:endParaRPr kumimoji="0" lang="en-GB" sz="1400" i="0" u="none" strike="noStrike" kern="0" cap="none" spc="0" normalizeH="0" noProof="0" dirty="0">
                <a:ln>
                  <a:noFill/>
                </a:ln>
                <a:solidFill>
                  <a:schemeClr val="bg1"/>
                </a:solidFill>
                <a:effectLst/>
                <a:uLnTx/>
                <a:uFillTx/>
                <a:cs typeface="+mn-ea"/>
                <a:sym typeface="+mn-lt"/>
              </a:endParaRPr>
            </a:p>
          </p:txBody>
        </p:sp>
        <p:sp>
          <p:nvSpPr>
            <p:cNvPr id="8" name="Rectangle 2">
              <a:extLst>
                <a:ext uri="{FF2B5EF4-FFF2-40B4-BE49-F238E27FC236}">
                  <a16:creationId xmlns:a16="http://schemas.microsoft.com/office/drawing/2014/main" id="{6888FFFE-9F84-4A1E-97D4-16EFD27A69CF}"/>
                </a:ext>
              </a:extLst>
            </p:cNvPr>
            <p:cNvSpPr/>
            <p:nvPr/>
          </p:nvSpPr>
          <p:spPr bwMode="auto">
            <a:xfrm>
              <a:off x="1209352" y="2089357"/>
              <a:ext cx="1464400" cy="486630"/>
            </a:xfrm>
            <a:prstGeom prst="rect">
              <a:avLst/>
            </a:prstGeom>
            <a:solidFill>
              <a:srgbClr val="81C15F"/>
            </a:solidFill>
            <a:ln w="25400" cap="flat" cmpd="sng" algn="ctr">
              <a:noFill/>
              <a:prstDash val="solid"/>
              <a:headEnd/>
              <a:tailEnd/>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sz="1400" i="0" u="none" strike="noStrike" kern="0" cap="none" spc="0" normalizeH="0" noProof="0" dirty="0">
                  <a:ln>
                    <a:noFill/>
                  </a:ln>
                  <a:solidFill>
                    <a:schemeClr val="bg1"/>
                  </a:solidFill>
                  <a:effectLst/>
                  <a:uLnTx/>
                  <a:uFillTx/>
                  <a:cs typeface="+mn-ea"/>
                  <a:sym typeface="+mn-lt"/>
                </a:rPr>
                <a:t>IP</a:t>
              </a:r>
              <a:r>
                <a:rPr kumimoji="0" lang="en-US" altLang="zh-CN" sz="1400" i="0" u="none" strike="noStrike" kern="0" cap="none" spc="0" normalizeH="0" noProof="0" dirty="0">
                  <a:ln>
                    <a:noFill/>
                  </a:ln>
                  <a:solidFill>
                    <a:schemeClr val="bg1"/>
                  </a:solidFill>
                  <a:effectLst/>
                  <a:uLnTx/>
                  <a:uFillTx/>
                  <a:cs typeface="+mn-ea"/>
                  <a:sym typeface="+mn-lt"/>
                </a:rPr>
                <a:t>v6</a:t>
              </a:r>
              <a:r>
                <a:rPr kumimoji="0" lang="en-US" sz="1400" i="0" u="none" strike="noStrike" kern="0" cap="none" spc="0" normalizeH="0" noProof="0" dirty="0">
                  <a:ln>
                    <a:noFill/>
                  </a:ln>
                  <a:solidFill>
                    <a:schemeClr val="bg1"/>
                  </a:solidFill>
                  <a:effectLst/>
                  <a:uLnTx/>
                  <a:uFillTx/>
                  <a:cs typeface="+mn-ea"/>
                  <a:sym typeface="+mn-lt"/>
                </a:rPr>
                <a:t> Header</a:t>
              </a:r>
              <a:endParaRPr kumimoji="0" lang="en-GB" sz="1400" i="0" u="none" strike="noStrike" kern="0" cap="none" spc="0" normalizeH="0" noProof="0" dirty="0">
                <a:ln>
                  <a:noFill/>
                </a:ln>
                <a:solidFill>
                  <a:schemeClr val="bg1"/>
                </a:solidFill>
                <a:effectLst/>
                <a:uLnTx/>
                <a:uFillTx/>
                <a:cs typeface="+mn-ea"/>
                <a:sym typeface="+mn-lt"/>
              </a:endParaRPr>
            </a:p>
          </p:txBody>
        </p:sp>
        <p:sp>
          <p:nvSpPr>
            <p:cNvPr id="9" name="Rectangle 2">
              <a:extLst>
                <a:ext uri="{FF2B5EF4-FFF2-40B4-BE49-F238E27FC236}">
                  <a16:creationId xmlns:a16="http://schemas.microsoft.com/office/drawing/2014/main" id="{F00CBD65-233F-490D-859B-55EED2413DCB}"/>
                </a:ext>
              </a:extLst>
            </p:cNvPr>
            <p:cNvSpPr/>
            <p:nvPr/>
          </p:nvSpPr>
          <p:spPr bwMode="auto">
            <a:xfrm>
              <a:off x="2672016" y="2089358"/>
              <a:ext cx="2148928" cy="486629"/>
            </a:xfrm>
            <a:prstGeom prst="rect">
              <a:avLst/>
            </a:prstGeom>
            <a:solidFill>
              <a:srgbClr val="F28944"/>
            </a:solidFill>
            <a:ln w="25400" cap="flat" cmpd="sng" algn="ctr">
              <a:noFill/>
              <a:prstDash val="solid"/>
              <a:headEnd/>
              <a:tailEnd/>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sz="1400" i="0" u="none" strike="noStrike" kern="0" cap="none" spc="0" normalizeH="0" noProof="0" dirty="0">
                  <a:ln>
                    <a:noFill/>
                  </a:ln>
                  <a:solidFill>
                    <a:schemeClr val="bg1"/>
                  </a:solidFill>
                  <a:effectLst/>
                  <a:uLnTx/>
                  <a:uFillTx/>
                  <a:cs typeface="+mn-ea"/>
                  <a:sym typeface="+mn-lt"/>
                </a:rPr>
                <a:t>IPV6 SRH</a:t>
              </a:r>
              <a:r>
                <a:rPr kumimoji="0" lang="zh-CN" altLang="en-US" sz="1400" i="0" u="none" strike="noStrike" kern="0" cap="none" spc="0" normalizeH="0" noProof="0" dirty="0">
                  <a:ln>
                    <a:noFill/>
                  </a:ln>
                  <a:solidFill>
                    <a:schemeClr val="bg1"/>
                  </a:solidFill>
                  <a:effectLst/>
                  <a:uLnTx/>
                  <a:uFillTx/>
                  <a:cs typeface="+mn-ea"/>
                  <a:sym typeface="+mn-lt"/>
                </a:rPr>
                <a:t>（</a:t>
              </a:r>
              <a:r>
                <a:rPr kumimoji="0" lang="en-US" altLang="zh-CN" sz="1400" i="0" u="none" strike="noStrike" kern="0" cap="none" spc="0" normalizeH="0" noProof="0" dirty="0">
                  <a:ln>
                    <a:noFill/>
                  </a:ln>
                  <a:solidFill>
                    <a:schemeClr val="bg1"/>
                  </a:solidFill>
                  <a:effectLst/>
                  <a:uLnTx/>
                  <a:uFillTx/>
                  <a:cs typeface="+mn-ea"/>
                  <a:sym typeface="+mn-lt"/>
                </a:rPr>
                <a:t>IPv6</a:t>
              </a:r>
              <a:r>
                <a:rPr kumimoji="0" lang="zh-CN" altLang="en-US" sz="1400" i="0" u="none" strike="noStrike" kern="0" cap="none" spc="0" normalizeH="0" noProof="0" dirty="0">
                  <a:ln>
                    <a:noFill/>
                  </a:ln>
                  <a:solidFill>
                    <a:schemeClr val="bg1"/>
                  </a:solidFill>
                  <a:effectLst/>
                  <a:uLnTx/>
                  <a:uFillTx/>
                  <a:cs typeface="+mn-ea"/>
                  <a:sym typeface="+mn-lt"/>
                </a:rPr>
                <a:t>扩展头）</a:t>
              </a:r>
              <a:endParaRPr kumimoji="0" lang="en-GB" sz="1400" i="0" u="none" strike="noStrike" kern="0" cap="none" spc="0" normalizeH="0" noProof="0" dirty="0">
                <a:ln>
                  <a:noFill/>
                </a:ln>
                <a:solidFill>
                  <a:schemeClr val="bg1"/>
                </a:solidFill>
                <a:effectLst/>
                <a:uLnTx/>
                <a:uFillTx/>
                <a:cs typeface="+mn-ea"/>
                <a:sym typeface="+mn-lt"/>
              </a:endParaRPr>
            </a:p>
          </p:txBody>
        </p:sp>
      </p:grpSp>
      <p:sp>
        <p:nvSpPr>
          <p:cNvPr id="5" name="日期占位符 3">
            <a:extLst>
              <a:ext uri="{FF2B5EF4-FFF2-40B4-BE49-F238E27FC236}">
                <a16:creationId xmlns:a16="http://schemas.microsoft.com/office/drawing/2014/main" id="{C74FD923-1DE1-5E1C-B94D-A91FCBE42B93}"/>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10" name="页脚占位符 4">
            <a:extLst>
              <a:ext uri="{FF2B5EF4-FFF2-40B4-BE49-F238E27FC236}">
                <a16:creationId xmlns:a16="http://schemas.microsoft.com/office/drawing/2014/main" id="{E84D6FFF-0D0B-92C0-BCE7-B66D228D6C0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1" name="灯片编号占位符 5">
            <a:extLst>
              <a:ext uri="{FF2B5EF4-FFF2-40B4-BE49-F238E27FC236}">
                <a16:creationId xmlns:a16="http://schemas.microsoft.com/office/drawing/2014/main" id="{63F5535D-8FDA-4FA6-A36B-1D5C82203AAD}"/>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291</a:t>
            </a:fld>
            <a:endParaRPr lang="en-US">
              <a:cs typeface="+mn-ea"/>
              <a:sym typeface="+mn-lt"/>
            </a:endParaRPr>
          </a:p>
        </p:txBody>
      </p:sp>
    </p:spTree>
    <p:extLst>
      <p:ext uri="{BB962C8B-B14F-4D97-AF65-F5344CB8AC3E}">
        <p14:creationId xmlns:p14="http://schemas.microsoft.com/office/powerpoint/2010/main" val="8038504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38596-B979-4355-8C9D-36C7E1471918}"/>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a:t>
            </a:r>
            <a:r>
              <a:rPr lang="zh-CN" altLang="en-US" sz="3200" dirty="0">
                <a:latin typeface="+mn-lt"/>
                <a:ea typeface="+mn-ea"/>
                <a:cs typeface="+mn-ea"/>
                <a:sym typeface="+mn-lt"/>
              </a:rPr>
              <a:t>指令集：</a:t>
            </a:r>
            <a:r>
              <a:rPr lang="en-US" altLang="zh-CN" sz="3200" dirty="0">
                <a:latin typeface="+mn-lt"/>
                <a:ea typeface="+mn-ea"/>
                <a:cs typeface="+mn-ea"/>
                <a:sym typeface="+mn-lt"/>
              </a:rPr>
              <a:t>Endpoint</a:t>
            </a:r>
            <a:r>
              <a:rPr lang="zh-CN" altLang="en-US" sz="3200" dirty="0">
                <a:latin typeface="+mn-lt"/>
                <a:ea typeface="+mn-ea"/>
                <a:cs typeface="+mn-ea"/>
                <a:sym typeface="+mn-lt"/>
              </a:rPr>
              <a:t>节点行为</a:t>
            </a:r>
          </a:p>
        </p:txBody>
      </p:sp>
      <p:sp>
        <p:nvSpPr>
          <p:cNvPr id="5" name="文本占位符 4">
            <a:extLst>
              <a:ext uri="{FF2B5EF4-FFF2-40B4-BE49-F238E27FC236}">
                <a16:creationId xmlns:a16="http://schemas.microsoft.com/office/drawing/2014/main" id="{EA558B96-EED5-41CD-B6EF-E924964FA5F0}"/>
              </a:ext>
            </a:extLst>
          </p:cNvPr>
          <p:cNvSpPr>
            <a:spLocks noGrp="1"/>
          </p:cNvSpPr>
          <p:nvPr>
            <p:ph idx="1"/>
          </p:nvPr>
        </p:nvSpPr>
        <p:spPr>
          <a:xfrm>
            <a:off x="660400" y="1130300"/>
            <a:ext cx="10858500" cy="459014"/>
          </a:xfrm>
        </p:spPr>
        <p:txBody>
          <a:bodyPr vert="horz" lIns="91440" tIns="45720" rIns="91440" bIns="45720" rtlCol="0">
            <a:normAutofit fontScale="92500" lnSpcReduction="10000"/>
          </a:bodyPr>
          <a:lstStyle/>
          <a:p>
            <a:pPr marL="266700" indent="-266700">
              <a:buFont typeface="Wingdings" panose="05000000000000000000" pitchFamily="2" charset="2"/>
              <a:buChar char="n"/>
            </a:pPr>
            <a:r>
              <a:rPr lang="en-US" altLang="zh-CN" sz="2400" dirty="0">
                <a:solidFill>
                  <a:schemeClr val="accent1"/>
                </a:solidFill>
                <a:cs typeface="+mn-ea"/>
                <a:sym typeface="+mn-lt"/>
              </a:rPr>
              <a:t>SRv6</a:t>
            </a:r>
            <a:r>
              <a:rPr lang="zh-CN" altLang="en-US" sz="2400" dirty="0">
                <a:solidFill>
                  <a:schemeClr val="accent1"/>
                </a:solidFill>
                <a:cs typeface="+mn-ea"/>
                <a:sym typeface="+mn-lt"/>
              </a:rPr>
              <a:t>指令集分为</a:t>
            </a:r>
            <a:r>
              <a:rPr lang="en-US" altLang="zh-CN" sz="2400" dirty="0">
                <a:solidFill>
                  <a:schemeClr val="accent1"/>
                </a:solidFill>
                <a:cs typeface="+mn-ea"/>
                <a:sym typeface="+mn-lt"/>
              </a:rPr>
              <a:t>Endpoint</a:t>
            </a:r>
            <a:r>
              <a:rPr lang="zh-CN" altLang="en-US" sz="2400" dirty="0">
                <a:solidFill>
                  <a:schemeClr val="accent1"/>
                </a:solidFill>
                <a:cs typeface="+mn-ea"/>
                <a:sym typeface="+mn-lt"/>
              </a:rPr>
              <a:t>节点行为和源节点行为。常见的</a:t>
            </a:r>
            <a:r>
              <a:rPr lang="en-US" altLang="zh-CN" sz="2400" dirty="0">
                <a:solidFill>
                  <a:schemeClr val="accent1"/>
                </a:solidFill>
                <a:cs typeface="+mn-ea"/>
                <a:sym typeface="+mn-lt"/>
              </a:rPr>
              <a:t>Endpoint</a:t>
            </a:r>
            <a:r>
              <a:rPr lang="zh-CN" altLang="en-US" sz="2400" dirty="0">
                <a:solidFill>
                  <a:schemeClr val="accent1"/>
                </a:solidFill>
                <a:cs typeface="+mn-ea"/>
                <a:sym typeface="+mn-lt"/>
              </a:rPr>
              <a:t>节点行为如下：</a:t>
            </a:r>
            <a:endParaRPr lang="en-US" altLang="zh-CN" sz="2400" dirty="0">
              <a:solidFill>
                <a:schemeClr val="accent1"/>
              </a:solidFill>
              <a:cs typeface="+mn-ea"/>
              <a:sym typeface="+mn-lt"/>
            </a:endParaRPr>
          </a:p>
        </p:txBody>
      </p:sp>
      <p:graphicFrame>
        <p:nvGraphicFramePr>
          <p:cNvPr id="6" name="表格 5">
            <a:extLst>
              <a:ext uri="{FF2B5EF4-FFF2-40B4-BE49-F238E27FC236}">
                <a16:creationId xmlns:a16="http://schemas.microsoft.com/office/drawing/2014/main" id="{850CC00A-29C8-4F33-9330-234B56BFD29C}"/>
              </a:ext>
            </a:extLst>
          </p:cNvPr>
          <p:cNvGraphicFramePr>
            <a:graphicFrameLocks noGrp="1"/>
          </p:cNvGraphicFramePr>
          <p:nvPr>
            <p:extLst/>
          </p:nvPr>
        </p:nvGraphicFramePr>
        <p:xfrm>
          <a:off x="558140" y="1823234"/>
          <a:ext cx="10782795" cy="4426849"/>
        </p:xfrm>
        <a:graphic>
          <a:graphicData uri="http://schemas.openxmlformats.org/drawingml/2006/table">
            <a:tbl>
              <a:tblPr/>
              <a:tblGrid>
                <a:gridCol w="1616562">
                  <a:extLst>
                    <a:ext uri="{9D8B030D-6E8A-4147-A177-3AD203B41FA5}">
                      <a16:colId xmlns:a16="http://schemas.microsoft.com/office/drawing/2014/main" val="20000"/>
                    </a:ext>
                  </a:extLst>
                </a:gridCol>
                <a:gridCol w="4332976">
                  <a:extLst>
                    <a:ext uri="{9D8B030D-6E8A-4147-A177-3AD203B41FA5}">
                      <a16:colId xmlns:a16="http://schemas.microsoft.com/office/drawing/2014/main" val="20001"/>
                    </a:ext>
                  </a:extLst>
                </a:gridCol>
                <a:gridCol w="4833257">
                  <a:extLst>
                    <a:ext uri="{9D8B030D-6E8A-4147-A177-3AD203B41FA5}">
                      <a16:colId xmlns:a16="http://schemas.microsoft.com/office/drawing/2014/main" val="20002"/>
                    </a:ext>
                  </a:extLst>
                </a:gridCol>
              </a:tblGrid>
              <a:tr h="323224">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gn="ctr">
                        <a:lnSpc>
                          <a:spcPct val="120000"/>
                        </a:lnSpc>
                        <a:spcBef>
                          <a:spcPts val="0"/>
                        </a:spcBef>
                        <a:spcAft>
                          <a:spcPts val="0"/>
                        </a:spcAft>
                      </a:pPr>
                      <a:r>
                        <a:rPr lang="zh-CN" altLang="en-US" sz="1400" b="1" baseline="0" dirty="0">
                          <a:solidFill>
                            <a:schemeClr val="tx1"/>
                          </a:solidFill>
                          <a:latin typeface="+mn-lt"/>
                          <a:ea typeface="+mn-ea"/>
                          <a:cs typeface="+mn-ea"/>
                          <a:sym typeface="+mn-lt"/>
                        </a:rPr>
                        <a:t>指令</a:t>
                      </a:r>
                      <a:endParaRPr lang="en-US" sz="1400" b="1" baseline="0"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gn="ctr">
                        <a:lnSpc>
                          <a:spcPct val="120000"/>
                        </a:lnSpc>
                        <a:spcBef>
                          <a:spcPts val="0"/>
                        </a:spcBef>
                        <a:spcAft>
                          <a:spcPts val="0"/>
                        </a:spcAft>
                      </a:pPr>
                      <a:r>
                        <a:rPr lang="zh-CN" altLang="en-US" sz="1400" b="1" baseline="0" dirty="0">
                          <a:solidFill>
                            <a:schemeClr val="tx1"/>
                          </a:solidFill>
                          <a:latin typeface="+mn-lt"/>
                          <a:ea typeface="+mn-ea"/>
                          <a:cs typeface="+mn-ea"/>
                          <a:sym typeface="+mn-lt"/>
                        </a:rPr>
                        <a:t>功能描述</a:t>
                      </a:r>
                      <a:endParaRPr lang="en-US" sz="1400" b="1" baseline="0" dirty="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gn="ctr">
                        <a:lnSpc>
                          <a:spcPct val="120000"/>
                        </a:lnSpc>
                        <a:spcBef>
                          <a:spcPts val="0"/>
                        </a:spcBef>
                        <a:spcAft>
                          <a:spcPts val="0"/>
                        </a:spcAft>
                      </a:pPr>
                      <a:r>
                        <a:rPr lang="zh-CN" altLang="en-US" sz="1400" b="1" baseline="0" dirty="0">
                          <a:solidFill>
                            <a:schemeClr val="tx1"/>
                          </a:solidFill>
                          <a:latin typeface="+mn-lt"/>
                          <a:ea typeface="+mn-ea"/>
                          <a:cs typeface="+mn-ea"/>
                          <a:sym typeface="+mn-lt"/>
                        </a:rPr>
                        <a:t>应用场景</a:t>
                      </a:r>
                      <a:endParaRPr lang="en-US" sz="1400" b="1" baseline="0" dirty="0">
                        <a:solidFill>
                          <a:schemeClr val="tx1"/>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245981">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a:solidFill>
                            <a:schemeClr val="tx1"/>
                          </a:solidFill>
                          <a:effectLst/>
                          <a:latin typeface="+mn-lt"/>
                          <a:ea typeface="+mn-ea"/>
                          <a:cs typeface="+mn-ea"/>
                          <a:sym typeface="+mn-lt"/>
                        </a:rPr>
                        <a:t>End           </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rgbClr val="000000"/>
                          </a:solidFill>
                          <a:effectLst/>
                          <a:latin typeface="+mn-lt"/>
                          <a:ea typeface="+mn-ea"/>
                          <a:cs typeface="+mn-ea"/>
                          <a:sym typeface="+mn-lt"/>
                        </a:rPr>
                        <a:t>把下一个</a:t>
                      </a:r>
                      <a:r>
                        <a:rPr lang="en-US" altLang="zh-CN" sz="1400" b="0" i="0" u="none" strike="noStrike" baseline="0" dirty="0">
                          <a:solidFill>
                            <a:srgbClr val="000000"/>
                          </a:solidFill>
                          <a:effectLst/>
                          <a:latin typeface="+mn-lt"/>
                          <a:ea typeface="+mn-ea"/>
                          <a:cs typeface="+mn-ea"/>
                          <a:sym typeface="+mn-lt"/>
                        </a:rPr>
                        <a:t>SID</a:t>
                      </a:r>
                      <a:r>
                        <a:rPr lang="zh-CN" altLang="en-US" sz="1400" b="0" i="0" u="none" strike="noStrike" baseline="0" dirty="0">
                          <a:solidFill>
                            <a:srgbClr val="000000"/>
                          </a:solidFill>
                          <a:effectLst/>
                          <a:latin typeface="+mn-lt"/>
                          <a:ea typeface="+mn-ea"/>
                          <a:cs typeface="+mn-ea"/>
                          <a:sym typeface="+mn-lt"/>
                        </a:rPr>
                        <a:t>复制到</a:t>
                      </a:r>
                      <a:r>
                        <a:rPr lang="en-US" altLang="zh-CN" sz="1400" b="0" i="0" u="none" strike="noStrike" baseline="0" dirty="0">
                          <a:solidFill>
                            <a:srgbClr val="000000"/>
                          </a:solidFill>
                          <a:effectLst/>
                          <a:latin typeface="+mn-lt"/>
                          <a:ea typeface="+mn-ea"/>
                          <a:cs typeface="+mn-ea"/>
                          <a:sym typeface="+mn-lt"/>
                        </a:rPr>
                        <a:t>IPv6</a:t>
                      </a:r>
                      <a:r>
                        <a:rPr lang="zh-CN" altLang="en-US" sz="1400" b="0" i="0" u="none" strike="noStrike" baseline="0" dirty="0">
                          <a:solidFill>
                            <a:srgbClr val="000000"/>
                          </a:solidFill>
                          <a:effectLst/>
                          <a:latin typeface="+mn-lt"/>
                          <a:ea typeface="+mn-ea"/>
                          <a:cs typeface="+mn-ea"/>
                          <a:sym typeface="+mn-lt"/>
                        </a:rPr>
                        <a:t>目的地址，进行查表转发</a:t>
                      </a:r>
                      <a:endParaRPr lang="en-US" altLang="zh-CN" sz="1400" b="0" i="0" u="none" strike="noStrike" baseline="0" dirty="0">
                        <a:solidFill>
                          <a:srgbClr val="000000"/>
                        </a:solidFill>
                        <a:effectLst/>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nSpc>
                          <a:spcPct val="120000"/>
                        </a:lnSpc>
                        <a:spcBef>
                          <a:spcPts val="0"/>
                        </a:spcBef>
                        <a:spcAft>
                          <a:spcPts val="0"/>
                        </a:spcAft>
                      </a:pPr>
                      <a:r>
                        <a:rPr lang="zh-CN" altLang="en-US" sz="1400" baseline="0" dirty="0">
                          <a:latin typeface="+mn-lt"/>
                          <a:ea typeface="+mn-ea"/>
                          <a:cs typeface="+mn-ea"/>
                          <a:sym typeface="+mn-lt"/>
                        </a:rPr>
                        <a:t>指定节点转发，相当于</a:t>
                      </a:r>
                      <a:r>
                        <a:rPr lang="en-US" altLang="zh-CN" sz="1400" baseline="0" dirty="0">
                          <a:latin typeface="+mn-lt"/>
                          <a:ea typeface="+mn-ea"/>
                          <a:cs typeface="+mn-ea"/>
                          <a:sym typeface="+mn-lt"/>
                        </a:rPr>
                        <a:t>SR-MPLS</a:t>
                      </a:r>
                      <a:r>
                        <a:rPr lang="zh-CN" altLang="en-US" sz="1400" baseline="0" dirty="0">
                          <a:latin typeface="+mn-lt"/>
                          <a:ea typeface="+mn-ea"/>
                          <a:cs typeface="+mn-ea"/>
                          <a:sym typeface="+mn-lt"/>
                        </a:rPr>
                        <a:t>的</a:t>
                      </a:r>
                      <a:r>
                        <a:rPr lang="en-US" altLang="zh-CN" sz="1400" baseline="0" dirty="0">
                          <a:latin typeface="+mn-lt"/>
                          <a:ea typeface="+mn-ea"/>
                          <a:cs typeface="+mn-ea"/>
                          <a:sym typeface="+mn-lt"/>
                        </a:rPr>
                        <a:t>Node Segment</a:t>
                      </a:r>
                      <a:endParaRPr lang="en-US" sz="1400" baseline="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56384">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err="1">
                          <a:solidFill>
                            <a:schemeClr val="tx1"/>
                          </a:solidFill>
                          <a:effectLst/>
                          <a:latin typeface="+mn-lt"/>
                          <a:ea typeface="+mn-ea"/>
                          <a:cs typeface="+mn-ea"/>
                          <a:sym typeface="+mn-lt"/>
                        </a:rPr>
                        <a:t>End.X</a:t>
                      </a:r>
                      <a:r>
                        <a:rPr lang="en-US" sz="1400" b="0" i="0" u="none" strike="noStrike" baseline="0" dirty="0">
                          <a:solidFill>
                            <a:schemeClr val="tx1"/>
                          </a:solidFill>
                          <a:effectLst/>
                          <a:latin typeface="+mn-lt"/>
                          <a:ea typeface="+mn-ea"/>
                          <a:cs typeface="+mn-ea"/>
                          <a:sym typeface="+mn-lt"/>
                        </a:rPr>
                        <a:t>         </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rgbClr val="000000"/>
                          </a:solidFill>
                          <a:effectLst/>
                          <a:latin typeface="+mn-lt"/>
                          <a:ea typeface="+mn-ea"/>
                          <a:cs typeface="+mn-ea"/>
                          <a:sym typeface="+mn-lt"/>
                        </a:rPr>
                        <a:t>根据指定出接口转发报文</a:t>
                      </a:r>
                      <a:endParaRPr lang="en-US" altLang="zh-CN" sz="1400" b="0" i="0" u="none" strike="noStrike" baseline="0" dirty="0">
                        <a:solidFill>
                          <a:srgbClr val="000000"/>
                        </a:solidFill>
                        <a:effectLst/>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marL="0" marR="0" lvl="0" indent="0" algn="l" defTabSz="914054" rtl="0" eaLnBrk="1" fontAlgn="auto" latinLnBrk="0" hangingPunct="1">
                        <a:lnSpc>
                          <a:spcPct val="120000"/>
                        </a:lnSpc>
                        <a:spcBef>
                          <a:spcPts val="0"/>
                        </a:spcBef>
                        <a:spcAft>
                          <a:spcPts val="0"/>
                        </a:spcAft>
                        <a:buClrTx/>
                        <a:buSzTx/>
                        <a:buFontTx/>
                        <a:buNone/>
                        <a:tabLst/>
                        <a:defRPr/>
                      </a:pPr>
                      <a:r>
                        <a:rPr lang="zh-CN" altLang="en-US" sz="1400" baseline="0" dirty="0">
                          <a:latin typeface="+mn-lt"/>
                          <a:ea typeface="+mn-ea"/>
                          <a:cs typeface="+mn-ea"/>
                          <a:sym typeface="+mn-lt"/>
                        </a:rPr>
                        <a:t>指定出接口转发，相当于</a:t>
                      </a:r>
                      <a:r>
                        <a:rPr lang="en-US" altLang="zh-CN" sz="1400" baseline="0" dirty="0">
                          <a:latin typeface="+mn-lt"/>
                          <a:ea typeface="+mn-ea"/>
                          <a:cs typeface="+mn-ea"/>
                          <a:sym typeface="+mn-lt"/>
                        </a:rPr>
                        <a:t>SR-MPLS</a:t>
                      </a:r>
                      <a:r>
                        <a:rPr lang="zh-CN" altLang="en-US" sz="1400" baseline="0" dirty="0">
                          <a:latin typeface="+mn-lt"/>
                          <a:ea typeface="+mn-ea"/>
                          <a:cs typeface="+mn-ea"/>
                          <a:sym typeface="+mn-lt"/>
                        </a:rPr>
                        <a:t>的</a:t>
                      </a:r>
                      <a:r>
                        <a:rPr lang="en-US" altLang="zh-CN" sz="1400" baseline="0" dirty="0">
                          <a:latin typeface="+mn-lt"/>
                          <a:ea typeface="+mn-ea"/>
                          <a:cs typeface="+mn-ea"/>
                          <a:sym typeface="+mn-lt"/>
                        </a:rPr>
                        <a:t>Adjacency Segment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49941">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a:solidFill>
                            <a:srgbClr val="000000"/>
                          </a:solidFill>
                          <a:effectLst/>
                          <a:latin typeface="+mn-lt"/>
                          <a:ea typeface="+mn-ea"/>
                          <a:cs typeface="+mn-ea"/>
                          <a:sym typeface="+mn-lt"/>
                        </a:rPr>
                        <a:t>End.T         </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rgbClr val="000000"/>
                          </a:solidFill>
                          <a:effectLst/>
                          <a:latin typeface="+mn-lt"/>
                          <a:ea typeface="+mn-ea"/>
                          <a:cs typeface="+mn-ea"/>
                          <a:sym typeface="+mn-lt"/>
                        </a:rPr>
                        <a:t>在指定的</a:t>
                      </a:r>
                      <a:r>
                        <a:rPr lang="en-US" altLang="zh-CN" sz="1400" b="0" i="0" u="none" strike="noStrike" baseline="0" dirty="0">
                          <a:solidFill>
                            <a:srgbClr val="000000"/>
                          </a:solidFill>
                          <a:effectLst/>
                          <a:latin typeface="+mn-lt"/>
                          <a:ea typeface="+mn-ea"/>
                          <a:cs typeface="+mn-ea"/>
                          <a:sym typeface="+mn-lt"/>
                        </a:rPr>
                        <a:t>IPv6</a:t>
                      </a:r>
                      <a:r>
                        <a:rPr lang="zh-CN" altLang="en-US" sz="1400" b="0" i="0" u="none" strike="noStrike" baseline="0" dirty="0">
                          <a:solidFill>
                            <a:srgbClr val="000000"/>
                          </a:solidFill>
                          <a:effectLst/>
                          <a:latin typeface="+mn-lt"/>
                          <a:ea typeface="+mn-ea"/>
                          <a:cs typeface="+mn-ea"/>
                          <a:sym typeface="+mn-lt"/>
                        </a:rPr>
                        <a:t>路由表中进行查表并转发报文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nSpc>
                          <a:spcPct val="120000"/>
                        </a:lnSpc>
                        <a:spcBef>
                          <a:spcPts val="0"/>
                        </a:spcBef>
                        <a:spcAft>
                          <a:spcPts val="0"/>
                        </a:spcAft>
                      </a:pPr>
                      <a:r>
                        <a:rPr lang="zh-CN" altLang="en-US" sz="1400" b="0" i="0" kern="1200" baseline="0">
                          <a:solidFill>
                            <a:schemeClr val="tx1"/>
                          </a:solidFill>
                          <a:effectLst/>
                          <a:latin typeface="+mn-lt"/>
                          <a:ea typeface="+mn-ea"/>
                          <a:cs typeface="+mn-ea"/>
                          <a:sym typeface="+mn-lt"/>
                        </a:rPr>
                        <a:t>用于多路由表转发场景</a:t>
                      </a:r>
                      <a:endParaRPr lang="en-US" sz="1400" baseline="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45981">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a:solidFill>
                            <a:srgbClr val="000000"/>
                          </a:solidFill>
                          <a:effectLst/>
                          <a:latin typeface="+mn-lt"/>
                          <a:ea typeface="+mn-ea"/>
                          <a:cs typeface="+mn-ea"/>
                          <a:sym typeface="+mn-lt"/>
                        </a:rPr>
                        <a:t>End.DX2       </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rgbClr val="000000"/>
                          </a:solidFill>
                          <a:effectLst/>
                          <a:latin typeface="+mn-lt"/>
                          <a:ea typeface="+mn-ea"/>
                          <a:cs typeface="+mn-ea"/>
                          <a:sym typeface="+mn-lt"/>
                        </a:rPr>
                        <a:t>解封装报文，从指定的二层出接口转发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nSpc>
                          <a:spcPct val="120000"/>
                        </a:lnSpc>
                        <a:spcBef>
                          <a:spcPts val="0"/>
                        </a:spcBef>
                        <a:spcAft>
                          <a:spcPts val="0"/>
                        </a:spcAft>
                      </a:pPr>
                      <a:r>
                        <a:rPr lang="en-US" sz="1400" baseline="0">
                          <a:latin typeface="+mn-lt"/>
                          <a:ea typeface="+mn-ea"/>
                          <a:cs typeface="+mn-ea"/>
                          <a:sym typeface="+mn-lt"/>
                        </a:rPr>
                        <a:t>L2VPN</a:t>
                      </a:r>
                      <a:r>
                        <a:rPr lang="zh-CN" altLang="en-US" sz="1400" baseline="0">
                          <a:latin typeface="+mn-lt"/>
                          <a:ea typeface="+mn-ea"/>
                          <a:cs typeface="+mn-ea"/>
                          <a:sym typeface="+mn-lt"/>
                        </a:rPr>
                        <a:t>，例如</a:t>
                      </a:r>
                      <a:r>
                        <a:rPr lang="en-US" sz="1400" baseline="0">
                          <a:latin typeface="+mn-lt"/>
                          <a:ea typeface="+mn-ea"/>
                          <a:cs typeface="+mn-ea"/>
                          <a:sym typeface="+mn-lt"/>
                        </a:rPr>
                        <a:t>EVPN VPWS(Virtual Private Wire Service)</a:t>
                      </a:r>
                      <a:endParaRPr lang="en-US" sz="1400" baseline="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420060">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a:solidFill>
                            <a:srgbClr val="000000"/>
                          </a:solidFill>
                          <a:effectLst/>
                          <a:latin typeface="+mn-lt"/>
                          <a:ea typeface="+mn-ea"/>
                          <a:cs typeface="+mn-ea"/>
                          <a:sym typeface="+mn-lt"/>
                        </a:rPr>
                        <a:t>End</a:t>
                      </a:r>
                      <a:r>
                        <a:rPr lang="en-US" sz="1400" b="0" i="0" u="none" strike="noStrike" baseline="0">
                          <a:solidFill>
                            <a:srgbClr val="000000"/>
                          </a:solidFill>
                          <a:effectLst/>
                          <a:latin typeface="+mn-lt"/>
                          <a:ea typeface="+mn-ea"/>
                          <a:cs typeface="+mn-ea"/>
                          <a:sym typeface="+mn-lt"/>
                        </a:rPr>
                        <a:t>.DX4       </a:t>
                      </a:r>
                      <a:endParaRPr lang="en-US" sz="1400" b="0" i="0" u="none" strike="noStrike" baseline="0" dirty="0">
                        <a:solidFill>
                          <a:srgbClr val="000000"/>
                        </a:solidFill>
                        <a:effectLst/>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rgbClr val="000000"/>
                          </a:solidFill>
                          <a:effectLst/>
                          <a:latin typeface="+mn-lt"/>
                          <a:ea typeface="+mn-ea"/>
                          <a:cs typeface="+mn-ea"/>
                          <a:sym typeface="+mn-lt"/>
                        </a:rPr>
                        <a:t>解封装报文，从指定的</a:t>
                      </a:r>
                      <a:r>
                        <a:rPr lang="en-US" altLang="zh-CN" sz="1400" b="0" i="0" u="none" strike="noStrike" baseline="0" dirty="0">
                          <a:solidFill>
                            <a:srgbClr val="000000"/>
                          </a:solidFill>
                          <a:effectLst/>
                          <a:latin typeface="+mn-lt"/>
                          <a:ea typeface="+mn-ea"/>
                          <a:cs typeface="+mn-ea"/>
                          <a:sym typeface="+mn-lt"/>
                        </a:rPr>
                        <a:t>IPv4</a:t>
                      </a:r>
                      <a:r>
                        <a:rPr lang="zh-CN" altLang="en-US" sz="1400" b="0" i="0" u="none" strike="noStrike" baseline="0" dirty="0">
                          <a:solidFill>
                            <a:srgbClr val="000000"/>
                          </a:solidFill>
                          <a:effectLst/>
                          <a:latin typeface="+mn-lt"/>
                          <a:ea typeface="+mn-ea"/>
                          <a:cs typeface="+mn-ea"/>
                          <a:sym typeface="+mn-lt"/>
                        </a:rPr>
                        <a:t>三层邻接转发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nSpc>
                          <a:spcPct val="120000"/>
                        </a:lnSpc>
                        <a:spcBef>
                          <a:spcPts val="0"/>
                        </a:spcBef>
                        <a:spcAft>
                          <a:spcPts val="0"/>
                        </a:spcAft>
                      </a:pPr>
                      <a:r>
                        <a:rPr lang="en-US" sz="1400" baseline="0">
                          <a:latin typeface="+mn-lt"/>
                          <a:ea typeface="+mn-ea"/>
                          <a:cs typeface="+mn-ea"/>
                          <a:sym typeface="+mn-lt"/>
                        </a:rPr>
                        <a:t>L3VPN</a:t>
                      </a:r>
                      <a:r>
                        <a:rPr lang="en-US" altLang="zh-CN" sz="1400" baseline="0">
                          <a:latin typeface="+mn-lt"/>
                          <a:ea typeface="+mn-ea"/>
                          <a:cs typeface="+mn-ea"/>
                          <a:sym typeface="+mn-lt"/>
                        </a:rPr>
                        <a:t>v4</a:t>
                      </a:r>
                      <a:r>
                        <a:rPr lang="zh-CN" altLang="en-US" sz="1400" baseline="0">
                          <a:latin typeface="+mn-lt"/>
                          <a:ea typeface="+mn-ea"/>
                          <a:cs typeface="+mn-ea"/>
                          <a:sym typeface="+mn-lt"/>
                        </a:rPr>
                        <a:t>，通过指定的</a:t>
                      </a:r>
                      <a:r>
                        <a:rPr lang="en-US" altLang="zh-CN" sz="1400" baseline="0">
                          <a:latin typeface="+mn-lt"/>
                          <a:ea typeface="+mn-ea"/>
                          <a:cs typeface="+mn-ea"/>
                          <a:sym typeface="+mn-lt"/>
                        </a:rPr>
                        <a:t>IPv4</a:t>
                      </a:r>
                      <a:r>
                        <a:rPr lang="zh-CN" altLang="en-US" sz="1400" baseline="0">
                          <a:latin typeface="+mn-lt"/>
                          <a:ea typeface="+mn-ea"/>
                          <a:cs typeface="+mn-ea"/>
                          <a:sym typeface="+mn-lt"/>
                        </a:rPr>
                        <a:t>邻接转发到</a:t>
                      </a:r>
                      <a:r>
                        <a:rPr lang="en-US" altLang="zh-CN" sz="1400" baseline="0">
                          <a:latin typeface="+mn-lt"/>
                          <a:ea typeface="+mn-ea"/>
                          <a:cs typeface="+mn-ea"/>
                          <a:sym typeface="+mn-lt"/>
                        </a:rPr>
                        <a:t>CE</a:t>
                      </a:r>
                      <a:endParaRPr lang="en-US" sz="1400" baseline="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420060">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a:solidFill>
                            <a:srgbClr val="000000"/>
                          </a:solidFill>
                          <a:effectLst/>
                          <a:latin typeface="+mn-lt"/>
                          <a:ea typeface="+mn-ea"/>
                          <a:cs typeface="+mn-ea"/>
                          <a:sym typeface="+mn-lt"/>
                        </a:rPr>
                        <a:t>End.DX6       </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rgbClr val="000000"/>
                          </a:solidFill>
                          <a:effectLst/>
                          <a:latin typeface="+mn-lt"/>
                          <a:ea typeface="+mn-ea"/>
                          <a:cs typeface="+mn-ea"/>
                          <a:sym typeface="+mn-lt"/>
                        </a:rPr>
                        <a:t>解封装报文，从指定的</a:t>
                      </a:r>
                      <a:r>
                        <a:rPr lang="en-US" altLang="zh-CN" sz="1400" b="0" i="0" u="none" strike="noStrike" baseline="0" dirty="0">
                          <a:solidFill>
                            <a:srgbClr val="000000"/>
                          </a:solidFill>
                          <a:effectLst/>
                          <a:latin typeface="+mn-lt"/>
                          <a:ea typeface="+mn-ea"/>
                          <a:cs typeface="+mn-ea"/>
                          <a:sym typeface="+mn-lt"/>
                        </a:rPr>
                        <a:t>IPv6</a:t>
                      </a:r>
                      <a:r>
                        <a:rPr lang="zh-CN" altLang="en-US" sz="1400" b="0" i="0" u="none" strike="noStrike" baseline="0" dirty="0">
                          <a:solidFill>
                            <a:srgbClr val="000000"/>
                          </a:solidFill>
                          <a:effectLst/>
                          <a:latin typeface="+mn-lt"/>
                          <a:ea typeface="+mn-ea"/>
                          <a:cs typeface="+mn-ea"/>
                          <a:sym typeface="+mn-lt"/>
                        </a:rPr>
                        <a:t>三层邻接转发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marL="0" marR="0" lvl="0" indent="0" algn="l" defTabSz="914054" rtl="0" eaLnBrk="1" fontAlgn="auto" latinLnBrk="0" hangingPunct="1">
                        <a:lnSpc>
                          <a:spcPct val="120000"/>
                        </a:lnSpc>
                        <a:spcBef>
                          <a:spcPts val="0"/>
                        </a:spcBef>
                        <a:spcAft>
                          <a:spcPts val="0"/>
                        </a:spcAft>
                        <a:buClrTx/>
                        <a:buSzTx/>
                        <a:buFontTx/>
                        <a:buNone/>
                        <a:tabLst/>
                        <a:defRPr/>
                      </a:pPr>
                      <a:r>
                        <a:rPr lang="en-US" altLang="zh-CN" sz="1400" baseline="0" dirty="0">
                          <a:latin typeface="+mn-lt"/>
                          <a:ea typeface="+mn-ea"/>
                          <a:cs typeface="+mn-ea"/>
                          <a:sym typeface="+mn-lt"/>
                        </a:rPr>
                        <a:t>L3VPNv6</a:t>
                      </a:r>
                      <a:r>
                        <a:rPr lang="zh-CN" altLang="en-US" sz="1400" baseline="0" dirty="0">
                          <a:latin typeface="+mn-lt"/>
                          <a:ea typeface="+mn-ea"/>
                          <a:cs typeface="+mn-ea"/>
                          <a:sym typeface="+mn-lt"/>
                        </a:rPr>
                        <a:t>，通过指定的</a:t>
                      </a:r>
                      <a:r>
                        <a:rPr lang="en-US" altLang="zh-CN" sz="1400" baseline="0" dirty="0">
                          <a:latin typeface="+mn-lt"/>
                          <a:ea typeface="+mn-ea"/>
                          <a:cs typeface="+mn-ea"/>
                          <a:sym typeface="+mn-lt"/>
                        </a:rPr>
                        <a:t>IPv6</a:t>
                      </a:r>
                      <a:r>
                        <a:rPr lang="zh-CN" altLang="en-US" sz="1400" baseline="0" dirty="0">
                          <a:latin typeface="+mn-lt"/>
                          <a:ea typeface="+mn-ea"/>
                          <a:cs typeface="+mn-ea"/>
                          <a:sym typeface="+mn-lt"/>
                        </a:rPr>
                        <a:t>邻接转发到</a:t>
                      </a:r>
                      <a:r>
                        <a:rPr lang="en-US" altLang="zh-CN" sz="1400" baseline="0" dirty="0">
                          <a:latin typeface="+mn-lt"/>
                          <a:ea typeface="+mn-ea"/>
                          <a:cs typeface="+mn-ea"/>
                          <a:sym typeface="+mn-lt"/>
                        </a:rPr>
                        <a:t>CE</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420060">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a:solidFill>
                            <a:srgbClr val="000000"/>
                          </a:solidFill>
                          <a:effectLst/>
                          <a:latin typeface="+mn-lt"/>
                          <a:ea typeface="+mn-ea"/>
                          <a:cs typeface="+mn-ea"/>
                          <a:sym typeface="+mn-lt"/>
                        </a:rPr>
                        <a:t>End.DT6       </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rgbClr val="000000"/>
                          </a:solidFill>
                          <a:effectLst/>
                          <a:latin typeface="+mn-lt"/>
                          <a:ea typeface="+mn-ea"/>
                          <a:cs typeface="+mn-ea"/>
                          <a:sym typeface="+mn-lt"/>
                        </a:rPr>
                        <a:t>解封装报文，在指定的</a:t>
                      </a:r>
                      <a:r>
                        <a:rPr lang="en-US" altLang="zh-CN" sz="1400" b="0" i="0" u="none" strike="noStrike" baseline="0" dirty="0">
                          <a:solidFill>
                            <a:srgbClr val="000000"/>
                          </a:solidFill>
                          <a:effectLst/>
                          <a:latin typeface="+mn-lt"/>
                          <a:ea typeface="+mn-ea"/>
                          <a:cs typeface="+mn-ea"/>
                          <a:sym typeface="+mn-lt"/>
                        </a:rPr>
                        <a:t>IPv6</a:t>
                      </a:r>
                      <a:r>
                        <a:rPr lang="zh-CN" altLang="en-US" sz="1400" b="0" i="0" u="none" strike="noStrike" baseline="0" dirty="0">
                          <a:solidFill>
                            <a:srgbClr val="000000"/>
                          </a:solidFill>
                          <a:effectLst/>
                          <a:latin typeface="+mn-lt"/>
                          <a:ea typeface="+mn-ea"/>
                          <a:cs typeface="+mn-ea"/>
                          <a:sym typeface="+mn-lt"/>
                        </a:rPr>
                        <a:t>路由表中进行查表转发</a:t>
                      </a:r>
                      <a:endParaRPr lang="en-US" altLang="zh-CN" sz="1400" b="0" i="0" u="none" strike="noStrike" baseline="0" dirty="0">
                        <a:solidFill>
                          <a:srgbClr val="000000"/>
                        </a:solidFill>
                        <a:effectLst/>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nSpc>
                          <a:spcPct val="120000"/>
                        </a:lnSpc>
                        <a:spcBef>
                          <a:spcPts val="0"/>
                        </a:spcBef>
                        <a:spcAft>
                          <a:spcPts val="0"/>
                        </a:spcAft>
                      </a:pPr>
                      <a:r>
                        <a:rPr lang="en-US" sz="1400" baseline="0" dirty="0">
                          <a:latin typeface="+mn-lt"/>
                          <a:ea typeface="+mn-ea"/>
                          <a:cs typeface="+mn-ea"/>
                          <a:sym typeface="+mn-lt"/>
                        </a:rPr>
                        <a:t>L3VPN</a:t>
                      </a:r>
                      <a:r>
                        <a:rPr lang="en-US" altLang="zh-CN" sz="1400" baseline="0" dirty="0">
                          <a:latin typeface="+mn-lt"/>
                          <a:ea typeface="+mn-ea"/>
                          <a:cs typeface="+mn-ea"/>
                          <a:sym typeface="+mn-lt"/>
                        </a:rPr>
                        <a:t>v6</a:t>
                      </a:r>
                      <a:endParaRPr lang="en-US" sz="1400" baseline="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420060">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a:solidFill>
                            <a:schemeClr val="tx1"/>
                          </a:solidFill>
                          <a:effectLst/>
                          <a:latin typeface="+mn-lt"/>
                          <a:ea typeface="+mn-ea"/>
                          <a:cs typeface="+mn-ea"/>
                          <a:sym typeface="+mn-lt"/>
                        </a:rPr>
                        <a:t>End.DT4   </a:t>
                      </a:r>
                      <a:r>
                        <a:rPr lang="en-US" sz="1400" b="0" i="0" u="none" strike="noStrike" baseline="0" dirty="0">
                          <a:solidFill>
                            <a:srgbClr val="000000"/>
                          </a:solidFill>
                          <a:effectLst/>
                          <a:latin typeface="+mn-lt"/>
                          <a:ea typeface="+mn-ea"/>
                          <a:cs typeface="+mn-ea"/>
                          <a:sym typeface="+mn-lt"/>
                        </a:rPr>
                        <a:t>    </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rgbClr val="000000"/>
                          </a:solidFill>
                          <a:effectLst/>
                          <a:latin typeface="+mn-lt"/>
                          <a:ea typeface="+mn-ea"/>
                          <a:cs typeface="+mn-ea"/>
                          <a:sym typeface="+mn-lt"/>
                        </a:rPr>
                        <a:t>解封装报文，在指定的</a:t>
                      </a:r>
                      <a:r>
                        <a:rPr lang="en-US" altLang="zh-CN" sz="1400" b="0" i="0" u="none" strike="noStrike" baseline="0" dirty="0">
                          <a:solidFill>
                            <a:srgbClr val="000000"/>
                          </a:solidFill>
                          <a:effectLst/>
                          <a:latin typeface="+mn-lt"/>
                          <a:ea typeface="+mn-ea"/>
                          <a:cs typeface="+mn-ea"/>
                          <a:sym typeface="+mn-lt"/>
                        </a:rPr>
                        <a:t>IPv4</a:t>
                      </a:r>
                      <a:r>
                        <a:rPr lang="zh-CN" altLang="en-US" sz="1400" b="0" i="0" u="none" strike="noStrike" baseline="0" dirty="0">
                          <a:solidFill>
                            <a:srgbClr val="000000"/>
                          </a:solidFill>
                          <a:effectLst/>
                          <a:latin typeface="+mn-lt"/>
                          <a:ea typeface="+mn-ea"/>
                          <a:cs typeface="+mn-ea"/>
                          <a:sym typeface="+mn-lt"/>
                        </a:rPr>
                        <a:t>路由表中进行查表转发</a:t>
                      </a:r>
                      <a:endParaRPr lang="en-US" altLang="zh-CN" sz="1400" b="0" i="0" u="none" strike="noStrike" baseline="0" dirty="0">
                        <a:solidFill>
                          <a:srgbClr val="000000"/>
                        </a:solidFill>
                        <a:effectLst/>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marL="0" marR="0" lvl="0" indent="0" algn="l" defTabSz="914054" rtl="0" eaLnBrk="1" fontAlgn="auto" latinLnBrk="0" hangingPunct="1">
                        <a:lnSpc>
                          <a:spcPct val="120000"/>
                        </a:lnSpc>
                        <a:spcBef>
                          <a:spcPts val="0"/>
                        </a:spcBef>
                        <a:spcAft>
                          <a:spcPts val="0"/>
                        </a:spcAft>
                        <a:buClrTx/>
                        <a:buSzTx/>
                        <a:buFontTx/>
                        <a:buNone/>
                        <a:tabLst/>
                        <a:defRPr/>
                      </a:pPr>
                      <a:r>
                        <a:rPr lang="en-US" altLang="zh-CN" sz="1400" baseline="0" dirty="0">
                          <a:latin typeface="+mn-lt"/>
                          <a:ea typeface="+mn-ea"/>
                          <a:cs typeface="+mn-ea"/>
                          <a:sym typeface="+mn-lt"/>
                        </a:rPr>
                        <a:t>L3VPNv4</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449941">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a:solidFill>
                            <a:srgbClr val="000000"/>
                          </a:solidFill>
                          <a:effectLst/>
                          <a:latin typeface="+mn-lt"/>
                          <a:ea typeface="+mn-ea"/>
                          <a:cs typeface="+mn-ea"/>
                          <a:sym typeface="+mn-lt"/>
                        </a:rPr>
                        <a:t>End</a:t>
                      </a:r>
                      <a:r>
                        <a:rPr lang="en-US" sz="1400" b="0" i="0" u="none" strike="noStrike" baseline="0">
                          <a:solidFill>
                            <a:srgbClr val="000000"/>
                          </a:solidFill>
                          <a:effectLst/>
                          <a:latin typeface="+mn-lt"/>
                          <a:ea typeface="+mn-ea"/>
                          <a:cs typeface="+mn-ea"/>
                          <a:sym typeface="+mn-lt"/>
                        </a:rPr>
                        <a:t>.B6.Insert        </a:t>
                      </a:r>
                      <a:endParaRPr lang="en-US" sz="1400" b="0" i="0" u="none" strike="noStrike" baseline="0" dirty="0">
                        <a:solidFill>
                          <a:srgbClr val="000000"/>
                        </a:solidFill>
                        <a:effectLst/>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rgbClr val="000000"/>
                          </a:solidFill>
                          <a:effectLst/>
                          <a:latin typeface="+mn-lt"/>
                          <a:ea typeface="+mn-ea"/>
                          <a:cs typeface="+mn-ea"/>
                          <a:sym typeface="+mn-lt"/>
                        </a:rPr>
                        <a:t>插入</a:t>
                      </a:r>
                      <a:r>
                        <a:rPr lang="en-US" altLang="zh-CN" sz="1400" b="0" i="0" u="none" strike="noStrike" baseline="0" dirty="0">
                          <a:solidFill>
                            <a:srgbClr val="000000"/>
                          </a:solidFill>
                          <a:effectLst/>
                          <a:latin typeface="+mn-lt"/>
                          <a:ea typeface="+mn-ea"/>
                          <a:cs typeface="+mn-ea"/>
                          <a:sym typeface="+mn-lt"/>
                        </a:rPr>
                        <a:t>SRH</a:t>
                      </a:r>
                      <a:r>
                        <a:rPr lang="zh-CN" altLang="en-US" sz="1400" b="0" i="0" u="none" strike="noStrike" baseline="0" dirty="0">
                          <a:solidFill>
                            <a:srgbClr val="000000"/>
                          </a:solidFill>
                          <a:effectLst/>
                          <a:latin typeface="+mn-lt"/>
                          <a:ea typeface="+mn-ea"/>
                          <a:cs typeface="+mn-ea"/>
                          <a:sym typeface="+mn-lt"/>
                        </a:rPr>
                        <a:t>，应用指定的</a:t>
                      </a:r>
                      <a:r>
                        <a:rPr lang="en-US" altLang="zh-CN" sz="1400" b="0" i="0" u="none" strike="noStrike" baseline="0" dirty="0">
                          <a:solidFill>
                            <a:srgbClr val="000000"/>
                          </a:solidFill>
                          <a:effectLst/>
                          <a:latin typeface="+mn-lt"/>
                          <a:ea typeface="+mn-ea"/>
                          <a:cs typeface="+mn-ea"/>
                          <a:sym typeface="+mn-lt"/>
                        </a:rPr>
                        <a:t>SRv6 Policy</a:t>
                      </a:r>
                      <a:endParaRPr lang="zh-CN" altLang="en-US" sz="1400" b="0" i="0" u="none" strike="noStrike" baseline="0" dirty="0">
                        <a:solidFill>
                          <a:srgbClr val="000000"/>
                        </a:solidFill>
                        <a:effectLst/>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nSpc>
                          <a:spcPct val="120000"/>
                        </a:lnSpc>
                        <a:spcBef>
                          <a:spcPts val="0"/>
                        </a:spcBef>
                        <a:spcAft>
                          <a:spcPts val="0"/>
                        </a:spcAft>
                      </a:pPr>
                      <a:r>
                        <a:rPr lang="en-US" sz="1400" baseline="0" dirty="0">
                          <a:latin typeface="+mn-lt"/>
                          <a:ea typeface="+mn-ea"/>
                          <a:cs typeface="+mn-ea"/>
                          <a:sym typeface="+mn-lt"/>
                        </a:rPr>
                        <a:t>I</a:t>
                      </a:r>
                      <a:r>
                        <a:rPr lang="en-US" altLang="zh-CN" sz="1400" baseline="0" dirty="0">
                          <a:latin typeface="+mn-lt"/>
                          <a:ea typeface="+mn-ea"/>
                          <a:cs typeface="+mn-ea"/>
                          <a:sym typeface="+mn-lt"/>
                        </a:rPr>
                        <a:t>nsert</a:t>
                      </a:r>
                      <a:r>
                        <a:rPr lang="zh-CN" altLang="en-US" sz="1400" baseline="0" dirty="0">
                          <a:latin typeface="+mn-lt"/>
                          <a:ea typeface="+mn-ea"/>
                          <a:cs typeface="+mn-ea"/>
                          <a:sym typeface="+mn-lt"/>
                        </a:rPr>
                        <a:t>模式下引流如</a:t>
                      </a:r>
                      <a:r>
                        <a:rPr lang="en-US" altLang="zh-CN" sz="1400" baseline="0" dirty="0">
                          <a:latin typeface="+mn-lt"/>
                          <a:ea typeface="+mn-ea"/>
                          <a:cs typeface="+mn-ea"/>
                          <a:sym typeface="+mn-lt"/>
                        </a:rPr>
                        <a:t>SRv6 Policy</a:t>
                      </a:r>
                      <a:r>
                        <a:rPr lang="zh-CN" altLang="en-US" sz="1400" baseline="0" dirty="0">
                          <a:latin typeface="+mn-lt"/>
                          <a:ea typeface="+mn-ea"/>
                          <a:cs typeface="+mn-ea"/>
                          <a:sym typeface="+mn-lt"/>
                        </a:rPr>
                        <a:t>，隧道拼接、</a:t>
                      </a:r>
                      <a:r>
                        <a:rPr lang="en-US" altLang="zh-CN" sz="1400" baseline="0" dirty="0">
                          <a:latin typeface="+mn-lt"/>
                          <a:ea typeface="+mn-ea"/>
                          <a:cs typeface="+mn-ea"/>
                          <a:sym typeface="+mn-lt"/>
                        </a:rPr>
                        <a:t>SD-WAN</a:t>
                      </a:r>
                      <a:r>
                        <a:rPr lang="zh-CN" altLang="en-US" sz="1400" baseline="0" dirty="0">
                          <a:latin typeface="+mn-lt"/>
                          <a:ea typeface="+mn-ea"/>
                          <a:cs typeface="+mn-ea"/>
                          <a:sym typeface="+mn-lt"/>
                        </a:rPr>
                        <a:t>选路等</a:t>
                      </a:r>
                      <a:endParaRPr lang="en-US" altLang="zh-CN" sz="1400" baseline="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256384">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a:solidFill>
                            <a:srgbClr val="000000"/>
                          </a:solidFill>
                          <a:effectLst/>
                          <a:latin typeface="+mn-lt"/>
                          <a:ea typeface="+mn-ea"/>
                          <a:cs typeface="+mn-ea"/>
                          <a:sym typeface="+mn-lt"/>
                        </a:rPr>
                        <a:t>End.BM        </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a:solidFill>
                            <a:srgbClr val="000000"/>
                          </a:solidFill>
                          <a:effectLst/>
                          <a:latin typeface="+mn-lt"/>
                          <a:ea typeface="+mn-ea"/>
                          <a:cs typeface="+mn-ea"/>
                          <a:sym typeface="+mn-lt"/>
                        </a:rPr>
                        <a:t>插入</a:t>
                      </a:r>
                      <a:r>
                        <a:rPr lang="en-US" altLang="zh-CN" sz="1400" b="0" i="0" u="none" strike="noStrike" baseline="0">
                          <a:solidFill>
                            <a:srgbClr val="000000"/>
                          </a:solidFill>
                          <a:effectLst/>
                          <a:latin typeface="+mn-lt"/>
                          <a:ea typeface="+mn-ea"/>
                          <a:cs typeface="+mn-ea"/>
                          <a:sym typeface="+mn-lt"/>
                        </a:rPr>
                        <a:t>MPLS</a:t>
                      </a:r>
                      <a:r>
                        <a:rPr lang="zh-CN" altLang="en-US" sz="1400" b="0" i="0" u="none" strike="noStrike" baseline="0">
                          <a:solidFill>
                            <a:srgbClr val="000000"/>
                          </a:solidFill>
                          <a:effectLst/>
                          <a:latin typeface="+mn-lt"/>
                          <a:ea typeface="+mn-ea"/>
                          <a:cs typeface="+mn-ea"/>
                          <a:sym typeface="+mn-lt"/>
                        </a:rPr>
                        <a:t>标签栈，应用指定的</a:t>
                      </a:r>
                      <a:r>
                        <a:rPr lang="en-US" altLang="zh-CN" sz="1400" b="0" i="0" u="none" strike="noStrike" baseline="0">
                          <a:solidFill>
                            <a:srgbClr val="000000"/>
                          </a:solidFill>
                          <a:effectLst/>
                          <a:latin typeface="+mn-lt"/>
                          <a:ea typeface="+mn-ea"/>
                          <a:cs typeface="+mn-ea"/>
                          <a:sym typeface="+mn-lt"/>
                        </a:rPr>
                        <a:t>SR-MPLS Policy</a:t>
                      </a:r>
                      <a:endParaRPr lang="zh-CN" altLang="en-US" sz="1400" b="0" i="0" u="none" strike="noStrike" baseline="0" dirty="0">
                        <a:solidFill>
                          <a:srgbClr val="000000"/>
                        </a:solidFill>
                        <a:effectLst/>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nSpc>
                          <a:spcPct val="120000"/>
                        </a:lnSpc>
                        <a:spcBef>
                          <a:spcPts val="0"/>
                        </a:spcBef>
                        <a:spcAft>
                          <a:spcPts val="0"/>
                        </a:spcAft>
                      </a:pPr>
                      <a:r>
                        <a:rPr lang="en-US" sz="1400" baseline="0" dirty="0">
                          <a:latin typeface="+mn-lt"/>
                          <a:ea typeface="+mn-ea"/>
                          <a:cs typeface="+mn-ea"/>
                          <a:sym typeface="+mn-lt"/>
                        </a:rPr>
                        <a:t>SR</a:t>
                      </a:r>
                      <a:r>
                        <a:rPr lang="en-US" altLang="zh-CN" sz="1400" baseline="0" dirty="0">
                          <a:latin typeface="+mn-lt"/>
                          <a:ea typeface="+mn-ea"/>
                          <a:cs typeface="+mn-ea"/>
                          <a:sym typeface="+mn-lt"/>
                        </a:rPr>
                        <a:t>v6</a:t>
                      </a:r>
                      <a:r>
                        <a:rPr lang="zh-CN" altLang="en-US" sz="1400" baseline="0" dirty="0">
                          <a:latin typeface="+mn-lt"/>
                          <a:ea typeface="+mn-ea"/>
                          <a:cs typeface="+mn-ea"/>
                          <a:sym typeface="+mn-lt"/>
                        </a:rPr>
                        <a:t>与</a:t>
                      </a:r>
                      <a:r>
                        <a:rPr lang="en-US" altLang="zh-CN" sz="1400" baseline="0" dirty="0">
                          <a:latin typeface="+mn-lt"/>
                          <a:ea typeface="+mn-ea"/>
                          <a:cs typeface="+mn-ea"/>
                          <a:sym typeface="+mn-lt"/>
                        </a:rPr>
                        <a:t>SR-MPLS</a:t>
                      </a:r>
                      <a:r>
                        <a:rPr lang="zh-CN" altLang="en-US" sz="1400" baseline="0" dirty="0">
                          <a:latin typeface="+mn-lt"/>
                          <a:ea typeface="+mn-ea"/>
                          <a:cs typeface="+mn-ea"/>
                          <a:sym typeface="+mn-lt"/>
                        </a:rPr>
                        <a:t>互通场景</a:t>
                      </a:r>
                      <a:endParaRPr lang="en-US" sz="1400" baseline="0" dirty="0">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bl>
          </a:graphicData>
        </a:graphic>
      </p:graphicFrame>
      <p:sp>
        <p:nvSpPr>
          <p:cNvPr id="3" name="日期占位符 3">
            <a:extLst>
              <a:ext uri="{FF2B5EF4-FFF2-40B4-BE49-F238E27FC236}">
                <a16:creationId xmlns:a16="http://schemas.microsoft.com/office/drawing/2014/main" id="{0A40ECA5-51A1-3584-9952-1F472EB524B7}"/>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9767BDC0-AE72-648F-3B5B-9702863F03D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6F8396A-BD8D-6C1F-292F-EB51BD57155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292</a:t>
            </a:fld>
            <a:endParaRPr lang="en-US">
              <a:cs typeface="+mn-ea"/>
              <a:sym typeface="+mn-lt"/>
            </a:endParaRPr>
          </a:p>
        </p:txBody>
      </p:sp>
    </p:spTree>
    <p:extLst>
      <p:ext uri="{BB962C8B-B14F-4D97-AF65-F5344CB8AC3E}">
        <p14:creationId xmlns:p14="http://schemas.microsoft.com/office/powerpoint/2010/main" val="20258461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6715-9A47-4729-B33A-A1B41ACFDB2B}"/>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a:t>
            </a:r>
            <a:r>
              <a:rPr lang="zh-CN" altLang="en-US" sz="3200" dirty="0">
                <a:latin typeface="+mn-lt"/>
                <a:ea typeface="+mn-ea"/>
                <a:cs typeface="+mn-ea"/>
                <a:sym typeface="+mn-lt"/>
              </a:rPr>
              <a:t>指令的命名规则</a:t>
            </a:r>
          </a:p>
        </p:txBody>
      </p:sp>
      <p:sp>
        <p:nvSpPr>
          <p:cNvPr id="3" name="文本占位符 2">
            <a:extLst>
              <a:ext uri="{FF2B5EF4-FFF2-40B4-BE49-F238E27FC236}">
                <a16:creationId xmlns:a16="http://schemas.microsoft.com/office/drawing/2014/main" id="{EF32486E-FB6B-40AF-9A5A-C235D2A63C86}"/>
              </a:ext>
            </a:extLst>
          </p:cNvPr>
          <p:cNvSpPr>
            <a:spLocks noGrp="1"/>
          </p:cNvSpPr>
          <p:nvPr>
            <p:ph idx="1"/>
          </p:nvPr>
        </p:nvSpPr>
        <p:spPr/>
        <p:txBody>
          <a:bodyPr vert="horz" lIns="91440" tIns="45720" rIns="91440" bIns="45720" rtlCol="0">
            <a:normAutofit fontScale="92500"/>
          </a:bodyPr>
          <a:lstStyle/>
          <a:p>
            <a:pPr marL="266700" indent="-266700">
              <a:buFont typeface="Wingdings" panose="05000000000000000000" pitchFamily="2" charset="2"/>
              <a:buChar char="n"/>
            </a:pPr>
            <a:r>
              <a:rPr lang="en-US" altLang="zh-CN" sz="2400" dirty="0">
                <a:solidFill>
                  <a:schemeClr val="accent1"/>
                </a:solidFill>
                <a:cs typeface="+mn-ea"/>
                <a:sym typeface="+mn-lt"/>
              </a:rPr>
              <a:t>SRv6</a:t>
            </a:r>
            <a:r>
              <a:rPr lang="zh-CN" altLang="en-US" sz="2400" dirty="0">
                <a:solidFill>
                  <a:schemeClr val="accent1"/>
                </a:solidFill>
                <a:cs typeface="+mn-ea"/>
                <a:sym typeface="+mn-lt"/>
              </a:rPr>
              <a:t>指令的命名遵循一定规则，可以从命名组合中快速判断指令功能：</a:t>
            </a:r>
            <a:endParaRPr lang="en-US" altLang="zh-CN" sz="2400" dirty="0">
              <a:solidFill>
                <a:schemeClr val="accent1"/>
              </a:solidFill>
              <a:cs typeface="+mn-ea"/>
              <a:sym typeface="+mn-lt"/>
            </a:endParaRPr>
          </a:p>
          <a:p>
            <a:pPr lvl="1">
              <a:buFont typeface="Wingdings" panose="05000000000000000000" pitchFamily="2" charset="2"/>
              <a:buChar char="Ø"/>
            </a:pPr>
            <a:r>
              <a:rPr lang="en-US" altLang="zh-CN" sz="2200" dirty="0">
                <a:sym typeface="+mn-lt"/>
              </a:rPr>
              <a:t>End</a:t>
            </a:r>
            <a:r>
              <a:rPr lang="zh-CN" altLang="en-US" sz="2200" dirty="0">
                <a:sym typeface="+mn-lt"/>
              </a:rPr>
              <a:t>：</a:t>
            </a:r>
            <a:r>
              <a:rPr lang="en-US" altLang="zh-CN" sz="2200" dirty="0">
                <a:sym typeface="+mn-lt"/>
              </a:rPr>
              <a:t>End</a:t>
            </a:r>
            <a:r>
              <a:rPr lang="zh-CN" altLang="en-US" sz="2200" dirty="0">
                <a:sym typeface="+mn-lt"/>
              </a:rPr>
              <a:t>是最基础的</a:t>
            </a:r>
            <a:r>
              <a:rPr lang="en-US" altLang="zh-CN" sz="2200" dirty="0">
                <a:sym typeface="+mn-lt"/>
              </a:rPr>
              <a:t>Segment Endpoint</a:t>
            </a:r>
            <a:r>
              <a:rPr lang="zh-CN" altLang="en-US" sz="2200" dirty="0">
                <a:sym typeface="+mn-lt"/>
              </a:rPr>
              <a:t>执行指令，表示中止当前指令，开始执行下一个指令。对应的转发动作是将</a:t>
            </a:r>
            <a:r>
              <a:rPr lang="en-US" altLang="zh-CN" sz="2200" dirty="0">
                <a:sym typeface="+mn-lt"/>
              </a:rPr>
              <a:t>SL</a:t>
            </a:r>
            <a:r>
              <a:rPr lang="zh-CN" altLang="en-US" sz="2200" dirty="0">
                <a:sym typeface="+mn-lt"/>
              </a:rPr>
              <a:t>值</a:t>
            </a:r>
            <a:r>
              <a:rPr lang="en-US" altLang="zh-CN" sz="2200" dirty="0">
                <a:sym typeface="+mn-lt"/>
              </a:rPr>
              <a:t>-1</a:t>
            </a:r>
            <a:r>
              <a:rPr lang="zh-CN" altLang="en-US" sz="2200" dirty="0">
                <a:sym typeface="+mn-lt"/>
              </a:rPr>
              <a:t>，并将</a:t>
            </a:r>
            <a:r>
              <a:rPr lang="en-US" altLang="zh-CN" sz="2200" dirty="0">
                <a:sym typeface="+mn-lt"/>
              </a:rPr>
              <a:t>SL</a:t>
            </a:r>
            <a:r>
              <a:rPr lang="zh-CN" altLang="en-US" sz="2200" dirty="0">
                <a:sym typeface="+mn-lt"/>
              </a:rPr>
              <a:t>指向的</a:t>
            </a:r>
            <a:r>
              <a:rPr lang="en-US" altLang="zh-CN" sz="2200" dirty="0">
                <a:sym typeface="+mn-lt"/>
              </a:rPr>
              <a:t>SID</a:t>
            </a:r>
            <a:r>
              <a:rPr lang="zh-CN" altLang="en-US" sz="2200" dirty="0">
                <a:sym typeface="+mn-lt"/>
              </a:rPr>
              <a:t>复制到</a:t>
            </a:r>
            <a:r>
              <a:rPr lang="en-US" altLang="zh-CN" sz="2200" dirty="0">
                <a:sym typeface="+mn-lt"/>
              </a:rPr>
              <a:t>IPv6</a:t>
            </a:r>
            <a:r>
              <a:rPr lang="zh-CN" altLang="en-US" sz="2200" dirty="0">
                <a:sym typeface="+mn-lt"/>
              </a:rPr>
              <a:t>报文头的目的地址中。</a:t>
            </a:r>
            <a:endParaRPr lang="en-US" altLang="zh-CN" sz="2200" dirty="0">
              <a:sym typeface="+mn-lt"/>
            </a:endParaRPr>
          </a:p>
          <a:p>
            <a:pPr lvl="1">
              <a:buFont typeface="Wingdings" panose="05000000000000000000" pitchFamily="2" charset="2"/>
              <a:buChar char="Ø"/>
            </a:pPr>
            <a:r>
              <a:rPr lang="en-US" altLang="zh-CN" sz="2200" dirty="0">
                <a:sym typeface="+mn-lt"/>
              </a:rPr>
              <a:t>X</a:t>
            </a:r>
            <a:r>
              <a:rPr lang="zh-CN" altLang="en-US" sz="2200" dirty="0">
                <a:sym typeface="+mn-lt"/>
              </a:rPr>
              <a:t>：指定一个或一组三层接口转发报文。对应的转发行为是按照指定出接口转发报文。</a:t>
            </a:r>
            <a:endParaRPr lang="en-US" altLang="zh-CN" sz="2200" dirty="0">
              <a:sym typeface="+mn-lt"/>
            </a:endParaRPr>
          </a:p>
          <a:p>
            <a:pPr lvl="1">
              <a:buFont typeface="Wingdings" panose="05000000000000000000" pitchFamily="2" charset="2"/>
              <a:buChar char="Ø"/>
            </a:pPr>
            <a:r>
              <a:rPr lang="en-US" altLang="zh-CN" sz="2200" dirty="0">
                <a:sym typeface="+mn-lt"/>
              </a:rPr>
              <a:t>T</a:t>
            </a:r>
            <a:r>
              <a:rPr lang="zh-CN" altLang="en-US" sz="2200" dirty="0">
                <a:sym typeface="+mn-lt"/>
              </a:rPr>
              <a:t>：查询路路由表并转发报文。</a:t>
            </a:r>
            <a:endParaRPr lang="en-US" altLang="zh-CN" sz="2200" dirty="0">
              <a:sym typeface="+mn-lt"/>
            </a:endParaRPr>
          </a:p>
          <a:p>
            <a:pPr lvl="1">
              <a:buFont typeface="Wingdings" panose="05000000000000000000" pitchFamily="2" charset="2"/>
              <a:buChar char="Ø"/>
            </a:pPr>
            <a:r>
              <a:rPr lang="en-US" altLang="zh-CN" sz="2200" dirty="0">
                <a:sym typeface="+mn-lt"/>
              </a:rPr>
              <a:t>D</a:t>
            </a:r>
            <a:r>
              <a:rPr lang="zh-CN" altLang="en-US" sz="2200" dirty="0">
                <a:sym typeface="+mn-lt"/>
              </a:rPr>
              <a:t>：解封装。移除</a:t>
            </a:r>
            <a:r>
              <a:rPr lang="en-US" altLang="zh-CN" sz="2200" dirty="0">
                <a:sym typeface="+mn-lt"/>
              </a:rPr>
              <a:t>IPv6</a:t>
            </a:r>
            <a:r>
              <a:rPr lang="zh-CN" altLang="en-US" sz="2200" dirty="0">
                <a:sym typeface="+mn-lt"/>
              </a:rPr>
              <a:t>报文头和与它相关的扩展报文头。</a:t>
            </a:r>
            <a:endParaRPr lang="en-US" altLang="zh-CN" sz="2200" dirty="0">
              <a:sym typeface="+mn-lt"/>
            </a:endParaRPr>
          </a:p>
          <a:p>
            <a:pPr lvl="1">
              <a:buFont typeface="Wingdings" panose="05000000000000000000" pitchFamily="2" charset="2"/>
              <a:buChar char="Ø"/>
            </a:pPr>
            <a:r>
              <a:rPr lang="en-US" altLang="zh-CN" sz="2200" dirty="0">
                <a:sym typeface="+mn-lt"/>
              </a:rPr>
              <a:t>V</a:t>
            </a:r>
            <a:r>
              <a:rPr lang="zh-CN" altLang="en-US" sz="2200" dirty="0">
                <a:sym typeface="+mn-lt"/>
              </a:rPr>
              <a:t>：根据</a:t>
            </a:r>
            <a:r>
              <a:rPr lang="en-US" altLang="zh-CN" sz="2200" dirty="0">
                <a:sym typeface="+mn-lt"/>
              </a:rPr>
              <a:t>VLAN</a:t>
            </a:r>
            <a:r>
              <a:rPr lang="zh-CN" altLang="en-US" sz="2200" dirty="0">
                <a:sym typeface="+mn-lt"/>
              </a:rPr>
              <a:t>查表转发。</a:t>
            </a:r>
            <a:endParaRPr lang="en-US" altLang="zh-CN" sz="2200" dirty="0">
              <a:sym typeface="+mn-lt"/>
            </a:endParaRPr>
          </a:p>
          <a:p>
            <a:pPr lvl="1">
              <a:buFont typeface="Wingdings" panose="05000000000000000000" pitchFamily="2" charset="2"/>
              <a:buChar char="Ø"/>
            </a:pPr>
            <a:r>
              <a:rPr lang="en-US" altLang="zh-CN" sz="2200" dirty="0">
                <a:sym typeface="+mn-lt"/>
              </a:rPr>
              <a:t>U</a:t>
            </a:r>
            <a:r>
              <a:rPr lang="zh-CN" altLang="en-US" sz="2200" dirty="0">
                <a:sym typeface="+mn-lt"/>
              </a:rPr>
              <a:t>：根据单播</a:t>
            </a:r>
            <a:r>
              <a:rPr lang="en-US" altLang="zh-CN" sz="2200" dirty="0">
                <a:sym typeface="+mn-lt"/>
              </a:rPr>
              <a:t>MAC</a:t>
            </a:r>
            <a:r>
              <a:rPr lang="zh-CN" altLang="en-US" sz="2200" dirty="0">
                <a:sym typeface="+mn-lt"/>
              </a:rPr>
              <a:t>查表转发。</a:t>
            </a:r>
            <a:endParaRPr lang="en-US" altLang="zh-CN" sz="2200" dirty="0">
              <a:sym typeface="+mn-lt"/>
            </a:endParaRPr>
          </a:p>
          <a:p>
            <a:pPr lvl="1">
              <a:buFont typeface="Wingdings" panose="05000000000000000000" pitchFamily="2" charset="2"/>
              <a:buChar char="Ø"/>
            </a:pPr>
            <a:r>
              <a:rPr lang="en-US" altLang="zh-CN" sz="2200" dirty="0">
                <a:sym typeface="+mn-lt"/>
              </a:rPr>
              <a:t>M</a:t>
            </a:r>
            <a:r>
              <a:rPr lang="zh-CN" altLang="en-US" sz="2200" dirty="0">
                <a:sym typeface="+mn-lt"/>
              </a:rPr>
              <a:t>：查询二层转发表进行组播转发。</a:t>
            </a:r>
            <a:endParaRPr lang="en-US" altLang="zh-CN" sz="2200" dirty="0">
              <a:sym typeface="+mn-lt"/>
            </a:endParaRPr>
          </a:p>
          <a:p>
            <a:pPr lvl="1">
              <a:buFont typeface="Wingdings" panose="05000000000000000000" pitchFamily="2" charset="2"/>
              <a:buChar char="Ø"/>
            </a:pPr>
            <a:r>
              <a:rPr lang="en-US" altLang="zh-CN" sz="2200" dirty="0">
                <a:sym typeface="+mn-lt"/>
              </a:rPr>
              <a:t>B6</a:t>
            </a:r>
            <a:r>
              <a:rPr lang="zh-CN" altLang="en-US" sz="2200" dirty="0">
                <a:sym typeface="+mn-lt"/>
              </a:rPr>
              <a:t>：应用指定的</a:t>
            </a:r>
            <a:r>
              <a:rPr lang="en-US" altLang="zh-CN" sz="2200" dirty="0">
                <a:sym typeface="+mn-lt"/>
              </a:rPr>
              <a:t>SRv6 Policy</a:t>
            </a:r>
            <a:r>
              <a:rPr lang="zh-CN" altLang="en-US" sz="2200" dirty="0">
                <a:sym typeface="+mn-lt"/>
              </a:rPr>
              <a:t>。</a:t>
            </a:r>
            <a:endParaRPr lang="en-US" altLang="zh-CN" sz="2200" dirty="0">
              <a:sym typeface="+mn-lt"/>
            </a:endParaRPr>
          </a:p>
          <a:p>
            <a:pPr lvl="1">
              <a:buFont typeface="Wingdings" panose="05000000000000000000" pitchFamily="2" charset="2"/>
              <a:buChar char="Ø"/>
            </a:pPr>
            <a:r>
              <a:rPr lang="en-US" altLang="zh-CN" sz="2200" dirty="0">
                <a:sym typeface="+mn-lt"/>
              </a:rPr>
              <a:t>BM</a:t>
            </a:r>
            <a:r>
              <a:rPr lang="zh-CN" altLang="en-US" sz="2200" dirty="0">
                <a:sym typeface="+mn-lt"/>
              </a:rPr>
              <a:t>：应用指定的</a:t>
            </a:r>
            <a:r>
              <a:rPr lang="en-US" altLang="zh-CN" sz="2200" dirty="0">
                <a:sym typeface="+mn-lt"/>
              </a:rPr>
              <a:t>SR-MPLS Policy</a:t>
            </a:r>
            <a:r>
              <a:rPr lang="zh-CN" altLang="en-US" sz="2200" dirty="0">
                <a:sym typeface="+mn-lt"/>
              </a:rPr>
              <a:t>。</a:t>
            </a:r>
          </a:p>
        </p:txBody>
      </p:sp>
      <p:sp>
        <p:nvSpPr>
          <p:cNvPr id="4" name="日期占位符 3">
            <a:extLst>
              <a:ext uri="{FF2B5EF4-FFF2-40B4-BE49-F238E27FC236}">
                <a16:creationId xmlns:a16="http://schemas.microsoft.com/office/drawing/2014/main" id="{0E04AAEA-0678-4D8F-0B53-FCA652E51CC0}"/>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D2DF3B14-6C04-CC9A-9741-88F1F725B0C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9D81117F-FAFC-9CD7-B5BA-0A73504ECB83}"/>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293</a:t>
            </a:fld>
            <a:endParaRPr lang="en-US">
              <a:cs typeface="+mn-ea"/>
              <a:sym typeface="+mn-lt"/>
            </a:endParaRPr>
          </a:p>
        </p:txBody>
      </p:sp>
    </p:spTree>
    <p:extLst>
      <p:ext uri="{BB962C8B-B14F-4D97-AF65-F5344CB8AC3E}">
        <p14:creationId xmlns:p14="http://schemas.microsoft.com/office/powerpoint/2010/main" val="80745629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38596-B979-4355-8C9D-36C7E1471918}"/>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a:t>
            </a:r>
            <a:r>
              <a:rPr lang="zh-CN" altLang="en-US" sz="3200" dirty="0">
                <a:latin typeface="+mn-lt"/>
                <a:ea typeface="+mn-ea"/>
                <a:cs typeface="+mn-ea"/>
                <a:sym typeface="+mn-lt"/>
              </a:rPr>
              <a:t>指令集：源节点行为</a:t>
            </a:r>
          </a:p>
        </p:txBody>
      </p:sp>
      <p:sp>
        <p:nvSpPr>
          <p:cNvPr id="5" name="文本占位符 4">
            <a:extLst>
              <a:ext uri="{FF2B5EF4-FFF2-40B4-BE49-F238E27FC236}">
                <a16:creationId xmlns:a16="http://schemas.microsoft.com/office/drawing/2014/main" id="{EA558B96-EED5-41CD-B6EF-E924964FA5F0}"/>
              </a:ext>
            </a:extLst>
          </p:cNvPr>
          <p:cNvSpPr>
            <a:spLocks noGrp="1"/>
          </p:cNvSpPr>
          <p:nvPr>
            <p:ph idx="1"/>
          </p:nvPr>
        </p:nvSpPr>
        <p:spPr>
          <a:xfrm>
            <a:off x="660400" y="1130300"/>
            <a:ext cx="10858500" cy="765002"/>
          </a:xfrm>
        </p:spPr>
        <p:txBody>
          <a:bodyPr vert="horz" lIns="91440" tIns="45720" rIns="91440" bIns="45720" rtlCol="0">
            <a:normAutofit fontScale="92500" lnSpcReduction="20000"/>
          </a:bodyPr>
          <a:lstStyle/>
          <a:p>
            <a:pPr marL="266700" indent="-266700">
              <a:buFont typeface="Wingdings" panose="05000000000000000000" pitchFamily="2" charset="2"/>
              <a:buChar char="n"/>
            </a:pPr>
            <a:r>
              <a:rPr lang="en-US" altLang="zh-CN" sz="2400" dirty="0">
                <a:solidFill>
                  <a:schemeClr val="accent1"/>
                </a:solidFill>
                <a:cs typeface="+mn-ea"/>
                <a:sym typeface="+mn-lt"/>
              </a:rPr>
              <a:t>SRv6</a:t>
            </a:r>
            <a:r>
              <a:rPr lang="zh-CN" altLang="en-US" sz="2400" dirty="0">
                <a:solidFill>
                  <a:schemeClr val="accent1"/>
                </a:solidFill>
                <a:cs typeface="+mn-ea"/>
                <a:sym typeface="+mn-lt"/>
              </a:rPr>
              <a:t>源节点负责将流量引导到</a:t>
            </a:r>
            <a:r>
              <a:rPr lang="en-US" altLang="zh-CN" sz="2400" dirty="0">
                <a:solidFill>
                  <a:schemeClr val="accent1"/>
                </a:solidFill>
                <a:cs typeface="+mn-ea"/>
                <a:sym typeface="+mn-lt"/>
              </a:rPr>
              <a:t>SRv6 Policy</a:t>
            </a:r>
            <a:r>
              <a:rPr lang="zh-CN" altLang="en-US" sz="2400" dirty="0">
                <a:solidFill>
                  <a:schemeClr val="accent1"/>
                </a:solidFill>
                <a:cs typeface="+mn-ea"/>
                <a:sym typeface="+mn-lt"/>
              </a:rPr>
              <a:t>中，并执行可能的</a:t>
            </a:r>
            <a:r>
              <a:rPr lang="en-US" altLang="zh-CN" sz="2400" dirty="0">
                <a:solidFill>
                  <a:schemeClr val="accent1"/>
                </a:solidFill>
                <a:cs typeface="+mn-ea"/>
                <a:sym typeface="+mn-lt"/>
              </a:rPr>
              <a:t>SRH</a:t>
            </a:r>
            <a:r>
              <a:rPr lang="zh-CN" altLang="en-US" sz="2400" dirty="0">
                <a:solidFill>
                  <a:schemeClr val="accent1"/>
                </a:solidFill>
                <a:cs typeface="+mn-ea"/>
                <a:sym typeface="+mn-lt"/>
              </a:rPr>
              <a:t>封装。以下列举了</a:t>
            </a:r>
            <a:r>
              <a:rPr lang="en-US" altLang="zh-CN" sz="2400" dirty="0">
                <a:solidFill>
                  <a:schemeClr val="accent1"/>
                </a:solidFill>
                <a:cs typeface="+mn-ea"/>
                <a:sym typeface="+mn-lt"/>
              </a:rPr>
              <a:t>SRv6</a:t>
            </a:r>
            <a:r>
              <a:rPr lang="zh-CN" altLang="en-US" sz="2400" dirty="0">
                <a:solidFill>
                  <a:schemeClr val="accent1"/>
                </a:solidFill>
                <a:cs typeface="+mn-ea"/>
                <a:sym typeface="+mn-lt"/>
              </a:rPr>
              <a:t>源节点封装报头的几种模式：</a:t>
            </a:r>
            <a:endParaRPr lang="en-US" altLang="zh-CN" sz="2400" dirty="0">
              <a:solidFill>
                <a:schemeClr val="accent1"/>
              </a:solidFill>
              <a:cs typeface="+mn-ea"/>
              <a:sym typeface="+mn-lt"/>
            </a:endParaRPr>
          </a:p>
          <a:p>
            <a:pPr marL="266700" indent="-266700">
              <a:buFont typeface="Wingdings" panose="05000000000000000000" pitchFamily="2" charset="2"/>
              <a:buChar char="n"/>
            </a:pPr>
            <a:endParaRPr lang="en-US" altLang="zh-CN" sz="2400" dirty="0">
              <a:solidFill>
                <a:schemeClr val="accent1"/>
              </a:solidFill>
              <a:cs typeface="+mn-ea"/>
              <a:sym typeface="+mn-lt"/>
            </a:endParaRPr>
          </a:p>
        </p:txBody>
      </p:sp>
      <p:graphicFrame>
        <p:nvGraphicFramePr>
          <p:cNvPr id="6" name="表格 5">
            <a:extLst>
              <a:ext uri="{FF2B5EF4-FFF2-40B4-BE49-F238E27FC236}">
                <a16:creationId xmlns:a16="http://schemas.microsoft.com/office/drawing/2014/main" id="{850CC00A-29C8-4F33-9330-234B56BFD29C}"/>
              </a:ext>
            </a:extLst>
          </p:cNvPr>
          <p:cNvGraphicFramePr>
            <a:graphicFrameLocks noGrp="1"/>
          </p:cNvGraphicFramePr>
          <p:nvPr>
            <p:extLst/>
          </p:nvPr>
        </p:nvGraphicFramePr>
        <p:xfrm>
          <a:off x="1440241" y="2189989"/>
          <a:ext cx="8727887" cy="3042413"/>
        </p:xfrm>
        <a:graphic>
          <a:graphicData uri="http://schemas.openxmlformats.org/drawingml/2006/table">
            <a:tbl>
              <a:tblPr/>
              <a:tblGrid>
                <a:gridCol w="2140656">
                  <a:extLst>
                    <a:ext uri="{9D8B030D-6E8A-4147-A177-3AD203B41FA5}">
                      <a16:colId xmlns:a16="http://schemas.microsoft.com/office/drawing/2014/main" val="20000"/>
                    </a:ext>
                  </a:extLst>
                </a:gridCol>
                <a:gridCol w="6587231">
                  <a:extLst>
                    <a:ext uri="{9D8B030D-6E8A-4147-A177-3AD203B41FA5}">
                      <a16:colId xmlns:a16="http://schemas.microsoft.com/office/drawing/2014/main" val="20001"/>
                    </a:ext>
                  </a:extLst>
                </a:gridCol>
              </a:tblGrid>
              <a:tr h="416399">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gn="ctr">
                        <a:lnSpc>
                          <a:spcPct val="120000"/>
                        </a:lnSpc>
                        <a:spcBef>
                          <a:spcPts val="0"/>
                        </a:spcBef>
                        <a:spcAft>
                          <a:spcPts val="0"/>
                        </a:spcAft>
                      </a:pPr>
                      <a:r>
                        <a:rPr lang="zh-CN" altLang="en-US" sz="1400" b="1" baseline="0" dirty="0">
                          <a:solidFill>
                            <a:schemeClr val="tx1"/>
                          </a:solidFill>
                          <a:latin typeface="+mn-lt"/>
                          <a:ea typeface="+mn-ea"/>
                          <a:cs typeface="+mn-ea"/>
                          <a:sym typeface="+mn-lt"/>
                        </a:rPr>
                        <a:t>源节点行为</a:t>
                      </a:r>
                      <a:endParaRPr lang="en-US" sz="1400" b="1" baseline="0" dirty="0">
                        <a:solidFill>
                          <a:schemeClr val="tx1"/>
                        </a:solidFill>
                        <a:latin typeface="+mn-lt"/>
                        <a:ea typeface="+mn-ea"/>
                        <a:cs typeface="+mn-ea"/>
                        <a:sym typeface="+mn-lt"/>
                      </a:endParaRPr>
                    </a:p>
                  </a:txBody>
                  <a:tcPr marL="43957" marR="43957" marT="21979" marB="21979"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gn="ctr">
                        <a:lnSpc>
                          <a:spcPct val="120000"/>
                        </a:lnSpc>
                        <a:spcBef>
                          <a:spcPts val="0"/>
                        </a:spcBef>
                        <a:spcAft>
                          <a:spcPts val="0"/>
                        </a:spcAft>
                      </a:pPr>
                      <a:r>
                        <a:rPr lang="zh-CN" altLang="en-US" sz="1400" b="1" baseline="0">
                          <a:solidFill>
                            <a:schemeClr val="tx1"/>
                          </a:solidFill>
                          <a:latin typeface="+mn-lt"/>
                          <a:ea typeface="+mn-ea"/>
                          <a:cs typeface="+mn-ea"/>
                          <a:sym typeface="+mn-lt"/>
                        </a:rPr>
                        <a:t>功能描述</a:t>
                      </a:r>
                      <a:endParaRPr lang="en-US" sz="1400" b="1" baseline="0" dirty="0">
                        <a:solidFill>
                          <a:schemeClr val="tx1"/>
                        </a:solidFill>
                        <a:latin typeface="+mn-lt"/>
                        <a:ea typeface="+mn-ea"/>
                        <a:cs typeface="+mn-ea"/>
                        <a:sym typeface="+mn-lt"/>
                      </a:endParaRPr>
                    </a:p>
                  </a:txBody>
                  <a:tcPr marL="43957" marR="43957" marT="21979" marB="21979"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37669">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err="1">
                          <a:solidFill>
                            <a:schemeClr val="tx1"/>
                          </a:solidFill>
                          <a:effectLst/>
                          <a:latin typeface="+mn-lt"/>
                          <a:ea typeface="+mn-ea"/>
                          <a:cs typeface="+mn-ea"/>
                          <a:sym typeface="+mn-lt"/>
                        </a:rPr>
                        <a:t>H.Insert</a:t>
                      </a:r>
                      <a:endParaRPr lang="en-US" sz="1400" b="0" i="0" u="none" strike="noStrike" baseline="0" dirty="0">
                        <a:solidFill>
                          <a:schemeClr val="tx1"/>
                        </a:solidFill>
                        <a:effectLst/>
                        <a:latin typeface="+mn-lt"/>
                        <a:ea typeface="+mn-ea"/>
                        <a:cs typeface="+mn-ea"/>
                        <a:sym typeface="+mn-lt"/>
                      </a:endParaRPr>
                    </a:p>
                  </a:txBody>
                  <a:tcPr marL="72000" marR="36000" marT="1270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chemeClr val="tx1"/>
                          </a:solidFill>
                          <a:effectLst/>
                          <a:latin typeface="+mn-lt"/>
                          <a:ea typeface="+mn-ea"/>
                          <a:cs typeface="+mn-ea"/>
                          <a:sym typeface="+mn-lt"/>
                        </a:rPr>
                        <a:t>为接收到的</a:t>
                      </a:r>
                      <a:r>
                        <a:rPr lang="en-US" altLang="zh-CN" sz="1400" b="0" i="0" u="none" strike="noStrike" baseline="0" dirty="0">
                          <a:solidFill>
                            <a:schemeClr val="tx1"/>
                          </a:solidFill>
                          <a:effectLst/>
                          <a:latin typeface="+mn-lt"/>
                          <a:ea typeface="+mn-ea"/>
                          <a:cs typeface="+mn-ea"/>
                          <a:sym typeface="+mn-lt"/>
                        </a:rPr>
                        <a:t>IPv6</a:t>
                      </a:r>
                      <a:r>
                        <a:rPr lang="zh-CN" altLang="en-US" sz="1400" b="0" i="0" u="none" strike="noStrike" baseline="0" dirty="0">
                          <a:solidFill>
                            <a:schemeClr val="tx1"/>
                          </a:solidFill>
                          <a:effectLst/>
                          <a:latin typeface="+mn-lt"/>
                          <a:ea typeface="+mn-ea"/>
                          <a:cs typeface="+mn-ea"/>
                          <a:sym typeface="+mn-lt"/>
                        </a:rPr>
                        <a:t>报文插入</a:t>
                      </a:r>
                      <a:r>
                        <a:rPr lang="en-US" altLang="zh-CN" sz="1400" b="0" i="0" u="none" strike="noStrike" baseline="0" dirty="0">
                          <a:solidFill>
                            <a:schemeClr val="tx1"/>
                          </a:solidFill>
                          <a:effectLst/>
                          <a:latin typeface="+mn-lt"/>
                          <a:ea typeface="+mn-ea"/>
                          <a:cs typeface="+mn-ea"/>
                          <a:sym typeface="+mn-lt"/>
                        </a:rPr>
                        <a:t>SRH</a:t>
                      </a:r>
                      <a:r>
                        <a:rPr lang="zh-CN" altLang="en-US" sz="1400" b="0" i="0" u="none" strike="noStrike" baseline="0" dirty="0">
                          <a:solidFill>
                            <a:schemeClr val="tx1"/>
                          </a:solidFill>
                          <a:effectLst/>
                          <a:latin typeface="+mn-lt"/>
                          <a:ea typeface="+mn-ea"/>
                          <a:cs typeface="+mn-ea"/>
                          <a:sym typeface="+mn-lt"/>
                        </a:rPr>
                        <a:t>，并查表转发。</a:t>
                      </a:r>
                      <a:endParaRPr lang="en-US" altLang="zh-CN" sz="1400" b="0" i="0" u="none" strike="noStrike" baseline="0" dirty="0">
                        <a:solidFill>
                          <a:schemeClr val="tx1"/>
                        </a:solidFill>
                        <a:effectLst/>
                        <a:latin typeface="+mn-lt"/>
                        <a:ea typeface="+mn-ea"/>
                        <a:cs typeface="+mn-ea"/>
                        <a:sym typeface="+mn-lt"/>
                      </a:endParaRPr>
                    </a:p>
                  </a:txBody>
                  <a:tcPr marL="72000" marR="36000" marT="1270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437669">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err="1">
                          <a:solidFill>
                            <a:schemeClr val="tx1"/>
                          </a:solidFill>
                          <a:effectLst/>
                          <a:latin typeface="+mn-lt"/>
                          <a:ea typeface="+mn-ea"/>
                          <a:cs typeface="+mn-ea"/>
                          <a:sym typeface="+mn-lt"/>
                        </a:rPr>
                        <a:t>H.I</a:t>
                      </a:r>
                      <a:r>
                        <a:rPr lang="en-US" altLang="zh-CN" sz="1400" b="0" i="0" u="none" strike="noStrike" baseline="0" dirty="0" err="1">
                          <a:solidFill>
                            <a:schemeClr val="tx1"/>
                          </a:solidFill>
                          <a:effectLst/>
                          <a:latin typeface="+mn-lt"/>
                          <a:ea typeface="+mn-ea"/>
                          <a:cs typeface="+mn-ea"/>
                          <a:sym typeface="+mn-lt"/>
                        </a:rPr>
                        <a:t>nsert.Red</a:t>
                      </a:r>
                      <a:endParaRPr lang="en-US" sz="1400" b="0" i="0" u="none" strike="noStrike" baseline="0" dirty="0">
                        <a:solidFill>
                          <a:schemeClr val="tx1"/>
                        </a:solidFill>
                        <a:effectLst/>
                        <a:latin typeface="+mn-lt"/>
                        <a:ea typeface="+mn-ea"/>
                        <a:cs typeface="+mn-ea"/>
                        <a:sym typeface="+mn-lt"/>
                      </a:endParaRPr>
                    </a:p>
                  </a:txBody>
                  <a:tcPr marL="72000" marR="36000" marT="1270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chemeClr val="tx1"/>
                          </a:solidFill>
                          <a:effectLst/>
                          <a:latin typeface="+mn-lt"/>
                          <a:ea typeface="+mn-ea"/>
                          <a:cs typeface="+mn-ea"/>
                          <a:sym typeface="+mn-lt"/>
                        </a:rPr>
                        <a:t>为接收到的</a:t>
                      </a:r>
                      <a:r>
                        <a:rPr lang="en-US" altLang="zh-CN" sz="1400" b="0" i="0" u="none" strike="noStrike" baseline="0" dirty="0">
                          <a:solidFill>
                            <a:schemeClr val="tx1"/>
                          </a:solidFill>
                          <a:effectLst/>
                          <a:latin typeface="+mn-lt"/>
                          <a:ea typeface="+mn-ea"/>
                          <a:cs typeface="+mn-ea"/>
                          <a:sym typeface="+mn-lt"/>
                        </a:rPr>
                        <a:t>IPv6</a:t>
                      </a:r>
                      <a:r>
                        <a:rPr lang="zh-CN" altLang="en-US" sz="1400" b="0" i="0" u="none" strike="noStrike" baseline="0" dirty="0">
                          <a:solidFill>
                            <a:schemeClr val="tx1"/>
                          </a:solidFill>
                          <a:effectLst/>
                          <a:latin typeface="+mn-lt"/>
                          <a:ea typeface="+mn-ea"/>
                          <a:cs typeface="+mn-ea"/>
                          <a:sym typeface="+mn-lt"/>
                        </a:rPr>
                        <a:t>报文插入</a:t>
                      </a:r>
                      <a:r>
                        <a:rPr lang="en-US" altLang="zh-CN" sz="1400" b="0" i="0" u="none" strike="noStrike" baseline="0" dirty="0">
                          <a:solidFill>
                            <a:schemeClr val="tx1"/>
                          </a:solidFill>
                          <a:effectLst/>
                          <a:latin typeface="+mn-lt"/>
                          <a:ea typeface="+mn-ea"/>
                          <a:cs typeface="+mn-ea"/>
                          <a:sym typeface="+mn-lt"/>
                        </a:rPr>
                        <a:t>Reduced SRH</a:t>
                      </a:r>
                      <a:r>
                        <a:rPr lang="zh-CN" altLang="en-US" sz="1400" b="0" i="0" u="none" strike="noStrike" baseline="0" dirty="0">
                          <a:solidFill>
                            <a:schemeClr val="tx1"/>
                          </a:solidFill>
                          <a:effectLst/>
                          <a:latin typeface="+mn-lt"/>
                          <a:ea typeface="+mn-ea"/>
                          <a:cs typeface="+mn-ea"/>
                          <a:sym typeface="+mn-lt"/>
                        </a:rPr>
                        <a:t>，并查表转发。</a:t>
                      </a:r>
                      <a:endParaRPr lang="en-US" altLang="zh-CN" sz="1400" b="0" i="0" u="none" strike="noStrike" baseline="0" dirty="0">
                        <a:solidFill>
                          <a:schemeClr val="tx1"/>
                        </a:solidFill>
                        <a:effectLst/>
                        <a:latin typeface="+mn-lt"/>
                        <a:ea typeface="+mn-ea"/>
                        <a:cs typeface="+mn-ea"/>
                        <a:sym typeface="+mn-lt"/>
                      </a:endParaRPr>
                    </a:p>
                  </a:txBody>
                  <a:tcPr marL="72000" marR="36000" marT="1270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37669">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err="1">
                          <a:solidFill>
                            <a:schemeClr val="tx1"/>
                          </a:solidFill>
                          <a:effectLst/>
                          <a:latin typeface="+mn-lt"/>
                          <a:ea typeface="+mn-ea"/>
                          <a:cs typeface="+mn-ea"/>
                          <a:sym typeface="+mn-lt"/>
                        </a:rPr>
                        <a:t>H.Encaps</a:t>
                      </a:r>
                      <a:endParaRPr lang="en-US" sz="1400" b="0" i="0" u="none" strike="noStrike" baseline="0" dirty="0">
                        <a:solidFill>
                          <a:schemeClr val="tx1"/>
                        </a:solidFill>
                        <a:effectLst/>
                        <a:latin typeface="+mn-lt"/>
                        <a:ea typeface="+mn-ea"/>
                        <a:cs typeface="+mn-ea"/>
                        <a:sym typeface="+mn-lt"/>
                      </a:endParaRPr>
                    </a:p>
                  </a:txBody>
                  <a:tcPr marL="72000" marR="36000" marT="1270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baseline="0" dirty="0">
                          <a:solidFill>
                            <a:schemeClr val="tx1"/>
                          </a:solidFill>
                          <a:effectLst/>
                          <a:latin typeface="+mn-lt"/>
                          <a:ea typeface="+mn-ea"/>
                          <a:cs typeface="+mn-ea"/>
                          <a:sym typeface="+mn-lt"/>
                        </a:rPr>
                        <a:t>为接收到的</a:t>
                      </a:r>
                      <a:r>
                        <a:rPr lang="en-US" altLang="zh-CN" sz="1400" b="0" i="0" u="none" strike="noStrike" baseline="0" dirty="0">
                          <a:solidFill>
                            <a:schemeClr val="tx1"/>
                          </a:solidFill>
                          <a:effectLst/>
                          <a:latin typeface="+mn-lt"/>
                          <a:ea typeface="+mn-ea"/>
                          <a:cs typeface="+mn-ea"/>
                          <a:sym typeface="+mn-lt"/>
                        </a:rPr>
                        <a:t>IP</a:t>
                      </a:r>
                      <a:r>
                        <a:rPr lang="zh-CN" altLang="en-US" sz="1400" b="0" i="0" u="none" strike="noStrike" baseline="0" dirty="0">
                          <a:solidFill>
                            <a:schemeClr val="tx1"/>
                          </a:solidFill>
                          <a:effectLst/>
                          <a:latin typeface="+mn-lt"/>
                          <a:ea typeface="+mn-ea"/>
                          <a:cs typeface="+mn-ea"/>
                          <a:sym typeface="+mn-lt"/>
                        </a:rPr>
                        <a:t>报文封装外层</a:t>
                      </a:r>
                      <a:r>
                        <a:rPr lang="en-US" altLang="zh-CN" sz="1400" b="0" i="0" u="none" strike="noStrike" baseline="0" dirty="0">
                          <a:solidFill>
                            <a:schemeClr val="tx1"/>
                          </a:solidFill>
                          <a:effectLst/>
                          <a:latin typeface="+mn-lt"/>
                          <a:ea typeface="+mn-ea"/>
                          <a:cs typeface="+mn-ea"/>
                          <a:sym typeface="+mn-lt"/>
                        </a:rPr>
                        <a:t>IPv6</a:t>
                      </a:r>
                      <a:r>
                        <a:rPr lang="zh-CN" altLang="en-US" sz="1400" b="0" i="0" u="none" strike="noStrike" baseline="0" dirty="0">
                          <a:solidFill>
                            <a:schemeClr val="tx1"/>
                          </a:solidFill>
                          <a:effectLst/>
                          <a:latin typeface="+mn-lt"/>
                          <a:ea typeface="+mn-ea"/>
                          <a:cs typeface="+mn-ea"/>
                          <a:sym typeface="+mn-lt"/>
                        </a:rPr>
                        <a:t>报文头与</a:t>
                      </a:r>
                      <a:r>
                        <a:rPr lang="en-US" altLang="zh-CN" sz="1400" b="0" i="0" u="none" strike="noStrike" baseline="0" dirty="0">
                          <a:solidFill>
                            <a:schemeClr val="tx1"/>
                          </a:solidFill>
                          <a:effectLst/>
                          <a:latin typeface="+mn-lt"/>
                          <a:ea typeface="+mn-ea"/>
                          <a:cs typeface="+mn-ea"/>
                          <a:sym typeface="+mn-lt"/>
                        </a:rPr>
                        <a:t>SRH</a:t>
                      </a:r>
                      <a:r>
                        <a:rPr lang="zh-CN" altLang="en-US" sz="1400" b="0" i="0" u="none" strike="noStrike" baseline="0" dirty="0">
                          <a:solidFill>
                            <a:schemeClr val="tx1"/>
                          </a:solidFill>
                          <a:effectLst/>
                          <a:latin typeface="+mn-lt"/>
                          <a:ea typeface="+mn-ea"/>
                          <a:cs typeface="+mn-ea"/>
                          <a:sym typeface="+mn-lt"/>
                        </a:rPr>
                        <a:t>，并查表转发。</a:t>
                      </a:r>
                    </a:p>
                  </a:txBody>
                  <a:tcPr marL="72000" marR="36000" marT="1270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437669">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a:solidFill>
                            <a:schemeClr val="tx1"/>
                          </a:solidFill>
                          <a:effectLst/>
                          <a:latin typeface="+mn-lt"/>
                          <a:ea typeface="+mn-ea"/>
                          <a:cs typeface="+mn-ea"/>
                          <a:sym typeface="+mn-lt"/>
                        </a:rPr>
                        <a:t>H.Encaps.Red</a:t>
                      </a:r>
                      <a:endParaRPr lang="en-US" sz="1400" b="0" i="0" u="none" strike="noStrike" baseline="0" dirty="0">
                        <a:solidFill>
                          <a:schemeClr val="tx1"/>
                        </a:solidFill>
                        <a:effectLst/>
                        <a:latin typeface="+mn-lt"/>
                        <a:ea typeface="+mn-ea"/>
                        <a:cs typeface="+mn-ea"/>
                        <a:sym typeface="+mn-lt"/>
                      </a:endParaRPr>
                    </a:p>
                  </a:txBody>
                  <a:tcPr marL="72000" marR="36000" marT="1270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l" fontAlgn="ctr">
                        <a:lnSpc>
                          <a:spcPct val="120000"/>
                        </a:lnSpc>
                        <a:spcBef>
                          <a:spcPts val="0"/>
                        </a:spcBef>
                        <a:spcAft>
                          <a:spcPts val="0"/>
                        </a:spcAft>
                      </a:pPr>
                      <a:r>
                        <a:rPr lang="zh-CN" altLang="en-US" sz="1400" b="0" i="0" u="none" strike="noStrike" kern="1200" baseline="0" dirty="0">
                          <a:solidFill>
                            <a:schemeClr val="tx1"/>
                          </a:solidFill>
                          <a:effectLst/>
                          <a:latin typeface="+mn-lt"/>
                          <a:ea typeface="+mn-ea"/>
                          <a:cs typeface="+mn-ea"/>
                          <a:sym typeface="+mn-lt"/>
                        </a:rPr>
                        <a:t>为接收到的</a:t>
                      </a:r>
                      <a:r>
                        <a:rPr lang="en-US" altLang="zh-CN" sz="1400" b="0" i="0" u="none" strike="noStrike" kern="1200" baseline="0" dirty="0">
                          <a:solidFill>
                            <a:schemeClr val="tx1"/>
                          </a:solidFill>
                          <a:effectLst/>
                          <a:latin typeface="+mn-lt"/>
                          <a:ea typeface="+mn-ea"/>
                          <a:cs typeface="+mn-ea"/>
                          <a:sym typeface="+mn-lt"/>
                        </a:rPr>
                        <a:t>IP</a:t>
                      </a:r>
                      <a:r>
                        <a:rPr lang="zh-CN" altLang="en-US" sz="1400" b="0" i="0" u="none" strike="noStrike" kern="1200" baseline="0" dirty="0">
                          <a:solidFill>
                            <a:schemeClr val="tx1"/>
                          </a:solidFill>
                          <a:effectLst/>
                          <a:latin typeface="+mn-lt"/>
                          <a:ea typeface="+mn-ea"/>
                          <a:cs typeface="+mn-ea"/>
                          <a:sym typeface="+mn-lt"/>
                        </a:rPr>
                        <a:t>报文封装外层</a:t>
                      </a:r>
                      <a:r>
                        <a:rPr lang="en-US" altLang="zh-CN" sz="1400" b="0" i="0" u="none" strike="noStrike" kern="1200" baseline="0" dirty="0">
                          <a:solidFill>
                            <a:schemeClr val="tx1"/>
                          </a:solidFill>
                          <a:effectLst/>
                          <a:latin typeface="+mn-lt"/>
                          <a:ea typeface="+mn-ea"/>
                          <a:cs typeface="+mn-ea"/>
                          <a:sym typeface="+mn-lt"/>
                        </a:rPr>
                        <a:t>IPv6</a:t>
                      </a:r>
                      <a:r>
                        <a:rPr lang="zh-CN" altLang="en-US" sz="1400" b="0" i="0" u="none" strike="noStrike" kern="1200" baseline="0" dirty="0">
                          <a:solidFill>
                            <a:schemeClr val="tx1"/>
                          </a:solidFill>
                          <a:effectLst/>
                          <a:latin typeface="+mn-lt"/>
                          <a:ea typeface="+mn-ea"/>
                          <a:cs typeface="+mn-ea"/>
                          <a:sym typeface="+mn-lt"/>
                        </a:rPr>
                        <a:t>报文头与</a:t>
                      </a:r>
                      <a:r>
                        <a:rPr lang="en-US" altLang="zh-CN" sz="1400" b="0" i="0" u="none" strike="noStrike" kern="1200" baseline="0" dirty="0">
                          <a:solidFill>
                            <a:schemeClr val="tx1"/>
                          </a:solidFill>
                          <a:effectLst/>
                          <a:latin typeface="+mn-lt"/>
                          <a:ea typeface="+mn-ea"/>
                          <a:cs typeface="+mn-ea"/>
                          <a:sym typeface="+mn-lt"/>
                        </a:rPr>
                        <a:t>Reduced SRH</a:t>
                      </a:r>
                      <a:r>
                        <a:rPr lang="zh-CN" altLang="en-US" sz="1400" b="0" i="0" u="none" strike="noStrike" kern="1200" baseline="0" dirty="0">
                          <a:solidFill>
                            <a:schemeClr val="tx1"/>
                          </a:solidFill>
                          <a:effectLst/>
                          <a:latin typeface="+mn-lt"/>
                          <a:ea typeface="+mn-ea"/>
                          <a:cs typeface="+mn-ea"/>
                          <a:sym typeface="+mn-lt"/>
                        </a:rPr>
                        <a:t>，并查表转发。</a:t>
                      </a:r>
                    </a:p>
                  </a:txBody>
                  <a:tcPr marL="72000" marR="36000" marT="1270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437669">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a:solidFill>
                            <a:schemeClr val="tx1"/>
                          </a:solidFill>
                          <a:effectLst/>
                          <a:latin typeface="+mn-lt"/>
                          <a:ea typeface="+mn-ea"/>
                          <a:cs typeface="+mn-ea"/>
                          <a:sym typeface="+mn-lt"/>
                        </a:rPr>
                        <a:t>H.Encaps.L2</a:t>
                      </a:r>
                      <a:endParaRPr lang="en-US" sz="1400" b="0" i="0" u="none" strike="noStrike" baseline="0" dirty="0">
                        <a:solidFill>
                          <a:schemeClr val="tx1"/>
                        </a:solidFill>
                        <a:effectLst/>
                        <a:latin typeface="+mn-lt"/>
                        <a:ea typeface="+mn-ea"/>
                        <a:cs typeface="+mn-ea"/>
                        <a:sym typeface="+mn-lt"/>
                      </a:endParaRPr>
                    </a:p>
                  </a:txBody>
                  <a:tcPr marL="72000" marR="36000" marT="1270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marL="0" marR="0" lvl="0" indent="0" algn="l" defTabSz="914034" rtl="0" eaLnBrk="1" fontAlgn="ctr" latinLnBrk="0" hangingPunct="1">
                        <a:lnSpc>
                          <a:spcPct val="120000"/>
                        </a:lnSpc>
                        <a:spcBef>
                          <a:spcPts val="0"/>
                        </a:spcBef>
                        <a:spcAft>
                          <a:spcPts val="0"/>
                        </a:spcAft>
                        <a:buClrTx/>
                        <a:buSzTx/>
                        <a:buFontTx/>
                        <a:buNone/>
                        <a:tabLst/>
                        <a:defRPr/>
                      </a:pPr>
                      <a:r>
                        <a:rPr lang="zh-CN" altLang="en-US" sz="1400" b="0" i="0" u="none" strike="noStrike" kern="1200" baseline="0" dirty="0">
                          <a:solidFill>
                            <a:schemeClr val="tx1"/>
                          </a:solidFill>
                          <a:effectLst/>
                          <a:latin typeface="+mn-lt"/>
                          <a:ea typeface="+mn-ea"/>
                          <a:cs typeface="+mn-ea"/>
                          <a:sym typeface="+mn-lt"/>
                        </a:rPr>
                        <a:t>为接收到的二层帧外封装</a:t>
                      </a:r>
                      <a:r>
                        <a:rPr lang="en-US" altLang="zh-CN" sz="1400" b="0" i="0" u="none" strike="noStrike" kern="1200" baseline="0" dirty="0">
                          <a:solidFill>
                            <a:schemeClr val="tx1"/>
                          </a:solidFill>
                          <a:effectLst/>
                          <a:latin typeface="+mn-lt"/>
                          <a:ea typeface="+mn-ea"/>
                          <a:cs typeface="+mn-ea"/>
                          <a:sym typeface="+mn-lt"/>
                        </a:rPr>
                        <a:t>IPv6</a:t>
                      </a:r>
                      <a:r>
                        <a:rPr lang="zh-CN" altLang="en-US" sz="1400" b="0" i="0" u="none" strike="noStrike" kern="1200" baseline="0" dirty="0">
                          <a:solidFill>
                            <a:schemeClr val="tx1"/>
                          </a:solidFill>
                          <a:effectLst/>
                          <a:latin typeface="+mn-lt"/>
                          <a:ea typeface="+mn-ea"/>
                          <a:cs typeface="+mn-ea"/>
                          <a:sym typeface="+mn-lt"/>
                        </a:rPr>
                        <a:t>报文头与</a:t>
                      </a:r>
                      <a:r>
                        <a:rPr lang="en-US" altLang="zh-CN" sz="1400" b="0" i="0" u="none" strike="noStrike" kern="1200" baseline="0" dirty="0">
                          <a:solidFill>
                            <a:schemeClr val="tx1"/>
                          </a:solidFill>
                          <a:effectLst/>
                          <a:latin typeface="+mn-lt"/>
                          <a:ea typeface="+mn-ea"/>
                          <a:cs typeface="+mn-ea"/>
                          <a:sym typeface="+mn-lt"/>
                        </a:rPr>
                        <a:t>SRH</a:t>
                      </a:r>
                      <a:r>
                        <a:rPr lang="zh-CN" altLang="en-US" sz="1400" b="0" i="0" u="none" strike="noStrike" kern="1200" baseline="0" dirty="0">
                          <a:solidFill>
                            <a:schemeClr val="tx1"/>
                          </a:solidFill>
                          <a:effectLst/>
                          <a:latin typeface="+mn-lt"/>
                          <a:ea typeface="+mn-ea"/>
                          <a:cs typeface="+mn-ea"/>
                          <a:sym typeface="+mn-lt"/>
                        </a:rPr>
                        <a:t>，并查表转发。</a:t>
                      </a:r>
                    </a:p>
                  </a:txBody>
                  <a:tcPr marL="72000" marR="36000" marT="1270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437669">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a:solidFill>
                            <a:schemeClr val="tx1"/>
                          </a:solidFill>
                          <a:effectLst/>
                          <a:latin typeface="+mn-lt"/>
                          <a:ea typeface="+mn-ea"/>
                          <a:cs typeface="+mn-ea"/>
                          <a:sym typeface="+mn-lt"/>
                        </a:rPr>
                        <a:t>H.Encaps.L2.Red</a:t>
                      </a:r>
                    </a:p>
                  </a:txBody>
                  <a:tcPr marL="72000" marR="36000" marT="1270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marL="0" marR="0" lvl="0" indent="0" algn="l" defTabSz="914034" rtl="0" eaLnBrk="1" fontAlgn="ctr" latinLnBrk="0" hangingPunct="1">
                        <a:lnSpc>
                          <a:spcPct val="120000"/>
                        </a:lnSpc>
                        <a:spcBef>
                          <a:spcPts val="0"/>
                        </a:spcBef>
                        <a:spcAft>
                          <a:spcPts val="0"/>
                        </a:spcAft>
                        <a:buClrTx/>
                        <a:buSzTx/>
                        <a:buFontTx/>
                        <a:buNone/>
                        <a:tabLst/>
                        <a:defRPr/>
                      </a:pPr>
                      <a:r>
                        <a:rPr lang="zh-CN" altLang="en-US" sz="1400" b="0" i="0" u="none" strike="noStrike" kern="1200" baseline="0" dirty="0">
                          <a:solidFill>
                            <a:schemeClr val="tx1"/>
                          </a:solidFill>
                          <a:effectLst/>
                          <a:latin typeface="+mn-lt"/>
                          <a:ea typeface="+mn-ea"/>
                          <a:cs typeface="+mn-ea"/>
                          <a:sym typeface="+mn-lt"/>
                        </a:rPr>
                        <a:t>为接收到的二层帧外封装</a:t>
                      </a:r>
                      <a:r>
                        <a:rPr lang="en-US" altLang="zh-CN" sz="1400" b="0" i="0" u="none" strike="noStrike" kern="1200" baseline="0" dirty="0">
                          <a:solidFill>
                            <a:schemeClr val="tx1"/>
                          </a:solidFill>
                          <a:effectLst/>
                          <a:latin typeface="+mn-lt"/>
                          <a:ea typeface="+mn-ea"/>
                          <a:cs typeface="+mn-ea"/>
                          <a:sym typeface="+mn-lt"/>
                        </a:rPr>
                        <a:t>IPv6</a:t>
                      </a:r>
                      <a:r>
                        <a:rPr lang="zh-CN" altLang="en-US" sz="1400" b="0" i="0" u="none" strike="noStrike" kern="1200" baseline="0" dirty="0">
                          <a:solidFill>
                            <a:schemeClr val="tx1"/>
                          </a:solidFill>
                          <a:effectLst/>
                          <a:latin typeface="+mn-lt"/>
                          <a:ea typeface="+mn-ea"/>
                          <a:cs typeface="+mn-ea"/>
                          <a:sym typeface="+mn-lt"/>
                        </a:rPr>
                        <a:t>报文头与</a:t>
                      </a:r>
                      <a:r>
                        <a:rPr lang="en-US" altLang="zh-CN" sz="1400" b="0" i="0" u="none" strike="noStrike" kern="1200" baseline="0" dirty="0">
                          <a:solidFill>
                            <a:schemeClr val="tx1"/>
                          </a:solidFill>
                          <a:effectLst/>
                          <a:latin typeface="+mn-lt"/>
                          <a:ea typeface="+mn-ea"/>
                          <a:cs typeface="+mn-ea"/>
                          <a:sym typeface="+mn-lt"/>
                        </a:rPr>
                        <a:t>Reduced SRH</a:t>
                      </a:r>
                      <a:r>
                        <a:rPr lang="zh-CN" altLang="en-US" sz="1400" b="0" i="0" u="none" strike="noStrike" kern="1200" baseline="0" dirty="0">
                          <a:solidFill>
                            <a:schemeClr val="tx1"/>
                          </a:solidFill>
                          <a:effectLst/>
                          <a:latin typeface="+mn-lt"/>
                          <a:ea typeface="+mn-ea"/>
                          <a:cs typeface="+mn-ea"/>
                          <a:sym typeface="+mn-lt"/>
                        </a:rPr>
                        <a:t>，并查表转发。</a:t>
                      </a:r>
                    </a:p>
                  </a:txBody>
                  <a:tcPr marL="72000" marR="36000" marT="1270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bl>
          </a:graphicData>
        </a:graphic>
      </p:graphicFrame>
      <p:sp>
        <p:nvSpPr>
          <p:cNvPr id="3" name="日期占位符 3">
            <a:extLst>
              <a:ext uri="{FF2B5EF4-FFF2-40B4-BE49-F238E27FC236}">
                <a16:creationId xmlns:a16="http://schemas.microsoft.com/office/drawing/2014/main" id="{B0CEFD1D-DA13-4B08-26AE-E787266262E1}"/>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7EC1D357-D834-0807-1534-AB15FD1C0E5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BEB88632-431A-861B-04AA-EEE60052244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294</a:t>
            </a:fld>
            <a:endParaRPr lang="en-US">
              <a:cs typeface="+mn-ea"/>
              <a:sym typeface="+mn-lt"/>
            </a:endParaRPr>
          </a:p>
        </p:txBody>
      </p:sp>
    </p:spTree>
    <p:extLst>
      <p:ext uri="{BB962C8B-B14F-4D97-AF65-F5344CB8AC3E}">
        <p14:creationId xmlns:p14="http://schemas.microsoft.com/office/powerpoint/2010/main" val="12047596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28AB0-3AA7-4EB7-9B0E-13C578436BFE}"/>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SRv6</a:t>
            </a:r>
            <a:r>
              <a:rPr lang="zh-CN" altLang="en-US" sz="3200" dirty="0">
                <a:latin typeface="+mn-lt"/>
                <a:ea typeface="+mn-ea"/>
                <a:cs typeface="+mn-ea"/>
                <a:sym typeface="+mn-lt"/>
              </a:rPr>
              <a:t>指令集：</a:t>
            </a:r>
            <a:r>
              <a:rPr lang="en-US" altLang="zh-CN" sz="3200" dirty="0">
                <a:latin typeface="+mn-lt"/>
                <a:ea typeface="+mn-ea"/>
                <a:cs typeface="+mn-ea"/>
                <a:sym typeface="+mn-lt"/>
              </a:rPr>
              <a:t>Flavors</a:t>
            </a:r>
            <a:r>
              <a:rPr lang="zh-CN" altLang="en-US" sz="3200" dirty="0">
                <a:latin typeface="+mn-lt"/>
                <a:ea typeface="+mn-ea"/>
                <a:cs typeface="+mn-ea"/>
                <a:sym typeface="+mn-lt"/>
              </a:rPr>
              <a:t>附加行为</a:t>
            </a:r>
          </a:p>
        </p:txBody>
      </p:sp>
      <p:sp>
        <p:nvSpPr>
          <p:cNvPr id="7" name="文本框 6">
            <a:extLst>
              <a:ext uri="{FF2B5EF4-FFF2-40B4-BE49-F238E27FC236}">
                <a16:creationId xmlns:a16="http://schemas.microsoft.com/office/drawing/2014/main" id="{E75A7B09-B8DF-4D14-9572-D7B68C824412}"/>
              </a:ext>
            </a:extLst>
          </p:cNvPr>
          <p:cNvSpPr txBox="1"/>
          <p:nvPr/>
        </p:nvSpPr>
        <p:spPr>
          <a:xfrm>
            <a:off x="451339" y="1011865"/>
            <a:ext cx="10629269" cy="2133918"/>
          </a:xfrm>
          <a:prstGeom prst="rect">
            <a:avLst/>
          </a:prstGeom>
        </p:spPr>
        <p:txBody>
          <a:bodyPr vert="horz" lIns="91440" tIns="45720" rIns="91440" bIns="45720" rtlCol="0">
            <a:normAutofit fontScale="85000" lnSpcReduction="10000"/>
          </a:bodyPr>
          <a:lstStyle>
            <a:defPPr>
              <a:defRPr lang="en-US"/>
            </a:defPPr>
            <a:lvl1pPr marL="266700" indent="-266700">
              <a:lnSpc>
                <a:spcPct val="120000"/>
              </a:lnSpc>
              <a:spcBef>
                <a:spcPts val="100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Flavors</a:t>
            </a:r>
            <a:r>
              <a:rPr lang="zh-CN" altLang="en-US" dirty="0">
                <a:sym typeface="+mn-lt"/>
              </a:rPr>
              <a:t>是为了增强</a:t>
            </a:r>
            <a:r>
              <a:rPr lang="en-US" altLang="zh-CN" dirty="0">
                <a:sym typeface="+mn-lt"/>
              </a:rPr>
              <a:t>End</a:t>
            </a:r>
            <a:r>
              <a:rPr lang="zh-CN" altLang="en-US" dirty="0">
                <a:sym typeface="+mn-lt"/>
              </a:rPr>
              <a:t>系列指令而定义的附加行为。这些附加行为是可选项，它们将会增强</a:t>
            </a:r>
            <a:r>
              <a:rPr lang="en-US" altLang="zh-CN" dirty="0">
                <a:sym typeface="+mn-lt"/>
              </a:rPr>
              <a:t>End</a:t>
            </a:r>
            <a:r>
              <a:rPr lang="zh-CN" altLang="en-US" dirty="0">
                <a:sym typeface="+mn-lt"/>
              </a:rPr>
              <a:t>系列指令的执行动作，满足更丰富的业务需求。</a:t>
            </a:r>
            <a:endParaRPr lang="en-US" altLang="zh-CN" dirty="0">
              <a:sym typeface="+mn-lt"/>
            </a:endParaRPr>
          </a:p>
          <a:p>
            <a:r>
              <a:rPr lang="en-US" altLang="zh-CN" dirty="0">
                <a:sym typeface="+mn-lt"/>
              </a:rPr>
              <a:t>SRv6-Network-Programming </a:t>
            </a:r>
            <a:r>
              <a:rPr lang="zh-CN" altLang="en-US" dirty="0">
                <a:sym typeface="+mn-lt"/>
              </a:rPr>
              <a:t>中定义了以下附加行为，</a:t>
            </a:r>
            <a:r>
              <a:rPr lang="en-US" altLang="zh-CN" dirty="0">
                <a:sym typeface="+mn-lt"/>
              </a:rPr>
              <a:t>PSP</a:t>
            </a:r>
            <a:r>
              <a:rPr lang="zh-CN" altLang="en-US" dirty="0">
                <a:sym typeface="+mn-lt"/>
              </a:rPr>
              <a:t>（</a:t>
            </a:r>
            <a:r>
              <a:rPr lang="en-US" altLang="zh-CN" dirty="0">
                <a:sym typeface="+mn-lt"/>
              </a:rPr>
              <a:t>Penultimate Segment Pop of the SRH</a:t>
            </a:r>
            <a:r>
              <a:rPr lang="zh-CN" altLang="en-US" dirty="0">
                <a:sym typeface="+mn-lt"/>
              </a:rPr>
              <a:t>，倒数第二段弹出</a:t>
            </a:r>
            <a:r>
              <a:rPr lang="en-US" altLang="zh-CN" dirty="0">
                <a:sym typeface="+mn-lt"/>
              </a:rPr>
              <a:t>SRH</a:t>
            </a:r>
            <a:r>
              <a:rPr lang="zh-CN" altLang="en-US" dirty="0">
                <a:sym typeface="+mn-lt"/>
              </a:rPr>
              <a:t>）、</a:t>
            </a:r>
            <a:r>
              <a:rPr lang="en-US" altLang="zh-CN" dirty="0">
                <a:sym typeface="+mn-lt"/>
              </a:rPr>
              <a:t>USP</a:t>
            </a:r>
            <a:r>
              <a:rPr lang="zh-CN" altLang="en-US" dirty="0">
                <a:sym typeface="+mn-lt"/>
              </a:rPr>
              <a:t>（</a:t>
            </a:r>
            <a:r>
              <a:rPr lang="en-US" altLang="zh-CN" dirty="0">
                <a:sym typeface="+mn-lt"/>
              </a:rPr>
              <a:t>Ultimate Segment Pop of the SRH</a:t>
            </a:r>
            <a:r>
              <a:rPr lang="zh-CN" altLang="en-US" dirty="0">
                <a:sym typeface="+mn-lt"/>
              </a:rPr>
              <a:t>，倒数第一段弹出</a:t>
            </a:r>
            <a:r>
              <a:rPr lang="en-US" altLang="zh-CN" dirty="0">
                <a:sym typeface="+mn-lt"/>
              </a:rPr>
              <a:t>SRH</a:t>
            </a:r>
            <a:r>
              <a:rPr lang="zh-CN" altLang="en-US" dirty="0">
                <a:sym typeface="+mn-lt"/>
              </a:rPr>
              <a:t>）和</a:t>
            </a:r>
            <a:r>
              <a:rPr lang="en-US" altLang="zh-CN" dirty="0">
                <a:sym typeface="+mn-lt"/>
              </a:rPr>
              <a:t>USD</a:t>
            </a:r>
            <a:r>
              <a:rPr lang="zh-CN" altLang="en-US" dirty="0">
                <a:sym typeface="+mn-lt"/>
              </a:rPr>
              <a:t>（</a:t>
            </a:r>
            <a:r>
              <a:rPr lang="en-US" altLang="zh-CN" dirty="0">
                <a:sym typeface="+mn-lt"/>
              </a:rPr>
              <a:t>Ultimate Segment Decapsulation</a:t>
            </a:r>
            <a:r>
              <a:rPr lang="zh-CN" altLang="en-US" dirty="0">
                <a:sym typeface="+mn-lt"/>
              </a:rPr>
              <a:t>，倒数第一段解封装）。</a:t>
            </a:r>
          </a:p>
        </p:txBody>
      </p:sp>
      <p:graphicFrame>
        <p:nvGraphicFramePr>
          <p:cNvPr id="9" name="表格 8">
            <a:extLst>
              <a:ext uri="{FF2B5EF4-FFF2-40B4-BE49-F238E27FC236}">
                <a16:creationId xmlns:a16="http://schemas.microsoft.com/office/drawing/2014/main" id="{A9F77619-58A8-4315-A11F-45484D490189}"/>
              </a:ext>
            </a:extLst>
          </p:cNvPr>
          <p:cNvGraphicFramePr>
            <a:graphicFrameLocks noGrp="1"/>
          </p:cNvGraphicFramePr>
          <p:nvPr>
            <p:extLst/>
          </p:nvPr>
        </p:nvGraphicFramePr>
        <p:xfrm>
          <a:off x="1183367" y="3331464"/>
          <a:ext cx="8971726" cy="2301240"/>
        </p:xfrm>
        <a:graphic>
          <a:graphicData uri="http://schemas.openxmlformats.org/drawingml/2006/table">
            <a:tbl>
              <a:tblPr/>
              <a:tblGrid>
                <a:gridCol w="1254014">
                  <a:extLst>
                    <a:ext uri="{9D8B030D-6E8A-4147-A177-3AD203B41FA5}">
                      <a16:colId xmlns:a16="http://schemas.microsoft.com/office/drawing/2014/main" val="20000"/>
                    </a:ext>
                  </a:extLst>
                </a:gridCol>
                <a:gridCol w="5267963">
                  <a:extLst>
                    <a:ext uri="{9D8B030D-6E8A-4147-A177-3AD203B41FA5}">
                      <a16:colId xmlns:a16="http://schemas.microsoft.com/office/drawing/2014/main" val="20001"/>
                    </a:ext>
                  </a:extLst>
                </a:gridCol>
                <a:gridCol w="2449749">
                  <a:extLst>
                    <a:ext uri="{9D8B030D-6E8A-4147-A177-3AD203B41FA5}">
                      <a16:colId xmlns:a16="http://schemas.microsoft.com/office/drawing/2014/main" val="3911344598"/>
                    </a:ext>
                  </a:extLst>
                </a:gridCol>
              </a:tblGrid>
              <a:tr h="575310">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gn="ctr">
                        <a:lnSpc>
                          <a:spcPct val="120000"/>
                        </a:lnSpc>
                        <a:spcBef>
                          <a:spcPts val="0"/>
                        </a:spcBef>
                        <a:spcAft>
                          <a:spcPts val="0"/>
                        </a:spcAft>
                      </a:pPr>
                      <a:r>
                        <a:rPr lang="zh-CN" altLang="en-US" sz="1400" b="1" baseline="0" dirty="0">
                          <a:solidFill>
                            <a:schemeClr val="tx1"/>
                          </a:solidFill>
                          <a:latin typeface="+mn-lt"/>
                          <a:ea typeface="+mn-ea"/>
                          <a:cs typeface="+mn-ea"/>
                          <a:sym typeface="+mn-lt"/>
                        </a:rPr>
                        <a:t>附加行为</a:t>
                      </a:r>
                      <a:endParaRPr lang="en-US" sz="1400" b="1" baseline="0" dirty="0">
                        <a:solidFill>
                          <a:schemeClr val="tx1"/>
                        </a:solidFill>
                        <a:latin typeface="+mn-lt"/>
                        <a:ea typeface="+mn-ea"/>
                        <a:cs typeface="+mn-ea"/>
                        <a:sym typeface="+mn-lt"/>
                      </a:endParaRPr>
                    </a:p>
                  </a:txBody>
                  <a:tcPr marL="43957" marR="43957" marT="21979" marB="21979"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834375" rtl="0" eaLnBrk="1" latinLnBrk="0" hangingPunct="1">
                        <a:defRPr sz="1600" kern="1200">
                          <a:solidFill>
                            <a:schemeClr val="tx1"/>
                          </a:solidFill>
                          <a:latin typeface="FrutigerNext LT Regular"/>
                          <a:ea typeface="华文细黑"/>
                          <a:cs typeface="宋体"/>
                        </a:defRPr>
                      </a:lvl1pPr>
                      <a:lvl2pPr marL="417187" algn="l" defTabSz="834375" rtl="0" eaLnBrk="1" latinLnBrk="0" hangingPunct="1">
                        <a:defRPr sz="1600" kern="1200">
                          <a:solidFill>
                            <a:schemeClr val="tx1"/>
                          </a:solidFill>
                          <a:latin typeface="FrutigerNext LT Regular"/>
                          <a:ea typeface="华文细黑"/>
                          <a:cs typeface="宋体"/>
                        </a:defRPr>
                      </a:lvl2pPr>
                      <a:lvl3pPr marL="834375" algn="l" defTabSz="834375" rtl="0" eaLnBrk="1" latinLnBrk="0" hangingPunct="1">
                        <a:defRPr sz="1600" kern="1200">
                          <a:solidFill>
                            <a:schemeClr val="tx1"/>
                          </a:solidFill>
                          <a:latin typeface="FrutigerNext LT Regular"/>
                          <a:ea typeface="华文细黑"/>
                          <a:cs typeface="宋体"/>
                        </a:defRPr>
                      </a:lvl3pPr>
                      <a:lvl4pPr marL="1251562" algn="l" defTabSz="834375" rtl="0" eaLnBrk="1" latinLnBrk="0" hangingPunct="1">
                        <a:defRPr sz="1600" kern="1200">
                          <a:solidFill>
                            <a:schemeClr val="tx1"/>
                          </a:solidFill>
                          <a:latin typeface="FrutigerNext LT Regular"/>
                          <a:ea typeface="华文细黑"/>
                          <a:cs typeface="宋体"/>
                        </a:defRPr>
                      </a:lvl4pPr>
                      <a:lvl5pPr marL="1668749" algn="l" defTabSz="834375" rtl="0" eaLnBrk="1" latinLnBrk="0" hangingPunct="1">
                        <a:defRPr sz="1600" kern="1200">
                          <a:solidFill>
                            <a:schemeClr val="tx1"/>
                          </a:solidFill>
                          <a:latin typeface="FrutigerNext LT Regular"/>
                          <a:ea typeface="华文细黑"/>
                          <a:cs typeface="宋体"/>
                        </a:defRPr>
                      </a:lvl5pPr>
                      <a:lvl6pPr marL="2085936" algn="l" defTabSz="834375" rtl="0" eaLnBrk="1" latinLnBrk="0" hangingPunct="1">
                        <a:defRPr sz="1600" kern="1200">
                          <a:solidFill>
                            <a:schemeClr val="tx1"/>
                          </a:solidFill>
                          <a:latin typeface="FrutigerNext LT Regular"/>
                          <a:ea typeface="华文细黑"/>
                          <a:cs typeface="宋体"/>
                        </a:defRPr>
                      </a:lvl6pPr>
                      <a:lvl7pPr marL="2503123" algn="l" defTabSz="834375" rtl="0" eaLnBrk="1" latinLnBrk="0" hangingPunct="1">
                        <a:defRPr sz="1600" kern="1200">
                          <a:solidFill>
                            <a:schemeClr val="tx1"/>
                          </a:solidFill>
                          <a:latin typeface="FrutigerNext LT Regular"/>
                          <a:ea typeface="华文细黑"/>
                          <a:cs typeface="宋体"/>
                        </a:defRPr>
                      </a:lvl7pPr>
                      <a:lvl8pPr marL="2920311" algn="l" defTabSz="834375" rtl="0" eaLnBrk="1" latinLnBrk="0" hangingPunct="1">
                        <a:defRPr sz="1600" kern="1200">
                          <a:solidFill>
                            <a:schemeClr val="tx1"/>
                          </a:solidFill>
                          <a:latin typeface="FrutigerNext LT Regular"/>
                          <a:ea typeface="华文细黑"/>
                          <a:cs typeface="宋体"/>
                        </a:defRPr>
                      </a:lvl8pPr>
                      <a:lvl9pPr marL="3337498" algn="l" defTabSz="834375" rtl="0" eaLnBrk="1" latinLnBrk="0" hangingPunct="1">
                        <a:defRPr sz="1600" kern="1200">
                          <a:solidFill>
                            <a:schemeClr val="tx1"/>
                          </a:solidFill>
                          <a:latin typeface="FrutigerNext LT Regular"/>
                          <a:ea typeface="华文细黑"/>
                          <a:cs typeface="宋体"/>
                        </a:defRPr>
                      </a:lvl9pPr>
                    </a:lstStyle>
                    <a:p>
                      <a:pPr algn="ctr">
                        <a:lnSpc>
                          <a:spcPct val="120000"/>
                        </a:lnSpc>
                        <a:spcBef>
                          <a:spcPts val="0"/>
                        </a:spcBef>
                        <a:spcAft>
                          <a:spcPts val="0"/>
                        </a:spcAft>
                      </a:pPr>
                      <a:r>
                        <a:rPr lang="zh-CN" altLang="en-US" sz="1400" b="1" baseline="0" dirty="0">
                          <a:solidFill>
                            <a:schemeClr val="tx1"/>
                          </a:solidFill>
                          <a:latin typeface="+mn-lt"/>
                          <a:ea typeface="+mn-ea"/>
                          <a:cs typeface="+mn-ea"/>
                          <a:sym typeface="+mn-lt"/>
                        </a:rPr>
                        <a:t>功能描述</a:t>
                      </a:r>
                      <a:endParaRPr lang="en-US" sz="1400" b="1" baseline="0" dirty="0">
                        <a:solidFill>
                          <a:schemeClr val="tx1"/>
                        </a:solidFill>
                        <a:latin typeface="+mn-lt"/>
                        <a:ea typeface="+mn-ea"/>
                        <a:cs typeface="+mn-ea"/>
                        <a:sym typeface="+mn-lt"/>
                      </a:endParaRPr>
                    </a:p>
                  </a:txBody>
                  <a:tcPr marL="43957" marR="43957" marT="21979" marB="2197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20000"/>
                        </a:lnSpc>
                        <a:spcBef>
                          <a:spcPts val="0"/>
                        </a:spcBef>
                        <a:spcAft>
                          <a:spcPts val="0"/>
                        </a:spcAft>
                      </a:pPr>
                      <a:r>
                        <a:rPr lang="zh-CN" altLang="en-US" sz="1400" b="1" baseline="0" dirty="0">
                          <a:solidFill>
                            <a:schemeClr val="tx1"/>
                          </a:solidFill>
                          <a:latin typeface="+mn-lt"/>
                          <a:ea typeface="+mn-ea"/>
                          <a:cs typeface="+mn-ea"/>
                          <a:sym typeface="+mn-lt"/>
                        </a:rPr>
                        <a:t>附着的</a:t>
                      </a:r>
                      <a:r>
                        <a:rPr lang="en-US" altLang="zh-CN" sz="1400" b="1" baseline="0" dirty="0">
                          <a:solidFill>
                            <a:schemeClr val="tx1"/>
                          </a:solidFill>
                          <a:latin typeface="+mn-lt"/>
                          <a:ea typeface="+mn-ea"/>
                          <a:cs typeface="+mn-ea"/>
                          <a:sym typeface="+mn-lt"/>
                        </a:rPr>
                        <a:t>End</a:t>
                      </a:r>
                      <a:r>
                        <a:rPr lang="zh-CN" altLang="en-US" sz="1400" b="1" baseline="0" dirty="0">
                          <a:solidFill>
                            <a:schemeClr val="tx1"/>
                          </a:solidFill>
                          <a:latin typeface="+mn-lt"/>
                          <a:ea typeface="+mn-ea"/>
                          <a:cs typeface="+mn-ea"/>
                          <a:sym typeface="+mn-lt"/>
                        </a:rPr>
                        <a:t>指令</a:t>
                      </a:r>
                      <a:endParaRPr lang="en-US" sz="1400" b="1" baseline="0" dirty="0">
                        <a:solidFill>
                          <a:schemeClr val="tx1"/>
                        </a:solidFill>
                        <a:latin typeface="+mn-lt"/>
                        <a:ea typeface="+mn-ea"/>
                        <a:cs typeface="+mn-ea"/>
                        <a:sym typeface="+mn-lt"/>
                      </a:endParaRPr>
                    </a:p>
                  </a:txBody>
                  <a:tcPr marL="43957" marR="43957" marT="21979" marB="21979"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75310">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dirty="0">
                          <a:solidFill>
                            <a:schemeClr val="tx1"/>
                          </a:solidFill>
                          <a:effectLst/>
                          <a:latin typeface="+mn-lt"/>
                          <a:ea typeface="+mn-ea"/>
                          <a:cs typeface="+mn-ea"/>
                          <a:sym typeface="+mn-lt"/>
                        </a:rPr>
                        <a:t>PSP</a:t>
                      </a:r>
                    </a:p>
                  </a:txBody>
                  <a:tcPr marL="72000" marR="36000" marT="1270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fontAlgn="ctr">
                        <a:lnSpc>
                          <a:spcPct val="120000"/>
                        </a:lnSpc>
                        <a:spcBef>
                          <a:spcPts val="0"/>
                        </a:spcBef>
                        <a:spcAft>
                          <a:spcPts val="0"/>
                        </a:spcAft>
                      </a:pPr>
                      <a:r>
                        <a:rPr lang="zh-CN" altLang="en-US" sz="1400" b="0" i="0" u="none" strike="noStrike" baseline="0" dirty="0">
                          <a:solidFill>
                            <a:schemeClr val="tx1"/>
                          </a:solidFill>
                          <a:effectLst/>
                          <a:latin typeface="+mn-lt"/>
                          <a:ea typeface="+mn-ea"/>
                          <a:cs typeface="+mn-ea"/>
                          <a:sym typeface="+mn-lt"/>
                        </a:rPr>
                        <a:t>在倒数第二个</a:t>
                      </a:r>
                      <a:r>
                        <a:rPr lang="en-US" altLang="zh-CN" sz="1400" b="0" i="0" u="none" strike="noStrike" baseline="0" dirty="0">
                          <a:solidFill>
                            <a:schemeClr val="tx1"/>
                          </a:solidFill>
                          <a:effectLst/>
                          <a:latin typeface="+mn-lt"/>
                          <a:ea typeface="+mn-ea"/>
                          <a:cs typeface="+mn-ea"/>
                          <a:sym typeface="+mn-lt"/>
                        </a:rPr>
                        <a:t>Endpoint</a:t>
                      </a:r>
                      <a:r>
                        <a:rPr lang="zh-CN" altLang="en-US" sz="1400" b="0" i="0" u="none" strike="noStrike" baseline="0" dirty="0">
                          <a:solidFill>
                            <a:schemeClr val="tx1"/>
                          </a:solidFill>
                          <a:effectLst/>
                          <a:latin typeface="+mn-lt"/>
                          <a:ea typeface="+mn-ea"/>
                          <a:cs typeface="+mn-ea"/>
                          <a:sym typeface="+mn-lt"/>
                        </a:rPr>
                        <a:t>节点执行移除</a:t>
                      </a:r>
                      <a:r>
                        <a:rPr lang="en-US" altLang="zh-CN" sz="1400" b="0" i="0" u="none" strike="noStrike" baseline="0" dirty="0">
                          <a:solidFill>
                            <a:schemeClr val="tx1"/>
                          </a:solidFill>
                          <a:effectLst/>
                          <a:latin typeface="+mn-lt"/>
                          <a:ea typeface="+mn-ea"/>
                          <a:cs typeface="+mn-ea"/>
                          <a:sym typeface="+mn-lt"/>
                        </a:rPr>
                        <a:t>SRH</a:t>
                      </a:r>
                      <a:r>
                        <a:rPr lang="zh-CN" altLang="en-US" sz="1400" b="0" i="0" u="none" strike="noStrike" baseline="0" dirty="0">
                          <a:solidFill>
                            <a:schemeClr val="tx1"/>
                          </a:solidFill>
                          <a:effectLst/>
                          <a:latin typeface="+mn-lt"/>
                          <a:ea typeface="+mn-ea"/>
                          <a:cs typeface="+mn-ea"/>
                          <a:sym typeface="+mn-lt"/>
                        </a:rPr>
                        <a:t>操作。</a:t>
                      </a:r>
                      <a:endParaRPr lang="en-US" altLang="zh-CN" sz="1400" b="0" i="0" u="none" strike="noStrike" baseline="0" dirty="0">
                        <a:solidFill>
                          <a:schemeClr val="tx1"/>
                        </a:solidFill>
                        <a:effectLst/>
                        <a:latin typeface="+mn-lt"/>
                        <a:ea typeface="+mn-ea"/>
                        <a:cs typeface="+mn-ea"/>
                        <a:sym typeface="+mn-lt"/>
                      </a:endParaRPr>
                    </a:p>
                  </a:txBody>
                  <a:tcPr marL="72000" marR="360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120000"/>
                        </a:lnSpc>
                        <a:spcBef>
                          <a:spcPts val="0"/>
                        </a:spcBef>
                        <a:spcAft>
                          <a:spcPts val="0"/>
                        </a:spcAft>
                      </a:pPr>
                      <a:r>
                        <a:rPr lang="en-US" altLang="zh-CN" sz="1400" b="0" i="0" u="none" strike="noStrike" baseline="0">
                          <a:solidFill>
                            <a:schemeClr val="tx1"/>
                          </a:solidFill>
                          <a:effectLst/>
                          <a:latin typeface="+mn-lt"/>
                          <a:ea typeface="+mn-ea"/>
                          <a:cs typeface="+mn-ea"/>
                          <a:sym typeface="+mn-lt"/>
                        </a:rPr>
                        <a:t>End</a:t>
                      </a:r>
                      <a:r>
                        <a:rPr lang="zh-CN" altLang="en-US" sz="1400" b="0" i="0" u="none" strike="noStrike" baseline="0">
                          <a:solidFill>
                            <a:schemeClr val="tx1"/>
                          </a:solidFill>
                          <a:effectLst/>
                          <a:latin typeface="+mn-lt"/>
                          <a:ea typeface="+mn-ea"/>
                          <a:cs typeface="+mn-ea"/>
                          <a:sym typeface="+mn-lt"/>
                        </a:rPr>
                        <a:t>、</a:t>
                      </a:r>
                      <a:r>
                        <a:rPr lang="en-US" altLang="zh-CN" sz="1400" b="0" i="0" u="none" strike="noStrike" baseline="0">
                          <a:solidFill>
                            <a:schemeClr val="tx1"/>
                          </a:solidFill>
                          <a:effectLst/>
                          <a:latin typeface="+mn-lt"/>
                          <a:ea typeface="+mn-ea"/>
                          <a:cs typeface="+mn-ea"/>
                          <a:sym typeface="+mn-lt"/>
                        </a:rPr>
                        <a:t>End.X</a:t>
                      </a:r>
                      <a:r>
                        <a:rPr lang="zh-CN" altLang="en-US" sz="1400" b="0" i="0" u="none" strike="noStrike" baseline="0">
                          <a:solidFill>
                            <a:schemeClr val="tx1"/>
                          </a:solidFill>
                          <a:effectLst/>
                          <a:latin typeface="+mn-lt"/>
                          <a:ea typeface="+mn-ea"/>
                          <a:cs typeface="+mn-ea"/>
                          <a:sym typeface="+mn-lt"/>
                        </a:rPr>
                        <a:t>、</a:t>
                      </a:r>
                      <a:r>
                        <a:rPr lang="en-US" altLang="zh-CN" sz="1400" b="0" i="0" u="none" strike="noStrike" baseline="0">
                          <a:solidFill>
                            <a:schemeClr val="tx1"/>
                          </a:solidFill>
                          <a:effectLst/>
                          <a:latin typeface="+mn-lt"/>
                          <a:ea typeface="+mn-ea"/>
                          <a:cs typeface="+mn-ea"/>
                          <a:sym typeface="+mn-lt"/>
                        </a:rPr>
                        <a:t>End.T</a:t>
                      </a:r>
                    </a:p>
                  </a:txBody>
                  <a:tcPr marL="72000" marR="36000" marT="1270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75310">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a:solidFill>
                            <a:schemeClr val="tx1"/>
                          </a:solidFill>
                          <a:effectLst/>
                          <a:latin typeface="+mn-lt"/>
                          <a:ea typeface="+mn-ea"/>
                          <a:cs typeface="+mn-ea"/>
                          <a:sym typeface="+mn-lt"/>
                        </a:rPr>
                        <a:t>USP</a:t>
                      </a:r>
                      <a:endParaRPr lang="en-US" sz="1400" b="0" i="0" u="none" strike="noStrike" baseline="0" dirty="0">
                        <a:solidFill>
                          <a:schemeClr val="tx1"/>
                        </a:solidFill>
                        <a:effectLst/>
                        <a:latin typeface="+mn-lt"/>
                        <a:ea typeface="+mn-ea"/>
                        <a:cs typeface="+mn-ea"/>
                        <a:sym typeface="+mn-lt"/>
                      </a:endParaRPr>
                    </a:p>
                  </a:txBody>
                  <a:tcPr marL="72000" marR="36000" marT="1270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fontAlgn="ctr">
                        <a:lnSpc>
                          <a:spcPct val="120000"/>
                        </a:lnSpc>
                        <a:spcBef>
                          <a:spcPts val="0"/>
                        </a:spcBef>
                        <a:spcAft>
                          <a:spcPts val="0"/>
                        </a:spcAft>
                      </a:pPr>
                      <a:r>
                        <a:rPr lang="zh-CN" altLang="en-US" sz="1400" b="0" i="0" u="none" strike="noStrike" baseline="0" dirty="0">
                          <a:solidFill>
                            <a:schemeClr val="tx1"/>
                          </a:solidFill>
                          <a:effectLst/>
                          <a:latin typeface="+mn-lt"/>
                          <a:ea typeface="+mn-ea"/>
                          <a:cs typeface="+mn-ea"/>
                          <a:sym typeface="+mn-lt"/>
                        </a:rPr>
                        <a:t>在最后一个</a:t>
                      </a:r>
                      <a:r>
                        <a:rPr lang="en-US" altLang="zh-CN" sz="1400" b="0" i="0" u="none" strike="noStrike" baseline="0" dirty="0">
                          <a:solidFill>
                            <a:schemeClr val="tx1"/>
                          </a:solidFill>
                          <a:effectLst/>
                          <a:latin typeface="+mn-lt"/>
                          <a:ea typeface="+mn-ea"/>
                          <a:cs typeface="+mn-ea"/>
                          <a:sym typeface="+mn-lt"/>
                        </a:rPr>
                        <a:t>Endpoint</a:t>
                      </a:r>
                      <a:r>
                        <a:rPr lang="zh-CN" altLang="en-US" sz="1400" b="0" i="0" u="none" strike="noStrike" baseline="0" dirty="0">
                          <a:solidFill>
                            <a:schemeClr val="tx1"/>
                          </a:solidFill>
                          <a:effectLst/>
                          <a:latin typeface="+mn-lt"/>
                          <a:ea typeface="+mn-ea"/>
                          <a:cs typeface="+mn-ea"/>
                          <a:sym typeface="+mn-lt"/>
                        </a:rPr>
                        <a:t>节点执行移除</a:t>
                      </a:r>
                      <a:r>
                        <a:rPr lang="en-US" altLang="zh-CN" sz="1400" b="0" i="0" u="none" strike="noStrike" baseline="0" dirty="0">
                          <a:solidFill>
                            <a:schemeClr val="tx1"/>
                          </a:solidFill>
                          <a:effectLst/>
                          <a:latin typeface="+mn-lt"/>
                          <a:ea typeface="+mn-ea"/>
                          <a:cs typeface="+mn-ea"/>
                          <a:sym typeface="+mn-lt"/>
                        </a:rPr>
                        <a:t>SRH</a:t>
                      </a:r>
                      <a:r>
                        <a:rPr lang="zh-CN" altLang="en-US" sz="1400" b="0" i="0" u="none" strike="noStrike" baseline="0" dirty="0">
                          <a:solidFill>
                            <a:schemeClr val="tx1"/>
                          </a:solidFill>
                          <a:effectLst/>
                          <a:latin typeface="+mn-lt"/>
                          <a:ea typeface="+mn-ea"/>
                          <a:cs typeface="+mn-ea"/>
                          <a:sym typeface="+mn-lt"/>
                        </a:rPr>
                        <a:t>操作。</a:t>
                      </a:r>
                      <a:endParaRPr lang="en-US" altLang="zh-CN" sz="1400" b="0" i="0" u="none" strike="noStrike" baseline="0" dirty="0">
                        <a:solidFill>
                          <a:schemeClr val="tx1"/>
                        </a:solidFill>
                        <a:effectLst/>
                        <a:latin typeface="+mn-lt"/>
                        <a:ea typeface="+mn-ea"/>
                        <a:cs typeface="+mn-ea"/>
                        <a:sym typeface="+mn-lt"/>
                      </a:endParaRPr>
                    </a:p>
                  </a:txBody>
                  <a:tcPr marL="72000" marR="360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034" rtl="0" eaLnBrk="1" fontAlgn="ctr" latinLnBrk="0" hangingPunct="1">
                        <a:lnSpc>
                          <a:spcPct val="120000"/>
                        </a:lnSpc>
                        <a:spcBef>
                          <a:spcPts val="0"/>
                        </a:spcBef>
                        <a:spcAft>
                          <a:spcPts val="0"/>
                        </a:spcAft>
                        <a:buClrTx/>
                        <a:buSzTx/>
                        <a:buFontTx/>
                        <a:buNone/>
                        <a:tabLst/>
                        <a:defRPr/>
                      </a:pPr>
                      <a:r>
                        <a:rPr lang="en-US" altLang="zh-CN" sz="1400" b="0" i="0" u="none" strike="noStrike" baseline="0" dirty="0">
                          <a:solidFill>
                            <a:schemeClr val="tx1"/>
                          </a:solidFill>
                          <a:effectLst/>
                          <a:latin typeface="+mn-lt"/>
                          <a:ea typeface="+mn-ea"/>
                          <a:cs typeface="+mn-ea"/>
                          <a:sym typeface="+mn-lt"/>
                        </a:rPr>
                        <a:t>End</a:t>
                      </a:r>
                      <a:r>
                        <a:rPr lang="zh-CN" altLang="en-US" sz="1400" b="0" i="0" u="none" strike="noStrike" baseline="0" dirty="0">
                          <a:solidFill>
                            <a:schemeClr val="tx1"/>
                          </a:solidFill>
                          <a:effectLst/>
                          <a:latin typeface="+mn-lt"/>
                          <a:ea typeface="+mn-ea"/>
                          <a:cs typeface="+mn-ea"/>
                          <a:sym typeface="+mn-lt"/>
                        </a:rPr>
                        <a:t>、</a:t>
                      </a:r>
                      <a:r>
                        <a:rPr lang="en-US" altLang="zh-CN" sz="1400" b="0" i="0" u="none" strike="noStrike" baseline="0" dirty="0" err="1">
                          <a:solidFill>
                            <a:schemeClr val="tx1"/>
                          </a:solidFill>
                          <a:effectLst/>
                          <a:latin typeface="+mn-lt"/>
                          <a:ea typeface="+mn-ea"/>
                          <a:cs typeface="+mn-ea"/>
                          <a:sym typeface="+mn-lt"/>
                        </a:rPr>
                        <a:t>End.X</a:t>
                      </a:r>
                      <a:r>
                        <a:rPr lang="zh-CN" altLang="en-US" sz="1400" b="0" i="0" u="none" strike="noStrike" baseline="0" dirty="0">
                          <a:solidFill>
                            <a:schemeClr val="tx1"/>
                          </a:solidFill>
                          <a:effectLst/>
                          <a:latin typeface="+mn-lt"/>
                          <a:ea typeface="+mn-ea"/>
                          <a:cs typeface="+mn-ea"/>
                          <a:sym typeface="+mn-lt"/>
                        </a:rPr>
                        <a:t>、</a:t>
                      </a:r>
                      <a:r>
                        <a:rPr lang="en-US" altLang="zh-CN" sz="1400" b="0" i="0" u="none" strike="noStrike" baseline="0" dirty="0" err="1">
                          <a:solidFill>
                            <a:schemeClr val="tx1"/>
                          </a:solidFill>
                          <a:effectLst/>
                          <a:latin typeface="+mn-lt"/>
                          <a:ea typeface="+mn-ea"/>
                          <a:cs typeface="+mn-ea"/>
                          <a:sym typeface="+mn-lt"/>
                        </a:rPr>
                        <a:t>End.T</a:t>
                      </a:r>
                      <a:endParaRPr lang="en-US" altLang="zh-CN" sz="1400" b="0" i="0" u="none" strike="noStrike" baseline="0" dirty="0">
                        <a:solidFill>
                          <a:schemeClr val="tx1"/>
                        </a:solidFill>
                        <a:effectLst/>
                        <a:latin typeface="+mn-lt"/>
                        <a:ea typeface="+mn-ea"/>
                        <a:cs typeface="+mn-ea"/>
                        <a:sym typeface="+mn-lt"/>
                      </a:endParaRPr>
                    </a:p>
                  </a:txBody>
                  <a:tcPr marL="72000" marR="36000" marT="1270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75310">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rtl="0" fontAlgn="ctr">
                        <a:lnSpc>
                          <a:spcPct val="120000"/>
                        </a:lnSpc>
                        <a:spcBef>
                          <a:spcPts val="0"/>
                        </a:spcBef>
                        <a:spcAft>
                          <a:spcPts val="0"/>
                        </a:spcAft>
                      </a:pPr>
                      <a:r>
                        <a:rPr lang="en-US" sz="1400" b="0" i="0" u="none" strike="noStrike" baseline="0">
                          <a:solidFill>
                            <a:schemeClr val="tx1"/>
                          </a:solidFill>
                          <a:effectLst/>
                          <a:latin typeface="+mn-lt"/>
                          <a:ea typeface="+mn-ea"/>
                          <a:cs typeface="+mn-ea"/>
                          <a:sym typeface="+mn-lt"/>
                        </a:rPr>
                        <a:t>USD</a:t>
                      </a:r>
                    </a:p>
                  </a:txBody>
                  <a:tcPr marL="72000" marR="36000" marT="1270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34" rtl="0" eaLnBrk="1" latinLnBrk="0" hangingPunct="1">
                        <a:defRPr sz="1799" kern="1200">
                          <a:solidFill>
                            <a:schemeClr val="tx1"/>
                          </a:solidFill>
                          <a:latin typeface="FrutigerNext LT Medium"/>
                          <a:ea typeface="微软雅黑"/>
                          <a:cs typeface="宋体"/>
                        </a:defRPr>
                      </a:lvl1pPr>
                      <a:lvl2pPr marL="457017" algn="l" defTabSz="914034" rtl="0" eaLnBrk="1" latinLnBrk="0" hangingPunct="1">
                        <a:defRPr sz="1799" kern="1200">
                          <a:solidFill>
                            <a:schemeClr val="tx1"/>
                          </a:solidFill>
                          <a:latin typeface="FrutigerNext LT Medium"/>
                          <a:ea typeface="微软雅黑"/>
                          <a:cs typeface="宋体"/>
                        </a:defRPr>
                      </a:lvl2pPr>
                      <a:lvl3pPr marL="914034" algn="l" defTabSz="914034" rtl="0" eaLnBrk="1" latinLnBrk="0" hangingPunct="1">
                        <a:defRPr sz="1799" kern="1200">
                          <a:solidFill>
                            <a:schemeClr val="tx1"/>
                          </a:solidFill>
                          <a:latin typeface="FrutigerNext LT Medium"/>
                          <a:ea typeface="微软雅黑"/>
                          <a:cs typeface="宋体"/>
                        </a:defRPr>
                      </a:lvl3pPr>
                      <a:lvl4pPr marL="1371051" algn="l" defTabSz="914034" rtl="0" eaLnBrk="1" latinLnBrk="0" hangingPunct="1">
                        <a:defRPr sz="1799" kern="1200">
                          <a:solidFill>
                            <a:schemeClr val="tx1"/>
                          </a:solidFill>
                          <a:latin typeface="FrutigerNext LT Medium"/>
                          <a:ea typeface="微软雅黑"/>
                          <a:cs typeface="宋体"/>
                        </a:defRPr>
                      </a:lvl4pPr>
                      <a:lvl5pPr marL="1828068" algn="l" defTabSz="914034" rtl="0" eaLnBrk="1" latinLnBrk="0" hangingPunct="1">
                        <a:defRPr sz="1799" kern="1200">
                          <a:solidFill>
                            <a:schemeClr val="tx1"/>
                          </a:solidFill>
                          <a:latin typeface="FrutigerNext LT Medium"/>
                          <a:ea typeface="微软雅黑"/>
                          <a:cs typeface="宋体"/>
                        </a:defRPr>
                      </a:lvl5pPr>
                      <a:lvl6pPr marL="2285086" algn="l" defTabSz="914034" rtl="0" eaLnBrk="1" latinLnBrk="0" hangingPunct="1">
                        <a:defRPr sz="1799" kern="1200">
                          <a:solidFill>
                            <a:schemeClr val="tx1"/>
                          </a:solidFill>
                          <a:latin typeface="FrutigerNext LT Medium"/>
                          <a:ea typeface="微软雅黑"/>
                          <a:cs typeface="宋体"/>
                        </a:defRPr>
                      </a:lvl6pPr>
                      <a:lvl7pPr marL="2742103" algn="l" defTabSz="914034" rtl="0" eaLnBrk="1" latinLnBrk="0" hangingPunct="1">
                        <a:defRPr sz="1799" kern="1200">
                          <a:solidFill>
                            <a:schemeClr val="tx1"/>
                          </a:solidFill>
                          <a:latin typeface="FrutigerNext LT Medium"/>
                          <a:ea typeface="微软雅黑"/>
                          <a:cs typeface="宋体"/>
                        </a:defRPr>
                      </a:lvl7pPr>
                      <a:lvl8pPr marL="3199120" algn="l" defTabSz="914034" rtl="0" eaLnBrk="1" latinLnBrk="0" hangingPunct="1">
                        <a:defRPr sz="1799" kern="1200">
                          <a:solidFill>
                            <a:schemeClr val="tx1"/>
                          </a:solidFill>
                          <a:latin typeface="FrutigerNext LT Medium"/>
                          <a:ea typeface="微软雅黑"/>
                          <a:cs typeface="宋体"/>
                        </a:defRPr>
                      </a:lvl8pPr>
                      <a:lvl9pPr marL="3656137" algn="l" defTabSz="914034" rtl="0" eaLnBrk="1" latinLnBrk="0" hangingPunct="1">
                        <a:defRPr sz="1799" kern="1200">
                          <a:solidFill>
                            <a:schemeClr val="tx1"/>
                          </a:solidFill>
                          <a:latin typeface="FrutigerNext LT Medium"/>
                          <a:ea typeface="微软雅黑"/>
                          <a:cs typeface="宋体"/>
                        </a:defRPr>
                      </a:lvl9pPr>
                    </a:lstStyle>
                    <a:p>
                      <a:pPr algn="ctr" fontAlgn="ctr">
                        <a:lnSpc>
                          <a:spcPct val="120000"/>
                        </a:lnSpc>
                        <a:spcBef>
                          <a:spcPts val="0"/>
                        </a:spcBef>
                        <a:spcAft>
                          <a:spcPts val="0"/>
                        </a:spcAft>
                      </a:pPr>
                      <a:r>
                        <a:rPr lang="zh-CN" altLang="en-US" sz="1400" b="0" i="0" u="none" strike="noStrike" baseline="0" dirty="0">
                          <a:solidFill>
                            <a:schemeClr val="tx1"/>
                          </a:solidFill>
                          <a:effectLst/>
                          <a:latin typeface="+mn-lt"/>
                          <a:ea typeface="+mn-ea"/>
                          <a:cs typeface="+mn-ea"/>
                          <a:sym typeface="+mn-lt"/>
                        </a:rPr>
                        <a:t>在最后一个</a:t>
                      </a:r>
                      <a:r>
                        <a:rPr lang="en-US" altLang="zh-CN" sz="1400" b="0" i="0" u="none" strike="noStrike" baseline="0" dirty="0">
                          <a:solidFill>
                            <a:schemeClr val="tx1"/>
                          </a:solidFill>
                          <a:effectLst/>
                          <a:latin typeface="+mn-lt"/>
                          <a:ea typeface="+mn-ea"/>
                          <a:cs typeface="+mn-ea"/>
                          <a:sym typeface="+mn-lt"/>
                        </a:rPr>
                        <a:t>Endpoint</a:t>
                      </a:r>
                      <a:r>
                        <a:rPr lang="zh-CN" altLang="en-US" sz="1400" b="0" i="0" u="none" strike="noStrike" baseline="0" dirty="0">
                          <a:solidFill>
                            <a:schemeClr val="tx1"/>
                          </a:solidFill>
                          <a:effectLst/>
                          <a:latin typeface="+mn-lt"/>
                          <a:ea typeface="+mn-ea"/>
                          <a:cs typeface="+mn-ea"/>
                          <a:sym typeface="+mn-lt"/>
                        </a:rPr>
                        <a:t>节点执行解封装外层</a:t>
                      </a:r>
                      <a:r>
                        <a:rPr lang="en-US" altLang="zh-CN" sz="1400" b="0" i="0" u="none" strike="noStrike" baseline="0" dirty="0">
                          <a:solidFill>
                            <a:schemeClr val="tx1"/>
                          </a:solidFill>
                          <a:effectLst/>
                          <a:latin typeface="+mn-lt"/>
                          <a:ea typeface="+mn-ea"/>
                          <a:cs typeface="+mn-ea"/>
                          <a:sym typeface="+mn-lt"/>
                        </a:rPr>
                        <a:t>IPv6</a:t>
                      </a:r>
                      <a:r>
                        <a:rPr lang="zh-CN" altLang="en-US" sz="1400" b="0" i="0" u="none" strike="noStrike" baseline="0" dirty="0">
                          <a:solidFill>
                            <a:schemeClr val="tx1"/>
                          </a:solidFill>
                          <a:effectLst/>
                          <a:latin typeface="+mn-lt"/>
                          <a:ea typeface="+mn-ea"/>
                          <a:cs typeface="+mn-ea"/>
                          <a:sym typeface="+mn-lt"/>
                        </a:rPr>
                        <a:t>报文头操作。</a:t>
                      </a:r>
                    </a:p>
                  </a:txBody>
                  <a:tcPr marL="72000" marR="360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034" rtl="0" eaLnBrk="1" fontAlgn="ctr" latinLnBrk="0" hangingPunct="1">
                        <a:lnSpc>
                          <a:spcPct val="120000"/>
                        </a:lnSpc>
                        <a:spcBef>
                          <a:spcPts val="0"/>
                        </a:spcBef>
                        <a:spcAft>
                          <a:spcPts val="0"/>
                        </a:spcAft>
                        <a:buClrTx/>
                        <a:buSzTx/>
                        <a:buFontTx/>
                        <a:buNone/>
                        <a:tabLst/>
                        <a:defRPr/>
                      </a:pPr>
                      <a:r>
                        <a:rPr lang="en-US" altLang="zh-CN" sz="1400" b="0" i="0" u="none" strike="noStrike" baseline="0" dirty="0">
                          <a:solidFill>
                            <a:schemeClr val="tx1"/>
                          </a:solidFill>
                          <a:effectLst/>
                          <a:latin typeface="+mn-lt"/>
                          <a:ea typeface="+mn-ea"/>
                          <a:cs typeface="+mn-ea"/>
                          <a:sym typeface="+mn-lt"/>
                        </a:rPr>
                        <a:t>End</a:t>
                      </a:r>
                      <a:r>
                        <a:rPr lang="zh-CN" altLang="en-US" sz="1400" b="0" i="0" u="none" strike="noStrike" baseline="0" dirty="0">
                          <a:solidFill>
                            <a:schemeClr val="tx1"/>
                          </a:solidFill>
                          <a:effectLst/>
                          <a:latin typeface="+mn-lt"/>
                          <a:ea typeface="+mn-ea"/>
                          <a:cs typeface="+mn-ea"/>
                          <a:sym typeface="+mn-lt"/>
                        </a:rPr>
                        <a:t>、</a:t>
                      </a:r>
                      <a:r>
                        <a:rPr lang="en-US" altLang="zh-CN" sz="1400" b="0" i="0" u="none" strike="noStrike" baseline="0" dirty="0" err="1">
                          <a:solidFill>
                            <a:schemeClr val="tx1"/>
                          </a:solidFill>
                          <a:effectLst/>
                          <a:latin typeface="+mn-lt"/>
                          <a:ea typeface="+mn-ea"/>
                          <a:cs typeface="+mn-ea"/>
                          <a:sym typeface="+mn-lt"/>
                        </a:rPr>
                        <a:t>End.X</a:t>
                      </a:r>
                      <a:r>
                        <a:rPr lang="zh-CN" altLang="en-US" sz="1400" b="0" i="0" u="none" strike="noStrike" baseline="0" dirty="0">
                          <a:solidFill>
                            <a:schemeClr val="tx1"/>
                          </a:solidFill>
                          <a:effectLst/>
                          <a:latin typeface="+mn-lt"/>
                          <a:ea typeface="+mn-ea"/>
                          <a:cs typeface="+mn-ea"/>
                          <a:sym typeface="+mn-lt"/>
                        </a:rPr>
                        <a:t>、</a:t>
                      </a:r>
                      <a:r>
                        <a:rPr lang="en-US" altLang="zh-CN" sz="1400" b="0" i="0" u="none" strike="noStrike" baseline="0" dirty="0" err="1">
                          <a:solidFill>
                            <a:schemeClr val="tx1"/>
                          </a:solidFill>
                          <a:effectLst/>
                          <a:latin typeface="+mn-lt"/>
                          <a:ea typeface="+mn-ea"/>
                          <a:cs typeface="+mn-ea"/>
                          <a:sym typeface="+mn-lt"/>
                        </a:rPr>
                        <a:t>End.T</a:t>
                      </a:r>
                      <a:endParaRPr lang="en-US" altLang="zh-CN" sz="1400" b="0" i="0" u="none" strike="noStrike" baseline="0" dirty="0">
                        <a:solidFill>
                          <a:schemeClr val="tx1"/>
                        </a:solidFill>
                        <a:effectLst/>
                        <a:latin typeface="+mn-lt"/>
                        <a:ea typeface="+mn-ea"/>
                        <a:cs typeface="+mn-ea"/>
                        <a:sym typeface="+mn-lt"/>
                      </a:endParaRPr>
                    </a:p>
                  </a:txBody>
                  <a:tcPr marL="72000" marR="36000" marT="1270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4" name="日期占位符 3">
            <a:extLst>
              <a:ext uri="{FF2B5EF4-FFF2-40B4-BE49-F238E27FC236}">
                <a16:creationId xmlns:a16="http://schemas.microsoft.com/office/drawing/2014/main" id="{1D42FCC0-B77F-4912-0EFF-BBFC31DAEA70}"/>
              </a:ext>
            </a:extLst>
          </p:cNvPr>
          <p:cNvSpPr>
            <a:spLocks noGrp="1"/>
          </p:cNvSpPr>
          <p:nvPr>
            <p:ph type="dt" sz="half" idx="10"/>
          </p:nvPr>
        </p:nvSpPr>
        <p:spPr>
          <a:xfrm>
            <a:off x="4718050" y="6409690"/>
            <a:ext cx="2743200" cy="274320"/>
          </a:xfrm>
        </p:spPr>
        <p:txBody>
          <a:bodyPr/>
          <a:lstStyle/>
          <a:p>
            <a:pPr>
              <a:lnSpc>
                <a:spcPct val="120000"/>
              </a:lnSpc>
            </a:pPr>
            <a:fld id="{75D00E0F-450C-44CB-8D8E-B509EBD77E8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55D335E4-3B4A-942E-3317-F2BB3975ABA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2E4A0117-FA26-3C0B-0BDF-6BA1047F3D1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295</a:t>
            </a:fld>
            <a:endParaRPr lang="en-US">
              <a:cs typeface="+mn-ea"/>
              <a:sym typeface="+mn-lt"/>
            </a:endParaRPr>
          </a:p>
        </p:txBody>
      </p:sp>
    </p:spTree>
    <p:extLst>
      <p:ext uri="{BB962C8B-B14F-4D97-AF65-F5344CB8AC3E}">
        <p14:creationId xmlns:p14="http://schemas.microsoft.com/office/powerpoint/2010/main" val="25186972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BFB97E5-E679-1C84-3586-733D46614207}"/>
              </a:ext>
            </a:extLst>
          </p:cNvPr>
          <p:cNvSpPr>
            <a:spLocks noGrp="1"/>
          </p:cNvSpPr>
          <p:nvPr>
            <p:ph type="sldNum" sz="quarter" idx="12"/>
          </p:nvPr>
        </p:nvSpPr>
        <p:spPr/>
        <p:txBody>
          <a:bodyPr/>
          <a:lstStyle/>
          <a:p>
            <a:fld id="{C8BB1146-E542-4D4E-B8E9-6919A11DDD48}" type="slidenum">
              <a:rPr lang="en-US" smtClean="0"/>
              <a:t>296</a:t>
            </a:fld>
            <a:endParaRPr lang="en-US"/>
          </a:p>
        </p:txBody>
      </p:sp>
      <p:sp>
        <p:nvSpPr>
          <p:cNvPr id="3" name="内容占位符 2">
            <a:extLst>
              <a:ext uri="{FF2B5EF4-FFF2-40B4-BE49-F238E27FC236}">
                <a16:creationId xmlns:a16="http://schemas.microsoft.com/office/drawing/2014/main" id="{ED1732F0-50F7-8947-81D6-CBBAE8232DE9}"/>
              </a:ext>
            </a:extLst>
          </p:cNvPr>
          <p:cNvSpPr>
            <a:spLocks noGrp="1"/>
          </p:cNvSpPr>
          <p:nvPr>
            <p:ph sz="quarter" idx="1"/>
          </p:nvPr>
        </p:nvSpPr>
        <p:spPr>
          <a:xfrm>
            <a:off x="3745078" y="1500188"/>
            <a:ext cx="7774922" cy="3404321"/>
          </a:xfrm>
        </p:spPr>
        <p:txBody>
          <a:bodyPr>
            <a:normAutofit/>
          </a:bodyPr>
          <a:lstStyle/>
          <a:p>
            <a:pPr>
              <a:lnSpc>
                <a:spcPct val="120000"/>
              </a:lnSpc>
            </a:pPr>
            <a:r>
              <a:rPr lang="zh-CN" altLang="en-US" dirty="0">
                <a:cs typeface="+mn-ea"/>
                <a:sym typeface="+mn-lt"/>
              </a:rPr>
              <a:t>网络层基本原理</a:t>
            </a:r>
            <a:endParaRPr lang="en-US" altLang="zh-CN" dirty="0">
              <a:cs typeface="+mn-ea"/>
              <a:sym typeface="+mn-lt"/>
            </a:endParaRPr>
          </a:p>
          <a:p>
            <a:pPr>
              <a:lnSpc>
                <a:spcPct val="120000"/>
              </a:lnSpc>
            </a:pPr>
            <a:r>
              <a:rPr lang="en-US" altLang="zh-CN" dirty="0">
                <a:cs typeface="+mn-ea"/>
                <a:sym typeface="+mn-lt"/>
              </a:rPr>
              <a:t>IP</a:t>
            </a:r>
            <a:r>
              <a:rPr lang="zh-CN" altLang="en-US" dirty="0">
                <a:cs typeface="+mn-ea"/>
                <a:sym typeface="+mn-lt"/>
              </a:rPr>
              <a:t>协议</a:t>
            </a:r>
          </a:p>
          <a:p>
            <a:pPr>
              <a:lnSpc>
                <a:spcPct val="120000"/>
              </a:lnSpc>
            </a:pPr>
            <a:r>
              <a:rPr lang="zh-CN" altLang="en-US" dirty="0">
                <a:cs typeface="+mn-ea"/>
                <a:sym typeface="+mn-lt"/>
              </a:rPr>
              <a:t>下一代网络层协议：</a:t>
            </a:r>
            <a:r>
              <a:rPr lang="en-US" altLang="zh-CN" dirty="0">
                <a:cs typeface="+mn-ea"/>
                <a:sym typeface="+mn-lt"/>
              </a:rPr>
              <a:t>IPv6</a:t>
            </a:r>
          </a:p>
          <a:p>
            <a:pPr>
              <a:lnSpc>
                <a:spcPct val="120000"/>
              </a:lnSpc>
            </a:pPr>
            <a:r>
              <a:rPr lang="zh-CN" altLang="en-US" dirty="0">
                <a:cs typeface="+mn-ea"/>
                <a:sym typeface="+mn-lt"/>
              </a:rPr>
              <a:t>互联网路由技术</a:t>
            </a:r>
            <a:endParaRPr lang="en-US" altLang="zh-CN" dirty="0">
              <a:cs typeface="+mn-ea"/>
              <a:sym typeface="+mn-lt"/>
            </a:endParaRPr>
          </a:p>
          <a:p>
            <a:pPr>
              <a:lnSpc>
                <a:spcPct val="120000"/>
              </a:lnSpc>
            </a:pPr>
            <a:r>
              <a:rPr lang="zh-CN" altLang="en-US" dirty="0">
                <a:cs typeface="+mn-ea"/>
                <a:sym typeface="+mn-lt"/>
              </a:rPr>
              <a:t>高级路由技术</a:t>
            </a:r>
            <a:endParaRPr lang="en-US" altLang="zh-CN" dirty="0">
              <a:cs typeface="+mn-ea"/>
              <a:sym typeface="+mn-lt"/>
            </a:endParaRPr>
          </a:p>
          <a:p>
            <a:pPr>
              <a:lnSpc>
                <a:spcPct val="120000"/>
              </a:lnSpc>
            </a:pPr>
            <a:r>
              <a:rPr lang="zh-CN" altLang="en-US" dirty="0">
                <a:solidFill>
                  <a:srgbClr val="0836BF"/>
                </a:solidFill>
                <a:cs typeface="+mn-ea"/>
                <a:sym typeface="+mn-lt"/>
              </a:rPr>
              <a:t>本章总结</a:t>
            </a:r>
          </a:p>
        </p:txBody>
      </p:sp>
    </p:spTree>
    <p:extLst>
      <p:ext uri="{BB962C8B-B14F-4D97-AF65-F5344CB8AC3E}">
        <p14:creationId xmlns:p14="http://schemas.microsoft.com/office/powerpoint/2010/main" val="27365554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9DE-7F32-638C-4440-147ACE039F4B}"/>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4" name="灯片编号占位符 3">
            <a:extLst>
              <a:ext uri="{FF2B5EF4-FFF2-40B4-BE49-F238E27FC236}">
                <a16:creationId xmlns:a16="http://schemas.microsoft.com/office/drawing/2014/main" id="{CDCF2C31-6203-F040-8C7E-0C64CB9A36CB}"/>
              </a:ext>
            </a:extLst>
          </p:cNvPr>
          <p:cNvSpPr>
            <a:spLocks noGrp="1"/>
          </p:cNvSpPr>
          <p:nvPr>
            <p:ph type="sldNum" sz="quarter" idx="12"/>
          </p:nvPr>
        </p:nvSpPr>
        <p:spPr/>
        <p:txBody>
          <a:bodyPr/>
          <a:lstStyle/>
          <a:p>
            <a:fld id="{C8BB1146-E542-4D4E-B8E9-6919A11DDD48}" type="slidenum">
              <a:rPr lang="en-US" smtClean="0"/>
              <a:t>297</a:t>
            </a:fld>
            <a:endParaRPr lang="en-US"/>
          </a:p>
        </p:txBody>
      </p:sp>
      <p:sp>
        <p:nvSpPr>
          <p:cNvPr id="6" name="内容占位符 5">
            <a:extLst>
              <a:ext uri="{FF2B5EF4-FFF2-40B4-BE49-F238E27FC236}">
                <a16:creationId xmlns:a16="http://schemas.microsoft.com/office/drawing/2014/main" id="{29BD0FCC-9905-49A7-B196-98D17BCD95DB}"/>
              </a:ext>
            </a:extLst>
          </p:cNvPr>
          <p:cNvSpPr>
            <a:spLocks noGrp="1"/>
          </p:cNvSpPr>
          <p:nvPr>
            <p:ph idx="1"/>
          </p:nvPr>
        </p:nvSpPr>
        <p:spPr/>
        <p:txBody>
          <a:bodyPr vert="horz" lIns="91440" tIns="45720" rIns="91440" bIns="45720" rtlCol="0">
            <a:normAutofit/>
          </a:bodyPr>
          <a:lstStyle/>
          <a:p>
            <a:pPr>
              <a:buFont typeface="Wingdings" panose="05000000000000000000" pitchFamily="2" charset="2"/>
              <a:buChar char="Ø"/>
            </a:pPr>
            <a:r>
              <a:rPr lang="zh-CN" altLang="en-US" sz="2000" dirty="0">
                <a:solidFill>
                  <a:schemeClr val="accent1"/>
                </a:solidFill>
                <a:latin typeface="+mn-ea"/>
                <a:sym typeface="+mn-lt"/>
              </a:rPr>
              <a:t>网络层主要负责将数据包从信源传送到信宿，即完成信源与信宿之间端到端的报文传递</a:t>
            </a:r>
            <a:endParaRPr lang="en-US" altLang="zh-CN" sz="2000" dirty="0">
              <a:solidFill>
                <a:schemeClr val="accent1"/>
              </a:solidFill>
              <a:latin typeface="+mn-ea"/>
              <a:sym typeface="+mn-lt"/>
            </a:endParaRPr>
          </a:p>
          <a:p>
            <a:pPr>
              <a:buFont typeface="Wingdings" panose="05000000000000000000" pitchFamily="2" charset="2"/>
              <a:buChar char="Ø"/>
            </a:pPr>
            <a:r>
              <a:rPr lang="zh-CN" altLang="en-US" sz="2000" dirty="0">
                <a:solidFill>
                  <a:schemeClr val="accent1"/>
                </a:solidFill>
                <a:latin typeface="+mn-ea"/>
                <a:sym typeface="+mn-lt"/>
              </a:rPr>
              <a:t>网络层基本功能</a:t>
            </a:r>
            <a:endParaRPr lang="en-US" altLang="zh-CN" sz="2000" dirty="0">
              <a:solidFill>
                <a:schemeClr val="accent1"/>
              </a:solidFill>
              <a:latin typeface="+mn-ea"/>
              <a:sym typeface="+mn-lt"/>
            </a:endParaRPr>
          </a:p>
          <a:p>
            <a:pPr lvl="1">
              <a:buFont typeface="Wingdings" panose="05000000000000000000" pitchFamily="2" charset="2"/>
              <a:buChar char="ü"/>
            </a:pPr>
            <a:r>
              <a:rPr lang="zh-CN" altLang="en-US" dirty="0">
                <a:solidFill>
                  <a:schemeClr val="accent1"/>
                </a:solidFill>
                <a:sym typeface="+mn-lt"/>
              </a:rPr>
              <a:t>网络层服务：面向连接的服务（</a:t>
            </a:r>
            <a:r>
              <a:rPr lang="en-US" altLang="zh-CN" dirty="0">
                <a:solidFill>
                  <a:schemeClr val="accent1"/>
                </a:solidFill>
                <a:sym typeface="+mn-lt"/>
              </a:rPr>
              <a:t>CONS</a:t>
            </a:r>
            <a:r>
              <a:rPr lang="zh-CN" altLang="en-US" dirty="0">
                <a:solidFill>
                  <a:schemeClr val="accent1"/>
                </a:solidFill>
                <a:sym typeface="+mn-lt"/>
              </a:rPr>
              <a:t>）、面向无连接的服务（</a:t>
            </a:r>
            <a:r>
              <a:rPr lang="en-US" altLang="zh-CN" dirty="0">
                <a:solidFill>
                  <a:schemeClr val="accent1"/>
                </a:solidFill>
                <a:sym typeface="+mn-lt"/>
              </a:rPr>
              <a:t>CLNS</a:t>
            </a:r>
            <a:r>
              <a:rPr lang="zh-CN" altLang="en-US" dirty="0">
                <a:solidFill>
                  <a:schemeClr val="accent1"/>
                </a:solidFill>
                <a:sym typeface="+mn-lt"/>
              </a:rPr>
              <a:t>）</a:t>
            </a:r>
          </a:p>
          <a:p>
            <a:pPr lvl="1">
              <a:buFont typeface="Wingdings" panose="05000000000000000000" pitchFamily="2" charset="2"/>
              <a:buChar char="ü"/>
            </a:pPr>
            <a:r>
              <a:rPr lang="zh-CN" altLang="en-US" dirty="0">
                <a:solidFill>
                  <a:schemeClr val="accent1"/>
                </a:solidFill>
                <a:sym typeface="+mn-lt"/>
              </a:rPr>
              <a:t>网络层互联设备：三层交换机、路由器</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路由算法：距离向量路由算法、链路状态路由算法、</a:t>
            </a:r>
            <a:r>
              <a:rPr lang="en-US" altLang="zh-CN" dirty="0">
                <a:solidFill>
                  <a:schemeClr val="accent1"/>
                </a:solidFill>
                <a:sym typeface="+mn-lt"/>
              </a:rPr>
              <a:t> Dijkstra</a:t>
            </a:r>
            <a:r>
              <a:rPr lang="zh-CN" altLang="en-US" dirty="0">
                <a:solidFill>
                  <a:schemeClr val="accent1"/>
                </a:solidFill>
                <a:sym typeface="+mn-lt"/>
              </a:rPr>
              <a:t>算法</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服务质量</a:t>
            </a:r>
            <a:r>
              <a:rPr lang="en-US" altLang="zh-CN" dirty="0">
                <a:solidFill>
                  <a:schemeClr val="accent1"/>
                </a:solidFill>
                <a:sym typeface="+mn-lt"/>
              </a:rPr>
              <a:t>QoS</a:t>
            </a:r>
            <a:r>
              <a:rPr lang="zh-CN" altLang="en-US" dirty="0">
                <a:solidFill>
                  <a:schemeClr val="accent1"/>
                </a:solidFill>
                <a:sym typeface="+mn-lt"/>
              </a:rPr>
              <a:t>：</a:t>
            </a:r>
            <a:r>
              <a:rPr lang="en-US" altLang="zh-CN" dirty="0">
                <a:solidFill>
                  <a:schemeClr val="accent1"/>
                </a:solidFill>
                <a:sym typeface="+mn-lt"/>
              </a:rPr>
              <a:t>QoS</a:t>
            </a:r>
            <a:r>
              <a:rPr lang="zh-CN" altLang="en-US" dirty="0">
                <a:solidFill>
                  <a:schemeClr val="accent1"/>
                </a:solidFill>
                <a:sym typeface="+mn-lt"/>
              </a:rPr>
              <a:t>度量指标、</a:t>
            </a:r>
            <a:r>
              <a:rPr lang="en-US" altLang="zh-CN" dirty="0">
                <a:solidFill>
                  <a:schemeClr val="accent1"/>
                </a:solidFill>
                <a:sym typeface="+mn-lt"/>
              </a:rPr>
              <a:t>QoS</a:t>
            </a:r>
            <a:r>
              <a:rPr lang="zh-CN" altLang="en-US" dirty="0">
                <a:solidFill>
                  <a:schemeClr val="accent1"/>
                </a:solidFill>
                <a:sym typeface="+mn-lt"/>
              </a:rPr>
              <a:t>服务模型（</a:t>
            </a:r>
            <a:r>
              <a:rPr lang="en-US" altLang="zh-CN" dirty="0">
                <a:solidFill>
                  <a:schemeClr val="accent1"/>
                </a:solidFill>
                <a:sym typeface="+mn-lt"/>
              </a:rPr>
              <a:t>Best-Effort</a:t>
            </a:r>
            <a:r>
              <a:rPr lang="zh-CN" altLang="en-US" dirty="0">
                <a:solidFill>
                  <a:schemeClr val="accent1"/>
                </a:solidFill>
                <a:sym typeface="+mn-lt"/>
              </a:rPr>
              <a:t>服务模型、</a:t>
            </a:r>
            <a:r>
              <a:rPr lang="en-US" altLang="zh-CN" dirty="0" err="1">
                <a:solidFill>
                  <a:schemeClr val="accent1"/>
                </a:solidFill>
                <a:sym typeface="+mn-lt"/>
              </a:rPr>
              <a:t>IntServ</a:t>
            </a:r>
            <a:r>
              <a:rPr lang="zh-CN" altLang="en-US" dirty="0">
                <a:solidFill>
                  <a:schemeClr val="accent1"/>
                </a:solidFill>
                <a:sym typeface="+mn-lt"/>
              </a:rPr>
              <a:t>模型、</a:t>
            </a:r>
            <a:r>
              <a:rPr lang="en-US" altLang="zh-CN" dirty="0" err="1">
                <a:solidFill>
                  <a:schemeClr val="accent1"/>
                </a:solidFill>
                <a:sym typeface="+mn-lt"/>
              </a:rPr>
              <a:t>DiffServ</a:t>
            </a:r>
            <a:r>
              <a:rPr lang="zh-CN" altLang="en-US" dirty="0">
                <a:solidFill>
                  <a:schemeClr val="accent1"/>
                </a:solidFill>
                <a:sym typeface="+mn-lt"/>
              </a:rPr>
              <a:t>模型）</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控制拥塞的方法：尾丢弃算法、随机早期检测（</a:t>
            </a:r>
            <a:r>
              <a:rPr lang="en-US" altLang="zh-CN" dirty="0">
                <a:solidFill>
                  <a:schemeClr val="accent1"/>
                </a:solidFill>
                <a:sym typeface="+mn-lt"/>
              </a:rPr>
              <a:t>RED</a:t>
            </a:r>
            <a:r>
              <a:rPr lang="zh-CN" altLang="en-US" dirty="0">
                <a:solidFill>
                  <a:schemeClr val="accent1"/>
                </a:solidFill>
                <a:sym typeface="+mn-lt"/>
              </a:rPr>
              <a:t>）、流量监管与整形的令牌桶算法原理、</a:t>
            </a:r>
            <a:r>
              <a:rPr lang="en-US" altLang="zh-CN" dirty="0">
                <a:solidFill>
                  <a:schemeClr val="accent1"/>
                </a:solidFill>
                <a:sym typeface="+mn-lt"/>
              </a:rPr>
              <a:t> PQ</a:t>
            </a:r>
            <a:r>
              <a:rPr lang="zh-CN" altLang="en-US" dirty="0">
                <a:solidFill>
                  <a:schemeClr val="accent1"/>
                </a:solidFill>
                <a:sym typeface="+mn-lt"/>
              </a:rPr>
              <a:t>队列调度</a:t>
            </a:r>
            <a:endParaRPr lang="en-US" altLang="zh-CN" dirty="0">
              <a:solidFill>
                <a:schemeClr val="accent1"/>
              </a:solidFill>
              <a:sym typeface="+mn-lt"/>
            </a:endParaRPr>
          </a:p>
          <a:p>
            <a:pPr>
              <a:buFont typeface="Wingdings" panose="05000000000000000000" pitchFamily="2" charset="2"/>
              <a:buChar char="Ø"/>
            </a:pPr>
            <a:r>
              <a:rPr lang="en-US" altLang="zh-CN" sz="2000" dirty="0">
                <a:solidFill>
                  <a:schemeClr val="accent1"/>
                </a:solidFill>
                <a:latin typeface="+mn-ea"/>
              </a:rPr>
              <a:t>IP</a:t>
            </a:r>
            <a:r>
              <a:rPr lang="zh-CN" altLang="en-US" sz="2000" dirty="0">
                <a:solidFill>
                  <a:schemeClr val="accent1"/>
                </a:solidFill>
                <a:latin typeface="+mn-ea"/>
              </a:rPr>
              <a:t>地址</a:t>
            </a:r>
            <a:endParaRPr lang="en-US" altLang="zh-CN" sz="2000" dirty="0">
              <a:solidFill>
                <a:schemeClr val="accent1"/>
              </a:solidFill>
              <a:latin typeface="+mn-ea"/>
            </a:endParaRPr>
          </a:p>
          <a:p>
            <a:pPr lvl="1">
              <a:buFont typeface="Wingdings" panose="05000000000000000000" pitchFamily="2" charset="2"/>
              <a:buChar char="ü"/>
            </a:pPr>
            <a:r>
              <a:rPr lang="en-US" altLang="zh-CN" dirty="0">
                <a:solidFill>
                  <a:schemeClr val="accent1"/>
                </a:solidFill>
                <a:sym typeface="+mn-lt"/>
              </a:rPr>
              <a:t>IP</a:t>
            </a:r>
            <a:r>
              <a:rPr lang="zh-CN" altLang="en-US" dirty="0">
                <a:solidFill>
                  <a:schemeClr val="accent1"/>
                </a:solidFill>
                <a:sym typeface="+mn-lt"/>
              </a:rPr>
              <a:t>地址按照层次结构划分成五类：</a:t>
            </a:r>
            <a:r>
              <a:rPr lang="en-US" altLang="zh-CN" dirty="0">
                <a:solidFill>
                  <a:schemeClr val="accent1"/>
                </a:solidFill>
                <a:sym typeface="+mn-lt"/>
              </a:rPr>
              <a:t>A</a:t>
            </a:r>
            <a:r>
              <a:rPr lang="zh-CN" altLang="en-US" dirty="0">
                <a:solidFill>
                  <a:schemeClr val="accent1"/>
                </a:solidFill>
                <a:sym typeface="+mn-lt"/>
              </a:rPr>
              <a:t>、</a:t>
            </a:r>
            <a:r>
              <a:rPr lang="en-US" altLang="zh-CN" dirty="0">
                <a:solidFill>
                  <a:schemeClr val="accent1"/>
                </a:solidFill>
                <a:sym typeface="+mn-lt"/>
              </a:rPr>
              <a:t>B</a:t>
            </a:r>
            <a:r>
              <a:rPr lang="zh-CN" altLang="en-US" dirty="0">
                <a:solidFill>
                  <a:schemeClr val="accent1"/>
                </a:solidFill>
                <a:sym typeface="+mn-lt"/>
              </a:rPr>
              <a:t>、</a:t>
            </a:r>
            <a:r>
              <a:rPr lang="en-US" altLang="zh-CN" dirty="0">
                <a:solidFill>
                  <a:schemeClr val="accent1"/>
                </a:solidFill>
                <a:sym typeface="+mn-lt"/>
              </a:rPr>
              <a:t>C</a:t>
            </a:r>
            <a:r>
              <a:rPr lang="zh-CN" altLang="en-US" dirty="0">
                <a:solidFill>
                  <a:schemeClr val="accent1"/>
                </a:solidFill>
                <a:sym typeface="+mn-lt"/>
              </a:rPr>
              <a:t>、</a:t>
            </a:r>
            <a:r>
              <a:rPr lang="en-US" altLang="zh-CN" dirty="0">
                <a:solidFill>
                  <a:schemeClr val="accent1"/>
                </a:solidFill>
                <a:sym typeface="+mn-lt"/>
              </a:rPr>
              <a:t>D</a:t>
            </a:r>
            <a:r>
              <a:rPr lang="zh-CN" altLang="en-US" dirty="0">
                <a:solidFill>
                  <a:schemeClr val="accent1"/>
                </a:solidFill>
                <a:sym typeface="+mn-lt"/>
              </a:rPr>
              <a:t>、</a:t>
            </a:r>
            <a:r>
              <a:rPr lang="en-US" altLang="zh-CN" dirty="0">
                <a:solidFill>
                  <a:schemeClr val="accent1"/>
                </a:solidFill>
                <a:sym typeface="+mn-lt"/>
              </a:rPr>
              <a:t>E</a:t>
            </a:r>
            <a:r>
              <a:rPr lang="zh-CN" altLang="en-US" dirty="0">
                <a:solidFill>
                  <a:schemeClr val="accent1"/>
                </a:solidFill>
                <a:sym typeface="+mn-lt"/>
              </a:rPr>
              <a:t>类</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特殊的</a:t>
            </a:r>
            <a:r>
              <a:rPr lang="en-US" altLang="zh-CN" dirty="0">
                <a:solidFill>
                  <a:schemeClr val="accent1"/>
                </a:solidFill>
                <a:sym typeface="+mn-lt"/>
              </a:rPr>
              <a:t>IP</a:t>
            </a:r>
            <a:r>
              <a:rPr lang="zh-CN" altLang="en-US" dirty="0">
                <a:solidFill>
                  <a:schemeClr val="accent1"/>
                </a:solidFill>
                <a:sym typeface="+mn-lt"/>
              </a:rPr>
              <a:t>地址</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IP</a:t>
            </a:r>
            <a:r>
              <a:rPr lang="zh-CN" altLang="en-US" dirty="0">
                <a:solidFill>
                  <a:schemeClr val="accent1"/>
                </a:solidFill>
                <a:sym typeface="+mn-lt"/>
              </a:rPr>
              <a:t>地址的表示方法</a:t>
            </a:r>
            <a:endParaRPr lang="en-US" altLang="zh-CN" dirty="0">
              <a:solidFill>
                <a:schemeClr val="accent1"/>
              </a:solidFill>
            </a:endParaRPr>
          </a:p>
          <a:p>
            <a:pPr>
              <a:buFont typeface="Wingdings" panose="05000000000000000000" pitchFamily="2" charset="2"/>
              <a:buChar char="Ø"/>
            </a:pPr>
            <a:r>
              <a:rPr lang="en-US" altLang="zh-CN" sz="2000" dirty="0">
                <a:solidFill>
                  <a:schemeClr val="accent1"/>
                </a:solidFill>
                <a:latin typeface="+mn-ea"/>
              </a:rPr>
              <a:t>IP</a:t>
            </a:r>
            <a:r>
              <a:rPr lang="zh-CN" altLang="en-US" sz="2000" dirty="0">
                <a:solidFill>
                  <a:schemeClr val="accent1"/>
                </a:solidFill>
                <a:latin typeface="+mn-ea"/>
              </a:rPr>
              <a:t>报文格式</a:t>
            </a:r>
            <a:endParaRPr lang="en-US" altLang="zh-CN" sz="2000" dirty="0">
              <a:solidFill>
                <a:schemeClr val="accent1"/>
              </a:solidFill>
              <a:latin typeface="+mn-ea"/>
            </a:endParaRPr>
          </a:p>
          <a:p>
            <a:pPr>
              <a:buFont typeface="Wingdings" panose="05000000000000000000" pitchFamily="2" charset="2"/>
              <a:buChar char="Ø"/>
            </a:pPr>
            <a:endParaRPr lang="zh-CN" altLang="en-US" sz="2000" dirty="0">
              <a:solidFill>
                <a:schemeClr val="accent1"/>
              </a:solidFill>
              <a:latin typeface="+mn-ea"/>
            </a:endParaRPr>
          </a:p>
        </p:txBody>
      </p:sp>
    </p:spTree>
    <p:extLst>
      <p:ext uri="{BB962C8B-B14F-4D97-AF65-F5344CB8AC3E}">
        <p14:creationId xmlns:p14="http://schemas.microsoft.com/office/powerpoint/2010/main" val="410413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9DE-7F32-638C-4440-147ACE039F4B}"/>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4" name="灯片编号占位符 3">
            <a:extLst>
              <a:ext uri="{FF2B5EF4-FFF2-40B4-BE49-F238E27FC236}">
                <a16:creationId xmlns:a16="http://schemas.microsoft.com/office/drawing/2014/main" id="{CDCF2C31-6203-F040-8C7E-0C64CB9A36CB}"/>
              </a:ext>
            </a:extLst>
          </p:cNvPr>
          <p:cNvSpPr>
            <a:spLocks noGrp="1"/>
          </p:cNvSpPr>
          <p:nvPr>
            <p:ph type="sldNum" sz="quarter" idx="12"/>
          </p:nvPr>
        </p:nvSpPr>
        <p:spPr/>
        <p:txBody>
          <a:bodyPr/>
          <a:lstStyle/>
          <a:p>
            <a:fld id="{C8BB1146-E542-4D4E-B8E9-6919A11DDD48}" type="slidenum">
              <a:rPr lang="en-US" smtClean="0"/>
              <a:t>298</a:t>
            </a:fld>
            <a:endParaRPr lang="en-US"/>
          </a:p>
        </p:txBody>
      </p:sp>
      <p:sp>
        <p:nvSpPr>
          <p:cNvPr id="6" name="内容占位符 5">
            <a:extLst>
              <a:ext uri="{FF2B5EF4-FFF2-40B4-BE49-F238E27FC236}">
                <a16:creationId xmlns:a16="http://schemas.microsoft.com/office/drawing/2014/main" id="{29BD0FCC-9905-49A7-B196-98D17BCD95DB}"/>
              </a:ext>
            </a:extLst>
          </p:cNvPr>
          <p:cNvSpPr>
            <a:spLocks noGrp="1"/>
          </p:cNvSpPr>
          <p:nvPr>
            <p:ph idx="1"/>
          </p:nvPr>
        </p:nvSpPr>
        <p:spPr/>
        <p:txBody>
          <a:bodyPr vert="horz" lIns="91440" tIns="45720" rIns="91440" bIns="45720" rtlCol="0">
            <a:normAutofit/>
          </a:bodyPr>
          <a:lstStyle/>
          <a:p>
            <a:pPr>
              <a:buFont typeface="Wingdings" panose="05000000000000000000" pitchFamily="2" charset="2"/>
              <a:buChar char="Ø"/>
            </a:pPr>
            <a:r>
              <a:rPr lang="zh-CN" altLang="en-US" sz="2000" dirty="0">
                <a:solidFill>
                  <a:schemeClr val="accent1"/>
                </a:solidFill>
                <a:latin typeface="+mn-ea"/>
                <a:sym typeface="+mn-lt"/>
              </a:rPr>
              <a:t>主机</a:t>
            </a:r>
            <a:r>
              <a:rPr lang="en-US" altLang="zh-CN" sz="2000" dirty="0">
                <a:solidFill>
                  <a:schemeClr val="accent1"/>
                </a:solidFill>
                <a:latin typeface="+mn-ea"/>
                <a:sym typeface="+mn-lt"/>
              </a:rPr>
              <a:t>IP</a:t>
            </a:r>
            <a:r>
              <a:rPr lang="zh-CN" altLang="en-US" sz="2000" dirty="0">
                <a:solidFill>
                  <a:schemeClr val="accent1"/>
                </a:solidFill>
                <a:latin typeface="+mn-ea"/>
                <a:sym typeface="+mn-lt"/>
              </a:rPr>
              <a:t>地址配置，每一台连接到计算机网络的主机均需要配置</a:t>
            </a:r>
            <a:r>
              <a:rPr lang="en-US" altLang="zh-CN" sz="2000" dirty="0">
                <a:solidFill>
                  <a:schemeClr val="accent1"/>
                </a:solidFill>
                <a:latin typeface="+mn-ea"/>
                <a:sym typeface="+mn-lt"/>
              </a:rPr>
              <a:t>IP</a:t>
            </a:r>
            <a:r>
              <a:rPr lang="zh-CN" altLang="en-US" sz="2000" dirty="0">
                <a:solidFill>
                  <a:schemeClr val="accent1"/>
                </a:solidFill>
                <a:latin typeface="+mn-ea"/>
                <a:sym typeface="+mn-lt"/>
              </a:rPr>
              <a:t>地址等数据</a:t>
            </a:r>
            <a:endParaRPr lang="en-US" altLang="zh-CN" sz="2000" dirty="0">
              <a:solidFill>
                <a:schemeClr val="accent1"/>
              </a:solidFill>
              <a:latin typeface="+mn-ea"/>
              <a:sym typeface="+mn-lt"/>
            </a:endParaRPr>
          </a:p>
          <a:p>
            <a:pPr lvl="1">
              <a:buFont typeface="Wingdings" panose="05000000000000000000" pitchFamily="2" charset="2"/>
              <a:buChar char="ü"/>
            </a:pPr>
            <a:r>
              <a:rPr lang="zh-CN" altLang="en-US" dirty="0">
                <a:solidFill>
                  <a:schemeClr val="accent1"/>
                </a:solidFill>
                <a:sym typeface="+mn-lt"/>
              </a:rPr>
              <a:t>使用命令静态配置主机</a:t>
            </a:r>
            <a:r>
              <a:rPr lang="en-US" altLang="zh-CN" dirty="0">
                <a:solidFill>
                  <a:schemeClr val="accent1"/>
                </a:solidFill>
                <a:sym typeface="+mn-lt"/>
              </a:rPr>
              <a:t>IP</a:t>
            </a:r>
            <a:r>
              <a:rPr lang="zh-CN" altLang="en-US" dirty="0">
                <a:solidFill>
                  <a:schemeClr val="accent1"/>
                </a:solidFill>
                <a:sym typeface="+mn-lt"/>
              </a:rPr>
              <a:t>地址</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动态配置</a:t>
            </a:r>
            <a:r>
              <a:rPr lang="en-US" altLang="zh-CN" dirty="0">
                <a:solidFill>
                  <a:schemeClr val="accent1"/>
                </a:solidFill>
                <a:sym typeface="+mn-lt"/>
              </a:rPr>
              <a:t>IP</a:t>
            </a:r>
            <a:r>
              <a:rPr lang="zh-CN" altLang="en-US" dirty="0">
                <a:solidFill>
                  <a:schemeClr val="accent1"/>
                </a:solidFill>
                <a:sym typeface="+mn-lt"/>
              </a:rPr>
              <a:t>地址协议包括：</a:t>
            </a:r>
            <a:r>
              <a:rPr lang="en-US" altLang="zh-CN" dirty="0">
                <a:solidFill>
                  <a:schemeClr val="accent1"/>
                </a:solidFill>
                <a:sym typeface="+mn-lt"/>
              </a:rPr>
              <a:t>RARP</a:t>
            </a:r>
            <a:r>
              <a:rPr lang="zh-CN" altLang="en-US" dirty="0">
                <a:solidFill>
                  <a:schemeClr val="accent1"/>
                </a:solidFill>
                <a:sym typeface="+mn-lt"/>
              </a:rPr>
              <a:t>、</a:t>
            </a:r>
            <a:r>
              <a:rPr lang="en-US" altLang="zh-CN" dirty="0">
                <a:solidFill>
                  <a:schemeClr val="accent1"/>
                </a:solidFill>
                <a:sym typeface="+mn-lt"/>
              </a:rPr>
              <a:t>BOOTP</a:t>
            </a:r>
            <a:r>
              <a:rPr lang="zh-CN" altLang="en-US" dirty="0">
                <a:solidFill>
                  <a:schemeClr val="accent1"/>
                </a:solidFill>
                <a:sym typeface="+mn-lt"/>
              </a:rPr>
              <a:t>、</a:t>
            </a:r>
            <a:r>
              <a:rPr lang="en-US" altLang="zh-CN" dirty="0">
                <a:solidFill>
                  <a:schemeClr val="accent1"/>
                </a:solidFill>
                <a:sym typeface="+mn-lt"/>
              </a:rPr>
              <a:t>DHCP</a:t>
            </a:r>
          </a:p>
          <a:p>
            <a:pPr lvl="1">
              <a:buFont typeface="Wingdings" panose="05000000000000000000" pitchFamily="2" charset="2"/>
              <a:buChar char="ü"/>
            </a:pPr>
            <a:r>
              <a:rPr lang="en-US" altLang="zh-CN" dirty="0">
                <a:solidFill>
                  <a:schemeClr val="accent1"/>
                </a:solidFill>
                <a:sym typeface="+mn-lt"/>
              </a:rPr>
              <a:t>DHCP</a:t>
            </a:r>
            <a:r>
              <a:rPr lang="zh-CN" altLang="en-US" dirty="0">
                <a:solidFill>
                  <a:schemeClr val="accent1"/>
                </a:solidFill>
                <a:sym typeface="+mn-lt"/>
              </a:rPr>
              <a:t>工作原理、</a:t>
            </a:r>
            <a:r>
              <a:rPr lang="en-US" altLang="zh-CN" dirty="0">
                <a:solidFill>
                  <a:schemeClr val="accent1"/>
                </a:solidFill>
                <a:sym typeface="+mn-lt"/>
              </a:rPr>
              <a:t>DHCP</a:t>
            </a:r>
            <a:r>
              <a:rPr lang="zh-CN" altLang="en-US" dirty="0">
                <a:solidFill>
                  <a:schemeClr val="accent1"/>
                </a:solidFill>
                <a:sym typeface="+mn-lt"/>
              </a:rPr>
              <a:t>的</a:t>
            </a:r>
            <a:r>
              <a:rPr lang="en-US" altLang="zh-CN" dirty="0">
                <a:solidFill>
                  <a:schemeClr val="accent1"/>
                </a:solidFill>
                <a:sym typeface="+mn-lt"/>
              </a:rPr>
              <a:t>IP</a:t>
            </a:r>
            <a:r>
              <a:rPr lang="zh-CN" altLang="en-US" dirty="0">
                <a:solidFill>
                  <a:schemeClr val="accent1"/>
                </a:solidFill>
                <a:sym typeface="+mn-lt"/>
              </a:rPr>
              <a:t>地址分配机制、</a:t>
            </a:r>
            <a:r>
              <a:rPr lang="en-US" altLang="zh-CN" dirty="0">
                <a:solidFill>
                  <a:schemeClr val="accent1"/>
                </a:solidFill>
                <a:sym typeface="+mn-lt"/>
              </a:rPr>
              <a:t>DHCP</a:t>
            </a:r>
            <a:r>
              <a:rPr lang="zh-CN" altLang="en-US" dirty="0">
                <a:solidFill>
                  <a:schemeClr val="accent1"/>
                </a:solidFill>
                <a:sym typeface="+mn-lt"/>
              </a:rPr>
              <a:t>报文格式、</a:t>
            </a:r>
            <a:r>
              <a:rPr lang="en-US" altLang="zh-CN" dirty="0">
                <a:solidFill>
                  <a:schemeClr val="accent1"/>
                </a:solidFill>
                <a:sym typeface="+mn-lt"/>
              </a:rPr>
              <a:t>DHCP</a:t>
            </a:r>
            <a:r>
              <a:rPr lang="zh-CN" altLang="en-US" dirty="0">
                <a:solidFill>
                  <a:schemeClr val="accent1"/>
                </a:solidFill>
                <a:sym typeface="+mn-lt"/>
              </a:rPr>
              <a:t>工作过程</a:t>
            </a:r>
            <a:endParaRPr lang="en-US" altLang="zh-CN" dirty="0">
              <a:solidFill>
                <a:schemeClr val="accent1"/>
              </a:solidFill>
              <a:sym typeface="+mn-lt"/>
            </a:endParaRPr>
          </a:p>
          <a:p>
            <a:pPr>
              <a:buFont typeface="Wingdings" panose="05000000000000000000" pitchFamily="2" charset="2"/>
              <a:buChar char="Ø"/>
            </a:pPr>
            <a:r>
              <a:rPr lang="en-US" altLang="zh-CN" sz="2000" dirty="0">
                <a:solidFill>
                  <a:schemeClr val="accent1"/>
                </a:solidFill>
                <a:latin typeface="+mn-ea"/>
                <a:sym typeface="+mn-lt"/>
              </a:rPr>
              <a:t>IP</a:t>
            </a:r>
            <a:r>
              <a:rPr lang="zh-CN" altLang="en-US" sz="2000" dirty="0">
                <a:solidFill>
                  <a:schemeClr val="accent1"/>
                </a:solidFill>
                <a:latin typeface="+mn-ea"/>
                <a:sym typeface="+mn-lt"/>
              </a:rPr>
              <a:t>地址的分类设计缺陷及解决方法</a:t>
            </a:r>
            <a:endParaRPr lang="en-US" altLang="zh-CN" sz="2000" dirty="0">
              <a:solidFill>
                <a:schemeClr val="accent1"/>
              </a:solidFill>
              <a:latin typeface="+mn-ea"/>
              <a:sym typeface="+mn-lt"/>
            </a:endParaRPr>
          </a:p>
          <a:p>
            <a:pPr lvl="1">
              <a:buFont typeface="Wingdings" panose="05000000000000000000" pitchFamily="2" charset="2"/>
              <a:buChar char="ü"/>
            </a:pPr>
            <a:r>
              <a:rPr lang="zh-CN" altLang="en-US" dirty="0">
                <a:solidFill>
                  <a:schemeClr val="accent1"/>
                </a:solidFill>
                <a:sym typeface="+mn-lt"/>
              </a:rPr>
              <a:t>子网及子网掩码</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无分类编址</a:t>
            </a:r>
            <a:r>
              <a:rPr lang="en-US" altLang="zh-CN" dirty="0">
                <a:solidFill>
                  <a:schemeClr val="accent1"/>
                </a:solidFill>
                <a:sym typeface="+mn-lt"/>
              </a:rPr>
              <a:t>CIDR</a:t>
            </a:r>
            <a:r>
              <a:rPr lang="zh-CN" altLang="en-US" dirty="0">
                <a:solidFill>
                  <a:schemeClr val="accent1"/>
                </a:solidFill>
                <a:sym typeface="+mn-lt"/>
              </a:rPr>
              <a:t>、</a:t>
            </a:r>
            <a:r>
              <a:rPr lang="en-US" altLang="zh-CN" dirty="0">
                <a:solidFill>
                  <a:schemeClr val="accent1"/>
                </a:solidFill>
                <a:sym typeface="+mn-lt"/>
              </a:rPr>
              <a:t> CIDR</a:t>
            </a:r>
            <a:r>
              <a:rPr lang="zh-CN" altLang="en-US" dirty="0">
                <a:solidFill>
                  <a:schemeClr val="accent1"/>
                </a:solidFill>
                <a:sym typeface="+mn-lt"/>
              </a:rPr>
              <a:t>地址表示方法</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路由聚合</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NAT</a:t>
            </a:r>
            <a:r>
              <a:rPr lang="zh-CN" altLang="en-US" dirty="0">
                <a:solidFill>
                  <a:schemeClr val="accent1"/>
                </a:solidFill>
                <a:sym typeface="+mn-lt"/>
              </a:rPr>
              <a:t>主要用于实现内部网络（简称内网，使用私有</a:t>
            </a:r>
            <a:r>
              <a:rPr lang="en-US" altLang="zh-CN" dirty="0">
                <a:solidFill>
                  <a:schemeClr val="accent1"/>
                </a:solidFill>
                <a:sym typeface="+mn-lt"/>
              </a:rPr>
              <a:t>IP</a:t>
            </a:r>
            <a:r>
              <a:rPr lang="zh-CN" altLang="en-US" dirty="0">
                <a:solidFill>
                  <a:schemeClr val="accent1"/>
                </a:solidFill>
                <a:sym typeface="+mn-lt"/>
              </a:rPr>
              <a:t>地址）访问外部网络（简称外网，使用公有</a:t>
            </a:r>
            <a:r>
              <a:rPr lang="en-US" altLang="zh-CN" dirty="0">
                <a:solidFill>
                  <a:schemeClr val="accent1"/>
                </a:solidFill>
                <a:sym typeface="+mn-lt"/>
              </a:rPr>
              <a:t>IP</a:t>
            </a:r>
            <a:r>
              <a:rPr lang="zh-CN" altLang="en-US" dirty="0">
                <a:solidFill>
                  <a:schemeClr val="accent1"/>
                </a:solidFill>
                <a:sym typeface="+mn-lt"/>
              </a:rPr>
              <a:t>地址）的功能</a:t>
            </a:r>
            <a:endParaRPr lang="en-US" altLang="zh-CN" dirty="0">
              <a:solidFill>
                <a:schemeClr val="accent1"/>
              </a:solidFill>
              <a:sym typeface="+mn-lt"/>
            </a:endParaRPr>
          </a:p>
          <a:p>
            <a:pPr>
              <a:buFont typeface="Wingdings" panose="05000000000000000000" pitchFamily="2" charset="2"/>
              <a:buChar char="Ø"/>
            </a:pPr>
            <a:r>
              <a:rPr lang="en-US" altLang="zh-CN" sz="2000" dirty="0">
                <a:solidFill>
                  <a:schemeClr val="accent1"/>
                </a:solidFill>
                <a:latin typeface="+mn-ea"/>
                <a:sym typeface="+mn-lt"/>
              </a:rPr>
              <a:t>ARP</a:t>
            </a:r>
            <a:r>
              <a:rPr lang="zh-CN" altLang="en-US" sz="2000" dirty="0">
                <a:solidFill>
                  <a:schemeClr val="accent1"/>
                </a:solidFill>
                <a:latin typeface="+mn-ea"/>
                <a:sym typeface="+mn-lt"/>
              </a:rPr>
              <a:t>协议用来将</a:t>
            </a:r>
            <a:r>
              <a:rPr lang="en-US" altLang="zh-CN" sz="2000" dirty="0">
                <a:solidFill>
                  <a:schemeClr val="accent1"/>
                </a:solidFill>
                <a:latin typeface="+mn-ea"/>
                <a:sym typeface="+mn-lt"/>
              </a:rPr>
              <a:t>IP</a:t>
            </a:r>
            <a:r>
              <a:rPr lang="zh-CN" altLang="en-US" sz="2000" dirty="0">
                <a:solidFill>
                  <a:schemeClr val="accent1"/>
                </a:solidFill>
                <a:latin typeface="+mn-ea"/>
                <a:sym typeface="+mn-lt"/>
              </a:rPr>
              <a:t>地址解析为</a:t>
            </a:r>
            <a:r>
              <a:rPr lang="en-US" altLang="zh-CN" sz="2000" dirty="0">
                <a:solidFill>
                  <a:schemeClr val="accent1"/>
                </a:solidFill>
                <a:latin typeface="+mn-ea"/>
                <a:sym typeface="+mn-lt"/>
              </a:rPr>
              <a:t>MAC</a:t>
            </a:r>
            <a:r>
              <a:rPr lang="zh-CN" altLang="en-US" sz="2000" dirty="0">
                <a:solidFill>
                  <a:schemeClr val="accent1"/>
                </a:solidFill>
                <a:latin typeface="+mn-ea"/>
                <a:sym typeface="+mn-lt"/>
              </a:rPr>
              <a:t>地址的协议</a:t>
            </a:r>
            <a:endParaRPr lang="en-US" altLang="zh-CN" sz="2000" dirty="0">
              <a:solidFill>
                <a:schemeClr val="accent1"/>
              </a:solidFill>
              <a:latin typeface="+mn-ea"/>
              <a:sym typeface="+mn-lt"/>
            </a:endParaRPr>
          </a:p>
          <a:p>
            <a:pPr>
              <a:buFont typeface="Wingdings" panose="05000000000000000000" pitchFamily="2" charset="2"/>
              <a:buChar char="Ø"/>
            </a:pPr>
            <a:endParaRPr lang="en-US" altLang="zh-CN" sz="2000" dirty="0">
              <a:solidFill>
                <a:schemeClr val="accent1"/>
              </a:solidFill>
              <a:latin typeface="+mn-ea"/>
              <a:sym typeface="+mn-lt"/>
            </a:endParaRPr>
          </a:p>
          <a:p>
            <a:pPr>
              <a:buFont typeface="Wingdings" panose="05000000000000000000" pitchFamily="2" charset="2"/>
              <a:buChar char="Ø"/>
            </a:pPr>
            <a:endParaRPr lang="zh-CN" altLang="en-US" sz="2000" dirty="0">
              <a:solidFill>
                <a:schemeClr val="accent1"/>
              </a:solidFill>
              <a:latin typeface="+mn-ea"/>
            </a:endParaRPr>
          </a:p>
        </p:txBody>
      </p:sp>
    </p:spTree>
    <p:extLst>
      <p:ext uri="{BB962C8B-B14F-4D97-AF65-F5344CB8AC3E}">
        <p14:creationId xmlns:p14="http://schemas.microsoft.com/office/powerpoint/2010/main" val="24464877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9DE-7F32-638C-4440-147ACE039F4B}"/>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4" name="灯片编号占位符 3">
            <a:extLst>
              <a:ext uri="{FF2B5EF4-FFF2-40B4-BE49-F238E27FC236}">
                <a16:creationId xmlns:a16="http://schemas.microsoft.com/office/drawing/2014/main" id="{CDCF2C31-6203-F040-8C7E-0C64CB9A36CB}"/>
              </a:ext>
            </a:extLst>
          </p:cNvPr>
          <p:cNvSpPr>
            <a:spLocks noGrp="1"/>
          </p:cNvSpPr>
          <p:nvPr>
            <p:ph type="sldNum" sz="quarter" idx="12"/>
          </p:nvPr>
        </p:nvSpPr>
        <p:spPr/>
        <p:txBody>
          <a:bodyPr/>
          <a:lstStyle/>
          <a:p>
            <a:fld id="{C8BB1146-E542-4D4E-B8E9-6919A11DDD48}" type="slidenum">
              <a:rPr lang="en-US" smtClean="0"/>
              <a:t>299</a:t>
            </a:fld>
            <a:endParaRPr lang="en-US"/>
          </a:p>
        </p:txBody>
      </p:sp>
      <p:sp>
        <p:nvSpPr>
          <p:cNvPr id="6" name="内容占位符 5">
            <a:extLst>
              <a:ext uri="{FF2B5EF4-FFF2-40B4-BE49-F238E27FC236}">
                <a16:creationId xmlns:a16="http://schemas.microsoft.com/office/drawing/2014/main" id="{29BD0FCC-9905-49A7-B196-98D17BCD95DB}"/>
              </a:ext>
            </a:extLst>
          </p:cNvPr>
          <p:cNvSpPr>
            <a:spLocks noGrp="1"/>
          </p:cNvSpPr>
          <p:nvPr>
            <p:ph idx="1"/>
          </p:nvPr>
        </p:nvSpPr>
        <p:spPr/>
        <p:txBody>
          <a:bodyPr vert="horz" lIns="91440" tIns="45720" rIns="91440" bIns="45720" rtlCol="0">
            <a:normAutofit lnSpcReduction="10000"/>
          </a:bodyPr>
          <a:lstStyle/>
          <a:p>
            <a:pPr>
              <a:buFont typeface="Wingdings" panose="05000000000000000000" pitchFamily="2" charset="2"/>
              <a:buChar char="Ø"/>
            </a:pPr>
            <a:r>
              <a:rPr lang="zh-CN" altLang="en-US" sz="2000" dirty="0">
                <a:solidFill>
                  <a:schemeClr val="accent1"/>
                </a:solidFill>
                <a:latin typeface="+mn-ea"/>
                <a:sym typeface="+mn-lt"/>
              </a:rPr>
              <a:t>使用</a:t>
            </a:r>
            <a:r>
              <a:rPr lang="en-US" altLang="zh-CN" sz="2000" dirty="0">
                <a:solidFill>
                  <a:schemeClr val="accent1"/>
                </a:solidFill>
                <a:latin typeface="+mn-ea"/>
                <a:sym typeface="+mn-lt"/>
              </a:rPr>
              <a:t>ICMP</a:t>
            </a:r>
            <a:r>
              <a:rPr lang="zh-CN" altLang="en-US" sz="2000" dirty="0">
                <a:solidFill>
                  <a:schemeClr val="accent1"/>
                </a:solidFill>
                <a:latin typeface="+mn-ea"/>
                <a:sym typeface="+mn-lt"/>
              </a:rPr>
              <a:t>，当网络中数据包传输出现问题时，主机或设备就会向上层协议报告差错情况和提供有关异常情况的报告</a:t>
            </a:r>
            <a:endParaRPr lang="en-US" altLang="zh-CN" sz="2000" dirty="0">
              <a:solidFill>
                <a:schemeClr val="accent1"/>
              </a:solidFill>
              <a:latin typeface="+mn-ea"/>
              <a:sym typeface="+mn-lt"/>
            </a:endParaRPr>
          </a:p>
          <a:p>
            <a:pPr>
              <a:buFont typeface="Wingdings" panose="05000000000000000000" pitchFamily="2" charset="2"/>
              <a:buChar char="Ø"/>
            </a:pPr>
            <a:r>
              <a:rPr lang="en-US" altLang="zh-CN" sz="2000" dirty="0">
                <a:solidFill>
                  <a:schemeClr val="accent1"/>
                </a:solidFill>
                <a:latin typeface="+mn-ea"/>
                <a:sym typeface="+mn-lt"/>
              </a:rPr>
              <a:t>IPv6</a:t>
            </a:r>
            <a:r>
              <a:rPr lang="zh-CN" altLang="en-US" sz="2000" dirty="0">
                <a:solidFill>
                  <a:schemeClr val="accent1"/>
                </a:solidFill>
                <a:latin typeface="+mn-ea"/>
                <a:sym typeface="+mn-lt"/>
              </a:rPr>
              <a:t>协议</a:t>
            </a:r>
            <a:endParaRPr lang="en-US" altLang="zh-CN" sz="2000" dirty="0">
              <a:solidFill>
                <a:schemeClr val="accent1"/>
              </a:solidFill>
              <a:latin typeface="+mn-ea"/>
              <a:sym typeface="+mn-lt"/>
            </a:endParaRPr>
          </a:p>
          <a:p>
            <a:pPr lvl="1">
              <a:buFont typeface="Wingdings" panose="05000000000000000000" pitchFamily="2" charset="2"/>
              <a:buChar char="ü"/>
            </a:pPr>
            <a:r>
              <a:rPr lang="en-US" altLang="zh-CN" dirty="0">
                <a:solidFill>
                  <a:schemeClr val="accent1"/>
                </a:solidFill>
                <a:sym typeface="+mn-lt"/>
              </a:rPr>
              <a:t>IPv6</a:t>
            </a:r>
            <a:r>
              <a:rPr lang="zh-CN" altLang="en-US" dirty="0">
                <a:solidFill>
                  <a:schemeClr val="accent1"/>
                </a:solidFill>
                <a:sym typeface="+mn-lt"/>
              </a:rPr>
              <a:t>报文头格式</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IPv6</a:t>
            </a:r>
            <a:r>
              <a:rPr lang="zh-CN" altLang="en-US" dirty="0">
                <a:solidFill>
                  <a:schemeClr val="accent1"/>
                </a:solidFill>
                <a:sym typeface="+mn-lt"/>
              </a:rPr>
              <a:t>地址</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IPv6</a:t>
            </a:r>
            <a:r>
              <a:rPr lang="zh-CN" altLang="en-US" dirty="0">
                <a:solidFill>
                  <a:schemeClr val="accent1"/>
                </a:solidFill>
                <a:sym typeface="+mn-lt"/>
              </a:rPr>
              <a:t>地址缩写规范</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IPv6</a:t>
            </a:r>
            <a:r>
              <a:rPr lang="zh-CN" altLang="en-US" dirty="0">
                <a:solidFill>
                  <a:schemeClr val="accent1"/>
                </a:solidFill>
                <a:sym typeface="+mn-lt"/>
              </a:rPr>
              <a:t>地址分类</a:t>
            </a:r>
            <a:endParaRPr lang="en-US" altLang="zh-CN" dirty="0">
              <a:solidFill>
                <a:schemeClr val="accent1"/>
              </a:solidFill>
              <a:sym typeface="+mn-lt"/>
            </a:endParaRPr>
          </a:p>
          <a:p>
            <a:pPr>
              <a:buFont typeface="Wingdings" panose="05000000000000000000" pitchFamily="2" charset="2"/>
              <a:buChar char="Ø"/>
            </a:pPr>
            <a:r>
              <a:rPr lang="en-US" altLang="zh-CN" sz="2000" dirty="0">
                <a:solidFill>
                  <a:schemeClr val="accent1"/>
                </a:solidFill>
                <a:latin typeface="+mn-ea"/>
              </a:rPr>
              <a:t>ICMPv6</a:t>
            </a:r>
            <a:r>
              <a:rPr lang="zh-CN" altLang="en-US" sz="2000" dirty="0">
                <a:solidFill>
                  <a:schemeClr val="accent1"/>
                </a:solidFill>
                <a:latin typeface="+mn-ea"/>
              </a:rPr>
              <a:t>协议</a:t>
            </a:r>
            <a:endParaRPr lang="en-US" altLang="zh-CN" sz="2000" dirty="0">
              <a:solidFill>
                <a:schemeClr val="accent1"/>
              </a:solidFill>
              <a:latin typeface="+mn-ea"/>
            </a:endParaRPr>
          </a:p>
          <a:p>
            <a:pPr>
              <a:buFont typeface="Wingdings" panose="05000000000000000000" pitchFamily="2" charset="2"/>
              <a:buChar char="Ø"/>
            </a:pPr>
            <a:r>
              <a:rPr lang="en-US" altLang="zh-CN" sz="2000" dirty="0">
                <a:solidFill>
                  <a:schemeClr val="accent1"/>
                </a:solidFill>
                <a:latin typeface="+mn-ea"/>
                <a:sym typeface="+mn-lt"/>
              </a:rPr>
              <a:t>IPv6</a:t>
            </a:r>
            <a:r>
              <a:rPr lang="zh-CN" altLang="en-US" sz="2000" dirty="0">
                <a:solidFill>
                  <a:schemeClr val="accent1"/>
                </a:solidFill>
                <a:latin typeface="+mn-ea"/>
                <a:sym typeface="+mn-lt"/>
              </a:rPr>
              <a:t>过渡技术</a:t>
            </a:r>
            <a:endParaRPr lang="en-US" altLang="zh-CN" sz="2000" dirty="0">
              <a:solidFill>
                <a:schemeClr val="accent1"/>
              </a:solidFill>
              <a:latin typeface="+mn-ea"/>
              <a:sym typeface="+mn-lt"/>
            </a:endParaRPr>
          </a:p>
          <a:p>
            <a:pPr lvl="1">
              <a:buFont typeface="Wingdings" panose="05000000000000000000" pitchFamily="2" charset="2"/>
              <a:buChar char="ü"/>
            </a:pPr>
            <a:r>
              <a:rPr lang="en-US" altLang="zh-CN" dirty="0">
                <a:solidFill>
                  <a:schemeClr val="accent1"/>
                </a:solidFill>
                <a:sym typeface="+mn-lt"/>
              </a:rPr>
              <a:t>IPv4/IPv6</a:t>
            </a:r>
            <a:r>
              <a:rPr lang="zh-CN" altLang="en-US" dirty="0">
                <a:solidFill>
                  <a:schemeClr val="accent1"/>
                </a:solidFill>
                <a:sym typeface="+mn-lt"/>
              </a:rPr>
              <a:t>双栈</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隧道技术：</a:t>
            </a:r>
            <a:r>
              <a:rPr lang="en-US" altLang="zh-CN" dirty="0">
                <a:solidFill>
                  <a:schemeClr val="accent1"/>
                </a:solidFill>
                <a:sym typeface="+mn-lt"/>
              </a:rPr>
              <a:t>IPv6 over IPv4</a:t>
            </a:r>
            <a:r>
              <a:rPr lang="zh-CN" altLang="en-US" dirty="0">
                <a:solidFill>
                  <a:schemeClr val="accent1"/>
                </a:solidFill>
                <a:sym typeface="+mn-lt"/>
              </a:rPr>
              <a:t>隧道</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隧道技术：</a:t>
            </a:r>
            <a:r>
              <a:rPr lang="en-US" altLang="zh-CN" dirty="0">
                <a:solidFill>
                  <a:schemeClr val="accent1"/>
                </a:solidFill>
                <a:sym typeface="+mn-lt"/>
              </a:rPr>
              <a:t>IPv4 over IPv6</a:t>
            </a:r>
            <a:r>
              <a:rPr lang="zh-CN" altLang="en-US" dirty="0">
                <a:solidFill>
                  <a:schemeClr val="accent1"/>
                </a:solidFill>
                <a:sym typeface="+mn-lt"/>
              </a:rPr>
              <a:t>隧道</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转换技术：</a:t>
            </a:r>
            <a:r>
              <a:rPr lang="en-US" altLang="zh-CN" dirty="0">
                <a:solidFill>
                  <a:schemeClr val="accent1"/>
                </a:solidFill>
                <a:sym typeface="+mn-lt"/>
              </a:rPr>
              <a:t>NAT64</a:t>
            </a:r>
            <a:endParaRPr lang="zh-CN" altLang="en-US" dirty="0">
              <a:solidFill>
                <a:schemeClr val="accent1"/>
              </a:solidFill>
            </a:endParaRPr>
          </a:p>
        </p:txBody>
      </p:sp>
    </p:spTree>
    <p:extLst>
      <p:ext uri="{BB962C8B-B14F-4D97-AF65-F5344CB8AC3E}">
        <p14:creationId xmlns:p14="http://schemas.microsoft.com/office/powerpoint/2010/main" val="563310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BFB97E5-E679-1C84-3586-733D46614207}"/>
              </a:ext>
            </a:extLst>
          </p:cNvPr>
          <p:cNvSpPr>
            <a:spLocks noGrp="1"/>
          </p:cNvSpPr>
          <p:nvPr>
            <p:ph type="sldNum" sz="quarter" idx="12"/>
          </p:nvPr>
        </p:nvSpPr>
        <p:spPr/>
        <p:txBody>
          <a:bodyPr/>
          <a:lstStyle/>
          <a:p>
            <a:fld id="{C8BB1146-E542-4D4E-B8E9-6919A11DDD48}" type="slidenum">
              <a:rPr lang="en-US" smtClean="0"/>
              <a:t>3</a:t>
            </a:fld>
            <a:endParaRPr lang="en-US"/>
          </a:p>
        </p:txBody>
      </p:sp>
      <p:sp>
        <p:nvSpPr>
          <p:cNvPr id="3" name="内容占位符 2">
            <a:extLst>
              <a:ext uri="{FF2B5EF4-FFF2-40B4-BE49-F238E27FC236}">
                <a16:creationId xmlns:a16="http://schemas.microsoft.com/office/drawing/2014/main" id="{ED1732F0-50F7-8947-81D6-CBBAE8232DE9}"/>
              </a:ext>
            </a:extLst>
          </p:cNvPr>
          <p:cNvSpPr>
            <a:spLocks noGrp="1"/>
          </p:cNvSpPr>
          <p:nvPr>
            <p:ph sz="quarter" idx="1"/>
          </p:nvPr>
        </p:nvSpPr>
        <p:spPr>
          <a:xfrm>
            <a:off x="3745078" y="1500188"/>
            <a:ext cx="7774922" cy="3404321"/>
          </a:xfrm>
        </p:spPr>
        <p:txBody>
          <a:bodyPr>
            <a:normAutofit/>
          </a:bodyPr>
          <a:lstStyle/>
          <a:p>
            <a:pPr>
              <a:lnSpc>
                <a:spcPct val="120000"/>
              </a:lnSpc>
            </a:pPr>
            <a:r>
              <a:rPr lang="zh-CN" altLang="en-US" dirty="0">
                <a:solidFill>
                  <a:srgbClr val="3333FF"/>
                </a:solidFill>
                <a:cs typeface="+mn-ea"/>
                <a:sym typeface="+mn-lt"/>
              </a:rPr>
              <a:t>网络层基本原理</a:t>
            </a:r>
            <a:endParaRPr lang="en-US" altLang="zh-CN" dirty="0">
              <a:solidFill>
                <a:srgbClr val="3333FF"/>
              </a:solidFill>
              <a:cs typeface="+mn-ea"/>
              <a:sym typeface="+mn-lt"/>
            </a:endParaRPr>
          </a:p>
          <a:p>
            <a:pPr>
              <a:lnSpc>
                <a:spcPct val="120000"/>
              </a:lnSpc>
            </a:pPr>
            <a:r>
              <a:rPr lang="en-US" altLang="zh-CN" dirty="0">
                <a:cs typeface="+mn-ea"/>
                <a:sym typeface="+mn-lt"/>
              </a:rPr>
              <a:t>IP</a:t>
            </a:r>
            <a:r>
              <a:rPr lang="zh-CN" altLang="en-US" dirty="0">
                <a:cs typeface="+mn-ea"/>
                <a:sym typeface="+mn-lt"/>
              </a:rPr>
              <a:t>协议</a:t>
            </a:r>
          </a:p>
          <a:p>
            <a:pPr>
              <a:lnSpc>
                <a:spcPct val="120000"/>
              </a:lnSpc>
            </a:pPr>
            <a:r>
              <a:rPr lang="zh-CN" altLang="en-US" dirty="0">
                <a:cs typeface="+mn-ea"/>
                <a:sym typeface="+mn-lt"/>
              </a:rPr>
              <a:t>下一代网络层协议：</a:t>
            </a:r>
            <a:r>
              <a:rPr lang="en-US" altLang="zh-CN" dirty="0">
                <a:cs typeface="+mn-ea"/>
                <a:sym typeface="+mn-lt"/>
              </a:rPr>
              <a:t>IPv6</a:t>
            </a:r>
          </a:p>
          <a:p>
            <a:pPr>
              <a:lnSpc>
                <a:spcPct val="120000"/>
              </a:lnSpc>
            </a:pPr>
            <a:r>
              <a:rPr lang="zh-CN" altLang="en-US" dirty="0">
                <a:cs typeface="+mn-ea"/>
                <a:sym typeface="+mn-lt"/>
              </a:rPr>
              <a:t>互联网路由技术</a:t>
            </a:r>
            <a:endParaRPr lang="en-US" altLang="zh-CN" dirty="0">
              <a:cs typeface="+mn-ea"/>
              <a:sym typeface="+mn-lt"/>
            </a:endParaRPr>
          </a:p>
          <a:p>
            <a:pPr>
              <a:lnSpc>
                <a:spcPct val="120000"/>
              </a:lnSpc>
            </a:pPr>
            <a:r>
              <a:rPr lang="zh-CN" altLang="en-US" dirty="0">
                <a:cs typeface="+mn-ea"/>
                <a:sym typeface="+mn-lt"/>
              </a:rPr>
              <a:t>高级路由技术</a:t>
            </a:r>
            <a:endParaRPr lang="en-US" altLang="zh-CN" dirty="0">
              <a:cs typeface="+mn-ea"/>
              <a:sym typeface="+mn-lt"/>
            </a:endParaRPr>
          </a:p>
          <a:p>
            <a:pPr>
              <a:lnSpc>
                <a:spcPct val="120000"/>
              </a:lnSpc>
            </a:pPr>
            <a:r>
              <a:rPr lang="zh-CN" altLang="en-US" dirty="0">
                <a:cs typeface="+mn-ea"/>
                <a:sym typeface="+mn-lt"/>
              </a:rPr>
              <a:t>本章总结</a:t>
            </a:r>
          </a:p>
        </p:txBody>
      </p:sp>
    </p:spTree>
    <p:extLst>
      <p:ext uri="{BB962C8B-B14F-4D97-AF65-F5344CB8AC3E}">
        <p14:creationId xmlns:p14="http://schemas.microsoft.com/office/powerpoint/2010/main" val="409815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8F0A9-9AAF-0E66-41E5-D77880C33985}"/>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QoS</a:t>
            </a:r>
            <a:r>
              <a:rPr lang="zh-CN" altLang="en-US" sz="3200" dirty="0">
                <a:latin typeface="+mn-lt"/>
                <a:ea typeface="+mn-ea"/>
                <a:cs typeface="+mn-ea"/>
                <a:sym typeface="+mn-lt"/>
              </a:rPr>
              <a:t>服务模型</a:t>
            </a:r>
          </a:p>
        </p:txBody>
      </p:sp>
      <p:sp>
        <p:nvSpPr>
          <p:cNvPr id="3" name="内容占位符 2">
            <a:extLst>
              <a:ext uri="{FF2B5EF4-FFF2-40B4-BE49-F238E27FC236}">
                <a16:creationId xmlns:a16="http://schemas.microsoft.com/office/drawing/2014/main" id="{DEF702BC-FFE9-2513-7C29-D810ACC57329}"/>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网络应用都是端到端的通信，两个主机进行通信，中间可能要跨越多个物理网络，经过多个路由器，要实现端到端的</a:t>
            </a:r>
            <a:r>
              <a:rPr lang="en-US" altLang="zh-CN" sz="2400" dirty="0">
                <a:solidFill>
                  <a:schemeClr val="accent1"/>
                </a:solidFill>
                <a:cs typeface="+mn-ea"/>
                <a:sym typeface="+mn-lt"/>
              </a:rPr>
              <a:t>QoS</a:t>
            </a:r>
            <a:r>
              <a:rPr lang="zh-CN" altLang="en-US" sz="2400" dirty="0">
                <a:solidFill>
                  <a:schemeClr val="accent1"/>
                </a:solidFill>
                <a:cs typeface="+mn-ea"/>
                <a:sym typeface="+mn-lt"/>
              </a:rPr>
              <a:t>，就必须从全局考虑。</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QoS</a:t>
            </a:r>
            <a:r>
              <a:rPr lang="zh-CN" altLang="en-US" sz="2400" dirty="0">
                <a:solidFill>
                  <a:schemeClr val="accent1"/>
                </a:solidFill>
                <a:cs typeface="+mn-ea"/>
                <a:sym typeface="+mn-lt"/>
              </a:rPr>
              <a:t>模型是端到端的</a:t>
            </a:r>
            <a:r>
              <a:rPr lang="en-US" altLang="zh-CN" sz="2400" dirty="0">
                <a:solidFill>
                  <a:schemeClr val="accent1"/>
                </a:solidFill>
                <a:cs typeface="+mn-ea"/>
                <a:sym typeface="+mn-lt"/>
              </a:rPr>
              <a:t>QoS</a:t>
            </a:r>
            <a:r>
              <a:rPr lang="zh-CN" altLang="en-US" sz="2400" dirty="0">
                <a:solidFill>
                  <a:schemeClr val="accent1"/>
                </a:solidFill>
                <a:cs typeface="+mn-ea"/>
                <a:sym typeface="+mn-lt"/>
              </a:rPr>
              <a:t>设计方案，确定如何在网络中通过部署来保证</a:t>
            </a:r>
            <a:r>
              <a:rPr lang="en-US" altLang="zh-CN" sz="2400" dirty="0">
                <a:solidFill>
                  <a:schemeClr val="accent1"/>
                </a:solidFill>
                <a:cs typeface="+mn-ea"/>
                <a:sym typeface="+mn-lt"/>
              </a:rPr>
              <a:t>QoS</a:t>
            </a:r>
            <a:r>
              <a:rPr lang="zh-CN" altLang="en-US" sz="2400" dirty="0">
                <a:solidFill>
                  <a:schemeClr val="accent1"/>
                </a:solidFill>
                <a:cs typeface="+mn-ea"/>
                <a:sym typeface="+mn-lt"/>
              </a:rPr>
              <a:t>的度量指标在一定的合理范围内，提高网络的服务质量</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网络中的两个主机通信时，中间可能会跨越各种各样的设备。只有当网络中所有设备都遵循统一的</a:t>
            </a:r>
            <a:r>
              <a:rPr lang="en-US" altLang="zh-CN" sz="2400" dirty="0">
                <a:solidFill>
                  <a:schemeClr val="accent1"/>
                </a:solidFill>
                <a:cs typeface="+mn-ea"/>
                <a:sym typeface="+mn-lt"/>
              </a:rPr>
              <a:t>QoS</a:t>
            </a:r>
            <a:r>
              <a:rPr lang="zh-CN" altLang="en-US" sz="2400" dirty="0">
                <a:solidFill>
                  <a:schemeClr val="accent1"/>
                </a:solidFill>
                <a:cs typeface="+mn-ea"/>
                <a:sym typeface="+mn-lt"/>
              </a:rPr>
              <a:t>服务模型时，才能实现端到端的质量保证。</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QoS</a:t>
            </a:r>
            <a:r>
              <a:rPr lang="zh-CN" altLang="en-US" sz="2400" dirty="0">
                <a:solidFill>
                  <a:schemeClr val="accent1"/>
                </a:solidFill>
                <a:cs typeface="+mn-ea"/>
                <a:sym typeface="+mn-lt"/>
              </a:rPr>
              <a:t>有如下三种服务模型：</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尽力而为（</a:t>
            </a:r>
            <a:r>
              <a:rPr lang="en-US" altLang="zh-CN" sz="2000" b="1" dirty="0">
                <a:solidFill>
                  <a:schemeClr val="accent1"/>
                </a:solidFill>
                <a:cs typeface="+mn-ea"/>
                <a:sym typeface="+mn-lt"/>
              </a:rPr>
              <a:t>Best-Effort</a:t>
            </a:r>
            <a:r>
              <a:rPr lang="zh-CN" altLang="en-US" sz="2000" b="1" dirty="0">
                <a:solidFill>
                  <a:schemeClr val="accent1"/>
                </a:solidFill>
                <a:cs typeface="+mn-ea"/>
                <a:sym typeface="+mn-lt"/>
              </a:rPr>
              <a:t>）服务模型</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综合服务（</a:t>
            </a:r>
            <a:r>
              <a:rPr lang="en-US" altLang="zh-CN" sz="2000" b="1" dirty="0">
                <a:solidFill>
                  <a:schemeClr val="accent1"/>
                </a:solidFill>
                <a:cs typeface="+mn-ea"/>
                <a:sym typeface="+mn-lt"/>
              </a:rPr>
              <a:t>Integrated Service</a:t>
            </a:r>
            <a:r>
              <a:rPr lang="zh-CN" altLang="en-US" sz="2000" b="1" dirty="0">
                <a:solidFill>
                  <a:schemeClr val="accent1"/>
                </a:solidFill>
                <a:cs typeface="+mn-ea"/>
                <a:sym typeface="+mn-lt"/>
              </a:rPr>
              <a:t>，简称</a:t>
            </a:r>
            <a:r>
              <a:rPr lang="en-US" altLang="zh-CN" sz="2000" b="1" dirty="0">
                <a:solidFill>
                  <a:schemeClr val="accent1"/>
                </a:solidFill>
                <a:cs typeface="+mn-ea"/>
                <a:sym typeface="+mn-lt"/>
              </a:rPr>
              <a:t>IntServ</a:t>
            </a:r>
            <a:r>
              <a:rPr lang="zh-CN" altLang="en-US" sz="2000" b="1" dirty="0">
                <a:solidFill>
                  <a:schemeClr val="accent1"/>
                </a:solidFill>
                <a:cs typeface="+mn-ea"/>
                <a:sym typeface="+mn-lt"/>
              </a:rPr>
              <a:t>）模型</a:t>
            </a:r>
          </a:p>
          <a:p>
            <a:pPr marL="538163" lvl="1">
              <a:spcBef>
                <a:spcPct val="0"/>
              </a:spcBef>
              <a:buFont typeface="Wingdings" panose="05000000000000000000" pitchFamily="2" charset="2"/>
              <a:buChar char="Ø"/>
            </a:pPr>
            <a:r>
              <a:rPr lang="zh-CN" altLang="en-US" sz="2000" b="1" dirty="0">
                <a:solidFill>
                  <a:schemeClr val="accent1"/>
                </a:solidFill>
                <a:cs typeface="+mn-ea"/>
                <a:sym typeface="+mn-lt"/>
              </a:rPr>
              <a:t>差分服务（</a:t>
            </a:r>
            <a:r>
              <a:rPr lang="en-US" altLang="zh-CN" sz="2000" b="1" dirty="0">
                <a:solidFill>
                  <a:schemeClr val="accent1"/>
                </a:solidFill>
                <a:cs typeface="+mn-ea"/>
                <a:sym typeface="+mn-lt"/>
              </a:rPr>
              <a:t>Differentiated Service</a:t>
            </a:r>
            <a:r>
              <a:rPr lang="zh-CN" altLang="en-US" sz="2000" b="1" dirty="0">
                <a:solidFill>
                  <a:schemeClr val="accent1"/>
                </a:solidFill>
                <a:cs typeface="+mn-ea"/>
                <a:sym typeface="+mn-lt"/>
              </a:rPr>
              <a:t>，简称</a:t>
            </a:r>
            <a:r>
              <a:rPr lang="en-US" altLang="zh-CN" sz="2000" b="1" dirty="0">
                <a:solidFill>
                  <a:schemeClr val="accent1"/>
                </a:solidFill>
                <a:cs typeface="+mn-ea"/>
                <a:sym typeface="+mn-lt"/>
              </a:rPr>
              <a:t>DiffServ</a:t>
            </a:r>
            <a:r>
              <a:rPr lang="zh-CN" altLang="en-US" sz="2000" b="1" dirty="0">
                <a:solidFill>
                  <a:schemeClr val="accent1"/>
                </a:solidFill>
                <a:cs typeface="+mn-ea"/>
                <a:sym typeface="+mn-lt"/>
              </a:rPr>
              <a:t>）模型</a:t>
            </a:r>
            <a:endParaRPr lang="en-US" altLang="zh-CN" sz="2000" b="1"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9AB110D9-CF74-ED2E-B803-FC9EBEA900F3}"/>
              </a:ext>
            </a:extLst>
          </p:cNvPr>
          <p:cNvSpPr>
            <a:spLocks noGrp="1"/>
          </p:cNvSpPr>
          <p:nvPr>
            <p:ph type="dt" sz="half" idx="10"/>
          </p:nvPr>
        </p:nvSpPr>
        <p:spPr/>
        <p:txBody>
          <a:bodyPr/>
          <a:lstStyle/>
          <a:p>
            <a:pPr>
              <a:lnSpc>
                <a:spcPct val="120000"/>
              </a:lnSpc>
            </a:pPr>
            <a:fld id="{A4C12C9E-8148-4FB6-8499-91E85A5038E1}"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8457B08F-63F1-30AF-5707-62260CABE914}"/>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61AEF2E-C304-8803-9A6F-95295AFBE3E4}"/>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30</a:t>
            </a:fld>
            <a:endParaRPr lang="en-US">
              <a:cs typeface="+mn-ea"/>
              <a:sym typeface="+mn-lt"/>
            </a:endParaRPr>
          </a:p>
        </p:txBody>
      </p:sp>
    </p:spTree>
    <p:extLst>
      <p:ext uri="{BB962C8B-B14F-4D97-AF65-F5344CB8AC3E}">
        <p14:creationId xmlns:p14="http://schemas.microsoft.com/office/powerpoint/2010/main" val="15183644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9DE-7F32-638C-4440-147ACE039F4B}"/>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4" name="灯片编号占位符 3">
            <a:extLst>
              <a:ext uri="{FF2B5EF4-FFF2-40B4-BE49-F238E27FC236}">
                <a16:creationId xmlns:a16="http://schemas.microsoft.com/office/drawing/2014/main" id="{CDCF2C31-6203-F040-8C7E-0C64CB9A36CB}"/>
              </a:ext>
            </a:extLst>
          </p:cNvPr>
          <p:cNvSpPr>
            <a:spLocks noGrp="1"/>
          </p:cNvSpPr>
          <p:nvPr>
            <p:ph type="sldNum" sz="quarter" idx="12"/>
          </p:nvPr>
        </p:nvSpPr>
        <p:spPr/>
        <p:txBody>
          <a:bodyPr/>
          <a:lstStyle/>
          <a:p>
            <a:fld id="{C8BB1146-E542-4D4E-B8E9-6919A11DDD48}" type="slidenum">
              <a:rPr lang="en-US" smtClean="0"/>
              <a:t>300</a:t>
            </a:fld>
            <a:endParaRPr lang="en-US"/>
          </a:p>
        </p:txBody>
      </p:sp>
      <p:sp>
        <p:nvSpPr>
          <p:cNvPr id="6" name="内容占位符 5">
            <a:extLst>
              <a:ext uri="{FF2B5EF4-FFF2-40B4-BE49-F238E27FC236}">
                <a16:creationId xmlns:a16="http://schemas.microsoft.com/office/drawing/2014/main" id="{29BD0FCC-9905-49A7-B196-98D17BCD95DB}"/>
              </a:ext>
            </a:extLst>
          </p:cNvPr>
          <p:cNvSpPr>
            <a:spLocks noGrp="1"/>
          </p:cNvSpPr>
          <p:nvPr>
            <p:ph idx="1"/>
          </p:nvPr>
        </p:nvSpPr>
        <p:spPr/>
        <p:txBody>
          <a:bodyPr vert="horz" lIns="91440" tIns="45720" rIns="91440" bIns="45720" rtlCol="0">
            <a:normAutofit/>
          </a:bodyPr>
          <a:lstStyle/>
          <a:p>
            <a:pPr>
              <a:buFont typeface="Wingdings" panose="05000000000000000000" pitchFamily="2" charset="2"/>
              <a:buChar char="Ø"/>
            </a:pPr>
            <a:r>
              <a:rPr lang="zh-CN" altLang="en-US" sz="2000" dirty="0">
                <a:solidFill>
                  <a:schemeClr val="accent1"/>
                </a:solidFill>
                <a:latin typeface="+mn-ea"/>
                <a:sym typeface="+mn-lt"/>
              </a:rPr>
              <a:t>路由是在一个网络内部，或在多个网络之间为流量选择路径的过程</a:t>
            </a:r>
            <a:endParaRPr lang="en-US" altLang="zh-CN" sz="2000" dirty="0">
              <a:solidFill>
                <a:schemeClr val="accent1"/>
              </a:solidFill>
              <a:latin typeface="+mn-ea"/>
              <a:sym typeface="+mn-lt"/>
            </a:endParaRPr>
          </a:p>
          <a:p>
            <a:pPr lvl="1">
              <a:buFont typeface="Wingdings" panose="05000000000000000000" pitchFamily="2" charset="2"/>
              <a:buChar char="ü"/>
            </a:pPr>
            <a:r>
              <a:rPr lang="zh-CN" altLang="en-US" dirty="0">
                <a:solidFill>
                  <a:schemeClr val="accent1"/>
                </a:solidFill>
                <a:sym typeface="+mn-lt"/>
              </a:rPr>
              <a:t>路由表的组成</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路由协议类别包括：直连路由、静态路由、动态路由</a:t>
            </a:r>
            <a:endParaRPr lang="en-US" altLang="zh-CN" dirty="0">
              <a:solidFill>
                <a:schemeClr val="accent1"/>
              </a:solidFill>
              <a:sym typeface="+mn-lt"/>
            </a:endParaRPr>
          </a:p>
          <a:p>
            <a:pPr>
              <a:buFont typeface="Wingdings" panose="05000000000000000000" pitchFamily="2" charset="2"/>
              <a:buChar char="Ø"/>
            </a:pPr>
            <a:r>
              <a:rPr lang="zh-CN" altLang="en-US" sz="2000" dirty="0">
                <a:solidFill>
                  <a:schemeClr val="accent1"/>
                </a:solidFill>
                <a:latin typeface="+mn-ea"/>
                <a:sym typeface="+mn-lt"/>
              </a:rPr>
              <a:t>动态路由协议</a:t>
            </a:r>
            <a:endParaRPr lang="en-US" altLang="zh-CN" sz="2000" dirty="0">
              <a:solidFill>
                <a:schemeClr val="accent1"/>
              </a:solidFill>
              <a:latin typeface="+mn-ea"/>
              <a:sym typeface="+mn-lt"/>
            </a:endParaRPr>
          </a:p>
          <a:p>
            <a:pPr lvl="1">
              <a:buFont typeface="Wingdings" panose="05000000000000000000" pitchFamily="2" charset="2"/>
              <a:buChar char="ü"/>
            </a:pPr>
            <a:r>
              <a:rPr lang="en-US" altLang="zh-CN" dirty="0">
                <a:solidFill>
                  <a:schemeClr val="accent1"/>
                </a:solidFill>
                <a:sym typeface="+mn-lt"/>
              </a:rPr>
              <a:t>IGP</a:t>
            </a:r>
            <a:r>
              <a:rPr lang="zh-CN" altLang="en-US" dirty="0">
                <a:solidFill>
                  <a:schemeClr val="accent1"/>
                </a:solidFill>
                <a:sym typeface="+mn-lt"/>
              </a:rPr>
              <a:t>距离矢量（</a:t>
            </a:r>
            <a:r>
              <a:rPr lang="en-US" altLang="zh-CN" dirty="0">
                <a:solidFill>
                  <a:schemeClr val="accent1"/>
                </a:solidFill>
                <a:sym typeface="+mn-lt"/>
              </a:rPr>
              <a:t>RIP</a:t>
            </a:r>
            <a:r>
              <a:rPr lang="zh-CN" altLang="en-US" dirty="0">
                <a:solidFill>
                  <a:schemeClr val="accent1"/>
                </a:solidFill>
                <a:sym typeface="+mn-lt"/>
              </a:rPr>
              <a:t>）协议</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RIPv2</a:t>
            </a:r>
            <a:r>
              <a:rPr lang="zh-CN" altLang="en-US" dirty="0">
                <a:solidFill>
                  <a:schemeClr val="accent1"/>
                </a:solidFill>
                <a:sym typeface="+mn-lt"/>
              </a:rPr>
              <a:t>协议</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IGP</a:t>
            </a:r>
            <a:r>
              <a:rPr lang="zh-CN" altLang="en-US" dirty="0">
                <a:solidFill>
                  <a:schemeClr val="accent1"/>
                </a:solidFill>
                <a:sym typeface="+mn-lt"/>
              </a:rPr>
              <a:t>链路状态协议</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OSPF</a:t>
            </a:r>
            <a:r>
              <a:rPr lang="zh-CN" altLang="en-US" dirty="0">
                <a:solidFill>
                  <a:schemeClr val="accent1"/>
                </a:solidFill>
                <a:sym typeface="+mn-lt"/>
              </a:rPr>
              <a:t>内部网关协议（</a:t>
            </a:r>
            <a:r>
              <a:rPr lang="en-US" altLang="zh-CN" dirty="0">
                <a:solidFill>
                  <a:schemeClr val="accent1"/>
                </a:solidFill>
                <a:sym typeface="+mn-lt"/>
              </a:rPr>
              <a:t>Interior Gateway Protocol</a:t>
            </a:r>
            <a:r>
              <a:rPr lang="zh-CN" altLang="en-US" dirty="0">
                <a:solidFill>
                  <a:schemeClr val="accent1"/>
                </a:solidFill>
                <a:sym typeface="+mn-lt"/>
              </a:rPr>
              <a:t>）</a:t>
            </a:r>
            <a:endParaRPr lang="en-US" altLang="zh-CN" dirty="0">
              <a:solidFill>
                <a:schemeClr val="accent1"/>
              </a:solidFill>
              <a:sym typeface="+mn-lt"/>
            </a:endParaRPr>
          </a:p>
          <a:p>
            <a:pPr>
              <a:buFont typeface="Wingdings" panose="05000000000000000000" pitchFamily="2" charset="2"/>
              <a:buChar char="Ø"/>
            </a:pPr>
            <a:r>
              <a:rPr lang="zh-CN" altLang="en-US" dirty="0">
                <a:solidFill>
                  <a:schemeClr val="accent1"/>
                </a:solidFill>
                <a:sym typeface="+mn-lt"/>
              </a:rPr>
              <a:t>边界网关协议（</a:t>
            </a:r>
            <a:r>
              <a:rPr lang="en-US" altLang="zh-CN" dirty="0">
                <a:solidFill>
                  <a:schemeClr val="accent1"/>
                </a:solidFill>
                <a:sym typeface="+mn-lt"/>
              </a:rPr>
              <a:t>Border Gateway Protocol</a:t>
            </a:r>
            <a:r>
              <a:rPr lang="zh-CN" altLang="en-US" dirty="0">
                <a:solidFill>
                  <a:schemeClr val="accent1"/>
                </a:solidFill>
                <a:sym typeface="+mn-lt"/>
              </a:rPr>
              <a:t>，</a:t>
            </a:r>
            <a:r>
              <a:rPr lang="en-US" altLang="zh-CN" dirty="0">
                <a:solidFill>
                  <a:schemeClr val="accent1"/>
                </a:solidFill>
                <a:sym typeface="+mn-lt"/>
              </a:rPr>
              <a:t>BGP</a:t>
            </a:r>
            <a:r>
              <a:rPr lang="zh-CN" altLang="en-US" dirty="0">
                <a:solidFill>
                  <a:schemeClr val="accent1"/>
                </a:solidFill>
                <a:sym typeface="+mn-lt"/>
              </a:rPr>
              <a:t>）</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BGP</a:t>
            </a:r>
            <a:r>
              <a:rPr lang="zh-CN" altLang="en-US" dirty="0">
                <a:solidFill>
                  <a:schemeClr val="accent1"/>
                </a:solidFill>
                <a:sym typeface="+mn-lt"/>
              </a:rPr>
              <a:t>的路径矢量</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BGP</a:t>
            </a:r>
            <a:r>
              <a:rPr lang="zh-CN" altLang="en-US" dirty="0">
                <a:solidFill>
                  <a:schemeClr val="accent1"/>
                </a:solidFill>
                <a:sym typeface="+mn-lt"/>
              </a:rPr>
              <a:t>协议特征</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BGP</a:t>
            </a:r>
            <a:r>
              <a:rPr lang="zh-CN" altLang="en-US" dirty="0">
                <a:solidFill>
                  <a:schemeClr val="accent1"/>
                </a:solidFill>
                <a:sym typeface="+mn-lt"/>
              </a:rPr>
              <a:t>工作机制</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BGP Peer</a:t>
            </a:r>
          </a:p>
          <a:p>
            <a:pPr lvl="1">
              <a:buFont typeface="Wingdings" panose="05000000000000000000" pitchFamily="2" charset="2"/>
              <a:buChar char="ü"/>
            </a:pPr>
            <a:endParaRPr lang="en-US" altLang="zh-CN" dirty="0">
              <a:solidFill>
                <a:schemeClr val="accent1"/>
              </a:solidFill>
              <a:sym typeface="+mn-lt"/>
            </a:endParaRPr>
          </a:p>
        </p:txBody>
      </p:sp>
    </p:spTree>
    <p:extLst>
      <p:ext uri="{BB962C8B-B14F-4D97-AF65-F5344CB8AC3E}">
        <p14:creationId xmlns:p14="http://schemas.microsoft.com/office/powerpoint/2010/main" val="18023831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9DE-7F32-638C-4440-147ACE039F4B}"/>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4" name="灯片编号占位符 3">
            <a:extLst>
              <a:ext uri="{FF2B5EF4-FFF2-40B4-BE49-F238E27FC236}">
                <a16:creationId xmlns:a16="http://schemas.microsoft.com/office/drawing/2014/main" id="{CDCF2C31-6203-F040-8C7E-0C64CB9A36CB}"/>
              </a:ext>
            </a:extLst>
          </p:cNvPr>
          <p:cNvSpPr>
            <a:spLocks noGrp="1"/>
          </p:cNvSpPr>
          <p:nvPr>
            <p:ph type="sldNum" sz="quarter" idx="12"/>
          </p:nvPr>
        </p:nvSpPr>
        <p:spPr/>
        <p:txBody>
          <a:bodyPr/>
          <a:lstStyle/>
          <a:p>
            <a:fld id="{C8BB1146-E542-4D4E-B8E9-6919A11DDD48}" type="slidenum">
              <a:rPr lang="en-US" smtClean="0"/>
              <a:t>301</a:t>
            </a:fld>
            <a:endParaRPr lang="en-US"/>
          </a:p>
        </p:txBody>
      </p:sp>
      <p:sp>
        <p:nvSpPr>
          <p:cNvPr id="6" name="内容占位符 5">
            <a:extLst>
              <a:ext uri="{FF2B5EF4-FFF2-40B4-BE49-F238E27FC236}">
                <a16:creationId xmlns:a16="http://schemas.microsoft.com/office/drawing/2014/main" id="{29BD0FCC-9905-49A7-B196-98D17BCD95DB}"/>
              </a:ext>
            </a:extLst>
          </p:cNvPr>
          <p:cNvSpPr>
            <a:spLocks noGrp="1"/>
          </p:cNvSpPr>
          <p:nvPr>
            <p:ph idx="1"/>
          </p:nvPr>
        </p:nvSpPr>
        <p:spPr/>
        <p:txBody>
          <a:bodyPr vert="horz" lIns="91440" tIns="45720" rIns="91440" bIns="45720" rtlCol="0">
            <a:normAutofit lnSpcReduction="10000"/>
          </a:bodyPr>
          <a:lstStyle/>
          <a:p>
            <a:pPr>
              <a:buFont typeface="Wingdings" panose="05000000000000000000" pitchFamily="2" charset="2"/>
              <a:buChar char="Ø"/>
            </a:pPr>
            <a:r>
              <a:rPr lang="zh-CN" altLang="en-US" sz="2000" dirty="0">
                <a:solidFill>
                  <a:schemeClr val="accent1"/>
                </a:solidFill>
                <a:latin typeface="+mn-ea"/>
                <a:sym typeface="+mn-lt"/>
              </a:rPr>
              <a:t>路由器结构</a:t>
            </a:r>
            <a:endParaRPr lang="en-US" altLang="zh-CN" sz="2000" dirty="0">
              <a:solidFill>
                <a:schemeClr val="accent1"/>
              </a:solidFill>
              <a:latin typeface="+mn-ea"/>
              <a:sym typeface="+mn-lt"/>
            </a:endParaRPr>
          </a:p>
          <a:p>
            <a:pPr lvl="1">
              <a:buFont typeface="Wingdings" panose="05000000000000000000" pitchFamily="2" charset="2"/>
              <a:buChar char="ü"/>
            </a:pPr>
            <a:r>
              <a:rPr lang="zh-CN" altLang="en-US" dirty="0">
                <a:solidFill>
                  <a:schemeClr val="accent1"/>
                </a:solidFill>
                <a:sym typeface="+mn-lt"/>
              </a:rPr>
              <a:t>路由器功能架构</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路由信息收集</a:t>
            </a:r>
            <a:r>
              <a:rPr lang="en-US" altLang="zh-CN" dirty="0">
                <a:solidFill>
                  <a:schemeClr val="accent1"/>
                </a:solidFill>
                <a:sym typeface="+mn-lt"/>
              </a:rPr>
              <a:t>&amp;</a:t>
            </a:r>
            <a:r>
              <a:rPr lang="zh-CN" altLang="en-US" dirty="0">
                <a:solidFill>
                  <a:schemeClr val="accent1"/>
                </a:solidFill>
                <a:sym typeface="+mn-lt"/>
              </a:rPr>
              <a:t>报文转发</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路由表</a:t>
            </a:r>
            <a:r>
              <a:rPr lang="en-US" altLang="zh-CN" dirty="0">
                <a:solidFill>
                  <a:schemeClr val="accent1"/>
                </a:solidFill>
                <a:sym typeface="+mn-lt"/>
              </a:rPr>
              <a:t>(RIB)</a:t>
            </a:r>
            <a:r>
              <a:rPr lang="zh-CN" altLang="en-US" dirty="0">
                <a:solidFill>
                  <a:schemeClr val="accent1"/>
                </a:solidFill>
                <a:sym typeface="+mn-lt"/>
              </a:rPr>
              <a:t> </a:t>
            </a:r>
            <a:r>
              <a:rPr lang="en-US" altLang="zh-CN" dirty="0">
                <a:solidFill>
                  <a:schemeClr val="accent1"/>
                </a:solidFill>
                <a:sym typeface="+mn-lt"/>
              </a:rPr>
              <a:t>vs </a:t>
            </a:r>
            <a:r>
              <a:rPr lang="zh-CN" altLang="en-US" dirty="0">
                <a:solidFill>
                  <a:schemeClr val="accent1"/>
                </a:solidFill>
                <a:sym typeface="+mn-lt"/>
              </a:rPr>
              <a:t>转发表</a:t>
            </a:r>
            <a:r>
              <a:rPr lang="en-US" altLang="zh-CN" dirty="0">
                <a:solidFill>
                  <a:schemeClr val="accent1"/>
                </a:solidFill>
                <a:sym typeface="+mn-lt"/>
              </a:rPr>
              <a:t>(FIB)</a:t>
            </a:r>
          </a:p>
          <a:p>
            <a:pPr lvl="1">
              <a:buFont typeface="Wingdings" panose="05000000000000000000" pitchFamily="2" charset="2"/>
              <a:buChar char="ü"/>
            </a:pPr>
            <a:r>
              <a:rPr lang="zh-CN" altLang="en-US" dirty="0">
                <a:solidFill>
                  <a:schemeClr val="accent1"/>
                </a:solidFill>
                <a:sym typeface="+mn-lt"/>
              </a:rPr>
              <a:t>交换网（</a:t>
            </a:r>
            <a:r>
              <a:rPr lang="en-US" altLang="zh-CN" dirty="0">
                <a:solidFill>
                  <a:schemeClr val="accent1"/>
                </a:solidFill>
                <a:sym typeface="+mn-lt"/>
              </a:rPr>
              <a:t>Shared Memory</a:t>
            </a:r>
            <a:r>
              <a:rPr lang="zh-CN" altLang="en-US" dirty="0">
                <a:solidFill>
                  <a:schemeClr val="accent1"/>
                </a:solidFill>
                <a:sym typeface="+mn-lt"/>
              </a:rPr>
              <a:t>交换网、</a:t>
            </a:r>
            <a:r>
              <a:rPr lang="en-US" altLang="zh-CN" dirty="0">
                <a:solidFill>
                  <a:schemeClr val="accent1"/>
                </a:solidFill>
                <a:sym typeface="+mn-lt"/>
              </a:rPr>
              <a:t>Shared Bus</a:t>
            </a:r>
            <a:r>
              <a:rPr lang="zh-CN" altLang="en-US" dirty="0">
                <a:solidFill>
                  <a:schemeClr val="accent1"/>
                </a:solidFill>
                <a:sym typeface="+mn-lt"/>
              </a:rPr>
              <a:t>交换网、</a:t>
            </a:r>
            <a:r>
              <a:rPr lang="en-US" altLang="zh-CN" dirty="0">
                <a:solidFill>
                  <a:schemeClr val="accent1"/>
                </a:solidFill>
                <a:sym typeface="+mn-lt"/>
              </a:rPr>
              <a:t>Crossbar</a:t>
            </a:r>
            <a:r>
              <a:rPr lang="zh-CN" altLang="en-US" dirty="0">
                <a:solidFill>
                  <a:schemeClr val="accent1"/>
                </a:solidFill>
                <a:sym typeface="+mn-lt"/>
              </a:rPr>
              <a:t>交换网）</a:t>
            </a:r>
            <a:endParaRPr lang="en-US" altLang="zh-CN" dirty="0">
              <a:solidFill>
                <a:schemeClr val="accent1"/>
              </a:solidFill>
              <a:sym typeface="+mn-lt"/>
            </a:endParaRPr>
          </a:p>
          <a:p>
            <a:pPr>
              <a:buFont typeface="Wingdings" panose="05000000000000000000" pitchFamily="2" charset="2"/>
              <a:buChar char="Ø"/>
            </a:pPr>
            <a:r>
              <a:rPr lang="en-US" altLang="zh-CN" sz="2000" dirty="0">
                <a:solidFill>
                  <a:schemeClr val="accent1"/>
                </a:solidFill>
                <a:latin typeface="+mn-ea"/>
                <a:sym typeface="+mn-lt"/>
              </a:rPr>
              <a:t>SDN </a:t>
            </a:r>
            <a:r>
              <a:rPr lang="zh-CN" altLang="en-US" sz="2000" dirty="0">
                <a:solidFill>
                  <a:schemeClr val="accent1"/>
                </a:solidFill>
                <a:latin typeface="+mn-ea"/>
                <a:sym typeface="+mn-lt"/>
              </a:rPr>
              <a:t>技术支持动态的、以编程方式高效的网络配置，以提高网络性能和监控</a:t>
            </a:r>
            <a:endParaRPr lang="en-US" altLang="zh-CN" sz="2000" dirty="0">
              <a:solidFill>
                <a:schemeClr val="accent1"/>
              </a:solidFill>
              <a:latin typeface="+mn-ea"/>
              <a:sym typeface="+mn-lt"/>
            </a:endParaRPr>
          </a:p>
          <a:p>
            <a:pPr lvl="1">
              <a:buFont typeface="Wingdings" panose="05000000000000000000" pitchFamily="2" charset="2"/>
              <a:buChar char="ü"/>
            </a:pPr>
            <a:r>
              <a:rPr lang="en-US" altLang="zh-CN" dirty="0">
                <a:solidFill>
                  <a:schemeClr val="accent1"/>
                </a:solidFill>
                <a:sym typeface="+mn-lt"/>
              </a:rPr>
              <a:t>SDN</a:t>
            </a:r>
            <a:r>
              <a:rPr lang="zh-CN" altLang="en-US" dirty="0">
                <a:solidFill>
                  <a:schemeClr val="accent1"/>
                </a:solidFill>
                <a:sym typeface="+mn-lt"/>
              </a:rPr>
              <a:t>的核心特征</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SDN</a:t>
            </a:r>
            <a:r>
              <a:rPr lang="zh-CN" altLang="en-US" dirty="0">
                <a:solidFill>
                  <a:schemeClr val="accent1"/>
                </a:solidFill>
                <a:sym typeface="+mn-lt"/>
              </a:rPr>
              <a:t>架构</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SDN</a:t>
            </a:r>
            <a:r>
              <a:rPr lang="zh-CN" altLang="en-US" dirty="0">
                <a:solidFill>
                  <a:schemeClr val="accent1"/>
                </a:solidFill>
                <a:sym typeface="+mn-lt"/>
              </a:rPr>
              <a:t>工作原理</a:t>
            </a:r>
            <a:endParaRPr lang="en-US" altLang="zh-CN" dirty="0">
              <a:solidFill>
                <a:schemeClr val="accent1"/>
              </a:solidFill>
              <a:sym typeface="+mn-lt"/>
            </a:endParaRPr>
          </a:p>
          <a:p>
            <a:pPr>
              <a:buFont typeface="Wingdings" panose="05000000000000000000" pitchFamily="2" charset="2"/>
              <a:buChar char="Ø"/>
            </a:pPr>
            <a:r>
              <a:rPr lang="en-US" altLang="zh-CN" sz="2000" dirty="0">
                <a:solidFill>
                  <a:schemeClr val="accent1"/>
                </a:solidFill>
                <a:latin typeface="+mn-ea"/>
                <a:sym typeface="+mn-lt"/>
              </a:rPr>
              <a:t>Segment Routing</a:t>
            </a:r>
          </a:p>
          <a:p>
            <a:pPr lvl="1">
              <a:buFont typeface="Wingdings" panose="05000000000000000000" pitchFamily="2" charset="2"/>
              <a:buChar char="ü"/>
            </a:pPr>
            <a:r>
              <a:rPr lang="en-US" altLang="zh-CN" dirty="0">
                <a:solidFill>
                  <a:schemeClr val="accent1"/>
                </a:solidFill>
                <a:sym typeface="+mn-lt"/>
              </a:rPr>
              <a:t>IPv6 SRH</a:t>
            </a:r>
            <a:r>
              <a:rPr lang="zh-CN" altLang="en-US" dirty="0">
                <a:solidFill>
                  <a:schemeClr val="accent1"/>
                </a:solidFill>
                <a:sym typeface="+mn-lt"/>
              </a:rPr>
              <a:t>扩展头</a:t>
            </a:r>
            <a:endParaRPr lang="en-US" altLang="zh-CN" dirty="0">
              <a:solidFill>
                <a:schemeClr val="accent1"/>
              </a:solidFill>
              <a:sym typeface="+mn-lt"/>
            </a:endParaRPr>
          </a:p>
          <a:p>
            <a:pPr lvl="1">
              <a:buFont typeface="Wingdings" panose="05000000000000000000" pitchFamily="2" charset="2"/>
              <a:buChar char="ü"/>
            </a:pPr>
            <a:r>
              <a:rPr lang="en-US" altLang="zh-CN" dirty="0">
                <a:solidFill>
                  <a:schemeClr val="accent1"/>
                </a:solidFill>
                <a:sym typeface="+mn-lt"/>
              </a:rPr>
              <a:t>SRv6</a:t>
            </a:r>
            <a:r>
              <a:rPr lang="zh-CN" altLang="en-US" dirty="0">
                <a:solidFill>
                  <a:schemeClr val="accent1"/>
                </a:solidFill>
                <a:sym typeface="+mn-lt"/>
              </a:rPr>
              <a:t>网络可编程能力</a:t>
            </a:r>
            <a:endParaRPr lang="en-US" altLang="zh-CN" dirty="0">
              <a:solidFill>
                <a:schemeClr val="accent1"/>
              </a:solidFill>
              <a:sym typeface="+mn-lt"/>
            </a:endParaRPr>
          </a:p>
          <a:p>
            <a:pPr lvl="1">
              <a:buFont typeface="Wingdings" panose="05000000000000000000" pitchFamily="2" charset="2"/>
              <a:buChar char="ü"/>
            </a:pPr>
            <a:r>
              <a:rPr lang="zh-CN" altLang="en-US" dirty="0">
                <a:solidFill>
                  <a:schemeClr val="accent1"/>
                </a:solidFill>
                <a:sym typeface="+mn-lt"/>
              </a:rPr>
              <a:t>网络指令：</a:t>
            </a:r>
            <a:r>
              <a:rPr lang="en-US" altLang="zh-CN" dirty="0">
                <a:solidFill>
                  <a:schemeClr val="accent1"/>
                </a:solidFill>
                <a:sym typeface="+mn-lt"/>
              </a:rPr>
              <a:t>SRv6 Segment</a:t>
            </a:r>
          </a:p>
          <a:p>
            <a:pPr lvl="1">
              <a:buFont typeface="Wingdings" panose="05000000000000000000" pitchFamily="2" charset="2"/>
              <a:buChar char="ü"/>
            </a:pPr>
            <a:r>
              <a:rPr lang="en-US" altLang="zh-CN" dirty="0">
                <a:solidFill>
                  <a:schemeClr val="accent1"/>
                </a:solidFill>
                <a:sym typeface="+mn-lt"/>
              </a:rPr>
              <a:t>SRv6</a:t>
            </a:r>
            <a:r>
              <a:rPr lang="zh-CN" altLang="en-US" dirty="0">
                <a:solidFill>
                  <a:schemeClr val="accent1"/>
                </a:solidFill>
                <a:sym typeface="+mn-lt"/>
              </a:rPr>
              <a:t>节点</a:t>
            </a:r>
            <a:endParaRPr lang="en-US" altLang="zh-CN" dirty="0">
              <a:solidFill>
                <a:schemeClr val="accent1"/>
              </a:solidFill>
              <a:sym typeface="+mn-lt"/>
            </a:endParaRPr>
          </a:p>
        </p:txBody>
      </p:sp>
    </p:spTree>
    <p:extLst>
      <p:ext uri="{BB962C8B-B14F-4D97-AF65-F5344CB8AC3E}">
        <p14:creationId xmlns:p14="http://schemas.microsoft.com/office/powerpoint/2010/main" val="1508397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C99CF-2948-1A82-759E-71AE213A357F}"/>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QoS</a:t>
            </a:r>
            <a:r>
              <a:rPr lang="zh-CN" altLang="en-US" sz="3200" dirty="0">
                <a:latin typeface="+mn-lt"/>
                <a:ea typeface="+mn-ea"/>
                <a:cs typeface="+mn-ea"/>
                <a:sym typeface="+mn-lt"/>
              </a:rPr>
              <a:t>服务模型 </a:t>
            </a:r>
            <a:r>
              <a:rPr lang="en-US" altLang="zh-CN" sz="3200" dirty="0">
                <a:latin typeface="+mn-lt"/>
                <a:ea typeface="+mn-ea"/>
                <a:cs typeface="+mn-ea"/>
                <a:sym typeface="+mn-lt"/>
              </a:rPr>
              <a:t>– Best-Effort</a:t>
            </a:r>
            <a:r>
              <a:rPr lang="zh-CN" altLang="en-US" sz="3200" dirty="0">
                <a:latin typeface="+mn-lt"/>
                <a:ea typeface="+mn-ea"/>
                <a:cs typeface="+mn-ea"/>
                <a:sym typeface="+mn-lt"/>
              </a:rPr>
              <a:t>服务模型</a:t>
            </a:r>
          </a:p>
        </p:txBody>
      </p:sp>
      <p:sp>
        <p:nvSpPr>
          <p:cNvPr id="3" name="内容占位符 2">
            <a:extLst>
              <a:ext uri="{FF2B5EF4-FFF2-40B4-BE49-F238E27FC236}">
                <a16:creationId xmlns:a16="http://schemas.microsoft.com/office/drawing/2014/main" id="{F13FE589-B5B8-83CD-64B4-BC035CB70AD7}"/>
              </a:ext>
            </a:extLst>
          </p:cNvPr>
          <p:cNvSpPr>
            <a:spLocks noGrp="1"/>
          </p:cNvSpPr>
          <p:nvPr>
            <p:ph idx="1"/>
          </p:nvPr>
        </p:nvSpPr>
        <p:spPr>
          <a:xfrm>
            <a:off x="660400" y="1130300"/>
            <a:ext cx="6743293" cy="5031682"/>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Best-Effort</a:t>
            </a:r>
            <a:r>
              <a:rPr lang="zh-CN" altLang="en-US" sz="2400" dirty="0">
                <a:solidFill>
                  <a:schemeClr val="accent1"/>
                </a:solidFill>
                <a:cs typeface="+mn-ea"/>
                <a:sym typeface="+mn-lt"/>
              </a:rPr>
              <a:t>是</a:t>
            </a:r>
            <a:r>
              <a:rPr lang="en-US" altLang="zh-CN" sz="2400" dirty="0">
                <a:solidFill>
                  <a:schemeClr val="accent1"/>
                </a:solidFill>
                <a:cs typeface="+mn-ea"/>
                <a:sym typeface="+mn-lt"/>
              </a:rPr>
              <a:t>Internet</a:t>
            </a:r>
            <a:r>
              <a:rPr lang="zh-CN" altLang="en-US" sz="2400" dirty="0">
                <a:solidFill>
                  <a:schemeClr val="accent1"/>
                </a:solidFill>
                <a:cs typeface="+mn-ea"/>
                <a:sym typeface="+mn-lt"/>
              </a:rPr>
              <a:t>的缺省服务模型</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Best-Effort</a:t>
            </a:r>
            <a:r>
              <a:rPr lang="zh-CN" altLang="en-US" sz="2400" dirty="0">
                <a:solidFill>
                  <a:schemeClr val="accent1"/>
                </a:solidFill>
                <a:cs typeface="+mn-ea"/>
                <a:sym typeface="+mn-lt"/>
              </a:rPr>
              <a:t>是最简单的</a:t>
            </a:r>
            <a:r>
              <a:rPr lang="en-US" altLang="zh-CN" sz="2400" dirty="0">
                <a:solidFill>
                  <a:schemeClr val="accent1"/>
                </a:solidFill>
                <a:cs typeface="+mn-ea"/>
                <a:sym typeface="+mn-lt"/>
              </a:rPr>
              <a:t>QoS</a:t>
            </a:r>
            <a:r>
              <a:rPr lang="zh-CN" altLang="en-US" sz="2400" dirty="0">
                <a:solidFill>
                  <a:schemeClr val="accent1"/>
                </a:solidFill>
                <a:cs typeface="+mn-ea"/>
                <a:sym typeface="+mn-lt"/>
              </a:rPr>
              <a:t>服务模型：</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应用程序可以在任何时候，发出任意数量的报文，而且不需要通知网络</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网络尽最大的可能性来发送报文，但对时延、可靠性等性能不提供任何保证</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Best-Effort</a:t>
            </a:r>
            <a:r>
              <a:rPr lang="zh-CN" altLang="en-US" sz="2400" dirty="0">
                <a:solidFill>
                  <a:schemeClr val="accent1"/>
                </a:solidFill>
                <a:cs typeface="+mn-ea"/>
                <a:sym typeface="+mn-lt"/>
              </a:rPr>
              <a:t>服务模型适用于对时延、可靠性等性能要求不高的业务质量保证，适用于绝大多数网络应用，如</a:t>
            </a:r>
            <a:r>
              <a:rPr lang="en-US" altLang="zh-CN" sz="2400" dirty="0">
                <a:solidFill>
                  <a:schemeClr val="accent1"/>
                </a:solidFill>
                <a:cs typeface="+mn-ea"/>
                <a:sym typeface="+mn-lt"/>
              </a:rPr>
              <a:t>FTP</a:t>
            </a:r>
            <a:r>
              <a:rPr lang="zh-CN" altLang="en-US" sz="2400" dirty="0">
                <a:solidFill>
                  <a:schemeClr val="accent1"/>
                </a:solidFill>
                <a:cs typeface="+mn-ea"/>
                <a:sym typeface="+mn-lt"/>
              </a:rPr>
              <a:t>、</a:t>
            </a:r>
            <a:r>
              <a:rPr lang="en-US" altLang="zh-CN" sz="2400" dirty="0">
                <a:solidFill>
                  <a:schemeClr val="accent1"/>
                </a:solidFill>
                <a:cs typeface="+mn-ea"/>
                <a:sym typeface="+mn-lt"/>
              </a:rPr>
              <a:t>E-Mail</a:t>
            </a:r>
            <a:r>
              <a:rPr lang="zh-CN" altLang="en-US" sz="2400" dirty="0">
                <a:solidFill>
                  <a:schemeClr val="accent1"/>
                </a:solidFill>
                <a:cs typeface="+mn-ea"/>
                <a:sym typeface="+mn-lt"/>
              </a:rPr>
              <a:t>等。</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86F0AA6D-B467-4E06-6DF2-7623421C94FF}"/>
              </a:ext>
            </a:extLst>
          </p:cNvPr>
          <p:cNvSpPr>
            <a:spLocks noGrp="1"/>
          </p:cNvSpPr>
          <p:nvPr>
            <p:ph type="dt" sz="half" idx="10"/>
          </p:nvPr>
        </p:nvSpPr>
        <p:spPr/>
        <p:txBody>
          <a:bodyPr/>
          <a:lstStyle/>
          <a:p>
            <a:pPr>
              <a:lnSpc>
                <a:spcPct val="120000"/>
              </a:lnSpc>
            </a:pPr>
            <a:fld id="{34836283-415E-4A9A-8A3A-CC970F893244}"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8F171AA9-9202-05A1-4A6E-DF9A57DAFB12}"/>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EC939EDC-2F95-633E-E080-90E1E5737B29}"/>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31</a:t>
            </a:fld>
            <a:endParaRPr lang="en-US">
              <a:cs typeface="+mn-ea"/>
              <a:sym typeface="+mn-lt"/>
            </a:endParaRPr>
          </a:p>
        </p:txBody>
      </p:sp>
      <p:grpSp>
        <p:nvGrpSpPr>
          <p:cNvPr id="7" name="组合 6">
            <a:extLst>
              <a:ext uri="{FF2B5EF4-FFF2-40B4-BE49-F238E27FC236}">
                <a16:creationId xmlns:a16="http://schemas.microsoft.com/office/drawing/2014/main" id="{69242537-62E7-9F88-476C-198A20B24E58}"/>
              </a:ext>
            </a:extLst>
          </p:cNvPr>
          <p:cNvGrpSpPr/>
          <p:nvPr/>
        </p:nvGrpSpPr>
        <p:grpSpPr>
          <a:xfrm>
            <a:off x="7403692" y="1675297"/>
            <a:ext cx="4127907" cy="3534656"/>
            <a:chOff x="7704691" y="2266164"/>
            <a:chExt cx="3877686" cy="2785475"/>
          </a:xfrm>
        </p:grpSpPr>
        <p:sp>
          <p:nvSpPr>
            <p:cNvPr id="8" name="爆炸形: 8 pt  7">
              <a:extLst>
                <a:ext uri="{FF2B5EF4-FFF2-40B4-BE49-F238E27FC236}">
                  <a16:creationId xmlns:a16="http://schemas.microsoft.com/office/drawing/2014/main" id="{7CF3B7DF-DD87-4CA7-8632-D9D6D02D1F0D}"/>
                </a:ext>
              </a:extLst>
            </p:cNvPr>
            <p:cNvSpPr/>
            <p:nvPr/>
          </p:nvSpPr>
          <p:spPr>
            <a:xfrm>
              <a:off x="8868581" y="4186158"/>
              <a:ext cx="1113013" cy="865481"/>
            </a:xfrm>
            <a:prstGeom prst="irregularSeal1">
              <a:avLst/>
            </a:prstGeom>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lnSpc>
                  <a:spcPct val="120000"/>
                </a:lnSpc>
              </a:pPr>
              <a:r>
                <a:rPr lang="zh-CN" altLang="en-US" sz="1200" dirty="0">
                  <a:solidFill>
                    <a:srgbClr val="FF0000"/>
                  </a:solidFill>
                  <a:cs typeface="+mn-ea"/>
                  <a:sym typeface="+mn-lt"/>
                </a:rPr>
                <a:t>拥塞</a:t>
              </a:r>
            </a:p>
            <a:p>
              <a:pPr algn="ctr">
                <a:lnSpc>
                  <a:spcPct val="120000"/>
                </a:lnSpc>
              </a:pPr>
              <a:r>
                <a:rPr lang="zh-CN" altLang="en-US" sz="1200" dirty="0">
                  <a:solidFill>
                    <a:srgbClr val="FF0000"/>
                  </a:solidFill>
                  <a:cs typeface="+mn-ea"/>
                  <a:sym typeface="+mn-lt"/>
                </a:rPr>
                <a:t>丢失</a:t>
              </a:r>
            </a:p>
          </p:txBody>
        </p:sp>
        <p:pic>
          <p:nvPicPr>
            <p:cNvPr id="9" name="图形 8">
              <a:extLst>
                <a:ext uri="{FF2B5EF4-FFF2-40B4-BE49-F238E27FC236}">
                  <a16:creationId xmlns:a16="http://schemas.microsoft.com/office/drawing/2014/main" id="{39289E7C-7683-F16B-A35B-839CCCD248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74448" y="3249929"/>
              <a:ext cx="354812" cy="354812"/>
            </a:xfrm>
            <a:prstGeom prst="rect">
              <a:avLst/>
            </a:prstGeom>
          </p:spPr>
        </p:pic>
        <p:pic>
          <p:nvPicPr>
            <p:cNvPr id="10" name="图形 9">
              <a:extLst>
                <a:ext uri="{FF2B5EF4-FFF2-40B4-BE49-F238E27FC236}">
                  <a16:creationId xmlns:a16="http://schemas.microsoft.com/office/drawing/2014/main" id="{B126CBEB-80C3-3583-13F0-64200C6D9C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6645" y="2573941"/>
              <a:ext cx="413948" cy="313418"/>
            </a:xfrm>
            <a:prstGeom prst="rect">
              <a:avLst/>
            </a:prstGeom>
          </p:spPr>
        </p:pic>
        <p:pic>
          <p:nvPicPr>
            <p:cNvPr id="11" name="图形 10">
              <a:extLst>
                <a:ext uri="{FF2B5EF4-FFF2-40B4-BE49-F238E27FC236}">
                  <a16:creationId xmlns:a16="http://schemas.microsoft.com/office/drawing/2014/main" id="{934A43FB-3554-A97B-42EA-585002425B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64867" y="3249929"/>
              <a:ext cx="354812" cy="354812"/>
            </a:xfrm>
            <a:prstGeom prst="rect">
              <a:avLst/>
            </a:prstGeom>
          </p:spPr>
        </p:pic>
        <p:pic>
          <p:nvPicPr>
            <p:cNvPr id="12" name="图形 11">
              <a:extLst>
                <a:ext uri="{FF2B5EF4-FFF2-40B4-BE49-F238E27FC236}">
                  <a16:creationId xmlns:a16="http://schemas.microsoft.com/office/drawing/2014/main" id="{68CCA8AD-13DB-9C11-692D-31717C2D33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5286" y="3249929"/>
              <a:ext cx="354812" cy="354812"/>
            </a:xfrm>
            <a:prstGeom prst="rect">
              <a:avLst/>
            </a:prstGeom>
          </p:spPr>
        </p:pic>
        <p:pic>
          <p:nvPicPr>
            <p:cNvPr id="13" name="图形 12">
              <a:extLst>
                <a:ext uri="{FF2B5EF4-FFF2-40B4-BE49-F238E27FC236}">
                  <a16:creationId xmlns:a16="http://schemas.microsoft.com/office/drawing/2014/main" id="{727E132C-2FF9-2A86-1C57-3ED67AEDB4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1373" y="2491105"/>
              <a:ext cx="354812" cy="354812"/>
            </a:xfrm>
            <a:prstGeom prst="rect">
              <a:avLst/>
            </a:prstGeom>
          </p:spPr>
        </p:pic>
        <p:pic>
          <p:nvPicPr>
            <p:cNvPr id="14" name="图形 13">
              <a:extLst>
                <a:ext uri="{FF2B5EF4-FFF2-40B4-BE49-F238E27FC236}">
                  <a16:creationId xmlns:a16="http://schemas.microsoft.com/office/drawing/2014/main" id="{DBA12260-03F9-69C3-0048-04616155E6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64867" y="4008753"/>
              <a:ext cx="354812" cy="354812"/>
            </a:xfrm>
            <a:prstGeom prst="rect">
              <a:avLst/>
            </a:prstGeom>
          </p:spPr>
        </p:pic>
        <p:pic>
          <p:nvPicPr>
            <p:cNvPr id="15" name="图形 14">
              <a:extLst>
                <a:ext uri="{FF2B5EF4-FFF2-40B4-BE49-F238E27FC236}">
                  <a16:creationId xmlns:a16="http://schemas.microsoft.com/office/drawing/2014/main" id="{BD52C87D-C4C7-1B33-31EB-38682B8099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8429" y="4050147"/>
              <a:ext cx="413948" cy="313418"/>
            </a:xfrm>
            <a:prstGeom prst="rect">
              <a:avLst/>
            </a:prstGeom>
          </p:spPr>
        </p:pic>
        <p:cxnSp>
          <p:nvCxnSpPr>
            <p:cNvPr id="16" name="直接连接符 15">
              <a:extLst>
                <a:ext uri="{FF2B5EF4-FFF2-40B4-BE49-F238E27FC236}">
                  <a16:creationId xmlns:a16="http://schemas.microsoft.com/office/drawing/2014/main" id="{933CDEAC-A5A8-8961-71CA-261A1C87C092}"/>
                </a:ext>
              </a:extLst>
            </p:cNvPr>
            <p:cNvCxnSpPr>
              <a:stCxn id="9" idx="3"/>
              <a:endCxn id="11" idx="1"/>
            </p:cNvCxnSpPr>
            <p:nvPr/>
          </p:nvCxnSpPr>
          <p:spPr>
            <a:xfrm>
              <a:off x="8529260" y="3427335"/>
              <a:ext cx="935607" cy="0"/>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3EC5F2D1-A906-1FBB-98C4-52993B29A61A}"/>
                </a:ext>
              </a:extLst>
            </p:cNvPr>
            <p:cNvCxnSpPr>
              <a:stCxn id="11" idx="3"/>
              <a:endCxn id="12" idx="1"/>
            </p:cNvCxnSpPr>
            <p:nvPr/>
          </p:nvCxnSpPr>
          <p:spPr>
            <a:xfrm>
              <a:off x="9819679" y="3427335"/>
              <a:ext cx="935607" cy="0"/>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92054DBD-A84A-6B0E-A1D0-681D6BB16B8F}"/>
                </a:ext>
              </a:extLst>
            </p:cNvPr>
            <p:cNvCxnSpPr>
              <a:cxnSpLocks/>
              <a:stCxn id="23" idx="1"/>
              <a:endCxn id="9" idx="0"/>
            </p:cNvCxnSpPr>
            <p:nvPr/>
          </p:nvCxnSpPr>
          <p:spPr>
            <a:xfrm flipH="1">
              <a:off x="8351854" y="2668511"/>
              <a:ext cx="580795" cy="581418"/>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4E6CB40-0E1C-7C1E-6DEE-D8D86699B0B6}"/>
                </a:ext>
              </a:extLst>
            </p:cNvPr>
            <p:cNvCxnSpPr>
              <a:cxnSpLocks/>
              <a:stCxn id="13" idx="3"/>
              <a:endCxn id="12" idx="0"/>
            </p:cNvCxnSpPr>
            <p:nvPr/>
          </p:nvCxnSpPr>
          <p:spPr>
            <a:xfrm>
              <a:off x="10376185" y="2668511"/>
              <a:ext cx="556507" cy="581418"/>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0D5363CC-A519-1295-78FC-CBF8ABB28BBE}"/>
                </a:ext>
              </a:extLst>
            </p:cNvPr>
            <p:cNvCxnSpPr>
              <a:stCxn id="9" idx="2"/>
              <a:endCxn id="14" idx="1"/>
            </p:cNvCxnSpPr>
            <p:nvPr/>
          </p:nvCxnSpPr>
          <p:spPr>
            <a:xfrm>
              <a:off x="8351854" y="3604741"/>
              <a:ext cx="1113013" cy="58141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45448BB1-2603-98FF-55A7-A62A9582D952}"/>
                </a:ext>
              </a:extLst>
            </p:cNvPr>
            <p:cNvCxnSpPr>
              <a:stCxn id="14" idx="3"/>
              <a:endCxn id="12" idx="2"/>
            </p:cNvCxnSpPr>
            <p:nvPr/>
          </p:nvCxnSpPr>
          <p:spPr>
            <a:xfrm flipV="1">
              <a:off x="9819679" y="3604741"/>
              <a:ext cx="1113013" cy="581418"/>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6307F42-800A-B546-58CE-C41B58F32F2D}"/>
                </a:ext>
              </a:extLst>
            </p:cNvPr>
            <p:cNvCxnSpPr>
              <a:stCxn id="11" idx="2"/>
              <a:endCxn id="14" idx="0"/>
            </p:cNvCxnSpPr>
            <p:nvPr/>
          </p:nvCxnSpPr>
          <p:spPr>
            <a:xfrm>
              <a:off x="9642273" y="3604741"/>
              <a:ext cx="0" cy="404012"/>
            </a:xfrm>
            <a:prstGeom prst="line">
              <a:avLst/>
            </a:prstGeom>
          </p:spPr>
          <p:style>
            <a:lnRef idx="3">
              <a:schemeClr val="dk1"/>
            </a:lnRef>
            <a:fillRef idx="0">
              <a:schemeClr val="dk1"/>
            </a:fillRef>
            <a:effectRef idx="2">
              <a:schemeClr val="dk1"/>
            </a:effectRef>
            <a:fontRef idx="minor">
              <a:schemeClr val="tx1"/>
            </a:fontRef>
          </p:style>
        </p:cxnSp>
        <p:pic>
          <p:nvPicPr>
            <p:cNvPr id="23" name="图形 22">
              <a:extLst>
                <a:ext uri="{FF2B5EF4-FFF2-40B4-BE49-F238E27FC236}">
                  <a16:creationId xmlns:a16="http://schemas.microsoft.com/office/drawing/2014/main" id="{31E4F4EC-A78D-651B-16AC-595B51CFE7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2649" y="2491105"/>
              <a:ext cx="354812" cy="354812"/>
            </a:xfrm>
            <a:prstGeom prst="rect">
              <a:avLst/>
            </a:prstGeom>
          </p:spPr>
        </p:pic>
        <p:cxnSp>
          <p:nvCxnSpPr>
            <p:cNvPr id="24" name="直接连接符 23">
              <a:extLst>
                <a:ext uri="{FF2B5EF4-FFF2-40B4-BE49-F238E27FC236}">
                  <a16:creationId xmlns:a16="http://schemas.microsoft.com/office/drawing/2014/main" id="{32E1B19D-F2E8-2D7D-71DD-ABD230FA7593}"/>
                </a:ext>
              </a:extLst>
            </p:cNvPr>
            <p:cNvCxnSpPr>
              <a:stCxn id="23" idx="3"/>
              <a:endCxn id="13" idx="1"/>
            </p:cNvCxnSpPr>
            <p:nvPr/>
          </p:nvCxnSpPr>
          <p:spPr>
            <a:xfrm>
              <a:off x="9287461" y="2668511"/>
              <a:ext cx="733912" cy="0"/>
            </a:xfrm>
            <a:prstGeom prst="line">
              <a:avLst/>
            </a:prstGeom>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F5BEEDDF-E85A-4040-D903-FD3065F89019}"/>
                </a:ext>
              </a:extLst>
            </p:cNvPr>
            <p:cNvCxnSpPr>
              <a:stCxn id="13" idx="2"/>
              <a:endCxn id="11" idx="0"/>
            </p:cNvCxnSpPr>
            <p:nvPr/>
          </p:nvCxnSpPr>
          <p:spPr>
            <a:xfrm flipH="1">
              <a:off x="9642273" y="2845917"/>
              <a:ext cx="556506" cy="404012"/>
            </a:xfrm>
            <a:prstGeom prst="line">
              <a:avLst/>
            </a:prstGeom>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F289272B-CB0B-B254-E82C-0AD237E9F7EF}"/>
                </a:ext>
              </a:extLst>
            </p:cNvPr>
            <p:cNvCxnSpPr>
              <a:stCxn id="10" idx="2"/>
              <a:endCxn id="9" idx="1"/>
            </p:cNvCxnSpPr>
            <p:nvPr/>
          </p:nvCxnSpPr>
          <p:spPr>
            <a:xfrm>
              <a:off x="7913619" y="2887359"/>
              <a:ext cx="260829" cy="539976"/>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26">
              <a:extLst>
                <a:ext uri="{FF2B5EF4-FFF2-40B4-BE49-F238E27FC236}">
                  <a16:creationId xmlns:a16="http://schemas.microsoft.com/office/drawing/2014/main" id="{41528F72-B46A-021E-FC12-9B186A658D39}"/>
                </a:ext>
              </a:extLst>
            </p:cNvPr>
            <p:cNvCxnSpPr>
              <a:stCxn id="15" idx="0"/>
              <a:endCxn id="12" idx="3"/>
            </p:cNvCxnSpPr>
            <p:nvPr/>
          </p:nvCxnSpPr>
          <p:spPr>
            <a:xfrm flipH="1" flipV="1">
              <a:off x="11110098" y="3427335"/>
              <a:ext cx="265305" cy="622812"/>
            </a:xfrm>
            <a:prstGeom prst="line">
              <a:avLst/>
            </a:prstGeom>
          </p:spPr>
          <p:style>
            <a:lnRef idx="2">
              <a:schemeClr val="dk1"/>
            </a:lnRef>
            <a:fillRef idx="0">
              <a:schemeClr val="dk1"/>
            </a:fillRef>
            <a:effectRef idx="1">
              <a:schemeClr val="dk1"/>
            </a:effectRef>
            <a:fontRef idx="minor">
              <a:schemeClr val="tx1"/>
            </a:fontRef>
          </p:style>
        </p:cxnSp>
        <p:sp>
          <p:nvSpPr>
            <p:cNvPr id="28" name="文本框 27">
              <a:extLst>
                <a:ext uri="{FF2B5EF4-FFF2-40B4-BE49-F238E27FC236}">
                  <a16:creationId xmlns:a16="http://schemas.microsoft.com/office/drawing/2014/main" id="{5EB050F6-33DB-6D4B-E6D1-1915DF637D44}"/>
                </a:ext>
              </a:extLst>
            </p:cNvPr>
            <p:cNvSpPr txBox="1"/>
            <p:nvPr/>
          </p:nvSpPr>
          <p:spPr>
            <a:xfrm>
              <a:off x="7704691" y="2266164"/>
              <a:ext cx="453970" cy="327077"/>
            </a:xfrm>
            <a:prstGeom prst="rect">
              <a:avLst/>
            </a:prstGeom>
            <a:noFill/>
          </p:spPr>
          <p:txBody>
            <a:bodyPr wrap="none" rtlCol="0">
              <a:spAutoFit/>
            </a:bodyPr>
            <a:lstStyle/>
            <a:p>
              <a:pPr>
                <a:lnSpc>
                  <a:spcPct val="120000"/>
                </a:lnSpc>
              </a:pPr>
              <a:r>
                <a:rPr lang="en-US" altLang="zh-CN" sz="1400" dirty="0">
                  <a:cs typeface="+mn-ea"/>
                  <a:sym typeface="+mn-lt"/>
                </a:rPr>
                <a:t>Src</a:t>
              </a:r>
              <a:endParaRPr lang="zh-CN" altLang="en-US" sz="1400" dirty="0">
                <a:cs typeface="+mn-ea"/>
                <a:sym typeface="+mn-lt"/>
              </a:endParaRPr>
            </a:p>
          </p:txBody>
        </p:sp>
        <p:sp>
          <p:nvSpPr>
            <p:cNvPr id="29" name="文本框 28">
              <a:extLst>
                <a:ext uri="{FF2B5EF4-FFF2-40B4-BE49-F238E27FC236}">
                  <a16:creationId xmlns:a16="http://schemas.microsoft.com/office/drawing/2014/main" id="{D4F649F5-B5C8-9513-9568-3438BB5FF033}"/>
                </a:ext>
              </a:extLst>
            </p:cNvPr>
            <p:cNvSpPr txBox="1"/>
            <p:nvPr/>
          </p:nvSpPr>
          <p:spPr>
            <a:xfrm>
              <a:off x="10689393" y="4047693"/>
              <a:ext cx="553357" cy="327077"/>
            </a:xfrm>
            <a:prstGeom prst="rect">
              <a:avLst/>
            </a:prstGeom>
            <a:noFill/>
          </p:spPr>
          <p:txBody>
            <a:bodyPr wrap="none" rtlCol="0">
              <a:spAutoFit/>
            </a:bodyPr>
            <a:lstStyle/>
            <a:p>
              <a:pPr>
                <a:lnSpc>
                  <a:spcPct val="120000"/>
                </a:lnSpc>
              </a:pPr>
              <a:r>
                <a:rPr lang="en-US" altLang="zh-CN" sz="1400" dirty="0">
                  <a:cs typeface="+mn-ea"/>
                  <a:sym typeface="+mn-lt"/>
                </a:rPr>
                <a:t>Dest</a:t>
              </a:r>
              <a:endParaRPr lang="zh-CN" altLang="en-US" sz="1400" dirty="0">
                <a:cs typeface="+mn-ea"/>
                <a:sym typeface="+mn-lt"/>
              </a:endParaRPr>
            </a:p>
          </p:txBody>
        </p:sp>
        <p:sp>
          <p:nvSpPr>
            <p:cNvPr id="30" name="矩形 29">
              <a:extLst>
                <a:ext uri="{FF2B5EF4-FFF2-40B4-BE49-F238E27FC236}">
                  <a16:creationId xmlns:a16="http://schemas.microsoft.com/office/drawing/2014/main" id="{09F25814-F308-7B80-84FE-FA2608D680FC}"/>
                </a:ext>
              </a:extLst>
            </p:cNvPr>
            <p:cNvSpPr/>
            <p:nvPr/>
          </p:nvSpPr>
          <p:spPr>
            <a:xfrm rot="1688981">
              <a:off x="8577512" y="3845151"/>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31" name="直接箭头连接符 30">
              <a:extLst>
                <a:ext uri="{FF2B5EF4-FFF2-40B4-BE49-F238E27FC236}">
                  <a16:creationId xmlns:a16="http://schemas.microsoft.com/office/drawing/2014/main" id="{CD2E6709-8B6B-3E6E-C77A-A1120B69039B}"/>
                </a:ext>
              </a:extLst>
            </p:cNvPr>
            <p:cNvCxnSpPr>
              <a:cxnSpLocks/>
              <a:stCxn id="30" idx="3"/>
            </p:cNvCxnSpPr>
            <p:nvPr/>
          </p:nvCxnSpPr>
          <p:spPr>
            <a:xfrm rot="1688981">
              <a:off x="8705696" y="39629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6A64C3E-276B-6AD3-4167-60584C9D1A41}"/>
                </a:ext>
              </a:extLst>
            </p:cNvPr>
            <p:cNvSpPr/>
            <p:nvPr/>
          </p:nvSpPr>
          <p:spPr>
            <a:xfrm rot="3847590">
              <a:off x="7818924" y="3073166"/>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33" name="直接箭头连接符 32">
              <a:extLst>
                <a:ext uri="{FF2B5EF4-FFF2-40B4-BE49-F238E27FC236}">
                  <a16:creationId xmlns:a16="http://schemas.microsoft.com/office/drawing/2014/main" id="{08691BCF-A43D-2F28-C7F1-CAC45000AAE7}"/>
                </a:ext>
              </a:extLst>
            </p:cNvPr>
            <p:cNvCxnSpPr>
              <a:cxnSpLocks/>
              <a:stCxn id="32" idx="3"/>
            </p:cNvCxnSpPr>
            <p:nvPr/>
          </p:nvCxnSpPr>
          <p:spPr>
            <a:xfrm rot="3847590">
              <a:off x="7890288" y="3245532"/>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0F8F6687-1BB0-E4D8-D789-DF1E7403339F}"/>
                </a:ext>
              </a:extLst>
            </p:cNvPr>
            <p:cNvSpPr/>
            <p:nvPr/>
          </p:nvSpPr>
          <p:spPr>
            <a:xfrm>
              <a:off x="8868581" y="321260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35" name="直接箭头连接符 34">
              <a:extLst>
                <a:ext uri="{FF2B5EF4-FFF2-40B4-BE49-F238E27FC236}">
                  <a16:creationId xmlns:a16="http://schemas.microsoft.com/office/drawing/2014/main" id="{D9687573-A6B9-FD2B-9238-8BBAF59CDAD2}"/>
                </a:ext>
              </a:extLst>
            </p:cNvPr>
            <p:cNvCxnSpPr>
              <a:cxnSpLocks/>
              <a:stCxn id="34" idx="3"/>
            </p:cNvCxnSpPr>
            <p:nvPr/>
          </p:nvCxnSpPr>
          <p:spPr>
            <a:xfrm>
              <a:off x="9011856" y="327017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8C092AC-67B9-BC0A-6B9C-D0DF59EBF16B}"/>
                </a:ext>
              </a:extLst>
            </p:cNvPr>
            <p:cNvSpPr/>
            <p:nvPr/>
          </p:nvSpPr>
          <p:spPr>
            <a:xfrm rot="5400000">
              <a:off x="9762641" y="4429887"/>
              <a:ext cx="194939"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37" name="直接箭头连接符 36">
              <a:extLst>
                <a:ext uri="{FF2B5EF4-FFF2-40B4-BE49-F238E27FC236}">
                  <a16:creationId xmlns:a16="http://schemas.microsoft.com/office/drawing/2014/main" id="{3EEDFC2A-E285-B88D-06B0-E7CA24D569F6}"/>
                </a:ext>
              </a:extLst>
            </p:cNvPr>
            <p:cNvCxnSpPr>
              <a:cxnSpLocks/>
              <a:stCxn id="36" idx="3"/>
            </p:cNvCxnSpPr>
            <p:nvPr/>
          </p:nvCxnSpPr>
          <p:spPr>
            <a:xfrm rot="5400000">
              <a:off x="9783985" y="4661050"/>
              <a:ext cx="152252"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0F99B19F-B7E4-0BD5-0404-300DCD3F29E7}"/>
                </a:ext>
              </a:extLst>
            </p:cNvPr>
            <p:cNvSpPr/>
            <p:nvPr/>
          </p:nvSpPr>
          <p:spPr>
            <a:xfrm rot="3821847">
              <a:off x="11274318" y="3605031"/>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39" name="直接箭头连接符 38">
              <a:extLst>
                <a:ext uri="{FF2B5EF4-FFF2-40B4-BE49-F238E27FC236}">
                  <a16:creationId xmlns:a16="http://schemas.microsoft.com/office/drawing/2014/main" id="{5E9A9EBE-0C24-12EA-D058-E02CA4249651}"/>
                </a:ext>
              </a:extLst>
            </p:cNvPr>
            <p:cNvCxnSpPr>
              <a:cxnSpLocks/>
              <a:stCxn id="38" idx="3"/>
            </p:cNvCxnSpPr>
            <p:nvPr/>
          </p:nvCxnSpPr>
          <p:spPr>
            <a:xfrm rot="3821847">
              <a:off x="11346541" y="3776977"/>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D513F004-EEA1-5BF2-A3DA-EEBBCB8728C9}"/>
                </a:ext>
              </a:extLst>
            </p:cNvPr>
            <p:cNvSpPr/>
            <p:nvPr/>
          </p:nvSpPr>
          <p:spPr>
            <a:xfrm>
              <a:off x="10251647" y="321260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41" name="直接箭头连接符 40">
              <a:extLst>
                <a:ext uri="{FF2B5EF4-FFF2-40B4-BE49-F238E27FC236}">
                  <a16:creationId xmlns:a16="http://schemas.microsoft.com/office/drawing/2014/main" id="{1D45B25C-39B6-60BE-F5B0-51F2632B9BA2}"/>
                </a:ext>
              </a:extLst>
            </p:cNvPr>
            <p:cNvCxnSpPr>
              <a:cxnSpLocks/>
              <a:stCxn id="40" idx="3"/>
            </p:cNvCxnSpPr>
            <p:nvPr/>
          </p:nvCxnSpPr>
          <p:spPr>
            <a:xfrm>
              <a:off x="10394922" y="327017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C99BDEB-68AF-1841-D705-6B0173FD6874}"/>
                </a:ext>
              </a:extLst>
            </p:cNvPr>
            <p:cNvSpPr txBox="1"/>
            <p:nvPr/>
          </p:nvSpPr>
          <p:spPr>
            <a:xfrm>
              <a:off x="9720464" y="4663033"/>
              <a:ext cx="282450" cy="294824"/>
            </a:xfrm>
            <a:prstGeom prst="rect">
              <a:avLst/>
            </a:prstGeom>
            <a:noFill/>
          </p:spPr>
          <p:txBody>
            <a:bodyPr wrap="none" rtlCol="0">
              <a:spAutoFit/>
            </a:bodyPr>
            <a:lstStyle/>
            <a:p>
              <a:pPr>
                <a:lnSpc>
                  <a:spcPct val="120000"/>
                </a:lnSpc>
              </a:pPr>
              <a:r>
                <a:rPr lang="en-US" altLang="zh-CN" sz="1200" b="1" dirty="0">
                  <a:solidFill>
                    <a:srgbClr val="FF0000"/>
                  </a:solidFill>
                  <a:cs typeface="+mn-ea"/>
                  <a:sym typeface="+mn-lt"/>
                </a:rPr>
                <a:t>◊</a:t>
              </a:r>
              <a:endParaRPr lang="zh-CN" altLang="en-US" sz="1200" b="1" dirty="0">
                <a:solidFill>
                  <a:srgbClr val="FF0000"/>
                </a:solidFill>
                <a:cs typeface="+mn-ea"/>
                <a:sym typeface="+mn-lt"/>
              </a:endParaRPr>
            </a:p>
          </p:txBody>
        </p:sp>
        <p:sp>
          <p:nvSpPr>
            <p:cNvPr id="43" name="任意多边形: 形状 42">
              <a:extLst>
                <a:ext uri="{FF2B5EF4-FFF2-40B4-BE49-F238E27FC236}">
                  <a16:creationId xmlns:a16="http://schemas.microsoft.com/office/drawing/2014/main" id="{6E1BFA2C-73D5-FE67-A397-B708C853F033}"/>
                </a:ext>
              </a:extLst>
            </p:cNvPr>
            <p:cNvSpPr/>
            <p:nvPr/>
          </p:nvSpPr>
          <p:spPr>
            <a:xfrm>
              <a:off x="8081682" y="2931459"/>
              <a:ext cx="1250577" cy="1062317"/>
            </a:xfrm>
            <a:custGeom>
              <a:avLst/>
              <a:gdLst>
                <a:gd name="connsiteX0" fmla="*/ 1250577 w 1250577"/>
                <a:gd name="connsiteY0" fmla="*/ 1062317 h 1062317"/>
                <a:gd name="connsiteX1" fmla="*/ 457200 w 1250577"/>
                <a:gd name="connsiteY1" fmla="*/ 636494 h 1062317"/>
                <a:gd name="connsiteX2" fmla="*/ 0 w 1250577"/>
                <a:gd name="connsiteY2" fmla="*/ 0 h 1062317"/>
              </a:gdLst>
              <a:ahLst/>
              <a:cxnLst>
                <a:cxn ang="0">
                  <a:pos x="connsiteX0" y="connsiteY0"/>
                </a:cxn>
                <a:cxn ang="0">
                  <a:pos x="connsiteX1" y="connsiteY1"/>
                </a:cxn>
                <a:cxn ang="0">
                  <a:pos x="connsiteX2" y="connsiteY2"/>
                </a:cxn>
              </a:cxnLst>
              <a:rect l="l" t="t" r="r" b="b"/>
              <a:pathLst>
                <a:path w="1250577" h="1062317">
                  <a:moveTo>
                    <a:pt x="1250577" y="1062317"/>
                  </a:moveTo>
                  <a:cubicBezTo>
                    <a:pt x="958103" y="937932"/>
                    <a:pt x="665629" y="813547"/>
                    <a:pt x="457200" y="636494"/>
                  </a:cubicBezTo>
                  <a:cubicBezTo>
                    <a:pt x="248770" y="459441"/>
                    <a:pt x="124385" y="229720"/>
                    <a:pt x="0" y="0"/>
                  </a:cubicBezTo>
                </a:path>
              </a:pathLst>
            </a:custGeom>
            <a:ln>
              <a:prstDash val="dash"/>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lnSpc>
                  <a:spcPct val="120000"/>
                </a:lnSpc>
              </a:pPr>
              <a:endParaRPr lang="zh-CN" altLang="en-US">
                <a:cs typeface="+mn-ea"/>
                <a:sym typeface="+mn-lt"/>
              </a:endParaRPr>
            </a:p>
          </p:txBody>
        </p:sp>
        <p:sp>
          <p:nvSpPr>
            <p:cNvPr id="44" name="文本框 43">
              <a:extLst>
                <a:ext uri="{FF2B5EF4-FFF2-40B4-BE49-F238E27FC236}">
                  <a16:creationId xmlns:a16="http://schemas.microsoft.com/office/drawing/2014/main" id="{FB8FA868-2395-D6EC-1BF5-EE14AA166FD0}"/>
                </a:ext>
              </a:extLst>
            </p:cNvPr>
            <p:cNvSpPr txBox="1"/>
            <p:nvPr/>
          </p:nvSpPr>
          <p:spPr>
            <a:xfrm>
              <a:off x="8536715" y="3479636"/>
              <a:ext cx="992579" cy="328551"/>
            </a:xfrm>
            <a:prstGeom prst="rect">
              <a:avLst/>
            </a:prstGeom>
            <a:noFill/>
          </p:spPr>
          <p:txBody>
            <a:bodyPr wrap="none" rtlCol="0">
              <a:spAutoFit/>
            </a:bodyPr>
            <a:lstStyle/>
            <a:p>
              <a:pPr>
                <a:lnSpc>
                  <a:spcPct val="120000"/>
                </a:lnSpc>
              </a:pPr>
              <a:r>
                <a:rPr lang="en-US" altLang="zh-CN" sz="1400" dirty="0">
                  <a:cs typeface="+mn-ea"/>
                  <a:sym typeface="+mn-lt"/>
                </a:rPr>
                <a:t>ICMP</a:t>
              </a:r>
              <a:r>
                <a:rPr lang="zh-CN" altLang="en-US" sz="1400" dirty="0">
                  <a:cs typeface="+mn-ea"/>
                  <a:sym typeface="+mn-lt"/>
                </a:rPr>
                <a:t>报告</a:t>
              </a:r>
            </a:p>
          </p:txBody>
        </p:sp>
      </p:grpSp>
    </p:spTree>
    <p:extLst>
      <p:ext uri="{BB962C8B-B14F-4D97-AF65-F5344CB8AC3E}">
        <p14:creationId xmlns:p14="http://schemas.microsoft.com/office/powerpoint/2010/main" val="268267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B53737BD-1B89-4BC1-85CF-EEAA1ABA4E2A}"/>
              </a:ext>
            </a:extLst>
          </p:cNvPr>
          <p:cNvGrpSpPr/>
          <p:nvPr/>
        </p:nvGrpSpPr>
        <p:grpSpPr>
          <a:xfrm>
            <a:off x="2271576" y="3445170"/>
            <a:ext cx="6967673" cy="2653075"/>
            <a:chOff x="2271576" y="3445170"/>
            <a:chExt cx="6967673" cy="2653075"/>
          </a:xfrm>
        </p:grpSpPr>
        <p:pic>
          <p:nvPicPr>
            <p:cNvPr id="7" name="图片 6">
              <a:extLst>
                <a:ext uri="{FF2B5EF4-FFF2-40B4-BE49-F238E27FC236}">
                  <a16:creationId xmlns:a16="http://schemas.microsoft.com/office/drawing/2014/main" id="{1A6F635B-E07C-D852-7FB0-182FAAFEA7A1}"/>
                </a:ext>
              </a:extLst>
            </p:cNvPr>
            <p:cNvPicPr>
              <a:picLocks noChangeAspect="1"/>
            </p:cNvPicPr>
            <p:nvPr/>
          </p:nvPicPr>
          <p:blipFill>
            <a:blip r:embed="rId2"/>
            <a:stretch>
              <a:fillRect/>
            </a:stretch>
          </p:blipFill>
          <p:spPr>
            <a:xfrm>
              <a:off x="2271576" y="3445170"/>
              <a:ext cx="6967673" cy="2653075"/>
            </a:xfrm>
            <a:prstGeom prst="rect">
              <a:avLst/>
            </a:prstGeom>
          </p:spPr>
        </p:pic>
        <p:pic>
          <p:nvPicPr>
            <p:cNvPr id="8" name="图片 7">
              <a:extLst>
                <a:ext uri="{FF2B5EF4-FFF2-40B4-BE49-F238E27FC236}">
                  <a16:creationId xmlns:a16="http://schemas.microsoft.com/office/drawing/2014/main" id="{78FF57C8-254A-402D-8944-5121141D1EFD}"/>
                </a:ext>
              </a:extLst>
            </p:cNvPr>
            <p:cNvPicPr>
              <a:picLocks noChangeAspect="1"/>
            </p:cNvPicPr>
            <p:nvPr/>
          </p:nvPicPr>
          <p:blipFill>
            <a:blip r:embed="rId3"/>
            <a:stretch>
              <a:fillRect/>
            </a:stretch>
          </p:blipFill>
          <p:spPr>
            <a:xfrm>
              <a:off x="4362569" y="4013315"/>
              <a:ext cx="385625" cy="378739"/>
            </a:xfrm>
            <a:prstGeom prst="rect">
              <a:avLst/>
            </a:prstGeom>
          </p:spPr>
        </p:pic>
        <p:pic>
          <p:nvPicPr>
            <p:cNvPr id="9" name="图片 8">
              <a:extLst>
                <a:ext uri="{FF2B5EF4-FFF2-40B4-BE49-F238E27FC236}">
                  <a16:creationId xmlns:a16="http://schemas.microsoft.com/office/drawing/2014/main" id="{C8EA9E4A-AE04-488F-8ED1-B629375AB59E}"/>
                </a:ext>
              </a:extLst>
            </p:cNvPr>
            <p:cNvPicPr>
              <a:picLocks noChangeAspect="1"/>
            </p:cNvPicPr>
            <p:nvPr/>
          </p:nvPicPr>
          <p:blipFill>
            <a:blip r:embed="rId3"/>
            <a:stretch>
              <a:fillRect/>
            </a:stretch>
          </p:blipFill>
          <p:spPr>
            <a:xfrm>
              <a:off x="4263148" y="4512631"/>
              <a:ext cx="385626" cy="378740"/>
            </a:xfrm>
            <a:prstGeom prst="rect">
              <a:avLst/>
            </a:prstGeom>
          </p:spPr>
        </p:pic>
        <p:pic>
          <p:nvPicPr>
            <p:cNvPr id="10" name="图片 9">
              <a:extLst>
                <a:ext uri="{FF2B5EF4-FFF2-40B4-BE49-F238E27FC236}">
                  <a16:creationId xmlns:a16="http://schemas.microsoft.com/office/drawing/2014/main" id="{9833E0D4-FF3B-42F1-B715-13F7F1D830E7}"/>
                </a:ext>
              </a:extLst>
            </p:cNvPr>
            <p:cNvPicPr>
              <a:picLocks noChangeAspect="1"/>
            </p:cNvPicPr>
            <p:nvPr/>
          </p:nvPicPr>
          <p:blipFill>
            <a:blip r:embed="rId3"/>
            <a:stretch>
              <a:fillRect/>
            </a:stretch>
          </p:blipFill>
          <p:spPr>
            <a:xfrm>
              <a:off x="6254397" y="4116390"/>
              <a:ext cx="385626" cy="378740"/>
            </a:xfrm>
            <a:prstGeom prst="rect">
              <a:avLst/>
            </a:prstGeom>
          </p:spPr>
        </p:pic>
        <p:pic>
          <p:nvPicPr>
            <p:cNvPr id="11" name="图片 10">
              <a:extLst>
                <a:ext uri="{FF2B5EF4-FFF2-40B4-BE49-F238E27FC236}">
                  <a16:creationId xmlns:a16="http://schemas.microsoft.com/office/drawing/2014/main" id="{6A5F4303-1B25-4DC3-890D-29E2D51824EB}"/>
                </a:ext>
              </a:extLst>
            </p:cNvPr>
            <p:cNvPicPr>
              <a:picLocks noChangeAspect="1"/>
            </p:cNvPicPr>
            <p:nvPr/>
          </p:nvPicPr>
          <p:blipFill>
            <a:blip r:embed="rId3"/>
            <a:stretch>
              <a:fillRect/>
            </a:stretch>
          </p:blipFill>
          <p:spPr>
            <a:xfrm>
              <a:off x="5369786" y="4202684"/>
              <a:ext cx="385626" cy="378740"/>
            </a:xfrm>
            <a:prstGeom prst="rect">
              <a:avLst/>
            </a:prstGeom>
          </p:spPr>
        </p:pic>
        <p:pic>
          <p:nvPicPr>
            <p:cNvPr id="12" name="图片 11">
              <a:extLst>
                <a:ext uri="{FF2B5EF4-FFF2-40B4-BE49-F238E27FC236}">
                  <a16:creationId xmlns:a16="http://schemas.microsoft.com/office/drawing/2014/main" id="{20769117-66BA-443C-B70B-5768165921DD}"/>
                </a:ext>
              </a:extLst>
            </p:cNvPr>
            <p:cNvPicPr>
              <a:picLocks noChangeAspect="1"/>
            </p:cNvPicPr>
            <p:nvPr/>
          </p:nvPicPr>
          <p:blipFill>
            <a:blip r:embed="rId3"/>
            <a:stretch>
              <a:fillRect/>
            </a:stretch>
          </p:blipFill>
          <p:spPr>
            <a:xfrm>
              <a:off x="5385207" y="4646896"/>
              <a:ext cx="385626" cy="378740"/>
            </a:xfrm>
            <a:prstGeom prst="rect">
              <a:avLst/>
            </a:prstGeom>
          </p:spPr>
        </p:pic>
        <p:pic>
          <p:nvPicPr>
            <p:cNvPr id="13" name="图片 12">
              <a:extLst>
                <a:ext uri="{FF2B5EF4-FFF2-40B4-BE49-F238E27FC236}">
                  <a16:creationId xmlns:a16="http://schemas.microsoft.com/office/drawing/2014/main" id="{520EE202-E6BC-43DE-B12E-78E5BDEAEB91}"/>
                </a:ext>
              </a:extLst>
            </p:cNvPr>
            <p:cNvPicPr>
              <a:picLocks noChangeAspect="1"/>
            </p:cNvPicPr>
            <p:nvPr/>
          </p:nvPicPr>
          <p:blipFill>
            <a:blip r:embed="rId3"/>
            <a:stretch>
              <a:fillRect/>
            </a:stretch>
          </p:blipFill>
          <p:spPr>
            <a:xfrm>
              <a:off x="4999581" y="5025636"/>
              <a:ext cx="385626" cy="378740"/>
            </a:xfrm>
            <a:prstGeom prst="rect">
              <a:avLst/>
            </a:prstGeom>
          </p:spPr>
        </p:pic>
        <p:pic>
          <p:nvPicPr>
            <p:cNvPr id="14" name="图片 13">
              <a:extLst>
                <a:ext uri="{FF2B5EF4-FFF2-40B4-BE49-F238E27FC236}">
                  <a16:creationId xmlns:a16="http://schemas.microsoft.com/office/drawing/2014/main" id="{C161E982-6519-4BA8-9EF6-105C8B0524BF}"/>
                </a:ext>
              </a:extLst>
            </p:cNvPr>
            <p:cNvPicPr>
              <a:picLocks noChangeAspect="1"/>
            </p:cNvPicPr>
            <p:nvPr/>
          </p:nvPicPr>
          <p:blipFill>
            <a:blip r:embed="rId3"/>
            <a:stretch>
              <a:fillRect/>
            </a:stretch>
          </p:blipFill>
          <p:spPr>
            <a:xfrm>
              <a:off x="6254397" y="4582337"/>
              <a:ext cx="385626" cy="378740"/>
            </a:xfrm>
            <a:prstGeom prst="rect">
              <a:avLst/>
            </a:prstGeom>
          </p:spPr>
        </p:pic>
        <p:pic>
          <p:nvPicPr>
            <p:cNvPr id="15" name="图片 14">
              <a:extLst>
                <a:ext uri="{FF2B5EF4-FFF2-40B4-BE49-F238E27FC236}">
                  <a16:creationId xmlns:a16="http://schemas.microsoft.com/office/drawing/2014/main" id="{7E55D926-77C3-4684-B81F-C3E594E90F95}"/>
                </a:ext>
              </a:extLst>
            </p:cNvPr>
            <p:cNvPicPr>
              <a:picLocks noChangeAspect="1"/>
            </p:cNvPicPr>
            <p:nvPr/>
          </p:nvPicPr>
          <p:blipFill>
            <a:blip r:embed="rId3"/>
            <a:stretch>
              <a:fillRect/>
            </a:stretch>
          </p:blipFill>
          <p:spPr>
            <a:xfrm>
              <a:off x="5963475" y="5150921"/>
              <a:ext cx="385626" cy="378740"/>
            </a:xfrm>
            <a:prstGeom prst="rect">
              <a:avLst/>
            </a:prstGeom>
          </p:spPr>
        </p:pic>
        <p:pic>
          <p:nvPicPr>
            <p:cNvPr id="16" name="图片 15">
              <a:extLst>
                <a:ext uri="{FF2B5EF4-FFF2-40B4-BE49-F238E27FC236}">
                  <a16:creationId xmlns:a16="http://schemas.microsoft.com/office/drawing/2014/main" id="{F1364276-5C0C-41B9-A9DC-2EA0A5D0F322}"/>
                </a:ext>
              </a:extLst>
            </p:cNvPr>
            <p:cNvPicPr>
              <a:picLocks noChangeAspect="1"/>
            </p:cNvPicPr>
            <p:nvPr/>
          </p:nvPicPr>
          <p:blipFill>
            <a:blip r:embed="rId3"/>
            <a:stretch>
              <a:fillRect/>
            </a:stretch>
          </p:blipFill>
          <p:spPr>
            <a:xfrm>
              <a:off x="7065576" y="4969610"/>
              <a:ext cx="385626" cy="378740"/>
            </a:xfrm>
            <a:prstGeom prst="rect">
              <a:avLst/>
            </a:prstGeom>
          </p:spPr>
        </p:pic>
        <p:pic>
          <p:nvPicPr>
            <p:cNvPr id="17" name="图片 16">
              <a:extLst>
                <a:ext uri="{FF2B5EF4-FFF2-40B4-BE49-F238E27FC236}">
                  <a16:creationId xmlns:a16="http://schemas.microsoft.com/office/drawing/2014/main" id="{2A25C1BA-E1FE-43D2-9EC7-89BD6DD91F04}"/>
                </a:ext>
              </a:extLst>
            </p:cNvPr>
            <p:cNvPicPr>
              <a:picLocks noChangeAspect="1"/>
            </p:cNvPicPr>
            <p:nvPr/>
          </p:nvPicPr>
          <p:blipFill>
            <a:blip r:embed="rId3"/>
            <a:stretch>
              <a:fillRect/>
            </a:stretch>
          </p:blipFill>
          <p:spPr>
            <a:xfrm>
              <a:off x="7436479" y="4329958"/>
              <a:ext cx="385626" cy="378740"/>
            </a:xfrm>
            <a:prstGeom prst="rect">
              <a:avLst/>
            </a:prstGeom>
          </p:spPr>
        </p:pic>
      </p:grpSp>
      <p:sp>
        <p:nvSpPr>
          <p:cNvPr id="2" name="标题 1">
            <a:extLst>
              <a:ext uri="{FF2B5EF4-FFF2-40B4-BE49-F238E27FC236}">
                <a16:creationId xmlns:a16="http://schemas.microsoft.com/office/drawing/2014/main" id="{EFBA8DB5-0C52-EB53-5282-88232D4A7BAC}"/>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QoS</a:t>
            </a:r>
            <a:r>
              <a:rPr lang="zh-CN" altLang="en-US" sz="3200" dirty="0">
                <a:latin typeface="+mn-lt"/>
                <a:ea typeface="+mn-ea"/>
                <a:cs typeface="+mn-ea"/>
                <a:sym typeface="+mn-lt"/>
              </a:rPr>
              <a:t>服务模型 </a:t>
            </a:r>
            <a:r>
              <a:rPr lang="en-US" altLang="zh-CN" sz="3200" dirty="0">
                <a:latin typeface="+mn-lt"/>
                <a:ea typeface="+mn-ea"/>
                <a:cs typeface="+mn-ea"/>
                <a:sym typeface="+mn-lt"/>
              </a:rPr>
              <a:t>– IntServ</a:t>
            </a:r>
            <a:r>
              <a:rPr lang="zh-CN" altLang="en-US" sz="3200" dirty="0">
                <a:latin typeface="+mn-lt"/>
                <a:ea typeface="+mn-ea"/>
                <a:cs typeface="+mn-ea"/>
                <a:sym typeface="+mn-lt"/>
              </a:rPr>
              <a:t>模型</a:t>
            </a:r>
          </a:p>
        </p:txBody>
      </p:sp>
      <p:sp>
        <p:nvSpPr>
          <p:cNvPr id="3" name="内容占位符 2">
            <a:extLst>
              <a:ext uri="{FF2B5EF4-FFF2-40B4-BE49-F238E27FC236}">
                <a16:creationId xmlns:a16="http://schemas.microsoft.com/office/drawing/2014/main" id="{0C27788D-E7FA-84EE-30EB-B2E6349852D7}"/>
              </a:ext>
            </a:extLst>
          </p:cNvPr>
          <p:cNvSpPr>
            <a:spLocks noGrp="1"/>
          </p:cNvSpPr>
          <p:nvPr>
            <p:ph idx="1"/>
          </p:nvPr>
        </p:nvSpPr>
        <p:spPr>
          <a:xfrm>
            <a:off x="660399" y="1028700"/>
            <a:ext cx="10712451" cy="2653074"/>
          </a:xfrm>
        </p:spPr>
        <p:txBody>
          <a:bodyPr vert="horz" lIns="91440" tIns="45720" rIns="91440" bIns="45720" rtlCol="0">
            <a:normAutofit fontScale="92500" lnSpcReduction="2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IntServ</a:t>
            </a:r>
            <a:r>
              <a:rPr lang="zh-CN" altLang="en-US" sz="2400" dirty="0">
                <a:solidFill>
                  <a:schemeClr val="accent1"/>
                </a:solidFill>
                <a:cs typeface="+mn-ea"/>
                <a:sym typeface="+mn-lt"/>
              </a:rPr>
              <a:t>模型：</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应用程序发送报文前，需要通过信令（</a:t>
            </a:r>
            <a:r>
              <a:rPr lang="en-US" altLang="zh-CN" sz="2000" dirty="0">
                <a:solidFill>
                  <a:schemeClr val="accent1"/>
                </a:solidFill>
                <a:cs typeface="+mn-ea"/>
                <a:sym typeface="+mn-lt"/>
              </a:rPr>
              <a:t>signaling</a:t>
            </a:r>
            <a:r>
              <a:rPr lang="zh-CN" altLang="en-US" sz="2000" dirty="0">
                <a:solidFill>
                  <a:schemeClr val="accent1"/>
                </a:solidFill>
                <a:cs typeface="+mn-ea"/>
                <a:sym typeface="+mn-lt"/>
              </a:rPr>
              <a:t>）向网络描述它的流量参数，申请特定</a:t>
            </a:r>
            <a:r>
              <a:rPr lang="en-US" altLang="zh-CN" sz="2000" dirty="0">
                <a:solidFill>
                  <a:schemeClr val="accent1"/>
                </a:solidFill>
                <a:cs typeface="+mn-ea"/>
                <a:sym typeface="+mn-lt"/>
              </a:rPr>
              <a:t>QoS</a:t>
            </a:r>
            <a:r>
              <a:rPr lang="zh-CN" altLang="en-US" sz="2000" dirty="0">
                <a:solidFill>
                  <a:schemeClr val="accent1"/>
                </a:solidFill>
                <a:cs typeface="+mn-ea"/>
                <a:sym typeface="+mn-lt"/>
              </a:rPr>
              <a:t>服务</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网络在流量参数描述的范围内，预留资源以承诺满足该请求</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在收到确认信息，确定网络已经为这个应用程序的报文预留了资源后，应用程序才开始发送报文，并将发送的报文控制在流量参数描述的范围内</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网络节点为每个流维护一个状态，并基于这个状态执行相应的</a:t>
            </a:r>
            <a:r>
              <a:rPr lang="en-US" altLang="zh-CN" sz="2000" dirty="0">
                <a:solidFill>
                  <a:schemeClr val="accent1"/>
                </a:solidFill>
                <a:cs typeface="+mn-ea"/>
                <a:sym typeface="+mn-lt"/>
              </a:rPr>
              <a:t>QoS</a:t>
            </a:r>
            <a:r>
              <a:rPr lang="zh-CN" altLang="en-US" sz="2000" dirty="0">
                <a:solidFill>
                  <a:schemeClr val="accent1"/>
                </a:solidFill>
                <a:cs typeface="+mn-ea"/>
                <a:sym typeface="+mn-lt"/>
              </a:rPr>
              <a:t>动作，来满足对应用程序的承诺</a:t>
            </a:r>
          </a:p>
        </p:txBody>
      </p:sp>
      <p:sp>
        <p:nvSpPr>
          <p:cNvPr id="4" name="日期占位符 3">
            <a:extLst>
              <a:ext uri="{FF2B5EF4-FFF2-40B4-BE49-F238E27FC236}">
                <a16:creationId xmlns:a16="http://schemas.microsoft.com/office/drawing/2014/main" id="{112B9AD0-6D3D-FD4B-83FE-C36837EF06E6}"/>
              </a:ext>
            </a:extLst>
          </p:cNvPr>
          <p:cNvSpPr>
            <a:spLocks noGrp="1"/>
          </p:cNvSpPr>
          <p:nvPr>
            <p:ph type="dt" sz="half" idx="10"/>
          </p:nvPr>
        </p:nvSpPr>
        <p:spPr/>
        <p:txBody>
          <a:bodyPr/>
          <a:lstStyle/>
          <a:p>
            <a:pPr>
              <a:lnSpc>
                <a:spcPct val="120000"/>
              </a:lnSpc>
            </a:pPr>
            <a:fld id="{DA075966-6FBB-438C-B200-C8B5BE350C04}"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4D28BFC4-63AD-24F6-D4E0-6DB6399D0A8E}"/>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F3BF3DBD-0991-A225-8214-B9030A0FEFC6}"/>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32</a:t>
            </a:fld>
            <a:endParaRPr lang="en-US">
              <a:cs typeface="+mn-ea"/>
              <a:sym typeface="+mn-lt"/>
            </a:endParaRPr>
          </a:p>
        </p:txBody>
      </p:sp>
    </p:spTree>
    <p:extLst>
      <p:ext uri="{BB962C8B-B14F-4D97-AF65-F5344CB8AC3E}">
        <p14:creationId xmlns:p14="http://schemas.microsoft.com/office/powerpoint/2010/main" val="2743196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73EE7-088E-2541-0190-725CF29E0B67}"/>
              </a:ext>
            </a:extLst>
          </p:cNvPr>
          <p:cNvSpPr>
            <a:spLocks noGrp="1"/>
          </p:cNvSpPr>
          <p:nvPr>
            <p:ph type="title"/>
          </p:nvPr>
        </p:nvSpPr>
        <p:spPr/>
        <p:txBody>
          <a:bodyPr/>
          <a:lstStyle/>
          <a:p>
            <a:pPr>
              <a:lnSpc>
                <a:spcPct val="120000"/>
              </a:lnSpc>
            </a:pPr>
            <a:r>
              <a:rPr lang="en-US" altLang="zh-CN" dirty="0">
                <a:latin typeface="+mn-lt"/>
                <a:ea typeface="+mn-ea"/>
                <a:cs typeface="+mn-ea"/>
                <a:sym typeface="+mn-lt"/>
              </a:rPr>
              <a:t>QoS</a:t>
            </a:r>
            <a:r>
              <a:rPr lang="zh-CN" altLang="en-US" dirty="0">
                <a:latin typeface="+mn-lt"/>
                <a:ea typeface="+mn-ea"/>
                <a:cs typeface="+mn-ea"/>
                <a:sym typeface="+mn-lt"/>
              </a:rPr>
              <a:t>服务模型 </a:t>
            </a:r>
            <a:r>
              <a:rPr lang="en-US" altLang="zh-CN" dirty="0">
                <a:latin typeface="+mn-lt"/>
                <a:ea typeface="+mn-ea"/>
                <a:cs typeface="+mn-ea"/>
                <a:sym typeface="+mn-lt"/>
              </a:rPr>
              <a:t>– DiffServ</a:t>
            </a:r>
            <a:r>
              <a:rPr lang="zh-CN" altLang="en-US" dirty="0">
                <a:latin typeface="+mn-lt"/>
                <a:ea typeface="+mn-ea"/>
                <a:cs typeface="+mn-ea"/>
                <a:sym typeface="+mn-lt"/>
              </a:rPr>
              <a:t>模型</a:t>
            </a:r>
          </a:p>
        </p:txBody>
      </p:sp>
      <p:sp>
        <p:nvSpPr>
          <p:cNvPr id="3" name="内容占位符 2">
            <a:extLst>
              <a:ext uri="{FF2B5EF4-FFF2-40B4-BE49-F238E27FC236}">
                <a16:creationId xmlns:a16="http://schemas.microsoft.com/office/drawing/2014/main" id="{05B7ED72-6F1C-32AC-BC35-ACF710915E49}"/>
              </a:ext>
            </a:extLst>
          </p:cNvPr>
          <p:cNvSpPr>
            <a:spLocks noGrp="1"/>
          </p:cNvSpPr>
          <p:nvPr>
            <p:ph idx="1"/>
          </p:nvPr>
        </p:nvSpPr>
        <p:spPr>
          <a:xfrm>
            <a:off x="660400" y="1130300"/>
            <a:ext cx="10858500" cy="3061153"/>
          </a:xfrm>
        </p:spPr>
        <p:txBody>
          <a:bodyPr vert="horz" lIns="91440" tIns="45720" rIns="91440" bIns="45720" rtlCol="0">
            <a:normAutofit fontScale="92500" lnSpcReduction="1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DiffServ</a:t>
            </a:r>
            <a:r>
              <a:rPr lang="zh-CN" altLang="en-US" sz="2400" dirty="0">
                <a:solidFill>
                  <a:schemeClr val="accent1"/>
                </a:solidFill>
                <a:cs typeface="+mn-ea"/>
                <a:sym typeface="+mn-lt"/>
              </a:rPr>
              <a:t>模型是当前网络中的主流</a:t>
            </a:r>
            <a:r>
              <a:rPr lang="en-US" altLang="zh-CN" sz="2400" dirty="0">
                <a:solidFill>
                  <a:schemeClr val="accent1"/>
                </a:solidFill>
                <a:cs typeface="+mn-ea"/>
                <a:sym typeface="+mn-lt"/>
              </a:rPr>
              <a:t>QoS</a:t>
            </a:r>
            <a:r>
              <a:rPr lang="zh-CN" altLang="en-US" sz="2400" dirty="0">
                <a:solidFill>
                  <a:schemeClr val="accent1"/>
                </a:solidFill>
                <a:cs typeface="+mn-ea"/>
                <a:sym typeface="+mn-lt"/>
              </a:rPr>
              <a:t>服务模型：</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将网络中的流量分成多个类，每个类享受不同的处理，尤其是网络出现拥塞时不同的类会享受不同的优先处理，从而得到不同的丢弃率、时延以及时延抖动</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同一类的业务在网络中会被聚合起来统一发送，保证相同的延迟、抖动、丢包率等</a:t>
            </a:r>
            <a:r>
              <a:rPr lang="en-US" altLang="zh-CN" sz="2000" dirty="0">
                <a:solidFill>
                  <a:schemeClr val="accent1"/>
                </a:solidFill>
                <a:cs typeface="+mn-ea"/>
                <a:sym typeface="+mn-lt"/>
              </a:rPr>
              <a:t>QoS</a:t>
            </a:r>
            <a:r>
              <a:rPr lang="zh-CN" altLang="en-US" sz="2000" dirty="0">
                <a:solidFill>
                  <a:schemeClr val="accent1"/>
                </a:solidFill>
                <a:cs typeface="+mn-ea"/>
                <a:sym typeface="+mn-lt"/>
              </a:rPr>
              <a:t>指标</a:t>
            </a:r>
            <a:endParaRPr lang="en-US" altLang="zh-CN" sz="2000" dirty="0">
              <a:solidFill>
                <a:schemeClr val="accent1"/>
              </a:solidFill>
              <a:cs typeface="+mn-ea"/>
              <a:sym typeface="+mn-lt"/>
            </a:endParaRP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DiffServ</a:t>
            </a:r>
            <a:r>
              <a:rPr lang="zh-CN" altLang="en-US" sz="2400" dirty="0">
                <a:solidFill>
                  <a:schemeClr val="accent1"/>
                </a:solidFill>
                <a:cs typeface="+mn-ea"/>
                <a:sym typeface="+mn-lt"/>
              </a:rPr>
              <a:t>是一种基于报文流的</a:t>
            </a:r>
            <a:r>
              <a:rPr lang="en-US" altLang="zh-CN" sz="2400" dirty="0">
                <a:solidFill>
                  <a:schemeClr val="accent1"/>
                </a:solidFill>
                <a:cs typeface="+mn-ea"/>
                <a:sym typeface="+mn-lt"/>
              </a:rPr>
              <a:t>QoS</a:t>
            </a:r>
            <a:r>
              <a:rPr lang="zh-CN" altLang="en-US" sz="2400" dirty="0">
                <a:solidFill>
                  <a:schemeClr val="accent1"/>
                </a:solidFill>
                <a:cs typeface="+mn-ea"/>
                <a:sym typeface="+mn-lt"/>
              </a:rPr>
              <a:t>模型，工作原理：</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业务流分类和汇聚工作在网络边缘由边缘路由器完成。边界路由器可以通过多种条件（比如报文的源地址和目的地址、</a:t>
            </a:r>
            <a:r>
              <a:rPr lang="en-US" altLang="zh-CN" sz="2000" dirty="0" err="1">
                <a:solidFill>
                  <a:schemeClr val="accent1"/>
                </a:solidFill>
                <a:cs typeface="+mn-ea"/>
                <a:sym typeface="+mn-lt"/>
              </a:rPr>
              <a:t>ToS</a:t>
            </a:r>
            <a:r>
              <a:rPr lang="zh-CN" altLang="en-US" sz="2000" dirty="0">
                <a:solidFill>
                  <a:schemeClr val="accent1"/>
                </a:solidFill>
                <a:cs typeface="+mn-ea"/>
                <a:sym typeface="+mn-lt"/>
              </a:rPr>
              <a:t>域中的优先级、协议类型等）灵活地对报文进行分类，对不同的报文设置不同的标记字段</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其他路由器只需要简单地识别报文中的这些标记，进行资源分配和流量控制</a:t>
            </a:r>
            <a:endParaRPr lang="en-US" altLang="zh-CN" sz="2000" dirty="0">
              <a:solidFill>
                <a:schemeClr val="accent1"/>
              </a:solidFill>
              <a:cs typeface="+mn-ea"/>
              <a:sym typeface="+mn-lt"/>
            </a:endParaRPr>
          </a:p>
        </p:txBody>
      </p:sp>
      <p:sp>
        <p:nvSpPr>
          <p:cNvPr id="4" name="日期占位符 3">
            <a:extLst>
              <a:ext uri="{FF2B5EF4-FFF2-40B4-BE49-F238E27FC236}">
                <a16:creationId xmlns:a16="http://schemas.microsoft.com/office/drawing/2014/main" id="{3DA57BD9-7BEA-B87D-A8F5-ABC1FEDE5143}"/>
              </a:ext>
            </a:extLst>
          </p:cNvPr>
          <p:cNvSpPr>
            <a:spLocks noGrp="1"/>
          </p:cNvSpPr>
          <p:nvPr>
            <p:ph type="dt" sz="half" idx="10"/>
          </p:nvPr>
        </p:nvSpPr>
        <p:spPr/>
        <p:txBody>
          <a:bodyPr/>
          <a:lstStyle/>
          <a:p>
            <a:pPr>
              <a:lnSpc>
                <a:spcPct val="120000"/>
              </a:lnSpc>
            </a:pPr>
            <a:fld id="{308FB760-27D7-4842-A4B6-2AB3B3F92F15}"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B229BD75-7913-76CA-17F0-EEC620806956}"/>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2DB4D51B-1618-1BC0-716E-232977D2AE2F}"/>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33</a:t>
            </a:fld>
            <a:endParaRPr lang="en-US">
              <a:cs typeface="+mn-ea"/>
              <a:sym typeface="+mn-lt"/>
            </a:endParaRPr>
          </a:p>
        </p:txBody>
      </p:sp>
      <p:sp>
        <p:nvSpPr>
          <p:cNvPr id="8" name="内容占位符 2">
            <a:extLst>
              <a:ext uri="{FF2B5EF4-FFF2-40B4-BE49-F238E27FC236}">
                <a16:creationId xmlns:a16="http://schemas.microsoft.com/office/drawing/2014/main" id="{A906EA72-9788-C5E9-6E48-40586995BCE7}"/>
              </a:ext>
            </a:extLst>
          </p:cNvPr>
          <p:cNvSpPr txBox="1">
            <a:spLocks/>
          </p:cNvSpPr>
          <p:nvPr/>
        </p:nvSpPr>
        <p:spPr>
          <a:xfrm>
            <a:off x="660400" y="4191453"/>
            <a:ext cx="5618480" cy="2161631"/>
          </a:xfrm>
          <a:prstGeom prst="rect">
            <a:avLst/>
          </a:prstGeom>
        </p:spPr>
        <p:txBody>
          <a:bodyPr vert="horz" lIns="91440" tIns="45720" rIns="91440" bIns="45720" rtlCol="0">
            <a:normAutofit fontScale="85000" lnSpcReduction="10000"/>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b="1">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DiffServ</a:t>
            </a:r>
            <a:r>
              <a:rPr lang="zh-CN" altLang="en-US" dirty="0">
                <a:sym typeface="+mn-lt"/>
              </a:rPr>
              <a:t>模型充分考虑了</a:t>
            </a:r>
            <a:r>
              <a:rPr lang="en-US" altLang="zh-CN" dirty="0">
                <a:sym typeface="+mn-lt"/>
              </a:rPr>
              <a:t>IP</a:t>
            </a:r>
            <a:r>
              <a:rPr lang="zh-CN" altLang="en-US" dirty="0">
                <a:sym typeface="+mn-lt"/>
              </a:rPr>
              <a:t>网络本身灵活性、可扩展性强的特点，将复杂的服务质量保证通过报文自身携带的信息转换为单跳行为，从而大大减少了信令的工作。因此，</a:t>
            </a:r>
            <a:r>
              <a:rPr lang="en-US" altLang="zh-CN" dirty="0">
                <a:sym typeface="+mn-lt"/>
              </a:rPr>
              <a:t>DiffServ</a:t>
            </a:r>
            <a:r>
              <a:rPr lang="zh-CN" altLang="en-US" dirty="0">
                <a:sym typeface="+mn-lt"/>
              </a:rPr>
              <a:t>模型不但适合运营商环境使用，而且也大大加快了</a:t>
            </a:r>
            <a:r>
              <a:rPr lang="en-US" altLang="zh-CN" dirty="0">
                <a:sym typeface="+mn-lt"/>
              </a:rPr>
              <a:t>IP QoS</a:t>
            </a:r>
            <a:r>
              <a:rPr lang="zh-CN" altLang="en-US" dirty="0">
                <a:sym typeface="+mn-lt"/>
              </a:rPr>
              <a:t>在实际网络中应用的进程。</a:t>
            </a:r>
          </a:p>
        </p:txBody>
      </p:sp>
      <p:grpSp>
        <p:nvGrpSpPr>
          <p:cNvPr id="20" name="组合 19">
            <a:extLst>
              <a:ext uri="{FF2B5EF4-FFF2-40B4-BE49-F238E27FC236}">
                <a16:creationId xmlns:a16="http://schemas.microsoft.com/office/drawing/2014/main" id="{B2A91EBF-9903-43A8-BC46-9C371BFAD8B3}"/>
              </a:ext>
            </a:extLst>
          </p:cNvPr>
          <p:cNvGrpSpPr/>
          <p:nvPr/>
        </p:nvGrpSpPr>
        <p:grpSpPr>
          <a:xfrm>
            <a:off x="6369050" y="4248059"/>
            <a:ext cx="5162550" cy="2105025"/>
            <a:chOff x="6369050" y="4248059"/>
            <a:chExt cx="5162550" cy="2105025"/>
          </a:xfrm>
        </p:grpSpPr>
        <p:pic>
          <p:nvPicPr>
            <p:cNvPr id="7" name="图片 6">
              <a:extLst>
                <a:ext uri="{FF2B5EF4-FFF2-40B4-BE49-F238E27FC236}">
                  <a16:creationId xmlns:a16="http://schemas.microsoft.com/office/drawing/2014/main" id="{4A271365-5B59-891A-FF0C-00916073E9F4}"/>
                </a:ext>
              </a:extLst>
            </p:cNvPr>
            <p:cNvPicPr>
              <a:picLocks noChangeAspect="1"/>
            </p:cNvPicPr>
            <p:nvPr/>
          </p:nvPicPr>
          <p:blipFill>
            <a:blip r:embed="rId3"/>
            <a:stretch>
              <a:fillRect/>
            </a:stretch>
          </p:blipFill>
          <p:spPr>
            <a:xfrm>
              <a:off x="6369050" y="4248059"/>
              <a:ext cx="5162550" cy="2105025"/>
            </a:xfrm>
            <a:prstGeom prst="rect">
              <a:avLst/>
            </a:prstGeom>
          </p:spPr>
        </p:pic>
        <p:pic>
          <p:nvPicPr>
            <p:cNvPr id="9" name="图片 8">
              <a:extLst>
                <a:ext uri="{FF2B5EF4-FFF2-40B4-BE49-F238E27FC236}">
                  <a16:creationId xmlns:a16="http://schemas.microsoft.com/office/drawing/2014/main" id="{75634E65-A6FF-4359-9E27-7DD641641773}"/>
                </a:ext>
              </a:extLst>
            </p:cNvPr>
            <p:cNvPicPr>
              <a:picLocks noChangeAspect="1"/>
            </p:cNvPicPr>
            <p:nvPr/>
          </p:nvPicPr>
          <p:blipFill>
            <a:blip r:embed="rId4"/>
            <a:stretch>
              <a:fillRect/>
            </a:stretch>
          </p:blipFill>
          <p:spPr>
            <a:xfrm>
              <a:off x="7820266" y="4652387"/>
              <a:ext cx="270901" cy="292692"/>
            </a:xfrm>
            <a:prstGeom prst="rect">
              <a:avLst/>
            </a:prstGeom>
          </p:spPr>
        </p:pic>
        <p:pic>
          <p:nvPicPr>
            <p:cNvPr id="11" name="图片 10">
              <a:extLst>
                <a:ext uri="{FF2B5EF4-FFF2-40B4-BE49-F238E27FC236}">
                  <a16:creationId xmlns:a16="http://schemas.microsoft.com/office/drawing/2014/main" id="{9A9250B0-68C8-466B-BB13-9759AA087D87}"/>
                </a:ext>
              </a:extLst>
            </p:cNvPr>
            <p:cNvPicPr>
              <a:picLocks noChangeAspect="1"/>
            </p:cNvPicPr>
            <p:nvPr/>
          </p:nvPicPr>
          <p:blipFill>
            <a:blip r:embed="rId4"/>
            <a:stretch>
              <a:fillRect/>
            </a:stretch>
          </p:blipFill>
          <p:spPr>
            <a:xfrm>
              <a:off x="7738024" y="4979576"/>
              <a:ext cx="270901" cy="292692"/>
            </a:xfrm>
            <a:prstGeom prst="rect">
              <a:avLst/>
            </a:prstGeom>
          </p:spPr>
        </p:pic>
        <p:pic>
          <p:nvPicPr>
            <p:cNvPr id="12" name="图片 11">
              <a:extLst>
                <a:ext uri="{FF2B5EF4-FFF2-40B4-BE49-F238E27FC236}">
                  <a16:creationId xmlns:a16="http://schemas.microsoft.com/office/drawing/2014/main" id="{185B4F4A-FAB5-435B-9E31-C24233453FAF}"/>
                </a:ext>
              </a:extLst>
            </p:cNvPr>
            <p:cNvPicPr>
              <a:picLocks noChangeAspect="1"/>
            </p:cNvPicPr>
            <p:nvPr/>
          </p:nvPicPr>
          <p:blipFill>
            <a:blip r:embed="rId4"/>
            <a:stretch>
              <a:fillRect/>
            </a:stretch>
          </p:blipFill>
          <p:spPr>
            <a:xfrm>
              <a:off x="8532730" y="4754162"/>
              <a:ext cx="270901" cy="292692"/>
            </a:xfrm>
            <a:prstGeom prst="rect">
              <a:avLst/>
            </a:prstGeom>
          </p:spPr>
        </p:pic>
        <p:pic>
          <p:nvPicPr>
            <p:cNvPr id="13" name="图片 12">
              <a:extLst>
                <a:ext uri="{FF2B5EF4-FFF2-40B4-BE49-F238E27FC236}">
                  <a16:creationId xmlns:a16="http://schemas.microsoft.com/office/drawing/2014/main" id="{AFFECCBC-62F0-4763-83DF-E13E745C107F}"/>
                </a:ext>
              </a:extLst>
            </p:cNvPr>
            <p:cNvPicPr>
              <a:picLocks noChangeAspect="1"/>
            </p:cNvPicPr>
            <p:nvPr/>
          </p:nvPicPr>
          <p:blipFill>
            <a:blip r:embed="rId4"/>
            <a:stretch>
              <a:fillRect/>
            </a:stretch>
          </p:blipFill>
          <p:spPr>
            <a:xfrm>
              <a:off x="8271877" y="5360859"/>
              <a:ext cx="270901" cy="292692"/>
            </a:xfrm>
            <a:prstGeom prst="rect">
              <a:avLst/>
            </a:prstGeom>
          </p:spPr>
        </p:pic>
        <p:pic>
          <p:nvPicPr>
            <p:cNvPr id="14" name="图片 13">
              <a:extLst>
                <a:ext uri="{FF2B5EF4-FFF2-40B4-BE49-F238E27FC236}">
                  <a16:creationId xmlns:a16="http://schemas.microsoft.com/office/drawing/2014/main" id="{7D84622B-584D-48F2-9F1C-E7BE98704000}"/>
                </a:ext>
              </a:extLst>
            </p:cNvPr>
            <p:cNvPicPr>
              <a:picLocks noChangeAspect="1"/>
            </p:cNvPicPr>
            <p:nvPr/>
          </p:nvPicPr>
          <p:blipFill>
            <a:blip r:embed="rId4"/>
            <a:stretch>
              <a:fillRect/>
            </a:stretch>
          </p:blipFill>
          <p:spPr>
            <a:xfrm>
              <a:off x="8542778" y="5065080"/>
              <a:ext cx="270901" cy="292692"/>
            </a:xfrm>
            <a:prstGeom prst="rect">
              <a:avLst/>
            </a:prstGeom>
          </p:spPr>
        </p:pic>
        <p:pic>
          <p:nvPicPr>
            <p:cNvPr id="15" name="图片 14">
              <a:extLst>
                <a:ext uri="{FF2B5EF4-FFF2-40B4-BE49-F238E27FC236}">
                  <a16:creationId xmlns:a16="http://schemas.microsoft.com/office/drawing/2014/main" id="{4AB8F8AF-CED9-4C7B-85A1-33D9383E872A}"/>
                </a:ext>
              </a:extLst>
            </p:cNvPr>
            <p:cNvPicPr>
              <a:picLocks noChangeAspect="1"/>
            </p:cNvPicPr>
            <p:nvPr/>
          </p:nvPicPr>
          <p:blipFill>
            <a:blip r:embed="rId4"/>
            <a:stretch>
              <a:fillRect/>
            </a:stretch>
          </p:blipFill>
          <p:spPr>
            <a:xfrm>
              <a:off x="9152780" y="4683797"/>
              <a:ext cx="270901" cy="292692"/>
            </a:xfrm>
            <a:prstGeom prst="rect">
              <a:avLst/>
            </a:prstGeom>
          </p:spPr>
        </p:pic>
        <p:pic>
          <p:nvPicPr>
            <p:cNvPr id="16" name="图片 15">
              <a:extLst>
                <a:ext uri="{FF2B5EF4-FFF2-40B4-BE49-F238E27FC236}">
                  <a16:creationId xmlns:a16="http://schemas.microsoft.com/office/drawing/2014/main" id="{56572D5C-D142-44A8-B328-CD85639AABE7}"/>
                </a:ext>
              </a:extLst>
            </p:cNvPr>
            <p:cNvPicPr>
              <a:picLocks noChangeAspect="1"/>
            </p:cNvPicPr>
            <p:nvPr/>
          </p:nvPicPr>
          <p:blipFill>
            <a:blip r:embed="rId4"/>
            <a:stretch>
              <a:fillRect/>
            </a:stretch>
          </p:blipFill>
          <p:spPr>
            <a:xfrm>
              <a:off x="9159968" y="5033095"/>
              <a:ext cx="270901" cy="292692"/>
            </a:xfrm>
            <a:prstGeom prst="rect">
              <a:avLst/>
            </a:prstGeom>
          </p:spPr>
        </p:pic>
        <p:pic>
          <p:nvPicPr>
            <p:cNvPr id="17" name="图片 16">
              <a:extLst>
                <a:ext uri="{FF2B5EF4-FFF2-40B4-BE49-F238E27FC236}">
                  <a16:creationId xmlns:a16="http://schemas.microsoft.com/office/drawing/2014/main" id="{C7012BF5-1165-44EB-93F8-BC20233DB49A}"/>
                </a:ext>
              </a:extLst>
            </p:cNvPr>
            <p:cNvPicPr>
              <a:picLocks noChangeAspect="1"/>
            </p:cNvPicPr>
            <p:nvPr/>
          </p:nvPicPr>
          <p:blipFill>
            <a:blip r:embed="rId4"/>
            <a:stretch>
              <a:fillRect/>
            </a:stretch>
          </p:blipFill>
          <p:spPr>
            <a:xfrm>
              <a:off x="8954756" y="5468833"/>
              <a:ext cx="270901" cy="292692"/>
            </a:xfrm>
            <a:prstGeom prst="rect">
              <a:avLst/>
            </a:prstGeom>
          </p:spPr>
        </p:pic>
        <p:pic>
          <p:nvPicPr>
            <p:cNvPr id="18" name="图片 17">
              <a:extLst>
                <a:ext uri="{FF2B5EF4-FFF2-40B4-BE49-F238E27FC236}">
                  <a16:creationId xmlns:a16="http://schemas.microsoft.com/office/drawing/2014/main" id="{27E15FB9-5645-45DE-A1C5-1B4B2DC93592}"/>
                </a:ext>
              </a:extLst>
            </p:cNvPr>
            <p:cNvPicPr>
              <a:picLocks noChangeAspect="1"/>
            </p:cNvPicPr>
            <p:nvPr/>
          </p:nvPicPr>
          <p:blipFill>
            <a:blip r:embed="rId4"/>
            <a:stretch>
              <a:fillRect/>
            </a:stretch>
          </p:blipFill>
          <p:spPr>
            <a:xfrm>
              <a:off x="9737316" y="5322487"/>
              <a:ext cx="270901" cy="292692"/>
            </a:xfrm>
            <a:prstGeom prst="rect">
              <a:avLst/>
            </a:prstGeom>
          </p:spPr>
        </p:pic>
        <p:pic>
          <p:nvPicPr>
            <p:cNvPr id="19" name="图片 18">
              <a:extLst>
                <a:ext uri="{FF2B5EF4-FFF2-40B4-BE49-F238E27FC236}">
                  <a16:creationId xmlns:a16="http://schemas.microsoft.com/office/drawing/2014/main" id="{65244B53-8B5A-41CB-B138-4376DDC670FF}"/>
                </a:ext>
              </a:extLst>
            </p:cNvPr>
            <p:cNvPicPr>
              <a:picLocks noChangeAspect="1"/>
            </p:cNvPicPr>
            <p:nvPr/>
          </p:nvPicPr>
          <p:blipFill>
            <a:blip r:embed="rId4"/>
            <a:stretch>
              <a:fillRect/>
            </a:stretch>
          </p:blipFill>
          <p:spPr>
            <a:xfrm>
              <a:off x="10033196" y="4863921"/>
              <a:ext cx="270901" cy="292692"/>
            </a:xfrm>
            <a:prstGeom prst="rect">
              <a:avLst/>
            </a:prstGeom>
          </p:spPr>
        </p:pic>
      </p:grpSp>
    </p:spTree>
    <p:extLst>
      <p:ext uri="{BB962C8B-B14F-4D97-AF65-F5344CB8AC3E}">
        <p14:creationId xmlns:p14="http://schemas.microsoft.com/office/powerpoint/2010/main" val="1339915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lstStyle/>
          <a:p>
            <a:pPr>
              <a:lnSpc>
                <a:spcPct val="120000"/>
              </a:lnSpc>
            </a:pPr>
            <a:r>
              <a:rPr lang="en-US" altLang="zh-CN" dirty="0">
                <a:latin typeface="+mn-lt"/>
                <a:ea typeface="+mn-ea"/>
                <a:cs typeface="+mn-ea"/>
                <a:sym typeface="+mn-lt"/>
              </a:rPr>
              <a:t>QoS</a:t>
            </a:r>
            <a:r>
              <a:rPr lang="zh-CN" altLang="en-US" dirty="0">
                <a:latin typeface="+mn-lt"/>
                <a:ea typeface="+mn-ea"/>
                <a:cs typeface="+mn-ea"/>
                <a:sym typeface="+mn-lt"/>
              </a:rPr>
              <a:t>保障技术 </a:t>
            </a:r>
            <a:r>
              <a:rPr lang="en-US" altLang="zh-CN" dirty="0">
                <a:latin typeface="+mn-lt"/>
                <a:ea typeface="+mn-ea"/>
                <a:cs typeface="+mn-ea"/>
                <a:sym typeface="+mn-lt"/>
              </a:rPr>
              <a:t>– </a:t>
            </a:r>
            <a:r>
              <a:rPr lang="zh-CN" altLang="en-US" dirty="0">
                <a:latin typeface="+mn-lt"/>
                <a:ea typeface="+mn-ea"/>
                <a:cs typeface="+mn-ea"/>
                <a:sym typeface="+mn-lt"/>
              </a:rPr>
              <a:t>拥塞控制和流量控制</a:t>
            </a:r>
            <a:endParaRPr lang="en-US" dirty="0">
              <a:latin typeface="+mn-lt"/>
              <a:ea typeface="+mn-ea"/>
              <a:cs typeface="+mn-ea"/>
              <a:sym typeface="+mn-lt"/>
            </a:endParaRPr>
          </a:p>
        </p:txBody>
      </p:sp>
      <p:sp>
        <p:nvSpPr>
          <p:cNvPr id="3" name="日期占位符 3">
            <a:extLst>
              <a:ext uri="{FF2B5EF4-FFF2-40B4-BE49-F238E27FC236}">
                <a16:creationId xmlns:a16="http://schemas.microsoft.com/office/drawing/2014/main" id="{17418B20-84E0-6B08-B1E9-7E0E427B0CB8}"/>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DD97FA4C-9006-07CB-4E12-733470D5579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C200F81E-6970-891A-ADB6-069F1441A3C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34</a:t>
            </a:fld>
            <a:endParaRPr lang="en-US">
              <a:cs typeface="+mn-ea"/>
              <a:sym typeface="+mn-lt"/>
            </a:endParaRPr>
          </a:p>
        </p:txBody>
      </p:sp>
      <p:graphicFrame>
        <p:nvGraphicFramePr>
          <p:cNvPr id="8" name="图示 7">
            <a:extLst>
              <a:ext uri="{FF2B5EF4-FFF2-40B4-BE49-F238E27FC236}">
                <a16:creationId xmlns:a16="http://schemas.microsoft.com/office/drawing/2014/main" id="{724E2C70-F5D8-7ECA-1050-6FD8618F54B3}"/>
              </a:ext>
            </a:extLst>
          </p:cNvPr>
          <p:cNvGraphicFramePr/>
          <p:nvPr>
            <p:extLst>
              <p:ext uri="{D42A27DB-BD31-4B8C-83A1-F6EECF244321}">
                <p14:modId xmlns:p14="http://schemas.microsoft.com/office/powerpoint/2010/main" val="118045533"/>
              </p:ext>
            </p:extLst>
          </p:nvPr>
        </p:nvGraphicFramePr>
        <p:xfrm>
          <a:off x="1219200" y="1546411"/>
          <a:ext cx="8940800" cy="4591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83879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拥塞控制</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拥塞</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网络或其一部分出现过多的包，导致网络性能下降的现象。</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产生的原因</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节点的处理速度</a:t>
            </a:r>
            <a:r>
              <a:rPr lang="en-US" altLang="zh-CN" sz="2000" dirty="0">
                <a:solidFill>
                  <a:schemeClr val="accent1"/>
                </a:solidFill>
                <a:cs typeface="+mn-ea"/>
                <a:sym typeface="+mn-lt"/>
              </a:rPr>
              <a:t>—</a:t>
            </a:r>
            <a:r>
              <a:rPr lang="zh-CN" altLang="en-US" sz="2000" dirty="0">
                <a:solidFill>
                  <a:schemeClr val="accent1"/>
                </a:solidFill>
                <a:cs typeface="+mn-ea"/>
                <a:sym typeface="+mn-lt"/>
              </a:rPr>
              <a:t>影响输入队列</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输出链路的传输速度</a:t>
            </a:r>
            <a:r>
              <a:rPr lang="en-US" altLang="zh-CN" sz="2000" dirty="0">
                <a:solidFill>
                  <a:schemeClr val="accent1"/>
                </a:solidFill>
                <a:cs typeface="+mn-ea"/>
                <a:sym typeface="+mn-lt"/>
              </a:rPr>
              <a:t>—</a:t>
            </a:r>
            <a:r>
              <a:rPr lang="zh-CN" altLang="en-US" sz="2000" dirty="0">
                <a:solidFill>
                  <a:schemeClr val="accent1"/>
                </a:solidFill>
                <a:cs typeface="+mn-ea"/>
                <a:sym typeface="+mn-lt"/>
              </a:rPr>
              <a:t>影响输出队列</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对系统的影响</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系统吞吐量下降</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传输延迟增大</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对策：增加资源，或者降低负载</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7D5AC4A8-667E-A0E6-E69A-94FE95DC3589}"/>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6ADD534E-7C41-61EB-9C5E-C2FEEAD774B5}"/>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02A09963-3A80-8798-0BBE-D8001E265F92}"/>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35</a:t>
            </a:fld>
            <a:endParaRPr lang="en-US">
              <a:cs typeface="+mn-ea"/>
              <a:sym typeface="+mn-lt"/>
            </a:endParaRPr>
          </a:p>
        </p:txBody>
      </p:sp>
    </p:spTree>
    <p:custDataLst>
      <p:tags r:id="rId1"/>
    </p:custDataLst>
    <p:extLst>
      <p:ext uri="{BB962C8B-B14F-4D97-AF65-F5344CB8AC3E}">
        <p14:creationId xmlns:p14="http://schemas.microsoft.com/office/powerpoint/2010/main" val="1503305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拥塞对系统的影响</a:t>
            </a:r>
            <a:endParaRPr lang="en-US" sz="3200" dirty="0">
              <a:latin typeface="+mn-lt"/>
              <a:ea typeface="+mn-ea"/>
              <a:cs typeface="+mn-ea"/>
              <a:sym typeface="+mn-lt"/>
            </a:endParaRPr>
          </a:p>
        </p:txBody>
      </p:sp>
      <p:sp>
        <p:nvSpPr>
          <p:cNvPr id="3" name="Line 87">
            <a:extLst>
              <a:ext uri="{FF2B5EF4-FFF2-40B4-BE49-F238E27FC236}">
                <a16:creationId xmlns:a16="http://schemas.microsoft.com/office/drawing/2014/main" id="{778BE115-8E81-0780-7E17-89103F8C3007}"/>
              </a:ext>
            </a:extLst>
          </p:cNvPr>
          <p:cNvSpPr>
            <a:spLocks noChangeShapeType="1"/>
          </p:cNvSpPr>
          <p:nvPr/>
        </p:nvSpPr>
        <p:spPr bwMode="auto">
          <a:xfrm>
            <a:off x="2262188" y="5157787"/>
            <a:ext cx="2951162" cy="0"/>
          </a:xfrm>
          <a:prstGeom prst="line">
            <a:avLst/>
          </a:prstGeom>
          <a:noFill/>
          <a:ln w="19050" cap="rnd">
            <a:solidFill>
              <a:schemeClr val="tx1"/>
            </a:solidFill>
            <a:round/>
            <a:headEnd type="none" w="sm" len="sm"/>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5" name="Line 88">
            <a:extLst>
              <a:ext uri="{FF2B5EF4-FFF2-40B4-BE49-F238E27FC236}">
                <a16:creationId xmlns:a16="http://schemas.microsoft.com/office/drawing/2014/main" id="{DF76CAE9-EE6E-9CF4-327A-332050756920}"/>
              </a:ext>
            </a:extLst>
          </p:cNvPr>
          <p:cNvSpPr>
            <a:spLocks noChangeShapeType="1"/>
          </p:cNvSpPr>
          <p:nvPr/>
        </p:nvSpPr>
        <p:spPr bwMode="auto">
          <a:xfrm>
            <a:off x="6440488" y="5157787"/>
            <a:ext cx="2951162" cy="0"/>
          </a:xfrm>
          <a:prstGeom prst="line">
            <a:avLst/>
          </a:prstGeom>
          <a:noFill/>
          <a:ln w="19050" cap="rnd">
            <a:solidFill>
              <a:schemeClr val="tx1"/>
            </a:solidFill>
            <a:round/>
            <a:headEnd type="none" w="sm" len="sm"/>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7" name="Line 89">
            <a:extLst>
              <a:ext uri="{FF2B5EF4-FFF2-40B4-BE49-F238E27FC236}">
                <a16:creationId xmlns:a16="http://schemas.microsoft.com/office/drawing/2014/main" id="{1A00BCA7-B4E7-F561-1C42-20A2BA925F0D}"/>
              </a:ext>
            </a:extLst>
          </p:cNvPr>
          <p:cNvSpPr>
            <a:spLocks noChangeShapeType="1"/>
          </p:cNvSpPr>
          <p:nvPr/>
        </p:nvSpPr>
        <p:spPr bwMode="auto">
          <a:xfrm flipV="1">
            <a:off x="2262188" y="1485899"/>
            <a:ext cx="0" cy="3671888"/>
          </a:xfrm>
          <a:prstGeom prst="line">
            <a:avLst/>
          </a:prstGeom>
          <a:noFill/>
          <a:ln w="19050" cap="rnd">
            <a:solidFill>
              <a:schemeClr val="tx1"/>
            </a:solidFill>
            <a:round/>
            <a:headEnd type="none" w="sm" len="sm"/>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8" name="Line 90">
            <a:extLst>
              <a:ext uri="{FF2B5EF4-FFF2-40B4-BE49-F238E27FC236}">
                <a16:creationId xmlns:a16="http://schemas.microsoft.com/office/drawing/2014/main" id="{2A2F2753-D6B7-976A-C73B-89ED5B199C30}"/>
              </a:ext>
            </a:extLst>
          </p:cNvPr>
          <p:cNvSpPr>
            <a:spLocks noChangeShapeType="1"/>
          </p:cNvSpPr>
          <p:nvPr/>
        </p:nvSpPr>
        <p:spPr bwMode="auto">
          <a:xfrm flipV="1">
            <a:off x="6440488" y="1485899"/>
            <a:ext cx="0" cy="3671888"/>
          </a:xfrm>
          <a:prstGeom prst="line">
            <a:avLst/>
          </a:prstGeom>
          <a:noFill/>
          <a:ln w="19050" cap="rnd">
            <a:solidFill>
              <a:schemeClr val="tx1"/>
            </a:solidFill>
            <a:round/>
            <a:headEnd type="none" w="sm" len="sm"/>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9" name="Freeform 91">
            <a:extLst>
              <a:ext uri="{FF2B5EF4-FFF2-40B4-BE49-F238E27FC236}">
                <a16:creationId xmlns:a16="http://schemas.microsoft.com/office/drawing/2014/main" id="{28300AA0-6F85-C6A0-D007-CB9ED4FDFCE3}"/>
              </a:ext>
            </a:extLst>
          </p:cNvPr>
          <p:cNvSpPr>
            <a:spLocks/>
          </p:cNvSpPr>
          <p:nvPr/>
        </p:nvSpPr>
        <p:spPr bwMode="auto">
          <a:xfrm>
            <a:off x="2262188" y="2478087"/>
            <a:ext cx="2895600" cy="2681287"/>
          </a:xfrm>
          <a:custGeom>
            <a:avLst/>
            <a:gdLst>
              <a:gd name="T0" fmla="*/ 0 w 1824"/>
              <a:gd name="T1" fmla="*/ 1689 h 1689"/>
              <a:gd name="T2" fmla="*/ 1308 w 1824"/>
              <a:gd name="T3" fmla="*/ 0 h 1689"/>
              <a:gd name="T4" fmla="*/ 1824 w 1824"/>
              <a:gd name="T5" fmla="*/ 0 h 1689"/>
            </a:gdLst>
            <a:ahLst/>
            <a:cxnLst>
              <a:cxn ang="0">
                <a:pos x="T0" y="T1"/>
              </a:cxn>
              <a:cxn ang="0">
                <a:pos x="T2" y="T3"/>
              </a:cxn>
              <a:cxn ang="0">
                <a:pos x="T4" y="T5"/>
              </a:cxn>
            </a:cxnLst>
            <a:rect l="0" t="0" r="r" b="b"/>
            <a:pathLst>
              <a:path w="1824" h="1689">
                <a:moveTo>
                  <a:pt x="0" y="1689"/>
                </a:moveTo>
                <a:lnTo>
                  <a:pt x="1308" y="0"/>
                </a:lnTo>
                <a:lnTo>
                  <a:pt x="1824" y="0"/>
                </a:lnTo>
              </a:path>
            </a:pathLst>
          </a:custGeom>
          <a:noFill/>
          <a:ln w="25400" cap="rnd" cmpd="sng">
            <a:solidFill>
              <a:srgbClr val="009900"/>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10" name="Line 92">
            <a:extLst>
              <a:ext uri="{FF2B5EF4-FFF2-40B4-BE49-F238E27FC236}">
                <a16:creationId xmlns:a16="http://schemas.microsoft.com/office/drawing/2014/main" id="{37E958F2-21BE-EFF3-07D7-3E21F29C53E9}"/>
              </a:ext>
            </a:extLst>
          </p:cNvPr>
          <p:cNvSpPr>
            <a:spLocks noChangeShapeType="1"/>
          </p:cNvSpPr>
          <p:nvPr/>
        </p:nvSpPr>
        <p:spPr bwMode="auto">
          <a:xfrm>
            <a:off x="2262188" y="2493962"/>
            <a:ext cx="2087562" cy="0"/>
          </a:xfrm>
          <a:prstGeom prst="line">
            <a:avLst/>
          </a:prstGeom>
          <a:noFill/>
          <a:ln w="1905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11" name="Line 93">
            <a:extLst>
              <a:ext uri="{FF2B5EF4-FFF2-40B4-BE49-F238E27FC236}">
                <a16:creationId xmlns:a16="http://schemas.microsoft.com/office/drawing/2014/main" id="{52C63D75-1FF4-B633-7F84-B9828214B614}"/>
              </a:ext>
            </a:extLst>
          </p:cNvPr>
          <p:cNvSpPr>
            <a:spLocks noChangeShapeType="1"/>
          </p:cNvSpPr>
          <p:nvPr/>
        </p:nvSpPr>
        <p:spPr bwMode="auto">
          <a:xfrm flipV="1">
            <a:off x="4349750" y="2493962"/>
            <a:ext cx="0" cy="2663825"/>
          </a:xfrm>
          <a:prstGeom prst="line">
            <a:avLst/>
          </a:prstGeom>
          <a:noFill/>
          <a:ln w="1905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12" name="Line 94">
            <a:extLst>
              <a:ext uri="{FF2B5EF4-FFF2-40B4-BE49-F238E27FC236}">
                <a16:creationId xmlns:a16="http://schemas.microsoft.com/office/drawing/2014/main" id="{A5F6D84A-8E8D-5B24-7FEC-158D4D859BBA}"/>
              </a:ext>
            </a:extLst>
          </p:cNvPr>
          <p:cNvSpPr>
            <a:spLocks noChangeShapeType="1"/>
          </p:cNvSpPr>
          <p:nvPr/>
        </p:nvSpPr>
        <p:spPr bwMode="auto">
          <a:xfrm flipV="1">
            <a:off x="8456613" y="2062162"/>
            <a:ext cx="0" cy="3095625"/>
          </a:xfrm>
          <a:prstGeom prst="line">
            <a:avLst/>
          </a:prstGeom>
          <a:noFill/>
          <a:ln w="1905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13" name="Text Box 97">
            <a:extLst>
              <a:ext uri="{FF2B5EF4-FFF2-40B4-BE49-F238E27FC236}">
                <a16:creationId xmlns:a16="http://schemas.microsoft.com/office/drawing/2014/main" id="{339C68F2-2853-024E-BA71-40D3392D1873}"/>
              </a:ext>
            </a:extLst>
          </p:cNvPr>
          <p:cNvSpPr txBox="1">
            <a:spLocks noChangeArrowheads="1"/>
          </p:cNvSpPr>
          <p:nvPr/>
        </p:nvSpPr>
        <p:spPr bwMode="auto">
          <a:xfrm>
            <a:off x="1693902" y="1035049"/>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400" dirty="0">
                <a:cs typeface="+mn-ea"/>
                <a:sym typeface="+mn-lt"/>
              </a:rPr>
              <a:t>吞吐量</a:t>
            </a:r>
          </a:p>
        </p:txBody>
      </p:sp>
      <p:sp>
        <p:nvSpPr>
          <p:cNvPr id="14" name="Text Box 98">
            <a:extLst>
              <a:ext uri="{FF2B5EF4-FFF2-40B4-BE49-F238E27FC236}">
                <a16:creationId xmlns:a16="http://schemas.microsoft.com/office/drawing/2014/main" id="{8ECD5CE7-9462-1752-B8CF-45DDF5359560}"/>
              </a:ext>
            </a:extLst>
          </p:cNvPr>
          <p:cNvSpPr txBox="1">
            <a:spLocks noChangeArrowheads="1"/>
          </p:cNvSpPr>
          <p:nvPr/>
        </p:nvSpPr>
        <p:spPr bwMode="auto">
          <a:xfrm>
            <a:off x="5550139" y="1028699"/>
            <a:ext cx="1723549"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400" dirty="0">
                <a:cs typeface="+mn-ea"/>
                <a:sym typeface="+mn-lt"/>
              </a:rPr>
              <a:t>包平均延迟</a:t>
            </a:r>
          </a:p>
        </p:txBody>
      </p:sp>
      <p:sp>
        <p:nvSpPr>
          <p:cNvPr id="15" name="Text Box 99">
            <a:extLst>
              <a:ext uri="{FF2B5EF4-FFF2-40B4-BE49-F238E27FC236}">
                <a16:creationId xmlns:a16="http://schemas.microsoft.com/office/drawing/2014/main" id="{D652DDA2-2660-1437-3D03-06B766063804}"/>
              </a:ext>
            </a:extLst>
          </p:cNvPr>
          <p:cNvSpPr txBox="1">
            <a:spLocks noChangeArrowheads="1"/>
          </p:cNvSpPr>
          <p:nvPr/>
        </p:nvSpPr>
        <p:spPr bwMode="auto">
          <a:xfrm>
            <a:off x="4734064" y="5133974"/>
            <a:ext cx="1415772"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400">
                <a:cs typeface="+mn-ea"/>
                <a:sym typeface="+mn-lt"/>
              </a:rPr>
              <a:t>输入负载</a:t>
            </a:r>
          </a:p>
        </p:txBody>
      </p:sp>
      <p:sp>
        <p:nvSpPr>
          <p:cNvPr id="16" name="Text Box 101">
            <a:extLst>
              <a:ext uri="{FF2B5EF4-FFF2-40B4-BE49-F238E27FC236}">
                <a16:creationId xmlns:a16="http://schemas.microsoft.com/office/drawing/2014/main" id="{325244C8-FB87-35B3-9FFF-BA513685CFCF}"/>
              </a:ext>
            </a:extLst>
          </p:cNvPr>
          <p:cNvSpPr txBox="1">
            <a:spLocks noChangeArrowheads="1"/>
          </p:cNvSpPr>
          <p:nvPr/>
        </p:nvSpPr>
        <p:spPr bwMode="auto">
          <a:xfrm>
            <a:off x="8774252" y="5133974"/>
            <a:ext cx="1415772"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400">
                <a:cs typeface="+mn-ea"/>
                <a:sym typeface="+mn-lt"/>
              </a:rPr>
              <a:t>输入负载</a:t>
            </a:r>
          </a:p>
        </p:txBody>
      </p:sp>
      <p:sp>
        <p:nvSpPr>
          <p:cNvPr id="17" name="Text Box 102">
            <a:extLst>
              <a:ext uri="{FF2B5EF4-FFF2-40B4-BE49-F238E27FC236}">
                <a16:creationId xmlns:a16="http://schemas.microsoft.com/office/drawing/2014/main" id="{E0F74B9B-D4F8-B166-FBAE-BF53FED3A71B}"/>
              </a:ext>
            </a:extLst>
          </p:cNvPr>
          <p:cNvSpPr txBox="1">
            <a:spLocks noChangeArrowheads="1"/>
          </p:cNvSpPr>
          <p:nvPr/>
        </p:nvSpPr>
        <p:spPr bwMode="auto">
          <a:xfrm>
            <a:off x="4060605" y="5157787"/>
            <a:ext cx="505267" cy="394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en-US" altLang="zh-CN" sz="1800">
                <a:cs typeface="+mn-ea"/>
                <a:sym typeface="+mn-lt"/>
              </a:rPr>
              <a:t>1.0</a:t>
            </a:r>
          </a:p>
        </p:txBody>
      </p:sp>
      <p:sp>
        <p:nvSpPr>
          <p:cNvPr id="18" name="Text Box 103">
            <a:extLst>
              <a:ext uri="{FF2B5EF4-FFF2-40B4-BE49-F238E27FC236}">
                <a16:creationId xmlns:a16="http://schemas.microsoft.com/office/drawing/2014/main" id="{71D13094-2BB4-042D-AC0F-026B43935360}"/>
              </a:ext>
            </a:extLst>
          </p:cNvPr>
          <p:cNvSpPr txBox="1">
            <a:spLocks noChangeArrowheads="1"/>
          </p:cNvSpPr>
          <p:nvPr/>
        </p:nvSpPr>
        <p:spPr bwMode="auto">
          <a:xfrm>
            <a:off x="1684117" y="2278062"/>
            <a:ext cx="505267" cy="394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en-US" altLang="zh-CN" sz="1800">
                <a:cs typeface="+mn-ea"/>
                <a:sym typeface="+mn-lt"/>
              </a:rPr>
              <a:t>1.0</a:t>
            </a:r>
          </a:p>
        </p:txBody>
      </p:sp>
      <p:sp>
        <p:nvSpPr>
          <p:cNvPr id="19" name="Text Box 104">
            <a:extLst>
              <a:ext uri="{FF2B5EF4-FFF2-40B4-BE49-F238E27FC236}">
                <a16:creationId xmlns:a16="http://schemas.microsoft.com/office/drawing/2014/main" id="{705B9770-34DE-B8B2-D55B-BAED0F20B669}"/>
              </a:ext>
            </a:extLst>
          </p:cNvPr>
          <p:cNvSpPr txBox="1">
            <a:spLocks noChangeArrowheads="1"/>
          </p:cNvSpPr>
          <p:nvPr/>
        </p:nvSpPr>
        <p:spPr bwMode="auto">
          <a:xfrm>
            <a:off x="8237317" y="5230812"/>
            <a:ext cx="505267" cy="394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en-US" altLang="zh-CN" sz="1800">
                <a:cs typeface="+mn-ea"/>
                <a:sym typeface="+mn-lt"/>
              </a:rPr>
              <a:t>1.0</a:t>
            </a:r>
          </a:p>
        </p:txBody>
      </p:sp>
      <p:grpSp>
        <p:nvGrpSpPr>
          <p:cNvPr id="20" name="Group 112">
            <a:extLst>
              <a:ext uri="{FF2B5EF4-FFF2-40B4-BE49-F238E27FC236}">
                <a16:creationId xmlns:a16="http://schemas.microsoft.com/office/drawing/2014/main" id="{37194E86-F849-641F-B8D3-771F5F40B95F}"/>
              </a:ext>
            </a:extLst>
          </p:cNvPr>
          <p:cNvGrpSpPr>
            <a:grpSpLocks/>
          </p:cNvGrpSpPr>
          <p:nvPr/>
        </p:nvGrpSpPr>
        <p:grpSpPr bwMode="auto">
          <a:xfrm>
            <a:off x="6438900" y="2278062"/>
            <a:ext cx="2016125" cy="2520950"/>
            <a:chOff x="3379" y="1570"/>
            <a:chExt cx="1270" cy="1543"/>
          </a:xfrm>
        </p:grpSpPr>
        <p:sp>
          <p:nvSpPr>
            <p:cNvPr id="21" name="Arc 109">
              <a:extLst>
                <a:ext uri="{FF2B5EF4-FFF2-40B4-BE49-F238E27FC236}">
                  <a16:creationId xmlns:a16="http://schemas.microsoft.com/office/drawing/2014/main" id="{2E6EF670-47F4-B737-E7AE-F99AA3A845A9}"/>
                </a:ext>
              </a:extLst>
            </p:cNvPr>
            <p:cNvSpPr>
              <a:spLocks/>
            </p:cNvSpPr>
            <p:nvPr/>
          </p:nvSpPr>
          <p:spPr bwMode="auto">
            <a:xfrm flipV="1">
              <a:off x="4195" y="2704"/>
              <a:ext cx="454" cy="4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cap="rnd">
              <a:solidFill>
                <a:srgbClr val="009900"/>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pPr algn="ctr">
                <a:lnSpc>
                  <a:spcPct val="120000"/>
                </a:lnSpc>
              </a:pPr>
              <a:endParaRPr lang="zh-CN" altLang="zh-CN">
                <a:cs typeface="+mn-ea"/>
                <a:sym typeface="+mn-lt"/>
              </a:endParaRPr>
            </a:p>
          </p:txBody>
        </p:sp>
        <p:sp>
          <p:nvSpPr>
            <p:cNvPr id="22" name="Line 110">
              <a:extLst>
                <a:ext uri="{FF2B5EF4-FFF2-40B4-BE49-F238E27FC236}">
                  <a16:creationId xmlns:a16="http://schemas.microsoft.com/office/drawing/2014/main" id="{7BD59CB1-82EF-4510-C9CE-A1FE6EEFD299}"/>
                </a:ext>
              </a:extLst>
            </p:cNvPr>
            <p:cNvSpPr>
              <a:spLocks noChangeShapeType="1"/>
            </p:cNvSpPr>
            <p:nvPr/>
          </p:nvSpPr>
          <p:spPr bwMode="auto">
            <a:xfrm flipV="1">
              <a:off x="4649" y="1570"/>
              <a:ext cx="0" cy="1134"/>
            </a:xfrm>
            <a:prstGeom prst="line">
              <a:avLst/>
            </a:prstGeom>
            <a:noFill/>
            <a:ln w="19050" cap="rnd">
              <a:solidFill>
                <a:srgbClr val="00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23" name="Line 111">
              <a:extLst>
                <a:ext uri="{FF2B5EF4-FFF2-40B4-BE49-F238E27FC236}">
                  <a16:creationId xmlns:a16="http://schemas.microsoft.com/office/drawing/2014/main" id="{7DB4084C-CFA9-E063-0C60-1F77E9962F5A}"/>
                </a:ext>
              </a:extLst>
            </p:cNvPr>
            <p:cNvSpPr>
              <a:spLocks noChangeShapeType="1"/>
            </p:cNvSpPr>
            <p:nvPr/>
          </p:nvSpPr>
          <p:spPr bwMode="auto">
            <a:xfrm flipH="1">
              <a:off x="3379" y="3113"/>
              <a:ext cx="816" cy="0"/>
            </a:xfrm>
            <a:prstGeom prst="line">
              <a:avLst/>
            </a:prstGeom>
            <a:noFill/>
            <a:ln w="19050" cap="rnd">
              <a:solidFill>
                <a:srgbClr val="00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grpSp>
      <p:grpSp>
        <p:nvGrpSpPr>
          <p:cNvPr id="24" name="Group 113">
            <a:extLst>
              <a:ext uri="{FF2B5EF4-FFF2-40B4-BE49-F238E27FC236}">
                <a16:creationId xmlns:a16="http://schemas.microsoft.com/office/drawing/2014/main" id="{9F928DC0-C727-F122-74F1-362206E233A9}"/>
              </a:ext>
            </a:extLst>
          </p:cNvPr>
          <p:cNvGrpSpPr>
            <a:grpSpLocks/>
          </p:cNvGrpSpPr>
          <p:nvPr/>
        </p:nvGrpSpPr>
        <p:grpSpPr bwMode="auto">
          <a:xfrm>
            <a:off x="6438900" y="2278062"/>
            <a:ext cx="1871663" cy="2232025"/>
            <a:chOff x="3379" y="1570"/>
            <a:chExt cx="1270" cy="1543"/>
          </a:xfrm>
        </p:grpSpPr>
        <p:sp>
          <p:nvSpPr>
            <p:cNvPr id="25" name="Arc 114">
              <a:extLst>
                <a:ext uri="{FF2B5EF4-FFF2-40B4-BE49-F238E27FC236}">
                  <a16:creationId xmlns:a16="http://schemas.microsoft.com/office/drawing/2014/main" id="{01F0F430-2F6A-0BE8-B0F1-79E9B776D14B}"/>
                </a:ext>
              </a:extLst>
            </p:cNvPr>
            <p:cNvSpPr>
              <a:spLocks/>
            </p:cNvSpPr>
            <p:nvPr/>
          </p:nvSpPr>
          <p:spPr bwMode="auto">
            <a:xfrm flipV="1">
              <a:off x="4195" y="2704"/>
              <a:ext cx="454" cy="4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cap="rnd">
              <a:solidFill>
                <a:srgbClr val="6600CC"/>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pPr algn="ctr">
                <a:lnSpc>
                  <a:spcPct val="120000"/>
                </a:lnSpc>
              </a:pPr>
              <a:endParaRPr lang="zh-CN" altLang="zh-CN">
                <a:cs typeface="+mn-ea"/>
                <a:sym typeface="+mn-lt"/>
              </a:endParaRPr>
            </a:p>
          </p:txBody>
        </p:sp>
        <p:sp>
          <p:nvSpPr>
            <p:cNvPr id="26" name="Line 115">
              <a:extLst>
                <a:ext uri="{FF2B5EF4-FFF2-40B4-BE49-F238E27FC236}">
                  <a16:creationId xmlns:a16="http://schemas.microsoft.com/office/drawing/2014/main" id="{0FFE51DE-0788-0C6F-8B92-409EF4A1ECC8}"/>
                </a:ext>
              </a:extLst>
            </p:cNvPr>
            <p:cNvSpPr>
              <a:spLocks noChangeShapeType="1"/>
            </p:cNvSpPr>
            <p:nvPr/>
          </p:nvSpPr>
          <p:spPr bwMode="auto">
            <a:xfrm flipV="1">
              <a:off x="4649" y="1570"/>
              <a:ext cx="0" cy="1134"/>
            </a:xfrm>
            <a:prstGeom prst="line">
              <a:avLst/>
            </a:prstGeom>
            <a:noFill/>
            <a:ln w="19050" cap="rnd">
              <a:solidFill>
                <a:srgbClr val="6600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27" name="Line 116">
              <a:extLst>
                <a:ext uri="{FF2B5EF4-FFF2-40B4-BE49-F238E27FC236}">
                  <a16:creationId xmlns:a16="http://schemas.microsoft.com/office/drawing/2014/main" id="{582CB83E-C65A-2CD0-6846-333F8B46F6FA}"/>
                </a:ext>
              </a:extLst>
            </p:cNvPr>
            <p:cNvSpPr>
              <a:spLocks noChangeShapeType="1"/>
            </p:cNvSpPr>
            <p:nvPr/>
          </p:nvSpPr>
          <p:spPr bwMode="auto">
            <a:xfrm flipH="1">
              <a:off x="3379" y="3113"/>
              <a:ext cx="816" cy="0"/>
            </a:xfrm>
            <a:prstGeom prst="line">
              <a:avLst/>
            </a:prstGeom>
            <a:noFill/>
            <a:ln w="19050" cap="rnd">
              <a:solidFill>
                <a:srgbClr val="6600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grpSp>
      <p:grpSp>
        <p:nvGrpSpPr>
          <p:cNvPr id="28" name="Group 117">
            <a:extLst>
              <a:ext uri="{FF2B5EF4-FFF2-40B4-BE49-F238E27FC236}">
                <a16:creationId xmlns:a16="http://schemas.microsoft.com/office/drawing/2014/main" id="{255B35E6-D98F-4BDB-698C-10BB68E69097}"/>
              </a:ext>
            </a:extLst>
          </p:cNvPr>
          <p:cNvGrpSpPr>
            <a:grpSpLocks/>
          </p:cNvGrpSpPr>
          <p:nvPr/>
        </p:nvGrpSpPr>
        <p:grpSpPr bwMode="auto">
          <a:xfrm>
            <a:off x="6438900" y="2278062"/>
            <a:ext cx="1584325" cy="2520950"/>
            <a:chOff x="3379" y="1570"/>
            <a:chExt cx="1270" cy="1543"/>
          </a:xfrm>
        </p:grpSpPr>
        <p:sp>
          <p:nvSpPr>
            <p:cNvPr id="29" name="Arc 118">
              <a:extLst>
                <a:ext uri="{FF2B5EF4-FFF2-40B4-BE49-F238E27FC236}">
                  <a16:creationId xmlns:a16="http://schemas.microsoft.com/office/drawing/2014/main" id="{8AC6AA1A-0B10-85FB-0D2F-B7E3E4CE8888}"/>
                </a:ext>
              </a:extLst>
            </p:cNvPr>
            <p:cNvSpPr>
              <a:spLocks/>
            </p:cNvSpPr>
            <p:nvPr/>
          </p:nvSpPr>
          <p:spPr bwMode="auto">
            <a:xfrm flipV="1">
              <a:off x="4195" y="2704"/>
              <a:ext cx="454" cy="4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cap="rnd">
              <a:solidFill>
                <a:srgbClr val="FF0000"/>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pPr algn="ctr">
                <a:lnSpc>
                  <a:spcPct val="120000"/>
                </a:lnSpc>
              </a:pPr>
              <a:endParaRPr lang="zh-CN" altLang="zh-CN">
                <a:cs typeface="+mn-ea"/>
                <a:sym typeface="+mn-lt"/>
              </a:endParaRPr>
            </a:p>
          </p:txBody>
        </p:sp>
        <p:sp>
          <p:nvSpPr>
            <p:cNvPr id="30" name="Line 119">
              <a:extLst>
                <a:ext uri="{FF2B5EF4-FFF2-40B4-BE49-F238E27FC236}">
                  <a16:creationId xmlns:a16="http://schemas.microsoft.com/office/drawing/2014/main" id="{80E24792-BED9-203C-C671-47A61456B16A}"/>
                </a:ext>
              </a:extLst>
            </p:cNvPr>
            <p:cNvSpPr>
              <a:spLocks noChangeShapeType="1"/>
            </p:cNvSpPr>
            <p:nvPr/>
          </p:nvSpPr>
          <p:spPr bwMode="auto">
            <a:xfrm flipV="1">
              <a:off x="4649" y="1570"/>
              <a:ext cx="0" cy="1134"/>
            </a:xfrm>
            <a:prstGeom prst="line">
              <a:avLst/>
            </a:prstGeom>
            <a:noFill/>
            <a:ln w="19050" cap="rnd">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31" name="Line 120">
              <a:extLst>
                <a:ext uri="{FF2B5EF4-FFF2-40B4-BE49-F238E27FC236}">
                  <a16:creationId xmlns:a16="http://schemas.microsoft.com/office/drawing/2014/main" id="{B11F6E79-2C39-8331-4284-C466285705F9}"/>
                </a:ext>
              </a:extLst>
            </p:cNvPr>
            <p:cNvSpPr>
              <a:spLocks noChangeShapeType="1"/>
            </p:cNvSpPr>
            <p:nvPr/>
          </p:nvSpPr>
          <p:spPr bwMode="auto">
            <a:xfrm flipH="1">
              <a:off x="3379" y="3113"/>
              <a:ext cx="816" cy="0"/>
            </a:xfrm>
            <a:prstGeom prst="line">
              <a:avLst/>
            </a:prstGeom>
            <a:noFill/>
            <a:ln w="19050" cap="rnd">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grpSp>
      <p:grpSp>
        <p:nvGrpSpPr>
          <p:cNvPr id="32" name="Group 122">
            <a:extLst>
              <a:ext uri="{FF2B5EF4-FFF2-40B4-BE49-F238E27FC236}">
                <a16:creationId xmlns:a16="http://schemas.microsoft.com/office/drawing/2014/main" id="{339ED635-B787-9696-8E58-57D8C48BDAF4}"/>
              </a:ext>
            </a:extLst>
          </p:cNvPr>
          <p:cNvGrpSpPr>
            <a:grpSpLocks/>
          </p:cNvGrpSpPr>
          <p:nvPr/>
        </p:nvGrpSpPr>
        <p:grpSpPr bwMode="auto">
          <a:xfrm>
            <a:off x="2262188" y="3549649"/>
            <a:ext cx="2663825" cy="1608138"/>
            <a:chOff x="748" y="2326"/>
            <a:chExt cx="1678" cy="1013"/>
          </a:xfrm>
        </p:grpSpPr>
        <p:sp>
          <p:nvSpPr>
            <p:cNvPr id="33" name="Freeform 95">
              <a:extLst>
                <a:ext uri="{FF2B5EF4-FFF2-40B4-BE49-F238E27FC236}">
                  <a16:creationId xmlns:a16="http://schemas.microsoft.com/office/drawing/2014/main" id="{7464A7B6-B188-5C72-A20C-5024C7FCCAA7}"/>
                </a:ext>
              </a:extLst>
            </p:cNvPr>
            <p:cNvSpPr>
              <a:spLocks/>
            </p:cNvSpPr>
            <p:nvPr/>
          </p:nvSpPr>
          <p:spPr bwMode="auto">
            <a:xfrm>
              <a:off x="1327" y="2326"/>
              <a:ext cx="1099" cy="1013"/>
            </a:xfrm>
            <a:custGeom>
              <a:avLst/>
              <a:gdLst>
                <a:gd name="T0" fmla="*/ 0 w 1099"/>
                <a:gd name="T1" fmla="*/ 258 h 1013"/>
                <a:gd name="T2" fmla="*/ 214 w 1099"/>
                <a:gd name="T3" fmla="*/ 66 h 1013"/>
                <a:gd name="T4" fmla="*/ 438 w 1099"/>
                <a:gd name="T5" fmla="*/ 22 h 1013"/>
                <a:gd name="T6" fmla="*/ 636 w 1099"/>
                <a:gd name="T7" fmla="*/ 241 h 1013"/>
                <a:gd name="T8" fmla="*/ 762 w 1099"/>
                <a:gd name="T9" fmla="*/ 757 h 1013"/>
                <a:gd name="T10" fmla="*/ 888 w 1099"/>
                <a:gd name="T11" fmla="*/ 927 h 1013"/>
                <a:gd name="T12" fmla="*/ 1099 w 1099"/>
                <a:gd name="T13" fmla="*/ 1013 h 1013"/>
              </a:gdLst>
              <a:ahLst/>
              <a:cxnLst>
                <a:cxn ang="0">
                  <a:pos x="T0" y="T1"/>
                </a:cxn>
                <a:cxn ang="0">
                  <a:pos x="T2" y="T3"/>
                </a:cxn>
                <a:cxn ang="0">
                  <a:pos x="T4" y="T5"/>
                </a:cxn>
                <a:cxn ang="0">
                  <a:pos x="T6" y="T7"/>
                </a:cxn>
                <a:cxn ang="0">
                  <a:pos x="T8" y="T9"/>
                </a:cxn>
                <a:cxn ang="0">
                  <a:pos x="T10" y="T11"/>
                </a:cxn>
                <a:cxn ang="0">
                  <a:pos x="T12" y="T13"/>
                </a:cxn>
              </a:cxnLst>
              <a:rect l="0" t="0" r="r" b="b"/>
              <a:pathLst>
                <a:path w="1099" h="1013">
                  <a:moveTo>
                    <a:pt x="0" y="258"/>
                  </a:moveTo>
                  <a:cubicBezTo>
                    <a:pt x="36" y="226"/>
                    <a:pt x="141" y="105"/>
                    <a:pt x="214" y="66"/>
                  </a:cubicBezTo>
                  <a:cubicBezTo>
                    <a:pt x="287" y="27"/>
                    <a:pt x="372" y="0"/>
                    <a:pt x="438" y="22"/>
                  </a:cubicBezTo>
                  <a:cubicBezTo>
                    <a:pt x="504" y="44"/>
                    <a:pt x="582" y="119"/>
                    <a:pt x="636" y="241"/>
                  </a:cubicBezTo>
                  <a:cubicBezTo>
                    <a:pt x="690" y="363"/>
                    <a:pt x="720" y="643"/>
                    <a:pt x="762" y="757"/>
                  </a:cubicBezTo>
                  <a:cubicBezTo>
                    <a:pt x="804" y="871"/>
                    <a:pt x="832" y="884"/>
                    <a:pt x="888" y="927"/>
                  </a:cubicBezTo>
                  <a:cubicBezTo>
                    <a:pt x="944" y="970"/>
                    <a:pt x="1055" y="995"/>
                    <a:pt x="1099" y="1013"/>
                  </a:cubicBezTo>
                </a:path>
              </a:pathLst>
            </a:custGeom>
            <a:noFill/>
            <a:ln w="19050" cap="rnd" cmpd="sng">
              <a:solidFill>
                <a:srgbClr val="FF0000"/>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34" name="Line 121">
              <a:extLst>
                <a:ext uri="{FF2B5EF4-FFF2-40B4-BE49-F238E27FC236}">
                  <a16:creationId xmlns:a16="http://schemas.microsoft.com/office/drawing/2014/main" id="{39D959B4-AEBA-EBED-285A-C777A39E2962}"/>
                </a:ext>
              </a:extLst>
            </p:cNvPr>
            <p:cNvSpPr>
              <a:spLocks noChangeShapeType="1"/>
            </p:cNvSpPr>
            <p:nvPr/>
          </p:nvSpPr>
          <p:spPr bwMode="auto">
            <a:xfrm flipH="1">
              <a:off x="748" y="2568"/>
              <a:ext cx="590" cy="771"/>
            </a:xfrm>
            <a:prstGeom prst="line">
              <a:avLst/>
            </a:prstGeom>
            <a:noFill/>
            <a:ln w="19050" cap="rnd">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grpSp>
      <p:grpSp>
        <p:nvGrpSpPr>
          <p:cNvPr id="35" name="Group 126">
            <a:extLst>
              <a:ext uri="{FF2B5EF4-FFF2-40B4-BE49-F238E27FC236}">
                <a16:creationId xmlns:a16="http://schemas.microsoft.com/office/drawing/2014/main" id="{DA1AFFC1-E01D-4BD0-1341-13898C9897AF}"/>
              </a:ext>
            </a:extLst>
          </p:cNvPr>
          <p:cNvGrpSpPr>
            <a:grpSpLocks/>
          </p:cNvGrpSpPr>
          <p:nvPr/>
        </p:nvGrpSpPr>
        <p:grpSpPr bwMode="auto">
          <a:xfrm>
            <a:off x="2262188" y="2998787"/>
            <a:ext cx="2894012" cy="2159000"/>
            <a:chOff x="748" y="1844"/>
            <a:chExt cx="1823" cy="1495"/>
          </a:xfrm>
        </p:grpSpPr>
        <p:sp>
          <p:nvSpPr>
            <p:cNvPr id="36" name="Freeform 96">
              <a:extLst>
                <a:ext uri="{FF2B5EF4-FFF2-40B4-BE49-F238E27FC236}">
                  <a16:creationId xmlns:a16="http://schemas.microsoft.com/office/drawing/2014/main" id="{ED043C80-08D4-554D-5C85-D2521A0AA7F8}"/>
                </a:ext>
              </a:extLst>
            </p:cNvPr>
            <p:cNvSpPr>
              <a:spLocks/>
            </p:cNvSpPr>
            <p:nvPr/>
          </p:nvSpPr>
          <p:spPr bwMode="auto">
            <a:xfrm>
              <a:off x="1497" y="1844"/>
              <a:ext cx="912" cy="529"/>
            </a:xfrm>
            <a:custGeom>
              <a:avLst/>
              <a:gdLst>
                <a:gd name="T0" fmla="*/ 0 w 912"/>
                <a:gd name="T1" fmla="*/ 529 h 529"/>
                <a:gd name="T2" fmla="*/ 461 w 912"/>
                <a:gd name="T3" fmla="*/ 87 h 529"/>
                <a:gd name="T4" fmla="*/ 912 w 912"/>
                <a:gd name="T5" fmla="*/ 13 h 529"/>
              </a:gdLst>
              <a:ahLst/>
              <a:cxnLst>
                <a:cxn ang="0">
                  <a:pos x="T0" y="T1"/>
                </a:cxn>
                <a:cxn ang="0">
                  <a:pos x="T2" y="T3"/>
                </a:cxn>
                <a:cxn ang="0">
                  <a:pos x="T4" y="T5"/>
                </a:cxn>
              </a:cxnLst>
              <a:rect l="0" t="0" r="r" b="b"/>
              <a:pathLst>
                <a:path w="912" h="529">
                  <a:moveTo>
                    <a:pt x="0" y="529"/>
                  </a:moveTo>
                  <a:cubicBezTo>
                    <a:pt x="77" y="456"/>
                    <a:pt x="309" y="173"/>
                    <a:pt x="461" y="87"/>
                  </a:cubicBezTo>
                  <a:cubicBezTo>
                    <a:pt x="610" y="0"/>
                    <a:pt x="837" y="25"/>
                    <a:pt x="912" y="13"/>
                  </a:cubicBezTo>
                </a:path>
              </a:pathLst>
            </a:custGeom>
            <a:noFill/>
            <a:ln w="19050" cap="rnd" cmpd="sng">
              <a:solidFill>
                <a:srgbClr val="6600CC"/>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37" name="Line 123">
              <a:extLst>
                <a:ext uri="{FF2B5EF4-FFF2-40B4-BE49-F238E27FC236}">
                  <a16:creationId xmlns:a16="http://schemas.microsoft.com/office/drawing/2014/main" id="{D6321669-E708-42B7-8916-198689B31DF2}"/>
                </a:ext>
              </a:extLst>
            </p:cNvPr>
            <p:cNvSpPr>
              <a:spLocks noChangeShapeType="1"/>
            </p:cNvSpPr>
            <p:nvPr/>
          </p:nvSpPr>
          <p:spPr bwMode="auto">
            <a:xfrm flipV="1">
              <a:off x="748" y="2379"/>
              <a:ext cx="743" cy="960"/>
            </a:xfrm>
            <a:prstGeom prst="line">
              <a:avLst/>
            </a:prstGeom>
            <a:noFill/>
            <a:ln w="19050" cap="rnd">
              <a:solidFill>
                <a:srgbClr val="6600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38" name="Line 125">
              <a:extLst>
                <a:ext uri="{FF2B5EF4-FFF2-40B4-BE49-F238E27FC236}">
                  <a16:creationId xmlns:a16="http://schemas.microsoft.com/office/drawing/2014/main" id="{1C4E3C09-E727-0811-097A-865A7E71FBCF}"/>
                </a:ext>
              </a:extLst>
            </p:cNvPr>
            <p:cNvSpPr>
              <a:spLocks noChangeShapeType="1"/>
            </p:cNvSpPr>
            <p:nvPr/>
          </p:nvSpPr>
          <p:spPr bwMode="auto">
            <a:xfrm>
              <a:off x="2390" y="1860"/>
              <a:ext cx="181" cy="0"/>
            </a:xfrm>
            <a:prstGeom prst="line">
              <a:avLst/>
            </a:prstGeom>
            <a:noFill/>
            <a:ln w="19050" cap="rnd">
              <a:solidFill>
                <a:srgbClr val="6600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grpSp>
      <p:sp>
        <p:nvSpPr>
          <p:cNvPr id="39" name="Line 127">
            <a:extLst>
              <a:ext uri="{FF2B5EF4-FFF2-40B4-BE49-F238E27FC236}">
                <a16:creationId xmlns:a16="http://schemas.microsoft.com/office/drawing/2014/main" id="{04F81342-8604-500F-8C89-E39DBB0B333A}"/>
              </a:ext>
            </a:extLst>
          </p:cNvPr>
          <p:cNvSpPr>
            <a:spLocks noChangeShapeType="1"/>
          </p:cNvSpPr>
          <p:nvPr/>
        </p:nvSpPr>
        <p:spPr bwMode="auto">
          <a:xfrm>
            <a:off x="8651875" y="6165849"/>
            <a:ext cx="504825" cy="0"/>
          </a:xfrm>
          <a:prstGeom prst="line">
            <a:avLst/>
          </a:prstGeom>
          <a:noFill/>
          <a:ln w="57150" cap="rnd">
            <a:solidFill>
              <a:srgbClr val="6600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40" name="Line 128">
            <a:extLst>
              <a:ext uri="{FF2B5EF4-FFF2-40B4-BE49-F238E27FC236}">
                <a16:creationId xmlns:a16="http://schemas.microsoft.com/office/drawing/2014/main" id="{391EBA1F-08EA-2CFA-552A-56E4BEEE0421}"/>
              </a:ext>
            </a:extLst>
          </p:cNvPr>
          <p:cNvSpPr>
            <a:spLocks noChangeShapeType="1"/>
          </p:cNvSpPr>
          <p:nvPr/>
        </p:nvSpPr>
        <p:spPr bwMode="auto">
          <a:xfrm>
            <a:off x="6294438" y="6165849"/>
            <a:ext cx="431800" cy="0"/>
          </a:xfrm>
          <a:prstGeom prst="line">
            <a:avLst/>
          </a:prstGeom>
          <a:noFill/>
          <a:ln w="57150" cap="rnd">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41" name="Line 129">
            <a:extLst>
              <a:ext uri="{FF2B5EF4-FFF2-40B4-BE49-F238E27FC236}">
                <a16:creationId xmlns:a16="http://schemas.microsoft.com/office/drawing/2014/main" id="{105F5CA7-D6B9-DA7D-2D88-33AD04BD23CE}"/>
              </a:ext>
            </a:extLst>
          </p:cNvPr>
          <p:cNvSpPr>
            <a:spLocks noChangeShapeType="1"/>
          </p:cNvSpPr>
          <p:nvPr/>
        </p:nvSpPr>
        <p:spPr bwMode="auto">
          <a:xfrm>
            <a:off x="3775075" y="6165849"/>
            <a:ext cx="576263" cy="0"/>
          </a:xfrm>
          <a:prstGeom prst="line">
            <a:avLst/>
          </a:prstGeom>
          <a:noFill/>
          <a:ln w="57150" cap="rnd">
            <a:solidFill>
              <a:srgbClr val="00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42" name="Text Box 130">
            <a:extLst>
              <a:ext uri="{FF2B5EF4-FFF2-40B4-BE49-F238E27FC236}">
                <a16:creationId xmlns:a16="http://schemas.microsoft.com/office/drawing/2014/main" id="{E97FAC3F-D719-3E59-326E-2C96BD3EF18B}"/>
              </a:ext>
            </a:extLst>
          </p:cNvPr>
          <p:cNvSpPr txBox="1">
            <a:spLocks noChangeArrowheads="1"/>
          </p:cNvSpPr>
          <p:nvPr/>
        </p:nvSpPr>
        <p:spPr bwMode="auto">
          <a:xfrm>
            <a:off x="2400439" y="5878512"/>
            <a:ext cx="1415772"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400">
                <a:cs typeface="+mn-ea"/>
                <a:sym typeface="+mn-lt"/>
              </a:rPr>
              <a:t>理想情况</a:t>
            </a:r>
          </a:p>
        </p:txBody>
      </p:sp>
      <p:sp>
        <p:nvSpPr>
          <p:cNvPr id="43" name="Text Box 131">
            <a:extLst>
              <a:ext uri="{FF2B5EF4-FFF2-40B4-BE49-F238E27FC236}">
                <a16:creationId xmlns:a16="http://schemas.microsoft.com/office/drawing/2014/main" id="{A36C0894-DA4A-84BA-CF2D-264E4584AC15}"/>
              </a:ext>
            </a:extLst>
          </p:cNvPr>
          <p:cNvSpPr txBox="1">
            <a:spLocks noChangeArrowheads="1"/>
          </p:cNvSpPr>
          <p:nvPr/>
        </p:nvSpPr>
        <p:spPr bwMode="auto">
          <a:xfrm>
            <a:off x="6936026" y="5878512"/>
            <a:ext cx="1723549"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400">
                <a:cs typeface="+mn-ea"/>
                <a:sym typeface="+mn-lt"/>
              </a:rPr>
              <a:t>有拥塞控制</a:t>
            </a:r>
          </a:p>
        </p:txBody>
      </p:sp>
      <p:sp>
        <p:nvSpPr>
          <p:cNvPr id="44" name="Text Box 133">
            <a:extLst>
              <a:ext uri="{FF2B5EF4-FFF2-40B4-BE49-F238E27FC236}">
                <a16:creationId xmlns:a16="http://schemas.microsoft.com/office/drawing/2014/main" id="{B2454C4C-246E-AD51-AC87-1CA82CD15C5D}"/>
              </a:ext>
            </a:extLst>
          </p:cNvPr>
          <p:cNvSpPr txBox="1">
            <a:spLocks noChangeArrowheads="1"/>
          </p:cNvSpPr>
          <p:nvPr/>
        </p:nvSpPr>
        <p:spPr bwMode="auto">
          <a:xfrm>
            <a:off x="4559539" y="5878512"/>
            <a:ext cx="1723549"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400">
                <a:cs typeface="+mn-ea"/>
                <a:sym typeface="+mn-lt"/>
              </a:rPr>
              <a:t>无拥塞控制</a:t>
            </a:r>
          </a:p>
        </p:txBody>
      </p:sp>
      <p:sp>
        <p:nvSpPr>
          <p:cNvPr id="45" name="Text Box 134">
            <a:extLst>
              <a:ext uri="{FF2B5EF4-FFF2-40B4-BE49-F238E27FC236}">
                <a16:creationId xmlns:a16="http://schemas.microsoft.com/office/drawing/2014/main" id="{922DE3E5-D391-F0B0-2360-F0021F356C8D}"/>
              </a:ext>
            </a:extLst>
          </p:cNvPr>
          <p:cNvSpPr txBox="1">
            <a:spLocks noChangeArrowheads="1"/>
          </p:cNvSpPr>
          <p:nvPr/>
        </p:nvSpPr>
        <p:spPr bwMode="auto">
          <a:xfrm>
            <a:off x="2901667" y="2133599"/>
            <a:ext cx="2159566" cy="328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1400">
                <a:cs typeface="+mn-ea"/>
                <a:sym typeface="+mn-lt"/>
              </a:rPr>
              <a:t>通信子网的最大承载容量</a:t>
            </a:r>
          </a:p>
        </p:txBody>
      </p:sp>
      <p:sp>
        <p:nvSpPr>
          <p:cNvPr id="46" name="日期占位符 3">
            <a:extLst>
              <a:ext uri="{FF2B5EF4-FFF2-40B4-BE49-F238E27FC236}">
                <a16:creationId xmlns:a16="http://schemas.microsoft.com/office/drawing/2014/main" id="{FE5F6909-629D-FFCF-F273-76ADE17C44FE}"/>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47" name="页脚占位符 4">
            <a:extLst>
              <a:ext uri="{FF2B5EF4-FFF2-40B4-BE49-F238E27FC236}">
                <a16:creationId xmlns:a16="http://schemas.microsoft.com/office/drawing/2014/main" id="{6C7CF2B7-FEB3-7289-1A6E-13433F2F92A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48" name="灯片编号占位符 5">
            <a:extLst>
              <a:ext uri="{FF2B5EF4-FFF2-40B4-BE49-F238E27FC236}">
                <a16:creationId xmlns:a16="http://schemas.microsoft.com/office/drawing/2014/main" id="{1F741D75-C011-909F-7789-0F9DBD1D41E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36</a:t>
            </a:fld>
            <a:endParaRPr lang="en-US">
              <a:cs typeface="+mn-ea"/>
              <a:sym typeface="+mn-lt"/>
            </a:endParaRPr>
          </a:p>
        </p:txBody>
      </p:sp>
    </p:spTree>
    <p:custDataLst>
      <p:tags r:id="rId1"/>
    </p:custDataLst>
    <p:extLst>
      <p:ext uri="{BB962C8B-B14F-4D97-AF65-F5344CB8AC3E}">
        <p14:creationId xmlns:p14="http://schemas.microsoft.com/office/powerpoint/2010/main" val="39228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控制拥塞的方法</a:t>
            </a:r>
            <a:r>
              <a:rPr lang="en-US" altLang="zh-CN" sz="3200" dirty="0">
                <a:latin typeface="+mn-lt"/>
                <a:ea typeface="+mn-ea"/>
                <a:cs typeface="+mn-ea"/>
                <a:sym typeface="+mn-lt"/>
              </a:rPr>
              <a:t>(1)</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预分配缓冲区：常用于虚电路技术中，虚电路的建立会通知该节点为此虚电路预留缓冲区。 </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丢弃包：节点上收到过多的包而来不及处理或无法发送出去时，可丢弃一部分包。对突发性通信造成的拥塞有效。丢包的常用机制：</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尾丢弃（</a:t>
            </a:r>
            <a:r>
              <a:rPr lang="en-US" altLang="zh-CN" sz="2000" dirty="0">
                <a:solidFill>
                  <a:schemeClr val="accent1"/>
                </a:solidFill>
                <a:cs typeface="+mn-ea"/>
                <a:sym typeface="+mn-lt"/>
              </a:rPr>
              <a:t>Tail Drop</a:t>
            </a:r>
            <a:r>
              <a:rPr lang="zh-CN" altLang="en-US" sz="2000" dirty="0">
                <a:solidFill>
                  <a:schemeClr val="accent1"/>
                </a:solidFill>
                <a:cs typeface="+mn-ea"/>
                <a:sym typeface="+mn-lt"/>
              </a:rPr>
              <a:t>）</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随机早期检测（</a:t>
            </a:r>
            <a:r>
              <a:rPr lang="en-US" altLang="zh-CN" sz="2000" dirty="0">
                <a:solidFill>
                  <a:schemeClr val="accent1"/>
                </a:solidFill>
                <a:cs typeface="+mn-ea"/>
                <a:sym typeface="+mn-lt"/>
              </a:rPr>
              <a:t>RED</a:t>
            </a:r>
            <a:r>
              <a:rPr lang="zh-CN" altLang="en-US" sz="2000" dirty="0">
                <a:solidFill>
                  <a:schemeClr val="accent1"/>
                </a:solidFill>
                <a:cs typeface="+mn-ea"/>
                <a:sym typeface="+mn-lt"/>
              </a:rPr>
              <a:t>）</a:t>
            </a:r>
            <a:endParaRPr lang="en-US" altLang="zh-CN" sz="20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限制网内包数量：限制进入网内的包的数目，达到控制拥塞的目的。例如，在网内设置若干个许可证。</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B8B98F69-E16A-6096-6029-B7142B711FE5}"/>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7A5F930D-05FB-1A87-E645-2E5FC3B164ED}"/>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BEA55E86-4697-6EA3-8236-FAAC2DB4C1D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37</a:t>
            </a:fld>
            <a:endParaRPr lang="en-US">
              <a:cs typeface="+mn-ea"/>
              <a:sym typeface="+mn-lt"/>
            </a:endParaRPr>
          </a:p>
        </p:txBody>
      </p:sp>
    </p:spTree>
    <p:custDataLst>
      <p:tags r:id="rId1"/>
    </p:custDataLst>
    <p:extLst>
      <p:ext uri="{BB962C8B-B14F-4D97-AF65-F5344CB8AC3E}">
        <p14:creationId xmlns:p14="http://schemas.microsoft.com/office/powerpoint/2010/main" val="53609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控制拥塞的方法</a:t>
            </a:r>
            <a:r>
              <a:rPr lang="en-US" altLang="zh-CN" sz="3200" dirty="0">
                <a:latin typeface="+mn-lt"/>
                <a:ea typeface="+mn-ea"/>
                <a:cs typeface="+mn-ea"/>
                <a:sym typeface="+mn-lt"/>
              </a:rPr>
              <a:t>(2)</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流量控制：接收端调节发送端发送数据的速率，防止到达接收端的数据速率超过接收端的处理速率。本质上流量控制和拥塞控制是不同的概念：</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流量控制是端到端</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拥塞控制涉及中间节点</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阻塞包：每个节点都监视其所有输出链路的使用情况。视情况决定是否向源结点发送阻塞包。</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ACFD20CE-91BE-18B9-C76A-5CE07DBAA470}"/>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963A8ECE-CF6E-C809-5600-534507FE4024}"/>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61203A00-8295-4CE3-DA5A-14175BCEA04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38</a:t>
            </a:fld>
            <a:endParaRPr lang="en-US">
              <a:cs typeface="+mn-ea"/>
              <a:sym typeface="+mn-lt"/>
            </a:endParaRPr>
          </a:p>
        </p:txBody>
      </p:sp>
    </p:spTree>
    <p:custDataLst>
      <p:tags r:id="rId1"/>
    </p:custDataLst>
    <p:extLst>
      <p:ext uri="{BB962C8B-B14F-4D97-AF65-F5344CB8AC3E}">
        <p14:creationId xmlns:p14="http://schemas.microsoft.com/office/powerpoint/2010/main" val="1570588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D5F59-2D28-D107-2C7A-9424BD90828A}"/>
              </a:ext>
            </a:extLst>
          </p:cNvPr>
          <p:cNvSpPr>
            <a:spLocks noGrp="1"/>
          </p:cNvSpPr>
          <p:nvPr>
            <p:ph type="title"/>
          </p:nvPr>
        </p:nvSpPr>
        <p:spPr/>
        <p:txBody>
          <a:bodyPr/>
          <a:lstStyle/>
          <a:p>
            <a:pPr>
              <a:lnSpc>
                <a:spcPct val="120000"/>
              </a:lnSpc>
            </a:pPr>
            <a:r>
              <a:rPr lang="zh-CN" altLang="en-US" dirty="0">
                <a:latin typeface="+mn-lt"/>
                <a:ea typeface="+mn-ea"/>
                <a:cs typeface="+mn-ea"/>
                <a:sym typeface="+mn-lt"/>
              </a:rPr>
              <a:t>拥塞控制 </a:t>
            </a:r>
            <a:r>
              <a:rPr lang="en-US" altLang="zh-CN" dirty="0">
                <a:latin typeface="+mn-lt"/>
                <a:ea typeface="+mn-ea"/>
                <a:cs typeface="+mn-ea"/>
                <a:sym typeface="+mn-lt"/>
              </a:rPr>
              <a:t>– </a:t>
            </a:r>
            <a:r>
              <a:rPr lang="zh-CN" altLang="en-US" dirty="0">
                <a:latin typeface="+mn-lt"/>
                <a:ea typeface="+mn-ea"/>
                <a:cs typeface="+mn-ea"/>
                <a:sym typeface="+mn-lt"/>
              </a:rPr>
              <a:t>尾丢弃算法</a:t>
            </a:r>
          </a:p>
        </p:txBody>
      </p:sp>
      <p:sp>
        <p:nvSpPr>
          <p:cNvPr id="4" name="日期占位符 3">
            <a:extLst>
              <a:ext uri="{FF2B5EF4-FFF2-40B4-BE49-F238E27FC236}">
                <a16:creationId xmlns:a16="http://schemas.microsoft.com/office/drawing/2014/main" id="{FF999E90-B8CD-EE98-70D9-F73B2E806C17}"/>
              </a:ext>
            </a:extLst>
          </p:cNvPr>
          <p:cNvSpPr>
            <a:spLocks noGrp="1"/>
          </p:cNvSpPr>
          <p:nvPr>
            <p:ph type="dt" sz="half" idx="10"/>
          </p:nvPr>
        </p:nvSpPr>
        <p:spPr/>
        <p:txBody>
          <a:bodyPr/>
          <a:lstStyle/>
          <a:p>
            <a:pPr>
              <a:lnSpc>
                <a:spcPct val="120000"/>
              </a:lnSpc>
            </a:pPr>
            <a:fld id="{A074284D-FE81-4423-B438-B2F3F16E66DF}"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0797631C-307E-6D38-F4A5-36736E8D27C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F614F722-1B45-B8D8-E8EA-E2A5AB03CDB2}"/>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39</a:t>
            </a:fld>
            <a:endParaRPr lang="en-US">
              <a:cs typeface="+mn-ea"/>
              <a:sym typeface="+mn-lt"/>
            </a:endParaRPr>
          </a:p>
        </p:txBody>
      </p:sp>
      <p:sp>
        <p:nvSpPr>
          <p:cNvPr id="9" name="文本框 8">
            <a:extLst>
              <a:ext uri="{FF2B5EF4-FFF2-40B4-BE49-F238E27FC236}">
                <a16:creationId xmlns:a16="http://schemas.microsoft.com/office/drawing/2014/main" id="{E30CFCDF-52B6-D58A-B451-D4017F33EF86}"/>
              </a:ext>
            </a:extLst>
          </p:cNvPr>
          <p:cNvSpPr txBox="1"/>
          <p:nvPr/>
        </p:nvSpPr>
        <p:spPr>
          <a:xfrm>
            <a:off x="3870377" y="1504723"/>
            <a:ext cx="3790406" cy="429861"/>
          </a:xfrm>
          <a:prstGeom prst="rect">
            <a:avLst/>
          </a:prstGeom>
          <a:noFill/>
        </p:spPr>
        <p:txBody>
          <a:bodyPr wrap="square">
            <a:spAutoFit/>
          </a:bodyPr>
          <a:lstStyle/>
          <a:p>
            <a:pPr algn="ctr">
              <a:lnSpc>
                <a:spcPct val="120000"/>
              </a:lnSpc>
            </a:pPr>
            <a:r>
              <a:rPr lang="zh-CN" altLang="en-US" sz="2000" dirty="0">
                <a:cs typeface="+mn-ea"/>
                <a:sym typeface="+mn-lt"/>
              </a:rPr>
              <a:t>尾丢弃 </a:t>
            </a:r>
            <a:r>
              <a:rPr lang="en-US" altLang="zh-CN" sz="2000" dirty="0">
                <a:cs typeface="+mn-ea"/>
                <a:sym typeface="+mn-lt"/>
              </a:rPr>
              <a:t>(Tail Drop - TD) </a:t>
            </a:r>
            <a:r>
              <a:rPr lang="zh-CN" altLang="en-US" sz="2000" dirty="0">
                <a:cs typeface="+mn-ea"/>
                <a:sym typeface="+mn-lt"/>
              </a:rPr>
              <a:t>算法</a:t>
            </a:r>
          </a:p>
        </p:txBody>
      </p:sp>
      <p:sp>
        <p:nvSpPr>
          <p:cNvPr id="13" name="矩形 12">
            <a:extLst>
              <a:ext uri="{FF2B5EF4-FFF2-40B4-BE49-F238E27FC236}">
                <a16:creationId xmlns:a16="http://schemas.microsoft.com/office/drawing/2014/main" id="{44BCA405-57BC-4091-8F91-76345BB5A36C}"/>
              </a:ext>
            </a:extLst>
          </p:cNvPr>
          <p:cNvSpPr/>
          <p:nvPr/>
        </p:nvSpPr>
        <p:spPr>
          <a:xfrm>
            <a:off x="4006319" y="3108752"/>
            <a:ext cx="500764"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1A2DAA57-5FE8-49B4-B94A-94D803677666}"/>
              </a:ext>
            </a:extLst>
          </p:cNvPr>
          <p:cNvGrpSpPr/>
          <p:nvPr/>
        </p:nvGrpSpPr>
        <p:grpSpPr>
          <a:xfrm>
            <a:off x="7010056" y="3101822"/>
            <a:ext cx="1591333" cy="278206"/>
            <a:chOff x="6641959" y="2720230"/>
            <a:chExt cx="1224957" cy="278206"/>
          </a:xfrm>
        </p:grpSpPr>
        <p:sp>
          <p:nvSpPr>
            <p:cNvPr id="3" name="矩形 2">
              <a:extLst>
                <a:ext uri="{FF2B5EF4-FFF2-40B4-BE49-F238E27FC236}">
                  <a16:creationId xmlns:a16="http://schemas.microsoft.com/office/drawing/2014/main" id="{8B4DCE73-FE30-47D0-BDE0-84B0377457AF}"/>
                </a:ext>
              </a:extLst>
            </p:cNvPr>
            <p:cNvSpPr/>
            <p:nvPr/>
          </p:nvSpPr>
          <p:spPr>
            <a:xfrm>
              <a:off x="6641959" y="2724116"/>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28D33B4-6253-467A-94E2-51C4586BB294}"/>
                </a:ext>
              </a:extLst>
            </p:cNvPr>
            <p:cNvSpPr/>
            <p:nvPr/>
          </p:nvSpPr>
          <p:spPr>
            <a:xfrm>
              <a:off x="6946759" y="2724116"/>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40E5024-C694-40EF-B8DB-9E4D79D7E38F}"/>
                </a:ext>
              </a:extLst>
            </p:cNvPr>
            <p:cNvSpPr/>
            <p:nvPr/>
          </p:nvSpPr>
          <p:spPr>
            <a:xfrm>
              <a:off x="7556359" y="2720230"/>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1702DE2-74FB-43FA-89FD-3C82A02E154E}"/>
                </a:ext>
              </a:extLst>
            </p:cNvPr>
            <p:cNvSpPr/>
            <p:nvPr/>
          </p:nvSpPr>
          <p:spPr>
            <a:xfrm>
              <a:off x="7251559" y="2720230"/>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37C30969-EF58-475D-B064-DE36E0F99C05}"/>
              </a:ext>
            </a:extLst>
          </p:cNvPr>
          <p:cNvGrpSpPr/>
          <p:nvPr/>
        </p:nvGrpSpPr>
        <p:grpSpPr>
          <a:xfrm>
            <a:off x="5411245" y="3106833"/>
            <a:ext cx="1598811" cy="274320"/>
            <a:chOff x="3717507" y="2687921"/>
            <a:chExt cx="1230714" cy="274320"/>
          </a:xfrm>
        </p:grpSpPr>
        <p:sp>
          <p:nvSpPr>
            <p:cNvPr id="10" name="矩形 9">
              <a:extLst>
                <a:ext uri="{FF2B5EF4-FFF2-40B4-BE49-F238E27FC236}">
                  <a16:creationId xmlns:a16="http://schemas.microsoft.com/office/drawing/2014/main" id="{4AA3BC84-DB34-4112-A540-E0BDCDDEB8DD}"/>
                </a:ext>
              </a:extLst>
            </p:cNvPr>
            <p:cNvSpPr/>
            <p:nvPr/>
          </p:nvSpPr>
          <p:spPr>
            <a:xfrm>
              <a:off x="4637664" y="2687921"/>
              <a:ext cx="310557" cy="2743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1979D17-AD52-40E4-B7DB-1F4E4904633F}"/>
                </a:ext>
              </a:extLst>
            </p:cNvPr>
            <p:cNvSpPr/>
            <p:nvPr/>
          </p:nvSpPr>
          <p:spPr>
            <a:xfrm>
              <a:off x="3717507" y="2687921"/>
              <a:ext cx="310557" cy="2743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C41160-9ED9-4B64-A9B1-FB2343E43EFD}"/>
                </a:ext>
              </a:extLst>
            </p:cNvPr>
            <p:cNvSpPr/>
            <p:nvPr/>
          </p:nvSpPr>
          <p:spPr>
            <a:xfrm>
              <a:off x="4028064" y="2687921"/>
              <a:ext cx="310557" cy="2743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5B2B0AB-818C-4334-B9B2-2D4DB07CC4B9}"/>
                </a:ext>
              </a:extLst>
            </p:cNvPr>
            <p:cNvSpPr/>
            <p:nvPr/>
          </p:nvSpPr>
          <p:spPr>
            <a:xfrm>
              <a:off x="4327107" y="2687921"/>
              <a:ext cx="310557" cy="2743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BF168671-6D00-45EF-AFD3-17D10039ADCF}"/>
              </a:ext>
            </a:extLst>
          </p:cNvPr>
          <p:cNvGrpSpPr/>
          <p:nvPr/>
        </p:nvGrpSpPr>
        <p:grpSpPr>
          <a:xfrm>
            <a:off x="5411245" y="4201350"/>
            <a:ext cx="3190144" cy="274320"/>
            <a:chOff x="2647828" y="4527881"/>
            <a:chExt cx="2447506" cy="278206"/>
          </a:xfrm>
        </p:grpSpPr>
        <p:grpSp>
          <p:nvGrpSpPr>
            <p:cNvPr id="19" name="组合 18">
              <a:extLst>
                <a:ext uri="{FF2B5EF4-FFF2-40B4-BE49-F238E27FC236}">
                  <a16:creationId xmlns:a16="http://schemas.microsoft.com/office/drawing/2014/main" id="{6D0A4832-7E31-43CB-8BB5-3B58117FF308}"/>
                </a:ext>
              </a:extLst>
            </p:cNvPr>
            <p:cNvGrpSpPr/>
            <p:nvPr/>
          </p:nvGrpSpPr>
          <p:grpSpPr>
            <a:xfrm>
              <a:off x="2647828" y="4527881"/>
              <a:ext cx="1224957" cy="278206"/>
              <a:chOff x="6641959" y="2720230"/>
              <a:chExt cx="1224957" cy="278206"/>
            </a:xfrm>
          </p:grpSpPr>
          <p:sp>
            <p:nvSpPr>
              <p:cNvPr id="20" name="矩形 19">
                <a:extLst>
                  <a:ext uri="{FF2B5EF4-FFF2-40B4-BE49-F238E27FC236}">
                    <a16:creationId xmlns:a16="http://schemas.microsoft.com/office/drawing/2014/main" id="{42DD5913-AD09-4DA4-B21E-D0D251B3E684}"/>
                  </a:ext>
                </a:extLst>
              </p:cNvPr>
              <p:cNvSpPr/>
              <p:nvPr/>
            </p:nvSpPr>
            <p:spPr>
              <a:xfrm>
                <a:off x="6641959" y="2724116"/>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9BE1071-6CBA-4673-B355-C419730A7AFA}"/>
                  </a:ext>
                </a:extLst>
              </p:cNvPr>
              <p:cNvSpPr/>
              <p:nvPr/>
            </p:nvSpPr>
            <p:spPr>
              <a:xfrm>
                <a:off x="6946759" y="2724116"/>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BF09B64-41DD-4232-B7CB-99AB430B028F}"/>
                  </a:ext>
                </a:extLst>
              </p:cNvPr>
              <p:cNvSpPr/>
              <p:nvPr/>
            </p:nvSpPr>
            <p:spPr>
              <a:xfrm>
                <a:off x="7556359" y="2720230"/>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52EDC87-F294-4A14-A9EC-4105B6FAB4AD}"/>
                  </a:ext>
                </a:extLst>
              </p:cNvPr>
              <p:cNvSpPr/>
              <p:nvPr/>
            </p:nvSpPr>
            <p:spPr>
              <a:xfrm>
                <a:off x="7251559" y="2720230"/>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F2824C88-565C-49CA-A565-D3DCC457A85A}"/>
                </a:ext>
              </a:extLst>
            </p:cNvPr>
            <p:cNvGrpSpPr/>
            <p:nvPr/>
          </p:nvGrpSpPr>
          <p:grpSpPr>
            <a:xfrm>
              <a:off x="3870377" y="4527881"/>
              <a:ext cx="1224957" cy="278206"/>
              <a:chOff x="6641959" y="2720230"/>
              <a:chExt cx="1224957" cy="278206"/>
            </a:xfrm>
          </p:grpSpPr>
          <p:sp>
            <p:nvSpPr>
              <p:cNvPr id="26" name="矩形 25">
                <a:extLst>
                  <a:ext uri="{FF2B5EF4-FFF2-40B4-BE49-F238E27FC236}">
                    <a16:creationId xmlns:a16="http://schemas.microsoft.com/office/drawing/2014/main" id="{5850B9DA-344A-4139-BF0F-2F1A81B2CEB3}"/>
                  </a:ext>
                </a:extLst>
              </p:cNvPr>
              <p:cNvSpPr/>
              <p:nvPr/>
            </p:nvSpPr>
            <p:spPr>
              <a:xfrm>
                <a:off x="6641959" y="2724116"/>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57F86BA-E169-4854-9204-37384252EA1F}"/>
                  </a:ext>
                </a:extLst>
              </p:cNvPr>
              <p:cNvSpPr/>
              <p:nvPr/>
            </p:nvSpPr>
            <p:spPr>
              <a:xfrm>
                <a:off x="6946759" y="2724116"/>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EAF0653-F0E1-45FC-B78D-34E0B5EB911A}"/>
                  </a:ext>
                </a:extLst>
              </p:cNvPr>
              <p:cNvSpPr/>
              <p:nvPr/>
            </p:nvSpPr>
            <p:spPr>
              <a:xfrm>
                <a:off x="7556359" y="2720230"/>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E04ECF18-29D6-413F-A960-1921E251933D}"/>
                  </a:ext>
                </a:extLst>
              </p:cNvPr>
              <p:cNvSpPr/>
              <p:nvPr/>
            </p:nvSpPr>
            <p:spPr>
              <a:xfrm>
                <a:off x="7251559" y="2720230"/>
                <a:ext cx="310557"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文本框 31">
            <a:extLst>
              <a:ext uri="{FF2B5EF4-FFF2-40B4-BE49-F238E27FC236}">
                <a16:creationId xmlns:a16="http://schemas.microsoft.com/office/drawing/2014/main" id="{4D20043A-C434-4126-8608-AAD2C05F15D9}"/>
              </a:ext>
            </a:extLst>
          </p:cNvPr>
          <p:cNvSpPr txBox="1"/>
          <p:nvPr/>
        </p:nvSpPr>
        <p:spPr>
          <a:xfrm>
            <a:off x="2718265" y="2714578"/>
            <a:ext cx="813917" cy="338554"/>
          </a:xfrm>
          <a:prstGeom prst="rect">
            <a:avLst/>
          </a:prstGeom>
          <a:noFill/>
        </p:spPr>
        <p:txBody>
          <a:bodyPr wrap="square" rtlCol="0">
            <a:spAutoFit/>
          </a:bodyPr>
          <a:lstStyle/>
          <a:p>
            <a:r>
              <a:rPr lang="zh-CN" altLang="en-US" sz="1600" dirty="0"/>
              <a:t>到达包</a:t>
            </a:r>
          </a:p>
        </p:txBody>
      </p:sp>
      <p:sp>
        <p:nvSpPr>
          <p:cNvPr id="33" name="文本框 32">
            <a:extLst>
              <a:ext uri="{FF2B5EF4-FFF2-40B4-BE49-F238E27FC236}">
                <a16:creationId xmlns:a16="http://schemas.microsoft.com/office/drawing/2014/main" id="{6D7F98FB-1AB9-4613-9A8F-1D1E46A87D19}"/>
              </a:ext>
            </a:extLst>
          </p:cNvPr>
          <p:cNvSpPr txBox="1"/>
          <p:nvPr/>
        </p:nvSpPr>
        <p:spPr>
          <a:xfrm>
            <a:off x="6698874" y="4498978"/>
            <a:ext cx="1061778" cy="338554"/>
          </a:xfrm>
          <a:prstGeom prst="rect">
            <a:avLst/>
          </a:prstGeom>
          <a:noFill/>
        </p:spPr>
        <p:txBody>
          <a:bodyPr wrap="square" rtlCol="0">
            <a:spAutoFit/>
          </a:bodyPr>
          <a:lstStyle/>
          <a:p>
            <a:r>
              <a:rPr lang="zh-CN" altLang="en-US" sz="1600" dirty="0"/>
              <a:t>缓冲区满</a:t>
            </a:r>
          </a:p>
        </p:txBody>
      </p:sp>
      <p:sp>
        <p:nvSpPr>
          <p:cNvPr id="34" name="文本框 33">
            <a:extLst>
              <a:ext uri="{FF2B5EF4-FFF2-40B4-BE49-F238E27FC236}">
                <a16:creationId xmlns:a16="http://schemas.microsoft.com/office/drawing/2014/main" id="{3ABFAB35-8D14-4EBE-B527-46BF9F571D11}"/>
              </a:ext>
            </a:extLst>
          </p:cNvPr>
          <p:cNvSpPr txBox="1"/>
          <p:nvPr/>
        </p:nvSpPr>
        <p:spPr>
          <a:xfrm>
            <a:off x="4763475" y="4624567"/>
            <a:ext cx="813917" cy="338554"/>
          </a:xfrm>
          <a:prstGeom prst="rect">
            <a:avLst/>
          </a:prstGeom>
          <a:noFill/>
        </p:spPr>
        <p:txBody>
          <a:bodyPr wrap="square" rtlCol="0">
            <a:spAutoFit/>
          </a:bodyPr>
          <a:lstStyle/>
          <a:p>
            <a:r>
              <a:rPr lang="zh-CN" altLang="en-US" sz="1600" dirty="0"/>
              <a:t>丢弃</a:t>
            </a:r>
          </a:p>
        </p:txBody>
      </p:sp>
      <p:sp>
        <p:nvSpPr>
          <p:cNvPr id="35" name="文本框 34">
            <a:extLst>
              <a:ext uri="{FF2B5EF4-FFF2-40B4-BE49-F238E27FC236}">
                <a16:creationId xmlns:a16="http://schemas.microsoft.com/office/drawing/2014/main" id="{15B0E04F-7F63-4CEA-BE3E-A607CEE9C0BB}"/>
              </a:ext>
            </a:extLst>
          </p:cNvPr>
          <p:cNvSpPr txBox="1"/>
          <p:nvPr/>
        </p:nvSpPr>
        <p:spPr>
          <a:xfrm>
            <a:off x="5965565" y="3607782"/>
            <a:ext cx="813917" cy="338554"/>
          </a:xfrm>
          <a:prstGeom prst="rect">
            <a:avLst/>
          </a:prstGeom>
          <a:noFill/>
        </p:spPr>
        <p:txBody>
          <a:bodyPr wrap="square" rtlCol="0">
            <a:spAutoFit/>
          </a:bodyPr>
          <a:lstStyle/>
          <a:p>
            <a:r>
              <a:rPr lang="zh-CN" altLang="en-US" sz="1600" dirty="0"/>
              <a:t>空槽</a:t>
            </a:r>
          </a:p>
        </p:txBody>
      </p:sp>
      <p:sp>
        <p:nvSpPr>
          <p:cNvPr id="36" name="文本框 35">
            <a:extLst>
              <a:ext uri="{FF2B5EF4-FFF2-40B4-BE49-F238E27FC236}">
                <a16:creationId xmlns:a16="http://schemas.microsoft.com/office/drawing/2014/main" id="{62C850B8-457B-40C1-81D2-30055E43E6AF}"/>
              </a:ext>
            </a:extLst>
          </p:cNvPr>
          <p:cNvSpPr txBox="1"/>
          <p:nvPr/>
        </p:nvSpPr>
        <p:spPr>
          <a:xfrm>
            <a:off x="5948278" y="2204413"/>
            <a:ext cx="1061778" cy="338554"/>
          </a:xfrm>
          <a:prstGeom prst="rect">
            <a:avLst/>
          </a:prstGeom>
          <a:noFill/>
        </p:spPr>
        <p:txBody>
          <a:bodyPr wrap="square" rtlCol="0">
            <a:spAutoFit/>
          </a:bodyPr>
          <a:lstStyle/>
          <a:p>
            <a:r>
              <a:rPr lang="zh-CN" altLang="en-US" sz="1600" dirty="0"/>
              <a:t>下一空槽</a:t>
            </a:r>
          </a:p>
        </p:txBody>
      </p:sp>
      <p:sp>
        <p:nvSpPr>
          <p:cNvPr id="37" name="文本框 36">
            <a:extLst>
              <a:ext uri="{FF2B5EF4-FFF2-40B4-BE49-F238E27FC236}">
                <a16:creationId xmlns:a16="http://schemas.microsoft.com/office/drawing/2014/main" id="{3EF7DD80-390D-4251-81B3-AB81303B2B33}"/>
              </a:ext>
            </a:extLst>
          </p:cNvPr>
          <p:cNvSpPr txBox="1"/>
          <p:nvPr/>
        </p:nvSpPr>
        <p:spPr>
          <a:xfrm>
            <a:off x="7211777" y="2209663"/>
            <a:ext cx="1423519" cy="338554"/>
          </a:xfrm>
          <a:prstGeom prst="rect">
            <a:avLst/>
          </a:prstGeom>
          <a:noFill/>
        </p:spPr>
        <p:txBody>
          <a:bodyPr wrap="square" rtlCol="0">
            <a:spAutoFit/>
          </a:bodyPr>
          <a:lstStyle/>
          <a:p>
            <a:r>
              <a:rPr lang="zh-CN" altLang="en-US" sz="1600" dirty="0"/>
              <a:t>下一待发送包</a:t>
            </a:r>
          </a:p>
        </p:txBody>
      </p:sp>
      <p:sp>
        <p:nvSpPr>
          <p:cNvPr id="38" name="文本框 37">
            <a:extLst>
              <a:ext uri="{FF2B5EF4-FFF2-40B4-BE49-F238E27FC236}">
                <a16:creationId xmlns:a16="http://schemas.microsoft.com/office/drawing/2014/main" id="{C2514ED2-60D3-497D-A17F-2C74790B76FE}"/>
              </a:ext>
            </a:extLst>
          </p:cNvPr>
          <p:cNvSpPr txBox="1"/>
          <p:nvPr/>
        </p:nvSpPr>
        <p:spPr>
          <a:xfrm>
            <a:off x="7107532" y="3598965"/>
            <a:ext cx="1423519" cy="338554"/>
          </a:xfrm>
          <a:prstGeom prst="rect">
            <a:avLst/>
          </a:prstGeom>
          <a:noFill/>
        </p:spPr>
        <p:txBody>
          <a:bodyPr wrap="square" rtlCol="0">
            <a:spAutoFit/>
          </a:bodyPr>
          <a:lstStyle/>
          <a:p>
            <a:r>
              <a:rPr lang="zh-CN" altLang="en-US" sz="1600" dirty="0"/>
              <a:t>待发送包队列</a:t>
            </a:r>
          </a:p>
        </p:txBody>
      </p:sp>
      <p:cxnSp>
        <p:nvCxnSpPr>
          <p:cNvPr id="41" name="直接箭头连接符 40">
            <a:extLst>
              <a:ext uri="{FF2B5EF4-FFF2-40B4-BE49-F238E27FC236}">
                <a16:creationId xmlns:a16="http://schemas.microsoft.com/office/drawing/2014/main" id="{77E00A4F-AED4-4434-8CBE-F0E42EE374FB}"/>
              </a:ext>
            </a:extLst>
          </p:cNvPr>
          <p:cNvCxnSpPr>
            <a:stCxn id="37" idx="2"/>
            <a:endCxn id="12" idx="0"/>
          </p:cNvCxnSpPr>
          <p:nvPr/>
        </p:nvCxnSpPr>
        <p:spPr>
          <a:xfrm>
            <a:off x="7923537" y="2548217"/>
            <a:ext cx="476131" cy="553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145092DD-90A8-49E1-A10F-7EB398BB27EA}"/>
              </a:ext>
            </a:extLst>
          </p:cNvPr>
          <p:cNvCxnSpPr>
            <a:stCxn id="36" idx="2"/>
            <a:endCxn id="10" idx="0"/>
          </p:cNvCxnSpPr>
          <p:nvPr/>
        </p:nvCxnSpPr>
        <p:spPr>
          <a:xfrm>
            <a:off x="6479167" y="2542967"/>
            <a:ext cx="329168" cy="563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63FBB7E8-4A38-4459-800D-6CD7F5A3DF5E}"/>
              </a:ext>
            </a:extLst>
          </p:cNvPr>
          <p:cNvCxnSpPr>
            <a:stCxn id="13" idx="3"/>
            <a:endCxn id="15" idx="1"/>
          </p:cNvCxnSpPr>
          <p:nvPr/>
        </p:nvCxnSpPr>
        <p:spPr>
          <a:xfrm flipV="1">
            <a:off x="4507083" y="3243993"/>
            <a:ext cx="904162" cy="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2C2DF0D-2948-4C7B-AC2B-AA97C30DB2D8}"/>
              </a:ext>
            </a:extLst>
          </p:cNvPr>
          <p:cNvCxnSpPr>
            <a:cxnSpLocks/>
            <a:endCxn id="13" idx="1"/>
          </p:cNvCxnSpPr>
          <p:nvPr/>
        </p:nvCxnSpPr>
        <p:spPr>
          <a:xfrm>
            <a:off x="3457463" y="2883855"/>
            <a:ext cx="548856" cy="362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右大括号 49">
            <a:extLst>
              <a:ext uri="{FF2B5EF4-FFF2-40B4-BE49-F238E27FC236}">
                <a16:creationId xmlns:a16="http://schemas.microsoft.com/office/drawing/2014/main" id="{AB2221D7-9AF0-4500-A93F-0E48A117F656}"/>
              </a:ext>
            </a:extLst>
          </p:cNvPr>
          <p:cNvSpPr/>
          <p:nvPr/>
        </p:nvSpPr>
        <p:spPr>
          <a:xfrm rot="5400000">
            <a:off x="7707779" y="2775695"/>
            <a:ext cx="222825" cy="14237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右大括号 50">
            <a:extLst>
              <a:ext uri="{FF2B5EF4-FFF2-40B4-BE49-F238E27FC236}">
                <a16:creationId xmlns:a16="http://schemas.microsoft.com/office/drawing/2014/main" id="{E22DF3AF-6F93-4B5D-BFA5-52970D7DE211}"/>
              </a:ext>
            </a:extLst>
          </p:cNvPr>
          <p:cNvSpPr/>
          <p:nvPr/>
        </p:nvSpPr>
        <p:spPr>
          <a:xfrm rot="5400000">
            <a:off x="6089508" y="2784511"/>
            <a:ext cx="222825" cy="14237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C30693B5-89E2-4634-BE86-5965E5ED6459}"/>
              </a:ext>
            </a:extLst>
          </p:cNvPr>
          <p:cNvGrpSpPr/>
          <p:nvPr/>
        </p:nvGrpSpPr>
        <p:grpSpPr>
          <a:xfrm>
            <a:off x="2718265" y="3804869"/>
            <a:ext cx="1788818" cy="671459"/>
            <a:chOff x="2870665" y="4632522"/>
            <a:chExt cx="1788818" cy="671459"/>
          </a:xfrm>
        </p:grpSpPr>
        <p:sp>
          <p:nvSpPr>
            <p:cNvPr id="52" name="矩形 51">
              <a:extLst>
                <a:ext uri="{FF2B5EF4-FFF2-40B4-BE49-F238E27FC236}">
                  <a16:creationId xmlns:a16="http://schemas.microsoft.com/office/drawing/2014/main" id="{ADE3338D-A6BE-4DA8-94AC-5D0DF4B7BDA8}"/>
                </a:ext>
              </a:extLst>
            </p:cNvPr>
            <p:cNvSpPr/>
            <p:nvPr/>
          </p:nvSpPr>
          <p:spPr>
            <a:xfrm>
              <a:off x="4158719" y="5029661"/>
              <a:ext cx="500764" cy="2743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06857C61-4AC0-4BDF-8A67-43C4EB8347AB}"/>
                </a:ext>
              </a:extLst>
            </p:cNvPr>
            <p:cNvSpPr txBox="1"/>
            <p:nvPr/>
          </p:nvSpPr>
          <p:spPr>
            <a:xfrm>
              <a:off x="2870665" y="4632522"/>
              <a:ext cx="813917" cy="338554"/>
            </a:xfrm>
            <a:prstGeom prst="rect">
              <a:avLst/>
            </a:prstGeom>
            <a:noFill/>
          </p:spPr>
          <p:txBody>
            <a:bodyPr wrap="square" rtlCol="0">
              <a:spAutoFit/>
            </a:bodyPr>
            <a:lstStyle/>
            <a:p>
              <a:r>
                <a:rPr lang="zh-CN" altLang="en-US" sz="1600" dirty="0"/>
                <a:t>到达包</a:t>
              </a:r>
            </a:p>
          </p:txBody>
        </p:sp>
        <p:cxnSp>
          <p:nvCxnSpPr>
            <p:cNvPr id="54" name="直接箭头连接符 53">
              <a:extLst>
                <a:ext uri="{FF2B5EF4-FFF2-40B4-BE49-F238E27FC236}">
                  <a16:creationId xmlns:a16="http://schemas.microsoft.com/office/drawing/2014/main" id="{AB2E0AA7-4399-4A11-ADB4-672D3059BBA4}"/>
                </a:ext>
              </a:extLst>
            </p:cNvPr>
            <p:cNvCxnSpPr>
              <a:cxnSpLocks/>
              <a:endCxn id="52" idx="1"/>
            </p:cNvCxnSpPr>
            <p:nvPr/>
          </p:nvCxnSpPr>
          <p:spPr>
            <a:xfrm>
              <a:off x="3609863" y="4773989"/>
              <a:ext cx="548856" cy="39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7" name="直接箭头连接符 56">
            <a:extLst>
              <a:ext uri="{FF2B5EF4-FFF2-40B4-BE49-F238E27FC236}">
                <a16:creationId xmlns:a16="http://schemas.microsoft.com/office/drawing/2014/main" id="{62417F04-8EBA-4DF7-AC6D-4EAA0A165037}"/>
              </a:ext>
            </a:extLst>
          </p:cNvPr>
          <p:cNvCxnSpPr>
            <a:cxnSpLocks/>
            <a:stCxn id="52" idx="3"/>
            <a:endCxn id="34" idx="0"/>
          </p:cNvCxnSpPr>
          <p:nvPr/>
        </p:nvCxnSpPr>
        <p:spPr>
          <a:xfrm>
            <a:off x="4507083" y="4339168"/>
            <a:ext cx="663351" cy="285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5F46CA3B-6DA1-4F41-86A1-16B1654E034A}"/>
              </a:ext>
            </a:extLst>
          </p:cNvPr>
          <p:cNvSpPr txBox="1"/>
          <p:nvPr/>
        </p:nvSpPr>
        <p:spPr>
          <a:xfrm>
            <a:off x="4745725" y="4211565"/>
            <a:ext cx="279047" cy="338554"/>
          </a:xfrm>
          <a:prstGeom prst="rect">
            <a:avLst/>
          </a:prstGeom>
          <a:noFill/>
        </p:spPr>
        <p:txBody>
          <a:bodyPr wrap="square" rtlCol="0">
            <a:spAutoFit/>
          </a:bodyPr>
          <a:lstStyle/>
          <a:p>
            <a:r>
              <a:rPr lang="zh-CN" altLang="en-US" sz="1600" dirty="0"/>
              <a:t>╳</a:t>
            </a:r>
          </a:p>
        </p:txBody>
      </p:sp>
    </p:spTree>
    <p:extLst>
      <p:ext uri="{BB962C8B-B14F-4D97-AF65-F5344CB8AC3E}">
        <p14:creationId xmlns:p14="http://schemas.microsoft.com/office/powerpoint/2010/main" val="132852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B7EDF-327E-4766-9740-357704769441}"/>
              </a:ext>
            </a:extLst>
          </p:cNvPr>
          <p:cNvSpPr>
            <a:spLocks noGrp="1"/>
          </p:cNvSpPr>
          <p:nvPr>
            <p:ph type="title"/>
          </p:nvPr>
        </p:nvSpPr>
        <p:spPr/>
        <p:txBody>
          <a:bodyPr>
            <a:normAutofit/>
          </a:bodyPr>
          <a:lstStyle/>
          <a:p>
            <a:r>
              <a:rPr lang="zh-CN" altLang="en-US" dirty="0">
                <a:cs typeface="+mn-ea"/>
                <a:sym typeface="+mn-lt"/>
              </a:rPr>
              <a:t>网络层基本功能</a:t>
            </a:r>
            <a:endParaRPr lang="zh-CN" altLang="en-US" dirty="0"/>
          </a:p>
        </p:txBody>
      </p:sp>
      <p:sp>
        <p:nvSpPr>
          <p:cNvPr id="3" name="内容占位符 2">
            <a:extLst>
              <a:ext uri="{FF2B5EF4-FFF2-40B4-BE49-F238E27FC236}">
                <a16:creationId xmlns:a16="http://schemas.microsoft.com/office/drawing/2014/main" id="{44016B06-41DA-46F4-9A5B-C42F96C2E8CF}"/>
              </a:ext>
            </a:extLst>
          </p:cNvPr>
          <p:cNvSpPr>
            <a:spLocks noGrp="1"/>
          </p:cNvSpPr>
          <p:nvPr>
            <p:ph idx="1"/>
          </p:nvPr>
        </p:nvSpPr>
        <p:spPr/>
        <p:txBody>
          <a:bodyPr>
            <a:normAutofit/>
          </a:bodyPr>
          <a:lstStyle/>
          <a:p>
            <a:pPr>
              <a:spcBef>
                <a:spcPts val="0"/>
              </a:spcBef>
            </a:pPr>
            <a:r>
              <a:rPr lang="zh-CN" altLang="en-US" dirty="0">
                <a:cs typeface="+mn-ea"/>
                <a:sym typeface="+mn-lt"/>
              </a:rPr>
              <a:t>网络层主要负责将数据包从信源传送到信宿，即完成信源与信宿之间端到端的报文传递</a:t>
            </a:r>
            <a:endParaRPr lang="en-US" altLang="zh-CN" dirty="0">
              <a:cs typeface="+mn-ea"/>
              <a:sym typeface="+mn-lt"/>
            </a:endParaRPr>
          </a:p>
          <a:p>
            <a:pPr>
              <a:spcBef>
                <a:spcPct val="0"/>
              </a:spcBef>
            </a:pPr>
            <a:r>
              <a:rPr lang="zh-CN" altLang="en-US" dirty="0">
                <a:cs typeface="+mn-ea"/>
                <a:sym typeface="+mn-lt"/>
              </a:rPr>
              <a:t>为实现端到端的报文传递，网络层实现了两个功能：</a:t>
            </a:r>
            <a:endParaRPr lang="en-US" altLang="zh-CN" dirty="0">
              <a:cs typeface="+mn-ea"/>
              <a:sym typeface="+mn-lt"/>
            </a:endParaRPr>
          </a:p>
          <a:p>
            <a:pPr lvl="1">
              <a:spcBef>
                <a:spcPct val="0"/>
              </a:spcBef>
            </a:pPr>
            <a:r>
              <a:rPr lang="zh-CN" altLang="en-US" b="1" dirty="0">
                <a:cs typeface="+mn-ea"/>
                <a:sym typeface="+mn-lt"/>
              </a:rPr>
              <a:t>交换</a:t>
            </a:r>
            <a:r>
              <a:rPr lang="zh-CN" altLang="en-US" dirty="0">
                <a:cs typeface="+mn-ea"/>
                <a:sym typeface="+mn-lt"/>
              </a:rPr>
              <a:t>是在两个或多个设备之间建立临时连接，使得没有物理链路直接连接的两个或多个设备之间能够通信，将多段物理链路连接成一条通信路径</a:t>
            </a:r>
            <a:endParaRPr lang="en-US" altLang="zh-CN" dirty="0">
              <a:cs typeface="+mn-ea"/>
              <a:sym typeface="+mn-lt"/>
            </a:endParaRPr>
          </a:p>
          <a:p>
            <a:pPr lvl="1">
              <a:spcBef>
                <a:spcPct val="0"/>
              </a:spcBef>
            </a:pPr>
            <a:r>
              <a:rPr lang="zh-CN" altLang="en-US" b="1" dirty="0">
                <a:cs typeface="+mn-ea"/>
                <a:sym typeface="+mn-lt"/>
              </a:rPr>
              <a:t>路由</a:t>
            </a:r>
            <a:r>
              <a:rPr lang="zh-CN" altLang="en-US" dirty="0">
                <a:cs typeface="+mn-ea"/>
                <a:sym typeface="+mn-lt"/>
              </a:rPr>
              <a:t>意味着在有多条路径可选时，选择一条传输数据包的最佳路径。</a:t>
            </a:r>
            <a:endParaRPr lang="en-US" altLang="zh-CN" dirty="0">
              <a:cs typeface="+mn-ea"/>
              <a:sym typeface="+mn-lt"/>
            </a:endParaRPr>
          </a:p>
          <a:p>
            <a:pPr marL="0" indent="0">
              <a:buNone/>
            </a:pPr>
            <a:endParaRPr lang="zh-CN" altLang="en-US" dirty="0"/>
          </a:p>
        </p:txBody>
      </p:sp>
      <p:sp>
        <p:nvSpPr>
          <p:cNvPr id="4" name="灯片编号占位符 3">
            <a:extLst>
              <a:ext uri="{FF2B5EF4-FFF2-40B4-BE49-F238E27FC236}">
                <a16:creationId xmlns:a16="http://schemas.microsoft.com/office/drawing/2014/main" id="{0E8411EC-E7E4-45D2-9FCD-9AFA14C6586E}"/>
              </a:ext>
            </a:extLst>
          </p:cNvPr>
          <p:cNvSpPr>
            <a:spLocks noGrp="1"/>
          </p:cNvSpPr>
          <p:nvPr>
            <p:ph type="sldNum" sz="quarter" idx="12"/>
          </p:nvPr>
        </p:nvSpPr>
        <p:spPr/>
        <p:txBody>
          <a:bodyPr/>
          <a:lstStyle/>
          <a:p>
            <a:fld id="{C8BB1146-E542-4D4E-B8E9-6919A11DDD48}" type="slidenum">
              <a:rPr lang="en-US" smtClean="0"/>
              <a:t>4</a:t>
            </a:fld>
            <a:endParaRPr lang="en-US"/>
          </a:p>
        </p:txBody>
      </p:sp>
    </p:spTree>
    <p:extLst>
      <p:ext uri="{BB962C8B-B14F-4D97-AF65-F5344CB8AC3E}">
        <p14:creationId xmlns:p14="http://schemas.microsoft.com/office/powerpoint/2010/main" val="3938316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拥塞控制 </a:t>
            </a:r>
            <a:r>
              <a:rPr lang="en-US" altLang="zh-CN" sz="3200" dirty="0">
                <a:latin typeface="+mn-lt"/>
                <a:ea typeface="+mn-ea"/>
                <a:cs typeface="+mn-ea"/>
                <a:sym typeface="+mn-lt"/>
              </a:rPr>
              <a:t>– </a:t>
            </a:r>
            <a:r>
              <a:rPr lang="zh-CN" altLang="en-US" sz="3200" dirty="0">
                <a:latin typeface="+mn-lt"/>
                <a:ea typeface="+mn-ea"/>
                <a:cs typeface="+mn-ea"/>
                <a:sym typeface="+mn-lt"/>
              </a:rPr>
              <a:t>随机早期检测（</a:t>
            </a:r>
            <a:r>
              <a:rPr lang="en-US" altLang="zh-CN" sz="3200" dirty="0">
                <a:latin typeface="+mn-lt"/>
                <a:ea typeface="+mn-ea"/>
                <a:cs typeface="+mn-ea"/>
                <a:sym typeface="+mn-lt"/>
              </a:rPr>
              <a:t>RED</a:t>
            </a:r>
            <a:r>
              <a:rPr lang="zh-CN" altLang="en-US" sz="3200" dirty="0">
                <a:latin typeface="+mn-lt"/>
                <a:ea typeface="+mn-ea"/>
                <a:cs typeface="+mn-ea"/>
                <a:sym typeface="+mn-lt"/>
              </a:rPr>
              <a:t>）</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3102066"/>
          </a:xfrm>
        </p:spPr>
        <p:txBody>
          <a:bodyPr vert="horz" lIns="91440" tIns="45720" rIns="91440" bIns="45720" rtlCol="0">
            <a:normAutofit fontScale="925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RED – Random Early Detection</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路由器的缓存队列维护两个参数，即队列长度最小门限 </a:t>
            </a:r>
            <a:r>
              <a:rPr lang="en-US" altLang="zh-CN" sz="2400" dirty="0" err="1">
                <a:solidFill>
                  <a:schemeClr val="accent1"/>
                </a:solidFill>
                <a:cs typeface="+mn-ea"/>
                <a:sym typeface="+mn-lt"/>
              </a:rPr>
              <a:t>THmin</a:t>
            </a:r>
            <a:r>
              <a:rPr lang="en-US" altLang="zh-CN" sz="2400" dirty="0">
                <a:solidFill>
                  <a:schemeClr val="accent1"/>
                </a:solidFill>
                <a:cs typeface="+mn-ea"/>
                <a:sym typeface="+mn-lt"/>
              </a:rPr>
              <a:t> </a:t>
            </a:r>
            <a:r>
              <a:rPr lang="zh-CN" altLang="en-US" sz="2400" dirty="0">
                <a:solidFill>
                  <a:schemeClr val="accent1"/>
                </a:solidFill>
                <a:cs typeface="+mn-ea"/>
                <a:sym typeface="+mn-lt"/>
              </a:rPr>
              <a:t>和最大门限 </a:t>
            </a:r>
            <a:r>
              <a:rPr lang="en-US" altLang="zh-CN" sz="2400" dirty="0" err="1">
                <a:solidFill>
                  <a:schemeClr val="accent1"/>
                </a:solidFill>
                <a:cs typeface="+mn-ea"/>
                <a:sym typeface="+mn-lt"/>
              </a:rPr>
              <a:t>THmax</a:t>
            </a:r>
            <a:r>
              <a:rPr lang="zh-CN" altLang="en-US" sz="2400" dirty="0">
                <a:solidFill>
                  <a:schemeClr val="accent1"/>
                </a:solidFill>
                <a:cs typeface="+mn-ea"/>
                <a:sym typeface="+mn-lt"/>
              </a:rPr>
              <a:t>。</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RED </a:t>
            </a:r>
            <a:r>
              <a:rPr lang="zh-CN" altLang="en-US" sz="2400" dirty="0">
                <a:solidFill>
                  <a:schemeClr val="accent1"/>
                </a:solidFill>
                <a:cs typeface="+mn-ea"/>
                <a:sym typeface="+mn-lt"/>
              </a:rPr>
              <a:t>对每一个到达的数据报都先计算平均队列长度 </a:t>
            </a:r>
            <a:r>
              <a:rPr lang="en-US" altLang="zh-CN" sz="2400" dirty="0">
                <a:solidFill>
                  <a:schemeClr val="accent1"/>
                </a:solidFill>
                <a:cs typeface="+mn-ea"/>
                <a:sym typeface="+mn-lt"/>
              </a:rPr>
              <a:t>LAV</a:t>
            </a:r>
            <a:r>
              <a:rPr lang="zh-CN" altLang="en-US" sz="2400" dirty="0">
                <a:solidFill>
                  <a:schemeClr val="accent1"/>
                </a:solidFill>
                <a:cs typeface="+mn-ea"/>
                <a:sym typeface="+mn-lt"/>
              </a:rPr>
              <a:t>。</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若平均队列长度小于最小门限 </a:t>
            </a:r>
            <a:r>
              <a:rPr lang="en-US" altLang="zh-CN" sz="2400" dirty="0" err="1">
                <a:solidFill>
                  <a:schemeClr val="accent1"/>
                </a:solidFill>
                <a:cs typeface="+mn-ea"/>
                <a:sym typeface="+mn-lt"/>
              </a:rPr>
              <a:t>THmin</a:t>
            </a:r>
            <a:r>
              <a:rPr lang="zh-CN" altLang="en-US" sz="2400" dirty="0">
                <a:solidFill>
                  <a:schemeClr val="accent1"/>
                </a:solidFill>
                <a:cs typeface="+mn-ea"/>
                <a:sym typeface="+mn-lt"/>
              </a:rPr>
              <a:t>，则将新到达的数据报放入队列进行排队。</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若平均队列长度超过最大门限 </a:t>
            </a:r>
            <a:r>
              <a:rPr lang="en-US" altLang="zh-CN" sz="2400" dirty="0" err="1">
                <a:solidFill>
                  <a:schemeClr val="accent1"/>
                </a:solidFill>
                <a:cs typeface="+mn-ea"/>
                <a:sym typeface="+mn-lt"/>
              </a:rPr>
              <a:t>THmax</a:t>
            </a:r>
            <a:r>
              <a:rPr lang="zh-CN" altLang="en-US" sz="2400" dirty="0">
                <a:solidFill>
                  <a:schemeClr val="accent1"/>
                </a:solidFill>
                <a:cs typeface="+mn-ea"/>
                <a:sym typeface="+mn-lt"/>
              </a:rPr>
              <a:t>，则将新到达的数据报丢弃。</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若平均队列长度在最小门限 </a:t>
            </a:r>
            <a:r>
              <a:rPr lang="en-US" altLang="zh-CN" sz="2400" dirty="0" err="1">
                <a:solidFill>
                  <a:schemeClr val="accent1"/>
                </a:solidFill>
                <a:cs typeface="+mn-ea"/>
                <a:sym typeface="+mn-lt"/>
              </a:rPr>
              <a:t>THmin</a:t>
            </a:r>
            <a:r>
              <a:rPr lang="en-US" altLang="zh-CN" sz="2400" dirty="0">
                <a:solidFill>
                  <a:schemeClr val="accent1"/>
                </a:solidFill>
                <a:cs typeface="+mn-ea"/>
                <a:sym typeface="+mn-lt"/>
              </a:rPr>
              <a:t> </a:t>
            </a:r>
            <a:r>
              <a:rPr lang="zh-CN" altLang="en-US" sz="2400" dirty="0">
                <a:solidFill>
                  <a:schemeClr val="accent1"/>
                </a:solidFill>
                <a:cs typeface="+mn-ea"/>
                <a:sym typeface="+mn-lt"/>
              </a:rPr>
              <a:t>和最大门限</a:t>
            </a:r>
            <a:r>
              <a:rPr lang="en-US" altLang="zh-CN" sz="2400" dirty="0" err="1">
                <a:solidFill>
                  <a:schemeClr val="accent1"/>
                </a:solidFill>
                <a:cs typeface="+mn-ea"/>
                <a:sym typeface="+mn-lt"/>
              </a:rPr>
              <a:t>THmax</a:t>
            </a:r>
            <a:r>
              <a:rPr lang="en-US" altLang="zh-CN" sz="2400" dirty="0">
                <a:solidFill>
                  <a:schemeClr val="accent1"/>
                </a:solidFill>
                <a:cs typeface="+mn-ea"/>
                <a:sym typeface="+mn-lt"/>
              </a:rPr>
              <a:t> </a:t>
            </a:r>
            <a:r>
              <a:rPr lang="zh-CN" altLang="en-US" sz="2400" dirty="0">
                <a:solidFill>
                  <a:schemeClr val="accent1"/>
                </a:solidFill>
                <a:cs typeface="+mn-ea"/>
                <a:sym typeface="+mn-lt"/>
              </a:rPr>
              <a:t>之间，则按照某一概率 </a:t>
            </a:r>
            <a:r>
              <a:rPr lang="en-US" altLang="zh-CN" sz="2400" dirty="0">
                <a:solidFill>
                  <a:schemeClr val="accent1"/>
                </a:solidFill>
                <a:cs typeface="+mn-ea"/>
                <a:sym typeface="+mn-lt"/>
              </a:rPr>
              <a:t>p </a:t>
            </a:r>
            <a:r>
              <a:rPr lang="zh-CN" altLang="en-US" sz="2400" dirty="0">
                <a:solidFill>
                  <a:schemeClr val="accent1"/>
                </a:solidFill>
                <a:cs typeface="+mn-ea"/>
                <a:sym typeface="+mn-lt"/>
              </a:rPr>
              <a:t>将新到达的数据报丢弃。</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85C669E5-DF49-279D-D2F7-9F258B3C62DB}"/>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E86B770A-1A1C-4BF3-9FE3-D45D077E350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6A4A1BFE-A226-86FB-6A49-16CC656205A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40</a:t>
            </a:fld>
            <a:endParaRPr lang="en-US">
              <a:cs typeface="+mn-ea"/>
              <a:sym typeface="+mn-lt"/>
            </a:endParaRPr>
          </a:p>
        </p:txBody>
      </p:sp>
    </p:spTree>
    <p:custDataLst>
      <p:tags r:id="rId1"/>
    </p:custDataLst>
    <p:extLst>
      <p:ext uri="{BB962C8B-B14F-4D97-AF65-F5344CB8AC3E}">
        <p14:creationId xmlns:p14="http://schemas.microsoft.com/office/powerpoint/2010/main" val="2585901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RED</a:t>
            </a:r>
            <a:r>
              <a:rPr lang="zh-CN" altLang="en-US" sz="3200" dirty="0">
                <a:latin typeface="+mn-lt"/>
                <a:ea typeface="+mn-ea"/>
                <a:cs typeface="+mn-ea"/>
                <a:sym typeface="+mn-lt"/>
              </a:rPr>
              <a:t>将到达队列划分成为三个区域</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85C669E5-DF49-279D-D2F7-9F258B3C62DB}"/>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E86B770A-1A1C-4BF3-9FE3-D45D077E350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6A4A1BFE-A226-86FB-6A49-16CC656205A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41</a:t>
            </a:fld>
            <a:endParaRPr lang="en-US">
              <a:cs typeface="+mn-ea"/>
              <a:sym typeface="+mn-lt"/>
            </a:endParaRPr>
          </a:p>
        </p:txBody>
      </p:sp>
      <p:sp>
        <p:nvSpPr>
          <p:cNvPr id="8" name="Rectangle 3">
            <a:extLst>
              <a:ext uri="{FF2B5EF4-FFF2-40B4-BE49-F238E27FC236}">
                <a16:creationId xmlns:a16="http://schemas.microsoft.com/office/drawing/2014/main" id="{8D363031-1BBA-8665-A7DE-E0AAB3FA14F6}"/>
              </a:ext>
            </a:extLst>
          </p:cNvPr>
          <p:cNvSpPr>
            <a:spLocks noChangeArrowheads="1"/>
          </p:cNvSpPr>
          <p:nvPr/>
        </p:nvSpPr>
        <p:spPr bwMode="auto">
          <a:xfrm>
            <a:off x="4119110" y="1808842"/>
            <a:ext cx="3173412" cy="2519363"/>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9" name="Rectangle 4">
            <a:extLst>
              <a:ext uri="{FF2B5EF4-FFF2-40B4-BE49-F238E27FC236}">
                <a16:creationId xmlns:a16="http://schemas.microsoft.com/office/drawing/2014/main" id="{749C2486-2B08-65AA-E06B-A7AA4654892F}"/>
              </a:ext>
            </a:extLst>
          </p:cNvPr>
          <p:cNvSpPr>
            <a:spLocks noChangeArrowheads="1"/>
          </p:cNvSpPr>
          <p:nvPr/>
        </p:nvSpPr>
        <p:spPr bwMode="auto">
          <a:xfrm>
            <a:off x="7295697" y="1807255"/>
            <a:ext cx="946150" cy="2376487"/>
          </a:xfrm>
          <a:prstGeom prst="rect">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10" name="Rectangle 5">
            <a:extLst>
              <a:ext uri="{FF2B5EF4-FFF2-40B4-BE49-F238E27FC236}">
                <a16:creationId xmlns:a16="http://schemas.microsoft.com/office/drawing/2014/main" id="{163EB91A-F3CF-B461-4316-EB5D13B9CD27}"/>
              </a:ext>
            </a:extLst>
          </p:cNvPr>
          <p:cNvSpPr>
            <a:spLocks noChangeArrowheads="1"/>
          </p:cNvSpPr>
          <p:nvPr/>
        </p:nvSpPr>
        <p:spPr bwMode="auto">
          <a:xfrm>
            <a:off x="2941185" y="1807255"/>
            <a:ext cx="1177925" cy="3313112"/>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11" name="Rectangle 6">
            <a:extLst>
              <a:ext uri="{FF2B5EF4-FFF2-40B4-BE49-F238E27FC236}">
                <a16:creationId xmlns:a16="http://schemas.microsoft.com/office/drawing/2014/main" id="{8A45C742-4251-173E-880C-9C1B38713D09}"/>
              </a:ext>
            </a:extLst>
          </p:cNvPr>
          <p:cNvSpPr>
            <a:spLocks noChangeArrowheads="1"/>
          </p:cNvSpPr>
          <p:nvPr/>
        </p:nvSpPr>
        <p:spPr bwMode="auto">
          <a:xfrm>
            <a:off x="5986010" y="2507342"/>
            <a:ext cx="2257425" cy="12763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12" name="Freeform 7">
            <a:extLst>
              <a:ext uri="{FF2B5EF4-FFF2-40B4-BE49-F238E27FC236}">
                <a16:creationId xmlns:a16="http://schemas.microsoft.com/office/drawing/2014/main" id="{652A5EF1-4B6A-5D09-1233-52C302F0F8EE}"/>
              </a:ext>
            </a:extLst>
          </p:cNvPr>
          <p:cNvSpPr>
            <a:spLocks/>
          </p:cNvSpPr>
          <p:nvPr/>
        </p:nvSpPr>
        <p:spPr bwMode="auto">
          <a:xfrm>
            <a:off x="2941185" y="2507342"/>
            <a:ext cx="5302250" cy="1276350"/>
          </a:xfrm>
          <a:custGeom>
            <a:avLst/>
            <a:gdLst>
              <a:gd name="T0" fmla="*/ 0 w 1920"/>
              <a:gd name="T1" fmla="*/ 0 h 528"/>
              <a:gd name="T2" fmla="*/ 1920 w 1920"/>
              <a:gd name="T3" fmla="*/ 0 h 528"/>
              <a:gd name="T4" fmla="*/ 1920 w 1920"/>
              <a:gd name="T5" fmla="*/ 528 h 528"/>
              <a:gd name="T6" fmla="*/ 0 w 1920"/>
              <a:gd name="T7" fmla="*/ 528 h 528"/>
            </a:gdLst>
            <a:ahLst/>
            <a:cxnLst>
              <a:cxn ang="0">
                <a:pos x="T0" y="T1"/>
              </a:cxn>
              <a:cxn ang="0">
                <a:pos x="T2" y="T3"/>
              </a:cxn>
              <a:cxn ang="0">
                <a:pos x="T4" y="T5"/>
              </a:cxn>
              <a:cxn ang="0">
                <a:pos x="T6" y="T7"/>
              </a:cxn>
            </a:cxnLst>
            <a:rect l="0" t="0" r="r" b="b"/>
            <a:pathLst>
              <a:path w="1920" h="528">
                <a:moveTo>
                  <a:pt x="0" y="0"/>
                </a:moveTo>
                <a:lnTo>
                  <a:pt x="1920" y="0"/>
                </a:lnTo>
                <a:lnTo>
                  <a:pt x="1920" y="528"/>
                </a:lnTo>
                <a:lnTo>
                  <a:pt x="0" y="528"/>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3" name="Line 8">
            <a:extLst>
              <a:ext uri="{FF2B5EF4-FFF2-40B4-BE49-F238E27FC236}">
                <a16:creationId xmlns:a16="http://schemas.microsoft.com/office/drawing/2014/main" id="{E2CACA09-8CFD-EF55-86BF-EF7E93C6CFEF}"/>
              </a:ext>
            </a:extLst>
          </p:cNvPr>
          <p:cNvSpPr>
            <a:spLocks noChangeShapeType="1"/>
          </p:cNvSpPr>
          <p:nvPr/>
        </p:nvSpPr>
        <p:spPr bwMode="auto">
          <a:xfrm>
            <a:off x="7922760" y="2507342"/>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4" name="Line 9">
            <a:extLst>
              <a:ext uri="{FF2B5EF4-FFF2-40B4-BE49-F238E27FC236}">
                <a16:creationId xmlns:a16="http://schemas.microsoft.com/office/drawing/2014/main" id="{2A27A42B-3289-53A8-EE91-4ABA34149B01}"/>
              </a:ext>
            </a:extLst>
          </p:cNvPr>
          <p:cNvSpPr>
            <a:spLocks noChangeShapeType="1"/>
          </p:cNvSpPr>
          <p:nvPr/>
        </p:nvSpPr>
        <p:spPr bwMode="auto">
          <a:xfrm>
            <a:off x="7600497" y="2507342"/>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5" name="Line 10">
            <a:extLst>
              <a:ext uri="{FF2B5EF4-FFF2-40B4-BE49-F238E27FC236}">
                <a16:creationId xmlns:a16="http://schemas.microsoft.com/office/drawing/2014/main" id="{FF70EB8B-720C-D8C7-3298-43400A34580B}"/>
              </a:ext>
            </a:extLst>
          </p:cNvPr>
          <p:cNvSpPr>
            <a:spLocks noChangeShapeType="1"/>
          </p:cNvSpPr>
          <p:nvPr/>
        </p:nvSpPr>
        <p:spPr bwMode="auto">
          <a:xfrm>
            <a:off x="7276647" y="2367642"/>
            <a:ext cx="0" cy="2032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6" name="Line 11">
            <a:extLst>
              <a:ext uri="{FF2B5EF4-FFF2-40B4-BE49-F238E27FC236}">
                <a16:creationId xmlns:a16="http://schemas.microsoft.com/office/drawing/2014/main" id="{BAB9B017-7B60-3A61-C39D-78B20A90D2A6}"/>
              </a:ext>
            </a:extLst>
          </p:cNvPr>
          <p:cNvSpPr>
            <a:spLocks noChangeShapeType="1"/>
          </p:cNvSpPr>
          <p:nvPr/>
        </p:nvSpPr>
        <p:spPr bwMode="auto">
          <a:xfrm>
            <a:off x="6954385" y="2507342"/>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7" name="Line 12">
            <a:extLst>
              <a:ext uri="{FF2B5EF4-FFF2-40B4-BE49-F238E27FC236}">
                <a16:creationId xmlns:a16="http://schemas.microsoft.com/office/drawing/2014/main" id="{DC2F6CD8-D415-AEE8-7CD4-3ED0F7823B63}"/>
              </a:ext>
            </a:extLst>
          </p:cNvPr>
          <p:cNvSpPr>
            <a:spLocks noChangeShapeType="1"/>
          </p:cNvSpPr>
          <p:nvPr/>
        </p:nvSpPr>
        <p:spPr bwMode="auto">
          <a:xfrm>
            <a:off x="6632122" y="2507342"/>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8" name="Line 13">
            <a:extLst>
              <a:ext uri="{FF2B5EF4-FFF2-40B4-BE49-F238E27FC236}">
                <a16:creationId xmlns:a16="http://schemas.microsoft.com/office/drawing/2014/main" id="{AC4209D8-D65B-B3FE-50F6-0983D5F0B6A3}"/>
              </a:ext>
            </a:extLst>
          </p:cNvPr>
          <p:cNvSpPr>
            <a:spLocks noChangeShapeType="1"/>
          </p:cNvSpPr>
          <p:nvPr/>
        </p:nvSpPr>
        <p:spPr bwMode="auto">
          <a:xfrm>
            <a:off x="6308272" y="2507342"/>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9" name="Line 14">
            <a:extLst>
              <a:ext uri="{FF2B5EF4-FFF2-40B4-BE49-F238E27FC236}">
                <a16:creationId xmlns:a16="http://schemas.microsoft.com/office/drawing/2014/main" id="{78BD652A-1BD9-27D2-E54D-7931A081D364}"/>
              </a:ext>
            </a:extLst>
          </p:cNvPr>
          <p:cNvSpPr>
            <a:spLocks noChangeShapeType="1"/>
          </p:cNvSpPr>
          <p:nvPr/>
        </p:nvSpPr>
        <p:spPr bwMode="auto">
          <a:xfrm flipH="1">
            <a:off x="4115935" y="1818367"/>
            <a:ext cx="0" cy="33131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0" name="AutoShape 15">
            <a:extLst>
              <a:ext uri="{FF2B5EF4-FFF2-40B4-BE49-F238E27FC236}">
                <a16:creationId xmlns:a16="http://schemas.microsoft.com/office/drawing/2014/main" id="{21796E67-AC2A-6434-15EF-A390D9B17729}"/>
              </a:ext>
            </a:extLst>
          </p:cNvPr>
          <p:cNvSpPr>
            <a:spLocks noChangeArrowheads="1"/>
          </p:cNvSpPr>
          <p:nvPr/>
        </p:nvSpPr>
        <p:spPr bwMode="auto">
          <a:xfrm>
            <a:off x="8270422" y="2855005"/>
            <a:ext cx="835025" cy="465137"/>
          </a:xfrm>
          <a:prstGeom prst="rightArrow">
            <a:avLst>
              <a:gd name="adj1" fmla="val 50000"/>
              <a:gd name="adj2" fmla="val 44881"/>
            </a:avLst>
          </a:prstGeom>
          <a:solidFill>
            <a:schemeClr val="hlink"/>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21" name="Text Box 16">
            <a:extLst>
              <a:ext uri="{FF2B5EF4-FFF2-40B4-BE49-F238E27FC236}">
                <a16:creationId xmlns:a16="http://schemas.microsoft.com/office/drawing/2014/main" id="{39A4E534-EE53-F04E-3D26-4655F02B0C0F}"/>
              </a:ext>
            </a:extLst>
          </p:cNvPr>
          <p:cNvSpPr txBox="1">
            <a:spLocks noChangeArrowheads="1"/>
          </p:cNvSpPr>
          <p:nvPr/>
        </p:nvSpPr>
        <p:spPr bwMode="auto">
          <a:xfrm>
            <a:off x="8482344" y="2096180"/>
            <a:ext cx="954107" cy="799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2000">
                <a:solidFill>
                  <a:srgbClr val="333399"/>
                </a:solidFill>
                <a:cs typeface="+mn-ea"/>
                <a:sym typeface="+mn-lt"/>
              </a:rPr>
              <a:t>从队首</a:t>
            </a:r>
          </a:p>
          <a:p>
            <a:pPr algn="ctr">
              <a:lnSpc>
                <a:spcPct val="120000"/>
              </a:lnSpc>
            </a:pPr>
            <a:r>
              <a:rPr kumimoji="1" lang="zh-CN" altLang="en-US" sz="2000">
                <a:solidFill>
                  <a:srgbClr val="333399"/>
                </a:solidFill>
                <a:cs typeface="+mn-ea"/>
                <a:sym typeface="+mn-lt"/>
              </a:rPr>
              <a:t>发送</a:t>
            </a:r>
          </a:p>
        </p:txBody>
      </p:sp>
      <p:sp>
        <p:nvSpPr>
          <p:cNvPr id="22" name="Line 17">
            <a:extLst>
              <a:ext uri="{FF2B5EF4-FFF2-40B4-BE49-F238E27FC236}">
                <a16:creationId xmlns:a16="http://schemas.microsoft.com/office/drawing/2014/main" id="{E41F5DCE-3D02-81DC-8B58-2E249154A569}"/>
              </a:ext>
            </a:extLst>
          </p:cNvPr>
          <p:cNvSpPr>
            <a:spLocks noChangeShapeType="1"/>
          </p:cNvSpPr>
          <p:nvPr/>
        </p:nvSpPr>
        <p:spPr bwMode="auto">
          <a:xfrm>
            <a:off x="5986010" y="2507342"/>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3" name="Text Box 18">
            <a:extLst>
              <a:ext uri="{FF2B5EF4-FFF2-40B4-BE49-F238E27FC236}">
                <a16:creationId xmlns:a16="http://schemas.microsoft.com/office/drawing/2014/main" id="{B901705D-54B6-AFCB-57FE-D48BD4EEF9C1}"/>
              </a:ext>
            </a:extLst>
          </p:cNvPr>
          <p:cNvSpPr txBox="1">
            <a:spLocks noChangeArrowheads="1"/>
          </p:cNvSpPr>
          <p:nvPr/>
        </p:nvSpPr>
        <p:spPr bwMode="auto">
          <a:xfrm>
            <a:off x="8405360" y="4075792"/>
            <a:ext cx="1952625"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000">
                <a:solidFill>
                  <a:srgbClr val="333399"/>
                </a:solidFill>
                <a:cs typeface="+mn-ea"/>
                <a:sym typeface="+mn-lt"/>
              </a:rPr>
              <a:t>最小门限 </a:t>
            </a:r>
            <a:r>
              <a:rPr kumimoji="1" lang="en-US" altLang="zh-CN" sz="2000">
                <a:solidFill>
                  <a:srgbClr val="333399"/>
                </a:solidFill>
                <a:cs typeface="+mn-ea"/>
                <a:sym typeface="+mn-lt"/>
              </a:rPr>
              <a:t>TH</a:t>
            </a:r>
            <a:r>
              <a:rPr kumimoji="1" lang="en-US" altLang="zh-CN" sz="2000" baseline="-25000">
                <a:solidFill>
                  <a:srgbClr val="333399"/>
                </a:solidFill>
                <a:cs typeface="+mn-ea"/>
                <a:sym typeface="+mn-lt"/>
              </a:rPr>
              <a:t>min</a:t>
            </a:r>
          </a:p>
        </p:txBody>
      </p:sp>
      <p:sp>
        <p:nvSpPr>
          <p:cNvPr id="24" name="Text Box 19">
            <a:extLst>
              <a:ext uri="{FF2B5EF4-FFF2-40B4-BE49-F238E27FC236}">
                <a16:creationId xmlns:a16="http://schemas.microsoft.com/office/drawing/2014/main" id="{3F37A0EC-14B1-A01D-4672-87C624547D2C}"/>
              </a:ext>
            </a:extLst>
          </p:cNvPr>
          <p:cNvSpPr txBox="1">
            <a:spLocks noChangeArrowheads="1"/>
          </p:cNvSpPr>
          <p:nvPr/>
        </p:nvSpPr>
        <p:spPr bwMode="auto">
          <a:xfrm>
            <a:off x="5311322" y="5010830"/>
            <a:ext cx="1895262"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rgbClr val="333399"/>
                </a:solidFill>
                <a:cs typeface="+mn-ea"/>
                <a:sym typeface="+mn-lt"/>
              </a:rPr>
              <a:t>最大门限 </a:t>
            </a:r>
            <a:r>
              <a:rPr kumimoji="1" lang="en-US" altLang="zh-CN" sz="2000">
                <a:solidFill>
                  <a:srgbClr val="333399"/>
                </a:solidFill>
                <a:cs typeface="+mn-ea"/>
                <a:sym typeface="+mn-lt"/>
              </a:rPr>
              <a:t>TH</a:t>
            </a:r>
            <a:r>
              <a:rPr kumimoji="1" lang="en-US" altLang="zh-CN" sz="2000" baseline="-25000">
                <a:solidFill>
                  <a:srgbClr val="333399"/>
                </a:solidFill>
                <a:cs typeface="+mn-ea"/>
                <a:sym typeface="+mn-lt"/>
              </a:rPr>
              <a:t>min</a:t>
            </a:r>
          </a:p>
        </p:txBody>
      </p:sp>
      <p:sp>
        <p:nvSpPr>
          <p:cNvPr id="25" name="AutoShape 20">
            <a:extLst>
              <a:ext uri="{FF2B5EF4-FFF2-40B4-BE49-F238E27FC236}">
                <a16:creationId xmlns:a16="http://schemas.microsoft.com/office/drawing/2014/main" id="{3A90682F-3194-61EA-5010-FD8941BACBB5}"/>
              </a:ext>
            </a:extLst>
          </p:cNvPr>
          <p:cNvSpPr>
            <a:spLocks noChangeArrowheads="1"/>
          </p:cNvSpPr>
          <p:nvPr/>
        </p:nvSpPr>
        <p:spPr bwMode="auto">
          <a:xfrm>
            <a:off x="2004560" y="2888342"/>
            <a:ext cx="973137" cy="431800"/>
          </a:xfrm>
          <a:prstGeom prst="rightArrow">
            <a:avLst>
              <a:gd name="adj1" fmla="val 50000"/>
              <a:gd name="adj2" fmla="val 56342"/>
            </a:avLst>
          </a:prstGeom>
          <a:solidFill>
            <a:srgbClr val="CC9900"/>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26" name="Text Box 21">
            <a:extLst>
              <a:ext uri="{FF2B5EF4-FFF2-40B4-BE49-F238E27FC236}">
                <a16:creationId xmlns:a16="http://schemas.microsoft.com/office/drawing/2014/main" id="{4419C7AB-A543-5490-ECC2-0452EB9659E2}"/>
              </a:ext>
            </a:extLst>
          </p:cNvPr>
          <p:cNvSpPr txBox="1">
            <a:spLocks noChangeArrowheads="1"/>
          </p:cNvSpPr>
          <p:nvPr/>
        </p:nvSpPr>
        <p:spPr bwMode="auto">
          <a:xfrm>
            <a:off x="2001822" y="2096180"/>
            <a:ext cx="697627" cy="799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2000">
                <a:solidFill>
                  <a:srgbClr val="333399"/>
                </a:solidFill>
                <a:cs typeface="+mn-ea"/>
                <a:sym typeface="+mn-lt"/>
              </a:rPr>
              <a:t>分组</a:t>
            </a:r>
          </a:p>
          <a:p>
            <a:pPr algn="ctr">
              <a:lnSpc>
                <a:spcPct val="120000"/>
              </a:lnSpc>
            </a:pPr>
            <a:r>
              <a:rPr kumimoji="1" lang="zh-CN" altLang="en-US" sz="2000">
                <a:solidFill>
                  <a:srgbClr val="333399"/>
                </a:solidFill>
                <a:cs typeface="+mn-ea"/>
                <a:sym typeface="+mn-lt"/>
              </a:rPr>
              <a:t>到达</a:t>
            </a:r>
          </a:p>
        </p:txBody>
      </p:sp>
      <p:sp>
        <p:nvSpPr>
          <p:cNvPr id="27" name="Text Box 22">
            <a:extLst>
              <a:ext uri="{FF2B5EF4-FFF2-40B4-BE49-F238E27FC236}">
                <a16:creationId xmlns:a16="http://schemas.microsoft.com/office/drawing/2014/main" id="{BA6FD80E-4A15-F69F-907E-EF29C13F6B4D}"/>
              </a:ext>
            </a:extLst>
          </p:cNvPr>
          <p:cNvSpPr txBox="1">
            <a:spLocks noChangeArrowheads="1"/>
          </p:cNvSpPr>
          <p:nvPr/>
        </p:nvSpPr>
        <p:spPr bwMode="auto">
          <a:xfrm>
            <a:off x="6103485" y="4547280"/>
            <a:ext cx="2116285"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rgbClr val="333399"/>
                </a:solidFill>
                <a:cs typeface="+mn-ea"/>
                <a:sym typeface="+mn-lt"/>
              </a:rPr>
              <a:t>平均队列长度 </a:t>
            </a:r>
            <a:r>
              <a:rPr kumimoji="1" lang="en-US" altLang="zh-CN" sz="2000" i="1">
                <a:solidFill>
                  <a:srgbClr val="333399"/>
                </a:solidFill>
                <a:cs typeface="+mn-ea"/>
                <a:sym typeface="+mn-lt"/>
              </a:rPr>
              <a:t>L</a:t>
            </a:r>
            <a:r>
              <a:rPr kumimoji="1" lang="en-US" altLang="zh-CN" sz="2000" baseline="-25000">
                <a:solidFill>
                  <a:srgbClr val="333399"/>
                </a:solidFill>
                <a:cs typeface="+mn-ea"/>
                <a:sym typeface="+mn-lt"/>
              </a:rPr>
              <a:t>av</a:t>
            </a:r>
          </a:p>
        </p:txBody>
      </p:sp>
      <p:sp>
        <p:nvSpPr>
          <p:cNvPr id="28" name="Line 23">
            <a:extLst>
              <a:ext uri="{FF2B5EF4-FFF2-40B4-BE49-F238E27FC236}">
                <a16:creationId xmlns:a16="http://schemas.microsoft.com/office/drawing/2014/main" id="{A9E60D18-B3FB-301D-3027-31B6B9C7A45B}"/>
              </a:ext>
            </a:extLst>
          </p:cNvPr>
          <p:cNvSpPr>
            <a:spLocks noChangeShapeType="1"/>
          </p:cNvSpPr>
          <p:nvPr/>
        </p:nvSpPr>
        <p:spPr bwMode="auto">
          <a:xfrm>
            <a:off x="8243435" y="2045380"/>
            <a:ext cx="0" cy="4619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9" name="Text Box 24">
            <a:extLst>
              <a:ext uri="{FF2B5EF4-FFF2-40B4-BE49-F238E27FC236}">
                <a16:creationId xmlns:a16="http://schemas.microsoft.com/office/drawing/2014/main" id="{09382E2D-401A-B672-6EDF-5516ABE82049}"/>
              </a:ext>
            </a:extLst>
          </p:cNvPr>
          <p:cNvSpPr txBox="1">
            <a:spLocks noChangeArrowheads="1"/>
          </p:cNvSpPr>
          <p:nvPr/>
        </p:nvSpPr>
        <p:spPr bwMode="auto">
          <a:xfrm>
            <a:off x="7384597" y="2058080"/>
            <a:ext cx="697627"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chemeClr val="bg1"/>
                </a:solidFill>
                <a:cs typeface="+mn-ea"/>
                <a:sym typeface="+mn-lt"/>
              </a:rPr>
              <a:t>排队</a:t>
            </a:r>
          </a:p>
        </p:txBody>
      </p:sp>
      <p:sp>
        <p:nvSpPr>
          <p:cNvPr id="30" name="Text Box 25">
            <a:extLst>
              <a:ext uri="{FF2B5EF4-FFF2-40B4-BE49-F238E27FC236}">
                <a16:creationId xmlns:a16="http://schemas.microsoft.com/office/drawing/2014/main" id="{640B538B-2840-30BE-58D4-ACA0B0E21B08}"/>
              </a:ext>
            </a:extLst>
          </p:cNvPr>
          <p:cNvSpPr txBox="1">
            <a:spLocks noChangeArrowheads="1"/>
          </p:cNvSpPr>
          <p:nvPr/>
        </p:nvSpPr>
        <p:spPr bwMode="auto">
          <a:xfrm>
            <a:off x="3157085" y="2024742"/>
            <a:ext cx="697627"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chemeClr val="bg1"/>
                </a:solidFill>
                <a:cs typeface="+mn-ea"/>
                <a:sym typeface="+mn-lt"/>
              </a:rPr>
              <a:t>丢弃</a:t>
            </a:r>
          </a:p>
        </p:txBody>
      </p:sp>
      <p:sp>
        <p:nvSpPr>
          <p:cNvPr id="31" name="Text Box 26">
            <a:extLst>
              <a:ext uri="{FF2B5EF4-FFF2-40B4-BE49-F238E27FC236}">
                <a16:creationId xmlns:a16="http://schemas.microsoft.com/office/drawing/2014/main" id="{A9729A06-BEB6-62D4-A1BB-1E02B05B0A59}"/>
              </a:ext>
            </a:extLst>
          </p:cNvPr>
          <p:cNvSpPr txBox="1">
            <a:spLocks noChangeArrowheads="1"/>
          </p:cNvSpPr>
          <p:nvPr/>
        </p:nvSpPr>
        <p:spPr bwMode="auto">
          <a:xfrm>
            <a:off x="4836660" y="2059667"/>
            <a:ext cx="1750800"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chemeClr val="bg1"/>
                </a:solidFill>
                <a:cs typeface="+mn-ea"/>
                <a:sym typeface="+mn-lt"/>
              </a:rPr>
              <a:t>以概率</a:t>
            </a:r>
            <a:r>
              <a:rPr kumimoji="1" lang="zh-CN" altLang="en-US" sz="2000" i="1">
                <a:solidFill>
                  <a:schemeClr val="bg1"/>
                </a:solidFill>
                <a:cs typeface="+mn-ea"/>
                <a:sym typeface="+mn-lt"/>
              </a:rPr>
              <a:t> </a:t>
            </a:r>
            <a:r>
              <a:rPr kumimoji="1" lang="en-US" altLang="zh-CN" sz="2000" i="1">
                <a:solidFill>
                  <a:schemeClr val="bg1"/>
                </a:solidFill>
                <a:cs typeface="+mn-ea"/>
                <a:sym typeface="+mn-lt"/>
              </a:rPr>
              <a:t>p</a:t>
            </a:r>
            <a:r>
              <a:rPr kumimoji="1" lang="en-US" altLang="zh-CN" sz="2000">
                <a:solidFill>
                  <a:schemeClr val="bg1"/>
                </a:solidFill>
                <a:cs typeface="+mn-ea"/>
                <a:sym typeface="+mn-lt"/>
              </a:rPr>
              <a:t> </a:t>
            </a:r>
            <a:r>
              <a:rPr kumimoji="1" lang="zh-CN" altLang="en-US" sz="2000">
                <a:solidFill>
                  <a:schemeClr val="bg1"/>
                </a:solidFill>
                <a:cs typeface="+mn-ea"/>
                <a:sym typeface="+mn-lt"/>
              </a:rPr>
              <a:t>丢弃</a:t>
            </a:r>
          </a:p>
        </p:txBody>
      </p:sp>
      <p:sp>
        <p:nvSpPr>
          <p:cNvPr id="32" name="Line 27">
            <a:extLst>
              <a:ext uri="{FF2B5EF4-FFF2-40B4-BE49-F238E27FC236}">
                <a16:creationId xmlns:a16="http://schemas.microsoft.com/office/drawing/2014/main" id="{04E50F32-0FF7-69EE-6FA0-FD145CE982F9}"/>
              </a:ext>
            </a:extLst>
          </p:cNvPr>
          <p:cNvSpPr>
            <a:spLocks noChangeShapeType="1"/>
          </p:cNvSpPr>
          <p:nvPr/>
        </p:nvSpPr>
        <p:spPr bwMode="auto">
          <a:xfrm>
            <a:off x="6000297" y="4564742"/>
            <a:ext cx="222567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3" name="Line 28">
            <a:extLst>
              <a:ext uri="{FF2B5EF4-FFF2-40B4-BE49-F238E27FC236}">
                <a16:creationId xmlns:a16="http://schemas.microsoft.com/office/drawing/2014/main" id="{F14F9C3B-6D32-DB60-0FC4-C91CCC90FDED}"/>
              </a:ext>
            </a:extLst>
          </p:cNvPr>
          <p:cNvSpPr>
            <a:spLocks noChangeShapeType="1"/>
          </p:cNvSpPr>
          <p:nvPr/>
        </p:nvSpPr>
        <p:spPr bwMode="auto">
          <a:xfrm>
            <a:off x="8237085" y="3729717"/>
            <a:ext cx="0" cy="14398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4" name="Line 29">
            <a:extLst>
              <a:ext uri="{FF2B5EF4-FFF2-40B4-BE49-F238E27FC236}">
                <a16:creationId xmlns:a16="http://schemas.microsoft.com/office/drawing/2014/main" id="{9E3FCBC4-2503-15C8-51F6-5EE3BE3826E2}"/>
              </a:ext>
            </a:extLst>
          </p:cNvPr>
          <p:cNvSpPr>
            <a:spLocks noChangeShapeType="1"/>
          </p:cNvSpPr>
          <p:nvPr/>
        </p:nvSpPr>
        <p:spPr bwMode="auto">
          <a:xfrm>
            <a:off x="5992360" y="3817030"/>
            <a:ext cx="0" cy="8699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5" name="Line 30">
            <a:extLst>
              <a:ext uri="{FF2B5EF4-FFF2-40B4-BE49-F238E27FC236}">
                <a16:creationId xmlns:a16="http://schemas.microsoft.com/office/drawing/2014/main" id="{DFD8BC0F-687B-4DE2-7C95-C55D1D22E9BC}"/>
              </a:ext>
            </a:extLst>
          </p:cNvPr>
          <p:cNvSpPr>
            <a:spLocks noChangeShapeType="1"/>
          </p:cNvSpPr>
          <p:nvPr/>
        </p:nvSpPr>
        <p:spPr bwMode="auto">
          <a:xfrm>
            <a:off x="7273472" y="3977367"/>
            <a:ext cx="100647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6" name="Line 31">
            <a:extLst>
              <a:ext uri="{FF2B5EF4-FFF2-40B4-BE49-F238E27FC236}">
                <a16:creationId xmlns:a16="http://schemas.microsoft.com/office/drawing/2014/main" id="{89497B5B-962B-A0DD-C851-5C56E57E1C5E}"/>
              </a:ext>
            </a:extLst>
          </p:cNvPr>
          <p:cNvSpPr>
            <a:spLocks noChangeShapeType="1"/>
          </p:cNvSpPr>
          <p:nvPr/>
        </p:nvSpPr>
        <p:spPr bwMode="auto">
          <a:xfrm>
            <a:off x="4139747" y="5002892"/>
            <a:ext cx="409575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7" name="Line 32">
            <a:extLst>
              <a:ext uri="{FF2B5EF4-FFF2-40B4-BE49-F238E27FC236}">
                <a16:creationId xmlns:a16="http://schemas.microsoft.com/office/drawing/2014/main" id="{263B1C05-5F91-66C0-48B1-E0ECF18A030A}"/>
              </a:ext>
            </a:extLst>
          </p:cNvPr>
          <p:cNvSpPr>
            <a:spLocks noChangeShapeType="1"/>
          </p:cNvSpPr>
          <p:nvPr/>
        </p:nvSpPr>
        <p:spPr bwMode="auto">
          <a:xfrm flipH="1" flipV="1">
            <a:off x="7741785" y="3996417"/>
            <a:ext cx="652462" cy="238125"/>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Tree>
    <p:custDataLst>
      <p:tags r:id="rId1"/>
    </p:custDataLst>
    <p:extLst>
      <p:ext uri="{BB962C8B-B14F-4D97-AF65-F5344CB8AC3E}">
        <p14:creationId xmlns:p14="http://schemas.microsoft.com/office/powerpoint/2010/main" val="1008059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RED</a:t>
            </a:r>
            <a:r>
              <a:rPr lang="zh-CN" altLang="en-US" sz="3200" dirty="0">
                <a:latin typeface="+mn-lt"/>
                <a:ea typeface="+mn-ea"/>
                <a:cs typeface="+mn-ea"/>
                <a:sym typeface="+mn-lt"/>
              </a:rPr>
              <a:t>的丢弃概率</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1791426"/>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当 </a:t>
            </a:r>
            <a:r>
              <a:rPr lang="en-US" altLang="zh-CN" sz="2400" dirty="0">
                <a:solidFill>
                  <a:schemeClr val="accent1"/>
                </a:solidFill>
                <a:cs typeface="+mn-ea"/>
                <a:sym typeface="+mn-lt"/>
              </a:rPr>
              <a:t>LAV &lt; </a:t>
            </a:r>
            <a:r>
              <a:rPr lang="en-US" altLang="zh-CN" sz="2400" dirty="0" err="1">
                <a:solidFill>
                  <a:schemeClr val="accent1"/>
                </a:solidFill>
                <a:cs typeface="+mn-ea"/>
                <a:sym typeface="+mn-lt"/>
              </a:rPr>
              <a:t>Thmin</a:t>
            </a:r>
            <a:r>
              <a:rPr lang="en-US" altLang="zh-CN" sz="2400" dirty="0">
                <a:solidFill>
                  <a:schemeClr val="accent1"/>
                </a:solidFill>
                <a:cs typeface="+mn-ea"/>
                <a:sym typeface="+mn-lt"/>
              </a:rPr>
              <a:t> </a:t>
            </a:r>
            <a:r>
              <a:rPr lang="zh-CN" altLang="en-US" sz="2400" dirty="0">
                <a:solidFill>
                  <a:schemeClr val="accent1"/>
                </a:solidFill>
                <a:cs typeface="+mn-ea"/>
                <a:sym typeface="+mn-lt"/>
              </a:rPr>
              <a:t>时，丢弃概率 </a:t>
            </a:r>
            <a:r>
              <a:rPr lang="en-US" altLang="zh-CN" sz="2400" dirty="0">
                <a:solidFill>
                  <a:schemeClr val="accent1"/>
                </a:solidFill>
                <a:cs typeface="+mn-ea"/>
                <a:sym typeface="+mn-lt"/>
              </a:rPr>
              <a:t>p = 0</a:t>
            </a:r>
            <a:endParaRPr lang="zh-CN" altLang="en-US"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当 </a:t>
            </a:r>
            <a:r>
              <a:rPr lang="en-US" altLang="zh-CN" sz="2400" dirty="0">
                <a:solidFill>
                  <a:schemeClr val="accent1"/>
                </a:solidFill>
                <a:cs typeface="+mn-ea"/>
                <a:sym typeface="+mn-lt"/>
              </a:rPr>
              <a:t>LAV &gt; </a:t>
            </a:r>
            <a:r>
              <a:rPr lang="en-US" altLang="zh-CN" sz="2400" dirty="0" err="1">
                <a:solidFill>
                  <a:schemeClr val="accent1"/>
                </a:solidFill>
                <a:cs typeface="+mn-ea"/>
                <a:sym typeface="+mn-lt"/>
              </a:rPr>
              <a:t>Thmax</a:t>
            </a:r>
            <a:r>
              <a:rPr lang="en-US" altLang="zh-CN" sz="2400" dirty="0">
                <a:solidFill>
                  <a:schemeClr val="accent1"/>
                </a:solidFill>
                <a:cs typeface="+mn-ea"/>
                <a:sym typeface="+mn-lt"/>
              </a:rPr>
              <a:t> </a:t>
            </a:r>
            <a:r>
              <a:rPr lang="zh-CN" altLang="en-US" sz="2400" dirty="0">
                <a:solidFill>
                  <a:schemeClr val="accent1"/>
                </a:solidFill>
                <a:cs typeface="+mn-ea"/>
                <a:sym typeface="+mn-lt"/>
              </a:rPr>
              <a:t>时，丢弃概率 </a:t>
            </a:r>
            <a:r>
              <a:rPr lang="en-US" altLang="zh-CN" sz="2400" dirty="0">
                <a:solidFill>
                  <a:schemeClr val="accent1"/>
                </a:solidFill>
                <a:cs typeface="+mn-ea"/>
                <a:sym typeface="+mn-lt"/>
              </a:rPr>
              <a:t>p = 1</a:t>
            </a:r>
            <a:endParaRPr lang="zh-CN" altLang="en-US"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当 </a:t>
            </a:r>
            <a:r>
              <a:rPr lang="en-US" altLang="zh-CN" sz="2400" dirty="0" err="1">
                <a:solidFill>
                  <a:schemeClr val="accent1"/>
                </a:solidFill>
                <a:cs typeface="+mn-ea"/>
                <a:sym typeface="+mn-lt"/>
              </a:rPr>
              <a:t>THmin</a:t>
            </a:r>
            <a:r>
              <a:rPr lang="en-US" altLang="zh-CN" sz="2400" dirty="0">
                <a:solidFill>
                  <a:schemeClr val="accent1"/>
                </a:solidFill>
                <a:cs typeface="+mn-ea"/>
                <a:sym typeface="+mn-lt"/>
              </a:rPr>
              <a:t> &lt; LAV &lt; </a:t>
            </a:r>
            <a:r>
              <a:rPr lang="en-US" altLang="zh-CN" sz="2400" dirty="0" err="1">
                <a:solidFill>
                  <a:schemeClr val="accent1"/>
                </a:solidFill>
                <a:cs typeface="+mn-ea"/>
                <a:sym typeface="+mn-lt"/>
              </a:rPr>
              <a:t>THmax</a:t>
            </a:r>
            <a:r>
              <a:rPr lang="zh-CN" altLang="en-US" sz="2400" dirty="0">
                <a:solidFill>
                  <a:schemeClr val="accent1"/>
                </a:solidFill>
                <a:cs typeface="+mn-ea"/>
                <a:sym typeface="+mn-lt"/>
              </a:rPr>
              <a:t>时， </a:t>
            </a:r>
            <a:r>
              <a:rPr lang="en-US" altLang="zh-CN" sz="2400" dirty="0">
                <a:solidFill>
                  <a:schemeClr val="accent1"/>
                </a:solidFill>
                <a:cs typeface="+mn-ea"/>
                <a:sym typeface="+mn-lt"/>
              </a:rPr>
              <a:t>0 &lt; p &lt; 1</a:t>
            </a:r>
            <a:endParaRPr lang="zh-CN" altLang="en-US"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例如，按线性规律变化，从 </a:t>
            </a:r>
            <a:r>
              <a:rPr lang="en-US" altLang="zh-CN" sz="2000" dirty="0">
                <a:solidFill>
                  <a:schemeClr val="accent1"/>
                </a:solidFill>
                <a:cs typeface="+mn-ea"/>
                <a:sym typeface="+mn-lt"/>
              </a:rPr>
              <a:t>0 </a:t>
            </a:r>
            <a:r>
              <a:rPr lang="zh-CN" altLang="en-US" sz="2000" dirty="0">
                <a:solidFill>
                  <a:schemeClr val="accent1"/>
                </a:solidFill>
                <a:cs typeface="+mn-ea"/>
                <a:sym typeface="+mn-lt"/>
              </a:rPr>
              <a:t>变到 </a:t>
            </a:r>
            <a:r>
              <a:rPr lang="en-US" altLang="zh-CN" sz="2000" dirty="0" err="1">
                <a:solidFill>
                  <a:schemeClr val="accent1"/>
                </a:solidFill>
                <a:cs typeface="+mn-ea"/>
                <a:sym typeface="+mn-lt"/>
              </a:rPr>
              <a:t>pmax</a:t>
            </a:r>
            <a:endParaRPr lang="zh-CN" altLang="en-US" sz="20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85C669E5-DF49-279D-D2F7-9F258B3C62DB}"/>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E86B770A-1A1C-4BF3-9FE3-D45D077E3500}"/>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6A4A1BFE-A226-86FB-6A49-16CC656205A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42</a:t>
            </a:fld>
            <a:endParaRPr lang="en-US">
              <a:cs typeface="+mn-ea"/>
              <a:sym typeface="+mn-lt"/>
            </a:endParaRPr>
          </a:p>
        </p:txBody>
      </p:sp>
      <p:grpSp>
        <p:nvGrpSpPr>
          <p:cNvPr id="23" name="组合 22">
            <a:extLst>
              <a:ext uri="{FF2B5EF4-FFF2-40B4-BE49-F238E27FC236}">
                <a16:creationId xmlns:a16="http://schemas.microsoft.com/office/drawing/2014/main" id="{093023A9-94EF-4A30-9F9D-890CED144B9A}"/>
              </a:ext>
            </a:extLst>
          </p:cNvPr>
          <p:cNvGrpSpPr/>
          <p:nvPr/>
        </p:nvGrpSpPr>
        <p:grpSpPr>
          <a:xfrm>
            <a:off x="1735334" y="3174659"/>
            <a:ext cx="8261967" cy="2914299"/>
            <a:chOff x="1735334" y="3174659"/>
            <a:chExt cx="8261967" cy="2914299"/>
          </a:xfrm>
        </p:grpSpPr>
        <p:sp>
          <p:nvSpPr>
            <p:cNvPr id="8" name="Line 4">
              <a:extLst>
                <a:ext uri="{FF2B5EF4-FFF2-40B4-BE49-F238E27FC236}">
                  <a16:creationId xmlns:a16="http://schemas.microsoft.com/office/drawing/2014/main" id="{A6F7E604-E937-FDE7-AEC1-84C2B60242DB}"/>
                </a:ext>
              </a:extLst>
            </p:cNvPr>
            <p:cNvSpPr>
              <a:spLocks noChangeShapeType="1"/>
            </p:cNvSpPr>
            <p:nvPr/>
          </p:nvSpPr>
          <p:spPr bwMode="auto">
            <a:xfrm>
              <a:off x="2629097" y="5381284"/>
              <a:ext cx="628650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9" name="Line 5">
              <a:extLst>
                <a:ext uri="{FF2B5EF4-FFF2-40B4-BE49-F238E27FC236}">
                  <a16:creationId xmlns:a16="http://schemas.microsoft.com/office/drawing/2014/main" id="{479F4F69-FC38-0F93-F7AA-E525A78EF416}"/>
                </a:ext>
              </a:extLst>
            </p:cNvPr>
            <p:cNvSpPr>
              <a:spLocks noChangeShapeType="1"/>
            </p:cNvSpPr>
            <p:nvPr/>
          </p:nvSpPr>
          <p:spPr bwMode="auto">
            <a:xfrm rot="16200000">
              <a:off x="1681359" y="4433547"/>
              <a:ext cx="1895475"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0" name="Text Box 6">
              <a:extLst>
                <a:ext uri="{FF2B5EF4-FFF2-40B4-BE49-F238E27FC236}">
                  <a16:creationId xmlns:a16="http://schemas.microsoft.com/office/drawing/2014/main" id="{2F0A4734-0DDF-D201-1114-8FFFED83AB0D}"/>
                </a:ext>
              </a:extLst>
            </p:cNvPr>
            <p:cNvSpPr txBox="1">
              <a:spLocks noChangeArrowheads="1"/>
            </p:cNvSpPr>
            <p:nvPr/>
          </p:nvSpPr>
          <p:spPr bwMode="auto">
            <a:xfrm>
              <a:off x="3540322" y="5406684"/>
              <a:ext cx="1895262"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rgbClr val="333399"/>
                  </a:solidFill>
                  <a:cs typeface="+mn-ea"/>
                  <a:sym typeface="+mn-lt"/>
                </a:rPr>
                <a:t>最小门限 </a:t>
              </a:r>
              <a:r>
                <a:rPr kumimoji="1" lang="en-US" altLang="zh-CN" sz="2000">
                  <a:solidFill>
                    <a:srgbClr val="333399"/>
                  </a:solidFill>
                  <a:cs typeface="+mn-ea"/>
                  <a:sym typeface="+mn-lt"/>
                </a:rPr>
                <a:t>TH</a:t>
              </a:r>
              <a:r>
                <a:rPr kumimoji="1" lang="en-US" altLang="zh-CN" sz="2000" baseline="-25000">
                  <a:solidFill>
                    <a:srgbClr val="333399"/>
                  </a:solidFill>
                  <a:cs typeface="+mn-ea"/>
                  <a:sym typeface="+mn-lt"/>
                </a:rPr>
                <a:t>min</a:t>
              </a:r>
            </a:p>
          </p:txBody>
        </p:sp>
        <p:sp>
          <p:nvSpPr>
            <p:cNvPr id="11" name="Text Box 7">
              <a:extLst>
                <a:ext uri="{FF2B5EF4-FFF2-40B4-BE49-F238E27FC236}">
                  <a16:creationId xmlns:a16="http://schemas.microsoft.com/office/drawing/2014/main" id="{47D35E3D-1A4D-F81B-346D-A15CF14F92AB}"/>
                </a:ext>
              </a:extLst>
            </p:cNvPr>
            <p:cNvSpPr txBox="1">
              <a:spLocks noChangeArrowheads="1"/>
            </p:cNvSpPr>
            <p:nvPr/>
          </p:nvSpPr>
          <p:spPr bwMode="auto">
            <a:xfrm>
              <a:off x="5807272" y="5374934"/>
              <a:ext cx="1941750"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rgbClr val="333399"/>
                  </a:solidFill>
                  <a:cs typeface="+mn-ea"/>
                  <a:sym typeface="+mn-lt"/>
                </a:rPr>
                <a:t>最大门限 </a:t>
              </a:r>
              <a:r>
                <a:rPr kumimoji="1" lang="en-US" altLang="zh-CN" sz="2000">
                  <a:solidFill>
                    <a:srgbClr val="333399"/>
                  </a:solidFill>
                  <a:cs typeface="+mn-ea"/>
                  <a:sym typeface="+mn-lt"/>
                </a:rPr>
                <a:t>TH</a:t>
              </a:r>
              <a:r>
                <a:rPr kumimoji="1" lang="en-US" altLang="zh-CN" sz="2000" baseline="-25000">
                  <a:solidFill>
                    <a:srgbClr val="333399"/>
                  </a:solidFill>
                  <a:cs typeface="+mn-ea"/>
                  <a:sym typeface="+mn-lt"/>
                </a:rPr>
                <a:t>max</a:t>
              </a:r>
            </a:p>
          </p:txBody>
        </p:sp>
        <p:sp>
          <p:nvSpPr>
            <p:cNvPr id="12" name="Text Box 8">
              <a:extLst>
                <a:ext uri="{FF2B5EF4-FFF2-40B4-BE49-F238E27FC236}">
                  <a16:creationId xmlns:a16="http://schemas.microsoft.com/office/drawing/2014/main" id="{80A44429-8646-9281-BA0F-CB6F8C576BDC}"/>
                </a:ext>
              </a:extLst>
            </p:cNvPr>
            <p:cNvSpPr txBox="1">
              <a:spLocks noChangeArrowheads="1"/>
            </p:cNvSpPr>
            <p:nvPr/>
          </p:nvSpPr>
          <p:spPr bwMode="auto">
            <a:xfrm>
              <a:off x="7845622" y="5659097"/>
              <a:ext cx="2151679"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rgbClr val="333399"/>
                  </a:solidFill>
                  <a:cs typeface="+mn-ea"/>
                  <a:sym typeface="+mn-lt"/>
                </a:rPr>
                <a:t>平均队列长度 </a:t>
              </a:r>
              <a:r>
                <a:rPr kumimoji="1" lang="en-US" altLang="zh-CN" sz="2000" i="1">
                  <a:solidFill>
                    <a:srgbClr val="333399"/>
                  </a:solidFill>
                  <a:cs typeface="+mn-ea"/>
                  <a:sym typeface="+mn-lt"/>
                </a:rPr>
                <a:t>L</a:t>
              </a:r>
              <a:r>
                <a:rPr kumimoji="1" lang="en-US" altLang="zh-CN" sz="2000" baseline="-25000">
                  <a:solidFill>
                    <a:srgbClr val="333399"/>
                  </a:solidFill>
                  <a:cs typeface="+mn-ea"/>
                  <a:sym typeface="+mn-lt"/>
                </a:rPr>
                <a:t>AV</a:t>
              </a:r>
            </a:p>
          </p:txBody>
        </p:sp>
        <p:sp>
          <p:nvSpPr>
            <p:cNvPr id="13" name="Text Box 9">
              <a:extLst>
                <a:ext uri="{FF2B5EF4-FFF2-40B4-BE49-F238E27FC236}">
                  <a16:creationId xmlns:a16="http://schemas.microsoft.com/office/drawing/2014/main" id="{2C319732-DE68-EF29-0725-B40231246E3D}"/>
                </a:ext>
              </a:extLst>
            </p:cNvPr>
            <p:cNvSpPr txBox="1">
              <a:spLocks noChangeArrowheads="1"/>
            </p:cNvSpPr>
            <p:nvPr/>
          </p:nvSpPr>
          <p:spPr bwMode="auto">
            <a:xfrm>
              <a:off x="1735334" y="3174659"/>
              <a:ext cx="1936749"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rgbClr val="333399"/>
                  </a:solidFill>
                  <a:cs typeface="+mn-ea"/>
                  <a:sym typeface="+mn-lt"/>
                </a:rPr>
                <a:t>分组丢弃概率</a:t>
              </a:r>
              <a:r>
                <a:rPr kumimoji="1" lang="zh-CN" altLang="en-US" sz="2000" i="1">
                  <a:solidFill>
                    <a:srgbClr val="333399"/>
                  </a:solidFill>
                  <a:cs typeface="+mn-ea"/>
                  <a:sym typeface="+mn-lt"/>
                </a:rPr>
                <a:t> </a:t>
              </a:r>
              <a:r>
                <a:rPr kumimoji="1" lang="en-US" altLang="zh-CN" sz="2000" i="1">
                  <a:solidFill>
                    <a:srgbClr val="333399"/>
                  </a:solidFill>
                  <a:cs typeface="+mn-ea"/>
                  <a:sym typeface="+mn-lt"/>
                </a:rPr>
                <a:t>p</a:t>
              </a:r>
            </a:p>
          </p:txBody>
        </p:sp>
        <p:sp>
          <p:nvSpPr>
            <p:cNvPr id="14" name="Line 10">
              <a:extLst>
                <a:ext uri="{FF2B5EF4-FFF2-40B4-BE49-F238E27FC236}">
                  <a16:creationId xmlns:a16="http://schemas.microsoft.com/office/drawing/2014/main" id="{4187DE7C-5A87-A260-15A1-AE5F20E8E1C9}"/>
                </a:ext>
              </a:extLst>
            </p:cNvPr>
            <p:cNvSpPr>
              <a:spLocks noChangeShapeType="1"/>
            </p:cNvSpPr>
            <p:nvPr/>
          </p:nvSpPr>
          <p:spPr bwMode="auto">
            <a:xfrm>
              <a:off x="6728022" y="4906622"/>
              <a:ext cx="0" cy="474662"/>
            </a:xfrm>
            <a:prstGeom prst="line">
              <a:avLst/>
            </a:prstGeom>
            <a:noFill/>
            <a:ln w="1270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5" name="Line 11">
              <a:extLst>
                <a:ext uri="{FF2B5EF4-FFF2-40B4-BE49-F238E27FC236}">
                  <a16:creationId xmlns:a16="http://schemas.microsoft.com/office/drawing/2014/main" id="{8362DB48-66DD-23B2-05BE-62130395F722}"/>
                </a:ext>
              </a:extLst>
            </p:cNvPr>
            <p:cNvSpPr>
              <a:spLocks noChangeShapeType="1"/>
            </p:cNvSpPr>
            <p:nvPr/>
          </p:nvSpPr>
          <p:spPr bwMode="auto">
            <a:xfrm>
              <a:off x="4449959" y="5301909"/>
              <a:ext cx="0" cy="79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6" name="Line 12">
              <a:extLst>
                <a:ext uri="{FF2B5EF4-FFF2-40B4-BE49-F238E27FC236}">
                  <a16:creationId xmlns:a16="http://schemas.microsoft.com/office/drawing/2014/main" id="{0725A733-8853-A87A-1E31-0039020EFA22}"/>
                </a:ext>
              </a:extLst>
            </p:cNvPr>
            <p:cNvSpPr>
              <a:spLocks noChangeShapeType="1"/>
            </p:cNvSpPr>
            <p:nvPr/>
          </p:nvSpPr>
          <p:spPr bwMode="auto">
            <a:xfrm rot="16200000">
              <a:off x="2674341" y="3835853"/>
              <a:ext cx="0" cy="90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7" name="Freeform 13">
              <a:extLst>
                <a:ext uri="{FF2B5EF4-FFF2-40B4-BE49-F238E27FC236}">
                  <a16:creationId xmlns:a16="http://schemas.microsoft.com/office/drawing/2014/main" id="{B7F164D6-DF12-7047-7B6F-B8CEFF562E02}"/>
                </a:ext>
              </a:extLst>
            </p:cNvPr>
            <p:cNvSpPr>
              <a:spLocks/>
            </p:cNvSpPr>
            <p:nvPr/>
          </p:nvSpPr>
          <p:spPr bwMode="auto">
            <a:xfrm>
              <a:off x="4449959" y="3881097"/>
              <a:ext cx="4283075" cy="1500187"/>
            </a:xfrm>
            <a:custGeom>
              <a:avLst/>
              <a:gdLst>
                <a:gd name="T0" fmla="*/ 0 w 2256"/>
                <a:gd name="T1" fmla="*/ 912 h 912"/>
                <a:gd name="T2" fmla="*/ 1200 w 2256"/>
                <a:gd name="T3" fmla="*/ 624 h 912"/>
                <a:gd name="T4" fmla="*/ 1200 w 2256"/>
                <a:gd name="T5" fmla="*/ 0 h 912"/>
                <a:gd name="T6" fmla="*/ 2256 w 2256"/>
                <a:gd name="T7" fmla="*/ 0 h 912"/>
              </a:gdLst>
              <a:ahLst/>
              <a:cxnLst>
                <a:cxn ang="0">
                  <a:pos x="T0" y="T1"/>
                </a:cxn>
                <a:cxn ang="0">
                  <a:pos x="T2" y="T3"/>
                </a:cxn>
                <a:cxn ang="0">
                  <a:pos x="T4" y="T5"/>
                </a:cxn>
                <a:cxn ang="0">
                  <a:pos x="T6" y="T7"/>
                </a:cxn>
              </a:cxnLst>
              <a:rect l="0" t="0" r="r" b="b"/>
              <a:pathLst>
                <a:path w="2256" h="912">
                  <a:moveTo>
                    <a:pt x="0" y="912"/>
                  </a:moveTo>
                  <a:lnTo>
                    <a:pt x="1200" y="624"/>
                  </a:lnTo>
                  <a:lnTo>
                    <a:pt x="1200" y="0"/>
                  </a:lnTo>
                  <a:lnTo>
                    <a:pt x="2256" y="0"/>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18" name="Text Box 14">
              <a:extLst>
                <a:ext uri="{FF2B5EF4-FFF2-40B4-BE49-F238E27FC236}">
                  <a16:creationId xmlns:a16="http://schemas.microsoft.com/office/drawing/2014/main" id="{657B9E1C-0B4E-D0F3-48C2-047D61E2E36E}"/>
                </a:ext>
              </a:extLst>
            </p:cNvPr>
            <p:cNvSpPr txBox="1">
              <a:spLocks noChangeArrowheads="1"/>
            </p:cNvSpPr>
            <p:nvPr/>
          </p:nvSpPr>
          <p:spPr bwMode="auto">
            <a:xfrm>
              <a:off x="2013147" y="3677897"/>
              <a:ext cx="540533"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a:solidFill>
                    <a:srgbClr val="333399"/>
                  </a:solidFill>
                  <a:cs typeface="+mn-ea"/>
                  <a:sym typeface="+mn-lt"/>
                </a:rPr>
                <a:t>1.0</a:t>
              </a:r>
              <a:endParaRPr kumimoji="1" lang="en-US" altLang="zh-CN" sz="2000" i="1">
                <a:solidFill>
                  <a:srgbClr val="333399"/>
                </a:solidFill>
                <a:cs typeface="+mn-ea"/>
                <a:sym typeface="+mn-lt"/>
              </a:endParaRPr>
            </a:p>
          </p:txBody>
        </p:sp>
        <p:sp>
          <p:nvSpPr>
            <p:cNvPr id="19" name="Text Box 15">
              <a:extLst>
                <a:ext uri="{FF2B5EF4-FFF2-40B4-BE49-F238E27FC236}">
                  <a16:creationId xmlns:a16="http://schemas.microsoft.com/office/drawing/2014/main" id="{A9493C4D-4DCE-9CC8-EC28-6F3B254F103B}"/>
                </a:ext>
              </a:extLst>
            </p:cNvPr>
            <p:cNvSpPr txBox="1">
              <a:spLocks noChangeArrowheads="1"/>
            </p:cNvSpPr>
            <p:nvPr/>
          </p:nvSpPr>
          <p:spPr bwMode="auto">
            <a:xfrm>
              <a:off x="2286197" y="5262222"/>
              <a:ext cx="327334"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a:solidFill>
                    <a:srgbClr val="333399"/>
                  </a:solidFill>
                  <a:cs typeface="+mn-ea"/>
                  <a:sym typeface="+mn-lt"/>
                </a:rPr>
                <a:t>0</a:t>
              </a:r>
              <a:endParaRPr kumimoji="1" lang="en-US" altLang="zh-CN" sz="2000" i="1">
                <a:solidFill>
                  <a:srgbClr val="333399"/>
                </a:solidFill>
                <a:cs typeface="+mn-ea"/>
                <a:sym typeface="+mn-lt"/>
              </a:endParaRPr>
            </a:p>
          </p:txBody>
        </p:sp>
        <p:sp>
          <p:nvSpPr>
            <p:cNvPr id="20" name="Line 16">
              <a:extLst>
                <a:ext uri="{FF2B5EF4-FFF2-40B4-BE49-F238E27FC236}">
                  <a16:creationId xmlns:a16="http://schemas.microsoft.com/office/drawing/2014/main" id="{8C710928-BEA3-487D-D17B-5FF436537928}"/>
                </a:ext>
              </a:extLst>
            </p:cNvPr>
            <p:cNvSpPr>
              <a:spLocks noChangeShapeType="1"/>
            </p:cNvSpPr>
            <p:nvPr/>
          </p:nvSpPr>
          <p:spPr bwMode="auto">
            <a:xfrm>
              <a:off x="2629097" y="4906622"/>
              <a:ext cx="4098925" cy="0"/>
            </a:xfrm>
            <a:prstGeom prst="line">
              <a:avLst/>
            </a:prstGeom>
            <a:noFill/>
            <a:ln w="1270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1" name="Text Box 17">
              <a:extLst>
                <a:ext uri="{FF2B5EF4-FFF2-40B4-BE49-F238E27FC236}">
                  <a16:creationId xmlns:a16="http://schemas.microsoft.com/office/drawing/2014/main" id="{21D4DEF4-A552-B284-316A-42169A37EC1C}"/>
                </a:ext>
              </a:extLst>
            </p:cNvPr>
            <p:cNvSpPr txBox="1">
              <a:spLocks noChangeArrowheads="1"/>
            </p:cNvSpPr>
            <p:nvPr/>
          </p:nvSpPr>
          <p:spPr bwMode="auto">
            <a:xfrm>
              <a:off x="1949647" y="4597059"/>
              <a:ext cx="649537"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i="1">
                  <a:solidFill>
                    <a:srgbClr val="333399"/>
                  </a:solidFill>
                  <a:cs typeface="+mn-ea"/>
                  <a:sym typeface="+mn-lt"/>
                </a:rPr>
                <a:t>p</a:t>
              </a:r>
              <a:r>
                <a:rPr kumimoji="1" lang="en-US" altLang="zh-CN" sz="2000" baseline="-25000">
                  <a:solidFill>
                    <a:srgbClr val="333399"/>
                  </a:solidFill>
                  <a:cs typeface="+mn-ea"/>
                  <a:sym typeface="+mn-lt"/>
                </a:rPr>
                <a:t>max</a:t>
              </a:r>
              <a:endParaRPr kumimoji="1" lang="en-US" altLang="zh-CN" sz="2000" i="1" baseline="-25000">
                <a:solidFill>
                  <a:srgbClr val="333399"/>
                </a:solidFill>
                <a:cs typeface="+mn-ea"/>
                <a:sym typeface="+mn-lt"/>
              </a:endParaRPr>
            </a:p>
          </p:txBody>
        </p:sp>
        <p:sp>
          <p:nvSpPr>
            <p:cNvPr id="22" name="Line 18">
              <a:extLst>
                <a:ext uri="{FF2B5EF4-FFF2-40B4-BE49-F238E27FC236}">
                  <a16:creationId xmlns:a16="http://schemas.microsoft.com/office/drawing/2014/main" id="{0FC893E1-D855-33B4-28D7-67168E1C0BDB}"/>
                </a:ext>
              </a:extLst>
            </p:cNvPr>
            <p:cNvSpPr>
              <a:spLocks noChangeShapeType="1"/>
            </p:cNvSpPr>
            <p:nvPr/>
          </p:nvSpPr>
          <p:spPr bwMode="auto">
            <a:xfrm>
              <a:off x="2622747" y="3882684"/>
              <a:ext cx="4098925" cy="0"/>
            </a:xfrm>
            <a:prstGeom prst="line">
              <a:avLst/>
            </a:prstGeom>
            <a:noFill/>
            <a:ln w="1270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grpSp>
      <p:pic>
        <p:nvPicPr>
          <p:cNvPr id="24" name="图片 23">
            <a:extLst>
              <a:ext uri="{FF2B5EF4-FFF2-40B4-BE49-F238E27FC236}">
                <a16:creationId xmlns:a16="http://schemas.microsoft.com/office/drawing/2014/main" id="{94D82DF5-F631-425D-92F4-45EC22CE57F0}"/>
              </a:ext>
            </a:extLst>
          </p:cNvPr>
          <p:cNvPicPr>
            <a:picLocks noChangeAspect="1"/>
          </p:cNvPicPr>
          <p:nvPr/>
        </p:nvPicPr>
        <p:blipFill>
          <a:blip r:embed="rId3"/>
          <a:stretch>
            <a:fillRect/>
          </a:stretch>
        </p:blipFill>
        <p:spPr>
          <a:xfrm>
            <a:off x="6122642" y="1165781"/>
            <a:ext cx="5182560" cy="1882412"/>
          </a:xfrm>
          <a:prstGeom prst="rect">
            <a:avLst/>
          </a:prstGeom>
        </p:spPr>
      </p:pic>
    </p:spTree>
    <p:custDataLst>
      <p:tags r:id="rId1"/>
    </p:custDataLst>
    <p:extLst>
      <p:ext uri="{BB962C8B-B14F-4D97-AF65-F5344CB8AC3E}">
        <p14:creationId xmlns:p14="http://schemas.microsoft.com/office/powerpoint/2010/main" val="194037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30208-D4E6-4D1F-91D0-DB5B8F3756BB}"/>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流量监管与整形的令牌桶算法原理</a:t>
            </a:r>
          </a:p>
        </p:txBody>
      </p:sp>
      <p:pic>
        <p:nvPicPr>
          <p:cNvPr id="53256" name="Picture 8" descr="http://forum.huawei.com/enterprise/data/attachment/forum/201711/15/143419jluwz9uc9lubzbm2.png">
            <a:extLst>
              <a:ext uri="{FF2B5EF4-FFF2-40B4-BE49-F238E27FC236}">
                <a16:creationId xmlns:a16="http://schemas.microsoft.com/office/drawing/2014/main" id="{C56875D1-5380-4098-96EF-57D9F6E21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61" y="3471523"/>
            <a:ext cx="4015970" cy="2547444"/>
          </a:xfrm>
          <a:prstGeom prst="rect">
            <a:avLst/>
          </a:prstGeom>
          <a:noFill/>
          <a:extLst>
            <a:ext uri="{909E8E84-426E-40DD-AFC4-6F175D3DCCD1}">
              <a14:hiddenFill xmlns:a14="http://schemas.microsoft.com/office/drawing/2010/main">
                <a:solidFill>
                  <a:srgbClr val="FFFFFF"/>
                </a:solidFill>
              </a14:hiddenFill>
            </a:ext>
          </a:extLst>
        </p:spPr>
      </p:pic>
      <p:pic>
        <p:nvPicPr>
          <p:cNvPr id="53258" name="Picture 10" descr="http://forum.huawei.com/enterprise/data/attachment/forum/201711/15/143431lra0km4403aaf244.png">
            <a:extLst>
              <a:ext uri="{FF2B5EF4-FFF2-40B4-BE49-F238E27FC236}">
                <a16:creationId xmlns:a16="http://schemas.microsoft.com/office/drawing/2014/main" id="{D30E14A6-113F-4851-8B73-276BCE77B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541" y="3156382"/>
            <a:ext cx="4664028" cy="276209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1B9EA72-9034-4370-A5B0-4285F89B36CE}"/>
              </a:ext>
            </a:extLst>
          </p:cNvPr>
          <p:cNvSpPr/>
          <p:nvPr/>
        </p:nvSpPr>
        <p:spPr>
          <a:xfrm>
            <a:off x="214711" y="1361062"/>
            <a:ext cx="5392270" cy="1619250"/>
          </a:xfrm>
          <a:prstGeom prst="rect">
            <a:avLst/>
          </a:prstGeom>
        </p:spPr>
        <p:txBody>
          <a:bodyPr vert="horz" lIns="91440" tIns="45720" rIns="91440" bIns="45720" rtlCol="0">
            <a:normAutofit fontScale="85000" lnSpcReduction="10000"/>
          </a:bodyPr>
          <a:lstStyle/>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令牌桶可以看作是一个用于存放令牌的、预先设置好容量的容器。系统按照设定的速度向桶中放置令牌，当桶中令牌满时，多余的令牌溢出，桶中令牌不再增加。</a:t>
            </a:r>
          </a:p>
        </p:txBody>
      </p:sp>
      <p:sp>
        <p:nvSpPr>
          <p:cNvPr id="9" name="矩形 8">
            <a:extLst>
              <a:ext uri="{FF2B5EF4-FFF2-40B4-BE49-F238E27FC236}">
                <a16:creationId xmlns:a16="http://schemas.microsoft.com/office/drawing/2014/main" id="{6064E78E-6E7A-4E9D-B1A9-6AD1D6CA10FE}"/>
              </a:ext>
            </a:extLst>
          </p:cNvPr>
          <p:cNvSpPr/>
          <p:nvPr/>
        </p:nvSpPr>
        <p:spPr>
          <a:xfrm>
            <a:off x="5881290" y="1361061"/>
            <a:ext cx="6096000" cy="1795321"/>
          </a:xfrm>
          <a:prstGeom prst="rect">
            <a:avLst/>
          </a:prstGeom>
        </p:spPr>
        <p:txBody>
          <a:bodyPr vert="horz" lIns="91440" tIns="45720" rIns="91440" bIns="45720" rtlCol="0">
            <a:normAutofit fontScale="92500" lnSpcReduction="20000"/>
          </a:bodyPr>
          <a:lstStyle/>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数据流到达设备时，只有从令牌桶中取出与数据大小相当的令牌数量，数据流才能得到转发。</a:t>
            </a:r>
            <a:endParaRPr lang="en-US" altLang="zh-CN" sz="2400" dirty="0">
              <a:solidFill>
                <a:schemeClr val="accent1"/>
              </a:solidFill>
              <a:cs typeface="+mn-ea"/>
              <a:sym typeface="+mn-lt"/>
            </a:endParaRPr>
          </a:p>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如果令牌数量不够，则数据流会被丢弃或缓存。</a:t>
            </a:r>
            <a:endParaRPr lang="en-US" altLang="zh-CN" sz="2400" dirty="0">
              <a:solidFill>
                <a:schemeClr val="accent1"/>
              </a:solidFill>
              <a:cs typeface="+mn-ea"/>
              <a:sym typeface="+mn-lt"/>
            </a:endParaRPr>
          </a:p>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这样就可以限制数据报文的流量只能小于或等于令牌生成的速度，从而达到限制流量的目的。</a:t>
            </a:r>
          </a:p>
        </p:txBody>
      </p:sp>
      <p:sp>
        <p:nvSpPr>
          <p:cNvPr id="3" name="日期占位符 3">
            <a:extLst>
              <a:ext uri="{FF2B5EF4-FFF2-40B4-BE49-F238E27FC236}">
                <a16:creationId xmlns:a16="http://schemas.microsoft.com/office/drawing/2014/main" id="{21D43943-2519-0FFA-CA1E-C2E15633091C}"/>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F784661D-DC7C-AD72-40E9-3DDF2AF9749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8EAEFFC1-E529-4B6B-3054-6C2F8D8988F0}"/>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43</a:t>
            </a:fld>
            <a:endParaRPr lang="en-US">
              <a:cs typeface="+mn-ea"/>
              <a:sym typeface="+mn-lt"/>
            </a:endParaRPr>
          </a:p>
        </p:txBody>
      </p:sp>
    </p:spTree>
    <p:extLst>
      <p:ext uri="{BB962C8B-B14F-4D97-AF65-F5344CB8AC3E}">
        <p14:creationId xmlns:p14="http://schemas.microsoft.com/office/powerpoint/2010/main" val="253227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30208-D4E6-4D1F-91D0-DB5B8F3756BB}"/>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流量监管与整形的令牌桶算法</a:t>
            </a:r>
          </a:p>
        </p:txBody>
      </p:sp>
      <p:pic>
        <p:nvPicPr>
          <p:cNvPr id="53250" name="Picture 2" descr="http://forum.huawei.com/enterprise/data/attachment/forum/201711/15/143503ctkca78e77vvth7v.png">
            <a:extLst>
              <a:ext uri="{FF2B5EF4-FFF2-40B4-BE49-F238E27FC236}">
                <a16:creationId xmlns:a16="http://schemas.microsoft.com/office/drawing/2014/main" id="{AA8785E9-15C3-432A-A01F-933FA144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53" y="2279392"/>
            <a:ext cx="2412569" cy="30078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forum.huawei.com/enterprise/data/attachment/forum/201711/15/143527q8fi0qwew2vfa9ae.png">
            <a:extLst>
              <a:ext uri="{FF2B5EF4-FFF2-40B4-BE49-F238E27FC236}">
                <a16:creationId xmlns:a16="http://schemas.microsoft.com/office/drawing/2014/main" id="{8480FFEE-CB3D-43EB-A316-90CA225FB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9154" y="2279392"/>
            <a:ext cx="3548356" cy="30078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forum.huawei.com/enterprise/data/attachment/forum/201711/15/143549lrz42kr40r04g4kr.png">
            <a:extLst>
              <a:ext uri="{FF2B5EF4-FFF2-40B4-BE49-F238E27FC236}">
                <a16:creationId xmlns:a16="http://schemas.microsoft.com/office/drawing/2014/main" id="{C3302628-3606-4B8D-A365-840561F10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642" y="2279392"/>
            <a:ext cx="3548356" cy="300787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F74BB23D-2BD3-4FA5-BBA7-BACA88FD3F85}"/>
              </a:ext>
            </a:extLst>
          </p:cNvPr>
          <p:cNvSpPr/>
          <p:nvPr/>
        </p:nvSpPr>
        <p:spPr>
          <a:xfrm>
            <a:off x="1185147" y="5686314"/>
            <a:ext cx="1313180" cy="463588"/>
          </a:xfrm>
          <a:prstGeom prst="rect">
            <a:avLst/>
          </a:prstGeom>
        </p:spPr>
        <p:txBody>
          <a:bodyPr wrap="none">
            <a:spAutoFit/>
          </a:bodyPr>
          <a:lstStyle/>
          <a:p>
            <a:pPr>
              <a:lnSpc>
                <a:spcPct val="120000"/>
              </a:lnSpc>
            </a:pPr>
            <a:r>
              <a:rPr lang="zh-CN" altLang="en-US" sz="2200" dirty="0">
                <a:cs typeface="+mn-ea"/>
                <a:sym typeface="+mn-lt"/>
              </a:rPr>
              <a:t>单速单桶</a:t>
            </a:r>
          </a:p>
        </p:txBody>
      </p:sp>
      <p:sp>
        <p:nvSpPr>
          <p:cNvPr id="9" name="矩形 8">
            <a:extLst>
              <a:ext uri="{FF2B5EF4-FFF2-40B4-BE49-F238E27FC236}">
                <a16:creationId xmlns:a16="http://schemas.microsoft.com/office/drawing/2014/main" id="{ADAFF85D-16C6-4BEA-A3B1-099F0393BEF5}"/>
              </a:ext>
            </a:extLst>
          </p:cNvPr>
          <p:cNvSpPr/>
          <p:nvPr/>
        </p:nvSpPr>
        <p:spPr>
          <a:xfrm>
            <a:off x="4686742" y="5686314"/>
            <a:ext cx="1313180" cy="463588"/>
          </a:xfrm>
          <a:prstGeom prst="rect">
            <a:avLst/>
          </a:prstGeom>
        </p:spPr>
        <p:txBody>
          <a:bodyPr wrap="none">
            <a:spAutoFit/>
          </a:bodyPr>
          <a:lstStyle/>
          <a:p>
            <a:pPr>
              <a:lnSpc>
                <a:spcPct val="120000"/>
              </a:lnSpc>
            </a:pPr>
            <a:r>
              <a:rPr lang="zh-CN" altLang="en-US" sz="2200" dirty="0">
                <a:cs typeface="+mn-ea"/>
                <a:sym typeface="+mn-lt"/>
              </a:rPr>
              <a:t>单速双桶</a:t>
            </a:r>
          </a:p>
        </p:txBody>
      </p:sp>
      <p:sp>
        <p:nvSpPr>
          <p:cNvPr id="12" name="矩形 11">
            <a:extLst>
              <a:ext uri="{FF2B5EF4-FFF2-40B4-BE49-F238E27FC236}">
                <a16:creationId xmlns:a16="http://schemas.microsoft.com/office/drawing/2014/main" id="{7F8204B6-9333-48A6-B479-0AF9F4A73F3B}"/>
              </a:ext>
            </a:extLst>
          </p:cNvPr>
          <p:cNvSpPr/>
          <p:nvPr/>
        </p:nvSpPr>
        <p:spPr>
          <a:xfrm>
            <a:off x="8756230" y="5686314"/>
            <a:ext cx="1313180" cy="463588"/>
          </a:xfrm>
          <a:prstGeom prst="rect">
            <a:avLst/>
          </a:prstGeom>
        </p:spPr>
        <p:txBody>
          <a:bodyPr wrap="none">
            <a:spAutoFit/>
          </a:bodyPr>
          <a:lstStyle/>
          <a:p>
            <a:pPr>
              <a:lnSpc>
                <a:spcPct val="120000"/>
              </a:lnSpc>
            </a:pPr>
            <a:r>
              <a:rPr lang="zh-CN" altLang="en-US" sz="2200" dirty="0">
                <a:cs typeface="+mn-ea"/>
                <a:sym typeface="+mn-lt"/>
              </a:rPr>
              <a:t>双速双桶</a:t>
            </a:r>
          </a:p>
        </p:txBody>
      </p:sp>
      <p:sp>
        <p:nvSpPr>
          <p:cNvPr id="13" name="矩形 12">
            <a:extLst>
              <a:ext uri="{FF2B5EF4-FFF2-40B4-BE49-F238E27FC236}">
                <a16:creationId xmlns:a16="http://schemas.microsoft.com/office/drawing/2014/main" id="{755B0E30-B528-4BA3-8E4A-F1634F22F519}"/>
              </a:ext>
            </a:extLst>
          </p:cNvPr>
          <p:cNvSpPr/>
          <p:nvPr/>
        </p:nvSpPr>
        <p:spPr>
          <a:xfrm>
            <a:off x="521153" y="1171396"/>
            <a:ext cx="11035393" cy="979723"/>
          </a:xfrm>
          <a:prstGeom prst="rect">
            <a:avLst/>
          </a:prstGeom>
        </p:spPr>
        <p:txBody>
          <a:bodyPr vert="horz" lIns="91440" tIns="45720" rIns="91440" bIns="45720" rtlCol="0">
            <a:normAutofit fontScale="77500" lnSpcReduction="20000"/>
          </a:bodyPr>
          <a:lstStyle/>
          <a:p>
            <a:pPr marL="266700" indent="-266700">
              <a:lnSpc>
                <a:spcPct val="120000"/>
              </a:lnSpc>
              <a:buFont typeface="Wingdings" panose="05000000000000000000" pitchFamily="2" charset="2"/>
              <a:buChar char="n"/>
            </a:pPr>
            <a:r>
              <a:rPr lang="zh-CN" altLang="en-US" sz="2400" dirty="0">
                <a:solidFill>
                  <a:schemeClr val="accent1"/>
                </a:solidFill>
                <a:cs typeface="+mn-ea"/>
                <a:sym typeface="+mn-lt"/>
              </a:rPr>
              <a:t>令牌桶只是一种流量的测量方法，根据测量的结果对流量进行不同颜色的标记，并不能对流量采取其他任何措施。流量经过令牌桶的度量后，具体是丢弃还是缓存，则是由基于令牌桶的技术实现的。</a:t>
            </a:r>
          </a:p>
        </p:txBody>
      </p:sp>
      <p:sp>
        <p:nvSpPr>
          <p:cNvPr id="3" name="日期占位符 3">
            <a:extLst>
              <a:ext uri="{FF2B5EF4-FFF2-40B4-BE49-F238E27FC236}">
                <a16:creationId xmlns:a16="http://schemas.microsoft.com/office/drawing/2014/main" id="{F6992452-3391-FE9C-D190-626FCD594C84}"/>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0C2EFFF6-993E-99EC-E595-8CD3E478C7D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CF8636B7-B522-A135-950B-9588CF6C785D}"/>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44</a:t>
            </a:fld>
            <a:endParaRPr lang="en-US">
              <a:cs typeface="+mn-ea"/>
              <a:sym typeface="+mn-lt"/>
            </a:endParaRPr>
          </a:p>
        </p:txBody>
      </p:sp>
    </p:spTree>
    <p:extLst>
      <p:ext uri="{BB962C8B-B14F-4D97-AF65-F5344CB8AC3E}">
        <p14:creationId xmlns:p14="http://schemas.microsoft.com/office/powerpoint/2010/main" val="1643710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30208-D4E6-4D1F-91D0-DB5B8F3756BB}"/>
              </a:ext>
            </a:extLst>
          </p:cNvPr>
          <p:cNvSpPr>
            <a:spLocks noGrp="1"/>
          </p:cNvSpPr>
          <p:nvPr>
            <p:ph type="title"/>
          </p:nvPr>
        </p:nvSpPr>
        <p:spPr/>
        <p:txBody>
          <a:bodyPr/>
          <a:lstStyle/>
          <a:p>
            <a:pPr>
              <a:lnSpc>
                <a:spcPct val="120000"/>
              </a:lnSpc>
            </a:pPr>
            <a:r>
              <a:rPr lang="zh-CN" altLang="en-US" dirty="0">
                <a:latin typeface="+mn-lt"/>
                <a:ea typeface="+mn-ea"/>
                <a:cs typeface="+mn-ea"/>
                <a:sym typeface="+mn-lt"/>
              </a:rPr>
              <a:t>流量监管 </a:t>
            </a:r>
            <a:r>
              <a:rPr lang="en-US" altLang="zh-CN" dirty="0">
                <a:latin typeface="+mn-lt"/>
                <a:ea typeface="+mn-ea"/>
                <a:cs typeface="+mn-ea"/>
                <a:sym typeface="+mn-lt"/>
              </a:rPr>
              <a:t>vs </a:t>
            </a:r>
            <a:r>
              <a:rPr lang="zh-CN" altLang="en-US" dirty="0">
                <a:latin typeface="+mn-lt"/>
                <a:ea typeface="+mn-ea"/>
                <a:cs typeface="+mn-ea"/>
                <a:sym typeface="+mn-lt"/>
              </a:rPr>
              <a:t>流量整形</a:t>
            </a:r>
          </a:p>
        </p:txBody>
      </p:sp>
      <p:pic>
        <p:nvPicPr>
          <p:cNvPr id="54274" name="Picture 2" descr="http://forum.huawei.com/enterprise/data/attachment/forum/201711/15/143730psquf7uhkfqjkhoo.png">
            <a:extLst>
              <a:ext uri="{FF2B5EF4-FFF2-40B4-BE49-F238E27FC236}">
                <a16:creationId xmlns:a16="http://schemas.microsoft.com/office/drawing/2014/main" id="{8F157958-5E62-470D-8A65-9AD5BA99BC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530042" y="1333916"/>
            <a:ext cx="5620215" cy="2332596"/>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forum.huawei.com/enterprise/data/attachment/forum/201711/15/144058bm5dn5pv6wx9m536.png">
            <a:extLst>
              <a:ext uri="{FF2B5EF4-FFF2-40B4-BE49-F238E27FC236}">
                <a16:creationId xmlns:a16="http://schemas.microsoft.com/office/drawing/2014/main" id="{552D23BE-A0A0-4C1E-824D-5D3790E1F3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22772" y="3896720"/>
            <a:ext cx="5620215" cy="23860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forum.huawei.com/enterprise/data/attachment/forum/201711/15/143730psquf7uhkfqjkhoo.png">
            <a:extLst>
              <a:ext uri="{FF2B5EF4-FFF2-40B4-BE49-F238E27FC236}">
                <a16:creationId xmlns:a16="http://schemas.microsoft.com/office/drawing/2014/main" id="{78CC461D-4685-4F32-B447-9FC756B224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75785" y="3950135"/>
            <a:ext cx="5712794" cy="23325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680844B-7419-48B2-B337-4411EAA0BB5D}"/>
              </a:ext>
            </a:extLst>
          </p:cNvPr>
          <p:cNvSpPr txBox="1"/>
          <p:nvPr/>
        </p:nvSpPr>
        <p:spPr>
          <a:xfrm>
            <a:off x="5373711" y="1333916"/>
            <a:ext cx="1210588" cy="429861"/>
          </a:xfrm>
          <a:prstGeom prst="rect">
            <a:avLst/>
          </a:prstGeom>
          <a:noFill/>
        </p:spPr>
        <p:txBody>
          <a:bodyPr wrap="none" rtlCol="0">
            <a:spAutoFit/>
          </a:bodyPr>
          <a:lstStyle/>
          <a:p>
            <a:pPr>
              <a:lnSpc>
                <a:spcPct val="120000"/>
              </a:lnSpc>
            </a:pPr>
            <a:r>
              <a:rPr lang="zh-CN" altLang="en-US" sz="2000" dirty="0">
                <a:cs typeface="+mn-ea"/>
                <a:sym typeface="+mn-lt"/>
              </a:rPr>
              <a:t>原始流量</a:t>
            </a:r>
          </a:p>
        </p:txBody>
      </p:sp>
      <p:sp>
        <p:nvSpPr>
          <p:cNvPr id="10" name="文本框 9">
            <a:extLst>
              <a:ext uri="{FF2B5EF4-FFF2-40B4-BE49-F238E27FC236}">
                <a16:creationId xmlns:a16="http://schemas.microsoft.com/office/drawing/2014/main" id="{1EE8EE73-2F5C-4C4B-B3C3-C73AE03E32F3}"/>
              </a:ext>
            </a:extLst>
          </p:cNvPr>
          <p:cNvSpPr txBox="1"/>
          <p:nvPr/>
        </p:nvSpPr>
        <p:spPr>
          <a:xfrm>
            <a:off x="2319454" y="4142819"/>
            <a:ext cx="1210588" cy="429861"/>
          </a:xfrm>
          <a:prstGeom prst="rect">
            <a:avLst/>
          </a:prstGeom>
          <a:noFill/>
        </p:spPr>
        <p:txBody>
          <a:bodyPr wrap="none" rtlCol="0">
            <a:spAutoFit/>
          </a:bodyPr>
          <a:lstStyle/>
          <a:p>
            <a:pPr>
              <a:lnSpc>
                <a:spcPct val="120000"/>
              </a:lnSpc>
            </a:pPr>
            <a:r>
              <a:rPr lang="zh-CN" altLang="en-US" sz="2000" dirty="0">
                <a:cs typeface="+mn-ea"/>
                <a:sym typeface="+mn-lt"/>
              </a:rPr>
              <a:t>流量监管</a:t>
            </a:r>
          </a:p>
        </p:txBody>
      </p:sp>
      <p:sp>
        <p:nvSpPr>
          <p:cNvPr id="11" name="文本框 10">
            <a:extLst>
              <a:ext uri="{FF2B5EF4-FFF2-40B4-BE49-F238E27FC236}">
                <a16:creationId xmlns:a16="http://schemas.microsoft.com/office/drawing/2014/main" id="{12904A87-E3C6-441B-80C1-D669EF5F7D94}"/>
              </a:ext>
            </a:extLst>
          </p:cNvPr>
          <p:cNvSpPr txBox="1"/>
          <p:nvPr/>
        </p:nvSpPr>
        <p:spPr>
          <a:xfrm>
            <a:off x="8627585" y="4142819"/>
            <a:ext cx="1210588" cy="429861"/>
          </a:xfrm>
          <a:prstGeom prst="rect">
            <a:avLst/>
          </a:prstGeom>
          <a:noFill/>
        </p:spPr>
        <p:txBody>
          <a:bodyPr wrap="none" rtlCol="0">
            <a:spAutoFit/>
          </a:bodyPr>
          <a:lstStyle/>
          <a:p>
            <a:pPr>
              <a:lnSpc>
                <a:spcPct val="120000"/>
              </a:lnSpc>
            </a:pPr>
            <a:r>
              <a:rPr lang="zh-CN" altLang="en-US" sz="2000" dirty="0">
                <a:cs typeface="+mn-ea"/>
                <a:sym typeface="+mn-lt"/>
              </a:rPr>
              <a:t>流量整形</a:t>
            </a:r>
          </a:p>
        </p:txBody>
      </p:sp>
      <p:sp>
        <p:nvSpPr>
          <p:cNvPr id="4" name="箭头: 下 3">
            <a:extLst>
              <a:ext uri="{FF2B5EF4-FFF2-40B4-BE49-F238E27FC236}">
                <a16:creationId xmlns:a16="http://schemas.microsoft.com/office/drawing/2014/main" id="{D771DD26-EB7B-4682-9A41-2320B9C6EE3F}"/>
              </a:ext>
            </a:extLst>
          </p:cNvPr>
          <p:cNvSpPr/>
          <p:nvPr/>
        </p:nvSpPr>
        <p:spPr>
          <a:xfrm>
            <a:off x="7867145" y="3597753"/>
            <a:ext cx="510159" cy="47950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箭头: 下 12">
            <a:extLst>
              <a:ext uri="{FF2B5EF4-FFF2-40B4-BE49-F238E27FC236}">
                <a16:creationId xmlns:a16="http://schemas.microsoft.com/office/drawing/2014/main" id="{A6C90E8F-5C71-4DED-8715-F7FF84A93FBD}"/>
              </a:ext>
            </a:extLst>
          </p:cNvPr>
          <p:cNvSpPr/>
          <p:nvPr/>
        </p:nvSpPr>
        <p:spPr>
          <a:xfrm>
            <a:off x="3752488" y="3597753"/>
            <a:ext cx="510159" cy="47950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 name="日期占位符 3">
            <a:extLst>
              <a:ext uri="{FF2B5EF4-FFF2-40B4-BE49-F238E27FC236}">
                <a16:creationId xmlns:a16="http://schemas.microsoft.com/office/drawing/2014/main" id="{F6E66091-6B49-4317-4578-1FEB1B4DAC7B}"/>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6" name="页脚占位符 4">
            <a:extLst>
              <a:ext uri="{FF2B5EF4-FFF2-40B4-BE49-F238E27FC236}">
                <a16:creationId xmlns:a16="http://schemas.microsoft.com/office/drawing/2014/main" id="{B04166FD-B1DF-E156-A073-672EE0D17D2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4CDBAEE4-35E9-27B1-7072-1DCB3025B299}"/>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45</a:t>
            </a:fld>
            <a:endParaRPr lang="en-US">
              <a:cs typeface="+mn-ea"/>
              <a:sym typeface="+mn-lt"/>
            </a:endParaRPr>
          </a:p>
        </p:txBody>
      </p:sp>
    </p:spTree>
    <p:extLst>
      <p:ext uri="{BB962C8B-B14F-4D97-AF65-F5344CB8AC3E}">
        <p14:creationId xmlns:p14="http://schemas.microsoft.com/office/powerpoint/2010/main" val="3050366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2DE20-900B-47AB-9D4B-C2A1B5365C50}"/>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如何实现拥塞避免 </a:t>
            </a:r>
            <a:r>
              <a:rPr lang="en-US" altLang="zh-CN" sz="3200" dirty="0">
                <a:latin typeface="+mn-lt"/>
                <a:ea typeface="+mn-ea"/>
                <a:cs typeface="+mn-ea"/>
                <a:sym typeface="+mn-lt"/>
              </a:rPr>
              <a:t>– </a:t>
            </a:r>
            <a:r>
              <a:rPr lang="zh-CN" altLang="en-US" sz="3200" dirty="0">
                <a:latin typeface="+mn-lt"/>
                <a:ea typeface="+mn-ea"/>
                <a:cs typeface="+mn-ea"/>
                <a:sym typeface="+mn-lt"/>
              </a:rPr>
              <a:t>常用算法</a:t>
            </a:r>
          </a:p>
        </p:txBody>
      </p:sp>
      <p:sp>
        <p:nvSpPr>
          <p:cNvPr id="6" name="矩形 5">
            <a:extLst>
              <a:ext uri="{FF2B5EF4-FFF2-40B4-BE49-F238E27FC236}">
                <a16:creationId xmlns:a16="http://schemas.microsoft.com/office/drawing/2014/main" id="{5735F2D2-661A-47AF-819C-124DA3390F33}"/>
              </a:ext>
            </a:extLst>
          </p:cNvPr>
          <p:cNvSpPr/>
          <p:nvPr/>
        </p:nvSpPr>
        <p:spPr>
          <a:xfrm>
            <a:off x="430673" y="1227139"/>
            <a:ext cx="5578549" cy="396134"/>
          </a:xfrm>
          <a:prstGeom prst="rect">
            <a:avLst/>
          </a:prstGeom>
        </p:spPr>
        <p:txBody>
          <a:bodyPr wrap="square">
            <a:spAutoFit/>
          </a:bodyPr>
          <a:lstStyle/>
          <a:p>
            <a:pPr>
              <a:lnSpc>
                <a:spcPct val="120000"/>
              </a:lnSpc>
            </a:pPr>
            <a:r>
              <a:rPr lang="zh-CN" altLang="en-US" dirty="0">
                <a:cs typeface="+mn-ea"/>
                <a:sym typeface="+mn-lt"/>
              </a:rPr>
              <a:t>拥塞控制的默认算法是尾丢弃 (</a:t>
            </a:r>
            <a:r>
              <a:rPr lang="en-US" altLang="zh-CN" dirty="0">
                <a:cs typeface="+mn-ea"/>
                <a:sym typeface="+mn-lt"/>
              </a:rPr>
              <a:t>Tail Drop - TD</a:t>
            </a:r>
            <a:r>
              <a:rPr lang="zh-CN" altLang="en-US" dirty="0">
                <a:cs typeface="+mn-ea"/>
                <a:sym typeface="+mn-lt"/>
              </a:rPr>
              <a:t>) 算法</a:t>
            </a:r>
          </a:p>
        </p:txBody>
      </p:sp>
      <p:sp>
        <p:nvSpPr>
          <p:cNvPr id="10" name="矩形 9">
            <a:extLst>
              <a:ext uri="{FF2B5EF4-FFF2-40B4-BE49-F238E27FC236}">
                <a16:creationId xmlns:a16="http://schemas.microsoft.com/office/drawing/2014/main" id="{7AACF449-B5C3-4FB5-A552-9A6FD6B5ADB3}"/>
              </a:ext>
            </a:extLst>
          </p:cNvPr>
          <p:cNvSpPr/>
          <p:nvPr/>
        </p:nvSpPr>
        <p:spPr>
          <a:xfrm>
            <a:off x="6009222" y="1227141"/>
            <a:ext cx="5550194" cy="396134"/>
          </a:xfrm>
          <a:prstGeom prst="rect">
            <a:avLst/>
          </a:prstGeom>
        </p:spPr>
        <p:txBody>
          <a:bodyPr wrap="square">
            <a:spAutoFit/>
          </a:bodyPr>
          <a:lstStyle/>
          <a:p>
            <a:pPr>
              <a:lnSpc>
                <a:spcPct val="120000"/>
              </a:lnSpc>
            </a:pPr>
            <a:r>
              <a:rPr lang="zh-CN" altLang="en-US" dirty="0">
                <a:cs typeface="+mn-ea"/>
                <a:sym typeface="+mn-lt"/>
              </a:rPr>
              <a:t>随机早期检测算法</a:t>
            </a:r>
            <a:r>
              <a:rPr lang="en-US" altLang="zh-CN" dirty="0">
                <a:cs typeface="+mn-ea"/>
                <a:sym typeface="+mn-lt"/>
              </a:rPr>
              <a:t>(Random Early Detection – RED)</a:t>
            </a:r>
            <a:endParaRPr lang="zh-CN" altLang="en-US" dirty="0">
              <a:cs typeface="+mn-ea"/>
              <a:sym typeface="+mn-lt"/>
            </a:endParaRPr>
          </a:p>
        </p:txBody>
      </p:sp>
      <p:sp>
        <p:nvSpPr>
          <p:cNvPr id="13" name="文本框 12">
            <a:extLst>
              <a:ext uri="{FF2B5EF4-FFF2-40B4-BE49-F238E27FC236}">
                <a16:creationId xmlns:a16="http://schemas.microsoft.com/office/drawing/2014/main" id="{A39019E1-2FEF-4B38-86B7-CBED4D892649}"/>
              </a:ext>
            </a:extLst>
          </p:cNvPr>
          <p:cNvSpPr txBox="1"/>
          <p:nvPr/>
        </p:nvSpPr>
        <p:spPr>
          <a:xfrm>
            <a:off x="302561" y="4503184"/>
            <a:ext cx="5706661" cy="1060931"/>
          </a:xfrm>
          <a:prstGeom prst="rect">
            <a:avLst/>
          </a:prstGeom>
          <a:noFill/>
        </p:spPr>
        <p:txBody>
          <a:bodyPr wrap="square" rtlCol="0">
            <a:spAutoFit/>
          </a:bodyPr>
          <a:lstStyle/>
          <a:p>
            <a:pPr>
              <a:lnSpc>
                <a:spcPct val="120000"/>
              </a:lnSpc>
            </a:pPr>
            <a:r>
              <a:rPr lang="en-US" altLang="zh-CN" dirty="0">
                <a:cs typeface="+mn-ea"/>
                <a:sym typeface="+mn-lt"/>
              </a:rPr>
              <a:t>RED</a:t>
            </a:r>
            <a:r>
              <a:rPr lang="zh-CN" altLang="en-US" dirty="0">
                <a:cs typeface="+mn-ea"/>
                <a:sym typeface="+mn-lt"/>
              </a:rPr>
              <a:t>算法在即将发生拥塞时，通过随机丢弃一些报文，让</a:t>
            </a:r>
            <a:r>
              <a:rPr lang="en-US" altLang="zh-CN" dirty="0">
                <a:cs typeface="+mn-ea"/>
                <a:sym typeface="+mn-lt"/>
              </a:rPr>
              <a:t>TCP</a:t>
            </a:r>
            <a:r>
              <a:rPr lang="zh-CN" altLang="en-US" dirty="0">
                <a:cs typeface="+mn-ea"/>
                <a:sym typeface="+mn-lt"/>
              </a:rPr>
              <a:t>的源端感知网络发生拥塞，降低发送速率，从而达到避免拥塞发生。</a:t>
            </a:r>
          </a:p>
        </p:txBody>
      </p:sp>
      <p:sp>
        <p:nvSpPr>
          <p:cNvPr id="3" name="日期占位符 3">
            <a:extLst>
              <a:ext uri="{FF2B5EF4-FFF2-40B4-BE49-F238E27FC236}">
                <a16:creationId xmlns:a16="http://schemas.microsoft.com/office/drawing/2014/main" id="{44864BD8-0FA0-6D4C-9715-7CC75414AFB9}"/>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4" name="页脚占位符 4">
            <a:extLst>
              <a:ext uri="{FF2B5EF4-FFF2-40B4-BE49-F238E27FC236}">
                <a16:creationId xmlns:a16="http://schemas.microsoft.com/office/drawing/2014/main" id="{5C736C13-64BD-5AD0-01E7-5C4870E532F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B2CA9AE-EABD-6C8C-E55A-8C294E0691FC}"/>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46</a:t>
            </a:fld>
            <a:endParaRPr lang="en-US">
              <a:cs typeface="+mn-ea"/>
              <a:sym typeface="+mn-lt"/>
            </a:endParaRPr>
          </a:p>
        </p:txBody>
      </p:sp>
      <p:pic>
        <p:nvPicPr>
          <p:cNvPr id="57" name="图片 56">
            <a:extLst>
              <a:ext uri="{FF2B5EF4-FFF2-40B4-BE49-F238E27FC236}">
                <a16:creationId xmlns:a16="http://schemas.microsoft.com/office/drawing/2014/main" id="{F96D85F5-B17D-4E89-8F85-8E348D2230F7}"/>
              </a:ext>
            </a:extLst>
          </p:cNvPr>
          <p:cNvPicPr>
            <a:picLocks noChangeAspect="1"/>
          </p:cNvPicPr>
          <p:nvPr/>
        </p:nvPicPr>
        <p:blipFill>
          <a:blip r:embed="rId2"/>
          <a:stretch>
            <a:fillRect/>
          </a:stretch>
        </p:blipFill>
        <p:spPr>
          <a:xfrm>
            <a:off x="632584" y="1971644"/>
            <a:ext cx="4243775" cy="2021875"/>
          </a:xfrm>
          <a:prstGeom prst="rect">
            <a:avLst/>
          </a:prstGeom>
        </p:spPr>
      </p:pic>
      <p:pic>
        <p:nvPicPr>
          <p:cNvPr id="107" name="图片 106">
            <a:extLst>
              <a:ext uri="{FF2B5EF4-FFF2-40B4-BE49-F238E27FC236}">
                <a16:creationId xmlns:a16="http://schemas.microsoft.com/office/drawing/2014/main" id="{C351EA90-D7FC-487B-840E-373EE646B80C}"/>
              </a:ext>
            </a:extLst>
          </p:cNvPr>
          <p:cNvPicPr>
            <a:picLocks noChangeAspect="1"/>
          </p:cNvPicPr>
          <p:nvPr/>
        </p:nvPicPr>
        <p:blipFill>
          <a:blip r:embed="rId3"/>
          <a:stretch>
            <a:fillRect/>
          </a:stretch>
        </p:blipFill>
        <p:spPr>
          <a:xfrm>
            <a:off x="5638995" y="2141044"/>
            <a:ext cx="5879905" cy="1516566"/>
          </a:xfrm>
          <a:prstGeom prst="rect">
            <a:avLst/>
          </a:prstGeom>
        </p:spPr>
      </p:pic>
      <p:pic>
        <p:nvPicPr>
          <p:cNvPr id="109" name="图片 108">
            <a:extLst>
              <a:ext uri="{FF2B5EF4-FFF2-40B4-BE49-F238E27FC236}">
                <a16:creationId xmlns:a16="http://schemas.microsoft.com/office/drawing/2014/main" id="{E3421085-5CF3-465A-8369-8C2DC684F888}"/>
              </a:ext>
            </a:extLst>
          </p:cNvPr>
          <p:cNvPicPr>
            <a:picLocks noChangeAspect="1"/>
          </p:cNvPicPr>
          <p:nvPr/>
        </p:nvPicPr>
        <p:blipFill>
          <a:blip r:embed="rId4"/>
          <a:stretch>
            <a:fillRect/>
          </a:stretch>
        </p:blipFill>
        <p:spPr>
          <a:xfrm>
            <a:off x="6096000" y="4092444"/>
            <a:ext cx="5182560" cy="1882412"/>
          </a:xfrm>
          <a:prstGeom prst="rect">
            <a:avLst/>
          </a:prstGeom>
        </p:spPr>
      </p:pic>
    </p:spTree>
    <p:extLst>
      <p:ext uri="{BB962C8B-B14F-4D97-AF65-F5344CB8AC3E}">
        <p14:creationId xmlns:p14="http://schemas.microsoft.com/office/powerpoint/2010/main" val="2908527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BBA8D-9C78-4C06-85D6-0F39982F60B1}"/>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如何实现拥塞管理 </a:t>
            </a:r>
            <a:r>
              <a:rPr lang="en-US" altLang="zh-CN" sz="3200" dirty="0">
                <a:latin typeface="+mn-lt"/>
                <a:ea typeface="+mn-ea"/>
                <a:cs typeface="+mn-ea"/>
                <a:sym typeface="+mn-lt"/>
              </a:rPr>
              <a:t>– PQ</a:t>
            </a:r>
            <a:r>
              <a:rPr lang="zh-CN" altLang="en-US" sz="3200" dirty="0">
                <a:latin typeface="+mn-lt"/>
                <a:ea typeface="+mn-ea"/>
                <a:cs typeface="+mn-ea"/>
                <a:sym typeface="+mn-lt"/>
              </a:rPr>
              <a:t>队列调度</a:t>
            </a:r>
          </a:p>
        </p:txBody>
      </p:sp>
      <p:sp>
        <p:nvSpPr>
          <p:cNvPr id="3" name="内容占位符 2">
            <a:extLst>
              <a:ext uri="{FF2B5EF4-FFF2-40B4-BE49-F238E27FC236}">
                <a16:creationId xmlns:a16="http://schemas.microsoft.com/office/drawing/2014/main" id="{14FAB7A4-86E8-40F2-A133-39BE7E45988F}"/>
              </a:ext>
            </a:extLst>
          </p:cNvPr>
          <p:cNvSpPr>
            <a:spLocks noGrp="1"/>
          </p:cNvSpPr>
          <p:nvPr>
            <p:ph idx="1"/>
          </p:nvPr>
        </p:nvSpPr>
        <p:spPr>
          <a:xfrm>
            <a:off x="468086" y="1484312"/>
            <a:ext cx="11451771" cy="997631"/>
          </a:xfrm>
        </p:spPr>
        <p:txBody>
          <a:bodyPr vert="horz" lIns="91440" tIns="45720" rIns="91440" bIns="45720" rtlCol="0">
            <a:normAutofit fontScale="92500"/>
          </a:bodyPr>
          <a:lstStyle/>
          <a:p>
            <a:pPr marL="266700" indent="-266700">
              <a:buFont typeface="Wingdings" panose="05000000000000000000" pitchFamily="2" charset="2"/>
              <a:buChar char="n"/>
            </a:pPr>
            <a:r>
              <a:rPr lang="zh-CN" altLang="en-US" sz="2400" dirty="0">
                <a:solidFill>
                  <a:schemeClr val="accent1"/>
                </a:solidFill>
                <a:cs typeface="+mn-ea"/>
                <a:sym typeface="+mn-lt"/>
              </a:rPr>
              <a:t>拥塞管理的核心内容就是在网络拥塞时，采取什么样的策略来决定报文转发的处理顺序</a:t>
            </a:r>
          </a:p>
          <a:p>
            <a:pPr marL="266700" indent="-266700">
              <a:buFont typeface="Wingdings" panose="05000000000000000000" pitchFamily="2" charset="2"/>
              <a:buChar char="n"/>
            </a:pPr>
            <a:r>
              <a:rPr lang="zh-CN" altLang="en-US" sz="2400" dirty="0">
                <a:solidFill>
                  <a:schemeClr val="accent1"/>
                </a:solidFill>
                <a:cs typeface="+mn-ea"/>
                <a:sym typeface="+mn-lt"/>
              </a:rPr>
              <a:t>拥塞管理一般采用队列技术，按照具体的调度算法，对缓存在队列中的报文进行排序发送；</a:t>
            </a:r>
          </a:p>
        </p:txBody>
      </p:sp>
      <p:pic>
        <p:nvPicPr>
          <p:cNvPr id="4" name="图片 3">
            <a:extLst>
              <a:ext uri="{FF2B5EF4-FFF2-40B4-BE49-F238E27FC236}">
                <a16:creationId xmlns:a16="http://schemas.microsoft.com/office/drawing/2014/main" id="{1B65F346-DBDA-4D49-95A5-C3E0AB8F64D9}"/>
              </a:ext>
            </a:extLst>
          </p:cNvPr>
          <p:cNvPicPr>
            <a:picLocks noChangeAspect="1"/>
          </p:cNvPicPr>
          <p:nvPr/>
        </p:nvPicPr>
        <p:blipFill>
          <a:blip r:embed="rId2"/>
          <a:stretch>
            <a:fillRect/>
          </a:stretch>
        </p:blipFill>
        <p:spPr>
          <a:xfrm>
            <a:off x="734131" y="3154743"/>
            <a:ext cx="5534025" cy="3133725"/>
          </a:xfrm>
          <a:prstGeom prst="rect">
            <a:avLst/>
          </a:prstGeom>
        </p:spPr>
      </p:pic>
      <p:sp>
        <p:nvSpPr>
          <p:cNvPr id="5" name="矩形 4">
            <a:extLst>
              <a:ext uri="{FF2B5EF4-FFF2-40B4-BE49-F238E27FC236}">
                <a16:creationId xmlns:a16="http://schemas.microsoft.com/office/drawing/2014/main" id="{E355B115-A1FA-4A42-9DED-15989E0B2939}"/>
              </a:ext>
            </a:extLst>
          </p:cNvPr>
          <p:cNvSpPr/>
          <p:nvPr/>
        </p:nvSpPr>
        <p:spPr>
          <a:xfrm>
            <a:off x="6466951" y="3710175"/>
            <a:ext cx="5158991" cy="1975477"/>
          </a:xfrm>
          <a:prstGeom prst="rect">
            <a:avLst/>
          </a:prstGeom>
        </p:spPr>
        <p:txBody>
          <a:bodyPr wrap="square">
            <a:spAutoFit/>
          </a:bodyPr>
          <a:lstStyle/>
          <a:p>
            <a:pPr>
              <a:lnSpc>
                <a:spcPct val="120000"/>
              </a:lnSpc>
            </a:pPr>
            <a:r>
              <a:rPr lang="en-US" altLang="zh-CN" sz="2000" dirty="0">
                <a:cs typeface="+mn-ea"/>
                <a:sym typeface="+mn-lt"/>
              </a:rPr>
              <a:t>PQ</a:t>
            </a:r>
            <a:r>
              <a:rPr lang="zh-CN" altLang="en-US" sz="2000" dirty="0">
                <a:cs typeface="+mn-ea"/>
                <a:sym typeface="+mn-lt"/>
              </a:rPr>
              <a:t>调度（</a:t>
            </a:r>
            <a:r>
              <a:rPr lang="en-US" altLang="zh-CN" sz="2000" dirty="0">
                <a:cs typeface="+mn-ea"/>
                <a:sym typeface="+mn-lt"/>
              </a:rPr>
              <a:t>SP</a:t>
            </a:r>
            <a:r>
              <a:rPr lang="zh-CN" altLang="en-US" sz="2000" dirty="0">
                <a:cs typeface="+mn-ea"/>
                <a:sym typeface="+mn-lt"/>
              </a:rPr>
              <a:t>，</a:t>
            </a:r>
            <a:r>
              <a:rPr lang="en-US" altLang="zh-CN" sz="2000" dirty="0">
                <a:cs typeface="+mn-ea"/>
                <a:sym typeface="+mn-lt"/>
              </a:rPr>
              <a:t>Strict Priority</a:t>
            </a:r>
            <a:r>
              <a:rPr lang="zh-CN" altLang="en-US" sz="2000" dirty="0">
                <a:cs typeface="+mn-ea"/>
                <a:sym typeface="+mn-lt"/>
              </a:rPr>
              <a:t>调度）：严格优先级调度，只有高优先级队列中的报文全部调度完毕后，低优先级队列才有调度机会。</a:t>
            </a:r>
            <a:endParaRPr lang="en-US" altLang="zh-CN" sz="2000" dirty="0">
              <a:cs typeface="+mn-ea"/>
              <a:sym typeface="+mn-lt"/>
            </a:endParaRPr>
          </a:p>
          <a:p>
            <a:pPr>
              <a:lnSpc>
                <a:spcPct val="120000"/>
              </a:lnSpc>
            </a:pPr>
            <a:endParaRPr lang="en-US" altLang="zh-CN" sz="2200" dirty="0">
              <a:cs typeface="+mn-ea"/>
              <a:sym typeface="+mn-lt"/>
            </a:endParaRPr>
          </a:p>
          <a:p>
            <a:pPr>
              <a:lnSpc>
                <a:spcPct val="120000"/>
              </a:lnSpc>
            </a:pPr>
            <a:endParaRPr lang="zh-CN" altLang="en-US" sz="2200" dirty="0">
              <a:cs typeface="+mn-ea"/>
              <a:sym typeface="+mn-lt"/>
            </a:endParaRPr>
          </a:p>
        </p:txBody>
      </p:sp>
      <p:sp>
        <p:nvSpPr>
          <p:cNvPr id="6" name="日期占位符 3">
            <a:extLst>
              <a:ext uri="{FF2B5EF4-FFF2-40B4-BE49-F238E27FC236}">
                <a16:creationId xmlns:a16="http://schemas.microsoft.com/office/drawing/2014/main" id="{09A1C919-E4D4-8D8B-9CF0-F1397E763A13}"/>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7" name="页脚占位符 4">
            <a:extLst>
              <a:ext uri="{FF2B5EF4-FFF2-40B4-BE49-F238E27FC236}">
                <a16:creationId xmlns:a16="http://schemas.microsoft.com/office/drawing/2014/main" id="{1917B840-08AE-0E31-217D-84D42811F00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8" name="灯片编号占位符 5">
            <a:extLst>
              <a:ext uri="{FF2B5EF4-FFF2-40B4-BE49-F238E27FC236}">
                <a16:creationId xmlns:a16="http://schemas.microsoft.com/office/drawing/2014/main" id="{919B24CC-17E7-AD88-B776-7435C8E5115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47</a:t>
            </a:fld>
            <a:endParaRPr lang="en-US">
              <a:cs typeface="+mn-ea"/>
              <a:sym typeface="+mn-lt"/>
            </a:endParaRPr>
          </a:p>
        </p:txBody>
      </p:sp>
    </p:spTree>
    <p:extLst>
      <p:ext uri="{BB962C8B-B14F-4D97-AF65-F5344CB8AC3E}">
        <p14:creationId xmlns:p14="http://schemas.microsoft.com/office/powerpoint/2010/main" val="1377672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流量控制</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流量控制是一种端到端的控制。</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流量控制可在多个层次上进行：</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主机</a:t>
            </a:r>
            <a:r>
              <a:rPr lang="en-US" altLang="zh-CN" sz="2000" dirty="0">
                <a:solidFill>
                  <a:schemeClr val="accent1"/>
                </a:solidFill>
                <a:cs typeface="+mn-ea"/>
                <a:sym typeface="+mn-lt"/>
              </a:rPr>
              <a:t>—</a:t>
            </a:r>
            <a:r>
              <a:rPr lang="zh-CN" altLang="en-US" sz="2000" dirty="0">
                <a:solidFill>
                  <a:schemeClr val="accent1"/>
                </a:solidFill>
                <a:cs typeface="+mn-ea"/>
                <a:sym typeface="+mn-lt"/>
              </a:rPr>
              <a:t>主机间</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源节点</a:t>
            </a:r>
            <a:r>
              <a:rPr lang="en-US" altLang="zh-CN" sz="2000" dirty="0">
                <a:solidFill>
                  <a:schemeClr val="accent1"/>
                </a:solidFill>
                <a:cs typeface="+mn-ea"/>
                <a:sym typeface="+mn-lt"/>
              </a:rPr>
              <a:t>—</a:t>
            </a:r>
            <a:r>
              <a:rPr lang="zh-CN" altLang="en-US" sz="2000" dirty="0">
                <a:solidFill>
                  <a:schemeClr val="accent1"/>
                </a:solidFill>
                <a:cs typeface="+mn-ea"/>
                <a:sym typeface="+mn-lt"/>
              </a:rPr>
              <a:t>目的节点间</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主机</a:t>
            </a:r>
            <a:r>
              <a:rPr lang="en-US" altLang="zh-CN" sz="2000" dirty="0">
                <a:solidFill>
                  <a:schemeClr val="accent1"/>
                </a:solidFill>
                <a:cs typeface="+mn-ea"/>
                <a:sym typeface="+mn-lt"/>
              </a:rPr>
              <a:t>—</a:t>
            </a:r>
            <a:r>
              <a:rPr lang="zh-CN" altLang="en-US" sz="2000" dirty="0">
                <a:solidFill>
                  <a:schemeClr val="accent1"/>
                </a:solidFill>
                <a:cs typeface="+mn-ea"/>
                <a:sym typeface="+mn-lt"/>
              </a:rPr>
              <a:t>源节点间</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相邻节点间</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40B75DC5-D256-87F4-4593-DE1BBF621B08}"/>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A2365CB4-19D6-B95A-3370-78A6906D6BE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A014031-A2B9-AF89-4717-643065A122C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48</a:t>
            </a:fld>
            <a:endParaRPr lang="en-US">
              <a:cs typeface="+mn-ea"/>
              <a:sym typeface="+mn-lt"/>
            </a:endParaRPr>
          </a:p>
        </p:txBody>
      </p:sp>
    </p:spTree>
    <p:custDataLst>
      <p:tags r:id="rId1"/>
    </p:custDataLst>
    <p:extLst>
      <p:ext uri="{BB962C8B-B14F-4D97-AF65-F5344CB8AC3E}">
        <p14:creationId xmlns:p14="http://schemas.microsoft.com/office/powerpoint/2010/main" val="3126696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流量控制层次</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40B75DC5-D256-87F4-4593-DE1BBF621B08}"/>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A2365CB4-19D6-B95A-3370-78A6906D6BE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A014031-A2B9-AF89-4717-643065A122C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49</a:t>
            </a:fld>
            <a:endParaRPr lang="en-US">
              <a:cs typeface="+mn-ea"/>
              <a:sym typeface="+mn-lt"/>
            </a:endParaRPr>
          </a:p>
        </p:txBody>
      </p:sp>
      <p:sp>
        <p:nvSpPr>
          <p:cNvPr id="60" name="Line 59">
            <a:extLst>
              <a:ext uri="{FF2B5EF4-FFF2-40B4-BE49-F238E27FC236}">
                <a16:creationId xmlns:a16="http://schemas.microsoft.com/office/drawing/2014/main" id="{578F6C5D-368D-23E2-A3B5-D1114CB55C0A}"/>
              </a:ext>
            </a:extLst>
          </p:cNvPr>
          <p:cNvSpPr>
            <a:spLocks noChangeShapeType="1"/>
          </p:cNvSpPr>
          <p:nvPr/>
        </p:nvSpPr>
        <p:spPr bwMode="auto">
          <a:xfrm>
            <a:off x="5430838" y="2505031"/>
            <a:ext cx="792162" cy="0"/>
          </a:xfrm>
          <a:prstGeom prst="line">
            <a:avLst/>
          </a:prstGeom>
          <a:noFill/>
          <a:ln w="57150">
            <a:solidFill>
              <a:srgbClr val="0099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61" name="Line 60">
            <a:extLst>
              <a:ext uri="{FF2B5EF4-FFF2-40B4-BE49-F238E27FC236}">
                <a16:creationId xmlns:a16="http://schemas.microsoft.com/office/drawing/2014/main" id="{14FA35AD-DAC7-3EE9-A7AA-42746D50FEC0}"/>
              </a:ext>
            </a:extLst>
          </p:cNvPr>
          <p:cNvSpPr>
            <a:spLocks noChangeShapeType="1"/>
          </p:cNvSpPr>
          <p:nvPr/>
        </p:nvSpPr>
        <p:spPr bwMode="auto">
          <a:xfrm>
            <a:off x="6870700" y="2505031"/>
            <a:ext cx="792163" cy="0"/>
          </a:xfrm>
          <a:prstGeom prst="line">
            <a:avLst/>
          </a:prstGeom>
          <a:noFill/>
          <a:ln w="57150">
            <a:solidFill>
              <a:srgbClr val="0099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62" name="Line 61">
            <a:extLst>
              <a:ext uri="{FF2B5EF4-FFF2-40B4-BE49-F238E27FC236}">
                <a16:creationId xmlns:a16="http://schemas.microsoft.com/office/drawing/2014/main" id="{A0C4A993-2EC4-A5B5-44B2-129B7BB124FC}"/>
              </a:ext>
            </a:extLst>
          </p:cNvPr>
          <p:cNvSpPr>
            <a:spLocks noChangeShapeType="1"/>
          </p:cNvSpPr>
          <p:nvPr/>
        </p:nvSpPr>
        <p:spPr bwMode="auto">
          <a:xfrm>
            <a:off x="2551113" y="2505031"/>
            <a:ext cx="792162" cy="0"/>
          </a:xfrm>
          <a:prstGeom prst="line">
            <a:avLst/>
          </a:prstGeom>
          <a:noFill/>
          <a:ln w="57150">
            <a:solidFill>
              <a:srgbClr val="0099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63" name="Line 62">
            <a:extLst>
              <a:ext uri="{FF2B5EF4-FFF2-40B4-BE49-F238E27FC236}">
                <a16:creationId xmlns:a16="http://schemas.microsoft.com/office/drawing/2014/main" id="{9900D0CC-EC51-335D-40D3-D038A07F67C1}"/>
              </a:ext>
            </a:extLst>
          </p:cNvPr>
          <p:cNvSpPr>
            <a:spLocks noChangeShapeType="1"/>
          </p:cNvSpPr>
          <p:nvPr/>
        </p:nvSpPr>
        <p:spPr bwMode="auto">
          <a:xfrm>
            <a:off x="8312150" y="2505031"/>
            <a:ext cx="792163" cy="0"/>
          </a:xfrm>
          <a:prstGeom prst="line">
            <a:avLst/>
          </a:prstGeom>
          <a:noFill/>
          <a:ln w="57150">
            <a:solidFill>
              <a:srgbClr val="0099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20000"/>
              </a:lnSpc>
            </a:pPr>
            <a:endParaRPr lang="zh-CN" altLang="en-US">
              <a:cs typeface="+mn-ea"/>
              <a:sym typeface="+mn-lt"/>
            </a:endParaRPr>
          </a:p>
        </p:txBody>
      </p:sp>
      <p:sp>
        <p:nvSpPr>
          <p:cNvPr id="66" name="Text Box 65">
            <a:extLst>
              <a:ext uri="{FF2B5EF4-FFF2-40B4-BE49-F238E27FC236}">
                <a16:creationId xmlns:a16="http://schemas.microsoft.com/office/drawing/2014/main" id="{957421A0-2554-B2C3-5B98-DBCB95943140}"/>
              </a:ext>
            </a:extLst>
          </p:cNvPr>
          <p:cNvSpPr txBox="1">
            <a:spLocks noChangeArrowheads="1"/>
          </p:cNvSpPr>
          <p:nvPr/>
        </p:nvSpPr>
        <p:spPr bwMode="auto">
          <a:xfrm>
            <a:off x="3193495" y="1590631"/>
            <a:ext cx="902811"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800" dirty="0">
                <a:cs typeface="+mn-ea"/>
                <a:sym typeface="+mn-lt"/>
              </a:rPr>
              <a:t>结点</a:t>
            </a:r>
          </a:p>
        </p:txBody>
      </p:sp>
      <p:sp>
        <p:nvSpPr>
          <p:cNvPr id="67" name="Text Box 70">
            <a:extLst>
              <a:ext uri="{FF2B5EF4-FFF2-40B4-BE49-F238E27FC236}">
                <a16:creationId xmlns:a16="http://schemas.microsoft.com/office/drawing/2014/main" id="{35A24179-D2AC-66B0-87B0-F8ACF8971977}"/>
              </a:ext>
            </a:extLst>
          </p:cNvPr>
          <p:cNvSpPr txBox="1">
            <a:spLocks noChangeArrowheads="1"/>
          </p:cNvSpPr>
          <p:nvPr/>
        </p:nvSpPr>
        <p:spPr bwMode="auto">
          <a:xfrm>
            <a:off x="4135438" y="2216106"/>
            <a:ext cx="559769" cy="561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20000"/>
              </a:lnSpc>
            </a:pPr>
            <a:r>
              <a:rPr lang="en-US" altLang="zh-CN" sz="2800">
                <a:solidFill>
                  <a:srgbClr val="4D4D4D"/>
                </a:solidFill>
                <a:cs typeface="+mn-ea"/>
                <a:sym typeface="+mn-lt"/>
              </a:rPr>
              <a:t>•••</a:t>
            </a:r>
          </a:p>
        </p:txBody>
      </p:sp>
      <p:sp>
        <p:nvSpPr>
          <p:cNvPr id="68" name="Text Box 71">
            <a:extLst>
              <a:ext uri="{FF2B5EF4-FFF2-40B4-BE49-F238E27FC236}">
                <a16:creationId xmlns:a16="http://schemas.microsoft.com/office/drawing/2014/main" id="{6EA9C5B4-962D-67E3-BCAA-A307C66D4757}"/>
              </a:ext>
            </a:extLst>
          </p:cNvPr>
          <p:cNvSpPr txBox="1">
            <a:spLocks noChangeArrowheads="1"/>
          </p:cNvSpPr>
          <p:nvPr/>
        </p:nvSpPr>
        <p:spPr bwMode="auto">
          <a:xfrm>
            <a:off x="4634945" y="1590631"/>
            <a:ext cx="902811"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800">
                <a:cs typeface="+mn-ea"/>
                <a:sym typeface="+mn-lt"/>
              </a:rPr>
              <a:t>结点</a:t>
            </a:r>
          </a:p>
        </p:txBody>
      </p:sp>
      <p:sp>
        <p:nvSpPr>
          <p:cNvPr id="69" name="Text Box 72">
            <a:extLst>
              <a:ext uri="{FF2B5EF4-FFF2-40B4-BE49-F238E27FC236}">
                <a16:creationId xmlns:a16="http://schemas.microsoft.com/office/drawing/2014/main" id="{ED5E4349-EAAB-CEEC-91C2-2F14B3E70A1E}"/>
              </a:ext>
            </a:extLst>
          </p:cNvPr>
          <p:cNvSpPr txBox="1">
            <a:spLocks noChangeArrowheads="1"/>
          </p:cNvSpPr>
          <p:nvPr/>
        </p:nvSpPr>
        <p:spPr bwMode="auto">
          <a:xfrm>
            <a:off x="6116083" y="1590631"/>
            <a:ext cx="902811"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800">
                <a:cs typeface="+mn-ea"/>
                <a:sym typeface="+mn-lt"/>
              </a:rPr>
              <a:t>结点</a:t>
            </a:r>
          </a:p>
        </p:txBody>
      </p:sp>
      <p:sp>
        <p:nvSpPr>
          <p:cNvPr id="70" name="Text Box 73">
            <a:extLst>
              <a:ext uri="{FF2B5EF4-FFF2-40B4-BE49-F238E27FC236}">
                <a16:creationId xmlns:a16="http://schemas.microsoft.com/office/drawing/2014/main" id="{686CEAF1-CD64-141A-85D5-608E8A3004BD}"/>
              </a:ext>
            </a:extLst>
          </p:cNvPr>
          <p:cNvSpPr txBox="1">
            <a:spLocks noChangeArrowheads="1"/>
          </p:cNvSpPr>
          <p:nvPr/>
        </p:nvSpPr>
        <p:spPr bwMode="auto">
          <a:xfrm>
            <a:off x="7557533" y="1590631"/>
            <a:ext cx="902811"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800">
                <a:cs typeface="+mn-ea"/>
                <a:sym typeface="+mn-lt"/>
              </a:rPr>
              <a:t>结点</a:t>
            </a:r>
          </a:p>
        </p:txBody>
      </p:sp>
      <p:sp>
        <p:nvSpPr>
          <p:cNvPr id="71" name="Text Box 74">
            <a:extLst>
              <a:ext uri="{FF2B5EF4-FFF2-40B4-BE49-F238E27FC236}">
                <a16:creationId xmlns:a16="http://schemas.microsoft.com/office/drawing/2014/main" id="{78DFC50D-1A15-A4D8-C6B0-280651E4764C}"/>
              </a:ext>
            </a:extLst>
          </p:cNvPr>
          <p:cNvSpPr txBox="1">
            <a:spLocks noChangeArrowheads="1"/>
          </p:cNvSpPr>
          <p:nvPr/>
        </p:nvSpPr>
        <p:spPr bwMode="auto">
          <a:xfrm>
            <a:off x="8995808" y="1590631"/>
            <a:ext cx="902811"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800">
                <a:cs typeface="+mn-ea"/>
                <a:sym typeface="+mn-lt"/>
              </a:rPr>
              <a:t>主机</a:t>
            </a:r>
          </a:p>
        </p:txBody>
      </p:sp>
      <p:sp>
        <p:nvSpPr>
          <p:cNvPr id="72" name="Text Box 75">
            <a:extLst>
              <a:ext uri="{FF2B5EF4-FFF2-40B4-BE49-F238E27FC236}">
                <a16:creationId xmlns:a16="http://schemas.microsoft.com/office/drawing/2014/main" id="{412629A1-F53E-B067-4D73-03F120062BBA}"/>
              </a:ext>
            </a:extLst>
          </p:cNvPr>
          <p:cNvSpPr txBox="1">
            <a:spLocks noChangeArrowheads="1"/>
          </p:cNvSpPr>
          <p:nvPr/>
        </p:nvSpPr>
        <p:spPr bwMode="auto">
          <a:xfrm>
            <a:off x="1755220" y="1590631"/>
            <a:ext cx="902811"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800" dirty="0">
                <a:cs typeface="+mn-ea"/>
                <a:sym typeface="+mn-lt"/>
              </a:rPr>
              <a:t>主机</a:t>
            </a:r>
          </a:p>
        </p:txBody>
      </p:sp>
      <p:grpSp>
        <p:nvGrpSpPr>
          <p:cNvPr id="73" name="Group 79">
            <a:extLst>
              <a:ext uri="{FF2B5EF4-FFF2-40B4-BE49-F238E27FC236}">
                <a16:creationId xmlns:a16="http://schemas.microsoft.com/office/drawing/2014/main" id="{B29EC4C0-F014-9EBB-3EBB-BFBF91D67E0C}"/>
              </a:ext>
            </a:extLst>
          </p:cNvPr>
          <p:cNvGrpSpPr>
            <a:grpSpLocks/>
          </p:cNvGrpSpPr>
          <p:nvPr/>
        </p:nvGrpSpPr>
        <p:grpSpPr bwMode="auto">
          <a:xfrm>
            <a:off x="2262188" y="2814593"/>
            <a:ext cx="7129462" cy="2952750"/>
            <a:chOff x="657" y="1570"/>
            <a:chExt cx="4491" cy="1860"/>
          </a:xfrm>
        </p:grpSpPr>
        <p:sp>
          <p:nvSpPr>
            <p:cNvPr id="74" name="Line 76">
              <a:extLst>
                <a:ext uri="{FF2B5EF4-FFF2-40B4-BE49-F238E27FC236}">
                  <a16:creationId xmlns:a16="http://schemas.microsoft.com/office/drawing/2014/main" id="{66495AF8-26D4-370E-DA91-D583F5C2D393}"/>
                </a:ext>
              </a:extLst>
            </p:cNvPr>
            <p:cNvSpPr>
              <a:spLocks noChangeShapeType="1"/>
            </p:cNvSpPr>
            <p:nvPr/>
          </p:nvSpPr>
          <p:spPr bwMode="auto">
            <a:xfrm>
              <a:off x="657" y="1570"/>
              <a:ext cx="0" cy="1860"/>
            </a:xfrm>
            <a:prstGeom prst="line">
              <a:avLst/>
            </a:prstGeom>
            <a:noFill/>
            <a:ln w="25400">
              <a:solidFill>
                <a:srgbClr val="0070C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75" name="Line 77">
              <a:extLst>
                <a:ext uri="{FF2B5EF4-FFF2-40B4-BE49-F238E27FC236}">
                  <a16:creationId xmlns:a16="http://schemas.microsoft.com/office/drawing/2014/main" id="{EB1711D6-DB34-AA93-D028-B630F004D0D7}"/>
                </a:ext>
              </a:extLst>
            </p:cNvPr>
            <p:cNvSpPr>
              <a:spLocks noChangeShapeType="1"/>
            </p:cNvSpPr>
            <p:nvPr/>
          </p:nvSpPr>
          <p:spPr bwMode="auto">
            <a:xfrm>
              <a:off x="5148" y="1570"/>
              <a:ext cx="0" cy="1860"/>
            </a:xfrm>
            <a:prstGeom prst="line">
              <a:avLst/>
            </a:prstGeom>
            <a:noFill/>
            <a:ln w="25400">
              <a:solidFill>
                <a:srgbClr val="0070C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76" name="Line 78">
              <a:extLst>
                <a:ext uri="{FF2B5EF4-FFF2-40B4-BE49-F238E27FC236}">
                  <a16:creationId xmlns:a16="http://schemas.microsoft.com/office/drawing/2014/main" id="{5EE8704B-157D-8984-F4F4-98FBB39AB2FD}"/>
                </a:ext>
              </a:extLst>
            </p:cNvPr>
            <p:cNvSpPr>
              <a:spLocks noChangeShapeType="1"/>
            </p:cNvSpPr>
            <p:nvPr/>
          </p:nvSpPr>
          <p:spPr bwMode="auto">
            <a:xfrm>
              <a:off x="657" y="3294"/>
              <a:ext cx="4491" cy="0"/>
            </a:xfrm>
            <a:prstGeom prst="line">
              <a:avLst/>
            </a:prstGeom>
            <a:noFill/>
            <a:ln w="25400" cap="rnd">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grpSp>
      <p:grpSp>
        <p:nvGrpSpPr>
          <p:cNvPr id="77" name="Group 80">
            <a:extLst>
              <a:ext uri="{FF2B5EF4-FFF2-40B4-BE49-F238E27FC236}">
                <a16:creationId xmlns:a16="http://schemas.microsoft.com/office/drawing/2014/main" id="{708D4EB5-D570-2E7F-E4A4-B405B9B1A208}"/>
              </a:ext>
            </a:extLst>
          </p:cNvPr>
          <p:cNvGrpSpPr>
            <a:grpSpLocks/>
          </p:cNvGrpSpPr>
          <p:nvPr/>
        </p:nvGrpSpPr>
        <p:grpSpPr bwMode="auto">
          <a:xfrm>
            <a:off x="3630613" y="2841581"/>
            <a:ext cx="4321175" cy="2133600"/>
            <a:chOff x="657" y="1570"/>
            <a:chExt cx="4491" cy="1860"/>
          </a:xfrm>
        </p:grpSpPr>
        <p:sp>
          <p:nvSpPr>
            <p:cNvPr id="78" name="Line 81">
              <a:extLst>
                <a:ext uri="{FF2B5EF4-FFF2-40B4-BE49-F238E27FC236}">
                  <a16:creationId xmlns:a16="http://schemas.microsoft.com/office/drawing/2014/main" id="{33DD99FE-107B-BD47-BD20-74F041BBE036}"/>
                </a:ext>
              </a:extLst>
            </p:cNvPr>
            <p:cNvSpPr>
              <a:spLocks noChangeShapeType="1"/>
            </p:cNvSpPr>
            <p:nvPr/>
          </p:nvSpPr>
          <p:spPr bwMode="auto">
            <a:xfrm>
              <a:off x="657" y="1570"/>
              <a:ext cx="0" cy="1860"/>
            </a:xfrm>
            <a:prstGeom prst="line">
              <a:avLst/>
            </a:prstGeom>
            <a:noFill/>
            <a:ln w="25400">
              <a:solidFill>
                <a:srgbClr val="0070C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79" name="Line 82">
              <a:extLst>
                <a:ext uri="{FF2B5EF4-FFF2-40B4-BE49-F238E27FC236}">
                  <a16:creationId xmlns:a16="http://schemas.microsoft.com/office/drawing/2014/main" id="{B1D08782-3A69-32B6-656A-5A27B1E6D707}"/>
                </a:ext>
              </a:extLst>
            </p:cNvPr>
            <p:cNvSpPr>
              <a:spLocks noChangeShapeType="1"/>
            </p:cNvSpPr>
            <p:nvPr/>
          </p:nvSpPr>
          <p:spPr bwMode="auto">
            <a:xfrm>
              <a:off x="5148" y="1570"/>
              <a:ext cx="0" cy="1860"/>
            </a:xfrm>
            <a:prstGeom prst="line">
              <a:avLst/>
            </a:prstGeom>
            <a:noFill/>
            <a:ln w="25400">
              <a:solidFill>
                <a:srgbClr val="0070C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80" name="Line 83">
              <a:extLst>
                <a:ext uri="{FF2B5EF4-FFF2-40B4-BE49-F238E27FC236}">
                  <a16:creationId xmlns:a16="http://schemas.microsoft.com/office/drawing/2014/main" id="{11FA4023-17F5-6B6C-F9DF-697B2ADF56D9}"/>
                </a:ext>
              </a:extLst>
            </p:cNvPr>
            <p:cNvSpPr>
              <a:spLocks noChangeShapeType="1"/>
            </p:cNvSpPr>
            <p:nvPr/>
          </p:nvSpPr>
          <p:spPr bwMode="auto">
            <a:xfrm>
              <a:off x="657" y="3294"/>
              <a:ext cx="4491" cy="0"/>
            </a:xfrm>
            <a:prstGeom prst="line">
              <a:avLst/>
            </a:prstGeom>
            <a:noFill/>
            <a:ln w="25400" cap="rnd">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grpSp>
      <p:grpSp>
        <p:nvGrpSpPr>
          <p:cNvPr id="81" name="Group 84">
            <a:extLst>
              <a:ext uri="{FF2B5EF4-FFF2-40B4-BE49-F238E27FC236}">
                <a16:creationId xmlns:a16="http://schemas.microsoft.com/office/drawing/2014/main" id="{31163148-6275-6C6C-98BE-87C0FF46B7E8}"/>
              </a:ext>
            </a:extLst>
          </p:cNvPr>
          <p:cNvGrpSpPr>
            <a:grpSpLocks/>
          </p:cNvGrpSpPr>
          <p:nvPr/>
        </p:nvGrpSpPr>
        <p:grpSpPr bwMode="auto">
          <a:xfrm>
            <a:off x="5070475" y="2814593"/>
            <a:ext cx="1441450" cy="1296988"/>
            <a:chOff x="657" y="1570"/>
            <a:chExt cx="4491" cy="1860"/>
          </a:xfrm>
        </p:grpSpPr>
        <p:sp>
          <p:nvSpPr>
            <p:cNvPr id="82" name="Line 85">
              <a:extLst>
                <a:ext uri="{FF2B5EF4-FFF2-40B4-BE49-F238E27FC236}">
                  <a16:creationId xmlns:a16="http://schemas.microsoft.com/office/drawing/2014/main" id="{0D222BAB-59A0-9A90-FC38-827E26C7AA89}"/>
                </a:ext>
              </a:extLst>
            </p:cNvPr>
            <p:cNvSpPr>
              <a:spLocks noChangeShapeType="1"/>
            </p:cNvSpPr>
            <p:nvPr/>
          </p:nvSpPr>
          <p:spPr bwMode="auto">
            <a:xfrm>
              <a:off x="657" y="1570"/>
              <a:ext cx="0" cy="1860"/>
            </a:xfrm>
            <a:prstGeom prst="line">
              <a:avLst/>
            </a:prstGeom>
            <a:noFill/>
            <a:ln w="25400">
              <a:solidFill>
                <a:srgbClr val="0070C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83" name="Line 86">
              <a:extLst>
                <a:ext uri="{FF2B5EF4-FFF2-40B4-BE49-F238E27FC236}">
                  <a16:creationId xmlns:a16="http://schemas.microsoft.com/office/drawing/2014/main" id="{85C7FD94-3128-2750-C764-5143F11143F4}"/>
                </a:ext>
              </a:extLst>
            </p:cNvPr>
            <p:cNvSpPr>
              <a:spLocks noChangeShapeType="1"/>
            </p:cNvSpPr>
            <p:nvPr/>
          </p:nvSpPr>
          <p:spPr bwMode="auto">
            <a:xfrm>
              <a:off x="5148" y="1570"/>
              <a:ext cx="0" cy="1860"/>
            </a:xfrm>
            <a:prstGeom prst="line">
              <a:avLst/>
            </a:prstGeom>
            <a:noFill/>
            <a:ln w="25400">
              <a:solidFill>
                <a:srgbClr val="0070C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84" name="Line 87">
              <a:extLst>
                <a:ext uri="{FF2B5EF4-FFF2-40B4-BE49-F238E27FC236}">
                  <a16:creationId xmlns:a16="http://schemas.microsoft.com/office/drawing/2014/main" id="{0FC5DC5E-49D7-F68B-0F21-BA981CEC5DAC}"/>
                </a:ext>
              </a:extLst>
            </p:cNvPr>
            <p:cNvSpPr>
              <a:spLocks noChangeShapeType="1"/>
            </p:cNvSpPr>
            <p:nvPr/>
          </p:nvSpPr>
          <p:spPr bwMode="auto">
            <a:xfrm>
              <a:off x="657" y="3294"/>
              <a:ext cx="4491" cy="0"/>
            </a:xfrm>
            <a:prstGeom prst="line">
              <a:avLst/>
            </a:prstGeom>
            <a:noFill/>
            <a:ln w="25400" cap="rnd">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grpSp>
      <p:sp>
        <p:nvSpPr>
          <p:cNvPr id="85" name="Line 88">
            <a:extLst>
              <a:ext uri="{FF2B5EF4-FFF2-40B4-BE49-F238E27FC236}">
                <a16:creationId xmlns:a16="http://schemas.microsoft.com/office/drawing/2014/main" id="{59C328A5-FF81-45F6-2BD2-868D77A0BEA7}"/>
              </a:ext>
            </a:extLst>
          </p:cNvPr>
          <p:cNvSpPr>
            <a:spLocks noChangeShapeType="1"/>
          </p:cNvSpPr>
          <p:nvPr/>
        </p:nvSpPr>
        <p:spPr bwMode="auto">
          <a:xfrm>
            <a:off x="2262188" y="4256043"/>
            <a:ext cx="1368425" cy="0"/>
          </a:xfrm>
          <a:prstGeom prst="line">
            <a:avLst/>
          </a:prstGeom>
          <a:noFill/>
          <a:ln w="25400" cap="rnd">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86" name="Text Box 89">
            <a:extLst>
              <a:ext uri="{FF2B5EF4-FFF2-40B4-BE49-F238E27FC236}">
                <a16:creationId xmlns:a16="http://schemas.microsoft.com/office/drawing/2014/main" id="{460210AF-8E79-A812-4238-2A3F7032D532}"/>
              </a:ext>
            </a:extLst>
          </p:cNvPr>
          <p:cNvSpPr txBox="1">
            <a:spLocks noChangeArrowheads="1"/>
          </p:cNvSpPr>
          <p:nvPr/>
        </p:nvSpPr>
        <p:spPr bwMode="auto">
          <a:xfrm>
            <a:off x="5073541" y="3568656"/>
            <a:ext cx="146706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000">
                <a:cs typeface="+mn-ea"/>
                <a:sym typeface="+mn-lt"/>
              </a:rPr>
              <a:t>相邻结点间</a:t>
            </a:r>
          </a:p>
        </p:txBody>
      </p:sp>
      <p:sp>
        <p:nvSpPr>
          <p:cNvPr id="87" name="Text Box 90">
            <a:extLst>
              <a:ext uri="{FF2B5EF4-FFF2-40B4-BE49-F238E27FC236}">
                <a16:creationId xmlns:a16="http://schemas.microsoft.com/office/drawing/2014/main" id="{15080806-C7B3-B232-88B7-51905584D613}"/>
              </a:ext>
            </a:extLst>
          </p:cNvPr>
          <p:cNvSpPr txBox="1">
            <a:spLocks noChangeArrowheads="1"/>
          </p:cNvSpPr>
          <p:nvPr/>
        </p:nvSpPr>
        <p:spPr bwMode="auto">
          <a:xfrm>
            <a:off x="4551055" y="4327481"/>
            <a:ext cx="2492990"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000">
                <a:cs typeface="+mn-ea"/>
                <a:sym typeface="+mn-lt"/>
              </a:rPr>
              <a:t>源结点与目的结点间</a:t>
            </a:r>
          </a:p>
        </p:txBody>
      </p:sp>
      <p:sp>
        <p:nvSpPr>
          <p:cNvPr id="88" name="Text Box 91">
            <a:extLst>
              <a:ext uri="{FF2B5EF4-FFF2-40B4-BE49-F238E27FC236}">
                <a16:creationId xmlns:a16="http://schemas.microsoft.com/office/drawing/2014/main" id="{5FA52210-7753-F3F0-00B3-71C653FCAF48}"/>
              </a:ext>
            </a:extLst>
          </p:cNvPr>
          <p:cNvSpPr txBox="1">
            <a:spLocks noChangeArrowheads="1"/>
          </p:cNvSpPr>
          <p:nvPr/>
        </p:nvSpPr>
        <p:spPr bwMode="auto">
          <a:xfrm>
            <a:off x="5355422" y="5119643"/>
            <a:ext cx="954107"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000">
                <a:cs typeface="+mn-ea"/>
                <a:sym typeface="+mn-lt"/>
              </a:rPr>
              <a:t>主机间</a:t>
            </a:r>
          </a:p>
        </p:txBody>
      </p:sp>
      <p:sp>
        <p:nvSpPr>
          <p:cNvPr id="89" name="Text Box 92">
            <a:extLst>
              <a:ext uri="{FF2B5EF4-FFF2-40B4-BE49-F238E27FC236}">
                <a16:creationId xmlns:a16="http://schemas.microsoft.com/office/drawing/2014/main" id="{E4946D4B-111E-90DA-91C0-642B5EC94093}"/>
              </a:ext>
            </a:extLst>
          </p:cNvPr>
          <p:cNvSpPr txBox="1">
            <a:spLocks noChangeArrowheads="1"/>
          </p:cNvSpPr>
          <p:nvPr/>
        </p:nvSpPr>
        <p:spPr bwMode="auto">
          <a:xfrm>
            <a:off x="2401431" y="3535318"/>
            <a:ext cx="1210588"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000">
                <a:cs typeface="+mn-ea"/>
                <a:sym typeface="+mn-lt"/>
              </a:rPr>
              <a:t>主机与</a:t>
            </a:r>
          </a:p>
          <a:p>
            <a:pPr algn="ctr">
              <a:lnSpc>
                <a:spcPct val="120000"/>
              </a:lnSpc>
            </a:pPr>
            <a:r>
              <a:rPr lang="zh-CN" altLang="en-US" sz="2000">
                <a:cs typeface="+mn-ea"/>
                <a:sym typeface="+mn-lt"/>
              </a:rPr>
              <a:t>源结点间</a:t>
            </a:r>
          </a:p>
        </p:txBody>
      </p:sp>
      <p:pic>
        <p:nvPicPr>
          <p:cNvPr id="90" name="图形 89">
            <a:extLst>
              <a:ext uri="{FF2B5EF4-FFF2-40B4-BE49-F238E27FC236}">
                <a16:creationId xmlns:a16="http://schemas.microsoft.com/office/drawing/2014/main" id="{50EDA03E-BB35-73AF-2674-80E43C142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8652" y="2144137"/>
            <a:ext cx="698726" cy="698726"/>
          </a:xfrm>
          <a:prstGeom prst="rect">
            <a:avLst/>
          </a:prstGeom>
        </p:spPr>
      </p:pic>
      <p:pic>
        <p:nvPicPr>
          <p:cNvPr id="91" name="图形 90">
            <a:extLst>
              <a:ext uri="{FF2B5EF4-FFF2-40B4-BE49-F238E27FC236}">
                <a16:creationId xmlns:a16="http://schemas.microsoft.com/office/drawing/2014/main" id="{AEE8D0F0-F625-6152-EA1C-C5EB535456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0555" y="2187859"/>
            <a:ext cx="815181" cy="617209"/>
          </a:xfrm>
          <a:prstGeom prst="rect">
            <a:avLst/>
          </a:prstGeom>
        </p:spPr>
      </p:pic>
      <p:pic>
        <p:nvPicPr>
          <p:cNvPr id="92" name="图形 91">
            <a:extLst>
              <a:ext uri="{FF2B5EF4-FFF2-40B4-BE49-F238E27FC236}">
                <a16:creationId xmlns:a16="http://schemas.microsoft.com/office/drawing/2014/main" id="{87D51311-95C5-414D-D8A7-25D029CE13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3359" y="2144137"/>
            <a:ext cx="698726" cy="698726"/>
          </a:xfrm>
          <a:prstGeom prst="rect">
            <a:avLst/>
          </a:prstGeom>
        </p:spPr>
      </p:pic>
      <p:pic>
        <p:nvPicPr>
          <p:cNvPr id="93" name="图形 92">
            <a:extLst>
              <a:ext uri="{FF2B5EF4-FFF2-40B4-BE49-F238E27FC236}">
                <a16:creationId xmlns:a16="http://schemas.microsoft.com/office/drawing/2014/main" id="{6CAB4921-DEC4-906A-BC0D-48C4956DD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7487" y="2144137"/>
            <a:ext cx="698726" cy="698726"/>
          </a:xfrm>
          <a:prstGeom prst="rect">
            <a:avLst/>
          </a:prstGeom>
        </p:spPr>
      </p:pic>
      <p:pic>
        <p:nvPicPr>
          <p:cNvPr id="94" name="图形 93">
            <a:extLst>
              <a:ext uri="{FF2B5EF4-FFF2-40B4-BE49-F238E27FC236}">
                <a16:creationId xmlns:a16="http://schemas.microsoft.com/office/drawing/2014/main" id="{1762C419-2FAB-C834-C5F1-9C070112F3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8144" y="2144137"/>
            <a:ext cx="698726" cy="698726"/>
          </a:xfrm>
          <a:prstGeom prst="rect">
            <a:avLst/>
          </a:prstGeom>
        </p:spPr>
      </p:pic>
      <p:pic>
        <p:nvPicPr>
          <p:cNvPr id="95" name="图形 94">
            <a:extLst>
              <a:ext uri="{FF2B5EF4-FFF2-40B4-BE49-F238E27FC236}">
                <a16:creationId xmlns:a16="http://schemas.microsoft.com/office/drawing/2014/main" id="{B53F4603-79BF-78AE-51F0-FE6A11FFDD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9707" y="2187859"/>
            <a:ext cx="815181" cy="617209"/>
          </a:xfrm>
          <a:prstGeom prst="rect">
            <a:avLst/>
          </a:prstGeom>
        </p:spPr>
      </p:pic>
    </p:spTree>
    <p:custDataLst>
      <p:tags r:id="rId1"/>
    </p:custDataLst>
    <p:extLst>
      <p:ext uri="{BB962C8B-B14F-4D97-AF65-F5344CB8AC3E}">
        <p14:creationId xmlns:p14="http://schemas.microsoft.com/office/powerpoint/2010/main" val="277086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6B111-1EC7-75AE-C1D6-69DFD5E2664E}"/>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网络层服务模型</a:t>
            </a:r>
          </a:p>
        </p:txBody>
      </p:sp>
      <p:sp>
        <p:nvSpPr>
          <p:cNvPr id="4" name="日期占位符 3">
            <a:extLst>
              <a:ext uri="{FF2B5EF4-FFF2-40B4-BE49-F238E27FC236}">
                <a16:creationId xmlns:a16="http://schemas.microsoft.com/office/drawing/2014/main" id="{375A1D92-B7AF-C7F4-4B1E-4E488F30B09D}"/>
              </a:ext>
            </a:extLst>
          </p:cNvPr>
          <p:cNvSpPr>
            <a:spLocks noGrp="1"/>
          </p:cNvSpPr>
          <p:nvPr>
            <p:ph type="dt" sz="half" idx="10"/>
          </p:nvPr>
        </p:nvSpPr>
        <p:spPr/>
        <p:txBody>
          <a:bodyPr/>
          <a:lstStyle/>
          <a:p>
            <a:pPr>
              <a:lnSpc>
                <a:spcPct val="120000"/>
              </a:lnSpc>
            </a:pPr>
            <a:fld id="{A91B8C9B-A924-42C3-AD7A-6D77265BA83F}"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BD8903A0-27B7-19BB-4376-80919D46C78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F593D455-53B5-9DDE-8AE9-40CB6C858B30}"/>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5</a:t>
            </a:fld>
            <a:endParaRPr lang="en-US">
              <a:cs typeface="+mn-ea"/>
              <a:sym typeface="+mn-lt"/>
            </a:endParaRPr>
          </a:p>
        </p:txBody>
      </p:sp>
      <p:graphicFrame>
        <p:nvGraphicFramePr>
          <p:cNvPr id="7" name="图示 6">
            <a:extLst>
              <a:ext uri="{FF2B5EF4-FFF2-40B4-BE49-F238E27FC236}">
                <a16:creationId xmlns:a16="http://schemas.microsoft.com/office/drawing/2014/main" id="{FC9ECD66-E526-8845-4ADA-61E25A02118C}"/>
              </a:ext>
            </a:extLst>
          </p:cNvPr>
          <p:cNvGraphicFramePr/>
          <p:nvPr>
            <p:extLst>
              <p:ext uri="{D42A27DB-BD31-4B8C-83A1-F6EECF244321}">
                <p14:modId xmlns:p14="http://schemas.microsoft.com/office/powerpoint/2010/main" val="3543936799"/>
              </p:ext>
            </p:extLst>
          </p:nvPr>
        </p:nvGraphicFramePr>
        <p:xfrm>
          <a:off x="997527" y="1622532"/>
          <a:ext cx="10224655" cy="4089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a:extLst>
              <a:ext uri="{FF2B5EF4-FFF2-40B4-BE49-F238E27FC236}">
                <a16:creationId xmlns:a16="http://schemas.microsoft.com/office/drawing/2014/main" id="{0EC763EE-B434-62C0-5A5E-E30A175529A3}"/>
              </a:ext>
            </a:extLst>
          </p:cNvPr>
          <p:cNvSpPr txBox="1"/>
          <p:nvPr/>
        </p:nvSpPr>
        <p:spPr>
          <a:xfrm>
            <a:off x="3990109" y="1028699"/>
            <a:ext cx="4655127" cy="564898"/>
          </a:xfrm>
          <a:prstGeom prst="rect">
            <a:avLst/>
          </a:prstGeom>
          <a:noFill/>
        </p:spPr>
        <p:txBody>
          <a:bodyPr wrap="square">
            <a:spAutoFit/>
          </a:bodyPr>
          <a:lstStyle/>
          <a:p>
            <a:pPr algn="ctr">
              <a:lnSpc>
                <a:spcPct val="120000"/>
              </a:lnSpc>
            </a:pPr>
            <a:r>
              <a:rPr lang="en-US" altLang="zh-CN" sz="2800" b="1" dirty="0">
                <a:effectLst>
                  <a:outerShdw blurRad="38100" dist="38100" dir="2700000" algn="tl">
                    <a:srgbClr val="000000">
                      <a:alpha val="43137"/>
                    </a:srgbClr>
                  </a:outerShdw>
                </a:effectLst>
                <a:cs typeface="+mn-ea"/>
                <a:sym typeface="+mn-lt"/>
              </a:rPr>
              <a:t>OSI</a:t>
            </a:r>
            <a:r>
              <a:rPr lang="zh-CN" altLang="en-US" sz="2800" b="1" dirty="0">
                <a:effectLst>
                  <a:outerShdw blurRad="38100" dist="38100" dir="2700000" algn="tl">
                    <a:srgbClr val="000000">
                      <a:alpha val="43137"/>
                    </a:srgbClr>
                  </a:outerShdw>
                </a:effectLst>
                <a:cs typeface="+mn-ea"/>
                <a:sym typeface="+mn-lt"/>
              </a:rPr>
              <a:t>模型定义两种服务类型</a:t>
            </a:r>
          </a:p>
        </p:txBody>
      </p:sp>
    </p:spTree>
    <p:extLst>
      <p:ext uri="{BB962C8B-B14F-4D97-AF65-F5344CB8AC3E}">
        <p14:creationId xmlns:p14="http://schemas.microsoft.com/office/powerpoint/2010/main" val="3112405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主机和源节点间的流量控制</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通过控制进入通信子网的信息量，从而防止整个网内的缓冲区产生拥塞。</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可基于对网络拥塞的测量采取控制手段</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采用的主要方法：</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停止等待流量控制</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缓冲区预约</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许可证方案</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40B75DC5-D256-87F4-4593-DE1BBF621B08}"/>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A2365CB4-19D6-B95A-3370-78A6906D6BE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A014031-A2B9-AF89-4717-643065A122C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50</a:t>
            </a:fld>
            <a:endParaRPr lang="en-US">
              <a:cs typeface="+mn-ea"/>
              <a:sym typeface="+mn-lt"/>
            </a:endParaRPr>
          </a:p>
        </p:txBody>
      </p:sp>
    </p:spTree>
    <p:custDataLst>
      <p:tags r:id="rId1"/>
    </p:custDataLst>
    <p:extLst>
      <p:ext uri="{BB962C8B-B14F-4D97-AF65-F5344CB8AC3E}">
        <p14:creationId xmlns:p14="http://schemas.microsoft.com/office/powerpoint/2010/main" val="1654838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源节点和目的节点之间的流量控制</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其任务是和通信子网的工作方式紧密相关的。</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如果通信子网采用虚电路工作方式，该层流量控制的任务就比较轻。因为虚电路方式本身要求有基本的缓冲区，包沿固定路径传送，且包按顺序到达目的节点。</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如果通信子网采用数据报方式工作，而缓冲区分配采用先来先服务且全部分配的方法，则有可能产生存储转发死锁。</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40B75DC5-D256-87F4-4593-DE1BBF621B08}"/>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A2365CB4-19D6-B95A-3370-78A6906D6BE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A014031-A2B9-AF89-4717-643065A122C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51</a:t>
            </a:fld>
            <a:endParaRPr lang="en-US">
              <a:cs typeface="+mn-ea"/>
              <a:sym typeface="+mn-lt"/>
            </a:endParaRPr>
          </a:p>
        </p:txBody>
      </p:sp>
    </p:spTree>
    <p:custDataLst>
      <p:tags r:id="rId1"/>
    </p:custDataLst>
    <p:extLst>
      <p:ext uri="{BB962C8B-B14F-4D97-AF65-F5344CB8AC3E}">
        <p14:creationId xmlns:p14="http://schemas.microsoft.com/office/powerpoint/2010/main" val="4249227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存储转发死锁</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7AB62385-3FE2-5F0E-D719-65FCD624FEDB}"/>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B4CCE03F-F8E9-F340-C466-A5A451097D16}"/>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171FB65D-C423-1DF8-9137-C50686EB226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52</a:t>
            </a:fld>
            <a:endParaRPr lang="en-US">
              <a:cs typeface="+mn-ea"/>
              <a:sym typeface="+mn-lt"/>
            </a:endParaRPr>
          </a:p>
        </p:txBody>
      </p:sp>
      <p:grpSp>
        <p:nvGrpSpPr>
          <p:cNvPr id="8" name="Group 149">
            <a:extLst>
              <a:ext uri="{FF2B5EF4-FFF2-40B4-BE49-F238E27FC236}">
                <a16:creationId xmlns:a16="http://schemas.microsoft.com/office/drawing/2014/main" id="{4E8EB3CD-5A19-76EA-977A-FF00F08B68AE}"/>
              </a:ext>
            </a:extLst>
          </p:cNvPr>
          <p:cNvGrpSpPr>
            <a:grpSpLocks/>
          </p:cNvGrpSpPr>
          <p:nvPr/>
        </p:nvGrpSpPr>
        <p:grpSpPr bwMode="auto">
          <a:xfrm>
            <a:off x="1806077" y="2769916"/>
            <a:ext cx="1241425" cy="1247775"/>
            <a:chOff x="295" y="2194"/>
            <a:chExt cx="782" cy="786"/>
          </a:xfrm>
        </p:grpSpPr>
        <p:sp>
          <p:nvSpPr>
            <p:cNvPr id="9" name="Oval 8">
              <a:extLst>
                <a:ext uri="{FF2B5EF4-FFF2-40B4-BE49-F238E27FC236}">
                  <a16:creationId xmlns:a16="http://schemas.microsoft.com/office/drawing/2014/main" id="{00C8D927-E874-83E8-4F44-55C4317457F8}"/>
                </a:ext>
              </a:extLst>
            </p:cNvPr>
            <p:cNvSpPr>
              <a:spLocks noChangeArrowheads="1"/>
            </p:cNvSpPr>
            <p:nvPr/>
          </p:nvSpPr>
          <p:spPr bwMode="auto">
            <a:xfrm>
              <a:off x="295" y="2194"/>
              <a:ext cx="782" cy="78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zh-CN">
                <a:cs typeface="+mn-ea"/>
                <a:sym typeface="+mn-lt"/>
              </a:endParaRPr>
            </a:p>
          </p:txBody>
        </p:sp>
        <p:sp>
          <p:nvSpPr>
            <p:cNvPr id="10" name="Line 9">
              <a:extLst>
                <a:ext uri="{FF2B5EF4-FFF2-40B4-BE49-F238E27FC236}">
                  <a16:creationId xmlns:a16="http://schemas.microsoft.com/office/drawing/2014/main" id="{3D33DED7-88FA-72E7-0466-1D3A97B1D4A5}"/>
                </a:ext>
              </a:extLst>
            </p:cNvPr>
            <p:cNvSpPr>
              <a:spLocks noChangeShapeType="1"/>
            </p:cNvSpPr>
            <p:nvPr/>
          </p:nvSpPr>
          <p:spPr bwMode="auto">
            <a:xfrm>
              <a:off x="415" y="2390"/>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 name="Line 10">
              <a:extLst>
                <a:ext uri="{FF2B5EF4-FFF2-40B4-BE49-F238E27FC236}">
                  <a16:creationId xmlns:a16="http://schemas.microsoft.com/office/drawing/2014/main" id="{F7052DD6-AB8D-EF9B-EEEC-CDB0D2F7BA28}"/>
                </a:ext>
              </a:extLst>
            </p:cNvPr>
            <p:cNvSpPr>
              <a:spLocks noChangeShapeType="1"/>
            </p:cNvSpPr>
            <p:nvPr/>
          </p:nvSpPr>
          <p:spPr bwMode="auto">
            <a:xfrm>
              <a:off x="1017"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2" name="Line 11">
              <a:extLst>
                <a:ext uri="{FF2B5EF4-FFF2-40B4-BE49-F238E27FC236}">
                  <a16:creationId xmlns:a16="http://schemas.microsoft.com/office/drawing/2014/main" id="{755F1670-46DC-B2DF-A9C6-DAA6B3C1E77C}"/>
                </a:ext>
              </a:extLst>
            </p:cNvPr>
            <p:cNvSpPr>
              <a:spLocks noChangeShapeType="1"/>
            </p:cNvSpPr>
            <p:nvPr/>
          </p:nvSpPr>
          <p:spPr bwMode="auto">
            <a:xfrm flipH="1">
              <a:off x="415" y="2521"/>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3" name="Line 12">
              <a:extLst>
                <a:ext uri="{FF2B5EF4-FFF2-40B4-BE49-F238E27FC236}">
                  <a16:creationId xmlns:a16="http://schemas.microsoft.com/office/drawing/2014/main" id="{8442E48B-8383-C5D4-CDD1-5894A1C76FEE}"/>
                </a:ext>
              </a:extLst>
            </p:cNvPr>
            <p:cNvSpPr>
              <a:spLocks noChangeShapeType="1"/>
            </p:cNvSpPr>
            <p:nvPr/>
          </p:nvSpPr>
          <p:spPr bwMode="auto">
            <a:xfrm>
              <a:off x="927"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4" name="Line 13">
              <a:extLst>
                <a:ext uri="{FF2B5EF4-FFF2-40B4-BE49-F238E27FC236}">
                  <a16:creationId xmlns:a16="http://schemas.microsoft.com/office/drawing/2014/main" id="{88F4186C-5B73-CC8F-883D-D4B341F61362}"/>
                </a:ext>
              </a:extLst>
            </p:cNvPr>
            <p:cNvSpPr>
              <a:spLocks noChangeShapeType="1"/>
            </p:cNvSpPr>
            <p:nvPr/>
          </p:nvSpPr>
          <p:spPr bwMode="auto">
            <a:xfrm>
              <a:off x="837"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5" name="Line 14">
              <a:extLst>
                <a:ext uri="{FF2B5EF4-FFF2-40B4-BE49-F238E27FC236}">
                  <a16:creationId xmlns:a16="http://schemas.microsoft.com/office/drawing/2014/main" id="{B1DF68FA-754E-72B0-8B94-CCB6BECF2FE4}"/>
                </a:ext>
              </a:extLst>
            </p:cNvPr>
            <p:cNvSpPr>
              <a:spLocks noChangeShapeType="1"/>
            </p:cNvSpPr>
            <p:nvPr/>
          </p:nvSpPr>
          <p:spPr bwMode="auto">
            <a:xfrm>
              <a:off x="746"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6" name="Line 15">
              <a:extLst>
                <a:ext uri="{FF2B5EF4-FFF2-40B4-BE49-F238E27FC236}">
                  <a16:creationId xmlns:a16="http://schemas.microsoft.com/office/drawing/2014/main" id="{305A4A10-2E7F-1670-D8C0-F577D72EC13B}"/>
                </a:ext>
              </a:extLst>
            </p:cNvPr>
            <p:cNvSpPr>
              <a:spLocks noChangeShapeType="1"/>
            </p:cNvSpPr>
            <p:nvPr/>
          </p:nvSpPr>
          <p:spPr bwMode="auto">
            <a:xfrm>
              <a:off x="656"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7" name="Line 16">
              <a:extLst>
                <a:ext uri="{FF2B5EF4-FFF2-40B4-BE49-F238E27FC236}">
                  <a16:creationId xmlns:a16="http://schemas.microsoft.com/office/drawing/2014/main" id="{E9A85304-9078-D2F8-C3A7-93FD0C8F4215}"/>
                </a:ext>
              </a:extLst>
            </p:cNvPr>
            <p:cNvSpPr>
              <a:spLocks noChangeShapeType="1"/>
            </p:cNvSpPr>
            <p:nvPr/>
          </p:nvSpPr>
          <p:spPr bwMode="auto">
            <a:xfrm>
              <a:off x="566"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8" name="Line 17">
              <a:extLst>
                <a:ext uri="{FF2B5EF4-FFF2-40B4-BE49-F238E27FC236}">
                  <a16:creationId xmlns:a16="http://schemas.microsoft.com/office/drawing/2014/main" id="{058F71EB-D360-C193-1506-79481495CEED}"/>
                </a:ext>
              </a:extLst>
            </p:cNvPr>
            <p:cNvSpPr>
              <a:spLocks noChangeShapeType="1"/>
            </p:cNvSpPr>
            <p:nvPr/>
          </p:nvSpPr>
          <p:spPr bwMode="auto">
            <a:xfrm>
              <a:off x="476"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9" name="Line 18">
              <a:extLst>
                <a:ext uri="{FF2B5EF4-FFF2-40B4-BE49-F238E27FC236}">
                  <a16:creationId xmlns:a16="http://schemas.microsoft.com/office/drawing/2014/main" id="{C444D7C6-AA7F-F3BA-89B9-EECE9340A88F}"/>
                </a:ext>
              </a:extLst>
            </p:cNvPr>
            <p:cNvSpPr>
              <a:spLocks noChangeShapeType="1"/>
            </p:cNvSpPr>
            <p:nvPr/>
          </p:nvSpPr>
          <p:spPr bwMode="auto">
            <a:xfrm>
              <a:off x="415" y="2390"/>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0" name="Line 19">
              <a:extLst>
                <a:ext uri="{FF2B5EF4-FFF2-40B4-BE49-F238E27FC236}">
                  <a16:creationId xmlns:a16="http://schemas.microsoft.com/office/drawing/2014/main" id="{3FB7D2D0-51DA-3399-DE74-F820E5EAEC32}"/>
                </a:ext>
              </a:extLst>
            </p:cNvPr>
            <p:cNvSpPr>
              <a:spLocks noChangeShapeType="1"/>
            </p:cNvSpPr>
            <p:nvPr/>
          </p:nvSpPr>
          <p:spPr bwMode="auto">
            <a:xfrm>
              <a:off x="1017"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1" name="Line 20">
              <a:extLst>
                <a:ext uri="{FF2B5EF4-FFF2-40B4-BE49-F238E27FC236}">
                  <a16:creationId xmlns:a16="http://schemas.microsoft.com/office/drawing/2014/main" id="{CCEF355C-A8E0-F522-3DC2-D5ACEA6B3852}"/>
                </a:ext>
              </a:extLst>
            </p:cNvPr>
            <p:cNvSpPr>
              <a:spLocks noChangeShapeType="1"/>
            </p:cNvSpPr>
            <p:nvPr/>
          </p:nvSpPr>
          <p:spPr bwMode="auto">
            <a:xfrm flipH="1">
              <a:off x="415" y="2521"/>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2" name="Line 21">
              <a:extLst>
                <a:ext uri="{FF2B5EF4-FFF2-40B4-BE49-F238E27FC236}">
                  <a16:creationId xmlns:a16="http://schemas.microsoft.com/office/drawing/2014/main" id="{5A16C2D1-6743-3690-9D25-A7EFEC15A9E6}"/>
                </a:ext>
              </a:extLst>
            </p:cNvPr>
            <p:cNvSpPr>
              <a:spLocks noChangeShapeType="1"/>
            </p:cNvSpPr>
            <p:nvPr/>
          </p:nvSpPr>
          <p:spPr bwMode="auto">
            <a:xfrm>
              <a:off x="927"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3" name="Line 22">
              <a:extLst>
                <a:ext uri="{FF2B5EF4-FFF2-40B4-BE49-F238E27FC236}">
                  <a16:creationId xmlns:a16="http://schemas.microsoft.com/office/drawing/2014/main" id="{FAC9729B-021B-A861-2244-E68189B2DF61}"/>
                </a:ext>
              </a:extLst>
            </p:cNvPr>
            <p:cNvSpPr>
              <a:spLocks noChangeShapeType="1"/>
            </p:cNvSpPr>
            <p:nvPr/>
          </p:nvSpPr>
          <p:spPr bwMode="auto">
            <a:xfrm>
              <a:off x="837"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4" name="Line 23">
              <a:extLst>
                <a:ext uri="{FF2B5EF4-FFF2-40B4-BE49-F238E27FC236}">
                  <a16:creationId xmlns:a16="http://schemas.microsoft.com/office/drawing/2014/main" id="{DD148324-2E21-3EF0-CADC-B6F428DC2CC2}"/>
                </a:ext>
              </a:extLst>
            </p:cNvPr>
            <p:cNvSpPr>
              <a:spLocks noChangeShapeType="1"/>
            </p:cNvSpPr>
            <p:nvPr/>
          </p:nvSpPr>
          <p:spPr bwMode="auto">
            <a:xfrm>
              <a:off x="746"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5" name="Line 24">
              <a:extLst>
                <a:ext uri="{FF2B5EF4-FFF2-40B4-BE49-F238E27FC236}">
                  <a16:creationId xmlns:a16="http://schemas.microsoft.com/office/drawing/2014/main" id="{ED09696F-3A3E-CA9A-E66F-63952FC66458}"/>
                </a:ext>
              </a:extLst>
            </p:cNvPr>
            <p:cNvSpPr>
              <a:spLocks noChangeShapeType="1"/>
            </p:cNvSpPr>
            <p:nvPr/>
          </p:nvSpPr>
          <p:spPr bwMode="auto">
            <a:xfrm>
              <a:off x="656"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6" name="Line 25">
              <a:extLst>
                <a:ext uri="{FF2B5EF4-FFF2-40B4-BE49-F238E27FC236}">
                  <a16:creationId xmlns:a16="http://schemas.microsoft.com/office/drawing/2014/main" id="{3725BAE5-BD30-4181-4246-E922B9117030}"/>
                </a:ext>
              </a:extLst>
            </p:cNvPr>
            <p:cNvSpPr>
              <a:spLocks noChangeShapeType="1"/>
            </p:cNvSpPr>
            <p:nvPr/>
          </p:nvSpPr>
          <p:spPr bwMode="auto">
            <a:xfrm>
              <a:off x="566"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7" name="Line 26">
              <a:extLst>
                <a:ext uri="{FF2B5EF4-FFF2-40B4-BE49-F238E27FC236}">
                  <a16:creationId xmlns:a16="http://schemas.microsoft.com/office/drawing/2014/main" id="{43AE3BD0-9849-A9F7-6F00-4D4AA66686DD}"/>
                </a:ext>
              </a:extLst>
            </p:cNvPr>
            <p:cNvSpPr>
              <a:spLocks noChangeShapeType="1"/>
            </p:cNvSpPr>
            <p:nvPr/>
          </p:nvSpPr>
          <p:spPr bwMode="auto">
            <a:xfrm>
              <a:off x="476" y="23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grpSp>
      <p:grpSp>
        <p:nvGrpSpPr>
          <p:cNvPr id="28" name="Group 148">
            <a:extLst>
              <a:ext uri="{FF2B5EF4-FFF2-40B4-BE49-F238E27FC236}">
                <a16:creationId xmlns:a16="http://schemas.microsoft.com/office/drawing/2014/main" id="{DB61A6B3-DD71-AE73-31B0-1C00BA06D09D}"/>
              </a:ext>
            </a:extLst>
          </p:cNvPr>
          <p:cNvGrpSpPr>
            <a:grpSpLocks/>
          </p:cNvGrpSpPr>
          <p:nvPr/>
        </p:nvGrpSpPr>
        <p:grpSpPr bwMode="auto">
          <a:xfrm>
            <a:off x="4290514" y="2769916"/>
            <a:ext cx="1241425" cy="1247775"/>
            <a:chOff x="1860" y="2194"/>
            <a:chExt cx="782" cy="786"/>
          </a:xfrm>
        </p:grpSpPr>
        <p:sp>
          <p:nvSpPr>
            <p:cNvPr id="29" name="Oval 7">
              <a:extLst>
                <a:ext uri="{FF2B5EF4-FFF2-40B4-BE49-F238E27FC236}">
                  <a16:creationId xmlns:a16="http://schemas.microsoft.com/office/drawing/2014/main" id="{697A20AE-B98D-FA5F-A7B5-4BC8FB493647}"/>
                </a:ext>
              </a:extLst>
            </p:cNvPr>
            <p:cNvSpPr>
              <a:spLocks noChangeArrowheads="1"/>
            </p:cNvSpPr>
            <p:nvPr/>
          </p:nvSpPr>
          <p:spPr bwMode="auto">
            <a:xfrm>
              <a:off x="1860" y="2194"/>
              <a:ext cx="782" cy="78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zh-CN">
                <a:cs typeface="+mn-ea"/>
                <a:sym typeface="+mn-lt"/>
              </a:endParaRPr>
            </a:p>
          </p:txBody>
        </p:sp>
        <p:sp>
          <p:nvSpPr>
            <p:cNvPr id="30" name="Line 45">
              <a:extLst>
                <a:ext uri="{FF2B5EF4-FFF2-40B4-BE49-F238E27FC236}">
                  <a16:creationId xmlns:a16="http://schemas.microsoft.com/office/drawing/2014/main" id="{40A3F811-F57C-C101-B392-8B3BA151057A}"/>
                </a:ext>
              </a:extLst>
            </p:cNvPr>
            <p:cNvSpPr>
              <a:spLocks noChangeShapeType="1"/>
            </p:cNvSpPr>
            <p:nvPr/>
          </p:nvSpPr>
          <p:spPr bwMode="auto">
            <a:xfrm flipH="1">
              <a:off x="1920" y="2652"/>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1" name="Line 46">
              <a:extLst>
                <a:ext uri="{FF2B5EF4-FFF2-40B4-BE49-F238E27FC236}">
                  <a16:creationId xmlns:a16="http://schemas.microsoft.com/office/drawing/2014/main" id="{9DB89E05-739C-BD9A-5F5B-1A5C4F6A131E}"/>
                </a:ext>
              </a:extLst>
            </p:cNvPr>
            <p:cNvSpPr>
              <a:spLocks noChangeShapeType="1"/>
            </p:cNvSpPr>
            <p:nvPr/>
          </p:nvSpPr>
          <p:spPr bwMode="auto">
            <a:xfrm>
              <a:off x="192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2" name="Line 47">
              <a:extLst>
                <a:ext uri="{FF2B5EF4-FFF2-40B4-BE49-F238E27FC236}">
                  <a16:creationId xmlns:a16="http://schemas.microsoft.com/office/drawing/2014/main" id="{B0DECFA1-476E-0F25-CD16-9C82F6EF3112}"/>
                </a:ext>
              </a:extLst>
            </p:cNvPr>
            <p:cNvSpPr>
              <a:spLocks noChangeShapeType="1"/>
            </p:cNvSpPr>
            <p:nvPr/>
          </p:nvSpPr>
          <p:spPr bwMode="auto">
            <a:xfrm>
              <a:off x="1920" y="2783"/>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3" name="Line 48">
              <a:extLst>
                <a:ext uri="{FF2B5EF4-FFF2-40B4-BE49-F238E27FC236}">
                  <a16:creationId xmlns:a16="http://schemas.microsoft.com/office/drawing/2014/main" id="{199630EA-44FB-C7C0-83D1-818BACFD6D9C}"/>
                </a:ext>
              </a:extLst>
            </p:cNvPr>
            <p:cNvSpPr>
              <a:spLocks noChangeShapeType="1"/>
            </p:cNvSpPr>
            <p:nvPr/>
          </p:nvSpPr>
          <p:spPr bwMode="auto">
            <a:xfrm>
              <a:off x="201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4" name="Line 49">
              <a:extLst>
                <a:ext uri="{FF2B5EF4-FFF2-40B4-BE49-F238E27FC236}">
                  <a16:creationId xmlns:a16="http://schemas.microsoft.com/office/drawing/2014/main" id="{32C284D6-BFAA-7DB7-3301-8AA62525334B}"/>
                </a:ext>
              </a:extLst>
            </p:cNvPr>
            <p:cNvSpPr>
              <a:spLocks noChangeShapeType="1"/>
            </p:cNvSpPr>
            <p:nvPr/>
          </p:nvSpPr>
          <p:spPr bwMode="auto">
            <a:xfrm>
              <a:off x="210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5" name="Line 50">
              <a:extLst>
                <a:ext uri="{FF2B5EF4-FFF2-40B4-BE49-F238E27FC236}">
                  <a16:creationId xmlns:a16="http://schemas.microsoft.com/office/drawing/2014/main" id="{AAE5BCE6-2D00-3639-0AEF-ACD707637761}"/>
                </a:ext>
              </a:extLst>
            </p:cNvPr>
            <p:cNvSpPr>
              <a:spLocks noChangeShapeType="1"/>
            </p:cNvSpPr>
            <p:nvPr/>
          </p:nvSpPr>
          <p:spPr bwMode="auto">
            <a:xfrm>
              <a:off x="219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6" name="Line 51">
              <a:extLst>
                <a:ext uri="{FF2B5EF4-FFF2-40B4-BE49-F238E27FC236}">
                  <a16:creationId xmlns:a16="http://schemas.microsoft.com/office/drawing/2014/main" id="{59E45236-8F3F-0FAA-A09B-F5025E2D367E}"/>
                </a:ext>
              </a:extLst>
            </p:cNvPr>
            <p:cNvSpPr>
              <a:spLocks noChangeShapeType="1"/>
            </p:cNvSpPr>
            <p:nvPr/>
          </p:nvSpPr>
          <p:spPr bwMode="auto">
            <a:xfrm>
              <a:off x="228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7" name="Line 52">
              <a:extLst>
                <a:ext uri="{FF2B5EF4-FFF2-40B4-BE49-F238E27FC236}">
                  <a16:creationId xmlns:a16="http://schemas.microsoft.com/office/drawing/2014/main" id="{832ECDBB-F285-9F6F-5999-338E6EA803F7}"/>
                </a:ext>
              </a:extLst>
            </p:cNvPr>
            <p:cNvSpPr>
              <a:spLocks noChangeShapeType="1"/>
            </p:cNvSpPr>
            <p:nvPr/>
          </p:nvSpPr>
          <p:spPr bwMode="auto">
            <a:xfrm>
              <a:off x="237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8" name="Line 53">
              <a:extLst>
                <a:ext uri="{FF2B5EF4-FFF2-40B4-BE49-F238E27FC236}">
                  <a16:creationId xmlns:a16="http://schemas.microsoft.com/office/drawing/2014/main" id="{BF01AC18-4029-E1C3-619C-52A59A056C45}"/>
                </a:ext>
              </a:extLst>
            </p:cNvPr>
            <p:cNvSpPr>
              <a:spLocks noChangeShapeType="1"/>
            </p:cNvSpPr>
            <p:nvPr/>
          </p:nvSpPr>
          <p:spPr bwMode="auto">
            <a:xfrm>
              <a:off x="246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9" name="Line 54">
              <a:extLst>
                <a:ext uri="{FF2B5EF4-FFF2-40B4-BE49-F238E27FC236}">
                  <a16:creationId xmlns:a16="http://schemas.microsoft.com/office/drawing/2014/main" id="{B68201D2-9A3B-72FB-C891-1066B7519888}"/>
                </a:ext>
              </a:extLst>
            </p:cNvPr>
            <p:cNvSpPr>
              <a:spLocks noChangeShapeType="1"/>
            </p:cNvSpPr>
            <p:nvPr/>
          </p:nvSpPr>
          <p:spPr bwMode="auto">
            <a:xfrm flipH="1">
              <a:off x="1920" y="2652"/>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0" name="Line 55">
              <a:extLst>
                <a:ext uri="{FF2B5EF4-FFF2-40B4-BE49-F238E27FC236}">
                  <a16:creationId xmlns:a16="http://schemas.microsoft.com/office/drawing/2014/main" id="{1B86D178-C5F0-FA66-E706-FC1D5A332BE5}"/>
                </a:ext>
              </a:extLst>
            </p:cNvPr>
            <p:cNvSpPr>
              <a:spLocks noChangeShapeType="1"/>
            </p:cNvSpPr>
            <p:nvPr/>
          </p:nvSpPr>
          <p:spPr bwMode="auto">
            <a:xfrm>
              <a:off x="192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1" name="Line 56">
              <a:extLst>
                <a:ext uri="{FF2B5EF4-FFF2-40B4-BE49-F238E27FC236}">
                  <a16:creationId xmlns:a16="http://schemas.microsoft.com/office/drawing/2014/main" id="{E2E3BDF4-BC0D-830F-5B83-B41BCC5E86EF}"/>
                </a:ext>
              </a:extLst>
            </p:cNvPr>
            <p:cNvSpPr>
              <a:spLocks noChangeShapeType="1"/>
            </p:cNvSpPr>
            <p:nvPr/>
          </p:nvSpPr>
          <p:spPr bwMode="auto">
            <a:xfrm>
              <a:off x="1920" y="2783"/>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2" name="Line 57">
              <a:extLst>
                <a:ext uri="{FF2B5EF4-FFF2-40B4-BE49-F238E27FC236}">
                  <a16:creationId xmlns:a16="http://schemas.microsoft.com/office/drawing/2014/main" id="{31AD67A4-2955-B91F-B503-E387F070A36B}"/>
                </a:ext>
              </a:extLst>
            </p:cNvPr>
            <p:cNvSpPr>
              <a:spLocks noChangeShapeType="1"/>
            </p:cNvSpPr>
            <p:nvPr/>
          </p:nvSpPr>
          <p:spPr bwMode="auto">
            <a:xfrm>
              <a:off x="201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3" name="Line 58">
              <a:extLst>
                <a:ext uri="{FF2B5EF4-FFF2-40B4-BE49-F238E27FC236}">
                  <a16:creationId xmlns:a16="http://schemas.microsoft.com/office/drawing/2014/main" id="{CDF41AFD-0822-3006-842F-DAB78A0576C9}"/>
                </a:ext>
              </a:extLst>
            </p:cNvPr>
            <p:cNvSpPr>
              <a:spLocks noChangeShapeType="1"/>
            </p:cNvSpPr>
            <p:nvPr/>
          </p:nvSpPr>
          <p:spPr bwMode="auto">
            <a:xfrm>
              <a:off x="210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4" name="Line 59">
              <a:extLst>
                <a:ext uri="{FF2B5EF4-FFF2-40B4-BE49-F238E27FC236}">
                  <a16:creationId xmlns:a16="http://schemas.microsoft.com/office/drawing/2014/main" id="{634C17D4-F3C3-E525-07CF-EEF32D2B0B8B}"/>
                </a:ext>
              </a:extLst>
            </p:cNvPr>
            <p:cNvSpPr>
              <a:spLocks noChangeShapeType="1"/>
            </p:cNvSpPr>
            <p:nvPr/>
          </p:nvSpPr>
          <p:spPr bwMode="auto">
            <a:xfrm>
              <a:off x="219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5" name="Line 60">
              <a:extLst>
                <a:ext uri="{FF2B5EF4-FFF2-40B4-BE49-F238E27FC236}">
                  <a16:creationId xmlns:a16="http://schemas.microsoft.com/office/drawing/2014/main" id="{8DB6C30B-4166-BE4B-744E-16A954CE9149}"/>
                </a:ext>
              </a:extLst>
            </p:cNvPr>
            <p:cNvSpPr>
              <a:spLocks noChangeShapeType="1"/>
            </p:cNvSpPr>
            <p:nvPr/>
          </p:nvSpPr>
          <p:spPr bwMode="auto">
            <a:xfrm>
              <a:off x="228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6" name="Line 61">
              <a:extLst>
                <a:ext uri="{FF2B5EF4-FFF2-40B4-BE49-F238E27FC236}">
                  <a16:creationId xmlns:a16="http://schemas.microsoft.com/office/drawing/2014/main" id="{50E2D4B1-CCA9-9D66-BCAF-7FDD8E287855}"/>
                </a:ext>
              </a:extLst>
            </p:cNvPr>
            <p:cNvSpPr>
              <a:spLocks noChangeShapeType="1"/>
            </p:cNvSpPr>
            <p:nvPr/>
          </p:nvSpPr>
          <p:spPr bwMode="auto">
            <a:xfrm>
              <a:off x="237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7" name="Line 62">
              <a:extLst>
                <a:ext uri="{FF2B5EF4-FFF2-40B4-BE49-F238E27FC236}">
                  <a16:creationId xmlns:a16="http://schemas.microsoft.com/office/drawing/2014/main" id="{A1EF91FA-77EE-4880-1057-1A0FA01F53BE}"/>
                </a:ext>
              </a:extLst>
            </p:cNvPr>
            <p:cNvSpPr>
              <a:spLocks noChangeShapeType="1"/>
            </p:cNvSpPr>
            <p:nvPr/>
          </p:nvSpPr>
          <p:spPr bwMode="auto">
            <a:xfrm>
              <a:off x="246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grpSp>
      <p:grpSp>
        <p:nvGrpSpPr>
          <p:cNvPr id="48" name="Group 190">
            <a:extLst>
              <a:ext uri="{FF2B5EF4-FFF2-40B4-BE49-F238E27FC236}">
                <a16:creationId xmlns:a16="http://schemas.microsoft.com/office/drawing/2014/main" id="{25797F82-B572-F0AD-6D66-757359361829}"/>
              </a:ext>
            </a:extLst>
          </p:cNvPr>
          <p:cNvGrpSpPr>
            <a:grpSpLocks/>
          </p:cNvGrpSpPr>
          <p:nvPr/>
        </p:nvGrpSpPr>
        <p:grpSpPr bwMode="auto">
          <a:xfrm>
            <a:off x="8945064" y="2858816"/>
            <a:ext cx="1243013" cy="1247775"/>
            <a:chOff x="4880" y="2331"/>
            <a:chExt cx="783" cy="786"/>
          </a:xfrm>
        </p:grpSpPr>
        <p:sp>
          <p:nvSpPr>
            <p:cNvPr id="49" name="Line 27">
              <a:extLst>
                <a:ext uri="{FF2B5EF4-FFF2-40B4-BE49-F238E27FC236}">
                  <a16:creationId xmlns:a16="http://schemas.microsoft.com/office/drawing/2014/main" id="{6404590F-6465-24A3-8FBD-05CF8A0D81C3}"/>
                </a:ext>
              </a:extLst>
            </p:cNvPr>
            <p:cNvSpPr>
              <a:spLocks noChangeShapeType="1"/>
            </p:cNvSpPr>
            <p:nvPr/>
          </p:nvSpPr>
          <p:spPr bwMode="auto">
            <a:xfrm flipH="1">
              <a:off x="4940" y="2790"/>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0" name="Line 28">
              <a:extLst>
                <a:ext uri="{FF2B5EF4-FFF2-40B4-BE49-F238E27FC236}">
                  <a16:creationId xmlns:a16="http://schemas.microsoft.com/office/drawing/2014/main" id="{5B305546-6189-E980-AF5D-2138B2C8C0DF}"/>
                </a:ext>
              </a:extLst>
            </p:cNvPr>
            <p:cNvSpPr>
              <a:spLocks noChangeShapeType="1"/>
            </p:cNvSpPr>
            <p:nvPr/>
          </p:nvSpPr>
          <p:spPr bwMode="auto">
            <a:xfrm>
              <a:off x="4940"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1" name="Line 29">
              <a:extLst>
                <a:ext uri="{FF2B5EF4-FFF2-40B4-BE49-F238E27FC236}">
                  <a16:creationId xmlns:a16="http://schemas.microsoft.com/office/drawing/2014/main" id="{3C389A5C-4FDA-C14C-AC21-931BB3E552E8}"/>
                </a:ext>
              </a:extLst>
            </p:cNvPr>
            <p:cNvSpPr>
              <a:spLocks noChangeShapeType="1"/>
            </p:cNvSpPr>
            <p:nvPr/>
          </p:nvSpPr>
          <p:spPr bwMode="auto">
            <a:xfrm>
              <a:off x="4940" y="2921"/>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2" name="Line 30">
              <a:extLst>
                <a:ext uri="{FF2B5EF4-FFF2-40B4-BE49-F238E27FC236}">
                  <a16:creationId xmlns:a16="http://schemas.microsoft.com/office/drawing/2014/main" id="{B4907F14-09FF-BB21-6F2B-DCC43C61B589}"/>
                </a:ext>
              </a:extLst>
            </p:cNvPr>
            <p:cNvSpPr>
              <a:spLocks noChangeShapeType="1"/>
            </p:cNvSpPr>
            <p:nvPr/>
          </p:nvSpPr>
          <p:spPr bwMode="auto">
            <a:xfrm>
              <a:off x="5031"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3" name="Line 31">
              <a:extLst>
                <a:ext uri="{FF2B5EF4-FFF2-40B4-BE49-F238E27FC236}">
                  <a16:creationId xmlns:a16="http://schemas.microsoft.com/office/drawing/2014/main" id="{3DA57846-82B3-D9CD-BE1E-BCFE04CC1831}"/>
                </a:ext>
              </a:extLst>
            </p:cNvPr>
            <p:cNvSpPr>
              <a:spLocks noChangeShapeType="1"/>
            </p:cNvSpPr>
            <p:nvPr/>
          </p:nvSpPr>
          <p:spPr bwMode="auto">
            <a:xfrm>
              <a:off x="5121"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4" name="Line 32">
              <a:extLst>
                <a:ext uri="{FF2B5EF4-FFF2-40B4-BE49-F238E27FC236}">
                  <a16:creationId xmlns:a16="http://schemas.microsoft.com/office/drawing/2014/main" id="{AA4DDAB7-36B3-43F2-64B0-C0F36F407F58}"/>
                </a:ext>
              </a:extLst>
            </p:cNvPr>
            <p:cNvSpPr>
              <a:spLocks noChangeShapeType="1"/>
            </p:cNvSpPr>
            <p:nvPr/>
          </p:nvSpPr>
          <p:spPr bwMode="auto">
            <a:xfrm>
              <a:off x="5211"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5" name="Line 33">
              <a:extLst>
                <a:ext uri="{FF2B5EF4-FFF2-40B4-BE49-F238E27FC236}">
                  <a16:creationId xmlns:a16="http://schemas.microsoft.com/office/drawing/2014/main" id="{1AC38AC2-53EC-2363-8ECA-FB841C4088EE}"/>
                </a:ext>
              </a:extLst>
            </p:cNvPr>
            <p:cNvSpPr>
              <a:spLocks noChangeShapeType="1"/>
            </p:cNvSpPr>
            <p:nvPr/>
          </p:nvSpPr>
          <p:spPr bwMode="auto">
            <a:xfrm>
              <a:off x="5302"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6" name="Line 34">
              <a:extLst>
                <a:ext uri="{FF2B5EF4-FFF2-40B4-BE49-F238E27FC236}">
                  <a16:creationId xmlns:a16="http://schemas.microsoft.com/office/drawing/2014/main" id="{7C7C502B-3E63-5ABF-57EE-7773FFF26623}"/>
                </a:ext>
              </a:extLst>
            </p:cNvPr>
            <p:cNvSpPr>
              <a:spLocks noChangeShapeType="1"/>
            </p:cNvSpPr>
            <p:nvPr/>
          </p:nvSpPr>
          <p:spPr bwMode="auto">
            <a:xfrm>
              <a:off x="5392"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7" name="Line 35">
              <a:extLst>
                <a:ext uri="{FF2B5EF4-FFF2-40B4-BE49-F238E27FC236}">
                  <a16:creationId xmlns:a16="http://schemas.microsoft.com/office/drawing/2014/main" id="{96915E7B-14C4-E2C9-EE09-1A57667F30D7}"/>
                </a:ext>
              </a:extLst>
            </p:cNvPr>
            <p:cNvSpPr>
              <a:spLocks noChangeShapeType="1"/>
            </p:cNvSpPr>
            <p:nvPr/>
          </p:nvSpPr>
          <p:spPr bwMode="auto">
            <a:xfrm>
              <a:off x="5482"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8" name="Line 36">
              <a:extLst>
                <a:ext uri="{FF2B5EF4-FFF2-40B4-BE49-F238E27FC236}">
                  <a16:creationId xmlns:a16="http://schemas.microsoft.com/office/drawing/2014/main" id="{8D2B710E-BE4B-0A2E-6D03-64AE529A1C08}"/>
                </a:ext>
              </a:extLst>
            </p:cNvPr>
            <p:cNvSpPr>
              <a:spLocks noChangeShapeType="1"/>
            </p:cNvSpPr>
            <p:nvPr/>
          </p:nvSpPr>
          <p:spPr bwMode="auto">
            <a:xfrm flipH="1">
              <a:off x="4940" y="2790"/>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59" name="Line 37">
              <a:extLst>
                <a:ext uri="{FF2B5EF4-FFF2-40B4-BE49-F238E27FC236}">
                  <a16:creationId xmlns:a16="http://schemas.microsoft.com/office/drawing/2014/main" id="{60DE13D9-DFB8-6C98-3B92-A54EE9564F38}"/>
                </a:ext>
              </a:extLst>
            </p:cNvPr>
            <p:cNvSpPr>
              <a:spLocks noChangeShapeType="1"/>
            </p:cNvSpPr>
            <p:nvPr/>
          </p:nvSpPr>
          <p:spPr bwMode="auto">
            <a:xfrm>
              <a:off x="4940"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0" name="Line 38">
              <a:extLst>
                <a:ext uri="{FF2B5EF4-FFF2-40B4-BE49-F238E27FC236}">
                  <a16:creationId xmlns:a16="http://schemas.microsoft.com/office/drawing/2014/main" id="{F745981C-28C3-2426-E084-0E47132FB421}"/>
                </a:ext>
              </a:extLst>
            </p:cNvPr>
            <p:cNvSpPr>
              <a:spLocks noChangeShapeType="1"/>
            </p:cNvSpPr>
            <p:nvPr/>
          </p:nvSpPr>
          <p:spPr bwMode="auto">
            <a:xfrm>
              <a:off x="4940" y="2921"/>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1" name="Line 39">
              <a:extLst>
                <a:ext uri="{FF2B5EF4-FFF2-40B4-BE49-F238E27FC236}">
                  <a16:creationId xmlns:a16="http://schemas.microsoft.com/office/drawing/2014/main" id="{B1ADD53F-0BBD-9D31-7AC9-B73541E6C4F9}"/>
                </a:ext>
              </a:extLst>
            </p:cNvPr>
            <p:cNvSpPr>
              <a:spLocks noChangeShapeType="1"/>
            </p:cNvSpPr>
            <p:nvPr/>
          </p:nvSpPr>
          <p:spPr bwMode="auto">
            <a:xfrm>
              <a:off x="5031"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2" name="Line 40">
              <a:extLst>
                <a:ext uri="{FF2B5EF4-FFF2-40B4-BE49-F238E27FC236}">
                  <a16:creationId xmlns:a16="http://schemas.microsoft.com/office/drawing/2014/main" id="{40EFC563-7F41-8BE5-BAC6-DBF49F8AE143}"/>
                </a:ext>
              </a:extLst>
            </p:cNvPr>
            <p:cNvSpPr>
              <a:spLocks noChangeShapeType="1"/>
            </p:cNvSpPr>
            <p:nvPr/>
          </p:nvSpPr>
          <p:spPr bwMode="auto">
            <a:xfrm>
              <a:off x="5121"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3" name="Line 41">
              <a:extLst>
                <a:ext uri="{FF2B5EF4-FFF2-40B4-BE49-F238E27FC236}">
                  <a16:creationId xmlns:a16="http://schemas.microsoft.com/office/drawing/2014/main" id="{741E8955-D5EB-9F3A-B4D4-DA0044D0DFB7}"/>
                </a:ext>
              </a:extLst>
            </p:cNvPr>
            <p:cNvSpPr>
              <a:spLocks noChangeShapeType="1"/>
            </p:cNvSpPr>
            <p:nvPr/>
          </p:nvSpPr>
          <p:spPr bwMode="auto">
            <a:xfrm>
              <a:off x="5211"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4" name="Line 42">
              <a:extLst>
                <a:ext uri="{FF2B5EF4-FFF2-40B4-BE49-F238E27FC236}">
                  <a16:creationId xmlns:a16="http://schemas.microsoft.com/office/drawing/2014/main" id="{F746C7FD-95A8-DB23-5BAA-B73281606C42}"/>
                </a:ext>
              </a:extLst>
            </p:cNvPr>
            <p:cNvSpPr>
              <a:spLocks noChangeShapeType="1"/>
            </p:cNvSpPr>
            <p:nvPr/>
          </p:nvSpPr>
          <p:spPr bwMode="auto">
            <a:xfrm>
              <a:off x="5302"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5" name="Line 43">
              <a:extLst>
                <a:ext uri="{FF2B5EF4-FFF2-40B4-BE49-F238E27FC236}">
                  <a16:creationId xmlns:a16="http://schemas.microsoft.com/office/drawing/2014/main" id="{031ACB97-374D-D255-DF93-52CD5EBA525C}"/>
                </a:ext>
              </a:extLst>
            </p:cNvPr>
            <p:cNvSpPr>
              <a:spLocks noChangeShapeType="1"/>
            </p:cNvSpPr>
            <p:nvPr/>
          </p:nvSpPr>
          <p:spPr bwMode="auto">
            <a:xfrm>
              <a:off x="5392"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6" name="Line 44">
              <a:extLst>
                <a:ext uri="{FF2B5EF4-FFF2-40B4-BE49-F238E27FC236}">
                  <a16:creationId xmlns:a16="http://schemas.microsoft.com/office/drawing/2014/main" id="{0861D7A9-0B95-0AB9-8FCA-13032C49BE2F}"/>
                </a:ext>
              </a:extLst>
            </p:cNvPr>
            <p:cNvSpPr>
              <a:spLocks noChangeShapeType="1"/>
            </p:cNvSpPr>
            <p:nvPr/>
          </p:nvSpPr>
          <p:spPr bwMode="auto">
            <a:xfrm>
              <a:off x="5482" y="2790"/>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67" name="Oval 69">
              <a:extLst>
                <a:ext uri="{FF2B5EF4-FFF2-40B4-BE49-F238E27FC236}">
                  <a16:creationId xmlns:a16="http://schemas.microsoft.com/office/drawing/2014/main" id="{82E5D51A-DA1B-D86F-FFF9-00D4A40CD4FE}"/>
                </a:ext>
              </a:extLst>
            </p:cNvPr>
            <p:cNvSpPr>
              <a:spLocks noChangeArrowheads="1"/>
            </p:cNvSpPr>
            <p:nvPr/>
          </p:nvSpPr>
          <p:spPr bwMode="auto">
            <a:xfrm>
              <a:off x="4880" y="2331"/>
              <a:ext cx="783" cy="78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zh-CN">
                <a:cs typeface="+mn-ea"/>
                <a:sym typeface="+mn-lt"/>
              </a:endParaRPr>
            </a:p>
          </p:txBody>
        </p:sp>
      </p:grpSp>
      <p:sp>
        <p:nvSpPr>
          <p:cNvPr id="68" name="Rectangle 136">
            <a:extLst>
              <a:ext uri="{FF2B5EF4-FFF2-40B4-BE49-F238E27FC236}">
                <a16:creationId xmlns:a16="http://schemas.microsoft.com/office/drawing/2014/main" id="{A20C976D-6A2C-66AE-9EB2-BB57AC129C08}"/>
              </a:ext>
            </a:extLst>
          </p:cNvPr>
          <p:cNvSpPr>
            <a:spLocks noChangeArrowheads="1"/>
          </p:cNvSpPr>
          <p:nvPr/>
        </p:nvSpPr>
        <p:spPr bwMode="auto">
          <a:xfrm>
            <a:off x="2887164" y="4522516"/>
            <a:ext cx="1436291" cy="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zh-CN" altLang="en-US" sz="2800" dirty="0">
                <a:solidFill>
                  <a:srgbClr val="000000"/>
                </a:solidFill>
                <a:cs typeface="+mn-ea"/>
                <a:sym typeface="+mn-lt"/>
              </a:rPr>
              <a:t>直接死锁</a:t>
            </a:r>
            <a:endParaRPr lang="zh-CN" altLang="en-US" sz="2800" dirty="0">
              <a:cs typeface="+mn-ea"/>
              <a:sym typeface="+mn-lt"/>
            </a:endParaRPr>
          </a:p>
        </p:txBody>
      </p:sp>
      <p:sp>
        <p:nvSpPr>
          <p:cNvPr id="69" name="Rectangle 141">
            <a:extLst>
              <a:ext uri="{FF2B5EF4-FFF2-40B4-BE49-F238E27FC236}">
                <a16:creationId xmlns:a16="http://schemas.microsoft.com/office/drawing/2014/main" id="{5FB6B1C4-F195-5AA1-33D5-867E41AA9598}"/>
              </a:ext>
            </a:extLst>
          </p:cNvPr>
          <p:cNvSpPr>
            <a:spLocks noChangeArrowheads="1"/>
          </p:cNvSpPr>
          <p:nvPr/>
        </p:nvSpPr>
        <p:spPr bwMode="auto">
          <a:xfrm>
            <a:off x="7422652" y="4444728"/>
            <a:ext cx="1436291" cy="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20000"/>
              </a:lnSpc>
            </a:pPr>
            <a:r>
              <a:rPr lang="zh-CN" altLang="en-US" sz="2800">
                <a:solidFill>
                  <a:srgbClr val="000000"/>
                </a:solidFill>
                <a:cs typeface="+mn-ea"/>
                <a:sym typeface="+mn-lt"/>
              </a:rPr>
              <a:t>间接死锁</a:t>
            </a:r>
            <a:endParaRPr lang="zh-CN" altLang="en-US" sz="2800">
              <a:cs typeface="+mn-ea"/>
              <a:sym typeface="+mn-lt"/>
            </a:endParaRPr>
          </a:p>
        </p:txBody>
      </p:sp>
      <p:sp>
        <p:nvSpPr>
          <p:cNvPr id="70" name="Text Box 142">
            <a:extLst>
              <a:ext uri="{FF2B5EF4-FFF2-40B4-BE49-F238E27FC236}">
                <a16:creationId xmlns:a16="http://schemas.microsoft.com/office/drawing/2014/main" id="{A2999BA7-3A35-2AB6-CA46-7E0BFB3E6CDF}"/>
              </a:ext>
            </a:extLst>
          </p:cNvPr>
          <p:cNvSpPr txBox="1">
            <a:spLocks noChangeArrowheads="1"/>
          </p:cNvSpPr>
          <p:nvPr/>
        </p:nvSpPr>
        <p:spPr bwMode="auto">
          <a:xfrm>
            <a:off x="9151046" y="415580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000">
                <a:cs typeface="+mn-ea"/>
                <a:sym typeface="+mn-lt"/>
              </a:rPr>
              <a:t>节点</a:t>
            </a:r>
            <a:r>
              <a:rPr lang="en-US" altLang="zh-CN" sz="2000">
                <a:cs typeface="+mn-ea"/>
                <a:sym typeface="+mn-lt"/>
              </a:rPr>
              <a:t>B</a:t>
            </a:r>
          </a:p>
        </p:txBody>
      </p:sp>
      <p:sp>
        <p:nvSpPr>
          <p:cNvPr id="71" name="Text Box 143">
            <a:extLst>
              <a:ext uri="{FF2B5EF4-FFF2-40B4-BE49-F238E27FC236}">
                <a16:creationId xmlns:a16="http://schemas.microsoft.com/office/drawing/2014/main" id="{E93F9B44-79D0-7716-759A-366149085FB0}"/>
              </a:ext>
            </a:extLst>
          </p:cNvPr>
          <p:cNvSpPr txBox="1">
            <a:spLocks noChangeArrowheads="1"/>
          </p:cNvSpPr>
          <p:nvPr/>
        </p:nvSpPr>
        <p:spPr bwMode="auto">
          <a:xfrm>
            <a:off x="1972371" y="229684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000">
                <a:cs typeface="+mn-ea"/>
                <a:sym typeface="+mn-lt"/>
              </a:rPr>
              <a:t>节点</a:t>
            </a:r>
            <a:r>
              <a:rPr lang="en-US" altLang="zh-CN" sz="2000">
                <a:cs typeface="+mn-ea"/>
                <a:sym typeface="+mn-lt"/>
              </a:rPr>
              <a:t>A</a:t>
            </a:r>
          </a:p>
        </p:txBody>
      </p:sp>
      <p:sp>
        <p:nvSpPr>
          <p:cNvPr id="72" name="Text Box 144">
            <a:extLst>
              <a:ext uri="{FF2B5EF4-FFF2-40B4-BE49-F238E27FC236}">
                <a16:creationId xmlns:a16="http://schemas.microsoft.com/office/drawing/2014/main" id="{FA484756-EB41-E640-9508-D5E2AFEDB85B}"/>
              </a:ext>
            </a:extLst>
          </p:cNvPr>
          <p:cNvSpPr txBox="1">
            <a:spLocks noChangeArrowheads="1"/>
          </p:cNvSpPr>
          <p:nvPr/>
        </p:nvSpPr>
        <p:spPr bwMode="auto">
          <a:xfrm>
            <a:off x="4466334" y="229684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000">
                <a:cs typeface="+mn-ea"/>
                <a:sym typeface="+mn-lt"/>
              </a:rPr>
              <a:t>节点</a:t>
            </a:r>
            <a:r>
              <a:rPr lang="en-US" altLang="zh-CN" sz="2000">
                <a:cs typeface="+mn-ea"/>
                <a:sym typeface="+mn-lt"/>
              </a:rPr>
              <a:t>B</a:t>
            </a:r>
          </a:p>
        </p:txBody>
      </p:sp>
      <p:sp>
        <p:nvSpPr>
          <p:cNvPr id="73" name="Text Box 145">
            <a:extLst>
              <a:ext uri="{FF2B5EF4-FFF2-40B4-BE49-F238E27FC236}">
                <a16:creationId xmlns:a16="http://schemas.microsoft.com/office/drawing/2014/main" id="{D53B6AB7-7F3F-845D-FDE7-F1FDA41F9040}"/>
              </a:ext>
            </a:extLst>
          </p:cNvPr>
          <p:cNvSpPr txBox="1">
            <a:spLocks noChangeArrowheads="1"/>
          </p:cNvSpPr>
          <p:nvPr/>
        </p:nvSpPr>
        <p:spPr bwMode="auto">
          <a:xfrm>
            <a:off x="6264902" y="4155803"/>
            <a:ext cx="883575"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lnSpc>
                <a:spcPct val="120000"/>
              </a:lnSpc>
            </a:pPr>
            <a:r>
              <a:rPr lang="zh-CN" altLang="en-US" sz="2000">
                <a:cs typeface="+mn-ea"/>
                <a:sym typeface="+mn-lt"/>
              </a:rPr>
              <a:t>节点</a:t>
            </a:r>
            <a:r>
              <a:rPr lang="en-US" altLang="zh-CN" sz="2000">
                <a:cs typeface="+mn-ea"/>
                <a:sym typeface="+mn-lt"/>
              </a:rPr>
              <a:t>C</a:t>
            </a:r>
          </a:p>
        </p:txBody>
      </p:sp>
      <p:grpSp>
        <p:nvGrpSpPr>
          <p:cNvPr id="74" name="Group 150">
            <a:extLst>
              <a:ext uri="{FF2B5EF4-FFF2-40B4-BE49-F238E27FC236}">
                <a16:creationId xmlns:a16="http://schemas.microsoft.com/office/drawing/2014/main" id="{78DFE95A-32DC-290B-8E7B-125ECFE31342}"/>
              </a:ext>
            </a:extLst>
          </p:cNvPr>
          <p:cNvGrpSpPr>
            <a:grpSpLocks/>
          </p:cNvGrpSpPr>
          <p:nvPr/>
        </p:nvGrpSpPr>
        <p:grpSpPr bwMode="auto">
          <a:xfrm rot="7857308">
            <a:off x="6057402" y="2860403"/>
            <a:ext cx="1241425" cy="1247775"/>
            <a:chOff x="1860" y="2194"/>
            <a:chExt cx="782" cy="786"/>
          </a:xfrm>
        </p:grpSpPr>
        <p:sp>
          <p:nvSpPr>
            <p:cNvPr id="75" name="Oval 151">
              <a:extLst>
                <a:ext uri="{FF2B5EF4-FFF2-40B4-BE49-F238E27FC236}">
                  <a16:creationId xmlns:a16="http://schemas.microsoft.com/office/drawing/2014/main" id="{95B740BD-11BA-C31C-45E1-444B5D29472A}"/>
                </a:ext>
              </a:extLst>
            </p:cNvPr>
            <p:cNvSpPr>
              <a:spLocks noChangeArrowheads="1"/>
            </p:cNvSpPr>
            <p:nvPr/>
          </p:nvSpPr>
          <p:spPr bwMode="auto">
            <a:xfrm>
              <a:off x="1860" y="2194"/>
              <a:ext cx="782" cy="78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vert="eaVert"/>
            <a:lstStyle/>
            <a:p>
              <a:pPr>
                <a:lnSpc>
                  <a:spcPct val="120000"/>
                </a:lnSpc>
              </a:pPr>
              <a:endParaRPr lang="zh-CN" altLang="zh-CN">
                <a:cs typeface="+mn-ea"/>
                <a:sym typeface="+mn-lt"/>
              </a:endParaRPr>
            </a:p>
          </p:txBody>
        </p:sp>
        <p:sp>
          <p:nvSpPr>
            <p:cNvPr id="76" name="Line 152">
              <a:extLst>
                <a:ext uri="{FF2B5EF4-FFF2-40B4-BE49-F238E27FC236}">
                  <a16:creationId xmlns:a16="http://schemas.microsoft.com/office/drawing/2014/main" id="{21A10320-7414-EE3F-7EEE-705638698C8C}"/>
                </a:ext>
              </a:extLst>
            </p:cNvPr>
            <p:cNvSpPr>
              <a:spLocks noChangeShapeType="1"/>
            </p:cNvSpPr>
            <p:nvPr/>
          </p:nvSpPr>
          <p:spPr bwMode="auto">
            <a:xfrm flipH="1">
              <a:off x="1920" y="2652"/>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77" name="Line 153">
              <a:extLst>
                <a:ext uri="{FF2B5EF4-FFF2-40B4-BE49-F238E27FC236}">
                  <a16:creationId xmlns:a16="http://schemas.microsoft.com/office/drawing/2014/main" id="{4734849D-16E2-AB31-E36F-B9D6CC183B1D}"/>
                </a:ext>
              </a:extLst>
            </p:cNvPr>
            <p:cNvSpPr>
              <a:spLocks noChangeShapeType="1"/>
            </p:cNvSpPr>
            <p:nvPr/>
          </p:nvSpPr>
          <p:spPr bwMode="auto">
            <a:xfrm>
              <a:off x="192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78" name="Line 154">
              <a:extLst>
                <a:ext uri="{FF2B5EF4-FFF2-40B4-BE49-F238E27FC236}">
                  <a16:creationId xmlns:a16="http://schemas.microsoft.com/office/drawing/2014/main" id="{582321F2-172D-14C7-97CC-C90F3B02BE9B}"/>
                </a:ext>
              </a:extLst>
            </p:cNvPr>
            <p:cNvSpPr>
              <a:spLocks noChangeShapeType="1"/>
            </p:cNvSpPr>
            <p:nvPr/>
          </p:nvSpPr>
          <p:spPr bwMode="auto">
            <a:xfrm>
              <a:off x="1920" y="2783"/>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79" name="Line 155">
              <a:extLst>
                <a:ext uri="{FF2B5EF4-FFF2-40B4-BE49-F238E27FC236}">
                  <a16:creationId xmlns:a16="http://schemas.microsoft.com/office/drawing/2014/main" id="{5CEF4CCA-885A-0AE8-DC63-B03EF6C29706}"/>
                </a:ext>
              </a:extLst>
            </p:cNvPr>
            <p:cNvSpPr>
              <a:spLocks noChangeShapeType="1"/>
            </p:cNvSpPr>
            <p:nvPr/>
          </p:nvSpPr>
          <p:spPr bwMode="auto">
            <a:xfrm>
              <a:off x="201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0" name="Line 156">
              <a:extLst>
                <a:ext uri="{FF2B5EF4-FFF2-40B4-BE49-F238E27FC236}">
                  <a16:creationId xmlns:a16="http://schemas.microsoft.com/office/drawing/2014/main" id="{6E5FA6C9-9430-9E2B-B265-F510AE345F18}"/>
                </a:ext>
              </a:extLst>
            </p:cNvPr>
            <p:cNvSpPr>
              <a:spLocks noChangeShapeType="1"/>
            </p:cNvSpPr>
            <p:nvPr/>
          </p:nvSpPr>
          <p:spPr bwMode="auto">
            <a:xfrm>
              <a:off x="210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1" name="Line 157">
              <a:extLst>
                <a:ext uri="{FF2B5EF4-FFF2-40B4-BE49-F238E27FC236}">
                  <a16:creationId xmlns:a16="http://schemas.microsoft.com/office/drawing/2014/main" id="{6AC840A2-3A78-F17A-F6EE-B41C8DAF3A4D}"/>
                </a:ext>
              </a:extLst>
            </p:cNvPr>
            <p:cNvSpPr>
              <a:spLocks noChangeShapeType="1"/>
            </p:cNvSpPr>
            <p:nvPr/>
          </p:nvSpPr>
          <p:spPr bwMode="auto">
            <a:xfrm>
              <a:off x="219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2" name="Line 158">
              <a:extLst>
                <a:ext uri="{FF2B5EF4-FFF2-40B4-BE49-F238E27FC236}">
                  <a16:creationId xmlns:a16="http://schemas.microsoft.com/office/drawing/2014/main" id="{50E1B114-0C9E-55B3-3790-2BA43A8898D0}"/>
                </a:ext>
              </a:extLst>
            </p:cNvPr>
            <p:cNvSpPr>
              <a:spLocks noChangeShapeType="1"/>
            </p:cNvSpPr>
            <p:nvPr/>
          </p:nvSpPr>
          <p:spPr bwMode="auto">
            <a:xfrm>
              <a:off x="228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3" name="Line 159">
              <a:extLst>
                <a:ext uri="{FF2B5EF4-FFF2-40B4-BE49-F238E27FC236}">
                  <a16:creationId xmlns:a16="http://schemas.microsoft.com/office/drawing/2014/main" id="{DE9AE731-BBBE-3044-9EC4-03444D0B7DD4}"/>
                </a:ext>
              </a:extLst>
            </p:cNvPr>
            <p:cNvSpPr>
              <a:spLocks noChangeShapeType="1"/>
            </p:cNvSpPr>
            <p:nvPr/>
          </p:nvSpPr>
          <p:spPr bwMode="auto">
            <a:xfrm>
              <a:off x="237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4" name="Line 160">
              <a:extLst>
                <a:ext uri="{FF2B5EF4-FFF2-40B4-BE49-F238E27FC236}">
                  <a16:creationId xmlns:a16="http://schemas.microsoft.com/office/drawing/2014/main" id="{482EF299-F665-FDF9-98D5-899D4E6AE82E}"/>
                </a:ext>
              </a:extLst>
            </p:cNvPr>
            <p:cNvSpPr>
              <a:spLocks noChangeShapeType="1"/>
            </p:cNvSpPr>
            <p:nvPr/>
          </p:nvSpPr>
          <p:spPr bwMode="auto">
            <a:xfrm>
              <a:off x="246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5" name="Line 161">
              <a:extLst>
                <a:ext uri="{FF2B5EF4-FFF2-40B4-BE49-F238E27FC236}">
                  <a16:creationId xmlns:a16="http://schemas.microsoft.com/office/drawing/2014/main" id="{251BD6FD-EBB8-01DF-65FA-4ED57F11BBBF}"/>
                </a:ext>
              </a:extLst>
            </p:cNvPr>
            <p:cNvSpPr>
              <a:spLocks noChangeShapeType="1"/>
            </p:cNvSpPr>
            <p:nvPr/>
          </p:nvSpPr>
          <p:spPr bwMode="auto">
            <a:xfrm flipH="1">
              <a:off x="1920" y="2652"/>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6" name="Line 162">
              <a:extLst>
                <a:ext uri="{FF2B5EF4-FFF2-40B4-BE49-F238E27FC236}">
                  <a16:creationId xmlns:a16="http://schemas.microsoft.com/office/drawing/2014/main" id="{B534D8BC-5D81-E7C2-B3D9-92569B32D8FC}"/>
                </a:ext>
              </a:extLst>
            </p:cNvPr>
            <p:cNvSpPr>
              <a:spLocks noChangeShapeType="1"/>
            </p:cNvSpPr>
            <p:nvPr/>
          </p:nvSpPr>
          <p:spPr bwMode="auto">
            <a:xfrm>
              <a:off x="192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7" name="Line 163">
              <a:extLst>
                <a:ext uri="{FF2B5EF4-FFF2-40B4-BE49-F238E27FC236}">
                  <a16:creationId xmlns:a16="http://schemas.microsoft.com/office/drawing/2014/main" id="{3CFAE0A7-D7BF-E15E-FD19-71491A7EC688}"/>
                </a:ext>
              </a:extLst>
            </p:cNvPr>
            <p:cNvSpPr>
              <a:spLocks noChangeShapeType="1"/>
            </p:cNvSpPr>
            <p:nvPr/>
          </p:nvSpPr>
          <p:spPr bwMode="auto">
            <a:xfrm>
              <a:off x="1920" y="2783"/>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8" name="Line 164">
              <a:extLst>
                <a:ext uri="{FF2B5EF4-FFF2-40B4-BE49-F238E27FC236}">
                  <a16:creationId xmlns:a16="http://schemas.microsoft.com/office/drawing/2014/main" id="{57783F22-0FC9-72D4-DFBE-90E8AB15E30A}"/>
                </a:ext>
              </a:extLst>
            </p:cNvPr>
            <p:cNvSpPr>
              <a:spLocks noChangeShapeType="1"/>
            </p:cNvSpPr>
            <p:nvPr/>
          </p:nvSpPr>
          <p:spPr bwMode="auto">
            <a:xfrm>
              <a:off x="201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9" name="Line 165">
              <a:extLst>
                <a:ext uri="{FF2B5EF4-FFF2-40B4-BE49-F238E27FC236}">
                  <a16:creationId xmlns:a16="http://schemas.microsoft.com/office/drawing/2014/main" id="{34BC8889-BAB1-B9A5-EEEF-2F7C60903D27}"/>
                </a:ext>
              </a:extLst>
            </p:cNvPr>
            <p:cNvSpPr>
              <a:spLocks noChangeShapeType="1"/>
            </p:cNvSpPr>
            <p:nvPr/>
          </p:nvSpPr>
          <p:spPr bwMode="auto">
            <a:xfrm>
              <a:off x="210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0" name="Line 166">
              <a:extLst>
                <a:ext uri="{FF2B5EF4-FFF2-40B4-BE49-F238E27FC236}">
                  <a16:creationId xmlns:a16="http://schemas.microsoft.com/office/drawing/2014/main" id="{D7396C83-CE16-0379-B568-197E31A2BF0D}"/>
                </a:ext>
              </a:extLst>
            </p:cNvPr>
            <p:cNvSpPr>
              <a:spLocks noChangeShapeType="1"/>
            </p:cNvSpPr>
            <p:nvPr/>
          </p:nvSpPr>
          <p:spPr bwMode="auto">
            <a:xfrm>
              <a:off x="219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1" name="Line 167">
              <a:extLst>
                <a:ext uri="{FF2B5EF4-FFF2-40B4-BE49-F238E27FC236}">
                  <a16:creationId xmlns:a16="http://schemas.microsoft.com/office/drawing/2014/main" id="{6F365126-0DEF-7A85-42F0-EF9D5D6970AC}"/>
                </a:ext>
              </a:extLst>
            </p:cNvPr>
            <p:cNvSpPr>
              <a:spLocks noChangeShapeType="1"/>
            </p:cNvSpPr>
            <p:nvPr/>
          </p:nvSpPr>
          <p:spPr bwMode="auto">
            <a:xfrm>
              <a:off x="228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2" name="Line 168">
              <a:extLst>
                <a:ext uri="{FF2B5EF4-FFF2-40B4-BE49-F238E27FC236}">
                  <a16:creationId xmlns:a16="http://schemas.microsoft.com/office/drawing/2014/main" id="{11CB3778-0FB8-46F0-0F43-370E2E19BD97}"/>
                </a:ext>
              </a:extLst>
            </p:cNvPr>
            <p:cNvSpPr>
              <a:spLocks noChangeShapeType="1"/>
            </p:cNvSpPr>
            <p:nvPr/>
          </p:nvSpPr>
          <p:spPr bwMode="auto">
            <a:xfrm>
              <a:off x="237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3" name="Line 169">
              <a:extLst>
                <a:ext uri="{FF2B5EF4-FFF2-40B4-BE49-F238E27FC236}">
                  <a16:creationId xmlns:a16="http://schemas.microsoft.com/office/drawing/2014/main" id="{DB3178D9-DBFF-C100-2730-756BCEB0D434}"/>
                </a:ext>
              </a:extLst>
            </p:cNvPr>
            <p:cNvSpPr>
              <a:spLocks noChangeShapeType="1"/>
            </p:cNvSpPr>
            <p:nvPr/>
          </p:nvSpPr>
          <p:spPr bwMode="auto">
            <a:xfrm>
              <a:off x="246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grpSp>
      <p:grpSp>
        <p:nvGrpSpPr>
          <p:cNvPr id="94" name="Group 170">
            <a:extLst>
              <a:ext uri="{FF2B5EF4-FFF2-40B4-BE49-F238E27FC236}">
                <a16:creationId xmlns:a16="http://schemas.microsoft.com/office/drawing/2014/main" id="{2169A6FB-EFF0-6840-17AB-EF28F2EAFCFA}"/>
              </a:ext>
            </a:extLst>
          </p:cNvPr>
          <p:cNvGrpSpPr>
            <a:grpSpLocks/>
          </p:cNvGrpSpPr>
          <p:nvPr/>
        </p:nvGrpSpPr>
        <p:grpSpPr bwMode="auto">
          <a:xfrm rot="13385504">
            <a:off x="7425827" y="1060178"/>
            <a:ext cx="1241425" cy="1247775"/>
            <a:chOff x="1860" y="2194"/>
            <a:chExt cx="782" cy="786"/>
          </a:xfrm>
        </p:grpSpPr>
        <p:sp>
          <p:nvSpPr>
            <p:cNvPr id="95" name="Oval 171">
              <a:extLst>
                <a:ext uri="{FF2B5EF4-FFF2-40B4-BE49-F238E27FC236}">
                  <a16:creationId xmlns:a16="http://schemas.microsoft.com/office/drawing/2014/main" id="{19BC956F-2171-2F1A-07DA-5A30CED54A1D}"/>
                </a:ext>
              </a:extLst>
            </p:cNvPr>
            <p:cNvSpPr>
              <a:spLocks noChangeArrowheads="1"/>
            </p:cNvSpPr>
            <p:nvPr/>
          </p:nvSpPr>
          <p:spPr bwMode="auto">
            <a:xfrm>
              <a:off x="1860" y="2194"/>
              <a:ext cx="782" cy="78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pPr>
                <a:lnSpc>
                  <a:spcPct val="120000"/>
                </a:lnSpc>
              </a:pPr>
              <a:endParaRPr lang="zh-CN" altLang="zh-CN">
                <a:cs typeface="+mn-ea"/>
                <a:sym typeface="+mn-lt"/>
              </a:endParaRPr>
            </a:p>
          </p:txBody>
        </p:sp>
        <p:sp>
          <p:nvSpPr>
            <p:cNvPr id="96" name="Line 172">
              <a:extLst>
                <a:ext uri="{FF2B5EF4-FFF2-40B4-BE49-F238E27FC236}">
                  <a16:creationId xmlns:a16="http://schemas.microsoft.com/office/drawing/2014/main" id="{D14C7A44-23A9-5FD6-F120-862CA0A495C3}"/>
                </a:ext>
              </a:extLst>
            </p:cNvPr>
            <p:cNvSpPr>
              <a:spLocks noChangeShapeType="1"/>
            </p:cNvSpPr>
            <p:nvPr/>
          </p:nvSpPr>
          <p:spPr bwMode="auto">
            <a:xfrm flipH="1">
              <a:off x="1920" y="2652"/>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7" name="Line 173">
              <a:extLst>
                <a:ext uri="{FF2B5EF4-FFF2-40B4-BE49-F238E27FC236}">
                  <a16:creationId xmlns:a16="http://schemas.microsoft.com/office/drawing/2014/main" id="{10C1BB28-272F-A30D-FF04-7BA53539B17D}"/>
                </a:ext>
              </a:extLst>
            </p:cNvPr>
            <p:cNvSpPr>
              <a:spLocks noChangeShapeType="1"/>
            </p:cNvSpPr>
            <p:nvPr/>
          </p:nvSpPr>
          <p:spPr bwMode="auto">
            <a:xfrm>
              <a:off x="192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8" name="Line 174">
              <a:extLst>
                <a:ext uri="{FF2B5EF4-FFF2-40B4-BE49-F238E27FC236}">
                  <a16:creationId xmlns:a16="http://schemas.microsoft.com/office/drawing/2014/main" id="{CA1CA3D5-A629-F2BC-AF66-0A1194DFE806}"/>
                </a:ext>
              </a:extLst>
            </p:cNvPr>
            <p:cNvSpPr>
              <a:spLocks noChangeShapeType="1"/>
            </p:cNvSpPr>
            <p:nvPr/>
          </p:nvSpPr>
          <p:spPr bwMode="auto">
            <a:xfrm>
              <a:off x="1920" y="2783"/>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99" name="Line 175">
              <a:extLst>
                <a:ext uri="{FF2B5EF4-FFF2-40B4-BE49-F238E27FC236}">
                  <a16:creationId xmlns:a16="http://schemas.microsoft.com/office/drawing/2014/main" id="{EC6E0803-0FA8-B469-D030-07917BA1904E}"/>
                </a:ext>
              </a:extLst>
            </p:cNvPr>
            <p:cNvSpPr>
              <a:spLocks noChangeShapeType="1"/>
            </p:cNvSpPr>
            <p:nvPr/>
          </p:nvSpPr>
          <p:spPr bwMode="auto">
            <a:xfrm>
              <a:off x="201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0" name="Line 176">
              <a:extLst>
                <a:ext uri="{FF2B5EF4-FFF2-40B4-BE49-F238E27FC236}">
                  <a16:creationId xmlns:a16="http://schemas.microsoft.com/office/drawing/2014/main" id="{6C754C7A-E031-E743-DDCD-A707C3DDB755}"/>
                </a:ext>
              </a:extLst>
            </p:cNvPr>
            <p:cNvSpPr>
              <a:spLocks noChangeShapeType="1"/>
            </p:cNvSpPr>
            <p:nvPr/>
          </p:nvSpPr>
          <p:spPr bwMode="auto">
            <a:xfrm>
              <a:off x="210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1" name="Line 177">
              <a:extLst>
                <a:ext uri="{FF2B5EF4-FFF2-40B4-BE49-F238E27FC236}">
                  <a16:creationId xmlns:a16="http://schemas.microsoft.com/office/drawing/2014/main" id="{08AE7412-446C-AC86-0E6B-EE06C68962EF}"/>
                </a:ext>
              </a:extLst>
            </p:cNvPr>
            <p:cNvSpPr>
              <a:spLocks noChangeShapeType="1"/>
            </p:cNvSpPr>
            <p:nvPr/>
          </p:nvSpPr>
          <p:spPr bwMode="auto">
            <a:xfrm>
              <a:off x="219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2" name="Line 178">
              <a:extLst>
                <a:ext uri="{FF2B5EF4-FFF2-40B4-BE49-F238E27FC236}">
                  <a16:creationId xmlns:a16="http://schemas.microsoft.com/office/drawing/2014/main" id="{592A51CB-44FF-E5C1-6AC3-02514F27F8F8}"/>
                </a:ext>
              </a:extLst>
            </p:cNvPr>
            <p:cNvSpPr>
              <a:spLocks noChangeShapeType="1"/>
            </p:cNvSpPr>
            <p:nvPr/>
          </p:nvSpPr>
          <p:spPr bwMode="auto">
            <a:xfrm>
              <a:off x="228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3" name="Line 179">
              <a:extLst>
                <a:ext uri="{FF2B5EF4-FFF2-40B4-BE49-F238E27FC236}">
                  <a16:creationId xmlns:a16="http://schemas.microsoft.com/office/drawing/2014/main" id="{FF0BFC9F-9E5C-F5DC-8D3B-09B416BBA713}"/>
                </a:ext>
              </a:extLst>
            </p:cNvPr>
            <p:cNvSpPr>
              <a:spLocks noChangeShapeType="1"/>
            </p:cNvSpPr>
            <p:nvPr/>
          </p:nvSpPr>
          <p:spPr bwMode="auto">
            <a:xfrm>
              <a:off x="237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4" name="Line 180">
              <a:extLst>
                <a:ext uri="{FF2B5EF4-FFF2-40B4-BE49-F238E27FC236}">
                  <a16:creationId xmlns:a16="http://schemas.microsoft.com/office/drawing/2014/main" id="{CD93D394-7235-EE52-04C8-8C22DF3FDF70}"/>
                </a:ext>
              </a:extLst>
            </p:cNvPr>
            <p:cNvSpPr>
              <a:spLocks noChangeShapeType="1"/>
            </p:cNvSpPr>
            <p:nvPr/>
          </p:nvSpPr>
          <p:spPr bwMode="auto">
            <a:xfrm>
              <a:off x="246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5" name="Line 181">
              <a:extLst>
                <a:ext uri="{FF2B5EF4-FFF2-40B4-BE49-F238E27FC236}">
                  <a16:creationId xmlns:a16="http://schemas.microsoft.com/office/drawing/2014/main" id="{CECDC9CF-92D2-B1B2-8F2B-575B3139E592}"/>
                </a:ext>
              </a:extLst>
            </p:cNvPr>
            <p:cNvSpPr>
              <a:spLocks noChangeShapeType="1"/>
            </p:cNvSpPr>
            <p:nvPr/>
          </p:nvSpPr>
          <p:spPr bwMode="auto">
            <a:xfrm flipH="1">
              <a:off x="1920" y="2652"/>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6" name="Line 182">
              <a:extLst>
                <a:ext uri="{FF2B5EF4-FFF2-40B4-BE49-F238E27FC236}">
                  <a16:creationId xmlns:a16="http://schemas.microsoft.com/office/drawing/2014/main" id="{41D006FD-7292-9936-E48A-A5080A2AA2EA}"/>
                </a:ext>
              </a:extLst>
            </p:cNvPr>
            <p:cNvSpPr>
              <a:spLocks noChangeShapeType="1"/>
            </p:cNvSpPr>
            <p:nvPr/>
          </p:nvSpPr>
          <p:spPr bwMode="auto">
            <a:xfrm>
              <a:off x="192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7" name="Line 183">
              <a:extLst>
                <a:ext uri="{FF2B5EF4-FFF2-40B4-BE49-F238E27FC236}">
                  <a16:creationId xmlns:a16="http://schemas.microsoft.com/office/drawing/2014/main" id="{18B01B92-784F-E445-BE6F-C0F46CA9E96D}"/>
                </a:ext>
              </a:extLst>
            </p:cNvPr>
            <p:cNvSpPr>
              <a:spLocks noChangeShapeType="1"/>
            </p:cNvSpPr>
            <p:nvPr/>
          </p:nvSpPr>
          <p:spPr bwMode="auto">
            <a:xfrm>
              <a:off x="1920" y="2783"/>
              <a:ext cx="6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8" name="Line 184">
              <a:extLst>
                <a:ext uri="{FF2B5EF4-FFF2-40B4-BE49-F238E27FC236}">
                  <a16:creationId xmlns:a16="http://schemas.microsoft.com/office/drawing/2014/main" id="{6C4D68CD-2480-8AE0-C820-5DA59B5557DB}"/>
                </a:ext>
              </a:extLst>
            </p:cNvPr>
            <p:cNvSpPr>
              <a:spLocks noChangeShapeType="1"/>
            </p:cNvSpPr>
            <p:nvPr/>
          </p:nvSpPr>
          <p:spPr bwMode="auto">
            <a:xfrm>
              <a:off x="201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09" name="Line 185">
              <a:extLst>
                <a:ext uri="{FF2B5EF4-FFF2-40B4-BE49-F238E27FC236}">
                  <a16:creationId xmlns:a16="http://schemas.microsoft.com/office/drawing/2014/main" id="{E19CBC1E-4A8C-BB34-08F3-F83CAE7E0483}"/>
                </a:ext>
              </a:extLst>
            </p:cNvPr>
            <p:cNvSpPr>
              <a:spLocks noChangeShapeType="1"/>
            </p:cNvSpPr>
            <p:nvPr/>
          </p:nvSpPr>
          <p:spPr bwMode="auto">
            <a:xfrm>
              <a:off x="2100"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0" name="Line 186">
              <a:extLst>
                <a:ext uri="{FF2B5EF4-FFF2-40B4-BE49-F238E27FC236}">
                  <a16:creationId xmlns:a16="http://schemas.microsoft.com/office/drawing/2014/main" id="{13F7CEE4-9672-3C07-FD9B-AA7E0966C340}"/>
                </a:ext>
              </a:extLst>
            </p:cNvPr>
            <p:cNvSpPr>
              <a:spLocks noChangeShapeType="1"/>
            </p:cNvSpPr>
            <p:nvPr/>
          </p:nvSpPr>
          <p:spPr bwMode="auto">
            <a:xfrm>
              <a:off x="219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1" name="Line 187">
              <a:extLst>
                <a:ext uri="{FF2B5EF4-FFF2-40B4-BE49-F238E27FC236}">
                  <a16:creationId xmlns:a16="http://schemas.microsoft.com/office/drawing/2014/main" id="{42056078-E855-E99E-8B26-C0459B861192}"/>
                </a:ext>
              </a:extLst>
            </p:cNvPr>
            <p:cNvSpPr>
              <a:spLocks noChangeShapeType="1"/>
            </p:cNvSpPr>
            <p:nvPr/>
          </p:nvSpPr>
          <p:spPr bwMode="auto">
            <a:xfrm>
              <a:off x="228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2" name="Line 188">
              <a:extLst>
                <a:ext uri="{FF2B5EF4-FFF2-40B4-BE49-F238E27FC236}">
                  <a16:creationId xmlns:a16="http://schemas.microsoft.com/office/drawing/2014/main" id="{02CB4F84-02A8-ED97-46C4-E504B4295841}"/>
                </a:ext>
              </a:extLst>
            </p:cNvPr>
            <p:cNvSpPr>
              <a:spLocks noChangeShapeType="1"/>
            </p:cNvSpPr>
            <p:nvPr/>
          </p:nvSpPr>
          <p:spPr bwMode="auto">
            <a:xfrm>
              <a:off x="237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3" name="Line 189">
              <a:extLst>
                <a:ext uri="{FF2B5EF4-FFF2-40B4-BE49-F238E27FC236}">
                  <a16:creationId xmlns:a16="http://schemas.microsoft.com/office/drawing/2014/main" id="{3FC3A8AB-99C2-CC8D-73FD-134613472839}"/>
                </a:ext>
              </a:extLst>
            </p:cNvPr>
            <p:cNvSpPr>
              <a:spLocks noChangeShapeType="1"/>
            </p:cNvSpPr>
            <p:nvPr/>
          </p:nvSpPr>
          <p:spPr bwMode="auto">
            <a:xfrm>
              <a:off x="2461" y="265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grpSp>
      <p:sp>
        <p:nvSpPr>
          <p:cNvPr id="114" name="Line 191">
            <a:extLst>
              <a:ext uri="{FF2B5EF4-FFF2-40B4-BE49-F238E27FC236}">
                <a16:creationId xmlns:a16="http://schemas.microsoft.com/office/drawing/2014/main" id="{21A8B568-EF6A-AF0F-DBAF-37902F55E832}"/>
              </a:ext>
            </a:extLst>
          </p:cNvPr>
          <p:cNvSpPr>
            <a:spLocks noChangeShapeType="1"/>
          </p:cNvSpPr>
          <p:nvPr/>
        </p:nvSpPr>
        <p:spPr bwMode="auto">
          <a:xfrm flipH="1">
            <a:off x="3030039" y="3652566"/>
            <a:ext cx="1295400" cy="0"/>
          </a:xfrm>
          <a:prstGeom prst="line">
            <a:avLst/>
          </a:prstGeom>
          <a:noFill/>
          <a:ln w="38100" cap="rnd">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115" name="Line 192">
            <a:extLst>
              <a:ext uri="{FF2B5EF4-FFF2-40B4-BE49-F238E27FC236}">
                <a16:creationId xmlns:a16="http://schemas.microsoft.com/office/drawing/2014/main" id="{CA68748E-62F8-E360-460B-6D16F04924D0}"/>
              </a:ext>
            </a:extLst>
          </p:cNvPr>
          <p:cNvSpPr>
            <a:spLocks noChangeShapeType="1"/>
          </p:cNvSpPr>
          <p:nvPr/>
        </p:nvSpPr>
        <p:spPr bwMode="auto">
          <a:xfrm flipH="1">
            <a:off x="3030039" y="3220766"/>
            <a:ext cx="1295400" cy="0"/>
          </a:xfrm>
          <a:prstGeom prst="line">
            <a:avLst/>
          </a:prstGeom>
          <a:noFill/>
          <a:ln w="38100" cap="rnd">
            <a:solidFill>
              <a:srgbClr val="0070C0"/>
            </a:solidFill>
            <a:round/>
            <a:headEnd type="triangle" w="med" len="me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116" name="Line 193">
            <a:extLst>
              <a:ext uri="{FF2B5EF4-FFF2-40B4-BE49-F238E27FC236}">
                <a16:creationId xmlns:a16="http://schemas.microsoft.com/office/drawing/2014/main" id="{8971059F-A947-0F34-91B6-41D212B7FEFE}"/>
              </a:ext>
            </a:extLst>
          </p:cNvPr>
          <p:cNvSpPr>
            <a:spLocks noChangeShapeType="1"/>
          </p:cNvSpPr>
          <p:nvPr/>
        </p:nvSpPr>
        <p:spPr bwMode="auto">
          <a:xfrm flipH="1">
            <a:off x="7282952" y="3795441"/>
            <a:ext cx="1654175" cy="0"/>
          </a:xfrm>
          <a:prstGeom prst="line">
            <a:avLst/>
          </a:prstGeom>
          <a:noFill/>
          <a:ln w="38100" cap="rnd">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117" name="Line 194">
            <a:extLst>
              <a:ext uri="{FF2B5EF4-FFF2-40B4-BE49-F238E27FC236}">
                <a16:creationId xmlns:a16="http://schemas.microsoft.com/office/drawing/2014/main" id="{1C35343A-2CAB-0A96-30D2-D7AA69CB53A2}"/>
              </a:ext>
            </a:extLst>
          </p:cNvPr>
          <p:cNvSpPr>
            <a:spLocks noChangeShapeType="1"/>
          </p:cNvSpPr>
          <p:nvPr/>
        </p:nvSpPr>
        <p:spPr bwMode="auto">
          <a:xfrm flipV="1">
            <a:off x="6849564" y="2068241"/>
            <a:ext cx="720725" cy="792162"/>
          </a:xfrm>
          <a:prstGeom prst="line">
            <a:avLst/>
          </a:prstGeom>
          <a:noFill/>
          <a:ln w="38100" cap="rnd">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118" name="Line 195">
            <a:extLst>
              <a:ext uri="{FF2B5EF4-FFF2-40B4-BE49-F238E27FC236}">
                <a16:creationId xmlns:a16="http://schemas.microsoft.com/office/drawing/2014/main" id="{5FE959D3-C261-1DB2-5DE6-71B449C5D221}"/>
              </a:ext>
            </a:extLst>
          </p:cNvPr>
          <p:cNvSpPr>
            <a:spLocks noChangeShapeType="1"/>
          </p:cNvSpPr>
          <p:nvPr/>
        </p:nvSpPr>
        <p:spPr bwMode="auto">
          <a:xfrm>
            <a:off x="8578352" y="1995216"/>
            <a:ext cx="792162" cy="865187"/>
          </a:xfrm>
          <a:prstGeom prst="line">
            <a:avLst/>
          </a:prstGeom>
          <a:noFill/>
          <a:ln w="38100" cap="rnd">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0000"/>
              </a:lnSpc>
            </a:pPr>
            <a:endParaRPr lang="zh-CN" altLang="en-US">
              <a:cs typeface="+mn-ea"/>
              <a:sym typeface="+mn-lt"/>
            </a:endParaRPr>
          </a:p>
        </p:txBody>
      </p:sp>
      <p:sp>
        <p:nvSpPr>
          <p:cNvPr id="119" name="Rectangle 196">
            <a:extLst>
              <a:ext uri="{FF2B5EF4-FFF2-40B4-BE49-F238E27FC236}">
                <a16:creationId xmlns:a16="http://schemas.microsoft.com/office/drawing/2014/main" id="{6F85D148-B2C8-1839-E7CC-22220D4D3013}"/>
              </a:ext>
            </a:extLst>
          </p:cNvPr>
          <p:cNvSpPr txBox="1">
            <a:spLocks noChangeArrowheads="1"/>
          </p:cNvSpPr>
          <p:nvPr/>
        </p:nvSpPr>
        <p:spPr>
          <a:xfrm>
            <a:off x="1661614" y="5236891"/>
            <a:ext cx="8642350" cy="935037"/>
          </a:xfrm>
          <a:prstGeom prst="rect">
            <a:avLst/>
          </a:prstGeom>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2000" dirty="0">
                <a:cs typeface="+mn-ea"/>
                <a:sym typeface="+mn-lt"/>
              </a:rPr>
              <a:t>解决办法：输入链路预留缓存，并允许丢包</a:t>
            </a:r>
          </a:p>
        </p:txBody>
      </p:sp>
    </p:spTree>
    <p:custDataLst>
      <p:tags r:id="rId1"/>
    </p:custDataLst>
    <p:extLst>
      <p:ext uri="{BB962C8B-B14F-4D97-AF65-F5344CB8AC3E}">
        <p14:creationId xmlns:p14="http://schemas.microsoft.com/office/powerpoint/2010/main" val="50273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Effect transition="in" filter="wipe(left)">
                                      <p:cBhvr>
                                        <p:cTn id="7" dur="500"/>
                                        <p:tgtEl>
                                          <p:spTgt spid="1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BFB97E5-E679-1C84-3586-733D46614207}"/>
              </a:ext>
            </a:extLst>
          </p:cNvPr>
          <p:cNvSpPr>
            <a:spLocks noGrp="1"/>
          </p:cNvSpPr>
          <p:nvPr>
            <p:ph type="sldNum" sz="quarter" idx="12"/>
          </p:nvPr>
        </p:nvSpPr>
        <p:spPr/>
        <p:txBody>
          <a:bodyPr/>
          <a:lstStyle/>
          <a:p>
            <a:fld id="{C8BB1146-E542-4D4E-B8E9-6919A11DDD48}" type="slidenum">
              <a:rPr lang="en-US" smtClean="0"/>
              <a:t>53</a:t>
            </a:fld>
            <a:endParaRPr lang="en-US"/>
          </a:p>
        </p:txBody>
      </p:sp>
      <p:sp>
        <p:nvSpPr>
          <p:cNvPr id="3" name="内容占位符 2">
            <a:extLst>
              <a:ext uri="{FF2B5EF4-FFF2-40B4-BE49-F238E27FC236}">
                <a16:creationId xmlns:a16="http://schemas.microsoft.com/office/drawing/2014/main" id="{ED1732F0-50F7-8947-81D6-CBBAE8232DE9}"/>
              </a:ext>
            </a:extLst>
          </p:cNvPr>
          <p:cNvSpPr>
            <a:spLocks noGrp="1"/>
          </p:cNvSpPr>
          <p:nvPr>
            <p:ph sz="quarter" idx="1"/>
          </p:nvPr>
        </p:nvSpPr>
        <p:spPr>
          <a:xfrm>
            <a:off x="3745078" y="1500188"/>
            <a:ext cx="7774922" cy="3404321"/>
          </a:xfrm>
        </p:spPr>
        <p:txBody>
          <a:bodyPr>
            <a:normAutofit/>
          </a:bodyPr>
          <a:lstStyle/>
          <a:p>
            <a:pPr>
              <a:lnSpc>
                <a:spcPct val="120000"/>
              </a:lnSpc>
            </a:pPr>
            <a:r>
              <a:rPr lang="zh-CN" altLang="en-US" dirty="0">
                <a:cs typeface="+mn-ea"/>
                <a:sym typeface="+mn-lt"/>
              </a:rPr>
              <a:t>网络层基本原理</a:t>
            </a:r>
            <a:endParaRPr lang="en-US" altLang="zh-CN" dirty="0">
              <a:cs typeface="+mn-ea"/>
              <a:sym typeface="+mn-lt"/>
            </a:endParaRPr>
          </a:p>
          <a:p>
            <a:pPr>
              <a:lnSpc>
                <a:spcPct val="120000"/>
              </a:lnSpc>
            </a:pPr>
            <a:r>
              <a:rPr lang="en-US" altLang="zh-CN" dirty="0">
                <a:solidFill>
                  <a:srgbClr val="0836BF"/>
                </a:solidFill>
                <a:cs typeface="+mn-ea"/>
                <a:sym typeface="+mn-lt"/>
              </a:rPr>
              <a:t>IP</a:t>
            </a:r>
            <a:r>
              <a:rPr lang="zh-CN" altLang="en-US" dirty="0">
                <a:solidFill>
                  <a:srgbClr val="0836BF"/>
                </a:solidFill>
                <a:cs typeface="+mn-ea"/>
                <a:sym typeface="+mn-lt"/>
              </a:rPr>
              <a:t>协议</a:t>
            </a:r>
          </a:p>
          <a:p>
            <a:pPr>
              <a:lnSpc>
                <a:spcPct val="120000"/>
              </a:lnSpc>
            </a:pPr>
            <a:r>
              <a:rPr lang="zh-CN" altLang="en-US" dirty="0">
                <a:cs typeface="+mn-ea"/>
                <a:sym typeface="+mn-lt"/>
              </a:rPr>
              <a:t>下一代网络层协议：</a:t>
            </a:r>
            <a:r>
              <a:rPr lang="en-US" altLang="zh-CN" dirty="0">
                <a:cs typeface="+mn-ea"/>
                <a:sym typeface="+mn-lt"/>
              </a:rPr>
              <a:t>IPv6</a:t>
            </a:r>
          </a:p>
          <a:p>
            <a:pPr>
              <a:lnSpc>
                <a:spcPct val="120000"/>
              </a:lnSpc>
            </a:pPr>
            <a:r>
              <a:rPr lang="zh-CN" altLang="en-US" dirty="0">
                <a:cs typeface="+mn-ea"/>
                <a:sym typeface="+mn-lt"/>
              </a:rPr>
              <a:t>互联网路由技术</a:t>
            </a:r>
            <a:endParaRPr lang="en-US" altLang="zh-CN" dirty="0">
              <a:cs typeface="+mn-ea"/>
              <a:sym typeface="+mn-lt"/>
            </a:endParaRPr>
          </a:p>
          <a:p>
            <a:pPr>
              <a:lnSpc>
                <a:spcPct val="120000"/>
              </a:lnSpc>
            </a:pPr>
            <a:r>
              <a:rPr lang="zh-CN" altLang="en-US" dirty="0">
                <a:cs typeface="+mn-ea"/>
                <a:sym typeface="+mn-lt"/>
              </a:rPr>
              <a:t>高级路由技术</a:t>
            </a:r>
            <a:endParaRPr lang="en-US" altLang="zh-CN" dirty="0">
              <a:cs typeface="+mn-ea"/>
              <a:sym typeface="+mn-lt"/>
            </a:endParaRPr>
          </a:p>
          <a:p>
            <a:pPr>
              <a:lnSpc>
                <a:spcPct val="120000"/>
              </a:lnSpc>
            </a:pPr>
            <a:r>
              <a:rPr lang="zh-CN" altLang="en-US" dirty="0">
                <a:cs typeface="+mn-ea"/>
                <a:sym typeface="+mn-lt"/>
              </a:rPr>
              <a:t>本章总结</a:t>
            </a:r>
          </a:p>
        </p:txBody>
      </p:sp>
    </p:spTree>
    <p:extLst>
      <p:ext uri="{BB962C8B-B14F-4D97-AF65-F5344CB8AC3E}">
        <p14:creationId xmlns:p14="http://schemas.microsoft.com/office/powerpoint/2010/main" val="2315722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1DE55-4A2E-F8DC-7C18-C09DFA82074E}"/>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网络层协议概览</a:t>
            </a:r>
          </a:p>
        </p:txBody>
      </p:sp>
      <p:sp>
        <p:nvSpPr>
          <p:cNvPr id="4" name="日期占位符 3">
            <a:extLst>
              <a:ext uri="{FF2B5EF4-FFF2-40B4-BE49-F238E27FC236}">
                <a16:creationId xmlns:a16="http://schemas.microsoft.com/office/drawing/2014/main" id="{6E8C9F6A-C47F-78B4-FD0B-9046A9CBEE20}"/>
              </a:ext>
            </a:extLst>
          </p:cNvPr>
          <p:cNvSpPr>
            <a:spLocks noGrp="1"/>
          </p:cNvSpPr>
          <p:nvPr>
            <p:ph type="dt" sz="half" idx="10"/>
          </p:nvPr>
        </p:nvSpPr>
        <p:spPr/>
        <p:txBody>
          <a:bodyPr/>
          <a:lstStyle/>
          <a:p>
            <a:pPr>
              <a:lnSpc>
                <a:spcPct val="120000"/>
              </a:lnSpc>
            </a:pPr>
            <a:fld id="{468803C6-0792-4792-AE3A-A562C4224B0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F66E64C2-0715-3CB6-2D1A-22B733067D30}"/>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B83A130-3F74-981B-F220-E28240FB8291}"/>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54</a:t>
            </a:fld>
            <a:endParaRPr lang="en-US">
              <a:cs typeface="+mn-ea"/>
              <a:sym typeface="+mn-lt"/>
            </a:endParaRPr>
          </a:p>
        </p:txBody>
      </p:sp>
      <p:grpSp>
        <p:nvGrpSpPr>
          <p:cNvPr id="21" name="组合 20">
            <a:extLst>
              <a:ext uri="{FF2B5EF4-FFF2-40B4-BE49-F238E27FC236}">
                <a16:creationId xmlns:a16="http://schemas.microsoft.com/office/drawing/2014/main" id="{AB99AF3F-7B9C-1A75-4DB8-A04F599D6A3D}"/>
              </a:ext>
            </a:extLst>
          </p:cNvPr>
          <p:cNvGrpSpPr/>
          <p:nvPr/>
        </p:nvGrpSpPr>
        <p:grpSpPr>
          <a:xfrm>
            <a:off x="2958005" y="1810626"/>
            <a:ext cx="5809227" cy="3817137"/>
            <a:chOff x="2958005" y="1810626"/>
            <a:chExt cx="5809227" cy="3817137"/>
          </a:xfrm>
        </p:grpSpPr>
        <p:sp>
          <p:nvSpPr>
            <p:cNvPr id="9" name="矩形 8">
              <a:extLst>
                <a:ext uri="{FF2B5EF4-FFF2-40B4-BE49-F238E27FC236}">
                  <a16:creationId xmlns:a16="http://schemas.microsoft.com/office/drawing/2014/main" id="{3A43FDC8-8261-490A-37C9-CF4CED80EB09}"/>
                </a:ext>
              </a:extLst>
            </p:cNvPr>
            <p:cNvSpPr/>
            <p:nvPr/>
          </p:nvSpPr>
          <p:spPr>
            <a:xfrm>
              <a:off x="4322233" y="5145412"/>
              <a:ext cx="4444999" cy="48235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dirty="0">
                  <a:cs typeface="+mn-ea"/>
                  <a:sym typeface="+mn-lt"/>
                </a:rPr>
                <a:t>Ethernet - 802.11 - WiFi - Bluetooth</a:t>
              </a:r>
              <a:endParaRPr lang="zh-CN" altLang="en-US" dirty="0">
                <a:cs typeface="+mn-ea"/>
                <a:sym typeface="+mn-lt"/>
              </a:endParaRPr>
            </a:p>
          </p:txBody>
        </p:sp>
        <p:sp>
          <p:nvSpPr>
            <p:cNvPr id="10" name="矩形 9">
              <a:extLst>
                <a:ext uri="{FF2B5EF4-FFF2-40B4-BE49-F238E27FC236}">
                  <a16:creationId xmlns:a16="http://schemas.microsoft.com/office/drawing/2014/main" id="{6C48C726-DF07-AD66-0DDD-EE9A850AB70F}"/>
                </a:ext>
              </a:extLst>
            </p:cNvPr>
            <p:cNvSpPr/>
            <p:nvPr/>
          </p:nvSpPr>
          <p:spPr>
            <a:xfrm>
              <a:off x="4322233" y="4324017"/>
              <a:ext cx="4444999" cy="78601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dirty="0">
                  <a:cs typeface="+mn-ea"/>
                  <a:sym typeface="+mn-lt"/>
                </a:rPr>
                <a:t>ARP - ATM - FDDI - Frame Relay - HDLC - MPLS - PPP - Token Ring</a:t>
              </a:r>
              <a:endParaRPr lang="zh-CN" altLang="en-US" dirty="0">
                <a:cs typeface="+mn-ea"/>
                <a:sym typeface="+mn-lt"/>
              </a:endParaRPr>
            </a:p>
          </p:txBody>
        </p:sp>
        <p:sp>
          <p:nvSpPr>
            <p:cNvPr id="12" name="矩形 11">
              <a:extLst>
                <a:ext uri="{FF2B5EF4-FFF2-40B4-BE49-F238E27FC236}">
                  <a16:creationId xmlns:a16="http://schemas.microsoft.com/office/drawing/2014/main" id="{91E443E6-C2C4-1933-F966-7A94C3AED873}"/>
                </a:ext>
              </a:extLst>
            </p:cNvPr>
            <p:cNvSpPr/>
            <p:nvPr/>
          </p:nvSpPr>
          <p:spPr>
            <a:xfrm>
              <a:off x="4322233" y="1810626"/>
              <a:ext cx="4444999" cy="78601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dirty="0">
                  <a:cs typeface="+mn-ea"/>
                  <a:sym typeface="+mn-lt"/>
                </a:rPr>
                <a:t>DNS - DHCP - FTP - HTTP - NTP - SSH - SMTP - Telnet - SIP</a:t>
              </a:r>
              <a:endParaRPr lang="zh-CN" altLang="en-US" dirty="0">
                <a:cs typeface="+mn-ea"/>
                <a:sym typeface="+mn-lt"/>
              </a:endParaRPr>
            </a:p>
          </p:txBody>
        </p:sp>
        <p:sp>
          <p:nvSpPr>
            <p:cNvPr id="13" name="矩形 12">
              <a:extLst>
                <a:ext uri="{FF2B5EF4-FFF2-40B4-BE49-F238E27FC236}">
                  <a16:creationId xmlns:a16="http://schemas.microsoft.com/office/drawing/2014/main" id="{D5E10D72-5ABF-DF8B-0A9A-FD310A9CD185}"/>
                </a:ext>
              </a:extLst>
            </p:cNvPr>
            <p:cNvSpPr/>
            <p:nvPr/>
          </p:nvSpPr>
          <p:spPr>
            <a:xfrm>
              <a:off x="4322233" y="2632022"/>
              <a:ext cx="4444999" cy="48235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dirty="0">
                  <a:cs typeface="+mn-ea"/>
                  <a:sym typeface="+mn-lt"/>
                </a:rPr>
                <a:t>TCP - UDP</a:t>
              </a:r>
              <a:endParaRPr lang="zh-CN" altLang="en-US" dirty="0">
                <a:cs typeface="+mn-ea"/>
                <a:sym typeface="+mn-lt"/>
              </a:endParaRPr>
            </a:p>
          </p:txBody>
        </p:sp>
        <p:sp>
          <p:nvSpPr>
            <p:cNvPr id="14" name="矩形 13">
              <a:extLst>
                <a:ext uri="{FF2B5EF4-FFF2-40B4-BE49-F238E27FC236}">
                  <a16:creationId xmlns:a16="http://schemas.microsoft.com/office/drawing/2014/main" id="{1D474962-2A9B-0A71-DED3-1F479BD3E9A7}"/>
                </a:ext>
              </a:extLst>
            </p:cNvPr>
            <p:cNvSpPr/>
            <p:nvPr/>
          </p:nvSpPr>
          <p:spPr>
            <a:xfrm>
              <a:off x="4322233" y="3149756"/>
              <a:ext cx="4444999" cy="113887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dirty="0">
                  <a:cs typeface="+mn-ea"/>
                  <a:sym typeface="+mn-lt"/>
                </a:rPr>
                <a:t>IP - ICMP - IGMP</a:t>
              </a:r>
              <a:endParaRPr lang="zh-CN" altLang="en-US" dirty="0">
                <a:cs typeface="+mn-ea"/>
                <a:sym typeface="+mn-lt"/>
              </a:endParaRPr>
            </a:p>
          </p:txBody>
        </p:sp>
        <p:sp>
          <p:nvSpPr>
            <p:cNvPr id="16" name="文本框 15">
              <a:extLst>
                <a:ext uri="{FF2B5EF4-FFF2-40B4-BE49-F238E27FC236}">
                  <a16:creationId xmlns:a16="http://schemas.microsoft.com/office/drawing/2014/main" id="{CAFA0D40-0BC8-9F97-9717-316CA402123C}"/>
                </a:ext>
              </a:extLst>
            </p:cNvPr>
            <p:cNvSpPr txBox="1"/>
            <p:nvPr/>
          </p:nvSpPr>
          <p:spPr>
            <a:xfrm>
              <a:off x="3419670" y="5201921"/>
              <a:ext cx="877163" cy="396134"/>
            </a:xfrm>
            <a:prstGeom prst="rect">
              <a:avLst/>
            </a:prstGeom>
            <a:noFill/>
          </p:spPr>
          <p:txBody>
            <a:bodyPr wrap="none" rtlCol="0">
              <a:spAutoFit/>
            </a:bodyPr>
            <a:lstStyle/>
            <a:p>
              <a:pPr algn="r">
                <a:lnSpc>
                  <a:spcPct val="120000"/>
                </a:lnSpc>
              </a:pPr>
              <a:r>
                <a:rPr lang="zh-CN" altLang="en-US" dirty="0">
                  <a:cs typeface="+mn-ea"/>
                  <a:sym typeface="+mn-lt"/>
                </a:rPr>
                <a:t>物理层</a:t>
              </a:r>
            </a:p>
          </p:txBody>
        </p:sp>
        <p:sp>
          <p:nvSpPr>
            <p:cNvPr id="17" name="文本框 16">
              <a:extLst>
                <a:ext uri="{FF2B5EF4-FFF2-40B4-BE49-F238E27FC236}">
                  <a16:creationId xmlns:a16="http://schemas.microsoft.com/office/drawing/2014/main" id="{89606988-9143-329B-4AD5-67DC5566CD72}"/>
                </a:ext>
              </a:extLst>
            </p:cNvPr>
            <p:cNvSpPr txBox="1"/>
            <p:nvPr/>
          </p:nvSpPr>
          <p:spPr>
            <a:xfrm>
              <a:off x="2958005" y="4532357"/>
              <a:ext cx="1338828" cy="396134"/>
            </a:xfrm>
            <a:prstGeom prst="rect">
              <a:avLst/>
            </a:prstGeom>
            <a:noFill/>
          </p:spPr>
          <p:txBody>
            <a:bodyPr wrap="none" rtlCol="0">
              <a:spAutoFit/>
            </a:bodyPr>
            <a:lstStyle/>
            <a:p>
              <a:pPr algn="r">
                <a:lnSpc>
                  <a:spcPct val="120000"/>
                </a:lnSpc>
              </a:pPr>
              <a:r>
                <a:rPr lang="zh-CN" altLang="en-US" dirty="0">
                  <a:cs typeface="+mn-ea"/>
                  <a:sym typeface="+mn-lt"/>
                </a:rPr>
                <a:t>数据链路层</a:t>
              </a:r>
            </a:p>
          </p:txBody>
        </p:sp>
        <p:sp>
          <p:nvSpPr>
            <p:cNvPr id="18" name="文本框 17">
              <a:extLst>
                <a:ext uri="{FF2B5EF4-FFF2-40B4-BE49-F238E27FC236}">
                  <a16:creationId xmlns:a16="http://schemas.microsoft.com/office/drawing/2014/main" id="{BE4C5CF4-6B31-7122-7B67-BFCDFCBBF359}"/>
                </a:ext>
              </a:extLst>
            </p:cNvPr>
            <p:cNvSpPr txBox="1"/>
            <p:nvPr/>
          </p:nvSpPr>
          <p:spPr>
            <a:xfrm>
              <a:off x="3419670" y="3534529"/>
              <a:ext cx="877163" cy="396134"/>
            </a:xfrm>
            <a:prstGeom prst="rect">
              <a:avLst/>
            </a:prstGeom>
            <a:noFill/>
          </p:spPr>
          <p:txBody>
            <a:bodyPr wrap="none" rtlCol="0">
              <a:spAutoFit/>
            </a:bodyPr>
            <a:lstStyle/>
            <a:p>
              <a:pPr algn="r">
                <a:lnSpc>
                  <a:spcPct val="120000"/>
                </a:lnSpc>
              </a:pPr>
              <a:r>
                <a:rPr lang="zh-CN" altLang="en-US" b="1" dirty="0">
                  <a:solidFill>
                    <a:srgbClr val="0070C0"/>
                  </a:solidFill>
                  <a:effectLst>
                    <a:outerShdw blurRad="38100" dist="38100" dir="2700000" algn="tl">
                      <a:srgbClr val="000000">
                        <a:alpha val="43137"/>
                      </a:srgbClr>
                    </a:outerShdw>
                  </a:effectLst>
                  <a:cs typeface="+mn-ea"/>
                  <a:sym typeface="+mn-lt"/>
                </a:rPr>
                <a:t>网络层</a:t>
              </a:r>
            </a:p>
          </p:txBody>
        </p:sp>
        <p:sp>
          <p:nvSpPr>
            <p:cNvPr id="19" name="文本框 18">
              <a:extLst>
                <a:ext uri="{FF2B5EF4-FFF2-40B4-BE49-F238E27FC236}">
                  <a16:creationId xmlns:a16="http://schemas.microsoft.com/office/drawing/2014/main" id="{E20547F4-098C-7983-254C-124E3B627516}"/>
                </a:ext>
              </a:extLst>
            </p:cNvPr>
            <p:cNvSpPr txBox="1"/>
            <p:nvPr/>
          </p:nvSpPr>
          <p:spPr>
            <a:xfrm>
              <a:off x="3419670" y="2688531"/>
              <a:ext cx="877163" cy="396134"/>
            </a:xfrm>
            <a:prstGeom prst="rect">
              <a:avLst/>
            </a:prstGeom>
            <a:noFill/>
          </p:spPr>
          <p:txBody>
            <a:bodyPr wrap="none" rtlCol="0">
              <a:spAutoFit/>
            </a:bodyPr>
            <a:lstStyle/>
            <a:p>
              <a:pPr algn="r">
                <a:lnSpc>
                  <a:spcPct val="120000"/>
                </a:lnSpc>
              </a:pPr>
              <a:r>
                <a:rPr lang="zh-CN" altLang="en-US" dirty="0">
                  <a:cs typeface="+mn-ea"/>
                  <a:sym typeface="+mn-lt"/>
                </a:rPr>
                <a:t>传输层</a:t>
              </a:r>
            </a:p>
          </p:txBody>
        </p:sp>
        <p:sp>
          <p:nvSpPr>
            <p:cNvPr id="20" name="文本框 19">
              <a:extLst>
                <a:ext uri="{FF2B5EF4-FFF2-40B4-BE49-F238E27FC236}">
                  <a16:creationId xmlns:a16="http://schemas.microsoft.com/office/drawing/2014/main" id="{24436F48-22C8-FC18-53DF-F55B8743E71D}"/>
                </a:ext>
              </a:extLst>
            </p:cNvPr>
            <p:cNvSpPr txBox="1"/>
            <p:nvPr/>
          </p:nvSpPr>
          <p:spPr>
            <a:xfrm>
              <a:off x="3419670" y="2018966"/>
              <a:ext cx="877163" cy="396134"/>
            </a:xfrm>
            <a:prstGeom prst="rect">
              <a:avLst/>
            </a:prstGeom>
            <a:noFill/>
          </p:spPr>
          <p:txBody>
            <a:bodyPr wrap="none" rtlCol="0">
              <a:spAutoFit/>
            </a:bodyPr>
            <a:lstStyle/>
            <a:p>
              <a:pPr algn="r">
                <a:lnSpc>
                  <a:spcPct val="120000"/>
                </a:lnSpc>
              </a:pPr>
              <a:r>
                <a:rPr lang="zh-CN" altLang="en-US" dirty="0">
                  <a:cs typeface="+mn-ea"/>
                  <a:sym typeface="+mn-lt"/>
                </a:rPr>
                <a:t>应用层</a:t>
              </a:r>
            </a:p>
          </p:txBody>
        </p:sp>
      </p:grpSp>
    </p:spTree>
    <p:extLst>
      <p:ext uri="{BB962C8B-B14F-4D97-AF65-F5344CB8AC3E}">
        <p14:creationId xmlns:p14="http://schemas.microsoft.com/office/powerpoint/2010/main" val="2402976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452FFA5-4F24-4831-8C8E-BC72361F72A1}"/>
              </a:ext>
            </a:extLst>
          </p:cNvPr>
          <p:cNvPicPr>
            <a:picLocks noChangeAspect="1"/>
          </p:cNvPicPr>
          <p:nvPr/>
        </p:nvPicPr>
        <p:blipFill>
          <a:blip r:embed="rId3"/>
          <a:stretch>
            <a:fillRect/>
          </a:stretch>
        </p:blipFill>
        <p:spPr>
          <a:xfrm>
            <a:off x="7357698" y="2133170"/>
            <a:ext cx="4107440" cy="2666676"/>
          </a:xfrm>
          <a:prstGeom prst="rect">
            <a:avLst/>
          </a:prstGeom>
        </p:spPr>
      </p:pic>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lstStyle/>
          <a:p>
            <a:pPr>
              <a:lnSpc>
                <a:spcPct val="120000"/>
              </a:lnSpc>
            </a:pPr>
            <a:r>
              <a:rPr lang="zh-CN" altLang="en-US" dirty="0">
                <a:latin typeface="+mn-lt"/>
                <a:ea typeface="+mn-ea"/>
                <a:cs typeface="+mn-ea"/>
                <a:sym typeface="+mn-lt"/>
              </a:rPr>
              <a:t>网络层协议介绍</a:t>
            </a:r>
            <a:endParaRPr lang="en-US"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1230284" y="1441218"/>
            <a:ext cx="6062517" cy="4244687"/>
          </a:xfrm>
        </p:spPr>
        <p:txBody>
          <a:bodyPr vert="horz" lIns="91440" tIns="45720" rIns="91440" bIns="45720" rtlCol="0">
            <a:normAutofit fontScale="92500" lnSpcReduction="1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IP</a:t>
            </a:r>
            <a:r>
              <a:rPr lang="zh-CN" altLang="en-US" sz="2400" dirty="0">
                <a:solidFill>
                  <a:schemeClr val="accent1"/>
                </a:solidFill>
                <a:cs typeface="+mn-ea"/>
                <a:sym typeface="+mn-lt"/>
              </a:rPr>
              <a:t>协议是</a:t>
            </a:r>
            <a:r>
              <a:rPr lang="en-US" altLang="zh-CN" sz="2400" dirty="0">
                <a:solidFill>
                  <a:schemeClr val="accent1"/>
                </a:solidFill>
                <a:cs typeface="+mn-ea"/>
                <a:sym typeface="+mn-lt"/>
              </a:rPr>
              <a:t>TCP/IP</a:t>
            </a:r>
            <a:r>
              <a:rPr lang="zh-CN" altLang="en-US" sz="2400" dirty="0">
                <a:solidFill>
                  <a:schemeClr val="accent1"/>
                </a:solidFill>
                <a:cs typeface="+mn-ea"/>
                <a:sym typeface="+mn-lt"/>
              </a:rPr>
              <a:t>协议族中的核心协议。所有的</a:t>
            </a:r>
            <a:r>
              <a:rPr lang="en-US" altLang="zh-CN" sz="2400" dirty="0">
                <a:solidFill>
                  <a:schemeClr val="accent1"/>
                </a:solidFill>
                <a:cs typeface="+mn-ea"/>
                <a:sym typeface="+mn-lt"/>
              </a:rPr>
              <a:t>TCP</a:t>
            </a:r>
            <a:r>
              <a:rPr lang="zh-CN" altLang="en-US" sz="2400" dirty="0">
                <a:solidFill>
                  <a:schemeClr val="accent1"/>
                </a:solidFill>
                <a:cs typeface="+mn-ea"/>
                <a:sym typeface="+mn-lt"/>
              </a:rPr>
              <a:t>、</a:t>
            </a:r>
            <a:r>
              <a:rPr lang="en-US" altLang="zh-CN" sz="2400" dirty="0">
                <a:solidFill>
                  <a:schemeClr val="accent1"/>
                </a:solidFill>
                <a:cs typeface="+mn-ea"/>
                <a:sym typeface="+mn-lt"/>
              </a:rPr>
              <a:t>UDP</a:t>
            </a:r>
            <a:r>
              <a:rPr lang="zh-CN" altLang="en-US" sz="2400" dirty="0">
                <a:solidFill>
                  <a:schemeClr val="accent1"/>
                </a:solidFill>
                <a:cs typeface="+mn-ea"/>
                <a:sym typeface="+mn-lt"/>
              </a:rPr>
              <a:t>、</a:t>
            </a:r>
            <a:r>
              <a:rPr lang="en-US" altLang="zh-CN" sz="2400" dirty="0">
                <a:solidFill>
                  <a:schemeClr val="accent1"/>
                </a:solidFill>
                <a:cs typeface="+mn-ea"/>
                <a:sym typeface="+mn-lt"/>
              </a:rPr>
              <a:t>ICMP</a:t>
            </a:r>
            <a:r>
              <a:rPr lang="zh-CN" altLang="en-US" sz="2400" dirty="0">
                <a:solidFill>
                  <a:schemeClr val="accent1"/>
                </a:solidFill>
                <a:cs typeface="+mn-ea"/>
                <a:sym typeface="+mn-lt"/>
              </a:rPr>
              <a:t>、</a:t>
            </a:r>
            <a:r>
              <a:rPr lang="en-US" altLang="zh-CN" sz="2400" dirty="0">
                <a:solidFill>
                  <a:schemeClr val="accent1"/>
                </a:solidFill>
                <a:cs typeface="+mn-ea"/>
                <a:sym typeface="+mn-lt"/>
              </a:rPr>
              <a:t>IGMP</a:t>
            </a:r>
            <a:r>
              <a:rPr lang="zh-CN" altLang="en-US" sz="2400" dirty="0">
                <a:solidFill>
                  <a:schemeClr val="accent1"/>
                </a:solidFill>
                <a:cs typeface="+mn-ea"/>
                <a:sym typeface="+mn-lt"/>
              </a:rPr>
              <a:t>数据都是以</a:t>
            </a:r>
            <a:r>
              <a:rPr lang="en-US" altLang="zh-CN" sz="2400" dirty="0">
                <a:solidFill>
                  <a:schemeClr val="accent1"/>
                </a:solidFill>
                <a:cs typeface="+mn-ea"/>
                <a:sym typeface="+mn-lt"/>
              </a:rPr>
              <a:t>IP</a:t>
            </a:r>
            <a:r>
              <a:rPr lang="zh-CN" altLang="en-US" sz="2400" dirty="0">
                <a:solidFill>
                  <a:schemeClr val="accent1"/>
                </a:solidFill>
                <a:cs typeface="+mn-ea"/>
                <a:sym typeface="+mn-lt"/>
              </a:rPr>
              <a:t>数据报格式传输。</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IP</a:t>
            </a:r>
            <a:r>
              <a:rPr lang="zh-CN" altLang="en-US" sz="2400" dirty="0">
                <a:solidFill>
                  <a:schemeClr val="accent1"/>
                </a:solidFill>
                <a:cs typeface="+mn-ea"/>
                <a:sym typeface="+mn-lt"/>
              </a:rPr>
              <a:t>协议为高层提供不可靠、无连接的数据报通信。</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与 </a:t>
            </a:r>
            <a:r>
              <a:rPr lang="en-US" altLang="zh-CN" sz="2400" dirty="0">
                <a:solidFill>
                  <a:schemeClr val="accent1"/>
                </a:solidFill>
                <a:cs typeface="+mn-ea"/>
                <a:sym typeface="+mn-lt"/>
              </a:rPr>
              <a:t>IP </a:t>
            </a:r>
            <a:r>
              <a:rPr lang="zh-CN" altLang="en-US" sz="2400" dirty="0">
                <a:solidFill>
                  <a:schemeClr val="accent1"/>
                </a:solidFill>
                <a:cs typeface="+mn-ea"/>
                <a:sym typeface="+mn-lt"/>
              </a:rPr>
              <a:t>协议配套使用的还有三个协议：</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地址解析协议（</a:t>
            </a:r>
            <a:r>
              <a:rPr lang="en-US" altLang="zh-CN" sz="2000" dirty="0">
                <a:solidFill>
                  <a:schemeClr val="accent1"/>
                </a:solidFill>
                <a:cs typeface="+mn-ea"/>
                <a:sym typeface="+mn-lt"/>
              </a:rPr>
              <a:t>Address Resolution Protocol – ARP</a:t>
            </a:r>
            <a:r>
              <a:rPr lang="zh-CN" altLang="en-US" sz="2000" dirty="0">
                <a:solidFill>
                  <a:schemeClr val="accent1"/>
                </a:solidFill>
                <a:cs typeface="+mn-ea"/>
                <a:sym typeface="+mn-lt"/>
              </a:rPr>
              <a:t>）：</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Internet</a:t>
            </a:r>
            <a:r>
              <a:rPr lang="zh-CN" altLang="en-US" sz="2000" dirty="0">
                <a:solidFill>
                  <a:schemeClr val="accent1"/>
                </a:solidFill>
                <a:cs typeface="+mn-ea"/>
                <a:sym typeface="+mn-lt"/>
              </a:rPr>
              <a:t>控制消息协议（</a:t>
            </a:r>
            <a:r>
              <a:rPr lang="en-US" altLang="zh-CN" sz="2000" dirty="0">
                <a:solidFill>
                  <a:schemeClr val="accent1"/>
                </a:solidFill>
                <a:cs typeface="+mn-ea"/>
                <a:sym typeface="+mn-lt"/>
              </a:rPr>
              <a:t>Internet Control Message Protocol – ICMP</a:t>
            </a:r>
            <a:r>
              <a:rPr lang="zh-CN" altLang="en-US" sz="2000" dirty="0">
                <a:solidFill>
                  <a:schemeClr val="accent1"/>
                </a:solidFill>
                <a:cs typeface="+mn-ea"/>
                <a:sym typeface="+mn-lt"/>
              </a:rPr>
              <a:t>）：</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Internet</a:t>
            </a:r>
            <a:r>
              <a:rPr lang="zh-CN" altLang="en-US" sz="2000" dirty="0">
                <a:solidFill>
                  <a:schemeClr val="accent1"/>
                </a:solidFill>
                <a:cs typeface="+mn-ea"/>
                <a:sym typeface="+mn-lt"/>
              </a:rPr>
              <a:t>组管理协议</a:t>
            </a:r>
            <a:r>
              <a:rPr lang="en-US" altLang="zh-CN" sz="2000" dirty="0">
                <a:solidFill>
                  <a:schemeClr val="accent1"/>
                </a:solidFill>
                <a:cs typeface="+mn-ea"/>
                <a:sym typeface="+mn-lt"/>
              </a:rPr>
              <a:t>(Internet Group Management Protocol – IGMP</a:t>
            </a:r>
            <a:r>
              <a:rPr lang="zh-CN" altLang="en-US" sz="2000" dirty="0">
                <a:solidFill>
                  <a:schemeClr val="accent1"/>
                </a:solidFill>
                <a:cs typeface="+mn-ea"/>
                <a:sym typeface="+mn-lt"/>
              </a:rPr>
              <a:t>）：</a:t>
            </a:r>
            <a:endParaRPr lang="en-US" altLang="zh-CN" sz="20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D4DB394C-E047-5963-7D26-521F1297023F}"/>
              </a:ext>
            </a:extLst>
          </p:cNvPr>
          <p:cNvSpPr>
            <a:spLocks noGrp="1"/>
          </p:cNvSpPr>
          <p:nvPr>
            <p:ph type="dt" sz="half" idx="10"/>
          </p:nvPr>
        </p:nvSpPr>
        <p:spPr>
          <a:xfrm>
            <a:off x="4718050" y="6409690"/>
            <a:ext cx="2743200" cy="274320"/>
          </a:xfrm>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BECD2616-4705-C86E-4151-8707541AA3D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6FE8A476-0257-8487-B330-E6A2945BB89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55</a:t>
            </a:fld>
            <a:endParaRPr lang="en-US">
              <a:cs typeface="+mn-ea"/>
              <a:sym typeface="+mn-lt"/>
            </a:endParaRPr>
          </a:p>
        </p:txBody>
      </p:sp>
    </p:spTree>
    <p:custDataLst>
      <p:tags r:id="rId1"/>
    </p:custDataLst>
    <p:extLst>
      <p:ext uri="{BB962C8B-B14F-4D97-AF65-F5344CB8AC3E}">
        <p14:creationId xmlns:p14="http://schemas.microsoft.com/office/powerpoint/2010/main" val="3111827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6A156ACC-AEDC-0A10-E40D-EB52CB262150}"/>
              </a:ext>
            </a:extLst>
          </p:cNvPr>
          <p:cNvSpPr/>
          <p:nvPr/>
        </p:nvSpPr>
        <p:spPr>
          <a:xfrm>
            <a:off x="1418175" y="2101000"/>
            <a:ext cx="7010400" cy="24300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9" name="标题 18">
            <a:extLst>
              <a:ext uri="{FF2B5EF4-FFF2-40B4-BE49-F238E27FC236}">
                <a16:creationId xmlns:a16="http://schemas.microsoft.com/office/drawing/2014/main" id="{4AF4C896-77B8-2A16-2376-6EF30E2EC91D}"/>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网络层数据与控制平面协议</a:t>
            </a:r>
          </a:p>
        </p:txBody>
      </p:sp>
      <p:sp>
        <p:nvSpPr>
          <p:cNvPr id="20" name="内容占位符 19">
            <a:extLst>
              <a:ext uri="{FF2B5EF4-FFF2-40B4-BE49-F238E27FC236}">
                <a16:creationId xmlns:a16="http://schemas.microsoft.com/office/drawing/2014/main" id="{5AE7875B-082E-38F2-FFAB-36DDD4ABF75E}"/>
              </a:ext>
            </a:extLst>
          </p:cNvPr>
          <p:cNvSpPr>
            <a:spLocks noGrp="1"/>
          </p:cNvSpPr>
          <p:nvPr>
            <p:ph idx="1"/>
          </p:nvPr>
        </p:nvSpPr>
        <p:spPr>
          <a:xfrm>
            <a:off x="3550912" y="2294938"/>
            <a:ext cx="1481667" cy="956733"/>
          </a:xfrm>
          <a:solidFill>
            <a:schemeClr val="bg1"/>
          </a:solidFill>
          <a:ln w="12700">
            <a:solidFill>
              <a:schemeClr val="tx1"/>
            </a:solidFill>
          </a:ln>
          <a:effectLst>
            <a:outerShdw blurRad="50800" dist="38100" dir="2700000" algn="tl" rotWithShape="0">
              <a:prstClr val="black">
                <a:alpha val="40000"/>
              </a:prstClr>
            </a:outerShdw>
          </a:effectLst>
        </p:spPr>
        <p:txBody>
          <a:bodyPr>
            <a:normAutofit fontScale="62500" lnSpcReduction="20000"/>
          </a:bodyPr>
          <a:lstStyle/>
          <a:p>
            <a:pPr marL="0" indent="0">
              <a:lnSpc>
                <a:spcPct val="140000"/>
              </a:lnSpc>
              <a:spcBef>
                <a:spcPts val="0"/>
              </a:spcBef>
              <a:buNone/>
            </a:pPr>
            <a:r>
              <a:rPr lang="en-US" altLang="zh-CN" dirty="0">
                <a:cs typeface="+mn-ea"/>
                <a:sym typeface="+mn-lt"/>
              </a:rPr>
              <a:t>IP</a:t>
            </a:r>
            <a:r>
              <a:rPr lang="zh-CN" altLang="en-US" dirty="0">
                <a:cs typeface="+mn-ea"/>
                <a:sym typeface="+mn-lt"/>
              </a:rPr>
              <a:t>协议</a:t>
            </a:r>
            <a:endParaRPr lang="en-US" altLang="zh-CN" dirty="0">
              <a:cs typeface="+mn-ea"/>
              <a:sym typeface="+mn-lt"/>
            </a:endParaRPr>
          </a:p>
          <a:p>
            <a:pPr>
              <a:lnSpc>
                <a:spcPct val="140000"/>
              </a:lnSpc>
              <a:spcBef>
                <a:spcPts val="0"/>
              </a:spcBef>
            </a:pPr>
            <a:r>
              <a:rPr lang="en-US" altLang="zh-CN" dirty="0">
                <a:cs typeface="+mn-ea"/>
                <a:sym typeface="+mn-lt"/>
              </a:rPr>
              <a:t>IP</a:t>
            </a:r>
            <a:r>
              <a:rPr lang="zh-CN" altLang="en-US" dirty="0">
                <a:cs typeface="+mn-ea"/>
                <a:sym typeface="+mn-lt"/>
              </a:rPr>
              <a:t>地址规范</a:t>
            </a:r>
            <a:endParaRPr lang="en-US" altLang="zh-CN" dirty="0">
              <a:cs typeface="+mn-ea"/>
              <a:sym typeface="+mn-lt"/>
            </a:endParaRPr>
          </a:p>
          <a:p>
            <a:pPr>
              <a:lnSpc>
                <a:spcPct val="140000"/>
              </a:lnSpc>
              <a:spcBef>
                <a:spcPts val="0"/>
              </a:spcBef>
            </a:pPr>
            <a:r>
              <a:rPr lang="zh-CN" altLang="en-US" dirty="0">
                <a:cs typeface="+mn-ea"/>
                <a:sym typeface="+mn-lt"/>
              </a:rPr>
              <a:t>报文格式</a:t>
            </a:r>
            <a:endParaRPr lang="en-US" altLang="zh-CN" dirty="0">
              <a:cs typeface="+mn-ea"/>
              <a:sym typeface="+mn-lt"/>
            </a:endParaRPr>
          </a:p>
          <a:p>
            <a:pPr>
              <a:lnSpc>
                <a:spcPct val="140000"/>
              </a:lnSpc>
              <a:spcBef>
                <a:spcPts val="0"/>
              </a:spcBef>
            </a:pPr>
            <a:r>
              <a:rPr lang="zh-CN" altLang="en-US" dirty="0">
                <a:cs typeface="+mn-ea"/>
                <a:sym typeface="+mn-lt"/>
              </a:rPr>
              <a:t>报文处理规范</a:t>
            </a:r>
          </a:p>
        </p:txBody>
      </p:sp>
      <p:sp>
        <p:nvSpPr>
          <p:cNvPr id="4" name="日期占位符 3">
            <a:extLst>
              <a:ext uri="{FF2B5EF4-FFF2-40B4-BE49-F238E27FC236}">
                <a16:creationId xmlns:a16="http://schemas.microsoft.com/office/drawing/2014/main" id="{2EED55B9-1581-037E-4683-99BFA6F8CD56}"/>
              </a:ext>
            </a:extLst>
          </p:cNvPr>
          <p:cNvSpPr>
            <a:spLocks noGrp="1"/>
          </p:cNvSpPr>
          <p:nvPr>
            <p:ph type="dt" sz="half" idx="10"/>
          </p:nvPr>
        </p:nvSpPr>
        <p:spPr/>
        <p:txBody>
          <a:bodyPr/>
          <a:lstStyle/>
          <a:p>
            <a:pPr>
              <a:lnSpc>
                <a:spcPct val="120000"/>
              </a:lnSpc>
            </a:pPr>
            <a:fld id="{6BF7C31F-B0DF-492A-AEA5-B462C33A3357}"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2F77E06B-A981-EDF6-38E6-876A147528B5}"/>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BFDFD107-648D-8D5B-B470-D09E1834A29E}"/>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56</a:t>
            </a:fld>
            <a:endParaRPr lang="en-US">
              <a:cs typeface="+mn-ea"/>
              <a:sym typeface="+mn-lt"/>
            </a:endParaRPr>
          </a:p>
        </p:txBody>
      </p:sp>
      <p:sp>
        <p:nvSpPr>
          <p:cNvPr id="8" name="矩形 7">
            <a:extLst>
              <a:ext uri="{FF2B5EF4-FFF2-40B4-BE49-F238E27FC236}">
                <a16:creationId xmlns:a16="http://schemas.microsoft.com/office/drawing/2014/main" id="{700451E1-AE95-3552-82EA-26E773CD7852}"/>
              </a:ext>
            </a:extLst>
          </p:cNvPr>
          <p:cNvSpPr/>
          <p:nvPr/>
        </p:nvSpPr>
        <p:spPr>
          <a:xfrm>
            <a:off x="1418175" y="5387821"/>
            <a:ext cx="7010400" cy="48235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dirty="0">
                <a:cs typeface="+mn-ea"/>
                <a:sym typeface="+mn-lt"/>
              </a:rPr>
              <a:t>Ethernet - 802.11 - WiFi - Bluetooth</a:t>
            </a:r>
            <a:endParaRPr lang="zh-CN" altLang="en-US" dirty="0">
              <a:cs typeface="+mn-ea"/>
              <a:sym typeface="+mn-lt"/>
            </a:endParaRPr>
          </a:p>
        </p:txBody>
      </p:sp>
      <p:sp>
        <p:nvSpPr>
          <p:cNvPr id="9" name="矩形 8">
            <a:extLst>
              <a:ext uri="{FF2B5EF4-FFF2-40B4-BE49-F238E27FC236}">
                <a16:creationId xmlns:a16="http://schemas.microsoft.com/office/drawing/2014/main" id="{29AFE012-9B52-9E90-E59C-E95B2EF8AA04}"/>
              </a:ext>
            </a:extLst>
          </p:cNvPr>
          <p:cNvSpPr/>
          <p:nvPr/>
        </p:nvSpPr>
        <p:spPr>
          <a:xfrm>
            <a:off x="1418175" y="4566426"/>
            <a:ext cx="7010400" cy="78601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dirty="0">
                <a:cs typeface="+mn-ea"/>
                <a:sym typeface="+mn-lt"/>
              </a:rPr>
              <a:t>ATM - FDDI - Frame Relay - HDLC - MPLS - PPP - Token Ring</a:t>
            </a:r>
            <a:endParaRPr lang="zh-CN" altLang="en-US" dirty="0">
              <a:cs typeface="+mn-ea"/>
              <a:sym typeface="+mn-lt"/>
            </a:endParaRPr>
          </a:p>
        </p:txBody>
      </p:sp>
      <p:sp>
        <p:nvSpPr>
          <p:cNvPr id="11" name="矩形 10">
            <a:extLst>
              <a:ext uri="{FF2B5EF4-FFF2-40B4-BE49-F238E27FC236}">
                <a16:creationId xmlns:a16="http://schemas.microsoft.com/office/drawing/2014/main" id="{433E1F9A-85D2-C9A9-304A-FFE8D3BD3A52}"/>
              </a:ext>
            </a:extLst>
          </p:cNvPr>
          <p:cNvSpPr/>
          <p:nvPr/>
        </p:nvSpPr>
        <p:spPr>
          <a:xfrm>
            <a:off x="1418175" y="1583267"/>
            <a:ext cx="7010400" cy="48235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dirty="0">
                <a:cs typeface="+mn-ea"/>
                <a:sym typeface="+mn-lt"/>
              </a:rPr>
              <a:t>TCP - UDP</a:t>
            </a:r>
            <a:endParaRPr lang="zh-CN" altLang="en-US" dirty="0">
              <a:cs typeface="+mn-ea"/>
              <a:sym typeface="+mn-lt"/>
            </a:endParaRPr>
          </a:p>
        </p:txBody>
      </p:sp>
      <p:sp>
        <p:nvSpPr>
          <p:cNvPr id="13" name="文本框 12">
            <a:extLst>
              <a:ext uri="{FF2B5EF4-FFF2-40B4-BE49-F238E27FC236}">
                <a16:creationId xmlns:a16="http://schemas.microsoft.com/office/drawing/2014/main" id="{49611A7A-5F3A-1790-2E8E-72250E4BC490}"/>
              </a:ext>
            </a:extLst>
          </p:cNvPr>
          <p:cNvSpPr txBox="1"/>
          <p:nvPr/>
        </p:nvSpPr>
        <p:spPr>
          <a:xfrm>
            <a:off x="515612" y="5444330"/>
            <a:ext cx="877163" cy="396134"/>
          </a:xfrm>
          <a:prstGeom prst="rect">
            <a:avLst/>
          </a:prstGeom>
          <a:noFill/>
        </p:spPr>
        <p:txBody>
          <a:bodyPr wrap="none" rtlCol="0">
            <a:spAutoFit/>
          </a:bodyPr>
          <a:lstStyle/>
          <a:p>
            <a:pPr algn="r">
              <a:lnSpc>
                <a:spcPct val="120000"/>
              </a:lnSpc>
            </a:pPr>
            <a:r>
              <a:rPr lang="zh-CN" altLang="en-US" dirty="0">
                <a:cs typeface="+mn-ea"/>
                <a:sym typeface="+mn-lt"/>
              </a:rPr>
              <a:t>物理层</a:t>
            </a:r>
          </a:p>
        </p:txBody>
      </p:sp>
      <p:sp>
        <p:nvSpPr>
          <p:cNvPr id="14" name="文本框 13">
            <a:extLst>
              <a:ext uri="{FF2B5EF4-FFF2-40B4-BE49-F238E27FC236}">
                <a16:creationId xmlns:a16="http://schemas.microsoft.com/office/drawing/2014/main" id="{87906847-F45C-34A0-1532-57A30A98271E}"/>
              </a:ext>
            </a:extLst>
          </p:cNvPr>
          <p:cNvSpPr txBox="1"/>
          <p:nvPr/>
        </p:nvSpPr>
        <p:spPr>
          <a:xfrm>
            <a:off x="53947" y="4774766"/>
            <a:ext cx="1338828" cy="396134"/>
          </a:xfrm>
          <a:prstGeom prst="rect">
            <a:avLst/>
          </a:prstGeom>
          <a:noFill/>
        </p:spPr>
        <p:txBody>
          <a:bodyPr wrap="none" rtlCol="0">
            <a:spAutoFit/>
          </a:bodyPr>
          <a:lstStyle/>
          <a:p>
            <a:pPr algn="r">
              <a:lnSpc>
                <a:spcPct val="120000"/>
              </a:lnSpc>
            </a:pPr>
            <a:r>
              <a:rPr lang="zh-CN" altLang="en-US" dirty="0">
                <a:cs typeface="+mn-ea"/>
                <a:sym typeface="+mn-lt"/>
              </a:rPr>
              <a:t>数据链路层</a:t>
            </a:r>
          </a:p>
        </p:txBody>
      </p:sp>
      <p:sp>
        <p:nvSpPr>
          <p:cNvPr id="15" name="文本框 14">
            <a:extLst>
              <a:ext uri="{FF2B5EF4-FFF2-40B4-BE49-F238E27FC236}">
                <a16:creationId xmlns:a16="http://schemas.microsoft.com/office/drawing/2014/main" id="{E69C1F9D-7C9C-02F1-FD58-34B27FC4F5E2}"/>
              </a:ext>
            </a:extLst>
          </p:cNvPr>
          <p:cNvSpPr txBox="1"/>
          <p:nvPr/>
        </p:nvSpPr>
        <p:spPr>
          <a:xfrm>
            <a:off x="515612" y="3127845"/>
            <a:ext cx="877163" cy="396134"/>
          </a:xfrm>
          <a:prstGeom prst="rect">
            <a:avLst/>
          </a:prstGeom>
          <a:noFill/>
        </p:spPr>
        <p:txBody>
          <a:bodyPr wrap="none" rtlCol="0">
            <a:spAutoFit/>
          </a:bodyPr>
          <a:lstStyle/>
          <a:p>
            <a:pPr algn="r">
              <a:lnSpc>
                <a:spcPct val="120000"/>
              </a:lnSpc>
            </a:pPr>
            <a:r>
              <a:rPr lang="zh-CN" altLang="en-US" b="1" dirty="0">
                <a:solidFill>
                  <a:srgbClr val="0070C0"/>
                </a:solidFill>
                <a:effectLst>
                  <a:outerShdw blurRad="38100" dist="38100" dir="2700000" algn="tl">
                    <a:srgbClr val="000000">
                      <a:alpha val="43137"/>
                    </a:srgbClr>
                  </a:outerShdw>
                </a:effectLst>
                <a:cs typeface="+mn-ea"/>
                <a:sym typeface="+mn-lt"/>
              </a:rPr>
              <a:t>网络层</a:t>
            </a:r>
          </a:p>
        </p:txBody>
      </p:sp>
      <p:sp>
        <p:nvSpPr>
          <p:cNvPr id="16" name="文本框 15">
            <a:extLst>
              <a:ext uri="{FF2B5EF4-FFF2-40B4-BE49-F238E27FC236}">
                <a16:creationId xmlns:a16="http://schemas.microsoft.com/office/drawing/2014/main" id="{52990F90-C765-9348-F4A4-EB93982220E2}"/>
              </a:ext>
            </a:extLst>
          </p:cNvPr>
          <p:cNvSpPr txBox="1"/>
          <p:nvPr/>
        </p:nvSpPr>
        <p:spPr>
          <a:xfrm>
            <a:off x="515612" y="1639776"/>
            <a:ext cx="877163" cy="396134"/>
          </a:xfrm>
          <a:prstGeom prst="rect">
            <a:avLst/>
          </a:prstGeom>
          <a:noFill/>
        </p:spPr>
        <p:txBody>
          <a:bodyPr wrap="none" rtlCol="0">
            <a:spAutoFit/>
          </a:bodyPr>
          <a:lstStyle/>
          <a:p>
            <a:pPr algn="r">
              <a:lnSpc>
                <a:spcPct val="120000"/>
              </a:lnSpc>
            </a:pPr>
            <a:r>
              <a:rPr lang="zh-CN" altLang="en-US" dirty="0">
                <a:cs typeface="+mn-ea"/>
                <a:sym typeface="+mn-lt"/>
              </a:rPr>
              <a:t>传输层</a:t>
            </a:r>
          </a:p>
        </p:txBody>
      </p:sp>
      <p:sp>
        <p:nvSpPr>
          <p:cNvPr id="21" name="内容占位符 19">
            <a:extLst>
              <a:ext uri="{FF2B5EF4-FFF2-40B4-BE49-F238E27FC236}">
                <a16:creationId xmlns:a16="http://schemas.microsoft.com/office/drawing/2014/main" id="{2CC582F7-A0B3-91DB-4780-58DA7766A250}"/>
              </a:ext>
            </a:extLst>
          </p:cNvPr>
          <p:cNvSpPr txBox="1">
            <a:spLocks/>
          </p:cNvSpPr>
          <p:nvPr/>
        </p:nvSpPr>
        <p:spPr>
          <a:xfrm>
            <a:off x="1662846" y="3570116"/>
            <a:ext cx="1481667" cy="766767"/>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spcBef>
                <a:spcPts val="0"/>
              </a:spcBef>
              <a:buNone/>
            </a:pPr>
            <a:r>
              <a:rPr lang="en-US" altLang="zh-CN" dirty="0">
                <a:cs typeface="+mn-ea"/>
                <a:sym typeface="+mn-lt"/>
              </a:rPr>
              <a:t>ICMP</a:t>
            </a:r>
            <a:r>
              <a:rPr lang="zh-CN" altLang="en-US" dirty="0">
                <a:cs typeface="+mn-ea"/>
                <a:sym typeface="+mn-lt"/>
              </a:rPr>
              <a:t>协议</a:t>
            </a:r>
            <a:endParaRPr lang="en-US" altLang="zh-CN" dirty="0">
              <a:cs typeface="+mn-ea"/>
              <a:sym typeface="+mn-lt"/>
            </a:endParaRPr>
          </a:p>
          <a:p>
            <a:pPr>
              <a:lnSpc>
                <a:spcPct val="140000"/>
              </a:lnSpc>
              <a:spcBef>
                <a:spcPts val="0"/>
              </a:spcBef>
            </a:pPr>
            <a:r>
              <a:rPr lang="zh-CN" altLang="en-US" dirty="0">
                <a:cs typeface="+mn-ea"/>
                <a:sym typeface="+mn-lt"/>
              </a:rPr>
              <a:t>错误通知</a:t>
            </a:r>
            <a:endParaRPr lang="en-US" altLang="zh-CN" dirty="0">
              <a:cs typeface="+mn-ea"/>
              <a:sym typeface="+mn-lt"/>
            </a:endParaRPr>
          </a:p>
          <a:p>
            <a:pPr>
              <a:lnSpc>
                <a:spcPct val="140000"/>
              </a:lnSpc>
              <a:spcBef>
                <a:spcPts val="0"/>
              </a:spcBef>
            </a:pPr>
            <a:r>
              <a:rPr lang="zh-CN" altLang="en-US" dirty="0">
                <a:cs typeface="+mn-ea"/>
                <a:sym typeface="+mn-lt"/>
              </a:rPr>
              <a:t>路由器信令</a:t>
            </a:r>
            <a:endParaRPr lang="en-US" altLang="zh-CN" dirty="0">
              <a:cs typeface="+mn-ea"/>
              <a:sym typeface="+mn-lt"/>
            </a:endParaRPr>
          </a:p>
        </p:txBody>
      </p:sp>
      <p:sp>
        <p:nvSpPr>
          <p:cNvPr id="22" name="内容占位符 19">
            <a:extLst>
              <a:ext uri="{FF2B5EF4-FFF2-40B4-BE49-F238E27FC236}">
                <a16:creationId xmlns:a16="http://schemas.microsoft.com/office/drawing/2014/main" id="{DDD8DAB4-C799-B490-6553-EA2400684BC8}"/>
              </a:ext>
            </a:extLst>
          </p:cNvPr>
          <p:cNvSpPr txBox="1">
            <a:spLocks/>
          </p:cNvSpPr>
          <p:nvPr/>
        </p:nvSpPr>
        <p:spPr>
          <a:xfrm>
            <a:off x="6278043" y="2491935"/>
            <a:ext cx="1955800" cy="758741"/>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spcBef>
                <a:spcPts val="0"/>
              </a:spcBef>
              <a:buNone/>
            </a:pPr>
            <a:r>
              <a:rPr lang="zh-CN" altLang="en-US" dirty="0">
                <a:cs typeface="+mn-ea"/>
                <a:sym typeface="+mn-lt"/>
              </a:rPr>
              <a:t>路由协议</a:t>
            </a:r>
            <a:endParaRPr lang="en-US" altLang="zh-CN" dirty="0">
              <a:cs typeface="+mn-ea"/>
              <a:sym typeface="+mn-lt"/>
            </a:endParaRPr>
          </a:p>
          <a:p>
            <a:pPr>
              <a:lnSpc>
                <a:spcPct val="140000"/>
              </a:lnSpc>
              <a:spcBef>
                <a:spcPts val="0"/>
              </a:spcBef>
            </a:pPr>
            <a:r>
              <a:rPr lang="zh-CN" altLang="en-US" dirty="0">
                <a:cs typeface="+mn-ea"/>
                <a:sym typeface="+mn-lt"/>
              </a:rPr>
              <a:t>路径选择</a:t>
            </a:r>
            <a:endParaRPr lang="en-US" altLang="zh-CN" dirty="0">
              <a:cs typeface="+mn-ea"/>
              <a:sym typeface="+mn-lt"/>
            </a:endParaRPr>
          </a:p>
          <a:p>
            <a:pPr>
              <a:lnSpc>
                <a:spcPct val="140000"/>
              </a:lnSpc>
              <a:spcBef>
                <a:spcPts val="0"/>
              </a:spcBef>
            </a:pPr>
            <a:r>
              <a:rPr lang="en-US" altLang="zh-CN" dirty="0">
                <a:cs typeface="+mn-ea"/>
                <a:sym typeface="+mn-lt"/>
              </a:rPr>
              <a:t>RIP</a:t>
            </a:r>
            <a:r>
              <a:rPr lang="zh-CN" altLang="en-US" dirty="0">
                <a:cs typeface="+mn-ea"/>
                <a:sym typeface="+mn-lt"/>
              </a:rPr>
              <a:t>、</a:t>
            </a:r>
            <a:r>
              <a:rPr lang="en-US" altLang="zh-CN" dirty="0">
                <a:cs typeface="+mn-ea"/>
                <a:sym typeface="+mn-lt"/>
              </a:rPr>
              <a:t>OSPF</a:t>
            </a:r>
            <a:r>
              <a:rPr lang="zh-CN" altLang="en-US" dirty="0">
                <a:cs typeface="+mn-ea"/>
                <a:sym typeface="+mn-lt"/>
              </a:rPr>
              <a:t>、</a:t>
            </a:r>
            <a:r>
              <a:rPr lang="en-US" altLang="zh-CN" dirty="0">
                <a:cs typeface="+mn-ea"/>
                <a:sym typeface="+mn-lt"/>
              </a:rPr>
              <a:t>BGP</a:t>
            </a:r>
          </a:p>
        </p:txBody>
      </p:sp>
      <p:sp>
        <p:nvSpPr>
          <p:cNvPr id="23" name="矩形 22">
            <a:extLst>
              <a:ext uri="{FF2B5EF4-FFF2-40B4-BE49-F238E27FC236}">
                <a16:creationId xmlns:a16="http://schemas.microsoft.com/office/drawing/2014/main" id="{D0F3BB73-D370-B433-E7AC-4B91B4416582}"/>
              </a:ext>
            </a:extLst>
          </p:cNvPr>
          <p:cNvSpPr/>
          <p:nvPr/>
        </p:nvSpPr>
        <p:spPr>
          <a:xfrm>
            <a:off x="5626110" y="3348567"/>
            <a:ext cx="491066" cy="900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cs typeface="+mn-ea"/>
                <a:sym typeface="+mn-lt"/>
              </a:rPr>
              <a:t>路由表</a:t>
            </a:r>
          </a:p>
        </p:txBody>
      </p:sp>
      <p:sp>
        <p:nvSpPr>
          <p:cNvPr id="24" name="内容占位符 19">
            <a:extLst>
              <a:ext uri="{FF2B5EF4-FFF2-40B4-BE49-F238E27FC236}">
                <a16:creationId xmlns:a16="http://schemas.microsoft.com/office/drawing/2014/main" id="{5F331EAE-9336-89E4-2101-553BC5A50623}"/>
              </a:ext>
            </a:extLst>
          </p:cNvPr>
          <p:cNvSpPr txBox="1">
            <a:spLocks/>
          </p:cNvSpPr>
          <p:nvPr/>
        </p:nvSpPr>
        <p:spPr>
          <a:xfrm>
            <a:off x="3550911" y="3570116"/>
            <a:ext cx="1481667" cy="73206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spcBef>
                <a:spcPts val="0"/>
              </a:spcBef>
              <a:buNone/>
            </a:pPr>
            <a:r>
              <a:rPr lang="en-US" altLang="zh-CN" dirty="0">
                <a:cs typeface="+mn-ea"/>
                <a:sym typeface="+mn-lt"/>
              </a:rPr>
              <a:t>ARP</a:t>
            </a:r>
            <a:r>
              <a:rPr lang="zh-CN" altLang="en-US" dirty="0">
                <a:cs typeface="+mn-ea"/>
                <a:sym typeface="+mn-lt"/>
              </a:rPr>
              <a:t>协议</a:t>
            </a:r>
            <a:endParaRPr lang="en-US" altLang="zh-CN" dirty="0">
              <a:cs typeface="+mn-ea"/>
              <a:sym typeface="+mn-lt"/>
            </a:endParaRPr>
          </a:p>
          <a:p>
            <a:pPr>
              <a:lnSpc>
                <a:spcPct val="140000"/>
              </a:lnSpc>
              <a:spcBef>
                <a:spcPts val="0"/>
              </a:spcBef>
            </a:pPr>
            <a:r>
              <a:rPr lang="en-US" altLang="zh-CN" dirty="0">
                <a:cs typeface="+mn-ea"/>
                <a:sym typeface="+mn-lt"/>
              </a:rPr>
              <a:t>IP/MAC</a:t>
            </a:r>
            <a:r>
              <a:rPr lang="zh-CN" altLang="en-US" dirty="0">
                <a:cs typeface="+mn-ea"/>
                <a:sym typeface="+mn-lt"/>
              </a:rPr>
              <a:t>地址转换</a:t>
            </a:r>
            <a:endParaRPr lang="en-US" altLang="zh-CN" dirty="0">
              <a:cs typeface="+mn-ea"/>
              <a:sym typeface="+mn-lt"/>
            </a:endParaRPr>
          </a:p>
        </p:txBody>
      </p:sp>
      <p:sp>
        <p:nvSpPr>
          <p:cNvPr id="25" name="弧形 24">
            <a:extLst>
              <a:ext uri="{FF2B5EF4-FFF2-40B4-BE49-F238E27FC236}">
                <a16:creationId xmlns:a16="http://schemas.microsoft.com/office/drawing/2014/main" id="{74AEA682-2097-A42E-BB3A-A6A16CECDFC4}"/>
              </a:ext>
            </a:extLst>
          </p:cNvPr>
          <p:cNvSpPr/>
          <p:nvPr/>
        </p:nvSpPr>
        <p:spPr>
          <a:xfrm rot="17226017">
            <a:off x="5801662" y="2925605"/>
            <a:ext cx="739365" cy="587164"/>
          </a:xfrm>
          <a:prstGeom prst="arc">
            <a:avLst>
              <a:gd name="adj1" fmla="val 13742898"/>
              <a:gd name="adj2" fmla="val 0"/>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ln w="19050">
                <a:solidFill>
                  <a:schemeClr val="tx1"/>
                </a:solidFill>
              </a:ln>
              <a:cs typeface="+mn-ea"/>
              <a:sym typeface="+mn-lt"/>
            </a:endParaRPr>
          </a:p>
        </p:txBody>
      </p:sp>
      <p:pic>
        <p:nvPicPr>
          <p:cNvPr id="26" name="图片 25">
            <a:extLst>
              <a:ext uri="{FF2B5EF4-FFF2-40B4-BE49-F238E27FC236}">
                <a16:creationId xmlns:a16="http://schemas.microsoft.com/office/drawing/2014/main" id="{D5A8AAA3-30D2-BFFC-367F-EA5E7B72D14D}"/>
              </a:ext>
            </a:extLst>
          </p:cNvPr>
          <p:cNvPicPr>
            <a:picLocks noChangeAspect="1"/>
          </p:cNvPicPr>
          <p:nvPr/>
        </p:nvPicPr>
        <p:blipFill>
          <a:blip r:embed="rId2"/>
          <a:stretch>
            <a:fillRect/>
          </a:stretch>
        </p:blipFill>
        <p:spPr>
          <a:xfrm>
            <a:off x="9153339" y="3119269"/>
            <a:ext cx="2891249" cy="1732633"/>
          </a:xfrm>
          <a:prstGeom prst="rect">
            <a:avLst/>
          </a:prstGeom>
        </p:spPr>
      </p:pic>
      <p:sp>
        <p:nvSpPr>
          <p:cNvPr id="27" name="文本框 26">
            <a:extLst>
              <a:ext uri="{FF2B5EF4-FFF2-40B4-BE49-F238E27FC236}">
                <a16:creationId xmlns:a16="http://schemas.microsoft.com/office/drawing/2014/main" id="{717EB9B5-BF85-CB9B-948E-CE12A7B7B7DC}"/>
              </a:ext>
            </a:extLst>
          </p:cNvPr>
          <p:cNvSpPr txBox="1"/>
          <p:nvPr/>
        </p:nvSpPr>
        <p:spPr>
          <a:xfrm>
            <a:off x="10237325" y="4899961"/>
            <a:ext cx="723275" cy="328551"/>
          </a:xfrm>
          <a:prstGeom prst="rect">
            <a:avLst/>
          </a:prstGeom>
          <a:noFill/>
        </p:spPr>
        <p:txBody>
          <a:bodyPr wrap="none" rtlCol="0">
            <a:spAutoFit/>
          </a:bodyPr>
          <a:lstStyle/>
          <a:p>
            <a:pPr>
              <a:lnSpc>
                <a:spcPct val="120000"/>
              </a:lnSpc>
            </a:pPr>
            <a:r>
              <a:rPr lang="zh-CN" altLang="en-US" sz="1400" dirty="0">
                <a:cs typeface="+mn-ea"/>
                <a:sym typeface="+mn-lt"/>
              </a:rPr>
              <a:t>路由器</a:t>
            </a:r>
          </a:p>
        </p:txBody>
      </p:sp>
      <p:sp>
        <p:nvSpPr>
          <p:cNvPr id="28" name="右大括号 27">
            <a:extLst>
              <a:ext uri="{FF2B5EF4-FFF2-40B4-BE49-F238E27FC236}">
                <a16:creationId xmlns:a16="http://schemas.microsoft.com/office/drawing/2014/main" id="{DBFE7686-F361-AB0E-EE7E-7DE39708080D}"/>
              </a:ext>
            </a:extLst>
          </p:cNvPr>
          <p:cNvSpPr/>
          <p:nvPr/>
        </p:nvSpPr>
        <p:spPr>
          <a:xfrm>
            <a:off x="8521700" y="2101000"/>
            <a:ext cx="208149" cy="376917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9" name="箭头: 右 28">
            <a:extLst>
              <a:ext uri="{FF2B5EF4-FFF2-40B4-BE49-F238E27FC236}">
                <a16:creationId xmlns:a16="http://schemas.microsoft.com/office/drawing/2014/main" id="{A1CE3235-54A5-8330-E42F-AFFFCA042813}"/>
              </a:ext>
            </a:extLst>
          </p:cNvPr>
          <p:cNvSpPr/>
          <p:nvPr/>
        </p:nvSpPr>
        <p:spPr>
          <a:xfrm>
            <a:off x="8767233" y="3852333"/>
            <a:ext cx="254874" cy="27432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2347633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网络层数据平面如何识别一台主机？</a:t>
            </a:r>
            <a:endParaRPr lang="en-US" sz="3200" dirty="0">
              <a:latin typeface="+mn-lt"/>
              <a:ea typeface="+mn-ea"/>
              <a:cs typeface="+mn-ea"/>
              <a:sym typeface="+mn-lt"/>
            </a:endParaRPr>
          </a:p>
        </p:txBody>
      </p:sp>
      <p:pic>
        <p:nvPicPr>
          <p:cNvPr id="8" name="图形 7">
            <a:extLst>
              <a:ext uri="{FF2B5EF4-FFF2-40B4-BE49-F238E27FC236}">
                <a16:creationId xmlns:a16="http://schemas.microsoft.com/office/drawing/2014/main" id="{7524998E-0D81-1C56-80CB-0B55A4638A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2878" y="3593219"/>
            <a:ext cx="557322" cy="557322"/>
          </a:xfrm>
          <a:prstGeom prst="rect">
            <a:avLst/>
          </a:prstGeom>
        </p:spPr>
      </p:pic>
      <p:pic>
        <p:nvPicPr>
          <p:cNvPr id="9" name="图形 8">
            <a:extLst>
              <a:ext uri="{FF2B5EF4-FFF2-40B4-BE49-F238E27FC236}">
                <a16:creationId xmlns:a16="http://schemas.microsoft.com/office/drawing/2014/main" id="{70F2DB5C-50F0-8EBA-01A6-77DB7C6DC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8075" y="2531408"/>
            <a:ext cx="650210" cy="492303"/>
          </a:xfrm>
          <a:prstGeom prst="rect">
            <a:avLst/>
          </a:prstGeom>
        </p:spPr>
      </p:pic>
      <p:pic>
        <p:nvPicPr>
          <p:cNvPr id="10" name="图形 9">
            <a:extLst>
              <a:ext uri="{FF2B5EF4-FFF2-40B4-BE49-F238E27FC236}">
                <a16:creationId xmlns:a16="http://schemas.microsoft.com/office/drawing/2014/main" id="{6763A7B9-6097-3830-56A8-B8B424883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9808" y="3593219"/>
            <a:ext cx="557322" cy="557322"/>
          </a:xfrm>
          <a:prstGeom prst="rect">
            <a:avLst/>
          </a:prstGeom>
        </p:spPr>
      </p:pic>
      <p:pic>
        <p:nvPicPr>
          <p:cNvPr id="11" name="图形 10">
            <a:extLst>
              <a:ext uri="{FF2B5EF4-FFF2-40B4-BE49-F238E27FC236}">
                <a16:creationId xmlns:a16="http://schemas.microsoft.com/office/drawing/2014/main" id="{AE1B5C77-E419-986E-DB29-997C0354C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6738" y="3593219"/>
            <a:ext cx="557322" cy="557322"/>
          </a:xfrm>
          <a:prstGeom prst="rect">
            <a:avLst/>
          </a:prstGeom>
        </p:spPr>
      </p:pic>
      <p:pic>
        <p:nvPicPr>
          <p:cNvPr id="12" name="图形 11">
            <a:extLst>
              <a:ext uri="{FF2B5EF4-FFF2-40B4-BE49-F238E27FC236}">
                <a16:creationId xmlns:a16="http://schemas.microsoft.com/office/drawing/2014/main" id="{426DCBFE-8FFE-C95B-FCF4-2824E5FE4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3941" y="2401293"/>
            <a:ext cx="557322" cy="557322"/>
          </a:xfrm>
          <a:prstGeom prst="rect">
            <a:avLst/>
          </a:prstGeom>
        </p:spPr>
      </p:pic>
      <p:pic>
        <p:nvPicPr>
          <p:cNvPr id="13" name="图形 12">
            <a:extLst>
              <a:ext uri="{FF2B5EF4-FFF2-40B4-BE49-F238E27FC236}">
                <a16:creationId xmlns:a16="http://schemas.microsoft.com/office/drawing/2014/main" id="{350F4D32-828F-4855-BA2B-6B4F07A34D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9808" y="4785145"/>
            <a:ext cx="557322" cy="557322"/>
          </a:xfrm>
          <a:prstGeom prst="rect">
            <a:avLst/>
          </a:prstGeom>
        </p:spPr>
      </p:pic>
      <p:pic>
        <p:nvPicPr>
          <p:cNvPr id="14" name="图形 13">
            <a:extLst>
              <a:ext uri="{FF2B5EF4-FFF2-40B4-BE49-F238E27FC236}">
                <a16:creationId xmlns:a16="http://schemas.microsoft.com/office/drawing/2014/main" id="{86393BCA-2FF4-2250-F9C2-8ACB0094CB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5684" y="4850164"/>
            <a:ext cx="650210" cy="492303"/>
          </a:xfrm>
          <a:prstGeom prst="rect">
            <a:avLst/>
          </a:prstGeom>
        </p:spPr>
      </p:pic>
      <p:cxnSp>
        <p:nvCxnSpPr>
          <p:cNvPr id="15" name="直接连接符 14">
            <a:extLst>
              <a:ext uri="{FF2B5EF4-FFF2-40B4-BE49-F238E27FC236}">
                <a16:creationId xmlns:a16="http://schemas.microsoft.com/office/drawing/2014/main" id="{4FE1D6B7-FB7A-DBBF-502F-3D273BBBA6F6}"/>
              </a:ext>
            </a:extLst>
          </p:cNvPr>
          <p:cNvCxnSpPr>
            <a:stCxn id="8" idx="3"/>
            <a:endCxn id="10" idx="1"/>
          </p:cNvCxnSpPr>
          <p:nvPr/>
        </p:nvCxnSpPr>
        <p:spPr>
          <a:xfrm>
            <a:off x="3320199" y="3871879"/>
            <a:ext cx="1469608" cy="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9D65AE36-8B8E-0481-CCE0-9ED0E5AD619B}"/>
              </a:ext>
            </a:extLst>
          </p:cNvPr>
          <p:cNvCxnSpPr>
            <a:stCxn id="10" idx="3"/>
            <a:endCxn id="11" idx="1"/>
          </p:cNvCxnSpPr>
          <p:nvPr/>
        </p:nvCxnSpPr>
        <p:spPr>
          <a:xfrm>
            <a:off x="5347129" y="3871879"/>
            <a:ext cx="1469608" cy="0"/>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3D318E7C-413A-6CBA-E1AE-AC8D745010A0}"/>
              </a:ext>
            </a:extLst>
          </p:cNvPr>
          <p:cNvCxnSpPr>
            <a:cxnSpLocks/>
            <a:stCxn id="22" idx="1"/>
            <a:endCxn id="8" idx="0"/>
          </p:cNvCxnSpPr>
          <p:nvPr/>
        </p:nvCxnSpPr>
        <p:spPr>
          <a:xfrm flipH="1">
            <a:off x="3041538" y="2679954"/>
            <a:ext cx="912285" cy="913264"/>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C23ED0E4-0DB0-EB45-F0D2-0369DEA45933}"/>
              </a:ext>
            </a:extLst>
          </p:cNvPr>
          <p:cNvCxnSpPr>
            <a:cxnSpLocks/>
            <a:stCxn id="12" idx="3"/>
            <a:endCxn id="11" idx="0"/>
          </p:cNvCxnSpPr>
          <p:nvPr/>
        </p:nvCxnSpPr>
        <p:spPr>
          <a:xfrm>
            <a:off x="6221264" y="2679954"/>
            <a:ext cx="874135" cy="913264"/>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144747B6-2130-DE3D-9ADA-39B56157D365}"/>
              </a:ext>
            </a:extLst>
          </p:cNvPr>
          <p:cNvCxnSpPr>
            <a:stCxn id="8" idx="2"/>
            <a:endCxn id="13" idx="1"/>
          </p:cNvCxnSpPr>
          <p:nvPr/>
        </p:nvCxnSpPr>
        <p:spPr>
          <a:xfrm>
            <a:off x="3041538" y="4150541"/>
            <a:ext cx="1748270" cy="913264"/>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4498809C-FEE3-ABBE-A0EA-2B0FEE48FE4D}"/>
              </a:ext>
            </a:extLst>
          </p:cNvPr>
          <p:cNvCxnSpPr>
            <a:stCxn id="13" idx="3"/>
            <a:endCxn id="11" idx="2"/>
          </p:cNvCxnSpPr>
          <p:nvPr/>
        </p:nvCxnSpPr>
        <p:spPr>
          <a:xfrm flipV="1">
            <a:off x="5347129" y="4150541"/>
            <a:ext cx="1748270" cy="913264"/>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5EB37B72-E068-5990-0F27-4BBA6411726B}"/>
              </a:ext>
            </a:extLst>
          </p:cNvPr>
          <p:cNvCxnSpPr>
            <a:stCxn id="10" idx="2"/>
            <a:endCxn id="13" idx="0"/>
          </p:cNvCxnSpPr>
          <p:nvPr/>
        </p:nvCxnSpPr>
        <p:spPr>
          <a:xfrm>
            <a:off x="5068469" y="4150541"/>
            <a:ext cx="0" cy="634603"/>
          </a:xfrm>
          <a:prstGeom prst="line">
            <a:avLst/>
          </a:prstGeom>
        </p:spPr>
        <p:style>
          <a:lnRef idx="3">
            <a:schemeClr val="dk1"/>
          </a:lnRef>
          <a:fillRef idx="0">
            <a:schemeClr val="dk1"/>
          </a:fillRef>
          <a:effectRef idx="2">
            <a:schemeClr val="dk1"/>
          </a:effectRef>
          <a:fontRef idx="minor">
            <a:schemeClr val="tx1"/>
          </a:fontRef>
        </p:style>
      </p:cxnSp>
      <p:pic>
        <p:nvPicPr>
          <p:cNvPr id="22" name="图形 21">
            <a:extLst>
              <a:ext uri="{FF2B5EF4-FFF2-40B4-BE49-F238E27FC236}">
                <a16:creationId xmlns:a16="http://schemas.microsoft.com/office/drawing/2014/main" id="{DB5DF8C9-872F-7C4E-9C48-38876E3837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3824" y="2401293"/>
            <a:ext cx="557322" cy="557322"/>
          </a:xfrm>
          <a:prstGeom prst="rect">
            <a:avLst/>
          </a:prstGeom>
        </p:spPr>
      </p:pic>
      <p:cxnSp>
        <p:nvCxnSpPr>
          <p:cNvPr id="23" name="直接连接符 22">
            <a:extLst>
              <a:ext uri="{FF2B5EF4-FFF2-40B4-BE49-F238E27FC236}">
                <a16:creationId xmlns:a16="http://schemas.microsoft.com/office/drawing/2014/main" id="{C4318EC5-6DC9-F664-D596-0623C4A5E69E}"/>
              </a:ext>
            </a:extLst>
          </p:cNvPr>
          <p:cNvCxnSpPr>
            <a:stCxn id="22" idx="3"/>
            <a:endCxn id="12" idx="1"/>
          </p:cNvCxnSpPr>
          <p:nvPr/>
        </p:nvCxnSpPr>
        <p:spPr>
          <a:xfrm>
            <a:off x="4511146" y="2679954"/>
            <a:ext cx="1152795" cy="0"/>
          </a:xfrm>
          <a:prstGeom prst="line">
            <a:avLst/>
          </a:prstGeom>
        </p:spPr>
        <p:style>
          <a:lnRef idx="3">
            <a:schemeClr val="dk1"/>
          </a:lnRef>
          <a:fillRef idx="0">
            <a:schemeClr val="dk1"/>
          </a:fillRef>
          <a:effectRef idx="2">
            <a:schemeClr val="dk1"/>
          </a:effectRef>
          <a:fontRef idx="minor">
            <a:schemeClr val="tx1"/>
          </a:fontRef>
        </p:style>
      </p:cxnSp>
      <p:cxnSp>
        <p:nvCxnSpPr>
          <p:cNvPr id="24" name="直接连接符 23">
            <a:extLst>
              <a:ext uri="{FF2B5EF4-FFF2-40B4-BE49-F238E27FC236}">
                <a16:creationId xmlns:a16="http://schemas.microsoft.com/office/drawing/2014/main" id="{12F4FF8D-4119-13CE-6950-7C6519C352BC}"/>
              </a:ext>
            </a:extLst>
          </p:cNvPr>
          <p:cNvCxnSpPr>
            <a:stCxn id="12" idx="2"/>
            <a:endCxn id="10" idx="0"/>
          </p:cNvCxnSpPr>
          <p:nvPr/>
        </p:nvCxnSpPr>
        <p:spPr>
          <a:xfrm flipH="1">
            <a:off x="5068469" y="2958615"/>
            <a:ext cx="874134" cy="634603"/>
          </a:xfrm>
          <a:prstGeom prst="line">
            <a:avLst/>
          </a:prstGeom>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192AB23C-7BA6-4418-B281-B5EAFB97F153}"/>
              </a:ext>
            </a:extLst>
          </p:cNvPr>
          <p:cNvCxnSpPr>
            <a:stCxn id="9" idx="2"/>
            <a:endCxn id="8" idx="1"/>
          </p:cNvCxnSpPr>
          <p:nvPr/>
        </p:nvCxnSpPr>
        <p:spPr>
          <a:xfrm>
            <a:off x="2353179" y="3023711"/>
            <a:ext cx="409698" cy="848170"/>
          </a:xfrm>
          <a:prstGeom prst="line">
            <a:avLst/>
          </a:prstGeom>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2C072E3A-9B1F-C744-51F3-E02DC698E1AE}"/>
              </a:ext>
            </a:extLst>
          </p:cNvPr>
          <p:cNvCxnSpPr>
            <a:stCxn id="14" idx="0"/>
            <a:endCxn id="11" idx="3"/>
          </p:cNvCxnSpPr>
          <p:nvPr/>
        </p:nvCxnSpPr>
        <p:spPr>
          <a:xfrm flipH="1" flipV="1">
            <a:off x="7374060" y="3871879"/>
            <a:ext cx="416729" cy="978285"/>
          </a:xfrm>
          <a:prstGeom prst="line">
            <a:avLst/>
          </a:prstGeom>
        </p:spPr>
        <p:style>
          <a:lnRef idx="2">
            <a:schemeClr val="dk1"/>
          </a:lnRef>
          <a:fillRef idx="0">
            <a:schemeClr val="dk1"/>
          </a:fillRef>
          <a:effectRef idx="1">
            <a:schemeClr val="dk1"/>
          </a:effectRef>
          <a:fontRef idx="minor">
            <a:schemeClr val="tx1"/>
          </a:fontRef>
        </p:style>
      </p:cxnSp>
      <p:sp>
        <p:nvSpPr>
          <p:cNvPr id="27" name="文本框 26">
            <a:extLst>
              <a:ext uri="{FF2B5EF4-FFF2-40B4-BE49-F238E27FC236}">
                <a16:creationId xmlns:a16="http://schemas.microsoft.com/office/drawing/2014/main" id="{0E86E1C5-9301-5C26-21B4-3E065CD66056}"/>
              </a:ext>
            </a:extLst>
          </p:cNvPr>
          <p:cNvSpPr txBox="1"/>
          <p:nvPr/>
        </p:nvSpPr>
        <p:spPr>
          <a:xfrm>
            <a:off x="2025005" y="2047966"/>
            <a:ext cx="713075" cy="327077"/>
          </a:xfrm>
          <a:prstGeom prst="rect">
            <a:avLst/>
          </a:prstGeom>
          <a:noFill/>
        </p:spPr>
        <p:txBody>
          <a:bodyPr wrap="square" rtlCol="0">
            <a:spAutoFit/>
          </a:bodyPr>
          <a:lstStyle/>
          <a:p>
            <a:pPr>
              <a:lnSpc>
                <a:spcPct val="120000"/>
              </a:lnSpc>
            </a:pPr>
            <a:r>
              <a:rPr lang="en-US" altLang="zh-CN" sz="1400" dirty="0">
                <a:cs typeface="+mn-ea"/>
                <a:sym typeface="+mn-lt"/>
              </a:rPr>
              <a:t>Src</a:t>
            </a:r>
            <a:endParaRPr lang="zh-CN" altLang="en-US" sz="1400" dirty="0">
              <a:cs typeface="+mn-ea"/>
              <a:sym typeface="+mn-lt"/>
            </a:endParaRPr>
          </a:p>
        </p:txBody>
      </p:sp>
      <p:sp>
        <p:nvSpPr>
          <p:cNvPr id="28" name="文本框 27">
            <a:extLst>
              <a:ext uri="{FF2B5EF4-FFF2-40B4-BE49-F238E27FC236}">
                <a16:creationId xmlns:a16="http://schemas.microsoft.com/office/drawing/2014/main" id="{7FA9C3CF-1308-CDF2-04B0-E91CD743E077}"/>
              </a:ext>
            </a:extLst>
          </p:cNvPr>
          <p:cNvSpPr txBox="1"/>
          <p:nvPr/>
        </p:nvSpPr>
        <p:spPr>
          <a:xfrm>
            <a:off x="6713236" y="4846309"/>
            <a:ext cx="869187" cy="327077"/>
          </a:xfrm>
          <a:prstGeom prst="rect">
            <a:avLst/>
          </a:prstGeom>
          <a:noFill/>
        </p:spPr>
        <p:txBody>
          <a:bodyPr wrap="square" rtlCol="0">
            <a:spAutoFit/>
          </a:bodyPr>
          <a:lstStyle/>
          <a:p>
            <a:pPr>
              <a:lnSpc>
                <a:spcPct val="120000"/>
              </a:lnSpc>
            </a:pPr>
            <a:r>
              <a:rPr lang="en-US" altLang="zh-CN" sz="1400" dirty="0">
                <a:cs typeface="+mn-ea"/>
                <a:sym typeface="+mn-lt"/>
              </a:rPr>
              <a:t>Dest</a:t>
            </a:r>
            <a:endParaRPr lang="zh-CN" altLang="en-US" sz="1400" dirty="0">
              <a:cs typeface="+mn-ea"/>
              <a:sym typeface="+mn-lt"/>
            </a:endParaRPr>
          </a:p>
        </p:txBody>
      </p:sp>
      <p:grpSp>
        <p:nvGrpSpPr>
          <p:cNvPr id="30" name="组合 29">
            <a:extLst>
              <a:ext uri="{FF2B5EF4-FFF2-40B4-BE49-F238E27FC236}">
                <a16:creationId xmlns:a16="http://schemas.microsoft.com/office/drawing/2014/main" id="{682A1CCC-F81E-791F-EC68-326C83990422}"/>
              </a:ext>
            </a:extLst>
          </p:cNvPr>
          <p:cNvGrpSpPr/>
          <p:nvPr/>
        </p:nvGrpSpPr>
        <p:grpSpPr>
          <a:xfrm rot="3847590">
            <a:off x="2154903" y="3394643"/>
            <a:ext cx="400819" cy="180847"/>
            <a:chOff x="4245572" y="5020244"/>
            <a:chExt cx="255176" cy="115134"/>
          </a:xfrm>
        </p:grpSpPr>
        <p:sp>
          <p:nvSpPr>
            <p:cNvPr id="44" name="矩形 43">
              <a:extLst>
                <a:ext uri="{FF2B5EF4-FFF2-40B4-BE49-F238E27FC236}">
                  <a16:creationId xmlns:a16="http://schemas.microsoft.com/office/drawing/2014/main" id="{3781C7D6-2E53-1393-F58C-38300949E059}"/>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45" name="直接箭头连接符 44">
              <a:extLst>
                <a:ext uri="{FF2B5EF4-FFF2-40B4-BE49-F238E27FC236}">
                  <a16:creationId xmlns:a16="http://schemas.microsoft.com/office/drawing/2014/main" id="{F2A48900-8396-7C7E-154A-C740E82B0E3E}"/>
                </a:ext>
              </a:extLst>
            </p:cNvPr>
            <p:cNvCxnSpPr>
              <a:cxnSpLocks/>
              <a:stCxn id="44"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E3FD448D-29B6-1F33-015C-448EF4416061}"/>
              </a:ext>
            </a:extLst>
          </p:cNvPr>
          <p:cNvGrpSpPr/>
          <p:nvPr/>
        </p:nvGrpSpPr>
        <p:grpSpPr>
          <a:xfrm>
            <a:off x="3853190" y="3534590"/>
            <a:ext cx="400819" cy="180847"/>
            <a:chOff x="4245572" y="5020244"/>
            <a:chExt cx="255176" cy="115134"/>
          </a:xfrm>
        </p:grpSpPr>
        <p:sp>
          <p:nvSpPr>
            <p:cNvPr id="42" name="矩形 41">
              <a:extLst>
                <a:ext uri="{FF2B5EF4-FFF2-40B4-BE49-F238E27FC236}">
                  <a16:creationId xmlns:a16="http://schemas.microsoft.com/office/drawing/2014/main" id="{FC086A20-8260-182A-E578-5B12E2DE6B6B}"/>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43" name="直接箭头连接符 42">
              <a:extLst>
                <a:ext uri="{FF2B5EF4-FFF2-40B4-BE49-F238E27FC236}">
                  <a16:creationId xmlns:a16="http://schemas.microsoft.com/office/drawing/2014/main" id="{B9C69718-014E-C521-27B4-75BE05108D13}"/>
                </a:ext>
              </a:extLst>
            </p:cNvPr>
            <p:cNvCxnSpPr>
              <a:cxnSpLocks/>
              <a:stCxn id="42"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7ADE02CF-D7A3-49DF-3A44-9798F1AF26F5}"/>
              </a:ext>
            </a:extLst>
          </p:cNvPr>
          <p:cNvGrpSpPr/>
          <p:nvPr/>
        </p:nvGrpSpPr>
        <p:grpSpPr>
          <a:xfrm rot="3821847">
            <a:off x="7583068" y="4229783"/>
            <a:ext cx="400819" cy="180847"/>
            <a:chOff x="4245572" y="5020244"/>
            <a:chExt cx="255176" cy="115134"/>
          </a:xfrm>
        </p:grpSpPr>
        <p:sp>
          <p:nvSpPr>
            <p:cNvPr id="38" name="矩形 37">
              <a:extLst>
                <a:ext uri="{FF2B5EF4-FFF2-40B4-BE49-F238E27FC236}">
                  <a16:creationId xmlns:a16="http://schemas.microsoft.com/office/drawing/2014/main" id="{4ECDA236-F3B3-7DC0-2637-8DE31E623A5E}"/>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39" name="直接箭头连接符 38">
              <a:extLst>
                <a:ext uri="{FF2B5EF4-FFF2-40B4-BE49-F238E27FC236}">
                  <a16:creationId xmlns:a16="http://schemas.microsoft.com/office/drawing/2014/main" id="{A4462E55-7BA1-D758-5F37-EE04CDEB5E98}"/>
                </a:ext>
              </a:extLst>
            </p:cNvPr>
            <p:cNvCxnSpPr>
              <a:cxnSpLocks/>
              <a:stCxn id="38"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5AD71A69-4A91-29E0-66AA-31EC7202A736}"/>
              </a:ext>
            </a:extLst>
          </p:cNvPr>
          <p:cNvGrpSpPr/>
          <p:nvPr/>
        </p:nvGrpSpPr>
        <p:grpSpPr>
          <a:xfrm>
            <a:off x="6025645" y="3534590"/>
            <a:ext cx="400819" cy="180847"/>
            <a:chOff x="4245572" y="5020244"/>
            <a:chExt cx="255176" cy="115134"/>
          </a:xfrm>
        </p:grpSpPr>
        <p:sp>
          <p:nvSpPr>
            <p:cNvPr id="36" name="矩形 35">
              <a:extLst>
                <a:ext uri="{FF2B5EF4-FFF2-40B4-BE49-F238E27FC236}">
                  <a16:creationId xmlns:a16="http://schemas.microsoft.com/office/drawing/2014/main" id="{0B1D91BA-BBAA-907E-70E0-E4E30CE1B05F}"/>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37" name="直接箭头连接符 36">
              <a:extLst>
                <a:ext uri="{FF2B5EF4-FFF2-40B4-BE49-F238E27FC236}">
                  <a16:creationId xmlns:a16="http://schemas.microsoft.com/office/drawing/2014/main" id="{0A5C5880-3F75-15B4-F5AA-8217281A74A6}"/>
                </a:ext>
              </a:extLst>
            </p:cNvPr>
            <p:cNvCxnSpPr>
              <a:cxnSpLocks/>
              <a:stCxn id="36"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sp>
        <p:nvSpPr>
          <p:cNvPr id="49" name="对话气泡: 圆角矩形 48">
            <a:extLst>
              <a:ext uri="{FF2B5EF4-FFF2-40B4-BE49-F238E27FC236}">
                <a16:creationId xmlns:a16="http://schemas.microsoft.com/office/drawing/2014/main" id="{EF77BC50-603D-F6F0-6845-DBE8FE485874}"/>
              </a:ext>
            </a:extLst>
          </p:cNvPr>
          <p:cNvSpPr/>
          <p:nvPr/>
        </p:nvSpPr>
        <p:spPr>
          <a:xfrm>
            <a:off x="7613612" y="1307359"/>
            <a:ext cx="2868121" cy="2358028"/>
          </a:xfrm>
          <a:prstGeom prst="wedgeRoundRectCallout">
            <a:avLst>
              <a:gd name="adj1" fmla="val -56286"/>
              <a:gd name="adj2" fmla="val 59696"/>
              <a:gd name="adj3" fmla="val 16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285750" indent="-285750">
              <a:lnSpc>
                <a:spcPct val="120000"/>
              </a:lnSpc>
              <a:buFont typeface="Arial" panose="020B0604020202020204" pitchFamily="34" charset="0"/>
              <a:buChar char="•"/>
            </a:pPr>
            <a:r>
              <a:rPr lang="zh-CN" altLang="en-US" dirty="0">
                <a:cs typeface="+mn-ea"/>
                <a:sym typeface="+mn-lt"/>
              </a:rPr>
              <a:t>路由器通过</a:t>
            </a:r>
            <a:r>
              <a:rPr lang="zh-CN" altLang="en-US" b="1" dirty="0">
                <a:cs typeface="+mn-ea"/>
                <a:sym typeface="+mn-lt"/>
              </a:rPr>
              <a:t>网络层报文头</a:t>
            </a:r>
            <a:r>
              <a:rPr lang="zh-CN" altLang="en-US" dirty="0">
                <a:cs typeface="+mn-ea"/>
                <a:sym typeface="+mn-lt"/>
              </a:rPr>
              <a:t>中的目的</a:t>
            </a:r>
            <a:r>
              <a:rPr lang="en-US" altLang="zh-CN" b="1" dirty="0">
                <a:cs typeface="+mn-ea"/>
                <a:sym typeface="+mn-lt"/>
              </a:rPr>
              <a:t>IP</a:t>
            </a:r>
            <a:r>
              <a:rPr lang="zh-CN" altLang="en-US" b="1" dirty="0">
                <a:cs typeface="+mn-ea"/>
                <a:sym typeface="+mn-lt"/>
              </a:rPr>
              <a:t>地址</a:t>
            </a:r>
            <a:r>
              <a:rPr lang="zh-CN" altLang="en-US" dirty="0">
                <a:cs typeface="+mn-ea"/>
                <a:sym typeface="+mn-lt"/>
              </a:rPr>
              <a:t>确定数据包的目的地</a:t>
            </a:r>
            <a:endParaRPr lang="en-US" altLang="zh-CN" dirty="0">
              <a:cs typeface="+mn-ea"/>
              <a:sym typeface="+mn-lt"/>
            </a:endParaRPr>
          </a:p>
          <a:p>
            <a:pPr marL="285750" indent="-285750">
              <a:lnSpc>
                <a:spcPct val="120000"/>
              </a:lnSpc>
              <a:buFont typeface="Arial" panose="020B0604020202020204" pitchFamily="34" charset="0"/>
              <a:buChar char="•"/>
            </a:pPr>
            <a:r>
              <a:rPr lang="zh-CN" altLang="en-US" dirty="0">
                <a:cs typeface="+mn-ea"/>
                <a:sym typeface="+mn-lt"/>
              </a:rPr>
              <a:t>路由器使用目的</a:t>
            </a:r>
            <a:r>
              <a:rPr lang="en-US" altLang="zh-CN" dirty="0">
                <a:cs typeface="+mn-ea"/>
                <a:sym typeface="+mn-lt"/>
              </a:rPr>
              <a:t>IP</a:t>
            </a:r>
            <a:r>
              <a:rPr lang="zh-CN" altLang="en-US" dirty="0">
                <a:cs typeface="+mn-ea"/>
                <a:sym typeface="+mn-lt"/>
              </a:rPr>
              <a:t>查找转发表确定从哪个接口将报文转发出去</a:t>
            </a:r>
          </a:p>
        </p:txBody>
      </p:sp>
      <p:sp>
        <p:nvSpPr>
          <p:cNvPr id="50" name="日期占位符 3">
            <a:extLst>
              <a:ext uri="{FF2B5EF4-FFF2-40B4-BE49-F238E27FC236}">
                <a16:creationId xmlns:a16="http://schemas.microsoft.com/office/drawing/2014/main" id="{C2BEF67E-F8BC-1E18-047E-0642D9D822F6}"/>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1" name="页脚占位符 4">
            <a:extLst>
              <a:ext uri="{FF2B5EF4-FFF2-40B4-BE49-F238E27FC236}">
                <a16:creationId xmlns:a16="http://schemas.microsoft.com/office/drawing/2014/main" id="{0648E17F-F04D-C187-F8CF-DAC431979C3F}"/>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2" name="灯片编号占位符 5">
            <a:extLst>
              <a:ext uri="{FF2B5EF4-FFF2-40B4-BE49-F238E27FC236}">
                <a16:creationId xmlns:a16="http://schemas.microsoft.com/office/drawing/2014/main" id="{64DE8C41-8C85-BBEE-848D-7F8D93B1740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57</a:t>
            </a:fld>
            <a:endParaRPr lang="en-US">
              <a:cs typeface="+mn-ea"/>
              <a:sym typeface="+mn-lt"/>
            </a:endParaRPr>
          </a:p>
        </p:txBody>
      </p:sp>
    </p:spTree>
    <p:custDataLst>
      <p:tags r:id="rId1"/>
    </p:custDataLst>
    <p:extLst>
      <p:ext uri="{BB962C8B-B14F-4D97-AF65-F5344CB8AC3E}">
        <p14:creationId xmlns:p14="http://schemas.microsoft.com/office/powerpoint/2010/main" val="476570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地址</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570566"/>
            <a:ext cx="5583767" cy="4563533"/>
          </a:xfrm>
        </p:spPr>
        <p:txBody>
          <a:bodyPr vert="horz" lIns="91440" tIns="45720" rIns="91440" bIns="45720" rtlCol="0">
            <a:normAutofit fontScale="92500" lnSpcReduction="2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网络中每个独立主机</a:t>
            </a:r>
            <a:r>
              <a:rPr lang="en-US" altLang="zh-CN" sz="2400" dirty="0">
                <a:solidFill>
                  <a:schemeClr val="accent1"/>
                </a:solidFill>
                <a:cs typeface="+mn-ea"/>
                <a:sym typeface="+mn-lt"/>
              </a:rPr>
              <a:t>/</a:t>
            </a:r>
            <a:r>
              <a:rPr lang="zh-CN" altLang="en-US" sz="2400" dirty="0">
                <a:solidFill>
                  <a:schemeClr val="accent1"/>
                </a:solidFill>
                <a:cs typeface="+mn-ea"/>
                <a:sym typeface="+mn-lt"/>
              </a:rPr>
              <a:t>路由器的每个接口必须有一个唯一的</a:t>
            </a:r>
            <a:r>
              <a:rPr lang="en-US" altLang="zh-CN" sz="2400" dirty="0">
                <a:solidFill>
                  <a:schemeClr val="accent1"/>
                </a:solidFill>
                <a:cs typeface="+mn-ea"/>
                <a:sym typeface="+mn-lt"/>
              </a:rPr>
              <a:t>Internet </a:t>
            </a:r>
            <a:r>
              <a:rPr lang="zh-CN" altLang="en-US" sz="2400" dirty="0">
                <a:solidFill>
                  <a:schemeClr val="accent1"/>
                </a:solidFill>
                <a:cs typeface="+mn-ea"/>
                <a:sym typeface="+mn-lt"/>
              </a:rPr>
              <a:t>地址，也称为</a:t>
            </a:r>
            <a:r>
              <a:rPr lang="en-US" altLang="zh-CN" sz="2400" dirty="0">
                <a:solidFill>
                  <a:schemeClr val="accent1"/>
                </a:solidFill>
                <a:cs typeface="+mn-ea"/>
                <a:sym typeface="+mn-lt"/>
              </a:rPr>
              <a:t>IP</a:t>
            </a:r>
            <a:r>
              <a:rPr lang="zh-CN" altLang="en-US" sz="2400" dirty="0">
                <a:solidFill>
                  <a:schemeClr val="accent1"/>
                </a:solidFill>
                <a:cs typeface="+mn-ea"/>
                <a:sym typeface="+mn-lt"/>
              </a:rPr>
              <a:t>地址。</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通常路由器有多个接口，高端</a:t>
            </a:r>
            <a:r>
              <a:rPr lang="en-US" altLang="zh-CN" sz="2000" dirty="0">
                <a:solidFill>
                  <a:schemeClr val="accent1"/>
                </a:solidFill>
                <a:cs typeface="+mn-ea"/>
                <a:sym typeface="+mn-lt"/>
              </a:rPr>
              <a:t>/</a:t>
            </a:r>
            <a:r>
              <a:rPr lang="zh-CN" altLang="en-US" sz="2000" dirty="0">
                <a:solidFill>
                  <a:schemeClr val="accent1"/>
                </a:solidFill>
                <a:cs typeface="+mn-ea"/>
                <a:sym typeface="+mn-lt"/>
              </a:rPr>
              <a:t>核心路由器多至几十个接口</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主机通常有</a:t>
            </a:r>
            <a:r>
              <a:rPr lang="en-US" altLang="zh-CN" sz="2000" dirty="0">
                <a:solidFill>
                  <a:schemeClr val="accent1"/>
                </a:solidFill>
                <a:cs typeface="+mn-ea"/>
                <a:sym typeface="+mn-lt"/>
              </a:rPr>
              <a:t>1</a:t>
            </a:r>
            <a:r>
              <a:rPr lang="zh-CN" altLang="en-US" sz="2000" dirty="0">
                <a:solidFill>
                  <a:schemeClr val="accent1"/>
                </a:solidFill>
                <a:cs typeface="+mn-ea"/>
                <a:sym typeface="+mn-lt"/>
              </a:rPr>
              <a:t>个或</a:t>
            </a:r>
            <a:r>
              <a:rPr lang="en-US" altLang="zh-CN" sz="2000" dirty="0">
                <a:solidFill>
                  <a:schemeClr val="accent1"/>
                </a:solidFill>
                <a:cs typeface="+mn-ea"/>
                <a:sym typeface="+mn-lt"/>
              </a:rPr>
              <a:t>2</a:t>
            </a:r>
            <a:r>
              <a:rPr lang="zh-CN" altLang="en-US" sz="2000" dirty="0">
                <a:solidFill>
                  <a:schemeClr val="accent1"/>
                </a:solidFill>
                <a:cs typeface="+mn-ea"/>
                <a:sym typeface="+mn-lt"/>
              </a:rPr>
              <a:t>个接口（如以太网接口和</a:t>
            </a:r>
            <a:r>
              <a:rPr lang="en-US" altLang="zh-CN" sz="2000" dirty="0">
                <a:solidFill>
                  <a:schemeClr val="accent1"/>
                </a:solidFill>
                <a:cs typeface="+mn-ea"/>
                <a:sym typeface="+mn-lt"/>
              </a:rPr>
              <a:t>WiFi</a:t>
            </a:r>
            <a:r>
              <a:rPr lang="zh-CN" altLang="en-US" sz="2000" dirty="0">
                <a:solidFill>
                  <a:schemeClr val="accent1"/>
                </a:solidFill>
                <a:cs typeface="+mn-ea"/>
                <a:sym typeface="+mn-lt"/>
              </a:rPr>
              <a:t>）</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IP</a:t>
            </a:r>
            <a:r>
              <a:rPr lang="zh-CN" altLang="en-US" sz="2400" dirty="0">
                <a:solidFill>
                  <a:schemeClr val="accent1"/>
                </a:solidFill>
                <a:cs typeface="+mn-ea"/>
                <a:sym typeface="+mn-lt"/>
              </a:rPr>
              <a:t>地址长度为</a:t>
            </a:r>
            <a:r>
              <a:rPr lang="en-US" altLang="zh-CN" sz="2400" dirty="0">
                <a:solidFill>
                  <a:schemeClr val="accent1"/>
                </a:solidFill>
                <a:cs typeface="+mn-ea"/>
                <a:sym typeface="+mn-lt"/>
              </a:rPr>
              <a:t>32</a:t>
            </a:r>
            <a:r>
              <a:rPr lang="zh-CN" altLang="en-US" sz="2400" dirty="0">
                <a:solidFill>
                  <a:schemeClr val="accent1"/>
                </a:solidFill>
                <a:cs typeface="+mn-ea"/>
                <a:sym typeface="+mn-lt"/>
              </a:rPr>
              <a:t>位（</a:t>
            </a:r>
            <a:r>
              <a:rPr lang="en-US" altLang="zh-CN" sz="2400" dirty="0">
                <a:solidFill>
                  <a:schemeClr val="accent1"/>
                </a:solidFill>
                <a:cs typeface="+mn-ea"/>
                <a:sym typeface="+mn-lt"/>
              </a:rPr>
              <a:t>4</a:t>
            </a:r>
            <a:r>
              <a:rPr lang="zh-CN" altLang="en-US" sz="2400" dirty="0">
                <a:solidFill>
                  <a:schemeClr val="accent1"/>
                </a:solidFill>
                <a:cs typeface="+mn-ea"/>
                <a:sym typeface="+mn-lt"/>
              </a:rPr>
              <a:t>个字节）。表示地址空间是</a:t>
            </a:r>
            <a:r>
              <a:rPr lang="en-US" altLang="zh-CN" sz="2400" dirty="0">
                <a:solidFill>
                  <a:schemeClr val="accent1"/>
                </a:solidFill>
                <a:cs typeface="+mn-ea"/>
                <a:sym typeface="+mn-lt"/>
              </a:rPr>
              <a:t>232</a:t>
            </a:r>
            <a:r>
              <a:rPr lang="zh-CN" altLang="en-US" sz="2400" dirty="0">
                <a:solidFill>
                  <a:schemeClr val="accent1"/>
                </a:solidFill>
                <a:cs typeface="+mn-ea"/>
                <a:sym typeface="+mn-lt"/>
              </a:rPr>
              <a:t>，或</a:t>
            </a:r>
            <a:r>
              <a:rPr lang="en-US" altLang="zh-CN" sz="2400" dirty="0">
                <a:solidFill>
                  <a:schemeClr val="accent1"/>
                </a:solidFill>
                <a:cs typeface="+mn-ea"/>
                <a:sym typeface="+mn-lt"/>
              </a:rPr>
              <a:t>4,294,967,296</a:t>
            </a:r>
            <a:r>
              <a:rPr lang="zh-CN" altLang="en-US" sz="2400" dirty="0">
                <a:solidFill>
                  <a:schemeClr val="accent1"/>
                </a:solidFill>
                <a:cs typeface="+mn-ea"/>
                <a:sym typeface="+mn-lt"/>
              </a:rPr>
              <a:t>（超过</a:t>
            </a:r>
            <a:r>
              <a:rPr lang="en-US" altLang="zh-CN" sz="2400" dirty="0">
                <a:solidFill>
                  <a:schemeClr val="accent1"/>
                </a:solidFill>
                <a:cs typeface="+mn-ea"/>
                <a:sym typeface="+mn-lt"/>
              </a:rPr>
              <a:t>40</a:t>
            </a:r>
            <a:r>
              <a:rPr lang="zh-CN" altLang="en-US" sz="2400" dirty="0">
                <a:solidFill>
                  <a:schemeClr val="accent1"/>
                </a:solidFill>
                <a:cs typeface="+mn-ea"/>
                <a:sym typeface="+mn-lt"/>
              </a:rPr>
              <a:t>亿个）。 </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IP</a:t>
            </a:r>
            <a:r>
              <a:rPr lang="zh-CN" altLang="en-US" sz="2400" dirty="0">
                <a:solidFill>
                  <a:schemeClr val="accent1"/>
                </a:solidFill>
                <a:cs typeface="+mn-ea"/>
                <a:sym typeface="+mn-lt"/>
              </a:rPr>
              <a:t>地址的表示方法：三种常用的表示方法</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二进制表示方法</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点分十进制表示方法</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十六进制表示方法。</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pic>
        <p:nvPicPr>
          <p:cNvPr id="3" name="图形 2">
            <a:extLst>
              <a:ext uri="{FF2B5EF4-FFF2-40B4-BE49-F238E27FC236}">
                <a16:creationId xmlns:a16="http://schemas.microsoft.com/office/drawing/2014/main" id="{7047B5FF-33B5-E7D0-E678-611D5F910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3627" y="3443331"/>
            <a:ext cx="698726" cy="698726"/>
          </a:xfrm>
          <a:prstGeom prst="rect">
            <a:avLst/>
          </a:prstGeom>
        </p:spPr>
      </p:pic>
      <p:pic>
        <p:nvPicPr>
          <p:cNvPr id="5" name="图形 4">
            <a:extLst>
              <a:ext uri="{FF2B5EF4-FFF2-40B4-BE49-F238E27FC236}">
                <a16:creationId xmlns:a16="http://schemas.microsoft.com/office/drawing/2014/main" id="{12DCE658-73C0-FCB7-96DD-C973AD56B8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039" y="1530873"/>
            <a:ext cx="815181" cy="617209"/>
          </a:xfrm>
          <a:prstGeom prst="rect">
            <a:avLst/>
          </a:prstGeom>
        </p:spPr>
      </p:pic>
      <p:pic>
        <p:nvPicPr>
          <p:cNvPr id="7" name="图形 6">
            <a:extLst>
              <a:ext uri="{FF2B5EF4-FFF2-40B4-BE49-F238E27FC236}">
                <a16:creationId xmlns:a16="http://schemas.microsoft.com/office/drawing/2014/main" id="{FFCE5321-1996-6C17-F025-9CB3570BAC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4505" y="1530873"/>
            <a:ext cx="815181" cy="617209"/>
          </a:xfrm>
          <a:prstGeom prst="rect">
            <a:avLst/>
          </a:prstGeom>
        </p:spPr>
      </p:pic>
      <p:pic>
        <p:nvPicPr>
          <p:cNvPr id="8" name="图形 7">
            <a:extLst>
              <a:ext uri="{FF2B5EF4-FFF2-40B4-BE49-F238E27FC236}">
                <a16:creationId xmlns:a16="http://schemas.microsoft.com/office/drawing/2014/main" id="{414D8922-E20B-F68C-B91F-E65B82B896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039" y="5405677"/>
            <a:ext cx="815181" cy="617209"/>
          </a:xfrm>
          <a:prstGeom prst="rect">
            <a:avLst/>
          </a:prstGeom>
        </p:spPr>
      </p:pic>
      <p:pic>
        <p:nvPicPr>
          <p:cNvPr id="9" name="图形 8">
            <a:extLst>
              <a:ext uri="{FF2B5EF4-FFF2-40B4-BE49-F238E27FC236}">
                <a16:creationId xmlns:a16="http://schemas.microsoft.com/office/drawing/2014/main" id="{868616A5-2F1E-B44C-E2B3-EE3BCB6AFE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4505" y="5405677"/>
            <a:ext cx="815181" cy="617209"/>
          </a:xfrm>
          <a:prstGeom prst="rect">
            <a:avLst/>
          </a:prstGeom>
        </p:spPr>
      </p:pic>
      <p:cxnSp>
        <p:nvCxnSpPr>
          <p:cNvPr id="12" name="直接连接符 11">
            <a:extLst>
              <a:ext uri="{FF2B5EF4-FFF2-40B4-BE49-F238E27FC236}">
                <a16:creationId xmlns:a16="http://schemas.microsoft.com/office/drawing/2014/main" id="{050DF920-777C-7795-28B7-02E24772BDC9}"/>
              </a:ext>
            </a:extLst>
          </p:cNvPr>
          <p:cNvCxnSpPr>
            <a:cxnSpLocks/>
            <a:stCxn id="3" idx="0"/>
            <a:endCxn id="30" idx="2"/>
          </p:cNvCxnSpPr>
          <p:nvPr/>
        </p:nvCxnSpPr>
        <p:spPr>
          <a:xfrm flipV="1">
            <a:off x="8792990" y="3052985"/>
            <a:ext cx="0" cy="39034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0D800FB-0D3F-F743-1FE4-48816F9AF9D2}"/>
              </a:ext>
            </a:extLst>
          </p:cNvPr>
          <p:cNvSpPr txBox="1"/>
          <p:nvPr/>
        </p:nvSpPr>
        <p:spPr>
          <a:xfrm>
            <a:off x="6125495" y="2138098"/>
            <a:ext cx="1723549" cy="394210"/>
          </a:xfrm>
          <a:prstGeom prst="rect">
            <a:avLst/>
          </a:prstGeom>
          <a:noFill/>
        </p:spPr>
        <p:txBody>
          <a:bodyPr wrap="none" rtlCol="0">
            <a:spAutoFit/>
          </a:bodyPr>
          <a:lstStyle/>
          <a:p>
            <a:pPr>
              <a:lnSpc>
                <a:spcPct val="120000"/>
              </a:lnSpc>
            </a:pPr>
            <a:r>
              <a:rPr lang="en-US" altLang="zh-CN" dirty="0">
                <a:solidFill>
                  <a:srgbClr val="002060"/>
                </a:solidFill>
                <a:cs typeface="+mn-ea"/>
                <a:sym typeface="+mn-lt"/>
              </a:rPr>
              <a:t>202.198.1.2/24</a:t>
            </a:r>
            <a:endParaRPr lang="zh-CN" altLang="en-US" dirty="0">
              <a:solidFill>
                <a:srgbClr val="002060"/>
              </a:solidFill>
              <a:cs typeface="+mn-ea"/>
              <a:sym typeface="+mn-lt"/>
            </a:endParaRPr>
          </a:p>
        </p:txBody>
      </p:sp>
      <p:sp>
        <p:nvSpPr>
          <p:cNvPr id="19" name="文本框 18">
            <a:extLst>
              <a:ext uri="{FF2B5EF4-FFF2-40B4-BE49-F238E27FC236}">
                <a16:creationId xmlns:a16="http://schemas.microsoft.com/office/drawing/2014/main" id="{4302006A-CC8F-E8BE-A5EA-E0AC19ADEE60}"/>
              </a:ext>
            </a:extLst>
          </p:cNvPr>
          <p:cNvSpPr txBox="1"/>
          <p:nvPr/>
        </p:nvSpPr>
        <p:spPr>
          <a:xfrm>
            <a:off x="6125496" y="5049641"/>
            <a:ext cx="1723549" cy="394210"/>
          </a:xfrm>
          <a:prstGeom prst="rect">
            <a:avLst/>
          </a:prstGeom>
          <a:noFill/>
        </p:spPr>
        <p:txBody>
          <a:bodyPr wrap="none" rtlCol="0">
            <a:spAutoFit/>
          </a:bodyPr>
          <a:lstStyle/>
          <a:p>
            <a:pPr>
              <a:lnSpc>
                <a:spcPct val="120000"/>
              </a:lnSpc>
            </a:pPr>
            <a:r>
              <a:rPr lang="en-US" altLang="zh-CN" dirty="0">
                <a:solidFill>
                  <a:srgbClr val="002060"/>
                </a:solidFill>
                <a:cs typeface="+mn-ea"/>
                <a:sym typeface="+mn-lt"/>
              </a:rPr>
              <a:t>202.198.2.2/24</a:t>
            </a:r>
            <a:endParaRPr lang="zh-CN" altLang="en-US" dirty="0">
              <a:solidFill>
                <a:srgbClr val="002060"/>
              </a:solidFill>
              <a:cs typeface="+mn-ea"/>
              <a:sym typeface="+mn-lt"/>
            </a:endParaRPr>
          </a:p>
        </p:txBody>
      </p:sp>
      <p:sp>
        <p:nvSpPr>
          <p:cNvPr id="20" name="文本框 19">
            <a:extLst>
              <a:ext uri="{FF2B5EF4-FFF2-40B4-BE49-F238E27FC236}">
                <a16:creationId xmlns:a16="http://schemas.microsoft.com/office/drawing/2014/main" id="{60A76241-349E-7CD6-7180-EE2AD8EA2A43}"/>
              </a:ext>
            </a:extLst>
          </p:cNvPr>
          <p:cNvSpPr txBox="1"/>
          <p:nvPr/>
        </p:nvSpPr>
        <p:spPr>
          <a:xfrm>
            <a:off x="9094313" y="3608028"/>
            <a:ext cx="877163" cy="396134"/>
          </a:xfrm>
          <a:prstGeom prst="rect">
            <a:avLst/>
          </a:prstGeom>
          <a:noFill/>
        </p:spPr>
        <p:txBody>
          <a:bodyPr wrap="none" rtlCol="0">
            <a:spAutoFit/>
          </a:bodyPr>
          <a:lstStyle/>
          <a:p>
            <a:pPr>
              <a:lnSpc>
                <a:spcPct val="120000"/>
              </a:lnSpc>
            </a:pPr>
            <a:r>
              <a:rPr lang="zh-CN" altLang="en-US" dirty="0">
                <a:cs typeface="+mn-ea"/>
                <a:sym typeface="+mn-lt"/>
              </a:rPr>
              <a:t>路由器</a:t>
            </a:r>
          </a:p>
        </p:txBody>
      </p:sp>
      <p:sp>
        <p:nvSpPr>
          <p:cNvPr id="21" name="文本框 20">
            <a:extLst>
              <a:ext uri="{FF2B5EF4-FFF2-40B4-BE49-F238E27FC236}">
                <a16:creationId xmlns:a16="http://schemas.microsoft.com/office/drawing/2014/main" id="{C1B60FB5-35BF-BF92-8131-3A9F1E684E9E}"/>
              </a:ext>
            </a:extLst>
          </p:cNvPr>
          <p:cNvSpPr txBox="1"/>
          <p:nvPr/>
        </p:nvSpPr>
        <p:spPr>
          <a:xfrm>
            <a:off x="9632094" y="2142468"/>
            <a:ext cx="1723549" cy="394210"/>
          </a:xfrm>
          <a:prstGeom prst="rect">
            <a:avLst/>
          </a:prstGeom>
          <a:noFill/>
        </p:spPr>
        <p:txBody>
          <a:bodyPr wrap="none" rtlCol="0">
            <a:spAutoFit/>
          </a:bodyPr>
          <a:lstStyle/>
          <a:p>
            <a:pPr>
              <a:lnSpc>
                <a:spcPct val="120000"/>
              </a:lnSpc>
            </a:pPr>
            <a:r>
              <a:rPr lang="en-US" altLang="zh-CN" dirty="0">
                <a:solidFill>
                  <a:srgbClr val="002060"/>
                </a:solidFill>
                <a:cs typeface="+mn-ea"/>
                <a:sym typeface="+mn-lt"/>
              </a:rPr>
              <a:t>202.198.1.3/24</a:t>
            </a:r>
            <a:endParaRPr lang="zh-CN" altLang="en-US" dirty="0">
              <a:solidFill>
                <a:srgbClr val="002060"/>
              </a:solidFill>
              <a:cs typeface="+mn-ea"/>
              <a:sym typeface="+mn-lt"/>
            </a:endParaRPr>
          </a:p>
        </p:txBody>
      </p:sp>
      <p:sp>
        <p:nvSpPr>
          <p:cNvPr id="22" name="文本框 21">
            <a:extLst>
              <a:ext uri="{FF2B5EF4-FFF2-40B4-BE49-F238E27FC236}">
                <a16:creationId xmlns:a16="http://schemas.microsoft.com/office/drawing/2014/main" id="{D2B3377D-CE79-6FC9-952D-F4FADDF577B6}"/>
              </a:ext>
            </a:extLst>
          </p:cNvPr>
          <p:cNvSpPr txBox="1"/>
          <p:nvPr/>
        </p:nvSpPr>
        <p:spPr>
          <a:xfrm>
            <a:off x="9632095" y="5054510"/>
            <a:ext cx="1723549" cy="394210"/>
          </a:xfrm>
          <a:prstGeom prst="rect">
            <a:avLst/>
          </a:prstGeom>
          <a:noFill/>
        </p:spPr>
        <p:txBody>
          <a:bodyPr wrap="none" rtlCol="0">
            <a:spAutoFit/>
          </a:bodyPr>
          <a:lstStyle/>
          <a:p>
            <a:pPr>
              <a:lnSpc>
                <a:spcPct val="120000"/>
              </a:lnSpc>
            </a:pPr>
            <a:r>
              <a:rPr lang="en-US" altLang="zh-CN" dirty="0">
                <a:solidFill>
                  <a:srgbClr val="002060"/>
                </a:solidFill>
                <a:cs typeface="+mn-ea"/>
                <a:sym typeface="+mn-lt"/>
              </a:rPr>
              <a:t>202.198.2.3/24</a:t>
            </a:r>
            <a:endParaRPr lang="zh-CN" altLang="en-US" dirty="0">
              <a:solidFill>
                <a:srgbClr val="002060"/>
              </a:solidFill>
              <a:cs typeface="+mn-ea"/>
              <a:sym typeface="+mn-lt"/>
            </a:endParaRPr>
          </a:p>
        </p:txBody>
      </p:sp>
      <p:sp>
        <p:nvSpPr>
          <p:cNvPr id="23" name="文本框 22">
            <a:extLst>
              <a:ext uri="{FF2B5EF4-FFF2-40B4-BE49-F238E27FC236}">
                <a16:creationId xmlns:a16="http://schemas.microsoft.com/office/drawing/2014/main" id="{330FB268-C842-3823-A69E-1A728BC1D03F}"/>
              </a:ext>
            </a:extLst>
          </p:cNvPr>
          <p:cNvSpPr txBox="1"/>
          <p:nvPr/>
        </p:nvSpPr>
        <p:spPr>
          <a:xfrm>
            <a:off x="11086730" y="3617111"/>
            <a:ext cx="864339" cy="396134"/>
          </a:xfrm>
          <a:prstGeom prst="rect">
            <a:avLst/>
          </a:prstGeom>
          <a:noFill/>
        </p:spPr>
        <p:txBody>
          <a:bodyPr wrap="none" rtlCol="0">
            <a:spAutoFit/>
          </a:bodyPr>
          <a:lstStyle/>
          <a:p>
            <a:pPr>
              <a:lnSpc>
                <a:spcPct val="120000"/>
              </a:lnSpc>
            </a:pPr>
            <a:r>
              <a:rPr lang="en-US" altLang="zh-CN" dirty="0">
                <a:cs typeface="+mn-ea"/>
                <a:sym typeface="+mn-lt"/>
              </a:rPr>
              <a:t>IP</a:t>
            </a:r>
            <a:r>
              <a:rPr lang="zh-CN" altLang="en-US" dirty="0">
                <a:cs typeface="+mn-ea"/>
                <a:sym typeface="+mn-lt"/>
              </a:rPr>
              <a:t>地址</a:t>
            </a:r>
          </a:p>
        </p:txBody>
      </p:sp>
      <p:sp>
        <p:nvSpPr>
          <p:cNvPr id="34" name="日期占位符 3">
            <a:extLst>
              <a:ext uri="{FF2B5EF4-FFF2-40B4-BE49-F238E27FC236}">
                <a16:creationId xmlns:a16="http://schemas.microsoft.com/office/drawing/2014/main" id="{9708FE26-7319-F30F-AA94-21A2A405B15C}"/>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35" name="页脚占位符 4">
            <a:extLst>
              <a:ext uri="{FF2B5EF4-FFF2-40B4-BE49-F238E27FC236}">
                <a16:creationId xmlns:a16="http://schemas.microsoft.com/office/drawing/2014/main" id="{5AA2A2B1-A0CB-F6D7-4770-540BC49F7E6E}"/>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36" name="灯片编号占位符 5">
            <a:extLst>
              <a:ext uri="{FF2B5EF4-FFF2-40B4-BE49-F238E27FC236}">
                <a16:creationId xmlns:a16="http://schemas.microsoft.com/office/drawing/2014/main" id="{B21FB3A7-DBB4-1357-F09E-2151AB27BEE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58</a:t>
            </a:fld>
            <a:endParaRPr lang="en-US">
              <a:cs typeface="+mn-ea"/>
              <a:sym typeface="+mn-lt"/>
            </a:endParaRPr>
          </a:p>
        </p:txBody>
      </p:sp>
      <p:pic>
        <p:nvPicPr>
          <p:cNvPr id="30" name="图形 29">
            <a:extLst>
              <a:ext uri="{FF2B5EF4-FFF2-40B4-BE49-F238E27FC236}">
                <a16:creationId xmlns:a16="http://schemas.microsoft.com/office/drawing/2014/main" id="{D5207B08-0E95-4246-B619-FC3798A415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3627" y="2354259"/>
            <a:ext cx="698726" cy="698726"/>
          </a:xfrm>
          <a:prstGeom prst="rect">
            <a:avLst/>
          </a:prstGeom>
        </p:spPr>
      </p:pic>
      <p:pic>
        <p:nvPicPr>
          <p:cNvPr id="32" name="图形 31">
            <a:extLst>
              <a:ext uri="{FF2B5EF4-FFF2-40B4-BE49-F238E27FC236}">
                <a16:creationId xmlns:a16="http://schemas.microsoft.com/office/drawing/2014/main" id="{0BC01A67-5906-4E17-A73D-657B442674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3627" y="4535753"/>
            <a:ext cx="698726" cy="698726"/>
          </a:xfrm>
          <a:prstGeom prst="rect">
            <a:avLst/>
          </a:prstGeom>
        </p:spPr>
      </p:pic>
      <p:cxnSp>
        <p:nvCxnSpPr>
          <p:cNvPr id="37" name="直接连接符 36">
            <a:extLst>
              <a:ext uri="{FF2B5EF4-FFF2-40B4-BE49-F238E27FC236}">
                <a16:creationId xmlns:a16="http://schemas.microsoft.com/office/drawing/2014/main" id="{C80587DF-FBE8-4724-BAE8-218D2FBCEEAA}"/>
              </a:ext>
            </a:extLst>
          </p:cNvPr>
          <p:cNvCxnSpPr>
            <a:cxnSpLocks/>
            <a:stCxn id="32" idx="0"/>
            <a:endCxn id="3" idx="2"/>
          </p:cNvCxnSpPr>
          <p:nvPr/>
        </p:nvCxnSpPr>
        <p:spPr>
          <a:xfrm flipV="1">
            <a:off x="8792990" y="4142057"/>
            <a:ext cx="0" cy="39369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4ABC9238-D682-440B-8856-916FA2F23402}"/>
              </a:ext>
            </a:extLst>
          </p:cNvPr>
          <p:cNvCxnSpPr>
            <a:stCxn id="30" idx="3"/>
            <a:endCxn id="7" idx="2"/>
          </p:cNvCxnSpPr>
          <p:nvPr/>
        </p:nvCxnSpPr>
        <p:spPr>
          <a:xfrm flipV="1">
            <a:off x="9142353" y="2148082"/>
            <a:ext cx="489743" cy="5555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C032F5EF-CE71-4CFF-A6BB-48CB94DA1C27}"/>
              </a:ext>
            </a:extLst>
          </p:cNvPr>
          <p:cNvCxnSpPr>
            <a:stCxn id="30" idx="1"/>
            <a:endCxn id="5" idx="2"/>
          </p:cNvCxnSpPr>
          <p:nvPr/>
        </p:nvCxnSpPr>
        <p:spPr>
          <a:xfrm rot="10800000">
            <a:off x="7845631" y="2148082"/>
            <a:ext cx="597997" cy="5555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32E8C9C6-D917-404A-A1D5-BB708799EFAC}"/>
              </a:ext>
            </a:extLst>
          </p:cNvPr>
          <p:cNvCxnSpPr>
            <a:stCxn id="32" idx="3"/>
            <a:endCxn id="9" idx="0"/>
          </p:cNvCxnSpPr>
          <p:nvPr/>
        </p:nvCxnSpPr>
        <p:spPr>
          <a:xfrm>
            <a:off x="9142353" y="4885116"/>
            <a:ext cx="489743" cy="5205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8979EF47-E56A-4FF2-B669-BB57BE82DED0}"/>
              </a:ext>
            </a:extLst>
          </p:cNvPr>
          <p:cNvCxnSpPr>
            <a:stCxn id="32" idx="1"/>
            <a:endCxn id="8" idx="0"/>
          </p:cNvCxnSpPr>
          <p:nvPr/>
        </p:nvCxnSpPr>
        <p:spPr>
          <a:xfrm rot="10800000" flipV="1">
            <a:off x="7845631" y="4885115"/>
            <a:ext cx="597997" cy="5205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16B26CED-B053-4842-B14A-9F0D2D5AB138}"/>
              </a:ext>
            </a:extLst>
          </p:cNvPr>
          <p:cNvSpPr txBox="1"/>
          <p:nvPr/>
        </p:nvSpPr>
        <p:spPr>
          <a:xfrm>
            <a:off x="8354409" y="2014547"/>
            <a:ext cx="877163" cy="396134"/>
          </a:xfrm>
          <a:prstGeom prst="rect">
            <a:avLst/>
          </a:prstGeom>
          <a:noFill/>
        </p:spPr>
        <p:txBody>
          <a:bodyPr wrap="none" rtlCol="0">
            <a:spAutoFit/>
          </a:bodyPr>
          <a:lstStyle/>
          <a:p>
            <a:pPr>
              <a:lnSpc>
                <a:spcPct val="120000"/>
              </a:lnSpc>
            </a:pPr>
            <a:r>
              <a:rPr lang="zh-CN" altLang="en-US" dirty="0">
                <a:cs typeface="+mn-ea"/>
                <a:sym typeface="+mn-lt"/>
              </a:rPr>
              <a:t>交换机</a:t>
            </a:r>
          </a:p>
        </p:txBody>
      </p:sp>
      <p:sp>
        <p:nvSpPr>
          <p:cNvPr id="47" name="文本框 46">
            <a:extLst>
              <a:ext uri="{FF2B5EF4-FFF2-40B4-BE49-F238E27FC236}">
                <a16:creationId xmlns:a16="http://schemas.microsoft.com/office/drawing/2014/main" id="{CD806DD8-9C70-4E2B-8C78-1798A7D3CDC4}"/>
              </a:ext>
            </a:extLst>
          </p:cNvPr>
          <p:cNvSpPr txBox="1"/>
          <p:nvPr/>
        </p:nvSpPr>
        <p:spPr>
          <a:xfrm>
            <a:off x="8354409" y="5210194"/>
            <a:ext cx="877163" cy="396134"/>
          </a:xfrm>
          <a:prstGeom prst="rect">
            <a:avLst/>
          </a:prstGeom>
          <a:noFill/>
        </p:spPr>
        <p:txBody>
          <a:bodyPr wrap="none" rtlCol="0">
            <a:spAutoFit/>
          </a:bodyPr>
          <a:lstStyle/>
          <a:p>
            <a:pPr>
              <a:lnSpc>
                <a:spcPct val="120000"/>
              </a:lnSpc>
            </a:pPr>
            <a:r>
              <a:rPr lang="zh-CN" altLang="en-US" dirty="0">
                <a:cs typeface="+mn-ea"/>
                <a:sym typeface="+mn-lt"/>
              </a:rPr>
              <a:t>交换机</a:t>
            </a:r>
          </a:p>
        </p:txBody>
      </p:sp>
      <p:sp>
        <p:nvSpPr>
          <p:cNvPr id="48" name="文本框 47">
            <a:extLst>
              <a:ext uri="{FF2B5EF4-FFF2-40B4-BE49-F238E27FC236}">
                <a16:creationId xmlns:a16="http://schemas.microsoft.com/office/drawing/2014/main" id="{8298AAE1-4ED0-4685-950A-75DFC50596EC}"/>
              </a:ext>
            </a:extLst>
          </p:cNvPr>
          <p:cNvSpPr txBox="1"/>
          <p:nvPr/>
        </p:nvSpPr>
        <p:spPr>
          <a:xfrm>
            <a:off x="8711246" y="3126137"/>
            <a:ext cx="1723549" cy="394210"/>
          </a:xfrm>
          <a:prstGeom prst="rect">
            <a:avLst/>
          </a:prstGeom>
          <a:noFill/>
        </p:spPr>
        <p:txBody>
          <a:bodyPr wrap="none" rtlCol="0">
            <a:spAutoFit/>
          </a:bodyPr>
          <a:lstStyle/>
          <a:p>
            <a:pPr>
              <a:lnSpc>
                <a:spcPct val="120000"/>
              </a:lnSpc>
            </a:pPr>
            <a:r>
              <a:rPr lang="en-US" altLang="zh-CN" dirty="0">
                <a:solidFill>
                  <a:srgbClr val="002060"/>
                </a:solidFill>
                <a:cs typeface="+mn-ea"/>
                <a:sym typeface="+mn-lt"/>
              </a:rPr>
              <a:t>202.198.1.1/24</a:t>
            </a:r>
            <a:endParaRPr lang="zh-CN" altLang="en-US" dirty="0">
              <a:solidFill>
                <a:srgbClr val="002060"/>
              </a:solidFill>
              <a:cs typeface="+mn-ea"/>
              <a:sym typeface="+mn-lt"/>
            </a:endParaRPr>
          </a:p>
        </p:txBody>
      </p:sp>
      <p:sp>
        <p:nvSpPr>
          <p:cNvPr id="49" name="文本框 48">
            <a:extLst>
              <a:ext uri="{FF2B5EF4-FFF2-40B4-BE49-F238E27FC236}">
                <a16:creationId xmlns:a16="http://schemas.microsoft.com/office/drawing/2014/main" id="{A7EC8993-D55D-4FA4-84F8-1B09A0FAA83E}"/>
              </a:ext>
            </a:extLst>
          </p:cNvPr>
          <p:cNvSpPr txBox="1"/>
          <p:nvPr/>
        </p:nvSpPr>
        <p:spPr>
          <a:xfrm>
            <a:off x="8711246" y="4101114"/>
            <a:ext cx="1723549" cy="394210"/>
          </a:xfrm>
          <a:prstGeom prst="rect">
            <a:avLst/>
          </a:prstGeom>
          <a:noFill/>
        </p:spPr>
        <p:txBody>
          <a:bodyPr wrap="none" rtlCol="0">
            <a:spAutoFit/>
          </a:bodyPr>
          <a:lstStyle/>
          <a:p>
            <a:pPr>
              <a:lnSpc>
                <a:spcPct val="120000"/>
              </a:lnSpc>
            </a:pPr>
            <a:r>
              <a:rPr lang="en-US" altLang="zh-CN" dirty="0">
                <a:solidFill>
                  <a:srgbClr val="002060"/>
                </a:solidFill>
                <a:cs typeface="+mn-ea"/>
                <a:sym typeface="+mn-lt"/>
              </a:rPr>
              <a:t>202.198.2.1/24</a:t>
            </a:r>
            <a:endParaRPr lang="zh-CN" altLang="en-US" dirty="0">
              <a:solidFill>
                <a:srgbClr val="002060"/>
              </a:solidFill>
              <a:cs typeface="+mn-ea"/>
              <a:sym typeface="+mn-lt"/>
            </a:endParaRPr>
          </a:p>
        </p:txBody>
      </p:sp>
      <p:cxnSp>
        <p:nvCxnSpPr>
          <p:cNvPr id="51" name="直接连接符 50">
            <a:extLst>
              <a:ext uri="{FF2B5EF4-FFF2-40B4-BE49-F238E27FC236}">
                <a16:creationId xmlns:a16="http://schemas.microsoft.com/office/drawing/2014/main" id="{C6B24F83-7567-4815-940F-091482D8B950}"/>
              </a:ext>
            </a:extLst>
          </p:cNvPr>
          <p:cNvCxnSpPr>
            <a:stCxn id="21" idx="2"/>
            <a:endCxn id="23" idx="1"/>
          </p:cNvCxnSpPr>
          <p:nvPr/>
        </p:nvCxnSpPr>
        <p:spPr>
          <a:xfrm>
            <a:off x="10493869" y="2536678"/>
            <a:ext cx="592861" cy="1278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89D02A2-3D6B-49F1-B79C-F2E240E5EB43}"/>
              </a:ext>
            </a:extLst>
          </p:cNvPr>
          <p:cNvCxnSpPr>
            <a:stCxn id="48" idx="3"/>
            <a:endCxn id="23" idx="1"/>
          </p:cNvCxnSpPr>
          <p:nvPr/>
        </p:nvCxnSpPr>
        <p:spPr>
          <a:xfrm>
            <a:off x="10434795" y="3323242"/>
            <a:ext cx="651935" cy="4919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AC38071-9C9C-420E-940E-7087B31E9F06}"/>
              </a:ext>
            </a:extLst>
          </p:cNvPr>
          <p:cNvCxnSpPr>
            <a:stCxn id="49" idx="3"/>
            <a:endCxn id="23" idx="1"/>
          </p:cNvCxnSpPr>
          <p:nvPr/>
        </p:nvCxnSpPr>
        <p:spPr>
          <a:xfrm flipV="1">
            <a:off x="10434795" y="3815178"/>
            <a:ext cx="651935" cy="483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D08E0AC-4391-461A-9B68-B1B2D3310CF9}"/>
              </a:ext>
            </a:extLst>
          </p:cNvPr>
          <p:cNvCxnSpPr>
            <a:stCxn id="22" idx="0"/>
            <a:endCxn id="23" idx="1"/>
          </p:cNvCxnSpPr>
          <p:nvPr/>
        </p:nvCxnSpPr>
        <p:spPr>
          <a:xfrm flipV="1">
            <a:off x="10493870" y="3815178"/>
            <a:ext cx="592860" cy="123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1633E18-E4FA-4F2B-A67C-78039416ABD9}"/>
              </a:ext>
            </a:extLst>
          </p:cNvPr>
          <p:cNvCxnSpPr>
            <a:stCxn id="18" idx="2"/>
            <a:endCxn id="23" idx="1"/>
          </p:cNvCxnSpPr>
          <p:nvPr/>
        </p:nvCxnSpPr>
        <p:spPr>
          <a:xfrm>
            <a:off x="6987270" y="2532308"/>
            <a:ext cx="4099460" cy="128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270FB33-6D57-4C36-8612-132FA2CC654D}"/>
              </a:ext>
            </a:extLst>
          </p:cNvPr>
          <p:cNvCxnSpPr>
            <a:stCxn id="19" idx="0"/>
            <a:endCxn id="23" idx="1"/>
          </p:cNvCxnSpPr>
          <p:nvPr/>
        </p:nvCxnSpPr>
        <p:spPr>
          <a:xfrm flipV="1">
            <a:off x="6987271" y="3815178"/>
            <a:ext cx="4099459" cy="1234463"/>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86499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E1AFA-5872-C89E-DA3B-A20219A7474B}"/>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地址的分类</a:t>
            </a:r>
          </a:p>
        </p:txBody>
      </p:sp>
      <p:sp>
        <p:nvSpPr>
          <p:cNvPr id="3" name="内容占位符 2">
            <a:extLst>
              <a:ext uri="{FF2B5EF4-FFF2-40B4-BE49-F238E27FC236}">
                <a16:creationId xmlns:a16="http://schemas.microsoft.com/office/drawing/2014/main" id="{00A66548-AA4D-220A-8FFD-D4268E86149F}"/>
              </a:ext>
            </a:extLst>
          </p:cNvPr>
          <p:cNvSpPr>
            <a:spLocks noGrp="1"/>
          </p:cNvSpPr>
          <p:nvPr>
            <p:ph idx="1"/>
          </p:nvPr>
        </p:nvSpPr>
        <p:spPr>
          <a:xfrm>
            <a:off x="660400" y="3331632"/>
            <a:ext cx="10858500" cy="2802467"/>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IP</a:t>
            </a:r>
            <a:r>
              <a:rPr lang="zh-CN" altLang="en-US" sz="2400" dirty="0">
                <a:solidFill>
                  <a:schemeClr val="accent1"/>
                </a:solidFill>
                <a:cs typeface="+mn-ea"/>
                <a:sym typeface="+mn-lt"/>
              </a:rPr>
              <a:t>地址被划分为若干个固定分类</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每类</a:t>
            </a:r>
            <a:r>
              <a:rPr lang="en-US" altLang="zh-CN" sz="2400" dirty="0">
                <a:solidFill>
                  <a:schemeClr val="accent1"/>
                </a:solidFill>
                <a:cs typeface="+mn-ea"/>
                <a:sym typeface="+mn-lt"/>
              </a:rPr>
              <a:t>IP</a:t>
            </a:r>
            <a:r>
              <a:rPr lang="zh-CN" altLang="en-US" sz="2400" dirty="0">
                <a:solidFill>
                  <a:schemeClr val="accent1"/>
                </a:solidFill>
                <a:cs typeface="+mn-ea"/>
                <a:sym typeface="+mn-lt"/>
              </a:rPr>
              <a:t>地址由两个固定长度的字段组成：</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网络号 </a:t>
            </a:r>
            <a:r>
              <a:rPr lang="en-US" altLang="zh-CN" sz="2000" dirty="0">
                <a:solidFill>
                  <a:schemeClr val="accent1"/>
                </a:solidFill>
                <a:cs typeface="+mn-ea"/>
                <a:sym typeface="+mn-lt"/>
              </a:rPr>
              <a:t>Network</a:t>
            </a:r>
            <a:r>
              <a:rPr lang="zh-CN" altLang="en-US" sz="2000" dirty="0">
                <a:solidFill>
                  <a:schemeClr val="accent1"/>
                </a:solidFill>
                <a:cs typeface="+mn-ea"/>
                <a:sym typeface="+mn-lt"/>
              </a:rPr>
              <a:t>：标识主机（或路由器）所连接到的网络</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主机号 </a:t>
            </a:r>
            <a:r>
              <a:rPr lang="en-US" altLang="zh-CN" sz="2000" dirty="0">
                <a:solidFill>
                  <a:schemeClr val="accent1"/>
                </a:solidFill>
                <a:cs typeface="+mn-ea"/>
                <a:sym typeface="+mn-lt"/>
              </a:rPr>
              <a:t>Host</a:t>
            </a:r>
            <a:r>
              <a:rPr lang="zh-CN" altLang="en-US" sz="2000" dirty="0">
                <a:solidFill>
                  <a:schemeClr val="accent1"/>
                </a:solidFill>
                <a:cs typeface="+mn-ea"/>
                <a:sym typeface="+mn-lt"/>
              </a:rPr>
              <a:t>：在所连接到的网络中唯一标识该主机（或路由器）</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IP </a:t>
            </a:r>
            <a:r>
              <a:rPr lang="zh-CN" altLang="en-US" sz="2400" dirty="0">
                <a:solidFill>
                  <a:schemeClr val="accent1"/>
                </a:solidFill>
                <a:cs typeface="+mn-ea"/>
                <a:sym typeface="+mn-lt"/>
              </a:rPr>
              <a:t>地址在整个互联网范围内是唯一的</a:t>
            </a:r>
          </a:p>
        </p:txBody>
      </p:sp>
      <p:sp>
        <p:nvSpPr>
          <p:cNvPr id="4" name="日期占位符 3">
            <a:extLst>
              <a:ext uri="{FF2B5EF4-FFF2-40B4-BE49-F238E27FC236}">
                <a16:creationId xmlns:a16="http://schemas.microsoft.com/office/drawing/2014/main" id="{4EF9153D-DD64-1C0D-A3E1-F3DABB2CB2EF}"/>
              </a:ext>
            </a:extLst>
          </p:cNvPr>
          <p:cNvSpPr>
            <a:spLocks noGrp="1"/>
          </p:cNvSpPr>
          <p:nvPr>
            <p:ph type="dt" sz="half" idx="10"/>
          </p:nvPr>
        </p:nvSpPr>
        <p:spPr/>
        <p:txBody>
          <a:bodyPr/>
          <a:lstStyle/>
          <a:p>
            <a:pPr>
              <a:lnSpc>
                <a:spcPct val="120000"/>
              </a:lnSpc>
            </a:pPr>
            <a:fld id="{0550F417-84C0-4758-85DD-236375A2313E}"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DABA86E2-639C-17DF-0207-A860434E5FD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5EDC417-5C87-6B64-71A4-4F451BC56364}"/>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59</a:t>
            </a:fld>
            <a:endParaRPr lang="en-US">
              <a:cs typeface="+mn-ea"/>
              <a:sym typeface="+mn-lt"/>
            </a:endParaRPr>
          </a:p>
        </p:txBody>
      </p:sp>
      <p:graphicFrame>
        <p:nvGraphicFramePr>
          <p:cNvPr id="7" name="表格 7">
            <a:extLst>
              <a:ext uri="{FF2B5EF4-FFF2-40B4-BE49-F238E27FC236}">
                <a16:creationId xmlns:a16="http://schemas.microsoft.com/office/drawing/2014/main" id="{0B96223E-0341-9DBD-9C04-BB0BC8332CE9}"/>
              </a:ext>
            </a:extLst>
          </p:cNvPr>
          <p:cNvGraphicFramePr>
            <a:graphicFrameLocks noGrp="1"/>
          </p:cNvGraphicFramePr>
          <p:nvPr>
            <p:extLst>
              <p:ext uri="{D42A27DB-BD31-4B8C-83A1-F6EECF244321}">
                <p14:modId xmlns:p14="http://schemas.microsoft.com/office/powerpoint/2010/main" val="83871435"/>
              </p:ext>
            </p:extLst>
          </p:nvPr>
        </p:nvGraphicFramePr>
        <p:xfrm>
          <a:off x="3386666" y="2146298"/>
          <a:ext cx="5130800" cy="390398"/>
        </p:xfrm>
        <a:graphic>
          <a:graphicData uri="http://schemas.openxmlformats.org/drawingml/2006/table">
            <a:tbl>
              <a:tblPr firstRow="1" bandRow="1">
                <a:tableStyleId>{5C22544A-7EE6-4342-B048-85BDC9FD1C3A}</a:tableStyleId>
              </a:tblPr>
              <a:tblGrid>
                <a:gridCol w="2565400">
                  <a:extLst>
                    <a:ext uri="{9D8B030D-6E8A-4147-A177-3AD203B41FA5}">
                      <a16:colId xmlns:a16="http://schemas.microsoft.com/office/drawing/2014/main" val="4264431733"/>
                    </a:ext>
                  </a:extLst>
                </a:gridCol>
                <a:gridCol w="2565400">
                  <a:extLst>
                    <a:ext uri="{9D8B030D-6E8A-4147-A177-3AD203B41FA5}">
                      <a16:colId xmlns:a16="http://schemas.microsoft.com/office/drawing/2014/main" val="899579568"/>
                    </a:ext>
                  </a:extLst>
                </a:gridCol>
              </a:tblGrid>
              <a:tr h="370840">
                <a:tc>
                  <a:txBody>
                    <a:bodyPr/>
                    <a:lstStyle/>
                    <a:p>
                      <a:pPr algn="ctr">
                        <a:lnSpc>
                          <a:spcPct val="120000"/>
                        </a:lnSpc>
                        <a:spcBef>
                          <a:spcPts val="0"/>
                        </a:spcBef>
                        <a:spcAft>
                          <a:spcPts val="0"/>
                        </a:spcAft>
                      </a:pPr>
                      <a:r>
                        <a:rPr lang="en-US" altLang="zh-CN" dirty="0">
                          <a:latin typeface="+mn-lt"/>
                          <a:ea typeface="+mn-ea"/>
                          <a:cs typeface="+mn-ea"/>
                          <a:sym typeface="+mn-lt"/>
                        </a:rPr>
                        <a:t>Network</a:t>
                      </a:r>
                      <a:endParaRPr lang="zh-CN" altLang="en-US" dirty="0">
                        <a:latin typeface="+mn-lt"/>
                        <a:ea typeface="+mn-ea"/>
                        <a:cs typeface="+mn-ea"/>
                        <a:sym typeface="+mn-lt"/>
                      </a:endParaRPr>
                    </a:p>
                  </a:txBody>
                  <a:tcPr>
                    <a:solidFill>
                      <a:srgbClr val="0070C0"/>
                    </a:solidFill>
                  </a:tcPr>
                </a:tc>
                <a:tc>
                  <a:txBody>
                    <a:bodyPr/>
                    <a:lstStyle/>
                    <a:p>
                      <a:pPr algn="ctr">
                        <a:lnSpc>
                          <a:spcPct val="120000"/>
                        </a:lnSpc>
                        <a:spcBef>
                          <a:spcPts val="0"/>
                        </a:spcBef>
                        <a:spcAft>
                          <a:spcPts val="0"/>
                        </a:spcAft>
                      </a:pPr>
                      <a:r>
                        <a:rPr lang="en-US" altLang="zh-CN" dirty="0">
                          <a:latin typeface="+mn-lt"/>
                          <a:ea typeface="+mn-ea"/>
                          <a:cs typeface="+mn-ea"/>
                          <a:sym typeface="+mn-lt"/>
                        </a:rPr>
                        <a:t>Host</a:t>
                      </a:r>
                      <a:endParaRPr lang="zh-CN" altLang="en-US" dirty="0">
                        <a:latin typeface="+mn-lt"/>
                        <a:ea typeface="+mn-ea"/>
                        <a:cs typeface="+mn-ea"/>
                        <a:sym typeface="+mn-lt"/>
                      </a:endParaRPr>
                    </a:p>
                  </a:txBody>
                  <a:tcPr>
                    <a:solidFill>
                      <a:srgbClr val="00B0F0"/>
                    </a:solidFill>
                  </a:tcPr>
                </a:tc>
                <a:extLst>
                  <a:ext uri="{0D108BD9-81ED-4DB2-BD59-A6C34878D82A}">
                    <a16:rowId xmlns:a16="http://schemas.microsoft.com/office/drawing/2014/main" val="775976855"/>
                  </a:ext>
                </a:extLst>
              </a:tr>
            </a:tbl>
          </a:graphicData>
        </a:graphic>
      </p:graphicFrame>
      <p:sp>
        <p:nvSpPr>
          <p:cNvPr id="8" name="内容占位符 2">
            <a:extLst>
              <a:ext uri="{FF2B5EF4-FFF2-40B4-BE49-F238E27FC236}">
                <a16:creationId xmlns:a16="http://schemas.microsoft.com/office/drawing/2014/main" id="{6F220CF2-F902-9633-2AE7-F98FF5FC89D6}"/>
              </a:ext>
            </a:extLst>
          </p:cNvPr>
          <p:cNvSpPr txBox="1">
            <a:spLocks/>
          </p:cNvSpPr>
          <p:nvPr/>
        </p:nvSpPr>
        <p:spPr>
          <a:xfrm>
            <a:off x="660400" y="1121832"/>
            <a:ext cx="10858500" cy="448735"/>
          </a:xfrm>
          <a:prstGeom prst="rect">
            <a:avLst/>
          </a:prstGeom>
        </p:spPr>
        <p:txBody>
          <a:bodyPr vert="horz" lIns="91440" tIns="45720" rIns="91440" bIns="45720" rtlCol="0">
            <a:normAutofit fontScale="92500" lnSpcReduction="10000"/>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mn-lt"/>
              </a:rPr>
              <a:t>IP</a:t>
            </a:r>
            <a:r>
              <a:rPr lang="zh-CN" altLang="en-US" dirty="0">
                <a:sym typeface="+mn-lt"/>
              </a:rPr>
              <a:t>地址采用两级结构，分为网络标识和主机标识</a:t>
            </a:r>
            <a:endParaRPr lang="en-US" altLang="zh-CN" dirty="0">
              <a:sym typeface="+mn-lt"/>
            </a:endParaRPr>
          </a:p>
        </p:txBody>
      </p:sp>
      <p:cxnSp>
        <p:nvCxnSpPr>
          <p:cNvPr id="10" name="直接连接符 9">
            <a:extLst>
              <a:ext uri="{FF2B5EF4-FFF2-40B4-BE49-F238E27FC236}">
                <a16:creationId xmlns:a16="http://schemas.microsoft.com/office/drawing/2014/main" id="{FB929B14-1DD0-8255-9130-D7A50995D516}"/>
              </a:ext>
            </a:extLst>
          </p:cNvPr>
          <p:cNvCxnSpPr/>
          <p:nvPr/>
        </p:nvCxnSpPr>
        <p:spPr>
          <a:xfrm>
            <a:off x="3386666" y="2542536"/>
            <a:ext cx="0" cy="319194"/>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45E447FC-7965-F646-9AE1-68AAEF4C0003}"/>
              </a:ext>
            </a:extLst>
          </p:cNvPr>
          <p:cNvCxnSpPr/>
          <p:nvPr/>
        </p:nvCxnSpPr>
        <p:spPr>
          <a:xfrm>
            <a:off x="8517466" y="2542536"/>
            <a:ext cx="0" cy="319194"/>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25EA794B-429D-B7F4-76F0-D9964844BF78}"/>
              </a:ext>
            </a:extLst>
          </p:cNvPr>
          <p:cNvCxnSpPr/>
          <p:nvPr/>
        </p:nvCxnSpPr>
        <p:spPr>
          <a:xfrm>
            <a:off x="3386666" y="2696630"/>
            <a:ext cx="5130800" cy="0"/>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14" name="文本框 13">
            <a:extLst>
              <a:ext uri="{FF2B5EF4-FFF2-40B4-BE49-F238E27FC236}">
                <a16:creationId xmlns:a16="http://schemas.microsoft.com/office/drawing/2014/main" id="{6D254FED-7F4F-37B0-B48D-C66971ED5A55}"/>
              </a:ext>
            </a:extLst>
          </p:cNvPr>
          <p:cNvSpPr txBox="1"/>
          <p:nvPr/>
        </p:nvSpPr>
        <p:spPr>
          <a:xfrm>
            <a:off x="5507073" y="2520668"/>
            <a:ext cx="889987" cy="394210"/>
          </a:xfrm>
          <a:prstGeom prst="rect">
            <a:avLst/>
          </a:prstGeom>
          <a:solidFill>
            <a:schemeClr val="bg1"/>
          </a:solidFill>
        </p:spPr>
        <p:txBody>
          <a:bodyPr wrap="none" rtlCol="0">
            <a:spAutoFit/>
          </a:bodyPr>
          <a:lstStyle/>
          <a:p>
            <a:pPr>
              <a:lnSpc>
                <a:spcPct val="120000"/>
              </a:lnSpc>
            </a:pPr>
            <a:r>
              <a:rPr lang="en-US" altLang="zh-CN" dirty="0">
                <a:cs typeface="+mn-ea"/>
                <a:sym typeface="+mn-lt"/>
              </a:rPr>
              <a:t>32 Bits</a:t>
            </a:r>
            <a:endParaRPr lang="zh-CN" altLang="en-US" dirty="0">
              <a:cs typeface="+mn-ea"/>
              <a:sym typeface="+mn-lt"/>
            </a:endParaRPr>
          </a:p>
        </p:txBody>
      </p:sp>
    </p:spTree>
    <p:extLst>
      <p:ext uri="{BB962C8B-B14F-4D97-AF65-F5344CB8AC3E}">
        <p14:creationId xmlns:p14="http://schemas.microsoft.com/office/powerpoint/2010/main" val="88122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87698-6F6A-2A46-750F-8AA701DFDD47}"/>
              </a:ext>
            </a:extLst>
          </p:cNvPr>
          <p:cNvSpPr>
            <a:spLocks noGrp="1"/>
          </p:cNvSpPr>
          <p:nvPr>
            <p:ph type="title"/>
          </p:nvPr>
        </p:nvSpPr>
        <p:spPr/>
        <p:txBody>
          <a:bodyPr/>
          <a:lstStyle/>
          <a:p>
            <a:pPr>
              <a:lnSpc>
                <a:spcPct val="120000"/>
              </a:lnSpc>
            </a:pPr>
            <a:r>
              <a:rPr lang="zh-CN" altLang="en-US" dirty="0">
                <a:latin typeface="+mn-lt"/>
                <a:ea typeface="+mn-ea"/>
                <a:cs typeface="+mn-ea"/>
                <a:sym typeface="+mn-lt"/>
              </a:rPr>
              <a:t>网络层服务模型</a:t>
            </a:r>
          </a:p>
        </p:txBody>
      </p:sp>
      <p:sp>
        <p:nvSpPr>
          <p:cNvPr id="129" name="内容占位符 128">
            <a:extLst>
              <a:ext uri="{FF2B5EF4-FFF2-40B4-BE49-F238E27FC236}">
                <a16:creationId xmlns:a16="http://schemas.microsoft.com/office/drawing/2014/main" id="{2119371E-B3BC-82F4-D61F-2C1A4D023593}"/>
              </a:ext>
            </a:extLst>
          </p:cNvPr>
          <p:cNvSpPr>
            <a:spLocks noGrp="1"/>
          </p:cNvSpPr>
          <p:nvPr>
            <p:ph idx="1"/>
          </p:nvPr>
        </p:nvSpPr>
        <p:spPr>
          <a:xfrm>
            <a:off x="660399" y="4577692"/>
            <a:ext cx="4676371" cy="1556407"/>
          </a:xfrm>
        </p:spPr>
        <p:txBody>
          <a:bodyPr>
            <a:normAutofit fontScale="85000" lnSpcReduction="10000"/>
          </a:bodyPr>
          <a:lstStyle/>
          <a:p>
            <a:pPr>
              <a:lnSpc>
                <a:spcPct val="140000"/>
              </a:lnSpc>
              <a:spcBef>
                <a:spcPts val="0"/>
              </a:spcBef>
              <a:buFont typeface="Wingdings" panose="05000000000000000000" pitchFamily="2" charset="2"/>
              <a:buChar char="n"/>
            </a:pPr>
            <a:r>
              <a:rPr lang="en-US" altLang="zh-CN" dirty="0">
                <a:cs typeface="+mn-ea"/>
                <a:sym typeface="+mn-lt"/>
              </a:rPr>
              <a:t>Src</a:t>
            </a:r>
            <a:r>
              <a:rPr lang="zh-CN" altLang="en-US" dirty="0">
                <a:cs typeface="+mn-ea"/>
                <a:sym typeface="+mn-lt"/>
              </a:rPr>
              <a:t>发送给</a:t>
            </a:r>
            <a:r>
              <a:rPr lang="en-US" altLang="zh-CN" dirty="0">
                <a:cs typeface="+mn-ea"/>
                <a:sym typeface="+mn-lt"/>
              </a:rPr>
              <a:t>Dest</a:t>
            </a:r>
            <a:r>
              <a:rPr lang="zh-CN" altLang="en-US" dirty="0">
                <a:cs typeface="+mn-ea"/>
                <a:sym typeface="+mn-lt"/>
              </a:rPr>
              <a:t>的所有数据包都沿着同一条虚电路传送</a:t>
            </a:r>
          </a:p>
          <a:p>
            <a:pPr>
              <a:lnSpc>
                <a:spcPct val="140000"/>
              </a:lnSpc>
              <a:spcBef>
                <a:spcPts val="0"/>
              </a:spcBef>
              <a:buFont typeface="Wingdings" panose="05000000000000000000" pitchFamily="2" charset="2"/>
              <a:buChar char="n"/>
            </a:pPr>
            <a:r>
              <a:rPr lang="zh-CN" altLang="en-US" dirty="0">
                <a:cs typeface="+mn-ea"/>
                <a:sym typeface="+mn-lt"/>
              </a:rPr>
              <a:t>一个节点出现故障时，所有通过出该结点的虚电路均不能工作</a:t>
            </a:r>
          </a:p>
          <a:p>
            <a:pPr>
              <a:lnSpc>
                <a:spcPct val="140000"/>
              </a:lnSpc>
              <a:spcBef>
                <a:spcPts val="0"/>
              </a:spcBef>
              <a:buFont typeface="Wingdings" panose="05000000000000000000" pitchFamily="2" charset="2"/>
              <a:buChar char="n"/>
            </a:pPr>
            <a:r>
              <a:rPr lang="zh-CN" altLang="en-US" dirty="0">
                <a:cs typeface="+mn-ea"/>
                <a:sym typeface="+mn-lt"/>
              </a:rPr>
              <a:t>数据包按照发送的顺序到达目的节点</a:t>
            </a:r>
          </a:p>
        </p:txBody>
      </p:sp>
      <p:sp>
        <p:nvSpPr>
          <p:cNvPr id="4" name="日期占位符 3">
            <a:extLst>
              <a:ext uri="{FF2B5EF4-FFF2-40B4-BE49-F238E27FC236}">
                <a16:creationId xmlns:a16="http://schemas.microsoft.com/office/drawing/2014/main" id="{2ED55BE7-3EB0-6D6A-2086-6CDCF05C363C}"/>
              </a:ext>
            </a:extLst>
          </p:cNvPr>
          <p:cNvSpPr>
            <a:spLocks noGrp="1"/>
          </p:cNvSpPr>
          <p:nvPr>
            <p:ph type="dt" sz="half" idx="10"/>
          </p:nvPr>
        </p:nvSpPr>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635C0C2A-3418-AD34-9400-B20E0E064FDE}"/>
              </a:ext>
            </a:extLst>
          </p:cNvPr>
          <p:cNvSpPr>
            <a:spLocks noGrp="1"/>
          </p:cNvSpPr>
          <p:nvPr>
            <p:ph type="ftr" sz="quarter" idx="11"/>
          </p:nvPr>
        </p:nvSpPr>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67E1F95F-4A5E-C993-20F4-8D0E2DACBC51}"/>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6</a:t>
            </a:fld>
            <a:endParaRPr lang="en-US">
              <a:cs typeface="+mn-ea"/>
              <a:sym typeface="+mn-lt"/>
            </a:endParaRPr>
          </a:p>
        </p:txBody>
      </p:sp>
      <p:grpSp>
        <p:nvGrpSpPr>
          <p:cNvPr id="127" name="组合 126">
            <a:extLst>
              <a:ext uri="{FF2B5EF4-FFF2-40B4-BE49-F238E27FC236}">
                <a16:creationId xmlns:a16="http://schemas.microsoft.com/office/drawing/2014/main" id="{5AAFD31A-8A6F-3CA7-6722-740A16AB7C16}"/>
              </a:ext>
            </a:extLst>
          </p:cNvPr>
          <p:cNvGrpSpPr/>
          <p:nvPr/>
        </p:nvGrpSpPr>
        <p:grpSpPr>
          <a:xfrm>
            <a:off x="925109" y="2183433"/>
            <a:ext cx="3877686" cy="2218516"/>
            <a:chOff x="925109" y="2183433"/>
            <a:chExt cx="3877686" cy="2218516"/>
          </a:xfrm>
        </p:grpSpPr>
        <p:pic>
          <p:nvPicPr>
            <p:cNvPr id="17" name="图形 16">
              <a:extLst>
                <a:ext uri="{FF2B5EF4-FFF2-40B4-BE49-F238E27FC236}">
                  <a16:creationId xmlns:a16="http://schemas.microsoft.com/office/drawing/2014/main" id="{B74D52DB-749E-B4DD-48D8-D853B295C2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4866" y="3167198"/>
              <a:ext cx="354812" cy="354812"/>
            </a:xfrm>
            <a:prstGeom prst="rect">
              <a:avLst/>
            </a:prstGeom>
          </p:spPr>
        </p:pic>
        <p:pic>
          <p:nvPicPr>
            <p:cNvPr id="18" name="图形 17">
              <a:extLst>
                <a:ext uri="{FF2B5EF4-FFF2-40B4-BE49-F238E27FC236}">
                  <a16:creationId xmlns:a16="http://schemas.microsoft.com/office/drawing/2014/main" id="{2287CD7D-9BFF-B58D-A491-9AD575B9F6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063" y="2491210"/>
              <a:ext cx="413948" cy="313418"/>
            </a:xfrm>
            <a:prstGeom prst="rect">
              <a:avLst/>
            </a:prstGeom>
          </p:spPr>
        </p:pic>
        <p:pic>
          <p:nvPicPr>
            <p:cNvPr id="22" name="图形 21">
              <a:extLst>
                <a:ext uri="{FF2B5EF4-FFF2-40B4-BE49-F238E27FC236}">
                  <a16:creationId xmlns:a16="http://schemas.microsoft.com/office/drawing/2014/main" id="{4F76DB13-63C0-EEF4-462A-C6E251267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85285" y="3167198"/>
              <a:ext cx="354812" cy="354812"/>
            </a:xfrm>
            <a:prstGeom prst="rect">
              <a:avLst/>
            </a:prstGeom>
          </p:spPr>
        </p:pic>
        <p:pic>
          <p:nvPicPr>
            <p:cNvPr id="23" name="图形 22">
              <a:extLst>
                <a:ext uri="{FF2B5EF4-FFF2-40B4-BE49-F238E27FC236}">
                  <a16:creationId xmlns:a16="http://schemas.microsoft.com/office/drawing/2014/main" id="{1411EFDF-F259-9C3E-1CFE-44AA5836C5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5704" y="3167198"/>
              <a:ext cx="354812" cy="354812"/>
            </a:xfrm>
            <a:prstGeom prst="rect">
              <a:avLst/>
            </a:prstGeom>
          </p:spPr>
        </p:pic>
        <p:pic>
          <p:nvPicPr>
            <p:cNvPr id="24" name="图形 23">
              <a:extLst>
                <a:ext uri="{FF2B5EF4-FFF2-40B4-BE49-F238E27FC236}">
                  <a16:creationId xmlns:a16="http://schemas.microsoft.com/office/drawing/2014/main" id="{B57557BC-4829-91F9-0921-1F1CC0970B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1791" y="2408374"/>
              <a:ext cx="354812" cy="354812"/>
            </a:xfrm>
            <a:prstGeom prst="rect">
              <a:avLst/>
            </a:prstGeom>
          </p:spPr>
        </p:pic>
        <p:pic>
          <p:nvPicPr>
            <p:cNvPr id="25" name="图形 24">
              <a:extLst>
                <a:ext uri="{FF2B5EF4-FFF2-40B4-BE49-F238E27FC236}">
                  <a16:creationId xmlns:a16="http://schemas.microsoft.com/office/drawing/2014/main" id="{29EDB411-5CCF-1A1E-8C68-4DEB1C6495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85285" y="3926022"/>
              <a:ext cx="354812" cy="354812"/>
            </a:xfrm>
            <a:prstGeom prst="rect">
              <a:avLst/>
            </a:prstGeom>
          </p:spPr>
        </p:pic>
        <p:pic>
          <p:nvPicPr>
            <p:cNvPr id="26" name="图形 25">
              <a:extLst>
                <a:ext uri="{FF2B5EF4-FFF2-40B4-BE49-F238E27FC236}">
                  <a16:creationId xmlns:a16="http://schemas.microsoft.com/office/drawing/2014/main" id="{5CAAC127-47F1-3FDF-2945-29EA946DC7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8847" y="3967416"/>
              <a:ext cx="413948" cy="313418"/>
            </a:xfrm>
            <a:prstGeom prst="rect">
              <a:avLst/>
            </a:prstGeom>
          </p:spPr>
        </p:pic>
        <p:cxnSp>
          <p:nvCxnSpPr>
            <p:cNvPr id="28" name="直接连接符 27">
              <a:extLst>
                <a:ext uri="{FF2B5EF4-FFF2-40B4-BE49-F238E27FC236}">
                  <a16:creationId xmlns:a16="http://schemas.microsoft.com/office/drawing/2014/main" id="{B4D9A1BE-BE63-FA8E-3AFA-06007F584F18}"/>
                </a:ext>
              </a:extLst>
            </p:cNvPr>
            <p:cNvCxnSpPr>
              <a:stCxn id="17" idx="3"/>
              <a:endCxn id="22" idx="1"/>
            </p:cNvCxnSpPr>
            <p:nvPr/>
          </p:nvCxnSpPr>
          <p:spPr>
            <a:xfrm>
              <a:off x="1749678" y="3344604"/>
              <a:ext cx="935607" cy="0"/>
            </a:xfrm>
            <a:prstGeom prst="line">
              <a:avLst/>
            </a:prstGeom>
          </p:spPr>
          <p:style>
            <a:lnRef idx="3">
              <a:schemeClr val="dk1"/>
            </a:lnRef>
            <a:fillRef idx="0">
              <a:schemeClr val="dk1"/>
            </a:fillRef>
            <a:effectRef idx="2">
              <a:schemeClr val="dk1"/>
            </a:effectRef>
            <a:fontRef idx="minor">
              <a:schemeClr val="tx1"/>
            </a:fontRef>
          </p:style>
        </p:cxnSp>
        <p:cxnSp>
          <p:nvCxnSpPr>
            <p:cNvPr id="30" name="直接连接符 29">
              <a:extLst>
                <a:ext uri="{FF2B5EF4-FFF2-40B4-BE49-F238E27FC236}">
                  <a16:creationId xmlns:a16="http://schemas.microsoft.com/office/drawing/2014/main" id="{24F76DFA-0F7F-DBCD-74EE-AA167D40CAA0}"/>
                </a:ext>
              </a:extLst>
            </p:cNvPr>
            <p:cNvCxnSpPr>
              <a:stCxn id="22" idx="3"/>
              <a:endCxn id="23" idx="1"/>
            </p:cNvCxnSpPr>
            <p:nvPr/>
          </p:nvCxnSpPr>
          <p:spPr>
            <a:xfrm>
              <a:off x="3040097" y="3344604"/>
              <a:ext cx="935607" cy="0"/>
            </a:xfrm>
            <a:prstGeom prst="line">
              <a:avLst/>
            </a:prstGeom>
          </p:spPr>
          <p:style>
            <a:lnRef idx="3">
              <a:schemeClr val="dk1"/>
            </a:lnRef>
            <a:fillRef idx="0">
              <a:schemeClr val="dk1"/>
            </a:fillRef>
            <a:effectRef idx="2">
              <a:schemeClr val="dk1"/>
            </a:effectRef>
            <a:fontRef idx="minor">
              <a:schemeClr val="tx1"/>
            </a:fontRef>
          </p:style>
        </p:cxnSp>
        <p:cxnSp>
          <p:nvCxnSpPr>
            <p:cNvPr id="32" name="直接连接符 31">
              <a:extLst>
                <a:ext uri="{FF2B5EF4-FFF2-40B4-BE49-F238E27FC236}">
                  <a16:creationId xmlns:a16="http://schemas.microsoft.com/office/drawing/2014/main" id="{AD85FE1D-2362-D209-7F98-A95CA7458251}"/>
                </a:ext>
              </a:extLst>
            </p:cNvPr>
            <p:cNvCxnSpPr>
              <a:cxnSpLocks/>
              <a:stCxn id="43" idx="1"/>
              <a:endCxn id="17" idx="0"/>
            </p:cNvCxnSpPr>
            <p:nvPr/>
          </p:nvCxnSpPr>
          <p:spPr>
            <a:xfrm flipH="1">
              <a:off x="1572272" y="2585780"/>
              <a:ext cx="580795" cy="581418"/>
            </a:xfrm>
            <a:prstGeom prst="line">
              <a:avLst/>
            </a:prstGeom>
          </p:spPr>
          <p:style>
            <a:lnRef idx="3">
              <a:schemeClr val="dk1"/>
            </a:lnRef>
            <a:fillRef idx="0">
              <a:schemeClr val="dk1"/>
            </a:fillRef>
            <a:effectRef idx="2">
              <a:schemeClr val="dk1"/>
            </a:effectRef>
            <a:fontRef idx="minor">
              <a:schemeClr val="tx1"/>
            </a:fontRef>
          </p:style>
        </p:cxnSp>
        <p:cxnSp>
          <p:nvCxnSpPr>
            <p:cNvPr id="34" name="直接连接符 33">
              <a:extLst>
                <a:ext uri="{FF2B5EF4-FFF2-40B4-BE49-F238E27FC236}">
                  <a16:creationId xmlns:a16="http://schemas.microsoft.com/office/drawing/2014/main" id="{F07526D9-75CA-6917-1C21-A3741B6F6696}"/>
                </a:ext>
              </a:extLst>
            </p:cNvPr>
            <p:cNvCxnSpPr>
              <a:cxnSpLocks/>
              <a:stCxn id="24" idx="3"/>
              <a:endCxn id="23" idx="0"/>
            </p:cNvCxnSpPr>
            <p:nvPr/>
          </p:nvCxnSpPr>
          <p:spPr>
            <a:xfrm>
              <a:off x="3596603" y="2585780"/>
              <a:ext cx="556507" cy="58141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F8387B91-81A6-4448-97DE-397832E21FD9}"/>
                </a:ext>
              </a:extLst>
            </p:cNvPr>
            <p:cNvCxnSpPr>
              <a:stCxn id="17" idx="2"/>
              <a:endCxn id="25" idx="1"/>
            </p:cNvCxnSpPr>
            <p:nvPr/>
          </p:nvCxnSpPr>
          <p:spPr>
            <a:xfrm>
              <a:off x="1572272" y="3522010"/>
              <a:ext cx="1113013" cy="581418"/>
            </a:xfrm>
            <a:prstGeom prst="line">
              <a:avLst/>
            </a:prstGeom>
          </p:spPr>
          <p:style>
            <a:lnRef idx="3">
              <a:schemeClr val="dk1"/>
            </a:lnRef>
            <a:fillRef idx="0">
              <a:schemeClr val="dk1"/>
            </a:fillRef>
            <a:effectRef idx="2">
              <a:schemeClr val="dk1"/>
            </a:effectRef>
            <a:fontRef idx="minor">
              <a:schemeClr val="tx1"/>
            </a:fontRef>
          </p:style>
        </p:cxnSp>
        <p:cxnSp>
          <p:nvCxnSpPr>
            <p:cNvPr id="38" name="直接连接符 37">
              <a:extLst>
                <a:ext uri="{FF2B5EF4-FFF2-40B4-BE49-F238E27FC236}">
                  <a16:creationId xmlns:a16="http://schemas.microsoft.com/office/drawing/2014/main" id="{4320C34A-13E4-83D1-0A0C-3F4E81028E5E}"/>
                </a:ext>
              </a:extLst>
            </p:cNvPr>
            <p:cNvCxnSpPr>
              <a:stCxn id="25" idx="3"/>
              <a:endCxn id="23" idx="2"/>
            </p:cNvCxnSpPr>
            <p:nvPr/>
          </p:nvCxnSpPr>
          <p:spPr>
            <a:xfrm flipV="1">
              <a:off x="3040097" y="3522010"/>
              <a:ext cx="1113013" cy="581418"/>
            </a:xfrm>
            <a:prstGeom prst="line">
              <a:avLst/>
            </a:prstGeom>
          </p:spPr>
          <p:style>
            <a:lnRef idx="3">
              <a:schemeClr val="dk1"/>
            </a:lnRef>
            <a:fillRef idx="0">
              <a:schemeClr val="dk1"/>
            </a:fillRef>
            <a:effectRef idx="2">
              <a:schemeClr val="dk1"/>
            </a:effectRef>
            <a:fontRef idx="minor">
              <a:schemeClr val="tx1"/>
            </a:fontRef>
          </p:style>
        </p:cxnSp>
        <p:cxnSp>
          <p:nvCxnSpPr>
            <p:cNvPr id="40" name="直接连接符 39">
              <a:extLst>
                <a:ext uri="{FF2B5EF4-FFF2-40B4-BE49-F238E27FC236}">
                  <a16:creationId xmlns:a16="http://schemas.microsoft.com/office/drawing/2014/main" id="{7A937EDC-5918-A39E-4044-3FF58D43F5C2}"/>
                </a:ext>
              </a:extLst>
            </p:cNvPr>
            <p:cNvCxnSpPr>
              <a:stCxn id="22" idx="2"/>
              <a:endCxn id="25" idx="0"/>
            </p:cNvCxnSpPr>
            <p:nvPr/>
          </p:nvCxnSpPr>
          <p:spPr>
            <a:xfrm>
              <a:off x="2862691" y="3522010"/>
              <a:ext cx="0" cy="404012"/>
            </a:xfrm>
            <a:prstGeom prst="line">
              <a:avLst/>
            </a:prstGeom>
          </p:spPr>
          <p:style>
            <a:lnRef idx="3">
              <a:schemeClr val="dk1"/>
            </a:lnRef>
            <a:fillRef idx="0">
              <a:schemeClr val="dk1"/>
            </a:fillRef>
            <a:effectRef idx="2">
              <a:schemeClr val="dk1"/>
            </a:effectRef>
            <a:fontRef idx="minor">
              <a:schemeClr val="tx1"/>
            </a:fontRef>
          </p:style>
        </p:cxnSp>
        <p:pic>
          <p:nvPicPr>
            <p:cNvPr id="43" name="图形 42">
              <a:extLst>
                <a:ext uri="{FF2B5EF4-FFF2-40B4-BE49-F238E27FC236}">
                  <a16:creationId xmlns:a16="http://schemas.microsoft.com/office/drawing/2014/main" id="{8A7FC7A3-3BC5-8A8B-19C3-E63D69B73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3067" y="2408374"/>
              <a:ext cx="354812" cy="354812"/>
            </a:xfrm>
            <a:prstGeom prst="rect">
              <a:avLst/>
            </a:prstGeom>
          </p:spPr>
        </p:pic>
        <p:cxnSp>
          <p:nvCxnSpPr>
            <p:cNvPr id="48" name="直接连接符 47">
              <a:extLst>
                <a:ext uri="{FF2B5EF4-FFF2-40B4-BE49-F238E27FC236}">
                  <a16:creationId xmlns:a16="http://schemas.microsoft.com/office/drawing/2014/main" id="{33EFACB7-5E41-D88B-FE0C-C9F9E7EB61D6}"/>
                </a:ext>
              </a:extLst>
            </p:cNvPr>
            <p:cNvCxnSpPr>
              <a:stCxn id="43" idx="3"/>
              <a:endCxn id="24" idx="1"/>
            </p:cNvCxnSpPr>
            <p:nvPr/>
          </p:nvCxnSpPr>
          <p:spPr>
            <a:xfrm>
              <a:off x="2507879" y="2585780"/>
              <a:ext cx="733912" cy="0"/>
            </a:xfrm>
            <a:prstGeom prst="line">
              <a:avLst/>
            </a:prstGeom>
          </p:spPr>
          <p:style>
            <a:lnRef idx="3">
              <a:schemeClr val="dk1"/>
            </a:lnRef>
            <a:fillRef idx="0">
              <a:schemeClr val="dk1"/>
            </a:fillRef>
            <a:effectRef idx="2">
              <a:schemeClr val="dk1"/>
            </a:effectRef>
            <a:fontRef idx="minor">
              <a:schemeClr val="tx1"/>
            </a:fontRef>
          </p:style>
        </p:cxnSp>
        <p:cxnSp>
          <p:nvCxnSpPr>
            <p:cNvPr id="50" name="直接连接符 49">
              <a:extLst>
                <a:ext uri="{FF2B5EF4-FFF2-40B4-BE49-F238E27FC236}">
                  <a16:creationId xmlns:a16="http://schemas.microsoft.com/office/drawing/2014/main" id="{21B2C9D0-F387-E472-FFB6-21CB9D305C14}"/>
                </a:ext>
              </a:extLst>
            </p:cNvPr>
            <p:cNvCxnSpPr>
              <a:stCxn id="24" idx="2"/>
              <a:endCxn id="22" idx="0"/>
            </p:cNvCxnSpPr>
            <p:nvPr/>
          </p:nvCxnSpPr>
          <p:spPr>
            <a:xfrm flipH="1">
              <a:off x="2862691" y="2763186"/>
              <a:ext cx="556506" cy="404012"/>
            </a:xfrm>
            <a:prstGeom prst="line">
              <a:avLst/>
            </a:prstGeom>
          </p:spPr>
          <p:style>
            <a:lnRef idx="3">
              <a:schemeClr val="dk1"/>
            </a:lnRef>
            <a:fillRef idx="0">
              <a:schemeClr val="dk1"/>
            </a:fillRef>
            <a:effectRef idx="2">
              <a:schemeClr val="dk1"/>
            </a:effectRef>
            <a:fontRef idx="minor">
              <a:schemeClr val="tx1"/>
            </a:fontRef>
          </p:style>
        </p:cxnSp>
        <p:cxnSp>
          <p:nvCxnSpPr>
            <p:cNvPr id="54" name="直接连接符 53">
              <a:extLst>
                <a:ext uri="{FF2B5EF4-FFF2-40B4-BE49-F238E27FC236}">
                  <a16:creationId xmlns:a16="http://schemas.microsoft.com/office/drawing/2014/main" id="{64B6FA89-E109-67DD-EAFB-9AC3E50D49F5}"/>
                </a:ext>
              </a:extLst>
            </p:cNvPr>
            <p:cNvCxnSpPr>
              <a:stCxn id="18" idx="2"/>
              <a:endCxn id="17" idx="1"/>
            </p:cNvCxnSpPr>
            <p:nvPr/>
          </p:nvCxnSpPr>
          <p:spPr>
            <a:xfrm>
              <a:off x="1134037" y="2804628"/>
              <a:ext cx="260829" cy="539976"/>
            </a:xfrm>
            <a:prstGeom prst="line">
              <a:avLst/>
            </a:prstGeom>
          </p:spPr>
          <p:style>
            <a:lnRef idx="2">
              <a:schemeClr val="dk1"/>
            </a:lnRef>
            <a:fillRef idx="0">
              <a:schemeClr val="dk1"/>
            </a:fillRef>
            <a:effectRef idx="1">
              <a:schemeClr val="dk1"/>
            </a:effectRef>
            <a:fontRef idx="minor">
              <a:schemeClr val="tx1"/>
            </a:fontRef>
          </p:style>
        </p:cxnSp>
        <p:cxnSp>
          <p:nvCxnSpPr>
            <p:cNvPr id="56" name="直接连接符 55">
              <a:extLst>
                <a:ext uri="{FF2B5EF4-FFF2-40B4-BE49-F238E27FC236}">
                  <a16:creationId xmlns:a16="http://schemas.microsoft.com/office/drawing/2014/main" id="{86B712EF-4533-48AD-1C6E-60D17CE50D78}"/>
                </a:ext>
              </a:extLst>
            </p:cNvPr>
            <p:cNvCxnSpPr>
              <a:stCxn id="26" idx="0"/>
              <a:endCxn id="23" idx="3"/>
            </p:cNvCxnSpPr>
            <p:nvPr/>
          </p:nvCxnSpPr>
          <p:spPr>
            <a:xfrm flipH="1" flipV="1">
              <a:off x="4330516" y="3344604"/>
              <a:ext cx="265305" cy="622812"/>
            </a:xfrm>
            <a:prstGeom prst="line">
              <a:avLst/>
            </a:prstGeom>
          </p:spPr>
          <p:style>
            <a:lnRef idx="2">
              <a:schemeClr val="dk1"/>
            </a:lnRef>
            <a:fillRef idx="0">
              <a:schemeClr val="dk1"/>
            </a:fillRef>
            <a:effectRef idx="1">
              <a:schemeClr val="dk1"/>
            </a:effectRef>
            <a:fontRef idx="minor">
              <a:schemeClr val="tx1"/>
            </a:fontRef>
          </p:style>
        </p:cxnSp>
        <p:sp>
          <p:nvSpPr>
            <p:cNvPr id="57" name="任意多边形: 形状 56">
              <a:extLst>
                <a:ext uri="{FF2B5EF4-FFF2-40B4-BE49-F238E27FC236}">
                  <a16:creationId xmlns:a16="http://schemas.microsoft.com/office/drawing/2014/main" id="{E83295CC-AA59-CA1D-814D-9B1071E7D012}"/>
                </a:ext>
              </a:extLst>
            </p:cNvPr>
            <p:cNvSpPr/>
            <p:nvPr/>
          </p:nvSpPr>
          <p:spPr>
            <a:xfrm>
              <a:off x="1080655" y="2881745"/>
              <a:ext cx="3455719" cy="1520204"/>
            </a:xfrm>
            <a:custGeom>
              <a:avLst/>
              <a:gdLst>
                <a:gd name="connsiteX0" fmla="*/ 0 w 3455719"/>
                <a:gd name="connsiteY0" fmla="*/ 0 h 1520204"/>
                <a:gd name="connsiteX1" fmla="*/ 320633 w 3455719"/>
                <a:gd name="connsiteY1" fmla="*/ 736271 h 1520204"/>
                <a:gd name="connsiteX2" fmla="*/ 1749631 w 3455719"/>
                <a:gd name="connsiteY2" fmla="*/ 1520042 h 1520204"/>
                <a:gd name="connsiteX3" fmla="*/ 3004457 w 3455719"/>
                <a:gd name="connsiteY3" fmla="*/ 807523 h 1520204"/>
                <a:gd name="connsiteX4" fmla="*/ 3455719 w 3455719"/>
                <a:gd name="connsiteY4" fmla="*/ 1029195 h 1520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719" h="1520204">
                  <a:moveTo>
                    <a:pt x="0" y="0"/>
                  </a:moveTo>
                  <a:cubicBezTo>
                    <a:pt x="14514" y="241465"/>
                    <a:pt x="29028" y="482931"/>
                    <a:pt x="320633" y="736271"/>
                  </a:cubicBezTo>
                  <a:cubicBezTo>
                    <a:pt x="612238" y="989611"/>
                    <a:pt x="1302327" y="1508167"/>
                    <a:pt x="1749631" y="1520042"/>
                  </a:cubicBezTo>
                  <a:cubicBezTo>
                    <a:pt x="2196935" y="1531917"/>
                    <a:pt x="2720109" y="889331"/>
                    <a:pt x="3004457" y="807523"/>
                  </a:cubicBezTo>
                  <a:cubicBezTo>
                    <a:pt x="3288805" y="725715"/>
                    <a:pt x="3372262" y="877455"/>
                    <a:pt x="3455719" y="1029195"/>
                  </a:cubicBezTo>
                </a:path>
              </a:pathLst>
            </a:custGeom>
            <a:noFill/>
            <a:ln w="38100">
              <a:solidFill>
                <a:srgbClr val="00B0F0"/>
              </a:solidFill>
              <a:prstDash val="sysDot"/>
              <a:headEnd type="arrow"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8" name="文本框 57">
              <a:extLst>
                <a:ext uri="{FF2B5EF4-FFF2-40B4-BE49-F238E27FC236}">
                  <a16:creationId xmlns:a16="http://schemas.microsoft.com/office/drawing/2014/main" id="{AD3002C0-CB27-A771-55F3-65907CC753E8}"/>
                </a:ext>
              </a:extLst>
            </p:cNvPr>
            <p:cNvSpPr txBox="1"/>
            <p:nvPr/>
          </p:nvSpPr>
          <p:spPr>
            <a:xfrm>
              <a:off x="925109" y="2183433"/>
              <a:ext cx="453970" cy="327077"/>
            </a:xfrm>
            <a:prstGeom prst="rect">
              <a:avLst/>
            </a:prstGeom>
            <a:noFill/>
          </p:spPr>
          <p:txBody>
            <a:bodyPr wrap="none" rtlCol="0">
              <a:spAutoFit/>
            </a:bodyPr>
            <a:lstStyle/>
            <a:p>
              <a:pPr>
                <a:lnSpc>
                  <a:spcPct val="120000"/>
                </a:lnSpc>
              </a:pPr>
              <a:r>
                <a:rPr lang="en-US" altLang="zh-CN" sz="1400" dirty="0">
                  <a:cs typeface="+mn-ea"/>
                  <a:sym typeface="+mn-lt"/>
                </a:rPr>
                <a:t>Src</a:t>
              </a:r>
              <a:endParaRPr lang="zh-CN" altLang="en-US" sz="1400" dirty="0">
                <a:cs typeface="+mn-ea"/>
                <a:sym typeface="+mn-lt"/>
              </a:endParaRPr>
            </a:p>
          </p:txBody>
        </p:sp>
        <p:sp>
          <p:nvSpPr>
            <p:cNvPr id="59" name="文本框 58">
              <a:extLst>
                <a:ext uri="{FF2B5EF4-FFF2-40B4-BE49-F238E27FC236}">
                  <a16:creationId xmlns:a16="http://schemas.microsoft.com/office/drawing/2014/main" id="{A205271F-26EA-BCC0-5573-C15D88794180}"/>
                </a:ext>
              </a:extLst>
            </p:cNvPr>
            <p:cNvSpPr txBox="1"/>
            <p:nvPr/>
          </p:nvSpPr>
          <p:spPr>
            <a:xfrm>
              <a:off x="3909811" y="3964962"/>
              <a:ext cx="553357" cy="327077"/>
            </a:xfrm>
            <a:prstGeom prst="rect">
              <a:avLst/>
            </a:prstGeom>
            <a:noFill/>
          </p:spPr>
          <p:txBody>
            <a:bodyPr wrap="none" rtlCol="0">
              <a:spAutoFit/>
            </a:bodyPr>
            <a:lstStyle/>
            <a:p>
              <a:pPr>
                <a:lnSpc>
                  <a:spcPct val="120000"/>
                </a:lnSpc>
              </a:pPr>
              <a:r>
                <a:rPr lang="en-US" altLang="zh-CN" sz="1400" dirty="0">
                  <a:cs typeface="+mn-ea"/>
                  <a:sym typeface="+mn-lt"/>
                </a:rPr>
                <a:t>Dest</a:t>
              </a:r>
              <a:endParaRPr lang="zh-CN" altLang="en-US" sz="1400" dirty="0">
                <a:cs typeface="+mn-ea"/>
                <a:sym typeface="+mn-lt"/>
              </a:endParaRPr>
            </a:p>
          </p:txBody>
        </p:sp>
        <p:sp>
          <p:nvSpPr>
            <p:cNvPr id="60" name="文本框 59">
              <a:extLst>
                <a:ext uri="{FF2B5EF4-FFF2-40B4-BE49-F238E27FC236}">
                  <a16:creationId xmlns:a16="http://schemas.microsoft.com/office/drawing/2014/main" id="{DF52FCD0-FE5F-FE52-39D2-4FDB6878970A}"/>
                </a:ext>
              </a:extLst>
            </p:cNvPr>
            <p:cNvSpPr txBox="1"/>
            <p:nvPr/>
          </p:nvSpPr>
          <p:spPr>
            <a:xfrm>
              <a:off x="1336535" y="4026256"/>
              <a:ext cx="723275" cy="328551"/>
            </a:xfrm>
            <a:prstGeom prst="rect">
              <a:avLst/>
            </a:prstGeom>
            <a:noFill/>
          </p:spPr>
          <p:txBody>
            <a:bodyPr wrap="none" rtlCol="0">
              <a:spAutoFit/>
            </a:bodyPr>
            <a:lstStyle/>
            <a:p>
              <a:pPr>
                <a:lnSpc>
                  <a:spcPct val="120000"/>
                </a:lnSpc>
              </a:pPr>
              <a:r>
                <a:rPr lang="zh-CN" altLang="en-US" sz="1400" b="1" dirty="0">
                  <a:cs typeface="+mn-ea"/>
                  <a:sym typeface="+mn-lt"/>
                </a:rPr>
                <a:t>虚电路</a:t>
              </a:r>
            </a:p>
          </p:txBody>
        </p:sp>
        <p:grpSp>
          <p:nvGrpSpPr>
            <p:cNvPr id="88" name="组合 87">
              <a:extLst>
                <a:ext uri="{FF2B5EF4-FFF2-40B4-BE49-F238E27FC236}">
                  <a16:creationId xmlns:a16="http://schemas.microsoft.com/office/drawing/2014/main" id="{0B92685A-E793-505C-A09C-C0EDF212E177}"/>
                </a:ext>
              </a:extLst>
            </p:cNvPr>
            <p:cNvGrpSpPr/>
            <p:nvPr/>
          </p:nvGrpSpPr>
          <p:grpSpPr>
            <a:xfrm rot="3945591">
              <a:off x="1102956" y="3142756"/>
              <a:ext cx="255176" cy="115134"/>
              <a:chOff x="4245572" y="5020244"/>
              <a:chExt cx="255176" cy="115134"/>
            </a:xfrm>
          </p:grpSpPr>
          <p:sp>
            <p:nvSpPr>
              <p:cNvPr id="84" name="矩形 83">
                <a:extLst>
                  <a:ext uri="{FF2B5EF4-FFF2-40B4-BE49-F238E27FC236}">
                    <a16:creationId xmlns:a16="http://schemas.microsoft.com/office/drawing/2014/main" id="{AF014CB0-DC71-EE57-3F1F-F82C64FC9F9E}"/>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86" name="直接箭头连接符 85">
                <a:extLst>
                  <a:ext uri="{FF2B5EF4-FFF2-40B4-BE49-F238E27FC236}">
                    <a16:creationId xmlns:a16="http://schemas.microsoft.com/office/drawing/2014/main" id="{6E2A88E3-E8EC-A802-53A1-73AB563FD8FE}"/>
                  </a:ext>
                </a:extLst>
              </p:cNvPr>
              <p:cNvCxnSpPr>
                <a:cxnSpLocks/>
                <a:stCxn id="84"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77945E00-CCD3-01BC-9497-B9A267574E63}"/>
                </a:ext>
              </a:extLst>
            </p:cNvPr>
            <p:cNvGrpSpPr/>
            <p:nvPr/>
          </p:nvGrpSpPr>
          <p:grpSpPr>
            <a:xfrm rot="1681805">
              <a:off x="1799496" y="3780952"/>
              <a:ext cx="255176" cy="115134"/>
              <a:chOff x="4245572" y="5020244"/>
              <a:chExt cx="255176" cy="115134"/>
            </a:xfrm>
          </p:grpSpPr>
          <p:sp>
            <p:nvSpPr>
              <p:cNvPr id="90" name="矩形 89">
                <a:extLst>
                  <a:ext uri="{FF2B5EF4-FFF2-40B4-BE49-F238E27FC236}">
                    <a16:creationId xmlns:a16="http://schemas.microsoft.com/office/drawing/2014/main" id="{621DB45A-2061-8CA7-7AB5-13B788451769}"/>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91" name="直接箭头连接符 90">
                <a:extLst>
                  <a:ext uri="{FF2B5EF4-FFF2-40B4-BE49-F238E27FC236}">
                    <a16:creationId xmlns:a16="http://schemas.microsoft.com/office/drawing/2014/main" id="{8521B770-FD7E-E9EB-6124-F67BC6C509A3}"/>
                  </a:ext>
                </a:extLst>
              </p:cNvPr>
              <p:cNvCxnSpPr>
                <a:cxnSpLocks/>
                <a:stCxn id="90"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26B0DBB2-8E15-3489-5E1B-D2AFE28B17E5}"/>
                </a:ext>
              </a:extLst>
            </p:cNvPr>
            <p:cNvGrpSpPr/>
            <p:nvPr/>
          </p:nvGrpSpPr>
          <p:grpSpPr>
            <a:xfrm rot="19854211">
              <a:off x="3368452" y="3907395"/>
              <a:ext cx="255176" cy="115134"/>
              <a:chOff x="4245572" y="5020244"/>
              <a:chExt cx="255176" cy="115134"/>
            </a:xfrm>
          </p:grpSpPr>
          <p:sp>
            <p:nvSpPr>
              <p:cNvPr id="93" name="矩形 92">
                <a:extLst>
                  <a:ext uri="{FF2B5EF4-FFF2-40B4-BE49-F238E27FC236}">
                    <a16:creationId xmlns:a16="http://schemas.microsoft.com/office/drawing/2014/main" id="{839D90EC-6A50-60F6-7420-47A08CD0B503}"/>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94" name="直接箭头连接符 93">
                <a:extLst>
                  <a:ext uri="{FF2B5EF4-FFF2-40B4-BE49-F238E27FC236}">
                    <a16:creationId xmlns:a16="http://schemas.microsoft.com/office/drawing/2014/main" id="{6DB41647-8D71-D25C-7F2F-3F919F1659D9}"/>
                  </a:ext>
                </a:extLst>
              </p:cNvPr>
              <p:cNvCxnSpPr>
                <a:cxnSpLocks/>
                <a:stCxn id="93"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BEBEC444-0228-DB1E-8C89-FEB3962678DE}"/>
                </a:ext>
              </a:extLst>
            </p:cNvPr>
            <p:cNvGrpSpPr/>
            <p:nvPr/>
          </p:nvGrpSpPr>
          <p:grpSpPr>
            <a:xfrm rot="3665811">
              <a:off x="4188192" y="3698613"/>
              <a:ext cx="255176" cy="115134"/>
              <a:chOff x="4245572" y="5020244"/>
              <a:chExt cx="255176" cy="115134"/>
            </a:xfrm>
          </p:grpSpPr>
          <p:sp>
            <p:nvSpPr>
              <p:cNvPr id="96" name="矩形 95">
                <a:extLst>
                  <a:ext uri="{FF2B5EF4-FFF2-40B4-BE49-F238E27FC236}">
                    <a16:creationId xmlns:a16="http://schemas.microsoft.com/office/drawing/2014/main" id="{048CED88-FECC-4054-16D8-F5BB9CEE4BBD}"/>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97" name="直接箭头连接符 96">
                <a:extLst>
                  <a:ext uri="{FF2B5EF4-FFF2-40B4-BE49-F238E27FC236}">
                    <a16:creationId xmlns:a16="http://schemas.microsoft.com/office/drawing/2014/main" id="{136CF630-BD00-C7E0-2EA7-B75BD9F8A937}"/>
                  </a:ext>
                </a:extLst>
              </p:cNvPr>
              <p:cNvCxnSpPr>
                <a:cxnSpLocks/>
                <a:stCxn id="96"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sp>
        <p:nvSpPr>
          <p:cNvPr id="122" name="文本框 121">
            <a:extLst>
              <a:ext uri="{FF2B5EF4-FFF2-40B4-BE49-F238E27FC236}">
                <a16:creationId xmlns:a16="http://schemas.microsoft.com/office/drawing/2014/main" id="{0DEE633D-89C3-908B-38AD-0AA43AAFB821}"/>
              </a:ext>
            </a:extLst>
          </p:cNvPr>
          <p:cNvSpPr txBox="1"/>
          <p:nvPr/>
        </p:nvSpPr>
        <p:spPr>
          <a:xfrm>
            <a:off x="1434086" y="1476645"/>
            <a:ext cx="3102288" cy="39613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lvl="0" algn="ctr">
              <a:lnSpc>
                <a:spcPct val="120000"/>
              </a:lnSpc>
            </a:pPr>
            <a:r>
              <a:rPr lang="zh-CN" altLang="en-US" dirty="0">
                <a:cs typeface="+mn-ea"/>
                <a:sym typeface="+mn-lt"/>
              </a:rPr>
              <a:t>面向连接的服务（</a:t>
            </a:r>
            <a:r>
              <a:rPr lang="en-US" altLang="zh-CN" dirty="0">
                <a:cs typeface="+mn-ea"/>
                <a:sym typeface="+mn-lt"/>
              </a:rPr>
              <a:t>CONS</a:t>
            </a:r>
            <a:r>
              <a:rPr lang="zh-CN" altLang="en-US" dirty="0">
                <a:cs typeface="+mn-ea"/>
                <a:sym typeface="+mn-lt"/>
              </a:rPr>
              <a:t>）</a:t>
            </a:r>
          </a:p>
        </p:txBody>
      </p:sp>
      <p:sp>
        <p:nvSpPr>
          <p:cNvPr id="124" name="文本框 123">
            <a:extLst>
              <a:ext uri="{FF2B5EF4-FFF2-40B4-BE49-F238E27FC236}">
                <a16:creationId xmlns:a16="http://schemas.microsoft.com/office/drawing/2014/main" id="{F4DFC61D-EDC0-289C-B4E1-A1D9905A99B5}"/>
              </a:ext>
            </a:extLst>
          </p:cNvPr>
          <p:cNvSpPr txBox="1"/>
          <p:nvPr/>
        </p:nvSpPr>
        <p:spPr>
          <a:xfrm>
            <a:off x="6844433" y="1480354"/>
            <a:ext cx="3267655" cy="39613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lvl="0" algn="ctr">
              <a:lnSpc>
                <a:spcPct val="120000"/>
              </a:lnSpc>
            </a:pPr>
            <a:r>
              <a:rPr lang="zh-CN" altLang="en-US" dirty="0">
                <a:cs typeface="+mn-ea"/>
                <a:sym typeface="+mn-lt"/>
              </a:rPr>
              <a:t>面向无连接的服务（</a:t>
            </a:r>
            <a:r>
              <a:rPr lang="en-US" altLang="zh-CN" dirty="0">
                <a:cs typeface="+mn-ea"/>
                <a:sym typeface="+mn-lt"/>
              </a:rPr>
              <a:t>CLNS</a:t>
            </a:r>
            <a:r>
              <a:rPr lang="zh-CN" altLang="en-US" dirty="0">
                <a:cs typeface="+mn-ea"/>
                <a:sym typeface="+mn-lt"/>
              </a:rPr>
              <a:t>）</a:t>
            </a:r>
          </a:p>
        </p:txBody>
      </p:sp>
      <p:grpSp>
        <p:nvGrpSpPr>
          <p:cNvPr id="128" name="组合 127">
            <a:extLst>
              <a:ext uri="{FF2B5EF4-FFF2-40B4-BE49-F238E27FC236}">
                <a16:creationId xmlns:a16="http://schemas.microsoft.com/office/drawing/2014/main" id="{65C80470-C147-088E-39A6-512532E1C0A8}"/>
              </a:ext>
            </a:extLst>
          </p:cNvPr>
          <p:cNvGrpSpPr/>
          <p:nvPr/>
        </p:nvGrpSpPr>
        <p:grpSpPr>
          <a:xfrm>
            <a:off x="6605473" y="2183433"/>
            <a:ext cx="3877686" cy="2188700"/>
            <a:chOff x="6605473" y="2183433"/>
            <a:chExt cx="3877686" cy="2188700"/>
          </a:xfrm>
        </p:grpSpPr>
        <p:sp>
          <p:nvSpPr>
            <p:cNvPr id="125" name="爆炸形: 8 pt  124">
              <a:extLst>
                <a:ext uri="{FF2B5EF4-FFF2-40B4-BE49-F238E27FC236}">
                  <a16:creationId xmlns:a16="http://schemas.microsoft.com/office/drawing/2014/main" id="{93A29E02-C640-7989-90E1-6DDD4E84FC47}"/>
                </a:ext>
              </a:extLst>
            </p:cNvPr>
            <p:cNvSpPr/>
            <p:nvPr/>
          </p:nvSpPr>
          <p:spPr>
            <a:xfrm>
              <a:off x="8753078" y="3652404"/>
              <a:ext cx="834886" cy="636105"/>
            </a:xfrm>
            <a:prstGeom prst="irregularSeal1">
              <a:avLst/>
            </a:prstGeom>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lnSpc>
                  <a:spcPct val="120000"/>
                </a:lnSpc>
              </a:pPr>
              <a:r>
                <a:rPr lang="zh-CN" altLang="en-US" sz="1200" dirty="0">
                  <a:cs typeface="+mn-ea"/>
                  <a:sym typeface="+mn-lt"/>
                </a:rPr>
                <a:t>拥塞</a:t>
              </a:r>
              <a:endParaRPr lang="en-US" altLang="zh-CN" sz="1200" dirty="0">
                <a:cs typeface="+mn-ea"/>
                <a:sym typeface="+mn-lt"/>
              </a:endParaRPr>
            </a:p>
            <a:p>
              <a:pPr algn="ctr">
                <a:lnSpc>
                  <a:spcPct val="120000"/>
                </a:lnSpc>
              </a:pPr>
              <a:r>
                <a:rPr lang="zh-CN" altLang="en-US" sz="1200" dirty="0">
                  <a:cs typeface="+mn-ea"/>
                  <a:sym typeface="+mn-lt"/>
                </a:rPr>
                <a:t>丢失</a:t>
              </a:r>
            </a:p>
          </p:txBody>
        </p:sp>
        <p:pic>
          <p:nvPicPr>
            <p:cNvPr id="61" name="图形 60">
              <a:extLst>
                <a:ext uri="{FF2B5EF4-FFF2-40B4-BE49-F238E27FC236}">
                  <a16:creationId xmlns:a16="http://schemas.microsoft.com/office/drawing/2014/main" id="{2D7EC473-80C6-5137-36BC-F61513B28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5230" y="3167198"/>
              <a:ext cx="354812" cy="354812"/>
            </a:xfrm>
            <a:prstGeom prst="rect">
              <a:avLst/>
            </a:prstGeom>
          </p:spPr>
        </p:pic>
        <p:pic>
          <p:nvPicPr>
            <p:cNvPr id="62" name="图形 61">
              <a:extLst>
                <a:ext uri="{FF2B5EF4-FFF2-40B4-BE49-F238E27FC236}">
                  <a16:creationId xmlns:a16="http://schemas.microsoft.com/office/drawing/2014/main" id="{E6E1B6D5-8BA2-D72E-02DB-2E4713C910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7427" y="2491210"/>
              <a:ext cx="413948" cy="313418"/>
            </a:xfrm>
            <a:prstGeom prst="rect">
              <a:avLst/>
            </a:prstGeom>
          </p:spPr>
        </p:pic>
        <p:pic>
          <p:nvPicPr>
            <p:cNvPr id="63" name="图形 62">
              <a:extLst>
                <a:ext uri="{FF2B5EF4-FFF2-40B4-BE49-F238E27FC236}">
                  <a16:creationId xmlns:a16="http://schemas.microsoft.com/office/drawing/2014/main" id="{2AAC9209-640C-49EB-7585-78B03199A7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65649" y="3167198"/>
              <a:ext cx="354812" cy="354812"/>
            </a:xfrm>
            <a:prstGeom prst="rect">
              <a:avLst/>
            </a:prstGeom>
          </p:spPr>
        </p:pic>
        <p:pic>
          <p:nvPicPr>
            <p:cNvPr id="64" name="图形 63">
              <a:extLst>
                <a:ext uri="{FF2B5EF4-FFF2-40B4-BE49-F238E27FC236}">
                  <a16:creationId xmlns:a16="http://schemas.microsoft.com/office/drawing/2014/main" id="{64A18701-42DF-0A78-8C2D-90DA7DCC0F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6068" y="3167198"/>
              <a:ext cx="354812" cy="354812"/>
            </a:xfrm>
            <a:prstGeom prst="rect">
              <a:avLst/>
            </a:prstGeom>
          </p:spPr>
        </p:pic>
        <p:pic>
          <p:nvPicPr>
            <p:cNvPr id="65" name="图形 64">
              <a:extLst>
                <a:ext uri="{FF2B5EF4-FFF2-40B4-BE49-F238E27FC236}">
                  <a16:creationId xmlns:a16="http://schemas.microsoft.com/office/drawing/2014/main" id="{0EEEABCE-F4F3-BBA5-8E59-99E75EB4F2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2155" y="2408374"/>
              <a:ext cx="354812" cy="354812"/>
            </a:xfrm>
            <a:prstGeom prst="rect">
              <a:avLst/>
            </a:prstGeom>
          </p:spPr>
        </p:pic>
        <p:pic>
          <p:nvPicPr>
            <p:cNvPr id="66" name="图形 65">
              <a:extLst>
                <a:ext uri="{FF2B5EF4-FFF2-40B4-BE49-F238E27FC236}">
                  <a16:creationId xmlns:a16="http://schemas.microsoft.com/office/drawing/2014/main" id="{3C92CDD1-C49F-6131-FDA3-EEEF953961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65649" y="3926022"/>
              <a:ext cx="354812" cy="354812"/>
            </a:xfrm>
            <a:prstGeom prst="rect">
              <a:avLst/>
            </a:prstGeom>
          </p:spPr>
        </p:pic>
        <p:pic>
          <p:nvPicPr>
            <p:cNvPr id="67" name="图形 66">
              <a:extLst>
                <a:ext uri="{FF2B5EF4-FFF2-40B4-BE49-F238E27FC236}">
                  <a16:creationId xmlns:a16="http://schemas.microsoft.com/office/drawing/2014/main" id="{49E3A50B-8A7E-1064-3335-550B81E69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69211" y="3967416"/>
              <a:ext cx="413948" cy="313418"/>
            </a:xfrm>
            <a:prstGeom prst="rect">
              <a:avLst/>
            </a:prstGeom>
          </p:spPr>
        </p:pic>
        <p:cxnSp>
          <p:nvCxnSpPr>
            <p:cNvPr id="68" name="直接连接符 67">
              <a:extLst>
                <a:ext uri="{FF2B5EF4-FFF2-40B4-BE49-F238E27FC236}">
                  <a16:creationId xmlns:a16="http://schemas.microsoft.com/office/drawing/2014/main" id="{123FF996-7024-BCAA-423A-DA1E2E3FBD03}"/>
                </a:ext>
              </a:extLst>
            </p:cNvPr>
            <p:cNvCxnSpPr>
              <a:stCxn id="61" idx="3"/>
              <a:endCxn id="63" idx="1"/>
            </p:cNvCxnSpPr>
            <p:nvPr/>
          </p:nvCxnSpPr>
          <p:spPr>
            <a:xfrm>
              <a:off x="7430042" y="3344604"/>
              <a:ext cx="935607" cy="0"/>
            </a:xfrm>
            <a:prstGeom prst="line">
              <a:avLst/>
            </a:prstGeom>
          </p:spPr>
          <p:style>
            <a:lnRef idx="3">
              <a:schemeClr val="dk1"/>
            </a:lnRef>
            <a:fillRef idx="0">
              <a:schemeClr val="dk1"/>
            </a:fillRef>
            <a:effectRef idx="2">
              <a:schemeClr val="dk1"/>
            </a:effectRef>
            <a:fontRef idx="minor">
              <a:schemeClr val="tx1"/>
            </a:fontRef>
          </p:style>
        </p:cxnSp>
        <p:cxnSp>
          <p:nvCxnSpPr>
            <p:cNvPr id="69" name="直接连接符 68">
              <a:extLst>
                <a:ext uri="{FF2B5EF4-FFF2-40B4-BE49-F238E27FC236}">
                  <a16:creationId xmlns:a16="http://schemas.microsoft.com/office/drawing/2014/main" id="{DB022598-2B9D-A566-3F04-532AF33A4D43}"/>
                </a:ext>
              </a:extLst>
            </p:cNvPr>
            <p:cNvCxnSpPr>
              <a:stCxn id="63" idx="3"/>
              <a:endCxn id="64" idx="1"/>
            </p:cNvCxnSpPr>
            <p:nvPr/>
          </p:nvCxnSpPr>
          <p:spPr>
            <a:xfrm>
              <a:off x="8720461" y="3344604"/>
              <a:ext cx="935607" cy="0"/>
            </a:xfrm>
            <a:prstGeom prst="line">
              <a:avLst/>
            </a:prstGeom>
          </p:spPr>
          <p:style>
            <a:lnRef idx="3">
              <a:schemeClr val="dk1"/>
            </a:lnRef>
            <a:fillRef idx="0">
              <a:schemeClr val="dk1"/>
            </a:fillRef>
            <a:effectRef idx="2">
              <a:schemeClr val="dk1"/>
            </a:effectRef>
            <a:fontRef idx="minor">
              <a:schemeClr val="tx1"/>
            </a:fontRef>
          </p:style>
        </p:cxnSp>
        <p:cxnSp>
          <p:nvCxnSpPr>
            <p:cNvPr id="70" name="直接连接符 69">
              <a:extLst>
                <a:ext uri="{FF2B5EF4-FFF2-40B4-BE49-F238E27FC236}">
                  <a16:creationId xmlns:a16="http://schemas.microsoft.com/office/drawing/2014/main" id="{0AC4B161-6617-AEFC-4D61-D558181D09A4}"/>
                </a:ext>
              </a:extLst>
            </p:cNvPr>
            <p:cNvCxnSpPr>
              <a:cxnSpLocks/>
              <a:stCxn id="75" idx="1"/>
              <a:endCxn id="61" idx="0"/>
            </p:cNvCxnSpPr>
            <p:nvPr/>
          </p:nvCxnSpPr>
          <p:spPr>
            <a:xfrm flipH="1">
              <a:off x="7252636" y="2585780"/>
              <a:ext cx="580795" cy="581418"/>
            </a:xfrm>
            <a:prstGeom prst="line">
              <a:avLst/>
            </a:prstGeom>
          </p:spPr>
          <p:style>
            <a:lnRef idx="3">
              <a:schemeClr val="dk1"/>
            </a:lnRef>
            <a:fillRef idx="0">
              <a:schemeClr val="dk1"/>
            </a:fillRef>
            <a:effectRef idx="2">
              <a:schemeClr val="dk1"/>
            </a:effectRef>
            <a:fontRef idx="minor">
              <a:schemeClr val="tx1"/>
            </a:fontRef>
          </p:style>
        </p:cxnSp>
        <p:cxnSp>
          <p:nvCxnSpPr>
            <p:cNvPr id="71" name="直接连接符 70">
              <a:extLst>
                <a:ext uri="{FF2B5EF4-FFF2-40B4-BE49-F238E27FC236}">
                  <a16:creationId xmlns:a16="http://schemas.microsoft.com/office/drawing/2014/main" id="{C65CA7D3-DDB4-27E7-7C37-691679EFDFD4}"/>
                </a:ext>
              </a:extLst>
            </p:cNvPr>
            <p:cNvCxnSpPr>
              <a:cxnSpLocks/>
              <a:stCxn id="65" idx="3"/>
              <a:endCxn id="64" idx="0"/>
            </p:cNvCxnSpPr>
            <p:nvPr/>
          </p:nvCxnSpPr>
          <p:spPr>
            <a:xfrm>
              <a:off x="9276967" y="2585780"/>
              <a:ext cx="556507" cy="581418"/>
            </a:xfrm>
            <a:prstGeom prst="line">
              <a:avLst/>
            </a:prstGeom>
          </p:spPr>
          <p:style>
            <a:lnRef idx="3">
              <a:schemeClr val="dk1"/>
            </a:lnRef>
            <a:fillRef idx="0">
              <a:schemeClr val="dk1"/>
            </a:fillRef>
            <a:effectRef idx="2">
              <a:schemeClr val="dk1"/>
            </a:effectRef>
            <a:fontRef idx="minor">
              <a:schemeClr val="tx1"/>
            </a:fontRef>
          </p:style>
        </p:cxnSp>
        <p:cxnSp>
          <p:nvCxnSpPr>
            <p:cNvPr id="72" name="直接连接符 71">
              <a:extLst>
                <a:ext uri="{FF2B5EF4-FFF2-40B4-BE49-F238E27FC236}">
                  <a16:creationId xmlns:a16="http://schemas.microsoft.com/office/drawing/2014/main" id="{3692C55E-1268-BE25-66CC-81946440D4DD}"/>
                </a:ext>
              </a:extLst>
            </p:cNvPr>
            <p:cNvCxnSpPr>
              <a:stCxn id="61" idx="2"/>
              <a:endCxn id="66" idx="1"/>
            </p:cNvCxnSpPr>
            <p:nvPr/>
          </p:nvCxnSpPr>
          <p:spPr>
            <a:xfrm>
              <a:off x="7252636" y="3522010"/>
              <a:ext cx="1113013" cy="581418"/>
            </a:xfrm>
            <a:prstGeom prst="line">
              <a:avLst/>
            </a:prstGeom>
          </p:spPr>
          <p:style>
            <a:lnRef idx="3">
              <a:schemeClr val="dk1"/>
            </a:lnRef>
            <a:fillRef idx="0">
              <a:schemeClr val="dk1"/>
            </a:fillRef>
            <a:effectRef idx="2">
              <a:schemeClr val="dk1"/>
            </a:effectRef>
            <a:fontRef idx="minor">
              <a:schemeClr val="tx1"/>
            </a:fontRef>
          </p:style>
        </p:cxnSp>
        <p:cxnSp>
          <p:nvCxnSpPr>
            <p:cNvPr id="73" name="直接连接符 72">
              <a:extLst>
                <a:ext uri="{FF2B5EF4-FFF2-40B4-BE49-F238E27FC236}">
                  <a16:creationId xmlns:a16="http://schemas.microsoft.com/office/drawing/2014/main" id="{704120EC-DF89-8011-738A-59546BD9F3A5}"/>
                </a:ext>
              </a:extLst>
            </p:cNvPr>
            <p:cNvCxnSpPr>
              <a:stCxn id="66" idx="3"/>
              <a:endCxn id="64" idx="2"/>
            </p:cNvCxnSpPr>
            <p:nvPr/>
          </p:nvCxnSpPr>
          <p:spPr>
            <a:xfrm flipV="1">
              <a:off x="8720461" y="3522010"/>
              <a:ext cx="1113013" cy="581418"/>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25B774CB-FEA5-D868-492B-7F6DEA7287D4}"/>
                </a:ext>
              </a:extLst>
            </p:cNvPr>
            <p:cNvCxnSpPr>
              <a:stCxn id="63" idx="2"/>
              <a:endCxn id="66" idx="0"/>
            </p:cNvCxnSpPr>
            <p:nvPr/>
          </p:nvCxnSpPr>
          <p:spPr>
            <a:xfrm>
              <a:off x="8543055" y="3522010"/>
              <a:ext cx="0" cy="404012"/>
            </a:xfrm>
            <a:prstGeom prst="line">
              <a:avLst/>
            </a:prstGeom>
          </p:spPr>
          <p:style>
            <a:lnRef idx="3">
              <a:schemeClr val="dk1"/>
            </a:lnRef>
            <a:fillRef idx="0">
              <a:schemeClr val="dk1"/>
            </a:fillRef>
            <a:effectRef idx="2">
              <a:schemeClr val="dk1"/>
            </a:effectRef>
            <a:fontRef idx="minor">
              <a:schemeClr val="tx1"/>
            </a:fontRef>
          </p:style>
        </p:cxnSp>
        <p:pic>
          <p:nvPicPr>
            <p:cNvPr id="75" name="图形 74">
              <a:extLst>
                <a:ext uri="{FF2B5EF4-FFF2-40B4-BE49-F238E27FC236}">
                  <a16:creationId xmlns:a16="http://schemas.microsoft.com/office/drawing/2014/main" id="{D562276A-EB54-4096-2FD6-57625E8F87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33431" y="2408374"/>
              <a:ext cx="354812" cy="354812"/>
            </a:xfrm>
            <a:prstGeom prst="rect">
              <a:avLst/>
            </a:prstGeom>
          </p:spPr>
        </p:pic>
        <p:cxnSp>
          <p:nvCxnSpPr>
            <p:cNvPr id="76" name="直接连接符 75">
              <a:extLst>
                <a:ext uri="{FF2B5EF4-FFF2-40B4-BE49-F238E27FC236}">
                  <a16:creationId xmlns:a16="http://schemas.microsoft.com/office/drawing/2014/main" id="{9B938E0B-C039-45EE-D109-03C7F60EFD68}"/>
                </a:ext>
              </a:extLst>
            </p:cNvPr>
            <p:cNvCxnSpPr>
              <a:stCxn id="75" idx="3"/>
              <a:endCxn id="65" idx="1"/>
            </p:cNvCxnSpPr>
            <p:nvPr/>
          </p:nvCxnSpPr>
          <p:spPr>
            <a:xfrm>
              <a:off x="8188243" y="2585780"/>
              <a:ext cx="733912" cy="0"/>
            </a:xfrm>
            <a:prstGeom prst="line">
              <a:avLst/>
            </a:prstGeom>
          </p:spPr>
          <p:style>
            <a:lnRef idx="3">
              <a:schemeClr val="dk1"/>
            </a:lnRef>
            <a:fillRef idx="0">
              <a:schemeClr val="dk1"/>
            </a:fillRef>
            <a:effectRef idx="2">
              <a:schemeClr val="dk1"/>
            </a:effectRef>
            <a:fontRef idx="minor">
              <a:schemeClr val="tx1"/>
            </a:fontRef>
          </p:style>
        </p:cxnSp>
        <p:cxnSp>
          <p:nvCxnSpPr>
            <p:cNvPr id="77" name="直接连接符 76">
              <a:extLst>
                <a:ext uri="{FF2B5EF4-FFF2-40B4-BE49-F238E27FC236}">
                  <a16:creationId xmlns:a16="http://schemas.microsoft.com/office/drawing/2014/main" id="{31AF0B02-7AC8-4468-0E50-5ED71CE3A3D6}"/>
                </a:ext>
              </a:extLst>
            </p:cNvPr>
            <p:cNvCxnSpPr>
              <a:stCxn id="65" idx="2"/>
              <a:endCxn id="63" idx="0"/>
            </p:cNvCxnSpPr>
            <p:nvPr/>
          </p:nvCxnSpPr>
          <p:spPr>
            <a:xfrm flipH="1">
              <a:off x="8543055" y="2763186"/>
              <a:ext cx="556506" cy="404012"/>
            </a:xfrm>
            <a:prstGeom prst="line">
              <a:avLst/>
            </a:prstGeom>
          </p:spPr>
          <p:style>
            <a:lnRef idx="3">
              <a:schemeClr val="dk1"/>
            </a:lnRef>
            <a:fillRef idx="0">
              <a:schemeClr val="dk1"/>
            </a:fillRef>
            <a:effectRef idx="2">
              <a:schemeClr val="dk1"/>
            </a:effectRef>
            <a:fontRef idx="minor">
              <a:schemeClr val="tx1"/>
            </a:fontRef>
          </p:style>
        </p:cxnSp>
        <p:cxnSp>
          <p:nvCxnSpPr>
            <p:cNvPr id="78" name="直接连接符 77">
              <a:extLst>
                <a:ext uri="{FF2B5EF4-FFF2-40B4-BE49-F238E27FC236}">
                  <a16:creationId xmlns:a16="http://schemas.microsoft.com/office/drawing/2014/main" id="{E82A54AA-3374-E5D6-F359-6A40DAB895FF}"/>
                </a:ext>
              </a:extLst>
            </p:cNvPr>
            <p:cNvCxnSpPr>
              <a:stCxn id="62" idx="2"/>
              <a:endCxn id="61" idx="1"/>
            </p:cNvCxnSpPr>
            <p:nvPr/>
          </p:nvCxnSpPr>
          <p:spPr>
            <a:xfrm>
              <a:off x="6814401" y="2804628"/>
              <a:ext cx="260829" cy="539976"/>
            </a:xfrm>
            <a:prstGeom prst="line">
              <a:avLst/>
            </a:prstGeom>
          </p:spPr>
          <p:style>
            <a:lnRef idx="2">
              <a:schemeClr val="dk1"/>
            </a:lnRef>
            <a:fillRef idx="0">
              <a:schemeClr val="dk1"/>
            </a:fillRef>
            <a:effectRef idx="1">
              <a:schemeClr val="dk1"/>
            </a:effectRef>
            <a:fontRef idx="minor">
              <a:schemeClr val="tx1"/>
            </a:fontRef>
          </p:style>
        </p:cxnSp>
        <p:cxnSp>
          <p:nvCxnSpPr>
            <p:cNvPr id="79" name="直接连接符 78">
              <a:extLst>
                <a:ext uri="{FF2B5EF4-FFF2-40B4-BE49-F238E27FC236}">
                  <a16:creationId xmlns:a16="http://schemas.microsoft.com/office/drawing/2014/main" id="{C8343911-A21D-47C7-AF91-DAE2B13390E6}"/>
                </a:ext>
              </a:extLst>
            </p:cNvPr>
            <p:cNvCxnSpPr>
              <a:stCxn id="67" idx="0"/>
              <a:endCxn id="64" idx="3"/>
            </p:cNvCxnSpPr>
            <p:nvPr/>
          </p:nvCxnSpPr>
          <p:spPr>
            <a:xfrm flipH="1" flipV="1">
              <a:off x="10010880" y="3344604"/>
              <a:ext cx="265305" cy="622812"/>
            </a:xfrm>
            <a:prstGeom prst="line">
              <a:avLst/>
            </a:prstGeom>
          </p:spPr>
          <p:style>
            <a:lnRef idx="2">
              <a:schemeClr val="dk1"/>
            </a:lnRef>
            <a:fillRef idx="0">
              <a:schemeClr val="dk1"/>
            </a:fillRef>
            <a:effectRef idx="1">
              <a:schemeClr val="dk1"/>
            </a:effectRef>
            <a:fontRef idx="minor">
              <a:schemeClr val="tx1"/>
            </a:fontRef>
          </p:style>
        </p:cxnSp>
        <p:sp>
          <p:nvSpPr>
            <p:cNvPr id="81" name="文本框 80">
              <a:extLst>
                <a:ext uri="{FF2B5EF4-FFF2-40B4-BE49-F238E27FC236}">
                  <a16:creationId xmlns:a16="http://schemas.microsoft.com/office/drawing/2014/main" id="{9BD69294-8F07-868A-38CF-078895CAB6DC}"/>
                </a:ext>
              </a:extLst>
            </p:cNvPr>
            <p:cNvSpPr txBox="1"/>
            <p:nvPr/>
          </p:nvSpPr>
          <p:spPr>
            <a:xfrm>
              <a:off x="6605473" y="2183433"/>
              <a:ext cx="453970" cy="327077"/>
            </a:xfrm>
            <a:prstGeom prst="rect">
              <a:avLst/>
            </a:prstGeom>
            <a:noFill/>
          </p:spPr>
          <p:txBody>
            <a:bodyPr wrap="none" rtlCol="0">
              <a:spAutoFit/>
            </a:bodyPr>
            <a:lstStyle/>
            <a:p>
              <a:pPr>
                <a:lnSpc>
                  <a:spcPct val="120000"/>
                </a:lnSpc>
              </a:pPr>
              <a:r>
                <a:rPr lang="en-US" altLang="zh-CN" sz="1400" dirty="0">
                  <a:cs typeface="+mn-ea"/>
                  <a:sym typeface="+mn-lt"/>
                </a:rPr>
                <a:t>Src</a:t>
              </a:r>
              <a:endParaRPr lang="zh-CN" altLang="en-US" sz="1400" dirty="0">
                <a:cs typeface="+mn-ea"/>
                <a:sym typeface="+mn-lt"/>
              </a:endParaRPr>
            </a:p>
          </p:txBody>
        </p:sp>
        <p:sp>
          <p:nvSpPr>
            <p:cNvPr id="82" name="文本框 81">
              <a:extLst>
                <a:ext uri="{FF2B5EF4-FFF2-40B4-BE49-F238E27FC236}">
                  <a16:creationId xmlns:a16="http://schemas.microsoft.com/office/drawing/2014/main" id="{1DFD227E-C74B-0514-BF88-4FAD6CBA9337}"/>
                </a:ext>
              </a:extLst>
            </p:cNvPr>
            <p:cNvSpPr txBox="1"/>
            <p:nvPr/>
          </p:nvSpPr>
          <p:spPr>
            <a:xfrm>
              <a:off x="9590175" y="3964962"/>
              <a:ext cx="553357" cy="327077"/>
            </a:xfrm>
            <a:prstGeom prst="rect">
              <a:avLst/>
            </a:prstGeom>
            <a:noFill/>
          </p:spPr>
          <p:txBody>
            <a:bodyPr wrap="none" rtlCol="0">
              <a:spAutoFit/>
            </a:bodyPr>
            <a:lstStyle/>
            <a:p>
              <a:pPr>
                <a:lnSpc>
                  <a:spcPct val="120000"/>
                </a:lnSpc>
              </a:pPr>
              <a:r>
                <a:rPr lang="en-US" altLang="zh-CN" sz="1400" dirty="0">
                  <a:cs typeface="+mn-ea"/>
                  <a:sym typeface="+mn-lt"/>
                </a:rPr>
                <a:t>Dest</a:t>
              </a:r>
              <a:endParaRPr lang="zh-CN" altLang="en-US" sz="1400" dirty="0">
                <a:cs typeface="+mn-ea"/>
                <a:sym typeface="+mn-lt"/>
              </a:endParaRPr>
            </a:p>
          </p:txBody>
        </p:sp>
        <p:grpSp>
          <p:nvGrpSpPr>
            <p:cNvPr id="98" name="组合 97">
              <a:extLst>
                <a:ext uri="{FF2B5EF4-FFF2-40B4-BE49-F238E27FC236}">
                  <a16:creationId xmlns:a16="http://schemas.microsoft.com/office/drawing/2014/main" id="{E6B3D7B2-CDC0-5863-F87D-15445201AAA1}"/>
                </a:ext>
              </a:extLst>
            </p:cNvPr>
            <p:cNvGrpSpPr/>
            <p:nvPr/>
          </p:nvGrpSpPr>
          <p:grpSpPr>
            <a:xfrm rot="1688981">
              <a:off x="7471676" y="3788816"/>
              <a:ext cx="255176" cy="115134"/>
              <a:chOff x="4245572" y="5020244"/>
              <a:chExt cx="255176" cy="115134"/>
            </a:xfrm>
          </p:grpSpPr>
          <p:sp>
            <p:nvSpPr>
              <p:cNvPr id="99" name="矩形 98">
                <a:extLst>
                  <a:ext uri="{FF2B5EF4-FFF2-40B4-BE49-F238E27FC236}">
                    <a16:creationId xmlns:a16="http://schemas.microsoft.com/office/drawing/2014/main" id="{82BCEF54-894C-3A27-953E-CB18153E6AD1}"/>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00" name="直接箭头连接符 99">
                <a:extLst>
                  <a:ext uri="{FF2B5EF4-FFF2-40B4-BE49-F238E27FC236}">
                    <a16:creationId xmlns:a16="http://schemas.microsoft.com/office/drawing/2014/main" id="{7E7A1473-2237-14BF-B0E4-58710816249D}"/>
                  </a:ext>
                </a:extLst>
              </p:cNvPr>
              <p:cNvCxnSpPr>
                <a:cxnSpLocks/>
                <a:stCxn id="99"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C6EE6D34-7944-73BD-C8E4-84DAC5B55977}"/>
                </a:ext>
              </a:extLst>
            </p:cNvPr>
            <p:cNvGrpSpPr/>
            <p:nvPr/>
          </p:nvGrpSpPr>
          <p:grpSpPr>
            <a:xfrm rot="3847590">
              <a:off x="6688171" y="3040777"/>
              <a:ext cx="255176" cy="115134"/>
              <a:chOff x="4245572" y="5020244"/>
              <a:chExt cx="255176" cy="115134"/>
            </a:xfrm>
          </p:grpSpPr>
          <p:sp>
            <p:nvSpPr>
              <p:cNvPr id="103" name="矩形 102">
                <a:extLst>
                  <a:ext uri="{FF2B5EF4-FFF2-40B4-BE49-F238E27FC236}">
                    <a16:creationId xmlns:a16="http://schemas.microsoft.com/office/drawing/2014/main" id="{36D80FC8-E004-9555-DC7D-C7A44C7F6C6C}"/>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04" name="直接箭头连接符 103">
                <a:extLst>
                  <a:ext uri="{FF2B5EF4-FFF2-40B4-BE49-F238E27FC236}">
                    <a16:creationId xmlns:a16="http://schemas.microsoft.com/office/drawing/2014/main" id="{72B45A44-C073-F9C4-CE47-27AD87BDA179}"/>
                  </a:ext>
                </a:extLst>
              </p:cNvPr>
              <p:cNvCxnSpPr>
                <a:cxnSpLocks/>
                <a:stCxn id="103"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89794714-D5F0-3DCE-45C7-CE43F6BECFB6}"/>
                </a:ext>
              </a:extLst>
            </p:cNvPr>
            <p:cNvGrpSpPr/>
            <p:nvPr/>
          </p:nvGrpSpPr>
          <p:grpSpPr>
            <a:xfrm>
              <a:off x="7769363" y="3129873"/>
              <a:ext cx="255176" cy="115134"/>
              <a:chOff x="4245572" y="5020244"/>
              <a:chExt cx="255176" cy="115134"/>
            </a:xfrm>
          </p:grpSpPr>
          <p:sp>
            <p:nvSpPr>
              <p:cNvPr id="106" name="矩形 105">
                <a:extLst>
                  <a:ext uri="{FF2B5EF4-FFF2-40B4-BE49-F238E27FC236}">
                    <a16:creationId xmlns:a16="http://schemas.microsoft.com/office/drawing/2014/main" id="{6A57DF7F-07D2-B683-E445-49489A91518D}"/>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07" name="直接箭头连接符 106">
                <a:extLst>
                  <a:ext uri="{FF2B5EF4-FFF2-40B4-BE49-F238E27FC236}">
                    <a16:creationId xmlns:a16="http://schemas.microsoft.com/office/drawing/2014/main" id="{888208A9-DB3E-3094-EE89-1C15E05A0607}"/>
                  </a:ext>
                </a:extLst>
              </p:cNvPr>
              <p:cNvCxnSpPr>
                <a:cxnSpLocks/>
                <a:stCxn id="106"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7286529B-EF2F-93D2-3B0A-A759E00C2FC0}"/>
                </a:ext>
              </a:extLst>
            </p:cNvPr>
            <p:cNvGrpSpPr/>
            <p:nvPr/>
          </p:nvGrpSpPr>
          <p:grpSpPr>
            <a:xfrm rot="5400000">
              <a:off x="9318288" y="3966296"/>
              <a:ext cx="255176" cy="115134"/>
              <a:chOff x="4245572" y="5020244"/>
              <a:chExt cx="255176" cy="115134"/>
            </a:xfrm>
          </p:grpSpPr>
          <p:sp>
            <p:nvSpPr>
              <p:cNvPr id="109" name="矩形 108">
                <a:extLst>
                  <a:ext uri="{FF2B5EF4-FFF2-40B4-BE49-F238E27FC236}">
                    <a16:creationId xmlns:a16="http://schemas.microsoft.com/office/drawing/2014/main" id="{EFC08D62-DF1F-F60D-03FE-F46D3327EC3C}"/>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10" name="直接箭头连接符 109">
                <a:extLst>
                  <a:ext uri="{FF2B5EF4-FFF2-40B4-BE49-F238E27FC236}">
                    <a16:creationId xmlns:a16="http://schemas.microsoft.com/office/drawing/2014/main" id="{8B402365-59BB-2DB4-474C-E7BA36D0B6F5}"/>
                  </a:ext>
                </a:extLst>
              </p:cNvPr>
              <p:cNvCxnSpPr>
                <a:cxnSpLocks/>
                <a:stCxn id="109"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14" name="组合 113">
              <a:extLst>
                <a:ext uri="{FF2B5EF4-FFF2-40B4-BE49-F238E27FC236}">
                  <a16:creationId xmlns:a16="http://schemas.microsoft.com/office/drawing/2014/main" id="{C668709D-B00F-7643-9D63-4790F925FF71}"/>
                </a:ext>
              </a:extLst>
            </p:cNvPr>
            <p:cNvGrpSpPr/>
            <p:nvPr/>
          </p:nvGrpSpPr>
          <p:grpSpPr>
            <a:xfrm rot="3821847">
              <a:off x="10143942" y="3572458"/>
              <a:ext cx="255176" cy="115134"/>
              <a:chOff x="4245572" y="5020244"/>
              <a:chExt cx="255176" cy="115134"/>
            </a:xfrm>
          </p:grpSpPr>
          <p:sp>
            <p:nvSpPr>
              <p:cNvPr id="115" name="矩形 114">
                <a:extLst>
                  <a:ext uri="{FF2B5EF4-FFF2-40B4-BE49-F238E27FC236}">
                    <a16:creationId xmlns:a16="http://schemas.microsoft.com/office/drawing/2014/main" id="{A3146FAC-9EB5-91C1-A284-2D58DF1268FF}"/>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16" name="直接箭头连接符 115">
                <a:extLst>
                  <a:ext uri="{FF2B5EF4-FFF2-40B4-BE49-F238E27FC236}">
                    <a16:creationId xmlns:a16="http://schemas.microsoft.com/office/drawing/2014/main" id="{24EFA4D4-6042-64AE-7A36-80ABAAF3A8B5}"/>
                  </a:ext>
                </a:extLst>
              </p:cNvPr>
              <p:cNvCxnSpPr>
                <a:cxnSpLocks/>
                <a:stCxn id="115"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80EF6820-1D14-E177-4729-6FD798C626D5}"/>
                </a:ext>
              </a:extLst>
            </p:cNvPr>
            <p:cNvGrpSpPr/>
            <p:nvPr/>
          </p:nvGrpSpPr>
          <p:grpSpPr>
            <a:xfrm>
              <a:off x="9152429" y="3129873"/>
              <a:ext cx="255176" cy="115134"/>
              <a:chOff x="4245572" y="5020244"/>
              <a:chExt cx="255176" cy="115134"/>
            </a:xfrm>
          </p:grpSpPr>
          <p:sp>
            <p:nvSpPr>
              <p:cNvPr id="118" name="矩形 117">
                <a:extLst>
                  <a:ext uri="{FF2B5EF4-FFF2-40B4-BE49-F238E27FC236}">
                    <a16:creationId xmlns:a16="http://schemas.microsoft.com/office/drawing/2014/main" id="{0D6820C4-8D99-672B-4A75-154CDF6E7812}"/>
                  </a:ext>
                </a:extLst>
              </p:cNvPr>
              <p:cNvSpPr/>
              <p:nvPr/>
            </p:nvSpPr>
            <p:spPr>
              <a:xfrm>
                <a:off x="4245572" y="5020244"/>
                <a:ext cx="143275" cy="115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19" name="直接箭头连接符 118">
                <a:extLst>
                  <a:ext uri="{FF2B5EF4-FFF2-40B4-BE49-F238E27FC236}">
                    <a16:creationId xmlns:a16="http://schemas.microsoft.com/office/drawing/2014/main" id="{A8D6D888-6B18-31BD-8ECA-B9FCE4D0D9CB}"/>
                  </a:ext>
                </a:extLst>
              </p:cNvPr>
              <p:cNvCxnSpPr>
                <a:cxnSpLocks/>
                <a:stCxn id="118" idx="3"/>
              </p:cNvCxnSpPr>
              <p:nvPr/>
            </p:nvCxnSpPr>
            <p:spPr>
              <a:xfrm>
                <a:off x="4388847" y="5077811"/>
                <a:ext cx="111901" cy="0"/>
              </a:xfrm>
              <a:prstGeom prst="straightConnector1">
                <a:avLst/>
              </a:prstGeom>
              <a:ln w="12700">
                <a:headEnd type="none" w="med" len="med"/>
                <a:tailEnd type="arrow" w="sm" len="sm"/>
              </a:ln>
            </p:spPr>
            <p:style>
              <a:lnRef idx="1">
                <a:schemeClr val="accent1"/>
              </a:lnRef>
              <a:fillRef idx="0">
                <a:schemeClr val="accent1"/>
              </a:fillRef>
              <a:effectRef idx="0">
                <a:schemeClr val="accent1"/>
              </a:effectRef>
              <a:fontRef idx="minor">
                <a:schemeClr val="tx1"/>
              </a:fontRef>
            </p:style>
          </p:cxnSp>
        </p:grpSp>
        <p:sp>
          <p:nvSpPr>
            <p:cNvPr id="126" name="文本框 125">
              <a:extLst>
                <a:ext uri="{FF2B5EF4-FFF2-40B4-BE49-F238E27FC236}">
                  <a16:creationId xmlns:a16="http://schemas.microsoft.com/office/drawing/2014/main" id="{44383C3D-5EDB-E048-3CC0-E455007C6F15}"/>
                </a:ext>
              </a:extLst>
            </p:cNvPr>
            <p:cNvSpPr txBox="1"/>
            <p:nvPr/>
          </p:nvSpPr>
          <p:spPr>
            <a:xfrm>
              <a:off x="9306229" y="4077309"/>
              <a:ext cx="282450" cy="294824"/>
            </a:xfrm>
            <a:prstGeom prst="rect">
              <a:avLst/>
            </a:prstGeom>
            <a:noFill/>
          </p:spPr>
          <p:txBody>
            <a:bodyPr wrap="none" rtlCol="0">
              <a:spAutoFit/>
            </a:bodyPr>
            <a:lstStyle/>
            <a:p>
              <a:pPr>
                <a:lnSpc>
                  <a:spcPct val="120000"/>
                </a:lnSpc>
              </a:pPr>
              <a:r>
                <a:rPr lang="en-US" altLang="zh-CN" sz="1200" b="1" dirty="0">
                  <a:solidFill>
                    <a:srgbClr val="FF0000"/>
                  </a:solidFill>
                  <a:cs typeface="+mn-ea"/>
                  <a:sym typeface="+mn-lt"/>
                </a:rPr>
                <a:t>◊</a:t>
              </a:r>
              <a:endParaRPr lang="zh-CN" altLang="en-US" sz="1200" b="1" dirty="0">
                <a:solidFill>
                  <a:srgbClr val="FF0000"/>
                </a:solidFill>
                <a:cs typeface="+mn-ea"/>
                <a:sym typeface="+mn-lt"/>
              </a:endParaRPr>
            </a:p>
          </p:txBody>
        </p:sp>
      </p:grpSp>
      <p:sp>
        <p:nvSpPr>
          <p:cNvPr id="130" name="内容占位符 128">
            <a:extLst>
              <a:ext uri="{FF2B5EF4-FFF2-40B4-BE49-F238E27FC236}">
                <a16:creationId xmlns:a16="http://schemas.microsoft.com/office/drawing/2014/main" id="{60F1C401-BA06-C12C-FB70-95B88D2A3EF7}"/>
              </a:ext>
            </a:extLst>
          </p:cNvPr>
          <p:cNvSpPr txBox="1">
            <a:spLocks/>
          </p:cNvSpPr>
          <p:nvPr/>
        </p:nvSpPr>
        <p:spPr>
          <a:xfrm>
            <a:off x="6406142" y="4577692"/>
            <a:ext cx="4273826" cy="155640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Bef>
                <a:spcPts val="0"/>
              </a:spcBef>
              <a:buFont typeface="Wingdings" panose="05000000000000000000" pitchFamily="2" charset="2"/>
              <a:buChar char="n"/>
            </a:pPr>
            <a:r>
              <a:rPr lang="en-US" altLang="zh-CN" dirty="0">
                <a:cs typeface="+mn-ea"/>
                <a:sym typeface="+mn-lt"/>
              </a:rPr>
              <a:t>Src</a:t>
            </a:r>
            <a:r>
              <a:rPr lang="zh-CN" altLang="en-US" dirty="0">
                <a:cs typeface="+mn-ea"/>
                <a:sym typeface="+mn-lt"/>
              </a:rPr>
              <a:t>发送给</a:t>
            </a:r>
            <a:r>
              <a:rPr lang="en-US" altLang="zh-CN" dirty="0">
                <a:cs typeface="+mn-ea"/>
                <a:sym typeface="+mn-lt"/>
              </a:rPr>
              <a:t>Dest</a:t>
            </a:r>
            <a:r>
              <a:rPr lang="zh-CN" altLang="en-US" dirty="0">
                <a:cs typeface="+mn-ea"/>
                <a:sym typeface="+mn-lt"/>
              </a:rPr>
              <a:t>的数据包可能沿着不同路径传送</a:t>
            </a:r>
          </a:p>
          <a:p>
            <a:pPr>
              <a:lnSpc>
                <a:spcPct val="140000"/>
              </a:lnSpc>
              <a:spcBef>
                <a:spcPts val="0"/>
              </a:spcBef>
              <a:buFont typeface="Wingdings" panose="05000000000000000000" pitchFamily="2" charset="2"/>
              <a:buChar char="n"/>
            </a:pPr>
            <a:r>
              <a:rPr lang="zh-CN" altLang="en-US" dirty="0">
                <a:cs typeface="+mn-ea"/>
                <a:sym typeface="+mn-lt"/>
              </a:rPr>
              <a:t>一个节点出现故障时，后续数据包重路由到其他节点</a:t>
            </a:r>
          </a:p>
          <a:p>
            <a:pPr>
              <a:lnSpc>
                <a:spcPct val="140000"/>
              </a:lnSpc>
              <a:spcBef>
                <a:spcPts val="0"/>
              </a:spcBef>
              <a:buFont typeface="Wingdings" panose="05000000000000000000" pitchFamily="2" charset="2"/>
              <a:buChar char="n"/>
            </a:pPr>
            <a:r>
              <a:rPr lang="zh-CN" altLang="en-US" dirty="0">
                <a:cs typeface="+mn-ea"/>
                <a:sym typeface="+mn-lt"/>
              </a:rPr>
              <a:t>数据包到达目的节点可能出现乱序</a:t>
            </a:r>
          </a:p>
        </p:txBody>
      </p:sp>
    </p:spTree>
    <p:extLst>
      <p:ext uri="{BB962C8B-B14F-4D97-AF65-F5344CB8AC3E}">
        <p14:creationId xmlns:p14="http://schemas.microsoft.com/office/powerpoint/2010/main" val="3222593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地址的分类</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804333"/>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IP</a:t>
            </a:r>
            <a:r>
              <a:rPr lang="zh-CN" altLang="en-US" sz="2400" dirty="0">
                <a:solidFill>
                  <a:schemeClr val="accent1"/>
                </a:solidFill>
                <a:cs typeface="+mn-ea"/>
                <a:sym typeface="+mn-lt"/>
              </a:rPr>
              <a:t>地址按照层次结构划分成五类：</a:t>
            </a:r>
            <a:r>
              <a:rPr lang="en-US" altLang="zh-CN" sz="2400" dirty="0">
                <a:solidFill>
                  <a:schemeClr val="accent1"/>
                </a:solidFill>
                <a:cs typeface="+mn-ea"/>
                <a:sym typeface="+mn-lt"/>
              </a:rPr>
              <a:t>A</a:t>
            </a:r>
            <a:r>
              <a:rPr lang="zh-CN" altLang="en-US" sz="2400" dirty="0">
                <a:solidFill>
                  <a:schemeClr val="accent1"/>
                </a:solidFill>
                <a:cs typeface="+mn-ea"/>
                <a:sym typeface="+mn-lt"/>
              </a:rPr>
              <a:t>、</a:t>
            </a:r>
            <a:r>
              <a:rPr lang="en-US" altLang="zh-CN" sz="2400" dirty="0">
                <a:solidFill>
                  <a:schemeClr val="accent1"/>
                </a:solidFill>
                <a:cs typeface="+mn-ea"/>
                <a:sym typeface="+mn-lt"/>
              </a:rPr>
              <a:t>B</a:t>
            </a:r>
            <a:r>
              <a:rPr lang="zh-CN" altLang="en-US" sz="2400" dirty="0">
                <a:solidFill>
                  <a:schemeClr val="accent1"/>
                </a:solidFill>
                <a:cs typeface="+mn-ea"/>
                <a:sym typeface="+mn-lt"/>
              </a:rPr>
              <a:t>、</a:t>
            </a:r>
            <a:r>
              <a:rPr lang="en-US" altLang="zh-CN" sz="2400" dirty="0">
                <a:solidFill>
                  <a:schemeClr val="accent1"/>
                </a:solidFill>
                <a:cs typeface="+mn-ea"/>
                <a:sym typeface="+mn-lt"/>
              </a:rPr>
              <a:t>C</a:t>
            </a:r>
            <a:r>
              <a:rPr lang="zh-CN" altLang="en-US" sz="2400" dirty="0">
                <a:solidFill>
                  <a:schemeClr val="accent1"/>
                </a:solidFill>
                <a:cs typeface="+mn-ea"/>
                <a:sym typeface="+mn-lt"/>
              </a:rPr>
              <a:t>、</a:t>
            </a:r>
            <a:r>
              <a:rPr lang="en-US" altLang="zh-CN" sz="2400" dirty="0">
                <a:solidFill>
                  <a:schemeClr val="accent1"/>
                </a:solidFill>
                <a:cs typeface="+mn-ea"/>
                <a:sym typeface="+mn-lt"/>
              </a:rPr>
              <a:t>D</a:t>
            </a:r>
            <a:r>
              <a:rPr lang="zh-CN" altLang="en-US" sz="2400" dirty="0">
                <a:solidFill>
                  <a:schemeClr val="accent1"/>
                </a:solidFill>
                <a:cs typeface="+mn-ea"/>
                <a:sym typeface="+mn-lt"/>
              </a:rPr>
              <a:t>、</a:t>
            </a:r>
            <a:r>
              <a:rPr lang="en-US" altLang="zh-CN" sz="2400" dirty="0">
                <a:solidFill>
                  <a:schemeClr val="accent1"/>
                </a:solidFill>
                <a:cs typeface="+mn-ea"/>
                <a:sym typeface="+mn-lt"/>
              </a:rPr>
              <a:t>E</a:t>
            </a:r>
            <a:r>
              <a:rPr lang="zh-CN" altLang="en-US" sz="2400" dirty="0">
                <a:solidFill>
                  <a:schemeClr val="accent1"/>
                </a:solidFill>
                <a:cs typeface="+mn-ea"/>
                <a:sym typeface="+mn-lt"/>
              </a:rPr>
              <a:t>类。</a:t>
            </a:r>
          </a:p>
        </p:txBody>
      </p:sp>
      <p:graphicFrame>
        <p:nvGraphicFramePr>
          <p:cNvPr id="14" name="Group 544">
            <a:extLst>
              <a:ext uri="{FF2B5EF4-FFF2-40B4-BE49-F238E27FC236}">
                <a16:creationId xmlns:a16="http://schemas.microsoft.com/office/drawing/2014/main" id="{102A7809-D1CF-D418-58EB-65A0205A2447}"/>
              </a:ext>
            </a:extLst>
          </p:cNvPr>
          <p:cNvGraphicFramePr>
            <a:graphicFrameLocks noGrp="1"/>
          </p:cNvGraphicFramePr>
          <p:nvPr>
            <p:extLst>
              <p:ext uri="{D42A27DB-BD31-4B8C-83A1-F6EECF244321}">
                <p14:modId xmlns:p14="http://schemas.microsoft.com/office/powerpoint/2010/main" val="2124566411"/>
              </p:ext>
            </p:extLst>
          </p:nvPr>
        </p:nvGraphicFramePr>
        <p:xfrm>
          <a:off x="1652058" y="2131484"/>
          <a:ext cx="8712200" cy="715963"/>
        </p:xfrm>
        <a:graphic>
          <a:graphicData uri="http://schemas.openxmlformats.org/drawingml/2006/table">
            <a:tbl>
              <a:tblPr/>
              <a:tblGrid>
                <a:gridCol w="273050">
                  <a:extLst>
                    <a:ext uri="{9D8B030D-6E8A-4147-A177-3AD203B41FA5}">
                      <a16:colId xmlns:a16="http://schemas.microsoft.com/office/drawing/2014/main" val="20000"/>
                    </a:ext>
                  </a:extLst>
                </a:gridCol>
                <a:gridCol w="1906588">
                  <a:extLst>
                    <a:ext uri="{9D8B030D-6E8A-4147-A177-3AD203B41FA5}">
                      <a16:colId xmlns:a16="http://schemas.microsoft.com/office/drawing/2014/main" val="20001"/>
                    </a:ext>
                  </a:extLst>
                </a:gridCol>
                <a:gridCol w="271462">
                  <a:extLst>
                    <a:ext uri="{9D8B030D-6E8A-4147-A177-3AD203B41FA5}">
                      <a16:colId xmlns:a16="http://schemas.microsoft.com/office/drawing/2014/main" val="20002"/>
                    </a:ext>
                  </a:extLst>
                </a:gridCol>
                <a:gridCol w="6261100">
                  <a:extLst>
                    <a:ext uri="{9D8B030D-6E8A-4147-A177-3AD203B41FA5}">
                      <a16:colId xmlns:a16="http://schemas.microsoft.com/office/drawing/2014/main" val="20003"/>
                    </a:ext>
                  </a:extLst>
                </a:gridCol>
              </a:tblGrid>
              <a:tr h="2301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mn-lt"/>
                        <a:ea typeface="+mn-ea"/>
                        <a:cs typeface="+mn-ea"/>
                        <a:sym typeface="+mn-lt"/>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mn-lt"/>
                          <a:ea typeface="+mn-ea"/>
                          <a:cs typeface="+mn-ea"/>
                          <a:sym typeface="+mn-lt"/>
                        </a:rPr>
                        <a:t>7b</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mn-lt"/>
                          <a:ea typeface="+mn-ea"/>
                          <a:cs typeface="+mn-ea"/>
                          <a:sym typeface="+mn-lt"/>
                        </a:rPr>
                        <a:t>24b</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chemeClr val="tx1"/>
                          </a:solidFill>
                          <a:effectLst/>
                          <a:latin typeface="+mn-lt"/>
                          <a:ea typeface="+mn-ea"/>
                          <a:cs typeface="+mn-ea"/>
                          <a:sym typeface="+mn-lt"/>
                        </a:rPr>
                        <a:t>网络号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dirty="0">
                          <a:ln>
                            <a:noFill/>
                          </a:ln>
                          <a:solidFill>
                            <a:schemeClr val="tx1"/>
                          </a:solidFill>
                          <a:effectLst/>
                          <a:latin typeface="+mn-lt"/>
                          <a:ea typeface="+mn-ea"/>
                          <a:cs typeface="+mn-ea"/>
                          <a:sym typeface="+mn-lt"/>
                        </a:rPr>
                        <a:t>主机号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5" name="Group 1391">
            <a:extLst>
              <a:ext uri="{FF2B5EF4-FFF2-40B4-BE49-F238E27FC236}">
                <a16:creationId xmlns:a16="http://schemas.microsoft.com/office/drawing/2014/main" id="{1211AD01-A38E-591D-C9CB-2473F58E7A67}"/>
              </a:ext>
            </a:extLst>
          </p:cNvPr>
          <p:cNvGraphicFramePr>
            <a:graphicFrameLocks noGrp="1"/>
          </p:cNvGraphicFramePr>
          <p:nvPr>
            <p:extLst>
              <p:ext uri="{D42A27DB-BD31-4B8C-83A1-F6EECF244321}">
                <p14:modId xmlns:p14="http://schemas.microsoft.com/office/powerpoint/2010/main" val="2364865072"/>
              </p:ext>
            </p:extLst>
          </p:nvPr>
        </p:nvGraphicFramePr>
        <p:xfrm>
          <a:off x="1652058" y="2996672"/>
          <a:ext cx="8712200" cy="649288"/>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38163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4079875">
                  <a:extLst>
                    <a:ext uri="{9D8B030D-6E8A-4147-A177-3AD203B41FA5}">
                      <a16:colId xmlns:a16="http://schemas.microsoft.com/office/drawing/2014/main" val="20004"/>
                    </a:ext>
                  </a:extLst>
                </a:gridCol>
              </a:tblGrid>
              <a:tr h="2301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14b</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16b</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网络号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mn-lt"/>
                          <a:ea typeface="+mn-ea"/>
                          <a:cs typeface="+mn-ea"/>
                          <a:sym typeface="+mn-lt"/>
                        </a:rPr>
                        <a:t>主机号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6" name="Group 1397">
            <a:extLst>
              <a:ext uri="{FF2B5EF4-FFF2-40B4-BE49-F238E27FC236}">
                <a16:creationId xmlns:a16="http://schemas.microsoft.com/office/drawing/2014/main" id="{A5D56AB6-006E-DACD-727F-1245A26E3CCE}"/>
              </a:ext>
            </a:extLst>
          </p:cNvPr>
          <p:cNvGraphicFramePr>
            <a:graphicFrameLocks noGrp="1"/>
          </p:cNvGraphicFramePr>
          <p:nvPr>
            <p:extLst>
              <p:ext uri="{D42A27DB-BD31-4B8C-83A1-F6EECF244321}">
                <p14:modId xmlns:p14="http://schemas.microsoft.com/office/powerpoint/2010/main" val="4243841781"/>
              </p:ext>
            </p:extLst>
          </p:nvPr>
        </p:nvGraphicFramePr>
        <p:xfrm>
          <a:off x="1652058" y="3860272"/>
          <a:ext cx="8712200" cy="649288"/>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5716587">
                  <a:extLst>
                    <a:ext uri="{9D8B030D-6E8A-4147-A177-3AD203B41FA5}">
                      <a16:colId xmlns:a16="http://schemas.microsoft.com/office/drawing/2014/main" val="20003"/>
                    </a:ext>
                  </a:extLst>
                </a:gridCol>
                <a:gridCol w="2178050">
                  <a:extLst>
                    <a:ext uri="{9D8B030D-6E8A-4147-A177-3AD203B41FA5}">
                      <a16:colId xmlns:a16="http://schemas.microsoft.com/office/drawing/2014/main" val="20004"/>
                    </a:ext>
                  </a:extLst>
                </a:gridCol>
              </a:tblGrid>
              <a:tr h="2301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21b</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8b</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mn-lt"/>
                          <a:ea typeface="+mn-ea"/>
                          <a:cs typeface="+mn-ea"/>
                          <a:sym typeface="+mn-lt"/>
                        </a:rPr>
                        <a:t>网络号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mn-lt"/>
                          <a:ea typeface="+mn-ea"/>
                          <a:cs typeface="+mn-ea"/>
                          <a:sym typeface="+mn-lt"/>
                        </a:rPr>
                        <a:t>主机号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398">
            <a:extLst>
              <a:ext uri="{FF2B5EF4-FFF2-40B4-BE49-F238E27FC236}">
                <a16:creationId xmlns:a16="http://schemas.microsoft.com/office/drawing/2014/main" id="{77A73D78-4360-40B1-AE1C-4D99EB003196}"/>
              </a:ext>
            </a:extLst>
          </p:cNvPr>
          <p:cNvGraphicFramePr>
            <a:graphicFrameLocks noGrp="1"/>
          </p:cNvGraphicFramePr>
          <p:nvPr>
            <p:extLst>
              <p:ext uri="{D42A27DB-BD31-4B8C-83A1-F6EECF244321}">
                <p14:modId xmlns:p14="http://schemas.microsoft.com/office/powerpoint/2010/main" val="2102168709"/>
              </p:ext>
            </p:extLst>
          </p:nvPr>
        </p:nvGraphicFramePr>
        <p:xfrm>
          <a:off x="1652058" y="4723872"/>
          <a:ext cx="8712200" cy="649288"/>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7623175">
                  <a:extLst>
                    <a:ext uri="{9D8B030D-6E8A-4147-A177-3AD203B41FA5}">
                      <a16:colId xmlns:a16="http://schemas.microsoft.com/office/drawing/2014/main" val="20004"/>
                    </a:ext>
                  </a:extLst>
                </a:gridCol>
              </a:tblGrid>
              <a:tr h="2301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28b</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mn-lt"/>
                          <a:ea typeface="+mn-ea"/>
                          <a:cs typeface="+mn-ea"/>
                          <a:sym typeface="+mn-lt"/>
                        </a:rPr>
                        <a:t>多播组号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1399">
            <a:extLst>
              <a:ext uri="{FF2B5EF4-FFF2-40B4-BE49-F238E27FC236}">
                <a16:creationId xmlns:a16="http://schemas.microsoft.com/office/drawing/2014/main" id="{930CA78B-5E37-BE0B-2629-3B213767FAEE}"/>
              </a:ext>
            </a:extLst>
          </p:cNvPr>
          <p:cNvGraphicFramePr>
            <a:graphicFrameLocks noGrp="1"/>
          </p:cNvGraphicFramePr>
          <p:nvPr>
            <p:extLst>
              <p:ext uri="{D42A27DB-BD31-4B8C-83A1-F6EECF244321}">
                <p14:modId xmlns:p14="http://schemas.microsoft.com/office/powerpoint/2010/main" val="893745316"/>
              </p:ext>
            </p:extLst>
          </p:nvPr>
        </p:nvGraphicFramePr>
        <p:xfrm>
          <a:off x="1652058" y="5516034"/>
          <a:ext cx="8712200" cy="649288"/>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3050">
                  <a:extLst>
                    <a:ext uri="{9D8B030D-6E8A-4147-A177-3AD203B41FA5}">
                      <a16:colId xmlns:a16="http://schemas.microsoft.com/office/drawing/2014/main" val="20004"/>
                    </a:ext>
                  </a:extLst>
                </a:gridCol>
                <a:gridCol w="7350125">
                  <a:extLst>
                    <a:ext uri="{9D8B030D-6E8A-4147-A177-3AD203B41FA5}">
                      <a16:colId xmlns:a16="http://schemas.microsoft.com/office/drawing/2014/main" val="20005"/>
                    </a:ext>
                  </a:extLst>
                </a:gridCol>
              </a:tblGrid>
              <a:tr h="2301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mn-lt"/>
                        <a:ea typeface="+mn-ea"/>
                        <a:cs typeface="+mn-ea"/>
                        <a:sym typeface="+mn-lt"/>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27b</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mn-lt"/>
                          <a:ea typeface="+mn-ea"/>
                          <a:cs typeface="+mn-ea"/>
                          <a:sym typeface="+mn-lt"/>
                        </a:rPr>
                        <a:t>保留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9" name="Text Box 1400">
            <a:extLst>
              <a:ext uri="{FF2B5EF4-FFF2-40B4-BE49-F238E27FC236}">
                <a16:creationId xmlns:a16="http://schemas.microsoft.com/office/drawing/2014/main" id="{EFADC816-1EA6-9EFE-5B19-0248773CF257}"/>
              </a:ext>
            </a:extLst>
          </p:cNvPr>
          <p:cNvSpPr txBox="1">
            <a:spLocks noChangeArrowheads="1"/>
          </p:cNvSpPr>
          <p:nvPr/>
        </p:nvSpPr>
        <p:spPr bwMode="auto">
          <a:xfrm>
            <a:off x="1663171" y="2036234"/>
            <a:ext cx="697627"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dirty="0">
                <a:solidFill>
                  <a:srgbClr val="0070C0"/>
                </a:solidFill>
                <a:cs typeface="+mn-ea"/>
                <a:sym typeface="+mn-lt"/>
              </a:rPr>
              <a:t>A</a:t>
            </a:r>
            <a:r>
              <a:rPr lang="zh-CN" altLang="en-US" sz="2400" dirty="0">
                <a:solidFill>
                  <a:srgbClr val="0070C0"/>
                </a:solidFill>
                <a:cs typeface="+mn-ea"/>
                <a:sym typeface="+mn-lt"/>
              </a:rPr>
              <a:t>类</a:t>
            </a:r>
          </a:p>
        </p:txBody>
      </p:sp>
      <p:sp>
        <p:nvSpPr>
          <p:cNvPr id="20" name="Text Box 1401">
            <a:extLst>
              <a:ext uri="{FF2B5EF4-FFF2-40B4-BE49-F238E27FC236}">
                <a16:creationId xmlns:a16="http://schemas.microsoft.com/office/drawing/2014/main" id="{2FD1C086-FB3F-F7AA-3572-BA6309355FC7}"/>
              </a:ext>
            </a:extLst>
          </p:cNvPr>
          <p:cNvSpPr txBox="1">
            <a:spLocks noChangeArrowheads="1"/>
          </p:cNvSpPr>
          <p:nvPr/>
        </p:nvSpPr>
        <p:spPr bwMode="auto">
          <a:xfrm>
            <a:off x="1663171" y="2852209"/>
            <a:ext cx="697627"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solidFill>
                  <a:srgbClr val="0070C0"/>
                </a:solidFill>
                <a:cs typeface="+mn-ea"/>
                <a:sym typeface="+mn-lt"/>
              </a:rPr>
              <a:t>B</a:t>
            </a:r>
            <a:r>
              <a:rPr lang="zh-CN" altLang="en-US" sz="2400">
                <a:solidFill>
                  <a:srgbClr val="0070C0"/>
                </a:solidFill>
                <a:cs typeface="+mn-ea"/>
                <a:sym typeface="+mn-lt"/>
              </a:rPr>
              <a:t>类</a:t>
            </a:r>
          </a:p>
        </p:txBody>
      </p:sp>
      <p:sp>
        <p:nvSpPr>
          <p:cNvPr id="21" name="Text Box 1402">
            <a:extLst>
              <a:ext uri="{FF2B5EF4-FFF2-40B4-BE49-F238E27FC236}">
                <a16:creationId xmlns:a16="http://schemas.microsoft.com/office/drawing/2014/main" id="{2AF7ECA3-C3C7-9FF8-845C-D98676FF66D8}"/>
              </a:ext>
            </a:extLst>
          </p:cNvPr>
          <p:cNvSpPr txBox="1">
            <a:spLocks noChangeArrowheads="1"/>
          </p:cNvSpPr>
          <p:nvPr/>
        </p:nvSpPr>
        <p:spPr bwMode="auto">
          <a:xfrm>
            <a:off x="1663171" y="3763434"/>
            <a:ext cx="715260"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solidFill>
                  <a:srgbClr val="0070C0"/>
                </a:solidFill>
                <a:cs typeface="+mn-ea"/>
                <a:sym typeface="+mn-lt"/>
              </a:rPr>
              <a:t>C</a:t>
            </a:r>
            <a:r>
              <a:rPr lang="zh-CN" altLang="en-US" sz="2400">
                <a:solidFill>
                  <a:srgbClr val="0070C0"/>
                </a:solidFill>
                <a:cs typeface="+mn-ea"/>
                <a:sym typeface="+mn-lt"/>
              </a:rPr>
              <a:t>类</a:t>
            </a:r>
          </a:p>
        </p:txBody>
      </p:sp>
      <p:sp>
        <p:nvSpPr>
          <p:cNvPr id="22" name="Text Box 1403">
            <a:extLst>
              <a:ext uri="{FF2B5EF4-FFF2-40B4-BE49-F238E27FC236}">
                <a16:creationId xmlns:a16="http://schemas.microsoft.com/office/drawing/2014/main" id="{A557C8E7-F0F3-F7AD-2B1B-73C65B495272}"/>
              </a:ext>
            </a:extLst>
          </p:cNvPr>
          <p:cNvSpPr txBox="1">
            <a:spLocks noChangeArrowheads="1"/>
          </p:cNvSpPr>
          <p:nvPr/>
        </p:nvSpPr>
        <p:spPr bwMode="auto">
          <a:xfrm>
            <a:off x="1663171" y="4627034"/>
            <a:ext cx="715260"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solidFill>
                  <a:srgbClr val="0070C0"/>
                </a:solidFill>
                <a:cs typeface="+mn-ea"/>
                <a:sym typeface="+mn-lt"/>
              </a:rPr>
              <a:t>D</a:t>
            </a:r>
            <a:r>
              <a:rPr lang="zh-CN" altLang="en-US" sz="2400">
                <a:solidFill>
                  <a:srgbClr val="0070C0"/>
                </a:solidFill>
                <a:cs typeface="+mn-ea"/>
                <a:sym typeface="+mn-lt"/>
              </a:rPr>
              <a:t>类</a:t>
            </a:r>
          </a:p>
        </p:txBody>
      </p:sp>
      <p:sp>
        <p:nvSpPr>
          <p:cNvPr id="23" name="Text Box 1404">
            <a:extLst>
              <a:ext uri="{FF2B5EF4-FFF2-40B4-BE49-F238E27FC236}">
                <a16:creationId xmlns:a16="http://schemas.microsoft.com/office/drawing/2014/main" id="{89615078-78F6-5087-9467-9FD2E4F845EF}"/>
              </a:ext>
            </a:extLst>
          </p:cNvPr>
          <p:cNvSpPr txBox="1">
            <a:spLocks noChangeArrowheads="1"/>
          </p:cNvSpPr>
          <p:nvPr/>
        </p:nvSpPr>
        <p:spPr bwMode="auto">
          <a:xfrm>
            <a:off x="1663171" y="5373159"/>
            <a:ext cx="697627"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400">
                <a:solidFill>
                  <a:srgbClr val="0070C0"/>
                </a:solidFill>
                <a:cs typeface="+mn-ea"/>
                <a:sym typeface="+mn-lt"/>
              </a:rPr>
              <a:t>E</a:t>
            </a:r>
            <a:r>
              <a:rPr lang="zh-CN" altLang="en-US" sz="2400">
                <a:solidFill>
                  <a:srgbClr val="0070C0"/>
                </a:solidFill>
                <a:cs typeface="+mn-ea"/>
                <a:sym typeface="+mn-lt"/>
              </a:rPr>
              <a:t>类</a:t>
            </a:r>
          </a:p>
        </p:txBody>
      </p:sp>
      <p:sp>
        <p:nvSpPr>
          <p:cNvPr id="24" name="日期占位符 3">
            <a:extLst>
              <a:ext uri="{FF2B5EF4-FFF2-40B4-BE49-F238E27FC236}">
                <a16:creationId xmlns:a16="http://schemas.microsoft.com/office/drawing/2014/main" id="{148107D9-6E78-3585-1DFC-AB281F2F5AA8}"/>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25" name="页脚占位符 4">
            <a:extLst>
              <a:ext uri="{FF2B5EF4-FFF2-40B4-BE49-F238E27FC236}">
                <a16:creationId xmlns:a16="http://schemas.microsoft.com/office/drawing/2014/main" id="{D67CEFF3-023B-02B1-3FB6-A8E559DE8C0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26" name="灯片编号占位符 5">
            <a:extLst>
              <a:ext uri="{FF2B5EF4-FFF2-40B4-BE49-F238E27FC236}">
                <a16:creationId xmlns:a16="http://schemas.microsoft.com/office/drawing/2014/main" id="{6A79BC68-E8C2-1528-8827-CF6FC58BCBEF}"/>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60</a:t>
            </a:fld>
            <a:endParaRPr lang="en-US">
              <a:cs typeface="+mn-ea"/>
              <a:sym typeface="+mn-lt"/>
            </a:endParaRPr>
          </a:p>
        </p:txBody>
      </p:sp>
    </p:spTree>
    <p:custDataLst>
      <p:tags r:id="rId1"/>
    </p:custDataLst>
    <p:extLst>
      <p:ext uri="{BB962C8B-B14F-4D97-AF65-F5344CB8AC3E}">
        <p14:creationId xmlns:p14="http://schemas.microsoft.com/office/powerpoint/2010/main" val="1644553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地址的表示方法</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5626100" cy="5003800"/>
          </a:xfrm>
        </p:spPr>
        <p:txBody>
          <a:bodyPr vert="horz" lIns="91440" tIns="45720" rIns="91440" bIns="45720" rtlCol="0">
            <a:normAutofit fontScale="925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二进制表示方法：用一个</a:t>
            </a:r>
            <a:r>
              <a:rPr lang="en-US" altLang="zh-CN" sz="2400" dirty="0">
                <a:solidFill>
                  <a:schemeClr val="accent1"/>
                </a:solidFill>
                <a:cs typeface="+mn-ea"/>
                <a:sym typeface="+mn-lt"/>
              </a:rPr>
              <a:t>32</a:t>
            </a:r>
            <a:r>
              <a:rPr lang="zh-CN" altLang="en-US" sz="2400" dirty="0">
                <a:solidFill>
                  <a:schemeClr val="accent1"/>
                </a:solidFill>
                <a:cs typeface="+mn-ea"/>
                <a:sym typeface="+mn-lt"/>
              </a:rPr>
              <a:t>位的比特序列表示</a:t>
            </a:r>
            <a:r>
              <a:rPr lang="en-US" altLang="zh-CN" sz="2400" dirty="0">
                <a:solidFill>
                  <a:schemeClr val="accent1"/>
                </a:solidFill>
                <a:cs typeface="+mn-ea"/>
                <a:sym typeface="+mn-lt"/>
              </a:rPr>
              <a:t>IP</a:t>
            </a:r>
            <a:r>
              <a:rPr lang="zh-CN" altLang="en-US" sz="2400" dirty="0">
                <a:solidFill>
                  <a:schemeClr val="accent1"/>
                </a:solidFill>
                <a:cs typeface="+mn-ea"/>
                <a:sym typeface="+mn-lt"/>
              </a:rPr>
              <a:t>地址，为了使这个地址有更好的可读性，通常在每个字节之间加上一个或多个空格做分隔</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点分十进制表示方法：为了使</a:t>
            </a:r>
            <a:r>
              <a:rPr lang="en-US" altLang="zh-CN" sz="2400" dirty="0">
                <a:solidFill>
                  <a:schemeClr val="accent1"/>
                </a:solidFill>
                <a:cs typeface="+mn-ea"/>
                <a:sym typeface="+mn-lt"/>
              </a:rPr>
              <a:t>32</a:t>
            </a:r>
            <a:r>
              <a:rPr lang="zh-CN" altLang="en-US" sz="2400" dirty="0">
                <a:solidFill>
                  <a:schemeClr val="accent1"/>
                </a:solidFill>
                <a:cs typeface="+mn-ea"/>
                <a:sym typeface="+mn-lt"/>
              </a:rPr>
              <a:t>位地址更加简洁和更容易阅读，</a:t>
            </a:r>
            <a:r>
              <a:rPr lang="en-US" altLang="zh-CN" sz="2400" dirty="0">
                <a:solidFill>
                  <a:schemeClr val="accent1"/>
                </a:solidFill>
                <a:cs typeface="+mn-ea"/>
                <a:sym typeface="+mn-lt"/>
              </a:rPr>
              <a:t>IP</a:t>
            </a:r>
            <a:r>
              <a:rPr lang="zh-CN" altLang="en-US" sz="2400" dirty="0">
                <a:solidFill>
                  <a:schemeClr val="accent1"/>
                </a:solidFill>
                <a:cs typeface="+mn-ea"/>
                <a:sym typeface="+mn-lt"/>
              </a:rPr>
              <a:t>地址通常写成用小数点把各字节分隔开的形式。每个字节用一个小于</a:t>
            </a:r>
            <a:r>
              <a:rPr lang="en-US" altLang="zh-CN" sz="2400" dirty="0">
                <a:solidFill>
                  <a:schemeClr val="accent1"/>
                </a:solidFill>
                <a:cs typeface="+mn-ea"/>
                <a:sym typeface="+mn-lt"/>
              </a:rPr>
              <a:t>256</a:t>
            </a:r>
            <a:r>
              <a:rPr lang="zh-CN" altLang="en-US" sz="2400" dirty="0">
                <a:solidFill>
                  <a:schemeClr val="accent1"/>
                </a:solidFill>
                <a:cs typeface="+mn-ea"/>
                <a:sym typeface="+mn-lt"/>
              </a:rPr>
              <a:t>的十进制数表示</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十六进制表示方法：每一个十六进制数字等效于</a:t>
            </a:r>
            <a:r>
              <a:rPr lang="en-US" altLang="zh-CN" sz="2400" dirty="0">
                <a:solidFill>
                  <a:schemeClr val="accent1"/>
                </a:solidFill>
                <a:cs typeface="+mn-ea"/>
                <a:sym typeface="+mn-lt"/>
              </a:rPr>
              <a:t>4 bits</a:t>
            </a:r>
          </a:p>
        </p:txBody>
      </p:sp>
      <p:sp>
        <p:nvSpPr>
          <p:cNvPr id="5" name="文本框 4">
            <a:extLst>
              <a:ext uri="{FF2B5EF4-FFF2-40B4-BE49-F238E27FC236}">
                <a16:creationId xmlns:a16="http://schemas.microsoft.com/office/drawing/2014/main" id="{526AB26F-9362-72F4-87D6-E43456D5DEFC}"/>
              </a:ext>
            </a:extLst>
          </p:cNvPr>
          <p:cNvSpPr txBox="1"/>
          <p:nvPr/>
        </p:nvSpPr>
        <p:spPr>
          <a:xfrm>
            <a:off x="6874934" y="1130300"/>
            <a:ext cx="4491566" cy="394210"/>
          </a:xfrm>
          <a:prstGeom prst="rect">
            <a:avLst/>
          </a:prstGeom>
          <a:noFill/>
        </p:spPr>
        <p:txBody>
          <a:bodyPr wrap="square">
            <a:spAutoFit/>
          </a:bodyPr>
          <a:lstStyle/>
          <a:p>
            <a:pPr>
              <a:lnSpc>
                <a:spcPct val="120000"/>
              </a:lnSpc>
            </a:pPr>
            <a:r>
              <a:rPr lang="en-US" altLang="zh-CN" dirty="0">
                <a:cs typeface="+mn-ea"/>
                <a:sym typeface="+mn-lt"/>
              </a:rPr>
              <a:t>10000001 </a:t>
            </a:r>
            <a:r>
              <a:rPr lang="en-US" altLang="zh-CN" dirty="0">
                <a:solidFill>
                  <a:schemeClr val="accent1">
                    <a:lumMod val="75000"/>
                    <a:lumOff val="25000"/>
                  </a:schemeClr>
                </a:solidFill>
                <a:cs typeface="+mn-ea"/>
                <a:sym typeface="+mn-lt"/>
              </a:rPr>
              <a:t>00001110</a:t>
            </a:r>
            <a:r>
              <a:rPr lang="en-US" altLang="zh-CN" dirty="0">
                <a:cs typeface="+mn-ea"/>
                <a:sym typeface="+mn-lt"/>
              </a:rPr>
              <a:t> 00000110 </a:t>
            </a:r>
            <a:r>
              <a:rPr lang="en-US" altLang="zh-CN" dirty="0">
                <a:solidFill>
                  <a:schemeClr val="accent1">
                    <a:lumMod val="75000"/>
                    <a:lumOff val="25000"/>
                  </a:schemeClr>
                </a:solidFill>
                <a:cs typeface="+mn-ea"/>
                <a:sym typeface="+mn-lt"/>
              </a:rPr>
              <a:t>00011111</a:t>
            </a:r>
            <a:endParaRPr lang="zh-CN" altLang="en-US" dirty="0">
              <a:solidFill>
                <a:schemeClr val="accent1">
                  <a:lumMod val="75000"/>
                  <a:lumOff val="25000"/>
                </a:schemeClr>
              </a:solidFill>
              <a:cs typeface="+mn-ea"/>
              <a:sym typeface="+mn-lt"/>
            </a:endParaRPr>
          </a:p>
        </p:txBody>
      </p:sp>
      <p:sp>
        <p:nvSpPr>
          <p:cNvPr id="8" name="文本框 7">
            <a:extLst>
              <a:ext uri="{FF2B5EF4-FFF2-40B4-BE49-F238E27FC236}">
                <a16:creationId xmlns:a16="http://schemas.microsoft.com/office/drawing/2014/main" id="{AA6BAF6A-920F-561D-C53F-A0BC767ADF00}"/>
              </a:ext>
            </a:extLst>
          </p:cNvPr>
          <p:cNvSpPr txBox="1"/>
          <p:nvPr/>
        </p:nvSpPr>
        <p:spPr>
          <a:xfrm>
            <a:off x="6874934" y="2991934"/>
            <a:ext cx="3733800" cy="394210"/>
          </a:xfrm>
          <a:prstGeom prst="rect">
            <a:avLst/>
          </a:prstGeom>
          <a:noFill/>
        </p:spPr>
        <p:txBody>
          <a:bodyPr wrap="square">
            <a:spAutoFit/>
          </a:bodyPr>
          <a:lstStyle/>
          <a:p>
            <a:pPr>
              <a:lnSpc>
                <a:spcPct val="120000"/>
              </a:lnSpc>
            </a:pPr>
            <a:r>
              <a:rPr lang="en-US" altLang="zh-CN" dirty="0">
                <a:cs typeface="+mn-ea"/>
                <a:sym typeface="+mn-lt"/>
              </a:rPr>
              <a:t>129.</a:t>
            </a:r>
            <a:r>
              <a:rPr lang="en-US" altLang="zh-CN" dirty="0">
                <a:solidFill>
                  <a:schemeClr val="accent1">
                    <a:lumMod val="75000"/>
                    <a:lumOff val="25000"/>
                  </a:schemeClr>
                </a:solidFill>
                <a:cs typeface="+mn-ea"/>
                <a:sym typeface="+mn-lt"/>
              </a:rPr>
              <a:t>14</a:t>
            </a:r>
            <a:r>
              <a:rPr lang="en-US" altLang="zh-CN" dirty="0">
                <a:cs typeface="+mn-ea"/>
                <a:sym typeface="+mn-lt"/>
              </a:rPr>
              <a:t>.6.</a:t>
            </a:r>
            <a:r>
              <a:rPr lang="en-US" altLang="zh-CN" dirty="0">
                <a:solidFill>
                  <a:schemeClr val="accent1">
                    <a:lumMod val="75000"/>
                    <a:lumOff val="25000"/>
                  </a:schemeClr>
                </a:solidFill>
                <a:cs typeface="+mn-ea"/>
                <a:sym typeface="+mn-lt"/>
              </a:rPr>
              <a:t>31</a:t>
            </a:r>
            <a:endParaRPr lang="zh-CN" altLang="en-US" dirty="0">
              <a:solidFill>
                <a:schemeClr val="accent1">
                  <a:lumMod val="75000"/>
                  <a:lumOff val="25000"/>
                </a:schemeClr>
              </a:solidFill>
              <a:cs typeface="+mn-ea"/>
              <a:sym typeface="+mn-lt"/>
            </a:endParaRPr>
          </a:p>
        </p:txBody>
      </p:sp>
      <p:sp>
        <p:nvSpPr>
          <p:cNvPr id="10" name="文本框 9">
            <a:extLst>
              <a:ext uri="{FF2B5EF4-FFF2-40B4-BE49-F238E27FC236}">
                <a16:creationId xmlns:a16="http://schemas.microsoft.com/office/drawing/2014/main" id="{6FE109E0-4DF0-EC2F-D913-0B79E438D764}"/>
              </a:ext>
            </a:extLst>
          </p:cNvPr>
          <p:cNvSpPr txBox="1"/>
          <p:nvPr/>
        </p:nvSpPr>
        <p:spPr>
          <a:xfrm>
            <a:off x="6874934" y="5196553"/>
            <a:ext cx="3818467" cy="394210"/>
          </a:xfrm>
          <a:prstGeom prst="rect">
            <a:avLst/>
          </a:prstGeom>
          <a:noFill/>
        </p:spPr>
        <p:txBody>
          <a:bodyPr wrap="square">
            <a:spAutoFit/>
          </a:bodyPr>
          <a:lstStyle/>
          <a:p>
            <a:pPr>
              <a:lnSpc>
                <a:spcPct val="120000"/>
              </a:lnSpc>
            </a:pPr>
            <a:r>
              <a:rPr lang="en-US" altLang="zh-CN" dirty="0">
                <a:cs typeface="+mn-ea"/>
                <a:sym typeface="+mn-lt"/>
              </a:rPr>
              <a:t>0x81</a:t>
            </a:r>
            <a:r>
              <a:rPr lang="en-US" altLang="zh-CN" dirty="0">
                <a:solidFill>
                  <a:schemeClr val="accent1">
                    <a:lumMod val="75000"/>
                    <a:lumOff val="25000"/>
                  </a:schemeClr>
                </a:solidFill>
                <a:cs typeface="+mn-ea"/>
                <a:sym typeface="+mn-lt"/>
              </a:rPr>
              <a:t>0E</a:t>
            </a:r>
            <a:r>
              <a:rPr lang="en-US" altLang="zh-CN" dirty="0">
                <a:cs typeface="+mn-ea"/>
                <a:sym typeface="+mn-lt"/>
              </a:rPr>
              <a:t>06</a:t>
            </a:r>
            <a:r>
              <a:rPr lang="en-US" altLang="zh-CN" dirty="0">
                <a:solidFill>
                  <a:schemeClr val="accent1">
                    <a:lumMod val="75000"/>
                    <a:lumOff val="25000"/>
                  </a:schemeClr>
                </a:solidFill>
                <a:cs typeface="+mn-ea"/>
                <a:sym typeface="+mn-lt"/>
              </a:rPr>
              <a:t>1F</a:t>
            </a:r>
            <a:endParaRPr lang="zh-CN" altLang="en-US" dirty="0">
              <a:solidFill>
                <a:schemeClr val="accent1">
                  <a:lumMod val="75000"/>
                  <a:lumOff val="25000"/>
                </a:schemeClr>
              </a:solidFill>
              <a:cs typeface="+mn-ea"/>
              <a:sym typeface="+mn-lt"/>
            </a:endParaRPr>
          </a:p>
        </p:txBody>
      </p:sp>
      <p:sp>
        <p:nvSpPr>
          <p:cNvPr id="11" name="日期占位符 3">
            <a:extLst>
              <a:ext uri="{FF2B5EF4-FFF2-40B4-BE49-F238E27FC236}">
                <a16:creationId xmlns:a16="http://schemas.microsoft.com/office/drawing/2014/main" id="{A72113C7-30B3-5DF7-95C1-4716AC8920B7}"/>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12" name="页脚占位符 4">
            <a:extLst>
              <a:ext uri="{FF2B5EF4-FFF2-40B4-BE49-F238E27FC236}">
                <a16:creationId xmlns:a16="http://schemas.microsoft.com/office/drawing/2014/main" id="{C637FE94-C185-5D18-F20B-FDD7B853A61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3" name="灯片编号占位符 5">
            <a:extLst>
              <a:ext uri="{FF2B5EF4-FFF2-40B4-BE49-F238E27FC236}">
                <a16:creationId xmlns:a16="http://schemas.microsoft.com/office/drawing/2014/main" id="{44633DCD-3D48-B720-8C90-C9C27D09BDCA}"/>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61</a:t>
            </a:fld>
            <a:endParaRPr lang="en-US">
              <a:cs typeface="+mn-ea"/>
              <a:sym typeface="+mn-lt"/>
            </a:endParaRPr>
          </a:p>
        </p:txBody>
      </p:sp>
    </p:spTree>
    <p:custDataLst>
      <p:tags r:id="rId1"/>
    </p:custDataLst>
    <p:extLst>
      <p:ext uri="{BB962C8B-B14F-4D97-AF65-F5344CB8AC3E}">
        <p14:creationId xmlns:p14="http://schemas.microsoft.com/office/powerpoint/2010/main" val="3354882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各类</a:t>
            </a:r>
            <a:r>
              <a:rPr lang="en-US" altLang="zh-CN" sz="3200" dirty="0">
                <a:latin typeface="+mn-lt"/>
                <a:ea typeface="+mn-ea"/>
                <a:cs typeface="+mn-ea"/>
                <a:sym typeface="+mn-lt"/>
              </a:rPr>
              <a:t>IP</a:t>
            </a:r>
            <a:r>
              <a:rPr lang="zh-CN" altLang="en-US" sz="3200" dirty="0">
                <a:latin typeface="+mn-lt"/>
                <a:ea typeface="+mn-ea"/>
                <a:cs typeface="+mn-ea"/>
                <a:sym typeface="+mn-lt"/>
              </a:rPr>
              <a:t>地址的范围</a:t>
            </a:r>
            <a:endParaRPr lang="en-US" sz="3200" dirty="0">
              <a:latin typeface="+mn-lt"/>
              <a:ea typeface="+mn-ea"/>
              <a:cs typeface="+mn-ea"/>
              <a:sym typeface="+mn-lt"/>
            </a:endParaRPr>
          </a:p>
        </p:txBody>
      </p:sp>
      <p:graphicFrame>
        <p:nvGraphicFramePr>
          <p:cNvPr id="8" name="表格 8">
            <a:extLst>
              <a:ext uri="{FF2B5EF4-FFF2-40B4-BE49-F238E27FC236}">
                <a16:creationId xmlns:a16="http://schemas.microsoft.com/office/drawing/2014/main" id="{F3FEC4BE-B9BE-336B-5C23-27FFC1AEC479}"/>
              </a:ext>
            </a:extLst>
          </p:cNvPr>
          <p:cNvGraphicFramePr>
            <a:graphicFrameLocks noGrp="1"/>
          </p:cNvGraphicFramePr>
          <p:nvPr>
            <p:ph idx="1"/>
            <p:extLst>
              <p:ext uri="{D42A27DB-BD31-4B8C-83A1-F6EECF244321}">
                <p14:modId xmlns:p14="http://schemas.microsoft.com/office/powerpoint/2010/main" val="2587113805"/>
              </p:ext>
            </p:extLst>
          </p:nvPr>
        </p:nvGraphicFramePr>
        <p:xfrm>
          <a:off x="1727200" y="1917700"/>
          <a:ext cx="8470900" cy="3873754"/>
        </p:xfrm>
        <a:graphic>
          <a:graphicData uri="http://schemas.openxmlformats.org/drawingml/2006/table">
            <a:tbl>
              <a:tblPr firstRow="1" bandRow="1">
                <a:tableStyleId>{00A15C55-8517-42AA-B614-E9B94910E393}</a:tableStyleId>
              </a:tblPr>
              <a:tblGrid>
                <a:gridCol w="960967">
                  <a:extLst>
                    <a:ext uri="{9D8B030D-6E8A-4147-A177-3AD203B41FA5}">
                      <a16:colId xmlns:a16="http://schemas.microsoft.com/office/drawing/2014/main" val="2262519076"/>
                    </a:ext>
                  </a:extLst>
                </a:gridCol>
                <a:gridCol w="4292600">
                  <a:extLst>
                    <a:ext uri="{9D8B030D-6E8A-4147-A177-3AD203B41FA5}">
                      <a16:colId xmlns:a16="http://schemas.microsoft.com/office/drawing/2014/main" val="1754964630"/>
                    </a:ext>
                  </a:extLst>
                </a:gridCol>
                <a:gridCol w="1706033">
                  <a:extLst>
                    <a:ext uri="{9D8B030D-6E8A-4147-A177-3AD203B41FA5}">
                      <a16:colId xmlns:a16="http://schemas.microsoft.com/office/drawing/2014/main" val="155383197"/>
                    </a:ext>
                  </a:extLst>
                </a:gridCol>
                <a:gridCol w="1511300">
                  <a:extLst>
                    <a:ext uri="{9D8B030D-6E8A-4147-A177-3AD203B41FA5}">
                      <a16:colId xmlns:a16="http://schemas.microsoft.com/office/drawing/2014/main" val="1420515753"/>
                    </a:ext>
                  </a:extLst>
                </a:gridCol>
              </a:tblGrid>
              <a:tr h="370840">
                <a:tc>
                  <a:txBody>
                    <a:bodyPr/>
                    <a:lstStyle/>
                    <a:p>
                      <a:pPr algn="ctr">
                        <a:lnSpc>
                          <a:spcPct val="120000"/>
                        </a:lnSpc>
                        <a:spcBef>
                          <a:spcPts val="0"/>
                        </a:spcBef>
                        <a:spcAft>
                          <a:spcPts val="0"/>
                        </a:spcAft>
                      </a:pPr>
                      <a:r>
                        <a:rPr lang="zh-CN" altLang="en-US" sz="2400" dirty="0">
                          <a:latin typeface="+mn-lt"/>
                          <a:ea typeface="+mn-ea"/>
                          <a:cs typeface="+mn-ea"/>
                          <a:sym typeface="+mn-lt"/>
                        </a:rPr>
                        <a:t>类型</a:t>
                      </a:r>
                    </a:p>
                  </a:txBody>
                  <a:tcPr anchor="ctr"/>
                </a:tc>
                <a:tc>
                  <a:txBody>
                    <a:bodyPr/>
                    <a:lstStyle/>
                    <a:p>
                      <a:pPr algn="ctr">
                        <a:lnSpc>
                          <a:spcPct val="120000"/>
                        </a:lnSpc>
                        <a:spcBef>
                          <a:spcPts val="0"/>
                        </a:spcBef>
                        <a:spcAft>
                          <a:spcPts val="0"/>
                        </a:spcAft>
                      </a:pPr>
                      <a:r>
                        <a:rPr lang="zh-CN" altLang="en-US" sz="2400" dirty="0">
                          <a:latin typeface="+mn-lt"/>
                          <a:ea typeface="+mn-ea"/>
                          <a:cs typeface="+mn-ea"/>
                          <a:sym typeface="+mn-lt"/>
                        </a:rPr>
                        <a:t>范围</a:t>
                      </a:r>
                    </a:p>
                  </a:txBody>
                  <a:tcPr anchor="ctr"/>
                </a:tc>
                <a:tc>
                  <a:txBody>
                    <a:bodyPr/>
                    <a:lstStyle/>
                    <a:p>
                      <a:pPr algn="ctr">
                        <a:lnSpc>
                          <a:spcPct val="120000"/>
                        </a:lnSpc>
                        <a:spcBef>
                          <a:spcPts val="0"/>
                        </a:spcBef>
                        <a:spcAft>
                          <a:spcPts val="0"/>
                        </a:spcAft>
                      </a:pPr>
                      <a:r>
                        <a:rPr lang="zh-CN" altLang="en-US" sz="2400" dirty="0">
                          <a:latin typeface="+mn-lt"/>
                          <a:ea typeface="+mn-ea"/>
                          <a:cs typeface="+mn-ea"/>
                          <a:sym typeface="+mn-lt"/>
                        </a:rPr>
                        <a:t>网络数</a:t>
                      </a:r>
                    </a:p>
                  </a:txBody>
                  <a:tcPr anchor="ctr"/>
                </a:tc>
                <a:tc>
                  <a:txBody>
                    <a:bodyPr/>
                    <a:lstStyle/>
                    <a:p>
                      <a:pPr algn="ctr">
                        <a:lnSpc>
                          <a:spcPct val="120000"/>
                        </a:lnSpc>
                        <a:spcBef>
                          <a:spcPts val="0"/>
                        </a:spcBef>
                        <a:spcAft>
                          <a:spcPts val="0"/>
                        </a:spcAft>
                      </a:pPr>
                      <a:r>
                        <a:rPr lang="zh-CN" altLang="en-US" sz="2400" dirty="0">
                          <a:latin typeface="+mn-lt"/>
                          <a:ea typeface="+mn-ea"/>
                          <a:cs typeface="+mn-ea"/>
                          <a:sym typeface="+mn-lt"/>
                        </a:rPr>
                        <a:t>每个网络主机数量</a:t>
                      </a:r>
                    </a:p>
                  </a:txBody>
                  <a:tcPr anchor="ctr"/>
                </a:tc>
                <a:extLst>
                  <a:ext uri="{0D108BD9-81ED-4DB2-BD59-A6C34878D82A}">
                    <a16:rowId xmlns:a16="http://schemas.microsoft.com/office/drawing/2014/main" val="2412462226"/>
                  </a:ext>
                </a:extLst>
              </a:tr>
              <a:tr h="370840">
                <a:tc>
                  <a:txBody>
                    <a:bodyPr/>
                    <a:lstStyle/>
                    <a:p>
                      <a:pPr algn="ctr">
                        <a:lnSpc>
                          <a:spcPct val="120000"/>
                        </a:lnSpc>
                        <a:spcBef>
                          <a:spcPts val="0"/>
                        </a:spcBef>
                        <a:spcAft>
                          <a:spcPts val="0"/>
                        </a:spcAft>
                      </a:pPr>
                      <a:r>
                        <a:rPr lang="en-US" altLang="zh-CN" sz="2400" dirty="0">
                          <a:latin typeface="+mn-lt"/>
                          <a:ea typeface="+mn-ea"/>
                          <a:cs typeface="+mn-ea"/>
                          <a:sym typeface="+mn-lt"/>
                        </a:rPr>
                        <a:t>A</a:t>
                      </a:r>
                      <a:endParaRPr lang="zh-CN" altLang="en-US" sz="2400" dirty="0">
                        <a:latin typeface="+mn-lt"/>
                        <a:ea typeface="+mn-ea"/>
                        <a:cs typeface="+mn-ea"/>
                        <a:sym typeface="+mn-lt"/>
                      </a:endParaRPr>
                    </a:p>
                  </a:txBody>
                  <a:tcPr/>
                </a:tc>
                <a:tc>
                  <a:txBody>
                    <a:bodyPr/>
                    <a:lstStyle/>
                    <a:p>
                      <a:pPr>
                        <a:lnSpc>
                          <a:spcPct val="120000"/>
                        </a:lnSpc>
                        <a:spcBef>
                          <a:spcPts val="0"/>
                        </a:spcBef>
                        <a:spcAft>
                          <a:spcPts val="0"/>
                        </a:spcAft>
                      </a:pPr>
                      <a:r>
                        <a:rPr lang="en-US" altLang="zh-CN" sz="2400" dirty="0">
                          <a:latin typeface="+mn-lt"/>
                          <a:ea typeface="+mn-ea"/>
                          <a:cs typeface="+mn-ea"/>
                          <a:sym typeface="+mn-lt"/>
                        </a:rPr>
                        <a:t>0.0.0.0     – 127.255.255.255  </a:t>
                      </a:r>
                      <a:endParaRPr lang="zh-CN" altLang="en-US" sz="24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2400" dirty="0">
                          <a:latin typeface="+mn-lt"/>
                          <a:ea typeface="+mn-ea"/>
                          <a:cs typeface="+mn-ea"/>
                          <a:sym typeface="+mn-lt"/>
                        </a:rPr>
                        <a:t>2</a:t>
                      </a:r>
                      <a:r>
                        <a:rPr lang="en-US" altLang="zh-CN" sz="2400" baseline="30000" dirty="0">
                          <a:latin typeface="+mn-lt"/>
                          <a:ea typeface="+mn-ea"/>
                          <a:cs typeface="+mn-ea"/>
                          <a:sym typeface="+mn-lt"/>
                        </a:rPr>
                        <a:t>7</a:t>
                      </a:r>
                      <a:r>
                        <a:rPr lang="en-US" altLang="zh-CN" sz="2400" dirty="0">
                          <a:latin typeface="+mn-lt"/>
                          <a:ea typeface="+mn-ea"/>
                          <a:cs typeface="+mn-ea"/>
                          <a:sym typeface="+mn-lt"/>
                        </a:rPr>
                        <a:t> - 2</a:t>
                      </a:r>
                      <a:endParaRPr lang="zh-CN" altLang="en-US" sz="24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2400" dirty="0">
                          <a:latin typeface="+mn-lt"/>
                          <a:ea typeface="+mn-ea"/>
                          <a:cs typeface="+mn-ea"/>
                          <a:sym typeface="+mn-lt"/>
                        </a:rPr>
                        <a:t>2</a:t>
                      </a:r>
                      <a:r>
                        <a:rPr lang="en-US" altLang="zh-CN" sz="2400" baseline="30000" dirty="0">
                          <a:latin typeface="+mn-lt"/>
                          <a:ea typeface="+mn-ea"/>
                          <a:cs typeface="+mn-ea"/>
                          <a:sym typeface="+mn-lt"/>
                        </a:rPr>
                        <a:t>24</a:t>
                      </a:r>
                      <a:r>
                        <a:rPr lang="en-US" altLang="zh-CN" sz="2400" dirty="0">
                          <a:latin typeface="+mn-lt"/>
                          <a:ea typeface="+mn-ea"/>
                          <a:cs typeface="+mn-ea"/>
                          <a:sym typeface="+mn-lt"/>
                        </a:rPr>
                        <a:t> - 2</a:t>
                      </a:r>
                      <a:endParaRPr lang="zh-CN" altLang="en-US" sz="2400" dirty="0">
                        <a:latin typeface="+mn-lt"/>
                        <a:ea typeface="+mn-ea"/>
                        <a:cs typeface="+mn-ea"/>
                        <a:sym typeface="+mn-lt"/>
                      </a:endParaRPr>
                    </a:p>
                  </a:txBody>
                  <a:tcPr/>
                </a:tc>
                <a:extLst>
                  <a:ext uri="{0D108BD9-81ED-4DB2-BD59-A6C34878D82A}">
                    <a16:rowId xmlns:a16="http://schemas.microsoft.com/office/drawing/2014/main" val="4156955921"/>
                  </a:ext>
                </a:extLst>
              </a:tr>
              <a:tr h="370840">
                <a:tc>
                  <a:txBody>
                    <a:bodyPr/>
                    <a:lstStyle/>
                    <a:p>
                      <a:pPr algn="ctr">
                        <a:lnSpc>
                          <a:spcPct val="120000"/>
                        </a:lnSpc>
                        <a:spcBef>
                          <a:spcPts val="0"/>
                        </a:spcBef>
                        <a:spcAft>
                          <a:spcPts val="0"/>
                        </a:spcAft>
                      </a:pPr>
                      <a:r>
                        <a:rPr lang="en-US" altLang="zh-CN" sz="2400" dirty="0">
                          <a:latin typeface="+mn-lt"/>
                          <a:ea typeface="+mn-ea"/>
                          <a:cs typeface="+mn-ea"/>
                          <a:sym typeface="+mn-lt"/>
                        </a:rPr>
                        <a:t>B</a:t>
                      </a:r>
                      <a:endParaRPr lang="zh-CN" altLang="en-US" sz="2400" dirty="0">
                        <a:latin typeface="+mn-lt"/>
                        <a:ea typeface="+mn-ea"/>
                        <a:cs typeface="+mn-ea"/>
                        <a:sym typeface="+mn-lt"/>
                      </a:endParaRPr>
                    </a:p>
                  </a:txBody>
                  <a:tcPr/>
                </a:tc>
                <a:tc>
                  <a:txBody>
                    <a:bodyPr/>
                    <a:lstStyle/>
                    <a:p>
                      <a:pPr>
                        <a:lnSpc>
                          <a:spcPct val="120000"/>
                        </a:lnSpc>
                        <a:spcBef>
                          <a:spcPts val="0"/>
                        </a:spcBef>
                        <a:spcAft>
                          <a:spcPts val="0"/>
                        </a:spcAft>
                      </a:pPr>
                      <a:r>
                        <a:rPr lang="en-US" altLang="zh-CN" sz="2400" dirty="0">
                          <a:latin typeface="+mn-lt"/>
                          <a:ea typeface="+mn-ea"/>
                          <a:cs typeface="+mn-ea"/>
                          <a:sym typeface="+mn-lt"/>
                        </a:rPr>
                        <a:t>128.0.0.0 – 191.255.255.255</a:t>
                      </a:r>
                      <a:endParaRPr lang="zh-CN" altLang="en-US" sz="24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2400" dirty="0">
                          <a:latin typeface="+mn-lt"/>
                          <a:ea typeface="+mn-ea"/>
                          <a:cs typeface="+mn-ea"/>
                          <a:sym typeface="+mn-lt"/>
                        </a:rPr>
                        <a:t>2</a:t>
                      </a:r>
                      <a:r>
                        <a:rPr lang="en-US" altLang="zh-CN" sz="2400" baseline="30000" dirty="0">
                          <a:latin typeface="+mn-lt"/>
                          <a:ea typeface="+mn-ea"/>
                          <a:cs typeface="+mn-ea"/>
                          <a:sym typeface="+mn-lt"/>
                        </a:rPr>
                        <a:t>14</a:t>
                      </a:r>
                      <a:r>
                        <a:rPr lang="en-US" altLang="zh-CN" sz="2400" dirty="0">
                          <a:latin typeface="+mn-lt"/>
                          <a:ea typeface="+mn-ea"/>
                          <a:cs typeface="+mn-ea"/>
                          <a:sym typeface="+mn-lt"/>
                        </a:rPr>
                        <a:t> </a:t>
                      </a:r>
                      <a:endParaRPr lang="zh-CN" altLang="en-US" sz="24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2400" dirty="0">
                          <a:latin typeface="+mn-lt"/>
                          <a:ea typeface="+mn-ea"/>
                          <a:cs typeface="+mn-ea"/>
                          <a:sym typeface="+mn-lt"/>
                        </a:rPr>
                        <a:t>2</a:t>
                      </a:r>
                      <a:r>
                        <a:rPr lang="en-US" altLang="zh-CN" sz="2400" baseline="30000" dirty="0">
                          <a:latin typeface="+mn-lt"/>
                          <a:ea typeface="+mn-ea"/>
                          <a:cs typeface="+mn-ea"/>
                          <a:sym typeface="+mn-lt"/>
                        </a:rPr>
                        <a:t>16</a:t>
                      </a:r>
                      <a:r>
                        <a:rPr lang="en-US" altLang="zh-CN" sz="2400" dirty="0">
                          <a:latin typeface="+mn-lt"/>
                          <a:ea typeface="+mn-ea"/>
                          <a:cs typeface="+mn-ea"/>
                          <a:sym typeface="+mn-lt"/>
                        </a:rPr>
                        <a:t> - 2</a:t>
                      </a:r>
                      <a:endParaRPr lang="zh-CN" altLang="en-US" sz="2400" dirty="0">
                        <a:latin typeface="+mn-lt"/>
                        <a:ea typeface="+mn-ea"/>
                        <a:cs typeface="+mn-ea"/>
                        <a:sym typeface="+mn-lt"/>
                      </a:endParaRPr>
                    </a:p>
                  </a:txBody>
                  <a:tcPr/>
                </a:tc>
                <a:extLst>
                  <a:ext uri="{0D108BD9-81ED-4DB2-BD59-A6C34878D82A}">
                    <a16:rowId xmlns:a16="http://schemas.microsoft.com/office/drawing/2014/main" val="3481775145"/>
                  </a:ext>
                </a:extLst>
              </a:tr>
              <a:tr h="370840">
                <a:tc>
                  <a:txBody>
                    <a:bodyPr/>
                    <a:lstStyle/>
                    <a:p>
                      <a:pPr algn="ctr">
                        <a:lnSpc>
                          <a:spcPct val="120000"/>
                        </a:lnSpc>
                        <a:spcBef>
                          <a:spcPts val="0"/>
                        </a:spcBef>
                        <a:spcAft>
                          <a:spcPts val="0"/>
                        </a:spcAft>
                      </a:pPr>
                      <a:r>
                        <a:rPr lang="en-US" altLang="zh-CN" sz="2400" dirty="0">
                          <a:latin typeface="+mn-lt"/>
                          <a:ea typeface="+mn-ea"/>
                          <a:cs typeface="+mn-ea"/>
                          <a:sym typeface="+mn-lt"/>
                        </a:rPr>
                        <a:t>C</a:t>
                      </a:r>
                      <a:endParaRPr lang="zh-CN" altLang="en-US" sz="2400" dirty="0">
                        <a:latin typeface="+mn-lt"/>
                        <a:ea typeface="+mn-ea"/>
                        <a:cs typeface="+mn-ea"/>
                        <a:sym typeface="+mn-lt"/>
                      </a:endParaRPr>
                    </a:p>
                  </a:txBody>
                  <a:tcPr/>
                </a:tc>
                <a:tc>
                  <a:txBody>
                    <a:bodyPr/>
                    <a:lstStyle/>
                    <a:p>
                      <a:pPr>
                        <a:lnSpc>
                          <a:spcPct val="120000"/>
                        </a:lnSpc>
                        <a:spcBef>
                          <a:spcPts val="0"/>
                        </a:spcBef>
                        <a:spcAft>
                          <a:spcPts val="0"/>
                        </a:spcAft>
                      </a:pPr>
                      <a:r>
                        <a:rPr lang="en-US" altLang="zh-CN" sz="2400" dirty="0">
                          <a:latin typeface="+mn-lt"/>
                          <a:ea typeface="+mn-ea"/>
                          <a:cs typeface="+mn-ea"/>
                          <a:sym typeface="+mn-lt"/>
                        </a:rPr>
                        <a:t>192.0.0.0 – 223.255.255.255</a:t>
                      </a:r>
                      <a:endParaRPr lang="zh-CN" altLang="en-US" sz="24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2400" dirty="0">
                          <a:latin typeface="+mn-lt"/>
                          <a:ea typeface="+mn-ea"/>
                          <a:cs typeface="+mn-ea"/>
                          <a:sym typeface="+mn-lt"/>
                        </a:rPr>
                        <a:t>2</a:t>
                      </a:r>
                      <a:r>
                        <a:rPr lang="en-US" altLang="zh-CN" sz="2400" baseline="30000" dirty="0">
                          <a:latin typeface="+mn-lt"/>
                          <a:ea typeface="+mn-ea"/>
                          <a:cs typeface="+mn-ea"/>
                          <a:sym typeface="+mn-lt"/>
                        </a:rPr>
                        <a:t>21</a:t>
                      </a:r>
                      <a:endParaRPr lang="zh-CN" altLang="en-US" sz="24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2400" dirty="0">
                          <a:latin typeface="+mn-lt"/>
                          <a:ea typeface="+mn-ea"/>
                          <a:cs typeface="+mn-ea"/>
                          <a:sym typeface="+mn-lt"/>
                        </a:rPr>
                        <a:t>2</a:t>
                      </a:r>
                      <a:r>
                        <a:rPr lang="en-US" altLang="zh-CN" sz="2400" baseline="30000" dirty="0">
                          <a:latin typeface="+mn-lt"/>
                          <a:ea typeface="+mn-ea"/>
                          <a:cs typeface="+mn-ea"/>
                          <a:sym typeface="+mn-lt"/>
                        </a:rPr>
                        <a:t>8</a:t>
                      </a:r>
                      <a:r>
                        <a:rPr lang="en-US" altLang="zh-CN" sz="2400" dirty="0">
                          <a:latin typeface="+mn-lt"/>
                          <a:ea typeface="+mn-ea"/>
                          <a:cs typeface="+mn-ea"/>
                          <a:sym typeface="+mn-lt"/>
                        </a:rPr>
                        <a:t> - 2</a:t>
                      </a:r>
                      <a:endParaRPr lang="zh-CN" altLang="en-US" sz="2400" dirty="0">
                        <a:latin typeface="+mn-lt"/>
                        <a:ea typeface="+mn-ea"/>
                        <a:cs typeface="+mn-ea"/>
                        <a:sym typeface="+mn-lt"/>
                      </a:endParaRPr>
                    </a:p>
                  </a:txBody>
                  <a:tcPr/>
                </a:tc>
                <a:extLst>
                  <a:ext uri="{0D108BD9-81ED-4DB2-BD59-A6C34878D82A}">
                    <a16:rowId xmlns:a16="http://schemas.microsoft.com/office/drawing/2014/main" val="2540567442"/>
                  </a:ext>
                </a:extLst>
              </a:tr>
              <a:tr h="370840">
                <a:tc>
                  <a:txBody>
                    <a:bodyPr/>
                    <a:lstStyle/>
                    <a:p>
                      <a:pPr algn="ctr">
                        <a:lnSpc>
                          <a:spcPct val="120000"/>
                        </a:lnSpc>
                        <a:spcBef>
                          <a:spcPts val="0"/>
                        </a:spcBef>
                        <a:spcAft>
                          <a:spcPts val="0"/>
                        </a:spcAft>
                      </a:pPr>
                      <a:r>
                        <a:rPr lang="en-US" altLang="zh-CN" sz="2400" dirty="0">
                          <a:latin typeface="+mn-lt"/>
                          <a:ea typeface="+mn-ea"/>
                          <a:cs typeface="+mn-ea"/>
                          <a:sym typeface="+mn-lt"/>
                        </a:rPr>
                        <a:t>D</a:t>
                      </a:r>
                      <a:endParaRPr lang="zh-CN" altLang="en-US" sz="2400" dirty="0">
                        <a:latin typeface="+mn-lt"/>
                        <a:ea typeface="+mn-ea"/>
                        <a:cs typeface="+mn-ea"/>
                        <a:sym typeface="+mn-lt"/>
                      </a:endParaRPr>
                    </a:p>
                  </a:txBody>
                  <a:tcPr/>
                </a:tc>
                <a:tc>
                  <a:txBody>
                    <a:bodyPr/>
                    <a:lstStyle/>
                    <a:p>
                      <a:pPr>
                        <a:lnSpc>
                          <a:spcPct val="120000"/>
                        </a:lnSpc>
                        <a:spcBef>
                          <a:spcPts val="0"/>
                        </a:spcBef>
                        <a:spcAft>
                          <a:spcPts val="0"/>
                        </a:spcAft>
                      </a:pPr>
                      <a:r>
                        <a:rPr lang="en-US" altLang="zh-CN" sz="2400" dirty="0">
                          <a:latin typeface="+mn-lt"/>
                          <a:ea typeface="+mn-ea"/>
                          <a:cs typeface="+mn-ea"/>
                          <a:sym typeface="+mn-lt"/>
                        </a:rPr>
                        <a:t>224.0.0.0 – 239.255.255.255</a:t>
                      </a:r>
                      <a:endParaRPr lang="zh-CN" altLang="en-US" sz="2400" dirty="0">
                        <a:latin typeface="+mn-lt"/>
                        <a:ea typeface="+mn-ea"/>
                        <a:cs typeface="+mn-ea"/>
                        <a:sym typeface="+mn-lt"/>
                      </a:endParaRPr>
                    </a:p>
                  </a:txBody>
                  <a:tcPr/>
                </a:tc>
                <a:tc>
                  <a:txBody>
                    <a:bodyPr/>
                    <a:lstStyle/>
                    <a:p>
                      <a:pPr algn="ctr">
                        <a:lnSpc>
                          <a:spcPct val="120000"/>
                        </a:lnSpc>
                        <a:spcBef>
                          <a:spcPts val="0"/>
                        </a:spcBef>
                        <a:spcAft>
                          <a:spcPts val="0"/>
                        </a:spcAft>
                      </a:pPr>
                      <a:endParaRPr lang="zh-CN" altLang="en-US" sz="2400" dirty="0">
                        <a:latin typeface="+mn-lt"/>
                        <a:ea typeface="+mn-ea"/>
                        <a:cs typeface="+mn-ea"/>
                        <a:sym typeface="+mn-lt"/>
                      </a:endParaRPr>
                    </a:p>
                  </a:txBody>
                  <a:tcPr/>
                </a:tc>
                <a:tc>
                  <a:txBody>
                    <a:bodyPr/>
                    <a:lstStyle/>
                    <a:p>
                      <a:pPr algn="ctr">
                        <a:lnSpc>
                          <a:spcPct val="120000"/>
                        </a:lnSpc>
                        <a:spcBef>
                          <a:spcPts val="0"/>
                        </a:spcBef>
                        <a:spcAft>
                          <a:spcPts val="0"/>
                        </a:spcAft>
                      </a:pPr>
                      <a:endParaRPr lang="zh-CN" altLang="en-US" sz="2400" dirty="0">
                        <a:latin typeface="+mn-lt"/>
                        <a:ea typeface="+mn-ea"/>
                        <a:cs typeface="+mn-ea"/>
                        <a:sym typeface="+mn-lt"/>
                      </a:endParaRPr>
                    </a:p>
                  </a:txBody>
                  <a:tcPr/>
                </a:tc>
                <a:extLst>
                  <a:ext uri="{0D108BD9-81ED-4DB2-BD59-A6C34878D82A}">
                    <a16:rowId xmlns:a16="http://schemas.microsoft.com/office/drawing/2014/main" val="1482573377"/>
                  </a:ext>
                </a:extLst>
              </a:tr>
              <a:tr h="370840">
                <a:tc>
                  <a:txBody>
                    <a:bodyPr/>
                    <a:lstStyle/>
                    <a:p>
                      <a:pPr algn="ctr">
                        <a:lnSpc>
                          <a:spcPct val="120000"/>
                        </a:lnSpc>
                        <a:spcBef>
                          <a:spcPts val="0"/>
                        </a:spcBef>
                        <a:spcAft>
                          <a:spcPts val="0"/>
                        </a:spcAft>
                      </a:pPr>
                      <a:r>
                        <a:rPr lang="en-US" altLang="zh-CN" sz="2400" dirty="0">
                          <a:latin typeface="+mn-lt"/>
                          <a:ea typeface="+mn-ea"/>
                          <a:cs typeface="+mn-ea"/>
                          <a:sym typeface="+mn-lt"/>
                        </a:rPr>
                        <a:t>E</a:t>
                      </a:r>
                      <a:endParaRPr lang="zh-CN" altLang="en-US" sz="2400" dirty="0">
                        <a:latin typeface="+mn-lt"/>
                        <a:ea typeface="+mn-ea"/>
                        <a:cs typeface="+mn-ea"/>
                        <a:sym typeface="+mn-lt"/>
                      </a:endParaRPr>
                    </a:p>
                  </a:txBody>
                  <a:tcPr/>
                </a:tc>
                <a:tc>
                  <a:txBody>
                    <a:bodyPr/>
                    <a:lstStyle/>
                    <a:p>
                      <a:pPr>
                        <a:lnSpc>
                          <a:spcPct val="120000"/>
                        </a:lnSpc>
                        <a:spcBef>
                          <a:spcPts val="0"/>
                        </a:spcBef>
                        <a:spcAft>
                          <a:spcPts val="0"/>
                        </a:spcAft>
                      </a:pPr>
                      <a:r>
                        <a:rPr lang="en-US" altLang="zh-CN" sz="2400" dirty="0">
                          <a:latin typeface="+mn-lt"/>
                          <a:ea typeface="+mn-ea"/>
                          <a:cs typeface="+mn-ea"/>
                          <a:sym typeface="+mn-lt"/>
                        </a:rPr>
                        <a:t>240.0.0.0 – 247.255.255.255</a:t>
                      </a:r>
                      <a:endParaRPr lang="zh-CN" altLang="en-US" sz="2400" dirty="0">
                        <a:latin typeface="+mn-lt"/>
                        <a:ea typeface="+mn-ea"/>
                        <a:cs typeface="+mn-ea"/>
                        <a:sym typeface="+mn-lt"/>
                      </a:endParaRPr>
                    </a:p>
                  </a:txBody>
                  <a:tcPr/>
                </a:tc>
                <a:tc>
                  <a:txBody>
                    <a:bodyPr/>
                    <a:lstStyle/>
                    <a:p>
                      <a:pPr algn="ctr">
                        <a:lnSpc>
                          <a:spcPct val="120000"/>
                        </a:lnSpc>
                        <a:spcBef>
                          <a:spcPts val="0"/>
                        </a:spcBef>
                        <a:spcAft>
                          <a:spcPts val="0"/>
                        </a:spcAft>
                      </a:pPr>
                      <a:endParaRPr lang="zh-CN" altLang="en-US" sz="2400">
                        <a:latin typeface="+mn-lt"/>
                        <a:ea typeface="+mn-ea"/>
                        <a:cs typeface="+mn-ea"/>
                        <a:sym typeface="+mn-lt"/>
                      </a:endParaRPr>
                    </a:p>
                  </a:txBody>
                  <a:tcPr/>
                </a:tc>
                <a:tc>
                  <a:txBody>
                    <a:bodyPr/>
                    <a:lstStyle/>
                    <a:p>
                      <a:pPr algn="ctr">
                        <a:lnSpc>
                          <a:spcPct val="120000"/>
                        </a:lnSpc>
                        <a:spcBef>
                          <a:spcPts val="0"/>
                        </a:spcBef>
                        <a:spcAft>
                          <a:spcPts val="0"/>
                        </a:spcAft>
                      </a:pPr>
                      <a:endParaRPr lang="zh-CN" altLang="en-US" sz="2400" dirty="0">
                        <a:latin typeface="+mn-lt"/>
                        <a:ea typeface="+mn-ea"/>
                        <a:cs typeface="+mn-ea"/>
                        <a:sym typeface="+mn-lt"/>
                      </a:endParaRPr>
                    </a:p>
                  </a:txBody>
                  <a:tcPr/>
                </a:tc>
                <a:extLst>
                  <a:ext uri="{0D108BD9-81ED-4DB2-BD59-A6C34878D82A}">
                    <a16:rowId xmlns:a16="http://schemas.microsoft.com/office/drawing/2014/main" val="2226746065"/>
                  </a:ext>
                </a:extLst>
              </a:tr>
              <a:tr h="370840">
                <a:tc>
                  <a:txBody>
                    <a:bodyPr/>
                    <a:lstStyle/>
                    <a:p>
                      <a:pPr algn="ctr">
                        <a:lnSpc>
                          <a:spcPct val="120000"/>
                        </a:lnSpc>
                        <a:spcBef>
                          <a:spcPts val="0"/>
                        </a:spcBef>
                        <a:spcAft>
                          <a:spcPts val="0"/>
                        </a:spcAft>
                      </a:pPr>
                      <a:endParaRPr lang="zh-CN" altLang="en-US" sz="2400" dirty="0">
                        <a:latin typeface="+mn-lt"/>
                        <a:ea typeface="+mn-ea"/>
                        <a:cs typeface="+mn-ea"/>
                        <a:sym typeface="+mn-lt"/>
                      </a:endParaRPr>
                    </a:p>
                  </a:txBody>
                  <a:tcPr/>
                </a:tc>
                <a:tc>
                  <a:txBody>
                    <a:bodyPr/>
                    <a:lstStyle/>
                    <a:p>
                      <a:pPr>
                        <a:lnSpc>
                          <a:spcPct val="120000"/>
                        </a:lnSpc>
                        <a:spcBef>
                          <a:spcPts val="0"/>
                        </a:spcBef>
                        <a:spcAft>
                          <a:spcPts val="0"/>
                        </a:spcAft>
                      </a:pPr>
                      <a:endParaRPr lang="zh-CN" altLang="en-US" sz="2400">
                        <a:latin typeface="+mn-lt"/>
                        <a:ea typeface="+mn-ea"/>
                        <a:cs typeface="+mn-ea"/>
                        <a:sym typeface="+mn-lt"/>
                      </a:endParaRPr>
                    </a:p>
                  </a:txBody>
                  <a:tcPr/>
                </a:tc>
                <a:tc>
                  <a:txBody>
                    <a:bodyPr/>
                    <a:lstStyle/>
                    <a:p>
                      <a:pPr algn="ctr">
                        <a:lnSpc>
                          <a:spcPct val="120000"/>
                        </a:lnSpc>
                        <a:spcBef>
                          <a:spcPts val="0"/>
                        </a:spcBef>
                        <a:spcAft>
                          <a:spcPts val="0"/>
                        </a:spcAft>
                      </a:pPr>
                      <a:r>
                        <a:rPr lang="en-US" altLang="zh-CN" sz="2400" dirty="0">
                          <a:latin typeface="+mn-lt"/>
                          <a:ea typeface="+mn-ea"/>
                          <a:cs typeface="+mn-ea"/>
                          <a:sym typeface="+mn-lt"/>
                        </a:rPr>
                        <a:t>&gt;2</a:t>
                      </a:r>
                      <a:r>
                        <a:rPr lang="zh-CN" altLang="en-US" sz="2400" dirty="0">
                          <a:latin typeface="+mn-lt"/>
                          <a:ea typeface="+mn-ea"/>
                          <a:cs typeface="+mn-ea"/>
                          <a:sym typeface="+mn-lt"/>
                        </a:rPr>
                        <a:t>百万</a:t>
                      </a:r>
                    </a:p>
                  </a:txBody>
                  <a:tcPr/>
                </a:tc>
                <a:tc>
                  <a:txBody>
                    <a:bodyPr/>
                    <a:lstStyle/>
                    <a:p>
                      <a:pPr algn="ctr">
                        <a:lnSpc>
                          <a:spcPct val="120000"/>
                        </a:lnSpc>
                        <a:spcBef>
                          <a:spcPts val="0"/>
                        </a:spcBef>
                        <a:spcAft>
                          <a:spcPts val="0"/>
                        </a:spcAft>
                      </a:pPr>
                      <a:endParaRPr lang="zh-CN" altLang="en-US" sz="2400" dirty="0">
                        <a:latin typeface="+mn-lt"/>
                        <a:ea typeface="+mn-ea"/>
                        <a:cs typeface="+mn-ea"/>
                        <a:sym typeface="+mn-lt"/>
                      </a:endParaRPr>
                    </a:p>
                  </a:txBody>
                  <a:tcPr/>
                </a:tc>
                <a:extLst>
                  <a:ext uri="{0D108BD9-81ED-4DB2-BD59-A6C34878D82A}">
                    <a16:rowId xmlns:a16="http://schemas.microsoft.com/office/drawing/2014/main" val="3016271717"/>
                  </a:ext>
                </a:extLst>
              </a:tr>
            </a:tbl>
          </a:graphicData>
        </a:graphic>
      </p:graphicFrame>
      <p:sp>
        <p:nvSpPr>
          <p:cNvPr id="9" name="日期占位符 3">
            <a:extLst>
              <a:ext uri="{FF2B5EF4-FFF2-40B4-BE49-F238E27FC236}">
                <a16:creationId xmlns:a16="http://schemas.microsoft.com/office/drawing/2014/main" id="{57D103B6-C814-C017-690D-026F9125C222}"/>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10" name="页脚占位符 4">
            <a:extLst>
              <a:ext uri="{FF2B5EF4-FFF2-40B4-BE49-F238E27FC236}">
                <a16:creationId xmlns:a16="http://schemas.microsoft.com/office/drawing/2014/main" id="{69705459-B0FD-E638-2B2D-D8716A4AE97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1" name="灯片编号占位符 5">
            <a:extLst>
              <a:ext uri="{FF2B5EF4-FFF2-40B4-BE49-F238E27FC236}">
                <a16:creationId xmlns:a16="http://schemas.microsoft.com/office/drawing/2014/main" id="{1465F8D1-5176-947E-F8A8-AE0A2CF6030F}"/>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62</a:t>
            </a:fld>
            <a:endParaRPr lang="en-US">
              <a:cs typeface="+mn-ea"/>
              <a:sym typeface="+mn-lt"/>
            </a:endParaRPr>
          </a:p>
        </p:txBody>
      </p:sp>
    </p:spTree>
    <p:custDataLst>
      <p:tags r:id="rId1"/>
    </p:custDataLst>
    <p:extLst>
      <p:ext uri="{BB962C8B-B14F-4D97-AF65-F5344CB8AC3E}">
        <p14:creationId xmlns:p14="http://schemas.microsoft.com/office/powerpoint/2010/main" val="2563957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特殊的</a:t>
            </a:r>
            <a:r>
              <a:rPr lang="en-US" sz="3200" dirty="0">
                <a:latin typeface="+mn-lt"/>
                <a:ea typeface="+mn-ea"/>
                <a:cs typeface="+mn-ea"/>
                <a:sym typeface="+mn-lt"/>
              </a:rPr>
              <a:t>IP</a:t>
            </a:r>
            <a:r>
              <a:rPr lang="zh-CN" altLang="en-US" sz="3200" dirty="0">
                <a:latin typeface="+mn-lt"/>
                <a:ea typeface="+mn-ea"/>
                <a:cs typeface="+mn-ea"/>
                <a:sym typeface="+mn-lt"/>
              </a:rPr>
              <a:t>地址</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3765010"/>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网络地址：主机号全为</a:t>
            </a:r>
            <a:r>
              <a:rPr lang="en-US" altLang="zh-CN" sz="2400" dirty="0">
                <a:solidFill>
                  <a:schemeClr val="accent1"/>
                </a:solidFill>
                <a:cs typeface="+mn-ea"/>
                <a:sym typeface="+mn-lt"/>
              </a:rPr>
              <a:t>0</a:t>
            </a:r>
            <a:r>
              <a:rPr lang="zh-CN" altLang="en-US" sz="2400" dirty="0">
                <a:solidFill>
                  <a:schemeClr val="accent1"/>
                </a:solidFill>
                <a:cs typeface="+mn-ea"/>
                <a:sym typeface="+mn-lt"/>
              </a:rPr>
              <a:t>的地址</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网络</a:t>
            </a:r>
            <a:r>
              <a:rPr lang="en-US" altLang="zh-CN" sz="2000" dirty="0">
                <a:solidFill>
                  <a:schemeClr val="accent1"/>
                </a:solidFill>
                <a:cs typeface="+mn-ea"/>
                <a:sym typeface="+mn-lt"/>
              </a:rPr>
              <a:t>IP</a:t>
            </a:r>
            <a:r>
              <a:rPr lang="zh-CN" altLang="en-US" sz="2000" dirty="0">
                <a:solidFill>
                  <a:schemeClr val="accent1"/>
                </a:solidFill>
                <a:cs typeface="+mn-ea"/>
                <a:sym typeface="+mn-lt"/>
              </a:rPr>
              <a:t>地址不分配给任何主机，而是作为网络本身的标识，供路由器查找路由表用。</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例：主机</a:t>
            </a:r>
            <a:r>
              <a:rPr lang="en-US" altLang="zh-CN" sz="2000" dirty="0">
                <a:solidFill>
                  <a:schemeClr val="accent1"/>
                </a:solidFill>
                <a:cs typeface="+mn-ea"/>
                <a:sym typeface="+mn-lt"/>
              </a:rPr>
              <a:t>IP</a:t>
            </a:r>
            <a:r>
              <a:rPr lang="zh-CN" altLang="en-US" sz="2000" dirty="0">
                <a:solidFill>
                  <a:schemeClr val="accent1"/>
                </a:solidFill>
                <a:cs typeface="+mn-ea"/>
                <a:sym typeface="+mn-lt"/>
              </a:rPr>
              <a:t>地址 </a:t>
            </a:r>
            <a:r>
              <a:rPr lang="en-US" altLang="zh-CN" sz="2000" dirty="0">
                <a:solidFill>
                  <a:schemeClr val="accent1"/>
                </a:solidFill>
                <a:cs typeface="+mn-ea"/>
                <a:sym typeface="+mn-lt"/>
              </a:rPr>
              <a:t>202.198.151.136</a:t>
            </a:r>
            <a:r>
              <a:rPr lang="zh-CN" altLang="en-US" sz="2000" dirty="0">
                <a:solidFill>
                  <a:schemeClr val="accent1"/>
                </a:solidFill>
                <a:cs typeface="+mn-ea"/>
                <a:sym typeface="+mn-lt"/>
              </a:rPr>
              <a:t>（</a:t>
            </a:r>
            <a:r>
              <a:rPr lang="en-US" altLang="zh-CN" sz="2000" dirty="0">
                <a:solidFill>
                  <a:schemeClr val="accent1"/>
                </a:solidFill>
                <a:cs typeface="+mn-ea"/>
                <a:sym typeface="+mn-lt"/>
              </a:rPr>
              <a:t>C</a:t>
            </a:r>
            <a:r>
              <a:rPr lang="zh-CN" altLang="en-US" sz="2000" dirty="0">
                <a:solidFill>
                  <a:schemeClr val="accent1"/>
                </a:solidFill>
                <a:cs typeface="+mn-ea"/>
                <a:sym typeface="+mn-lt"/>
              </a:rPr>
              <a:t>类地址，</a:t>
            </a:r>
            <a:r>
              <a:rPr lang="en-US" altLang="zh-CN" sz="2000" dirty="0">
                <a:solidFill>
                  <a:schemeClr val="accent1"/>
                </a:solidFill>
                <a:cs typeface="+mn-ea"/>
                <a:sym typeface="+mn-lt"/>
              </a:rPr>
              <a:t>24bits</a:t>
            </a:r>
            <a:r>
              <a:rPr lang="zh-CN" altLang="en-US" sz="2000" dirty="0">
                <a:solidFill>
                  <a:schemeClr val="accent1"/>
                </a:solidFill>
                <a:cs typeface="+mn-ea"/>
                <a:sym typeface="+mn-lt"/>
              </a:rPr>
              <a:t>掩码）所在网段的网络地址为</a:t>
            </a:r>
            <a:r>
              <a:rPr lang="en-US" altLang="zh-CN" sz="2000" dirty="0">
                <a:solidFill>
                  <a:schemeClr val="accent1"/>
                </a:solidFill>
                <a:cs typeface="+mn-ea"/>
                <a:sym typeface="+mn-lt"/>
              </a:rPr>
              <a:t>202.198.151.0</a:t>
            </a:r>
          </a:p>
          <a:p>
            <a:pPr marL="266700" lvl="1" indent="-266700">
              <a:spcBef>
                <a:spcPts val="0"/>
              </a:spcBef>
              <a:buFont typeface="Wingdings" panose="05000000000000000000" pitchFamily="2" charset="2"/>
              <a:buChar char="n"/>
            </a:pPr>
            <a:r>
              <a:rPr lang="en-US" altLang="zh-CN" sz="2400" dirty="0">
                <a:solidFill>
                  <a:schemeClr val="accent1"/>
                </a:solidFill>
                <a:cs typeface="+mn-ea"/>
                <a:sym typeface="+mn-lt"/>
              </a:rPr>
              <a:t>32</a:t>
            </a:r>
            <a:r>
              <a:rPr lang="zh-CN" altLang="en-US" sz="2400" dirty="0">
                <a:solidFill>
                  <a:schemeClr val="accent1"/>
                </a:solidFill>
                <a:cs typeface="+mn-ea"/>
                <a:sym typeface="+mn-lt"/>
              </a:rPr>
              <a:t>位全 </a:t>
            </a:r>
            <a:r>
              <a:rPr lang="en-US" altLang="zh-CN" sz="2400" dirty="0">
                <a:solidFill>
                  <a:schemeClr val="accent1"/>
                </a:solidFill>
                <a:cs typeface="+mn-ea"/>
                <a:sym typeface="+mn-lt"/>
              </a:rPr>
              <a:t>0 IP</a:t>
            </a:r>
            <a:r>
              <a:rPr lang="zh-CN" altLang="en-US" sz="2400" dirty="0">
                <a:solidFill>
                  <a:schemeClr val="accent1"/>
                </a:solidFill>
                <a:cs typeface="+mn-ea"/>
                <a:sym typeface="+mn-lt"/>
              </a:rPr>
              <a:t>地址：还没有分配到</a:t>
            </a:r>
            <a:r>
              <a:rPr lang="en-US" altLang="zh-CN" sz="2400" dirty="0">
                <a:solidFill>
                  <a:schemeClr val="accent1"/>
                </a:solidFill>
                <a:cs typeface="+mn-ea"/>
                <a:sym typeface="+mn-lt"/>
              </a:rPr>
              <a:t>IP</a:t>
            </a:r>
            <a:r>
              <a:rPr lang="zh-CN" altLang="en-US" sz="2400" dirty="0">
                <a:solidFill>
                  <a:schemeClr val="accent1"/>
                </a:solidFill>
                <a:cs typeface="+mn-ea"/>
                <a:sym typeface="+mn-lt"/>
              </a:rPr>
              <a:t>地址的主机在发送</a:t>
            </a:r>
            <a:r>
              <a:rPr lang="en-US" altLang="zh-CN" sz="2400" dirty="0">
                <a:solidFill>
                  <a:schemeClr val="accent1"/>
                </a:solidFill>
                <a:cs typeface="+mn-ea"/>
                <a:sym typeface="+mn-lt"/>
              </a:rPr>
              <a:t>IP</a:t>
            </a:r>
            <a:r>
              <a:rPr lang="zh-CN" altLang="en-US" sz="2400" dirty="0">
                <a:solidFill>
                  <a:schemeClr val="accent1"/>
                </a:solidFill>
                <a:cs typeface="+mn-ea"/>
                <a:sym typeface="+mn-lt"/>
              </a:rPr>
              <a:t>报文时用作源</a:t>
            </a:r>
            <a:r>
              <a:rPr lang="en-US" altLang="zh-CN" sz="2400" dirty="0">
                <a:solidFill>
                  <a:schemeClr val="accent1"/>
                </a:solidFill>
                <a:cs typeface="+mn-ea"/>
                <a:sym typeface="+mn-lt"/>
              </a:rPr>
              <a:t>IP</a:t>
            </a:r>
            <a:r>
              <a:rPr lang="zh-CN" altLang="en-US" sz="2400" dirty="0">
                <a:solidFill>
                  <a:schemeClr val="accent1"/>
                </a:solidFill>
                <a:cs typeface="+mn-ea"/>
                <a:sym typeface="+mn-lt"/>
              </a:rPr>
              <a:t>地址，用于</a:t>
            </a:r>
            <a:r>
              <a:rPr lang="en-US" altLang="zh-CN" sz="2400" dirty="0">
                <a:solidFill>
                  <a:schemeClr val="accent1"/>
                </a:solidFill>
                <a:cs typeface="+mn-ea"/>
                <a:sym typeface="+mn-lt"/>
              </a:rPr>
              <a:t>DHCP</a:t>
            </a:r>
            <a:r>
              <a:rPr lang="zh-CN" altLang="en-US" sz="2400" dirty="0">
                <a:solidFill>
                  <a:schemeClr val="accent1"/>
                </a:solidFill>
                <a:cs typeface="+mn-ea"/>
                <a:sym typeface="+mn-lt"/>
              </a:rPr>
              <a:t>协议</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endParaRPr lang="en-US" altLang="zh-CN" sz="2000" dirty="0">
              <a:solidFill>
                <a:schemeClr val="accent1"/>
              </a:solidFill>
              <a:cs typeface="+mn-ea"/>
              <a:sym typeface="+mn-lt"/>
            </a:endParaRPr>
          </a:p>
        </p:txBody>
      </p:sp>
      <p:sp>
        <p:nvSpPr>
          <p:cNvPr id="5" name="日期占位符 3">
            <a:extLst>
              <a:ext uri="{FF2B5EF4-FFF2-40B4-BE49-F238E27FC236}">
                <a16:creationId xmlns:a16="http://schemas.microsoft.com/office/drawing/2014/main" id="{82F85FB6-4CDD-61CD-6A5F-E379EE96EF8A}"/>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7" name="页脚占位符 4">
            <a:extLst>
              <a:ext uri="{FF2B5EF4-FFF2-40B4-BE49-F238E27FC236}">
                <a16:creationId xmlns:a16="http://schemas.microsoft.com/office/drawing/2014/main" id="{97AEDDF6-6198-9DD8-0307-3083FD6EC89A}"/>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8" name="灯片编号占位符 5">
            <a:extLst>
              <a:ext uri="{FF2B5EF4-FFF2-40B4-BE49-F238E27FC236}">
                <a16:creationId xmlns:a16="http://schemas.microsoft.com/office/drawing/2014/main" id="{BED5E789-47D6-EE82-8C62-9FAFC30F816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63</a:t>
            </a:fld>
            <a:endParaRPr lang="en-US">
              <a:cs typeface="+mn-ea"/>
              <a:sym typeface="+mn-lt"/>
            </a:endParaRPr>
          </a:p>
        </p:txBody>
      </p:sp>
    </p:spTree>
    <p:custDataLst>
      <p:tags r:id="rId1"/>
    </p:custDataLst>
    <p:extLst>
      <p:ext uri="{BB962C8B-B14F-4D97-AF65-F5344CB8AC3E}">
        <p14:creationId xmlns:p14="http://schemas.microsoft.com/office/powerpoint/2010/main" val="169437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特殊的</a:t>
            </a:r>
            <a:r>
              <a:rPr lang="en-US" altLang="zh-CN" sz="3200" dirty="0">
                <a:latin typeface="+mn-lt"/>
                <a:ea typeface="+mn-ea"/>
                <a:cs typeface="+mn-ea"/>
                <a:sym typeface="+mn-lt"/>
              </a:rPr>
              <a:t>IP</a:t>
            </a:r>
            <a:r>
              <a:rPr lang="zh-CN" altLang="en-US" sz="3200" dirty="0">
                <a:latin typeface="+mn-lt"/>
                <a:ea typeface="+mn-ea"/>
                <a:cs typeface="+mn-ea"/>
                <a:sym typeface="+mn-lt"/>
              </a:rPr>
              <a:t>地址</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直接广播地址：主机地址为全“</a:t>
            </a:r>
            <a:r>
              <a:rPr lang="en-US" altLang="zh-CN" sz="2400" dirty="0">
                <a:solidFill>
                  <a:schemeClr val="accent1"/>
                </a:solidFill>
                <a:cs typeface="+mn-ea"/>
                <a:sym typeface="+mn-lt"/>
              </a:rPr>
              <a:t>1”</a:t>
            </a:r>
            <a:r>
              <a:rPr lang="zh-CN" altLang="en-US" sz="2400" dirty="0">
                <a:solidFill>
                  <a:schemeClr val="accent1"/>
                </a:solidFill>
                <a:cs typeface="+mn-ea"/>
                <a:sym typeface="+mn-lt"/>
              </a:rPr>
              <a:t>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地址不分配给任何主机，用作广播地址。</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例：主机 </a:t>
            </a:r>
            <a:r>
              <a:rPr lang="en-US" altLang="zh-CN" sz="2000" dirty="0">
                <a:solidFill>
                  <a:schemeClr val="accent1"/>
                </a:solidFill>
                <a:cs typeface="+mn-ea"/>
                <a:sym typeface="+mn-lt"/>
              </a:rPr>
              <a:t>202.198.151.136</a:t>
            </a:r>
            <a:r>
              <a:rPr lang="zh-CN" altLang="en-US" sz="2000" dirty="0">
                <a:solidFill>
                  <a:schemeClr val="accent1"/>
                </a:solidFill>
                <a:cs typeface="+mn-ea"/>
                <a:sym typeface="+mn-lt"/>
              </a:rPr>
              <a:t> （</a:t>
            </a:r>
            <a:r>
              <a:rPr lang="en-US" altLang="zh-CN" sz="2000" dirty="0">
                <a:solidFill>
                  <a:schemeClr val="accent1"/>
                </a:solidFill>
                <a:cs typeface="+mn-ea"/>
                <a:sym typeface="+mn-lt"/>
              </a:rPr>
              <a:t>C</a:t>
            </a:r>
            <a:r>
              <a:rPr lang="zh-CN" altLang="en-US" sz="2000" dirty="0">
                <a:solidFill>
                  <a:schemeClr val="accent1"/>
                </a:solidFill>
                <a:cs typeface="+mn-ea"/>
                <a:sym typeface="+mn-lt"/>
              </a:rPr>
              <a:t>类地址，</a:t>
            </a:r>
            <a:r>
              <a:rPr lang="en-US" altLang="zh-CN" sz="2000" dirty="0">
                <a:solidFill>
                  <a:schemeClr val="accent1"/>
                </a:solidFill>
                <a:cs typeface="+mn-ea"/>
                <a:sym typeface="+mn-lt"/>
              </a:rPr>
              <a:t>24bits</a:t>
            </a:r>
            <a:r>
              <a:rPr lang="zh-CN" altLang="en-US" sz="2000" dirty="0">
                <a:solidFill>
                  <a:schemeClr val="accent1"/>
                </a:solidFill>
                <a:cs typeface="+mn-ea"/>
                <a:sym typeface="+mn-lt"/>
              </a:rPr>
              <a:t>掩码）所在网段的直接广播地址为</a:t>
            </a:r>
            <a:r>
              <a:rPr lang="en-US" altLang="zh-CN" sz="2000" dirty="0">
                <a:solidFill>
                  <a:schemeClr val="accent1"/>
                </a:solidFill>
                <a:cs typeface="+mn-ea"/>
                <a:sym typeface="+mn-lt"/>
              </a:rPr>
              <a:t>202.198.151.255</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有限广播地址：</a:t>
            </a:r>
            <a:r>
              <a:rPr lang="en-US" altLang="zh-CN" sz="2400" dirty="0">
                <a:solidFill>
                  <a:schemeClr val="accent1"/>
                </a:solidFill>
                <a:cs typeface="+mn-ea"/>
                <a:sym typeface="+mn-lt"/>
              </a:rPr>
              <a:t>32</a:t>
            </a:r>
            <a:r>
              <a:rPr lang="zh-CN" altLang="en-US" sz="2400" dirty="0">
                <a:solidFill>
                  <a:schemeClr val="accent1"/>
                </a:solidFill>
                <a:cs typeface="+mn-ea"/>
                <a:sym typeface="+mn-lt"/>
              </a:rPr>
              <a:t>位为全</a:t>
            </a:r>
            <a:r>
              <a:rPr lang="en-US" altLang="zh-CN" sz="2400" dirty="0">
                <a:solidFill>
                  <a:schemeClr val="accent1"/>
                </a:solidFill>
                <a:cs typeface="+mn-ea"/>
                <a:sym typeface="+mn-lt"/>
              </a:rPr>
              <a:t>1</a:t>
            </a:r>
            <a:r>
              <a:rPr lang="zh-CN" altLang="en-US" sz="2400" dirty="0">
                <a:solidFill>
                  <a:schemeClr val="accent1"/>
                </a:solidFill>
                <a:cs typeface="+mn-ea"/>
                <a:sym typeface="+mn-lt"/>
              </a:rPr>
              <a:t>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地址称为有限广播地址。</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例：有限广播地址为：</a:t>
            </a:r>
            <a:r>
              <a:rPr lang="en-US" altLang="zh-CN" sz="2000" dirty="0">
                <a:solidFill>
                  <a:schemeClr val="accent1"/>
                </a:solidFill>
                <a:cs typeface="+mn-ea"/>
                <a:sym typeface="+mn-lt"/>
              </a:rPr>
              <a:t>255.255.255.255</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两者的区别：</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有限广播仅限于本网广播，路由器不转发该类数据包。</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直接广播可以跨网广播，可以通过路由器。</a:t>
            </a:r>
          </a:p>
        </p:txBody>
      </p:sp>
      <p:sp>
        <p:nvSpPr>
          <p:cNvPr id="3" name="日期占位符 3">
            <a:extLst>
              <a:ext uri="{FF2B5EF4-FFF2-40B4-BE49-F238E27FC236}">
                <a16:creationId xmlns:a16="http://schemas.microsoft.com/office/drawing/2014/main" id="{B04FCCBF-F907-46D5-27B6-05FBCC083B06}"/>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79E3B63F-F2FE-37FE-E61D-F83A6013AE2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9E114BE-C279-02E2-ED3B-F451ACD88C2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64</a:t>
            </a:fld>
            <a:endParaRPr lang="en-US">
              <a:cs typeface="+mn-ea"/>
              <a:sym typeface="+mn-lt"/>
            </a:endParaRPr>
          </a:p>
        </p:txBody>
      </p:sp>
    </p:spTree>
    <p:custDataLst>
      <p:tags r:id="rId1"/>
    </p:custDataLst>
    <p:extLst>
      <p:ext uri="{BB962C8B-B14F-4D97-AF65-F5344CB8AC3E}">
        <p14:creationId xmlns:p14="http://schemas.microsoft.com/office/powerpoint/2010/main" val="2710608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特殊的</a:t>
            </a:r>
            <a:r>
              <a:rPr lang="en-US" altLang="zh-CN" sz="3200" dirty="0">
                <a:latin typeface="+mn-lt"/>
                <a:ea typeface="+mn-ea"/>
                <a:cs typeface="+mn-ea"/>
                <a:sym typeface="+mn-lt"/>
              </a:rPr>
              <a:t>IP</a:t>
            </a:r>
            <a:r>
              <a:rPr lang="zh-CN" altLang="en-US" sz="3200" dirty="0">
                <a:latin typeface="+mn-lt"/>
                <a:ea typeface="+mn-ea"/>
                <a:cs typeface="+mn-ea"/>
                <a:sym typeface="+mn-lt"/>
              </a:rPr>
              <a:t>地址</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4838238"/>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环回地址：第一个字节等于</a:t>
            </a:r>
            <a:r>
              <a:rPr lang="en-US" altLang="zh-CN" sz="2400" dirty="0">
                <a:solidFill>
                  <a:schemeClr val="accent1"/>
                </a:solidFill>
                <a:cs typeface="+mn-ea"/>
                <a:sym typeface="+mn-lt"/>
              </a:rPr>
              <a:t>127</a:t>
            </a:r>
            <a:r>
              <a:rPr lang="zh-CN" altLang="en-US" sz="2400" dirty="0">
                <a:solidFill>
                  <a:schemeClr val="accent1"/>
                </a:solidFill>
                <a:cs typeface="+mn-ea"/>
                <a:sym typeface="+mn-lt"/>
              </a:rPr>
              <a:t>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地址称为环回地址，用作主机或路由器的环回接口。</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大多数主机系统把</a:t>
            </a:r>
            <a:r>
              <a:rPr lang="en-US" altLang="zh-CN" sz="2000" dirty="0">
                <a:solidFill>
                  <a:schemeClr val="accent1"/>
                </a:solidFill>
                <a:cs typeface="+mn-ea"/>
                <a:sym typeface="+mn-lt"/>
              </a:rPr>
              <a:t>127.0.0.1</a:t>
            </a:r>
            <a:r>
              <a:rPr lang="zh-CN" altLang="en-US" sz="2000" dirty="0">
                <a:solidFill>
                  <a:schemeClr val="accent1"/>
                </a:solidFill>
                <a:cs typeface="+mn-ea"/>
                <a:sym typeface="+mn-lt"/>
              </a:rPr>
              <a:t>分配给环回接口，常用于本机上软件测试和本机上网络应用程序之间的通信地址。</a:t>
            </a:r>
            <a:endParaRPr lang="en-US" altLang="zh-CN" sz="20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私有地址：</a:t>
            </a: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10.0.0.0       — 10.255.255.255 </a:t>
            </a: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172.16.0.0   — 172.31.255.255</a:t>
            </a: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192.168.0.0 — 192.168.255.255</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企业内部网主机的</a:t>
            </a:r>
            <a:r>
              <a:rPr lang="en-US" altLang="zh-CN" sz="2400" dirty="0">
                <a:solidFill>
                  <a:schemeClr val="accent1"/>
                </a:solidFill>
                <a:cs typeface="+mn-ea"/>
                <a:sym typeface="+mn-lt"/>
              </a:rPr>
              <a:t>IP</a:t>
            </a:r>
            <a:r>
              <a:rPr lang="zh-CN" altLang="en-US" sz="2400" dirty="0">
                <a:solidFill>
                  <a:schemeClr val="accent1"/>
                </a:solidFill>
                <a:cs typeface="+mn-ea"/>
                <a:sym typeface="+mn-lt"/>
              </a:rPr>
              <a:t>地址可以设置成专用</a:t>
            </a:r>
            <a:r>
              <a:rPr lang="en-US" altLang="zh-CN" sz="2400" dirty="0">
                <a:solidFill>
                  <a:schemeClr val="accent1"/>
                </a:solidFill>
                <a:cs typeface="+mn-ea"/>
                <a:sym typeface="+mn-lt"/>
              </a:rPr>
              <a:t>IP</a:t>
            </a:r>
            <a:r>
              <a:rPr lang="zh-CN" altLang="en-US" sz="2400" dirty="0">
                <a:solidFill>
                  <a:schemeClr val="accent1"/>
                </a:solidFill>
                <a:cs typeface="+mn-ea"/>
                <a:sym typeface="+mn-lt"/>
              </a:rPr>
              <a:t>地址，进行企业内部的网络应用；并可通过</a:t>
            </a:r>
            <a:r>
              <a:rPr lang="en-US" altLang="zh-CN" sz="2400" dirty="0">
                <a:solidFill>
                  <a:schemeClr val="accent1"/>
                </a:solidFill>
                <a:cs typeface="+mn-ea"/>
                <a:sym typeface="+mn-lt"/>
              </a:rPr>
              <a:t>NAT</a:t>
            </a:r>
            <a:r>
              <a:rPr lang="zh-CN" altLang="en-US" sz="2400" dirty="0">
                <a:solidFill>
                  <a:schemeClr val="accent1"/>
                </a:solidFill>
                <a:cs typeface="+mn-ea"/>
                <a:sym typeface="+mn-lt"/>
              </a:rPr>
              <a:t>服务器访问</a:t>
            </a:r>
            <a:r>
              <a:rPr lang="en-US" altLang="zh-CN" sz="2400" dirty="0">
                <a:solidFill>
                  <a:schemeClr val="accent1"/>
                </a:solidFill>
                <a:cs typeface="+mn-ea"/>
                <a:sym typeface="+mn-lt"/>
              </a:rPr>
              <a:t>Internet</a:t>
            </a:r>
            <a:r>
              <a:rPr lang="zh-CN" altLang="en-US" sz="2400" dirty="0">
                <a:solidFill>
                  <a:schemeClr val="accent1"/>
                </a:solidFill>
                <a:cs typeface="+mn-ea"/>
                <a:sym typeface="+mn-lt"/>
              </a:rPr>
              <a:t>。这样只需要申请少量的全局</a:t>
            </a:r>
            <a:r>
              <a:rPr lang="en-US" altLang="zh-CN" sz="2400" dirty="0">
                <a:solidFill>
                  <a:schemeClr val="accent1"/>
                </a:solidFill>
                <a:cs typeface="+mn-ea"/>
                <a:sym typeface="+mn-lt"/>
              </a:rPr>
              <a:t>IP</a:t>
            </a:r>
            <a:r>
              <a:rPr lang="zh-CN" altLang="en-US" sz="2400" dirty="0">
                <a:solidFill>
                  <a:schemeClr val="accent1"/>
                </a:solidFill>
                <a:cs typeface="+mn-ea"/>
                <a:sym typeface="+mn-lt"/>
              </a:rPr>
              <a:t>地址，既解决了</a:t>
            </a:r>
            <a:r>
              <a:rPr lang="en-US" altLang="zh-CN" sz="2400" dirty="0">
                <a:solidFill>
                  <a:schemeClr val="accent1"/>
                </a:solidFill>
                <a:cs typeface="+mn-ea"/>
                <a:sym typeface="+mn-lt"/>
              </a:rPr>
              <a:t>IP</a:t>
            </a:r>
            <a:r>
              <a:rPr lang="zh-CN" altLang="en-US" sz="2400" dirty="0">
                <a:solidFill>
                  <a:schemeClr val="accent1"/>
                </a:solidFill>
                <a:cs typeface="+mn-ea"/>
                <a:sym typeface="+mn-lt"/>
              </a:rPr>
              <a:t>地址不足的问题，又解决了网络安全问题。</a:t>
            </a:r>
          </a:p>
          <a:p>
            <a:pPr marL="538163" lvl="1">
              <a:spcBef>
                <a:spcPct val="0"/>
              </a:spcBef>
              <a:buFont typeface="Wingdings" panose="05000000000000000000" pitchFamily="2" charset="2"/>
              <a:buChar char="Ø"/>
            </a:pPr>
            <a:endParaRPr lang="en-US" altLang="zh-CN" sz="2000" dirty="0">
              <a:solidFill>
                <a:schemeClr val="accent1"/>
              </a:solidFill>
              <a:cs typeface="+mn-ea"/>
              <a:sym typeface="+mn-lt"/>
            </a:endParaRPr>
          </a:p>
        </p:txBody>
      </p:sp>
      <p:sp>
        <p:nvSpPr>
          <p:cNvPr id="5" name="日期占位符 3">
            <a:extLst>
              <a:ext uri="{FF2B5EF4-FFF2-40B4-BE49-F238E27FC236}">
                <a16:creationId xmlns:a16="http://schemas.microsoft.com/office/drawing/2014/main" id="{6FC134EB-E664-FC76-9105-C1B4EFEA509F}"/>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7" name="页脚占位符 4">
            <a:extLst>
              <a:ext uri="{FF2B5EF4-FFF2-40B4-BE49-F238E27FC236}">
                <a16:creationId xmlns:a16="http://schemas.microsoft.com/office/drawing/2014/main" id="{AA297FF0-204E-FE01-55C3-99EBC4E029A1}"/>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8" name="灯片编号占位符 5">
            <a:extLst>
              <a:ext uri="{FF2B5EF4-FFF2-40B4-BE49-F238E27FC236}">
                <a16:creationId xmlns:a16="http://schemas.microsoft.com/office/drawing/2014/main" id="{6557821D-2105-4BF8-2F3A-7D52E2071234}"/>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65</a:t>
            </a:fld>
            <a:endParaRPr lang="en-US">
              <a:cs typeface="+mn-ea"/>
              <a:sym typeface="+mn-lt"/>
            </a:endParaRPr>
          </a:p>
        </p:txBody>
      </p:sp>
    </p:spTree>
    <p:custDataLst>
      <p:tags r:id="rId1"/>
    </p:custDataLst>
    <p:extLst>
      <p:ext uri="{BB962C8B-B14F-4D97-AF65-F5344CB8AC3E}">
        <p14:creationId xmlns:p14="http://schemas.microsoft.com/office/powerpoint/2010/main" val="34271339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31406-4604-3370-EFE6-8AD496E0E9B6}"/>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网络中</a:t>
            </a:r>
            <a:r>
              <a:rPr lang="en-US" altLang="zh-CN" sz="3200" dirty="0">
                <a:latin typeface="+mn-lt"/>
                <a:ea typeface="+mn-ea"/>
                <a:cs typeface="+mn-ea"/>
                <a:sym typeface="+mn-lt"/>
              </a:rPr>
              <a:t>IP</a:t>
            </a:r>
            <a:r>
              <a:rPr lang="zh-CN" altLang="en-US" sz="3200" dirty="0">
                <a:latin typeface="+mn-lt"/>
                <a:ea typeface="+mn-ea"/>
                <a:cs typeface="+mn-ea"/>
                <a:sym typeface="+mn-lt"/>
              </a:rPr>
              <a:t>地址使用示例</a:t>
            </a:r>
          </a:p>
        </p:txBody>
      </p:sp>
      <p:sp>
        <p:nvSpPr>
          <p:cNvPr id="4" name="日期占位符 3">
            <a:extLst>
              <a:ext uri="{FF2B5EF4-FFF2-40B4-BE49-F238E27FC236}">
                <a16:creationId xmlns:a16="http://schemas.microsoft.com/office/drawing/2014/main" id="{A0597DEB-D0B4-173E-7590-CCEFFBBD5FD2}"/>
              </a:ext>
            </a:extLst>
          </p:cNvPr>
          <p:cNvSpPr>
            <a:spLocks noGrp="1"/>
          </p:cNvSpPr>
          <p:nvPr>
            <p:ph type="dt" sz="half" idx="10"/>
          </p:nvPr>
        </p:nvSpPr>
        <p:spPr/>
        <p:txBody>
          <a:bodyPr/>
          <a:lstStyle/>
          <a:p>
            <a:pPr>
              <a:lnSpc>
                <a:spcPct val="120000"/>
              </a:lnSpc>
            </a:pPr>
            <a:fld id="{47DF5D4E-36BB-4359-BEA2-0F3E81689164}"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4318D28B-4A1F-01DE-F0F9-4BCAD05A6F13}"/>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D66B03C8-043B-4C42-E68B-B3B03CFE546E}"/>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66</a:t>
            </a:fld>
            <a:endParaRPr lang="en-US">
              <a:cs typeface="+mn-ea"/>
              <a:sym typeface="+mn-lt"/>
            </a:endParaRPr>
          </a:p>
        </p:txBody>
      </p:sp>
      <p:pic>
        <p:nvPicPr>
          <p:cNvPr id="7" name="图形 6">
            <a:extLst>
              <a:ext uri="{FF2B5EF4-FFF2-40B4-BE49-F238E27FC236}">
                <a16:creationId xmlns:a16="http://schemas.microsoft.com/office/drawing/2014/main" id="{18518795-1C04-A058-C5F5-90884B238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01801" y="3807885"/>
            <a:ext cx="396153" cy="396153"/>
          </a:xfrm>
          <a:prstGeom prst="rect">
            <a:avLst/>
          </a:prstGeom>
        </p:spPr>
      </p:pic>
      <p:pic>
        <p:nvPicPr>
          <p:cNvPr id="8" name="图形 7">
            <a:extLst>
              <a:ext uri="{FF2B5EF4-FFF2-40B4-BE49-F238E27FC236}">
                <a16:creationId xmlns:a16="http://schemas.microsoft.com/office/drawing/2014/main" id="{A376D95E-EF56-FE3F-A3C9-938B145205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8126" y="1372946"/>
            <a:ext cx="462179" cy="349936"/>
          </a:xfrm>
          <a:prstGeom prst="rect">
            <a:avLst/>
          </a:prstGeom>
        </p:spPr>
      </p:pic>
      <p:pic>
        <p:nvPicPr>
          <p:cNvPr id="9" name="图形 8">
            <a:extLst>
              <a:ext uri="{FF2B5EF4-FFF2-40B4-BE49-F238E27FC236}">
                <a16:creationId xmlns:a16="http://schemas.microsoft.com/office/drawing/2014/main" id="{6D9B5646-3FDF-0786-8D4D-315C5383F0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4592" y="1372946"/>
            <a:ext cx="462179" cy="349936"/>
          </a:xfrm>
          <a:prstGeom prst="rect">
            <a:avLst/>
          </a:prstGeom>
        </p:spPr>
      </p:pic>
      <p:pic>
        <p:nvPicPr>
          <p:cNvPr id="10" name="图形 9">
            <a:extLst>
              <a:ext uri="{FF2B5EF4-FFF2-40B4-BE49-F238E27FC236}">
                <a16:creationId xmlns:a16="http://schemas.microsoft.com/office/drawing/2014/main" id="{DE9C923E-8DBB-C5F5-DE66-E919F8C392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8126" y="5431367"/>
            <a:ext cx="462179" cy="349936"/>
          </a:xfrm>
          <a:prstGeom prst="rect">
            <a:avLst/>
          </a:prstGeom>
        </p:spPr>
      </p:pic>
      <p:pic>
        <p:nvPicPr>
          <p:cNvPr id="11" name="图形 10">
            <a:extLst>
              <a:ext uri="{FF2B5EF4-FFF2-40B4-BE49-F238E27FC236}">
                <a16:creationId xmlns:a16="http://schemas.microsoft.com/office/drawing/2014/main" id="{96DACAFD-7219-8ECD-1149-89D6BB294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4592" y="5431367"/>
            <a:ext cx="462179" cy="349936"/>
          </a:xfrm>
          <a:prstGeom prst="rect">
            <a:avLst/>
          </a:prstGeom>
        </p:spPr>
      </p:pic>
      <p:cxnSp>
        <p:nvCxnSpPr>
          <p:cNvPr id="13" name="直接连接符 12">
            <a:extLst>
              <a:ext uri="{FF2B5EF4-FFF2-40B4-BE49-F238E27FC236}">
                <a16:creationId xmlns:a16="http://schemas.microsoft.com/office/drawing/2014/main" id="{1BC5E0B7-0685-6762-EF23-1415BA5EC336}"/>
              </a:ext>
            </a:extLst>
          </p:cNvPr>
          <p:cNvCxnSpPr>
            <a:cxnSpLocks/>
          </p:cNvCxnSpPr>
          <p:nvPr/>
        </p:nvCxnSpPr>
        <p:spPr>
          <a:xfrm>
            <a:off x="4618126" y="5168900"/>
            <a:ext cx="224864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335D76F-BDB7-48E8-2865-99C2BBC3C35A}"/>
              </a:ext>
            </a:extLst>
          </p:cNvPr>
          <p:cNvCxnSpPr>
            <a:cxnSpLocks/>
            <a:stCxn id="32" idx="0"/>
            <a:endCxn id="7" idx="2"/>
          </p:cNvCxnSpPr>
          <p:nvPr/>
        </p:nvCxnSpPr>
        <p:spPr>
          <a:xfrm flipV="1">
            <a:off x="5799878" y="4204038"/>
            <a:ext cx="0" cy="22152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0721C2A-5DD4-0EB2-945C-917FDE655A23}"/>
              </a:ext>
            </a:extLst>
          </p:cNvPr>
          <p:cNvCxnSpPr>
            <a:cxnSpLocks/>
            <a:stCxn id="32" idx="2"/>
          </p:cNvCxnSpPr>
          <p:nvPr/>
        </p:nvCxnSpPr>
        <p:spPr>
          <a:xfrm>
            <a:off x="5799878" y="4821719"/>
            <a:ext cx="0" cy="34718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B438CF0-96C6-F424-C162-4D0840666DBF}"/>
              </a:ext>
            </a:extLst>
          </p:cNvPr>
          <p:cNvCxnSpPr>
            <a:cxnSpLocks/>
            <a:stCxn id="31" idx="2"/>
            <a:endCxn id="7" idx="0"/>
          </p:cNvCxnSpPr>
          <p:nvPr/>
        </p:nvCxnSpPr>
        <p:spPr>
          <a:xfrm>
            <a:off x="5799878" y="3233749"/>
            <a:ext cx="0" cy="57413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AB7EC49-7478-688D-239F-238CF8F23DEA}"/>
              </a:ext>
            </a:extLst>
          </p:cNvPr>
          <p:cNvCxnSpPr>
            <a:cxnSpLocks/>
            <a:stCxn id="30" idx="2"/>
            <a:endCxn id="31" idx="0"/>
          </p:cNvCxnSpPr>
          <p:nvPr/>
        </p:nvCxnSpPr>
        <p:spPr>
          <a:xfrm>
            <a:off x="5799878" y="2616368"/>
            <a:ext cx="0" cy="22122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988C2C3-5E04-46FA-8B92-6F6CFC5363F7}"/>
              </a:ext>
            </a:extLst>
          </p:cNvPr>
          <p:cNvCxnSpPr>
            <a:cxnSpLocks/>
            <a:endCxn id="11" idx="0"/>
          </p:cNvCxnSpPr>
          <p:nvPr/>
        </p:nvCxnSpPr>
        <p:spPr>
          <a:xfrm>
            <a:off x="6635681" y="5168900"/>
            <a:ext cx="1" cy="26246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FAA079C-CBB1-A63A-1EFC-7E8C34D0AE57}"/>
              </a:ext>
            </a:extLst>
          </p:cNvPr>
          <p:cNvCxnSpPr>
            <a:cxnSpLocks/>
            <a:endCxn id="10" idx="0"/>
          </p:cNvCxnSpPr>
          <p:nvPr/>
        </p:nvCxnSpPr>
        <p:spPr>
          <a:xfrm>
            <a:off x="4849215" y="5168900"/>
            <a:ext cx="1" cy="26246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B2CE298-5ECF-2FF9-C4DD-0693F83F6102}"/>
              </a:ext>
            </a:extLst>
          </p:cNvPr>
          <p:cNvSpPr txBox="1"/>
          <p:nvPr/>
        </p:nvSpPr>
        <p:spPr>
          <a:xfrm>
            <a:off x="3491070" y="1669558"/>
            <a:ext cx="1377300" cy="327077"/>
          </a:xfrm>
          <a:prstGeom prst="rect">
            <a:avLst/>
          </a:prstGeom>
          <a:noFill/>
        </p:spPr>
        <p:txBody>
          <a:bodyPr wrap="none" rtlCol="0">
            <a:spAutoFit/>
          </a:bodyPr>
          <a:lstStyle/>
          <a:p>
            <a:pPr>
              <a:lnSpc>
                <a:spcPct val="120000"/>
              </a:lnSpc>
            </a:pPr>
            <a:r>
              <a:rPr lang="en-US" altLang="zh-CN" sz="1400" u="dbl" dirty="0">
                <a:solidFill>
                  <a:srgbClr val="002060"/>
                </a:solidFill>
                <a:cs typeface="+mn-ea"/>
                <a:sym typeface="+mn-lt"/>
              </a:rPr>
              <a:t>202.198.1</a:t>
            </a:r>
            <a:r>
              <a:rPr lang="en-US" altLang="zh-CN" sz="1400" dirty="0">
                <a:solidFill>
                  <a:srgbClr val="002060"/>
                </a:solidFill>
                <a:cs typeface="+mn-ea"/>
                <a:sym typeface="+mn-lt"/>
              </a:rPr>
              <a:t>.</a:t>
            </a:r>
            <a:r>
              <a:rPr lang="en-US" altLang="zh-CN" sz="1400" dirty="0">
                <a:cs typeface="+mn-ea"/>
                <a:sym typeface="+mn-lt"/>
              </a:rPr>
              <a:t>2</a:t>
            </a:r>
            <a:r>
              <a:rPr lang="en-US" altLang="zh-CN" sz="1400" dirty="0">
                <a:solidFill>
                  <a:srgbClr val="002060"/>
                </a:solidFill>
                <a:cs typeface="+mn-ea"/>
                <a:sym typeface="+mn-lt"/>
              </a:rPr>
              <a:t>/24</a:t>
            </a:r>
            <a:endParaRPr lang="zh-CN" altLang="en-US" sz="1400" dirty="0">
              <a:solidFill>
                <a:srgbClr val="002060"/>
              </a:solidFill>
              <a:cs typeface="+mn-ea"/>
              <a:sym typeface="+mn-lt"/>
            </a:endParaRPr>
          </a:p>
        </p:txBody>
      </p:sp>
      <p:sp>
        <p:nvSpPr>
          <p:cNvPr id="21" name="文本框 20">
            <a:extLst>
              <a:ext uri="{FF2B5EF4-FFF2-40B4-BE49-F238E27FC236}">
                <a16:creationId xmlns:a16="http://schemas.microsoft.com/office/drawing/2014/main" id="{9E1213B5-ED87-2828-CEEE-84CA2D402D9C}"/>
              </a:ext>
            </a:extLst>
          </p:cNvPr>
          <p:cNvSpPr txBox="1"/>
          <p:nvPr/>
        </p:nvSpPr>
        <p:spPr>
          <a:xfrm>
            <a:off x="3545017" y="5164862"/>
            <a:ext cx="1377300" cy="327077"/>
          </a:xfrm>
          <a:prstGeom prst="rect">
            <a:avLst/>
          </a:prstGeom>
          <a:noFill/>
        </p:spPr>
        <p:txBody>
          <a:bodyPr wrap="none" rtlCol="0">
            <a:spAutoFit/>
          </a:bodyPr>
          <a:lstStyle/>
          <a:p>
            <a:pPr>
              <a:lnSpc>
                <a:spcPct val="120000"/>
              </a:lnSpc>
            </a:pPr>
            <a:r>
              <a:rPr lang="en-US" altLang="zh-CN" sz="1400" u="sng" dirty="0">
                <a:solidFill>
                  <a:srgbClr val="0070C0"/>
                </a:solidFill>
                <a:cs typeface="+mn-ea"/>
                <a:sym typeface="+mn-lt"/>
              </a:rPr>
              <a:t>202.198.2</a:t>
            </a:r>
            <a:r>
              <a:rPr lang="en-US" altLang="zh-CN" sz="1400" dirty="0">
                <a:solidFill>
                  <a:srgbClr val="002060"/>
                </a:solidFill>
                <a:cs typeface="+mn-ea"/>
                <a:sym typeface="+mn-lt"/>
              </a:rPr>
              <a:t>.</a:t>
            </a:r>
            <a:r>
              <a:rPr lang="en-US" altLang="zh-CN" sz="1400" dirty="0">
                <a:cs typeface="+mn-ea"/>
                <a:sym typeface="+mn-lt"/>
              </a:rPr>
              <a:t>2</a:t>
            </a:r>
            <a:r>
              <a:rPr lang="en-US" altLang="zh-CN" sz="1400" dirty="0">
                <a:solidFill>
                  <a:srgbClr val="002060"/>
                </a:solidFill>
                <a:cs typeface="+mn-ea"/>
                <a:sym typeface="+mn-lt"/>
              </a:rPr>
              <a:t>/24</a:t>
            </a:r>
            <a:endParaRPr lang="zh-CN" altLang="en-US" sz="1400" dirty="0">
              <a:solidFill>
                <a:srgbClr val="002060"/>
              </a:solidFill>
              <a:cs typeface="+mn-ea"/>
              <a:sym typeface="+mn-lt"/>
            </a:endParaRPr>
          </a:p>
        </p:txBody>
      </p:sp>
      <p:sp>
        <p:nvSpPr>
          <p:cNvPr id="23" name="文本框 22">
            <a:extLst>
              <a:ext uri="{FF2B5EF4-FFF2-40B4-BE49-F238E27FC236}">
                <a16:creationId xmlns:a16="http://schemas.microsoft.com/office/drawing/2014/main" id="{FCCDB61F-B4F7-B1F2-191A-F81D2C6B4B04}"/>
              </a:ext>
            </a:extLst>
          </p:cNvPr>
          <p:cNvSpPr txBox="1"/>
          <p:nvPr/>
        </p:nvSpPr>
        <p:spPr>
          <a:xfrm>
            <a:off x="6616527" y="1669558"/>
            <a:ext cx="1377300" cy="327077"/>
          </a:xfrm>
          <a:prstGeom prst="rect">
            <a:avLst/>
          </a:prstGeom>
          <a:noFill/>
        </p:spPr>
        <p:txBody>
          <a:bodyPr wrap="none" rtlCol="0">
            <a:spAutoFit/>
          </a:bodyPr>
          <a:lstStyle/>
          <a:p>
            <a:pPr>
              <a:lnSpc>
                <a:spcPct val="120000"/>
              </a:lnSpc>
            </a:pPr>
            <a:r>
              <a:rPr lang="en-US" altLang="zh-CN" sz="1400" u="dbl" dirty="0">
                <a:solidFill>
                  <a:srgbClr val="002060"/>
                </a:solidFill>
                <a:cs typeface="+mn-ea"/>
                <a:sym typeface="+mn-lt"/>
              </a:rPr>
              <a:t>202.198.1</a:t>
            </a:r>
            <a:r>
              <a:rPr lang="en-US" altLang="zh-CN" sz="1400" dirty="0">
                <a:solidFill>
                  <a:srgbClr val="002060"/>
                </a:solidFill>
                <a:cs typeface="+mn-ea"/>
                <a:sym typeface="+mn-lt"/>
              </a:rPr>
              <a:t>.</a:t>
            </a:r>
            <a:r>
              <a:rPr lang="en-US" altLang="zh-CN" sz="1400" dirty="0">
                <a:cs typeface="+mn-ea"/>
                <a:sym typeface="+mn-lt"/>
              </a:rPr>
              <a:t>3</a:t>
            </a:r>
            <a:r>
              <a:rPr lang="en-US" altLang="zh-CN" sz="1400" dirty="0">
                <a:solidFill>
                  <a:srgbClr val="002060"/>
                </a:solidFill>
                <a:cs typeface="+mn-ea"/>
                <a:sym typeface="+mn-lt"/>
              </a:rPr>
              <a:t>/24</a:t>
            </a:r>
            <a:endParaRPr lang="zh-CN" altLang="en-US" sz="1400" dirty="0">
              <a:solidFill>
                <a:srgbClr val="002060"/>
              </a:solidFill>
              <a:cs typeface="+mn-ea"/>
              <a:sym typeface="+mn-lt"/>
            </a:endParaRPr>
          </a:p>
        </p:txBody>
      </p:sp>
      <p:sp>
        <p:nvSpPr>
          <p:cNvPr id="24" name="文本框 23">
            <a:extLst>
              <a:ext uri="{FF2B5EF4-FFF2-40B4-BE49-F238E27FC236}">
                <a16:creationId xmlns:a16="http://schemas.microsoft.com/office/drawing/2014/main" id="{26B88C4F-3188-4AB9-6287-E049C6565FF7}"/>
              </a:ext>
            </a:extLst>
          </p:cNvPr>
          <p:cNvSpPr txBox="1"/>
          <p:nvPr/>
        </p:nvSpPr>
        <p:spPr>
          <a:xfrm>
            <a:off x="6657805" y="5164862"/>
            <a:ext cx="1377300" cy="327077"/>
          </a:xfrm>
          <a:prstGeom prst="rect">
            <a:avLst/>
          </a:prstGeom>
          <a:noFill/>
        </p:spPr>
        <p:txBody>
          <a:bodyPr wrap="none" rtlCol="0">
            <a:spAutoFit/>
          </a:bodyPr>
          <a:lstStyle/>
          <a:p>
            <a:pPr>
              <a:lnSpc>
                <a:spcPct val="120000"/>
              </a:lnSpc>
            </a:pPr>
            <a:r>
              <a:rPr lang="en-US" altLang="zh-CN" sz="1400" u="sng" dirty="0">
                <a:solidFill>
                  <a:srgbClr val="0070C0"/>
                </a:solidFill>
                <a:cs typeface="+mn-ea"/>
                <a:sym typeface="+mn-lt"/>
              </a:rPr>
              <a:t>202.198.2</a:t>
            </a:r>
            <a:r>
              <a:rPr lang="en-US" altLang="zh-CN" sz="1400" dirty="0">
                <a:solidFill>
                  <a:srgbClr val="002060"/>
                </a:solidFill>
                <a:cs typeface="+mn-ea"/>
                <a:sym typeface="+mn-lt"/>
              </a:rPr>
              <a:t>.</a:t>
            </a:r>
            <a:r>
              <a:rPr lang="en-US" altLang="zh-CN" sz="1400" dirty="0">
                <a:cs typeface="+mn-ea"/>
                <a:sym typeface="+mn-lt"/>
              </a:rPr>
              <a:t>3</a:t>
            </a:r>
            <a:r>
              <a:rPr lang="en-US" altLang="zh-CN" sz="1400" dirty="0">
                <a:solidFill>
                  <a:srgbClr val="002060"/>
                </a:solidFill>
                <a:cs typeface="+mn-ea"/>
                <a:sym typeface="+mn-lt"/>
              </a:rPr>
              <a:t>/24</a:t>
            </a:r>
            <a:endParaRPr lang="zh-CN" altLang="en-US" sz="1400" dirty="0">
              <a:solidFill>
                <a:srgbClr val="002060"/>
              </a:solidFill>
              <a:cs typeface="+mn-ea"/>
              <a:sym typeface="+mn-lt"/>
            </a:endParaRPr>
          </a:p>
        </p:txBody>
      </p:sp>
      <p:pic>
        <p:nvPicPr>
          <p:cNvPr id="30" name="图形 29">
            <a:extLst>
              <a:ext uri="{FF2B5EF4-FFF2-40B4-BE49-F238E27FC236}">
                <a16:creationId xmlns:a16="http://schemas.microsoft.com/office/drawing/2014/main" id="{EE529B49-DDD7-1046-9DA2-CC762A8A9F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1801" y="2220215"/>
            <a:ext cx="396153" cy="396153"/>
          </a:xfrm>
          <a:prstGeom prst="rect">
            <a:avLst/>
          </a:prstGeom>
        </p:spPr>
      </p:pic>
      <p:pic>
        <p:nvPicPr>
          <p:cNvPr id="31" name="图形 30">
            <a:extLst>
              <a:ext uri="{FF2B5EF4-FFF2-40B4-BE49-F238E27FC236}">
                <a16:creationId xmlns:a16="http://schemas.microsoft.com/office/drawing/2014/main" id="{C0D3F664-AF4E-15D7-63CB-27A707917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01801" y="2837596"/>
            <a:ext cx="396153" cy="396153"/>
          </a:xfrm>
          <a:prstGeom prst="rect">
            <a:avLst/>
          </a:prstGeom>
        </p:spPr>
      </p:pic>
      <p:pic>
        <p:nvPicPr>
          <p:cNvPr id="32" name="图形 31">
            <a:extLst>
              <a:ext uri="{FF2B5EF4-FFF2-40B4-BE49-F238E27FC236}">
                <a16:creationId xmlns:a16="http://schemas.microsoft.com/office/drawing/2014/main" id="{F361512F-DC2F-3042-58BC-E611AFE7A2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1801" y="4425566"/>
            <a:ext cx="396153" cy="396153"/>
          </a:xfrm>
          <a:prstGeom prst="rect">
            <a:avLst/>
          </a:prstGeom>
        </p:spPr>
      </p:pic>
      <p:cxnSp>
        <p:nvCxnSpPr>
          <p:cNvPr id="41" name="直接连接符 40">
            <a:extLst>
              <a:ext uri="{FF2B5EF4-FFF2-40B4-BE49-F238E27FC236}">
                <a16:creationId xmlns:a16="http://schemas.microsoft.com/office/drawing/2014/main" id="{CFAF8BB8-76F1-9244-2B95-920914CC41D9}"/>
              </a:ext>
            </a:extLst>
          </p:cNvPr>
          <p:cNvCxnSpPr>
            <a:cxnSpLocks/>
          </p:cNvCxnSpPr>
          <p:nvPr/>
        </p:nvCxnSpPr>
        <p:spPr>
          <a:xfrm flipV="1">
            <a:off x="4618126" y="1915276"/>
            <a:ext cx="224864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C54219B-69F4-3451-1C82-E54357C054F4}"/>
              </a:ext>
            </a:extLst>
          </p:cNvPr>
          <p:cNvCxnSpPr>
            <a:cxnSpLocks/>
            <a:stCxn id="30" idx="0"/>
          </p:cNvCxnSpPr>
          <p:nvPr/>
        </p:nvCxnSpPr>
        <p:spPr>
          <a:xfrm flipV="1">
            <a:off x="5799878" y="1915276"/>
            <a:ext cx="0" cy="30493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F218270-2A04-D179-B928-C1EC9F9EBFF3}"/>
              </a:ext>
            </a:extLst>
          </p:cNvPr>
          <p:cNvCxnSpPr>
            <a:cxnSpLocks/>
            <a:endCxn id="9" idx="2"/>
          </p:cNvCxnSpPr>
          <p:nvPr/>
        </p:nvCxnSpPr>
        <p:spPr>
          <a:xfrm flipV="1">
            <a:off x="6635681" y="1722882"/>
            <a:ext cx="1" cy="1923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3B34E66-7E9F-5532-5D47-BB2C726E1327}"/>
              </a:ext>
            </a:extLst>
          </p:cNvPr>
          <p:cNvCxnSpPr>
            <a:cxnSpLocks/>
            <a:endCxn id="8" idx="2"/>
          </p:cNvCxnSpPr>
          <p:nvPr/>
        </p:nvCxnSpPr>
        <p:spPr>
          <a:xfrm flipV="1">
            <a:off x="4849215" y="1722882"/>
            <a:ext cx="1" cy="1923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pic>
        <p:nvPicPr>
          <p:cNvPr id="57" name="图形 56">
            <a:extLst>
              <a:ext uri="{FF2B5EF4-FFF2-40B4-BE49-F238E27FC236}">
                <a16:creationId xmlns:a16="http://schemas.microsoft.com/office/drawing/2014/main" id="{A0FC923D-1E3B-FCB2-9487-101FF1A9E4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79701" y="3322740"/>
            <a:ext cx="396153" cy="396153"/>
          </a:xfrm>
          <a:prstGeom prst="rect">
            <a:avLst/>
          </a:prstGeom>
        </p:spPr>
      </p:pic>
      <p:cxnSp>
        <p:nvCxnSpPr>
          <p:cNvPr id="58" name="直接连接符 57">
            <a:extLst>
              <a:ext uri="{FF2B5EF4-FFF2-40B4-BE49-F238E27FC236}">
                <a16:creationId xmlns:a16="http://schemas.microsoft.com/office/drawing/2014/main" id="{F75FD9EC-C2C3-CCFF-F54E-2AE28EC97EEA}"/>
              </a:ext>
            </a:extLst>
          </p:cNvPr>
          <p:cNvCxnSpPr>
            <a:cxnSpLocks/>
            <a:stCxn id="31" idx="3"/>
            <a:endCxn id="57" idx="0"/>
          </p:cNvCxnSpPr>
          <p:nvPr/>
        </p:nvCxnSpPr>
        <p:spPr>
          <a:xfrm>
            <a:off x="5997954" y="3035673"/>
            <a:ext cx="779824" cy="28706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9EDC73D-04C8-3850-629C-44864EC4806C}"/>
              </a:ext>
            </a:extLst>
          </p:cNvPr>
          <p:cNvCxnSpPr>
            <a:cxnSpLocks/>
            <a:stCxn id="57" idx="2"/>
            <a:endCxn id="7" idx="3"/>
          </p:cNvCxnSpPr>
          <p:nvPr/>
        </p:nvCxnSpPr>
        <p:spPr>
          <a:xfrm flipH="1">
            <a:off x="5997954" y="3718893"/>
            <a:ext cx="779824" cy="28706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DBAC6BC0-033B-160D-E601-A3231AC49E7B}"/>
              </a:ext>
            </a:extLst>
          </p:cNvPr>
          <p:cNvSpPr txBox="1"/>
          <p:nvPr/>
        </p:nvSpPr>
        <p:spPr>
          <a:xfrm>
            <a:off x="4438650" y="3165523"/>
            <a:ext cx="1377300" cy="327077"/>
          </a:xfrm>
          <a:prstGeom prst="rect">
            <a:avLst/>
          </a:prstGeom>
          <a:noFill/>
        </p:spPr>
        <p:txBody>
          <a:bodyPr wrap="none" rtlCol="0">
            <a:spAutoFit/>
          </a:bodyPr>
          <a:lstStyle/>
          <a:p>
            <a:pPr>
              <a:lnSpc>
                <a:spcPct val="120000"/>
              </a:lnSpc>
            </a:pPr>
            <a:r>
              <a:rPr lang="en-US" altLang="zh-CN" sz="1400" dirty="0">
                <a:cs typeface="+mn-ea"/>
                <a:sym typeface="+mn-lt"/>
              </a:rPr>
              <a:t>188.198.2.1/30</a:t>
            </a:r>
            <a:endParaRPr lang="zh-CN" altLang="en-US" sz="1400" dirty="0">
              <a:cs typeface="+mn-ea"/>
              <a:sym typeface="+mn-lt"/>
            </a:endParaRPr>
          </a:p>
        </p:txBody>
      </p:sp>
      <p:sp>
        <p:nvSpPr>
          <p:cNvPr id="65" name="文本框 64">
            <a:extLst>
              <a:ext uri="{FF2B5EF4-FFF2-40B4-BE49-F238E27FC236}">
                <a16:creationId xmlns:a16="http://schemas.microsoft.com/office/drawing/2014/main" id="{3F78C934-294D-FC6D-F032-8CF754BB477B}"/>
              </a:ext>
            </a:extLst>
          </p:cNvPr>
          <p:cNvSpPr txBox="1"/>
          <p:nvPr/>
        </p:nvSpPr>
        <p:spPr>
          <a:xfrm>
            <a:off x="4438650" y="3565004"/>
            <a:ext cx="1377300" cy="327077"/>
          </a:xfrm>
          <a:prstGeom prst="rect">
            <a:avLst/>
          </a:prstGeom>
          <a:noFill/>
        </p:spPr>
        <p:txBody>
          <a:bodyPr wrap="none" rtlCol="0">
            <a:spAutoFit/>
          </a:bodyPr>
          <a:lstStyle/>
          <a:p>
            <a:pPr>
              <a:lnSpc>
                <a:spcPct val="120000"/>
              </a:lnSpc>
            </a:pPr>
            <a:r>
              <a:rPr lang="en-US" altLang="zh-CN" sz="1400" dirty="0">
                <a:cs typeface="+mn-ea"/>
                <a:sym typeface="+mn-lt"/>
              </a:rPr>
              <a:t>188.198.2.2/30</a:t>
            </a:r>
            <a:endParaRPr lang="zh-CN" altLang="en-US" sz="1400" dirty="0">
              <a:cs typeface="+mn-ea"/>
              <a:sym typeface="+mn-lt"/>
            </a:endParaRPr>
          </a:p>
        </p:txBody>
      </p:sp>
      <p:sp>
        <p:nvSpPr>
          <p:cNvPr id="66" name="文本框 65">
            <a:extLst>
              <a:ext uri="{FF2B5EF4-FFF2-40B4-BE49-F238E27FC236}">
                <a16:creationId xmlns:a16="http://schemas.microsoft.com/office/drawing/2014/main" id="{7503BFE7-9BF3-D73A-E06E-7B82560E5174}"/>
              </a:ext>
            </a:extLst>
          </p:cNvPr>
          <p:cNvSpPr txBox="1"/>
          <p:nvPr/>
        </p:nvSpPr>
        <p:spPr>
          <a:xfrm>
            <a:off x="5729105" y="4165660"/>
            <a:ext cx="1576072" cy="327077"/>
          </a:xfrm>
          <a:prstGeom prst="rect">
            <a:avLst/>
          </a:prstGeom>
          <a:noFill/>
        </p:spPr>
        <p:txBody>
          <a:bodyPr wrap="none" rtlCol="0">
            <a:spAutoFit/>
          </a:bodyPr>
          <a:lstStyle/>
          <a:p>
            <a:pPr>
              <a:lnSpc>
                <a:spcPct val="120000"/>
              </a:lnSpc>
            </a:pPr>
            <a:r>
              <a:rPr lang="en-US" altLang="zh-CN" sz="1400" u="sng" dirty="0">
                <a:solidFill>
                  <a:srgbClr val="0070C0"/>
                </a:solidFill>
                <a:cs typeface="+mn-ea"/>
                <a:sym typeface="+mn-lt"/>
              </a:rPr>
              <a:t>202.198.2</a:t>
            </a:r>
            <a:r>
              <a:rPr lang="en-US" altLang="zh-CN" sz="1400" dirty="0">
                <a:solidFill>
                  <a:srgbClr val="002060"/>
                </a:solidFill>
                <a:cs typeface="+mn-ea"/>
                <a:sym typeface="+mn-lt"/>
              </a:rPr>
              <a:t>.254/24</a:t>
            </a:r>
            <a:endParaRPr lang="zh-CN" altLang="en-US" sz="1400" dirty="0">
              <a:solidFill>
                <a:srgbClr val="002060"/>
              </a:solidFill>
              <a:cs typeface="+mn-ea"/>
              <a:sym typeface="+mn-lt"/>
            </a:endParaRPr>
          </a:p>
        </p:txBody>
      </p:sp>
      <p:sp>
        <p:nvSpPr>
          <p:cNvPr id="68" name="文本框 67">
            <a:extLst>
              <a:ext uri="{FF2B5EF4-FFF2-40B4-BE49-F238E27FC236}">
                <a16:creationId xmlns:a16="http://schemas.microsoft.com/office/drawing/2014/main" id="{2AF00B3B-E8D0-013F-128C-B68936A6CBD9}"/>
              </a:ext>
            </a:extLst>
          </p:cNvPr>
          <p:cNvSpPr txBox="1"/>
          <p:nvPr/>
        </p:nvSpPr>
        <p:spPr>
          <a:xfrm>
            <a:off x="5742448" y="2564867"/>
            <a:ext cx="1377300" cy="327077"/>
          </a:xfrm>
          <a:prstGeom prst="rect">
            <a:avLst/>
          </a:prstGeom>
          <a:noFill/>
        </p:spPr>
        <p:txBody>
          <a:bodyPr wrap="none" rtlCol="0">
            <a:spAutoFit/>
          </a:bodyPr>
          <a:lstStyle/>
          <a:p>
            <a:pPr>
              <a:lnSpc>
                <a:spcPct val="120000"/>
              </a:lnSpc>
            </a:pPr>
            <a:r>
              <a:rPr lang="en-US" altLang="zh-CN" sz="1400" u="dbl" dirty="0">
                <a:solidFill>
                  <a:srgbClr val="002060"/>
                </a:solidFill>
                <a:cs typeface="+mn-ea"/>
                <a:sym typeface="+mn-lt"/>
              </a:rPr>
              <a:t>202.198.1</a:t>
            </a:r>
            <a:r>
              <a:rPr lang="en-US" altLang="zh-CN" sz="1400" dirty="0">
                <a:solidFill>
                  <a:srgbClr val="002060"/>
                </a:solidFill>
                <a:cs typeface="+mn-ea"/>
                <a:sym typeface="+mn-lt"/>
              </a:rPr>
              <a:t>.1/24</a:t>
            </a:r>
            <a:endParaRPr lang="zh-CN" altLang="en-US" sz="1400" dirty="0">
              <a:solidFill>
                <a:srgbClr val="002060"/>
              </a:solidFill>
              <a:cs typeface="+mn-ea"/>
              <a:sym typeface="+mn-lt"/>
            </a:endParaRPr>
          </a:p>
        </p:txBody>
      </p:sp>
      <p:sp>
        <p:nvSpPr>
          <p:cNvPr id="69" name="文本框 68">
            <a:extLst>
              <a:ext uri="{FF2B5EF4-FFF2-40B4-BE49-F238E27FC236}">
                <a16:creationId xmlns:a16="http://schemas.microsoft.com/office/drawing/2014/main" id="{CF425265-1405-F591-ABF8-329ABAA9BC1C}"/>
              </a:ext>
            </a:extLst>
          </p:cNvPr>
          <p:cNvSpPr txBox="1"/>
          <p:nvPr/>
        </p:nvSpPr>
        <p:spPr>
          <a:xfrm>
            <a:off x="7993827" y="2125407"/>
            <a:ext cx="2648807" cy="3210266"/>
          </a:xfrm>
          <a:prstGeom prst="rect">
            <a:avLst/>
          </a:prstGeom>
        </p:spPr>
        <p:txBody>
          <a:bodyPr vert="horz" lIns="91440" tIns="45720" rIns="91440" bIns="45720" rtlCol="0">
            <a:normAutofit fontScale="85000" lnSpcReduction="1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一个局域网内的所有主机、路由器接口的</a:t>
            </a:r>
            <a:r>
              <a:rPr lang="en-US" altLang="zh-CN" dirty="0">
                <a:sym typeface="+mn-lt"/>
              </a:rPr>
              <a:t>IP</a:t>
            </a:r>
            <a:r>
              <a:rPr lang="zh-CN" altLang="en-US" dirty="0">
                <a:sym typeface="+mn-lt"/>
              </a:rPr>
              <a:t>地址必须是同一个网段</a:t>
            </a:r>
            <a:r>
              <a:rPr lang="en-US" altLang="zh-CN" dirty="0">
                <a:sym typeface="+mn-lt"/>
              </a:rPr>
              <a:t>IP</a:t>
            </a:r>
            <a:r>
              <a:rPr lang="zh-CN" altLang="en-US" dirty="0">
                <a:sym typeface="+mn-lt"/>
              </a:rPr>
              <a:t>地址</a:t>
            </a:r>
            <a:endParaRPr lang="en-US" altLang="zh-CN" dirty="0">
              <a:sym typeface="+mn-lt"/>
            </a:endParaRPr>
          </a:p>
          <a:p>
            <a:r>
              <a:rPr lang="zh-CN" altLang="en-US" dirty="0">
                <a:sym typeface="+mn-lt"/>
              </a:rPr>
              <a:t>网络号通常由管理机构分配，网络内部主机号的分配由使用者自行分配</a:t>
            </a:r>
          </a:p>
        </p:txBody>
      </p:sp>
      <p:cxnSp>
        <p:nvCxnSpPr>
          <p:cNvPr id="71" name="直接连接符 70">
            <a:extLst>
              <a:ext uri="{FF2B5EF4-FFF2-40B4-BE49-F238E27FC236}">
                <a16:creationId xmlns:a16="http://schemas.microsoft.com/office/drawing/2014/main" id="{BBCE53EE-0DB7-EBCC-3624-59AB4EECD0B5}"/>
              </a:ext>
            </a:extLst>
          </p:cNvPr>
          <p:cNvCxnSpPr>
            <a:cxnSpLocks/>
            <a:stCxn id="66" idx="0"/>
            <a:endCxn id="69" idx="1"/>
          </p:cNvCxnSpPr>
          <p:nvPr/>
        </p:nvCxnSpPr>
        <p:spPr>
          <a:xfrm flipV="1">
            <a:off x="6517141" y="3730540"/>
            <a:ext cx="1476686" cy="435120"/>
          </a:xfrm>
          <a:prstGeom prst="line">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B4C88A8-5824-50FE-905C-A7D63AD34EC8}"/>
              </a:ext>
            </a:extLst>
          </p:cNvPr>
          <p:cNvCxnSpPr>
            <a:cxnSpLocks/>
            <a:stCxn id="68" idx="2"/>
            <a:endCxn id="69" idx="1"/>
          </p:cNvCxnSpPr>
          <p:nvPr/>
        </p:nvCxnSpPr>
        <p:spPr>
          <a:xfrm>
            <a:off x="6431098" y="2891944"/>
            <a:ext cx="1562729" cy="838596"/>
          </a:xfrm>
          <a:prstGeom prst="line">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95694BA7-3E79-3192-790D-61E365CBB6AF}"/>
              </a:ext>
            </a:extLst>
          </p:cNvPr>
          <p:cNvSpPr txBox="1"/>
          <p:nvPr/>
        </p:nvSpPr>
        <p:spPr>
          <a:xfrm>
            <a:off x="1093710" y="1915276"/>
            <a:ext cx="2293320" cy="3691703"/>
          </a:xfrm>
          <a:prstGeom prst="rect">
            <a:avLst/>
          </a:prstGeom>
        </p:spPr>
        <p:txBody>
          <a:bodyPr vert="horz" lIns="91440" tIns="45720" rIns="91440" bIns="45720" rtlCol="0">
            <a:normAutofit fontScale="85000" lnSpcReduction="20000"/>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路由器通常有</a:t>
            </a:r>
            <a:r>
              <a:rPr lang="en-US" altLang="zh-CN" dirty="0">
                <a:sym typeface="+mn-lt"/>
              </a:rPr>
              <a:t>2</a:t>
            </a:r>
            <a:r>
              <a:rPr lang="zh-CN" altLang="en-US" dirty="0">
                <a:sym typeface="+mn-lt"/>
              </a:rPr>
              <a:t>个以上的接口，分别连接到不同的网络，每个接口有不同网段的</a:t>
            </a:r>
            <a:r>
              <a:rPr lang="en-US" altLang="zh-CN" dirty="0">
                <a:sym typeface="+mn-lt"/>
              </a:rPr>
              <a:t>IP</a:t>
            </a:r>
            <a:r>
              <a:rPr lang="zh-CN" altLang="en-US" dirty="0">
                <a:sym typeface="+mn-lt"/>
              </a:rPr>
              <a:t>地址</a:t>
            </a:r>
            <a:endParaRPr lang="en-US" altLang="zh-CN" dirty="0">
              <a:sym typeface="+mn-lt"/>
            </a:endParaRPr>
          </a:p>
          <a:p>
            <a:r>
              <a:rPr lang="zh-CN" altLang="en-US" dirty="0">
                <a:sym typeface="+mn-lt"/>
              </a:rPr>
              <a:t>两台路由器连接的端口，通常使用</a:t>
            </a:r>
            <a:r>
              <a:rPr lang="en-US" altLang="zh-CN" dirty="0">
                <a:sym typeface="+mn-lt"/>
              </a:rPr>
              <a:t>30</a:t>
            </a:r>
            <a:r>
              <a:rPr lang="zh-CN" altLang="en-US" dirty="0">
                <a:sym typeface="+mn-lt"/>
              </a:rPr>
              <a:t>位掩码的网络地址，减少网络地址的浪费</a:t>
            </a:r>
          </a:p>
        </p:txBody>
      </p:sp>
      <p:sp>
        <p:nvSpPr>
          <p:cNvPr id="83" name="左大括号 82">
            <a:extLst>
              <a:ext uri="{FF2B5EF4-FFF2-40B4-BE49-F238E27FC236}">
                <a16:creationId xmlns:a16="http://schemas.microsoft.com/office/drawing/2014/main" id="{66B54796-332B-F9CC-F38E-404260961178}"/>
              </a:ext>
            </a:extLst>
          </p:cNvPr>
          <p:cNvSpPr/>
          <p:nvPr/>
        </p:nvSpPr>
        <p:spPr>
          <a:xfrm>
            <a:off x="4148670" y="3242215"/>
            <a:ext cx="148163" cy="57413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84" name="箭头: 左 83">
            <a:extLst>
              <a:ext uri="{FF2B5EF4-FFF2-40B4-BE49-F238E27FC236}">
                <a16:creationId xmlns:a16="http://schemas.microsoft.com/office/drawing/2014/main" id="{4011DE59-F6FC-4B35-2082-B6521ADB8B82}"/>
              </a:ext>
            </a:extLst>
          </p:cNvPr>
          <p:cNvSpPr/>
          <p:nvPr/>
        </p:nvSpPr>
        <p:spPr>
          <a:xfrm>
            <a:off x="3742517" y="3425566"/>
            <a:ext cx="292100" cy="207433"/>
          </a:xfrm>
          <a:prstGeom prst="lef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4036019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0A147-730B-22F5-D573-A5DA54E601EB}"/>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IP</a:t>
            </a:r>
            <a:r>
              <a:rPr lang="zh-CN" altLang="en-US" sz="3200" dirty="0">
                <a:latin typeface="+mn-lt"/>
                <a:ea typeface="+mn-ea"/>
                <a:cs typeface="+mn-ea"/>
                <a:sym typeface="+mn-lt"/>
              </a:rPr>
              <a:t>网络地址如何分配</a:t>
            </a:r>
          </a:p>
        </p:txBody>
      </p:sp>
      <p:sp>
        <p:nvSpPr>
          <p:cNvPr id="4" name="日期占位符 3">
            <a:extLst>
              <a:ext uri="{FF2B5EF4-FFF2-40B4-BE49-F238E27FC236}">
                <a16:creationId xmlns:a16="http://schemas.microsoft.com/office/drawing/2014/main" id="{B3F0D0D8-9F3E-423C-EC1C-5FC0FFDDEDB6}"/>
              </a:ext>
            </a:extLst>
          </p:cNvPr>
          <p:cNvSpPr>
            <a:spLocks noGrp="1"/>
          </p:cNvSpPr>
          <p:nvPr>
            <p:ph type="dt" sz="half" idx="10"/>
          </p:nvPr>
        </p:nvSpPr>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5A961B2F-1A4A-FD19-A1A0-7565BCA3A082}"/>
              </a:ext>
            </a:extLst>
          </p:cNvPr>
          <p:cNvSpPr>
            <a:spLocks noGrp="1"/>
          </p:cNvSpPr>
          <p:nvPr>
            <p:ph type="ftr" sz="quarter" idx="11"/>
          </p:nvPr>
        </p:nvSpPr>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5DAFAF5D-3B6E-71D9-8F45-DE03F5594F04}"/>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67</a:t>
            </a:fld>
            <a:endParaRPr lang="en-US">
              <a:cs typeface="+mn-ea"/>
              <a:sym typeface="+mn-lt"/>
            </a:endParaRPr>
          </a:p>
        </p:txBody>
      </p:sp>
      <p:sp>
        <p:nvSpPr>
          <p:cNvPr id="7" name="文本框 6">
            <a:extLst>
              <a:ext uri="{FF2B5EF4-FFF2-40B4-BE49-F238E27FC236}">
                <a16:creationId xmlns:a16="http://schemas.microsoft.com/office/drawing/2014/main" id="{F255BE5C-C5AB-464A-54CB-938155623C33}"/>
              </a:ext>
            </a:extLst>
          </p:cNvPr>
          <p:cNvSpPr txBox="1"/>
          <p:nvPr/>
        </p:nvSpPr>
        <p:spPr>
          <a:xfrm>
            <a:off x="5411104" y="2106885"/>
            <a:ext cx="723275"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IANA</a:t>
            </a:r>
            <a:endParaRPr lang="zh-CN" altLang="en-US" dirty="0">
              <a:cs typeface="+mn-ea"/>
              <a:sym typeface="+mn-lt"/>
            </a:endParaRPr>
          </a:p>
        </p:txBody>
      </p:sp>
      <p:sp>
        <p:nvSpPr>
          <p:cNvPr id="8" name="文本框 7">
            <a:extLst>
              <a:ext uri="{FF2B5EF4-FFF2-40B4-BE49-F238E27FC236}">
                <a16:creationId xmlns:a16="http://schemas.microsoft.com/office/drawing/2014/main" id="{24BD1323-5E14-9E74-C96D-4E6C8697B966}"/>
              </a:ext>
            </a:extLst>
          </p:cNvPr>
          <p:cNvSpPr txBox="1"/>
          <p:nvPr/>
        </p:nvSpPr>
        <p:spPr>
          <a:xfrm>
            <a:off x="2653419" y="2835238"/>
            <a:ext cx="736099"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ARIN</a:t>
            </a:r>
            <a:endParaRPr lang="zh-CN" altLang="en-US" dirty="0">
              <a:cs typeface="+mn-ea"/>
              <a:sym typeface="+mn-lt"/>
            </a:endParaRPr>
          </a:p>
        </p:txBody>
      </p:sp>
      <p:sp>
        <p:nvSpPr>
          <p:cNvPr id="9" name="文本框 8">
            <a:extLst>
              <a:ext uri="{FF2B5EF4-FFF2-40B4-BE49-F238E27FC236}">
                <a16:creationId xmlns:a16="http://schemas.microsoft.com/office/drawing/2014/main" id="{92F64EC7-2695-ABC2-FF49-B6BAF80E6DD1}"/>
              </a:ext>
            </a:extLst>
          </p:cNvPr>
          <p:cNvSpPr txBox="1"/>
          <p:nvPr/>
        </p:nvSpPr>
        <p:spPr>
          <a:xfrm>
            <a:off x="3882782" y="2835238"/>
            <a:ext cx="928459"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AfriNIC</a:t>
            </a:r>
            <a:endParaRPr lang="zh-CN" altLang="en-US" dirty="0">
              <a:cs typeface="+mn-ea"/>
              <a:sym typeface="+mn-lt"/>
            </a:endParaRPr>
          </a:p>
        </p:txBody>
      </p:sp>
      <p:sp>
        <p:nvSpPr>
          <p:cNvPr id="10" name="文本框 9">
            <a:extLst>
              <a:ext uri="{FF2B5EF4-FFF2-40B4-BE49-F238E27FC236}">
                <a16:creationId xmlns:a16="http://schemas.microsoft.com/office/drawing/2014/main" id="{A13D700A-C256-BD54-7062-6B847ED4E0F9}"/>
              </a:ext>
            </a:extLst>
          </p:cNvPr>
          <p:cNvSpPr txBox="1"/>
          <p:nvPr/>
        </p:nvSpPr>
        <p:spPr>
          <a:xfrm>
            <a:off x="5344581" y="2835238"/>
            <a:ext cx="889987"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APNIC</a:t>
            </a:r>
            <a:endParaRPr lang="zh-CN" altLang="en-US" dirty="0">
              <a:cs typeface="+mn-ea"/>
              <a:sym typeface="+mn-lt"/>
            </a:endParaRPr>
          </a:p>
        </p:txBody>
      </p:sp>
      <p:sp>
        <p:nvSpPr>
          <p:cNvPr id="11" name="文本框 10">
            <a:extLst>
              <a:ext uri="{FF2B5EF4-FFF2-40B4-BE49-F238E27FC236}">
                <a16:creationId xmlns:a16="http://schemas.microsoft.com/office/drawing/2014/main" id="{81153C0D-0886-A425-114B-AF38E3C101A4}"/>
              </a:ext>
            </a:extLst>
          </p:cNvPr>
          <p:cNvSpPr txBox="1"/>
          <p:nvPr/>
        </p:nvSpPr>
        <p:spPr>
          <a:xfrm>
            <a:off x="6718214" y="2835238"/>
            <a:ext cx="1031051"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LACNIC</a:t>
            </a:r>
            <a:endParaRPr lang="zh-CN" altLang="en-US" dirty="0">
              <a:cs typeface="+mn-ea"/>
              <a:sym typeface="+mn-lt"/>
            </a:endParaRPr>
          </a:p>
        </p:txBody>
      </p:sp>
      <p:sp>
        <p:nvSpPr>
          <p:cNvPr id="12" name="文本框 11">
            <a:extLst>
              <a:ext uri="{FF2B5EF4-FFF2-40B4-BE49-F238E27FC236}">
                <a16:creationId xmlns:a16="http://schemas.microsoft.com/office/drawing/2014/main" id="{1FCBA9D3-CC9F-9578-A332-3AF97217E408}"/>
              </a:ext>
            </a:extLst>
          </p:cNvPr>
          <p:cNvSpPr txBox="1"/>
          <p:nvPr/>
        </p:nvSpPr>
        <p:spPr>
          <a:xfrm>
            <a:off x="8227267" y="2835238"/>
            <a:ext cx="1300356"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RIPE-NCC</a:t>
            </a:r>
            <a:endParaRPr lang="zh-CN" altLang="en-US" dirty="0">
              <a:cs typeface="+mn-ea"/>
              <a:sym typeface="+mn-lt"/>
            </a:endParaRPr>
          </a:p>
        </p:txBody>
      </p:sp>
      <p:sp>
        <p:nvSpPr>
          <p:cNvPr id="13" name="文本框 12">
            <a:extLst>
              <a:ext uri="{FF2B5EF4-FFF2-40B4-BE49-F238E27FC236}">
                <a16:creationId xmlns:a16="http://schemas.microsoft.com/office/drawing/2014/main" id="{B20221BE-047A-076B-157A-AFD55E2BA73B}"/>
              </a:ext>
            </a:extLst>
          </p:cNvPr>
          <p:cNvSpPr txBox="1"/>
          <p:nvPr/>
        </p:nvSpPr>
        <p:spPr>
          <a:xfrm>
            <a:off x="5495775" y="3727865"/>
            <a:ext cx="582211"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NIR</a:t>
            </a:r>
            <a:endParaRPr lang="zh-CN" altLang="en-US" dirty="0">
              <a:cs typeface="+mn-ea"/>
              <a:sym typeface="+mn-lt"/>
            </a:endParaRPr>
          </a:p>
        </p:txBody>
      </p:sp>
      <p:sp>
        <p:nvSpPr>
          <p:cNvPr id="14" name="文本框 13">
            <a:extLst>
              <a:ext uri="{FF2B5EF4-FFF2-40B4-BE49-F238E27FC236}">
                <a16:creationId xmlns:a16="http://schemas.microsoft.com/office/drawing/2014/main" id="{0A87958E-D36E-064D-A388-51B6B185F385}"/>
              </a:ext>
            </a:extLst>
          </p:cNvPr>
          <p:cNvSpPr txBox="1"/>
          <p:nvPr/>
        </p:nvSpPr>
        <p:spPr>
          <a:xfrm>
            <a:off x="6363400" y="3727865"/>
            <a:ext cx="543739"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LIR</a:t>
            </a:r>
            <a:endParaRPr lang="zh-CN" altLang="en-US" dirty="0">
              <a:cs typeface="+mn-ea"/>
              <a:sym typeface="+mn-lt"/>
            </a:endParaRPr>
          </a:p>
        </p:txBody>
      </p:sp>
      <p:sp>
        <p:nvSpPr>
          <p:cNvPr id="15" name="文本框 14">
            <a:extLst>
              <a:ext uri="{FF2B5EF4-FFF2-40B4-BE49-F238E27FC236}">
                <a16:creationId xmlns:a16="http://schemas.microsoft.com/office/drawing/2014/main" id="{41F22178-2500-AE68-DE4A-1AAFC01F4BA9}"/>
              </a:ext>
            </a:extLst>
          </p:cNvPr>
          <p:cNvSpPr txBox="1"/>
          <p:nvPr/>
        </p:nvSpPr>
        <p:spPr>
          <a:xfrm>
            <a:off x="4626275" y="4638309"/>
            <a:ext cx="684803"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ISP1</a:t>
            </a:r>
            <a:endParaRPr lang="zh-CN" altLang="en-US" dirty="0">
              <a:cs typeface="+mn-ea"/>
              <a:sym typeface="+mn-lt"/>
            </a:endParaRPr>
          </a:p>
        </p:txBody>
      </p:sp>
      <p:sp>
        <p:nvSpPr>
          <p:cNvPr id="16" name="文本框 15">
            <a:extLst>
              <a:ext uri="{FF2B5EF4-FFF2-40B4-BE49-F238E27FC236}">
                <a16:creationId xmlns:a16="http://schemas.microsoft.com/office/drawing/2014/main" id="{F4CE9ACB-151A-633B-C52D-4079EA800ED0}"/>
              </a:ext>
            </a:extLst>
          </p:cNvPr>
          <p:cNvSpPr txBox="1"/>
          <p:nvPr/>
        </p:nvSpPr>
        <p:spPr>
          <a:xfrm>
            <a:off x="5455720" y="4638309"/>
            <a:ext cx="684803"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ISP2</a:t>
            </a:r>
            <a:endParaRPr lang="zh-CN" altLang="en-US" dirty="0">
              <a:cs typeface="+mn-ea"/>
              <a:sym typeface="+mn-lt"/>
            </a:endParaRPr>
          </a:p>
        </p:txBody>
      </p:sp>
      <p:sp>
        <p:nvSpPr>
          <p:cNvPr id="17" name="文本框 16">
            <a:extLst>
              <a:ext uri="{FF2B5EF4-FFF2-40B4-BE49-F238E27FC236}">
                <a16:creationId xmlns:a16="http://schemas.microsoft.com/office/drawing/2014/main" id="{83C3395C-2439-87DA-A847-F3DE294C3793}"/>
              </a:ext>
            </a:extLst>
          </p:cNvPr>
          <p:cNvSpPr txBox="1"/>
          <p:nvPr/>
        </p:nvSpPr>
        <p:spPr>
          <a:xfrm>
            <a:off x="6289801" y="4638309"/>
            <a:ext cx="684803"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ISP1</a:t>
            </a:r>
            <a:endParaRPr lang="zh-CN" altLang="en-US" dirty="0">
              <a:cs typeface="+mn-ea"/>
              <a:sym typeface="+mn-lt"/>
            </a:endParaRPr>
          </a:p>
        </p:txBody>
      </p:sp>
      <p:sp>
        <p:nvSpPr>
          <p:cNvPr id="18" name="文本框 17">
            <a:extLst>
              <a:ext uri="{FF2B5EF4-FFF2-40B4-BE49-F238E27FC236}">
                <a16:creationId xmlns:a16="http://schemas.microsoft.com/office/drawing/2014/main" id="{BDCD82A9-7A04-1B8A-878B-5EB723C2DB23}"/>
              </a:ext>
            </a:extLst>
          </p:cNvPr>
          <p:cNvSpPr txBox="1"/>
          <p:nvPr/>
        </p:nvSpPr>
        <p:spPr>
          <a:xfrm>
            <a:off x="7121075" y="4638309"/>
            <a:ext cx="684803"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ISP2</a:t>
            </a:r>
            <a:endParaRPr lang="zh-CN" altLang="en-US" dirty="0">
              <a:cs typeface="+mn-ea"/>
              <a:sym typeface="+mn-lt"/>
            </a:endParaRPr>
          </a:p>
        </p:txBody>
      </p:sp>
      <p:sp>
        <p:nvSpPr>
          <p:cNvPr id="19" name="文本框 18">
            <a:extLst>
              <a:ext uri="{FF2B5EF4-FFF2-40B4-BE49-F238E27FC236}">
                <a16:creationId xmlns:a16="http://schemas.microsoft.com/office/drawing/2014/main" id="{32BEA588-BCC5-9671-2923-648DF31CF6F4}"/>
              </a:ext>
            </a:extLst>
          </p:cNvPr>
          <p:cNvSpPr txBox="1"/>
          <p:nvPr/>
        </p:nvSpPr>
        <p:spPr>
          <a:xfrm>
            <a:off x="3253766" y="4638309"/>
            <a:ext cx="556563"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ISP</a:t>
            </a:r>
            <a:endParaRPr lang="zh-CN" altLang="en-US" dirty="0">
              <a:cs typeface="+mn-ea"/>
              <a:sym typeface="+mn-lt"/>
            </a:endParaRPr>
          </a:p>
        </p:txBody>
      </p:sp>
      <p:sp>
        <p:nvSpPr>
          <p:cNvPr id="20" name="文本框 19">
            <a:extLst>
              <a:ext uri="{FF2B5EF4-FFF2-40B4-BE49-F238E27FC236}">
                <a16:creationId xmlns:a16="http://schemas.microsoft.com/office/drawing/2014/main" id="{CEE1101B-FB51-8373-52DB-C4C69CB8FA93}"/>
              </a:ext>
            </a:extLst>
          </p:cNvPr>
          <p:cNvSpPr txBox="1"/>
          <p:nvPr/>
        </p:nvSpPr>
        <p:spPr>
          <a:xfrm>
            <a:off x="3950388" y="4638309"/>
            <a:ext cx="556563" cy="39421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nSpc>
                <a:spcPct val="120000"/>
              </a:lnSpc>
            </a:pPr>
            <a:r>
              <a:rPr lang="en-US" altLang="zh-CN" dirty="0">
                <a:cs typeface="+mn-ea"/>
                <a:sym typeface="+mn-lt"/>
              </a:rPr>
              <a:t>ISP</a:t>
            </a:r>
            <a:endParaRPr lang="zh-CN" altLang="en-US" dirty="0">
              <a:cs typeface="+mn-ea"/>
              <a:sym typeface="+mn-lt"/>
            </a:endParaRPr>
          </a:p>
        </p:txBody>
      </p:sp>
      <p:cxnSp>
        <p:nvCxnSpPr>
          <p:cNvPr id="21" name="直接箭头连接符 20">
            <a:extLst>
              <a:ext uri="{FF2B5EF4-FFF2-40B4-BE49-F238E27FC236}">
                <a16:creationId xmlns:a16="http://schemas.microsoft.com/office/drawing/2014/main" id="{94F7F8F5-55FE-C83F-F89D-1F6808202409}"/>
              </a:ext>
            </a:extLst>
          </p:cNvPr>
          <p:cNvCxnSpPr>
            <a:stCxn id="7" idx="2"/>
            <a:endCxn id="10" idx="0"/>
          </p:cNvCxnSpPr>
          <p:nvPr/>
        </p:nvCxnSpPr>
        <p:spPr bwMode="auto">
          <a:xfrm>
            <a:off x="5772742" y="2501095"/>
            <a:ext cx="16833" cy="3341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接箭头连接符 21">
            <a:extLst>
              <a:ext uri="{FF2B5EF4-FFF2-40B4-BE49-F238E27FC236}">
                <a16:creationId xmlns:a16="http://schemas.microsoft.com/office/drawing/2014/main" id="{74A90E3C-8F05-44AA-DE31-712EEAAE627F}"/>
              </a:ext>
            </a:extLst>
          </p:cNvPr>
          <p:cNvCxnSpPr>
            <a:stCxn id="7" idx="2"/>
            <a:endCxn id="9" idx="0"/>
          </p:cNvCxnSpPr>
          <p:nvPr/>
        </p:nvCxnSpPr>
        <p:spPr bwMode="auto">
          <a:xfrm flipH="1">
            <a:off x="4347012" y="2501095"/>
            <a:ext cx="1425730" cy="3341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直接箭头连接符 22">
            <a:extLst>
              <a:ext uri="{FF2B5EF4-FFF2-40B4-BE49-F238E27FC236}">
                <a16:creationId xmlns:a16="http://schemas.microsoft.com/office/drawing/2014/main" id="{26AFEECC-ED15-08F0-DABA-486A79A5397F}"/>
              </a:ext>
            </a:extLst>
          </p:cNvPr>
          <p:cNvCxnSpPr>
            <a:stCxn id="7" idx="2"/>
            <a:endCxn id="11" idx="0"/>
          </p:cNvCxnSpPr>
          <p:nvPr/>
        </p:nvCxnSpPr>
        <p:spPr bwMode="auto">
          <a:xfrm>
            <a:off x="5772742" y="2501095"/>
            <a:ext cx="1460998" cy="3341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接箭头连接符 23">
            <a:extLst>
              <a:ext uri="{FF2B5EF4-FFF2-40B4-BE49-F238E27FC236}">
                <a16:creationId xmlns:a16="http://schemas.microsoft.com/office/drawing/2014/main" id="{C88AA867-287E-697F-B16D-0A886B541E6B}"/>
              </a:ext>
            </a:extLst>
          </p:cNvPr>
          <p:cNvCxnSpPr>
            <a:stCxn id="7" idx="2"/>
            <a:endCxn id="8" idx="0"/>
          </p:cNvCxnSpPr>
          <p:nvPr/>
        </p:nvCxnSpPr>
        <p:spPr bwMode="auto">
          <a:xfrm flipH="1">
            <a:off x="3021469" y="2501095"/>
            <a:ext cx="2751273" cy="3341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接箭头连接符 24">
            <a:extLst>
              <a:ext uri="{FF2B5EF4-FFF2-40B4-BE49-F238E27FC236}">
                <a16:creationId xmlns:a16="http://schemas.microsoft.com/office/drawing/2014/main" id="{14A13995-04C6-23DA-43D9-23BC408AB8EC}"/>
              </a:ext>
            </a:extLst>
          </p:cNvPr>
          <p:cNvCxnSpPr>
            <a:stCxn id="7" idx="2"/>
            <a:endCxn id="12" idx="0"/>
          </p:cNvCxnSpPr>
          <p:nvPr/>
        </p:nvCxnSpPr>
        <p:spPr bwMode="auto">
          <a:xfrm>
            <a:off x="5772742" y="2501095"/>
            <a:ext cx="3104703" cy="3341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接箭头连接符 25">
            <a:extLst>
              <a:ext uri="{FF2B5EF4-FFF2-40B4-BE49-F238E27FC236}">
                <a16:creationId xmlns:a16="http://schemas.microsoft.com/office/drawing/2014/main" id="{E97FB0BD-1B43-2C44-F3CD-B2C2CE77A9B3}"/>
              </a:ext>
            </a:extLst>
          </p:cNvPr>
          <p:cNvCxnSpPr>
            <a:stCxn id="10" idx="2"/>
            <a:endCxn id="14" idx="0"/>
          </p:cNvCxnSpPr>
          <p:nvPr/>
        </p:nvCxnSpPr>
        <p:spPr bwMode="auto">
          <a:xfrm>
            <a:off x="5789575" y="3229448"/>
            <a:ext cx="845695" cy="4984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直接箭头连接符 26">
            <a:extLst>
              <a:ext uri="{FF2B5EF4-FFF2-40B4-BE49-F238E27FC236}">
                <a16:creationId xmlns:a16="http://schemas.microsoft.com/office/drawing/2014/main" id="{8404FD3B-300A-6E2E-C26C-A43C1B231BB3}"/>
              </a:ext>
            </a:extLst>
          </p:cNvPr>
          <p:cNvCxnSpPr>
            <a:stCxn id="10" idx="2"/>
            <a:endCxn id="19" idx="0"/>
          </p:cNvCxnSpPr>
          <p:nvPr/>
        </p:nvCxnSpPr>
        <p:spPr bwMode="auto">
          <a:xfrm flipH="1">
            <a:off x="3532048" y="3229448"/>
            <a:ext cx="2257527" cy="14088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a:extLst>
              <a:ext uri="{FF2B5EF4-FFF2-40B4-BE49-F238E27FC236}">
                <a16:creationId xmlns:a16="http://schemas.microsoft.com/office/drawing/2014/main" id="{5D028F82-8496-5509-D3F7-7C6EFAEC25CB}"/>
              </a:ext>
            </a:extLst>
          </p:cNvPr>
          <p:cNvCxnSpPr>
            <a:stCxn id="10" idx="2"/>
            <a:endCxn id="20" idx="0"/>
          </p:cNvCxnSpPr>
          <p:nvPr/>
        </p:nvCxnSpPr>
        <p:spPr bwMode="auto">
          <a:xfrm flipH="1">
            <a:off x="4228670" y="3229448"/>
            <a:ext cx="1560905" cy="14088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直接箭头连接符 28">
            <a:extLst>
              <a:ext uri="{FF2B5EF4-FFF2-40B4-BE49-F238E27FC236}">
                <a16:creationId xmlns:a16="http://schemas.microsoft.com/office/drawing/2014/main" id="{6BFFDCFF-AF27-D421-425A-FB756321DE06}"/>
              </a:ext>
            </a:extLst>
          </p:cNvPr>
          <p:cNvCxnSpPr>
            <a:stCxn id="13" idx="2"/>
            <a:endCxn id="15" idx="0"/>
          </p:cNvCxnSpPr>
          <p:nvPr/>
        </p:nvCxnSpPr>
        <p:spPr bwMode="auto">
          <a:xfrm flipH="1">
            <a:off x="4968677" y="4122075"/>
            <a:ext cx="818204" cy="5162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直接箭头连接符 29">
            <a:extLst>
              <a:ext uri="{FF2B5EF4-FFF2-40B4-BE49-F238E27FC236}">
                <a16:creationId xmlns:a16="http://schemas.microsoft.com/office/drawing/2014/main" id="{63FDE0EF-067D-79E3-D88A-3DDE0BD9693E}"/>
              </a:ext>
            </a:extLst>
          </p:cNvPr>
          <p:cNvCxnSpPr>
            <a:stCxn id="13" idx="2"/>
            <a:endCxn id="16" idx="0"/>
          </p:cNvCxnSpPr>
          <p:nvPr/>
        </p:nvCxnSpPr>
        <p:spPr bwMode="auto">
          <a:xfrm>
            <a:off x="5786881" y="4122075"/>
            <a:ext cx="11241" cy="5162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直接箭头连接符 30">
            <a:extLst>
              <a:ext uri="{FF2B5EF4-FFF2-40B4-BE49-F238E27FC236}">
                <a16:creationId xmlns:a16="http://schemas.microsoft.com/office/drawing/2014/main" id="{0ADB6F92-BCE9-DD62-8B04-28D5FEBF72B1}"/>
              </a:ext>
            </a:extLst>
          </p:cNvPr>
          <p:cNvCxnSpPr>
            <a:stCxn id="14" idx="2"/>
            <a:endCxn id="17" idx="0"/>
          </p:cNvCxnSpPr>
          <p:nvPr/>
        </p:nvCxnSpPr>
        <p:spPr bwMode="auto">
          <a:xfrm flipH="1">
            <a:off x="6632203" y="4122075"/>
            <a:ext cx="3067" cy="5162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直接箭头连接符 31">
            <a:extLst>
              <a:ext uri="{FF2B5EF4-FFF2-40B4-BE49-F238E27FC236}">
                <a16:creationId xmlns:a16="http://schemas.microsoft.com/office/drawing/2014/main" id="{EE678213-3514-E781-11E6-082A09680D43}"/>
              </a:ext>
            </a:extLst>
          </p:cNvPr>
          <p:cNvCxnSpPr>
            <a:stCxn id="14" idx="2"/>
            <a:endCxn id="18" idx="0"/>
          </p:cNvCxnSpPr>
          <p:nvPr/>
        </p:nvCxnSpPr>
        <p:spPr bwMode="auto">
          <a:xfrm>
            <a:off x="6635270" y="4122075"/>
            <a:ext cx="828207" cy="5162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文本框 32">
            <a:extLst>
              <a:ext uri="{FF2B5EF4-FFF2-40B4-BE49-F238E27FC236}">
                <a16:creationId xmlns:a16="http://schemas.microsoft.com/office/drawing/2014/main" id="{08B80A4A-3B23-C97A-6F9C-39BA494E685B}"/>
              </a:ext>
            </a:extLst>
          </p:cNvPr>
          <p:cNvSpPr txBox="1"/>
          <p:nvPr/>
        </p:nvSpPr>
        <p:spPr>
          <a:xfrm>
            <a:off x="1817815" y="1993631"/>
            <a:ext cx="2826013" cy="726609"/>
          </a:xfrm>
          <a:prstGeom prst="rect">
            <a:avLst/>
          </a:prstGeom>
          <a:noFill/>
        </p:spPr>
        <p:txBody>
          <a:bodyPr wrap="square" rtlCol="0">
            <a:spAutoFit/>
          </a:bodyPr>
          <a:lstStyle/>
          <a:p>
            <a:pPr>
              <a:lnSpc>
                <a:spcPct val="120000"/>
              </a:lnSpc>
            </a:pPr>
            <a:r>
              <a:rPr lang="en-US" altLang="zh-CN" dirty="0">
                <a:cs typeface="+mn-ea"/>
                <a:sym typeface="+mn-lt"/>
              </a:rPr>
              <a:t>Resource Allocation Hierarchy</a:t>
            </a:r>
            <a:endParaRPr lang="zh-CN" altLang="en-US" dirty="0">
              <a:cs typeface="+mn-ea"/>
              <a:sym typeface="+mn-lt"/>
            </a:endParaRPr>
          </a:p>
        </p:txBody>
      </p:sp>
      <p:sp>
        <p:nvSpPr>
          <p:cNvPr id="34" name="文本框 33">
            <a:extLst>
              <a:ext uri="{FF2B5EF4-FFF2-40B4-BE49-F238E27FC236}">
                <a16:creationId xmlns:a16="http://schemas.microsoft.com/office/drawing/2014/main" id="{52867944-EEB5-8E29-7FAF-EEA88A2CA418}"/>
              </a:ext>
            </a:extLst>
          </p:cNvPr>
          <p:cNvSpPr txBox="1"/>
          <p:nvPr/>
        </p:nvSpPr>
        <p:spPr>
          <a:xfrm>
            <a:off x="1929362" y="2835238"/>
            <a:ext cx="584015" cy="394210"/>
          </a:xfrm>
          <a:prstGeom prst="rect">
            <a:avLst/>
          </a:prstGeom>
          <a:noFill/>
        </p:spPr>
        <p:txBody>
          <a:bodyPr wrap="square">
            <a:spAutoFit/>
          </a:bodyPr>
          <a:lstStyle/>
          <a:p>
            <a:pPr>
              <a:lnSpc>
                <a:spcPct val="120000"/>
              </a:lnSpc>
            </a:pPr>
            <a:r>
              <a:rPr lang="en-US" altLang="zh-CN" dirty="0">
                <a:cs typeface="+mn-ea"/>
                <a:sym typeface="+mn-lt"/>
              </a:rPr>
              <a:t>RIR</a:t>
            </a:r>
            <a:endParaRPr lang="zh-CN" altLang="en-US" dirty="0">
              <a:cs typeface="+mn-ea"/>
              <a:sym typeface="+mn-lt"/>
            </a:endParaRPr>
          </a:p>
        </p:txBody>
      </p:sp>
      <p:cxnSp>
        <p:nvCxnSpPr>
          <p:cNvPr id="44" name="直接箭头连接符 43">
            <a:extLst>
              <a:ext uri="{FF2B5EF4-FFF2-40B4-BE49-F238E27FC236}">
                <a16:creationId xmlns:a16="http://schemas.microsoft.com/office/drawing/2014/main" id="{2B13DFBD-3807-4633-A205-FDF3776582AC}"/>
              </a:ext>
            </a:extLst>
          </p:cNvPr>
          <p:cNvCxnSpPr>
            <a:stCxn id="10" idx="2"/>
            <a:endCxn id="13" idx="0"/>
          </p:cNvCxnSpPr>
          <p:nvPr/>
        </p:nvCxnSpPr>
        <p:spPr bwMode="auto">
          <a:xfrm flipH="1">
            <a:off x="5786881" y="3229448"/>
            <a:ext cx="2694" cy="4984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8" name="文本框 57">
            <a:extLst>
              <a:ext uri="{FF2B5EF4-FFF2-40B4-BE49-F238E27FC236}">
                <a16:creationId xmlns:a16="http://schemas.microsoft.com/office/drawing/2014/main" id="{403AB3C7-B693-EEC6-DA59-AB42DA10B966}"/>
              </a:ext>
            </a:extLst>
          </p:cNvPr>
          <p:cNvSpPr txBox="1"/>
          <p:nvPr/>
        </p:nvSpPr>
        <p:spPr>
          <a:xfrm>
            <a:off x="8005160" y="5240558"/>
            <a:ext cx="3945705" cy="394210"/>
          </a:xfrm>
          <a:prstGeom prst="rect">
            <a:avLst/>
          </a:prstGeom>
          <a:noFill/>
        </p:spPr>
        <p:txBody>
          <a:bodyPr wrap="square">
            <a:spAutoFit/>
          </a:bodyPr>
          <a:lstStyle/>
          <a:p>
            <a:pPr>
              <a:lnSpc>
                <a:spcPct val="120000"/>
              </a:lnSpc>
            </a:pPr>
            <a:r>
              <a:rPr lang="en-US" altLang="zh-CN" dirty="0">
                <a:cs typeface="+mn-ea"/>
                <a:sym typeface="+mn-lt"/>
              </a:rPr>
              <a:t>National Internet Registries</a:t>
            </a:r>
            <a:r>
              <a:rPr lang="zh-CN" altLang="en-US" dirty="0">
                <a:cs typeface="+mn-ea"/>
                <a:sym typeface="+mn-lt"/>
              </a:rPr>
              <a:t> </a:t>
            </a:r>
            <a:r>
              <a:rPr lang="en-US" altLang="zh-CN" dirty="0">
                <a:cs typeface="+mn-ea"/>
                <a:sym typeface="+mn-lt"/>
              </a:rPr>
              <a:t>– NIR</a:t>
            </a:r>
            <a:endParaRPr lang="zh-CN" altLang="en-US" dirty="0">
              <a:cs typeface="+mn-ea"/>
              <a:sym typeface="+mn-lt"/>
            </a:endParaRPr>
          </a:p>
        </p:txBody>
      </p:sp>
      <p:sp>
        <p:nvSpPr>
          <p:cNvPr id="59" name="文本框 58">
            <a:extLst>
              <a:ext uri="{FF2B5EF4-FFF2-40B4-BE49-F238E27FC236}">
                <a16:creationId xmlns:a16="http://schemas.microsoft.com/office/drawing/2014/main" id="{F68AA50A-C6F0-7CC9-7C07-91E51D60E405}"/>
              </a:ext>
            </a:extLst>
          </p:cNvPr>
          <p:cNvSpPr txBox="1"/>
          <p:nvPr/>
        </p:nvSpPr>
        <p:spPr>
          <a:xfrm>
            <a:off x="8005160" y="5609890"/>
            <a:ext cx="3502207" cy="394210"/>
          </a:xfrm>
          <a:prstGeom prst="rect">
            <a:avLst/>
          </a:prstGeom>
          <a:noFill/>
        </p:spPr>
        <p:txBody>
          <a:bodyPr wrap="square">
            <a:spAutoFit/>
          </a:bodyPr>
          <a:lstStyle/>
          <a:p>
            <a:pPr>
              <a:lnSpc>
                <a:spcPct val="120000"/>
              </a:lnSpc>
            </a:pPr>
            <a:r>
              <a:rPr lang="en-US" altLang="zh-CN" dirty="0">
                <a:cs typeface="+mn-ea"/>
                <a:sym typeface="+mn-lt"/>
              </a:rPr>
              <a:t>Local Internet Registries</a:t>
            </a:r>
            <a:r>
              <a:rPr lang="zh-CN" altLang="en-US" dirty="0">
                <a:cs typeface="+mn-ea"/>
                <a:sym typeface="+mn-lt"/>
              </a:rPr>
              <a:t> </a:t>
            </a:r>
            <a:r>
              <a:rPr lang="en-US" altLang="zh-CN" dirty="0">
                <a:cs typeface="+mn-ea"/>
                <a:sym typeface="+mn-lt"/>
              </a:rPr>
              <a:t>– LIR</a:t>
            </a:r>
            <a:endParaRPr lang="zh-CN" altLang="en-US" dirty="0">
              <a:cs typeface="+mn-ea"/>
              <a:sym typeface="+mn-lt"/>
            </a:endParaRPr>
          </a:p>
        </p:txBody>
      </p:sp>
      <p:sp>
        <p:nvSpPr>
          <p:cNvPr id="60" name="文本框 59">
            <a:extLst>
              <a:ext uri="{FF2B5EF4-FFF2-40B4-BE49-F238E27FC236}">
                <a16:creationId xmlns:a16="http://schemas.microsoft.com/office/drawing/2014/main" id="{A8F2FE2E-284B-9CD5-F5F3-97269FBD7BEA}"/>
              </a:ext>
            </a:extLst>
          </p:cNvPr>
          <p:cNvSpPr txBox="1"/>
          <p:nvPr/>
        </p:nvSpPr>
        <p:spPr>
          <a:xfrm>
            <a:off x="8005159" y="5945165"/>
            <a:ext cx="3502208" cy="394210"/>
          </a:xfrm>
          <a:prstGeom prst="rect">
            <a:avLst/>
          </a:prstGeom>
          <a:noFill/>
        </p:spPr>
        <p:txBody>
          <a:bodyPr wrap="square">
            <a:spAutoFit/>
          </a:bodyPr>
          <a:lstStyle/>
          <a:p>
            <a:pPr>
              <a:lnSpc>
                <a:spcPct val="120000"/>
              </a:lnSpc>
            </a:pPr>
            <a:r>
              <a:rPr lang="en-US" altLang="zh-CN" dirty="0">
                <a:cs typeface="+mn-ea"/>
                <a:sym typeface="+mn-lt"/>
              </a:rPr>
              <a:t>Internet Service Provider</a:t>
            </a:r>
            <a:r>
              <a:rPr lang="zh-CN" altLang="en-US" dirty="0">
                <a:cs typeface="+mn-ea"/>
                <a:sym typeface="+mn-lt"/>
              </a:rPr>
              <a:t> </a:t>
            </a:r>
            <a:r>
              <a:rPr lang="en-US" altLang="zh-CN" dirty="0">
                <a:cs typeface="+mn-ea"/>
                <a:sym typeface="+mn-lt"/>
              </a:rPr>
              <a:t>– ISP</a:t>
            </a:r>
            <a:endParaRPr lang="zh-CN" altLang="en-US" dirty="0">
              <a:cs typeface="+mn-ea"/>
              <a:sym typeface="+mn-lt"/>
            </a:endParaRPr>
          </a:p>
        </p:txBody>
      </p:sp>
      <p:sp>
        <p:nvSpPr>
          <p:cNvPr id="61" name="文本框 60">
            <a:extLst>
              <a:ext uri="{FF2B5EF4-FFF2-40B4-BE49-F238E27FC236}">
                <a16:creationId xmlns:a16="http://schemas.microsoft.com/office/drawing/2014/main" id="{FF2D008A-8107-EE1A-5A54-8A73693A86FB}"/>
              </a:ext>
            </a:extLst>
          </p:cNvPr>
          <p:cNvSpPr txBox="1"/>
          <p:nvPr/>
        </p:nvSpPr>
        <p:spPr>
          <a:xfrm>
            <a:off x="8005160" y="4871226"/>
            <a:ext cx="3921464" cy="394210"/>
          </a:xfrm>
          <a:prstGeom prst="rect">
            <a:avLst/>
          </a:prstGeom>
          <a:noFill/>
        </p:spPr>
        <p:txBody>
          <a:bodyPr wrap="square">
            <a:spAutoFit/>
          </a:bodyPr>
          <a:lstStyle/>
          <a:p>
            <a:pPr>
              <a:lnSpc>
                <a:spcPct val="120000"/>
              </a:lnSpc>
            </a:pPr>
            <a:r>
              <a:rPr lang="en-US" altLang="zh-CN" dirty="0">
                <a:cs typeface="+mn-ea"/>
                <a:sym typeface="+mn-lt"/>
              </a:rPr>
              <a:t>Regional Internet Registries – RIR</a:t>
            </a:r>
            <a:endParaRPr lang="zh-CN" altLang="en-US" dirty="0">
              <a:cs typeface="+mn-ea"/>
              <a:sym typeface="+mn-lt"/>
            </a:endParaRPr>
          </a:p>
        </p:txBody>
      </p:sp>
      <p:sp>
        <p:nvSpPr>
          <p:cNvPr id="63" name="文本框 62">
            <a:extLst>
              <a:ext uri="{FF2B5EF4-FFF2-40B4-BE49-F238E27FC236}">
                <a16:creationId xmlns:a16="http://schemas.microsoft.com/office/drawing/2014/main" id="{0835A9EF-46E0-715E-C132-05002EAF4CEC}"/>
              </a:ext>
            </a:extLst>
          </p:cNvPr>
          <p:cNvSpPr txBox="1"/>
          <p:nvPr/>
        </p:nvSpPr>
        <p:spPr>
          <a:xfrm>
            <a:off x="648736" y="1147823"/>
            <a:ext cx="10858500" cy="940514"/>
          </a:xfrm>
          <a:prstGeom prst="rect">
            <a:avLst/>
          </a:prstGeom>
          <a:noFill/>
        </p:spPr>
        <p:txBody>
          <a:bodyPr wrap="square">
            <a:spAutoFit/>
          </a:bodyPr>
          <a:lstStyle/>
          <a:p>
            <a:pPr>
              <a:lnSpc>
                <a:spcPct val="120000"/>
              </a:lnSpc>
            </a:pPr>
            <a:r>
              <a:rPr lang="en-US" altLang="zh-CN" sz="2400" dirty="0">
                <a:cs typeface="+mn-ea"/>
                <a:sym typeface="+mn-lt"/>
              </a:rPr>
              <a:t>IP </a:t>
            </a:r>
            <a:r>
              <a:rPr lang="zh-CN" altLang="en-US" sz="2400" dirty="0">
                <a:cs typeface="+mn-ea"/>
                <a:sym typeface="+mn-lt"/>
              </a:rPr>
              <a:t>地址现在由互联网名字和数字分配机构</a:t>
            </a:r>
            <a:r>
              <a:rPr lang="en-US" altLang="zh-CN" sz="2400" dirty="0">
                <a:cs typeface="+mn-ea"/>
                <a:sym typeface="+mn-lt"/>
              </a:rPr>
              <a:t>ICANN (Internet Corporation for Assigned Names and Numbers)</a:t>
            </a:r>
            <a:r>
              <a:rPr lang="zh-CN" altLang="en-US" sz="2400" dirty="0">
                <a:cs typeface="+mn-ea"/>
                <a:sym typeface="+mn-lt"/>
              </a:rPr>
              <a:t>进行分配。 </a:t>
            </a:r>
          </a:p>
        </p:txBody>
      </p:sp>
    </p:spTree>
    <p:extLst>
      <p:ext uri="{BB962C8B-B14F-4D97-AF65-F5344CB8AC3E}">
        <p14:creationId xmlns:p14="http://schemas.microsoft.com/office/powerpoint/2010/main" val="4193628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17" name="日期占位符 3">
            <a:extLst>
              <a:ext uri="{FF2B5EF4-FFF2-40B4-BE49-F238E27FC236}">
                <a16:creationId xmlns:a16="http://schemas.microsoft.com/office/drawing/2014/main" id="{8D75692A-F2A6-98FE-6748-B0B7AEC0A7C5}"/>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18" name="页脚占位符 4">
            <a:extLst>
              <a:ext uri="{FF2B5EF4-FFF2-40B4-BE49-F238E27FC236}">
                <a16:creationId xmlns:a16="http://schemas.microsoft.com/office/drawing/2014/main" id="{DFCCA8CA-DBA9-8A93-CDE3-E3CCBD81D01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9" name="灯片编号占位符 5">
            <a:extLst>
              <a:ext uri="{FF2B5EF4-FFF2-40B4-BE49-F238E27FC236}">
                <a16:creationId xmlns:a16="http://schemas.microsoft.com/office/drawing/2014/main" id="{5E2E0673-7727-74FE-A1DC-57F1EB83BDDE}"/>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68</a:t>
            </a:fld>
            <a:endParaRPr lang="en-US">
              <a:cs typeface="+mn-ea"/>
              <a:sym typeface="+mn-lt"/>
            </a:endParaRPr>
          </a:p>
        </p:txBody>
      </p:sp>
      <p:graphicFrame>
        <p:nvGraphicFramePr>
          <p:cNvPr id="21" name="表格 20">
            <a:extLst>
              <a:ext uri="{FF2B5EF4-FFF2-40B4-BE49-F238E27FC236}">
                <a16:creationId xmlns:a16="http://schemas.microsoft.com/office/drawing/2014/main" id="{77392D87-7409-4482-A2E9-3C88E8E3DE2C}"/>
              </a:ext>
            </a:extLst>
          </p:cNvPr>
          <p:cNvGraphicFramePr>
            <a:graphicFrameLocks noGrp="1"/>
          </p:cNvGraphicFramePr>
          <p:nvPr>
            <p:extLst>
              <p:ext uri="{D42A27DB-BD31-4B8C-83A1-F6EECF244321}">
                <p14:modId xmlns:p14="http://schemas.microsoft.com/office/powerpoint/2010/main" val="3581319463"/>
              </p:ext>
            </p:extLst>
          </p:nvPr>
        </p:nvGraphicFramePr>
        <p:xfrm>
          <a:off x="2383693" y="1632995"/>
          <a:ext cx="9282443" cy="4503550"/>
        </p:xfrm>
        <a:graphic>
          <a:graphicData uri="http://schemas.openxmlformats.org/drawingml/2006/table">
            <a:tbl>
              <a:tblPr firstRow="1" bandRow="1">
                <a:tableStyleId>{5940675A-B579-460E-94D1-54222C63F5DA}</a:tableStyleId>
              </a:tblPr>
              <a:tblGrid>
                <a:gridCol w="1160305">
                  <a:extLst>
                    <a:ext uri="{9D8B030D-6E8A-4147-A177-3AD203B41FA5}">
                      <a16:colId xmlns:a16="http://schemas.microsoft.com/office/drawing/2014/main" val="3017448008"/>
                    </a:ext>
                  </a:extLst>
                </a:gridCol>
                <a:gridCol w="1160305">
                  <a:extLst>
                    <a:ext uri="{9D8B030D-6E8A-4147-A177-3AD203B41FA5}">
                      <a16:colId xmlns:a16="http://schemas.microsoft.com/office/drawing/2014/main" val="2900377701"/>
                    </a:ext>
                  </a:extLst>
                </a:gridCol>
                <a:gridCol w="2320611">
                  <a:extLst>
                    <a:ext uri="{9D8B030D-6E8A-4147-A177-3AD203B41FA5}">
                      <a16:colId xmlns:a16="http://schemas.microsoft.com/office/drawing/2014/main" val="3641557094"/>
                    </a:ext>
                  </a:extLst>
                </a:gridCol>
                <a:gridCol w="910394">
                  <a:extLst>
                    <a:ext uri="{9D8B030D-6E8A-4147-A177-3AD203B41FA5}">
                      <a16:colId xmlns:a16="http://schemas.microsoft.com/office/drawing/2014/main" val="833623206"/>
                    </a:ext>
                  </a:extLst>
                </a:gridCol>
                <a:gridCol w="1410217">
                  <a:extLst>
                    <a:ext uri="{9D8B030D-6E8A-4147-A177-3AD203B41FA5}">
                      <a16:colId xmlns:a16="http://schemas.microsoft.com/office/drawing/2014/main" val="303809971"/>
                    </a:ext>
                  </a:extLst>
                </a:gridCol>
                <a:gridCol w="2320611">
                  <a:extLst>
                    <a:ext uri="{9D8B030D-6E8A-4147-A177-3AD203B41FA5}">
                      <a16:colId xmlns:a16="http://schemas.microsoft.com/office/drawing/2014/main" val="3695598758"/>
                    </a:ext>
                  </a:extLst>
                </a:gridCol>
              </a:tblGrid>
              <a:tr h="370840">
                <a:tc>
                  <a:txBody>
                    <a:bodyPr/>
                    <a:lstStyle/>
                    <a:p>
                      <a:pPr algn="ctr">
                        <a:lnSpc>
                          <a:spcPct val="120000"/>
                        </a:lnSpc>
                        <a:spcBef>
                          <a:spcPts val="0"/>
                        </a:spcBef>
                        <a:spcAft>
                          <a:spcPts val="0"/>
                        </a:spcAft>
                      </a:pPr>
                      <a:r>
                        <a:rPr lang="zh-CN" altLang="en-US" sz="1600" dirty="0">
                          <a:latin typeface="+mn-lt"/>
                          <a:ea typeface="+mn-ea"/>
                          <a:cs typeface="+mn-ea"/>
                          <a:sym typeface="+mn-lt"/>
                        </a:rPr>
                        <a:t>版本号</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Version</a:t>
                      </a:r>
                      <a:r>
                        <a:rPr lang="zh-CN" altLang="en-US" sz="1600" dirty="0">
                          <a:latin typeface="+mn-lt"/>
                          <a:ea typeface="+mn-ea"/>
                          <a:cs typeface="+mn-ea"/>
                          <a:sym typeface="+mn-lt"/>
                        </a:rPr>
                        <a:t>）</a:t>
                      </a:r>
                      <a:endParaRPr lang="en-US" altLang="zh-CN" sz="1600" dirty="0">
                        <a:latin typeface="+mn-lt"/>
                        <a:ea typeface="+mn-ea"/>
                        <a:cs typeface="+mn-ea"/>
                        <a:sym typeface="+mn-lt"/>
                      </a:endParaRPr>
                    </a:p>
                  </a:txBody>
                  <a:tcPr marL="0" marR="0" marT="0" marB="0" anchor="ctr"/>
                </a:tc>
                <a:tc>
                  <a:txBody>
                    <a:bodyPr/>
                    <a:lstStyle/>
                    <a:p>
                      <a:pPr algn="ctr">
                        <a:lnSpc>
                          <a:spcPct val="120000"/>
                        </a:lnSpc>
                        <a:spcBef>
                          <a:spcPts val="0"/>
                        </a:spcBef>
                        <a:spcAft>
                          <a:spcPts val="0"/>
                        </a:spcAft>
                      </a:pPr>
                      <a:r>
                        <a:rPr lang="zh-CN" altLang="en-US" sz="1600" dirty="0">
                          <a:latin typeface="+mn-lt"/>
                          <a:ea typeface="+mn-ea"/>
                          <a:cs typeface="+mn-ea"/>
                          <a:sym typeface="+mn-lt"/>
                        </a:rPr>
                        <a:t>首部长度</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IHL</a:t>
                      </a:r>
                      <a:r>
                        <a:rPr lang="zh-CN" altLang="en-US" sz="1600" dirty="0">
                          <a:latin typeface="+mn-lt"/>
                          <a:ea typeface="+mn-ea"/>
                          <a:cs typeface="+mn-ea"/>
                          <a:sym typeface="+mn-lt"/>
                        </a:rPr>
                        <a:t>）</a:t>
                      </a:r>
                    </a:p>
                  </a:txBody>
                  <a:tcPr marL="0" marR="0" marT="0" marB="0" anchor="ctr"/>
                </a:tc>
                <a:tc>
                  <a:txBody>
                    <a:bodyPr/>
                    <a:lstStyle/>
                    <a:p>
                      <a:pPr algn="ctr">
                        <a:lnSpc>
                          <a:spcPct val="120000"/>
                        </a:lnSpc>
                        <a:spcBef>
                          <a:spcPts val="0"/>
                        </a:spcBef>
                        <a:spcAft>
                          <a:spcPts val="0"/>
                        </a:spcAft>
                      </a:pPr>
                      <a:r>
                        <a:rPr lang="zh-CN" altLang="en-US" sz="1600" dirty="0">
                          <a:latin typeface="+mn-lt"/>
                          <a:ea typeface="+mn-ea"/>
                          <a:cs typeface="+mn-ea"/>
                          <a:sym typeface="+mn-lt"/>
                        </a:rPr>
                        <a:t>区分服务</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Differentiated Services</a:t>
                      </a:r>
                      <a:r>
                        <a:rPr lang="zh-CN" altLang="en-US" sz="1600" dirty="0">
                          <a:latin typeface="+mn-lt"/>
                          <a:ea typeface="+mn-ea"/>
                          <a:cs typeface="+mn-ea"/>
                          <a:sym typeface="+mn-lt"/>
                        </a:rPr>
                        <a:t>）</a:t>
                      </a:r>
                    </a:p>
                  </a:txBody>
                  <a:tcPr marL="0" marR="0" marT="0" marB="0" anchor="ctr"/>
                </a:tc>
                <a:tc gridSpan="3">
                  <a:txBody>
                    <a:bodyPr/>
                    <a:lstStyle/>
                    <a:p>
                      <a:pPr algn="ctr">
                        <a:lnSpc>
                          <a:spcPct val="120000"/>
                        </a:lnSpc>
                        <a:spcBef>
                          <a:spcPts val="0"/>
                        </a:spcBef>
                        <a:spcAft>
                          <a:spcPts val="0"/>
                        </a:spcAft>
                      </a:pPr>
                      <a:r>
                        <a:rPr lang="zh-CN" altLang="en-US" sz="1600" dirty="0">
                          <a:latin typeface="+mn-lt"/>
                          <a:ea typeface="+mn-ea"/>
                          <a:cs typeface="+mn-ea"/>
                          <a:sym typeface="+mn-lt"/>
                        </a:rPr>
                        <a:t>总长度</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Total Length</a:t>
                      </a:r>
                      <a:r>
                        <a:rPr lang="zh-CN" altLang="en-US" sz="1600" dirty="0">
                          <a:latin typeface="+mn-lt"/>
                          <a:ea typeface="+mn-ea"/>
                          <a:cs typeface="+mn-ea"/>
                          <a:sym typeface="+mn-lt"/>
                        </a:rPr>
                        <a:t>）</a:t>
                      </a:r>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extLst>
                  <a:ext uri="{0D108BD9-81ED-4DB2-BD59-A6C34878D82A}">
                    <a16:rowId xmlns:a16="http://schemas.microsoft.com/office/drawing/2014/main" val="2550410937"/>
                  </a:ext>
                </a:extLst>
              </a:tr>
              <a:tr h="370840">
                <a:tc gridSpan="3">
                  <a:txBody>
                    <a:bodyPr/>
                    <a:lstStyle/>
                    <a:p>
                      <a:pPr algn="ctr">
                        <a:lnSpc>
                          <a:spcPct val="120000"/>
                        </a:lnSpc>
                        <a:spcBef>
                          <a:spcPts val="0"/>
                        </a:spcBef>
                        <a:spcAft>
                          <a:spcPts val="0"/>
                        </a:spcAft>
                      </a:pPr>
                      <a:r>
                        <a:rPr lang="zh-CN" altLang="en-US" sz="1600" dirty="0">
                          <a:latin typeface="+mn-lt"/>
                          <a:ea typeface="+mn-ea"/>
                          <a:cs typeface="+mn-ea"/>
                          <a:sym typeface="+mn-lt"/>
                        </a:rPr>
                        <a:t>标识</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Identification </a:t>
                      </a:r>
                      <a:r>
                        <a:rPr lang="zh-CN" altLang="en-US" sz="1600" dirty="0">
                          <a:latin typeface="+mn-lt"/>
                          <a:ea typeface="+mn-ea"/>
                          <a:cs typeface="+mn-ea"/>
                          <a:sym typeface="+mn-lt"/>
                        </a:rPr>
                        <a:t>）</a:t>
                      </a:r>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a:txBody>
                    <a:bodyPr/>
                    <a:lstStyle/>
                    <a:p>
                      <a:pPr algn="ctr">
                        <a:lnSpc>
                          <a:spcPct val="120000"/>
                        </a:lnSpc>
                        <a:spcBef>
                          <a:spcPts val="0"/>
                        </a:spcBef>
                        <a:spcAft>
                          <a:spcPts val="0"/>
                        </a:spcAft>
                      </a:pPr>
                      <a:r>
                        <a:rPr lang="zh-CN" altLang="en-US" sz="1600" dirty="0">
                          <a:latin typeface="+mn-lt"/>
                          <a:ea typeface="+mn-ea"/>
                          <a:cs typeface="+mn-ea"/>
                          <a:sym typeface="+mn-lt"/>
                        </a:rPr>
                        <a:t>标志</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Flags</a:t>
                      </a:r>
                      <a:r>
                        <a:rPr lang="zh-CN" altLang="en-US" sz="1600" dirty="0">
                          <a:latin typeface="+mn-lt"/>
                          <a:ea typeface="+mn-ea"/>
                          <a:cs typeface="+mn-ea"/>
                          <a:sym typeface="+mn-lt"/>
                        </a:rPr>
                        <a:t>）</a:t>
                      </a:r>
                    </a:p>
                  </a:txBody>
                  <a:tcPr marL="0" marR="0" marT="0" marB="0" anchor="ctr"/>
                </a:tc>
                <a:tc gridSpan="2">
                  <a:txBody>
                    <a:bodyPr/>
                    <a:lstStyle/>
                    <a:p>
                      <a:pPr algn="ctr">
                        <a:lnSpc>
                          <a:spcPct val="120000"/>
                        </a:lnSpc>
                        <a:spcBef>
                          <a:spcPts val="0"/>
                        </a:spcBef>
                        <a:spcAft>
                          <a:spcPts val="0"/>
                        </a:spcAft>
                      </a:pPr>
                      <a:r>
                        <a:rPr lang="zh-CN" altLang="en-US" sz="1600" dirty="0">
                          <a:latin typeface="+mn-lt"/>
                          <a:ea typeface="+mn-ea"/>
                          <a:cs typeface="+mn-ea"/>
                          <a:sym typeface="+mn-lt"/>
                        </a:rPr>
                        <a:t>分段偏移</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Fragment Offset</a:t>
                      </a:r>
                      <a:r>
                        <a:rPr lang="zh-CN" altLang="en-US" sz="1600" dirty="0">
                          <a:latin typeface="+mn-lt"/>
                          <a:ea typeface="+mn-ea"/>
                          <a:cs typeface="+mn-ea"/>
                          <a:sym typeface="+mn-lt"/>
                        </a:rPr>
                        <a:t>）</a:t>
                      </a:r>
                    </a:p>
                  </a:txBody>
                  <a:tcPr marL="0" marR="0" marT="0" marB="0" anchor="ctr"/>
                </a:tc>
                <a:tc hMerge="1">
                  <a:txBody>
                    <a:bodyPr/>
                    <a:lstStyle/>
                    <a:p>
                      <a:pPr algn="ctr"/>
                      <a:endParaRPr lang="zh-CN" altLang="en-US" sz="1600" dirty="0"/>
                    </a:p>
                  </a:txBody>
                  <a:tcPr marL="0" marR="0" marT="0" marB="0" anchor="ctr"/>
                </a:tc>
                <a:extLst>
                  <a:ext uri="{0D108BD9-81ED-4DB2-BD59-A6C34878D82A}">
                    <a16:rowId xmlns:a16="http://schemas.microsoft.com/office/drawing/2014/main" val="1399380643"/>
                  </a:ext>
                </a:extLst>
              </a:tr>
              <a:tr h="370840">
                <a:tc gridSpan="2">
                  <a:txBody>
                    <a:bodyPr/>
                    <a:lstStyle/>
                    <a:p>
                      <a:pPr algn="ctr">
                        <a:lnSpc>
                          <a:spcPct val="120000"/>
                        </a:lnSpc>
                        <a:spcBef>
                          <a:spcPts val="0"/>
                        </a:spcBef>
                        <a:spcAft>
                          <a:spcPts val="0"/>
                        </a:spcAft>
                      </a:pPr>
                      <a:r>
                        <a:rPr lang="zh-CN" altLang="en-US" sz="1600" dirty="0">
                          <a:latin typeface="+mn-lt"/>
                          <a:ea typeface="+mn-ea"/>
                          <a:cs typeface="+mn-ea"/>
                          <a:sym typeface="+mn-lt"/>
                        </a:rPr>
                        <a:t>生存时间</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Time to Live</a:t>
                      </a:r>
                      <a:r>
                        <a:rPr lang="zh-CN" altLang="en-US" sz="1600" dirty="0">
                          <a:latin typeface="+mn-lt"/>
                          <a:ea typeface="+mn-ea"/>
                          <a:cs typeface="+mn-ea"/>
                          <a:sym typeface="+mn-lt"/>
                        </a:rPr>
                        <a:t>）</a:t>
                      </a:r>
                    </a:p>
                  </a:txBody>
                  <a:tcPr marL="0" marR="0" marT="0" marB="0" anchor="ctr"/>
                </a:tc>
                <a:tc hMerge="1">
                  <a:txBody>
                    <a:bodyPr/>
                    <a:lstStyle/>
                    <a:p>
                      <a:pPr algn="ctr"/>
                      <a:endParaRPr lang="zh-CN" altLang="en-US" sz="1600" dirty="0"/>
                    </a:p>
                  </a:txBody>
                  <a:tcPr marL="0" marR="0" marT="0" marB="0" anchor="ctr"/>
                </a:tc>
                <a:tc>
                  <a:txBody>
                    <a:bodyPr/>
                    <a:lstStyle/>
                    <a:p>
                      <a:pPr algn="ctr">
                        <a:lnSpc>
                          <a:spcPct val="120000"/>
                        </a:lnSpc>
                        <a:spcBef>
                          <a:spcPts val="0"/>
                        </a:spcBef>
                        <a:spcAft>
                          <a:spcPts val="0"/>
                        </a:spcAft>
                      </a:pPr>
                      <a:r>
                        <a:rPr lang="zh-CN" altLang="en-US" sz="1600" dirty="0">
                          <a:latin typeface="+mn-lt"/>
                          <a:ea typeface="+mn-ea"/>
                          <a:cs typeface="+mn-ea"/>
                          <a:sym typeface="+mn-lt"/>
                        </a:rPr>
                        <a:t>协议</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Protocol</a:t>
                      </a:r>
                      <a:r>
                        <a:rPr lang="zh-CN" altLang="en-US" sz="1600" dirty="0">
                          <a:latin typeface="+mn-lt"/>
                          <a:ea typeface="+mn-ea"/>
                          <a:cs typeface="+mn-ea"/>
                          <a:sym typeface="+mn-lt"/>
                        </a:rPr>
                        <a:t>）</a:t>
                      </a:r>
                    </a:p>
                  </a:txBody>
                  <a:tcPr marL="0" marR="0" marT="0" marB="0" anchor="ctr"/>
                </a:tc>
                <a:tc gridSpan="3">
                  <a:txBody>
                    <a:bodyPr/>
                    <a:lstStyle/>
                    <a:p>
                      <a:pPr algn="ctr">
                        <a:lnSpc>
                          <a:spcPct val="120000"/>
                        </a:lnSpc>
                        <a:spcBef>
                          <a:spcPts val="0"/>
                        </a:spcBef>
                        <a:spcAft>
                          <a:spcPts val="0"/>
                        </a:spcAft>
                      </a:pPr>
                      <a:r>
                        <a:rPr lang="zh-CN" altLang="en-US" sz="1600" dirty="0">
                          <a:latin typeface="+mn-lt"/>
                          <a:ea typeface="+mn-ea"/>
                          <a:cs typeface="+mn-ea"/>
                          <a:sym typeface="+mn-lt"/>
                        </a:rPr>
                        <a:t>首部校验和</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Header Checksum</a:t>
                      </a:r>
                      <a:r>
                        <a:rPr lang="zh-CN" altLang="en-US" sz="1600" dirty="0">
                          <a:latin typeface="+mn-lt"/>
                          <a:ea typeface="+mn-ea"/>
                          <a:cs typeface="+mn-ea"/>
                          <a:sym typeface="+mn-lt"/>
                        </a:rPr>
                        <a:t>）</a:t>
                      </a:r>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extLst>
                  <a:ext uri="{0D108BD9-81ED-4DB2-BD59-A6C34878D82A}">
                    <a16:rowId xmlns:a16="http://schemas.microsoft.com/office/drawing/2014/main" val="853420035"/>
                  </a:ext>
                </a:extLst>
              </a:tr>
              <a:tr h="370840">
                <a:tc gridSpan="6">
                  <a:txBody>
                    <a:bodyPr/>
                    <a:lstStyle/>
                    <a:p>
                      <a:pPr algn="ctr">
                        <a:lnSpc>
                          <a:spcPct val="120000"/>
                        </a:lnSpc>
                        <a:spcBef>
                          <a:spcPts val="0"/>
                        </a:spcBef>
                        <a:spcAft>
                          <a:spcPts val="0"/>
                        </a:spcAft>
                      </a:pPr>
                      <a:r>
                        <a:rPr lang="zh-CN" altLang="en-US" sz="1600" dirty="0">
                          <a:latin typeface="+mn-lt"/>
                          <a:ea typeface="+mn-ea"/>
                          <a:cs typeface="+mn-ea"/>
                          <a:sym typeface="+mn-lt"/>
                        </a:rPr>
                        <a:t>源</a:t>
                      </a:r>
                      <a:r>
                        <a:rPr lang="en-US" altLang="zh-CN" sz="1600" dirty="0">
                          <a:latin typeface="+mn-lt"/>
                          <a:ea typeface="+mn-ea"/>
                          <a:cs typeface="+mn-ea"/>
                          <a:sym typeface="+mn-lt"/>
                        </a:rPr>
                        <a:t>IP</a:t>
                      </a:r>
                      <a:r>
                        <a:rPr lang="zh-CN" altLang="en-US" sz="1600" dirty="0">
                          <a:latin typeface="+mn-lt"/>
                          <a:ea typeface="+mn-ea"/>
                          <a:cs typeface="+mn-ea"/>
                          <a:sym typeface="+mn-lt"/>
                        </a:rPr>
                        <a:t>地址</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Source Address</a:t>
                      </a:r>
                      <a:r>
                        <a:rPr lang="zh-CN" altLang="en-US" sz="1600" dirty="0">
                          <a:latin typeface="+mn-lt"/>
                          <a:ea typeface="+mn-ea"/>
                          <a:cs typeface="+mn-ea"/>
                          <a:sym typeface="+mn-lt"/>
                        </a:rPr>
                        <a:t>）</a:t>
                      </a:r>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extLst>
                  <a:ext uri="{0D108BD9-81ED-4DB2-BD59-A6C34878D82A}">
                    <a16:rowId xmlns:a16="http://schemas.microsoft.com/office/drawing/2014/main" val="1494524665"/>
                  </a:ext>
                </a:extLst>
              </a:tr>
              <a:tr h="370840">
                <a:tc gridSpan="6">
                  <a:txBody>
                    <a:bodyPr/>
                    <a:lstStyle/>
                    <a:p>
                      <a:pPr algn="ctr">
                        <a:lnSpc>
                          <a:spcPct val="120000"/>
                        </a:lnSpc>
                        <a:spcBef>
                          <a:spcPts val="0"/>
                        </a:spcBef>
                        <a:spcAft>
                          <a:spcPts val="0"/>
                        </a:spcAft>
                      </a:pPr>
                      <a:r>
                        <a:rPr lang="zh-CN" altLang="en-US" sz="1600" dirty="0">
                          <a:latin typeface="+mn-lt"/>
                          <a:ea typeface="+mn-ea"/>
                          <a:cs typeface="+mn-ea"/>
                          <a:sym typeface="+mn-lt"/>
                        </a:rPr>
                        <a:t>目的</a:t>
                      </a:r>
                      <a:r>
                        <a:rPr lang="en-US" altLang="zh-CN" sz="1600" dirty="0">
                          <a:latin typeface="+mn-lt"/>
                          <a:ea typeface="+mn-ea"/>
                          <a:cs typeface="+mn-ea"/>
                          <a:sym typeface="+mn-lt"/>
                        </a:rPr>
                        <a:t>IP</a:t>
                      </a:r>
                      <a:r>
                        <a:rPr lang="zh-CN" altLang="en-US" sz="1600" dirty="0">
                          <a:latin typeface="+mn-lt"/>
                          <a:ea typeface="+mn-ea"/>
                          <a:cs typeface="+mn-ea"/>
                          <a:sym typeface="+mn-lt"/>
                        </a:rPr>
                        <a:t>地址</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Destination Address</a:t>
                      </a:r>
                      <a:r>
                        <a:rPr lang="zh-CN" altLang="en-US" sz="1600" dirty="0">
                          <a:latin typeface="+mn-lt"/>
                          <a:ea typeface="+mn-ea"/>
                          <a:cs typeface="+mn-ea"/>
                          <a:sym typeface="+mn-lt"/>
                        </a:rPr>
                        <a:t>）</a:t>
                      </a:r>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extLst>
                  <a:ext uri="{0D108BD9-81ED-4DB2-BD59-A6C34878D82A}">
                    <a16:rowId xmlns:a16="http://schemas.microsoft.com/office/drawing/2014/main" val="3559971402"/>
                  </a:ext>
                </a:extLst>
              </a:tr>
              <a:tr h="370840">
                <a:tc gridSpan="5">
                  <a:txBody>
                    <a:bodyPr/>
                    <a:lstStyle/>
                    <a:p>
                      <a:pPr algn="ctr">
                        <a:lnSpc>
                          <a:spcPct val="120000"/>
                        </a:lnSpc>
                        <a:spcBef>
                          <a:spcPts val="0"/>
                        </a:spcBef>
                        <a:spcAft>
                          <a:spcPts val="0"/>
                        </a:spcAft>
                      </a:pPr>
                      <a:r>
                        <a:rPr lang="zh-CN" altLang="en-US" sz="1600" dirty="0">
                          <a:latin typeface="+mn-lt"/>
                          <a:ea typeface="+mn-ea"/>
                          <a:cs typeface="+mn-ea"/>
                          <a:sym typeface="+mn-lt"/>
                        </a:rPr>
                        <a:t>可选字段（长度可变）</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Options</a:t>
                      </a:r>
                      <a:r>
                        <a:rPr lang="zh-CN" altLang="en-US" sz="1600" dirty="0">
                          <a:latin typeface="+mn-lt"/>
                          <a:ea typeface="+mn-ea"/>
                          <a:cs typeface="+mn-ea"/>
                          <a:sym typeface="+mn-lt"/>
                        </a:rPr>
                        <a:t>）</a:t>
                      </a:r>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a:txBody>
                    <a:bodyPr/>
                    <a:lstStyle/>
                    <a:p>
                      <a:pPr algn="ctr">
                        <a:lnSpc>
                          <a:spcPct val="120000"/>
                        </a:lnSpc>
                        <a:spcBef>
                          <a:spcPts val="0"/>
                        </a:spcBef>
                        <a:spcAft>
                          <a:spcPts val="0"/>
                        </a:spcAft>
                      </a:pPr>
                      <a:r>
                        <a:rPr lang="zh-CN" altLang="en-US" sz="1600" dirty="0">
                          <a:latin typeface="+mn-lt"/>
                          <a:ea typeface="+mn-ea"/>
                          <a:cs typeface="+mn-ea"/>
                          <a:sym typeface="+mn-lt"/>
                        </a:rPr>
                        <a:t>填充</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Padding</a:t>
                      </a:r>
                      <a:r>
                        <a:rPr lang="zh-CN" altLang="en-US" sz="1600" dirty="0">
                          <a:latin typeface="+mn-lt"/>
                          <a:ea typeface="+mn-ea"/>
                          <a:cs typeface="+mn-ea"/>
                          <a:sym typeface="+mn-lt"/>
                        </a:rPr>
                        <a:t>）</a:t>
                      </a:r>
                    </a:p>
                  </a:txBody>
                  <a:tcPr marL="0" marR="0" marT="0" marB="0" anchor="ctr"/>
                </a:tc>
                <a:extLst>
                  <a:ext uri="{0D108BD9-81ED-4DB2-BD59-A6C34878D82A}">
                    <a16:rowId xmlns:a16="http://schemas.microsoft.com/office/drawing/2014/main" val="1540569218"/>
                  </a:ext>
                </a:extLst>
              </a:tr>
              <a:tr h="741680">
                <a:tc gridSpan="6">
                  <a:txBody>
                    <a:bodyPr/>
                    <a:lstStyle/>
                    <a:p>
                      <a:pPr algn="ctr">
                        <a:lnSpc>
                          <a:spcPct val="120000"/>
                        </a:lnSpc>
                        <a:spcBef>
                          <a:spcPts val="0"/>
                        </a:spcBef>
                        <a:spcAft>
                          <a:spcPts val="0"/>
                        </a:spcAft>
                      </a:pP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数据</a:t>
                      </a:r>
                      <a:endParaRPr lang="en-US" altLang="zh-CN" sz="1600" dirty="0">
                        <a:latin typeface="+mn-lt"/>
                        <a:ea typeface="+mn-ea"/>
                        <a:cs typeface="+mn-ea"/>
                        <a:sym typeface="+mn-lt"/>
                      </a:endParaRPr>
                    </a:p>
                    <a:p>
                      <a:pPr algn="ctr">
                        <a:lnSpc>
                          <a:spcPct val="120000"/>
                        </a:lnSpc>
                        <a:spcBef>
                          <a:spcPts val="0"/>
                        </a:spcBef>
                        <a:spcAft>
                          <a:spcPts val="0"/>
                        </a:spcAft>
                      </a:pPr>
                      <a:r>
                        <a:rPr lang="zh-CN" altLang="en-US" sz="1600" dirty="0">
                          <a:latin typeface="+mn-lt"/>
                          <a:ea typeface="+mn-ea"/>
                          <a:cs typeface="+mn-ea"/>
                          <a:sym typeface="+mn-lt"/>
                        </a:rPr>
                        <a:t>（</a:t>
                      </a:r>
                      <a:r>
                        <a:rPr lang="en-US" altLang="zh-CN" sz="1600" dirty="0">
                          <a:latin typeface="+mn-lt"/>
                          <a:ea typeface="+mn-ea"/>
                          <a:cs typeface="+mn-ea"/>
                          <a:sym typeface="+mn-lt"/>
                        </a:rPr>
                        <a:t>Data</a:t>
                      </a:r>
                      <a:r>
                        <a:rPr lang="zh-CN" altLang="en-US" sz="1600" dirty="0">
                          <a:latin typeface="+mn-lt"/>
                          <a:ea typeface="+mn-ea"/>
                          <a:cs typeface="+mn-ea"/>
                          <a:sym typeface="+mn-lt"/>
                        </a:rPr>
                        <a:t>）</a:t>
                      </a:r>
                      <a:endParaRPr lang="en-US" altLang="zh-CN" sz="1600" dirty="0">
                        <a:latin typeface="+mn-lt"/>
                        <a:ea typeface="+mn-ea"/>
                        <a:cs typeface="+mn-ea"/>
                        <a:sym typeface="+mn-lt"/>
                      </a:endParaRPr>
                    </a:p>
                    <a:p>
                      <a:pPr algn="ctr">
                        <a:lnSpc>
                          <a:spcPct val="120000"/>
                        </a:lnSpc>
                        <a:spcBef>
                          <a:spcPts val="0"/>
                        </a:spcBef>
                        <a:spcAft>
                          <a:spcPts val="0"/>
                        </a:spcAft>
                      </a:pPr>
                      <a:endParaRPr lang="zh-CN" altLang="en-US" sz="1600" dirty="0">
                        <a:latin typeface="+mn-lt"/>
                        <a:ea typeface="+mn-ea"/>
                        <a:cs typeface="+mn-ea"/>
                        <a:sym typeface="+mn-lt"/>
                      </a:endParaRPr>
                    </a:p>
                  </a:txBody>
                  <a:tcPr marL="0" marR="0" marT="0" marB="0" anchor="ctr">
                    <a:solidFill>
                      <a:srgbClr val="D9D9D9"/>
                    </a:solidFill>
                  </a:tcP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tc hMerge="1">
                  <a:txBody>
                    <a:bodyPr/>
                    <a:lstStyle/>
                    <a:p>
                      <a:pPr algn="ctr"/>
                      <a:endParaRPr lang="zh-CN" altLang="en-US" sz="1600" dirty="0"/>
                    </a:p>
                  </a:txBody>
                  <a:tcPr marL="0" marR="0" marT="0" marB="0" anchor="ctr"/>
                </a:tc>
                <a:extLst>
                  <a:ext uri="{0D108BD9-81ED-4DB2-BD59-A6C34878D82A}">
                    <a16:rowId xmlns:a16="http://schemas.microsoft.com/office/drawing/2014/main" val="1020373503"/>
                  </a:ext>
                </a:extLst>
              </a:tr>
            </a:tbl>
          </a:graphicData>
        </a:graphic>
      </p:graphicFrame>
      <p:sp>
        <p:nvSpPr>
          <p:cNvPr id="10" name="左大括号 9">
            <a:extLst>
              <a:ext uri="{FF2B5EF4-FFF2-40B4-BE49-F238E27FC236}">
                <a16:creationId xmlns:a16="http://schemas.microsoft.com/office/drawing/2014/main" id="{AD1555BF-44E6-4E8F-8089-E439C6C40E19}"/>
              </a:ext>
            </a:extLst>
          </p:cNvPr>
          <p:cNvSpPr/>
          <p:nvPr/>
        </p:nvSpPr>
        <p:spPr>
          <a:xfrm>
            <a:off x="2100105" y="1632995"/>
            <a:ext cx="283588" cy="243658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2" name="文本框 21">
            <a:extLst>
              <a:ext uri="{FF2B5EF4-FFF2-40B4-BE49-F238E27FC236}">
                <a16:creationId xmlns:a16="http://schemas.microsoft.com/office/drawing/2014/main" id="{7020BE3A-12A6-4FA9-B536-73A028AE0A39}"/>
              </a:ext>
            </a:extLst>
          </p:cNvPr>
          <p:cNvSpPr txBox="1"/>
          <p:nvPr/>
        </p:nvSpPr>
        <p:spPr>
          <a:xfrm>
            <a:off x="1026317" y="2674456"/>
            <a:ext cx="1233030" cy="657809"/>
          </a:xfrm>
          <a:prstGeom prst="rect">
            <a:avLst/>
          </a:prstGeom>
          <a:noFill/>
        </p:spPr>
        <p:txBody>
          <a:bodyPr wrap="none" rtlCol="0">
            <a:spAutoFit/>
          </a:bodyPr>
          <a:lstStyle/>
          <a:p>
            <a:pPr algn="ctr">
              <a:lnSpc>
                <a:spcPct val="120000"/>
              </a:lnSpc>
            </a:pPr>
            <a:r>
              <a:rPr lang="zh-CN" altLang="en-US" sz="1600" dirty="0">
                <a:cs typeface="+mn-ea"/>
                <a:sym typeface="+mn-lt"/>
              </a:rPr>
              <a:t>固定部分</a:t>
            </a:r>
            <a:endParaRPr lang="en-US" altLang="zh-CN" sz="1600" dirty="0">
              <a:cs typeface="+mn-ea"/>
              <a:sym typeface="+mn-lt"/>
            </a:endParaRPr>
          </a:p>
          <a:p>
            <a:pPr algn="ctr">
              <a:lnSpc>
                <a:spcPct val="120000"/>
              </a:lnSpc>
            </a:pPr>
            <a:r>
              <a:rPr lang="zh-CN" altLang="en-US" sz="1600" dirty="0">
                <a:cs typeface="+mn-ea"/>
                <a:sym typeface="+mn-lt"/>
              </a:rPr>
              <a:t>（</a:t>
            </a:r>
            <a:r>
              <a:rPr lang="en-US" altLang="zh-CN" sz="1600" dirty="0">
                <a:cs typeface="+mn-ea"/>
                <a:sym typeface="+mn-lt"/>
              </a:rPr>
              <a:t>20</a:t>
            </a:r>
            <a:r>
              <a:rPr lang="zh-CN" altLang="en-US" sz="1600" dirty="0">
                <a:cs typeface="+mn-ea"/>
                <a:sym typeface="+mn-lt"/>
              </a:rPr>
              <a:t>字节）</a:t>
            </a:r>
          </a:p>
        </p:txBody>
      </p:sp>
      <p:sp>
        <p:nvSpPr>
          <p:cNvPr id="24" name="文本框 23">
            <a:extLst>
              <a:ext uri="{FF2B5EF4-FFF2-40B4-BE49-F238E27FC236}">
                <a16:creationId xmlns:a16="http://schemas.microsoft.com/office/drawing/2014/main" id="{35290E12-D8BE-4E67-BD1A-7C27B8FEBC5D}"/>
              </a:ext>
            </a:extLst>
          </p:cNvPr>
          <p:cNvSpPr txBox="1"/>
          <p:nvPr/>
        </p:nvSpPr>
        <p:spPr>
          <a:xfrm>
            <a:off x="1140130" y="4164502"/>
            <a:ext cx="1005403" cy="362343"/>
          </a:xfrm>
          <a:prstGeom prst="rect">
            <a:avLst/>
          </a:prstGeom>
          <a:noFill/>
        </p:spPr>
        <p:txBody>
          <a:bodyPr wrap="none" rtlCol="0">
            <a:spAutoFit/>
          </a:bodyPr>
          <a:lstStyle/>
          <a:p>
            <a:pPr algn="ctr">
              <a:lnSpc>
                <a:spcPct val="120000"/>
              </a:lnSpc>
            </a:pPr>
            <a:r>
              <a:rPr lang="zh-CN" altLang="en-US" sz="1600" dirty="0">
                <a:cs typeface="+mn-ea"/>
                <a:sym typeface="+mn-lt"/>
              </a:rPr>
              <a:t>可变部分</a:t>
            </a:r>
          </a:p>
        </p:txBody>
      </p:sp>
      <p:sp>
        <p:nvSpPr>
          <p:cNvPr id="23" name="左大括号 22">
            <a:extLst>
              <a:ext uri="{FF2B5EF4-FFF2-40B4-BE49-F238E27FC236}">
                <a16:creationId xmlns:a16="http://schemas.microsoft.com/office/drawing/2014/main" id="{965783A9-A9DC-475C-B719-4C27FA6B6BEB}"/>
              </a:ext>
            </a:extLst>
          </p:cNvPr>
          <p:cNvSpPr/>
          <p:nvPr/>
        </p:nvSpPr>
        <p:spPr>
          <a:xfrm>
            <a:off x="936163" y="1632995"/>
            <a:ext cx="283588" cy="294809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5" name="文本框 24">
            <a:extLst>
              <a:ext uri="{FF2B5EF4-FFF2-40B4-BE49-F238E27FC236}">
                <a16:creationId xmlns:a16="http://schemas.microsoft.com/office/drawing/2014/main" id="{9391DB30-49F8-424B-A851-B5B06D188C8B}"/>
              </a:ext>
            </a:extLst>
          </p:cNvPr>
          <p:cNvSpPr txBox="1"/>
          <p:nvPr/>
        </p:nvSpPr>
        <p:spPr>
          <a:xfrm>
            <a:off x="231205" y="3038728"/>
            <a:ext cx="676032" cy="362343"/>
          </a:xfrm>
          <a:prstGeom prst="rect">
            <a:avLst/>
          </a:prstGeom>
          <a:noFill/>
        </p:spPr>
        <p:txBody>
          <a:bodyPr wrap="square" rtlCol="0">
            <a:spAutoFit/>
          </a:bodyPr>
          <a:lstStyle/>
          <a:p>
            <a:pPr algn="ctr">
              <a:lnSpc>
                <a:spcPct val="120000"/>
              </a:lnSpc>
            </a:pPr>
            <a:r>
              <a:rPr lang="zh-CN" altLang="en-US" sz="1600" dirty="0">
                <a:cs typeface="+mn-ea"/>
                <a:sym typeface="+mn-lt"/>
              </a:rPr>
              <a:t>首部</a:t>
            </a:r>
          </a:p>
        </p:txBody>
      </p:sp>
      <p:sp>
        <p:nvSpPr>
          <p:cNvPr id="26" name="Rectangle 8">
            <a:extLst>
              <a:ext uri="{FF2B5EF4-FFF2-40B4-BE49-F238E27FC236}">
                <a16:creationId xmlns:a16="http://schemas.microsoft.com/office/drawing/2014/main" id="{D5E26756-22E0-406C-9C10-261D9A981766}"/>
              </a:ext>
            </a:extLst>
          </p:cNvPr>
          <p:cNvSpPr>
            <a:spLocks noChangeArrowheads="1"/>
          </p:cNvSpPr>
          <p:nvPr/>
        </p:nvSpPr>
        <p:spPr bwMode="auto">
          <a:xfrm>
            <a:off x="885750" y="3352432"/>
            <a:ext cx="15671022" cy="39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20000"/>
              </a:lnSpc>
            </a:pPr>
            <a:endParaRPr lang="zh-CN" altLang="en-US">
              <a:cs typeface="+mn-ea"/>
              <a:sym typeface="+mn-lt"/>
            </a:endParaRPr>
          </a:p>
        </p:txBody>
      </p:sp>
      <p:sp>
        <p:nvSpPr>
          <p:cNvPr id="28" name="文本框 27">
            <a:extLst>
              <a:ext uri="{FF2B5EF4-FFF2-40B4-BE49-F238E27FC236}">
                <a16:creationId xmlns:a16="http://schemas.microsoft.com/office/drawing/2014/main" id="{AC6B8854-DBEA-42A8-B61E-50D24AB92680}"/>
              </a:ext>
            </a:extLst>
          </p:cNvPr>
          <p:cNvSpPr txBox="1"/>
          <p:nvPr/>
        </p:nvSpPr>
        <p:spPr>
          <a:xfrm>
            <a:off x="2292577" y="1343224"/>
            <a:ext cx="298480" cy="360612"/>
          </a:xfrm>
          <a:prstGeom prst="rect">
            <a:avLst/>
          </a:prstGeom>
          <a:noFill/>
        </p:spPr>
        <p:txBody>
          <a:bodyPr wrap="none" rtlCol="0">
            <a:spAutoFit/>
          </a:bodyPr>
          <a:lstStyle/>
          <a:p>
            <a:pPr>
              <a:lnSpc>
                <a:spcPct val="120000"/>
              </a:lnSpc>
            </a:pPr>
            <a:r>
              <a:rPr lang="en-US" altLang="zh-CN" sz="1600" dirty="0">
                <a:cs typeface="+mn-ea"/>
                <a:sym typeface="+mn-lt"/>
              </a:rPr>
              <a:t>0</a:t>
            </a:r>
            <a:endParaRPr lang="zh-CN" altLang="en-US" sz="1600" dirty="0">
              <a:cs typeface="+mn-ea"/>
              <a:sym typeface="+mn-lt"/>
            </a:endParaRPr>
          </a:p>
        </p:txBody>
      </p:sp>
      <p:sp>
        <p:nvSpPr>
          <p:cNvPr id="31" name="文本框 30">
            <a:extLst>
              <a:ext uri="{FF2B5EF4-FFF2-40B4-BE49-F238E27FC236}">
                <a16:creationId xmlns:a16="http://schemas.microsoft.com/office/drawing/2014/main" id="{E34F1022-FBF7-4B3F-99F2-9C443A50887D}"/>
              </a:ext>
            </a:extLst>
          </p:cNvPr>
          <p:cNvSpPr txBox="1"/>
          <p:nvPr/>
        </p:nvSpPr>
        <p:spPr>
          <a:xfrm>
            <a:off x="1704977" y="1343224"/>
            <a:ext cx="389850" cy="362343"/>
          </a:xfrm>
          <a:prstGeom prst="rect">
            <a:avLst/>
          </a:prstGeom>
          <a:noFill/>
        </p:spPr>
        <p:txBody>
          <a:bodyPr wrap="none" rtlCol="0">
            <a:spAutoFit/>
          </a:bodyPr>
          <a:lstStyle/>
          <a:p>
            <a:pPr>
              <a:lnSpc>
                <a:spcPct val="120000"/>
              </a:lnSpc>
            </a:pPr>
            <a:r>
              <a:rPr lang="zh-CN" altLang="en-US" sz="1600" dirty="0">
                <a:cs typeface="+mn-ea"/>
                <a:sym typeface="+mn-lt"/>
              </a:rPr>
              <a:t>位</a:t>
            </a:r>
          </a:p>
        </p:txBody>
      </p:sp>
      <p:sp>
        <p:nvSpPr>
          <p:cNvPr id="32" name="文本框 31">
            <a:extLst>
              <a:ext uri="{FF2B5EF4-FFF2-40B4-BE49-F238E27FC236}">
                <a16:creationId xmlns:a16="http://schemas.microsoft.com/office/drawing/2014/main" id="{9D8582AD-64BB-41F6-8703-F1F4B3EA7D66}"/>
              </a:ext>
            </a:extLst>
          </p:cNvPr>
          <p:cNvSpPr txBox="1"/>
          <p:nvPr/>
        </p:nvSpPr>
        <p:spPr>
          <a:xfrm>
            <a:off x="3305305" y="1343224"/>
            <a:ext cx="298480" cy="360612"/>
          </a:xfrm>
          <a:prstGeom prst="rect">
            <a:avLst/>
          </a:prstGeom>
          <a:noFill/>
        </p:spPr>
        <p:txBody>
          <a:bodyPr wrap="none" rtlCol="0">
            <a:spAutoFit/>
          </a:bodyPr>
          <a:lstStyle/>
          <a:p>
            <a:pPr>
              <a:lnSpc>
                <a:spcPct val="120000"/>
              </a:lnSpc>
            </a:pPr>
            <a:r>
              <a:rPr lang="en-US" altLang="zh-CN" sz="1600" dirty="0">
                <a:cs typeface="+mn-ea"/>
                <a:sym typeface="+mn-lt"/>
              </a:rPr>
              <a:t>3</a:t>
            </a:r>
            <a:endParaRPr lang="zh-CN" altLang="en-US" sz="1600" dirty="0">
              <a:cs typeface="+mn-ea"/>
              <a:sym typeface="+mn-lt"/>
            </a:endParaRPr>
          </a:p>
        </p:txBody>
      </p:sp>
      <p:sp>
        <p:nvSpPr>
          <p:cNvPr id="33" name="文本框 32">
            <a:extLst>
              <a:ext uri="{FF2B5EF4-FFF2-40B4-BE49-F238E27FC236}">
                <a16:creationId xmlns:a16="http://schemas.microsoft.com/office/drawing/2014/main" id="{92D0D8D4-E843-4343-9524-2A63BF89DD92}"/>
              </a:ext>
            </a:extLst>
          </p:cNvPr>
          <p:cNvSpPr txBox="1"/>
          <p:nvPr/>
        </p:nvSpPr>
        <p:spPr>
          <a:xfrm>
            <a:off x="3475670" y="1343224"/>
            <a:ext cx="298480" cy="360612"/>
          </a:xfrm>
          <a:prstGeom prst="rect">
            <a:avLst/>
          </a:prstGeom>
          <a:noFill/>
        </p:spPr>
        <p:txBody>
          <a:bodyPr wrap="none" rtlCol="0">
            <a:spAutoFit/>
          </a:bodyPr>
          <a:lstStyle/>
          <a:p>
            <a:pPr>
              <a:lnSpc>
                <a:spcPct val="120000"/>
              </a:lnSpc>
            </a:pPr>
            <a:r>
              <a:rPr lang="en-US" altLang="zh-CN" sz="1600" dirty="0">
                <a:cs typeface="+mn-ea"/>
                <a:sym typeface="+mn-lt"/>
              </a:rPr>
              <a:t>4</a:t>
            </a:r>
            <a:endParaRPr lang="zh-CN" altLang="en-US" sz="1600" dirty="0">
              <a:cs typeface="+mn-ea"/>
              <a:sym typeface="+mn-lt"/>
            </a:endParaRPr>
          </a:p>
        </p:txBody>
      </p:sp>
      <p:sp>
        <p:nvSpPr>
          <p:cNvPr id="34" name="文本框 33">
            <a:extLst>
              <a:ext uri="{FF2B5EF4-FFF2-40B4-BE49-F238E27FC236}">
                <a16:creationId xmlns:a16="http://schemas.microsoft.com/office/drawing/2014/main" id="{742C298C-9BF8-4CDF-BD70-8C0B5BF03913}"/>
              </a:ext>
            </a:extLst>
          </p:cNvPr>
          <p:cNvSpPr txBox="1"/>
          <p:nvPr/>
        </p:nvSpPr>
        <p:spPr>
          <a:xfrm>
            <a:off x="4458898" y="1343224"/>
            <a:ext cx="298480" cy="360612"/>
          </a:xfrm>
          <a:prstGeom prst="rect">
            <a:avLst/>
          </a:prstGeom>
          <a:noFill/>
        </p:spPr>
        <p:txBody>
          <a:bodyPr wrap="none" rtlCol="0">
            <a:spAutoFit/>
          </a:bodyPr>
          <a:lstStyle/>
          <a:p>
            <a:pPr>
              <a:lnSpc>
                <a:spcPct val="120000"/>
              </a:lnSpc>
            </a:pPr>
            <a:r>
              <a:rPr lang="en-US" altLang="zh-CN" sz="1600" dirty="0">
                <a:cs typeface="+mn-ea"/>
                <a:sym typeface="+mn-lt"/>
              </a:rPr>
              <a:t>7</a:t>
            </a:r>
            <a:endParaRPr lang="zh-CN" altLang="en-US" sz="1600" dirty="0">
              <a:cs typeface="+mn-ea"/>
              <a:sym typeface="+mn-lt"/>
            </a:endParaRPr>
          </a:p>
        </p:txBody>
      </p:sp>
      <p:sp>
        <p:nvSpPr>
          <p:cNvPr id="35" name="文本框 34">
            <a:extLst>
              <a:ext uri="{FF2B5EF4-FFF2-40B4-BE49-F238E27FC236}">
                <a16:creationId xmlns:a16="http://schemas.microsoft.com/office/drawing/2014/main" id="{524B753C-845C-4CEC-834A-0E4C6E45D169}"/>
              </a:ext>
            </a:extLst>
          </p:cNvPr>
          <p:cNvSpPr txBox="1"/>
          <p:nvPr/>
        </p:nvSpPr>
        <p:spPr>
          <a:xfrm>
            <a:off x="4655545" y="1343224"/>
            <a:ext cx="298480" cy="360612"/>
          </a:xfrm>
          <a:prstGeom prst="rect">
            <a:avLst/>
          </a:prstGeom>
          <a:noFill/>
        </p:spPr>
        <p:txBody>
          <a:bodyPr wrap="none" rtlCol="0">
            <a:spAutoFit/>
          </a:bodyPr>
          <a:lstStyle/>
          <a:p>
            <a:pPr>
              <a:lnSpc>
                <a:spcPct val="120000"/>
              </a:lnSpc>
            </a:pPr>
            <a:r>
              <a:rPr lang="en-US" altLang="zh-CN" sz="1600" dirty="0">
                <a:cs typeface="+mn-ea"/>
                <a:sym typeface="+mn-lt"/>
              </a:rPr>
              <a:t>8</a:t>
            </a:r>
            <a:endParaRPr lang="zh-CN" altLang="en-US" sz="1600" dirty="0">
              <a:cs typeface="+mn-ea"/>
              <a:sym typeface="+mn-lt"/>
            </a:endParaRPr>
          </a:p>
        </p:txBody>
      </p:sp>
      <p:sp>
        <p:nvSpPr>
          <p:cNvPr id="36" name="文本框 35">
            <a:extLst>
              <a:ext uri="{FF2B5EF4-FFF2-40B4-BE49-F238E27FC236}">
                <a16:creationId xmlns:a16="http://schemas.microsoft.com/office/drawing/2014/main" id="{90015F59-67B0-4863-A887-E171AF90FFC9}"/>
              </a:ext>
            </a:extLst>
          </p:cNvPr>
          <p:cNvSpPr txBox="1"/>
          <p:nvPr/>
        </p:nvSpPr>
        <p:spPr>
          <a:xfrm>
            <a:off x="6621998" y="1343224"/>
            <a:ext cx="412292" cy="360612"/>
          </a:xfrm>
          <a:prstGeom prst="rect">
            <a:avLst/>
          </a:prstGeom>
          <a:noFill/>
        </p:spPr>
        <p:txBody>
          <a:bodyPr wrap="none" rtlCol="0">
            <a:spAutoFit/>
          </a:bodyPr>
          <a:lstStyle/>
          <a:p>
            <a:pPr>
              <a:lnSpc>
                <a:spcPct val="120000"/>
              </a:lnSpc>
            </a:pPr>
            <a:r>
              <a:rPr lang="en-US" altLang="zh-CN" sz="1600" dirty="0">
                <a:cs typeface="+mn-ea"/>
                <a:sym typeface="+mn-lt"/>
              </a:rPr>
              <a:t>15</a:t>
            </a:r>
            <a:endParaRPr lang="zh-CN" altLang="en-US" sz="1600" dirty="0">
              <a:cs typeface="+mn-ea"/>
              <a:sym typeface="+mn-lt"/>
            </a:endParaRPr>
          </a:p>
        </p:txBody>
      </p:sp>
      <p:sp>
        <p:nvSpPr>
          <p:cNvPr id="37" name="文本框 36">
            <a:extLst>
              <a:ext uri="{FF2B5EF4-FFF2-40B4-BE49-F238E27FC236}">
                <a16:creationId xmlns:a16="http://schemas.microsoft.com/office/drawing/2014/main" id="{6FEE1A25-DA34-4B82-8C7E-BD0DDEE50AFC}"/>
              </a:ext>
            </a:extLst>
          </p:cNvPr>
          <p:cNvSpPr txBox="1"/>
          <p:nvPr/>
        </p:nvSpPr>
        <p:spPr>
          <a:xfrm>
            <a:off x="6962678" y="1343224"/>
            <a:ext cx="412292" cy="360612"/>
          </a:xfrm>
          <a:prstGeom prst="rect">
            <a:avLst/>
          </a:prstGeom>
          <a:noFill/>
        </p:spPr>
        <p:txBody>
          <a:bodyPr wrap="none" rtlCol="0">
            <a:spAutoFit/>
          </a:bodyPr>
          <a:lstStyle/>
          <a:p>
            <a:pPr>
              <a:lnSpc>
                <a:spcPct val="120000"/>
              </a:lnSpc>
            </a:pPr>
            <a:r>
              <a:rPr lang="en-US" altLang="zh-CN" sz="1600" dirty="0">
                <a:cs typeface="+mn-ea"/>
                <a:sym typeface="+mn-lt"/>
              </a:rPr>
              <a:t>16</a:t>
            </a:r>
            <a:endParaRPr lang="zh-CN" altLang="en-US" sz="1600" dirty="0">
              <a:cs typeface="+mn-ea"/>
              <a:sym typeface="+mn-lt"/>
            </a:endParaRPr>
          </a:p>
        </p:txBody>
      </p:sp>
      <p:sp>
        <p:nvSpPr>
          <p:cNvPr id="38" name="文本框 37">
            <a:extLst>
              <a:ext uri="{FF2B5EF4-FFF2-40B4-BE49-F238E27FC236}">
                <a16:creationId xmlns:a16="http://schemas.microsoft.com/office/drawing/2014/main" id="{3F9592EC-11F8-4C2B-BFDE-44907E0900BD}"/>
              </a:ext>
            </a:extLst>
          </p:cNvPr>
          <p:cNvSpPr txBox="1"/>
          <p:nvPr/>
        </p:nvSpPr>
        <p:spPr>
          <a:xfrm>
            <a:off x="7493617" y="1343224"/>
            <a:ext cx="412292" cy="360612"/>
          </a:xfrm>
          <a:prstGeom prst="rect">
            <a:avLst/>
          </a:prstGeom>
          <a:noFill/>
        </p:spPr>
        <p:txBody>
          <a:bodyPr wrap="none" rtlCol="0">
            <a:spAutoFit/>
          </a:bodyPr>
          <a:lstStyle/>
          <a:p>
            <a:pPr>
              <a:lnSpc>
                <a:spcPct val="120000"/>
              </a:lnSpc>
            </a:pPr>
            <a:r>
              <a:rPr lang="en-US" altLang="zh-CN" sz="1600" dirty="0">
                <a:cs typeface="+mn-ea"/>
                <a:sym typeface="+mn-lt"/>
              </a:rPr>
              <a:t>18</a:t>
            </a:r>
            <a:endParaRPr lang="zh-CN" altLang="en-US" sz="1600" dirty="0">
              <a:cs typeface="+mn-ea"/>
              <a:sym typeface="+mn-lt"/>
            </a:endParaRPr>
          </a:p>
        </p:txBody>
      </p:sp>
      <p:sp>
        <p:nvSpPr>
          <p:cNvPr id="39" name="文本框 38">
            <a:extLst>
              <a:ext uri="{FF2B5EF4-FFF2-40B4-BE49-F238E27FC236}">
                <a16:creationId xmlns:a16="http://schemas.microsoft.com/office/drawing/2014/main" id="{67F25359-FD12-411B-85BE-BB96552B4A96}"/>
              </a:ext>
            </a:extLst>
          </p:cNvPr>
          <p:cNvSpPr txBox="1"/>
          <p:nvPr/>
        </p:nvSpPr>
        <p:spPr>
          <a:xfrm>
            <a:off x="7844712" y="1343224"/>
            <a:ext cx="412292" cy="360612"/>
          </a:xfrm>
          <a:prstGeom prst="rect">
            <a:avLst/>
          </a:prstGeom>
          <a:noFill/>
        </p:spPr>
        <p:txBody>
          <a:bodyPr wrap="none" rtlCol="0">
            <a:spAutoFit/>
          </a:bodyPr>
          <a:lstStyle/>
          <a:p>
            <a:pPr>
              <a:lnSpc>
                <a:spcPct val="120000"/>
              </a:lnSpc>
            </a:pPr>
            <a:r>
              <a:rPr lang="en-US" altLang="zh-CN" sz="1600" dirty="0">
                <a:cs typeface="+mn-ea"/>
                <a:sym typeface="+mn-lt"/>
              </a:rPr>
              <a:t>19</a:t>
            </a:r>
            <a:endParaRPr lang="zh-CN" altLang="en-US" sz="1600" dirty="0">
              <a:cs typeface="+mn-ea"/>
              <a:sym typeface="+mn-lt"/>
            </a:endParaRPr>
          </a:p>
        </p:txBody>
      </p:sp>
      <p:sp>
        <p:nvSpPr>
          <p:cNvPr id="40" name="文本框 39">
            <a:extLst>
              <a:ext uri="{FF2B5EF4-FFF2-40B4-BE49-F238E27FC236}">
                <a16:creationId xmlns:a16="http://schemas.microsoft.com/office/drawing/2014/main" id="{87BBE67C-915C-4FBA-AEFB-71FC14DCF4BF}"/>
              </a:ext>
            </a:extLst>
          </p:cNvPr>
          <p:cNvSpPr txBox="1"/>
          <p:nvPr/>
        </p:nvSpPr>
        <p:spPr>
          <a:xfrm>
            <a:off x="11325332" y="1343224"/>
            <a:ext cx="412292" cy="360612"/>
          </a:xfrm>
          <a:prstGeom prst="rect">
            <a:avLst/>
          </a:prstGeom>
          <a:noFill/>
        </p:spPr>
        <p:txBody>
          <a:bodyPr wrap="none" rtlCol="0">
            <a:spAutoFit/>
          </a:bodyPr>
          <a:lstStyle/>
          <a:p>
            <a:pPr>
              <a:lnSpc>
                <a:spcPct val="120000"/>
              </a:lnSpc>
            </a:pPr>
            <a:r>
              <a:rPr lang="en-US" altLang="zh-CN" sz="1600" dirty="0">
                <a:cs typeface="+mn-ea"/>
                <a:sym typeface="+mn-lt"/>
              </a:rPr>
              <a:t>31</a:t>
            </a:r>
            <a:endParaRPr lang="zh-CN" altLang="en-US" sz="1600" dirty="0">
              <a:cs typeface="+mn-ea"/>
              <a:sym typeface="+mn-lt"/>
            </a:endParaRPr>
          </a:p>
        </p:txBody>
      </p:sp>
      <p:sp>
        <p:nvSpPr>
          <p:cNvPr id="29" name="文本框 28">
            <a:extLst>
              <a:ext uri="{FF2B5EF4-FFF2-40B4-BE49-F238E27FC236}">
                <a16:creationId xmlns:a16="http://schemas.microsoft.com/office/drawing/2014/main" id="{DDA1FDD3-84BD-4525-8850-E7274FDF9DED}"/>
              </a:ext>
            </a:extLst>
          </p:cNvPr>
          <p:cNvSpPr txBox="1"/>
          <p:nvPr/>
        </p:nvSpPr>
        <p:spPr>
          <a:xfrm>
            <a:off x="11531478" y="4132598"/>
            <a:ext cx="311304" cy="394210"/>
          </a:xfrm>
          <a:prstGeom prst="rect">
            <a:avLst/>
          </a:prstGeom>
          <a:noFill/>
        </p:spPr>
        <p:txBody>
          <a:bodyPr wrap="none" rtlCol="0">
            <a:spAutoFit/>
          </a:bodyPr>
          <a:lstStyle/>
          <a:p>
            <a:pPr>
              <a:lnSpc>
                <a:spcPct val="120000"/>
              </a:lnSpc>
            </a:pPr>
            <a:r>
              <a:rPr lang="zh-CN" altLang="en-US" dirty="0">
                <a:cs typeface="+mn-ea"/>
                <a:sym typeface="+mn-lt"/>
              </a:rPr>
              <a:t>≈</a:t>
            </a:r>
          </a:p>
        </p:txBody>
      </p:sp>
    </p:spTree>
    <p:custDataLst>
      <p:tags r:id="rId1"/>
    </p:custDataLst>
    <p:extLst>
      <p:ext uri="{BB962C8B-B14F-4D97-AF65-F5344CB8AC3E}">
        <p14:creationId xmlns:p14="http://schemas.microsoft.com/office/powerpoint/2010/main" val="371376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0390A11-78D9-4E48-B6DB-5EC74C3A0CEA}"/>
              </a:ext>
            </a:extLst>
          </p:cNvPr>
          <p:cNvPicPr>
            <a:picLocks noChangeAspect="1"/>
          </p:cNvPicPr>
          <p:nvPr/>
        </p:nvPicPr>
        <p:blipFill>
          <a:blip r:embed="rId3"/>
          <a:stretch>
            <a:fillRect/>
          </a:stretch>
        </p:blipFill>
        <p:spPr>
          <a:xfrm>
            <a:off x="1378064" y="1060907"/>
            <a:ext cx="9632515" cy="3133903"/>
          </a:xfrm>
          <a:prstGeom prst="rect">
            <a:avLst/>
          </a:prstGeom>
        </p:spPr>
      </p:pic>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73102" y="4280396"/>
            <a:ext cx="10337478" cy="1778760"/>
          </a:xfrm>
        </p:spPr>
        <p:txBody>
          <a:bodyPr vert="horz" lIns="91440" tIns="45720" rIns="91440" bIns="45720" rtlCol="0">
            <a:normAutofit fontScale="92500" lnSpcReduction="2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版本号（</a:t>
            </a:r>
            <a:r>
              <a:rPr lang="en-US" altLang="zh-CN" sz="2400" dirty="0">
                <a:solidFill>
                  <a:schemeClr val="accent1"/>
                </a:solidFill>
                <a:cs typeface="+mn-ea"/>
                <a:sym typeface="+mn-lt"/>
              </a:rPr>
              <a:t>Version</a:t>
            </a:r>
            <a:r>
              <a:rPr lang="zh-CN" altLang="en-US" sz="2400" dirty="0">
                <a:solidFill>
                  <a:schemeClr val="accent1"/>
                </a:solidFill>
                <a:cs typeface="+mn-ea"/>
                <a:sym typeface="+mn-lt"/>
              </a:rPr>
              <a:t>）：</a:t>
            </a:r>
            <a:r>
              <a:rPr lang="en-US" altLang="zh-CN" sz="2400" dirty="0">
                <a:solidFill>
                  <a:schemeClr val="accent1"/>
                </a:solidFill>
                <a:cs typeface="+mn-ea"/>
                <a:sym typeface="+mn-lt"/>
              </a:rPr>
              <a:t>4</a:t>
            </a:r>
            <a:r>
              <a:rPr lang="zh-CN" altLang="en-US" sz="2400" dirty="0">
                <a:solidFill>
                  <a:schemeClr val="accent1"/>
                </a:solidFill>
                <a:cs typeface="+mn-ea"/>
                <a:sym typeface="+mn-lt"/>
              </a:rPr>
              <a:t>比特，目前</a:t>
            </a:r>
            <a:r>
              <a:rPr lang="en-US" altLang="zh-CN" sz="2400" dirty="0">
                <a:solidFill>
                  <a:schemeClr val="accent1"/>
                </a:solidFill>
                <a:cs typeface="+mn-ea"/>
                <a:sym typeface="+mn-lt"/>
              </a:rPr>
              <a:t>IP</a:t>
            </a:r>
            <a:r>
              <a:rPr lang="zh-CN" altLang="en-US" sz="2400" dirty="0">
                <a:solidFill>
                  <a:schemeClr val="accent1"/>
                </a:solidFill>
                <a:cs typeface="+mn-ea"/>
                <a:sym typeface="+mn-lt"/>
              </a:rPr>
              <a:t>协议的版本号为</a:t>
            </a:r>
            <a:r>
              <a:rPr lang="en-US" altLang="zh-CN" sz="2400" dirty="0">
                <a:solidFill>
                  <a:schemeClr val="accent1"/>
                </a:solidFill>
                <a:cs typeface="+mn-ea"/>
                <a:sym typeface="+mn-lt"/>
              </a:rPr>
              <a:t>4</a:t>
            </a:r>
            <a:r>
              <a:rPr lang="zh-CN" altLang="en-US" sz="2400" dirty="0">
                <a:solidFill>
                  <a:schemeClr val="accent1"/>
                </a:solidFill>
                <a:cs typeface="+mn-ea"/>
                <a:sym typeface="+mn-lt"/>
              </a:rPr>
              <a:t>，因此称为</a:t>
            </a:r>
            <a:r>
              <a:rPr lang="en-US" altLang="zh-CN" sz="2400" dirty="0">
                <a:solidFill>
                  <a:schemeClr val="accent1"/>
                </a:solidFill>
                <a:cs typeface="+mn-ea"/>
                <a:sym typeface="+mn-lt"/>
              </a:rPr>
              <a:t>IPv4</a:t>
            </a:r>
            <a:r>
              <a:rPr lang="zh-CN" altLang="en-US" sz="2400" dirty="0">
                <a:solidFill>
                  <a:schemeClr val="accent1"/>
                </a:solidFill>
                <a:cs typeface="+mn-ea"/>
                <a:sym typeface="+mn-lt"/>
              </a:rPr>
              <a:t>。最新</a:t>
            </a:r>
            <a:r>
              <a:rPr lang="en-US" altLang="zh-CN" sz="2400" dirty="0">
                <a:solidFill>
                  <a:schemeClr val="accent1"/>
                </a:solidFill>
                <a:cs typeface="+mn-ea"/>
                <a:sym typeface="+mn-lt"/>
              </a:rPr>
              <a:t>IP</a:t>
            </a:r>
            <a:r>
              <a:rPr lang="zh-CN" altLang="en-US" sz="2400" dirty="0">
                <a:solidFill>
                  <a:schemeClr val="accent1"/>
                </a:solidFill>
                <a:cs typeface="+mn-ea"/>
                <a:sym typeface="+mn-lt"/>
              </a:rPr>
              <a:t>协议版本号为</a:t>
            </a:r>
            <a:r>
              <a:rPr lang="en-US" altLang="zh-CN" sz="2400" dirty="0">
                <a:solidFill>
                  <a:schemeClr val="accent1"/>
                </a:solidFill>
                <a:cs typeface="+mn-ea"/>
                <a:sym typeface="+mn-lt"/>
              </a:rPr>
              <a:t>6</a:t>
            </a:r>
            <a:r>
              <a:rPr lang="zh-CN" altLang="en-US" sz="2400" dirty="0">
                <a:solidFill>
                  <a:schemeClr val="accent1"/>
                </a:solidFill>
                <a:cs typeface="+mn-ea"/>
                <a:sym typeface="+mn-lt"/>
              </a:rPr>
              <a:t>，称为</a:t>
            </a:r>
            <a:r>
              <a:rPr lang="en-US" altLang="zh-CN" sz="2400" dirty="0">
                <a:solidFill>
                  <a:schemeClr val="accent1"/>
                </a:solidFill>
                <a:cs typeface="+mn-ea"/>
                <a:sym typeface="+mn-lt"/>
              </a:rPr>
              <a:t>IPv6</a:t>
            </a:r>
            <a:r>
              <a:rPr lang="zh-CN" altLang="en-US" sz="2400" dirty="0">
                <a:solidFill>
                  <a:schemeClr val="accent1"/>
                </a:solidFill>
                <a:cs typeface="+mn-ea"/>
                <a:sym typeface="+mn-lt"/>
              </a:rPr>
              <a:t>。</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首部长度（</a:t>
            </a:r>
            <a:r>
              <a:rPr lang="en-US" altLang="zh-CN" sz="2400" dirty="0">
                <a:solidFill>
                  <a:schemeClr val="accent1"/>
                </a:solidFill>
                <a:cs typeface="+mn-ea"/>
                <a:sym typeface="+mn-lt"/>
              </a:rPr>
              <a:t>IHL – Internet Header Length</a:t>
            </a:r>
            <a:r>
              <a:rPr lang="zh-CN" altLang="en-US" sz="2400" dirty="0">
                <a:solidFill>
                  <a:schemeClr val="accent1"/>
                </a:solidFill>
                <a:cs typeface="+mn-ea"/>
                <a:sym typeface="+mn-lt"/>
              </a:rPr>
              <a:t>）：</a:t>
            </a:r>
            <a:r>
              <a:rPr lang="en-US" altLang="zh-CN" sz="2400" dirty="0">
                <a:solidFill>
                  <a:schemeClr val="accent1"/>
                </a:solidFill>
                <a:cs typeface="+mn-ea"/>
                <a:sym typeface="+mn-lt"/>
              </a:rPr>
              <a:t>4</a:t>
            </a:r>
            <a:r>
              <a:rPr lang="zh-CN" altLang="en-US" sz="2400" dirty="0">
                <a:solidFill>
                  <a:schemeClr val="accent1"/>
                </a:solidFill>
                <a:cs typeface="+mn-ea"/>
                <a:sym typeface="+mn-lt"/>
              </a:rPr>
              <a:t>比特。首部长度指的是首部占</a:t>
            </a:r>
            <a:r>
              <a:rPr lang="en-US" altLang="zh-CN" sz="2400" dirty="0">
                <a:solidFill>
                  <a:schemeClr val="accent1"/>
                </a:solidFill>
                <a:cs typeface="+mn-ea"/>
                <a:sym typeface="+mn-lt"/>
              </a:rPr>
              <a:t>32bit</a:t>
            </a:r>
            <a:r>
              <a:rPr lang="zh-CN" altLang="en-US" sz="2400" dirty="0">
                <a:solidFill>
                  <a:schemeClr val="accent1"/>
                </a:solidFill>
                <a:cs typeface="+mn-ea"/>
                <a:sym typeface="+mn-lt"/>
              </a:rPr>
              <a:t>字（</a:t>
            </a:r>
            <a:r>
              <a:rPr lang="en-US" altLang="zh-CN" sz="2400" dirty="0">
                <a:solidFill>
                  <a:schemeClr val="accent1"/>
                </a:solidFill>
                <a:cs typeface="+mn-ea"/>
                <a:sym typeface="+mn-lt"/>
              </a:rPr>
              <a:t>4</a:t>
            </a:r>
            <a:r>
              <a:rPr lang="zh-CN" altLang="en-US" sz="2400" dirty="0">
                <a:solidFill>
                  <a:schemeClr val="accent1"/>
                </a:solidFill>
                <a:cs typeface="+mn-ea"/>
                <a:sym typeface="+mn-lt"/>
              </a:rPr>
              <a:t>个字节）的数量，包括可选字段，最长为</a:t>
            </a:r>
            <a:r>
              <a:rPr lang="en-US" altLang="zh-CN" sz="2400" dirty="0">
                <a:solidFill>
                  <a:schemeClr val="accent1"/>
                </a:solidFill>
                <a:cs typeface="+mn-ea"/>
                <a:sym typeface="+mn-lt"/>
              </a:rPr>
              <a:t>60</a:t>
            </a:r>
            <a:r>
              <a:rPr lang="zh-CN" altLang="en-US" sz="2400" dirty="0">
                <a:solidFill>
                  <a:schemeClr val="accent1"/>
                </a:solidFill>
                <a:cs typeface="+mn-ea"/>
                <a:sym typeface="+mn-lt"/>
              </a:rPr>
              <a:t>个字节。对于一般数据报（没有任何任选项），该字段的值为</a:t>
            </a:r>
            <a:r>
              <a:rPr lang="en-US" altLang="zh-CN" sz="2400" dirty="0">
                <a:solidFill>
                  <a:schemeClr val="accent1"/>
                </a:solidFill>
                <a:cs typeface="+mn-ea"/>
                <a:sym typeface="+mn-lt"/>
              </a:rPr>
              <a:t>5</a:t>
            </a:r>
            <a:r>
              <a:rPr lang="zh-CN" altLang="en-US" sz="2400" dirty="0">
                <a:solidFill>
                  <a:schemeClr val="accent1"/>
                </a:solidFill>
                <a:cs typeface="+mn-ea"/>
                <a:sym typeface="+mn-lt"/>
              </a:rPr>
              <a:t>，即首部长度为</a:t>
            </a:r>
            <a:r>
              <a:rPr lang="en-US" altLang="zh-CN" sz="2400" dirty="0">
                <a:solidFill>
                  <a:schemeClr val="accent1"/>
                </a:solidFill>
                <a:cs typeface="+mn-ea"/>
                <a:sym typeface="+mn-lt"/>
              </a:rPr>
              <a:t>20</a:t>
            </a:r>
            <a:r>
              <a:rPr lang="zh-CN" altLang="en-US" sz="2400" dirty="0">
                <a:solidFill>
                  <a:schemeClr val="accent1"/>
                </a:solidFill>
                <a:cs typeface="+mn-ea"/>
                <a:sym typeface="+mn-lt"/>
              </a:rPr>
              <a:t>字节。</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5" name="Rectangle 32">
            <a:extLst>
              <a:ext uri="{FF2B5EF4-FFF2-40B4-BE49-F238E27FC236}">
                <a16:creationId xmlns:a16="http://schemas.microsoft.com/office/drawing/2014/main" id="{CE935322-8834-EDF9-C53B-6DD13335E3AA}"/>
              </a:ext>
            </a:extLst>
          </p:cNvPr>
          <p:cNvSpPr>
            <a:spLocks noChangeArrowheads="1"/>
          </p:cNvSpPr>
          <p:nvPr/>
        </p:nvSpPr>
        <p:spPr bwMode="auto">
          <a:xfrm>
            <a:off x="1635598" y="1257301"/>
            <a:ext cx="865187" cy="287337"/>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7" name="Rectangle 33">
            <a:extLst>
              <a:ext uri="{FF2B5EF4-FFF2-40B4-BE49-F238E27FC236}">
                <a16:creationId xmlns:a16="http://schemas.microsoft.com/office/drawing/2014/main" id="{C5A9DCF8-F30C-4E02-C84C-B99CD114FACE}"/>
              </a:ext>
            </a:extLst>
          </p:cNvPr>
          <p:cNvSpPr>
            <a:spLocks noChangeArrowheads="1"/>
          </p:cNvSpPr>
          <p:nvPr/>
        </p:nvSpPr>
        <p:spPr bwMode="auto">
          <a:xfrm>
            <a:off x="2785855" y="1257300"/>
            <a:ext cx="865188" cy="287337"/>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8" name="日期占位符 3">
            <a:extLst>
              <a:ext uri="{FF2B5EF4-FFF2-40B4-BE49-F238E27FC236}">
                <a16:creationId xmlns:a16="http://schemas.microsoft.com/office/drawing/2014/main" id="{30C78E12-7967-870F-626F-C17CC9F4FA80}"/>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9" name="页脚占位符 4">
            <a:extLst>
              <a:ext uri="{FF2B5EF4-FFF2-40B4-BE49-F238E27FC236}">
                <a16:creationId xmlns:a16="http://schemas.microsoft.com/office/drawing/2014/main" id="{4CA1E12A-A3C5-09CF-4DFC-26A16D456EF2}"/>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10" name="灯片编号占位符 5">
            <a:extLst>
              <a:ext uri="{FF2B5EF4-FFF2-40B4-BE49-F238E27FC236}">
                <a16:creationId xmlns:a16="http://schemas.microsoft.com/office/drawing/2014/main" id="{204D015D-3D0C-96DD-BE08-E460B6675161}"/>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69</a:t>
            </a:fld>
            <a:endParaRPr lang="en-US">
              <a:cs typeface="+mn-ea"/>
              <a:sym typeface="+mn-lt"/>
            </a:endParaRPr>
          </a:p>
        </p:txBody>
      </p:sp>
    </p:spTree>
    <p:custDataLst>
      <p:tags r:id="rId1"/>
    </p:custDataLst>
    <p:extLst>
      <p:ext uri="{BB962C8B-B14F-4D97-AF65-F5344CB8AC3E}">
        <p14:creationId xmlns:p14="http://schemas.microsoft.com/office/powerpoint/2010/main" val="28995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35829-7BA3-CBA4-CB52-E298267F8E22}"/>
              </a:ext>
            </a:extLst>
          </p:cNvPr>
          <p:cNvSpPr>
            <a:spLocks noGrp="1"/>
          </p:cNvSpPr>
          <p:nvPr>
            <p:ph type="title"/>
          </p:nvPr>
        </p:nvSpPr>
        <p:spPr>
          <a:xfrm>
            <a:off x="1044862" y="128587"/>
            <a:ext cx="10474038" cy="900112"/>
          </a:xfrm>
        </p:spPr>
        <p:txBody>
          <a:bodyPr>
            <a:normAutofit/>
          </a:bodyPr>
          <a:lstStyle/>
          <a:p>
            <a:pPr>
              <a:lnSpc>
                <a:spcPct val="120000"/>
              </a:lnSpc>
            </a:pPr>
            <a:r>
              <a:rPr lang="en-US" altLang="zh-CN" sz="3200" dirty="0">
                <a:cs typeface="+mn-ea"/>
                <a:sym typeface="+mn-lt"/>
              </a:rPr>
              <a:t>IP</a:t>
            </a:r>
            <a:r>
              <a:rPr lang="zh-CN" altLang="en-US" sz="3200" dirty="0">
                <a:cs typeface="+mn-ea"/>
                <a:sym typeface="+mn-lt"/>
              </a:rPr>
              <a:t>层为何选择面向无连接的服务（</a:t>
            </a:r>
            <a:r>
              <a:rPr lang="zh-CN" altLang="en-US" sz="3200" dirty="0">
                <a:latin typeface="+mn-lt"/>
                <a:ea typeface="+mn-ea"/>
                <a:cs typeface="+mn-ea"/>
                <a:sym typeface="+mn-lt"/>
              </a:rPr>
              <a:t>面向无连接服务的好处）</a:t>
            </a:r>
          </a:p>
        </p:txBody>
      </p:sp>
      <p:sp>
        <p:nvSpPr>
          <p:cNvPr id="3" name="内容占位符 2">
            <a:extLst>
              <a:ext uri="{FF2B5EF4-FFF2-40B4-BE49-F238E27FC236}">
                <a16:creationId xmlns:a16="http://schemas.microsoft.com/office/drawing/2014/main" id="{B5508952-F7F5-A086-475F-B7B92097E8D0}"/>
              </a:ext>
            </a:extLst>
          </p:cNvPr>
          <p:cNvSpPr>
            <a:spLocks noGrp="1"/>
          </p:cNvSpPr>
          <p:nvPr>
            <p:ph idx="1"/>
          </p:nvPr>
        </p:nvSpPr>
        <p:spPr>
          <a:xfrm>
            <a:off x="847898" y="1130300"/>
            <a:ext cx="10474037" cy="5003800"/>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网络层不提供端到端的可靠传输服务，网络中的设备不必维护和保存海量的连接状态，这可以降低网络设备的技术复杂度，从而降低网络设备的成本及价格（与传统电信网的设备相比较）。</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面向无连接服务的网络层可以满足所有应用的需求，并提高网络的生存能力，降低网络的造价</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对于需要可靠性交付的应用，传输层在网络层提供的无连接服务的基础上，通过差错处理、流量控制、超时重传等机制实现可靠的通信，并在终端上实现</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因特网发展到今日的规模，充分证明了当初采用分层设计思想和端到端设计原则的正确性。 </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C04B8CAA-F403-6C83-E776-FFD7EB906995}"/>
              </a:ext>
            </a:extLst>
          </p:cNvPr>
          <p:cNvSpPr>
            <a:spLocks noGrp="1"/>
          </p:cNvSpPr>
          <p:nvPr>
            <p:ph type="dt" sz="half" idx="10"/>
          </p:nvPr>
        </p:nvSpPr>
        <p:spPr/>
        <p:txBody>
          <a:bodyPr/>
          <a:lstStyle/>
          <a:p>
            <a:pPr>
              <a:lnSpc>
                <a:spcPct val="120000"/>
              </a:lnSpc>
            </a:pPr>
            <a:fld id="{D5E3E956-CB5F-4AFA-861C-AF9FBEA77A5E}"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B55FA873-86AC-45E4-99C4-D3899A4EF7C6}"/>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11D2109-0258-FF88-D375-6A7D1AA82296}"/>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7</a:t>
            </a:fld>
            <a:endParaRPr lang="en-US">
              <a:cs typeface="+mn-ea"/>
              <a:sym typeface="+mn-lt"/>
            </a:endParaRPr>
          </a:p>
        </p:txBody>
      </p:sp>
    </p:spTree>
    <p:extLst>
      <p:ext uri="{BB962C8B-B14F-4D97-AF65-F5344CB8AC3E}">
        <p14:creationId xmlns:p14="http://schemas.microsoft.com/office/powerpoint/2010/main" val="30892714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053880C-07E1-48E2-9891-B1D0FF97F92F}"/>
              </a:ext>
            </a:extLst>
          </p:cNvPr>
          <p:cNvPicPr>
            <a:picLocks noChangeAspect="1"/>
          </p:cNvPicPr>
          <p:nvPr/>
        </p:nvPicPr>
        <p:blipFill>
          <a:blip r:embed="rId3"/>
          <a:stretch>
            <a:fillRect/>
          </a:stretch>
        </p:blipFill>
        <p:spPr>
          <a:xfrm>
            <a:off x="1378064" y="1060907"/>
            <a:ext cx="9632515" cy="3133903"/>
          </a:xfrm>
          <a:prstGeom prst="rect">
            <a:avLst/>
          </a:prstGeom>
        </p:spPr>
      </p:pic>
      <p:sp>
        <p:nvSpPr>
          <p:cNvPr id="12" name="内容占位符 1">
            <a:extLst>
              <a:ext uri="{FF2B5EF4-FFF2-40B4-BE49-F238E27FC236}">
                <a16:creationId xmlns:a16="http://schemas.microsoft.com/office/drawing/2014/main" id="{CF64A72C-E905-546B-178B-2017131DA7AE}"/>
              </a:ext>
            </a:extLst>
          </p:cNvPr>
          <p:cNvSpPr txBox="1">
            <a:spLocks/>
          </p:cNvSpPr>
          <p:nvPr/>
        </p:nvSpPr>
        <p:spPr>
          <a:xfrm>
            <a:off x="660400" y="4383394"/>
            <a:ext cx="10633947" cy="1655665"/>
          </a:xfrm>
          <a:prstGeom prst="rect">
            <a:avLst/>
          </a:prstGeom>
        </p:spPr>
        <p:txBody>
          <a:bodyPr vert="horz" lIns="91440" tIns="45720" rIns="91440" bIns="45720" rtlCol="0">
            <a:normAutofit lnSpcReduction="10000"/>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区分服务（</a:t>
            </a:r>
            <a:r>
              <a:rPr lang="en-US" altLang="zh-CN" dirty="0">
                <a:sym typeface="+mn-lt"/>
              </a:rPr>
              <a:t>DS</a:t>
            </a:r>
            <a:r>
              <a:rPr lang="zh-CN" altLang="en-US" dirty="0">
                <a:sym typeface="+mn-lt"/>
              </a:rPr>
              <a:t>）：</a:t>
            </a:r>
            <a:r>
              <a:rPr lang="en-US" altLang="zh-CN" dirty="0">
                <a:sym typeface="+mn-lt"/>
              </a:rPr>
              <a:t>8</a:t>
            </a:r>
            <a:r>
              <a:rPr lang="zh-CN" altLang="en-US" dirty="0">
                <a:sym typeface="+mn-lt"/>
              </a:rPr>
              <a:t>比特。该字段最初称为服务类型（</a:t>
            </a:r>
            <a:r>
              <a:rPr lang="en-US" altLang="zh-CN" dirty="0">
                <a:sym typeface="+mn-lt"/>
              </a:rPr>
              <a:t>TOS</a:t>
            </a:r>
            <a:r>
              <a:rPr lang="zh-CN" altLang="en-US" dirty="0">
                <a:sym typeface="+mn-lt"/>
              </a:rPr>
              <a:t>），但并未被真正使用过。</a:t>
            </a:r>
            <a:r>
              <a:rPr lang="en-US" altLang="zh-CN" dirty="0">
                <a:sym typeface="+mn-lt"/>
              </a:rPr>
              <a:t>1998</a:t>
            </a:r>
            <a:r>
              <a:rPr lang="zh-CN" altLang="en-US" dirty="0">
                <a:sym typeface="+mn-lt"/>
              </a:rPr>
              <a:t>年，</a:t>
            </a:r>
            <a:r>
              <a:rPr lang="en-US" altLang="zh-CN" dirty="0">
                <a:sym typeface="+mn-lt"/>
              </a:rPr>
              <a:t>IETF</a:t>
            </a:r>
            <a:r>
              <a:rPr lang="zh-CN" altLang="en-US" dirty="0">
                <a:sym typeface="+mn-lt"/>
              </a:rPr>
              <a:t>重新启用了这个字段，并更名为区分服务。现在：</a:t>
            </a:r>
            <a:endParaRPr lang="en-US" altLang="zh-CN" dirty="0">
              <a:sym typeface="+mn-lt"/>
            </a:endParaRPr>
          </a:p>
          <a:p>
            <a:pPr lvl="1"/>
            <a:r>
              <a:rPr lang="zh-CN" altLang="en-US" dirty="0">
                <a:sym typeface="+mn-lt"/>
              </a:rPr>
              <a:t>前</a:t>
            </a:r>
            <a:r>
              <a:rPr lang="en-US" altLang="zh-CN" dirty="0">
                <a:sym typeface="+mn-lt"/>
              </a:rPr>
              <a:t>6</a:t>
            </a:r>
            <a:r>
              <a:rPr lang="zh-CN" altLang="en-US" dirty="0">
                <a:sym typeface="+mn-lt"/>
              </a:rPr>
              <a:t>位用来标记数据报的服务类别；</a:t>
            </a:r>
            <a:endParaRPr lang="en-US" altLang="zh-CN" dirty="0">
              <a:sym typeface="+mn-lt"/>
            </a:endParaRPr>
          </a:p>
          <a:p>
            <a:pPr lvl="1"/>
            <a:r>
              <a:rPr lang="zh-CN" altLang="en-US" dirty="0">
                <a:sym typeface="+mn-lt"/>
              </a:rPr>
              <a:t>后</a:t>
            </a:r>
            <a:r>
              <a:rPr lang="en-US" altLang="zh-CN" dirty="0">
                <a:sym typeface="+mn-lt"/>
              </a:rPr>
              <a:t>2</a:t>
            </a:r>
            <a:r>
              <a:rPr lang="zh-CN" altLang="en-US" dirty="0">
                <a:sym typeface="+mn-lt"/>
              </a:rPr>
              <a:t>位用来携带显示拥塞通知信息。</a:t>
            </a:r>
            <a:endParaRPr lang="en-US" altLang="zh-CN" dirty="0">
              <a:sym typeface="+mn-lt"/>
            </a:endParaRPr>
          </a:p>
          <a:p>
            <a:endParaRPr lang="zh-CN" altLang="en-US" dirty="0">
              <a:sym typeface="+mn-lt"/>
            </a:endParaRP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22056510-CF76-1177-E203-F5014AA39429}"/>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3CE71F34-3787-2896-307D-C3859438C44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F56113-E8D1-AEEB-FCC4-F40A4A03BD5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70</a:t>
            </a:fld>
            <a:endParaRPr lang="en-US">
              <a:cs typeface="+mn-ea"/>
              <a:sym typeface="+mn-lt"/>
            </a:endParaRPr>
          </a:p>
        </p:txBody>
      </p:sp>
      <p:sp>
        <p:nvSpPr>
          <p:cNvPr id="9" name="Rectangle 32">
            <a:extLst>
              <a:ext uri="{FF2B5EF4-FFF2-40B4-BE49-F238E27FC236}">
                <a16:creationId xmlns:a16="http://schemas.microsoft.com/office/drawing/2014/main" id="{677AF532-E229-6B23-0BCB-EA0571D2D93D}"/>
              </a:ext>
            </a:extLst>
          </p:cNvPr>
          <p:cNvSpPr>
            <a:spLocks noChangeArrowheads="1"/>
          </p:cNvSpPr>
          <p:nvPr/>
        </p:nvSpPr>
        <p:spPr bwMode="auto">
          <a:xfrm>
            <a:off x="3852862" y="1230006"/>
            <a:ext cx="2243137" cy="313659"/>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Tree>
    <p:custDataLst>
      <p:tags r:id="rId1"/>
    </p:custDataLst>
    <p:extLst>
      <p:ext uri="{BB962C8B-B14F-4D97-AF65-F5344CB8AC3E}">
        <p14:creationId xmlns:p14="http://schemas.microsoft.com/office/powerpoint/2010/main" val="1483631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a:extLst>
              <a:ext uri="{FF2B5EF4-FFF2-40B4-BE49-F238E27FC236}">
                <a16:creationId xmlns:a16="http://schemas.microsoft.com/office/drawing/2014/main" id="{CF64A72C-E905-546B-178B-2017131DA7AE}"/>
              </a:ext>
            </a:extLst>
          </p:cNvPr>
          <p:cNvSpPr txBox="1">
            <a:spLocks/>
          </p:cNvSpPr>
          <p:nvPr/>
        </p:nvSpPr>
        <p:spPr>
          <a:xfrm>
            <a:off x="660400" y="4354365"/>
            <a:ext cx="10350179" cy="1825371"/>
          </a:xfrm>
          <a:prstGeom prst="rect">
            <a:avLst/>
          </a:prstGeom>
        </p:spPr>
        <p:txBody>
          <a:bodyPr vert="horz" lIns="91440" tIns="45720" rIns="91440" bIns="45720" rtlCol="0">
            <a:normAutofit/>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总长度（</a:t>
            </a:r>
            <a:r>
              <a:rPr lang="en-US" altLang="zh-CN" dirty="0">
                <a:sym typeface="+mn-lt"/>
              </a:rPr>
              <a:t>Total Length</a:t>
            </a:r>
            <a:r>
              <a:rPr lang="zh-CN" altLang="en-US" dirty="0">
                <a:sym typeface="+mn-lt"/>
              </a:rPr>
              <a:t>）：</a:t>
            </a:r>
            <a:r>
              <a:rPr lang="en-US" altLang="zh-CN" dirty="0">
                <a:sym typeface="+mn-lt"/>
              </a:rPr>
              <a:t>16</a:t>
            </a:r>
            <a:r>
              <a:rPr lang="zh-CN" altLang="en-US" dirty="0">
                <a:sym typeface="+mn-lt"/>
              </a:rPr>
              <a:t>比特。总长度字段是指整个</a:t>
            </a:r>
            <a:r>
              <a:rPr lang="en-US" altLang="zh-CN" dirty="0">
                <a:sym typeface="+mn-lt"/>
              </a:rPr>
              <a:t>IP</a:t>
            </a:r>
            <a:r>
              <a:rPr lang="zh-CN" altLang="en-US" dirty="0">
                <a:sym typeface="+mn-lt"/>
              </a:rPr>
              <a:t>数据报的长度，以字节为单位（</a:t>
            </a:r>
            <a:r>
              <a:rPr lang="en-US" altLang="zh-CN" dirty="0">
                <a:sym typeface="+mn-lt"/>
              </a:rPr>
              <a:t>IP</a:t>
            </a:r>
            <a:r>
              <a:rPr lang="zh-CN" altLang="en-US" dirty="0">
                <a:sym typeface="+mn-lt"/>
              </a:rPr>
              <a:t>首部加上数据）。由于该字段长度为</a:t>
            </a:r>
            <a:r>
              <a:rPr lang="en-US" altLang="zh-CN" dirty="0">
                <a:sym typeface="+mn-lt"/>
              </a:rPr>
              <a:t>16</a:t>
            </a:r>
            <a:r>
              <a:rPr lang="zh-CN" altLang="en-US" dirty="0">
                <a:sym typeface="+mn-lt"/>
              </a:rPr>
              <a:t>比特，所以</a:t>
            </a:r>
            <a:r>
              <a:rPr lang="en-US" altLang="zh-CN" dirty="0">
                <a:sym typeface="+mn-lt"/>
              </a:rPr>
              <a:t>IP</a:t>
            </a:r>
            <a:r>
              <a:rPr lang="zh-CN" altLang="en-US" dirty="0">
                <a:sym typeface="+mn-lt"/>
              </a:rPr>
              <a:t>数据报的最大长度可达</a:t>
            </a:r>
            <a:r>
              <a:rPr lang="en-US" altLang="zh-CN" dirty="0">
                <a:sym typeface="+mn-lt"/>
              </a:rPr>
              <a:t>65536</a:t>
            </a:r>
            <a:r>
              <a:rPr lang="zh-CN" altLang="en-US" dirty="0">
                <a:sym typeface="+mn-lt"/>
              </a:rPr>
              <a:t>字节。</a:t>
            </a:r>
            <a:endParaRPr lang="en-US" altLang="zh-CN" dirty="0">
              <a:sym typeface="+mn-lt"/>
            </a:endParaRPr>
          </a:p>
          <a:p>
            <a:pPr lvl="1"/>
            <a:r>
              <a:rPr lang="zh-CN" altLang="en-US" dirty="0">
                <a:sym typeface="+mn-lt"/>
              </a:rPr>
              <a:t>当数据报被分段处理时，该字段不是指未分段前的数据报长度，而是指各分段的长度</a:t>
            </a: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22056510-CF76-1177-E203-F5014AA39429}"/>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CE71F34-3787-2896-307D-C3859438C44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F56113-E8D1-AEEB-FCC4-F40A4A03BD5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71</a:t>
            </a:fld>
            <a:endParaRPr lang="en-US">
              <a:cs typeface="+mn-ea"/>
              <a:sym typeface="+mn-lt"/>
            </a:endParaRPr>
          </a:p>
        </p:txBody>
      </p:sp>
      <p:sp>
        <p:nvSpPr>
          <p:cNvPr id="9" name="Rectangle 32">
            <a:extLst>
              <a:ext uri="{FF2B5EF4-FFF2-40B4-BE49-F238E27FC236}">
                <a16:creationId xmlns:a16="http://schemas.microsoft.com/office/drawing/2014/main" id="{677AF532-E229-6B23-0BCB-EA0571D2D93D}"/>
              </a:ext>
            </a:extLst>
          </p:cNvPr>
          <p:cNvSpPr>
            <a:spLocks noChangeArrowheads="1"/>
          </p:cNvSpPr>
          <p:nvPr/>
        </p:nvSpPr>
        <p:spPr bwMode="auto">
          <a:xfrm>
            <a:off x="6194321" y="1259035"/>
            <a:ext cx="4541002" cy="260683"/>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pic>
        <p:nvPicPr>
          <p:cNvPr id="15" name="图片 14">
            <a:extLst>
              <a:ext uri="{FF2B5EF4-FFF2-40B4-BE49-F238E27FC236}">
                <a16:creationId xmlns:a16="http://schemas.microsoft.com/office/drawing/2014/main" id="{3799AD62-BA7B-4E74-A0A7-159826B4B20C}"/>
              </a:ext>
            </a:extLst>
          </p:cNvPr>
          <p:cNvPicPr>
            <a:picLocks noChangeAspect="1"/>
          </p:cNvPicPr>
          <p:nvPr/>
        </p:nvPicPr>
        <p:blipFill>
          <a:blip r:embed="rId3"/>
          <a:stretch>
            <a:fillRect/>
          </a:stretch>
        </p:blipFill>
        <p:spPr>
          <a:xfrm>
            <a:off x="1378064" y="1060907"/>
            <a:ext cx="9632515" cy="3293458"/>
          </a:xfrm>
          <a:prstGeom prst="rect">
            <a:avLst/>
          </a:prstGeom>
        </p:spPr>
      </p:pic>
    </p:spTree>
    <p:custDataLst>
      <p:tags r:id="rId1"/>
    </p:custDataLst>
    <p:extLst>
      <p:ext uri="{BB962C8B-B14F-4D97-AF65-F5344CB8AC3E}">
        <p14:creationId xmlns:p14="http://schemas.microsoft.com/office/powerpoint/2010/main" val="1982849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0A7967D-5F90-4E6D-84B4-47054DC8C482}"/>
              </a:ext>
            </a:extLst>
          </p:cNvPr>
          <p:cNvPicPr>
            <a:picLocks noChangeAspect="1"/>
          </p:cNvPicPr>
          <p:nvPr/>
        </p:nvPicPr>
        <p:blipFill>
          <a:blip r:embed="rId3"/>
          <a:stretch>
            <a:fillRect/>
          </a:stretch>
        </p:blipFill>
        <p:spPr>
          <a:xfrm>
            <a:off x="1378064" y="1060907"/>
            <a:ext cx="9632515" cy="3412668"/>
          </a:xfrm>
          <a:prstGeom prst="rect">
            <a:avLst/>
          </a:prstGeom>
        </p:spPr>
      </p:pic>
      <p:sp>
        <p:nvSpPr>
          <p:cNvPr id="12" name="内容占位符 1">
            <a:extLst>
              <a:ext uri="{FF2B5EF4-FFF2-40B4-BE49-F238E27FC236}">
                <a16:creationId xmlns:a16="http://schemas.microsoft.com/office/drawing/2014/main" id="{CF64A72C-E905-546B-178B-2017131DA7AE}"/>
              </a:ext>
            </a:extLst>
          </p:cNvPr>
          <p:cNvSpPr txBox="1">
            <a:spLocks/>
          </p:cNvSpPr>
          <p:nvPr/>
        </p:nvSpPr>
        <p:spPr>
          <a:xfrm>
            <a:off x="660400" y="4473575"/>
            <a:ext cx="10603802" cy="1625774"/>
          </a:xfrm>
          <a:prstGeom prst="rect">
            <a:avLst/>
          </a:prstGeom>
        </p:spPr>
        <p:txBody>
          <a:bodyPr vert="horz" lIns="91440" tIns="45720" rIns="91440" bIns="45720" rtlCol="0">
            <a:normAutofit lnSpcReduction="1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标识（</a:t>
            </a:r>
            <a:r>
              <a:rPr lang="en-US" altLang="zh-CN" dirty="0">
                <a:sym typeface="+mn-lt"/>
              </a:rPr>
              <a:t>Identification</a:t>
            </a:r>
            <a:r>
              <a:rPr lang="zh-CN" altLang="en-US" dirty="0">
                <a:sym typeface="+mn-lt"/>
              </a:rPr>
              <a:t>）：</a:t>
            </a:r>
            <a:r>
              <a:rPr lang="en-US" altLang="zh-CN" dirty="0">
                <a:sym typeface="+mn-lt"/>
              </a:rPr>
              <a:t>16</a:t>
            </a:r>
            <a:r>
              <a:rPr lang="zh-CN" altLang="en-US" dirty="0">
                <a:sym typeface="+mn-lt"/>
              </a:rPr>
              <a:t>比特，唯一地标识主机发送的每一个数据报，通常每发送一个报文，其值自动加</a:t>
            </a:r>
            <a:r>
              <a:rPr lang="en-US" altLang="zh-CN" dirty="0">
                <a:sym typeface="+mn-lt"/>
              </a:rPr>
              <a:t>1</a:t>
            </a:r>
          </a:p>
          <a:p>
            <a:pPr lvl="1"/>
            <a:r>
              <a:rPr lang="zh-CN" altLang="en-US" dirty="0">
                <a:sym typeface="+mn-lt"/>
              </a:rPr>
              <a:t>如果数据包被分段以适应小型数据包的网络，那么同一数据报的每一个分片中都使用相同的标识号</a:t>
            </a:r>
            <a:endParaRPr lang="en-US" altLang="zh-CN" dirty="0">
              <a:sym typeface="+mn-lt"/>
            </a:endParaRP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22056510-CF76-1177-E203-F5014AA39429}"/>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CE71F34-3787-2896-307D-C3859438C44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F56113-E8D1-AEEB-FCC4-F40A4A03BD5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72</a:t>
            </a:fld>
            <a:endParaRPr lang="en-US">
              <a:cs typeface="+mn-ea"/>
              <a:sym typeface="+mn-lt"/>
            </a:endParaRPr>
          </a:p>
        </p:txBody>
      </p:sp>
      <p:sp>
        <p:nvSpPr>
          <p:cNvPr id="9" name="Rectangle 32">
            <a:extLst>
              <a:ext uri="{FF2B5EF4-FFF2-40B4-BE49-F238E27FC236}">
                <a16:creationId xmlns:a16="http://schemas.microsoft.com/office/drawing/2014/main" id="{677AF532-E229-6B23-0BCB-EA0571D2D93D}"/>
              </a:ext>
            </a:extLst>
          </p:cNvPr>
          <p:cNvSpPr>
            <a:spLocks noChangeArrowheads="1"/>
          </p:cNvSpPr>
          <p:nvPr/>
        </p:nvSpPr>
        <p:spPr bwMode="auto">
          <a:xfrm>
            <a:off x="1542215" y="1647825"/>
            <a:ext cx="4547435" cy="461541"/>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Tree>
    <p:custDataLst>
      <p:tags r:id="rId1"/>
    </p:custDataLst>
    <p:extLst>
      <p:ext uri="{BB962C8B-B14F-4D97-AF65-F5344CB8AC3E}">
        <p14:creationId xmlns:p14="http://schemas.microsoft.com/office/powerpoint/2010/main" val="3296751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867CD65-6985-4027-A059-2E761C8EC2D6}"/>
              </a:ext>
            </a:extLst>
          </p:cNvPr>
          <p:cNvPicPr>
            <a:picLocks noChangeAspect="1"/>
          </p:cNvPicPr>
          <p:nvPr/>
        </p:nvPicPr>
        <p:blipFill>
          <a:blip r:embed="rId3"/>
          <a:stretch>
            <a:fillRect/>
          </a:stretch>
        </p:blipFill>
        <p:spPr>
          <a:xfrm>
            <a:off x="1378064" y="1060907"/>
            <a:ext cx="9632515" cy="2583993"/>
          </a:xfrm>
          <a:prstGeom prst="rect">
            <a:avLst/>
          </a:prstGeom>
        </p:spPr>
      </p:pic>
      <p:sp>
        <p:nvSpPr>
          <p:cNvPr id="12" name="内容占位符 1">
            <a:extLst>
              <a:ext uri="{FF2B5EF4-FFF2-40B4-BE49-F238E27FC236}">
                <a16:creationId xmlns:a16="http://schemas.microsoft.com/office/drawing/2014/main" id="{CF64A72C-E905-546B-178B-2017131DA7AE}"/>
              </a:ext>
            </a:extLst>
          </p:cNvPr>
          <p:cNvSpPr txBox="1">
            <a:spLocks/>
          </p:cNvSpPr>
          <p:nvPr/>
        </p:nvSpPr>
        <p:spPr>
          <a:xfrm>
            <a:off x="660400" y="3644900"/>
            <a:ext cx="10858500" cy="2489200"/>
          </a:xfrm>
          <a:prstGeom prst="rect">
            <a:avLst/>
          </a:prstGeom>
        </p:spPr>
        <p:txBody>
          <a:bodyPr vert="horz" lIns="91440" tIns="45720" rIns="91440" bIns="45720" rtlCol="0">
            <a:normAutofit fontScale="92500" lnSpcReduction="2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标志（</a:t>
            </a:r>
            <a:r>
              <a:rPr lang="en-US" altLang="zh-CN" dirty="0">
                <a:sym typeface="+mn-lt"/>
              </a:rPr>
              <a:t>Flags</a:t>
            </a:r>
            <a:r>
              <a:rPr lang="zh-CN" altLang="en-US" dirty="0">
                <a:sym typeface="+mn-lt"/>
              </a:rPr>
              <a:t>）：</a:t>
            </a:r>
            <a:r>
              <a:rPr lang="en-US" altLang="zh-CN" dirty="0">
                <a:sym typeface="+mn-lt"/>
              </a:rPr>
              <a:t>3</a:t>
            </a:r>
            <a:r>
              <a:rPr lang="zh-CN" altLang="en-US" dirty="0">
                <a:sym typeface="+mn-lt"/>
              </a:rPr>
              <a:t>比特，目前只有</a:t>
            </a:r>
            <a:r>
              <a:rPr lang="en-US" altLang="zh-CN" dirty="0">
                <a:sym typeface="+mn-lt"/>
              </a:rPr>
              <a:t>2</a:t>
            </a:r>
            <a:r>
              <a:rPr lang="zh-CN" altLang="en-US" dirty="0">
                <a:sym typeface="+mn-lt"/>
              </a:rPr>
              <a:t>位有意义</a:t>
            </a:r>
          </a:p>
          <a:p>
            <a:pPr lvl="1"/>
            <a:r>
              <a:rPr lang="zh-CN" altLang="en-US" dirty="0">
                <a:sym typeface="+mn-lt"/>
              </a:rPr>
              <a:t>第</a:t>
            </a:r>
            <a:r>
              <a:rPr lang="en-US" altLang="zh-CN" dirty="0">
                <a:sym typeface="+mn-lt"/>
              </a:rPr>
              <a:t>1</a:t>
            </a:r>
            <a:r>
              <a:rPr lang="zh-CN" altLang="en-US" dirty="0">
                <a:sym typeface="+mn-lt"/>
              </a:rPr>
              <a:t>位没有使用</a:t>
            </a:r>
          </a:p>
          <a:p>
            <a:pPr lvl="1"/>
            <a:r>
              <a:rPr lang="zh-CN" altLang="en-US" dirty="0">
                <a:sym typeface="+mn-lt"/>
              </a:rPr>
              <a:t>第</a:t>
            </a:r>
            <a:r>
              <a:rPr lang="en-US" altLang="zh-CN" dirty="0">
                <a:sym typeface="+mn-lt"/>
              </a:rPr>
              <a:t>2</a:t>
            </a:r>
            <a:r>
              <a:rPr lang="zh-CN" altLang="en-US" dirty="0">
                <a:sym typeface="+mn-lt"/>
              </a:rPr>
              <a:t>位为</a:t>
            </a:r>
            <a:r>
              <a:rPr lang="en-US" altLang="zh-CN" dirty="0">
                <a:sym typeface="+mn-lt"/>
              </a:rPr>
              <a:t>DF</a:t>
            </a:r>
            <a:r>
              <a:rPr lang="zh-CN" altLang="en-US" dirty="0">
                <a:sym typeface="+mn-lt"/>
              </a:rPr>
              <a:t>（</a:t>
            </a:r>
            <a:r>
              <a:rPr lang="en-US" altLang="zh-CN" dirty="0">
                <a:sym typeface="+mn-lt"/>
              </a:rPr>
              <a:t>Don’t Fragment</a:t>
            </a:r>
            <a:r>
              <a:rPr lang="zh-CN" altLang="en-US" dirty="0">
                <a:sym typeface="+mn-lt"/>
              </a:rPr>
              <a:t>）位，该位被置</a:t>
            </a:r>
            <a:r>
              <a:rPr lang="en-US" altLang="zh-CN" dirty="0">
                <a:sym typeface="+mn-lt"/>
              </a:rPr>
              <a:t>1</a:t>
            </a:r>
            <a:r>
              <a:rPr lang="zh-CN" altLang="en-US" dirty="0">
                <a:sym typeface="+mn-lt"/>
              </a:rPr>
              <a:t>表示不要分段，它命令路由器不要将数据报分段，因为目的端不能重组分段。</a:t>
            </a:r>
          </a:p>
          <a:p>
            <a:pPr lvl="1"/>
            <a:r>
              <a:rPr lang="zh-CN" altLang="en-US" dirty="0">
                <a:sym typeface="+mn-lt"/>
              </a:rPr>
              <a:t>第</a:t>
            </a:r>
            <a:r>
              <a:rPr lang="en-US" altLang="zh-CN" dirty="0">
                <a:sym typeface="+mn-lt"/>
              </a:rPr>
              <a:t>3</a:t>
            </a:r>
            <a:r>
              <a:rPr lang="zh-CN" altLang="en-US" dirty="0">
                <a:sym typeface="+mn-lt"/>
              </a:rPr>
              <a:t>位是</a:t>
            </a:r>
            <a:r>
              <a:rPr lang="en-US" altLang="zh-CN" dirty="0">
                <a:sym typeface="+mn-lt"/>
              </a:rPr>
              <a:t>MF</a:t>
            </a:r>
            <a:r>
              <a:rPr lang="zh-CN" altLang="en-US" dirty="0">
                <a:sym typeface="+mn-lt"/>
              </a:rPr>
              <a:t>（</a:t>
            </a:r>
            <a:r>
              <a:rPr lang="en-US" altLang="zh-CN" dirty="0">
                <a:sym typeface="+mn-lt"/>
              </a:rPr>
              <a:t>More Fragments</a:t>
            </a:r>
            <a:r>
              <a:rPr lang="zh-CN" altLang="en-US" dirty="0">
                <a:sym typeface="+mn-lt"/>
              </a:rPr>
              <a:t>）位，该位被置</a:t>
            </a:r>
            <a:r>
              <a:rPr lang="en-US" altLang="zh-CN" dirty="0">
                <a:sym typeface="+mn-lt"/>
              </a:rPr>
              <a:t>1</a:t>
            </a:r>
            <a:r>
              <a:rPr lang="zh-CN" altLang="en-US" dirty="0">
                <a:sym typeface="+mn-lt"/>
              </a:rPr>
              <a:t>表示该分段后还有分段数据，除了最后一个分段外的所有分段</a:t>
            </a:r>
            <a:r>
              <a:rPr lang="en-US" altLang="zh-CN" dirty="0">
                <a:sym typeface="+mn-lt"/>
              </a:rPr>
              <a:t>MF</a:t>
            </a:r>
            <a:r>
              <a:rPr lang="zh-CN" altLang="en-US" dirty="0">
                <a:sym typeface="+mn-lt"/>
              </a:rPr>
              <a:t>位都置</a:t>
            </a:r>
            <a:r>
              <a:rPr lang="en-US" altLang="zh-CN" dirty="0">
                <a:sym typeface="+mn-lt"/>
              </a:rPr>
              <a:t>1</a:t>
            </a:r>
            <a:r>
              <a:rPr lang="zh-CN" altLang="en-US" dirty="0">
                <a:sym typeface="+mn-lt"/>
              </a:rPr>
              <a:t>最后一个分段</a:t>
            </a:r>
            <a:r>
              <a:rPr lang="en-US" altLang="zh-CN" dirty="0">
                <a:sym typeface="+mn-lt"/>
              </a:rPr>
              <a:t>MF</a:t>
            </a:r>
            <a:r>
              <a:rPr lang="zh-CN" altLang="en-US" dirty="0">
                <a:sym typeface="+mn-lt"/>
              </a:rPr>
              <a:t>位置</a:t>
            </a:r>
            <a:r>
              <a:rPr lang="en-US" altLang="zh-CN" dirty="0">
                <a:sym typeface="+mn-lt"/>
              </a:rPr>
              <a:t>0</a:t>
            </a:r>
            <a:r>
              <a:rPr lang="zh-CN" altLang="en-US" dirty="0">
                <a:sym typeface="+mn-lt"/>
              </a:rPr>
              <a:t>，接收端只有收到</a:t>
            </a:r>
            <a:r>
              <a:rPr lang="en-US" altLang="zh-CN" dirty="0">
                <a:sym typeface="+mn-lt"/>
              </a:rPr>
              <a:t>MF=0</a:t>
            </a:r>
            <a:r>
              <a:rPr lang="zh-CN" altLang="en-US" dirty="0">
                <a:sym typeface="+mn-lt"/>
              </a:rPr>
              <a:t>的分段数据后才尝试进行数据片的重组。</a:t>
            </a:r>
            <a:endParaRPr lang="en-US" altLang="zh-CN" dirty="0">
              <a:sym typeface="+mn-lt"/>
            </a:endParaRPr>
          </a:p>
          <a:p>
            <a:pPr lvl="1"/>
            <a:r>
              <a:rPr lang="zh-CN" altLang="en-US" dirty="0">
                <a:sym typeface="+mn-lt"/>
              </a:rPr>
              <a:t>是否分段与最大传送单元（</a:t>
            </a:r>
            <a:r>
              <a:rPr lang="en-US" altLang="zh-CN" dirty="0">
                <a:sym typeface="+mn-lt"/>
              </a:rPr>
              <a:t>MTU</a:t>
            </a:r>
            <a:r>
              <a:rPr lang="zh-CN" altLang="en-US" dirty="0">
                <a:sym typeface="+mn-lt"/>
              </a:rPr>
              <a:t>）有关</a:t>
            </a: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22056510-CF76-1177-E203-F5014AA39429}"/>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CE71F34-3787-2896-307D-C3859438C44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F56113-E8D1-AEEB-FCC4-F40A4A03BD5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73</a:t>
            </a:fld>
            <a:endParaRPr lang="en-US">
              <a:cs typeface="+mn-ea"/>
              <a:sym typeface="+mn-lt"/>
            </a:endParaRPr>
          </a:p>
        </p:txBody>
      </p:sp>
      <p:sp>
        <p:nvSpPr>
          <p:cNvPr id="9" name="Rectangle 32">
            <a:extLst>
              <a:ext uri="{FF2B5EF4-FFF2-40B4-BE49-F238E27FC236}">
                <a16:creationId xmlns:a16="http://schemas.microsoft.com/office/drawing/2014/main" id="{677AF532-E229-6B23-0BCB-EA0571D2D93D}"/>
              </a:ext>
            </a:extLst>
          </p:cNvPr>
          <p:cNvSpPr>
            <a:spLocks noChangeArrowheads="1"/>
          </p:cNvSpPr>
          <p:nvPr/>
        </p:nvSpPr>
        <p:spPr bwMode="auto">
          <a:xfrm>
            <a:off x="6194321" y="1534670"/>
            <a:ext cx="835744" cy="323627"/>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Tree>
    <p:custDataLst>
      <p:tags r:id="rId1"/>
    </p:custDataLst>
    <p:extLst>
      <p:ext uri="{BB962C8B-B14F-4D97-AF65-F5344CB8AC3E}">
        <p14:creationId xmlns:p14="http://schemas.microsoft.com/office/powerpoint/2010/main" val="2997131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913CEBB-CF4E-4AD8-89CD-A2580F000FC8}"/>
              </a:ext>
            </a:extLst>
          </p:cNvPr>
          <p:cNvPicPr>
            <a:picLocks noChangeAspect="1"/>
          </p:cNvPicPr>
          <p:nvPr/>
        </p:nvPicPr>
        <p:blipFill>
          <a:blip r:embed="rId3"/>
          <a:stretch>
            <a:fillRect/>
          </a:stretch>
        </p:blipFill>
        <p:spPr>
          <a:xfrm>
            <a:off x="1378064" y="1060907"/>
            <a:ext cx="9632515" cy="2583993"/>
          </a:xfrm>
          <a:prstGeom prst="rect">
            <a:avLst/>
          </a:prstGeom>
        </p:spPr>
      </p:pic>
      <p:sp>
        <p:nvSpPr>
          <p:cNvPr id="12" name="内容占位符 1">
            <a:extLst>
              <a:ext uri="{FF2B5EF4-FFF2-40B4-BE49-F238E27FC236}">
                <a16:creationId xmlns:a16="http://schemas.microsoft.com/office/drawing/2014/main" id="{CF64A72C-E905-546B-178B-2017131DA7AE}"/>
              </a:ext>
            </a:extLst>
          </p:cNvPr>
          <p:cNvSpPr txBox="1">
            <a:spLocks/>
          </p:cNvSpPr>
          <p:nvPr/>
        </p:nvSpPr>
        <p:spPr>
          <a:xfrm>
            <a:off x="660400" y="3644900"/>
            <a:ext cx="10744479" cy="1911838"/>
          </a:xfrm>
          <a:prstGeom prst="rect">
            <a:avLst/>
          </a:prstGeom>
        </p:spPr>
        <p:txBody>
          <a:bodyPr vert="horz" lIns="91440" tIns="45720" rIns="91440" bIns="45720" rtlCol="0">
            <a:normAutofit/>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分段偏移（</a:t>
            </a:r>
            <a:r>
              <a:rPr lang="en-US" altLang="zh-CN" dirty="0">
                <a:sym typeface="+mn-lt"/>
              </a:rPr>
              <a:t>Fragment Offset</a:t>
            </a:r>
            <a:r>
              <a:rPr lang="zh-CN" altLang="en-US" dirty="0">
                <a:sym typeface="+mn-lt"/>
              </a:rPr>
              <a:t>）：</a:t>
            </a:r>
            <a:r>
              <a:rPr lang="en-US" altLang="zh-CN" dirty="0">
                <a:sym typeface="+mn-lt"/>
              </a:rPr>
              <a:t>13</a:t>
            </a:r>
            <a:r>
              <a:rPr lang="zh-CN" altLang="en-US" dirty="0">
                <a:sym typeface="+mn-lt"/>
              </a:rPr>
              <a:t>比特。分段偏移说明该分段在当前数据报的什么位置。</a:t>
            </a:r>
            <a:endParaRPr lang="en-US" altLang="zh-CN" dirty="0">
              <a:sym typeface="+mn-lt"/>
            </a:endParaRPr>
          </a:p>
          <a:p>
            <a:pPr lvl="1"/>
            <a:r>
              <a:rPr lang="zh-CN" altLang="en-US" dirty="0">
                <a:sym typeface="+mn-lt"/>
              </a:rPr>
              <a:t>分段偏移以</a:t>
            </a:r>
            <a:r>
              <a:rPr lang="en-US" altLang="zh-CN" dirty="0">
                <a:sym typeface="+mn-lt"/>
              </a:rPr>
              <a:t>8</a:t>
            </a:r>
            <a:r>
              <a:rPr lang="zh-CN" altLang="en-US" dirty="0">
                <a:sym typeface="+mn-lt"/>
              </a:rPr>
              <a:t>字节为单位，这样偏移量</a:t>
            </a:r>
            <a:r>
              <a:rPr lang="en-US" altLang="zh-CN" dirty="0">
                <a:sym typeface="+mn-lt"/>
              </a:rPr>
              <a:t>1</a:t>
            </a:r>
            <a:r>
              <a:rPr lang="zh-CN" altLang="en-US" dirty="0">
                <a:sym typeface="+mn-lt"/>
              </a:rPr>
              <a:t>对应字节号</a:t>
            </a:r>
            <a:r>
              <a:rPr lang="en-US" altLang="zh-CN" dirty="0">
                <a:sym typeface="+mn-lt"/>
              </a:rPr>
              <a:t>8</a:t>
            </a:r>
            <a:r>
              <a:rPr lang="zh-CN" altLang="en-US" dirty="0">
                <a:sym typeface="+mn-lt"/>
              </a:rPr>
              <a:t>，偏移量</a:t>
            </a:r>
            <a:r>
              <a:rPr lang="en-US" altLang="zh-CN" dirty="0">
                <a:sym typeface="+mn-lt"/>
              </a:rPr>
              <a:t>2</a:t>
            </a:r>
            <a:r>
              <a:rPr lang="zh-CN" altLang="en-US" dirty="0">
                <a:sym typeface="+mn-lt"/>
              </a:rPr>
              <a:t>对应字节号</a:t>
            </a:r>
            <a:r>
              <a:rPr lang="en-US" altLang="zh-CN" dirty="0">
                <a:sym typeface="+mn-lt"/>
              </a:rPr>
              <a:t>16</a:t>
            </a:r>
            <a:r>
              <a:rPr lang="zh-CN" altLang="en-US" dirty="0">
                <a:sym typeface="+mn-lt"/>
              </a:rPr>
              <a:t>，依此类推。</a:t>
            </a:r>
            <a:endParaRPr lang="en-US" altLang="zh-CN" dirty="0">
              <a:sym typeface="+mn-lt"/>
            </a:endParaRPr>
          </a:p>
          <a:p>
            <a:pPr lvl="1"/>
            <a:r>
              <a:rPr lang="zh-CN" altLang="en-US" dirty="0">
                <a:sym typeface="+mn-lt"/>
              </a:rPr>
              <a:t>数据报进行分段的主机或路由器必须选择每一个分段的长度能够被</a:t>
            </a:r>
            <a:r>
              <a:rPr lang="en-US" altLang="zh-CN" dirty="0">
                <a:sym typeface="+mn-lt"/>
              </a:rPr>
              <a:t>8</a:t>
            </a:r>
            <a:r>
              <a:rPr lang="zh-CN" altLang="en-US" dirty="0">
                <a:sym typeface="+mn-lt"/>
              </a:rPr>
              <a:t>除尽。 </a:t>
            </a:r>
          </a:p>
          <a:p>
            <a:pPr lvl="1"/>
            <a:endParaRPr lang="zh-CN" altLang="en-US" dirty="0">
              <a:sym typeface="+mn-lt"/>
            </a:endParaRP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22056510-CF76-1177-E203-F5014AA39429}"/>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CE71F34-3787-2896-307D-C3859438C44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F56113-E8D1-AEEB-FCC4-F40A4A03BD5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74</a:t>
            </a:fld>
            <a:endParaRPr lang="en-US">
              <a:cs typeface="+mn-ea"/>
              <a:sym typeface="+mn-lt"/>
            </a:endParaRPr>
          </a:p>
        </p:txBody>
      </p:sp>
      <p:sp>
        <p:nvSpPr>
          <p:cNvPr id="9" name="Rectangle 32">
            <a:extLst>
              <a:ext uri="{FF2B5EF4-FFF2-40B4-BE49-F238E27FC236}">
                <a16:creationId xmlns:a16="http://schemas.microsoft.com/office/drawing/2014/main" id="{677AF532-E229-6B23-0BCB-EA0571D2D93D}"/>
              </a:ext>
            </a:extLst>
          </p:cNvPr>
          <p:cNvSpPr>
            <a:spLocks noChangeArrowheads="1"/>
          </p:cNvSpPr>
          <p:nvPr/>
        </p:nvSpPr>
        <p:spPr bwMode="auto">
          <a:xfrm>
            <a:off x="7152678" y="1544502"/>
            <a:ext cx="3574316" cy="303963"/>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Tree>
    <p:custDataLst>
      <p:tags r:id="rId1"/>
    </p:custDataLst>
    <p:extLst>
      <p:ext uri="{BB962C8B-B14F-4D97-AF65-F5344CB8AC3E}">
        <p14:creationId xmlns:p14="http://schemas.microsoft.com/office/powerpoint/2010/main" val="2175986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数据报分段示例</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1130300"/>
            <a:ext cx="10858500" cy="907629"/>
          </a:xfrm>
        </p:spPr>
        <p:txBody>
          <a:bodyPr vert="horz" lIns="91440" tIns="45720" rIns="91440" bIns="45720" rtlCol="0">
            <a:normAutofit lnSpcReduction="1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一数据报的总长度为</a:t>
            </a:r>
            <a:r>
              <a:rPr lang="en-US" altLang="zh-CN" sz="2400" dirty="0">
                <a:solidFill>
                  <a:schemeClr val="accent1"/>
                </a:solidFill>
                <a:cs typeface="+mn-ea"/>
                <a:sym typeface="+mn-lt"/>
              </a:rPr>
              <a:t>3820</a:t>
            </a:r>
            <a:r>
              <a:rPr lang="zh-CN" altLang="en-US" sz="2400" dirty="0">
                <a:solidFill>
                  <a:schemeClr val="accent1"/>
                </a:solidFill>
                <a:cs typeface="+mn-ea"/>
                <a:sym typeface="+mn-lt"/>
              </a:rPr>
              <a:t>字节，其数据部分为</a:t>
            </a:r>
            <a:r>
              <a:rPr lang="en-US" altLang="zh-CN" sz="2400" dirty="0">
                <a:solidFill>
                  <a:schemeClr val="accent1"/>
                </a:solidFill>
                <a:cs typeface="+mn-ea"/>
                <a:sym typeface="+mn-lt"/>
              </a:rPr>
              <a:t>3800</a:t>
            </a:r>
            <a:r>
              <a:rPr lang="zh-CN" altLang="en-US" sz="2400" dirty="0">
                <a:solidFill>
                  <a:schemeClr val="accent1"/>
                </a:solidFill>
                <a:cs typeface="+mn-ea"/>
                <a:sym typeface="+mn-lt"/>
              </a:rPr>
              <a:t>字节长（使用固定长度首部</a:t>
            </a:r>
            <a:r>
              <a:rPr lang="en-US" altLang="zh-CN" sz="2400" dirty="0">
                <a:solidFill>
                  <a:schemeClr val="accent1"/>
                </a:solidFill>
                <a:cs typeface="+mn-ea"/>
                <a:sym typeface="+mn-lt"/>
              </a:rPr>
              <a:t>)</a:t>
            </a:r>
            <a:r>
              <a:rPr lang="zh-CN" altLang="en-US" sz="2400" dirty="0">
                <a:solidFill>
                  <a:schemeClr val="accent1"/>
                </a:solidFill>
                <a:cs typeface="+mn-ea"/>
                <a:sym typeface="+mn-lt"/>
              </a:rPr>
              <a:t>，需要分片为长度不超过</a:t>
            </a:r>
            <a:r>
              <a:rPr lang="en-US" altLang="zh-CN" sz="2400" dirty="0">
                <a:solidFill>
                  <a:schemeClr val="accent1"/>
                </a:solidFill>
                <a:cs typeface="+mn-ea"/>
                <a:sym typeface="+mn-lt"/>
              </a:rPr>
              <a:t>1420</a:t>
            </a:r>
            <a:r>
              <a:rPr lang="zh-CN" altLang="en-US" sz="2400" dirty="0">
                <a:solidFill>
                  <a:schemeClr val="accent1"/>
                </a:solidFill>
                <a:cs typeface="+mn-ea"/>
                <a:sym typeface="+mn-lt"/>
              </a:rPr>
              <a:t>字节的数据报片。</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71531DF7-1964-2A34-1457-2D517BA3320A}"/>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146FD898-C23E-86A1-6F32-DB059C56678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F4712AB5-2184-A2A1-710F-8655F4683B6F}"/>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75</a:t>
            </a:fld>
            <a:endParaRPr lang="en-US">
              <a:cs typeface="+mn-ea"/>
              <a:sym typeface="+mn-lt"/>
            </a:endParaRPr>
          </a:p>
        </p:txBody>
      </p:sp>
      <p:sp>
        <p:nvSpPr>
          <p:cNvPr id="23" name="Line 20">
            <a:extLst>
              <a:ext uri="{FF2B5EF4-FFF2-40B4-BE49-F238E27FC236}">
                <a16:creationId xmlns:a16="http://schemas.microsoft.com/office/drawing/2014/main" id="{9A1D541A-31DC-FF81-FB26-25D0C29FD83D}"/>
              </a:ext>
            </a:extLst>
          </p:cNvPr>
          <p:cNvSpPr>
            <a:spLocks noChangeShapeType="1"/>
          </p:cNvSpPr>
          <p:nvPr/>
        </p:nvSpPr>
        <p:spPr bwMode="auto">
          <a:xfrm flipV="1">
            <a:off x="9806906" y="2845542"/>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4" name="Line 21">
            <a:extLst>
              <a:ext uri="{FF2B5EF4-FFF2-40B4-BE49-F238E27FC236}">
                <a16:creationId xmlns:a16="http://schemas.microsoft.com/office/drawing/2014/main" id="{072E04BE-67F0-DBD3-85E9-35501616EC0C}"/>
              </a:ext>
            </a:extLst>
          </p:cNvPr>
          <p:cNvSpPr>
            <a:spLocks noChangeShapeType="1"/>
          </p:cNvSpPr>
          <p:nvPr/>
        </p:nvSpPr>
        <p:spPr bwMode="auto">
          <a:xfrm flipV="1">
            <a:off x="4164543" y="2855650"/>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5" name="Line 22">
            <a:extLst>
              <a:ext uri="{FF2B5EF4-FFF2-40B4-BE49-F238E27FC236}">
                <a16:creationId xmlns:a16="http://schemas.microsoft.com/office/drawing/2014/main" id="{313BE988-0A10-2DD0-CA77-13088DF97A27}"/>
              </a:ext>
            </a:extLst>
          </p:cNvPr>
          <p:cNvSpPr>
            <a:spLocks noChangeShapeType="1"/>
          </p:cNvSpPr>
          <p:nvPr/>
        </p:nvSpPr>
        <p:spPr bwMode="auto">
          <a:xfrm flipV="1">
            <a:off x="4905803" y="4480984"/>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6" name="Line 23">
            <a:extLst>
              <a:ext uri="{FF2B5EF4-FFF2-40B4-BE49-F238E27FC236}">
                <a16:creationId xmlns:a16="http://schemas.microsoft.com/office/drawing/2014/main" id="{22BE37D5-E5A6-8D27-B3C0-5B4D814B9212}"/>
              </a:ext>
            </a:extLst>
          </p:cNvPr>
          <p:cNvSpPr>
            <a:spLocks noChangeShapeType="1"/>
          </p:cNvSpPr>
          <p:nvPr/>
        </p:nvSpPr>
        <p:spPr bwMode="auto">
          <a:xfrm flipV="1">
            <a:off x="6362889" y="4476222"/>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7" name="Line 24">
            <a:extLst>
              <a:ext uri="{FF2B5EF4-FFF2-40B4-BE49-F238E27FC236}">
                <a16:creationId xmlns:a16="http://schemas.microsoft.com/office/drawing/2014/main" id="{23771749-05DC-2261-A922-EB3E8C693D24}"/>
              </a:ext>
            </a:extLst>
          </p:cNvPr>
          <p:cNvSpPr>
            <a:spLocks noChangeShapeType="1"/>
          </p:cNvSpPr>
          <p:nvPr/>
        </p:nvSpPr>
        <p:spPr bwMode="auto">
          <a:xfrm flipV="1">
            <a:off x="8498077" y="4497151"/>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8" name="Line 25">
            <a:extLst>
              <a:ext uri="{FF2B5EF4-FFF2-40B4-BE49-F238E27FC236}">
                <a16:creationId xmlns:a16="http://schemas.microsoft.com/office/drawing/2014/main" id="{0032581A-EE81-6505-2A67-17F182A1B93B}"/>
              </a:ext>
            </a:extLst>
          </p:cNvPr>
          <p:cNvSpPr>
            <a:spLocks noChangeShapeType="1"/>
          </p:cNvSpPr>
          <p:nvPr/>
        </p:nvSpPr>
        <p:spPr bwMode="auto">
          <a:xfrm flipV="1">
            <a:off x="9977285" y="4458759"/>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29" name="Line 26">
            <a:extLst>
              <a:ext uri="{FF2B5EF4-FFF2-40B4-BE49-F238E27FC236}">
                <a16:creationId xmlns:a16="http://schemas.microsoft.com/office/drawing/2014/main" id="{A70E1FA9-840A-F9D8-5848-612734A6787A}"/>
              </a:ext>
            </a:extLst>
          </p:cNvPr>
          <p:cNvSpPr>
            <a:spLocks noChangeShapeType="1"/>
          </p:cNvSpPr>
          <p:nvPr/>
        </p:nvSpPr>
        <p:spPr bwMode="auto">
          <a:xfrm flipV="1">
            <a:off x="11265131" y="4481532"/>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30" name="Text Box 27">
            <a:extLst>
              <a:ext uri="{FF2B5EF4-FFF2-40B4-BE49-F238E27FC236}">
                <a16:creationId xmlns:a16="http://schemas.microsoft.com/office/drawing/2014/main" id="{6C152814-38C9-5247-0E52-521D1D2D9EE5}"/>
              </a:ext>
            </a:extLst>
          </p:cNvPr>
          <p:cNvSpPr txBox="1">
            <a:spLocks noChangeArrowheads="1"/>
          </p:cNvSpPr>
          <p:nvPr/>
        </p:nvSpPr>
        <p:spPr bwMode="auto">
          <a:xfrm>
            <a:off x="5975539" y="4780242"/>
            <a:ext cx="755335"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a:solidFill>
                  <a:srgbClr val="333399"/>
                </a:solidFill>
                <a:cs typeface="+mn-ea"/>
                <a:sym typeface="+mn-lt"/>
              </a:rPr>
              <a:t>1400</a:t>
            </a:r>
          </a:p>
        </p:txBody>
      </p:sp>
      <p:sp>
        <p:nvSpPr>
          <p:cNvPr id="31" name="Text Box 28">
            <a:extLst>
              <a:ext uri="{FF2B5EF4-FFF2-40B4-BE49-F238E27FC236}">
                <a16:creationId xmlns:a16="http://schemas.microsoft.com/office/drawing/2014/main" id="{02122803-5BB1-BC12-7A33-EA92EE123EC8}"/>
              </a:ext>
            </a:extLst>
          </p:cNvPr>
          <p:cNvSpPr txBox="1">
            <a:spLocks noChangeArrowheads="1"/>
          </p:cNvSpPr>
          <p:nvPr/>
        </p:nvSpPr>
        <p:spPr bwMode="auto">
          <a:xfrm>
            <a:off x="9604222" y="4734984"/>
            <a:ext cx="755335"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a:solidFill>
                  <a:srgbClr val="333399"/>
                </a:solidFill>
                <a:cs typeface="+mn-ea"/>
                <a:sym typeface="+mn-lt"/>
              </a:rPr>
              <a:t>2800</a:t>
            </a:r>
          </a:p>
        </p:txBody>
      </p:sp>
      <p:sp>
        <p:nvSpPr>
          <p:cNvPr id="32" name="Text Box 29">
            <a:extLst>
              <a:ext uri="{FF2B5EF4-FFF2-40B4-BE49-F238E27FC236}">
                <a16:creationId xmlns:a16="http://schemas.microsoft.com/office/drawing/2014/main" id="{C894C18C-4BC0-8119-2C09-CA8457377ACB}"/>
              </a:ext>
            </a:extLst>
          </p:cNvPr>
          <p:cNvSpPr txBox="1">
            <a:spLocks noChangeArrowheads="1"/>
          </p:cNvSpPr>
          <p:nvPr/>
        </p:nvSpPr>
        <p:spPr bwMode="auto">
          <a:xfrm>
            <a:off x="10877781" y="4735532"/>
            <a:ext cx="755335"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a:solidFill>
                  <a:srgbClr val="333399"/>
                </a:solidFill>
                <a:cs typeface="+mn-ea"/>
                <a:sym typeface="+mn-lt"/>
              </a:rPr>
              <a:t>3799</a:t>
            </a:r>
          </a:p>
        </p:txBody>
      </p:sp>
      <p:sp>
        <p:nvSpPr>
          <p:cNvPr id="33" name="Text Box 30">
            <a:extLst>
              <a:ext uri="{FF2B5EF4-FFF2-40B4-BE49-F238E27FC236}">
                <a16:creationId xmlns:a16="http://schemas.microsoft.com/office/drawing/2014/main" id="{D891DBE1-81E5-B3CE-349E-862274AC4271}"/>
              </a:ext>
            </a:extLst>
          </p:cNvPr>
          <p:cNvSpPr txBox="1">
            <a:spLocks noChangeArrowheads="1"/>
          </p:cNvSpPr>
          <p:nvPr/>
        </p:nvSpPr>
        <p:spPr bwMode="auto">
          <a:xfrm>
            <a:off x="8107552" y="4780242"/>
            <a:ext cx="755335"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dirty="0">
                <a:solidFill>
                  <a:srgbClr val="333399"/>
                </a:solidFill>
                <a:cs typeface="+mn-ea"/>
                <a:sym typeface="+mn-lt"/>
              </a:rPr>
              <a:t>2799</a:t>
            </a:r>
          </a:p>
        </p:txBody>
      </p:sp>
      <p:sp>
        <p:nvSpPr>
          <p:cNvPr id="34" name="Text Box 31">
            <a:extLst>
              <a:ext uri="{FF2B5EF4-FFF2-40B4-BE49-F238E27FC236}">
                <a16:creationId xmlns:a16="http://schemas.microsoft.com/office/drawing/2014/main" id="{5B58DDB4-35E5-C66E-3F9E-D55FB8739797}"/>
              </a:ext>
            </a:extLst>
          </p:cNvPr>
          <p:cNvSpPr txBox="1">
            <a:spLocks noChangeArrowheads="1"/>
          </p:cNvSpPr>
          <p:nvPr/>
        </p:nvSpPr>
        <p:spPr bwMode="auto">
          <a:xfrm>
            <a:off x="4518453" y="4734984"/>
            <a:ext cx="755335" cy="42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a:solidFill>
                  <a:srgbClr val="333399"/>
                </a:solidFill>
                <a:cs typeface="+mn-ea"/>
                <a:sym typeface="+mn-lt"/>
              </a:rPr>
              <a:t>1399</a:t>
            </a:r>
          </a:p>
        </p:txBody>
      </p:sp>
      <p:sp>
        <p:nvSpPr>
          <p:cNvPr id="35" name="Text Box 32">
            <a:extLst>
              <a:ext uri="{FF2B5EF4-FFF2-40B4-BE49-F238E27FC236}">
                <a16:creationId xmlns:a16="http://schemas.microsoft.com/office/drawing/2014/main" id="{65D12F47-B065-DB93-25FB-8919864D359D}"/>
              </a:ext>
            </a:extLst>
          </p:cNvPr>
          <p:cNvSpPr txBox="1">
            <a:spLocks noChangeArrowheads="1"/>
          </p:cNvSpPr>
          <p:nvPr/>
        </p:nvSpPr>
        <p:spPr bwMode="auto">
          <a:xfrm>
            <a:off x="9433844" y="3099542"/>
            <a:ext cx="755335" cy="4277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dirty="0">
                <a:solidFill>
                  <a:srgbClr val="333399"/>
                </a:solidFill>
                <a:cs typeface="+mn-ea"/>
                <a:sym typeface="+mn-lt"/>
              </a:rPr>
              <a:t>3799</a:t>
            </a:r>
          </a:p>
        </p:txBody>
      </p:sp>
      <p:sp>
        <p:nvSpPr>
          <p:cNvPr id="36" name="Text Box 33">
            <a:extLst>
              <a:ext uri="{FF2B5EF4-FFF2-40B4-BE49-F238E27FC236}">
                <a16:creationId xmlns:a16="http://schemas.microsoft.com/office/drawing/2014/main" id="{C20244B4-88B2-F3A4-1967-876FCE99F599}"/>
              </a:ext>
            </a:extLst>
          </p:cNvPr>
          <p:cNvSpPr txBox="1">
            <a:spLocks noChangeArrowheads="1"/>
          </p:cNvSpPr>
          <p:nvPr/>
        </p:nvSpPr>
        <p:spPr bwMode="auto">
          <a:xfrm>
            <a:off x="1391894" y="2386511"/>
            <a:ext cx="1452642"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2000" dirty="0">
                <a:solidFill>
                  <a:srgbClr val="333399"/>
                </a:solidFill>
                <a:cs typeface="+mn-ea"/>
                <a:sym typeface="+mn-lt"/>
              </a:rPr>
              <a:t>原始</a:t>
            </a:r>
            <a:r>
              <a:rPr kumimoji="1" lang="en-US" altLang="zh-CN" sz="2000" dirty="0">
                <a:solidFill>
                  <a:srgbClr val="333399"/>
                </a:solidFill>
                <a:cs typeface="+mn-ea"/>
                <a:sym typeface="+mn-lt"/>
              </a:rPr>
              <a:t>IP</a:t>
            </a:r>
            <a:r>
              <a:rPr kumimoji="1" lang="zh-CN" altLang="en-US" sz="2000" dirty="0">
                <a:solidFill>
                  <a:srgbClr val="333399"/>
                </a:solidFill>
                <a:cs typeface="+mn-ea"/>
                <a:sym typeface="+mn-lt"/>
              </a:rPr>
              <a:t>报文</a:t>
            </a:r>
          </a:p>
        </p:txBody>
      </p:sp>
      <p:sp>
        <p:nvSpPr>
          <p:cNvPr id="37" name="Text Box 35">
            <a:extLst>
              <a:ext uri="{FF2B5EF4-FFF2-40B4-BE49-F238E27FC236}">
                <a16:creationId xmlns:a16="http://schemas.microsoft.com/office/drawing/2014/main" id="{6BAEDF27-1FA2-2169-2D5B-A2F13E548A84}"/>
              </a:ext>
            </a:extLst>
          </p:cNvPr>
          <p:cNvSpPr txBox="1">
            <a:spLocks noChangeArrowheads="1"/>
          </p:cNvSpPr>
          <p:nvPr/>
        </p:nvSpPr>
        <p:spPr bwMode="auto">
          <a:xfrm>
            <a:off x="1983392" y="5112438"/>
            <a:ext cx="2152647" cy="139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dirty="0">
                <a:solidFill>
                  <a:srgbClr val="333399"/>
                </a:solidFill>
                <a:cs typeface="+mn-ea"/>
                <a:sym typeface="+mn-lt"/>
              </a:rPr>
              <a:t>分片</a:t>
            </a:r>
            <a:r>
              <a:rPr kumimoji="1" lang="en-US" altLang="zh-CN" dirty="0">
                <a:solidFill>
                  <a:srgbClr val="333399"/>
                </a:solidFill>
                <a:cs typeface="+mn-ea"/>
                <a:sym typeface="+mn-lt"/>
              </a:rPr>
              <a:t>1</a:t>
            </a:r>
          </a:p>
          <a:p>
            <a:pPr marL="285750" indent="-285750">
              <a:lnSpc>
                <a:spcPct val="120000"/>
              </a:lnSpc>
              <a:buFont typeface="Arial" panose="020B0604020202020204" pitchFamily="34" charset="0"/>
              <a:buChar char="•"/>
            </a:pPr>
            <a:r>
              <a:rPr kumimoji="1" lang="en-US" altLang="zh-CN" dirty="0" err="1">
                <a:solidFill>
                  <a:srgbClr val="333399"/>
                </a:solidFill>
                <a:cs typeface="+mn-ea"/>
                <a:sym typeface="+mn-lt"/>
              </a:rPr>
              <a:t>Flag.DF</a:t>
            </a:r>
            <a:r>
              <a:rPr kumimoji="1" lang="en-US" altLang="zh-CN" dirty="0">
                <a:solidFill>
                  <a:srgbClr val="333399"/>
                </a:solidFill>
                <a:cs typeface="+mn-ea"/>
                <a:sym typeface="+mn-lt"/>
              </a:rPr>
              <a:t>=0</a:t>
            </a:r>
          </a:p>
          <a:p>
            <a:pPr marL="285750" indent="-285750">
              <a:lnSpc>
                <a:spcPct val="120000"/>
              </a:lnSpc>
              <a:buFont typeface="Arial" panose="020B0604020202020204" pitchFamily="34" charset="0"/>
              <a:buChar char="•"/>
            </a:pPr>
            <a:r>
              <a:rPr kumimoji="1" lang="en-US" altLang="zh-CN" dirty="0" err="1">
                <a:solidFill>
                  <a:srgbClr val="333399"/>
                </a:solidFill>
                <a:cs typeface="+mn-ea"/>
                <a:sym typeface="+mn-lt"/>
              </a:rPr>
              <a:t>Flag.MF</a:t>
            </a:r>
            <a:r>
              <a:rPr kumimoji="1" lang="en-US" altLang="zh-CN" dirty="0">
                <a:solidFill>
                  <a:srgbClr val="333399"/>
                </a:solidFill>
                <a:cs typeface="+mn-ea"/>
                <a:sym typeface="+mn-lt"/>
              </a:rPr>
              <a:t>=1</a:t>
            </a:r>
          </a:p>
          <a:p>
            <a:pPr marL="285750" indent="-285750">
              <a:lnSpc>
                <a:spcPct val="120000"/>
              </a:lnSpc>
              <a:buFont typeface="Arial" panose="020B0604020202020204" pitchFamily="34" charset="0"/>
              <a:buChar char="•"/>
            </a:pPr>
            <a:r>
              <a:rPr kumimoji="1" lang="zh-CN" altLang="en-US" dirty="0">
                <a:solidFill>
                  <a:srgbClr val="333399"/>
                </a:solidFill>
                <a:cs typeface="+mn-ea"/>
                <a:sym typeface="+mn-lt"/>
              </a:rPr>
              <a:t>偏移 </a:t>
            </a:r>
            <a:r>
              <a:rPr kumimoji="1" lang="en-US" altLang="zh-CN" dirty="0">
                <a:solidFill>
                  <a:srgbClr val="333399"/>
                </a:solidFill>
                <a:cs typeface="+mn-ea"/>
                <a:sym typeface="+mn-lt"/>
              </a:rPr>
              <a:t>= 0/8 = 0</a:t>
            </a:r>
          </a:p>
        </p:txBody>
      </p:sp>
      <p:sp>
        <p:nvSpPr>
          <p:cNvPr id="44" name="Line 42">
            <a:extLst>
              <a:ext uri="{FF2B5EF4-FFF2-40B4-BE49-F238E27FC236}">
                <a16:creationId xmlns:a16="http://schemas.microsoft.com/office/drawing/2014/main" id="{9B883A05-AC86-714E-3EA8-1E71F37B1B9D}"/>
              </a:ext>
            </a:extLst>
          </p:cNvPr>
          <p:cNvSpPr>
            <a:spLocks noChangeShapeType="1"/>
          </p:cNvSpPr>
          <p:nvPr/>
        </p:nvSpPr>
        <p:spPr bwMode="auto">
          <a:xfrm flipV="1">
            <a:off x="4893103" y="2819588"/>
            <a:ext cx="1430337" cy="1194037"/>
          </a:xfrm>
          <a:prstGeom prst="line">
            <a:avLst/>
          </a:prstGeom>
          <a:noFill/>
          <a:ln w="19050">
            <a:solidFill>
              <a:srgbClr val="FFC000"/>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51" name="Line 49">
            <a:extLst>
              <a:ext uri="{FF2B5EF4-FFF2-40B4-BE49-F238E27FC236}">
                <a16:creationId xmlns:a16="http://schemas.microsoft.com/office/drawing/2014/main" id="{C1560A5C-71A1-0D2A-7E9C-7929A3B19120}"/>
              </a:ext>
            </a:extLst>
          </p:cNvPr>
          <p:cNvSpPr>
            <a:spLocks noChangeShapeType="1"/>
          </p:cNvSpPr>
          <p:nvPr/>
        </p:nvSpPr>
        <p:spPr bwMode="auto">
          <a:xfrm flipH="1" flipV="1">
            <a:off x="6323439" y="2819587"/>
            <a:ext cx="11129" cy="1218824"/>
          </a:xfrm>
          <a:prstGeom prst="line">
            <a:avLst/>
          </a:prstGeom>
          <a:noFill/>
          <a:ln w="19050">
            <a:solidFill>
              <a:srgbClr val="FFC000"/>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52" name="Line 50">
            <a:extLst>
              <a:ext uri="{FF2B5EF4-FFF2-40B4-BE49-F238E27FC236}">
                <a16:creationId xmlns:a16="http://schemas.microsoft.com/office/drawing/2014/main" id="{42E9CD83-63DD-D999-03B7-080D1BB5254A}"/>
              </a:ext>
            </a:extLst>
          </p:cNvPr>
          <p:cNvSpPr>
            <a:spLocks noChangeShapeType="1"/>
          </p:cNvSpPr>
          <p:nvPr/>
        </p:nvSpPr>
        <p:spPr bwMode="auto">
          <a:xfrm flipV="1">
            <a:off x="8509340" y="2844374"/>
            <a:ext cx="32217" cy="1169249"/>
          </a:xfrm>
          <a:prstGeom prst="line">
            <a:avLst/>
          </a:prstGeom>
          <a:noFill/>
          <a:ln w="19050">
            <a:solidFill>
              <a:srgbClr val="FFC000"/>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59" name="Line 57">
            <a:extLst>
              <a:ext uri="{FF2B5EF4-FFF2-40B4-BE49-F238E27FC236}">
                <a16:creationId xmlns:a16="http://schemas.microsoft.com/office/drawing/2014/main" id="{3F6A2525-D216-0CC8-1888-F040AC8ED012}"/>
              </a:ext>
            </a:extLst>
          </p:cNvPr>
          <p:cNvSpPr>
            <a:spLocks noChangeShapeType="1"/>
          </p:cNvSpPr>
          <p:nvPr/>
        </p:nvSpPr>
        <p:spPr bwMode="auto">
          <a:xfrm flipH="1" flipV="1">
            <a:off x="9841339" y="2819587"/>
            <a:ext cx="1378874" cy="1194036"/>
          </a:xfrm>
          <a:prstGeom prst="line">
            <a:avLst/>
          </a:prstGeom>
          <a:noFill/>
          <a:ln w="19050">
            <a:solidFill>
              <a:srgbClr val="FFC000"/>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60" name="Line 58">
            <a:extLst>
              <a:ext uri="{FF2B5EF4-FFF2-40B4-BE49-F238E27FC236}">
                <a16:creationId xmlns:a16="http://schemas.microsoft.com/office/drawing/2014/main" id="{7635E8F3-1E9A-DDB4-FAFC-81B1B1B47C76}"/>
              </a:ext>
            </a:extLst>
          </p:cNvPr>
          <p:cNvSpPr>
            <a:spLocks noChangeShapeType="1"/>
          </p:cNvSpPr>
          <p:nvPr/>
        </p:nvSpPr>
        <p:spPr bwMode="auto">
          <a:xfrm flipH="1" flipV="1">
            <a:off x="8561525" y="2844371"/>
            <a:ext cx="1378875" cy="1194037"/>
          </a:xfrm>
          <a:prstGeom prst="line">
            <a:avLst/>
          </a:prstGeom>
          <a:noFill/>
          <a:ln w="19050">
            <a:solidFill>
              <a:srgbClr val="FFC000"/>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61" name="Line 59">
            <a:extLst>
              <a:ext uri="{FF2B5EF4-FFF2-40B4-BE49-F238E27FC236}">
                <a16:creationId xmlns:a16="http://schemas.microsoft.com/office/drawing/2014/main" id="{0073116C-8DF4-44B3-D29A-EE9A62E5F2BC}"/>
              </a:ext>
            </a:extLst>
          </p:cNvPr>
          <p:cNvSpPr>
            <a:spLocks noChangeShapeType="1"/>
          </p:cNvSpPr>
          <p:nvPr/>
        </p:nvSpPr>
        <p:spPr bwMode="auto">
          <a:xfrm>
            <a:off x="4142317" y="2178238"/>
            <a:ext cx="56372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62" name="Text Box 60">
            <a:extLst>
              <a:ext uri="{FF2B5EF4-FFF2-40B4-BE49-F238E27FC236}">
                <a16:creationId xmlns:a16="http://schemas.microsoft.com/office/drawing/2014/main" id="{BD4C2B4E-9C3E-6D6B-0D53-2D524E8DD9A3}"/>
              </a:ext>
            </a:extLst>
          </p:cNvPr>
          <p:cNvSpPr txBox="1">
            <a:spLocks noChangeArrowheads="1"/>
          </p:cNvSpPr>
          <p:nvPr/>
        </p:nvSpPr>
        <p:spPr bwMode="auto">
          <a:xfrm>
            <a:off x="5440552" y="1971863"/>
            <a:ext cx="2691763" cy="4298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dirty="0">
                <a:solidFill>
                  <a:srgbClr val="333399"/>
                </a:solidFill>
                <a:cs typeface="+mn-ea"/>
                <a:sym typeface="+mn-lt"/>
              </a:rPr>
              <a:t>数据部分共 </a:t>
            </a:r>
            <a:r>
              <a:rPr kumimoji="1" lang="en-US" altLang="zh-CN" sz="2000" dirty="0">
                <a:solidFill>
                  <a:srgbClr val="333399"/>
                </a:solidFill>
                <a:cs typeface="+mn-ea"/>
                <a:sym typeface="+mn-lt"/>
              </a:rPr>
              <a:t>3800 </a:t>
            </a:r>
            <a:r>
              <a:rPr kumimoji="1" lang="zh-CN" altLang="en-US" sz="2000" dirty="0">
                <a:solidFill>
                  <a:srgbClr val="333399"/>
                </a:solidFill>
                <a:cs typeface="+mn-ea"/>
                <a:sym typeface="+mn-lt"/>
              </a:rPr>
              <a:t>字节</a:t>
            </a:r>
          </a:p>
        </p:txBody>
      </p:sp>
      <p:sp>
        <p:nvSpPr>
          <p:cNvPr id="66" name="Line 64">
            <a:extLst>
              <a:ext uri="{FF2B5EF4-FFF2-40B4-BE49-F238E27FC236}">
                <a16:creationId xmlns:a16="http://schemas.microsoft.com/office/drawing/2014/main" id="{2D55AD7F-CB16-75E2-D384-53FA495F3F99}"/>
              </a:ext>
            </a:extLst>
          </p:cNvPr>
          <p:cNvSpPr>
            <a:spLocks noChangeShapeType="1"/>
          </p:cNvSpPr>
          <p:nvPr/>
        </p:nvSpPr>
        <p:spPr bwMode="auto">
          <a:xfrm flipV="1">
            <a:off x="2746906" y="4484967"/>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67" name="Text Box 65">
            <a:extLst>
              <a:ext uri="{FF2B5EF4-FFF2-40B4-BE49-F238E27FC236}">
                <a16:creationId xmlns:a16="http://schemas.microsoft.com/office/drawing/2014/main" id="{BCAC420C-156D-E465-A56D-7972164AC103}"/>
              </a:ext>
            </a:extLst>
          </p:cNvPr>
          <p:cNvSpPr txBox="1">
            <a:spLocks noChangeArrowheads="1"/>
          </p:cNvSpPr>
          <p:nvPr/>
        </p:nvSpPr>
        <p:spPr bwMode="auto">
          <a:xfrm>
            <a:off x="1989668" y="4778655"/>
            <a:ext cx="910827" cy="42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a:solidFill>
                  <a:srgbClr val="333399"/>
                </a:solidFill>
                <a:cs typeface="+mn-ea"/>
                <a:sym typeface="+mn-lt"/>
              </a:rPr>
              <a:t>字节 </a:t>
            </a:r>
            <a:r>
              <a:rPr kumimoji="1" lang="en-US" altLang="zh-CN" sz="2000">
                <a:solidFill>
                  <a:srgbClr val="333399"/>
                </a:solidFill>
                <a:cs typeface="+mn-ea"/>
                <a:sym typeface="+mn-lt"/>
              </a:rPr>
              <a:t>0</a:t>
            </a:r>
          </a:p>
        </p:txBody>
      </p:sp>
      <p:sp>
        <p:nvSpPr>
          <p:cNvPr id="70" name="Line 68">
            <a:extLst>
              <a:ext uri="{FF2B5EF4-FFF2-40B4-BE49-F238E27FC236}">
                <a16:creationId xmlns:a16="http://schemas.microsoft.com/office/drawing/2014/main" id="{1D95ABDB-EC68-4D08-30A9-F54C9992E1F7}"/>
              </a:ext>
            </a:extLst>
          </p:cNvPr>
          <p:cNvSpPr>
            <a:spLocks noChangeShapeType="1"/>
          </p:cNvSpPr>
          <p:nvPr/>
        </p:nvSpPr>
        <p:spPr bwMode="auto">
          <a:xfrm flipV="1">
            <a:off x="6334568" y="2856484"/>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71" name="Text Box 69">
            <a:extLst>
              <a:ext uri="{FF2B5EF4-FFF2-40B4-BE49-F238E27FC236}">
                <a16:creationId xmlns:a16="http://schemas.microsoft.com/office/drawing/2014/main" id="{7A9624E7-3EA6-83BB-6F2C-279954ED3345}"/>
              </a:ext>
            </a:extLst>
          </p:cNvPr>
          <p:cNvSpPr txBox="1">
            <a:spLocks noChangeArrowheads="1"/>
          </p:cNvSpPr>
          <p:nvPr/>
        </p:nvSpPr>
        <p:spPr bwMode="auto">
          <a:xfrm>
            <a:off x="5947218" y="3099542"/>
            <a:ext cx="755335" cy="4277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a:solidFill>
                  <a:srgbClr val="333399"/>
                </a:solidFill>
                <a:cs typeface="+mn-ea"/>
                <a:sym typeface="+mn-lt"/>
              </a:rPr>
              <a:t>1400</a:t>
            </a:r>
          </a:p>
        </p:txBody>
      </p:sp>
      <p:sp>
        <p:nvSpPr>
          <p:cNvPr id="72" name="Line 70">
            <a:extLst>
              <a:ext uri="{FF2B5EF4-FFF2-40B4-BE49-F238E27FC236}">
                <a16:creationId xmlns:a16="http://schemas.microsoft.com/office/drawing/2014/main" id="{EF9DADC7-000D-5D47-C42A-24953DB20A8D}"/>
              </a:ext>
            </a:extLst>
          </p:cNvPr>
          <p:cNvSpPr>
            <a:spLocks noChangeShapeType="1"/>
          </p:cNvSpPr>
          <p:nvPr/>
        </p:nvSpPr>
        <p:spPr bwMode="auto">
          <a:xfrm flipV="1">
            <a:off x="8541576" y="2846239"/>
            <a:ext cx="0" cy="36988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73" name="Text Box 71">
            <a:extLst>
              <a:ext uri="{FF2B5EF4-FFF2-40B4-BE49-F238E27FC236}">
                <a16:creationId xmlns:a16="http://schemas.microsoft.com/office/drawing/2014/main" id="{A26C3B7C-8D87-8A7E-7599-42C817693148}"/>
              </a:ext>
            </a:extLst>
          </p:cNvPr>
          <p:cNvSpPr txBox="1">
            <a:spLocks noChangeArrowheads="1"/>
          </p:cNvSpPr>
          <p:nvPr/>
        </p:nvSpPr>
        <p:spPr bwMode="auto">
          <a:xfrm>
            <a:off x="8168513" y="3099542"/>
            <a:ext cx="755335" cy="4277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000" dirty="0">
                <a:solidFill>
                  <a:srgbClr val="333399"/>
                </a:solidFill>
                <a:cs typeface="+mn-ea"/>
                <a:sym typeface="+mn-lt"/>
              </a:rPr>
              <a:t>2800</a:t>
            </a:r>
          </a:p>
        </p:txBody>
      </p:sp>
      <p:sp>
        <p:nvSpPr>
          <p:cNvPr id="76" name="Text Box 74">
            <a:extLst>
              <a:ext uri="{FF2B5EF4-FFF2-40B4-BE49-F238E27FC236}">
                <a16:creationId xmlns:a16="http://schemas.microsoft.com/office/drawing/2014/main" id="{45587AB9-72EB-837F-A428-671CECDCAC67}"/>
              </a:ext>
            </a:extLst>
          </p:cNvPr>
          <p:cNvSpPr txBox="1">
            <a:spLocks noChangeArrowheads="1"/>
          </p:cNvSpPr>
          <p:nvPr/>
        </p:nvSpPr>
        <p:spPr bwMode="auto">
          <a:xfrm>
            <a:off x="3408893" y="3099542"/>
            <a:ext cx="910827" cy="4298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dirty="0">
                <a:solidFill>
                  <a:srgbClr val="333399"/>
                </a:solidFill>
                <a:cs typeface="+mn-ea"/>
                <a:sym typeface="+mn-lt"/>
              </a:rPr>
              <a:t>字节 </a:t>
            </a:r>
            <a:r>
              <a:rPr kumimoji="1" lang="en-US" altLang="zh-CN" sz="2000" dirty="0">
                <a:solidFill>
                  <a:srgbClr val="333399"/>
                </a:solidFill>
                <a:cs typeface="+mn-ea"/>
                <a:sym typeface="+mn-lt"/>
              </a:rPr>
              <a:t>0</a:t>
            </a:r>
          </a:p>
        </p:txBody>
      </p:sp>
      <p:graphicFrame>
        <p:nvGraphicFramePr>
          <p:cNvPr id="77" name="表格 76">
            <a:extLst>
              <a:ext uri="{FF2B5EF4-FFF2-40B4-BE49-F238E27FC236}">
                <a16:creationId xmlns:a16="http://schemas.microsoft.com/office/drawing/2014/main" id="{7DCD39A4-6DC7-46BA-9471-4B7C3EC3982A}"/>
              </a:ext>
            </a:extLst>
          </p:cNvPr>
          <p:cNvGraphicFramePr>
            <a:graphicFrameLocks noGrp="1"/>
          </p:cNvGraphicFramePr>
          <p:nvPr>
            <p:extLst>
              <p:ext uri="{D42A27DB-BD31-4B8C-83A1-F6EECF244321}">
                <p14:modId xmlns:p14="http://schemas.microsoft.com/office/powerpoint/2010/main" val="1664922460"/>
              </p:ext>
            </p:extLst>
          </p:nvPr>
        </p:nvGraphicFramePr>
        <p:xfrm>
          <a:off x="2982579" y="2355086"/>
          <a:ext cx="6859136" cy="464502"/>
        </p:xfrm>
        <a:graphic>
          <a:graphicData uri="http://schemas.openxmlformats.org/drawingml/2006/table">
            <a:tbl>
              <a:tblPr firstRow="1" bandRow="1">
                <a:tableStyleId>{5940675A-B579-460E-94D1-54222C63F5DA}</a:tableStyleId>
              </a:tblPr>
              <a:tblGrid>
                <a:gridCol w="1156426">
                  <a:extLst>
                    <a:ext uri="{9D8B030D-6E8A-4147-A177-3AD203B41FA5}">
                      <a16:colId xmlns:a16="http://schemas.microsoft.com/office/drawing/2014/main" val="2757682035"/>
                    </a:ext>
                  </a:extLst>
                </a:gridCol>
                <a:gridCol w="2177135">
                  <a:extLst>
                    <a:ext uri="{9D8B030D-6E8A-4147-A177-3AD203B41FA5}">
                      <a16:colId xmlns:a16="http://schemas.microsoft.com/office/drawing/2014/main" val="3948313347"/>
                    </a:ext>
                  </a:extLst>
                </a:gridCol>
                <a:gridCol w="2231923">
                  <a:extLst>
                    <a:ext uri="{9D8B030D-6E8A-4147-A177-3AD203B41FA5}">
                      <a16:colId xmlns:a16="http://schemas.microsoft.com/office/drawing/2014/main" val="4095328764"/>
                    </a:ext>
                  </a:extLst>
                </a:gridCol>
                <a:gridCol w="1293652">
                  <a:extLst>
                    <a:ext uri="{9D8B030D-6E8A-4147-A177-3AD203B41FA5}">
                      <a16:colId xmlns:a16="http://schemas.microsoft.com/office/drawing/2014/main" val="1996365530"/>
                    </a:ext>
                  </a:extLst>
                </a:gridCol>
              </a:tblGrid>
              <a:tr h="464502">
                <a:tc>
                  <a:txBody>
                    <a:bodyPr/>
                    <a:lstStyle/>
                    <a:p>
                      <a:pPr algn="ctr">
                        <a:lnSpc>
                          <a:spcPct val="120000"/>
                        </a:lnSpc>
                        <a:spcBef>
                          <a:spcPts val="0"/>
                        </a:spcBef>
                        <a:spcAft>
                          <a:spcPts val="0"/>
                        </a:spcAft>
                      </a:pPr>
                      <a:r>
                        <a:rPr lang="en-US" altLang="zh-CN" dirty="0">
                          <a:latin typeface="+mn-lt"/>
                          <a:ea typeface="+mn-ea"/>
                          <a:cs typeface="+mn-ea"/>
                          <a:sym typeface="+mn-lt"/>
                        </a:rPr>
                        <a:t>IP</a:t>
                      </a:r>
                      <a:r>
                        <a:rPr lang="zh-CN" altLang="en-US" dirty="0">
                          <a:latin typeface="+mn-lt"/>
                          <a:ea typeface="+mn-ea"/>
                          <a:cs typeface="+mn-ea"/>
                          <a:sym typeface="+mn-lt"/>
                        </a:rPr>
                        <a:t>报文头</a:t>
                      </a:r>
                    </a:p>
                  </a:txBody>
                  <a:tcPr anchor="ctr">
                    <a:solidFill>
                      <a:srgbClr val="00B0F0"/>
                    </a:solidFill>
                  </a:tcPr>
                </a:tc>
                <a:tc>
                  <a:txBody>
                    <a:bodyPr/>
                    <a:lstStyle/>
                    <a:p>
                      <a:pPr algn="ctr">
                        <a:lnSpc>
                          <a:spcPct val="120000"/>
                        </a:lnSpc>
                        <a:spcBef>
                          <a:spcPts val="0"/>
                        </a:spcBef>
                        <a:spcAft>
                          <a:spcPts val="0"/>
                        </a:spcAft>
                      </a:pPr>
                      <a:endParaRPr lang="zh-CN" altLang="en-US" dirty="0">
                        <a:latin typeface="+mn-lt"/>
                        <a:ea typeface="+mn-ea"/>
                        <a:cs typeface="+mn-ea"/>
                        <a:sym typeface="+mn-lt"/>
                      </a:endParaRPr>
                    </a:p>
                  </a:txBody>
                  <a:tcPr anchor="ctr">
                    <a:solidFill>
                      <a:srgbClr val="CBCBCB"/>
                    </a:solidFill>
                  </a:tcPr>
                </a:tc>
                <a:tc>
                  <a:txBody>
                    <a:bodyPr/>
                    <a:lstStyle/>
                    <a:p>
                      <a:pPr algn="ctr">
                        <a:lnSpc>
                          <a:spcPct val="120000"/>
                        </a:lnSpc>
                        <a:spcBef>
                          <a:spcPts val="0"/>
                        </a:spcBef>
                        <a:spcAft>
                          <a:spcPts val="0"/>
                        </a:spcAft>
                      </a:pPr>
                      <a:endParaRPr lang="zh-CN" altLang="en-US" dirty="0">
                        <a:latin typeface="+mn-lt"/>
                        <a:ea typeface="+mn-ea"/>
                        <a:cs typeface="+mn-ea"/>
                        <a:sym typeface="+mn-lt"/>
                      </a:endParaRPr>
                    </a:p>
                  </a:txBody>
                  <a:tcPr anchor="ctr">
                    <a:solidFill>
                      <a:srgbClr val="CBCBCB"/>
                    </a:solidFill>
                  </a:tcPr>
                </a:tc>
                <a:tc>
                  <a:txBody>
                    <a:bodyPr/>
                    <a:lstStyle/>
                    <a:p>
                      <a:pPr algn="ctr">
                        <a:lnSpc>
                          <a:spcPct val="120000"/>
                        </a:lnSpc>
                        <a:spcBef>
                          <a:spcPts val="0"/>
                        </a:spcBef>
                        <a:spcAft>
                          <a:spcPts val="0"/>
                        </a:spcAft>
                      </a:pPr>
                      <a:endParaRPr lang="zh-CN" altLang="en-US" dirty="0">
                        <a:latin typeface="+mn-lt"/>
                        <a:ea typeface="+mn-ea"/>
                        <a:cs typeface="+mn-ea"/>
                        <a:sym typeface="+mn-lt"/>
                      </a:endParaRPr>
                    </a:p>
                  </a:txBody>
                  <a:tcPr anchor="ctr">
                    <a:solidFill>
                      <a:srgbClr val="CBCBCB"/>
                    </a:solidFill>
                  </a:tcPr>
                </a:tc>
                <a:extLst>
                  <a:ext uri="{0D108BD9-81ED-4DB2-BD59-A6C34878D82A}">
                    <a16:rowId xmlns:a16="http://schemas.microsoft.com/office/drawing/2014/main" val="967306906"/>
                  </a:ext>
                </a:extLst>
              </a:tr>
            </a:tbl>
          </a:graphicData>
        </a:graphic>
      </p:graphicFrame>
      <p:graphicFrame>
        <p:nvGraphicFramePr>
          <p:cNvPr id="78" name="表格 77">
            <a:extLst>
              <a:ext uri="{FF2B5EF4-FFF2-40B4-BE49-F238E27FC236}">
                <a16:creationId xmlns:a16="http://schemas.microsoft.com/office/drawing/2014/main" id="{DFE20F88-8C48-442D-93E2-39A194C601E0}"/>
              </a:ext>
            </a:extLst>
          </p:cNvPr>
          <p:cNvGraphicFramePr>
            <a:graphicFrameLocks noGrp="1"/>
          </p:cNvGraphicFramePr>
          <p:nvPr>
            <p:extLst>
              <p:ext uri="{D42A27DB-BD31-4B8C-83A1-F6EECF244321}">
                <p14:modId xmlns:p14="http://schemas.microsoft.com/office/powerpoint/2010/main" val="1931767909"/>
              </p:ext>
            </p:extLst>
          </p:nvPr>
        </p:nvGraphicFramePr>
        <p:xfrm>
          <a:off x="1581996" y="4013625"/>
          <a:ext cx="3333561" cy="464502"/>
        </p:xfrm>
        <a:graphic>
          <a:graphicData uri="http://schemas.openxmlformats.org/drawingml/2006/table">
            <a:tbl>
              <a:tblPr firstRow="1" bandRow="1">
                <a:tableStyleId>{5940675A-B579-460E-94D1-54222C63F5DA}</a:tableStyleId>
              </a:tblPr>
              <a:tblGrid>
                <a:gridCol w="1156426">
                  <a:extLst>
                    <a:ext uri="{9D8B030D-6E8A-4147-A177-3AD203B41FA5}">
                      <a16:colId xmlns:a16="http://schemas.microsoft.com/office/drawing/2014/main" val="2757682035"/>
                    </a:ext>
                  </a:extLst>
                </a:gridCol>
                <a:gridCol w="2177135">
                  <a:extLst>
                    <a:ext uri="{9D8B030D-6E8A-4147-A177-3AD203B41FA5}">
                      <a16:colId xmlns:a16="http://schemas.microsoft.com/office/drawing/2014/main" val="3948313347"/>
                    </a:ext>
                  </a:extLst>
                </a:gridCol>
              </a:tblGrid>
              <a:tr h="464502">
                <a:tc>
                  <a:txBody>
                    <a:bodyPr/>
                    <a:lstStyle/>
                    <a:p>
                      <a:pPr algn="ctr">
                        <a:lnSpc>
                          <a:spcPct val="120000"/>
                        </a:lnSpc>
                        <a:spcBef>
                          <a:spcPts val="0"/>
                        </a:spcBef>
                        <a:spcAft>
                          <a:spcPts val="0"/>
                        </a:spcAft>
                      </a:pPr>
                      <a:r>
                        <a:rPr lang="en-US" altLang="zh-CN" sz="1800" dirty="0">
                          <a:latin typeface="+mn-lt"/>
                          <a:ea typeface="+mn-ea"/>
                          <a:cs typeface="+mn-ea"/>
                          <a:sym typeface="+mn-lt"/>
                        </a:rPr>
                        <a:t>IP</a:t>
                      </a:r>
                      <a:r>
                        <a:rPr lang="zh-CN" altLang="en-US" sz="1800" dirty="0">
                          <a:latin typeface="+mn-lt"/>
                          <a:ea typeface="+mn-ea"/>
                          <a:cs typeface="+mn-ea"/>
                          <a:sym typeface="+mn-lt"/>
                        </a:rPr>
                        <a:t>报文头</a:t>
                      </a:r>
                    </a:p>
                  </a:txBody>
                  <a:tcPr anchor="ctr">
                    <a:solidFill>
                      <a:srgbClr val="00B0F0"/>
                    </a:solidFill>
                  </a:tcPr>
                </a:tc>
                <a:tc>
                  <a:txBody>
                    <a:bodyPr/>
                    <a:lstStyle/>
                    <a:p>
                      <a:pPr algn="ctr">
                        <a:lnSpc>
                          <a:spcPct val="120000"/>
                        </a:lnSpc>
                        <a:spcBef>
                          <a:spcPts val="0"/>
                        </a:spcBef>
                        <a:spcAft>
                          <a:spcPts val="0"/>
                        </a:spcAft>
                      </a:pPr>
                      <a:endParaRPr lang="zh-CN" altLang="en-US" dirty="0">
                        <a:latin typeface="+mn-lt"/>
                        <a:ea typeface="+mn-ea"/>
                        <a:cs typeface="+mn-ea"/>
                        <a:sym typeface="+mn-lt"/>
                      </a:endParaRPr>
                    </a:p>
                  </a:txBody>
                  <a:tcPr anchor="ctr">
                    <a:solidFill>
                      <a:srgbClr val="CBCBCB"/>
                    </a:solidFill>
                  </a:tcPr>
                </a:tc>
                <a:extLst>
                  <a:ext uri="{0D108BD9-81ED-4DB2-BD59-A6C34878D82A}">
                    <a16:rowId xmlns:a16="http://schemas.microsoft.com/office/drawing/2014/main" val="967306906"/>
                  </a:ext>
                </a:extLst>
              </a:tr>
            </a:tbl>
          </a:graphicData>
        </a:graphic>
      </p:graphicFrame>
      <p:graphicFrame>
        <p:nvGraphicFramePr>
          <p:cNvPr id="79" name="表格 78">
            <a:extLst>
              <a:ext uri="{FF2B5EF4-FFF2-40B4-BE49-F238E27FC236}">
                <a16:creationId xmlns:a16="http://schemas.microsoft.com/office/drawing/2014/main" id="{FE3463B8-9688-4E36-B633-AD0157BC72B6}"/>
              </a:ext>
            </a:extLst>
          </p:cNvPr>
          <p:cNvGraphicFramePr>
            <a:graphicFrameLocks noGrp="1"/>
          </p:cNvGraphicFramePr>
          <p:nvPr>
            <p:extLst>
              <p:ext uri="{D42A27DB-BD31-4B8C-83A1-F6EECF244321}">
                <p14:modId xmlns:p14="http://schemas.microsoft.com/office/powerpoint/2010/main" val="3278657042"/>
              </p:ext>
            </p:extLst>
          </p:nvPr>
        </p:nvGraphicFramePr>
        <p:xfrm>
          <a:off x="5175780" y="4013625"/>
          <a:ext cx="3333561" cy="464502"/>
        </p:xfrm>
        <a:graphic>
          <a:graphicData uri="http://schemas.openxmlformats.org/drawingml/2006/table">
            <a:tbl>
              <a:tblPr firstRow="1" bandRow="1">
                <a:tableStyleId>{5940675A-B579-460E-94D1-54222C63F5DA}</a:tableStyleId>
              </a:tblPr>
              <a:tblGrid>
                <a:gridCol w="1156426">
                  <a:extLst>
                    <a:ext uri="{9D8B030D-6E8A-4147-A177-3AD203B41FA5}">
                      <a16:colId xmlns:a16="http://schemas.microsoft.com/office/drawing/2014/main" val="2757682035"/>
                    </a:ext>
                  </a:extLst>
                </a:gridCol>
                <a:gridCol w="2177135">
                  <a:extLst>
                    <a:ext uri="{9D8B030D-6E8A-4147-A177-3AD203B41FA5}">
                      <a16:colId xmlns:a16="http://schemas.microsoft.com/office/drawing/2014/main" val="3948313347"/>
                    </a:ext>
                  </a:extLst>
                </a:gridCol>
              </a:tblGrid>
              <a:tr h="464502">
                <a:tc>
                  <a:txBody>
                    <a:bodyPr/>
                    <a:lstStyle/>
                    <a:p>
                      <a:pPr algn="ctr">
                        <a:lnSpc>
                          <a:spcPct val="120000"/>
                        </a:lnSpc>
                        <a:spcBef>
                          <a:spcPts val="0"/>
                        </a:spcBef>
                        <a:spcAft>
                          <a:spcPts val="0"/>
                        </a:spcAft>
                      </a:pPr>
                      <a:r>
                        <a:rPr lang="en-US" altLang="zh-CN" dirty="0">
                          <a:latin typeface="+mn-lt"/>
                          <a:ea typeface="+mn-ea"/>
                          <a:cs typeface="+mn-ea"/>
                          <a:sym typeface="+mn-lt"/>
                        </a:rPr>
                        <a:t>IP</a:t>
                      </a:r>
                      <a:r>
                        <a:rPr lang="zh-CN" altLang="en-US" dirty="0">
                          <a:latin typeface="+mn-lt"/>
                          <a:ea typeface="+mn-ea"/>
                          <a:cs typeface="+mn-ea"/>
                          <a:sym typeface="+mn-lt"/>
                        </a:rPr>
                        <a:t>报文头</a:t>
                      </a:r>
                    </a:p>
                  </a:txBody>
                  <a:tcPr anchor="ctr">
                    <a:solidFill>
                      <a:srgbClr val="00B0F0"/>
                    </a:solidFill>
                  </a:tcPr>
                </a:tc>
                <a:tc>
                  <a:txBody>
                    <a:bodyPr/>
                    <a:lstStyle/>
                    <a:p>
                      <a:pPr algn="ctr">
                        <a:lnSpc>
                          <a:spcPct val="120000"/>
                        </a:lnSpc>
                        <a:spcBef>
                          <a:spcPts val="0"/>
                        </a:spcBef>
                        <a:spcAft>
                          <a:spcPts val="0"/>
                        </a:spcAft>
                      </a:pPr>
                      <a:endParaRPr lang="zh-CN" altLang="en-US" dirty="0">
                        <a:latin typeface="+mn-lt"/>
                        <a:ea typeface="+mn-ea"/>
                        <a:cs typeface="+mn-ea"/>
                        <a:sym typeface="+mn-lt"/>
                      </a:endParaRPr>
                    </a:p>
                  </a:txBody>
                  <a:tcPr anchor="ctr">
                    <a:solidFill>
                      <a:srgbClr val="CBCBCB"/>
                    </a:solidFill>
                  </a:tcPr>
                </a:tc>
                <a:extLst>
                  <a:ext uri="{0D108BD9-81ED-4DB2-BD59-A6C34878D82A}">
                    <a16:rowId xmlns:a16="http://schemas.microsoft.com/office/drawing/2014/main" val="967306906"/>
                  </a:ext>
                </a:extLst>
              </a:tr>
            </a:tbl>
          </a:graphicData>
        </a:graphic>
      </p:graphicFrame>
      <p:graphicFrame>
        <p:nvGraphicFramePr>
          <p:cNvPr id="80" name="表格 79">
            <a:extLst>
              <a:ext uri="{FF2B5EF4-FFF2-40B4-BE49-F238E27FC236}">
                <a16:creationId xmlns:a16="http://schemas.microsoft.com/office/drawing/2014/main" id="{0F4C9C84-1A7E-4EC5-8640-77E1D2BA51C5}"/>
              </a:ext>
            </a:extLst>
          </p:cNvPr>
          <p:cNvGraphicFramePr>
            <a:graphicFrameLocks noGrp="1"/>
          </p:cNvGraphicFramePr>
          <p:nvPr>
            <p:extLst>
              <p:ext uri="{D42A27DB-BD31-4B8C-83A1-F6EECF244321}">
                <p14:modId xmlns:p14="http://schemas.microsoft.com/office/powerpoint/2010/main" val="316912300"/>
              </p:ext>
            </p:extLst>
          </p:nvPr>
        </p:nvGraphicFramePr>
        <p:xfrm>
          <a:off x="8802353" y="4013625"/>
          <a:ext cx="2450078" cy="464502"/>
        </p:xfrm>
        <a:graphic>
          <a:graphicData uri="http://schemas.openxmlformats.org/drawingml/2006/table">
            <a:tbl>
              <a:tblPr firstRow="1" bandRow="1">
                <a:tableStyleId>{5940675A-B579-460E-94D1-54222C63F5DA}</a:tableStyleId>
              </a:tblPr>
              <a:tblGrid>
                <a:gridCol w="1156426">
                  <a:extLst>
                    <a:ext uri="{9D8B030D-6E8A-4147-A177-3AD203B41FA5}">
                      <a16:colId xmlns:a16="http://schemas.microsoft.com/office/drawing/2014/main" val="2757682035"/>
                    </a:ext>
                  </a:extLst>
                </a:gridCol>
                <a:gridCol w="1293652">
                  <a:extLst>
                    <a:ext uri="{9D8B030D-6E8A-4147-A177-3AD203B41FA5}">
                      <a16:colId xmlns:a16="http://schemas.microsoft.com/office/drawing/2014/main" val="1996365530"/>
                    </a:ext>
                  </a:extLst>
                </a:gridCol>
              </a:tblGrid>
              <a:tr h="464502">
                <a:tc>
                  <a:txBody>
                    <a:bodyPr/>
                    <a:lstStyle/>
                    <a:p>
                      <a:pPr algn="ctr">
                        <a:lnSpc>
                          <a:spcPct val="120000"/>
                        </a:lnSpc>
                        <a:spcBef>
                          <a:spcPts val="0"/>
                        </a:spcBef>
                        <a:spcAft>
                          <a:spcPts val="0"/>
                        </a:spcAft>
                      </a:pPr>
                      <a:r>
                        <a:rPr lang="en-US" altLang="zh-CN" dirty="0">
                          <a:latin typeface="+mn-lt"/>
                          <a:ea typeface="+mn-ea"/>
                          <a:cs typeface="+mn-ea"/>
                          <a:sym typeface="+mn-lt"/>
                        </a:rPr>
                        <a:t>IP</a:t>
                      </a:r>
                      <a:r>
                        <a:rPr lang="zh-CN" altLang="en-US" dirty="0">
                          <a:latin typeface="+mn-lt"/>
                          <a:ea typeface="+mn-ea"/>
                          <a:cs typeface="+mn-ea"/>
                          <a:sym typeface="+mn-lt"/>
                        </a:rPr>
                        <a:t>报文头</a:t>
                      </a:r>
                    </a:p>
                  </a:txBody>
                  <a:tcPr anchor="ctr">
                    <a:solidFill>
                      <a:srgbClr val="00B0F0"/>
                    </a:solidFill>
                  </a:tcPr>
                </a:tc>
                <a:tc>
                  <a:txBody>
                    <a:bodyPr/>
                    <a:lstStyle/>
                    <a:p>
                      <a:pPr algn="ctr">
                        <a:lnSpc>
                          <a:spcPct val="120000"/>
                        </a:lnSpc>
                        <a:spcBef>
                          <a:spcPts val="0"/>
                        </a:spcBef>
                        <a:spcAft>
                          <a:spcPts val="0"/>
                        </a:spcAft>
                      </a:pPr>
                      <a:endParaRPr lang="zh-CN" altLang="en-US" dirty="0">
                        <a:latin typeface="+mn-lt"/>
                        <a:ea typeface="+mn-ea"/>
                        <a:cs typeface="+mn-ea"/>
                        <a:sym typeface="+mn-lt"/>
                      </a:endParaRPr>
                    </a:p>
                  </a:txBody>
                  <a:tcPr anchor="ctr">
                    <a:solidFill>
                      <a:srgbClr val="CBCBCB"/>
                    </a:solidFill>
                  </a:tcPr>
                </a:tc>
                <a:extLst>
                  <a:ext uri="{0D108BD9-81ED-4DB2-BD59-A6C34878D82A}">
                    <a16:rowId xmlns:a16="http://schemas.microsoft.com/office/drawing/2014/main" val="967306906"/>
                  </a:ext>
                </a:extLst>
              </a:tr>
            </a:tbl>
          </a:graphicData>
        </a:graphic>
      </p:graphicFrame>
      <p:sp>
        <p:nvSpPr>
          <p:cNvPr id="43" name="Line 41">
            <a:extLst>
              <a:ext uri="{FF2B5EF4-FFF2-40B4-BE49-F238E27FC236}">
                <a16:creationId xmlns:a16="http://schemas.microsoft.com/office/drawing/2014/main" id="{BE817327-E127-9E8F-D0D0-16DBAA7CB85B}"/>
              </a:ext>
            </a:extLst>
          </p:cNvPr>
          <p:cNvSpPr>
            <a:spLocks noChangeShapeType="1"/>
          </p:cNvSpPr>
          <p:nvPr/>
        </p:nvSpPr>
        <p:spPr bwMode="auto">
          <a:xfrm flipV="1">
            <a:off x="2718331" y="2819588"/>
            <a:ext cx="1435099" cy="1218825"/>
          </a:xfrm>
          <a:prstGeom prst="line">
            <a:avLst/>
          </a:prstGeom>
          <a:noFill/>
          <a:ln w="19050">
            <a:solidFill>
              <a:srgbClr val="FFC000"/>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a:cs typeface="+mn-ea"/>
              <a:sym typeface="+mn-lt"/>
            </a:endParaRPr>
          </a:p>
        </p:txBody>
      </p:sp>
      <p:sp>
        <p:nvSpPr>
          <p:cNvPr id="82" name="Text Box 35">
            <a:extLst>
              <a:ext uri="{FF2B5EF4-FFF2-40B4-BE49-F238E27FC236}">
                <a16:creationId xmlns:a16="http://schemas.microsoft.com/office/drawing/2014/main" id="{38ABB231-D51E-4BF5-99C4-113C5595D6DB}"/>
              </a:ext>
            </a:extLst>
          </p:cNvPr>
          <p:cNvSpPr txBox="1">
            <a:spLocks noChangeArrowheads="1"/>
          </p:cNvSpPr>
          <p:nvPr/>
        </p:nvSpPr>
        <p:spPr bwMode="auto">
          <a:xfrm>
            <a:off x="5459032" y="5081077"/>
            <a:ext cx="2550698" cy="139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dirty="0">
                <a:solidFill>
                  <a:srgbClr val="333399"/>
                </a:solidFill>
                <a:cs typeface="+mn-ea"/>
                <a:sym typeface="+mn-lt"/>
              </a:rPr>
              <a:t>分片</a:t>
            </a:r>
            <a:r>
              <a:rPr kumimoji="1" lang="en-US" altLang="zh-CN" dirty="0">
                <a:solidFill>
                  <a:srgbClr val="333399"/>
                </a:solidFill>
                <a:cs typeface="+mn-ea"/>
                <a:sym typeface="+mn-lt"/>
              </a:rPr>
              <a:t>2</a:t>
            </a:r>
          </a:p>
          <a:p>
            <a:pPr marL="285750" indent="-285750">
              <a:lnSpc>
                <a:spcPct val="120000"/>
              </a:lnSpc>
              <a:buFont typeface="Arial" panose="020B0604020202020204" pitchFamily="34" charset="0"/>
              <a:buChar char="•"/>
            </a:pPr>
            <a:r>
              <a:rPr kumimoji="1" lang="en-US" altLang="zh-CN" dirty="0" err="1">
                <a:solidFill>
                  <a:srgbClr val="333399"/>
                </a:solidFill>
                <a:cs typeface="+mn-ea"/>
                <a:sym typeface="+mn-lt"/>
              </a:rPr>
              <a:t>Flag.DF</a:t>
            </a:r>
            <a:r>
              <a:rPr kumimoji="1" lang="en-US" altLang="zh-CN" dirty="0">
                <a:solidFill>
                  <a:srgbClr val="333399"/>
                </a:solidFill>
                <a:cs typeface="+mn-ea"/>
                <a:sym typeface="+mn-lt"/>
              </a:rPr>
              <a:t>=0</a:t>
            </a:r>
          </a:p>
          <a:p>
            <a:pPr marL="285750" indent="-285750">
              <a:lnSpc>
                <a:spcPct val="120000"/>
              </a:lnSpc>
              <a:buFont typeface="Arial" panose="020B0604020202020204" pitchFamily="34" charset="0"/>
              <a:buChar char="•"/>
            </a:pPr>
            <a:r>
              <a:rPr kumimoji="1" lang="en-US" altLang="zh-CN" dirty="0" err="1">
                <a:solidFill>
                  <a:srgbClr val="333399"/>
                </a:solidFill>
                <a:cs typeface="+mn-ea"/>
                <a:sym typeface="+mn-lt"/>
              </a:rPr>
              <a:t>Flag.MF</a:t>
            </a:r>
            <a:r>
              <a:rPr kumimoji="1" lang="en-US" altLang="zh-CN" dirty="0">
                <a:solidFill>
                  <a:srgbClr val="333399"/>
                </a:solidFill>
                <a:cs typeface="+mn-ea"/>
                <a:sym typeface="+mn-lt"/>
              </a:rPr>
              <a:t>=1</a:t>
            </a:r>
          </a:p>
          <a:p>
            <a:pPr marL="285750" indent="-285750">
              <a:lnSpc>
                <a:spcPct val="120000"/>
              </a:lnSpc>
              <a:buFont typeface="Arial" panose="020B0604020202020204" pitchFamily="34" charset="0"/>
              <a:buChar char="•"/>
            </a:pPr>
            <a:r>
              <a:rPr kumimoji="1" lang="zh-CN" altLang="en-US" dirty="0">
                <a:solidFill>
                  <a:srgbClr val="333399"/>
                </a:solidFill>
                <a:cs typeface="+mn-ea"/>
                <a:sym typeface="+mn-lt"/>
              </a:rPr>
              <a:t>偏移 </a:t>
            </a:r>
            <a:r>
              <a:rPr kumimoji="1" lang="en-US" altLang="zh-CN" dirty="0">
                <a:solidFill>
                  <a:srgbClr val="333399"/>
                </a:solidFill>
                <a:cs typeface="+mn-ea"/>
                <a:sym typeface="+mn-lt"/>
              </a:rPr>
              <a:t>= 1400/8 = 175</a:t>
            </a:r>
          </a:p>
        </p:txBody>
      </p:sp>
      <p:sp>
        <p:nvSpPr>
          <p:cNvPr id="83" name="Text Box 35">
            <a:extLst>
              <a:ext uri="{FF2B5EF4-FFF2-40B4-BE49-F238E27FC236}">
                <a16:creationId xmlns:a16="http://schemas.microsoft.com/office/drawing/2014/main" id="{577E127C-BF66-4DB8-8F1F-E2C39686EE3A}"/>
              </a:ext>
            </a:extLst>
          </p:cNvPr>
          <p:cNvSpPr txBox="1">
            <a:spLocks noChangeArrowheads="1"/>
          </p:cNvSpPr>
          <p:nvPr/>
        </p:nvSpPr>
        <p:spPr bwMode="auto">
          <a:xfrm>
            <a:off x="8982541" y="5081077"/>
            <a:ext cx="2550698" cy="139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dirty="0">
                <a:solidFill>
                  <a:srgbClr val="333399"/>
                </a:solidFill>
                <a:cs typeface="+mn-ea"/>
                <a:sym typeface="+mn-lt"/>
              </a:rPr>
              <a:t>分片</a:t>
            </a:r>
            <a:r>
              <a:rPr kumimoji="1" lang="en-US" altLang="zh-CN" dirty="0">
                <a:solidFill>
                  <a:srgbClr val="333399"/>
                </a:solidFill>
                <a:cs typeface="+mn-ea"/>
                <a:sym typeface="+mn-lt"/>
              </a:rPr>
              <a:t>3</a:t>
            </a:r>
          </a:p>
          <a:p>
            <a:pPr marL="285750" indent="-285750">
              <a:lnSpc>
                <a:spcPct val="120000"/>
              </a:lnSpc>
              <a:buFont typeface="Arial" panose="020B0604020202020204" pitchFamily="34" charset="0"/>
              <a:buChar char="•"/>
            </a:pPr>
            <a:r>
              <a:rPr kumimoji="1" lang="en-US" altLang="zh-CN" dirty="0" err="1">
                <a:solidFill>
                  <a:srgbClr val="333399"/>
                </a:solidFill>
                <a:cs typeface="+mn-ea"/>
                <a:sym typeface="+mn-lt"/>
              </a:rPr>
              <a:t>Flag.DF</a:t>
            </a:r>
            <a:r>
              <a:rPr kumimoji="1" lang="en-US" altLang="zh-CN" dirty="0">
                <a:solidFill>
                  <a:srgbClr val="333399"/>
                </a:solidFill>
                <a:cs typeface="+mn-ea"/>
                <a:sym typeface="+mn-lt"/>
              </a:rPr>
              <a:t>=0</a:t>
            </a:r>
          </a:p>
          <a:p>
            <a:pPr marL="285750" indent="-285750">
              <a:lnSpc>
                <a:spcPct val="120000"/>
              </a:lnSpc>
              <a:buFont typeface="Arial" panose="020B0604020202020204" pitchFamily="34" charset="0"/>
              <a:buChar char="•"/>
            </a:pPr>
            <a:r>
              <a:rPr kumimoji="1" lang="en-US" altLang="zh-CN" dirty="0" err="1">
                <a:solidFill>
                  <a:srgbClr val="333399"/>
                </a:solidFill>
                <a:cs typeface="+mn-ea"/>
                <a:sym typeface="+mn-lt"/>
              </a:rPr>
              <a:t>Flag.MF</a:t>
            </a:r>
            <a:r>
              <a:rPr kumimoji="1" lang="en-US" altLang="zh-CN" dirty="0">
                <a:solidFill>
                  <a:srgbClr val="333399"/>
                </a:solidFill>
                <a:cs typeface="+mn-ea"/>
                <a:sym typeface="+mn-lt"/>
              </a:rPr>
              <a:t>=0</a:t>
            </a:r>
          </a:p>
          <a:p>
            <a:pPr marL="285750" indent="-285750">
              <a:lnSpc>
                <a:spcPct val="120000"/>
              </a:lnSpc>
              <a:buFont typeface="Arial" panose="020B0604020202020204" pitchFamily="34" charset="0"/>
              <a:buChar char="•"/>
            </a:pPr>
            <a:r>
              <a:rPr kumimoji="1" lang="zh-CN" altLang="en-US" dirty="0">
                <a:solidFill>
                  <a:srgbClr val="333399"/>
                </a:solidFill>
                <a:cs typeface="+mn-ea"/>
                <a:sym typeface="+mn-lt"/>
              </a:rPr>
              <a:t>偏移 </a:t>
            </a:r>
            <a:r>
              <a:rPr kumimoji="1" lang="en-US" altLang="zh-CN" dirty="0">
                <a:solidFill>
                  <a:srgbClr val="333399"/>
                </a:solidFill>
                <a:cs typeface="+mn-ea"/>
                <a:sym typeface="+mn-lt"/>
              </a:rPr>
              <a:t>= 2800/8 = 350</a:t>
            </a:r>
          </a:p>
        </p:txBody>
      </p:sp>
    </p:spTree>
    <p:custDataLst>
      <p:tags r:id="rId1"/>
    </p:custDataLst>
    <p:extLst>
      <p:ext uri="{BB962C8B-B14F-4D97-AF65-F5344CB8AC3E}">
        <p14:creationId xmlns:p14="http://schemas.microsoft.com/office/powerpoint/2010/main" val="1906697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分片后有关字段的变化</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4279900"/>
            <a:ext cx="10858500" cy="1854200"/>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假定数据报片</a:t>
            </a:r>
            <a:r>
              <a:rPr lang="en-US" altLang="zh-CN" sz="2400" dirty="0">
                <a:solidFill>
                  <a:schemeClr val="accent1"/>
                </a:solidFill>
                <a:cs typeface="+mn-ea"/>
                <a:sym typeface="+mn-lt"/>
              </a:rPr>
              <a:t>2</a:t>
            </a:r>
            <a:r>
              <a:rPr lang="zh-CN" altLang="en-US" sz="2400" dirty="0">
                <a:solidFill>
                  <a:schemeClr val="accent1"/>
                </a:solidFill>
                <a:cs typeface="+mn-ea"/>
                <a:sym typeface="+mn-lt"/>
              </a:rPr>
              <a:t>经过某个网络时还需要再进行分片，分片长度不超过</a:t>
            </a:r>
            <a:r>
              <a:rPr lang="en-US" altLang="zh-CN" sz="2400" dirty="0">
                <a:solidFill>
                  <a:schemeClr val="accent1"/>
                </a:solidFill>
                <a:cs typeface="+mn-ea"/>
                <a:sym typeface="+mn-lt"/>
              </a:rPr>
              <a:t>820</a:t>
            </a:r>
            <a:r>
              <a:rPr lang="zh-CN" altLang="en-US" sz="2400" dirty="0">
                <a:solidFill>
                  <a:schemeClr val="accent1"/>
                </a:solidFill>
                <a:cs typeface="+mn-ea"/>
                <a:sym typeface="+mn-lt"/>
              </a:rPr>
              <a:t>字节。分片后的数据报片的总长度、标识、</a:t>
            </a:r>
            <a:r>
              <a:rPr lang="en-US" altLang="zh-CN" sz="2400" dirty="0">
                <a:solidFill>
                  <a:schemeClr val="accent1"/>
                </a:solidFill>
                <a:cs typeface="+mn-ea"/>
                <a:sym typeface="+mn-lt"/>
              </a:rPr>
              <a:t>MF</a:t>
            </a:r>
            <a:r>
              <a:rPr lang="zh-CN" altLang="en-US" sz="2400" dirty="0">
                <a:solidFill>
                  <a:schemeClr val="accent1"/>
                </a:solidFill>
                <a:cs typeface="+mn-ea"/>
                <a:sym typeface="+mn-lt"/>
              </a:rPr>
              <a:t>、</a:t>
            </a:r>
            <a:r>
              <a:rPr lang="en-US" altLang="zh-CN" sz="2400" dirty="0">
                <a:solidFill>
                  <a:schemeClr val="accent1"/>
                </a:solidFill>
                <a:cs typeface="+mn-ea"/>
                <a:sym typeface="+mn-lt"/>
              </a:rPr>
              <a:t>DF</a:t>
            </a:r>
            <a:r>
              <a:rPr lang="zh-CN" altLang="en-US" sz="2400" dirty="0">
                <a:solidFill>
                  <a:schemeClr val="accent1"/>
                </a:solidFill>
                <a:cs typeface="+mn-ea"/>
                <a:sym typeface="+mn-lt"/>
              </a:rPr>
              <a:t>和片偏移分别为是多少？</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在这种情况下如何恢复原数据报？</a:t>
            </a:r>
          </a:p>
        </p:txBody>
      </p:sp>
      <p:sp>
        <p:nvSpPr>
          <p:cNvPr id="3" name="日期占位符 3">
            <a:extLst>
              <a:ext uri="{FF2B5EF4-FFF2-40B4-BE49-F238E27FC236}">
                <a16:creationId xmlns:a16="http://schemas.microsoft.com/office/drawing/2014/main" id="{D1A574C1-5FB8-D926-8AA5-500F3DE8B143}"/>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E9CDD935-4128-199E-DD1E-165DF6DEE89C}"/>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AC743D35-1DE4-3CB4-D2DE-477454E51276}"/>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76</a:t>
            </a:fld>
            <a:endParaRPr lang="en-US">
              <a:cs typeface="+mn-ea"/>
              <a:sym typeface="+mn-lt"/>
            </a:endParaRPr>
          </a:p>
        </p:txBody>
      </p:sp>
      <p:graphicFrame>
        <p:nvGraphicFramePr>
          <p:cNvPr id="9" name="表格 9">
            <a:extLst>
              <a:ext uri="{FF2B5EF4-FFF2-40B4-BE49-F238E27FC236}">
                <a16:creationId xmlns:a16="http://schemas.microsoft.com/office/drawing/2014/main" id="{58FBEA8C-9430-8B4C-7006-54D9EC2C7B77}"/>
              </a:ext>
            </a:extLst>
          </p:cNvPr>
          <p:cNvGraphicFramePr>
            <a:graphicFrameLocks noGrp="1"/>
          </p:cNvGraphicFramePr>
          <p:nvPr>
            <p:extLst>
              <p:ext uri="{D42A27DB-BD31-4B8C-83A1-F6EECF244321}">
                <p14:modId xmlns:p14="http://schemas.microsoft.com/office/powerpoint/2010/main" val="3521289559"/>
              </p:ext>
            </p:extLst>
          </p:nvPr>
        </p:nvGraphicFramePr>
        <p:xfrm>
          <a:off x="2031999" y="1934632"/>
          <a:ext cx="8128002" cy="1961515"/>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2700888322"/>
                    </a:ext>
                  </a:extLst>
                </a:gridCol>
                <a:gridCol w="1354667">
                  <a:extLst>
                    <a:ext uri="{9D8B030D-6E8A-4147-A177-3AD203B41FA5}">
                      <a16:colId xmlns:a16="http://schemas.microsoft.com/office/drawing/2014/main" val="839025426"/>
                    </a:ext>
                  </a:extLst>
                </a:gridCol>
                <a:gridCol w="1354667">
                  <a:extLst>
                    <a:ext uri="{9D8B030D-6E8A-4147-A177-3AD203B41FA5}">
                      <a16:colId xmlns:a16="http://schemas.microsoft.com/office/drawing/2014/main" val="1476263506"/>
                    </a:ext>
                  </a:extLst>
                </a:gridCol>
                <a:gridCol w="1354667">
                  <a:extLst>
                    <a:ext uri="{9D8B030D-6E8A-4147-A177-3AD203B41FA5}">
                      <a16:colId xmlns:a16="http://schemas.microsoft.com/office/drawing/2014/main" val="1550863789"/>
                    </a:ext>
                  </a:extLst>
                </a:gridCol>
                <a:gridCol w="1354667">
                  <a:extLst>
                    <a:ext uri="{9D8B030D-6E8A-4147-A177-3AD203B41FA5}">
                      <a16:colId xmlns:a16="http://schemas.microsoft.com/office/drawing/2014/main" val="3042905261"/>
                    </a:ext>
                  </a:extLst>
                </a:gridCol>
                <a:gridCol w="1354667">
                  <a:extLst>
                    <a:ext uri="{9D8B030D-6E8A-4147-A177-3AD203B41FA5}">
                      <a16:colId xmlns:a16="http://schemas.microsoft.com/office/drawing/2014/main" val="2693943485"/>
                    </a:ext>
                  </a:extLst>
                </a:gridCol>
              </a:tblGrid>
              <a:tr h="370840">
                <a:tc>
                  <a:txBody>
                    <a:bodyPr/>
                    <a:lstStyle/>
                    <a:p>
                      <a:pPr algn="ctr">
                        <a:lnSpc>
                          <a:spcPct val="120000"/>
                        </a:lnSpc>
                        <a:spcBef>
                          <a:spcPts val="0"/>
                        </a:spcBef>
                        <a:spcAft>
                          <a:spcPts val="0"/>
                        </a:spcAft>
                      </a:pP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zh-CN" altLang="en-US" dirty="0">
                          <a:latin typeface="+mn-lt"/>
                          <a:ea typeface="+mn-ea"/>
                          <a:cs typeface="+mn-ea"/>
                          <a:sym typeface="+mn-lt"/>
                        </a:rPr>
                        <a:t>总长度</a:t>
                      </a:r>
                    </a:p>
                  </a:txBody>
                  <a:tcPr/>
                </a:tc>
                <a:tc>
                  <a:txBody>
                    <a:bodyPr/>
                    <a:lstStyle/>
                    <a:p>
                      <a:pPr algn="ctr">
                        <a:lnSpc>
                          <a:spcPct val="120000"/>
                        </a:lnSpc>
                        <a:spcBef>
                          <a:spcPts val="0"/>
                        </a:spcBef>
                        <a:spcAft>
                          <a:spcPts val="0"/>
                        </a:spcAft>
                      </a:pPr>
                      <a:r>
                        <a:rPr lang="zh-CN" altLang="en-US" dirty="0">
                          <a:latin typeface="+mn-lt"/>
                          <a:ea typeface="+mn-ea"/>
                          <a:cs typeface="+mn-ea"/>
                          <a:sym typeface="+mn-lt"/>
                        </a:rPr>
                        <a:t>标识</a:t>
                      </a:r>
                    </a:p>
                  </a:txBody>
                  <a:tcPr/>
                </a:tc>
                <a:tc>
                  <a:txBody>
                    <a:bodyPr/>
                    <a:lstStyle/>
                    <a:p>
                      <a:pPr algn="ctr">
                        <a:lnSpc>
                          <a:spcPct val="120000"/>
                        </a:lnSpc>
                        <a:spcBef>
                          <a:spcPts val="0"/>
                        </a:spcBef>
                        <a:spcAft>
                          <a:spcPts val="0"/>
                        </a:spcAft>
                      </a:pPr>
                      <a:r>
                        <a:rPr lang="en-US" altLang="zh-CN" dirty="0">
                          <a:latin typeface="+mn-lt"/>
                          <a:ea typeface="+mn-ea"/>
                          <a:cs typeface="+mn-ea"/>
                          <a:sym typeface="+mn-lt"/>
                        </a:rPr>
                        <a:t>MF</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DF</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zh-CN" altLang="en-US" dirty="0">
                          <a:latin typeface="+mn-lt"/>
                          <a:ea typeface="+mn-ea"/>
                          <a:cs typeface="+mn-ea"/>
                          <a:sym typeface="+mn-lt"/>
                        </a:rPr>
                        <a:t>偏移量</a:t>
                      </a:r>
                    </a:p>
                  </a:txBody>
                  <a:tcPr/>
                </a:tc>
                <a:extLst>
                  <a:ext uri="{0D108BD9-81ED-4DB2-BD59-A6C34878D82A}">
                    <a16:rowId xmlns:a16="http://schemas.microsoft.com/office/drawing/2014/main" val="2883261053"/>
                  </a:ext>
                </a:extLst>
              </a:tr>
              <a:tr h="370840">
                <a:tc>
                  <a:txBody>
                    <a:bodyPr/>
                    <a:lstStyle/>
                    <a:p>
                      <a:pPr algn="ctr">
                        <a:lnSpc>
                          <a:spcPct val="120000"/>
                        </a:lnSpc>
                        <a:spcBef>
                          <a:spcPts val="0"/>
                        </a:spcBef>
                        <a:spcAft>
                          <a:spcPts val="0"/>
                        </a:spcAft>
                      </a:pPr>
                      <a:r>
                        <a:rPr lang="zh-CN" altLang="en-US" dirty="0">
                          <a:latin typeface="+mn-lt"/>
                          <a:ea typeface="+mn-ea"/>
                          <a:cs typeface="+mn-ea"/>
                          <a:sym typeface="+mn-lt"/>
                        </a:rPr>
                        <a:t>原始数据包</a:t>
                      </a:r>
                    </a:p>
                  </a:txBody>
                  <a:tcPr/>
                </a:tc>
                <a:tc>
                  <a:txBody>
                    <a:bodyPr/>
                    <a:lstStyle/>
                    <a:p>
                      <a:pPr algn="ctr">
                        <a:lnSpc>
                          <a:spcPct val="120000"/>
                        </a:lnSpc>
                        <a:spcBef>
                          <a:spcPts val="0"/>
                        </a:spcBef>
                        <a:spcAft>
                          <a:spcPts val="0"/>
                        </a:spcAft>
                      </a:pPr>
                      <a:r>
                        <a:rPr lang="en-US" altLang="zh-CN" dirty="0">
                          <a:latin typeface="+mn-lt"/>
                          <a:ea typeface="+mn-ea"/>
                          <a:cs typeface="+mn-ea"/>
                          <a:sym typeface="+mn-lt"/>
                        </a:rPr>
                        <a:t>3280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12345</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a:t>
                      </a:r>
                      <a:endParaRPr lang="zh-CN" altLang="en-US" dirty="0">
                        <a:latin typeface="+mn-lt"/>
                        <a:ea typeface="+mn-ea"/>
                        <a:cs typeface="+mn-ea"/>
                        <a:sym typeface="+mn-lt"/>
                      </a:endParaRPr>
                    </a:p>
                  </a:txBody>
                  <a:tcPr/>
                </a:tc>
                <a:extLst>
                  <a:ext uri="{0D108BD9-81ED-4DB2-BD59-A6C34878D82A}">
                    <a16:rowId xmlns:a16="http://schemas.microsoft.com/office/drawing/2014/main" val="1170223890"/>
                  </a:ext>
                </a:extLst>
              </a:tr>
              <a:tr h="370840">
                <a:tc>
                  <a:txBody>
                    <a:bodyPr/>
                    <a:lstStyle/>
                    <a:p>
                      <a:pPr algn="ctr">
                        <a:lnSpc>
                          <a:spcPct val="120000"/>
                        </a:lnSpc>
                        <a:spcBef>
                          <a:spcPts val="0"/>
                        </a:spcBef>
                        <a:spcAft>
                          <a:spcPts val="0"/>
                        </a:spcAft>
                      </a:pPr>
                      <a:r>
                        <a:rPr lang="zh-CN" altLang="en-US" dirty="0">
                          <a:latin typeface="+mn-lt"/>
                          <a:ea typeface="+mn-ea"/>
                          <a:cs typeface="+mn-ea"/>
                          <a:sym typeface="+mn-lt"/>
                        </a:rPr>
                        <a:t>数据包片</a:t>
                      </a:r>
                      <a:r>
                        <a:rPr lang="en-US" altLang="zh-CN" dirty="0">
                          <a:latin typeface="+mn-lt"/>
                          <a:ea typeface="+mn-ea"/>
                          <a:cs typeface="+mn-ea"/>
                          <a:sym typeface="+mn-lt"/>
                        </a:rPr>
                        <a:t>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1420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12345</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a:t>
                      </a:r>
                      <a:endParaRPr lang="zh-CN" altLang="en-US" dirty="0">
                        <a:latin typeface="+mn-lt"/>
                        <a:ea typeface="+mn-ea"/>
                        <a:cs typeface="+mn-ea"/>
                        <a:sym typeface="+mn-lt"/>
                      </a:endParaRPr>
                    </a:p>
                  </a:txBody>
                  <a:tcPr/>
                </a:tc>
                <a:extLst>
                  <a:ext uri="{0D108BD9-81ED-4DB2-BD59-A6C34878D82A}">
                    <a16:rowId xmlns:a16="http://schemas.microsoft.com/office/drawing/2014/main" val="227336305"/>
                  </a:ext>
                </a:extLst>
              </a:tr>
              <a:tr h="370840">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dirty="0">
                          <a:latin typeface="+mn-lt"/>
                          <a:ea typeface="+mn-ea"/>
                          <a:cs typeface="+mn-ea"/>
                          <a:sym typeface="+mn-lt"/>
                        </a:rPr>
                        <a:t>数据包片</a:t>
                      </a:r>
                      <a:r>
                        <a:rPr lang="en-US" altLang="zh-CN" dirty="0">
                          <a:latin typeface="+mn-lt"/>
                          <a:ea typeface="+mn-ea"/>
                          <a:cs typeface="+mn-ea"/>
                          <a:sym typeface="+mn-lt"/>
                        </a:rPr>
                        <a:t>2</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1420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12345</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175</a:t>
                      </a:r>
                      <a:endParaRPr lang="zh-CN" altLang="en-US" dirty="0">
                        <a:latin typeface="+mn-lt"/>
                        <a:ea typeface="+mn-ea"/>
                        <a:cs typeface="+mn-ea"/>
                        <a:sym typeface="+mn-lt"/>
                      </a:endParaRPr>
                    </a:p>
                  </a:txBody>
                  <a:tcPr/>
                </a:tc>
                <a:extLst>
                  <a:ext uri="{0D108BD9-81ED-4DB2-BD59-A6C34878D82A}">
                    <a16:rowId xmlns:a16="http://schemas.microsoft.com/office/drawing/2014/main" val="1345292872"/>
                  </a:ext>
                </a:extLst>
              </a:tr>
              <a:tr h="370840">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dirty="0">
                          <a:latin typeface="+mn-lt"/>
                          <a:ea typeface="+mn-ea"/>
                          <a:cs typeface="+mn-ea"/>
                          <a:sym typeface="+mn-lt"/>
                        </a:rPr>
                        <a:t>数据包片</a:t>
                      </a:r>
                      <a:r>
                        <a:rPr lang="en-US" altLang="zh-CN" dirty="0">
                          <a:latin typeface="+mn-lt"/>
                          <a:ea typeface="+mn-ea"/>
                          <a:cs typeface="+mn-ea"/>
                          <a:sym typeface="+mn-lt"/>
                        </a:rPr>
                        <a:t>3</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1020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12345</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0</a:t>
                      </a: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dirty="0">
                          <a:latin typeface="+mn-lt"/>
                          <a:ea typeface="+mn-ea"/>
                          <a:cs typeface="+mn-ea"/>
                          <a:sym typeface="+mn-lt"/>
                        </a:rPr>
                        <a:t>350</a:t>
                      </a:r>
                      <a:endParaRPr lang="zh-CN" altLang="en-US" dirty="0">
                        <a:latin typeface="+mn-lt"/>
                        <a:ea typeface="+mn-ea"/>
                        <a:cs typeface="+mn-ea"/>
                        <a:sym typeface="+mn-lt"/>
                      </a:endParaRPr>
                    </a:p>
                  </a:txBody>
                  <a:tcPr/>
                </a:tc>
                <a:extLst>
                  <a:ext uri="{0D108BD9-81ED-4DB2-BD59-A6C34878D82A}">
                    <a16:rowId xmlns:a16="http://schemas.microsoft.com/office/drawing/2014/main" val="3921803828"/>
                  </a:ext>
                </a:extLst>
              </a:tr>
            </a:tbl>
          </a:graphicData>
        </a:graphic>
      </p:graphicFrame>
    </p:spTree>
    <p:custDataLst>
      <p:tags r:id="rId1"/>
    </p:custDataLst>
    <p:extLst>
      <p:ext uri="{BB962C8B-B14F-4D97-AF65-F5344CB8AC3E}">
        <p14:creationId xmlns:p14="http://schemas.microsoft.com/office/powerpoint/2010/main" val="2652561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形 38">
            <a:extLst>
              <a:ext uri="{FF2B5EF4-FFF2-40B4-BE49-F238E27FC236}">
                <a16:creationId xmlns:a16="http://schemas.microsoft.com/office/drawing/2014/main" id="{C743DF8F-EE61-4A95-A5D1-5BC0DD03D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7880" y="5267394"/>
            <a:ext cx="815181" cy="617209"/>
          </a:xfrm>
          <a:prstGeom prst="rect">
            <a:avLst/>
          </a:prstGeom>
        </p:spPr>
      </p:pic>
      <p:pic>
        <p:nvPicPr>
          <p:cNvPr id="37" name="图形 36">
            <a:extLst>
              <a:ext uri="{FF2B5EF4-FFF2-40B4-BE49-F238E27FC236}">
                <a16:creationId xmlns:a16="http://schemas.microsoft.com/office/drawing/2014/main" id="{557DCCA5-6840-4446-BE35-D54222B26C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9439" y="5267394"/>
            <a:ext cx="815181" cy="617209"/>
          </a:xfrm>
          <a:prstGeom prst="rect">
            <a:avLst/>
          </a:prstGeom>
        </p:spPr>
      </p:pic>
      <p:pic>
        <p:nvPicPr>
          <p:cNvPr id="38" name="图形 37">
            <a:extLst>
              <a:ext uri="{FF2B5EF4-FFF2-40B4-BE49-F238E27FC236}">
                <a16:creationId xmlns:a16="http://schemas.microsoft.com/office/drawing/2014/main" id="{C12ABDC9-764F-4282-B649-2DDA6A867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1452" y="5253376"/>
            <a:ext cx="698726" cy="698726"/>
          </a:xfrm>
          <a:prstGeom prst="rect">
            <a:avLst/>
          </a:prstGeom>
        </p:spPr>
      </p:pic>
      <p:pic>
        <p:nvPicPr>
          <p:cNvPr id="36" name="图形 35">
            <a:extLst>
              <a:ext uri="{FF2B5EF4-FFF2-40B4-BE49-F238E27FC236}">
                <a16:creationId xmlns:a16="http://schemas.microsoft.com/office/drawing/2014/main" id="{AA8CE961-BD39-4502-BAE1-874E64C966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3731" y="5253376"/>
            <a:ext cx="698726" cy="698726"/>
          </a:xfrm>
          <a:prstGeom prst="rect">
            <a:avLst/>
          </a:prstGeom>
        </p:spPr>
      </p:pic>
      <p:pic>
        <p:nvPicPr>
          <p:cNvPr id="10" name="图片 9">
            <a:extLst>
              <a:ext uri="{FF2B5EF4-FFF2-40B4-BE49-F238E27FC236}">
                <a16:creationId xmlns:a16="http://schemas.microsoft.com/office/drawing/2014/main" id="{FB6CA969-38A3-42C6-B99A-5CBF84B65286}"/>
              </a:ext>
            </a:extLst>
          </p:cNvPr>
          <p:cNvPicPr>
            <a:picLocks noChangeAspect="1"/>
          </p:cNvPicPr>
          <p:nvPr/>
        </p:nvPicPr>
        <p:blipFill>
          <a:blip r:embed="rId7"/>
          <a:stretch>
            <a:fillRect/>
          </a:stretch>
        </p:blipFill>
        <p:spPr>
          <a:xfrm>
            <a:off x="1378064" y="1060907"/>
            <a:ext cx="9632515" cy="2583993"/>
          </a:xfrm>
          <a:prstGeom prst="rect">
            <a:avLst/>
          </a:prstGeom>
        </p:spPr>
      </p:pic>
      <p:sp>
        <p:nvSpPr>
          <p:cNvPr id="12" name="内容占位符 1">
            <a:extLst>
              <a:ext uri="{FF2B5EF4-FFF2-40B4-BE49-F238E27FC236}">
                <a16:creationId xmlns:a16="http://schemas.microsoft.com/office/drawing/2014/main" id="{CF64A72C-E905-546B-178B-2017131DA7AE}"/>
              </a:ext>
            </a:extLst>
          </p:cNvPr>
          <p:cNvSpPr txBox="1">
            <a:spLocks/>
          </p:cNvSpPr>
          <p:nvPr/>
        </p:nvSpPr>
        <p:spPr>
          <a:xfrm>
            <a:off x="660400" y="3644900"/>
            <a:ext cx="6151067" cy="2534844"/>
          </a:xfrm>
          <a:prstGeom prst="rect">
            <a:avLst/>
          </a:prstGeom>
        </p:spPr>
        <p:txBody>
          <a:bodyPr vert="horz" lIns="91440" tIns="45720" rIns="91440" bIns="45720" rtlCol="0">
            <a:normAutofit fontScale="92500" lnSpcReduction="1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生存时间（</a:t>
            </a:r>
            <a:r>
              <a:rPr lang="en-US" altLang="zh-CN" dirty="0">
                <a:sym typeface="+mn-lt"/>
              </a:rPr>
              <a:t>Time To Live – TTL</a:t>
            </a:r>
            <a:r>
              <a:rPr lang="zh-CN" altLang="en-US" dirty="0">
                <a:sym typeface="+mn-lt"/>
              </a:rPr>
              <a:t>）：</a:t>
            </a:r>
            <a:r>
              <a:rPr lang="en-US" altLang="zh-CN" dirty="0">
                <a:sym typeface="+mn-lt"/>
              </a:rPr>
              <a:t>8</a:t>
            </a:r>
            <a:r>
              <a:rPr lang="zh-CN" altLang="en-US" dirty="0">
                <a:sym typeface="+mn-lt"/>
              </a:rPr>
              <a:t>比特。生存时间字段设置了数据报可以经过的最多路由器数量，即数据报在网络中的生存时间。</a:t>
            </a:r>
            <a:endParaRPr lang="en-US" altLang="zh-CN" dirty="0">
              <a:sym typeface="+mn-lt"/>
            </a:endParaRPr>
          </a:p>
          <a:p>
            <a:pPr lvl="1"/>
            <a:r>
              <a:rPr lang="en-US" altLang="zh-CN" dirty="0">
                <a:sym typeface="+mn-lt"/>
              </a:rPr>
              <a:t>TTL</a:t>
            </a:r>
            <a:r>
              <a:rPr lang="zh-CN" altLang="en-US" dirty="0">
                <a:sym typeface="+mn-lt"/>
              </a:rPr>
              <a:t>的初始值由源主机设置（通常为</a:t>
            </a:r>
            <a:r>
              <a:rPr lang="en-US" altLang="zh-CN" dirty="0">
                <a:sym typeface="+mn-lt"/>
              </a:rPr>
              <a:t>32</a:t>
            </a:r>
            <a:r>
              <a:rPr lang="zh-CN" altLang="en-US" dirty="0">
                <a:sym typeface="+mn-lt"/>
              </a:rPr>
              <a:t>或</a:t>
            </a:r>
            <a:r>
              <a:rPr lang="en-US" altLang="zh-CN" dirty="0">
                <a:sym typeface="+mn-lt"/>
              </a:rPr>
              <a:t>64</a:t>
            </a:r>
            <a:r>
              <a:rPr lang="zh-CN" altLang="en-US" dirty="0">
                <a:sym typeface="+mn-lt"/>
              </a:rPr>
              <a:t>）</a:t>
            </a:r>
            <a:endParaRPr lang="en-US" altLang="zh-CN" dirty="0">
              <a:sym typeface="+mn-lt"/>
            </a:endParaRPr>
          </a:p>
          <a:p>
            <a:pPr lvl="1"/>
            <a:r>
              <a:rPr lang="zh-CN" altLang="en-US" dirty="0">
                <a:sym typeface="+mn-lt"/>
              </a:rPr>
              <a:t>每经过一个处理该数据报的路由器，</a:t>
            </a:r>
            <a:r>
              <a:rPr lang="en-US" altLang="zh-CN" dirty="0">
                <a:sym typeface="+mn-lt"/>
              </a:rPr>
              <a:t>TTL</a:t>
            </a:r>
            <a:r>
              <a:rPr lang="zh-CN" altLang="en-US" dirty="0">
                <a:sym typeface="+mn-lt"/>
              </a:rPr>
              <a:t>值减</a:t>
            </a:r>
            <a:r>
              <a:rPr lang="en-US" altLang="zh-CN" dirty="0">
                <a:sym typeface="+mn-lt"/>
              </a:rPr>
              <a:t>1</a:t>
            </a:r>
          </a:p>
          <a:p>
            <a:pPr lvl="1"/>
            <a:r>
              <a:rPr lang="en-US" altLang="zh-CN" dirty="0">
                <a:sym typeface="+mn-lt"/>
              </a:rPr>
              <a:t>TTL</a:t>
            </a:r>
            <a:r>
              <a:rPr lang="zh-CN" altLang="en-US" dirty="0">
                <a:sym typeface="+mn-lt"/>
              </a:rPr>
              <a:t>值为</a:t>
            </a:r>
            <a:r>
              <a:rPr lang="en-US" altLang="zh-CN" dirty="0">
                <a:sym typeface="+mn-lt"/>
              </a:rPr>
              <a:t>0</a:t>
            </a:r>
            <a:r>
              <a:rPr lang="zh-CN" altLang="en-US" dirty="0">
                <a:sym typeface="+mn-lt"/>
              </a:rPr>
              <a:t>时，数据报被丢弃，并发送</a:t>
            </a:r>
            <a:r>
              <a:rPr lang="en-US" altLang="zh-CN" dirty="0">
                <a:sym typeface="+mn-lt"/>
              </a:rPr>
              <a:t>ICMP</a:t>
            </a:r>
            <a:r>
              <a:rPr lang="zh-CN" altLang="en-US" dirty="0">
                <a:sym typeface="+mn-lt"/>
              </a:rPr>
              <a:t>报文通知源主机</a:t>
            </a: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22056510-CF76-1177-E203-F5014AA39429}"/>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CE71F34-3787-2896-307D-C3859438C44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F56113-E8D1-AEEB-FCC4-F40A4A03BD5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77</a:t>
            </a:fld>
            <a:endParaRPr lang="en-US">
              <a:cs typeface="+mn-ea"/>
              <a:sym typeface="+mn-lt"/>
            </a:endParaRPr>
          </a:p>
        </p:txBody>
      </p:sp>
      <p:sp>
        <p:nvSpPr>
          <p:cNvPr id="9" name="Rectangle 32">
            <a:extLst>
              <a:ext uri="{FF2B5EF4-FFF2-40B4-BE49-F238E27FC236}">
                <a16:creationId xmlns:a16="http://schemas.microsoft.com/office/drawing/2014/main" id="{677AF532-E229-6B23-0BCB-EA0571D2D93D}"/>
              </a:ext>
            </a:extLst>
          </p:cNvPr>
          <p:cNvSpPr>
            <a:spLocks noChangeArrowheads="1"/>
          </p:cNvSpPr>
          <p:nvPr/>
        </p:nvSpPr>
        <p:spPr bwMode="auto">
          <a:xfrm>
            <a:off x="1575062" y="1842293"/>
            <a:ext cx="2171027" cy="301139"/>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
        <p:nvSpPr>
          <p:cNvPr id="11" name="TextBox 44">
            <a:extLst>
              <a:ext uri="{FF2B5EF4-FFF2-40B4-BE49-F238E27FC236}">
                <a16:creationId xmlns:a16="http://schemas.microsoft.com/office/drawing/2014/main" id="{D9087ACB-FA5B-4023-A7A8-B69A028A9F3F}"/>
              </a:ext>
            </a:extLst>
          </p:cNvPr>
          <p:cNvSpPr txBox="1">
            <a:spLocks noChangeArrowheads="1"/>
          </p:cNvSpPr>
          <p:nvPr/>
        </p:nvSpPr>
        <p:spPr bwMode="auto">
          <a:xfrm>
            <a:off x="7023079" y="5851193"/>
            <a:ext cx="716606" cy="32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100">
                <a:solidFill>
                  <a:schemeClr val="tx1"/>
                </a:solidFill>
                <a:latin typeface="Arial" panose="020B0604020202020204" pitchFamily="34" charset="0"/>
                <a:ea typeface="MS PGothic" panose="020B0600070205080204" pitchFamily="34" charset="-128"/>
              </a:defRPr>
            </a:lvl1pPr>
            <a:lvl2pPr marL="742950" indent="-285750" algn="ctr">
              <a:defRPr sz="2100">
                <a:solidFill>
                  <a:schemeClr val="tx1"/>
                </a:solidFill>
                <a:latin typeface="Arial" panose="020B0604020202020204" pitchFamily="34" charset="0"/>
                <a:ea typeface="MS PGothic" panose="020B0600070205080204" pitchFamily="34" charset="-128"/>
              </a:defRPr>
            </a:lvl2pPr>
            <a:lvl3pPr marL="1143000" indent="-228600" algn="ctr">
              <a:defRPr sz="2100">
                <a:solidFill>
                  <a:schemeClr val="tx1"/>
                </a:solidFill>
                <a:latin typeface="Arial" panose="020B0604020202020204" pitchFamily="34" charset="0"/>
                <a:ea typeface="MS PGothic" panose="020B0600070205080204" pitchFamily="34" charset="-128"/>
              </a:defRPr>
            </a:lvl3pPr>
            <a:lvl4pPr marL="1600200" indent="-228600" algn="ctr">
              <a:defRPr sz="2100">
                <a:solidFill>
                  <a:schemeClr val="tx1"/>
                </a:solidFill>
                <a:latin typeface="Arial" panose="020B0604020202020204" pitchFamily="34" charset="0"/>
                <a:ea typeface="MS PGothic" panose="020B0600070205080204" pitchFamily="34" charset="-128"/>
              </a:defRPr>
            </a:lvl4pPr>
            <a:lvl5pPr marL="2057400" indent="-228600" algn="ctr">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zh-CN" altLang="en-US" sz="1400" b="1" dirty="0">
                <a:latin typeface="+mn-lt"/>
                <a:ea typeface="+mn-ea"/>
                <a:cs typeface="+mn-ea"/>
                <a:sym typeface="+mn-lt"/>
              </a:rPr>
              <a:t>主机 </a:t>
            </a:r>
            <a:r>
              <a:rPr lang="en-US" altLang="zh-CN" sz="1400" b="1" dirty="0">
                <a:latin typeface="+mn-lt"/>
                <a:ea typeface="+mn-ea"/>
                <a:cs typeface="+mn-ea"/>
                <a:sym typeface="+mn-lt"/>
              </a:rPr>
              <a:t>A</a:t>
            </a:r>
            <a:endParaRPr lang="zh-CN" altLang="en-US" sz="1400" b="1" dirty="0">
              <a:latin typeface="+mn-lt"/>
              <a:ea typeface="+mn-ea"/>
              <a:cs typeface="+mn-ea"/>
              <a:sym typeface="+mn-lt"/>
            </a:endParaRPr>
          </a:p>
        </p:txBody>
      </p:sp>
      <p:sp>
        <p:nvSpPr>
          <p:cNvPr id="13" name="TextBox 46">
            <a:extLst>
              <a:ext uri="{FF2B5EF4-FFF2-40B4-BE49-F238E27FC236}">
                <a16:creationId xmlns:a16="http://schemas.microsoft.com/office/drawing/2014/main" id="{578A5A03-1730-4F83-886F-FC927DF3CCA2}"/>
              </a:ext>
            </a:extLst>
          </p:cNvPr>
          <p:cNvSpPr txBox="1">
            <a:spLocks noChangeArrowheads="1"/>
          </p:cNvSpPr>
          <p:nvPr/>
        </p:nvSpPr>
        <p:spPr bwMode="auto">
          <a:xfrm>
            <a:off x="7536031" y="4645719"/>
            <a:ext cx="904415"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100">
                <a:solidFill>
                  <a:schemeClr val="tx1"/>
                </a:solidFill>
                <a:latin typeface="Arial" panose="020B0604020202020204" pitchFamily="34" charset="0"/>
                <a:ea typeface="MS PGothic" panose="020B0600070205080204" pitchFamily="34" charset="-128"/>
              </a:defRPr>
            </a:lvl1pPr>
            <a:lvl2pPr marL="742950" indent="-285750" algn="ctr">
              <a:defRPr sz="2100">
                <a:solidFill>
                  <a:schemeClr val="tx1"/>
                </a:solidFill>
                <a:latin typeface="Arial" panose="020B0604020202020204" pitchFamily="34" charset="0"/>
                <a:ea typeface="MS PGothic" panose="020B0600070205080204" pitchFamily="34" charset="-128"/>
              </a:defRPr>
            </a:lvl2pPr>
            <a:lvl3pPr marL="1143000" indent="-228600" algn="ctr">
              <a:defRPr sz="2100">
                <a:solidFill>
                  <a:schemeClr val="tx1"/>
                </a:solidFill>
                <a:latin typeface="Arial" panose="020B0604020202020204" pitchFamily="34" charset="0"/>
                <a:ea typeface="MS PGothic" panose="020B0600070205080204" pitchFamily="34" charset="-128"/>
              </a:defRPr>
            </a:lvl3pPr>
            <a:lvl4pPr marL="1600200" indent="-228600" algn="ctr">
              <a:defRPr sz="2100">
                <a:solidFill>
                  <a:schemeClr val="tx1"/>
                </a:solidFill>
                <a:latin typeface="Arial" panose="020B0604020202020204" pitchFamily="34" charset="0"/>
                <a:ea typeface="MS PGothic" panose="020B0600070205080204" pitchFamily="34" charset="-128"/>
              </a:defRPr>
            </a:lvl4pPr>
            <a:lvl5pPr marL="2057400" indent="-228600" algn="ctr">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dirty="0">
                <a:latin typeface="+mn-lt"/>
                <a:ea typeface="+mn-ea"/>
                <a:cs typeface="+mn-ea"/>
                <a:sym typeface="+mn-lt"/>
              </a:rPr>
              <a:t>TTL=255</a:t>
            </a:r>
            <a:endParaRPr lang="zh-CN" altLang="en-US" sz="1400" dirty="0">
              <a:latin typeface="+mn-lt"/>
              <a:ea typeface="+mn-ea"/>
              <a:cs typeface="+mn-ea"/>
              <a:sym typeface="+mn-lt"/>
            </a:endParaRPr>
          </a:p>
        </p:txBody>
      </p:sp>
      <p:cxnSp>
        <p:nvCxnSpPr>
          <p:cNvPr id="18" name="直接连接符 17">
            <a:extLst>
              <a:ext uri="{FF2B5EF4-FFF2-40B4-BE49-F238E27FC236}">
                <a16:creationId xmlns:a16="http://schemas.microsoft.com/office/drawing/2014/main" id="{2C6053A3-6205-4BD4-953F-6113B092B51A}"/>
              </a:ext>
            </a:extLst>
          </p:cNvPr>
          <p:cNvCxnSpPr>
            <a:cxnSpLocks/>
          </p:cNvCxnSpPr>
          <p:nvPr/>
        </p:nvCxnSpPr>
        <p:spPr bwMode="auto">
          <a:xfrm>
            <a:off x="7719648" y="5527093"/>
            <a:ext cx="541507" cy="0"/>
          </a:xfrm>
          <a:prstGeom prst="line">
            <a:avLst/>
          </a:prstGeom>
          <a:solidFill>
            <a:schemeClr val="accent1"/>
          </a:solidFill>
          <a:ln w="19050" cap="flat" cmpd="sng" algn="ctr">
            <a:solidFill>
              <a:srgbClr val="00B0F0"/>
            </a:solidFill>
            <a:prstDash val="solid"/>
            <a:round/>
            <a:headEnd type="none" w="med" len="med"/>
            <a:tailEnd type="none" w="med" len="med"/>
          </a:ln>
          <a:effectLst/>
        </p:spPr>
      </p:cxnSp>
      <p:cxnSp>
        <p:nvCxnSpPr>
          <p:cNvPr id="19" name="直接连接符 18">
            <a:extLst>
              <a:ext uri="{FF2B5EF4-FFF2-40B4-BE49-F238E27FC236}">
                <a16:creationId xmlns:a16="http://schemas.microsoft.com/office/drawing/2014/main" id="{369E34AB-0F4D-4D26-9B16-3D3E15E8E442}"/>
              </a:ext>
            </a:extLst>
          </p:cNvPr>
          <p:cNvCxnSpPr>
            <a:cxnSpLocks/>
          </p:cNvCxnSpPr>
          <p:nvPr/>
        </p:nvCxnSpPr>
        <p:spPr bwMode="auto">
          <a:xfrm>
            <a:off x="8952701" y="5527093"/>
            <a:ext cx="630530" cy="0"/>
          </a:xfrm>
          <a:prstGeom prst="line">
            <a:avLst/>
          </a:prstGeom>
          <a:solidFill>
            <a:schemeClr val="accent1"/>
          </a:solidFill>
          <a:ln w="19050" cap="flat" cmpd="sng" algn="ctr">
            <a:solidFill>
              <a:srgbClr val="00B0F0"/>
            </a:solidFill>
            <a:prstDash val="solid"/>
            <a:round/>
            <a:headEnd type="none" w="med" len="med"/>
            <a:tailEnd type="none" w="med" len="med"/>
          </a:ln>
          <a:effectLst/>
        </p:spPr>
      </p:cxnSp>
      <p:cxnSp>
        <p:nvCxnSpPr>
          <p:cNvPr id="20" name="直接连接符 19">
            <a:extLst>
              <a:ext uri="{FF2B5EF4-FFF2-40B4-BE49-F238E27FC236}">
                <a16:creationId xmlns:a16="http://schemas.microsoft.com/office/drawing/2014/main" id="{46CE8869-0B3F-4E5C-B72E-1F19D82C7CC2}"/>
              </a:ext>
            </a:extLst>
          </p:cNvPr>
          <p:cNvCxnSpPr>
            <a:cxnSpLocks/>
          </p:cNvCxnSpPr>
          <p:nvPr/>
        </p:nvCxnSpPr>
        <p:spPr bwMode="auto">
          <a:xfrm>
            <a:off x="10274777" y="5527093"/>
            <a:ext cx="604598" cy="0"/>
          </a:xfrm>
          <a:prstGeom prst="line">
            <a:avLst/>
          </a:prstGeom>
          <a:solidFill>
            <a:schemeClr val="accent1"/>
          </a:solidFill>
          <a:ln w="19050" cap="flat" cmpd="sng" algn="ctr">
            <a:solidFill>
              <a:srgbClr val="00B0F0"/>
            </a:solidFill>
            <a:prstDash val="solid"/>
            <a:round/>
            <a:headEnd type="none" w="med" len="med"/>
            <a:tailEnd type="none" w="med" len="med"/>
          </a:ln>
          <a:effectLst/>
        </p:spPr>
      </p:cxnSp>
      <p:sp>
        <p:nvSpPr>
          <p:cNvPr id="21" name="TextBox 44">
            <a:extLst>
              <a:ext uri="{FF2B5EF4-FFF2-40B4-BE49-F238E27FC236}">
                <a16:creationId xmlns:a16="http://schemas.microsoft.com/office/drawing/2014/main" id="{4E9BE480-90C3-4268-B6F8-2D0AED5ADFFC}"/>
              </a:ext>
            </a:extLst>
          </p:cNvPr>
          <p:cNvSpPr txBox="1">
            <a:spLocks noChangeArrowheads="1"/>
          </p:cNvSpPr>
          <p:nvPr/>
        </p:nvSpPr>
        <p:spPr bwMode="auto">
          <a:xfrm>
            <a:off x="10942497" y="5851193"/>
            <a:ext cx="723275" cy="32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100">
                <a:solidFill>
                  <a:schemeClr val="tx1"/>
                </a:solidFill>
                <a:latin typeface="Arial" panose="020B0604020202020204" pitchFamily="34" charset="0"/>
                <a:ea typeface="MS PGothic" panose="020B0600070205080204" pitchFamily="34" charset="-128"/>
              </a:defRPr>
            </a:lvl1pPr>
            <a:lvl2pPr marL="742950" indent="-285750" algn="ctr">
              <a:defRPr sz="2100">
                <a:solidFill>
                  <a:schemeClr val="tx1"/>
                </a:solidFill>
                <a:latin typeface="Arial" panose="020B0604020202020204" pitchFamily="34" charset="0"/>
                <a:ea typeface="MS PGothic" panose="020B0600070205080204" pitchFamily="34" charset="-128"/>
              </a:defRPr>
            </a:lvl2pPr>
            <a:lvl3pPr marL="1143000" indent="-228600" algn="ctr">
              <a:defRPr sz="2100">
                <a:solidFill>
                  <a:schemeClr val="tx1"/>
                </a:solidFill>
                <a:latin typeface="Arial" panose="020B0604020202020204" pitchFamily="34" charset="0"/>
                <a:ea typeface="MS PGothic" panose="020B0600070205080204" pitchFamily="34" charset="-128"/>
              </a:defRPr>
            </a:lvl3pPr>
            <a:lvl4pPr marL="1600200" indent="-228600" algn="ctr">
              <a:defRPr sz="2100">
                <a:solidFill>
                  <a:schemeClr val="tx1"/>
                </a:solidFill>
                <a:latin typeface="Arial" panose="020B0604020202020204" pitchFamily="34" charset="0"/>
                <a:ea typeface="MS PGothic" panose="020B0600070205080204" pitchFamily="34" charset="-128"/>
              </a:defRPr>
            </a:lvl4pPr>
            <a:lvl5pPr marL="2057400" indent="-228600" algn="ctr">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fontAlgn="base">
              <a:lnSpc>
                <a:spcPct val="120000"/>
              </a:lnSpc>
            </a:pPr>
            <a:r>
              <a:rPr lang="zh-CN" altLang="en-US" sz="1400" b="1" dirty="0">
                <a:latin typeface="+mn-lt"/>
                <a:ea typeface="+mn-ea"/>
                <a:cs typeface="+mn-ea"/>
                <a:sym typeface="+mn-lt"/>
              </a:rPr>
              <a:t>主机 </a:t>
            </a:r>
            <a:r>
              <a:rPr lang="en-US" altLang="zh-CN" sz="1400" b="1" dirty="0">
                <a:latin typeface="+mn-lt"/>
                <a:ea typeface="+mn-ea"/>
                <a:cs typeface="+mn-ea"/>
                <a:sym typeface="+mn-lt"/>
              </a:rPr>
              <a:t>B</a:t>
            </a:r>
            <a:endParaRPr lang="zh-CN" altLang="en-US" sz="1400" b="1" dirty="0">
              <a:latin typeface="+mn-lt"/>
              <a:ea typeface="+mn-ea"/>
              <a:cs typeface="+mn-ea"/>
              <a:sym typeface="+mn-lt"/>
            </a:endParaRPr>
          </a:p>
        </p:txBody>
      </p:sp>
      <p:cxnSp>
        <p:nvCxnSpPr>
          <p:cNvPr id="22" name="直接箭头连接符 21">
            <a:extLst>
              <a:ext uri="{FF2B5EF4-FFF2-40B4-BE49-F238E27FC236}">
                <a16:creationId xmlns:a16="http://schemas.microsoft.com/office/drawing/2014/main" id="{FF9A7324-1549-4627-BBF8-C0D8E2C14D8C}"/>
              </a:ext>
            </a:extLst>
          </p:cNvPr>
          <p:cNvCxnSpPr/>
          <p:nvPr/>
        </p:nvCxnSpPr>
        <p:spPr bwMode="auto">
          <a:xfrm>
            <a:off x="7808650" y="5365799"/>
            <a:ext cx="360000" cy="0"/>
          </a:xfrm>
          <a:prstGeom prst="straightConnector1">
            <a:avLst/>
          </a:prstGeom>
          <a:solidFill>
            <a:schemeClr val="accent1"/>
          </a:solidFill>
          <a:ln w="19050" cap="flat" cmpd="sng" algn="ctr">
            <a:solidFill>
              <a:srgbClr val="00B0F0"/>
            </a:solidFill>
            <a:prstDash val="solid"/>
            <a:round/>
            <a:headEnd type="none" w="med" len="med"/>
            <a:tailEnd type="triangle"/>
          </a:ln>
          <a:effectLst/>
        </p:spPr>
      </p:cxnSp>
      <p:sp>
        <p:nvSpPr>
          <p:cNvPr id="23" name="TextBox 46">
            <a:extLst>
              <a:ext uri="{FF2B5EF4-FFF2-40B4-BE49-F238E27FC236}">
                <a16:creationId xmlns:a16="http://schemas.microsoft.com/office/drawing/2014/main" id="{C4C1380C-C63F-41BB-BEAB-7DB31F7C22E9}"/>
              </a:ext>
            </a:extLst>
          </p:cNvPr>
          <p:cNvSpPr txBox="1">
            <a:spLocks noChangeArrowheads="1"/>
          </p:cNvSpPr>
          <p:nvPr/>
        </p:nvSpPr>
        <p:spPr bwMode="auto">
          <a:xfrm>
            <a:off x="8796171" y="4645719"/>
            <a:ext cx="904415"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100">
                <a:solidFill>
                  <a:schemeClr val="tx1"/>
                </a:solidFill>
                <a:latin typeface="Arial" panose="020B0604020202020204" pitchFamily="34" charset="0"/>
                <a:ea typeface="MS PGothic" panose="020B0600070205080204" pitchFamily="34" charset="-128"/>
              </a:defRPr>
            </a:lvl1pPr>
            <a:lvl2pPr marL="742950" indent="-285750" algn="ctr">
              <a:defRPr sz="2100">
                <a:solidFill>
                  <a:schemeClr val="tx1"/>
                </a:solidFill>
                <a:latin typeface="Arial" panose="020B0604020202020204" pitchFamily="34" charset="0"/>
                <a:ea typeface="MS PGothic" panose="020B0600070205080204" pitchFamily="34" charset="-128"/>
              </a:defRPr>
            </a:lvl2pPr>
            <a:lvl3pPr marL="1143000" indent="-228600" algn="ctr">
              <a:defRPr sz="2100">
                <a:solidFill>
                  <a:schemeClr val="tx1"/>
                </a:solidFill>
                <a:latin typeface="Arial" panose="020B0604020202020204" pitchFamily="34" charset="0"/>
                <a:ea typeface="MS PGothic" panose="020B0600070205080204" pitchFamily="34" charset="-128"/>
              </a:defRPr>
            </a:lvl3pPr>
            <a:lvl4pPr marL="1600200" indent="-228600" algn="ctr">
              <a:defRPr sz="2100">
                <a:solidFill>
                  <a:schemeClr val="tx1"/>
                </a:solidFill>
                <a:latin typeface="Arial" panose="020B0604020202020204" pitchFamily="34" charset="0"/>
                <a:ea typeface="MS PGothic" panose="020B0600070205080204" pitchFamily="34" charset="-128"/>
              </a:defRPr>
            </a:lvl4pPr>
            <a:lvl5pPr marL="2057400" indent="-228600" algn="ctr">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dirty="0">
                <a:latin typeface="+mn-lt"/>
                <a:ea typeface="+mn-ea"/>
                <a:cs typeface="+mn-ea"/>
                <a:sym typeface="+mn-lt"/>
              </a:rPr>
              <a:t>TTL=254</a:t>
            </a:r>
            <a:endParaRPr lang="zh-CN" altLang="en-US" sz="1400" dirty="0">
              <a:latin typeface="+mn-lt"/>
              <a:ea typeface="+mn-ea"/>
              <a:cs typeface="+mn-ea"/>
              <a:sym typeface="+mn-lt"/>
            </a:endParaRPr>
          </a:p>
        </p:txBody>
      </p:sp>
      <p:cxnSp>
        <p:nvCxnSpPr>
          <p:cNvPr id="24" name="直接箭头连接符 23">
            <a:extLst>
              <a:ext uri="{FF2B5EF4-FFF2-40B4-BE49-F238E27FC236}">
                <a16:creationId xmlns:a16="http://schemas.microsoft.com/office/drawing/2014/main" id="{19AEDD71-CCF2-4359-B2DA-D98021152852}"/>
              </a:ext>
            </a:extLst>
          </p:cNvPr>
          <p:cNvCxnSpPr/>
          <p:nvPr/>
        </p:nvCxnSpPr>
        <p:spPr bwMode="auto">
          <a:xfrm>
            <a:off x="9068790" y="5365799"/>
            <a:ext cx="360000" cy="0"/>
          </a:xfrm>
          <a:prstGeom prst="straightConnector1">
            <a:avLst/>
          </a:prstGeom>
          <a:solidFill>
            <a:schemeClr val="accent1"/>
          </a:solidFill>
          <a:ln w="19050" cap="flat" cmpd="sng" algn="ctr">
            <a:solidFill>
              <a:srgbClr val="00B0F0"/>
            </a:solidFill>
            <a:prstDash val="solid"/>
            <a:round/>
            <a:headEnd type="none" w="med" len="med"/>
            <a:tailEnd type="triangle"/>
          </a:ln>
          <a:effectLst/>
        </p:spPr>
      </p:cxnSp>
      <p:sp>
        <p:nvSpPr>
          <p:cNvPr id="25" name="TextBox 46">
            <a:extLst>
              <a:ext uri="{FF2B5EF4-FFF2-40B4-BE49-F238E27FC236}">
                <a16:creationId xmlns:a16="http://schemas.microsoft.com/office/drawing/2014/main" id="{9B4D4712-F830-4301-8B7A-DF73B3F2DECC}"/>
              </a:ext>
            </a:extLst>
          </p:cNvPr>
          <p:cNvSpPr txBox="1">
            <a:spLocks noChangeArrowheads="1"/>
          </p:cNvSpPr>
          <p:nvPr/>
        </p:nvSpPr>
        <p:spPr bwMode="auto">
          <a:xfrm>
            <a:off x="10092315" y="4645719"/>
            <a:ext cx="904415"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100">
                <a:solidFill>
                  <a:schemeClr val="tx1"/>
                </a:solidFill>
                <a:latin typeface="Arial" panose="020B0604020202020204" pitchFamily="34" charset="0"/>
                <a:ea typeface="MS PGothic" panose="020B0600070205080204" pitchFamily="34" charset="-128"/>
              </a:defRPr>
            </a:lvl1pPr>
            <a:lvl2pPr marL="742950" indent="-285750" algn="ctr">
              <a:defRPr sz="2100">
                <a:solidFill>
                  <a:schemeClr val="tx1"/>
                </a:solidFill>
                <a:latin typeface="Arial" panose="020B0604020202020204" pitchFamily="34" charset="0"/>
                <a:ea typeface="MS PGothic" panose="020B0600070205080204" pitchFamily="34" charset="-128"/>
              </a:defRPr>
            </a:lvl2pPr>
            <a:lvl3pPr marL="1143000" indent="-228600" algn="ctr">
              <a:defRPr sz="2100">
                <a:solidFill>
                  <a:schemeClr val="tx1"/>
                </a:solidFill>
                <a:latin typeface="Arial" panose="020B0604020202020204" pitchFamily="34" charset="0"/>
                <a:ea typeface="MS PGothic" panose="020B0600070205080204" pitchFamily="34" charset="-128"/>
              </a:defRPr>
            </a:lvl3pPr>
            <a:lvl4pPr marL="1600200" indent="-228600" algn="ctr">
              <a:defRPr sz="2100">
                <a:solidFill>
                  <a:schemeClr val="tx1"/>
                </a:solidFill>
                <a:latin typeface="Arial" panose="020B0604020202020204" pitchFamily="34" charset="0"/>
                <a:ea typeface="MS PGothic" panose="020B0600070205080204" pitchFamily="34" charset="-128"/>
              </a:defRPr>
            </a:lvl4pPr>
            <a:lvl5pPr marL="2057400" indent="-228600" algn="ctr">
              <a:defRPr sz="21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en-US" altLang="zh-CN" sz="1400" dirty="0">
                <a:latin typeface="+mn-lt"/>
                <a:ea typeface="+mn-ea"/>
                <a:cs typeface="+mn-ea"/>
                <a:sym typeface="+mn-lt"/>
              </a:rPr>
              <a:t>TTL=253</a:t>
            </a:r>
            <a:endParaRPr lang="zh-CN" altLang="en-US" sz="1400" dirty="0">
              <a:latin typeface="+mn-lt"/>
              <a:ea typeface="+mn-ea"/>
              <a:cs typeface="+mn-ea"/>
              <a:sym typeface="+mn-lt"/>
            </a:endParaRPr>
          </a:p>
        </p:txBody>
      </p:sp>
      <p:cxnSp>
        <p:nvCxnSpPr>
          <p:cNvPr id="26" name="直接箭头连接符 25">
            <a:extLst>
              <a:ext uri="{FF2B5EF4-FFF2-40B4-BE49-F238E27FC236}">
                <a16:creationId xmlns:a16="http://schemas.microsoft.com/office/drawing/2014/main" id="{1B59BB92-725A-4DBF-AA29-D92F72E47A25}"/>
              </a:ext>
            </a:extLst>
          </p:cNvPr>
          <p:cNvCxnSpPr/>
          <p:nvPr/>
        </p:nvCxnSpPr>
        <p:spPr bwMode="auto">
          <a:xfrm>
            <a:off x="10364934" y="5365799"/>
            <a:ext cx="360000" cy="0"/>
          </a:xfrm>
          <a:prstGeom prst="straightConnector1">
            <a:avLst/>
          </a:prstGeom>
          <a:solidFill>
            <a:schemeClr val="accent1"/>
          </a:solidFill>
          <a:ln w="19050" cap="flat" cmpd="sng" algn="ctr">
            <a:solidFill>
              <a:srgbClr val="00B0F0"/>
            </a:solidFill>
            <a:prstDash val="solid"/>
            <a:round/>
            <a:headEnd type="none" w="med" len="med"/>
            <a:tailEnd type="triangle"/>
          </a:ln>
          <a:effectLst/>
        </p:spPr>
      </p:cxnSp>
      <p:grpSp>
        <p:nvGrpSpPr>
          <p:cNvPr id="27" name="组合 26">
            <a:extLst>
              <a:ext uri="{FF2B5EF4-FFF2-40B4-BE49-F238E27FC236}">
                <a16:creationId xmlns:a16="http://schemas.microsoft.com/office/drawing/2014/main" id="{228F88D7-BB4C-477A-9E93-1C70CEBBCB9C}"/>
              </a:ext>
            </a:extLst>
          </p:cNvPr>
          <p:cNvGrpSpPr/>
          <p:nvPr/>
        </p:nvGrpSpPr>
        <p:grpSpPr>
          <a:xfrm rot="10800000">
            <a:off x="7796325" y="5069129"/>
            <a:ext cx="321775" cy="216024"/>
            <a:chOff x="7383369" y="3528374"/>
            <a:chExt cx="321775" cy="216024"/>
          </a:xfrm>
        </p:grpSpPr>
        <p:sp>
          <p:nvSpPr>
            <p:cNvPr id="28" name="同侧圆角矩形 23">
              <a:extLst>
                <a:ext uri="{FF2B5EF4-FFF2-40B4-BE49-F238E27FC236}">
                  <a16:creationId xmlns:a16="http://schemas.microsoft.com/office/drawing/2014/main" id="{9AF82FC4-6412-4E04-BAB0-86205A0E2D40}"/>
                </a:ext>
              </a:extLst>
            </p:cNvPr>
            <p:cNvSpPr/>
            <p:nvPr/>
          </p:nvSpPr>
          <p:spPr bwMode="auto">
            <a:xfrm>
              <a:off x="7383369" y="3528374"/>
              <a:ext cx="321775" cy="216024"/>
            </a:xfrm>
            <a:prstGeom prst="round2SameRect">
              <a:avLst/>
            </a:prstGeom>
            <a:solidFill>
              <a:srgbClr val="FFD17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2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cs typeface="+mn-ea"/>
                <a:sym typeface="+mn-lt"/>
              </a:endParaRPr>
            </a:p>
          </p:txBody>
        </p:sp>
        <p:sp>
          <p:nvSpPr>
            <p:cNvPr id="29" name="等腰三角形 28">
              <a:extLst>
                <a:ext uri="{FF2B5EF4-FFF2-40B4-BE49-F238E27FC236}">
                  <a16:creationId xmlns:a16="http://schemas.microsoft.com/office/drawing/2014/main" id="{99EF4C1D-2244-4EC3-896E-89B7D807EADF}"/>
                </a:ext>
              </a:extLst>
            </p:cNvPr>
            <p:cNvSpPr/>
            <p:nvPr/>
          </p:nvSpPr>
          <p:spPr>
            <a:xfrm>
              <a:off x="7386180" y="3590032"/>
              <a:ext cx="316152" cy="154366"/>
            </a:xfrm>
            <a:prstGeom prst="triangle">
              <a:avLst/>
            </a:prstGeom>
            <a:solidFill>
              <a:srgbClr val="FFD1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0" name="组合 29">
            <a:extLst>
              <a:ext uri="{FF2B5EF4-FFF2-40B4-BE49-F238E27FC236}">
                <a16:creationId xmlns:a16="http://schemas.microsoft.com/office/drawing/2014/main" id="{4500F8AB-96A0-4A79-B7A8-6439D0B57668}"/>
              </a:ext>
            </a:extLst>
          </p:cNvPr>
          <p:cNvGrpSpPr/>
          <p:nvPr/>
        </p:nvGrpSpPr>
        <p:grpSpPr>
          <a:xfrm rot="10800000">
            <a:off x="9055490" y="5069129"/>
            <a:ext cx="321775" cy="216024"/>
            <a:chOff x="7383369" y="3528374"/>
            <a:chExt cx="321775" cy="216024"/>
          </a:xfrm>
        </p:grpSpPr>
        <p:sp>
          <p:nvSpPr>
            <p:cNvPr id="31" name="同侧圆角矩形 37">
              <a:extLst>
                <a:ext uri="{FF2B5EF4-FFF2-40B4-BE49-F238E27FC236}">
                  <a16:creationId xmlns:a16="http://schemas.microsoft.com/office/drawing/2014/main" id="{4987EDEE-6FB3-4B92-AA09-6511CC40959C}"/>
                </a:ext>
              </a:extLst>
            </p:cNvPr>
            <p:cNvSpPr/>
            <p:nvPr/>
          </p:nvSpPr>
          <p:spPr bwMode="auto">
            <a:xfrm>
              <a:off x="7383369" y="3528374"/>
              <a:ext cx="321775" cy="216024"/>
            </a:xfrm>
            <a:prstGeom prst="round2SameRect">
              <a:avLst/>
            </a:prstGeom>
            <a:solidFill>
              <a:srgbClr val="FFD17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2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cs typeface="+mn-ea"/>
                <a:sym typeface="+mn-lt"/>
              </a:endParaRPr>
            </a:p>
          </p:txBody>
        </p:sp>
        <p:sp>
          <p:nvSpPr>
            <p:cNvPr id="32" name="等腰三角形 31">
              <a:extLst>
                <a:ext uri="{FF2B5EF4-FFF2-40B4-BE49-F238E27FC236}">
                  <a16:creationId xmlns:a16="http://schemas.microsoft.com/office/drawing/2014/main" id="{E574DF11-DAF4-4917-AE81-40F4658B6907}"/>
                </a:ext>
              </a:extLst>
            </p:cNvPr>
            <p:cNvSpPr/>
            <p:nvPr/>
          </p:nvSpPr>
          <p:spPr>
            <a:xfrm>
              <a:off x="7386180" y="3590032"/>
              <a:ext cx="316152" cy="154366"/>
            </a:xfrm>
            <a:prstGeom prst="triangle">
              <a:avLst/>
            </a:prstGeom>
            <a:solidFill>
              <a:srgbClr val="FFD1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3" name="组合 32">
            <a:extLst>
              <a:ext uri="{FF2B5EF4-FFF2-40B4-BE49-F238E27FC236}">
                <a16:creationId xmlns:a16="http://schemas.microsoft.com/office/drawing/2014/main" id="{737FEF5B-EE09-4419-A638-3ADC0D6531E4}"/>
              </a:ext>
            </a:extLst>
          </p:cNvPr>
          <p:cNvGrpSpPr/>
          <p:nvPr/>
        </p:nvGrpSpPr>
        <p:grpSpPr>
          <a:xfrm rot="10800000">
            <a:off x="10364934" y="5069129"/>
            <a:ext cx="321775" cy="216024"/>
            <a:chOff x="7383369" y="3528374"/>
            <a:chExt cx="321775" cy="216024"/>
          </a:xfrm>
        </p:grpSpPr>
        <p:sp>
          <p:nvSpPr>
            <p:cNvPr id="34" name="同侧圆角矩形 40">
              <a:extLst>
                <a:ext uri="{FF2B5EF4-FFF2-40B4-BE49-F238E27FC236}">
                  <a16:creationId xmlns:a16="http://schemas.microsoft.com/office/drawing/2014/main" id="{4C321181-62A3-4AC1-ABCA-D7E36AEA676D}"/>
                </a:ext>
              </a:extLst>
            </p:cNvPr>
            <p:cNvSpPr/>
            <p:nvPr/>
          </p:nvSpPr>
          <p:spPr bwMode="auto">
            <a:xfrm>
              <a:off x="7383369" y="3528374"/>
              <a:ext cx="321775" cy="216024"/>
            </a:xfrm>
            <a:prstGeom prst="round2SameRect">
              <a:avLst/>
            </a:prstGeom>
            <a:solidFill>
              <a:srgbClr val="FFD17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2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cs typeface="+mn-ea"/>
                <a:sym typeface="+mn-lt"/>
              </a:endParaRPr>
            </a:p>
          </p:txBody>
        </p:sp>
        <p:sp>
          <p:nvSpPr>
            <p:cNvPr id="35" name="等腰三角形 34">
              <a:extLst>
                <a:ext uri="{FF2B5EF4-FFF2-40B4-BE49-F238E27FC236}">
                  <a16:creationId xmlns:a16="http://schemas.microsoft.com/office/drawing/2014/main" id="{5E4AA971-65A9-4B4C-AA8E-19E909223492}"/>
                </a:ext>
              </a:extLst>
            </p:cNvPr>
            <p:cNvSpPr/>
            <p:nvPr/>
          </p:nvSpPr>
          <p:spPr>
            <a:xfrm>
              <a:off x="7386180" y="3590032"/>
              <a:ext cx="316152" cy="154366"/>
            </a:xfrm>
            <a:prstGeom prst="triangle">
              <a:avLst/>
            </a:prstGeom>
            <a:solidFill>
              <a:srgbClr val="FFD1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Tree>
    <p:custDataLst>
      <p:tags r:id="rId1"/>
    </p:custDataLst>
    <p:extLst>
      <p:ext uri="{BB962C8B-B14F-4D97-AF65-F5344CB8AC3E}">
        <p14:creationId xmlns:p14="http://schemas.microsoft.com/office/powerpoint/2010/main" val="8709475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FDBA969-1DF0-4E49-A6A6-78B13B2DDA8A}"/>
              </a:ext>
            </a:extLst>
          </p:cNvPr>
          <p:cNvPicPr>
            <a:picLocks noChangeAspect="1"/>
          </p:cNvPicPr>
          <p:nvPr/>
        </p:nvPicPr>
        <p:blipFill>
          <a:blip r:embed="rId3"/>
          <a:stretch>
            <a:fillRect/>
          </a:stretch>
        </p:blipFill>
        <p:spPr>
          <a:xfrm>
            <a:off x="1378064" y="1060907"/>
            <a:ext cx="9632515" cy="2583993"/>
          </a:xfrm>
          <a:prstGeom prst="rect">
            <a:avLst/>
          </a:prstGeom>
        </p:spPr>
      </p:pic>
      <p:sp>
        <p:nvSpPr>
          <p:cNvPr id="12" name="内容占位符 1">
            <a:extLst>
              <a:ext uri="{FF2B5EF4-FFF2-40B4-BE49-F238E27FC236}">
                <a16:creationId xmlns:a16="http://schemas.microsoft.com/office/drawing/2014/main" id="{CF64A72C-E905-546B-178B-2017131DA7AE}"/>
              </a:ext>
            </a:extLst>
          </p:cNvPr>
          <p:cNvSpPr txBox="1">
            <a:spLocks/>
          </p:cNvSpPr>
          <p:nvPr/>
        </p:nvSpPr>
        <p:spPr>
          <a:xfrm>
            <a:off x="660400" y="3644900"/>
            <a:ext cx="7698167" cy="1079502"/>
          </a:xfrm>
          <a:prstGeom prst="rect">
            <a:avLst/>
          </a:prstGeom>
        </p:spPr>
        <p:txBody>
          <a:bodyPr vert="horz" lIns="91440" tIns="45720" rIns="91440" bIns="45720" rtlCol="0">
            <a:normAutofit fontScale="85000" lnSpcReduction="1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协议（</a:t>
            </a:r>
            <a:r>
              <a:rPr lang="en-US" altLang="zh-CN" dirty="0">
                <a:sym typeface="+mn-lt"/>
              </a:rPr>
              <a:t>Protocol</a:t>
            </a:r>
            <a:r>
              <a:rPr lang="zh-CN" altLang="en-US" dirty="0">
                <a:sym typeface="+mn-lt"/>
              </a:rPr>
              <a:t>）：</a:t>
            </a:r>
            <a:r>
              <a:rPr lang="en-US" altLang="zh-CN" dirty="0">
                <a:sym typeface="+mn-lt"/>
              </a:rPr>
              <a:t>8</a:t>
            </a:r>
            <a:r>
              <a:rPr lang="zh-CN" altLang="en-US" dirty="0">
                <a:sym typeface="+mn-lt"/>
              </a:rPr>
              <a:t>比特。</a:t>
            </a:r>
            <a:r>
              <a:rPr lang="en-US" altLang="zh-CN" dirty="0">
                <a:sym typeface="+mn-lt"/>
              </a:rPr>
              <a:t>IP</a:t>
            </a:r>
            <a:r>
              <a:rPr lang="zh-CN" altLang="en-US" dirty="0">
                <a:sym typeface="+mn-lt"/>
              </a:rPr>
              <a:t>使用协议字段对数据报进行分类，根据它的值可以确定是哪个协议向</a:t>
            </a:r>
            <a:r>
              <a:rPr lang="en-US" altLang="zh-CN" dirty="0">
                <a:sym typeface="+mn-lt"/>
              </a:rPr>
              <a:t>IP</a:t>
            </a:r>
            <a:r>
              <a:rPr lang="zh-CN" altLang="en-US" dirty="0">
                <a:sym typeface="+mn-lt"/>
              </a:rPr>
              <a:t>发送数据报。如</a:t>
            </a:r>
            <a:r>
              <a:rPr lang="en-US" altLang="zh-CN" dirty="0">
                <a:sym typeface="+mn-lt"/>
              </a:rPr>
              <a:t>TCP</a:t>
            </a:r>
            <a:r>
              <a:rPr lang="zh-CN" altLang="en-US" dirty="0">
                <a:sym typeface="+mn-lt"/>
              </a:rPr>
              <a:t>为</a:t>
            </a:r>
            <a:r>
              <a:rPr lang="en-US" altLang="zh-CN" dirty="0">
                <a:sym typeface="+mn-lt"/>
              </a:rPr>
              <a:t>6</a:t>
            </a:r>
            <a:r>
              <a:rPr lang="zh-CN" altLang="en-US" dirty="0">
                <a:sym typeface="+mn-lt"/>
              </a:rPr>
              <a:t>、</a:t>
            </a:r>
            <a:r>
              <a:rPr lang="en-US" altLang="zh-CN" dirty="0">
                <a:sym typeface="+mn-lt"/>
              </a:rPr>
              <a:t>UDP</a:t>
            </a:r>
            <a:r>
              <a:rPr lang="zh-CN" altLang="en-US" dirty="0">
                <a:sym typeface="+mn-lt"/>
              </a:rPr>
              <a:t>为</a:t>
            </a:r>
            <a:r>
              <a:rPr lang="en-US" altLang="zh-CN" dirty="0">
                <a:sym typeface="+mn-lt"/>
              </a:rPr>
              <a:t>17</a:t>
            </a:r>
            <a:r>
              <a:rPr lang="zh-CN" altLang="en-US" dirty="0">
                <a:sym typeface="+mn-lt"/>
              </a:rPr>
              <a:t>、</a:t>
            </a:r>
            <a:r>
              <a:rPr lang="en-US" altLang="zh-CN" dirty="0">
                <a:sym typeface="+mn-lt"/>
              </a:rPr>
              <a:t>ICMP</a:t>
            </a:r>
            <a:r>
              <a:rPr lang="zh-CN" altLang="en-US" dirty="0">
                <a:sym typeface="+mn-lt"/>
              </a:rPr>
              <a:t>为</a:t>
            </a:r>
            <a:r>
              <a:rPr lang="en-US" altLang="zh-CN" dirty="0">
                <a:sym typeface="+mn-lt"/>
              </a:rPr>
              <a:t>1</a:t>
            </a:r>
            <a:r>
              <a:rPr lang="zh-CN" altLang="en-US" dirty="0">
                <a:sym typeface="+mn-lt"/>
              </a:rPr>
              <a:t>。</a:t>
            </a: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22056510-CF76-1177-E203-F5014AA39429}"/>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CE71F34-3787-2896-307D-C3859438C44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F56113-E8D1-AEEB-FCC4-F40A4A03BD5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78</a:t>
            </a:fld>
            <a:endParaRPr lang="en-US">
              <a:cs typeface="+mn-ea"/>
              <a:sym typeface="+mn-lt"/>
            </a:endParaRPr>
          </a:p>
        </p:txBody>
      </p:sp>
      <p:sp>
        <p:nvSpPr>
          <p:cNvPr id="9" name="Rectangle 32">
            <a:extLst>
              <a:ext uri="{FF2B5EF4-FFF2-40B4-BE49-F238E27FC236}">
                <a16:creationId xmlns:a16="http://schemas.microsoft.com/office/drawing/2014/main" id="{677AF532-E229-6B23-0BCB-EA0571D2D93D}"/>
              </a:ext>
            </a:extLst>
          </p:cNvPr>
          <p:cNvSpPr>
            <a:spLocks noChangeArrowheads="1"/>
          </p:cNvSpPr>
          <p:nvPr/>
        </p:nvSpPr>
        <p:spPr bwMode="auto">
          <a:xfrm>
            <a:off x="3903662" y="1834218"/>
            <a:ext cx="2123512" cy="299381"/>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graphicFrame>
        <p:nvGraphicFramePr>
          <p:cNvPr id="2" name="Group 135">
            <a:extLst>
              <a:ext uri="{FF2B5EF4-FFF2-40B4-BE49-F238E27FC236}">
                <a16:creationId xmlns:a16="http://schemas.microsoft.com/office/drawing/2014/main" id="{7BAE1523-18AE-BC16-E5F1-AF6D21981D98}"/>
              </a:ext>
            </a:extLst>
          </p:cNvPr>
          <p:cNvGraphicFramePr>
            <a:graphicFrameLocks noGrp="1"/>
          </p:cNvGraphicFramePr>
          <p:nvPr>
            <p:extLst>
              <p:ext uri="{D42A27DB-BD31-4B8C-83A1-F6EECF244321}">
                <p14:modId xmlns:p14="http://schemas.microsoft.com/office/powerpoint/2010/main" val="1553023592"/>
              </p:ext>
            </p:extLst>
          </p:nvPr>
        </p:nvGraphicFramePr>
        <p:xfrm>
          <a:off x="660399" y="4564592"/>
          <a:ext cx="8383848" cy="1446848"/>
        </p:xfrm>
        <a:graphic>
          <a:graphicData uri="http://schemas.openxmlformats.org/drawingml/2006/table">
            <a:tbl>
              <a:tblPr/>
              <a:tblGrid>
                <a:gridCol w="1628775">
                  <a:extLst>
                    <a:ext uri="{9D8B030D-6E8A-4147-A177-3AD203B41FA5}">
                      <a16:colId xmlns:a16="http://schemas.microsoft.com/office/drawing/2014/main" val="20000"/>
                    </a:ext>
                  </a:extLst>
                </a:gridCol>
                <a:gridCol w="830262">
                  <a:extLst>
                    <a:ext uri="{9D8B030D-6E8A-4147-A177-3AD203B41FA5}">
                      <a16:colId xmlns:a16="http://schemas.microsoft.com/office/drawing/2014/main" val="20001"/>
                    </a:ext>
                  </a:extLst>
                </a:gridCol>
                <a:gridCol w="831850">
                  <a:extLst>
                    <a:ext uri="{9D8B030D-6E8A-4147-A177-3AD203B41FA5}">
                      <a16:colId xmlns:a16="http://schemas.microsoft.com/office/drawing/2014/main" val="20002"/>
                    </a:ext>
                  </a:extLst>
                </a:gridCol>
                <a:gridCol w="831850">
                  <a:extLst>
                    <a:ext uri="{9D8B030D-6E8A-4147-A177-3AD203B41FA5}">
                      <a16:colId xmlns:a16="http://schemas.microsoft.com/office/drawing/2014/main" val="20003"/>
                    </a:ext>
                  </a:extLst>
                </a:gridCol>
                <a:gridCol w="833438">
                  <a:extLst>
                    <a:ext uri="{9D8B030D-6E8A-4147-A177-3AD203B41FA5}">
                      <a16:colId xmlns:a16="http://schemas.microsoft.com/office/drawing/2014/main" val="20004"/>
                    </a:ext>
                  </a:extLst>
                </a:gridCol>
                <a:gridCol w="831850">
                  <a:extLst>
                    <a:ext uri="{9D8B030D-6E8A-4147-A177-3AD203B41FA5}">
                      <a16:colId xmlns:a16="http://schemas.microsoft.com/office/drawing/2014/main" val="20005"/>
                    </a:ext>
                  </a:extLst>
                </a:gridCol>
                <a:gridCol w="831850">
                  <a:extLst>
                    <a:ext uri="{9D8B030D-6E8A-4147-A177-3AD203B41FA5}">
                      <a16:colId xmlns:a16="http://schemas.microsoft.com/office/drawing/2014/main" val="20006"/>
                    </a:ext>
                  </a:extLst>
                </a:gridCol>
                <a:gridCol w="830262">
                  <a:extLst>
                    <a:ext uri="{9D8B030D-6E8A-4147-A177-3AD203B41FA5}">
                      <a16:colId xmlns:a16="http://schemas.microsoft.com/office/drawing/2014/main" val="20007"/>
                    </a:ext>
                  </a:extLst>
                </a:gridCol>
                <a:gridCol w="933711">
                  <a:extLst>
                    <a:ext uri="{9D8B030D-6E8A-4147-A177-3AD203B41FA5}">
                      <a16:colId xmlns:a16="http://schemas.microsoft.com/office/drawing/2014/main" val="20008"/>
                    </a:ext>
                  </a:extLst>
                </a:gridCol>
              </a:tblGrid>
              <a:tr h="444500">
                <a:tc gridSpan="9">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800" b="0" i="0" u="none" strike="noStrike" cap="none" normalizeH="0" baseline="0" dirty="0">
                          <a:ln>
                            <a:noFill/>
                          </a:ln>
                          <a:solidFill>
                            <a:schemeClr val="tx1"/>
                          </a:solidFill>
                          <a:effectLst/>
                          <a:latin typeface="+mn-lt"/>
                          <a:ea typeface="+mn-ea"/>
                          <a:cs typeface="+mn-ea"/>
                          <a:sym typeface="+mn-lt"/>
                        </a:rPr>
                        <a:t>常用协议指端值</a:t>
                      </a:r>
                    </a:p>
                  </a:txBody>
                  <a:tcP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4291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lt"/>
                          <a:ea typeface="+mn-ea"/>
                          <a:cs typeface="+mn-ea"/>
                          <a:sym typeface="+mn-lt"/>
                        </a:rPr>
                        <a:t>协议名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ICMP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lt"/>
                          <a:ea typeface="+mn-ea"/>
                          <a:cs typeface="+mn-ea"/>
                          <a:sym typeface="+mn-lt"/>
                        </a:rPr>
                        <a:t>IGMP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TCP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EGP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IGP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UDP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IPv6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OSPF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lt"/>
                          <a:ea typeface="+mn-ea"/>
                          <a:cs typeface="+mn-ea"/>
                          <a:sym typeface="+mn-lt"/>
                        </a:rPr>
                        <a:t>协议字段值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lt"/>
                          <a:ea typeface="+mn-ea"/>
                          <a:cs typeface="+mn-ea"/>
                          <a:sym typeface="+mn-lt"/>
                        </a:rPr>
                        <a:t>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1" name="表格 10">
            <a:extLst>
              <a:ext uri="{FF2B5EF4-FFF2-40B4-BE49-F238E27FC236}">
                <a16:creationId xmlns:a16="http://schemas.microsoft.com/office/drawing/2014/main" id="{2909EA6B-3B53-4373-824E-2FD96E6C2AEB}"/>
              </a:ext>
            </a:extLst>
          </p:cNvPr>
          <p:cNvGraphicFramePr>
            <a:graphicFrameLocks noGrp="1"/>
          </p:cNvGraphicFramePr>
          <p:nvPr>
            <p:extLst>
              <p:ext uri="{D42A27DB-BD31-4B8C-83A1-F6EECF244321}">
                <p14:modId xmlns:p14="http://schemas.microsoft.com/office/powerpoint/2010/main" val="3568942768"/>
              </p:ext>
            </p:extLst>
          </p:nvPr>
        </p:nvGraphicFramePr>
        <p:xfrm>
          <a:off x="8773232" y="4122772"/>
          <a:ext cx="2880000" cy="423218"/>
        </p:xfrm>
        <a:graphic>
          <a:graphicData uri="http://schemas.openxmlformats.org/drawingml/2006/table">
            <a:tbl>
              <a:tblPr firstRow="1" bandRow="1">
                <a:tableStyleId>{F5AB1C69-6EDB-4FF4-983F-18BD219EF322}</a:tableStyleId>
              </a:tblPr>
              <a:tblGrid>
                <a:gridCol w="1080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tblGrid>
              <a:tr h="423218">
                <a:tc>
                  <a:txBody>
                    <a:bodyPr/>
                    <a:lstStyle/>
                    <a:p>
                      <a:pPr algn="ctr">
                        <a:lnSpc>
                          <a:spcPct val="120000"/>
                        </a:lnSpc>
                        <a:spcBef>
                          <a:spcPts val="0"/>
                        </a:spcBef>
                        <a:spcAft>
                          <a:spcPts val="0"/>
                        </a:spcAft>
                      </a:pPr>
                      <a:r>
                        <a:rPr lang="en-US" altLang="zh-CN" sz="1600" b="0" dirty="0">
                          <a:solidFill>
                            <a:schemeClr val="tx1"/>
                          </a:solidFill>
                          <a:latin typeface="+mn-lt"/>
                          <a:ea typeface="+mn-ea"/>
                          <a:cs typeface="+mn-ea"/>
                          <a:sym typeface="+mn-lt"/>
                        </a:rPr>
                        <a:t>IP</a:t>
                      </a:r>
                      <a:r>
                        <a:rPr lang="zh-CN" altLang="en-US" sz="1600" b="0" dirty="0">
                          <a:solidFill>
                            <a:schemeClr val="tx1"/>
                          </a:solidFill>
                          <a:latin typeface="+mn-lt"/>
                          <a:ea typeface="+mn-ea"/>
                          <a:cs typeface="+mn-ea"/>
                          <a:sym typeface="+mn-lt"/>
                        </a:rPr>
                        <a:t>头部</a:t>
                      </a:r>
                    </a:p>
                  </a:txBody>
                  <a:tcPr anchor="ctr">
                    <a:lnL w="19050" cap="flat" cmpd="sng" algn="ctr">
                      <a:solidFill>
                        <a:srgbClr val="99DFF9"/>
                      </a:solidFill>
                      <a:prstDash val="solid"/>
                      <a:round/>
                      <a:headEnd type="none" w="med" len="med"/>
                      <a:tailEnd type="none" w="med" len="med"/>
                    </a:lnL>
                    <a:lnR w="19050" cap="flat" cmpd="sng" algn="ctr">
                      <a:solidFill>
                        <a:srgbClr val="99DFF9"/>
                      </a:solidFill>
                      <a:prstDash val="solid"/>
                      <a:round/>
                      <a:headEnd type="none" w="med" len="med"/>
                      <a:tailEnd type="none" w="med" len="med"/>
                    </a:lnR>
                    <a:lnT w="19050" cap="flat" cmpd="sng" algn="ctr">
                      <a:solidFill>
                        <a:srgbClr val="99DFF9"/>
                      </a:solidFill>
                      <a:prstDash val="solid"/>
                      <a:round/>
                      <a:headEnd type="none" w="med" len="med"/>
                      <a:tailEnd type="none" w="med" len="med"/>
                    </a:lnT>
                    <a:lnB w="1905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20000"/>
                        </a:lnSpc>
                        <a:spcBef>
                          <a:spcPts val="0"/>
                        </a:spcBef>
                        <a:spcAft>
                          <a:spcPts val="0"/>
                        </a:spcAft>
                      </a:pPr>
                      <a:r>
                        <a:rPr lang="zh-CN" altLang="en-US" sz="1600" b="0" dirty="0">
                          <a:solidFill>
                            <a:schemeClr val="tx1"/>
                          </a:solidFill>
                          <a:latin typeface="+mn-lt"/>
                          <a:ea typeface="+mn-ea"/>
                          <a:cs typeface="+mn-ea"/>
                          <a:sym typeface="+mn-lt"/>
                        </a:rPr>
                        <a:t>用户数据</a:t>
                      </a:r>
                    </a:p>
                  </a:txBody>
                  <a:tcPr anchor="ctr">
                    <a:lnL w="19050" cap="flat" cmpd="sng" algn="ctr">
                      <a:solidFill>
                        <a:srgbClr val="99DFF9"/>
                      </a:solidFill>
                      <a:prstDash val="solid"/>
                      <a:round/>
                      <a:headEnd type="none" w="med" len="med"/>
                      <a:tailEnd type="none" w="med" len="med"/>
                    </a:lnL>
                    <a:lnR w="19050" cap="flat" cmpd="sng" algn="ctr">
                      <a:solidFill>
                        <a:srgbClr val="99DFF9"/>
                      </a:solidFill>
                      <a:prstDash val="solid"/>
                      <a:round/>
                      <a:headEnd type="none" w="med" len="med"/>
                      <a:tailEnd type="none" w="med" len="med"/>
                    </a:lnR>
                    <a:lnT w="19050" cap="flat" cmpd="sng" algn="ctr">
                      <a:solidFill>
                        <a:srgbClr val="99DFF9"/>
                      </a:solidFill>
                      <a:prstDash val="solid"/>
                      <a:round/>
                      <a:headEnd type="none" w="med" len="med"/>
                      <a:tailEnd type="none" w="med" len="med"/>
                    </a:lnT>
                    <a:lnB w="1905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rgbClr val="F4FBFE"/>
                    </a:solidFill>
                  </a:tcPr>
                </a:tc>
                <a:extLst>
                  <a:ext uri="{0D108BD9-81ED-4DB2-BD59-A6C34878D82A}">
                    <a16:rowId xmlns:a16="http://schemas.microsoft.com/office/drawing/2014/main" val="10000"/>
                  </a:ext>
                </a:extLst>
              </a:tr>
            </a:tbl>
          </a:graphicData>
        </a:graphic>
      </p:graphicFrame>
      <p:graphicFrame>
        <p:nvGraphicFramePr>
          <p:cNvPr id="13" name="表格 12">
            <a:extLst>
              <a:ext uri="{FF2B5EF4-FFF2-40B4-BE49-F238E27FC236}">
                <a16:creationId xmlns:a16="http://schemas.microsoft.com/office/drawing/2014/main" id="{7A03E9D4-88EF-40BB-ADED-728658B3B62B}"/>
              </a:ext>
            </a:extLst>
          </p:cNvPr>
          <p:cNvGraphicFramePr>
            <a:graphicFrameLocks noGrp="1"/>
          </p:cNvGraphicFramePr>
          <p:nvPr>
            <p:extLst>
              <p:ext uri="{D42A27DB-BD31-4B8C-83A1-F6EECF244321}">
                <p14:modId xmlns:p14="http://schemas.microsoft.com/office/powerpoint/2010/main" val="510261144"/>
              </p:ext>
            </p:extLst>
          </p:nvPr>
        </p:nvGraphicFramePr>
        <p:xfrm>
          <a:off x="9171372" y="4841279"/>
          <a:ext cx="1080000" cy="423218"/>
        </p:xfrm>
        <a:graphic>
          <a:graphicData uri="http://schemas.openxmlformats.org/drawingml/2006/table">
            <a:tbl>
              <a:tblPr firstRow="1" bandRow="1">
                <a:tableStyleId>{F5AB1C69-6EDB-4FF4-983F-18BD219EF322}</a:tableStyleId>
              </a:tblPr>
              <a:tblGrid>
                <a:gridCol w="1080000">
                  <a:extLst>
                    <a:ext uri="{9D8B030D-6E8A-4147-A177-3AD203B41FA5}">
                      <a16:colId xmlns:a16="http://schemas.microsoft.com/office/drawing/2014/main" val="20000"/>
                    </a:ext>
                  </a:extLst>
                </a:gridCol>
              </a:tblGrid>
              <a:tr h="423218">
                <a:tc>
                  <a:txBody>
                    <a:bodyPr/>
                    <a:lstStyle/>
                    <a:p>
                      <a:pPr algn="ctr">
                        <a:lnSpc>
                          <a:spcPct val="120000"/>
                        </a:lnSpc>
                        <a:spcBef>
                          <a:spcPts val="0"/>
                        </a:spcBef>
                        <a:spcAft>
                          <a:spcPts val="0"/>
                        </a:spcAft>
                      </a:pPr>
                      <a:r>
                        <a:rPr lang="en-US" altLang="zh-CN" sz="1600" b="1" dirty="0">
                          <a:solidFill>
                            <a:schemeClr val="bg1"/>
                          </a:solidFill>
                          <a:latin typeface="+mn-lt"/>
                          <a:ea typeface="+mn-ea"/>
                          <a:cs typeface="+mn-ea"/>
                          <a:sym typeface="+mn-lt"/>
                        </a:rPr>
                        <a:t>Protocol</a:t>
                      </a:r>
                      <a:endParaRPr lang="zh-CN" altLang="en-US" sz="1600" b="1" dirty="0">
                        <a:solidFill>
                          <a:schemeClr val="bg1"/>
                        </a:solidFill>
                        <a:latin typeface="+mn-lt"/>
                        <a:ea typeface="+mn-ea"/>
                        <a:cs typeface="+mn-ea"/>
                        <a:sym typeface="+mn-lt"/>
                      </a:endParaRPr>
                    </a:p>
                  </a:txBody>
                  <a:tcPr anchor="ctr">
                    <a:lnL w="19050" cap="flat" cmpd="sng" algn="ctr">
                      <a:solidFill>
                        <a:srgbClr val="99DFF9"/>
                      </a:solidFill>
                      <a:prstDash val="solid"/>
                      <a:round/>
                      <a:headEnd type="none" w="med" len="med"/>
                      <a:tailEnd type="none" w="med" len="med"/>
                    </a:lnL>
                    <a:lnR w="19050" cap="flat" cmpd="sng" algn="ctr">
                      <a:solidFill>
                        <a:srgbClr val="99DFF9"/>
                      </a:solidFill>
                      <a:prstDash val="solid"/>
                      <a:round/>
                      <a:headEnd type="none" w="med" len="med"/>
                      <a:tailEnd type="none" w="med" len="med"/>
                    </a:lnR>
                    <a:lnT w="19050" cap="flat" cmpd="sng" algn="ctr">
                      <a:solidFill>
                        <a:srgbClr val="99DFF9"/>
                      </a:solidFill>
                      <a:prstDash val="solid"/>
                      <a:round/>
                      <a:headEnd type="none" w="med" len="med"/>
                      <a:tailEnd type="none" w="med" len="med"/>
                    </a:lnT>
                    <a:lnB w="1905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0"/>
                  </a:ext>
                </a:extLst>
              </a:tr>
            </a:tbl>
          </a:graphicData>
        </a:graphic>
      </p:graphicFrame>
      <p:sp>
        <p:nvSpPr>
          <p:cNvPr id="14" name="矩形 13">
            <a:extLst>
              <a:ext uri="{FF2B5EF4-FFF2-40B4-BE49-F238E27FC236}">
                <a16:creationId xmlns:a16="http://schemas.microsoft.com/office/drawing/2014/main" id="{E7AA022C-78F2-49C2-88B4-576BFDB04287}"/>
              </a:ext>
            </a:extLst>
          </p:cNvPr>
          <p:cNvSpPr/>
          <p:nvPr/>
        </p:nvSpPr>
        <p:spPr>
          <a:xfrm>
            <a:off x="9675428" y="4121981"/>
            <a:ext cx="72000" cy="424800"/>
          </a:xfrm>
          <a:prstGeom prst="rect">
            <a:avLst/>
          </a:prstGeom>
          <a:solidFill>
            <a:srgbClr val="00B0F0"/>
          </a:solidFill>
          <a:ln w="9525" cap="flat" cmpd="sng" algn="ctr">
            <a:noFill/>
            <a:prstDash val="solid"/>
          </a:ln>
          <a:effectLst/>
        </p:spPr>
        <p:txBody>
          <a:bodyPr rtlCol="0" anchor="ctr"/>
          <a:lstStyle/>
          <a:p>
            <a:pPr marL="0" marR="0" indent="0" algn="ctr" defTabSz="914400" eaLnBrk="1" fontAlgn="t" latinLnBrk="0" hangingPunct="1">
              <a:lnSpc>
                <a:spcPct val="120000"/>
              </a:lnSpc>
              <a:spcBef>
                <a:spcPct val="0"/>
              </a:spcBef>
              <a:spcAft>
                <a:spcPct val="0"/>
              </a:spcAft>
              <a:buClrTx/>
              <a:buSzTx/>
              <a:buFontTx/>
              <a:buNone/>
              <a:tabLst/>
            </a:pPr>
            <a:endParaRPr kumimoji="0" lang="zh-CN" altLang="en-US" sz="1000" b="0" i="0" u="none" strike="noStrike" kern="0" cap="none" spc="0" normalizeH="0" baseline="0" noProof="0">
              <a:ln>
                <a:noFill/>
              </a:ln>
              <a:solidFill>
                <a:srgbClr val="000000"/>
              </a:solidFill>
              <a:effectLst/>
              <a:uLnTx/>
              <a:uFillTx/>
              <a:cs typeface="+mn-ea"/>
              <a:sym typeface="+mn-lt"/>
            </a:endParaRPr>
          </a:p>
        </p:txBody>
      </p:sp>
      <p:graphicFrame>
        <p:nvGraphicFramePr>
          <p:cNvPr id="15" name="表格 14">
            <a:extLst>
              <a:ext uri="{FF2B5EF4-FFF2-40B4-BE49-F238E27FC236}">
                <a16:creationId xmlns:a16="http://schemas.microsoft.com/office/drawing/2014/main" id="{D55EB2F1-6194-4274-9D30-22514A629E44}"/>
              </a:ext>
            </a:extLst>
          </p:cNvPr>
          <p:cNvGraphicFramePr>
            <a:graphicFrameLocks noGrp="1"/>
          </p:cNvGraphicFramePr>
          <p:nvPr>
            <p:extLst>
              <p:ext uri="{D42A27DB-BD31-4B8C-83A1-F6EECF244321}">
                <p14:modId xmlns:p14="http://schemas.microsoft.com/office/powerpoint/2010/main" val="1503738671"/>
              </p:ext>
            </p:extLst>
          </p:nvPr>
        </p:nvGraphicFramePr>
        <p:xfrm>
          <a:off x="9171372" y="5303108"/>
          <a:ext cx="2880000" cy="423218"/>
        </p:xfrm>
        <a:graphic>
          <a:graphicData uri="http://schemas.openxmlformats.org/drawingml/2006/table">
            <a:tbl>
              <a:tblPr firstRow="1" bandRow="1">
                <a:tableStyleId>{F5AB1C69-6EDB-4FF4-983F-18BD219EF322}</a:tableStyleId>
              </a:tblPr>
              <a:tblGrid>
                <a:gridCol w="1080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tblGrid>
              <a:tr h="423218">
                <a:tc>
                  <a:txBody>
                    <a:bodyPr/>
                    <a:lstStyle/>
                    <a:p>
                      <a:pPr algn="ctr">
                        <a:lnSpc>
                          <a:spcPct val="120000"/>
                        </a:lnSpc>
                        <a:spcBef>
                          <a:spcPts val="0"/>
                        </a:spcBef>
                        <a:spcAft>
                          <a:spcPts val="0"/>
                        </a:spcAft>
                      </a:pPr>
                      <a:r>
                        <a:rPr lang="en-US" altLang="zh-CN" sz="1600" b="0" dirty="0">
                          <a:solidFill>
                            <a:schemeClr val="tx1"/>
                          </a:solidFill>
                          <a:latin typeface="+mn-lt"/>
                          <a:ea typeface="+mn-ea"/>
                          <a:cs typeface="+mn-ea"/>
                          <a:sym typeface="+mn-lt"/>
                        </a:rPr>
                        <a:t>6/17</a:t>
                      </a:r>
                      <a:endParaRPr lang="zh-CN" altLang="en-US" sz="1600" b="0" dirty="0">
                        <a:solidFill>
                          <a:schemeClr val="tx1"/>
                        </a:solidFill>
                        <a:latin typeface="+mn-lt"/>
                        <a:ea typeface="+mn-ea"/>
                        <a:cs typeface="+mn-ea"/>
                        <a:sym typeface="+mn-lt"/>
                      </a:endParaRPr>
                    </a:p>
                  </a:txBody>
                  <a:tcPr anchor="ctr">
                    <a:lnL w="19050" cap="flat" cmpd="sng" algn="ctr">
                      <a:solidFill>
                        <a:srgbClr val="99DFF9"/>
                      </a:solidFill>
                      <a:prstDash val="solid"/>
                      <a:round/>
                      <a:headEnd type="none" w="med" len="med"/>
                      <a:tailEnd type="none" w="med" len="med"/>
                    </a:lnL>
                    <a:lnR w="19050" cap="flat" cmpd="sng" algn="ctr">
                      <a:solidFill>
                        <a:srgbClr val="99DFF9"/>
                      </a:solidFill>
                      <a:prstDash val="solid"/>
                      <a:round/>
                      <a:headEnd type="none" w="med" len="med"/>
                      <a:tailEnd type="none" w="med" len="med"/>
                    </a:lnR>
                    <a:lnT w="19050" cap="flat" cmpd="sng" algn="ctr">
                      <a:solidFill>
                        <a:srgbClr val="99DFF9"/>
                      </a:solidFill>
                      <a:prstDash val="solid"/>
                      <a:round/>
                      <a:headEnd type="none" w="med" len="med"/>
                      <a:tailEnd type="none" w="med" len="med"/>
                    </a:lnT>
                    <a:lnB w="1905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20000"/>
                        </a:lnSpc>
                        <a:spcBef>
                          <a:spcPts val="0"/>
                        </a:spcBef>
                        <a:spcAft>
                          <a:spcPts val="0"/>
                        </a:spcAft>
                      </a:pPr>
                      <a:r>
                        <a:rPr lang="en-US" altLang="zh-CN" sz="1600" b="0" dirty="0">
                          <a:solidFill>
                            <a:schemeClr val="tx1"/>
                          </a:solidFill>
                          <a:latin typeface="+mn-lt"/>
                          <a:ea typeface="+mn-ea"/>
                          <a:cs typeface="+mn-ea"/>
                          <a:sym typeface="+mn-lt"/>
                        </a:rPr>
                        <a:t>TCP/UDP</a:t>
                      </a:r>
                      <a:endParaRPr lang="zh-CN" altLang="en-US" sz="1600" b="0" dirty="0">
                        <a:solidFill>
                          <a:schemeClr val="tx1"/>
                        </a:solidFill>
                        <a:latin typeface="+mn-lt"/>
                        <a:ea typeface="+mn-ea"/>
                        <a:cs typeface="+mn-ea"/>
                        <a:sym typeface="+mn-lt"/>
                      </a:endParaRPr>
                    </a:p>
                  </a:txBody>
                  <a:tcPr anchor="ctr">
                    <a:lnL w="19050" cap="flat" cmpd="sng" algn="ctr">
                      <a:solidFill>
                        <a:srgbClr val="99DFF9"/>
                      </a:solidFill>
                      <a:prstDash val="solid"/>
                      <a:round/>
                      <a:headEnd type="none" w="med" len="med"/>
                      <a:tailEnd type="none" w="med" len="med"/>
                    </a:lnL>
                    <a:lnR w="19050" cap="flat" cmpd="sng" algn="ctr">
                      <a:solidFill>
                        <a:srgbClr val="99DFF9"/>
                      </a:solidFill>
                      <a:prstDash val="solid"/>
                      <a:round/>
                      <a:headEnd type="none" w="med" len="med"/>
                      <a:tailEnd type="none" w="med" len="med"/>
                    </a:lnR>
                    <a:lnT w="19050" cap="flat" cmpd="sng" algn="ctr">
                      <a:solidFill>
                        <a:srgbClr val="99DFF9"/>
                      </a:solidFill>
                      <a:prstDash val="solid"/>
                      <a:round/>
                      <a:headEnd type="none" w="med" len="med"/>
                      <a:tailEnd type="none" w="med" len="med"/>
                    </a:lnT>
                    <a:lnB w="1905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rgbClr val="F4FBFE"/>
                    </a:solidFill>
                  </a:tcPr>
                </a:tc>
                <a:extLst>
                  <a:ext uri="{0D108BD9-81ED-4DB2-BD59-A6C34878D82A}">
                    <a16:rowId xmlns:a16="http://schemas.microsoft.com/office/drawing/2014/main" val="10000"/>
                  </a:ext>
                </a:extLst>
              </a:tr>
            </a:tbl>
          </a:graphicData>
        </a:graphic>
      </p:graphicFrame>
      <p:graphicFrame>
        <p:nvGraphicFramePr>
          <p:cNvPr id="16" name="表格 15">
            <a:extLst>
              <a:ext uri="{FF2B5EF4-FFF2-40B4-BE49-F238E27FC236}">
                <a16:creationId xmlns:a16="http://schemas.microsoft.com/office/drawing/2014/main" id="{A30068F0-7CDB-431C-B3B7-F8AC506FD5EB}"/>
              </a:ext>
            </a:extLst>
          </p:cNvPr>
          <p:cNvGraphicFramePr>
            <a:graphicFrameLocks noGrp="1"/>
          </p:cNvGraphicFramePr>
          <p:nvPr>
            <p:extLst>
              <p:ext uri="{D42A27DB-BD31-4B8C-83A1-F6EECF244321}">
                <p14:modId xmlns:p14="http://schemas.microsoft.com/office/powerpoint/2010/main" val="3072504570"/>
              </p:ext>
            </p:extLst>
          </p:nvPr>
        </p:nvGraphicFramePr>
        <p:xfrm>
          <a:off x="9171372" y="5780850"/>
          <a:ext cx="2880000" cy="423218"/>
        </p:xfrm>
        <a:graphic>
          <a:graphicData uri="http://schemas.openxmlformats.org/drawingml/2006/table">
            <a:tbl>
              <a:tblPr firstRow="1" bandRow="1">
                <a:tableStyleId>{F5AB1C69-6EDB-4FF4-983F-18BD219EF322}</a:tableStyleId>
              </a:tblPr>
              <a:tblGrid>
                <a:gridCol w="1080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tblGrid>
              <a:tr h="423218">
                <a:tc>
                  <a:txBody>
                    <a:bodyPr/>
                    <a:lstStyle/>
                    <a:p>
                      <a:pPr algn="ctr">
                        <a:lnSpc>
                          <a:spcPct val="120000"/>
                        </a:lnSpc>
                        <a:spcBef>
                          <a:spcPts val="0"/>
                        </a:spcBef>
                        <a:spcAft>
                          <a:spcPts val="0"/>
                        </a:spcAft>
                      </a:pPr>
                      <a:r>
                        <a:rPr lang="en-US" altLang="zh-CN" sz="1600" b="0" dirty="0">
                          <a:solidFill>
                            <a:schemeClr val="tx1"/>
                          </a:solidFill>
                          <a:latin typeface="+mn-lt"/>
                          <a:ea typeface="+mn-ea"/>
                          <a:cs typeface="+mn-ea"/>
                          <a:sym typeface="+mn-lt"/>
                        </a:rPr>
                        <a:t>1</a:t>
                      </a:r>
                      <a:endParaRPr lang="zh-CN" altLang="en-US" sz="1600" b="0" dirty="0">
                        <a:solidFill>
                          <a:schemeClr val="tx1"/>
                        </a:solidFill>
                        <a:latin typeface="+mn-lt"/>
                        <a:ea typeface="+mn-ea"/>
                        <a:cs typeface="+mn-ea"/>
                        <a:sym typeface="+mn-lt"/>
                      </a:endParaRPr>
                    </a:p>
                  </a:txBody>
                  <a:tcPr anchor="ctr">
                    <a:lnL w="19050" cap="flat" cmpd="sng" algn="ctr">
                      <a:solidFill>
                        <a:srgbClr val="99DFF9"/>
                      </a:solidFill>
                      <a:prstDash val="solid"/>
                      <a:round/>
                      <a:headEnd type="none" w="med" len="med"/>
                      <a:tailEnd type="none" w="med" len="med"/>
                    </a:lnL>
                    <a:lnR w="19050" cap="flat" cmpd="sng" algn="ctr">
                      <a:solidFill>
                        <a:srgbClr val="99DFF9"/>
                      </a:solidFill>
                      <a:prstDash val="solid"/>
                      <a:round/>
                      <a:headEnd type="none" w="med" len="med"/>
                      <a:tailEnd type="none" w="med" len="med"/>
                    </a:lnR>
                    <a:lnT w="19050" cap="flat" cmpd="sng" algn="ctr">
                      <a:solidFill>
                        <a:srgbClr val="99DFF9"/>
                      </a:solidFill>
                      <a:prstDash val="solid"/>
                      <a:round/>
                      <a:headEnd type="none" w="med" len="med"/>
                      <a:tailEnd type="none" w="med" len="med"/>
                    </a:lnT>
                    <a:lnB w="1905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20000"/>
                        </a:lnSpc>
                        <a:spcBef>
                          <a:spcPts val="0"/>
                        </a:spcBef>
                        <a:spcAft>
                          <a:spcPts val="0"/>
                        </a:spcAft>
                      </a:pPr>
                      <a:r>
                        <a:rPr lang="en-US" altLang="zh-CN" sz="1600" b="0" dirty="0">
                          <a:solidFill>
                            <a:schemeClr val="tx1"/>
                          </a:solidFill>
                          <a:latin typeface="+mn-lt"/>
                          <a:ea typeface="+mn-ea"/>
                          <a:cs typeface="+mn-ea"/>
                          <a:sym typeface="+mn-lt"/>
                        </a:rPr>
                        <a:t>ICMP</a:t>
                      </a:r>
                      <a:endParaRPr lang="zh-CN" altLang="en-US" sz="1600" b="0" dirty="0">
                        <a:solidFill>
                          <a:schemeClr val="tx1"/>
                        </a:solidFill>
                        <a:latin typeface="+mn-lt"/>
                        <a:ea typeface="+mn-ea"/>
                        <a:cs typeface="+mn-ea"/>
                        <a:sym typeface="+mn-lt"/>
                      </a:endParaRPr>
                    </a:p>
                  </a:txBody>
                  <a:tcPr anchor="ctr">
                    <a:lnL w="19050" cap="flat" cmpd="sng" algn="ctr">
                      <a:solidFill>
                        <a:srgbClr val="99DFF9"/>
                      </a:solidFill>
                      <a:prstDash val="solid"/>
                      <a:round/>
                      <a:headEnd type="none" w="med" len="med"/>
                      <a:tailEnd type="none" w="med" len="med"/>
                    </a:lnL>
                    <a:lnR w="19050" cap="flat" cmpd="sng" algn="ctr">
                      <a:solidFill>
                        <a:srgbClr val="99DFF9"/>
                      </a:solidFill>
                      <a:prstDash val="solid"/>
                      <a:round/>
                      <a:headEnd type="none" w="med" len="med"/>
                      <a:tailEnd type="none" w="med" len="med"/>
                    </a:lnR>
                    <a:lnT w="19050" cap="flat" cmpd="sng" algn="ctr">
                      <a:solidFill>
                        <a:srgbClr val="99DFF9"/>
                      </a:solidFill>
                      <a:prstDash val="solid"/>
                      <a:round/>
                      <a:headEnd type="none" w="med" len="med"/>
                      <a:tailEnd type="none" w="med" len="med"/>
                    </a:lnT>
                    <a:lnB w="1905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rgbClr val="F4FBFE"/>
                    </a:solidFill>
                  </a:tcPr>
                </a:tc>
                <a:extLst>
                  <a:ext uri="{0D108BD9-81ED-4DB2-BD59-A6C34878D82A}">
                    <a16:rowId xmlns:a16="http://schemas.microsoft.com/office/drawing/2014/main" val="10000"/>
                  </a:ext>
                </a:extLst>
              </a:tr>
            </a:tbl>
          </a:graphicData>
        </a:graphic>
      </p:graphicFrame>
      <p:sp>
        <p:nvSpPr>
          <p:cNvPr id="17" name="下箭头 10">
            <a:extLst>
              <a:ext uri="{FF2B5EF4-FFF2-40B4-BE49-F238E27FC236}">
                <a16:creationId xmlns:a16="http://schemas.microsoft.com/office/drawing/2014/main" id="{F2BC2E75-A7A8-463A-B2A0-05E04450485C}"/>
              </a:ext>
            </a:extLst>
          </p:cNvPr>
          <p:cNvSpPr/>
          <p:nvPr/>
        </p:nvSpPr>
        <p:spPr bwMode="auto">
          <a:xfrm>
            <a:off x="9637328" y="4590824"/>
            <a:ext cx="144016" cy="216024"/>
          </a:xfrm>
          <a:prstGeom prst="down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2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cs typeface="+mn-ea"/>
              <a:sym typeface="+mn-lt"/>
            </a:endParaRPr>
          </a:p>
        </p:txBody>
      </p:sp>
    </p:spTree>
    <p:custDataLst>
      <p:tags r:id="rId1"/>
    </p:custDataLst>
    <p:extLst>
      <p:ext uri="{BB962C8B-B14F-4D97-AF65-F5344CB8AC3E}">
        <p14:creationId xmlns:p14="http://schemas.microsoft.com/office/powerpoint/2010/main" val="1055096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8E49E3C-18F5-4329-B82A-C7ECD5EB258B}"/>
              </a:ext>
            </a:extLst>
          </p:cNvPr>
          <p:cNvPicPr>
            <a:picLocks noChangeAspect="1"/>
          </p:cNvPicPr>
          <p:nvPr/>
        </p:nvPicPr>
        <p:blipFill>
          <a:blip r:embed="rId3"/>
          <a:stretch>
            <a:fillRect/>
          </a:stretch>
        </p:blipFill>
        <p:spPr>
          <a:xfrm>
            <a:off x="1378064" y="1060907"/>
            <a:ext cx="9632515" cy="2583993"/>
          </a:xfrm>
          <a:prstGeom prst="rect">
            <a:avLst/>
          </a:prstGeom>
        </p:spPr>
      </p:pic>
      <p:sp>
        <p:nvSpPr>
          <p:cNvPr id="12" name="内容占位符 1">
            <a:extLst>
              <a:ext uri="{FF2B5EF4-FFF2-40B4-BE49-F238E27FC236}">
                <a16:creationId xmlns:a16="http://schemas.microsoft.com/office/drawing/2014/main" id="{CF64A72C-E905-546B-178B-2017131DA7AE}"/>
              </a:ext>
            </a:extLst>
          </p:cNvPr>
          <p:cNvSpPr txBox="1">
            <a:spLocks/>
          </p:cNvSpPr>
          <p:nvPr/>
        </p:nvSpPr>
        <p:spPr>
          <a:xfrm>
            <a:off x="660400" y="3644900"/>
            <a:ext cx="10858500" cy="2489200"/>
          </a:xfrm>
          <a:prstGeom prst="rect">
            <a:avLst/>
          </a:prstGeom>
        </p:spPr>
        <p:txBody>
          <a:bodyPr vert="horz" lIns="91440" tIns="45720" rIns="91440" bIns="45720" rtlCol="0">
            <a:normAutofit/>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首部校验和（</a:t>
            </a:r>
            <a:r>
              <a:rPr lang="en-US" altLang="zh-CN" dirty="0">
                <a:sym typeface="+mn-lt"/>
              </a:rPr>
              <a:t>Header Checksum</a:t>
            </a:r>
            <a:r>
              <a:rPr lang="zh-CN" altLang="en-US" dirty="0">
                <a:sym typeface="+mn-lt"/>
              </a:rPr>
              <a:t>）：</a:t>
            </a:r>
            <a:r>
              <a:rPr lang="en-US" altLang="zh-CN" dirty="0">
                <a:sym typeface="+mn-lt"/>
              </a:rPr>
              <a:t>16</a:t>
            </a:r>
            <a:r>
              <a:rPr lang="zh-CN" altLang="en-US" dirty="0">
                <a:sym typeface="+mn-lt"/>
              </a:rPr>
              <a:t>比特。首部校验和字段是根据</a:t>
            </a:r>
            <a:r>
              <a:rPr lang="en-US" altLang="zh-CN" dirty="0">
                <a:sym typeface="+mn-lt"/>
              </a:rPr>
              <a:t>IP</a:t>
            </a:r>
            <a:r>
              <a:rPr lang="zh-CN" altLang="en-US" dirty="0">
                <a:sym typeface="+mn-lt"/>
              </a:rPr>
              <a:t>首部计算的检查和，它不对首部后面的数据进行计算。</a:t>
            </a:r>
            <a:endParaRPr lang="en-US" altLang="zh-CN" dirty="0">
              <a:sym typeface="+mn-lt"/>
            </a:endParaRPr>
          </a:p>
          <a:p>
            <a:pPr lvl="1"/>
            <a:r>
              <a:rPr lang="zh-CN" altLang="en-US" dirty="0">
                <a:sym typeface="+mn-lt"/>
              </a:rPr>
              <a:t>如果检查和错误，那么</a:t>
            </a:r>
            <a:r>
              <a:rPr lang="en-US" altLang="zh-CN" dirty="0">
                <a:sym typeface="+mn-lt"/>
              </a:rPr>
              <a:t>IP</a:t>
            </a:r>
            <a:r>
              <a:rPr lang="zh-CN" altLang="en-US" dirty="0">
                <a:sym typeface="+mn-lt"/>
              </a:rPr>
              <a:t>就丢弃该数据报，但不生成差错报文，由上层去发现丢失的数据报并进行重传。</a:t>
            </a:r>
          </a:p>
          <a:p>
            <a:pPr lvl="1"/>
            <a:r>
              <a:rPr lang="zh-CN" altLang="en-US" dirty="0">
                <a:sym typeface="+mn-lt"/>
              </a:rPr>
              <a:t>检验和采用</a:t>
            </a:r>
            <a:r>
              <a:rPr lang="en-US" altLang="zh-CN" dirty="0">
                <a:sym typeface="+mn-lt"/>
              </a:rPr>
              <a:t>16</a:t>
            </a:r>
            <a:r>
              <a:rPr lang="zh-CN" altLang="en-US" dirty="0">
                <a:sym typeface="+mn-lt"/>
              </a:rPr>
              <a:t>位反码求和的算法， </a:t>
            </a:r>
            <a:r>
              <a:rPr lang="en-US" altLang="zh-CN" dirty="0">
                <a:sym typeface="+mn-lt"/>
              </a:rPr>
              <a:t>RFC1141</a:t>
            </a:r>
            <a:r>
              <a:rPr lang="zh-CN" altLang="en-US" dirty="0">
                <a:sym typeface="+mn-lt"/>
              </a:rPr>
              <a:t>给出的增量式修改检查和的方法</a:t>
            </a:r>
          </a:p>
          <a:p>
            <a:endParaRPr lang="zh-CN" altLang="en-US" dirty="0">
              <a:sym typeface="+mn-lt"/>
            </a:endParaRPr>
          </a:p>
          <a:p>
            <a:endParaRPr lang="zh-CN" altLang="en-US" dirty="0">
              <a:sym typeface="+mn-lt"/>
            </a:endParaRP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22056510-CF76-1177-E203-F5014AA39429}"/>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CE71F34-3787-2896-307D-C3859438C44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F56113-E8D1-AEEB-FCC4-F40A4A03BD5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79</a:t>
            </a:fld>
            <a:endParaRPr lang="en-US">
              <a:cs typeface="+mn-ea"/>
              <a:sym typeface="+mn-lt"/>
            </a:endParaRPr>
          </a:p>
        </p:txBody>
      </p:sp>
      <p:sp>
        <p:nvSpPr>
          <p:cNvPr id="9" name="Rectangle 32">
            <a:extLst>
              <a:ext uri="{FF2B5EF4-FFF2-40B4-BE49-F238E27FC236}">
                <a16:creationId xmlns:a16="http://schemas.microsoft.com/office/drawing/2014/main" id="{677AF532-E229-6B23-0BCB-EA0571D2D93D}"/>
              </a:ext>
            </a:extLst>
          </p:cNvPr>
          <p:cNvSpPr>
            <a:spLocks noChangeArrowheads="1"/>
          </p:cNvSpPr>
          <p:nvPr/>
        </p:nvSpPr>
        <p:spPr bwMode="auto">
          <a:xfrm>
            <a:off x="6194321" y="1842293"/>
            <a:ext cx="4522840" cy="281475"/>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Tree>
    <p:custDataLst>
      <p:tags r:id="rId1"/>
    </p:custDataLst>
    <p:extLst>
      <p:ext uri="{BB962C8B-B14F-4D97-AF65-F5344CB8AC3E}">
        <p14:creationId xmlns:p14="http://schemas.microsoft.com/office/powerpoint/2010/main" val="4227633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87698-6F6A-2A46-750F-8AA701DFDD47}"/>
              </a:ext>
            </a:extLst>
          </p:cNvPr>
          <p:cNvSpPr>
            <a:spLocks noGrp="1"/>
          </p:cNvSpPr>
          <p:nvPr>
            <p:ph type="title"/>
          </p:nvPr>
        </p:nvSpPr>
        <p:spPr/>
        <p:txBody>
          <a:bodyPr vert="horz" lIns="91440" tIns="45720" rIns="91440" bIns="45720" rtlCol="0" anchor="b">
            <a:normAutofit/>
          </a:bodyPr>
          <a:lstStyle/>
          <a:p>
            <a:r>
              <a:rPr lang="zh-CN" altLang="en-US" sz="3200" dirty="0">
                <a:latin typeface="+mj-ea"/>
                <a:cs typeface="+mn-ea"/>
                <a:sym typeface="+mn-lt"/>
              </a:rPr>
              <a:t>网络互联设备</a:t>
            </a:r>
          </a:p>
        </p:txBody>
      </p:sp>
      <p:sp>
        <p:nvSpPr>
          <p:cNvPr id="3" name="内容占位符 2">
            <a:extLst>
              <a:ext uri="{FF2B5EF4-FFF2-40B4-BE49-F238E27FC236}">
                <a16:creationId xmlns:a16="http://schemas.microsoft.com/office/drawing/2014/main" id="{AD92DA8A-9520-07FE-0E6F-1BC29F569BF7}"/>
              </a:ext>
            </a:extLst>
          </p:cNvPr>
          <p:cNvSpPr>
            <a:spLocks noGrp="1"/>
          </p:cNvSpPr>
          <p:nvPr>
            <p:ph idx="1"/>
          </p:nvPr>
        </p:nvSpPr>
        <p:spPr>
          <a:xfrm>
            <a:off x="660400" y="1130300"/>
            <a:ext cx="10858500" cy="825500"/>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网络层互联设备主要是路由器</a:t>
            </a:r>
          </a:p>
        </p:txBody>
      </p:sp>
      <p:sp>
        <p:nvSpPr>
          <p:cNvPr id="4" name="日期占位符 3">
            <a:extLst>
              <a:ext uri="{FF2B5EF4-FFF2-40B4-BE49-F238E27FC236}">
                <a16:creationId xmlns:a16="http://schemas.microsoft.com/office/drawing/2014/main" id="{2ED55BE7-3EB0-6D6A-2086-6CDCF05C363C}"/>
              </a:ext>
            </a:extLst>
          </p:cNvPr>
          <p:cNvSpPr>
            <a:spLocks noGrp="1"/>
          </p:cNvSpPr>
          <p:nvPr>
            <p:ph type="dt" sz="half" idx="10"/>
          </p:nvPr>
        </p:nvSpPr>
        <p:spPr/>
        <p:txBody>
          <a:bodyPr/>
          <a:lstStyle/>
          <a:p>
            <a:pPr>
              <a:lnSpc>
                <a:spcPct val="120000"/>
              </a:lnSpc>
            </a:pPr>
            <a:fld id="{A4E714E9-B84F-40F0-9C8E-5C13AB91D360}"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635C0C2A-3418-AD34-9400-B20E0E064FDE}"/>
              </a:ext>
            </a:extLst>
          </p:cNvPr>
          <p:cNvSpPr>
            <a:spLocks noGrp="1"/>
          </p:cNvSpPr>
          <p:nvPr>
            <p:ph type="ftr" sz="quarter" idx="11"/>
          </p:nvPr>
        </p:nvSpPr>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67E1F95F-4A5E-C993-20F4-8D0E2DACBC51}"/>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8</a:t>
            </a:fld>
            <a:endParaRPr lang="en-US">
              <a:cs typeface="+mn-ea"/>
              <a:sym typeface="+mn-lt"/>
            </a:endParaRPr>
          </a:p>
        </p:txBody>
      </p:sp>
      <p:graphicFrame>
        <p:nvGraphicFramePr>
          <p:cNvPr id="27" name="表格 26">
            <a:extLst>
              <a:ext uri="{FF2B5EF4-FFF2-40B4-BE49-F238E27FC236}">
                <a16:creationId xmlns:a16="http://schemas.microsoft.com/office/drawing/2014/main" id="{03A8A2FE-308E-3D5D-CEC5-8B2D56C37CF0}"/>
              </a:ext>
            </a:extLst>
          </p:cNvPr>
          <p:cNvGraphicFramePr>
            <a:graphicFrameLocks noGrp="1"/>
          </p:cNvGraphicFramePr>
          <p:nvPr>
            <p:extLst>
              <p:ext uri="{D42A27DB-BD31-4B8C-83A1-F6EECF244321}">
                <p14:modId xmlns:p14="http://schemas.microsoft.com/office/powerpoint/2010/main" val="939051815"/>
              </p:ext>
            </p:extLst>
          </p:nvPr>
        </p:nvGraphicFramePr>
        <p:xfrm>
          <a:off x="1140810" y="2745422"/>
          <a:ext cx="1221862" cy="2094275"/>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221862">
                  <a:extLst>
                    <a:ext uri="{9D8B030D-6E8A-4147-A177-3AD203B41FA5}">
                      <a16:colId xmlns:a16="http://schemas.microsoft.com/office/drawing/2014/main" val="20000"/>
                    </a:ext>
                  </a:extLst>
                </a:gridCol>
              </a:tblGrid>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应用层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CFF"/>
                    </a:solidFill>
                  </a:tcPr>
                </a:tc>
                <a:extLst>
                  <a:ext uri="{0D108BD9-81ED-4DB2-BD59-A6C34878D82A}">
                    <a16:rowId xmlns:a16="http://schemas.microsoft.com/office/drawing/2014/main" val="10000"/>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传输层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3"/>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网络层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4"/>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数据链路层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5"/>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物理层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6"/>
                  </a:ext>
                </a:extLst>
              </a:tr>
            </a:tbl>
          </a:graphicData>
        </a:graphic>
      </p:graphicFrame>
      <p:graphicFrame>
        <p:nvGraphicFramePr>
          <p:cNvPr id="28" name="表格 27">
            <a:extLst>
              <a:ext uri="{FF2B5EF4-FFF2-40B4-BE49-F238E27FC236}">
                <a16:creationId xmlns:a16="http://schemas.microsoft.com/office/drawing/2014/main" id="{63886C97-2C3F-26AF-55AB-CE61E7CD532C}"/>
              </a:ext>
            </a:extLst>
          </p:cNvPr>
          <p:cNvGraphicFramePr>
            <a:graphicFrameLocks noGrp="1"/>
          </p:cNvGraphicFramePr>
          <p:nvPr>
            <p:extLst>
              <p:ext uri="{D42A27DB-BD31-4B8C-83A1-F6EECF244321}">
                <p14:modId xmlns:p14="http://schemas.microsoft.com/office/powerpoint/2010/main" val="3831173688"/>
              </p:ext>
            </p:extLst>
          </p:nvPr>
        </p:nvGraphicFramePr>
        <p:xfrm>
          <a:off x="7658730" y="3583132"/>
          <a:ext cx="1221862" cy="1256565"/>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221862">
                  <a:extLst>
                    <a:ext uri="{9D8B030D-6E8A-4147-A177-3AD203B41FA5}">
                      <a16:colId xmlns:a16="http://schemas.microsoft.com/office/drawing/2014/main" val="20000"/>
                    </a:ext>
                  </a:extLst>
                </a:gridCol>
              </a:tblGrid>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网络层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0"/>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数据链路层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1"/>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物理层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2"/>
                  </a:ext>
                </a:extLst>
              </a:tr>
            </a:tbl>
          </a:graphicData>
        </a:graphic>
      </p:graphicFrame>
      <p:graphicFrame>
        <p:nvGraphicFramePr>
          <p:cNvPr id="29" name="表格 28">
            <a:extLst>
              <a:ext uri="{FF2B5EF4-FFF2-40B4-BE49-F238E27FC236}">
                <a16:creationId xmlns:a16="http://schemas.microsoft.com/office/drawing/2014/main" id="{C3798FBD-D004-1DD1-224F-21E20283EAA4}"/>
              </a:ext>
            </a:extLst>
          </p:cNvPr>
          <p:cNvGraphicFramePr>
            <a:graphicFrameLocks noGrp="1"/>
          </p:cNvGraphicFramePr>
          <p:nvPr>
            <p:extLst>
              <p:ext uri="{D42A27DB-BD31-4B8C-83A1-F6EECF244321}">
                <p14:modId xmlns:p14="http://schemas.microsoft.com/office/powerpoint/2010/main" val="1753941101"/>
              </p:ext>
            </p:extLst>
          </p:nvPr>
        </p:nvGraphicFramePr>
        <p:xfrm>
          <a:off x="9831371" y="2745422"/>
          <a:ext cx="1221862" cy="2094275"/>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221862">
                  <a:extLst>
                    <a:ext uri="{9D8B030D-6E8A-4147-A177-3AD203B41FA5}">
                      <a16:colId xmlns:a16="http://schemas.microsoft.com/office/drawing/2014/main" val="20000"/>
                    </a:ext>
                  </a:extLst>
                </a:gridCol>
              </a:tblGrid>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应用层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CFF"/>
                    </a:solidFill>
                  </a:tcPr>
                </a:tc>
                <a:extLst>
                  <a:ext uri="{0D108BD9-81ED-4DB2-BD59-A6C34878D82A}">
                    <a16:rowId xmlns:a16="http://schemas.microsoft.com/office/drawing/2014/main" val="10000"/>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传输层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3"/>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网络层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4"/>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数据链路层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5"/>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物理层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6"/>
                  </a:ext>
                </a:extLst>
              </a:tr>
            </a:tbl>
          </a:graphicData>
        </a:graphic>
      </p:graphicFrame>
      <p:graphicFrame>
        <p:nvGraphicFramePr>
          <p:cNvPr id="37" name="表格 36">
            <a:extLst>
              <a:ext uri="{FF2B5EF4-FFF2-40B4-BE49-F238E27FC236}">
                <a16:creationId xmlns:a16="http://schemas.microsoft.com/office/drawing/2014/main" id="{552691BA-305B-E9D3-7870-0DCFBB10B2D2}"/>
              </a:ext>
            </a:extLst>
          </p:cNvPr>
          <p:cNvGraphicFramePr>
            <a:graphicFrameLocks noGrp="1"/>
          </p:cNvGraphicFramePr>
          <p:nvPr>
            <p:extLst>
              <p:ext uri="{D42A27DB-BD31-4B8C-83A1-F6EECF244321}">
                <p14:modId xmlns:p14="http://schemas.microsoft.com/office/powerpoint/2010/main" val="671959164"/>
              </p:ext>
            </p:extLst>
          </p:nvPr>
        </p:nvGraphicFramePr>
        <p:xfrm>
          <a:off x="5486090" y="4001987"/>
          <a:ext cx="1221862" cy="83771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221862">
                  <a:extLst>
                    <a:ext uri="{9D8B030D-6E8A-4147-A177-3AD203B41FA5}">
                      <a16:colId xmlns:a16="http://schemas.microsoft.com/office/drawing/2014/main" val="20000"/>
                    </a:ext>
                  </a:extLst>
                </a:gridCol>
              </a:tblGrid>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数据链路层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1"/>
                  </a:ext>
                </a:extLst>
              </a:tr>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物理层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2"/>
                  </a:ext>
                </a:extLst>
              </a:tr>
            </a:tbl>
          </a:graphicData>
        </a:graphic>
      </p:graphicFrame>
      <p:graphicFrame>
        <p:nvGraphicFramePr>
          <p:cNvPr id="38" name="表格 37">
            <a:extLst>
              <a:ext uri="{FF2B5EF4-FFF2-40B4-BE49-F238E27FC236}">
                <a16:creationId xmlns:a16="http://schemas.microsoft.com/office/drawing/2014/main" id="{3D192936-475B-C9B7-7161-BE69D747C28E}"/>
              </a:ext>
            </a:extLst>
          </p:cNvPr>
          <p:cNvGraphicFramePr>
            <a:graphicFrameLocks noGrp="1"/>
          </p:cNvGraphicFramePr>
          <p:nvPr>
            <p:extLst>
              <p:ext uri="{D42A27DB-BD31-4B8C-83A1-F6EECF244321}">
                <p14:modId xmlns:p14="http://schemas.microsoft.com/office/powerpoint/2010/main" val="324456447"/>
              </p:ext>
            </p:extLst>
          </p:nvPr>
        </p:nvGraphicFramePr>
        <p:xfrm>
          <a:off x="3313450" y="4420842"/>
          <a:ext cx="1221862" cy="418855"/>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221862">
                  <a:extLst>
                    <a:ext uri="{9D8B030D-6E8A-4147-A177-3AD203B41FA5}">
                      <a16:colId xmlns:a16="http://schemas.microsoft.com/office/drawing/2014/main" val="20000"/>
                    </a:ext>
                  </a:extLst>
                </a:gridCol>
              </a:tblGrid>
              <a:tr h="418855">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zh-CN" altLang="en-US" sz="1600" b="1" dirty="0">
                          <a:solidFill>
                            <a:schemeClr val="tx1"/>
                          </a:solidFill>
                          <a:latin typeface="+mn-lt"/>
                          <a:ea typeface="+mn-ea"/>
                          <a:cs typeface="+mn-ea"/>
                          <a:sym typeface="+mn-lt"/>
                        </a:rPr>
                        <a:t>物理层</a:t>
                      </a:r>
                      <a:endParaRPr lang="en-US" altLang="zh-CN" sz="1600" b="1" dirty="0">
                        <a:solidFill>
                          <a:schemeClr val="tx1"/>
                        </a:solidFill>
                        <a:latin typeface="+mn-lt"/>
                        <a:ea typeface="+mn-ea"/>
                        <a:cs typeface="+mn-ea"/>
                        <a:sym typeface="+mn-lt"/>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10002"/>
                  </a:ext>
                </a:extLst>
              </a:tr>
            </a:tbl>
          </a:graphicData>
        </a:graphic>
      </p:graphicFrame>
      <p:grpSp>
        <p:nvGrpSpPr>
          <p:cNvPr id="41" name="组合 40">
            <a:extLst>
              <a:ext uri="{FF2B5EF4-FFF2-40B4-BE49-F238E27FC236}">
                <a16:creationId xmlns:a16="http://schemas.microsoft.com/office/drawing/2014/main" id="{C214FB96-FCE1-694D-3901-FCAED8985FAF}"/>
              </a:ext>
            </a:extLst>
          </p:cNvPr>
          <p:cNvGrpSpPr/>
          <p:nvPr/>
        </p:nvGrpSpPr>
        <p:grpSpPr>
          <a:xfrm>
            <a:off x="1751741" y="4826423"/>
            <a:ext cx="8691892" cy="288032"/>
            <a:chOff x="1751741" y="5482589"/>
            <a:chExt cx="8691892" cy="288032"/>
          </a:xfrm>
        </p:grpSpPr>
        <p:cxnSp>
          <p:nvCxnSpPr>
            <p:cNvPr id="31" name="直接连接符 30">
              <a:extLst>
                <a:ext uri="{FF2B5EF4-FFF2-40B4-BE49-F238E27FC236}">
                  <a16:creationId xmlns:a16="http://schemas.microsoft.com/office/drawing/2014/main" id="{3C11E64B-3FE3-0203-D7BB-D94AEE25D611}"/>
                </a:ext>
              </a:extLst>
            </p:cNvPr>
            <p:cNvCxnSpPr/>
            <p:nvPr/>
          </p:nvCxnSpPr>
          <p:spPr bwMode="auto">
            <a:xfrm>
              <a:off x="1751741" y="5770621"/>
              <a:ext cx="8691892" cy="0"/>
            </a:xfrm>
            <a:prstGeom prst="line">
              <a:avLst/>
            </a:prstGeom>
            <a:noFill/>
            <a:ln w="25400" cap="flat" cmpd="sng" algn="ctr">
              <a:solidFill>
                <a:schemeClr val="tx1"/>
              </a:solidFill>
              <a:prstDash val="solid"/>
              <a:round/>
              <a:headEnd type="none" w="med" len="med"/>
              <a:tailEnd type="none" w="med" len="med"/>
            </a:ln>
            <a:effectLst/>
          </p:spPr>
        </p:cxnSp>
        <p:cxnSp>
          <p:nvCxnSpPr>
            <p:cNvPr id="32" name="直接连接符 31">
              <a:extLst>
                <a:ext uri="{FF2B5EF4-FFF2-40B4-BE49-F238E27FC236}">
                  <a16:creationId xmlns:a16="http://schemas.microsoft.com/office/drawing/2014/main" id="{34A98580-6BD2-FA7F-D5A8-D87D922DBDAF}"/>
                </a:ext>
              </a:extLst>
            </p:cNvPr>
            <p:cNvCxnSpPr/>
            <p:nvPr/>
          </p:nvCxnSpPr>
          <p:spPr bwMode="auto">
            <a:xfrm flipV="1">
              <a:off x="1751741"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33" name="直接连接符 32">
              <a:extLst>
                <a:ext uri="{FF2B5EF4-FFF2-40B4-BE49-F238E27FC236}">
                  <a16:creationId xmlns:a16="http://schemas.microsoft.com/office/drawing/2014/main" id="{668055B3-CB53-2FEA-0D9E-C49ADDF289B0}"/>
                </a:ext>
              </a:extLst>
            </p:cNvPr>
            <p:cNvCxnSpPr/>
            <p:nvPr/>
          </p:nvCxnSpPr>
          <p:spPr bwMode="auto">
            <a:xfrm flipV="1">
              <a:off x="610914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34" name="直接连接符 33">
              <a:extLst>
                <a:ext uri="{FF2B5EF4-FFF2-40B4-BE49-F238E27FC236}">
                  <a16:creationId xmlns:a16="http://schemas.microsoft.com/office/drawing/2014/main" id="{947C62AA-70D3-AFC0-AFC0-41EF0A3E6D35}"/>
                </a:ext>
              </a:extLst>
            </p:cNvPr>
            <p:cNvCxnSpPr/>
            <p:nvPr/>
          </p:nvCxnSpPr>
          <p:spPr bwMode="auto">
            <a:xfrm flipV="1">
              <a:off x="1044363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39" name="直接连接符 38">
              <a:extLst>
                <a:ext uri="{FF2B5EF4-FFF2-40B4-BE49-F238E27FC236}">
                  <a16:creationId xmlns:a16="http://schemas.microsoft.com/office/drawing/2014/main" id="{79C884B4-CF2A-C645-B673-2DB9F559DC32}"/>
                </a:ext>
              </a:extLst>
            </p:cNvPr>
            <p:cNvCxnSpPr/>
            <p:nvPr/>
          </p:nvCxnSpPr>
          <p:spPr bwMode="auto">
            <a:xfrm flipV="1">
              <a:off x="8272376"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40" name="直接连接符 39">
              <a:extLst>
                <a:ext uri="{FF2B5EF4-FFF2-40B4-BE49-F238E27FC236}">
                  <a16:creationId xmlns:a16="http://schemas.microsoft.com/office/drawing/2014/main" id="{97F02F6F-210A-85AF-5AFD-125C64FE5EE4}"/>
                </a:ext>
              </a:extLst>
            </p:cNvPr>
            <p:cNvCxnSpPr/>
            <p:nvPr/>
          </p:nvCxnSpPr>
          <p:spPr bwMode="auto">
            <a:xfrm flipV="1">
              <a:off x="3933209" y="5482589"/>
              <a:ext cx="0" cy="288032"/>
            </a:xfrm>
            <a:prstGeom prst="line">
              <a:avLst/>
            </a:prstGeom>
            <a:noFill/>
            <a:ln w="25400" cap="flat" cmpd="sng" algn="ctr">
              <a:solidFill>
                <a:schemeClr val="tx1"/>
              </a:solidFill>
              <a:prstDash val="solid"/>
              <a:round/>
              <a:headEnd type="none" w="med" len="med"/>
              <a:tailEnd type="none" w="med" len="med"/>
            </a:ln>
            <a:effectLst/>
          </p:spPr>
        </p:cxnSp>
      </p:grpSp>
      <p:grpSp>
        <p:nvGrpSpPr>
          <p:cNvPr id="70" name="组合 69">
            <a:extLst>
              <a:ext uri="{FF2B5EF4-FFF2-40B4-BE49-F238E27FC236}">
                <a16:creationId xmlns:a16="http://schemas.microsoft.com/office/drawing/2014/main" id="{C245C596-540E-3839-9587-A7EA92665585}"/>
              </a:ext>
            </a:extLst>
          </p:cNvPr>
          <p:cNvGrpSpPr/>
          <p:nvPr/>
        </p:nvGrpSpPr>
        <p:grpSpPr>
          <a:xfrm>
            <a:off x="2446865" y="2967568"/>
            <a:ext cx="7306733" cy="1858855"/>
            <a:chOff x="2446865" y="3627967"/>
            <a:chExt cx="7306733" cy="1858855"/>
          </a:xfrm>
        </p:grpSpPr>
        <p:cxnSp>
          <p:nvCxnSpPr>
            <p:cNvPr id="43" name="直接连接符 42">
              <a:extLst>
                <a:ext uri="{FF2B5EF4-FFF2-40B4-BE49-F238E27FC236}">
                  <a16:creationId xmlns:a16="http://schemas.microsoft.com/office/drawing/2014/main" id="{3896907B-4182-50D0-FEDC-40606F33BDA2}"/>
                </a:ext>
              </a:extLst>
            </p:cNvPr>
            <p:cNvCxnSpPr>
              <a:cxnSpLocks/>
            </p:cNvCxnSpPr>
            <p:nvPr/>
          </p:nvCxnSpPr>
          <p:spPr>
            <a:xfrm>
              <a:off x="2446865" y="3657600"/>
              <a:ext cx="0" cy="1829222"/>
            </a:xfrm>
            <a:prstGeom prst="line">
              <a:avLst/>
            </a:prstGeom>
            <a:ln w="28575">
              <a:solidFill>
                <a:srgbClr val="0070C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FB4AF0A-2073-0662-7EA9-3619C898BB9E}"/>
                </a:ext>
              </a:extLst>
            </p:cNvPr>
            <p:cNvCxnSpPr>
              <a:cxnSpLocks/>
            </p:cNvCxnSpPr>
            <p:nvPr/>
          </p:nvCxnSpPr>
          <p:spPr>
            <a:xfrm>
              <a:off x="9753598" y="3627967"/>
              <a:ext cx="0" cy="1858855"/>
            </a:xfrm>
            <a:prstGeom prst="line">
              <a:avLst/>
            </a:prstGeom>
            <a:ln w="28575">
              <a:solidFill>
                <a:srgbClr val="0070C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BCC7121-2E13-E814-B06F-A93EE82B8D17}"/>
                </a:ext>
              </a:extLst>
            </p:cNvPr>
            <p:cNvCxnSpPr>
              <a:cxnSpLocks/>
            </p:cNvCxnSpPr>
            <p:nvPr/>
          </p:nvCxnSpPr>
          <p:spPr>
            <a:xfrm>
              <a:off x="3242731" y="5016500"/>
              <a:ext cx="0" cy="470322"/>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EE929CD-8666-487F-7653-F29B98B64E82}"/>
                </a:ext>
              </a:extLst>
            </p:cNvPr>
            <p:cNvCxnSpPr>
              <a:cxnSpLocks/>
            </p:cNvCxnSpPr>
            <p:nvPr/>
          </p:nvCxnSpPr>
          <p:spPr>
            <a:xfrm>
              <a:off x="5414430" y="4610100"/>
              <a:ext cx="0" cy="876722"/>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990A94D-7BF1-0711-2545-7AE38C32DAA7}"/>
                </a:ext>
              </a:extLst>
            </p:cNvPr>
            <p:cNvCxnSpPr>
              <a:cxnSpLocks/>
            </p:cNvCxnSpPr>
            <p:nvPr/>
          </p:nvCxnSpPr>
          <p:spPr>
            <a:xfrm>
              <a:off x="7586131" y="4165600"/>
              <a:ext cx="0" cy="1321222"/>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FC954E5-0DDD-85A7-8CED-F7C5D11DF949}"/>
                </a:ext>
              </a:extLst>
            </p:cNvPr>
            <p:cNvCxnSpPr>
              <a:cxnSpLocks/>
            </p:cNvCxnSpPr>
            <p:nvPr/>
          </p:nvCxnSpPr>
          <p:spPr>
            <a:xfrm>
              <a:off x="4605865" y="5016500"/>
              <a:ext cx="0" cy="470322"/>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496513C-782C-8F4E-ACBB-DD0FB6429AB3}"/>
                </a:ext>
              </a:extLst>
            </p:cNvPr>
            <p:cNvCxnSpPr>
              <a:cxnSpLocks/>
            </p:cNvCxnSpPr>
            <p:nvPr/>
          </p:nvCxnSpPr>
          <p:spPr>
            <a:xfrm>
              <a:off x="6777563" y="4610100"/>
              <a:ext cx="0" cy="876722"/>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28C19FD-88D4-D280-C457-8D67394C95BF}"/>
                </a:ext>
              </a:extLst>
            </p:cNvPr>
            <p:cNvCxnSpPr>
              <a:cxnSpLocks/>
            </p:cNvCxnSpPr>
            <p:nvPr/>
          </p:nvCxnSpPr>
          <p:spPr>
            <a:xfrm>
              <a:off x="8953500" y="4165600"/>
              <a:ext cx="0" cy="1321222"/>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2C7A3D6-BFBA-3DBB-8D07-A4EAE66D3571}"/>
                </a:ext>
              </a:extLst>
            </p:cNvPr>
            <p:cNvCxnSpPr/>
            <p:nvPr/>
          </p:nvCxnSpPr>
          <p:spPr>
            <a:xfrm>
              <a:off x="2446865" y="5486822"/>
              <a:ext cx="795866"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9BF3162-49E7-BA15-34E3-B5B34CF04EBC}"/>
                </a:ext>
              </a:extLst>
            </p:cNvPr>
            <p:cNvCxnSpPr/>
            <p:nvPr/>
          </p:nvCxnSpPr>
          <p:spPr>
            <a:xfrm>
              <a:off x="4618564" y="5486822"/>
              <a:ext cx="795866"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D294DBE-BCD7-7617-45E8-4094EE76D3FE}"/>
                </a:ext>
              </a:extLst>
            </p:cNvPr>
            <p:cNvCxnSpPr/>
            <p:nvPr/>
          </p:nvCxnSpPr>
          <p:spPr>
            <a:xfrm>
              <a:off x="6790265" y="5486822"/>
              <a:ext cx="795866"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2653704-B67F-A519-AA12-4B122B62C2B9}"/>
                </a:ext>
              </a:extLst>
            </p:cNvPr>
            <p:cNvCxnSpPr/>
            <p:nvPr/>
          </p:nvCxnSpPr>
          <p:spPr>
            <a:xfrm>
              <a:off x="8953500" y="5486822"/>
              <a:ext cx="795866"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4B26EEA-4222-511B-40C3-AE024C100FB7}"/>
                </a:ext>
              </a:extLst>
            </p:cNvPr>
            <p:cNvCxnSpPr/>
            <p:nvPr/>
          </p:nvCxnSpPr>
          <p:spPr>
            <a:xfrm>
              <a:off x="3242731" y="5016500"/>
              <a:ext cx="1363134"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A4FBABC-84C4-96EE-8185-5664D59752D6}"/>
                </a:ext>
              </a:extLst>
            </p:cNvPr>
            <p:cNvCxnSpPr/>
            <p:nvPr/>
          </p:nvCxnSpPr>
          <p:spPr>
            <a:xfrm>
              <a:off x="5444507" y="4610100"/>
              <a:ext cx="1363134"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2180D4E-3783-760D-735B-4DEACA7C1DD2}"/>
                </a:ext>
              </a:extLst>
            </p:cNvPr>
            <p:cNvCxnSpPr/>
            <p:nvPr/>
          </p:nvCxnSpPr>
          <p:spPr>
            <a:xfrm>
              <a:off x="7590366" y="4165600"/>
              <a:ext cx="1363134"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sp>
        <p:nvSpPr>
          <p:cNvPr id="65" name="文本框 64">
            <a:extLst>
              <a:ext uri="{FF2B5EF4-FFF2-40B4-BE49-F238E27FC236}">
                <a16:creationId xmlns:a16="http://schemas.microsoft.com/office/drawing/2014/main" id="{58B9C3D4-6EE2-0F63-BE7A-9E818BD96716}"/>
              </a:ext>
            </a:extLst>
          </p:cNvPr>
          <p:cNvSpPr txBox="1"/>
          <p:nvPr/>
        </p:nvSpPr>
        <p:spPr>
          <a:xfrm>
            <a:off x="3140364" y="4016404"/>
            <a:ext cx="1585690" cy="362343"/>
          </a:xfrm>
          <a:prstGeom prst="rect">
            <a:avLst/>
          </a:prstGeom>
          <a:noFill/>
        </p:spPr>
        <p:txBody>
          <a:bodyPr wrap="none" rtlCol="0">
            <a:spAutoFit/>
          </a:bodyPr>
          <a:lstStyle/>
          <a:p>
            <a:pPr algn="ctr">
              <a:lnSpc>
                <a:spcPct val="120000"/>
              </a:lnSpc>
            </a:pPr>
            <a:r>
              <a:rPr lang="zh-CN" altLang="en-US" sz="1600" dirty="0">
                <a:cs typeface="+mn-ea"/>
                <a:sym typeface="+mn-lt"/>
              </a:rPr>
              <a:t>集线器（</a:t>
            </a:r>
            <a:r>
              <a:rPr lang="en-US" altLang="zh-CN" sz="1600" dirty="0">
                <a:cs typeface="+mn-ea"/>
                <a:sym typeface="+mn-lt"/>
              </a:rPr>
              <a:t>Hub</a:t>
            </a:r>
            <a:r>
              <a:rPr lang="zh-CN" altLang="en-US" sz="1600" dirty="0">
                <a:cs typeface="+mn-ea"/>
                <a:sym typeface="+mn-lt"/>
              </a:rPr>
              <a:t>）</a:t>
            </a:r>
          </a:p>
        </p:txBody>
      </p:sp>
      <p:sp>
        <p:nvSpPr>
          <p:cNvPr id="66" name="文本框 65">
            <a:extLst>
              <a:ext uri="{FF2B5EF4-FFF2-40B4-BE49-F238E27FC236}">
                <a16:creationId xmlns:a16="http://schemas.microsoft.com/office/drawing/2014/main" id="{36CD2B49-C9F6-FD98-8513-839F2B8D4AA7}"/>
              </a:ext>
            </a:extLst>
          </p:cNvPr>
          <p:cNvSpPr txBox="1"/>
          <p:nvPr/>
        </p:nvSpPr>
        <p:spPr>
          <a:xfrm>
            <a:off x="5202484" y="3611547"/>
            <a:ext cx="1813317" cy="362343"/>
          </a:xfrm>
          <a:prstGeom prst="rect">
            <a:avLst/>
          </a:prstGeom>
          <a:noFill/>
        </p:spPr>
        <p:txBody>
          <a:bodyPr wrap="none" rtlCol="0">
            <a:spAutoFit/>
          </a:bodyPr>
          <a:lstStyle/>
          <a:p>
            <a:pPr algn="ctr">
              <a:lnSpc>
                <a:spcPct val="120000"/>
              </a:lnSpc>
            </a:pPr>
            <a:r>
              <a:rPr lang="zh-CN" altLang="en-US" sz="1600" dirty="0">
                <a:cs typeface="+mn-ea"/>
                <a:sym typeface="+mn-lt"/>
              </a:rPr>
              <a:t>交换机（</a:t>
            </a:r>
            <a:r>
              <a:rPr lang="en-US" altLang="zh-CN" sz="1600" dirty="0">
                <a:cs typeface="+mn-ea"/>
                <a:sym typeface="+mn-lt"/>
              </a:rPr>
              <a:t>Switch</a:t>
            </a:r>
            <a:r>
              <a:rPr lang="zh-CN" altLang="en-US" sz="1600" dirty="0">
                <a:cs typeface="+mn-ea"/>
                <a:sym typeface="+mn-lt"/>
              </a:rPr>
              <a:t>）</a:t>
            </a:r>
          </a:p>
        </p:txBody>
      </p:sp>
      <p:sp>
        <p:nvSpPr>
          <p:cNvPr id="67" name="文本框 66">
            <a:extLst>
              <a:ext uri="{FF2B5EF4-FFF2-40B4-BE49-F238E27FC236}">
                <a16:creationId xmlns:a16="http://schemas.microsoft.com/office/drawing/2014/main" id="{3EF739CC-1761-E65F-8709-201DB67DC00B}"/>
              </a:ext>
            </a:extLst>
          </p:cNvPr>
          <p:cNvSpPr txBox="1"/>
          <p:nvPr/>
        </p:nvSpPr>
        <p:spPr>
          <a:xfrm>
            <a:off x="7356590" y="3162758"/>
            <a:ext cx="1826141" cy="362343"/>
          </a:xfrm>
          <a:prstGeom prst="rect">
            <a:avLst/>
          </a:prstGeom>
          <a:noFill/>
        </p:spPr>
        <p:txBody>
          <a:bodyPr wrap="none" rtlCol="0">
            <a:spAutoFit/>
          </a:bodyPr>
          <a:lstStyle/>
          <a:p>
            <a:pPr algn="ctr">
              <a:lnSpc>
                <a:spcPct val="120000"/>
              </a:lnSpc>
            </a:pPr>
            <a:r>
              <a:rPr lang="zh-CN" altLang="en-US" sz="1600" dirty="0">
                <a:cs typeface="+mn-ea"/>
                <a:sym typeface="+mn-lt"/>
              </a:rPr>
              <a:t>路由器（</a:t>
            </a:r>
            <a:r>
              <a:rPr lang="en-US" altLang="zh-CN" sz="1600" dirty="0">
                <a:cs typeface="+mn-ea"/>
                <a:sym typeface="+mn-lt"/>
              </a:rPr>
              <a:t>Router</a:t>
            </a:r>
            <a:r>
              <a:rPr lang="zh-CN" altLang="en-US" sz="1600" dirty="0">
                <a:cs typeface="+mn-ea"/>
                <a:sym typeface="+mn-lt"/>
              </a:rPr>
              <a:t>）</a:t>
            </a:r>
          </a:p>
        </p:txBody>
      </p:sp>
    </p:spTree>
    <p:extLst>
      <p:ext uri="{BB962C8B-B14F-4D97-AF65-F5344CB8AC3E}">
        <p14:creationId xmlns:p14="http://schemas.microsoft.com/office/powerpoint/2010/main" val="1207813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16</a:t>
            </a:r>
            <a:r>
              <a:rPr lang="zh-CN" altLang="en-US" sz="3200" dirty="0">
                <a:latin typeface="+mn-lt"/>
                <a:ea typeface="+mn-ea"/>
                <a:cs typeface="+mn-ea"/>
                <a:sym typeface="+mn-lt"/>
              </a:rPr>
              <a:t>位反码求和的算法</a:t>
            </a:r>
            <a:endParaRPr lang="en-US" sz="3200" dirty="0">
              <a:latin typeface="+mn-lt"/>
              <a:ea typeface="+mn-ea"/>
              <a:cs typeface="+mn-ea"/>
              <a:sym typeface="+mn-lt"/>
            </a:endParaRPr>
          </a:p>
        </p:txBody>
      </p:sp>
      <p:sp>
        <p:nvSpPr>
          <p:cNvPr id="2" name="日期占位符 3">
            <a:extLst>
              <a:ext uri="{FF2B5EF4-FFF2-40B4-BE49-F238E27FC236}">
                <a16:creationId xmlns:a16="http://schemas.microsoft.com/office/drawing/2014/main" id="{8FFB9A99-57AA-463A-FF75-53DABA24D5E8}"/>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3" name="页脚占位符 4">
            <a:extLst>
              <a:ext uri="{FF2B5EF4-FFF2-40B4-BE49-F238E27FC236}">
                <a16:creationId xmlns:a16="http://schemas.microsoft.com/office/drawing/2014/main" id="{BE0A591D-4FCF-8D02-44E9-3EFF4CD5E48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5" name="灯片编号占位符 5">
            <a:extLst>
              <a:ext uri="{FF2B5EF4-FFF2-40B4-BE49-F238E27FC236}">
                <a16:creationId xmlns:a16="http://schemas.microsoft.com/office/drawing/2014/main" id="{51F679CC-D4D8-272F-7A5B-18DA3FCDEE6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80</a:t>
            </a:fld>
            <a:endParaRPr lang="en-US">
              <a:cs typeface="+mn-ea"/>
              <a:sym typeface="+mn-lt"/>
            </a:endParaRPr>
          </a:p>
        </p:txBody>
      </p:sp>
      <p:pic>
        <p:nvPicPr>
          <p:cNvPr id="79" name="图片 78">
            <a:extLst>
              <a:ext uri="{FF2B5EF4-FFF2-40B4-BE49-F238E27FC236}">
                <a16:creationId xmlns:a16="http://schemas.microsoft.com/office/drawing/2014/main" id="{BBC9918C-45BC-40EA-906B-326F38C75E77}"/>
              </a:ext>
            </a:extLst>
          </p:cNvPr>
          <p:cNvPicPr>
            <a:picLocks noChangeAspect="1"/>
          </p:cNvPicPr>
          <p:nvPr/>
        </p:nvPicPr>
        <p:blipFill rotWithShape="1">
          <a:blip r:embed="rId3"/>
          <a:srcRect b="22248"/>
          <a:stretch/>
        </p:blipFill>
        <p:spPr>
          <a:xfrm>
            <a:off x="660399" y="1620372"/>
            <a:ext cx="4620278" cy="1593795"/>
          </a:xfrm>
          <a:prstGeom prst="rect">
            <a:avLst/>
          </a:prstGeom>
        </p:spPr>
      </p:pic>
      <p:sp>
        <p:nvSpPr>
          <p:cNvPr id="80" name="文本框 79">
            <a:extLst>
              <a:ext uri="{FF2B5EF4-FFF2-40B4-BE49-F238E27FC236}">
                <a16:creationId xmlns:a16="http://schemas.microsoft.com/office/drawing/2014/main" id="{C44098DB-1EC7-4451-8BE9-1AEDC4A5A9F5}"/>
              </a:ext>
            </a:extLst>
          </p:cNvPr>
          <p:cNvSpPr txBox="1"/>
          <p:nvPr/>
        </p:nvSpPr>
        <p:spPr>
          <a:xfrm>
            <a:off x="4507389" y="2173608"/>
            <a:ext cx="543739"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置</a:t>
            </a:r>
            <a:r>
              <a:rPr lang="en-US" altLang="zh-CN" dirty="0">
                <a:solidFill>
                  <a:srgbClr val="FF0000"/>
                </a:solidFill>
                <a:cs typeface="+mn-ea"/>
                <a:sym typeface="+mn-lt"/>
              </a:rPr>
              <a:t>0</a:t>
            </a:r>
            <a:endParaRPr lang="zh-CN" altLang="en-US" dirty="0">
              <a:solidFill>
                <a:srgbClr val="FF0000"/>
              </a:solidFill>
              <a:cs typeface="+mn-ea"/>
              <a:sym typeface="+mn-lt"/>
            </a:endParaRPr>
          </a:p>
        </p:txBody>
      </p:sp>
      <p:pic>
        <p:nvPicPr>
          <p:cNvPr id="81" name="图片 80">
            <a:extLst>
              <a:ext uri="{FF2B5EF4-FFF2-40B4-BE49-F238E27FC236}">
                <a16:creationId xmlns:a16="http://schemas.microsoft.com/office/drawing/2014/main" id="{7176D57B-4B0A-426C-8CD6-2BEE9BDC3600}"/>
              </a:ext>
            </a:extLst>
          </p:cNvPr>
          <p:cNvPicPr>
            <a:picLocks noChangeAspect="1"/>
          </p:cNvPicPr>
          <p:nvPr/>
        </p:nvPicPr>
        <p:blipFill>
          <a:blip r:embed="rId3"/>
          <a:stretch>
            <a:fillRect/>
          </a:stretch>
        </p:blipFill>
        <p:spPr>
          <a:xfrm>
            <a:off x="1843822" y="3520452"/>
            <a:ext cx="6045012" cy="2681942"/>
          </a:xfrm>
          <a:prstGeom prst="rect">
            <a:avLst/>
          </a:prstGeom>
        </p:spPr>
      </p:pic>
      <p:sp>
        <p:nvSpPr>
          <p:cNvPr id="82" name="右大括号 81">
            <a:extLst>
              <a:ext uri="{FF2B5EF4-FFF2-40B4-BE49-F238E27FC236}">
                <a16:creationId xmlns:a16="http://schemas.microsoft.com/office/drawing/2014/main" id="{E68BDE62-7AAD-42EE-9C43-520D86BB718E}"/>
              </a:ext>
            </a:extLst>
          </p:cNvPr>
          <p:cNvSpPr/>
          <p:nvPr/>
        </p:nvSpPr>
        <p:spPr>
          <a:xfrm>
            <a:off x="5201265" y="1769806"/>
            <a:ext cx="245806" cy="144436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83" name="文本框 82">
            <a:extLst>
              <a:ext uri="{FF2B5EF4-FFF2-40B4-BE49-F238E27FC236}">
                <a16:creationId xmlns:a16="http://schemas.microsoft.com/office/drawing/2014/main" id="{5661A882-EAE8-42B9-AF46-32332284B478}"/>
              </a:ext>
            </a:extLst>
          </p:cNvPr>
          <p:cNvSpPr txBox="1"/>
          <p:nvPr/>
        </p:nvSpPr>
        <p:spPr>
          <a:xfrm>
            <a:off x="5601028" y="2358274"/>
            <a:ext cx="2287806" cy="396134"/>
          </a:xfrm>
          <a:prstGeom prst="rect">
            <a:avLst/>
          </a:prstGeom>
          <a:noFill/>
        </p:spPr>
        <p:txBody>
          <a:bodyPr wrap="none" rtlCol="0">
            <a:spAutoFit/>
          </a:bodyPr>
          <a:lstStyle/>
          <a:p>
            <a:pPr>
              <a:lnSpc>
                <a:spcPct val="120000"/>
              </a:lnSpc>
            </a:pPr>
            <a:r>
              <a:rPr lang="en-US" altLang="zh-CN" dirty="0">
                <a:cs typeface="+mn-ea"/>
                <a:sym typeface="+mn-lt"/>
              </a:rPr>
              <a:t>16</a:t>
            </a:r>
            <a:r>
              <a:rPr lang="zh-CN" altLang="en-US" dirty="0">
                <a:cs typeface="+mn-ea"/>
                <a:sym typeface="+mn-lt"/>
              </a:rPr>
              <a:t>位反码计算校验和</a:t>
            </a:r>
          </a:p>
        </p:txBody>
      </p:sp>
      <p:cxnSp>
        <p:nvCxnSpPr>
          <p:cNvPr id="84" name="直接箭头连接符 83">
            <a:extLst>
              <a:ext uri="{FF2B5EF4-FFF2-40B4-BE49-F238E27FC236}">
                <a16:creationId xmlns:a16="http://schemas.microsoft.com/office/drawing/2014/main" id="{F48B8AFC-3465-4CB3-AFFE-35D73C72DFEA}"/>
              </a:ext>
            </a:extLst>
          </p:cNvPr>
          <p:cNvCxnSpPr>
            <a:stCxn id="83" idx="2"/>
          </p:cNvCxnSpPr>
          <p:nvPr/>
        </p:nvCxnSpPr>
        <p:spPr>
          <a:xfrm>
            <a:off x="6744931" y="2754408"/>
            <a:ext cx="0" cy="17094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D8B71BB1-2208-4B08-8327-69E5ED75A10E}"/>
              </a:ext>
            </a:extLst>
          </p:cNvPr>
          <p:cNvSpPr txBox="1"/>
          <p:nvPr/>
        </p:nvSpPr>
        <p:spPr>
          <a:xfrm>
            <a:off x="6714686" y="2926529"/>
            <a:ext cx="1174148" cy="728533"/>
          </a:xfrm>
          <a:prstGeom prst="rect">
            <a:avLst/>
          </a:prstGeom>
          <a:noFill/>
        </p:spPr>
        <p:txBody>
          <a:bodyPr wrap="square" rtlCol="0">
            <a:spAutoFit/>
          </a:bodyPr>
          <a:lstStyle/>
          <a:p>
            <a:pPr>
              <a:lnSpc>
                <a:spcPct val="120000"/>
              </a:lnSpc>
            </a:pPr>
            <a:r>
              <a:rPr lang="zh-CN" altLang="en-US" dirty="0">
                <a:cs typeface="+mn-ea"/>
                <a:sym typeface="+mn-lt"/>
              </a:rPr>
              <a:t>填充到报文头中</a:t>
            </a:r>
          </a:p>
        </p:txBody>
      </p:sp>
      <p:sp>
        <p:nvSpPr>
          <p:cNvPr id="86" name="文本框 85">
            <a:extLst>
              <a:ext uri="{FF2B5EF4-FFF2-40B4-BE49-F238E27FC236}">
                <a16:creationId xmlns:a16="http://schemas.microsoft.com/office/drawing/2014/main" id="{EA44A0CD-0242-4695-A9BF-2A9C66FD4ADF}"/>
              </a:ext>
            </a:extLst>
          </p:cNvPr>
          <p:cNvSpPr txBox="1"/>
          <p:nvPr/>
        </p:nvSpPr>
        <p:spPr>
          <a:xfrm>
            <a:off x="5867768" y="1206007"/>
            <a:ext cx="877163" cy="396134"/>
          </a:xfrm>
          <a:prstGeom prst="rect">
            <a:avLst/>
          </a:prstGeom>
          <a:noFill/>
        </p:spPr>
        <p:txBody>
          <a:bodyPr wrap="none" rtlCol="0">
            <a:spAutoFit/>
          </a:bodyPr>
          <a:lstStyle/>
          <a:p>
            <a:pPr>
              <a:lnSpc>
                <a:spcPct val="120000"/>
              </a:lnSpc>
            </a:pPr>
            <a:r>
              <a:rPr lang="zh-CN" altLang="en-US" dirty="0">
                <a:cs typeface="+mn-ea"/>
                <a:sym typeface="+mn-lt"/>
              </a:rPr>
              <a:t>发送端</a:t>
            </a:r>
          </a:p>
        </p:txBody>
      </p:sp>
      <p:sp>
        <p:nvSpPr>
          <p:cNvPr id="87" name="右大括号 86">
            <a:extLst>
              <a:ext uri="{FF2B5EF4-FFF2-40B4-BE49-F238E27FC236}">
                <a16:creationId xmlns:a16="http://schemas.microsoft.com/office/drawing/2014/main" id="{C71DA2D9-E606-41CC-A62C-5253D728D3B3}"/>
              </a:ext>
            </a:extLst>
          </p:cNvPr>
          <p:cNvSpPr/>
          <p:nvPr/>
        </p:nvSpPr>
        <p:spPr>
          <a:xfrm>
            <a:off x="7768167" y="3741664"/>
            <a:ext cx="274591" cy="185289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88" name="文本框 87">
            <a:extLst>
              <a:ext uri="{FF2B5EF4-FFF2-40B4-BE49-F238E27FC236}">
                <a16:creationId xmlns:a16="http://schemas.microsoft.com/office/drawing/2014/main" id="{5585C592-BD8C-45B0-8B1B-1F150F5F5F42}"/>
              </a:ext>
            </a:extLst>
          </p:cNvPr>
          <p:cNvSpPr txBox="1"/>
          <p:nvPr/>
        </p:nvSpPr>
        <p:spPr>
          <a:xfrm>
            <a:off x="8480490" y="4482259"/>
            <a:ext cx="2287806" cy="396134"/>
          </a:xfrm>
          <a:prstGeom prst="rect">
            <a:avLst/>
          </a:prstGeom>
          <a:noFill/>
        </p:spPr>
        <p:txBody>
          <a:bodyPr wrap="none" rtlCol="0">
            <a:spAutoFit/>
          </a:bodyPr>
          <a:lstStyle/>
          <a:p>
            <a:pPr>
              <a:lnSpc>
                <a:spcPct val="120000"/>
              </a:lnSpc>
            </a:pPr>
            <a:r>
              <a:rPr lang="en-US" altLang="zh-CN" dirty="0">
                <a:cs typeface="+mn-ea"/>
                <a:sym typeface="+mn-lt"/>
              </a:rPr>
              <a:t>16</a:t>
            </a:r>
            <a:r>
              <a:rPr lang="zh-CN" altLang="en-US" dirty="0">
                <a:cs typeface="+mn-ea"/>
                <a:sym typeface="+mn-lt"/>
              </a:rPr>
              <a:t>位反码计算校验和</a:t>
            </a:r>
          </a:p>
        </p:txBody>
      </p:sp>
      <p:sp>
        <p:nvSpPr>
          <p:cNvPr id="89" name="文本框 88">
            <a:extLst>
              <a:ext uri="{FF2B5EF4-FFF2-40B4-BE49-F238E27FC236}">
                <a16:creationId xmlns:a16="http://schemas.microsoft.com/office/drawing/2014/main" id="{526B67C5-469E-45FD-BD4F-B8DAA7598CE4}"/>
              </a:ext>
            </a:extLst>
          </p:cNvPr>
          <p:cNvSpPr txBox="1"/>
          <p:nvPr/>
        </p:nvSpPr>
        <p:spPr>
          <a:xfrm>
            <a:off x="9368052" y="1206007"/>
            <a:ext cx="877163" cy="396134"/>
          </a:xfrm>
          <a:prstGeom prst="rect">
            <a:avLst/>
          </a:prstGeom>
          <a:noFill/>
        </p:spPr>
        <p:txBody>
          <a:bodyPr wrap="none" rtlCol="0">
            <a:spAutoFit/>
          </a:bodyPr>
          <a:lstStyle/>
          <a:p>
            <a:pPr>
              <a:lnSpc>
                <a:spcPct val="120000"/>
              </a:lnSpc>
            </a:pPr>
            <a:r>
              <a:rPr lang="zh-CN" altLang="en-US" dirty="0">
                <a:cs typeface="+mn-ea"/>
                <a:sym typeface="+mn-lt"/>
              </a:rPr>
              <a:t>接收端</a:t>
            </a:r>
          </a:p>
        </p:txBody>
      </p:sp>
      <p:cxnSp>
        <p:nvCxnSpPr>
          <p:cNvPr id="90" name="直接连接符 89">
            <a:extLst>
              <a:ext uri="{FF2B5EF4-FFF2-40B4-BE49-F238E27FC236}">
                <a16:creationId xmlns:a16="http://schemas.microsoft.com/office/drawing/2014/main" id="{450C95D7-B7A0-4139-868E-E158C1CD0A08}"/>
              </a:ext>
            </a:extLst>
          </p:cNvPr>
          <p:cNvCxnSpPr/>
          <p:nvPr/>
        </p:nvCxnSpPr>
        <p:spPr>
          <a:xfrm>
            <a:off x="8060372" y="1206007"/>
            <a:ext cx="0" cy="1211262"/>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1" name="流程图: 决策 90">
            <a:extLst>
              <a:ext uri="{FF2B5EF4-FFF2-40B4-BE49-F238E27FC236}">
                <a16:creationId xmlns:a16="http://schemas.microsoft.com/office/drawing/2014/main" id="{3CF35A01-1776-4D6C-AEE7-D459B9739E13}"/>
              </a:ext>
            </a:extLst>
          </p:cNvPr>
          <p:cNvSpPr/>
          <p:nvPr/>
        </p:nvSpPr>
        <p:spPr>
          <a:xfrm>
            <a:off x="8624019" y="3150951"/>
            <a:ext cx="2000747" cy="64633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r>
              <a:rPr lang="zh-CN" altLang="en-US" dirty="0">
                <a:cs typeface="+mn-ea"/>
                <a:sym typeface="+mn-lt"/>
              </a:rPr>
              <a:t>结果为</a:t>
            </a:r>
            <a:r>
              <a:rPr lang="en-US" altLang="zh-CN" dirty="0">
                <a:cs typeface="+mn-ea"/>
                <a:sym typeface="+mn-lt"/>
              </a:rPr>
              <a:t>0</a:t>
            </a:r>
            <a:r>
              <a:rPr lang="zh-CN" altLang="en-US" dirty="0">
                <a:cs typeface="+mn-ea"/>
                <a:sym typeface="+mn-lt"/>
              </a:rPr>
              <a:t>？</a:t>
            </a:r>
          </a:p>
        </p:txBody>
      </p:sp>
      <p:cxnSp>
        <p:nvCxnSpPr>
          <p:cNvPr id="92" name="直接箭头连接符 91">
            <a:extLst>
              <a:ext uri="{FF2B5EF4-FFF2-40B4-BE49-F238E27FC236}">
                <a16:creationId xmlns:a16="http://schemas.microsoft.com/office/drawing/2014/main" id="{9BEBD27E-B66A-4145-A473-6F72B29DF76F}"/>
              </a:ext>
            </a:extLst>
          </p:cNvPr>
          <p:cNvCxnSpPr>
            <a:cxnSpLocks/>
            <a:stCxn id="88" idx="0"/>
            <a:endCxn id="91" idx="2"/>
          </p:cNvCxnSpPr>
          <p:nvPr/>
        </p:nvCxnSpPr>
        <p:spPr>
          <a:xfrm flipV="1">
            <a:off x="9624393" y="3797282"/>
            <a:ext cx="0" cy="68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77060756-5E27-4A38-B551-EA84D6E45663}"/>
              </a:ext>
            </a:extLst>
          </p:cNvPr>
          <p:cNvSpPr txBox="1"/>
          <p:nvPr/>
        </p:nvSpPr>
        <p:spPr>
          <a:xfrm>
            <a:off x="11084004" y="3289450"/>
            <a:ext cx="1107996" cy="396134"/>
          </a:xfrm>
          <a:prstGeom prst="rect">
            <a:avLst/>
          </a:prstGeom>
          <a:noFill/>
        </p:spPr>
        <p:txBody>
          <a:bodyPr wrap="none" rtlCol="0">
            <a:spAutoFit/>
          </a:bodyPr>
          <a:lstStyle/>
          <a:p>
            <a:pPr>
              <a:lnSpc>
                <a:spcPct val="120000"/>
              </a:lnSpc>
            </a:pPr>
            <a:r>
              <a:rPr lang="zh-CN" altLang="en-US" dirty="0">
                <a:cs typeface="+mn-ea"/>
                <a:sym typeface="+mn-lt"/>
              </a:rPr>
              <a:t>丢弃报文</a:t>
            </a:r>
          </a:p>
        </p:txBody>
      </p:sp>
      <p:cxnSp>
        <p:nvCxnSpPr>
          <p:cNvPr id="94" name="直接箭头连接符 93">
            <a:extLst>
              <a:ext uri="{FF2B5EF4-FFF2-40B4-BE49-F238E27FC236}">
                <a16:creationId xmlns:a16="http://schemas.microsoft.com/office/drawing/2014/main" id="{7A85F0A4-77AC-4412-886F-F8D372886A7F}"/>
              </a:ext>
            </a:extLst>
          </p:cNvPr>
          <p:cNvCxnSpPr>
            <a:stCxn id="91" idx="3"/>
            <a:endCxn id="93" idx="1"/>
          </p:cNvCxnSpPr>
          <p:nvPr/>
        </p:nvCxnSpPr>
        <p:spPr>
          <a:xfrm>
            <a:off x="10624766" y="3474117"/>
            <a:ext cx="459238" cy="1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5AB18CCE-4B04-4300-BA49-840C9FF0B50E}"/>
              </a:ext>
            </a:extLst>
          </p:cNvPr>
          <p:cNvSpPr txBox="1"/>
          <p:nvPr/>
        </p:nvSpPr>
        <p:spPr>
          <a:xfrm>
            <a:off x="8979741" y="2109147"/>
            <a:ext cx="1289301" cy="728533"/>
          </a:xfrm>
          <a:prstGeom prst="rect">
            <a:avLst/>
          </a:prstGeom>
          <a:noFill/>
        </p:spPr>
        <p:txBody>
          <a:bodyPr wrap="square" rtlCol="0">
            <a:spAutoFit/>
          </a:bodyPr>
          <a:lstStyle/>
          <a:p>
            <a:pPr algn="ctr">
              <a:lnSpc>
                <a:spcPct val="120000"/>
              </a:lnSpc>
            </a:pPr>
            <a:r>
              <a:rPr lang="zh-CN" altLang="en-US" dirty="0">
                <a:cs typeface="+mn-ea"/>
                <a:sym typeface="+mn-lt"/>
              </a:rPr>
              <a:t>保留报文后续处理</a:t>
            </a:r>
          </a:p>
        </p:txBody>
      </p:sp>
      <p:cxnSp>
        <p:nvCxnSpPr>
          <p:cNvPr id="96" name="直接箭头连接符 95">
            <a:extLst>
              <a:ext uri="{FF2B5EF4-FFF2-40B4-BE49-F238E27FC236}">
                <a16:creationId xmlns:a16="http://schemas.microsoft.com/office/drawing/2014/main" id="{8CBF6C7F-B0CB-414D-ABDC-349587A03631}"/>
              </a:ext>
            </a:extLst>
          </p:cNvPr>
          <p:cNvCxnSpPr>
            <a:stCxn id="91" idx="0"/>
            <a:endCxn id="95" idx="2"/>
          </p:cNvCxnSpPr>
          <p:nvPr/>
        </p:nvCxnSpPr>
        <p:spPr>
          <a:xfrm flipH="1" flipV="1">
            <a:off x="9624392" y="2837680"/>
            <a:ext cx="1" cy="313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4601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088166C-6E68-41CE-9B48-053F994B7F23}"/>
              </a:ext>
            </a:extLst>
          </p:cNvPr>
          <p:cNvPicPr>
            <a:picLocks noChangeAspect="1"/>
          </p:cNvPicPr>
          <p:nvPr/>
        </p:nvPicPr>
        <p:blipFill>
          <a:blip r:embed="rId3"/>
          <a:stretch>
            <a:fillRect/>
          </a:stretch>
        </p:blipFill>
        <p:spPr>
          <a:xfrm>
            <a:off x="1378064" y="1060907"/>
            <a:ext cx="9632515" cy="2583993"/>
          </a:xfrm>
          <a:prstGeom prst="rect">
            <a:avLst/>
          </a:prstGeom>
        </p:spPr>
      </p:pic>
      <p:sp>
        <p:nvSpPr>
          <p:cNvPr id="12" name="内容占位符 1">
            <a:extLst>
              <a:ext uri="{FF2B5EF4-FFF2-40B4-BE49-F238E27FC236}">
                <a16:creationId xmlns:a16="http://schemas.microsoft.com/office/drawing/2014/main" id="{CF64A72C-E905-546B-178B-2017131DA7AE}"/>
              </a:ext>
            </a:extLst>
          </p:cNvPr>
          <p:cNvSpPr txBox="1">
            <a:spLocks/>
          </p:cNvSpPr>
          <p:nvPr/>
        </p:nvSpPr>
        <p:spPr>
          <a:xfrm>
            <a:off x="660400" y="3644900"/>
            <a:ext cx="10858500" cy="2489200"/>
          </a:xfrm>
          <a:prstGeom prst="rect">
            <a:avLst/>
          </a:prstGeom>
        </p:spPr>
        <p:txBody>
          <a:bodyPr vert="horz" lIns="91440" tIns="45720" rIns="91440" bIns="45720" rtlCol="0">
            <a:normAutofit/>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源</a:t>
            </a:r>
            <a:r>
              <a:rPr lang="en-US" altLang="zh-CN" dirty="0">
                <a:sym typeface="+mn-lt"/>
              </a:rPr>
              <a:t>IP</a:t>
            </a:r>
            <a:r>
              <a:rPr lang="zh-CN" altLang="en-US" dirty="0">
                <a:sym typeface="+mn-lt"/>
              </a:rPr>
              <a:t>地址（</a:t>
            </a:r>
            <a:r>
              <a:rPr lang="en-US" altLang="zh-CN" dirty="0">
                <a:sym typeface="+mn-lt"/>
              </a:rPr>
              <a:t>Source Address</a:t>
            </a:r>
            <a:r>
              <a:rPr lang="zh-CN" altLang="en-US" dirty="0">
                <a:sym typeface="+mn-lt"/>
              </a:rPr>
              <a:t>）和目的</a:t>
            </a:r>
            <a:r>
              <a:rPr lang="en-US" altLang="zh-CN" dirty="0">
                <a:sym typeface="+mn-lt"/>
              </a:rPr>
              <a:t>IP</a:t>
            </a:r>
            <a:r>
              <a:rPr lang="zh-CN" altLang="en-US" dirty="0">
                <a:sym typeface="+mn-lt"/>
              </a:rPr>
              <a:t>地址（</a:t>
            </a:r>
            <a:r>
              <a:rPr lang="en-US" altLang="zh-CN" dirty="0">
                <a:sym typeface="+mn-lt"/>
              </a:rPr>
              <a:t>Destination Address</a:t>
            </a:r>
            <a:r>
              <a:rPr lang="zh-CN" altLang="en-US" dirty="0">
                <a:sym typeface="+mn-lt"/>
              </a:rPr>
              <a:t>）：各</a:t>
            </a:r>
            <a:r>
              <a:rPr lang="en-US" altLang="zh-CN" dirty="0">
                <a:sym typeface="+mn-lt"/>
              </a:rPr>
              <a:t>32</a:t>
            </a:r>
            <a:r>
              <a:rPr lang="zh-CN" altLang="en-US" dirty="0">
                <a:sym typeface="+mn-lt"/>
              </a:rPr>
              <a:t>比特。每个</a:t>
            </a:r>
            <a:r>
              <a:rPr lang="en-US" altLang="zh-CN" dirty="0">
                <a:sym typeface="+mn-lt"/>
              </a:rPr>
              <a:t>IP</a:t>
            </a:r>
            <a:r>
              <a:rPr lang="zh-CN" altLang="en-US" dirty="0">
                <a:sym typeface="+mn-lt"/>
              </a:rPr>
              <a:t>数据报都包含源</a:t>
            </a:r>
            <a:r>
              <a:rPr lang="en-US" altLang="zh-CN" dirty="0">
                <a:sym typeface="+mn-lt"/>
              </a:rPr>
              <a:t>IP</a:t>
            </a:r>
            <a:r>
              <a:rPr lang="zh-CN" altLang="en-US" dirty="0">
                <a:sym typeface="+mn-lt"/>
              </a:rPr>
              <a:t>地址和目的</a:t>
            </a:r>
            <a:r>
              <a:rPr lang="en-US" altLang="zh-CN" dirty="0">
                <a:sym typeface="+mn-lt"/>
              </a:rPr>
              <a:t>IP</a:t>
            </a:r>
            <a:r>
              <a:rPr lang="zh-CN" altLang="en-US" dirty="0">
                <a:sym typeface="+mn-lt"/>
              </a:rPr>
              <a:t>地址。</a:t>
            </a:r>
          </a:p>
          <a:p>
            <a:endParaRPr lang="zh-CN" altLang="en-US" dirty="0">
              <a:sym typeface="+mn-lt"/>
            </a:endParaRPr>
          </a:p>
        </p:txBody>
      </p:sp>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22056510-CF76-1177-E203-F5014AA39429}"/>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3CE71F34-3787-2896-307D-C3859438C44B}"/>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58F56113-E8D1-AEEB-FCC4-F40A4A03BD5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81</a:t>
            </a:fld>
            <a:endParaRPr lang="en-US">
              <a:cs typeface="+mn-ea"/>
              <a:sym typeface="+mn-lt"/>
            </a:endParaRPr>
          </a:p>
        </p:txBody>
      </p:sp>
      <p:sp>
        <p:nvSpPr>
          <p:cNvPr id="9" name="Rectangle 32">
            <a:extLst>
              <a:ext uri="{FF2B5EF4-FFF2-40B4-BE49-F238E27FC236}">
                <a16:creationId xmlns:a16="http://schemas.microsoft.com/office/drawing/2014/main" id="{677AF532-E229-6B23-0BCB-EA0571D2D93D}"/>
              </a:ext>
            </a:extLst>
          </p:cNvPr>
          <p:cNvSpPr>
            <a:spLocks noChangeArrowheads="1"/>
          </p:cNvSpPr>
          <p:nvPr/>
        </p:nvSpPr>
        <p:spPr bwMode="auto">
          <a:xfrm>
            <a:off x="1519339" y="2133600"/>
            <a:ext cx="9217487" cy="589935"/>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Tree>
    <p:custDataLst>
      <p:tags r:id="rId1"/>
    </p:custDataLst>
    <p:extLst>
      <p:ext uri="{BB962C8B-B14F-4D97-AF65-F5344CB8AC3E}">
        <p14:creationId xmlns:p14="http://schemas.microsoft.com/office/powerpoint/2010/main" val="1010884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IP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a:xfrm>
            <a:off x="660400" y="3677108"/>
            <a:ext cx="10858500" cy="2456992"/>
          </a:xfrm>
        </p:spPr>
        <p:txBody>
          <a:bodyPr vert="horz" lIns="91440" tIns="45720" rIns="91440" bIns="45720" rtlCol="0">
            <a:normAutofit lnSpcReduction="1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可选字段：</a:t>
            </a:r>
            <a:r>
              <a:rPr lang="en-US" altLang="zh-CN" sz="2400" dirty="0">
                <a:solidFill>
                  <a:schemeClr val="accent1"/>
                </a:solidFill>
                <a:cs typeface="+mn-ea"/>
                <a:sym typeface="+mn-lt"/>
              </a:rPr>
              <a:t>0~40</a:t>
            </a:r>
            <a:r>
              <a:rPr lang="zh-CN" altLang="en-US" sz="2400" dirty="0">
                <a:solidFill>
                  <a:schemeClr val="accent1"/>
                </a:solidFill>
                <a:cs typeface="+mn-ea"/>
                <a:sym typeface="+mn-lt"/>
              </a:rPr>
              <a:t>字节。报文头中的最后一个字段，可变长度的可选信息。当前，这些选项有：</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安全和处理限制、记录路径、时间戳、宽松的源站选路、严格的源站选路</a:t>
            </a: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IPv4</a:t>
            </a:r>
            <a:r>
              <a:rPr lang="zh-CN" altLang="en-US" sz="2000" dirty="0">
                <a:solidFill>
                  <a:schemeClr val="accent1"/>
                </a:solidFill>
                <a:cs typeface="+mn-ea"/>
                <a:sym typeface="+mn-lt"/>
              </a:rPr>
              <a:t>协议很少使用这些选项功能，并非所有的主机和路由器都支持这些选项。</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填充（</a:t>
            </a:r>
            <a:r>
              <a:rPr lang="en-US" altLang="zh-CN" sz="2400" dirty="0">
                <a:solidFill>
                  <a:schemeClr val="accent1"/>
                </a:solidFill>
                <a:cs typeface="+mn-ea"/>
                <a:sym typeface="+mn-lt"/>
              </a:rPr>
              <a:t>Padding</a:t>
            </a:r>
            <a:r>
              <a:rPr lang="zh-CN" altLang="en-US" sz="2400" dirty="0">
                <a:solidFill>
                  <a:schemeClr val="accent1"/>
                </a:solidFill>
                <a:cs typeface="+mn-ea"/>
                <a:sym typeface="+mn-lt"/>
              </a:rPr>
              <a:t>）：选项字段以</a:t>
            </a:r>
            <a:r>
              <a:rPr lang="en-US" altLang="zh-CN" sz="2400" dirty="0">
                <a:solidFill>
                  <a:schemeClr val="accent1"/>
                </a:solidFill>
                <a:cs typeface="+mn-ea"/>
                <a:sym typeface="+mn-lt"/>
              </a:rPr>
              <a:t>32</a:t>
            </a:r>
            <a:r>
              <a:rPr lang="zh-CN" altLang="en-US" sz="2400" dirty="0">
                <a:solidFill>
                  <a:schemeClr val="accent1"/>
                </a:solidFill>
                <a:cs typeface="+mn-ea"/>
                <a:sym typeface="+mn-lt"/>
              </a:rPr>
              <a:t>比特作为界限，在必要的时候插入值为</a:t>
            </a:r>
            <a:r>
              <a:rPr lang="en-US" altLang="zh-CN" sz="2400" dirty="0">
                <a:solidFill>
                  <a:schemeClr val="accent1"/>
                </a:solidFill>
                <a:cs typeface="+mn-ea"/>
                <a:sym typeface="+mn-lt"/>
              </a:rPr>
              <a:t>0</a:t>
            </a:r>
            <a:r>
              <a:rPr lang="zh-CN" altLang="en-US" sz="2400" dirty="0">
                <a:solidFill>
                  <a:schemeClr val="accent1"/>
                </a:solidFill>
                <a:cs typeface="+mn-ea"/>
                <a:sym typeface="+mn-lt"/>
              </a:rPr>
              <a:t>的填充字节，保证</a:t>
            </a:r>
            <a:r>
              <a:rPr lang="en-US" altLang="zh-CN" sz="2400" dirty="0">
                <a:solidFill>
                  <a:schemeClr val="accent1"/>
                </a:solidFill>
                <a:cs typeface="+mn-ea"/>
                <a:sym typeface="+mn-lt"/>
              </a:rPr>
              <a:t>IP</a:t>
            </a:r>
            <a:r>
              <a:rPr lang="zh-CN" altLang="en-US" sz="2400" dirty="0">
                <a:solidFill>
                  <a:schemeClr val="accent1"/>
                </a:solidFill>
                <a:cs typeface="+mn-ea"/>
                <a:sym typeface="+mn-lt"/>
              </a:rPr>
              <a:t>首部始终是</a:t>
            </a:r>
            <a:r>
              <a:rPr lang="en-US" altLang="zh-CN" sz="2400" dirty="0">
                <a:solidFill>
                  <a:schemeClr val="accent1"/>
                </a:solidFill>
                <a:cs typeface="+mn-ea"/>
                <a:sym typeface="+mn-lt"/>
              </a:rPr>
              <a:t>32</a:t>
            </a:r>
            <a:r>
              <a:rPr lang="zh-CN" altLang="en-US" sz="2400" dirty="0">
                <a:solidFill>
                  <a:schemeClr val="accent1"/>
                </a:solidFill>
                <a:cs typeface="+mn-ea"/>
                <a:sym typeface="+mn-lt"/>
              </a:rPr>
              <a:t>比特的整数倍（这是首部长度字段要求的）。</a:t>
            </a:r>
          </a:p>
        </p:txBody>
      </p:sp>
      <p:sp>
        <p:nvSpPr>
          <p:cNvPr id="3" name="日期占位符 3">
            <a:extLst>
              <a:ext uri="{FF2B5EF4-FFF2-40B4-BE49-F238E27FC236}">
                <a16:creationId xmlns:a16="http://schemas.microsoft.com/office/drawing/2014/main" id="{9980501D-5100-6B2E-CFDB-3CF309C050D4}"/>
              </a:ext>
            </a:extLst>
          </p:cNvPr>
          <p:cNvSpPr>
            <a:spLocks noGrp="1"/>
          </p:cNvSpPr>
          <p:nvPr>
            <p:ph type="dt" sz="half" idx="10"/>
          </p:nvPr>
        </p:nvSpPr>
        <p:spPr>
          <a:xfrm>
            <a:off x="4718050" y="6409690"/>
            <a:ext cx="2743200" cy="274320"/>
          </a:xfrm>
        </p:spPr>
        <p:txBody>
          <a:bodyPr/>
          <a:lstStyle/>
          <a:p>
            <a:pPr>
              <a:lnSpc>
                <a:spcPct val="120000"/>
              </a:lnSpc>
            </a:pPr>
            <a:fld id="{59FBA081-77E6-4F4B-99E1-4FD55E8F483B}"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22C22D9D-9999-AA30-FAC4-3E3E94345B53}"/>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48AB6AFE-62FE-265F-82BE-3D05063C461B}"/>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82</a:t>
            </a:fld>
            <a:endParaRPr lang="en-US">
              <a:cs typeface="+mn-ea"/>
              <a:sym typeface="+mn-lt"/>
            </a:endParaRPr>
          </a:p>
        </p:txBody>
      </p:sp>
      <p:pic>
        <p:nvPicPr>
          <p:cNvPr id="8" name="图片 7">
            <a:extLst>
              <a:ext uri="{FF2B5EF4-FFF2-40B4-BE49-F238E27FC236}">
                <a16:creationId xmlns:a16="http://schemas.microsoft.com/office/drawing/2014/main" id="{AEF03C79-D888-4706-A88F-8B1B82F67D16}"/>
              </a:ext>
            </a:extLst>
          </p:cNvPr>
          <p:cNvPicPr>
            <a:picLocks noChangeAspect="1"/>
          </p:cNvPicPr>
          <p:nvPr/>
        </p:nvPicPr>
        <p:blipFill>
          <a:blip r:embed="rId3"/>
          <a:stretch>
            <a:fillRect/>
          </a:stretch>
        </p:blipFill>
        <p:spPr>
          <a:xfrm>
            <a:off x="1378064" y="1060907"/>
            <a:ext cx="9632515" cy="2583993"/>
          </a:xfrm>
          <a:prstGeom prst="rect">
            <a:avLst/>
          </a:prstGeom>
        </p:spPr>
      </p:pic>
      <p:sp>
        <p:nvSpPr>
          <p:cNvPr id="9" name="Rectangle 32">
            <a:extLst>
              <a:ext uri="{FF2B5EF4-FFF2-40B4-BE49-F238E27FC236}">
                <a16:creationId xmlns:a16="http://schemas.microsoft.com/office/drawing/2014/main" id="{FC4FAAF7-AAC1-460B-84B2-E34FCEE3654B}"/>
              </a:ext>
            </a:extLst>
          </p:cNvPr>
          <p:cNvSpPr>
            <a:spLocks noChangeArrowheads="1"/>
          </p:cNvSpPr>
          <p:nvPr/>
        </p:nvSpPr>
        <p:spPr bwMode="auto">
          <a:xfrm>
            <a:off x="1480906" y="2703871"/>
            <a:ext cx="9217487" cy="353961"/>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zh-CN">
              <a:cs typeface="+mn-ea"/>
              <a:sym typeface="+mn-lt"/>
            </a:endParaRPr>
          </a:p>
        </p:txBody>
      </p:sp>
    </p:spTree>
    <p:custDataLst>
      <p:tags r:id="rId1"/>
    </p:custDataLst>
    <p:extLst>
      <p:ext uri="{BB962C8B-B14F-4D97-AF65-F5344CB8AC3E}">
        <p14:creationId xmlns:p14="http://schemas.microsoft.com/office/powerpoint/2010/main" val="35607230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6DF4B-CBB9-2F8E-1F24-C5ABFC343E4A}"/>
              </a:ext>
            </a:extLst>
          </p:cNvPr>
          <p:cNvSpPr>
            <a:spLocks noGrp="1"/>
          </p:cNvSpPr>
          <p:nvPr>
            <p:ph type="title"/>
          </p:nvPr>
        </p:nvSpPr>
        <p:spPr/>
        <p:txBody>
          <a:bodyPr/>
          <a:lstStyle/>
          <a:p>
            <a:pPr>
              <a:lnSpc>
                <a:spcPct val="120000"/>
              </a:lnSpc>
            </a:pPr>
            <a:r>
              <a:rPr lang="zh-CN" altLang="en-US" dirty="0">
                <a:latin typeface="+mn-lt"/>
                <a:ea typeface="+mn-ea"/>
                <a:cs typeface="+mn-ea"/>
                <a:sym typeface="+mn-lt"/>
              </a:rPr>
              <a:t>如何给主机配置</a:t>
            </a:r>
            <a:r>
              <a:rPr lang="en-US" altLang="zh-CN" dirty="0">
                <a:latin typeface="+mn-lt"/>
                <a:ea typeface="+mn-ea"/>
                <a:cs typeface="+mn-ea"/>
                <a:sym typeface="+mn-lt"/>
              </a:rPr>
              <a:t>IP</a:t>
            </a:r>
            <a:r>
              <a:rPr lang="zh-CN" altLang="en-US" dirty="0">
                <a:latin typeface="+mn-lt"/>
                <a:ea typeface="+mn-ea"/>
                <a:cs typeface="+mn-ea"/>
                <a:sym typeface="+mn-lt"/>
              </a:rPr>
              <a:t>地址</a:t>
            </a:r>
          </a:p>
        </p:txBody>
      </p:sp>
      <p:sp>
        <p:nvSpPr>
          <p:cNvPr id="4" name="日期占位符 3">
            <a:extLst>
              <a:ext uri="{FF2B5EF4-FFF2-40B4-BE49-F238E27FC236}">
                <a16:creationId xmlns:a16="http://schemas.microsoft.com/office/drawing/2014/main" id="{D7BB11DE-F02F-0BD1-0B9C-AE5B05EAEBF9}"/>
              </a:ext>
            </a:extLst>
          </p:cNvPr>
          <p:cNvSpPr>
            <a:spLocks noGrp="1"/>
          </p:cNvSpPr>
          <p:nvPr>
            <p:ph type="dt" sz="half" idx="10"/>
          </p:nvPr>
        </p:nvSpPr>
        <p:spPr/>
        <p:txBody>
          <a:bodyPr/>
          <a:lstStyle/>
          <a:p>
            <a:pPr>
              <a:lnSpc>
                <a:spcPct val="120000"/>
              </a:lnSpc>
            </a:pPr>
            <a:fld id="{C5A7D07C-93BC-4129-92D0-9F846088454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06C73254-8ADA-277F-5341-CCA67FA81CE5}"/>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C8653DCF-C43E-6856-8A1D-FF674D2C4A8A}"/>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83</a:t>
            </a:fld>
            <a:endParaRPr lang="en-US">
              <a:cs typeface="+mn-ea"/>
              <a:sym typeface="+mn-lt"/>
            </a:endParaRPr>
          </a:p>
        </p:txBody>
      </p:sp>
      <p:graphicFrame>
        <p:nvGraphicFramePr>
          <p:cNvPr id="8" name="表格 8">
            <a:extLst>
              <a:ext uri="{FF2B5EF4-FFF2-40B4-BE49-F238E27FC236}">
                <a16:creationId xmlns:a16="http://schemas.microsoft.com/office/drawing/2014/main" id="{FA19C394-ABED-A835-54B2-BE9A9B43E258}"/>
              </a:ext>
            </a:extLst>
          </p:cNvPr>
          <p:cNvGraphicFramePr>
            <a:graphicFrameLocks noGrp="1"/>
          </p:cNvGraphicFramePr>
          <p:nvPr>
            <p:extLst>
              <p:ext uri="{D42A27DB-BD31-4B8C-83A1-F6EECF244321}">
                <p14:modId xmlns:p14="http://schemas.microsoft.com/office/powerpoint/2010/main" val="169826424"/>
              </p:ext>
            </p:extLst>
          </p:nvPr>
        </p:nvGraphicFramePr>
        <p:xfrm>
          <a:off x="688231" y="3334883"/>
          <a:ext cx="10503231" cy="3012186"/>
        </p:xfrm>
        <a:graphic>
          <a:graphicData uri="http://schemas.openxmlformats.org/drawingml/2006/table">
            <a:tbl>
              <a:tblPr firstRow="1" bandRow="1">
                <a:tableStyleId>{5C22544A-7EE6-4342-B048-85BDC9FD1C3A}</a:tableStyleId>
              </a:tblPr>
              <a:tblGrid>
                <a:gridCol w="1971480">
                  <a:extLst>
                    <a:ext uri="{9D8B030D-6E8A-4147-A177-3AD203B41FA5}">
                      <a16:colId xmlns:a16="http://schemas.microsoft.com/office/drawing/2014/main" val="1349752232"/>
                    </a:ext>
                  </a:extLst>
                </a:gridCol>
                <a:gridCol w="4003482">
                  <a:extLst>
                    <a:ext uri="{9D8B030D-6E8A-4147-A177-3AD203B41FA5}">
                      <a16:colId xmlns:a16="http://schemas.microsoft.com/office/drawing/2014/main" val="1721553111"/>
                    </a:ext>
                  </a:extLst>
                </a:gridCol>
                <a:gridCol w="4528269">
                  <a:extLst>
                    <a:ext uri="{9D8B030D-6E8A-4147-A177-3AD203B41FA5}">
                      <a16:colId xmlns:a16="http://schemas.microsoft.com/office/drawing/2014/main" val="3492471468"/>
                    </a:ext>
                  </a:extLst>
                </a:gridCol>
              </a:tblGrid>
              <a:tr h="370840">
                <a:tc>
                  <a:txBody>
                    <a:bodyPr/>
                    <a:lstStyle/>
                    <a:p>
                      <a:pPr algn="ctr">
                        <a:lnSpc>
                          <a:spcPct val="120000"/>
                        </a:lnSpc>
                        <a:spcBef>
                          <a:spcPts val="0"/>
                        </a:spcBef>
                        <a:spcAft>
                          <a:spcPts val="0"/>
                        </a:spcAft>
                      </a:pPr>
                      <a:endParaRPr lang="zh-CN" altLang="en-US" dirty="0">
                        <a:latin typeface="+mn-lt"/>
                        <a:ea typeface="+mn-ea"/>
                        <a:cs typeface="+mn-ea"/>
                        <a:sym typeface="+mn-lt"/>
                      </a:endParaRPr>
                    </a:p>
                  </a:txBody>
                  <a:tcPr/>
                </a:tc>
                <a:tc>
                  <a:txBody>
                    <a:bodyPr/>
                    <a:lstStyle/>
                    <a:p>
                      <a:pPr algn="ctr">
                        <a:lnSpc>
                          <a:spcPct val="120000"/>
                        </a:lnSpc>
                        <a:spcBef>
                          <a:spcPts val="0"/>
                        </a:spcBef>
                        <a:spcAft>
                          <a:spcPts val="0"/>
                        </a:spcAft>
                      </a:pPr>
                      <a:r>
                        <a:rPr lang="zh-CN" altLang="en-US" dirty="0">
                          <a:latin typeface="+mn-lt"/>
                          <a:ea typeface="+mn-ea"/>
                          <a:cs typeface="+mn-ea"/>
                          <a:sym typeface="+mn-lt"/>
                        </a:rPr>
                        <a:t>静态配置</a:t>
                      </a:r>
                    </a:p>
                  </a:txBody>
                  <a:tcPr/>
                </a:tc>
                <a:tc>
                  <a:txBody>
                    <a:bodyPr/>
                    <a:lstStyle/>
                    <a:p>
                      <a:pPr algn="ctr">
                        <a:lnSpc>
                          <a:spcPct val="120000"/>
                        </a:lnSpc>
                        <a:spcBef>
                          <a:spcPts val="0"/>
                        </a:spcBef>
                        <a:spcAft>
                          <a:spcPts val="0"/>
                        </a:spcAft>
                      </a:pPr>
                      <a:r>
                        <a:rPr lang="zh-CN" altLang="en-US" dirty="0">
                          <a:latin typeface="+mn-lt"/>
                          <a:ea typeface="+mn-ea"/>
                          <a:cs typeface="+mn-ea"/>
                          <a:sym typeface="+mn-lt"/>
                        </a:rPr>
                        <a:t>动态配置</a:t>
                      </a:r>
                    </a:p>
                  </a:txBody>
                  <a:tcPr/>
                </a:tc>
                <a:extLst>
                  <a:ext uri="{0D108BD9-81ED-4DB2-BD59-A6C34878D82A}">
                    <a16:rowId xmlns:a16="http://schemas.microsoft.com/office/drawing/2014/main" val="412614564"/>
                  </a:ext>
                </a:extLst>
              </a:tr>
              <a:tr h="370840">
                <a:tc>
                  <a:txBody>
                    <a:bodyPr/>
                    <a:lstStyle/>
                    <a:p>
                      <a:pPr>
                        <a:lnSpc>
                          <a:spcPct val="120000"/>
                        </a:lnSpc>
                        <a:spcBef>
                          <a:spcPts val="0"/>
                        </a:spcBef>
                        <a:spcAft>
                          <a:spcPts val="0"/>
                        </a:spcAft>
                      </a:pPr>
                      <a:r>
                        <a:rPr lang="en-US" altLang="zh-CN" dirty="0">
                          <a:latin typeface="+mn-lt"/>
                          <a:ea typeface="+mn-ea"/>
                          <a:cs typeface="+mn-ea"/>
                          <a:sym typeface="+mn-lt"/>
                        </a:rPr>
                        <a:t>IP</a:t>
                      </a:r>
                      <a:r>
                        <a:rPr lang="zh-CN" altLang="en-US" dirty="0">
                          <a:latin typeface="+mn-lt"/>
                          <a:ea typeface="+mn-ea"/>
                          <a:cs typeface="+mn-ea"/>
                          <a:sym typeface="+mn-lt"/>
                        </a:rPr>
                        <a:t>地址规划分配</a:t>
                      </a:r>
                    </a:p>
                  </a:txBody>
                  <a:tcPr/>
                </a:tc>
                <a:tc>
                  <a:txBody>
                    <a:bodyPr/>
                    <a:lstStyle/>
                    <a:p>
                      <a:pPr>
                        <a:lnSpc>
                          <a:spcPct val="120000"/>
                        </a:lnSpc>
                        <a:spcBef>
                          <a:spcPts val="0"/>
                        </a:spcBef>
                        <a:spcAft>
                          <a:spcPts val="0"/>
                        </a:spcAft>
                      </a:pPr>
                      <a:r>
                        <a:rPr lang="zh-CN" altLang="en-US" dirty="0">
                          <a:latin typeface="+mn-lt"/>
                          <a:ea typeface="+mn-ea"/>
                          <a:cs typeface="+mn-ea"/>
                          <a:sym typeface="+mn-lt"/>
                        </a:rPr>
                        <a:t>由网络管理人员统一规划、分配</a:t>
                      </a:r>
                      <a:r>
                        <a:rPr lang="en-US" altLang="zh-CN" dirty="0">
                          <a:latin typeface="+mn-lt"/>
                          <a:ea typeface="+mn-ea"/>
                          <a:cs typeface="+mn-ea"/>
                          <a:sym typeface="+mn-lt"/>
                        </a:rPr>
                        <a:t>IP</a:t>
                      </a:r>
                      <a:r>
                        <a:rPr lang="zh-CN" altLang="en-US" dirty="0">
                          <a:latin typeface="+mn-lt"/>
                          <a:ea typeface="+mn-ea"/>
                          <a:cs typeface="+mn-ea"/>
                          <a:sym typeface="+mn-lt"/>
                        </a:rPr>
                        <a:t>地址</a:t>
                      </a:r>
                    </a:p>
                  </a:txBody>
                  <a:tcPr/>
                </a:tc>
                <a:tc>
                  <a:txBody>
                    <a:bodyPr/>
                    <a:lstStyle/>
                    <a:p>
                      <a:pPr>
                        <a:lnSpc>
                          <a:spcPct val="120000"/>
                        </a:lnSpc>
                        <a:spcBef>
                          <a:spcPts val="0"/>
                        </a:spcBef>
                        <a:spcAft>
                          <a:spcPts val="0"/>
                        </a:spcAft>
                      </a:pPr>
                      <a:r>
                        <a:rPr lang="zh-CN" altLang="en-US" dirty="0">
                          <a:latin typeface="+mn-lt"/>
                          <a:ea typeface="+mn-ea"/>
                          <a:cs typeface="+mn-ea"/>
                          <a:sym typeface="+mn-lt"/>
                        </a:rPr>
                        <a:t>由协议自动分配</a:t>
                      </a:r>
                      <a:r>
                        <a:rPr lang="en-US" altLang="zh-CN" dirty="0">
                          <a:latin typeface="+mn-lt"/>
                          <a:ea typeface="+mn-ea"/>
                          <a:cs typeface="+mn-ea"/>
                          <a:sym typeface="+mn-lt"/>
                        </a:rPr>
                        <a:t>IP</a:t>
                      </a:r>
                      <a:r>
                        <a:rPr lang="zh-CN" altLang="en-US" dirty="0">
                          <a:latin typeface="+mn-lt"/>
                          <a:ea typeface="+mn-ea"/>
                          <a:cs typeface="+mn-ea"/>
                          <a:sym typeface="+mn-lt"/>
                        </a:rPr>
                        <a:t>地址</a:t>
                      </a:r>
                    </a:p>
                  </a:txBody>
                  <a:tcPr/>
                </a:tc>
                <a:extLst>
                  <a:ext uri="{0D108BD9-81ED-4DB2-BD59-A6C34878D82A}">
                    <a16:rowId xmlns:a16="http://schemas.microsoft.com/office/drawing/2014/main" val="1806546962"/>
                  </a:ext>
                </a:extLst>
              </a:tr>
              <a:tr h="370840">
                <a:tc>
                  <a:txBody>
                    <a:bodyPr/>
                    <a:lstStyle/>
                    <a:p>
                      <a:pPr>
                        <a:lnSpc>
                          <a:spcPct val="120000"/>
                        </a:lnSpc>
                        <a:spcBef>
                          <a:spcPts val="0"/>
                        </a:spcBef>
                        <a:spcAft>
                          <a:spcPts val="0"/>
                        </a:spcAft>
                      </a:pPr>
                      <a:r>
                        <a:rPr lang="zh-CN" altLang="en-US" dirty="0">
                          <a:latin typeface="+mn-lt"/>
                          <a:ea typeface="+mn-ea"/>
                          <a:cs typeface="+mn-ea"/>
                          <a:sym typeface="+mn-lt"/>
                        </a:rPr>
                        <a:t>设置方式</a:t>
                      </a:r>
                    </a:p>
                  </a:txBody>
                  <a:tcPr/>
                </a:tc>
                <a:tc>
                  <a:txBody>
                    <a:bodyPr/>
                    <a:lstStyle/>
                    <a:p>
                      <a:pPr>
                        <a:lnSpc>
                          <a:spcPct val="120000"/>
                        </a:lnSpc>
                        <a:spcBef>
                          <a:spcPts val="0"/>
                        </a:spcBef>
                        <a:spcAft>
                          <a:spcPts val="0"/>
                        </a:spcAft>
                      </a:pPr>
                      <a:r>
                        <a:rPr lang="zh-CN" altLang="en-US" dirty="0">
                          <a:latin typeface="+mn-lt"/>
                          <a:ea typeface="+mn-ea"/>
                          <a:cs typeface="+mn-ea"/>
                          <a:sym typeface="+mn-lt"/>
                        </a:rPr>
                        <a:t>手工设置到每一台主机</a:t>
                      </a:r>
                    </a:p>
                  </a:txBody>
                  <a:tcPr/>
                </a:tc>
                <a:tc>
                  <a:txBody>
                    <a:bodyPr/>
                    <a:lstStyle/>
                    <a:p>
                      <a:pPr>
                        <a:lnSpc>
                          <a:spcPct val="120000"/>
                        </a:lnSpc>
                        <a:spcBef>
                          <a:spcPts val="0"/>
                        </a:spcBef>
                        <a:spcAft>
                          <a:spcPts val="0"/>
                        </a:spcAft>
                      </a:pPr>
                      <a:r>
                        <a:rPr lang="zh-CN" altLang="en-US" dirty="0">
                          <a:latin typeface="+mn-lt"/>
                          <a:ea typeface="+mn-ea"/>
                          <a:cs typeface="+mn-ea"/>
                          <a:sym typeface="+mn-lt"/>
                        </a:rPr>
                        <a:t>由协议自动配置到主机</a:t>
                      </a:r>
                    </a:p>
                  </a:txBody>
                  <a:tcPr/>
                </a:tc>
                <a:extLst>
                  <a:ext uri="{0D108BD9-81ED-4DB2-BD59-A6C34878D82A}">
                    <a16:rowId xmlns:a16="http://schemas.microsoft.com/office/drawing/2014/main" val="248255573"/>
                  </a:ext>
                </a:extLst>
              </a:tr>
              <a:tr h="370840">
                <a:tc>
                  <a:txBody>
                    <a:bodyPr/>
                    <a:lstStyle/>
                    <a:p>
                      <a:pPr>
                        <a:lnSpc>
                          <a:spcPct val="120000"/>
                        </a:lnSpc>
                        <a:spcBef>
                          <a:spcPts val="0"/>
                        </a:spcBef>
                        <a:spcAft>
                          <a:spcPts val="0"/>
                        </a:spcAft>
                      </a:pPr>
                      <a:r>
                        <a:rPr lang="en-US" altLang="zh-CN" dirty="0">
                          <a:latin typeface="+mn-lt"/>
                          <a:ea typeface="+mn-ea"/>
                          <a:cs typeface="+mn-ea"/>
                          <a:sym typeface="+mn-lt"/>
                        </a:rPr>
                        <a:t>IP</a:t>
                      </a:r>
                      <a:r>
                        <a:rPr lang="zh-CN" altLang="en-US" dirty="0">
                          <a:latin typeface="+mn-lt"/>
                          <a:ea typeface="+mn-ea"/>
                          <a:cs typeface="+mn-ea"/>
                          <a:sym typeface="+mn-lt"/>
                        </a:rPr>
                        <a:t>地址复用</a:t>
                      </a:r>
                    </a:p>
                  </a:txBody>
                  <a:tcPr/>
                </a:tc>
                <a:tc>
                  <a:txBody>
                    <a:bodyPr/>
                    <a:lstStyle/>
                    <a:p>
                      <a:pPr>
                        <a:lnSpc>
                          <a:spcPct val="120000"/>
                        </a:lnSpc>
                        <a:spcBef>
                          <a:spcPts val="0"/>
                        </a:spcBef>
                        <a:spcAft>
                          <a:spcPts val="0"/>
                        </a:spcAft>
                      </a:pPr>
                      <a:r>
                        <a:rPr lang="zh-CN" altLang="en-US" dirty="0">
                          <a:latin typeface="+mn-lt"/>
                          <a:ea typeface="+mn-ea"/>
                          <a:cs typeface="+mn-ea"/>
                          <a:sym typeface="+mn-lt"/>
                        </a:rPr>
                        <a:t>每一台主机都有一个固定</a:t>
                      </a:r>
                      <a:r>
                        <a:rPr lang="en-US" altLang="zh-CN" dirty="0">
                          <a:latin typeface="+mn-lt"/>
                          <a:ea typeface="+mn-ea"/>
                          <a:cs typeface="+mn-ea"/>
                          <a:sym typeface="+mn-lt"/>
                        </a:rPr>
                        <a:t>IP</a:t>
                      </a:r>
                      <a:r>
                        <a:rPr lang="zh-CN" altLang="en-US" dirty="0">
                          <a:latin typeface="+mn-lt"/>
                          <a:ea typeface="+mn-ea"/>
                          <a:cs typeface="+mn-ea"/>
                          <a:sym typeface="+mn-lt"/>
                        </a:rPr>
                        <a:t>地址，无法复用</a:t>
                      </a:r>
                    </a:p>
                  </a:txBody>
                  <a:tcPr/>
                </a:tc>
                <a:tc>
                  <a:txBody>
                    <a:bodyPr/>
                    <a:lstStyle/>
                    <a:p>
                      <a:pPr>
                        <a:lnSpc>
                          <a:spcPct val="120000"/>
                        </a:lnSpc>
                        <a:spcBef>
                          <a:spcPts val="0"/>
                        </a:spcBef>
                        <a:spcAft>
                          <a:spcPts val="0"/>
                        </a:spcAft>
                      </a:pPr>
                      <a:r>
                        <a:rPr lang="en-US" altLang="zh-CN" dirty="0">
                          <a:latin typeface="+mn-lt"/>
                          <a:ea typeface="+mn-ea"/>
                          <a:cs typeface="+mn-ea"/>
                          <a:sym typeface="+mn-lt"/>
                        </a:rPr>
                        <a:t>IP</a:t>
                      </a:r>
                      <a:r>
                        <a:rPr lang="zh-CN" altLang="en-US" dirty="0">
                          <a:latin typeface="+mn-lt"/>
                          <a:ea typeface="+mn-ea"/>
                          <a:cs typeface="+mn-ea"/>
                          <a:sym typeface="+mn-lt"/>
                        </a:rPr>
                        <a:t>地址复用性</a:t>
                      </a:r>
                      <a:r>
                        <a:rPr lang="en-US" altLang="zh-CN" dirty="0">
                          <a:latin typeface="+mn-lt"/>
                          <a:ea typeface="+mn-ea"/>
                          <a:cs typeface="+mn-ea"/>
                          <a:sym typeface="+mn-lt"/>
                        </a:rPr>
                        <a:t>(</a:t>
                      </a:r>
                      <a:r>
                        <a:rPr lang="zh-CN" altLang="en-US" dirty="0">
                          <a:latin typeface="+mn-lt"/>
                          <a:ea typeface="+mn-ea"/>
                          <a:cs typeface="+mn-ea"/>
                          <a:sym typeface="+mn-lt"/>
                        </a:rPr>
                        <a:t>一定时间不再使用的</a:t>
                      </a:r>
                      <a:r>
                        <a:rPr lang="en-US" altLang="zh-CN" dirty="0">
                          <a:latin typeface="+mn-lt"/>
                          <a:ea typeface="+mn-ea"/>
                          <a:cs typeface="+mn-ea"/>
                          <a:sym typeface="+mn-lt"/>
                        </a:rPr>
                        <a:t>IP</a:t>
                      </a:r>
                      <a:r>
                        <a:rPr lang="zh-CN" altLang="en-US" dirty="0">
                          <a:latin typeface="+mn-lt"/>
                          <a:ea typeface="+mn-ea"/>
                          <a:cs typeface="+mn-ea"/>
                          <a:sym typeface="+mn-lt"/>
                        </a:rPr>
                        <a:t>地址可分配给其他使用者</a:t>
                      </a:r>
                      <a:r>
                        <a:rPr lang="en-US" altLang="zh-CN" dirty="0">
                          <a:latin typeface="+mn-lt"/>
                          <a:ea typeface="+mn-ea"/>
                          <a:cs typeface="+mn-ea"/>
                          <a:sym typeface="+mn-lt"/>
                        </a:rPr>
                        <a:t>)</a:t>
                      </a:r>
                      <a:endParaRPr lang="zh-CN" altLang="en-US" dirty="0">
                        <a:latin typeface="+mn-lt"/>
                        <a:ea typeface="+mn-ea"/>
                        <a:cs typeface="+mn-ea"/>
                        <a:sym typeface="+mn-lt"/>
                      </a:endParaRPr>
                    </a:p>
                  </a:txBody>
                  <a:tcPr/>
                </a:tc>
                <a:extLst>
                  <a:ext uri="{0D108BD9-81ED-4DB2-BD59-A6C34878D82A}">
                    <a16:rowId xmlns:a16="http://schemas.microsoft.com/office/drawing/2014/main" val="3540276455"/>
                  </a:ext>
                </a:extLst>
              </a:tr>
              <a:tr h="370840">
                <a:tc>
                  <a:txBody>
                    <a:bodyPr/>
                    <a:lstStyle/>
                    <a:p>
                      <a:pPr>
                        <a:lnSpc>
                          <a:spcPct val="120000"/>
                        </a:lnSpc>
                        <a:spcBef>
                          <a:spcPts val="0"/>
                        </a:spcBef>
                        <a:spcAft>
                          <a:spcPts val="0"/>
                        </a:spcAft>
                      </a:pPr>
                      <a:r>
                        <a:rPr lang="en-US" altLang="zh-CN" dirty="0">
                          <a:latin typeface="+mn-lt"/>
                          <a:ea typeface="+mn-ea"/>
                          <a:cs typeface="+mn-ea"/>
                          <a:sym typeface="+mn-lt"/>
                        </a:rPr>
                        <a:t>IP</a:t>
                      </a:r>
                      <a:r>
                        <a:rPr lang="zh-CN" altLang="en-US" dirty="0">
                          <a:latin typeface="+mn-lt"/>
                          <a:ea typeface="+mn-ea"/>
                          <a:cs typeface="+mn-ea"/>
                          <a:sym typeface="+mn-lt"/>
                        </a:rPr>
                        <a:t>地址冲突</a:t>
                      </a:r>
                    </a:p>
                  </a:txBody>
                  <a:tcPr/>
                </a:tc>
                <a:tc>
                  <a:txBody>
                    <a:bodyPr/>
                    <a:lstStyle/>
                    <a:p>
                      <a:pPr>
                        <a:lnSpc>
                          <a:spcPct val="120000"/>
                        </a:lnSpc>
                        <a:spcBef>
                          <a:spcPts val="0"/>
                        </a:spcBef>
                        <a:spcAft>
                          <a:spcPts val="0"/>
                        </a:spcAft>
                      </a:pPr>
                      <a:r>
                        <a:rPr lang="en-US" altLang="zh-CN" dirty="0">
                          <a:latin typeface="+mn-lt"/>
                          <a:ea typeface="+mn-ea"/>
                          <a:cs typeface="+mn-ea"/>
                          <a:sym typeface="+mn-lt"/>
                        </a:rPr>
                        <a:t>IP</a:t>
                      </a:r>
                      <a:r>
                        <a:rPr lang="zh-CN" altLang="en-US" dirty="0">
                          <a:latin typeface="+mn-lt"/>
                          <a:ea typeface="+mn-ea"/>
                          <a:cs typeface="+mn-ea"/>
                          <a:sym typeface="+mn-lt"/>
                        </a:rPr>
                        <a:t>地址容易冲突</a:t>
                      </a:r>
                    </a:p>
                  </a:txBody>
                  <a:tcPr/>
                </a:tc>
                <a:tc>
                  <a:txBody>
                    <a:bodyPr/>
                    <a:lstStyle/>
                    <a:p>
                      <a:pPr>
                        <a:lnSpc>
                          <a:spcPct val="120000"/>
                        </a:lnSpc>
                        <a:spcBef>
                          <a:spcPts val="0"/>
                        </a:spcBef>
                        <a:spcAft>
                          <a:spcPts val="0"/>
                        </a:spcAft>
                      </a:pPr>
                      <a:r>
                        <a:rPr lang="zh-CN" altLang="en-US" dirty="0">
                          <a:latin typeface="+mn-lt"/>
                          <a:ea typeface="+mn-ea"/>
                          <a:cs typeface="+mn-ea"/>
                          <a:sym typeface="+mn-lt"/>
                        </a:rPr>
                        <a:t>避免了</a:t>
                      </a:r>
                      <a:r>
                        <a:rPr lang="en-US" altLang="zh-CN" dirty="0">
                          <a:latin typeface="+mn-lt"/>
                          <a:ea typeface="+mn-ea"/>
                          <a:cs typeface="+mn-ea"/>
                          <a:sym typeface="+mn-lt"/>
                        </a:rPr>
                        <a:t>IP</a:t>
                      </a:r>
                      <a:r>
                        <a:rPr lang="zh-CN" altLang="en-US" dirty="0">
                          <a:latin typeface="+mn-lt"/>
                          <a:ea typeface="+mn-ea"/>
                          <a:cs typeface="+mn-ea"/>
                          <a:sym typeface="+mn-lt"/>
                        </a:rPr>
                        <a:t>地址冲突</a:t>
                      </a:r>
                    </a:p>
                  </a:txBody>
                  <a:tcPr/>
                </a:tc>
                <a:extLst>
                  <a:ext uri="{0D108BD9-81ED-4DB2-BD59-A6C34878D82A}">
                    <a16:rowId xmlns:a16="http://schemas.microsoft.com/office/drawing/2014/main" val="3377925264"/>
                  </a:ext>
                </a:extLst>
              </a:tr>
              <a:tr h="370840">
                <a:tc>
                  <a:txBody>
                    <a:bodyPr/>
                    <a:lstStyle/>
                    <a:p>
                      <a:pPr>
                        <a:lnSpc>
                          <a:spcPct val="120000"/>
                        </a:lnSpc>
                        <a:spcBef>
                          <a:spcPts val="0"/>
                        </a:spcBef>
                        <a:spcAft>
                          <a:spcPts val="0"/>
                        </a:spcAft>
                      </a:pPr>
                      <a:r>
                        <a:rPr lang="zh-CN" altLang="en-US" dirty="0">
                          <a:latin typeface="+mn-lt"/>
                          <a:ea typeface="+mn-ea"/>
                          <a:cs typeface="+mn-ea"/>
                          <a:sym typeface="+mn-lt"/>
                        </a:rPr>
                        <a:t>配置工作量</a:t>
                      </a:r>
                    </a:p>
                  </a:txBody>
                  <a:tcPr/>
                </a:tc>
                <a:tc>
                  <a:txBody>
                    <a:bodyPr/>
                    <a:lstStyle/>
                    <a:p>
                      <a:pPr>
                        <a:lnSpc>
                          <a:spcPct val="120000"/>
                        </a:lnSpc>
                        <a:spcBef>
                          <a:spcPts val="0"/>
                        </a:spcBef>
                        <a:spcAft>
                          <a:spcPts val="0"/>
                        </a:spcAft>
                      </a:pPr>
                      <a:r>
                        <a:rPr lang="zh-CN" altLang="en-US" dirty="0">
                          <a:latin typeface="+mn-lt"/>
                          <a:ea typeface="+mn-ea"/>
                          <a:cs typeface="+mn-ea"/>
                          <a:sym typeface="+mn-lt"/>
                        </a:rPr>
                        <a:t>大</a:t>
                      </a:r>
                    </a:p>
                  </a:txBody>
                  <a:tcPr/>
                </a:tc>
                <a:tc>
                  <a:txBody>
                    <a:bodyPr/>
                    <a:lstStyle/>
                    <a:p>
                      <a:pPr>
                        <a:lnSpc>
                          <a:spcPct val="120000"/>
                        </a:lnSpc>
                        <a:spcBef>
                          <a:spcPts val="0"/>
                        </a:spcBef>
                        <a:spcAft>
                          <a:spcPts val="0"/>
                        </a:spcAft>
                      </a:pPr>
                      <a:r>
                        <a:rPr lang="zh-CN" altLang="en-US" dirty="0">
                          <a:latin typeface="+mn-lt"/>
                          <a:ea typeface="+mn-ea"/>
                          <a:cs typeface="+mn-ea"/>
                          <a:sym typeface="+mn-lt"/>
                        </a:rPr>
                        <a:t>小，只需要配置协议服务器</a:t>
                      </a:r>
                    </a:p>
                  </a:txBody>
                  <a:tcPr/>
                </a:tc>
                <a:extLst>
                  <a:ext uri="{0D108BD9-81ED-4DB2-BD59-A6C34878D82A}">
                    <a16:rowId xmlns:a16="http://schemas.microsoft.com/office/drawing/2014/main" val="3843113246"/>
                  </a:ext>
                </a:extLst>
              </a:tr>
            </a:tbl>
          </a:graphicData>
        </a:graphic>
      </p:graphicFrame>
      <p:sp>
        <p:nvSpPr>
          <p:cNvPr id="10" name="文本框 9">
            <a:extLst>
              <a:ext uri="{FF2B5EF4-FFF2-40B4-BE49-F238E27FC236}">
                <a16:creationId xmlns:a16="http://schemas.microsoft.com/office/drawing/2014/main" id="{7BE27688-4BF7-E757-56C8-9C868F90E6C4}"/>
              </a:ext>
            </a:extLst>
          </p:cNvPr>
          <p:cNvSpPr txBox="1"/>
          <p:nvPr/>
        </p:nvSpPr>
        <p:spPr>
          <a:xfrm>
            <a:off x="660399" y="1098131"/>
            <a:ext cx="10531064" cy="1876182"/>
          </a:xfrm>
          <a:prstGeom prst="rect">
            <a:avLst/>
          </a:prstGeom>
        </p:spPr>
        <p:txBody>
          <a:bodyPr vert="horz" lIns="91440" tIns="45720" rIns="91440" bIns="45720" rtlCol="0">
            <a:normAutofit fontScale="85000" lnSpcReduction="10000"/>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每一台连接到计算机网络的主机均需要配置</a:t>
            </a:r>
            <a:r>
              <a:rPr lang="en-US" altLang="zh-CN" dirty="0">
                <a:sym typeface="+mn-lt"/>
              </a:rPr>
              <a:t>IP</a:t>
            </a:r>
            <a:r>
              <a:rPr lang="zh-CN" altLang="en-US" dirty="0">
                <a:sym typeface="+mn-lt"/>
              </a:rPr>
              <a:t>地址等数据，以便与其他主机进行通信：</a:t>
            </a:r>
            <a:endParaRPr lang="en-US" altLang="zh-CN" dirty="0">
              <a:sym typeface="+mn-lt"/>
            </a:endParaRPr>
          </a:p>
          <a:p>
            <a:pPr lvl="1"/>
            <a:r>
              <a:rPr lang="en-US" altLang="zh-CN" dirty="0">
                <a:sym typeface="+mn-lt"/>
              </a:rPr>
              <a:t>IP</a:t>
            </a:r>
            <a:r>
              <a:rPr lang="zh-CN" altLang="en-US" dirty="0">
                <a:sym typeface="+mn-lt"/>
              </a:rPr>
              <a:t>地址</a:t>
            </a:r>
          </a:p>
          <a:p>
            <a:pPr lvl="1"/>
            <a:r>
              <a:rPr lang="zh-CN" altLang="en-US" dirty="0">
                <a:sym typeface="+mn-lt"/>
              </a:rPr>
              <a:t>网络掩码</a:t>
            </a:r>
          </a:p>
          <a:p>
            <a:pPr lvl="1"/>
            <a:r>
              <a:rPr lang="zh-CN" altLang="en-US" dirty="0">
                <a:sym typeface="+mn-lt"/>
              </a:rPr>
              <a:t>默认网关地址</a:t>
            </a:r>
          </a:p>
          <a:p>
            <a:pPr lvl="1"/>
            <a:r>
              <a:rPr lang="zh-CN" altLang="en-US" dirty="0">
                <a:sym typeface="+mn-lt"/>
              </a:rPr>
              <a:t>域名服务器（</a:t>
            </a:r>
            <a:r>
              <a:rPr lang="en-US" altLang="zh-CN" dirty="0">
                <a:sym typeface="+mn-lt"/>
              </a:rPr>
              <a:t>DNS</a:t>
            </a:r>
            <a:r>
              <a:rPr lang="zh-CN" altLang="en-US" dirty="0">
                <a:sym typeface="+mn-lt"/>
              </a:rPr>
              <a:t>）地址</a:t>
            </a:r>
          </a:p>
          <a:p>
            <a:pPr lvl="1"/>
            <a:r>
              <a:rPr lang="zh-CN" altLang="en-US" dirty="0">
                <a:sym typeface="+mn-lt"/>
              </a:rPr>
              <a:t>其他相关配置参数</a:t>
            </a:r>
          </a:p>
        </p:txBody>
      </p:sp>
      <p:sp>
        <p:nvSpPr>
          <p:cNvPr id="12" name="文本框 11">
            <a:extLst>
              <a:ext uri="{FF2B5EF4-FFF2-40B4-BE49-F238E27FC236}">
                <a16:creationId xmlns:a16="http://schemas.microsoft.com/office/drawing/2014/main" id="{86C87497-7744-3B0E-3DF8-91904DB4571C}"/>
              </a:ext>
            </a:extLst>
          </p:cNvPr>
          <p:cNvSpPr txBox="1"/>
          <p:nvPr/>
        </p:nvSpPr>
        <p:spPr>
          <a:xfrm>
            <a:off x="4390832" y="2893988"/>
            <a:ext cx="3377336" cy="429861"/>
          </a:xfrm>
          <a:prstGeom prst="rect">
            <a:avLst/>
          </a:prstGeom>
          <a:noFill/>
        </p:spPr>
        <p:txBody>
          <a:bodyPr wrap="square">
            <a:spAutoFit/>
          </a:bodyPr>
          <a:lstStyle/>
          <a:p>
            <a:pPr algn="ctr">
              <a:lnSpc>
                <a:spcPct val="120000"/>
              </a:lnSpc>
            </a:pPr>
            <a:r>
              <a:rPr lang="zh-CN" altLang="en-US" sz="2000" b="1" dirty="0">
                <a:cs typeface="+mn-ea"/>
                <a:sym typeface="+mn-lt"/>
              </a:rPr>
              <a:t>两种方式配置主机的</a:t>
            </a:r>
            <a:r>
              <a:rPr lang="en-US" altLang="zh-CN" sz="2000" b="1" dirty="0">
                <a:cs typeface="+mn-ea"/>
                <a:sym typeface="+mn-lt"/>
              </a:rPr>
              <a:t>IP</a:t>
            </a:r>
            <a:r>
              <a:rPr lang="zh-CN" altLang="en-US" sz="2000" b="1" dirty="0">
                <a:cs typeface="+mn-ea"/>
                <a:sym typeface="+mn-lt"/>
              </a:rPr>
              <a:t>地址</a:t>
            </a:r>
          </a:p>
        </p:txBody>
      </p:sp>
    </p:spTree>
    <p:extLst>
      <p:ext uri="{BB962C8B-B14F-4D97-AF65-F5344CB8AC3E}">
        <p14:creationId xmlns:p14="http://schemas.microsoft.com/office/powerpoint/2010/main" val="488984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6DF4B-CBB9-2F8E-1F24-C5ABFC343E4A}"/>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静态配置主机</a:t>
            </a:r>
            <a:r>
              <a:rPr lang="en-US" altLang="zh-CN" sz="3200" dirty="0">
                <a:latin typeface="+mn-lt"/>
                <a:ea typeface="+mn-ea"/>
                <a:cs typeface="+mn-ea"/>
                <a:sym typeface="+mn-lt"/>
              </a:rPr>
              <a:t>IP</a:t>
            </a:r>
            <a:r>
              <a:rPr lang="zh-CN" altLang="en-US" sz="3200" dirty="0">
                <a:latin typeface="+mn-lt"/>
                <a:ea typeface="+mn-ea"/>
                <a:cs typeface="+mn-ea"/>
                <a:sym typeface="+mn-lt"/>
              </a:rPr>
              <a:t>地址（</a:t>
            </a:r>
            <a:r>
              <a:rPr lang="en-US" altLang="zh-CN" sz="3200" dirty="0">
                <a:latin typeface="+mn-lt"/>
                <a:ea typeface="+mn-ea"/>
                <a:cs typeface="+mn-ea"/>
                <a:sym typeface="+mn-lt"/>
              </a:rPr>
              <a:t>Linux</a:t>
            </a:r>
            <a:r>
              <a:rPr lang="zh-CN" altLang="en-US" sz="3200" dirty="0">
                <a:latin typeface="+mn-lt"/>
                <a:ea typeface="+mn-ea"/>
                <a:cs typeface="+mn-ea"/>
                <a:sym typeface="+mn-lt"/>
              </a:rPr>
              <a:t>）</a:t>
            </a:r>
          </a:p>
        </p:txBody>
      </p:sp>
      <p:sp>
        <p:nvSpPr>
          <p:cNvPr id="3" name="内容占位符 2">
            <a:extLst>
              <a:ext uri="{FF2B5EF4-FFF2-40B4-BE49-F238E27FC236}">
                <a16:creationId xmlns:a16="http://schemas.microsoft.com/office/drawing/2014/main" id="{41AD7FEC-002A-3BD8-3A11-D377C76EFB67}"/>
              </a:ext>
            </a:extLst>
          </p:cNvPr>
          <p:cNvSpPr>
            <a:spLocks noGrp="1"/>
          </p:cNvSpPr>
          <p:nvPr>
            <p:ph idx="1"/>
          </p:nvPr>
        </p:nvSpPr>
        <p:spPr>
          <a:xfrm>
            <a:off x="660400" y="1130300"/>
            <a:ext cx="10572460" cy="1515441"/>
          </a:xfrm>
        </p:spPr>
        <p:txBody>
          <a:bodyPr vert="horz" lIns="91440" tIns="45720" rIns="91440" bIns="45720" rtlCol="0">
            <a:normAutofit fontScale="85000" lnSpcReduction="2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使用</a:t>
            </a:r>
            <a:r>
              <a:rPr lang="en-US" altLang="zh-CN" sz="2400" dirty="0" err="1">
                <a:solidFill>
                  <a:schemeClr val="accent1"/>
                </a:solidFill>
                <a:cs typeface="+mn-ea"/>
                <a:sym typeface="+mn-lt"/>
              </a:rPr>
              <a:t>ifconfig</a:t>
            </a:r>
            <a:r>
              <a:rPr lang="zh-CN" altLang="en-US" sz="2400" dirty="0">
                <a:solidFill>
                  <a:schemeClr val="accent1"/>
                </a:solidFill>
                <a:cs typeface="+mn-ea"/>
                <a:sym typeface="+mn-lt"/>
              </a:rPr>
              <a:t>命令配置网卡的</a:t>
            </a:r>
            <a:r>
              <a:rPr lang="en-US" altLang="zh-CN" sz="2400" dirty="0" err="1">
                <a:solidFill>
                  <a:schemeClr val="accent1"/>
                </a:solidFill>
                <a:cs typeface="+mn-ea"/>
                <a:sym typeface="+mn-lt"/>
              </a:rPr>
              <a:t>ip</a:t>
            </a:r>
            <a:r>
              <a:rPr lang="zh-CN" altLang="en-US" sz="2400" dirty="0">
                <a:solidFill>
                  <a:schemeClr val="accent1"/>
                </a:solidFill>
                <a:cs typeface="+mn-ea"/>
                <a:sym typeface="+mn-lt"/>
              </a:rPr>
              <a:t>地址：</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Ifconfig &lt;interface&gt; &lt;</a:t>
            </a:r>
            <a:r>
              <a:rPr lang="en-US" altLang="zh-CN" sz="2000" dirty="0" err="1">
                <a:solidFill>
                  <a:schemeClr val="accent1"/>
                </a:solidFill>
                <a:cs typeface="+mn-ea"/>
                <a:sym typeface="+mn-lt"/>
              </a:rPr>
              <a:t>ipaddr</a:t>
            </a:r>
            <a:r>
              <a:rPr lang="en-US" altLang="zh-CN" sz="2000" dirty="0">
                <a:solidFill>
                  <a:schemeClr val="accent1"/>
                </a:solidFill>
                <a:cs typeface="+mn-ea"/>
                <a:sym typeface="+mn-lt"/>
              </a:rPr>
              <a:t>&gt; netmask &lt;</a:t>
            </a:r>
            <a:r>
              <a:rPr lang="en-US" altLang="zh-CN" sz="2000" dirty="0" err="1">
                <a:solidFill>
                  <a:schemeClr val="accent1"/>
                </a:solidFill>
                <a:cs typeface="+mn-ea"/>
                <a:sym typeface="+mn-lt"/>
              </a:rPr>
              <a:t>x.x.x.x</a:t>
            </a:r>
            <a:r>
              <a:rPr lang="en-US" altLang="zh-CN" sz="2000" dirty="0">
                <a:solidFill>
                  <a:schemeClr val="accent1"/>
                </a:solidFill>
                <a:cs typeface="+mn-ea"/>
                <a:sym typeface="+mn-lt"/>
              </a:rPr>
              <a:t>&gt;</a:t>
            </a:r>
            <a:r>
              <a:rPr lang="zh-CN" altLang="en-US" sz="2000" dirty="0">
                <a:solidFill>
                  <a:schemeClr val="accent1"/>
                </a:solidFill>
                <a:cs typeface="+mn-ea"/>
                <a:sym typeface="+mn-lt"/>
              </a:rPr>
              <a:t>：如</a:t>
            </a:r>
            <a:r>
              <a:rPr lang="en-US" altLang="zh-CN" sz="2000" dirty="0">
                <a:solidFill>
                  <a:schemeClr val="accent1"/>
                </a:solidFill>
                <a:cs typeface="+mn-ea"/>
                <a:sym typeface="+mn-lt"/>
              </a:rPr>
              <a:t>ifconfig enp8s1 192.168.1.1 netmask 255.255.255.0</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编辑网卡配置文件，配置完以后重启动网络服务，新配置</a:t>
            </a:r>
            <a:r>
              <a:rPr lang="en-US" altLang="zh-CN" sz="2400" dirty="0" err="1">
                <a:solidFill>
                  <a:schemeClr val="accent1"/>
                </a:solidFill>
                <a:cs typeface="+mn-ea"/>
                <a:sym typeface="+mn-lt"/>
              </a:rPr>
              <a:t>ip</a:t>
            </a:r>
            <a:r>
              <a:rPr lang="zh-CN" altLang="en-US" sz="2400" dirty="0">
                <a:solidFill>
                  <a:schemeClr val="accent1"/>
                </a:solidFill>
                <a:cs typeface="+mn-ea"/>
                <a:sym typeface="+mn-lt"/>
              </a:rPr>
              <a:t>地址生效</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vi  /</a:t>
            </a:r>
            <a:r>
              <a:rPr lang="en-US" altLang="zh-CN" sz="2000" dirty="0" err="1">
                <a:solidFill>
                  <a:schemeClr val="accent1"/>
                </a:solidFill>
                <a:cs typeface="+mn-ea"/>
                <a:sym typeface="+mn-lt"/>
              </a:rPr>
              <a:t>etc</a:t>
            </a:r>
            <a:r>
              <a:rPr lang="en-US" altLang="zh-CN" sz="2000" dirty="0">
                <a:solidFill>
                  <a:schemeClr val="accent1"/>
                </a:solidFill>
                <a:cs typeface="+mn-ea"/>
                <a:sym typeface="+mn-lt"/>
              </a:rPr>
              <a:t>/</a:t>
            </a:r>
            <a:r>
              <a:rPr lang="en-US" altLang="zh-CN" sz="2000" dirty="0" err="1">
                <a:solidFill>
                  <a:schemeClr val="accent1"/>
                </a:solidFill>
                <a:cs typeface="+mn-ea"/>
                <a:sym typeface="+mn-lt"/>
              </a:rPr>
              <a:t>sysconfig</a:t>
            </a:r>
            <a:r>
              <a:rPr lang="en-US" altLang="zh-CN" sz="2000" dirty="0">
                <a:solidFill>
                  <a:schemeClr val="accent1"/>
                </a:solidFill>
                <a:cs typeface="+mn-ea"/>
                <a:sym typeface="+mn-lt"/>
              </a:rPr>
              <a:t>/network-scripts/</a:t>
            </a:r>
            <a:r>
              <a:rPr lang="en-US" altLang="zh-CN" sz="2000" dirty="0" err="1">
                <a:solidFill>
                  <a:schemeClr val="accent1"/>
                </a:solidFill>
                <a:cs typeface="+mn-ea"/>
                <a:sym typeface="+mn-lt"/>
              </a:rPr>
              <a:t>ifcfg-ethx</a:t>
            </a:r>
            <a:endParaRPr lang="en-US" altLang="zh-CN" sz="2000" dirty="0">
              <a:solidFill>
                <a:schemeClr val="accent1"/>
              </a:solidFill>
              <a:cs typeface="+mn-ea"/>
              <a:sym typeface="+mn-lt"/>
            </a:endParaRPr>
          </a:p>
        </p:txBody>
      </p:sp>
      <p:sp>
        <p:nvSpPr>
          <p:cNvPr id="4" name="日期占位符 3">
            <a:extLst>
              <a:ext uri="{FF2B5EF4-FFF2-40B4-BE49-F238E27FC236}">
                <a16:creationId xmlns:a16="http://schemas.microsoft.com/office/drawing/2014/main" id="{D7BB11DE-F02F-0BD1-0B9C-AE5B05EAEBF9}"/>
              </a:ext>
            </a:extLst>
          </p:cNvPr>
          <p:cNvSpPr>
            <a:spLocks noGrp="1"/>
          </p:cNvSpPr>
          <p:nvPr>
            <p:ph type="dt" sz="half" idx="10"/>
          </p:nvPr>
        </p:nvSpPr>
        <p:spPr/>
        <p:txBody>
          <a:bodyPr/>
          <a:lstStyle/>
          <a:p>
            <a:pPr>
              <a:lnSpc>
                <a:spcPct val="120000"/>
              </a:lnSpc>
            </a:pPr>
            <a:fld id="{C5A7D07C-93BC-4129-92D0-9F846088454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06C73254-8ADA-277F-5341-CCA67FA81CE5}"/>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C8653DCF-C43E-6856-8A1D-FF674D2C4A8A}"/>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84</a:t>
            </a:fld>
            <a:endParaRPr lang="en-US" dirty="0">
              <a:cs typeface="+mn-ea"/>
              <a:sym typeface="+mn-lt"/>
            </a:endParaRPr>
          </a:p>
        </p:txBody>
      </p:sp>
      <p:grpSp>
        <p:nvGrpSpPr>
          <p:cNvPr id="10" name="组合 9">
            <a:extLst>
              <a:ext uri="{FF2B5EF4-FFF2-40B4-BE49-F238E27FC236}">
                <a16:creationId xmlns:a16="http://schemas.microsoft.com/office/drawing/2014/main" id="{86864AAD-AB28-91E8-DE5A-BBF90546A791}"/>
              </a:ext>
            </a:extLst>
          </p:cNvPr>
          <p:cNvGrpSpPr/>
          <p:nvPr/>
        </p:nvGrpSpPr>
        <p:grpSpPr>
          <a:xfrm>
            <a:off x="1330643" y="3029805"/>
            <a:ext cx="3495675" cy="3181350"/>
            <a:chOff x="1004639" y="2860067"/>
            <a:chExt cx="3495675" cy="3181350"/>
          </a:xfrm>
        </p:grpSpPr>
        <p:pic>
          <p:nvPicPr>
            <p:cNvPr id="8" name="图片 7">
              <a:extLst>
                <a:ext uri="{FF2B5EF4-FFF2-40B4-BE49-F238E27FC236}">
                  <a16:creationId xmlns:a16="http://schemas.microsoft.com/office/drawing/2014/main" id="{6C4C3BD9-949E-FFFB-C0A7-2E3531E54A20}"/>
                </a:ext>
              </a:extLst>
            </p:cNvPr>
            <p:cNvPicPr>
              <a:picLocks noChangeAspect="1"/>
            </p:cNvPicPr>
            <p:nvPr/>
          </p:nvPicPr>
          <p:blipFill>
            <a:blip r:embed="rId2"/>
            <a:stretch>
              <a:fillRect/>
            </a:stretch>
          </p:blipFill>
          <p:spPr>
            <a:xfrm>
              <a:off x="1004639" y="2860067"/>
              <a:ext cx="3495675" cy="3181350"/>
            </a:xfrm>
            <a:prstGeom prst="rect">
              <a:avLst/>
            </a:prstGeom>
          </p:spPr>
        </p:pic>
        <p:sp>
          <p:nvSpPr>
            <p:cNvPr id="9" name="矩形 8">
              <a:extLst>
                <a:ext uri="{FF2B5EF4-FFF2-40B4-BE49-F238E27FC236}">
                  <a16:creationId xmlns:a16="http://schemas.microsoft.com/office/drawing/2014/main" id="{8B2161F9-D034-212B-A4A1-45DF1DCC9692}"/>
                </a:ext>
              </a:extLst>
            </p:cNvPr>
            <p:cNvSpPr/>
            <p:nvPr/>
          </p:nvSpPr>
          <p:spPr>
            <a:xfrm>
              <a:off x="1045597" y="5319423"/>
              <a:ext cx="1745311" cy="33793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11" name="箭头: 下 10">
            <a:extLst>
              <a:ext uri="{FF2B5EF4-FFF2-40B4-BE49-F238E27FC236}">
                <a16:creationId xmlns:a16="http://schemas.microsoft.com/office/drawing/2014/main" id="{94D72081-D4E9-178B-B55E-9344A5FD357D}"/>
              </a:ext>
            </a:extLst>
          </p:cNvPr>
          <p:cNvSpPr/>
          <p:nvPr/>
        </p:nvSpPr>
        <p:spPr>
          <a:xfrm>
            <a:off x="2794883" y="2758745"/>
            <a:ext cx="274320" cy="206734"/>
          </a:xfrm>
          <a:prstGeom prst="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
        <p:nvSpPr>
          <p:cNvPr id="14" name="文本框 13">
            <a:extLst>
              <a:ext uri="{FF2B5EF4-FFF2-40B4-BE49-F238E27FC236}">
                <a16:creationId xmlns:a16="http://schemas.microsoft.com/office/drawing/2014/main" id="{1B6DF760-02F9-EFDD-D43D-0B4E6D8CBF9E}"/>
              </a:ext>
            </a:extLst>
          </p:cNvPr>
          <p:cNvSpPr txBox="1"/>
          <p:nvPr/>
        </p:nvSpPr>
        <p:spPr>
          <a:xfrm>
            <a:off x="7026189" y="3820603"/>
            <a:ext cx="2762295" cy="396134"/>
          </a:xfrm>
          <a:prstGeom prst="rect">
            <a:avLst/>
          </a:prstGeom>
          <a:noFill/>
        </p:spPr>
        <p:txBody>
          <a:bodyPr wrap="none" rtlCol="0">
            <a:spAutoFit/>
          </a:bodyPr>
          <a:lstStyle/>
          <a:p>
            <a:pPr>
              <a:lnSpc>
                <a:spcPct val="120000"/>
              </a:lnSpc>
            </a:pPr>
            <a:r>
              <a:rPr lang="zh-CN" altLang="en-US" dirty="0">
                <a:cs typeface="+mn-ea"/>
                <a:sym typeface="+mn-lt"/>
              </a:rPr>
              <a:t>使用</a:t>
            </a:r>
            <a:r>
              <a:rPr lang="en-US" altLang="zh-CN" dirty="0" err="1">
                <a:cs typeface="+mn-ea"/>
                <a:sym typeface="+mn-lt"/>
              </a:rPr>
              <a:t>ifconfig</a:t>
            </a:r>
            <a:r>
              <a:rPr lang="zh-CN" altLang="en-US" dirty="0">
                <a:cs typeface="+mn-ea"/>
                <a:sym typeface="+mn-lt"/>
              </a:rPr>
              <a:t>查询网卡信息</a:t>
            </a:r>
          </a:p>
        </p:txBody>
      </p:sp>
      <p:grpSp>
        <p:nvGrpSpPr>
          <p:cNvPr id="16" name="组合 15">
            <a:extLst>
              <a:ext uri="{FF2B5EF4-FFF2-40B4-BE49-F238E27FC236}">
                <a16:creationId xmlns:a16="http://schemas.microsoft.com/office/drawing/2014/main" id="{1E07FC1A-8C55-729C-2B82-584F6B301A60}"/>
              </a:ext>
            </a:extLst>
          </p:cNvPr>
          <p:cNvGrpSpPr/>
          <p:nvPr/>
        </p:nvGrpSpPr>
        <p:grpSpPr>
          <a:xfrm>
            <a:off x="5581815" y="4266779"/>
            <a:ext cx="5651045" cy="1222326"/>
            <a:chOff x="5581815" y="4266779"/>
            <a:chExt cx="5651045" cy="1222326"/>
          </a:xfrm>
        </p:grpSpPr>
        <p:pic>
          <p:nvPicPr>
            <p:cNvPr id="13" name="图片 12">
              <a:extLst>
                <a:ext uri="{FF2B5EF4-FFF2-40B4-BE49-F238E27FC236}">
                  <a16:creationId xmlns:a16="http://schemas.microsoft.com/office/drawing/2014/main" id="{021BBC53-7DB4-AFC9-C30F-CA3600AC0390}"/>
                </a:ext>
              </a:extLst>
            </p:cNvPr>
            <p:cNvPicPr>
              <a:picLocks noChangeAspect="1"/>
            </p:cNvPicPr>
            <p:nvPr/>
          </p:nvPicPr>
          <p:blipFill>
            <a:blip r:embed="rId3"/>
            <a:stretch>
              <a:fillRect/>
            </a:stretch>
          </p:blipFill>
          <p:spPr>
            <a:xfrm>
              <a:off x="5581815" y="4266779"/>
              <a:ext cx="5651045" cy="1222326"/>
            </a:xfrm>
            <a:prstGeom prst="rect">
              <a:avLst/>
            </a:prstGeom>
          </p:spPr>
        </p:pic>
        <p:sp>
          <p:nvSpPr>
            <p:cNvPr id="15" name="矩形 14">
              <a:extLst>
                <a:ext uri="{FF2B5EF4-FFF2-40B4-BE49-F238E27FC236}">
                  <a16:creationId xmlns:a16="http://schemas.microsoft.com/office/drawing/2014/main" id="{7847BB32-6CBA-FF8A-2660-6F86EA82B134}"/>
                </a:ext>
              </a:extLst>
            </p:cNvPr>
            <p:cNvSpPr/>
            <p:nvPr/>
          </p:nvSpPr>
          <p:spPr>
            <a:xfrm>
              <a:off x="6211295" y="4385614"/>
              <a:ext cx="3083780" cy="16650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Tree>
    <p:extLst>
      <p:ext uri="{BB962C8B-B14F-4D97-AF65-F5344CB8AC3E}">
        <p14:creationId xmlns:p14="http://schemas.microsoft.com/office/powerpoint/2010/main" val="1637893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A84B4-5F86-83F4-1F24-1581A8FF547B}"/>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动态配置</a:t>
            </a:r>
            <a:r>
              <a:rPr lang="en-US" altLang="zh-CN" sz="3200" dirty="0">
                <a:latin typeface="+mn-lt"/>
                <a:ea typeface="+mn-ea"/>
                <a:cs typeface="+mn-ea"/>
                <a:sym typeface="+mn-lt"/>
              </a:rPr>
              <a:t>IP</a:t>
            </a:r>
            <a:r>
              <a:rPr lang="zh-CN" altLang="en-US" sz="3200" dirty="0">
                <a:latin typeface="+mn-lt"/>
                <a:ea typeface="+mn-ea"/>
                <a:cs typeface="+mn-ea"/>
                <a:sym typeface="+mn-lt"/>
              </a:rPr>
              <a:t>地址协议</a:t>
            </a:r>
          </a:p>
        </p:txBody>
      </p:sp>
      <p:sp>
        <p:nvSpPr>
          <p:cNvPr id="3" name="内容占位符 2">
            <a:extLst>
              <a:ext uri="{FF2B5EF4-FFF2-40B4-BE49-F238E27FC236}">
                <a16:creationId xmlns:a16="http://schemas.microsoft.com/office/drawing/2014/main" id="{729FA2AF-A23C-5A9B-3C6C-664485046D89}"/>
              </a:ext>
            </a:extLst>
          </p:cNvPr>
          <p:cNvSpPr>
            <a:spLocks noGrp="1"/>
          </p:cNvSpPr>
          <p:nvPr>
            <p:ph idx="1"/>
          </p:nvPr>
        </p:nvSpPr>
        <p:spPr>
          <a:xfrm>
            <a:off x="660400" y="2063363"/>
            <a:ext cx="10858500" cy="4070737"/>
          </a:xfrm>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RARP</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在</a:t>
            </a:r>
            <a:r>
              <a:rPr lang="en-US" altLang="zh-CN" sz="2000" dirty="0">
                <a:solidFill>
                  <a:schemeClr val="accent1"/>
                </a:solidFill>
                <a:cs typeface="+mn-ea"/>
                <a:sym typeface="+mn-lt"/>
              </a:rPr>
              <a:t>LAN</a:t>
            </a:r>
            <a:r>
              <a:rPr lang="zh-CN" altLang="en-US" sz="2000" dirty="0">
                <a:solidFill>
                  <a:schemeClr val="accent1"/>
                </a:solidFill>
                <a:cs typeface="+mn-ea"/>
                <a:sym typeface="+mn-lt"/>
              </a:rPr>
              <a:t>上有一个</a:t>
            </a:r>
            <a:r>
              <a:rPr lang="en-US" altLang="zh-CN" sz="2000" dirty="0">
                <a:solidFill>
                  <a:schemeClr val="accent1"/>
                </a:solidFill>
                <a:cs typeface="+mn-ea"/>
                <a:sym typeface="+mn-lt"/>
              </a:rPr>
              <a:t>RARP</a:t>
            </a:r>
            <a:r>
              <a:rPr lang="zh-CN" altLang="en-US" sz="2000" dirty="0">
                <a:solidFill>
                  <a:schemeClr val="accent1"/>
                </a:solidFill>
                <a:cs typeface="+mn-ea"/>
                <a:sym typeface="+mn-lt"/>
              </a:rPr>
              <a:t>服务器，存有</a:t>
            </a:r>
            <a:r>
              <a:rPr lang="en-US" altLang="zh-CN" sz="2000" dirty="0">
                <a:solidFill>
                  <a:schemeClr val="accent1"/>
                </a:solidFill>
                <a:cs typeface="+mn-ea"/>
                <a:sym typeface="+mn-lt"/>
              </a:rPr>
              <a:t>LAN</a:t>
            </a:r>
            <a:r>
              <a:rPr lang="zh-CN" altLang="en-US" sz="2000" dirty="0">
                <a:solidFill>
                  <a:schemeClr val="accent1"/>
                </a:solidFill>
                <a:cs typeface="+mn-ea"/>
                <a:sym typeface="+mn-lt"/>
              </a:rPr>
              <a:t>上节点的</a:t>
            </a:r>
            <a:r>
              <a:rPr lang="en-US" altLang="zh-CN" sz="2000" dirty="0">
                <a:solidFill>
                  <a:schemeClr val="accent1"/>
                </a:solidFill>
                <a:cs typeface="+mn-ea"/>
                <a:sym typeface="+mn-lt"/>
              </a:rPr>
              <a:t>MAC-IP</a:t>
            </a:r>
            <a:r>
              <a:rPr lang="zh-CN" altLang="en-US" sz="2000" dirty="0">
                <a:solidFill>
                  <a:schemeClr val="accent1"/>
                </a:solidFill>
                <a:cs typeface="+mn-ea"/>
                <a:sym typeface="+mn-lt"/>
              </a:rPr>
              <a:t>对应关系</a:t>
            </a: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IP</a:t>
            </a:r>
            <a:r>
              <a:rPr lang="zh-CN" altLang="en-US" sz="2000" dirty="0">
                <a:solidFill>
                  <a:schemeClr val="accent1"/>
                </a:solidFill>
                <a:cs typeface="+mn-ea"/>
                <a:sym typeface="+mn-lt"/>
              </a:rPr>
              <a:t>节点发送一个第</a:t>
            </a:r>
            <a:r>
              <a:rPr lang="en-US" altLang="zh-CN" sz="2000" dirty="0">
                <a:solidFill>
                  <a:schemeClr val="accent1"/>
                </a:solidFill>
                <a:cs typeface="+mn-ea"/>
                <a:sym typeface="+mn-lt"/>
              </a:rPr>
              <a:t>2</a:t>
            </a:r>
            <a:r>
              <a:rPr lang="zh-CN" altLang="en-US" sz="2000" dirty="0">
                <a:solidFill>
                  <a:schemeClr val="accent1"/>
                </a:solidFill>
                <a:cs typeface="+mn-ea"/>
                <a:sym typeface="+mn-lt"/>
              </a:rPr>
              <a:t>层的广播请求</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问题：无法跨越不同网络请求地址</a:t>
            </a: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BOOTP</a:t>
            </a:r>
            <a:r>
              <a:rPr lang="zh-CN" altLang="en-US" sz="2400" dirty="0">
                <a:solidFill>
                  <a:schemeClr val="accent1"/>
                </a:solidFill>
                <a:cs typeface="+mn-ea"/>
                <a:sym typeface="+mn-lt"/>
              </a:rPr>
              <a:t>：</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使用</a:t>
            </a:r>
            <a:r>
              <a:rPr lang="en-US" altLang="zh-CN" sz="2000" dirty="0">
                <a:solidFill>
                  <a:schemeClr val="accent1"/>
                </a:solidFill>
                <a:cs typeface="+mn-ea"/>
                <a:sym typeface="+mn-lt"/>
              </a:rPr>
              <a:t>IP</a:t>
            </a:r>
            <a:r>
              <a:rPr lang="zh-CN" altLang="en-US" sz="2000" dirty="0">
                <a:solidFill>
                  <a:schemeClr val="accent1"/>
                </a:solidFill>
                <a:cs typeface="+mn-ea"/>
                <a:sym typeface="+mn-lt"/>
              </a:rPr>
              <a:t>协议与服务器通信</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服务器存有每台主机的</a:t>
            </a:r>
            <a:r>
              <a:rPr lang="en-US" altLang="zh-CN" sz="2000" dirty="0">
                <a:solidFill>
                  <a:schemeClr val="accent1"/>
                </a:solidFill>
                <a:cs typeface="+mn-ea"/>
                <a:sym typeface="+mn-lt"/>
              </a:rPr>
              <a:t>IP</a:t>
            </a:r>
            <a:r>
              <a:rPr lang="zh-CN" altLang="en-US" sz="2000" dirty="0">
                <a:solidFill>
                  <a:schemeClr val="accent1"/>
                </a:solidFill>
                <a:cs typeface="+mn-ea"/>
                <a:sym typeface="+mn-lt"/>
              </a:rPr>
              <a:t>地址</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客户端发送一个请求数据报，</a:t>
            </a:r>
            <a:r>
              <a:rPr lang="en-US" altLang="zh-CN" sz="2000" dirty="0">
                <a:solidFill>
                  <a:schemeClr val="accent1"/>
                </a:solidFill>
                <a:cs typeface="+mn-ea"/>
                <a:sym typeface="+mn-lt"/>
              </a:rPr>
              <a:t>IP</a:t>
            </a:r>
            <a:r>
              <a:rPr lang="zh-CN" altLang="en-US" sz="2000" dirty="0">
                <a:solidFill>
                  <a:schemeClr val="accent1"/>
                </a:solidFill>
                <a:cs typeface="+mn-ea"/>
                <a:sym typeface="+mn-lt"/>
              </a:rPr>
              <a:t>地址全“</a:t>
            </a:r>
            <a:r>
              <a:rPr lang="en-US" altLang="zh-CN" sz="2000" dirty="0">
                <a:solidFill>
                  <a:schemeClr val="accent1"/>
                </a:solidFill>
                <a:cs typeface="+mn-ea"/>
                <a:sym typeface="+mn-lt"/>
              </a:rPr>
              <a:t>1”</a:t>
            </a:r>
            <a:r>
              <a:rPr lang="zh-CN" altLang="en-US" sz="2000" dirty="0">
                <a:solidFill>
                  <a:schemeClr val="accent1"/>
                </a:solidFill>
                <a:cs typeface="+mn-ea"/>
                <a:sym typeface="+mn-lt"/>
              </a:rPr>
              <a:t>作为目的地址，全“</a:t>
            </a:r>
            <a:r>
              <a:rPr lang="en-US" altLang="zh-CN" sz="2000" dirty="0">
                <a:solidFill>
                  <a:schemeClr val="accent1"/>
                </a:solidFill>
                <a:cs typeface="+mn-ea"/>
                <a:sym typeface="+mn-lt"/>
              </a:rPr>
              <a:t>0”</a:t>
            </a:r>
            <a:r>
              <a:rPr lang="zh-CN" altLang="en-US" sz="2000" dirty="0">
                <a:solidFill>
                  <a:schemeClr val="accent1"/>
                </a:solidFill>
                <a:cs typeface="+mn-ea"/>
                <a:sym typeface="+mn-lt"/>
              </a:rPr>
              <a:t>地址作为源地址</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692D7B03-9A8A-53C2-FD1E-B7F75658A103}"/>
              </a:ext>
            </a:extLst>
          </p:cNvPr>
          <p:cNvSpPr>
            <a:spLocks noGrp="1"/>
          </p:cNvSpPr>
          <p:nvPr>
            <p:ph type="dt" sz="half" idx="10"/>
          </p:nvPr>
        </p:nvSpPr>
        <p:spPr/>
        <p:txBody>
          <a:bodyPr/>
          <a:lstStyle/>
          <a:p>
            <a:pPr>
              <a:lnSpc>
                <a:spcPct val="120000"/>
              </a:lnSpc>
            </a:pPr>
            <a:fld id="{A4B958E6-8950-40D5-B4BA-35FAA17DD0E6}"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DEB7B28A-F2A3-CE8C-CF6F-C7DE7D557B41}"/>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8E9E8CD5-A242-FB48-79FE-B3EEF2DC8F6D}"/>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85</a:t>
            </a:fld>
            <a:endParaRPr lang="en-US">
              <a:cs typeface="+mn-ea"/>
              <a:sym typeface="+mn-lt"/>
            </a:endParaRPr>
          </a:p>
        </p:txBody>
      </p:sp>
      <p:sp>
        <p:nvSpPr>
          <p:cNvPr id="9" name="文本框 8">
            <a:extLst>
              <a:ext uri="{FF2B5EF4-FFF2-40B4-BE49-F238E27FC236}">
                <a16:creationId xmlns:a16="http://schemas.microsoft.com/office/drawing/2014/main" id="{9659EBD2-3E63-9823-ED28-13F80089A999}"/>
              </a:ext>
            </a:extLst>
          </p:cNvPr>
          <p:cNvSpPr txBox="1"/>
          <p:nvPr/>
        </p:nvSpPr>
        <p:spPr>
          <a:xfrm>
            <a:off x="2217420" y="1234345"/>
            <a:ext cx="6096662" cy="494751"/>
          </a:xfrm>
          <a:prstGeom prst="rect">
            <a:avLst/>
          </a:prstGeom>
          <a:noFill/>
        </p:spPr>
        <p:txBody>
          <a:bodyPr wrap="square">
            <a:spAutoFit/>
          </a:bodyPr>
          <a:lstStyle/>
          <a:p>
            <a:pPr>
              <a:lnSpc>
                <a:spcPct val="120000"/>
              </a:lnSpc>
            </a:pPr>
            <a:r>
              <a:rPr lang="en-US" altLang="zh-CN" sz="2400" dirty="0">
                <a:cs typeface="+mn-ea"/>
                <a:sym typeface="+mn-lt"/>
              </a:rPr>
              <a:t>RARP   BOOTP   DHCP</a:t>
            </a:r>
          </a:p>
        </p:txBody>
      </p:sp>
    </p:spTree>
    <p:extLst>
      <p:ext uri="{BB962C8B-B14F-4D97-AF65-F5344CB8AC3E}">
        <p14:creationId xmlns:p14="http://schemas.microsoft.com/office/powerpoint/2010/main" val="8220605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40F3D-92FE-A240-2758-8DA6FAD2DB5A}"/>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DHCP</a:t>
            </a:r>
            <a:r>
              <a:rPr lang="zh-CN" altLang="en-US" sz="3200" dirty="0">
                <a:latin typeface="+mn-lt"/>
                <a:ea typeface="+mn-ea"/>
                <a:cs typeface="+mn-ea"/>
                <a:sym typeface="+mn-lt"/>
              </a:rPr>
              <a:t>协议</a:t>
            </a:r>
          </a:p>
        </p:txBody>
      </p:sp>
      <p:sp>
        <p:nvSpPr>
          <p:cNvPr id="3" name="内容占位符 2">
            <a:extLst>
              <a:ext uri="{FF2B5EF4-FFF2-40B4-BE49-F238E27FC236}">
                <a16:creationId xmlns:a16="http://schemas.microsoft.com/office/drawing/2014/main" id="{93465E05-DEC7-8BB3-53F9-720058AE7A64}"/>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动态主机配置协议</a:t>
            </a:r>
            <a:r>
              <a:rPr lang="en-US" altLang="zh-CN" sz="2400" dirty="0">
                <a:solidFill>
                  <a:schemeClr val="accent1"/>
                </a:solidFill>
                <a:cs typeface="+mn-ea"/>
                <a:sym typeface="+mn-lt"/>
              </a:rPr>
              <a:t>DHCP</a:t>
            </a:r>
            <a:r>
              <a:rPr lang="zh-CN" altLang="en-US" sz="2400" dirty="0">
                <a:solidFill>
                  <a:schemeClr val="accent1"/>
                </a:solidFill>
                <a:cs typeface="+mn-ea"/>
                <a:sym typeface="+mn-lt"/>
              </a:rPr>
              <a:t>（</a:t>
            </a:r>
            <a:r>
              <a:rPr lang="en-US" altLang="zh-CN" sz="2400" dirty="0">
                <a:solidFill>
                  <a:schemeClr val="accent1"/>
                </a:solidFill>
                <a:cs typeface="+mn-ea"/>
                <a:sym typeface="+mn-lt"/>
              </a:rPr>
              <a:t>Dynamic Host Configuration Protocol</a:t>
            </a:r>
            <a:r>
              <a:rPr lang="zh-CN" altLang="en-US" sz="2400" dirty="0">
                <a:solidFill>
                  <a:schemeClr val="accent1"/>
                </a:solidFill>
                <a:cs typeface="+mn-ea"/>
                <a:sym typeface="+mn-lt"/>
              </a:rPr>
              <a:t>，</a:t>
            </a:r>
            <a:r>
              <a:rPr lang="en-US" altLang="zh-CN" sz="2400" dirty="0">
                <a:solidFill>
                  <a:schemeClr val="accent1"/>
                </a:solidFill>
                <a:cs typeface="+mn-ea"/>
                <a:sym typeface="+mn-lt"/>
              </a:rPr>
              <a:t> RFC 2131</a:t>
            </a:r>
            <a:r>
              <a:rPr lang="zh-CN" altLang="en-US" sz="2400" dirty="0">
                <a:solidFill>
                  <a:schemeClr val="accent1"/>
                </a:solidFill>
                <a:cs typeface="+mn-ea"/>
                <a:sym typeface="+mn-lt"/>
              </a:rPr>
              <a:t>）是一种网络管理协议，用于集中对用户</a:t>
            </a:r>
            <a:r>
              <a:rPr lang="en-US" altLang="zh-CN" sz="2400" dirty="0">
                <a:solidFill>
                  <a:schemeClr val="accent1"/>
                </a:solidFill>
                <a:cs typeface="+mn-ea"/>
                <a:sym typeface="+mn-lt"/>
              </a:rPr>
              <a:t>IP</a:t>
            </a:r>
            <a:r>
              <a:rPr lang="zh-CN" altLang="en-US" sz="2400" dirty="0">
                <a:solidFill>
                  <a:schemeClr val="accent1"/>
                </a:solidFill>
                <a:cs typeface="+mn-ea"/>
                <a:sym typeface="+mn-lt"/>
              </a:rPr>
              <a:t>地址进行动态管理和配置。</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DHCP</a:t>
            </a:r>
            <a:r>
              <a:rPr lang="zh-CN" altLang="en-US" sz="2400" dirty="0">
                <a:solidFill>
                  <a:schemeClr val="accent1"/>
                </a:solidFill>
                <a:cs typeface="+mn-ea"/>
                <a:sym typeface="+mn-lt"/>
              </a:rPr>
              <a:t>协议的优点：</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DHCP</a:t>
            </a:r>
            <a:r>
              <a:rPr lang="zh-CN" altLang="en-US" sz="2000" dirty="0">
                <a:solidFill>
                  <a:schemeClr val="accent1"/>
                </a:solidFill>
                <a:cs typeface="+mn-ea"/>
                <a:sym typeface="+mn-lt"/>
              </a:rPr>
              <a:t>使网络管理员能从中心结点监控和分配</a:t>
            </a:r>
            <a:r>
              <a:rPr lang="en-US" altLang="zh-CN" sz="2000" dirty="0">
                <a:solidFill>
                  <a:schemeClr val="accent1"/>
                </a:solidFill>
                <a:cs typeface="+mn-ea"/>
                <a:sym typeface="+mn-lt"/>
              </a:rPr>
              <a:t>IP</a:t>
            </a:r>
            <a:r>
              <a:rPr lang="zh-CN" altLang="en-US" sz="2000" dirty="0">
                <a:solidFill>
                  <a:schemeClr val="accent1"/>
                </a:solidFill>
                <a:cs typeface="+mn-ea"/>
                <a:sym typeface="+mn-lt"/>
              </a:rPr>
              <a:t>地址</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当某台计算机移到网络中的其它位置时，能自动收到新的</a:t>
            </a:r>
            <a:r>
              <a:rPr lang="en-US" altLang="zh-CN" sz="2000" dirty="0">
                <a:solidFill>
                  <a:schemeClr val="accent1"/>
                </a:solidFill>
                <a:cs typeface="+mn-ea"/>
                <a:sym typeface="+mn-lt"/>
              </a:rPr>
              <a:t>IP</a:t>
            </a:r>
            <a:r>
              <a:rPr lang="zh-CN" altLang="en-US" sz="2000" dirty="0">
                <a:solidFill>
                  <a:schemeClr val="accent1"/>
                </a:solidFill>
                <a:cs typeface="+mn-ea"/>
                <a:sym typeface="+mn-lt"/>
              </a:rPr>
              <a:t>地址</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DHCP</a:t>
            </a:r>
            <a:r>
              <a:rPr lang="zh-CN" altLang="en-US" sz="2000" dirty="0">
                <a:solidFill>
                  <a:schemeClr val="accent1"/>
                </a:solidFill>
                <a:cs typeface="+mn-ea"/>
                <a:sym typeface="+mn-lt"/>
              </a:rPr>
              <a:t>实现的自动化分配</a:t>
            </a:r>
            <a:r>
              <a:rPr lang="en-US" altLang="zh-CN" sz="2000" dirty="0">
                <a:solidFill>
                  <a:schemeClr val="accent1"/>
                </a:solidFill>
                <a:cs typeface="+mn-ea"/>
                <a:sym typeface="+mn-lt"/>
              </a:rPr>
              <a:t>IP</a:t>
            </a:r>
            <a:r>
              <a:rPr lang="zh-CN" altLang="en-US" sz="2000" dirty="0">
                <a:solidFill>
                  <a:schemeClr val="accent1"/>
                </a:solidFill>
                <a:cs typeface="+mn-ea"/>
                <a:sym typeface="+mn-lt"/>
              </a:rPr>
              <a:t>地址不仅降低了配置和部署设备的时间，同时也降低了发生配置错误的可能性</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DHCP</a:t>
            </a:r>
            <a:r>
              <a:rPr lang="zh-CN" altLang="en-US" sz="2000" dirty="0">
                <a:solidFill>
                  <a:schemeClr val="accent1"/>
                </a:solidFill>
                <a:cs typeface="+mn-ea"/>
                <a:sym typeface="+mn-lt"/>
              </a:rPr>
              <a:t>服务器可以管理多个网段的配置信息，当某个网段的配置发生变化时，管理员只需要更新</a:t>
            </a:r>
            <a:r>
              <a:rPr lang="en-US" altLang="zh-CN" sz="2000" dirty="0">
                <a:solidFill>
                  <a:schemeClr val="accent1"/>
                </a:solidFill>
                <a:cs typeface="+mn-ea"/>
                <a:sym typeface="+mn-lt"/>
              </a:rPr>
              <a:t>DHCP</a:t>
            </a:r>
            <a:r>
              <a:rPr lang="zh-CN" altLang="en-US" sz="2000" dirty="0">
                <a:solidFill>
                  <a:schemeClr val="accent1"/>
                </a:solidFill>
                <a:cs typeface="+mn-ea"/>
                <a:sym typeface="+mn-lt"/>
              </a:rPr>
              <a:t>服务器上的相关配置即可，实现了集中化管理</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9817C652-9A28-C735-A20F-1D9841D2699E}"/>
              </a:ext>
            </a:extLst>
          </p:cNvPr>
          <p:cNvSpPr>
            <a:spLocks noGrp="1"/>
          </p:cNvSpPr>
          <p:nvPr>
            <p:ph type="dt" sz="half" idx="10"/>
          </p:nvPr>
        </p:nvSpPr>
        <p:spPr/>
        <p:txBody>
          <a:bodyPr/>
          <a:lstStyle/>
          <a:p>
            <a:pPr>
              <a:lnSpc>
                <a:spcPct val="120000"/>
              </a:lnSpc>
            </a:pPr>
            <a:fld id="{059BF032-E518-4D73-BD6B-1F70B6E79417}"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1642F4BF-0453-607A-9576-788F9AB1B00D}"/>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65A2E036-D12C-C255-C9F1-60ACD09231EA}"/>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86</a:t>
            </a:fld>
            <a:endParaRPr lang="en-US">
              <a:cs typeface="+mn-ea"/>
              <a:sym typeface="+mn-lt"/>
            </a:endParaRPr>
          </a:p>
        </p:txBody>
      </p:sp>
    </p:spTree>
    <p:extLst>
      <p:ext uri="{BB962C8B-B14F-4D97-AF65-F5344CB8AC3E}">
        <p14:creationId xmlns:p14="http://schemas.microsoft.com/office/powerpoint/2010/main" val="3072079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6E4182-CC07-5D0A-AE3F-AD944D251932}"/>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DHCP</a:t>
            </a:r>
            <a:r>
              <a:rPr lang="zh-CN" altLang="en-US" sz="3200" dirty="0">
                <a:latin typeface="+mn-lt"/>
                <a:ea typeface="+mn-ea"/>
                <a:cs typeface="+mn-ea"/>
                <a:sym typeface="+mn-lt"/>
              </a:rPr>
              <a:t>工作原理</a:t>
            </a:r>
          </a:p>
        </p:txBody>
      </p:sp>
      <p:sp>
        <p:nvSpPr>
          <p:cNvPr id="3" name="内容占位符 2">
            <a:extLst>
              <a:ext uri="{FF2B5EF4-FFF2-40B4-BE49-F238E27FC236}">
                <a16:creationId xmlns:a16="http://schemas.microsoft.com/office/drawing/2014/main" id="{AD4885B0-CF63-599F-5E33-9D360E612612}"/>
              </a:ext>
            </a:extLst>
          </p:cNvPr>
          <p:cNvSpPr>
            <a:spLocks noGrp="1"/>
          </p:cNvSpPr>
          <p:nvPr>
            <p:ph idx="1"/>
          </p:nvPr>
        </p:nvSpPr>
        <p:spPr>
          <a:xfrm>
            <a:off x="660400" y="1130299"/>
            <a:ext cx="6455779" cy="4956663"/>
          </a:xfrm>
        </p:spPr>
        <p:txBody>
          <a:bodyPr vert="horz" lIns="91440" tIns="45720" rIns="91440" bIns="45720" rtlCol="0">
            <a:normAutofit lnSpcReduction="10000"/>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DHCP</a:t>
            </a:r>
            <a:r>
              <a:rPr lang="zh-CN" altLang="en-US" sz="2400" dirty="0">
                <a:solidFill>
                  <a:schemeClr val="accent1"/>
                </a:solidFill>
                <a:cs typeface="+mn-ea"/>
                <a:sym typeface="+mn-lt"/>
              </a:rPr>
              <a:t>协议采用客户端</a:t>
            </a:r>
            <a:r>
              <a:rPr lang="en-US" altLang="zh-CN" sz="2400" dirty="0">
                <a:solidFill>
                  <a:schemeClr val="accent1"/>
                </a:solidFill>
                <a:cs typeface="+mn-ea"/>
                <a:sym typeface="+mn-lt"/>
              </a:rPr>
              <a:t>/</a:t>
            </a:r>
            <a:r>
              <a:rPr lang="zh-CN" altLang="en-US" sz="2400" dirty="0">
                <a:solidFill>
                  <a:schemeClr val="accent1"/>
                </a:solidFill>
                <a:cs typeface="+mn-ea"/>
                <a:sym typeface="+mn-lt"/>
              </a:rPr>
              <a:t>服务器通信模式：</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客户端（</a:t>
            </a:r>
            <a:r>
              <a:rPr lang="en-US" altLang="zh-CN" sz="2000" dirty="0">
                <a:solidFill>
                  <a:schemeClr val="accent1"/>
                </a:solidFill>
                <a:cs typeface="+mn-ea"/>
                <a:sym typeface="+mn-lt"/>
              </a:rPr>
              <a:t>DHCP Client</a:t>
            </a:r>
            <a:r>
              <a:rPr lang="zh-CN" altLang="en-US" sz="2000" dirty="0">
                <a:solidFill>
                  <a:schemeClr val="accent1"/>
                </a:solidFill>
                <a:cs typeface="+mn-ea"/>
                <a:sym typeface="+mn-lt"/>
              </a:rPr>
              <a:t>）向服务器（</a:t>
            </a:r>
            <a:r>
              <a:rPr lang="en-US" altLang="zh-CN" sz="2000" dirty="0">
                <a:solidFill>
                  <a:schemeClr val="accent1"/>
                </a:solidFill>
                <a:cs typeface="+mn-ea"/>
                <a:sym typeface="+mn-lt"/>
              </a:rPr>
              <a:t>DHCP Server</a:t>
            </a:r>
            <a:r>
              <a:rPr lang="zh-CN" altLang="en-US" sz="2000" dirty="0">
                <a:solidFill>
                  <a:schemeClr val="accent1"/>
                </a:solidFill>
                <a:cs typeface="+mn-ea"/>
                <a:sym typeface="+mn-lt"/>
              </a:rPr>
              <a:t>）发送配置请求</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DHCP</a:t>
            </a:r>
            <a:r>
              <a:rPr lang="zh-CN" altLang="en-US" sz="2000" dirty="0">
                <a:solidFill>
                  <a:schemeClr val="accent1"/>
                </a:solidFill>
                <a:cs typeface="+mn-ea"/>
                <a:sym typeface="+mn-lt"/>
              </a:rPr>
              <a:t>服务器为网络上的每个设备动态分配相关配置参数，以便客户端可以与其他主机通信。</a:t>
            </a:r>
            <a:endParaRPr lang="en-US" altLang="zh-CN" sz="2000" dirty="0">
              <a:solidFill>
                <a:schemeClr val="accent1"/>
              </a:solidFill>
              <a:cs typeface="+mn-ea"/>
              <a:sym typeface="+mn-lt"/>
            </a:endParaRPr>
          </a:p>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DHCP</a:t>
            </a:r>
            <a:r>
              <a:rPr lang="zh-CN" altLang="en-US" sz="2400" dirty="0">
                <a:solidFill>
                  <a:schemeClr val="accent1"/>
                </a:solidFill>
                <a:cs typeface="+mn-ea"/>
                <a:sym typeface="+mn-lt"/>
              </a:rPr>
              <a:t>协议采用</a:t>
            </a:r>
            <a:r>
              <a:rPr lang="en-US" altLang="zh-CN" sz="2400" dirty="0">
                <a:solidFill>
                  <a:schemeClr val="accent1"/>
                </a:solidFill>
                <a:cs typeface="+mn-ea"/>
                <a:sym typeface="+mn-lt"/>
              </a:rPr>
              <a:t>UDP</a:t>
            </a:r>
            <a:r>
              <a:rPr lang="zh-CN" altLang="en-US" sz="2400" dirty="0">
                <a:solidFill>
                  <a:schemeClr val="accent1"/>
                </a:solidFill>
                <a:cs typeface="+mn-ea"/>
                <a:sym typeface="+mn-lt"/>
              </a:rPr>
              <a:t>作为传输协议</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DHCP</a:t>
            </a:r>
            <a:r>
              <a:rPr lang="zh-CN" altLang="en-US" sz="2000" dirty="0">
                <a:solidFill>
                  <a:schemeClr val="accent1"/>
                </a:solidFill>
                <a:cs typeface="+mn-ea"/>
                <a:sym typeface="+mn-lt"/>
              </a:rPr>
              <a:t>客户端发送请求消息到</a:t>
            </a:r>
            <a:r>
              <a:rPr lang="en-US" altLang="zh-CN" sz="2000" dirty="0">
                <a:solidFill>
                  <a:schemeClr val="accent1"/>
                </a:solidFill>
                <a:cs typeface="+mn-ea"/>
                <a:sym typeface="+mn-lt"/>
              </a:rPr>
              <a:t>DHCP</a:t>
            </a:r>
            <a:r>
              <a:rPr lang="zh-CN" altLang="en-US" sz="2000" dirty="0">
                <a:solidFill>
                  <a:schemeClr val="accent1"/>
                </a:solidFill>
                <a:cs typeface="+mn-ea"/>
                <a:sym typeface="+mn-lt"/>
              </a:rPr>
              <a:t>服务器的</a:t>
            </a:r>
            <a:r>
              <a:rPr lang="en-US" altLang="zh-CN" sz="2000" dirty="0">
                <a:solidFill>
                  <a:schemeClr val="accent1"/>
                </a:solidFill>
                <a:cs typeface="+mn-ea"/>
                <a:sym typeface="+mn-lt"/>
              </a:rPr>
              <a:t>67</a:t>
            </a:r>
            <a:r>
              <a:rPr lang="zh-CN" altLang="en-US" sz="2000" dirty="0">
                <a:solidFill>
                  <a:schemeClr val="accent1"/>
                </a:solidFill>
                <a:cs typeface="+mn-ea"/>
                <a:sym typeface="+mn-lt"/>
              </a:rPr>
              <a:t>号端口</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DHCP</a:t>
            </a:r>
            <a:r>
              <a:rPr lang="zh-CN" altLang="en-US" sz="2000" dirty="0">
                <a:solidFill>
                  <a:schemeClr val="accent1"/>
                </a:solidFill>
                <a:cs typeface="+mn-ea"/>
                <a:sym typeface="+mn-lt"/>
              </a:rPr>
              <a:t>服务器回应应答消息给</a:t>
            </a:r>
            <a:r>
              <a:rPr lang="en-US" altLang="zh-CN" sz="2000" dirty="0">
                <a:solidFill>
                  <a:schemeClr val="accent1"/>
                </a:solidFill>
                <a:cs typeface="+mn-ea"/>
                <a:sym typeface="+mn-lt"/>
              </a:rPr>
              <a:t>DHCP</a:t>
            </a:r>
            <a:r>
              <a:rPr lang="zh-CN" altLang="en-US" sz="2000" dirty="0">
                <a:solidFill>
                  <a:schemeClr val="accent1"/>
                </a:solidFill>
                <a:cs typeface="+mn-ea"/>
                <a:sym typeface="+mn-lt"/>
              </a:rPr>
              <a:t>客户端的</a:t>
            </a:r>
            <a:r>
              <a:rPr lang="en-US" altLang="zh-CN" sz="2000" dirty="0">
                <a:solidFill>
                  <a:schemeClr val="accent1"/>
                </a:solidFill>
                <a:cs typeface="+mn-ea"/>
                <a:sym typeface="+mn-lt"/>
              </a:rPr>
              <a:t>68</a:t>
            </a:r>
            <a:r>
              <a:rPr lang="zh-CN" altLang="en-US" sz="2000" dirty="0">
                <a:solidFill>
                  <a:schemeClr val="accent1"/>
                </a:solidFill>
                <a:cs typeface="+mn-ea"/>
                <a:sym typeface="+mn-lt"/>
              </a:rPr>
              <a:t>号端口。</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只有跟</a:t>
            </a:r>
            <a:r>
              <a:rPr lang="en-US" altLang="zh-CN" sz="2400" dirty="0">
                <a:solidFill>
                  <a:schemeClr val="accent1"/>
                </a:solidFill>
                <a:cs typeface="+mn-ea"/>
                <a:sym typeface="+mn-lt"/>
              </a:rPr>
              <a:t>DHCP</a:t>
            </a:r>
            <a:r>
              <a:rPr lang="zh-CN" altLang="en-US" sz="2400" dirty="0">
                <a:solidFill>
                  <a:schemeClr val="accent1"/>
                </a:solidFill>
                <a:cs typeface="+mn-ea"/>
                <a:sym typeface="+mn-lt"/>
              </a:rPr>
              <a:t>客户端在同一个网段的</a:t>
            </a:r>
            <a:r>
              <a:rPr lang="en-US" altLang="zh-CN" sz="2400" dirty="0">
                <a:solidFill>
                  <a:schemeClr val="accent1"/>
                </a:solidFill>
                <a:cs typeface="+mn-ea"/>
                <a:sym typeface="+mn-lt"/>
              </a:rPr>
              <a:t>DHCP</a:t>
            </a:r>
            <a:r>
              <a:rPr lang="zh-CN" altLang="en-US" sz="2400" dirty="0">
                <a:solidFill>
                  <a:schemeClr val="accent1"/>
                </a:solidFill>
                <a:cs typeface="+mn-ea"/>
                <a:sym typeface="+mn-lt"/>
              </a:rPr>
              <a:t>服务器才能收到</a:t>
            </a:r>
            <a:r>
              <a:rPr lang="en-US" altLang="zh-CN" sz="2400" dirty="0">
                <a:solidFill>
                  <a:schemeClr val="accent1"/>
                </a:solidFill>
                <a:cs typeface="+mn-ea"/>
                <a:sym typeface="+mn-lt"/>
              </a:rPr>
              <a:t>DHCP</a:t>
            </a:r>
            <a:r>
              <a:rPr lang="zh-CN" altLang="en-US" sz="2400" dirty="0">
                <a:solidFill>
                  <a:schemeClr val="accent1"/>
                </a:solidFill>
                <a:cs typeface="+mn-ea"/>
                <a:sym typeface="+mn-lt"/>
              </a:rPr>
              <a:t>客户端广播的</a:t>
            </a:r>
            <a:r>
              <a:rPr lang="en-US" altLang="zh-CN" sz="2400" dirty="0">
                <a:solidFill>
                  <a:schemeClr val="accent1"/>
                </a:solidFill>
                <a:cs typeface="+mn-ea"/>
                <a:sym typeface="+mn-lt"/>
              </a:rPr>
              <a:t>DHCP DISCOVER</a:t>
            </a:r>
            <a:r>
              <a:rPr lang="zh-CN" altLang="en-US" sz="2400" dirty="0">
                <a:solidFill>
                  <a:schemeClr val="accent1"/>
                </a:solidFill>
                <a:cs typeface="+mn-ea"/>
                <a:sym typeface="+mn-lt"/>
              </a:rPr>
              <a:t>报文。</a:t>
            </a: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endParaRPr lang="en-US" altLang="zh-CN" sz="24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E0EDD7B0-0AE4-E749-B918-1AD84216A1AB}"/>
              </a:ext>
            </a:extLst>
          </p:cNvPr>
          <p:cNvSpPr>
            <a:spLocks noGrp="1"/>
          </p:cNvSpPr>
          <p:nvPr>
            <p:ph type="dt" sz="half" idx="10"/>
          </p:nvPr>
        </p:nvSpPr>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D1CB05E-4537-849B-69EF-564B9CFB1729}"/>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309E6787-9169-3D17-F568-77E6E94E6B79}"/>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87</a:t>
            </a:fld>
            <a:endParaRPr lang="en-US">
              <a:cs typeface="+mn-ea"/>
              <a:sym typeface="+mn-lt"/>
            </a:endParaRPr>
          </a:p>
        </p:txBody>
      </p:sp>
      <p:grpSp>
        <p:nvGrpSpPr>
          <p:cNvPr id="20" name="组合 19">
            <a:extLst>
              <a:ext uri="{FF2B5EF4-FFF2-40B4-BE49-F238E27FC236}">
                <a16:creationId xmlns:a16="http://schemas.microsoft.com/office/drawing/2014/main" id="{545F9EDC-8D20-9B32-B67A-3E3AF618D88E}"/>
              </a:ext>
            </a:extLst>
          </p:cNvPr>
          <p:cNvGrpSpPr/>
          <p:nvPr/>
        </p:nvGrpSpPr>
        <p:grpSpPr>
          <a:xfrm>
            <a:off x="7026106" y="2057819"/>
            <a:ext cx="4315251" cy="2742362"/>
            <a:chOff x="834311" y="3257528"/>
            <a:chExt cx="3954264" cy="2047366"/>
          </a:xfrm>
        </p:grpSpPr>
        <p:pic>
          <p:nvPicPr>
            <p:cNvPr id="21" name="图形 20">
              <a:extLst>
                <a:ext uri="{FF2B5EF4-FFF2-40B4-BE49-F238E27FC236}">
                  <a16:creationId xmlns:a16="http://schemas.microsoft.com/office/drawing/2014/main" id="{07BDA42A-60D8-6819-D329-6E8BA0EFEC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3764" y="3988174"/>
              <a:ext cx="537489" cy="537489"/>
            </a:xfrm>
            <a:prstGeom prst="rect">
              <a:avLst/>
            </a:prstGeom>
          </p:spPr>
        </p:pic>
        <p:pic>
          <p:nvPicPr>
            <p:cNvPr id="22" name="图形 21">
              <a:extLst>
                <a:ext uri="{FF2B5EF4-FFF2-40B4-BE49-F238E27FC236}">
                  <a16:creationId xmlns:a16="http://schemas.microsoft.com/office/drawing/2014/main" id="{F02781C2-5488-8F21-A4E4-5E0DDC3E1E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7302" y="3590991"/>
              <a:ext cx="627071" cy="474782"/>
            </a:xfrm>
            <a:prstGeom prst="rect">
              <a:avLst/>
            </a:prstGeom>
          </p:spPr>
        </p:pic>
        <p:pic>
          <p:nvPicPr>
            <p:cNvPr id="23" name="图形 22">
              <a:extLst>
                <a:ext uri="{FF2B5EF4-FFF2-40B4-BE49-F238E27FC236}">
                  <a16:creationId xmlns:a16="http://schemas.microsoft.com/office/drawing/2014/main" id="{AC0087A0-2ECA-B141-BB28-2A74BB127C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0644" y="4019526"/>
              <a:ext cx="541969" cy="474783"/>
            </a:xfrm>
            <a:prstGeom prst="rect">
              <a:avLst/>
            </a:prstGeom>
          </p:spPr>
        </p:pic>
        <p:pic>
          <p:nvPicPr>
            <p:cNvPr id="24" name="图形 23">
              <a:extLst>
                <a:ext uri="{FF2B5EF4-FFF2-40B4-BE49-F238E27FC236}">
                  <a16:creationId xmlns:a16="http://schemas.microsoft.com/office/drawing/2014/main" id="{250E5D73-78D5-458C-059B-321835A793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7302" y="4453708"/>
              <a:ext cx="627071" cy="474782"/>
            </a:xfrm>
            <a:prstGeom prst="rect">
              <a:avLst/>
            </a:prstGeom>
          </p:spPr>
        </p:pic>
        <p:cxnSp>
          <p:nvCxnSpPr>
            <p:cNvPr id="25" name="直接连接符 24">
              <a:extLst>
                <a:ext uri="{FF2B5EF4-FFF2-40B4-BE49-F238E27FC236}">
                  <a16:creationId xmlns:a16="http://schemas.microsoft.com/office/drawing/2014/main" id="{F5E449CC-0CCF-D655-7523-846338F4AA4F}"/>
                </a:ext>
              </a:extLst>
            </p:cNvPr>
            <p:cNvCxnSpPr/>
            <p:nvPr/>
          </p:nvCxnSpPr>
          <p:spPr>
            <a:xfrm>
              <a:off x="2067341" y="3590991"/>
              <a:ext cx="0" cy="1337499"/>
            </a:xfrm>
            <a:prstGeom prst="line">
              <a:avLst/>
            </a:prstGeom>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72BA98B3-84CD-B223-7B0A-BB0E007E0A77}"/>
                </a:ext>
              </a:extLst>
            </p:cNvPr>
            <p:cNvCxnSpPr>
              <a:stCxn id="21" idx="1"/>
            </p:cNvCxnSpPr>
            <p:nvPr/>
          </p:nvCxnSpPr>
          <p:spPr>
            <a:xfrm flipH="1" flipV="1">
              <a:off x="2067341" y="4256917"/>
              <a:ext cx="456423" cy="2"/>
            </a:xfrm>
            <a:prstGeom prst="line">
              <a:avLst/>
            </a:prstGeom>
          </p:spPr>
          <p:style>
            <a:lnRef idx="3">
              <a:schemeClr val="dk1"/>
            </a:lnRef>
            <a:fillRef idx="0">
              <a:schemeClr val="dk1"/>
            </a:fillRef>
            <a:effectRef idx="2">
              <a:schemeClr val="dk1"/>
            </a:effectRef>
            <a:fontRef idx="minor">
              <a:schemeClr val="tx1"/>
            </a:fontRef>
          </p:style>
        </p:cxnSp>
        <p:cxnSp>
          <p:nvCxnSpPr>
            <p:cNvPr id="27" name="直接连接符 26">
              <a:extLst>
                <a:ext uri="{FF2B5EF4-FFF2-40B4-BE49-F238E27FC236}">
                  <a16:creationId xmlns:a16="http://schemas.microsoft.com/office/drawing/2014/main" id="{1E6A6BEE-570F-275A-8C6A-EE0ABE1B77D5}"/>
                </a:ext>
              </a:extLst>
            </p:cNvPr>
            <p:cNvCxnSpPr>
              <a:stCxn id="22" idx="3"/>
            </p:cNvCxnSpPr>
            <p:nvPr/>
          </p:nvCxnSpPr>
          <p:spPr>
            <a:xfrm>
              <a:off x="1734373" y="3828382"/>
              <a:ext cx="332968" cy="0"/>
            </a:xfrm>
            <a:prstGeom prst="line">
              <a:avLst/>
            </a:prstGeom>
          </p:spPr>
          <p:style>
            <a:lnRef idx="3">
              <a:schemeClr val="dk1"/>
            </a:lnRef>
            <a:fillRef idx="0">
              <a:schemeClr val="dk1"/>
            </a:fillRef>
            <a:effectRef idx="2">
              <a:schemeClr val="dk1"/>
            </a:effectRef>
            <a:fontRef idx="minor">
              <a:schemeClr val="tx1"/>
            </a:fontRef>
          </p:style>
        </p:cxnSp>
        <p:cxnSp>
          <p:nvCxnSpPr>
            <p:cNvPr id="28" name="直接连接符 27">
              <a:extLst>
                <a:ext uri="{FF2B5EF4-FFF2-40B4-BE49-F238E27FC236}">
                  <a16:creationId xmlns:a16="http://schemas.microsoft.com/office/drawing/2014/main" id="{DDDF9BC4-EB7A-0EF3-77F0-2BB6E5BA7E26}"/>
                </a:ext>
              </a:extLst>
            </p:cNvPr>
            <p:cNvCxnSpPr>
              <a:stCxn id="24" idx="3"/>
            </p:cNvCxnSpPr>
            <p:nvPr/>
          </p:nvCxnSpPr>
          <p:spPr>
            <a:xfrm>
              <a:off x="1734373" y="4691099"/>
              <a:ext cx="332968" cy="0"/>
            </a:xfrm>
            <a:prstGeom prst="line">
              <a:avLst/>
            </a:prstGeom>
          </p:spPr>
          <p:style>
            <a:lnRef idx="3">
              <a:schemeClr val="dk1"/>
            </a:lnRef>
            <a:fillRef idx="0">
              <a:schemeClr val="dk1"/>
            </a:fillRef>
            <a:effectRef idx="2">
              <a:schemeClr val="dk1"/>
            </a:effectRef>
            <a:fontRef idx="minor">
              <a:schemeClr val="tx1"/>
            </a:fontRef>
          </p:style>
        </p:cxnSp>
        <p:cxnSp>
          <p:nvCxnSpPr>
            <p:cNvPr id="29" name="直接连接符 28">
              <a:extLst>
                <a:ext uri="{FF2B5EF4-FFF2-40B4-BE49-F238E27FC236}">
                  <a16:creationId xmlns:a16="http://schemas.microsoft.com/office/drawing/2014/main" id="{1CC95401-0DA7-FE0B-8A80-D8FD51DF3356}"/>
                </a:ext>
              </a:extLst>
            </p:cNvPr>
            <p:cNvCxnSpPr>
              <a:stCxn id="21" idx="3"/>
              <a:endCxn id="23" idx="1"/>
            </p:cNvCxnSpPr>
            <p:nvPr/>
          </p:nvCxnSpPr>
          <p:spPr>
            <a:xfrm flipV="1">
              <a:off x="3061253" y="4256918"/>
              <a:ext cx="789391" cy="1"/>
            </a:xfrm>
            <a:prstGeom prst="line">
              <a:avLst/>
            </a:prstGeom>
          </p:spPr>
          <p:style>
            <a:lnRef idx="3">
              <a:schemeClr val="dk1"/>
            </a:lnRef>
            <a:fillRef idx="0">
              <a:schemeClr val="dk1"/>
            </a:fillRef>
            <a:effectRef idx="2">
              <a:schemeClr val="dk1"/>
            </a:effectRef>
            <a:fontRef idx="minor">
              <a:schemeClr val="tx1"/>
            </a:fontRef>
          </p:style>
        </p:cxnSp>
        <p:sp>
          <p:nvSpPr>
            <p:cNvPr id="30" name="文本框 29">
              <a:extLst>
                <a:ext uri="{FF2B5EF4-FFF2-40B4-BE49-F238E27FC236}">
                  <a16:creationId xmlns:a16="http://schemas.microsoft.com/office/drawing/2014/main" id="{ABCF0888-D62B-7D60-9D69-4CD721D83CA7}"/>
                </a:ext>
              </a:extLst>
            </p:cNvPr>
            <p:cNvSpPr txBox="1"/>
            <p:nvPr/>
          </p:nvSpPr>
          <p:spPr>
            <a:xfrm>
              <a:off x="3555545" y="4976343"/>
              <a:ext cx="1233030" cy="328551"/>
            </a:xfrm>
            <a:prstGeom prst="rect">
              <a:avLst/>
            </a:prstGeom>
            <a:noFill/>
          </p:spPr>
          <p:txBody>
            <a:bodyPr wrap="none" rtlCol="0">
              <a:spAutoFit/>
            </a:bodyPr>
            <a:lstStyle/>
            <a:p>
              <a:pPr>
                <a:lnSpc>
                  <a:spcPct val="120000"/>
                </a:lnSpc>
              </a:pPr>
              <a:r>
                <a:rPr lang="en-US" altLang="zh-CN" sz="1400" dirty="0">
                  <a:cs typeface="+mn-ea"/>
                  <a:sym typeface="+mn-lt"/>
                </a:rPr>
                <a:t>DHCP</a:t>
              </a:r>
              <a:r>
                <a:rPr lang="zh-CN" altLang="en-US" sz="1400" dirty="0">
                  <a:cs typeface="+mn-ea"/>
                  <a:sym typeface="+mn-lt"/>
                </a:rPr>
                <a:t>服务器</a:t>
              </a:r>
            </a:p>
          </p:txBody>
        </p:sp>
        <p:sp>
          <p:nvSpPr>
            <p:cNvPr id="31" name="文本框 30">
              <a:extLst>
                <a:ext uri="{FF2B5EF4-FFF2-40B4-BE49-F238E27FC236}">
                  <a16:creationId xmlns:a16="http://schemas.microsoft.com/office/drawing/2014/main" id="{743477F7-BC45-C0DD-500F-A927DE52BF3D}"/>
                </a:ext>
              </a:extLst>
            </p:cNvPr>
            <p:cNvSpPr txBox="1"/>
            <p:nvPr/>
          </p:nvSpPr>
          <p:spPr>
            <a:xfrm>
              <a:off x="834311" y="4976343"/>
              <a:ext cx="1233030" cy="328551"/>
            </a:xfrm>
            <a:prstGeom prst="rect">
              <a:avLst/>
            </a:prstGeom>
            <a:noFill/>
          </p:spPr>
          <p:txBody>
            <a:bodyPr wrap="none" rtlCol="0">
              <a:spAutoFit/>
            </a:bodyPr>
            <a:lstStyle/>
            <a:p>
              <a:pPr>
                <a:lnSpc>
                  <a:spcPct val="120000"/>
                </a:lnSpc>
              </a:pPr>
              <a:r>
                <a:rPr lang="en-US" altLang="zh-CN" sz="1400" dirty="0">
                  <a:cs typeface="+mn-ea"/>
                  <a:sym typeface="+mn-lt"/>
                </a:rPr>
                <a:t>DHCP</a:t>
              </a:r>
              <a:r>
                <a:rPr lang="zh-CN" altLang="en-US" sz="1400" dirty="0">
                  <a:cs typeface="+mn-ea"/>
                  <a:sym typeface="+mn-lt"/>
                </a:rPr>
                <a:t>客户端</a:t>
              </a:r>
            </a:p>
          </p:txBody>
        </p:sp>
        <p:sp>
          <p:nvSpPr>
            <p:cNvPr id="32" name="文本框 31">
              <a:extLst>
                <a:ext uri="{FF2B5EF4-FFF2-40B4-BE49-F238E27FC236}">
                  <a16:creationId xmlns:a16="http://schemas.microsoft.com/office/drawing/2014/main" id="{BD63F4E2-F07A-E5EA-92C9-DF3651528859}"/>
                </a:ext>
              </a:extLst>
            </p:cNvPr>
            <p:cNvSpPr txBox="1"/>
            <p:nvPr/>
          </p:nvSpPr>
          <p:spPr>
            <a:xfrm>
              <a:off x="2430870" y="4524707"/>
              <a:ext cx="723275" cy="328551"/>
            </a:xfrm>
            <a:prstGeom prst="rect">
              <a:avLst/>
            </a:prstGeom>
            <a:noFill/>
          </p:spPr>
          <p:txBody>
            <a:bodyPr wrap="none" rtlCol="0">
              <a:spAutoFit/>
            </a:bodyPr>
            <a:lstStyle/>
            <a:p>
              <a:pPr>
                <a:lnSpc>
                  <a:spcPct val="120000"/>
                </a:lnSpc>
              </a:pPr>
              <a:r>
                <a:rPr lang="zh-CN" altLang="en-US" sz="1400" dirty="0">
                  <a:cs typeface="+mn-ea"/>
                  <a:sym typeface="+mn-lt"/>
                </a:rPr>
                <a:t>交换机</a:t>
              </a:r>
            </a:p>
          </p:txBody>
        </p:sp>
        <p:sp>
          <p:nvSpPr>
            <p:cNvPr id="33" name="文本框 32">
              <a:extLst>
                <a:ext uri="{FF2B5EF4-FFF2-40B4-BE49-F238E27FC236}">
                  <a16:creationId xmlns:a16="http://schemas.microsoft.com/office/drawing/2014/main" id="{43A8B865-B6EB-599D-67F2-0888CD743A71}"/>
                </a:ext>
              </a:extLst>
            </p:cNvPr>
            <p:cNvSpPr txBox="1"/>
            <p:nvPr/>
          </p:nvSpPr>
          <p:spPr>
            <a:xfrm>
              <a:off x="3730509" y="3655383"/>
              <a:ext cx="809773" cy="327077"/>
            </a:xfrm>
            <a:prstGeom prst="rect">
              <a:avLst/>
            </a:prstGeom>
            <a:noFill/>
          </p:spPr>
          <p:txBody>
            <a:bodyPr wrap="none" rtlCol="0">
              <a:spAutoFit/>
            </a:bodyPr>
            <a:lstStyle/>
            <a:p>
              <a:pPr>
                <a:lnSpc>
                  <a:spcPct val="120000"/>
                </a:lnSpc>
              </a:pPr>
              <a:r>
                <a:rPr lang="en-US" altLang="zh-CN" sz="1400" dirty="0">
                  <a:cs typeface="+mn-ea"/>
                  <a:sym typeface="+mn-lt"/>
                </a:rPr>
                <a:t>UDP 67</a:t>
              </a:r>
              <a:endParaRPr lang="zh-CN" altLang="en-US" sz="1400" dirty="0">
                <a:cs typeface="+mn-ea"/>
                <a:sym typeface="+mn-lt"/>
              </a:endParaRPr>
            </a:p>
          </p:txBody>
        </p:sp>
        <p:sp>
          <p:nvSpPr>
            <p:cNvPr id="34" name="文本框 33">
              <a:extLst>
                <a:ext uri="{FF2B5EF4-FFF2-40B4-BE49-F238E27FC236}">
                  <a16:creationId xmlns:a16="http://schemas.microsoft.com/office/drawing/2014/main" id="{5FA92AE8-A938-254F-2E4C-AF016350CBF9}"/>
                </a:ext>
              </a:extLst>
            </p:cNvPr>
            <p:cNvSpPr txBox="1"/>
            <p:nvPr/>
          </p:nvSpPr>
          <p:spPr>
            <a:xfrm>
              <a:off x="1130107" y="3257528"/>
              <a:ext cx="809773" cy="327077"/>
            </a:xfrm>
            <a:prstGeom prst="rect">
              <a:avLst/>
            </a:prstGeom>
            <a:noFill/>
          </p:spPr>
          <p:txBody>
            <a:bodyPr wrap="none" rtlCol="0">
              <a:spAutoFit/>
            </a:bodyPr>
            <a:lstStyle/>
            <a:p>
              <a:pPr>
                <a:lnSpc>
                  <a:spcPct val="120000"/>
                </a:lnSpc>
              </a:pPr>
              <a:r>
                <a:rPr lang="en-US" altLang="zh-CN" sz="1400" dirty="0">
                  <a:cs typeface="+mn-ea"/>
                  <a:sym typeface="+mn-lt"/>
                </a:rPr>
                <a:t>UDP 68</a:t>
              </a:r>
              <a:endParaRPr lang="zh-CN" altLang="en-US" sz="1400" dirty="0">
                <a:cs typeface="+mn-ea"/>
                <a:sym typeface="+mn-lt"/>
              </a:endParaRPr>
            </a:p>
          </p:txBody>
        </p:sp>
        <p:sp>
          <p:nvSpPr>
            <p:cNvPr id="35" name="任意多边形: 形状 34">
              <a:extLst>
                <a:ext uri="{FF2B5EF4-FFF2-40B4-BE49-F238E27FC236}">
                  <a16:creationId xmlns:a16="http://schemas.microsoft.com/office/drawing/2014/main" id="{2BDB1503-0CFE-2D5F-C3F5-9CB35439FADF}"/>
                </a:ext>
              </a:extLst>
            </p:cNvPr>
            <p:cNvSpPr/>
            <p:nvPr/>
          </p:nvSpPr>
          <p:spPr>
            <a:xfrm>
              <a:off x="1916264" y="3427012"/>
              <a:ext cx="1844703" cy="453225"/>
            </a:xfrm>
            <a:custGeom>
              <a:avLst/>
              <a:gdLst>
                <a:gd name="connsiteX0" fmla="*/ 0 w 1844703"/>
                <a:gd name="connsiteY0" fmla="*/ 0 h 453225"/>
                <a:gd name="connsiteX1" fmla="*/ 870668 w 1844703"/>
                <a:gd name="connsiteY1" fmla="*/ 369736 h 453225"/>
                <a:gd name="connsiteX2" fmla="*/ 1844703 w 1844703"/>
                <a:gd name="connsiteY2" fmla="*/ 453225 h 453225"/>
              </a:gdLst>
              <a:ahLst/>
              <a:cxnLst>
                <a:cxn ang="0">
                  <a:pos x="connsiteX0" y="connsiteY0"/>
                </a:cxn>
                <a:cxn ang="0">
                  <a:pos x="connsiteX1" y="connsiteY1"/>
                </a:cxn>
                <a:cxn ang="0">
                  <a:pos x="connsiteX2" y="connsiteY2"/>
                </a:cxn>
              </a:cxnLst>
              <a:rect l="l" t="t" r="r" b="b"/>
              <a:pathLst>
                <a:path w="1844703" h="453225">
                  <a:moveTo>
                    <a:pt x="0" y="0"/>
                  </a:moveTo>
                  <a:cubicBezTo>
                    <a:pt x="281609" y="147099"/>
                    <a:pt x="563218" y="294199"/>
                    <a:pt x="870668" y="369736"/>
                  </a:cubicBezTo>
                  <a:cubicBezTo>
                    <a:pt x="1178119" y="445274"/>
                    <a:pt x="1511411" y="449249"/>
                    <a:pt x="1844703" y="453225"/>
                  </a:cubicBezTo>
                </a:path>
              </a:pathLst>
            </a:custGeom>
            <a:ln>
              <a:headEnd type="triangl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lnSpc>
                  <a:spcPct val="120000"/>
                </a:lnSpc>
              </a:pPr>
              <a:endParaRPr lang="zh-CN" altLang="en-US">
                <a:cs typeface="+mn-ea"/>
                <a:sym typeface="+mn-lt"/>
              </a:endParaRPr>
            </a:p>
          </p:txBody>
        </p:sp>
        <p:sp>
          <p:nvSpPr>
            <p:cNvPr id="36" name="文本框 35">
              <a:extLst>
                <a:ext uri="{FF2B5EF4-FFF2-40B4-BE49-F238E27FC236}">
                  <a16:creationId xmlns:a16="http://schemas.microsoft.com/office/drawing/2014/main" id="{15A0F08C-DDDC-DD84-3C4E-3D106E6A0D4B}"/>
                </a:ext>
              </a:extLst>
            </p:cNvPr>
            <p:cNvSpPr txBox="1"/>
            <p:nvPr/>
          </p:nvSpPr>
          <p:spPr>
            <a:xfrm>
              <a:off x="2196502" y="3338168"/>
              <a:ext cx="1412566" cy="328551"/>
            </a:xfrm>
            <a:prstGeom prst="rect">
              <a:avLst/>
            </a:prstGeom>
            <a:noFill/>
          </p:spPr>
          <p:txBody>
            <a:bodyPr wrap="none" rtlCol="0">
              <a:spAutoFit/>
            </a:bodyPr>
            <a:lstStyle/>
            <a:p>
              <a:pPr>
                <a:lnSpc>
                  <a:spcPct val="120000"/>
                </a:lnSpc>
              </a:pPr>
              <a:r>
                <a:rPr lang="en-US" altLang="zh-CN" sz="1400" dirty="0">
                  <a:cs typeface="+mn-ea"/>
                  <a:sym typeface="+mn-lt"/>
                </a:rPr>
                <a:t>DHCP</a:t>
              </a:r>
              <a:r>
                <a:rPr lang="zh-CN" altLang="en-US" sz="1400" dirty="0">
                  <a:cs typeface="+mn-ea"/>
                  <a:sym typeface="+mn-lt"/>
                </a:rPr>
                <a:t>协议报文</a:t>
              </a:r>
            </a:p>
          </p:txBody>
        </p:sp>
      </p:grpSp>
      <p:sp>
        <p:nvSpPr>
          <p:cNvPr id="37" name="文本框 36">
            <a:extLst>
              <a:ext uri="{FF2B5EF4-FFF2-40B4-BE49-F238E27FC236}">
                <a16:creationId xmlns:a16="http://schemas.microsoft.com/office/drawing/2014/main" id="{94B71B46-1033-64DC-F5C2-E723FC965447}"/>
              </a:ext>
            </a:extLst>
          </p:cNvPr>
          <p:cNvSpPr txBox="1"/>
          <p:nvPr/>
        </p:nvSpPr>
        <p:spPr>
          <a:xfrm>
            <a:off x="4985468" y="6086963"/>
            <a:ext cx="2130711" cy="328551"/>
          </a:xfrm>
          <a:prstGeom prst="rect">
            <a:avLst/>
          </a:prstGeom>
          <a:noFill/>
        </p:spPr>
        <p:txBody>
          <a:bodyPr wrap="none" rtlCol="0">
            <a:spAutoFit/>
          </a:bodyPr>
          <a:lstStyle/>
          <a:p>
            <a:pPr>
              <a:lnSpc>
                <a:spcPct val="120000"/>
              </a:lnSpc>
            </a:pPr>
            <a:r>
              <a:rPr lang="zh-CN" altLang="en-US" sz="1400" dirty="0">
                <a:cs typeface="+mn-ea"/>
                <a:sym typeface="+mn-lt"/>
              </a:rPr>
              <a:t>局域网内</a:t>
            </a:r>
            <a:r>
              <a:rPr lang="en-US" altLang="zh-CN" sz="1400" dirty="0">
                <a:cs typeface="+mn-ea"/>
                <a:sym typeface="+mn-lt"/>
              </a:rPr>
              <a:t>DHCP</a:t>
            </a:r>
            <a:r>
              <a:rPr lang="zh-CN" altLang="en-US" sz="1400" dirty="0">
                <a:cs typeface="+mn-ea"/>
                <a:sym typeface="+mn-lt"/>
              </a:rPr>
              <a:t>工作原理</a:t>
            </a:r>
          </a:p>
        </p:txBody>
      </p:sp>
    </p:spTree>
    <p:extLst>
      <p:ext uri="{BB962C8B-B14F-4D97-AF65-F5344CB8AC3E}">
        <p14:creationId xmlns:p14="http://schemas.microsoft.com/office/powerpoint/2010/main" val="36402732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6E4182-CC07-5D0A-AE3F-AD944D251932}"/>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DHCP</a:t>
            </a:r>
            <a:r>
              <a:rPr lang="zh-CN" altLang="en-US" sz="3200" dirty="0">
                <a:latin typeface="+mn-lt"/>
                <a:ea typeface="+mn-ea"/>
                <a:cs typeface="+mn-ea"/>
                <a:sym typeface="+mn-lt"/>
              </a:rPr>
              <a:t>工作原理 </a:t>
            </a:r>
            <a:r>
              <a:rPr lang="en-US" altLang="zh-CN" sz="3200" dirty="0">
                <a:latin typeface="+mn-lt"/>
                <a:ea typeface="+mn-ea"/>
                <a:cs typeface="+mn-ea"/>
                <a:sym typeface="+mn-lt"/>
              </a:rPr>
              <a:t>– </a:t>
            </a:r>
            <a:r>
              <a:rPr lang="zh-CN" altLang="en-US" sz="3200" dirty="0">
                <a:latin typeface="+mn-lt"/>
                <a:ea typeface="+mn-ea"/>
                <a:cs typeface="+mn-ea"/>
                <a:sym typeface="+mn-lt"/>
              </a:rPr>
              <a:t>跨网段</a:t>
            </a:r>
          </a:p>
        </p:txBody>
      </p:sp>
      <p:sp>
        <p:nvSpPr>
          <p:cNvPr id="3" name="内容占位符 2">
            <a:extLst>
              <a:ext uri="{FF2B5EF4-FFF2-40B4-BE49-F238E27FC236}">
                <a16:creationId xmlns:a16="http://schemas.microsoft.com/office/drawing/2014/main" id="{AD4885B0-CF63-599F-5E33-9D360E612612}"/>
              </a:ext>
            </a:extLst>
          </p:cNvPr>
          <p:cNvSpPr>
            <a:spLocks noGrp="1"/>
          </p:cNvSpPr>
          <p:nvPr>
            <p:ph idx="1"/>
          </p:nvPr>
        </p:nvSpPr>
        <p:spPr>
          <a:xfrm>
            <a:off x="660400" y="1130299"/>
            <a:ext cx="10858500" cy="2657559"/>
          </a:xfrm>
        </p:spPr>
        <p:txBody>
          <a:bodyPr vert="horz" lIns="91440" tIns="45720" rIns="91440" bIns="45720" rtlCol="0">
            <a:normAutofit fontScale="92500" lnSpcReduction="2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并不是每个网络上都必须部署 </a:t>
            </a:r>
            <a:r>
              <a:rPr lang="en-US" altLang="zh-CN" sz="2400" dirty="0">
                <a:solidFill>
                  <a:schemeClr val="accent1"/>
                </a:solidFill>
                <a:cs typeface="+mn-ea"/>
                <a:sym typeface="+mn-lt"/>
              </a:rPr>
              <a:t>DHCP </a:t>
            </a:r>
            <a:r>
              <a:rPr lang="zh-CN" altLang="en-US" sz="2400" dirty="0">
                <a:solidFill>
                  <a:schemeClr val="accent1"/>
                </a:solidFill>
                <a:cs typeface="+mn-ea"/>
                <a:sym typeface="+mn-lt"/>
              </a:rPr>
              <a:t>服务器，一个组织可以只部署一台</a:t>
            </a:r>
            <a:r>
              <a:rPr lang="en-US" altLang="zh-CN" sz="2400" dirty="0">
                <a:solidFill>
                  <a:schemeClr val="accent1"/>
                </a:solidFill>
                <a:cs typeface="+mn-ea"/>
                <a:sym typeface="+mn-lt"/>
              </a:rPr>
              <a:t>DHCP</a:t>
            </a:r>
            <a:r>
              <a:rPr lang="zh-CN" altLang="en-US" sz="2400" dirty="0">
                <a:solidFill>
                  <a:schemeClr val="accent1"/>
                </a:solidFill>
                <a:cs typeface="+mn-ea"/>
                <a:sym typeface="+mn-lt"/>
              </a:rPr>
              <a:t>服务器来管理多个网段的配置，同时设置 </a:t>
            </a:r>
            <a:r>
              <a:rPr lang="en-US" altLang="zh-CN" sz="2400" dirty="0">
                <a:solidFill>
                  <a:schemeClr val="accent1"/>
                </a:solidFill>
                <a:cs typeface="+mn-ea"/>
                <a:sym typeface="+mn-lt"/>
              </a:rPr>
              <a:t>DHCP </a:t>
            </a:r>
            <a:r>
              <a:rPr lang="zh-CN" altLang="en-US" sz="2400" dirty="0">
                <a:solidFill>
                  <a:schemeClr val="accent1"/>
                </a:solidFill>
                <a:cs typeface="+mn-ea"/>
                <a:sym typeface="+mn-lt"/>
              </a:rPr>
              <a:t>中继</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当</a:t>
            </a:r>
            <a:r>
              <a:rPr lang="en-US" altLang="zh-CN" sz="2400" dirty="0">
                <a:solidFill>
                  <a:schemeClr val="accent1"/>
                </a:solidFill>
                <a:cs typeface="+mn-ea"/>
                <a:sym typeface="+mn-lt"/>
              </a:rPr>
              <a:t>DHCP</a:t>
            </a:r>
            <a:r>
              <a:rPr lang="zh-CN" altLang="en-US" sz="2400" dirty="0">
                <a:solidFill>
                  <a:schemeClr val="accent1"/>
                </a:solidFill>
                <a:cs typeface="+mn-ea"/>
                <a:sym typeface="+mn-lt"/>
              </a:rPr>
              <a:t>客户端与</a:t>
            </a:r>
            <a:r>
              <a:rPr lang="en-US" altLang="zh-CN" sz="2400" dirty="0">
                <a:solidFill>
                  <a:schemeClr val="accent1"/>
                </a:solidFill>
                <a:cs typeface="+mn-ea"/>
                <a:sym typeface="+mn-lt"/>
              </a:rPr>
              <a:t>DHCP</a:t>
            </a:r>
            <a:r>
              <a:rPr lang="zh-CN" altLang="en-US" sz="2400" dirty="0">
                <a:solidFill>
                  <a:schemeClr val="accent1"/>
                </a:solidFill>
                <a:cs typeface="+mn-ea"/>
                <a:sym typeface="+mn-lt"/>
              </a:rPr>
              <a:t>服务器不在同一个网段时，必须部署</a:t>
            </a:r>
            <a:r>
              <a:rPr lang="en-US" altLang="zh-CN" sz="2400" dirty="0">
                <a:solidFill>
                  <a:schemeClr val="accent1"/>
                </a:solidFill>
                <a:cs typeface="+mn-ea"/>
                <a:sym typeface="+mn-lt"/>
              </a:rPr>
              <a:t>DHCP</a:t>
            </a:r>
            <a:r>
              <a:rPr lang="zh-CN" altLang="en-US" sz="2400" dirty="0">
                <a:solidFill>
                  <a:schemeClr val="accent1"/>
                </a:solidFill>
                <a:cs typeface="+mn-ea"/>
                <a:sym typeface="+mn-lt"/>
              </a:rPr>
              <a:t>中继来转发</a:t>
            </a:r>
            <a:r>
              <a:rPr lang="en-US" altLang="zh-CN" sz="2400" dirty="0">
                <a:solidFill>
                  <a:schemeClr val="accent1"/>
                </a:solidFill>
                <a:cs typeface="+mn-ea"/>
                <a:sym typeface="+mn-lt"/>
              </a:rPr>
              <a:t>DHCP</a:t>
            </a:r>
            <a:r>
              <a:rPr lang="zh-CN" altLang="en-US" sz="2400" dirty="0">
                <a:solidFill>
                  <a:schemeClr val="accent1"/>
                </a:solidFill>
                <a:cs typeface="+mn-ea"/>
                <a:sym typeface="+mn-lt"/>
              </a:rPr>
              <a:t>客户端和</a:t>
            </a:r>
            <a:r>
              <a:rPr lang="en-US" altLang="zh-CN" sz="2400" dirty="0">
                <a:solidFill>
                  <a:schemeClr val="accent1"/>
                </a:solidFill>
                <a:cs typeface="+mn-ea"/>
                <a:sym typeface="+mn-lt"/>
              </a:rPr>
              <a:t>DHCP</a:t>
            </a:r>
            <a:r>
              <a:rPr lang="zh-CN" altLang="en-US" sz="2400" dirty="0">
                <a:solidFill>
                  <a:schemeClr val="accent1"/>
                </a:solidFill>
                <a:cs typeface="+mn-ea"/>
                <a:sym typeface="+mn-lt"/>
              </a:rPr>
              <a:t>服务器之间的</a:t>
            </a:r>
            <a:r>
              <a:rPr lang="en-US" altLang="zh-CN" sz="2400" dirty="0">
                <a:solidFill>
                  <a:schemeClr val="accent1"/>
                </a:solidFill>
                <a:cs typeface="+mn-ea"/>
                <a:sym typeface="+mn-lt"/>
              </a:rPr>
              <a:t>DHCP</a:t>
            </a:r>
            <a:r>
              <a:rPr lang="zh-CN" altLang="en-US" sz="2400" dirty="0">
                <a:solidFill>
                  <a:schemeClr val="accent1"/>
                </a:solidFill>
                <a:cs typeface="+mn-ea"/>
                <a:sym typeface="+mn-lt"/>
              </a:rPr>
              <a:t>报文：</a:t>
            </a:r>
            <a:endParaRPr lang="en-US" altLang="zh-CN" sz="24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在</a:t>
            </a:r>
            <a:r>
              <a:rPr lang="en-US" altLang="zh-CN" sz="2000" dirty="0">
                <a:solidFill>
                  <a:schemeClr val="accent1"/>
                </a:solidFill>
                <a:cs typeface="+mn-ea"/>
                <a:sym typeface="+mn-lt"/>
              </a:rPr>
              <a:t>DHCP</a:t>
            </a:r>
            <a:r>
              <a:rPr lang="zh-CN" altLang="en-US" sz="2000" dirty="0">
                <a:solidFill>
                  <a:schemeClr val="accent1"/>
                </a:solidFill>
                <a:cs typeface="+mn-ea"/>
                <a:sym typeface="+mn-lt"/>
              </a:rPr>
              <a:t>客户端看来，</a:t>
            </a:r>
            <a:r>
              <a:rPr lang="en-US" altLang="zh-CN" sz="2000" dirty="0">
                <a:solidFill>
                  <a:schemeClr val="accent1"/>
                </a:solidFill>
                <a:cs typeface="+mn-ea"/>
                <a:sym typeface="+mn-lt"/>
              </a:rPr>
              <a:t>DHCP</a:t>
            </a:r>
            <a:r>
              <a:rPr lang="zh-CN" altLang="en-US" sz="2000" dirty="0">
                <a:solidFill>
                  <a:schemeClr val="accent1"/>
                </a:solidFill>
                <a:cs typeface="+mn-ea"/>
                <a:sym typeface="+mn-lt"/>
              </a:rPr>
              <a:t>中继就像</a:t>
            </a:r>
            <a:r>
              <a:rPr lang="en-US" altLang="zh-CN" sz="2000" dirty="0">
                <a:solidFill>
                  <a:schemeClr val="accent1"/>
                </a:solidFill>
                <a:cs typeface="+mn-ea"/>
                <a:sym typeface="+mn-lt"/>
              </a:rPr>
              <a:t>DHCP</a:t>
            </a:r>
            <a:r>
              <a:rPr lang="zh-CN" altLang="en-US" sz="2000" dirty="0">
                <a:solidFill>
                  <a:schemeClr val="accent1"/>
                </a:solidFill>
                <a:cs typeface="+mn-ea"/>
                <a:sym typeface="+mn-lt"/>
              </a:rPr>
              <a:t>服务器，</a:t>
            </a:r>
            <a:r>
              <a:rPr lang="en-US" altLang="zh-CN" sz="2000" dirty="0">
                <a:solidFill>
                  <a:schemeClr val="accent1"/>
                </a:solidFill>
                <a:cs typeface="+mn-ea"/>
                <a:sym typeface="+mn-lt"/>
              </a:rPr>
              <a:t>DHCP </a:t>
            </a:r>
            <a:r>
              <a:rPr lang="zh-CN" altLang="en-US" sz="2000" dirty="0">
                <a:solidFill>
                  <a:schemeClr val="accent1"/>
                </a:solidFill>
                <a:cs typeface="+mn-ea"/>
                <a:sym typeface="+mn-lt"/>
              </a:rPr>
              <a:t>中继收到主机发送的发现报文后，以单播方式向 </a:t>
            </a:r>
            <a:r>
              <a:rPr lang="en-US" altLang="zh-CN" sz="2000" dirty="0">
                <a:solidFill>
                  <a:schemeClr val="accent1"/>
                </a:solidFill>
                <a:cs typeface="+mn-ea"/>
                <a:sym typeface="+mn-lt"/>
              </a:rPr>
              <a:t>DHCP </a:t>
            </a:r>
            <a:r>
              <a:rPr lang="zh-CN" altLang="en-US" sz="2000" dirty="0">
                <a:solidFill>
                  <a:schemeClr val="accent1"/>
                </a:solidFill>
                <a:cs typeface="+mn-ea"/>
                <a:sym typeface="+mn-lt"/>
              </a:rPr>
              <a:t>服务器转发此报文</a:t>
            </a:r>
            <a:endParaRPr lang="en-US" altLang="zh-CN" sz="2000" dirty="0">
              <a:solidFill>
                <a:schemeClr val="accent1"/>
              </a:solidFill>
              <a:cs typeface="+mn-ea"/>
              <a:sym typeface="+mn-lt"/>
            </a:endParaRP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在</a:t>
            </a:r>
            <a:r>
              <a:rPr lang="en-US" altLang="zh-CN" sz="2000" dirty="0">
                <a:solidFill>
                  <a:schemeClr val="accent1"/>
                </a:solidFill>
                <a:cs typeface="+mn-ea"/>
                <a:sym typeface="+mn-lt"/>
              </a:rPr>
              <a:t>DHCP</a:t>
            </a:r>
            <a:r>
              <a:rPr lang="zh-CN" altLang="en-US" sz="2000" dirty="0">
                <a:solidFill>
                  <a:schemeClr val="accent1"/>
                </a:solidFill>
                <a:cs typeface="+mn-ea"/>
                <a:sym typeface="+mn-lt"/>
              </a:rPr>
              <a:t>服务器看来，</a:t>
            </a:r>
            <a:r>
              <a:rPr lang="en-US" altLang="zh-CN" sz="2000" dirty="0">
                <a:solidFill>
                  <a:schemeClr val="accent1"/>
                </a:solidFill>
                <a:cs typeface="+mn-ea"/>
                <a:sym typeface="+mn-lt"/>
              </a:rPr>
              <a:t>DHCP</a:t>
            </a:r>
            <a:r>
              <a:rPr lang="zh-CN" altLang="en-US" sz="2000" dirty="0">
                <a:solidFill>
                  <a:schemeClr val="accent1"/>
                </a:solidFill>
                <a:cs typeface="+mn-ea"/>
                <a:sym typeface="+mn-lt"/>
              </a:rPr>
              <a:t>中继就像</a:t>
            </a:r>
            <a:r>
              <a:rPr lang="en-US" altLang="zh-CN" sz="2000" dirty="0">
                <a:solidFill>
                  <a:schemeClr val="accent1"/>
                </a:solidFill>
                <a:cs typeface="+mn-ea"/>
                <a:sym typeface="+mn-lt"/>
              </a:rPr>
              <a:t>DHCP</a:t>
            </a:r>
            <a:r>
              <a:rPr lang="zh-CN" altLang="en-US" sz="2000" dirty="0">
                <a:solidFill>
                  <a:schemeClr val="accent1"/>
                </a:solidFill>
                <a:cs typeface="+mn-ea"/>
                <a:sym typeface="+mn-lt"/>
              </a:rPr>
              <a:t>客户端，</a:t>
            </a:r>
            <a:r>
              <a:rPr lang="en-US" altLang="zh-CN" sz="2000" dirty="0">
                <a:solidFill>
                  <a:schemeClr val="accent1"/>
                </a:solidFill>
                <a:cs typeface="+mn-ea"/>
                <a:sym typeface="+mn-lt"/>
              </a:rPr>
              <a:t>DHCP </a:t>
            </a:r>
            <a:r>
              <a:rPr lang="zh-CN" altLang="en-US" sz="2000" dirty="0">
                <a:solidFill>
                  <a:schemeClr val="accent1"/>
                </a:solidFill>
                <a:cs typeface="+mn-ea"/>
                <a:sym typeface="+mn-lt"/>
              </a:rPr>
              <a:t>中继收到服务器回复的报文后，将此报文发回给主机</a:t>
            </a:r>
            <a:endParaRPr lang="en-US" altLang="zh-CN" sz="2000" dirty="0">
              <a:solidFill>
                <a:schemeClr val="accent1"/>
              </a:solidFill>
              <a:cs typeface="+mn-ea"/>
              <a:sym typeface="+mn-lt"/>
            </a:endParaRP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4" name="日期占位符 3">
            <a:extLst>
              <a:ext uri="{FF2B5EF4-FFF2-40B4-BE49-F238E27FC236}">
                <a16:creationId xmlns:a16="http://schemas.microsoft.com/office/drawing/2014/main" id="{E0EDD7B0-0AE4-E749-B918-1AD84216A1AB}"/>
              </a:ext>
            </a:extLst>
          </p:cNvPr>
          <p:cNvSpPr>
            <a:spLocks noGrp="1"/>
          </p:cNvSpPr>
          <p:nvPr>
            <p:ph type="dt" sz="half" idx="10"/>
          </p:nvPr>
        </p:nvSpPr>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D1CB05E-4537-849B-69EF-564B9CFB1729}"/>
              </a:ext>
            </a:extLst>
          </p:cNvPr>
          <p:cNvSpPr>
            <a:spLocks noGrp="1"/>
          </p:cNvSpPr>
          <p:nvPr>
            <p:ph type="ftr" sz="quarter" idx="11"/>
          </p:nvPr>
        </p:nvSpPr>
        <p:spPr/>
        <p:txBody>
          <a:bodyPr/>
          <a:lstStyle/>
          <a:p>
            <a:pPr>
              <a:lnSpc>
                <a:spcPct val="120000"/>
              </a:lnSpc>
            </a:pPr>
            <a:endParaRPr lang="en-US" dirty="0">
              <a:cs typeface="+mn-ea"/>
              <a:sym typeface="+mn-lt"/>
            </a:endParaRPr>
          </a:p>
        </p:txBody>
      </p:sp>
      <p:sp>
        <p:nvSpPr>
          <p:cNvPr id="6" name="灯片编号占位符 5">
            <a:extLst>
              <a:ext uri="{FF2B5EF4-FFF2-40B4-BE49-F238E27FC236}">
                <a16:creationId xmlns:a16="http://schemas.microsoft.com/office/drawing/2014/main" id="{309E6787-9169-3D17-F568-77E6E94E6B79}"/>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88</a:t>
            </a:fld>
            <a:endParaRPr lang="en-US">
              <a:cs typeface="+mn-ea"/>
              <a:sym typeface="+mn-lt"/>
            </a:endParaRPr>
          </a:p>
        </p:txBody>
      </p:sp>
      <p:grpSp>
        <p:nvGrpSpPr>
          <p:cNvPr id="7" name="组合 6">
            <a:extLst>
              <a:ext uri="{FF2B5EF4-FFF2-40B4-BE49-F238E27FC236}">
                <a16:creationId xmlns:a16="http://schemas.microsoft.com/office/drawing/2014/main" id="{11DC60CB-FB47-551C-456C-DCEED8972638}"/>
              </a:ext>
            </a:extLst>
          </p:cNvPr>
          <p:cNvGrpSpPr/>
          <p:nvPr/>
        </p:nvGrpSpPr>
        <p:grpSpPr>
          <a:xfrm>
            <a:off x="2079366" y="3734967"/>
            <a:ext cx="7365398" cy="2418224"/>
            <a:chOff x="2321880" y="3615696"/>
            <a:chExt cx="7365398" cy="2418224"/>
          </a:xfrm>
        </p:grpSpPr>
        <p:pic>
          <p:nvPicPr>
            <p:cNvPr id="8" name="图形 7">
              <a:extLst>
                <a:ext uri="{FF2B5EF4-FFF2-40B4-BE49-F238E27FC236}">
                  <a16:creationId xmlns:a16="http://schemas.microsoft.com/office/drawing/2014/main" id="{5BC91A71-F62D-FFC0-4D76-C460B4E82C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5805" y="5059109"/>
              <a:ext cx="537489" cy="537489"/>
            </a:xfrm>
            <a:prstGeom prst="rect">
              <a:avLst/>
            </a:prstGeom>
          </p:spPr>
        </p:pic>
        <p:pic>
          <p:nvPicPr>
            <p:cNvPr id="9" name="图形 8">
              <a:extLst>
                <a:ext uri="{FF2B5EF4-FFF2-40B4-BE49-F238E27FC236}">
                  <a16:creationId xmlns:a16="http://schemas.microsoft.com/office/drawing/2014/main" id="{A762ADA2-E659-C690-C875-4B8DFF8051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4871" y="4320017"/>
              <a:ext cx="627071" cy="474782"/>
            </a:xfrm>
            <a:prstGeom prst="rect">
              <a:avLst/>
            </a:prstGeom>
          </p:spPr>
        </p:pic>
        <p:pic>
          <p:nvPicPr>
            <p:cNvPr id="10" name="图形 9">
              <a:extLst>
                <a:ext uri="{FF2B5EF4-FFF2-40B4-BE49-F238E27FC236}">
                  <a16:creationId xmlns:a16="http://schemas.microsoft.com/office/drawing/2014/main" id="{65AC185F-FBB4-C20D-7976-60FACF341F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9347" y="4308424"/>
              <a:ext cx="541969" cy="474783"/>
            </a:xfrm>
            <a:prstGeom prst="rect">
              <a:avLst/>
            </a:prstGeom>
          </p:spPr>
        </p:pic>
        <p:pic>
          <p:nvPicPr>
            <p:cNvPr id="11" name="图形 10">
              <a:extLst>
                <a:ext uri="{FF2B5EF4-FFF2-40B4-BE49-F238E27FC236}">
                  <a16:creationId xmlns:a16="http://schemas.microsoft.com/office/drawing/2014/main" id="{00061DE9-552F-ABA8-53A4-24D3734BD7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4871" y="5182734"/>
              <a:ext cx="627071" cy="474782"/>
            </a:xfrm>
            <a:prstGeom prst="rect">
              <a:avLst/>
            </a:prstGeom>
          </p:spPr>
        </p:pic>
        <p:cxnSp>
          <p:nvCxnSpPr>
            <p:cNvPr id="12" name="直接连接符 11">
              <a:extLst>
                <a:ext uri="{FF2B5EF4-FFF2-40B4-BE49-F238E27FC236}">
                  <a16:creationId xmlns:a16="http://schemas.microsoft.com/office/drawing/2014/main" id="{99710FCE-42EB-5836-FDA9-DF373E236D43}"/>
                </a:ext>
              </a:extLst>
            </p:cNvPr>
            <p:cNvCxnSpPr/>
            <p:nvPr/>
          </p:nvCxnSpPr>
          <p:spPr>
            <a:xfrm>
              <a:off x="3554910" y="4320017"/>
              <a:ext cx="0" cy="13374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FECDFEA1-D619-C474-B73C-B831B14FF237}"/>
                </a:ext>
              </a:extLst>
            </p:cNvPr>
            <p:cNvCxnSpPr>
              <a:cxnSpLocks/>
              <a:stCxn id="8" idx="1"/>
            </p:cNvCxnSpPr>
            <p:nvPr/>
          </p:nvCxnSpPr>
          <p:spPr>
            <a:xfrm flipH="1">
              <a:off x="3554910" y="5327854"/>
              <a:ext cx="2340895" cy="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9E3298B6-0F19-CD2A-4057-0326C49DFE18}"/>
                </a:ext>
              </a:extLst>
            </p:cNvPr>
            <p:cNvCxnSpPr>
              <a:stCxn id="9" idx="3"/>
            </p:cNvCxnSpPr>
            <p:nvPr/>
          </p:nvCxnSpPr>
          <p:spPr>
            <a:xfrm>
              <a:off x="3221942" y="4557408"/>
              <a:ext cx="332968" cy="0"/>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740BE8B8-C1E8-E151-5EEE-CA6EBAAC1866}"/>
                </a:ext>
              </a:extLst>
            </p:cNvPr>
            <p:cNvCxnSpPr>
              <a:stCxn id="11" idx="3"/>
            </p:cNvCxnSpPr>
            <p:nvPr/>
          </p:nvCxnSpPr>
          <p:spPr>
            <a:xfrm>
              <a:off x="3221942" y="5420125"/>
              <a:ext cx="332968" cy="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EA03C023-0FBE-3EB9-511D-545618E48B1B}"/>
                </a:ext>
              </a:extLst>
            </p:cNvPr>
            <p:cNvCxnSpPr>
              <a:cxnSpLocks/>
              <a:stCxn id="19" idx="3"/>
              <a:endCxn id="10" idx="1"/>
            </p:cNvCxnSpPr>
            <p:nvPr/>
          </p:nvCxnSpPr>
          <p:spPr>
            <a:xfrm>
              <a:off x="6433293" y="4545816"/>
              <a:ext cx="2316054" cy="0"/>
            </a:xfrm>
            <a:prstGeom prst="line">
              <a:avLst/>
            </a:prstGeom>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69E6C0B9-E0C3-C7A8-D1B4-5CD3D23C7A2F}"/>
                </a:ext>
              </a:extLst>
            </p:cNvPr>
            <p:cNvSpPr txBox="1"/>
            <p:nvPr/>
          </p:nvSpPr>
          <p:spPr>
            <a:xfrm>
              <a:off x="8454248" y="5705369"/>
              <a:ext cx="1233030" cy="328551"/>
            </a:xfrm>
            <a:prstGeom prst="rect">
              <a:avLst/>
            </a:prstGeom>
            <a:noFill/>
          </p:spPr>
          <p:txBody>
            <a:bodyPr wrap="none" rtlCol="0">
              <a:spAutoFit/>
            </a:bodyPr>
            <a:lstStyle/>
            <a:p>
              <a:pPr>
                <a:lnSpc>
                  <a:spcPct val="120000"/>
                </a:lnSpc>
              </a:pPr>
              <a:r>
                <a:rPr lang="en-US" altLang="zh-CN" sz="1400" dirty="0">
                  <a:cs typeface="+mn-ea"/>
                  <a:sym typeface="+mn-lt"/>
                </a:rPr>
                <a:t>DHCP</a:t>
              </a:r>
              <a:r>
                <a:rPr lang="zh-CN" altLang="en-US" sz="1400" dirty="0">
                  <a:cs typeface="+mn-ea"/>
                  <a:sym typeface="+mn-lt"/>
                </a:rPr>
                <a:t>服务器</a:t>
              </a:r>
            </a:p>
          </p:txBody>
        </p:sp>
        <p:sp>
          <p:nvSpPr>
            <p:cNvPr id="18" name="文本框 17">
              <a:extLst>
                <a:ext uri="{FF2B5EF4-FFF2-40B4-BE49-F238E27FC236}">
                  <a16:creationId xmlns:a16="http://schemas.microsoft.com/office/drawing/2014/main" id="{3734DB3F-BF84-83C6-ADE5-11673AE93077}"/>
                </a:ext>
              </a:extLst>
            </p:cNvPr>
            <p:cNvSpPr txBox="1"/>
            <p:nvPr/>
          </p:nvSpPr>
          <p:spPr>
            <a:xfrm>
              <a:off x="2321880" y="5705369"/>
              <a:ext cx="1233030" cy="328551"/>
            </a:xfrm>
            <a:prstGeom prst="rect">
              <a:avLst/>
            </a:prstGeom>
            <a:noFill/>
          </p:spPr>
          <p:txBody>
            <a:bodyPr wrap="none" rtlCol="0">
              <a:spAutoFit/>
            </a:bodyPr>
            <a:lstStyle/>
            <a:p>
              <a:pPr>
                <a:lnSpc>
                  <a:spcPct val="120000"/>
                </a:lnSpc>
              </a:pPr>
              <a:r>
                <a:rPr lang="en-US" altLang="zh-CN" sz="1400" dirty="0">
                  <a:cs typeface="+mn-ea"/>
                  <a:sym typeface="+mn-lt"/>
                </a:rPr>
                <a:t>DHCP</a:t>
              </a:r>
              <a:r>
                <a:rPr lang="zh-CN" altLang="en-US" sz="1400" dirty="0">
                  <a:cs typeface="+mn-ea"/>
                  <a:sym typeface="+mn-lt"/>
                </a:rPr>
                <a:t>客户端</a:t>
              </a:r>
            </a:p>
          </p:txBody>
        </p:sp>
        <p:pic>
          <p:nvPicPr>
            <p:cNvPr id="19" name="图形 18">
              <a:extLst>
                <a:ext uri="{FF2B5EF4-FFF2-40B4-BE49-F238E27FC236}">
                  <a16:creationId xmlns:a16="http://schemas.microsoft.com/office/drawing/2014/main" id="{E62520DB-E036-3A24-81D4-E7B38E00E6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5805" y="4277072"/>
              <a:ext cx="537488" cy="537488"/>
            </a:xfrm>
            <a:prstGeom prst="rect">
              <a:avLst/>
            </a:prstGeom>
          </p:spPr>
        </p:pic>
        <p:cxnSp>
          <p:nvCxnSpPr>
            <p:cNvPr id="37" name="直接连接符 36">
              <a:extLst>
                <a:ext uri="{FF2B5EF4-FFF2-40B4-BE49-F238E27FC236}">
                  <a16:creationId xmlns:a16="http://schemas.microsoft.com/office/drawing/2014/main" id="{E06FAC3F-4E77-ADCC-37D8-53573396402B}"/>
                </a:ext>
              </a:extLst>
            </p:cNvPr>
            <p:cNvCxnSpPr>
              <a:stCxn id="19" idx="2"/>
              <a:endCxn id="8" idx="0"/>
            </p:cNvCxnSpPr>
            <p:nvPr/>
          </p:nvCxnSpPr>
          <p:spPr>
            <a:xfrm>
              <a:off x="6164549" y="4814560"/>
              <a:ext cx="1" cy="244549"/>
            </a:xfrm>
            <a:prstGeom prst="line">
              <a:avLst/>
            </a:prstGeom>
          </p:spPr>
          <p:style>
            <a:lnRef idx="3">
              <a:schemeClr val="dk1"/>
            </a:lnRef>
            <a:fillRef idx="0">
              <a:schemeClr val="dk1"/>
            </a:fillRef>
            <a:effectRef idx="2">
              <a:schemeClr val="dk1"/>
            </a:effectRef>
            <a:fontRef idx="minor">
              <a:schemeClr val="tx1"/>
            </a:fontRef>
          </p:style>
        </p:cxnSp>
        <p:sp>
          <p:nvSpPr>
            <p:cNvPr id="38" name="文本框 37">
              <a:extLst>
                <a:ext uri="{FF2B5EF4-FFF2-40B4-BE49-F238E27FC236}">
                  <a16:creationId xmlns:a16="http://schemas.microsoft.com/office/drawing/2014/main" id="{B2B9F027-37B5-497B-F741-DBFAA6C24943}"/>
                </a:ext>
              </a:extLst>
            </p:cNvPr>
            <p:cNvSpPr txBox="1"/>
            <p:nvPr/>
          </p:nvSpPr>
          <p:spPr>
            <a:xfrm>
              <a:off x="5169363" y="4772901"/>
              <a:ext cx="1053494" cy="328551"/>
            </a:xfrm>
            <a:prstGeom prst="rect">
              <a:avLst/>
            </a:prstGeom>
            <a:noFill/>
          </p:spPr>
          <p:txBody>
            <a:bodyPr wrap="none" rtlCol="0">
              <a:spAutoFit/>
            </a:bodyPr>
            <a:lstStyle/>
            <a:p>
              <a:pPr>
                <a:lnSpc>
                  <a:spcPct val="120000"/>
                </a:lnSpc>
              </a:pPr>
              <a:r>
                <a:rPr lang="en-US" altLang="zh-CN" sz="1400" b="1" dirty="0">
                  <a:cs typeface="+mn-ea"/>
                  <a:sym typeface="+mn-lt"/>
                </a:rPr>
                <a:t>DHCP</a:t>
              </a:r>
              <a:r>
                <a:rPr lang="zh-CN" altLang="en-US" sz="1400" b="1" dirty="0">
                  <a:cs typeface="+mn-ea"/>
                  <a:sym typeface="+mn-lt"/>
                </a:rPr>
                <a:t>中继</a:t>
              </a:r>
            </a:p>
          </p:txBody>
        </p:sp>
        <p:sp>
          <p:nvSpPr>
            <p:cNvPr id="39" name="文本框 38">
              <a:extLst>
                <a:ext uri="{FF2B5EF4-FFF2-40B4-BE49-F238E27FC236}">
                  <a16:creationId xmlns:a16="http://schemas.microsoft.com/office/drawing/2014/main" id="{31734816-7784-C5A2-B9E5-55F992262659}"/>
                </a:ext>
              </a:extLst>
            </p:cNvPr>
            <p:cNvSpPr txBox="1"/>
            <p:nvPr/>
          </p:nvSpPr>
          <p:spPr>
            <a:xfrm>
              <a:off x="5821846" y="5575029"/>
              <a:ext cx="723275" cy="328551"/>
            </a:xfrm>
            <a:prstGeom prst="rect">
              <a:avLst/>
            </a:prstGeom>
            <a:noFill/>
          </p:spPr>
          <p:txBody>
            <a:bodyPr wrap="none" rtlCol="0">
              <a:spAutoFit/>
            </a:bodyPr>
            <a:lstStyle/>
            <a:p>
              <a:pPr>
                <a:lnSpc>
                  <a:spcPct val="120000"/>
                </a:lnSpc>
              </a:pPr>
              <a:r>
                <a:rPr lang="zh-CN" altLang="en-US" sz="1400" dirty="0">
                  <a:cs typeface="+mn-ea"/>
                  <a:sym typeface="+mn-lt"/>
                </a:rPr>
                <a:t>交换机</a:t>
              </a:r>
            </a:p>
          </p:txBody>
        </p:sp>
        <p:sp>
          <p:nvSpPr>
            <p:cNvPr id="40" name="文本框 39">
              <a:extLst>
                <a:ext uri="{FF2B5EF4-FFF2-40B4-BE49-F238E27FC236}">
                  <a16:creationId xmlns:a16="http://schemas.microsoft.com/office/drawing/2014/main" id="{A477D94D-20AA-B0E5-8C00-32B4FBE75CEA}"/>
                </a:ext>
              </a:extLst>
            </p:cNvPr>
            <p:cNvSpPr txBox="1"/>
            <p:nvPr/>
          </p:nvSpPr>
          <p:spPr>
            <a:xfrm>
              <a:off x="6342640" y="4514010"/>
              <a:ext cx="723275" cy="328551"/>
            </a:xfrm>
            <a:prstGeom prst="rect">
              <a:avLst/>
            </a:prstGeom>
            <a:noFill/>
          </p:spPr>
          <p:txBody>
            <a:bodyPr wrap="none" rtlCol="0">
              <a:spAutoFit/>
            </a:bodyPr>
            <a:lstStyle/>
            <a:p>
              <a:pPr>
                <a:lnSpc>
                  <a:spcPct val="120000"/>
                </a:lnSpc>
              </a:pPr>
              <a:r>
                <a:rPr lang="zh-CN" altLang="en-US" sz="1400" dirty="0">
                  <a:cs typeface="+mn-ea"/>
                  <a:sym typeface="+mn-lt"/>
                </a:rPr>
                <a:t>路由器</a:t>
              </a:r>
            </a:p>
          </p:txBody>
        </p:sp>
        <p:cxnSp>
          <p:nvCxnSpPr>
            <p:cNvPr id="41" name="直接连接符 40">
              <a:extLst>
                <a:ext uri="{FF2B5EF4-FFF2-40B4-BE49-F238E27FC236}">
                  <a16:creationId xmlns:a16="http://schemas.microsoft.com/office/drawing/2014/main" id="{21AC5059-FBE9-F9B3-B848-7B27457C5F4C}"/>
                </a:ext>
              </a:extLst>
            </p:cNvPr>
            <p:cNvCxnSpPr>
              <a:cxnSpLocks/>
            </p:cNvCxnSpPr>
            <p:nvPr/>
          </p:nvCxnSpPr>
          <p:spPr>
            <a:xfrm>
              <a:off x="3643179" y="4320017"/>
              <a:ext cx="2178667" cy="0"/>
            </a:xfrm>
            <a:prstGeom prst="line">
              <a:avLst/>
            </a:prstGeom>
            <a:ln>
              <a:headEnd type="triangl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42" name="直接连接符 41">
              <a:extLst>
                <a:ext uri="{FF2B5EF4-FFF2-40B4-BE49-F238E27FC236}">
                  <a16:creationId xmlns:a16="http://schemas.microsoft.com/office/drawing/2014/main" id="{23879B8C-E17F-6E76-67D7-1D718643D69E}"/>
                </a:ext>
              </a:extLst>
            </p:cNvPr>
            <p:cNvCxnSpPr>
              <a:cxnSpLocks/>
            </p:cNvCxnSpPr>
            <p:nvPr/>
          </p:nvCxnSpPr>
          <p:spPr>
            <a:xfrm>
              <a:off x="6545121" y="4320017"/>
              <a:ext cx="2101922" cy="0"/>
            </a:xfrm>
            <a:prstGeom prst="line">
              <a:avLst/>
            </a:prstGeom>
            <a:ln>
              <a:headEnd type="triangl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43" name="矩形 42">
              <a:extLst>
                <a:ext uri="{FF2B5EF4-FFF2-40B4-BE49-F238E27FC236}">
                  <a16:creationId xmlns:a16="http://schemas.microsoft.com/office/drawing/2014/main" id="{3F72B4E3-465D-33D5-1A84-B52454ACED16}"/>
                </a:ext>
              </a:extLst>
            </p:cNvPr>
            <p:cNvSpPr/>
            <p:nvPr/>
          </p:nvSpPr>
          <p:spPr>
            <a:xfrm>
              <a:off x="4061012" y="3923473"/>
              <a:ext cx="1622932" cy="27432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sz="1400" dirty="0">
                  <a:cs typeface="+mn-ea"/>
                  <a:sym typeface="+mn-lt"/>
                </a:rPr>
                <a:t>DHCPDISCOVER</a:t>
              </a:r>
              <a:endParaRPr lang="zh-CN" altLang="en-US" sz="1400" dirty="0">
                <a:cs typeface="+mn-ea"/>
                <a:sym typeface="+mn-lt"/>
              </a:endParaRPr>
            </a:p>
          </p:txBody>
        </p:sp>
        <p:sp>
          <p:nvSpPr>
            <p:cNvPr id="44" name="矩形 43">
              <a:extLst>
                <a:ext uri="{FF2B5EF4-FFF2-40B4-BE49-F238E27FC236}">
                  <a16:creationId xmlns:a16="http://schemas.microsoft.com/office/drawing/2014/main" id="{755B52E2-7F25-F467-BF4B-41F7653383D3}"/>
                </a:ext>
              </a:extLst>
            </p:cNvPr>
            <p:cNvSpPr/>
            <p:nvPr/>
          </p:nvSpPr>
          <p:spPr>
            <a:xfrm>
              <a:off x="6649784" y="3923473"/>
              <a:ext cx="1622932" cy="27432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r>
                <a:rPr lang="en-US" altLang="zh-CN" sz="1400" dirty="0">
                  <a:cs typeface="+mn-ea"/>
                  <a:sym typeface="+mn-lt"/>
                </a:rPr>
                <a:t>DHCPDISCOVER</a:t>
              </a:r>
              <a:endParaRPr lang="zh-CN" altLang="en-US" sz="1400" dirty="0">
                <a:cs typeface="+mn-ea"/>
                <a:sym typeface="+mn-lt"/>
              </a:endParaRPr>
            </a:p>
          </p:txBody>
        </p:sp>
        <p:sp>
          <p:nvSpPr>
            <p:cNvPr id="45" name="文本框 44">
              <a:extLst>
                <a:ext uri="{FF2B5EF4-FFF2-40B4-BE49-F238E27FC236}">
                  <a16:creationId xmlns:a16="http://schemas.microsoft.com/office/drawing/2014/main" id="{5A17097D-52A1-3E76-0A1B-E29D8C4A7371}"/>
                </a:ext>
              </a:extLst>
            </p:cNvPr>
            <p:cNvSpPr txBox="1"/>
            <p:nvPr/>
          </p:nvSpPr>
          <p:spPr>
            <a:xfrm>
              <a:off x="4600608" y="3615696"/>
              <a:ext cx="543739" cy="328551"/>
            </a:xfrm>
            <a:prstGeom prst="rect">
              <a:avLst/>
            </a:prstGeom>
            <a:noFill/>
          </p:spPr>
          <p:txBody>
            <a:bodyPr wrap="none" rtlCol="0">
              <a:spAutoFit/>
            </a:bodyPr>
            <a:lstStyle/>
            <a:p>
              <a:pPr>
                <a:lnSpc>
                  <a:spcPct val="120000"/>
                </a:lnSpc>
              </a:pPr>
              <a:r>
                <a:rPr lang="zh-CN" altLang="en-US" sz="1400" dirty="0">
                  <a:cs typeface="+mn-ea"/>
                  <a:sym typeface="+mn-lt"/>
                </a:rPr>
                <a:t>广播</a:t>
              </a:r>
            </a:p>
          </p:txBody>
        </p:sp>
        <p:sp>
          <p:nvSpPr>
            <p:cNvPr id="46" name="文本框 45">
              <a:extLst>
                <a:ext uri="{FF2B5EF4-FFF2-40B4-BE49-F238E27FC236}">
                  <a16:creationId xmlns:a16="http://schemas.microsoft.com/office/drawing/2014/main" id="{E6F9BD70-BD9C-E7A0-6B03-44F3DD32AACD}"/>
                </a:ext>
              </a:extLst>
            </p:cNvPr>
            <p:cNvSpPr txBox="1"/>
            <p:nvPr/>
          </p:nvSpPr>
          <p:spPr>
            <a:xfrm>
              <a:off x="7189380" y="3615696"/>
              <a:ext cx="543739" cy="328551"/>
            </a:xfrm>
            <a:prstGeom prst="rect">
              <a:avLst/>
            </a:prstGeom>
            <a:noFill/>
          </p:spPr>
          <p:txBody>
            <a:bodyPr wrap="none" rtlCol="0">
              <a:spAutoFit/>
            </a:bodyPr>
            <a:lstStyle/>
            <a:p>
              <a:pPr>
                <a:lnSpc>
                  <a:spcPct val="120000"/>
                </a:lnSpc>
              </a:pPr>
              <a:r>
                <a:rPr lang="zh-CN" altLang="en-US" sz="1400" dirty="0">
                  <a:cs typeface="+mn-ea"/>
                  <a:sym typeface="+mn-lt"/>
                </a:rPr>
                <a:t>单播</a:t>
              </a:r>
            </a:p>
          </p:txBody>
        </p:sp>
      </p:grpSp>
      <p:sp>
        <p:nvSpPr>
          <p:cNvPr id="47" name="文本框 46">
            <a:extLst>
              <a:ext uri="{FF2B5EF4-FFF2-40B4-BE49-F238E27FC236}">
                <a16:creationId xmlns:a16="http://schemas.microsoft.com/office/drawing/2014/main" id="{039BC409-75B2-4E24-2964-5D056CB2EE27}"/>
              </a:ext>
            </a:extLst>
          </p:cNvPr>
          <p:cNvSpPr txBox="1"/>
          <p:nvPr/>
        </p:nvSpPr>
        <p:spPr>
          <a:xfrm>
            <a:off x="4985468" y="6086963"/>
            <a:ext cx="1951175" cy="328551"/>
          </a:xfrm>
          <a:prstGeom prst="rect">
            <a:avLst/>
          </a:prstGeom>
          <a:noFill/>
        </p:spPr>
        <p:txBody>
          <a:bodyPr wrap="none" rtlCol="0">
            <a:spAutoFit/>
          </a:bodyPr>
          <a:lstStyle/>
          <a:p>
            <a:pPr>
              <a:lnSpc>
                <a:spcPct val="120000"/>
              </a:lnSpc>
            </a:pPr>
            <a:r>
              <a:rPr lang="zh-CN" altLang="en-US" sz="1400" dirty="0">
                <a:cs typeface="+mn-ea"/>
                <a:sym typeface="+mn-lt"/>
              </a:rPr>
              <a:t>跨网段</a:t>
            </a:r>
            <a:r>
              <a:rPr lang="en-US" altLang="zh-CN" sz="1400" dirty="0">
                <a:cs typeface="+mn-ea"/>
                <a:sym typeface="+mn-lt"/>
              </a:rPr>
              <a:t>DHCP</a:t>
            </a:r>
            <a:r>
              <a:rPr lang="zh-CN" altLang="en-US" sz="1400" dirty="0">
                <a:cs typeface="+mn-ea"/>
                <a:sym typeface="+mn-lt"/>
              </a:rPr>
              <a:t>工作原理</a:t>
            </a:r>
          </a:p>
        </p:txBody>
      </p:sp>
    </p:spTree>
    <p:extLst>
      <p:ext uri="{BB962C8B-B14F-4D97-AF65-F5344CB8AC3E}">
        <p14:creationId xmlns:p14="http://schemas.microsoft.com/office/powerpoint/2010/main" val="2484614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DHCP</a:t>
            </a:r>
            <a:r>
              <a:rPr lang="zh-CN" altLang="en-US" sz="3200" dirty="0">
                <a:latin typeface="+mn-lt"/>
                <a:ea typeface="+mn-ea"/>
                <a:cs typeface="+mn-ea"/>
                <a:sym typeface="+mn-lt"/>
              </a:rPr>
              <a:t>的</a:t>
            </a:r>
            <a:r>
              <a:rPr lang="en-US" altLang="zh-CN" sz="3200" dirty="0">
                <a:latin typeface="+mn-lt"/>
                <a:ea typeface="+mn-ea"/>
                <a:cs typeface="+mn-ea"/>
                <a:sym typeface="+mn-lt"/>
              </a:rPr>
              <a:t>IP</a:t>
            </a:r>
            <a:r>
              <a:rPr lang="zh-CN" altLang="en-US" sz="3200" dirty="0">
                <a:latin typeface="+mn-lt"/>
                <a:ea typeface="+mn-ea"/>
                <a:cs typeface="+mn-ea"/>
                <a:sym typeface="+mn-lt"/>
              </a:rPr>
              <a:t>地址分配机制</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DHCP</a:t>
            </a:r>
            <a:r>
              <a:rPr lang="zh-CN" altLang="en-US" sz="2400" dirty="0">
                <a:solidFill>
                  <a:schemeClr val="accent1"/>
                </a:solidFill>
                <a:cs typeface="+mn-ea"/>
                <a:sym typeface="+mn-lt"/>
              </a:rPr>
              <a:t>支持</a:t>
            </a:r>
            <a:r>
              <a:rPr lang="en-US" altLang="zh-CN" sz="2400" dirty="0">
                <a:solidFill>
                  <a:schemeClr val="accent1"/>
                </a:solidFill>
                <a:cs typeface="+mn-ea"/>
                <a:sym typeface="+mn-lt"/>
              </a:rPr>
              <a:t>3</a:t>
            </a:r>
            <a:r>
              <a:rPr lang="zh-CN" altLang="en-US" sz="2400" dirty="0">
                <a:solidFill>
                  <a:schemeClr val="accent1"/>
                </a:solidFill>
                <a:cs typeface="+mn-ea"/>
                <a:sym typeface="+mn-lt"/>
              </a:rPr>
              <a:t>种</a:t>
            </a:r>
            <a:r>
              <a:rPr lang="en-US" altLang="zh-CN" sz="2400" dirty="0">
                <a:solidFill>
                  <a:schemeClr val="accent1"/>
                </a:solidFill>
                <a:cs typeface="+mn-ea"/>
                <a:sym typeface="+mn-lt"/>
              </a:rPr>
              <a:t>IP</a:t>
            </a:r>
            <a:r>
              <a:rPr lang="zh-CN" altLang="en-US" sz="2400" dirty="0">
                <a:solidFill>
                  <a:schemeClr val="accent1"/>
                </a:solidFill>
                <a:cs typeface="+mn-ea"/>
                <a:sym typeface="+mn-lt"/>
              </a:rPr>
              <a:t>地址分配机制：</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自动分配</a:t>
            </a:r>
            <a:r>
              <a:rPr lang="en-US" altLang="zh-CN" sz="2000" dirty="0">
                <a:solidFill>
                  <a:schemeClr val="accent1"/>
                </a:solidFill>
                <a:cs typeface="+mn-ea"/>
                <a:sym typeface="+mn-lt"/>
              </a:rPr>
              <a:t>—DHCP</a:t>
            </a:r>
            <a:r>
              <a:rPr lang="zh-CN" altLang="en-US" sz="2000" dirty="0">
                <a:solidFill>
                  <a:schemeClr val="accent1"/>
                </a:solidFill>
                <a:cs typeface="+mn-ea"/>
                <a:sym typeface="+mn-lt"/>
              </a:rPr>
              <a:t>服务器为</a:t>
            </a:r>
            <a:r>
              <a:rPr lang="en-US" altLang="zh-CN" sz="2000" dirty="0">
                <a:solidFill>
                  <a:schemeClr val="accent1"/>
                </a:solidFill>
                <a:cs typeface="+mn-ea"/>
                <a:sym typeface="+mn-lt"/>
              </a:rPr>
              <a:t>DHCP</a:t>
            </a:r>
            <a:r>
              <a:rPr lang="zh-CN" altLang="en-US" sz="2000" dirty="0">
                <a:solidFill>
                  <a:schemeClr val="accent1"/>
                </a:solidFill>
                <a:cs typeface="+mn-ea"/>
                <a:sym typeface="+mn-lt"/>
              </a:rPr>
              <a:t>客户分配一个永久</a:t>
            </a:r>
            <a:r>
              <a:rPr lang="en-US" altLang="zh-CN" sz="2000" dirty="0">
                <a:solidFill>
                  <a:schemeClr val="accent1"/>
                </a:solidFill>
                <a:cs typeface="+mn-ea"/>
                <a:sym typeface="+mn-lt"/>
              </a:rPr>
              <a:t>IP</a:t>
            </a:r>
            <a:r>
              <a:rPr lang="zh-CN" altLang="en-US" sz="2000" dirty="0">
                <a:solidFill>
                  <a:schemeClr val="accent1"/>
                </a:solidFill>
                <a:cs typeface="+mn-ea"/>
                <a:sym typeface="+mn-lt"/>
              </a:rPr>
              <a:t>地址</a:t>
            </a:r>
            <a:endParaRPr lang="en-US" altLang="zh-CN" sz="2000" dirty="0">
              <a:solidFill>
                <a:schemeClr val="accent1"/>
              </a:solidFill>
              <a:cs typeface="+mn-ea"/>
              <a:sym typeface="+mn-lt"/>
            </a:endParaRPr>
          </a:p>
          <a:p>
            <a:pPr lvl="2">
              <a:buFont typeface="Wingdings" panose="05000000000000000000" pitchFamily="2" charset="2"/>
              <a:buChar char="ü"/>
            </a:pPr>
            <a:r>
              <a:rPr lang="zh-CN" altLang="en-US" sz="1800" dirty="0">
                <a:sym typeface="+mn-lt"/>
              </a:rPr>
              <a:t>在</a:t>
            </a:r>
            <a:r>
              <a:rPr lang="en-US" altLang="zh-CN" sz="1800" dirty="0">
                <a:sym typeface="+mn-lt"/>
              </a:rPr>
              <a:t>C/S</a:t>
            </a:r>
            <a:r>
              <a:rPr lang="zh-CN" altLang="en-US" sz="1800" dirty="0">
                <a:sym typeface="+mn-lt"/>
              </a:rPr>
              <a:t>架构的软件中，服务端软件通常需要一个固定的</a:t>
            </a:r>
            <a:r>
              <a:rPr lang="en-US" altLang="zh-CN" sz="1800" dirty="0">
                <a:sym typeface="+mn-lt"/>
              </a:rPr>
              <a:t>IP</a:t>
            </a:r>
            <a:r>
              <a:rPr lang="zh-CN" altLang="en-US" sz="1800" dirty="0">
                <a:sym typeface="+mn-lt"/>
              </a:rPr>
              <a:t>地址</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动态分配</a:t>
            </a:r>
            <a:r>
              <a:rPr lang="en-US" altLang="zh-CN" sz="2000" dirty="0">
                <a:solidFill>
                  <a:schemeClr val="accent1"/>
                </a:solidFill>
                <a:cs typeface="+mn-ea"/>
                <a:sym typeface="+mn-lt"/>
              </a:rPr>
              <a:t>—DHCP</a:t>
            </a:r>
            <a:r>
              <a:rPr lang="zh-CN" altLang="en-US" sz="2000" dirty="0">
                <a:solidFill>
                  <a:schemeClr val="accent1"/>
                </a:solidFill>
                <a:cs typeface="+mn-ea"/>
                <a:sym typeface="+mn-lt"/>
              </a:rPr>
              <a:t>服务器为</a:t>
            </a:r>
            <a:r>
              <a:rPr lang="en-US" altLang="zh-CN" sz="2000" dirty="0">
                <a:solidFill>
                  <a:schemeClr val="accent1"/>
                </a:solidFill>
                <a:cs typeface="+mn-ea"/>
                <a:sym typeface="+mn-lt"/>
              </a:rPr>
              <a:t>DHCP</a:t>
            </a:r>
            <a:r>
              <a:rPr lang="zh-CN" altLang="en-US" sz="2000" dirty="0">
                <a:solidFill>
                  <a:schemeClr val="accent1"/>
                </a:solidFill>
                <a:cs typeface="+mn-ea"/>
                <a:sym typeface="+mn-lt"/>
              </a:rPr>
              <a:t>客户分配一个有租赁期的临时</a:t>
            </a:r>
            <a:r>
              <a:rPr lang="en-US" altLang="zh-CN" sz="2000" dirty="0">
                <a:solidFill>
                  <a:schemeClr val="accent1"/>
                </a:solidFill>
                <a:cs typeface="+mn-ea"/>
                <a:sym typeface="+mn-lt"/>
              </a:rPr>
              <a:t>IP</a:t>
            </a:r>
            <a:r>
              <a:rPr lang="zh-CN" altLang="en-US" sz="2000" dirty="0">
                <a:solidFill>
                  <a:schemeClr val="accent1"/>
                </a:solidFill>
                <a:cs typeface="+mn-ea"/>
                <a:sym typeface="+mn-lt"/>
              </a:rPr>
              <a:t>地址</a:t>
            </a:r>
            <a:endParaRPr lang="en-US" altLang="zh-CN" sz="2000" dirty="0">
              <a:solidFill>
                <a:schemeClr val="accent1"/>
              </a:solidFill>
              <a:cs typeface="+mn-ea"/>
              <a:sym typeface="+mn-lt"/>
            </a:endParaRPr>
          </a:p>
          <a:p>
            <a:pPr lvl="2">
              <a:buFont typeface="Wingdings" panose="05000000000000000000" pitchFamily="2" charset="2"/>
              <a:buChar char="ü"/>
            </a:pPr>
            <a:r>
              <a:rPr lang="zh-CN" altLang="en-US" sz="1800" dirty="0">
                <a:sym typeface="+mn-lt"/>
              </a:rPr>
              <a:t>在</a:t>
            </a:r>
            <a:r>
              <a:rPr lang="en-US" altLang="zh-CN" sz="1800" dirty="0">
                <a:sym typeface="+mn-lt"/>
              </a:rPr>
              <a:t>C/S</a:t>
            </a:r>
            <a:r>
              <a:rPr lang="zh-CN" altLang="en-US" sz="1800" dirty="0">
                <a:sym typeface="+mn-lt"/>
              </a:rPr>
              <a:t>架构的软件中，客户端软件通常分配一个临时的</a:t>
            </a:r>
            <a:r>
              <a:rPr lang="en-US" altLang="zh-CN" sz="1800" dirty="0">
                <a:sym typeface="+mn-lt"/>
              </a:rPr>
              <a:t>IP</a:t>
            </a:r>
            <a:r>
              <a:rPr lang="zh-CN" altLang="en-US" sz="1800" dirty="0">
                <a:sym typeface="+mn-lt"/>
              </a:rPr>
              <a:t>地址，这种地址，计算机重启后可能会发生变化</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人工分配</a:t>
            </a:r>
            <a:r>
              <a:rPr lang="en-US" altLang="zh-CN" sz="2000" dirty="0">
                <a:solidFill>
                  <a:schemeClr val="accent1"/>
                </a:solidFill>
                <a:cs typeface="+mn-ea"/>
                <a:sym typeface="+mn-lt"/>
              </a:rPr>
              <a:t>—DHCP</a:t>
            </a:r>
            <a:r>
              <a:rPr lang="zh-CN" altLang="en-US" sz="2000" dirty="0">
                <a:solidFill>
                  <a:schemeClr val="accent1"/>
                </a:solidFill>
                <a:cs typeface="+mn-ea"/>
                <a:sym typeface="+mn-lt"/>
              </a:rPr>
              <a:t>客户的</a:t>
            </a:r>
            <a:r>
              <a:rPr lang="en-US" altLang="zh-CN" sz="2000" dirty="0">
                <a:solidFill>
                  <a:schemeClr val="accent1"/>
                </a:solidFill>
                <a:cs typeface="+mn-ea"/>
                <a:sym typeface="+mn-lt"/>
              </a:rPr>
              <a:t>IP</a:t>
            </a:r>
            <a:r>
              <a:rPr lang="zh-CN" altLang="en-US" sz="2000" dirty="0">
                <a:solidFill>
                  <a:schemeClr val="accent1"/>
                </a:solidFill>
                <a:cs typeface="+mn-ea"/>
                <a:sym typeface="+mn-lt"/>
              </a:rPr>
              <a:t>地址有管理员分配好，</a:t>
            </a:r>
            <a:r>
              <a:rPr lang="en-US" altLang="zh-CN" sz="2000" dirty="0">
                <a:solidFill>
                  <a:schemeClr val="accent1"/>
                </a:solidFill>
                <a:cs typeface="+mn-ea"/>
                <a:sym typeface="+mn-lt"/>
              </a:rPr>
              <a:t>DHCP</a:t>
            </a:r>
            <a:r>
              <a:rPr lang="zh-CN" altLang="en-US" sz="2000" dirty="0">
                <a:solidFill>
                  <a:schemeClr val="accent1"/>
                </a:solidFill>
                <a:cs typeface="+mn-ea"/>
                <a:sym typeface="+mn-lt"/>
              </a:rPr>
              <a:t>只负责传达</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0ADBCBCD-4F95-82BC-E293-0A90EA5FEF79}"/>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55D10327-21FC-789C-0B88-9711333B1A58}"/>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C0CEA466-9D93-ED83-BFF3-E6B65146AE87}"/>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89</a:t>
            </a:fld>
            <a:endParaRPr lang="en-US">
              <a:cs typeface="+mn-ea"/>
              <a:sym typeface="+mn-lt"/>
            </a:endParaRPr>
          </a:p>
        </p:txBody>
      </p:sp>
    </p:spTree>
    <p:custDataLst>
      <p:tags r:id="rId1"/>
    </p:custDataLst>
    <p:extLst>
      <p:ext uri="{BB962C8B-B14F-4D97-AF65-F5344CB8AC3E}">
        <p14:creationId xmlns:p14="http://schemas.microsoft.com/office/powerpoint/2010/main" val="55194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3D3A0-2FCB-660D-C4D4-FDDC66063D34}"/>
              </a:ext>
            </a:extLst>
          </p:cNvPr>
          <p:cNvSpPr>
            <a:spLocks noGrp="1"/>
          </p:cNvSpPr>
          <p:nvPr>
            <p:ph type="title"/>
          </p:nvPr>
        </p:nvSpPr>
        <p:spPr/>
        <p:txBody>
          <a:bodyPr vert="horz" lIns="91440" tIns="45720" rIns="91440" bIns="45720" rtlCol="0" anchor="b">
            <a:normAutofit/>
          </a:bodyPr>
          <a:lstStyle/>
          <a:p>
            <a:pPr>
              <a:lnSpc>
                <a:spcPct val="120000"/>
              </a:lnSpc>
            </a:pPr>
            <a:r>
              <a:rPr lang="zh-CN" altLang="en-US" sz="3200" dirty="0">
                <a:cs typeface="+mn-ea"/>
                <a:sym typeface="+mn-lt"/>
              </a:rPr>
              <a:t>网络层互联设备 </a:t>
            </a:r>
            <a:r>
              <a:rPr lang="en-US" altLang="zh-CN" sz="3200" dirty="0">
                <a:cs typeface="+mn-ea"/>
                <a:sym typeface="+mn-lt"/>
              </a:rPr>
              <a:t>–</a:t>
            </a:r>
            <a:r>
              <a:rPr lang="zh-CN" altLang="en-US" sz="3200" dirty="0">
                <a:cs typeface="+mn-ea"/>
                <a:sym typeface="+mn-lt"/>
              </a:rPr>
              <a:t>三层交换机（</a:t>
            </a:r>
            <a:r>
              <a:rPr lang="en-US" altLang="zh-CN" sz="3200" dirty="0">
                <a:cs typeface="+mn-ea"/>
                <a:sym typeface="+mn-lt"/>
              </a:rPr>
              <a:t>Switch</a:t>
            </a:r>
            <a:r>
              <a:rPr lang="zh-CN" altLang="en-US" sz="3200" dirty="0">
                <a:cs typeface="+mn-ea"/>
                <a:sym typeface="+mn-lt"/>
              </a:rPr>
              <a:t>）</a:t>
            </a:r>
          </a:p>
        </p:txBody>
      </p:sp>
      <p:sp>
        <p:nvSpPr>
          <p:cNvPr id="4" name="日期占位符 3">
            <a:extLst>
              <a:ext uri="{FF2B5EF4-FFF2-40B4-BE49-F238E27FC236}">
                <a16:creationId xmlns:a16="http://schemas.microsoft.com/office/drawing/2014/main" id="{A03FF186-AA21-6FAC-0B13-008198F9B205}"/>
              </a:ext>
            </a:extLst>
          </p:cNvPr>
          <p:cNvSpPr>
            <a:spLocks noGrp="1"/>
          </p:cNvSpPr>
          <p:nvPr>
            <p:ph type="dt" sz="half" idx="10"/>
          </p:nvPr>
        </p:nvSpPr>
        <p:spPr/>
        <p:txBody>
          <a:bodyPr/>
          <a:lstStyle/>
          <a:p>
            <a:pPr>
              <a:lnSpc>
                <a:spcPct val="120000"/>
              </a:lnSpc>
            </a:pPr>
            <a:fld id="{DF5380F2-736C-4B08-8D76-81E6102998E9}"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55A07FC7-B52B-240C-5E56-326610026F4B}"/>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1D4940C6-4E88-358D-3FE5-21D397FB8362}"/>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9</a:t>
            </a:fld>
            <a:endParaRPr lang="en-US">
              <a:cs typeface="+mn-ea"/>
              <a:sym typeface="+mn-lt"/>
            </a:endParaRPr>
          </a:p>
        </p:txBody>
      </p:sp>
      <p:sp>
        <p:nvSpPr>
          <p:cNvPr id="7" name="内容占位符 2">
            <a:extLst>
              <a:ext uri="{FF2B5EF4-FFF2-40B4-BE49-F238E27FC236}">
                <a16:creationId xmlns:a16="http://schemas.microsoft.com/office/drawing/2014/main" id="{8EEB0428-91F0-706C-347B-CA5257AEB493}"/>
              </a:ext>
            </a:extLst>
          </p:cNvPr>
          <p:cNvSpPr txBox="1">
            <a:spLocks/>
          </p:cNvSpPr>
          <p:nvPr/>
        </p:nvSpPr>
        <p:spPr>
          <a:xfrm>
            <a:off x="660399" y="1330037"/>
            <a:ext cx="7471833" cy="4804064"/>
          </a:xfrm>
          <a:prstGeom prst="rect">
            <a:avLst/>
          </a:prstGeom>
        </p:spPr>
        <p:txBody>
          <a:bodyPr vert="horz" lIns="91440" tIns="45720" rIns="91440" bIns="45720" rtlCol="0">
            <a:normAutofit/>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685800" indent="-228600">
              <a:lnSpc>
                <a:spcPct val="120000"/>
              </a:lnSpc>
              <a:spcBef>
                <a:spcPts val="500"/>
              </a:spcBef>
              <a:buFont typeface="Arial" panose="020B0604020202020204" pitchFamily="34" charset="0"/>
              <a:buChar char="•"/>
              <a:defRPr sz="1600"/>
            </a:lvl2pPr>
            <a:lvl3pPr marL="1143000" indent="-228600">
              <a:lnSpc>
                <a:spcPct val="120000"/>
              </a:lnSpc>
              <a:spcBef>
                <a:spcPts val="500"/>
              </a:spcBef>
              <a:buFont typeface="Arial" panose="020B0604020202020204" pitchFamily="34" charset="0"/>
              <a:buChar char="•"/>
              <a:defRPr sz="1400"/>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二层交换机（也成为以太网交换机）工作在数据链路层，使用硬件地址（</a:t>
            </a:r>
            <a:r>
              <a:rPr lang="en-US" altLang="zh-CN" dirty="0">
                <a:sym typeface="+mn-lt"/>
              </a:rPr>
              <a:t>MAC </a:t>
            </a:r>
            <a:r>
              <a:rPr lang="zh-CN" altLang="en-US" dirty="0">
                <a:sym typeface="+mn-lt"/>
              </a:rPr>
              <a:t>地址）处理和转发数据：</a:t>
            </a:r>
            <a:endParaRPr lang="en-US" altLang="zh-CN" dirty="0">
              <a:sym typeface="+mn-lt"/>
            </a:endParaRPr>
          </a:p>
          <a:p>
            <a:pPr lvl="1">
              <a:buFont typeface="Wingdings" panose="05000000000000000000" pitchFamily="2" charset="2"/>
              <a:buChar char="Ø"/>
            </a:pPr>
            <a:r>
              <a:rPr lang="zh-CN" altLang="en-US" sz="2400" dirty="0">
                <a:solidFill>
                  <a:schemeClr val="accent1"/>
                </a:solidFill>
                <a:cs typeface="+mn-ea"/>
                <a:sym typeface="+mn-lt"/>
              </a:rPr>
              <a:t>学习每个连接设备的</a:t>
            </a:r>
            <a:r>
              <a:rPr lang="en-US" altLang="zh-CN" sz="2400" dirty="0">
                <a:solidFill>
                  <a:schemeClr val="accent1"/>
                </a:solidFill>
                <a:cs typeface="+mn-ea"/>
                <a:sym typeface="+mn-lt"/>
              </a:rPr>
              <a:t>MAC</a:t>
            </a:r>
            <a:r>
              <a:rPr lang="zh-CN" altLang="en-US" sz="2400" dirty="0">
                <a:solidFill>
                  <a:schemeClr val="accent1"/>
                </a:solidFill>
                <a:cs typeface="+mn-ea"/>
                <a:sym typeface="+mn-lt"/>
              </a:rPr>
              <a:t>地址形成</a:t>
            </a:r>
            <a:r>
              <a:rPr lang="en-US" altLang="zh-CN" sz="2400" dirty="0">
                <a:solidFill>
                  <a:schemeClr val="accent1"/>
                </a:solidFill>
                <a:cs typeface="+mn-ea"/>
                <a:sym typeface="+mn-lt"/>
              </a:rPr>
              <a:t>MAC</a:t>
            </a:r>
            <a:r>
              <a:rPr lang="zh-CN" altLang="en-US" sz="2400" dirty="0">
                <a:solidFill>
                  <a:schemeClr val="accent1"/>
                </a:solidFill>
                <a:cs typeface="+mn-ea"/>
                <a:sym typeface="+mn-lt"/>
              </a:rPr>
              <a:t>转发表</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400" dirty="0">
                <a:solidFill>
                  <a:schemeClr val="accent1"/>
                </a:solidFill>
                <a:cs typeface="+mn-ea"/>
                <a:sym typeface="+mn-lt"/>
              </a:rPr>
              <a:t>基于</a:t>
            </a:r>
            <a:r>
              <a:rPr lang="en-US" altLang="zh-CN" sz="2400" dirty="0">
                <a:solidFill>
                  <a:schemeClr val="accent1"/>
                </a:solidFill>
                <a:cs typeface="+mn-ea"/>
                <a:sym typeface="+mn-lt"/>
              </a:rPr>
              <a:t>MAC</a:t>
            </a:r>
            <a:r>
              <a:rPr lang="zh-CN" altLang="en-US" sz="2400" dirty="0">
                <a:solidFill>
                  <a:schemeClr val="accent1"/>
                </a:solidFill>
                <a:cs typeface="+mn-ea"/>
                <a:sym typeface="+mn-lt"/>
              </a:rPr>
              <a:t>表进行转发</a:t>
            </a:r>
            <a:endParaRPr lang="en-US" altLang="zh-CN" sz="2400" dirty="0">
              <a:solidFill>
                <a:schemeClr val="accent1"/>
              </a:solidFill>
              <a:cs typeface="+mn-ea"/>
              <a:sym typeface="+mn-lt"/>
            </a:endParaRPr>
          </a:p>
          <a:p>
            <a:pPr lvl="1">
              <a:buFont typeface="Wingdings" panose="05000000000000000000" pitchFamily="2" charset="2"/>
              <a:buChar char="Ø"/>
            </a:pPr>
            <a:r>
              <a:rPr lang="zh-CN" altLang="en-US" sz="2400" dirty="0">
                <a:solidFill>
                  <a:schemeClr val="accent1"/>
                </a:solidFill>
                <a:cs typeface="+mn-ea"/>
                <a:sym typeface="+mn-lt"/>
              </a:rPr>
              <a:t>提供存储转发功能：缓冲接收到的数据包，并使传输速度与输出端口的速度相适应</a:t>
            </a:r>
            <a:endParaRPr lang="en-US" altLang="zh-CN" sz="2400" dirty="0">
              <a:solidFill>
                <a:schemeClr val="accent1"/>
              </a:solidFill>
              <a:cs typeface="+mn-ea"/>
              <a:sym typeface="+mn-lt"/>
            </a:endParaRPr>
          </a:p>
          <a:p>
            <a:r>
              <a:rPr lang="zh-CN" altLang="en-US" dirty="0">
                <a:sym typeface="+mn-lt"/>
              </a:rPr>
              <a:t>有些交换机通过增加的路由功能在网络层转发数据，这类交换机通常被称为第三层交换机</a:t>
            </a:r>
            <a:endParaRPr lang="en-US" altLang="zh-CN" dirty="0">
              <a:sym typeface="+mn-lt"/>
            </a:endParaRPr>
          </a:p>
          <a:p>
            <a:endParaRPr lang="en-US" altLang="zh-CN" dirty="0">
              <a:sym typeface="+mn-lt"/>
            </a:endParaRPr>
          </a:p>
        </p:txBody>
      </p:sp>
      <p:pic>
        <p:nvPicPr>
          <p:cNvPr id="8" name="图片 7">
            <a:extLst>
              <a:ext uri="{FF2B5EF4-FFF2-40B4-BE49-F238E27FC236}">
                <a16:creationId xmlns:a16="http://schemas.microsoft.com/office/drawing/2014/main" id="{69A2D446-4C8A-7563-3196-5F530001ACA3}"/>
              </a:ext>
            </a:extLst>
          </p:cNvPr>
          <p:cNvPicPr>
            <a:picLocks noChangeAspect="1"/>
          </p:cNvPicPr>
          <p:nvPr/>
        </p:nvPicPr>
        <p:blipFill>
          <a:blip r:embed="rId2"/>
          <a:stretch>
            <a:fillRect/>
          </a:stretch>
        </p:blipFill>
        <p:spPr>
          <a:xfrm>
            <a:off x="7783795" y="2044700"/>
            <a:ext cx="3400674" cy="1912880"/>
          </a:xfrm>
          <a:prstGeom prst="rect">
            <a:avLst/>
          </a:prstGeom>
        </p:spPr>
      </p:pic>
      <p:sp>
        <p:nvSpPr>
          <p:cNvPr id="9" name="文本框 8">
            <a:extLst>
              <a:ext uri="{FF2B5EF4-FFF2-40B4-BE49-F238E27FC236}">
                <a16:creationId xmlns:a16="http://schemas.microsoft.com/office/drawing/2014/main" id="{3B69922C-25B1-73D1-AE99-915B66E113E6}"/>
              </a:ext>
            </a:extLst>
          </p:cNvPr>
          <p:cNvSpPr txBox="1"/>
          <p:nvPr/>
        </p:nvSpPr>
        <p:spPr>
          <a:xfrm>
            <a:off x="8163984" y="3987396"/>
            <a:ext cx="2959100" cy="328551"/>
          </a:xfrm>
          <a:prstGeom prst="rect">
            <a:avLst/>
          </a:prstGeom>
          <a:noFill/>
        </p:spPr>
        <p:txBody>
          <a:bodyPr wrap="square">
            <a:spAutoFit/>
          </a:bodyPr>
          <a:lstStyle/>
          <a:p>
            <a:pPr algn="ctr">
              <a:lnSpc>
                <a:spcPct val="120000"/>
              </a:lnSpc>
            </a:pPr>
            <a:r>
              <a:rPr lang="en-US" altLang="zh-CN" sz="1400" dirty="0" err="1">
                <a:cs typeface="+mn-ea"/>
                <a:sym typeface="+mn-lt"/>
              </a:rPr>
              <a:t>CloudEngine</a:t>
            </a:r>
            <a:r>
              <a:rPr lang="en-US" altLang="zh-CN" sz="1400" dirty="0">
                <a:cs typeface="+mn-ea"/>
                <a:sym typeface="+mn-lt"/>
              </a:rPr>
              <a:t> S5332-H</a:t>
            </a:r>
            <a:r>
              <a:rPr lang="zh-CN" altLang="en-US" sz="1400" dirty="0">
                <a:cs typeface="+mn-ea"/>
                <a:sym typeface="+mn-lt"/>
              </a:rPr>
              <a:t>系列交换机</a:t>
            </a:r>
          </a:p>
        </p:txBody>
      </p:sp>
    </p:spTree>
    <p:extLst>
      <p:ext uri="{BB962C8B-B14F-4D97-AF65-F5344CB8AC3E}">
        <p14:creationId xmlns:p14="http://schemas.microsoft.com/office/powerpoint/2010/main" val="1864855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DHCP</a:t>
            </a:r>
            <a:r>
              <a:rPr lang="zh-CN" altLang="en-US" sz="3200" dirty="0">
                <a:latin typeface="+mn-lt"/>
                <a:ea typeface="+mn-ea"/>
                <a:cs typeface="+mn-ea"/>
                <a:sym typeface="+mn-lt"/>
              </a:rPr>
              <a:t>报文格式</a:t>
            </a:r>
            <a:endParaRPr lang="en-US" sz="3200" dirty="0">
              <a:latin typeface="+mn-lt"/>
              <a:ea typeface="+mn-ea"/>
              <a:cs typeface="+mn-ea"/>
              <a:sym typeface="+mn-lt"/>
            </a:endParaRPr>
          </a:p>
        </p:txBody>
      </p:sp>
      <p:sp>
        <p:nvSpPr>
          <p:cNvPr id="3" name="Freeform 259">
            <a:extLst>
              <a:ext uri="{FF2B5EF4-FFF2-40B4-BE49-F238E27FC236}">
                <a16:creationId xmlns:a16="http://schemas.microsoft.com/office/drawing/2014/main" id="{036DCD9E-D190-23F6-9E46-0ED1E4FBEE29}"/>
              </a:ext>
            </a:extLst>
          </p:cNvPr>
          <p:cNvSpPr>
            <a:spLocks/>
          </p:cNvSpPr>
          <p:nvPr/>
        </p:nvSpPr>
        <p:spPr bwMode="auto">
          <a:xfrm>
            <a:off x="844661" y="1256460"/>
            <a:ext cx="7348451" cy="739775"/>
          </a:xfrm>
          <a:custGeom>
            <a:avLst/>
            <a:gdLst>
              <a:gd name="T0" fmla="*/ 5080 w 5080"/>
              <a:gd name="T1" fmla="*/ 464 h 466"/>
              <a:gd name="T2" fmla="*/ 4158 w 5080"/>
              <a:gd name="T3" fmla="*/ 246 h 466"/>
              <a:gd name="T4" fmla="*/ 4159 w 5080"/>
              <a:gd name="T5" fmla="*/ 0 h 466"/>
              <a:gd name="T6" fmla="*/ 2003 w 5080"/>
              <a:gd name="T7" fmla="*/ 1 h 466"/>
              <a:gd name="T8" fmla="*/ 2003 w 5080"/>
              <a:gd name="T9" fmla="*/ 247 h 466"/>
              <a:gd name="T10" fmla="*/ 0 w 5080"/>
              <a:gd name="T11" fmla="*/ 466 h 466"/>
            </a:gdLst>
            <a:ahLst/>
            <a:cxnLst>
              <a:cxn ang="0">
                <a:pos x="T0" y="T1"/>
              </a:cxn>
              <a:cxn ang="0">
                <a:pos x="T2" y="T3"/>
              </a:cxn>
              <a:cxn ang="0">
                <a:pos x="T4" y="T5"/>
              </a:cxn>
              <a:cxn ang="0">
                <a:pos x="T6" y="T7"/>
              </a:cxn>
              <a:cxn ang="0">
                <a:pos x="T8" y="T9"/>
              </a:cxn>
              <a:cxn ang="0">
                <a:pos x="T10" y="T11"/>
              </a:cxn>
            </a:cxnLst>
            <a:rect l="0" t="0" r="r" b="b"/>
            <a:pathLst>
              <a:path w="5080" h="466">
                <a:moveTo>
                  <a:pt x="5080" y="464"/>
                </a:moveTo>
                <a:lnTo>
                  <a:pt x="4158" y="246"/>
                </a:lnTo>
                <a:lnTo>
                  <a:pt x="4159" y="0"/>
                </a:lnTo>
                <a:lnTo>
                  <a:pt x="2003" y="1"/>
                </a:lnTo>
                <a:lnTo>
                  <a:pt x="2003" y="247"/>
                </a:lnTo>
                <a:lnTo>
                  <a:pt x="0" y="466"/>
                </a:lnTo>
              </a:path>
            </a:pathLst>
          </a:custGeom>
          <a:solidFill>
            <a:srgbClr val="E7F2FC"/>
          </a:solidFill>
          <a:ln w="9525" cap="flat" cmpd="sng">
            <a:solidFill>
              <a:schemeClr val="bg2"/>
            </a:solidFill>
            <a:prstDash val="solid"/>
            <a:round/>
            <a:headEnd type="none" w="med" len="med"/>
            <a:tailEnd type="none" w="med" len="med"/>
          </a:ln>
          <a:effectLst/>
        </p:spPr>
        <p:txBody>
          <a:bodyPr anchor="ctr"/>
          <a:lstStyle/>
          <a:p>
            <a:pPr>
              <a:lnSpc>
                <a:spcPct val="120000"/>
              </a:lnSpc>
            </a:pPr>
            <a:endParaRPr lang="zh-CN" altLang="en-US">
              <a:cs typeface="+mn-ea"/>
              <a:sym typeface="+mn-lt"/>
            </a:endParaRPr>
          </a:p>
        </p:txBody>
      </p:sp>
      <p:graphicFrame>
        <p:nvGraphicFramePr>
          <p:cNvPr id="5" name="Group 291">
            <a:extLst>
              <a:ext uri="{FF2B5EF4-FFF2-40B4-BE49-F238E27FC236}">
                <a16:creationId xmlns:a16="http://schemas.microsoft.com/office/drawing/2014/main" id="{DDA57E6C-362C-E48D-9DE7-12FB0901A95D}"/>
              </a:ext>
            </a:extLst>
          </p:cNvPr>
          <p:cNvGraphicFramePr>
            <a:graphicFrameLocks noGrp="1"/>
          </p:cNvGraphicFramePr>
          <p:nvPr>
            <p:ph idx="1"/>
            <p:extLst>
              <p:ext uri="{D42A27DB-BD31-4B8C-83A1-F6EECF244321}">
                <p14:modId xmlns:p14="http://schemas.microsoft.com/office/powerpoint/2010/main" val="2715059408"/>
              </p:ext>
            </p:extLst>
          </p:nvPr>
        </p:nvGraphicFramePr>
        <p:xfrm>
          <a:off x="844662" y="1996235"/>
          <a:ext cx="7348451" cy="4348734"/>
        </p:xfrm>
        <a:graphic>
          <a:graphicData uri="http://schemas.openxmlformats.org/drawingml/2006/table">
            <a:tbl>
              <a:tblPr>
                <a:tableStyleId>{0505E3EF-67EA-436B-97B2-0124C06EBD24}</a:tableStyleId>
              </a:tblPr>
              <a:tblGrid>
                <a:gridCol w="1836751">
                  <a:extLst>
                    <a:ext uri="{9D8B030D-6E8A-4147-A177-3AD203B41FA5}">
                      <a16:colId xmlns:a16="http://schemas.microsoft.com/office/drawing/2014/main" val="20000"/>
                    </a:ext>
                  </a:extLst>
                </a:gridCol>
                <a:gridCol w="1838198">
                  <a:extLst>
                    <a:ext uri="{9D8B030D-6E8A-4147-A177-3AD203B41FA5}">
                      <a16:colId xmlns:a16="http://schemas.microsoft.com/office/drawing/2014/main" val="20001"/>
                    </a:ext>
                  </a:extLst>
                </a:gridCol>
                <a:gridCol w="1836751">
                  <a:extLst>
                    <a:ext uri="{9D8B030D-6E8A-4147-A177-3AD203B41FA5}">
                      <a16:colId xmlns:a16="http://schemas.microsoft.com/office/drawing/2014/main" val="20002"/>
                    </a:ext>
                  </a:extLst>
                </a:gridCol>
                <a:gridCol w="1836751">
                  <a:extLst>
                    <a:ext uri="{9D8B030D-6E8A-4147-A177-3AD203B41FA5}">
                      <a16:colId xmlns:a16="http://schemas.microsoft.com/office/drawing/2014/main" val="20003"/>
                    </a:ext>
                  </a:extLst>
                </a:gridCol>
              </a:tblGrid>
              <a:tr h="399741">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操作码</a:t>
                      </a:r>
                      <a:endParaRPr kumimoji="0" lang="zh-CN" altLang="en-US" sz="1800" b="0" i="0" u="none" strike="noStrike" cap="none" normalizeH="0" baseline="0" dirty="0">
                        <a:ln>
                          <a:noFill/>
                        </a:ln>
                        <a:solidFill>
                          <a:schemeClr val="tx1"/>
                        </a:solidFill>
                        <a:effectLst/>
                        <a:latin typeface="+mn-lt"/>
                        <a:ea typeface="+mn-ea"/>
                        <a:cs typeface="+mn-ea"/>
                        <a:sym typeface="+mn-lt"/>
                      </a:endParaRPr>
                    </a:p>
                  </a:txBody>
                  <a:tcPr horzOverflow="overflow"/>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a:ln>
                            <a:noFill/>
                          </a:ln>
                          <a:solidFill>
                            <a:schemeClr val="tx1"/>
                          </a:solidFill>
                          <a:effectLst/>
                          <a:latin typeface="+mn-lt"/>
                          <a:ea typeface="+mn-ea"/>
                          <a:cs typeface="+mn-ea"/>
                          <a:sym typeface="+mn-lt"/>
                        </a:rPr>
                        <a:t>硬件类型</a:t>
                      </a:r>
                      <a:endParaRPr kumimoji="0" lang="zh-CN" altLang="en-US" sz="1800" b="0" i="0" u="none" strike="noStrike" cap="none" normalizeH="0" baseline="0">
                        <a:ln>
                          <a:noFill/>
                        </a:ln>
                        <a:solidFill>
                          <a:schemeClr val="tx1"/>
                        </a:solidFill>
                        <a:effectLst/>
                        <a:latin typeface="+mn-lt"/>
                        <a:ea typeface="+mn-ea"/>
                        <a:cs typeface="+mn-ea"/>
                        <a:sym typeface="+mn-lt"/>
                      </a:endParaRPr>
                    </a:p>
                  </a:txBody>
                  <a:tcPr horzOverflow="overflow"/>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a:ln>
                            <a:noFill/>
                          </a:ln>
                          <a:solidFill>
                            <a:schemeClr val="tx1"/>
                          </a:solidFill>
                          <a:effectLst/>
                          <a:latin typeface="+mn-lt"/>
                          <a:ea typeface="+mn-ea"/>
                          <a:cs typeface="+mn-ea"/>
                          <a:sym typeface="+mn-lt"/>
                        </a:rPr>
                        <a:t>硬件地址长度</a:t>
                      </a:r>
                      <a:endParaRPr kumimoji="0" lang="zh-CN" altLang="en-US" sz="1800" b="0" i="0" u="none" strike="noStrike" cap="none" normalizeH="0" baseline="0">
                        <a:ln>
                          <a:noFill/>
                        </a:ln>
                        <a:solidFill>
                          <a:schemeClr val="tx1"/>
                        </a:solidFill>
                        <a:effectLst/>
                        <a:latin typeface="+mn-lt"/>
                        <a:ea typeface="+mn-ea"/>
                        <a:cs typeface="+mn-ea"/>
                        <a:sym typeface="+mn-lt"/>
                      </a:endParaRPr>
                    </a:p>
                  </a:txBody>
                  <a:tcPr horzOverflow="overflow"/>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2000" b="0" u="none" strike="noStrike" cap="none" normalizeH="0" baseline="0">
                          <a:ln>
                            <a:noFill/>
                          </a:ln>
                          <a:solidFill>
                            <a:schemeClr val="tx1"/>
                          </a:solidFill>
                          <a:effectLst/>
                          <a:latin typeface="+mn-lt"/>
                          <a:ea typeface="+mn-ea"/>
                          <a:cs typeface="+mn-ea"/>
                          <a:sym typeface="+mn-lt"/>
                        </a:rPr>
                        <a:t>跳数</a:t>
                      </a:r>
                      <a:endParaRPr kumimoji="0" lang="zh-CN" altLang="en-US" sz="2000" b="0" i="0" u="none" strike="noStrike" cap="none" normalizeH="0" baseline="0">
                        <a:ln>
                          <a:noFill/>
                        </a:ln>
                        <a:solidFill>
                          <a:schemeClr val="tx1"/>
                        </a:solidFill>
                        <a:effectLst/>
                        <a:latin typeface="+mn-lt"/>
                        <a:ea typeface="+mn-ea"/>
                        <a:cs typeface="+mn-ea"/>
                        <a:sym typeface="+mn-lt"/>
                      </a:endParaRPr>
                    </a:p>
                  </a:txBody>
                  <a:tcPr horzOverflow="overflow"/>
                </a:tc>
                <a:extLst>
                  <a:ext uri="{0D108BD9-81ED-4DB2-BD59-A6C34878D82A}">
                    <a16:rowId xmlns:a16="http://schemas.microsoft.com/office/drawing/2014/main" val="10000"/>
                  </a:ext>
                </a:extLst>
              </a:tr>
              <a:tr h="368377">
                <a:tc gridSpan="4">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事务标识</a:t>
                      </a:r>
                      <a:endParaRPr kumimoji="0" lang="zh-CN" altLang="en-US"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368377">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秒数</a:t>
                      </a:r>
                      <a:endParaRPr kumimoji="0" lang="zh-CN" altLang="en-US"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标志</a:t>
                      </a:r>
                      <a:endParaRPr kumimoji="0" lang="zh-CN" altLang="en-US"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extLst>
                  <a:ext uri="{0D108BD9-81ED-4DB2-BD59-A6C34878D82A}">
                    <a16:rowId xmlns:a16="http://schemas.microsoft.com/office/drawing/2014/main" val="10002"/>
                  </a:ext>
                </a:extLst>
              </a:tr>
              <a:tr h="368377">
                <a:tc gridSpan="4">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客户</a:t>
                      </a:r>
                      <a:r>
                        <a:rPr kumimoji="0" lang="en-US" altLang="zh-CN" sz="1800" b="0" u="none" strike="noStrike" cap="none" normalizeH="0" baseline="0" dirty="0">
                          <a:ln>
                            <a:noFill/>
                          </a:ln>
                          <a:solidFill>
                            <a:schemeClr val="tx1"/>
                          </a:solidFill>
                          <a:effectLst/>
                          <a:latin typeface="+mn-lt"/>
                          <a:ea typeface="+mn-ea"/>
                          <a:cs typeface="+mn-ea"/>
                          <a:sym typeface="+mn-lt"/>
                        </a:rPr>
                        <a:t>IP</a:t>
                      </a:r>
                      <a:r>
                        <a:rPr kumimoji="0" lang="zh-CN" altLang="en-US" sz="1800" b="0" u="none" strike="noStrike" cap="none" normalizeH="0" baseline="0" dirty="0">
                          <a:ln>
                            <a:noFill/>
                          </a:ln>
                          <a:solidFill>
                            <a:schemeClr val="tx1"/>
                          </a:solidFill>
                          <a:effectLst/>
                          <a:latin typeface="+mn-lt"/>
                          <a:ea typeface="+mn-ea"/>
                          <a:cs typeface="+mn-ea"/>
                          <a:sym typeface="+mn-lt"/>
                        </a:rPr>
                        <a:t>地址</a:t>
                      </a:r>
                      <a:endParaRPr kumimoji="0" lang="zh-CN" altLang="en-US"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68377">
                <a:tc gridSpan="4">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您的</a:t>
                      </a:r>
                      <a:r>
                        <a:rPr kumimoji="0" lang="en-US" altLang="zh-CN" sz="1800" b="0" u="none" strike="noStrike" cap="none" normalizeH="0" baseline="0" dirty="0">
                          <a:ln>
                            <a:noFill/>
                          </a:ln>
                          <a:solidFill>
                            <a:schemeClr val="tx1"/>
                          </a:solidFill>
                          <a:effectLst/>
                          <a:latin typeface="+mn-lt"/>
                          <a:ea typeface="+mn-ea"/>
                          <a:cs typeface="+mn-ea"/>
                          <a:sym typeface="+mn-lt"/>
                        </a:rPr>
                        <a:t>IP</a:t>
                      </a:r>
                      <a:r>
                        <a:rPr kumimoji="0" lang="zh-CN" altLang="en-US" sz="1800" b="0" u="none" strike="noStrike" cap="none" normalizeH="0" baseline="0" dirty="0">
                          <a:ln>
                            <a:noFill/>
                          </a:ln>
                          <a:solidFill>
                            <a:schemeClr val="tx1"/>
                          </a:solidFill>
                          <a:effectLst/>
                          <a:latin typeface="+mn-lt"/>
                          <a:ea typeface="+mn-ea"/>
                          <a:cs typeface="+mn-ea"/>
                          <a:sym typeface="+mn-lt"/>
                        </a:rPr>
                        <a:t>地址</a:t>
                      </a:r>
                      <a:endParaRPr kumimoji="0" lang="zh-CN" altLang="en-US"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368377">
                <a:tc gridSpan="4">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服务器</a:t>
                      </a:r>
                      <a:r>
                        <a:rPr kumimoji="0" lang="en-US" altLang="zh-CN" sz="1800" b="0" u="none" strike="noStrike" cap="none" normalizeH="0" baseline="0" dirty="0">
                          <a:ln>
                            <a:noFill/>
                          </a:ln>
                          <a:solidFill>
                            <a:schemeClr val="tx1"/>
                          </a:solidFill>
                          <a:effectLst/>
                          <a:latin typeface="+mn-lt"/>
                          <a:ea typeface="+mn-ea"/>
                          <a:cs typeface="+mn-ea"/>
                          <a:sym typeface="+mn-lt"/>
                        </a:rPr>
                        <a:t>IP</a:t>
                      </a:r>
                      <a:r>
                        <a:rPr kumimoji="0" lang="zh-CN" altLang="en-US" sz="1800" b="0" u="none" strike="noStrike" cap="none" normalizeH="0" baseline="0" dirty="0">
                          <a:ln>
                            <a:noFill/>
                          </a:ln>
                          <a:solidFill>
                            <a:schemeClr val="tx1"/>
                          </a:solidFill>
                          <a:effectLst/>
                          <a:latin typeface="+mn-lt"/>
                          <a:ea typeface="+mn-ea"/>
                          <a:cs typeface="+mn-ea"/>
                          <a:sym typeface="+mn-lt"/>
                        </a:rPr>
                        <a:t>地址</a:t>
                      </a:r>
                      <a:endParaRPr kumimoji="0" lang="zh-CN" altLang="en-US"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r h="368377">
                <a:tc gridSpan="4">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网关</a:t>
                      </a:r>
                      <a:r>
                        <a:rPr kumimoji="0" lang="en-US" altLang="zh-CN" sz="1800" b="0" u="none" strike="noStrike" cap="none" normalizeH="0" baseline="0" dirty="0">
                          <a:ln>
                            <a:noFill/>
                          </a:ln>
                          <a:solidFill>
                            <a:schemeClr val="tx1"/>
                          </a:solidFill>
                          <a:effectLst/>
                          <a:latin typeface="+mn-lt"/>
                          <a:ea typeface="+mn-ea"/>
                          <a:cs typeface="+mn-ea"/>
                          <a:sym typeface="+mn-lt"/>
                        </a:rPr>
                        <a:t>IP</a:t>
                      </a:r>
                      <a:r>
                        <a:rPr kumimoji="0" lang="zh-CN" altLang="en-US" sz="1800" b="0" u="none" strike="noStrike" cap="none" normalizeH="0" baseline="0" dirty="0">
                          <a:ln>
                            <a:noFill/>
                          </a:ln>
                          <a:solidFill>
                            <a:schemeClr val="tx1"/>
                          </a:solidFill>
                          <a:effectLst/>
                          <a:latin typeface="+mn-lt"/>
                          <a:ea typeface="+mn-ea"/>
                          <a:cs typeface="+mn-ea"/>
                          <a:sym typeface="+mn-lt"/>
                        </a:rPr>
                        <a:t>地址</a:t>
                      </a:r>
                      <a:endParaRPr kumimoji="0" lang="zh-CN" altLang="en-US"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6"/>
                  </a:ext>
                </a:extLst>
              </a:tr>
              <a:tr h="368377">
                <a:tc gridSpan="4">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客户硬件地址</a:t>
                      </a:r>
                      <a:r>
                        <a:rPr kumimoji="0" lang="en-US" altLang="zh-CN" sz="1800" b="0" u="none" strike="noStrike" cap="none" normalizeH="0" baseline="0" dirty="0">
                          <a:ln>
                            <a:noFill/>
                          </a:ln>
                          <a:solidFill>
                            <a:schemeClr val="tx1"/>
                          </a:solidFill>
                          <a:effectLst/>
                          <a:latin typeface="+mn-lt"/>
                          <a:ea typeface="+mn-ea"/>
                          <a:cs typeface="+mn-ea"/>
                          <a:sym typeface="+mn-lt"/>
                        </a:rPr>
                        <a:t>(16B)</a:t>
                      </a:r>
                      <a:endParaRPr kumimoji="0" lang="en-US" altLang="zh-CN"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7"/>
                  </a:ext>
                </a:extLst>
              </a:tr>
              <a:tr h="368377">
                <a:tc gridSpan="4">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服务器名字</a:t>
                      </a:r>
                      <a:r>
                        <a:rPr kumimoji="0" lang="en-US" altLang="zh-CN" sz="1800" b="0" u="none" strike="noStrike" cap="none" normalizeH="0" baseline="0" dirty="0">
                          <a:ln>
                            <a:noFill/>
                          </a:ln>
                          <a:solidFill>
                            <a:schemeClr val="tx1"/>
                          </a:solidFill>
                          <a:effectLst/>
                          <a:latin typeface="+mn-lt"/>
                          <a:ea typeface="+mn-ea"/>
                          <a:cs typeface="+mn-ea"/>
                          <a:sym typeface="+mn-lt"/>
                        </a:rPr>
                        <a:t>(64B)</a:t>
                      </a:r>
                      <a:endParaRPr kumimoji="0" lang="en-US" altLang="zh-CN"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8"/>
                  </a:ext>
                </a:extLst>
              </a:tr>
              <a:tr h="368377">
                <a:tc gridSpan="4">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引导文件名</a:t>
                      </a:r>
                      <a:r>
                        <a:rPr kumimoji="0" lang="en-US" altLang="zh-CN" sz="1800" b="0" u="none" strike="noStrike" cap="none" normalizeH="0" baseline="0" dirty="0">
                          <a:ln>
                            <a:noFill/>
                          </a:ln>
                          <a:solidFill>
                            <a:schemeClr val="tx1"/>
                          </a:solidFill>
                          <a:effectLst/>
                          <a:latin typeface="+mn-lt"/>
                          <a:ea typeface="+mn-ea"/>
                          <a:cs typeface="+mn-ea"/>
                          <a:sym typeface="+mn-lt"/>
                        </a:rPr>
                        <a:t>(128B)</a:t>
                      </a:r>
                      <a:endParaRPr kumimoji="0" lang="en-US" altLang="zh-CN"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9"/>
                  </a:ext>
                </a:extLst>
              </a:tr>
              <a:tr h="368377">
                <a:tc gridSpan="4">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mn-lt"/>
                          <a:ea typeface="+mn-ea"/>
                          <a:cs typeface="+mn-ea"/>
                          <a:sym typeface="+mn-lt"/>
                        </a:rPr>
                        <a:t>选项</a:t>
                      </a:r>
                      <a:r>
                        <a:rPr kumimoji="0" lang="en-US" altLang="zh-CN" sz="1800" b="0" u="none" strike="noStrike" cap="none" normalizeH="0" baseline="0" dirty="0">
                          <a:ln>
                            <a:noFill/>
                          </a:ln>
                          <a:solidFill>
                            <a:schemeClr val="tx1"/>
                          </a:solidFill>
                          <a:effectLst/>
                          <a:latin typeface="+mn-lt"/>
                          <a:ea typeface="+mn-ea"/>
                          <a:cs typeface="+mn-ea"/>
                          <a:sym typeface="+mn-lt"/>
                        </a:rPr>
                        <a:t>(</a:t>
                      </a:r>
                      <a:r>
                        <a:rPr kumimoji="0" lang="zh-CN" altLang="en-US" sz="1800" b="0" u="none" strike="noStrike" cap="none" normalizeH="0" baseline="0" dirty="0">
                          <a:ln>
                            <a:noFill/>
                          </a:ln>
                          <a:solidFill>
                            <a:schemeClr val="tx1"/>
                          </a:solidFill>
                          <a:effectLst/>
                          <a:latin typeface="+mn-lt"/>
                          <a:ea typeface="+mn-ea"/>
                          <a:cs typeface="+mn-ea"/>
                          <a:sym typeface="+mn-lt"/>
                        </a:rPr>
                        <a:t>最大</a:t>
                      </a:r>
                      <a:r>
                        <a:rPr kumimoji="0" lang="en-US" altLang="zh-CN" sz="1800" b="0" u="none" strike="noStrike" cap="none" normalizeH="0" baseline="0" dirty="0">
                          <a:ln>
                            <a:noFill/>
                          </a:ln>
                          <a:solidFill>
                            <a:schemeClr val="tx1"/>
                          </a:solidFill>
                          <a:effectLst/>
                          <a:latin typeface="+mn-lt"/>
                          <a:ea typeface="+mn-ea"/>
                          <a:cs typeface="+mn-ea"/>
                          <a:sym typeface="+mn-lt"/>
                        </a:rPr>
                        <a:t>321B)</a:t>
                      </a:r>
                      <a:endParaRPr kumimoji="0" lang="en-US" altLang="zh-CN" sz="1800" b="0" i="0" u="none" strike="noStrike" cap="none" normalizeH="0" baseline="0" dirty="0">
                        <a:ln>
                          <a:noFill/>
                        </a:ln>
                        <a:solidFill>
                          <a:schemeClr val="tx1"/>
                        </a:solidFill>
                        <a:effectLst/>
                        <a:latin typeface="+mn-lt"/>
                        <a:ea typeface="+mn-ea"/>
                        <a:cs typeface="+mn-ea"/>
                        <a:sym typeface="+mn-lt"/>
                      </a:endParaRPr>
                    </a:p>
                  </a:txBody>
                  <a:tcP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0"/>
                  </a:ext>
                </a:extLst>
              </a:tr>
            </a:tbl>
          </a:graphicData>
        </a:graphic>
      </p:graphicFrame>
      <p:graphicFrame>
        <p:nvGraphicFramePr>
          <p:cNvPr id="7" name="Group 302">
            <a:extLst>
              <a:ext uri="{FF2B5EF4-FFF2-40B4-BE49-F238E27FC236}">
                <a16:creationId xmlns:a16="http://schemas.microsoft.com/office/drawing/2014/main" id="{94D2B537-2528-DBD4-6CFC-DE1E37FD8ED9}"/>
              </a:ext>
            </a:extLst>
          </p:cNvPr>
          <p:cNvGraphicFramePr>
            <a:graphicFrameLocks noGrp="1"/>
          </p:cNvGraphicFramePr>
          <p:nvPr>
            <p:extLst>
              <p:ext uri="{D42A27DB-BD31-4B8C-83A1-F6EECF244321}">
                <p14:modId xmlns:p14="http://schemas.microsoft.com/office/powerpoint/2010/main" val="3588897026"/>
              </p:ext>
            </p:extLst>
          </p:nvPr>
        </p:nvGraphicFramePr>
        <p:xfrm>
          <a:off x="1760008" y="1240585"/>
          <a:ext cx="5256213" cy="425704"/>
        </p:xfrm>
        <a:graphic>
          <a:graphicData uri="http://schemas.openxmlformats.org/drawingml/2006/table">
            <a:tbl>
              <a:tblPr/>
              <a:tblGrid>
                <a:gridCol w="1800225">
                  <a:extLst>
                    <a:ext uri="{9D8B030D-6E8A-4147-A177-3AD203B41FA5}">
                      <a16:colId xmlns:a16="http://schemas.microsoft.com/office/drawing/2014/main" val="20000"/>
                    </a:ext>
                  </a:extLst>
                </a:gridCol>
                <a:gridCol w="3455988">
                  <a:extLst>
                    <a:ext uri="{9D8B030D-6E8A-4147-A177-3AD203B41FA5}">
                      <a16:colId xmlns:a16="http://schemas.microsoft.com/office/drawing/2014/main" val="20001"/>
                    </a:ext>
                  </a:extLst>
                </a:gridCol>
              </a:tblGrid>
              <a:tr h="3603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lt"/>
                          <a:ea typeface="+mn-ea"/>
                          <a:cs typeface="+mn-ea"/>
                          <a:sym typeface="+mn-lt"/>
                        </a:rPr>
                        <a:t>UDP</a:t>
                      </a:r>
                      <a:r>
                        <a:rPr kumimoji="0" lang="zh-CN" altLang="en-US" sz="2000" b="0" i="0" u="none" strike="noStrike" cap="none" normalizeH="0" baseline="0">
                          <a:ln>
                            <a:noFill/>
                          </a:ln>
                          <a:solidFill>
                            <a:schemeClr val="tx1"/>
                          </a:solidFill>
                          <a:effectLst/>
                          <a:latin typeface="+mn-lt"/>
                          <a:ea typeface="+mn-ea"/>
                          <a:cs typeface="+mn-ea"/>
                          <a:sym typeface="+mn-lt"/>
                        </a:rPr>
                        <a:t>首部</a:t>
                      </a:r>
                      <a:endParaRPr kumimoji="0" lang="zh-CN" altLang="en-US" sz="12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lt"/>
                          <a:ea typeface="+mn-ea"/>
                          <a:cs typeface="+mn-ea"/>
                          <a:sym typeface="+mn-lt"/>
                        </a:rPr>
                        <a:t>UDP</a:t>
                      </a:r>
                      <a:r>
                        <a:rPr kumimoji="0" lang="zh-CN" altLang="en-US" sz="2000" b="0" i="0" u="none" strike="noStrike" cap="none" normalizeH="0" baseline="0" dirty="0">
                          <a:ln>
                            <a:noFill/>
                          </a:ln>
                          <a:solidFill>
                            <a:schemeClr val="tx1"/>
                          </a:solidFill>
                          <a:effectLst/>
                          <a:latin typeface="+mn-lt"/>
                          <a:ea typeface="+mn-ea"/>
                          <a:cs typeface="+mn-ea"/>
                          <a:sym typeface="+mn-lt"/>
                        </a:rPr>
                        <a:t>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日期占位符 3">
            <a:extLst>
              <a:ext uri="{FF2B5EF4-FFF2-40B4-BE49-F238E27FC236}">
                <a16:creationId xmlns:a16="http://schemas.microsoft.com/office/drawing/2014/main" id="{9A571C9D-781E-F5DD-51DB-163D6512FDE2}"/>
              </a:ext>
            </a:extLst>
          </p:cNvPr>
          <p:cNvSpPr>
            <a:spLocks noGrp="1"/>
          </p:cNvSpPr>
          <p:nvPr>
            <p:ph type="dt" sz="half" idx="10"/>
          </p:nvPr>
        </p:nvSpPr>
        <p:spPr>
          <a:xfrm>
            <a:off x="348453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9" name="页脚占位符 4">
            <a:extLst>
              <a:ext uri="{FF2B5EF4-FFF2-40B4-BE49-F238E27FC236}">
                <a16:creationId xmlns:a16="http://schemas.microsoft.com/office/drawing/2014/main" id="{4B02722C-B051-A950-85D3-8FBD96F54827}"/>
              </a:ext>
            </a:extLst>
          </p:cNvPr>
          <p:cNvSpPr>
            <a:spLocks noGrp="1"/>
          </p:cNvSpPr>
          <p:nvPr>
            <p:ph type="ftr" sz="quarter" idx="11"/>
          </p:nvPr>
        </p:nvSpPr>
        <p:spPr>
          <a:xfrm>
            <a:off x="-573121" y="6409690"/>
            <a:ext cx="3750733" cy="274320"/>
          </a:xfrm>
        </p:spPr>
        <p:txBody>
          <a:bodyPr/>
          <a:lstStyle/>
          <a:p>
            <a:pPr>
              <a:lnSpc>
                <a:spcPct val="120000"/>
              </a:lnSpc>
            </a:pPr>
            <a:endParaRPr lang="en-US" dirty="0">
              <a:cs typeface="+mn-ea"/>
              <a:sym typeface="+mn-lt"/>
            </a:endParaRPr>
          </a:p>
        </p:txBody>
      </p:sp>
      <p:sp>
        <p:nvSpPr>
          <p:cNvPr id="10" name="灯片编号占位符 5">
            <a:extLst>
              <a:ext uri="{FF2B5EF4-FFF2-40B4-BE49-F238E27FC236}">
                <a16:creationId xmlns:a16="http://schemas.microsoft.com/office/drawing/2014/main" id="{4F4A0A6A-6013-3C78-F013-FE3C1D0B3585}"/>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90</a:t>
            </a:fld>
            <a:endParaRPr lang="en-US">
              <a:cs typeface="+mn-ea"/>
              <a:sym typeface="+mn-lt"/>
            </a:endParaRPr>
          </a:p>
        </p:txBody>
      </p:sp>
      <p:sp>
        <p:nvSpPr>
          <p:cNvPr id="11" name="Rectangle 47">
            <a:extLst>
              <a:ext uri="{FF2B5EF4-FFF2-40B4-BE49-F238E27FC236}">
                <a16:creationId xmlns:a16="http://schemas.microsoft.com/office/drawing/2014/main" id="{013989C3-D145-4A8D-A55A-3D68DD0B73F7}"/>
              </a:ext>
            </a:extLst>
          </p:cNvPr>
          <p:cNvSpPr>
            <a:spLocks noChangeArrowheads="1"/>
          </p:cNvSpPr>
          <p:nvPr/>
        </p:nvSpPr>
        <p:spPr bwMode="auto">
          <a:xfrm>
            <a:off x="8193112" y="1240585"/>
            <a:ext cx="3211152" cy="5104384"/>
          </a:xfrm>
          <a:prstGeom prst="rect">
            <a:avLst/>
          </a:prstGeom>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rmAutofit fontScale="70000" lnSpcReduction="20000"/>
          </a:bodyPr>
          <a:lstStyle/>
          <a:p>
            <a:pPr marL="342900" indent="-342900">
              <a:lnSpc>
                <a:spcPct val="120000"/>
              </a:lnSpc>
              <a:buFont typeface="Wingdings" panose="05000000000000000000" pitchFamily="2" charset="2"/>
              <a:buChar char="Ø"/>
            </a:pPr>
            <a:r>
              <a:rPr lang="zh-CN" altLang="en-US" sz="2400" dirty="0">
                <a:solidFill>
                  <a:schemeClr val="accent1"/>
                </a:solidFill>
                <a:cs typeface="+mn-ea"/>
                <a:sym typeface="+mn-lt"/>
              </a:rPr>
              <a:t>操作码：若是</a:t>
            </a:r>
            <a:r>
              <a:rPr lang="en-US" altLang="zh-CN" sz="2400" dirty="0">
                <a:solidFill>
                  <a:schemeClr val="accent1"/>
                </a:solidFill>
                <a:cs typeface="+mn-ea"/>
                <a:sym typeface="+mn-lt"/>
              </a:rPr>
              <a:t>client</a:t>
            </a:r>
            <a:r>
              <a:rPr lang="zh-CN" altLang="en-US" sz="2400" dirty="0">
                <a:solidFill>
                  <a:schemeClr val="accent1"/>
                </a:solidFill>
                <a:cs typeface="+mn-ea"/>
                <a:sym typeface="+mn-lt"/>
              </a:rPr>
              <a:t>送给</a:t>
            </a:r>
            <a:r>
              <a:rPr lang="en-US" altLang="zh-CN" sz="2400" dirty="0">
                <a:solidFill>
                  <a:schemeClr val="accent1"/>
                </a:solidFill>
                <a:cs typeface="+mn-ea"/>
                <a:sym typeface="+mn-lt"/>
              </a:rPr>
              <a:t>server</a:t>
            </a:r>
            <a:r>
              <a:rPr lang="zh-CN" altLang="en-US" sz="2400" dirty="0">
                <a:solidFill>
                  <a:schemeClr val="accent1"/>
                </a:solidFill>
                <a:cs typeface="+mn-ea"/>
                <a:sym typeface="+mn-lt"/>
              </a:rPr>
              <a:t>的封包，设为</a:t>
            </a:r>
            <a:r>
              <a:rPr lang="en-US" altLang="zh-CN" sz="2400" dirty="0">
                <a:solidFill>
                  <a:schemeClr val="accent1"/>
                </a:solidFill>
                <a:cs typeface="+mn-ea"/>
                <a:sym typeface="+mn-lt"/>
              </a:rPr>
              <a:t>1</a:t>
            </a:r>
            <a:r>
              <a:rPr lang="zh-CN" altLang="en-US" sz="2400" dirty="0">
                <a:solidFill>
                  <a:schemeClr val="accent1"/>
                </a:solidFill>
                <a:cs typeface="+mn-ea"/>
                <a:sym typeface="+mn-lt"/>
              </a:rPr>
              <a:t>，反向为</a:t>
            </a:r>
            <a:r>
              <a:rPr lang="en-US" altLang="zh-CN" sz="2400" dirty="0">
                <a:solidFill>
                  <a:schemeClr val="accent1"/>
                </a:solidFill>
                <a:cs typeface="+mn-ea"/>
                <a:sym typeface="+mn-lt"/>
              </a:rPr>
              <a:t>2</a:t>
            </a:r>
            <a:r>
              <a:rPr lang="zh-CN" altLang="en-US" sz="2400" dirty="0">
                <a:solidFill>
                  <a:schemeClr val="accent1"/>
                </a:solidFill>
                <a:cs typeface="+mn-ea"/>
                <a:sym typeface="+mn-lt"/>
              </a:rPr>
              <a:t>；</a:t>
            </a:r>
          </a:p>
          <a:p>
            <a:pPr marL="342900" indent="-342900">
              <a:lnSpc>
                <a:spcPct val="120000"/>
              </a:lnSpc>
              <a:buFont typeface="Wingdings" panose="05000000000000000000" pitchFamily="2" charset="2"/>
              <a:buChar char="Ø"/>
            </a:pPr>
            <a:r>
              <a:rPr lang="zh-CN" altLang="en-US" sz="2400" dirty="0">
                <a:solidFill>
                  <a:schemeClr val="accent1"/>
                </a:solidFill>
                <a:cs typeface="+mn-ea"/>
                <a:sym typeface="+mn-lt"/>
              </a:rPr>
              <a:t>硬件类型：硬件类别，</a:t>
            </a:r>
            <a:r>
              <a:rPr lang="en-US" altLang="zh-CN" sz="2400" dirty="0">
                <a:solidFill>
                  <a:schemeClr val="accent1"/>
                </a:solidFill>
                <a:cs typeface="+mn-ea"/>
                <a:sym typeface="+mn-lt"/>
              </a:rPr>
              <a:t>ethernet</a:t>
            </a:r>
            <a:r>
              <a:rPr lang="zh-CN" altLang="en-US" sz="2400" dirty="0">
                <a:solidFill>
                  <a:schemeClr val="accent1"/>
                </a:solidFill>
                <a:cs typeface="+mn-ea"/>
                <a:sym typeface="+mn-lt"/>
              </a:rPr>
              <a:t>为</a:t>
            </a:r>
            <a:r>
              <a:rPr lang="en-US" altLang="zh-CN" sz="2400" dirty="0">
                <a:solidFill>
                  <a:schemeClr val="accent1"/>
                </a:solidFill>
                <a:cs typeface="+mn-ea"/>
                <a:sym typeface="+mn-lt"/>
              </a:rPr>
              <a:t>1</a:t>
            </a:r>
            <a:r>
              <a:rPr lang="zh-CN" altLang="en-US" sz="2400" dirty="0">
                <a:solidFill>
                  <a:schemeClr val="accent1"/>
                </a:solidFill>
                <a:cs typeface="+mn-ea"/>
                <a:sym typeface="+mn-lt"/>
              </a:rPr>
              <a:t>；</a:t>
            </a:r>
          </a:p>
          <a:p>
            <a:pPr marL="342900" indent="-342900">
              <a:lnSpc>
                <a:spcPct val="120000"/>
              </a:lnSpc>
              <a:buFont typeface="Wingdings" panose="05000000000000000000" pitchFamily="2" charset="2"/>
              <a:buChar char="Ø"/>
            </a:pPr>
            <a:r>
              <a:rPr lang="zh-CN" altLang="en-US" sz="2400" dirty="0">
                <a:solidFill>
                  <a:schemeClr val="accent1"/>
                </a:solidFill>
                <a:cs typeface="+mn-ea"/>
                <a:sym typeface="+mn-lt"/>
              </a:rPr>
              <a:t>硬件地址长度：</a:t>
            </a:r>
            <a:r>
              <a:rPr lang="en-US" altLang="zh-CN" sz="2400" dirty="0">
                <a:solidFill>
                  <a:schemeClr val="accent1"/>
                </a:solidFill>
                <a:cs typeface="+mn-ea"/>
                <a:sym typeface="+mn-lt"/>
              </a:rPr>
              <a:t>ethernet</a:t>
            </a:r>
            <a:r>
              <a:rPr lang="zh-CN" altLang="en-US" sz="2400" dirty="0">
                <a:solidFill>
                  <a:schemeClr val="accent1"/>
                </a:solidFill>
                <a:cs typeface="+mn-ea"/>
                <a:sym typeface="+mn-lt"/>
              </a:rPr>
              <a:t>为</a:t>
            </a:r>
            <a:r>
              <a:rPr lang="en-US" altLang="zh-CN" sz="2400" dirty="0">
                <a:solidFill>
                  <a:schemeClr val="accent1"/>
                </a:solidFill>
                <a:cs typeface="+mn-ea"/>
                <a:sym typeface="+mn-lt"/>
              </a:rPr>
              <a:t>6</a:t>
            </a:r>
            <a:r>
              <a:rPr lang="zh-CN" altLang="en-US" sz="2400" dirty="0">
                <a:solidFill>
                  <a:schemeClr val="accent1"/>
                </a:solidFill>
                <a:cs typeface="+mn-ea"/>
                <a:sym typeface="+mn-lt"/>
              </a:rPr>
              <a:t>；</a:t>
            </a:r>
          </a:p>
          <a:p>
            <a:pPr marL="342900" indent="-342900">
              <a:lnSpc>
                <a:spcPct val="120000"/>
              </a:lnSpc>
              <a:buFont typeface="Wingdings" panose="05000000000000000000" pitchFamily="2" charset="2"/>
              <a:buChar char="Ø"/>
            </a:pPr>
            <a:r>
              <a:rPr lang="zh-CN" altLang="en-US" sz="2400" dirty="0">
                <a:solidFill>
                  <a:schemeClr val="accent1"/>
                </a:solidFill>
                <a:cs typeface="+mn-ea"/>
                <a:sym typeface="+mn-lt"/>
              </a:rPr>
              <a:t>跳数：若数据包需经过</a:t>
            </a:r>
            <a:r>
              <a:rPr lang="en-US" altLang="zh-CN" sz="2400" dirty="0">
                <a:solidFill>
                  <a:schemeClr val="accent1"/>
                </a:solidFill>
                <a:cs typeface="+mn-ea"/>
                <a:sym typeface="+mn-lt"/>
              </a:rPr>
              <a:t>router</a:t>
            </a:r>
            <a:r>
              <a:rPr lang="zh-CN" altLang="en-US" sz="2400" dirty="0">
                <a:solidFill>
                  <a:schemeClr val="accent1"/>
                </a:solidFill>
                <a:cs typeface="+mn-ea"/>
                <a:sym typeface="+mn-lt"/>
              </a:rPr>
              <a:t>传送，每站加</a:t>
            </a:r>
            <a:r>
              <a:rPr lang="en-US" altLang="zh-CN" sz="2400" dirty="0">
                <a:solidFill>
                  <a:schemeClr val="accent1"/>
                </a:solidFill>
                <a:cs typeface="+mn-ea"/>
                <a:sym typeface="+mn-lt"/>
              </a:rPr>
              <a:t>1</a:t>
            </a:r>
            <a:r>
              <a:rPr lang="zh-CN" altLang="en-US" sz="2400" dirty="0">
                <a:solidFill>
                  <a:schemeClr val="accent1"/>
                </a:solidFill>
                <a:cs typeface="+mn-ea"/>
                <a:sym typeface="+mn-lt"/>
              </a:rPr>
              <a:t>，若在同一网内，为</a:t>
            </a:r>
            <a:r>
              <a:rPr lang="en-US" altLang="zh-CN" sz="2400" dirty="0">
                <a:solidFill>
                  <a:schemeClr val="accent1"/>
                </a:solidFill>
                <a:cs typeface="+mn-ea"/>
                <a:sym typeface="+mn-lt"/>
              </a:rPr>
              <a:t>0</a:t>
            </a:r>
            <a:r>
              <a:rPr lang="zh-CN" altLang="en-US" sz="2400" dirty="0">
                <a:solidFill>
                  <a:schemeClr val="accent1"/>
                </a:solidFill>
                <a:cs typeface="+mn-ea"/>
                <a:sym typeface="+mn-lt"/>
              </a:rPr>
              <a:t>；</a:t>
            </a:r>
          </a:p>
          <a:p>
            <a:pPr marL="342900" indent="-342900">
              <a:lnSpc>
                <a:spcPct val="120000"/>
              </a:lnSpc>
              <a:buFont typeface="Wingdings" panose="05000000000000000000" pitchFamily="2" charset="2"/>
              <a:buChar char="Ø"/>
            </a:pPr>
            <a:r>
              <a:rPr lang="zh-CN" altLang="en-US" sz="2400" dirty="0">
                <a:solidFill>
                  <a:schemeClr val="accent1"/>
                </a:solidFill>
                <a:cs typeface="+mn-ea"/>
                <a:sym typeface="+mn-lt"/>
              </a:rPr>
              <a:t>事务标识：随机数，用于客户和服务器之间匹配请求和相应消息；</a:t>
            </a:r>
          </a:p>
          <a:p>
            <a:pPr marL="342900" indent="-342900">
              <a:lnSpc>
                <a:spcPct val="120000"/>
              </a:lnSpc>
              <a:buFont typeface="Wingdings" panose="05000000000000000000" pitchFamily="2" charset="2"/>
              <a:buChar char="Ø"/>
            </a:pPr>
            <a:r>
              <a:rPr lang="zh-CN" altLang="en-US" sz="2400" dirty="0">
                <a:solidFill>
                  <a:schemeClr val="accent1"/>
                </a:solidFill>
                <a:cs typeface="+mn-ea"/>
                <a:sym typeface="+mn-lt"/>
              </a:rPr>
              <a:t>秒数：由用户指定的时间，指开始地址获取和更新进行后的时间；</a:t>
            </a:r>
          </a:p>
          <a:p>
            <a:pPr marL="342900" indent="-342900">
              <a:lnSpc>
                <a:spcPct val="120000"/>
              </a:lnSpc>
              <a:buFont typeface="Wingdings" panose="05000000000000000000" pitchFamily="2" charset="2"/>
              <a:buChar char="Ø"/>
            </a:pPr>
            <a:r>
              <a:rPr lang="zh-CN" altLang="en-US" sz="2400" dirty="0">
                <a:solidFill>
                  <a:schemeClr val="accent1"/>
                </a:solidFill>
                <a:cs typeface="+mn-ea"/>
                <a:sym typeface="+mn-lt"/>
              </a:rPr>
              <a:t>标志：从</a:t>
            </a:r>
            <a:r>
              <a:rPr lang="en-US" altLang="zh-CN" sz="2400" dirty="0">
                <a:solidFill>
                  <a:schemeClr val="accent1"/>
                </a:solidFill>
                <a:cs typeface="+mn-ea"/>
                <a:sym typeface="+mn-lt"/>
              </a:rPr>
              <a:t>0-15bits</a:t>
            </a:r>
            <a:r>
              <a:rPr lang="zh-CN" altLang="en-US" sz="2400" dirty="0">
                <a:solidFill>
                  <a:schemeClr val="accent1"/>
                </a:solidFill>
                <a:cs typeface="+mn-ea"/>
                <a:sym typeface="+mn-lt"/>
              </a:rPr>
              <a:t>，最左</a:t>
            </a:r>
            <a:r>
              <a:rPr lang="en-US" altLang="zh-CN" sz="2400" dirty="0">
                <a:solidFill>
                  <a:schemeClr val="accent1"/>
                </a:solidFill>
                <a:cs typeface="+mn-ea"/>
                <a:sym typeface="+mn-lt"/>
              </a:rPr>
              <a:t>1</a:t>
            </a:r>
            <a:r>
              <a:rPr lang="zh-CN" altLang="en-US" sz="2400" dirty="0">
                <a:solidFill>
                  <a:schemeClr val="accent1"/>
                </a:solidFill>
                <a:cs typeface="+mn-ea"/>
                <a:sym typeface="+mn-lt"/>
              </a:rPr>
              <a:t>位为</a:t>
            </a:r>
            <a:r>
              <a:rPr lang="en-US" altLang="zh-CN" sz="2400" dirty="0">
                <a:solidFill>
                  <a:schemeClr val="accent1"/>
                </a:solidFill>
                <a:cs typeface="+mn-ea"/>
                <a:sym typeface="+mn-lt"/>
              </a:rPr>
              <a:t>1</a:t>
            </a:r>
            <a:r>
              <a:rPr lang="zh-CN" altLang="en-US" sz="2400" dirty="0">
                <a:solidFill>
                  <a:schemeClr val="accent1"/>
                </a:solidFill>
                <a:cs typeface="+mn-ea"/>
                <a:sym typeface="+mn-lt"/>
              </a:rPr>
              <a:t>时表示</a:t>
            </a:r>
            <a:r>
              <a:rPr lang="en-US" altLang="zh-CN" sz="2400" dirty="0">
                <a:solidFill>
                  <a:schemeClr val="accent1"/>
                </a:solidFill>
                <a:cs typeface="+mn-ea"/>
                <a:sym typeface="+mn-lt"/>
              </a:rPr>
              <a:t>server</a:t>
            </a:r>
            <a:r>
              <a:rPr lang="zh-CN" altLang="en-US" sz="2400" dirty="0">
                <a:solidFill>
                  <a:schemeClr val="accent1"/>
                </a:solidFill>
                <a:cs typeface="+mn-ea"/>
                <a:sym typeface="+mn-lt"/>
              </a:rPr>
              <a:t>将以广播方式传送封包给 </a:t>
            </a:r>
            <a:r>
              <a:rPr lang="en-US" altLang="zh-CN" sz="2400" dirty="0">
                <a:solidFill>
                  <a:schemeClr val="accent1"/>
                </a:solidFill>
                <a:cs typeface="+mn-ea"/>
                <a:sym typeface="+mn-lt"/>
              </a:rPr>
              <a:t>client</a:t>
            </a:r>
            <a:r>
              <a:rPr lang="zh-CN" altLang="en-US" sz="2400" dirty="0">
                <a:solidFill>
                  <a:schemeClr val="accent1"/>
                </a:solidFill>
                <a:cs typeface="+mn-ea"/>
                <a:sym typeface="+mn-lt"/>
              </a:rPr>
              <a:t>，其余尚未使用；</a:t>
            </a:r>
          </a:p>
        </p:txBody>
      </p:sp>
    </p:spTree>
    <p:custDataLst>
      <p:tags r:id="rId1"/>
    </p:custDataLst>
    <p:extLst>
      <p:ext uri="{BB962C8B-B14F-4D97-AF65-F5344CB8AC3E}">
        <p14:creationId xmlns:p14="http://schemas.microsoft.com/office/powerpoint/2010/main" val="512854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DHCP</a:t>
            </a:r>
            <a:r>
              <a:rPr lang="zh-CN" altLang="en-US" sz="3200" dirty="0">
                <a:latin typeface="+mn-lt"/>
                <a:ea typeface="+mn-ea"/>
                <a:cs typeface="+mn-ea"/>
                <a:sym typeface="+mn-lt"/>
              </a:rPr>
              <a:t>工作过程</a:t>
            </a:r>
            <a:endParaRPr lang="en-US" sz="3200" dirty="0">
              <a:latin typeface="+mn-lt"/>
              <a:ea typeface="+mn-ea"/>
              <a:cs typeface="+mn-ea"/>
              <a:sym typeface="+mn-lt"/>
            </a:endParaRPr>
          </a:p>
        </p:txBody>
      </p:sp>
      <p:sp>
        <p:nvSpPr>
          <p:cNvPr id="2" name="内容占位符 1">
            <a:extLst>
              <a:ext uri="{FF2B5EF4-FFF2-40B4-BE49-F238E27FC236}">
                <a16:creationId xmlns:a16="http://schemas.microsoft.com/office/drawing/2014/main" id="{7E1E87C8-D7CC-BBDB-F361-8E674C0A9ABF}"/>
              </a:ext>
            </a:extLst>
          </p:cNvPr>
          <p:cNvSpPr>
            <a:spLocks noGrp="1"/>
          </p:cNvSpPr>
          <p:nvPr>
            <p:ph idx="1"/>
          </p:nvPr>
        </p:nvSpPr>
        <p:spPr/>
        <p:txBody>
          <a:bodyPr vert="horz" lIns="91440" tIns="45720" rIns="91440" bIns="45720" rtlCol="0">
            <a:normAutofit/>
          </a:bodyPr>
          <a:lstStyle/>
          <a:p>
            <a:pPr marL="266700" indent="-266700">
              <a:spcBef>
                <a:spcPts val="0"/>
              </a:spcBef>
              <a:buFont typeface="Wingdings" panose="05000000000000000000" pitchFamily="2" charset="2"/>
              <a:buChar char="n"/>
            </a:pPr>
            <a:r>
              <a:rPr lang="en-US" altLang="zh-CN" sz="2400" dirty="0">
                <a:solidFill>
                  <a:schemeClr val="accent1"/>
                </a:solidFill>
                <a:cs typeface="+mn-ea"/>
                <a:sym typeface="+mn-lt"/>
              </a:rPr>
              <a:t>DHCP</a:t>
            </a:r>
            <a:r>
              <a:rPr lang="zh-CN" altLang="en-US" sz="2400" dirty="0">
                <a:solidFill>
                  <a:schemeClr val="accent1"/>
                </a:solidFill>
                <a:cs typeface="+mn-ea"/>
                <a:sym typeface="+mn-lt"/>
              </a:rPr>
              <a:t>工作过程包括：</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请求</a:t>
            </a:r>
            <a:r>
              <a:rPr lang="en-US" altLang="zh-CN" sz="2000" dirty="0">
                <a:solidFill>
                  <a:schemeClr val="accent1"/>
                </a:solidFill>
                <a:cs typeface="+mn-ea"/>
                <a:sym typeface="+mn-lt"/>
              </a:rPr>
              <a:t>IP</a:t>
            </a:r>
            <a:r>
              <a:rPr lang="zh-CN" altLang="en-US" sz="2000" dirty="0">
                <a:solidFill>
                  <a:schemeClr val="accent1"/>
                </a:solidFill>
                <a:cs typeface="+mn-ea"/>
                <a:sym typeface="+mn-lt"/>
              </a:rPr>
              <a:t>地址</a:t>
            </a:r>
          </a:p>
          <a:p>
            <a:pPr lvl="2">
              <a:buFont typeface="Wingdings" panose="05000000000000000000" pitchFamily="2" charset="2"/>
              <a:buChar char="ü"/>
            </a:pPr>
            <a:r>
              <a:rPr lang="zh-CN" altLang="en-US" sz="1800" dirty="0">
                <a:sym typeface="+mn-lt"/>
              </a:rPr>
              <a:t>发现阶段</a:t>
            </a:r>
          </a:p>
          <a:p>
            <a:pPr lvl="2">
              <a:buFont typeface="Wingdings" panose="05000000000000000000" pitchFamily="2" charset="2"/>
              <a:buChar char="ü"/>
            </a:pPr>
            <a:r>
              <a:rPr lang="zh-CN" altLang="en-US" sz="1800" dirty="0">
                <a:sym typeface="+mn-lt"/>
              </a:rPr>
              <a:t>提供阶段</a:t>
            </a:r>
          </a:p>
          <a:p>
            <a:pPr lvl="2">
              <a:buFont typeface="Wingdings" panose="05000000000000000000" pitchFamily="2" charset="2"/>
              <a:buChar char="ü"/>
            </a:pPr>
            <a:r>
              <a:rPr lang="zh-CN" altLang="en-US" sz="1800" dirty="0">
                <a:sym typeface="+mn-lt"/>
              </a:rPr>
              <a:t>选择阶段</a:t>
            </a:r>
          </a:p>
          <a:p>
            <a:pPr lvl="2">
              <a:buFont typeface="Wingdings" panose="05000000000000000000" pitchFamily="2" charset="2"/>
              <a:buChar char="ü"/>
            </a:pPr>
            <a:r>
              <a:rPr lang="zh-CN" altLang="en-US" sz="1800" dirty="0">
                <a:sym typeface="+mn-lt"/>
              </a:rPr>
              <a:t>确认阶段</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续租</a:t>
            </a:r>
            <a:r>
              <a:rPr lang="en-US" altLang="zh-CN" sz="2000" dirty="0">
                <a:solidFill>
                  <a:schemeClr val="accent1"/>
                </a:solidFill>
                <a:cs typeface="+mn-ea"/>
                <a:sym typeface="+mn-lt"/>
              </a:rPr>
              <a:t>IP</a:t>
            </a:r>
            <a:r>
              <a:rPr lang="zh-CN" altLang="en-US" sz="2000" dirty="0">
                <a:solidFill>
                  <a:schemeClr val="accent1"/>
                </a:solidFill>
                <a:cs typeface="+mn-ea"/>
                <a:sym typeface="+mn-lt"/>
              </a:rPr>
              <a:t>地址</a:t>
            </a:r>
          </a:p>
          <a:p>
            <a:pPr lvl="2">
              <a:buFont typeface="Wingdings" panose="05000000000000000000" pitchFamily="2" charset="2"/>
              <a:buChar char="ü"/>
            </a:pPr>
            <a:r>
              <a:rPr lang="en-US" altLang="zh-CN" sz="1800" dirty="0">
                <a:sym typeface="+mn-lt"/>
              </a:rPr>
              <a:t>DHCP </a:t>
            </a:r>
            <a:r>
              <a:rPr lang="zh-CN" altLang="en-US" sz="1800" dirty="0">
                <a:sym typeface="+mn-lt"/>
              </a:rPr>
              <a:t>服务器分配给 </a:t>
            </a:r>
            <a:r>
              <a:rPr lang="en-US" altLang="zh-CN" sz="1800" dirty="0">
                <a:sym typeface="+mn-lt"/>
              </a:rPr>
              <a:t>DHCP </a:t>
            </a:r>
            <a:r>
              <a:rPr lang="zh-CN" altLang="en-US" sz="1800" dirty="0">
                <a:sym typeface="+mn-lt"/>
              </a:rPr>
              <a:t>客户的 </a:t>
            </a:r>
            <a:r>
              <a:rPr lang="en-US" altLang="zh-CN" sz="1800" dirty="0">
                <a:sym typeface="+mn-lt"/>
              </a:rPr>
              <a:t>IP </a:t>
            </a:r>
            <a:r>
              <a:rPr lang="zh-CN" altLang="en-US" sz="1800" dirty="0">
                <a:sym typeface="+mn-lt"/>
              </a:rPr>
              <a:t>地址的临时的， </a:t>
            </a:r>
            <a:r>
              <a:rPr lang="en-US" altLang="zh-CN" sz="1800" dirty="0">
                <a:sym typeface="+mn-lt"/>
              </a:rPr>
              <a:t>DHCP </a:t>
            </a:r>
            <a:r>
              <a:rPr lang="zh-CN" altLang="en-US" sz="1800" dirty="0">
                <a:sym typeface="+mn-lt"/>
              </a:rPr>
              <a:t>客户只能在一段有限的时间内使用这个分配到的 </a:t>
            </a:r>
            <a:r>
              <a:rPr lang="en-US" altLang="zh-CN" sz="1800" dirty="0">
                <a:sym typeface="+mn-lt"/>
              </a:rPr>
              <a:t>IP </a:t>
            </a:r>
            <a:r>
              <a:rPr lang="zh-CN" altLang="en-US" sz="1800" dirty="0">
                <a:sym typeface="+mn-lt"/>
              </a:rPr>
              <a:t>地址。这段时间称为租用期。 </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释放</a:t>
            </a:r>
            <a:r>
              <a:rPr lang="en-US" altLang="zh-CN" sz="2000" dirty="0">
                <a:solidFill>
                  <a:schemeClr val="accent1"/>
                </a:solidFill>
                <a:cs typeface="+mn-ea"/>
                <a:sym typeface="+mn-lt"/>
              </a:rPr>
              <a:t>IP</a:t>
            </a:r>
            <a:r>
              <a:rPr lang="zh-CN" altLang="en-US" sz="2000" dirty="0">
                <a:solidFill>
                  <a:schemeClr val="accent1"/>
                </a:solidFill>
                <a:cs typeface="+mn-ea"/>
                <a:sym typeface="+mn-lt"/>
              </a:rPr>
              <a:t>地址</a:t>
            </a:r>
          </a:p>
          <a:p>
            <a:pPr marL="266700" indent="-266700">
              <a:spcBef>
                <a:spcPts val="0"/>
              </a:spcBef>
              <a:buFont typeface="Wingdings" panose="05000000000000000000" pitchFamily="2" charset="2"/>
              <a:buChar char="n"/>
            </a:pPr>
            <a:endParaRPr lang="zh-CN" altLang="en-US" sz="2400" dirty="0">
              <a:solidFill>
                <a:schemeClr val="accent1"/>
              </a:solidFill>
              <a:cs typeface="+mn-ea"/>
              <a:sym typeface="+mn-lt"/>
            </a:endParaRPr>
          </a:p>
        </p:txBody>
      </p:sp>
      <p:sp>
        <p:nvSpPr>
          <p:cNvPr id="3" name="日期占位符 3">
            <a:extLst>
              <a:ext uri="{FF2B5EF4-FFF2-40B4-BE49-F238E27FC236}">
                <a16:creationId xmlns:a16="http://schemas.microsoft.com/office/drawing/2014/main" id="{191107D1-745D-FDDA-256D-899EFCCD5381}"/>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E8EC069F-5ADB-591D-A729-176D41DE6527}"/>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D5C73CF6-C1FE-34A0-A615-F7E080B85653}"/>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91</a:t>
            </a:fld>
            <a:endParaRPr lang="en-US">
              <a:cs typeface="+mn-ea"/>
              <a:sym typeface="+mn-lt"/>
            </a:endParaRPr>
          </a:p>
        </p:txBody>
      </p:sp>
    </p:spTree>
    <p:custDataLst>
      <p:tags r:id="rId1"/>
    </p:custDataLst>
    <p:extLst>
      <p:ext uri="{BB962C8B-B14F-4D97-AF65-F5344CB8AC3E}">
        <p14:creationId xmlns:p14="http://schemas.microsoft.com/office/powerpoint/2010/main" val="2731666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DHCP</a:t>
            </a:r>
            <a:r>
              <a:rPr lang="zh-CN" altLang="en-US" sz="3200" dirty="0">
                <a:latin typeface="+mn-lt"/>
                <a:ea typeface="+mn-ea"/>
                <a:cs typeface="+mn-ea"/>
                <a:sym typeface="+mn-lt"/>
              </a:rPr>
              <a:t>客户端首次接入网络的工作过程</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8A50AB0D-FEE2-8306-93F5-72692CD87F3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4FF2BA6-CAAC-DB40-104C-3151FD33B88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353B8FA-4F19-4DEA-C8FC-8F3C7FCCEA5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92</a:t>
            </a:fld>
            <a:endParaRPr lang="en-US">
              <a:cs typeface="+mn-ea"/>
              <a:sym typeface="+mn-lt"/>
            </a:endParaRPr>
          </a:p>
        </p:txBody>
      </p:sp>
      <p:grpSp>
        <p:nvGrpSpPr>
          <p:cNvPr id="41" name="组合 40">
            <a:extLst>
              <a:ext uri="{FF2B5EF4-FFF2-40B4-BE49-F238E27FC236}">
                <a16:creationId xmlns:a16="http://schemas.microsoft.com/office/drawing/2014/main" id="{8E12C881-683F-7550-EE55-3F959843B276}"/>
              </a:ext>
            </a:extLst>
          </p:cNvPr>
          <p:cNvGrpSpPr/>
          <p:nvPr/>
        </p:nvGrpSpPr>
        <p:grpSpPr>
          <a:xfrm>
            <a:off x="4476120" y="1834513"/>
            <a:ext cx="7294927" cy="4126624"/>
            <a:chOff x="2395041" y="1756421"/>
            <a:chExt cx="7294927" cy="4126624"/>
          </a:xfrm>
        </p:grpSpPr>
        <p:pic>
          <p:nvPicPr>
            <p:cNvPr id="9" name="图形 8">
              <a:extLst>
                <a:ext uri="{FF2B5EF4-FFF2-40B4-BE49-F238E27FC236}">
                  <a16:creationId xmlns:a16="http://schemas.microsoft.com/office/drawing/2014/main" id="{39399617-0C7D-AA6A-DFA1-B3302B0BE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693" y="2157358"/>
              <a:ext cx="815181" cy="617209"/>
            </a:xfrm>
            <a:prstGeom prst="rect">
              <a:avLst/>
            </a:prstGeom>
          </p:spPr>
        </p:pic>
        <p:pic>
          <p:nvPicPr>
            <p:cNvPr id="10" name="图形 9">
              <a:extLst>
                <a:ext uri="{FF2B5EF4-FFF2-40B4-BE49-F238E27FC236}">
                  <a16:creationId xmlns:a16="http://schemas.microsoft.com/office/drawing/2014/main" id="{4E793ABA-630A-22AE-E4FB-DFE6C7E5B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101" y="2157358"/>
              <a:ext cx="704549" cy="617209"/>
            </a:xfrm>
            <a:prstGeom prst="rect">
              <a:avLst/>
            </a:prstGeom>
          </p:spPr>
        </p:pic>
        <p:cxnSp>
          <p:nvCxnSpPr>
            <p:cNvPr id="12" name="直接连接符 11">
              <a:extLst>
                <a:ext uri="{FF2B5EF4-FFF2-40B4-BE49-F238E27FC236}">
                  <a16:creationId xmlns:a16="http://schemas.microsoft.com/office/drawing/2014/main" id="{C014C287-23B1-24A9-FB1A-0F44D448DA42}"/>
                </a:ext>
              </a:extLst>
            </p:cNvPr>
            <p:cNvCxnSpPr>
              <a:cxnSpLocks/>
              <a:stCxn id="9" idx="2"/>
            </p:cNvCxnSpPr>
            <p:nvPr/>
          </p:nvCxnSpPr>
          <p:spPr>
            <a:xfrm flipH="1">
              <a:off x="3159719" y="2774567"/>
              <a:ext cx="16565" cy="3108478"/>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直接连接符 18">
              <a:extLst>
                <a:ext uri="{FF2B5EF4-FFF2-40B4-BE49-F238E27FC236}">
                  <a16:creationId xmlns:a16="http://schemas.microsoft.com/office/drawing/2014/main" id="{91F34BB1-7FD4-B3EA-5B82-42F92248D792}"/>
                </a:ext>
              </a:extLst>
            </p:cNvPr>
            <p:cNvCxnSpPr>
              <a:cxnSpLocks/>
              <a:stCxn id="10" idx="2"/>
            </p:cNvCxnSpPr>
            <p:nvPr/>
          </p:nvCxnSpPr>
          <p:spPr>
            <a:xfrm>
              <a:off x="8924376" y="2774567"/>
              <a:ext cx="0" cy="3108478"/>
            </a:xfrm>
            <a:prstGeom prst="line">
              <a:avLst/>
            </a:prstGeom>
          </p:spPr>
          <p:style>
            <a:lnRef idx="3">
              <a:schemeClr val="accent4"/>
            </a:lnRef>
            <a:fillRef idx="0">
              <a:schemeClr val="accent4"/>
            </a:fillRef>
            <a:effectRef idx="2">
              <a:schemeClr val="accent4"/>
            </a:effectRef>
            <a:fontRef idx="minor">
              <a:schemeClr val="tx1"/>
            </a:fontRef>
          </p:style>
        </p:cxnSp>
        <p:sp>
          <p:nvSpPr>
            <p:cNvPr id="20" name="文本框 19">
              <a:extLst>
                <a:ext uri="{FF2B5EF4-FFF2-40B4-BE49-F238E27FC236}">
                  <a16:creationId xmlns:a16="http://schemas.microsoft.com/office/drawing/2014/main" id="{0EFB1FC1-5077-27CB-3BB8-E0E46039714F}"/>
                </a:ext>
              </a:extLst>
            </p:cNvPr>
            <p:cNvSpPr txBox="1"/>
            <p:nvPr/>
          </p:nvSpPr>
          <p:spPr>
            <a:xfrm>
              <a:off x="3194159" y="3086373"/>
              <a:ext cx="5730215" cy="396134"/>
            </a:xfrm>
            <a:prstGeom prst="rect">
              <a:avLst/>
            </a:prstGeom>
            <a:noFill/>
          </p:spPr>
          <p:txBody>
            <a:bodyPr wrap="square" rtlCol="0">
              <a:spAutoFit/>
            </a:bodyPr>
            <a:lstStyle/>
            <a:p>
              <a:pPr>
                <a:lnSpc>
                  <a:spcPct val="120000"/>
                </a:lnSpc>
              </a:pPr>
              <a:r>
                <a:rPr lang="en-US" altLang="zh-CN" dirty="0">
                  <a:cs typeface="+mn-ea"/>
                  <a:sym typeface="+mn-lt"/>
                </a:rPr>
                <a:t>1. </a:t>
              </a:r>
              <a:r>
                <a:rPr lang="zh-CN" altLang="en-US" dirty="0">
                  <a:cs typeface="+mn-ea"/>
                  <a:sym typeface="+mn-lt"/>
                </a:rPr>
                <a:t>发现阶段：客户端广播发送</a:t>
              </a:r>
              <a:r>
                <a:rPr lang="en-US" altLang="zh-CN" dirty="0">
                  <a:cs typeface="+mn-ea"/>
                  <a:sym typeface="+mn-lt"/>
                </a:rPr>
                <a:t>DHCP DISCOVER</a:t>
              </a:r>
              <a:r>
                <a:rPr lang="zh-CN" altLang="en-US" dirty="0">
                  <a:cs typeface="+mn-ea"/>
                  <a:sym typeface="+mn-lt"/>
                </a:rPr>
                <a:t>报文</a:t>
              </a:r>
            </a:p>
          </p:txBody>
        </p:sp>
        <p:sp>
          <p:nvSpPr>
            <p:cNvPr id="21" name="文本框 20">
              <a:extLst>
                <a:ext uri="{FF2B5EF4-FFF2-40B4-BE49-F238E27FC236}">
                  <a16:creationId xmlns:a16="http://schemas.microsoft.com/office/drawing/2014/main" id="{F723FAA4-A3F9-6FCE-763F-712C1B1F0922}"/>
                </a:ext>
              </a:extLst>
            </p:cNvPr>
            <p:cNvSpPr txBox="1"/>
            <p:nvPr/>
          </p:nvSpPr>
          <p:spPr>
            <a:xfrm>
              <a:off x="3194159" y="3703582"/>
              <a:ext cx="5730215" cy="396134"/>
            </a:xfrm>
            <a:prstGeom prst="rect">
              <a:avLst/>
            </a:prstGeom>
            <a:noFill/>
          </p:spPr>
          <p:txBody>
            <a:bodyPr wrap="square" rtlCol="0">
              <a:spAutoFit/>
            </a:bodyPr>
            <a:lstStyle/>
            <a:p>
              <a:pPr>
                <a:lnSpc>
                  <a:spcPct val="120000"/>
                </a:lnSpc>
              </a:pPr>
              <a:r>
                <a:rPr lang="en-US" altLang="zh-CN" dirty="0">
                  <a:cs typeface="+mn-ea"/>
                  <a:sym typeface="+mn-lt"/>
                </a:rPr>
                <a:t>2. </a:t>
              </a:r>
              <a:r>
                <a:rPr lang="zh-CN" altLang="en-US" dirty="0">
                  <a:cs typeface="+mn-ea"/>
                  <a:sym typeface="+mn-lt"/>
                </a:rPr>
                <a:t>提供阶段：服务器回应</a:t>
              </a:r>
              <a:r>
                <a:rPr lang="en-US" altLang="zh-CN" dirty="0">
                  <a:cs typeface="+mn-ea"/>
                  <a:sym typeface="+mn-lt"/>
                </a:rPr>
                <a:t>DHCP OFFER</a:t>
              </a:r>
              <a:r>
                <a:rPr lang="zh-CN" altLang="en-US" dirty="0">
                  <a:cs typeface="+mn-ea"/>
                  <a:sym typeface="+mn-lt"/>
                </a:rPr>
                <a:t>报文</a:t>
              </a:r>
            </a:p>
          </p:txBody>
        </p:sp>
        <p:sp>
          <p:nvSpPr>
            <p:cNvPr id="22" name="文本框 21">
              <a:extLst>
                <a:ext uri="{FF2B5EF4-FFF2-40B4-BE49-F238E27FC236}">
                  <a16:creationId xmlns:a16="http://schemas.microsoft.com/office/drawing/2014/main" id="{60194A19-9E6C-FB76-47CC-5E23FB3D6B88}"/>
                </a:ext>
              </a:extLst>
            </p:cNvPr>
            <p:cNvSpPr txBox="1"/>
            <p:nvPr/>
          </p:nvSpPr>
          <p:spPr>
            <a:xfrm>
              <a:off x="3194159" y="4428152"/>
              <a:ext cx="5730215" cy="396134"/>
            </a:xfrm>
            <a:prstGeom prst="rect">
              <a:avLst/>
            </a:prstGeom>
            <a:noFill/>
          </p:spPr>
          <p:txBody>
            <a:bodyPr wrap="square" rtlCol="0">
              <a:spAutoFit/>
            </a:bodyPr>
            <a:lstStyle/>
            <a:p>
              <a:pPr>
                <a:lnSpc>
                  <a:spcPct val="120000"/>
                </a:lnSpc>
              </a:pPr>
              <a:r>
                <a:rPr lang="en-US" altLang="zh-CN" dirty="0">
                  <a:cs typeface="+mn-ea"/>
                  <a:sym typeface="+mn-lt"/>
                </a:rPr>
                <a:t>3. </a:t>
              </a:r>
              <a:r>
                <a:rPr lang="zh-CN" altLang="en-US" dirty="0">
                  <a:cs typeface="+mn-ea"/>
                  <a:sym typeface="+mn-lt"/>
                </a:rPr>
                <a:t>选择阶段：客户端发送</a:t>
              </a:r>
              <a:r>
                <a:rPr lang="en-US" altLang="zh-CN" dirty="0">
                  <a:cs typeface="+mn-ea"/>
                  <a:sym typeface="+mn-lt"/>
                </a:rPr>
                <a:t>DHCP REQUEST</a:t>
              </a:r>
              <a:r>
                <a:rPr lang="zh-CN" altLang="en-US" dirty="0">
                  <a:cs typeface="+mn-ea"/>
                  <a:sym typeface="+mn-lt"/>
                </a:rPr>
                <a:t>报文</a:t>
              </a:r>
            </a:p>
          </p:txBody>
        </p:sp>
        <p:sp>
          <p:nvSpPr>
            <p:cNvPr id="23" name="文本框 22">
              <a:extLst>
                <a:ext uri="{FF2B5EF4-FFF2-40B4-BE49-F238E27FC236}">
                  <a16:creationId xmlns:a16="http://schemas.microsoft.com/office/drawing/2014/main" id="{3A8F2588-BA4B-BD1B-EB8A-48002DB896FF}"/>
                </a:ext>
              </a:extLst>
            </p:cNvPr>
            <p:cNvSpPr txBox="1"/>
            <p:nvPr/>
          </p:nvSpPr>
          <p:spPr>
            <a:xfrm>
              <a:off x="3194159" y="5050283"/>
              <a:ext cx="5730215" cy="396134"/>
            </a:xfrm>
            <a:prstGeom prst="rect">
              <a:avLst/>
            </a:prstGeom>
            <a:noFill/>
          </p:spPr>
          <p:txBody>
            <a:bodyPr wrap="square" rtlCol="0">
              <a:spAutoFit/>
            </a:bodyPr>
            <a:lstStyle/>
            <a:p>
              <a:pPr>
                <a:lnSpc>
                  <a:spcPct val="120000"/>
                </a:lnSpc>
              </a:pPr>
              <a:r>
                <a:rPr lang="en-US" altLang="zh-CN" dirty="0">
                  <a:cs typeface="+mn-ea"/>
                  <a:sym typeface="+mn-lt"/>
                </a:rPr>
                <a:t>4. </a:t>
              </a:r>
              <a:r>
                <a:rPr lang="zh-CN" altLang="en-US" dirty="0">
                  <a:cs typeface="+mn-ea"/>
                  <a:sym typeface="+mn-lt"/>
                </a:rPr>
                <a:t>确认阶段：服务器回应</a:t>
              </a:r>
              <a:r>
                <a:rPr lang="en-US" altLang="zh-CN" dirty="0">
                  <a:cs typeface="+mn-ea"/>
                  <a:sym typeface="+mn-lt"/>
                </a:rPr>
                <a:t>DHCP ACK</a:t>
              </a:r>
              <a:r>
                <a:rPr lang="zh-CN" altLang="en-US" dirty="0">
                  <a:cs typeface="+mn-ea"/>
                  <a:sym typeface="+mn-lt"/>
                </a:rPr>
                <a:t>报文</a:t>
              </a:r>
            </a:p>
          </p:txBody>
        </p:sp>
        <p:sp>
          <p:nvSpPr>
            <p:cNvPr id="24" name="文本框 23">
              <a:extLst>
                <a:ext uri="{FF2B5EF4-FFF2-40B4-BE49-F238E27FC236}">
                  <a16:creationId xmlns:a16="http://schemas.microsoft.com/office/drawing/2014/main" id="{328C38E4-1D80-5E25-1A74-B08B438B0448}"/>
                </a:ext>
              </a:extLst>
            </p:cNvPr>
            <p:cNvSpPr txBox="1"/>
            <p:nvPr/>
          </p:nvSpPr>
          <p:spPr>
            <a:xfrm>
              <a:off x="2395041" y="1756421"/>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客户端</a:t>
              </a:r>
            </a:p>
          </p:txBody>
        </p:sp>
        <p:sp>
          <p:nvSpPr>
            <p:cNvPr id="25" name="文本框 24">
              <a:extLst>
                <a:ext uri="{FF2B5EF4-FFF2-40B4-BE49-F238E27FC236}">
                  <a16:creationId xmlns:a16="http://schemas.microsoft.com/office/drawing/2014/main" id="{021BCD04-686C-5EE6-7003-729B32E17629}"/>
                </a:ext>
              </a:extLst>
            </p:cNvPr>
            <p:cNvSpPr txBox="1"/>
            <p:nvPr/>
          </p:nvSpPr>
          <p:spPr>
            <a:xfrm>
              <a:off x="8158780" y="1757338"/>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服务器</a:t>
              </a:r>
            </a:p>
          </p:txBody>
        </p:sp>
        <p:cxnSp>
          <p:nvCxnSpPr>
            <p:cNvPr id="30" name="直接连接符 29">
              <a:extLst>
                <a:ext uri="{FF2B5EF4-FFF2-40B4-BE49-F238E27FC236}">
                  <a16:creationId xmlns:a16="http://schemas.microsoft.com/office/drawing/2014/main" id="{C58968E7-1C95-8308-8CB5-EAA9083CB409}"/>
                </a:ext>
              </a:extLst>
            </p:cNvPr>
            <p:cNvCxnSpPr/>
            <p:nvPr/>
          </p:nvCxnSpPr>
          <p:spPr>
            <a:xfrm>
              <a:off x="3167260" y="3506524"/>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1" name="直接连接符 30">
              <a:extLst>
                <a:ext uri="{FF2B5EF4-FFF2-40B4-BE49-F238E27FC236}">
                  <a16:creationId xmlns:a16="http://schemas.microsoft.com/office/drawing/2014/main" id="{2DEE2E9C-0253-040D-48F5-5A7C5DEC238F}"/>
                </a:ext>
              </a:extLst>
            </p:cNvPr>
            <p:cNvCxnSpPr/>
            <p:nvPr/>
          </p:nvCxnSpPr>
          <p:spPr>
            <a:xfrm>
              <a:off x="3167260" y="4193763"/>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32" name="直接连接符 31">
              <a:extLst>
                <a:ext uri="{FF2B5EF4-FFF2-40B4-BE49-F238E27FC236}">
                  <a16:creationId xmlns:a16="http://schemas.microsoft.com/office/drawing/2014/main" id="{6A8C02A1-4115-ED99-5BAA-72B9CDECB292}"/>
                </a:ext>
              </a:extLst>
            </p:cNvPr>
            <p:cNvCxnSpPr/>
            <p:nvPr/>
          </p:nvCxnSpPr>
          <p:spPr>
            <a:xfrm>
              <a:off x="3167260" y="4881002"/>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3" name="直接连接符 32">
              <a:extLst>
                <a:ext uri="{FF2B5EF4-FFF2-40B4-BE49-F238E27FC236}">
                  <a16:creationId xmlns:a16="http://schemas.microsoft.com/office/drawing/2014/main" id="{0E388174-9DCD-766B-73B7-65F1F2B30FCF}"/>
                </a:ext>
              </a:extLst>
            </p:cNvPr>
            <p:cNvCxnSpPr/>
            <p:nvPr/>
          </p:nvCxnSpPr>
          <p:spPr>
            <a:xfrm>
              <a:off x="3167260" y="5568241"/>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grpSp>
      <p:sp>
        <p:nvSpPr>
          <p:cNvPr id="43" name="文本框 42">
            <a:extLst>
              <a:ext uri="{FF2B5EF4-FFF2-40B4-BE49-F238E27FC236}">
                <a16:creationId xmlns:a16="http://schemas.microsoft.com/office/drawing/2014/main" id="{31B443A9-F6DA-F60B-1597-B32C8656561B}"/>
              </a:ext>
            </a:extLst>
          </p:cNvPr>
          <p:cNvSpPr txBox="1"/>
          <p:nvPr/>
        </p:nvSpPr>
        <p:spPr>
          <a:xfrm>
            <a:off x="423399" y="2429759"/>
            <a:ext cx="4321262" cy="3629397"/>
          </a:xfrm>
          <a:prstGeom prst="rect">
            <a:avLst/>
          </a:prstGeom>
        </p:spPr>
        <p:txBody>
          <a:bodyPr vert="horz" lIns="91440" tIns="45720" rIns="91440" bIns="45720" rtlCol="0">
            <a:normAutofit fontScale="85000" lnSpcReduction="20000"/>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lvl="2" indent="-228600">
              <a:lnSpc>
                <a:spcPct val="120000"/>
              </a:lnSpc>
              <a:spcBef>
                <a:spcPts val="500"/>
              </a:spcBef>
              <a:buFont typeface="Wingdings" panose="05000000000000000000" pitchFamily="2" charset="2"/>
              <a:buChar char="ü"/>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首次接入网络的</a:t>
            </a:r>
            <a:r>
              <a:rPr lang="en-US" altLang="zh-CN" dirty="0">
                <a:sym typeface="+mn-lt"/>
              </a:rPr>
              <a:t>DHCP</a:t>
            </a:r>
            <a:r>
              <a:rPr lang="zh-CN" altLang="en-US" dirty="0">
                <a:sym typeface="+mn-lt"/>
              </a:rPr>
              <a:t>客户端不知道</a:t>
            </a:r>
            <a:r>
              <a:rPr lang="en-US" altLang="zh-CN" dirty="0">
                <a:sym typeface="+mn-lt"/>
              </a:rPr>
              <a:t>DHCP</a:t>
            </a:r>
            <a:r>
              <a:rPr lang="zh-CN" altLang="en-US" dirty="0">
                <a:sym typeface="+mn-lt"/>
              </a:rPr>
              <a:t>服务器的</a:t>
            </a:r>
            <a:r>
              <a:rPr lang="en-US" altLang="zh-CN" dirty="0">
                <a:sym typeface="+mn-lt"/>
              </a:rPr>
              <a:t>IP</a:t>
            </a:r>
            <a:r>
              <a:rPr lang="zh-CN" altLang="en-US" dirty="0">
                <a:sym typeface="+mn-lt"/>
              </a:rPr>
              <a:t>地址，为了学习到</a:t>
            </a:r>
            <a:r>
              <a:rPr lang="en-US" altLang="zh-CN" dirty="0">
                <a:sym typeface="+mn-lt"/>
              </a:rPr>
              <a:t>DHCP</a:t>
            </a:r>
            <a:r>
              <a:rPr lang="zh-CN" altLang="en-US" dirty="0">
                <a:sym typeface="+mn-lt"/>
              </a:rPr>
              <a:t>服务器的</a:t>
            </a:r>
            <a:r>
              <a:rPr lang="en-US" altLang="zh-CN" dirty="0">
                <a:sym typeface="+mn-lt"/>
              </a:rPr>
              <a:t>IP</a:t>
            </a:r>
            <a:r>
              <a:rPr lang="zh-CN" altLang="en-US" dirty="0">
                <a:sym typeface="+mn-lt"/>
              </a:rPr>
              <a:t>地址，</a:t>
            </a:r>
            <a:r>
              <a:rPr lang="en-US" altLang="zh-CN" dirty="0">
                <a:sym typeface="+mn-lt"/>
              </a:rPr>
              <a:t>DHCP</a:t>
            </a:r>
            <a:r>
              <a:rPr lang="zh-CN" altLang="en-US" dirty="0">
                <a:sym typeface="+mn-lt"/>
              </a:rPr>
              <a:t>客户端以广播方式发送</a:t>
            </a:r>
            <a:r>
              <a:rPr lang="en-US" altLang="zh-CN" dirty="0">
                <a:sym typeface="+mn-lt"/>
              </a:rPr>
              <a:t>DHCP DISCOVER</a:t>
            </a:r>
            <a:r>
              <a:rPr lang="zh-CN" altLang="en-US" dirty="0">
                <a:sym typeface="+mn-lt"/>
              </a:rPr>
              <a:t>报文（目的</a:t>
            </a:r>
            <a:r>
              <a:rPr lang="en-US" altLang="zh-CN" dirty="0">
                <a:sym typeface="+mn-lt"/>
              </a:rPr>
              <a:t>IP</a:t>
            </a:r>
            <a:r>
              <a:rPr lang="zh-CN" altLang="en-US" dirty="0">
                <a:sym typeface="+mn-lt"/>
              </a:rPr>
              <a:t>地址为</a:t>
            </a:r>
            <a:r>
              <a:rPr lang="en-US" altLang="zh-CN" dirty="0">
                <a:sym typeface="+mn-lt"/>
              </a:rPr>
              <a:t>255.255.255.255</a:t>
            </a:r>
            <a:r>
              <a:rPr lang="zh-CN" altLang="en-US" dirty="0">
                <a:sym typeface="+mn-lt"/>
              </a:rPr>
              <a:t>）给同一网段内的所有设备（包括</a:t>
            </a:r>
            <a:r>
              <a:rPr lang="en-US" altLang="zh-CN" dirty="0">
                <a:sym typeface="+mn-lt"/>
              </a:rPr>
              <a:t>DHCP</a:t>
            </a:r>
            <a:r>
              <a:rPr lang="zh-CN" altLang="en-US" dirty="0">
                <a:sym typeface="+mn-lt"/>
              </a:rPr>
              <a:t>服务器或中继）。</a:t>
            </a:r>
            <a:endParaRPr lang="en-US" altLang="zh-CN" dirty="0">
              <a:sym typeface="+mn-lt"/>
            </a:endParaRPr>
          </a:p>
          <a:p>
            <a:r>
              <a:rPr lang="en-US" altLang="zh-CN" dirty="0">
                <a:sym typeface="+mn-lt"/>
              </a:rPr>
              <a:t>DHCP DISCOVER</a:t>
            </a:r>
            <a:r>
              <a:rPr lang="zh-CN" altLang="en-US" dirty="0">
                <a:sym typeface="+mn-lt"/>
              </a:rPr>
              <a:t>报文中携带了</a:t>
            </a:r>
            <a:r>
              <a:rPr lang="en-US" altLang="zh-CN" dirty="0">
                <a:sym typeface="+mn-lt"/>
              </a:rPr>
              <a:t>:</a:t>
            </a:r>
          </a:p>
          <a:p>
            <a:pPr lvl="1"/>
            <a:r>
              <a:rPr lang="zh-CN" altLang="en-US" dirty="0">
                <a:sym typeface="+mn-lt"/>
              </a:rPr>
              <a:t>客户端的</a:t>
            </a:r>
            <a:r>
              <a:rPr lang="en-US" altLang="zh-CN" dirty="0">
                <a:sym typeface="+mn-lt"/>
              </a:rPr>
              <a:t>MAC</a:t>
            </a:r>
            <a:r>
              <a:rPr lang="zh-CN" altLang="en-US" dirty="0">
                <a:sym typeface="+mn-lt"/>
              </a:rPr>
              <a:t>地址（</a:t>
            </a:r>
            <a:r>
              <a:rPr lang="en-US" altLang="zh-CN" dirty="0" err="1">
                <a:sym typeface="+mn-lt"/>
              </a:rPr>
              <a:t>chaddr</a:t>
            </a:r>
            <a:r>
              <a:rPr lang="zh-CN" altLang="en-US" dirty="0">
                <a:sym typeface="+mn-lt"/>
              </a:rPr>
              <a:t>字段）</a:t>
            </a:r>
            <a:endParaRPr lang="en-US" altLang="zh-CN" dirty="0">
              <a:sym typeface="+mn-lt"/>
            </a:endParaRPr>
          </a:p>
          <a:p>
            <a:pPr lvl="1"/>
            <a:r>
              <a:rPr lang="zh-CN" altLang="en-US" dirty="0">
                <a:sym typeface="+mn-lt"/>
              </a:rPr>
              <a:t>需要请求的参数列表选项</a:t>
            </a:r>
            <a:endParaRPr lang="en-US" altLang="zh-CN" dirty="0">
              <a:sym typeface="+mn-lt"/>
            </a:endParaRPr>
          </a:p>
          <a:p>
            <a:pPr lvl="1"/>
            <a:r>
              <a:rPr lang="zh-CN" altLang="en-US" dirty="0">
                <a:sym typeface="+mn-lt"/>
              </a:rPr>
              <a:t>广播标志位（</a:t>
            </a:r>
            <a:r>
              <a:rPr lang="en-US" altLang="zh-CN" dirty="0">
                <a:sym typeface="+mn-lt"/>
              </a:rPr>
              <a:t>flags</a:t>
            </a:r>
            <a:r>
              <a:rPr lang="zh-CN" altLang="en-US" dirty="0">
                <a:sym typeface="+mn-lt"/>
              </a:rPr>
              <a:t>字段）等信息</a:t>
            </a:r>
          </a:p>
          <a:p>
            <a:endParaRPr lang="zh-CN" altLang="en-US" dirty="0">
              <a:sym typeface="+mn-lt"/>
            </a:endParaRPr>
          </a:p>
        </p:txBody>
      </p:sp>
      <p:sp>
        <p:nvSpPr>
          <p:cNvPr id="45" name="文本框 44">
            <a:extLst>
              <a:ext uri="{FF2B5EF4-FFF2-40B4-BE49-F238E27FC236}">
                <a16:creationId xmlns:a16="http://schemas.microsoft.com/office/drawing/2014/main" id="{D68EA229-08AC-FD90-8D10-CB21691DA5FD}"/>
              </a:ext>
            </a:extLst>
          </p:cNvPr>
          <p:cNvSpPr txBox="1"/>
          <p:nvPr/>
        </p:nvSpPr>
        <p:spPr>
          <a:xfrm>
            <a:off x="424281" y="1930753"/>
            <a:ext cx="2676609" cy="396134"/>
          </a:xfrm>
          <a:prstGeom prst="rect">
            <a:avLst/>
          </a:prstGeom>
          <a:noFill/>
        </p:spPr>
        <p:txBody>
          <a:bodyPr wrap="square">
            <a:spAutoFit/>
          </a:bodyPr>
          <a:lstStyle/>
          <a:p>
            <a:pPr>
              <a:lnSpc>
                <a:spcPct val="120000"/>
              </a:lnSpc>
            </a:pPr>
            <a:r>
              <a:rPr lang="en-US" altLang="zh-CN" b="1" dirty="0">
                <a:cs typeface="+mn-ea"/>
                <a:sym typeface="+mn-lt"/>
              </a:rPr>
              <a:t>1. </a:t>
            </a:r>
            <a:r>
              <a:rPr lang="zh-CN" altLang="en-US" b="1" dirty="0">
                <a:cs typeface="+mn-ea"/>
                <a:sym typeface="+mn-lt"/>
              </a:rPr>
              <a:t>发现阶段：</a:t>
            </a:r>
          </a:p>
        </p:txBody>
      </p:sp>
      <p:sp>
        <p:nvSpPr>
          <p:cNvPr id="46" name="矩形: 圆角 45">
            <a:extLst>
              <a:ext uri="{FF2B5EF4-FFF2-40B4-BE49-F238E27FC236}">
                <a16:creationId xmlns:a16="http://schemas.microsoft.com/office/drawing/2014/main" id="{9195A7B6-8A0E-DEB7-CFFC-54C8C4236D65}"/>
              </a:ext>
            </a:extLst>
          </p:cNvPr>
          <p:cNvSpPr/>
          <p:nvPr/>
        </p:nvSpPr>
        <p:spPr>
          <a:xfrm>
            <a:off x="5275238" y="3164465"/>
            <a:ext cx="5545825" cy="34403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custDataLst>
      <p:tags r:id="rId1"/>
    </p:custDataLst>
    <p:extLst>
      <p:ext uri="{BB962C8B-B14F-4D97-AF65-F5344CB8AC3E}">
        <p14:creationId xmlns:p14="http://schemas.microsoft.com/office/powerpoint/2010/main" val="3785437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DHCP</a:t>
            </a:r>
            <a:r>
              <a:rPr lang="zh-CN" altLang="en-US" sz="3200" dirty="0">
                <a:latin typeface="+mn-lt"/>
                <a:ea typeface="+mn-ea"/>
                <a:cs typeface="+mn-ea"/>
                <a:sym typeface="+mn-lt"/>
              </a:rPr>
              <a:t>客户端首次接入网络的工作过程</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8A50AB0D-FEE2-8306-93F5-72692CD87F3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4FF2BA6-CAAC-DB40-104C-3151FD33B88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353B8FA-4F19-4DEA-C8FC-8F3C7FCCEA5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93</a:t>
            </a:fld>
            <a:endParaRPr lang="en-US">
              <a:cs typeface="+mn-ea"/>
              <a:sym typeface="+mn-lt"/>
            </a:endParaRPr>
          </a:p>
        </p:txBody>
      </p:sp>
      <p:grpSp>
        <p:nvGrpSpPr>
          <p:cNvPr id="41" name="组合 40">
            <a:extLst>
              <a:ext uri="{FF2B5EF4-FFF2-40B4-BE49-F238E27FC236}">
                <a16:creationId xmlns:a16="http://schemas.microsoft.com/office/drawing/2014/main" id="{8E12C881-683F-7550-EE55-3F959843B276}"/>
              </a:ext>
            </a:extLst>
          </p:cNvPr>
          <p:cNvGrpSpPr/>
          <p:nvPr/>
        </p:nvGrpSpPr>
        <p:grpSpPr>
          <a:xfrm>
            <a:off x="4476120" y="1834513"/>
            <a:ext cx="7294927" cy="4126624"/>
            <a:chOff x="2395041" y="1756421"/>
            <a:chExt cx="7294927" cy="4126624"/>
          </a:xfrm>
        </p:grpSpPr>
        <p:pic>
          <p:nvPicPr>
            <p:cNvPr id="9" name="图形 8">
              <a:extLst>
                <a:ext uri="{FF2B5EF4-FFF2-40B4-BE49-F238E27FC236}">
                  <a16:creationId xmlns:a16="http://schemas.microsoft.com/office/drawing/2014/main" id="{39399617-0C7D-AA6A-DFA1-B3302B0BE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693" y="2157358"/>
              <a:ext cx="815181" cy="617209"/>
            </a:xfrm>
            <a:prstGeom prst="rect">
              <a:avLst/>
            </a:prstGeom>
          </p:spPr>
        </p:pic>
        <p:pic>
          <p:nvPicPr>
            <p:cNvPr id="10" name="图形 9">
              <a:extLst>
                <a:ext uri="{FF2B5EF4-FFF2-40B4-BE49-F238E27FC236}">
                  <a16:creationId xmlns:a16="http://schemas.microsoft.com/office/drawing/2014/main" id="{4E793ABA-630A-22AE-E4FB-DFE6C7E5B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101" y="2157358"/>
              <a:ext cx="704549" cy="617209"/>
            </a:xfrm>
            <a:prstGeom prst="rect">
              <a:avLst/>
            </a:prstGeom>
          </p:spPr>
        </p:pic>
        <p:cxnSp>
          <p:nvCxnSpPr>
            <p:cNvPr id="12" name="直接连接符 11">
              <a:extLst>
                <a:ext uri="{FF2B5EF4-FFF2-40B4-BE49-F238E27FC236}">
                  <a16:creationId xmlns:a16="http://schemas.microsoft.com/office/drawing/2014/main" id="{C014C287-23B1-24A9-FB1A-0F44D448DA42}"/>
                </a:ext>
              </a:extLst>
            </p:cNvPr>
            <p:cNvCxnSpPr>
              <a:cxnSpLocks/>
              <a:stCxn id="9" idx="2"/>
            </p:cNvCxnSpPr>
            <p:nvPr/>
          </p:nvCxnSpPr>
          <p:spPr>
            <a:xfrm flipH="1">
              <a:off x="3159719" y="2774567"/>
              <a:ext cx="16565" cy="3108478"/>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直接连接符 18">
              <a:extLst>
                <a:ext uri="{FF2B5EF4-FFF2-40B4-BE49-F238E27FC236}">
                  <a16:creationId xmlns:a16="http://schemas.microsoft.com/office/drawing/2014/main" id="{91F34BB1-7FD4-B3EA-5B82-42F92248D792}"/>
                </a:ext>
              </a:extLst>
            </p:cNvPr>
            <p:cNvCxnSpPr>
              <a:cxnSpLocks/>
              <a:stCxn id="10" idx="2"/>
            </p:cNvCxnSpPr>
            <p:nvPr/>
          </p:nvCxnSpPr>
          <p:spPr>
            <a:xfrm>
              <a:off x="8924376" y="2774567"/>
              <a:ext cx="0" cy="3108478"/>
            </a:xfrm>
            <a:prstGeom prst="line">
              <a:avLst/>
            </a:prstGeom>
          </p:spPr>
          <p:style>
            <a:lnRef idx="3">
              <a:schemeClr val="accent4"/>
            </a:lnRef>
            <a:fillRef idx="0">
              <a:schemeClr val="accent4"/>
            </a:fillRef>
            <a:effectRef idx="2">
              <a:schemeClr val="accent4"/>
            </a:effectRef>
            <a:fontRef idx="minor">
              <a:schemeClr val="tx1"/>
            </a:fontRef>
          </p:style>
        </p:cxnSp>
        <p:sp>
          <p:nvSpPr>
            <p:cNvPr id="20" name="文本框 19">
              <a:extLst>
                <a:ext uri="{FF2B5EF4-FFF2-40B4-BE49-F238E27FC236}">
                  <a16:creationId xmlns:a16="http://schemas.microsoft.com/office/drawing/2014/main" id="{0EFB1FC1-5077-27CB-3BB8-E0E46039714F}"/>
                </a:ext>
              </a:extLst>
            </p:cNvPr>
            <p:cNvSpPr txBox="1"/>
            <p:nvPr/>
          </p:nvSpPr>
          <p:spPr>
            <a:xfrm>
              <a:off x="3194159" y="3086373"/>
              <a:ext cx="5730215" cy="396134"/>
            </a:xfrm>
            <a:prstGeom prst="rect">
              <a:avLst/>
            </a:prstGeom>
            <a:noFill/>
          </p:spPr>
          <p:txBody>
            <a:bodyPr wrap="square" rtlCol="0">
              <a:spAutoFit/>
            </a:bodyPr>
            <a:lstStyle/>
            <a:p>
              <a:pPr>
                <a:lnSpc>
                  <a:spcPct val="120000"/>
                </a:lnSpc>
              </a:pPr>
              <a:r>
                <a:rPr lang="en-US" altLang="zh-CN" dirty="0">
                  <a:cs typeface="+mn-ea"/>
                  <a:sym typeface="+mn-lt"/>
                </a:rPr>
                <a:t>1. </a:t>
              </a:r>
              <a:r>
                <a:rPr lang="zh-CN" altLang="en-US" dirty="0">
                  <a:cs typeface="+mn-ea"/>
                  <a:sym typeface="+mn-lt"/>
                </a:rPr>
                <a:t>发现阶段：客户端广播发送</a:t>
              </a:r>
              <a:r>
                <a:rPr lang="en-US" altLang="zh-CN" dirty="0">
                  <a:cs typeface="+mn-ea"/>
                  <a:sym typeface="+mn-lt"/>
                </a:rPr>
                <a:t>DHCP DISCOVER</a:t>
              </a:r>
              <a:r>
                <a:rPr lang="zh-CN" altLang="en-US" dirty="0">
                  <a:cs typeface="+mn-ea"/>
                  <a:sym typeface="+mn-lt"/>
                </a:rPr>
                <a:t>报文</a:t>
              </a:r>
            </a:p>
          </p:txBody>
        </p:sp>
        <p:sp>
          <p:nvSpPr>
            <p:cNvPr id="21" name="文本框 20">
              <a:extLst>
                <a:ext uri="{FF2B5EF4-FFF2-40B4-BE49-F238E27FC236}">
                  <a16:creationId xmlns:a16="http://schemas.microsoft.com/office/drawing/2014/main" id="{F723FAA4-A3F9-6FCE-763F-712C1B1F0922}"/>
                </a:ext>
              </a:extLst>
            </p:cNvPr>
            <p:cNvSpPr txBox="1"/>
            <p:nvPr/>
          </p:nvSpPr>
          <p:spPr>
            <a:xfrm>
              <a:off x="3194159" y="3703582"/>
              <a:ext cx="5730215" cy="396134"/>
            </a:xfrm>
            <a:prstGeom prst="rect">
              <a:avLst/>
            </a:prstGeom>
            <a:noFill/>
          </p:spPr>
          <p:txBody>
            <a:bodyPr wrap="square" rtlCol="0">
              <a:spAutoFit/>
            </a:bodyPr>
            <a:lstStyle/>
            <a:p>
              <a:pPr>
                <a:lnSpc>
                  <a:spcPct val="120000"/>
                </a:lnSpc>
              </a:pPr>
              <a:r>
                <a:rPr lang="en-US" altLang="zh-CN" dirty="0">
                  <a:cs typeface="+mn-ea"/>
                  <a:sym typeface="+mn-lt"/>
                </a:rPr>
                <a:t>2. </a:t>
              </a:r>
              <a:r>
                <a:rPr lang="zh-CN" altLang="en-US" dirty="0">
                  <a:cs typeface="+mn-ea"/>
                  <a:sym typeface="+mn-lt"/>
                </a:rPr>
                <a:t>提供阶段：服务器回应</a:t>
              </a:r>
              <a:r>
                <a:rPr lang="en-US" altLang="zh-CN" dirty="0">
                  <a:cs typeface="+mn-ea"/>
                  <a:sym typeface="+mn-lt"/>
                </a:rPr>
                <a:t>DHCP OFFER</a:t>
              </a:r>
              <a:r>
                <a:rPr lang="zh-CN" altLang="en-US" dirty="0">
                  <a:cs typeface="+mn-ea"/>
                  <a:sym typeface="+mn-lt"/>
                </a:rPr>
                <a:t>报文</a:t>
              </a:r>
            </a:p>
          </p:txBody>
        </p:sp>
        <p:sp>
          <p:nvSpPr>
            <p:cNvPr id="22" name="文本框 21">
              <a:extLst>
                <a:ext uri="{FF2B5EF4-FFF2-40B4-BE49-F238E27FC236}">
                  <a16:creationId xmlns:a16="http://schemas.microsoft.com/office/drawing/2014/main" id="{60194A19-9E6C-FB76-47CC-5E23FB3D6B88}"/>
                </a:ext>
              </a:extLst>
            </p:cNvPr>
            <p:cNvSpPr txBox="1"/>
            <p:nvPr/>
          </p:nvSpPr>
          <p:spPr>
            <a:xfrm>
              <a:off x="3194159" y="4428152"/>
              <a:ext cx="5730215" cy="396134"/>
            </a:xfrm>
            <a:prstGeom prst="rect">
              <a:avLst/>
            </a:prstGeom>
            <a:noFill/>
          </p:spPr>
          <p:txBody>
            <a:bodyPr wrap="square" rtlCol="0">
              <a:spAutoFit/>
            </a:bodyPr>
            <a:lstStyle/>
            <a:p>
              <a:pPr>
                <a:lnSpc>
                  <a:spcPct val="120000"/>
                </a:lnSpc>
              </a:pPr>
              <a:r>
                <a:rPr lang="en-US" altLang="zh-CN" dirty="0">
                  <a:cs typeface="+mn-ea"/>
                  <a:sym typeface="+mn-lt"/>
                </a:rPr>
                <a:t>3. </a:t>
              </a:r>
              <a:r>
                <a:rPr lang="zh-CN" altLang="en-US" dirty="0">
                  <a:cs typeface="+mn-ea"/>
                  <a:sym typeface="+mn-lt"/>
                </a:rPr>
                <a:t>选择阶段：客户端发送</a:t>
              </a:r>
              <a:r>
                <a:rPr lang="en-US" altLang="zh-CN" dirty="0">
                  <a:cs typeface="+mn-ea"/>
                  <a:sym typeface="+mn-lt"/>
                </a:rPr>
                <a:t>DHCP REQUEST</a:t>
              </a:r>
              <a:r>
                <a:rPr lang="zh-CN" altLang="en-US" dirty="0">
                  <a:cs typeface="+mn-ea"/>
                  <a:sym typeface="+mn-lt"/>
                </a:rPr>
                <a:t>报文</a:t>
              </a:r>
            </a:p>
          </p:txBody>
        </p:sp>
        <p:sp>
          <p:nvSpPr>
            <p:cNvPr id="23" name="文本框 22">
              <a:extLst>
                <a:ext uri="{FF2B5EF4-FFF2-40B4-BE49-F238E27FC236}">
                  <a16:creationId xmlns:a16="http://schemas.microsoft.com/office/drawing/2014/main" id="{3A8F2588-BA4B-BD1B-EB8A-48002DB896FF}"/>
                </a:ext>
              </a:extLst>
            </p:cNvPr>
            <p:cNvSpPr txBox="1"/>
            <p:nvPr/>
          </p:nvSpPr>
          <p:spPr>
            <a:xfrm>
              <a:off x="3194159" y="5050283"/>
              <a:ext cx="5730215" cy="396134"/>
            </a:xfrm>
            <a:prstGeom prst="rect">
              <a:avLst/>
            </a:prstGeom>
            <a:noFill/>
          </p:spPr>
          <p:txBody>
            <a:bodyPr wrap="square" rtlCol="0">
              <a:spAutoFit/>
            </a:bodyPr>
            <a:lstStyle/>
            <a:p>
              <a:pPr>
                <a:lnSpc>
                  <a:spcPct val="120000"/>
                </a:lnSpc>
              </a:pPr>
              <a:r>
                <a:rPr lang="en-US" altLang="zh-CN" dirty="0">
                  <a:cs typeface="+mn-ea"/>
                  <a:sym typeface="+mn-lt"/>
                </a:rPr>
                <a:t>4. </a:t>
              </a:r>
              <a:r>
                <a:rPr lang="zh-CN" altLang="en-US" dirty="0">
                  <a:cs typeface="+mn-ea"/>
                  <a:sym typeface="+mn-lt"/>
                </a:rPr>
                <a:t>确认阶段：服务器回应</a:t>
              </a:r>
              <a:r>
                <a:rPr lang="en-US" altLang="zh-CN" dirty="0">
                  <a:cs typeface="+mn-ea"/>
                  <a:sym typeface="+mn-lt"/>
                </a:rPr>
                <a:t>DHCP ACK</a:t>
              </a:r>
              <a:r>
                <a:rPr lang="zh-CN" altLang="en-US" dirty="0">
                  <a:cs typeface="+mn-ea"/>
                  <a:sym typeface="+mn-lt"/>
                </a:rPr>
                <a:t>报文</a:t>
              </a:r>
            </a:p>
          </p:txBody>
        </p:sp>
        <p:sp>
          <p:nvSpPr>
            <p:cNvPr id="24" name="文本框 23">
              <a:extLst>
                <a:ext uri="{FF2B5EF4-FFF2-40B4-BE49-F238E27FC236}">
                  <a16:creationId xmlns:a16="http://schemas.microsoft.com/office/drawing/2014/main" id="{328C38E4-1D80-5E25-1A74-B08B438B0448}"/>
                </a:ext>
              </a:extLst>
            </p:cNvPr>
            <p:cNvSpPr txBox="1"/>
            <p:nvPr/>
          </p:nvSpPr>
          <p:spPr>
            <a:xfrm>
              <a:off x="2395041" y="1756421"/>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客户端</a:t>
              </a:r>
            </a:p>
          </p:txBody>
        </p:sp>
        <p:sp>
          <p:nvSpPr>
            <p:cNvPr id="25" name="文本框 24">
              <a:extLst>
                <a:ext uri="{FF2B5EF4-FFF2-40B4-BE49-F238E27FC236}">
                  <a16:creationId xmlns:a16="http://schemas.microsoft.com/office/drawing/2014/main" id="{021BCD04-686C-5EE6-7003-729B32E17629}"/>
                </a:ext>
              </a:extLst>
            </p:cNvPr>
            <p:cNvSpPr txBox="1"/>
            <p:nvPr/>
          </p:nvSpPr>
          <p:spPr>
            <a:xfrm>
              <a:off x="8158780" y="1757338"/>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服务器</a:t>
              </a:r>
            </a:p>
          </p:txBody>
        </p:sp>
        <p:cxnSp>
          <p:nvCxnSpPr>
            <p:cNvPr id="30" name="直接连接符 29">
              <a:extLst>
                <a:ext uri="{FF2B5EF4-FFF2-40B4-BE49-F238E27FC236}">
                  <a16:creationId xmlns:a16="http://schemas.microsoft.com/office/drawing/2014/main" id="{C58968E7-1C95-8308-8CB5-EAA9083CB409}"/>
                </a:ext>
              </a:extLst>
            </p:cNvPr>
            <p:cNvCxnSpPr/>
            <p:nvPr/>
          </p:nvCxnSpPr>
          <p:spPr>
            <a:xfrm>
              <a:off x="3167260" y="3506524"/>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1" name="直接连接符 30">
              <a:extLst>
                <a:ext uri="{FF2B5EF4-FFF2-40B4-BE49-F238E27FC236}">
                  <a16:creationId xmlns:a16="http://schemas.microsoft.com/office/drawing/2014/main" id="{2DEE2E9C-0253-040D-48F5-5A7C5DEC238F}"/>
                </a:ext>
              </a:extLst>
            </p:cNvPr>
            <p:cNvCxnSpPr/>
            <p:nvPr/>
          </p:nvCxnSpPr>
          <p:spPr>
            <a:xfrm>
              <a:off x="3167260" y="4193763"/>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32" name="直接连接符 31">
              <a:extLst>
                <a:ext uri="{FF2B5EF4-FFF2-40B4-BE49-F238E27FC236}">
                  <a16:creationId xmlns:a16="http://schemas.microsoft.com/office/drawing/2014/main" id="{6A8C02A1-4115-ED99-5BAA-72B9CDECB292}"/>
                </a:ext>
              </a:extLst>
            </p:cNvPr>
            <p:cNvCxnSpPr/>
            <p:nvPr/>
          </p:nvCxnSpPr>
          <p:spPr>
            <a:xfrm>
              <a:off x="3167260" y="4881002"/>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3" name="直接连接符 32">
              <a:extLst>
                <a:ext uri="{FF2B5EF4-FFF2-40B4-BE49-F238E27FC236}">
                  <a16:creationId xmlns:a16="http://schemas.microsoft.com/office/drawing/2014/main" id="{0E388174-9DCD-766B-73B7-65F1F2B30FCF}"/>
                </a:ext>
              </a:extLst>
            </p:cNvPr>
            <p:cNvCxnSpPr/>
            <p:nvPr/>
          </p:nvCxnSpPr>
          <p:spPr>
            <a:xfrm>
              <a:off x="3167260" y="5568241"/>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grpSp>
      <p:sp>
        <p:nvSpPr>
          <p:cNvPr id="43" name="文本框 42">
            <a:extLst>
              <a:ext uri="{FF2B5EF4-FFF2-40B4-BE49-F238E27FC236}">
                <a16:creationId xmlns:a16="http://schemas.microsoft.com/office/drawing/2014/main" id="{31B443A9-F6DA-F60B-1597-B32C8656561B}"/>
              </a:ext>
            </a:extLst>
          </p:cNvPr>
          <p:cNvSpPr txBox="1"/>
          <p:nvPr/>
        </p:nvSpPr>
        <p:spPr>
          <a:xfrm>
            <a:off x="423399" y="2429759"/>
            <a:ext cx="4294652" cy="3357919"/>
          </a:xfrm>
          <a:prstGeom prst="rect">
            <a:avLst/>
          </a:prstGeom>
        </p:spPr>
        <p:txBody>
          <a:bodyPr vert="horz" lIns="91440" tIns="45720" rIns="91440" bIns="45720" rtlCol="0">
            <a:normAutofit fontScale="92500" lnSpcReduction="2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lvl="2" indent="-228600">
              <a:lnSpc>
                <a:spcPct val="120000"/>
              </a:lnSpc>
              <a:spcBef>
                <a:spcPts val="500"/>
              </a:spcBef>
              <a:buFont typeface="Wingdings" panose="05000000000000000000" pitchFamily="2" charset="2"/>
              <a:buChar char="ü"/>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与</a:t>
            </a:r>
            <a:r>
              <a:rPr lang="en-US" altLang="zh-CN" dirty="0">
                <a:sym typeface="+mn-lt"/>
              </a:rPr>
              <a:t>DHCP</a:t>
            </a:r>
            <a:r>
              <a:rPr lang="zh-CN" altLang="en-US" dirty="0">
                <a:sym typeface="+mn-lt"/>
              </a:rPr>
              <a:t>客户端位于同一网段的所有</a:t>
            </a:r>
            <a:r>
              <a:rPr lang="en-US" altLang="zh-CN" dirty="0">
                <a:sym typeface="+mn-lt"/>
              </a:rPr>
              <a:t>DHCP</a:t>
            </a:r>
            <a:r>
              <a:rPr lang="zh-CN" altLang="en-US" dirty="0">
                <a:sym typeface="+mn-lt"/>
              </a:rPr>
              <a:t>服务器都会接收到</a:t>
            </a:r>
            <a:r>
              <a:rPr lang="en-US" altLang="zh-CN" dirty="0">
                <a:sym typeface="+mn-lt"/>
              </a:rPr>
              <a:t>DHCP DISCOVER</a:t>
            </a:r>
            <a:r>
              <a:rPr lang="zh-CN" altLang="en-US" dirty="0">
                <a:sym typeface="+mn-lt"/>
              </a:rPr>
              <a:t>报文，</a:t>
            </a:r>
            <a:r>
              <a:rPr lang="en-US" altLang="zh-CN" dirty="0">
                <a:sym typeface="+mn-lt"/>
              </a:rPr>
              <a:t>DHCP</a:t>
            </a:r>
            <a:r>
              <a:rPr lang="zh-CN" altLang="en-US" dirty="0">
                <a:sym typeface="+mn-lt"/>
              </a:rPr>
              <a:t>服务器选择跟接收</a:t>
            </a:r>
            <a:r>
              <a:rPr lang="en-US" altLang="zh-CN" dirty="0">
                <a:sym typeface="+mn-lt"/>
              </a:rPr>
              <a:t>DHCP DISCOVER</a:t>
            </a:r>
            <a:r>
              <a:rPr lang="zh-CN" altLang="en-US" dirty="0">
                <a:sym typeface="+mn-lt"/>
              </a:rPr>
              <a:t>报文接口的</a:t>
            </a:r>
            <a:r>
              <a:rPr lang="en-US" altLang="zh-CN" dirty="0">
                <a:sym typeface="+mn-lt"/>
              </a:rPr>
              <a:t>IP</a:t>
            </a:r>
            <a:r>
              <a:rPr lang="zh-CN" altLang="en-US" dirty="0">
                <a:sym typeface="+mn-lt"/>
              </a:rPr>
              <a:t>地址处于同一网段的地址池，并且从中选择一个可用的</a:t>
            </a:r>
            <a:r>
              <a:rPr lang="en-US" altLang="zh-CN" dirty="0">
                <a:sym typeface="+mn-lt"/>
              </a:rPr>
              <a:t>IP</a:t>
            </a:r>
            <a:r>
              <a:rPr lang="zh-CN" altLang="en-US" dirty="0">
                <a:sym typeface="+mn-lt"/>
              </a:rPr>
              <a:t>地址，然后通过</a:t>
            </a:r>
            <a:r>
              <a:rPr lang="en-US" altLang="zh-CN" dirty="0">
                <a:sym typeface="+mn-lt"/>
              </a:rPr>
              <a:t>DHCP OFFER</a:t>
            </a:r>
            <a:r>
              <a:rPr lang="zh-CN" altLang="en-US" dirty="0">
                <a:sym typeface="+mn-lt"/>
              </a:rPr>
              <a:t>报文发送给</a:t>
            </a:r>
            <a:r>
              <a:rPr lang="en-US" altLang="zh-CN" dirty="0">
                <a:sym typeface="+mn-lt"/>
              </a:rPr>
              <a:t>DHCP</a:t>
            </a:r>
            <a:r>
              <a:rPr lang="zh-CN" altLang="en-US" dirty="0">
                <a:sym typeface="+mn-lt"/>
              </a:rPr>
              <a:t>客户端。</a:t>
            </a:r>
          </a:p>
        </p:txBody>
      </p:sp>
      <p:sp>
        <p:nvSpPr>
          <p:cNvPr id="45" name="文本框 44">
            <a:extLst>
              <a:ext uri="{FF2B5EF4-FFF2-40B4-BE49-F238E27FC236}">
                <a16:creationId xmlns:a16="http://schemas.microsoft.com/office/drawing/2014/main" id="{D68EA229-08AC-FD90-8D10-CB21691DA5FD}"/>
              </a:ext>
            </a:extLst>
          </p:cNvPr>
          <p:cNvSpPr txBox="1"/>
          <p:nvPr/>
        </p:nvSpPr>
        <p:spPr>
          <a:xfrm>
            <a:off x="424281" y="1930753"/>
            <a:ext cx="2676609" cy="396134"/>
          </a:xfrm>
          <a:prstGeom prst="rect">
            <a:avLst/>
          </a:prstGeom>
          <a:noFill/>
        </p:spPr>
        <p:txBody>
          <a:bodyPr wrap="square">
            <a:spAutoFit/>
          </a:bodyPr>
          <a:lstStyle/>
          <a:p>
            <a:pPr>
              <a:lnSpc>
                <a:spcPct val="120000"/>
              </a:lnSpc>
            </a:pPr>
            <a:r>
              <a:rPr lang="en-US" altLang="zh-CN" b="1" dirty="0">
                <a:cs typeface="+mn-ea"/>
                <a:sym typeface="+mn-lt"/>
              </a:rPr>
              <a:t>2. </a:t>
            </a:r>
            <a:r>
              <a:rPr lang="zh-CN" altLang="en-US" b="1" dirty="0">
                <a:cs typeface="+mn-ea"/>
                <a:sym typeface="+mn-lt"/>
              </a:rPr>
              <a:t>提供阶段：</a:t>
            </a:r>
          </a:p>
        </p:txBody>
      </p:sp>
      <p:sp>
        <p:nvSpPr>
          <p:cNvPr id="46" name="矩形: 圆角 45">
            <a:extLst>
              <a:ext uri="{FF2B5EF4-FFF2-40B4-BE49-F238E27FC236}">
                <a16:creationId xmlns:a16="http://schemas.microsoft.com/office/drawing/2014/main" id="{9195A7B6-8A0E-DEB7-CFFC-54C8C4236D65}"/>
              </a:ext>
            </a:extLst>
          </p:cNvPr>
          <p:cNvSpPr/>
          <p:nvPr/>
        </p:nvSpPr>
        <p:spPr>
          <a:xfrm>
            <a:off x="5275238" y="3790258"/>
            <a:ext cx="5545825" cy="34403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custDataLst>
      <p:tags r:id="rId1"/>
    </p:custDataLst>
    <p:extLst>
      <p:ext uri="{BB962C8B-B14F-4D97-AF65-F5344CB8AC3E}">
        <p14:creationId xmlns:p14="http://schemas.microsoft.com/office/powerpoint/2010/main" val="35214217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sz="3200" dirty="0">
                <a:latin typeface="+mn-lt"/>
                <a:ea typeface="+mn-ea"/>
                <a:cs typeface="+mn-ea"/>
                <a:sym typeface="+mn-lt"/>
              </a:rPr>
              <a:t>DHCP</a:t>
            </a:r>
            <a:r>
              <a:rPr lang="zh-CN" altLang="en-US" sz="3200" dirty="0">
                <a:latin typeface="+mn-lt"/>
                <a:ea typeface="+mn-ea"/>
                <a:cs typeface="+mn-ea"/>
                <a:sym typeface="+mn-lt"/>
              </a:rPr>
              <a:t>客户端首次接入网络的工作过程</a:t>
            </a:r>
            <a:endParaRPr lang="en-US" sz="3200" dirty="0">
              <a:latin typeface="+mn-lt"/>
              <a:ea typeface="+mn-ea"/>
              <a:cs typeface="+mn-ea"/>
              <a:sym typeface="+mn-lt"/>
            </a:endParaRPr>
          </a:p>
        </p:txBody>
      </p:sp>
      <p:sp>
        <p:nvSpPr>
          <p:cNvPr id="3" name="日期占位符 3">
            <a:extLst>
              <a:ext uri="{FF2B5EF4-FFF2-40B4-BE49-F238E27FC236}">
                <a16:creationId xmlns:a16="http://schemas.microsoft.com/office/drawing/2014/main" id="{8A50AB0D-FEE2-8306-93F5-72692CD87F3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4FF2BA6-CAAC-DB40-104C-3151FD33B88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353B8FA-4F19-4DEA-C8FC-8F3C7FCCEA5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94</a:t>
            </a:fld>
            <a:endParaRPr lang="en-US">
              <a:cs typeface="+mn-ea"/>
              <a:sym typeface="+mn-lt"/>
            </a:endParaRPr>
          </a:p>
        </p:txBody>
      </p:sp>
      <p:grpSp>
        <p:nvGrpSpPr>
          <p:cNvPr id="41" name="组合 40">
            <a:extLst>
              <a:ext uri="{FF2B5EF4-FFF2-40B4-BE49-F238E27FC236}">
                <a16:creationId xmlns:a16="http://schemas.microsoft.com/office/drawing/2014/main" id="{8E12C881-683F-7550-EE55-3F959843B276}"/>
              </a:ext>
            </a:extLst>
          </p:cNvPr>
          <p:cNvGrpSpPr/>
          <p:nvPr/>
        </p:nvGrpSpPr>
        <p:grpSpPr>
          <a:xfrm>
            <a:off x="4476120" y="1834513"/>
            <a:ext cx="7294927" cy="4126624"/>
            <a:chOff x="2395041" y="1756421"/>
            <a:chExt cx="7294927" cy="4126624"/>
          </a:xfrm>
        </p:grpSpPr>
        <p:pic>
          <p:nvPicPr>
            <p:cNvPr id="9" name="图形 8">
              <a:extLst>
                <a:ext uri="{FF2B5EF4-FFF2-40B4-BE49-F238E27FC236}">
                  <a16:creationId xmlns:a16="http://schemas.microsoft.com/office/drawing/2014/main" id="{39399617-0C7D-AA6A-DFA1-B3302B0BE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693" y="2157358"/>
              <a:ext cx="815181" cy="617209"/>
            </a:xfrm>
            <a:prstGeom prst="rect">
              <a:avLst/>
            </a:prstGeom>
          </p:spPr>
        </p:pic>
        <p:pic>
          <p:nvPicPr>
            <p:cNvPr id="10" name="图形 9">
              <a:extLst>
                <a:ext uri="{FF2B5EF4-FFF2-40B4-BE49-F238E27FC236}">
                  <a16:creationId xmlns:a16="http://schemas.microsoft.com/office/drawing/2014/main" id="{4E793ABA-630A-22AE-E4FB-DFE6C7E5B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101" y="2157358"/>
              <a:ext cx="704549" cy="617209"/>
            </a:xfrm>
            <a:prstGeom prst="rect">
              <a:avLst/>
            </a:prstGeom>
          </p:spPr>
        </p:pic>
        <p:cxnSp>
          <p:nvCxnSpPr>
            <p:cNvPr id="12" name="直接连接符 11">
              <a:extLst>
                <a:ext uri="{FF2B5EF4-FFF2-40B4-BE49-F238E27FC236}">
                  <a16:creationId xmlns:a16="http://schemas.microsoft.com/office/drawing/2014/main" id="{C014C287-23B1-24A9-FB1A-0F44D448DA42}"/>
                </a:ext>
              </a:extLst>
            </p:cNvPr>
            <p:cNvCxnSpPr>
              <a:cxnSpLocks/>
              <a:stCxn id="9" idx="2"/>
            </p:cNvCxnSpPr>
            <p:nvPr/>
          </p:nvCxnSpPr>
          <p:spPr>
            <a:xfrm flipH="1">
              <a:off x="3159719" y="2774567"/>
              <a:ext cx="16565" cy="3108478"/>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直接连接符 18">
              <a:extLst>
                <a:ext uri="{FF2B5EF4-FFF2-40B4-BE49-F238E27FC236}">
                  <a16:creationId xmlns:a16="http://schemas.microsoft.com/office/drawing/2014/main" id="{91F34BB1-7FD4-B3EA-5B82-42F92248D792}"/>
                </a:ext>
              </a:extLst>
            </p:cNvPr>
            <p:cNvCxnSpPr>
              <a:cxnSpLocks/>
              <a:stCxn id="10" idx="2"/>
            </p:cNvCxnSpPr>
            <p:nvPr/>
          </p:nvCxnSpPr>
          <p:spPr>
            <a:xfrm>
              <a:off x="8924376" y="2774567"/>
              <a:ext cx="0" cy="3108478"/>
            </a:xfrm>
            <a:prstGeom prst="line">
              <a:avLst/>
            </a:prstGeom>
          </p:spPr>
          <p:style>
            <a:lnRef idx="3">
              <a:schemeClr val="accent4"/>
            </a:lnRef>
            <a:fillRef idx="0">
              <a:schemeClr val="accent4"/>
            </a:fillRef>
            <a:effectRef idx="2">
              <a:schemeClr val="accent4"/>
            </a:effectRef>
            <a:fontRef idx="minor">
              <a:schemeClr val="tx1"/>
            </a:fontRef>
          </p:style>
        </p:cxnSp>
        <p:sp>
          <p:nvSpPr>
            <p:cNvPr id="20" name="文本框 19">
              <a:extLst>
                <a:ext uri="{FF2B5EF4-FFF2-40B4-BE49-F238E27FC236}">
                  <a16:creationId xmlns:a16="http://schemas.microsoft.com/office/drawing/2014/main" id="{0EFB1FC1-5077-27CB-3BB8-E0E46039714F}"/>
                </a:ext>
              </a:extLst>
            </p:cNvPr>
            <p:cNvSpPr txBox="1"/>
            <p:nvPr/>
          </p:nvSpPr>
          <p:spPr>
            <a:xfrm>
              <a:off x="3194159" y="3086373"/>
              <a:ext cx="5730215" cy="396134"/>
            </a:xfrm>
            <a:prstGeom prst="rect">
              <a:avLst/>
            </a:prstGeom>
            <a:noFill/>
          </p:spPr>
          <p:txBody>
            <a:bodyPr wrap="square" rtlCol="0">
              <a:spAutoFit/>
            </a:bodyPr>
            <a:lstStyle/>
            <a:p>
              <a:pPr>
                <a:lnSpc>
                  <a:spcPct val="120000"/>
                </a:lnSpc>
              </a:pPr>
              <a:r>
                <a:rPr lang="en-US" altLang="zh-CN" dirty="0">
                  <a:cs typeface="+mn-ea"/>
                  <a:sym typeface="+mn-lt"/>
                </a:rPr>
                <a:t>1. </a:t>
              </a:r>
              <a:r>
                <a:rPr lang="zh-CN" altLang="en-US" dirty="0">
                  <a:cs typeface="+mn-ea"/>
                  <a:sym typeface="+mn-lt"/>
                </a:rPr>
                <a:t>发现阶段：客户端广播发送</a:t>
              </a:r>
              <a:r>
                <a:rPr lang="en-US" altLang="zh-CN" dirty="0">
                  <a:cs typeface="+mn-ea"/>
                  <a:sym typeface="+mn-lt"/>
                </a:rPr>
                <a:t>DHCP DISCOVER</a:t>
              </a:r>
              <a:r>
                <a:rPr lang="zh-CN" altLang="en-US" dirty="0">
                  <a:cs typeface="+mn-ea"/>
                  <a:sym typeface="+mn-lt"/>
                </a:rPr>
                <a:t>报文</a:t>
              </a:r>
            </a:p>
          </p:txBody>
        </p:sp>
        <p:sp>
          <p:nvSpPr>
            <p:cNvPr id="21" name="文本框 20">
              <a:extLst>
                <a:ext uri="{FF2B5EF4-FFF2-40B4-BE49-F238E27FC236}">
                  <a16:creationId xmlns:a16="http://schemas.microsoft.com/office/drawing/2014/main" id="{F723FAA4-A3F9-6FCE-763F-712C1B1F0922}"/>
                </a:ext>
              </a:extLst>
            </p:cNvPr>
            <p:cNvSpPr txBox="1"/>
            <p:nvPr/>
          </p:nvSpPr>
          <p:spPr>
            <a:xfrm>
              <a:off x="3194159" y="3703582"/>
              <a:ext cx="5730215" cy="396134"/>
            </a:xfrm>
            <a:prstGeom prst="rect">
              <a:avLst/>
            </a:prstGeom>
            <a:noFill/>
          </p:spPr>
          <p:txBody>
            <a:bodyPr wrap="square" rtlCol="0">
              <a:spAutoFit/>
            </a:bodyPr>
            <a:lstStyle/>
            <a:p>
              <a:pPr>
                <a:lnSpc>
                  <a:spcPct val="120000"/>
                </a:lnSpc>
              </a:pPr>
              <a:r>
                <a:rPr lang="en-US" altLang="zh-CN" dirty="0">
                  <a:cs typeface="+mn-ea"/>
                  <a:sym typeface="+mn-lt"/>
                </a:rPr>
                <a:t>2. </a:t>
              </a:r>
              <a:r>
                <a:rPr lang="zh-CN" altLang="en-US" dirty="0">
                  <a:cs typeface="+mn-ea"/>
                  <a:sym typeface="+mn-lt"/>
                </a:rPr>
                <a:t>提供阶段：服务器回应</a:t>
              </a:r>
              <a:r>
                <a:rPr lang="en-US" altLang="zh-CN" dirty="0">
                  <a:cs typeface="+mn-ea"/>
                  <a:sym typeface="+mn-lt"/>
                </a:rPr>
                <a:t>DHCP OFFER</a:t>
              </a:r>
              <a:r>
                <a:rPr lang="zh-CN" altLang="en-US" dirty="0">
                  <a:cs typeface="+mn-ea"/>
                  <a:sym typeface="+mn-lt"/>
                </a:rPr>
                <a:t>报文</a:t>
              </a:r>
            </a:p>
          </p:txBody>
        </p:sp>
        <p:sp>
          <p:nvSpPr>
            <p:cNvPr id="22" name="文本框 21">
              <a:extLst>
                <a:ext uri="{FF2B5EF4-FFF2-40B4-BE49-F238E27FC236}">
                  <a16:creationId xmlns:a16="http://schemas.microsoft.com/office/drawing/2014/main" id="{60194A19-9E6C-FB76-47CC-5E23FB3D6B88}"/>
                </a:ext>
              </a:extLst>
            </p:cNvPr>
            <p:cNvSpPr txBox="1"/>
            <p:nvPr/>
          </p:nvSpPr>
          <p:spPr>
            <a:xfrm>
              <a:off x="3194159" y="4428152"/>
              <a:ext cx="5730215" cy="396134"/>
            </a:xfrm>
            <a:prstGeom prst="rect">
              <a:avLst/>
            </a:prstGeom>
            <a:noFill/>
          </p:spPr>
          <p:txBody>
            <a:bodyPr wrap="square" rtlCol="0">
              <a:spAutoFit/>
            </a:bodyPr>
            <a:lstStyle/>
            <a:p>
              <a:pPr>
                <a:lnSpc>
                  <a:spcPct val="120000"/>
                </a:lnSpc>
              </a:pPr>
              <a:r>
                <a:rPr lang="en-US" altLang="zh-CN" dirty="0">
                  <a:cs typeface="+mn-ea"/>
                  <a:sym typeface="+mn-lt"/>
                </a:rPr>
                <a:t>3. </a:t>
              </a:r>
              <a:r>
                <a:rPr lang="zh-CN" altLang="en-US" dirty="0">
                  <a:cs typeface="+mn-ea"/>
                  <a:sym typeface="+mn-lt"/>
                </a:rPr>
                <a:t>选择阶段：客户端发送</a:t>
              </a:r>
              <a:r>
                <a:rPr lang="en-US" altLang="zh-CN" dirty="0">
                  <a:cs typeface="+mn-ea"/>
                  <a:sym typeface="+mn-lt"/>
                </a:rPr>
                <a:t>DHCP REQUEST</a:t>
              </a:r>
              <a:r>
                <a:rPr lang="zh-CN" altLang="en-US" dirty="0">
                  <a:cs typeface="+mn-ea"/>
                  <a:sym typeface="+mn-lt"/>
                </a:rPr>
                <a:t>报文</a:t>
              </a:r>
            </a:p>
          </p:txBody>
        </p:sp>
        <p:sp>
          <p:nvSpPr>
            <p:cNvPr id="23" name="文本框 22">
              <a:extLst>
                <a:ext uri="{FF2B5EF4-FFF2-40B4-BE49-F238E27FC236}">
                  <a16:creationId xmlns:a16="http://schemas.microsoft.com/office/drawing/2014/main" id="{3A8F2588-BA4B-BD1B-EB8A-48002DB896FF}"/>
                </a:ext>
              </a:extLst>
            </p:cNvPr>
            <p:cNvSpPr txBox="1"/>
            <p:nvPr/>
          </p:nvSpPr>
          <p:spPr>
            <a:xfrm>
              <a:off x="3194159" y="5050283"/>
              <a:ext cx="5730215" cy="396134"/>
            </a:xfrm>
            <a:prstGeom prst="rect">
              <a:avLst/>
            </a:prstGeom>
            <a:noFill/>
          </p:spPr>
          <p:txBody>
            <a:bodyPr wrap="square" rtlCol="0">
              <a:spAutoFit/>
            </a:bodyPr>
            <a:lstStyle/>
            <a:p>
              <a:pPr>
                <a:lnSpc>
                  <a:spcPct val="120000"/>
                </a:lnSpc>
              </a:pPr>
              <a:r>
                <a:rPr lang="en-US" altLang="zh-CN" dirty="0">
                  <a:cs typeface="+mn-ea"/>
                  <a:sym typeface="+mn-lt"/>
                </a:rPr>
                <a:t>4. </a:t>
              </a:r>
              <a:r>
                <a:rPr lang="zh-CN" altLang="en-US" dirty="0">
                  <a:cs typeface="+mn-ea"/>
                  <a:sym typeface="+mn-lt"/>
                </a:rPr>
                <a:t>确认阶段：服务器回应</a:t>
              </a:r>
              <a:r>
                <a:rPr lang="en-US" altLang="zh-CN" dirty="0">
                  <a:cs typeface="+mn-ea"/>
                  <a:sym typeface="+mn-lt"/>
                </a:rPr>
                <a:t>DHCP ACK</a:t>
              </a:r>
              <a:r>
                <a:rPr lang="zh-CN" altLang="en-US" dirty="0">
                  <a:cs typeface="+mn-ea"/>
                  <a:sym typeface="+mn-lt"/>
                </a:rPr>
                <a:t>报文</a:t>
              </a:r>
            </a:p>
          </p:txBody>
        </p:sp>
        <p:sp>
          <p:nvSpPr>
            <p:cNvPr id="24" name="文本框 23">
              <a:extLst>
                <a:ext uri="{FF2B5EF4-FFF2-40B4-BE49-F238E27FC236}">
                  <a16:creationId xmlns:a16="http://schemas.microsoft.com/office/drawing/2014/main" id="{328C38E4-1D80-5E25-1A74-B08B438B0448}"/>
                </a:ext>
              </a:extLst>
            </p:cNvPr>
            <p:cNvSpPr txBox="1"/>
            <p:nvPr/>
          </p:nvSpPr>
          <p:spPr>
            <a:xfrm>
              <a:off x="2395041" y="1756421"/>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客户端</a:t>
              </a:r>
            </a:p>
          </p:txBody>
        </p:sp>
        <p:sp>
          <p:nvSpPr>
            <p:cNvPr id="25" name="文本框 24">
              <a:extLst>
                <a:ext uri="{FF2B5EF4-FFF2-40B4-BE49-F238E27FC236}">
                  <a16:creationId xmlns:a16="http://schemas.microsoft.com/office/drawing/2014/main" id="{021BCD04-686C-5EE6-7003-729B32E17629}"/>
                </a:ext>
              </a:extLst>
            </p:cNvPr>
            <p:cNvSpPr txBox="1"/>
            <p:nvPr/>
          </p:nvSpPr>
          <p:spPr>
            <a:xfrm>
              <a:off x="8158780" y="1757338"/>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服务器</a:t>
              </a:r>
            </a:p>
          </p:txBody>
        </p:sp>
        <p:cxnSp>
          <p:nvCxnSpPr>
            <p:cNvPr id="30" name="直接连接符 29">
              <a:extLst>
                <a:ext uri="{FF2B5EF4-FFF2-40B4-BE49-F238E27FC236}">
                  <a16:creationId xmlns:a16="http://schemas.microsoft.com/office/drawing/2014/main" id="{C58968E7-1C95-8308-8CB5-EAA9083CB409}"/>
                </a:ext>
              </a:extLst>
            </p:cNvPr>
            <p:cNvCxnSpPr/>
            <p:nvPr/>
          </p:nvCxnSpPr>
          <p:spPr>
            <a:xfrm>
              <a:off x="3167260" y="3506524"/>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1" name="直接连接符 30">
              <a:extLst>
                <a:ext uri="{FF2B5EF4-FFF2-40B4-BE49-F238E27FC236}">
                  <a16:creationId xmlns:a16="http://schemas.microsoft.com/office/drawing/2014/main" id="{2DEE2E9C-0253-040D-48F5-5A7C5DEC238F}"/>
                </a:ext>
              </a:extLst>
            </p:cNvPr>
            <p:cNvCxnSpPr/>
            <p:nvPr/>
          </p:nvCxnSpPr>
          <p:spPr>
            <a:xfrm>
              <a:off x="3167260" y="4193763"/>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32" name="直接连接符 31">
              <a:extLst>
                <a:ext uri="{FF2B5EF4-FFF2-40B4-BE49-F238E27FC236}">
                  <a16:creationId xmlns:a16="http://schemas.microsoft.com/office/drawing/2014/main" id="{6A8C02A1-4115-ED99-5BAA-72B9CDECB292}"/>
                </a:ext>
              </a:extLst>
            </p:cNvPr>
            <p:cNvCxnSpPr/>
            <p:nvPr/>
          </p:nvCxnSpPr>
          <p:spPr>
            <a:xfrm>
              <a:off x="3167260" y="4881002"/>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3" name="直接连接符 32">
              <a:extLst>
                <a:ext uri="{FF2B5EF4-FFF2-40B4-BE49-F238E27FC236}">
                  <a16:creationId xmlns:a16="http://schemas.microsoft.com/office/drawing/2014/main" id="{0E388174-9DCD-766B-73B7-65F1F2B30FCF}"/>
                </a:ext>
              </a:extLst>
            </p:cNvPr>
            <p:cNvCxnSpPr/>
            <p:nvPr/>
          </p:nvCxnSpPr>
          <p:spPr>
            <a:xfrm>
              <a:off x="3167260" y="5568241"/>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grpSp>
      <p:sp>
        <p:nvSpPr>
          <p:cNvPr id="43" name="文本框 42">
            <a:extLst>
              <a:ext uri="{FF2B5EF4-FFF2-40B4-BE49-F238E27FC236}">
                <a16:creationId xmlns:a16="http://schemas.microsoft.com/office/drawing/2014/main" id="{31B443A9-F6DA-F60B-1597-B32C8656561B}"/>
              </a:ext>
            </a:extLst>
          </p:cNvPr>
          <p:cNvSpPr txBox="1"/>
          <p:nvPr/>
        </p:nvSpPr>
        <p:spPr>
          <a:xfrm>
            <a:off x="423399" y="2429760"/>
            <a:ext cx="4241982" cy="3669590"/>
          </a:xfrm>
          <a:prstGeom prst="rect">
            <a:avLst/>
          </a:prstGeom>
        </p:spPr>
        <p:txBody>
          <a:bodyPr vert="horz" lIns="91440" tIns="45720" rIns="91440" bIns="45720" rtlCol="0">
            <a:normAutofit fontScale="70000" lnSpcReduction="20000"/>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lvl="2" indent="-228600">
              <a:lnSpc>
                <a:spcPct val="120000"/>
              </a:lnSpc>
              <a:spcBef>
                <a:spcPts val="500"/>
              </a:spcBef>
              <a:buFont typeface="Wingdings" panose="05000000000000000000" pitchFamily="2" charset="2"/>
              <a:buChar char="ü"/>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如果有多个</a:t>
            </a:r>
            <a:r>
              <a:rPr lang="en-US" altLang="zh-CN" dirty="0">
                <a:sym typeface="+mn-lt"/>
              </a:rPr>
              <a:t>DHCP</a:t>
            </a:r>
            <a:r>
              <a:rPr lang="zh-CN" altLang="en-US" dirty="0">
                <a:sym typeface="+mn-lt"/>
              </a:rPr>
              <a:t>服务器向</a:t>
            </a:r>
            <a:r>
              <a:rPr lang="en-US" altLang="zh-CN" dirty="0">
                <a:sym typeface="+mn-lt"/>
              </a:rPr>
              <a:t>DHCP</a:t>
            </a:r>
            <a:r>
              <a:rPr lang="zh-CN" altLang="en-US" dirty="0">
                <a:sym typeface="+mn-lt"/>
              </a:rPr>
              <a:t>客户端回应</a:t>
            </a:r>
            <a:r>
              <a:rPr lang="en-US" altLang="zh-CN" dirty="0">
                <a:sym typeface="+mn-lt"/>
              </a:rPr>
              <a:t>DHCP OFFER</a:t>
            </a:r>
            <a:r>
              <a:rPr lang="zh-CN" altLang="en-US" dirty="0">
                <a:sym typeface="+mn-lt"/>
              </a:rPr>
              <a:t>报文，则</a:t>
            </a:r>
            <a:r>
              <a:rPr lang="en-US" altLang="zh-CN" dirty="0">
                <a:sym typeface="+mn-lt"/>
              </a:rPr>
              <a:t>DHCP</a:t>
            </a:r>
            <a:r>
              <a:rPr lang="zh-CN" altLang="en-US" dirty="0">
                <a:sym typeface="+mn-lt"/>
              </a:rPr>
              <a:t>客户端一般只接收第一个收到的</a:t>
            </a:r>
            <a:r>
              <a:rPr lang="en-US" altLang="zh-CN" dirty="0">
                <a:sym typeface="+mn-lt"/>
              </a:rPr>
              <a:t>DHCP OFFER</a:t>
            </a:r>
            <a:r>
              <a:rPr lang="zh-CN" altLang="en-US" dirty="0">
                <a:sym typeface="+mn-lt"/>
              </a:rPr>
              <a:t>报文，然后以广播方式发送</a:t>
            </a:r>
            <a:r>
              <a:rPr lang="en-US" altLang="zh-CN" dirty="0">
                <a:sym typeface="+mn-lt"/>
              </a:rPr>
              <a:t>DHCP REQUEST</a:t>
            </a:r>
            <a:r>
              <a:rPr lang="zh-CN" altLang="en-US" dirty="0">
                <a:sym typeface="+mn-lt"/>
              </a:rPr>
              <a:t>报文，该报文中包含客户端想选择的</a:t>
            </a:r>
            <a:r>
              <a:rPr lang="en-US" altLang="zh-CN" dirty="0">
                <a:sym typeface="+mn-lt"/>
              </a:rPr>
              <a:t>DHCP</a:t>
            </a:r>
            <a:r>
              <a:rPr lang="zh-CN" altLang="en-US" dirty="0">
                <a:sym typeface="+mn-lt"/>
              </a:rPr>
              <a:t>服务器标识符和客户端</a:t>
            </a:r>
            <a:r>
              <a:rPr lang="en-US" altLang="zh-CN" dirty="0">
                <a:sym typeface="+mn-lt"/>
              </a:rPr>
              <a:t>IP</a:t>
            </a:r>
            <a:r>
              <a:rPr lang="zh-CN" altLang="en-US" dirty="0">
                <a:sym typeface="+mn-lt"/>
              </a:rPr>
              <a:t>地址。</a:t>
            </a:r>
          </a:p>
          <a:p>
            <a:r>
              <a:rPr lang="en-US" altLang="zh-CN" dirty="0">
                <a:sym typeface="+mn-lt"/>
              </a:rPr>
              <a:t>DHCP</a:t>
            </a:r>
            <a:r>
              <a:rPr lang="zh-CN" altLang="en-US" dirty="0">
                <a:sym typeface="+mn-lt"/>
              </a:rPr>
              <a:t>客户端通知所有的</a:t>
            </a:r>
            <a:r>
              <a:rPr lang="en-US" altLang="zh-CN" dirty="0">
                <a:sym typeface="+mn-lt"/>
              </a:rPr>
              <a:t>DHCP</a:t>
            </a:r>
            <a:r>
              <a:rPr lang="zh-CN" altLang="en-US" dirty="0">
                <a:sym typeface="+mn-lt"/>
              </a:rPr>
              <a:t>服务器，它将选择某个</a:t>
            </a:r>
            <a:r>
              <a:rPr lang="en-US" altLang="zh-CN" dirty="0">
                <a:sym typeface="+mn-lt"/>
              </a:rPr>
              <a:t>DHCP</a:t>
            </a:r>
            <a:r>
              <a:rPr lang="zh-CN" altLang="en-US" dirty="0">
                <a:sym typeface="+mn-lt"/>
              </a:rPr>
              <a:t>服务器提供的</a:t>
            </a:r>
            <a:r>
              <a:rPr lang="en-US" altLang="zh-CN" dirty="0">
                <a:sym typeface="+mn-lt"/>
              </a:rPr>
              <a:t>IP</a:t>
            </a:r>
            <a:r>
              <a:rPr lang="zh-CN" altLang="en-US" dirty="0">
                <a:sym typeface="+mn-lt"/>
              </a:rPr>
              <a:t>地址，其他</a:t>
            </a:r>
            <a:r>
              <a:rPr lang="en-US" altLang="zh-CN" dirty="0">
                <a:sym typeface="+mn-lt"/>
              </a:rPr>
              <a:t>DHCP</a:t>
            </a:r>
            <a:r>
              <a:rPr lang="zh-CN" altLang="en-US" dirty="0">
                <a:sym typeface="+mn-lt"/>
              </a:rPr>
              <a:t>服务器可以重新将曾经分配给客户端的</a:t>
            </a:r>
            <a:r>
              <a:rPr lang="en-US" altLang="zh-CN" dirty="0">
                <a:sym typeface="+mn-lt"/>
              </a:rPr>
              <a:t>IP</a:t>
            </a:r>
            <a:r>
              <a:rPr lang="zh-CN" altLang="en-US" dirty="0">
                <a:sym typeface="+mn-lt"/>
              </a:rPr>
              <a:t>地址分配给其他客户端。</a:t>
            </a:r>
          </a:p>
        </p:txBody>
      </p:sp>
      <p:sp>
        <p:nvSpPr>
          <p:cNvPr id="45" name="文本框 44">
            <a:extLst>
              <a:ext uri="{FF2B5EF4-FFF2-40B4-BE49-F238E27FC236}">
                <a16:creationId xmlns:a16="http://schemas.microsoft.com/office/drawing/2014/main" id="{D68EA229-08AC-FD90-8D10-CB21691DA5FD}"/>
              </a:ext>
            </a:extLst>
          </p:cNvPr>
          <p:cNvSpPr txBox="1"/>
          <p:nvPr/>
        </p:nvSpPr>
        <p:spPr>
          <a:xfrm>
            <a:off x="424281" y="1930753"/>
            <a:ext cx="2676609" cy="396134"/>
          </a:xfrm>
          <a:prstGeom prst="rect">
            <a:avLst/>
          </a:prstGeom>
          <a:noFill/>
        </p:spPr>
        <p:txBody>
          <a:bodyPr wrap="square">
            <a:spAutoFit/>
          </a:bodyPr>
          <a:lstStyle/>
          <a:p>
            <a:pPr>
              <a:lnSpc>
                <a:spcPct val="120000"/>
              </a:lnSpc>
            </a:pPr>
            <a:r>
              <a:rPr lang="en-US" altLang="zh-CN" b="1" dirty="0">
                <a:cs typeface="+mn-ea"/>
                <a:sym typeface="+mn-lt"/>
              </a:rPr>
              <a:t>3. </a:t>
            </a:r>
            <a:r>
              <a:rPr lang="zh-CN" altLang="en-US" b="1" dirty="0">
                <a:cs typeface="+mn-ea"/>
                <a:sym typeface="+mn-lt"/>
              </a:rPr>
              <a:t>选择阶段：</a:t>
            </a:r>
          </a:p>
        </p:txBody>
      </p:sp>
      <p:sp>
        <p:nvSpPr>
          <p:cNvPr id="46" name="矩形: 圆角 45">
            <a:extLst>
              <a:ext uri="{FF2B5EF4-FFF2-40B4-BE49-F238E27FC236}">
                <a16:creationId xmlns:a16="http://schemas.microsoft.com/office/drawing/2014/main" id="{9195A7B6-8A0E-DEB7-CFFC-54C8C4236D65}"/>
              </a:ext>
            </a:extLst>
          </p:cNvPr>
          <p:cNvSpPr/>
          <p:nvPr/>
        </p:nvSpPr>
        <p:spPr>
          <a:xfrm>
            <a:off x="5275238" y="4504721"/>
            <a:ext cx="5545825" cy="34403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custDataLst>
      <p:tags r:id="rId1"/>
    </p:custDataLst>
    <p:extLst>
      <p:ext uri="{BB962C8B-B14F-4D97-AF65-F5344CB8AC3E}">
        <p14:creationId xmlns:p14="http://schemas.microsoft.com/office/powerpoint/2010/main" val="3529908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lstStyle/>
          <a:p>
            <a:pPr>
              <a:lnSpc>
                <a:spcPct val="120000"/>
              </a:lnSpc>
            </a:pPr>
            <a:r>
              <a:rPr lang="en-US" dirty="0">
                <a:latin typeface="+mn-lt"/>
                <a:ea typeface="+mn-ea"/>
                <a:cs typeface="+mn-ea"/>
                <a:sym typeface="+mn-lt"/>
              </a:rPr>
              <a:t>DHCP</a:t>
            </a:r>
            <a:r>
              <a:rPr lang="zh-CN" altLang="en-US" dirty="0">
                <a:latin typeface="+mn-lt"/>
                <a:ea typeface="+mn-ea"/>
                <a:cs typeface="+mn-ea"/>
                <a:sym typeface="+mn-lt"/>
              </a:rPr>
              <a:t>客户端首次接入网络的工作过程</a:t>
            </a:r>
            <a:endParaRPr lang="en-US" dirty="0">
              <a:latin typeface="+mn-lt"/>
              <a:ea typeface="+mn-ea"/>
              <a:cs typeface="+mn-ea"/>
              <a:sym typeface="+mn-lt"/>
            </a:endParaRPr>
          </a:p>
        </p:txBody>
      </p:sp>
      <p:sp>
        <p:nvSpPr>
          <p:cNvPr id="3" name="日期占位符 3">
            <a:extLst>
              <a:ext uri="{FF2B5EF4-FFF2-40B4-BE49-F238E27FC236}">
                <a16:creationId xmlns:a16="http://schemas.microsoft.com/office/drawing/2014/main" id="{8A50AB0D-FEE2-8306-93F5-72692CD87F3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4FF2BA6-CAAC-DB40-104C-3151FD33B88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353B8FA-4F19-4DEA-C8FC-8F3C7FCCEA5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95</a:t>
            </a:fld>
            <a:endParaRPr lang="en-US">
              <a:cs typeface="+mn-ea"/>
              <a:sym typeface="+mn-lt"/>
            </a:endParaRPr>
          </a:p>
        </p:txBody>
      </p:sp>
      <p:grpSp>
        <p:nvGrpSpPr>
          <p:cNvPr id="41" name="组合 40">
            <a:extLst>
              <a:ext uri="{FF2B5EF4-FFF2-40B4-BE49-F238E27FC236}">
                <a16:creationId xmlns:a16="http://schemas.microsoft.com/office/drawing/2014/main" id="{8E12C881-683F-7550-EE55-3F959843B276}"/>
              </a:ext>
            </a:extLst>
          </p:cNvPr>
          <p:cNvGrpSpPr/>
          <p:nvPr/>
        </p:nvGrpSpPr>
        <p:grpSpPr>
          <a:xfrm>
            <a:off x="4476120" y="1834513"/>
            <a:ext cx="7294927" cy="4126624"/>
            <a:chOff x="2395041" y="1756421"/>
            <a:chExt cx="7294927" cy="4126624"/>
          </a:xfrm>
        </p:grpSpPr>
        <p:pic>
          <p:nvPicPr>
            <p:cNvPr id="9" name="图形 8">
              <a:extLst>
                <a:ext uri="{FF2B5EF4-FFF2-40B4-BE49-F238E27FC236}">
                  <a16:creationId xmlns:a16="http://schemas.microsoft.com/office/drawing/2014/main" id="{39399617-0C7D-AA6A-DFA1-B3302B0BE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693" y="2157358"/>
              <a:ext cx="815181" cy="617209"/>
            </a:xfrm>
            <a:prstGeom prst="rect">
              <a:avLst/>
            </a:prstGeom>
          </p:spPr>
        </p:pic>
        <p:pic>
          <p:nvPicPr>
            <p:cNvPr id="10" name="图形 9">
              <a:extLst>
                <a:ext uri="{FF2B5EF4-FFF2-40B4-BE49-F238E27FC236}">
                  <a16:creationId xmlns:a16="http://schemas.microsoft.com/office/drawing/2014/main" id="{4E793ABA-630A-22AE-E4FB-DFE6C7E5B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101" y="2157358"/>
              <a:ext cx="704549" cy="617209"/>
            </a:xfrm>
            <a:prstGeom prst="rect">
              <a:avLst/>
            </a:prstGeom>
          </p:spPr>
        </p:pic>
        <p:cxnSp>
          <p:nvCxnSpPr>
            <p:cNvPr id="12" name="直接连接符 11">
              <a:extLst>
                <a:ext uri="{FF2B5EF4-FFF2-40B4-BE49-F238E27FC236}">
                  <a16:creationId xmlns:a16="http://schemas.microsoft.com/office/drawing/2014/main" id="{C014C287-23B1-24A9-FB1A-0F44D448DA42}"/>
                </a:ext>
              </a:extLst>
            </p:cNvPr>
            <p:cNvCxnSpPr>
              <a:cxnSpLocks/>
              <a:stCxn id="9" idx="2"/>
            </p:cNvCxnSpPr>
            <p:nvPr/>
          </p:nvCxnSpPr>
          <p:spPr>
            <a:xfrm flipH="1">
              <a:off x="3159719" y="2774567"/>
              <a:ext cx="16565" cy="3108478"/>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直接连接符 18">
              <a:extLst>
                <a:ext uri="{FF2B5EF4-FFF2-40B4-BE49-F238E27FC236}">
                  <a16:creationId xmlns:a16="http://schemas.microsoft.com/office/drawing/2014/main" id="{91F34BB1-7FD4-B3EA-5B82-42F92248D792}"/>
                </a:ext>
              </a:extLst>
            </p:cNvPr>
            <p:cNvCxnSpPr>
              <a:cxnSpLocks/>
              <a:stCxn id="10" idx="2"/>
            </p:cNvCxnSpPr>
            <p:nvPr/>
          </p:nvCxnSpPr>
          <p:spPr>
            <a:xfrm>
              <a:off x="8924376" y="2774567"/>
              <a:ext cx="0" cy="3108478"/>
            </a:xfrm>
            <a:prstGeom prst="line">
              <a:avLst/>
            </a:prstGeom>
          </p:spPr>
          <p:style>
            <a:lnRef idx="3">
              <a:schemeClr val="accent4"/>
            </a:lnRef>
            <a:fillRef idx="0">
              <a:schemeClr val="accent4"/>
            </a:fillRef>
            <a:effectRef idx="2">
              <a:schemeClr val="accent4"/>
            </a:effectRef>
            <a:fontRef idx="minor">
              <a:schemeClr val="tx1"/>
            </a:fontRef>
          </p:style>
        </p:cxnSp>
        <p:sp>
          <p:nvSpPr>
            <p:cNvPr id="20" name="文本框 19">
              <a:extLst>
                <a:ext uri="{FF2B5EF4-FFF2-40B4-BE49-F238E27FC236}">
                  <a16:creationId xmlns:a16="http://schemas.microsoft.com/office/drawing/2014/main" id="{0EFB1FC1-5077-27CB-3BB8-E0E46039714F}"/>
                </a:ext>
              </a:extLst>
            </p:cNvPr>
            <p:cNvSpPr txBox="1"/>
            <p:nvPr/>
          </p:nvSpPr>
          <p:spPr>
            <a:xfrm>
              <a:off x="3194159" y="3086373"/>
              <a:ext cx="5730215" cy="396134"/>
            </a:xfrm>
            <a:prstGeom prst="rect">
              <a:avLst/>
            </a:prstGeom>
            <a:noFill/>
          </p:spPr>
          <p:txBody>
            <a:bodyPr wrap="square" rtlCol="0">
              <a:spAutoFit/>
            </a:bodyPr>
            <a:lstStyle/>
            <a:p>
              <a:pPr>
                <a:lnSpc>
                  <a:spcPct val="120000"/>
                </a:lnSpc>
              </a:pPr>
              <a:r>
                <a:rPr lang="en-US" altLang="zh-CN" dirty="0">
                  <a:cs typeface="+mn-ea"/>
                  <a:sym typeface="+mn-lt"/>
                </a:rPr>
                <a:t>1. </a:t>
              </a:r>
              <a:r>
                <a:rPr lang="zh-CN" altLang="en-US" dirty="0">
                  <a:cs typeface="+mn-ea"/>
                  <a:sym typeface="+mn-lt"/>
                </a:rPr>
                <a:t>发现阶段：客户端广播发送</a:t>
              </a:r>
              <a:r>
                <a:rPr lang="en-US" altLang="zh-CN" dirty="0">
                  <a:cs typeface="+mn-ea"/>
                  <a:sym typeface="+mn-lt"/>
                </a:rPr>
                <a:t>DHCP DISCOVER</a:t>
              </a:r>
              <a:r>
                <a:rPr lang="zh-CN" altLang="en-US" dirty="0">
                  <a:cs typeface="+mn-ea"/>
                  <a:sym typeface="+mn-lt"/>
                </a:rPr>
                <a:t>报文</a:t>
              </a:r>
            </a:p>
          </p:txBody>
        </p:sp>
        <p:sp>
          <p:nvSpPr>
            <p:cNvPr id="21" name="文本框 20">
              <a:extLst>
                <a:ext uri="{FF2B5EF4-FFF2-40B4-BE49-F238E27FC236}">
                  <a16:creationId xmlns:a16="http://schemas.microsoft.com/office/drawing/2014/main" id="{F723FAA4-A3F9-6FCE-763F-712C1B1F0922}"/>
                </a:ext>
              </a:extLst>
            </p:cNvPr>
            <p:cNvSpPr txBox="1"/>
            <p:nvPr/>
          </p:nvSpPr>
          <p:spPr>
            <a:xfrm>
              <a:off x="3194159" y="3703582"/>
              <a:ext cx="5730215" cy="396134"/>
            </a:xfrm>
            <a:prstGeom prst="rect">
              <a:avLst/>
            </a:prstGeom>
            <a:noFill/>
          </p:spPr>
          <p:txBody>
            <a:bodyPr wrap="square" rtlCol="0">
              <a:spAutoFit/>
            </a:bodyPr>
            <a:lstStyle/>
            <a:p>
              <a:pPr>
                <a:lnSpc>
                  <a:spcPct val="120000"/>
                </a:lnSpc>
              </a:pPr>
              <a:r>
                <a:rPr lang="en-US" altLang="zh-CN" dirty="0">
                  <a:cs typeface="+mn-ea"/>
                  <a:sym typeface="+mn-lt"/>
                </a:rPr>
                <a:t>2. </a:t>
              </a:r>
              <a:r>
                <a:rPr lang="zh-CN" altLang="en-US" dirty="0">
                  <a:cs typeface="+mn-ea"/>
                  <a:sym typeface="+mn-lt"/>
                </a:rPr>
                <a:t>提供阶段：服务器回应</a:t>
              </a:r>
              <a:r>
                <a:rPr lang="en-US" altLang="zh-CN" dirty="0">
                  <a:cs typeface="+mn-ea"/>
                  <a:sym typeface="+mn-lt"/>
                </a:rPr>
                <a:t>DHCP OFFER</a:t>
              </a:r>
              <a:r>
                <a:rPr lang="zh-CN" altLang="en-US" dirty="0">
                  <a:cs typeface="+mn-ea"/>
                  <a:sym typeface="+mn-lt"/>
                </a:rPr>
                <a:t>报文</a:t>
              </a:r>
            </a:p>
          </p:txBody>
        </p:sp>
        <p:sp>
          <p:nvSpPr>
            <p:cNvPr id="22" name="文本框 21">
              <a:extLst>
                <a:ext uri="{FF2B5EF4-FFF2-40B4-BE49-F238E27FC236}">
                  <a16:creationId xmlns:a16="http://schemas.microsoft.com/office/drawing/2014/main" id="{60194A19-9E6C-FB76-47CC-5E23FB3D6B88}"/>
                </a:ext>
              </a:extLst>
            </p:cNvPr>
            <p:cNvSpPr txBox="1"/>
            <p:nvPr/>
          </p:nvSpPr>
          <p:spPr>
            <a:xfrm>
              <a:off x="3194159" y="4428152"/>
              <a:ext cx="5730215" cy="396134"/>
            </a:xfrm>
            <a:prstGeom prst="rect">
              <a:avLst/>
            </a:prstGeom>
            <a:noFill/>
          </p:spPr>
          <p:txBody>
            <a:bodyPr wrap="square" rtlCol="0">
              <a:spAutoFit/>
            </a:bodyPr>
            <a:lstStyle/>
            <a:p>
              <a:pPr>
                <a:lnSpc>
                  <a:spcPct val="120000"/>
                </a:lnSpc>
              </a:pPr>
              <a:r>
                <a:rPr lang="en-US" altLang="zh-CN" dirty="0">
                  <a:cs typeface="+mn-ea"/>
                  <a:sym typeface="+mn-lt"/>
                </a:rPr>
                <a:t>3. </a:t>
              </a:r>
              <a:r>
                <a:rPr lang="zh-CN" altLang="en-US" dirty="0">
                  <a:cs typeface="+mn-ea"/>
                  <a:sym typeface="+mn-lt"/>
                </a:rPr>
                <a:t>选择阶段：客户端发送</a:t>
              </a:r>
              <a:r>
                <a:rPr lang="en-US" altLang="zh-CN" dirty="0">
                  <a:cs typeface="+mn-ea"/>
                  <a:sym typeface="+mn-lt"/>
                </a:rPr>
                <a:t>DHCP REQUEST</a:t>
              </a:r>
              <a:r>
                <a:rPr lang="zh-CN" altLang="en-US" dirty="0">
                  <a:cs typeface="+mn-ea"/>
                  <a:sym typeface="+mn-lt"/>
                </a:rPr>
                <a:t>报文</a:t>
              </a:r>
            </a:p>
          </p:txBody>
        </p:sp>
        <p:sp>
          <p:nvSpPr>
            <p:cNvPr id="23" name="文本框 22">
              <a:extLst>
                <a:ext uri="{FF2B5EF4-FFF2-40B4-BE49-F238E27FC236}">
                  <a16:creationId xmlns:a16="http://schemas.microsoft.com/office/drawing/2014/main" id="{3A8F2588-BA4B-BD1B-EB8A-48002DB896FF}"/>
                </a:ext>
              </a:extLst>
            </p:cNvPr>
            <p:cNvSpPr txBox="1"/>
            <p:nvPr/>
          </p:nvSpPr>
          <p:spPr>
            <a:xfrm>
              <a:off x="3194159" y="5050283"/>
              <a:ext cx="5730215" cy="396134"/>
            </a:xfrm>
            <a:prstGeom prst="rect">
              <a:avLst/>
            </a:prstGeom>
            <a:noFill/>
          </p:spPr>
          <p:txBody>
            <a:bodyPr wrap="square" rtlCol="0">
              <a:spAutoFit/>
            </a:bodyPr>
            <a:lstStyle/>
            <a:p>
              <a:pPr>
                <a:lnSpc>
                  <a:spcPct val="120000"/>
                </a:lnSpc>
              </a:pPr>
              <a:r>
                <a:rPr lang="en-US" altLang="zh-CN" dirty="0">
                  <a:cs typeface="+mn-ea"/>
                  <a:sym typeface="+mn-lt"/>
                </a:rPr>
                <a:t>4. </a:t>
              </a:r>
              <a:r>
                <a:rPr lang="zh-CN" altLang="en-US" dirty="0">
                  <a:cs typeface="+mn-ea"/>
                  <a:sym typeface="+mn-lt"/>
                </a:rPr>
                <a:t>确认阶段：服务器回应</a:t>
              </a:r>
              <a:r>
                <a:rPr lang="en-US" altLang="zh-CN" dirty="0">
                  <a:cs typeface="+mn-ea"/>
                  <a:sym typeface="+mn-lt"/>
                </a:rPr>
                <a:t>DHCP ACK</a:t>
              </a:r>
              <a:r>
                <a:rPr lang="zh-CN" altLang="en-US" dirty="0">
                  <a:cs typeface="+mn-ea"/>
                  <a:sym typeface="+mn-lt"/>
                </a:rPr>
                <a:t>报文</a:t>
              </a:r>
            </a:p>
          </p:txBody>
        </p:sp>
        <p:sp>
          <p:nvSpPr>
            <p:cNvPr id="24" name="文本框 23">
              <a:extLst>
                <a:ext uri="{FF2B5EF4-FFF2-40B4-BE49-F238E27FC236}">
                  <a16:creationId xmlns:a16="http://schemas.microsoft.com/office/drawing/2014/main" id="{328C38E4-1D80-5E25-1A74-B08B438B0448}"/>
                </a:ext>
              </a:extLst>
            </p:cNvPr>
            <p:cNvSpPr txBox="1"/>
            <p:nvPr/>
          </p:nvSpPr>
          <p:spPr>
            <a:xfrm>
              <a:off x="2395041" y="1756421"/>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客户端</a:t>
              </a:r>
            </a:p>
          </p:txBody>
        </p:sp>
        <p:sp>
          <p:nvSpPr>
            <p:cNvPr id="25" name="文本框 24">
              <a:extLst>
                <a:ext uri="{FF2B5EF4-FFF2-40B4-BE49-F238E27FC236}">
                  <a16:creationId xmlns:a16="http://schemas.microsoft.com/office/drawing/2014/main" id="{021BCD04-686C-5EE6-7003-729B32E17629}"/>
                </a:ext>
              </a:extLst>
            </p:cNvPr>
            <p:cNvSpPr txBox="1"/>
            <p:nvPr/>
          </p:nvSpPr>
          <p:spPr>
            <a:xfrm>
              <a:off x="8158780" y="1757338"/>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服务器</a:t>
              </a:r>
            </a:p>
          </p:txBody>
        </p:sp>
        <p:cxnSp>
          <p:nvCxnSpPr>
            <p:cNvPr id="30" name="直接连接符 29">
              <a:extLst>
                <a:ext uri="{FF2B5EF4-FFF2-40B4-BE49-F238E27FC236}">
                  <a16:creationId xmlns:a16="http://schemas.microsoft.com/office/drawing/2014/main" id="{C58968E7-1C95-8308-8CB5-EAA9083CB409}"/>
                </a:ext>
              </a:extLst>
            </p:cNvPr>
            <p:cNvCxnSpPr/>
            <p:nvPr/>
          </p:nvCxnSpPr>
          <p:spPr>
            <a:xfrm>
              <a:off x="3167260" y="3506524"/>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1" name="直接连接符 30">
              <a:extLst>
                <a:ext uri="{FF2B5EF4-FFF2-40B4-BE49-F238E27FC236}">
                  <a16:creationId xmlns:a16="http://schemas.microsoft.com/office/drawing/2014/main" id="{2DEE2E9C-0253-040D-48F5-5A7C5DEC238F}"/>
                </a:ext>
              </a:extLst>
            </p:cNvPr>
            <p:cNvCxnSpPr/>
            <p:nvPr/>
          </p:nvCxnSpPr>
          <p:spPr>
            <a:xfrm>
              <a:off x="3167260" y="4193763"/>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32" name="直接连接符 31">
              <a:extLst>
                <a:ext uri="{FF2B5EF4-FFF2-40B4-BE49-F238E27FC236}">
                  <a16:creationId xmlns:a16="http://schemas.microsoft.com/office/drawing/2014/main" id="{6A8C02A1-4115-ED99-5BAA-72B9CDECB292}"/>
                </a:ext>
              </a:extLst>
            </p:cNvPr>
            <p:cNvCxnSpPr/>
            <p:nvPr/>
          </p:nvCxnSpPr>
          <p:spPr>
            <a:xfrm>
              <a:off x="3167260" y="4881002"/>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3" name="直接连接符 32">
              <a:extLst>
                <a:ext uri="{FF2B5EF4-FFF2-40B4-BE49-F238E27FC236}">
                  <a16:creationId xmlns:a16="http://schemas.microsoft.com/office/drawing/2014/main" id="{0E388174-9DCD-766B-73B7-65F1F2B30FCF}"/>
                </a:ext>
              </a:extLst>
            </p:cNvPr>
            <p:cNvCxnSpPr/>
            <p:nvPr/>
          </p:nvCxnSpPr>
          <p:spPr>
            <a:xfrm>
              <a:off x="3167260" y="5568241"/>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grpSp>
      <p:sp>
        <p:nvSpPr>
          <p:cNvPr id="43" name="文本框 42">
            <a:extLst>
              <a:ext uri="{FF2B5EF4-FFF2-40B4-BE49-F238E27FC236}">
                <a16:creationId xmlns:a16="http://schemas.microsoft.com/office/drawing/2014/main" id="{31B443A9-F6DA-F60B-1597-B32C8656561B}"/>
              </a:ext>
            </a:extLst>
          </p:cNvPr>
          <p:cNvSpPr txBox="1"/>
          <p:nvPr/>
        </p:nvSpPr>
        <p:spPr>
          <a:xfrm>
            <a:off x="423398" y="2429759"/>
            <a:ext cx="4352521" cy="239052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zh-CN" dirty="0">
                <a:cs typeface="+mn-ea"/>
                <a:sym typeface="+mn-lt"/>
              </a:rPr>
              <a:t>DHCP</a:t>
            </a:r>
            <a:r>
              <a:rPr lang="zh-CN" altLang="en-US" dirty="0">
                <a:cs typeface="+mn-ea"/>
                <a:sym typeface="+mn-lt"/>
              </a:rPr>
              <a:t>服务器收到客户端发送的</a:t>
            </a:r>
            <a:r>
              <a:rPr lang="en-US" altLang="zh-CN" dirty="0">
                <a:cs typeface="+mn-ea"/>
                <a:sym typeface="+mn-lt"/>
              </a:rPr>
              <a:t>DHCP REQUEST</a:t>
            </a:r>
            <a:r>
              <a:rPr lang="zh-CN" altLang="en-US" dirty="0">
                <a:cs typeface="+mn-ea"/>
                <a:sym typeface="+mn-lt"/>
              </a:rPr>
              <a:t>报文后，</a:t>
            </a:r>
            <a:r>
              <a:rPr lang="en-US" altLang="zh-CN" dirty="0">
                <a:cs typeface="+mn-ea"/>
                <a:sym typeface="+mn-lt"/>
              </a:rPr>
              <a:t>DHCP</a:t>
            </a:r>
            <a:r>
              <a:rPr lang="zh-CN" altLang="en-US" dirty="0">
                <a:cs typeface="+mn-ea"/>
                <a:sym typeface="+mn-lt"/>
              </a:rPr>
              <a:t>服务器回应</a:t>
            </a:r>
            <a:r>
              <a:rPr lang="en-US" altLang="zh-CN" dirty="0">
                <a:cs typeface="+mn-ea"/>
                <a:sym typeface="+mn-lt"/>
              </a:rPr>
              <a:t>DHCP ACK</a:t>
            </a:r>
            <a:r>
              <a:rPr lang="zh-CN" altLang="en-US" dirty="0">
                <a:cs typeface="+mn-ea"/>
                <a:sym typeface="+mn-lt"/>
              </a:rPr>
              <a:t>报文，表示</a:t>
            </a:r>
            <a:r>
              <a:rPr lang="en-US" altLang="zh-CN" dirty="0">
                <a:cs typeface="+mn-ea"/>
                <a:sym typeface="+mn-lt"/>
              </a:rPr>
              <a:t>DHCP REQUEST</a:t>
            </a:r>
            <a:r>
              <a:rPr lang="zh-CN" altLang="en-US" dirty="0">
                <a:cs typeface="+mn-ea"/>
                <a:sym typeface="+mn-lt"/>
              </a:rPr>
              <a:t>报文中请求的</a:t>
            </a:r>
            <a:r>
              <a:rPr lang="en-US" altLang="zh-CN" dirty="0">
                <a:cs typeface="+mn-ea"/>
                <a:sym typeface="+mn-lt"/>
              </a:rPr>
              <a:t>IP</a:t>
            </a:r>
            <a:r>
              <a:rPr lang="zh-CN" altLang="en-US" dirty="0">
                <a:cs typeface="+mn-ea"/>
                <a:sym typeface="+mn-lt"/>
              </a:rPr>
              <a:t>地址分配给客户端使用。</a:t>
            </a:r>
          </a:p>
          <a:p>
            <a:pPr marL="285750" indent="-285750">
              <a:lnSpc>
                <a:spcPct val="120000"/>
              </a:lnSpc>
              <a:buFont typeface="Arial" panose="020B0604020202020204" pitchFamily="34" charset="0"/>
              <a:buChar char="•"/>
            </a:pPr>
            <a:r>
              <a:rPr lang="en-US" altLang="zh-CN" dirty="0">
                <a:cs typeface="+mn-ea"/>
                <a:sym typeface="+mn-lt"/>
              </a:rPr>
              <a:t>DHCP</a:t>
            </a:r>
            <a:r>
              <a:rPr lang="zh-CN" altLang="en-US" dirty="0">
                <a:cs typeface="+mn-ea"/>
                <a:sym typeface="+mn-lt"/>
              </a:rPr>
              <a:t>客户端收到</a:t>
            </a:r>
            <a:r>
              <a:rPr lang="en-US" altLang="zh-CN" dirty="0">
                <a:cs typeface="+mn-ea"/>
                <a:sym typeface="+mn-lt"/>
              </a:rPr>
              <a:t>DHCP ACK</a:t>
            </a:r>
            <a:r>
              <a:rPr lang="zh-CN" altLang="en-US" dirty="0">
                <a:cs typeface="+mn-ea"/>
                <a:sym typeface="+mn-lt"/>
              </a:rPr>
              <a:t>报文，使用此地址，过程结束。</a:t>
            </a:r>
          </a:p>
        </p:txBody>
      </p:sp>
      <p:sp>
        <p:nvSpPr>
          <p:cNvPr id="45" name="文本框 44">
            <a:extLst>
              <a:ext uri="{FF2B5EF4-FFF2-40B4-BE49-F238E27FC236}">
                <a16:creationId xmlns:a16="http://schemas.microsoft.com/office/drawing/2014/main" id="{D68EA229-08AC-FD90-8D10-CB21691DA5FD}"/>
              </a:ext>
            </a:extLst>
          </p:cNvPr>
          <p:cNvSpPr txBox="1"/>
          <p:nvPr/>
        </p:nvSpPr>
        <p:spPr>
          <a:xfrm>
            <a:off x="424281" y="1930753"/>
            <a:ext cx="2676609" cy="396134"/>
          </a:xfrm>
          <a:prstGeom prst="rect">
            <a:avLst/>
          </a:prstGeom>
          <a:noFill/>
        </p:spPr>
        <p:txBody>
          <a:bodyPr wrap="square">
            <a:spAutoFit/>
          </a:bodyPr>
          <a:lstStyle/>
          <a:p>
            <a:pPr>
              <a:lnSpc>
                <a:spcPct val="120000"/>
              </a:lnSpc>
            </a:pPr>
            <a:r>
              <a:rPr lang="en-US" altLang="zh-CN" b="1" dirty="0">
                <a:cs typeface="+mn-ea"/>
                <a:sym typeface="+mn-lt"/>
              </a:rPr>
              <a:t>4. </a:t>
            </a:r>
            <a:r>
              <a:rPr lang="zh-CN" altLang="en-US" b="1" dirty="0">
                <a:cs typeface="+mn-ea"/>
                <a:sym typeface="+mn-lt"/>
              </a:rPr>
              <a:t>确认阶段：</a:t>
            </a:r>
          </a:p>
        </p:txBody>
      </p:sp>
      <p:sp>
        <p:nvSpPr>
          <p:cNvPr id="46" name="矩形: 圆角 45">
            <a:extLst>
              <a:ext uri="{FF2B5EF4-FFF2-40B4-BE49-F238E27FC236}">
                <a16:creationId xmlns:a16="http://schemas.microsoft.com/office/drawing/2014/main" id="{9195A7B6-8A0E-DEB7-CFFC-54C8C4236D65}"/>
              </a:ext>
            </a:extLst>
          </p:cNvPr>
          <p:cNvSpPr/>
          <p:nvPr/>
        </p:nvSpPr>
        <p:spPr>
          <a:xfrm>
            <a:off x="5275238" y="5127633"/>
            <a:ext cx="5545825" cy="34403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pPr>
            <a:endParaRPr lang="zh-CN" altLang="en-US">
              <a:cs typeface="+mn-ea"/>
              <a:sym typeface="+mn-lt"/>
            </a:endParaRPr>
          </a:p>
        </p:txBody>
      </p:sp>
    </p:spTree>
    <p:custDataLst>
      <p:tags r:id="rId1"/>
    </p:custDataLst>
    <p:extLst>
      <p:ext uri="{BB962C8B-B14F-4D97-AF65-F5344CB8AC3E}">
        <p14:creationId xmlns:p14="http://schemas.microsoft.com/office/powerpoint/2010/main" val="22491495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DHCP</a:t>
            </a:r>
            <a:r>
              <a:rPr lang="zh-CN" altLang="en-US" sz="3200" dirty="0">
                <a:latin typeface="+mn-lt"/>
                <a:ea typeface="+mn-ea"/>
                <a:cs typeface="+mn-ea"/>
                <a:sym typeface="+mn-lt"/>
              </a:rPr>
              <a:t>客户端更新租期的工作过程</a:t>
            </a:r>
          </a:p>
        </p:txBody>
      </p:sp>
      <p:sp>
        <p:nvSpPr>
          <p:cNvPr id="3" name="日期占位符 3">
            <a:extLst>
              <a:ext uri="{FF2B5EF4-FFF2-40B4-BE49-F238E27FC236}">
                <a16:creationId xmlns:a16="http://schemas.microsoft.com/office/drawing/2014/main" id="{8A50AB0D-FEE2-8306-93F5-72692CD87F3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4FF2BA6-CAAC-DB40-104C-3151FD33B88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353B8FA-4F19-4DEA-C8FC-8F3C7FCCEA5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96</a:t>
            </a:fld>
            <a:endParaRPr lang="en-US">
              <a:cs typeface="+mn-ea"/>
              <a:sym typeface="+mn-lt"/>
            </a:endParaRPr>
          </a:p>
        </p:txBody>
      </p:sp>
      <p:grpSp>
        <p:nvGrpSpPr>
          <p:cNvPr id="41" name="组合 40">
            <a:extLst>
              <a:ext uri="{FF2B5EF4-FFF2-40B4-BE49-F238E27FC236}">
                <a16:creationId xmlns:a16="http://schemas.microsoft.com/office/drawing/2014/main" id="{8E12C881-683F-7550-EE55-3F959843B276}"/>
              </a:ext>
            </a:extLst>
          </p:cNvPr>
          <p:cNvGrpSpPr/>
          <p:nvPr/>
        </p:nvGrpSpPr>
        <p:grpSpPr>
          <a:xfrm>
            <a:off x="4476120" y="1834513"/>
            <a:ext cx="7294927" cy="4126624"/>
            <a:chOff x="2395041" y="1756421"/>
            <a:chExt cx="7294927" cy="4126624"/>
          </a:xfrm>
        </p:grpSpPr>
        <p:pic>
          <p:nvPicPr>
            <p:cNvPr id="9" name="图形 8">
              <a:extLst>
                <a:ext uri="{FF2B5EF4-FFF2-40B4-BE49-F238E27FC236}">
                  <a16:creationId xmlns:a16="http://schemas.microsoft.com/office/drawing/2014/main" id="{39399617-0C7D-AA6A-DFA1-B3302B0BE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693" y="2157358"/>
              <a:ext cx="815181" cy="617209"/>
            </a:xfrm>
            <a:prstGeom prst="rect">
              <a:avLst/>
            </a:prstGeom>
          </p:spPr>
        </p:pic>
        <p:pic>
          <p:nvPicPr>
            <p:cNvPr id="10" name="图形 9">
              <a:extLst>
                <a:ext uri="{FF2B5EF4-FFF2-40B4-BE49-F238E27FC236}">
                  <a16:creationId xmlns:a16="http://schemas.microsoft.com/office/drawing/2014/main" id="{4E793ABA-630A-22AE-E4FB-DFE6C7E5B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101" y="2157358"/>
              <a:ext cx="704549" cy="617209"/>
            </a:xfrm>
            <a:prstGeom prst="rect">
              <a:avLst/>
            </a:prstGeom>
          </p:spPr>
        </p:pic>
        <p:cxnSp>
          <p:nvCxnSpPr>
            <p:cNvPr id="12" name="直接连接符 11">
              <a:extLst>
                <a:ext uri="{FF2B5EF4-FFF2-40B4-BE49-F238E27FC236}">
                  <a16:creationId xmlns:a16="http://schemas.microsoft.com/office/drawing/2014/main" id="{C014C287-23B1-24A9-FB1A-0F44D448DA42}"/>
                </a:ext>
              </a:extLst>
            </p:cNvPr>
            <p:cNvCxnSpPr>
              <a:cxnSpLocks/>
              <a:stCxn id="9" idx="2"/>
            </p:cNvCxnSpPr>
            <p:nvPr/>
          </p:nvCxnSpPr>
          <p:spPr>
            <a:xfrm flipH="1">
              <a:off x="3159719" y="2774567"/>
              <a:ext cx="16565" cy="3108478"/>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直接连接符 18">
              <a:extLst>
                <a:ext uri="{FF2B5EF4-FFF2-40B4-BE49-F238E27FC236}">
                  <a16:creationId xmlns:a16="http://schemas.microsoft.com/office/drawing/2014/main" id="{91F34BB1-7FD4-B3EA-5B82-42F92248D792}"/>
                </a:ext>
              </a:extLst>
            </p:cNvPr>
            <p:cNvCxnSpPr>
              <a:cxnSpLocks/>
              <a:stCxn id="10" idx="2"/>
            </p:cNvCxnSpPr>
            <p:nvPr/>
          </p:nvCxnSpPr>
          <p:spPr>
            <a:xfrm>
              <a:off x="8924376" y="2774567"/>
              <a:ext cx="0" cy="3108478"/>
            </a:xfrm>
            <a:prstGeom prst="line">
              <a:avLst/>
            </a:prstGeom>
          </p:spPr>
          <p:style>
            <a:lnRef idx="3">
              <a:schemeClr val="accent4"/>
            </a:lnRef>
            <a:fillRef idx="0">
              <a:schemeClr val="accent4"/>
            </a:fillRef>
            <a:effectRef idx="2">
              <a:schemeClr val="accent4"/>
            </a:effectRef>
            <a:fontRef idx="minor">
              <a:schemeClr val="tx1"/>
            </a:fontRef>
          </p:style>
        </p:cxnSp>
        <p:sp>
          <p:nvSpPr>
            <p:cNvPr id="20" name="文本框 19">
              <a:extLst>
                <a:ext uri="{FF2B5EF4-FFF2-40B4-BE49-F238E27FC236}">
                  <a16:creationId xmlns:a16="http://schemas.microsoft.com/office/drawing/2014/main" id="{0EFB1FC1-5077-27CB-3BB8-E0E46039714F}"/>
                </a:ext>
              </a:extLst>
            </p:cNvPr>
            <p:cNvSpPr txBox="1"/>
            <p:nvPr/>
          </p:nvSpPr>
          <p:spPr>
            <a:xfrm>
              <a:off x="3194159" y="3086373"/>
              <a:ext cx="5730215" cy="396134"/>
            </a:xfrm>
            <a:prstGeom prst="rect">
              <a:avLst/>
            </a:prstGeom>
            <a:noFill/>
          </p:spPr>
          <p:txBody>
            <a:bodyPr wrap="square" rtlCol="0">
              <a:spAutoFit/>
            </a:bodyPr>
            <a:lstStyle/>
            <a:p>
              <a:pPr>
                <a:lnSpc>
                  <a:spcPct val="120000"/>
                </a:lnSpc>
              </a:pPr>
              <a:r>
                <a:rPr lang="en-US" altLang="zh-CN" dirty="0">
                  <a:cs typeface="+mn-ea"/>
                  <a:sym typeface="+mn-lt"/>
                </a:rPr>
                <a:t>T1</a:t>
              </a:r>
              <a:r>
                <a:rPr lang="zh-CN" altLang="en-US" dirty="0">
                  <a:cs typeface="+mn-ea"/>
                  <a:sym typeface="+mn-lt"/>
                </a:rPr>
                <a:t>：客户端单播发送</a:t>
              </a:r>
              <a:r>
                <a:rPr lang="en-US" altLang="zh-CN" dirty="0">
                  <a:cs typeface="+mn-ea"/>
                  <a:sym typeface="+mn-lt"/>
                </a:rPr>
                <a:t>DHCP REQUEST</a:t>
              </a:r>
              <a:r>
                <a:rPr lang="zh-CN" altLang="en-US" dirty="0">
                  <a:cs typeface="+mn-ea"/>
                  <a:sym typeface="+mn-lt"/>
                </a:rPr>
                <a:t>报文</a:t>
              </a:r>
            </a:p>
          </p:txBody>
        </p:sp>
        <p:sp>
          <p:nvSpPr>
            <p:cNvPr id="21" name="文本框 20">
              <a:extLst>
                <a:ext uri="{FF2B5EF4-FFF2-40B4-BE49-F238E27FC236}">
                  <a16:creationId xmlns:a16="http://schemas.microsoft.com/office/drawing/2014/main" id="{F723FAA4-A3F9-6FCE-763F-712C1B1F0922}"/>
                </a:ext>
              </a:extLst>
            </p:cNvPr>
            <p:cNvSpPr txBox="1"/>
            <p:nvPr/>
          </p:nvSpPr>
          <p:spPr>
            <a:xfrm>
              <a:off x="3194159" y="3703582"/>
              <a:ext cx="5730215" cy="396134"/>
            </a:xfrm>
            <a:prstGeom prst="rect">
              <a:avLst/>
            </a:prstGeom>
            <a:noFill/>
          </p:spPr>
          <p:txBody>
            <a:bodyPr wrap="square" rtlCol="0">
              <a:spAutoFit/>
            </a:bodyPr>
            <a:lstStyle/>
            <a:p>
              <a:pPr>
                <a:lnSpc>
                  <a:spcPct val="120000"/>
                </a:lnSpc>
              </a:pPr>
              <a:r>
                <a:rPr lang="en-US" altLang="zh-CN" dirty="0">
                  <a:cs typeface="+mn-ea"/>
                  <a:sym typeface="+mn-lt"/>
                </a:rPr>
                <a:t>T1</a:t>
              </a:r>
              <a:r>
                <a:rPr lang="zh-CN" altLang="en-US" dirty="0">
                  <a:cs typeface="+mn-ea"/>
                  <a:sym typeface="+mn-lt"/>
                </a:rPr>
                <a:t>：服务器回应</a:t>
              </a:r>
              <a:r>
                <a:rPr lang="en-US" altLang="zh-CN" dirty="0">
                  <a:cs typeface="+mn-ea"/>
                  <a:sym typeface="+mn-lt"/>
                </a:rPr>
                <a:t>DHCP ACK</a:t>
              </a:r>
              <a:r>
                <a:rPr lang="zh-CN" altLang="en-US" dirty="0">
                  <a:cs typeface="+mn-ea"/>
                  <a:sym typeface="+mn-lt"/>
                </a:rPr>
                <a:t>报文</a:t>
              </a:r>
            </a:p>
          </p:txBody>
        </p:sp>
        <p:sp>
          <p:nvSpPr>
            <p:cNvPr id="22" name="文本框 21">
              <a:extLst>
                <a:ext uri="{FF2B5EF4-FFF2-40B4-BE49-F238E27FC236}">
                  <a16:creationId xmlns:a16="http://schemas.microsoft.com/office/drawing/2014/main" id="{60194A19-9E6C-FB76-47CC-5E23FB3D6B88}"/>
                </a:ext>
              </a:extLst>
            </p:cNvPr>
            <p:cNvSpPr txBox="1"/>
            <p:nvPr/>
          </p:nvSpPr>
          <p:spPr>
            <a:xfrm>
              <a:off x="3194159" y="4428152"/>
              <a:ext cx="5730215" cy="396134"/>
            </a:xfrm>
            <a:prstGeom prst="rect">
              <a:avLst/>
            </a:prstGeom>
            <a:noFill/>
          </p:spPr>
          <p:txBody>
            <a:bodyPr wrap="square" rtlCol="0">
              <a:spAutoFit/>
            </a:bodyPr>
            <a:lstStyle/>
            <a:p>
              <a:pPr>
                <a:lnSpc>
                  <a:spcPct val="120000"/>
                </a:lnSpc>
              </a:pPr>
              <a:r>
                <a:rPr lang="en-US" altLang="zh-CN" dirty="0">
                  <a:cs typeface="+mn-ea"/>
                  <a:sym typeface="+mn-lt"/>
                </a:rPr>
                <a:t>T1</a:t>
              </a:r>
              <a:r>
                <a:rPr lang="zh-CN" altLang="en-US" dirty="0">
                  <a:cs typeface="+mn-ea"/>
                  <a:sym typeface="+mn-lt"/>
                </a:rPr>
                <a:t>：服务器回应</a:t>
              </a:r>
              <a:r>
                <a:rPr lang="en-US" altLang="zh-CN" dirty="0">
                  <a:cs typeface="+mn-ea"/>
                  <a:sym typeface="+mn-lt"/>
                </a:rPr>
                <a:t>DHCP NACK</a:t>
              </a:r>
              <a:r>
                <a:rPr lang="zh-CN" altLang="en-US" dirty="0">
                  <a:cs typeface="+mn-ea"/>
                  <a:sym typeface="+mn-lt"/>
                </a:rPr>
                <a:t>报文</a:t>
              </a:r>
            </a:p>
          </p:txBody>
        </p:sp>
        <p:sp>
          <p:nvSpPr>
            <p:cNvPr id="23" name="文本框 22">
              <a:extLst>
                <a:ext uri="{FF2B5EF4-FFF2-40B4-BE49-F238E27FC236}">
                  <a16:creationId xmlns:a16="http://schemas.microsoft.com/office/drawing/2014/main" id="{3A8F2588-BA4B-BD1B-EB8A-48002DB896FF}"/>
                </a:ext>
              </a:extLst>
            </p:cNvPr>
            <p:cNvSpPr txBox="1"/>
            <p:nvPr/>
          </p:nvSpPr>
          <p:spPr>
            <a:xfrm>
              <a:off x="3194159" y="5050283"/>
              <a:ext cx="5730215" cy="396134"/>
            </a:xfrm>
            <a:prstGeom prst="rect">
              <a:avLst/>
            </a:prstGeom>
            <a:noFill/>
          </p:spPr>
          <p:txBody>
            <a:bodyPr wrap="square" rtlCol="0">
              <a:spAutoFit/>
            </a:bodyPr>
            <a:lstStyle/>
            <a:p>
              <a:pPr>
                <a:lnSpc>
                  <a:spcPct val="120000"/>
                </a:lnSpc>
              </a:pPr>
              <a:r>
                <a:rPr lang="en-US" altLang="zh-CN" dirty="0">
                  <a:cs typeface="+mn-ea"/>
                  <a:sym typeface="+mn-lt"/>
                </a:rPr>
                <a:t>T2</a:t>
              </a:r>
              <a:r>
                <a:rPr lang="zh-CN" altLang="en-US" dirty="0">
                  <a:cs typeface="+mn-ea"/>
                  <a:sym typeface="+mn-lt"/>
                </a:rPr>
                <a:t>：客户端广播发送</a:t>
              </a:r>
              <a:r>
                <a:rPr lang="en-US" altLang="zh-CN" dirty="0">
                  <a:cs typeface="+mn-ea"/>
                  <a:sym typeface="+mn-lt"/>
                </a:rPr>
                <a:t>DHCP REQUEST</a:t>
              </a:r>
              <a:r>
                <a:rPr lang="zh-CN" altLang="en-US" dirty="0">
                  <a:cs typeface="+mn-ea"/>
                  <a:sym typeface="+mn-lt"/>
                </a:rPr>
                <a:t>报文</a:t>
              </a:r>
            </a:p>
          </p:txBody>
        </p:sp>
        <p:sp>
          <p:nvSpPr>
            <p:cNvPr id="24" name="文本框 23">
              <a:extLst>
                <a:ext uri="{FF2B5EF4-FFF2-40B4-BE49-F238E27FC236}">
                  <a16:creationId xmlns:a16="http://schemas.microsoft.com/office/drawing/2014/main" id="{328C38E4-1D80-5E25-1A74-B08B438B0448}"/>
                </a:ext>
              </a:extLst>
            </p:cNvPr>
            <p:cNvSpPr txBox="1"/>
            <p:nvPr/>
          </p:nvSpPr>
          <p:spPr>
            <a:xfrm>
              <a:off x="2395041" y="1756421"/>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客户端</a:t>
              </a:r>
            </a:p>
          </p:txBody>
        </p:sp>
        <p:sp>
          <p:nvSpPr>
            <p:cNvPr id="25" name="文本框 24">
              <a:extLst>
                <a:ext uri="{FF2B5EF4-FFF2-40B4-BE49-F238E27FC236}">
                  <a16:creationId xmlns:a16="http://schemas.microsoft.com/office/drawing/2014/main" id="{021BCD04-686C-5EE6-7003-729B32E17629}"/>
                </a:ext>
              </a:extLst>
            </p:cNvPr>
            <p:cNvSpPr txBox="1"/>
            <p:nvPr/>
          </p:nvSpPr>
          <p:spPr>
            <a:xfrm>
              <a:off x="8158780" y="1757338"/>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服务器</a:t>
              </a:r>
            </a:p>
          </p:txBody>
        </p:sp>
        <p:cxnSp>
          <p:nvCxnSpPr>
            <p:cNvPr id="30" name="直接连接符 29">
              <a:extLst>
                <a:ext uri="{FF2B5EF4-FFF2-40B4-BE49-F238E27FC236}">
                  <a16:creationId xmlns:a16="http://schemas.microsoft.com/office/drawing/2014/main" id="{C58968E7-1C95-8308-8CB5-EAA9083CB409}"/>
                </a:ext>
              </a:extLst>
            </p:cNvPr>
            <p:cNvCxnSpPr/>
            <p:nvPr/>
          </p:nvCxnSpPr>
          <p:spPr>
            <a:xfrm>
              <a:off x="3167260" y="3506524"/>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1" name="直接连接符 30">
              <a:extLst>
                <a:ext uri="{FF2B5EF4-FFF2-40B4-BE49-F238E27FC236}">
                  <a16:creationId xmlns:a16="http://schemas.microsoft.com/office/drawing/2014/main" id="{2DEE2E9C-0253-040D-48F5-5A7C5DEC238F}"/>
                </a:ext>
              </a:extLst>
            </p:cNvPr>
            <p:cNvCxnSpPr/>
            <p:nvPr/>
          </p:nvCxnSpPr>
          <p:spPr>
            <a:xfrm>
              <a:off x="3167260" y="4193763"/>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32" name="直接连接符 31">
              <a:extLst>
                <a:ext uri="{FF2B5EF4-FFF2-40B4-BE49-F238E27FC236}">
                  <a16:creationId xmlns:a16="http://schemas.microsoft.com/office/drawing/2014/main" id="{6A8C02A1-4115-ED99-5BAA-72B9CDECB292}"/>
                </a:ext>
              </a:extLst>
            </p:cNvPr>
            <p:cNvCxnSpPr/>
            <p:nvPr/>
          </p:nvCxnSpPr>
          <p:spPr>
            <a:xfrm>
              <a:off x="3167260" y="4881002"/>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33" name="直接连接符 32">
              <a:extLst>
                <a:ext uri="{FF2B5EF4-FFF2-40B4-BE49-F238E27FC236}">
                  <a16:creationId xmlns:a16="http://schemas.microsoft.com/office/drawing/2014/main" id="{0E388174-9DCD-766B-73B7-65F1F2B30FCF}"/>
                </a:ext>
              </a:extLst>
            </p:cNvPr>
            <p:cNvCxnSpPr/>
            <p:nvPr/>
          </p:nvCxnSpPr>
          <p:spPr>
            <a:xfrm>
              <a:off x="3167260" y="5568241"/>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grpSp>
      <p:sp>
        <p:nvSpPr>
          <p:cNvPr id="43" name="文本框 42">
            <a:extLst>
              <a:ext uri="{FF2B5EF4-FFF2-40B4-BE49-F238E27FC236}">
                <a16:creationId xmlns:a16="http://schemas.microsoft.com/office/drawing/2014/main" id="{31B443A9-F6DA-F60B-1597-B32C8656561B}"/>
              </a:ext>
            </a:extLst>
          </p:cNvPr>
          <p:cNvSpPr txBox="1"/>
          <p:nvPr/>
        </p:nvSpPr>
        <p:spPr>
          <a:xfrm>
            <a:off x="423399" y="2429759"/>
            <a:ext cx="4337822" cy="3454159"/>
          </a:xfrm>
          <a:prstGeom prst="rect">
            <a:avLst/>
          </a:prstGeom>
        </p:spPr>
        <p:txBody>
          <a:bodyPr vert="horz" lIns="91440" tIns="45720" rIns="91440" bIns="45720" rtlCol="0">
            <a:normAutofit fontScale="85000" lnSpcReduction="20000"/>
          </a:bodyPr>
          <a:lstStyle>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lvl="2" indent="-228600">
              <a:lnSpc>
                <a:spcPct val="120000"/>
              </a:lnSpc>
              <a:spcBef>
                <a:spcPts val="500"/>
              </a:spcBef>
              <a:buFont typeface="Wingdings" panose="05000000000000000000" pitchFamily="2" charset="2"/>
              <a:buChar char="ü"/>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当租期达到</a:t>
            </a:r>
            <a:r>
              <a:rPr lang="en-US" altLang="zh-CN" dirty="0">
                <a:sym typeface="+mn-lt"/>
              </a:rPr>
              <a:t>50%</a:t>
            </a:r>
            <a:r>
              <a:rPr lang="zh-CN" altLang="en-US" dirty="0">
                <a:sym typeface="+mn-lt"/>
              </a:rPr>
              <a:t>（</a:t>
            </a:r>
            <a:r>
              <a:rPr lang="en-US" altLang="zh-CN" dirty="0">
                <a:sym typeface="+mn-lt"/>
              </a:rPr>
              <a:t>T1</a:t>
            </a:r>
            <a:r>
              <a:rPr lang="zh-CN" altLang="en-US" dirty="0">
                <a:sym typeface="+mn-lt"/>
              </a:rPr>
              <a:t>）时，</a:t>
            </a:r>
            <a:r>
              <a:rPr lang="en-US" altLang="zh-CN" dirty="0">
                <a:sym typeface="+mn-lt"/>
              </a:rPr>
              <a:t>DHCP</a:t>
            </a:r>
            <a:r>
              <a:rPr lang="zh-CN" altLang="en-US" dirty="0">
                <a:sym typeface="+mn-lt"/>
              </a:rPr>
              <a:t>客户端会自动以单播的方式向</a:t>
            </a:r>
            <a:r>
              <a:rPr lang="en-US" altLang="zh-CN" dirty="0">
                <a:sym typeface="+mn-lt"/>
              </a:rPr>
              <a:t>DHCP</a:t>
            </a:r>
            <a:r>
              <a:rPr lang="zh-CN" altLang="en-US" dirty="0">
                <a:sym typeface="+mn-lt"/>
              </a:rPr>
              <a:t>服务器发送</a:t>
            </a:r>
            <a:r>
              <a:rPr lang="en-US" altLang="zh-CN" dirty="0">
                <a:sym typeface="+mn-lt"/>
              </a:rPr>
              <a:t>DHCP REQUEST</a:t>
            </a:r>
            <a:r>
              <a:rPr lang="zh-CN" altLang="en-US" dirty="0">
                <a:sym typeface="+mn-lt"/>
              </a:rPr>
              <a:t>报文，请求更新</a:t>
            </a:r>
            <a:r>
              <a:rPr lang="en-US" altLang="zh-CN" dirty="0">
                <a:sym typeface="+mn-lt"/>
              </a:rPr>
              <a:t>IP</a:t>
            </a:r>
            <a:r>
              <a:rPr lang="zh-CN" altLang="en-US" dirty="0">
                <a:sym typeface="+mn-lt"/>
              </a:rPr>
              <a:t>地址租期。</a:t>
            </a:r>
            <a:endParaRPr lang="en-US" altLang="zh-CN" dirty="0">
              <a:sym typeface="+mn-lt"/>
            </a:endParaRPr>
          </a:p>
          <a:p>
            <a:pPr lvl="1"/>
            <a:r>
              <a:rPr lang="zh-CN" altLang="en-US" dirty="0">
                <a:sym typeface="+mn-lt"/>
              </a:rPr>
              <a:t>如果收到</a:t>
            </a:r>
            <a:r>
              <a:rPr lang="en-US" altLang="zh-CN" dirty="0">
                <a:sym typeface="+mn-lt"/>
              </a:rPr>
              <a:t>DHCP</a:t>
            </a:r>
            <a:r>
              <a:rPr lang="zh-CN" altLang="en-US" dirty="0">
                <a:sym typeface="+mn-lt"/>
              </a:rPr>
              <a:t>服务器回应的</a:t>
            </a:r>
            <a:r>
              <a:rPr lang="en-US" altLang="zh-CN" dirty="0">
                <a:sym typeface="+mn-lt"/>
              </a:rPr>
              <a:t>DHCP ACK</a:t>
            </a:r>
            <a:r>
              <a:rPr lang="zh-CN" altLang="en-US" dirty="0">
                <a:sym typeface="+mn-lt"/>
              </a:rPr>
              <a:t>报文，则租期更新成功（即租期从</a:t>
            </a:r>
            <a:r>
              <a:rPr lang="en-US" altLang="zh-CN" dirty="0">
                <a:sym typeface="+mn-lt"/>
              </a:rPr>
              <a:t>0</a:t>
            </a:r>
            <a:r>
              <a:rPr lang="zh-CN" altLang="en-US" dirty="0">
                <a:sym typeface="+mn-lt"/>
              </a:rPr>
              <a:t>开始计算）；</a:t>
            </a:r>
            <a:endParaRPr lang="en-US" altLang="zh-CN" dirty="0">
              <a:sym typeface="+mn-lt"/>
            </a:endParaRPr>
          </a:p>
          <a:p>
            <a:pPr lvl="1"/>
            <a:r>
              <a:rPr lang="zh-CN" altLang="en-US" dirty="0">
                <a:sym typeface="+mn-lt"/>
              </a:rPr>
              <a:t>如果收到</a:t>
            </a:r>
            <a:r>
              <a:rPr lang="en-US" altLang="zh-CN" dirty="0">
                <a:sym typeface="+mn-lt"/>
              </a:rPr>
              <a:t>DHCP NACK</a:t>
            </a:r>
            <a:r>
              <a:rPr lang="zh-CN" altLang="en-US" dirty="0">
                <a:sym typeface="+mn-lt"/>
              </a:rPr>
              <a:t>报文，则重新发送</a:t>
            </a:r>
            <a:r>
              <a:rPr lang="en-US" altLang="zh-CN" dirty="0">
                <a:sym typeface="+mn-lt"/>
              </a:rPr>
              <a:t>DHCP DISCOVER</a:t>
            </a:r>
            <a:r>
              <a:rPr lang="zh-CN" altLang="en-US" dirty="0">
                <a:sym typeface="+mn-lt"/>
              </a:rPr>
              <a:t>报文请求新的</a:t>
            </a:r>
            <a:r>
              <a:rPr lang="en-US" altLang="zh-CN" dirty="0">
                <a:sym typeface="+mn-lt"/>
              </a:rPr>
              <a:t>IP</a:t>
            </a:r>
            <a:r>
              <a:rPr lang="zh-CN" altLang="en-US" dirty="0">
                <a:sym typeface="+mn-lt"/>
              </a:rPr>
              <a:t>地址。</a:t>
            </a:r>
          </a:p>
          <a:p>
            <a:endParaRPr lang="zh-CN" altLang="en-US" dirty="0">
              <a:sym typeface="+mn-lt"/>
            </a:endParaRPr>
          </a:p>
        </p:txBody>
      </p:sp>
      <p:sp>
        <p:nvSpPr>
          <p:cNvPr id="45" name="文本框 44">
            <a:extLst>
              <a:ext uri="{FF2B5EF4-FFF2-40B4-BE49-F238E27FC236}">
                <a16:creationId xmlns:a16="http://schemas.microsoft.com/office/drawing/2014/main" id="{D68EA229-08AC-FD90-8D10-CB21691DA5FD}"/>
              </a:ext>
            </a:extLst>
          </p:cNvPr>
          <p:cNvSpPr txBox="1"/>
          <p:nvPr/>
        </p:nvSpPr>
        <p:spPr>
          <a:xfrm>
            <a:off x="424281" y="1930753"/>
            <a:ext cx="2676609" cy="396134"/>
          </a:xfrm>
          <a:prstGeom prst="rect">
            <a:avLst/>
          </a:prstGeom>
          <a:noFill/>
        </p:spPr>
        <p:txBody>
          <a:bodyPr wrap="square">
            <a:spAutoFit/>
          </a:bodyPr>
          <a:lstStyle/>
          <a:p>
            <a:pPr>
              <a:lnSpc>
                <a:spcPct val="120000"/>
              </a:lnSpc>
            </a:pPr>
            <a:r>
              <a:rPr lang="zh-CN" altLang="en-US" b="1" dirty="0">
                <a:cs typeface="+mn-ea"/>
                <a:sym typeface="+mn-lt"/>
              </a:rPr>
              <a:t>续租</a:t>
            </a:r>
            <a:r>
              <a:rPr lang="en-US" altLang="zh-CN" b="1" dirty="0">
                <a:cs typeface="+mn-ea"/>
                <a:sym typeface="+mn-lt"/>
              </a:rPr>
              <a:t>IP</a:t>
            </a:r>
            <a:r>
              <a:rPr lang="zh-CN" altLang="en-US" b="1" dirty="0">
                <a:cs typeface="+mn-ea"/>
                <a:sym typeface="+mn-lt"/>
              </a:rPr>
              <a:t>地址：</a:t>
            </a:r>
          </a:p>
        </p:txBody>
      </p:sp>
    </p:spTree>
    <p:custDataLst>
      <p:tags r:id="rId1"/>
    </p:custDataLst>
    <p:extLst>
      <p:ext uri="{BB962C8B-B14F-4D97-AF65-F5344CB8AC3E}">
        <p14:creationId xmlns:p14="http://schemas.microsoft.com/office/powerpoint/2010/main" val="21366770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DHCP</a:t>
            </a:r>
            <a:r>
              <a:rPr lang="zh-CN" altLang="en-US" sz="3200" dirty="0">
                <a:latin typeface="+mn-lt"/>
                <a:ea typeface="+mn-ea"/>
                <a:cs typeface="+mn-ea"/>
                <a:sym typeface="+mn-lt"/>
              </a:rPr>
              <a:t>客户端更新租期的工作过程</a:t>
            </a:r>
          </a:p>
        </p:txBody>
      </p:sp>
      <p:sp>
        <p:nvSpPr>
          <p:cNvPr id="3" name="日期占位符 3">
            <a:extLst>
              <a:ext uri="{FF2B5EF4-FFF2-40B4-BE49-F238E27FC236}">
                <a16:creationId xmlns:a16="http://schemas.microsoft.com/office/drawing/2014/main" id="{8A50AB0D-FEE2-8306-93F5-72692CD87F3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4FF2BA6-CAAC-DB40-104C-3151FD33B88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353B8FA-4F19-4DEA-C8FC-8F3C7FCCEA5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97</a:t>
            </a:fld>
            <a:endParaRPr lang="en-US">
              <a:cs typeface="+mn-ea"/>
              <a:sym typeface="+mn-lt"/>
            </a:endParaRPr>
          </a:p>
        </p:txBody>
      </p:sp>
      <p:grpSp>
        <p:nvGrpSpPr>
          <p:cNvPr id="41" name="组合 40">
            <a:extLst>
              <a:ext uri="{FF2B5EF4-FFF2-40B4-BE49-F238E27FC236}">
                <a16:creationId xmlns:a16="http://schemas.microsoft.com/office/drawing/2014/main" id="{8E12C881-683F-7550-EE55-3F959843B276}"/>
              </a:ext>
            </a:extLst>
          </p:cNvPr>
          <p:cNvGrpSpPr/>
          <p:nvPr/>
        </p:nvGrpSpPr>
        <p:grpSpPr>
          <a:xfrm>
            <a:off x="4476120" y="1834513"/>
            <a:ext cx="7294927" cy="4126624"/>
            <a:chOff x="2395041" y="1756421"/>
            <a:chExt cx="7294927" cy="4126624"/>
          </a:xfrm>
        </p:grpSpPr>
        <p:pic>
          <p:nvPicPr>
            <p:cNvPr id="9" name="图形 8">
              <a:extLst>
                <a:ext uri="{FF2B5EF4-FFF2-40B4-BE49-F238E27FC236}">
                  <a16:creationId xmlns:a16="http://schemas.microsoft.com/office/drawing/2014/main" id="{39399617-0C7D-AA6A-DFA1-B3302B0BE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693" y="2157358"/>
              <a:ext cx="815181" cy="617209"/>
            </a:xfrm>
            <a:prstGeom prst="rect">
              <a:avLst/>
            </a:prstGeom>
          </p:spPr>
        </p:pic>
        <p:pic>
          <p:nvPicPr>
            <p:cNvPr id="10" name="图形 9">
              <a:extLst>
                <a:ext uri="{FF2B5EF4-FFF2-40B4-BE49-F238E27FC236}">
                  <a16:creationId xmlns:a16="http://schemas.microsoft.com/office/drawing/2014/main" id="{4E793ABA-630A-22AE-E4FB-DFE6C7E5B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101" y="2157358"/>
              <a:ext cx="704549" cy="617209"/>
            </a:xfrm>
            <a:prstGeom prst="rect">
              <a:avLst/>
            </a:prstGeom>
          </p:spPr>
        </p:pic>
        <p:cxnSp>
          <p:nvCxnSpPr>
            <p:cNvPr id="12" name="直接连接符 11">
              <a:extLst>
                <a:ext uri="{FF2B5EF4-FFF2-40B4-BE49-F238E27FC236}">
                  <a16:creationId xmlns:a16="http://schemas.microsoft.com/office/drawing/2014/main" id="{C014C287-23B1-24A9-FB1A-0F44D448DA42}"/>
                </a:ext>
              </a:extLst>
            </p:cNvPr>
            <p:cNvCxnSpPr>
              <a:cxnSpLocks/>
              <a:stCxn id="9" idx="2"/>
            </p:cNvCxnSpPr>
            <p:nvPr/>
          </p:nvCxnSpPr>
          <p:spPr>
            <a:xfrm flipH="1">
              <a:off x="3159719" y="2774567"/>
              <a:ext cx="16565" cy="3108478"/>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直接连接符 18">
              <a:extLst>
                <a:ext uri="{FF2B5EF4-FFF2-40B4-BE49-F238E27FC236}">
                  <a16:creationId xmlns:a16="http://schemas.microsoft.com/office/drawing/2014/main" id="{91F34BB1-7FD4-B3EA-5B82-42F92248D792}"/>
                </a:ext>
              </a:extLst>
            </p:cNvPr>
            <p:cNvCxnSpPr>
              <a:cxnSpLocks/>
              <a:stCxn id="10" idx="2"/>
            </p:cNvCxnSpPr>
            <p:nvPr/>
          </p:nvCxnSpPr>
          <p:spPr>
            <a:xfrm>
              <a:off x="8924376" y="2774567"/>
              <a:ext cx="0" cy="3108478"/>
            </a:xfrm>
            <a:prstGeom prst="line">
              <a:avLst/>
            </a:prstGeom>
          </p:spPr>
          <p:style>
            <a:lnRef idx="3">
              <a:schemeClr val="accent4"/>
            </a:lnRef>
            <a:fillRef idx="0">
              <a:schemeClr val="accent4"/>
            </a:fillRef>
            <a:effectRef idx="2">
              <a:schemeClr val="accent4"/>
            </a:effectRef>
            <a:fontRef idx="minor">
              <a:schemeClr val="tx1"/>
            </a:fontRef>
          </p:style>
        </p:cxnSp>
        <p:sp>
          <p:nvSpPr>
            <p:cNvPr id="20" name="文本框 19">
              <a:extLst>
                <a:ext uri="{FF2B5EF4-FFF2-40B4-BE49-F238E27FC236}">
                  <a16:creationId xmlns:a16="http://schemas.microsoft.com/office/drawing/2014/main" id="{0EFB1FC1-5077-27CB-3BB8-E0E46039714F}"/>
                </a:ext>
              </a:extLst>
            </p:cNvPr>
            <p:cNvSpPr txBox="1"/>
            <p:nvPr/>
          </p:nvSpPr>
          <p:spPr>
            <a:xfrm>
              <a:off x="3194159" y="3086373"/>
              <a:ext cx="5730215" cy="396134"/>
            </a:xfrm>
            <a:prstGeom prst="rect">
              <a:avLst/>
            </a:prstGeom>
            <a:noFill/>
          </p:spPr>
          <p:txBody>
            <a:bodyPr wrap="square" rtlCol="0">
              <a:spAutoFit/>
            </a:bodyPr>
            <a:lstStyle/>
            <a:p>
              <a:pPr>
                <a:lnSpc>
                  <a:spcPct val="120000"/>
                </a:lnSpc>
              </a:pPr>
              <a:r>
                <a:rPr lang="en-US" altLang="zh-CN" dirty="0">
                  <a:cs typeface="+mn-ea"/>
                  <a:sym typeface="+mn-lt"/>
                </a:rPr>
                <a:t>T1</a:t>
              </a:r>
              <a:r>
                <a:rPr lang="zh-CN" altLang="en-US" dirty="0">
                  <a:cs typeface="+mn-ea"/>
                  <a:sym typeface="+mn-lt"/>
                </a:rPr>
                <a:t>：客户端单播发送</a:t>
              </a:r>
              <a:r>
                <a:rPr lang="en-US" altLang="zh-CN" dirty="0">
                  <a:cs typeface="+mn-ea"/>
                  <a:sym typeface="+mn-lt"/>
                </a:rPr>
                <a:t>DHCP REQUEST</a:t>
              </a:r>
              <a:r>
                <a:rPr lang="zh-CN" altLang="en-US" dirty="0">
                  <a:cs typeface="+mn-ea"/>
                  <a:sym typeface="+mn-lt"/>
                </a:rPr>
                <a:t>报文</a:t>
              </a:r>
            </a:p>
          </p:txBody>
        </p:sp>
        <p:sp>
          <p:nvSpPr>
            <p:cNvPr id="21" name="文本框 20">
              <a:extLst>
                <a:ext uri="{FF2B5EF4-FFF2-40B4-BE49-F238E27FC236}">
                  <a16:creationId xmlns:a16="http://schemas.microsoft.com/office/drawing/2014/main" id="{F723FAA4-A3F9-6FCE-763F-712C1B1F0922}"/>
                </a:ext>
              </a:extLst>
            </p:cNvPr>
            <p:cNvSpPr txBox="1"/>
            <p:nvPr/>
          </p:nvSpPr>
          <p:spPr>
            <a:xfrm>
              <a:off x="3194159" y="3703582"/>
              <a:ext cx="5730215" cy="396134"/>
            </a:xfrm>
            <a:prstGeom prst="rect">
              <a:avLst/>
            </a:prstGeom>
            <a:noFill/>
          </p:spPr>
          <p:txBody>
            <a:bodyPr wrap="square" rtlCol="0">
              <a:spAutoFit/>
            </a:bodyPr>
            <a:lstStyle/>
            <a:p>
              <a:pPr>
                <a:lnSpc>
                  <a:spcPct val="120000"/>
                </a:lnSpc>
              </a:pPr>
              <a:r>
                <a:rPr lang="en-US" altLang="zh-CN" dirty="0">
                  <a:cs typeface="+mn-ea"/>
                  <a:sym typeface="+mn-lt"/>
                </a:rPr>
                <a:t>T1</a:t>
              </a:r>
              <a:r>
                <a:rPr lang="zh-CN" altLang="en-US" dirty="0">
                  <a:cs typeface="+mn-ea"/>
                  <a:sym typeface="+mn-lt"/>
                </a:rPr>
                <a:t>：服务器回应</a:t>
              </a:r>
              <a:r>
                <a:rPr lang="en-US" altLang="zh-CN" dirty="0">
                  <a:cs typeface="+mn-ea"/>
                  <a:sym typeface="+mn-lt"/>
                </a:rPr>
                <a:t>DHCP ACK</a:t>
              </a:r>
              <a:r>
                <a:rPr lang="zh-CN" altLang="en-US" dirty="0">
                  <a:cs typeface="+mn-ea"/>
                  <a:sym typeface="+mn-lt"/>
                </a:rPr>
                <a:t>报文</a:t>
              </a:r>
            </a:p>
          </p:txBody>
        </p:sp>
        <p:sp>
          <p:nvSpPr>
            <p:cNvPr id="22" name="文本框 21">
              <a:extLst>
                <a:ext uri="{FF2B5EF4-FFF2-40B4-BE49-F238E27FC236}">
                  <a16:creationId xmlns:a16="http://schemas.microsoft.com/office/drawing/2014/main" id="{60194A19-9E6C-FB76-47CC-5E23FB3D6B88}"/>
                </a:ext>
              </a:extLst>
            </p:cNvPr>
            <p:cNvSpPr txBox="1"/>
            <p:nvPr/>
          </p:nvSpPr>
          <p:spPr>
            <a:xfrm>
              <a:off x="3194159" y="4428152"/>
              <a:ext cx="5730215" cy="396134"/>
            </a:xfrm>
            <a:prstGeom prst="rect">
              <a:avLst/>
            </a:prstGeom>
            <a:noFill/>
          </p:spPr>
          <p:txBody>
            <a:bodyPr wrap="square" rtlCol="0">
              <a:spAutoFit/>
            </a:bodyPr>
            <a:lstStyle/>
            <a:p>
              <a:pPr>
                <a:lnSpc>
                  <a:spcPct val="120000"/>
                </a:lnSpc>
              </a:pPr>
              <a:r>
                <a:rPr lang="en-US" altLang="zh-CN" dirty="0">
                  <a:cs typeface="+mn-ea"/>
                  <a:sym typeface="+mn-lt"/>
                </a:rPr>
                <a:t>T1</a:t>
              </a:r>
              <a:r>
                <a:rPr lang="zh-CN" altLang="en-US" dirty="0">
                  <a:cs typeface="+mn-ea"/>
                  <a:sym typeface="+mn-lt"/>
                </a:rPr>
                <a:t>：服务器回应</a:t>
              </a:r>
              <a:r>
                <a:rPr lang="en-US" altLang="zh-CN" dirty="0">
                  <a:cs typeface="+mn-ea"/>
                  <a:sym typeface="+mn-lt"/>
                </a:rPr>
                <a:t>DHCP NACK</a:t>
              </a:r>
              <a:r>
                <a:rPr lang="zh-CN" altLang="en-US" dirty="0">
                  <a:cs typeface="+mn-ea"/>
                  <a:sym typeface="+mn-lt"/>
                </a:rPr>
                <a:t>报文</a:t>
              </a:r>
            </a:p>
          </p:txBody>
        </p:sp>
        <p:sp>
          <p:nvSpPr>
            <p:cNvPr id="23" name="文本框 22">
              <a:extLst>
                <a:ext uri="{FF2B5EF4-FFF2-40B4-BE49-F238E27FC236}">
                  <a16:creationId xmlns:a16="http://schemas.microsoft.com/office/drawing/2014/main" id="{3A8F2588-BA4B-BD1B-EB8A-48002DB896FF}"/>
                </a:ext>
              </a:extLst>
            </p:cNvPr>
            <p:cNvSpPr txBox="1"/>
            <p:nvPr/>
          </p:nvSpPr>
          <p:spPr>
            <a:xfrm>
              <a:off x="3194159" y="5050283"/>
              <a:ext cx="5730215" cy="396134"/>
            </a:xfrm>
            <a:prstGeom prst="rect">
              <a:avLst/>
            </a:prstGeom>
            <a:noFill/>
          </p:spPr>
          <p:txBody>
            <a:bodyPr wrap="square" rtlCol="0">
              <a:spAutoFit/>
            </a:bodyPr>
            <a:lstStyle/>
            <a:p>
              <a:pPr>
                <a:lnSpc>
                  <a:spcPct val="120000"/>
                </a:lnSpc>
              </a:pPr>
              <a:r>
                <a:rPr lang="en-US" altLang="zh-CN" dirty="0">
                  <a:cs typeface="+mn-ea"/>
                  <a:sym typeface="+mn-lt"/>
                </a:rPr>
                <a:t>T2</a:t>
              </a:r>
              <a:r>
                <a:rPr lang="zh-CN" altLang="en-US" dirty="0">
                  <a:cs typeface="+mn-ea"/>
                  <a:sym typeface="+mn-lt"/>
                </a:rPr>
                <a:t>：客户端广播发送</a:t>
              </a:r>
              <a:r>
                <a:rPr lang="en-US" altLang="zh-CN" dirty="0">
                  <a:cs typeface="+mn-ea"/>
                  <a:sym typeface="+mn-lt"/>
                </a:rPr>
                <a:t>DHCP REQUEST</a:t>
              </a:r>
              <a:r>
                <a:rPr lang="zh-CN" altLang="en-US" dirty="0">
                  <a:cs typeface="+mn-ea"/>
                  <a:sym typeface="+mn-lt"/>
                </a:rPr>
                <a:t>报文</a:t>
              </a:r>
            </a:p>
          </p:txBody>
        </p:sp>
        <p:sp>
          <p:nvSpPr>
            <p:cNvPr id="24" name="文本框 23">
              <a:extLst>
                <a:ext uri="{FF2B5EF4-FFF2-40B4-BE49-F238E27FC236}">
                  <a16:creationId xmlns:a16="http://schemas.microsoft.com/office/drawing/2014/main" id="{328C38E4-1D80-5E25-1A74-B08B438B0448}"/>
                </a:ext>
              </a:extLst>
            </p:cNvPr>
            <p:cNvSpPr txBox="1"/>
            <p:nvPr/>
          </p:nvSpPr>
          <p:spPr>
            <a:xfrm>
              <a:off x="2395041" y="1756421"/>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客户端</a:t>
              </a:r>
            </a:p>
          </p:txBody>
        </p:sp>
        <p:sp>
          <p:nvSpPr>
            <p:cNvPr id="25" name="文本框 24">
              <a:extLst>
                <a:ext uri="{FF2B5EF4-FFF2-40B4-BE49-F238E27FC236}">
                  <a16:creationId xmlns:a16="http://schemas.microsoft.com/office/drawing/2014/main" id="{021BCD04-686C-5EE6-7003-729B32E17629}"/>
                </a:ext>
              </a:extLst>
            </p:cNvPr>
            <p:cNvSpPr txBox="1"/>
            <p:nvPr/>
          </p:nvSpPr>
          <p:spPr>
            <a:xfrm>
              <a:off x="8158780" y="1757338"/>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服务器</a:t>
              </a:r>
            </a:p>
          </p:txBody>
        </p:sp>
        <p:cxnSp>
          <p:nvCxnSpPr>
            <p:cNvPr id="30" name="直接连接符 29">
              <a:extLst>
                <a:ext uri="{FF2B5EF4-FFF2-40B4-BE49-F238E27FC236}">
                  <a16:creationId xmlns:a16="http://schemas.microsoft.com/office/drawing/2014/main" id="{C58968E7-1C95-8308-8CB5-EAA9083CB409}"/>
                </a:ext>
              </a:extLst>
            </p:cNvPr>
            <p:cNvCxnSpPr/>
            <p:nvPr/>
          </p:nvCxnSpPr>
          <p:spPr>
            <a:xfrm>
              <a:off x="3167260" y="3506524"/>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1" name="直接连接符 30">
              <a:extLst>
                <a:ext uri="{FF2B5EF4-FFF2-40B4-BE49-F238E27FC236}">
                  <a16:creationId xmlns:a16="http://schemas.microsoft.com/office/drawing/2014/main" id="{2DEE2E9C-0253-040D-48F5-5A7C5DEC238F}"/>
                </a:ext>
              </a:extLst>
            </p:cNvPr>
            <p:cNvCxnSpPr/>
            <p:nvPr/>
          </p:nvCxnSpPr>
          <p:spPr>
            <a:xfrm>
              <a:off x="3167260" y="4193763"/>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32" name="直接连接符 31">
              <a:extLst>
                <a:ext uri="{FF2B5EF4-FFF2-40B4-BE49-F238E27FC236}">
                  <a16:creationId xmlns:a16="http://schemas.microsoft.com/office/drawing/2014/main" id="{6A8C02A1-4115-ED99-5BAA-72B9CDECB292}"/>
                </a:ext>
              </a:extLst>
            </p:cNvPr>
            <p:cNvCxnSpPr/>
            <p:nvPr/>
          </p:nvCxnSpPr>
          <p:spPr>
            <a:xfrm>
              <a:off x="3167260" y="4881002"/>
              <a:ext cx="5757114" cy="0"/>
            </a:xfrm>
            <a:prstGeom prst="line">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33" name="直接连接符 32">
              <a:extLst>
                <a:ext uri="{FF2B5EF4-FFF2-40B4-BE49-F238E27FC236}">
                  <a16:creationId xmlns:a16="http://schemas.microsoft.com/office/drawing/2014/main" id="{0E388174-9DCD-766B-73B7-65F1F2B30FCF}"/>
                </a:ext>
              </a:extLst>
            </p:cNvPr>
            <p:cNvCxnSpPr/>
            <p:nvPr/>
          </p:nvCxnSpPr>
          <p:spPr>
            <a:xfrm>
              <a:off x="3167260" y="5568241"/>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grpSp>
      <p:sp>
        <p:nvSpPr>
          <p:cNvPr id="43" name="文本框 42">
            <a:extLst>
              <a:ext uri="{FF2B5EF4-FFF2-40B4-BE49-F238E27FC236}">
                <a16:creationId xmlns:a16="http://schemas.microsoft.com/office/drawing/2014/main" id="{31B443A9-F6DA-F60B-1597-B32C8656561B}"/>
              </a:ext>
            </a:extLst>
          </p:cNvPr>
          <p:cNvSpPr txBox="1"/>
          <p:nvPr/>
        </p:nvSpPr>
        <p:spPr>
          <a:xfrm>
            <a:off x="423399" y="2429759"/>
            <a:ext cx="4218940" cy="3531378"/>
          </a:xfrm>
          <a:prstGeom prst="rect">
            <a:avLst/>
          </a:prstGeom>
        </p:spPr>
        <p:txBody>
          <a:bodyPr vert="horz" lIns="91440" tIns="45720" rIns="91440" bIns="45720" rtlCol="0">
            <a:normAutofit fontScale="85000" lnSpcReduction="2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lvl="2" indent="-228600">
              <a:lnSpc>
                <a:spcPct val="120000"/>
              </a:lnSpc>
              <a:spcBef>
                <a:spcPts val="500"/>
              </a:spcBef>
              <a:buFont typeface="Wingdings" panose="05000000000000000000" pitchFamily="2" charset="2"/>
              <a:buChar char="ü"/>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当租期达到</a:t>
            </a:r>
            <a:r>
              <a:rPr lang="en-US" altLang="zh-CN" dirty="0">
                <a:sym typeface="+mn-lt"/>
              </a:rPr>
              <a:t>87.5%</a:t>
            </a:r>
            <a:r>
              <a:rPr lang="zh-CN" altLang="en-US" dirty="0">
                <a:sym typeface="+mn-lt"/>
              </a:rPr>
              <a:t>（</a:t>
            </a:r>
            <a:r>
              <a:rPr lang="en-US" altLang="zh-CN" dirty="0">
                <a:sym typeface="+mn-lt"/>
              </a:rPr>
              <a:t>T2</a:t>
            </a:r>
            <a:r>
              <a:rPr lang="zh-CN" altLang="en-US" dirty="0">
                <a:sym typeface="+mn-lt"/>
              </a:rPr>
              <a:t>）时，如果仍未收到</a:t>
            </a:r>
            <a:r>
              <a:rPr lang="en-US" altLang="zh-CN" dirty="0">
                <a:sym typeface="+mn-lt"/>
              </a:rPr>
              <a:t>DHCP</a:t>
            </a:r>
            <a:r>
              <a:rPr lang="zh-CN" altLang="en-US" dirty="0">
                <a:sym typeface="+mn-lt"/>
              </a:rPr>
              <a:t>服务器的应答，</a:t>
            </a:r>
            <a:r>
              <a:rPr lang="en-US" altLang="zh-CN" dirty="0">
                <a:sym typeface="+mn-lt"/>
              </a:rPr>
              <a:t>DHCP</a:t>
            </a:r>
            <a:r>
              <a:rPr lang="zh-CN" altLang="en-US" dirty="0">
                <a:sym typeface="+mn-lt"/>
              </a:rPr>
              <a:t>客户端会自动以广播的方式向</a:t>
            </a:r>
            <a:r>
              <a:rPr lang="en-US" altLang="zh-CN" dirty="0">
                <a:sym typeface="+mn-lt"/>
              </a:rPr>
              <a:t>DHCP</a:t>
            </a:r>
            <a:r>
              <a:rPr lang="zh-CN" altLang="en-US" dirty="0">
                <a:sym typeface="+mn-lt"/>
              </a:rPr>
              <a:t>服务器发送</a:t>
            </a:r>
            <a:r>
              <a:rPr lang="en-US" altLang="zh-CN" dirty="0">
                <a:sym typeface="+mn-lt"/>
              </a:rPr>
              <a:t>DHCP REQUEST</a:t>
            </a:r>
            <a:r>
              <a:rPr lang="zh-CN" altLang="en-US" dirty="0">
                <a:sym typeface="+mn-lt"/>
              </a:rPr>
              <a:t>报文，请求更新</a:t>
            </a:r>
            <a:r>
              <a:rPr lang="en-US" altLang="zh-CN" dirty="0">
                <a:sym typeface="+mn-lt"/>
              </a:rPr>
              <a:t>IP</a:t>
            </a:r>
            <a:r>
              <a:rPr lang="zh-CN" altLang="en-US" dirty="0">
                <a:sym typeface="+mn-lt"/>
              </a:rPr>
              <a:t>地址租期。</a:t>
            </a:r>
            <a:endParaRPr lang="en-US" altLang="zh-CN" dirty="0">
              <a:sym typeface="+mn-lt"/>
            </a:endParaRPr>
          </a:p>
          <a:p>
            <a:pPr lvl="1"/>
            <a:r>
              <a:rPr lang="zh-CN" altLang="en-US" dirty="0">
                <a:sym typeface="+mn-lt"/>
              </a:rPr>
              <a:t>如果收到</a:t>
            </a:r>
            <a:r>
              <a:rPr lang="en-US" altLang="zh-CN" dirty="0">
                <a:sym typeface="+mn-lt"/>
              </a:rPr>
              <a:t>DHCP</a:t>
            </a:r>
            <a:r>
              <a:rPr lang="zh-CN" altLang="en-US" dirty="0">
                <a:sym typeface="+mn-lt"/>
              </a:rPr>
              <a:t>服务器回应的</a:t>
            </a:r>
            <a:r>
              <a:rPr lang="en-US" altLang="zh-CN" dirty="0">
                <a:sym typeface="+mn-lt"/>
              </a:rPr>
              <a:t>DHCP ACK</a:t>
            </a:r>
            <a:r>
              <a:rPr lang="zh-CN" altLang="en-US" dirty="0">
                <a:sym typeface="+mn-lt"/>
              </a:rPr>
              <a:t>报文，则租期更新成功（即租期从</a:t>
            </a:r>
            <a:r>
              <a:rPr lang="en-US" altLang="zh-CN" dirty="0">
                <a:sym typeface="+mn-lt"/>
              </a:rPr>
              <a:t>0</a:t>
            </a:r>
            <a:r>
              <a:rPr lang="zh-CN" altLang="en-US" dirty="0">
                <a:sym typeface="+mn-lt"/>
              </a:rPr>
              <a:t>开始计算）；</a:t>
            </a:r>
            <a:endParaRPr lang="en-US" altLang="zh-CN" dirty="0">
              <a:sym typeface="+mn-lt"/>
            </a:endParaRPr>
          </a:p>
          <a:p>
            <a:pPr lvl="1"/>
            <a:r>
              <a:rPr lang="zh-CN" altLang="en-US" dirty="0">
                <a:sym typeface="+mn-lt"/>
              </a:rPr>
              <a:t>如果收到</a:t>
            </a:r>
            <a:r>
              <a:rPr lang="en-US" altLang="zh-CN" dirty="0">
                <a:sym typeface="+mn-lt"/>
              </a:rPr>
              <a:t>DHCP NAK</a:t>
            </a:r>
            <a:r>
              <a:rPr lang="zh-CN" altLang="en-US" dirty="0">
                <a:sym typeface="+mn-lt"/>
              </a:rPr>
              <a:t>报文，则重新发送</a:t>
            </a:r>
            <a:r>
              <a:rPr lang="en-US" altLang="zh-CN" dirty="0">
                <a:sym typeface="+mn-lt"/>
              </a:rPr>
              <a:t>DHCP DISCOVER</a:t>
            </a:r>
            <a:r>
              <a:rPr lang="zh-CN" altLang="en-US" dirty="0">
                <a:sym typeface="+mn-lt"/>
              </a:rPr>
              <a:t>报文请求新的</a:t>
            </a:r>
            <a:r>
              <a:rPr lang="en-US" altLang="zh-CN" dirty="0">
                <a:sym typeface="+mn-lt"/>
              </a:rPr>
              <a:t>IP</a:t>
            </a:r>
            <a:r>
              <a:rPr lang="zh-CN" altLang="en-US" dirty="0">
                <a:sym typeface="+mn-lt"/>
              </a:rPr>
              <a:t>地址。</a:t>
            </a:r>
          </a:p>
          <a:p>
            <a:endParaRPr lang="zh-CN" altLang="en-US" dirty="0">
              <a:sym typeface="+mn-lt"/>
            </a:endParaRPr>
          </a:p>
        </p:txBody>
      </p:sp>
      <p:sp>
        <p:nvSpPr>
          <p:cNvPr id="45" name="文本框 44">
            <a:extLst>
              <a:ext uri="{FF2B5EF4-FFF2-40B4-BE49-F238E27FC236}">
                <a16:creationId xmlns:a16="http://schemas.microsoft.com/office/drawing/2014/main" id="{D68EA229-08AC-FD90-8D10-CB21691DA5FD}"/>
              </a:ext>
            </a:extLst>
          </p:cNvPr>
          <p:cNvSpPr txBox="1"/>
          <p:nvPr/>
        </p:nvSpPr>
        <p:spPr>
          <a:xfrm>
            <a:off x="424281" y="1930753"/>
            <a:ext cx="2676609" cy="396134"/>
          </a:xfrm>
          <a:prstGeom prst="rect">
            <a:avLst/>
          </a:prstGeom>
          <a:noFill/>
        </p:spPr>
        <p:txBody>
          <a:bodyPr wrap="square">
            <a:spAutoFit/>
          </a:bodyPr>
          <a:lstStyle/>
          <a:p>
            <a:pPr>
              <a:lnSpc>
                <a:spcPct val="120000"/>
              </a:lnSpc>
            </a:pPr>
            <a:r>
              <a:rPr lang="zh-CN" altLang="en-US" b="1" dirty="0">
                <a:cs typeface="+mn-ea"/>
                <a:sym typeface="+mn-lt"/>
              </a:rPr>
              <a:t>续租</a:t>
            </a:r>
            <a:r>
              <a:rPr lang="en-US" altLang="zh-CN" b="1" dirty="0">
                <a:cs typeface="+mn-ea"/>
                <a:sym typeface="+mn-lt"/>
              </a:rPr>
              <a:t>IP</a:t>
            </a:r>
            <a:r>
              <a:rPr lang="zh-CN" altLang="en-US" b="1" dirty="0">
                <a:cs typeface="+mn-ea"/>
                <a:sym typeface="+mn-lt"/>
              </a:rPr>
              <a:t>地址：</a:t>
            </a:r>
          </a:p>
        </p:txBody>
      </p:sp>
    </p:spTree>
    <p:custDataLst>
      <p:tags r:id="rId1"/>
    </p:custDataLst>
    <p:extLst>
      <p:ext uri="{BB962C8B-B14F-4D97-AF65-F5344CB8AC3E}">
        <p14:creationId xmlns:p14="http://schemas.microsoft.com/office/powerpoint/2010/main" val="33874981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DHCP</a:t>
            </a:r>
            <a:r>
              <a:rPr lang="zh-CN" altLang="en-US" sz="3200" dirty="0">
                <a:latin typeface="+mn-lt"/>
                <a:ea typeface="+mn-ea"/>
                <a:cs typeface="+mn-ea"/>
                <a:sym typeface="+mn-lt"/>
              </a:rPr>
              <a:t>客户端释放</a:t>
            </a:r>
            <a:r>
              <a:rPr lang="en-US" altLang="zh-CN" sz="3200" dirty="0">
                <a:latin typeface="+mn-lt"/>
                <a:ea typeface="+mn-ea"/>
                <a:cs typeface="+mn-ea"/>
                <a:sym typeface="+mn-lt"/>
              </a:rPr>
              <a:t>IP</a:t>
            </a:r>
            <a:r>
              <a:rPr lang="zh-CN" altLang="en-US" sz="3200" dirty="0">
                <a:latin typeface="+mn-lt"/>
                <a:ea typeface="+mn-ea"/>
                <a:cs typeface="+mn-ea"/>
                <a:sym typeface="+mn-lt"/>
              </a:rPr>
              <a:t>地址的工作过程</a:t>
            </a:r>
          </a:p>
        </p:txBody>
      </p:sp>
      <p:sp>
        <p:nvSpPr>
          <p:cNvPr id="3" name="日期占位符 3">
            <a:extLst>
              <a:ext uri="{FF2B5EF4-FFF2-40B4-BE49-F238E27FC236}">
                <a16:creationId xmlns:a16="http://schemas.microsoft.com/office/drawing/2014/main" id="{8A50AB0D-FEE2-8306-93F5-72692CD87F36}"/>
              </a:ext>
            </a:extLst>
          </p:cNvPr>
          <p:cNvSpPr>
            <a:spLocks noGrp="1"/>
          </p:cNvSpPr>
          <p:nvPr>
            <p:ph type="dt" sz="half" idx="10"/>
          </p:nvPr>
        </p:nvSpPr>
        <p:spPr>
          <a:xfrm>
            <a:off x="4718050" y="6409690"/>
            <a:ext cx="2743200" cy="274320"/>
          </a:xfrm>
        </p:spPr>
        <p:txBody>
          <a:bodyPr/>
          <a:lstStyle/>
          <a:p>
            <a:pPr>
              <a:lnSpc>
                <a:spcPct val="120000"/>
              </a:lnSpc>
            </a:pPr>
            <a:fld id="{02F579A5-142D-46C9-9C20-B3C4B647A786}" type="datetime1">
              <a:rPr lang="en-US" altLang="zh-CN" smtClean="0">
                <a:cs typeface="+mn-ea"/>
                <a:sym typeface="+mn-lt"/>
              </a:rPr>
              <a:pPr>
                <a:lnSpc>
                  <a:spcPct val="120000"/>
                </a:lnSpc>
              </a:pPr>
              <a:t>9/24/2023</a:t>
            </a:fld>
            <a:endParaRPr lang="en-US" dirty="0">
              <a:cs typeface="+mn-ea"/>
              <a:sym typeface="+mn-lt"/>
            </a:endParaRPr>
          </a:p>
        </p:txBody>
      </p:sp>
      <p:sp>
        <p:nvSpPr>
          <p:cNvPr id="5" name="页脚占位符 4">
            <a:extLst>
              <a:ext uri="{FF2B5EF4-FFF2-40B4-BE49-F238E27FC236}">
                <a16:creationId xmlns:a16="http://schemas.microsoft.com/office/drawing/2014/main" id="{C4FF2BA6-CAAC-DB40-104C-3151FD33B889}"/>
              </a:ext>
            </a:extLst>
          </p:cNvPr>
          <p:cNvSpPr>
            <a:spLocks noGrp="1"/>
          </p:cNvSpPr>
          <p:nvPr>
            <p:ph type="ftr" sz="quarter" idx="11"/>
          </p:nvPr>
        </p:nvSpPr>
        <p:spPr>
          <a:xfrm>
            <a:off x="660399" y="6409690"/>
            <a:ext cx="3750733" cy="274320"/>
          </a:xfrm>
        </p:spPr>
        <p:txBody>
          <a:bodyPr/>
          <a:lstStyle/>
          <a:p>
            <a:pPr>
              <a:lnSpc>
                <a:spcPct val="120000"/>
              </a:lnSpc>
            </a:pPr>
            <a:endParaRPr lang="en-US" dirty="0">
              <a:cs typeface="+mn-ea"/>
              <a:sym typeface="+mn-lt"/>
            </a:endParaRPr>
          </a:p>
        </p:txBody>
      </p:sp>
      <p:sp>
        <p:nvSpPr>
          <p:cNvPr id="7" name="灯片编号占位符 5">
            <a:extLst>
              <a:ext uri="{FF2B5EF4-FFF2-40B4-BE49-F238E27FC236}">
                <a16:creationId xmlns:a16="http://schemas.microsoft.com/office/drawing/2014/main" id="{2353B8FA-4F19-4DEA-C8FC-8F3C7FCCEA58}"/>
              </a:ext>
            </a:extLst>
          </p:cNvPr>
          <p:cNvSpPr>
            <a:spLocks noGrp="1"/>
          </p:cNvSpPr>
          <p:nvPr>
            <p:ph type="sldNum" sz="quarter" idx="12"/>
          </p:nvPr>
        </p:nvSpPr>
        <p:spPr>
          <a:xfrm>
            <a:off x="7768168" y="6409690"/>
            <a:ext cx="3750732" cy="274320"/>
          </a:xfrm>
        </p:spPr>
        <p:txBody>
          <a:bodyPr/>
          <a:lstStyle/>
          <a:p>
            <a:pPr>
              <a:lnSpc>
                <a:spcPct val="120000"/>
              </a:lnSpc>
            </a:pPr>
            <a:fld id="{C8BB1146-E542-4D4E-B8E9-6919A11DDD48}" type="slidenum">
              <a:rPr lang="en-US" smtClean="0">
                <a:cs typeface="+mn-ea"/>
                <a:sym typeface="+mn-lt"/>
              </a:rPr>
              <a:pPr>
                <a:lnSpc>
                  <a:spcPct val="120000"/>
                </a:lnSpc>
              </a:pPr>
              <a:t>98</a:t>
            </a:fld>
            <a:endParaRPr lang="en-US">
              <a:cs typeface="+mn-ea"/>
              <a:sym typeface="+mn-lt"/>
            </a:endParaRPr>
          </a:p>
        </p:txBody>
      </p:sp>
      <p:grpSp>
        <p:nvGrpSpPr>
          <p:cNvPr id="41" name="组合 40">
            <a:extLst>
              <a:ext uri="{FF2B5EF4-FFF2-40B4-BE49-F238E27FC236}">
                <a16:creationId xmlns:a16="http://schemas.microsoft.com/office/drawing/2014/main" id="{8E12C881-683F-7550-EE55-3F959843B276}"/>
              </a:ext>
            </a:extLst>
          </p:cNvPr>
          <p:cNvGrpSpPr/>
          <p:nvPr/>
        </p:nvGrpSpPr>
        <p:grpSpPr>
          <a:xfrm>
            <a:off x="4476120" y="1834513"/>
            <a:ext cx="7294927" cy="4126624"/>
            <a:chOff x="2395041" y="1756421"/>
            <a:chExt cx="7294927" cy="4126624"/>
          </a:xfrm>
        </p:grpSpPr>
        <p:pic>
          <p:nvPicPr>
            <p:cNvPr id="9" name="图形 8">
              <a:extLst>
                <a:ext uri="{FF2B5EF4-FFF2-40B4-BE49-F238E27FC236}">
                  <a16:creationId xmlns:a16="http://schemas.microsoft.com/office/drawing/2014/main" id="{39399617-0C7D-AA6A-DFA1-B3302B0BE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693" y="2157358"/>
              <a:ext cx="815181" cy="617209"/>
            </a:xfrm>
            <a:prstGeom prst="rect">
              <a:avLst/>
            </a:prstGeom>
          </p:spPr>
        </p:pic>
        <p:pic>
          <p:nvPicPr>
            <p:cNvPr id="10" name="图形 9">
              <a:extLst>
                <a:ext uri="{FF2B5EF4-FFF2-40B4-BE49-F238E27FC236}">
                  <a16:creationId xmlns:a16="http://schemas.microsoft.com/office/drawing/2014/main" id="{4E793ABA-630A-22AE-E4FB-DFE6C7E5B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101" y="2157358"/>
              <a:ext cx="704549" cy="617209"/>
            </a:xfrm>
            <a:prstGeom prst="rect">
              <a:avLst/>
            </a:prstGeom>
          </p:spPr>
        </p:pic>
        <p:cxnSp>
          <p:nvCxnSpPr>
            <p:cNvPr id="12" name="直接连接符 11">
              <a:extLst>
                <a:ext uri="{FF2B5EF4-FFF2-40B4-BE49-F238E27FC236}">
                  <a16:creationId xmlns:a16="http://schemas.microsoft.com/office/drawing/2014/main" id="{C014C287-23B1-24A9-FB1A-0F44D448DA42}"/>
                </a:ext>
              </a:extLst>
            </p:cNvPr>
            <p:cNvCxnSpPr>
              <a:cxnSpLocks/>
              <a:stCxn id="9" idx="2"/>
            </p:cNvCxnSpPr>
            <p:nvPr/>
          </p:nvCxnSpPr>
          <p:spPr>
            <a:xfrm flipH="1">
              <a:off x="3159719" y="2774567"/>
              <a:ext cx="16565" cy="3108478"/>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直接连接符 18">
              <a:extLst>
                <a:ext uri="{FF2B5EF4-FFF2-40B4-BE49-F238E27FC236}">
                  <a16:creationId xmlns:a16="http://schemas.microsoft.com/office/drawing/2014/main" id="{91F34BB1-7FD4-B3EA-5B82-42F92248D792}"/>
                </a:ext>
              </a:extLst>
            </p:cNvPr>
            <p:cNvCxnSpPr>
              <a:cxnSpLocks/>
              <a:stCxn id="10" idx="2"/>
            </p:cNvCxnSpPr>
            <p:nvPr/>
          </p:nvCxnSpPr>
          <p:spPr>
            <a:xfrm>
              <a:off x="8924376" y="2774567"/>
              <a:ext cx="0" cy="3108478"/>
            </a:xfrm>
            <a:prstGeom prst="line">
              <a:avLst/>
            </a:prstGeom>
          </p:spPr>
          <p:style>
            <a:lnRef idx="3">
              <a:schemeClr val="accent4"/>
            </a:lnRef>
            <a:fillRef idx="0">
              <a:schemeClr val="accent4"/>
            </a:fillRef>
            <a:effectRef idx="2">
              <a:schemeClr val="accent4"/>
            </a:effectRef>
            <a:fontRef idx="minor">
              <a:schemeClr val="tx1"/>
            </a:fontRef>
          </p:style>
        </p:cxnSp>
        <p:sp>
          <p:nvSpPr>
            <p:cNvPr id="20" name="文本框 19">
              <a:extLst>
                <a:ext uri="{FF2B5EF4-FFF2-40B4-BE49-F238E27FC236}">
                  <a16:creationId xmlns:a16="http://schemas.microsoft.com/office/drawing/2014/main" id="{0EFB1FC1-5077-27CB-3BB8-E0E46039714F}"/>
                </a:ext>
              </a:extLst>
            </p:cNvPr>
            <p:cNvSpPr txBox="1"/>
            <p:nvPr/>
          </p:nvSpPr>
          <p:spPr>
            <a:xfrm>
              <a:off x="3194159" y="3086373"/>
              <a:ext cx="5730215" cy="396134"/>
            </a:xfrm>
            <a:prstGeom prst="rect">
              <a:avLst/>
            </a:prstGeom>
            <a:noFill/>
          </p:spPr>
          <p:txBody>
            <a:bodyPr wrap="square" rtlCol="0">
              <a:spAutoFit/>
            </a:bodyPr>
            <a:lstStyle/>
            <a:p>
              <a:pPr>
                <a:lnSpc>
                  <a:spcPct val="120000"/>
                </a:lnSpc>
              </a:pPr>
              <a:r>
                <a:rPr lang="zh-CN" altLang="en-US" dirty="0">
                  <a:cs typeface="+mn-ea"/>
                  <a:sym typeface="+mn-lt"/>
                </a:rPr>
                <a:t>释放</a:t>
              </a:r>
              <a:r>
                <a:rPr lang="en-US" altLang="zh-CN" dirty="0">
                  <a:cs typeface="+mn-ea"/>
                  <a:sym typeface="+mn-lt"/>
                </a:rPr>
                <a:t>IP</a:t>
              </a:r>
              <a:r>
                <a:rPr lang="zh-CN" altLang="en-US" dirty="0">
                  <a:cs typeface="+mn-ea"/>
                  <a:sym typeface="+mn-lt"/>
                </a:rPr>
                <a:t>地址：客户端发送</a:t>
              </a:r>
              <a:r>
                <a:rPr lang="en-US" altLang="zh-CN" dirty="0">
                  <a:cs typeface="+mn-ea"/>
                  <a:sym typeface="+mn-lt"/>
                </a:rPr>
                <a:t>DHCP RELEASE</a:t>
              </a:r>
              <a:r>
                <a:rPr lang="zh-CN" altLang="en-US" dirty="0">
                  <a:cs typeface="+mn-ea"/>
                  <a:sym typeface="+mn-lt"/>
                </a:rPr>
                <a:t>报文</a:t>
              </a:r>
            </a:p>
          </p:txBody>
        </p:sp>
        <p:sp>
          <p:nvSpPr>
            <p:cNvPr id="24" name="文本框 23">
              <a:extLst>
                <a:ext uri="{FF2B5EF4-FFF2-40B4-BE49-F238E27FC236}">
                  <a16:creationId xmlns:a16="http://schemas.microsoft.com/office/drawing/2014/main" id="{328C38E4-1D80-5E25-1A74-B08B438B0448}"/>
                </a:ext>
              </a:extLst>
            </p:cNvPr>
            <p:cNvSpPr txBox="1"/>
            <p:nvPr/>
          </p:nvSpPr>
          <p:spPr>
            <a:xfrm>
              <a:off x="2395041" y="1756421"/>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客户端</a:t>
              </a:r>
            </a:p>
          </p:txBody>
        </p:sp>
        <p:sp>
          <p:nvSpPr>
            <p:cNvPr id="25" name="文本框 24">
              <a:extLst>
                <a:ext uri="{FF2B5EF4-FFF2-40B4-BE49-F238E27FC236}">
                  <a16:creationId xmlns:a16="http://schemas.microsoft.com/office/drawing/2014/main" id="{021BCD04-686C-5EE6-7003-729B32E17629}"/>
                </a:ext>
              </a:extLst>
            </p:cNvPr>
            <p:cNvSpPr txBox="1"/>
            <p:nvPr/>
          </p:nvSpPr>
          <p:spPr>
            <a:xfrm>
              <a:off x="8158780" y="1757338"/>
              <a:ext cx="1531188" cy="396134"/>
            </a:xfrm>
            <a:prstGeom prst="rect">
              <a:avLst/>
            </a:prstGeom>
            <a:noFill/>
          </p:spPr>
          <p:txBody>
            <a:bodyPr wrap="none" rtlCol="0">
              <a:spAutoFit/>
            </a:bodyPr>
            <a:lstStyle/>
            <a:p>
              <a:pPr>
                <a:lnSpc>
                  <a:spcPct val="120000"/>
                </a:lnSpc>
              </a:pPr>
              <a:r>
                <a:rPr lang="en-US" altLang="zh-CN" dirty="0">
                  <a:cs typeface="+mn-ea"/>
                  <a:sym typeface="+mn-lt"/>
                </a:rPr>
                <a:t>DHCP</a:t>
              </a:r>
              <a:r>
                <a:rPr lang="zh-CN" altLang="en-US" dirty="0">
                  <a:cs typeface="+mn-ea"/>
                  <a:sym typeface="+mn-lt"/>
                </a:rPr>
                <a:t>服务器</a:t>
              </a:r>
            </a:p>
          </p:txBody>
        </p:sp>
        <p:cxnSp>
          <p:nvCxnSpPr>
            <p:cNvPr id="30" name="直接连接符 29">
              <a:extLst>
                <a:ext uri="{FF2B5EF4-FFF2-40B4-BE49-F238E27FC236}">
                  <a16:creationId xmlns:a16="http://schemas.microsoft.com/office/drawing/2014/main" id="{C58968E7-1C95-8308-8CB5-EAA9083CB409}"/>
                </a:ext>
              </a:extLst>
            </p:cNvPr>
            <p:cNvCxnSpPr/>
            <p:nvPr/>
          </p:nvCxnSpPr>
          <p:spPr>
            <a:xfrm>
              <a:off x="3167260" y="3506524"/>
              <a:ext cx="5757114" cy="0"/>
            </a:xfrm>
            <a:prstGeom prst="line">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grpSp>
      <p:sp>
        <p:nvSpPr>
          <p:cNvPr id="43" name="文本框 42">
            <a:extLst>
              <a:ext uri="{FF2B5EF4-FFF2-40B4-BE49-F238E27FC236}">
                <a16:creationId xmlns:a16="http://schemas.microsoft.com/office/drawing/2014/main" id="{31B443A9-F6DA-F60B-1597-B32C8656561B}"/>
              </a:ext>
            </a:extLst>
          </p:cNvPr>
          <p:cNvSpPr txBox="1"/>
          <p:nvPr/>
        </p:nvSpPr>
        <p:spPr>
          <a:xfrm>
            <a:off x="423399" y="2429760"/>
            <a:ext cx="4162140" cy="3531378"/>
          </a:xfrm>
          <a:prstGeom prst="rect">
            <a:avLst/>
          </a:prstGeom>
        </p:spPr>
        <p:txBody>
          <a:bodyPr vert="horz" lIns="91440" tIns="45720" rIns="91440" bIns="45720" rtlCol="0">
            <a:normAutofit fontScale="77500" lnSpcReduction="20000"/>
          </a:bodyPr>
          <a:lstStyle>
            <a:defPPr>
              <a:defRPr lang="en-US"/>
            </a:defPPr>
            <a:lvl1pPr marL="266700" indent="-266700">
              <a:lnSpc>
                <a:spcPct val="120000"/>
              </a:lnSpc>
              <a:spcBef>
                <a:spcPts val="0"/>
              </a:spcBef>
              <a:buFont typeface="Wingdings" panose="05000000000000000000" pitchFamily="2" charset="2"/>
              <a:buChar char="n"/>
              <a:defRPr sz="2400">
                <a:solidFill>
                  <a:schemeClr val="accent1"/>
                </a:solidFill>
                <a:cs typeface="+mn-ea"/>
              </a:defRPr>
            </a:lvl1pPr>
            <a:lvl2pPr marL="538163" lvl="1" indent="-228600">
              <a:lnSpc>
                <a:spcPct val="120000"/>
              </a:lnSpc>
              <a:spcBef>
                <a:spcPct val="0"/>
              </a:spcBef>
              <a:buFont typeface="Wingdings" panose="05000000000000000000" pitchFamily="2" charset="2"/>
              <a:buChar char="Ø"/>
              <a:defRPr sz="2000">
                <a:solidFill>
                  <a:schemeClr val="accent1"/>
                </a:solidFill>
                <a:cs typeface="+mn-ea"/>
              </a:defRPr>
            </a:lvl2pPr>
            <a:lvl3pPr marL="1143000" lvl="2" indent="-228600">
              <a:lnSpc>
                <a:spcPct val="120000"/>
              </a:lnSpc>
              <a:spcBef>
                <a:spcPts val="500"/>
              </a:spcBef>
              <a:buFont typeface="Wingdings" panose="05000000000000000000" pitchFamily="2" charset="2"/>
              <a:buChar char="ü"/>
            </a:lvl3pPr>
            <a:lvl4pPr marL="1600200" indent="-228600">
              <a:lnSpc>
                <a:spcPct val="120000"/>
              </a:lnSpc>
              <a:spcBef>
                <a:spcPts val="500"/>
              </a:spcBef>
              <a:buFont typeface="Arial" panose="020B0604020202020204" pitchFamily="34" charset="0"/>
              <a:buChar char="•"/>
              <a:defRPr sz="1200"/>
            </a:lvl4pPr>
            <a:lvl5pPr marL="20574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客户端在租期时间到之前，如果用户不想使用分配的</a:t>
            </a:r>
            <a:r>
              <a:rPr lang="en-US" altLang="zh-CN" dirty="0">
                <a:sym typeface="+mn-lt"/>
              </a:rPr>
              <a:t>IP</a:t>
            </a:r>
            <a:r>
              <a:rPr lang="zh-CN" altLang="en-US" dirty="0">
                <a:sym typeface="+mn-lt"/>
              </a:rPr>
              <a:t>地址（例如客户端网络位置需要变更），会触发</a:t>
            </a:r>
            <a:r>
              <a:rPr lang="en-US" altLang="zh-CN" dirty="0">
                <a:sym typeface="+mn-lt"/>
              </a:rPr>
              <a:t>DHCP</a:t>
            </a:r>
            <a:r>
              <a:rPr lang="zh-CN" altLang="en-US" dirty="0">
                <a:sym typeface="+mn-lt"/>
              </a:rPr>
              <a:t>客户端向</a:t>
            </a:r>
            <a:r>
              <a:rPr lang="en-US" altLang="zh-CN" dirty="0">
                <a:sym typeface="+mn-lt"/>
              </a:rPr>
              <a:t>DHCP</a:t>
            </a:r>
            <a:r>
              <a:rPr lang="zh-CN" altLang="en-US" dirty="0">
                <a:sym typeface="+mn-lt"/>
              </a:rPr>
              <a:t>服务器发送</a:t>
            </a:r>
            <a:r>
              <a:rPr lang="en-US" altLang="zh-CN" dirty="0">
                <a:sym typeface="+mn-lt"/>
              </a:rPr>
              <a:t>DHCP RELEASE</a:t>
            </a:r>
            <a:r>
              <a:rPr lang="zh-CN" altLang="en-US" dirty="0">
                <a:sym typeface="+mn-lt"/>
              </a:rPr>
              <a:t>报文，通知</a:t>
            </a:r>
            <a:r>
              <a:rPr lang="en-US" altLang="zh-CN" dirty="0">
                <a:sym typeface="+mn-lt"/>
              </a:rPr>
              <a:t>DHCP</a:t>
            </a:r>
            <a:r>
              <a:rPr lang="zh-CN" altLang="en-US" dirty="0">
                <a:sym typeface="+mn-lt"/>
              </a:rPr>
              <a:t>服务器释放</a:t>
            </a:r>
            <a:r>
              <a:rPr lang="en-US" altLang="zh-CN" dirty="0">
                <a:sym typeface="+mn-lt"/>
              </a:rPr>
              <a:t>IP</a:t>
            </a:r>
            <a:r>
              <a:rPr lang="zh-CN" altLang="en-US" dirty="0">
                <a:sym typeface="+mn-lt"/>
              </a:rPr>
              <a:t>地址的租期。</a:t>
            </a:r>
            <a:endParaRPr lang="en-US" altLang="zh-CN" dirty="0">
              <a:sym typeface="+mn-lt"/>
            </a:endParaRPr>
          </a:p>
          <a:p>
            <a:r>
              <a:rPr lang="en-US" altLang="zh-CN" dirty="0">
                <a:sym typeface="+mn-lt"/>
              </a:rPr>
              <a:t>DHCP</a:t>
            </a:r>
            <a:r>
              <a:rPr lang="zh-CN" altLang="en-US" dirty="0">
                <a:sym typeface="+mn-lt"/>
              </a:rPr>
              <a:t>服务器会保留这个</a:t>
            </a:r>
            <a:r>
              <a:rPr lang="en-US" altLang="zh-CN" dirty="0">
                <a:sym typeface="+mn-lt"/>
              </a:rPr>
              <a:t>DHCP</a:t>
            </a:r>
            <a:r>
              <a:rPr lang="zh-CN" altLang="en-US" dirty="0">
                <a:sym typeface="+mn-lt"/>
              </a:rPr>
              <a:t>客户端的配置信息，将</a:t>
            </a:r>
            <a:r>
              <a:rPr lang="en-US" altLang="zh-CN" dirty="0">
                <a:sym typeface="+mn-lt"/>
              </a:rPr>
              <a:t>IP</a:t>
            </a:r>
            <a:r>
              <a:rPr lang="zh-CN" altLang="en-US" dirty="0">
                <a:sym typeface="+mn-lt"/>
              </a:rPr>
              <a:t>地址列为曾经分配过的</a:t>
            </a:r>
            <a:r>
              <a:rPr lang="en-US" altLang="zh-CN" dirty="0">
                <a:sym typeface="+mn-lt"/>
              </a:rPr>
              <a:t>IP</a:t>
            </a:r>
            <a:r>
              <a:rPr lang="zh-CN" altLang="en-US" dirty="0">
                <a:sym typeface="+mn-lt"/>
              </a:rPr>
              <a:t>地址中，以便后续重新分配给该客户端或其他客户端。</a:t>
            </a:r>
            <a:endParaRPr lang="en-US" altLang="zh-CN" dirty="0">
              <a:sym typeface="+mn-lt"/>
            </a:endParaRPr>
          </a:p>
        </p:txBody>
      </p:sp>
      <p:sp>
        <p:nvSpPr>
          <p:cNvPr id="45" name="文本框 44">
            <a:extLst>
              <a:ext uri="{FF2B5EF4-FFF2-40B4-BE49-F238E27FC236}">
                <a16:creationId xmlns:a16="http://schemas.microsoft.com/office/drawing/2014/main" id="{D68EA229-08AC-FD90-8D10-CB21691DA5FD}"/>
              </a:ext>
            </a:extLst>
          </p:cNvPr>
          <p:cNvSpPr txBox="1"/>
          <p:nvPr/>
        </p:nvSpPr>
        <p:spPr>
          <a:xfrm>
            <a:off x="424281" y="1930753"/>
            <a:ext cx="2676609" cy="396134"/>
          </a:xfrm>
          <a:prstGeom prst="rect">
            <a:avLst/>
          </a:prstGeom>
          <a:noFill/>
        </p:spPr>
        <p:txBody>
          <a:bodyPr wrap="square">
            <a:spAutoFit/>
          </a:bodyPr>
          <a:lstStyle/>
          <a:p>
            <a:pPr>
              <a:lnSpc>
                <a:spcPct val="120000"/>
              </a:lnSpc>
            </a:pPr>
            <a:r>
              <a:rPr lang="zh-CN" altLang="en-US" b="1" dirty="0">
                <a:cs typeface="+mn-ea"/>
                <a:sym typeface="+mn-lt"/>
              </a:rPr>
              <a:t>释放</a:t>
            </a:r>
            <a:r>
              <a:rPr lang="en-US" altLang="zh-CN" b="1" dirty="0">
                <a:cs typeface="+mn-ea"/>
                <a:sym typeface="+mn-lt"/>
              </a:rPr>
              <a:t>IP</a:t>
            </a:r>
            <a:r>
              <a:rPr lang="zh-CN" altLang="en-US" b="1" dirty="0">
                <a:cs typeface="+mn-ea"/>
                <a:sym typeface="+mn-lt"/>
              </a:rPr>
              <a:t>地址：</a:t>
            </a:r>
          </a:p>
        </p:txBody>
      </p:sp>
    </p:spTree>
    <p:custDataLst>
      <p:tags r:id="rId1"/>
    </p:custDataLst>
    <p:extLst>
      <p:ext uri="{BB962C8B-B14F-4D97-AF65-F5344CB8AC3E}">
        <p14:creationId xmlns:p14="http://schemas.microsoft.com/office/powerpoint/2010/main" val="61156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FD111-1696-6F89-9DC0-E18FA1275841}"/>
              </a:ext>
            </a:extLst>
          </p:cNvPr>
          <p:cNvSpPr>
            <a:spLocks noGrp="1"/>
          </p:cNvSpPr>
          <p:nvPr>
            <p:ph type="title"/>
          </p:nvPr>
        </p:nvSpPr>
        <p:spPr/>
        <p:txBody>
          <a:bodyPr>
            <a:normAutofit/>
          </a:bodyPr>
          <a:lstStyle/>
          <a:p>
            <a:pPr>
              <a:lnSpc>
                <a:spcPct val="120000"/>
              </a:lnSpc>
            </a:pPr>
            <a:r>
              <a:rPr lang="zh-CN" altLang="en-US" sz="3200" dirty="0">
                <a:latin typeface="+mn-lt"/>
                <a:ea typeface="+mn-ea"/>
                <a:cs typeface="+mn-ea"/>
                <a:sym typeface="+mn-lt"/>
              </a:rPr>
              <a:t>早期</a:t>
            </a:r>
            <a:r>
              <a:rPr lang="en-US" altLang="zh-CN" sz="3200" dirty="0">
                <a:latin typeface="+mn-lt"/>
                <a:ea typeface="+mn-ea"/>
                <a:cs typeface="+mn-ea"/>
                <a:sym typeface="+mn-lt"/>
              </a:rPr>
              <a:t>IP</a:t>
            </a:r>
            <a:r>
              <a:rPr lang="zh-CN" altLang="en-US" sz="3200" dirty="0">
                <a:latin typeface="+mn-lt"/>
                <a:ea typeface="+mn-ea"/>
                <a:cs typeface="+mn-ea"/>
                <a:sym typeface="+mn-lt"/>
              </a:rPr>
              <a:t>地址的分类设计缺陷</a:t>
            </a:r>
          </a:p>
        </p:txBody>
      </p:sp>
      <p:sp>
        <p:nvSpPr>
          <p:cNvPr id="3" name="内容占位符 2">
            <a:extLst>
              <a:ext uri="{FF2B5EF4-FFF2-40B4-BE49-F238E27FC236}">
                <a16:creationId xmlns:a16="http://schemas.microsoft.com/office/drawing/2014/main" id="{B87A7BC6-27FF-EC7F-49E6-981F91E8FE5F}"/>
              </a:ext>
            </a:extLst>
          </p:cNvPr>
          <p:cNvSpPr>
            <a:spLocks noGrp="1"/>
          </p:cNvSpPr>
          <p:nvPr>
            <p:ph idx="1"/>
          </p:nvPr>
        </p:nvSpPr>
        <p:spPr>
          <a:xfrm>
            <a:off x="660400" y="4114800"/>
            <a:ext cx="10858500" cy="2019299"/>
          </a:xfrm>
        </p:spPr>
        <p:txBody>
          <a:bodyPr vert="horz" lIns="91440" tIns="45720" rIns="91440" bIns="45720" rtlCol="0">
            <a:normAutofit lnSpcReduction="10000"/>
          </a:bodyPr>
          <a:lstStyle/>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早期 </a:t>
            </a:r>
            <a:r>
              <a:rPr lang="en-US" altLang="zh-CN" sz="2400" dirty="0">
                <a:solidFill>
                  <a:schemeClr val="accent1"/>
                </a:solidFill>
                <a:cs typeface="+mn-ea"/>
                <a:sym typeface="+mn-lt"/>
              </a:rPr>
              <a:t>IP </a:t>
            </a:r>
            <a:r>
              <a:rPr lang="zh-CN" altLang="en-US" sz="2400" dirty="0">
                <a:solidFill>
                  <a:schemeClr val="accent1"/>
                </a:solidFill>
                <a:cs typeface="+mn-ea"/>
                <a:sym typeface="+mn-lt"/>
              </a:rPr>
              <a:t>地址的设计存在缺陷：</a:t>
            </a:r>
          </a:p>
          <a:p>
            <a:pPr marL="538163" lvl="1">
              <a:spcBef>
                <a:spcPct val="0"/>
              </a:spcBef>
              <a:buFont typeface="Wingdings" panose="05000000000000000000" pitchFamily="2" charset="2"/>
              <a:buChar char="Ø"/>
            </a:pPr>
            <a:r>
              <a:rPr lang="en-US" altLang="zh-CN" sz="2000" dirty="0">
                <a:solidFill>
                  <a:schemeClr val="accent1"/>
                </a:solidFill>
                <a:cs typeface="+mn-ea"/>
                <a:sym typeface="+mn-lt"/>
              </a:rPr>
              <a:t>IP </a:t>
            </a:r>
            <a:r>
              <a:rPr lang="zh-CN" altLang="en-US" sz="2000" dirty="0">
                <a:solidFill>
                  <a:schemeClr val="accent1"/>
                </a:solidFill>
                <a:cs typeface="+mn-ea"/>
                <a:sym typeface="+mn-lt"/>
              </a:rPr>
              <a:t>地址空间的利用率有时很低。 </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给每一个物理网络分配一个网络号会使路由表变得太大因而使网络性能变坏。 </a:t>
            </a:r>
          </a:p>
          <a:p>
            <a:pPr marL="538163" lvl="1">
              <a:spcBef>
                <a:spcPct val="0"/>
              </a:spcBef>
              <a:buFont typeface="Wingdings" panose="05000000000000000000" pitchFamily="2" charset="2"/>
              <a:buChar char="Ø"/>
            </a:pPr>
            <a:r>
              <a:rPr lang="zh-CN" altLang="en-US" sz="2000" dirty="0">
                <a:solidFill>
                  <a:schemeClr val="accent1"/>
                </a:solidFill>
                <a:cs typeface="+mn-ea"/>
                <a:sym typeface="+mn-lt"/>
              </a:rPr>
              <a:t>两级的 </a:t>
            </a:r>
            <a:r>
              <a:rPr lang="en-US" altLang="zh-CN" sz="2000" dirty="0">
                <a:solidFill>
                  <a:schemeClr val="accent1"/>
                </a:solidFill>
                <a:cs typeface="+mn-ea"/>
                <a:sym typeface="+mn-lt"/>
              </a:rPr>
              <a:t>IP </a:t>
            </a:r>
            <a:r>
              <a:rPr lang="zh-CN" altLang="en-US" sz="2000" dirty="0">
                <a:solidFill>
                  <a:schemeClr val="accent1"/>
                </a:solidFill>
                <a:cs typeface="+mn-ea"/>
                <a:sym typeface="+mn-lt"/>
              </a:rPr>
              <a:t>地址不够灵活。 </a:t>
            </a:r>
          </a:p>
          <a:p>
            <a:pPr marL="266700" indent="-266700">
              <a:spcBef>
                <a:spcPts val="0"/>
              </a:spcBef>
              <a:buFont typeface="Wingdings" panose="05000000000000000000" pitchFamily="2" charset="2"/>
              <a:buChar char="n"/>
            </a:pPr>
            <a:r>
              <a:rPr lang="zh-CN" altLang="en-US" sz="2400" dirty="0">
                <a:solidFill>
                  <a:schemeClr val="accent1"/>
                </a:solidFill>
                <a:cs typeface="+mn-ea"/>
                <a:sym typeface="+mn-lt"/>
              </a:rPr>
              <a:t>先后提出了子网、</a:t>
            </a:r>
            <a:r>
              <a:rPr lang="en-US" altLang="zh-CN" sz="2400" dirty="0">
                <a:solidFill>
                  <a:schemeClr val="accent1"/>
                </a:solidFill>
                <a:cs typeface="+mn-ea"/>
                <a:sym typeface="+mn-lt"/>
              </a:rPr>
              <a:t>CIDR</a:t>
            </a:r>
            <a:r>
              <a:rPr lang="zh-CN" altLang="en-US" sz="2400" dirty="0">
                <a:solidFill>
                  <a:schemeClr val="accent1"/>
                </a:solidFill>
                <a:cs typeface="+mn-ea"/>
                <a:sym typeface="+mn-lt"/>
              </a:rPr>
              <a:t>和</a:t>
            </a:r>
            <a:r>
              <a:rPr lang="en-US" altLang="zh-CN" sz="2400" dirty="0">
                <a:solidFill>
                  <a:schemeClr val="accent1"/>
                </a:solidFill>
                <a:cs typeface="+mn-ea"/>
                <a:sym typeface="+mn-lt"/>
              </a:rPr>
              <a:t>NAT</a:t>
            </a:r>
            <a:r>
              <a:rPr lang="zh-CN" altLang="en-US" sz="2400" dirty="0">
                <a:solidFill>
                  <a:schemeClr val="accent1"/>
                </a:solidFill>
                <a:cs typeface="+mn-ea"/>
                <a:sym typeface="+mn-lt"/>
              </a:rPr>
              <a:t>等技术来缓解</a:t>
            </a:r>
            <a:r>
              <a:rPr lang="en-US" altLang="zh-CN" sz="2400" dirty="0">
                <a:solidFill>
                  <a:schemeClr val="accent1"/>
                </a:solidFill>
                <a:cs typeface="+mn-ea"/>
                <a:sym typeface="+mn-lt"/>
              </a:rPr>
              <a:t>IPv4</a:t>
            </a:r>
            <a:r>
              <a:rPr lang="zh-CN" altLang="en-US" sz="2400" dirty="0">
                <a:solidFill>
                  <a:schemeClr val="accent1"/>
                </a:solidFill>
                <a:cs typeface="+mn-ea"/>
                <a:sym typeface="+mn-lt"/>
              </a:rPr>
              <a:t>地址设计的缺陷问题</a:t>
            </a:r>
          </a:p>
        </p:txBody>
      </p:sp>
      <p:sp>
        <p:nvSpPr>
          <p:cNvPr id="4" name="日期占位符 3">
            <a:extLst>
              <a:ext uri="{FF2B5EF4-FFF2-40B4-BE49-F238E27FC236}">
                <a16:creationId xmlns:a16="http://schemas.microsoft.com/office/drawing/2014/main" id="{A22C9B8F-A055-B42C-2254-012274E91FBB}"/>
              </a:ext>
            </a:extLst>
          </p:cNvPr>
          <p:cNvSpPr>
            <a:spLocks noGrp="1"/>
          </p:cNvSpPr>
          <p:nvPr>
            <p:ph type="dt" sz="half" idx="10"/>
          </p:nvPr>
        </p:nvSpPr>
        <p:spPr/>
        <p:txBody>
          <a:bodyPr/>
          <a:lstStyle/>
          <a:p>
            <a:pPr>
              <a:lnSpc>
                <a:spcPct val="120000"/>
              </a:lnSpc>
            </a:pPr>
            <a:fld id="{9848AB68-1F36-484F-96E1-573339DF7297}" type="datetime1">
              <a:rPr lang="en-US" altLang="zh-CN" smtClean="0">
                <a:cs typeface="+mn-ea"/>
                <a:sym typeface="+mn-lt"/>
              </a:rPr>
              <a:pPr>
                <a:lnSpc>
                  <a:spcPct val="120000"/>
                </a:lnSpc>
              </a:pPr>
              <a:t>9/24/2023</a:t>
            </a:fld>
            <a:endParaRPr lang="en-US">
              <a:cs typeface="+mn-ea"/>
              <a:sym typeface="+mn-lt"/>
            </a:endParaRPr>
          </a:p>
        </p:txBody>
      </p:sp>
      <p:sp>
        <p:nvSpPr>
          <p:cNvPr id="5" name="页脚占位符 4">
            <a:extLst>
              <a:ext uri="{FF2B5EF4-FFF2-40B4-BE49-F238E27FC236}">
                <a16:creationId xmlns:a16="http://schemas.microsoft.com/office/drawing/2014/main" id="{85AD3F2B-CA80-F1A6-B6ED-3EF2F5423A14}"/>
              </a:ext>
            </a:extLst>
          </p:cNvPr>
          <p:cNvSpPr>
            <a:spLocks noGrp="1"/>
          </p:cNvSpPr>
          <p:nvPr>
            <p:ph type="ftr" sz="quarter" idx="11"/>
          </p:nvPr>
        </p:nvSpPr>
        <p:spPr/>
        <p:txBody>
          <a:bodyPr/>
          <a:lstStyle/>
          <a:p>
            <a:pPr>
              <a:lnSpc>
                <a:spcPct val="120000"/>
              </a:lnSpc>
            </a:pPr>
            <a:endParaRPr lang="en-US">
              <a:cs typeface="+mn-ea"/>
              <a:sym typeface="+mn-lt"/>
            </a:endParaRPr>
          </a:p>
        </p:txBody>
      </p:sp>
      <p:sp>
        <p:nvSpPr>
          <p:cNvPr id="6" name="灯片编号占位符 5">
            <a:extLst>
              <a:ext uri="{FF2B5EF4-FFF2-40B4-BE49-F238E27FC236}">
                <a16:creationId xmlns:a16="http://schemas.microsoft.com/office/drawing/2014/main" id="{9803551E-7FF0-E2F1-BC88-95C9140F5893}"/>
              </a:ext>
            </a:extLst>
          </p:cNvPr>
          <p:cNvSpPr>
            <a:spLocks noGrp="1"/>
          </p:cNvSpPr>
          <p:nvPr>
            <p:ph type="sldNum" sz="quarter" idx="12"/>
          </p:nvPr>
        </p:nvSpPr>
        <p:spPr/>
        <p:txBody>
          <a:bodyPr/>
          <a:lstStyle/>
          <a:p>
            <a:pPr>
              <a:lnSpc>
                <a:spcPct val="120000"/>
              </a:lnSpc>
            </a:pPr>
            <a:fld id="{C8BB1146-E542-4D4E-B8E9-6919A11DDD48}" type="slidenum">
              <a:rPr lang="en-US" smtClean="0">
                <a:cs typeface="+mn-ea"/>
                <a:sym typeface="+mn-lt"/>
              </a:rPr>
              <a:pPr>
                <a:lnSpc>
                  <a:spcPct val="120000"/>
                </a:lnSpc>
              </a:pPr>
              <a:t>99</a:t>
            </a:fld>
            <a:endParaRPr lang="en-US">
              <a:cs typeface="+mn-ea"/>
              <a:sym typeface="+mn-lt"/>
            </a:endParaRPr>
          </a:p>
        </p:txBody>
      </p:sp>
      <p:graphicFrame>
        <p:nvGraphicFramePr>
          <p:cNvPr id="7" name="表格 8">
            <a:extLst>
              <a:ext uri="{FF2B5EF4-FFF2-40B4-BE49-F238E27FC236}">
                <a16:creationId xmlns:a16="http://schemas.microsoft.com/office/drawing/2014/main" id="{575C8207-61AE-1779-3572-E11E1C548C5A}"/>
              </a:ext>
            </a:extLst>
          </p:cNvPr>
          <p:cNvGraphicFramePr>
            <a:graphicFrameLocks/>
          </p:cNvGraphicFramePr>
          <p:nvPr>
            <p:extLst>
              <p:ext uri="{D42A27DB-BD31-4B8C-83A1-F6EECF244321}">
                <p14:modId xmlns:p14="http://schemas.microsoft.com/office/powerpoint/2010/main" val="658827475"/>
              </p:ext>
            </p:extLst>
          </p:nvPr>
        </p:nvGraphicFramePr>
        <p:xfrm>
          <a:off x="2108199" y="1129178"/>
          <a:ext cx="8138459" cy="3067685"/>
        </p:xfrm>
        <a:graphic>
          <a:graphicData uri="http://schemas.openxmlformats.org/drawingml/2006/table">
            <a:tbl>
              <a:tblPr firstRow="1" bandRow="1">
                <a:tableStyleId>{00A15C55-8517-42AA-B614-E9B94910E393}</a:tableStyleId>
              </a:tblPr>
              <a:tblGrid>
                <a:gridCol w="960967">
                  <a:extLst>
                    <a:ext uri="{9D8B030D-6E8A-4147-A177-3AD203B41FA5}">
                      <a16:colId xmlns:a16="http://schemas.microsoft.com/office/drawing/2014/main" val="2262519076"/>
                    </a:ext>
                  </a:extLst>
                </a:gridCol>
                <a:gridCol w="4292600">
                  <a:extLst>
                    <a:ext uri="{9D8B030D-6E8A-4147-A177-3AD203B41FA5}">
                      <a16:colId xmlns:a16="http://schemas.microsoft.com/office/drawing/2014/main" val="1754964630"/>
                    </a:ext>
                  </a:extLst>
                </a:gridCol>
                <a:gridCol w="1706033">
                  <a:extLst>
                    <a:ext uri="{9D8B030D-6E8A-4147-A177-3AD203B41FA5}">
                      <a16:colId xmlns:a16="http://schemas.microsoft.com/office/drawing/2014/main" val="155383197"/>
                    </a:ext>
                  </a:extLst>
                </a:gridCol>
                <a:gridCol w="1178859">
                  <a:extLst>
                    <a:ext uri="{9D8B030D-6E8A-4147-A177-3AD203B41FA5}">
                      <a16:colId xmlns:a16="http://schemas.microsoft.com/office/drawing/2014/main" val="1420515753"/>
                    </a:ext>
                  </a:extLst>
                </a:gridCol>
              </a:tblGrid>
              <a:tr h="516794">
                <a:tc>
                  <a:txBody>
                    <a:bodyPr/>
                    <a:lstStyle/>
                    <a:p>
                      <a:pPr algn="ctr">
                        <a:lnSpc>
                          <a:spcPct val="120000"/>
                        </a:lnSpc>
                        <a:spcBef>
                          <a:spcPts val="0"/>
                        </a:spcBef>
                        <a:spcAft>
                          <a:spcPts val="0"/>
                        </a:spcAft>
                      </a:pPr>
                      <a:r>
                        <a:rPr lang="zh-CN" altLang="en-US" sz="1800" dirty="0">
                          <a:latin typeface="+mn-lt"/>
                          <a:ea typeface="+mn-ea"/>
                          <a:cs typeface="+mn-ea"/>
                          <a:sym typeface="+mn-lt"/>
                        </a:rPr>
                        <a:t>类型</a:t>
                      </a:r>
                    </a:p>
                  </a:txBody>
                  <a:tcPr anchor="ctr"/>
                </a:tc>
                <a:tc>
                  <a:txBody>
                    <a:bodyPr/>
                    <a:lstStyle/>
                    <a:p>
                      <a:pPr algn="ctr">
                        <a:lnSpc>
                          <a:spcPct val="120000"/>
                        </a:lnSpc>
                        <a:spcBef>
                          <a:spcPts val="0"/>
                        </a:spcBef>
                        <a:spcAft>
                          <a:spcPts val="0"/>
                        </a:spcAft>
                      </a:pPr>
                      <a:r>
                        <a:rPr lang="zh-CN" altLang="en-US" sz="1800" dirty="0">
                          <a:latin typeface="+mn-lt"/>
                          <a:ea typeface="+mn-ea"/>
                          <a:cs typeface="+mn-ea"/>
                          <a:sym typeface="+mn-lt"/>
                        </a:rPr>
                        <a:t>范围</a:t>
                      </a:r>
                    </a:p>
                  </a:txBody>
                  <a:tcPr anchor="ctr"/>
                </a:tc>
                <a:tc>
                  <a:txBody>
                    <a:bodyPr/>
                    <a:lstStyle/>
                    <a:p>
                      <a:pPr algn="ctr">
                        <a:lnSpc>
                          <a:spcPct val="120000"/>
                        </a:lnSpc>
                        <a:spcBef>
                          <a:spcPts val="0"/>
                        </a:spcBef>
                        <a:spcAft>
                          <a:spcPts val="0"/>
                        </a:spcAft>
                      </a:pPr>
                      <a:r>
                        <a:rPr lang="zh-CN" altLang="en-US" sz="1800" dirty="0">
                          <a:latin typeface="+mn-lt"/>
                          <a:ea typeface="+mn-ea"/>
                          <a:cs typeface="+mn-ea"/>
                          <a:sym typeface="+mn-lt"/>
                        </a:rPr>
                        <a:t>网络数</a:t>
                      </a:r>
                    </a:p>
                  </a:txBody>
                  <a:tcPr anchor="ctr"/>
                </a:tc>
                <a:tc>
                  <a:txBody>
                    <a:bodyPr/>
                    <a:lstStyle/>
                    <a:p>
                      <a:pPr algn="ctr">
                        <a:lnSpc>
                          <a:spcPct val="120000"/>
                        </a:lnSpc>
                        <a:spcBef>
                          <a:spcPts val="0"/>
                        </a:spcBef>
                        <a:spcAft>
                          <a:spcPts val="0"/>
                        </a:spcAft>
                      </a:pPr>
                      <a:r>
                        <a:rPr lang="zh-CN" altLang="en-US" sz="1800" dirty="0">
                          <a:latin typeface="+mn-lt"/>
                          <a:ea typeface="+mn-ea"/>
                          <a:cs typeface="+mn-ea"/>
                          <a:sym typeface="+mn-lt"/>
                        </a:rPr>
                        <a:t>每个网络主机数量</a:t>
                      </a:r>
                    </a:p>
                  </a:txBody>
                  <a:tcPr anchor="ctr"/>
                </a:tc>
                <a:extLst>
                  <a:ext uri="{0D108BD9-81ED-4DB2-BD59-A6C34878D82A}">
                    <a16:rowId xmlns:a16="http://schemas.microsoft.com/office/drawing/2014/main" val="2412462226"/>
                  </a:ext>
                </a:extLst>
              </a:tr>
              <a:tr h="299412">
                <a:tc>
                  <a:txBody>
                    <a:bodyPr/>
                    <a:lstStyle/>
                    <a:p>
                      <a:pPr algn="ctr">
                        <a:lnSpc>
                          <a:spcPct val="120000"/>
                        </a:lnSpc>
                        <a:spcBef>
                          <a:spcPts val="0"/>
                        </a:spcBef>
                        <a:spcAft>
                          <a:spcPts val="0"/>
                        </a:spcAft>
                      </a:pPr>
                      <a:r>
                        <a:rPr lang="en-US" altLang="zh-CN" sz="1800" dirty="0">
                          <a:latin typeface="+mn-lt"/>
                          <a:ea typeface="+mn-ea"/>
                          <a:cs typeface="+mn-ea"/>
                          <a:sym typeface="+mn-lt"/>
                        </a:rPr>
                        <a:t>A</a:t>
                      </a:r>
                      <a:endParaRPr lang="zh-CN" altLang="en-US" sz="1800" dirty="0">
                        <a:latin typeface="+mn-lt"/>
                        <a:ea typeface="+mn-ea"/>
                        <a:cs typeface="+mn-ea"/>
                        <a:sym typeface="+mn-lt"/>
                      </a:endParaRPr>
                    </a:p>
                  </a:txBody>
                  <a:tcPr/>
                </a:tc>
                <a:tc>
                  <a:txBody>
                    <a:bodyPr/>
                    <a:lstStyle/>
                    <a:p>
                      <a:pPr>
                        <a:lnSpc>
                          <a:spcPct val="120000"/>
                        </a:lnSpc>
                        <a:spcBef>
                          <a:spcPts val="0"/>
                        </a:spcBef>
                        <a:spcAft>
                          <a:spcPts val="0"/>
                        </a:spcAft>
                      </a:pPr>
                      <a:r>
                        <a:rPr lang="en-US" altLang="zh-CN" sz="1800" dirty="0">
                          <a:latin typeface="+mn-lt"/>
                          <a:ea typeface="+mn-ea"/>
                          <a:cs typeface="+mn-ea"/>
                          <a:sym typeface="+mn-lt"/>
                        </a:rPr>
                        <a:t>0.0.0.0     – 127.255.255.255  </a:t>
                      </a:r>
                      <a:endParaRPr lang="zh-CN" altLang="en-US" sz="18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1800" dirty="0">
                          <a:latin typeface="+mn-lt"/>
                          <a:ea typeface="+mn-ea"/>
                          <a:cs typeface="+mn-ea"/>
                          <a:sym typeface="+mn-lt"/>
                        </a:rPr>
                        <a:t>2</a:t>
                      </a:r>
                      <a:r>
                        <a:rPr lang="en-US" altLang="zh-CN" sz="1800" baseline="30000" dirty="0">
                          <a:latin typeface="+mn-lt"/>
                          <a:ea typeface="+mn-ea"/>
                          <a:cs typeface="+mn-ea"/>
                          <a:sym typeface="+mn-lt"/>
                        </a:rPr>
                        <a:t>7</a:t>
                      </a:r>
                      <a:r>
                        <a:rPr lang="en-US" altLang="zh-CN" sz="1800" dirty="0">
                          <a:latin typeface="+mn-lt"/>
                          <a:ea typeface="+mn-ea"/>
                          <a:cs typeface="+mn-ea"/>
                          <a:sym typeface="+mn-lt"/>
                        </a:rPr>
                        <a:t> - 2</a:t>
                      </a:r>
                      <a:endParaRPr lang="zh-CN" altLang="en-US" sz="18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1800" dirty="0">
                          <a:solidFill>
                            <a:srgbClr val="FF0000"/>
                          </a:solidFill>
                          <a:latin typeface="+mn-lt"/>
                          <a:ea typeface="+mn-ea"/>
                          <a:cs typeface="+mn-ea"/>
                          <a:sym typeface="+mn-lt"/>
                        </a:rPr>
                        <a:t>&gt; 1.6</a:t>
                      </a:r>
                      <a:r>
                        <a:rPr lang="zh-CN" altLang="en-US" sz="1800" dirty="0">
                          <a:solidFill>
                            <a:srgbClr val="FF0000"/>
                          </a:solidFill>
                          <a:latin typeface="+mn-lt"/>
                          <a:ea typeface="+mn-ea"/>
                          <a:cs typeface="+mn-ea"/>
                          <a:sym typeface="+mn-lt"/>
                        </a:rPr>
                        <a:t>千万</a:t>
                      </a:r>
                    </a:p>
                  </a:txBody>
                  <a:tcPr/>
                </a:tc>
                <a:extLst>
                  <a:ext uri="{0D108BD9-81ED-4DB2-BD59-A6C34878D82A}">
                    <a16:rowId xmlns:a16="http://schemas.microsoft.com/office/drawing/2014/main" val="4156955921"/>
                  </a:ext>
                </a:extLst>
              </a:tr>
              <a:tr h="299412">
                <a:tc>
                  <a:txBody>
                    <a:bodyPr/>
                    <a:lstStyle/>
                    <a:p>
                      <a:pPr algn="ctr">
                        <a:lnSpc>
                          <a:spcPct val="120000"/>
                        </a:lnSpc>
                        <a:spcBef>
                          <a:spcPts val="0"/>
                        </a:spcBef>
                        <a:spcAft>
                          <a:spcPts val="0"/>
                        </a:spcAft>
                      </a:pPr>
                      <a:r>
                        <a:rPr lang="en-US" altLang="zh-CN" sz="1800" dirty="0">
                          <a:latin typeface="+mn-lt"/>
                          <a:ea typeface="+mn-ea"/>
                          <a:cs typeface="+mn-ea"/>
                          <a:sym typeface="+mn-lt"/>
                        </a:rPr>
                        <a:t>B</a:t>
                      </a:r>
                      <a:endParaRPr lang="zh-CN" altLang="en-US" sz="1800" dirty="0">
                        <a:latin typeface="+mn-lt"/>
                        <a:ea typeface="+mn-ea"/>
                        <a:cs typeface="+mn-ea"/>
                        <a:sym typeface="+mn-lt"/>
                      </a:endParaRPr>
                    </a:p>
                  </a:txBody>
                  <a:tcPr/>
                </a:tc>
                <a:tc>
                  <a:txBody>
                    <a:bodyPr/>
                    <a:lstStyle/>
                    <a:p>
                      <a:pPr>
                        <a:lnSpc>
                          <a:spcPct val="120000"/>
                        </a:lnSpc>
                        <a:spcBef>
                          <a:spcPts val="0"/>
                        </a:spcBef>
                        <a:spcAft>
                          <a:spcPts val="0"/>
                        </a:spcAft>
                      </a:pPr>
                      <a:r>
                        <a:rPr lang="en-US" altLang="zh-CN" sz="1800" dirty="0">
                          <a:latin typeface="+mn-lt"/>
                          <a:ea typeface="+mn-ea"/>
                          <a:cs typeface="+mn-ea"/>
                          <a:sym typeface="+mn-lt"/>
                        </a:rPr>
                        <a:t>128.0.0.0 – 191.255.255.255</a:t>
                      </a:r>
                      <a:endParaRPr lang="zh-CN" altLang="en-US" sz="18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1800" dirty="0">
                          <a:latin typeface="+mn-lt"/>
                          <a:ea typeface="+mn-ea"/>
                          <a:cs typeface="+mn-ea"/>
                          <a:sym typeface="+mn-lt"/>
                        </a:rPr>
                        <a:t>2</a:t>
                      </a:r>
                      <a:r>
                        <a:rPr lang="en-US" altLang="zh-CN" sz="1800" baseline="30000" dirty="0">
                          <a:latin typeface="+mn-lt"/>
                          <a:ea typeface="+mn-ea"/>
                          <a:cs typeface="+mn-ea"/>
                          <a:sym typeface="+mn-lt"/>
                        </a:rPr>
                        <a:t>14</a:t>
                      </a:r>
                      <a:endParaRPr lang="zh-CN" altLang="en-US" sz="18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1800" dirty="0">
                          <a:latin typeface="+mn-lt"/>
                          <a:ea typeface="+mn-ea"/>
                          <a:cs typeface="+mn-ea"/>
                          <a:sym typeface="+mn-lt"/>
                        </a:rPr>
                        <a:t>2</a:t>
                      </a:r>
                      <a:r>
                        <a:rPr lang="en-US" altLang="zh-CN" sz="1800" baseline="30000" dirty="0">
                          <a:latin typeface="+mn-lt"/>
                          <a:ea typeface="+mn-ea"/>
                          <a:cs typeface="+mn-ea"/>
                          <a:sym typeface="+mn-lt"/>
                        </a:rPr>
                        <a:t>16</a:t>
                      </a:r>
                      <a:r>
                        <a:rPr lang="en-US" altLang="zh-CN" sz="1800" dirty="0">
                          <a:latin typeface="+mn-lt"/>
                          <a:ea typeface="+mn-ea"/>
                          <a:cs typeface="+mn-ea"/>
                          <a:sym typeface="+mn-lt"/>
                        </a:rPr>
                        <a:t> - 2</a:t>
                      </a:r>
                      <a:endParaRPr lang="zh-CN" altLang="en-US" sz="1800" dirty="0">
                        <a:latin typeface="+mn-lt"/>
                        <a:ea typeface="+mn-ea"/>
                        <a:cs typeface="+mn-ea"/>
                        <a:sym typeface="+mn-lt"/>
                      </a:endParaRPr>
                    </a:p>
                  </a:txBody>
                  <a:tcPr/>
                </a:tc>
                <a:extLst>
                  <a:ext uri="{0D108BD9-81ED-4DB2-BD59-A6C34878D82A}">
                    <a16:rowId xmlns:a16="http://schemas.microsoft.com/office/drawing/2014/main" val="3481775145"/>
                  </a:ext>
                </a:extLst>
              </a:tr>
              <a:tr h="299412">
                <a:tc>
                  <a:txBody>
                    <a:bodyPr/>
                    <a:lstStyle/>
                    <a:p>
                      <a:pPr algn="ctr">
                        <a:lnSpc>
                          <a:spcPct val="120000"/>
                        </a:lnSpc>
                        <a:spcBef>
                          <a:spcPts val="0"/>
                        </a:spcBef>
                        <a:spcAft>
                          <a:spcPts val="0"/>
                        </a:spcAft>
                      </a:pPr>
                      <a:r>
                        <a:rPr lang="en-US" altLang="zh-CN" sz="1800" dirty="0">
                          <a:latin typeface="+mn-lt"/>
                          <a:ea typeface="+mn-ea"/>
                          <a:cs typeface="+mn-ea"/>
                          <a:sym typeface="+mn-lt"/>
                        </a:rPr>
                        <a:t>C</a:t>
                      </a:r>
                      <a:endParaRPr lang="zh-CN" altLang="en-US" sz="1800" dirty="0">
                        <a:latin typeface="+mn-lt"/>
                        <a:ea typeface="+mn-ea"/>
                        <a:cs typeface="+mn-ea"/>
                        <a:sym typeface="+mn-lt"/>
                      </a:endParaRPr>
                    </a:p>
                  </a:txBody>
                  <a:tcPr/>
                </a:tc>
                <a:tc>
                  <a:txBody>
                    <a:bodyPr/>
                    <a:lstStyle/>
                    <a:p>
                      <a:pPr>
                        <a:lnSpc>
                          <a:spcPct val="120000"/>
                        </a:lnSpc>
                        <a:spcBef>
                          <a:spcPts val="0"/>
                        </a:spcBef>
                        <a:spcAft>
                          <a:spcPts val="0"/>
                        </a:spcAft>
                      </a:pPr>
                      <a:r>
                        <a:rPr lang="en-US" altLang="zh-CN" sz="1800" dirty="0">
                          <a:latin typeface="+mn-lt"/>
                          <a:ea typeface="+mn-ea"/>
                          <a:cs typeface="+mn-ea"/>
                          <a:sym typeface="+mn-lt"/>
                        </a:rPr>
                        <a:t>192.0.0.0 – 223.255.255.255</a:t>
                      </a:r>
                      <a:endParaRPr lang="zh-CN" altLang="en-US" sz="18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1800" dirty="0">
                          <a:latin typeface="+mn-lt"/>
                          <a:ea typeface="+mn-ea"/>
                          <a:cs typeface="+mn-ea"/>
                          <a:sym typeface="+mn-lt"/>
                        </a:rPr>
                        <a:t>2</a:t>
                      </a:r>
                      <a:r>
                        <a:rPr lang="en-US" altLang="zh-CN" sz="1800" baseline="30000" dirty="0">
                          <a:latin typeface="+mn-lt"/>
                          <a:ea typeface="+mn-ea"/>
                          <a:cs typeface="+mn-ea"/>
                          <a:sym typeface="+mn-lt"/>
                        </a:rPr>
                        <a:t>21</a:t>
                      </a:r>
                      <a:endParaRPr lang="zh-CN" altLang="en-US" sz="1800" dirty="0">
                        <a:latin typeface="+mn-lt"/>
                        <a:ea typeface="+mn-ea"/>
                        <a:cs typeface="+mn-ea"/>
                        <a:sym typeface="+mn-lt"/>
                      </a:endParaRPr>
                    </a:p>
                  </a:txBody>
                  <a:tcPr/>
                </a:tc>
                <a:tc>
                  <a:txBody>
                    <a:bodyPr/>
                    <a:lstStyle/>
                    <a:p>
                      <a:pPr algn="ctr">
                        <a:lnSpc>
                          <a:spcPct val="120000"/>
                        </a:lnSpc>
                        <a:spcBef>
                          <a:spcPts val="0"/>
                        </a:spcBef>
                        <a:spcAft>
                          <a:spcPts val="0"/>
                        </a:spcAft>
                      </a:pPr>
                      <a:r>
                        <a:rPr lang="en-US" altLang="zh-CN" sz="1800" dirty="0">
                          <a:latin typeface="+mn-lt"/>
                          <a:ea typeface="+mn-ea"/>
                          <a:cs typeface="+mn-ea"/>
                          <a:sym typeface="+mn-lt"/>
                        </a:rPr>
                        <a:t>2</a:t>
                      </a:r>
                      <a:r>
                        <a:rPr lang="en-US" altLang="zh-CN" sz="1800" baseline="30000" dirty="0">
                          <a:latin typeface="+mn-lt"/>
                          <a:ea typeface="+mn-ea"/>
                          <a:cs typeface="+mn-ea"/>
                          <a:sym typeface="+mn-lt"/>
                        </a:rPr>
                        <a:t>8</a:t>
                      </a:r>
                      <a:r>
                        <a:rPr lang="en-US" altLang="zh-CN" sz="1800" dirty="0">
                          <a:latin typeface="+mn-lt"/>
                          <a:ea typeface="+mn-ea"/>
                          <a:cs typeface="+mn-ea"/>
                          <a:sym typeface="+mn-lt"/>
                        </a:rPr>
                        <a:t> - 2</a:t>
                      </a:r>
                      <a:endParaRPr lang="zh-CN" altLang="en-US" sz="1800" dirty="0">
                        <a:latin typeface="+mn-lt"/>
                        <a:ea typeface="+mn-ea"/>
                        <a:cs typeface="+mn-ea"/>
                        <a:sym typeface="+mn-lt"/>
                      </a:endParaRPr>
                    </a:p>
                  </a:txBody>
                  <a:tcPr/>
                </a:tc>
                <a:extLst>
                  <a:ext uri="{0D108BD9-81ED-4DB2-BD59-A6C34878D82A}">
                    <a16:rowId xmlns:a16="http://schemas.microsoft.com/office/drawing/2014/main" val="2540567442"/>
                  </a:ext>
                </a:extLst>
              </a:tr>
              <a:tr h="299412">
                <a:tc>
                  <a:txBody>
                    <a:bodyPr/>
                    <a:lstStyle/>
                    <a:p>
                      <a:pPr algn="ctr">
                        <a:lnSpc>
                          <a:spcPct val="120000"/>
                        </a:lnSpc>
                        <a:spcBef>
                          <a:spcPts val="0"/>
                        </a:spcBef>
                        <a:spcAft>
                          <a:spcPts val="0"/>
                        </a:spcAft>
                      </a:pPr>
                      <a:r>
                        <a:rPr lang="en-US" altLang="zh-CN" sz="1800" dirty="0">
                          <a:latin typeface="+mn-lt"/>
                          <a:ea typeface="+mn-ea"/>
                          <a:cs typeface="+mn-ea"/>
                          <a:sym typeface="+mn-lt"/>
                        </a:rPr>
                        <a:t>D</a:t>
                      </a:r>
                      <a:endParaRPr lang="zh-CN" altLang="en-US" sz="1800" dirty="0">
                        <a:latin typeface="+mn-lt"/>
                        <a:ea typeface="+mn-ea"/>
                        <a:cs typeface="+mn-ea"/>
                        <a:sym typeface="+mn-lt"/>
                      </a:endParaRPr>
                    </a:p>
                  </a:txBody>
                  <a:tcPr/>
                </a:tc>
                <a:tc>
                  <a:txBody>
                    <a:bodyPr/>
                    <a:lstStyle/>
                    <a:p>
                      <a:pPr>
                        <a:lnSpc>
                          <a:spcPct val="120000"/>
                        </a:lnSpc>
                        <a:spcBef>
                          <a:spcPts val="0"/>
                        </a:spcBef>
                        <a:spcAft>
                          <a:spcPts val="0"/>
                        </a:spcAft>
                      </a:pPr>
                      <a:r>
                        <a:rPr lang="en-US" altLang="zh-CN" sz="1800" dirty="0">
                          <a:latin typeface="+mn-lt"/>
                          <a:ea typeface="+mn-ea"/>
                          <a:cs typeface="+mn-ea"/>
                          <a:sym typeface="+mn-lt"/>
                        </a:rPr>
                        <a:t>224.0.0.0 – 239.255.255.255</a:t>
                      </a:r>
                      <a:endParaRPr lang="zh-CN" altLang="en-US" sz="1800" dirty="0">
                        <a:latin typeface="+mn-lt"/>
                        <a:ea typeface="+mn-ea"/>
                        <a:cs typeface="+mn-ea"/>
                        <a:sym typeface="+mn-lt"/>
                      </a:endParaRPr>
                    </a:p>
                  </a:txBody>
                  <a:tcPr/>
                </a:tc>
                <a:tc>
                  <a:txBody>
                    <a:bodyPr/>
                    <a:lstStyle/>
                    <a:p>
                      <a:pPr algn="ctr">
                        <a:lnSpc>
                          <a:spcPct val="120000"/>
                        </a:lnSpc>
                        <a:spcBef>
                          <a:spcPts val="0"/>
                        </a:spcBef>
                        <a:spcAft>
                          <a:spcPts val="0"/>
                        </a:spcAft>
                      </a:pPr>
                      <a:endParaRPr lang="zh-CN" altLang="en-US" sz="1800" dirty="0">
                        <a:latin typeface="+mn-lt"/>
                        <a:ea typeface="+mn-ea"/>
                        <a:cs typeface="+mn-ea"/>
                        <a:sym typeface="+mn-lt"/>
                      </a:endParaRPr>
                    </a:p>
                  </a:txBody>
                  <a:tcPr/>
                </a:tc>
                <a:tc>
                  <a:txBody>
                    <a:bodyPr/>
                    <a:lstStyle/>
                    <a:p>
                      <a:pPr algn="ctr">
                        <a:lnSpc>
                          <a:spcPct val="120000"/>
                        </a:lnSpc>
                        <a:spcBef>
                          <a:spcPts val="0"/>
                        </a:spcBef>
                        <a:spcAft>
                          <a:spcPts val="0"/>
                        </a:spcAft>
                      </a:pPr>
                      <a:endParaRPr lang="zh-CN" altLang="en-US" sz="1800" dirty="0">
                        <a:latin typeface="+mn-lt"/>
                        <a:ea typeface="+mn-ea"/>
                        <a:cs typeface="+mn-ea"/>
                        <a:sym typeface="+mn-lt"/>
                      </a:endParaRPr>
                    </a:p>
                  </a:txBody>
                  <a:tcPr/>
                </a:tc>
                <a:extLst>
                  <a:ext uri="{0D108BD9-81ED-4DB2-BD59-A6C34878D82A}">
                    <a16:rowId xmlns:a16="http://schemas.microsoft.com/office/drawing/2014/main" val="1482573377"/>
                  </a:ext>
                </a:extLst>
              </a:tr>
              <a:tr h="299412">
                <a:tc>
                  <a:txBody>
                    <a:bodyPr/>
                    <a:lstStyle/>
                    <a:p>
                      <a:pPr algn="ctr">
                        <a:lnSpc>
                          <a:spcPct val="120000"/>
                        </a:lnSpc>
                        <a:spcBef>
                          <a:spcPts val="0"/>
                        </a:spcBef>
                        <a:spcAft>
                          <a:spcPts val="0"/>
                        </a:spcAft>
                      </a:pPr>
                      <a:r>
                        <a:rPr lang="en-US" altLang="zh-CN" sz="1800" dirty="0">
                          <a:latin typeface="+mn-lt"/>
                          <a:ea typeface="+mn-ea"/>
                          <a:cs typeface="+mn-ea"/>
                          <a:sym typeface="+mn-lt"/>
                        </a:rPr>
                        <a:t>E</a:t>
                      </a:r>
                      <a:endParaRPr lang="zh-CN" altLang="en-US" sz="1800" dirty="0">
                        <a:latin typeface="+mn-lt"/>
                        <a:ea typeface="+mn-ea"/>
                        <a:cs typeface="+mn-ea"/>
                        <a:sym typeface="+mn-lt"/>
                      </a:endParaRPr>
                    </a:p>
                  </a:txBody>
                  <a:tcPr/>
                </a:tc>
                <a:tc>
                  <a:txBody>
                    <a:bodyPr/>
                    <a:lstStyle/>
                    <a:p>
                      <a:pPr>
                        <a:lnSpc>
                          <a:spcPct val="120000"/>
                        </a:lnSpc>
                        <a:spcBef>
                          <a:spcPts val="0"/>
                        </a:spcBef>
                        <a:spcAft>
                          <a:spcPts val="0"/>
                        </a:spcAft>
                      </a:pPr>
                      <a:r>
                        <a:rPr lang="en-US" altLang="zh-CN" sz="1800" dirty="0">
                          <a:latin typeface="+mn-lt"/>
                          <a:ea typeface="+mn-ea"/>
                          <a:cs typeface="+mn-ea"/>
                          <a:sym typeface="+mn-lt"/>
                        </a:rPr>
                        <a:t>240.0.0.0 – 247.255.255.255</a:t>
                      </a:r>
                      <a:endParaRPr lang="zh-CN" altLang="en-US" sz="1800" dirty="0">
                        <a:latin typeface="+mn-lt"/>
                        <a:ea typeface="+mn-ea"/>
                        <a:cs typeface="+mn-ea"/>
                        <a:sym typeface="+mn-lt"/>
                      </a:endParaRPr>
                    </a:p>
                  </a:txBody>
                  <a:tcPr/>
                </a:tc>
                <a:tc>
                  <a:txBody>
                    <a:bodyPr/>
                    <a:lstStyle/>
                    <a:p>
                      <a:pPr algn="ctr">
                        <a:lnSpc>
                          <a:spcPct val="120000"/>
                        </a:lnSpc>
                        <a:spcBef>
                          <a:spcPts val="0"/>
                        </a:spcBef>
                        <a:spcAft>
                          <a:spcPts val="0"/>
                        </a:spcAft>
                      </a:pPr>
                      <a:endParaRPr lang="zh-CN" altLang="en-US" sz="1800">
                        <a:latin typeface="+mn-lt"/>
                        <a:ea typeface="+mn-ea"/>
                        <a:cs typeface="+mn-ea"/>
                        <a:sym typeface="+mn-lt"/>
                      </a:endParaRPr>
                    </a:p>
                  </a:txBody>
                  <a:tcPr/>
                </a:tc>
                <a:tc>
                  <a:txBody>
                    <a:bodyPr/>
                    <a:lstStyle/>
                    <a:p>
                      <a:pPr algn="ctr">
                        <a:lnSpc>
                          <a:spcPct val="120000"/>
                        </a:lnSpc>
                        <a:spcBef>
                          <a:spcPts val="0"/>
                        </a:spcBef>
                        <a:spcAft>
                          <a:spcPts val="0"/>
                        </a:spcAft>
                      </a:pPr>
                      <a:endParaRPr lang="zh-CN" altLang="en-US" sz="1800" dirty="0">
                        <a:latin typeface="+mn-lt"/>
                        <a:ea typeface="+mn-ea"/>
                        <a:cs typeface="+mn-ea"/>
                        <a:sym typeface="+mn-lt"/>
                      </a:endParaRPr>
                    </a:p>
                  </a:txBody>
                  <a:tcPr/>
                </a:tc>
                <a:extLst>
                  <a:ext uri="{0D108BD9-81ED-4DB2-BD59-A6C34878D82A}">
                    <a16:rowId xmlns:a16="http://schemas.microsoft.com/office/drawing/2014/main" val="2226746065"/>
                  </a:ext>
                </a:extLst>
              </a:tr>
              <a:tr h="299412">
                <a:tc>
                  <a:txBody>
                    <a:bodyPr/>
                    <a:lstStyle/>
                    <a:p>
                      <a:pPr algn="ctr">
                        <a:lnSpc>
                          <a:spcPct val="120000"/>
                        </a:lnSpc>
                        <a:spcBef>
                          <a:spcPts val="0"/>
                        </a:spcBef>
                        <a:spcAft>
                          <a:spcPts val="0"/>
                        </a:spcAft>
                      </a:pPr>
                      <a:endParaRPr lang="zh-CN" altLang="en-US" sz="1800" dirty="0">
                        <a:latin typeface="+mn-lt"/>
                        <a:ea typeface="+mn-ea"/>
                        <a:cs typeface="+mn-ea"/>
                        <a:sym typeface="+mn-lt"/>
                      </a:endParaRPr>
                    </a:p>
                  </a:txBody>
                  <a:tcPr/>
                </a:tc>
                <a:tc>
                  <a:txBody>
                    <a:bodyPr/>
                    <a:lstStyle/>
                    <a:p>
                      <a:pPr>
                        <a:lnSpc>
                          <a:spcPct val="120000"/>
                        </a:lnSpc>
                        <a:spcBef>
                          <a:spcPts val="0"/>
                        </a:spcBef>
                        <a:spcAft>
                          <a:spcPts val="0"/>
                        </a:spcAft>
                      </a:pPr>
                      <a:endParaRPr lang="zh-CN" altLang="en-US" sz="1800">
                        <a:latin typeface="+mn-lt"/>
                        <a:ea typeface="+mn-ea"/>
                        <a:cs typeface="+mn-ea"/>
                        <a:sym typeface="+mn-lt"/>
                      </a:endParaRPr>
                    </a:p>
                  </a:txBody>
                  <a:tcPr/>
                </a:tc>
                <a:tc>
                  <a:txBody>
                    <a:bodyPr/>
                    <a:lstStyle/>
                    <a:p>
                      <a:pPr algn="ctr">
                        <a:lnSpc>
                          <a:spcPct val="120000"/>
                        </a:lnSpc>
                        <a:spcBef>
                          <a:spcPts val="0"/>
                        </a:spcBef>
                        <a:spcAft>
                          <a:spcPts val="0"/>
                        </a:spcAft>
                      </a:pPr>
                      <a:r>
                        <a:rPr lang="en-US" altLang="zh-CN" sz="1800" dirty="0">
                          <a:solidFill>
                            <a:srgbClr val="FF0000"/>
                          </a:solidFill>
                          <a:latin typeface="+mn-lt"/>
                          <a:ea typeface="+mn-ea"/>
                          <a:cs typeface="+mn-ea"/>
                          <a:sym typeface="+mn-lt"/>
                        </a:rPr>
                        <a:t>&gt;2</a:t>
                      </a:r>
                      <a:r>
                        <a:rPr lang="zh-CN" altLang="en-US" sz="1800" dirty="0">
                          <a:solidFill>
                            <a:srgbClr val="FF0000"/>
                          </a:solidFill>
                          <a:latin typeface="+mn-lt"/>
                          <a:ea typeface="+mn-ea"/>
                          <a:cs typeface="+mn-ea"/>
                          <a:sym typeface="+mn-lt"/>
                        </a:rPr>
                        <a:t>百万</a:t>
                      </a:r>
                    </a:p>
                  </a:txBody>
                  <a:tcPr/>
                </a:tc>
                <a:tc>
                  <a:txBody>
                    <a:bodyPr/>
                    <a:lstStyle/>
                    <a:p>
                      <a:pPr algn="ctr">
                        <a:lnSpc>
                          <a:spcPct val="120000"/>
                        </a:lnSpc>
                        <a:spcBef>
                          <a:spcPts val="0"/>
                        </a:spcBef>
                        <a:spcAft>
                          <a:spcPts val="0"/>
                        </a:spcAft>
                      </a:pPr>
                      <a:endParaRPr lang="zh-CN" altLang="en-US" sz="1800" dirty="0">
                        <a:latin typeface="+mn-lt"/>
                        <a:ea typeface="+mn-ea"/>
                        <a:cs typeface="+mn-ea"/>
                        <a:sym typeface="+mn-lt"/>
                      </a:endParaRPr>
                    </a:p>
                  </a:txBody>
                  <a:tcPr/>
                </a:tc>
                <a:extLst>
                  <a:ext uri="{0D108BD9-81ED-4DB2-BD59-A6C34878D82A}">
                    <a16:rowId xmlns:a16="http://schemas.microsoft.com/office/drawing/2014/main" val="3016271717"/>
                  </a:ext>
                </a:extLst>
              </a:tr>
            </a:tbl>
          </a:graphicData>
        </a:graphic>
      </p:graphicFrame>
    </p:spTree>
    <p:extLst>
      <p:ext uri="{BB962C8B-B14F-4D97-AF65-F5344CB8AC3E}">
        <p14:creationId xmlns:p14="http://schemas.microsoft.com/office/powerpoint/2010/main" val="27869574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rrcy3jt4">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headEnd type="stealth" w="sm" len="med"/>
        </a:ln>
      </a:spPr>
      <a:bodyPr vert="vert270" rtlCol="0" anchor="ctr"/>
      <a:lstStyle>
        <a:defPPr algn="ctr">
          <a:defRPr dirty="0" smtClean="0"/>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31003</Words>
  <Application>Microsoft Office PowerPoint</Application>
  <PresentationFormat>宽屏</PresentationFormat>
  <Paragraphs>5227</Paragraphs>
  <Slides>301</Slides>
  <Notes>77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301</vt:i4>
      </vt:variant>
    </vt:vector>
  </HeadingPairs>
  <TitlesOfParts>
    <vt:vector size="312" baseType="lpstr">
      <vt:lpstr>Huawei Sans</vt:lpstr>
      <vt:lpstr>等线</vt:lpstr>
      <vt:lpstr>方正兰亭黑简体</vt:lpstr>
      <vt:lpstr>宋体</vt:lpstr>
      <vt:lpstr>微软雅黑</vt:lpstr>
      <vt:lpstr>Arial</vt:lpstr>
      <vt:lpstr>Calibri</vt:lpstr>
      <vt:lpstr>Symbol</vt:lpstr>
      <vt:lpstr>Times New Roman</vt:lpstr>
      <vt:lpstr>Wingdings</vt:lpstr>
      <vt:lpstr>Designed by iSlide</vt:lpstr>
      <vt:lpstr>计算机网络           第五章网络层</vt:lpstr>
      <vt:lpstr>PowerPoint 演示文稿</vt:lpstr>
      <vt:lpstr>PowerPoint 演示文稿</vt:lpstr>
      <vt:lpstr>网络层基本功能</vt:lpstr>
      <vt:lpstr>网络层服务模型</vt:lpstr>
      <vt:lpstr>网络层服务模型</vt:lpstr>
      <vt:lpstr>IP层为何选择面向无连接的服务（面向无连接服务的好处）</vt:lpstr>
      <vt:lpstr>网络互联设备</vt:lpstr>
      <vt:lpstr>网络层互联设备 –三层交换机（Switch）</vt:lpstr>
      <vt:lpstr>网络层互联设备 – 路由器（Router）</vt:lpstr>
      <vt:lpstr>网络设备互连示例</vt:lpstr>
      <vt:lpstr>距离向量路由算法</vt:lpstr>
      <vt:lpstr>距离向量路由算法实例</vt:lpstr>
      <vt:lpstr>距离矢量路由算法实例</vt:lpstr>
      <vt:lpstr>距离向量路由算法实例</vt:lpstr>
      <vt:lpstr>链路状态路由算法</vt:lpstr>
      <vt:lpstr>链路状态路由协议的步骤</vt:lpstr>
      <vt:lpstr>LSDB与SPF(Shortest Path First)</vt:lpstr>
      <vt:lpstr>共享链路状态信息</vt:lpstr>
      <vt:lpstr>计算最小生成树 – Dijkstra算法</vt:lpstr>
      <vt:lpstr>计算最小生成树 – Dijkstra算法</vt:lpstr>
      <vt:lpstr>Dijkstra算法示例</vt:lpstr>
      <vt:lpstr>Dijkstra算法示例</vt:lpstr>
      <vt:lpstr>Dijkstra算法示例</vt:lpstr>
      <vt:lpstr>Dijkstra算法示例</vt:lpstr>
      <vt:lpstr>Dijkstra算法示例</vt:lpstr>
      <vt:lpstr>为什么要QoS（Quality of Service – 服务质量）</vt:lpstr>
      <vt:lpstr>QoS度量指标</vt:lpstr>
      <vt:lpstr>路由器中的QoS模型</vt:lpstr>
      <vt:lpstr>QoS服务模型</vt:lpstr>
      <vt:lpstr>QoS服务模型 – Best-Effort服务模型</vt:lpstr>
      <vt:lpstr>QoS服务模型 – IntServ模型</vt:lpstr>
      <vt:lpstr>QoS服务模型 – DiffServ模型</vt:lpstr>
      <vt:lpstr>QoS保障技术 – 拥塞控制和流量控制</vt:lpstr>
      <vt:lpstr>拥塞控制</vt:lpstr>
      <vt:lpstr>拥塞对系统的影响</vt:lpstr>
      <vt:lpstr>控制拥塞的方法(1)</vt:lpstr>
      <vt:lpstr>控制拥塞的方法(2)</vt:lpstr>
      <vt:lpstr>拥塞控制 – 尾丢弃算法</vt:lpstr>
      <vt:lpstr>拥塞控制 – 随机早期检测（RED）</vt:lpstr>
      <vt:lpstr>RED将到达队列划分成为三个区域</vt:lpstr>
      <vt:lpstr>RED的丢弃概率</vt:lpstr>
      <vt:lpstr>流量监管与整形的令牌桶算法原理</vt:lpstr>
      <vt:lpstr>流量监管与整形的令牌桶算法</vt:lpstr>
      <vt:lpstr>流量监管 vs 流量整形</vt:lpstr>
      <vt:lpstr>如何实现拥塞避免 – 常用算法</vt:lpstr>
      <vt:lpstr>如何实现拥塞管理 – PQ队列调度</vt:lpstr>
      <vt:lpstr>流量控制</vt:lpstr>
      <vt:lpstr>流量控制层次</vt:lpstr>
      <vt:lpstr>主机和源节点间的流量控制</vt:lpstr>
      <vt:lpstr>源节点和目的节点之间的流量控制</vt:lpstr>
      <vt:lpstr>存储转发死锁</vt:lpstr>
      <vt:lpstr>PowerPoint 演示文稿</vt:lpstr>
      <vt:lpstr>网络层协议概览</vt:lpstr>
      <vt:lpstr>网络层协议介绍</vt:lpstr>
      <vt:lpstr>网络层数据与控制平面协议</vt:lpstr>
      <vt:lpstr>网络层数据平面如何识别一台主机？</vt:lpstr>
      <vt:lpstr>IP地址</vt:lpstr>
      <vt:lpstr>IP地址的分类</vt:lpstr>
      <vt:lpstr>IP地址的分类</vt:lpstr>
      <vt:lpstr>IP地址的表示方法</vt:lpstr>
      <vt:lpstr>各类IP地址的范围</vt:lpstr>
      <vt:lpstr>特殊的IP地址</vt:lpstr>
      <vt:lpstr>特殊的IP地址</vt:lpstr>
      <vt:lpstr>特殊的IP地址</vt:lpstr>
      <vt:lpstr>网络中IP地址使用示例</vt:lpstr>
      <vt:lpstr>IP网络地址如何分配</vt:lpstr>
      <vt:lpstr>IP报文格式</vt:lpstr>
      <vt:lpstr>IP报文格式</vt:lpstr>
      <vt:lpstr>IP报文格式</vt:lpstr>
      <vt:lpstr>IP报文格式</vt:lpstr>
      <vt:lpstr>IP报文格式</vt:lpstr>
      <vt:lpstr>IP报文格式</vt:lpstr>
      <vt:lpstr>IP报文格式</vt:lpstr>
      <vt:lpstr>数据报分段示例</vt:lpstr>
      <vt:lpstr>分片后有关字段的变化</vt:lpstr>
      <vt:lpstr>IP报文格式</vt:lpstr>
      <vt:lpstr>IP报文格式</vt:lpstr>
      <vt:lpstr>IP报文格式</vt:lpstr>
      <vt:lpstr>16位反码求和的算法</vt:lpstr>
      <vt:lpstr>IP报文格式</vt:lpstr>
      <vt:lpstr>IP报文格式</vt:lpstr>
      <vt:lpstr>如何给主机配置IP地址</vt:lpstr>
      <vt:lpstr>静态配置主机IP地址（Linux）</vt:lpstr>
      <vt:lpstr>动态配置IP地址协议</vt:lpstr>
      <vt:lpstr>DHCP协议</vt:lpstr>
      <vt:lpstr>DHCP工作原理</vt:lpstr>
      <vt:lpstr>DHCP工作原理 – 跨网段</vt:lpstr>
      <vt:lpstr>DHCP的IP地址分配机制</vt:lpstr>
      <vt:lpstr>DHCP报文格式</vt:lpstr>
      <vt:lpstr>DHCP工作过程</vt:lpstr>
      <vt:lpstr>DHCP客户端首次接入网络的工作过程</vt:lpstr>
      <vt:lpstr>DHCP客户端首次接入网络的工作过程</vt:lpstr>
      <vt:lpstr>DHCP客户端首次接入网络的工作过程</vt:lpstr>
      <vt:lpstr>DHCP客户端首次接入网络的工作过程</vt:lpstr>
      <vt:lpstr>DHCP客户端更新租期的工作过程</vt:lpstr>
      <vt:lpstr>DHCP客户端更新租期的工作过程</vt:lpstr>
      <vt:lpstr>DHCP客户端释放IP地址的工作过程</vt:lpstr>
      <vt:lpstr>早期IP地址的分类设计缺陷</vt:lpstr>
      <vt:lpstr>为什么要划分子网</vt:lpstr>
      <vt:lpstr>子网编址</vt:lpstr>
      <vt:lpstr>子网掩码</vt:lpstr>
      <vt:lpstr>子网掩码的应用</vt:lpstr>
      <vt:lpstr>IP地址和子网掩码</vt:lpstr>
      <vt:lpstr>IP地址和子网掩码</vt:lpstr>
      <vt:lpstr>IP地址和子网掩码</vt:lpstr>
      <vt:lpstr>使用255.255.255.128子网掩码的网络</vt:lpstr>
      <vt:lpstr>无分类编址CIDR</vt:lpstr>
      <vt:lpstr>IP编址问题的演进</vt:lpstr>
      <vt:lpstr>CIDR主要特点</vt:lpstr>
      <vt:lpstr>无分类的两级编址</vt:lpstr>
      <vt:lpstr>CIDR地址块</vt:lpstr>
      <vt:lpstr>CIDR地址表示示例</vt:lpstr>
      <vt:lpstr>路由聚合(route aggregation)</vt:lpstr>
      <vt:lpstr>CIDR记法的其他形式</vt:lpstr>
      <vt:lpstr>构成超网</vt:lpstr>
      <vt:lpstr>CIDR 地址块划分举例 </vt:lpstr>
      <vt:lpstr>什么是NAT？</vt:lpstr>
      <vt:lpstr>NAT原理 – Basic NAT</vt:lpstr>
      <vt:lpstr>NAT原理 – NAPT</vt:lpstr>
      <vt:lpstr>NAT原理 – NAT Server</vt:lpstr>
      <vt:lpstr>NAT的优缺点</vt:lpstr>
      <vt:lpstr>IP交付</vt:lpstr>
      <vt:lpstr>IP转发</vt:lpstr>
      <vt:lpstr>IP转发</vt:lpstr>
      <vt:lpstr>最长前缀匹配</vt:lpstr>
      <vt:lpstr>最长前缀匹配</vt:lpstr>
      <vt:lpstr>最长匹配示例</vt:lpstr>
      <vt:lpstr>最长匹配示例</vt:lpstr>
      <vt:lpstr>为什么需要ARP协议？</vt:lpstr>
      <vt:lpstr>ARP协议介绍</vt:lpstr>
      <vt:lpstr>ARP协议的工作原理</vt:lpstr>
      <vt:lpstr>ARP封装与报文格式</vt:lpstr>
      <vt:lpstr>ARP工作流程</vt:lpstr>
      <vt:lpstr>ARP高速缓存</vt:lpstr>
      <vt:lpstr>ARP命令使用示例</vt:lpstr>
      <vt:lpstr>为什么需要ICMP（Internet Control Message Protocol）协议</vt:lpstr>
      <vt:lpstr>ICMP报文格式和类型</vt:lpstr>
      <vt:lpstr>ICMP报文格式</vt:lpstr>
      <vt:lpstr>ICMP报文类型</vt:lpstr>
      <vt:lpstr>ICMP报文的主要类型(部分)</vt:lpstr>
      <vt:lpstr>检查目的节点的可达性</vt:lpstr>
      <vt:lpstr>ICMP的典型应用 – ping程序</vt:lpstr>
      <vt:lpstr>ICMP的典型应用 – tracert程序</vt:lpstr>
      <vt:lpstr>PowerPoint 演示文稿</vt:lpstr>
      <vt:lpstr>IPv4现状</vt:lpstr>
      <vt:lpstr>IPv6的优势</vt:lpstr>
      <vt:lpstr>Why IPv6 ?</vt:lpstr>
      <vt:lpstr>IPv6基本报文头</vt:lpstr>
      <vt:lpstr>IPv6基本报文头格式</vt:lpstr>
      <vt:lpstr>IPv6基本报文头格式</vt:lpstr>
      <vt:lpstr>IPv6基本报文头格式</vt:lpstr>
      <vt:lpstr>IPv6基本报文头格式</vt:lpstr>
      <vt:lpstr>IPv6基本报文头格式</vt:lpstr>
      <vt:lpstr>IPv6基本报文头格式</vt:lpstr>
      <vt:lpstr>IPv6基本报文头格式</vt:lpstr>
      <vt:lpstr>IPv6基本报文头格式</vt:lpstr>
      <vt:lpstr>IPv6扩展报文头概述</vt:lpstr>
      <vt:lpstr>IPv6扩展报文头示例</vt:lpstr>
      <vt:lpstr>IPv6扩展报文头</vt:lpstr>
      <vt:lpstr>IPv6扩展报文头典型应用：SRH用于SRv6</vt:lpstr>
      <vt:lpstr>IPv6地址</vt:lpstr>
      <vt:lpstr>IPv6地址缩写规范</vt:lpstr>
      <vt:lpstr>IPv6地址分类</vt:lpstr>
      <vt:lpstr>IPv6单播地址结构</vt:lpstr>
      <vt:lpstr>IPv6单播地址接口标识</vt:lpstr>
      <vt:lpstr>IPv6常见单播地址 - GUA </vt:lpstr>
      <vt:lpstr>IPv6常见单播地址 - ULA</vt:lpstr>
      <vt:lpstr>IPv6常见单播地址 - LLA</vt:lpstr>
      <vt:lpstr>IPv6组播地址</vt:lpstr>
      <vt:lpstr>被请求节点组播地址：技术背景</vt:lpstr>
      <vt:lpstr>被请求节点组播地址：地址计算</vt:lpstr>
      <vt:lpstr>IPv6任播地址</vt:lpstr>
      <vt:lpstr>典型园区网络中的地址配置需求</vt:lpstr>
      <vt:lpstr>回顾一下ICMP</vt:lpstr>
      <vt:lpstr>基于ICMP的重要应用：Ping</vt:lpstr>
      <vt:lpstr>基于ICMP的重要应用：Tracert</vt:lpstr>
      <vt:lpstr>ICMPv6概述</vt:lpstr>
      <vt:lpstr>ICMPv6报文格式</vt:lpstr>
      <vt:lpstr>ICMPv6报文类型</vt:lpstr>
      <vt:lpstr>ICMPv6报文类型（续）</vt:lpstr>
      <vt:lpstr>ICMPv6信息报文应用 - Ping</vt:lpstr>
      <vt:lpstr>ICMPv6差错报文应用：Path MTU发现概述</vt:lpstr>
      <vt:lpstr>ICMPv6差错报文应用：Path MTU发现详解</vt:lpstr>
      <vt:lpstr>ICMPv6差错报文应用：Path MTU发现机制的实现</vt:lpstr>
      <vt:lpstr>ICMPv6差错报文应用：Path MTU发现机制的实现（续）</vt:lpstr>
      <vt:lpstr>ICMPv6差错报文应用：Tracert</vt:lpstr>
      <vt:lpstr>ICMPv6差错报文应用：Tracert</vt:lpstr>
      <vt:lpstr>IPv6过渡技术</vt:lpstr>
      <vt:lpstr>IPv4/IPv6双栈</vt:lpstr>
      <vt:lpstr>隧道技术：IPv6 over IPv4隧道</vt:lpstr>
      <vt:lpstr>隧道技术：IPv4 over IPv6隧道</vt:lpstr>
      <vt:lpstr>转换技术：NAT64</vt:lpstr>
      <vt:lpstr>PowerPoint 演示文稿</vt:lpstr>
      <vt:lpstr>什么是路由</vt:lpstr>
      <vt:lpstr>路由器的工作内容</vt:lpstr>
      <vt:lpstr>典型路由表的组成</vt:lpstr>
      <vt:lpstr>几个基本概念</vt:lpstr>
      <vt:lpstr>几个基本概念</vt:lpstr>
      <vt:lpstr>几个基本概念</vt:lpstr>
      <vt:lpstr>几个基本概念</vt:lpstr>
      <vt:lpstr>几个基本概念</vt:lpstr>
      <vt:lpstr>几个基本概念</vt:lpstr>
      <vt:lpstr>路由协议类别</vt:lpstr>
      <vt:lpstr>直连路由</vt:lpstr>
      <vt:lpstr>直连路由的获取</vt:lpstr>
      <vt:lpstr>静态路由</vt:lpstr>
      <vt:lpstr>静态路由的配置</vt:lpstr>
      <vt:lpstr>默认路由</vt:lpstr>
      <vt:lpstr>默认路由</vt:lpstr>
      <vt:lpstr>动态路由协议的分类</vt:lpstr>
      <vt:lpstr>IGP距离矢量（RIP）协议是如何传递路由的？</vt:lpstr>
      <vt:lpstr>距离矢量路由选择协议</vt:lpstr>
      <vt:lpstr>距离矢量路由选择协议</vt:lpstr>
      <vt:lpstr>距离矢量路由选择协议</vt:lpstr>
      <vt:lpstr>RIP的更新与维护</vt:lpstr>
      <vt:lpstr>RIPv2协议报文格式</vt:lpstr>
      <vt:lpstr>RIPv2协议报文格式</vt:lpstr>
      <vt:lpstr>RIP协议总结</vt:lpstr>
      <vt:lpstr>IGP链路状态协议是如何传递路由的？</vt:lpstr>
      <vt:lpstr>OSPF简介</vt:lpstr>
      <vt:lpstr>OSPF基本特点</vt:lpstr>
      <vt:lpstr>Router-ID</vt:lpstr>
      <vt:lpstr>OSPF Cost</vt:lpstr>
      <vt:lpstr>OSPF的三张表</vt:lpstr>
      <vt:lpstr>OSPF网络类型</vt:lpstr>
      <vt:lpstr>DR、BDR</vt:lpstr>
      <vt:lpstr>DR、BDR</vt:lpstr>
      <vt:lpstr>DR、BDR</vt:lpstr>
      <vt:lpstr>OSPF area的概念</vt:lpstr>
      <vt:lpstr>OSPF area的概念</vt:lpstr>
      <vt:lpstr>OSPF area的概念</vt:lpstr>
      <vt:lpstr>OSPF路由器的角色</vt:lpstr>
      <vt:lpstr>单区域OSPF的基础配置 示例</vt:lpstr>
      <vt:lpstr>BGP是怎么传递路由的？</vt:lpstr>
      <vt:lpstr>BGP概述</vt:lpstr>
      <vt:lpstr>BGP概述</vt:lpstr>
      <vt:lpstr>AS的概念</vt:lpstr>
      <vt:lpstr>BGP的路径矢量特征</vt:lpstr>
      <vt:lpstr>BGP协议特征</vt:lpstr>
      <vt:lpstr>BGP工作机制</vt:lpstr>
      <vt:lpstr>BGP工作机制</vt:lpstr>
      <vt:lpstr>BGP Peer</vt:lpstr>
      <vt:lpstr>路由器是什么样子的</vt:lpstr>
      <vt:lpstr>路由器发展历程</vt:lpstr>
      <vt:lpstr>典型路由器功能架构</vt:lpstr>
      <vt:lpstr>典型路由器功能：路由信息收集&amp;报文转发</vt:lpstr>
      <vt:lpstr>如何使用路由信息进行转发</vt:lpstr>
      <vt:lpstr>路由表(RIB) vs 转发表(FIB)</vt:lpstr>
      <vt:lpstr>上下行流量的交换 – 交换网</vt:lpstr>
      <vt:lpstr>Shared Memory交换网</vt:lpstr>
      <vt:lpstr>Shared Bus交换网</vt:lpstr>
      <vt:lpstr>Crossbar交换网</vt:lpstr>
      <vt:lpstr>典型核心路由器架构</vt:lpstr>
      <vt:lpstr>协议软件架构-分布式，多核多进程，组件间透明通信</vt:lpstr>
      <vt:lpstr>PowerPoint 演示文稿</vt:lpstr>
      <vt:lpstr>SDN是什么？</vt:lpstr>
      <vt:lpstr>SDN的核心特征</vt:lpstr>
      <vt:lpstr>SDN的核心思想</vt:lpstr>
      <vt:lpstr>为什么需要SDN？</vt:lpstr>
      <vt:lpstr>SDN的优点</vt:lpstr>
      <vt:lpstr>SDN架构</vt:lpstr>
      <vt:lpstr>SDN工作原理 – 控制平面与数据平面之间的控制通道</vt:lpstr>
      <vt:lpstr>SDN工作原理 – 网元资源信息收集</vt:lpstr>
      <vt:lpstr>SDN工作原理 – 网络拓扑信息收集</vt:lpstr>
      <vt:lpstr>SDN工作原理 – 网络拓扑建模</vt:lpstr>
      <vt:lpstr>SDN工作原理 – 流表计算</vt:lpstr>
      <vt:lpstr>SDN工作原理 – 流表下发</vt:lpstr>
      <vt:lpstr>SDN工作原理 – OpenFlow协议（1）</vt:lpstr>
      <vt:lpstr>SDN工作原理 – OpenFlow协议（2）</vt:lpstr>
      <vt:lpstr>SDN工作原理 – SDN网络工作流程总结</vt:lpstr>
      <vt:lpstr>MPLS多协议标签交换的出现与应用</vt:lpstr>
      <vt:lpstr>MPLS VPN与MPLS TE应用存在的问题</vt:lpstr>
      <vt:lpstr>Segment Routing</vt:lpstr>
      <vt:lpstr>SR的起源与解决方案</vt:lpstr>
      <vt:lpstr>SR-MPLS与SRv6</vt:lpstr>
      <vt:lpstr>SRv6标准说明</vt:lpstr>
      <vt:lpstr>IPv4报文头部 vs IPv6基本报文头部</vt:lpstr>
      <vt:lpstr>IPv6扩展报文头部</vt:lpstr>
      <vt:lpstr>IPv6 Segment Routing Header (SRH)</vt:lpstr>
      <vt:lpstr>从SRH看SRv6网络可编程能力</vt:lpstr>
      <vt:lpstr>网络指令：SRv6 Segment</vt:lpstr>
      <vt:lpstr>SRv6 Segment : Locator </vt:lpstr>
      <vt:lpstr>SRv6 Segment : Function &amp; Arguments </vt:lpstr>
      <vt:lpstr>SRv6 SID举例</vt:lpstr>
      <vt:lpstr>SRv6节点</vt:lpstr>
      <vt:lpstr>SRv6源节点</vt:lpstr>
      <vt:lpstr>中转节点</vt:lpstr>
      <vt:lpstr>Endpoint节点</vt:lpstr>
      <vt:lpstr>SRv6报文转发总结 - SRH的处理过程</vt:lpstr>
      <vt:lpstr>SRv6指令集</vt:lpstr>
      <vt:lpstr>SRv6指令集：Endpoint节点行为</vt:lpstr>
      <vt:lpstr>SRv6指令的命名规则</vt:lpstr>
      <vt:lpstr>SRv6指令集：源节点行为</vt:lpstr>
      <vt:lpstr>SRv6指令集：Flavors附加行为</vt:lpstr>
      <vt:lpstr>PowerPoint 演示文稿</vt:lpstr>
      <vt:lpstr>本章总结</vt:lpstr>
      <vt:lpstr>本章总结</vt:lpstr>
      <vt:lpstr>本章总结</vt:lpstr>
      <vt:lpstr>本章总结</vt:lpstr>
      <vt:lpstr>本章总结</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2023-08-22T08:42:52Z</dcterms:created>
  <dcterms:modified xsi:type="dcterms:W3CDTF">2023-09-24T15:32:14Z</dcterms:modified>
</cp:coreProperties>
</file>